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2"/>
  </p:notesMasterIdLst>
  <p:sldIdLst>
    <p:sldId id="264" r:id="rId2"/>
    <p:sldId id="492" r:id="rId3"/>
    <p:sldId id="503" r:id="rId4"/>
    <p:sldId id="486" r:id="rId5"/>
    <p:sldId id="487" r:id="rId6"/>
    <p:sldId id="488" r:id="rId7"/>
    <p:sldId id="489" r:id="rId8"/>
    <p:sldId id="493" r:id="rId9"/>
    <p:sldId id="496" r:id="rId10"/>
    <p:sldId id="512" r:id="rId11"/>
    <p:sldId id="502" r:id="rId12"/>
    <p:sldId id="509" r:id="rId13"/>
    <p:sldId id="490" r:id="rId14"/>
    <p:sldId id="511" r:id="rId15"/>
    <p:sldId id="504" r:id="rId16"/>
    <p:sldId id="491" r:id="rId17"/>
    <p:sldId id="495" r:id="rId18"/>
    <p:sldId id="500" r:id="rId19"/>
    <p:sldId id="514" r:id="rId20"/>
    <p:sldId id="505" r:id="rId21"/>
    <p:sldId id="508" r:id="rId22"/>
    <p:sldId id="494" r:id="rId23"/>
    <p:sldId id="515" r:id="rId24"/>
    <p:sldId id="506" r:id="rId25"/>
    <p:sldId id="476" r:id="rId26"/>
    <p:sldId id="477" r:id="rId27"/>
    <p:sldId id="478" r:id="rId28"/>
    <p:sldId id="479" r:id="rId29"/>
    <p:sldId id="480" r:id="rId30"/>
    <p:sldId id="481" r:id="rId31"/>
    <p:sldId id="482" r:id="rId32"/>
    <p:sldId id="483" r:id="rId33"/>
    <p:sldId id="484" r:id="rId34"/>
    <p:sldId id="485" r:id="rId35"/>
    <p:sldId id="499" r:id="rId36"/>
    <p:sldId id="501" r:id="rId37"/>
    <p:sldId id="507" r:id="rId38"/>
    <p:sldId id="497" r:id="rId39"/>
    <p:sldId id="513" r:id="rId40"/>
    <p:sldId id="516"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5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653" autoAdjust="0"/>
    <p:restoredTop sz="86449" autoAdjust="0"/>
  </p:normalViewPr>
  <p:slideViewPr>
    <p:cSldViewPr snapToGrid="0">
      <p:cViewPr varScale="1">
        <p:scale>
          <a:sx n="102" d="100"/>
          <a:sy n="102" d="100"/>
        </p:scale>
        <p:origin x="222" y="102"/>
      </p:cViewPr>
      <p:guideLst/>
    </p:cSldViewPr>
  </p:slideViewPr>
  <p:outlineViewPr>
    <p:cViewPr>
      <p:scale>
        <a:sx n="33" d="100"/>
        <a:sy n="33" d="100"/>
      </p:scale>
      <p:origin x="0" y="-491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AFDFDE-8A96-493E-BBB4-D75106BA23D1}" type="datetimeFigureOut">
              <a:rPr lang="en-US" smtClean="0"/>
              <a:t>6/24/2026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D4A779-585F-4040-9D97-FFE3441AE5B4}" type="slidenum">
              <a:rPr lang="en-US" smtClean="0"/>
              <a:t>‹#›</a:t>
            </a:fld>
            <a:endParaRPr lang="en-US"/>
          </a:p>
        </p:txBody>
      </p:sp>
    </p:spTree>
    <p:extLst>
      <p:ext uri="{BB962C8B-B14F-4D97-AF65-F5344CB8AC3E}">
        <p14:creationId xmlns:p14="http://schemas.microsoft.com/office/powerpoint/2010/main" val="16649368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BD4A779-585F-4040-9D97-FFE3441AE5B4}" type="slidenum">
              <a:rPr lang="en-US" smtClean="0"/>
              <a:t>1</a:t>
            </a:fld>
            <a:endParaRPr lang="en-US"/>
          </a:p>
        </p:txBody>
      </p:sp>
    </p:spTree>
    <p:extLst>
      <p:ext uri="{BB962C8B-B14F-4D97-AF65-F5344CB8AC3E}">
        <p14:creationId xmlns:p14="http://schemas.microsoft.com/office/powerpoint/2010/main" val="13090481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BD4A779-585F-4040-9D97-FFE3441AE5B4}" type="slidenum">
              <a:rPr lang="en-US" smtClean="0"/>
              <a:t>3</a:t>
            </a:fld>
            <a:endParaRPr lang="en-US"/>
          </a:p>
        </p:txBody>
      </p:sp>
    </p:spTree>
    <p:extLst>
      <p:ext uri="{BB962C8B-B14F-4D97-AF65-F5344CB8AC3E}">
        <p14:creationId xmlns:p14="http://schemas.microsoft.com/office/powerpoint/2010/main" val="1879896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D7644A-5A3E-7FC8-01A1-703015E845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0AC0A2-46BC-7D54-A788-83A735FFD94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4A42966-877F-F794-17A8-B5C38C176BE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E7E4204-FA50-E6A2-E1F5-C13183E61FAE}"/>
              </a:ext>
            </a:extLst>
          </p:cNvPr>
          <p:cNvSpPr>
            <a:spLocks noGrp="1"/>
          </p:cNvSpPr>
          <p:nvPr>
            <p:ph type="sldNum" sz="quarter" idx="5"/>
          </p:nvPr>
        </p:nvSpPr>
        <p:spPr/>
        <p:txBody>
          <a:bodyPr/>
          <a:lstStyle/>
          <a:p>
            <a:fld id="{8BD4A779-585F-4040-9D97-FFE3441AE5B4}" type="slidenum">
              <a:rPr lang="en-US" smtClean="0"/>
              <a:t>10</a:t>
            </a:fld>
            <a:endParaRPr lang="en-US"/>
          </a:p>
        </p:txBody>
      </p:sp>
    </p:spTree>
    <p:extLst>
      <p:ext uri="{BB962C8B-B14F-4D97-AF65-F5344CB8AC3E}">
        <p14:creationId xmlns:p14="http://schemas.microsoft.com/office/powerpoint/2010/main" val="5599595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BD4A779-585F-4040-9D97-FFE3441AE5B4}" type="slidenum">
              <a:rPr lang="en-US" smtClean="0"/>
              <a:t>15</a:t>
            </a:fld>
            <a:endParaRPr lang="en-US"/>
          </a:p>
        </p:txBody>
      </p:sp>
    </p:spTree>
    <p:extLst>
      <p:ext uri="{BB962C8B-B14F-4D97-AF65-F5344CB8AC3E}">
        <p14:creationId xmlns:p14="http://schemas.microsoft.com/office/powerpoint/2010/main" val="273003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BD4A779-585F-4040-9D97-FFE3441AE5B4}" type="slidenum">
              <a:rPr lang="en-US" smtClean="0"/>
              <a:t>21</a:t>
            </a:fld>
            <a:endParaRPr lang="en-US"/>
          </a:p>
        </p:txBody>
      </p:sp>
    </p:spTree>
    <p:extLst>
      <p:ext uri="{BB962C8B-B14F-4D97-AF65-F5344CB8AC3E}">
        <p14:creationId xmlns:p14="http://schemas.microsoft.com/office/powerpoint/2010/main" val="28661231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BD4A779-585F-4040-9D97-FFE3441AE5B4}" type="slidenum">
              <a:rPr lang="en-US" smtClean="0"/>
              <a:t>24</a:t>
            </a:fld>
            <a:endParaRPr lang="en-US"/>
          </a:p>
        </p:txBody>
      </p:sp>
    </p:spTree>
    <p:extLst>
      <p:ext uri="{BB962C8B-B14F-4D97-AF65-F5344CB8AC3E}">
        <p14:creationId xmlns:p14="http://schemas.microsoft.com/office/powerpoint/2010/main" val="21335373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BD4A779-585F-4040-9D97-FFE3441AE5B4}" type="slidenum">
              <a:rPr lang="en-US" smtClean="0"/>
              <a:t>37</a:t>
            </a:fld>
            <a:endParaRPr lang="en-US"/>
          </a:p>
        </p:txBody>
      </p:sp>
    </p:spTree>
    <p:extLst>
      <p:ext uri="{BB962C8B-B14F-4D97-AF65-F5344CB8AC3E}">
        <p14:creationId xmlns:p14="http://schemas.microsoft.com/office/powerpoint/2010/main" val="143211551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 ihcda title slide one">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47031" y="1280968"/>
            <a:ext cx="10363200" cy="1139841"/>
          </a:xfrm>
        </p:spPr>
        <p:txBody>
          <a:bodyPr/>
          <a:lstStyle>
            <a:lvl1pPr>
              <a:defRPr cap="all">
                <a:solidFill>
                  <a:srgbClr val="FFFFFF"/>
                </a:solidFill>
              </a:defRPr>
            </a:lvl1pPr>
          </a:lstStyle>
          <a:p>
            <a:r>
              <a:rPr lang="en-US" dirty="0"/>
              <a:t>Click to edit Master title style</a:t>
            </a:r>
          </a:p>
        </p:txBody>
      </p:sp>
      <p:sp>
        <p:nvSpPr>
          <p:cNvPr id="3" name="Slide Number Placeholder 5">
            <a:extLst>
              <a:ext uri="{FF2B5EF4-FFF2-40B4-BE49-F238E27FC236}">
                <a16:creationId xmlns:a16="http://schemas.microsoft.com/office/drawing/2014/main" id="{BA864F30-0C7E-4FA7-8CD5-4397DB132349}"/>
              </a:ext>
            </a:extLst>
          </p:cNvPr>
          <p:cNvSpPr>
            <a:spLocks noGrp="1"/>
          </p:cNvSpPr>
          <p:nvPr>
            <p:ph type="sldNum" sz="quarter" idx="10"/>
          </p:nvPr>
        </p:nvSpPr>
        <p:spPr/>
        <p:txBody>
          <a:bodyPr/>
          <a:lstStyle>
            <a:lvl1pPr>
              <a:defRPr smtClean="0"/>
            </a:lvl1pPr>
          </a:lstStyle>
          <a:p>
            <a:pPr>
              <a:defRPr/>
            </a:pPr>
            <a:fld id="{BD5B8FFD-2B2D-49E1-86F0-5D1B519A5774}" type="slidenum">
              <a:rPr lang="en-US" altLang="en-US"/>
              <a:pPr>
                <a:defRPr/>
              </a:pPr>
              <a:t>‹#›</a:t>
            </a:fld>
            <a:endParaRPr lang="en-US" altLang="en-US"/>
          </a:p>
        </p:txBody>
      </p:sp>
    </p:spTree>
    <p:extLst>
      <p:ext uri="{BB962C8B-B14F-4D97-AF65-F5344CB8AC3E}">
        <p14:creationId xmlns:p14="http://schemas.microsoft.com/office/powerpoint/2010/main" val="3237211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 ihcda title slide two">
    <p:spTree>
      <p:nvGrpSpPr>
        <p:cNvPr id="1" name=""/>
        <p:cNvGrpSpPr/>
        <p:nvPr/>
      </p:nvGrpSpPr>
      <p:grpSpPr>
        <a:xfrm>
          <a:off x="0" y="0"/>
          <a:ext cx="0" cy="0"/>
          <a:chOff x="0" y="0"/>
          <a:chExt cx="0" cy="0"/>
        </a:xfrm>
      </p:grpSpPr>
      <p:sp>
        <p:nvSpPr>
          <p:cNvPr id="2" name="Title 1"/>
          <p:cNvSpPr>
            <a:spLocks noGrp="1"/>
          </p:cNvSpPr>
          <p:nvPr>
            <p:ph type="ctrTitle"/>
          </p:nvPr>
        </p:nvSpPr>
        <p:spPr>
          <a:xfrm>
            <a:off x="447031" y="1266747"/>
            <a:ext cx="10363200" cy="1139841"/>
          </a:xfrm>
        </p:spPr>
        <p:txBody>
          <a:bodyPr/>
          <a:lstStyle>
            <a:lvl1pPr>
              <a:defRPr cap="all">
                <a:solidFill>
                  <a:srgbClr val="A2AD00"/>
                </a:solidFill>
                <a:latin typeface="Arial Bold"/>
                <a:cs typeface="Arial Bold"/>
              </a:defRPr>
            </a:lvl1pPr>
          </a:lstStyle>
          <a:p>
            <a:r>
              <a:rPr lang="en-US" dirty="0"/>
              <a:t>Click to edit Master title style</a:t>
            </a:r>
          </a:p>
        </p:txBody>
      </p:sp>
      <p:sp>
        <p:nvSpPr>
          <p:cNvPr id="3" name="Slide Number Placeholder 5">
            <a:extLst>
              <a:ext uri="{FF2B5EF4-FFF2-40B4-BE49-F238E27FC236}">
                <a16:creationId xmlns:a16="http://schemas.microsoft.com/office/drawing/2014/main" id="{4A3E1738-CF9C-4FEA-A8C7-A11F639FEF86}"/>
              </a:ext>
            </a:extLst>
          </p:cNvPr>
          <p:cNvSpPr>
            <a:spLocks noGrp="1"/>
          </p:cNvSpPr>
          <p:nvPr>
            <p:ph type="sldNum" sz="quarter" idx="10"/>
          </p:nvPr>
        </p:nvSpPr>
        <p:spPr/>
        <p:txBody>
          <a:bodyPr/>
          <a:lstStyle>
            <a:lvl1pPr>
              <a:defRPr/>
            </a:lvl1pPr>
          </a:lstStyle>
          <a:p>
            <a:pPr>
              <a:defRPr/>
            </a:pPr>
            <a:fld id="{649C4EC9-FF93-496E-A485-7BE87A599794}" type="slidenum">
              <a:rPr lang="en-US" altLang="en-US"/>
              <a:pPr>
                <a:defRPr/>
              </a:pPr>
              <a:t>‹#›</a:t>
            </a:fld>
            <a:endParaRPr lang="en-US" altLang="en-US"/>
          </a:p>
        </p:txBody>
      </p:sp>
    </p:spTree>
    <p:extLst>
      <p:ext uri="{BB962C8B-B14F-4D97-AF65-F5344CB8AC3E}">
        <p14:creationId xmlns:p14="http://schemas.microsoft.com/office/powerpoint/2010/main" val="3871465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 ihcda 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i="0" cap="all">
                <a:latin typeface="Arial Bold"/>
                <a:cs typeface="Arial Bold"/>
              </a:defRPr>
            </a:lvl1pPr>
          </a:lstStyle>
          <a:p>
            <a:r>
              <a:rPr lang="en-US" dirty="0"/>
              <a:t>Click to edit Master title style</a:t>
            </a:r>
          </a:p>
        </p:txBody>
      </p:sp>
      <p:sp>
        <p:nvSpPr>
          <p:cNvPr id="3" name="Content Placeholder 2"/>
          <p:cNvSpPr>
            <a:spLocks noGrp="1"/>
          </p:cNvSpPr>
          <p:nvPr>
            <p:ph idx="1"/>
          </p:nvPr>
        </p:nvSpPr>
        <p:spPr>
          <a:xfrm>
            <a:off x="447032" y="1426021"/>
            <a:ext cx="11152785" cy="4525963"/>
          </a:xfrm>
        </p:spPr>
        <p:txBody>
          <a:bodyPr/>
          <a:lstStyle>
            <a:lvl1pPr marL="0" indent="0">
              <a:buNone/>
              <a:defRPr sz="1800" b="0" i="0">
                <a:latin typeface="Arial"/>
                <a:cs typeface="Arial"/>
              </a:defRPr>
            </a:lvl1pPr>
            <a:lvl2pPr marL="687388" indent="-225425">
              <a:buClr>
                <a:srgbClr val="003359"/>
              </a:buClr>
              <a:buFont typeface="Arial" pitchFamily="34" charset="0"/>
              <a:buChar char="•"/>
              <a:defRPr sz="1600" b="0" i="0">
                <a:latin typeface="Arial"/>
                <a:cs typeface="Arial"/>
              </a:defRPr>
            </a:lvl2pPr>
            <a:lvl3pPr marL="1141413" indent="-227013">
              <a:buClr>
                <a:srgbClr val="003359"/>
              </a:buClr>
              <a:buFont typeface="Frutiger LT Std 45 Light" pitchFamily="34" charset="0"/>
              <a:buChar char="‐"/>
              <a:defRPr sz="1400" b="0" i="0">
                <a:latin typeface="Arial"/>
                <a:cs typeface="Arial"/>
              </a:defRPr>
            </a:lvl3pPr>
            <a:lvl4pPr marL="1601788" indent="-225425">
              <a:buClr>
                <a:srgbClr val="003359"/>
              </a:buClr>
              <a:buFont typeface="Arial" pitchFamily="34" charset="0"/>
              <a:buChar char="•"/>
              <a:defRPr sz="1200" b="0" i="0">
                <a:latin typeface="Arial"/>
                <a:cs typeface="Arial"/>
              </a:defRPr>
            </a:lvl4pPr>
            <a:lvl5pPr marL="2055813" indent="-227013">
              <a:buClr>
                <a:srgbClr val="003359"/>
              </a:buClr>
              <a:buFont typeface="Frutiger LT Std 45 Light" pitchFamily="34" charset="0"/>
              <a:buChar char="‐"/>
              <a:defRPr sz="1000" b="0" i="0">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5">
            <a:extLst>
              <a:ext uri="{FF2B5EF4-FFF2-40B4-BE49-F238E27FC236}">
                <a16:creationId xmlns:a16="http://schemas.microsoft.com/office/drawing/2014/main" id="{1BE2C771-07FE-463C-8C06-1EE7BB92C480}"/>
              </a:ext>
            </a:extLst>
          </p:cNvPr>
          <p:cNvSpPr>
            <a:spLocks noGrp="1"/>
          </p:cNvSpPr>
          <p:nvPr>
            <p:ph type="sldNum" sz="quarter" idx="10"/>
          </p:nvPr>
        </p:nvSpPr>
        <p:spPr/>
        <p:txBody>
          <a:bodyPr/>
          <a:lstStyle>
            <a:lvl1pPr>
              <a:defRPr/>
            </a:lvl1pPr>
          </a:lstStyle>
          <a:p>
            <a:pPr>
              <a:defRPr/>
            </a:pPr>
            <a:fld id="{703331F4-22F9-48B0-9181-53C869C39D04}" type="slidenum">
              <a:rPr lang="en-US" altLang="en-US"/>
              <a:pPr>
                <a:defRPr/>
              </a:pPr>
              <a:t>‹#›</a:t>
            </a:fld>
            <a:endParaRPr lang="en-US" altLang="en-US"/>
          </a:p>
        </p:txBody>
      </p:sp>
    </p:spTree>
    <p:extLst>
      <p:ext uri="{BB962C8B-B14F-4D97-AF65-F5344CB8AC3E}">
        <p14:creationId xmlns:p14="http://schemas.microsoft.com/office/powerpoint/2010/main" val="3800905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1 ihcda 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12461" y="4093377"/>
            <a:ext cx="10414508" cy="1362075"/>
          </a:xfrm>
        </p:spPr>
        <p:txBody>
          <a:bodyPr anchor="t">
            <a:normAutofit/>
          </a:bodyPr>
          <a:lstStyle>
            <a:lvl1pPr algn="l">
              <a:defRPr sz="3000" b="1" cap="all"/>
            </a:lvl1pPr>
          </a:lstStyle>
          <a:p>
            <a:r>
              <a:rPr lang="en-US" dirty="0"/>
              <a:t>Click to edit Master title style</a:t>
            </a:r>
          </a:p>
        </p:txBody>
      </p:sp>
      <p:sp>
        <p:nvSpPr>
          <p:cNvPr id="3" name="Text Placeholder 2"/>
          <p:cNvSpPr>
            <a:spLocks noGrp="1"/>
          </p:cNvSpPr>
          <p:nvPr>
            <p:ph type="body" idx="1"/>
          </p:nvPr>
        </p:nvSpPr>
        <p:spPr>
          <a:xfrm>
            <a:off x="401608" y="2593190"/>
            <a:ext cx="10425361" cy="1500187"/>
          </a:xfrm>
        </p:spPr>
        <p:txBody>
          <a:bodyPr anchor="b">
            <a:normAutofit/>
          </a:bodyPr>
          <a:lstStyle>
            <a:lvl1pPr marL="0" indent="0">
              <a:buNone/>
              <a:defRPr sz="1800">
                <a:solidFill>
                  <a:srgbClr val="003359"/>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Slide Number Placeholder 5">
            <a:extLst>
              <a:ext uri="{FF2B5EF4-FFF2-40B4-BE49-F238E27FC236}">
                <a16:creationId xmlns:a16="http://schemas.microsoft.com/office/drawing/2014/main" id="{618D151A-198D-4048-82D9-7EE67F7636EE}"/>
              </a:ext>
            </a:extLst>
          </p:cNvPr>
          <p:cNvSpPr>
            <a:spLocks noGrp="1"/>
          </p:cNvSpPr>
          <p:nvPr>
            <p:ph type="sldNum" sz="quarter" idx="10"/>
          </p:nvPr>
        </p:nvSpPr>
        <p:spPr/>
        <p:txBody>
          <a:bodyPr/>
          <a:lstStyle>
            <a:lvl1pPr>
              <a:defRPr/>
            </a:lvl1pPr>
          </a:lstStyle>
          <a:p>
            <a:pPr>
              <a:defRPr/>
            </a:pPr>
            <a:fld id="{065DDB11-3F87-4E0D-B501-B2A91483AA3E}" type="slidenum">
              <a:rPr lang="en-US" altLang="en-US"/>
              <a:pPr>
                <a:defRPr/>
              </a:pPr>
              <a:t>‹#›</a:t>
            </a:fld>
            <a:endParaRPr lang="en-US" altLang="en-US"/>
          </a:p>
        </p:txBody>
      </p:sp>
    </p:spTree>
    <p:extLst>
      <p:ext uri="{BB962C8B-B14F-4D97-AF65-F5344CB8AC3E}">
        <p14:creationId xmlns:p14="http://schemas.microsoft.com/office/powerpoint/2010/main" val="3583131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1 ihcda 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34170" y="274638"/>
            <a:ext cx="11165164" cy="1143000"/>
          </a:xfrm>
        </p:spPr>
        <p:txBody>
          <a:bodyPr/>
          <a:lstStyle>
            <a:lvl1pPr>
              <a:defRPr cap="all"/>
            </a:lvl1pPr>
          </a:lstStyle>
          <a:p>
            <a:r>
              <a:rPr lang="en-US" dirty="0"/>
              <a:t>Click to edit Master title style</a:t>
            </a:r>
          </a:p>
        </p:txBody>
      </p:sp>
      <p:sp>
        <p:nvSpPr>
          <p:cNvPr id="3" name="Content Placeholder 2"/>
          <p:cNvSpPr>
            <a:spLocks noGrp="1"/>
          </p:cNvSpPr>
          <p:nvPr>
            <p:ph sz="half" idx="1"/>
          </p:nvPr>
        </p:nvSpPr>
        <p:spPr>
          <a:xfrm>
            <a:off x="434169" y="1600201"/>
            <a:ext cx="5409275" cy="4525963"/>
          </a:xfrm>
        </p:spPr>
        <p:txBody>
          <a:bodyPr/>
          <a:lstStyle>
            <a:lvl1pPr>
              <a:buNone/>
              <a:defRPr sz="1800"/>
            </a:lvl1pPr>
            <a:lvl2pPr>
              <a:buClr>
                <a:srgbClr val="003359"/>
              </a:buClr>
              <a:buFont typeface="Arial" pitchFamily="34" charset="0"/>
              <a:buChar char="•"/>
              <a:defRPr sz="1600"/>
            </a:lvl2pPr>
            <a:lvl3pPr>
              <a:buClr>
                <a:srgbClr val="003359"/>
              </a:buClr>
              <a:buFont typeface="Frutiger LT Std 45 Light" pitchFamily="34" charset="0"/>
              <a:buChar char="‐"/>
              <a:defRPr sz="1400"/>
            </a:lvl3pPr>
            <a:lvl4pPr>
              <a:buClr>
                <a:srgbClr val="003359"/>
              </a:buClr>
              <a:buFont typeface="Arial" pitchFamily="34" charset="0"/>
              <a:buChar char="•"/>
              <a:defRPr sz="1200"/>
            </a:lvl4pPr>
            <a:lvl5pPr>
              <a:buClr>
                <a:srgbClr val="003359"/>
              </a:buClr>
              <a:buFont typeface="Frutiger LT Std 45 Light" pitchFamily="34" charset="0"/>
              <a:buChar char="‐"/>
              <a:defRPr sz="10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600201"/>
            <a:ext cx="5384800" cy="4525963"/>
          </a:xfrm>
        </p:spPr>
        <p:txBody>
          <a:bodyPr>
            <a:normAutofit/>
          </a:bodyPr>
          <a:lstStyle>
            <a:lvl1pPr>
              <a:buNone/>
              <a:defRPr sz="1800">
                <a:solidFill>
                  <a:srgbClr val="003359"/>
                </a:solidFill>
              </a:defRPr>
            </a:lvl1pPr>
            <a:lvl2pPr>
              <a:buClr>
                <a:srgbClr val="003359"/>
              </a:buClr>
              <a:buFont typeface="Arial" pitchFamily="34" charset="0"/>
              <a:buChar char="•"/>
              <a:defRPr sz="1600">
                <a:solidFill>
                  <a:srgbClr val="003359"/>
                </a:solidFill>
              </a:defRPr>
            </a:lvl2pPr>
            <a:lvl3pPr>
              <a:buClr>
                <a:srgbClr val="003359"/>
              </a:buClr>
              <a:buFont typeface="Frutiger LT Std 45 Light" pitchFamily="34" charset="0"/>
              <a:buChar char="‐"/>
              <a:defRPr sz="1400">
                <a:solidFill>
                  <a:srgbClr val="003359"/>
                </a:solidFill>
              </a:defRPr>
            </a:lvl3pPr>
            <a:lvl4pPr>
              <a:buClr>
                <a:srgbClr val="003359"/>
              </a:buClr>
              <a:buFont typeface="Arial" pitchFamily="34" charset="0"/>
              <a:buChar char="•"/>
              <a:defRPr sz="1200">
                <a:solidFill>
                  <a:srgbClr val="003359"/>
                </a:solidFill>
              </a:defRPr>
            </a:lvl4pPr>
            <a:lvl5pPr>
              <a:buClr>
                <a:srgbClr val="003359"/>
              </a:buClr>
              <a:buFont typeface="Frutiger LT Std 45 Light" pitchFamily="34" charset="0"/>
              <a:buChar char="‐"/>
              <a:defRPr sz="1000">
                <a:solidFill>
                  <a:srgbClr val="003359"/>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E13BA739-AA01-4BD0-AABE-2CAEEE4A253B}"/>
              </a:ext>
            </a:extLst>
          </p:cNvPr>
          <p:cNvSpPr>
            <a:spLocks noGrp="1"/>
          </p:cNvSpPr>
          <p:nvPr>
            <p:ph type="sldNum" sz="quarter" idx="10"/>
          </p:nvPr>
        </p:nvSpPr>
        <p:spPr/>
        <p:txBody>
          <a:bodyPr/>
          <a:lstStyle>
            <a:lvl1pPr>
              <a:defRPr/>
            </a:lvl1pPr>
          </a:lstStyle>
          <a:p>
            <a:pPr>
              <a:defRPr/>
            </a:pPr>
            <a:fld id="{9A928F1F-F175-4D5C-9B00-2A4DE795A427}" type="slidenum">
              <a:rPr lang="en-US" altLang="en-US"/>
              <a:pPr>
                <a:defRPr/>
              </a:pPr>
              <a:t>‹#›</a:t>
            </a:fld>
            <a:endParaRPr lang="en-US" altLang="en-US"/>
          </a:p>
        </p:txBody>
      </p:sp>
    </p:spTree>
    <p:extLst>
      <p:ext uri="{BB962C8B-B14F-4D97-AF65-F5344CB8AC3E}">
        <p14:creationId xmlns:p14="http://schemas.microsoft.com/office/powerpoint/2010/main" val="32173717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1 ihcda 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cap="all"/>
            </a:lvl1pPr>
          </a:lstStyle>
          <a:p>
            <a:r>
              <a:rPr lang="en-US" dirty="0"/>
              <a:t>Click to edit Master title style</a:t>
            </a:r>
          </a:p>
        </p:txBody>
      </p:sp>
      <p:sp>
        <p:nvSpPr>
          <p:cNvPr id="3" name="Slide Number Placeholder 5">
            <a:extLst>
              <a:ext uri="{FF2B5EF4-FFF2-40B4-BE49-F238E27FC236}">
                <a16:creationId xmlns:a16="http://schemas.microsoft.com/office/drawing/2014/main" id="{78A4C2E4-918C-4137-A7DD-901A59A24D1B}"/>
              </a:ext>
            </a:extLst>
          </p:cNvPr>
          <p:cNvSpPr>
            <a:spLocks noGrp="1"/>
          </p:cNvSpPr>
          <p:nvPr>
            <p:ph type="sldNum" sz="quarter" idx="10"/>
          </p:nvPr>
        </p:nvSpPr>
        <p:spPr/>
        <p:txBody>
          <a:bodyPr/>
          <a:lstStyle>
            <a:lvl1pPr>
              <a:defRPr/>
            </a:lvl1pPr>
          </a:lstStyle>
          <a:p>
            <a:pPr>
              <a:defRPr/>
            </a:pPr>
            <a:fld id="{003B7C56-DC28-48E3-941E-DFB918953CA8}" type="slidenum">
              <a:rPr lang="en-US" altLang="en-US"/>
              <a:pPr>
                <a:defRPr/>
              </a:pPr>
              <a:t>‹#›</a:t>
            </a:fld>
            <a:endParaRPr lang="en-US" altLang="en-US"/>
          </a:p>
        </p:txBody>
      </p:sp>
    </p:spTree>
    <p:extLst>
      <p:ext uri="{BB962C8B-B14F-4D97-AF65-F5344CB8AC3E}">
        <p14:creationId xmlns:p14="http://schemas.microsoft.com/office/powerpoint/2010/main" val="319974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1 ihcda 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D9D26C1B-3C68-4549-B61F-2BA5E9B50F9E}"/>
              </a:ext>
            </a:extLst>
          </p:cNvPr>
          <p:cNvSpPr>
            <a:spLocks noGrp="1"/>
          </p:cNvSpPr>
          <p:nvPr>
            <p:ph type="sldNum" sz="quarter" idx="10"/>
          </p:nvPr>
        </p:nvSpPr>
        <p:spPr/>
        <p:txBody>
          <a:bodyPr/>
          <a:lstStyle>
            <a:lvl1pPr>
              <a:defRPr/>
            </a:lvl1pPr>
          </a:lstStyle>
          <a:p>
            <a:pPr>
              <a:defRPr/>
            </a:pPr>
            <a:fld id="{44B88621-E55F-48E3-A0AF-3978F8550D04}" type="slidenum">
              <a:rPr lang="en-US" altLang="en-US"/>
              <a:pPr>
                <a:defRPr/>
              </a:pPr>
              <a:t>‹#›</a:t>
            </a:fld>
            <a:endParaRPr lang="en-US" altLang="en-US"/>
          </a:p>
        </p:txBody>
      </p:sp>
    </p:spTree>
    <p:extLst>
      <p:ext uri="{BB962C8B-B14F-4D97-AF65-F5344CB8AC3E}">
        <p14:creationId xmlns:p14="http://schemas.microsoft.com/office/powerpoint/2010/main" val="1967580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1 ihcda 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34169" y="273050"/>
            <a:ext cx="4186516" cy="1162050"/>
          </a:xfrm>
        </p:spPr>
        <p:txBody>
          <a:bodyPr anchor="b">
            <a:noAutofit/>
          </a:bodyPr>
          <a:lstStyle>
            <a:lvl1pPr algn="l">
              <a:defRPr sz="2000" b="1" cap="all"/>
            </a:lvl1pPr>
          </a:lstStyle>
          <a:p>
            <a:r>
              <a:rPr lang="en-US" dirty="0"/>
              <a:t>Click to edit Master title style</a:t>
            </a:r>
          </a:p>
        </p:txBody>
      </p:sp>
      <p:sp>
        <p:nvSpPr>
          <p:cNvPr id="3" name="Content Placeholder 2"/>
          <p:cNvSpPr>
            <a:spLocks noGrp="1"/>
          </p:cNvSpPr>
          <p:nvPr>
            <p:ph idx="1"/>
          </p:nvPr>
        </p:nvSpPr>
        <p:spPr>
          <a:xfrm>
            <a:off x="4766733" y="273051"/>
            <a:ext cx="6815667" cy="5853113"/>
          </a:xfrm>
        </p:spPr>
        <p:txBody>
          <a:bodyPr>
            <a:normAutofit/>
          </a:bodyPr>
          <a:lstStyle>
            <a:lvl1pPr>
              <a:buClr>
                <a:srgbClr val="003359"/>
              </a:buClr>
              <a:buFont typeface="Arial" pitchFamily="34" charset="0"/>
              <a:buChar char="•"/>
              <a:defRPr sz="1600"/>
            </a:lvl1pPr>
            <a:lvl2pPr>
              <a:buClr>
                <a:srgbClr val="003359"/>
              </a:buClr>
              <a:buFont typeface="Frutiger LT Std 45 Light" pitchFamily="34" charset="0"/>
              <a:buChar char="‐"/>
              <a:defRPr sz="1400"/>
            </a:lvl2pPr>
            <a:lvl3pPr>
              <a:buClr>
                <a:srgbClr val="003359"/>
              </a:buClr>
              <a:buFont typeface="Arial" pitchFamily="34" charset="0"/>
              <a:buChar char="•"/>
              <a:defRPr sz="1200"/>
            </a:lvl3pPr>
            <a:lvl4pPr>
              <a:buClr>
                <a:srgbClr val="003359"/>
              </a:buClr>
              <a:buFont typeface="Frutiger LT Std 45 Light" pitchFamily="34" charset="0"/>
              <a:buChar char="‐"/>
              <a:defRPr sz="1000"/>
            </a:lvl4pPr>
            <a:lvl5pPr>
              <a:buClr>
                <a:srgbClr val="003359"/>
              </a:buClr>
              <a:buFont typeface="Arial" pitchFamily="34" charset="0"/>
              <a:buChar char="•"/>
              <a:defRPr sz="8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34169" y="1435101"/>
            <a:ext cx="4186516" cy="4691063"/>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Slide Number Placeholder 5">
            <a:extLst>
              <a:ext uri="{FF2B5EF4-FFF2-40B4-BE49-F238E27FC236}">
                <a16:creationId xmlns:a16="http://schemas.microsoft.com/office/drawing/2014/main" id="{AE629EBF-5B1C-4A81-AD9D-F1582AAECBC8}"/>
              </a:ext>
            </a:extLst>
          </p:cNvPr>
          <p:cNvSpPr>
            <a:spLocks noGrp="1"/>
          </p:cNvSpPr>
          <p:nvPr>
            <p:ph type="sldNum" sz="quarter" idx="10"/>
          </p:nvPr>
        </p:nvSpPr>
        <p:spPr/>
        <p:txBody>
          <a:bodyPr/>
          <a:lstStyle>
            <a:lvl1pPr>
              <a:defRPr/>
            </a:lvl1pPr>
          </a:lstStyle>
          <a:p>
            <a:pPr>
              <a:defRPr/>
            </a:pPr>
            <a:fld id="{17561A41-4625-4E40-86E8-E10F32E2915E}" type="slidenum">
              <a:rPr lang="en-US" altLang="en-US"/>
              <a:pPr>
                <a:defRPr/>
              </a:pPr>
              <a:t>‹#›</a:t>
            </a:fld>
            <a:endParaRPr lang="en-US" altLang="en-US"/>
          </a:p>
        </p:txBody>
      </p:sp>
    </p:spTree>
    <p:extLst>
      <p:ext uri="{BB962C8B-B14F-4D97-AF65-F5344CB8AC3E}">
        <p14:creationId xmlns:p14="http://schemas.microsoft.com/office/powerpoint/2010/main" val="11959901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 ihcda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normAutofit/>
          </a:bodyPr>
          <a:lstStyle>
            <a:lvl1pPr algn="l">
              <a:defRPr sz="3000" b="1" cap="all"/>
            </a:lvl1pPr>
          </a:lstStyle>
          <a:p>
            <a:r>
              <a:rPr lang="en-US" dirty="0"/>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Slide Number Placeholder 5">
            <a:extLst>
              <a:ext uri="{FF2B5EF4-FFF2-40B4-BE49-F238E27FC236}">
                <a16:creationId xmlns:a16="http://schemas.microsoft.com/office/drawing/2014/main" id="{1E9C00C5-BED8-44F8-9CE9-A177CE3A43BE}"/>
              </a:ext>
            </a:extLst>
          </p:cNvPr>
          <p:cNvSpPr>
            <a:spLocks noGrp="1"/>
          </p:cNvSpPr>
          <p:nvPr>
            <p:ph type="sldNum" sz="quarter" idx="10"/>
          </p:nvPr>
        </p:nvSpPr>
        <p:spPr/>
        <p:txBody>
          <a:bodyPr/>
          <a:lstStyle>
            <a:lvl1pPr>
              <a:defRPr/>
            </a:lvl1pPr>
          </a:lstStyle>
          <a:p>
            <a:pPr>
              <a:defRPr/>
            </a:pPr>
            <a:fld id="{7BEC0BD9-C04D-4AA9-A4AF-F07F38EE3373}" type="slidenum">
              <a:rPr lang="en-US" altLang="en-US"/>
              <a:pPr>
                <a:defRPr/>
              </a:pPr>
              <a:t>‹#›</a:t>
            </a:fld>
            <a:endParaRPr lang="en-US" altLang="en-US"/>
          </a:p>
        </p:txBody>
      </p:sp>
    </p:spTree>
    <p:extLst>
      <p:ext uri="{BB962C8B-B14F-4D97-AF65-F5344CB8AC3E}">
        <p14:creationId xmlns:p14="http://schemas.microsoft.com/office/powerpoint/2010/main" val="1082453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srcRect/>
          <a:tile tx="0" ty="0" sx="100000" sy="100000" flip="none" algn="tl"/>
        </a:blip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3C272793-D9B2-454D-A33D-68BFCA9397DF}"/>
              </a:ext>
            </a:extLst>
          </p:cNvPr>
          <p:cNvSpPr>
            <a:spLocks noGrp="1"/>
          </p:cNvSpPr>
          <p:nvPr>
            <p:ph type="title"/>
          </p:nvPr>
        </p:nvSpPr>
        <p:spPr bwMode="auto">
          <a:xfrm>
            <a:off x="446618" y="274638"/>
            <a:ext cx="11152716"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ENTER HEADLINE</a:t>
            </a:r>
          </a:p>
        </p:txBody>
      </p:sp>
      <p:sp>
        <p:nvSpPr>
          <p:cNvPr id="1027" name="Text Placeholder 2">
            <a:extLst>
              <a:ext uri="{FF2B5EF4-FFF2-40B4-BE49-F238E27FC236}">
                <a16:creationId xmlns:a16="http://schemas.microsoft.com/office/drawing/2014/main" id="{2598DDDE-6A35-4687-B7D0-11BF164039F8}"/>
              </a:ext>
            </a:extLst>
          </p:cNvPr>
          <p:cNvSpPr>
            <a:spLocks noGrp="1"/>
          </p:cNvSpPr>
          <p:nvPr>
            <p:ph type="body" idx="1"/>
          </p:nvPr>
        </p:nvSpPr>
        <p:spPr bwMode="auto">
          <a:xfrm>
            <a:off x="446618" y="1600201"/>
            <a:ext cx="11152716" cy="414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enter text</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 name="Slide Number Placeholder 5">
            <a:extLst>
              <a:ext uri="{FF2B5EF4-FFF2-40B4-BE49-F238E27FC236}">
                <a16:creationId xmlns:a16="http://schemas.microsoft.com/office/drawing/2014/main" id="{E118C1A2-8F0C-4447-AF07-0AE991E44B24}"/>
              </a:ext>
            </a:extLst>
          </p:cNvPr>
          <p:cNvSpPr>
            <a:spLocks noGrp="1"/>
          </p:cNvSpPr>
          <p:nvPr>
            <p:ph type="sldNum" sz="quarter" idx="4"/>
          </p:nvPr>
        </p:nvSpPr>
        <p:spPr>
          <a:xfrm>
            <a:off x="433917" y="6146801"/>
            <a:ext cx="28448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003359"/>
                </a:solidFill>
              </a:defRPr>
            </a:lvl1pPr>
          </a:lstStyle>
          <a:p>
            <a:pPr>
              <a:defRPr/>
            </a:pPr>
            <a:fld id="{20F95EFC-E19F-4982-A427-08477CCC15E1}" type="slidenum">
              <a:rPr lang="en-US" altLang="en-US"/>
              <a:pPr>
                <a:defRPr/>
              </a:pPr>
              <a:t>‹#›</a:t>
            </a:fld>
            <a:endParaRPr lang="en-US" altLang="en-US"/>
          </a:p>
        </p:txBody>
      </p:sp>
    </p:spTree>
    <p:extLst>
      <p:ext uri="{BB962C8B-B14F-4D97-AF65-F5344CB8AC3E}">
        <p14:creationId xmlns:p14="http://schemas.microsoft.com/office/powerpoint/2010/main" val="20581601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l" rtl="0" eaLnBrk="0" fontAlgn="base" hangingPunct="0">
        <a:spcBef>
          <a:spcPct val="0"/>
        </a:spcBef>
        <a:spcAft>
          <a:spcPct val="0"/>
        </a:spcAft>
        <a:defRPr sz="3000" b="1" kern="1200">
          <a:solidFill>
            <a:srgbClr val="A2AD00"/>
          </a:solidFill>
          <a:latin typeface="Arial Bold"/>
          <a:ea typeface="ＭＳ Ｐゴシック" pitchFamily="-112" charset="-128"/>
          <a:cs typeface="Arial Bold"/>
        </a:defRPr>
      </a:lvl1pPr>
      <a:lvl2pPr algn="l" rtl="0" eaLnBrk="0" fontAlgn="base" hangingPunct="0">
        <a:spcBef>
          <a:spcPct val="0"/>
        </a:spcBef>
        <a:spcAft>
          <a:spcPct val="0"/>
        </a:spcAft>
        <a:defRPr sz="3000" b="1">
          <a:solidFill>
            <a:srgbClr val="A2AD00"/>
          </a:solidFill>
          <a:latin typeface="Arial Bold" pitchFamily="-111" charset="0"/>
          <a:ea typeface="ＭＳ Ｐゴシック" pitchFamily="-112" charset="-128"/>
          <a:cs typeface="Arial Bold" panose="020B0704020202020204" pitchFamily="34" charset="0"/>
        </a:defRPr>
      </a:lvl2pPr>
      <a:lvl3pPr algn="l" rtl="0" eaLnBrk="0" fontAlgn="base" hangingPunct="0">
        <a:spcBef>
          <a:spcPct val="0"/>
        </a:spcBef>
        <a:spcAft>
          <a:spcPct val="0"/>
        </a:spcAft>
        <a:defRPr sz="3000" b="1">
          <a:solidFill>
            <a:srgbClr val="A2AD00"/>
          </a:solidFill>
          <a:latin typeface="Arial Bold" pitchFamily="-111" charset="0"/>
          <a:ea typeface="ＭＳ Ｐゴシック" pitchFamily="-112" charset="-128"/>
          <a:cs typeface="Arial Bold" panose="020B0704020202020204" pitchFamily="34" charset="0"/>
        </a:defRPr>
      </a:lvl3pPr>
      <a:lvl4pPr algn="l" rtl="0" eaLnBrk="0" fontAlgn="base" hangingPunct="0">
        <a:spcBef>
          <a:spcPct val="0"/>
        </a:spcBef>
        <a:spcAft>
          <a:spcPct val="0"/>
        </a:spcAft>
        <a:defRPr sz="3000" b="1">
          <a:solidFill>
            <a:srgbClr val="A2AD00"/>
          </a:solidFill>
          <a:latin typeface="Arial Bold" pitchFamily="-111" charset="0"/>
          <a:ea typeface="ＭＳ Ｐゴシック" pitchFamily="-112" charset="-128"/>
          <a:cs typeface="Arial Bold" panose="020B0704020202020204" pitchFamily="34" charset="0"/>
        </a:defRPr>
      </a:lvl4pPr>
      <a:lvl5pPr algn="l" rtl="0" eaLnBrk="0" fontAlgn="base" hangingPunct="0">
        <a:spcBef>
          <a:spcPct val="0"/>
        </a:spcBef>
        <a:spcAft>
          <a:spcPct val="0"/>
        </a:spcAft>
        <a:defRPr sz="3000" b="1">
          <a:solidFill>
            <a:srgbClr val="A2AD00"/>
          </a:solidFill>
          <a:latin typeface="Arial Bold" pitchFamily="-111" charset="0"/>
          <a:ea typeface="ＭＳ Ｐゴシック" pitchFamily="-112" charset="-128"/>
          <a:cs typeface="Arial Bold" panose="020B0704020202020204" pitchFamily="34" charset="0"/>
        </a:defRPr>
      </a:lvl5pPr>
      <a:lvl6pPr marL="457200" algn="l" rtl="0" fontAlgn="base">
        <a:spcBef>
          <a:spcPct val="0"/>
        </a:spcBef>
        <a:spcAft>
          <a:spcPct val="0"/>
        </a:spcAft>
        <a:defRPr sz="3000">
          <a:solidFill>
            <a:srgbClr val="F0AB00"/>
          </a:solidFill>
          <a:latin typeface="NeutraText-Demi" pitchFamily="-112" charset="0"/>
          <a:ea typeface="ＭＳ Ｐゴシック" pitchFamily="-112" charset="-128"/>
        </a:defRPr>
      </a:lvl6pPr>
      <a:lvl7pPr marL="914400" algn="l" rtl="0" fontAlgn="base">
        <a:spcBef>
          <a:spcPct val="0"/>
        </a:spcBef>
        <a:spcAft>
          <a:spcPct val="0"/>
        </a:spcAft>
        <a:defRPr sz="3000">
          <a:solidFill>
            <a:srgbClr val="F0AB00"/>
          </a:solidFill>
          <a:latin typeface="NeutraText-Demi" pitchFamily="-112" charset="0"/>
          <a:ea typeface="ＭＳ Ｐゴシック" pitchFamily="-112" charset="-128"/>
        </a:defRPr>
      </a:lvl7pPr>
      <a:lvl8pPr marL="1371600" algn="l" rtl="0" fontAlgn="base">
        <a:spcBef>
          <a:spcPct val="0"/>
        </a:spcBef>
        <a:spcAft>
          <a:spcPct val="0"/>
        </a:spcAft>
        <a:defRPr sz="3000">
          <a:solidFill>
            <a:srgbClr val="F0AB00"/>
          </a:solidFill>
          <a:latin typeface="NeutraText-Demi" pitchFamily="-112" charset="0"/>
          <a:ea typeface="ＭＳ Ｐゴシック" pitchFamily="-112" charset="-128"/>
        </a:defRPr>
      </a:lvl8pPr>
      <a:lvl9pPr marL="1828800" algn="l" rtl="0" fontAlgn="base">
        <a:spcBef>
          <a:spcPct val="0"/>
        </a:spcBef>
        <a:spcAft>
          <a:spcPct val="0"/>
        </a:spcAft>
        <a:defRPr sz="3000">
          <a:solidFill>
            <a:srgbClr val="F0AB00"/>
          </a:solidFill>
          <a:latin typeface="NeutraText-Demi" pitchFamily="-112" charset="0"/>
          <a:ea typeface="ＭＳ Ｐゴシック" pitchFamily="-112" charset="-128"/>
        </a:defRPr>
      </a:lvl9pPr>
    </p:titleStyle>
    <p:bodyStyle>
      <a:lvl1pPr marL="687388" indent="-225425" algn="l" rtl="0" eaLnBrk="0" fontAlgn="base" hangingPunct="0">
        <a:spcBef>
          <a:spcPct val="0"/>
        </a:spcBef>
        <a:spcAft>
          <a:spcPct val="0"/>
        </a:spcAft>
        <a:buClr>
          <a:srgbClr val="003359"/>
        </a:buClr>
        <a:buFont typeface="Arial" panose="020B0604020202020204" pitchFamily="34" charset="0"/>
        <a:buChar char="•"/>
        <a:defRPr sz="1600" kern="1200">
          <a:solidFill>
            <a:srgbClr val="003359"/>
          </a:solidFill>
          <a:latin typeface="Arial"/>
          <a:ea typeface="ＭＳ Ｐゴシック" pitchFamily="-112" charset="-128"/>
          <a:cs typeface="Arial"/>
        </a:defRPr>
      </a:lvl1pPr>
      <a:lvl2pPr marL="1141413" indent="-227013" algn="l" rtl="0" eaLnBrk="0" fontAlgn="base" hangingPunct="0">
        <a:spcBef>
          <a:spcPct val="0"/>
        </a:spcBef>
        <a:spcAft>
          <a:spcPct val="0"/>
        </a:spcAft>
        <a:buClr>
          <a:srgbClr val="003359"/>
        </a:buClr>
        <a:buFont typeface="Frutiger LT Std 45 Light" charset="0"/>
        <a:buChar char="‐"/>
        <a:defRPr sz="1400" kern="1200">
          <a:solidFill>
            <a:srgbClr val="003359"/>
          </a:solidFill>
          <a:latin typeface="Arial"/>
          <a:ea typeface="ＭＳ Ｐゴシック" pitchFamily="-112" charset="-128"/>
          <a:cs typeface="Arial"/>
        </a:defRPr>
      </a:lvl2pPr>
      <a:lvl3pPr marL="1601788" indent="-225425" algn="l" rtl="0" eaLnBrk="0" fontAlgn="base" hangingPunct="0">
        <a:spcBef>
          <a:spcPct val="0"/>
        </a:spcBef>
        <a:spcAft>
          <a:spcPct val="0"/>
        </a:spcAft>
        <a:buClr>
          <a:srgbClr val="003359"/>
        </a:buClr>
        <a:buFont typeface="Arial" panose="020B0604020202020204" pitchFamily="34" charset="0"/>
        <a:buChar char="•"/>
        <a:defRPr sz="1200" kern="1200">
          <a:solidFill>
            <a:srgbClr val="003359"/>
          </a:solidFill>
          <a:latin typeface="Arial"/>
          <a:ea typeface="ＭＳ Ｐゴシック" pitchFamily="-112" charset="-128"/>
          <a:cs typeface="Arial"/>
        </a:defRPr>
      </a:lvl3pPr>
      <a:lvl4pPr marL="2055813" indent="-227013" algn="l" rtl="0" eaLnBrk="0" fontAlgn="base" hangingPunct="0">
        <a:spcBef>
          <a:spcPct val="0"/>
        </a:spcBef>
        <a:spcAft>
          <a:spcPct val="0"/>
        </a:spcAft>
        <a:buClr>
          <a:srgbClr val="003359"/>
        </a:buClr>
        <a:buFont typeface="Frutiger LT Std 45 Light" charset="0"/>
        <a:buChar char="‐"/>
        <a:defRPr sz="1000" kern="1200">
          <a:solidFill>
            <a:srgbClr val="003359"/>
          </a:solidFill>
          <a:latin typeface="Arial"/>
          <a:ea typeface="ＭＳ Ｐゴシック" pitchFamily="-112" charset="-128"/>
          <a:cs typeface="Arial"/>
        </a:defRPr>
      </a:lvl4pPr>
      <a:lvl5pPr marL="2516188" indent="-225425" algn="l" rtl="0" eaLnBrk="0" fontAlgn="base" hangingPunct="0">
        <a:spcBef>
          <a:spcPct val="0"/>
        </a:spcBef>
        <a:spcAft>
          <a:spcPct val="0"/>
        </a:spcAft>
        <a:buClr>
          <a:srgbClr val="003359"/>
        </a:buClr>
        <a:buFont typeface="Arial" panose="020B0604020202020204" pitchFamily="34" charset="0"/>
        <a:buChar char="•"/>
        <a:defRPr sz="800" kern="1200">
          <a:solidFill>
            <a:srgbClr val="003359"/>
          </a:solidFill>
          <a:latin typeface="Arial"/>
          <a:ea typeface="ＭＳ Ｐゴシック" pitchFamily="-112" charset="-128"/>
          <a:cs typeface="Arial"/>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hyperlink" Target="https://www.huduser.gov/portal/datasets/fmr.html" TargetMode="Externa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hyperlink" Target="https://www.hud.gov/sites/documents/90102.PDF" TargetMode="External"/><Relationship Id="rId2" Type="http://schemas.openxmlformats.org/officeDocument/2006/relationships/hyperlink" Target="https://www.hud.gov/sites/documents/9887.PDF" TargetMode="External"/><Relationship Id="rId1" Type="http://schemas.openxmlformats.org/officeDocument/2006/relationships/slideLayout" Target="../slideLayouts/slideLayout3.xml"/><Relationship Id="rId4" Type="http://schemas.openxmlformats.org/officeDocument/2006/relationships/hyperlink" Target="https://www.hud.gov/sites/documents/92006.PDF"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https://www.hud.gov/sites/documents/43503e9-4HSGH.PDF" TargetMode="External"/><Relationship Id="rId2" Type="http://schemas.openxmlformats.org/officeDocument/2006/relationships/hyperlink" Target="https://www.hud.gov/sites/documents/DOC_20470.PDF" TargetMode="External"/><Relationship Id="rId1" Type="http://schemas.openxmlformats.org/officeDocument/2006/relationships/slideLayout" Target="../slideLayouts/slideLayout3.xml"/><Relationship Id="rId6" Type="http://schemas.openxmlformats.org/officeDocument/2006/relationships/hyperlink" Target="https://www.hud.gov/program_offices/housing/mfh/violence_against_women_act" TargetMode="External"/><Relationship Id="rId5" Type="http://schemas.openxmlformats.org/officeDocument/2006/relationships/hyperlink" Target="https://www.hud.gov/sites/documents/DOC_7787.PDF" TargetMode="External"/><Relationship Id="rId4" Type="http://schemas.openxmlformats.org/officeDocument/2006/relationships/hyperlink" Target="https://www.hud.gov/sites/dfiles/Housing/documents/resident_rights_brochure_8.pdf"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s://www.hud.gov/sites/documents/50059.pdf" TargetMode="External"/><Relationship Id="rId2" Type="http://schemas.openxmlformats.org/officeDocument/2006/relationships/hyperlink" Target="https://www.hud.gov/sites/dfiles/OCHCO/documents/92236.pdf" TargetMode="External"/><Relationship Id="rId1" Type="http://schemas.openxmlformats.org/officeDocument/2006/relationships/slideLayout" Target="../slideLayouts/slideLayout3.xml"/><Relationship Id="rId6" Type="http://schemas.openxmlformats.org/officeDocument/2006/relationships/hyperlink" Target="https://www.hud.gov/sites/dfiles/OCHCO/documents/5382.pdf" TargetMode="External"/><Relationship Id="rId5" Type="http://schemas.openxmlformats.org/officeDocument/2006/relationships/hyperlink" Target="https://www.hud.gov/sites/dfiles/OCHCO/documents/5380.pdf" TargetMode="External"/><Relationship Id="rId4" Type="http://schemas.openxmlformats.org/officeDocument/2006/relationships/hyperlink" Target="https://www.hud.gov/sites/documents/90106.pdf"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www.hud.gov/sites/documents/52670.PDF" TargetMode="Externa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hyperlink" Target="https://hudapps2.hud.gov/apps/part_reg/apps040.cfm" TargetMode="Externa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3" Type="http://schemas.openxmlformats.org/officeDocument/2006/relationships/hyperlink" Target="mailto:mrayburn@ihcda.in.gov" TargetMode="External"/><Relationship Id="rId2" Type="http://schemas.openxmlformats.org/officeDocument/2006/relationships/hyperlink" Target="https://www.in.gov/ihcda/developers/section-811-project-rental-assistance/" TargetMode="External"/><Relationship Id="rId1" Type="http://schemas.openxmlformats.org/officeDocument/2006/relationships/slideLayout" Target="../slideLayouts/slideLayout3.xml"/><Relationship Id="rId4" Type="http://schemas.openxmlformats.org/officeDocument/2006/relationships/hyperlink" Target="mailto:nchatman@ihcda.in.gov"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1C1E2299-D1BC-4433-B878-29971E3274E3}"/>
              </a:ext>
            </a:extLst>
          </p:cNvPr>
          <p:cNvSpPr>
            <a:spLocks noGrp="1"/>
          </p:cNvSpPr>
          <p:nvPr>
            <p:ph type="ctrTitle"/>
          </p:nvPr>
        </p:nvSpPr>
        <p:spPr>
          <a:xfrm>
            <a:off x="367284" y="1506347"/>
            <a:ext cx="7772400" cy="2566988"/>
          </a:xfrm>
        </p:spPr>
        <p:txBody>
          <a:bodyPr/>
          <a:lstStyle/>
          <a:p>
            <a:r>
              <a:rPr lang="en-US" altLang="en-US" sz="4000" cap="none" dirty="0">
                <a:latin typeface="Arial Bold" panose="020B0704020202020204" pitchFamily="34" charset="0"/>
                <a:ea typeface="ＭＳ Ｐゴシック" panose="020B0600070205080204" pitchFamily="34" charset="-128"/>
                <a:cs typeface="Arial Bold" panose="020B0704020202020204" pitchFamily="34" charset="0"/>
              </a:rPr>
              <a:t>Section 811 PRA</a:t>
            </a:r>
            <a:br>
              <a:rPr lang="en-US" altLang="en-US" cap="none" dirty="0">
                <a:latin typeface="Arial Bold" panose="020B0704020202020204" pitchFamily="34" charset="0"/>
                <a:ea typeface="ＭＳ Ｐゴシック" panose="020B0600070205080204" pitchFamily="34" charset="-128"/>
                <a:cs typeface="Arial Bold" panose="020B0704020202020204" pitchFamily="34" charset="0"/>
              </a:rPr>
            </a:br>
            <a:br>
              <a:rPr lang="en-US" altLang="en-US" cap="none" dirty="0">
                <a:latin typeface="Arial Bold" panose="020B0704020202020204" pitchFamily="34" charset="0"/>
                <a:ea typeface="ＭＳ Ｐゴシック" panose="020B0600070205080204" pitchFamily="34" charset="-128"/>
                <a:cs typeface="Arial Bold" panose="020B0704020202020204" pitchFamily="34" charset="0"/>
              </a:rPr>
            </a:br>
            <a:r>
              <a:rPr lang="en-US" altLang="en-US" cap="none" dirty="0">
                <a:latin typeface="Arial Bold" panose="020B0704020202020204" pitchFamily="34" charset="0"/>
                <a:ea typeface="ＭＳ Ｐゴシック" panose="020B0600070205080204" pitchFamily="34" charset="-128"/>
                <a:cs typeface="Arial Bold" panose="020B0704020202020204" pitchFamily="34" charset="0"/>
              </a:rPr>
              <a:t>Property Onboarding Training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E13DE9-B1CB-99C0-79CE-96DE3EA95EA9}"/>
            </a:ext>
          </a:extLst>
        </p:cNvPr>
        <p:cNvGrpSpPr/>
        <p:nvPr/>
      </p:nvGrpSpPr>
      <p:grpSpPr>
        <a:xfrm>
          <a:off x="0" y="0"/>
          <a:ext cx="0" cy="0"/>
          <a:chOff x="0" y="0"/>
          <a:chExt cx="0" cy="0"/>
        </a:xfrm>
      </p:grpSpPr>
      <p:sp>
        <p:nvSpPr>
          <p:cNvPr id="13314" name="Title 1">
            <a:extLst>
              <a:ext uri="{FF2B5EF4-FFF2-40B4-BE49-F238E27FC236}">
                <a16:creationId xmlns:a16="http://schemas.microsoft.com/office/drawing/2014/main" id="{EFCEDFFB-2B4E-180A-FFC0-7A3EB90A05C9}"/>
              </a:ext>
            </a:extLst>
          </p:cNvPr>
          <p:cNvSpPr>
            <a:spLocks noGrp="1"/>
          </p:cNvSpPr>
          <p:nvPr>
            <p:ph type="ctrTitle"/>
          </p:nvPr>
        </p:nvSpPr>
        <p:spPr>
          <a:xfrm>
            <a:off x="0" y="1506347"/>
            <a:ext cx="12047974" cy="2566988"/>
          </a:xfrm>
        </p:spPr>
        <p:txBody>
          <a:bodyPr/>
          <a:lstStyle/>
          <a:p>
            <a:pPr algn="ctr"/>
            <a:r>
              <a:rPr lang="en-US" altLang="en-US" sz="4000" cap="none" dirty="0">
                <a:latin typeface="Arial Bold" panose="020B0704020202020204" pitchFamily="34" charset="0"/>
                <a:ea typeface="ＭＳ Ｐゴシック" panose="020B0600070205080204" pitchFamily="34" charset="-128"/>
                <a:cs typeface="Arial Bold" panose="020B0704020202020204" pitchFamily="34" charset="0"/>
              </a:rPr>
              <a:t>Leases, Rents, Deposits, &amp; Fees</a:t>
            </a:r>
            <a:endParaRPr lang="en-US" altLang="en-US" cap="none" dirty="0">
              <a:latin typeface="Arial Bold" panose="020B0704020202020204" pitchFamily="34" charset="0"/>
              <a:ea typeface="ＭＳ Ｐゴシック" panose="020B0600070205080204" pitchFamily="34" charset="-128"/>
              <a:cs typeface="Arial Bold" panose="020B0704020202020204" pitchFamily="34" charset="0"/>
            </a:endParaRPr>
          </a:p>
        </p:txBody>
      </p:sp>
    </p:spTree>
    <p:extLst>
      <p:ext uri="{BB962C8B-B14F-4D97-AF65-F5344CB8AC3E}">
        <p14:creationId xmlns:p14="http://schemas.microsoft.com/office/powerpoint/2010/main" val="23717488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8195FA-0073-0C8F-0D03-9F7E71A9FCAE}"/>
              </a:ext>
            </a:extLst>
          </p:cNvPr>
          <p:cNvSpPr>
            <a:spLocks noGrp="1"/>
          </p:cNvSpPr>
          <p:nvPr>
            <p:ph type="title"/>
          </p:nvPr>
        </p:nvSpPr>
        <p:spPr/>
        <p:txBody>
          <a:bodyPr/>
          <a:lstStyle/>
          <a:p>
            <a:r>
              <a:rPr lang="en-US" dirty="0"/>
              <a:t>Lease Terms</a:t>
            </a:r>
          </a:p>
        </p:txBody>
      </p:sp>
      <p:sp>
        <p:nvSpPr>
          <p:cNvPr id="3" name="Content Placeholder 2">
            <a:extLst>
              <a:ext uri="{FF2B5EF4-FFF2-40B4-BE49-F238E27FC236}">
                <a16:creationId xmlns:a16="http://schemas.microsoft.com/office/drawing/2014/main" id="{F7389B30-391C-2681-22D4-5B9690F1B15D}"/>
              </a:ext>
            </a:extLst>
          </p:cNvPr>
          <p:cNvSpPr>
            <a:spLocks noGrp="1"/>
          </p:cNvSpPr>
          <p:nvPr>
            <p:ph idx="1"/>
          </p:nvPr>
        </p:nvSpPr>
        <p:spPr/>
        <p:txBody>
          <a:bodyPr/>
          <a:lstStyle/>
          <a:p>
            <a:pPr marL="285750" indent="-285750">
              <a:buFont typeface="Arial" panose="020B0604020202020204" pitchFamily="34" charset="0"/>
              <a:buChar char="•"/>
            </a:pPr>
            <a:r>
              <a:rPr lang="en-US" dirty="0"/>
              <a:t>Leases must be for at least a 1-year term and must use HUD Model Lease (Form 92236-PRA)</a:t>
            </a:r>
          </a:p>
          <a:p>
            <a:pPr marL="973138" lvl="1" indent="-285750"/>
            <a:r>
              <a:rPr lang="en-US" dirty="0"/>
              <a:t>Owner may not use their own lease or modify the HUD Model Lease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Termination (eviction or non-renewal) is only permitted for the following *per Model Lease 8(b)(1)*</a:t>
            </a:r>
          </a:p>
          <a:p>
            <a:pPr marL="973138" lvl="1" indent="-285750"/>
            <a:r>
              <a:rPr lang="en-US" dirty="0"/>
              <a:t>Material noncompliance with the lease- Model Lease 8(d)</a:t>
            </a:r>
          </a:p>
          <a:p>
            <a:pPr marL="1427163" lvl="2" indent="-285750"/>
            <a:r>
              <a:rPr lang="en-US" dirty="0"/>
              <a:t>A substantial violation</a:t>
            </a:r>
          </a:p>
          <a:p>
            <a:pPr marL="1427163" lvl="2" indent="-285750"/>
            <a:r>
              <a:rPr lang="en-US" dirty="0"/>
              <a:t>Repeated minor violations which disrupt livability or adversely affect health and safety</a:t>
            </a:r>
          </a:p>
          <a:p>
            <a:pPr marL="1427163" lvl="2" indent="-285750"/>
            <a:r>
              <a:rPr lang="en-US" dirty="0"/>
              <a:t>Failure to timely certify/recertify or knowingly providing incomplete or inaccurate information</a:t>
            </a:r>
          </a:p>
          <a:p>
            <a:pPr marL="1427163" lvl="2" indent="-285750"/>
            <a:r>
              <a:rPr lang="en-US" dirty="0"/>
              <a:t>Nonpayment of rent</a:t>
            </a:r>
          </a:p>
          <a:p>
            <a:pPr marL="973138" lvl="1" indent="-285750"/>
            <a:r>
              <a:rPr lang="en-US" dirty="0"/>
              <a:t>Criminal activity that threatens health or safety, including drug related criminal activity on or near the premises– Model Lease Part 8(i)</a:t>
            </a:r>
          </a:p>
          <a:p>
            <a:pPr marL="973138" lvl="1" indent="-285750"/>
            <a:r>
              <a:rPr lang="en-US" dirty="0"/>
              <a:t>Other good cause with prior notice that conduct constitutes grounds for termination- Model Lease 8(e)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Termination requires 30-day written notice specifying grounds for such action- Model Lease 8(h)</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811 PRA projects are subject to nondiscrimination requirements of Fair Housing, Section 504 of the Rehabilitation Act, HUD’s Equal Access Rule, and VAWA</a:t>
            </a:r>
          </a:p>
          <a:p>
            <a:pPr marL="285750" indent="-285750">
              <a:buFontTx/>
              <a:buChar char="-"/>
            </a:pPr>
            <a:endParaRPr lang="en-US" dirty="0"/>
          </a:p>
          <a:p>
            <a:pPr marL="285750" indent="-285750">
              <a:buFontTx/>
              <a:buChar char="-"/>
            </a:pPr>
            <a:endParaRPr lang="en-US" dirty="0"/>
          </a:p>
          <a:p>
            <a:pPr marL="285750" indent="-285750">
              <a:buFontTx/>
              <a:buChar char="-"/>
            </a:pPr>
            <a:endParaRPr lang="en-US" dirty="0"/>
          </a:p>
          <a:p>
            <a:pPr lvl="1" indent="0">
              <a:buNone/>
            </a:pPr>
            <a:endParaRPr lang="en-US" dirty="0"/>
          </a:p>
        </p:txBody>
      </p:sp>
    </p:spTree>
    <p:extLst>
      <p:ext uri="{BB962C8B-B14F-4D97-AF65-F5344CB8AC3E}">
        <p14:creationId xmlns:p14="http://schemas.microsoft.com/office/powerpoint/2010/main" val="16864269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E05B15-FD5A-E526-53DF-08B39AEC8782}"/>
              </a:ext>
            </a:extLst>
          </p:cNvPr>
          <p:cNvSpPr>
            <a:spLocks noGrp="1"/>
          </p:cNvSpPr>
          <p:nvPr>
            <p:ph type="title"/>
          </p:nvPr>
        </p:nvSpPr>
        <p:spPr/>
        <p:txBody>
          <a:bodyPr/>
          <a:lstStyle/>
          <a:p>
            <a:r>
              <a:rPr lang="en-US" dirty="0"/>
              <a:t>Initial rents &amp; Rent Increases</a:t>
            </a:r>
          </a:p>
        </p:txBody>
      </p:sp>
      <p:sp>
        <p:nvSpPr>
          <p:cNvPr id="3" name="Content Placeholder 2">
            <a:extLst>
              <a:ext uri="{FF2B5EF4-FFF2-40B4-BE49-F238E27FC236}">
                <a16:creationId xmlns:a16="http://schemas.microsoft.com/office/drawing/2014/main" id="{1FF4D77C-B169-7A67-F814-A93129BE5F7C}"/>
              </a:ext>
            </a:extLst>
          </p:cNvPr>
          <p:cNvSpPr>
            <a:spLocks noGrp="1"/>
          </p:cNvSpPr>
          <p:nvPr>
            <p:ph idx="1"/>
          </p:nvPr>
        </p:nvSpPr>
        <p:spPr/>
        <p:txBody>
          <a:bodyPr/>
          <a:lstStyle/>
          <a:p>
            <a:pPr marL="285750" indent="-285750">
              <a:buFont typeface="Arial" panose="020B0604020202020204" pitchFamily="34" charset="0"/>
              <a:buChar char="•"/>
            </a:pPr>
            <a:r>
              <a:rPr lang="en-US" dirty="0"/>
              <a:t>Initial rent is set at 100% of </a:t>
            </a:r>
            <a:r>
              <a:rPr lang="en-US" dirty="0">
                <a:hlinkClick r:id="rId2"/>
              </a:rPr>
              <a:t>HUD published Fair Market Rent (FMR)</a:t>
            </a: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Owner agent may request an annual rent increase at least 90 days prior to the anniversary date of the effective date of the RAC</a:t>
            </a:r>
          </a:p>
          <a:p>
            <a:pPr marL="285750" indent="-285750">
              <a:buFont typeface="Arial" panose="020B0604020202020204" pitchFamily="34" charset="0"/>
              <a:buChar char="•"/>
            </a:pPr>
            <a:r>
              <a:rPr lang="en-US" dirty="0"/>
              <a:t>Previous rent will be adjusted by the current HUD Operating Cost Adjustment Factor (OCAF)</a:t>
            </a:r>
          </a:p>
          <a:p>
            <a:pPr marL="285750" indent="-285750">
              <a:buFont typeface="Arial" panose="020B0604020202020204" pitchFamily="34" charset="0"/>
              <a:buChar char="•"/>
            </a:pPr>
            <a:r>
              <a:rPr lang="en-US" dirty="0"/>
              <a:t>IHCDA will review the request and provide written approval</a:t>
            </a:r>
          </a:p>
          <a:p>
            <a:pPr marL="285750" indent="-285750">
              <a:buFont typeface="Arial" panose="020B0604020202020204" pitchFamily="34" charset="0"/>
              <a:buChar char="•"/>
            </a:pPr>
            <a:r>
              <a:rPr lang="en-US" dirty="0"/>
              <a:t>New rent schedule will be sent to property for execution</a:t>
            </a:r>
          </a:p>
          <a:p>
            <a:pPr marL="285750" indent="-285750">
              <a:buFont typeface="Arial" panose="020B0604020202020204" pitchFamily="34" charset="0"/>
              <a:buChar char="•"/>
            </a:pPr>
            <a:r>
              <a:rPr lang="en-US" dirty="0"/>
              <a:t>New rent effective on the anniversary date of the effective date of the RAC</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IHCDA mandates owner-paid utilities ($0 utility allowance) for all 811 PRA units</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8177596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8195FA-0073-0C8F-0D03-9F7E71A9FCAE}"/>
              </a:ext>
            </a:extLst>
          </p:cNvPr>
          <p:cNvSpPr>
            <a:spLocks noGrp="1"/>
          </p:cNvSpPr>
          <p:nvPr>
            <p:ph type="title"/>
          </p:nvPr>
        </p:nvSpPr>
        <p:spPr/>
        <p:txBody>
          <a:bodyPr/>
          <a:lstStyle/>
          <a:p>
            <a:r>
              <a:rPr lang="en-US" dirty="0"/>
              <a:t>Tenant Rent &amp; Deposits</a:t>
            </a:r>
          </a:p>
        </p:txBody>
      </p:sp>
      <p:sp>
        <p:nvSpPr>
          <p:cNvPr id="3" name="Content Placeholder 2">
            <a:extLst>
              <a:ext uri="{FF2B5EF4-FFF2-40B4-BE49-F238E27FC236}">
                <a16:creationId xmlns:a16="http://schemas.microsoft.com/office/drawing/2014/main" id="{F7389B30-391C-2681-22D4-5B9690F1B15D}"/>
              </a:ext>
            </a:extLst>
          </p:cNvPr>
          <p:cNvSpPr>
            <a:spLocks noGrp="1"/>
          </p:cNvSpPr>
          <p:nvPr>
            <p:ph idx="1"/>
          </p:nvPr>
        </p:nvSpPr>
        <p:spPr>
          <a:xfrm>
            <a:off x="447032" y="1336431"/>
            <a:ext cx="11152785" cy="4615553"/>
          </a:xfrm>
        </p:spPr>
        <p:txBody>
          <a:bodyPr/>
          <a:lstStyle/>
          <a:p>
            <a:pPr marL="285750" indent="-285750">
              <a:buFont typeface="Arial" panose="020B0604020202020204" pitchFamily="34" charset="0"/>
              <a:buChar char="•"/>
            </a:pPr>
            <a:r>
              <a:rPr lang="en-US" dirty="0"/>
              <a:t>Eligible tenant pays tenant contribution to rent equal to the greater of (1) 30% of adjusted monthly income or (2) 10% </a:t>
            </a:r>
            <a:r>
              <a:rPr lang="en-US"/>
              <a:t>of gross monthly </a:t>
            </a:r>
            <a:r>
              <a:rPr lang="en-US" dirty="0"/>
              <a:t>income</a:t>
            </a:r>
          </a:p>
          <a:p>
            <a:pPr marL="973138" lvl="1" indent="-285750"/>
            <a:r>
              <a:rPr lang="en-US" sz="1800" dirty="0"/>
              <a:t>Owner agent </a:t>
            </a:r>
            <a:r>
              <a:rPr lang="en-US" sz="1800" u="sng" dirty="0"/>
              <a:t>cannot</a:t>
            </a:r>
            <a:r>
              <a:rPr lang="en-US" sz="1800" dirty="0"/>
              <a:t> establish a minimum tenant rent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Must provide 30-day written notice of adjustment of rent amount – Model Lease Part 10</a:t>
            </a:r>
          </a:p>
          <a:p>
            <a:endParaRPr lang="en-US" dirty="0"/>
          </a:p>
          <a:p>
            <a:pPr marL="285750" indent="-285750">
              <a:buFont typeface="Arial" panose="020B0604020202020204" pitchFamily="34" charset="0"/>
              <a:buChar char="•"/>
            </a:pPr>
            <a:r>
              <a:rPr lang="en-US" dirty="0"/>
              <a:t>Security deposit </a:t>
            </a:r>
            <a:r>
              <a:rPr lang="en-US" u="sng" dirty="0"/>
              <a:t>required-</a:t>
            </a:r>
            <a:r>
              <a:rPr lang="en-US" dirty="0"/>
              <a:t> capped at the greater of one month’s total tenant payment or $50</a:t>
            </a:r>
          </a:p>
          <a:p>
            <a:pPr marL="973138" lvl="1" indent="-285750"/>
            <a:r>
              <a:rPr lang="en-US" dirty="0"/>
              <a:t>If tenant transfers, the security deposit transfers</a:t>
            </a:r>
          </a:p>
          <a:p>
            <a:pPr marL="973138" lvl="1" indent="-285750"/>
            <a:r>
              <a:rPr lang="en-US" dirty="0"/>
              <a:t>Must be repaid in full within 30 days after move out or tenant provided itemized list of any unpaid rent or damages that were subtracted from deposit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IHCDA mandates owner-paid utilities ($0 utility allowance) for all 811 PRA units</a:t>
            </a:r>
          </a:p>
          <a:p>
            <a:pPr marL="285750" indent="-285750">
              <a:buFont typeface="Arial" panose="020B0604020202020204" pitchFamily="34" charset="0"/>
              <a:buChar char="•"/>
            </a:pPr>
            <a:endParaRPr lang="en-US" dirty="0"/>
          </a:p>
          <a:p>
            <a:pPr marL="285750" indent="-285750">
              <a:buFontTx/>
              <a:buChar char="-"/>
            </a:pPr>
            <a:endParaRPr lang="en-US" dirty="0"/>
          </a:p>
          <a:p>
            <a:pPr lvl="1" indent="0">
              <a:buNone/>
            </a:pPr>
            <a:endParaRPr lang="en-US" dirty="0"/>
          </a:p>
        </p:txBody>
      </p:sp>
    </p:spTree>
    <p:extLst>
      <p:ext uri="{BB962C8B-B14F-4D97-AF65-F5344CB8AC3E}">
        <p14:creationId xmlns:p14="http://schemas.microsoft.com/office/powerpoint/2010/main" val="4849834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B291CD-3ACE-3496-B577-383B4ACE40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3082A1-BB0B-1F9D-1905-85269981F2EB}"/>
              </a:ext>
            </a:extLst>
          </p:cNvPr>
          <p:cNvSpPr>
            <a:spLocks noGrp="1"/>
          </p:cNvSpPr>
          <p:nvPr>
            <p:ph type="title"/>
          </p:nvPr>
        </p:nvSpPr>
        <p:spPr/>
        <p:txBody>
          <a:bodyPr/>
          <a:lstStyle/>
          <a:p>
            <a:r>
              <a:rPr lang="en-US" dirty="0"/>
              <a:t>Allowable Fees</a:t>
            </a:r>
          </a:p>
        </p:txBody>
      </p:sp>
      <p:sp>
        <p:nvSpPr>
          <p:cNvPr id="3" name="Content Placeholder 2">
            <a:extLst>
              <a:ext uri="{FF2B5EF4-FFF2-40B4-BE49-F238E27FC236}">
                <a16:creationId xmlns:a16="http://schemas.microsoft.com/office/drawing/2014/main" id="{64CF71A1-DF10-FFC3-70C2-BD4D6B680BE3}"/>
              </a:ext>
            </a:extLst>
          </p:cNvPr>
          <p:cNvSpPr>
            <a:spLocks noGrp="1"/>
          </p:cNvSpPr>
          <p:nvPr>
            <p:ph idx="1"/>
          </p:nvPr>
        </p:nvSpPr>
        <p:spPr>
          <a:xfrm>
            <a:off x="447032" y="1336431"/>
            <a:ext cx="11152785" cy="4615553"/>
          </a:xfrm>
        </p:spPr>
        <p:txBody>
          <a:bodyPr/>
          <a:lstStyle/>
          <a:p>
            <a:pPr marL="285750" indent="-285750">
              <a:buFont typeface="Arial" panose="020B0604020202020204" pitchFamily="34" charset="0"/>
              <a:buChar char="•"/>
            </a:pPr>
            <a:r>
              <a:rPr lang="en-US" dirty="0"/>
              <a:t>Allowable Fees</a:t>
            </a:r>
          </a:p>
          <a:p>
            <a:pPr marL="973138" lvl="1" indent="-285750"/>
            <a:r>
              <a:rPr lang="en-US" dirty="0"/>
              <a:t>Damages exceeding normal wear and tear may be charged.  Unpaid damage fees may be deducted from the security deposit at the time of move out.</a:t>
            </a:r>
          </a:p>
          <a:p>
            <a:pPr lvl="1" indent="0">
              <a:buNone/>
            </a:pPr>
            <a:endParaRPr lang="en-US" dirty="0"/>
          </a:p>
          <a:p>
            <a:pPr marL="285750" indent="-285750">
              <a:buFont typeface="Arial" panose="020B0604020202020204" pitchFamily="34" charset="0"/>
              <a:buChar char="•"/>
            </a:pPr>
            <a:r>
              <a:rPr lang="en-US" dirty="0"/>
              <a:t>Unallowable Fees</a:t>
            </a:r>
          </a:p>
          <a:p>
            <a:pPr marL="973138" lvl="1" indent="-285750"/>
            <a:r>
              <a:rPr lang="en-US" dirty="0"/>
              <a:t>Application processing fees / screening fees</a:t>
            </a:r>
          </a:p>
          <a:p>
            <a:pPr marL="973138" lvl="1" indent="-285750"/>
            <a:r>
              <a:rPr lang="en-US" dirty="0"/>
              <a:t>Late rent fees</a:t>
            </a:r>
          </a:p>
          <a:p>
            <a:pPr marL="973138" lvl="1" indent="-285750"/>
            <a:r>
              <a:rPr lang="en-US" dirty="0"/>
              <a:t>Fees for checks returned for insufficient funds</a:t>
            </a:r>
          </a:p>
          <a:p>
            <a:pPr marL="973138" lvl="1" indent="-285750"/>
            <a:r>
              <a:rPr lang="en-US" dirty="0"/>
              <a:t>Ongoing pet fees (deposits ok- not to exceed $300 total, max $50 at admission, $10 per month until paid)</a:t>
            </a:r>
          </a:p>
          <a:p>
            <a:pPr marL="973138" lvl="1" indent="-285750"/>
            <a:r>
              <a:rPr lang="en-US" dirty="0"/>
              <a:t>Fees to turn a unit or fees for damage within normal wear and tear</a:t>
            </a:r>
          </a:p>
          <a:p>
            <a:pPr marL="973138" lvl="1" indent="-285750"/>
            <a:r>
              <a:rPr lang="en-US" dirty="0"/>
              <a:t>Fees for “bad behavior” – however, such behavior could become grounds for termination</a:t>
            </a:r>
          </a:p>
          <a:p>
            <a:pPr marL="973138" lvl="1" indent="-285750"/>
            <a:r>
              <a:rPr lang="en-US" dirty="0"/>
              <a:t>Other fees not explicitly allowed</a:t>
            </a:r>
          </a:p>
          <a:p>
            <a:pPr marL="973138" lvl="1" indent="-285750"/>
            <a:endParaRPr lang="en-US" dirty="0"/>
          </a:p>
          <a:p>
            <a:pPr marL="285750" indent="-285750">
              <a:buFontTx/>
              <a:buChar char="-"/>
            </a:pPr>
            <a:endParaRPr lang="en-US" dirty="0"/>
          </a:p>
          <a:p>
            <a:pPr lvl="1" indent="0">
              <a:buNone/>
            </a:pPr>
            <a:endParaRPr lang="en-US" dirty="0"/>
          </a:p>
        </p:txBody>
      </p:sp>
    </p:spTree>
    <p:extLst>
      <p:ext uri="{BB962C8B-B14F-4D97-AF65-F5344CB8AC3E}">
        <p14:creationId xmlns:p14="http://schemas.microsoft.com/office/powerpoint/2010/main" val="39752374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1C1E2299-D1BC-4433-B878-29971E3274E3}"/>
              </a:ext>
            </a:extLst>
          </p:cNvPr>
          <p:cNvSpPr>
            <a:spLocks noGrp="1"/>
          </p:cNvSpPr>
          <p:nvPr>
            <p:ph type="ctrTitle"/>
          </p:nvPr>
        </p:nvSpPr>
        <p:spPr>
          <a:xfrm>
            <a:off x="0" y="1506347"/>
            <a:ext cx="12047974" cy="2566988"/>
          </a:xfrm>
        </p:spPr>
        <p:txBody>
          <a:bodyPr/>
          <a:lstStyle/>
          <a:p>
            <a:pPr algn="ctr"/>
            <a:r>
              <a:rPr lang="en-US" altLang="en-US" sz="4000" cap="none" dirty="0">
                <a:latin typeface="Arial Bold" panose="020B0704020202020204" pitchFamily="34" charset="0"/>
                <a:ea typeface="ＭＳ Ｐゴシック" panose="020B0600070205080204" pitchFamily="34" charset="-128"/>
                <a:cs typeface="Arial Bold" panose="020B0704020202020204" pitchFamily="34" charset="0"/>
              </a:rPr>
              <a:t>Household Eligibility, Tenant Selection, &amp; Occupancy Standards</a:t>
            </a:r>
            <a:endParaRPr lang="en-US" altLang="en-US" cap="none" dirty="0">
              <a:latin typeface="Arial Bold" panose="020B0704020202020204" pitchFamily="34" charset="0"/>
              <a:ea typeface="ＭＳ Ｐゴシック" panose="020B0600070205080204" pitchFamily="34" charset="-128"/>
              <a:cs typeface="Arial Bold" panose="020B0704020202020204" pitchFamily="34" charset="0"/>
            </a:endParaRPr>
          </a:p>
        </p:txBody>
      </p:sp>
    </p:spTree>
    <p:extLst>
      <p:ext uri="{BB962C8B-B14F-4D97-AF65-F5344CB8AC3E}">
        <p14:creationId xmlns:p14="http://schemas.microsoft.com/office/powerpoint/2010/main" val="31586032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CAC05-B039-6CD7-8ED6-57283BA006E6}"/>
              </a:ext>
            </a:extLst>
          </p:cNvPr>
          <p:cNvSpPr>
            <a:spLocks noGrp="1"/>
          </p:cNvSpPr>
          <p:nvPr>
            <p:ph type="title"/>
          </p:nvPr>
        </p:nvSpPr>
        <p:spPr/>
        <p:txBody>
          <a:bodyPr/>
          <a:lstStyle/>
          <a:p>
            <a:r>
              <a:rPr lang="en-US" dirty="0"/>
              <a:t>Eligibility Overview</a:t>
            </a:r>
          </a:p>
        </p:txBody>
      </p:sp>
      <p:sp>
        <p:nvSpPr>
          <p:cNvPr id="3" name="Content Placeholder 2">
            <a:extLst>
              <a:ext uri="{FF2B5EF4-FFF2-40B4-BE49-F238E27FC236}">
                <a16:creationId xmlns:a16="http://schemas.microsoft.com/office/drawing/2014/main" id="{FE28AE2B-D46A-9B3A-00A1-14697F40BE97}"/>
              </a:ext>
            </a:extLst>
          </p:cNvPr>
          <p:cNvSpPr>
            <a:spLocks noGrp="1"/>
          </p:cNvSpPr>
          <p:nvPr>
            <p:ph idx="1"/>
          </p:nvPr>
        </p:nvSpPr>
        <p:spPr/>
        <p:txBody>
          <a:bodyPr/>
          <a:lstStyle/>
          <a:p>
            <a:r>
              <a:rPr lang="en-US" b="1" dirty="0"/>
              <a:t>Must meet federal eligibility requirements of the FY19 811 PRA NOFA</a:t>
            </a:r>
          </a:p>
          <a:p>
            <a:pPr marL="285750" indent="-285750">
              <a:buFont typeface="Arial" panose="020B0604020202020204" pitchFamily="34" charset="0"/>
              <a:buChar char="•"/>
            </a:pPr>
            <a:r>
              <a:rPr lang="en-US" dirty="0"/>
              <a:t>Extremely low-income (&lt; 30% AMI)</a:t>
            </a:r>
          </a:p>
          <a:p>
            <a:pPr marL="285750" indent="-285750">
              <a:buFont typeface="Arial" panose="020B0604020202020204" pitchFamily="34" charset="0"/>
              <a:buChar char="•"/>
            </a:pPr>
            <a:r>
              <a:rPr lang="en-US" dirty="0"/>
              <a:t>One household member has a long-term disability and is age 18 or older but less than 62 </a:t>
            </a:r>
            <a:r>
              <a:rPr lang="en-US" b="1" dirty="0"/>
              <a:t>at time of admission</a:t>
            </a:r>
          </a:p>
          <a:p>
            <a:pPr marL="285750" indent="-285750">
              <a:buFont typeface="Arial" panose="020B0604020202020204" pitchFamily="34" charset="0"/>
              <a:buChar char="•"/>
            </a:pPr>
            <a:r>
              <a:rPr lang="en-US" dirty="0"/>
              <a:t>Person with disability must be </a:t>
            </a:r>
            <a:r>
              <a:rPr lang="en-US" b="1" dirty="0"/>
              <a:t>eligible</a:t>
            </a:r>
            <a:r>
              <a:rPr lang="en-US" dirty="0"/>
              <a:t> for long-term, community-based services- e.g., Medicaid</a:t>
            </a:r>
          </a:p>
          <a:p>
            <a:pPr marL="285750" indent="-285750">
              <a:buFont typeface="Arial" panose="020B0604020202020204" pitchFamily="34" charset="0"/>
              <a:buChar char="•"/>
            </a:pPr>
            <a:r>
              <a:rPr lang="en-US" dirty="0"/>
              <a:t>Student status requirements (see upcoming slide)</a:t>
            </a:r>
          </a:p>
          <a:p>
            <a:pPr marL="285750" indent="-285750">
              <a:buFont typeface="Arial" panose="020B0604020202020204" pitchFamily="34" charset="0"/>
              <a:buChar char="•"/>
            </a:pPr>
            <a:r>
              <a:rPr lang="en-US" dirty="0"/>
              <a:t>Certain criminal background restrictions (see upcoming slide)</a:t>
            </a:r>
          </a:p>
          <a:p>
            <a:endParaRPr lang="en-US" dirty="0"/>
          </a:p>
          <a:p>
            <a:r>
              <a:rPr lang="en-US" b="1" dirty="0"/>
              <a:t>Must also meet IHCDA eligibility requirements per IHCDA’s HUD-approved 811 PRA program policy/design</a:t>
            </a:r>
          </a:p>
          <a:p>
            <a:pPr marL="285750" indent="-285750">
              <a:buFont typeface="Arial" panose="020B0604020202020204" pitchFamily="34" charset="0"/>
              <a:buChar char="•"/>
            </a:pPr>
            <a:r>
              <a:rPr lang="en-US" dirty="0"/>
              <a:t>At time of admission, tenants must belong to at least 1 of 3 target populations.  Each 811 project will have an assigned target population.</a:t>
            </a:r>
          </a:p>
          <a:p>
            <a:pPr marL="973138" lvl="1" indent="-285750"/>
            <a:r>
              <a:rPr lang="en-US" dirty="0"/>
              <a:t>Persons experiencing homelessness- referred through Coordinated Entry</a:t>
            </a:r>
          </a:p>
          <a:p>
            <a:pPr marL="973138" lvl="1" indent="-285750"/>
            <a:r>
              <a:rPr lang="en-US" dirty="0"/>
              <a:t>Persons with intellectual or developmental disabilities- referred through disability service provider</a:t>
            </a:r>
          </a:p>
          <a:p>
            <a:pPr marL="973138" lvl="1" indent="-285750"/>
            <a:r>
              <a:rPr lang="en-US" dirty="0"/>
              <a:t>Persons living in institutional settings- referred through service provider</a:t>
            </a:r>
          </a:p>
          <a:p>
            <a:endParaRPr lang="en-US" dirty="0"/>
          </a:p>
        </p:txBody>
      </p:sp>
    </p:spTree>
    <p:extLst>
      <p:ext uri="{BB962C8B-B14F-4D97-AF65-F5344CB8AC3E}">
        <p14:creationId xmlns:p14="http://schemas.microsoft.com/office/powerpoint/2010/main" val="23562875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CE5DB-1CF9-7A65-CC65-5724601E5F75}"/>
              </a:ext>
            </a:extLst>
          </p:cNvPr>
          <p:cNvSpPr>
            <a:spLocks noGrp="1"/>
          </p:cNvSpPr>
          <p:nvPr>
            <p:ph type="title"/>
          </p:nvPr>
        </p:nvSpPr>
        <p:spPr/>
        <p:txBody>
          <a:bodyPr/>
          <a:lstStyle/>
          <a:p>
            <a:r>
              <a:rPr lang="en-US" dirty="0"/>
              <a:t>Eligibility</a:t>
            </a:r>
            <a:br>
              <a:rPr lang="en-US" dirty="0"/>
            </a:br>
            <a:r>
              <a:rPr lang="en-US" dirty="0"/>
              <a:t>Income Calculation</a:t>
            </a:r>
          </a:p>
        </p:txBody>
      </p:sp>
      <p:sp>
        <p:nvSpPr>
          <p:cNvPr id="3" name="Content Placeholder 2">
            <a:extLst>
              <a:ext uri="{FF2B5EF4-FFF2-40B4-BE49-F238E27FC236}">
                <a16:creationId xmlns:a16="http://schemas.microsoft.com/office/drawing/2014/main" id="{27FB0555-C19B-ABBA-7D48-868E133EF3DF}"/>
              </a:ext>
            </a:extLst>
          </p:cNvPr>
          <p:cNvSpPr>
            <a:spLocks noGrp="1"/>
          </p:cNvSpPr>
          <p:nvPr>
            <p:ph idx="1"/>
          </p:nvPr>
        </p:nvSpPr>
        <p:spPr/>
        <p:txBody>
          <a:bodyPr/>
          <a:lstStyle/>
          <a:p>
            <a:r>
              <a:rPr lang="en-US" dirty="0"/>
              <a:t>Household must be at or below 30% AMI at time of admission</a:t>
            </a:r>
          </a:p>
          <a:p>
            <a:endParaRPr lang="en-US" dirty="0"/>
          </a:p>
          <a:p>
            <a:r>
              <a:rPr lang="en-US" dirty="0"/>
              <a:t>Use the “Section 8 methodology” of income and asset verification per 24 CFR 5.609</a:t>
            </a:r>
          </a:p>
          <a:p>
            <a:pPr marL="285750" indent="-285750">
              <a:buFont typeface="Arial" panose="020B0604020202020204" pitchFamily="34" charset="0"/>
              <a:buChar char="•"/>
            </a:pPr>
            <a:r>
              <a:rPr lang="en-US" dirty="0"/>
              <a:t>Income eligibility is based on </a:t>
            </a:r>
            <a:r>
              <a:rPr lang="en-US" b="1" u="sng" dirty="0"/>
              <a:t>gross</a:t>
            </a:r>
            <a:r>
              <a:rPr lang="en-US" dirty="0"/>
              <a:t> household income</a:t>
            </a:r>
          </a:p>
          <a:p>
            <a:pPr marL="285750" indent="-285750">
              <a:buFont typeface="Arial" panose="020B0604020202020204" pitchFamily="34" charset="0"/>
              <a:buChar char="•"/>
            </a:pPr>
            <a:r>
              <a:rPr lang="en-US" dirty="0"/>
              <a:t>Tenant rent contribution is based on </a:t>
            </a:r>
            <a:r>
              <a:rPr lang="en-US" b="1" u="sng" dirty="0"/>
              <a:t>adjusted</a:t>
            </a:r>
            <a:r>
              <a:rPr lang="en-US" dirty="0"/>
              <a:t> household income</a:t>
            </a:r>
          </a:p>
          <a:p>
            <a:pPr marL="285750" indent="-285750">
              <a:buFont typeface="Arial" panose="020B0604020202020204" pitchFamily="34" charset="0"/>
              <a:buChar char="•"/>
            </a:pPr>
            <a:r>
              <a:rPr lang="en-US" dirty="0"/>
              <a:t>811 PRA rental assistance is not counted as a source of income</a:t>
            </a:r>
          </a:p>
          <a:p>
            <a:endParaRPr lang="en-US" dirty="0"/>
          </a:p>
          <a:p>
            <a:r>
              <a:rPr lang="en-US" dirty="0"/>
              <a:t>Annual and interim recertifications required</a:t>
            </a:r>
          </a:p>
          <a:p>
            <a:endParaRPr lang="en-US" dirty="0"/>
          </a:p>
          <a:p>
            <a:r>
              <a:rPr lang="en-US" dirty="0"/>
              <a:t>If an 811 household’s income increases to an extent that the tenant payment equals the contract rent (i.e., 811 subsidy drops to $0), assistance is terminated.</a:t>
            </a:r>
          </a:p>
          <a:p>
            <a:pPr marL="285750" indent="-285750">
              <a:buFont typeface="Arial" panose="020B0604020202020204" pitchFamily="34" charset="0"/>
              <a:buChar char="•"/>
            </a:pPr>
            <a:r>
              <a:rPr lang="en-US" dirty="0"/>
              <a:t>The household can remain in place per the lease. Income increase is not good cause to terminate lease.</a:t>
            </a:r>
          </a:p>
          <a:p>
            <a:pPr marL="285750" indent="-285750">
              <a:buFont typeface="Arial" panose="020B0604020202020204" pitchFamily="34" charset="0"/>
              <a:buChar char="•"/>
            </a:pPr>
            <a:r>
              <a:rPr lang="en-US" dirty="0"/>
              <a:t>The owner agent converts the next available, comparable unit to an 811-assisted unit</a:t>
            </a:r>
          </a:p>
        </p:txBody>
      </p:sp>
    </p:spTree>
    <p:extLst>
      <p:ext uri="{BB962C8B-B14F-4D97-AF65-F5344CB8AC3E}">
        <p14:creationId xmlns:p14="http://schemas.microsoft.com/office/powerpoint/2010/main" val="2529723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BE40B8-C316-2087-23D9-1D30BAF792FB}"/>
              </a:ext>
            </a:extLst>
          </p:cNvPr>
          <p:cNvSpPr>
            <a:spLocks noGrp="1"/>
          </p:cNvSpPr>
          <p:nvPr>
            <p:ph type="title"/>
          </p:nvPr>
        </p:nvSpPr>
        <p:spPr/>
        <p:txBody>
          <a:bodyPr/>
          <a:lstStyle/>
          <a:p>
            <a:r>
              <a:rPr lang="en-US" dirty="0"/>
              <a:t>Eligibility</a:t>
            </a:r>
            <a:br>
              <a:rPr lang="en-US" dirty="0"/>
            </a:br>
            <a:r>
              <a:rPr lang="en-US" dirty="0"/>
              <a:t>Student Status</a:t>
            </a:r>
          </a:p>
        </p:txBody>
      </p:sp>
      <p:sp>
        <p:nvSpPr>
          <p:cNvPr id="3" name="Content Placeholder 2">
            <a:extLst>
              <a:ext uri="{FF2B5EF4-FFF2-40B4-BE49-F238E27FC236}">
                <a16:creationId xmlns:a16="http://schemas.microsoft.com/office/drawing/2014/main" id="{D93274C3-AC9B-8E99-737B-42C2A673519B}"/>
              </a:ext>
            </a:extLst>
          </p:cNvPr>
          <p:cNvSpPr>
            <a:spLocks noGrp="1"/>
          </p:cNvSpPr>
          <p:nvPr>
            <p:ph idx="1"/>
          </p:nvPr>
        </p:nvSpPr>
        <p:spPr/>
        <p:txBody>
          <a:bodyPr/>
          <a:lstStyle/>
          <a:p>
            <a:pPr marL="0" marR="0"/>
            <a:r>
              <a:rPr lang="en-US" b="1" dirty="0"/>
              <a:t>Eligibility of Students for Other Assistance Programs </a:t>
            </a:r>
          </a:p>
          <a:p>
            <a:pPr marL="0" marR="0"/>
            <a:endParaRPr lang="en-US" dirty="0"/>
          </a:p>
          <a:p>
            <a:pPr marL="0" marR="0"/>
            <a:r>
              <a:rPr lang="en-US" dirty="0"/>
              <a:t>Owners must determine a student’s eligibility for assistance at move-in, initial or annual recertification, and at the time of an interim recertification if one of the changes reported is that a household member is enrolled as a student, at an institution of higher education. </a:t>
            </a:r>
          </a:p>
          <a:p>
            <a:pPr marL="0" marR="0"/>
            <a:endParaRPr lang="en-US" dirty="0"/>
          </a:p>
          <a:p>
            <a:pPr marL="0" marR="0"/>
            <a:r>
              <a:rPr lang="en-US" dirty="0"/>
              <a:t>The student must meet all of the following criteria to be eligible:</a:t>
            </a:r>
          </a:p>
          <a:p>
            <a:pPr marL="285750" marR="0" indent="-285750">
              <a:buFont typeface="Arial" panose="020B0604020202020204" pitchFamily="34" charset="0"/>
              <a:buChar char="•"/>
            </a:pPr>
            <a:r>
              <a:rPr lang="en-US" dirty="0"/>
              <a:t>Be of legal contract age under state law;  </a:t>
            </a:r>
          </a:p>
          <a:p>
            <a:pPr marL="285750" marR="0" indent="-285750">
              <a:buFont typeface="Arial" panose="020B0604020202020204" pitchFamily="34" charset="0"/>
              <a:buChar char="•"/>
            </a:pPr>
            <a:r>
              <a:rPr lang="en-US" dirty="0"/>
              <a:t>Have established a household separate from parents or legal guardians for at least one year prior to application for occupancy </a:t>
            </a:r>
            <a:r>
              <a:rPr lang="en-US" u="sng" dirty="0"/>
              <a:t>or</a:t>
            </a:r>
            <a:r>
              <a:rPr lang="en-US" dirty="0"/>
              <a:t> meet the U.S. Department of Education’s definition of an independent student</a:t>
            </a:r>
          </a:p>
          <a:p>
            <a:pPr marL="285750" marR="0" indent="-285750">
              <a:buFont typeface="Arial" panose="020B0604020202020204" pitchFamily="34" charset="0"/>
              <a:buChar char="•"/>
            </a:pPr>
            <a:r>
              <a:rPr lang="en-US" dirty="0"/>
              <a:t>Not be claimed as a dependent by parents or legal guardians pursuant to IRS regulations; and </a:t>
            </a:r>
          </a:p>
          <a:p>
            <a:pPr marL="285750" marR="0" indent="-285750">
              <a:buFont typeface="Arial" panose="020B0604020202020204" pitchFamily="34" charset="0"/>
              <a:buChar char="•"/>
            </a:pPr>
            <a:r>
              <a:rPr lang="en-US" dirty="0"/>
              <a:t>Owner agent must obtain a certification of the amount of financial assistance that will be provided by parents, signed by the individual providing the support.  This certification is required even if no assistance will be provided. </a:t>
            </a:r>
          </a:p>
          <a:p>
            <a:endParaRPr lang="en-US" dirty="0"/>
          </a:p>
        </p:txBody>
      </p:sp>
    </p:spTree>
    <p:extLst>
      <p:ext uri="{BB962C8B-B14F-4D97-AF65-F5344CB8AC3E}">
        <p14:creationId xmlns:p14="http://schemas.microsoft.com/office/powerpoint/2010/main" val="31180958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A0593C-8610-79C0-5046-A2D76C117B86}"/>
              </a:ext>
            </a:extLst>
          </p:cNvPr>
          <p:cNvSpPr>
            <a:spLocks noGrp="1"/>
          </p:cNvSpPr>
          <p:nvPr>
            <p:ph type="title"/>
          </p:nvPr>
        </p:nvSpPr>
        <p:spPr/>
        <p:txBody>
          <a:bodyPr/>
          <a:lstStyle/>
          <a:p>
            <a:r>
              <a:rPr lang="en-US" dirty="0"/>
              <a:t>Eligibility </a:t>
            </a:r>
            <a:br>
              <a:rPr lang="en-US" dirty="0"/>
            </a:br>
            <a:r>
              <a:rPr lang="en-US" dirty="0"/>
              <a:t>HUD required Criminal Screening</a:t>
            </a:r>
          </a:p>
        </p:txBody>
      </p:sp>
      <p:sp>
        <p:nvSpPr>
          <p:cNvPr id="3" name="Content Placeholder 2">
            <a:extLst>
              <a:ext uri="{FF2B5EF4-FFF2-40B4-BE49-F238E27FC236}">
                <a16:creationId xmlns:a16="http://schemas.microsoft.com/office/drawing/2014/main" id="{F711C162-BE4B-55CC-D690-61A3062DDF7B}"/>
              </a:ext>
            </a:extLst>
          </p:cNvPr>
          <p:cNvSpPr>
            <a:spLocks noGrp="1"/>
          </p:cNvSpPr>
          <p:nvPr>
            <p:ph idx="1"/>
          </p:nvPr>
        </p:nvSpPr>
        <p:spPr/>
        <p:txBody>
          <a:bodyPr/>
          <a:lstStyle/>
          <a:p>
            <a:r>
              <a:rPr lang="en-US" dirty="0"/>
              <a:t>Owner agents must require every adult member of an applicant household to sign a consent form allowing criminal information to be released</a:t>
            </a:r>
          </a:p>
          <a:p>
            <a:endParaRPr lang="en-US" dirty="0"/>
          </a:p>
          <a:p>
            <a:r>
              <a:rPr lang="en-US" b="1" u="sng" dirty="0"/>
              <a:t>Must prohibit </a:t>
            </a:r>
            <a:r>
              <a:rPr lang="en-US" dirty="0"/>
              <a:t>admission based on the following factors:</a:t>
            </a:r>
          </a:p>
          <a:p>
            <a:pPr marL="285750" indent="-285750">
              <a:buFont typeface="Arial" panose="020B0604020202020204" pitchFamily="34" charset="0"/>
              <a:buChar char="•"/>
            </a:pPr>
            <a:r>
              <a:rPr lang="en-US" dirty="0"/>
              <a:t>Evicted in the last 3 years from federally assisted housing for drug-related criminal activity.  However, must consider (1) completion of rehabilitation program and (2) change in household circumstances, such as the person whose activity caused the eviction is no longer a household member</a:t>
            </a:r>
          </a:p>
          <a:p>
            <a:pPr marL="285750" indent="-285750">
              <a:buFont typeface="Arial" panose="020B0604020202020204" pitchFamily="34" charset="0"/>
              <a:buChar char="•"/>
            </a:pPr>
            <a:r>
              <a:rPr lang="en-US" dirty="0"/>
              <a:t>Subject to lifetime sex offender registry</a:t>
            </a:r>
          </a:p>
          <a:p>
            <a:pPr marL="285750" indent="-285750">
              <a:buFont typeface="Arial" panose="020B0604020202020204" pitchFamily="34" charset="0"/>
              <a:buChar char="•"/>
            </a:pPr>
            <a:r>
              <a:rPr lang="en-US" dirty="0"/>
              <a:t>Reasonable cause to believe illegal drug use or alcohol abuse will interfere with the health, safety, and right to peaceful enjoyment by other residents</a:t>
            </a:r>
          </a:p>
          <a:p>
            <a:pPr marL="285750" indent="-285750">
              <a:buFont typeface="Arial" panose="020B0604020202020204" pitchFamily="34" charset="0"/>
              <a:buChar char="•"/>
            </a:pPr>
            <a:endParaRPr lang="en-US" dirty="0"/>
          </a:p>
          <a:p>
            <a:r>
              <a:rPr lang="en-US" dirty="0"/>
              <a:t>When denying an applicant, owner agent must notify of the reason for admission and provide opportunity for dispute</a:t>
            </a:r>
          </a:p>
        </p:txBody>
      </p:sp>
    </p:spTree>
    <p:extLst>
      <p:ext uri="{BB962C8B-B14F-4D97-AF65-F5344CB8AC3E}">
        <p14:creationId xmlns:p14="http://schemas.microsoft.com/office/powerpoint/2010/main" val="13319223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DC52B-42AE-09AE-D9C8-43E4C257D58B}"/>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EA726DED-17F9-1E8B-B794-438FDD62E7E6}"/>
              </a:ext>
            </a:extLst>
          </p:cNvPr>
          <p:cNvSpPr>
            <a:spLocks noGrp="1"/>
          </p:cNvSpPr>
          <p:nvPr>
            <p:ph idx="1"/>
          </p:nvPr>
        </p:nvSpPr>
        <p:spPr/>
        <p:txBody>
          <a:bodyPr/>
          <a:lstStyle/>
          <a:p>
            <a:pPr marL="457200" indent="-457200">
              <a:buFont typeface="+mj-lt"/>
              <a:buAutoNum type="arabicPeriod"/>
            </a:pPr>
            <a:r>
              <a:rPr lang="en-US" altLang="en-US" sz="1800" dirty="0">
                <a:latin typeface="Arial" panose="020B0604020202020204" pitchFamily="34" charset="0"/>
                <a:ea typeface="ＭＳ Ｐゴシック" panose="020B0600070205080204" pitchFamily="34" charset="-128"/>
                <a:cs typeface="Arial" panose="020B0604020202020204" pitchFamily="34" charset="0"/>
              </a:rPr>
              <a:t>811 PRA Overview &amp; Definitions</a:t>
            </a:r>
          </a:p>
          <a:p>
            <a:pPr marL="457200" indent="-457200">
              <a:buFont typeface="+mj-lt"/>
              <a:buAutoNum type="arabicPeriod"/>
            </a:pPr>
            <a:r>
              <a:rPr lang="en-US" altLang="en-US" dirty="0">
                <a:latin typeface="Arial" panose="020B0604020202020204" pitchFamily="34" charset="0"/>
                <a:ea typeface="ＭＳ Ｐゴシック" panose="020B0600070205080204" pitchFamily="34" charset="-128"/>
                <a:cs typeface="Arial" panose="020B0604020202020204" pitchFamily="34" charset="0"/>
              </a:rPr>
              <a:t>Leases, Rents, Deposits, &amp; Fees</a:t>
            </a:r>
            <a:endParaRPr lang="en-US" altLang="en-US" sz="1800" dirty="0">
              <a:latin typeface="Arial" panose="020B0604020202020204" pitchFamily="34" charset="0"/>
              <a:ea typeface="ＭＳ Ｐゴシック" panose="020B0600070205080204" pitchFamily="34" charset="-128"/>
              <a:cs typeface="Arial" panose="020B0604020202020204" pitchFamily="34" charset="0"/>
            </a:endParaRPr>
          </a:p>
          <a:p>
            <a:pPr marL="457200" indent="-457200">
              <a:buFont typeface="+mj-lt"/>
              <a:buAutoNum type="arabicPeriod"/>
            </a:pPr>
            <a:r>
              <a:rPr lang="en-US" altLang="en-US" sz="1800" dirty="0">
                <a:latin typeface="Arial" panose="020B0604020202020204" pitchFamily="34" charset="0"/>
                <a:ea typeface="ＭＳ Ｐゴシック" panose="020B0600070205080204" pitchFamily="34" charset="-128"/>
                <a:cs typeface="Arial" panose="020B0604020202020204" pitchFamily="34" charset="0"/>
              </a:rPr>
              <a:t>Household Eligibility, Tenant Selection, &amp; Occupancy Standards</a:t>
            </a:r>
          </a:p>
          <a:p>
            <a:pPr marL="457200" indent="-457200">
              <a:buFont typeface="+mj-lt"/>
              <a:buAutoNum type="arabicPeriod"/>
            </a:pPr>
            <a:r>
              <a:rPr lang="en-US" altLang="en-US" sz="1800" dirty="0">
                <a:latin typeface="Arial" panose="020B0604020202020204" pitchFamily="34" charset="0"/>
                <a:ea typeface="ＭＳ Ｐゴシック" panose="020B0600070205080204" pitchFamily="34" charset="-128"/>
                <a:cs typeface="Arial" panose="020B0604020202020204" pitchFamily="34" charset="0"/>
              </a:rPr>
              <a:t>Tenant Files</a:t>
            </a:r>
          </a:p>
          <a:p>
            <a:pPr marL="457200" indent="-457200">
              <a:buFont typeface="+mj-lt"/>
              <a:buAutoNum type="arabicPeriod"/>
            </a:pPr>
            <a:r>
              <a:rPr lang="en-US" altLang="en-US" dirty="0">
                <a:latin typeface="Arial" panose="020B0604020202020204" pitchFamily="34" charset="0"/>
                <a:ea typeface="ＭＳ Ｐゴシック" panose="020B0600070205080204" pitchFamily="34" charset="-128"/>
                <a:cs typeface="Arial" panose="020B0604020202020204" pitchFamily="34" charset="0"/>
              </a:rPr>
              <a:t>Next Steps</a:t>
            </a:r>
            <a:endParaRPr lang="en-US" altLang="en-US" sz="1800" dirty="0">
              <a:latin typeface="Arial" panose="020B0604020202020204" pitchFamily="34" charset="0"/>
              <a:ea typeface="ＭＳ Ｐゴシック" panose="020B0600070205080204" pitchFamily="34" charset="-128"/>
              <a:cs typeface="Arial" panose="020B0604020202020204" pitchFamily="34" charset="0"/>
            </a:endParaRPr>
          </a:p>
          <a:p>
            <a:endParaRPr lang="en-US" dirty="0"/>
          </a:p>
        </p:txBody>
      </p:sp>
    </p:spTree>
    <p:extLst>
      <p:ext uri="{BB962C8B-B14F-4D97-AF65-F5344CB8AC3E}">
        <p14:creationId xmlns:p14="http://schemas.microsoft.com/office/powerpoint/2010/main" val="12505764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4A8468-C423-7BAA-3525-D8457891BA9B}"/>
              </a:ext>
            </a:extLst>
          </p:cNvPr>
          <p:cNvSpPr>
            <a:spLocks noGrp="1"/>
          </p:cNvSpPr>
          <p:nvPr>
            <p:ph type="title"/>
          </p:nvPr>
        </p:nvSpPr>
        <p:spPr/>
        <p:txBody>
          <a:bodyPr/>
          <a:lstStyle/>
          <a:p>
            <a:r>
              <a:rPr lang="en-US" dirty="0"/>
              <a:t>Eligibility</a:t>
            </a:r>
            <a:br>
              <a:rPr lang="en-US" dirty="0"/>
            </a:br>
            <a:r>
              <a:rPr lang="en-US" dirty="0"/>
              <a:t>Citizenship &amp; SSN</a:t>
            </a:r>
          </a:p>
        </p:txBody>
      </p:sp>
      <p:sp>
        <p:nvSpPr>
          <p:cNvPr id="3" name="Content Placeholder 2">
            <a:extLst>
              <a:ext uri="{FF2B5EF4-FFF2-40B4-BE49-F238E27FC236}">
                <a16:creationId xmlns:a16="http://schemas.microsoft.com/office/drawing/2014/main" id="{EB64BA44-E014-A60D-319E-6529A1ED3525}"/>
              </a:ext>
            </a:extLst>
          </p:cNvPr>
          <p:cNvSpPr>
            <a:spLocks noGrp="1"/>
          </p:cNvSpPr>
          <p:nvPr>
            <p:ph idx="1"/>
          </p:nvPr>
        </p:nvSpPr>
        <p:spPr/>
        <p:txBody>
          <a:bodyPr/>
          <a:lstStyle/>
          <a:p>
            <a:r>
              <a:rPr lang="en-US" dirty="0"/>
              <a:t>HUD’s noncitizen rule does </a:t>
            </a:r>
            <a:r>
              <a:rPr lang="en-US" u="sng" dirty="0"/>
              <a:t>not</a:t>
            </a:r>
            <a:r>
              <a:rPr lang="en-US" dirty="0"/>
              <a:t> apply to 811 PRA and owner agents may </a:t>
            </a:r>
            <a:r>
              <a:rPr lang="en-US" u="sng" dirty="0"/>
              <a:t>not</a:t>
            </a:r>
            <a:r>
              <a:rPr lang="en-US" dirty="0"/>
              <a:t> impose a citizenship requirement on 811 PRA units</a:t>
            </a:r>
          </a:p>
          <a:p>
            <a:endParaRPr lang="en-US" dirty="0"/>
          </a:p>
          <a:p>
            <a:r>
              <a:rPr lang="en-US" dirty="0"/>
              <a:t>Owner agents must obtain Social Security Numbers for all household members, with the following exceptions:</a:t>
            </a:r>
          </a:p>
          <a:p>
            <a:pPr marL="342900" marR="0" lvl="0" indent="-342900">
              <a:lnSpc>
                <a:spcPct val="98000"/>
              </a:lnSpc>
              <a:spcBef>
                <a:spcPts val="620"/>
              </a:spcBef>
              <a:spcAft>
                <a:spcPts val="0"/>
              </a:spcAft>
              <a:buFont typeface="Symbol" panose="05050102010706020507" pitchFamily="18" charset="2"/>
              <a:buChar char=""/>
            </a:pPr>
            <a:r>
              <a:rPr lang="en-US" sz="1800" dirty="0">
                <a:effectLst/>
                <a:latin typeface="Arial" panose="020B0604020202020204" pitchFamily="34" charset="0"/>
                <a:ea typeface="Calibri" panose="020F0502020204030204" pitchFamily="34" charset="0"/>
              </a:rPr>
              <a:t>Individuals who do not contend eligible immigration status; or</a:t>
            </a:r>
            <a:endParaRPr lang="en-US" sz="1800" dirty="0">
              <a:effectLst/>
              <a:latin typeface="Times New Roman" panose="02020603050405020304" pitchFamily="18" charset="0"/>
              <a:ea typeface="Times New Roman" panose="02020603050405020304" pitchFamily="18" charset="0"/>
            </a:endParaRPr>
          </a:p>
          <a:p>
            <a:pPr marL="342900" marR="0" lvl="0" indent="-342900">
              <a:lnSpc>
                <a:spcPct val="98000"/>
              </a:lnSpc>
              <a:spcBef>
                <a:spcPts val="620"/>
              </a:spcBef>
              <a:spcAft>
                <a:spcPts val="0"/>
              </a:spcAft>
              <a:buFont typeface="Symbol" panose="05050102010706020507" pitchFamily="18" charset="2"/>
              <a:buChar char=""/>
            </a:pPr>
            <a:r>
              <a:rPr lang="en-US" sz="1800" dirty="0">
                <a:effectLst/>
                <a:latin typeface="Arial" panose="020B0604020202020204" pitchFamily="34" charset="0"/>
                <a:ea typeface="Times New Roman" panose="02020603050405020304" pitchFamily="18" charset="0"/>
              </a:rPr>
              <a:t>A child under the age of 6 who does not yet have a Social Security Number assigned and who was added to the applicant household six months or less from the move-in date.  The owner agent must give the household 90 days from the effective date of their move-in certification to provide documentation of the SSN for the child.  An additional 90-day period may be granted by the owner agent if failure to provide documentation of a SSN is due to circumstances that are outside the control of the household, such as delayed processing by the Social Security Administration, natural disaster, fire, death in the family, etc.  During this time period, the child is to be included as part of the household.  The penalty associated with the failure to disclose and provide verification of a household member’s SSN is termination of tenancy.  The owner must terminate if the SSN disclosure and verification requirements are not met in the specified timeframe.</a:t>
            </a:r>
            <a:endParaRPr lang="en-US" sz="18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42684733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FF34E-E42B-4920-5B76-4BFAE7D467EA}"/>
              </a:ext>
            </a:extLst>
          </p:cNvPr>
          <p:cNvSpPr>
            <a:spLocks noGrp="1"/>
          </p:cNvSpPr>
          <p:nvPr>
            <p:ph type="title"/>
          </p:nvPr>
        </p:nvSpPr>
        <p:spPr/>
        <p:txBody>
          <a:bodyPr/>
          <a:lstStyle/>
          <a:p>
            <a:r>
              <a:rPr lang="en-US" dirty="0"/>
              <a:t>Occupancy Standards</a:t>
            </a:r>
          </a:p>
        </p:txBody>
      </p:sp>
      <p:sp>
        <p:nvSpPr>
          <p:cNvPr id="6" name="Content Placeholder 5">
            <a:extLst>
              <a:ext uri="{FF2B5EF4-FFF2-40B4-BE49-F238E27FC236}">
                <a16:creationId xmlns:a16="http://schemas.microsoft.com/office/drawing/2014/main" id="{F13EFD21-B9C9-85D1-4BBB-DE494812339A}"/>
              </a:ext>
            </a:extLst>
          </p:cNvPr>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dirty="0">
                <a:solidFill>
                  <a:schemeClr val="tx1"/>
                </a:solidFill>
              </a:rPr>
              <a:t>Exceptions:</a:t>
            </a:r>
          </a:p>
          <a:p>
            <a:pPr marL="285750" indent="-285750">
              <a:buFontTx/>
              <a:buChar char="-"/>
            </a:pPr>
            <a:r>
              <a:rPr lang="en-US" dirty="0">
                <a:solidFill>
                  <a:schemeClr val="tx1"/>
                </a:solidFill>
              </a:rPr>
              <a:t>Adults of opposite sex who are not spouses/domestic partners are allocated separate bedrooms</a:t>
            </a:r>
          </a:p>
          <a:p>
            <a:pPr marL="285750" indent="-285750">
              <a:buFontTx/>
              <a:buChar char="-"/>
            </a:pPr>
            <a:r>
              <a:rPr lang="en-US" dirty="0">
                <a:solidFill>
                  <a:schemeClr val="tx1"/>
                </a:solidFill>
              </a:rPr>
              <a:t>Children age 5 or older of opposite sex are allocated separate bedrooms</a:t>
            </a:r>
          </a:p>
          <a:p>
            <a:pPr marL="285750" indent="-285750">
              <a:buFontTx/>
              <a:buChar char="-"/>
            </a:pPr>
            <a:r>
              <a:rPr lang="en-US" dirty="0">
                <a:solidFill>
                  <a:schemeClr val="tx1"/>
                </a:solidFill>
              </a:rPr>
              <a:t>Pregnant women with no other dependents are allocated two bedrooms</a:t>
            </a:r>
          </a:p>
          <a:p>
            <a:pPr marL="285750" indent="-285750">
              <a:buFontTx/>
              <a:buChar char="-"/>
            </a:pPr>
            <a:r>
              <a:rPr lang="en-US" dirty="0">
                <a:solidFill>
                  <a:schemeClr val="tx1"/>
                </a:solidFill>
              </a:rPr>
              <a:t>Live-in aides allocated a separate bedroom</a:t>
            </a:r>
          </a:p>
          <a:p>
            <a:pPr marL="285750" indent="-285750">
              <a:buFontTx/>
              <a:buChar char="-"/>
            </a:pPr>
            <a:r>
              <a:rPr lang="en-US" dirty="0">
                <a:solidFill>
                  <a:schemeClr val="tx1"/>
                </a:solidFill>
              </a:rPr>
              <a:t>May assign larger unit if required for Fair Housing reasonable accommodation- IHCDA must approve</a:t>
            </a:r>
          </a:p>
        </p:txBody>
      </p:sp>
      <p:pic>
        <p:nvPicPr>
          <p:cNvPr id="4" name="Picture 3">
            <a:extLst>
              <a:ext uri="{FF2B5EF4-FFF2-40B4-BE49-F238E27FC236}">
                <a16:creationId xmlns:a16="http://schemas.microsoft.com/office/drawing/2014/main" id="{2B69E604-2E27-836B-4B35-851F2698562D}"/>
              </a:ext>
            </a:extLst>
          </p:cNvPr>
          <p:cNvPicPr>
            <a:picLocks noChangeAspect="1"/>
          </p:cNvPicPr>
          <p:nvPr/>
        </p:nvPicPr>
        <p:blipFill>
          <a:blip r:embed="rId3"/>
          <a:stretch>
            <a:fillRect/>
          </a:stretch>
        </p:blipFill>
        <p:spPr>
          <a:xfrm>
            <a:off x="446618" y="1506864"/>
            <a:ext cx="5998932" cy="2326290"/>
          </a:xfrm>
          <a:prstGeom prst="rect">
            <a:avLst/>
          </a:prstGeom>
        </p:spPr>
      </p:pic>
      <p:sp>
        <p:nvSpPr>
          <p:cNvPr id="5" name="TextBox 4">
            <a:extLst>
              <a:ext uri="{FF2B5EF4-FFF2-40B4-BE49-F238E27FC236}">
                <a16:creationId xmlns:a16="http://schemas.microsoft.com/office/drawing/2014/main" id="{EB31BB06-785A-2351-D992-89F4222FE418}"/>
              </a:ext>
            </a:extLst>
          </p:cNvPr>
          <p:cNvSpPr txBox="1"/>
          <p:nvPr/>
        </p:nvSpPr>
        <p:spPr>
          <a:xfrm>
            <a:off x="6809834" y="2069844"/>
            <a:ext cx="4588216" cy="1200329"/>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12700">
            <a:solidFill>
              <a:schemeClr val="accent1"/>
            </a:solidFill>
          </a:ln>
        </p:spPr>
        <p:txBody>
          <a:bodyPr wrap="square" rtlCol="0">
            <a:spAutoFit/>
          </a:bodyPr>
          <a:lstStyle/>
          <a:p>
            <a:r>
              <a:rPr lang="en-US" dirty="0"/>
              <a:t>“Sleeping space”</a:t>
            </a:r>
          </a:p>
          <a:p>
            <a:pPr marL="285750" indent="-285750">
              <a:buFontTx/>
              <a:buChar char="-"/>
            </a:pPr>
            <a:r>
              <a:rPr lang="en-US" dirty="0"/>
              <a:t>At least 2 electrical outlets</a:t>
            </a:r>
          </a:p>
          <a:p>
            <a:pPr marL="285750" indent="-285750">
              <a:buFontTx/>
              <a:buChar char="-"/>
            </a:pPr>
            <a:r>
              <a:rPr lang="en-US" dirty="0"/>
              <a:t>Sufficient light for “normal indoor activities”</a:t>
            </a:r>
          </a:p>
          <a:p>
            <a:pPr marL="285750" indent="-285750">
              <a:buFontTx/>
              <a:buChar char="-"/>
            </a:pPr>
            <a:r>
              <a:rPr lang="en-US" dirty="0"/>
              <a:t>Not a bathroom or kitchen</a:t>
            </a:r>
          </a:p>
        </p:txBody>
      </p:sp>
    </p:spTree>
    <p:extLst>
      <p:ext uri="{BB962C8B-B14F-4D97-AF65-F5344CB8AC3E}">
        <p14:creationId xmlns:p14="http://schemas.microsoft.com/office/powerpoint/2010/main" val="42203887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F0B49-55F2-8C1D-4C3C-4847F986EF02}"/>
              </a:ext>
            </a:extLst>
          </p:cNvPr>
          <p:cNvSpPr>
            <a:spLocks noGrp="1"/>
          </p:cNvSpPr>
          <p:nvPr>
            <p:ph type="title"/>
          </p:nvPr>
        </p:nvSpPr>
        <p:spPr/>
        <p:txBody>
          <a:bodyPr/>
          <a:lstStyle/>
          <a:p>
            <a:r>
              <a:rPr lang="en-US" dirty="0"/>
              <a:t>Tenant Selection Plan</a:t>
            </a:r>
          </a:p>
        </p:txBody>
      </p:sp>
      <p:sp>
        <p:nvSpPr>
          <p:cNvPr id="3" name="Content Placeholder 2">
            <a:extLst>
              <a:ext uri="{FF2B5EF4-FFF2-40B4-BE49-F238E27FC236}">
                <a16:creationId xmlns:a16="http://schemas.microsoft.com/office/drawing/2014/main" id="{DBC97F62-4441-2EF0-70AA-88EA44213E4D}"/>
              </a:ext>
            </a:extLst>
          </p:cNvPr>
          <p:cNvSpPr>
            <a:spLocks noGrp="1"/>
          </p:cNvSpPr>
          <p:nvPr>
            <p:ph idx="1"/>
          </p:nvPr>
        </p:nvSpPr>
        <p:spPr>
          <a:xfrm>
            <a:off x="447032" y="1185333"/>
            <a:ext cx="11152785" cy="4766651"/>
          </a:xfrm>
        </p:spPr>
        <p:txBody>
          <a:bodyPr/>
          <a:lstStyle/>
          <a:p>
            <a:r>
              <a:rPr lang="en-US" altLang="en-US" sz="1800" dirty="0">
                <a:latin typeface="Arial" panose="020B0604020202020204" pitchFamily="34" charset="0"/>
                <a:ea typeface="ＭＳ Ｐゴシック" panose="020B0600070205080204" pitchFamily="34" charset="-128"/>
                <a:cs typeface="Arial" panose="020B0604020202020204" pitchFamily="34" charset="0"/>
              </a:rPr>
              <a:t>The RAC requires the property use an IHCDA approved TSP template and receive IHCDA approval for any proposed changes to the TSP</a:t>
            </a:r>
          </a:p>
          <a:p>
            <a:endParaRPr lang="en-US" altLang="en-US" sz="1800" dirty="0">
              <a:latin typeface="Arial" panose="020B0604020202020204" pitchFamily="34" charset="0"/>
              <a:ea typeface="ＭＳ Ｐゴシック" panose="020B0600070205080204" pitchFamily="34" charset="-128"/>
              <a:cs typeface="Arial" panose="020B0604020202020204" pitchFamily="34" charset="0"/>
            </a:endParaRPr>
          </a:p>
          <a:p>
            <a:r>
              <a:rPr lang="en-US" dirty="0"/>
              <a:t>TSP must include all 811 PRA requirements as well as the following information:</a:t>
            </a:r>
          </a:p>
          <a:p>
            <a:pPr marL="285750" indent="-285750">
              <a:buFontTx/>
              <a:buChar char="-"/>
            </a:pPr>
            <a:r>
              <a:rPr lang="en-US" dirty="0"/>
              <a:t>Eligibility requirements imposed by other funding programs tied to the project, such as LIHTC or HOME</a:t>
            </a:r>
          </a:p>
          <a:p>
            <a:pPr marL="285750" indent="-285750">
              <a:buFontTx/>
              <a:buChar char="-"/>
            </a:pPr>
            <a:r>
              <a:rPr lang="en-US" dirty="0"/>
              <a:t>Any additional screening criteria implemented by the owner agent</a:t>
            </a:r>
          </a:p>
          <a:p>
            <a:pPr marL="973138" lvl="1" indent="-285750">
              <a:buFontTx/>
              <a:buChar char="-"/>
            </a:pPr>
            <a:r>
              <a:rPr lang="en-US" sz="1800" dirty="0"/>
              <a:t>May </a:t>
            </a:r>
            <a:r>
              <a:rPr lang="en-US" sz="1800" b="1" u="sng" dirty="0"/>
              <a:t>not</a:t>
            </a:r>
            <a:r>
              <a:rPr lang="en-US" sz="1800" dirty="0"/>
              <a:t> impose minimum income or credit screening</a:t>
            </a:r>
          </a:p>
          <a:p>
            <a:pPr marL="285750" indent="-285750">
              <a:buFontTx/>
              <a:buChar char="-"/>
            </a:pPr>
            <a:r>
              <a:rPr lang="en-US" dirty="0"/>
              <a:t>Description of the EIV Existing Tenant Search and that it will be used prior to move-in</a:t>
            </a:r>
          </a:p>
          <a:p>
            <a:pPr marL="285750" indent="-285750">
              <a:buFontTx/>
              <a:buChar char="-"/>
            </a:pPr>
            <a:r>
              <a:rPr lang="en-US" dirty="0"/>
              <a:t>Outline of application process, including process for denials and appeals</a:t>
            </a:r>
          </a:p>
          <a:p>
            <a:pPr marL="285750" indent="-285750">
              <a:buFontTx/>
              <a:buChar char="-"/>
            </a:pPr>
            <a:r>
              <a:rPr lang="en-US" dirty="0"/>
              <a:t>Transfer policies implemented by the owner agent</a:t>
            </a:r>
          </a:p>
          <a:p>
            <a:pPr marL="285750" indent="-285750">
              <a:buFontTx/>
              <a:buChar char="-"/>
            </a:pPr>
            <a:r>
              <a:rPr lang="en-US" dirty="0"/>
              <a:t>Policies and procedures to abide by Fair Housing Act and VAWA protection</a:t>
            </a:r>
          </a:p>
          <a:p>
            <a:pPr marL="285750" indent="-285750">
              <a:buFontTx/>
              <a:buChar char="-"/>
            </a:pPr>
            <a:endParaRPr lang="en-US" dirty="0"/>
          </a:p>
          <a:p>
            <a:r>
              <a:rPr lang="en-US" dirty="0"/>
              <a:t>Owner agent may not restrict occupancy for 811 PRA units to subpopulations, such as veterans</a:t>
            </a:r>
          </a:p>
          <a:p>
            <a:pPr marL="285750" indent="-285750">
              <a:buFontTx/>
              <a:buChar char="-"/>
            </a:pPr>
            <a:r>
              <a:rPr lang="en-US" dirty="0"/>
              <a:t>However, may implement a preference if such preference is nondiscriminatory and approved by IHCDA</a:t>
            </a:r>
          </a:p>
          <a:p>
            <a:pPr marL="285750" indent="-285750">
              <a:buFontTx/>
              <a:buChar char="-"/>
            </a:pPr>
            <a:endParaRPr lang="en-US" dirty="0"/>
          </a:p>
          <a:p>
            <a:r>
              <a:rPr lang="en-US" dirty="0"/>
              <a:t>TSP may </a:t>
            </a:r>
            <a:r>
              <a:rPr lang="en-US" b="1" u="sng" dirty="0"/>
              <a:t>not</a:t>
            </a:r>
            <a:r>
              <a:rPr lang="en-US" dirty="0"/>
              <a:t> required participation in supportive services for admission or continued occupancy</a:t>
            </a:r>
          </a:p>
        </p:txBody>
      </p:sp>
    </p:spTree>
    <p:extLst>
      <p:ext uri="{BB962C8B-B14F-4D97-AF65-F5344CB8AC3E}">
        <p14:creationId xmlns:p14="http://schemas.microsoft.com/office/powerpoint/2010/main" val="37862417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2BBCB-A16E-59CE-E737-BAAD45AD777F}"/>
              </a:ext>
            </a:extLst>
          </p:cNvPr>
          <p:cNvSpPr>
            <a:spLocks noGrp="1"/>
          </p:cNvSpPr>
          <p:nvPr>
            <p:ph type="title"/>
          </p:nvPr>
        </p:nvSpPr>
        <p:spPr/>
        <p:txBody>
          <a:bodyPr/>
          <a:lstStyle/>
          <a:p>
            <a:r>
              <a:rPr lang="en-US" dirty="0"/>
              <a:t>Tenant Selection Plan</a:t>
            </a:r>
            <a:br>
              <a:rPr lang="en-US" dirty="0"/>
            </a:br>
            <a:r>
              <a:rPr lang="en-US" dirty="0"/>
              <a:t>Owner-Imposed Criminal Screening</a:t>
            </a:r>
          </a:p>
        </p:txBody>
      </p:sp>
      <p:sp>
        <p:nvSpPr>
          <p:cNvPr id="3" name="Content Placeholder 2">
            <a:extLst>
              <a:ext uri="{FF2B5EF4-FFF2-40B4-BE49-F238E27FC236}">
                <a16:creationId xmlns:a16="http://schemas.microsoft.com/office/drawing/2014/main" id="{1AD3BE6B-B42C-DBA4-CB43-2DA7DA310F12}"/>
              </a:ext>
            </a:extLst>
          </p:cNvPr>
          <p:cNvSpPr>
            <a:spLocks noGrp="1"/>
          </p:cNvSpPr>
          <p:nvPr>
            <p:ph idx="1"/>
          </p:nvPr>
        </p:nvSpPr>
        <p:spPr/>
        <p:txBody>
          <a:bodyPr/>
          <a:lstStyle/>
          <a:p>
            <a:r>
              <a:rPr lang="en-US" dirty="0"/>
              <a:t>Owner agents may impose additional criminal screening beyond the HUD required standards for felony convictions within the past 3 years for drug-related criminal activity, violent criminal activity, or other criminal activity that threatens health and safety of other residents or property staff</a:t>
            </a:r>
          </a:p>
          <a:p>
            <a:endParaRPr lang="en-US" dirty="0"/>
          </a:p>
          <a:p>
            <a:r>
              <a:rPr lang="en-US" dirty="0"/>
              <a:t>Such additional screening must:</a:t>
            </a:r>
          </a:p>
          <a:p>
            <a:pPr marL="285750" indent="-285750">
              <a:buFont typeface="Arial" panose="020B0604020202020204" pitchFamily="34" charset="0"/>
              <a:buChar char="•"/>
            </a:pPr>
            <a:r>
              <a:rPr lang="en-US" dirty="0"/>
              <a:t>Be based on convictions only.  Cannot be based on arrests, pending charges, probation or parole status, sealed juvenile records, or convictions that were expunged, reversed, vacated, or pardoned</a:t>
            </a:r>
          </a:p>
          <a:p>
            <a:pPr marL="285750" indent="-285750">
              <a:buFont typeface="Arial" panose="020B0604020202020204" pitchFamily="34" charset="0"/>
              <a:buChar char="•"/>
            </a:pPr>
            <a:r>
              <a:rPr lang="en-US" dirty="0"/>
              <a:t>Include a process for individualized assessment to determine whether the applicant poses a risk</a:t>
            </a:r>
          </a:p>
          <a:p>
            <a:pPr marL="285750" indent="-285750">
              <a:buFont typeface="Arial" panose="020B0604020202020204" pitchFamily="34" charset="0"/>
              <a:buChar char="•"/>
            </a:pPr>
            <a:r>
              <a:rPr lang="en-US" dirty="0"/>
              <a:t>Be in the written TSP and approved by IHCDA</a:t>
            </a:r>
          </a:p>
        </p:txBody>
      </p:sp>
    </p:spTree>
    <p:extLst>
      <p:ext uri="{BB962C8B-B14F-4D97-AF65-F5344CB8AC3E}">
        <p14:creationId xmlns:p14="http://schemas.microsoft.com/office/powerpoint/2010/main" val="16044666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1C1E2299-D1BC-4433-B878-29971E3274E3}"/>
              </a:ext>
            </a:extLst>
          </p:cNvPr>
          <p:cNvSpPr>
            <a:spLocks noGrp="1"/>
          </p:cNvSpPr>
          <p:nvPr>
            <p:ph type="ctrTitle"/>
          </p:nvPr>
        </p:nvSpPr>
        <p:spPr>
          <a:xfrm>
            <a:off x="0" y="1506347"/>
            <a:ext cx="12047974" cy="2566988"/>
          </a:xfrm>
        </p:spPr>
        <p:txBody>
          <a:bodyPr/>
          <a:lstStyle/>
          <a:p>
            <a:pPr algn="ctr"/>
            <a:r>
              <a:rPr lang="en-US" altLang="en-US" sz="4000" cap="none" dirty="0">
                <a:latin typeface="Arial Bold" panose="020B0704020202020204" pitchFamily="34" charset="0"/>
                <a:ea typeface="ＭＳ Ｐゴシック" panose="020B0600070205080204" pitchFamily="34" charset="-128"/>
                <a:cs typeface="Arial Bold" panose="020B0704020202020204" pitchFamily="34" charset="0"/>
              </a:rPr>
              <a:t>Tenant Files</a:t>
            </a:r>
            <a:endParaRPr lang="en-US" altLang="en-US" cap="none" dirty="0">
              <a:latin typeface="Arial Bold" panose="020B0704020202020204" pitchFamily="34" charset="0"/>
              <a:ea typeface="ＭＳ Ｐゴシック" panose="020B0600070205080204" pitchFamily="34" charset="-128"/>
              <a:cs typeface="Arial Bold" panose="020B0704020202020204" pitchFamily="34" charset="0"/>
            </a:endParaRPr>
          </a:p>
        </p:txBody>
      </p:sp>
    </p:spTree>
    <p:extLst>
      <p:ext uri="{BB962C8B-B14F-4D97-AF65-F5344CB8AC3E}">
        <p14:creationId xmlns:p14="http://schemas.microsoft.com/office/powerpoint/2010/main" val="33526110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079B54-E8F4-F180-188A-E9DC59FFFF0E}"/>
              </a:ext>
            </a:extLst>
          </p:cNvPr>
          <p:cNvSpPr>
            <a:spLocks noGrp="1"/>
          </p:cNvSpPr>
          <p:nvPr>
            <p:ph type="title"/>
          </p:nvPr>
        </p:nvSpPr>
        <p:spPr/>
        <p:txBody>
          <a:bodyPr/>
          <a:lstStyle/>
          <a:p>
            <a:r>
              <a:rPr lang="en-US" dirty="0"/>
              <a:t>Referral packet</a:t>
            </a:r>
          </a:p>
        </p:txBody>
      </p:sp>
      <p:sp>
        <p:nvSpPr>
          <p:cNvPr id="3" name="Content Placeholder 2">
            <a:extLst>
              <a:ext uri="{FF2B5EF4-FFF2-40B4-BE49-F238E27FC236}">
                <a16:creationId xmlns:a16="http://schemas.microsoft.com/office/drawing/2014/main" id="{BB428ED3-4E3C-75F0-30F9-494D2C0C8F2D}"/>
              </a:ext>
            </a:extLst>
          </p:cNvPr>
          <p:cNvSpPr>
            <a:spLocks noGrp="1"/>
          </p:cNvSpPr>
          <p:nvPr>
            <p:ph idx="1"/>
          </p:nvPr>
        </p:nvSpPr>
        <p:spPr/>
        <p:txBody>
          <a:bodyPr/>
          <a:lstStyle/>
          <a:p>
            <a:r>
              <a:rPr lang="en-US" dirty="0"/>
              <a:t>Recommend that the referral packet include everything required for property management to determine initial eligibility:</a:t>
            </a:r>
            <a:br>
              <a:rPr lang="en-US" dirty="0"/>
            </a:br>
            <a:endParaRPr lang="en-US" dirty="0"/>
          </a:p>
          <a:p>
            <a:pPr marL="973138" lvl="1" indent="-285750"/>
            <a:r>
              <a:rPr lang="en-US" dirty="0"/>
              <a:t>Property rental application (if owner will require it)</a:t>
            </a:r>
          </a:p>
          <a:p>
            <a:pPr marL="973138" lvl="1" indent="-285750"/>
            <a:r>
              <a:rPr lang="en-US" dirty="0"/>
              <a:t>Income and asset verification (paystubs, bank statements, benefit award letters, etc.)</a:t>
            </a:r>
          </a:p>
          <a:p>
            <a:pPr marL="973138" lvl="1" indent="-285750"/>
            <a:r>
              <a:rPr lang="en-US" dirty="0"/>
              <a:t>Deduction documentation (medical expenses)</a:t>
            </a:r>
          </a:p>
          <a:p>
            <a:pPr marL="973138" lvl="1" indent="-285750"/>
            <a:r>
              <a:rPr lang="en-US" dirty="0"/>
              <a:t>Student Verification (if applicable)</a:t>
            </a:r>
          </a:p>
          <a:p>
            <a:pPr marL="973138" lvl="1" indent="-285750"/>
            <a:r>
              <a:rPr lang="en-US" dirty="0"/>
              <a:t>ROI and consent for 3</a:t>
            </a:r>
            <a:r>
              <a:rPr lang="en-US" baseline="30000" dirty="0"/>
              <a:t>rd</a:t>
            </a:r>
            <a:r>
              <a:rPr lang="en-US" dirty="0"/>
              <a:t> party verification, (</a:t>
            </a:r>
            <a:r>
              <a:rPr lang="en-US" dirty="0">
                <a:hlinkClick r:id="rId2"/>
              </a:rPr>
              <a:t>HUD 9887 and HUD 9887A</a:t>
            </a:r>
            <a:r>
              <a:rPr lang="en-US" dirty="0"/>
              <a:t>)</a:t>
            </a:r>
          </a:p>
          <a:p>
            <a:pPr marL="973138" lvl="1" indent="-285750"/>
            <a:r>
              <a:rPr lang="en-US" dirty="0"/>
              <a:t>Disability verification signed by applicant and referral provider (</a:t>
            </a:r>
            <a:r>
              <a:rPr lang="en-US" dirty="0">
                <a:hlinkClick r:id="rId3"/>
              </a:rPr>
              <a:t>HUD 90102</a:t>
            </a:r>
            <a:r>
              <a:rPr lang="en-US" dirty="0"/>
              <a:t>)</a:t>
            </a:r>
          </a:p>
          <a:p>
            <a:pPr marL="973138" lvl="1" indent="-285750"/>
            <a:r>
              <a:rPr lang="en-US" dirty="0"/>
              <a:t>Verification of age (Birth certificate or other government document)</a:t>
            </a:r>
          </a:p>
          <a:p>
            <a:pPr marL="973138" lvl="1" indent="-285750"/>
            <a:r>
              <a:rPr lang="en-US" dirty="0"/>
              <a:t>Verification of Social Security Number</a:t>
            </a:r>
          </a:p>
          <a:p>
            <a:pPr marL="973138" lvl="1" indent="-285750"/>
            <a:r>
              <a:rPr lang="en-US" dirty="0"/>
              <a:t>Supplement to Application for Federally Assisted Housing (alternate contact form, </a:t>
            </a:r>
            <a:r>
              <a:rPr lang="en-US" dirty="0">
                <a:hlinkClick r:id="rId4"/>
              </a:rPr>
              <a:t>HUD 92006</a:t>
            </a:r>
            <a:r>
              <a:rPr lang="en-US" dirty="0"/>
              <a:t>)</a:t>
            </a:r>
          </a:p>
          <a:p>
            <a:pPr marL="973138" lvl="1" indent="-285750"/>
            <a:endParaRPr lang="en-US" dirty="0"/>
          </a:p>
        </p:txBody>
      </p:sp>
    </p:spTree>
    <p:extLst>
      <p:ext uri="{BB962C8B-B14F-4D97-AF65-F5344CB8AC3E}">
        <p14:creationId xmlns:p14="http://schemas.microsoft.com/office/powerpoint/2010/main" val="9117273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A88D5-7922-60FD-5672-8CD3FE336774}"/>
              </a:ext>
            </a:extLst>
          </p:cNvPr>
          <p:cNvSpPr>
            <a:spLocks noGrp="1"/>
          </p:cNvSpPr>
          <p:nvPr>
            <p:ph type="title"/>
          </p:nvPr>
        </p:nvSpPr>
        <p:spPr/>
        <p:txBody>
          <a:bodyPr/>
          <a:lstStyle/>
          <a:p>
            <a:r>
              <a:rPr lang="en-US" dirty="0"/>
              <a:t>Briefing</a:t>
            </a:r>
          </a:p>
        </p:txBody>
      </p:sp>
      <p:sp>
        <p:nvSpPr>
          <p:cNvPr id="3" name="Content Placeholder 2">
            <a:extLst>
              <a:ext uri="{FF2B5EF4-FFF2-40B4-BE49-F238E27FC236}">
                <a16:creationId xmlns:a16="http://schemas.microsoft.com/office/drawing/2014/main" id="{7543EB24-D9F3-7B85-1384-D76A58D3208C}"/>
              </a:ext>
            </a:extLst>
          </p:cNvPr>
          <p:cNvSpPr>
            <a:spLocks noGrp="1"/>
          </p:cNvSpPr>
          <p:nvPr>
            <p:ph idx="1"/>
          </p:nvPr>
        </p:nvSpPr>
        <p:spPr/>
        <p:txBody>
          <a:bodyPr/>
          <a:lstStyle/>
          <a:p>
            <a:r>
              <a:rPr lang="en-US" dirty="0"/>
              <a:t>Schedule briefing, lease signing, move-in inspection, move-in</a:t>
            </a:r>
          </a:p>
          <a:p>
            <a:endParaRPr lang="en-US" dirty="0"/>
          </a:p>
          <a:p>
            <a:r>
              <a:rPr lang="en-US" dirty="0"/>
              <a:t>Briefing</a:t>
            </a:r>
          </a:p>
          <a:p>
            <a:pPr marL="973138" lvl="1" indent="-285750"/>
            <a:r>
              <a:rPr lang="en-US" dirty="0"/>
              <a:t>Provide and go over following documents with all adult household members:</a:t>
            </a:r>
          </a:p>
          <a:p>
            <a:pPr marL="1427163" lvl="2" indent="-285750"/>
            <a:r>
              <a:rPr lang="en-US" dirty="0">
                <a:hlinkClick r:id="rId2"/>
              </a:rPr>
              <a:t>EIV and You brochure</a:t>
            </a:r>
            <a:endParaRPr lang="en-US" dirty="0"/>
          </a:p>
          <a:p>
            <a:pPr marL="1427163" lvl="2" indent="-285750"/>
            <a:r>
              <a:rPr lang="en-US" dirty="0">
                <a:hlinkClick r:id="rId3"/>
              </a:rPr>
              <a:t>Tenant Consent to Disclose EIV Income Information</a:t>
            </a:r>
            <a:endParaRPr lang="en-US" dirty="0"/>
          </a:p>
          <a:p>
            <a:pPr marL="1887538" lvl="3" indent="-285750"/>
            <a:r>
              <a:rPr lang="en-US" dirty="0"/>
              <a:t>One for each adult, signed by adult and property representative</a:t>
            </a:r>
          </a:p>
          <a:p>
            <a:pPr marL="1427163" lvl="2" indent="-285750"/>
            <a:r>
              <a:rPr lang="en-US" dirty="0">
                <a:hlinkClick r:id="rId4"/>
              </a:rPr>
              <a:t>Resident Rights &amp; Responsibilities brochure</a:t>
            </a:r>
            <a:endParaRPr lang="en-US" dirty="0"/>
          </a:p>
          <a:p>
            <a:pPr marL="1427163" lvl="2" indent="-285750"/>
            <a:r>
              <a:rPr lang="en-US" dirty="0">
                <a:hlinkClick r:id="rId5"/>
              </a:rPr>
              <a:t>Fact Sheet for HUD Assisted Residents: How Your Rent is Determined</a:t>
            </a:r>
            <a:endParaRPr lang="en-US" dirty="0"/>
          </a:p>
          <a:p>
            <a:pPr marL="1427163" lvl="2" indent="-285750"/>
            <a:r>
              <a:rPr lang="en-US" dirty="0">
                <a:hlinkClick r:id="rId6"/>
              </a:rPr>
              <a:t>Notice of Occupancy Rights under VAWA </a:t>
            </a:r>
            <a:r>
              <a:rPr lang="en-US" dirty="0"/>
              <a:t>(HUD Form 5380)</a:t>
            </a:r>
          </a:p>
          <a:p>
            <a:pPr marL="1427163" lvl="2" indent="-285750"/>
            <a:r>
              <a:rPr lang="en-US" dirty="0">
                <a:hlinkClick r:id="rId6"/>
              </a:rPr>
              <a:t>Certification of Domestic Violence, Dating Violence, Sexual Assault, or Stalking </a:t>
            </a:r>
            <a:r>
              <a:rPr lang="en-US" dirty="0"/>
              <a:t>(HUD Form 5382)</a:t>
            </a:r>
          </a:p>
          <a:p>
            <a:pPr lvl="1" indent="0">
              <a:buNone/>
            </a:pPr>
            <a:endParaRPr lang="en-US" dirty="0">
              <a:highlight>
                <a:srgbClr val="FFFF00"/>
              </a:highlight>
            </a:endParaRPr>
          </a:p>
          <a:p>
            <a:r>
              <a:rPr lang="en-US" dirty="0"/>
              <a:t>Each household must sign IHCDA Compliance Form 9E- “Lease Addendum for Section 811 PRA Units: Receipt of Required Forms &amp; Brochures” to acknowledge receipt of the required forms and brochures</a:t>
            </a:r>
          </a:p>
        </p:txBody>
      </p:sp>
    </p:spTree>
    <p:extLst>
      <p:ext uri="{BB962C8B-B14F-4D97-AF65-F5344CB8AC3E}">
        <p14:creationId xmlns:p14="http://schemas.microsoft.com/office/powerpoint/2010/main" val="30654610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BF2CA-7E82-ED2D-2E77-944A20ECCC44}"/>
              </a:ext>
            </a:extLst>
          </p:cNvPr>
          <p:cNvSpPr>
            <a:spLocks noGrp="1"/>
          </p:cNvSpPr>
          <p:nvPr>
            <p:ph type="title"/>
          </p:nvPr>
        </p:nvSpPr>
        <p:spPr/>
        <p:txBody>
          <a:bodyPr/>
          <a:lstStyle/>
          <a:p>
            <a:r>
              <a:rPr lang="en-US" dirty="0"/>
              <a:t>Lease signing and Unit move-in Inspection</a:t>
            </a:r>
          </a:p>
        </p:txBody>
      </p:sp>
      <p:sp>
        <p:nvSpPr>
          <p:cNvPr id="3" name="Content Placeholder 2">
            <a:extLst>
              <a:ext uri="{FF2B5EF4-FFF2-40B4-BE49-F238E27FC236}">
                <a16:creationId xmlns:a16="http://schemas.microsoft.com/office/drawing/2014/main" id="{6B519945-FFE6-7A85-51AF-8461029961FC}"/>
              </a:ext>
            </a:extLst>
          </p:cNvPr>
          <p:cNvSpPr>
            <a:spLocks noGrp="1"/>
          </p:cNvSpPr>
          <p:nvPr>
            <p:ph idx="1"/>
          </p:nvPr>
        </p:nvSpPr>
        <p:spPr/>
        <p:txBody>
          <a:bodyPr/>
          <a:lstStyle/>
          <a:p>
            <a:r>
              <a:rPr lang="en-US" dirty="0"/>
              <a:t>Must use HUD Model Lease (</a:t>
            </a:r>
            <a:r>
              <a:rPr lang="en-US" dirty="0">
                <a:hlinkClick r:id="rId2"/>
              </a:rPr>
              <a:t>HUD-92236-PRA</a:t>
            </a:r>
            <a:r>
              <a:rPr lang="en-US" dirty="0"/>
              <a:t>)</a:t>
            </a:r>
          </a:p>
          <a:p>
            <a:endParaRPr lang="en-US" dirty="0"/>
          </a:p>
          <a:p>
            <a:r>
              <a:rPr lang="en-US" dirty="0"/>
              <a:t>HUD Attachments</a:t>
            </a:r>
          </a:p>
          <a:p>
            <a:pPr marL="973138" lvl="1" indent="-285750"/>
            <a:r>
              <a:rPr lang="en-US" dirty="0"/>
              <a:t>Owner’s Certification of Compliance with HUD’s Tenant Eligibility and Rent Procedures (</a:t>
            </a:r>
            <a:r>
              <a:rPr lang="en-US" dirty="0">
                <a:hlinkClick r:id="rId3"/>
              </a:rPr>
              <a:t>HUD 50059</a:t>
            </a:r>
            <a:r>
              <a:rPr lang="en-US" dirty="0"/>
              <a:t>)</a:t>
            </a:r>
          </a:p>
          <a:p>
            <a:pPr marL="973138" lvl="1" indent="-285750"/>
            <a:r>
              <a:rPr lang="en-US" dirty="0"/>
              <a:t>Move-In Inspection Form (</a:t>
            </a:r>
            <a:r>
              <a:rPr lang="en-US" dirty="0">
                <a:hlinkClick r:id="rId4"/>
              </a:rPr>
              <a:t>HUD 90106</a:t>
            </a:r>
            <a:r>
              <a:rPr lang="en-US" dirty="0"/>
              <a:t>)</a:t>
            </a:r>
          </a:p>
          <a:p>
            <a:pPr marL="973138" lvl="1" indent="-285750"/>
            <a:r>
              <a:rPr lang="en-US" dirty="0"/>
              <a:t>HUD VAWA Notification Forms (HUD </a:t>
            </a:r>
            <a:r>
              <a:rPr lang="en-US" dirty="0">
                <a:hlinkClick r:id="rId5"/>
              </a:rPr>
              <a:t>5380</a:t>
            </a:r>
            <a:r>
              <a:rPr lang="en-US" dirty="0"/>
              <a:t> and </a:t>
            </a:r>
            <a:r>
              <a:rPr lang="en-US" dirty="0">
                <a:hlinkClick r:id="rId6"/>
              </a:rPr>
              <a:t>5382</a:t>
            </a:r>
            <a:r>
              <a:rPr lang="en-US" dirty="0"/>
              <a:t>)</a:t>
            </a:r>
          </a:p>
          <a:p>
            <a:pPr marL="973138" lvl="1" indent="-285750"/>
            <a:r>
              <a:rPr lang="en-US" dirty="0"/>
              <a:t>HUD VAWA Lease Addendum</a:t>
            </a:r>
          </a:p>
          <a:p>
            <a:endParaRPr lang="en-US" dirty="0"/>
          </a:p>
          <a:p>
            <a:r>
              <a:rPr lang="en-US" dirty="0"/>
              <a:t>IHCDA Mandated Attachments (confirmed as allowable addenda to HUD Model Lease)</a:t>
            </a:r>
          </a:p>
          <a:p>
            <a:pPr marL="973138" lvl="1" indent="-285750"/>
            <a:r>
              <a:rPr lang="en-US" dirty="0"/>
              <a:t>Lease Addendum for Section 42 LIHTC Units (Form 9A)- if applicable</a:t>
            </a:r>
          </a:p>
          <a:p>
            <a:pPr marL="973138" lvl="1" indent="-285750"/>
            <a:r>
              <a:rPr lang="en-US" dirty="0"/>
              <a:t>Lease Addendum for Section 811 PRA Units – Receipt of Required Forms &amp; Brochures (Form 9E)</a:t>
            </a:r>
          </a:p>
          <a:p>
            <a:endParaRPr lang="en-US" dirty="0"/>
          </a:p>
          <a:p>
            <a:r>
              <a:rPr lang="en-US" dirty="0"/>
              <a:t>Property Attachments, if applicable</a:t>
            </a:r>
          </a:p>
          <a:p>
            <a:pPr marL="973138" lvl="1" indent="-285750"/>
            <a:r>
              <a:rPr lang="en-US" dirty="0"/>
              <a:t>House Rules</a:t>
            </a:r>
          </a:p>
          <a:p>
            <a:pPr marL="973138" lvl="1" indent="-285750"/>
            <a:r>
              <a:rPr lang="en-US" dirty="0"/>
              <a:t>Pet Rules</a:t>
            </a:r>
          </a:p>
        </p:txBody>
      </p:sp>
    </p:spTree>
    <p:extLst>
      <p:ext uri="{BB962C8B-B14F-4D97-AF65-F5344CB8AC3E}">
        <p14:creationId xmlns:p14="http://schemas.microsoft.com/office/powerpoint/2010/main" val="1721557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14FDE-2AA8-35F2-6419-6BCCD2DE6BCF}"/>
              </a:ext>
            </a:extLst>
          </p:cNvPr>
          <p:cNvSpPr>
            <a:spLocks noGrp="1"/>
          </p:cNvSpPr>
          <p:nvPr>
            <p:ph type="title"/>
          </p:nvPr>
        </p:nvSpPr>
        <p:spPr/>
        <p:txBody>
          <a:bodyPr/>
          <a:lstStyle/>
          <a:p>
            <a:r>
              <a:rPr lang="en-US" dirty="0"/>
              <a:t>HUD Form 50059</a:t>
            </a:r>
          </a:p>
        </p:txBody>
      </p:sp>
      <p:sp>
        <p:nvSpPr>
          <p:cNvPr id="3" name="Content Placeholder 2">
            <a:extLst>
              <a:ext uri="{FF2B5EF4-FFF2-40B4-BE49-F238E27FC236}">
                <a16:creationId xmlns:a16="http://schemas.microsoft.com/office/drawing/2014/main" id="{9FB1E78F-DEF9-52D7-344B-7E493A45FE92}"/>
              </a:ext>
            </a:extLst>
          </p:cNvPr>
          <p:cNvSpPr>
            <a:spLocks noGrp="1"/>
          </p:cNvSpPr>
          <p:nvPr>
            <p:ph idx="1"/>
          </p:nvPr>
        </p:nvSpPr>
        <p:spPr/>
        <p:txBody>
          <a:bodyPr/>
          <a:lstStyle/>
          <a:p>
            <a:r>
              <a:rPr lang="en-US" dirty="0"/>
              <a:t>Serves as the Tenant Income Certification for 811 PRA</a:t>
            </a:r>
          </a:p>
          <a:p>
            <a:endParaRPr lang="en-US" dirty="0"/>
          </a:p>
          <a:p>
            <a:r>
              <a:rPr lang="en-US" dirty="0"/>
              <a:t>Completed and submitted to IN </a:t>
            </a:r>
            <a:r>
              <a:rPr lang="en-US" dirty="0" err="1"/>
              <a:t>Quadel</a:t>
            </a:r>
            <a:r>
              <a:rPr lang="en-US" dirty="0"/>
              <a:t> through property management software</a:t>
            </a:r>
          </a:p>
          <a:p>
            <a:endParaRPr lang="en-US" dirty="0"/>
          </a:p>
          <a:p>
            <a:r>
              <a:rPr lang="en-US" dirty="0"/>
              <a:t>Complete Sections B through F and then complete Section A and have tenant sign</a:t>
            </a:r>
          </a:p>
          <a:p>
            <a:endParaRPr lang="en-US" dirty="0"/>
          </a:p>
          <a:p>
            <a:endParaRPr lang="en-US" dirty="0"/>
          </a:p>
        </p:txBody>
      </p:sp>
    </p:spTree>
    <p:extLst>
      <p:ext uri="{BB962C8B-B14F-4D97-AF65-F5344CB8AC3E}">
        <p14:creationId xmlns:p14="http://schemas.microsoft.com/office/powerpoint/2010/main" val="42857701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634B3-10AA-EA96-3025-9A347CF30426}"/>
              </a:ext>
            </a:extLst>
          </p:cNvPr>
          <p:cNvSpPr>
            <a:spLocks noGrp="1"/>
          </p:cNvSpPr>
          <p:nvPr>
            <p:ph type="title"/>
          </p:nvPr>
        </p:nvSpPr>
        <p:spPr>
          <a:xfrm>
            <a:off x="434170" y="274638"/>
            <a:ext cx="11165164" cy="1143000"/>
          </a:xfrm>
        </p:spPr>
        <p:txBody>
          <a:bodyPr wrap="square" anchor="ctr">
            <a:normAutofit/>
          </a:bodyPr>
          <a:lstStyle/>
          <a:p>
            <a:r>
              <a:rPr lang="en-US" dirty="0"/>
              <a:t>HUD Form 50059, Section B</a:t>
            </a:r>
          </a:p>
        </p:txBody>
      </p:sp>
      <p:pic>
        <p:nvPicPr>
          <p:cNvPr id="4" name="Content Placeholder 3">
            <a:extLst>
              <a:ext uri="{FF2B5EF4-FFF2-40B4-BE49-F238E27FC236}">
                <a16:creationId xmlns:a16="http://schemas.microsoft.com/office/drawing/2014/main" id="{EBF71CD0-CBD3-4935-618A-FC6D10C1690F}"/>
              </a:ext>
            </a:extLst>
          </p:cNvPr>
          <p:cNvPicPr>
            <a:picLocks noGrp="1" noChangeAspect="1"/>
          </p:cNvPicPr>
          <p:nvPr>
            <p:ph sz="half" idx="1"/>
          </p:nvPr>
        </p:nvPicPr>
        <p:blipFill>
          <a:blip r:embed="rId2"/>
          <a:stretch>
            <a:fillRect/>
          </a:stretch>
        </p:blipFill>
        <p:spPr>
          <a:xfrm>
            <a:off x="1881352" y="1415981"/>
            <a:ext cx="7940565" cy="1885883"/>
          </a:xfrm>
          <a:prstGeom prst="rect">
            <a:avLst/>
          </a:prstGeom>
          <a:noFill/>
        </p:spPr>
      </p:pic>
      <p:sp>
        <p:nvSpPr>
          <p:cNvPr id="9" name="Content Placeholder 3">
            <a:extLst>
              <a:ext uri="{FF2B5EF4-FFF2-40B4-BE49-F238E27FC236}">
                <a16:creationId xmlns:a16="http://schemas.microsoft.com/office/drawing/2014/main" id="{90B4F773-D51A-0DAE-8B5B-3BA39211FF06}"/>
              </a:ext>
            </a:extLst>
          </p:cNvPr>
          <p:cNvSpPr>
            <a:spLocks noGrp="1"/>
          </p:cNvSpPr>
          <p:nvPr>
            <p:ph sz="half" idx="2"/>
          </p:nvPr>
        </p:nvSpPr>
        <p:spPr>
          <a:xfrm>
            <a:off x="434170" y="3429000"/>
            <a:ext cx="10927513" cy="2697164"/>
          </a:xfrm>
        </p:spPr>
        <p:txBody>
          <a:bodyPr/>
          <a:lstStyle/>
          <a:p>
            <a:pPr marL="804863" indent="-342900">
              <a:buAutoNum type="arabicPeriod"/>
            </a:pPr>
            <a:r>
              <a:rPr lang="en-US" dirty="0"/>
              <a:t>Insert project name</a:t>
            </a:r>
          </a:p>
          <a:p>
            <a:pPr marL="804863" indent="-342900">
              <a:buAutoNum type="arabicPeriod"/>
            </a:pPr>
            <a:r>
              <a:rPr lang="en-US" dirty="0"/>
              <a:t>6- 811 PRA Demo</a:t>
            </a:r>
          </a:p>
          <a:p>
            <a:pPr marL="804863" indent="-342900">
              <a:buAutoNum type="arabicPeriod"/>
            </a:pPr>
            <a:r>
              <a:rPr lang="en-US" dirty="0"/>
              <a:t>Leave Blank</a:t>
            </a:r>
          </a:p>
          <a:p>
            <a:pPr marL="804863" indent="-342900">
              <a:buAutoNum type="arabicPeriod"/>
            </a:pPr>
            <a:r>
              <a:rPr lang="en-US" dirty="0"/>
              <a:t>Will be assigned in </a:t>
            </a:r>
            <a:r>
              <a:rPr lang="en-US" dirty="0" err="1"/>
              <a:t>iREMS</a:t>
            </a:r>
            <a:r>
              <a:rPr lang="en-US" dirty="0"/>
              <a:t> (IHCDA will notify you once a Property ID is assigned)</a:t>
            </a:r>
          </a:p>
          <a:p>
            <a:pPr marL="804863" indent="-342900">
              <a:buAutoNum type="arabicPeriod"/>
            </a:pPr>
            <a:r>
              <a:rPr lang="en-US" dirty="0"/>
              <a:t>IN36RDD1901</a:t>
            </a:r>
          </a:p>
          <a:p>
            <a:pPr marL="804863" indent="-342900">
              <a:buAutoNum type="arabicPeriod"/>
            </a:pPr>
            <a:r>
              <a:rPr lang="en-US" dirty="0"/>
              <a:t>Will be assigned by HUD- IN36RDDXXXX (IHCDA will notify you when a number is assigned)</a:t>
            </a:r>
          </a:p>
          <a:p>
            <a:pPr marL="804863" indent="-342900">
              <a:buAutoNum type="arabicPeriod"/>
            </a:pPr>
            <a:r>
              <a:rPr lang="en-US" dirty="0"/>
              <a:t>Will be assigned by HUD starts with “TRACM”</a:t>
            </a:r>
          </a:p>
          <a:p>
            <a:pPr marL="804863" indent="-342900">
              <a:buAutoNum type="arabicPeriod"/>
            </a:pPr>
            <a:r>
              <a:rPr lang="en-US" dirty="0"/>
              <a:t>Leave Blank</a:t>
            </a:r>
          </a:p>
          <a:p>
            <a:pPr marL="804863" indent="-342900">
              <a:buAutoNum type="arabicPeriod"/>
            </a:pPr>
            <a:r>
              <a:rPr lang="en-US" dirty="0"/>
              <a:t>“N”</a:t>
            </a:r>
          </a:p>
        </p:txBody>
      </p:sp>
    </p:spTree>
    <p:extLst>
      <p:ext uri="{BB962C8B-B14F-4D97-AF65-F5344CB8AC3E}">
        <p14:creationId xmlns:p14="http://schemas.microsoft.com/office/powerpoint/2010/main" val="1096189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1C1E2299-D1BC-4433-B878-29971E3274E3}"/>
              </a:ext>
            </a:extLst>
          </p:cNvPr>
          <p:cNvSpPr>
            <a:spLocks noGrp="1"/>
          </p:cNvSpPr>
          <p:nvPr>
            <p:ph type="ctrTitle"/>
          </p:nvPr>
        </p:nvSpPr>
        <p:spPr>
          <a:xfrm>
            <a:off x="0" y="1506347"/>
            <a:ext cx="12047974" cy="2566988"/>
          </a:xfrm>
        </p:spPr>
        <p:txBody>
          <a:bodyPr/>
          <a:lstStyle/>
          <a:p>
            <a:pPr algn="ctr"/>
            <a:r>
              <a:rPr lang="en-US" altLang="en-US" sz="4000" cap="none" dirty="0">
                <a:latin typeface="Arial Bold" panose="020B0704020202020204" pitchFamily="34" charset="0"/>
                <a:ea typeface="ＭＳ Ｐゴシック" panose="020B0600070205080204" pitchFamily="34" charset="-128"/>
                <a:cs typeface="Arial Bold" panose="020B0704020202020204" pitchFamily="34" charset="0"/>
              </a:rPr>
              <a:t>811 PRA Overview &amp; Definitions</a:t>
            </a:r>
            <a:endParaRPr lang="en-US" altLang="en-US" cap="none" dirty="0">
              <a:latin typeface="Arial Bold" panose="020B0704020202020204" pitchFamily="34" charset="0"/>
              <a:ea typeface="ＭＳ Ｐゴシック" panose="020B0600070205080204" pitchFamily="34" charset="-128"/>
              <a:cs typeface="Arial Bold" panose="020B0704020202020204" pitchFamily="34" charset="0"/>
            </a:endParaRPr>
          </a:p>
        </p:txBody>
      </p:sp>
    </p:spTree>
    <p:extLst>
      <p:ext uri="{BB962C8B-B14F-4D97-AF65-F5344CB8AC3E}">
        <p14:creationId xmlns:p14="http://schemas.microsoft.com/office/powerpoint/2010/main" val="36252030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634B3-10AA-EA96-3025-9A347CF30426}"/>
              </a:ext>
            </a:extLst>
          </p:cNvPr>
          <p:cNvSpPr>
            <a:spLocks noGrp="1"/>
          </p:cNvSpPr>
          <p:nvPr>
            <p:ph type="title"/>
          </p:nvPr>
        </p:nvSpPr>
        <p:spPr>
          <a:xfrm>
            <a:off x="434170" y="274638"/>
            <a:ext cx="11165164" cy="1143000"/>
          </a:xfrm>
        </p:spPr>
        <p:txBody>
          <a:bodyPr wrap="square" anchor="ctr">
            <a:normAutofit/>
          </a:bodyPr>
          <a:lstStyle/>
          <a:p>
            <a:r>
              <a:rPr lang="en-US" dirty="0"/>
              <a:t>HUD Form 50059, Section B (Cont.)</a:t>
            </a:r>
          </a:p>
        </p:txBody>
      </p:sp>
      <p:sp>
        <p:nvSpPr>
          <p:cNvPr id="9" name="Content Placeholder 3">
            <a:extLst>
              <a:ext uri="{FF2B5EF4-FFF2-40B4-BE49-F238E27FC236}">
                <a16:creationId xmlns:a16="http://schemas.microsoft.com/office/drawing/2014/main" id="{90B4F773-D51A-0DAE-8B5B-3BA39211FF06}"/>
              </a:ext>
            </a:extLst>
          </p:cNvPr>
          <p:cNvSpPr>
            <a:spLocks noGrp="1"/>
          </p:cNvSpPr>
          <p:nvPr>
            <p:ph sz="half" idx="2"/>
          </p:nvPr>
        </p:nvSpPr>
        <p:spPr>
          <a:xfrm>
            <a:off x="434170" y="1600201"/>
            <a:ext cx="10927513" cy="4525963"/>
          </a:xfrm>
        </p:spPr>
        <p:txBody>
          <a:bodyPr/>
          <a:lstStyle/>
          <a:p>
            <a:pPr marL="461963" indent="0"/>
            <a:r>
              <a:rPr lang="en-US" dirty="0"/>
              <a:t>10. For move-ins only, select code that best describes household’s previous housing:</a:t>
            </a:r>
            <a:br>
              <a:rPr lang="en-US" dirty="0"/>
            </a:br>
            <a:r>
              <a:rPr lang="en-US" dirty="0"/>
              <a:t>		1- Substandard</a:t>
            </a:r>
          </a:p>
          <a:p>
            <a:pPr marL="461963" indent="0"/>
            <a:r>
              <a:rPr lang="en-US" dirty="0"/>
              <a:t>		3- Standard</a:t>
            </a:r>
          </a:p>
          <a:p>
            <a:pPr marL="461963" indent="0"/>
            <a:r>
              <a:rPr lang="en-US" dirty="0"/>
              <a:t>		4- Conventional Public Housing</a:t>
            </a:r>
          </a:p>
          <a:p>
            <a:pPr marL="461963" indent="0"/>
            <a:r>
              <a:rPr lang="en-US" dirty="0"/>
              <a:t>		5- Lacked a Fixed Nighttime Residence</a:t>
            </a:r>
          </a:p>
          <a:p>
            <a:pPr marL="461963" indent="0"/>
            <a:r>
              <a:rPr lang="en-US" dirty="0"/>
              <a:t>		6- Fleeing/Attempting to Flee Violence </a:t>
            </a:r>
          </a:p>
          <a:p>
            <a:pPr marL="461963" indent="0"/>
            <a:r>
              <a:rPr lang="en-US" dirty="0"/>
              <a:t>11. For move-ins only, Select code that describes reason family was displaced</a:t>
            </a:r>
          </a:p>
          <a:p>
            <a:pPr marL="461963" indent="0"/>
            <a:r>
              <a:rPr lang="en-US" dirty="0"/>
              <a:t>		1- Government Action</a:t>
            </a:r>
          </a:p>
          <a:p>
            <a:pPr marL="461963" indent="0"/>
            <a:r>
              <a:rPr lang="en-US" dirty="0"/>
              <a:t>		2- Natural Disaster</a:t>
            </a:r>
          </a:p>
          <a:p>
            <a:pPr marL="461963" indent="0"/>
            <a:r>
              <a:rPr lang="en-US" dirty="0"/>
              <a:t>		3- Private Action</a:t>
            </a:r>
          </a:p>
          <a:p>
            <a:pPr marL="461963" indent="0"/>
            <a:r>
              <a:rPr lang="en-US" dirty="0"/>
              <a:t>		4- Not Displaced</a:t>
            </a:r>
          </a:p>
          <a:p>
            <a:pPr marL="461963" indent="0"/>
            <a:r>
              <a:rPr lang="en-US" dirty="0"/>
              <a:t>12. Effective date of action (MMDDYYYY)</a:t>
            </a:r>
          </a:p>
          <a:p>
            <a:pPr marL="461963" indent="0"/>
            <a:r>
              <a:rPr lang="en-US" dirty="0"/>
              <a:t>13. Anticipated Voucher Date (MMDDYYYY), For move-in on the first of a month it will be the following month, for move-in any other day it will be two months later</a:t>
            </a:r>
          </a:p>
        </p:txBody>
      </p:sp>
    </p:spTree>
    <p:extLst>
      <p:ext uri="{BB962C8B-B14F-4D97-AF65-F5344CB8AC3E}">
        <p14:creationId xmlns:p14="http://schemas.microsoft.com/office/powerpoint/2010/main" val="1267166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634B3-10AA-EA96-3025-9A347CF30426}"/>
              </a:ext>
            </a:extLst>
          </p:cNvPr>
          <p:cNvSpPr>
            <a:spLocks noGrp="1"/>
          </p:cNvSpPr>
          <p:nvPr>
            <p:ph type="title"/>
          </p:nvPr>
        </p:nvSpPr>
        <p:spPr>
          <a:xfrm>
            <a:off x="434170" y="274638"/>
            <a:ext cx="11165164" cy="1143000"/>
          </a:xfrm>
        </p:spPr>
        <p:txBody>
          <a:bodyPr wrap="square" anchor="ctr">
            <a:normAutofit/>
          </a:bodyPr>
          <a:lstStyle/>
          <a:p>
            <a:r>
              <a:rPr lang="en-US" dirty="0"/>
              <a:t>HUD Form 50059, Section B (Cont.)</a:t>
            </a:r>
          </a:p>
        </p:txBody>
      </p:sp>
      <p:sp>
        <p:nvSpPr>
          <p:cNvPr id="9" name="Content Placeholder 3">
            <a:extLst>
              <a:ext uri="{FF2B5EF4-FFF2-40B4-BE49-F238E27FC236}">
                <a16:creationId xmlns:a16="http://schemas.microsoft.com/office/drawing/2014/main" id="{90B4F773-D51A-0DAE-8B5B-3BA39211FF06}"/>
              </a:ext>
            </a:extLst>
          </p:cNvPr>
          <p:cNvSpPr>
            <a:spLocks noGrp="1"/>
          </p:cNvSpPr>
          <p:nvPr>
            <p:ph sz="half" idx="2"/>
          </p:nvPr>
        </p:nvSpPr>
        <p:spPr>
          <a:xfrm>
            <a:off x="434170" y="1600201"/>
            <a:ext cx="10927513" cy="4525963"/>
          </a:xfrm>
        </p:spPr>
        <p:txBody>
          <a:bodyPr/>
          <a:lstStyle/>
          <a:p>
            <a:pPr marL="461963" indent="0"/>
            <a:r>
              <a:rPr lang="en-US" dirty="0"/>
              <a:t>14. Next recertification date, first of the current month plus one year</a:t>
            </a:r>
          </a:p>
          <a:p>
            <a:pPr marL="461963" indent="0"/>
            <a:r>
              <a:rPr lang="en-US" dirty="0"/>
              <a:t>15. Project Move-in Date, should match effective date (12) for move-in actions</a:t>
            </a:r>
          </a:p>
          <a:p>
            <a:pPr marL="461963" indent="0"/>
            <a:r>
              <a:rPr lang="en-US" dirty="0"/>
              <a:t>16. Certification type:</a:t>
            </a:r>
          </a:p>
          <a:p>
            <a:pPr marL="461963" indent="0"/>
            <a:r>
              <a:rPr lang="en-US" dirty="0"/>
              <a:t>	MI- Move-in</a:t>
            </a:r>
          </a:p>
          <a:p>
            <a:pPr marL="461963" indent="0"/>
            <a:r>
              <a:rPr lang="en-US" dirty="0"/>
              <a:t>	AR- Annual Recertification</a:t>
            </a:r>
          </a:p>
          <a:p>
            <a:pPr marL="461963" indent="0"/>
            <a:r>
              <a:rPr lang="en-US" dirty="0"/>
              <a:t>	IR- Interim Recertification</a:t>
            </a:r>
          </a:p>
          <a:p>
            <a:pPr marL="461963" indent="0"/>
            <a:r>
              <a:rPr lang="en-US" dirty="0"/>
              <a:t>	IC- Initial Certification (in-place tenant begins receiving subsidy)</a:t>
            </a:r>
          </a:p>
          <a:p>
            <a:pPr marL="461963" indent="0"/>
            <a:r>
              <a:rPr lang="en-US" dirty="0"/>
              <a:t>17. Action Processed, 1 for a correction to a prior 50059 (e.g., correct unreported income), otherwise leave blank</a:t>
            </a:r>
          </a:p>
          <a:p>
            <a:pPr marL="461963" indent="0"/>
            <a:r>
              <a:rPr lang="en-US" dirty="0"/>
              <a:t>18. Correction Type</a:t>
            </a:r>
          </a:p>
          <a:p>
            <a:pPr marL="461963" indent="0"/>
            <a:r>
              <a:rPr lang="en-US" dirty="0"/>
              <a:t>	1- Administrative Resubmission (i.e., minor clerical/data entry issues)</a:t>
            </a:r>
          </a:p>
          <a:p>
            <a:pPr marL="461963" indent="0"/>
            <a:r>
              <a:rPr lang="en-US" dirty="0"/>
              <a:t>	2-Corrects owner/agent certification errors (i.e., owner agent miscalculated income)</a:t>
            </a:r>
          </a:p>
          <a:p>
            <a:pPr marL="461963" indent="0"/>
            <a:r>
              <a:rPr lang="en-US" dirty="0"/>
              <a:t>	3. Corrects Tenant Misreporting</a:t>
            </a:r>
          </a:p>
          <a:p>
            <a:pPr marL="461963" indent="0"/>
            <a:r>
              <a:rPr lang="en-US" dirty="0"/>
              <a:t>19. EIV Indicator, 1 if 50059 is being created or corrected as a result of a discovery in EIV, leave blank otherwise</a:t>
            </a:r>
          </a:p>
        </p:txBody>
      </p:sp>
    </p:spTree>
    <p:extLst>
      <p:ext uri="{BB962C8B-B14F-4D97-AF65-F5344CB8AC3E}">
        <p14:creationId xmlns:p14="http://schemas.microsoft.com/office/powerpoint/2010/main" val="760117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634B3-10AA-EA96-3025-9A347CF30426}"/>
              </a:ext>
            </a:extLst>
          </p:cNvPr>
          <p:cNvSpPr>
            <a:spLocks noGrp="1"/>
          </p:cNvSpPr>
          <p:nvPr>
            <p:ph type="title"/>
          </p:nvPr>
        </p:nvSpPr>
        <p:spPr>
          <a:xfrm>
            <a:off x="434170" y="274638"/>
            <a:ext cx="11165164" cy="1143000"/>
          </a:xfrm>
        </p:spPr>
        <p:txBody>
          <a:bodyPr wrap="square" anchor="ctr">
            <a:normAutofit/>
          </a:bodyPr>
          <a:lstStyle/>
          <a:p>
            <a:r>
              <a:rPr lang="en-US" dirty="0"/>
              <a:t>HUD Form 50059, Section B (Cont.)</a:t>
            </a:r>
          </a:p>
        </p:txBody>
      </p:sp>
      <p:sp>
        <p:nvSpPr>
          <p:cNvPr id="9" name="Content Placeholder 3">
            <a:extLst>
              <a:ext uri="{FF2B5EF4-FFF2-40B4-BE49-F238E27FC236}">
                <a16:creationId xmlns:a16="http://schemas.microsoft.com/office/drawing/2014/main" id="{90B4F773-D51A-0DAE-8B5B-3BA39211FF06}"/>
              </a:ext>
            </a:extLst>
          </p:cNvPr>
          <p:cNvSpPr>
            <a:spLocks noGrp="1"/>
          </p:cNvSpPr>
          <p:nvPr>
            <p:ph sz="half" idx="2"/>
          </p:nvPr>
        </p:nvSpPr>
        <p:spPr>
          <a:xfrm>
            <a:off x="434170" y="1600201"/>
            <a:ext cx="10927513" cy="4525963"/>
          </a:xfrm>
        </p:spPr>
        <p:txBody>
          <a:bodyPr/>
          <a:lstStyle/>
          <a:p>
            <a:pPr marL="461963" indent="0"/>
            <a:r>
              <a:rPr lang="en-US" dirty="0"/>
              <a:t>20. Previous Subsidy Type, leave blank </a:t>
            </a:r>
          </a:p>
          <a:p>
            <a:pPr marL="461963" indent="0"/>
            <a:r>
              <a:rPr lang="en-US" dirty="0"/>
              <a:t>21. Unit Number</a:t>
            </a:r>
          </a:p>
          <a:p>
            <a:pPr marL="461963" indent="0"/>
            <a:r>
              <a:rPr lang="en-US" dirty="0"/>
              <a:t>22. No. of bedrooms</a:t>
            </a:r>
          </a:p>
          <a:p>
            <a:pPr marL="461963" indent="0"/>
            <a:r>
              <a:rPr lang="en-US" dirty="0"/>
              <a:t>23. Building ID- leave blank</a:t>
            </a:r>
          </a:p>
          <a:p>
            <a:pPr marL="461963" indent="0"/>
            <a:r>
              <a:rPr lang="en-US" dirty="0"/>
              <a:t>24. Unit Transfer Code- Y if existing household is transferring units</a:t>
            </a:r>
          </a:p>
          <a:p>
            <a:pPr marL="461963" indent="0"/>
            <a:r>
              <a:rPr lang="en-US" dirty="0"/>
              <a:t>25. Previous Unit Number – Only complete if 24 is Y</a:t>
            </a:r>
          </a:p>
          <a:p>
            <a:pPr marL="461963" indent="0"/>
            <a:r>
              <a:rPr lang="en-US" dirty="0"/>
              <a:t>26. Security Deposit – enter amount listed on lease</a:t>
            </a:r>
          </a:p>
          <a:p>
            <a:pPr marL="461963" indent="0"/>
            <a:r>
              <a:rPr lang="en-US" dirty="0"/>
              <a:t>27. Leave Blank</a:t>
            </a:r>
          </a:p>
          <a:p>
            <a:pPr marL="461963" indent="0"/>
            <a:r>
              <a:rPr lang="en-US" dirty="0"/>
              <a:t>28. Leave Blank</a:t>
            </a:r>
          </a:p>
          <a:p>
            <a:pPr marL="461963" indent="0"/>
            <a:r>
              <a:rPr lang="en-US" dirty="0"/>
              <a:t>29. Contract Rent – Rent listed on lease</a:t>
            </a:r>
          </a:p>
          <a:p>
            <a:pPr marL="461963" indent="0"/>
            <a:r>
              <a:rPr lang="en-US" dirty="0"/>
              <a:t>30. Utility Allowance – Enter Zero (all utilities included in rent)</a:t>
            </a:r>
          </a:p>
          <a:p>
            <a:pPr marL="461963" indent="0"/>
            <a:r>
              <a:rPr lang="en-US" dirty="0"/>
              <a:t>31. Gross Rent – Line 29 minus line 30</a:t>
            </a:r>
          </a:p>
          <a:p>
            <a:pPr marL="461963" indent="0"/>
            <a:r>
              <a:rPr lang="en-US" dirty="0"/>
              <a:t>32. Leave Blank</a:t>
            </a:r>
          </a:p>
          <a:p>
            <a:pPr marL="461963" indent="0"/>
            <a:endParaRPr lang="en-US" dirty="0"/>
          </a:p>
          <a:p>
            <a:pPr marL="461963" indent="0"/>
            <a:endParaRPr lang="en-US" dirty="0"/>
          </a:p>
          <a:p>
            <a:pPr marL="461963" indent="0"/>
            <a:endParaRPr lang="en-US" dirty="0"/>
          </a:p>
        </p:txBody>
      </p:sp>
    </p:spTree>
    <p:extLst>
      <p:ext uri="{BB962C8B-B14F-4D97-AF65-F5344CB8AC3E}">
        <p14:creationId xmlns:p14="http://schemas.microsoft.com/office/powerpoint/2010/main" val="29614438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B8326B-8071-0714-E22D-91851A6BA5C5}"/>
              </a:ext>
            </a:extLst>
          </p:cNvPr>
          <p:cNvSpPr>
            <a:spLocks noGrp="1"/>
          </p:cNvSpPr>
          <p:nvPr>
            <p:ph type="title"/>
          </p:nvPr>
        </p:nvSpPr>
        <p:spPr/>
        <p:txBody>
          <a:bodyPr/>
          <a:lstStyle/>
          <a:p>
            <a:r>
              <a:rPr lang="en-US" dirty="0"/>
              <a:t>HUD Form 50059, Section C-F</a:t>
            </a:r>
          </a:p>
        </p:txBody>
      </p:sp>
      <p:sp>
        <p:nvSpPr>
          <p:cNvPr id="3" name="Content Placeholder 2">
            <a:extLst>
              <a:ext uri="{FF2B5EF4-FFF2-40B4-BE49-F238E27FC236}">
                <a16:creationId xmlns:a16="http://schemas.microsoft.com/office/drawing/2014/main" id="{19E409AE-1B77-0F78-FB0F-17FEDAD58143}"/>
              </a:ext>
            </a:extLst>
          </p:cNvPr>
          <p:cNvSpPr>
            <a:spLocks noGrp="1"/>
          </p:cNvSpPr>
          <p:nvPr>
            <p:ph sz="half" idx="1"/>
          </p:nvPr>
        </p:nvSpPr>
        <p:spPr>
          <a:xfrm>
            <a:off x="434169" y="1600201"/>
            <a:ext cx="11165164" cy="4525963"/>
          </a:xfrm>
        </p:spPr>
        <p:txBody>
          <a:bodyPr/>
          <a:lstStyle/>
          <a:p>
            <a:r>
              <a:rPr lang="en-US" dirty="0"/>
              <a:t>60-65.  Complete if </a:t>
            </a:r>
            <a:r>
              <a:rPr lang="en-US" dirty="0" err="1"/>
              <a:t>HoH</a:t>
            </a:r>
            <a:r>
              <a:rPr lang="en-US" dirty="0"/>
              <a:t> has been removed from household</a:t>
            </a:r>
          </a:p>
          <a:p>
            <a:r>
              <a:rPr lang="en-US" dirty="0"/>
              <a:t>		63. Eff. Date of last TRACS Submission</a:t>
            </a:r>
          </a:p>
          <a:p>
            <a:r>
              <a:rPr lang="en-US" dirty="0"/>
              <a:t>		64. SSN of removed </a:t>
            </a:r>
            <a:r>
              <a:rPr lang="en-US" dirty="0" err="1"/>
              <a:t>HoH</a:t>
            </a:r>
            <a:endParaRPr lang="en-US" dirty="0"/>
          </a:p>
          <a:p>
            <a:r>
              <a:rPr lang="en-US" dirty="0"/>
              <a:t>83. – HUD passbook rate</a:t>
            </a:r>
          </a:p>
          <a:p>
            <a:r>
              <a:rPr lang="en-US" dirty="0"/>
              <a:t>90-95. Leave Blank</a:t>
            </a:r>
          </a:p>
          <a:p>
            <a:r>
              <a:rPr lang="en-US" dirty="0"/>
              <a:t>96- “N”</a:t>
            </a:r>
          </a:p>
          <a:p>
            <a:r>
              <a:rPr lang="en-US" dirty="0"/>
              <a:t>108- Total Tenant Payment – Greater of 30% monthly adjusted income or 10% monthly gross income</a:t>
            </a:r>
          </a:p>
          <a:p>
            <a:r>
              <a:rPr lang="en-US" dirty="0"/>
              <a:t>109. Leave Blank</a:t>
            </a:r>
          </a:p>
          <a:p>
            <a:r>
              <a:rPr lang="en-US" dirty="0"/>
              <a:t>110. Equal to 108 when property pays all utilities</a:t>
            </a:r>
          </a:p>
          <a:p>
            <a:r>
              <a:rPr lang="en-US" dirty="0"/>
              <a:t>112. Line 31 minus line 108</a:t>
            </a:r>
          </a:p>
          <a:p>
            <a:r>
              <a:rPr lang="en-US" dirty="0"/>
              <a:t>113. Enter Zero</a:t>
            </a:r>
          </a:p>
          <a:p>
            <a:r>
              <a:rPr lang="en-US" dirty="0"/>
              <a:t>114-117. Leave Blank</a:t>
            </a:r>
          </a:p>
          <a:p>
            <a:r>
              <a:rPr lang="en-US" dirty="0"/>
              <a:t>118- Use only if tenant has not signed certification (reach out for guidance in this situation</a:t>
            </a:r>
          </a:p>
          <a:p>
            <a:endParaRPr lang="en-US" dirty="0"/>
          </a:p>
        </p:txBody>
      </p:sp>
    </p:spTree>
    <p:extLst>
      <p:ext uri="{BB962C8B-B14F-4D97-AF65-F5344CB8AC3E}">
        <p14:creationId xmlns:p14="http://schemas.microsoft.com/office/powerpoint/2010/main" val="189812939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7F2AB-69E7-E347-7B96-9543E09798A5}"/>
              </a:ext>
            </a:extLst>
          </p:cNvPr>
          <p:cNvSpPr>
            <a:spLocks noGrp="1"/>
          </p:cNvSpPr>
          <p:nvPr>
            <p:ph type="title"/>
          </p:nvPr>
        </p:nvSpPr>
        <p:spPr/>
        <p:txBody>
          <a:bodyPr/>
          <a:lstStyle/>
          <a:p>
            <a:r>
              <a:rPr lang="en-US" dirty="0"/>
              <a:t>Enterprise Income Verification (EIV)</a:t>
            </a:r>
          </a:p>
        </p:txBody>
      </p:sp>
      <p:sp>
        <p:nvSpPr>
          <p:cNvPr id="3" name="Content Placeholder 2">
            <a:extLst>
              <a:ext uri="{FF2B5EF4-FFF2-40B4-BE49-F238E27FC236}">
                <a16:creationId xmlns:a16="http://schemas.microsoft.com/office/drawing/2014/main" id="{C80C78AF-CBD0-79D9-B6BC-2F2DE0D8FF9D}"/>
              </a:ext>
            </a:extLst>
          </p:cNvPr>
          <p:cNvSpPr>
            <a:spLocks noGrp="1"/>
          </p:cNvSpPr>
          <p:nvPr>
            <p:ph sz="half" idx="1"/>
          </p:nvPr>
        </p:nvSpPr>
        <p:spPr>
          <a:xfrm>
            <a:off x="434169" y="1280161"/>
            <a:ext cx="11165164" cy="4846004"/>
          </a:xfrm>
        </p:spPr>
        <p:txBody>
          <a:bodyPr/>
          <a:lstStyle/>
          <a:p>
            <a:pPr marL="457200" indent="4763"/>
            <a:r>
              <a:rPr lang="en-US" dirty="0"/>
              <a:t>Staff conducting income certification will need EIV access</a:t>
            </a:r>
          </a:p>
          <a:p>
            <a:pPr marL="457200" indent="4763"/>
            <a:r>
              <a:rPr lang="en-US" dirty="0"/>
              <a:t>	-E-mail IHCDA to request access and we will work with you on completing application and 	requesting access from HUD</a:t>
            </a:r>
          </a:p>
          <a:p>
            <a:pPr marL="457200" indent="4763"/>
            <a:endParaRPr lang="en-US" dirty="0"/>
          </a:p>
          <a:p>
            <a:pPr marL="457200" indent="4763"/>
            <a:r>
              <a:rPr lang="en-US" dirty="0"/>
              <a:t>At time of referral use EIV to conduct “Existing Tenant Search”- </a:t>
            </a:r>
            <a:r>
              <a:rPr lang="en-US" b="1" dirty="0"/>
              <a:t>Must complete before move-in</a:t>
            </a:r>
          </a:p>
          <a:p>
            <a:pPr marL="457200" indent="4763"/>
            <a:r>
              <a:rPr lang="en-US" dirty="0"/>
              <a:t>	-If EIV identifies the tenant as already receiving assistance at another property they must be exited 	from that program before or at the same time as move-in</a:t>
            </a:r>
          </a:p>
          <a:p>
            <a:pPr marL="457200" indent="4763"/>
            <a:endParaRPr lang="en-US" dirty="0"/>
          </a:p>
          <a:p>
            <a:pPr marL="457200" indent="4763"/>
            <a:r>
              <a:rPr lang="en-US" dirty="0"/>
              <a:t>Property management must verify tenant income in EIV within 90 days of submission of a move-in certification to TRACs and at the time of each certification thereafter</a:t>
            </a:r>
          </a:p>
          <a:p>
            <a:pPr marL="457200" indent="4763"/>
            <a:r>
              <a:rPr lang="en-US" dirty="0"/>
              <a:t>	- Summary Report, Income Report, &amp; Income Discrepancy Report</a:t>
            </a:r>
          </a:p>
          <a:p>
            <a:pPr marL="457200" indent="4763"/>
            <a:r>
              <a:rPr lang="en-US" dirty="0"/>
              <a:t>	-If discrepancy is identified, the property must investigate the discrepancy.  The tenant may be 	required to pay-back assistance if the discrepancy is due to unreported income.</a:t>
            </a:r>
          </a:p>
          <a:p>
            <a:endParaRPr lang="en-US" dirty="0"/>
          </a:p>
          <a:p>
            <a:r>
              <a:rPr lang="en-US" dirty="0"/>
              <a:t>Monthly = run the EIV Identity Verification Report</a:t>
            </a:r>
          </a:p>
          <a:p>
            <a:r>
              <a:rPr lang="en-US" dirty="0"/>
              <a:t>Quarterly = run the Deceased Tenant Report, New Hires Report, and Multiple Subsidy Report</a:t>
            </a:r>
            <a:br>
              <a:rPr lang="en-US" dirty="0"/>
            </a:br>
            <a:endParaRPr lang="en-US" dirty="0"/>
          </a:p>
        </p:txBody>
      </p:sp>
    </p:spTree>
    <p:extLst>
      <p:ext uri="{BB962C8B-B14F-4D97-AF65-F5344CB8AC3E}">
        <p14:creationId xmlns:p14="http://schemas.microsoft.com/office/powerpoint/2010/main" val="44939690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CB53F4-6C03-2220-1F65-1945AEC9EAE9}"/>
              </a:ext>
            </a:extLst>
          </p:cNvPr>
          <p:cNvSpPr>
            <a:spLocks noGrp="1"/>
          </p:cNvSpPr>
          <p:nvPr>
            <p:ph type="title"/>
          </p:nvPr>
        </p:nvSpPr>
        <p:spPr/>
        <p:txBody>
          <a:bodyPr/>
          <a:lstStyle/>
          <a:p>
            <a:r>
              <a:rPr lang="en-US" dirty="0"/>
              <a:t>HUD Form 52670 - Vouchering</a:t>
            </a:r>
          </a:p>
        </p:txBody>
      </p:sp>
      <p:sp>
        <p:nvSpPr>
          <p:cNvPr id="3" name="Content Placeholder 2">
            <a:extLst>
              <a:ext uri="{FF2B5EF4-FFF2-40B4-BE49-F238E27FC236}">
                <a16:creationId xmlns:a16="http://schemas.microsoft.com/office/drawing/2014/main" id="{9C585F87-A5E1-63B8-AC7C-AF0B9A213845}"/>
              </a:ext>
            </a:extLst>
          </p:cNvPr>
          <p:cNvSpPr>
            <a:spLocks noGrp="1"/>
          </p:cNvSpPr>
          <p:nvPr>
            <p:ph sz="half" idx="1"/>
          </p:nvPr>
        </p:nvSpPr>
        <p:spPr/>
        <p:txBody>
          <a:bodyPr/>
          <a:lstStyle/>
          <a:p>
            <a:r>
              <a:rPr lang="en-US" dirty="0">
                <a:hlinkClick r:id="rId2"/>
              </a:rPr>
              <a:t>Form 52670</a:t>
            </a:r>
            <a:r>
              <a:rPr lang="en-US" dirty="0"/>
              <a:t> – This is the “voucher” and is submitted monthly to HUD through TRACS. Payment cannot be made until the voucher is submitted. Will be generated and submitted by software system (e.g., Yardi) to </a:t>
            </a:r>
            <a:r>
              <a:rPr lang="en-US" dirty="0" err="1"/>
              <a:t>Quadel</a:t>
            </a:r>
            <a:r>
              <a:rPr lang="en-US" dirty="0"/>
              <a:t> who will then submit to HUD. </a:t>
            </a:r>
          </a:p>
          <a:p>
            <a:endParaRPr lang="en-US" dirty="0"/>
          </a:p>
          <a:p>
            <a:r>
              <a:rPr lang="en-US" dirty="0"/>
              <a:t>Additional training on this process will be conducted by </a:t>
            </a:r>
            <a:r>
              <a:rPr lang="en-US" dirty="0" err="1"/>
              <a:t>Quadel</a:t>
            </a:r>
            <a:r>
              <a:rPr lang="en-US" dirty="0"/>
              <a:t> prior to your first voucher submission</a:t>
            </a:r>
          </a:p>
        </p:txBody>
      </p:sp>
      <p:pic>
        <p:nvPicPr>
          <p:cNvPr id="6" name="Content Placeholder 5">
            <a:extLst>
              <a:ext uri="{FF2B5EF4-FFF2-40B4-BE49-F238E27FC236}">
                <a16:creationId xmlns:a16="http://schemas.microsoft.com/office/drawing/2014/main" id="{BDE6989C-F2BD-E510-8FB6-627D5B4832EE}"/>
              </a:ext>
            </a:extLst>
          </p:cNvPr>
          <p:cNvPicPr>
            <a:picLocks noGrp="1" noChangeAspect="1"/>
          </p:cNvPicPr>
          <p:nvPr>
            <p:ph sz="half" idx="2"/>
          </p:nvPr>
        </p:nvPicPr>
        <p:blipFill>
          <a:blip r:embed="rId3"/>
          <a:stretch>
            <a:fillRect/>
          </a:stretch>
        </p:blipFill>
        <p:spPr>
          <a:xfrm>
            <a:off x="6933722" y="274638"/>
            <a:ext cx="4184882" cy="5426551"/>
          </a:xfrm>
        </p:spPr>
      </p:pic>
    </p:spTree>
    <p:extLst>
      <p:ext uri="{BB962C8B-B14F-4D97-AF65-F5344CB8AC3E}">
        <p14:creationId xmlns:p14="http://schemas.microsoft.com/office/powerpoint/2010/main" val="420317637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77A7C3-5FE1-6FD1-79F1-8ED881B32F02}"/>
              </a:ext>
            </a:extLst>
          </p:cNvPr>
          <p:cNvSpPr>
            <a:spLocks noGrp="1"/>
          </p:cNvSpPr>
          <p:nvPr>
            <p:ph type="title"/>
          </p:nvPr>
        </p:nvSpPr>
        <p:spPr/>
        <p:txBody>
          <a:bodyPr/>
          <a:lstStyle/>
          <a:p>
            <a:r>
              <a:rPr lang="en-US" dirty="0"/>
              <a:t>File Checklist</a:t>
            </a:r>
          </a:p>
        </p:txBody>
      </p:sp>
      <p:sp>
        <p:nvSpPr>
          <p:cNvPr id="3" name="Content Placeholder 2">
            <a:extLst>
              <a:ext uri="{FF2B5EF4-FFF2-40B4-BE49-F238E27FC236}">
                <a16:creationId xmlns:a16="http://schemas.microsoft.com/office/drawing/2014/main" id="{BD733433-65D9-2D41-842F-518E234EF629}"/>
              </a:ext>
            </a:extLst>
          </p:cNvPr>
          <p:cNvSpPr>
            <a:spLocks noGrp="1"/>
          </p:cNvSpPr>
          <p:nvPr>
            <p:ph idx="1"/>
          </p:nvPr>
        </p:nvSpPr>
        <p:spPr/>
        <p:txBody>
          <a:bodyPr/>
          <a:lstStyle/>
          <a:p>
            <a:pPr marL="285750" indent="-285750">
              <a:buFont typeface="Arial" panose="020B0604020202020204" pitchFamily="34" charset="0"/>
              <a:buChar char="•"/>
            </a:pPr>
            <a:r>
              <a:rPr lang="en-US" dirty="0"/>
              <a:t>HUD Model Lease (HUD 92336- PRA)</a:t>
            </a:r>
          </a:p>
          <a:p>
            <a:pPr marL="285750" indent="-285750">
              <a:buFont typeface="Arial" panose="020B0604020202020204" pitchFamily="34" charset="0"/>
              <a:buChar char="•"/>
            </a:pPr>
            <a:r>
              <a:rPr lang="en-US" dirty="0"/>
              <a:t>Unit Inspection Report (HUD-90106)</a:t>
            </a:r>
          </a:p>
          <a:p>
            <a:pPr marL="285750" indent="-285750">
              <a:buFont typeface="Arial" panose="020B0604020202020204" pitchFamily="34" charset="0"/>
              <a:buChar char="•"/>
            </a:pPr>
            <a:r>
              <a:rPr lang="en-US" dirty="0"/>
              <a:t>IHCDA Mandated Lease Addenda (IHCDA </a:t>
            </a:r>
            <a:r>
              <a:rPr lang="en-US"/>
              <a:t>Form 9A </a:t>
            </a:r>
            <a:r>
              <a:rPr lang="en-US" dirty="0"/>
              <a:t>&amp; 9E)</a:t>
            </a:r>
          </a:p>
          <a:p>
            <a:pPr marL="285750" indent="-285750">
              <a:buFont typeface="Arial" panose="020B0604020202020204" pitchFamily="34" charset="0"/>
              <a:buChar char="•"/>
            </a:pPr>
            <a:r>
              <a:rPr lang="en-US" dirty="0"/>
              <a:t>HUD Form 50059</a:t>
            </a:r>
          </a:p>
          <a:p>
            <a:pPr marL="285750" indent="-285750">
              <a:buFont typeface="Arial" panose="020B0604020202020204" pitchFamily="34" charset="0"/>
              <a:buChar char="•"/>
            </a:pPr>
            <a:r>
              <a:rPr lang="en-US" dirty="0"/>
              <a:t>VAWA Lease Addendum</a:t>
            </a:r>
          </a:p>
          <a:p>
            <a:pPr marL="285750" indent="-285750">
              <a:buFont typeface="Arial" panose="020B0604020202020204" pitchFamily="34" charset="0"/>
              <a:buChar char="•"/>
            </a:pPr>
            <a:r>
              <a:rPr lang="en-US" dirty="0"/>
              <a:t>VAWA Notification Forms (HUD-5280 &amp; HUD-5282)</a:t>
            </a:r>
          </a:p>
          <a:p>
            <a:pPr marL="285750" indent="-285750">
              <a:buFont typeface="Arial" panose="020B0604020202020204" pitchFamily="34" charset="0"/>
              <a:buChar char="•"/>
            </a:pPr>
            <a:r>
              <a:rPr lang="en-US" dirty="0"/>
              <a:t>Tax Credit Tenant Income Certification (IHCDA Form 22)</a:t>
            </a:r>
          </a:p>
          <a:p>
            <a:pPr marL="285750" indent="-285750">
              <a:buFont typeface="Arial" panose="020B0604020202020204" pitchFamily="34" charset="0"/>
              <a:buChar char="•"/>
            </a:pPr>
            <a:r>
              <a:rPr lang="en-US" dirty="0"/>
              <a:t>Income Questionnaire</a:t>
            </a:r>
          </a:p>
          <a:p>
            <a:pPr marL="285750" indent="-285750">
              <a:buFont typeface="Arial" panose="020B0604020202020204" pitchFamily="34" charset="0"/>
              <a:buChar char="•"/>
            </a:pPr>
            <a:r>
              <a:rPr lang="en-US" dirty="0"/>
              <a:t>Income and Asset Verifications</a:t>
            </a:r>
          </a:p>
          <a:p>
            <a:pPr marL="285750" indent="-285750">
              <a:buFont typeface="Arial" panose="020B0604020202020204" pitchFamily="34" charset="0"/>
              <a:buChar char="•"/>
            </a:pPr>
            <a:r>
              <a:rPr lang="en-US" dirty="0"/>
              <a:t>EIV Documentation - *MUST BE KEPT SEPARATE FROM TAX CREDIT FILE*</a:t>
            </a:r>
          </a:p>
          <a:p>
            <a:pPr marL="285750" indent="-285750">
              <a:buFont typeface="Arial" panose="020B0604020202020204" pitchFamily="34" charset="0"/>
              <a:buChar char="•"/>
            </a:pPr>
            <a:r>
              <a:rPr lang="en-US" dirty="0"/>
              <a:t>All referral packet items (see slide 20)- application, verification of age, disability verification, verification of SSN, referral, etc.</a:t>
            </a:r>
          </a:p>
          <a:p>
            <a:pPr marL="973138" lvl="1" indent="-285750"/>
            <a:r>
              <a:rPr lang="en-US" dirty="0"/>
              <a:t>These are the items sent by the referral provider to the management agent to make a referral to a PRA unit</a:t>
            </a:r>
          </a:p>
        </p:txBody>
      </p:sp>
    </p:spTree>
    <p:extLst>
      <p:ext uri="{BB962C8B-B14F-4D97-AF65-F5344CB8AC3E}">
        <p14:creationId xmlns:p14="http://schemas.microsoft.com/office/powerpoint/2010/main" val="27623590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1C1E2299-D1BC-4433-B878-29971E3274E3}"/>
              </a:ext>
            </a:extLst>
          </p:cNvPr>
          <p:cNvSpPr>
            <a:spLocks noGrp="1"/>
          </p:cNvSpPr>
          <p:nvPr>
            <p:ph type="ctrTitle"/>
          </p:nvPr>
        </p:nvSpPr>
        <p:spPr>
          <a:xfrm>
            <a:off x="0" y="1506347"/>
            <a:ext cx="12047974" cy="2566988"/>
          </a:xfrm>
        </p:spPr>
        <p:txBody>
          <a:bodyPr/>
          <a:lstStyle/>
          <a:p>
            <a:pPr algn="ctr"/>
            <a:r>
              <a:rPr lang="en-US" altLang="en-US" sz="4000" cap="none" dirty="0">
                <a:latin typeface="Arial Bold" panose="020B0704020202020204" pitchFamily="34" charset="0"/>
                <a:ea typeface="ＭＳ Ｐゴシック" panose="020B0600070205080204" pitchFamily="34" charset="-128"/>
                <a:cs typeface="Arial Bold" panose="020B0704020202020204" pitchFamily="34" charset="0"/>
              </a:rPr>
              <a:t>Next Steps</a:t>
            </a:r>
            <a:endParaRPr lang="en-US" altLang="en-US" cap="none" dirty="0">
              <a:latin typeface="Arial Bold" panose="020B0704020202020204" pitchFamily="34" charset="0"/>
              <a:ea typeface="ＭＳ Ｐゴシック" panose="020B0600070205080204" pitchFamily="34" charset="-128"/>
              <a:cs typeface="Arial Bold" panose="020B0704020202020204" pitchFamily="34" charset="0"/>
            </a:endParaRPr>
          </a:p>
        </p:txBody>
      </p:sp>
    </p:spTree>
    <p:extLst>
      <p:ext uri="{BB962C8B-B14F-4D97-AF65-F5344CB8AC3E}">
        <p14:creationId xmlns:p14="http://schemas.microsoft.com/office/powerpoint/2010/main" val="295686232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E7845CA-E690-F180-780D-38A60E29ABE0}"/>
              </a:ext>
            </a:extLst>
          </p:cNvPr>
          <p:cNvSpPr>
            <a:spLocks noGrp="1"/>
          </p:cNvSpPr>
          <p:nvPr>
            <p:ph type="title"/>
          </p:nvPr>
        </p:nvSpPr>
        <p:spPr/>
        <p:txBody>
          <a:bodyPr/>
          <a:lstStyle/>
          <a:p>
            <a:r>
              <a:rPr lang="en-US" dirty="0"/>
              <a:t>NEXT Steps- PREPARING FOR RAC</a:t>
            </a:r>
          </a:p>
        </p:txBody>
      </p:sp>
      <p:sp>
        <p:nvSpPr>
          <p:cNvPr id="6" name="Content Placeholder 5">
            <a:extLst>
              <a:ext uri="{FF2B5EF4-FFF2-40B4-BE49-F238E27FC236}">
                <a16:creationId xmlns:a16="http://schemas.microsoft.com/office/drawing/2014/main" id="{7DEA1807-031C-505D-1C9E-912D6C6CB6DE}"/>
              </a:ext>
            </a:extLst>
          </p:cNvPr>
          <p:cNvSpPr>
            <a:spLocks noGrp="1"/>
          </p:cNvSpPr>
          <p:nvPr>
            <p:ph idx="1"/>
          </p:nvPr>
        </p:nvSpPr>
        <p:spPr/>
        <p:txBody>
          <a:bodyPr/>
          <a:lstStyle/>
          <a:p>
            <a:r>
              <a:rPr lang="en-US" dirty="0"/>
              <a:t>Approval of AFHMP &amp; TSP- IHCDA will provide templates.  Must be approved by IHCDA prior to RAC execution.</a:t>
            </a:r>
          </a:p>
          <a:p>
            <a:endParaRPr lang="en-US" dirty="0"/>
          </a:p>
          <a:p>
            <a:r>
              <a:rPr lang="en-US" dirty="0"/>
              <a:t>Owner must register through </a:t>
            </a:r>
            <a:r>
              <a:rPr lang="en-US" dirty="0">
                <a:hlinkClick r:id="rId2"/>
              </a:rPr>
              <a:t>HUD Multifamily Business Partner Registration</a:t>
            </a:r>
            <a:r>
              <a:rPr lang="en-US" dirty="0"/>
              <a:t> if not already registered</a:t>
            </a:r>
          </a:p>
          <a:p>
            <a:endParaRPr lang="en-US" dirty="0"/>
          </a:p>
          <a:p>
            <a:r>
              <a:rPr lang="en-US" dirty="0"/>
              <a:t>IHCDA will prepare the RAC</a:t>
            </a:r>
          </a:p>
          <a:p>
            <a:pPr marL="285750" indent="-285750">
              <a:buFontTx/>
              <a:buChar char="-"/>
            </a:pPr>
            <a:r>
              <a:rPr lang="en-US" dirty="0"/>
              <a:t>AFHMP &amp; TSP must be finalized and approved as they are attached to the RAC</a:t>
            </a:r>
          </a:p>
          <a:p>
            <a:pPr marL="285750" indent="-285750">
              <a:buFontTx/>
              <a:buChar char="-"/>
            </a:pPr>
            <a:r>
              <a:rPr lang="en-US" dirty="0"/>
              <a:t>Must confirm Business Partner Registration</a:t>
            </a:r>
          </a:p>
          <a:p>
            <a:endParaRPr lang="en-US" dirty="0"/>
          </a:p>
          <a:p>
            <a:r>
              <a:rPr lang="en-US" dirty="0"/>
              <a:t>Owner executes RAC and IHCDA submits to HUD for system setup.  </a:t>
            </a:r>
            <a:r>
              <a:rPr lang="en-US" dirty="0">
                <a:solidFill>
                  <a:srgbClr val="C00000"/>
                </a:solidFill>
              </a:rPr>
              <a:t>Expect delay from lease-up to first payment due to HUD systems.  You will receive backpay once first vouchering is submitted.</a:t>
            </a:r>
          </a:p>
          <a:p>
            <a:endParaRPr lang="en-US" dirty="0">
              <a:solidFill>
                <a:srgbClr val="C00000"/>
              </a:solidFill>
            </a:endParaRPr>
          </a:p>
          <a:p>
            <a:endParaRPr lang="en-US" dirty="0">
              <a:solidFill>
                <a:srgbClr val="C00000"/>
              </a:solidFill>
            </a:endParaRPr>
          </a:p>
        </p:txBody>
      </p:sp>
    </p:spTree>
    <p:extLst>
      <p:ext uri="{BB962C8B-B14F-4D97-AF65-F5344CB8AC3E}">
        <p14:creationId xmlns:p14="http://schemas.microsoft.com/office/powerpoint/2010/main" val="208726114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4C5E2B-0D03-3F08-75C4-F89F6ADC344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DD090CF-EC14-6208-8637-D8FDA0E5F2C0}"/>
              </a:ext>
            </a:extLst>
          </p:cNvPr>
          <p:cNvSpPr>
            <a:spLocks noGrp="1"/>
          </p:cNvSpPr>
          <p:nvPr>
            <p:ph type="title"/>
          </p:nvPr>
        </p:nvSpPr>
        <p:spPr/>
        <p:txBody>
          <a:bodyPr/>
          <a:lstStyle/>
          <a:p>
            <a:r>
              <a:rPr lang="en-US" dirty="0"/>
              <a:t>NEXT Steps- PREPARING FOR LEASE-Up</a:t>
            </a:r>
          </a:p>
        </p:txBody>
      </p:sp>
      <p:sp>
        <p:nvSpPr>
          <p:cNvPr id="6" name="Content Placeholder 5">
            <a:extLst>
              <a:ext uri="{FF2B5EF4-FFF2-40B4-BE49-F238E27FC236}">
                <a16:creationId xmlns:a16="http://schemas.microsoft.com/office/drawing/2014/main" id="{12569B8C-09FB-AC45-FE9A-95414E3689A6}"/>
              </a:ext>
            </a:extLst>
          </p:cNvPr>
          <p:cNvSpPr>
            <a:spLocks noGrp="1"/>
          </p:cNvSpPr>
          <p:nvPr>
            <p:ph idx="1"/>
          </p:nvPr>
        </p:nvSpPr>
        <p:spPr/>
        <p:txBody>
          <a:bodyPr/>
          <a:lstStyle/>
          <a:p>
            <a:r>
              <a:rPr lang="en-US" dirty="0"/>
              <a:t>Prior to lease-up:</a:t>
            </a:r>
          </a:p>
          <a:p>
            <a:pPr marL="285750" indent="-285750">
              <a:buFontTx/>
              <a:buChar char="-"/>
            </a:pPr>
            <a:r>
              <a:rPr lang="en-US" dirty="0"/>
              <a:t>Receive local certificate of occupancy and submit to IHCDA</a:t>
            </a:r>
          </a:p>
          <a:p>
            <a:pPr marL="285750" indent="-285750">
              <a:buFontTx/>
              <a:buChar char="-"/>
            </a:pPr>
            <a:r>
              <a:rPr lang="en-US" dirty="0"/>
              <a:t>IHCDA conducts NSPIRE inspection and owner corrects any issues</a:t>
            </a:r>
          </a:p>
          <a:p>
            <a:pPr marL="285750" indent="-285750">
              <a:buFontTx/>
              <a:buChar char="-"/>
            </a:pPr>
            <a:r>
              <a:rPr lang="en-US" dirty="0"/>
              <a:t>Lease-up can begin when RAC is executed AND inspection is cleared</a:t>
            </a:r>
          </a:p>
          <a:p>
            <a:endParaRPr lang="en-US" dirty="0">
              <a:solidFill>
                <a:srgbClr val="C00000"/>
              </a:solidFill>
            </a:endParaRPr>
          </a:p>
        </p:txBody>
      </p:sp>
    </p:spTree>
    <p:extLst>
      <p:ext uri="{BB962C8B-B14F-4D97-AF65-F5344CB8AC3E}">
        <p14:creationId xmlns:p14="http://schemas.microsoft.com/office/powerpoint/2010/main" val="36672041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0133F7-0BFA-C8F5-DB8E-CC5E20B94BD1}"/>
              </a:ext>
            </a:extLst>
          </p:cNvPr>
          <p:cNvSpPr>
            <a:spLocks noGrp="1"/>
          </p:cNvSpPr>
          <p:nvPr>
            <p:ph type="title"/>
          </p:nvPr>
        </p:nvSpPr>
        <p:spPr/>
        <p:txBody>
          <a:bodyPr/>
          <a:lstStyle/>
          <a:p>
            <a:r>
              <a:rPr lang="en-US" dirty="0"/>
              <a:t>811 PRA Overview</a:t>
            </a:r>
          </a:p>
        </p:txBody>
      </p:sp>
      <p:sp>
        <p:nvSpPr>
          <p:cNvPr id="3" name="Content Placeholder 2">
            <a:extLst>
              <a:ext uri="{FF2B5EF4-FFF2-40B4-BE49-F238E27FC236}">
                <a16:creationId xmlns:a16="http://schemas.microsoft.com/office/drawing/2014/main" id="{2AE4F816-B406-ABC9-3D6F-336AF8A2BB21}"/>
              </a:ext>
            </a:extLst>
          </p:cNvPr>
          <p:cNvSpPr>
            <a:spLocks noGrp="1"/>
          </p:cNvSpPr>
          <p:nvPr>
            <p:ph idx="1"/>
          </p:nvPr>
        </p:nvSpPr>
        <p:spPr/>
        <p:txBody>
          <a:bodyPr/>
          <a:lstStyle/>
          <a:p>
            <a:pPr marL="285750" indent="-285750">
              <a:buFont typeface="Arial" panose="020B0604020202020204" pitchFamily="34" charset="0"/>
              <a:buChar char="•"/>
            </a:pPr>
            <a:r>
              <a:rPr lang="en-US" dirty="0"/>
              <a:t>Project Rental Assistance Program of Section 811 Supportive Housing for Persons with Disabilities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Purpose of 811 PRA</a:t>
            </a:r>
          </a:p>
          <a:p>
            <a:pPr marL="973138" lvl="1" indent="-285750"/>
            <a:r>
              <a:rPr lang="en-US" dirty="0"/>
              <a:t>“To identify, stimulate, and support innovative state-level strategies that will transform and increase housing for extremely low-income persons with disabilities while also making available appropriate support and services”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IHCDA was funded under the Fiscal Year 2019 and 2023 Notices of Funding Availability (“NOFA”)</a:t>
            </a:r>
          </a:p>
          <a:p>
            <a:pPr marL="973138" lvl="1" indent="-285750"/>
            <a:r>
              <a:rPr lang="en-US" dirty="0"/>
              <a:t>There are no final regulations for 811 PRA</a:t>
            </a:r>
          </a:p>
          <a:p>
            <a:pPr marL="973138" lvl="1" indent="-285750"/>
            <a:r>
              <a:rPr lang="en-US" dirty="0"/>
              <a:t>Projects are subject to the compliance requirements of:</a:t>
            </a:r>
          </a:p>
          <a:p>
            <a:pPr marL="1427163" lvl="2" indent="-285750"/>
            <a:r>
              <a:rPr lang="en-US" dirty="0"/>
              <a:t>Section 811 of the Cranston Gonzalez National Affordable Housing Act, as amended by the Frank Melville Supportive Housing Act of 2010</a:t>
            </a:r>
          </a:p>
          <a:p>
            <a:pPr marL="1427163" lvl="2" indent="-285750"/>
            <a:r>
              <a:rPr lang="en-US" dirty="0"/>
              <a:t>2019 or 2023 811 PRA NOFA and related FAQ documents</a:t>
            </a:r>
          </a:p>
          <a:p>
            <a:pPr marL="1427163" lvl="2" indent="-285750"/>
            <a:r>
              <a:rPr lang="en-US" dirty="0"/>
              <a:t>All terms of the Rental Assistance Contract (“RAC”), Use Agreement, and 811 Model Lease (HUD Form 90106)</a:t>
            </a:r>
          </a:p>
          <a:p>
            <a:pPr marL="1427163" lvl="2" indent="-285750"/>
            <a:r>
              <a:rPr lang="en-US" dirty="0"/>
              <a:t>IHCDA’s 811 PRA “Leases, Rents, Deposits, &amp; Fees Policy”</a:t>
            </a:r>
          </a:p>
          <a:p>
            <a:pPr marL="1427163" lvl="2" indent="-285750"/>
            <a:r>
              <a:rPr lang="en-US" dirty="0"/>
              <a:t>IHCDA’s 811 PRA “Tenant Selection &amp; Occupancy Standards Policy”</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17023730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1B11C-0935-0CD7-55EF-23F5BA9C70B1}"/>
              </a:ext>
            </a:extLst>
          </p:cNvPr>
          <p:cNvSpPr>
            <a:spLocks noGrp="1"/>
          </p:cNvSpPr>
          <p:nvPr>
            <p:ph type="title"/>
          </p:nvPr>
        </p:nvSpPr>
        <p:spPr/>
        <p:txBody>
          <a:bodyPr/>
          <a:lstStyle/>
          <a:p>
            <a:r>
              <a:rPr lang="en-US" dirty="0"/>
              <a:t>For More Information	</a:t>
            </a:r>
          </a:p>
        </p:txBody>
      </p:sp>
      <p:sp>
        <p:nvSpPr>
          <p:cNvPr id="3" name="Content Placeholder 2">
            <a:extLst>
              <a:ext uri="{FF2B5EF4-FFF2-40B4-BE49-F238E27FC236}">
                <a16:creationId xmlns:a16="http://schemas.microsoft.com/office/drawing/2014/main" id="{BEE294DD-0D39-68ED-74FA-72B550C5E47F}"/>
              </a:ext>
            </a:extLst>
          </p:cNvPr>
          <p:cNvSpPr>
            <a:spLocks noGrp="1"/>
          </p:cNvSpPr>
          <p:nvPr>
            <p:ph idx="1"/>
          </p:nvPr>
        </p:nvSpPr>
        <p:spPr>
          <a:xfrm>
            <a:off x="447032" y="1426021"/>
            <a:ext cx="11647558" cy="4525963"/>
          </a:xfrm>
        </p:spPr>
        <p:txBody>
          <a:bodyPr/>
          <a:lstStyle/>
          <a:p>
            <a:r>
              <a:rPr lang="en-US" dirty="0"/>
              <a:t>Web resources: </a:t>
            </a:r>
            <a:r>
              <a:rPr lang="en-US" dirty="0">
                <a:hlinkClick r:id="rId2"/>
              </a:rPr>
              <a:t>https://www.in.gov/ihcda/developers/section-811-project-rental-assistance/</a:t>
            </a:r>
            <a:r>
              <a:rPr lang="en-US" dirty="0"/>
              <a:t> </a:t>
            </a:r>
          </a:p>
          <a:p>
            <a:pPr marL="285750" indent="-285750">
              <a:buFontTx/>
              <a:buChar char="-"/>
            </a:pPr>
            <a:r>
              <a:rPr lang="en-US" dirty="0"/>
              <a:t>IHCDA policy documents</a:t>
            </a:r>
          </a:p>
          <a:p>
            <a:pPr marL="285750" indent="-285750">
              <a:buFontTx/>
              <a:buChar char="-"/>
            </a:pPr>
            <a:r>
              <a:rPr lang="en-US" dirty="0"/>
              <a:t>Copy of these training slides</a:t>
            </a:r>
          </a:p>
          <a:p>
            <a:pPr marL="285750" indent="-285750">
              <a:buFontTx/>
              <a:buChar char="-"/>
            </a:pPr>
            <a:r>
              <a:rPr lang="en-US" dirty="0"/>
              <a:t>HUD Model Lease and IHCDA-required lease addenda</a:t>
            </a:r>
          </a:p>
          <a:p>
            <a:pPr marL="285750" indent="-285750">
              <a:buFontTx/>
              <a:buChar char="-"/>
            </a:pPr>
            <a:r>
              <a:rPr lang="en-US" dirty="0"/>
              <a:t>Tenant Selection Plan template</a:t>
            </a:r>
          </a:p>
          <a:p>
            <a:endParaRPr lang="en-US" dirty="0"/>
          </a:p>
          <a:p>
            <a:r>
              <a:rPr lang="en-US" dirty="0"/>
              <a:t>Contacts:</a:t>
            </a:r>
          </a:p>
          <a:p>
            <a:pPr marL="285750" indent="-285750">
              <a:buFontTx/>
              <a:buChar char="-"/>
            </a:pPr>
            <a:r>
              <a:rPr lang="en-US" dirty="0"/>
              <a:t>Matt Rayburn, Deputy Executive Director &amp; Chief Real Estate Development Officer- </a:t>
            </a:r>
            <a:r>
              <a:rPr lang="en-US" dirty="0">
                <a:hlinkClick r:id="rId3"/>
              </a:rPr>
              <a:t>mrayburn@ihcda.in.gov</a:t>
            </a:r>
            <a:endParaRPr lang="en-US" dirty="0"/>
          </a:p>
          <a:p>
            <a:pPr marL="285750" indent="-285750">
              <a:buFontTx/>
              <a:buChar char="-"/>
            </a:pPr>
            <a:r>
              <a:rPr lang="en-US" dirty="0"/>
              <a:t>Nicole Chatman, Director of Housing Choice Programs- </a:t>
            </a:r>
            <a:r>
              <a:rPr lang="en-US" dirty="0">
                <a:hlinkClick r:id="rId4"/>
              </a:rPr>
              <a:t>nchatman@ihcda.in.gov</a:t>
            </a:r>
            <a:r>
              <a:rPr lang="en-US" dirty="0"/>
              <a:t> </a:t>
            </a:r>
          </a:p>
        </p:txBody>
      </p:sp>
    </p:spTree>
    <p:extLst>
      <p:ext uri="{BB962C8B-B14F-4D97-AF65-F5344CB8AC3E}">
        <p14:creationId xmlns:p14="http://schemas.microsoft.com/office/powerpoint/2010/main" val="1904621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EB373-D985-8387-D650-7277E99255C8}"/>
              </a:ext>
            </a:extLst>
          </p:cNvPr>
          <p:cNvSpPr>
            <a:spLocks noGrp="1"/>
          </p:cNvSpPr>
          <p:nvPr>
            <p:ph type="title"/>
          </p:nvPr>
        </p:nvSpPr>
        <p:spPr>
          <a:xfrm>
            <a:off x="446618" y="274638"/>
            <a:ext cx="11152716" cy="758634"/>
          </a:xfrm>
        </p:spPr>
        <p:txBody>
          <a:bodyPr/>
          <a:lstStyle/>
          <a:p>
            <a:r>
              <a:rPr lang="en-US" dirty="0"/>
              <a:t>811 PRA OVERVIEW- KEY TERMS PER NOFA</a:t>
            </a:r>
          </a:p>
        </p:txBody>
      </p:sp>
      <p:sp>
        <p:nvSpPr>
          <p:cNvPr id="3" name="Content Placeholder 2">
            <a:extLst>
              <a:ext uri="{FF2B5EF4-FFF2-40B4-BE49-F238E27FC236}">
                <a16:creationId xmlns:a16="http://schemas.microsoft.com/office/drawing/2014/main" id="{CCBFDA81-9455-E456-C294-73BDAA7525DE}"/>
              </a:ext>
            </a:extLst>
          </p:cNvPr>
          <p:cNvSpPr>
            <a:spLocks noGrp="1"/>
          </p:cNvSpPr>
          <p:nvPr>
            <p:ph idx="1"/>
          </p:nvPr>
        </p:nvSpPr>
        <p:spPr>
          <a:xfrm>
            <a:off x="447032" y="1033272"/>
            <a:ext cx="11152785" cy="4918713"/>
          </a:xfrm>
        </p:spPr>
        <p:txBody>
          <a:bodyPr/>
          <a:lstStyle/>
          <a:p>
            <a:r>
              <a:rPr lang="en-US" b="1" dirty="0"/>
              <a:t>ELIGIBLE MULTIFAMILY PROPERTY</a:t>
            </a:r>
          </a:p>
          <a:p>
            <a:pPr marL="285750" indent="-285750">
              <a:buFont typeface="Arial" panose="020B0604020202020204" pitchFamily="34" charset="0"/>
              <a:buChar char="•"/>
            </a:pPr>
            <a:r>
              <a:rPr lang="en-US" dirty="0"/>
              <a:t>“Any new or existing property owned by a non-profit or a private entity with at least 5 housing units”</a:t>
            </a:r>
          </a:p>
          <a:p>
            <a:pPr marL="285750" indent="-285750">
              <a:buFont typeface="Arial" panose="020B0604020202020204" pitchFamily="34" charset="0"/>
              <a:buChar char="•"/>
            </a:pPr>
            <a:r>
              <a:rPr lang="en-US" dirty="0"/>
              <a:t>Cannot have an existing use restriction for persons with disabilities or a 62+ age restriction</a:t>
            </a:r>
          </a:p>
          <a:p>
            <a:pPr marL="285750" indent="-285750">
              <a:buFont typeface="Arial" panose="020B0604020202020204" pitchFamily="34" charset="0"/>
              <a:buChar char="•"/>
            </a:pPr>
            <a:r>
              <a:rPr lang="en-US" dirty="0"/>
              <a:t>Cannot duplicate or supplant other project-based rental assistance</a:t>
            </a:r>
          </a:p>
          <a:p>
            <a:endParaRPr lang="en-US" dirty="0"/>
          </a:p>
          <a:p>
            <a:r>
              <a:rPr lang="en-US" b="1" dirty="0"/>
              <a:t>ELIGIBLE TENANTS</a:t>
            </a:r>
          </a:p>
          <a:p>
            <a:r>
              <a:rPr lang="en-US" dirty="0"/>
              <a:t>“Extremely low-income households where at least one person must be an individual with a disability, 18 years of age or older and less than 62 years of age at time of admission into the property.”</a:t>
            </a:r>
          </a:p>
          <a:p>
            <a:endParaRPr lang="en-US" dirty="0"/>
          </a:p>
          <a:p>
            <a:r>
              <a:rPr lang="en-US" dirty="0"/>
              <a:t>“The person with the disability must be eligible for community-based, long-term services as provided through Medicaid waivers, Medicaid state plan options, state funded services, or other appropriate services related to the target population under the Inter-Agency Partnership Agreement.”</a:t>
            </a:r>
          </a:p>
          <a:p>
            <a:endParaRPr lang="en-US" dirty="0"/>
          </a:p>
          <a:p>
            <a:r>
              <a:rPr lang="en-US" b="1" dirty="0"/>
              <a:t>EXTREMELY LOW-INCOME</a:t>
            </a:r>
          </a:p>
          <a:p>
            <a:r>
              <a:rPr lang="en-US" dirty="0"/>
              <a:t>A household “whose annual income does not exceed 30 percent of the median income for the area.”  </a:t>
            </a:r>
          </a:p>
          <a:p>
            <a:pPr marL="285750" indent="-285750">
              <a:buFont typeface="Arial" panose="020B0604020202020204" pitchFamily="34" charset="0"/>
              <a:buChar char="•"/>
            </a:pPr>
            <a:r>
              <a:rPr lang="en-US" dirty="0"/>
              <a:t>Income is determined based on the Part 5 definition (24 CFR 5.609, Section 8 Methodology)</a:t>
            </a:r>
          </a:p>
        </p:txBody>
      </p:sp>
    </p:spTree>
    <p:extLst>
      <p:ext uri="{BB962C8B-B14F-4D97-AF65-F5344CB8AC3E}">
        <p14:creationId xmlns:p14="http://schemas.microsoft.com/office/powerpoint/2010/main" val="28436233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EE569-E2FF-1CC5-4708-D03BE6E4346C}"/>
              </a:ext>
            </a:extLst>
          </p:cNvPr>
          <p:cNvSpPr>
            <a:spLocks noGrp="1"/>
          </p:cNvSpPr>
          <p:nvPr>
            <p:ph type="title"/>
          </p:nvPr>
        </p:nvSpPr>
        <p:spPr>
          <a:xfrm>
            <a:off x="446618" y="274638"/>
            <a:ext cx="11152716" cy="932370"/>
          </a:xfrm>
        </p:spPr>
        <p:txBody>
          <a:bodyPr/>
          <a:lstStyle/>
          <a:p>
            <a:r>
              <a:rPr lang="en-US" dirty="0"/>
              <a:t>811 PRA OVERVIEW- KEY TERMS PER NOFA</a:t>
            </a:r>
          </a:p>
        </p:txBody>
      </p:sp>
      <p:sp>
        <p:nvSpPr>
          <p:cNvPr id="3" name="Content Placeholder 2">
            <a:extLst>
              <a:ext uri="{FF2B5EF4-FFF2-40B4-BE49-F238E27FC236}">
                <a16:creationId xmlns:a16="http://schemas.microsoft.com/office/drawing/2014/main" id="{1CB5A2C2-2485-0E5B-D1AD-329D7B3EFCBE}"/>
              </a:ext>
            </a:extLst>
          </p:cNvPr>
          <p:cNvSpPr>
            <a:spLocks noGrp="1"/>
          </p:cNvSpPr>
          <p:nvPr>
            <p:ph idx="1"/>
          </p:nvPr>
        </p:nvSpPr>
        <p:spPr/>
        <p:txBody>
          <a:bodyPr/>
          <a:lstStyle/>
          <a:p>
            <a:r>
              <a:rPr lang="en-US" b="1" dirty="0"/>
              <a:t>DISABILITY</a:t>
            </a:r>
          </a:p>
          <a:p>
            <a:endParaRPr lang="en-US" dirty="0"/>
          </a:p>
          <a:p>
            <a:r>
              <a:rPr lang="en-US" dirty="0">
                <a:effectLst/>
                <a:latin typeface="Arial" panose="020B0604020202020204" pitchFamily="34" charset="0"/>
              </a:rPr>
              <a:t>42 USC 9013(k)(2)</a:t>
            </a:r>
            <a:br>
              <a:rPr lang="en-US" dirty="0"/>
            </a:br>
            <a:r>
              <a:rPr lang="en-US" dirty="0">
                <a:effectLst/>
                <a:latin typeface="Arial" panose="020B0604020202020204" pitchFamily="34" charset="0"/>
              </a:rPr>
              <a:t>• A physical, mental, or emotional impairment which (A) is expected to be long-continued and indefinite duration, (B) substantially impedes his or her ability to live independently, and (C) is of such a nature that such ability could be improved by more suitable housing conditions.</a:t>
            </a:r>
          </a:p>
          <a:p>
            <a:br>
              <a:rPr lang="en-US" dirty="0"/>
            </a:br>
            <a:r>
              <a:rPr lang="en-US" dirty="0">
                <a:effectLst/>
                <a:latin typeface="Arial" panose="020B0604020202020204" pitchFamily="34" charset="0"/>
              </a:rPr>
              <a:t>FY19 811 PRA NOFA – Additional Definitions</a:t>
            </a:r>
            <a:br>
              <a:rPr lang="en-US" dirty="0"/>
            </a:br>
            <a:r>
              <a:rPr lang="en-US" dirty="0">
                <a:effectLst/>
                <a:latin typeface="Arial" panose="020B0604020202020204" pitchFamily="34" charset="0"/>
              </a:rPr>
              <a:t>• A person who has developmental disability as defined in section 102 of the Development Disabilities Assistance and Bill of Rights Act</a:t>
            </a:r>
            <a:br>
              <a:rPr lang="en-US" dirty="0"/>
            </a:br>
            <a:r>
              <a:rPr lang="en-US" dirty="0">
                <a:effectLst/>
                <a:latin typeface="Arial" panose="020B0604020202020204" pitchFamily="34" charset="0"/>
              </a:rPr>
              <a:t>• A person with a chronic mental illness, i.e., a severe and persistent mental or emotional impairment that seriously limits his or her ability to live independently, and which impairment could be improved by more suitable housing conditions.</a:t>
            </a:r>
            <a:endParaRPr lang="en-US" dirty="0"/>
          </a:p>
        </p:txBody>
      </p:sp>
    </p:spTree>
    <p:extLst>
      <p:ext uri="{BB962C8B-B14F-4D97-AF65-F5344CB8AC3E}">
        <p14:creationId xmlns:p14="http://schemas.microsoft.com/office/powerpoint/2010/main" val="15751142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D3D12-88BC-5A30-117C-F8B693F472F8}"/>
              </a:ext>
            </a:extLst>
          </p:cNvPr>
          <p:cNvSpPr>
            <a:spLocks noGrp="1"/>
          </p:cNvSpPr>
          <p:nvPr>
            <p:ph type="title"/>
          </p:nvPr>
        </p:nvSpPr>
        <p:spPr/>
        <p:txBody>
          <a:bodyPr/>
          <a:lstStyle/>
          <a:p>
            <a:r>
              <a:rPr lang="en-US" dirty="0"/>
              <a:t>811 PRA OVERVIEW</a:t>
            </a:r>
            <a:br>
              <a:rPr lang="en-US" dirty="0"/>
            </a:br>
            <a:r>
              <a:rPr lang="en-US" dirty="0"/>
              <a:t>Project Limitations Per NOFA</a:t>
            </a:r>
          </a:p>
        </p:txBody>
      </p:sp>
      <p:sp>
        <p:nvSpPr>
          <p:cNvPr id="3" name="Content Placeholder 2">
            <a:extLst>
              <a:ext uri="{FF2B5EF4-FFF2-40B4-BE49-F238E27FC236}">
                <a16:creationId xmlns:a16="http://schemas.microsoft.com/office/drawing/2014/main" id="{F279AA0A-E13A-6740-E8A9-66D032DF3CCD}"/>
              </a:ext>
            </a:extLst>
          </p:cNvPr>
          <p:cNvSpPr>
            <a:spLocks noGrp="1"/>
          </p:cNvSpPr>
          <p:nvPr>
            <p:ph idx="1"/>
          </p:nvPr>
        </p:nvSpPr>
        <p:spPr/>
        <p:txBody>
          <a:bodyPr/>
          <a:lstStyle/>
          <a:p>
            <a:pPr marL="285750" indent="-285750">
              <a:buFont typeface="Arial" panose="020B0604020202020204" pitchFamily="34" charset="0"/>
              <a:buChar char="•"/>
            </a:pPr>
            <a:r>
              <a:rPr lang="en-US" dirty="0"/>
              <a:t>No more than 25% of the total units can:</a:t>
            </a:r>
          </a:p>
          <a:p>
            <a:pPr marL="973138" lvl="1" indent="-285750"/>
            <a:r>
              <a:rPr lang="en-US" dirty="0"/>
              <a:t>Be used for supportive housing for persons with disabilities under 811 PRA or any other federal or state program</a:t>
            </a:r>
          </a:p>
          <a:p>
            <a:pPr marL="973138" lvl="1" indent="-285750"/>
            <a:r>
              <a:rPr lang="en-US" dirty="0"/>
              <a:t>Have any occupancy preference for persons with disabilities</a:t>
            </a:r>
          </a:p>
          <a:p>
            <a:pPr marL="973138" lvl="1" indent="-285750"/>
            <a:r>
              <a:rPr lang="en-US" dirty="0"/>
              <a:t>However, owner agents may not prohibit persons with disabilities from applying for residency in non-811 PRA units</a:t>
            </a:r>
          </a:p>
          <a:p>
            <a:pPr marL="973138" lvl="1" indent="-285750"/>
            <a:endParaRPr lang="en-US" dirty="0"/>
          </a:p>
          <a:p>
            <a:pPr marL="285750" indent="-285750">
              <a:buFont typeface="Arial" panose="020B0604020202020204" pitchFamily="34" charset="0"/>
              <a:buChar char="•"/>
            </a:pPr>
            <a:r>
              <a:rPr lang="en-US" dirty="0"/>
              <a:t>Units must be dispersed throughout the property and must not be segregated into one floor, building, wing, etc.</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Specific units are not pre-designated as 811 PRA units</a:t>
            </a:r>
          </a:p>
          <a:p>
            <a:pPr marL="973138" lvl="1" indent="-285750"/>
            <a:r>
              <a:rPr lang="en-US" dirty="0"/>
              <a:t>Owner will select unit types to designate (e.g., 6 one-bedroom units &amp; 2 two-bedroom units)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Must have a 30-year use restriction for extremely low-income persons with disabilities</a:t>
            </a:r>
          </a:p>
          <a:p>
            <a:pPr marL="973138" lvl="1" indent="-285750"/>
            <a:r>
              <a:rPr lang="en-US" dirty="0"/>
              <a:t>However, use restriction can be terminated earlier if 811 PRA funding is no longer appropriated</a:t>
            </a:r>
          </a:p>
          <a:p>
            <a:pPr marL="285750" indent="-285750">
              <a:buFontTx/>
              <a:buChar char="-"/>
            </a:pPr>
            <a:endParaRPr lang="en-US" dirty="0"/>
          </a:p>
          <a:p>
            <a:pPr marL="285750" indent="-285750">
              <a:buFontTx/>
              <a:buChar char="-"/>
            </a:pPr>
            <a:endParaRPr lang="en-US" dirty="0"/>
          </a:p>
        </p:txBody>
      </p:sp>
    </p:spTree>
    <p:extLst>
      <p:ext uri="{BB962C8B-B14F-4D97-AF65-F5344CB8AC3E}">
        <p14:creationId xmlns:p14="http://schemas.microsoft.com/office/powerpoint/2010/main" val="17588730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69147-5C26-9ED9-9E7F-334140CFA1E6}"/>
              </a:ext>
            </a:extLst>
          </p:cNvPr>
          <p:cNvSpPr>
            <a:spLocks noGrp="1"/>
          </p:cNvSpPr>
          <p:nvPr>
            <p:ph type="title"/>
          </p:nvPr>
        </p:nvSpPr>
        <p:spPr/>
        <p:txBody>
          <a:bodyPr/>
          <a:lstStyle/>
          <a:p>
            <a:r>
              <a:rPr lang="en-US" dirty="0"/>
              <a:t>811 PRA Overview</a:t>
            </a:r>
            <a:br>
              <a:rPr lang="en-US" dirty="0"/>
            </a:br>
            <a:r>
              <a:rPr lang="en-US" dirty="0"/>
              <a:t>The Rental Assistance Contract (RAC)</a:t>
            </a:r>
          </a:p>
        </p:txBody>
      </p:sp>
      <p:sp>
        <p:nvSpPr>
          <p:cNvPr id="3" name="Content Placeholder 2">
            <a:extLst>
              <a:ext uri="{FF2B5EF4-FFF2-40B4-BE49-F238E27FC236}">
                <a16:creationId xmlns:a16="http://schemas.microsoft.com/office/drawing/2014/main" id="{E3E03B1B-5320-53FF-193B-39521A09B748}"/>
              </a:ext>
            </a:extLst>
          </p:cNvPr>
          <p:cNvSpPr>
            <a:spLocks noGrp="1"/>
          </p:cNvSpPr>
          <p:nvPr>
            <p:ph idx="1"/>
          </p:nvPr>
        </p:nvSpPr>
        <p:spPr/>
        <p:txBody>
          <a:bodyPr/>
          <a:lstStyle/>
          <a:p>
            <a:r>
              <a:rPr lang="en-US" dirty="0">
                <a:effectLst/>
                <a:latin typeface="Arial" panose="020B0604020202020204" pitchFamily="34" charset="0"/>
              </a:rPr>
              <a:t>The RAC sets forth the rights and obligations of the property owner and IHCDA</a:t>
            </a:r>
            <a:br>
              <a:rPr lang="en-US" dirty="0"/>
            </a:br>
            <a:r>
              <a:rPr lang="en-US" dirty="0">
                <a:effectLst/>
                <a:latin typeface="Arial" panose="020B0604020202020204" pitchFamily="34" charset="0"/>
              </a:rPr>
              <a:t>• Collectivel</a:t>
            </a:r>
            <a:r>
              <a:rPr lang="en-US" dirty="0">
                <a:latin typeface="Arial" panose="020B0604020202020204" pitchFamily="34" charset="0"/>
              </a:rPr>
              <a:t>y includes </a:t>
            </a:r>
            <a:r>
              <a:rPr lang="en-US" dirty="0">
                <a:effectLst/>
                <a:latin typeface="Arial" panose="020B0604020202020204" pitchFamily="34" charset="0"/>
              </a:rPr>
              <a:t>HUD Forms 92235 and 92237 and exhibits</a:t>
            </a:r>
            <a:br>
              <a:rPr lang="en-US" dirty="0"/>
            </a:br>
            <a:r>
              <a:rPr lang="en-US" dirty="0">
                <a:effectLst/>
                <a:latin typeface="Arial" panose="020B0604020202020204" pitchFamily="34" charset="0"/>
              </a:rPr>
              <a:t>• Contract term is for 20 years</a:t>
            </a:r>
          </a:p>
          <a:p>
            <a:pPr marL="171450" indent="-171450">
              <a:buFont typeface="Arial" panose="020B0604020202020204" pitchFamily="34" charset="0"/>
              <a:buChar char="•"/>
            </a:pPr>
            <a:r>
              <a:rPr lang="en-US" dirty="0"/>
              <a:t>Identifies the project, number of contract units, and contract terms</a:t>
            </a:r>
          </a:p>
          <a:p>
            <a:pPr marL="171450" indent="-171450">
              <a:buFont typeface="Arial" panose="020B0604020202020204" pitchFamily="34" charset="0"/>
              <a:buChar char="•"/>
            </a:pPr>
            <a:r>
              <a:rPr lang="en-US" dirty="0"/>
              <a:t>Outlines tenant protections</a:t>
            </a:r>
          </a:p>
          <a:p>
            <a:br>
              <a:rPr lang="en-US" dirty="0"/>
            </a:br>
            <a:r>
              <a:rPr lang="en-US" dirty="0">
                <a:effectLst/>
                <a:latin typeface="Arial" panose="020B0604020202020204" pitchFamily="34" charset="0"/>
              </a:rPr>
              <a:t>Exhibits</a:t>
            </a:r>
            <a:br>
              <a:rPr lang="en-US" dirty="0"/>
            </a:br>
            <a:r>
              <a:rPr lang="en-US" dirty="0">
                <a:effectLst/>
                <a:latin typeface="Arial" panose="020B0604020202020204" pitchFamily="34" charset="0"/>
              </a:rPr>
              <a:t>1. Rent and unit schedule, shows number of assisted units by size and their applicable rents</a:t>
            </a:r>
            <a:br>
              <a:rPr lang="en-US" dirty="0"/>
            </a:br>
            <a:r>
              <a:rPr lang="en-US" dirty="0">
                <a:effectLst/>
                <a:latin typeface="Arial" panose="020B0604020202020204" pitchFamily="34" charset="0"/>
              </a:rPr>
              <a:t>2. </a:t>
            </a:r>
            <a:r>
              <a:rPr lang="en-US" dirty="0" err="1">
                <a:effectLst/>
                <a:latin typeface="Arial" panose="020B0604020202020204" pitchFamily="34" charset="0"/>
              </a:rPr>
              <a:t>iREMS</a:t>
            </a:r>
            <a:r>
              <a:rPr lang="en-US" dirty="0">
                <a:effectLst/>
                <a:latin typeface="Arial" panose="020B0604020202020204" pitchFamily="34" charset="0"/>
              </a:rPr>
              <a:t> Data Record = IHCDA Responsibility, not viewable by owners</a:t>
            </a:r>
            <a:br>
              <a:rPr lang="en-US" dirty="0"/>
            </a:br>
            <a:r>
              <a:rPr lang="en-US" dirty="0">
                <a:effectLst/>
                <a:latin typeface="Arial" panose="020B0604020202020204" pitchFamily="34" charset="0"/>
              </a:rPr>
              <a:t>3. Affirmative Fair Housing Marketing Plan (HUD Form 92243-PRA)</a:t>
            </a:r>
            <a:br>
              <a:rPr lang="en-US" dirty="0"/>
            </a:br>
            <a:r>
              <a:rPr lang="en-US" dirty="0">
                <a:effectLst/>
                <a:latin typeface="Arial" panose="020B0604020202020204" pitchFamily="34" charset="0"/>
              </a:rPr>
              <a:t>4. 30-Year Use Agreement (HUD </a:t>
            </a:r>
            <a:r>
              <a:rPr lang="en-US" dirty="0">
                <a:latin typeface="Arial" panose="020B0604020202020204" pitchFamily="34" charset="0"/>
              </a:rPr>
              <a:t>F</a:t>
            </a:r>
            <a:r>
              <a:rPr lang="en-US" dirty="0">
                <a:effectLst/>
                <a:latin typeface="Arial" panose="020B0604020202020204" pitchFamily="34" charset="0"/>
              </a:rPr>
              <a:t>orm 92238-PRA)</a:t>
            </a:r>
            <a:br>
              <a:rPr lang="en-US" dirty="0"/>
            </a:br>
            <a:r>
              <a:rPr lang="en-US" dirty="0">
                <a:effectLst/>
                <a:latin typeface="Arial" panose="020B0604020202020204" pitchFamily="34" charset="0"/>
              </a:rPr>
              <a:t>5. PRA Model Lease (HUD form 92236-PRA)</a:t>
            </a:r>
            <a:br>
              <a:rPr lang="en-US" dirty="0"/>
            </a:br>
            <a:r>
              <a:rPr lang="en-US" dirty="0">
                <a:effectLst/>
                <a:latin typeface="Arial" panose="020B0604020202020204" pitchFamily="34" charset="0"/>
              </a:rPr>
              <a:t>6. Definitions</a:t>
            </a:r>
            <a:br>
              <a:rPr lang="en-US" dirty="0"/>
            </a:br>
            <a:r>
              <a:rPr lang="en-US" dirty="0">
                <a:effectLst/>
                <a:latin typeface="Arial" panose="020B0604020202020204" pitchFamily="34" charset="0"/>
              </a:rPr>
              <a:t>7. Program Guidelines</a:t>
            </a:r>
            <a:endParaRPr lang="en-US" dirty="0"/>
          </a:p>
        </p:txBody>
      </p:sp>
    </p:spTree>
    <p:extLst>
      <p:ext uri="{BB962C8B-B14F-4D97-AF65-F5344CB8AC3E}">
        <p14:creationId xmlns:p14="http://schemas.microsoft.com/office/powerpoint/2010/main" val="28381074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EB4407-143C-800E-A25D-464E9A431D87}"/>
              </a:ext>
            </a:extLst>
          </p:cNvPr>
          <p:cNvSpPr>
            <a:spLocks noGrp="1"/>
          </p:cNvSpPr>
          <p:nvPr>
            <p:ph type="title"/>
          </p:nvPr>
        </p:nvSpPr>
        <p:spPr/>
        <p:txBody>
          <a:bodyPr/>
          <a:lstStyle/>
          <a:p>
            <a:r>
              <a:rPr lang="en-US" dirty="0"/>
              <a:t>811 PRA Overview</a:t>
            </a:r>
            <a:br>
              <a:rPr lang="en-US" dirty="0"/>
            </a:br>
            <a:r>
              <a:rPr lang="en-US" dirty="0"/>
              <a:t>IHCDA Compliance Monitoring</a:t>
            </a:r>
          </a:p>
        </p:txBody>
      </p:sp>
      <p:sp>
        <p:nvSpPr>
          <p:cNvPr id="3" name="Content Placeholder 2">
            <a:extLst>
              <a:ext uri="{FF2B5EF4-FFF2-40B4-BE49-F238E27FC236}">
                <a16:creationId xmlns:a16="http://schemas.microsoft.com/office/drawing/2014/main" id="{00D3DB7C-DE0A-1EA9-5467-9CCC526AB6F8}"/>
              </a:ext>
            </a:extLst>
          </p:cNvPr>
          <p:cNvSpPr>
            <a:spLocks noGrp="1"/>
          </p:cNvSpPr>
          <p:nvPr>
            <p:ph idx="1"/>
          </p:nvPr>
        </p:nvSpPr>
        <p:spPr/>
        <p:txBody>
          <a:bodyPr/>
          <a:lstStyle/>
          <a:p>
            <a:pPr marL="285750" indent="-285750">
              <a:buFont typeface="Arial" panose="020B0604020202020204" pitchFamily="34" charset="0"/>
              <a:buChar char="•"/>
            </a:pPr>
            <a:r>
              <a:rPr lang="en-US" dirty="0"/>
              <a:t>811 PRA projects are subject to HUD’s National Standards for the Physical Inspection of Real Estate (“NSPIRE”) standards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IHCDA will use the triennial LIHTC inspection to cover its 811 PRA physical inspection</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IHCDA will conduct separate 811 file audits- exact timeline TBD</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Owner must annually certify compliance with terms of the Use Agreement and RAC (IHCDA will utilize the Annual Owner Certification of Compliance) for these purposes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All monitoring efforts must include confirmation the owner has displayed Fair Housing posters and the Affirmative Fair Housing Marketing Plan in the leasing office</a:t>
            </a:r>
          </a:p>
        </p:txBody>
      </p:sp>
    </p:spTree>
    <p:extLst>
      <p:ext uri="{BB962C8B-B14F-4D97-AF65-F5344CB8AC3E}">
        <p14:creationId xmlns:p14="http://schemas.microsoft.com/office/powerpoint/2010/main" val="1217995611"/>
      </p:ext>
    </p:extLst>
  </p:cSld>
  <p:clrMapOvr>
    <a:masterClrMapping/>
  </p:clrMapOvr>
</p:sld>
</file>

<file path=ppt/theme/theme1.xml><?xml version="1.0" encoding="utf-8"?>
<a:theme xmlns:a="http://schemas.openxmlformats.org/drawingml/2006/main" name="1 ihcda theme on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Healthiest Employers">
      <a:majorFont>
        <a:latin typeface="Frutiger LT Std 57 Cn"/>
        <a:ea typeface=""/>
        <a:cs typeface=""/>
      </a:majorFont>
      <a:minorFont>
        <a:latin typeface="Frutiger LT Std 45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5757</TotalTime>
  <Words>4185</Words>
  <Application>Microsoft Office PowerPoint</Application>
  <PresentationFormat>Widescreen</PresentationFormat>
  <Paragraphs>395</Paragraphs>
  <Slides>40</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40</vt:i4>
      </vt:variant>
    </vt:vector>
  </HeadingPairs>
  <TitlesOfParts>
    <vt:vector size="48" baseType="lpstr">
      <vt:lpstr>Arial</vt:lpstr>
      <vt:lpstr>Arial Bold</vt:lpstr>
      <vt:lpstr>Calibri</vt:lpstr>
      <vt:lpstr>Frutiger LT Std 45 Light</vt:lpstr>
      <vt:lpstr>NeutraText-Demi</vt:lpstr>
      <vt:lpstr>Symbol</vt:lpstr>
      <vt:lpstr>Times New Roman</vt:lpstr>
      <vt:lpstr>1 ihcda theme one</vt:lpstr>
      <vt:lpstr>Section 811 PRA  Property Onboarding Training</vt:lpstr>
      <vt:lpstr>Agenda</vt:lpstr>
      <vt:lpstr>811 PRA Overview &amp; Definitions</vt:lpstr>
      <vt:lpstr>811 PRA Overview</vt:lpstr>
      <vt:lpstr>811 PRA OVERVIEW- KEY TERMS PER NOFA</vt:lpstr>
      <vt:lpstr>811 PRA OVERVIEW- KEY TERMS PER NOFA</vt:lpstr>
      <vt:lpstr>811 PRA OVERVIEW Project Limitations Per NOFA</vt:lpstr>
      <vt:lpstr>811 PRA Overview The Rental Assistance Contract (RAC)</vt:lpstr>
      <vt:lpstr>811 PRA Overview IHCDA Compliance Monitoring</vt:lpstr>
      <vt:lpstr>Leases, Rents, Deposits, &amp; Fees</vt:lpstr>
      <vt:lpstr>Lease Terms</vt:lpstr>
      <vt:lpstr>Initial rents &amp; Rent Increases</vt:lpstr>
      <vt:lpstr>Tenant Rent &amp; Deposits</vt:lpstr>
      <vt:lpstr>Allowable Fees</vt:lpstr>
      <vt:lpstr>Household Eligibility, Tenant Selection, &amp; Occupancy Standards</vt:lpstr>
      <vt:lpstr>Eligibility Overview</vt:lpstr>
      <vt:lpstr>Eligibility Income Calculation</vt:lpstr>
      <vt:lpstr>Eligibility Student Status</vt:lpstr>
      <vt:lpstr>Eligibility  HUD required Criminal Screening</vt:lpstr>
      <vt:lpstr>Eligibility Citizenship &amp; SSN</vt:lpstr>
      <vt:lpstr>Occupancy Standards</vt:lpstr>
      <vt:lpstr>Tenant Selection Plan</vt:lpstr>
      <vt:lpstr>Tenant Selection Plan Owner-Imposed Criminal Screening</vt:lpstr>
      <vt:lpstr>Tenant Files</vt:lpstr>
      <vt:lpstr>Referral packet</vt:lpstr>
      <vt:lpstr>Briefing</vt:lpstr>
      <vt:lpstr>Lease signing and Unit move-in Inspection</vt:lpstr>
      <vt:lpstr>HUD Form 50059</vt:lpstr>
      <vt:lpstr>HUD Form 50059, Section B</vt:lpstr>
      <vt:lpstr>HUD Form 50059, Section B (Cont.)</vt:lpstr>
      <vt:lpstr>HUD Form 50059, Section B (Cont.)</vt:lpstr>
      <vt:lpstr>HUD Form 50059, Section B (Cont.)</vt:lpstr>
      <vt:lpstr>HUD Form 50059, Section C-F</vt:lpstr>
      <vt:lpstr>Enterprise Income Verification (EIV)</vt:lpstr>
      <vt:lpstr>HUD Form 52670 - Vouchering</vt:lpstr>
      <vt:lpstr>File Checklist</vt:lpstr>
      <vt:lpstr>Next Steps</vt:lpstr>
      <vt:lpstr>NEXT Steps- PREPARING FOR RAC</vt:lpstr>
      <vt:lpstr>NEXT Steps- PREPARING FOR LEASE-Up</vt:lpstr>
      <vt:lpstr>For More Information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Emergency Housing Voucher Program Overview &amp; Update for Coordinated Entry  January 24th, 2022</dc:title>
  <dc:creator>Schunn, Elizabeth</dc:creator>
  <cp:lastModifiedBy>Rayburn, Matt</cp:lastModifiedBy>
  <cp:revision>63</cp:revision>
  <dcterms:created xsi:type="dcterms:W3CDTF">2022-01-14T17:26:26Z</dcterms:created>
  <dcterms:modified xsi:type="dcterms:W3CDTF">2026-06-24T17:44:04Z</dcterms:modified>
</cp:coreProperties>
</file>