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1" r:id="rId3"/>
  </p:sldMasterIdLst>
  <p:notesMasterIdLst>
    <p:notesMasterId r:id="rId45"/>
  </p:notesMasterIdLst>
  <p:handoutMasterIdLst>
    <p:handoutMasterId r:id="rId46"/>
  </p:handoutMasterIdLst>
  <p:sldIdLst>
    <p:sldId id="460" r:id="rId4"/>
    <p:sldId id="256" r:id="rId5"/>
    <p:sldId id="436" r:id="rId6"/>
    <p:sldId id="438" r:id="rId7"/>
    <p:sldId id="457" r:id="rId8"/>
    <p:sldId id="266" r:id="rId9"/>
    <p:sldId id="414" r:id="rId10"/>
    <p:sldId id="434" r:id="rId11"/>
    <p:sldId id="427" r:id="rId12"/>
    <p:sldId id="431" r:id="rId13"/>
    <p:sldId id="428" r:id="rId14"/>
    <p:sldId id="429" r:id="rId15"/>
    <p:sldId id="430" r:id="rId16"/>
    <p:sldId id="458" r:id="rId17"/>
    <p:sldId id="433" r:id="rId18"/>
    <p:sldId id="264" r:id="rId19"/>
    <p:sldId id="267" r:id="rId20"/>
    <p:sldId id="265" r:id="rId21"/>
    <p:sldId id="435" r:id="rId22"/>
    <p:sldId id="350" r:id="rId23"/>
    <p:sldId id="459" r:id="rId24"/>
    <p:sldId id="437" r:id="rId25"/>
    <p:sldId id="439" r:id="rId26"/>
    <p:sldId id="440" r:id="rId27"/>
    <p:sldId id="441" r:id="rId28"/>
    <p:sldId id="442" r:id="rId29"/>
    <p:sldId id="447" r:id="rId30"/>
    <p:sldId id="443" r:id="rId31"/>
    <p:sldId id="444" r:id="rId32"/>
    <p:sldId id="445" r:id="rId33"/>
    <p:sldId id="446" r:id="rId34"/>
    <p:sldId id="448" r:id="rId35"/>
    <p:sldId id="449" r:id="rId36"/>
    <p:sldId id="450" r:id="rId37"/>
    <p:sldId id="451" r:id="rId38"/>
    <p:sldId id="452" r:id="rId39"/>
    <p:sldId id="453" r:id="rId40"/>
    <p:sldId id="454" r:id="rId41"/>
    <p:sldId id="416" r:id="rId42"/>
    <p:sldId id="321" r:id="rId43"/>
    <p:sldId id="284" r:id="rId4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33"/>
    <a:srgbClr val="003359"/>
    <a:srgbClr val="A2AD00"/>
    <a:srgbClr val="FF335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6845" autoAdjust="0"/>
  </p:normalViewPr>
  <p:slideViewPr>
    <p:cSldViewPr>
      <p:cViewPr varScale="1">
        <p:scale>
          <a:sx n="110" d="100"/>
          <a:sy n="110" d="100"/>
        </p:scale>
        <p:origin x="7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624" y="-96"/>
      </p:cViewPr>
      <p:guideLst>
        <p:guide orient="horz" pos="2932"/>
        <p:guide pos="2212"/>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0579" tIns="45290" rIns="90579" bIns="4529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0579" tIns="45290" rIns="90579" bIns="45290" rtlCol="0"/>
          <a:lstStyle>
            <a:lvl1pPr algn="r">
              <a:defRPr sz="1200"/>
            </a:lvl1pPr>
          </a:lstStyle>
          <a:p>
            <a:fld id="{2F5F7D11-8C51-4B01-9CF9-37D216F75AD6}" type="datetimeFigureOut">
              <a:rPr lang="en-US" smtClean="0"/>
              <a:t>4/14/2026</a:t>
            </a:fld>
            <a:endParaRPr lang="en-US" dirty="0"/>
          </a:p>
        </p:txBody>
      </p:sp>
      <p:sp>
        <p:nvSpPr>
          <p:cNvPr id="4" name="Footer Placeholder 3"/>
          <p:cNvSpPr>
            <a:spLocks noGrp="1"/>
          </p:cNvSpPr>
          <p:nvPr>
            <p:ph type="ftr" sz="quarter" idx="2"/>
          </p:nvPr>
        </p:nvSpPr>
        <p:spPr>
          <a:xfrm>
            <a:off x="1" y="8829676"/>
            <a:ext cx="2972421" cy="465138"/>
          </a:xfrm>
          <a:prstGeom prst="rect">
            <a:avLst/>
          </a:prstGeom>
        </p:spPr>
        <p:txBody>
          <a:bodyPr vert="horz" lIns="90579" tIns="45290" rIns="90579" bIns="452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6"/>
            <a:ext cx="2972421" cy="465138"/>
          </a:xfrm>
          <a:prstGeom prst="rect">
            <a:avLst/>
          </a:prstGeom>
        </p:spPr>
        <p:txBody>
          <a:bodyPr vert="horz" lIns="90579" tIns="45290" rIns="90579" bIns="45290" rtlCol="0" anchor="b"/>
          <a:lstStyle>
            <a:lvl1pPr algn="r">
              <a:defRPr sz="1200"/>
            </a:lvl1pPr>
          </a:lstStyle>
          <a:p>
            <a:fld id="{ACB1BAC7-E6EB-4BA0-9584-1AC6D3B66166}" type="slidenum">
              <a:rPr lang="en-US" smtClean="0"/>
              <a:t>‹#›</a:t>
            </a:fld>
            <a:endParaRPr lang="en-US" dirty="0"/>
          </a:p>
        </p:txBody>
      </p:sp>
    </p:spTree>
    <p:extLst>
      <p:ext uri="{BB962C8B-B14F-4D97-AF65-F5344CB8AC3E}">
        <p14:creationId xmlns:p14="http://schemas.microsoft.com/office/powerpoint/2010/main" val="4084707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0" tIns="46150" rIns="92300" bIns="46150"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300" tIns="46150" rIns="92300" bIns="46150" rtlCol="0"/>
          <a:lstStyle>
            <a:lvl1pPr algn="r">
              <a:defRPr sz="1200"/>
            </a:lvl1pPr>
          </a:lstStyle>
          <a:p>
            <a:fld id="{487F4B64-1D5E-4E1F-8531-7B62AA09B90E}" type="datetimeFigureOut">
              <a:rPr lang="en-US" smtClean="0"/>
              <a:t>4/14/2026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0" tIns="46150" rIns="92300" bIns="4615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0" tIns="46150" rIns="92300"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2300" tIns="46150" rIns="92300"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2300" tIns="46150" rIns="92300" bIns="46150" rtlCol="0" anchor="b"/>
          <a:lstStyle>
            <a:lvl1pPr algn="r">
              <a:defRPr sz="1200"/>
            </a:lvl1pPr>
          </a:lstStyle>
          <a:p>
            <a:fld id="{A6614089-2B12-40C3-8F92-47BDC5CD6AB3}" type="slidenum">
              <a:rPr lang="en-US" smtClean="0"/>
              <a:t>‹#›</a:t>
            </a:fld>
            <a:endParaRPr lang="en-US" dirty="0"/>
          </a:p>
        </p:txBody>
      </p:sp>
    </p:spTree>
    <p:extLst>
      <p:ext uri="{BB962C8B-B14F-4D97-AF65-F5344CB8AC3E}">
        <p14:creationId xmlns:p14="http://schemas.microsoft.com/office/powerpoint/2010/main" val="229851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CB0F-AD33-A11F-7A7B-F4ED357AB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2987F-5032-A199-7168-CE6A202505C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3BAA24-A7C8-FC1A-A54E-AABE96565B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21A930-9227-6954-41BD-0F7148C95D2F}"/>
              </a:ext>
            </a:extLst>
          </p:cNvPr>
          <p:cNvSpPr>
            <a:spLocks noGrp="1"/>
          </p:cNvSpPr>
          <p:nvPr>
            <p:ph type="sldNum" sz="quarter" idx="10"/>
          </p:nvPr>
        </p:nvSpPr>
        <p:spPr/>
        <p:txBody>
          <a:bodyPr/>
          <a:lstStyle/>
          <a:p>
            <a:fld id="{A6614089-2B12-40C3-8F92-47BDC5CD6AB3}" type="slidenum">
              <a:rPr lang="en-US" smtClean="0"/>
              <a:t>1</a:t>
            </a:fld>
            <a:endParaRPr lang="en-US" dirty="0"/>
          </a:p>
        </p:txBody>
      </p:sp>
    </p:spTree>
    <p:extLst>
      <p:ext uri="{BB962C8B-B14F-4D97-AF65-F5344CB8AC3E}">
        <p14:creationId xmlns:p14="http://schemas.microsoft.com/office/powerpoint/2010/main" val="225348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11</a:t>
            </a:fld>
            <a:endParaRPr lang="en-US" dirty="0"/>
          </a:p>
        </p:txBody>
      </p:sp>
    </p:spTree>
    <p:extLst>
      <p:ext uri="{BB962C8B-B14F-4D97-AF65-F5344CB8AC3E}">
        <p14:creationId xmlns:p14="http://schemas.microsoft.com/office/powerpoint/2010/main" val="343362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12</a:t>
            </a:fld>
            <a:endParaRPr lang="en-US" dirty="0"/>
          </a:p>
        </p:txBody>
      </p:sp>
    </p:spTree>
    <p:extLst>
      <p:ext uri="{BB962C8B-B14F-4D97-AF65-F5344CB8AC3E}">
        <p14:creationId xmlns:p14="http://schemas.microsoft.com/office/powerpoint/2010/main" val="189736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13</a:t>
            </a:fld>
            <a:endParaRPr lang="en-US" dirty="0"/>
          </a:p>
        </p:txBody>
      </p:sp>
    </p:spTree>
    <p:extLst>
      <p:ext uri="{BB962C8B-B14F-4D97-AF65-F5344CB8AC3E}">
        <p14:creationId xmlns:p14="http://schemas.microsoft.com/office/powerpoint/2010/main" val="118731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67A94-7679-06EC-7BD4-586A0C397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1DEB0-4AF0-05F3-233B-ACC0D09AD5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B5C5582-AD66-E3CD-C0CC-FBBF99500A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2D430C-C3E5-EFB4-E438-C5C2FF9688EF}"/>
              </a:ext>
            </a:extLst>
          </p:cNvPr>
          <p:cNvSpPr>
            <a:spLocks noGrp="1"/>
          </p:cNvSpPr>
          <p:nvPr>
            <p:ph type="sldNum" sz="quarter" idx="10"/>
          </p:nvPr>
        </p:nvSpPr>
        <p:spPr/>
        <p:txBody>
          <a:bodyPr/>
          <a:lstStyle/>
          <a:p>
            <a:fld id="{A6614089-2B12-40C3-8F92-47BDC5CD6AB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7802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4B93F-8F18-FB14-7663-E653EB27C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40DB9-439B-4AB5-72DB-75BF52EADFE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0D94E9-B2B1-2CBA-736A-A013D7E8EE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8DF76F-0E93-B02D-E2A6-15381D1BE51E}"/>
              </a:ext>
            </a:extLst>
          </p:cNvPr>
          <p:cNvSpPr>
            <a:spLocks noGrp="1"/>
          </p:cNvSpPr>
          <p:nvPr>
            <p:ph type="sldNum" sz="quarter" idx="5"/>
          </p:nvPr>
        </p:nvSpPr>
        <p:spPr/>
        <p:txBody>
          <a:bodyPr/>
          <a:lstStyle/>
          <a:p>
            <a:fld id="{A6614089-2B12-40C3-8F92-47BDC5CD6AB3}" type="slidenum">
              <a:rPr lang="en-US" smtClean="0"/>
              <a:t>15</a:t>
            </a:fld>
            <a:endParaRPr lang="en-US" dirty="0"/>
          </a:p>
        </p:txBody>
      </p:sp>
    </p:spTree>
    <p:extLst>
      <p:ext uri="{BB962C8B-B14F-4D97-AF65-F5344CB8AC3E}">
        <p14:creationId xmlns:p14="http://schemas.microsoft.com/office/powerpoint/2010/main" val="4150267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20</a:t>
            </a:fld>
            <a:endParaRPr lang="en-US" dirty="0"/>
          </a:p>
        </p:txBody>
      </p:sp>
    </p:spTree>
    <p:extLst>
      <p:ext uri="{BB962C8B-B14F-4D97-AF65-F5344CB8AC3E}">
        <p14:creationId xmlns:p14="http://schemas.microsoft.com/office/powerpoint/2010/main" val="301006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37582-4B25-AB8F-CDFE-28CD40E89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9EE6E-3FC2-04AB-F85B-C1CEA59962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1A7FD2-94A0-7D26-CD6B-35252F12B1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2B1FE5-BB28-B3A4-35E6-151FF9E2707D}"/>
              </a:ext>
            </a:extLst>
          </p:cNvPr>
          <p:cNvSpPr>
            <a:spLocks noGrp="1"/>
          </p:cNvSpPr>
          <p:nvPr>
            <p:ph type="sldNum" sz="quarter" idx="10"/>
          </p:nvPr>
        </p:nvSpPr>
        <p:spPr/>
        <p:txBody>
          <a:bodyPr/>
          <a:lstStyle/>
          <a:p>
            <a:fld id="{A6614089-2B12-40C3-8F92-47BDC5CD6AB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3738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39</a:t>
            </a:fld>
            <a:endParaRPr lang="en-US" dirty="0"/>
          </a:p>
        </p:txBody>
      </p:sp>
    </p:spTree>
    <p:extLst>
      <p:ext uri="{BB962C8B-B14F-4D97-AF65-F5344CB8AC3E}">
        <p14:creationId xmlns:p14="http://schemas.microsoft.com/office/powerpoint/2010/main" val="301006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40306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2</a:t>
            </a:fld>
            <a:endParaRPr lang="en-US" dirty="0"/>
          </a:p>
        </p:txBody>
      </p:sp>
    </p:spTree>
    <p:extLst>
      <p:ext uri="{BB962C8B-B14F-4D97-AF65-F5344CB8AC3E}">
        <p14:creationId xmlns:p14="http://schemas.microsoft.com/office/powerpoint/2010/main" val="240306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14089-2B12-40C3-8F92-47BDC5CD6AB3}" type="slidenum">
              <a:rPr lang="en-US" smtClean="0"/>
              <a:t>4</a:t>
            </a:fld>
            <a:endParaRPr lang="en-US" dirty="0"/>
          </a:p>
        </p:txBody>
      </p:sp>
    </p:spTree>
    <p:extLst>
      <p:ext uri="{BB962C8B-B14F-4D97-AF65-F5344CB8AC3E}">
        <p14:creationId xmlns:p14="http://schemas.microsoft.com/office/powerpoint/2010/main" val="59097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475A-EA86-C796-2D00-4896403C9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EE6FC-47F1-37DC-0A6F-36D5309822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EC9CAF-3220-5F26-50F7-0FC6038FA0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1FBBEC-1FF9-84FC-FB89-547E22571EF6}"/>
              </a:ext>
            </a:extLst>
          </p:cNvPr>
          <p:cNvSpPr>
            <a:spLocks noGrp="1"/>
          </p:cNvSpPr>
          <p:nvPr>
            <p:ph type="sldNum" sz="quarter" idx="10"/>
          </p:nvPr>
        </p:nvSpPr>
        <p:spPr/>
        <p:txBody>
          <a:bodyPr/>
          <a:lstStyle/>
          <a:p>
            <a:fld id="{A6614089-2B12-40C3-8F92-47BDC5CD6AB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64341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14089-2B12-40C3-8F92-47BDC5CD6AB3}" type="slidenum">
              <a:rPr lang="en-US" smtClean="0"/>
              <a:t>6</a:t>
            </a:fld>
            <a:endParaRPr lang="en-US" dirty="0"/>
          </a:p>
        </p:txBody>
      </p:sp>
    </p:spTree>
    <p:extLst>
      <p:ext uri="{BB962C8B-B14F-4D97-AF65-F5344CB8AC3E}">
        <p14:creationId xmlns:p14="http://schemas.microsoft.com/office/powerpoint/2010/main" val="254715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7</a:t>
            </a:fld>
            <a:endParaRPr lang="en-US" dirty="0"/>
          </a:p>
        </p:txBody>
      </p:sp>
    </p:spTree>
    <p:extLst>
      <p:ext uri="{BB962C8B-B14F-4D97-AF65-F5344CB8AC3E}">
        <p14:creationId xmlns:p14="http://schemas.microsoft.com/office/powerpoint/2010/main" val="71161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04731-BDF0-9EA2-CD45-6F37C5FE4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46862-F036-03CF-49CE-7947E2F440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46C75C-7E32-B459-4572-C38C2304B2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4EE32-6A45-D49B-659A-F88548CFCB85}"/>
              </a:ext>
            </a:extLst>
          </p:cNvPr>
          <p:cNvSpPr>
            <a:spLocks noGrp="1"/>
          </p:cNvSpPr>
          <p:nvPr>
            <p:ph type="sldNum" sz="quarter" idx="5"/>
          </p:nvPr>
        </p:nvSpPr>
        <p:spPr/>
        <p:txBody>
          <a:bodyPr/>
          <a:lstStyle/>
          <a:p>
            <a:fld id="{A6614089-2B12-40C3-8F92-47BDC5CD6AB3}" type="slidenum">
              <a:rPr lang="en-US" smtClean="0"/>
              <a:t>8</a:t>
            </a:fld>
            <a:endParaRPr lang="en-US" dirty="0"/>
          </a:p>
        </p:txBody>
      </p:sp>
    </p:spTree>
    <p:extLst>
      <p:ext uri="{BB962C8B-B14F-4D97-AF65-F5344CB8AC3E}">
        <p14:creationId xmlns:p14="http://schemas.microsoft.com/office/powerpoint/2010/main" val="378638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9</a:t>
            </a:fld>
            <a:endParaRPr lang="en-US" dirty="0"/>
          </a:p>
        </p:txBody>
      </p:sp>
    </p:spTree>
    <p:extLst>
      <p:ext uri="{BB962C8B-B14F-4D97-AF65-F5344CB8AC3E}">
        <p14:creationId xmlns:p14="http://schemas.microsoft.com/office/powerpoint/2010/main" val="345906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14089-2B12-40C3-8F92-47BDC5CD6AB3}" type="slidenum">
              <a:rPr lang="en-US" smtClean="0"/>
              <a:t>10</a:t>
            </a:fld>
            <a:endParaRPr lang="en-US" dirty="0"/>
          </a:p>
        </p:txBody>
      </p:sp>
    </p:spTree>
    <p:extLst>
      <p:ext uri="{BB962C8B-B14F-4D97-AF65-F5344CB8AC3E}">
        <p14:creationId xmlns:p14="http://schemas.microsoft.com/office/powerpoint/2010/main" val="104745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ihcda title slide one">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BC842A2-2B79-46EA-BF53-E70F9056CE1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672C5FB-C662-459A-829D-7CE947536FF6}" type="slidenum">
              <a:rPr lang="en-US"/>
              <a:pPr>
                <a:defRPr/>
              </a:pPr>
              <a:t>‹#›</a:t>
            </a:fld>
            <a:endParaRPr lang="en-US" dirty="0"/>
          </a:p>
        </p:txBody>
      </p:sp>
    </p:spTree>
    <p:extLst>
      <p:ext uri="{BB962C8B-B14F-4D97-AF65-F5344CB8AC3E}">
        <p14:creationId xmlns:p14="http://schemas.microsoft.com/office/powerpoint/2010/main" val="88184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00D64F8-EFC3-41E1-92E4-908094C56B1B}" type="slidenum">
              <a:rPr lang="en-US"/>
              <a:pPr>
                <a:defRPr/>
              </a:pPr>
              <a:t>‹#›</a:t>
            </a:fld>
            <a:endParaRPr lang="en-US" dirty="0"/>
          </a:p>
        </p:txBody>
      </p:sp>
    </p:spTree>
    <p:extLst>
      <p:ext uri="{BB962C8B-B14F-4D97-AF65-F5344CB8AC3E}">
        <p14:creationId xmlns:p14="http://schemas.microsoft.com/office/powerpoint/2010/main" val="2519007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6DAF455-61E8-4FDE-91E2-513241B2C735}" type="slidenum">
              <a:rPr lang="en-US"/>
              <a:pPr>
                <a:defRPr/>
              </a:pPr>
              <a:t>‹#›</a:t>
            </a:fld>
            <a:endParaRPr lang="en-US" dirty="0"/>
          </a:p>
        </p:txBody>
      </p:sp>
    </p:spTree>
    <p:extLst>
      <p:ext uri="{BB962C8B-B14F-4D97-AF65-F5344CB8AC3E}">
        <p14:creationId xmlns:p14="http://schemas.microsoft.com/office/powerpoint/2010/main" val="4248097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268EFD9-297C-4F61-B8E1-01C43828B272}" type="slidenum">
              <a:rPr lang="en-US"/>
              <a:pPr>
                <a:defRPr/>
              </a:pPr>
              <a:t>‹#›</a:t>
            </a:fld>
            <a:endParaRPr lang="en-US" dirty="0"/>
          </a:p>
        </p:txBody>
      </p:sp>
    </p:spTree>
    <p:extLst>
      <p:ext uri="{BB962C8B-B14F-4D97-AF65-F5344CB8AC3E}">
        <p14:creationId xmlns:p14="http://schemas.microsoft.com/office/powerpoint/2010/main" val="64316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CC4DCDE1-FA19-4A6C-947F-2C5931034652}" type="slidenum">
              <a:rPr lang="en-US"/>
              <a:pPr>
                <a:defRPr/>
              </a:pPr>
              <a:t>‹#›</a:t>
            </a:fld>
            <a:endParaRPr lang="en-US" dirty="0"/>
          </a:p>
        </p:txBody>
      </p:sp>
    </p:spTree>
    <p:extLst>
      <p:ext uri="{BB962C8B-B14F-4D97-AF65-F5344CB8AC3E}">
        <p14:creationId xmlns:p14="http://schemas.microsoft.com/office/powerpoint/2010/main" val="115299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A56C1471-BF06-4968-BE4F-B0A30AC9EC6D}" type="slidenum">
              <a:rPr lang="en-US"/>
              <a:pPr>
                <a:defRPr/>
              </a:pPr>
              <a:t>‹#›</a:t>
            </a:fld>
            <a:endParaRPr lang="en-US" dirty="0"/>
          </a:p>
        </p:txBody>
      </p:sp>
    </p:spTree>
    <p:extLst>
      <p:ext uri="{BB962C8B-B14F-4D97-AF65-F5344CB8AC3E}">
        <p14:creationId xmlns:p14="http://schemas.microsoft.com/office/powerpoint/2010/main" val="3021549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E0CAC1A-26C6-42C8-8B7A-5CB8B82EBC9D}" type="slidenum">
              <a:rPr lang="en-US"/>
              <a:pPr>
                <a:defRPr/>
              </a:pPr>
              <a:t>‹#›</a:t>
            </a:fld>
            <a:endParaRPr lang="en-US" dirty="0"/>
          </a:p>
        </p:txBody>
      </p:sp>
    </p:spTree>
    <p:extLst>
      <p:ext uri="{BB962C8B-B14F-4D97-AF65-F5344CB8AC3E}">
        <p14:creationId xmlns:p14="http://schemas.microsoft.com/office/powerpoint/2010/main" val="84945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DDDB3C5-2B11-4160-9B28-149B431AE23B}" type="slidenum">
              <a:rPr lang="en-US"/>
              <a:pPr>
                <a:defRPr/>
              </a:pPr>
              <a:t>‹#›</a:t>
            </a:fld>
            <a:endParaRPr lang="en-US" dirty="0"/>
          </a:p>
        </p:txBody>
      </p:sp>
    </p:spTree>
    <p:extLst>
      <p:ext uri="{BB962C8B-B14F-4D97-AF65-F5344CB8AC3E}">
        <p14:creationId xmlns:p14="http://schemas.microsoft.com/office/powerpoint/2010/main" val="363060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D9E41CC9-9565-4EF2-BB75-DD7697EF040F}" type="slidenum">
              <a:rPr lang="en-US"/>
              <a:pPr>
                <a:defRPr/>
              </a:pPr>
              <a:t>‹#›</a:t>
            </a:fld>
            <a:endParaRPr lang="en-US" dirty="0"/>
          </a:p>
        </p:txBody>
      </p:sp>
    </p:spTree>
    <p:extLst>
      <p:ext uri="{BB962C8B-B14F-4D97-AF65-F5344CB8AC3E}">
        <p14:creationId xmlns:p14="http://schemas.microsoft.com/office/powerpoint/2010/main" val="249479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4427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237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76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6856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824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0623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237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380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428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6659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1380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 ihcda title slide one">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BC842A2-2B79-46EA-BF53-E70F9056CE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80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E0D4EA-708F-48FC-AFDE-694F74D1C4A4}" type="datetimeFigureOut">
              <a:rPr lang="en-US" smtClean="0"/>
              <a:pPr/>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413876-E4F0-4A90-A4D3-559CE728AA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0D4EA-708F-48FC-AFDE-694F74D1C4A4}" type="datetimeFigureOut">
              <a:rPr lang="en-US" smtClean="0"/>
              <a:pPr/>
              <a:t>4/14/2026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13876-E4F0-4A90-A4D3-559CE728AA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59"/>
                </a:solidFill>
                <a:latin typeface="Arial" charset="0"/>
                <a:ea typeface="Univers LT Std 45 Light" pitchFamily="-111" charset="0"/>
              </a:defRPr>
            </a:lvl1pPr>
          </a:lstStyle>
          <a:p>
            <a:pPr fontAlgn="base">
              <a:spcBef>
                <a:spcPct val="0"/>
              </a:spcBef>
              <a:spcAft>
                <a:spcPct val="0"/>
              </a:spcAft>
              <a:defRPr/>
            </a:pPr>
            <a:fld id="{E8D77393-734F-409C-814E-A1E03191F685}"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0807598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rtl="0" eaLnBrk="0" fontAlgn="base" hangingPunct="0">
        <a:spcBef>
          <a:spcPct val="0"/>
        </a:spcBef>
        <a:spcAft>
          <a:spcPct val="0"/>
        </a:spcAft>
        <a:defRPr sz="3000" b="1" kern="1200">
          <a:solidFill>
            <a:srgbClr val="A2AD00"/>
          </a:solidFill>
          <a:latin typeface="Arial Bold"/>
          <a:ea typeface="MS PGothic" pitchFamily="34"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MS PGothic" pitchFamily="34"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MS PGothic" pitchFamily="34"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MS PGothic" pitchFamily="34"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MS PGothic" pitchFamily="34"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itchFamily="34" charset="0"/>
        <a:buChar char="•"/>
        <a:defRPr sz="1600" kern="1200">
          <a:solidFill>
            <a:srgbClr val="003359"/>
          </a:solidFill>
          <a:latin typeface="Arial"/>
          <a:ea typeface="MS PGothic" pitchFamily="34"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MS PGothic" pitchFamily="34" charset="-128"/>
          <a:cs typeface="Arial"/>
        </a:defRPr>
      </a:lvl2pPr>
      <a:lvl3pPr marL="1601788" indent="-225425" algn="l" rtl="0" eaLnBrk="0" fontAlgn="base" hangingPunct="0">
        <a:spcBef>
          <a:spcPct val="0"/>
        </a:spcBef>
        <a:spcAft>
          <a:spcPct val="0"/>
        </a:spcAft>
        <a:buClr>
          <a:srgbClr val="003359"/>
        </a:buClr>
        <a:buFont typeface="Arial" pitchFamily="34" charset="0"/>
        <a:buChar char="•"/>
        <a:defRPr sz="1200" kern="1200">
          <a:solidFill>
            <a:srgbClr val="003359"/>
          </a:solidFill>
          <a:latin typeface="Arial"/>
          <a:ea typeface="MS PGothic" pitchFamily="34"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MS PGothic" pitchFamily="34" charset="-128"/>
          <a:cs typeface="Arial"/>
        </a:defRPr>
      </a:lvl4pPr>
      <a:lvl5pPr marL="2516188" indent="-225425" algn="l" rtl="0" eaLnBrk="0" fontAlgn="base" hangingPunct="0">
        <a:spcBef>
          <a:spcPct val="0"/>
        </a:spcBef>
        <a:spcAft>
          <a:spcPct val="0"/>
        </a:spcAft>
        <a:buClr>
          <a:srgbClr val="003359"/>
        </a:buClr>
        <a:buFont typeface="Arial" pitchFamily="34" charset="0"/>
        <a:buChar char="•"/>
        <a:defRPr sz="800" kern="1200">
          <a:solidFill>
            <a:srgbClr val="003359"/>
          </a:solidFill>
          <a:latin typeface="Arial"/>
          <a:ea typeface="MS PGothic"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0D4EA-708F-48FC-AFDE-694F74D1C4A4}" type="datetimeFigureOut">
              <a:rPr lang="en-US" smtClean="0">
                <a:solidFill>
                  <a:prstClr val="black">
                    <a:tint val="75000"/>
                  </a:prstClr>
                </a:solidFill>
              </a:rPr>
              <a:pPr/>
              <a:t>4/14/2026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13876-E4F0-4A90-A4D3-559CE728AA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93267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p@ihcda.in.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gov/gov/governors-office/opportunity-zones/"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www.aiez.org/" TargetMode="External"/><Relationship Id="rId4" Type="http://schemas.openxmlformats.org/officeDocument/2006/relationships/hyperlink" Target="https://www.huduser.gov/portal/sadda/sadda_qct.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gov/gov/governors-office/opportunity-zones/"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s://www.aiez.org/" TargetMode="External"/><Relationship Id="rId4" Type="http://schemas.openxmlformats.org/officeDocument/2006/relationships/hyperlink" Target="https://www.huduser.gov/portal/sadda/sadda_qct.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ihcda.jotform.com/nap550/2026-27-nap-applicatio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aiez.org/" TargetMode="External"/><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hyperlink" Target="https://opportunityzones.com/location/indiana/#oz1" TargetMode="External"/><Relationship Id="rId5" Type="http://schemas.openxmlformats.org/officeDocument/2006/relationships/hyperlink" Target="https://www.irs.gov/irb/2018-28_IRB#NOT-2018-48" TargetMode="External"/><Relationship Id="rId4" Type="http://schemas.openxmlformats.org/officeDocument/2006/relationships/hyperlink" Target="https://www.huduser.gov/portal/sadda/sadda_qct.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nap@ihcda.in.gov" TargetMode="External"/><Relationship Id="rId2" Type="http://schemas.openxmlformats.org/officeDocument/2006/relationships/hyperlink" Target="https://www.in.gov/ihcda/program-partners/neighborhood-assistance-program-nap/#Local_NAP_Organizations" TargetMode="Externa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in.gov/ihcda/program-partners/neighborhood-assistance-program-nap/"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5D0D-3B56-4AAA-E620-EEF7A46A8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1AC75-00FE-C9AB-8DFB-7E6B3317B7F8}"/>
              </a:ext>
            </a:extLst>
          </p:cNvPr>
          <p:cNvSpPr>
            <a:spLocks noGrp="1"/>
          </p:cNvSpPr>
          <p:nvPr>
            <p:ph type="ctrTitle"/>
          </p:nvPr>
        </p:nvSpPr>
        <p:spPr>
          <a:xfrm>
            <a:off x="470451" y="838200"/>
            <a:ext cx="8420100" cy="1828800"/>
          </a:xfrm>
        </p:spPr>
        <p:txBody>
          <a:bodyPr>
            <a:noAutofit/>
          </a:bodyPr>
          <a:lstStyle/>
          <a:p>
            <a:pPr algn="l">
              <a:spcBef>
                <a:spcPts val="1000"/>
              </a:spcBef>
            </a:pPr>
            <a:r>
              <a:rPr lang="en-US" sz="3000" b="1" cap="none" dirty="0">
                <a:solidFill>
                  <a:srgbClr val="A2AD00"/>
                </a:solidFill>
                <a:latin typeface="Arial Bold" panose="020B0704020202020204" pitchFamily="34" charset="0"/>
                <a:ea typeface="ＭＳ Ｐゴシック" pitchFamily="-112" charset="-128"/>
                <a:cs typeface="Arial Bold" panose="020B0704020202020204" pitchFamily="34" charset="0"/>
              </a:rPr>
              <a:t>2026 Neighborhood Assistance Program (NAP) Application Webinar</a:t>
            </a:r>
            <a:br>
              <a:rPr lang="en-US" sz="3200" b="1" dirty="0">
                <a:solidFill>
                  <a:schemeClr val="bg1"/>
                </a:solidFill>
                <a:latin typeface="Arial Bold" panose="020B0704020202020204" pitchFamily="34" charset="0"/>
                <a:ea typeface="ＭＳ Ｐゴシック" pitchFamily="-112" charset="-128"/>
                <a:cs typeface="Arial Bold" panose="020B0704020202020204" pitchFamily="34" charset="0"/>
              </a:rPr>
            </a:br>
            <a:r>
              <a:rPr lang="en-US" sz="1600" b="1" dirty="0">
                <a:solidFill>
                  <a:schemeClr val="bg1"/>
                </a:solidFill>
                <a:latin typeface="Arial Bold" panose="020B0704020202020204" pitchFamily="34" charset="0"/>
                <a:ea typeface="ＭＳ Ｐゴシック" pitchFamily="-112" charset="-128"/>
                <a:cs typeface="Arial Bold" panose="020B0704020202020204" pitchFamily="34" charset="0"/>
              </a:rPr>
              <a:t> </a:t>
            </a:r>
            <a:br>
              <a:rPr lang="en-US" sz="2800" dirty="0">
                <a:solidFill>
                  <a:schemeClr val="bg1"/>
                </a:solidFill>
              </a:rPr>
            </a:br>
            <a:br>
              <a:rPr lang="en-US" sz="2800" dirty="0">
                <a:solidFill>
                  <a:schemeClr val="bg1"/>
                </a:solidFill>
              </a:rPr>
            </a:br>
            <a:endParaRPr lang="en-US" sz="2800" b="1" cap="none" dirty="0">
              <a:solidFill>
                <a:schemeClr val="bg1"/>
              </a:solidFill>
              <a:latin typeface="Arial Bold" panose="020B0704020202020204" pitchFamily="34" charset="0"/>
              <a:ea typeface="ＭＳ Ｐゴシック" pitchFamily="-111" charset="-128"/>
              <a:cs typeface="Arial Bold" panose="020B0704020202020204" pitchFamily="34" charset="0"/>
            </a:endParaRPr>
          </a:p>
        </p:txBody>
      </p:sp>
      <p:sp>
        <p:nvSpPr>
          <p:cNvPr id="3" name="TextBox 2">
            <a:extLst>
              <a:ext uri="{FF2B5EF4-FFF2-40B4-BE49-F238E27FC236}">
                <a16:creationId xmlns:a16="http://schemas.microsoft.com/office/drawing/2014/main" id="{AAD3F1D0-B345-78CA-FA14-794F579B26D6}"/>
              </a:ext>
            </a:extLst>
          </p:cNvPr>
          <p:cNvSpPr txBox="1"/>
          <p:nvPr/>
        </p:nvSpPr>
        <p:spPr>
          <a:xfrm>
            <a:off x="470451" y="1905000"/>
            <a:ext cx="8093766" cy="3077766"/>
          </a:xfrm>
          <a:prstGeom prst="rect">
            <a:avLst/>
          </a:prstGeom>
          <a:noFill/>
        </p:spPr>
        <p:txBody>
          <a:bodyPr wrap="square" rtlCol="0">
            <a:spAutoFit/>
          </a:bodyPr>
          <a:lstStyle/>
          <a:p>
            <a:endParaRPr lang="en-US" sz="6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Presenters:</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Samantha Spergel</a:t>
            </a:r>
          </a:p>
          <a:p>
            <a:r>
              <a:rPr lang="en-US" sz="1600" dirty="0">
                <a:solidFill>
                  <a:schemeClr val="bg1"/>
                </a:solidFill>
                <a:latin typeface="Arial" panose="020B0604020202020204" pitchFamily="34" charset="0"/>
                <a:cs typeface="Arial" panose="020B0604020202020204" pitchFamily="34" charset="0"/>
              </a:rPr>
              <a:t>Chief Community Programs and Services Officer</a:t>
            </a:r>
            <a:br>
              <a:rPr lang="en-US" sz="2000" dirty="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Antonio Rodriquez</a:t>
            </a:r>
          </a:p>
          <a:p>
            <a:r>
              <a:rPr lang="en-US" sz="1600" dirty="0">
                <a:solidFill>
                  <a:schemeClr val="bg1"/>
                </a:solidFill>
                <a:latin typeface="Arial" panose="020B0604020202020204" pitchFamily="34" charset="0"/>
                <a:cs typeface="Arial" panose="020B0604020202020204" pitchFamily="34" charset="0"/>
              </a:rPr>
              <a:t>IDA/NAP Analyst</a:t>
            </a:r>
          </a:p>
          <a:p>
            <a:endParaRPr lang="en-US" sz="1600" dirty="0">
              <a:solidFill>
                <a:schemeClr val="bg1"/>
              </a:solidFill>
              <a:latin typeface="Arial" panose="020B0604020202020204" pitchFamily="34" charset="0"/>
              <a:cs typeface="Arial" panose="020B0604020202020204" pitchFamily="34" charset="0"/>
            </a:endParaRPr>
          </a:p>
          <a:p>
            <a:r>
              <a:rPr lang="en-US" sz="2000" dirty="0">
                <a:solidFill>
                  <a:srgbClr val="CCFF3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nap@ihcda.in.gov</a:t>
            </a:r>
            <a:br>
              <a:rPr lang="en-US" sz="2000" dirty="0">
                <a:solidFill>
                  <a:schemeClr val="bg1"/>
                </a:solidFill>
                <a:latin typeface="Arial" panose="020B0604020202020204" pitchFamily="34" charset="0"/>
                <a:cs typeface="Arial" panose="020B0604020202020204" pitchFamily="34" charset="0"/>
              </a:rPr>
            </a:br>
            <a:br>
              <a:rPr lang="en-US" sz="2000" dirty="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94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Economically disadvantaged areas</a:t>
            </a:r>
            <a:endParaRPr lang="en-US" dirty="0">
              <a:solidFill>
                <a:srgbClr val="7030A0"/>
              </a:solidFill>
            </a:endParaRPr>
          </a:p>
        </p:txBody>
      </p:sp>
      <p:sp>
        <p:nvSpPr>
          <p:cNvPr id="3" name="Content Placeholder 2"/>
          <p:cNvSpPr>
            <a:spLocks noGrp="1"/>
          </p:cNvSpPr>
          <p:nvPr>
            <p:ph idx="1"/>
          </p:nvPr>
        </p:nvSpPr>
        <p:spPr>
          <a:xfrm>
            <a:off x="335273" y="1426021"/>
            <a:ext cx="8364589" cy="3984179"/>
          </a:xfrm>
        </p:spPr>
        <p:txBody>
          <a:bodyPr numCol="1"/>
          <a:lstStyle/>
          <a:p>
            <a:pPr marL="285750" indent="-285750">
              <a:buFont typeface="Arial" panose="020B0604020202020204" pitchFamily="34" charset="0"/>
              <a:buChar char="•"/>
            </a:pPr>
            <a:r>
              <a:rPr lang="en-US" sz="1800" dirty="0">
                <a:effectLst/>
              </a:rPr>
              <a:t>All NAP eligible services in this category must be PHYSICALLY provided in a designated economically disadvantaged area to qualify for funding using NAP donations (</a:t>
            </a:r>
            <a:r>
              <a:rPr lang="en-US" sz="1800" i="1" dirty="0">
                <a:effectLst/>
                <a:hlinkClick r:id="rId3"/>
              </a:rPr>
              <a:t>Opportunity Zones</a:t>
            </a:r>
            <a:r>
              <a:rPr lang="en-US" sz="1800" i="1" dirty="0">
                <a:effectLst/>
              </a:rPr>
              <a:t>, </a:t>
            </a:r>
            <a:r>
              <a:rPr lang="en-US" sz="1800" i="1" dirty="0">
                <a:effectLst/>
                <a:hlinkClick r:id="rId4"/>
              </a:rPr>
              <a:t>Qualified Census Tracts</a:t>
            </a:r>
            <a:r>
              <a:rPr lang="en-US" sz="1800" i="1" dirty="0">
                <a:effectLst/>
              </a:rPr>
              <a:t>, </a:t>
            </a:r>
            <a:r>
              <a:rPr lang="en-US" sz="1800" i="1" dirty="0">
                <a:effectLst/>
                <a:hlinkClick r:id="rId5"/>
              </a:rPr>
              <a:t>Urban Enterprise Zones</a:t>
            </a:r>
            <a:r>
              <a:rPr lang="en-US" i="1" dirty="0"/>
              <a:t>):</a:t>
            </a:r>
          </a:p>
          <a:p>
            <a:r>
              <a:rPr lang="en-US" sz="1800" dirty="0">
                <a:effectLst/>
              </a:rPr>
              <a:t> </a:t>
            </a:r>
            <a:endParaRPr lang="en-US" dirty="0"/>
          </a:p>
          <a:p>
            <a:pPr marL="973138" lvl="1" indent="-285750"/>
            <a:r>
              <a:rPr lang="en-US" dirty="0">
                <a:effectLst/>
              </a:rPr>
              <a:t>Counseling and advice </a:t>
            </a:r>
          </a:p>
          <a:p>
            <a:pPr marL="973138" lvl="1" indent="-285750"/>
            <a:r>
              <a:rPr lang="en-US" dirty="0">
                <a:effectLst/>
              </a:rPr>
              <a:t>Emergency assistance </a:t>
            </a:r>
            <a:endParaRPr lang="en-US" dirty="0"/>
          </a:p>
          <a:p>
            <a:pPr marL="973138" lvl="1" indent="-285750"/>
            <a:r>
              <a:rPr lang="en-US" dirty="0">
                <a:effectLst/>
              </a:rPr>
              <a:t>Medical care </a:t>
            </a:r>
          </a:p>
          <a:p>
            <a:pPr marL="973138" lvl="1" indent="-285750"/>
            <a:r>
              <a:rPr lang="en-US" dirty="0">
                <a:effectLst/>
              </a:rPr>
              <a:t>Development and/or management of recreational facilities </a:t>
            </a:r>
          </a:p>
          <a:p>
            <a:pPr marL="973138" lvl="1" indent="-285750"/>
            <a:r>
              <a:rPr lang="en-US" dirty="0">
                <a:effectLst/>
              </a:rPr>
              <a:t>Development and/or management of housing facilities </a:t>
            </a:r>
          </a:p>
          <a:p>
            <a:pPr marL="973138" lvl="1" indent="-285750"/>
            <a:r>
              <a:rPr lang="en-US" dirty="0">
                <a:effectLst/>
              </a:rPr>
              <a:t>Economic development assistance </a:t>
            </a:r>
          </a:p>
          <a:p>
            <a:pPr marL="973138" lvl="1" indent="-285750"/>
            <a:r>
              <a:rPr lang="en-US" dirty="0">
                <a:effectLst/>
              </a:rPr>
              <a:t>Neighborhood assistance to aid in the physical or economic improvement of all or part of a qualifying area: Financial Assistance, Labor, Material, or Technical Advice</a:t>
            </a:r>
            <a:br>
              <a:rPr lang="en-US" sz="2200" dirty="0"/>
            </a:br>
            <a:endParaRPr lang="en-US" sz="2200" dirty="0"/>
          </a:p>
        </p:txBody>
      </p:sp>
    </p:spTree>
    <p:extLst>
      <p:ext uri="{BB962C8B-B14F-4D97-AF65-F5344CB8AC3E}">
        <p14:creationId xmlns:p14="http://schemas.microsoft.com/office/powerpoint/2010/main" val="429129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Services for those who live in an EDA:</a:t>
            </a:r>
          </a:p>
        </p:txBody>
      </p:sp>
      <p:sp>
        <p:nvSpPr>
          <p:cNvPr id="3" name="Content Placeholder 2"/>
          <p:cNvSpPr>
            <a:spLocks noGrp="1"/>
          </p:cNvSpPr>
          <p:nvPr>
            <p:ph idx="1"/>
          </p:nvPr>
        </p:nvSpPr>
        <p:spPr>
          <a:xfrm>
            <a:off x="334963" y="1417638"/>
            <a:ext cx="8364589" cy="3984179"/>
          </a:xfrm>
        </p:spPr>
        <p:txBody>
          <a:bodyPr numCol="1"/>
          <a:lstStyle/>
          <a:p>
            <a:pPr marL="285750" indent="-285750">
              <a:buFont typeface="Arial" panose="020B0604020202020204" pitchFamily="34" charset="0"/>
              <a:buChar char="•"/>
            </a:pPr>
            <a:r>
              <a:rPr lang="en-US" dirty="0">
                <a:effectLst/>
              </a:rPr>
              <a:t>NAP eligible services in this category DO NOT need to be PHYSICALLY provided in economically disadvantaged areas; however, all individuals served using NAP donations must RESIDE in designated economically disadvantaged areas (</a:t>
            </a:r>
            <a:r>
              <a:rPr lang="en-US" i="1" dirty="0">
                <a:effectLst/>
                <a:hlinkClick r:id="rId3"/>
              </a:rPr>
              <a:t>Opportunity Zones</a:t>
            </a:r>
            <a:r>
              <a:rPr lang="en-US" i="1" dirty="0">
                <a:effectLst/>
              </a:rPr>
              <a:t>, </a:t>
            </a:r>
            <a:r>
              <a:rPr lang="en-US" i="1" dirty="0">
                <a:effectLst/>
                <a:hlinkClick r:id="rId4"/>
              </a:rPr>
              <a:t>Qualified Census Tracts</a:t>
            </a:r>
            <a:r>
              <a:rPr lang="en-US" i="1" dirty="0">
                <a:effectLst/>
              </a:rPr>
              <a:t>, </a:t>
            </a:r>
            <a:r>
              <a:rPr lang="en-US" i="1" dirty="0">
                <a:effectLst/>
                <a:hlinkClick r:id="rId5"/>
              </a:rPr>
              <a:t>Urban Enterprise Zones</a:t>
            </a:r>
            <a:r>
              <a:rPr lang="en-US" i="1" dirty="0"/>
              <a:t>):</a:t>
            </a:r>
          </a:p>
          <a:p>
            <a:pPr marL="285750" indent="-285750">
              <a:buFont typeface="Arial" panose="020B0604020202020204" pitchFamily="34" charset="0"/>
              <a:buChar char="•"/>
            </a:pPr>
            <a:endParaRPr lang="en-US" i="1" dirty="0"/>
          </a:p>
          <a:p>
            <a:pPr marL="973138" lvl="1" indent="-285750"/>
            <a:r>
              <a:rPr lang="en-US" dirty="0">
                <a:effectLst/>
              </a:rPr>
              <a:t>Job training providing vocational skills to enable individuals to become employable or seek a higher grade of employment </a:t>
            </a:r>
          </a:p>
          <a:p>
            <a:pPr marL="973138" lvl="1" indent="-285750"/>
            <a:r>
              <a:rPr lang="en-US" dirty="0">
                <a:effectLst/>
              </a:rPr>
              <a:t>Crime prevention or reduction activities </a:t>
            </a:r>
          </a:p>
          <a:p>
            <a:pPr marL="973138" lvl="1" indent="-285750"/>
            <a:r>
              <a:rPr lang="en-US" dirty="0">
                <a:effectLst/>
              </a:rPr>
              <a:t>Education to prepare for better life opportunities: Scholastic Instruction or Scholarship Assistance</a:t>
            </a:r>
            <a:endParaRPr lang="en-US" sz="2200" dirty="0"/>
          </a:p>
        </p:txBody>
      </p:sp>
    </p:spTree>
    <p:extLst>
      <p:ext uri="{BB962C8B-B14F-4D97-AF65-F5344CB8AC3E}">
        <p14:creationId xmlns:p14="http://schemas.microsoft.com/office/powerpoint/2010/main" val="144744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Service categories</a:t>
            </a:r>
          </a:p>
        </p:txBody>
      </p:sp>
      <p:sp>
        <p:nvSpPr>
          <p:cNvPr id="3" name="Content Placeholder 2"/>
          <p:cNvSpPr>
            <a:spLocks noGrp="1"/>
          </p:cNvSpPr>
          <p:nvPr>
            <p:ph idx="1"/>
          </p:nvPr>
        </p:nvSpPr>
        <p:spPr>
          <a:xfrm>
            <a:off x="335273" y="1426021"/>
            <a:ext cx="8364589" cy="3984179"/>
          </a:xfrm>
        </p:spPr>
        <p:txBody>
          <a:bodyPr numCol="1"/>
          <a:lstStyle/>
          <a:p>
            <a:pPr marL="342900" indent="-342900">
              <a:buFont typeface="Arial" panose="020B0604020202020204" pitchFamily="34" charset="0"/>
              <a:buChar char="•"/>
            </a:pPr>
            <a:r>
              <a:rPr lang="en-US" sz="2000" dirty="0">
                <a:effectLst/>
              </a:rPr>
              <a:t>Services for economically disadvantaged households</a:t>
            </a:r>
            <a:endParaRPr lang="en-US" sz="2000" dirty="0"/>
          </a:p>
          <a:p>
            <a:pPr marL="1030288" lvl="1" indent="-342900"/>
            <a:r>
              <a:rPr lang="en-US" dirty="0">
                <a:effectLst/>
              </a:rPr>
              <a:t>NAP eligible services in this category are not location based; however, all individuals served must be members of economically disadvantaged households (</a:t>
            </a:r>
            <a:r>
              <a:rPr lang="en-US" i="1" dirty="0">
                <a:effectLst/>
              </a:rPr>
              <a:t>income less than 200% FPL/80% AMI</a:t>
            </a:r>
            <a:r>
              <a:rPr lang="en-US" dirty="0">
                <a:effectLst/>
              </a:rPr>
              <a:t>).</a:t>
            </a:r>
          </a:p>
          <a:p>
            <a:pPr marL="1030288" lvl="1" indent="-342900"/>
            <a:r>
              <a:rPr lang="en-US" sz="1600" dirty="0">
                <a:effectLst/>
              </a:rPr>
              <a:t>Job training providing vocational skills to enable individuals to become employable or seek a higher grade of employment *</a:t>
            </a:r>
            <a:endParaRPr lang="en-US" sz="1600" dirty="0"/>
          </a:p>
          <a:p>
            <a:endParaRPr lang="en-US" sz="2400" dirty="0"/>
          </a:p>
          <a:p>
            <a:pPr marL="342900" indent="-342900">
              <a:buFont typeface="Arial" panose="020B0604020202020204" pitchFamily="34" charset="0"/>
              <a:buChar char="•"/>
            </a:pPr>
            <a:r>
              <a:rPr lang="en-US" sz="2000" dirty="0">
                <a:effectLst/>
              </a:rPr>
              <a:t>Services provided in ANY neighborhood in Indiana</a:t>
            </a:r>
          </a:p>
          <a:p>
            <a:pPr marL="1030288" lvl="1" indent="-342900"/>
            <a:r>
              <a:rPr lang="en-US" dirty="0"/>
              <a:t>NAP eligible services in this category are not location, income, or population based.</a:t>
            </a:r>
          </a:p>
          <a:p>
            <a:pPr marL="1030288" lvl="1" indent="-342900"/>
            <a:r>
              <a:rPr lang="en-US" sz="1600" dirty="0">
                <a:effectLst/>
              </a:rPr>
              <a:t>Technical Advice to promote higher employment</a:t>
            </a:r>
            <a:endParaRPr lang="en-US" sz="1600" dirty="0"/>
          </a:p>
        </p:txBody>
      </p:sp>
    </p:spTree>
    <p:extLst>
      <p:ext uri="{BB962C8B-B14F-4D97-AF65-F5344CB8AC3E}">
        <p14:creationId xmlns:p14="http://schemas.microsoft.com/office/powerpoint/2010/main" val="92789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Services for ex-offenders</a:t>
            </a:r>
          </a:p>
        </p:txBody>
      </p:sp>
      <p:sp>
        <p:nvSpPr>
          <p:cNvPr id="3" name="Content Placeholder 2"/>
          <p:cNvSpPr>
            <a:spLocks noGrp="1"/>
          </p:cNvSpPr>
          <p:nvPr>
            <p:ph idx="1"/>
          </p:nvPr>
        </p:nvSpPr>
        <p:spPr>
          <a:xfrm>
            <a:off x="335273" y="1426021"/>
            <a:ext cx="8364589" cy="3984179"/>
          </a:xfrm>
        </p:spPr>
        <p:txBody>
          <a:bodyPr numCol="1"/>
          <a:lstStyle/>
          <a:p>
            <a:pPr marL="285750" indent="-285750">
              <a:buFont typeface="Arial" panose="020B0604020202020204" pitchFamily="34" charset="0"/>
              <a:buChar char="•"/>
            </a:pPr>
            <a:r>
              <a:rPr lang="en-US" dirty="0">
                <a:effectLst/>
              </a:rPr>
              <a:t>NAP eligible services in this category do not need to be location or income based; however, all individuals served using NAP donations must be ex-offenders or justice involved individuals who have completed their criminal sentences or are serving a term of probation or parole.</a:t>
            </a:r>
          </a:p>
          <a:p>
            <a:pPr marL="285750" indent="-285750">
              <a:buFont typeface="Arial" panose="020B0604020202020204" pitchFamily="34" charset="0"/>
              <a:buChar char="•"/>
            </a:pPr>
            <a:endParaRPr lang="en-US" dirty="0"/>
          </a:p>
          <a:p>
            <a:pPr marL="973138" lvl="1" indent="-285750"/>
            <a:r>
              <a:rPr lang="en-US" dirty="0">
                <a:effectLst/>
              </a:rPr>
              <a:t>Counseling and advice </a:t>
            </a:r>
          </a:p>
          <a:p>
            <a:pPr marL="973138" lvl="1" indent="-285750"/>
            <a:r>
              <a:rPr lang="en-US" dirty="0">
                <a:effectLst/>
              </a:rPr>
              <a:t>Emergency assistance </a:t>
            </a:r>
          </a:p>
          <a:p>
            <a:pPr marL="973138" lvl="1" indent="-285750"/>
            <a:r>
              <a:rPr lang="en-US" dirty="0">
                <a:effectLst/>
              </a:rPr>
              <a:t>Medical care </a:t>
            </a:r>
          </a:p>
          <a:p>
            <a:pPr marL="973138" lvl="1" indent="-285750"/>
            <a:r>
              <a:rPr lang="en-US" dirty="0">
                <a:effectLst/>
              </a:rPr>
              <a:t>Development and/or management of recreational facilities </a:t>
            </a:r>
          </a:p>
          <a:p>
            <a:pPr marL="973138" lvl="1" indent="-285750"/>
            <a:r>
              <a:rPr lang="en-US" dirty="0">
                <a:effectLst/>
              </a:rPr>
              <a:t>Development and/or management of housing facilities </a:t>
            </a:r>
          </a:p>
          <a:p>
            <a:pPr marL="973138" lvl="1" indent="-285750"/>
            <a:r>
              <a:rPr lang="en-US" dirty="0">
                <a:effectLst/>
              </a:rPr>
              <a:t>Job training providing vocational skills to enable individuals to become employable or seek a higher grade of employment</a:t>
            </a:r>
          </a:p>
          <a:p>
            <a:pPr marL="973138" lvl="1" indent="-285750"/>
            <a:r>
              <a:rPr lang="en-US" dirty="0">
                <a:effectLst/>
              </a:rPr>
              <a:t>Education to prepare for better life opportunities: Scholastic Instruction or Scholarship Assistance</a:t>
            </a:r>
            <a:br>
              <a:rPr lang="en-US" sz="2400" dirty="0"/>
            </a:br>
            <a:endParaRPr lang="en-US" sz="2400" dirty="0"/>
          </a:p>
        </p:txBody>
      </p:sp>
    </p:spTree>
    <p:extLst>
      <p:ext uri="{BB962C8B-B14F-4D97-AF65-F5344CB8AC3E}">
        <p14:creationId xmlns:p14="http://schemas.microsoft.com/office/powerpoint/2010/main" val="119841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BBC35-390F-558E-98D7-DEFA93EBF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6F631-1A12-6D71-9794-C34E05CBABE5}"/>
              </a:ext>
            </a:extLst>
          </p:cNvPr>
          <p:cNvSpPr>
            <a:spLocks noGrp="1"/>
          </p:cNvSpPr>
          <p:nvPr>
            <p:ph type="ctrTitle"/>
          </p:nvPr>
        </p:nvSpPr>
        <p:spPr>
          <a:xfrm>
            <a:off x="152400" y="1752600"/>
            <a:ext cx="8610600" cy="2971800"/>
          </a:xfrm>
        </p:spPr>
        <p:txBody>
          <a:bodyPr>
            <a:noAutofit/>
          </a:bodyPr>
          <a:lstStyle/>
          <a:p>
            <a:pPr algn="l">
              <a:defRPr/>
            </a:pPr>
            <a: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t>How does the NAP Program work?</a:t>
            </a:r>
            <a:b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br>
            <a:endPar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321628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081A0-C0CF-6ECF-D3E7-394A57184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7520D-E6A9-B577-AD05-0D1831C5E3BC}"/>
              </a:ext>
            </a:extLst>
          </p:cNvPr>
          <p:cNvSpPr>
            <a:spLocks noGrp="1"/>
          </p:cNvSpPr>
          <p:nvPr>
            <p:ph type="title"/>
          </p:nvPr>
        </p:nvSpPr>
        <p:spPr/>
        <p:txBody>
          <a:bodyPr/>
          <a:lstStyle/>
          <a:p>
            <a:pPr algn="ctr">
              <a:defRPr/>
            </a:pPr>
            <a:r>
              <a:rPr lang="en-US" dirty="0"/>
              <a:t>How do nap credits work?</a:t>
            </a:r>
          </a:p>
        </p:txBody>
      </p:sp>
      <p:sp>
        <p:nvSpPr>
          <p:cNvPr id="3" name="Content Placeholder 2">
            <a:extLst>
              <a:ext uri="{FF2B5EF4-FFF2-40B4-BE49-F238E27FC236}">
                <a16:creationId xmlns:a16="http://schemas.microsoft.com/office/drawing/2014/main" id="{9747C53E-98F0-C5FC-F13D-548163D10EEA}"/>
              </a:ext>
            </a:extLst>
          </p:cNvPr>
          <p:cNvSpPr>
            <a:spLocks noGrp="1"/>
          </p:cNvSpPr>
          <p:nvPr>
            <p:ph idx="1"/>
          </p:nvPr>
        </p:nvSpPr>
        <p:spPr/>
        <p:txBody>
          <a:bodyPr/>
          <a:lstStyle/>
          <a:p>
            <a:pPr marL="285750" indent="-285750">
              <a:buFont typeface="Arial" panose="020B0604020202020204" pitchFamily="34" charset="0"/>
              <a:buChar char="•"/>
            </a:pPr>
            <a:r>
              <a:rPr lang="en-US" dirty="0"/>
              <a:t>NAP credits are distributed to donors in exchange for contributions to the NFP.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NAP credits are worth 50% of the value of a donation/contribution. This means that a $100 NAP tax credit equates to $200 in donations for the organization.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Credits are reported on donors’ Indiana tax returns and applied to their state tax liability.</a:t>
            </a:r>
          </a:p>
          <a:p>
            <a:pPr marL="285750" indent="-285750">
              <a:buFont typeface="Arial" panose="020B0604020202020204" pitchFamily="34" charset="0"/>
              <a:buChar char="•"/>
              <a:defRPr/>
            </a:pPr>
            <a:endParaRPr lang="en-US" dirty="0"/>
          </a:p>
          <a:p>
            <a:pPr>
              <a:defRPr/>
            </a:pPr>
            <a:endParaRPr lang="en-US" dirty="0"/>
          </a:p>
        </p:txBody>
      </p:sp>
    </p:spTree>
    <p:extLst>
      <p:ext uri="{BB962C8B-B14F-4D97-AF65-F5344CB8AC3E}">
        <p14:creationId xmlns:p14="http://schemas.microsoft.com/office/powerpoint/2010/main" val="190037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ctr">
              <a:lnSpc>
                <a:spcPct val="100000"/>
              </a:lnSpc>
              <a:spcBef>
                <a:spcPts val="100"/>
              </a:spcBef>
            </a:pPr>
            <a:r>
              <a:rPr sz="3200" dirty="0">
                <a:solidFill>
                  <a:srgbClr val="A8AD00"/>
                </a:solidFill>
              </a:rPr>
              <a:t>CONTRIBUTION</a:t>
            </a:r>
            <a:r>
              <a:rPr sz="3200" spc="-45" dirty="0">
                <a:solidFill>
                  <a:srgbClr val="A8AD00"/>
                </a:solidFill>
              </a:rPr>
              <a:t> </a:t>
            </a:r>
            <a:r>
              <a:rPr sz="3200" spc="-10" dirty="0">
                <a:solidFill>
                  <a:srgbClr val="A8AD00"/>
                </a:solidFill>
              </a:rPr>
              <a:t>POLICY</a:t>
            </a:r>
          </a:p>
        </p:txBody>
      </p:sp>
      <p:sp>
        <p:nvSpPr>
          <p:cNvPr id="4" name="Content Placeholder 3">
            <a:extLst>
              <a:ext uri="{FF2B5EF4-FFF2-40B4-BE49-F238E27FC236}">
                <a16:creationId xmlns:a16="http://schemas.microsoft.com/office/drawing/2014/main" id="{D8B9E126-C126-F573-50C9-17242FC8CE29}"/>
              </a:ext>
            </a:extLst>
          </p:cNvPr>
          <p:cNvSpPr>
            <a:spLocks noGrp="1"/>
          </p:cNvSpPr>
          <p:nvPr>
            <p:ph idx="1"/>
          </p:nvPr>
        </p:nvSpPr>
        <p:spPr/>
        <p:txBody>
          <a:bodyPr/>
          <a:lstStyle/>
          <a:p>
            <a:pPr marL="12700" marR="167640">
              <a:lnSpc>
                <a:spcPct val="100000"/>
              </a:lnSpc>
              <a:spcBef>
                <a:spcPts val="100"/>
              </a:spcBef>
            </a:pPr>
            <a:r>
              <a:rPr lang="en-US" sz="1800" dirty="0">
                <a:solidFill>
                  <a:srgbClr val="003057"/>
                </a:solidFill>
                <a:latin typeface="Arial"/>
                <a:cs typeface="Arial"/>
              </a:rPr>
              <a:t>Agencies can begin accepting contributions starting July</a:t>
            </a:r>
            <a:r>
              <a:rPr lang="en-US" sz="1800" spc="-20" dirty="0">
                <a:solidFill>
                  <a:srgbClr val="003057"/>
                </a:solidFill>
                <a:latin typeface="Arial"/>
                <a:cs typeface="Arial"/>
              </a:rPr>
              <a:t> </a:t>
            </a:r>
            <a:r>
              <a:rPr lang="en-US" sz="1800" dirty="0">
                <a:solidFill>
                  <a:srgbClr val="003057"/>
                </a:solidFill>
                <a:latin typeface="Arial"/>
                <a:cs typeface="Arial"/>
              </a:rPr>
              <a:t>1</a:t>
            </a:r>
          </a:p>
          <a:p>
            <a:pPr marL="12700" marR="167640">
              <a:lnSpc>
                <a:spcPct val="100000"/>
              </a:lnSpc>
              <a:spcBef>
                <a:spcPts val="100"/>
              </a:spcBef>
            </a:pPr>
            <a:endParaRPr lang="en-US" sz="2400" dirty="0">
              <a:solidFill>
                <a:srgbClr val="003057"/>
              </a:solidFill>
              <a:latin typeface="Arial"/>
              <a:cs typeface="Arial"/>
            </a:endParaRPr>
          </a:p>
          <a:p>
            <a:pPr marL="12700" marR="62230">
              <a:lnSpc>
                <a:spcPct val="100000"/>
              </a:lnSpc>
              <a:spcBef>
                <a:spcPts val="5"/>
              </a:spcBef>
            </a:pPr>
            <a:r>
              <a:rPr lang="en-US" sz="1800" dirty="0">
                <a:solidFill>
                  <a:srgbClr val="003057"/>
                </a:solidFill>
                <a:latin typeface="Arial"/>
                <a:cs typeface="Arial"/>
              </a:rPr>
              <a:t>Credits</a:t>
            </a:r>
            <a:r>
              <a:rPr lang="en-US" sz="1800" spc="-5" dirty="0">
                <a:solidFill>
                  <a:srgbClr val="003057"/>
                </a:solidFill>
                <a:latin typeface="Arial"/>
                <a:cs typeface="Arial"/>
              </a:rPr>
              <a:t> </a:t>
            </a:r>
            <a:r>
              <a:rPr lang="en-US" sz="1800" dirty="0">
                <a:solidFill>
                  <a:srgbClr val="003057"/>
                </a:solidFill>
                <a:latin typeface="Arial"/>
                <a:cs typeface="Arial"/>
              </a:rPr>
              <a:t>for</a:t>
            </a:r>
            <a:r>
              <a:rPr lang="en-US" sz="1800" spc="-25" dirty="0">
                <a:solidFill>
                  <a:srgbClr val="003057"/>
                </a:solidFill>
                <a:latin typeface="Arial"/>
                <a:cs typeface="Arial"/>
              </a:rPr>
              <a:t> </a:t>
            </a:r>
            <a:r>
              <a:rPr lang="en-US" sz="1800" dirty="0">
                <a:solidFill>
                  <a:srgbClr val="003057"/>
                </a:solidFill>
                <a:latin typeface="Arial"/>
                <a:cs typeface="Arial"/>
              </a:rPr>
              <a:t>donations</a:t>
            </a:r>
            <a:r>
              <a:rPr lang="en-US" sz="1800" spc="10" dirty="0">
                <a:solidFill>
                  <a:srgbClr val="003057"/>
                </a:solidFill>
                <a:latin typeface="Arial"/>
                <a:cs typeface="Arial"/>
              </a:rPr>
              <a:t> </a:t>
            </a:r>
            <a:r>
              <a:rPr lang="en-US" sz="1800" dirty="0">
                <a:solidFill>
                  <a:srgbClr val="003057"/>
                </a:solidFill>
                <a:latin typeface="Arial"/>
                <a:cs typeface="Arial"/>
              </a:rPr>
              <a:t>can</a:t>
            </a:r>
            <a:r>
              <a:rPr lang="en-US" sz="1800" spc="-30" dirty="0">
                <a:solidFill>
                  <a:srgbClr val="003057"/>
                </a:solidFill>
                <a:latin typeface="Arial"/>
                <a:cs typeface="Arial"/>
              </a:rPr>
              <a:t> </a:t>
            </a:r>
            <a:r>
              <a:rPr lang="en-US" sz="1800" dirty="0">
                <a:solidFill>
                  <a:srgbClr val="003057"/>
                </a:solidFill>
                <a:latin typeface="Arial"/>
                <a:cs typeface="Arial"/>
              </a:rPr>
              <a:t>only</a:t>
            </a:r>
            <a:r>
              <a:rPr lang="en-US" sz="1800" spc="-5" dirty="0">
                <a:solidFill>
                  <a:srgbClr val="003057"/>
                </a:solidFill>
                <a:latin typeface="Arial"/>
                <a:cs typeface="Arial"/>
              </a:rPr>
              <a:t> </a:t>
            </a:r>
            <a:r>
              <a:rPr lang="en-US" sz="1800" dirty="0">
                <a:solidFill>
                  <a:srgbClr val="003057"/>
                </a:solidFill>
                <a:latin typeface="Arial"/>
                <a:cs typeface="Arial"/>
              </a:rPr>
              <a:t>be</a:t>
            </a:r>
            <a:r>
              <a:rPr lang="en-US" sz="1800" spc="-25" dirty="0">
                <a:solidFill>
                  <a:srgbClr val="003057"/>
                </a:solidFill>
                <a:latin typeface="Arial"/>
                <a:cs typeface="Arial"/>
              </a:rPr>
              <a:t> </a:t>
            </a:r>
            <a:r>
              <a:rPr lang="en-US" sz="1800" dirty="0">
                <a:solidFill>
                  <a:srgbClr val="003057"/>
                </a:solidFill>
                <a:latin typeface="Arial"/>
                <a:cs typeface="Arial"/>
              </a:rPr>
              <a:t>claimed</a:t>
            </a:r>
            <a:r>
              <a:rPr lang="en-US" sz="1800" spc="-5" dirty="0">
                <a:solidFill>
                  <a:srgbClr val="003057"/>
                </a:solidFill>
                <a:latin typeface="Arial"/>
                <a:cs typeface="Arial"/>
              </a:rPr>
              <a:t> </a:t>
            </a:r>
            <a:r>
              <a:rPr lang="en-US" sz="1800" dirty="0">
                <a:solidFill>
                  <a:srgbClr val="003057"/>
                </a:solidFill>
                <a:latin typeface="Arial"/>
                <a:cs typeface="Arial"/>
              </a:rPr>
              <a:t>in</a:t>
            </a:r>
            <a:r>
              <a:rPr lang="en-US" sz="1800" spc="-25" dirty="0">
                <a:solidFill>
                  <a:srgbClr val="003057"/>
                </a:solidFill>
                <a:latin typeface="Arial"/>
                <a:cs typeface="Arial"/>
              </a:rPr>
              <a:t> </a:t>
            </a:r>
            <a:r>
              <a:rPr lang="en-US" sz="1800" dirty="0">
                <a:solidFill>
                  <a:srgbClr val="003057"/>
                </a:solidFill>
                <a:latin typeface="Arial"/>
                <a:cs typeface="Arial"/>
              </a:rPr>
              <a:t>the</a:t>
            </a:r>
            <a:r>
              <a:rPr lang="en-US" sz="1800" spc="-25" dirty="0">
                <a:solidFill>
                  <a:srgbClr val="003057"/>
                </a:solidFill>
                <a:latin typeface="Arial"/>
                <a:cs typeface="Arial"/>
              </a:rPr>
              <a:t> </a:t>
            </a:r>
            <a:r>
              <a:rPr lang="en-US" sz="1800" dirty="0">
                <a:solidFill>
                  <a:srgbClr val="003057"/>
                </a:solidFill>
                <a:latin typeface="Arial"/>
                <a:cs typeface="Arial"/>
              </a:rPr>
              <a:t>calendar</a:t>
            </a:r>
            <a:r>
              <a:rPr lang="en-US" sz="1800" spc="5" dirty="0">
                <a:solidFill>
                  <a:srgbClr val="003057"/>
                </a:solidFill>
                <a:latin typeface="Arial"/>
                <a:cs typeface="Arial"/>
              </a:rPr>
              <a:t> </a:t>
            </a:r>
            <a:r>
              <a:rPr lang="en-US" sz="1800" dirty="0">
                <a:solidFill>
                  <a:srgbClr val="003057"/>
                </a:solidFill>
                <a:latin typeface="Arial"/>
                <a:cs typeface="Arial"/>
              </a:rPr>
              <a:t>year</a:t>
            </a:r>
            <a:r>
              <a:rPr lang="en-US" sz="1800" spc="5" dirty="0">
                <a:solidFill>
                  <a:srgbClr val="003057"/>
                </a:solidFill>
                <a:latin typeface="Arial"/>
                <a:cs typeface="Arial"/>
              </a:rPr>
              <a:t> </a:t>
            </a:r>
            <a:r>
              <a:rPr lang="en-US" sz="1800" dirty="0">
                <a:solidFill>
                  <a:srgbClr val="003057"/>
                </a:solidFill>
                <a:latin typeface="Arial"/>
                <a:cs typeface="Arial"/>
              </a:rPr>
              <a:t>that</a:t>
            </a:r>
            <a:r>
              <a:rPr lang="en-US" sz="1800" spc="-10" dirty="0">
                <a:solidFill>
                  <a:srgbClr val="003057"/>
                </a:solidFill>
                <a:latin typeface="Arial"/>
                <a:cs typeface="Arial"/>
              </a:rPr>
              <a:t> </a:t>
            </a:r>
            <a:r>
              <a:rPr lang="en-US" sz="1800" dirty="0">
                <a:solidFill>
                  <a:srgbClr val="003057"/>
                </a:solidFill>
                <a:latin typeface="Arial"/>
                <a:cs typeface="Arial"/>
              </a:rPr>
              <a:t>the</a:t>
            </a:r>
            <a:r>
              <a:rPr lang="en-US" sz="1800" spc="-20" dirty="0">
                <a:solidFill>
                  <a:srgbClr val="003057"/>
                </a:solidFill>
                <a:latin typeface="Arial"/>
                <a:cs typeface="Arial"/>
              </a:rPr>
              <a:t> </a:t>
            </a:r>
            <a:r>
              <a:rPr lang="en-US" sz="1800" spc="-10" dirty="0">
                <a:solidFill>
                  <a:srgbClr val="003057"/>
                </a:solidFill>
                <a:latin typeface="Arial"/>
                <a:cs typeface="Arial"/>
              </a:rPr>
              <a:t>donation </a:t>
            </a:r>
            <a:r>
              <a:rPr lang="en-US" sz="1800" dirty="0">
                <a:solidFill>
                  <a:srgbClr val="003057"/>
                </a:solidFill>
                <a:latin typeface="Arial"/>
                <a:cs typeface="Arial"/>
              </a:rPr>
              <a:t>was made</a:t>
            </a:r>
            <a:r>
              <a:rPr lang="en-US" sz="1800" spc="-20" dirty="0">
                <a:solidFill>
                  <a:srgbClr val="003057"/>
                </a:solidFill>
                <a:latin typeface="Arial"/>
                <a:cs typeface="Arial"/>
              </a:rPr>
              <a:t> </a:t>
            </a:r>
            <a:r>
              <a:rPr lang="en-US" sz="1800" spc="-25" dirty="0">
                <a:solidFill>
                  <a:srgbClr val="003057"/>
                </a:solidFill>
                <a:latin typeface="Arial"/>
                <a:cs typeface="Arial"/>
              </a:rPr>
              <a:t>in.</a:t>
            </a:r>
            <a:r>
              <a:rPr lang="en-US" spc="-25" dirty="0">
                <a:solidFill>
                  <a:srgbClr val="003057"/>
                </a:solidFill>
                <a:latin typeface="Arial"/>
                <a:cs typeface="Arial"/>
              </a:rPr>
              <a:t> </a:t>
            </a:r>
            <a:r>
              <a:rPr lang="en-US" sz="1800" dirty="0">
                <a:solidFill>
                  <a:srgbClr val="003057"/>
                </a:solidFill>
                <a:latin typeface="Arial"/>
                <a:cs typeface="Arial"/>
              </a:rPr>
              <a:t>This</a:t>
            </a:r>
            <a:r>
              <a:rPr lang="en-US" sz="1800" spc="-30" dirty="0">
                <a:solidFill>
                  <a:srgbClr val="003057"/>
                </a:solidFill>
                <a:latin typeface="Arial"/>
                <a:cs typeface="Arial"/>
              </a:rPr>
              <a:t> </a:t>
            </a:r>
            <a:r>
              <a:rPr lang="en-US" sz="1800" dirty="0">
                <a:solidFill>
                  <a:srgbClr val="003057"/>
                </a:solidFill>
                <a:latin typeface="Arial"/>
                <a:cs typeface="Arial"/>
              </a:rPr>
              <a:t>means</a:t>
            </a:r>
            <a:r>
              <a:rPr lang="en-US" sz="1800" spc="-15" dirty="0">
                <a:solidFill>
                  <a:srgbClr val="003057"/>
                </a:solidFill>
                <a:latin typeface="Arial"/>
                <a:cs typeface="Arial"/>
              </a:rPr>
              <a:t> </a:t>
            </a:r>
            <a:r>
              <a:rPr lang="en-US" sz="1800" dirty="0">
                <a:solidFill>
                  <a:srgbClr val="003057"/>
                </a:solidFill>
                <a:latin typeface="Arial"/>
                <a:cs typeface="Arial"/>
              </a:rPr>
              <a:t>that</a:t>
            </a:r>
            <a:r>
              <a:rPr lang="en-US" sz="1800" spc="-20" dirty="0">
                <a:solidFill>
                  <a:srgbClr val="003057"/>
                </a:solidFill>
                <a:latin typeface="Arial"/>
                <a:cs typeface="Arial"/>
              </a:rPr>
              <a:t> </a:t>
            </a:r>
            <a:r>
              <a:rPr lang="en-US" sz="1800" dirty="0">
                <a:solidFill>
                  <a:srgbClr val="003057"/>
                </a:solidFill>
                <a:latin typeface="Arial"/>
                <a:cs typeface="Arial"/>
              </a:rPr>
              <a:t>for</a:t>
            </a:r>
            <a:r>
              <a:rPr lang="en-US" sz="1800" spc="-15" dirty="0">
                <a:solidFill>
                  <a:srgbClr val="003057"/>
                </a:solidFill>
                <a:latin typeface="Arial"/>
                <a:cs typeface="Arial"/>
              </a:rPr>
              <a:t> </a:t>
            </a:r>
            <a:r>
              <a:rPr lang="en-US" sz="1800" spc="-20" dirty="0">
                <a:solidFill>
                  <a:srgbClr val="003057"/>
                </a:solidFill>
                <a:latin typeface="Arial"/>
                <a:cs typeface="Arial"/>
              </a:rPr>
              <a:t>202</a:t>
            </a:r>
            <a:r>
              <a:rPr lang="en-US" spc="-20" dirty="0">
                <a:solidFill>
                  <a:srgbClr val="003057"/>
                </a:solidFill>
                <a:latin typeface="Arial"/>
                <a:cs typeface="Arial"/>
              </a:rPr>
              <a:t>6</a:t>
            </a:r>
            <a:r>
              <a:rPr lang="en-US" sz="1800" spc="-20" dirty="0">
                <a:solidFill>
                  <a:srgbClr val="003057"/>
                </a:solidFill>
                <a:latin typeface="Arial"/>
                <a:cs typeface="Arial"/>
              </a:rPr>
              <a:t>-</a:t>
            </a:r>
            <a:r>
              <a:rPr lang="en-US" sz="1800" dirty="0">
                <a:solidFill>
                  <a:srgbClr val="003057"/>
                </a:solidFill>
                <a:latin typeface="Arial"/>
                <a:cs typeface="Arial"/>
              </a:rPr>
              <a:t>202</a:t>
            </a:r>
            <a:r>
              <a:rPr lang="en-US" dirty="0">
                <a:solidFill>
                  <a:srgbClr val="003057"/>
                </a:solidFill>
                <a:latin typeface="Arial"/>
                <a:cs typeface="Arial"/>
              </a:rPr>
              <a:t>7 NAP</a:t>
            </a:r>
            <a:r>
              <a:rPr lang="en-US" sz="1800" spc="5" dirty="0">
                <a:solidFill>
                  <a:srgbClr val="003057"/>
                </a:solidFill>
                <a:latin typeface="Arial"/>
                <a:cs typeface="Arial"/>
              </a:rPr>
              <a:t> </a:t>
            </a:r>
            <a:r>
              <a:rPr lang="en-US" sz="1800" dirty="0">
                <a:solidFill>
                  <a:srgbClr val="003057"/>
                </a:solidFill>
                <a:latin typeface="Arial"/>
                <a:cs typeface="Arial"/>
              </a:rPr>
              <a:t>credits:</a:t>
            </a:r>
          </a:p>
          <a:p>
            <a:pPr marL="12700" marR="62230">
              <a:lnSpc>
                <a:spcPct val="100000"/>
              </a:lnSpc>
              <a:spcBef>
                <a:spcPts val="5"/>
              </a:spcBef>
            </a:pPr>
            <a:endParaRPr lang="en-US" sz="1000" dirty="0">
              <a:solidFill>
                <a:srgbClr val="003057"/>
              </a:solidFill>
              <a:latin typeface="Arial"/>
              <a:cs typeface="Arial"/>
            </a:endParaRPr>
          </a:p>
          <a:p>
            <a:pPr marL="457200" marR="62230" indent="-457200">
              <a:lnSpc>
                <a:spcPct val="100000"/>
              </a:lnSpc>
              <a:spcBef>
                <a:spcPts val="5"/>
              </a:spcBef>
              <a:buFont typeface="Arial" panose="020B0604020202020204" pitchFamily="34" charset="0"/>
              <a:buChar char="•"/>
            </a:pPr>
            <a:r>
              <a:rPr lang="en-US" sz="1800" dirty="0">
                <a:solidFill>
                  <a:srgbClr val="003057"/>
                </a:solidFill>
                <a:latin typeface="Arial"/>
                <a:cs typeface="Arial"/>
              </a:rPr>
              <a:t>If</a:t>
            </a:r>
            <a:r>
              <a:rPr lang="en-US" sz="1800" spc="-30" dirty="0">
                <a:solidFill>
                  <a:srgbClr val="003057"/>
                </a:solidFill>
                <a:latin typeface="Arial"/>
                <a:cs typeface="Arial"/>
              </a:rPr>
              <a:t> a donation is made </a:t>
            </a:r>
            <a:r>
              <a:rPr lang="en-US" sz="1800" dirty="0">
                <a:solidFill>
                  <a:srgbClr val="003057"/>
                </a:solidFill>
                <a:latin typeface="Arial"/>
                <a:cs typeface="Arial"/>
              </a:rPr>
              <a:t>in</a:t>
            </a:r>
            <a:r>
              <a:rPr lang="en-US" sz="1800" spc="-15" dirty="0">
                <a:solidFill>
                  <a:srgbClr val="003057"/>
                </a:solidFill>
                <a:latin typeface="Arial"/>
                <a:cs typeface="Arial"/>
              </a:rPr>
              <a:t> the 2026 calendar year (July 1 through December 31, 2026 –  the first half of the program year)</a:t>
            </a:r>
            <a:r>
              <a:rPr lang="en-US" sz="1800" dirty="0">
                <a:solidFill>
                  <a:srgbClr val="003057"/>
                </a:solidFill>
                <a:latin typeface="Arial"/>
                <a:cs typeface="Arial"/>
              </a:rPr>
              <a:t>,</a:t>
            </a:r>
            <a:r>
              <a:rPr lang="en-US" sz="1800" spc="-15" dirty="0">
                <a:solidFill>
                  <a:srgbClr val="003057"/>
                </a:solidFill>
                <a:latin typeface="Arial"/>
                <a:cs typeface="Arial"/>
              </a:rPr>
              <a:t> </a:t>
            </a:r>
            <a:r>
              <a:rPr lang="en-US" sz="1800" spc="-20" dirty="0">
                <a:solidFill>
                  <a:srgbClr val="003057"/>
                </a:solidFill>
                <a:latin typeface="Arial"/>
                <a:cs typeface="Arial"/>
              </a:rPr>
              <a:t>the donor</a:t>
            </a:r>
            <a:r>
              <a:rPr lang="en-US" spc="-20" dirty="0">
                <a:solidFill>
                  <a:srgbClr val="003057"/>
                </a:solidFill>
                <a:latin typeface="Arial"/>
                <a:cs typeface="Arial"/>
              </a:rPr>
              <a:t> </a:t>
            </a:r>
            <a:r>
              <a:rPr lang="en-US" sz="1800" dirty="0">
                <a:solidFill>
                  <a:srgbClr val="003057"/>
                </a:solidFill>
                <a:latin typeface="Arial"/>
                <a:cs typeface="Arial"/>
              </a:rPr>
              <a:t>will</a:t>
            </a:r>
            <a:r>
              <a:rPr lang="en-US" sz="1800" spc="20" dirty="0">
                <a:solidFill>
                  <a:srgbClr val="003057"/>
                </a:solidFill>
                <a:latin typeface="Arial"/>
                <a:cs typeface="Arial"/>
              </a:rPr>
              <a:t> </a:t>
            </a:r>
            <a:r>
              <a:rPr lang="en-US" sz="1800" dirty="0">
                <a:solidFill>
                  <a:srgbClr val="003057"/>
                </a:solidFill>
                <a:latin typeface="Arial"/>
                <a:cs typeface="Arial"/>
              </a:rPr>
              <a:t>claim</a:t>
            </a:r>
            <a:r>
              <a:rPr lang="en-US" sz="1800" spc="-20" dirty="0">
                <a:solidFill>
                  <a:srgbClr val="003057"/>
                </a:solidFill>
                <a:latin typeface="Arial"/>
                <a:cs typeface="Arial"/>
              </a:rPr>
              <a:t> </a:t>
            </a:r>
            <a:r>
              <a:rPr lang="en-US" sz="1800" dirty="0">
                <a:solidFill>
                  <a:srgbClr val="003057"/>
                </a:solidFill>
                <a:latin typeface="Arial"/>
                <a:cs typeface="Arial"/>
              </a:rPr>
              <a:t>the</a:t>
            </a:r>
            <a:r>
              <a:rPr lang="en-US" sz="1800" spc="-30" dirty="0">
                <a:solidFill>
                  <a:srgbClr val="003057"/>
                </a:solidFill>
                <a:latin typeface="Arial"/>
                <a:cs typeface="Arial"/>
              </a:rPr>
              <a:t> </a:t>
            </a:r>
            <a:r>
              <a:rPr lang="en-US" sz="1800" dirty="0">
                <a:solidFill>
                  <a:srgbClr val="003057"/>
                </a:solidFill>
                <a:latin typeface="Arial"/>
                <a:cs typeface="Arial"/>
              </a:rPr>
              <a:t>credit</a:t>
            </a:r>
            <a:r>
              <a:rPr lang="en-US" sz="1800" spc="-25" dirty="0">
                <a:solidFill>
                  <a:srgbClr val="003057"/>
                </a:solidFill>
                <a:latin typeface="Arial"/>
                <a:cs typeface="Arial"/>
              </a:rPr>
              <a:t> </a:t>
            </a:r>
            <a:r>
              <a:rPr lang="en-US" sz="1800" dirty="0">
                <a:solidFill>
                  <a:srgbClr val="003057"/>
                </a:solidFill>
                <a:latin typeface="Arial"/>
                <a:cs typeface="Arial"/>
              </a:rPr>
              <a:t>on</a:t>
            </a:r>
            <a:r>
              <a:rPr lang="en-US" sz="1800" spc="-35" dirty="0">
                <a:solidFill>
                  <a:srgbClr val="003057"/>
                </a:solidFill>
                <a:latin typeface="Arial"/>
                <a:cs typeface="Arial"/>
              </a:rPr>
              <a:t> </a:t>
            </a:r>
            <a:r>
              <a:rPr lang="en-US" sz="1800" dirty="0">
                <a:solidFill>
                  <a:srgbClr val="003057"/>
                </a:solidFill>
                <a:latin typeface="Arial"/>
                <a:cs typeface="Arial"/>
              </a:rPr>
              <a:t>their</a:t>
            </a:r>
            <a:r>
              <a:rPr lang="en-US" sz="1800" spc="-20" dirty="0">
                <a:solidFill>
                  <a:srgbClr val="003057"/>
                </a:solidFill>
                <a:latin typeface="Arial"/>
                <a:cs typeface="Arial"/>
              </a:rPr>
              <a:t> </a:t>
            </a:r>
            <a:r>
              <a:rPr lang="en-US" sz="1800" dirty="0">
                <a:solidFill>
                  <a:srgbClr val="003057"/>
                </a:solidFill>
                <a:latin typeface="Arial"/>
                <a:cs typeface="Arial"/>
              </a:rPr>
              <a:t>202</a:t>
            </a:r>
            <a:r>
              <a:rPr lang="en-US" dirty="0">
                <a:solidFill>
                  <a:srgbClr val="003057"/>
                </a:solidFill>
                <a:latin typeface="Arial"/>
                <a:cs typeface="Arial"/>
              </a:rPr>
              <a:t>6</a:t>
            </a:r>
            <a:r>
              <a:rPr lang="en-US" sz="1800" spc="-15" dirty="0">
                <a:solidFill>
                  <a:srgbClr val="003057"/>
                </a:solidFill>
                <a:latin typeface="Arial"/>
                <a:cs typeface="Arial"/>
              </a:rPr>
              <a:t> Indiana State </a:t>
            </a:r>
            <a:r>
              <a:rPr lang="en-US" sz="1800" spc="-10" dirty="0">
                <a:solidFill>
                  <a:srgbClr val="003057"/>
                </a:solidFill>
                <a:latin typeface="Arial"/>
                <a:cs typeface="Arial"/>
              </a:rPr>
              <a:t>taxes</a:t>
            </a:r>
            <a:r>
              <a:rPr lang="en-US" spc="-10" dirty="0">
                <a:solidFill>
                  <a:srgbClr val="003057"/>
                </a:solidFill>
                <a:latin typeface="Arial"/>
                <a:cs typeface="Arial"/>
              </a:rPr>
              <a:t>.</a:t>
            </a:r>
            <a:r>
              <a:rPr lang="en-US" sz="1800" spc="-10" dirty="0">
                <a:solidFill>
                  <a:srgbClr val="003057"/>
                </a:solidFill>
                <a:latin typeface="Arial"/>
                <a:cs typeface="Arial"/>
              </a:rPr>
              <a:t> </a:t>
            </a:r>
          </a:p>
          <a:p>
            <a:pPr marL="12700" marR="62230">
              <a:lnSpc>
                <a:spcPct val="100000"/>
              </a:lnSpc>
              <a:spcBef>
                <a:spcPts val="5"/>
              </a:spcBef>
            </a:pPr>
            <a:endParaRPr lang="en-US" sz="1000" spc="-10" dirty="0">
              <a:solidFill>
                <a:srgbClr val="003057"/>
              </a:solidFill>
              <a:latin typeface="Arial"/>
              <a:cs typeface="Arial"/>
            </a:endParaRPr>
          </a:p>
          <a:p>
            <a:pPr marL="457200" indent="-457200">
              <a:lnSpc>
                <a:spcPct val="100000"/>
              </a:lnSpc>
              <a:buChar char="•"/>
              <a:tabLst>
                <a:tab pos="299085" algn="l"/>
                <a:tab pos="299720" algn="l"/>
              </a:tabLst>
            </a:pPr>
            <a:r>
              <a:rPr lang="en-US" spc="-10" dirty="0">
                <a:solidFill>
                  <a:srgbClr val="003057"/>
                </a:solidFill>
                <a:latin typeface="Arial"/>
                <a:cs typeface="Arial"/>
              </a:rPr>
              <a:t>If the donation is made during the 2027 calendar year (January 1 through April 1, 2027 – the second half of the program year), the donor will claim the credit on their 2027 Indiana State taxes.</a:t>
            </a:r>
            <a:endParaRPr lang="en-US" sz="1800" dirty="0">
              <a:solidFill>
                <a:srgbClr val="003057"/>
              </a:solidFill>
              <a:latin typeface="Arial"/>
              <a:cs typeface="Arial"/>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ctr">
              <a:lnSpc>
                <a:spcPct val="100000"/>
              </a:lnSpc>
              <a:spcBef>
                <a:spcPts val="100"/>
              </a:spcBef>
            </a:pPr>
            <a:r>
              <a:rPr sz="3200" dirty="0">
                <a:solidFill>
                  <a:srgbClr val="A8AD00"/>
                </a:solidFill>
              </a:rPr>
              <a:t>CONTRIBUTION</a:t>
            </a:r>
            <a:r>
              <a:rPr sz="3200" spc="-45" dirty="0">
                <a:solidFill>
                  <a:srgbClr val="A8AD00"/>
                </a:solidFill>
              </a:rPr>
              <a:t> </a:t>
            </a:r>
            <a:r>
              <a:rPr sz="3200" spc="-10" dirty="0">
                <a:solidFill>
                  <a:srgbClr val="A8AD00"/>
                </a:solidFill>
              </a:rPr>
              <a:t>LIMITS</a:t>
            </a:r>
          </a:p>
        </p:txBody>
      </p:sp>
      <p:sp>
        <p:nvSpPr>
          <p:cNvPr id="5" name="Content Placeholder 4">
            <a:extLst>
              <a:ext uri="{FF2B5EF4-FFF2-40B4-BE49-F238E27FC236}">
                <a16:creationId xmlns:a16="http://schemas.microsoft.com/office/drawing/2014/main" id="{F986B60A-DD29-0DD4-BADA-1B5C5E459C8D}"/>
              </a:ext>
            </a:extLst>
          </p:cNvPr>
          <p:cNvSpPr>
            <a:spLocks noGrp="1"/>
          </p:cNvSpPr>
          <p:nvPr>
            <p:ph idx="1"/>
          </p:nvPr>
        </p:nvSpPr>
        <p:spPr/>
        <p:txBody>
          <a:bodyPr/>
          <a:lstStyle/>
          <a:p>
            <a:pPr>
              <a:lnSpc>
                <a:spcPct val="100000"/>
              </a:lnSpc>
              <a:spcBef>
                <a:spcPts val="100"/>
              </a:spcBef>
            </a:pPr>
            <a:r>
              <a:rPr lang="en-US" sz="1800" dirty="0">
                <a:solidFill>
                  <a:srgbClr val="003057"/>
                </a:solidFill>
                <a:latin typeface="Arial"/>
                <a:cs typeface="Arial"/>
              </a:rPr>
              <a:t>Multiple</a:t>
            </a:r>
            <a:r>
              <a:rPr lang="en-US" sz="1800" spc="-30" dirty="0">
                <a:solidFill>
                  <a:srgbClr val="003057"/>
                </a:solidFill>
                <a:latin typeface="Arial"/>
                <a:cs typeface="Arial"/>
              </a:rPr>
              <a:t> </a:t>
            </a:r>
            <a:r>
              <a:rPr lang="en-US" sz="1800" dirty="0">
                <a:solidFill>
                  <a:srgbClr val="003057"/>
                </a:solidFill>
                <a:latin typeface="Arial"/>
                <a:cs typeface="Arial"/>
              </a:rPr>
              <a:t>donations</a:t>
            </a:r>
            <a:r>
              <a:rPr lang="en-US" sz="1800" spc="5" dirty="0">
                <a:solidFill>
                  <a:srgbClr val="003057"/>
                </a:solidFill>
                <a:latin typeface="Arial"/>
                <a:cs typeface="Arial"/>
              </a:rPr>
              <a:t> </a:t>
            </a:r>
            <a:r>
              <a:rPr lang="en-US" sz="1800" dirty="0">
                <a:solidFill>
                  <a:srgbClr val="003057"/>
                </a:solidFill>
                <a:latin typeface="Arial"/>
                <a:cs typeface="Arial"/>
              </a:rPr>
              <a:t>are</a:t>
            </a:r>
            <a:r>
              <a:rPr lang="en-US" sz="1800" spc="-30" dirty="0">
                <a:solidFill>
                  <a:srgbClr val="003057"/>
                </a:solidFill>
                <a:latin typeface="Arial"/>
                <a:cs typeface="Arial"/>
              </a:rPr>
              <a:t> </a:t>
            </a:r>
            <a:r>
              <a:rPr lang="en-US" sz="1800" dirty="0">
                <a:solidFill>
                  <a:srgbClr val="003057"/>
                </a:solidFill>
                <a:latin typeface="Arial"/>
                <a:cs typeface="Arial"/>
              </a:rPr>
              <a:t>allowed,</a:t>
            </a:r>
            <a:r>
              <a:rPr lang="en-US" sz="1800" spc="20" dirty="0">
                <a:solidFill>
                  <a:srgbClr val="003057"/>
                </a:solidFill>
                <a:latin typeface="Arial"/>
                <a:cs typeface="Arial"/>
              </a:rPr>
              <a:t> </a:t>
            </a:r>
            <a:r>
              <a:rPr lang="en-US" sz="1800" dirty="0">
                <a:solidFill>
                  <a:srgbClr val="003057"/>
                </a:solidFill>
                <a:latin typeface="Arial"/>
                <a:cs typeface="Arial"/>
              </a:rPr>
              <a:t>to</a:t>
            </a:r>
            <a:r>
              <a:rPr lang="en-US" sz="1800" spc="-20" dirty="0">
                <a:solidFill>
                  <a:srgbClr val="003057"/>
                </a:solidFill>
                <a:latin typeface="Arial"/>
                <a:cs typeface="Arial"/>
              </a:rPr>
              <a:t> </a:t>
            </a:r>
            <a:r>
              <a:rPr lang="en-US" sz="1800" dirty="0">
                <a:solidFill>
                  <a:srgbClr val="003057"/>
                </a:solidFill>
                <a:latin typeface="Arial"/>
                <a:cs typeface="Arial"/>
              </a:rPr>
              <a:t>one</a:t>
            </a:r>
            <a:r>
              <a:rPr lang="en-US" sz="1800" spc="-25" dirty="0">
                <a:solidFill>
                  <a:srgbClr val="003057"/>
                </a:solidFill>
                <a:latin typeface="Arial"/>
                <a:cs typeface="Arial"/>
              </a:rPr>
              <a:t> </a:t>
            </a:r>
            <a:r>
              <a:rPr lang="en-US" sz="1800" dirty="0">
                <a:solidFill>
                  <a:srgbClr val="003057"/>
                </a:solidFill>
                <a:latin typeface="Arial"/>
                <a:cs typeface="Arial"/>
              </a:rPr>
              <a:t>or</a:t>
            </a:r>
            <a:r>
              <a:rPr lang="en-US" sz="1800" spc="-20" dirty="0">
                <a:solidFill>
                  <a:srgbClr val="003057"/>
                </a:solidFill>
                <a:latin typeface="Arial"/>
                <a:cs typeface="Arial"/>
              </a:rPr>
              <a:t> </a:t>
            </a:r>
            <a:r>
              <a:rPr lang="en-US" sz="1800" dirty="0">
                <a:solidFill>
                  <a:srgbClr val="003057"/>
                </a:solidFill>
                <a:latin typeface="Arial"/>
                <a:cs typeface="Arial"/>
              </a:rPr>
              <a:t>many</a:t>
            </a:r>
            <a:r>
              <a:rPr lang="en-US" sz="1800" spc="-15" dirty="0">
                <a:solidFill>
                  <a:srgbClr val="003057"/>
                </a:solidFill>
                <a:latin typeface="Arial"/>
                <a:cs typeface="Arial"/>
              </a:rPr>
              <a:t> </a:t>
            </a:r>
            <a:r>
              <a:rPr lang="en-US" sz="1800" spc="-10" dirty="0">
                <a:solidFill>
                  <a:srgbClr val="003057"/>
                </a:solidFill>
                <a:latin typeface="Arial"/>
                <a:cs typeface="Arial"/>
              </a:rPr>
              <a:t>organizations.</a:t>
            </a:r>
          </a:p>
          <a:p>
            <a:pPr>
              <a:lnSpc>
                <a:spcPct val="100000"/>
              </a:lnSpc>
              <a:spcBef>
                <a:spcPts val="100"/>
              </a:spcBef>
            </a:pPr>
            <a:endParaRPr lang="en-US" sz="2400" dirty="0">
              <a:solidFill>
                <a:srgbClr val="003057"/>
              </a:solidFill>
              <a:latin typeface="Arial"/>
              <a:cs typeface="Arial"/>
            </a:endParaRPr>
          </a:p>
          <a:p>
            <a:pPr marR="5080">
              <a:lnSpc>
                <a:spcPct val="100000"/>
              </a:lnSpc>
              <a:tabLst>
                <a:tab pos="569913" algn="l"/>
                <a:tab pos="625475" algn="l"/>
              </a:tabLst>
            </a:pPr>
            <a:r>
              <a:rPr lang="en-US" sz="1800" dirty="0">
                <a:solidFill>
                  <a:srgbClr val="003057"/>
                </a:solidFill>
                <a:latin typeface="Arial"/>
                <a:cs typeface="Arial"/>
              </a:rPr>
              <a:t>If</a:t>
            </a:r>
            <a:r>
              <a:rPr lang="en-US" sz="1800" spc="-40" dirty="0">
                <a:solidFill>
                  <a:srgbClr val="003057"/>
                </a:solidFill>
                <a:latin typeface="Arial"/>
                <a:cs typeface="Arial"/>
              </a:rPr>
              <a:t> </a:t>
            </a:r>
            <a:r>
              <a:rPr lang="en-US" sz="1800" dirty="0">
                <a:solidFill>
                  <a:srgbClr val="003057"/>
                </a:solidFill>
                <a:latin typeface="Arial"/>
                <a:cs typeface="Arial"/>
              </a:rPr>
              <a:t>multiple</a:t>
            </a:r>
            <a:r>
              <a:rPr lang="en-US" sz="1800" spc="-25" dirty="0">
                <a:solidFill>
                  <a:srgbClr val="003057"/>
                </a:solidFill>
                <a:latin typeface="Arial"/>
                <a:cs typeface="Arial"/>
              </a:rPr>
              <a:t> </a:t>
            </a:r>
            <a:r>
              <a:rPr lang="en-US" sz="1800" dirty="0">
                <a:solidFill>
                  <a:srgbClr val="003057"/>
                </a:solidFill>
                <a:latin typeface="Arial"/>
                <a:cs typeface="Arial"/>
              </a:rPr>
              <a:t>donations are</a:t>
            </a:r>
            <a:r>
              <a:rPr lang="en-US" sz="1800" spc="-35" dirty="0">
                <a:solidFill>
                  <a:srgbClr val="003057"/>
                </a:solidFill>
                <a:latin typeface="Arial"/>
                <a:cs typeface="Arial"/>
              </a:rPr>
              <a:t> </a:t>
            </a:r>
            <a:r>
              <a:rPr lang="en-US" sz="1800" dirty="0">
                <a:solidFill>
                  <a:srgbClr val="003057"/>
                </a:solidFill>
                <a:latin typeface="Arial"/>
                <a:cs typeface="Arial"/>
              </a:rPr>
              <a:t>made</a:t>
            </a:r>
            <a:r>
              <a:rPr lang="en-US" sz="1800" spc="-20" dirty="0">
                <a:solidFill>
                  <a:srgbClr val="003057"/>
                </a:solidFill>
                <a:latin typeface="Arial"/>
                <a:cs typeface="Arial"/>
              </a:rPr>
              <a:t> </a:t>
            </a:r>
            <a:r>
              <a:rPr lang="en-US" sz="1800" dirty="0">
                <a:solidFill>
                  <a:srgbClr val="003057"/>
                </a:solidFill>
                <a:latin typeface="Arial"/>
                <a:cs typeface="Arial"/>
              </a:rPr>
              <a:t>to</a:t>
            </a:r>
            <a:r>
              <a:rPr lang="en-US" sz="1800" spc="-25" dirty="0">
                <a:solidFill>
                  <a:srgbClr val="003057"/>
                </a:solidFill>
                <a:latin typeface="Arial"/>
                <a:cs typeface="Arial"/>
              </a:rPr>
              <a:t> </a:t>
            </a:r>
            <a:r>
              <a:rPr lang="en-US" sz="1800" dirty="0">
                <a:solidFill>
                  <a:srgbClr val="003057"/>
                </a:solidFill>
                <a:latin typeface="Arial"/>
                <a:cs typeface="Arial"/>
              </a:rPr>
              <a:t>one</a:t>
            </a:r>
            <a:r>
              <a:rPr lang="en-US" sz="1800" spc="-30" dirty="0">
                <a:solidFill>
                  <a:srgbClr val="003057"/>
                </a:solidFill>
                <a:latin typeface="Arial"/>
                <a:cs typeface="Arial"/>
              </a:rPr>
              <a:t> </a:t>
            </a:r>
            <a:r>
              <a:rPr lang="en-US" sz="1800" spc="-10" dirty="0">
                <a:solidFill>
                  <a:srgbClr val="003057"/>
                </a:solidFill>
                <a:latin typeface="Arial"/>
                <a:cs typeface="Arial"/>
              </a:rPr>
              <a:t>agency</a:t>
            </a:r>
            <a:r>
              <a:rPr lang="en-US" sz="1800" spc="15" dirty="0">
                <a:solidFill>
                  <a:srgbClr val="003057"/>
                </a:solidFill>
                <a:latin typeface="Arial"/>
                <a:cs typeface="Arial"/>
              </a:rPr>
              <a:t> </a:t>
            </a:r>
            <a:r>
              <a:rPr lang="en-US" sz="1800" dirty="0">
                <a:solidFill>
                  <a:srgbClr val="003057"/>
                </a:solidFill>
                <a:latin typeface="Arial"/>
                <a:cs typeface="Arial"/>
              </a:rPr>
              <a:t>and</a:t>
            </a:r>
            <a:r>
              <a:rPr lang="en-US" sz="1800" spc="-20" dirty="0">
                <a:solidFill>
                  <a:srgbClr val="003057"/>
                </a:solidFill>
                <a:latin typeface="Arial"/>
                <a:cs typeface="Arial"/>
              </a:rPr>
              <a:t> </a:t>
            </a:r>
            <a:r>
              <a:rPr lang="en-US" sz="1800" dirty="0">
                <a:solidFill>
                  <a:srgbClr val="003057"/>
                </a:solidFill>
                <a:latin typeface="Arial"/>
                <a:cs typeface="Arial"/>
              </a:rPr>
              <a:t>all</a:t>
            </a:r>
            <a:r>
              <a:rPr lang="en-US" sz="1800" spc="-30" dirty="0">
                <a:solidFill>
                  <a:srgbClr val="003057"/>
                </a:solidFill>
                <a:latin typeface="Arial"/>
                <a:cs typeface="Arial"/>
              </a:rPr>
              <a:t> </a:t>
            </a:r>
            <a:r>
              <a:rPr lang="en-US" sz="1800" dirty="0">
                <a:solidFill>
                  <a:srgbClr val="003057"/>
                </a:solidFill>
                <a:latin typeface="Arial"/>
                <a:cs typeface="Arial"/>
              </a:rPr>
              <a:t>donations</a:t>
            </a:r>
            <a:r>
              <a:rPr lang="en-US" sz="1800" spc="-5" dirty="0">
                <a:solidFill>
                  <a:srgbClr val="003057"/>
                </a:solidFill>
                <a:latin typeface="Arial"/>
                <a:cs typeface="Arial"/>
              </a:rPr>
              <a:t> </a:t>
            </a:r>
            <a:r>
              <a:rPr lang="en-US" sz="1800" dirty="0">
                <a:solidFill>
                  <a:srgbClr val="003057"/>
                </a:solidFill>
                <a:latin typeface="Arial"/>
                <a:cs typeface="Arial"/>
              </a:rPr>
              <a:t>are</a:t>
            </a:r>
            <a:r>
              <a:rPr lang="en-US" sz="1800" spc="-30" dirty="0">
                <a:solidFill>
                  <a:srgbClr val="003057"/>
                </a:solidFill>
                <a:latin typeface="Arial"/>
                <a:cs typeface="Arial"/>
              </a:rPr>
              <a:t> </a:t>
            </a:r>
            <a:r>
              <a:rPr lang="en-US" sz="1800" spc="-10" dirty="0">
                <a:solidFill>
                  <a:srgbClr val="003057"/>
                </a:solidFill>
                <a:latin typeface="Arial"/>
                <a:cs typeface="Arial"/>
              </a:rPr>
              <a:t>credit- </a:t>
            </a:r>
            <a:r>
              <a:rPr lang="en-US" sz="1800" dirty="0">
                <a:solidFill>
                  <a:srgbClr val="003057"/>
                </a:solidFill>
                <a:latin typeface="Arial"/>
                <a:cs typeface="Arial"/>
              </a:rPr>
              <a:t>eligible,</a:t>
            </a:r>
            <a:r>
              <a:rPr lang="en-US" sz="1800" spc="-10" dirty="0">
                <a:solidFill>
                  <a:srgbClr val="003057"/>
                </a:solidFill>
                <a:latin typeface="Arial"/>
                <a:cs typeface="Arial"/>
              </a:rPr>
              <a:t> </a:t>
            </a:r>
            <a:r>
              <a:rPr lang="en-US" sz="1800" dirty="0">
                <a:solidFill>
                  <a:srgbClr val="003057"/>
                </a:solidFill>
                <a:latin typeface="Arial"/>
                <a:cs typeface="Arial"/>
              </a:rPr>
              <a:t>then</a:t>
            </a:r>
            <a:r>
              <a:rPr lang="en-US" sz="1800" spc="-25" dirty="0">
                <a:solidFill>
                  <a:srgbClr val="003057"/>
                </a:solidFill>
                <a:latin typeface="Arial"/>
                <a:cs typeface="Arial"/>
              </a:rPr>
              <a:t> </a:t>
            </a:r>
            <a:r>
              <a:rPr lang="en-US" sz="1800" dirty="0">
                <a:solidFill>
                  <a:srgbClr val="003057"/>
                </a:solidFill>
                <a:latin typeface="Arial"/>
                <a:cs typeface="Arial"/>
              </a:rPr>
              <a:t>the</a:t>
            </a:r>
            <a:r>
              <a:rPr lang="en-US" sz="1800" spc="-30" dirty="0">
                <a:solidFill>
                  <a:srgbClr val="003057"/>
                </a:solidFill>
                <a:latin typeface="Arial"/>
                <a:cs typeface="Arial"/>
              </a:rPr>
              <a:t> </a:t>
            </a:r>
            <a:r>
              <a:rPr lang="en-US" sz="1800" dirty="0">
                <a:solidFill>
                  <a:srgbClr val="003057"/>
                </a:solidFill>
                <a:latin typeface="Arial"/>
                <a:cs typeface="Arial"/>
              </a:rPr>
              <a:t>donor</a:t>
            </a:r>
            <a:r>
              <a:rPr lang="en-US" sz="1800" spc="-10" dirty="0">
                <a:solidFill>
                  <a:srgbClr val="003057"/>
                </a:solidFill>
                <a:latin typeface="Arial"/>
                <a:cs typeface="Arial"/>
              </a:rPr>
              <a:t> </a:t>
            </a:r>
            <a:r>
              <a:rPr lang="en-US" sz="1800" dirty="0">
                <a:solidFill>
                  <a:srgbClr val="003057"/>
                </a:solidFill>
                <a:latin typeface="Arial"/>
                <a:cs typeface="Arial"/>
              </a:rPr>
              <a:t>should</a:t>
            </a:r>
            <a:r>
              <a:rPr lang="en-US" sz="1800" spc="-5" dirty="0">
                <a:solidFill>
                  <a:srgbClr val="003057"/>
                </a:solidFill>
                <a:latin typeface="Arial"/>
                <a:cs typeface="Arial"/>
              </a:rPr>
              <a:t> </a:t>
            </a:r>
            <a:r>
              <a:rPr lang="en-US" sz="1800" dirty="0">
                <a:solidFill>
                  <a:srgbClr val="003057"/>
                </a:solidFill>
                <a:latin typeface="Arial"/>
                <a:cs typeface="Arial"/>
              </a:rPr>
              <a:t>receive</a:t>
            </a:r>
            <a:r>
              <a:rPr lang="en-US" sz="1800" spc="-15" dirty="0">
                <a:solidFill>
                  <a:srgbClr val="003057"/>
                </a:solidFill>
                <a:latin typeface="Arial"/>
                <a:cs typeface="Arial"/>
              </a:rPr>
              <a:t> </a:t>
            </a:r>
            <a:r>
              <a:rPr lang="en-US" sz="1800" dirty="0">
                <a:solidFill>
                  <a:srgbClr val="003057"/>
                </a:solidFill>
                <a:latin typeface="Arial"/>
                <a:cs typeface="Arial"/>
              </a:rPr>
              <a:t>a</a:t>
            </a:r>
            <a:r>
              <a:rPr lang="en-US" sz="1800" spc="-25" dirty="0">
                <a:solidFill>
                  <a:srgbClr val="003057"/>
                </a:solidFill>
                <a:latin typeface="Arial"/>
                <a:cs typeface="Arial"/>
              </a:rPr>
              <a:t> </a:t>
            </a:r>
            <a:r>
              <a:rPr lang="en-US" sz="1800" dirty="0">
                <a:solidFill>
                  <a:srgbClr val="003057"/>
                </a:solidFill>
                <a:latin typeface="Arial"/>
                <a:cs typeface="Arial"/>
              </a:rPr>
              <a:t>contribution</a:t>
            </a:r>
            <a:r>
              <a:rPr lang="en-US" sz="1800" spc="-15" dirty="0">
                <a:solidFill>
                  <a:srgbClr val="003057"/>
                </a:solidFill>
                <a:latin typeface="Arial"/>
                <a:cs typeface="Arial"/>
              </a:rPr>
              <a:t> </a:t>
            </a:r>
            <a:r>
              <a:rPr lang="en-US" sz="1800" dirty="0">
                <a:solidFill>
                  <a:srgbClr val="003057"/>
                </a:solidFill>
                <a:latin typeface="Arial"/>
                <a:cs typeface="Arial"/>
              </a:rPr>
              <a:t>form</a:t>
            </a:r>
            <a:r>
              <a:rPr lang="en-US" sz="1800" spc="-20" dirty="0">
                <a:solidFill>
                  <a:srgbClr val="003057"/>
                </a:solidFill>
                <a:latin typeface="Arial"/>
                <a:cs typeface="Arial"/>
              </a:rPr>
              <a:t> </a:t>
            </a:r>
            <a:r>
              <a:rPr lang="en-US" sz="1800" dirty="0">
                <a:solidFill>
                  <a:srgbClr val="003057"/>
                </a:solidFill>
                <a:latin typeface="Arial"/>
                <a:cs typeface="Arial"/>
              </a:rPr>
              <a:t>for</a:t>
            </a:r>
            <a:r>
              <a:rPr lang="en-US" sz="1800" spc="-25" dirty="0">
                <a:solidFill>
                  <a:srgbClr val="003057"/>
                </a:solidFill>
                <a:latin typeface="Arial"/>
                <a:cs typeface="Arial"/>
              </a:rPr>
              <a:t> </a:t>
            </a:r>
            <a:r>
              <a:rPr lang="en-US" sz="1800" dirty="0">
                <a:solidFill>
                  <a:srgbClr val="003057"/>
                </a:solidFill>
                <a:latin typeface="Arial"/>
                <a:cs typeface="Arial"/>
              </a:rPr>
              <a:t>each</a:t>
            </a:r>
            <a:r>
              <a:rPr lang="en-US" sz="1800" spc="-30" dirty="0">
                <a:solidFill>
                  <a:srgbClr val="003057"/>
                </a:solidFill>
                <a:latin typeface="Arial"/>
                <a:cs typeface="Arial"/>
              </a:rPr>
              <a:t> </a:t>
            </a:r>
            <a:r>
              <a:rPr lang="en-US" sz="1800" spc="-10" dirty="0">
                <a:solidFill>
                  <a:srgbClr val="003057"/>
                </a:solidFill>
                <a:latin typeface="Arial"/>
                <a:cs typeface="Arial"/>
              </a:rPr>
              <a:t>donation.</a:t>
            </a:r>
          </a:p>
          <a:p>
            <a:pPr marR="5080">
              <a:lnSpc>
                <a:spcPct val="100000"/>
              </a:lnSpc>
              <a:tabLst>
                <a:tab pos="569913" algn="l"/>
                <a:tab pos="625475" algn="l"/>
              </a:tabLst>
            </a:pPr>
            <a:endParaRPr lang="en-US" sz="2400" dirty="0">
              <a:solidFill>
                <a:srgbClr val="003057"/>
              </a:solidFill>
              <a:latin typeface="Arial"/>
              <a:cs typeface="Arial"/>
            </a:endParaRPr>
          </a:p>
          <a:p>
            <a:pPr marR="5080">
              <a:lnSpc>
                <a:spcPct val="100000"/>
              </a:lnSpc>
              <a:tabLst>
                <a:tab pos="569913" algn="l"/>
                <a:tab pos="625475" algn="l"/>
              </a:tabLst>
            </a:pPr>
            <a:r>
              <a:rPr lang="en-US" sz="1800" dirty="0">
                <a:solidFill>
                  <a:srgbClr val="003057"/>
                </a:solidFill>
                <a:latin typeface="Arial"/>
                <a:cs typeface="Arial"/>
              </a:rPr>
              <a:t>A</a:t>
            </a:r>
            <a:r>
              <a:rPr lang="en-US" sz="1800" spc="-125" dirty="0">
                <a:solidFill>
                  <a:srgbClr val="003057"/>
                </a:solidFill>
                <a:latin typeface="Arial"/>
                <a:cs typeface="Arial"/>
              </a:rPr>
              <a:t> </a:t>
            </a:r>
            <a:r>
              <a:rPr lang="en-US" sz="1800" dirty="0">
                <a:solidFill>
                  <a:srgbClr val="003057"/>
                </a:solidFill>
                <a:latin typeface="Arial"/>
                <a:cs typeface="Arial"/>
              </a:rPr>
              <a:t>single</a:t>
            </a:r>
            <a:r>
              <a:rPr lang="en-US" sz="1800" spc="-10" dirty="0">
                <a:solidFill>
                  <a:srgbClr val="003057"/>
                </a:solidFill>
                <a:latin typeface="Arial"/>
                <a:cs typeface="Arial"/>
              </a:rPr>
              <a:t> </a:t>
            </a:r>
            <a:r>
              <a:rPr lang="en-US" sz="1800" dirty="0">
                <a:solidFill>
                  <a:srgbClr val="003057"/>
                </a:solidFill>
                <a:latin typeface="Arial"/>
                <a:cs typeface="Arial"/>
              </a:rPr>
              <a:t>donor</a:t>
            </a:r>
            <a:r>
              <a:rPr lang="en-US" sz="1800" spc="-10" dirty="0">
                <a:solidFill>
                  <a:srgbClr val="003057"/>
                </a:solidFill>
                <a:latin typeface="Arial"/>
                <a:cs typeface="Arial"/>
              </a:rPr>
              <a:t> </a:t>
            </a:r>
            <a:r>
              <a:rPr lang="en-US" sz="1800" dirty="0">
                <a:solidFill>
                  <a:srgbClr val="003057"/>
                </a:solidFill>
                <a:latin typeface="Arial"/>
                <a:cs typeface="Arial"/>
              </a:rPr>
              <a:t>may</a:t>
            </a:r>
            <a:r>
              <a:rPr lang="en-US" sz="1800" spc="-25" dirty="0">
                <a:solidFill>
                  <a:srgbClr val="003057"/>
                </a:solidFill>
                <a:latin typeface="Arial"/>
                <a:cs typeface="Arial"/>
              </a:rPr>
              <a:t> </a:t>
            </a:r>
            <a:r>
              <a:rPr lang="en-US" sz="1800" dirty="0">
                <a:solidFill>
                  <a:srgbClr val="003057"/>
                </a:solidFill>
                <a:latin typeface="Arial"/>
                <a:cs typeface="Arial"/>
              </a:rPr>
              <a:t>only</a:t>
            </a:r>
            <a:r>
              <a:rPr lang="en-US" sz="1800" spc="-30" dirty="0">
                <a:solidFill>
                  <a:srgbClr val="003057"/>
                </a:solidFill>
                <a:latin typeface="Arial"/>
                <a:cs typeface="Arial"/>
              </a:rPr>
              <a:t> </a:t>
            </a:r>
            <a:r>
              <a:rPr lang="en-US" sz="1800" dirty="0">
                <a:solidFill>
                  <a:srgbClr val="003057"/>
                </a:solidFill>
                <a:latin typeface="Arial"/>
                <a:cs typeface="Arial"/>
              </a:rPr>
              <a:t>claim</a:t>
            </a:r>
            <a:r>
              <a:rPr lang="en-US" sz="1800" spc="-10" dirty="0">
                <a:solidFill>
                  <a:srgbClr val="003057"/>
                </a:solidFill>
                <a:latin typeface="Arial"/>
                <a:cs typeface="Arial"/>
              </a:rPr>
              <a:t> </a:t>
            </a:r>
            <a:r>
              <a:rPr lang="en-US" sz="1800" dirty="0">
                <a:solidFill>
                  <a:srgbClr val="003057"/>
                </a:solidFill>
                <a:latin typeface="Arial"/>
                <a:cs typeface="Arial"/>
              </a:rPr>
              <a:t>up</a:t>
            </a:r>
            <a:r>
              <a:rPr lang="en-US" sz="1800" spc="-35" dirty="0">
                <a:solidFill>
                  <a:srgbClr val="003057"/>
                </a:solidFill>
                <a:latin typeface="Arial"/>
                <a:cs typeface="Arial"/>
              </a:rPr>
              <a:t> </a:t>
            </a:r>
            <a:r>
              <a:rPr lang="en-US" sz="1800" dirty="0">
                <a:solidFill>
                  <a:srgbClr val="003057"/>
                </a:solidFill>
                <a:latin typeface="Arial"/>
                <a:cs typeface="Arial"/>
              </a:rPr>
              <a:t>to</a:t>
            </a:r>
            <a:r>
              <a:rPr lang="en-US" sz="1800" spc="-25" dirty="0">
                <a:solidFill>
                  <a:srgbClr val="003057"/>
                </a:solidFill>
                <a:latin typeface="Arial"/>
                <a:cs typeface="Arial"/>
              </a:rPr>
              <a:t> </a:t>
            </a:r>
            <a:r>
              <a:rPr lang="en-US" sz="1800" dirty="0">
                <a:solidFill>
                  <a:srgbClr val="003057"/>
                </a:solidFill>
                <a:latin typeface="Arial"/>
                <a:cs typeface="Arial"/>
              </a:rPr>
              <a:t>$25,000</a:t>
            </a:r>
            <a:r>
              <a:rPr lang="en-US" sz="1800" spc="-15" dirty="0">
                <a:solidFill>
                  <a:srgbClr val="003057"/>
                </a:solidFill>
                <a:latin typeface="Arial"/>
                <a:cs typeface="Arial"/>
              </a:rPr>
              <a:t> </a:t>
            </a:r>
            <a:r>
              <a:rPr lang="en-US" sz="1800" dirty="0">
                <a:solidFill>
                  <a:srgbClr val="003057"/>
                </a:solidFill>
                <a:latin typeface="Arial"/>
                <a:cs typeface="Arial"/>
              </a:rPr>
              <a:t>in</a:t>
            </a:r>
            <a:r>
              <a:rPr lang="en-US" sz="1800" spc="-20" dirty="0">
                <a:solidFill>
                  <a:srgbClr val="003057"/>
                </a:solidFill>
                <a:latin typeface="Arial"/>
                <a:cs typeface="Arial"/>
              </a:rPr>
              <a:t> </a:t>
            </a:r>
            <a:r>
              <a:rPr lang="en-US" sz="1800" dirty="0">
                <a:solidFill>
                  <a:srgbClr val="003057"/>
                </a:solidFill>
                <a:latin typeface="Arial"/>
                <a:cs typeface="Arial"/>
              </a:rPr>
              <a:t>total</a:t>
            </a:r>
            <a:r>
              <a:rPr lang="en-US" sz="1800" spc="-25" dirty="0">
                <a:solidFill>
                  <a:srgbClr val="003057"/>
                </a:solidFill>
                <a:latin typeface="Arial"/>
                <a:cs typeface="Arial"/>
              </a:rPr>
              <a:t> </a:t>
            </a:r>
            <a:r>
              <a:rPr lang="en-US" sz="1800" dirty="0">
                <a:solidFill>
                  <a:srgbClr val="003057"/>
                </a:solidFill>
                <a:latin typeface="Arial"/>
                <a:cs typeface="Arial"/>
              </a:rPr>
              <a:t>credits</a:t>
            </a:r>
            <a:r>
              <a:rPr lang="en-US" sz="1800" spc="-30" dirty="0">
                <a:solidFill>
                  <a:srgbClr val="003057"/>
                </a:solidFill>
                <a:latin typeface="Arial"/>
                <a:cs typeface="Arial"/>
              </a:rPr>
              <a:t> </a:t>
            </a:r>
            <a:r>
              <a:rPr lang="en-US" sz="1800" dirty="0">
                <a:solidFill>
                  <a:srgbClr val="003057"/>
                </a:solidFill>
                <a:latin typeface="Arial"/>
                <a:cs typeface="Arial"/>
              </a:rPr>
              <a:t>(for</a:t>
            </a:r>
            <a:r>
              <a:rPr lang="en-US" sz="1800" spc="-25" dirty="0">
                <a:solidFill>
                  <a:srgbClr val="003057"/>
                </a:solidFill>
                <a:latin typeface="Arial"/>
                <a:cs typeface="Arial"/>
              </a:rPr>
              <a:t> </a:t>
            </a:r>
            <a:r>
              <a:rPr lang="en-US" sz="1800" dirty="0">
                <a:solidFill>
                  <a:srgbClr val="003057"/>
                </a:solidFill>
                <a:latin typeface="Arial"/>
                <a:cs typeface="Arial"/>
              </a:rPr>
              <a:t>$50,000</a:t>
            </a:r>
            <a:r>
              <a:rPr lang="en-US" sz="1800" spc="-20" dirty="0">
                <a:solidFill>
                  <a:srgbClr val="003057"/>
                </a:solidFill>
                <a:latin typeface="Arial"/>
                <a:cs typeface="Arial"/>
              </a:rPr>
              <a:t> </a:t>
            </a:r>
            <a:r>
              <a:rPr lang="en-US" sz="1800" spc="-25" dirty="0">
                <a:solidFill>
                  <a:srgbClr val="003057"/>
                </a:solidFill>
                <a:latin typeface="Arial"/>
                <a:cs typeface="Arial"/>
              </a:rPr>
              <a:t>in </a:t>
            </a:r>
            <a:r>
              <a:rPr lang="en-US" sz="1800" dirty="0">
                <a:solidFill>
                  <a:srgbClr val="003057"/>
                </a:solidFill>
                <a:latin typeface="Arial"/>
                <a:cs typeface="Arial"/>
              </a:rPr>
              <a:t>donations)</a:t>
            </a:r>
            <a:r>
              <a:rPr lang="en-US" sz="1800" spc="-20" dirty="0">
                <a:solidFill>
                  <a:srgbClr val="003057"/>
                </a:solidFill>
                <a:latin typeface="Arial"/>
                <a:cs typeface="Arial"/>
              </a:rPr>
              <a:t> </a:t>
            </a:r>
            <a:r>
              <a:rPr lang="en-US" sz="1800" dirty="0">
                <a:solidFill>
                  <a:srgbClr val="003057"/>
                </a:solidFill>
                <a:latin typeface="Arial"/>
                <a:cs typeface="Arial"/>
              </a:rPr>
              <a:t>each</a:t>
            </a:r>
            <a:r>
              <a:rPr lang="en-US" sz="1800" spc="-35" dirty="0">
                <a:solidFill>
                  <a:srgbClr val="003057"/>
                </a:solidFill>
                <a:latin typeface="Arial"/>
                <a:cs typeface="Arial"/>
              </a:rPr>
              <a:t> </a:t>
            </a:r>
            <a:r>
              <a:rPr lang="en-US" sz="1800" dirty="0">
                <a:solidFill>
                  <a:srgbClr val="003057"/>
                </a:solidFill>
                <a:latin typeface="Arial"/>
                <a:cs typeface="Arial"/>
              </a:rPr>
              <a:t>calendar</a:t>
            </a:r>
            <a:r>
              <a:rPr lang="en-US" sz="1800" spc="-15" dirty="0">
                <a:solidFill>
                  <a:srgbClr val="003057"/>
                </a:solidFill>
                <a:latin typeface="Arial"/>
                <a:cs typeface="Arial"/>
              </a:rPr>
              <a:t> </a:t>
            </a:r>
            <a:r>
              <a:rPr lang="en-US" sz="1800" dirty="0">
                <a:solidFill>
                  <a:srgbClr val="003057"/>
                </a:solidFill>
                <a:latin typeface="Arial"/>
                <a:cs typeface="Arial"/>
              </a:rPr>
              <a:t>year,</a:t>
            </a:r>
            <a:r>
              <a:rPr lang="en-US" sz="1800" spc="-5" dirty="0">
                <a:solidFill>
                  <a:srgbClr val="003057"/>
                </a:solidFill>
                <a:latin typeface="Arial"/>
                <a:cs typeface="Arial"/>
              </a:rPr>
              <a:t> </a:t>
            </a:r>
            <a:r>
              <a:rPr lang="en-US" sz="1800" dirty="0">
                <a:solidFill>
                  <a:srgbClr val="003057"/>
                </a:solidFill>
                <a:latin typeface="Arial"/>
                <a:cs typeface="Arial"/>
              </a:rPr>
              <a:t>even</a:t>
            </a:r>
            <a:r>
              <a:rPr lang="en-US" sz="1800" spc="-40" dirty="0">
                <a:solidFill>
                  <a:srgbClr val="003057"/>
                </a:solidFill>
                <a:latin typeface="Arial"/>
                <a:cs typeface="Arial"/>
              </a:rPr>
              <a:t> </a:t>
            </a:r>
            <a:r>
              <a:rPr lang="en-US" sz="1800" dirty="0">
                <a:solidFill>
                  <a:srgbClr val="003057"/>
                </a:solidFill>
                <a:latin typeface="Arial"/>
                <a:cs typeface="Arial"/>
              </a:rPr>
              <a:t>if</a:t>
            </a:r>
            <a:r>
              <a:rPr lang="en-US" sz="1800" spc="-35" dirty="0">
                <a:solidFill>
                  <a:srgbClr val="003057"/>
                </a:solidFill>
                <a:latin typeface="Arial"/>
                <a:cs typeface="Arial"/>
              </a:rPr>
              <a:t> </a:t>
            </a:r>
            <a:r>
              <a:rPr lang="en-US" sz="1800" dirty="0">
                <a:solidFill>
                  <a:srgbClr val="003057"/>
                </a:solidFill>
                <a:latin typeface="Arial"/>
                <a:cs typeface="Arial"/>
              </a:rPr>
              <a:t>they</a:t>
            </a:r>
            <a:r>
              <a:rPr lang="en-US" sz="1800" spc="-35" dirty="0">
                <a:solidFill>
                  <a:srgbClr val="003057"/>
                </a:solidFill>
                <a:latin typeface="Arial"/>
                <a:cs typeface="Arial"/>
              </a:rPr>
              <a:t> </a:t>
            </a:r>
            <a:r>
              <a:rPr lang="en-US" sz="1800" dirty="0">
                <a:solidFill>
                  <a:srgbClr val="003057"/>
                </a:solidFill>
                <a:latin typeface="Arial"/>
                <a:cs typeface="Arial"/>
              </a:rPr>
              <a:t>donated</a:t>
            </a:r>
            <a:r>
              <a:rPr lang="en-US" sz="1800" spc="-25" dirty="0">
                <a:solidFill>
                  <a:srgbClr val="003057"/>
                </a:solidFill>
                <a:latin typeface="Arial"/>
                <a:cs typeface="Arial"/>
              </a:rPr>
              <a:t> </a:t>
            </a:r>
            <a:r>
              <a:rPr lang="en-US" sz="1800" dirty="0">
                <a:solidFill>
                  <a:srgbClr val="003057"/>
                </a:solidFill>
                <a:latin typeface="Arial"/>
                <a:cs typeface="Arial"/>
              </a:rPr>
              <a:t>to</a:t>
            </a:r>
            <a:r>
              <a:rPr lang="en-US" sz="1800" spc="-35" dirty="0">
                <a:solidFill>
                  <a:srgbClr val="003057"/>
                </a:solidFill>
                <a:latin typeface="Arial"/>
                <a:cs typeface="Arial"/>
              </a:rPr>
              <a:t> </a:t>
            </a:r>
            <a:r>
              <a:rPr lang="en-US" sz="1800" dirty="0">
                <a:solidFill>
                  <a:srgbClr val="003057"/>
                </a:solidFill>
                <a:latin typeface="Arial"/>
                <a:cs typeface="Arial"/>
              </a:rPr>
              <a:t>multiple</a:t>
            </a:r>
            <a:r>
              <a:rPr lang="en-US" sz="1800" spc="-25" dirty="0">
                <a:solidFill>
                  <a:srgbClr val="003057"/>
                </a:solidFill>
                <a:latin typeface="Arial"/>
                <a:cs typeface="Arial"/>
              </a:rPr>
              <a:t> </a:t>
            </a:r>
            <a:r>
              <a:rPr lang="en-US" sz="1800" spc="-10" dirty="0">
                <a:solidFill>
                  <a:srgbClr val="003057"/>
                </a:solidFill>
                <a:latin typeface="Arial"/>
                <a:cs typeface="Arial"/>
              </a:rPr>
              <a:t>organizations. </a:t>
            </a:r>
            <a:r>
              <a:rPr lang="en-US" sz="1800" dirty="0">
                <a:solidFill>
                  <a:srgbClr val="003057"/>
                </a:solidFill>
                <a:latin typeface="Arial"/>
                <a:cs typeface="Arial"/>
              </a:rPr>
              <a:t>Anything</a:t>
            </a:r>
            <a:r>
              <a:rPr lang="en-US" sz="1800" spc="-15" dirty="0">
                <a:solidFill>
                  <a:srgbClr val="003057"/>
                </a:solidFill>
                <a:latin typeface="Arial"/>
                <a:cs typeface="Arial"/>
              </a:rPr>
              <a:t> </a:t>
            </a:r>
            <a:r>
              <a:rPr lang="en-US" sz="1800" dirty="0">
                <a:solidFill>
                  <a:srgbClr val="003057"/>
                </a:solidFill>
                <a:latin typeface="Arial"/>
                <a:cs typeface="Arial"/>
              </a:rPr>
              <a:t>beyond that</a:t>
            </a:r>
            <a:r>
              <a:rPr lang="en-US" sz="1800" spc="-25" dirty="0">
                <a:solidFill>
                  <a:srgbClr val="003057"/>
                </a:solidFill>
                <a:latin typeface="Arial"/>
                <a:cs typeface="Arial"/>
              </a:rPr>
              <a:t> </a:t>
            </a:r>
            <a:r>
              <a:rPr lang="en-US" sz="1800" dirty="0">
                <a:solidFill>
                  <a:srgbClr val="003057"/>
                </a:solidFill>
                <a:latin typeface="Arial"/>
                <a:cs typeface="Arial"/>
              </a:rPr>
              <a:t>will</a:t>
            </a:r>
            <a:r>
              <a:rPr lang="en-US" sz="1800" spc="10" dirty="0">
                <a:solidFill>
                  <a:srgbClr val="003057"/>
                </a:solidFill>
                <a:latin typeface="Arial"/>
                <a:cs typeface="Arial"/>
              </a:rPr>
              <a:t> </a:t>
            </a:r>
            <a:r>
              <a:rPr lang="en-US" sz="1800" dirty="0">
                <a:solidFill>
                  <a:srgbClr val="003057"/>
                </a:solidFill>
                <a:latin typeface="Arial"/>
                <a:cs typeface="Arial"/>
              </a:rPr>
              <a:t>not</a:t>
            </a:r>
            <a:r>
              <a:rPr lang="en-US" sz="1800" spc="-25" dirty="0">
                <a:solidFill>
                  <a:srgbClr val="003057"/>
                </a:solidFill>
                <a:latin typeface="Arial"/>
                <a:cs typeface="Arial"/>
              </a:rPr>
              <a:t> </a:t>
            </a:r>
            <a:r>
              <a:rPr lang="en-US" sz="1800" dirty="0">
                <a:solidFill>
                  <a:srgbClr val="003057"/>
                </a:solidFill>
                <a:latin typeface="Arial"/>
                <a:cs typeface="Arial"/>
              </a:rPr>
              <a:t>be</a:t>
            </a:r>
            <a:r>
              <a:rPr lang="en-US" sz="1800" spc="-35" dirty="0">
                <a:solidFill>
                  <a:srgbClr val="003057"/>
                </a:solidFill>
                <a:latin typeface="Arial"/>
                <a:cs typeface="Arial"/>
              </a:rPr>
              <a:t> </a:t>
            </a:r>
            <a:r>
              <a:rPr lang="en-US" sz="1800" spc="-10" dirty="0">
                <a:solidFill>
                  <a:srgbClr val="003057"/>
                </a:solidFill>
                <a:latin typeface="Arial"/>
                <a:cs typeface="Arial"/>
              </a:rPr>
              <a:t>honored.</a:t>
            </a:r>
          </a:p>
          <a:p>
            <a:pPr marR="5080">
              <a:lnSpc>
                <a:spcPct val="100000"/>
              </a:lnSpc>
              <a:tabLst>
                <a:tab pos="569913" algn="l"/>
                <a:tab pos="625475" algn="l"/>
              </a:tabLst>
            </a:pPr>
            <a:endParaRPr lang="en-US" sz="2400" dirty="0">
              <a:solidFill>
                <a:srgbClr val="003057"/>
              </a:solidFill>
              <a:latin typeface="Arial"/>
              <a:cs typeface="Arial"/>
            </a:endParaRPr>
          </a:p>
          <a:p>
            <a:pPr marR="5080">
              <a:lnSpc>
                <a:spcPct val="100000"/>
              </a:lnSpc>
              <a:tabLst>
                <a:tab pos="569913" algn="l"/>
                <a:tab pos="625475" algn="l"/>
              </a:tabLst>
            </a:pPr>
            <a:r>
              <a:rPr lang="en-US" dirty="0">
                <a:solidFill>
                  <a:srgbClr val="003057"/>
                </a:solidFill>
                <a:latin typeface="Arial"/>
                <a:cs typeface="Arial"/>
              </a:rPr>
              <a:t>Each d</a:t>
            </a:r>
            <a:r>
              <a:rPr lang="en-US" sz="1800" dirty="0">
                <a:solidFill>
                  <a:srgbClr val="003057"/>
                </a:solidFill>
                <a:latin typeface="Arial"/>
                <a:cs typeface="Arial"/>
              </a:rPr>
              <a:t>onation</a:t>
            </a:r>
            <a:r>
              <a:rPr lang="en-US" sz="1800" spc="-5" dirty="0">
                <a:solidFill>
                  <a:srgbClr val="003057"/>
                </a:solidFill>
                <a:latin typeface="Arial"/>
                <a:cs typeface="Arial"/>
              </a:rPr>
              <a:t> </a:t>
            </a:r>
            <a:r>
              <a:rPr lang="en-US" dirty="0">
                <a:solidFill>
                  <a:srgbClr val="003057"/>
                </a:solidFill>
                <a:latin typeface="Arial"/>
                <a:cs typeface="Arial"/>
              </a:rPr>
              <a:t>must </a:t>
            </a:r>
            <a:r>
              <a:rPr lang="en-US" sz="1800" dirty="0">
                <a:solidFill>
                  <a:srgbClr val="003057"/>
                </a:solidFill>
                <a:latin typeface="Arial"/>
                <a:cs typeface="Arial"/>
              </a:rPr>
              <a:t>a minimum of $100 ($</a:t>
            </a:r>
            <a:r>
              <a:rPr lang="en-US" dirty="0">
                <a:solidFill>
                  <a:srgbClr val="003057"/>
                </a:solidFill>
                <a:latin typeface="Arial"/>
                <a:cs typeface="Arial"/>
              </a:rPr>
              <a:t>50</a:t>
            </a:r>
            <a:r>
              <a:rPr lang="en-US" sz="1800" spc="-15" dirty="0">
                <a:solidFill>
                  <a:srgbClr val="003057"/>
                </a:solidFill>
                <a:latin typeface="Arial"/>
                <a:cs typeface="Arial"/>
              </a:rPr>
              <a:t> in NAP </a:t>
            </a:r>
            <a:r>
              <a:rPr lang="en-US" sz="1800" dirty="0">
                <a:solidFill>
                  <a:srgbClr val="003057"/>
                </a:solidFill>
                <a:latin typeface="Arial"/>
                <a:cs typeface="Arial"/>
              </a:rPr>
              <a:t>credits),</a:t>
            </a:r>
            <a:r>
              <a:rPr lang="en-US" sz="1800" spc="-20" dirty="0">
                <a:solidFill>
                  <a:srgbClr val="003057"/>
                </a:solidFill>
                <a:latin typeface="Arial"/>
                <a:cs typeface="Arial"/>
              </a:rPr>
              <a:t> </a:t>
            </a:r>
            <a:r>
              <a:rPr lang="en-US" sz="1800" dirty="0">
                <a:solidFill>
                  <a:srgbClr val="003057"/>
                </a:solidFill>
                <a:latin typeface="Arial"/>
                <a:cs typeface="Arial"/>
              </a:rPr>
              <a:t>UNLESS</a:t>
            </a:r>
            <a:r>
              <a:rPr lang="en-US" sz="1800" spc="-15" dirty="0">
                <a:solidFill>
                  <a:srgbClr val="003057"/>
                </a:solidFill>
                <a:latin typeface="Arial"/>
                <a:cs typeface="Arial"/>
              </a:rPr>
              <a:t> </a:t>
            </a:r>
            <a:r>
              <a:rPr lang="en-US" sz="1800" dirty="0">
                <a:solidFill>
                  <a:srgbClr val="003057"/>
                </a:solidFill>
                <a:latin typeface="Arial"/>
                <a:cs typeface="Arial"/>
              </a:rPr>
              <a:t>an</a:t>
            </a:r>
            <a:r>
              <a:rPr lang="en-US" sz="1800" spc="-25" dirty="0">
                <a:solidFill>
                  <a:srgbClr val="003057"/>
                </a:solidFill>
                <a:latin typeface="Arial"/>
                <a:cs typeface="Arial"/>
              </a:rPr>
              <a:t> </a:t>
            </a:r>
            <a:r>
              <a:rPr lang="en-US" sz="1800" dirty="0">
                <a:solidFill>
                  <a:srgbClr val="003057"/>
                </a:solidFill>
                <a:latin typeface="Arial"/>
                <a:cs typeface="Arial"/>
              </a:rPr>
              <a:t>agency</a:t>
            </a:r>
            <a:r>
              <a:rPr lang="en-US" sz="1800" spc="-10" dirty="0">
                <a:solidFill>
                  <a:srgbClr val="003057"/>
                </a:solidFill>
                <a:latin typeface="Arial"/>
                <a:cs typeface="Arial"/>
              </a:rPr>
              <a:t> </a:t>
            </a:r>
            <a:r>
              <a:rPr lang="en-US" sz="1800" spc="-25" dirty="0">
                <a:solidFill>
                  <a:srgbClr val="003057"/>
                </a:solidFill>
                <a:latin typeface="Arial"/>
                <a:cs typeface="Arial"/>
              </a:rPr>
              <a:t>has</a:t>
            </a:r>
            <a:r>
              <a:rPr lang="en-US" dirty="0">
                <a:solidFill>
                  <a:srgbClr val="003057"/>
                </a:solidFill>
                <a:latin typeface="Arial"/>
                <a:cs typeface="Arial"/>
              </a:rPr>
              <a:t> </a:t>
            </a:r>
            <a:r>
              <a:rPr lang="en-US" sz="1800" dirty="0">
                <a:solidFill>
                  <a:srgbClr val="003057"/>
                </a:solidFill>
                <a:latin typeface="Arial"/>
                <a:cs typeface="Arial"/>
              </a:rPr>
              <a:t>less</a:t>
            </a:r>
            <a:r>
              <a:rPr lang="en-US" sz="1800" spc="-25" dirty="0">
                <a:solidFill>
                  <a:srgbClr val="003057"/>
                </a:solidFill>
                <a:latin typeface="Arial"/>
                <a:cs typeface="Arial"/>
              </a:rPr>
              <a:t> </a:t>
            </a:r>
            <a:r>
              <a:rPr lang="en-US" sz="1800" dirty="0">
                <a:solidFill>
                  <a:srgbClr val="003057"/>
                </a:solidFill>
                <a:latin typeface="Arial"/>
                <a:cs typeface="Arial"/>
              </a:rPr>
              <a:t>than</a:t>
            </a:r>
            <a:r>
              <a:rPr lang="en-US" sz="1800" spc="-15" dirty="0">
                <a:solidFill>
                  <a:srgbClr val="003057"/>
                </a:solidFill>
                <a:latin typeface="Arial"/>
                <a:cs typeface="Arial"/>
              </a:rPr>
              <a:t> </a:t>
            </a:r>
            <a:r>
              <a:rPr lang="en-US" sz="1800" dirty="0">
                <a:solidFill>
                  <a:srgbClr val="003057"/>
                </a:solidFill>
                <a:latin typeface="Arial"/>
                <a:cs typeface="Arial"/>
              </a:rPr>
              <a:t>$50</a:t>
            </a:r>
            <a:r>
              <a:rPr lang="en-US" spc="-25" dirty="0">
                <a:solidFill>
                  <a:srgbClr val="003057"/>
                </a:solidFill>
                <a:latin typeface="Arial"/>
                <a:cs typeface="Arial"/>
              </a:rPr>
              <a:t> </a:t>
            </a:r>
            <a:r>
              <a:rPr lang="en-US" sz="1800" dirty="0">
                <a:solidFill>
                  <a:srgbClr val="003057"/>
                </a:solidFill>
                <a:latin typeface="Arial"/>
                <a:cs typeface="Arial"/>
              </a:rPr>
              <a:t>in</a:t>
            </a:r>
            <a:r>
              <a:rPr lang="en-US" sz="1800" spc="-30" dirty="0">
                <a:solidFill>
                  <a:srgbClr val="003057"/>
                </a:solidFill>
                <a:latin typeface="Arial"/>
                <a:cs typeface="Arial"/>
              </a:rPr>
              <a:t> </a:t>
            </a:r>
            <a:r>
              <a:rPr lang="en-US" sz="1800" dirty="0">
                <a:solidFill>
                  <a:srgbClr val="003057"/>
                </a:solidFill>
                <a:latin typeface="Arial"/>
                <a:cs typeface="Arial"/>
              </a:rPr>
              <a:t>credits remaining. In this case, the donation must be for the remaining credit amount.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gn="ctr">
              <a:lnSpc>
                <a:spcPct val="100000"/>
              </a:lnSpc>
              <a:spcBef>
                <a:spcPts val="100"/>
              </a:spcBef>
            </a:pPr>
            <a:r>
              <a:rPr sz="3200" dirty="0">
                <a:solidFill>
                  <a:srgbClr val="A8AD00"/>
                </a:solidFill>
              </a:rPr>
              <a:t>ELIGIBLE</a:t>
            </a:r>
            <a:r>
              <a:rPr sz="3200" spc="5" dirty="0">
                <a:solidFill>
                  <a:srgbClr val="A8AD00"/>
                </a:solidFill>
              </a:rPr>
              <a:t> </a:t>
            </a:r>
            <a:r>
              <a:rPr sz="3200" dirty="0">
                <a:solidFill>
                  <a:srgbClr val="A8AD00"/>
                </a:solidFill>
              </a:rPr>
              <a:t>DONOR</a:t>
            </a:r>
            <a:r>
              <a:rPr lang="en-US" sz="3200" dirty="0">
                <a:solidFill>
                  <a:srgbClr val="A8AD00"/>
                </a:solidFill>
              </a:rPr>
              <a:t>S</a:t>
            </a:r>
            <a:endParaRPr sz="3200" spc="-25" dirty="0">
              <a:solidFill>
                <a:srgbClr val="A8AD00"/>
              </a:solidFill>
            </a:endParaRPr>
          </a:p>
        </p:txBody>
      </p:sp>
      <p:sp>
        <p:nvSpPr>
          <p:cNvPr id="4" name="Content Placeholder 3">
            <a:extLst>
              <a:ext uri="{FF2B5EF4-FFF2-40B4-BE49-F238E27FC236}">
                <a16:creationId xmlns:a16="http://schemas.microsoft.com/office/drawing/2014/main" id="{0F02C4B1-33AB-6019-972A-0B1016D6761E}"/>
              </a:ext>
            </a:extLst>
          </p:cNvPr>
          <p:cNvSpPr>
            <a:spLocks noGrp="1"/>
          </p:cNvSpPr>
          <p:nvPr>
            <p:ph idx="1"/>
          </p:nvPr>
        </p:nvSpPr>
        <p:spPr/>
        <p:txBody>
          <a:bodyPr/>
          <a:lstStyle/>
          <a:p>
            <a:pPr marL="12700">
              <a:lnSpc>
                <a:spcPct val="100000"/>
              </a:lnSpc>
              <a:spcBef>
                <a:spcPts val="105"/>
              </a:spcBef>
            </a:pPr>
            <a:r>
              <a:rPr lang="en-US" b="1" u="sng" dirty="0">
                <a:solidFill>
                  <a:srgbClr val="003057"/>
                </a:solidFill>
                <a:uFill>
                  <a:solidFill>
                    <a:srgbClr val="003358"/>
                  </a:solidFill>
                </a:uFill>
                <a:latin typeface="Arial"/>
                <a:cs typeface="Arial"/>
              </a:rPr>
              <a:t>Organizations</a:t>
            </a:r>
            <a:r>
              <a:rPr lang="en-US" b="1" u="sng" spc="-80" dirty="0">
                <a:solidFill>
                  <a:srgbClr val="003057"/>
                </a:solidFill>
                <a:uFill>
                  <a:solidFill>
                    <a:srgbClr val="003358"/>
                  </a:solidFill>
                </a:uFill>
                <a:latin typeface="Arial"/>
                <a:cs typeface="Arial"/>
              </a:rPr>
              <a:t> </a:t>
            </a:r>
            <a:r>
              <a:rPr lang="en-US" b="1" u="sng" dirty="0">
                <a:solidFill>
                  <a:srgbClr val="003057"/>
                </a:solidFill>
                <a:uFill>
                  <a:solidFill>
                    <a:srgbClr val="003358"/>
                  </a:solidFill>
                </a:uFill>
                <a:latin typeface="Arial"/>
                <a:cs typeface="Arial"/>
              </a:rPr>
              <a:t>or</a:t>
            </a:r>
            <a:r>
              <a:rPr lang="en-US" b="1" u="sng" spc="-30" dirty="0">
                <a:solidFill>
                  <a:srgbClr val="003057"/>
                </a:solidFill>
                <a:uFill>
                  <a:solidFill>
                    <a:srgbClr val="003358"/>
                  </a:solidFill>
                </a:uFill>
                <a:latin typeface="Arial"/>
                <a:cs typeface="Arial"/>
              </a:rPr>
              <a:t> </a:t>
            </a:r>
            <a:r>
              <a:rPr lang="en-US" b="1" u="sng" spc="-10" dirty="0">
                <a:solidFill>
                  <a:srgbClr val="003057"/>
                </a:solidFill>
                <a:uFill>
                  <a:solidFill>
                    <a:srgbClr val="003358"/>
                  </a:solidFill>
                </a:uFill>
                <a:latin typeface="Arial"/>
                <a:cs typeface="Arial"/>
              </a:rPr>
              <a:t>Corporations</a:t>
            </a:r>
            <a:r>
              <a:rPr lang="en-US" b="1" spc="-10" dirty="0">
                <a:solidFill>
                  <a:srgbClr val="003057"/>
                </a:solidFill>
                <a:uFill>
                  <a:solidFill>
                    <a:srgbClr val="003358"/>
                  </a:solidFill>
                </a:uFill>
                <a:latin typeface="Arial"/>
                <a:cs typeface="Arial"/>
              </a:rPr>
              <a:t>:</a:t>
            </a:r>
            <a:endParaRPr lang="en-US" b="1" u="sng" dirty="0">
              <a:solidFill>
                <a:srgbClr val="003057"/>
              </a:solidFill>
              <a:latin typeface="Arial"/>
              <a:cs typeface="Arial"/>
            </a:endParaRPr>
          </a:p>
          <a:p>
            <a:pPr marL="457200" indent="-457200">
              <a:lnSpc>
                <a:spcPct val="100000"/>
              </a:lnSpc>
              <a:spcBef>
                <a:spcPts val="5"/>
              </a:spcBef>
              <a:buChar char="•"/>
              <a:tabLst>
                <a:tab pos="299085" algn="l"/>
                <a:tab pos="299720" algn="l"/>
              </a:tabLst>
            </a:pPr>
            <a:r>
              <a:rPr lang="en-US" sz="1800" dirty="0">
                <a:solidFill>
                  <a:srgbClr val="003057"/>
                </a:solidFill>
                <a:latin typeface="Arial"/>
                <a:cs typeface="Arial"/>
              </a:rPr>
              <a:t>Organizations</a:t>
            </a:r>
            <a:r>
              <a:rPr lang="en-US" sz="1800" spc="-10" dirty="0">
                <a:solidFill>
                  <a:srgbClr val="003057"/>
                </a:solidFill>
                <a:latin typeface="Arial"/>
                <a:cs typeface="Arial"/>
              </a:rPr>
              <a:t> </a:t>
            </a:r>
            <a:r>
              <a:rPr lang="en-US" sz="1800" dirty="0">
                <a:solidFill>
                  <a:srgbClr val="003057"/>
                </a:solidFill>
                <a:latin typeface="Arial"/>
                <a:cs typeface="Arial"/>
              </a:rPr>
              <a:t>and</a:t>
            </a:r>
            <a:r>
              <a:rPr lang="en-US" sz="1800" spc="-20" dirty="0">
                <a:solidFill>
                  <a:srgbClr val="003057"/>
                </a:solidFill>
                <a:latin typeface="Arial"/>
                <a:cs typeface="Arial"/>
              </a:rPr>
              <a:t> </a:t>
            </a:r>
            <a:r>
              <a:rPr lang="en-US" sz="1800" dirty="0">
                <a:solidFill>
                  <a:srgbClr val="003057"/>
                </a:solidFill>
                <a:latin typeface="Arial"/>
                <a:cs typeface="Arial"/>
              </a:rPr>
              <a:t>corporations are</a:t>
            </a:r>
            <a:r>
              <a:rPr lang="en-US" sz="1800" spc="-25" dirty="0">
                <a:solidFill>
                  <a:srgbClr val="003057"/>
                </a:solidFill>
                <a:latin typeface="Arial"/>
                <a:cs typeface="Arial"/>
              </a:rPr>
              <a:t> </a:t>
            </a:r>
            <a:r>
              <a:rPr lang="en-US" sz="1800" dirty="0">
                <a:solidFill>
                  <a:srgbClr val="003057"/>
                </a:solidFill>
                <a:latin typeface="Arial"/>
                <a:cs typeface="Arial"/>
              </a:rPr>
              <a:t>welcome</a:t>
            </a:r>
            <a:r>
              <a:rPr lang="en-US" sz="1800" spc="30" dirty="0">
                <a:solidFill>
                  <a:srgbClr val="003057"/>
                </a:solidFill>
                <a:latin typeface="Arial"/>
                <a:cs typeface="Arial"/>
              </a:rPr>
              <a:t> </a:t>
            </a:r>
            <a:r>
              <a:rPr lang="en-US" sz="1800" dirty="0">
                <a:solidFill>
                  <a:srgbClr val="003057"/>
                </a:solidFill>
                <a:latin typeface="Arial"/>
                <a:cs typeface="Arial"/>
              </a:rPr>
              <a:t>to</a:t>
            </a:r>
            <a:r>
              <a:rPr lang="en-US" sz="1800" spc="-25" dirty="0">
                <a:solidFill>
                  <a:srgbClr val="003057"/>
                </a:solidFill>
                <a:latin typeface="Arial"/>
                <a:cs typeface="Arial"/>
              </a:rPr>
              <a:t> </a:t>
            </a:r>
            <a:r>
              <a:rPr lang="en-US" sz="1800" dirty="0">
                <a:solidFill>
                  <a:srgbClr val="003057"/>
                </a:solidFill>
                <a:latin typeface="Arial"/>
                <a:cs typeface="Arial"/>
              </a:rPr>
              <a:t>make</a:t>
            </a:r>
            <a:r>
              <a:rPr lang="en-US" sz="1800" spc="-15" dirty="0">
                <a:solidFill>
                  <a:srgbClr val="003057"/>
                </a:solidFill>
                <a:latin typeface="Arial"/>
                <a:cs typeface="Arial"/>
              </a:rPr>
              <a:t> </a:t>
            </a:r>
            <a:r>
              <a:rPr lang="en-US" sz="1800" dirty="0">
                <a:solidFill>
                  <a:srgbClr val="003057"/>
                </a:solidFill>
                <a:latin typeface="Arial"/>
                <a:cs typeface="Arial"/>
              </a:rPr>
              <a:t>NAP</a:t>
            </a:r>
            <a:r>
              <a:rPr lang="en-US" sz="1800" spc="-60" dirty="0">
                <a:solidFill>
                  <a:srgbClr val="003057"/>
                </a:solidFill>
                <a:latin typeface="Arial"/>
                <a:cs typeface="Arial"/>
              </a:rPr>
              <a:t> </a:t>
            </a:r>
            <a:r>
              <a:rPr lang="en-US" sz="1800" dirty="0">
                <a:solidFill>
                  <a:srgbClr val="003057"/>
                </a:solidFill>
                <a:latin typeface="Arial"/>
                <a:cs typeface="Arial"/>
              </a:rPr>
              <a:t>tax</a:t>
            </a:r>
            <a:r>
              <a:rPr lang="en-US" sz="1800" spc="-20" dirty="0">
                <a:solidFill>
                  <a:srgbClr val="003057"/>
                </a:solidFill>
                <a:latin typeface="Arial"/>
                <a:cs typeface="Arial"/>
              </a:rPr>
              <a:t> </a:t>
            </a:r>
            <a:r>
              <a:rPr lang="en-US" sz="1800" dirty="0">
                <a:solidFill>
                  <a:srgbClr val="003057"/>
                </a:solidFill>
                <a:latin typeface="Arial"/>
                <a:cs typeface="Arial"/>
              </a:rPr>
              <a:t>credit</a:t>
            </a:r>
            <a:r>
              <a:rPr lang="en-US" sz="1800" spc="-20" dirty="0">
                <a:solidFill>
                  <a:srgbClr val="003057"/>
                </a:solidFill>
                <a:latin typeface="Arial"/>
                <a:cs typeface="Arial"/>
              </a:rPr>
              <a:t> </a:t>
            </a:r>
            <a:r>
              <a:rPr lang="en-US" sz="1800" spc="-10" dirty="0">
                <a:solidFill>
                  <a:srgbClr val="003057"/>
                </a:solidFill>
                <a:latin typeface="Arial"/>
                <a:cs typeface="Arial"/>
              </a:rPr>
              <a:t>eligible</a:t>
            </a:r>
            <a:r>
              <a:rPr lang="en-US" dirty="0">
                <a:solidFill>
                  <a:srgbClr val="003057"/>
                </a:solidFill>
                <a:latin typeface="Arial"/>
                <a:cs typeface="Arial"/>
              </a:rPr>
              <a:t> </a:t>
            </a:r>
            <a:r>
              <a:rPr lang="en-US" sz="1800" spc="-10" dirty="0">
                <a:solidFill>
                  <a:srgbClr val="003057"/>
                </a:solidFill>
                <a:latin typeface="Arial"/>
                <a:cs typeface="Arial"/>
              </a:rPr>
              <a:t>contributions.</a:t>
            </a:r>
            <a:endParaRPr lang="en-US" sz="1000" dirty="0">
              <a:solidFill>
                <a:srgbClr val="003057"/>
              </a:solidFill>
              <a:latin typeface="Arial"/>
              <a:cs typeface="Arial"/>
            </a:endParaRPr>
          </a:p>
          <a:p>
            <a:pPr marL="457200" marR="5080" indent="-457200">
              <a:lnSpc>
                <a:spcPct val="100000"/>
              </a:lnSpc>
              <a:spcBef>
                <a:spcPts val="5"/>
              </a:spcBef>
              <a:buChar char="•"/>
              <a:tabLst>
                <a:tab pos="625475" algn="l"/>
              </a:tabLst>
            </a:pPr>
            <a:r>
              <a:rPr lang="en-US" sz="1800" dirty="0">
                <a:solidFill>
                  <a:srgbClr val="003057"/>
                </a:solidFill>
                <a:latin typeface="Arial"/>
                <a:cs typeface="Arial"/>
              </a:rPr>
              <a:t>Additional</a:t>
            </a:r>
            <a:r>
              <a:rPr lang="en-US" sz="1800" spc="-20" dirty="0">
                <a:solidFill>
                  <a:srgbClr val="003057"/>
                </a:solidFill>
                <a:latin typeface="Arial"/>
                <a:cs typeface="Arial"/>
              </a:rPr>
              <a:t> </a:t>
            </a:r>
            <a:r>
              <a:rPr lang="en-US" sz="1800" dirty="0">
                <a:solidFill>
                  <a:srgbClr val="003057"/>
                </a:solidFill>
                <a:latin typeface="Arial"/>
                <a:cs typeface="Arial"/>
              </a:rPr>
              <a:t>steps</a:t>
            </a:r>
            <a:r>
              <a:rPr lang="en-US" sz="1800" spc="-25" dirty="0">
                <a:solidFill>
                  <a:srgbClr val="003057"/>
                </a:solidFill>
                <a:latin typeface="Arial"/>
                <a:cs typeface="Arial"/>
              </a:rPr>
              <a:t> </a:t>
            </a:r>
            <a:r>
              <a:rPr lang="en-US" sz="1800" dirty="0">
                <a:solidFill>
                  <a:srgbClr val="003057"/>
                </a:solidFill>
                <a:latin typeface="Arial"/>
                <a:cs typeface="Arial"/>
              </a:rPr>
              <a:t>or</a:t>
            </a:r>
            <a:r>
              <a:rPr lang="en-US" sz="1800" spc="-25" dirty="0">
                <a:solidFill>
                  <a:srgbClr val="003057"/>
                </a:solidFill>
                <a:latin typeface="Arial"/>
                <a:cs typeface="Arial"/>
              </a:rPr>
              <a:t> </a:t>
            </a:r>
            <a:r>
              <a:rPr lang="en-US" sz="1800" dirty="0">
                <a:solidFill>
                  <a:srgbClr val="003057"/>
                </a:solidFill>
                <a:latin typeface="Arial"/>
                <a:cs typeface="Arial"/>
              </a:rPr>
              <a:t>information</a:t>
            </a:r>
            <a:r>
              <a:rPr lang="en-US" sz="1800" spc="-20" dirty="0">
                <a:solidFill>
                  <a:srgbClr val="003057"/>
                </a:solidFill>
                <a:latin typeface="Arial"/>
                <a:cs typeface="Arial"/>
              </a:rPr>
              <a:t> </a:t>
            </a:r>
            <a:r>
              <a:rPr lang="en-US" sz="1800" dirty="0">
                <a:solidFill>
                  <a:srgbClr val="003057"/>
                </a:solidFill>
                <a:latin typeface="Arial"/>
                <a:cs typeface="Arial"/>
              </a:rPr>
              <a:t>may</a:t>
            </a:r>
            <a:r>
              <a:rPr lang="en-US" sz="1800" spc="-25" dirty="0">
                <a:solidFill>
                  <a:srgbClr val="003057"/>
                </a:solidFill>
                <a:latin typeface="Arial"/>
                <a:cs typeface="Arial"/>
              </a:rPr>
              <a:t> </a:t>
            </a:r>
            <a:r>
              <a:rPr lang="en-US" sz="1800" dirty="0">
                <a:solidFill>
                  <a:srgbClr val="003057"/>
                </a:solidFill>
                <a:latin typeface="Arial"/>
                <a:cs typeface="Arial"/>
              </a:rPr>
              <a:t>be</a:t>
            </a:r>
            <a:r>
              <a:rPr lang="en-US" sz="1800" spc="-15" dirty="0">
                <a:solidFill>
                  <a:srgbClr val="003057"/>
                </a:solidFill>
                <a:latin typeface="Arial"/>
                <a:cs typeface="Arial"/>
              </a:rPr>
              <a:t> </a:t>
            </a:r>
            <a:r>
              <a:rPr lang="en-US" sz="1800" dirty="0">
                <a:solidFill>
                  <a:srgbClr val="003057"/>
                </a:solidFill>
                <a:latin typeface="Arial"/>
                <a:cs typeface="Arial"/>
              </a:rPr>
              <a:t>required</a:t>
            </a:r>
            <a:r>
              <a:rPr lang="en-US" sz="1800" spc="-20" dirty="0">
                <a:solidFill>
                  <a:srgbClr val="003057"/>
                </a:solidFill>
                <a:latin typeface="Arial"/>
                <a:cs typeface="Arial"/>
              </a:rPr>
              <a:t> </a:t>
            </a:r>
            <a:r>
              <a:rPr lang="en-US" sz="1800" dirty="0">
                <a:solidFill>
                  <a:srgbClr val="003057"/>
                </a:solidFill>
                <a:latin typeface="Arial"/>
                <a:cs typeface="Arial"/>
              </a:rPr>
              <a:t>when</a:t>
            </a:r>
            <a:r>
              <a:rPr lang="en-US" sz="1800" spc="15" dirty="0">
                <a:solidFill>
                  <a:srgbClr val="003057"/>
                </a:solidFill>
                <a:latin typeface="Arial"/>
                <a:cs typeface="Arial"/>
              </a:rPr>
              <a:t> </a:t>
            </a:r>
            <a:r>
              <a:rPr lang="en-US" sz="1800" dirty="0">
                <a:solidFill>
                  <a:srgbClr val="003057"/>
                </a:solidFill>
                <a:latin typeface="Arial"/>
                <a:cs typeface="Arial"/>
              </a:rPr>
              <a:t>reporting </a:t>
            </a:r>
            <a:r>
              <a:rPr lang="en-US" sz="1800" spc="-10" dirty="0">
                <a:solidFill>
                  <a:srgbClr val="003057"/>
                </a:solidFill>
                <a:latin typeface="Arial"/>
                <a:cs typeface="Arial"/>
              </a:rPr>
              <a:t>these </a:t>
            </a:r>
            <a:r>
              <a:rPr lang="en-US" sz="1800" dirty="0">
                <a:solidFill>
                  <a:srgbClr val="003057"/>
                </a:solidFill>
                <a:latin typeface="Arial"/>
                <a:cs typeface="Arial"/>
              </a:rPr>
              <a:t>contributions,</a:t>
            </a:r>
            <a:r>
              <a:rPr lang="en-US" sz="1800" spc="-25" dirty="0">
                <a:solidFill>
                  <a:srgbClr val="003057"/>
                </a:solidFill>
                <a:latin typeface="Arial"/>
                <a:cs typeface="Arial"/>
              </a:rPr>
              <a:t> </a:t>
            </a:r>
            <a:r>
              <a:rPr lang="en-US" sz="1800" dirty="0">
                <a:solidFill>
                  <a:srgbClr val="003057"/>
                </a:solidFill>
                <a:latin typeface="Arial"/>
                <a:cs typeface="Arial"/>
              </a:rPr>
              <a:t>based</a:t>
            </a:r>
            <a:r>
              <a:rPr lang="en-US" sz="1800" spc="-15" dirty="0">
                <a:solidFill>
                  <a:srgbClr val="003057"/>
                </a:solidFill>
                <a:latin typeface="Arial"/>
                <a:cs typeface="Arial"/>
              </a:rPr>
              <a:t> </a:t>
            </a:r>
            <a:r>
              <a:rPr lang="en-US" sz="1800" dirty="0">
                <a:solidFill>
                  <a:srgbClr val="003057"/>
                </a:solidFill>
                <a:latin typeface="Arial"/>
                <a:cs typeface="Arial"/>
              </a:rPr>
              <a:t>on</a:t>
            </a:r>
            <a:r>
              <a:rPr lang="en-US" sz="1800" spc="-20" dirty="0">
                <a:solidFill>
                  <a:srgbClr val="003057"/>
                </a:solidFill>
                <a:latin typeface="Arial"/>
                <a:cs typeface="Arial"/>
              </a:rPr>
              <a:t> </a:t>
            </a:r>
            <a:r>
              <a:rPr lang="en-US" sz="1800" dirty="0">
                <a:solidFill>
                  <a:srgbClr val="003057"/>
                </a:solidFill>
                <a:latin typeface="Arial"/>
                <a:cs typeface="Arial"/>
              </a:rPr>
              <a:t>whether</a:t>
            </a:r>
            <a:r>
              <a:rPr lang="en-US" sz="1800" spc="20" dirty="0">
                <a:solidFill>
                  <a:srgbClr val="003057"/>
                </a:solidFill>
                <a:latin typeface="Arial"/>
                <a:cs typeface="Arial"/>
              </a:rPr>
              <a:t> </a:t>
            </a:r>
            <a:r>
              <a:rPr lang="en-US" sz="1800" b="1" dirty="0">
                <a:solidFill>
                  <a:srgbClr val="003057"/>
                </a:solidFill>
                <a:uFill>
                  <a:solidFill>
                    <a:srgbClr val="003358"/>
                  </a:solidFill>
                </a:uFill>
                <a:latin typeface="Arial"/>
                <a:cs typeface="Arial"/>
              </a:rPr>
              <a:t>the</a:t>
            </a:r>
            <a:r>
              <a:rPr lang="en-US" sz="1800" b="1" spc="-30" dirty="0">
                <a:solidFill>
                  <a:srgbClr val="003057"/>
                </a:solidFill>
                <a:uFill>
                  <a:solidFill>
                    <a:srgbClr val="003358"/>
                  </a:solidFill>
                </a:uFill>
                <a:latin typeface="Arial"/>
                <a:cs typeface="Arial"/>
              </a:rPr>
              <a:t> </a:t>
            </a:r>
            <a:r>
              <a:rPr lang="en-US" sz="1800" b="1" dirty="0">
                <a:solidFill>
                  <a:srgbClr val="003057"/>
                </a:solidFill>
                <a:uFill>
                  <a:solidFill>
                    <a:srgbClr val="003358"/>
                  </a:solidFill>
                </a:uFill>
                <a:latin typeface="Arial"/>
                <a:cs typeface="Arial"/>
              </a:rPr>
              <a:t>organization</a:t>
            </a:r>
            <a:r>
              <a:rPr lang="en-US" sz="1800" b="1" spc="-15" dirty="0">
                <a:solidFill>
                  <a:srgbClr val="003057"/>
                </a:solidFill>
                <a:uFill>
                  <a:solidFill>
                    <a:srgbClr val="003358"/>
                  </a:solidFill>
                </a:uFill>
                <a:latin typeface="Arial"/>
                <a:cs typeface="Arial"/>
              </a:rPr>
              <a:t> </a:t>
            </a:r>
            <a:r>
              <a:rPr lang="en-US" sz="1800" dirty="0">
                <a:solidFill>
                  <a:srgbClr val="003057"/>
                </a:solidFill>
                <a:latin typeface="Arial"/>
                <a:cs typeface="Arial"/>
              </a:rPr>
              <a:t>or</a:t>
            </a:r>
            <a:r>
              <a:rPr lang="en-US" sz="1800" spc="-25" dirty="0">
                <a:solidFill>
                  <a:srgbClr val="003057"/>
                </a:solidFill>
                <a:latin typeface="Arial"/>
                <a:cs typeface="Arial"/>
              </a:rPr>
              <a:t> </a:t>
            </a:r>
            <a:r>
              <a:rPr lang="en-US" sz="1800" b="1" dirty="0">
                <a:solidFill>
                  <a:srgbClr val="003057"/>
                </a:solidFill>
                <a:uFill>
                  <a:solidFill>
                    <a:srgbClr val="003358"/>
                  </a:solidFill>
                </a:uFill>
                <a:latin typeface="Arial"/>
                <a:cs typeface="Arial"/>
              </a:rPr>
              <a:t>its</a:t>
            </a:r>
            <a:r>
              <a:rPr lang="en-US" sz="1800" b="1" spc="-25" dirty="0">
                <a:solidFill>
                  <a:srgbClr val="003057"/>
                </a:solidFill>
                <a:uFill>
                  <a:solidFill>
                    <a:srgbClr val="003358"/>
                  </a:solidFill>
                </a:uFill>
                <a:latin typeface="Arial"/>
                <a:cs typeface="Arial"/>
              </a:rPr>
              <a:t> </a:t>
            </a:r>
            <a:r>
              <a:rPr lang="en-US" sz="1800" b="1" dirty="0">
                <a:solidFill>
                  <a:srgbClr val="003057"/>
                </a:solidFill>
                <a:uFill>
                  <a:solidFill>
                    <a:srgbClr val="003358"/>
                  </a:solidFill>
                </a:uFill>
                <a:latin typeface="Arial"/>
                <a:cs typeface="Arial"/>
              </a:rPr>
              <a:t>shareholders</a:t>
            </a:r>
            <a:r>
              <a:rPr lang="en-US" sz="1800" b="1" spc="-5" dirty="0">
                <a:solidFill>
                  <a:srgbClr val="003057"/>
                </a:solidFill>
                <a:uFill>
                  <a:solidFill>
                    <a:srgbClr val="003358"/>
                  </a:solidFill>
                </a:uFill>
                <a:latin typeface="Arial"/>
                <a:cs typeface="Arial"/>
              </a:rPr>
              <a:t> </a:t>
            </a:r>
            <a:r>
              <a:rPr lang="en-US" sz="1800" dirty="0">
                <a:solidFill>
                  <a:srgbClr val="003057"/>
                </a:solidFill>
                <a:latin typeface="Arial"/>
                <a:cs typeface="Arial"/>
              </a:rPr>
              <a:t>claim</a:t>
            </a:r>
            <a:r>
              <a:rPr lang="en-US" sz="1800" spc="-15" dirty="0">
                <a:solidFill>
                  <a:srgbClr val="003057"/>
                </a:solidFill>
                <a:latin typeface="Arial"/>
                <a:cs typeface="Arial"/>
              </a:rPr>
              <a:t> </a:t>
            </a:r>
            <a:r>
              <a:rPr lang="en-US" sz="1800" spc="-25" dirty="0">
                <a:solidFill>
                  <a:srgbClr val="003057"/>
                </a:solidFill>
                <a:latin typeface="Arial"/>
                <a:cs typeface="Arial"/>
              </a:rPr>
              <a:t>the </a:t>
            </a:r>
            <a:r>
              <a:rPr lang="en-US" sz="1800" spc="-10" dirty="0">
                <a:solidFill>
                  <a:srgbClr val="003057"/>
                </a:solidFill>
                <a:latin typeface="Arial"/>
                <a:cs typeface="Arial"/>
              </a:rPr>
              <a:t>credits.</a:t>
            </a:r>
          </a:p>
          <a:p>
            <a:pPr marL="12065" marR="5080">
              <a:lnSpc>
                <a:spcPct val="100000"/>
              </a:lnSpc>
              <a:spcBef>
                <a:spcPts val="5"/>
              </a:spcBef>
              <a:tabLst>
                <a:tab pos="299085" algn="l"/>
                <a:tab pos="299720" algn="l"/>
              </a:tabLst>
            </a:pPr>
            <a:endParaRPr lang="en-US" sz="1000" b="1" spc="-10" dirty="0">
              <a:solidFill>
                <a:srgbClr val="003057"/>
              </a:solidFill>
              <a:latin typeface="Arial"/>
              <a:cs typeface="Arial"/>
            </a:endParaRPr>
          </a:p>
          <a:p>
            <a:pPr marL="12065" marR="5080">
              <a:lnSpc>
                <a:spcPct val="100000"/>
              </a:lnSpc>
              <a:spcBef>
                <a:spcPts val="5"/>
              </a:spcBef>
              <a:tabLst>
                <a:tab pos="299085" algn="l"/>
                <a:tab pos="299720" algn="l"/>
              </a:tabLst>
            </a:pPr>
            <a:r>
              <a:rPr lang="en-US" b="1" u="sng" dirty="0">
                <a:solidFill>
                  <a:srgbClr val="003057"/>
                </a:solidFill>
                <a:uFill>
                  <a:solidFill>
                    <a:srgbClr val="003358"/>
                  </a:solidFill>
                </a:uFill>
                <a:latin typeface="Arial"/>
                <a:cs typeface="Arial"/>
              </a:rPr>
              <a:t>Families</a:t>
            </a:r>
            <a:r>
              <a:rPr lang="en-US" b="1" u="sng" spc="-20" dirty="0">
                <a:solidFill>
                  <a:srgbClr val="003057"/>
                </a:solidFill>
                <a:uFill>
                  <a:solidFill>
                    <a:srgbClr val="003358"/>
                  </a:solidFill>
                </a:uFill>
                <a:latin typeface="Arial"/>
                <a:cs typeface="Arial"/>
              </a:rPr>
              <a:t> </a:t>
            </a:r>
            <a:r>
              <a:rPr lang="en-US" b="1" u="sng" dirty="0">
                <a:solidFill>
                  <a:srgbClr val="003057"/>
                </a:solidFill>
                <a:uFill>
                  <a:solidFill>
                    <a:srgbClr val="003358"/>
                  </a:solidFill>
                </a:uFill>
                <a:latin typeface="Arial"/>
                <a:cs typeface="Arial"/>
              </a:rPr>
              <a:t>or</a:t>
            </a:r>
            <a:r>
              <a:rPr lang="en-US" b="1" u="sng" spc="-40" dirty="0">
                <a:solidFill>
                  <a:srgbClr val="003057"/>
                </a:solidFill>
                <a:uFill>
                  <a:solidFill>
                    <a:srgbClr val="003358"/>
                  </a:solidFill>
                </a:uFill>
                <a:latin typeface="Arial"/>
                <a:cs typeface="Arial"/>
              </a:rPr>
              <a:t> </a:t>
            </a:r>
            <a:r>
              <a:rPr lang="en-US" b="1" u="sng" spc="-10" dirty="0">
                <a:solidFill>
                  <a:srgbClr val="003057"/>
                </a:solidFill>
                <a:uFill>
                  <a:solidFill>
                    <a:srgbClr val="003358"/>
                  </a:solidFill>
                </a:uFill>
                <a:latin typeface="Arial"/>
                <a:cs typeface="Arial"/>
              </a:rPr>
              <a:t>Couples</a:t>
            </a:r>
            <a:r>
              <a:rPr lang="en-US" b="1" spc="-10" dirty="0">
                <a:solidFill>
                  <a:srgbClr val="003057"/>
                </a:solidFill>
                <a:uFill>
                  <a:solidFill>
                    <a:srgbClr val="003358"/>
                  </a:solidFill>
                </a:uFill>
                <a:latin typeface="Arial"/>
                <a:cs typeface="Arial"/>
              </a:rPr>
              <a:t>:</a:t>
            </a:r>
            <a:endParaRPr lang="en-US" b="1" dirty="0">
              <a:solidFill>
                <a:srgbClr val="003057"/>
              </a:solidFill>
              <a:latin typeface="Arial"/>
              <a:cs typeface="Arial"/>
            </a:endParaRPr>
          </a:p>
          <a:p>
            <a:pPr marL="457200" marR="325755" indent="-457200">
              <a:lnSpc>
                <a:spcPct val="100000"/>
              </a:lnSpc>
              <a:spcBef>
                <a:spcPts val="10"/>
              </a:spcBef>
              <a:buChar char="•"/>
              <a:tabLst>
                <a:tab pos="299085" algn="l"/>
                <a:tab pos="299720" algn="l"/>
              </a:tabLst>
            </a:pPr>
            <a:r>
              <a:rPr lang="en-US" sz="1800" dirty="0">
                <a:solidFill>
                  <a:srgbClr val="003057"/>
                </a:solidFill>
                <a:latin typeface="Arial"/>
                <a:cs typeface="Arial"/>
              </a:rPr>
              <a:t>See</a:t>
            </a:r>
            <a:r>
              <a:rPr lang="en-US" sz="1800" spc="-35" dirty="0">
                <a:solidFill>
                  <a:srgbClr val="003057"/>
                </a:solidFill>
                <a:latin typeface="Arial"/>
                <a:cs typeface="Arial"/>
              </a:rPr>
              <a:t> </a:t>
            </a:r>
            <a:r>
              <a:rPr lang="en-US" sz="1800" dirty="0">
                <a:solidFill>
                  <a:srgbClr val="003057"/>
                </a:solidFill>
                <a:latin typeface="Arial"/>
                <a:cs typeface="Arial"/>
              </a:rPr>
              <a:t>manual for</a:t>
            </a:r>
            <a:r>
              <a:rPr lang="en-US" sz="1800" spc="-30" dirty="0">
                <a:solidFill>
                  <a:srgbClr val="003057"/>
                </a:solidFill>
                <a:latin typeface="Arial"/>
                <a:cs typeface="Arial"/>
              </a:rPr>
              <a:t> </a:t>
            </a:r>
            <a:r>
              <a:rPr lang="en-US" sz="1800" dirty="0">
                <a:solidFill>
                  <a:srgbClr val="003057"/>
                </a:solidFill>
                <a:latin typeface="Arial"/>
                <a:cs typeface="Arial"/>
              </a:rPr>
              <a:t>how</a:t>
            </a:r>
            <a:r>
              <a:rPr lang="en-US" sz="1800" spc="-5" dirty="0">
                <a:solidFill>
                  <a:srgbClr val="003057"/>
                </a:solidFill>
                <a:latin typeface="Arial"/>
                <a:cs typeface="Arial"/>
              </a:rPr>
              <a:t> </a:t>
            </a:r>
            <a:r>
              <a:rPr lang="en-US" sz="1800" dirty="0">
                <a:solidFill>
                  <a:srgbClr val="003057"/>
                </a:solidFill>
                <a:latin typeface="Arial"/>
                <a:cs typeface="Arial"/>
              </a:rPr>
              <a:t>to</a:t>
            </a:r>
            <a:r>
              <a:rPr lang="en-US" sz="1800" spc="-15" dirty="0">
                <a:solidFill>
                  <a:srgbClr val="003057"/>
                </a:solidFill>
                <a:latin typeface="Arial"/>
                <a:cs typeface="Arial"/>
              </a:rPr>
              <a:t> </a:t>
            </a:r>
            <a:r>
              <a:rPr lang="en-US" sz="1800" dirty="0">
                <a:solidFill>
                  <a:srgbClr val="003057"/>
                </a:solidFill>
                <a:latin typeface="Arial"/>
                <a:cs typeface="Arial"/>
              </a:rPr>
              <a:t>treat</a:t>
            </a:r>
            <a:r>
              <a:rPr lang="en-US" sz="1800" spc="-20" dirty="0">
                <a:solidFill>
                  <a:srgbClr val="003057"/>
                </a:solidFill>
                <a:latin typeface="Arial"/>
                <a:cs typeface="Arial"/>
              </a:rPr>
              <a:t> </a:t>
            </a:r>
            <a:r>
              <a:rPr lang="en-US" sz="1800" dirty="0">
                <a:solidFill>
                  <a:srgbClr val="003057"/>
                </a:solidFill>
                <a:latin typeface="Arial"/>
                <a:cs typeface="Arial"/>
              </a:rPr>
              <a:t>donations</a:t>
            </a:r>
            <a:r>
              <a:rPr lang="en-US" sz="1800" spc="5" dirty="0">
                <a:solidFill>
                  <a:srgbClr val="003057"/>
                </a:solidFill>
                <a:latin typeface="Arial"/>
                <a:cs typeface="Arial"/>
              </a:rPr>
              <a:t> </a:t>
            </a:r>
            <a:r>
              <a:rPr lang="en-US" sz="1800" dirty="0">
                <a:solidFill>
                  <a:srgbClr val="003057"/>
                </a:solidFill>
                <a:latin typeface="Arial"/>
                <a:cs typeface="Arial"/>
              </a:rPr>
              <a:t>and</a:t>
            </a:r>
            <a:r>
              <a:rPr lang="en-US" sz="1800" spc="-10" dirty="0">
                <a:solidFill>
                  <a:srgbClr val="003057"/>
                </a:solidFill>
                <a:latin typeface="Arial"/>
                <a:cs typeface="Arial"/>
              </a:rPr>
              <a:t> </a:t>
            </a:r>
            <a:r>
              <a:rPr lang="en-US" sz="1800" dirty="0">
                <a:solidFill>
                  <a:srgbClr val="003057"/>
                </a:solidFill>
                <a:latin typeface="Arial"/>
                <a:cs typeface="Arial"/>
              </a:rPr>
              <a:t>credits</a:t>
            </a:r>
            <a:r>
              <a:rPr lang="en-US" sz="1800" spc="-25" dirty="0">
                <a:solidFill>
                  <a:srgbClr val="003057"/>
                </a:solidFill>
                <a:latin typeface="Arial"/>
                <a:cs typeface="Arial"/>
              </a:rPr>
              <a:t> </a:t>
            </a:r>
            <a:r>
              <a:rPr lang="en-US" sz="1800" dirty="0">
                <a:solidFill>
                  <a:srgbClr val="003057"/>
                </a:solidFill>
                <a:latin typeface="Arial"/>
                <a:cs typeface="Arial"/>
              </a:rPr>
              <a:t>if</a:t>
            </a:r>
            <a:r>
              <a:rPr lang="en-US" sz="1800" spc="-10" dirty="0">
                <a:solidFill>
                  <a:srgbClr val="003057"/>
                </a:solidFill>
                <a:latin typeface="Arial"/>
                <a:cs typeface="Arial"/>
              </a:rPr>
              <a:t> </a:t>
            </a:r>
            <a:r>
              <a:rPr lang="en-US" sz="1800" dirty="0">
                <a:solidFill>
                  <a:srgbClr val="003057"/>
                </a:solidFill>
                <a:latin typeface="Arial"/>
                <a:cs typeface="Arial"/>
              </a:rPr>
              <a:t>a</a:t>
            </a:r>
            <a:r>
              <a:rPr lang="en-US" sz="1800" spc="-20" dirty="0">
                <a:solidFill>
                  <a:srgbClr val="003057"/>
                </a:solidFill>
                <a:latin typeface="Arial"/>
                <a:cs typeface="Arial"/>
              </a:rPr>
              <a:t> </a:t>
            </a:r>
            <a:r>
              <a:rPr lang="en-US" sz="1800" dirty="0">
                <a:solidFill>
                  <a:srgbClr val="003057"/>
                </a:solidFill>
                <a:latin typeface="Arial"/>
                <a:cs typeface="Arial"/>
              </a:rPr>
              <a:t>couple</a:t>
            </a:r>
            <a:r>
              <a:rPr lang="en-US" sz="1800" spc="-15" dirty="0">
                <a:solidFill>
                  <a:srgbClr val="003057"/>
                </a:solidFill>
                <a:latin typeface="Arial"/>
                <a:cs typeface="Arial"/>
              </a:rPr>
              <a:t> </a:t>
            </a:r>
            <a:r>
              <a:rPr lang="en-US" sz="1800" dirty="0">
                <a:solidFill>
                  <a:srgbClr val="003057"/>
                </a:solidFill>
                <a:latin typeface="Arial"/>
                <a:cs typeface="Arial"/>
              </a:rPr>
              <a:t>files</a:t>
            </a:r>
            <a:r>
              <a:rPr lang="en-US" sz="1800" spc="-15" dirty="0">
                <a:solidFill>
                  <a:srgbClr val="003057"/>
                </a:solidFill>
                <a:latin typeface="Arial"/>
                <a:cs typeface="Arial"/>
              </a:rPr>
              <a:t> </a:t>
            </a:r>
            <a:r>
              <a:rPr lang="en-US" sz="1800" dirty="0">
                <a:solidFill>
                  <a:srgbClr val="003057"/>
                </a:solidFill>
                <a:latin typeface="Arial"/>
                <a:cs typeface="Arial"/>
              </a:rPr>
              <a:t>jointly</a:t>
            </a:r>
            <a:r>
              <a:rPr lang="en-US" sz="1800" spc="-10" dirty="0">
                <a:solidFill>
                  <a:srgbClr val="003057"/>
                </a:solidFill>
                <a:latin typeface="Arial"/>
                <a:cs typeface="Arial"/>
              </a:rPr>
              <a:t> </a:t>
            </a:r>
            <a:r>
              <a:rPr lang="en-US" sz="1800" spc="-25" dirty="0">
                <a:solidFill>
                  <a:srgbClr val="003057"/>
                </a:solidFill>
                <a:latin typeface="Arial"/>
                <a:cs typeface="Arial"/>
              </a:rPr>
              <a:t>or </a:t>
            </a:r>
            <a:r>
              <a:rPr lang="en-US" sz="1800" spc="-10" dirty="0">
                <a:solidFill>
                  <a:srgbClr val="003057"/>
                </a:solidFill>
                <a:latin typeface="Arial"/>
                <a:cs typeface="Arial"/>
              </a:rPr>
              <a:t>separately.</a:t>
            </a:r>
            <a:endParaRPr lang="en-US" spc="-10" dirty="0">
              <a:solidFill>
                <a:srgbClr val="003057"/>
              </a:solidFill>
              <a:latin typeface="Arial"/>
              <a:cs typeface="Arial"/>
            </a:endParaRPr>
          </a:p>
          <a:p>
            <a:pPr marL="12065" marR="325755">
              <a:lnSpc>
                <a:spcPct val="100000"/>
              </a:lnSpc>
              <a:spcBef>
                <a:spcPts val="10"/>
              </a:spcBef>
              <a:tabLst>
                <a:tab pos="299085" algn="l"/>
                <a:tab pos="299720" algn="l"/>
              </a:tabLst>
            </a:pPr>
            <a:endParaRPr lang="en-US" sz="1000" dirty="0">
              <a:solidFill>
                <a:srgbClr val="003057"/>
              </a:solidFill>
              <a:latin typeface="Arial"/>
              <a:cs typeface="Arial"/>
            </a:endParaRPr>
          </a:p>
          <a:p>
            <a:pPr marL="12700">
              <a:lnSpc>
                <a:spcPct val="100000"/>
              </a:lnSpc>
            </a:pPr>
            <a:r>
              <a:rPr lang="en-US" b="1" u="sng" dirty="0">
                <a:solidFill>
                  <a:srgbClr val="003057"/>
                </a:solidFill>
                <a:uFill>
                  <a:solidFill>
                    <a:srgbClr val="003358"/>
                  </a:solidFill>
                </a:uFill>
                <a:latin typeface="Arial"/>
                <a:cs typeface="Arial"/>
              </a:rPr>
              <a:t>Donor</a:t>
            </a:r>
            <a:r>
              <a:rPr lang="en-US" b="1" u="sng" spc="-55" dirty="0">
                <a:solidFill>
                  <a:srgbClr val="003057"/>
                </a:solidFill>
                <a:uFill>
                  <a:solidFill>
                    <a:srgbClr val="003358"/>
                  </a:solidFill>
                </a:uFill>
                <a:latin typeface="Arial"/>
                <a:cs typeface="Arial"/>
              </a:rPr>
              <a:t> A</a:t>
            </a:r>
            <a:r>
              <a:rPr lang="en-US" b="1" u="sng" dirty="0">
                <a:solidFill>
                  <a:srgbClr val="003057"/>
                </a:solidFill>
                <a:uFill>
                  <a:solidFill>
                    <a:srgbClr val="003358"/>
                  </a:solidFill>
                </a:uFill>
                <a:latin typeface="Arial"/>
                <a:cs typeface="Arial"/>
              </a:rPr>
              <a:t>dvised</a:t>
            </a:r>
            <a:r>
              <a:rPr lang="en-US" b="1" u="sng" spc="-35" dirty="0">
                <a:solidFill>
                  <a:srgbClr val="003057"/>
                </a:solidFill>
                <a:uFill>
                  <a:solidFill>
                    <a:srgbClr val="003358"/>
                  </a:solidFill>
                </a:uFill>
                <a:latin typeface="Arial"/>
                <a:cs typeface="Arial"/>
              </a:rPr>
              <a:t> </a:t>
            </a:r>
            <a:r>
              <a:rPr lang="en-US" b="1" u="sng" spc="-10" dirty="0">
                <a:solidFill>
                  <a:srgbClr val="003057"/>
                </a:solidFill>
                <a:uFill>
                  <a:solidFill>
                    <a:srgbClr val="003358"/>
                  </a:solidFill>
                </a:uFill>
                <a:latin typeface="Arial"/>
                <a:cs typeface="Arial"/>
              </a:rPr>
              <a:t>Funds</a:t>
            </a:r>
            <a:r>
              <a:rPr lang="en-US" b="1" spc="-10" dirty="0">
                <a:solidFill>
                  <a:srgbClr val="003057"/>
                </a:solidFill>
                <a:uFill>
                  <a:solidFill>
                    <a:srgbClr val="003358"/>
                  </a:solidFill>
                </a:uFill>
                <a:latin typeface="Arial"/>
                <a:cs typeface="Arial"/>
              </a:rPr>
              <a:t>:</a:t>
            </a:r>
            <a:endParaRPr lang="en-US" b="1" dirty="0">
              <a:solidFill>
                <a:srgbClr val="003057"/>
              </a:solidFill>
              <a:latin typeface="Arial"/>
              <a:cs typeface="Arial"/>
            </a:endParaRPr>
          </a:p>
          <a:p>
            <a:pPr marL="457200" marR="487045" indent="-457200">
              <a:lnSpc>
                <a:spcPct val="100000"/>
              </a:lnSpc>
              <a:buChar char="•"/>
              <a:tabLst>
                <a:tab pos="569913" algn="l"/>
              </a:tabLst>
            </a:pPr>
            <a:r>
              <a:rPr lang="en-US" sz="1800" dirty="0">
                <a:solidFill>
                  <a:srgbClr val="003057"/>
                </a:solidFill>
                <a:latin typeface="Arial"/>
                <a:cs typeface="Arial"/>
              </a:rPr>
              <a:t>See</a:t>
            </a:r>
            <a:r>
              <a:rPr lang="en-US" sz="1800" spc="-35" dirty="0">
                <a:solidFill>
                  <a:srgbClr val="003057"/>
                </a:solidFill>
                <a:latin typeface="Arial"/>
                <a:cs typeface="Arial"/>
              </a:rPr>
              <a:t> </a:t>
            </a:r>
            <a:r>
              <a:rPr lang="en-US" sz="1800" dirty="0">
                <a:solidFill>
                  <a:srgbClr val="003057"/>
                </a:solidFill>
                <a:latin typeface="Arial"/>
                <a:cs typeface="Arial"/>
              </a:rPr>
              <a:t>manual for</a:t>
            </a:r>
            <a:r>
              <a:rPr lang="en-US" sz="1800" spc="-25" dirty="0">
                <a:solidFill>
                  <a:srgbClr val="003057"/>
                </a:solidFill>
                <a:latin typeface="Arial"/>
                <a:cs typeface="Arial"/>
              </a:rPr>
              <a:t> </a:t>
            </a:r>
            <a:r>
              <a:rPr lang="en-US" sz="1800" dirty="0">
                <a:solidFill>
                  <a:srgbClr val="003057"/>
                </a:solidFill>
                <a:latin typeface="Arial"/>
                <a:cs typeface="Arial"/>
              </a:rPr>
              <a:t>how</a:t>
            </a:r>
            <a:r>
              <a:rPr lang="en-US" sz="1800" spc="-10" dirty="0">
                <a:solidFill>
                  <a:srgbClr val="003057"/>
                </a:solidFill>
                <a:latin typeface="Arial"/>
                <a:cs typeface="Arial"/>
              </a:rPr>
              <a:t> </a:t>
            </a:r>
            <a:r>
              <a:rPr lang="en-US" sz="1800" dirty="0">
                <a:solidFill>
                  <a:srgbClr val="003057"/>
                </a:solidFill>
                <a:latin typeface="Arial"/>
                <a:cs typeface="Arial"/>
              </a:rPr>
              <a:t>to</a:t>
            </a:r>
            <a:r>
              <a:rPr lang="en-US" sz="1800" spc="-15" dirty="0">
                <a:solidFill>
                  <a:srgbClr val="003057"/>
                </a:solidFill>
                <a:latin typeface="Arial"/>
                <a:cs typeface="Arial"/>
              </a:rPr>
              <a:t> </a:t>
            </a:r>
            <a:r>
              <a:rPr lang="en-US" sz="1800" dirty="0">
                <a:solidFill>
                  <a:srgbClr val="003057"/>
                </a:solidFill>
                <a:latin typeface="Arial"/>
                <a:cs typeface="Arial"/>
              </a:rPr>
              <a:t>treat</a:t>
            </a:r>
            <a:r>
              <a:rPr lang="en-US" sz="1800" spc="-15" dirty="0">
                <a:solidFill>
                  <a:srgbClr val="003057"/>
                </a:solidFill>
                <a:latin typeface="Arial"/>
                <a:cs typeface="Arial"/>
              </a:rPr>
              <a:t> </a:t>
            </a:r>
            <a:r>
              <a:rPr lang="en-US" sz="1800" dirty="0">
                <a:solidFill>
                  <a:srgbClr val="003057"/>
                </a:solidFill>
                <a:latin typeface="Arial"/>
                <a:cs typeface="Arial"/>
              </a:rPr>
              <a:t>donations from</a:t>
            </a:r>
            <a:r>
              <a:rPr lang="en-US" sz="1800" spc="-15" dirty="0">
                <a:solidFill>
                  <a:srgbClr val="003057"/>
                </a:solidFill>
                <a:latin typeface="Arial"/>
                <a:cs typeface="Arial"/>
              </a:rPr>
              <a:t> </a:t>
            </a:r>
            <a:r>
              <a:rPr lang="en-US" sz="1800" dirty="0">
                <a:solidFill>
                  <a:srgbClr val="003057"/>
                </a:solidFill>
                <a:latin typeface="Arial"/>
                <a:cs typeface="Arial"/>
              </a:rPr>
              <a:t>donor</a:t>
            </a:r>
            <a:r>
              <a:rPr lang="en-US" sz="1800" spc="-5" dirty="0">
                <a:solidFill>
                  <a:srgbClr val="003057"/>
                </a:solidFill>
                <a:latin typeface="Arial"/>
                <a:cs typeface="Arial"/>
              </a:rPr>
              <a:t> </a:t>
            </a:r>
            <a:r>
              <a:rPr lang="en-US" sz="1800" dirty="0">
                <a:solidFill>
                  <a:srgbClr val="003057"/>
                </a:solidFill>
                <a:latin typeface="Arial"/>
                <a:cs typeface="Arial"/>
              </a:rPr>
              <a:t>advised</a:t>
            </a:r>
            <a:r>
              <a:rPr lang="en-US" sz="1800" spc="-15" dirty="0">
                <a:solidFill>
                  <a:srgbClr val="003057"/>
                </a:solidFill>
                <a:latin typeface="Arial"/>
                <a:cs typeface="Arial"/>
              </a:rPr>
              <a:t> </a:t>
            </a:r>
            <a:r>
              <a:rPr lang="en-US" sz="1800" dirty="0">
                <a:solidFill>
                  <a:srgbClr val="003057"/>
                </a:solidFill>
                <a:latin typeface="Arial"/>
                <a:cs typeface="Arial"/>
              </a:rPr>
              <a:t>funds.</a:t>
            </a:r>
          </a:p>
          <a:p>
            <a:pPr marL="12065" marR="487045">
              <a:lnSpc>
                <a:spcPct val="100000"/>
              </a:lnSpc>
              <a:tabLst>
                <a:tab pos="299085" algn="l"/>
                <a:tab pos="299720" algn="l"/>
              </a:tabLst>
            </a:pPr>
            <a:endParaRPr lang="en-US" sz="2400" dirty="0">
              <a:solidFill>
                <a:srgbClr val="003057"/>
              </a:solidFill>
              <a:latin typeface="Arial"/>
              <a:cs typeface="Arial"/>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685800"/>
            <a:ext cx="8245641" cy="505267"/>
          </a:xfrm>
          <a:prstGeom prst="rect">
            <a:avLst/>
          </a:prstGeom>
        </p:spPr>
        <p:txBody>
          <a:bodyPr vert="horz" wrap="square" lIns="0" tIns="12700" rIns="0" bIns="0" rtlCol="0">
            <a:spAutoFit/>
          </a:bodyPr>
          <a:lstStyle/>
          <a:p>
            <a:pPr marL="12700" algn="ctr">
              <a:lnSpc>
                <a:spcPct val="100000"/>
              </a:lnSpc>
              <a:spcBef>
                <a:spcPts val="100"/>
              </a:spcBef>
            </a:pPr>
            <a:r>
              <a:rPr sz="3200" dirty="0">
                <a:solidFill>
                  <a:srgbClr val="A8AD00"/>
                </a:solidFill>
              </a:rPr>
              <a:t>ELIGIBLE</a:t>
            </a:r>
            <a:r>
              <a:rPr sz="3200" spc="-20" dirty="0">
                <a:solidFill>
                  <a:srgbClr val="A8AD00"/>
                </a:solidFill>
              </a:rPr>
              <a:t> </a:t>
            </a:r>
            <a:r>
              <a:rPr sz="3200" spc="-10" dirty="0">
                <a:solidFill>
                  <a:srgbClr val="A8AD00"/>
                </a:solidFill>
              </a:rPr>
              <a:t>DONATIONS</a:t>
            </a:r>
            <a:endParaRPr sz="3200" spc="-25" dirty="0">
              <a:solidFill>
                <a:srgbClr val="A8AD00"/>
              </a:solidFill>
            </a:endParaRPr>
          </a:p>
        </p:txBody>
      </p:sp>
      <p:sp>
        <p:nvSpPr>
          <p:cNvPr id="3" name="object 3"/>
          <p:cNvSpPr txBox="1"/>
          <p:nvPr/>
        </p:nvSpPr>
        <p:spPr>
          <a:xfrm>
            <a:off x="481263" y="1443355"/>
            <a:ext cx="8221579" cy="4673715"/>
          </a:xfrm>
          <a:prstGeom prst="rect">
            <a:avLst/>
          </a:prstGeom>
        </p:spPr>
        <p:txBody>
          <a:bodyPr vert="horz" wrap="square" lIns="0" tIns="13335" rIns="0" bIns="0" rtlCol="0">
            <a:spAutoFit/>
          </a:bodyPr>
          <a:lstStyle/>
          <a:p>
            <a:pPr marL="12700">
              <a:lnSpc>
                <a:spcPct val="100000"/>
              </a:lnSpc>
              <a:spcBef>
                <a:spcPts val="105"/>
              </a:spcBef>
            </a:pPr>
            <a:r>
              <a:rPr b="1" u="sng" dirty="0">
                <a:solidFill>
                  <a:srgbClr val="003057"/>
                </a:solidFill>
                <a:uFill>
                  <a:solidFill>
                    <a:srgbClr val="244060"/>
                  </a:solidFill>
                </a:uFill>
                <a:latin typeface="Arial"/>
                <a:cs typeface="Arial"/>
              </a:rPr>
              <a:t>Eligible</a:t>
            </a:r>
            <a:r>
              <a:rPr b="1" u="sng" spc="-25" dirty="0">
                <a:solidFill>
                  <a:srgbClr val="003057"/>
                </a:solidFill>
                <a:uFill>
                  <a:solidFill>
                    <a:srgbClr val="244060"/>
                  </a:solidFill>
                </a:uFill>
                <a:latin typeface="Arial"/>
                <a:cs typeface="Arial"/>
              </a:rPr>
              <a:t> </a:t>
            </a:r>
            <a:r>
              <a:rPr b="1" u="sng" spc="-10" dirty="0">
                <a:solidFill>
                  <a:srgbClr val="003057"/>
                </a:solidFill>
                <a:uFill>
                  <a:solidFill>
                    <a:srgbClr val="244060"/>
                  </a:solidFill>
                </a:uFill>
                <a:latin typeface="Arial"/>
                <a:cs typeface="Arial"/>
              </a:rPr>
              <a:t>Contributions</a:t>
            </a:r>
            <a:r>
              <a:rPr b="1" spc="-10" dirty="0">
                <a:solidFill>
                  <a:srgbClr val="003057"/>
                </a:solidFill>
                <a:uFill>
                  <a:solidFill>
                    <a:srgbClr val="244060"/>
                  </a:solidFill>
                </a:uFill>
                <a:latin typeface="Arial"/>
                <a:cs typeface="Arial"/>
              </a:rPr>
              <a:t>:</a:t>
            </a:r>
            <a:endParaRPr lang="en-US" b="1" spc="-10" dirty="0">
              <a:solidFill>
                <a:srgbClr val="003057"/>
              </a:solidFill>
              <a:uFill>
                <a:solidFill>
                  <a:srgbClr val="244060"/>
                </a:solidFill>
              </a:uFill>
              <a:latin typeface="Arial"/>
              <a:cs typeface="Arial"/>
            </a:endParaRPr>
          </a:p>
          <a:p>
            <a:pPr marL="12700">
              <a:lnSpc>
                <a:spcPct val="100000"/>
              </a:lnSpc>
              <a:spcBef>
                <a:spcPts val="105"/>
              </a:spcBef>
            </a:pPr>
            <a:endParaRPr sz="400" b="1" dirty="0">
              <a:solidFill>
                <a:srgbClr val="003057"/>
              </a:solidFill>
              <a:latin typeface="Arial"/>
              <a:cs typeface="Arial"/>
            </a:endParaRPr>
          </a:p>
          <a:p>
            <a:pPr marL="457200" indent="-457200">
              <a:lnSpc>
                <a:spcPct val="100000"/>
              </a:lnSpc>
              <a:spcBef>
                <a:spcPts val="5"/>
              </a:spcBef>
              <a:buChar char="•"/>
              <a:tabLst>
                <a:tab pos="969963" algn="l"/>
                <a:tab pos="1316038" algn="l"/>
              </a:tabLst>
            </a:pPr>
            <a:r>
              <a:rPr sz="1800" spc="-20" dirty="0">
                <a:solidFill>
                  <a:srgbClr val="003057"/>
                </a:solidFill>
                <a:latin typeface="Arial"/>
                <a:cs typeface="Arial"/>
              </a:rPr>
              <a:t>Cash</a:t>
            </a:r>
            <a:endParaRPr sz="1800" dirty="0">
              <a:solidFill>
                <a:srgbClr val="003057"/>
              </a:solidFill>
              <a:latin typeface="Arial"/>
              <a:cs typeface="Arial"/>
            </a:endParaRPr>
          </a:p>
          <a:p>
            <a:pPr marL="457200" indent="-457200">
              <a:lnSpc>
                <a:spcPct val="100000"/>
              </a:lnSpc>
              <a:spcBef>
                <a:spcPts val="5"/>
              </a:spcBef>
              <a:buChar char="•"/>
              <a:tabLst>
                <a:tab pos="512763" algn="l"/>
                <a:tab pos="746125" algn="l"/>
              </a:tabLst>
            </a:pPr>
            <a:r>
              <a:rPr sz="1800" spc="-10" dirty="0">
                <a:solidFill>
                  <a:srgbClr val="003057"/>
                </a:solidFill>
                <a:latin typeface="Arial"/>
                <a:cs typeface="Arial"/>
              </a:rPr>
              <a:t>Check</a:t>
            </a:r>
            <a:endParaRPr sz="1800" dirty="0">
              <a:solidFill>
                <a:srgbClr val="003057"/>
              </a:solidFill>
              <a:latin typeface="Arial"/>
              <a:cs typeface="Arial"/>
            </a:endParaRPr>
          </a:p>
          <a:p>
            <a:pPr marL="457200" indent="-457200">
              <a:lnSpc>
                <a:spcPct val="100000"/>
              </a:lnSpc>
              <a:buChar char="•"/>
              <a:tabLst>
                <a:tab pos="746125" algn="l"/>
                <a:tab pos="1027113" algn="l"/>
              </a:tabLst>
            </a:pPr>
            <a:r>
              <a:rPr sz="1800" dirty="0">
                <a:solidFill>
                  <a:srgbClr val="003057"/>
                </a:solidFill>
                <a:latin typeface="Arial"/>
                <a:cs typeface="Arial"/>
              </a:rPr>
              <a:t>Credit</a:t>
            </a:r>
            <a:r>
              <a:rPr sz="1800" spc="-40" dirty="0">
                <a:solidFill>
                  <a:srgbClr val="003057"/>
                </a:solidFill>
                <a:latin typeface="Arial"/>
                <a:cs typeface="Arial"/>
              </a:rPr>
              <a:t> </a:t>
            </a:r>
            <a:r>
              <a:rPr sz="1800" spc="-20" dirty="0">
                <a:solidFill>
                  <a:srgbClr val="003057"/>
                </a:solidFill>
                <a:latin typeface="Arial"/>
                <a:cs typeface="Arial"/>
              </a:rPr>
              <a:t>Card</a:t>
            </a:r>
            <a:endParaRPr sz="1800" dirty="0">
              <a:solidFill>
                <a:srgbClr val="003057"/>
              </a:solidFill>
              <a:latin typeface="Arial"/>
              <a:cs typeface="Arial"/>
            </a:endParaRPr>
          </a:p>
          <a:p>
            <a:pPr marL="457200" indent="-457200">
              <a:lnSpc>
                <a:spcPct val="100000"/>
              </a:lnSpc>
              <a:buChar char="•"/>
              <a:tabLst>
                <a:tab pos="858838" algn="l"/>
                <a:tab pos="1027113" algn="l"/>
              </a:tabLst>
            </a:pPr>
            <a:r>
              <a:rPr sz="1800" dirty="0">
                <a:solidFill>
                  <a:srgbClr val="003057"/>
                </a:solidFill>
                <a:latin typeface="Arial"/>
                <a:cs typeface="Arial"/>
              </a:rPr>
              <a:t>Stock</a:t>
            </a:r>
            <a:r>
              <a:rPr sz="1800" spc="-25" dirty="0">
                <a:solidFill>
                  <a:srgbClr val="003057"/>
                </a:solidFill>
                <a:latin typeface="Arial"/>
                <a:cs typeface="Arial"/>
              </a:rPr>
              <a:t> </a:t>
            </a:r>
            <a:r>
              <a:rPr lang="en-US" dirty="0">
                <a:solidFill>
                  <a:srgbClr val="003057"/>
                </a:solidFill>
                <a:latin typeface="Arial"/>
                <a:cs typeface="Arial"/>
              </a:rPr>
              <a:t>(after it</a:t>
            </a:r>
            <a:r>
              <a:rPr sz="1800" spc="20" dirty="0">
                <a:solidFill>
                  <a:srgbClr val="003057"/>
                </a:solidFill>
                <a:latin typeface="Arial"/>
                <a:cs typeface="Arial"/>
              </a:rPr>
              <a:t> </a:t>
            </a:r>
            <a:r>
              <a:rPr sz="1800" dirty="0">
                <a:solidFill>
                  <a:srgbClr val="003057"/>
                </a:solidFill>
                <a:latin typeface="Arial"/>
                <a:cs typeface="Arial"/>
              </a:rPr>
              <a:t>has</a:t>
            </a:r>
            <a:r>
              <a:rPr sz="1800" spc="-20" dirty="0">
                <a:solidFill>
                  <a:srgbClr val="003057"/>
                </a:solidFill>
                <a:latin typeface="Arial"/>
                <a:cs typeface="Arial"/>
              </a:rPr>
              <a:t> </a:t>
            </a:r>
            <a:r>
              <a:rPr sz="1800" dirty="0">
                <a:solidFill>
                  <a:srgbClr val="003057"/>
                </a:solidFill>
                <a:latin typeface="Arial"/>
                <a:cs typeface="Arial"/>
              </a:rPr>
              <a:t>been</a:t>
            </a:r>
            <a:r>
              <a:rPr sz="1800" spc="-15" dirty="0">
                <a:solidFill>
                  <a:srgbClr val="003057"/>
                </a:solidFill>
                <a:latin typeface="Arial"/>
                <a:cs typeface="Arial"/>
              </a:rPr>
              <a:t> </a:t>
            </a:r>
            <a:r>
              <a:rPr sz="1800" spc="-10" dirty="0">
                <a:solidFill>
                  <a:srgbClr val="003057"/>
                </a:solidFill>
                <a:latin typeface="Arial"/>
                <a:cs typeface="Arial"/>
              </a:rPr>
              <a:t>liquidated</a:t>
            </a:r>
            <a:r>
              <a:rPr lang="en-US" sz="1800" spc="-10" dirty="0">
                <a:solidFill>
                  <a:srgbClr val="003057"/>
                </a:solidFill>
                <a:latin typeface="Arial"/>
                <a:cs typeface="Arial"/>
              </a:rPr>
              <a:t>)</a:t>
            </a:r>
          </a:p>
          <a:p>
            <a:pPr marL="457200" indent="-457200">
              <a:lnSpc>
                <a:spcPct val="100000"/>
              </a:lnSpc>
              <a:buChar char="•"/>
              <a:tabLst>
                <a:tab pos="858838" algn="l"/>
                <a:tab pos="1027113" algn="l"/>
              </a:tabLst>
            </a:pPr>
            <a:r>
              <a:rPr lang="en-US" spc="-10" dirty="0">
                <a:solidFill>
                  <a:srgbClr val="003057"/>
                </a:solidFill>
                <a:latin typeface="Arial"/>
                <a:cs typeface="Arial"/>
              </a:rPr>
              <a:t>401k and IRA distributions</a:t>
            </a:r>
            <a:endParaRPr sz="1800" dirty="0">
              <a:solidFill>
                <a:srgbClr val="003057"/>
              </a:solidFill>
              <a:latin typeface="Arial"/>
              <a:cs typeface="Arial"/>
            </a:endParaRPr>
          </a:p>
          <a:p>
            <a:pPr marL="457200" indent="-457200">
              <a:lnSpc>
                <a:spcPct val="100000"/>
              </a:lnSpc>
              <a:buChar char="•"/>
              <a:tabLst>
                <a:tab pos="858838" algn="l"/>
                <a:tab pos="914400" algn="l"/>
              </a:tabLst>
            </a:pPr>
            <a:r>
              <a:rPr sz="1800" dirty="0">
                <a:solidFill>
                  <a:srgbClr val="003057"/>
                </a:solidFill>
                <a:latin typeface="Arial"/>
                <a:cs typeface="Arial"/>
              </a:rPr>
              <a:t>Contributions</a:t>
            </a:r>
            <a:r>
              <a:rPr sz="1800" spc="-40" dirty="0">
                <a:solidFill>
                  <a:srgbClr val="003057"/>
                </a:solidFill>
                <a:latin typeface="Arial"/>
                <a:cs typeface="Arial"/>
              </a:rPr>
              <a:t> </a:t>
            </a:r>
            <a:r>
              <a:rPr sz="1800" dirty="0">
                <a:solidFill>
                  <a:srgbClr val="003057"/>
                </a:solidFill>
                <a:latin typeface="Arial"/>
                <a:cs typeface="Arial"/>
              </a:rPr>
              <a:t>designated</a:t>
            </a:r>
            <a:r>
              <a:rPr sz="1800" spc="-35" dirty="0">
                <a:solidFill>
                  <a:srgbClr val="003057"/>
                </a:solidFill>
                <a:latin typeface="Arial"/>
                <a:cs typeface="Arial"/>
              </a:rPr>
              <a:t> </a:t>
            </a:r>
            <a:r>
              <a:rPr sz="1800" dirty="0">
                <a:solidFill>
                  <a:srgbClr val="003057"/>
                </a:solidFill>
                <a:latin typeface="Arial"/>
                <a:cs typeface="Arial"/>
              </a:rPr>
              <a:t>through</a:t>
            </a:r>
            <a:r>
              <a:rPr sz="1800" spc="-45" dirty="0">
                <a:solidFill>
                  <a:srgbClr val="003057"/>
                </a:solidFill>
                <a:latin typeface="Arial"/>
                <a:cs typeface="Arial"/>
              </a:rPr>
              <a:t> </a:t>
            </a:r>
            <a:r>
              <a:rPr sz="1800" dirty="0">
                <a:solidFill>
                  <a:srgbClr val="003057"/>
                </a:solidFill>
                <a:latin typeface="Arial"/>
                <a:cs typeface="Arial"/>
              </a:rPr>
              <a:t>United</a:t>
            </a:r>
            <a:r>
              <a:rPr sz="1800" spc="-50" dirty="0">
                <a:solidFill>
                  <a:srgbClr val="003057"/>
                </a:solidFill>
                <a:latin typeface="Arial"/>
                <a:cs typeface="Arial"/>
              </a:rPr>
              <a:t> </a:t>
            </a:r>
            <a:r>
              <a:rPr sz="1800" dirty="0">
                <a:solidFill>
                  <a:srgbClr val="003057"/>
                </a:solidFill>
                <a:latin typeface="Arial"/>
                <a:cs typeface="Arial"/>
              </a:rPr>
              <a:t>Way</a:t>
            </a:r>
            <a:r>
              <a:rPr sz="1800" spc="-60" dirty="0">
                <a:solidFill>
                  <a:srgbClr val="003057"/>
                </a:solidFill>
                <a:latin typeface="Arial"/>
                <a:cs typeface="Arial"/>
              </a:rPr>
              <a:t> </a:t>
            </a:r>
            <a:r>
              <a:rPr sz="1800" dirty="0">
                <a:solidFill>
                  <a:srgbClr val="003057"/>
                </a:solidFill>
                <a:latin typeface="Arial"/>
                <a:cs typeface="Arial"/>
              </a:rPr>
              <a:t>(minus</a:t>
            </a:r>
            <a:r>
              <a:rPr sz="1800" spc="-50" dirty="0">
                <a:solidFill>
                  <a:srgbClr val="003057"/>
                </a:solidFill>
                <a:latin typeface="Arial"/>
                <a:cs typeface="Arial"/>
              </a:rPr>
              <a:t> </a:t>
            </a:r>
            <a:r>
              <a:rPr sz="1800" dirty="0">
                <a:solidFill>
                  <a:srgbClr val="003057"/>
                </a:solidFill>
                <a:latin typeface="Arial"/>
                <a:cs typeface="Arial"/>
              </a:rPr>
              <a:t>United</a:t>
            </a:r>
            <a:r>
              <a:rPr sz="1800" spc="-45" dirty="0">
                <a:solidFill>
                  <a:srgbClr val="003057"/>
                </a:solidFill>
                <a:latin typeface="Arial"/>
                <a:cs typeface="Arial"/>
              </a:rPr>
              <a:t> </a:t>
            </a:r>
            <a:r>
              <a:rPr sz="1800" dirty="0">
                <a:solidFill>
                  <a:srgbClr val="003057"/>
                </a:solidFill>
                <a:latin typeface="Arial"/>
                <a:cs typeface="Arial"/>
              </a:rPr>
              <a:t>Way’s</a:t>
            </a:r>
            <a:r>
              <a:rPr sz="1800" spc="-30" dirty="0">
                <a:solidFill>
                  <a:srgbClr val="003057"/>
                </a:solidFill>
                <a:latin typeface="Arial"/>
                <a:cs typeface="Arial"/>
              </a:rPr>
              <a:t> </a:t>
            </a:r>
            <a:r>
              <a:rPr sz="1800" spc="-20" dirty="0">
                <a:solidFill>
                  <a:srgbClr val="003057"/>
                </a:solidFill>
                <a:latin typeface="Arial"/>
                <a:cs typeface="Arial"/>
              </a:rPr>
              <a:t>cut)</a:t>
            </a:r>
            <a:endParaRPr sz="1800" dirty="0">
              <a:solidFill>
                <a:srgbClr val="003057"/>
              </a:solidFill>
              <a:latin typeface="Arial"/>
              <a:cs typeface="Arial"/>
            </a:endParaRPr>
          </a:p>
          <a:p>
            <a:pPr marL="457200" indent="-457200">
              <a:lnSpc>
                <a:spcPct val="100000"/>
              </a:lnSpc>
              <a:buChar char="•"/>
              <a:tabLst>
                <a:tab pos="299085" algn="l"/>
                <a:tab pos="299720" algn="l"/>
              </a:tabLst>
            </a:pPr>
            <a:r>
              <a:rPr lang="en-US" sz="1800" spc="-10" dirty="0">
                <a:solidFill>
                  <a:srgbClr val="003057"/>
                </a:solidFill>
                <a:latin typeface="Arial"/>
                <a:cs typeface="Arial"/>
              </a:rPr>
              <a:t>In-</a:t>
            </a:r>
            <a:r>
              <a:rPr lang="en-US" sz="1800" dirty="0">
                <a:solidFill>
                  <a:srgbClr val="003057"/>
                </a:solidFill>
                <a:latin typeface="Arial"/>
                <a:cs typeface="Arial"/>
              </a:rPr>
              <a:t>kind</a:t>
            </a:r>
            <a:r>
              <a:rPr lang="en-US" sz="1800" spc="-50" dirty="0">
                <a:solidFill>
                  <a:srgbClr val="003057"/>
                </a:solidFill>
                <a:latin typeface="Arial"/>
                <a:cs typeface="Arial"/>
              </a:rPr>
              <a:t> </a:t>
            </a:r>
            <a:r>
              <a:rPr lang="en-US" sz="1800" spc="-10" dirty="0">
                <a:solidFill>
                  <a:srgbClr val="003057"/>
                </a:solidFill>
                <a:latin typeface="Arial"/>
                <a:cs typeface="Arial"/>
              </a:rPr>
              <a:t>donations</a:t>
            </a:r>
            <a:r>
              <a:rPr lang="en-US" sz="1800" spc="-60" dirty="0">
                <a:solidFill>
                  <a:srgbClr val="003057"/>
                </a:solidFill>
                <a:latin typeface="Arial"/>
                <a:cs typeface="Arial"/>
              </a:rPr>
              <a:t> </a:t>
            </a:r>
            <a:r>
              <a:rPr lang="en-US" sz="1800" dirty="0">
                <a:solidFill>
                  <a:srgbClr val="003057"/>
                </a:solidFill>
                <a:latin typeface="Arial"/>
                <a:cs typeface="Arial"/>
              </a:rPr>
              <a:t>-</a:t>
            </a:r>
            <a:r>
              <a:rPr lang="en-US" sz="1800" spc="-55" dirty="0">
                <a:solidFill>
                  <a:srgbClr val="003057"/>
                </a:solidFill>
                <a:latin typeface="Arial"/>
                <a:cs typeface="Arial"/>
              </a:rPr>
              <a:t> </a:t>
            </a:r>
            <a:r>
              <a:rPr lang="en-US" sz="1800" dirty="0">
                <a:solidFill>
                  <a:srgbClr val="003057"/>
                </a:solidFill>
                <a:latin typeface="Arial"/>
                <a:cs typeface="Arial"/>
              </a:rPr>
              <a:t>exclusively</a:t>
            </a:r>
            <a:r>
              <a:rPr lang="en-US" sz="1800" spc="-25" dirty="0">
                <a:solidFill>
                  <a:srgbClr val="003057"/>
                </a:solidFill>
                <a:latin typeface="Arial"/>
                <a:cs typeface="Arial"/>
              </a:rPr>
              <a:t> </a:t>
            </a:r>
            <a:r>
              <a:rPr lang="en-US" sz="1800" dirty="0">
                <a:solidFill>
                  <a:srgbClr val="003057"/>
                </a:solidFill>
                <a:latin typeface="Arial"/>
                <a:cs typeface="Arial"/>
              </a:rPr>
              <a:t>building</a:t>
            </a:r>
            <a:r>
              <a:rPr lang="en-US" sz="1800" spc="-40" dirty="0">
                <a:solidFill>
                  <a:srgbClr val="003057"/>
                </a:solidFill>
                <a:latin typeface="Arial"/>
                <a:cs typeface="Arial"/>
              </a:rPr>
              <a:t> </a:t>
            </a:r>
            <a:r>
              <a:rPr lang="en-US" sz="1800" dirty="0">
                <a:solidFill>
                  <a:srgbClr val="003057"/>
                </a:solidFill>
                <a:latin typeface="Arial"/>
                <a:cs typeface="Arial"/>
              </a:rPr>
              <a:t>materials</a:t>
            </a:r>
            <a:r>
              <a:rPr lang="en-US" sz="1800" spc="-50" dirty="0">
                <a:solidFill>
                  <a:srgbClr val="003057"/>
                </a:solidFill>
                <a:latin typeface="Arial"/>
                <a:cs typeface="Arial"/>
              </a:rPr>
              <a:t> </a:t>
            </a:r>
            <a:r>
              <a:rPr lang="en-US" sz="1800" dirty="0">
                <a:solidFill>
                  <a:srgbClr val="003057"/>
                </a:solidFill>
                <a:latin typeface="Arial"/>
                <a:cs typeface="Arial"/>
              </a:rPr>
              <a:t>to</a:t>
            </a:r>
            <a:r>
              <a:rPr lang="en-US" sz="1800" spc="-55" dirty="0">
                <a:solidFill>
                  <a:srgbClr val="003057"/>
                </a:solidFill>
                <a:latin typeface="Arial"/>
                <a:cs typeface="Arial"/>
              </a:rPr>
              <a:t> </a:t>
            </a:r>
            <a:r>
              <a:rPr lang="en-US" sz="1800" dirty="0">
                <a:solidFill>
                  <a:srgbClr val="003057"/>
                </a:solidFill>
                <a:latin typeface="Arial"/>
                <a:cs typeface="Arial"/>
              </a:rPr>
              <a:t>be</a:t>
            </a:r>
            <a:r>
              <a:rPr lang="en-US" sz="1800" spc="-60" dirty="0">
                <a:solidFill>
                  <a:srgbClr val="003057"/>
                </a:solidFill>
                <a:latin typeface="Arial"/>
                <a:cs typeface="Arial"/>
              </a:rPr>
              <a:t> </a:t>
            </a:r>
            <a:r>
              <a:rPr lang="en-US" sz="1800" dirty="0">
                <a:solidFill>
                  <a:srgbClr val="003057"/>
                </a:solidFill>
                <a:latin typeface="Arial"/>
                <a:cs typeface="Arial"/>
              </a:rPr>
              <a:t>used</a:t>
            </a:r>
            <a:r>
              <a:rPr lang="en-US" sz="1800" spc="-55" dirty="0">
                <a:solidFill>
                  <a:srgbClr val="003057"/>
                </a:solidFill>
                <a:latin typeface="Arial"/>
                <a:cs typeface="Arial"/>
              </a:rPr>
              <a:t> </a:t>
            </a:r>
            <a:r>
              <a:rPr lang="en-US" sz="1800" dirty="0">
                <a:solidFill>
                  <a:srgbClr val="003057"/>
                </a:solidFill>
                <a:latin typeface="Arial"/>
                <a:cs typeface="Arial"/>
              </a:rPr>
              <a:t>in</a:t>
            </a:r>
            <a:r>
              <a:rPr lang="en-US" sz="1800" spc="-60" dirty="0">
                <a:solidFill>
                  <a:srgbClr val="003057"/>
                </a:solidFill>
                <a:latin typeface="Arial"/>
                <a:cs typeface="Arial"/>
              </a:rPr>
              <a:t> </a:t>
            </a:r>
            <a:r>
              <a:rPr lang="en-US" sz="1800" dirty="0">
                <a:solidFill>
                  <a:srgbClr val="003057"/>
                </a:solidFill>
                <a:latin typeface="Arial"/>
                <a:cs typeface="Arial"/>
              </a:rPr>
              <a:t>the</a:t>
            </a:r>
            <a:r>
              <a:rPr lang="en-US" sz="1800" spc="-65" dirty="0">
                <a:solidFill>
                  <a:srgbClr val="003057"/>
                </a:solidFill>
                <a:latin typeface="Arial"/>
                <a:cs typeface="Arial"/>
              </a:rPr>
              <a:t> </a:t>
            </a:r>
            <a:r>
              <a:rPr lang="en-US" sz="1800" spc="-20" dirty="0">
                <a:solidFill>
                  <a:srgbClr val="003057"/>
                </a:solidFill>
                <a:latin typeface="Arial"/>
                <a:cs typeface="Arial"/>
              </a:rPr>
              <a:t>NAP-</a:t>
            </a:r>
            <a:endParaRPr lang="en-US" sz="1800" dirty="0">
              <a:solidFill>
                <a:srgbClr val="003057"/>
              </a:solidFill>
              <a:latin typeface="Arial"/>
              <a:cs typeface="Arial"/>
            </a:endParaRPr>
          </a:p>
          <a:p>
            <a:pPr marL="457200">
              <a:lnSpc>
                <a:spcPct val="100000"/>
              </a:lnSpc>
            </a:pPr>
            <a:r>
              <a:rPr lang="en-US" sz="1800" dirty="0">
                <a:solidFill>
                  <a:srgbClr val="003057"/>
                </a:solidFill>
                <a:latin typeface="Arial"/>
                <a:cs typeface="Arial"/>
              </a:rPr>
              <a:t>funded</a:t>
            </a:r>
            <a:r>
              <a:rPr lang="en-US" sz="1800" spc="-25" dirty="0">
                <a:solidFill>
                  <a:srgbClr val="003057"/>
                </a:solidFill>
                <a:latin typeface="Arial"/>
                <a:cs typeface="Arial"/>
              </a:rPr>
              <a:t> </a:t>
            </a:r>
            <a:r>
              <a:rPr lang="en-US" sz="1800" spc="-10" dirty="0">
                <a:solidFill>
                  <a:srgbClr val="003057"/>
                </a:solidFill>
                <a:latin typeface="Arial"/>
                <a:cs typeface="Arial"/>
              </a:rPr>
              <a:t>program</a:t>
            </a:r>
            <a:endParaRPr lang="en-US" sz="1800" dirty="0">
              <a:solidFill>
                <a:srgbClr val="003057"/>
              </a:solidFill>
              <a:latin typeface="Arial"/>
              <a:cs typeface="Arial"/>
            </a:endParaRPr>
          </a:p>
          <a:p>
            <a:pPr marL="457200" indent="-457200">
              <a:lnSpc>
                <a:spcPct val="100000"/>
              </a:lnSpc>
              <a:buChar char="•"/>
              <a:tabLst>
                <a:tab pos="299085" algn="l"/>
                <a:tab pos="299720" algn="l"/>
              </a:tabLst>
            </a:pPr>
            <a:r>
              <a:rPr lang="en-US" sz="1800" dirty="0">
                <a:solidFill>
                  <a:srgbClr val="003057"/>
                </a:solidFill>
                <a:latin typeface="Arial"/>
                <a:cs typeface="Arial"/>
              </a:rPr>
              <a:t>Property</a:t>
            </a:r>
            <a:r>
              <a:rPr lang="en-US" sz="1800" spc="-20" dirty="0">
                <a:solidFill>
                  <a:srgbClr val="003057"/>
                </a:solidFill>
                <a:latin typeface="Arial"/>
                <a:cs typeface="Arial"/>
              </a:rPr>
              <a:t> </a:t>
            </a:r>
            <a:r>
              <a:rPr lang="en-US" sz="1800" dirty="0">
                <a:solidFill>
                  <a:srgbClr val="003057"/>
                </a:solidFill>
                <a:latin typeface="Arial"/>
                <a:cs typeface="Arial"/>
              </a:rPr>
              <a:t>donations</a:t>
            </a:r>
            <a:r>
              <a:rPr lang="en-US" sz="1800" spc="15" dirty="0">
                <a:solidFill>
                  <a:srgbClr val="003057"/>
                </a:solidFill>
                <a:latin typeface="Arial"/>
                <a:cs typeface="Arial"/>
              </a:rPr>
              <a:t> </a:t>
            </a:r>
            <a:r>
              <a:rPr lang="en-US" sz="1800" dirty="0">
                <a:solidFill>
                  <a:srgbClr val="003057"/>
                </a:solidFill>
                <a:latin typeface="Arial"/>
                <a:cs typeface="Arial"/>
              </a:rPr>
              <a:t>-</a:t>
            </a:r>
            <a:r>
              <a:rPr lang="en-US" sz="1800" spc="-10" dirty="0">
                <a:solidFill>
                  <a:srgbClr val="003057"/>
                </a:solidFill>
                <a:latin typeface="Arial"/>
                <a:cs typeface="Arial"/>
              </a:rPr>
              <a:t> </a:t>
            </a:r>
            <a:r>
              <a:rPr lang="en-US" sz="1800" dirty="0">
                <a:solidFill>
                  <a:srgbClr val="003057"/>
                </a:solidFill>
                <a:latin typeface="Arial"/>
                <a:cs typeface="Arial"/>
              </a:rPr>
              <a:t>must</a:t>
            </a:r>
            <a:r>
              <a:rPr lang="en-US" sz="1800" spc="-20" dirty="0">
                <a:solidFill>
                  <a:srgbClr val="003057"/>
                </a:solidFill>
                <a:latin typeface="Arial"/>
                <a:cs typeface="Arial"/>
              </a:rPr>
              <a:t> </a:t>
            </a:r>
            <a:r>
              <a:rPr lang="en-US" sz="1800" dirty="0">
                <a:solidFill>
                  <a:srgbClr val="003057"/>
                </a:solidFill>
                <a:latin typeface="Arial"/>
                <a:cs typeface="Arial"/>
              </a:rPr>
              <a:t>be</a:t>
            </a:r>
            <a:r>
              <a:rPr lang="en-US" sz="1800" spc="-5" dirty="0">
                <a:solidFill>
                  <a:srgbClr val="003057"/>
                </a:solidFill>
                <a:latin typeface="Arial"/>
                <a:cs typeface="Arial"/>
              </a:rPr>
              <a:t> </a:t>
            </a:r>
            <a:r>
              <a:rPr lang="en-US" sz="1800" dirty="0">
                <a:solidFill>
                  <a:srgbClr val="003057"/>
                </a:solidFill>
                <a:latin typeface="Arial"/>
                <a:cs typeface="Arial"/>
              </a:rPr>
              <a:t>used</a:t>
            </a:r>
            <a:r>
              <a:rPr lang="en-US" sz="1800" spc="-15" dirty="0">
                <a:solidFill>
                  <a:srgbClr val="003057"/>
                </a:solidFill>
                <a:latin typeface="Arial"/>
                <a:cs typeface="Arial"/>
              </a:rPr>
              <a:t> </a:t>
            </a:r>
            <a:r>
              <a:rPr lang="en-US" sz="1800" dirty="0">
                <a:solidFill>
                  <a:srgbClr val="003057"/>
                </a:solidFill>
                <a:latin typeface="Arial"/>
                <a:cs typeface="Arial"/>
              </a:rPr>
              <a:t>for</a:t>
            </a:r>
            <a:r>
              <a:rPr lang="en-US" sz="1800" spc="-10" dirty="0">
                <a:solidFill>
                  <a:srgbClr val="003057"/>
                </a:solidFill>
                <a:latin typeface="Arial"/>
                <a:cs typeface="Arial"/>
              </a:rPr>
              <a:t> </a:t>
            </a:r>
            <a:r>
              <a:rPr lang="en-US" sz="1800" dirty="0">
                <a:solidFill>
                  <a:srgbClr val="003057"/>
                </a:solidFill>
                <a:latin typeface="Arial"/>
                <a:cs typeface="Arial"/>
              </a:rPr>
              <a:t>or</a:t>
            </a:r>
            <a:r>
              <a:rPr lang="en-US" sz="1800" spc="-15" dirty="0">
                <a:solidFill>
                  <a:srgbClr val="003057"/>
                </a:solidFill>
                <a:latin typeface="Arial"/>
                <a:cs typeface="Arial"/>
              </a:rPr>
              <a:t> </a:t>
            </a:r>
            <a:r>
              <a:rPr lang="en-US" sz="1800" dirty="0">
                <a:solidFill>
                  <a:srgbClr val="003057"/>
                </a:solidFill>
                <a:latin typeface="Arial"/>
                <a:cs typeface="Arial"/>
              </a:rPr>
              <a:t>pertain</a:t>
            </a:r>
            <a:r>
              <a:rPr lang="en-US" sz="1800" spc="-5" dirty="0">
                <a:solidFill>
                  <a:srgbClr val="003057"/>
                </a:solidFill>
                <a:latin typeface="Arial"/>
                <a:cs typeface="Arial"/>
              </a:rPr>
              <a:t> </a:t>
            </a:r>
            <a:r>
              <a:rPr lang="en-US" sz="1800" dirty="0">
                <a:solidFill>
                  <a:srgbClr val="003057"/>
                </a:solidFill>
                <a:latin typeface="Arial"/>
                <a:cs typeface="Arial"/>
              </a:rPr>
              <a:t>to</a:t>
            </a:r>
            <a:r>
              <a:rPr lang="en-US" sz="1800" spc="-10" dirty="0">
                <a:solidFill>
                  <a:srgbClr val="003057"/>
                </a:solidFill>
                <a:latin typeface="Arial"/>
                <a:cs typeface="Arial"/>
              </a:rPr>
              <a:t> </a:t>
            </a:r>
            <a:r>
              <a:rPr lang="en-US" sz="1800" dirty="0">
                <a:solidFill>
                  <a:srgbClr val="003057"/>
                </a:solidFill>
                <a:latin typeface="Arial"/>
                <a:cs typeface="Arial"/>
              </a:rPr>
              <a:t>the</a:t>
            </a:r>
            <a:r>
              <a:rPr lang="en-US" sz="1800" spc="-20" dirty="0">
                <a:solidFill>
                  <a:srgbClr val="003057"/>
                </a:solidFill>
                <a:latin typeface="Arial"/>
                <a:cs typeface="Arial"/>
              </a:rPr>
              <a:t> </a:t>
            </a:r>
            <a:r>
              <a:rPr lang="en-US" sz="1800" dirty="0">
                <a:solidFill>
                  <a:srgbClr val="003057"/>
                </a:solidFill>
                <a:latin typeface="Arial"/>
                <a:cs typeface="Arial"/>
              </a:rPr>
              <a:t>current</a:t>
            </a:r>
            <a:r>
              <a:rPr lang="en-US" sz="1800" spc="-5" dirty="0">
                <a:solidFill>
                  <a:srgbClr val="003057"/>
                </a:solidFill>
                <a:latin typeface="Arial"/>
                <a:cs typeface="Arial"/>
              </a:rPr>
              <a:t> </a:t>
            </a:r>
            <a:r>
              <a:rPr lang="en-US" sz="1800" dirty="0">
                <a:solidFill>
                  <a:srgbClr val="003057"/>
                </a:solidFill>
                <a:latin typeface="Arial"/>
                <a:cs typeface="Arial"/>
              </a:rPr>
              <a:t>NAP</a:t>
            </a:r>
            <a:r>
              <a:rPr lang="en-US" sz="1800" spc="-50" dirty="0">
                <a:solidFill>
                  <a:srgbClr val="003057"/>
                </a:solidFill>
                <a:latin typeface="Arial"/>
                <a:cs typeface="Arial"/>
              </a:rPr>
              <a:t> </a:t>
            </a:r>
            <a:r>
              <a:rPr lang="en-US" sz="1800" spc="-10" dirty="0">
                <a:solidFill>
                  <a:srgbClr val="003057"/>
                </a:solidFill>
                <a:latin typeface="Arial"/>
                <a:cs typeface="Arial"/>
              </a:rPr>
              <a:t>activity.</a:t>
            </a:r>
            <a:endParaRPr lang="en-US" sz="2000" dirty="0">
              <a:solidFill>
                <a:srgbClr val="003057"/>
              </a:solidFill>
              <a:latin typeface="Arial"/>
              <a:cs typeface="Arial"/>
            </a:endParaRPr>
          </a:p>
          <a:p>
            <a:pPr>
              <a:lnSpc>
                <a:spcPct val="100000"/>
              </a:lnSpc>
              <a:buClr>
                <a:srgbClr val="244060"/>
              </a:buClr>
            </a:pPr>
            <a:endParaRPr lang="en-US" dirty="0">
              <a:solidFill>
                <a:srgbClr val="003057"/>
              </a:solidFill>
              <a:latin typeface="Arial"/>
              <a:cs typeface="Arial"/>
            </a:endParaRPr>
          </a:p>
          <a:p>
            <a:pPr marL="12700">
              <a:lnSpc>
                <a:spcPct val="100000"/>
              </a:lnSpc>
            </a:pPr>
            <a:r>
              <a:rPr b="1" u="sng" dirty="0">
                <a:solidFill>
                  <a:srgbClr val="003057"/>
                </a:solidFill>
                <a:uFill>
                  <a:solidFill>
                    <a:srgbClr val="244060"/>
                  </a:solidFill>
                </a:uFill>
                <a:latin typeface="Arial"/>
                <a:cs typeface="Arial"/>
              </a:rPr>
              <a:t>Ineligible </a:t>
            </a:r>
            <a:r>
              <a:rPr b="1" u="sng" spc="-10" dirty="0">
                <a:solidFill>
                  <a:srgbClr val="003057"/>
                </a:solidFill>
                <a:uFill>
                  <a:solidFill>
                    <a:srgbClr val="244060"/>
                  </a:solidFill>
                </a:uFill>
                <a:latin typeface="Arial"/>
                <a:cs typeface="Arial"/>
              </a:rPr>
              <a:t>Contributions</a:t>
            </a:r>
            <a:r>
              <a:rPr lang="en-US" b="1" spc="-10" dirty="0">
                <a:solidFill>
                  <a:srgbClr val="003057"/>
                </a:solidFill>
                <a:uFill>
                  <a:solidFill>
                    <a:srgbClr val="244060"/>
                  </a:solidFill>
                </a:uFill>
                <a:latin typeface="Arial"/>
                <a:cs typeface="Arial"/>
              </a:rPr>
              <a:t>:</a:t>
            </a:r>
          </a:p>
          <a:p>
            <a:pPr marL="12700">
              <a:lnSpc>
                <a:spcPct val="100000"/>
              </a:lnSpc>
            </a:pPr>
            <a:endParaRPr sz="400" b="1" dirty="0">
              <a:solidFill>
                <a:srgbClr val="003057"/>
              </a:solidFill>
              <a:latin typeface="Arial"/>
              <a:cs typeface="Arial"/>
            </a:endParaRPr>
          </a:p>
          <a:p>
            <a:pPr marL="457200" indent="-457200">
              <a:lnSpc>
                <a:spcPct val="100000"/>
              </a:lnSpc>
              <a:spcBef>
                <a:spcPts val="10"/>
              </a:spcBef>
              <a:buChar char="•"/>
              <a:tabLst>
                <a:tab pos="690563" algn="l"/>
                <a:tab pos="914400" algn="l"/>
              </a:tabLst>
            </a:pPr>
            <a:r>
              <a:rPr sz="1800" dirty="0">
                <a:solidFill>
                  <a:srgbClr val="003057"/>
                </a:solidFill>
                <a:latin typeface="Arial"/>
                <a:cs typeface="Arial"/>
              </a:rPr>
              <a:t>Services</a:t>
            </a:r>
            <a:r>
              <a:rPr sz="1800" spc="-35" dirty="0">
                <a:solidFill>
                  <a:srgbClr val="003057"/>
                </a:solidFill>
                <a:latin typeface="Arial"/>
                <a:cs typeface="Arial"/>
              </a:rPr>
              <a:t> </a:t>
            </a:r>
            <a:r>
              <a:rPr sz="1800" dirty="0">
                <a:solidFill>
                  <a:srgbClr val="003057"/>
                </a:solidFill>
                <a:latin typeface="Arial"/>
                <a:cs typeface="Arial"/>
              </a:rPr>
              <a:t>(sweat</a:t>
            </a:r>
            <a:r>
              <a:rPr sz="1800" spc="5" dirty="0">
                <a:solidFill>
                  <a:srgbClr val="003057"/>
                </a:solidFill>
                <a:latin typeface="Arial"/>
                <a:cs typeface="Arial"/>
              </a:rPr>
              <a:t> </a:t>
            </a:r>
            <a:r>
              <a:rPr sz="1800" dirty="0">
                <a:solidFill>
                  <a:srgbClr val="003057"/>
                </a:solidFill>
                <a:latin typeface="Arial"/>
                <a:cs typeface="Arial"/>
              </a:rPr>
              <a:t>equity),</a:t>
            </a:r>
            <a:r>
              <a:rPr sz="1800" spc="-5" dirty="0">
                <a:solidFill>
                  <a:srgbClr val="003057"/>
                </a:solidFill>
                <a:latin typeface="Arial"/>
                <a:cs typeface="Arial"/>
              </a:rPr>
              <a:t> </a:t>
            </a:r>
            <a:r>
              <a:rPr sz="1800" dirty="0">
                <a:solidFill>
                  <a:srgbClr val="003057"/>
                </a:solidFill>
                <a:latin typeface="Arial"/>
                <a:cs typeface="Arial"/>
              </a:rPr>
              <a:t>supplies,</a:t>
            </a:r>
            <a:r>
              <a:rPr sz="1800" spc="-10" dirty="0">
                <a:solidFill>
                  <a:srgbClr val="003057"/>
                </a:solidFill>
                <a:latin typeface="Arial"/>
                <a:cs typeface="Arial"/>
              </a:rPr>
              <a:t> </a:t>
            </a:r>
            <a:r>
              <a:rPr sz="1800" dirty="0">
                <a:solidFill>
                  <a:srgbClr val="003057"/>
                </a:solidFill>
                <a:latin typeface="Arial"/>
                <a:cs typeface="Arial"/>
              </a:rPr>
              <a:t>and</a:t>
            </a:r>
            <a:r>
              <a:rPr sz="1800" spc="-35" dirty="0">
                <a:solidFill>
                  <a:srgbClr val="003057"/>
                </a:solidFill>
                <a:latin typeface="Arial"/>
                <a:cs typeface="Arial"/>
              </a:rPr>
              <a:t> </a:t>
            </a:r>
            <a:r>
              <a:rPr sz="1800" dirty="0">
                <a:solidFill>
                  <a:srgbClr val="003057"/>
                </a:solidFill>
                <a:latin typeface="Arial"/>
                <a:cs typeface="Arial"/>
              </a:rPr>
              <a:t>equipment</a:t>
            </a:r>
            <a:r>
              <a:rPr sz="1800" spc="-10" dirty="0">
                <a:solidFill>
                  <a:srgbClr val="003057"/>
                </a:solidFill>
                <a:latin typeface="Arial"/>
                <a:cs typeface="Arial"/>
              </a:rPr>
              <a:t> </a:t>
            </a:r>
            <a:r>
              <a:rPr sz="1800" dirty="0">
                <a:solidFill>
                  <a:srgbClr val="003057"/>
                </a:solidFill>
                <a:latin typeface="Arial"/>
                <a:cs typeface="Arial"/>
              </a:rPr>
              <a:t>are</a:t>
            </a:r>
            <a:r>
              <a:rPr sz="1800" spc="-40" dirty="0">
                <a:solidFill>
                  <a:srgbClr val="003057"/>
                </a:solidFill>
                <a:latin typeface="Arial"/>
                <a:cs typeface="Arial"/>
              </a:rPr>
              <a:t> </a:t>
            </a:r>
            <a:r>
              <a:rPr sz="1800" dirty="0">
                <a:solidFill>
                  <a:srgbClr val="003057"/>
                </a:solidFill>
                <a:latin typeface="Arial"/>
                <a:cs typeface="Arial"/>
              </a:rPr>
              <a:t>not</a:t>
            </a:r>
            <a:r>
              <a:rPr sz="1800" spc="-30" dirty="0">
                <a:solidFill>
                  <a:srgbClr val="003057"/>
                </a:solidFill>
                <a:latin typeface="Arial"/>
                <a:cs typeface="Arial"/>
              </a:rPr>
              <a:t> </a:t>
            </a:r>
            <a:r>
              <a:rPr sz="1800" dirty="0">
                <a:solidFill>
                  <a:srgbClr val="003057"/>
                </a:solidFill>
                <a:latin typeface="Arial"/>
                <a:cs typeface="Arial"/>
              </a:rPr>
              <a:t>eligible</a:t>
            </a:r>
            <a:r>
              <a:rPr sz="1800" spc="-5" dirty="0">
                <a:solidFill>
                  <a:srgbClr val="003057"/>
                </a:solidFill>
                <a:latin typeface="Arial"/>
                <a:cs typeface="Arial"/>
              </a:rPr>
              <a:t> </a:t>
            </a:r>
            <a:r>
              <a:rPr sz="1800" dirty="0">
                <a:solidFill>
                  <a:srgbClr val="003057"/>
                </a:solidFill>
                <a:latin typeface="Arial"/>
                <a:cs typeface="Arial"/>
              </a:rPr>
              <a:t>in-</a:t>
            </a:r>
            <a:r>
              <a:rPr sz="1800" spc="-20" dirty="0">
                <a:solidFill>
                  <a:srgbClr val="003057"/>
                </a:solidFill>
                <a:latin typeface="Arial"/>
                <a:cs typeface="Arial"/>
              </a:rPr>
              <a:t>kind</a:t>
            </a:r>
            <a:endParaRPr sz="1800" dirty="0">
              <a:solidFill>
                <a:srgbClr val="003057"/>
              </a:solidFill>
              <a:latin typeface="Arial"/>
              <a:cs typeface="Arial"/>
            </a:endParaRPr>
          </a:p>
          <a:p>
            <a:pPr marL="457200">
              <a:lnSpc>
                <a:spcPct val="100000"/>
              </a:lnSpc>
            </a:pPr>
            <a:r>
              <a:rPr sz="1800" spc="-10" dirty="0">
                <a:solidFill>
                  <a:srgbClr val="003057"/>
                </a:solidFill>
                <a:latin typeface="Arial"/>
                <a:cs typeface="Arial"/>
              </a:rPr>
              <a:t>donations</a:t>
            </a:r>
            <a:endParaRPr sz="1800" dirty="0">
              <a:solidFill>
                <a:srgbClr val="003057"/>
              </a:solidFill>
              <a:latin typeface="Arial"/>
              <a:cs typeface="Arial"/>
            </a:endParaRPr>
          </a:p>
          <a:p>
            <a:pPr marL="457200" indent="-457200">
              <a:lnSpc>
                <a:spcPct val="100000"/>
              </a:lnSpc>
              <a:buChar char="•"/>
              <a:tabLst>
                <a:tab pos="512763" algn="l"/>
                <a:tab pos="569913" algn="l"/>
              </a:tabLst>
            </a:pPr>
            <a:r>
              <a:rPr sz="1800" dirty="0">
                <a:solidFill>
                  <a:srgbClr val="003057"/>
                </a:solidFill>
                <a:latin typeface="Arial"/>
                <a:cs typeface="Arial"/>
              </a:rPr>
              <a:t>Donations</a:t>
            </a:r>
            <a:r>
              <a:rPr sz="1800" spc="-10" dirty="0">
                <a:solidFill>
                  <a:srgbClr val="003057"/>
                </a:solidFill>
                <a:latin typeface="Arial"/>
                <a:cs typeface="Arial"/>
              </a:rPr>
              <a:t> </a:t>
            </a:r>
            <a:r>
              <a:rPr sz="1800" dirty="0">
                <a:solidFill>
                  <a:srgbClr val="003057"/>
                </a:solidFill>
                <a:latin typeface="Arial"/>
                <a:cs typeface="Arial"/>
              </a:rPr>
              <a:t>from</a:t>
            </a:r>
            <a:r>
              <a:rPr sz="1800" spc="-40" dirty="0">
                <a:solidFill>
                  <a:srgbClr val="003057"/>
                </a:solidFill>
                <a:latin typeface="Arial"/>
                <a:cs typeface="Arial"/>
              </a:rPr>
              <a:t> </a:t>
            </a:r>
            <a:r>
              <a:rPr sz="1800" dirty="0">
                <a:solidFill>
                  <a:srgbClr val="003057"/>
                </a:solidFill>
                <a:latin typeface="Arial"/>
                <a:cs typeface="Arial"/>
              </a:rPr>
              <a:t>charitable</a:t>
            </a:r>
            <a:r>
              <a:rPr sz="1800" spc="-20" dirty="0">
                <a:solidFill>
                  <a:srgbClr val="003057"/>
                </a:solidFill>
                <a:latin typeface="Arial"/>
                <a:cs typeface="Arial"/>
              </a:rPr>
              <a:t> </a:t>
            </a:r>
            <a:r>
              <a:rPr sz="1800" dirty="0">
                <a:solidFill>
                  <a:srgbClr val="003057"/>
                </a:solidFill>
                <a:latin typeface="Arial"/>
                <a:cs typeface="Arial"/>
              </a:rPr>
              <a:t>organizations</a:t>
            </a:r>
            <a:r>
              <a:rPr sz="1800" spc="-10" dirty="0">
                <a:solidFill>
                  <a:srgbClr val="003057"/>
                </a:solidFill>
                <a:latin typeface="Arial"/>
                <a:cs typeface="Arial"/>
              </a:rPr>
              <a:t> </a:t>
            </a:r>
            <a:r>
              <a:rPr sz="1800" dirty="0">
                <a:solidFill>
                  <a:srgbClr val="003057"/>
                </a:solidFill>
                <a:latin typeface="Arial"/>
                <a:cs typeface="Arial"/>
              </a:rPr>
              <a:t>and</a:t>
            </a:r>
            <a:r>
              <a:rPr sz="1800" spc="-25" dirty="0">
                <a:solidFill>
                  <a:srgbClr val="003057"/>
                </a:solidFill>
                <a:latin typeface="Arial"/>
                <a:cs typeface="Arial"/>
              </a:rPr>
              <a:t> </a:t>
            </a:r>
            <a:r>
              <a:rPr sz="1800" spc="-10" dirty="0">
                <a:solidFill>
                  <a:srgbClr val="003057"/>
                </a:solidFill>
                <a:latin typeface="Arial"/>
                <a:cs typeface="Arial"/>
              </a:rPr>
              <a:t>foundations</a:t>
            </a:r>
            <a:endParaRPr sz="1800" dirty="0">
              <a:solidFill>
                <a:srgbClr val="003057"/>
              </a:solidFill>
              <a:latin typeface="Arial"/>
              <a:cs typeface="Arial"/>
            </a:endParaRPr>
          </a:p>
          <a:p>
            <a:pPr marL="457200" indent="-457200">
              <a:lnSpc>
                <a:spcPct val="100000"/>
              </a:lnSpc>
              <a:buChar char="•"/>
              <a:tabLst>
                <a:tab pos="512763" algn="l"/>
                <a:tab pos="625475" algn="l"/>
              </a:tabLst>
            </a:pPr>
            <a:r>
              <a:rPr sz="1800" dirty="0">
                <a:solidFill>
                  <a:srgbClr val="003057"/>
                </a:solidFill>
                <a:latin typeface="Arial"/>
                <a:cs typeface="Arial"/>
              </a:rPr>
              <a:t>Membership</a:t>
            </a:r>
            <a:r>
              <a:rPr sz="1800" spc="-10" dirty="0">
                <a:solidFill>
                  <a:srgbClr val="003057"/>
                </a:solidFill>
                <a:latin typeface="Arial"/>
                <a:cs typeface="Arial"/>
              </a:rPr>
              <a:t> </a:t>
            </a:r>
            <a:r>
              <a:rPr sz="1800" dirty="0">
                <a:solidFill>
                  <a:srgbClr val="003057"/>
                </a:solidFill>
                <a:latin typeface="Arial"/>
                <a:cs typeface="Arial"/>
              </a:rPr>
              <a:t>dues</a:t>
            </a:r>
            <a:r>
              <a:rPr sz="1800" spc="-30" dirty="0">
                <a:solidFill>
                  <a:srgbClr val="003057"/>
                </a:solidFill>
                <a:latin typeface="Arial"/>
                <a:cs typeface="Arial"/>
              </a:rPr>
              <a:t> </a:t>
            </a:r>
            <a:r>
              <a:rPr sz="1800" dirty="0">
                <a:solidFill>
                  <a:srgbClr val="003057"/>
                </a:solidFill>
                <a:latin typeface="Arial"/>
                <a:cs typeface="Arial"/>
              </a:rPr>
              <a:t>or</a:t>
            </a:r>
            <a:r>
              <a:rPr sz="1800" spc="-20" dirty="0">
                <a:solidFill>
                  <a:srgbClr val="003057"/>
                </a:solidFill>
                <a:latin typeface="Arial"/>
                <a:cs typeface="Arial"/>
              </a:rPr>
              <a:t> fees</a:t>
            </a:r>
            <a:endParaRPr sz="1800" dirty="0">
              <a:solidFill>
                <a:srgbClr val="003057"/>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451" y="838200"/>
            <a:ext cx="8420100" cy="1828800"/>
          </a:xfrm>
        </p:spPr>
        <p:txBody>
          <a:bodyPr>
            <a:noAutofit/>
          </a:bodyPr>
          <a:lstStyle/>
          <a:p>
            <a:pPr algn="l">
              <a:spcBef>
                <a:spcPts val="1000"/>
              </a:spcBef>
            </a:pPr>
            <a:r>
              <a:rPr lang="en-US" sz="3000" b="1" cap="none" dirty="0">
                <a:solidFill>
                  <a:srgbClr val="A2AD00"/>
                </a:solidFill>
                <a:latin typeface="Arial Bold" panose="020B0704020202020204" pitchFamily="34" charset="0"/>
                <a:ea typeface="ＭＳ Ｐゴシック" pitchFamily="-112" charset="-128"/>
                <a:cs typeface="Arial Bold" panose="020B0704020202020204" pitchFamily="34" charset="0"/>
              </a:rPr>
              <a:t>2026 Neighborhood Assistance Program</a:t>
            </a:r>
            <a:br>
              <a:rPr lang="en-US" sz="3200" b="1" dirty="0">
                <a:solidFill>
                  <a:schemeClr val="bg1"/>
                </a:solidFill>
                <a:latin typeface="Arial Bold" panose="020B0704020202020204" pitchFamily="34" charset="0"/>
                <a:ea typeface="ＭＳ Ｐゴシック" pitchFamily="-112" charset="-128"/>
                <a:cs typeface="Arial Bold" panose="020B0704020202020204" pitchFamily="34" charset="0"/>
              </a:rPr>
            </a:br>
            <a:r>
              <a:rPr lang="en-US" sz="1600" b="1" dirty="0">
                <a:solidFill>
                  <a:schemeClr val="bg1"/>
                </a:solidFill>
                <a:latin typeface="Arial Bold" panose="020B0704020202020204" pitchFamily="34" charset="0"/>
                <a:ea typeface="ＭＳ Ｐゴシック" pitchFamily="-112" charset="-128"/>
                <a:cs typeface="Arial Bold" panose="020B0704020202020204" pitchFamily="34" charset="0"/>
              </a:rPr>
              <a:t> </a:t>
            </a:r>
            <a:br>
              <a:rPr lang="en-US" sz="2800" dirty="0">
                <a:solidFill>
                  <a:schemeClr val="bg1"/>
                </a:solidFill>
              </a:rPr>
            </a:br>
            <a:br>
              <a:rPr lang="en-US" sz="2800" dirty="0">
                <a:solidFill>
                  <a:schemeClr val="bg1"/>
                </a:solidFill>
              </a:rPr>
            </a:br>
            <a:endParaRPr lang="en-US" sz="2800" b="1" cap="none" dirty="0">
              <a:solidFill>
                <a:schemeClr val="bg1"/>
              </a:solidFill>
              <a:latin typeface="Arial Bold" panose="020B0704020202020204" pitchFamily="34" charset="0"/>
              <a:ea typeface="ＭＳ Ｐゴシック" pitchFamily="-111" charset="-128"/>
              <a:cs typeface="Arial Bold" panose="020B0704020202020204" pitchFamily="34" charset="0"/>
            </a:endParaRPr>
          </a:p>
        </p:txBody>
      </p:sp>
      <p:sp>
        <p:nvSpPr>
          <p:cNvPr id="3" name="TextBox 2">
            <a:extLst>
              <a:ext uri="{FF2B5EF4-FFF2-40B4-BE49-F238E27FC236}">
                <a16:creationId xmlns:a16="http://schemas.microsoft.com/office/drawing/2014/main" id="{93D6CBD4-77BD-4E3E-B7AE-04E4B4CBE1DB}"/>
              </a:ext>
            </a:extLst>
          </p:cNvPr>
          <p:cNvSpPr txBox="1"/>
          <p:nvPr/>
        </p:nvSpPr>
        <p:spPr>
          <a:xfrm>
            <a:off x="470451" y="1905000"/>
            <a:ext cx="8093766" cy="2836097"/>
          </a:xfrm>
          <a:prstGeom prst="rect">
            <a:avLst/>
          </a:prstGeom>
          <a:noFill/>
        </p:spPr>
        <p:txBody>
          <a:bodyPr wrap="square" rtlCol="0">
            <a:spAutoFit/>
          </a:bodyPr>
          <a:lstStyle/>
          <a:p>
            <a:br>
              <a:rPr lang="en-US" sz="2000" dirty="0">
                <a:solidFill>
                  <a:schemeClr val="bg1"/>
                </a:solidFill>
                <a:latin typeface="Arial" panose="020B0604020202020204" pitchFamily="34" charset="0"/>
                <a:cs typeface="Arial" panose="020B0604020202020204" pitchFamily="34" charset="0"/>
              </a:rPr>
            </a:br>
            <a:r>
              <a:rPr lang="en-US" altLang="en-US" sz="2400" dirty="0">
                <a:solidFill>
                  <a:schemeClr val="bg1"/>
                </a:solidFill>
              </a:rPr>
              <a:t>Application is now open! </a:t>
            </a:r>
          </a:p>
          <a:p>
            <a:endParaRPr lang="en-US" altLang="en-US" sz="2400" dirty="0">
              <a:solidFill>
                <a:schemeClr val="bg1"/>
              </a:solidFill>
            </a:endParaRPr>
          </a:p>
          <a:p>
            <a:endParaRPr lang="en-US" altLang="en-US" sz="2400" dirty="0">
              <a:solidFill>
                <a:schemeClr val="bg1"/>
              </a:solidFill>
            </a:endParaRPr>
          </a:p>
          <a:p>
            <a:r>
              <a:rPr lang="en-US" altLang="en-US" sz="2400" dirty="0">
                <a:solidFill>
                  <a:schemeClr val="bg1"/>
                </a:solidFill>
              </a:rPr>
              <a:t>The submission deadline is Friday, May 1, 2026, 5PM EST.</a:t>
            </a:r>
          </a:p>
          <a:p>
            <a:pPr>
              <a:lnSpc>
                <a:spcPct val="150000"/>
              </a:lnSpc>
            </a:pPr>
            <a:r>
              <a:rPr lang="en-US" sz="2400" dirty="0">
                <a:solidFill>
                  <a:srgbClr val="CCFF33"/>
                </a:solidFill>
                <a:cs typeface="Arial" panose="020B0604020202020204" pitchFamily="34" charset="0"/>
                <a:hlinkClick r:id="rId3">
                  <a:extLst>
                    <a:ext uri="{A12FA001-AC4F-418D-AE19-62706E023703}">
                      <ahyp:hlinkClr xmlns:ahyp="http://schemas.microsoft.com/office/drawing/2018/hyperlinkcolor" val="tx"/>
                    </a:ext>
                  </a:extLst>
                </a:hlinkClick>
              </a:rPr>
              <a:t>https://ihcda.jotform.com/nap550/2026-27-nap-application</a:t>
            </a:r>
            <a:endParaRPr lang="en-US" sz="2400" dirty="0">
              <a:solidFill>
                <a:srgbClr val="CCFF33"/>
              </a:solidFill>
              <a:cs typeface="Arial" panose="020B0604020202020204" pitchFamily="34" charset="0"/>
            </a:endParaRPr>
          </a:p>
          <a:p>
            <a:pPr>
              <a:lnSpc>
                <a:spcPct val="150000"/>
              </a:lnSpc>
            </a:pPr>
            <a:endParaRPr 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cap="none" dirty="0">
                <a:latin typeface="Arial Bold" panose="020B0704020202020204" pitchFamily="34" charset="0"/>
                <a:ea typeface="ＭＳ Ｐゴシック" pitchFamily="-111" charset="-128"/>
                <a:cs typeface="Arial Bold" panose="020B0704020202020204" pitchFamily="34" charset="0"/>
              </a:rPr>
              <a:t>2026-2027 PROGRAM TIMELINE</a:t>
            </a:r>
          </a:p>
        </p:txBody>
      </p:sp>
      <p:graphicFrame>
        <p:nvGraphicFramePr>
          <p:cNvPr id="3" name="Table 2"/>
          <p:cNvGraphicFramePr>
            <a:graphicFrameLocks noGrp="1"/>
          </p:cNvGraphicFramePr>
          <p:nvPr>
            <p:extLst>
              <p:ext uri="{D42A27DB-BD31-4B8C-83A1-F6EECF244321}">
                <p14:modId xmlns:p14="http://schemas.microsoft.com/office/powerpoint/2010/main" val="3483694281"/>
              </p:ext>
            </p:extLst>
          </p:nvPr>
        </p:nvGraphicFramePr>
        <p:xfrm>
          <a:off x="533400" y="1219200"/>
          <a:ext cx="7772400" cy="431546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53060">
                <a:tc>
                  <a:txBody>
                    <a:bodyPr/>
                    <a:lstStyle/>
                    <a:p>
                      <a:pPr algn="l"/>
                      <a:endParaRPr lang="en-US" sz="1600" dirty="0">
                        <a:latin typeface="Arial" panose="020B0604020202020204" pitchFamily="34" charset="0"/>
                        <a:cs typeface="Arial" panose="020B0604020202020204" pitchFamily="34" charset="0"/>
                      </a:endParaRPr>
                    </a:p>
                  </a:txBody>
                  <a:tcPr>
                    <a:solidFill>
                      <a:srgbClr val="A2AD00"/>
                    </a:solidFill>
                  </a:tcPr>
                </a:tc>
                <a:tc>
                  <a:txBody>
                    <a:bodyPr/>
                    <a:lstStyle/>
                    <a:p>
                      <a:endParaRPr lang="en-US" sz="1600" dirty="0">
                        <a:latin typeface="Arial" panose="020B0604020202020204" pitchFamily="34" charset="0"/>
                        <a:cs typeface="Arial" panose="020B0604020202020204" pitchFamily="34" charset="0"/>
                      </a:endParaRPr>
                    </a:p>
                  </a:txBody>
                  <a:tcPr>
                    <a:solidFill>
                      <a:srgbClr val="A2AD00"/>
                    </a:solidFill>
                  </a:tcPr>
                </a:tc>
                <a:extLst>
                  <a:ext uri="{0D108BD9-81ED-4DB2-BD59-A6C34878D82A}">
                    <a16:rowId xmlns:a16="http://schemas.microsoft.com/office/drawing/2014/main" val="10000"/>
                  </a:ext>
                </a:extLst>
              </a:tr>
              <a:tr h="203200">
                <a:tc>
                  <a:txBody>
                    <a:bodyPr/>
                    <a:lstStyle/>
                    <a:p>
                      <a:pPr algn="l"/>
                      <a:r>
                        <a:rPr lang="en-US" sz="1400" dirty="0">
                          <a:solidFill>
                            <a:srgbClr val="003359"/>
                          </a:solidFill>
                          <a:latin typeface="Arial" panose="020B0604020202020204" pitchFamily="34" charset="0"/>
                          <a:cs typeface="Arial" panose="020B0604020202020204" pitchFamily="34" charset="0"/>
                        </a:rPr>
                        <a:t>Application Open</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March 27, 2026</a:t>
                      </a:r>
                    </a:p>
                  </a:txBody>
                  <a:tcPr/>
                </a:tc>
                <a:extLst>
                  <a:ext uri="{0D108BD9-81ED-4DB2-BD59-A6C34878D82A}">
                    <a16:rowId xmlns:a16="http://schemas.microsoft.com/office/drawing/2014/main" val="293491528"/>
                  </a:ext>
                </a:extLst>
              </a:tr>
              <a:tr h="203200">
                <a:tc>
                  <a:txBody>
                    <a:bodyPr/>
                    <a:lstStyle/>
                    <a:p>
                      <a:pPr algn="l"/>
                      <a:r>
                        <a:rPr lang="en-US" sz="1400" dirty="0">
                          <a:solidFill>
                            <a:srgbClr val="003359"/>
                          </a:solidFill>
                          <a:latin typeface="Arial" panose="020B0604020202020204" pitchFamily="34" charset="0"/>
                          <a:cs typeface="Arial" panose="020B0604020202020204" pitchFamily="34" charset="0"/>
                        </a:rPr>
                        <a:t>Application Training</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April 9, 2026</a:t>
                      </a:r>
                    </a:p>
                  </a:txBody>
                  <a:tcPr/>
                </a:tc>
                <a:extLst>
                  <a:ext uri="{0D108BD9-81ED-4DB2-BD59-A6C34878D82A}">
                    <a16:rowId xmlns:a16="http://schemas.microsoft.com/office/drawing/2014/main" val="3833662668"/>
                  </a:ext>
                </a:extLst>
              </a:tr>
              <a:tr h="203200">
                <a:tc>
                  <a:txBody>
                    <a:bodyPr/>
                    <a:lstStyle/>
                    <a:p>
                      <a:pPr algn="l"/>
                      <a:r>
                        <a:rPr lang="en-US" sz="1400" dirty="0">
                          <a:solidFill>
                            <a:srgbClr val="003359"/>
                          </a:solidFill>
                          <a:latin typeface="Arial" panose="020B0604020202020204" pitchFamily="34" charset="0"/>
                          <a:cs typeface="Arial" panose="020B0604020202020204" pitchFamily="34" charset="0"/>
                        </a:rPr>
                        <a:t>Application Closes</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May 1, 2026, 5pm EST</a:t>
                      </a:r>
                    </a:p>
                  </a:txBody>
                  <a:tcPr/>
                </a:tc>
                <a:extLst>
                  <a:ext uri="{0D108BD9-81ED-4DB2-BD59-A6C34878D82A}">
                    <a16:rowId xmlns:a16="http://schemas.microsoft.com/office/drawing/2014/main" val="10001"/>
                  </a:ext>
                </a:extLst>
              </a:tr>
              <a:tr h="370840">
                <a:tc>
                  <a:txBody>
                    <a:bodyPr/>
                    <a:lstStyle/>
                    <a:p>
                      <a:pPr algn="l"/>
                      <a:r>
                        <a:rPr lang="en-US" sz="1400" dirty="0">
                          <a:solidFill>
                            <a:srgbClr val="003359"/>
                          </a:solidFill>
                          <a:latin typeface="Arial" panose="020B0604020202020204" pitchFamily="34" charset="0"/>
                          <a:cs typeface="Arial" panose="020B0604020202020204" pitchFamily="34" charset="0"/>
                        </a:rPr>
                        <a:t>Awards Announced (approximate)</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June</a:t>
                      </a:r>
                      <a:r>
                        <a:rPr lang="en-US" sz="1400" baseline="0" dirty="0">
                          <a:solidFill>
                            <a:srgbClr val="003359"/>
                          </a:solidFill>
                          <a:latin typeface="Arial" panose="020B0604020202020204" pitchFamily="34" charset="0"/>
                          <a:cs typeface="Arial" panose="020B0604020202020204" pitchFamily="34" charset="0"/>
                        </a:rPr>
                        <a:t> 15, 2026</a:t>
                      </a:r>
                      <a:endParaRPr lang="en-US" sz="1400" dirty="0">
                        <a:solidFill>
                          <a:srgbClr val="00335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3359"/>
                          </a:solidFill>
                          <a:latin typeface="Arial" panose="020B0604020202020204" pitchFamily="34" charset="0"/>
                          <a:cs typeface="Arial" panose="020B0604020202020204" pitchFamily="34" charset="0"/>
                        </a:rPr>
                        <a:t>Agreements Issued (approximate)</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June 29</a:t>
                      </a:r>
                      <a:r>
                        <a:rPr lang="en-US" sz="1400" baseline="0" dirty="0">
                          <a:solidFill>
                            <a:srgbClr val="003359"/>
                          </a:solidFill>
                          <a:latin typeface="Arial" panose="020B0604020202020204" pitchFamily="34" charset="0"/>
                          <a:cs typeface="Arial" panose="020B0604020202020204" pitchFamily="34" charset="0"/>
                        </a:rPr>
                        <a:t>, 2026</a:t>
                      </a:r>
                      <a:endParaRPr lang="en-US" sz="1400" dirty="0">
                        <a:solidFill>
                          <a:srgbClr val="003359"/>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3359"/>
                          </a:solidFill>
                          <a:latin typeface="Arial" panose="020B0604020202020204" pitchFamily="34" charset="0"/>
                          <a:cs typeface="Arial" panose="020B0604020202020204" pitchFamily="34" charset="0"/>
                        </a:rPr>
                        <a:t>Agreements Returned/Program Year Begins/First Day to Sell Credits</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July 3, 2026</a:t>
                      </a:r>
                    </a:p>
                  </a:txBody>
                  <a:tcPr/>
                </a:tc>
                <a:extLst>
                  <a:ext uri="{0D108BD9-81ED-4DB2-BD59-A6C34878D82A}">
                    <a16:rowId xmlns:a16="http://schemas.microsoft.com/office/drawing/2014/main" val="10004"/>
                  </a:ext>
                </a:extLst>
              </a:tr>
              <a:tr h="370840">
                <a:tc>
                  <a:txBody>
                    <a:bodyPr/>
                    <a:lstStyle/>
                    <a:p>
                      <a:pPr algn="l"/>
                      <a:r>
                        <a:rPr lang="en-US" sz="1400" dirty="0">
                          <a:solidFill>
                            <a:srgbClr val="003359"/>
                          </a:solidFill>
                          <a:latin typeface="Arial" panose="020B0604020202020204" pitchFamily="34" charset="0"/>
                          <a:cs typeface="Arial" panose="020B0604020202020204" pitchFamily="34" charset="0"/>
                        </a:rPr>
                        <a:t>60% Benchmark (60% due to be sold)</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December 31, 2026</a:t>
                      </a:r>
                    </a:p>
                  </a:txBody>
                  <a:tcPr/>
                </a:tc>
                <a:extLst>
                  <a:ext uri="{0D108BD9-81ED-4DB2-BD59-A6C34878D82A}">
                    <a16:rowId xmlns:a16="http://schemas.microsoft.com/office/drawing/2014/main" val="10005"/>
                  </a:ext>
                </a:extLst>
              </a:tr>
              <a:tr h="370840">
                <a:tc>
                  <a:txBody>
                    <a:bodyPr/>
                    <a:lstStyle/>
                    <a:p>
                      <a:pPr algn="l"/>
                      <a:r>
                        <a:rPr lang="en-US" sz="1400" dirty="0">
                          <a:solidFill>
                            <a:srgbClr val="003359"/>
                          </a:solidFill>
                          <a:latin typeface="Arial" panose="020B0604020202020204" pitchFamily="34" charset="0"/>
                          <a:cs typeface="Arial" panose="020B0604020202020204" pitchFamily="34" charset="0"/>
                        </a:rPr>
                        <a:t>60% Benchmark/First Half Donor Report Due</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Mid-January 2027</a:t>
                      </a:r>
                    </a:p>
                  </a:txBody>
                  <a:tcPr/>
                </a:tc>
                <a:extLst>
                  <a:ext uri="{0D108BD9-81ED-4DB2-BD59-A6C34878D82A}">
                    <a16:rowId xmlns:a16="http://schemas.microsoft.com/office/drawing/2014/main" val="10006"/>
                  </a:ext>
                </a:extLst>
              </a:tr>
              <a:tr h="370840">
                <a:tc>
                  <a:txBody>
                    <a:bodyPr/>
                    <a:lstStyle/>
                    <a:p>
                      <a:pPr algn="l"/>
                      <a:r>
                        <a:rPr lang="en-US" sz="1400" dirty="0">
                          <a:solidFill>
                            <a:srgbClr val="003359"/>
                          </a:solidFill>
                          <a:latin typeface="Arial" panose="020B0604020202020204" pitchFamily="34" charset="0"/>
                          <a:cs typeface="Arial" panose="020B0604020202020204" pitchFamily="34" charset="0"/>
                        </a:rPr>
                        <a:t>100% Benchmark (100% due to be sold)</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April 1, 2017</a:t>
                      </a:r>
                    </a:p>
                  </a:txBody>
                  <a:tcPr/>
                </a:tc>
                <a:extLst>
                  <a:ext uri="{0D108BD9-81ED-4DB2-BD59-A6C34878D82A}">
                    <a16:rowId xmlns:a16="http://schemas.microsoft.com/office/drawing/2014/main" val="10007"/>
                  </a:ext>
                </a:extLst>
              </a:tr>
              <a:tr h="370840">
                <a:tc>
                  <a:txBody>
                    <a:bodyPr/>
                    <a:lstStyle/>
                    <a:p>
                      <a:pPr algn="l"/>
                      <a:r>
                        <a:rPr lang="en-US" sz="1400" dirty="0">
                          <a:solidFill>
                            <a:srgbClr val="003359"/>
                          </a:solidFill>
                          <a:latin typeface="Arial" panose="020B0604020202020204" pitchFamily="34" charset="0"/>
                          <a:cs typeface="Arial" panose="020B0604020202020204" pitchFamily="34" charset="0"/>
                        </a:rPr>
                        <a:t>100% Benchmark/Second Half Donor Report Due</a:t>
                      </a: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Mid-April 2027</a:t>
                      </a:r>
                    </a:p>
                  </a:txBody>
                  <a:tcPr/>
                </a:tc>
                <a:extLst>
                  <a:ext uri="{0D108BD9-81ED-4DB2-BD59-A6C34878D82A}">
                    <a16:rowId xmlns:a16="http://schemas.microsoft.com/office/drawing/2014/main" val="10008"/>
                  </a:ext>
                </a:extLst>
              </a:tr>
              <a:tr h="251460">
                <a:tc>
                  <a:txBody>
                    <a:bodyPr/>
                    <a:lstStyle/>
                    <a:p>
                      <a:pPr algn="l"/>
                      <a:r>
                        <a:rPr lang="en-US" sz="1400" dirty="0">
                          <a:solidFill>
                            <a:srgbClr val="003359"/>
                          </a:solidFill>
                          <a:latin typeface="Arial" panose="020B0604020202020204" pitchFamily="34" charset="0"/>
                          <a:cs typeface="Arial" panose="020B0604020202020204" pitchFamily="34" charset="0"/>
                        </a:rPr>
                        <a:t>Close-Out</a:t>
                      </a:r>
                      <a:r>
                        <a:rPr lang="en-US" sz="1400" baseline="0" dirty="0">
                          <a:solidFill>
                            <a:srgbClr val="003359"/>
                          </a:solidFill>
                          <a:latin typeface="Arial" panose="020B0604020202020204" pitchFamily="34" charset="0"/>
                          <a:cs typeface="Arial" panose="020B0604020202020204" pitchFamily="34" charset="0"/>
                        </a:rPr>
                        <a:t> Report Due</a:t>
                      </a:r>
                      <a:endParaRPr lang="en-US" sz="1400" dirty="0">
                        <a:solidFill>
                          <a:srgbClr val="003359"/>
                        </a:solidFill>
                        <a:latin typeface="Arial" panose="020B0604020202020204" pitchFamily="34" charset="0"/>
                        <a:cs typeface="Arial" panose="020B0604020202020204" pitchFamily="34" charset="0"/>
                      </a:endParaRPr>
                    </a:p>
                  </a:txBody>
                  <a:tcPr/>
                </a:tc>
                <a:tc>
                  <a:txBody>
                    <a:bodyPr/>
                    <a:lstStyle/>
                    <a:p>
                      <a:pPr algn="ctr"/>
                      <a:r>
                        <a:rPr lang="en-US" sz="1400" dirty="0">
                          <a:solidFill>
                            <a:srgbClr val="003359"/>
                          </a:solidFill>
                          <a:latin typeface="Arial" panose="020B0604020202020204" pitchFamily="34" charset="0"/>
                          <a:cs typeface="Arial" panose="020B0604020202020204" pitchFamily="34" charset="0"/>
                        </a:rPr>
                        <a:t>September 30, 2027</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21197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6E27F-E6B9-5FF9-EA84-191346870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96CD6-7D80-A8A5-B2AA-03C9AF26D0C3}"/>
              </a:ext>
            </a:extLst>
          </p:cNvPr>
          <p:cNvSpPr>
            <a:spLocks noGrp="1"/>
          </p:cNvSpPr>
          <p:nvPr>
            <p:ph type="ctrTitle"/>
          </p:nvPr>
        </p:nvSpPr>
        <p:spPr>
          <a:xfrm>
            <a:off x="152400" y="1752600"/>
            <a:ext cx="8610600" cy="2971800"/>
          </a:xfrm>
        </p:spPr>
        <p:txBody>
          <a:bodyPr>
            <a:noAutofit/>
          </a:bodyPr>
          <a:lstStyle/>
          <a:p>
            <a:pPr algn="l">
              <a:defRPr/>
            </a:pPr>
            <a: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t>Application Process </a:t>
            </a:r>
          </a:p>
        </p:txBody>
      </p:sp>
    </p:spTree>
    <p:extLst>
      <p:ext uri="{BB962C8B-B14F-4D97-AF65-F5344CB8AC3E}">
        <p14:creationId xmlns:p14="http://schemas.microsoft.com/office/powerpoint/2010/main" val="19866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A25A-23CC-10DF-E62E-6DD6002E336F}"/>
              </a:ext>
            </a:extLst>
          </p:cNvPr>
          <p:cNvSpPr>
            <a:spLocks noGrp="1"/>
          </p:cNvSpPr>
          <p:nvPr>
            <p:ph type="title"/>
          </p:nvPr>
        </p:nvSpPr>
        <p:spPr>
          <a:xfrm>
            <a:off x="334963" y="274638"/>
            <a:ext cx="8364537" cy="944562"/>
          </a:xfrm>
        </p:spPr>
        <p:txBody>
          <a:bodyPr/>
          <a:lstStyle/>
          <a:p>
            <a:pPr algn="ctr"/>
            <a:r>
              <a:rPr lang="en-US" dirty="0"/>
              <a:t>APPLICATION Information:</a:t>
            </a:r>
          </a:p>
        </p:txBody>
      </p:sp>
      <p:pic>
        <p:nvPicPr>
          <p:cNvPr id="7" name="Content Placeholder 6">
            <a:extLst>
              <a:ext uri="{FF2B5EF4-FFF2-40B4-BE49-F238E27FC236}">
                <a16:creationId xmlns:a16="http://schemas.microsoft.com/office/drawing/2014/main" id="{1A6ECB84-5F64-0577-1BC9-3BCED62EA446}"/>
              </a:ext>
            </a:extLst>
          </p:cNvPr>
          <p:cNvPicPr>
            <a:picLocks noGrp="1" noChangeAspect="1"/>
          </p:cNvPicPr>
          <p:nvPr>
            <p:ph idx="1"/>
          </p:nvPr>
        </p:nvPicPr>
        <p:blipFill>
          <a:blip r:embed="rId2"/>
          <a:stretch>
            <a:fillRect/>
          </a:stretch>
        </p:blipFill>
        <p:spPr bwMode="auto">
          <a:xfrm>
            <a:off x="4572000" y="1280868"/>
            <a:ext cx="3276600" cy="4296264"/>
          </a:xfrm>
          <a:prstGeom prst="rect">
            <a:avLst/>
          </a:prstGeom>
          <a:noFill/>
          <a:ln w="28575">
            <a:solidFill>
              <a:srgbClr val="003359"/>
            </a:solidFill>
            <a:miter lim="800000"/>
            <a:headEnd/>
            <a:tailEnd/>
          </a:ln>
        </p:spPr>
      </p:pic>
      <p:sp>
        <p:nvSpPr>
          <p:cNvPr id="8" name="TextBox 7">
            <a:extLst>
              <a:ext uri="{FF2B5EF4-FFF2-40B4-BE49-F238E27FC236}">
                <a16:creationId xmlns:a16="http://schemas.microsoft.com/office/drawing/2014/main" id="{A966D474-8D0C-76CB-4DA6-D7AB539A8E02}"/>
              </a:ext>
            </a:extLst>
          </p:cNvPr>
          <p:cNvSpPr txBox="1"/>
          <p:nvPr/>
        </p:nvSpPr>
        <p:spPr>
          <a:xfrm>
            <a:off x="762000" y="1280868"/>
            <a:ext cx="3011557" cy="1384995"/>
          </a:xfrm>
          <a:prstGeom prst="rect">
            <a:avLst/>
          </a:prstGeom>
          <a:noFill/>
        </p:spPr>
        <p:txBody>
          <a:bodyPr wrap="square" rtlCol="0">
            <a:spAutoFit/>
          </a:bodyPr>
          <a:lstStyle/>
          <a:p>
            <a:r>
              <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Organization Information</a:t>
            </a:r>
            <a:r>
              <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a:t>
            </a:r>
          </a:p>
          <a:p>
            <a:endParaRPr lang="en-US" sz="1000" dirty="0">
              <a:solidFill>
                <a:schemeClr val="tx2"/>
              </a:solidFill>
            </a:endParaRPr>
          </a:p>
          <a:p>
            <a:r>
              <a:rPr lang="en-US" sz="1400" dirty="0">
                <a:solidFill>
                  <a:schemeClr val="tx2"/>
                </a:solidFill>
                <a:latin typeface="Arial" panose="020B0604020202020204" pitchFamily="34" charset="0"/>
                <a:cs typeface="Arial" panose="020B0604020202020204" pitchFamily="34" charset="0"/>
              </a:rPr>
              <a:t>Organization Legal Name and Possible  DBA assumed named Registered with the Secretary of the State INBiz</a:t>
            </a:r>
          </a:p>
        </p:txBody>
      </p:sp>
    </p:spTree>
    <p:extLst>
      <p:ext uri="{BB962C8B-B14F-4D97-AF65-F5344CB8AC3E}">
        <p14:creationId xmlns:p14="http://schemas.microsoft.com/office/powerpoint/2010/main" val="247968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327954-F908-1E00-748F-0F36E7C58630}"/>
              </a:ext>
            </a:extLst>
          </p:cNvPr>
          <p:cNvPicPr>
            <a:picLocks noChangeAspect="1"/>
          </p:cNvPicPr>
          <p:nvPr/>
        </p:nvPicPr>
        <p:blipFill>
          <a:blip r:embed="rId2"/>
          <a:stretch>
            <a:fillRect/>
          </a:stretch>
        </p:blipFill>
        <p:spPr>
          <a:xfrm>
            <a:off x="3581402" y="1437999"/>
            <a:ext cx="4876800" cy="4076553"/>
          </a:xfrm>
          <a:prstGeom prst="rect">
            <a:avLst/>
          </a:prstGeom>
          <a:ln w="28575">
            <a:solidFill>
              <a:srgbClr val="003359"/>
            </a:solidFill>
          </a:ln>
        </p:spPr>
      </p:pic>
      <p:sp>
        <p:nvSpPr>
          <p:cNvPr id="6" name="Title 1">
            <a:extLst>
              <a:ext uri="{FF2B5EF4-FFF2-40B4-BE49-F238E27FC236}">
                <a16:creationId xmlns:a16="http://schemas.microsoft.com/office/drawing/2014/main" id="{31FD485D-4722-A9F3-7920-343D6D579B24}"/>
              </a:ext>
            </a:extLst>
          </p:cNvPr>
          <p:cNvSpPr>
            <a:spLocks noGrp="1"/>
          </p:cNvSpPr>
          <p:nvPr>
            <p:ph type="ctrTitle"/>
          </p:nvPr>
        </p:nvSpPr>
        <p:spPr>
          <a:xfrm>
            <a:off x="457200" y="304800"/>
            <a:ext cx="7772400" cy="1139825"/>
          </a:xfrm>
        </p:spPr>
        <p:txBody>
          <a:bodyPr/>
          <a:lstStyle/>
          <a:p>
            <a:pPr algn="ctr"/>
            <a:r>
              <a:rPr lang="en-US" dirty="0"/>
              <a:t>APPLICATION Information:</a:t>
            </a:r>
          </a:p>
        </p:txBody>
      </p:sp>
      <p:sp>
        <p:nvSpPr>
          <p:cNvPr id="7" name="TextBox 6">
            <a:extLst>
              <a:ext uri="{FF2B5EF4-FFF2-40B4-BE49-F238E27FC236}">
                <a16:creationId xmlns:a16="http://schemas.microsoft.com/office/drawing/2014/main" id="{400C70A1-E4C6-1847-9223-A9FDCA8D1655}"/>
              </a:ext>
            </a:extLst>
          </p:cNvPr>
          <p:cNvSpPr txBox="1"/>
          <p:nvPr/>
        </p:nvSpPr>
        <p:spPr>
          <a:xfrm>
            <a:off x="685800" y="1401556"/>
            <a:ext cx="2667000" cy="1938992"/>
          </a:xfrm>
          <a:prstGeom prst="rect">
            <a:avLst/>
          </a:prstGeom>
          <a:noFill/>
        </p:spPr>
        <p:txBody>
          <a:bodyPr wrap="square" rtlCol="0">
            <a:spAutoFit/>
          </a:bodyPr>
          <a:lstStyle/>
          <a:p>
            <a:r>
              <a:rPr lang="en-US" altLang="en-US" b="1"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Authorized Signatory</a:t>
            </a:r>
            <a:r>
              <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a:t>
            </a:r>
            <a:br>
              <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br>
            <a:br>
              <a:rPr lang="en-US" altLang="en-US"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br>
            <a:r>
              <a:rPr lang="en-US" altLang="en-US" sz="14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An individual empowered by a business entity to sign contracts, financial documents, and agreements on its behalf, ensuring contract validity, risk management, and governance.</a:t>
            </a:r>
            <a:endParaRPr lang="en-US" dirty="0"/>
          </a:p>
        </p:txBody>
      </p:sp>
    </p:spTree>
    <p:extLst>
      <p:ext uri="{BB962C8B-B14F-4D97-AF65-F5344CB8AC3E}">
        <p14:creationId xmlns:p14="http://schemas.microsoft.com/office/powerpoint/2010/main" val="98134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87FFE-CB7D-07B4-E11B-0B882414E28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262DA58-B9A5-0EF5-24F9-CF60CE8D3A9E}"/>
              </a:ext>
            </a:extLst>
          </p:cNvPr>
          <p:cNvSpPr>
            <a:spLocks noGrp="1"/>
          </p:cNvSpPr>
          <p:nvPr>
            <p:ph type="ctrTitle"/>
          </p:nvPr>
        </p:nvSpPr>
        <p:spPr>
          <a:xfrm>
            <a:off x="457200" y="304800"/>
            <a:ext cx="7772400" cy="1139825"/>
          </a:xfrm>
        </p:spPr>
        <p:txBody>
          <a:bodyPr/>
          <a:lstStyle/>
          <a:p>
            <a:pPr algn="ctr"/>
            <a:r>
              <a:rPr lang="en-US" dirty="0"/>
              <a:t>APPLICATION Information:</a:t>
            </a:r>
          </a:p>
        </p:txBody>
      </p:sp>
      <p:pic>
        <p:nvPicPr>
          <p:cNvPr id="8" name="Picture 7">
            <a:extLst>
              <a:ext uri="{FF2B5EF4-FFF2-40B4-BE49-F238E27FC236}">
                <a16:creationId xmlns:a16="http://schemas.microsoft.com/office/drawing/2014/main" id="{17449324-51E2-F068-887F-B6493CC6196B}"/>
              </a:ext>
            </a:extLst>
          </p:cNvPr>
          <p:cNvPicPr>
            <a:picLocks noChangeAspect="1"/>
          </p:cNvPicPr>
          <p:nvPr/>
        </p:nvPicPr>
        <p:blipFill>
          <a:blip r:embed="rId2"/>
          <a:stretch>
            <a:fillRect/>
          </a:stretch>
        </p:blipFill>
        <p:spPr>
          <a:xfrm>
            <a:off x="3810000" y="1295400"/>
            <a:ext cx="4267200" cy="4316819"/>
          </a:xfrm>
          <a:prstGeom prst="rect">
            <a:avLst/>
          </a:prstGeom>
          <a:ln w="19050">
            <a:solidFill>
              <a:srgbClr val="003359"/>
            </a:solidFill>
          </a:ln>
        </p:spPr>
      </p:pic>
      <p:sp>
        <p:nvSpPr>
          <p:cNvPr id="9" name="TextBox 8">
            <a:extLst>
              <a:ext uri="{FF2B5EF4-FFF2-40B4-BE49-F238E27FC236}">
                <a16:creationId xmlns:a16="http://schemas.microsoft.com/office/drawing/2014/main" id="{E9C15BC7-3D05-729B-3B91-0A7631A6A280}"/>
              </a:ext>
            </a:extLst>
          </p:cNvPr>
          <p:cNvSpPr txBox="1"/>
          <p:nvPr/>
        </p:nvSpPr>
        <p:spPr>
          <a:xfrm>
            <a:off x="838200" y="1905000"/>
            <a:ext cx="2941983"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Additional NAP Contacts:</a:t>
            </a:r>
          </a:p>
        </p:txBody>
      </p:sp>
      <p:sp>
        <p:nvSpPr>
          <p:cNvPr id="10" name="TextBox 9">
            <a:extLst>
              <a:ext uri="{FF2B5EF4-FFF2-40B4-BE49-F238E27FC236}">
                <a16:creationId xmlns:a16="http://schemas.microsoft.com/office/drawing/2014/main" id="{A03807D0-FD94-3E96-F68B-B9559C3080D6}"/>
              </a:ext>
            </a:extLst>
          </p:cNvPr>
          <p:cNvSpPr txBox="1"/>
          <p:nvPr/>
        </p:nvSpPr>
        <p:spPr>
          <a:xfrm>
            <a:off x="838200" y="4495800"/>
            <a:ext cx="2849217" cy="646331"/>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Additional public contact information:</a:t>
            </a:r>
          </a:p>
        </p:txBody>
      </p:sp>
    </p:spTree>
    <p:extLst>
      <p:ext uri="{BB962C8B-B14F-4D97-AF65-F5344CB8AC3E}">
        <p14:creationId xmlns:p14="http://schemas.microsoft.com/office/powerpoint/2010/main" val="417459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D5BF2-27F5-B438-6BCD-0115A06F6F8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564BCCA-49B4-D529-B573-795101163B3D}"/>
              </a:ext>
            </a:extLst>
          </p:cNvPr>
          <p:cNvSpPr>
            <a:spLocks noGrp="1"/>
          </p:cNvSpPr>
          <p:nvPr>
            <p:ph type="ctrTitle"/>
          </p:nvPr>
        </p:nvSpPr>
        <p:spPr>
          <a:xfrm>
            <a:off x="457200" y="304801"/>
            <a:ext cx="7772400" cy="824900"/>
          </a:xfrm>
        </p:spPr>
        <p:txBody>
          <a:bodyPr/>
          <a:lstStyle/>
          <a:p>
            <a:pPr algn="ctr"/>
            <a:r>
              <a:rPr lang="en-US" dirty="0"/>
              <a:t>APPLICATION Information:</a:t>
            </a:r>
          </a:p>
        </p:txBody>
      </p:sp>
      <p:pic>
        <p:nvPicPr>
          <p:cNvPr id="11" name="Picture 10">
            <a:extLst>
              <a:ext uri="{FF2B5EF4-FFF2-40B4-BE49-F238E27FC236}">
                <a16:creationId xmlns:a16="http://schemas.microsoft.com/office/drawing/2014/main" id="{7D2305DA-36FE-7768-72FD-372E2CAAE5B9}"/>
              </a:ext>
            </a:extLst>
          </p:cNvPr>
          <p:cNvPicPr>
            <a:picLocks noChangeAspect="1"/>
          </p:cNvPicPr>
          <p:nvPr/>
        </p:nvPicPr>
        <p:blipFill>
          <a:blip r:embed="rId2"/>
          <a:stretch>
            <a:fillRect/>
          </a:stretch>
        </p:blipFill>
        <p:spPr>
          <a:xfrm>
            <a:off x="3810000" y="1129701"/>
            <a:ext cx="4100851" cy="4398948"/>
          </a:xfrm>
          <a:prstGeom prst="rect">
            <a:avLst/>
          </a:prstGeom>
          <a:ln w="19050">
            <a:solidFill>
              <a:srgbClr val="003359"/>
            </a:solidFill>
          </a:ln>
        </p:spPr>
      </p:pic>
      <p:sp>
        <p:nvSpPr>
          <p:cNvPr id="12" name="TextBox 11">
            <a:extLst>
              <a:ext uri="{FF2B5EF4-FFF2-40B4-BE49-F238E27FC236}">
                <a16:creationId xmlns:a16="http://schemas.microsoft.com/office/drawing/2014/main" id="{338F9AF8-3737-FFC8-0E33-411DB1F65DC7}"/>
              </a:ext>
            </a:extLst>
          </p:cNvPr>
          <p:cNvSpPr txBox="1"/>
          <p:nvPr/>
        </p:nvSpPr>
        <p:spPr>
          <a:xfrm>
            <a:off x="685800" y="1295400"/>
            <a:ext cx="2805451" cy="1754326"/>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Organization’s program or project Category:  </a:t>
            </a:r>
            <a:br>
              <a:rPr lang="en-US" dirty="0">
                <a:solidFill>
                  <a:schemeClr val="tx2"/>
                </a:solidFill>
                <a:latin typeface="Arial" panose="020B0604020202020204" pitchFamily="34" charset="0"/>
                <a:cs typeface="Arial" panose="020B0604020202020204" pitchFamily="34" charset="0"/>
              </a:rPr>
            </a:b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rPr>
              <a:t>Group 1: Services Physically Provided in Economically Disadvantaged Area</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206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44BCF-7C1E-9B84-252D-73B879DE172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71F53D-DC31-6E7C-F9A4-AA70FECCD1E4}"/>
              </a:ext>
            </a:extLst>
          </p:cNvPr>
          <p:cNvSpPr>
            <a:spLocks noGrp="1"/>
          </p:cNvSpPr>
          <p:nvPr>
            <p:ph type="ctrTitle"/>
          </p:nvPr>
        </p:nvSpPr>
        <p:spPr>
          <a:xfrm>
            <a:off x="457200" y="304801"/>
            <a:ext cx="7772400" cy="824900"/>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9DAD40BD-F67B-007F-D53D-9FFA78C70E96}"/>
              </a:ext>
            </a:extLst>
          </p:cNvPr>
          <p:cNvSpPr txBox="1"/>
          <p:nvPr/>
        </p:nvSpPr>
        <p:spPr>
          <a:xfrm>
            <a:off x="494614" y="1347664"/>
            <a:ext cx="3200400" cy="1754326"/>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Organization’s program or project Category:  </a:t>
            </a:r>
            <a:br>
              <a:rPr lang="en-US" dirty="0">
                <a:solidFill>
                  <a:schemeClr val="tx2"/>
                </a:solidFill>
                <a:latin typeface="Arial" panose="020B0604020202020204" pitchFamily="34" charset="0"/>
                <a:cs typeface="Arial" panose="020B0604020202020204" pitchFamily="34" charset="0"/>
              </a:rPr>
            </a:b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rPr>
              <a:t>Group 2: Services for Individuals who live in an Economically Disadvantaged area</a:t>
            </a:r>
            <a:endParaRPr lang="en-US"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6AD0246-E98C-7EC9-B37F-9D138D1CFDFB}"/>
              </a:ext>
            </a:extLst>
          </p:cNvPr>
          <p:cNvPicPr>
            <a:picLocks noChangeAspect="1"/>
          </p:cNvPicPr>
          <p:nvPr/>
        </p:nvPicPr>
        <p:blipFill>
          <a:blip r:embed="rId2"/>
          <a:stretch>
            <a:fillRect/>
          </a:stretch>
        </p:blipFill>
        <p:spPr>
          <a:xfrm>
            <a:off x="3733800" y="1485629"/>
            <a:ext cx="4915586" cy="3886742"/>
          </a:xfrm>
          <a:prstGeom prst="rect">
            <a:avLst/>
          </a:prstGeom>
          <a:ln w="19050">
            <a:solidFill>
              <a:srgbClr val="003359"/>
            </a:solidFill>
          </a:ln>
        </p:spPr>
      </p:pic>
    </p:spTree>
    <p:extLst>
      <p:ext uri="{BB962C8B-B14F-4D97-AF65-F5344CB8AC3E}">
        <p14:creationId xmlns:p14="http://schemas.microsoft.com/office/powerpoint/2010/main" val="1048549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F86E5-F57F-A914-C5FD-3606FB14F46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3BE7C88-EC13-A0BF-F41A-74D4277E14DB}"/>
              </a:ext>
            </a:extLst>
          </p:cNvPr>
          <p:cNvSpPr>
            <a:spLocks noGrp="1"/>
          </p:cNvSpPr>
          <p:nvPr>
            <p:ph type="ctrTitle"/>
          </p:nvPr>
        </p:nvSpPr>
        <p:spPr>
          <a:xfrm>
            <a:off x="457200" y="304801"/>
            <a:ext cx="7772400" cy="533399"/>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916F7476-99F4-18C9-9D95-4245EFADD871}"/>
              </a:ext>
            </a:extLst>
          </p:cNvPr>
          <p:cNvSpPr txBox="1"/>
          <p:nvPr/>
        </p:nvSpPr>
        <p:spPr>
          <a:xfrm>
            <a:off x="576470" y="1867899"/>
            <a:ext cx="4343400" cy="193899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For Groups 1 and 2: </a:t>
            </a:r>
            <a:br>
              <a:rPr lang="en-US" dirty="0">
                <a:solidFill>
                  <a:schemeClr val="tx2"/>
                </a:solidFill>
                <a:latin typeface="Arial" panose="020B0604020202020204" pitchFamily="34" charset="0"/>
                <a:cs typeface="Arial" panose="020B0604020202020204" pitchFamily="34" charset="0"/>
              </a:rPr>
            </a:br>
            <a:br>
              <a:rPr lang="en-US" dirty="0">
                <a:solidFill>
                  <a:schemeClr val="tx2"/>
                </a:solidFill>
                <a:latin typeface="Arial" panose="020B0604020202020204" pitchFamily="34" charset="0"/>
                <a:cs typeface="Arial" panose="020B0604020202020204" pitchFamily="34" charset="0"/>
              </a:rPr>
            </a:br>
            <a:r>
              <a:rPr lang="en-US" sz="1400" i="1" dirty="0">
                <a:solidFill>
                  <a:schemeClr val="tx2"/>
                </a:solidFill>
                <a:latin typeface="Arial" panose="020B0604020202020204" pitchFamily="34" charset="0"/>
                <a:cs typeface="Arial" panose="020B0604020202020204" pitchFamily="34" charset="0"/>
              </a:rPr>
              <a:t>Please list the full name and/or tract number and the county of the economically disadvantaged area in which your NAP-funded services will be provided, including whether it is an Urban Enterprise Zone (EZ), Qualified Census Tract (QCT), OR Opportunity Zone (OZ), </a:t>
            </a:r>
          </a:p>
        </p:txBody>
      </p:sp>
      <p:pic>
        <p:nvPicPr>
          <p:cNvPr id="4" name="Picture 3">
            <a:extLst>
              <a:ext uri="{FF2B5EF4-FFF2-40B4-BE49-F238E27FC236}">
                <a16:creationId xmlns:a16="http://schemas.microsoft.com/office/drawing/2014/main" id="{CB564D9B-04ED-05AF-6D61-2FA9DD5DA007}"/>
              </a:ext>
            </a:extLst>
          </p:cNvPr>
          <p:cNvPicPr>
            <a:picLocks noChangeAspect="1"/>
          </p:cNvPicPr>
          <p:nvPr/>
        </p:nvPicPr>
        <p:blipFill>
          <a:blip r:embed="rId2"/>
          <a:stretch>
            <a:fillRect/>
          </a:stretch>
        </p:blipFill>
        <p:spPr>
          <a:xfrm>
            <a:off x="5361368" y="838201"/>
            <a:ext cx="2563432" cy="4114800"/>
          </a:xfrm>
          <a:prstGeom prst="rect">
            <a:avLst/>
          </a:prstGeom>
          <a:ln w="19050">
            <a:solidFill>
              <a:srgbClr val="003359"/>
            </a:solidFill>
          </a:ln>
        </p:spPr>
      </p:pic>
      <p:sp>
        <p:nvSpPr>
          <p:cNvPr id="5" name="TextBox 4">
            <a:extLst>
              <a:ext uri="{FF2B5EF4-FFF2-40B4-BE49-F238E27FC236}">
                <a16:creationId xmlns:a16="http://schemas.microsoft.com/office/drawing/2014/main" id="{BACAE65F-6D44-E601-DF61-19DE919C620E}"/>
              </a:ext>
            </a:extLst>
          </p:cNvPr>
          <p:cNvSpPr txBox="1"/>
          <p:nvPr/>
        </p:nvSpPr>
        <p:spPr>
          <a:xfrm>
            <a:off x="579783" y="1116568"/>
            <a:ext cx="3124200" cy="369332"/>
          </a:xfrm>
          <a:prstGeom prst="rect">
            <a:avLst/>
          </a:prstGeom>
          <a:noFill/>
        </p:spPr>
        <p:txBody>
          <a:bodyPr wrap="square" rtlCol="0">
            <a:spAutoFit/>
          </a:bodyPr>
          <a:lstStyle/>
          <a:p>
            <a:pPr algn="ctr"/>
            <a:r>
              <a:rPr lang="en-US" b="1" dirty="0">
                <a:solidFill>
                  <a:schemeClr val="tx2"/>
                </a:solidFill>
                <a:latin typeface="Arial" panose="020B0604020202020204" pitchFamily="34" charset="0"/>
                <a:cs typeface="Arial" panose="020B0604020202020204" pitchFamily="34" charset="0"/>
              </a:rPr>
              <a:t>EZ, OCT, or OZ?</a:t>
            </a:r>
          </a:p>
        </p:txBody>
      </p:sp>
      <p:sp>
        <p:nvSpPr>
          <p:cNvPr id="7" name="TextBox 6">
            <a:extLst>
              <a:ext uri="{FF2B5EF4-FFF2-40B4-BE49-F238E27FC236}">
                <a16:creationId xmlns:a16="http://schemas.microsoft.com/office/drawing/2014/main" id="{66762C00-3760-47EA-360E-0BC8907D1C7F}"/>
              </a:ext>
            </a:extLst>
          </p:cNvPr>
          <p:cNvSpPr txBox="1"/>
          <p:nvPr/>
        </p:nvSpPr>
        <p:spPr>
          <a:xfrm>
            <a:off x="576470" y="4116004"/>
            <a:ext cx="5791200" cy="2262158"/>
          </a:xfrm>
          <a:prstGeom prst="rect">
            <a:avLst/>
          </a:prstGeom>
          <a:noFill/>
        </p:spPr>
        <p:txBody>
          <a:bodyPr wrap="square" rtlCol="0">
            <a:spAutoFit/>
          </a:bodyPr>
          <a:lstStyle/>
          <a:p>
            <a:r>
              <a:rPr lang="en-US" sz="1350" b="1" dirty="0">
                <a:solidFill>
                  <a:schemeClr val="tx2"/>
                </a:solidFill>
                <a:latin typeface="Arial" panose="020B0604020202020204" pitchFamily="34" charset="0"/>
                <a:cs typeface="Arial" panose="020B0604020202020204" pitchFamily="34" charset="0"/>
              </a:rPr>
              <a:t>EZ:</a:t>
            </a:r>
            <a:br>
              <a:rPr lang="en-US" sz="1350" dirty="0">
                <a:latin typeface="Arial" panose="020B0604020202020204" pitchFamily="34" charset="0"/>
                <a:cs typeface="Arial" panose="020B0604020202020204" pitchFamily="34" charset="0"/>
              </a:rPr>
            </a:br>
            <a:r>
              <a:rPr lang="en-US" sz="1350" u="sng" dirty="0">
                <a:latin typeface="Arial" panose="020B0604020202020204" pitchFamily="34" charset="0"/>
                <a:cs typeface="Arial" panose="020B0604020202020204" pitchFamily="34" charset="0"/>
                <a:hlinkClick r:id="rId3"/>
              </a:rPr>
              <a:t>https://www.aiez.org/</a:t>
            </a:r>
            <a:r>
              <a:rPr lang="en-US" sz="1350" dirty="0">
                <a:latin typeface="Arial" panose="020B0604020202020204" pitchFamily="34" charset="0"/>
                <a:cs typeface="Arial" panose="020B0604020202020204" pitchFamily="34" charset="0"/>
              </a:rPr>
              <a:t> </a:t>
            </a:r>
            <a:br>
              <a:rPr lang="en-US" sz="1350" dirty="0">
                <a:latin typeface="Arial" panose="020B0604020202020204" pitchFamily="34" charset="0"/>
                <a:cs typeface="Arial" panose="020B0604020202020204" pitchFamily="34" charset="0"/>
              </a:rPr>
            </a:br>
            <a:endParaRPr lang="en-US" sz="1350" dirty="0">
              <a:latin typeface="Arial" panose="020B0604020202020204" pitchFamily="34" charset="0"/>
              <a:cs typeface="Arial" panose="020B0604020202020204" pitchFamily="34" charset="0"/>
            </a:endParaRPr>
          </a:p>
          <a:p>
            <a:r>
              <a:rPr lang="en-US" sz="1350" b="1" dirty="0">
                <a:solidFill>
                  <a:schemeClr val="tx2"/>
                </a:solidFill>
                <a:latin typeface="Arial" panose="020B0604020202020204" pitchFamily="34" charset="0"/>
                <a:cs typeface="Arial" panose="020B0604020202020204" pitchFamily="34" charset="0"/>
              </a:rPr>
              <a:t>QCT:</a:t>
            </a:r>
            <a:br>
              <a:rPr lang="en-US" sz="1350" dirty="0">
                <a:latin typeface="Arial" panose="020B0604020202020204" pitchFamily="34" charset="0"/>
                <a:cs typeface="Arial" panose="020B0604020202020204" pitchFamily="34" charset="0"/>
              </a:rPr>
            </a:br>
            <a:r>
              <a:rPr lang="en-US" sz="1350" u="sng" dirty="0">
                <a:latin typeface="Arial" panose="020B0604020202020204" pitchFamily="34" charset="0"/>
                <a:cs typeface="Arial" panose="020B0604020202020204" pitchFamily="34" charset="0"/>
                <a:hlinkClick r:id="rId4"/>
              </a:rPr>
              <a:t>https://www.huduser.gov/portal/sadda/sadda_qct.html</a:t>
            </a:r>
            <a:r>
              <a:rPr lang="en-US" sz="1350" dirty="0">
                <a:latin typeface="Arial" panose="020B0604020202020204" pitchFamily="34" charset="0"/>
                <a:cs typeface="Arial" panose="020B0604020202020204" pitchFamily="34" charset="0"/>
              </a:rPr>
              <a:t> </a:t>
            </a:r>
            <a:br>
              <a:rPr lang="en-US" sz="1350" dirty="0">
                <a:latin typeface="Arial" panose="020B0604020202020204" pitchFamily="34" charset="0"/>
                <a:cs typeface="Arial" panose="020B0604020202020204" pitchFamily="34" charset="0"/>
              </a:rPr>
            </a:br>
            <a:br>
              <a:rPr lang="en-US" sz="1350" dirty="0">
                <a:latin typeface="Arial" panose="020B0604020202020204" pitchFamily="34" charset="0"/>
                <a:cs typeface="Arial" panose="020B0604020202020204" pitchFamily="34" charset="0"/>
              </a:rPr>
            </a:br>
            <a:r>
              <a:rPr lang="en-US" sz="1350" b="1" dirty="0">
                <a:solidFill>
                  <a:schemeClr val="tx2"/>
                </a:solidFill>
                <a:latin typeface="Arial" panose="020B0604020202020204" pitchFamily="34" charset="0"/>
                <a:cs typeface="Arial" panose="020B0604020202020204" pitchFamily="34" charset="0"/>
              </a:rPr>
              <a:t>OZ: </a:t>
            </a:r>
            <a:r>
              <a:rPr lang="fr-FR" sz="1400" dirty="0" err="1">
                <a:hlinkClick r:id="rId5"/>
              </a:rPr>
              <a:t>Internal</a:t>
            </a:r>
            <a:r>
              <a:rPr lang="fr-FR" sz="1400" dirty="0">
                <a:hlinkClick r:id="rId5"/>
              </a:rPr>
              <a:t> Revenue Bulletin: 2018-28 | </a:t>
            </a:r>
            <a:r>
              <a:rPr lang="fr-FR" sz="1400" dirty="0" err="1">
                <a:hlinkClick r:id="rId5"/>
              </a:rPr>
              <a:t>Internal</a:t>
            </a:r>
            <a:r>
              <a:rPr lang="fr-FR" sz="1400" dirty="0">
                <a:hlinkClick r:id="rId5"/>
              </a:rPr>
              <a:t> Revenue Service</a:t>
            </a:r>
            <a:r>
              <a:rPr lang="fr-FR" sz="1400" dirty="0"/>
              <a:t> </a:t>
            </a:r>
            <a:br>
              <a:rPr lang="en-US" sz="1350" dirty="0">
                <a:latin typeface="Arial" panose="020B0604020202020204" pitchFamily="34" charset="0"/>
                <a:cs typeface="Arial" panose="020B0604020202020204" pitchFamily="34" charset="0"/>
              </a:rPr>
            </a:br>
            <a:br>
              <a:rPr lang="en-US" sz="1400">
                <a:latin typeface="Arial" panose="020B0604020202020204" pitchFamily="34" charset="0"/>
                <a:cs typeface="Arial" panose="020B0604020202020204" pitchFamily="34" charset="0"/>
              </a:rPr>
            </a:br>
            <a:r>
              <a:rPr lang="en-US" sz="1400">
                <a:hlinkClick r:id="rId6"/>
              </a:rPr>
              <a:t>Qualified Opportunity Zones in Indiana - OpportunityZones.com</a:t>
            </a:r>
            <a:r>
              <a:rPr lang="en-US" sz="1400"/>
              <a:t> </a:t>
            </a:r>
            <a:endParaRPr lang="en-US" sz="1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4570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5CD7-2417-146C-66C0-9ADD4221E1F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CD10807-0036-A763-3F3C-CB2354188C5F}"/>
              </a:ext>
            </a:extLst>
          </p:cNvPr>
          <p:cNvSpPr>
            <a:spLocks noGrp="1"/>
          </p:cNvSpPr>
          <p:nvPr>
            <p:ph type="ctrTitle"/>
          </p:nvPr>
        </p:nvSpPr>
        <p:spPr>
          <a:xfrm>
            <a:off x="457200" y="304801"/>
            <a:ext cx="7772400" cy="824900"/>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EA0376D9-4994-F901-59E1-4A3CA1215E48}"/>
              </a:ext>
            </a:extLst>
          </p:cNvPr>
          <p:cNvSpPr txBox="1"/>
          <p:nvPr/>
        </p:nvSpPr>
        <p:spPr>
          <a:xfrm>
            <a:off x="457200" y="1633911"/>
            <a:ext cx="3200400" cy="1754326"/>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Organization’s program or project Category:  </a:t>
            </a:r>
            <a:br>
              <a:rPr lang="en-US" dirty="0">
                <a:solidFill>
                  <a:schemeClr val="tx2"/>
                </a:solidFill>
                <a:latin typeface="Arial" panose="020B0604020202020204" pitchFamily="34" charset="0"/>
                <a:cs typeface="Arial" panose="020B0604020202020204" pitchFamily="34" charset="0"/>
              </a:rPr>
            </a:b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rPr>
              <a:t>Group 3: Services for Individuals from Economically Disadvantaged Households</a:t>
            </a:r>
            <a:endParaRPr lang="en-US"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FAA425C-B0B8-8429-2A86-5379AD044C91}"/>
              </a:ext>
            </a:extLst>
          </p:cNvPr>
          <p:cNvPicPr>
            <a:picLocks noChangeAspect="1"/>
          </p:cNvPicPr>
          <p:nvPr/>
        </p:nvPicPr>
        <p:blipFill>
          <a:blip r:embed="rId2"/>
          <a:stretch>
            <a:fillRect/>
          </a:stretch>
        </p:blipFill>
        <p:spPr>
          <a:xfrm>
            <a:off x="3779769" y="1657102"/>
            <a:ext cx="4906060" cy="3543795"/>
          </a:xfrm>
          <a:prstGeom prst="rect">
            <a:avLst/>
          </a:prstGeom>
          <a:ln w="19050">
            <a:solidFill>
              <a:srgbClr val="003359"/>
            </a:solidFill>
          </a:ln>
        </p:spPr>
      </p:pic>
    </p:spTree>
    <p:extLst>
      <p:ext uri="{BB962C8B-B14F-4D97-AF65-F5344CB8AC3E}">
        <p14:creationId xmlns:p14="http://schemas.microsoft.com/office/powerpoint/2010/main" val="406232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E947-D93C-F9D4-65C8-28B78AB2993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F3C5F57-EBC7-1751-045C-E3EED3CEDE80}"/>
              </a:ext>
            </a:extLst>
          </p:cNvPr>
          <p:cNvSpPr>
            <a:spLocks noGrp="1"/>
          </p:cNvSpPr>
          <p:nvPr>
            <p:ph type="ctrTitle"/>
          </p:nvPr>
        </p:nvSpPr>
        <p:spPr>
          <a:xfrm>
            <a:off x="457200" y="304801"/>
            <a:ext cx="7772400" cy="824900"/>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BA38B13F-18F8-84AD-F7CF-22DECEBAE241}"/>
              </a:ext>
            </a:extLst>
          </p:cNvPr>
          <p:cNvSpPr txBox="1"/>
          <p:nvPr/>
        </p:nvSpPr>
        <p:spPr>
          <a:xfrm>
            <a:off x="381000" y="1752600"/>
            <a:ext cx="3429000" cy="1200329"/>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Organization’s program or project Category:  </a:t>
            </a:r>
            <a:br>
              <a:rPr lang="en-US" dirty="0">
                <a:solidFill>
                  <a:schemeClr val="tx2"/>
                </a:solidFill>
                <a:latin typeface="Arial" panose="020B0604020202020204" pitchFamily="34" charset="0"/>
                <a:cs typeface="Arial" panose="020B0604020202020204" pitchFamily="34" charset="0"/>
              </a:rPr>
            </a:b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rPr>
              <a:t>Group 4: Services for Ex-Offenders</a:t>
            </a:r>
            <a:endParaRPr lang="en-US"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4C8448E-99CA-DEA3-A2B8-93CE9A8FB30A}"/>
              </a:ext>
            </a:extLst>
          </p:cNvPr>
          <p:cNvPicPr>
            <a:picLocks noChangeAspect="1"/>
          </p:cNvPicPr>
          <p:nvPr/>
        </p:nvPicPr>
        <p:blipFill>
          <a:blip r:embed="rId2"/>
          <a:stretch>
            <a:fillRect/>
          </a:stretch>
        </p:blipFill>
        <p:spPr>
          <a:xfrm>
            <a:off x="4038600" y="990600"/>
            <a:ext cx="4495800" cy="4573913"/>
          </a:xfrm>
          <a:prstGeom prst="rect">
            <a:avLst/>
          </a:prstGeom>
          <a:ln w="19050">
            <a:solidFill>
              <a:srgbClr val="003359"/>
            </a:solidFill>
          </a:ln>
        </p:spPr>
      </p:pic>
    </p:spTree>
    <p:extLst>
      <p:ext uri="{BB962C8B-B14F-4D97-AF65-F5344CB8AC3E}">
        <p14:creationId xmlns:p14="http://schemas.microsoft.com/office/powerpoint/2010/main" val="260624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FFBE-F5EC-36E3-F89D-F4B6398EE22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39FAFA-9E3D-704F-1986-ADF888269292}"/>
              </a:ext>
            </a:extLst>
          </p:cNvPr>
          <p:cNvSpPr txBox="1">
            <a:spLocks noGrp="1"/>
          </p:cNvSpPr>
          <p:nvPr>
            <p:ph type="title"/>
          </p:nvPr>
        </p:nvSpPr>
        <p:spPr>
          <a:xfrm>
            <a:off x="457200" y="685800"/>
            <a:ext cx="8245641" cy="505267"/>
          </a:xfrm>
          <a:prstGeom prst="rect">
            <a:avLst/>
          </a:prstGeom>
        </p:spPr>
        <p:txBody>
          <a:bodyPr vert="horz" wrap="square" lIns="0" tIns="12700" rIns="0" bIns="0" rtlCol="0">
            <a:spAutoFit/>
          </a:bodyPr>
          <a:lstStyle/>
          <a:p>
            <a:pPr marL="12700" algn="ctr">
              <a:lnSpc>
                <a:spcPct val="100000"/>
              </a:lnSpc>
              <a:spcBef>
                <a:spcPts val="100"/>
              </a:spcBef>
            </a:pPr>
            <a:r>
              <a:rPr lang="en-US" sz="3200" dirty="0">
                <a:solidFill>
                  <a:srgbClr val="A8AD00"/>
                </a:solidFill>
              </a:rPr>
              <a:t>NAP Resources</a:t>
            </a:r>
            <a:endParaRPr sz="3200" spc="-25" dirty="0">
              <a:solidFill>
                <a:srgbClr val="A8AD00"/>
              </a:solidFill>
            </a:endParaRPr>
          </a:p>
        </p:txBody>
      </p:sp>
      <p:sp>
        <p:nvSpPr>
          <p:cNvPr id="3" name="object 3">
            <a:extLst>
              <a:ext uri="{FF2B5EF4-FFF2-40B4-BE49-F238E27FC236}">
                <a16:creationId xmlns:a16="http://schemas.microsoft.com/office/drawing/2014/main" id="{E38C8917-C7AA-2D5A-973D-0047F14E7408}"/>
              </a:ext>
            </a:extLst>
          </p:cNvPr>
          <p:cNvSpPr txBox="1"/>
          <p:nvPr/>
        </p:nvSpPr>
        <p:spPr>
          <a:xfrm>
            <a:off x="481263" y="1443355"/>
            <a:ext cx="8221579" cy="2886046"/>
          </a:xfrm>
          <a:prstGeom prst="rect">
            <a:avLst/>
          </a:prstGeom>
        </p:spPr>
        <p:txBody>
          <a:bodyPr vert="horz" wrap="square" lIns="0" tIns="13335" rIns="0" bIns="0" rtlCol="0">
            <a:spAutoFit/>
          </a:bodyPr>
          <a:lstStyle/>
          <a:p>
            <a:pPr marL="298450" indent="-285750">
              <a:lnSpc>
                <a:spcPct val="100000"/>
              </a:lnSpc>
              <a:spcBef>
                <a:spcPts val="105"/>
              </a:spcBef>
              <a:buFont typeface="Arial" panose="020B0604020202020204" pitchFamily="34" charset="0"/>
              <a:buChar char="•"/>
            </a:pPr>
            <a:r>
              <a:rPr lang="en-US" dirty="0">
                <a:solidFill>
                  <a:srgbClr val="003057"/>
                </a:solidFill>
                <a:uFill>
                  <a:solidFill>
                    <a:srgbClr val="244060"/>
                  </a:solidFill>
                </a:uFill>
                <a:latin typeface="Arial"/>
                <a:cs typeface="Arial"/>
              </a:rPr>
              <a:t>Please visit IHCDA’s </a:t>
            </a:r>
            <a:r>
              <a:rPr lang="en-US" dirty="0">
                <a:solidFill>
                  <a:srgbClr val="003057"/>
                </a:solidFill>
                <a:uFill>
                  <a:solidFill>
                    <a:srgbClr val="244060"/>
                  </a:solidFill>
                </a:uFill>
                <a:latin typeface="Arial"/>
                <a:cs typeface="Arial"/>
                <a:hlinkClick r:id="rId2"/>
              </a:rPr>
              <a:t>NAP webpage</a:t>
            </a:r>
            <a:r>
              <a:rPr lang="en-US" dirty="0">
                <a:solidFill>
                  <a:srgbClr val="003057"/>
                </a:solidFill>
                <a:uFill>
                  <a:solidFill>
                    <a:srgbClr val="244060"/>
                  </a:solidFill>
                </a:uFill>
                <a:latin typeface="Arial"/>
                <a:cs typeface="Arial"/>
              </a:rPr>
              <a:t> to review the NAP Manual, signup for updates, and see success stories! Email </a:t>
            </a:r>
            <a:r>
              <a:rPr lang="en-US" dirty="0">
                <a:solidFill>
                  <a:srgbClr val="003057"/>
                </a:solidFill>
                <a:uFill>
                  <a:solidFill>
                    <a:srgbClr val="244060"/>
                  </a:solidFill>
                </a:uFill>
                <a:latin typeface="Arial"/>
                <a:cs typeface="Arial"/>
                <a:hlinkClick r:id="rId3"/>
              </a:rPr>
              <a:t>nap@ihcda.in.gov</a:t>
            </a:r>
            <a:r>
              <a:rPr lang="en-US" dirty="0">
                <a:solidFill>
                  <a:srgbClr val="003057"/>
                </a:solidFill>
                <a:uFill>
                  <a:solidFill>
                    <a:srgbClr val="244060"/>
                  </a:solidFill>
                </a:uFill>
                <a:latin typeface="Arial"/>
                <a:cs typeface="Arial"/>
              </a:rPr>
              <a:t> with questions!</a:t>
            </a:r>
          </a:p>
          <a:p>
            <a:pPr marL="298450" indent="-285750">
              <a:lnSpc>
                <a:spcPct val="100000"/>
              </a:lnSpc>
              <a:spcBef>
                <a:spcPts val="105"/>
              </a:spcBef>
              <a:buFont typeface="Arial" panose="020B0604020202020204" pitchFamily="34" charset="0"/>
              <a:buChar char="•"/>
            </a:pPr>
            <a:endParaRPr lang="en-US" dirty="0">
              <a:solidFill>
                <a:srgbClr val="003057"/>
              </a:solidFill>
              <a:uFill>
                <a:solidFill>
                  <a:srgbClr val="244060"/>
                </a:solidFill>
              </a:uFill>
              <a:latin typeface="Arial"/>
              <a:cs typeface="Arial"/>
            </a:endParaRPr>
          </a:p>
          <a:p>
            <a:pPr marL="298450" indent="-285750">
              <a:lnSpc>
                <a:spcPct val="100000"/>
              </a:lnSpc>
              <a:spcBef>
                <a:spcPts val="105"/>
              </a:spcBef>
              <a:buFont typeface="Arial" panose="020B0604020202020204" pitchFamily="34" charset="0"/>
              <a:buChar char="•"/>
            </a:pPr>
            <a:endParaRPr lang="en-US" dirty="0">
              <a:solidFill>
                <a:srgbClr val="003057"/>
              </a:solidFill>
              <a:uFill>
                <a:solidFill>
                  <a:srgbClr val="244060"/>
                </a:solidFill>
              </a:uFill>
              <a:latin typeface="Arial"/>
              <a:cs typeface="Arial"/>
            </a:endParaRPr>
          </a:p>
          <a:p>
            <a:pPr marL="12700">
              <a:lnSpc>
                <a:spcPct val="100000"/>
              </a:lnSpc>
              <a:spcBef>
                <a:spcPts val="105"/>
              </a:spcBef>
            </a:pPr>
            <a:endParaRPr lang="en-US" dirty="0">
              <a:solidFill>
                <a:srgbClr val="003057"/>
              </a:solidFill>
              <a:uFill>
                <a:solidFill>
                  <a:srgbClr val="244060"/>
                </a:solidFill>
              </a:uFill>
              <a:latin typeface="Arial"/>
              <a:cs typeface="Arial"/>
            </a:endParaRPr>
          </a:p>
          <a:p>
            <a:pPr marL="12700">
              <a:lnSpc>
                <a:spcPct val="100000"/>
              </a:lnSpc>
              <a:spcBef>
                <a:spcPts val="105"/>
              </a:spcBef>
            </a:pPr>
            <a:endParaRPr lang="en-US" dirty="0">
              <a:solidFill>
                <a:srgbClr val="003057"/>
              </a:solidFill>
              <a:uFill>
                <a:solidFill>
                  <a:srgbClr val="244060"/>
                </a:solidFill>
              </a:uFill>
              <a:latin typeface="Arial"/>
              <a:cs typeface="Arial"/>
            </a:endParaRPr>
          </a:p>
          <a:p>
            <a:pPr marL="12700">
              <a:lnSpc>
                <a:spcPct val="100000"/>
              </a:lnSpc>
              <a:spcBef>
                <a:spcPts val="105"/>
              </a:spcBef>
            </a:pPr>
            <a:endParaRPr lang="en-US" dirty="0">
              <a:solidFill>
                <a:srgbClr val="003057"/>
              </a:solidFill>
              <a:uFill>
                <a:solidFill>
                  <a:srgbClr val="244060"/>
                </a:solidFill>
              </a:uFill>
              <a:latin typeface="Arial"/>
              <a:cs typeface="Arial"/>
            </a:endParaRPr>
          </a:p>
          <a:p>
            <a:pPr marL="12700">
              <a:lnSpc>
                <a:spcPct val="100000"/>
              </a:lnSpc>
              <a:spcBef>
                <a:spcPts val="105"/>
              </a:spcBef>
            </a:pPr>
            <a:endParaRPr lang="en-US" dirty="0">
              <a:solidFill>
                <a:srgbClr val="003057"/>
              </a:solidFill>
              <a:uFill>
                <a:solidFill>
                  <a:srgbClr val="244060"/>
                </a:solidFill>
              </a:uFill>
              <a:latin typeface="Arial"/>
              <a:cs typeface="Arial"/>
            </a:endParaRPr>
          </a:p>
          <a:p>
            <a:pPr marL="12700">
              <a:lnSpc>
                <a:spcPct val="100000"/>
              </a:lnSpc>
              <a:spcBef>
                <a:spcPts val="105"/>
              </a:spcBef>
            </a:pPr>
            <a:endParaRPr lang="en-US" sz="1800" b="1" u="sng" dirty="0">
              <a:solidFill>
                <a:srgbClr val="003057"/>
              </a:solidFill>
              <a:uFill>
                <a:solidFill>
                  <a:srgbClr val="244060"/>
                </a:solidFill>
              </a:uFill>
              <a:latin typeface="Arial"/>
              <a:cs typeface="Arial"/>
            </a:endParaRPr>
          </a:p>
          <a:p>
            <a:pPr marL="298450" indent="-285750">
              <a:lnSpc>
                <a:spcPct val="100000"/>
              </a:lnSpc>
              <a:spcBef>
                <a:spcPts val="105"/>
              </a:spcBef>
              <a:buFont typeface="Arial" panose="020B0604020202020204" pitchFamily="34" charset="0"/>
              <a:buChar char="•"/>
            </a:pPr>
            <a:endParaRPr sz="1800" dirty="0">
              <a:solidFill>
                <a:srgbClr val="003057"/>
              </a:solidFill>
              <a:latin typeface="Arial"/>
              <a:cs typeface="Arial"/>
            </a:endParaRPr>
          </a:p>
        </p:txBody>
      </p:sp>
      <p:pic>
        <p:nvPicPr>
          <p:cNvPr id="5" name="Picture 4">
            <a:extLst>
              <a:ext uri="{FF2B5EF4-FFF2-40B4-BE49-F238E27FC236}">
                <a16:creationId xmlns:a16="http://schemas.microsoft.com/office/drawing/2014/main" id="{3C63EE92-7962-7855-963B-9946382DDDDD}"/>
              </a:ext>
            </a:extLst>
          </p:cNvPr>
          <p:cNvPicPr>
            <a:picLocks noChangeAspect="1"/>
          </p:cNvPicPr>
          <p:nvPr/>
        </p:nvPicPr>
        <p:blipFill>
          <a:blip r:embed="rId4"/>
          <a:stretch>
            <a:fillRect/>
          </a:stretch>
        </p:blipFill>
        <p:spPr>
          <a:xfrm>
            <a:off x="762000" y="2362200"/>
            <a:ext cx="7315200" cy="2806362"/>
          </a:xfrm>
          <a:prstGeom prst="rect">
            <a:avLst/>
          </a:prstGeom>
        </p:spPr>
      </p:pic>
    </p:spTree>
    <p:extLst>
      <p:ext uri="{BB962C8B-B14F-4D97-AF65-F5344CB8AC3E}">
        <p14:creationId xmlns:p14="http://schemas.microsoft.com/office/powerpoint/2010/main" val="241713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0CD08-D583-01D0-940A-32AA5BB0E59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70180CD-1DB6-CDD7-C97B-DBD2ACD9D4E2}"/>
              </a:ext>
            </a:extLst>
          </p:cNvPr>
          <p:cNvSpPr>
            <a:spLocks noGrp="1"/>
          </p:cNvSpPr>
          <p:nvPr>
            <p:ph type="ctrTitle"/>
          </p:nvPr>
        </p:nvSpPr>
        <p:spPr>
          <a:xfrm>
            <a:off x="457200" y="304801"/>
            <a:ext cx="7772400" cy="824900"/>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504566E0-50DF-4AA5-862B-7FA99B503F7E}"/>
              </a:ext>
            </a:extLst>
          </p:cNvPr>
          <p:cNvSpPr txBox="1"/>
          <p:nvPr/>
        </p:nvSpPr>
        <p:spPr>
          <a:xfrm>
            <a:off x="533400" y="1951672"/>
            <a:ext cx="3200400" cy="1477328"/>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Organization’s program or project Category:  </a:t>
            </a:r>
            <a:br>
              <a:rPr lang="en-US" dirty="0">
                <a:solidFill>
                  <a:schemeClr val="tx2"/>
                </a:solidFill>
                <a:latin typeface="Arial" panose="020B0604020202020204" pitchFamily="34" charset="0"/>
                <a:cs typeface="Arial" panose="020B0604020202020204" pitchFamily="34" charset="0"/>
              </a:rPr>
            </a:b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rPr>
              <a:t>Group 5: Services Provided in ANY Neighborhood in Indiana</a:t>
            </a:r>
            <a:endParaRPr lang="en-US"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0C5092-8298-ECCF-3527-930E42B2F987}"/>
              </a:ext>
            </a:extLst>
          </p:cNvPr>
          <p:cNvPicPr>
            <a:picLocks noChangeAspect="1"/>
          </p:cNvPicPr>
          <p:nvPr/>
        </p:nvPicPr>
        <p:blipFill>
          <a:blip r:embed="rId2"/>
          <a:stretch>
            <a:fillRect/>
          </a:stretch>
        </p:blipFill>
        <p:spPr>
          <a:xfrm>
            <a:off x="3828774" y="1600200"/>
            <a:ext cx="4944165" cy="3505689"/>
          </a:xfrm>
          <a:prstGeom prst="rect">
            <a:avLst/>
          </a:prstGeom>
          <a:ln w="19050">
            <a:solidFill>
              <a:srgbClr val="003359"/>
            </a:solidFill>
          </a:ln>
        </p:spPr>
      </p:pic>
    </p:spTree>
    <p:extLst>
      <p:ext uri="{BB962C8B-B14F-4D97-AF65-F5344CB8AC3E}">
        <p14:creationId xmlns:p14="http://schemas.microsoft.com/office/powerpoint/2010/main" val="352503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FBA5E-F1CF-3405-3290-38D93A13322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12582BB-6184-4582-D905-14F29E14BAD9}"/>
              </a:ext>
            </a:extLst>
          </p:cNvPr>
          <p:cNvSpPr>
            <a:spLocks noGrp="1"/>
          </p:cNvSpPr>
          <p:nvPr>
            <p:ph type="ctrTitle"/>
          </p:nvPr>
        </p:nvSpPr>
        <p:spPr>
          <a:xfrm>
            <a:off x="457200" y="304801"/>
            <a:ext cx="7772400" cy="824900"/>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A5781AB3-3E24-62CA-6C49-24C076A20019}"/>
              </a:ext>
            </a:extLst>
          </p:cNvPr>
          <p:cNvSpPr txBox="1"/>
          <p:nvPr/>
        </p:nvSpPr>
        <p:spPr>
          <a:xfrm>
            <a:off x="480391" y="2011307"/>
            <a:ext cx="3200400" cy="1477328"/>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Organization’s program or project:</a:t>
            </a:r>
            <a:br>
              <a:rPr lang="en-US" dirty="0">
                <a:solidFill>
                  <a:schemeClr val="tx2"/>
                </a:solidFill>
                <a:latin typeface="Arial" panose="020B0604020202020204" pitchFamily="34" charset="0"/>
                <a:cs typeface="Arial" panose="020B0604020202020204" pitchFamily="34" charset="0"/>
              </a:rPr>
            </a:br>
            <a:endParaRPr lang="en-US"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2"/>
                </a:solidFill>
              </a:rPr>
              <a:t>Provided a description of the program or project</a:t>
            </a:r>
            <a:endParaRPr lang="en-US"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CDFF924-4105-55AD-1187-BA99D3459BB9}"/>
              </a:ext>
            </a:extLst>
          </p:cNvPr>
          <p:cNvPicPr>
            <a:picLocks noChangeAspect="1"/>
          </p:cNvPicPr>
          <p:nvPr/>
        </p:nvPicPr>
        <p:blipFill>
          <a:blip r:embed="rId2"/>
          <a:stretch>
            <a:fillRect/>
          </a:stretch>
        </p:blipFill>
        <p:spPr>
          <a:xfrm>
            <a:off x="3790277" y="1600200"/>
            <a:ext cx="4820323" cy="3238952"/>
          </a:xfrm>
          <a:prstGeom prst="rect">
            <a:avLst/>
          </a:prstGeom>
          <a:ln w="19050">
            <a:solidFill>
              <a:srgbClr val="003359"/>
            </a:solidFill>
          </a:ln>
        </p:spPr>
      </p:pic>
    </p:spTree>
    <p:extLst>
      <p:ext uri="{BB962C8B-B14F-4D97-AF65-F5344CB8AC3E}">
        <p14:creationId xmlns:p14="http://schemas.microsoft.com/office/powerpoint/2010/main" val="1806387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3EBCF-51FF-BBBA-0A61-055A0992595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1EB1278-CCD1-81F9-07FA-D4F29D5DE1CA}"/>
              </a:ext>
            </a:extLst>
          </p:cNvPr>
          <p:cNvSpPr>
            <a:spLocks noGrp="1"/>
          </p:cNvSpPr>
          <p:nvPr>
            <p:ph type="ctrTitle"/>
          </p:nvPr>
        </p:nvSpPr>
        <p:spPr>
          <a:xfrm>
            <a:off x="457200" y="304801"/>
            <a:ext cx="7772400" cy="824900"/>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DB58FB3C-512A-59A6-9116-293922D327F8}"/>
              </a:ext>
            </a:extLst>
          </p:cNvPr>
          <p:cNvSpPr txBox="1"/>
          <p:nvPr/>
        </p:nvSpPr>
        <p:spPr>
          <a:xfrm>
            <a:off x="480391" y="2011307"/>
            <a:ext cx="3200400" cy="646331"/>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How and where will services be provided?</a:t>
            </a:r>
          </a:p>
        </p:txBody>
      </p:sp>
      <p:pic>
        <p:nvPicPr>
          <p:cNvPr id="4" name="Picture 3">
            <a:extLst>
              <a:ext uri="{FF2B5EF4-FFF2-40B4-BE49-F238E27FC236}">
                <a16:creationId xmlns:a16="http://schemas.microsoft.com/office/drawing/2014/main" id="{09868A7D-E48B-B34F-B66F-23057B4A695A}"/>
              </a:ext>
            </a:extLst>
          </p:cNvPr>
          <p:cNvPicPr>
            <a:picLocks noChangeAspect="1"/>
          </p:cNvPicPr>
          <p:nvPr/>
        </p:nvPicPr>
        <p:blipFill>
          <a:blip r:embed="rId2"/>
          <a:stretch>
            <a:fillRect/>
          </a:stretch>
        </p:blipFill>
        <p:spPr>
          <a:xfrm>
            <a:off x="3680791" y="1676400"/>
            <a:ext cx="4372585" cy="3191320"/>
          </a:xfrm>
          <a:prstGeom prst="rect">
            <a:avLst/>
          </a:prstGeom>
          <a:ln w="19050">
            <a:solidFill>
              <a:srgbClr val="003359"/>
            </a:solidFill>
          </a:ln>
        </p:spPr>
      </p:pic>
    </p:spTree>
    <p:extLst>
      <p:ext uri="{BB962C8B-B14F-4D97-AF65-F5344CB8AC3E}">
        <p14:creationId xmlns:p14="http://schemas.microsoft.com/office/powerpoint/2010/main" val="1297545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C81A2-687B-D0A4-0EA9-84D5403EB5D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26A5463-671E-127B-7E13-A9AB3CC90B27}"/>
              </a:ext>
            </a:extLst>
          </p:cNvPr>
          <p:cNvSpPr>
            <a:spLocks noGrp="1"/>
          </p:cNvSpPr>
          <p:nvPr>
            <p:ph type="ctrTitle"/>
          </p:nvPr>
        </p:nvSpPr>
        <p:spPr>
          <a:xfrm>
            <a:off x="457200" y="304801"/>
            <a:ext cx="7772400" cy="824900"/>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54027BCC-0D19-9E14-D748-1DB9AB0DD357}"/>
              </a:ext>
            </a:extLst>
          </p:cNvPr>
          <p:cNvSpPr txBox="1"/>
          <p:nvPr/>
        </p:nvSpPr>
        <p:spPr>
          <a:xfrm>
            <a:off x="1600200" y="1464192"/>
            <a:ext cx="6172200" cy="923330"/>
          </a:xfrm>
          <a:prstGeom prst="rect">
            <a:avLst/>
          </a:prstGeom>
          <a:noFill/>
        </p:spPr>
        <p:txBody>
          <a:bodyPr wrap="square" rtlCol="0">
            <a:spAutoFit/>
          </a:bodyPr>
          <a:lstStyle/>
          <a:p>
            <a:pPr algn="ctr"/>
            <a:r>
              <a:rPr lang="en-US" dirty="0">
                <a:solidFill>
                  <a:schemeClr val="tx2"/>
                </a:solidFill>
                <a:latin typeface="Arial" panose="020B0604020202020204" pitchFamily="34" charset="0"/>
                <a:cs typeface="Arial" panose="020B0604020202020204" pitchFamily="34" charset="0"/>
              </a:rPr>
              <a:t>Does your program provide technical guidance and support aimed at enhanced employment, beyond vocational training?</a:t>
            </a:r>
          </a:p>
        </p:txBody>
      </p:sp>
      <p:pic>
        <p:nvPicPr>
          <p:cNvPr id="7" name="Picture 6">
            <a:extLst>
              <a:ext uri="{FF2B5EF4-FFF2-40B4-BE49-F238E27FC236}">
                <a16:creationId xmlns:a16="http://schemas.microsoft.com/office/drawing/2014/main" id="{85BAD463-9D24-4A36-3C94-4772F1D5BDFB}"/>
              </a:ext>
            </a:extLst>
          </p:cNvPr>
          <p:cNvPicPr>
            <a:picLocks noChangeAspect="1"/>
          </p:cNvPicPr>
          <p:nvPr/>
        </p:nvPicPr>
        <p:blipFill>
          <a:blip r:embed="rId2"/>
          <a:stretch>
            <a:fillRect/>
          </a:stretch>
        </p:blipFill>
        <p:spPr>
          <a:xfrm>
            <a:off x="1052020" y="2590800"/>
            <a:ext cx="7039957" cy="2476846"/>
          </a:xfrm>
          <a:prstGeom prst="rect">
            <a:avLst/>
          </a:prstGeom>
          <a:ln w="19050">
            <a:solidFill>
              <a:srgbClr val="003359"/>
            </a:solidFill>
          </a:ln>
        </p:spPr>
      </p:pic>
    </p:spTree>
    <p:extLst>
      <p:ext uri="{BB962C8B-B14F-4D97-AF65-F5344CB8AC3E}">
        <p14:creationId xmlns:p14="http://schemas.microsoft.com/office/powerpoint/2010/main" val="2289769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208A-E8FF-7DEC-5BDC-62784E8375D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325933C-DF9E-E757-1D04-7361DE49FDBE}"/>
              </a:ext>
            </a:extLst>
          </p:cNvPr>
          <p:cNvSpPr>
            <a:spLocks noGrp="1"/>
          </p:cNvSpPr>
          <p:nvPr>
            <p:ph type="ctrTitle"/>
          </p:nvPr>
        </p:nvSpPr>
        <p:spPr>
          <a:xfrm>
            <a:off x="457200" y="304801"/>
            <a:ext cx="7772400" cy="685799"/>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581071C4-1E16-208E-4025-6EE62CFF206D}"/>
              </a:ext>
            </a:extLst>
          </p:cNvPr>
          <p:cNvSpPr txBox="1"/>
          <p:nvPr/>
        </p:nvSpPr>
        <p:spPr>
          <a:xfrm>
            <a:off x="1066800" y="1104900"/>
            <a:ext cx="6400800" cy="381000"/>
          </a:xfrm>
          <a:prstGeom prst="rect">
            <a:avLst/>
          </a:prstGeom>
          <a:noFill/>
        </p:spPr>
        <p:txBody>
          <a:bodyPr wrap="square" rtlCol="0">
            <a:spAutoFit/>
          </a:bodyPr>
          <a:lstStyle/>
          <a:p>
            <a:pPr algn="ctr"/>
            <a:r>
              <a:rPr lang="en-US" dirty="0">
                <a:solidFill>
                  <a:schemeClr val="tx2"/>
                </a:solidFill>
                <a:latin typeface="Arial" panose="020B0604020202020204" pitchFamily="34" charset="0"/>
                <a:cs typeface="Arial" panose="020B0604020202020204" pitchFamily="34" charset="0"/>
              </a:rPr>
              <a:t>NAP Program Participation and Compliance: PY2024-26</a:t>
            </a:r>
          </a:p>
        </p:txBody>
      </p:sp>
      <p:pic>
        <p:nvPicPr>
          <p:cNvPr id="3" name="Picture 2">
            <a:extLst>
              <a:ext uri="{FF2B5EF4-FFF2-40B4-BE49-F238E27FC236}">
                <a16:creationId xmlns:a16="http://schemas.microsoft.com/office/drawing/2014/main" id="{405DDDFE-1C0D-DBA0-048E-3025FBFFF226}"/>
              </a:ext>
            </a:extLst>
          </p:cNvPr>
          <p:cNvPicPr>
            <a:picLocks noChangeAspect="1"/>
          </p:cNvPicPr>
          <p:nvPr/>
        </p:nvPicPr>
        <p:blipFill>
          <a:blip r:embed="rId2"/>
          <a:stretch>
            <a:fillRect/>
          </a:stretch>
        </p:blipFill>
        <p:spPr>
          <a:xfrm>
            <a:off x="1352550" y="1505778"/>
            <a:ext cx="6115050" cy="4096490"/>
          </a:xfrm>
          <a:prstGeom prst="rect">
            <a:avLst/>
          </a:prstGeom>
          <a:ln w="19050">
            <a:solidFill>
              <a:srgbClr val="003359"/>
            </a:solidFill>
          </a:ln>
        </p:spPr>
      </p:pic>
    </p:spTree>
    <p:extLst>
      <p:ext uri="{BB962C8B-B14F-4D97-AF65-F5344CB8AC3E}">
        <p14:creationId xmlns:p14="http://schemas.microsoft.com/office/powerpoint/2010/main" val="2068583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29BDA-DFA4-718B-1602-80A0FA0F86F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18040AF-899A-4786-C929-C854896293E0}"/>
              </a:ext>
            </a:extLst>
          </p:cNvPr>
          <p:cNvSpPr>
            <a:spLocks noGrp="1"/>
          </p:cNvSpPr>
          <p:nvPr>
            <p:ph type="ctrTitle"/>
          </p:nvPr>
        </p:nvSpPr>
        <p:spPr>
          <a:xfrm>
            <a:off x="1263049" y="304801"/>
            <a:ext cx="6611274" cy="685799"/>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FD748B9A-8446-A890-3FFB-8F939BA0B948}"/>
              </a:ext>
            </a:extLst>
          </p:cNvPr>
          <p:cNvSpPr txBox="1"/>
          <p:nvPr/>
        </p:nvSpPr>
        <p:spPr>
          <a:xfrm>
            <a:off x="1263049" y="1219200"/>
            <a:ext cx="6611273" cy="381000"/>
          </a:xfrm>
          <a:prstGeom prst="rect">
            <a:avLst/>
          </a:prstGeom>
          <a:noFill/>
        </p:spPr>
        <p:txBody>
          <a:bodyPr wrap="square" rtlCol="0">
            <a:spAutoFit/>
          </a:bodyPr>
          <a:lstStyle/>
          <a:p>
            <a:pPr algn="ctr"/>
            <a:r>
              <a:rPr lang="en-US" dirty="0">
                <a:solidFill>
                  <a:schemeClr val="tx2"/>
                </a:solidFill>
                <a:latin typeface="Arial" panose="020B0604020202020204" pitchFamily="34" charset="0"/>
                <a:cs typeface="Arial" panose="020B0604020202020204" pitchFamily="34" charset="0"/>
              </a:rPr>
              <a:t>NAP Closeout Compliance: PY2024-26</a:t>
            </a:r>
          </a:p>
        </p:txBody>
      </p:sp>
      <p:pic>
        <p:nvPicPr>
          <p:cNvPr id="4" name="Picture 3">
            <a:extLst>
              <a:ext uri="{FF2B5EF4-FFF2-40B4-BE49-F238E27FC236}">
                <a16:creationId xmlns:a16="http://schemas.microsoft.com/office/drawing/2014/main" id="{14C9B0BE-FCF6-9BDA-BD8F-0E23FB5AFAED}"/>
              </a:ext>
            </a:extLst>
          </p:cNvPr>
          <p:cNvPicPr>
            <a:picLocks noChangeAspect="1"/>
          </p:cNvPicPr>
          <p:nvPr/>
        </p:nvPicPr>
        <p:blipFill>
          <a:blip r:embed="rId2"/>
          <a:stretch>
            <a:fillRect/>
          </a:stretch>
        </p:blipFill>
        <p:spPr>
          <a:xfrm>
            <a:off x="1266363" y="2071498"/>
            <a:ext cx="6611273" cy="2715004"/>
          </a:xfrm>
          <a:prstGeom prst="rect">
            <a:avLst/>
          </a:prstGeom>
          <a:ln w="19050">
            <a:solidFill>
              <a:srgbClr val="003359"/>
            </a:solidFill>
          </a:ln>
        </p:spPr>
      </p:pic>
    </p:spTree>
    <p:extLst>
      <p:ext uri="{BB962C8B-B14F-4D97-AF65-F5344CB8AC3E}">
        <p14:creationId xmlns:p14="http://schemas.microsoft.com/office/powerpoint/2010/main" val="182887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E5364-0E10-88C7-E8E0-47BD8EF45CE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C3AE930-F7AD-AD65-724F-9E3851249278}"/>
              </a:ext>
            </a:extLst>
          </p:cNvPr>
          <p:cNvSpPr>
            <a:spLocks noGrp="1"/>
          </p:cNvSpPr>
          <p:nvPr>
            <p:ph type="ctrTitle"/>
          </p:nvPr>
        </p:nvSpPr>
        <p:spPr>
          <a:xfrm>
            <a:off x="1263049" y="304801"/>
            <a:ext cx="6611274" cy="685799"/>
          </a:xfrm>
        </p:spPr>
        <p:txBody>
          <a:bodyPr/>
          <a:lstStyle/>
          <a:p>
            <a:pPr algn="ctr"/>
            <a:r>
              <a:rPr lang="en-US" dirty="0"/>
              <a:t>APPLICATION Information:</a:t>
            </a:r>
          </a:p>
        </p:txBody>
      </p:sp>
      <p:sp>
        <p:nvSpPr>
          <p:cNvPr id="12" name="TextBox 11">
            <a:extLst>
              <a:ext uri="{FF2B5EF4-FFF2-40B4-BE49-F238E27FC236}">
                <a16:creationId xmlns:a16="http://schemas.microsoft.com/office/drawing/2014/main" id="{31F1C5CE-8822-A0F2-896E-E1A1BA9953BC}"/>
              </a:ext>
            </a:extLst>
          </p:cNvPr>
          <p:cNvSpPr txBox="1"/>
          <p:nvPr/>
        </p:nvSpPr>
        <p:spPr>
          <a:xfrm>
            <a:off x="1263050" y="1469154"/>
            <a:ext cx="6611273" cy="381000"/>
          </a:xfrm>
          <a:prstGeom prst="rect">
            <a:avLst/>
          </a:prstGeom>
          <a:noFill/>
        </p:spPr>
        <p:txBody>
          <a:bodyPr wrap="square" rtlCol="0">
            <a:spAutoFit/>
          </a:bodyPr>
          <a:lstStyle/>
          <a:p>
            <a:pPr algn="ctr"/>
            <a:r>
              <a:rPr lang="en-US" dirty="0">
                <a:solidFill>
                  <a:schemeClr val="tx2"/>
                </a:solidFill>
                <a:latin typeface="Arial" panose="020B0604020202020204" pitchFamily="34" charset="0"/>
                <a:cs typeface="Arial" panose="020B0604020202020204" pitchFamily="34" charset="0"/>
              </a:rPr>
              <a:t>NAP Credit Request</a:t>
            </a:r>
          </a:p>
        </p:txBody>
      </p:sp>
      <p:pic>
        <p:nvPicPr>
          <p:cNvPr id="3" name="Picture 2">
            <a:extLst>
              <a:ext uri="{FF2B5EF4-FFF2-40B4-BE49-F238E27FC236}">
                <a16:creationId xmlns:a16="http://schemas.microsoft.com/office/drawing/2014/main" id="{4AE1E916-354D-5FD6-05EA-D1860184A31F}"/>
              </a:ext>
            </a:extLst>
          </p:cNvPr>
          <p:cNvPicPr>
            <a:picLocks noChangeAspect="1"/>
          </p:cNvPicPr>
          <p:nvPr/>
        </p:nvPicPr>
        <p:blipFill>
          <a:blip r:embed="rId2"/>
          <a:stretch>
            <a:fillRect/>
          </a:stretch>
        </p:blipFill>
        <p:spPr>
          <a:xfrm>
            <a:off x="1023442" y="2328709"/>
            <a:ext cx="7097115" cy="2200582"/>
          </a:xfrm>
          <a:prstGeom prst="rect">
            <a:avLst/>
          </a:prstGeom>
          <a:ln w="19050">
            <a:solidFill>
              <a:srgbClr val="003359"/>
            </a:solidFill>
          </a:ln>
        </p:spPr>
      </p:pic>
    </p:spTree>
    <p:extLst>
      <p:ext uri="{BB962C8B-B14F-4D97-AF65-F5344CB8AC3E}">
        <p14:creationId xmlns:p14="http://schemas.microsoft.com/office/powerpoint/2010/main" val="267465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C721-559D-099C-EF98-C529A2B38D2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A7B18A5-2D1F-5E8A-AD6A-C6C3330ED757}"/>
              </a:ext>
            </a:extLst>
          </p:cNvPr>
          <p:cNvSpPr>
            <a:spLocks noGrp="1"/>
          </p:cNvSpPr>
          <p:nvPr>
            <p:ph type="ctrTitle"/>
          </p:nvPr>
        </p:nvSpPr>
        <p:spPr>
          <a:xfrm>
            <a:off x="1263049" y="304801"/>
            <a:ext cx="6611274" cy="380999"/>
          </a:xfrm>
        </p:spPr>
        <p:txBody>
          <a:bodyPr/>
          <a:lstStyle/>
          <a:p>
            <a:pPr algn="ctr"/>
            <a:r>
              <a:rPr lang="en-US" dirty="0"/>
              <a:t>APPLICATION Information:</a:t>
            </a:r>
          </a:p>
        </p:txBody>
      </p:sp>
      <p:pic>
        <p:nvPicPr>
          <p:cNvPr id="4" name="Picture 3">
            <a:extLst>
              <a:ext uri="{FF2B5EF4-FFF2-40B4-BE49-F238E27FC236}">
                <a16:creationId xmlns:a16="http://schemas.microsoft.com/office/drawing/2014/main" id="{021089EA-DF8D-4BD9-5184-29CDB04F4C09}"/>
              </a:ext>
            </a:extLst>
          </p:cNvPr>
          <p:cNvPicPr>
            <a:picLocks noChangeAspect="1"/>
          </p:cNvPicPr>
          <p:nvPr/>
        </p:nvPicPr>
        <p:blipFill>
          <a:blip r:embed="rId2"/>
          <a:stretch>
            <a:fillRect/>
          </a:stretch>
        </p:blipFill>
        <p:spPr>
          <a:xfrm>
            <a:off x="4800600" y="914400"/>
            <a:ext cx="3352800" cy="4696455"/>
          </a:xfrm>
          <a:prstGeom prst="rect">
            <a:avLst/>
          </a:prstGeom>
          <a:ln w="19050">
            <a:solidFill>
              <a:srgbClr val="003359"/>
            </a:solidFill>
          </a:ln>
        </p:spPr>
      </p:pic>
      <p:sp>
        <p:nvSpPr>
          <p:cNvPr id="5" name="TextBox 4">
            <a:extLst>
              <a:ext uri="{FF2B5EF4-FFF2-40B4-BE49-F238E27FC236}">
                <a16:creationId xmlns:a16="http://schemas.microsoft.com/office/drawing/2014/main" id="{7C53B481-94D3-ED7F-F3BD-C9D54A75BD47}"/>
              </a:ext>
            </a:extLst>
          </p:cNvPr>
          <p:cNvSpPr txBox="1"/>
          <p:nvPr/>
        </p:nvSpPr>
        <p:spPr>
          <a:xfrm>
            <a:off x="765313" y="1371600"/>
            <a:ext cx="3581401" cy="923330"/>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Benchmark Acknowledgement and Application Certification</a:t>
            </a:r>
          </a:p>
          <a:p>
            <a:endParaRPr lang="en-US" dirty="0"/>
          </a:p>
        </p:txBody>
      </p:sp>
      <p:sp>
        <p:nvSpPr>
          <p:cNvPr id="7" name="TextBox 6">
            <a:extLst>
              <a:ext uri="{FF2B5EF4-FFF2-40B4-BE49-F238E27FC236}">
                <a16:creationId xmlns:a16="http://schemas.microsoft.com/office/drawing/2014/main" id="{C10E27BC-0C3C-44F4-38D4-984883A61840}"/>
              </a:ext>
            </a:extLst>
          </p:cNvPr>
          <p:cNvSpPr txBox="1"/>
          <p:nvPr/>
        </p:nvSpPr>
        <p:spPr>
          <a:xfrm>
            <a:off x="838200" y="2209800"/>
            <a:ext cx="3429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By checking the box’s, the authorized representative confirms agreement to all statements on behalf of the organization.</a:t>
            </a:r>
          </a:p>
        </p:txBody>
      </p:sp>
    </p:spTree>
    <p:extLst>
      <p:ext uri="{BB962C8B-B14F-4D97-AF65-F5344CB8AC3E}">
        <p14:creationId xmlns:p14="http://schemas.microsoft.com/office/powerpoint/2010/main" val="2879173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31019-90FA-265D-1030-858418C3D7C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1995A11-7A3A-F437-D4DC-F138B2EAAD96}"/>
              </a:ext>
            </a:extLst>
          </p:cNvPr>
          <p:cNvSpPr>
            <a:spLocks noGrp="1"/>
          </p:cNvSpPr>
          <p:nvPr>
            <p:ph type="ctrTitle"/>
          </p:nvPr>
        </p:nvSpPr>
        <p:spPr>
          <a:xfrm>
            <a:off x="1447800" y="304802"/>
            <a:ext cx="6248400" cy="369332"/>
          </a:xfrm>
        </p:spPr>
        <p:txBody>
          <a:bodyPr/>
          <a:lstStyle/>
          <a:p>
            <a:pPr algn="ctr"/>
            <a:r>
              <a:rPr lang="en-US" dirty="0"/>
              <a:t>APPLICATION Information:</a:t>
            </a:r>
          </a:p>
        </p:txBody>
      </p:sp>
      <p:sp>
        <p:nvSpPr>
          <p:cNvPr id="5" name="TextBox 4">
            <a:extLst>
              <a:ext uri="{FF2B5EF4-FFF2-40B4-BE49-F238E27FC236}">
                <a16:creationId xmlns:a16="http://schemas.microsoft.com/office/drawing/2014/main" id="{50C32019-F657-8F38-FA4F-3D19FB9239DB}"/>
              </a:ext>
            </a:extLst>
          </p:cNvPr>
          <p:cNvSpPr txBox="1"/>
          <p:nvPr/>
        </p:nvSpPr>
        <p:spPr>
          <a:xfrm>
            <a:off x="1447800" y="1146026"/>
            <a:ext cx="6248400" cy="369332"/>
          </a:xfrm>
          <a:prstGeom prst="rect">
            <a:avLst/>
          </a:prstGeom>
          <a:noFill/>
        </p:spPr>
        <p:txBody>
          <a:bodyPr wrap="square" rtlCol="0">
            <a:spAutoFit/>
          </a:bodyPr>
          <a:lstStyle/>
          <a:p>
            <a:pPr algn="ctr"/>
            <a:r>
              <a:rPr lang="en-US" b="1" dirty="0">
                <a:solidFill>
                  <a:schemeClr val="tx2"/>
                </a:solidFill>
                <a:latin typeface="Arial" panose="020B0604020202020204" pitchFamily="34" charset="0"/>
                <a:cs typeface="Arial" panose="020B0604020202020204" pitchFamily="34" charset="0"/>
              </a:rPr>
              <a:t>Application Submission</a:t>
            </a:r>
          </a:p>
        </p:txBody>
      </p:sp>
      <p:pic>
        <p:nvPicPr>
          <p:cNvPr id="3" name="Picture 2">
            <a:extLst>
              <a:ext uri="{FF2B5EF4-FFF2-40B4-BE49-F238E27FC236}">
                <a16:creationId xmlns:a16="http://schemas.microsoft.com/office/drawing/2014/main" id="{01854EAA-2F4D-353B-6EE2-CB214DE059DD}"/>
              </a:ext>
            </a:extLst>
          </p:cNvPr>
          <p:cNvPicPr>
            <a:picLocks noChangeAspect="1"/>
          </p:cNvPicPr>
          <p:nvPr/>
        </p:nvPicPr>
        <p:blipFill>
          <a:blip r:embed="rId2"/>
          <a:stretch>
            <a:fillRect/>
          </a:stretch>
        </p:blipFill>
        <p:spPr>
          <a:xfrm>
            <a:off x="1447800" y="1828800"/>
            <a:ext cx="6248400" cy="3520734"/>
          </a:xfrm>
          <a:prstGeom prst="rect">
            <a:avLst/>
          </a:prstGeom>
          <a:ln w="19050">
            <a:solidFill>
              <a:srgbClr val="003359"/>
            </a:solidFill>
          </a:ln>
        </p:spPr>
      </p:pic>
    </p:spTree>
    <p:extLst>
      <p:ext uri="{BB962C8B-B14F-4D97-AF65-F5344CB8AC3E}">
        <p14:creationId xmlns:p14="http://schemas.microsoft.com/office/powerpoint/2010/main" val="525600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cap="none" dirty="0">
                <a:latin typeface="Arial Bold" panose="020B0704020202020204" pitchFamily="34" charset="0"/>
                <a:ea typeface="ＭＳ Ｐゴシック" pitchFamily="-111" charset="-128"/>
                <a:cs typeface="Arial Bold" panose="020B0704020202020204" pitchFamily="34" charset="0"/>
              </a:rPr>
              <a:t>AWARD PROCESS</a:t>
            </a:r>
          </a:p>
        </p:txBody>
      </p:sp>
      <p:sp>
        <p:nvSpPr>
          <p:cNvPr id="12" name="TextBox 11"/>
          <p:cNvSpPr txBox="1"/>
          <p:nvPr/>
        </p:nvSpPr>
        <p:spPr>
          <a:xfrm>
            <a:off x="320449" y="1295400"/>
            <a:ext cx="8458200" cy="2739211"/>
          </a:xfrm>
          <a:prstGeom prst="rect">
            <a:avLst/>
          </a:prstGeom>
          <a:noFill/>
        </p:spPr>
        <p:txBody>
          <a:bodyPr wrap="square" rtlCol="0">
            <a:spAutoFit/>
          </a:bodyPr>
          <a:lstStyle/>
          <a:p>
            <a:r>
              <a:rPr lang="en-US" dirty="0">
                <a:solidFill>
                  <a:schemeClr val="accent1">
                    <a:lumMod val="50000"/>
                  </a:schemeClr>
                </a:solidFill>
                <a:latin typeface="Arial" panose="020B0604020202020204" pitchFamily="34" charset="0"/>
                <a:cs typeface="Arial" panose="020B0604020202020204" pitchFamily="34" charset="0"/>
              </a:rPr>
              <a:t>NAP is non-competitive. All qualifying applicants receive an award based on a percentage of the total requested credits vs. available credits.</a:t>
            </a:r>
          </a:p>
          <a:p>
            <a:endParaRPr lang="en-US" sz="1400"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The formula below is used to determine the value of an applicant’s NAP award. Elements such as the total available credits and the requested credit amount by approved applicants are taken into account.</a:t>
            </a:r>
          </a:p>
          <a:p>
            <a:endParaRPr lang="en-US" sz="1400" dirty="0">
              <a:solidFill>
                <a:schemeClr val="accent1">
                  <a:lumMod val="50000"/>
                </a:schemeClr>
              </a:solidFill>
              <a:latin typeface="Arial" panose="020B0604020202020204" pitchFamily="34" charset="0"/>
              <a:cs typeface="Arial" panose="020B0604020202020204" pitchFamily="34" charset="0"/>
            </a:endParaRPr>
          </a:p>
          <a:p>
            <a:r>
              <a:rPr lang="en-US" dirty="0">
                <a:solidFill>
                  <a:schemeClr val="accent1">
                    <a:lumMod val="50000"/>
                  </a:schemeClr>
                </a:solidFill>
                <a:latin typeface="Arial" panose="020B0604020202020204" pitchFamily="34" charset="0"/>
                <a:cs typeface="Arial" panose="020B0604020202020204" pitchFamily="34" charset="0"/>
              </a:rPr>
              <a:t>This means that the amount of credits you receive is based on the total amount that has been requested, rather than IHCDA’s discretion.</a:t>
            </a:r>
          </a:p>
          <a:p>
            <a:endParaRPr lang="en-US" dirty="0">
              <a:solidFill>
                <a:schemeClr val="accent1">
                  <a:lumMod val="50000"/>
                </a:schemeClr>
              </a:solidFill>
            </a:endParaRPr>
          </a:p>
        </p:txBody>
      </p:sp>
      <p:pic>
        <p:nvPicPr>
          <p:cNvPr id="3" name="Picture 2"/>
          <p:cNvPicPr>
            <a:picLocks noChangeAspect="1"/>
          </p:cNvPicPr>
          <p:nvPr/>
        </p:nvPicPr>
        <p:blipFill>
          <a:blip r:embed="rId3"/>
          <a:stretch>
            <a:fillRect/>
          </a:stretch>
        </p:blipFill>
        <p:spPr>
          <a:xfrm>
            <a:off x="365351" y="3733800"/>
            <a:ext cx="8243014" cy="1962035"/>
          </a:xfrm>
          <a:prstGeom prst="rect">
            <a:avLst/>
          </a:prstGeom>
        </p:spPr>
      </p:pic>
    </p:spTree>
    <p:extLst>
      <p:ext uri="{BB962C8B-B14F-4D97-AF65-F5344CB8AC3E}">
        <p14:creationId xmlns:p14="http://schemas.microsoft.com/office/powerpoint/2010/main" val="226200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6EE7-FADB-3BA6-8214-463D7750F523}"/>
              </a:ext>
            </a:extLst>
          </p:cNvPr>
          <p:cNvSpPr>
            <a:spLocks noGrp="1"/>
          </p:cNvSpPr>
          <p:nvPr>
            <p:ph type="title"/>
          </p:nvPr>
        </p:nvSpPr>
        <p:spPr>
          <a:xfrm>
            <a:off x="334963" y="274638"/>
            <a:ext cx="8364537" cy="639762"/>
          </a:xfrm>
        </p:spPr>
        <p:txBody>
          <a:bodyPr/>
          <a:lstStyle/>
          <a:p>
            <a:pPr algn="ctr"/>
            <a:r>
              <a:rPr lang="en-US" dirty="0"/>
              <a:t>Webinar Agenda</a:t>
            </a:r>
          </a:p>
        </p:txBody>
      </p:sp>
      <p:sp>
        <p:nvSpPr>
          <p:cNvPr id="3" name="Content Placeholder 2">
            <a:extLst>
              <a:ext uri="{FF2B5EF4-FFF2-40B4-BE49-F238E27FC236}">
                <a16:creationId xmlns:a16="http://schemas.microsoft.com/office/drawing/2014/main" id="{5377DE2E-C19E-3BF1-3DA4-145E1EE72862}"/>
              </a:ext>
            </a:extLst>
          </p:cNvPr>
          <p:cNvSpPr>
            <a:spLocks noGrp="1"/>
          </p:cNvSpPr>
          <p:nvPr>
            <p:ph idx="1"/>
          </p:nvPr>
        </p:nvSpPr>
        <p:spPr>
          <a:xfrm>
            <a:off x="533401" y="1219200"/>
            <a:ext cx="8077200" cy="3124200"/>
          </a:xfrm>
        </p:spPr>
        <p:txBody>
          <a:bodyPr/>
          <a:lstStyle/>
          <a:p>
            <a:r>
              <a:rPr lang="en-US" sz="2400" dirty="0"/>
              <a:t>Neighborhood Assistance Program Outline</a:t>
            </a:r>
            <a:endParaRPr lang="en-US" sz="1750" dirty="0"/>
          </a:p>
          <a:p>
            <a:pPr marL="973138" lvl="1" indent="-285750"/>
            <a:r>
              <a:rPr lang="en-US" sz="1550" dirty="0"/>
              <a:t>NAP Program Overview</a:t>
            </a:r>
          </a:p>
          <a:p>
            <a:pPr marL="973138" lvl="1" indent="-285750"/>
            <a:r>
              <a:rPr lang="en-US" sz="1550" dirty="0"/>
              <a:t>Eligible Organizations</a:t>
            </a:r>
          </a:p>
          <a:p>
            <a:pPr marL="973138" lvl="1" indent="-285750"/>
            <a:r>
              <a:rPr lang="en-US" sz="1550" dirty="0"/>
              <a:t>What Can NAP Be Used For?</a:t>
            </a:r>
          </a:p>
          <a:p>
            <a:pPr marL="973138" lvl="1" indent="-285750"/>
            <a:r>
              <a:rPr lang="en-US" sz="1550" dirty="0"/>
              <a:t>Application Program Eligibility</a:t>
            </a:r>
          </a:p>
          <a:p>
            <a:pPr marL="973138" lvl="1" indent="-285750"/>
            <a:r>
              <a:rPr lang="en-US" sz="1550" dirty="0"/>
              <a:t>Areas and Services – Economically Disadvantage / Ex-Offenders</a:t>
            </a:r>
          </a:p>
          <a:p>
            <a:pPr marL="973138" lvl="1" indent="-285750"/>
            <a:r>
              <a:rPr lang="en-US" sz="1550" dirty="0"/>
              <a:t>How Do NAP Credits Work?</a:t>
            </a:r>
          </a:p>
          <a:p>
            <a:pPr marL="973138" lvl="1" indent="-285750"/>
            <a:r>
              <a:rPr lang="en-US" sz="1550" dirty="0"/>
              <a:t>Contributions Policy </a:t>
            </a:r>
          </a:p>
          <a:p>
            <a:pPr marL="973138" lvl="1" indent="-285750"/>
            <a:r>
              <a:rPr lang="en-US" sz="1550" dirty="0"/>
              <a:t>Donors and Donations</a:t>
            </a:r>
          </a:p>
          <a:p>
            <a:pPr marL="973138" lvl="1" indent="-285750"/>
            <a:r>
              <a:rPr lang="en-US" sz="1550" dirty="0"/>
              <a:t>Program Timeline</a:t>
            </a:r>
          </a:p>
          <a:p>
            <a:pPr marL="973138" lvl="1" indent="-285750"/>
            <a:r>
              <a:rPr lang="en-US" sz="1550" dirty="0"/>
              <a:t>Award Process</a:t>
            </a:r>
          </a:p>
          <a:p>
            <a:pPr marL="973138" lvl="1" indent="-285750"/>
            <a:r>
              <a:rPr lang="en-US" sz="1550" dirty="0"/>
              <a:t>Resources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br>
              <a:rPr lang="en-US" dirty="0"/>
            </a:br>
            <a:endParaRPr lang="en-US" dirty="0"/>
          </a:p>
        </p:txBody>
      </p:sp>
      <p:sp>
        <p:nvSpPr>
          <p:cNvPr id="5" name="TextBox 4">
            <a:extLst>
              <a:ext uri="{FF2B5EF4-FFF2-40B4-BE49-F238E27FC236}">
                <a16:creationId xmlns:a16="http://schemas.microsoft.com/office/drawing/2014/main" id="{FA28BCFB-3659-6268-BB65-393A8AC8A227}"/>
              </a:ext>
            </a:extLst>
          </p:cNvPr>
          <p:cNvSpPr txBox="1"/>
          <p:nvPr/>
        </p:nvSpPr>
        <p:spPr>
          <a:xfrm>
            <a:off x="533401" y="4495800"/>
            <a:ext cx="8318500" cy="954107"/>
          </a:xfrm>
          <a:prstGeom prst="rect">
            <a:avLst/>
          </a:prstGeom>
          <a:noFill/>
        </p:spPr>
        <p:txBody>
          <a:bodyPr wrap="square" rtlCol="0">
            <a:spAutoFit/>
          </a:bodyPr>
          <a:lstStyle/>
          <a:p>
            <a:r>
              <a:rPr lang="en-US" altLang="en-US" sz="2000" dirty="0">
                <a:solidFill>
                  <a:schemeClr val="tx2"/>
                </a:solidFill>
                <a:latin typeface="Arial" panose="020B0604020202020204" pitchFamily="34" charset="0"/>
                <a:cs typeface="Arial" panose="020B0604020202020204" pitchFamily="34" charset="0"/>
              </a:rPr>
              <a:t>Additional resources can be found on the NAP partner website: </a:t>
            </a:r>
            <a:r>
              <a:rPr lang="en-US" altLang="en-US" dirty="0">
                <a:hlinkClick r:id="rId3"/>
              </a:rPr>
              <a:t>https://www.in.gov/ihcda/program-partners/neighborhood-assistance-program-nap/</a:t>
            </a:r>
            <a:endParaRPr lang="en-US" altLang="en-US" dirty="0"/>
          </a:p>
          <a:p>
            <a:endParaRPr lang="en-US" dirty="0"/>
          </a:p>
        </p:txBody>
      </p:sp>
    </p:spTree>
    <p:extLst>
      <p:ext uri="{BB962C8B-B14F-4D97-AF65-F5344CB8AC3E}">
        <p14:creationId xmlns:p14="http://schemas.microsoft.com/office/powerpoint/2010/main" val="2605129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057400"/>
            <a:ext cx="8610600" cy="2971800"/>
          </a:xfrm>
        </p:spPr>
        <p:txBody>
          <a:bodyPr>
            <a:noAutofit/>
          </a:bodyPr>
          <a:lstStyle/>
          <a:p>
            <a:pPr algn="l">
              <a:defRPr/>
            </a:pPr>
            <a: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t>Questions?</a:t>
            </a:r>
            <a:b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br>
            <a:br>
              <a:rPr lang="en-US" sz="2800" b="1" cap="none">
                <a:solidFill>
                  <a:schemeClr val="bg1"/>
                </a:solidFill>
                <a:latin typeface="Arial" panose="020B0604020202020204" pitchFamily="34" charset="0"/>
                <a:ea typeface="ＭＳ Ｐゴシック" pitchFamily="-111" charset="-128"/>
                <a:cs typeface="Arial" panose="020B0604020202020204" pitchFamily="34" charset="0"/>
              </a:rPr>
            </a:br>
            <a:b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br>
            <a:endPar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3623867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C74-7493-90FD-9B4E-D18EFA991D94}"/>
              </a:ext>
            </a:extLst>
          </p:cNvPr>
          <p:cNvSpPr>
            <a:spLocks noGrp="1"/>
          </p:cNvSpPr>
          <p:nvPr>
            <p:ph type="ctrTitle"/>
          </p:nvPr>
        </p:nvSpPr>
        <p:spPr>
          <a:xfrm>
            <a:off x="334963" y="1281113"/>
            <a:ext cx="7772400" cy="1139825"/>
          </a:xfrm>
        </p:spPr>
        <p:txBody>
          <a:bodyPr/>
          <a:lstStyle/>
          <a:p>
            <a:pPr>
              <a:defRPr/>
            </a:pPr>
            <a:r>
              <a:rPr lang="en-US" dirty="0">
                <a:solidFill>
                  <a:srgbClr val="A2AD00"/>
                </a:solidFill>
              </a:rPr>
              <a:t>Thank you for participating in this webinar. </a:t>
            </a:r>
          </a:p>
        </p:txBody>
      </p:sp>
      <p:sp>
        <p:nvSpPr>
          <p:cNvPr id="51203" name="TextBox 2">
            <a:extLst>
              <a:ext uri="{FF2B5EF4-FFF2-40B4-BE49-F238E27FC236}">
                <a16:creationId xmlns:a16="http://schemas.microsoft.com/office/drawing/2014/main" id="{385C70F3-A371-65AA-034E-97D59A934B81}"/>
              </a:ext>
            </a:extLst>
          </p:cNvPr>
          <p:cNvSpPr txBox="1">
            <a:spLocks noChangeArrowheads="1"/>
          </p:cNvSpPr>
          <p:nvPr/>
        </p:nvSpPr>
        <p:spPr bwMode="auto">
          <a:xfrm>
            <a:off x="334963" y="3154363"/>
            <a:ext cx="79676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dirty="0">
                <a:solidFill>
                  <a:schemeClr val="bg1"/>
                </a:solidFill>
              </a:rPr>
              <a:t>If you have any unanswered questions, please email the NAP inbox at Nap@ihcda.in.gov</a:t>
            </a:r>
            <a:endParaRPr lang="en-US" altLang="en-US" sz="3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F0354-3C89-5FAD-216A-28F2D7CC7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1003B-B26A-0825-ACB2-A52001685042}"/>
              </a:ext>
            </a:extLst>
          </p:cNvPr>
          <p:cNvSpPr>
            <a:spLocks noGrp="1"/>
          </p:cNvSpPr>
          <p:nvPr>
            <p:ph type="ctrTitle"/>
          </p:nvPr>
        </p:nvSpPr>
        <p:spPr>
          <a:xfrm>
            <a:off x="266700" y="2057400"/>
            <a:ext cx="8610600" cy="2971800"/>
          </a:xfrm>
        </p:spPr>
        <p:txBody>
          <a:bodyPr>
            <a:noAutofit/>
          </a:bodyPr>
          <a:lstStyle/>
          <a:p>
            <a:pPr algn="l">
              <a:defRPr/>
            </a:pPr>
            <a: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t>What is the NAP Program?</a:t>
            </a:r>
            <a:b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br>
            <a:b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br>
            <a:br>
              <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rPr>
            </a:br>
            <a:endParaRPr lang="en-US" sz="2800" b="1" cap="none" dirty="0">
              <a:solidFill>
                <a:schemeClr val="bg1"/>
              </a:solidFill>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363805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Neighborhood Assistance Program</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Established by Indiana Code 6-3.1-9 and administered by the Indiana Housing and Community Development Authority (IHCDA), the Neighborhood Assistance Program (NAP) </a:t>
            </a:r>
            <a:r>
              <a:rPr lang="en-US" b="1" dirty="0"/>
              <a:t>provides $2.5 million in Indiana State tax credits </a:t>
            </a:r>
            <a:r>
              <a:rPr lang="en-US" dirty="0"/>
              <a:t>annually to non-profit organizations for distribution to donors as a </a:t>
            </a:r>
            <a:r>
              <a:rPr lang="en-US" b="1" dirty="0"/>
              <a:t>fundraising tool to support neighborhood projects</a:t>
            </a:r>
            <a:r>
              <a:rPr lang="en-US" dirty="0"/>
              <a:t>.</a:t>
            </a:r>
          </a:p>
          <a:p>
            <a:endParaRPr lang="en-US" sz="1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NAP credits are worth 50% of the value of a donation/contribution. This means that a </a:t>
            </a:r>
            <a:r>
              <a:rPr lang="en-US" b="1" dirty="0"/>
              <a:t>$100 NAP tax credit equates to $200 in donations </a:t>
            </a:r>
            <a:r>
              <a:rPr lang="en-US" dirty="0"/>
              <a:t>for the organization.</a:t>
            </a:r>
          </a:p>
          <a:p>
            <a:pPr marL="285750" indent="-285750">
              <a:buFont typeface="Arial" panose="020B0604020202020204" pitchFamily="34" charset="0"/>
              <a:buChar char="•"/>
            </a:pPr>
            <a:endParaRPr lang="en-US" dirty="0"/>
          </a:p>
          <a:p>
            <a:r>
              <a:rPr lang="en-US" dirty="0"/>
              <a:t> </a:t>
            </a:r>
          </a:p>
          <a:p>
            <a:pPr marL="285750" indent="-285750">
              <a:buFont typeface="Arial" panose="020B0604020202020204" pitchFamily="34" charset="0"/>
              <a:buChar char="•"/>
              <a:defRPr/>
            </a:pPr>
            <a:endParaRPr lang="en-US" dirty="0"/>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organizations </a:t>
            </a:r>
            <a:br>
              <a:rPr lang="en-US" dirty="0"/>
            </a:br>
            <a:endParaRPr lang="en-US" dirty="0"/>
          </a:p>
        </p:txBody>
      </p:sp>
      <p:sp>
        <p:nvSpPr>
          <p:cNvPr id="3" name="Content Placeholder 2"/>
          <p:cNvSpPr>
            <a:spLocks noGrp="1"/>
          </p:cNvSpPr>
          <p:nvPr>
            <p:ph idx="1"/>
          </p:nvPr>
        </p:nvSpPr>
        <p:spPr>
          <a:xfrm>
            <a:off x="335273" y="1426021"/>
            <a:ext cx="8364589" cy="3984179"/>
          </a:xfrm>
        </p:spPr>
        <p:txBody>
          <a:bodyPr numCol="1"/>
          <a:lstStyle/>
          <a:p>
            <a:pPr marL="342900" indent="-342900">
              <a:buFont typeface="Arial" panose="020B0604020202020204" pitchFamily="34" charset="0"/>
              <a:buChar char="•"/>
            </a:pPr>
            <a:r>
              <a:rPr lang="en-US" sz="2400" dirty="0"/>
              <a:t>Must be designated a 501(c)3 by the IRS: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Must be registered as an active, domestic non-profit corporation with that State of Indiana in good standing with the Indiana Secretary of State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a previous awardee of NAP, have met the benchmark reporting requirements from the previous funding cycle and met the closeout reporting deadline</a:t>
            </a:r>
          </a:p>
          <a:p>
            <a:endParaRPr lang="en-US" sz="2400" dirty="0"/>
          </a:p>
        </p:txBody>
      </p:sp>
    </p:spTree>
    <p:extLst>
      <p:ext uri="{BB962C8B-B14F-4D97-AF65-F5344CB8AC3E}">
        <p14:creationId xmlns:p14="http://schemas.microsoft.com/office/powerpoint/2010/main" val="422831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EC0AC-956D-1BD8-2F90-4FAB87D0D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253D6-BE14-62B8-8CBC-9D192F36E274}"/>
              </a:ext>
            </a:extLst>
          </p:cNvPr>
          <p:cNvSpPr>
            <a:spLocks noGrp="1"/>
          </p:cNvSpPr>
          <p:nvPr>
            <p:ph type="title"/>
          </p:nvPr>
        </p:nvSpPr>
        <p:spPr/>
        <p:txBody>
          <a:bodyPr/>
          <a:lstStyle/>
          <a:p>
            <a:pPr algn="ctr">
              <a:defRPr/>
            </a:pPr>
            <a:r>
              <a:rPr lang="en-US" dirty="0"/>
              <a:t>What can Nap be used for?</a:t>
            </a:r>
          </a:p>
        </p:txBody>
      </p:sp>
      <p:sp>
        <p:nvSpPr>
          <p:cNvPr id="3" name="Content Placeholder 2">
            <a:extLst>
              <a:ext uri="{FF2B5EF4-FFF2-40B4-BE49-F238E27FC236}">
                <a16:creationId xmlns:a16="http://schemas.microsoft.com/office/drawing/2014/main" id="{B79AB971-5EF7-0B44-BA98-25A19B015F07}"/>
              </a:ext>
            </a:extLst>
          </p:cNvPr>
          <p:cNvSpPr>
            <a:spLocks noGrp="1"/>
          </p:cNvSpPr>
          <p:nvPr>
            <p:ph idx="1"/>
          </p:nvPr>
        </p:nvSpPr>
        <p:spPr/>
        <p:txBody>
          <a:bodyPr/>
          <a:lstStyle/>
          <a:p>
            <a:pPr marL="285750" indent="-285750">
              <a:buFont typeface="Arial" panose="020B0604020202020204" pitchFamily="34" charset="0"/>
              <a:buChar char="•"/>
            </a:pPr>
            <a:r>
              <a:rPr lang="en-US" dirty="0"/>
              <a:t>NAP program areas include but are not limited to:</a:t>
            </a:r>
          </a:p>
          <a:p>
            <a:pPr marL="973138" lvl="1" indent="-285750"/>
            <a:r>
              <a:rPr lang="en-US" dirty="0"/>
              <a:t>Education</a:t>
            </a:r>
          </a:p>
          <a:p>
            <a:pPr marL="973138" lvl="1" indent="-285750"/>
            <a:r>
              <a:rPr lang="en-US" dirty="0"/>
              <a:t>Medical Care</a:t>
            </a:r>
          </a:p>
          <a:p>
            <a:pPr marL="973138" lvl="1" indent="-285750"/>
            <a:r>
              <a:rPr lang="en-US" dirty="0"/>
              <a:t>Economic Development</a:t>
            </a:r>
          </a:p>
          <a:p>
            <a:pPr marL="973138" lvl="1" indent="-285750"/>
            <a:r>
              <a:rPr lang="en-US" dirty="0"/>
              <a:t>Emergency Assistance</a:t>
            </a:r>
          </a:p>
          <a:p>
            <a:pPr marL="973138" lvl="1" indent="-285750"/>
            <a:r>
              <a:rPr lang="en-US" dirty="0"/>
              <a:t>Job Training </a:t>
            </a:r>
          </a:p>
          <a:p>
            <a:pPr marL="973138" lvl="1" indent="-285750"/>
            <a:endParaRPr lang="en-US" dirty="0"/>
          </a:p>
          <a:p>
            <a:pPr marL="285750" indent="-285750">
              <a:buFont typeface="Arial" panose="020B0604020202020204" pitchFamily="34" charset="0"/>
              <a:buChar char="•"/>
            </a:pPr>
            <a:r>
              <a:rPr lang="en-US" dirty="0"/>
              <a:t>Allowable uses of NAP will depend on the Service Category</a:t>
            </a:r>
          </a:p>
          <a:p>
            <a:pPr marL="973138" lvl="1" indent="-285750"/>
            <a:r>
              <a:rPr lang="en-US" dirty="0"/>
              <a:t>Services Provided in an Economically Disadvantaged Area</a:t>
            </a:r>
          </a:p>
          <a:p>
            <a:pPr marL="973138" lvl="1" indent="-285750"/>
            <a:r>
              <a:rPr lang="en-US" dirty="0"/>
              <a:t>Services for Individuals who live in an Economically Disadvantaged Area</a:t>
            </a:r>
          </a:p>
          <a:p>
            <a:pPr marL="973138" lvl="1" indent="-285750"/>
            <a:r>
              <a:rPr lang="en-US" dirty="0"/>
              <a:t>Services for Economically Disadvantaged Households</a:t>
            </a:r>
          </a:p>
          <a:p>
            <a:pPr marL="973138" lvl="1" indent="-285750"/>
            <a:r>
              <a:rPr lang="en-US" dirty="0"/>
              <a:t>Services for Ex-Offenders</a:t>
            </a:r>
          </a:p>
          <a:p>
            <a:pPr marL="973138" lvl="1" indent="-285750"/>
            <a:r>
              <a:rPr lang="en-US" dirty="0"/>
              <a:t>Neighborhood Assistance</a:t>
            </a:r>
          </a:p>
          <a:p>
            <a:pPr marL="973138" lvl="1" indent="-285750"/>
            <a:endParaRPr lang="en-US" dirty="0"/>
          </a:p>
          <a:p>
            <a:pPr marL="973138" lvl="1" indent="-285750"/>
            <a:endParaRPr lang="en-US" dirty="0"/>
          </a:p>
          <a:p>
            <a:pPr marL="973138" lvl="1" indent="-285750"/>
            <a:endParaRPr lang="en-US" dirty="0"/>
          </a:p>
          <a:p>
            <a:pPr marL="973138" lvl="1" indent="-285750"/>
            <a:endParaRPr lang="en-US" dirty="0"/>
          </a:p>
          <a:p>
            <a:r>
              <a:rPr lang="en-US" dirty="0"/>
              <a:t> </a:t>
            </a:r>
          </a:p>
          <a:p>
            <a:pPr marL="285750" indent="-285750">
              <a:buFont typeface="Arial" panose="020B0604020202020204" pitchFamily="34" charset="0"/>
              <a:buChar char="•"/>
              <a:defRPr/>
            </a:pPr>
            <a:endParaRPr lang="en-US" dirty="0"/>
          </a:p>
          <a:p>
            <a:pPr>
              <a:defRPr/>
            </a:pPr>
            <a:endParaRPr lang="en-US" dirty="0"/>
          </a:p>
        </p:txBody>
      </p:sp>
    </p:spTree>
    <p:extLst>
      <p:ext uri="{BB962C8B-B14F-4D97-AF65-F5344CB8AC3E}">
        <p14:creationId xmlns:p14="http://schemas.microsoft.com/office/powerpoint/2010/main" val="37576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1" y="198661"/>
            <a:ext cx="8364537" cy="1143000"/>
          </a:xfrm>
        </p:spPr>
        <p:txBody>
          <a:bodyPr/>
          <a:lstStyle/>
          <a:p>
            <a:pPr algn="ctr"/>
            <a:r>
              <a:rPr lang="en-US" dirty="0"/>
              <a:t>NAP Application</a:t>
            </a:r>
            <a:br>
              <a:rPr lang="en-US" dirty="0"/>
            </a:br>
            <a:r>
              <a:rPr lang="en-US" dirty="0"/>
              <a:t>PROGRAM eligibility</a:t>
            </a:r>
          </a:p>
        </p:txBody>
      </p:sp>
      <p:sp>
        <p:nvSpPr>
          <p:cNvPr id="3" name="Content Placeholder 2"/>
          <p:cNvSpPr>
            <a:spLocks noGrp="1"/>
          </p:cNvSpPr>
          <p:nvPr>
            <p:ph idx="1"/>
          </p:nvPr>
        </p:nvSpPr>
        <p:spPr>
          <a:xfrm>
            <a:off x="335273" y="1426021"/>
            <a:ext cx="8364589" cy="3984179"/>
          </a:xfrm>
        </p:spPr>
        <p:txBody>
          <a:bodyPr numCol="1"/>
          <a:lstStyle/>
          <a:p>
            <a:br>
              <a:rPr lang="en-US" sz="2400" dirty="0"/>
            </a:br>
            <a:endParaRPr lang="en-US" sz="2400" dirty="0"/>
          </a:p>
        </p:txBody>
      </p:sp>
      <p:pic>
        <p:nvPicPr>
          <p:cNvPr id="9" name="Picture 8">
            <a:extLst>
              <a:ext uri="{FF2B5EF4-FFF2-40B4-BE49-F238E27FC236}">
                <a16:creationId xmlns:a16="http://schemas.microsoft.com/office/drawing/2014/main" id="{BCBE291E-700D-717F-A77B-11CD51DD11F8}"/>
              </a:ext>
            </a:extLst>
          </p:cNvPr>
          <p:cNvPicPr>
            <a:picLocks noChangeAspect="1"/>
          </p:cNvPicPr>
          <p:nvPr/>
        </p:nvPicPr>
        <p:blipFill>
          <a:blip r:embed="rId3"/>
          <a:stretch>
            <a:fillRect/>
          </a:stretch>
        </p:blipFill>
        <p:spPr>
          <a:xfrm>
            <a:off x="528264" y="1257300"/>
            <a:ext cx="7977933" cy="4381500"/>
          </a:xfrm>
          <a:prstGeom prst="rect">
            <a:avLst/>
          </a:prstGeom>
        </p:spPr>
      </p:pic>
      <p:sp>
        <p:nvSpPr>
          <p:cNvPr id="7" name="TextBox 6">
            <a:extLst>
              <a:ext uri="{FF2B5EF4-FFF2-40B4-BE49-F238E27FC236}">
                <a16:creationId xmlns:a16="http://schemas.microsoft.com/office/drawing/2014/main" id="{733CC103-2CCF-3F22-6F3B-685D223EF01B}"/>
              </a:ext>
            </a:extLst>
          </p:cNvPr>
          <p:cNvSpPr txBox="1"/>
          <p:nvPr/>
        </p:nvSpPr>
        <p:spPr>
          <a:xfrm>
            <a:off x="762000" y="1752600"/>
            <a:ext cx="2057400" cy="1200329"/>
          </a:xfrm>
          <a:prstGeom prst="rect">
            <a:avLst/>
          </a:prstGeom>
          <a:noFill/>
        </p:spPr>
        <p:txBody>
          <a:bodyPr wrap="square" rtlCol="0">
            <a:spAutoFit/>
          </a:bodyPr>
          <a:lstStyle/>
          <a:p>
            <a:pPr algn="ctr"/>
            <a:r>
              <a:rPr lang="en-US" sz="2400" b="1" dirty="0">
                <a:solidFill>
                  <a:srgbClr val="003359"/>
                </a:solidFill>
                <a:latin typeface="Arial" panose="020B0604020202020204" pitchFamily="34" charset="0"/>
                <a:cs typeface="Arial" panose="020B0604020202020204" pitchFamily="34" charset="0"/>
              </a:rPr>
              <a:t>NAP Eligible Services by Category</a:t>
            </a:r>
          </a:p>
        </p:txBody>
      </p:sp>
    </p:spTree>
    <p:extLst>
      <p:ext uri="{BB962C8B-B14F-4D97-AF65-F5344CB8AC3E}">
        <p14:creationId xmlns:p14="http://schemas.microsoft.com/office/powerpoint/2010/main" val="2814237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34569</TotalTime>
  <Words>1944</Words>
  <Application>Microsoft Office PowerPoint</Application>
  <PresentationFormat>On-screen Show (4:3)</PresentationFormat>
  <Paragraphs>258</Paragraphs>
  <Slides>41</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Arial Bold</vt:lpstr>
      <vt:lpstr>Calibri</vt:lpstr>
      <vt:lpstr>Frutiger LT Std 45 Light</vt:lpstr>
      <vt:lpstr>NeutraText-Demi</vt:lpstr>
      <vt:lpstr>Office Theme</vt:lpstr>
      <vt:lpstr>1 ihcda theme one</vt:lpstr>
      <vt:lpstr>1_Office Theme</vt:lpstr>
      <vt:lpstr>2026 Neighborhood Assistance Program (NAP) Application Webinar    </vt:lpstr>
      <vt:lpstr>2026 Neighborhood Assistance Program    </vt:lpstr>
      <vt:lpstr>NAP Resources</vt:lpstr>
      <vt:lpstr>Webinar Agenda</vt:lpstr>
      <vt:lpstr>What is the NAP Program?   </vt:lpstr>
      <vt:lpstr>Neighborhood Assistance Program</vt:lpstr>
      <vt:lpstr>Eligible organizations  </vt:lpstr>
      <vt:lpstr>What can Nap be used for?</vt:lpstr>
      <vt:lpstr>NAP Application PROGRAM eligibility</vt:lpstr>
      <vt:lpstr>Economically disadvantaged areas</vt:lpstr>
      <vt:lpstr>Services for those who live in an EDA:</vt:lpstr>
      <vt:lpstr>Other Service categories</vt:lpstr>
      <vt:lpstr>Services for ex-offenders</vt:lpstr>
      <vt:lpstr>How does the NAP Program work? </vt:lpstr>
      <vt:lpstr>How do nap credits work?</vt:lpstr>
      <vt:lpstr>CONTRIBUTION POLICY</vt:lpstr>
      <vt:lpstr>CONTRIBUTION LIMITS</vt:lpstr>
      <vt:lpstr>ELIGIBLE DONORS</vt:lpstr>
      <vt:lpstr>ELIGIBLE DONATIONS</vt:lpstr>
      <vt:lpstr>2026-2027 PROGRAM TIMELINE</vt:lpstr>
      <vt:lpstr>Application Process </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APPLICATION Information:</vt:lpstr>
      <vt:lpstr>AWARD PROCESS</vt:lpstr>
      <vt:lpstr>Questions?   </vt:lpstr>
      <vt:lpstr>Thank you for participating in this webinar.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Neighborhood Assistance Program  Application Workshop  Fiscal Year 2012-2013</dc:title>
  <dc:creator>lakins</dc:creator>
  <cp:lastModifiedBy>Spergel, Samantha</cp:lastModifiedBy>
  <cp:revision>562</cp:revision>
  <cp:lastPrinted>2015-07-14T13:32:24Z</cp:lastPrinted>
  <dcterms:created xsi:type="dcterms:W3CDTF">2012-02-06T20:05:52Z</dcterms:created>
  <dcterms:modified xsi:type="dcterms:W3CDTF">2026-04-14T16:22:34Z</dcterms:modified>
</cp:coreProperties>
</file>