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8" r:id="rId7"/>
    <p:sldId id="259" r:id="rId8"/>
    <p:sldId id="260" r:id="rId9"/>
    <p:sldId id="261" r:id="rId10"/>
    <p:sldId id="262"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2" d="100"/>
          <a:sy n="162" d="100"/>
        </p:scale>
        <p:origin x="250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D3AF887-A6AF-4206-9A3E-05119445984C}" type="datetimeFigureOut">
              <a:rPr lang="en-US" smtClean="0"/>
              <a:t>8/28/2024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60CB48E-5E55-46E0-A3D9-4C96BC9C3D88}" type="slidenum">
              <a:rPr lang="en-US" smtClean="0"/>
              <a:t>‹#›</a:t>
            </a:fld>
            <a:endParaRPr lang="en-US"/>
          </a:p>
        </p:txBody>
      </p:sp>
    </p:spTree>
    <p:extLst>
      <p:ext uri="{BB962C8B-B14F-4D97-AF65-F5344CB8AC3E}">
        <p14:creationId xmlns:p14="http://schemas.microsoft.com/office/powerpoint/2010/main" val="1767101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CC9C0-23E9-8FE0-0DDB-44D63662AE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A09CCF-2B60-5DC6-1D48-734118A288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16FD33-CD04-D146-4377-1E3488280868}"/>
              </a:ext>
            </a:extLst>
          </p:cNvPr>
          <p:cNvSpPr>
            <a:spLocks noGrp="1"/>
          </p:cNvSpPr>
          <p:nvPr>
            <p:ph type="dt" sz="half" idx="10"/>
          </p:nvPr>
        </p:nvSpPr>
        <p:spPr/>
        <p:txBody>
          <a:bodyPr/>
          <a:lstStyle/>
          <a:p>
            <a:fld id="{310D0ECD-27D8-4369-A42E-0A1FC94102AD}" type="datetime1">
              <a:rPr lang="en-US" smtClean="0"/>
              <a:t>8/28/2024</a:t>
            </a:fld>
            <a:endParaRPr lang="en-US"/>
          </a:p>
        </p:txBody>
      </p:sp>
      <p:sp>
        <p:nvSpPr>
          <p:cNvPr id="5" name="Footer Placeholder 4">
            <a:extLst>
              <a:ext uri="{FF2B5EF4-FFF2-40B4-BE49-F238E27FC236}">
                <a16:creationId xmlns:a16="http://schemas.microsoft.com/office/drawing/2014/main" id="{DCBDD42D-86DC-C8CE-4611-491B533D8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1F177-0312-675E-E4AE-FC716CC04EC6}"/>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29042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478D7-34BC-F9B3-7F94-998951EE8A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521DE2-9CE7-EBFE-B3C5-3C2177EAAE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4BA8E-B9AD-D8B7-E626-E2B06DCD9578}"/>
              </a:ext>
            </a:extLst>
          </p:cNvPr>
          <p:cNvSpPr>
            <a:spLocks noGrp="1"/>
          </p:cNvSpPr>
          <p:nvPr>
            <p:ph type="dt" sz="half" idx="10"/>
          </p:nvPr>
        </p:nvSpPr>
        <p:spPr/>
        <p:txBody>
          <a:bodyPr/>
          <a:lstStyle/>
          <a:p>
            <a:fld id="{E065B776-18C4-4D4A-91AA-04A4BFF0F35E}" type="datetime1">
              <a:rPr lang="en-US" smtClean="0"/>
              <a:t>8/28/2024</a:t>
            </a:fld>
            <a:endParaRPr lang="en-US"/>
          </a:p>
        </p:txBody>
      </p:sp>
      <p:sp>
        <p:nvSpPr>
          <p:cNvPr id="5" name="Footer Placeholder 4">
            <a:extLst>
              <a:ext uri="{FF2B5EF4-FFF2-40B4-BE49-F238E27FC236}">
                <a16:creationId xmlns:a16="http://schemas.microsoft.com/office/drawing/2014/main" id="{C5D26AA9-137A-DB5B-C980-A50481331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4EC2E-A9E4-E4E1-A60F-7467FA41CDBD}"/>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13266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6A3200-E294-AD21-0B08-6D691AD596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908F2B-BF0D-EF0C-C365-19B679DE57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22B05-A3C6-CFF7-9626-AEAB46422401}"/>
              </a:ext>
            </a:extLst>
          </p:cNvPr>
          <p:cNvSpPr>
            <a:spLocks noGrp="1"/>
          </p:cNvSpPr>
          <p:nvPr>
            <p:ph type="dt" sz="half" idx="10"/>
          </p:nvPr>
        </p:nvSpPr>
        <p:spPr/>
        <p:txBody>
          <a:bodyPr/>
          <a:lstStyle/>
          <a:p>
            <a:fld id="{E0B478B6-64F5-4D91-995A-0AAF8ABC256A}" type="datetime1">
              <a:rPr lang="en-US" smtClean="0"/>
              <a:t>8/28/2024</a:t>
            </a:fld>
            <a:endParaRPr lang="en-US"/>
          </a:p>
        </p:txBody>
      </p:sp>
      <p:sp>
        <p:nvSpPr>
          <p:cNvPr id="5" name="Footer Placeholder 4">
            <a:extLst>
              <a:ext uri="{FF2B5EF4-FFF2-40B4-BE49-F238E27FC236}">
                <a16:creationId xmlns:a16="http://schemas.microsoft.com/office/drawing/2014/main" id="{74B5716B-4516-E5C2-17E3-AF5D669509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31C94-A5A6-D42D-1E1B-8562B00B9D6F}"/>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95903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863C8-0F53-7F6E-6E2D-E97D066969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E687D-6CC0-2984-5769-CB942FECCA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DE03C-CD3B-D11D-C295-16CFE3BB9045}"/>
              </a:ext>
            </a:extLst>
          </p:cNvPr>
          <p:cNvSpPr>
            <a:spLocks noGrp="1"/>
          </p:cNvSpPr>
          <p:nvPr>
            <p:ph type="dt" sz="half" idx="10"/>
          </p:nvPr>
        </p:nvSpPr>
        <p:spPr/>
        <p:txBody>
          <a:bodyPr/>
          <a:lstStyle/>
          <a:p>
            <a:fld id="{21CAF8B5-868C-43FD-8E8F-9EE2BC0769C5}" type="datetime1">
              <a:rPr lang="en-US" smtClean="0"/>
              <a:t>8/28/2024</a:t>
            </a:fld>
            <a:endParaRPr lang="en-US"/>
          </a:p>
        </p:txBody>
      </p:sp>
      <p:sp>
        <p:nvSpPr>
          <p:cNvPr id="5" name="Footer Placeholder 4">
            <a:extLst>
              <a:ext uri="{FF2B5EF4-FFF2-40B4-BE49-F238E27FC236}">
                <a16:creationId xmlns:a16="http://schemas.microsoft.com/office/drawing/2014/main" id="{E1B39A8F-FD49-162A-23E1-FF4432FDC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A5895-5738-FDC3-1ACD-036DA3E49084}"/>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81113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1FE5C-9CCF-F656-9416-7F72670019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65886D-26DB-C35C-4C91-9ABE60699D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08A02-6C9D-010C-4AB9-B9954B3F2EA1}"/>
              </a:ext>
            </a:extLst>
          </p:cNvPr>
          <p:cNvSpPr>
            <a:spLocks noGrp="1"/>
          </p:cNvSpPr>
          <p:nvPr>
            <p:ph type="dt" sz="half" idx="10"/>
          </p:nvPr>
        </p:nvSpPr>
        <p:spPr/>
        <p:txBody>
          <a:bodyPr/>
          <a:lstStyle/>
          <a:p>
            <a:fld id="{8311AA67-2C17-4771-89AB-D5D8CEFFC745}" type="datetime1">
              <a:rPr lang="en-US" smtClean="0"/>
              <a:t>8/28/2024</a:t>
            </a:fld>
            <a:endParaRPr lang="en-US"/>
          </a:p>
        </p:txBody>
      </p:sp>
      <p:sp>
        <p:nvSpPr>
          <p:cNvPr id="5" name="Footer Placeholder 4">
            <a:extLst>
              <a:ext uri="{FF2B5EF4-FFF2-40B4-BE49-F238E27FC236}">
                <a16:creationId xmlns:a16="http://schemas.microsoft.com/office/drawing/2014/main" id="{77907AF0-273D-F14F-22FF-E128D7A70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287CF-3B3B-84AD-CC49-EC38579A6A2F}"/>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83931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7DB58-7E83-EECB-2A17-13278AA328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57DD98-E07F-9D2A-6A20-A5B16B73C8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F48424-7F31-0216-80A8-7B10F93D6B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AF6018-BDF6-E183-0EE4-C4F1056F6106}"/>
              </a:ext>
            </a:extLst>
          </p:cNvPr>
          <p:cNvSpPr>
            <a:spLocks noGrp="1"/>
          </p:cNvSpPr>
          <p:nvPr>
            <p:ph type="dt" sz="half" idx="10"/>
          </p:nvPr>
        </p:nvSpPr>
        <p:spPr/>
        <p:txBody>
          <a:bodyPr/>
          <a:lstStyle/>
          <a:p>
            <a:fld id="{5518E37C-7C4B-47F0-8C9A-4B428D7EF950}" type="datetime1">
              <a:rPr lang="en-US" smtClean="0"/>
              <a:t>8/28/2024</a:t>
            </a:fld>
            <a:endParaRPr lang="en-US"/>
          </a:p>
        </p:txBody>
      </p:sp>
      <p:sp>
        <p:nvSpPr>
          <p:cNvPr id="6" name="Footer Placeholder 5">
            <a:extLst>
              <a:ext uri="{FF2B5EF4-FFF2-40B4-BE49-F238E27FC236}">
                <a16:creationId xmlns:a16="http://schemas.microsoft.com/office/drawing/2014/main" id="{818664AE-1BE0-3C99-9D96-06E553CC1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B3D7A-4EE3-CB5D-EA1D-B5EC4E18B061}"/>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93987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4BC89-0454-E077-E95E-4740802ECD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AD11E4-C9F5-9C1B-E109-C7CF986965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350633-93DA-4D93-FE12-7102E0F89D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87CE0C-FF62-9EAE-159E-DAE054B126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38EF9F-A138-C3A8-9EC2-C28E213A7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04C71E-6A53-F2A4-0542-21BE4FCB2513}"/>
              </a:ext>
            </a:extLst>
          </p:cNvPr>
          <p:cNvSpPr>
            <a:spLocks noGrp="1"/>
          </p:cNvSpPr>
          <p:nvPr>
            <p:ph type="dt" sz="half" idx="10"/>
          </p:nvPr>
        </p:nvSpPr>
        <p:spPr/>
        <p:txBody>
          <a:bodyPr/>
          <a:lstStyle/>
          <a:p>
            <a:fld id="{9B495E47-54DD-48AD-B10B-BAFF74B96BDF}" type="datetime1">
              <a:rPr lang="en-US" smtClean="0"/>
              <a:t>8/28/2024</a:t>
            </a:fld>
            <a:endParaRPr lang="en-US"/>
          </a:p>
        </p:txBody>
      </p:sp>
      <p:sp>
        <p:nvSpPr>
          <p:cNvPr id="8" name="Footer Placeholder 7">
            <a:extLst>
              <a:ext uri="{FF2B5EF4-FFF2-40B4-BE49-F238E27FC236}">
                <a16:creationId xmlns:a16="http://schemas.microsoft.com/office/drawing/2014/main" id="{09B98C51-AD48-2C9D-C799-3FB03332C1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3DA019-43BE-6B8E-098F-FF4BEFD85F23}"/>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257590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E2A5C-544B-12D8-1471-79AEC70810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82DDA3-5B58-CF13-FED4-485113D5B8F4}"/>
              </a:ext>
            </a:extLst>
          </p:cNvPr>
          <p:cNvSpPr>
            <a:spLocks noGrp="1"/>
          </p:cNvSpPr>
          <p:nvPr>
            <p:ph type="dt" sz="half" idx="10"/>
          </p:nvPr>
        </p:nvSpPr>
        <p:spPr/>
        <p:txBody>
          <a:bodyPr/>
          <a:lstStyle/>
          <a:p>
            <a:fld id="{392BB404-5D40-496E-8BB8-13D55010EA8A}" type="datetime1">
              <a:rPr lang="en-US" smtClean="0"/>
              <a:t>8/28/2024</a:t>
            </a:fld>
            <a:endParaRPr lang="en-US"/>
          </a:p>
        </p:txBody>
      </p:sp>
      <p:sp>
        <p:nvSpPr>
          <p:cNvPr id="4" name="Footer Placeholder 3">
            <a:extLst>
              <a:ext uri="{FF2B5EF4-FFF2-40B4-BE49-F238E27FC236}">
                <a16:creationId xmlns:a16="http://schemas.microsoft.com/office/drawing/2014/main" id="{D78A0B35-6A35-F3CA-CE1C-F8EB82A7CA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3433B5-4805-FDAE-75C4-E3CFD7E1FB8B}"/>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1528672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CDEE6-B22B-1762-B4C8-5DE744D117CB}"/>
              </a:ext>
            </a:extLst>
          </p:cNvPr>
          <p:cNvSpPr>
            <a:spLocks noGrp="1"/>
          </p:cNvSpPr>
          <p:nvPr>
            <p:ph type="dt" sz="half" idx="10"/>
          </p:nvPr>
        </p:nvSpPr>
        <p:spPr/>
        <p:txBody>
          <a:bodyPr/>
          <a:lstStyle/>
          <a:p>
            <a:fld id="{BAD26BFD-1EE5-4929-A0CD-A88144BE857F}" type="datetime1">
              <a:rPr lang="en-US" smtClean="0"/>
              <a:t>8/28/2024</a:t>
            </a:fld>
            <a:endParaRPr lang="en-US"/>
          </a:p>
        </p:txBody>
      </p:sp>
      <p:sp>
        <p:nvSpPr>
          <p:cNvPr id="3" name="Footer Placeholder 2">
            <a:extLst>
              <a:ext uri="{FF2B5EF4-FFF2-40B4-BE49-F238E27FC236}">
                <a16:creationId xmlns:a16="http://schemas.microsoft.com/office/drawing/2014/main" id="{7C8F1C4E-A64A-C850-942B-4600A1B0C6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39505E-DF16-B413-69E9-DB6A99547084}"/>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75355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6459-FDB3-ED74-4ED6-7E18CD539E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3D753B-13D4-6971-39BC-D7F8CA0785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2FDEDA-FB8E-7724-3CAF-7EF3FC352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F2CD8-7C84-E0E3-C40E-AD9269A7C6BE}"/>
              </a:ext>
            </a:extLst>
          </p:cNvPr>
          <p:cNvSpPr>
            <a:spLocks noGrp="1"/>
          </p:cNvSpPr>
          <p:nvPr>
            <p:ph type="dt" sz="half" idx="10"/>
          </p:nvPr>
        </p:nvSpPr>
        <p:spPr/>
        <p:txBody>
          <a:bodyPr/>
          <a:lstStyle/>
          <a:p>
            <a:fld id="{812BDF00-1195-4A6C-A409-E8B76D9DFDEF}" type="datetime1">
              <a:rPr lang="en-US" smtClean="0"/>
              <a:t>8/28/2024</a:t>
            </a:fld>
            <a:endParaRPr lang="en-US"/>
          </a:p>
        </p:txBody>
      </p:sp>
      <p:sp>
        <p:nvSpPr>
          <p:cNvPr id="6" name="Footer Placeholder 5">
            <a:extLst>
              <a:ext uri="{FF2B5EF4-FFF2-40B4-BE49-F238E27FC236}">
                <a16:creationId xmlns:a16="http://schemas.microsoft.com/office/drawing/2014/main" id="{37AC8F74-CB90-C052-14D6-764DD78F7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C2C96-FCA9-2BD5-08CD-471F0D27FA12}"/>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133888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8662-4447-84F4-1379-F3AA2146D7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466939-BB3A-1837-656D-B725EE6F1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9F4C4A-02AD-5D3A-D398-D1F8941BA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77D617-67A4-DD38-3BBF-2B689260B6A0}"/>
              </a:ext>
            </a:extLst>
          </p:cNvPr>
          <p:cNvSpPr>
            <a:spLocks noGrp="1"/>
          </p:cNvSpPr>
          <p:nvPr>
            <p:ph type="dt" sz="half" idx="10"/>
          </p:nvPr>
        </p:nvSpPr>
        <p:spPr/>
        <p:txBody>
          <a:bodyPr/>
          <a:lstStyle/>
          <a:p>
            <a:fld id="{FEB03607-B6F8-4433-AB2D-8AC61B608A05}" type="datetime1">
              <a:rPr lang="en-US" smtClean="0"/>
              <a:t>8/28/2024</a:t>
            </a:fld>
            <a:endParaRPr lang="en-US"/>
          </a:p>
        </p:txBody>
      </p:sp>
      <p:sp>
        <p:nvSpPr>
          <p:cNvPr id="6" name="Footer Placeholder 5">
            <a:extLst>
              <a:ext uri="{FF2B5EF4-FFF2-40B4-BE49-F238E27FC236}">
                <a16:creationId xmlns:a16="http://schemas.microsoft.com/office/drawing/2014/main" id="{ACEAFD93-69BB-EBC9-D4A8-481CCB14AB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9E5861-168E-9610-DF89-AF718405F1D2}"/>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4062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CF8C38-110A-12AC-419E-67F2DAA912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ADE894-D247-D3F8-96CD-08269E9993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C506B-F7D8-A187-2FBF-A8E5313F99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C9B9E-C7F4-4E07-80F1-7CA35D14BC4B}" type="datetime1">
              <a:rPr lang="en-US" smtClean="0"/>
              <a:t>8/28/2024</a:t>
            </a:fld>
            <a:endParaRPr lang="en-US"/>
          </a:p>
        </p:txBody>
      </p:sp>
      <p:sp>
        <p:nvSpPr>
          <p:cNvPr id="5" name="Footer Placeholder 4">
            <a:extLst>
              <a:ext uri="{FF2B5EF4-FFF2-40B4-BE49-F238E27FC236}">
                <a16:creationId xmlns:a16="http://schemas.microsoft.com/office/drawing/2014/main" id="{734D2222-5DCB-2DEF-E6A1-129C2E00E9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3DD8DA-BC0E-8F6D-0C8C-A05F1328B4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82A55-FC32-45A6-B1BB-12C49385F27C}" type="slidenum">
              <a:rPr lang="en-US" smtClean="0"/>
              <a:t>‹#›</a:t>
            </a:fld>
            <a:endParaRPr lang="en-US"/>
          </a:p>
        </p:txBody>
      </p:sp>
    </p:spTree>
    <p:extLst>
      <p:ext uri="{BB962C8B-B14F-4D97-AF65-F5344CB8AC3E}">
        <p14:creationId xmlns:p14="http://schemas.microsoft.com/office/powerpoint/2010/main" val="3364761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in.gov/ifa/srf/finance/summary-of-current-interest-rate-policy/"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3A7A-DFCB-9ED1-2C36-B65218DA9866}"/>
              </a:ext>
            </a:extLst>
          </p:cNvPr>
          <p:cNvSpPr>
            <a:spLocks noGrp="1"/>
          </p:cNvSpPr>
          <p:nvPr>
            <p:ph type="ctrTitle"/>
          </p:nvPr>
        </p:nvSpPr>
        <p:spPr>
          <a:xfrm>
            <a:off x="1524000" y="1122363"/>
            <a:ext cx="3500761" cy="1830387"/>
          </a:xfrm>
        </p:spPr>
        <p:txBody>
          <a:bodyPr>
            <a:normAutofit/>
          </a:bodyPr>
          <a:lstStyle/>
          <a:p>
            <a:r>
              <a:rPr lang="en-US" sz="3600" dirty="0"/>
              <a:t> </a:t>
            </a:r>
          </a:p>
        </p:txBody>
      </p:sp>
      <p:sp>
        <p:nvSpPr>
          <p:cNvPr id="3" name="Subtitle 2">
            <a:extLst>
              <a:ext uri="{FF2B5EF4-FFF2-40B4-BE49-F238E27FC236}">
                <a16:creationId xmlns:a16="http://schemas.microsoft.com/office/drawing/2014/main" id="{F3157C6C-476B-FBCB-550F-00EB67D2217A}"/>
              </a:ext>
            </a:extLst>
          </p:cNvPr>
          <p:cNvSpPr>
            <a:spLocks noGrp="1"/>
          </p:cNvSpPr>
          <p:nvPr>
            <p:ph type="subTitle" idx="1"/>
          </p:nvPr>
        </p:nvSpPr>
        <p:spPr>
          <a:xfrm>
            <a:off x="998958" y="2493963"/>
            <a:ext cx="9144000" cy="2471506"/>
          </a:xfrm>
        </p:spPr>
        <p:txBody>
          <a:bodyPr>
            <a:normAutofit fontScale="85000" lnSpcReduction="20000"/>
          </a:bodyPr>
          <a:lstStyle/>
          <a:p>
            <a:endParaRPr lang="en-US" b="1" dirty="0"/>
          </a:p>
          <a:p>
            <a:r>
              <a:rPr lang="en-US" sz="5200" dirty="0"/>
              <a:t>Purpose of Program </a:t>
            </a:r>
          </a:p>
          <a:p>
            <a:r>
              <a:rPr lang="en-US" dirty="0"/>
              <a:t>The purpose of the Residential Housing Infrastructure Assistance Program(“Program”) and the associated Residential Infrastructure Fund(“Fund”) is to provide financial assistance to eligible participants to finance infrastructure projects that support residential housing development in communities that demonstrate need for additional housing inventory based on local job growth. The Program and Fund will be administered by the Indiana Finance Authority.</a:t>
            </a:r>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DDC21AD3-FD57-A4B0-3F05-9DAEA6B15E98}"/>
              </a:ext>
            </a:extLst>
          </p:cNvPr>
          <p:cNvPicPr>
            <a:picLocks noChangeAspect="1"/>
          </p:cNvPicPr>
          <p:nvPr/>
        </p:nvPicPr>
        <p:blipFill>
          <a:blip r:embed="rId2"/>
          <a:stretch>
            <a:fillRect/>
          </a:stretch>
        </p:blipFill>
        <p:spPr>
          <a:xfrm>
            <a:off x="7612062" y="770392"/>
            <a:ext cx="3055938" cy="1666875"/>
          </a:xfrm>
          <a:prstGeom prst="rect">
            <a:avLst/>
          </a:prstGeom>
        </p:spPr>
      </p:pic>
      <p:pic>
        <p:nvPicPr>
          <p:cNvPr id="4" name="Picture 2">
            <a:extLst>
              <a:ext uri="{FF2B5EF4-FFF2-40B4-BE49-F238E27FC236}">
                <a16:creationId xmlns:a16="http://schemas.microsoft.com/office/drawing/2014/main" id="{3716A7D7-3C06-7C25-9BBC-9C7F4C276A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595" y="1008972"/>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D077AFEA-2D13-9A54-53A9-EE256B623333}"/>
              </a:ext>
            </a:extLst>
          </p:cNvPr>
          <p:cNvSpPr>
            <a:spLocks noGrp="1"/>
          </p:cNvSpPr>
          <p:nvPr>
            <p:ph type="sldNum" sz="quarter" idx="12"/>
          </p:nvPr>
        </p:nvSpPr>
        <p:spPr/>
        <p:txBody>
          <a:bodyPr/>
          <a:lstStyle/>
          <a:p>
            <a:fld id="{6A482A55-FC32-45A6-B1BB-12C49385F27C}" type="slidenum">
              <a:rPr lang="en-US" smtClean="0"/>
              <a:t>1</a:t>
            </a:fld>
            <a:endParaRPr lang="en-US" dirty="0"/>
          </a:p>
        </p:txBody>
      </p:sp>
    </p:spTree>
    <p:extLst>
      <p:ext uri="{BB962C8B-B14F-4D97-AF65-F5344CB8AC3E}">
        <p14:creationId xmlns:p14="http://schemas.microsoft.com/office/powerpoint/2010/main" val="34806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38FA-2D4B-27CD-858B-5C7940F48075}"/>
              </a:ext>
            </a:extLst>
          </p:cNvPr>
          <p:cNvSpPr>
            <a:spLocks noGrp="1"/>
          </p:cNvSpPr>
          <p:nvPr>
            <p:ph type="title"/>
          </p:nvPr>
        </p:nvSpPr>
        <p:spPr/>
        <p:txBody>
          <a:bodyPr/>
          <a:lstStyle/>
          <a:p>
            <a:r>
              <a:rPr lang="en-US" dirty="0"/>
              <a:t>                  Uses of the Fund</a:t>
            </a:r>
          </a:p>
        </p:txBody>
      </p:sp>
      <p:sp>
        <p:nvSpPr>
          <p:cNvPr id="3" name="Content Placeholder 2">
            <a:extLst>
              <a:ext uri="{FF2B5EF4-FFF2-40B4-BE49-F238E27FC236}">
                <a16:creationId xmlns:a16="http://schemas.microsoft.com/office/drawing/2014/main" id="{E115B3BB-9CA0-A33B-4687-BAA1BF7A2FAC}"/>
              </a:ext>
            </a:extLst>
          </p:cNvPr>
          <p:cNvSpPr>
            <a:spLocks noGrp="1"/>
          </p:cNvSpPr>
          <p:nvPr>
            <p:ph idx="1"/>
          </p:nvPr>
        </p:nvSpPr>
        <p:spPr>
          <a:xfrm>
            <a:off x="838200" y="1897063"/>
            <a:ext cx="10515600" cy="4279900"/>
          </a:xfrm>
        </p:spPr>
        <p:txBody>
          <a:bodyPr/>
          <a:lstStyle/>
          <a:p>
            <a:pPr marL="0" indent="0">
              <a:buNone/>
            </a:pPr>
            <a:r>
              <a:rPr lang="en-US" dirty="0"/>
              <a:t>The Fund may finance public infrastructure for the support of residential housing including the purchase of land necessary to accommodate an Eligible Project including any soil excavation and/or compaction. All funds will be distributed to a political subdivision in the form of a low interest loan for an Eligible Project. </a:t>
            </a:r>
          </a:p>
          <a:p>
            <a:pPr marL="0" indent="0">
              <a:buNone/>
            </a:pPr>
            <a:endParaRPr lang="en-US" dirty="0"/>
          </a:p>
          <a:p>
            <a:pPr marL="0" indent="0">
              <a:buNone/>
            </a:pPr>
            <a:r>
              <a:rPr lang="en-US" dirty="0"/>
              <a:t>“ Eligible Project” is a project that includes the installation, replacement, upgrade or improvement of public infrastructure for the support of residential housing. </a:t>
            </a:r>
          </a:p>
        </p:txBody>
      </p:sp>
      <p:pic>
        <p:nvPicPr>
          <p:cNvPr id="1026" name="Picture 2">
            <a:extLst>
              <a:ext uri="{FF2B5EF4-FFF2-40B4-BE49-F238E27FC236}">
                <a16:creationId xmlns:a16="http://schemas.microsoft.com/office/drawing/2014/main" id="{1142FA04-9A35-EC7C-BCA9-226D01D8DC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201" y="261712"/>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E726187A-E01D-EA8D-67EE-AD02D1E087CA}"/>
              </a:ext>
            </a:extLst>
          </p:cNvPr>
          <p:cNvPicPr>
            <a:picLocks noChangeAspect="1"/>
          </p:cNvPicPr>
          <p:nvPr/>
        </p:nvPicPr>
        <p:blipFill>
          <a:blip r:embed="rId3"/>
          <a:stretch>
            <a:fillRect/>
          </a:stretch>
        </p:blipFill>
        <p:spPr>
          <a:xfrm>
            <a:off x="7737659" y="138509"/>
            <a:ext cx="3055938" cy="1666875"/>
          </a:xfrm>
          <a:prstGeom prst="rect">
            <a:avLst/>
          </a:prstGeom>
        </p:spPr>
      </p:pic>
      <p:sp>
        <p:nvSpPr>
          <p:cNvPr id="6" name="Slide Number Placeholder 5">
            <a:extLst>
              <a:ext uri="{FF2B5EF4-FFF2-40B4-BE49-F238E27FC236}">
                <a16:creationId xmlns:a16="http://schemas.microsoft.com/office/drawing/2014/main" id="{31C67279-966A-E256-DDDE-7F9E2B40DEF2}"/>
              </a:ext>
            </a:extLst>
          </p:cNvPr>
          <p:cNvSpPr>
            <a:spLocks noGrp="1"/>
          </p:cNvSpPr>
          <p:nvPr>
            <p:ph type="sldNum" sz="quarter" idx="12"/>
          </p:nvPr>
        </p:nvSpPr>
        <p:spPr/>
        <p:txBody>
          <a:bodyPr/>
          <a:lstStyle/>
          <a:p>
            <a:fld id="{6A482A55-FC32-45A6-B1BB-12C49385F27C}" type="slidenum">
              <a:rPr lang="en-US" smtClean="0"/>
              <a:t>2</a:t>
            </a:fld>
            <a:endParaRPr lang="en-US"/>
          </a:p>
        </p:txBody>
      </p:sp>
    </p:spTree>
    <p:extLst>
      <p:ext uri="{BB962C8B-B14F-4D97-AF65-F5344CB8AC3E}">
        <p14:creationId xmlns:p14="http://schemas.microsoft.com/office/powerpoint/2010/main" val="212153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10E38-9E95-96E5-C8A3-AA52C1C1A676}"/>
              </a:ext>
            </a:extLst>
          </p:cNvPr>
          <p:cNvSpPr>
            <a:spLocks noGrp="1"/>
          </p:cNvSpPr>
          <p:nvPr>
            <p:ph type="title"/>
          </p:nvPr>
        </p:nvSpPr>
        <p:spPr/>
        <p:txBody>
          <a:bodyPr/>
          <a:lstStyle/>
          <a:p>
            <a:r>
              <a:rPr lang="en-US" dirty="0"/>
              <a:t>            Project Requirements</a:t>
            </a:r>
          </a:p>
        </p:txBody>
      </p:sp>
      <p:sp>
        <p:nvSpPr>
          <p:cNvPr id="3" name="Content Placeholder 2">
            <a:extLst>
              <a:ext uri="{FF2B5EF4-FFF2-40B4-BE49-F238E27FC236}">
                <a16:creationId xmlns:a16="http://schemas.microsoft.com/office/drawing/2014/main" id="{4E73DBE9-EAB4-8AD2-A2D9-18C6791FC9EB}"/>
              </a:ext>
            </a:extLst>
          </p:cNvPr>
          <p:cNvSpPr>
            <a:spLocks noGrp="1"/>
          </p:cNvSpPr>
          <p:nvPr>
            <p:ph idx="1"/>
          </p:nvPr>
        </p:nvSpPr>
        <p:spPr>
          <a:xfrm>
            <a:off x="667118" y="2522272"/>
            <a:ext cx="10515600" cy="3970603"/>
          </a:xfrm>
        </p:spPr>
        <p:txBody>
          <a:bodyPr/>
          <a:lstStyle/>
          <a:p>
            <a:pPr marL="0" indent="0">
              <a:buNone/>
            </a:pPr>
            <a:r>
              <a:rPr lang="en-US" dirty="0"/>
              <a:t>Seventy percent (70%) of the fund appropriations to the Fund must be used for housing infrastructure in political subdivisions with a population of less than fifty thousand (50,000) and the remaining thirty percent (30%) of the fund must be used for housing infrastructure in political subdivisions not eligible for the 70% allocation. </a:t>
            </a:r>
          </a:p>
          <a:p>
            <a:pPr marL="0" indent="0">
              <a:buNone/>
            </a:pPr>
            <a:endParaRPr lang="en-US" dirty="0"/>
          </a:p>
        </p:txBody>
      </p:sp>
      <p:pic>
        <p:nvPicPr>
          <p:cNvPr id="4" name="Picture 3">
            <a:extLst>
              <a:ext uri="{FF2B5EF4-FFF2-40B4-BE49-F238E27FC236}">
                <a16:creationId xmlns:a16="http://schemas.microsoft.com/office/drawing/2014/main" id="{EA0BFF88-DEB2-467F-CECA-0230331F85AC}"/>
              </a:ext>
            </a:extLst>
          </p:cNvPr>
          <p:cNvPicPr>
            <a:picLocks noChangeAspect="1"/>
          </p:cNvPicPr>
          <p:nvPr/>
        </p:nvPicPr>
        <p:blipFill>
          <a:blip r:embed="rId2"/>
          <a:stretch>
            <a:fillRect/>
          </a:stretch>
        </p:blipFill>
        <p:spPr>
          <a:xfrm>
            <a:off x="8048141" y="91281"/>
            <a:ext cx="3055938" cy="1666875"/>
          </a:xfrm>
          <a:prstGeom prst="rect">
            <a:avLst/>
          </a:prstGeom>
        </p:spPr>
      </p:pic>
      <p:pic>
        <p:nvPicPr>
          <p:cNvPr id="6" name="Picture 2">
            <a:extLst>
              <a:ext uri="{FF2B5EF4-FFF2-40B4-BE49-F238E27FC236}">
                <a16:creationId xmlns:a16="http://schemas.microsoft.com/office/drawing/2014/main" id="{1CADC8BA-297A-14B8-5138-A09E768512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22" y="27463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91C2D994-F717-1B0F-BF01-5AEECBA21FF9}"/>
              </a:ext>
            </a:extLst>
          </p:cNvPr>
          <p:cNvSpPr>
            <a:spLocks noGrp="1"/>
          </p:cNvSpPr>
          <p:nvPr>
            <p:ph type="sldNum" sz="quarter" idx="12"/>
          </p:nvPr>
        </p:nvSpPr>
        <p:spPr/>
        <p:txBody>
          <a:bodyPr/>
          <a:lstStyle/>
          <a:p>
            <a:fld id="{6A482A55-FC32-45A6-B1BB-12C49385F27C}" type="slidenum">
              <a:rPr lang="en-US" smtClean="0"/>
              <a:t>3</a:t>
            </a:fld>
            <a:endParaRPr lang="en-US"/>
          </a:p>
        </p:txBody>
      </p:sp>
    </p:spTree>
    <p:extLst>
      <p:ext uri="{BB962C8B-B14F-4D97-AF65-F5344CB8AC3E}">
        <p14:creationId xmlns:p14="http://schemas.microsoft.com/office/powerpoint/2010/main" val="3669745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FDC4-A10F-E5A4-604B-520839D7D7ED}"/>
              </a:ext>
            </a:extLst>
          </p:cNvPr>
          <p:cNvSpPr>
            <a:spLocks noGrp="1"/>
          </p:cNvSpPr>
          <p:nvPr>
            <p:ph type="title"/>
          </p:nvPr>
        </p:nvSpPr>
        <p:spPr/>
        <p:txBody>
          <a:bodyPr/>
          <a:lstStyle/>
          <a:p>
            <a:r>
              <a:rPr lang="en-US" dirty="0"/>
              <a:t>              Project Requirements</a:t>
            </a:r>
          </a:p>
        </p:txBody>
      </p:sp>
      <p:sp>
        <p:nvSpPr>
          <p:cNvPr id="3" name="Content Placeholder 2">
            <a:extLst>
              <a:ext uri="{FF2B5EF4-FFF2-40B4-BE49-F238E27FC236}">
                <a16:creationId xmlns:a16="http://schemas.microsoft.com/office/drawing/2014/main" id="{9F062931-D059-2357-362D-42C51C04BB2E}"/>
              </a:ext>
            </a:extLst>
          </p:cNvPr>
          <p:cNvSpPr>
            <a:spLocks noGrp="1"/>
          </p:cNvSpPr>
          <p:nvPr>
            <p:ph idx="1"/>
          </p:nvPr>
        </p:nvSpPr>
        <p:spPr>
          <a:xfrm>
            <a:off x="773307" y="1847850"/>
            <a:ext cx="10515600" cy="4351338"/>
          </a:xfrm>
        </p:spPr>
        <p:txBody>
          <a:bodyPr>
            <a:normAutofit fontScale="85000" lnSpcReduction="10000"/>
          </a:bodyPr>
          <a:lstStyle/>
          <a:p>
            <a:pPr marL="0" indent="0">
              <a:buNone/>
            </a:pPr>
            <a:r>
              <a:rPr lang="en-US" dirty="0"/>
              <a:t>For a project to be “eligible”, a political subdivision’s application must include but is not limited to the following criteria:</a:t>
            </a:r>
          </a:p>
          <a:p>
            <a:pPr marL="0" indent="0">
              <a:buNone/>
            </a:pPr>
            <a:r>
              <a:rPr lang="en-US" dirty="0"/>
              <a:t>(1) General project of information including </a:t>
            </a:r>
          </a:p>
          <a:p>
            <a:pPr marL="0" indent="0">
              <a:buNone/>
            </a:pPr>
            <a:r>
              <a:rPr lang="en-US" dirty="0"/>
              <a:t>  (a) Demonstration need</a:t>
            </a:r>
          </a:p>
          <a:p>
            <a:pPr marL="0" indent="0">
              <a:buNone/>
            </a:pPr>
            <a:r>
              <a:rPr lang="en-US" dirty="0"/>
              <a:t>  (b) Type of infrastructure needed</a:t>
            </a:r>
          </a:p>
          <a:p>
            <a:pPr marL="0" indent="0">
              <a:buNone/>
            </a:pPr>
            <a:r>
              <a:rPr lang="en-US" dirty="0"/>
              <a:t>  (c)  Detailed description of all project components</a:t>
            </a:r>
          </a:p>
          <a:p>
            <a:pPr marL="0" indent="0">
              <a:buNone/>
            </a:pPr>
            <a:r>
              <a:rPr lang="en-US" dirty="0"/>
              <a:t>(2) The need for the funding, the type of housing that will be developed and what the cost of each unit will be with and without IFA’s financial assistance. Post construction costs will be audited to verify anticipated savings was provided. </a:t>
            </a:r>
          </a:p>
          <a:p>
            <a:pPr marL="0" indent="0">
              <a:buNone/>
            </a:pPr>
            <a:r>
              <a:rPr lang="en-US" dirty="0"/>
              <a:t>(3) A certification that as of the date of the loan, closing, no litigation is pending challenging the validity of or entry into the loan or any security of the loan. </a:t>
            </a:r>
          </a:p>
        </p:txBody>
      </p:sp>
      <p:pic>
        <p:nvPicPr>
          <p:cNvPr id="5" name="Picture 2">
            <a:extLst>
              <a:ext uri="{FF2B5EF4-FFF2-40B4-BE49-F238E27FC236}">
                <a16:creationId xmlns:a16="http://schemas.microsoft.com/office/drawing/2014/main" id="{59897DD4-902F-9A0A-AFF8-45F4188809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904" y="2301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A36E3B92-ADF3-02B8-686B-66A5B9F4D63C}"/>
              </a:ext>
            </a:extLst>
          </p:cNvPr>
          <p:cNvPicPr>
            <a:picLocks noChangeAspect="1"/>
          </p:cNvPicPr>
          <p:nvPr/>
        </p:nvPicPr>
        <p:blipFill>
          <a:blip r:embed="rId3"/>
          <a:stretch>
            <a:fillRect/>
          </a:stretch>
        </p:blipFill>
        <p:spPr>
          <a:xfrm>
            <a:off x="8030443" y="0"/>
            <a:ext cx="3055938" cy="1666875"/>
          </a:xfrm>
          <a:prstGeom prst="rect">
            <a:avLst/>
          </a:prstGeom>
        </p:spPr>
      </p:pic>
      <p:sp>
        <p:nvSpPr>
          <p:cNvPr id="7" name="Slide Number Placeholder 6">
            <a:extLst>
              <a:ext uri="{FF2B5EF4-FFF2-40B4-BE49-F238E27FC236}">
                <a16:creationId xmlns:a16="http://schemas.microsoft.com/office/drawing/2014/main" id="{16E548B3-CDC6-1E22-2765-FA50EE30C38C}"/>
              </a:ext>
            </a:extLst>
          </p:cNvPr>
          <p:cNvSpPr>
            <a:spLocks noGrp="1"/>
          </p:cNvSpPr>
          <p:nvPr>
            <p:ph type="sldNum" sz="quarter" idx="12"/>
          </p:nvPr>
        </p:nvSpPr>
        <p:spPr/>
        <p:txBody>
          <a:bodyPr/>
          <a:lstStyle/>
          <a:p>
            <a:fld id="{6A482A55-FC32-45A6-B1BB-12C49385F27C}" type="slidenum">
              <a:rPr lang="en-US" smtClean="0"/>
              <a:t>4</a:t>
            </a:fld>
            <a:endParaRPr lang="en-US"/>
          </a:p>
        </p:txBody>
      </p:sp>
    </p:spTree>
    <p:extLst>
      <p:ext uri="{BB962C8B-B14F-4D97-AF65-F5344CB8AC3E}">
        <p14:creationId xmlns:p14="http://schemas.microsoft.com/office/powerpoint/2010/main" val="410158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7A10F-51BD-CEC4-9799-32F6C62A5445}"/>
              </a:ext>
            </a:extLst>
          </p:cNvPr>
          <p:cNvSpPr>
            <a:spLocks noGrp="1"/>
          </p:cNvSpPr>
          <p:nvPr>
            <p:ph type="title"/>
          </p:nvPr>
        </p:nvSpPr>
        <p:spPr/>
        <p:txBody>
          <a:bodyPr/>
          <a:lstStyle/>
          <a:p>
            <a:r>
              <a:rPr lang="en-US" dirty="0"/>
              <a:t>             Program Prioritization</a:t>
            </a:r>
          </a:p>
        </p:txBody>
      </p:sp>
      <p:sp>
        <p:nvSpPr>
          <p:cNvPr id="3" name="Content Placeholder 2">
            <a:extLst>
              <a:ext uri="{FF2B5EF4-FFF2-40B4-BE49-F238E27FC236}">
                <a16:creationId xmlns:a16="http://schemas.microsoft.com/office/drawing/2014/main" id="{190ED2E3-AC05-5BB0-D354-9C606FA95C14}"/>
              </a:ext>
            </a:extLst>
          </p:cNvPr>
          <p:cNvSpPr>
            <a:spLocks noGrp="1"/>
          </p:cNvSpPr>
          <p:nvPr>
            <p:ph idx="1"/>
          </p:nvPr>
        </p:nvSpPr>
        <p:spPr/>
        <p:txBody>
          <a:bodyPr>
            <a:normAutofit lnSpcReduction="10000"/>
          </a:bodyPr>
          <a:lstStyle/>
          <a:p>
            <a:r>
              <a:rPr lang="en-US" dirty="0"/>
              <a:t> Projects that are ready to move forward with construction within the  State fiscal year following application submission</a:t>
            </a:r>
          </a:p>
          <a:p>
            <a:pPr marL="0" marR="0">
              <a:spcBef>
                <a:spcPts val="0"/>
              </a:spcBef>
              <a:spcAft>
                <a:spcPts val="0"/>
              </a:spcAft>
            </a:pPr>
            <a:r>
              <a:rPr lang="en-US" dirty="0"/>
              <a:t>Verification political subdivision: (a) Invested in a housing study within the last five (5) years; or demonstrated the need for additional housing inventory as indicated by the Indiana Housing and Community Development Authority’s (“IHCDA”) </a:t>
            </a:r>
            <a:r>
              <a:rPr lang="en-US" sz="1800" u="sng" dirty="0">
                <a:solidFill>
                  <a:srgbClr val="0563C1"/>
                </a:solidFill>
                <a:latin typeface="Calibri" panose="020F0502020204030204" pitchFamily="34" charset="0"/>
                <a:ea typeface="Calibri" panose="020F0502020204030204" pitchFamily="34" charset="0"/>
              </a:rPr>
              <a:t>https://indianahousingdashboard.com/?utm_content=&amp;utm_medium=email&amp;utm_source=govdelivery</a:t>
            </a:r>
            <a:endParaRPr lang="en-US" dirty="0"/>
          </a:p>
          <a:p>
            <a:r>
              <a:rPr lang="en-US" dirty="0"/>
              <a:t>The political subdivision has voluntarily revised development ordinances and regulations, If applicable.</a:t>
            </a:r>
          </a:p>
          <a:p>
            <a:r>
              <a:rPr lang="en-US" dirty="0"/>
              <a:t>The political subdivision has secured private, local, state, or federal funds to contribute to the eligible projects.</a:t>
            </a:r>
          </a:p>
        </p:txBody>
      </p:sp>
      <p:pic>
        <p:nvPicPr>
          <p:cNvPr id="4" name="Picture 3">
            <a:extLst>
              <a:ext uri="{FF2B5EF4-FFF2-40B4-BE49-F238E27FC236}">
                <a16:creationId xmlns:a16="http://schemas.microsoft.com/office/drawing/2014/main" id="{1329DD4A-7A74-34E0-1DBA-6205C1914E78}"/>
              </a:ext>
            </a:extLst>
          </p:cNvPr>
          <p:cNvPicPr>
            <a:picLocks noChangeAspect="1"/>
          </p:cNvPicPr>
          <p:nvPr/>
        </p:nvPicPr>
        <p:blipFill>
          <a:blip r:embed="rId2"/>
          <a:stretch>
            <a:fillRect/>
          </a:stretch>
        </p:blipFill>
        <p:spPr>
          <a:xfrm>
            <a:off x="7951595" y="23813"/>
            <a:ext cx="3055938" cy="1666875"/>
          </a:xfrm>
          <a:prstGeom prst="rect">
            <a:avLst/>
          </a:prstGeom>
        </p:spPr>
      </p:pic>
      <p:pic>
        <p:nvPicPr>
          <p:cNvPr id="6" name="Picture 2">
            <a:extLst>
              <a:ext uri="{FF2B5EF4-FFF2-40B4-BE49-F238E27FC236}">
                <a16:creationId xmlns:a16="http://schemas.microsoft.com/office/drawing/2014/main" id="{40E55D07-E0B2-C48A-A1A1-6C07DA49E5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301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09E58618-70C0-F406-BBAD-0E8438105DE3}"/>
              </a:ext>
            </a:extLst>
          </p:cNvPr>
          <p:cNvSpPr>
            <a:spLocks noGrp="1"/>
          </p:cNvSpPr>
          <p:nvPr>
            <p:ph type="sldNum" sz="quarter" idx="12"/>
          </p:nvPr>
        </p:nvSpPr>
        <p:spPr/>
        <p:txBody>
          <a:bodyPr/>
          <a:lstStyle/>
          <a:p>
            <a:fld id="{6A482A55-FC32-45A6-B1BB-12C49385F27C}" type="slidenum">
              <a:rPr lang="en-US" smtClean="0"/>
              <a:t>5</a:t>
            </a:fld>
            <a:endParaRPr lang="en-US"/>
          </a:p>
        </p:txBody>
      </p:sp>
    </p:spTree>
    <p:extLst>
      <p:ext uri="{BB962C8B-B14F-4D97-AF65-F5344CB8AC3E}">
        <p14:creationId xmlns:p14="http://schemas.microsoft.com/office/powerpoint/2010/main" val="309621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1A209-4577-7E24-91B2-37A323F37759}"/>
              </a:ext>
            </a:extLst>
          </p:cNvPr>
          <p:cNvSpPr>
            <a:spLocks noGrp="1"/>
          </p:cNvSpPr>
          <p:nvPr>
            <p:ph type="title"/>
          </p:nvPr>
        </p:nvSpPr>
        <p:spPr/>
        <p:txBody>
          <a:bodyPr/>
          <a:lstStyle/>
          <a:p>
            <a:r>
              <a:rPr lang="en-US" dirty="0"/>
              <a:t>       Interest Rates &amp; Repayment</a:t>
            </a:r>
          </a:p>
        </p:txBody>
      </p:sp>
      <p:sp>
        <p:nvSpPr>
          <p:cNvPr id="3" name="Content Placeholder 2">
            <a:extLst>
              <a:ext uri="{FF2B5EF4-FFF2-40B4-BE49-F238E27FC236}">
                <a16:creationId xmlns:a16="http://schemas.microsoft.com/office/drawing/2014/main" id="{8AD6FE24-6B63-D8C2-1201-1078C36F338D}"/>
              </a:ext>
            </a:extLst>
          </p:cNvPr>
          <p:cNvSpPr>
            <a:spLocks noGrp="1"/>
          </p:cNvSpPr>
          <p:nvPr>
            <p:ph idx="1"/>
          </p:nvPr>
        </p:nvSpPr>
        <p:spPr/>
        <p:txBody>
          <a:bodyPr>
            <a:normAutofit lnSpcReduction="10000"/>
          </a:bodyPr>
          <a:lstStyle/>
          <a:p>
            <a:endParaRPr lang="en-US" dirty="0"/>
          </a:p>
          <a:p>
            <a:r>
              <a:rPr lang="en-US" dirty="0"/>
              <a:t>The interest rate </a:t>
            </a:r>
            <a:r>
              <a:rPr lang="en-US"/>
              <a:t>for proposed </a:t>
            </a:r>
            <a:r>
              <a:rPr lang="en-US" dirty="0"/>
              <a:t>projects will be set using the Indiana Finance Authority’s (IFA) State Revolving Fund (SRF) interest rate matrix. See </a:t>
            </a:r>
            <a:r>
              <a:rPr lang="en-US" dirty="0">
                <a:hlinkClick r:id="rId2"/>
              </a:rPr>
              <a:t>https://www.in.gov/ifa/srf/finance/summary-of-current-interest-rate-policy/</a:t>
            </a:r>
            <a:r>
              <a:rPr lang="en-US" dirty="0"/>
              <a:t>.For traditional utility infrastructure projects, the interest rate depicted in the SRF matrix for the Political Subdivision will be used. All nonutility projects will be eligible for the interest rate equal to the highest SRF interest rate on the date of loan closing.</a:t>
            </a:r>
          </a:p>
          <a:p>
            <a:r>
              <a:rPr lang="en-US" dirty="0"/>
              <a:t>Principal repayment will begin within 12 months of substantial completion of the project and will have a 20-year fixed interest rate, and level annual debt service.</a:t>
            </a:r>
          </a:p>
        </p:txBody>
      </p:sp>
      <p:pic>
        <p:nvPicPr>
          <p:cNvPr id="4" name="Picture 2">
            <a:extLst>
              <a:ext uri="{FF2B5EF4-FFF2-40B4-BE49-F238E27FC236}">
                <a16:creationId xmlns:a16="http://schemas.microsoft.com/office/drawing/2014/main" id="{66647316-7D75-E091-AD04-B825EB6534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66" y="3190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9D4F2443-0DA0-47AA-DC14-6D86516EBEF0}"/>
              </a:ext>
            </a:extLst>
          </p:cNvPr>
          <p:cNvPicPr>
            <a:picLocks noChangeAspect="1"/>
          </p:cNvPicPr>
          <p:nvPr/>
        </p:nvPicPr>
        <p:blipFill>
          <a:blip r:embed="rId4"/>
          <a:stretch>
            <a:fillRect/>
          </a:stretch>
        </p:blipFill>
        <p:spPr>
          <a:xfrm>
            <a:off x="8223992" y="194468"/>
            <a:ext cx="3055938" cy="1666875"/>
          </a:xfrm>
          <a:prstGeom prst="rect">
            <a:avLst/>
          </a:prstGeom>
        </p:spPr>
      </p:pic>
      <p:sp>
        <p:nvSpPr>
          <p:cNvPr id="6" name="Slide Number Placeholder 5">
            <a:extLst>
              <a:ext uri="{FF2B5EF4-FFF2-40B4-BE49-F238E27FC236}">
                <a16:creationId xmlns:a16="http://schemas.microsoft.com/office/drawing/2014/main" id="{27A6F1D1-C71F-4544-FF23-EC8F67249312}"/>
              </a:ext>
            </a:extLst>
          </p:cNvPr>
          <p:cNvSpPr>
            <a:spLocks noGrp="1"/>
          </p:cNvSpPr>
          <p:nvPr>
            <p:ph type="sldNum" sz="quarter" idx="12"/>
          </p:nvPr>
        </p:nvSpPr>
        <p:spPr/>
        <p:txBody>
          <a:bodyPr/>
          <a:lstStyle/>
          <a:p>
            <a:fld id="{6A482A55-FC32-45A6-B1BB-12C49385F27C}" type="slidenum">
              <a:rPr lang="en-US" smtClean="0"/>
              <a:t>6</a:t>
            </a:fld>
            <a:endParaRPr lang="en-US"/>
          </a:p>
        </p:txBody>
      </p:sp>
    </p:spTree>
    <p:extLst>
      <p:ext uri="{BB962C8B-B14F-4D97-AF65-F5344CB8AC3E}">
        <p14:creationId xmlns:p14="http://schemas.microsoft.com/office/powerpoint/2010/main" val="248534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9F0F5-844F-1DF3-AEF4-D605E5AFCCF8}"/>
              </a:ext>
            </a:extLst>
          </p:cNvPr>
          <p:cNvSpPr>
            <a:spLocks noGrp="1"/>
          </p:cNvSpPr>
          <p:nvPr>
            <p:ph type="title"/>
          </p:nvPr>
        </p:nvSpPr>
        <p:spPr/>
        <p:txBody>
          <a:bodyPr/>
          <a:lstStyle/>
          <a:p>
            <a:r>
              <a:rPr lang="en-US" dirty="0"/>
              <a:t>                              Reporting</a:t>
            </a:r>
          </a:p>
        </p:txBody>
      </p:sp>
      <p:sp>
        <p:nvSpPr>
          <p:cNvPr id="3" name="Content Placeholder 2">
            <a:extLst>
              <a:ext uri="{FF2B5EF4-FFF2-40B4-BE49-F238E27FC236}">
                <a16:creationId xmlns:a16="http://schemas.microsoft.com/office/drawing/2014/main" id="{E90BE1BC-DE7D-67F3-8245-AD95A1EC4F47}"/>
              </a:ext>
            </a:extLst>
          </p:cNvPr>
          <p:cNvSpPr>
            <a:spLocks noGrp="1"/>
          </p:cNvSpPr>
          <p:nvPr>
            <p:ph idx="1"/>
          </p:nvPr>
        </p:nvSpPr>
        <p:spPr/>
        <p:txBody>
          <a:bodyPr/>
          <a:lstStyle/>
          <a:p>
            <a:r>
              <a:rPr lang="en-US" dirty="0"/>
              <a:t>In order to track and document the benefits of the Program, the political subdivision must: </a:t>
            </a:r>
          </a:p>
          <a:p>
            <a:pPr lvl="1"/>
            <a:r>
              <a:rPr lang="en-US" dirty="0"/>
              <a:t> Provide projected financing costs with and without state support.</a:t>
            </a:r>
          </a:p>
          <a:p>
            <a:pPr lvl="1"/>
            <a:r>
              <a:rPr lang="en-US" dirty="0"/>
              <a:t> Provide the number of housing units developed and by type. </a:t>
            </a:r>
          </a:p>
          <a:p>
            <a:pPr lvl="1"/>
            <a:r>
              <a:rPr lang="en-US" dirty="0"/>
              <a:t> Provide the percentage of funding that was leveraged using Program Funds.</a:t>
            </a:r>
          </a:p>
          <a:p>
            <a:pPr lvl="1"/>
            <a:r>
              <a:rPr lang="en-US" dirty="0"/>
              <a:t>  Provide the size of the </a:t>
            </a:r>
            <a:r>
              <a:rPr lang="en-US" dirty="0" err="1"/>
              <a:t>laborshed</a:t>
            </a:r>
            <a:r>
              <a:rPr lang="en-US" dirty="0"/>
              <a:t> and how many employers the development supported.</a:t>
            </a:r>
          </a:p>
        </p:txBody>
      </p:sp>
      <p:pic>
        <p:nvPicPr>
          <p:cNvPr id="4" name="Picture 3">
            <a:extLst>
              <a:ext uri="{FF2B5EF4-FFF2-40B4-BE49-F238E27FC236}">
                <a16:creationId xmlns:a16="http://schemas.microsoft.com/office/drawing/2014/main" id="{0168CED0-15E7-5CFA-A081-F434761257C1}"/>
              </a:ext>
            </a:extLst>
          </p:cNvPr>
          <p:cNvPicPr>
            <a:picLocks noChangeAspect="1"/>
          </p:cNvPicPr>
          <p:nvPr/>
        </p:nvPicPr>
        <p:blipFill>
          <a:blip r:embed="rId2"/>
          <a:stretch>
            <a:fillRect/>
          </a:stretch>
        </p:blipFill>
        <p:spPr>
          <a:xfrm>
            <a:off x="7763612" y="0"/>
            <a:ext cx="3055938" cy="1666875"/>
          </a:xfrm>
          <a:prstGeom prst="rect">
            <a:avLst/>
          </a:prstGeom>
        </p:spPr>
      </p:pic>
      <p:pic>
        <p:nvPicPr>
          <p:cNvPr id="5" name="Picture 2">
            <a:extLst>
              <a:ext uri="{FF2B5EF4-FFF2-40B4-BE49-F238E27FC236}">
                <a16:creationId xmlns:a16="http://schemas.microsoft.com/office/drawing/2014/main" id="{21AB62A3-34A5-B0A3-7D61-62F98A7E4F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6609" y="2301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3CCA84B3-34FD-FCE2-AB11-1245CCD432D4}"/>
              </a:ext>
            </a:extLst>
          </p:cNvPr>
          <p:cNvSpPr>
            <a:spLocks noGrp="1"/>
          </p:cNvSpPr>
          <p:nvPr>
            <p:ph type="sldNum" sz="quarter" idx="12"/>
          </p:nvPr>
        </p:nvSpPr>
        <p:spPr/>
        <p:txBody>
          <a:bodyPr/>
          <a:lstStyle/>
          <a:p>
            <a:fld id="{6A482A55-FC32-45A6-B1BB-12C49385F27C}" type="slidenum">
              <a:rPr lang="en-US" smtClean="0"/>
              <a:t>7</a:t>
            </a:fld>
            <a:endParaRPr lang="en-US"/>
          </a:p>
        </p:txBody>
      </p:sp>
    </p:spTree>
    <p:extLst>
      <p:ext uri="{BB962C8B-B14F-4D97-AF65-F5344CB8AC3E}">
        <p14:creationId xmlns:p14="http://schemas.microsoft.com/office/powerpoint/2010/main" val="667174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C81F96BD02BBD4D801A1FA595F42D2D" ma:contentTypeVersion="3" ma:contentTypeDescription="Create a new document." ma:contentTypeScope="" ma:versionID="e6e6a590c9256ffeb5a20d9d0b3f47ca">
  <xsd:schema xmlns:xsd="http://www.w3.org/2001/XMLSchema" xmlns:xs="http://www.w3.org/2001/XMLSchema" xmlns:p="http://schemas.microsoft.com/office/2006/metadata/properties" xmlns:ns3="eb719168-ca3d-4792-8b70-17f289d35436" targetNamespace="http://schemas.microsoft.com/office/2006/metadata/properties" ma:root="true" ma:fieldsID="bd74a60d721fee1ff307d9425c516ccc" ns3:_="">
    <xsd:import namespace="eb719168-ca3d-4792-8b70-17f289d35436"/>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719168-ca3d-4792-8b70-17f289d354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34F2AB-ABFE-483E-BC78-C638B33C1278}">
  <ds:schemaRefs>
    <ds:schemaRef ds:uri="http://schemas.microsoft.com/sharepoint/v3/contenttype/forms"/>
  </ds:schemaRefs>
</ds:datastoreItem>
</file>

<file path=customXml/itemProps2.xml><?xml version="1.0" encoding="utf-8"?>
<ds:datastoreItem xmlns:ds="http://schemas.openxmlformats.org/officeDocument/2006/customXml" ds:itemID="{CC74DB2F-53B5-42A7-B726-CB3421B63F31}">
  <ds:schemaRefs>
    <ds:schemaRef ds:uri="http://schemas.microsoft.com/office/infopath/2007/PartnerControls"/>
    <ds:schemaRef ds:uri="http://purl.org/dc/dcmitype/"/>
    <ds:schemaRef ds:uri="http://schemas.microsoft.com/office/2006/documentManagement/types"/>
    <ds:schemaRef ds:uri="http://purl.org/dc/terms/"/>
    <ds:schemaRef ds:uri="http://purl.org/dc/elements/1.1/"/>
    <ds:schemaRef ds:uri="http://www.w3.org/XML/1998/namespace"/>
    <ds:schemaRef ds:uri="eb719168-ca3d-4792-8b70-17f289d35436"/>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3B855036-385B-4921-A159-7B940DCA00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719168-ca3d-4792-8b70-17f289d354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341</TotalTime>
  <Words>678</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vt:lpstr>
      <vt:lpstr>                  Uses of the Fund</vt:lpstr>
      <vt:lpstr>            Project Requirements</vt:lpstr>
      <vt:lpstr>              Project Requirements</vt:lpstr>
      <vt:lpstr>             Program Prioritization</vt:lpstr>
      <vt:lpstr>       Interest Rates &amp; Repayment</vt:lpstr>
      <vt:lpstr>                              Reporting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Seiwert, Sherry (IFA)</dc:creator>
  <cp:lastModifiedBy>Long, Kary</cp:lastModifiedBy>
  <cp:revision>3</cp:revision>
  <cp:lastPrinted>2023-11-22T20:15:33Z</cp:lastPrinted>
  <dcterms:created xsi:type="dcterms:W3CDTF">2023-11-20T17:55:10Z</dcterms:created>
  <dcterms:modified xsi:type="dcterms:W3CDTF">2024-08-28T19:06:41Z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0x0101003C81F96BD02BBD4D801A1FA595F42D2D</vt:lpwstr>
  </property>
</Properties>
</file>