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8" r:id="rId3"/>
    <p:sldId id="369" r:id="rId4"/>
    <p:sldId id="371" r:id="rId5"/>
    <p:sldId id="372" r:id="rId6"/>
    <p:sldId id="375" r:id="rId7"/>
    <p:sldId id="358" r:id="rId8"/>
    <p:sldId id="359" r:id="rId9"/>
    <p:sldId id="360" r:id="rId10"/>
    <p:sldId id="361" r:id="rId11"/>
    <p:sldId id="37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336600"/>
    <a:srgbClr val="782C2A"/>
    <a:srgbClr val="666699"/>
    <a:srgbClr val="F6F9FC"/>
    <a:srgbClr val="33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8180" autoAdjust="0"/>
  </p:normalViewPr>
  <p:slideViewPr>
    <p:cSldViewPr snapToGrid="0">
      <p:cViewPr>
        <p:scale>
          <a:sx n="75" d="100"/>
          <a:sy n="75" d="100"/>
        </p:scale>
        <p:origin x="-84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74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 smtClean="0"/>
            </a:lvl1pPr>
          </a:lstStyle>
          <a:p>
            <a:pPr>
              <a:defRPr/>
            </a:pPr>
            <a:fld id="{E678CC25-71DB-4829-8EF3-6A00E31CA4A3}" type="datetimeFigureOut">
              <a:rPr lang="en-US"/>
              <a:pPr>
                <a:defRPr/>
              </a:pPr>
              <a:t>11/16/2012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474F01EF-B979-40F0-B782-F776CFE8B5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467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47BA392-656D-41DD-969A-FB6190E58EF3}" type="datetimeFigureOut">
              <a:rPr lang="en-US"/>
              <a:pPr>
                <a:defRPr/>
              </a:pPr>
              <a:t>11/16/2012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DDBD24E-592C-4978-8E8F-FC7DDEC21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6273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DBD24E-592C-4978-8E8F-FC7DDEC2116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0" y="609601"/>
            <a:ext cx="9144000" cy="251460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lnSpc>
                <a:spcPct val="80000"/>
              </a:lnSpc>
              <a:defRPr lang="en-US" sz="4800" dirty="0" smtClean="0">
                <a:ln w="9525">
                  <a:noFill/>
                </a:ln>
                <a:solidFill>
                  <a:srgbClr val="333399"/>
                </a:solidFill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9144000" cy="243840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None/>
              <a:defRPr lang="en-US" sz="2800" b="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spcAft>
                <a:spcPts val="1200"/>
              </a:spcAft>
              <a:defRPr sz="2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2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2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0" y="640475"/>
            <a:ext cx="9144000" cy="8382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51613"/>
            <a:ext cx="7378700" cy="1587"/>
          </a:xfrm>
          <a:prstGeom prst="line">
            <a:avLst/>
          </a:prstGeom>
          <a:ln w="1016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63000" y="6551613"/>
            <a:ext cx="381000" cy="1587"/>
          </a:xfrm>
          <a:prstGeom prst="line">
            <a:avLst/>
          </a:prstGeom>
          <a:ln w="1016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304800"/>
            <a:ext cx="9144000" cy="27432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15" name="2c7eeadb-e0a1-4eb4-8b12-7a32e7f637a8" descr="CC3DFE6D-EE36-460F-B351-5B314A6C84F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995" y="31628"/>
            <a:ext cx="1196180" cy="53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7661" y="5664200"/>
            <a:ext cx="1111039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</p:sldLayoutIdLst>
  <p:hf hdr="0" ft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1" fontAlgn="base" hangingPunct="1">
        <a:spcBef>
          <a:spcPct val="0"/>
        </a:spcBef>
        <a:spcAft>
          <a:spcPct val="0"/>
        </a:spcAft>
        <a:defRPr lang="en-US" sz="4000" b="0" kern="1200" dirty="0">
          <a:solidFill>
            <a:srgbClr val="06418A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Arial" pitchFamily="34" charset="0"/>
          <a:ea typeface="+mj-lt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6418A"/>
          </a:solidFill>
          <a:latin typeface="Arial" charset="0"/>
          <a:ea typeface="Candar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6418A"/>
          </a:solidFill>
          <a:latin typeface="Arial" charset="0"/>
          <a:ea typeface="Candar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6418A"/>
          </a:solidFill>
          <a:latin typeface="Arial" charset="0"/>
          <a:ea typeface="Candar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6418A"/>
          </a:solidFill>
          <a:latin typeface="Arial" charset="0"/>
          <a:ea typeface="Candar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6418A"/>
          </a:solidFill>
          <a:latin typeface="Arial" charset="0"/>
          <a:ea typeface="Candar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6418A"/>
          </a:solidFill>
          <a:latin typeface="Arial" charset="0"/>
          <a:ea typeface="Candar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6418A"/>
          </a:solidFill>
          <a:latin typeface="Arial" charset="0"/>
          <a:ea typeface="Candar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6418A"/>
          </a:solidFill>
          <a:latin typeface="Arial" charset="0"/>
          <a:ea typeface="Candara" pitchFamily="34" charset="0"/>
          <a:cs typeface="Arial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0" algn="l" rtl="0" eaLnBrk="1" fontAlgn="base" hangingPunct="1">
        <a:spcBef>
          <a:spcPct val="20000"/>
        </a:spcBef>
        <a:spcAft>
          <a:spcPts val="1200"/>
        </a:spcAft>
        <a:buClr>
          <a:schemeClr val="accent1"/>
        </a:buClr>
        <a:buSzPct val="80000"/>
        <a:buFont typeface="Wingdings 2" pitchFamily="18" charset="2"/>
        <a:buNone/>
        <a:defRPr sz="2800">
          <a:solidFill>
            <a:schemeClr val="tx1"/>
          </a:solidFill>
          <a:latin typeface="Arial" pitchFamily="34" charset="0"/>
          <a:ea typeface="+mn-lt"/>
          <a:cs typeface="Arial" pitchFamily="34" charset="0"/>
        </a:defRPr>
      </a:lvl1pPr>
      <a:lvl2pPr marL="5572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400">
          <a:solidFill>
            <a:schemeClr val="tx1"/>
          </a:solidFill>
          <a:latin typeface="Arial" pitchFamily="34" charset="0"/>
          <a:ea typeface="+mn-lt"/>
          <a:cs typeface="Arial" pitchFamily="34" charset="0"/>
        </a:defRPr>
      </a:lvl2pPr>
      <a:lvl3pPr marL="81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200">
          <a:solidFill>
            <a:schemeClr val="tx1"/>
          </a:solidFill>
          <a:latin typeface="Arial" pitchFamily="34" charset="0"/>
          <a:ea typeface="+mn-lt"/>
          <a:cs typeface="Arial" pitchFamily="34" charset="0"/>
        </a:defRPr>
      </a:lvl3pPr>
      <a:lvl4pPr marL="1068388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Arial" pitchFamily="34" charset="0"/>
          <a:ea typeface="+mn-lt"/>
          <a:cs typeface="Arial" pitchFamily="34" charset="0"/>
        </a:defRPr>
      </a:lvl4pPr>
      <a:lvl5pPr marL="131603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Arial" pitchFamily="34" charset="0"/>
          <a:ea typeface="+mn-lt"/>
          <a:cs typeface="Arial" pitchFamily="34" charset="0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3939"/>
            <a:ext cx="9144000" cy="1399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032016"/>
            <a:ext cx="9144000" cy="1066478"/>
          </a:xfrm>
        </p:spPr>
        <p:txBody>
          <a:bodyPr anchor="b"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 Ohio River Bridges Project </a:t>
            </a:r>
            <a:endParaRPr lang="en-US" sz="4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747681"/>
            <a:ext cx="9144000" cy="129154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Kendra W. York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Public Finance Director of the State of Indiana</a:t>
            </a:r>
          </a:p>
          <a:p>
            <a:pPr>
              <a:lnSpc>
                <a:spcPct val="120000"/>
              </a:lnSpc>
            </a:pPr>
            <a:r>
              <a:rPr lang="en-US" sz="2400" i="1" dirty="0" smtClean="0"/>
              <a:t>Indiana Finance Authority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Best Value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Final step merges financial and non-financial considerations into a final score out of a maximum of 100 points available</a:t>
            </a:r>
          </a:p>
          <a:p>
            <a:r>
              <a:rPr lang="en-US" sz="2400" dirty="0" smtClean="0"/>
              <a:t>Combination of scores determined by formula: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048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Total Proposal Score </a:t>
            </a:r>
            <a:r>
              <a:rPr lang="en-US" sz="2400" dirty="0" smtClean="0"/>
              <a:t>(out of 100) = </a:t>
            </a:r>
            <a:r>
              <a:rPr lang="en-US" sz="2400" b="1" dirty="0" smtClean="0"/>
              <a:t>Financial Score</a:t>
            </a:r>
            <a:r>
              <a:rPr lang="en-US" sz="2400" dirty="0" smtClean="0"/>
              <a:t> (up to 75 points) + </a:t>
            </a:r>
            <a:r>
              <a:rPr lang="en-US" sz="2400" b="1" dirty="0" smtClean="0"/>
              <a:t>Technical Score</a:t>
            </a:r>
            <a:r>
              <a:rPr lang="en-US" sz="2400" dirty="0" smtClean="0"/>
              <a:t> (out of 25 points)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Preliminary Preferred Proposer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WVB East End Partners</a:t>
            </a:r>
          </a:p>
          <a:p>
            <a:pPr marL="0" lvl="1" indent="0">
              <a:lnSpc>
                <a:spcPct val="90000"/>
              </a:lnSpc>
              <a:spcAft>
                <a:spcPts val="1200"/>
              </a:spcAft>
              <a:buClr>
                <a:schemeClr val="accent1"/>
              </a:buClr>
              <a:buSzPct val="80000"/>
              <a:buNone/>
            </a:pPr>
            <a:r>
              <a:rPr lang="en-US" sz="1700" dirty="0" smtClean="0"/>
              <a:t>Equity Partners:  Walsh Investors, VINCI Concessions, and </a:t>
            </a:r>
            <a:r>
              <a:rPr lang="en-US" sz="1700" dirty="0" err="1" smtClean="0"/>
              <a:t>Bilfinger</a:t>
            </a:r>
            <a:r>
              <a:rPr lang="en-US" sz="1700" dirty="0" smtClean="0"/>
              <a:t> Berger PI </a:t>
            </a:r>
          </a:p>
          <a:p>
            <a:pPr marL="0" lvl="1" indent="0">
              <a:lnSpc>
                <a:spcPct val="90000"/>
              </a:lnSpc>
              <a:spcAft>
                <a:spcPts val="1200"/>
              </a:spcAft>
              <a:buClr>
                <a:schemeClr val="accent1"/>
              </a:buClr>
              <a:buSzPct val="80000"/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5950235"/>
              </p:ext>
            </p:extLst>
          </p:nvPr>
        </p:nvGraphicFramePr>
        <p:xfrm>
          <a:off x="523830" y="2674142"/>
          <a:ext cx="3222670" cy="1156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2670"/>
              </a:tblGrid>
              <a:tr h="385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Financial Highlights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85565"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Construction Cost: $763m*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85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MAP: $32.9m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80334" y="2686842"/>
          <a:ext cx="4119166" cy="1897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4237"/>
                <a:gridCol w="1754929"/>
              </a:tblGrid>
              <a:tr h="37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Proposal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Key Dates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7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Commercial Close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12/24/2012</a:t>
                      </a:r>
                    </a:p>
                  </a:txBody>
                  <a:tcPr marL="0" marR="0" marT="0" marB="0" anchor="ctr"/>
                </a:tc>
              </a:tr>
              <a:tr h="37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Financial Close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3/25/2013</a:t>
                      </a:r>
                    </a:p>
                  </a:txBody>
                  <a:tcPr marL="0" marR="0" marT="0" marB="0" anchor="ctr"/>
                </a:tc>
              </a:tr>
              <a:tr h="37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Substantial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Completion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10/31/2016*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7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Construction Years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 years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400" y="3898900"/>
            <a:ext cx="378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*Construction cost lower than the </a:t>
            </a:r>
            <a:br>
              <a:rPr lang="en-US" sz="1600" dirty="0" smtClean="0"/>
            </a:br>
            <a:r>
              <a:rPr lang="en-US" sz="1600" dirty="0" smtClean="0"/>
              <a:t>$987m included in the July 2012 </a:t>
            </a:r>
            <a:br>
              <a:rPr lang="en-US" sz="1600" dirty="0" smtClean="0"/>
            </a:br>
            <a:r>
              <a:rPr lang="en-US" sz="1600" dirty="0" smtClean="0"/>
              <a:t>Initial Financial Plan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21200" y="4660900"/>
            <a:ext cx="4102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*Completion date earlier than the June 30, 2017 completion date included in the July 2012 Initial Financial Plan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The Bridges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Updated project 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150" y="1533647"/>
            <a:ext cx="9167150" cy="534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58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9157"/>
            <a:ext cx="9144000" cy="838200"/>
          </a:xfrm>
        </p:spPr>
        <p:txBody>
          <a:bodyPr anchor="ctr">
            <a:normAutofit fontScale="90000"/>
          </a:bodyPr>
          <a:lstStyle/>
          <a:p>
            <a:r>
              <a:rPr lang="en-US" dirty="0" smtClean="0"/>
              <a:t>Memorandum of Understanding </a:t>
            </a:r>
            <a:br>
              <a:rPr lang="en-US" dirty="0" smtClean="0"/>
            </a:br>
            <a:r>
              <a:rPr lang="en-US" dirty="0" smtClean="0"/>
              <a:t>Between the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5537"/>
            <a:ext cx="8229600" cy="393337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333399"/>
              </a:buClr>
              <a:buFont typeface="Arial" pitchFamily="34" charset="0"/>
              <a:buChar char="•"/>
            </a:pPr>
            <a:r>
              <a:rPr lang="en-US" dirty="0" smtClean="0"/>
              <a:t>Executed by Gov. Daniels and Gov. Beshear on March 5, 2012: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333399"/>
              </a:buClr>
            </a:pPr>
            <a:r>
              <a:rPr lang="en-US" dirty="0" smtClean="0"/>
              <a:t>		One project, Two procurements</a:t>
            </a:r>
          </a:p>
          <a:p>
            <a:pPr marL="1014413" lvl="1" indent="-457200">
              <a:spcBef>
                <a:spcPts val="0"/>
              </a:spcBef>
              <a:buClr>
                <a:srgbClr val="333399"/>
              </a:buClr>
              <a:buFont typeface="Arial" pitchFamily="34" charset="0"/>
              <a:buChar char="•"/>
            </a:pPr>
            <a:r>
              <a:rPr lang="en-US" dirty="0" smtClean="0"/>
              <a:t>Indiana to lead on East End (AP)</a:t>
            </a:r>
          </a:p>
          <a:p>
            <a:pPr marL="1472755" lvl="5" indent="-457200">
              <a:spcAft>
                <a:spcPts val="1200"/>
              </a:spcAft>
              <a:buClr>
                <a:srgbClr val="333399"/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Availability Payment (AP)</a:t>
            </a:r>
          </a:p>
          <a:p>
            <a:pPr marL="1014413" lvl="1" indent="-457200">
              <a:spcBef>
                <a:spcPts val="0"/>
              </a:spcBef>
              <a:buClr>
                <a:srgbClr val="333399"/>
              </a:buClr>
              <a:buFont typeface="Arial" pitchFamily="34" charset="0"/>
              <a:buChar char="•"/>
            </a:pPr>
            <a:r>
              <a:rPr lang="en-US" dirty="0" smtClean="0"/>
              <a:t>Kentucky to lead on Downtown (DB)</a:t>
            </a:r>
          </a:p>
          <a:p>
            <a:pPr marL="1472755" lvl="5" indent="-457200">
              <a:buClr>
                <a:srgbClr val="333399"/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Design Build (DB)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7208" y="6858000"/>
            <a:ext cx="7651420" cy="24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800">
                <a:solidFill>
                  <a:schemeClr val="tx1"/>
                </a:solidFill>
                <a:latin typeface="Arial" pitchFamily="34" charset="0"/>
                <a:ea typeface="+mn-lt"/>
                <a:cs typeface="Arial" pitchFamily="34" charset="0"/>
              </a:defRPr>
            </a:lvl1pPr>
            <a:lvl2pPr marL="557213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Arial" pitchFamily="34" charset="0"/>
                <a:ea typeface="+mn-lt"/>
                <a:cs typeface="Arial" pitchFamily="34" charset="0"/>
              </a:defRPr>
            </a:lvl2pPr>
            <a:lvl3pPr marL="8128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Char char=""/>
              <a:defRPr sz="2200">
                <a:solidFill>
                  <a:schemeClr val="tx1"/>
                </a:solidFill>
                <a:latin typeface="Arial" pitchFamily="34" charset="0"/>
                <a:ea typeface="+mn-lt"/>
                <a:cs typeface="Arial" pitchFamily="34" charset="0"/>
              </a:defRPr>
            </a:lvl3pPr>
            <a:lvl4pPr marL="1068388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Arial" pitchFamily="34" charset="0"/>
                <a:ea typeface="+mn-lt"/>
                <a:cs typeface="Arial" pitchFamily="34" charset="0"/>
              </a:defRPr>
            </a:lvl4pPr>
            <a:lvl5pPr marL="1316038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Arial" pitchFamily="34" charset="0"/>
                <a:ea typeface="+mn-lt"/>
                <a:cs typeface="Arial" pitchFamily="34" charset="0"/>
              </a:defRPr>
            </a:lvl5pPr>
            <a:lvl6pPr marL="1572768" indent="-228600" algn="l" eaLnBrk="1" hangingPunct="1">
              <a:buClr>
                <a:schemeClr val="tx2"/>
              </a:buClr>
              <a:buFont typeface="Wingdings 2" pitchFamily="18" charset="2"/>
              <a:buChar char=""/>
              <a:defRPr lang="en-US" sz="1600" baseline="0" smtClean="0">
                <a:latin typeface="+mn-lt"/>
              </a:defRPr>
            </a:lvl6pPr>
            <a:lvl7pPr marL="1819656" indent="-228600" algn="l" eaLnBrk="1" hangingPunct="1">
              <a:buClr>
                <a:schemeClr val="accent1"/>
              </a:buClr>
              <a:buFont typeface="Wingdings 2" pitchFamily="18" charset="2"/>
              <a:buChar char=""/>
              <a:defRPr lang="en-US" sz="1600" baseline="0" smtClean="0">
                <a:latin typeface="+mn-lt"/>
              </a:defRPr>
            </a:lvl7pPr>
            <a:lvl8pPr marL="2066544" indent="-228600" algn="l" eaLnBrk="1" hangingPunct="1">
              <a:buClr>
                <a:schemeClr val="tx2"/>
              </a:buClr>
              <a:buFont typeface="Wingdings 2" pitchFamily="18" charset="2"/>
              <a:buChar char=""/>
              <a:defRPr sz="1600" baseline="0">
                <a:latin typeface="+mn-lt"/>
              </a:defRPr>
            </a:lvl8pPr>
            <a:lvl9pPr marL="2313432" indent="-228600" algn="l" eaLnBrk="1" hangingPunct="1">
              <a:buClr>
                <a:schemeClr val="accent1"/>
              </a:buClr>
              <a:buFont typeface="Wingdings 2" pitchFamily="18" charset="2"/>
              <a:buChar char=""/>
              <a:defRPr sz="1400" baseline="0"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350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r>
              <a:rPr lang="en-US" dirty="0"/>
              <a:t> </a:t>
            </a:r>
            <a:r>
              <a:rPr lang="en-US" dirty="0" smtClean="0"/>
              <a:t>of Availability Payment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90513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200" dirty="0" smtClean="0"/>
              <a:t>Significant market appetite for risk sharing</a:t>
            </a:r>
          </a:p>
          <a:p>
            <a:pPr marL="347663" indent="-347663">
              <a:buClr>
                <a:schemeClr val="tx2"/>
              </a:buClr>
              <a:buFont typeface="Arial" pitchFamily="34" charset="0"/>
              <a:buChar char="•"/>
              <a:tabLst>
                <a:tab pos="1204913" algn="l"/>
              </a:tabLst>
            </a:pPr>
            <a:r>
              <a:rPr lang="en-US" sz="2200" dirty="0" smtClean="0"/>
              <a:t>Availability payment is fixed subject to indexation, creating      budgetary certainty for public authority</a:t>
            </a:r>
          </a:p>
          <a:p>
            <a:pPr marL="347663" indent="-347663">
              <a:buClr>
                <a:schemeClr val="tx2"/>
              </a:buClr>
              <a:buFont typeface="Arial" pitchFamily="34" charset="0"/>
              <a:buChar char="•"/>
              <a:tabLst>
                <a:tab pos="1204913" algn="l"/>
              </a:tabLst>
            </a:pPr>
            <a:r>
              <a:rPr lang="en-US" sz="2200" dirty="0" smtClean="0"/>
              <a:t>Innovative design process is facilitated by competitive RFP process</a:t>
            </a:r>
          </a:p>
          <a:p>
            <a:pPr marL="347663" indent="-347663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200" dirty="0" smtClean="0"/>
              <a:t>Developer requires lower return due to guaranteed payment        stream (subject to deductions)</a:t>
            </a:r>
          </a:p>
          <a:p>
            <a:pPr marL="347663" indent="-347663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200" dirty="0" smtClean="0"/>
              <a:t>Encourages developer to keep facility open and perform to    standards</a:t>
            </a:r>
          </a:p>
          <a:p>
            <a:pPr marL="347663" indent="-347663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200" dirty="0" smtClean="0"/>
              <a:t>Developer has ability to access most efficient financing  structure (bank vs. bond)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81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086"/>
            <a:ext cx="9144000" cy="883589"/>
          </a:xfrm>
        </p:spPr>
        <p:txBody>
          <a:bodyPr/>
          <a:lstStyle/>
          <a:p>
            <a:r>
              <a:rPr lang="en-US" dirty="0" smtClean="0"/>
              <a:t>East End Crossing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04" y="1701798"/>
            <a:ext cx="72644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/>
              <a:t>Availability Payment structure, assuming positive Value for Money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/>
              <a:t>Concessionaire responsible for delivering Sections 4, 5 and 6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/>
              <a:t>Section 4 to be maintained by Kentucky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/>
              <a:t>Section 5 and </a:t>
            </a:r>
            <a:r>
              <a:rPr lang="en-US" sz="2200" dirty="0" smtClean="0"/>
              <a:t>Section </a:t>
            </a:r>
            <a:r>
              <a:rPr lang="en-US" sz="2200" dirty="0"/>
              <a:t>6 to be maintained by Concessionaire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/>
              <a:t>A separately procured toll operator to be responsible for all tolling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3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568325"/>
            <a:ext cx="9144000" cy="838200"/>
          </a:xfrm>
        </p:spPr>
        <p:txBody>
          <a:bodyPr/>
          <a:lstStyle/>
          <a:p>
            <a:pPr algn="l"/>
            <a:r>
              <a:rPr lang="en-US" b="1" dirty="0" smtClean="0"/>
              <a:t>East End </a:t>
            </a:r>
            <a:r>
              <a:rPr lang="en-US" sz="4000" b="1" dirty="0" smtClean="0"/>
              <a:t>Procurement Schedule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Memorandum of Understanding		March 5 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 RFQ Issued				March 9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 Shortlist Announced			April 23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 Final Economic Impact Study		April 26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 Draft RFP Issued				May 2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 Final RFP Issued				July 22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 Committed Bids Received		Oct 26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913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 Process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Technical Proposal and Financial Proposal evaluations conducted separately by separate teams</a:t>
            </a:r>
          </a:p>
          <a:p>
            <a:r>
              <a:rPr lang="en-US" sz="2400" dirty="0" smtClean="0"/>
              <a:t>Evaluators are all IFA/INDOT personnel supported by staff and consultants</a:t>
            </a:r>
          </a:p>
          <a:p>
            <a:r>
              <a:rPr lang="en-US" sz="2400" dirty="0" smtClean="0"/>
              <a:t>No communication occurred between technical and financial teams until both teams had fully completed their evaluations</a:t>
            </a:r>
          </a:p>
          <a:p>
            <a:r>
              <a:rPr lang="en-US" sz="2400" dirty="0" smtClean="0"/>
              <a:t>Final step of combining technical and financial scores resulted in a total score out of a maximum of 100 points available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Financial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r>
              <a:rPr lang="en-US" sz="2400" dirty="0" smtClean="0"/>
              <a:t>Represents 75 of the total 100 proposal points available</a:t>
            </a:r>
          </a:p>
          <a:p>
            <a:r>
              <a:rPr lang="en-US" sz="2400" dirty="0" smtClean="0"/>
              <a:t>72.5 of the 75 points determined by the proposer’s MAP score according to formula: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Remaining 2.5 points awarded based on feasibility of financial proposal as determined by the evaluation committee </a:t>
            </a:r>
          </a:p>
          <a:p>
            <a:r>
              <a:rPr lang="en-US" sz="2400" dirty="0" smtClean="0"/>
              <a:t>Total Financial Score = MAP Score + Feasibility Score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0718" y="2971800"/>
            <a:ext cx="356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Lowest Value of Base MAP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56116" y="3429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Proposer’s Value of Base MAP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3352800"/>
            <a:ext cx="3124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67400" y="3171825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  72.5 Points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199" y="3162300"/>
            <a:ext cx="1774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 Score   =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Technical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Represents 25 of the total 100 proposal points available</a:t>
            </a:r>
          </a:p>
          <a:p>
            <a:r>
              <a:rPr lang="en-US" sz="1800" dirty="0" smtClean="0"/>
              <a:t>Comprised of the sum of the Technical Proposal Score (up to 22.5 points) and Schedule Score (up to 2.5 points)</a:t>
            </a:r>
          </a:p>
          <a:p>
            <a:r>
              <a:rPr lang="en-US" sz="1800" dirty="0" smtClean="0"/>
              <a:t>Technical Proposal Score determined by 3 major elements: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Preliminary Project Management Plan (40%)</a:t>
            </a:r>
          </a:p>
          <a:p>
            <a:pPr lvl="1"/>
            <a:r>
              <a:rPr lang="en-US" sz="1800" dirty="0" smtClean="0"/>
              <a:t>Preliminary Design-Build Plan (30%)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Preliminary Operations and Maintenance Plan (30%)</a:t>
            </a:r>
          </a:p>
          <a:p>
            <a:pPr>
              <a:spcBef>
                <a:spcPts val="200"/>
              </a:spcBef>
            </a:pPr>
            <a:r>
              <a:rPr lang="en-US" sz="1800" dirty="0" smtClean="0"/>
              <a:t>Schedule Score determined by formula: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46482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Difference (in calendar days) between (</a:t>
            </a:r>
            <a:r>
              <a:rPr lang="en-US" sz="1400" dirty="0" err="1"/>
              <a:t>i</a:t>
            </a:r>
            <a:r>
              <a:rPr lang="en-US" sz="1400" dirty="0"/>
              <a:t>) Proposer’s scheduled date to achieve Substantial Completion and (ii) the Base MAP 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5334000"/>
            <a:ext cx="487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Difference (in calendar days) between (</a:t>
            </a:r>
            <a:r>
              <a:rPr lang="en-US" sz="1400" dirty="0" err="1"/>
              <a:t>i</a:t>
            </a:r>
            <a:r>
              <a:rPr lang="en-US" sz="1400" dirty="0"/>
              <a:t>) the earliest scheduled date to achieve Substantial Completion shown in any conforming Proposal, and (ii) the Base MAP Date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5330370"/>
            <a:ext cx="472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75288" y="5139227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 2.5 Points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3230" y="5162813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Schedule Score  =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RG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EDRG-PPT-Template</Template>
  <TotalTime>4105</TotalTime>
  <Words>562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EDRG-PPT-Template</vt:lpstr>
      <vt:lpstr>  Ohio River Bridges Project </vt:lpstr>
      <vt:lpstr>The Bridges Project </vt:lpstr>
      <vt:lpstr>Memorandum of Understanding  Between the States</vt:lpstr>
      <vt:lpstr>Selection of Availability Payment Model</vt:lpstr>
      <vt:lpstr>East End Crossing Procurement</vt:lpstr>
      <vt:lpstr>East End Procurement Schedule</vt:lpstr>
      <vt:lpstr>Evaluation Process</vt:lpstr>
      <vt:lpstr>Financial Score</vt:lpstr>
      <vt:lpstr>Technical Score</vt:lpstr>
      <vt:lpstr>Best Value Determination</vt:lpstr>
      <vt:lpstr>Preliminary Preferred Proposer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Glen</dc:creator>
  <cp:lastModifiedBy>jablasdel</cp:lastModifiedBy>
  <cp:revision>249</cp:revision>
  <cp:lastPrinted>2012-01-20T20:26:22Z</cp:lastPrinted>
  <dcterms:created xsi:type="dcterms:W3CDTF">2012-01-17T02:27:32Z</dcterms:created>
  <dcterms:modified xsi:type="dcterms:W3CDTF">2012-11-16T13:07:11Z</dcterms:modified>
</cp:coreProperties>
</file>