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81" r:id="rId1"/>
  </p:sldMasterIdLst>
  <p:notesMasterIdLst>
    <p:notesMasterId r:id="rId18"/>
  </p:notesMasterIdLst>
  <p:handoutMasterIdLst>
    <p:handoutMasterId r:id="rId19"/>
  </p:handoutMasterIdLst>
  <p:sldIdLst>
    <p:sldId id="326" r:id="rId2"/>
    <p:sldId id="448" r:id="rId3"/>
    <p:sldId id="425" r:id="rId4"/>
    <p:sldId id="362" r:id="rId5"/>
    <p:sldId id="442" r:id="rId6"/>
    <p:sldId id="330" r:id="rId7"/>
    <p:sldId id="432" r:id="rId8"/>
    <p:sldId id="429" r:id="rId9"/>
    <p:sldId id="441" r:id="rId10"/>
    <p:sldId id="439" r:id="rId11"/>
    <p:sldId id="436" r:id="rId12"/>
    <p:sldId id="433" r:id="rId13"/>
    <p:sldId id="386" r:id="rId14"/>
    <p:sldId id="403" r:id="rId15"/>
    <p:sldId id="450" r:id="rId16"/>
    <p:sldId id="449" r:id="rId1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C48373-C813-81AF-3129-5FED5E13C7DA}" name="Concannon, Tracy" initials="CT" userId="S::TCONCANN@ifa.IN.gov::c56f66ca-9a6a-4d2f-85c9-dfc76ad87e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0000"/>
    <a:srgbClr val="663300"/>
    <a:srgbClr val="000099"/>
    <a:srgbClr val="006600"/>
    <a:srgbClr val="CC0000"/>
    <a:srgbClr val="FFFF00"/>
    <a:srgbClr val="BDB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13E66-A81A-4370-9688-DF1C330F0353}" v="101" dt="2024-07-11T17:24:36.7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46" autoAdjust="0"/>
    <p:restoredTop sz="76252" autoAdjust="0"/>
  </p:normalViewPr>
  <p:slideViewPr>
    <p:cSldViewPr>
      <p:cViewPr varScale="1">
        <p:scale>
          <a:sx n="55" d="100"/>
          <a:sy n="55" d="100"/>
        </p:scale>
        <p:origin x="1740" y="66"/>
      </p:cViewPr>
      <p:guideLst>
        <p:guide orient="horz" pos="2160"/>
        <p:guide pos="2880"/>
      </p:guideLst>
    </p:cSldViewPr>
  </p:slideViewPr>
  <p:outlineViewPr>
    <p:cViewPr>
      <p:scale>
        <a:sx n="33" d="100"/>
        <a:sy n="33" d="100"/>
      </p:scale>
      <p:origin x="48" y="852"/>
    </p:cViewPr>
  </p:outlineViewPr>
  <p:notesTextViewPr>
    <p:cViewPr>
      <p:scale>
        <a:sx n="100" d="100"/>
        <a:sy n="100" d="100"/>
      </p:scale>
      <p:origin x="0" y="-156"/>
    </p:cViewPr>
  </p:notesTextViewPr>
  <p:sorterViewPr>
    <p:cViewPr>
      <p:scale>
        <a:sx n="66" d="100"/>
        <a:sy n="66" d="100"/>
      </p:scale>
      <p:origin x="0" y="0"/>
    </p:cViewPr>
  </p:sorterViewPr>
  <p:notesViewPr>
    <p:cSldViewPr>
      <p:cViewPr varScale="1">
        <p:scale>
          <a:sx n="56" d="100"/>
          <a:sy n="56" d="100"/>
        </p:scale>
        <p:origin x="-1698"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8A55480-27A1-F928-5AEC-443ED751AD89}"/>
              </a:ext>
            </a:extLst>
          </p:cNvPr>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1409" tIns="45703" rIns="91409" bIns="45703"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71683" name="Rectangle 3">
            <a:extLst>
              <a:ext uri="{FF2B5EF4-FFF2-40B4-BE49-F238E27FC236}">
                <a16:creationId xmlns:a16="http://schemas.microsoft.com/office/drawing/2014/main" id="{EB83BB03-374B-3745-EFA6-13CDED993D04}"/>
              </a:ext>
            </a:extLst>
          </p:cNvPr>
          <p:cNvSpPr>
            <a:spLocks noGrp="1" noChangeArrowheads="1"/>
          </p:cNvSpPr>
          <p:nvPr>
            <p:ph type="dt" sz="quarter" idx="1"/>
          </p:nvPr>
        </p:nvSpPr>
        <p:spPr bwMode="auto">
          <a:xfrm>
            <a:off x="3970339" y="0"/>
            <a:ext cx="3038475" cy="465138"/>
          </a:xfrm>
          <a:prstGeom prst="rect">
            <a:avLst/>
          </a:prstGeom>
          <a:noFill/>
          <a:ln w="9525">
            <a:noFill/>
            <a:miter lim="800000"/>
            <a:headEnd/>
            <a:tailEnd/>
          </a:ln>
          <a:effectLst/>
        </p:spPr>
        <p:txBody>
          <a:bodyPr vert="horz" wrap="square" lIns="91409" tIns="45703" rIns="91409" bIns="45703"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71684" name="Rectangle 4">
            <a:extLst>
              <a:ext uri="{FF2B5EF4-FFF2-40B4-BE49-F238E27FC236}">
                <a16:creationId xmlns:a16="http://schemas.microsoft.com/office/drawing/2014/main" id="{71F84AF9-A58A-3A34-846C-920B89B178D1}"/>
              </a:ext>
            </a:extLst>
          </p:cNvPr>
          <p:cNvSpPr>
            <a:spLocks noGrp="1" noChangeArrowheads="1"/>
          </p:cNvSpPr>
          <p:nvPr>
            <p:ph type="ftr" sz="quarter" idx="2"/>
          </p:nvPr>
        </p:nvSpPr>
        <p:spPr bwMode="auto">
          <a:xfrm>
            <a:off x="1" y="8829675"/>
            <a:ext cx="3038475" cy="465138"/>
          </a:xfrm>
          <a:prstGeom prst="rect">
            <a:avLst/>
          </a:prstGeom>
          <a:noFill/>
          <a:ln w="9525">
            <a:noFill/>
            <a:miter lim="800000"/>
            <a:headEnd/>
            <a:tailEnd/>
          </a:ln>
          <a:effectLst/>
        </p:spPr>
        <p:txBody>
          <a:bodyPr vert="horz" wrap="square" lIns="91409" tIns="45703" rIns="91409" bIns="45703"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71685" name="Rectangle 5">
            <a:extLst>
              <a:ext uri="{FF2B5EF4-FFF2-40B4-BE49-F238E27FC236}">
                <a16:creationId xmlns:a16="http://schemas.microsoft.com/office/drawing/2014/main" id="{45BF6520-92B8-9516-74CA-30FC6B3B0106}"/>
              </a:ext>
            </a:extLst>
          </p:cNvPr>
          <p:cNvSpPr>
            <a:spLocks noGrp="1" noChangeArrowheads="1"/>
          </p:cNvSpPr>
          <p:nvPr>
            <p:ph type="sldNum" sz="quarter" idx="3"/>
          </p:nvPr>
        </p:nvSpPr>
        <p:spPr bwMode="auto">
          <a:xfrm>
            <a:off x="3970339" y="8829675"/>
            <a:ext cx="3038475" cy="465138"/>
          </a:xfrm>
          <a:prstGeom prst="rect">
            <a:avLst/>
          </a:prstGeom>
          <a:noFill/>
          <a:ln w="9525">
            <a:noFill/>
            <a:miter lim="800000"/>
            <a:headEnd/>
            <a:tailEnd/>
          </a:ln>
          <a:effectLst/>
        </p:spPr>
        <p:txBody>
          <a:bodyPr vert="horz" wrap="square" lIns="91409" tIns="45703" rIns="91409" bIns="45703" numCol="1" anchor="b" anchorCtr="0" compatLnSpc="1">
            <a:prstTxWarp prst="textNoShape">
              <a:avLst/>
            </a:prstTxWarp>
          </a:bodyPr>
          <a:lstStyle>
            <a:lvl1pPr algn="r">
              <a:defRPr sz="1200">
                <a:latin typeface="Times New Roman" panose="02020603050405020304" pitchFamily="18" charset="0"/>
              </a:defRPr>
            </a:lvl1pPr>
          </a:lstStyle>
          <a:p>
            <a:pPr>
              <a:defRPr/>
            </a:pPr>
            <a:fld id="{0AFC8499-1146-4401-9A1C-1846D235CB83}"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D91967F6-4817-8061-C73B-5F3AE7650885}"/>
              </a:ext>
            </a:extLst>
          </p:cNvPr>
          <p:cNvSpPr>
            <a:spLocks noGrp="1" noChangeArrowheads="1"/>
          </p:cNvSpPr>
          <p:nvPr>
            <p:ph type="hdr" sz="quarter"/>
          </p:nvPr>
        </p:nvSpPr>
        <p:spPr bwMode="auto">
          <a:xfrm>
            <a:off x="1" y="0"/>
            <a:ext cx="3038475" cy="465138"/>
          </a:xfrm>
          <a:prstGeom prst="rect">
            <a:avLst/>
          </a:prstGeom>
          <a:noFill/>
          <a:ln w="9525">
            <a:noFill/>
            <a:miter lim="800000"/>
            <a:headEnd/>
            <a:tailEnd/>
          </a:ln>
          <a:effectLst/>
        </p:spPr>
        <p:txBody>
          <a:bodyPr vert="horz" wrap="square" lIns="93144" tIns="46574" rIns="93144" bIns="46574" numCol="1" anchor="t" anchorCtr="0" compatLnSpc="1">
            <a:prstTxWarp prst="textNoShape">
              <a:avLst/>
            </a:prstTxWarp>
          </a:bodyPr>
          <a:lstStyle>
            <a:lvl1pPr defTabSz="931726">
              <a:defRPr sz="1200">
                <a:latin typeface="Times New Roman" pitchFamily="18" charset="0"/>
              </a:defRPr>
            </a:lvl1pPr>
          </a:lstStyle>
          <a:p>
            <a:pPr>
              <a:defRPr/>
            </a:pPr>
            <a:endParaRPr lang="en-US"/>
          </a:p>
        </p:txBody>
      </p:sp>
      <p:sp>
        <p:nvSpPr>
          <p:cNvPr id="13315" name="Rectangle 3">
            <a:extLst>
              <a:ext uri="{FF2B5EF4-FFF2-40B4-BE49-F238E27FC236}">
                <a16:creationId xmlns:a16="http://schemas.microsoft.com/office/drawing/2014/main" id="{03FEA234-349B-86BD-5D26-485C226A7551}"/>
              </a:ext>
            </a:extLst>
          </p:cNvPr>
          <p:cNvSpPr>
            <a:spLocks noGrp="1" noChangeArrowheads="1"/>
          </p:cNvSpPr>
          <p:nvPr>
            <p:ph type="dt" idx="1"/>
          </p:nvPr>
        </p:nvSpPr>
        <p:spPr bwMode="auto">
          <a:xfrm>
            <a:off x="3970339" y="0"/>
            <a:ext cx="3038475" cy="465138"/>
          </a:xfrm>
          <a:prstGeom prst="rect">
            <a:avLst/>
          </a:prstGeom>
          <a:noFill/>
          <a:ln w="9525">
            <a:noFill/>
            <a:miter lim="800000"/>
            <a:headEnd/>
            <a:tailEnd/>
          </a:ln>
          <a:effectLst/>
        </p:spPr>
        <p:txBody>
          <a:bodyPr vert="horz" wrap="square" lIns="93144" tIns="46574" rIns="93144" bIns="46574" numCol="1" anchor="t" anchorCtr="0" compatLnSpc="1">
            <a:prstTxWarp prst="textNoShape">
              <a:avLst/>
            </a:prstTxWarp>
          </a:bodyPr>
          <a:lstStyle>
            <a:lvl1pPr algn="r" defTabSz="931726">
              <a:defRPr sz="1200">
                <a:latin typeface="Times New Roman" pitchFamily="18" charset="0"/>
              </a:defRPr>
            </a:lvl1pPr>
          </a:lstStyle>
          <a:p>
            <a:pPr>
              <a:defRPr/>
            </a:pPr>
            <a:endParaRPr lang="en-US"/>
          </a:p>
        </p:txBody>
      </p:sp>
      <p:sp>
        <p:nvSpPr>
          <p:cNvPr id="3076" name="Rectangle 4">
            <a:extLst>
              <a:ext uri="{FF2B5EF4-FFF2-40B4-BE49-F238E27FC236}">
                <a16:creationId xmlns:a16="http://schemas.microsoft.com/office/drawing/2014/main" id="{674D31EE-4FD1-3F5B-4AEB-C11DC9F0C7C1}"/>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6AC5C328-8AD6-52B6-E03C-D3ECD49D552D}"/>
              </a:ext>
            </a:extLst>
          </p:cNvPr>
          <p:cNvSpPr>
            <a:spLocks noGrp="1" noChangeArrowheads="1"/>
          </p:cNvSpPr>
          <p:nvPr>
            <p:ph type="body" sz="quarter" idx="3"/>
          </p:nvPr>
        </p:nvSpPr>
        <p:spPr bwMode="auto">
          <a:xfrm>
            <a:off x="701676" y="4416426"/>
            <a:ext cx="5607050" cy="4183063"/>
          </a:xfrm>
          <a:prstGeom prst="rect">
            <a:avLst/>
          </a:prstGeom>
          <a:noFill/>
          <a:ln w="9525">
            <a:noFill/>
            <a:miter lim="800000"/>
            <a:headEnd/>
            <a:tailEnd/>
          </a:ln>
          <a:effectLst/>
        </p:spPr>
        <p:txBody>
          <a:bodyPr vert="horz" wrap="square" lIns="93144" tIns="46574" rIns="93144" bIns="4657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8" name="Rectangle 6">
            <a:extLst>
              <a:ext uri="{FF2B5EF4-FFF2-40B4-BE49-F238E27FC236}">
                <a16:creationId xmlns:a16="http://schemas.microsoft.com/office/drawing/2014/main" id="{5A528397-4C88-467F-D072-02D6D0FF854D}"/>
              </a:ext>
            </a:extLst>
          </p:cNvPr>
          <p:cNvSpPr>
            <a:spLocks noGrp="1" noChangeArrowheads="1"/>
          </p:cNvSpPr>
          <p:nvPr>
            <p:ph type="ftr" sz="quarter" idx="4"/>
          </p:nvPr>
        </p:nvSpPr>
        <p:spPr bwMode="auto">
          <a:xfrm>
            <a:off x="1" y="8829675"/>
            <a:ext cx="3038475" cy="465138"/>
          </a:xfrm>
          <a:prstGeom prst="rect">
            <a:avLst/>
          </a:prstGeom>
          <a:noFill/>
          <a:ln w="9525">
            <a:noFill/>
            <a:miter lim="800000"/>
            <a:headEnd/>
            <a:tailEnd/>
          </a:ln>
          <a:effectLst/>
        </p:spPr>
        <p:txBody>
          <a:bodyPr vert="horz" wrap="square" lIns="93144" tIns="46574" rIns="93144" bIns="46574" numCol="1" anchor="b" anchorCtr="0" compatLnSpc="1">
            <a:prstTxWarp prst="textNoShape">
              <a:avLst/>
            </a:prstTxWarp>
          </a:bodyPr>
          <a:lstStyle>
            <a:lvl1pPr defTabSz="931726">
              <a:defRPr sz="1200">
                <a:latin typeface="Times New Roman" pitchFamily="18" charset="0"/>
              </a:defRPr>
            </a:lvl1pPr>
          </a:lstStyle>
          <a:p>
            <a:pPr>
              <a:defRPr/>
            </a:pPr>
            <a:endParaRPr lang="en-US"/>
          </a:p>
        </p:txBody>
      </p:sp>
      <p:sp>
        <p:nvSpPr>
          <p:cNvPr id="13319" name="Rectangle 7">
            <a:extLst>
              <a:ext uri="{FF2B5EF4-FFF2-40B4-BE49-F238E27FC236}">
                <a16:creationId xmlns:a16="http://schemas.microsoft.com/office/drawing/2014/main" id="{A7A8D6CE-924F-7D56-174B-8444C770AFB5}"/>
              </a:ext>
            </a:extLst>
          </p:cNvPr>
          <p:cNvSpPr>
            <a:spLocks noGrp="1" noChangeArrowheads="1"/>
          </p:cNvSpPr>
          <p:nvPr>
            <p:ph type="sldNum" sz="quarter" idx="5"/>
          </p:nvPr>
        </p:nvSpPr>
        <p:spPr bwMode="auto">
          <a:xfrm>
            <a:off x="3970339" y="8829675"/>
            <a:ext cx="3038475" cy="465138"/>
          </a:xfrm>
          <a:prstGeom prst="rect">
            <a:avLst/>
          </a:prstGeom>
          <a:noFill/>
          <a:ln w="9525">
            <a:noFill/>
            <a:miter lim="800000"/>
            <a:headEnd/>
            <a:tailEnd/>
          </a:ln>
          <a:effectLst/>
        </p:spPr>
        <p:txBody>
          <a:bodyPr vert="horz" wrap="square" lIns="93144" tIns="46574" rIns="93144" bIns="46574" numCol="1" anchor="b" anchorCtr="0" compatLnSpc="1">
            <a:prstTxWarp prst="textNoShape">
              <a:avLst/>
            </a:prstTxWarp>
          </a:bodyPr>
          <a:lstStyle>
            <a:lvl1pPr algn="r" defTabSz="931726">
              <a:defRPr sz="1200">
                <a:latin typeface="Times New Roman" panose="02020603050405020304" pitchFamily="18" charset="0"/>
              </a:defRPr>
            </a:lvl1pPr>
          </a:lstStyle>
          <a:p>
            <a:pPr>
              <a:defRPr/>
            </a:pPr>
            <a:fld id="{BE6C609C-0BA4-4196-A487-971E1A9EA1BB}"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79DC344D-1745-C5F0-A92E-420C24766A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5510DA18-5B03-4433-96A8-84F627438DC6}" type="slidenum">
              <a:rPr lang="en-US" altLang="en-US" smtClean="0">
                <a:latin typeface="Times New Roman" panose="02020603050405020304" pitchFamily="18" charset="0"/>
              </a:rPr>
              <a:pPr/>
              <a:t>1</a:t>
            </a:fld>
            <a:endParaRPr lang="en-US" altLang="en-US">
              <a:latin typeface="Times New Roman" panose="02020603050405020304" pitchFamily="18" charset="0"/>
            </a:endParaRPr>
          </a:p>
        </p:txBody>
      </p:sp>
      <p:sp>
        <p:nvSpPr>
          <p:cNvPr id="6147" name="Rectangle 2">
            <a:extLst>
              <a:ext uri="{FF2B5EF4-FFF2-40B4-BE49-F238E27FC236}">
                <a16:creationId xmlns:a16="http://schemas.microsoft.com/office/drawing/2014/main" id="{0A42DD6A-EC62-4E80-A13A-3E585F396EB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8302C998-73D0-6871-8FF0-C12A796A7F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is the Brownfields 101 presentation, created by Mitchell Smith the Communications Lead &amp; Project Manager for the Brownfields Program.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this presentation concludes, you should know: the basic functionality and how the Indiana Brownfields Program operates, how a brownfield is defined, what a comfort letter is and who is eligible to receive a comfort letter, and not only what a BFPP is, but also the requirements and responsibilities of a BFPP.</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2</a:t>
            </a:fld>
            <a:endParaRPr lang="en-US" altLang="en-US" dirty="0"/>
          </a:p>
        </p:txBody>
      </p:sp>
    </p:spTree>
    <p:extLst>
      <p:ext uri="{BB962C8B-B14F-4D97-AF65-F5344CB8AC3E}">
        <p14:creationId xmlns:p14="http://schemas.microsoft.com/office/powerpoint/2010/main" val="912056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9C2CBA2-4009-22C8-75B4-AC5491FE80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E08F5799-45BE-4148-8064-5F9AACC8D709}" type="slidenum">
              <a:rPr lang="en-US" altLang="en-US" smtClean="0">
                <a:latin typeface="Times New Roman" panose="02020603050405020304" pitchFamily="18" charset="0"/>
              </a:rPr>
              <a:pPr/>
              <a:t>3</a:t>
            </a:fld>
            <a:endParaRPr lang="en-US" altLang="en-US">
              <a:latin typeface="Times New Roman" panose="02020603050405020304" pitchFamily="18" charset="0"/>
            </a:endParaRPr>
          </a:p>
        </p:txBody>
      </p:sp>
      <p:sp>
        <p:nvSpPr>
          <p:cNvPr id="8195" name="Rectangle 2">
            <a:extLst>
              <a:ext uri="{FF2B5EF4-FFF2-40B4-BE49-F238E27FC236}">
                <a16:creationId xmlns:a16="http://schemas.microsoft.com/office/drawing/2014/main" id="{B90EB508-A7A7-022C-0236-1944FB70EA9D}"/>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81D2216B-D7A7-D7A8-C96A-8009CCEAA0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 what is a brownfield? A brownfield is not only a parcel of real estate that could be abandoned or inactive, but also where redevelopment or reuse is complicated by the presence or POTENTIAL presence of a hazardous substance, contaminant, or petroleum product. It’s important to remember that contamination does not need to be present for a parcel or site to be considered a brownfield.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822BA3B8-801A-4505-8DA2-A319CD673F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0097856F-0F7F-4BF7-BEEF-2B6178287B2B}"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
        <p:nvSpPr>
          <p:cNvPr id="12291" name="Rectangle 2">
            <a:extLst>
              <a:ext uri="{FF2B5EF4-FFF2-40B4-BE49-F238E27FC236}">
                <a16:creationId xmlns:a16="http://schemas.microsoft.com/office/drawing/2014/main" id="{1FCD3B89-99F9-EDDE-BED7-803956B05FE6}"/>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5F3EE762-447E-787C-858A-59F4CC20F5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Assistance the Brownfields Program provides includes: free governmental assistance to address environmental issues that impede redevelopment; typically with communities or prospective purchasers; voluntary participation – WE ARE NOT ENFORCEMENT. The image on the right shows the make up of the Indiana Finance Authority (IFA), with the Brownfields Program and State Revolving Fund (SRF) as the environmental programs within IFA. We work with EPA, mainly Region 5 contacts, and IDEM, with different processes for different incentives and funding sources. We just updated our qualified pool of consultants in the Spring of 2023. Of course, we use the R2 for site evaluations and we offer closure and liability clarification documents. </a:t>
            </a:r>
          </a:p>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So what do we do? We are voluntary, again we are not enforcement. We have no fees or penalties. We typically work with non-responsible parties and we will get into situations where we do a little later. We typically provide technical assistance to applicants during, or prior to, a property transfer as well as providing financial assistance through various funding sources for assessment and remediation. Again, we use existing regulations and policies as well as the R2 for guidance. We have financial, legal, technical, and GIS staff and we coordinate with essentially all other IDEM Programs. Comfort and closure letter review and evaluation make up the bulk of our work.</a:t>
            </a:r>
          </a:p>
          <a:p>
            <a:endParaRPr lang="en-US" dirty="0"/>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5</a:t>
            </a:fld>
            <a:endParaRPr lang="en-US" altLang="en-US" dirty="0"/>
          </a:p>
        </p:txBody>
      </p:sp>
    </p:spTree>
    <p:extLst>
      <p:ext uri="{BB962C8B-B14F-4D97-AF65-F5344CB8AC3E}">
        <p14:creationId xmlns:p14="http://schemas.microsoft.com/office/powerpoint/2010/main" val="4288481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E1648B16-FBCC-47E4-1908-60C5F4CC87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00A22A3A-3EAE-4B0A-8C39-9F0055010348}" type="slidenum">
              <a:rPr lang="en-US" altLang="en-US" smtClean="0">
                <a:latin typeface="Times New Roman" panose="02020603050405020304" pitchFamily="18" charset="0"/>
              </a:rPr>
              <a:pPr/>
              <a:t>6</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7F53698C-03B4-BE99-C4AC-CA2AE6547D52}"/>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92F524F3-4451-2CEC-7066-5FE096239E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There are typically obstacles to redevelopment of brownfields, which include: real or suspected environmental contamination, again it can be the presence or potential presence of contamination; assessment and cleanup costs - not everyone has a deep enough pocket to deal with environmental concerns; liability concerns for anyone involved; socio-economic issues such as opposition to another industrial facility to be the reuse of a certain Site; and viability of reuse plans which could include that same industrial facility, perhaps that is the only viable reuse of that Site. And finally, there could be a lack of money and knowledge along with unknowns including risks. One of the largest hurdles to overcome is the lack of knowledge related to all aspects to brownfield redevelopment.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Comfort Letters are </a:t>
            </a:r>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issued to Responsible Parties. The bulk of our Program workload is document review for Comfort Letter requests. Each Letter drafted by the Program goes through peer, legal, and technical review before being reviewed and signed by IDEM. The Program utilizes IDEM Science Services to review and comment on data or work plans as needed. </a:t>
            </a:r>
            <a:r>
              <a:rPr lang="en-US" sz="1800" dirty="0">
                <a:effectLst/>
                <a:latin typeface="Calibri" panose="020F0502020204030204" pitchFamily="34" charset="0"/>
                <a:ea typeface="Calibri" panose="020F0502020204030204" pitchFamily="34" charset="0"/>
                <a:cs typeface="Times New Roman" panose="02020603050405020304" pitchFamily="18" charset="0"/>
              </a:rPr>
              <a:t>Letters typically take a minimum of 120 days from the time we receive all pertinent information – not just the application. The length of time varies based on other requests, volume of reports and data, and complexity of the Site. Some sites could be within other or multiple IDEM programs. The BFPP liability defense is self-implementing; meaning someone does not need a Comfort Letter before closing to be eligible for the liability defense.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7</a:t>
            </a:fld>
            <a:endParaRPr lang="en-US" altLang="en-US" dirty="0"/>
          </a:p>
        </p:txBody>
      </p:sp>
    </p:spTree>
    <p:extLst>
      <p:ext uri="{BB962C8B-B14F-4D97-AF65-F5344CB8AC3E}">
        <p14:creationId xmlns:p14="http://schemas.microsoft.com/office/powerpoint/2010/main" val="284455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B45D69C0-3EDC-6078-4CAD-CB4AC4093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E0049DFF-1628-437A-991C-48AD569A3AE0}"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19459" name="Rectangle 2">
            <a:extLst>
              <a:ext uri="{FF2B5EF4-FFF2-40B4-BE49-F238E27FC236}">
                <a16:creationId xmlns:a16="http://schemas.microsoft.com/office/drawing/2014/main" id="{081DA3E3-6884-7E85-D688-63D41956A1D2}"/>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92ACDCB3-CAA8-A9B2-942C-6EE209DB28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 BFPP is a prospective purchaser or owner of a site that satisfies “all appropriate inquiry” by completing a Phase I ESA prior to purchasing (or leasing) a site at which all disposal of hazardous substances or petroleum products occurred prior to purchase (or lease). AAI is a rule under CERCLA that prescribes the due diligence necessary for a buyer to undertake so it knows what it is getting into when buying a property with contamination. </a:t>
            </a: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Again this process is self-implementing and the letter can be issued after purchase. As long as a BFPP satisfies AAI, then a comfort letter is not needed prior to purchasing a property. If there are no recognized environmental conditions (recs) and/or no contamination then the Program cannot issue a Comfort Letter. Without environmental liability, there can be no clarification given, so in the event there are no recs or contamination, a Comment Letter would be issued instead. Within the letter, reasonable steps will be provided which include technical opinions for mitigating exposures. It is important to note that a BFPP is not responsible for cleanup of a site, it is their responsibility to mitigate exposures to any occupants. These reasonable steps can be ‘beefed’ up with input from Science Services. </a:t>
            </a:r>
            <a:r>
              <a:rPr lang="en-US" sz="1800" dirty="0">
                <a:effectLst/>
                <a:latin typeface="Calibri" panose="020F0502020204030204" pitchFamily="34" charset="0"/>
                <a:ea typeface="Calibri" panose="020F0502020204030204" pitchFamily="34" charset="0"/>
                <a:cs typeface="Times New Roman" panose="02020603050405020304" pitchFamily="18" charset="0"/>
              </a:rPr>
              <a:t>Some brownfield sites could be within other IDEM programs, with oversight for a different reason, such as cleanup efforts. That other IDEM program will work with the responsible party.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Typically, all comfort letters will include the summary of a Phase two which should investigate all recs identified in a Phase one ESA but they aren’t required. If a rec isn’t investigated, a reasonable step will be included stating the need to investigate that rec.</a:t>
            </a:r>
          </a:p>
          <a:p>
            <a:endParaRPr lang="en-US" dirty="0"/>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9</a:t>
            </a:fld>
            <a:endParaRPr lang="en-US" altLang="en-US" dirty="0"/>
          </a:p>
        </p:txBody>
      </p:sp>
    </p:spTree>
    <p:extLst>
      <p:ext uri="{BB962C8B-B14F-4D97-AF65-F5344CB8AC3E}">
        <p14:creationId xmlns:p14="http://schemas.microsoft.com/office/powerpoint/2010/main" val="374014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Phase one ESA is an important component of the AAI, where environmental conditions on the Site are identified. No samples are collected during a Phase one, only site reconnaissance and document review to identify recognized environmental conditions. There are three types: recs, C-recs, and H-recs. A rec is defined as the presence or likely presence of any hazardous substances or petroleum products in, on, or at a property due to a release or under conditions that pose a material threat of a future release. A controlled rec is a result of a past release that has been addressed to the satisfaction of IDEM (or other applicable regulatory agency), with contamination allowed to remain in place along with land use restrictions. An h-rec is a past release that has been addressed to the satisfaction of IDEM meeting unrestricted use.</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10</a:t>
            </a:fld>
            <a:endParaRPr lang="en-US" altLang="en-US" dirty="0"/>
          </a:p>
        </p:txBody>
      </p:sp>
    </p:spTree>
    <p:extLst>
      <p:ext uri="{BB962C8B-B14F-4D97-AF65-F5344CB8AC3E}">
        <p14:creationId xmlns:p14="http://schemas.microsoft.com/office/powerpoint/2010/main" val="3531338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Phase two ESA is meant to investigate any recs identified in the Phase one ESA. This could include the advancement of soil borings or soil gas ports, the installation of groundwater monitoring wells, or the collection of indoor air samples in efforts to determine exposure risks. The more data that is collected, the more comprehensive of a review and better determinations can be given by the Program. In the event that a determination cannot be made, the Program will ask for more data to be collected prior to issuing a letter or within the letter.</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11</a:t>
            </a:fld>
            <a:endParaRPr lang="en-US" altLang="en-US" dirty="0"/>
          </a:p>
        </p:txBody>
      </p:sp>
    </p:spTree>
    <p:extLst>
      <p:ext uri="{BB962C8B-B14F-4D97-AF65-F5344CB8AC3E}">
        <p14:creationId xmlns:p14="http://schemas.microsoft.com/office/powerpoint/2010/main" val="3044588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site conditions warrant land use restrictions, along with the comfort letter Program staff will draft an environmental restrictive covenant (ERC). The ERC will proscribe actions or prohibitions deemed necessary for safe intended property use whether it be residential, commercial, or industrial. Modifications can be made as property conditions change or more information is gathered. </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12</a:t>
            </a:fld>
            <a:endParaRPr lang="en-US" altLang="en-US" dirty="0"/>
          </a:p>
        </p:txBody>
      </p:sp>
    </p:spTree>
    <p:extLst>
      <p:ext uri="{BB962C8B-B14F-4D97-AF65-F5344CB8AC3E}">
        <p14:creationId xmlns:p14="http://schemas.microsoft.com/office/powerpoint/2010/main" val="54987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7DA36A73-2D90-ACF4-0EA3-B8FD0BABAC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E362B6C8-F8BC-4F84-827B-2D5545823DDA}" type="slidenum">
              <a:rPr lang="en-US" altLang="en-US" smtClean="0">
                <a:latin typeface="Times New Roman" panose="02020603050405020304" pitchFamily="18" charset="0"/>
              </a:rPr>
              <a:pPr/>
              <a:t>13</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7365B46A-7CFB-A7A3-011E-CDAD3987B235}"/>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2BE12C66-2783-1E96-B08E-8E50146586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Transitioning away from the comfort letter and environmental liability side of the Program, we also have petroleum brownfields. We have a funding source called the Petroleum Orphan Site Initiative (POSI) which we use for sites that either have an inability to pay, cannot be addressed by a responsible party, referred to us by IDEM enforcement, or other factors including inheritance or tax delinquency.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F6F2DC2B-EEE6-7206-5227-F0611CD907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26">
              <a:defRPr>
                <a:solidFill>
                  <a:schemeClr val="tx1"/>
                </a:solidFill>
                <a:latin typeface="Arial" panose="020B0604020202020204" pitchFamily="34" charset="0"/>
              </a:defRPr>
            </a:lvl1pPr>
            <a:lvl2pPr marL="742841" indent="-285708" defTabSz="931726">
              <a:defRPr>
                <a:solidFill>
                  <a:schemeClr val="tx1"/>
                </a:solidFill>
                <a:latin typeface="Arial" panose="020B0604020202020204" pitchFamily="34" charset="0"/>
              </a:defRPr>
            </a:lvl2pPr>
            <a:lvl3pPr marL="1142833" indent="-228567" defTabSz="931726">
              <a:defRPr>
                <a:solidFill>
                  <a:schemeClr val="tx1"/>
                </a:solidFill>
                <a:latin typeface="Arial" panose="020B0604020202020204" pitchFamily="34" charset="0"/>
              </a:defRPr>
            </a:lvl3pPr>
            <a:lvl4pPr marL="1599965" indent="-228567" defTabSz="931726">
              <a:defRPr>
                <a:solidFill>
                  <a:schemeClr val="tx1"/>
                </a:solidFill>
                <a:latin typeface="Arial" panose="020B0604020202020204" pitchFamily="34" charset="0"/>
              </a:defRPr>
            </a:lvl4pPr>
            <a:lvl5pPr marL="2057099" indent="-228567" defTabSz="931726">
              <a:defRPr>
                <a:solidFill>
                  <a:schemeClr val="tx1"/>
                </a:solidFill>
                <a:latin typeface="Arial" panose="020B0604020202020204" pitchFamily="34" charset="0"/>
              </a:defRPr>
            </a:lvl5pPr>
            <a:lvl6pPr marL="2514232" indent="-228567" defTabSz="931726" eaLnBrk="0" fontAlgn="base" hangingPunct="0">
              <a:spcBef>
                <a:spcPct val="0"/>
              </a:spcBef>
              <a:spcAft>
                <a:spcPct val="0"/>
              </a:spcAft>
              <a:defRPr>
                <a:solidFill>
                  <a:schemeClr val="tx1"/>
                </a:solidFill>
                <a:latin typeface="Arial" panose="020B0604020202020204" pitchFamily="34" charset="0"/>
              </a:defRPr>
            </a:lvl6pPr>
            <a:lvl7pPr marL="2971364" indent="-228567" defTabSz="931726" eaLnBrk="0" fontAlgn="base" hangingPunct="0">
              <a:spcBef>
                <a:spcPct val="0"/>
              </a:spcBef>
              <a:spcAft>
                <a:spcPct val="0"/>
              </a:spcAft>
              <a:defRPr>
                <a:solidFill>
                  <a:schemeClr val="tx1"/>
                </a:solidFill>
                <a:latin typeface="Arial" panose="020B0604020202020204" pitchFamily="34" charset="0"/>
              </a:defRPr>
            </a:lvl7pPr>
            <a:lvl8pPr marL="3428498" indent="-228567" defTabSz="931726" eaLnBrk="0" fontAlgn="base" hangingPunct="0">
              <a:spcBef>
                <a:spcPct val="0"/>
              </a:spcBef>
              <a:spcAft>
                <a:spcPct val="0"/>
              </a:spcAft>
              <a:defRPr>
                <a:solidFill>
                  <a:schemeClr val="tx1"/>
                </a:solidFill>
                <a:latin typeface="Arial" panose="020B0604020202020204" pitchFamily="34" charset="0"/>
              </a:defRPr>
            </a:lvl8pPr>
            <a:lvl9pPr marL="3885630" indent="-228567" defTabSz="931726" eaLnBrk="0" fontAlgn="base" hangingPunct="0">
              <a:spcBef>
                <a:spcPct val="0"/>
              </a:spcBef>
              <a:spcAft>
                <a:spcPct val="0"/>
              </a:spcAft>
              <a:defRPr>
                <a:solidFill>
                  <a:schemeClr val="tx1"/>
                </a:solidFill>
                <a:latin typeface="Arial" panose="020B0604020202020204" pitchFamily="34" charset="0"/>
              </a:defRPr>
            </a:lvl9pPr>
          </a:lstStyle>
          <a:p>
            <a:fld id="{34A4EDAA-4E9E-4B31-A0FE-AD0F6D38A6E1}" type="slidenum">
              <a:rPr lang="en-US" altLang="en-US" smtClean="0">
                <a:latin typeface="Times New Roman" panose="02020603050405020304" pitchFamily="18" charset="0"/>
              </a:rPr>
              <a:pPr/>
              <a:t>14</a:t>
            </a:fld>
            <a:endParaRPr lang="en-US" altLang="en-US">
              <a:latin typeface="Times New Roman" panose="02020603050405020304" pitchFamily="18" charset="0"/>
            </a:endParaRPr>
          </a:p>
        </p:txBody>
      </p:sp>
      <p:sp>
        <p:nvSpPr>
          <p:cNvPr id="35843" name="Rectangle 2">
            <a:extLst>
              <a:ext uri="{FF2B5EF4-FFF2-40B4-BE49-F238E27FC236}">
                <a16:creationId xmlns:a16="http://schemas.microsoft.com/office/drawing/2014/main" id="{8D6EE1E4-6054-B4D4-ECA1-9DC9FFDDDEBD}"/>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8341743F-51B4-17F2-A38F-9B93FCAF27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After a site access agreement is obtained we will send a request for proposal out to our qualified pool of consultants with a bid deadline date included. Once bids are received, they are reviewed and a consultant will be selected for each individual site. Field work could include a Phase one, phase two, underground storage tank removal, remediation, and groundwater monitoring. The Brownfield project manager will oversee all field work and review all reports submitted for each site. When it is determined that a site could be closed (with a No Further Action Letter) we will ask for concurrence from IDEM science services. Because we are not enforcement, all determinations made in regard to closure or exposure risks within a letter will be stated as if it was made by IDEM, not the Program.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gasoline station is adjacent to a vacant parcel. The vacant parcel was never historically used as a gasoline station or had any other related petroleum use.  True or False: the vacant parcel could be considered a brownfield.</a:t>
            </a:r>
          </a:p>
          <a:p>
            <a:endParaRPr lang="en-US" dirty="0"/>
          </a:p>
          <a:p>
            <a:endParaRPr lang="en-US" dirty="0"/>
          </a:p>
          <a:p>
            <a:r>
              <a:rPr lang="en-US" dirty="0"/>
              <a:t>The answer is true. The mere potential of contamination to migrate onto the vacant parcel would result in a brownfield.</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15</a:t>
            </a:fld>
            <a:endParaRPr lang="en-US" altLang="en-US" dirty="0"/>
          </a:p>
        </p:txBody>
      </p:sp>
    </p:spTree>
    <p:extLst>
      <p:ext uri="{BB962C8B-B14F-4D97-AF65-F5344CB8AC3E}">
        <p14:creationId xmlns:p14="http://schemas.microsoft.com/office/powerpoint/2010/main" val="67063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Franklin Gothic Book" panose="020B0503020102020204" pitchFamily="34" charset="0"/>
              </a:rPr>
              <a:t>Mr. Smith needed a larger office building for his business and was interested in purchasing a property with a history of environmental contamination with various investigations. He purchased the property on December 22, 2023 and planned to have a grand re-opening in March 2024. Mr. Smith contracted a consulting firm, and completed a Phase I ESA which satisfies AAI, dated November 30, 2023. Can Mr. Smith get a Comfort Letter if he requests one on January 23, 2024?</a:t>
            </a:r>
          </a:p>
          <a:p>
            <a:endParaRPr lang="en-US" dirty="0"/>
          </a:p>
          <a:p>
            <a:endParaRPr lang="en-US" dirty="0"/>
          </a:p>
          <a:p>
            <a:r>
              <a:rPr lang="en-US" dirty="0"/>
              <a:t>The answer is C. If the Phase one ESA was AAI compliant and completed prior to purchase, then the Program can issue Mr. Smith a Comfort Letter even if that request date is after the purchase date. A and B are incorrect, because a Comfort Letter can be issued after a purchase date and as long as an AAI compliant Phase one ESA is conducted prior to purchasing the property, the Program does not have to review it prior to purchase. D is incorrect because occupying the building is not part of AAI.</a:t>
            </a:r>
          </a:p>
        </p:txBody>
      </p:sp>
      <p:sp>
        <p:nvSpPr>
          <p:cNvPr id="4" name="Slide Number Placeholder 3"/>
          <p:cNvSpPr>
            <a:spLocks noGrp="1"/>
          </p:cNvSpPr>
          <p:nvPr>
            <p:ph type="sldNum" sz="quarter" idx="5"/>
          </p:nvPr>
        </p:nvSpPr>
        <p:spPr/>
        <p:txBody>
          <a:bodyPr/>
          <a:lstStyle/>
          <a:p>
            <a:pPr>
              <a:defRPr/>
            </a:pPr>
            <a:fld id="{BE6C609C-0BA4-4196-A487-971E1A9EA1BB}" type="slidenum">
              <a:rPr lang="en-US" altLang="en-US" smtClean="0"/>
              <a:pPr>
                <a:defRPr/>
              </a:pPr>
              <a:t>16</a:t>
            </a:fld>
            <a:endParaRPr lang="en-US" altLang="en-US" dirty="0"/>
          </a:p>
        </p:txBody>
      </p:sp>
    </p:spTree>
    <p:extLst>
      <p:ext uri="{BB962C8B-B14F-4D97-AF65-F5344CB8AC3E}">
        <p14:creationId xmlns:p14="http://schemas.microsoft.com/office/powerpoint/2010/main" val="881084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B185530D-2EC4-806E-EC96-E5B0463038BD}"/>
              </a:ext>
            </a:extLst>
          </p:cNvPr>
          <p:cNvGrpSpPr>
            <a:grpSpLocks/>
          </p:cNvGrpSpPr>
          <p:nvPr/>
        </p:nvGrpSpPr>
        <p:grpSpPr bwMode="auto">
          <a:xfrm>
            <a:off x="0" y="0"/>
            <a:ext cx="8763000" cy="5943600"/>
            <a:chOff x="0" y="0"/>
            <a:chExt cx="5520" cy="3744"/>
          </a:xfrm>
        </p:grpSpPr>
        <p:sp>
          <p:nvSpPr>
            <p:cNvPr id="3" name="Rectangle 3">
              <a:extLst>
                <a:ext uri="{FF2B5EF4-FFF2-40B4-BE49-F238E27FC236}">
                  <a16:creationId xmlns:a16="http://schemas.microsoft.com/office/drawing/2014/main" id="{002CEDB9-B2F8-00E3-DFEA-B3EC7902EAA8}"/>
                </a:ext>
              </a:extLst>
            </p:cNvPr>
            <p:cNvSpPr>
              <a:spLocks noChangeArrowheads="1"/>
            </p:cNvSpPr>
            <p:nvPr/>
          </p:nvSpPr>
          <p:spPr bwMode="auto">
            <a:xfrm>
              <a:off x="0" y="0"/>
              <a:ext cx="1104" cy="3072"/>
            </a:xfrm>
            <a:prstGeom prst="rect">
              <a:avLst/>
            </a:prstGeom>
            <a:solidFill>
              <a:schemeClr val="accent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grpSp>
          <p:nvGrpSpPr>
            <p:cNvPr id="4" name="Group 4">
              <a:extLst>
                <a:ext uri="{FF2B5EF4-FFF2-40B4-BE49-F238E27FC236}">
                  <a16:creationId xmlns:a16="http://schemas.microsoft.com/office/drawing/2014/main" id="{65605330-00D7-0013-1474-FED25432A367}"/>
                </a:ext>
              </a:extLst>
            </p:cNvPr>
            <p:cNvGrpSpPr>
              <a:grpSpLocks/>
            </p:cNvGrpSpPr>
            <p:nvPr userDrawn="1"/>
          </p:nvGrpSpPr>
          <p:grpSpPr bwMode="auto">
            <a:xfrm>
              <a:off x="0" y="2208"/>
              <a:ext cx="5520" cy="1536"/>
              <a:chOff x="0" y="2208"/>
              <a:chExt cx="5520" cy="1536"/>
            </a:xfrm>
          </p:grpSpPr>
          <p:sp>
            <p:nvSpPr>
              <p:cNvPr id="8" name="Rectangle 5">
                <a:extLst>
                  <a:ext uri="{FF2B5EF4-FFF2-40B4-BE49-F238E27FC236}">
                    <a16:creationId xmlns:a16="http://schemas.microsoft.com/office/drawing/2014/main" id="{EC80F333-999E-D285-21CE-C681EC6635D9}"/>
                  </a:ext>
                </a:extLst>
              </p:cNvPr>
              <p:cNvSpPr>
                <a:spLocks noChangeArrowheads="1"/>
              </p:cNvSpPr>
              <p:nvPr/>
            </p:nvSpPr>
            <p:spPr bwMode="ltGray">
              <a:xfrm>
                <a:off x="624" y="2208"/>
                <a:ext cx="4896" cy="1536"/>
              </a:xfrm>
              <a:prstGeom prst="rect">
                <a:avLst/>
              </a:prstGeom>
              <a:solidFill>
                <a:schemeClr val="bg2"/>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sp>
            <p:nvSpPr>
              <p:cNvPr id="9" name="Rectangle 6">
                <a:extLst>
                  <a:ext uri="{FF2B5EF4-FFF2-40B4-BE49-F238E27FC236}">
                    <a16:creationId xmlns:a16="http://schemas.microsoft.com/office/drawing/2014/main" id="{1E73CED5-A777-65A1-E308-34E42C0F004B}"/>
                  </a:ext>
                </a:extLst>
              </p:cNvPr>
              <p:cNvSpPr>
                <a:spLocks noChangeArrowheads="1"/>
              </p:cNvSpPr>
              <p:nvPr/>
            </p:nvSpPr>
            <p:spPr bwMode="white">
              <a:xfrm>
                <a:off x="654" y="2352"/>
                <a:ext cx="4818" cy="1347"/>
              </a:xfrm>
              <a:prstGeom prst="rect">
                <a:avLst/>
              </a:prstGeom>
              <a:solidFill>
                <a:schemeClr val="bg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sp>
            <p:nvSpPr>
              <p:cNvPr id="10" name="Line 7">
                <a:extLst>
                  <a:ext uri="{FF2B5EF4-FFF2-40B4-BE49-F238E27FC236}">
                    <a16:creationId xmlns:a16="http://schemas.microsoft.com/office/drawing/2014/main" id="{AC2F874E-2E25-6411-5A60-41596028A5AE}"/>
                  </a:ext>
                </a:extLst>
              </p:cNvPr>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5" name="Group 8">
              <a:extLst>
                <a:ext uri="{FF2B5EF4-FFF2-40B4-BE49-F238E27FC236}">
                  <a16:creationId xmlns:a16="http://schemas.microsoft.com/office/drawing/2014/main" id="{4BCCDEC8-4689-CE0E-8F45-737A0C103414}"/>
                </a:ext>
              </a:extLst>
            </p:cNvPr>
            <p:cNvGrpSpPr>
              <a:grpSpLocks/>
            </p:cNvGrpSpPr>
            <p:nvPr userDrawn="1"/>
          </p:nvGrpSpPr>
          <p:grpSpPr bwMode="auto">
            <a:xfrm>
              <a:off x="400" y="336"/>
              <a:ext cx="5088" cy="192"/>
              <a:chOff x="400" y="336"/>
              <a:chExt cx="5088" cy="192"/>
            </a:xfrm>
          </p:grpSpPr>
          <p:sp>
            <p:nvSpPr>
              <p:cNvPr id="6" name="Rectangle 9">
                <a:extLst>
                  <a:ext uri="{FF2B5EF4-FFF2-40B4-BE49-F238E27FC236}">
                    <a16:creationId xmlns:a16="http://schemas.microsoft.com/office/drawing/2014/main" id="{E0DE4F1D-313E-7631-8697-7815D8F39B04}"/>
                  </a:ext>
                </a:extLst>
              </p:cNvPr>
              <p:cNvSpPr>
                <a:spLocks noChangeArrowheads="1"/>
              </p:cNvSpPr>
              <p:nvPr/>
            </p:nvSpPr>
            <p:spPr bwMode="auto">
              <a:xfrm>
                <a:off x="3952" y="336"/>
                <a:ext cx="1536" cy="192"/>
              </a:xfrm>
              <a:prstGeom prst="rect">
                <a:avLst/>
              </a:prstGeom>
              <a:solidFill>
                <a:schemeClr val="folHlink"/>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sp>
            <p:nvSpPr>
              <p:cNvPr id="7" name="Line 10">
                <a:extLst>
                  <a:ext uri="{FF2B5EF4-FFF2-40B4-BE49-F238E27FC236}">
                    <a16:creationId xmlns:a16="http://schemas.microsoft.com/office/drawing/2014/main" id="{6867A0B0-2DDE-3BB1-483E-511100700B62}"/>
                  </a:ext>
                </a:extLst>
              </p:cNvPr>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50539" name="Rectangle 11"/>
          <p:cNvSpPr>
            <a:spLocks noGrp="1" noChangeArrowheads="1"/>
          </p:cNvSpPr>
          <p:nvPr>
            <p:ph type="ctrTitle"/>
          </p:nvPr>
        </p:nvSpPr>
        <p:spPr>
          <a:xfrm>
            <a:off x="2057400" y="1143000"/>
            <a:ext cx="6629400" cy="2209800"/>
          </a:xfrm>
        </p:spPr>
        <p:txBody>
          <a:bodyPr/>
          <a:lstStyle>
            <a:lvl1pPr>
              <a:defRPr/>
            </a:lvl1pPr>
          </a:lstStyle>
          <a:p>
            <a:r>
              <a:rPr lang="en-US"/>
              <a:t>Click to edit Master title style</a:t>
            </a:r>
          </a:p>
        </p:txBody>
      </p:sp>
      <p:sp>
        <p:nvSpPr>
          <p:cNvPr id="15054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23C51FE9-3064-A180-4087-5FBD1544547A}"/>
              </a:ext>
            </a:extLst>
          </p:cNvPr>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2" name="Rectangle 14">
            <a:extLst>
              <a:ext uri="{FF2B5EF4-FFF2-40B4-BE49-F238E27FC236}">
                <a16:creationId xmlns:a16="http://schemas.microsoft.com/office/drawing/2014/main" id="{4DE72509-C5B8-DD86-4773-3498E51E14F7}"/>
              </a:ext>
            </a:extLst>
          </p:cNvPr>
          <p:cNvSpPr>
            <a:spLocks noGrp="1" noChangeArrowheads="1"/>
          </p:cNvSpPr>
          <p:nvPr>
            <p:ph type="ftr" sz="quarter" idx="11"/>
          </p:nvPr>
        </p:nvSpPr>
        <p:spPr>
          <a:xfrm>
            <a:off x="3354388" y="6248400"/>
            <a:ext cx="2895600" cy="457200"/>
          </a:xfrm>
        </p:spPr>
        <p:txBody>
          <a:bodyPr/>
          <a:lstStyle>
            <a:lvl1pPr>
              <a:defRPr/>
            </a:lvl1pPr>
          </a:lstStyle>
          <a:p>
            <a:pPr>
              <a:defRPr/>
            </a:pPr>
            <a:endParaRPr lang="en-US"/>
          </a:p>
        </p:txBody>
      </p:sp>
      <p:sp>
        <p:nvSpPr>
          <p:cNvPr id="13" name="Rectangle 15">
            <a:extLst>
              <a:ext uri="{FF2B5EF4-FFF2-40B4-BE49-F238E27FC236}">
                <a16:creationId xmlns:a16="http://schemas.microsoft.com/office/drawing/2014/main" id="{572D87C0-3E98-C45A-9879-DD4D25367EA4}"/>
              </a:ext>
            </a:extLst>
          </p:cNvPr>
          <p:cNvSpPr>
            <a:spLocks noGrp="1" noChangeArrowheads="1"/>
          </p:cNvSpPr>
          <p:nvPr>
            <p:ph type="sldNum" sz="quarter" idx="12"/>
          </p:nvPr>
        </p:nvSpPr>
        <p:spPr/>
        <p:txBody>
          <a:bodyPr/>
          <a:lstStyle>
            <a:lvl1pPr>
              <a:defRPr/>
            </a:lvl1pPr>
          </a:lstStyle>
          <a:p>
            <a:pPr>
              <a:defRPr/>
            </a:pPr>
            <a:fld id="{E4AB171D-2A6F-4D33-9D36-849CCBEE1E9C}" type="slidenum">
              <a:rPr lang="en-US" altLang="en-US"/>
              <a:pPr>
                <a:defRPr/>
              </a:pPr>
              <a:t>‹#›</a:t>
            </a:fld>
            <a:endParaRPr lang="en-US" altLang="en-US" dirty="0"/>
          </a:p>
        </p:txBody>
      </p:sp>
    </p:spTree>
    <p:extLst>
      <p:ext uri="{BB962C8B-B14F-4D97-AF65-F5344CB8AC3E}">
        <p14:creationId xmlns:p14="http://schemas.microsoft.com/office/powerpoint/2010/main" val="346580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CFD93AFA-F0E4-CAD4-C3A6-C8D08E47FA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9C25B3AF-1B67-13CB-427C-E4EE084EB12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B7871EF4-CE9E-E6FF-8343-A5A2037FE762}"/>
              </a:ext>
            </a:extLst>
          </p:cNvPr>
          <p:cNvSpPr>
            <a:spLocks noGrp="1" noChangeArrowheads="1"/>
          </p:cNvSpPr>
          <p:nvPr>
            <p:ph type="sldNum" sz="quarter" idx="12"/>
          </p:nvPr>
        </p:nvSpPr>
        <p:spPr>
          <a:ln/>
        </p:spPr>
        <p:txBody>
          <a:bodyPr/>
          <a:lstStyle>
            <a:lvl1pPr>
              <a:defRPr/>
            </a:lvl1pPr>
          </a:lstStyle>
          <a:p>
            <a:pPr>
              <a:defRPr/>
            </a:pPr>
            <a:fld id="{C01CF861-BF79-45D1-BD76-533385E3623C}" type="slidenum">
              <a:rPr lang="en-US" altLang="en-US"/>
              <a:pPr>
                <a:defRPr/>
              </a:pPr>
              <a:t>‹#›</a:t>
            </a:fld>
            <a:endParaRPr lang="en-US" altLang="en-US" dirty="0"/>
          </a:p>
        </p:txBody>
      </p:sp>
    </p:spTree>
    <p:extLst>
      <p:ext uri="{BB962C8B-B14F-4D97-AF65-F5344CB8AC3E}">
        <p14:creationId xmlns:p14="http://schemas.microsoft.com/office/powerpoint/2010/main" val="572635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ACABE832-7C1E-B038-57B7-720054CCDA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4AEFA79A-DDCA-36FB-C43A-E1EEF62795A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501108A3-4E65-FAE2-F87C-C61182827095}"/>
              </a:ext>
            </a:extLst>
          </p:cNvPr>
          <p:cNvSpPr>
            <a:spLocks noGrp="1" noChangeArrowheads="1"/>
          </p:cNvSpPr>
          <p:nvPr>
            <p:ph type="sldNum" sz="quarter" idx="12"/>
          </p:nvPr>
        </p:nvSpPr>
        <p:spPr>
          <a:ln/>
        </p:spPr>
        <p:txBody>
          <a:bodyPr/>
          <a:lstStyle>
            <a:lvl1pPr>
              <a:defRPr/>
            </a:lvl1pPr>
          </a:lstStyle>
          <a:p>
            <a:pPr>
              <a:defRPr/>
            </a:pPr>
            <a:fld id="{EE96A103-5A50-4EF5-A8FA-FC84108939AD}" type="slidenum">
              <a:rPr lang="en-US" altLang="en-US"/>
              <a:pPr>
                <a:defRPr/>
              </a:pPr>
              <a:t>‹#›</a:t>
            </a:fld>
            <a:endParaRPr lang="en-US" altLang="en-US" dirty="0"/>
          </a:p>
        </p:txBody>
      </p:sp>
    </p:spTree>
    <p:extLst>
      <p:ext uri="{BB962C8B-B14F-4D97-AF65-F5344CB8AC3E}">
        <p14:creationId xmlns:p14="http://schemas.microsoft.com/office/powerpoint/2010/main" val="4077989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BD5527DF-EF7A-E936-A965-41066F239DD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EAAF47E8-42C4-5772-FE43-0516C5D2D1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A9F8EAF2-DD00-07F9-FCDA-5AE513522834}"/>
              </a:ext>
            </a:extLst>
          </p:cNvPr>
          <p:cNvSpPr>
            <a:spLocks noGrp="1" noChangeArrowheads="1"/>
          </p:cNvSpPr>
          <p:nvPr>
            <p:ph type="sldNum" sz="quarter" idx="12"/>
          </p:nvPr>
        </p:nvSpPr>
        <p:spPr>
          <a:ln/>
        </p:spPr>
        <p:txBody>
          <a:bodyPr/>
          <a:lstStyle>
            <a:lvl1pPr>
              <a:defRPr/>
            </a:lvl1pPr>
          </a:lstStyle>
          <a:p>
            <a:pPr>
              <a:defRPr/>
            </a:pPr>
            <a:fld id="{9431D3C8-2A02-4490-8F02-BD1DB381BE4C}" type="slidenum">
              <a:rPr lang="en-US" altLang="en-US"/>
              <a:pPr>
                <a:defRPr/>
              </a:pPr>
              <a:t>‹#›</a:t>
            </a:fld>
            <a:endParaRPr lang="en-US" altLang="en-US" dirty="0"/>
          </a:p>
        </p:txBody>
      </p:sp>
    </p:spTree>
    <p:extLst>
      <p:ext uri="{BB962C8B-B14F-4D97-AF65-F5344CB8AC3E}">
        <p14:creationId xmlns:p14="http://schemas.microsoft.com/office/powerpoint/2010/main" val="216518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0A2A4626-7CCE-A4DB-9E1E-3E55141C2FD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0">
            <a:extLst>
              <a:ext uri="{FF2B5EF4-FFF2-40B4-BE49-F238E27FC236}">
                <a16:creationId xmlns:a16="http://schemas.microsoft.com/office/drawing/2014/main" id="{C56558E1-4992-DDE2-D4DB-0504CFBEF0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1">
            <a:extLst>
              <a:ext uri="{FF2B5EF4-FFF2-40B4-BE49-F238E27FC236}">
                <a16:creationId xmlns:a16="http://schemas.microsoft.com/office/drawing/2014/main" id="{ACD272C1-0F72-6FFA-9B15-D1AE721CD286}"/>
              </a:ext>
            </a:extLst>
          </p:cNvPr>
          <p:cNvSpPr>
            <a:spLocks noGrp="1" noChangeArrowheads="1"/>
          </p:cNvSpPr>
          <p:nvPr>
            <p:ph type="sldNum" sz="quarter" idx="12"/>
          </p:nvPr>
        </p:nvSpPr>
        <p:spPr>
          <a:ln/>
        </p:spPr>
        <p:txBody>
          <a:bodyPr/>
          <a:lstStyle>
            <a:lvl1pPr>
              <a:defRPr/>
            </a:lvl1pPr>
          </a:lstStyle>
          <a:p>
            <a:pPr>
              <a:defRPr/>
            </a:pPr>
            <a:fld id="{8F2994DB-524B-4103-82B2-7BA1E1B5FDBB}" type="slidenum">
              <a:rPr lang="en-US" altLang="en-US"/>
              <a:pPr>
                <a:defRPr/>
              </a:pPr>
              <a:t>‹#›</a:t>
            </a:fld>
            <a:endParaRPr lang="en-US" altLang="en-US" dirty="0"/>
          </a:p>
        </p:txBody>
      </p:sp>
    </p:spTree>
    <p:extLst>
      <p:ext uri="{BB962C8B-B14F-4D97-AF65-F5344CB8AC3E}">
        <p14:creationId xmlns:p14="http://schemas.microsoft.com/office/powerpoint/2010/main" val="1042587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6EDBB379-DAEA-F5D0-17F0-8728CADAA8C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D3B099DC-6D20-D100-0154-1AE78F641B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7318B324-8BC8-5ACD-D202-035C6934C260}"/>
              </a:ext>
            </a:extLst>
          </p:cNvPr>
          <p:cNvSpPr>
            <a:spLocks noGrp="1" noChangeArrowheads="1"/>
          </p:cNvSpPr>
          <p:nvPr>
            <p:ph type="sldNum" sz="quarter" idx="12"/>
          </p:nvPr>
        </p:nvSpPr>
        <p:spPr>
          <a:ln/>
        </p:spPr>
        <p:txBody>
          <a:bodyPr/>
          <a:lstStyle>
            <a:lvl1pPr>
              <a:defRPr/>
            </a:lvl1pPr>
          </a:lstStyle>
          <a:p>
            <a:pPr>
              <a:defRPr/>
            </a:pPr>
            <a:fld id="{E6041F81-A60B-4645-9671-369AC4D0D5B0}" type="slidenum">
              <a:rPr lang="en-US" altLang="en-US"/>
              <a:pPr>
                <a:defRPr/>
              </a:pPr>
              <a:t>‹#›</a:t>
            </a:fld>
            <a:endParaRPr lang="en-US" altLang="en-US" dirty="0"/>
          </a:p>
        </p:txBody>
      </p:sp>
    </p:spTree>
    <p:extLst>
      <p:ext uri="{BB962C8B-B14F-4D97-AF65-F5344CB8AC3E}">
        <p14:creationId xmlns:p14="http://schemas.microsoft.com/office/powerpoint/2010/main" val="94323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38C339CD-26F3-EA78-1840-3FFAEC4181A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0">
            <a:extLst>
              <a:ext uri="{FF2B5EF4-FFF2-40B4-BE49-F238E27FC236}">
                <a16:creationId xmlns:a16="http://schemas.microsoft.com/office/drawing/2014/main" id="{BD8AFD90-30D3-5F85-E3B6-53F4E96327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A02F5624-A792-6D49-7C0E-A65623AEA70C}"/>
              </a:ext>
            </a:extLst>
          </p:cNvPr>
          <p:cNvSpPr>
            <a:spLocks noGrp="1" noChangeArrowheads="1"/>
          </p:cNvSpPr>
          <p:nvPr>
            <p:ph type="sldNum" sz="quarter" idx="12"/>
          </p:nvPr>
        </p:nvSpPr>
        <p:spPr>
          <a:ln/>
        </p:spPr>
        <p:txBody>
          <a:bodyPr/>
          <a:lstStyle>
            <a:lvl1pPr>
              <a:defRPr/>
            </a:lvl1pPr>
          </a:lstStyle>
          <a:p>
            <a:pPr>
              <a:defRPr/>
            </a:pPr>
            <a:fld id="{768409F9-86D4-4542-A27B-D59EB5F46AD0}" type="slidenum">
              <a:rPr lang="en-US" altLang="en-US"/>
              <a:pPr>
                <a:defRPr/>
              </a:pPr>
              <a:t>‹#›</a:t>
            </a:fld>
            <a:endParaRPr lang="en-US" altLang="en-US" dirty="0"/>
          </a:p>
        </p:txBody>
      </p:sp>
    </p:spTree>
    <p:extLst>
      <p:ext uri="{BB962C8B-B14F-4D97-AF65-F5344CB8AC3E}">
        <p14:creationId xmlns:p14="http://schemas.microsoft.com/office/powerpoint/2010/main" val="1264908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EA191669-0599-9513-F4B4-38BD37B14C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17B367BB-317C-C6C9-0951-24420136F3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9C3B8A01-EB48-69A9-47E0-2382F5A45A88}"/>
              </a:ext>
            </a:extLst>
          </p:cNvPr>
          <p:cNvSpPr>
            <a:spLocks noGrp="1" noChangeArrowheads="1"/>
          </p:cNvSpPr>
          <p:nvPr>
            <p:ph type="sldNum" sz="quarter" idx="12"/>
          </p:nvPr>
        </p:nvSpPr>
        <p:spPr>
          <a:ln/>
        </p:spPr>
        <p:txBody>
          <a:bodyPr/>
          <a:lstStyle>
            <a:lvl1pPr>
              <a:defRPr/>
            </a:lvl1pPr>
          </a:lstStyle>
          <a:p>
            <a:pPr>
              <a:defRPr/>
            </a:pPr>
            <a:fld id="{AC75F918-E5AD-4B0D-A608-F4B92ACFF62C}" type="slidenum">
              <a:rPr lang="en-US" altLang="en-US"/>
              <a:pPr>
                <a:defRPr/>
              </a:pPr>
              <a:t>‹#›</a:t>
            </a:fld>
            <a:endParaRPr lang="en-US" altLang="en-US" dirty="0"/>
          </a:p>
        </p:txBody>
      </p:sp>
    </p:spTree>
    <p:extLst>
      <p:ext uri="{BB962C8B-B14F-4D97-AF65-F5344CB8AC3E}">
        <p14:creationId xmlns:p14="http://schemas.microsoft.com/office/powerpoint/2010/main" val="193787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B89A07D8-0C4B-00FC-9DDD-8380B5FB2E2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9B1115AC-F20E-AE3A-3870-FBAE79FC26A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
            <a:extLst>
              <a:ext uri="{FF2B5EF4-FFF2-40B4-BE49-F238E27FC236}">
                <a16:creationId xmlns:a16="http://schemas.microsoft.com/office/drawing/2014/main" id="{395B399A-A2F9-498C-250B-FA6064AE0F95}"/>
              </a:ext>
            </a:extLst>
          </p:cNvPr>
          <p:cNvSpPr>
            <a:spLocks noGrp="1" noChangeArrowheads="1"/>
          </p:cNvSpPr>
          <p:nvPr>
            <p:ph type="sldNum" sz="quarter" idx="12"/>
          </p:nvPr>
        </p:nvSpPr>
        <p:spPr>
          <a:ln/>
        </p:spPr>
        <p:txBody>
          <a:bodyPr/>
          <a:lstStyle>
            <a:lvl1pPr>
              <a:defRPr/>
            </a:lvl1pPr>
          </a:lstStyle>
          <a:p>
            <a:pPr>
              <a:defRPr/>
            </a:pPr>
            <a:fld id="{1B6991A1-23B3-4C75-AD76-08072255EDF1}" type="slidenum">
              <a:rPr lang="en-US" altLang="en-US"/>
              <a:pPr>
                <a:defRPr/>
              </a:pPr>
              <a:t>‹#›</a:t>
            </a:fld>
            <a:endParaRPr lang="en-US" altLang="en-US" dirty="0"/>
          </a:p>
        </p:txBody>
      </p:sp>
    </p:spTree>
    <p:extLst>
      <p:ext uri="{BB962C8B-B14F-4D97-AF65-F5344CB8AC3E}">
        <p14:creationId xmlns:p14="http://schemas.microsoft.com/office/powerpoint/2010/main" val="3827936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C4B27E94-F5B6-11A1-CC79-408C892529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C1149D80-0993-A976-258D-1EB99789B0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0FDDEE2B-5B12-B3EE-0626-40AFB1E3854D}"/>
              </a:ext>
            </a:extLst>
          </p:cNvPr>
          <p:cNvSpPr>
            <a:spLocks noGrp="1" noChangeArrowheads="1"/>
          </p:cNvSpPr>
          <p:nvPr>
            <p:ph type="sldNum" sz="quarter" idx="12"/>
          </p:nvPr>
        </p:nvSpPr>
        <p:spPr>
          <a:ln/>
        </p:spPr>
        <p:txBody>
          <a:bodyPr/>
          <a:lstStyle>
            <a:lvl1pPr>
              <a:defRPr/>
            </a:lvl1pPr>
          </a:lstStyle>
          <a:p>
            <a:pPr>
              <a:defRPr/>
            </a:pPr>
            <a:fld id="{796EDAB4-E00D-41AA-90DC-95312CCEEBF5}" type="slidenum">
              <a:rPr lang="en-US" altLang="en-US"/>
              <a:pPr>
                <a:defRPr/>
              </a:pPr>
              <a:t>‹#›</a:t>
            </a:fld>
            <a:endParaRPr lang="en-US" altLang="en-US" dirty="0"/>
          </a:p>
        </p:txBody>
      </p:sp>
    </p:spTree>
    <p:extLst>
      <p:ext uri="{BB962C8B-B14F-4D97-AF65-F5344CB8AC3E}">
        <p14:creationId xmlns:p14="http://schemas.microsoft.com/office/powerpoint/2010/main" val="1364715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5D0EDE06-2335-19B8-E777-1470D8E2B53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B65E255E-B491-FA2D-1BBD-854998246F5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0A1C66FA-8B15-9080-8DCD-452E70375E73}"/>
              </a:ext>
            </a:extLst>
          </p:cNvPr>
          <p:cNvSpPr>
            <a:spLocks noGrp="1" noChangeArrowheads="1"/>
          </p:cNvSpPr>
          <p:nvPr>
            <p:ph type="sldNum" sz="quarter" idx="12"/>
          </p:nvPr>
        </p:nvSpPr>
        <p:spPr>
          <a:ln/>
        </p:spPr>
        <p:txBody>
          <a:bodyPr/>
          <a:lstStyle>
            <a:lvl1pPr>
              <a:defRPr/>
            </a:lvl1pPr>
          </a:lstStyle>
          <a:p>
            <a:pPr>
              <a:defRPr/>
            </a:pPr>
            <a:fld id="{FF6E7E95-1AE4-4022-AB0B-E99610EA9287}" type="slidenum">
              <a:rPr lang="en-US" altLang="en-US"/>
              <a:pPr>
                <a:defRPr/>
              </a:pPr>
              <a:t>‹#›</a:t>
            </a:fld>
            <a:endParaRPr lang="en-US" altLang="en-US" dirty="0"/>
          </a:p>
        </p:txBody>
      </p:sp>
    </p:spTree>
    <p:extLst>
      <p:ext uri="{BB962C8B-B14F-4D97-AF65-F5344CB8AC3E}">
        <p14:creationId xmlns:p14="http://schemas.microsoft.com/office/powerpoint/2010/main" val="188583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CD4B5F3B-9992-2904-8E86-B6FA2B0ED8ED}"/>
              </a:ext>
            </a:extLst>
          </p:cNvPr>
          <p:cNvGrpSpPr>
            <a:grpSpLocks/>
          </p:cNvGrpSpPr>
          <p:nvPr/>
        </p:nvGrpSpPr>
        <p:grpSpPr bwMode="auto">
          <a:xfrm>
            <a:off x="0" y="0"/>
            <a:ext cx="8686800" cy="4876800"/>
            <a:chOff x="0" y="0"/>
            <a:chExt cx="5472" cy="3072"/>
          </a:xfrm>
        </p:grpSpPr>
        <p:sp>
          <p:nvSpPr>
            <p:cNvPr id="1033" name="Rectangle 3">
              <a:extLst>
                <a:ext uri="{FF2B5EF4-FFF2-40B4-BE49-F238E27FC236}">
                  <a16:creationId xmlns:a16="http://schemas.microsoft.com/office/drawing/2014/main" id="{4EA80817-DAA1-D9BF-254A-249687868527}"/>
                </a:ext>
              </a:extLst>
            </p:cNvPr>
            <p:cNvSpPr>
              <a:spLocks noChangeArrowheads="1"/>
            </p:cNvSpPr>
            <p:nvPr/>
          </p:nvSpPr>
          <p:spPr bwMode="auto">
            <a:xfrm>
              <a:off x="0" y="0"/>
              <a:ext cx="384" cy="3072"/>
            </a:xfrm>
            <a:prstGeom prst="rect">
              <a:avLst/>
            </a:prstGeom>
            <a:solidFill>
              <a:schemeClr val="accent1"/>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grpSp>
          <p:nvGrpSpPr>
            <p:cNvPr id="1034" name="Group 4">
              <a:extLst>
                <a:ext uri="{FF2B5EF4-FFF2-40B4-BE49-F238E27FC236}">
                  <a16:creationId xmlns:a16="http://schemas.microsoft.com/office/drawing/2014/main" id="{7E298550-C243-C8B9-6D74-D298E094251B}"/>
                </a:ext>
              </a:extLst>
            </p:cNvPr>
            <p:cNvGrpSpPr>
              <a:grpSpLocks/>
            </p:cNvGrpSpPr>
            <p:nvPr/>
          </p:nvGrpSpPr>
          <p:grpSpPr bwMode="auto">
            <a:xfrm>
              <a:off x="240" y="893"/>
              <a:ext cx="5232" cy="115"/>
              <a:chOff x="240" y="893"/>
              <a:chExt cx="5232" cy="115"/>
            </a:xfrm>
          </p:grpSpPr>
          <p:sp>
            <p:nvSpPr>
              <p:cNvPr id="1035" name="Rectangle 5">
                <a:extLst>
                  <a:ext uri="{FF2B5EF4-FFF2-40B4-BE49-F238E27FC236}">
                    <a16:creationId xmlns:a16="http://schemas.microsoft.com/office/drawing/2014/main" id="{A601DF7F-515D-9DC6-F9F7-08A8C78686F5}"/>
                  </a:ext>
                </a:extLst>
              </p:cNvPr>
              <p:cNvSpPr>
                <a:spLocks noChangeArrowheads="1"/>
              </p:cNvSpPr>
              <p:nvPr/>
            </p:nvSpPr>
            <p:spPr bwMode="auto">
              <a:xfrm>
                <a:off x="4320" y="893"/>
                <a:ext cx="1152" cy="115"/>
              </a:xfrm>
              <a:prstGeom prst="rect">
                <a:avLst/>
              </a:prstGeom>
              <a:solidFill>
                <a:schemeClr val="folHlink"/>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n-US" altLang="en-US" sz="2400" dirty="0">
                  <a:latin typeface="Times New Roman" panose="02020603050405020304" pitchFamily="18" charset="0"/>
                </a:endParaRPr>
              </a:p>
            </p:txBody>
          </p:sp>
          <p:sp>
            <p:nvSpPr>
              <p:cNvPr id="1036" name="Line 6">
                <a:extLst>
                  <a:ext uri="{FF2B5EF4-FFF2-40B4-BE49-F238E27FC236}">
                    <a16:creationId xmlns:a16="http://schemas.microsoft.com/office/drawing/2014/main" id="{8FCE9A39-3B1F-87C5-74BB-CD320E3EF4A5}"/>
                  </a:ext>
                </a:extLst>
              </p:cNvPr>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027" name="Rectangle 7">
            <a:extLst>
              <a:ext uri="{FF2B5EF4-FFF2-40B4-BE49-F238E27FC236}">
                <a16:creationId xmlns:a16="http://schemas.microsoft.com/office/drawing/2014/main" id="{161474C0-D10A-F82B-E8A0-CF0A8D6912DE}"/>
              </a:ext>
            </a:extLst>
          </p:cNvPr>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FA6C2E03-1B44-B8B8-8FDB-CD887A492634}"/>
              </a:ext>
            </a:extLst>
          </p:cNvPr>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9513" name="Rectangle 9">
            <a:extLst>
              <a:ext uri="{FF2B5EF4-FFF2-40B4-BE49-F238E27FC236}">
                <a16:creationId xmlns:a16="http://schemas.microsoft.com/office/drawing/2014/main" id="{24809B63-23E9-FDD2-BC31-411FE7D55C1F}"/>
              </a:ext>
            </a:extLst>
          </p:cNvPr>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defRPr>
            </a:lvl1pPr>
          </a:lstStyle>
          <a:p>
            <a:pPr>
              <a:defRPr/>
            </a:pPr>
            <a:endParaRPr lang="en-US"/>
          </a:p>
        </p:txBody>
      </p:sp>
      <p:sp>
        <p:nvSpPr>
          <p:cNvPr id="149514" name="Rectangle 10">
            <a:extLst>
              <a:ext uri="{FF2B5EF4-FFF2-40B4-BE49-F238E27FC236}">
                <a16:creationId xmlns:a16="http://schemas.microsoft.com/office/drawing/2014/main" id="{285CCEBA-7A80-42BA-5DD4-8E6D774850AC}"/>
              </a:ext>
            </a:extLst>
          </p:cNvPr>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defRPr>
            </a:lvl1pPr>
          </a:lstStyle>
          <a:p>
            <a:pPr>
              <a:defRPr/>
            </a:pPr>
            <a:endParaRPr lang="en-US"/>
          </a:p>
        </p:txBody>
      </p:sp>
      <p:sp>
        <p:nvSpPr>
          <p:cNvPr id="149515" name="Rectangle 11">
            <a:extLst>
              <a:ext uri="{FF2B5EF4-FFF2-40B4-BE49-F238E27FC236}">
                <a16:creationId xmlns:a16="http://schemas.microsoft.com/office/drawing/2014/main" id="{C11D5074-BBDD-FF6D-2B6D-BDDC2D4B8DA4}"/>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pPr>
              <a:defRPr/>
            </a:pPr>
            <a:fld id="{B20DD16D-13E6-491F-A3DB-5B7A9507041C}" type="slidenum">
              <a:rPr lang="en-US" altLang="en-US"/>
              <a:pPr>
                <a:defRPr/>
              </a:pPr>
              <a:t>‹#›</a:t>
            </a:fld>
            <a:endParaRPr lang="en-US" altLang="en-US" dirty="0"/>
          </a:p>
        </p:txBody>
      </p:sp>
      <p:sp>
        <p:nvSpPr>
          <p:cNvPr id="1032" name="Line 12">
            <a:extLst>
              <a:ext uri="{FF2B5EF4-FFF2-40B4-BE49-F238E27FC236}">
                <a16:creationId xmlns:a16="http://schemas.microsoft.com/office/drawing/2014/main" id="{BF971EF2-8B32-EA8D-1A82-B03AEA3CF736}"/>
              </a:ext>
            </a:extLst>
          </p:cNvPr>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4352"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hf hdr="0" ft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mailto:mismith@ifa.in.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Slide Number Placeholder 5">
            <a:extLst>
              <a:ext uri="{FF2B5EF4-FFF2-40B4-BE49-F238E27FC236}">
                <a16:creationId xmlns:a16="http://schemas.microsoft.com/office/drawing/2014/main" id="{C333F3C1-3F3D-D8D9-9E5F-C5E852BB462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3E03F09-D34B-4EEC-961D-59BEC678E3FA}" type="slidenum">
              <a:rPr lang="en-US" altLang="en-US" sz="1000" smtClean="0"/>
              <a:pPr>
                <a:spcBef>
                  <a:spcPct val="0"/>
                </a:spcBef>
                <a:buClrTx/>
                <a:buSzTx/>
                <a:buFontTx/>
                <a:buNone/>
              </a:pPr>
              <a:t>1</a:t>
            </a:fld>
            <a:endParaRPr lang="en-US" altLang="en-US" sz="1000"/>
          </a:p>
        </p:txBody>
      </p:sp>
      <p:sp>
        <p:nvSpPr>
          <p:cNvPr id="5125" name="Rectangle 7">
            <a:extLst>
              <a:ext uri="{FF2B5EF4-FFF2-40B4-BE49-F238E27FC236}">
                <a16:creationId xmlns:a16="http://schemas.microsoft.com/office/drawing/2014/main" id="{35607D7C-E447-EF76-165E-6A0551C4A982}"/>
              </a:ext>
            </a:extLst>
          </p:cNvPr>
          <p:cNvSpPr>
            <a:spLocks noChangeArrowheads="1"/>
          </p:cNvSpPr>
          <p:nvPr/>
        </p:nvSpPr>
        <p:spPr bwMode="auto">
          <a:xfrm>
            <a:off x="1828800" y="4701686"/>
            <a:ext cx="5486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pPr>
            <a:r>
              <a:rPr lang="en-US" altLang="en-US" sz="1400" i="1" dirty="0"/>
              <a:t>Environmental Stewardship. Economic Development.</a:t>
            </a:r>
            <a:endParaRPr lang="en-US" altLang="en-US" sz="1400" dirty="0"/>
          </a:p>
        </p:txBody>
      </p:sp>
      <p:pic>
        <p:nvPicPr>
          <p:cNvPr id="5126" name="Picture 7" descr="Capture2.JPG">
            <a:extLst>
              <a:ext uri="{FF2B5EF4-FFF2-40B4-BE49-F238E27FC236}">
                <a16:creationId xmlns:a16="http://schemas.microsoft.com/office/drawing/2014/main" id="{96A7A3DF-FC38-6DA2-30D7-6AAC199D99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Box 1">
            <a:extLst>
              <a:ext uri="{FF2B5EF4-FFF2-40B4-BE49-F238E27FC236}">
                <a16:creationId xmlns:a16="http://schemas.microsoft.com/office/drawing/2014/main" id="{BB746D3F-5DE8-4364-4F6D-381FA1DB6F57}"/>
              </a:ext>
            </a:extLst>
          </p:cNvPr>
          <p:cNvSpPr txBox="1">
            <a:spLocks noChangeArrowheads="1"/>
          </p:cNvSpPr>
          <p:nvPr/>
        </p:nvSpPr>
        <p:spPr bwMode="auto">
          <a:xfrm>
            <a:off x="1804852" y="5145575"/>
            <a:ext cx="5909854" cy="830997"/>
          </a:xfrm>
          <a:prstGeom prst="rect">
            <a:avLst/>
          </a:prstGeom>
          <a:noFill/>
          <a:ln>
            <a:noFill/>
          </a:ln>
        </p:spPr>
        <p:txBody>
          <a:bodyPr wrap="square">
            <a:spAutoFit/>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SzTx/>
              <a:buFontTx/>
              <a:buNone/>
              <a:defRPr/>
            </a:pPr>
            <a:r>
              <a:rPr lang="en-US" altLang="en-US" sz="1800" dirty="0">
                <a:latin typeface="Franklin Gothic Book" panose="020B0503020102020204" pitchFamily="34" charset="0"/>
              </a:rPr>
              <a:t>Mitchell Smith, Communications Lead &amp; Project Manager</a:t>
            </a:r>
          </a:p>
          <a:p>
            <a:pPr algn="ctr">
              <a:spcBef>
                <a:spcPct val="0"/>
              </a:spcBef>
              <a:buClrTx/>
              <a:buSzTx/>
              <a:buFontTx/>
              <a:buNone/>
              <a:defRPr/>
            </a:pPr>
            <a:r>
              <a:rPr lang="en-US" altLang="en-US" sz="1400" dirty="0">
                <a:latin typeface="Franklin Gothic Book" panose="020B0503020102020204" pitchFamily="34" charset="0"/>
                <a:hlinkClick r:id="rId4"/>
              </a:rPr>
              <a:t>mismith@ifa.in.gov</a:t>
            </a:r>
            <a:r>
              <a:rPr lang="en-US" altLang="en-US" sz="1400" dirty="0">
                <a:latin typeface="Franklin Gothic Book" panose="020B0503020102020204" pitchFamily="34" charset="0"/>
              </a:rPr>
              <a:t>	317-234-8833</a:t>
            </a:r>
          </a:p>
          <a:p>
            <a:pPr>
              <a:spcBef>
                <a:spcPct val="0"/>
              </a:spcBef>
              <a:buClrTx/>
              <a:buSzTx/>
              <a:buFontTx/>
              <a:buNone/>
              <a:defRPr/>
            </a:pPr>
            <a:endParaRPr lang="en-US" altLang="en-US" sz="1600" dirty="0">
              <a:latin typeface="Franklin Gothic Book" panose="020B0503020102020204" pitchFamily="34" charset="0"/>
            </a:endParaRPr>
          </a:p>
        </p:txBody>
      </p:sp>
      <p:pic>
        <p:nvPicPr>
          <p:cNvPr id="7" name="Picture 6" descr="A logo for a brownfield program&#10;&#10;Description automatically generated">
            <a:extLst>
              <a:ext uri="{FF2B5EF4-FFF2-40B4-BE49-F238E27FC236}">
                <a16:creationId xmlns:a16="http://schemas.microsoft.com/office/drawing/2014/main" id="{933AD94A-5BCC-0142-A918-EF2CB56D0A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95277" y="1786588"/>
            <a:ext cx="2095752" cy="2649801"/>
          </a:xfrm>
          <a:prstGeom prst="rect">
            <a:avLst/>
          </a:prstGeom>
        </p:spPr>
      </p:pic>
      <p:sp>
        <p:nvSpPr>
          <p:cNvPr id="8" name="TextBox 7">
            <a:extLst>
              <a:ext uri="{FF2B5EF4-FFF2-40B4-BE49-F238E27FC236}">
                <a16:creationId xmlns:a16="http://schemas.microsoft.com/office/drawing/2014/main" id="{44E60D11-FC42-9A45-0019-93A5E5B42E1A}"/>
              </a:ext>
            </a:extLst>
          </p:cNvPr>
          <p:cNvSpPr txBox="1"/>
          <p:nvPr/>
        </p:nvSpPr>
        <p:spPr>
          <a:xfrm>
            <a:off x="1371600" y="336501"/>
            <a:ext cx="6343106" cy="1169551"/>
          </a:xfrm>
          <a:prstGeom prst="rect">
            <a:avLst/>
          </a:prstGeom>
          <a:noFill/>
        </p:spPr>
        <p:txBody>
          <a:bodyPr wrap="square" rtlCol="0">
            <a:spAutoFit/>
          </a:bodyPr>
          <a:lstStyle/>
          <a:p>
            <a:pPr algn="ctr"/>
            <a:r>
              <a:rPr lang="en-US" sz="2800" dirty="0">
                <a:latin typeface="Franklin Gothic Book" panose="020B0503020102020204" pitchFamily="34" charset="0"/>
              </a:rPr>
              <a:t>Indiana Brownfields Program:</a:t>
            </a:r>
          </a:p>
          <a:p>
            <a:pPr algn="ctr"/>
            <a:endParaRPr lang="en-US" sz="1400" dirty="0">
              <a:latin typeface="Franklin Gothic Book" panose="020B0503020102020204" pitchFamily="34" charset="0"/>
            </a:endParaRPr>
          </a:p>
          <a:p>
            <a:pPr algn="ctr"/>
            <a:r>
              <a:rPr lang="en-US" sz="2800" dirty="0">
                <a:latin typeface="Franklin Gothic Book" panose="020B0503020102020204" pitchFamily="34" charset="0"/>
              </a:rPr>
              <a:t>Brownfields 101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026025-F57B-D7DF-DC51-5D76030EEA47}"/>
              </a:ext>
            </a:extLst>
          </p:cNvPr>
          <p:cNvSpPr>
            <a:spLocks noGrp="1"/>
          </p:cNvSpPr>
          <p:nvPr>
            <p:ph type="sldNum" sz="quarter" idx="12"/>
          </p:nvPr>
        </p:nvSpPr>
        <p:spPr/>
        <p:txBody>
          <a:bodyPr/>
          <a:lstStyle/>
          <a:p>
            <a:pPr>
              <a:defRPr/>
            </a:pPr>
            <a:fld id="{768409F9-86D4-4542-A27B-D59EB5F46AD0}" type="slidenum">
              <a:rPr lang="en-US" altLang="en-US" smtClean="0"/>
              <a:pPr>
                <a:defRPr/>
              </a:pPr>
              <a:t>2</a:t>
            </a:fld>
            <a:endParaRPr lang="en-US" altLang="en-US" dirty="0"/>
          </a:p>
        </p:txBody>
      </p:sp>
      <p:sp>
        <p:nvSpPr>
          <p:cNvPr id="3" name="TextBox 2">
            <a:extLst>
              <a:ext uri="{FF2B5EF4-FFF2-40B4-BE49-F238E27FC236}">
                <a16:creationId xmlns:a16="http://schemas.microsoft.com/office/drawing/2014/main" id="{8958BD9D-3F6D-EEE8-E499-ED772327DC7F}"/>
              </a:ext>
            </a:extLst>
          </p:cNvPr>
          <p:cNvSpPr txBox="1"/>
          <p:nvPr/>
        </p:nvSpPr>
        <p:spPr>
          <a:xfrm>
            <a:off x="4762500" y="762000"/>
            <a:ext cx="3555845" cy="523220"/>
          </a:xfrm>
          <a:prstGeom prst="rect">
            <a:avLst/>
          </a:prstGeom>
          <a:noFill/>
        </p:spPr>
        <p:txBody>
          <a:bodyPr wrap="none" rtlCol="0">
            <a:spAutoFit/>
          </a:bodyPr>
          <a:lstStyle/>
          <a:p>
            <a:r>
              <a:rPr lang="en-US" sz="2800" b="1" dirty="0">
                <a:solidFill>
                  <a:schemeClr val="tx2"/>
                </a:solidFill>
                <a:latin typeface="Franklin Gothic Book" panose="020B0503020102020204" pitchFamily="34" charset="0"/>
              </a:rPr>
              <a:t>What you should learn</a:t>
            </a:r>
          </a:p>
        </p:txBody>
      </p:sp>
      <p:sp>
        <p:nvSpPr>
          <p:cNvPr id="4" name="TextBox 3">
            <a:extLst>
              <a:ext uri="{FF2B5EF4-FFF2-40B4-BE49-F238E27FC236}">
                <a16:creationId xmlns:a16="http://schemas.microsoft.com/office/drawing/2014/main" id="{14132F23-C824-0F74-14EE-E5801744FEEC}"/>
              </a:ext>
            </a:extLst>
          </p:cNvPr>
          <p:cNvSpPr txBox="1"/>
          <p:nvPr/>
        </p:nvSpPr>
        <p:spPr>
          <a:xfrm>
            <a:off x="1201016" y="1874728"/>
            <a:ext cx="7257184" cy="3693319"/>
          </a:xfrm>
          <a:prstGeom prst="rect">
            <a:avLst/>
          </a:prstGeom>
          <a:noFill/>
        </p:spPr>
        <p:txBody>
          <a:bodyPr wrap="square" rtlCol="0">
            <a:spAutoFit/>
          </a:bodyPr>
          <a:lstStyle/>
          <a:p>
            <a:pPr marL="342900" indent="-342900">
              <a:buFont typeface="+mj-lt"/>
              <a:buAutoNum type="arabicParenR"/>
            </a:pPr>
            <a:r>
              <a:rPr lang="en-US" sz="2400" dirty="0">
                <a:latin typeface="Franklin Gothic Book" panose="020B0503020102020204" pitchFamily="34" charset="0"/>
              </a:rPr>
              <a:t>What is the general functionality of the Brownfields Program?</a:t>
            </a:r>
          </a:p>
          <a:p>
            <a:pPr marL="342900" indent="-342900">
              <a:buFont typeface="+mj-lt"/>
              <a:buAutoNum type="arabicParenR"/>
            </a:pPr>
            <a:endParaRPr lang="en-US" sz="2400" dirty="0"/>
          </a:p>
          <a:p>
            <a:pPr marL="342900" indent="-342900">
              <a:buFont typeface="+mj-lt"/>
              <a:buAutoNum type="arabicParenR"/>
            </a:pPr>
            <a:r>
              <a:rPr lang="en-US" sz="2400" dirty="0">
                <a:latin typeface="Franklin Gothic Book" panose="020B0503020102020204" pitchFamily="34" charset="0"/>
              </a:rPr>
              <a:t>How is a brownfield defined?</a:t>
            </a:r>
          </a:p>
          <a:p>
            <a:pPr marL="342900" indent="-342900">
              <a:buFont typeface="+mj-lt"/>
              <a:buAutoNum type="arabicParenR"/>
            </a:pPr>
            <a:endParaRPr lang="en-US" sz="2400" dirty="0">
              <a:latin typeface="Franklin Gothic Book" panose="020B0503020102020204" pitchFamily="34" charset="0"/>
            </a:endParaRPr>
          </a:p>
          <a:p>
            <a:pPr marL="342900" indent="-342900">
              <a:buFont typeface="+mj-lt"/>
              <a:buAutoNum type="arabicParenR"/>
            </a:pPr>
            <a:r>
              <a:rPr lang="en-US" sz="2400" dirty="0">
                <a:latin typeface="Franklin Gothic Book" panose="020B0503020102020204" pitchFamily="34" charset="0"/>
              </a:rPr>
              <a:t>What is a comfort letter and who can receive them?</a:t>
            </a:r>
          </a:p>
          <a:p>
            <a:pPr marL="342900" indent="-342900">
              <a:buFont typeface="+mj-lt"/>
              <a:buAutoNum type="arabicParenR"/>
            </a:pPr>
            <a:endParaRPr lang="en-US" sz="2400" dirty="0">
              <a:latin typeface="Franklin Gothic Book" panose="020B0503020102020204" pitchFamily="34" charset="0"/>
            </a:endParaRPr>
          </a:p>
          <a:p>
            <a:pPr marL="342900" indent="-342900">
              <a:buFont typeface="+mj-lt"/>
              <a:buAutoNum type="arabicParenR"/>
            </a:pPr>
            <a:r>
              <a:rPr lang="en-US" sz="2400" dirty="0">
                <a:latin typeface="Franklin Gothic Book" panose="020B0503020102020204" pitchFamily="34" charset="0"/>
              </a:rPr>
              <a:t>What is a BFPP and what are the requirements and responsibilities?</a:t>
            </a:r>
            <a:endParaRPr lang="en-US" dirty="0"/>
          </a:p>
          <a:p>
            <a:endParaRPr lang="en-US" dirty="0"/>
          </a:p>
        </p:txBody>
      </p:sp>
      <p:pic>
        <p:nvPicPr>
          <p:cNvPr id="5" name="Picture 4">
            <a:extLst>
              <a:ext uri="{FF2B5EF4-FFF2-40B4-BE49-F238E27FC236}">
                <a16:creationId xmlns:a16="http://schemas.microsoft.com/office/drawing/2014/main" id="{44E761C6-4FA2-89C8-14CE-F7E3EDDE882A}"/>
              </a:ext>
            </a:extLst>
          </p:cNvPr>
          <p:cNvPicPr>
            <a:picLocks noChangeAspect="1"/>
          </p:cNvPicPr>
          <p:nvPr/>
        </p:nvPicPr>
        <p:blipFill>
          <a:blip r:embed="rId3"/>
          <a:stretch>
            <a:fillRect/>
          </a:stretch>
        </p:blipFill>
        <p:spPr>
          <a:xfrm>
            <a:off x="899112" y="66996"/>
            <a:ext cx="1097375" cy="1390008"/>
          </a:xfrm>
          <a:prstGeom prst="rect">
            <a:avLst/>
          </a:prstGeom>
        </p:spPr>
      </p:pic>
      <p:pic>
        <p:nvPicPr>
          <p:cNvPr id="6" name="Picture 5">
            <a:extLst>
              <a:ext uri="{FF2B5EF4-FFF2-40B4-BE49-F238E27FC236}">
                <a16:creationId xmlns:a16="http://schemas.microsoft.com/office/drawing/2014/main" id="{73B4FFCA-3B14-550C-AA5D-9EC12F382F92}"/>
              </a:ext>
            </a:extLst>
          </p:cNvPr>
          <p:cNvPicPr>
            <a:picLocks noChangeAspect="1"/>
          </p:cNvPicPr>
          <p:nvPr/>
        </p:nvPicPr>
        <p:blipFill>
          <a:blip r:embed="rId4"/>
          <a:stretch>
            <a:fillRect/>
          </a:stretch>
        </p:blipFill>
        <p:spPr>
          <a:xfrm>
            <a:off x="0" y="5774125"/>
            <a:ext cx="1201016" cy="1072989"/>
          </a:xfrm>
          <a:prstGeom prst="rect">
            <a:avLst/>
          </a:prstGeom>
        </p:spPr>
      </p:pic>
    </p:spTree>
    <p:extLst>
      <p:ext uri="{BB962C8B-B14F-4D97-AF65-F5344CB8AC3E}">
        <p14:creationId xmlns:p14="http://schemas.microsoft.com/office/powerpoint/2010/main" val="4010042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a:extLst>
              <a:ext uri="{FF2B5EF4-FFF2-40B4-BE49-F238E27FC236}">
                <a16:creationId xmlns:a16="http://schemas.microsoft.com/office/drawing/2014/main" id="{21299B23-6849-568D-6208-BD44DE970EDD}"/>
              </a:ext>
            </a:extLst>
          </p:cNvPr>
          <p:cNvSpPr>
            <a:spLocks noGrp="1" noChangeArrowheads="1"/>
          </p:cNvSpPr>
          <p:nvPr>
            <p:ph type="title"/>
          </p:nvPr>
        </p:nvSpPr>
        <p:spPr>
          <a:xfrm>
            <a:off x="3200400" y="914400"/>
            <a:ext cx="5486400" cy="457200"/>
          </a:xfrm>
        </p:spPr>
        <p:txBody>
          <a:bodyPr anchor="b"/>
          <a:lstStyle/>
          <a:p>
            <a:pPr algn="r">
              <a:defRPr/>
            </a:pPr>
            <a:r>
              <a:rPr lang="en-US" altLang="en-US" sz="2800" b="1" dirty="0">
                <a:latin typeface="+mn-lt"/>
              </a:rPr>
              <a:t>					</a:t>
            </a:r>
            <a:r>
              <a:rPr lang="en-US" altLang="en-US" sz="2800" b="1" dirty="0">
                <a:latin typeface="Franklin Gothic Book" panose="020B0503020102020204" pitchFamily="34" charset="0"/>
              </a:rPr>
              <a:t>What is a Brownfield?</a:t>
            </a:r>
            <a:r>
              <a:rPr lang="en-US" altLang="en-US" sz="2800" b="1" dirty="0">
                <a:latin typeface="+mn-lt"/>
              </a:rPr>
              <a:t>	</a:t>
            </a:r>
            <a:endParaRPr lang="en-US" altLang="en-US" sz="2800" b="1" dirty="0">
              <a:solidFill>
                <a:srgbClr val="663300"/>
              </a:solidFill>
              <a:latin typeface="+mn-lt"/>
            </a:endParaRPr>
          </a:p>
        </p:txBody>
      </p:sp>
      <p:sp>
        <p:nvSpPr>
          <p:cNvPr id="7171" name="Rectangle 3">
            <a:extLst>
              <a:ext uri="{FF2B5EF4-FFF2-40B4-BE49-F238E27FC236}">
                <a16:creationId xmlns:a16="http://schemas.microsoft.com/office/drawing/2014/main" id="{C57FB545-6D03-CC8C-5405-8A6C67FFACE4}"/>
              </a:ext>
            </a:extLst>
          </p:cNvPr>
          <p:cNvSpPr>
            <a:spLocks noGrp="1" noChangeArrowheads="1"/>
          </p:cNvSpPr>
          <p:nvPr>
            <p:ph idx="1"/>
          </p:nvPr>
        </p:nvSpPr>
        <p:spPr>
          <a:xfrm>
            <a:off x="609600" y="1676400"/>
            <a:ext cx="8382000" cy="5181600"/>
          </a:xfrm>
        </p:spPr>
        <p:txBody>
          <a:bodyPr/>
          <a:lstStyle/>
          <a:p>
            <a:endParaRPr lang="en-US" altLang="en-US" sz="2400" dirty="0"/>
          </a:p>
          <a:p>
            <a:r>
              <a:rPr lang="en-US" altLang="en-US" sz="2400" dirty="0">
                <a:latin typeface="Franklin Gothic Book" panose="020B0503020102020204" pitchFamily="34" charset="0"/>
              </a:rPr>
              <a:t>A parcel of real estate that is abandoned or inactive; or may not be operated at its appropriate use;</a:t>
            </a:r>
          </a:p>
          <a:p>
            <a:r>
              <a:rPr lang="en-US" altLang="en-US" sz="2400" dirty="0">
                <a:latin typeface="Franklin Gothic Book" panose="020B0503020102020204" pitchFamily="34" charset="0"/>
              </a:rPr>
              <a:t>And on which expansion, redevelopment, or reuse is complicated; </a:t>
            </a:r>
          </a:p>
          <a:p>
            <a:r>
              <a:rPr lang="en-US" altLang="en-US" sz="2400" dirty="0">
                <a:latin typeface="Franklin Gothic Book" panose="020B0503020102020204" pitchFamily="34" charset="0"/>
              </a:rPr>
              <a:t>Because of the presence or potential presence of a hazardous substance, a contaminant, petroleum, or a petroleum product that poses a risk to human health and the environment. </a:t>
            </a:r>
          </a:p>
          <a:p>
            <a:endParaRPr lang="en-US" altLang="en-US" sz="2400" dirty="0"/>
          </a:p>
          <a:p>
            <a:endParaRPr lang="en-US" altLang="en-US" sz="2400" dirty="0"/>
          </a:p>
          <a:p>
            <a:endParaRPr lang="en-US" altLang="en-US" sz="2400" dirty="0"/>
          </a:p>
        </p:txBody>
      </p:sp>
      <p:sp>
        <p:nvSpPr>
          <p:cNvPr id="7172" name="Slide Number Placeholder 5">
            <a:extLst>
              <a:ext uri="{FF2B5EF4-FFF2-40B4-BE49-F238E27FC236}">
                <a16:creationId xmlns:a16="http://schemas.microsoft.com/office/drawing/2014/main" id="{87720974-DF38-B441-160F-16B0FD88FD8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6E207FC6-B1FF-429F-951C-8502739E38D0}" type="slidenum">
              <a:rPr lang="en-US" altLang="en-US" sz="1000" smtClean="0"/>
              <a:pPr>
                <a:spcBef>
                  <a:spcPct val="0"/>
                </a:spcBef>
                <a:buClrTx/>
                <a:buSzTx/>
                <a:buFontTx/>
                <a:buNone/>
              </a:pPr>
              <a:t>3</a:t>
            </a:fld>
            <a:endParaRPr lang="en-US" altLang="en-US" sz="1000"/>
          </a:p>
        </p:txBody>
      </p:sp>
      <p:pic>
        <p:nvPicPr>
          <p:cNvPr id="7174" name="Picture 5" descr="Capture2.JPG">
            <a:extLst>
              <a:ext uri="{FF2B5EF4-FFF2-40B4-BE49-F238E27FC236}">
                <a16:creationId xmlns:a16="http://schemas.microsoft.com/office/drawing/2014/main" id="{7FA8ADE6-7E0A-357F-4019-3D57A7363F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for a brownfield program&#10;&#10;Description automatically generated">
            <a:extLst>
              <a:ext uri="{FF2B5EF4-FFF2-40B4-BE49-F238E27FC236}">
                <a16:creationId xmlns:a16="http://schemas.microsoft.com/office/drawing/2014/main" id="{E1B7FB5B-84FF-EC32-73E3-142DC72496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84B50301-75C6-E785-5553-CA8DF7311CCF}"/>
              </a:ext>
            </a:extLst>
          </p:cNvPr>
          <p:cNvSpPr>
            <a:spLocks noGrp="1" noChangeArrowheads="1"/>
          </p:cNvSpPr>
          <p:nvPr>
            <p:ph type="title"/>
          </p:nvPr>
        </p:nvSpPr>
        <p:spPr>
          <a:xfrm>
            <a:off x="3200400" y="914400"/>
            <a:ext cx="5486400" cy="457200"/>
          </a:xfrm>
        </p:spPr>
        <p:txBody>
          <a:bodyPr anchor="b"/>
          <a:lstStyle/>
          <a:p>
            <a:pPr algn="r"/>
            <a:r>
              <a:rPr lang="en-US" altLang="en-US" sz="2800" b="1" dirty="0">
                <a:latin typeface="Franklin Gothic Book" panose="020B0503020102020204" pitchFamily="34" charset="0"/>
              </a:rPr>
              <a:t>Technical and Financial Assistance</a:t>
            </a:r>
            <a:endParaRPr lang="en-US" altLang="en-US" sz="2800" b="1" dirty="0">
              <a:solidFill>
                <a:srgbClr val="663300"/>
              </a:solidFill>
              <a:latin typeface="Franklin Gothic Book" panose="020B0503020102020204" pitchFamily="34" charset="0"/>
            </a:endParaRPr>
          </a:p>
        </p:txBody>
      </p:sp>
      <p:sp>
        <p:nvSpPr>
          <p:cNvPr id="11267" name="Rectangle 3">
            <a:extLst>
              <a:ext uri="{FF2B5EF4-FFF2-40B4-BE49-F238E27FC236}">
                <a16:creationId xmlns:a16="http://schemas.microsoft.com/office/drawing/2014/main" id="{820A02DA-094F-F7D2-E98D-2053FF765E62}"/>
              </a:ext>
            </a:extLst>
          </p:cNvPr>
          <p:cNvSpPr>
            <a:spLocks noGrp="1" noChangeArrowheads="1"/>
          </p:cNvSpPr>
          <p:nvPr>
            <p:ph idx="1"/>
          </p:nvPr>
        </p:nvSpPr>
        <p:spPr>
          <a:xfrm>
            <a:off x="609600" y="1676400"/>
            <a:ext cx="8382000" cy="2971800"/>
          </a:xfrm>
        </p:spPr>
        <p:txBody>
          <a:bodyPr/>
          <a:lstStyle/>
          <a:p>
            <a:r>
              <a:rPr lang="en-US" altLang="en-US" sz="2000" dirty="0">
                <a:latin typeface="Franklin Gothic Book" panose="020B0503020102020204" pitchFamily="34" charset="0"/>
              </a:rPr>
              <a:t>What: Provides </a:t>
            </a:r>
            <a:r>
              <a:rPr lang="en-US" altLang="en-US" sz="2000" b="1" dirty="0">
                <a:latin typeface="Franklin Gothic Book" panose="020B0503020102020204" pitchFamily="34" charset="0"/>
              </a:rPr>
              <a:t>free governmental assistance; </a:t>
            </a:r>
            <a:r>
              <a:rPr lang="en-US" altLang="en-US" sz="2000" dirty="0">
                <a:latin typeface="Franklin Gothic Book" panose="020B0503020102020204" pitchFamily="34" charset="0"/>
              </a:rPr>
              <a:t>allows for </a:t>
            </a:r>
            <a:r>
              <a:rPr lang="en-US" altLang="en-US" sz="2000" b="1" dirty="0">
                <a:latin typeface="Franklin Gothic Book" panose="020B0503020102020204" pitchFamily="34" charset="0"/>
              </a:rPr>
              <a:t>voluntary participation </a:t>
            </a:r>
            <a:r>
              <a:rPr lang="en-US" altLang="en-US" sz="2000" dirty="0">
                <a:latin typeface="Franklin Gothic Book" panose="020B0503020102020204" pitchFamily="34" charset="0"/>
              </a:rPr>
              <a:t>– not enforcement; </a:t>
            </a:r>
          </a:p>
          <a:p>
            <a:endParaRPr lang="en-US" altLang="en-US" sz="2000" b="1" dirty="0">
              <a:latin typeface="Franklin Gothic Book" panose="020B0503020102020204" pitchFamily="34" charset="0"/>
            </a:endParaRPr>
          </a:p>
          <a:p>
            <a:r>
              <a:rPr lang="en-US" altLang="en-US" sz="2000" dirty="0">
                <a:latin typeface="Franklin Gothic Book" panose="020B0503020102020204" pitchFamily="34" charset="0"/>
              </a:rPr>
              <a:t>Who: Typically works with communities or prospective purchasers; in partnership with U.S. EPA &amp; IDEM</a:t>
            </a:r>
          </a:p>
          <a:p>
            <a:endParaRPr lang="en-US" altLang="en-US" sz="2000" dirty="0"/>
          </a:p>
          <a:p>
            <a:endParaRPr lang="en-US" altLang="en-US" sz="2000" dirty="0"/>
          </a:p>
          <a:p>
            <a:endParaRPr lang="en-US" altLang="en-US" sz="2000" dirty="0"/>
          </a:p>
        </p:txBody>
      </p:sp>
      <p:sp>
        <p:nvSpPr>
          <p:cNvPr id="11268" name="Slide Number Placeholder 5">
            <a:extLst>
              <a:ext uri="{FF2B5EF4-FFF2-40B4-BE49-F238E27FC236}">
                <a16:creationId xmlns:a16="http://schemas.microsoft.com/office/drawing/2014/main" id="{8D42A115-DB08-F676-D719-53D25E684E4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7BEA6F9-C5DA-4D07-A737-C93A35116CFB}" type="slidenum">
              <a:rPr lang="en-US" altLang="en-US" sz="1000" smtClean="0"/>
              <a:pPr>
                <a:spcBef>
                  <a:spcPct val="0"/>
                </a:spcBef>
                <a:buClrTx/>
                <a:buSzTx/>
                <a:buFontTx/>
                <a:buNone/>
              </a:pPr>
              <a:t>4</a:t>
            </a:fld>
            <a:endParaRPr lang="en-US" altLang="en-US" sz="1000"/>
          </a:p>
        </p:txBody>
      </p:sp>
      <p:pic>
        <p:nvPicPr>
          <p:cNvPr id="11271" name="Picture 6" descr="Capture2.JPG">
            <a:extLst>
              <a:ext uri="{FF2B5EF4-FFF2-40B4-BE49-F238E27FC236}">
                <a16:creationId xmlns:a16="http://schemas.microsoft.com/office/drawing/2014/main" id="{CF07FAF1-F1E1-5F9A-C42D-75024CB997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for a brownfield program&#10;&#10;Description automatically generated">
            <a:extLst>
              <a:ext uri="{FF2B5EF4-FFF2-40B4-BE49-F238E27FC236}">
                <a16:creationId xmlns:a16="http://schemas.microsoft.com/office/drawing/2014/main" id="{F5E19047-5649-8A80-5287-58D8DD9F2A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
        <p:nvSpPr>
          <p:cNvPr id="5" name="TextBox 4">
            <a:extLst>
              <a:ext uri="{FF2B5EF4-FFF2-40B4-BE49-F238E27FC236}">
                <a16:creationId xmlns:a16="http://schemas.microsoft.com/office/drawing/2014/main" id="{D3F87B66-46D9-18E0-CC54-5CD70BFC0E87}"/>
              </a:ext>
            </a:extLst>
          </p:cNvPr>
          <p:cNvSpPr txBox="1"/>
          <p:nvPr/>
        </p:nvSpPr>
        <p:spPr>
          <a:xfrm>
            <a:off x="629314" y="3882390"/>
            <a:ext cx="5715851" cy="2215991"/>
          </a:xfrm>
          <a:prstGeom prst="rect">
            <a:avLst/>
          </a:prstGeom>
          <a:noFill/>
        </p:spPr>
        <p:txBody>
          <a:bodyPr wrap="square" rtlCol="0">
            <a:spAutoFit/>
          </a:bodyPr>
          <a:lstStyle/>
          <a:p>
            <a:pPr marL="342900" indent="-342900">
              <a:buClr>
                <a:srgbClr val="B2B2B2"/>
              </a:buClr>
              <a:buSzPct val="90000"/>
              <a:buFont typeface="Wingdings" panose="05000000000000000000" pitchFamily="2" charset="2"/>
              <a:buChar char=""/>
            </a:pPr>
            <a:r>
              <a:rPr lang="en-US" altLang="en-US" sz="2000" b="1" dirty="0">
                <a:latin typeface="Franklin Gothic Book" panose="020B0503020102020204" pitchFamily="34" charset="0"/>
              </a:rPr>
              <a:t>Why: Offers closure &amp; liability clarification documents</a:t>
            </a:r>
          </a:p>
          <a:p>
            <a:pPr marL="342900" indent="-342900">
              <a:buClr>
                <a:srgbClr val="B2B2B2"/>
              </a:buClr>
              <a:buSzPct val="90000"/>
              <a:buFont typeface="Wingdings" panose="05000000000000000000" pitchFamily="2" charset="2"/>
              <a:buChar char=""/>
            </a:pPr>
            <a:endParaRPr lang="en-US" altLang="en-US" sz="2000" b="1" dirty="0">
              <a:latin typeface="Franklin Gothic Book" panose="020B0503020102020204" pitchFamily="34" charset="0"/>
            </a:endParaRPr>
          </a:p>
          <a:p>
            <a:pPr marL="342900" indent="-342900">
              <a:buClr>
                <a:srgbClr val="B2B2B2"/>
              </a:buClr>
              <a:buSzPct val="90000"/>
              <a:buFont typeface="Wingdings" panose="05000000000000000000" pitchFamily="2" charset="2"/>
              <a:buChar char=""/>
            </a:pPr>
            <a:r>
              <a:rPr lang="en-US" altLang="en-US" sz="2000" dirty="0">
                <a:latin typeface="Franklin Gothic Book" panose="020B0503020102020204" pitchFamily="34" charset="0"/>
              </a:rPr>
              <a:t>How: different processes for different incentives (grants, loans, POSI, etc.); with a qualified pool of consultants </a:t>
            </a:r>
            <a:endParaRPr lang="en-US" altLang="en-US" sz="2000" b="1" dirty="0">
              <a:latin typeface="Franklin Gothic Book" panose="020B0503020102020204" pitchFamily="34" charset="0"/>
            </a:endParaRPr>
          </a:p>
          <a:p>
            <a:pPr marL="285750" indent="-285750">
              <a:buFont typeface="Arial" panose="020B0604020202020204" pitchFamily="34" charset="0"/>
              <a:buChar char="•"/>
            </a:pPr>
            <a:endParaRPr lang="en-US" dirty="0"/>
          </a:p>
        </p:txBody>
      </p:sp>
      <p:pic>
        <p:nvPicPr>
          <p:cNvPr id="9" name="Picture 8" descr="A diagram of a company&#10;&#10;Description automatically generated">
            <a:extLst>
              <a:ext uri="{FF2B5EF4-FFF2-40B4-BE49-F238E27FC236}">
                <a16:creationId xmlns:a16="http://schemas.microsoft.com/office/drawing/2014/main" id="{EE285691-AC9C-1E20-6219-FD60CA01D9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9357" y="3098223"/>
            <a:ext cx="2830666" cy="315017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a:extLst>
              <a:ext uri="{FF2B5EF4-FFF2-40B4-BE49-F238E27FC236}">
                <a16:creationId xmlns:a16="http://schemas.microsoft.com/office/drawing/2014/main" id="{1C91BCD0-9C19-B8BB-61A2-4374207A7B88}"/>
              </a:ext>
            </a:extLst>
          </p:cNvPr>
          <p:cNvSpPr>
            <a:spLocks noGrp="1" noChangeArrowheads="1"/>
          </p:cNvSpPr>
          <p:nvPr>
            <p:ph type="title"/>
          </p:nvPr>
        </p:nvSpPr>
        <p:spPr>
          <a:xfrm>
            <a:off x="3200400" y="685800"/>
            <a:ext cx="5486400" cy="771525"/>
          </a:xfrm>
        </p:spPr>
        <p:txBody>
          <a:bodyPr/>
          <a:lstStyle/>
          <a:p>
            <a:pPr algn="r"/>
            <a:r>
              <a:rPr lang="en-US" altLang="en-US" sz="2800" b="1" dirty="0">
                <a:latin typeface="Franklin Gothic Book" panose="020B0503020102020204" pitchFamily="34" charset="0"/>
              </a:rPr>
              <a:t>Technical and Financial Assistance</a:t>
            </a:r>
          </a:p>
        </p:txBody>
      </p:sp>
      <p:sp>
        <p:nvSpPr>
          <p:cNvPr id="13316" name="Content Placeholder 2">
            <a:extLst>
              <a:ext uri="{FF2B5EF4-FFF2-40B4-BE49-F238E27FC236}">
                <a16:creationId xmlns:a16="http://schemas.microsoft.com/office/drawing/2014/main" id="{F11F9A7F-1665-3B69-3422-07E0F16A34C3}"/>
              </a:ext>
            </a:extLst>
          </p:cNvPr>
          <p:cNvSpPr>
            <a:spLocks noGrp="1" noChangeArrowheads="1"/>
          </p:cNvSpPr>
          <p:nvPr>
            <p:ph idx="1"/>
          </p:nvPr>
        </p:nvSpPr>
        <p:spPr>
          <a:xfrm>
            <a:off x="914400" y="1600200"/>
            <a:ext cx="7772400" cy="1981200"/>
          </a:xfrm>
        </p:spPr>
        <p:txBody>
          <a:bodyPr/>
          <a:lstStyle/>
          <a:p>
            <a:pPr>
              <a:buClr>
                <a:srgbClr val="B2B2B2"/>
              </a:buClr>
            </a:pPr>
            <a:r>
              <a:rPr lang="en-US" altLang="en-US" sz="1800" dirty="0">
                <a:solidFill>
                  <a:srgbClr val="000000"/>
                </a:solidFill>
                <a:latin typeface="Franklin Gothic Book" panose="020B0503020102020204" pitchFamily="34" charset="0"/>
              </a:rPr>
              <a:t>Voluntary -  </a:t>
            </a:r>
            <a:r>
              <a:rPr lang="en-US" altLang="en-US" sz="1800" b="1" dirty="0">
                <a:solidFill>
                  <a:srgbClr val="000000"/>
                </a:solidFill>
                <a:latin typeface="Franklin Gothic Book" panose="020B0503020102020204" pitchFamily="34" charset="0"/>
              </a:rPr>
              <a:t>not regulatory</a:t>
            </a:r>
          </a:p>
          <a:p>
            <a:pPr>
              <a:buClr>
                <a:srgbClr val="B2B2B2"/>
              </a:buClr>
            </a:pPr>
            <a:r>
              <a:rPr lang="en-US" altLang="en-US" sz="1800" dirty="0">
                <a:solidFill>
                  <a:srgbClr val="000000"/>
                </a:solidFill>
                <a:latin typeface="Franklin Gothic Book" panose="020B0503020102020204" pitchFamily="34" charset="0"/>
              </a:rPr>
              <a:t>No fees</a:t>
            </a:r>
          </a:p>
          <a:p>
            <a:pPr>
              <a:buClr>
                <a:srgbClr val="B2B2B2"/>
              </a:buClr>
            </a:pPr>
            <a:r>
              <a:rPr lang="en-US" altLang="en-US" sz="1800" dirty="0">
                <a:solidFill>
                  <a:srgbClr val="000000"/>
                </a:solidFill>
                <a:latin typeface="Franklin Gothic Book" panose="020B0503020102020204" pitchFamily="34" charset="0"/>
              </a:rPr>
              <a:t>Non-responsible parties </a:t>
            </a:r>
          </a:p>
          <a:p>
            <a:pPr>
              <a:buClr>
                <a:srgbClr val="B2B2B2"/>
              </a:buClr>
            </a:pPr>
            <a:r>
              <a:rPr lang="en-US" altLang="en-US" sz="1800" dirty="0">
                <a:solidFill>
                  <a:srgbClr val="000000"/>
                </a:solidFill>
                <a:latin typeface="Franklin Gothic Book" panose="020B0503020102020204" pitchFamily="34" charset="0"/>
              </a:rPr>
              <a:t>Property transfers and/or financial assistance for assessment/remediation </a:t>
            </a:r>
          </a:p>
          <a:p>
            <a:pPr>
              <a:buClr>
                <a:srgbClr val="B2B2B2"/>
              </a:buClr>
            </a:pPr>
            <a:r>
              <a:rPr lang="en-US" altLang="en-US" sz="1800" dirty="0">
                <a:solidFill>
                  <a:srgbClr val="000000"/>
                </a:solidFill>
                <a:latin typeface="Franklin Gothic Book" panose="020B0503020102020204" pitchFamily="34" charset="0"/>
              </a:rPr>
              <a:t>Use existing laws, regulations, and/or policies </a:t>
            </a:r>
          </a:p>
          <a:p>
            <a:endParaRPr lang="en-US" altLang="en-US" sz="2000" dirty="0"/>
          </a:p>
        </p:txBody>
      </p:sp>
      <p:sp>
        <p:nvSpPr>
          <p:cNvPr id="13317" name="Slide Number Placeholder 3">
            <a:extLst>
              <a:ext uri="{FF2B5EF4-FFF2-40B4-BE49-F238E27FC236}">
                <a16:creationId xmlns:a16="http://schemas.microsoft.com/office/drawing/2014/main" id="{01CF75AC-7DAD-AC26-7649-187E8E60C6DB}"/>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3FC6BD9-B7A9-44A3-9F42-76FEF4F7FA9B}" type="slidenum">
              <a:rPr lang="en-US" altLang="en-US" sz="1000" smtClean="0"/>
              <a:pPr>
                <a:spcBef>
                  <a:spcPct val="0"/>
                </a:spcBef>
                <a:buClrTx/>
                <a:buSzTx/>
                <a:buFontTx/>
                <a:buNone/>
              </a:pPr>
              <a:t>5</a:t>
            </a:fld>
            <a:endParaRPr lang="en-US" altLang="en-US" sz="1000" dirty="0"/>
          </a:p>
        </p:txBody>
      </p:sp>
      <p:sp>
        <p:nvSpPr>
          <p:cNvPr id="6" name="TextBox 5">
            <a:extLst>
              <a:ext uri="{FF2B5EF4-FFF2-40B4-BE49-F238E27FC236}">
                <a16:creationId xmlns:a16="http://schemas.microsoft.com/office/drawing/2014/main" id="{F3162B41-2920-A6AD-365B-F34CD4EDEE94}"/>
              </a:ext>
            </a:extLst>
          </p:cNvPr>
          <p:cNvSpPr txBox="1"/>
          <p:nvPr/>
        </p:nvSpPr>
        <p:spPr>
          <a:xfrm>
            <a:off x="1676400" y="3456306"/>
            <a:ext cx="2819400" cy="3021012"/>
          </a:xfrm>
          <a:prstGeom prst="rect">
            <a:avLst/>
          </a:prstGeom>
          <a:noFill/>
        </p:spPr>
        <p:txBody>
          <a:bodyPr>
            <a:spAutoFit/>
          </a:bodyPr>
          <a:lstStyle/>
          <a:p>
            <a:pPr marL="342900" indent="-342900">
              <a:spcBef>
                <a:spcPct val="20000"/>
              </a:spcBef>
              <a:buClr>
                <a:srgbClr val="B2B2B2"/>
              </a:buClr>
              <a:buSzPct val="90000"/>
              <a:buFont typeface="Wingdings" pitchFamily="2" charset="2"/>
              <a:buChar char="n"/>
              <a:defRPr/>
            </a:pPr>
            <a:r>
              <a:rPr lang="en-US" sz="2000" b="1" kern="0" dirty="0">
                <a:solidFill>
                  <a:srgbClr val="000000"/>
                </a:solidFill>
                <a:latin typeface="Franklin Gothic Book" panose="020B0503020102020204" pitchFamily="34" charset="0"/>
              </a:rPr>
              <a:t>Assistance</a:t>
            </a:r>
          </a:p>
          <a:p>
            <a:pPr marL="742950" lvl="1" indent="-285750">
              <a:spcBef>
                <a:spcPct val="20000"/>
              </a:spcBef>
              <a:buClr>
                <a:srgbClr val="CCCC99"/>
              </a:buClr>
              <a:buSzPct val="75000"/>
              <a:buFont typeface="Wingdings" pitchFamily="2" charset="2"/>
              <a:buChar char="n"/>
              <a:defRPr/>
            </a:pPr>
            <a:r>
              <a:rPr lang="en-US" kern="0" dirty="0">
                <a:solidFill>
                  <a:srgbClr val="000000"/>
                </a:solidFill>
                <a:latin typeface="Franklin Gothic Book" panose="020B0503020102020204" pitchFamily="34" charset="0"/>
              </a:rPr>
              <a:t>Financial 	</a:t>
            </a:r>
          </a:p>
          <a:p>
            <a:pPr marL="1200150" lvl="2" indent="-285750">
              <a:spcBef>
                <a:spcPct val="20000"/>
              </a:spcBef>
              <a:buClr>
                <a:srgbClr val="CCCC99"/>
              </a:buClr>
              <a:buSzPct val="75000"/>
              <a:buFont typeface="Wingdings" pitchFamily="2" charset="2"/>
              <a:buChar char="n"/>
              <a:defRPr/>
            </a:pPr>
            <a:r>
              <a:rPr lang="en-US" sz="1400" kern="0" dirty="0">
                <a:solidFill>
                  <a:srgbClr val="000000"/>
                </a:solidFill>
                <a:latin typeface="Franklin Gothic Book" panose="020B0503020102020204" pitchFamily="34" charset="0"/>
              </a:rPr>
              <a:t>“Grants”</a:t>
            </a:r>
          </a:p>
          <a:p>
            <a:pPr marL="1200150" lvl="2" indent="-285750">
              <a:spcBef>
                <a:spcPct val="20000"/>
              </a:spcBef>
              <a:buClr>
                <a:srgbClr val="CCCC99"/>
              </a:buClr>
              <a:buSzPct val="75000"/>
              <a:buFont typeface="Wingdings" pitchFamily="2" charset="2"/>
              <a:buChar char="n"/>
              <a:defRPr/>
            </a:pPr>
            <a:r>
              <a:rPr lang="en-US" sz="1400" kern="0" dirty="0">
                <a:solidFill>
                  <a:srgbClr val="000000"/>
                </a:solidFill>
                <a:latin typeface="Franklin Gothic Book" panose="020B0503020102020204" pitchFamily="34" charset="0"/>
              </a:rPr>
              <a:t>Loans</a:t>
            </a:r>
          </a:p>
          <a:p>
            <a:pPr marL="742950" lvl="1" indent="-285750">
              <a:spcBef>
                <a:spcPct val="20000"/>
              </a:spcBef>
              <a:buClr>
                <a:srgbClr val="CCCC99"/>
              </a:buClr>
              <a:buSzPct val="75000"/>
              <a:buFont typeface="Wingdings" pitchFamily="2" charset="2"/>
              <a:buChar char="n"/>
              <a:defRPr/>
            </a:pPr>
            <a:r>
              <a:rPr lang="en-US" kern="0" dirty="0">
                <a:solidFill>
                  <a:srgbClr val="000000"/>
                </a:solidFill>
                <a:latin typeface="Franklin Gothic Book" panose="020B0503020102020204" pitchFamily="34" charset="0"/>
              </a:rPr>
              <a:t>Legal</a:t>
            </a:r>
          </a:p>
          <a:p>
            <a:pPr marL="1200150" lvl="2" indent="-285750">
              <a:spcBef>
                <a:spcPct val="20000"/>
              </a:spcBef>
              <a:buClr>
                <a:srgbClr val="CCCC99"/>
              </a:buClr>
              <a:buSzPct val="75000"/>
              <a:buFont typeface="Wingdings" pitchFamily="2" charset="2"/>
              <a:buChar char="n"/>
              <a:defRPr/>
            </a:pPr>
            <a:r>
              <a:rPr lang="en-US" sz="1400" kern="0" dirty="0">
                <a:solidFill>
                  <a:srgbClr val="000000"/>
                </a:solidFill>
                <a:latin typeface="Franklin Gothic Book" panose="020B0503020102020204" pitchFamily="34" charset="0"/>
              </a:rPr>
              <a:t>Comfort Letters</a:t>
            </a:r>
          </a:p>
          <a:p>
            <a:pPr marL="742950" lvl="1" indent="-285750">
              <a:spcBef>
                <a:spcPct val="20000"/>
              </a:spcBef>
              <a:buClr>
                <a:srgbClr val="CCCC99"/>
              </a:buClr>
              <a:buSzPct val="75000"/>
              <a:buFont typeface="Wingdings" pitchFamily="2" charset="2"/>
              <a:buChar char="n"/>
              <a:defRPr/>
            </a:pPr>
            <a:r>
              <a:rPr lang="en-US" kern="0" dirty="0">
                <a:solidFill>
                  <a:srgbClr val="000000"/>
                </a:solidFill>
                <a:latin typeface="Franklin Gothic Book" panose="020B0503020102020204" pitchFamily="34" charset="0"/>
              </a:rPr>
              <a:t>Technical</a:t>
            </a:r>
          </a:p>
          <a:p>
            <a:pPr marL="1200150" lvl="2" indent="-285750">
              <a:spcBef>
                <a:spcPct val="20000"/>
              </a:spcBef>
              <a:buClr>
                <a:srgbClr val="CCCC99"/>
              </a:buClr>
              <a:buSzPct val="75000"/>
              <a:buFont typeface="Wingdings" pitchFamily="2" charset="2"/>
              <a:buChar char="n"/>
              <a:defRPr/>
            </a:pPr>
            <a:r>
              <a:rPr lang="en-US" sz="1400" kern="0" dirty="0">
                <a:solidFill>
                  <a:srgbClr val="000000"/>
                </a:solidFill>
                <a:latin typeface="Franklin Gothic Book" panose="020B0503020102020204" pitchFamily="34" charset="0"/>
              </a:rPr>
              <a:t>Closure Letters</a:t>
            </a:r>
          </a:p>
          <a:p>
            <a:pPr marL="1200150" lvl="2" indent="-285750">
              <a:spcBef>
                <a:spcPct val="20000"/>
              </a:spcBef>
              <a:buClr>
                <a:srgbClr val="CCCC99"/>
              </a:buClr>
              <a:buSzPct val="75000"/>
              <a:buFont typeface="Wingdings" pitchFamily="2" charset="2"/>
              <a:buChar char="n"/>
              <a:defRPr/>
            </a:pPr>
            <a:r>
              <a:rPr lang="en-US" sz="1400" kern="0" dirty="0">
                <a:solidFill>
                  <a:srgbClr val="000000"/>
                </a:solidFill>
                <a:latin typeface="Franklin Gothic Book" panose="020B0503020102020204" pitchFamily="34" charset="0"/>
              </a:rPr>
              <a:t>Comment Letters</a:t>
            </a:r>
          </a:p>
          <a:p>
            <a:pPr marL="742950" lvl="1" indent="-285750">
              <a:spcBef>
                <a:spcPct val="20000"/>
              </a:spcBef>
              <a:buClr>
                <a:srgbClr val="CCCC99"/>
              </a:buClr>
              <a:buSzPct val="75000"/>
              <a:buFont typeface="Wingdings" pitchFamily="2" charset="2"/>
              <a:buChar char="n"/>
              <a:defRPr/>
            </a:pPr>
            <a:r>
              <a:rPr lang="en-US" kern="0" dirty="0">
                <a:solidFill>
                  <a:srgbClr val="000000"/>
                </a:solidFill>
                <a:latin typeface="Franklin Gothic Book" panose="020B0503020102020204" pitchFamily="34" charset="0"/>
              </a:rPr>
              <a:t>Educational</a:t>
            </a:r>
          </a:p>
        </p:txBody>
      </p:sp>
      <p:sp>
        <p:nvSpPr>
          <p:cNvPr id="8" name="TextBox 7">
            <a:extLst>
              <a:ext uri="{FF2B5EF4-FFF2-40B4-BE49-F238E27FC236}">
                <a16:creationId xmlns:a16="http://schemas.microsoft.com/office/drawing/2014/main" id="{44DB1B80-28EE-1D93-C342-043D8CC421F0}"/>
              </a:ext>
            </a:extLst>
          </p:cNvPr>
          <p:cNvSpPr txBox="1"/>
          <p:nvPr/>
        </p:nvSpPr>
        <p:spPr>
          <a:xfrm>
            <a:off x="4800600" y="3429000"/>
            <a:ext cx="3733800" cy="2172903"/>
          </a:xfrm>
          <a:prstGeom prst="rect">
            <a:avLst/>
          </a:prstGeom>
          <a:noFill/>
        </p:spPr>
        <p:txBody>
          <a:bodyPr wrap="square">
            <a:spAutoFit/>
          </a:bodyPr>
          <a:lstStyle/>
          <a:p>
            <a:pPr marL="342900" indent="-342900">
              <a:spcBef>
                <a:spcPct val="20000"/>
              </a:spcBef>
              <a:buClr>
                <a:srgbClr val="B2B2B2"/>
              </a:buClr>
              <a:buSzPct val="90000"/>
              <a:buFont typeface="Wingdings" panose="05000000000000000000" pitchFamily="2" charset="2"/>
              <a:buChar char="n"/>
              <a:defRPr/>
            </a:pPr>
            <a:r>
              <a:rPr lang="en-US" altLang="en-US" sz="2000" b="1" kern="0" dirty="0">
                <a:solidFill>
                  <a:srgbClr val="000000"/>
                </a:solidFill>
                <a:latin typeface="Franklin Gothic Book" panose="020B0503020102020204" pitchFamily="34" charset="0"/>
              </a:rPr>
              <a:t>Coordination</a:t>
            </a:r>
          </a:p>
          <a:p>
            <a:pPr marL="742950" lvl="1" indent="-285750">
              <a:spcBef>
                <a:spcPct val="20000"/>
              </a:spcBef>
              <a:buClr>
                <a:srgbClr val="CCCC99"/>
              </a:buClr>
              <a:buSzPct val="75000"/>
              <a:buFont typeface="Wingdings" panose="05000000000000000000" pitchFamily="2" charset="2"/>
              <a:buChar char="n"/>
              <a:defRPr/>
            </a:pPr>
            <a:r>
              <a:rPr lang="en-US" altLang="en-US" kern="0" dirty="0">
                <a:solidFill>
                  <a:srgbClr val="000000"/>
                </a:solidFill>
                <a:latin typeface="Franklin Gothic Book" panose="020B0503020102020204" pitchFamily="34" charset="0"/>
              </a:rPr>
              <a:t>U.S. EPA</a:t>
            </a:r>
          </a:p>
          <a:p>
            <a:pPr marL="742950" lvl="1" indent="-285750">
              <a:spcBef>
                <a:spcPct val="20000"/>
              </a:spcBef>
              <a:buClr>
                <a:srgbClr val="CCCC99"/>
              </a:buClr>
              <a:buSzPct val="75000"/>
              <a:buFont typeface="Wingdings" panose="05000000000000000000" pitchFamily="2" charset="2"/>
              <a:buChar char="n"/>
              <a:defRPr/>
            </a:pPr>
            <a:r>
              <a:rPr lang="en-US" altLang="en-US" kern="0" dirty="0">
                <a:solidFill>
                  <a:srgbClr val="000000"/>
                </a:solidFill>
                <a:latin typeface="Franklin Gothic Book" panose="020B0503020102020204" pitchFamily="34" charset="0"/>
              </a:rPr>
              <a:t>Other IDEM Programs</a:t>
            </a:r>
          </a:p>
          <a:p>
            <a:pPr marL="1143000" lvl="2" indent="-228600">
              <a:spcBef>
                <a:spcPct val="20000"/>
              </a:spcBef>
              <a:buClr>
                <a:srgbClr val="B2B2B2"/>
              </a:buClr>
              <a:buSzPct val="55000"/>
              <a:buFont typeface="Wingdings" panose="05000000000000000000" pitchFamily="2" charset="2"/>
              <a:buChar char="n"/>
              <a:defRPr/>
            </a:pPr>
            <a:r>
              <a:rPr lang="en-US" altLang="en-US" sz="1400" kern="0" dirty="0">
                <a:solidFill>
                  <a:srgbClr val="000000"/>
                </a:solidFill>
                <a:latin typeface="Franklin Gothic Book" panose="020B0503020102020204" pitchFamily="34" charset="0"/>
              </a:rPr>
              <a:t>Voluntary Remediation Program</a:t>
            </a:r>
          </a:p>
          <a:p>
            <a:pPr marL="1143000" lvl="2" indent="-228600">
              <a:spcBef>
                <a:spcPct val="20000"/>
              </a:spcBef>
              <a:buClr>
                <a:srgbClr val="B2B2B2"/>
              </a:buClr>
              <a:buSzPct val="55000"/>
              <a:buFont typeface="Wingdings" panose="05000000000000000000" pitchFamily="2" charset="2"/>
              <a:buChar char="n"/>
              <a:defRPr/>
            </a:pPr>
            <a:r>
              <a:rPr lang="en-US" altLang="en-US" sz="1400" kern="0" dirty="0">
                <a:solidFill>
                  <a:srgbClr val="000000"/>
                </a:solidFill>
                <a:latin typeface="Franklin Gothic Book" panose="020B0503020102020204" pitchFamily="34" charset="0"/>
              </a:rPr>
              <a:t>State Cleanup</a:t>
            </a:r>
          </a:p>
          <a:p>
            <a:pPr marL="1143000" lvl="2" indent="-228600">
              <a:spcBef>
                <a:spcPct val="20000"/>
              </a:spcBef>
              <a:buClr>
                <a:srgbClr val="B2B2B2"/>
              </a:buClr>
              <a:buSzPct val="55000"/>
              <a:buFont typeface="Wingdings" panose="05000000000000000000" pitchFamily="2" charset="2"/>
              <a:buChar char="n"/>
              <a:defRPr/>
            </a:pPr>
            <a:r>
              <a:rPr lang="en-US" altLang="en-US" sz="1400" kern="0" dirty="0">
                <a:solidFill>
                  <a:srgbClr val="000000"/>
                </a:solidFill>
                <a:latin typeface="Franklin Gothic Book" panose="020B0503020102020204" pitchFamily="34" charset="0"/>
              </a:rPr>
              <a:t>LUST</a:t>
            </a:r>
          </a:p>
          <a:p>
            <a:pPr marL="1143000" lvl="2" indent="-228600">
              <a:spcBef>
                <a:spcPct val="20000"/>
              </a:spcBef>
              <a:buClr>
                <a:srgbClr val="B2B2B2"/>
              </a:buClr>
              <a:buSzPct val="55000"/>
              <a:buFont typeface="Wingdings" panose="05000000000000000000" pitchFamily="2" charset="2"/>
              <a:buChar char="n"/>
              <a:defRPr/>
            </a:pPr>
            <a:r>
              <a:rPr lang="en-US" altLang="en-US" sz="1400" kern="0" dirty="0">
                <a:solidFill>
                  <a:srgbClr val="000000"/>
                </a:solidFill>
                <a:latin typeface="Franklin Gothic Book" panose="020B0503020102020204" pitchFamily="34" charset="0"/>
              </a:rPr>
              <a:t>RCRA</a:t>
            </a:r>
            <a:endParaRPr lang="en-US" altLang="en-US" kern="0" dirty="0">
              <a:solidFill>
                <a:srgbClr val="000000"/>
              </a:solidFill>
              <a:latin typeface="Franklin Gothic Book" panose="020B0503020102020204" pitchFamily="34" charset="0"/>
            </a:endParaRPr>
          </a:p>
        </p:txBody>
      </p:sp>
      <p:pic>
        <p:nvPicPr>
          <p:cNvPr id="2" name="Picture 1" descr="A logo for a brownfield program&#10;&#10;Description automatically generated">
            <a:extLst>
              <a:ext uri="{FF2B5EF4-FFF2-40B4-BE49-F238E27FC236}">
                <a16:creationId xmlns:a16="http://schemas.microsoft.com/office/drawing/2014/main" id="{4F13C2F1-C6EF-8534-CE00-992445F2C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3" name="Picture 2">
            <a:extLst>
              <a:ext uri="{FF2B5EF4-FFF2-40B4-BE49-F238E27FC236}">
                <a16:creationId xmlns:a16="http://schemas.microsoft.com/office/drawing/2014/main" id="{FE8F2526-5F14-3A84-4B63-138F74492B0B}"/>
              </a:ext>
            </a:extLst>
          </p:cNvPr>
          <p:cNvPicPr>
            <a:picLocks noChangeAspect="1"/>
          </p:cNvPicPr>
          <p:nvPr/>
        </p:nvPicPr>
        <p:blipFill>
          <a:blip r:embed="rId4"/>
          <a:stretch>
            <a:fillRect/>
          </a:stretch>
        </p:blipFill>
        <p:spPr>
          <a:xfrm>
            <a:off x="0" y="5779931"/>
            <a:ext cx="1201016" cy="10729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2" name="Picture 5" descr="Capture2.JPG">
            <a:extLst>
              <a:ext uri="{FF2B5EF4-FFF2-40B4-BE49-F238E27FC236}">
                <a16:creationId xmlns:a16="http://schemas.microsoft.com/office/drawing/2014/main" id="{16D35526-1505-194C-9BA3-DCE9D12A08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8" name="Rectangle 2">
            <a:extLst>
              <a:ext uri="{FF2B5EF4-FFF2-40B4-BE49-F238E27FC236}">
                <a16:creationId xmlns:a16="http://schemas.microsoft.com/office/drawing/2014/main" id="{C7DCE3FE-E02F-4B4C-A578-41ECD7B12835}"/>
              </a:ext>
            </a:extLst>
          </p:cNvPr>
          <p:cNvSpPr>
            <a:spLocks noGrp="1" noChangeArrowheads="1"/>
          </p:cNvSpPr>
          <p:nvPr>
            <p:ph type="title"/>
          </p:nvPr>
        </p:nvSpPr>
        <p:spPr>
          <a:xfrm>
            <a:off x="3200400" y="152400"/>
            <a:ext cx="5486400" cy="1219200"/>
          </a:xfrm>
        </p:spPr>
        <p:txBody>
          <a:bodyPr anchor="b"/>
          <a:lstStyle/>
          <a:p>
            <a:pPr algn="r"/>
            <a:r>
              <a:rPr lang="en-US" altLang="en-US" sz="2800" b="1" dirty="0">
                <a:latin typeface="Franklin Gothic Book" panose="020B0503020102020204" pitchFamily="34" charset="0"/>
              </a:rPr>
              <a:t>Obstacles to</a:t>
            </a:r>
            <a:br>
              <a:rPr lang="en-US" altLang="en-US" sz="2800" b="1" dirty="0">
                <a:latin typeface="Franklin Gothic Book" panose="020B0503020102020204" pitchFamily="34" charset="0"/>
              </a:rPr>
            </a:br>
            <a:r>
              <a:rPr lang="en-US" altLang="en-US" sz="2800" b="1" dirty="0">
                <a:latin typeface="Franklin Gothic Book" panose="020B0503020102020204" pitchFamily="34" charset="0"/>
              </a:rPr>
              <a:t>Brownfield Redevelopment?</a:t>
            </a:r>
            <a:endParaRPr lang="en-US" altLang="en-US" sz="2800" b="1" dirty="0">
              <a:solidFill>
                <a:srgbClr val="663300"/>
              </a:solidFill>
              <a:latin typeface="Franklin Gothic Book" panose="020B0503020102020204" pitchFamily="34" charset="0"/>
            </a:endParaRPr>
          </a:p>
        </p:txBody>
      </p:sp>
      <p:sp>
        <p:nvSpPr>
          <p:cNvPr id="9219" name="Rectangle 3">
            <a:extLst>
              <a:ext uri="{FF2B5EF4-FFF2-40B4-BE49-F238E27FC236}">
                <a16:creationId xmlns:a16="http://schemas.microsoft.com/office/drawing/2014/main" id="{F9BD59D1-BEFC-85D1-A732-3466AE26668C}"/>
              </a:ext>
            </a:extLst>
          </p:cNvPr>
          <p:cNvSpPr>
            <a:spLocks noGrp="1" noChangeArrowheads="1"/>
          </p:cNvSpPr>
          <p:nvPr>
            <p:ph idx="1"/>
          </p:nvPr>
        </p:nvSpPr>
        <p:spPr>
          <a:xfrm>
            <a:off x="609600" y="1676400"/>
            <a:ext cx="8382000" cy="5181600"/>
          </a:xfrm>
        </p:spPr>
        <p:txBody>
          <a:bodyPr/>
          <a:lstStyle/>
          <a:p>
            <a:endParaRPr lang="en-US" altLang="en-US" sz="2400" dirty="0"/>
          </a:p>
          <a:p>
            <a:r>
              <a:rPr lang="en-US" altLang="en-US" sz="2400" dirty="0">
                <a:latin typeface="Franklin Gothic Book" panose="020B0503020102020204" pitchFamily="34" charset="0"/>
              </a:rPr>
              <a:t>Real or </a:t>
            </a:r>
            <a:r>
              <a:rPr lang="en-US" altLang="en-US" sz="2400" u="sng" dirty="0">
                <a:latin typeface="Franklin Gothic Book" panose="020B0503020102020204" pitchFamily="34" charset="0"/>
              </a:rPr>
              <a:t>suspected</a:t>
            </a:r>
            <a:r>
              <a:rPr lang="en-US" altLang="en-US" sz="2400" dirty="0">
                <a:latin typeface="Franklin Gothic Book" panose="020B0503020102020204" pitchFamily="34" charset="0"/>
              </a:rPr>
              <a:t> environmental contamination</a:t>
            </a:r>
          </a:p>
          <a:p>
            <a:r>
              <a:rPr lang="en-US" altLang="en-US" sz="2400" dirty="0">
                <a:latin typeface="Franklin Gothic Book" panose="020B0503020102020204" pitchFamily="34" charset="0"/>
              </a:rPr>
              <a:t>Assessment/Cleanup costs</a:t>
            </a:r>
          </a:p>
          <a:p>
            <a:r>
              <a:rPr lang="en-US" altLang="en-US" sz="2400" dirty="0">
                <a:latin typeface="Franklin Gothic Book" panose="020B0503020102020204" pitchFamily="34" charset="0"/>
              </a:rPr>
              <a:t>Liability concerns </a:t>
            </a:r>
          </a:p>
          <a:p>
            <a:r>
              <a:rPr lang="en-US" altLang="en-US" sz="2400" dirty="0">
                <a:latin typeface="Franklin Gothic Book" panose="020B0503020102020204" pitchFamily="34" charset="0"/>
              </a:rPr>
              <a:t>Viability of re-use plans for the site</a:t>
            </a:r>
          </a:p>
          <a:p>
            <a:r>
              <a:rPr lang="en-US" altLang="en-US" sz="2400" dirty="0">
                <a:solidFill>
                  <a:srgbClr val="000000"/>
                </a:solidFill>
                <a:latin typeface="Franklin Gothic Book" panose="020B0503020102020204" pitchFamily="34" charset="0"/>
              </a:rPr>
              <a:t>Lack of resources – </a:t>
            </a:r>
            <a:r>
              <a:rPr lang="en-US" altLang="en-US" sz="2400" u="sng" dirty="0">
                <a:solidFill>
                  <a:srgbClr val="000000"/>
                </a:solidFill>
                <a:latin typeface="Franklin Gothic Book" panose="020B0503020102020204" pitchFamily="34" charset="0"/>
              </a:rPr>
              <a:t>knowledge</a:t>
            </a:r>
            <a:r>
              <a:rPr lang="en-US" altLang="en-US" sz="2400" dirty="0">
                <a:solidFill>
                  <a:srgbClr val="000000"/>
                </a:solidFill>
                <a:latin typeface="Franklin Gothic Book" panose="020B0503020102020204" pitchFamily="34" charset="0"/>
              </a:rPr>
              <a:t>, </a:t>
            </a:r>
          </a:p>
          <a:p>
            <a:pPr marL="0" indent="0">
              <a:buNone/>
            </a:pPr>
            <a:r>
              <a:rPr lang="en-US" altLang="en-US" sz="2400" dirty="0">
                <a:solidFill>
                  <a:srgbClr val="000000"/>
                </a:solidFill>
                <a:latin typeface="Franklin Gothic Book" panose="020B0503020102020204" pitchFamily="34" charset="0"/>
              </a:rPr>
              <a:t>     money, partners</a:t>
            </a:r>
          </a:p>
          <a:p>
            <a:r>
              <a:rPr lang="en-US" altLang="en-US" sz="2400" dirty="0">
                <a:solidFill>
                  <a:srgbClr val="000000"/>
                </a:solidFill>
                <a:latin typeface="Franklin Gothic Book" panose="020B0503020102020204" pitchFamily="34" charset="0"/>
              </a:rPr>
              <a:t>Unknowns – risks, ownership, access</a:t>
            </a:r>
          </a:p>
          <a:p>
            <a:pPr marL="0" indent="0">
              <a:buNone/>
            </a:pPr>
            <a:endParaRPr lang="en-US" altLang="en-US" sz="2400" dirty="0">
              <a:solidFill>
                <a:srgbClr val="000000"/>
              </a:solidFill>
              <a:latin typeface="Franklin Gothic Book" panose="020B0503020102020204" pitchFamily="34" charset="0"/>
            </a:endParaRPr>
          </a:p>
          <a:p>
            <a:endParaRPr lang="en-US" altLang="en-US" sz="2400" dirty="0">
              <a:latin typeface="Franklin Gothic Book" panose="020B0503020102020204" pitchFamily="34" charset="0"/>
            </a:endParaRPr>
          </a:p>
          <a:p>
            <a:endParaRPr lang="en-US" altLang="en-US" sz="2400" dirty="0"/>
          </a:p>
          <a:p>
            <a:endParaRPr lang="en-US" altLang="en-US" sz="2400" dirty="0"/>
          </a:p>
          <a:p>
            <a:endParaRPr lang="en-US" altLang="en-US" sz="2400" dirty="0"/>
          </a:p>
        </p:txBody>
      </p:sp>
      <p:sp>
        <p:nvSpPr>
          <p:cNvPr id="9220" name="Slide Number Placeholder 5">
            <a:extLst>
              <a:ext uri="{FF2B5EF4-FFF2-40B4-BE49-F238E27FC236}">
                <a16:creationId xmlns:a16="http://schemas.microsoft.com/office/drawing/2014/main" id="{CC8C2BD1-F332-A774-A174-C6295486EBB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017019CA-B740-40FD-B385-9EC83A291F7B}" type="slidenum">
              <a:rPr lang="en-US" altLang="en-US" sz="1000" smtClean="0"/>
              <a:pPr>
                <a:spcBef>
                  <a:spcPct val="0"/>
                </a:spcBef>
                <a:buClrTx/>
                <a:buSzTx/>
                <a:buFontTx/>
                <a:buNone/>
              </a:pPr>
              <a:t>6</a:t>
            </a:fld>
            <a:endParaRPr lang="en-US" altLang="en-US" sz="1000"/>
          </a:p>
        </p:txBody>
      </p:sp>
      <p:pic>
        <p:nvPicPr>
          <p:cNvPr id="9223" name="Picture 8" descr="See the source image">
            <a:extLst>
              <a:ext uri="{FF2B5EF4-FFF2-40B4-BE49-F238E27FC236}">
                <a16:creationId xmlns:a16="http://schemas.microsoft.com/office/drawing/2014/main" id="{FCDF03AC-6AEF-A870-A1CE-BE75103CF1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4580" y="4495800"/>
            <a:ext cx="2695575"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for a brownfield program&#10;&#10;Description automatically generated">
            <a:extLst>
              <a:ext uri="{FF2B5EF4-FFF2-40B4-BE49-F238E27FC236}">
                <a16:creationId xmlns:a16="http://schemas.microsoft.com/office/drawing/2014/main" id="{B87D3FA5-1558-886D-774C-84E354A445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C1E9210B-C20F-8757-C847-59BC6FE27EE8}"/>
              </a:ext>
            </a:extLst>
          </p:cNvPr>
          <p:cNvSpPr>
            <a:spLocks noGrp="1" noChangeArrowheads="1"/>
          </p:cNvSpPr>
          <p:nvPr>
            <p:ph type="title"/>
          </p:nvPr>
        </p:nvSpPr>
        <p:spPr/>
        <p:txBody>
          <a:bodyPr/>
          <a:lstStyle/>
          <a:p>
            <a:pPr algn="r"/>
            <a:r>
              <a:rPr lang="en-US" altLang="en-US" sz="3200" b="1" dirty="0">
                <a:solidFill>
                  <a:srgbClr val="330033"/>
                </a:solidFill>
                <a:latin typeface="Franklin Gothic Book" panose="020B0503020102020204" pitchFamily="34" charset="0"/>
              </a:rPr>
              <a:t>Comfort Letter </a:t>
            </a:r>
            <a:br>
              <a:rPr lang="en-US" altLang="en-US" sz="3200" b="1">
                <a:solidFill>
                  <a:srgbClr val="330033"/>
                </a:solidFill>
                <a:latin typeface="Franklin Gothic Book" panose="020B0503020102020204" pitchFamily="34" charset="0"/>
              </a:rPr>
            </a:br>
            <a:r>
              <a:rPr lang="en-US" altLang="en-US" sz="3200" b="1">
                <a:solidFill>
                  <a:srgbClr val="330033"/>
                </a:solidFill>
                <a:latin typeface="Franklin Gothic Book" panose="020B0503020102020204" pitchFamily="34" charset="0"/>
              </a:rPr>
              <a:t>Process &amp; Timeline</a:t>
            </a:r>
            <a:endParaRPr lang="en-US" altLang="en-US"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7C83316E-95ED-2C5F-5AE7-22099CA575CC}"/>
              </a:ext>
            </a:extLst>
          </p:cNvPr>
          <p:cNvSpPr>
            <a:spLocks noGrp="1"/>
          </p:cNvSpPr>
          <p:nvPr>
            <p:ph idx="1"/>
          </p:nvPr>
        </p:nvSpPr>
        <p:spPr>
          <a:xfrm>
            <a:off x="914400" y="1600200"/>
            <a:ext cx="4724400" cy="4530725"/>
          </a:xfrm>
        </p:spPr>
        <p:txBody>
          <a:bodyPr/>
          <a:lstStyle/>
          <a:p>
            <a:pPr>
              <a:buClr>
                <a:srgbClr val="B2B2B2"/>
              </a:buClr>
              <a:defRPr/>
            </a:pPr>
            <a:r>
              <a:rPr lang="en-US" altLang="en-US" sz="2000" kern="1200" dirty="0">
                <a:solidFill>
                  <a:srgbClr val="000000"/>
                </a:solidFill>
                <a:latin typeface="Franklin Gothic Book" panose="020B0503020102020204" pitchFamily="34" charset="0"/>
              </a:rPr>
              <a:t>Timeline is generally minimum 120 days*</a:t>
            </a:r>
          </a:p>
          <a:p>
            <a:pPr marL="0" indent="0">
              <a:buClr>
                <a:srgbClr val="B2B2B2"/>
              </a:buClr>
              <a:buFontTx/>
              <a:buNone/>
              <a:defRPr/>
            </a:pPr>
            <a:endParaRPr lang="en-US" altLang="en-US" sz="1200" kern="1200" dirty="0">
              <a:solidFill>
                <a:srgbClr val="000000"/>
              </a:solidFill>
              <a:latin typeface="Franklin Gothic Book" panose="020B0503020102020204" pitchFamily="34" charset="0"/>
            </a:endParaRPr>
          </a:p>
          <a:p>
            <a:pPr>
              <a:buClr>
                <a:srgbClr val="B2B2B2"/>
              </a:buClr>
              <a:defRPr/>
            </a:pPr>
            <a:r>
              <a:rPr lang="en-US" altLang="en-US" sz="2000" kern="1200" dirty="0">
                <a:solidFill>
                  <a:srgbClr val="000000"/>
                </a:solidFill>
                <a:latin typeface="Franklin Gothic Book" panose="020B0503020102020204" pitchFamily="34" charset="0"/>
              </a:rPr>
              <a:t>*Length of the time varies based on:</a:t>
            </a:r>
          </a:p>
          <a:p>
            <a:pPr marL="731520" lvl="2" indent="-342900">
              <a:buClr>
                <a:srgbClr val="B2B2B2"/>
              </a:buClr>
              <a:buSzPct val="90000"/>
              <a:defRPr/>
            </a:pPr>
            <a:r>
              <a:rPr lang="en-US" altLang="en-US" sz="1600" kern="1200" dirty="0">
                <a:solidFill>
                  <a:srgbClr val="000000"/>
                </a:solidFill>
                <a:latin typeface="Franklin Gothic Book" panose="020B0503020102020204" pitchFamily="34" charset="0"/>
                <a:ea typeface="+mn-ea"/>
                <a:cs typeface="+mn-cs"/>
              </a:rPr>
              <a:t>the number of other requests already in the queue</a:t>
            </a:r>
          </a:p>
          <a:p>
            <a:pPr marL="731520" lvl="2" indent="-342900">
              <a:buClr>
                <a:srgbClr val="B2B2B2"/>
              </a:buClr>
              <a:buSzPct val="90000"/>
              <a:defRPr/>
            </a:pPr>
            <a:r>
              <a:rPr lang="en-US" altLang="en-US" sz="1600" kern="1200" dirty="0">
                <a:solidFill>
                  <a:srgbClr val="000000"/>
                </a:solidFill>
                <a:latin typeface="Franklin Gothic Book" panose="020B0503020102020204" pitchFamily="34" charset="0"/>
                <a:ea typeface="+mn-ea"/>
                <a:cs typeface="+mn-cs"/>
              </a:rPr>
              <a:t>the volume of data/reports associated with the subject site that require review </a:t>
            </a:r>
          </a:p>
          <a:p>
            <a:pPr marL="731520" lvl="2" indent="-342900">
              <a:buClr>
                <a:srgbClr val="B2B2B2"/>
              </a:buClr>
              <a:buSzPct val="90000"/>
              <a:defRPr/>
            </a:pPr>
            <a:r>
              <a:rPr lang="en-US" altLang="en-US" sz="1600" kern="1200" dirty="0">
                <a:solidFill>
                  <a:srgbClr val="000000"/>
                </a:solidFill>
                <a:latin typeface="Franklin Gothic Book" panose="020B0503020102020204" pitchFamily="34" charset="0"/>
                <a:ea typeface="+mn-ea"/>
                <a:cs typeface="+mn-cs"/>
              </a:rPr>
              <a:t>Review process includes peer review, general counsel review, technical review, and signature review</a:t>
            </a:r>
          </a:p>
          <a:p>
            <a:pPr marL="731520" lvl="2" indent="-342900">
              <a:buClr>
                <a:srgbClr val="B2B2B2"/>
              </a:buClr>
              <a:buSzPct val="90000"/>
              <a:defRPr/>
            </a:pPr>
            <a:r>
              <a:rPr lang="en-US" altLang="en-US" sz="1600" kern="1200" dirty="0">
                <a:solidFill>
                  <a:srgbClr val="000000"/>
                </a:solidFill>
                <a:latin typeface="Franklin Gothic Book" panose="020B0503020102020204" pitchFamily="34" charset="0"/>
                <a:ea typeface="+mn-ea"/>
                <a:cs typeface="+mn-cs"/>
              </a:rPr>
              <a:t>Complexity of the Site/project and redevelopment plans</a:t>
            </a:r>
          </a:p>
          <a:p>
            <a:pPr marL="914400" lvl="2" indent="0">
              <a:buClr>
                <a:srgbClr val="B2B2B2"/>
              </a:buClr>
              <a:buSzPct val="90000"/>
              <a:buFontTx/>
              <a:buNone/>
              <a:defRPr/>
            </a:pPr>
            <a:endParaRPr lang="en-US" altLang="en-US" sz="1200" kern="1200" dirty="0">
              <a:solidFill>
                <a:srgbClr val="000000"/>
              </a:solidFill>
              <a:latin typeface="Franklin Gothic Book" panose="020B0503020102020204" pitchFamily="34" charset="0"/>
              <a:ea typeface="+mn-ea"/>
              <a:cs typeface="+mn-cs"/>
            </a:endParaRPr>
          </a:p>
          <a:p>
            <a:pPr marL="346075" lvl="2" indent="-346075">
              <a:buClr>
                <a:srgbClr val="B2B2B2"/>
              </a:buClr>
              <a:buSzPct val="90000"/>
              <a:defRPr/>
            </a:pPr>
            <a:r>
              <a:rPr lang="en-US" altLang="en-US" sz="2000" kern="1200" dirty="0">
                <a:solidFill>
                  <a:srgbClr val="000000"/>
                </a:solidFill>
                <a:latin typeface="Franklin Gothic Book" panose="020B0503020102020204" pitchFamily="34" charset="0"/>
                <a:ea typeface="+mn-ea"/>
                <a:cs typeface="+mn-cs"/>
              </a:rPr>
              <a:t>BFPP liability defense is self-implementing</a:t>
            </a:r>
            <a:endParaRPr lang="en-US" dirty="0"/>
          </a:p>
        </p:txBody>
      </p:sp>
      <p:sp>
        <p:nvSpPr>
          <p:cNvPr id="22532" name="Slide Number Placeholder 3">
            <a:extLst>
              <a:ext uri="{FF2B5EF4-FFF2-40B4-BE49-F238E27FC236}">
                <a16:creationId xmlns:a16="http://schemas.microsoft.com/office/drawing/2014/main" id="{C5A5E170-CEBD-2A9E-329C-13D0469E1378}"/>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8746482D-E6FB-4614-A732-8277BB09A8F1}" type="slidenum">
              <a:rPr lang="en-US" altLang="en-US" sz="1000" smtClean="0"/>
              <a:pPr>
                <a:spcBef>
                  <a:spcPct val="0"/>
                </a:spcBef>
                <a:buClrTx/>
                <a:buSzTx/>
                <a:buFontTx/>
                <a:buNone/>
              </a:pPr>
              <a:t>7</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C564BDBC-5000-101F-DB95-9C72AF37F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4" name="Picture 3">
            <a:extLst>
              <a:ext uri="{FF2B5EF4-FFF2-40B4-BE49-F238E27FC236}">
                <a16:creationId xmlns:a16="http://schemas.microsoft.com/office/drawing/2014/main" id="{9AEADBC2-9860-BA1A-62FA-2C83E80A9E99}"/>
              </a:ext>
            </a:extLst>
          </p:cNvPr>
          <p:cNvPicPr>
            <a:picLocks noChangeAspect="1"/>
          </p:cNvPicPr>
          <p:nvPr/>
        </p:nvPicPr>
        <p:blipFill>
          <a:blip r:embed="rId4"/>
          <a:stretch>
            <a:fillRect/>
          </a:stretch>
        </p:blipFill>
        <p:spPr>
          <a:xfrm>
            <a:off x="0" y="5785011"/>
            <a:ext cx="1201016" cy="1072989"/>
          </a:xfrm>
          <a:prstGeom prst="rect">
            <a:avLst/>
          </a:prstGeom>
        </p:spPr>
      </p:pic>
      <p:pic>
        <p:nvPicPr>
          <p:cNvPr id="6" name="Picture 5" descr="A close-up of a letter&#10;&#10;Description automatically generated">
            <a:extLst>
              <a:ext uri="{FF2B5EF4-FFF2-40B4-BE49-F238E27FC236}">
                <a16:creationId xmlns:a16="http://schemas.microsoft.com/office/drawing/2014/main" id="{953A4EE6-5580-B13E-D4EA-C2C39B8CE0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38800" y="3055938"/>
            <a:ext cx="3689984" cy="307498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Capture2.JPG">
            <a:extLst>
              <a:ext uri="{FF2B5EF4-FFF2-40B4-BE49-F238E27FC236}">
                <a16:creationId xmlns:a16="http://schemas.microsoft.com/office/drawing/2014/main" id="{6689BD7A-5313-FCA3-B69A-BC3D3572A4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2">
            <a:extLst>
              <a:ext uri="{FF2B5EF4-FFF2-40B4-BE49-F238E27FC236}">
                <a16:creationId xmlns:a16="http://schemas.microsoft.com/office/drawing/2014/main" id="{3C7E176B-34CF-606A-6E5C-0837AE118A73}"/>
              </a:ext>
            </a:extLst>
          </p:cNvPr>
          <p:cNvSpPr>
            <a:spLocks noGrp="1" noChangeArrowheads="1"/>
          </p:cNvSpPr>
          <p:nvPr>
            <p:ph type="title"/>
          </p:nvPr>
        </p:nvSpPr>
        <p:spPr>
          <a:xfrm>
            <a:off x="3200400" y="152400"/>
            <a:ext cx="5486400" cy="1219200"/>
          </a:xfrm>
        </p:spPr>
        <p:txBody>
          <a:bodyPr anchor="b"/>
          <a:lstStyle/>
          <a:p>
            <a:pPr algn="r"/>
            <a:r>
              <a:rPr lang="en-US" altLang="en-US" sz="2800" b="1">
                <a:solidFill>
                  <a:srgbClr val="663300"/>
                </a:solidFill>
                <a:latin typeface="Franklin Gothic Book" panose="020B0503020102020204" pitchFamily="34" charset="0"/>
              </a:rPr>
              <a:t>Bona Fide Prospective Purchaser (BFPP)</a:t>
            </a:r>
          </a:p>
        </p:txBody>
      </p:sp>
      <p:sp>
        <p:nvSpPr>
          <p:cNvPr id="18436" name="Rectangle 3">
            <a:extLst>
              <a:ext uri="{FF2B5EF4-FFF2-40B4-BE49-F238E27FC236}">
                <a16:creationId xmlns:a16="http://schemas.microsoft.com/office/drawing/2014/main" id="{E5863E21-487F-2828-1AA6-A1261D0B6FA8}"/>
              </a:ext>
            </a:extLst>
          </p:cNvPr>
          <p:cNvSpPr>
            <a:spLocks noGrp="1" noChangeArrowheads="1"/>
          </p:cNvSpPr>
          <p:nvPr>
            <p:ph idx="1"/>
          </p:nvPr>
        </p:nvSpPr>
        <p:spPr>
          <a:xfrm>
            <a:off x="838200" y="1800225"/>
            <a:ext cx="8153400" cy="5086350"/>
          </a:xfrm>
        </p:spPr>
        <p:txBody>
          <a:bodyPr/>
          <a:lstStyle/>
          <a:p>
            <a:pPr marL="342900" lvl="2" indent="-342900"/>
            <a:r>
              <a:rPr lang="en-US" altLang="en-US" sz="2400" dirty="0">
                <a:latin typeface="Franklin Gothic Book" panose="020B0503020102020204" pitchFamily="34" charset="0"/>
              </a:rPr>
              <a:t>A BFPP is a bona fide prospective purchaser or owner of a site that satisfies “all appropriate inquiry” (AAI) </a:t>
            </a:r>
          </a:p>
          <a:p>
            <a:pPr marL="342900" lvl="2" indent="-342900"/>
            <a:endParaRPr lang="en-US" altLang="en-US" sz="2400" dirty="0">
              <a:latin typeface="Franklin Gothic Book" panose="020B0503020102020204" pitchFamily="34" charset="0"/>
            </a:endParaRPr>
          </a:p>
          <a:p>
            <a:pPr marL="342900" lvl="2" indent="-342900"/>
            <a:endParaRPr lang="en-US" altLang="en-US" sz="2400" dirty="0">
              <a:latin typeface="Franklin Gothic Book" panose="020B0503020102020204" pitchFamily="34" charset="0"/>
            </a:endParaRPr>
          </a:p>
          <a:p>
            <a:pPr marL="342900" lvl="2" indent="-342900"/>
            <a:r>
              <a:rPr lang="en-US" altLang="en-US" sz="2400" dirty="0">
                <a:latin typeface="Franklin Gothic Book" panose="020B0503020102020204" pitchFamily="34" charset="0"/>
              </a:rPr>
              <a:t>AAI is a rule under CERCLA (Comprehensive Environmental Response, Compensation, and Liability Act of 1980)</a:t>
            </a:r>
          </a:p>
          <a:p>
            <a:pPr marL="342900" lvl="2" indent="-342900"/>
            <a:endParaRPr lang="en-US" altLang="en-US" sz="2400" dirty="0">
              <a:latin typeface="Franklin Gothic Book" panose="020B0503020102020204" pitchFamily="34" charset="0"/>
            </a:endParaRPr>
          </a:p>
          <a:p>
            <a:pPr marL="0" lvl="2" indent="0">
              <a:buNone/>
            </a:pPr>
            <a:endParaRPr lang="en-US" altLang="en-US" sz="2400" dirty="0">
              <a:latin typeface="Franklin Gothic Book" panose="020B0503020102020204" pitchFamily="34" charset="0"/>
            </a:endParaRPr>
          </a:p>
          <a:p>
            <a:pPr marL="0" lvl="2" indent="0">
              <a:buNone/>
            </a:pPr>
            <a:r>
              <a:rPr lang="en-US" altLang="en-US" sz="2400" dirty="0">
                <a:latin typeface="Franklin Gothic Book" panose="020B0503020102020204" pitchFamily="34" charset="0"/>
              </a:rPr>
              <a:t>Remember! The BFPP liability defense is self implementing!</a:t>
            </a:r>
          </a:p>
        </p:txBody>
      </p:sp>
      <p:sp>
        <p:nvSpPr>
          <p:cNvPr id="18437" name="Slide Number Placeholder 5">
            <a:extLst>
              <a:ext uri="{FF2B5EF4-FFF2-40B4-BE49-F238E27FC236}">
                <a16:creationId xmlns:a16="http://schemas.microsoft.com/office/drawing/2014/main" id="{D8FCAD39-B61F-E3F7-4730-F3E8FD24D83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E79C967-CB09-4C37-BE30-E17D4A49374E}" type="slidenum">
              <a:rPr lang="en-US" altLang="en-US" sz="1000" smtClean="0"/>
              <a:pPr>
                <a:spcBef>
                  <a:spcPct val="0"/>
                </a:spcBef>
                <a:buClrTx/>
                <a:buSzTx/>
                <a:buFontTx/>
                <a:buNone/>
              </a:pPr>
              <a:t>8</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2C5D4412-B7D3-7EF2-EA7D-1BEB83DA0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74878208-2C61-CD6B-BEBB-0713140FF7AF}"/>
              </a:ext>
            </a:extLst>
          </p:cNvPr>
          <p:cNvSpPr>
            <a:spLocks noGrp="1" noChangeArrowheads="1"/>
          </p:cNvSpPr>
          <p:nvPr>
            <p:ph type="title"/>
          </p:nvPr>
        </p:nvSpPr>
        <p:spPr/>
        <p:txBody>
          <a:bodyPr/>
          <a:lstStyle/>
          <a:p>
            <a:pPr algn="r"/>
            <a:r>
              <a:rPr lang="en-US" altLang="en-US" sz="3200" b="1">
                <a:solidFill>
                  <a:srgbClr val="330033"/>
                </a:solidFill>
                <a:latin typeface="Franklin Gothic Book" panose="020B0503020102020204" pitchFamily="34" charset="0"/>
              </a:rPr>
              <a:t>BFPP</a:t>
            </a:r>
            <a:r>
              <a:rPr lang="en-US" altLang="en-US" sz="3200" b="1">
                <a:solidFill>
                  <a:srgbClr val="663300"/>
                </a:solidFill>
                <a:latin typeface="Franklin Gothic Book" panose="020B0503020102020204" pitchFamily="34" charset="0"/>
              </a:rPr>
              <a:t> </a:t>
            </a:r>
            <a:r>
              <a:rPr lang="en-US" altLang="en-US" sz="3200" b="1">
                <a:solidFill>
                  <a:srgbClr val="330033"/>
                </a:solidFill>
                <a:latin typeface="Franklin Gothic Book" panose="020B0503020102020204" pitchFamily="34" charset="0"/>
              </a:rPr>
              <a:t>Comfort Letter</a:t>
            </a:r>
            <a:endParaRPr lang="en-US" altLang="en-US">
              <a:latin typeface="Franklin Gothic Book" panose="020B0503020102020204" pitchFamily="34" charset="0"/>
            </a:endParaRPr>
          </a:p>
        </p:txBody>
      </p:sp>
      <p:sp>
        <p:nvSpPr>
          <p:cNvPr id="25603" name="Content Placeholder 2">
            <a:extLst>
              <a:ext uri="{FF2B5EF4-FFF2-40B4-BE49-F238E27FC236}">
                <a16:creationId xmlns:a16="http://schemas.microsoft.com/office/drawing/2014/main" id="{7EF98020-0707-E6DF-3ADD-30B6A6E0673E}"/>
              </a:ext>
            </a:extLst>
          </p:cNvPr>
          <p:cNvSpPr>
            <a:spLocks noGrp="1" noChangeArrowheads="1"/>
          </p:cNvSpPr>
          <p:nvPr>
            <p:ph idx="1"/>
          </p:nvPr>
        </p:nvSpPr>
        <p:spPr/>
        <p:txBody>
          <a:bodyPr/>
          <a:lstStyle/>
          <a:p>
            <a:pPr>
              <a:buClr>
                <a:srgbClr val="B2B2B2"/>
              </a:buClr>
              <a:defRPr/>
            </a:pPr>
            <a:r>
              <a:rPr lang="en-US" altLang="en-US" sz="2400" b="1" dirty="0">
                <a:solidFill>
                  <a:srgbClr val="000000"/>
                </a:solidFill>
                <a:latin typeface="Franklin Gothic Book" panose="020B0503020102020204" pitchFamily="34" charset="0"/>
              </a:rPr>
              <a:t>Bona Fide Prospective Purchaser (BFPP) Defense </a:t>
            </a:r>
          </a:p>
          <a:p>
            <a:pPr lvl="1">
              <a:buClr>
                <a:srgbClr val="CCCC99"/>
              </a:buClr>
              <a:defRPr/>
            </a:pPr>
            <a:r>
              <a:rPr lang="en-US" altLang="en-US" sz="2000" dirty="0">
                <a:solidFill>
                  <a:srgbClr val="000000"/>
                </a:solidFill>
                <a:latin typeface="Franklin Gothic Book" panose="020B0503020102020204" pitchFamily="34" charset="0"/>
              </a:rPr>
              <a:t>Meet AAI requirements – Phase I ESA (ASTM1527-21)</a:t>
            </a:r>
          </a:p>
          <a:p>
            <a:pPr lvl="1">
              <a:buClr>
                <a:srgbClr val="CCCC99"/>
              </a:buClr>
              <a:defRPr/>
            </a:pPr>
            <a:r>
              <a:rPr lang="en-US" altLang="en-US" sz="2000" dirty="0">
                <a:solidFill>
                  <a:srgbClr val="000000"/>
                </a:solidFill>
                <a:latin typeface="Franklin Gothic Book" panose="020B0503020102020204" pitchFamily="34" charset="0"/>
              </a:rPr>
              <a:t>Self Implementing by statute – letter not </a:t>
            </a:r>
            <a:r>
              <a:rPr lang="en-US" altLang="en-US" sz="2000" u="sng" dirty="0">
                <a:solidFill>
                  <a:srgbClr val="000000"/>
                </a:solidFill>
                <a:latin typeface="Franklin Gothic Book" panose="020B0503020102020204" pitchFamily="34" charset="0"/>
              </a:rPr>
              <a:t>needed</a:t>
            </a:r>
            <a:r>
              <a:rPr lang="en-US" altLang="en-US" sz="2000" dirty="0">
                <a:solidFill>
                  <a:srgbClr val="000000"/>
                </a:solidFill>
                <a:latin typeface="Franklin Gothic Book" panose="020B0503020102020204" pitchFamily="34" charset="0"/>
              </a:rPr>
              <a:t> but helpful</a:t>
            </a:r>
          </a:p>
          <a:p>
            <a:pPr lvl="1">
              <a:buClr>
                <a:srgbClr val="CCCC99"/>
              </a:buClr>
              <a:defRPr/>
            </a:pPr>
            <a:r>
              <a:rPr lang="en-US" altLang="en-US" sz="2000" dirty="0">
                <a:solidFill>
                  <a:srgbClr val="000000"/>
                </a:solidFill>
                <a:latin typeface="Franklin Gothic Book" panose="020B0503020102020204" pitchFamily="34" charset="0"/>
              </a:rPr>
              <a:t>No RECs or Historical RECs and/or </a:t>
            </a:r>
            <a:r>
              <a:rPr lang="en-US" altLang="en-US" sz="2000" u="sng" dirty="0">
                <a:solidFill>
                  <a:srgbClr val="000000"/>
                </a:solidFill>
                <a:latin typeface="Franklin Gothic Book" panose="020B0503020102020204" pitchFamily="34" charset="0"/>
              </a:rPr>
              <a:t>no</a:t>
            </a:r>
            <a:r>
              <a:rPr lang="en-US" altLang="en-US" sz="2000" dirty="0">
                <a:solidFill>
                  <a:srgbClr val="000000"/>
                </a:solidFill>
                <a:latin typeface="Franklin Gothic Book" panose="020B0503020102020204" pitchFamily="34" charset="0"/>
              </a:rPr>
              <a:t> contamination</a:t>
            </a:r>
          </a:p>
          <a:p>
            <a:pPr lvl="2">
              <a:buClr>
                <a:srgbClr val="B2B2B2"/>
              </a:buClr>
              <a:defRPr/>
            </a:pPr>
            <a:r>
              <a:rPr lang="en-US" altLang="en-US" sz="1700" dirty="0">
                <a:solidFill>
                  <a:srgbClr val="000000"/>
                </a:solidFill>
                <a:latin typeface="Franklin Gothic Book" panose="020B0503020102020204" pitchFamily="34" charset="0"/>
              </a:rPr>
              <a:t>Program can’t issue Comfort Letter because no enforcement risk</a:t>
            </a:r>
          </a:p>
          <a:p>
            <a:pPr lvl="2">
              <a:buClr>
                <a:srgbClr val="B2B2B2"/>
              </a:buClr>
              <a:defRPr/>
            </a:pPr>
            <a:r>
              <a:rPr lang="en-US" altLang="en-US" sz="1700" dirty="0">
                <a:solidFill>
                  <a:srgbClr val="000000"/>
                </a:solidFill>
                <a:latin typeface="Franklin Gothic Book" panose="020B0503020102020204" pitchFamily="34" charset="0"/>
              </a:rPr>
              <a:t>Comment Letter</a:t>
            </a:r>
          </a:p>
          <a:p>
            <a:pPr lvl="1">
              <a:buClr>
                <a:srgbClr val="CCCC99"/>
              </a:buClr>
              <a:defRPr/>
            </a:pPr>
            <a:r>
              <a:rPr lang="en-US" altLang="en-US" sz="2000" dirty="0">
                <a:solidFill>
                  <a:srgbClr val="000000"/>
                </a:solidFill>
                <a:latin typeface="Franklin Gothic Book" panose="020B0503020102020204" pitchFamily="34" charset="0"/>
              </a:rPr>
              <a:t>Reasonable Steps (due care)</a:t>
            </a:r>
          </a:p>
          <a:p>
            <a:pPr lvl="2">
              <a:buClr>
                <a:srgbClr val="CCCC99"/>
              </a:buClr>
              <a:defRPr/>
            </a:pPr>
            <a:r>
              <a:rPr lang="en-US" altLang="en-US" sz="1700" dirty="0">
                <a:solidFill>
                  <a:srgbClr val="000000"/>
                </a:solidFill>
                <a:latin typeface="Franklin Gothic Book" panose="020B0503020102020204" pitchFamily="34" charset="0"/>
              </a:rPr>
              <a:t>Technical opinion (mitigation to exposures)</a:t>
            </a:r>
          </a:p>
          <a:p>
            <a:pPr lvl="1">
              <a:buClr>
                <a:srgbClr val="CCCC99"/>
              </a:buClr>
              <a:defRPr/>
            </a:pPr>
            <a:r>
              <a:rPr lang="en-US" altLang="en-US" sz="2000" dirty="0">
                <a:solidFill>
                  <a:srgbClr val="000000"/>
                </a:solidFill>
                <a:latin typeface="Franklin Gothic Book" panose="020B0503020102020204" pitchFamily="34" charset="0"/>
              </a:rPr>
              <a:t>Phase II Investigation</a:t>
            </a:r>
          </a:p>
          <a:p>
            <a:pPr lvl="2">
              <a:buClr>
                <a:srgbClr val="B2B2B2"/>
              </a:buClr>
              <a:defRPr/>
            </a:pPr>
            <a:r>
              <a:rPr lang="en-US" altLang="en-US" sz="1700" dirty="0">
                <a:solidFill>
                  <a:srgbClr val="000000"/>
                </a:solidFill>
                <a:latin typeface="Franklin Gothic Book" panose="020B0503020102020204" pitchFamily="34" charset="0"/>
              </a:rPr>
              <a:t>Identified RECs should be investigated but are not required to be  </a:t>
            </a:r>
          </a:p>
          <a:p>
            <a:pPr lvl="2">
              <a:buClr>
                <a:srgbClr val="B2B2B2"/>
              </a:buClr>
              <a:defRPr/>
            </a:pPr>
            <a:r>
              <a:rPr lang="en-US" altLang="en-US" sz="1700" dirty="0">
                <a:solidFill>
                  <a:srgbClr val="000000"/>
                </a:solidFill>
                <a:latin typeface="Franklin Gothic Book" panose="020B0503020102020204" pitchFamily="34" charset="0"/>
              </a:rPr>
              <a:t>IBP comments on recommended reasonable steps/continuing obligations</a:t>
            </a:r>
          </a:p>
          <a:p>
            <a:pPr marL="0" indent="0">
              <a:buFont typeface="Wingdings" panose="05000000000000000000" pitchFamily="2" charset="2"/>
              <a:buNone/>
              <a:defRPr/>
            </a:pPr>
            <a:endParaRPr lang="en-US" altLang="en-US" dirty="0"/>
          </a:p>
        </p:txBody>
      </p:sp>
      <p:sp>
        <p:nvSpPr>
          <p:cNvPr id="23556" name="Slide Number Placeholder 3">
            <a:extLst>
              <a:ext uri="{FF2B5EF4-FFF2-40B4-BE49-F238E27FC236}">
                <a16:creationId xmlns:a16="http://schemas.microsoft.com/office/drawing/2014/main" id="{0FECD4F1-F3B9-302D-B5F3-4DBF73F2C05A}"/>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13F9AEFB-768A-465D-80DF-77DF34B4EACE}" type="slidenum">
              <a:rPr lang="en-US" altLang="en-US" sz="1000" smtClean="0"/>
              <a:pPr>
                <a:spcBef>
                  <a:spcPct val="0"/>
                </a:spcBef>
                <a:buClrTx/>
                <a:buSzTx/>
                <a:buFontTx/>
                <a:buNone/>
              </a:pPr>
              <a:t>9</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8DA75329-6E24-470E-EABB-64488B0E1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3" name="Picture 2">
            <a:extLst>
              <a:ext uri="{FF2B5EF4-FFF2-40B4-BE49-F238E27FC236}">
                <a16:creationId xmlns:a16="http://schemas.microsoft.com/office/drawing/2014/main" id="{82BACF3C-585F-6D05-9411-E35ADEFB2BAF}"/>
              </a:ext>
            </a:extLst>
          </p:cNvPr>
          <p:cNvPicPr>
            <a:picLocks noChangeAspect="1"/>
          </p:cNvPicPr>
          <p:nvPr/>
        </p:nvPicPr>
        <p:blipFill>
          <a:blip r:embed="rId4"/>
          <a:stretch>
            <a:fillRect/>
          </a:stretch>
        </p:blipFill>
        <p:spPr>
          <a:xfrm>
            <a:off x="4354" y="5785011"/>
            <a:ext cx="1201016" cy="10729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9ED72500-4F0A-A8D0-1FB7-791886A37720}"/>
              </a:ext>
            </a:extLst>
          </p:cNvPr>
          <p:cNvSpPr>
            <a:spLocks noGrp="1" noChangeArrowheads="1"/>
          </p:cNvSpPr>
          <p:nvPr>
            <p:ph type="title"/>
          </p:nvPr>
        </p:nvSpPr>
        <p:spPr/>
        <p:txBody>
          <a:bodyPr/>
          <a:lstStyle/>
          <a:p>
            <a:pPr algn="r"/>
            <a:r>
              <a:rPr lang="en-US" altLang="en-US" sz="3200" b="1">
                <a:solidFill>
                  <a:srgbClr val="330033"/>
                </a:solidFill>
                <a:latin typeface="Franklin Gothic Book" panose="020B0503020102020204" pitchFamily="34" charset="0"/>
                <a:cs typeface="Arial" panose="020B0604020202020204" pitchFamily="34" charset="0"/>
              </a:rPr>
              <a:t>Comfort Letter - BFPP </a:t>
            </a:r>
            <a:br>
              <a:rPr lang="en-US" altLang="en-US" sz="3200" b="1">
                <a:solidFill>
                  <a:srgbClr val="330033"/>
                </a:solidFill>
                <a:latin typeface="Franklin Gothic Book" panose="020B0503020102020204" pitchFamily="34" charset="0"/>
                <a:cs typeface="Arial" panose="020B0604020202020204" pitchFamily="34" charset="0"/>
              </a:rPr>
            </a:br>
            <a:r>
              <a:rPr lang="en-US" altLang="en-US" sz="3200" b="1">
                <a:solidFill>
                  <a:srgbClr val="330033"/>
                </a:solidFill>
                <a:latin typeface="Franklin Gothic Book" panose="020B0503020102020204" pitchFamily="34" charset="0"/>
                <a:cs typeface="Arial" panose="020B0604020202020204" pitchFamily="34" charset="0"/>
              </a:rPr>
              <a:t>Phase I ESA</a:t>
            </a:r>
            <a:endParaRPr lang="en-US" altLang="en-US">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074D5049-D1E1-6C03-2A5B-B9CE46273E43}"/>
              </a:ext>
            </a:extLst>
          </p:cNvPr>
          <p:cNvSpPr>
            <a:spLocks noGrp="1"/>
          </p:cNvSpPr>
          <p:nvPr>
            <p:ph idx="1"/>
          </p:nvPr>
        </p:nvSpPr>
        <p:spPr/>
        <p:txBody>
          <a:bodyPr/>
          <a:lstStyle/>
          <a:p>
            <a:pPr>
              <a:buClr>
                <a:srgbClr val="B2B2B2"/>
              </a:buClr>
              <a:defRPr/>
            </a:pPr>
            <a:r>
              <a:rPr lang="en-US" altLang="en-US" sz="2400" b="1" dirty="0">
                <a:solidFill>
                  <a:srgbClr val="000000"/>
                </a:solidFill>
                <a:latin typeface="Franklin Gothic Book" panose="020B0503020102020204" pitchFamily="34" charset="0"/>
              </a:rPr>
              <a:t>RECs vs CRECs vs HRECs</a:t>
            </a:r>
          </a:p>
          <a:p>
            <a:pPr marL="0" indent="0">
              <a:buClr>
                <a:srgbClr val="B2B2B2"/>
              </a:buClr>
              <a:buFont typeface="Wingdings" panose="05000000000000000000" pitchFamily="2" charset="2"/>
              <a:buNone/>
              <a:defRPr/>
            </a:pPr>
            <a:endParaRPr lang="en-US" altLang="en-US" sz="1200" b="1" dirty="0">
              <a:solidFill>
                <a:srgbClr val="000000"/>
              </a:solidFill>
              <a:latin typeface="Franklin Gothic Book" panose="020B0503020102020204" pitchFamily="34" charset="0"/>
            </a:endParaRPr>
          </a:p>
          <a:p>
            <a:pPr lvl="1">
              <a:buClr>
                <a:srgbClr val="CCCC99"/>
              </a:buClr>
              <a:defRPr/>
            </a:pPr>
            <a:r>
              <a:rPr lang="en-US" altLang="en-US" sz="1800" dirty="0">
                <a:solidFill>
                  <a:srgbClr val="000000"/>
                </a:solidFill>
                <a:latin typeface="Franklin Gothic Book" panose="020B0503020102020204" pitchFamily="34" charset="0"/>
              </a:rPr>
              <a:t>Recognized Environmental Condition (REC)</a:t>
            </a:r>
          </a:p>
          <a:p>
            <a:pPr lvl="1">
              <a:buClr>
                <a:srgbClr val="CCCC99"/>
              </a:buClr>
              <a:defRPr/>
            </a:pPr>
            <a:endParaRPr lang="en-US" altLang="en-US" sz="1800" dirty="0">
              <a:solidFill>
                <a:srgbClr val="000000"/>
              </a:solidFill>
              <a:latin typeface="Franklin Gothic Book" panose="020B0503020102020204" pitchFamily="34" charset="0"/>
            </a:endParaRPr>
          </a:p>
          <a:p>
            <a:pPr lvl="1">
              <a:buClr>
                <a:srgbClr val="CCCC99"/>
              </a:buClr>
              <a:defRPr/>
            </a:pPr>
            <a:r>
              <a:rPr lang="en-US" altLang="en-US" sz="1800" dirty="0">
                <a:solidFill>
                  <a:srgbClr val="000000"/>
                </a:solidFill>
                <a:latin typeface="Franklin Gothic Book" panose="020B0503020102020204" pitchFamily="34" charset="0"/>
              </a:rPr>
              <a:t>Controlled REC</a:t>
            </a:r>
          </a:p>
          <a:p>
            <a:pPr lvl="1">
              <a:buClr>
                <a:srgbClr val="CCCC99"/>
              </a:buClr>
              <a:defRPr/>
            </a:pPr>
            <a:endParaRPr lang="en-US" altLang="en-US" sz="1800" dirty="0">
              <a:solidFill>
                <a:srgbClr val="000000"/>
              </a:solidFill>
              <a:latin typeface="Franklin Gothic Book" panose="020B0503020102020204" pitchFamily="34" charset="0"/>
            </a:endParaRPr>
          </a:p>
          <a:p>
            <a:pPr lvl="1">
              <a:buClr>
                <a:srgbClr val="CCCC99"/>
              </a:buClr>
              <a:defRPr/>
            </a:pPr>
            <a:r>
              <a:rPr lang="en-US" altLang="en-US" sz="1800" dirty="0">
                <a:solidFill>
                  <a:srgbClr val="000000"/>
                </a:solidFill>
                <a:latin typeface="Franklin Gothic Book" panose="020B0503020102020204" pitchFamily="34" charset="0"/>
              </a:rPr>
              <a:t>Historical REC</a:t>
            </a:r>
          </a:p>
          <a:p>
            <a:pPr lvl="1">
              <a:buClr>
                <a:srgbClr val="CCCC99"/>
              </a:buClr>
              <a:defRPr/>
            </a:pPr>
            <a:endParaRPr lang="en-US" altLang="en-US" sz="1800" dirty="0">
              <a:solidFill>
                <a:srgbClr val="000000"/>
              </a:solidFill>
              <a:latin typeface="Franklin Gothic Book" panose="020B0503020102020204" pitchFamily="34" charset="0"/>
            </a:endParaRPr>
          </a:p>
          <a:p>
            <a:pPr lvl="1">
              <a:buClr>
                <a:srgbClr val="CCCC99"/>
              </a:buClr>
              <a:defRPr/>
            </a:pPr>
            <a:r>
              <a:rPr lang="en-US" altLang="en-US" sz="1800" dirty="0">
                <a:solidFill>
                  <a:srgbClr val="000000"/>
                </a:solidFill>
                <a:latin typeface="Franklin Gothic Book" panose="020B0503020102020204" pitchFamily="34" charset="0"/>
              </a:rPr>
              <a:t>Definitions listed in ASTM 1527-21</a:t>
            </a:r>
          </a:p>
          <a:p>
            <a:pPr lvl="2">
              <a:buClr>
                <a:srgbClr val="B2B2B2"/>
              </a:buClr>
              <a:defRPr/>
            </a:pPr>
            <a:r>
              <a:rPr lang="en-US" altLang="en-US" sz="1500" dirty="0">
                <a:solidFill>
                  <a:srgbClr val="000000"/>
                </a:solidFill>
                <a:latin typeface="Franklin Gothic Book" panose="020B0503020102020204" pitchFamily="34" charset="0"/>
              </a:rPr>
              <a:t>Consultants have misused/confused the terms</a:t>
            </a:r>
          </a:p>
          <a:p>
            <a:pPr lvl="2">
              <a:buClr>
                <a:srgbClr val="B2B2B2"/>
              </a:buClr>
              <a:defRPr/>
            </a:pPr>
            <a:r>
              <a:rPr lang="en-US" altLang="en-US" sz="1500" dirty="0">
                <a:solidFill>
                  <a:srgbClr val="000000"/>
                </a:solidFill>
                <a:latin typeface="Franklin Gothic Book" panose="020B0503020102020204" pitchFamily="34" charset="0"/>
              </a:rPr>
              <a:t>Program staff will correct the term(s) in the Comfort Letter</a:t>
            </a:r>
          </a:p>
          <a:p>
            <a:pPr lvl="2">
              <a:buClr>
                <a:srgbClr val="B2B2B2"/>
              </a:buClr>
              <a:defRPr/>
            </a:pPr>
            <a:r>
              <a:rPr lang="en-US" altLang="en-US" sz="1500" dirty="0">
                <a:solidFill>
                  <a:srgbClr val="000000"/>
                </a:solidFill>
                <a:latin typeface="Franklin Gothic Book" panose="020B0503020102020204" pitchFamily="34" charset="0"/>
              </a:rPr>
              <a:t>Program staff may identify and list site conditions it perceives as RECs not identified by the Phase I ESA</a:t>
            </a:r>
          </a:p>
          <a:p>
            <a:pPr lvl="1">
              <a:buClr>
                <a:srgbClr val="CCCC99"/>
              </a:buClr>
              <a:defRPr/>
            </a:pPr>
            <a:endParaRPr lang="en-US" altLang="en-US" sz="1800" dirty="0">
              <a:solidFill>
                <a:srgbClr val="000000"/>
              </a:solidFill>
              <a:latin typeface="Franklin Gothic Book" panose="020B0503020102020204" pitchFamily="34" charset="0"/>
            </a:endParaRPr>
          </a:p>
          <a:p>
            <a:pPr lvl="1">
              <a:buClr>
                <a:srgbClr val="CCCC99"/>
              </a:buClr>
              <a:defRPr/>
            </a:pPr>
            <a:endParaRPr lang="en-US" altLang="en-US" sz="1800" dirty="0">
              <a:solidFill>
                <a:srgbClr val="000000"/>
              </a:solidFill>
              <a:latin typeface="Franklin Gothic Book" panose="020B0503020102020204" pitchFamily="34" charset="0"/>
            </a:endParaRPr>
          </a:p>
          <a:p>
            <a:pPr lvl="1">
              <a:buClr>
                <a:srgbClr val="CCCC99"/>
              </a:buClr>
              <a:defRPr/>
            </a:pPr>
            <a:endParaRPr lang="en-US" altLang="en-US" sz="1800" dirty="0">
              <a:solidFill>
                <a:srgbClr val="000000"/>
              </a:solidFill>
              <a:latin typeface="Franklin Gothic Book" panose="020B0503020102020204" pitchFamily="34" charset="0"/>
            </a:endParaRPr>
          </a:p>
          <a:p>
            <a:pPr>
              <a:defRPr/>
            </a:pPr>
            <a:endParaRPr lang="en-US" dirty="0"/>
          </a:p>
        </p:txBody>
      </p:sp>
      <p:sp>
        <p:nvSpPr>
          <p:cNvPr id="24580" name="Slide Number Placeholder 3">
            <a:extLst>
              <a:ext uri="{FF2B5EF4-FFF2-40B4-BE49-F238E27FC236}">
                <a16:creationId xmlns:a16="http://schemas.microsoft.com/office/drawing/2014/main" id="{7768F4FB-A671-FB2E-6778-59E2BEA19D13}"/>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FF950EF7-9A33-427E-9C76-D373C743D15F}" type="slidenum">
              <a:rPr lang="en-US" altLang="en-US" sz="1000" smtClean="0"/>
              <a:pPr>
                <a:spcBef>
                  <a:spcPct val="0"/>
                </a:spcBef>
                <a:buClrTx/>
                <a:buSzTx/>
                <a:buFontTx/>
                <a:buNone/>
              </a:pPr>
              <a:t>10</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D5E44286-1B52-A8A7-615C-E6C18138B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4" name="Picture 3">
            <a:extLst>
              <a:ext uri="{FF2B5EF4-FFF2-40B4-BE49-F238E27FC236}">
                <a16:creationId xmlns:a16="http://schemas.microsoft.com/office/drawing/2014/main" id="{432D95C2-E48A-84EE-1915-0A034DBB18AF}"/>
              </a:ext>
            </a:extLst>
          </p:cNvPr>
          <p:cNvPicPr>
            <a:picLocks noChangeAspect="1"/>
          </p:cNvPicPr>
          <p:nvPr/>
        </p:nvPicPr>
        <p:blipFill>
          <a:blip r:embed="rId4"/>
          <a:stretch>
            <a:fillRect/>
          </a:stretch>
        </p:blipFill>
        <p:spPr>
          <a:xfrm>
            <a:off x="0" y="5773817"/>
            <a:ext cx="1201016" cy="107298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1FEBD436-3548-797B-8388-A9461C945767}"/>
              </a:ext>
            </a:extLst>
          </p:cNvPr>
          <p:cNvSpPr>
            <a:spLocks noGrp="1" noChangeArrowheads="1"/>
          </p:cNvSpPr>
          <p:nvPr>
            <p:ph type="title"/>
          </p:nvPr>
        </p:nvSpPr>
        <p:spPr/>
        <p:txBody>
          <a:bodyPr/>
          <a:lstStyle/>
          <a:p>
            <a:pPr algn="r"/>
            <a:r>
              <a:rPr lang="en-US" altLang="en-US" sz="3200" b="1">
                <a:solidFill>
                  <a:srgbClr val="330033"/>
                </a:solidFill>
                <a:latin typeface="Franklin Gothic Book" panose="020B0503020102020204" pitchFamily="34" charset="0"/>
              </a:rPr>
              <a:t>Comfort Letter - BFPP  </a:t>
            </a:r>
            <a:br>
              <a:rPr lang="en-US" altLang="en-US" sz="3200" b="1">
                <a:solidFill>
                  <a:srgbClr val="330033"/>
                </a:solidFill>
                <a:latin typeface="Franklin Gothic Book" panose="020B0503020102020204" pitchFamily="34" charset="0"/>
              </a:rPr>
            </a:br>
            <a:r>
              <a:rPr lang="en-US" altLang="en-US" sz="3200" b="1">
                <a:solidFill>
                  <a:srgbClr val="330033"/>
                </a:solidFill>
                <a:latin typeface="Franklin Gothic Book" panose="020B0503020102020204" pitchFamily="34" charset="0"/>
              </a:rPr>
              <a:t>Phase II ESA</a:t>
            </a:r>
            <a:endParaRPr lang="en-US" altLang="en-US">
              <a:latin typeface="Franklin Gothic Book" panose="020B0503020102020204" pitchFamily="34" charset="0"/>
            </a:endParaRPr>
          </a:p>
        </p:txBody>
      </p:sp>
      <p:sp>
        <p:nvSpPr>
          <p:cNvPr id="27651" name="Content Placeholder 2">
            <a:extLst>
              <a:ext uri="{FF2B5EF4-FFF2-40B4-BE49-F238E27FC236}">
                <a16:creationId xmlns:a16="http://schemas.microsoft.com/office/drawing/2014/main" id="{94058346-9986-5951-C03D-7BC5B9442F04}"/>
              </a:ext>
            </a:extLst>
          </p:cNvPr>
          <p:cNvSpPr>
            <a:spLocks noGrp="1" noChangeArrowheads="1"/>
          </p:cNvSpPr>
          <p:nvPr>
            <p:ph idx="1"/>
          </p:nvPr>
        </p:nvSpPr>
        <p:spPr/>
        <p:txBody>
          <a:bodyPr/>
          <a:lstStyle/>
          <a:p>
            <a:pPr>
              <a:buClr>
                <a:srgbClr val="B2B2B2"/>
              </a:buClr>
            </a:pPr>
            <a:r>
              <a:rPr lang="en-US" altLang="en-US" sz="2400" b="1" dirty="0">
                <a:solidFill>
                  <a:srgbClr val="000000"/>
                </a:solidFill>
                <a:latin typeface="Franklin Gothic Book" panose="020B0503020102020204" pitchFamily="34" charset="0"/>
              </a:rPr>
              <a:t>Phase II Environmental Site Assessment (ESA)</a:t>
            </a:r>
          </a:p>
          <a:p>
            <a:pPr lvl="1">
              <a:buClr>
                <a:srgbClr val="CCCC99"/>
              </a:buClr>
            </a:pPr>
            <a:r>
              <a:rPr lang="en-US" altLang="en-US" sz="2000" dirty="0">
                <a:solidFill>
                  <a:srgbClr val="000000"/>
                </a:solidFill>
                <a:latin typeface="Franklin Gothic Book" panose="020B0503020102020204" pitchFamily="34" charset="0"/>
              </a:rPr>
              <a:t>Investigate RECs identified in the Phase I ESA</a:t>
            </a:r>
          </a:p>
          <a:p>
            <a:pPr lvl="2">
              <a:buClr>
                <a:srgbClr val="B2B2B2"/>
              </a:buClr>
            </a:pPr>
            <a:r>
              <a:rPr lang="en-US" altLang="en-US" sz="1800" dirty="0">
                <a:solidFill>
                  <a:srgbClr val="000000"/>
                </a:solidFill>
                <a:latin typeface="Franklin Gothic Book" panose="020B0503020102020204" pitchFamily="34" charset="0"/>
              </a:rPr>
              <a:t>Exposure Risks</a:t>
            </a:r>
          </a:p>
          <a:p>
            <a:pPr lvl="3">
              <a:buClr>
                <a:srgbClr val="CCCC99"/>
              </a:buClr>
            </a:pPr>
            <a:r>
              <a:rPr lang="en-US" altLang="en-US" sz="1500" dirty="0">
                <a:solidFill>
                  <a:srgbClr val="000000"/>
                </a:solidFill>
                <a:latin typeface="Franklin Gothic Book" panose="020B0503020102020204" pitchFamily="34" charset="0"/>
              </a:rPr>
              <a:t>Soil - direct contact residential, commercial/industrial, excavation worker scenarios</a:t>
            </a:r>
          </a:p>
          <a:p>
            <a:pPr lvl="3">
              <a:buClr>
                <a:srgbClr val="CCCC99"/>
              </a:buClr>
            </a:pPr>
            <a:r>
              <a:rPr lang="en-US" altLang="en-US" sz="1500" dirty="0">
                <a:solidFill>
                  <a:srgbClr val="000000"/>
                </a:solidFill>
                <a:latin typeface="Franklin Gothic Book" panose="020B0503020102020204" pitchFamily="34" charset="0"/>
              </a:rPr>
              <a:t>Groundwater </a:t>
            </a:r>
          </a:p>
          <a:p>
            <a:pPr lvl="3">
              <a:buClr>
                <a:srgbClr val="CCCC99"/>
              </a:buClr>
            </a:pPr>
            <a:r>
              <a:rPr lang="en-US" altLang="en-US" sz="1500" dirty="0">
                <a:solidFill>
                  <a:srgbClr val="000000"/>
                </a:solidFill>
                <a:latin typeface="Franklin Gothic Book" panose="020B0503020102020204" pitchFamily="34" charset="0"/>
              </a:rPr>
              <a:t>Soil gas – vapor outside building or beneath slab</a:t>
            </a:r>
          </a:p>
          <a:p>
            <a:pPr lvl="3">
              <a:buClr>
                <a:srgbClr val="CCCC99"/>
              </a:buClr>
            </a:pPr>
            <a:r>
              <a:rPr lang="en-US" altLang="en-US" sz="1500" dirty="0">
                <a:solidFill>
                  <a:srgbClr val="000000"/>
                </a:solidFill>
                <a:latin typeface="Franklin Gothic Book" panose="020B0503020102020204" pitchFamily="34" charset="0"/>
              </a:rPr>
              <a:t>Indoor air – vapor in the building</a:t>
            </a:r>
          </a:p>
          <a:p>
            <a:pPr marL="1371600" lvl="3" indent="0">
              <a:buClr>
                <a:srgbClr val="CCCC99"/>
              </a:buClr>
              <a:buNone/>
            </a:pPr>
            <a:endParaRPr lang="en-US" altLang="en-US" sz="1500" dirty="0">
              <a:solidFill>
                <a:srgbClr val="000000"/>
              </a:solidFill>
              <a:latin typeface="Franklin Gothic Book" panose="020B0503020102020204" pitchFamily="34" charset="0"/>
            </a:endParaRPr>
          </a:p>
          <a:p>
            <a:pPr lvl="2">
              <a:buClr>
                <a:srgbClr val="B2B2B2"/>
              </a:buClr>
            </a:pPr>
            <a:r>
              <a:rPr lang="en-US" altLang="en-US" sz="1800" dirty="0">
                <a:solidFill>
                  <a:srgbClr val="000000"/>
                </a:solidFill>
                <a:latin typeface="Franklin Gothic Book" panose="020B0503020102020204" pitchFamily="34" charset="0"/>
              </a:rPr>
              <a:t>More information (data and reuse plans), better letter</a:t>
            </a:r>
          </a:p>
          <a:p>
            <a:endParaRPr lang="en-US" altLang="en-US" dirty="0"/>
          </a:p>
        </p:txBody>
      </p:sp>
      <p:sp>
        <p:nvSpPr>
          <p:cNvPr id="27652" name="Slide Number Placeholder 3">
            <a:extLst>
              <a:ext uri="{FF2B5EF4-FFF2-40B4-BE49-F238E27FC236}">
                <a16:creationId xmlns:a16="http://schemas.microsoft.com/office/drawing/2014/main" id="{BD6C5567-6365-C96C-87C3-CB6CA5849DA0}"/>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DCF3964F-960B-4222-8517-29AD48E79BF4}" type="slidenum">
              <a:rPr lang="en-US" altLang="en-US" sz="1000" smtClean="0"/>
              <a:pPr>
                <a:spcBef>
                  <a:spcPct val="0"/>
                </a:spcBef>
                <a:buClrTx/>
                <a:buSzTx/>
                <a:buFontTx/>
                <a:buNone/>
              </a:pPr>
              <a:t>11</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A56BBBF6-BEAA-146F-81C0-D0332CABF2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3" name="Picture 2">
            <a:extLst>
              <a:ext uri="{FF2B5EF4-FFF2-40B4-BE49-F238E27FC236}">
                <a16:creationId xmlns:a16="http://schemas.microsoft.com/office/drawing/2014/main" id="{6C3F98AB-6AE9-6268-2B57-53D9B454BAC4}"/>
              </a:ext>
            </a:extLst>
          </p:cNvPr>
          <p:cNvPicPr>
            <a:picLocks noChangeAspect="1"/>
          </p:cNvPicPr>
          <p:nvPr/>
        </p:nvPicPr>
        <p:blipFill>
          <a:blip r:embed="rId4"/>
          <a:stretch>
            <a:fillRect/>
          </a:stretch>
        </p:blipFill>
        <p:spPr>
          <a:xfrm>
            <a:off x="8709" y="5773817"/>
            <a:ext cx="1201016" cy="107298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C892007-1ED6-54F1-E65B-5A03522A7146}"/>
              </a:ext>
            </a:extLst>
          </p:cNvPr>
          <p:cNvSpPr>
            <a:spLocks noGrp="1" noChangeArrowheads="1"/>
          </p:cNvSpPr>
          <p:nvPr>
            <p:ph type="title"/>
          </p:nvPr>
        </p:nvSpPr>
        <p:spPr>
          <a:xfrm>
            <a:off x="3733800" y="277813"/>
            <a:ext cx="4953000" cy="1143000"/>
          </a:xfrm>
        </p:spPr>
        <p:txBody>
          <a:bodyPr/>
          <a:lstStyle/>
          <a:p>
            <a:pPr algn="r"/>
            <a:r>
              <a:rPr lang="en-US" altLang="en-US" sz="3200" b="1" dirty="0">
                <a:solidFill>
                  <a:srgbClr val="330033"/>
                </a:solidFill>
                <a:latin typeface="Franklin Gothic Book" panose="020B0503020102020204" pitchFamily="34" charset="0"/>
              </a:rPr>
              <a:t>Environmental Restrictive Covenant (ERC)</a:t>
            </a:r>
            <a:endParaRPr lang="en-US" altLang="en-US" dirty="0">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BA120AC3-03D9-F249-38B6-2BD4BC43D9CB}"/>
              </a:ext>
            </a:extLst>
          </p:cNvPr>
          <p:cNvSpPr>
            <a:spLocks noGrp="1"/>
          </p:cNvSpPr>
          <p:nvPr>
            <p:ph idx="1"/>
          </p:nvPr>
        </p:nvSpPr>
        <p:spPr/>
        <p:txBody>
          <a:bodyPr/>
          <a:lstStyle/>
          <a:p>
            <a:pPr>
              <a:buClr>
                <a:srgbClr val="B2B2B2"/>
              </a:buClr>
              <a:defRPr/>
            </a:pPr>
            <a:r>
              <a:rPr lang="en-US" sz="2400" dirty="0">
                <a:solidFill>
                  <a:srgbClr val="000000"/>
                </a:solidFill>
                <a:latin typeface="Franklin Gothic Book" panose="020B0503020102020204" pitchFamily="34" charset="0"/>
              </a:rPr>
              <a:t>Form of institutional control used in risk-based closure</a:t>
            </a:r>
          </a:p>
          <a:p>
            <a:pPr>
              <a:buClr>
                <a:srgbClr val="B2B2B2"/>
              </a:buClr>
              <a:defRPr/>
            </a:pPr>
            <a:r>
              <a:rPr lang="en-US" sz="2400" b="1" dirty="0">
                <a:solidFill>
                  <a:srgbClr val="000000"/>
                </a:solidFill>
                <a:latin typeface="Franklin Gothic Book" panose="020B0503020102020204" pitchFamily="34" charset="0"/>
              </a:rPr>
              <a:t>Land Use Restrictions</a:t>
            </a:r>
          </a:p>
          <a:p>
            <a:pPr lvl="1">
              <a:buClr>
                <a:srgbClr val="CCCC99"/>
              </a:buClr>
              <a:defRPr/>
            </a:pPr>
            <a:r>
              <a:rPr lang="en-US" sz="2000" dirty="0">
                <a:solidFill>
                  <a:srgbClr val="000000"/>
                </a:solidFill>
                <a:latin typeface="Franklin Gothic Book" panose="020B0503020102020204" pitchFamily="34" charset="0"/>
                <a:ea typeface="+mn-ea"/>
                <a:cs typeface="+mn-cs"/>
              </a:rPr>
              <a:t>Drafted by the Program; issued with letter</a:t>
            </a:r>
          </a:p>
          <a:p>
            <a:pPr lvl="1">
              <a:buClr>
                <a:srgbClr val="CCCC99"/>
              </a:buClr>
              <a:defRPr/>
            </a:pPr>
            <a:r>
              <a:rPr lang="en-US" sz="2000" dirty="0">
                <a:solidFill>
                  <a:srgbClr val="000000"/>
                </a:solidFill>
                <a:latin typeface="Franklin Gothic Book" panose="020B0503020102020204" pitchFamily="34" charset="0"/>
                <a:ea typeface="+mn-ea"/>
                <a:cs typeface="+mn-cs"/>
              </a:rPr>
              <a:t>Recorded/Attached to property deed through an ERC</a:t>
            </a:r>
          </a:p>
          <a:p>
            <a:pPr lvl="1">
              <a:buClr>
                <a:srgbClr val="CCCC99"/>
              </a:buClr>
              <a:defRPr/>
            </a:pPr>
            <a:r>
              <a:rPr lang="en-US" sz="2000" dirty="0">
                <a:solidFill>
                  <a:srgbClr val="000000"/>
                </a:solidFill>
                <a:latin typeface="Franklin Gothic Book" panose="020B0503020102020204" pitchFamily="34" charset="0"/>
                <a:ea typeface="+mn-ea"/>
                <a:cs typeface="+mn-cs"/>
              </a:rPr>
              <a:t>Detail property conditions</a:t>
            </a:r>
          </a:p>
          <a:p>
            <a:pPr lvl="2">
              <a:buClr>
                <a:srgbClr val="B2B2B2"/>
              </a:buClr>
              <a:defRPr/>
            </a:pPr>
            <a:r>
              <a:rPr lang="en-US" sz="2000" dirty="0">
                <a:solidFill>
                  <a:srgbClr val="000000"/>
                </a:solidFill>
                <a:latin typeface="Franklin Gothic Book" panose="020B0503020102020204" pitchFamily="34" charset="0"/>
                <a:ea typeface="+mn-ea"/>
                <a:cs typeface="+mn-cs"/>
              </a:rPr>
              <a:t>Contaminants – levels and locations</a:t>
            </a:r>
          </a:p>
          <a:p>
            <a:pPr lvl="2">
              <a:buClr>
                <a:srgbClr val="B2B2B2"/>
              </a:buClr>
              <a:defRPr/>
            </a:pPr>
            <a:r>
              <a:rPr lang="en-US" sz="2000" dirty="0">
                <a:solidFill>
                  <a:srgbClr val="000000"/>
                </a:solidFill>
                <a:latin typeface="Franklin Gothic Book" panose="020B0503020102020204" pitchFamily="34" charset="0"/>
                <a:ea typeface="+mn-ea"/>
                <a:cs typeface="+mn-cs"/>
              </a:rPr>
              <a:t>Affected media – soil, groundwater, surface water, soil gas, and/or indoor air</a:t>
            </a:r>
          </a:p>
          <a:p>
            <a:pPr marL="0" indent="0">
              <a:buNone/>
              <a:defRPr/>
            </a:pPr>
            <a:endParaRPr lang="en-US" dirty="0"/>
          </a:p>
        </p:txBody>
      </p:sp>
      <p:sp>
        <p:nvSpPr>
          <p:cNvPr id="31748" name="Slide Number Placeholder 3">
            <a:extLst>
              <a:ext uri="{FF2B5EF4-FFF2-40B4-BE49-F238E27FC236}">
                <a16:creationId xmlns:a16="http://schemas.microsoft.com/office/drawing/2014/main" id="{E838037C-9EB3-6808-272C-E5D4CFB465C0}"/>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C433D50-D39A-4DCB-B58C-47ECE6C49646}" type="slidenum">
              <a:rPr lang="en-US" altLang="en-US" sz="1000" smtClean="0"/>
              <a:pPr>
                <a:spcBef>
                  <a:spcPct val="0"/>
                </a:spcBef>
                <a:buClrTx/>
                <a:buSzTx/>
                <a:buFontTx/>
                <a:buNone/>
              </a:pPr>
              <a:t>12</a:t>
            </a:fld>
            <a:endParaRPr lang="en-US" altLang="en-US" sz="1000"/>
          </a:p>
        </p:txBody>
      </p:sp>
      <p:pic>
        <p:nvPicPr>
          <p:cNvPr id="2" name="Picture 1" descr="A logo for a brownfield program&#10;&#10;Description automatically generated">
            <a:extLst>
              <a:ext uri="{FF2B5EF4-FFF2-40B4-BE49-F238E27FC236}">
                <a16:creationId xmlns:a16="http://schemas.microsoft.com/office/drawing/2014/main" id="{279E60AD-8EB0-D169-67AF-216160DB4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pic>
        <p:nvPicPr>
          <p:cNvPr id="4" name="Picture 3">
            <a:extLst>
              <a:ext uri="{FF2B5EF4-FFF2-40B4-BE49-F238E27FC236}">
                <a16:creationId xmlns:a16="http://schemas.microsoft.com/office/drawing/2014/main" id="{919B11E9-AFD7-8714-3C26-316640DE3799}"/>
              </a:ext>
            </a:extLst>
          </p:cNvPr>
          <p:cNvPicPr>
            <a:picLocks noChangeAspect="1"/>
          </p:cNvPicPr>
          <p:nvPr/>
        </p:nvPicPr>
        <p:blipFill>
          <a:blip r:embed="rId4"/>
          <a:stretch>
            <a:fillRect/>
          </a:stretch>
        </p:blipFill>
        <p:spPr>
          <a:xfrm>
            <a:off x="8709" y="5785011"/>
            <a:ext cx="1201016" cy="107298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88A4EA71-85E0-9DD8-D819-A568AA21F707}"/>
              </a:ext>
            </a:extLst>
          </p:cNvPr>
          <p:cNvSpPr>
            <a:spLocks noGrp="1" noChangeArrowheads="1"/>
          </p:cNvSpPr>
          <p:nvPr>
            <p:ph type="title"/>
          </p:nvPr>
        </p:nvSpPr>
        <p:spPr>
          <a:xfrm>
            <a:off x="3200400" y="152400"/>
            <a:ext cx="5486400" cy="1219200"/>
          </a:xfrm>
        </p:spPr>
        <p:txBody>
          <a:bodyPr anchor="b"/>
          <a:lstStyle/>
          <a:p>
            <a:pPr algn="r"/>
            <a:r>
              <a:rPr lang="en-US" altLang="en-US" sz="2800" b="1">
                <a:latin typeface="Franklin Gothic Book" panose="020B0503020102020204" pitchFamily="34" charset="0"/>
              </a:rPr>
              <a:t>Petroleum Brownfields</a:t>
            </a:r>
            <a:endParaRPr lang="en-US" altLang="en-US" sz="2800" b="1">
              <a:solidFill>
                <a:srgbClr val="663300"/>
              </a:solidFill>
              <a:latin typeface="Franklin Gothic Book" panose="020B0503020102020204" pitchFamily="34" charset="0"/>
            </a:endParaRPr>
          </a:p>
        </p:txBody>
      </p:sp>
      <p:sp>
        <p:nvSpPr>
          <p:cNvPr id="30724" name="Rectangle 3">
            <a:extLst>
              <a:ext uri="{FF2B5EF4-FFF2-40B4-BE49-F238E27FC236}">
                <a16:creationId xmlns:a16="http://schemas.microsoft.com/office/drawing/2014/main" id="{7B37C846-D73A-6F04-B1F6-926960A8EC17}"/>
              </a:ext>
            </a:extLst>
          </p:cNvPr>
          <p:cNvSpPr>
            <a:spLocks noGrp="1" noChangeArrowheads="1"/>
          </p:cNvSpPr>
          <p:nvPr>
            <p:ph idx="1"/>
          </p:nvPr>
        </p:nvSpPr>
        <p:spPr>
          <a:xfrm>
            <a:off x="838200" y="1828800"/>
            <a:ext cx="8153400" cy="5029200"/>
          </a:xfrm>
        </p:spPr>
        <p:txBody>
          <a:bodyPr/>
          <a:lstStyle/>
          <a:p>
            <a:pPr>
              <a:defRPr/>
            </a:pPr>
            <a:r>
              <a:rPr lang="en-US" altLang="en-US" sz="2400" dirty="0"/>
              <a:t> </a:t>
            </a:r>
            <a:r>
              <a:rPr lang="en-US" altLang="en-US" sz="2400" dirty="0">
                <a:latin typeface="Franklin Gothic Book" panose="020B0503020102020204" pitchFamily="34" charset="0"/>
              </a:rPr>
              <a:t>Financial Options for Communities</a:t>
            </a:r>
          </a:p>
          <a:p>
            <a:pPr lvl="1">
              <a:defRPr/>
            </a:pPr>
            <a:r>
              <a:rPr lang="en-US" altLang="en-US" sz="2200" dirty="0">
                <a:latin typeface="Franklin Gothic Book" panose="020B0503020102020204" pitchFamily="34" charset="0"/>
              </a:rPr>
              <a:t>Petroleum Orphan Site Initiative (POSI)</a:t>
            </a:r>
          </a:p>
          <a:p>
            <a:pPr lvl="2">
              <a:defRPr/>
            </a:pPr>
            <a:r>
              <a:rPr lang="en-US" altLang="en-US" sz="1400" dirty="0">
                <a:latin typeface="Franklin Gothic Book" panose="020B0503020102020204" pitchFamily="34" charset="0"/>
              </a:rPr>
              <a:t>Addressing petroleum contamination on brownfield sites resulting from leaking underground storage tanks that cannot be addressed by the responsible party due to an inability-to-pay, bankruptcy, or other factors (orphan sites)</a:t>
            </a:r>
            <a:endParaRPr lang="en-US" sz="1800" dirty="0">
              <a:latin typeface="Franklin Gothic Book" panose="020B0503020102020204" pitchFamily="34" charset="0"/>
            </a:endParaRPr>
          </a:p>
          <a:p>
            <a:pPr marL="914400" lvl="2" indent="0">
              <a:buNone/>
              <a:defRPr/>
            </a:pPr>
            <a:endParaRPr lang="en-US" sz="1800" dirty="0">
              <a:latin typeface="Franklin Gothic Book" panose="020B0503020102020204" pitchFamily="34" charset="0"/>
            </a:endParaRPr>
          </a:p>
          <a:p>
            <a:pPr marL="914400" lvl="2" indent="0">
              <a:buNone/>
              <a:defRPr/>
            </a:pPr>
            <a:r>
              <a:rPr lang="en-US" sz="1800" dirty="0">
                <a:latin typeface="Franklin Gothic Book" panose="020B0503020102020204" pitchFamily="34" charset="0"/>
              </a:rPr>
              <a:t>The following sites are eligible for POSI funding: </a:t>
            </a:r>
          </a:p>
          <a:p>
            <a:pPr lvl="2">
              <a:defRPr/>
            </a:pPr>
            <a:r>
              <a:rPr lang="en-US" sz="1400" dirty="0">
                <a:latin typeface="Franklin Gothic Book" panose="020B0503020102020204" pitchFamily="34" charset="0"/>
              </a:rPr>
              <a:t>Sites with no viable responsible party </a:t>
            </a:r>
          </a:p>
          <a:p>
            <a:pPr lvl="2">
              <a:defRPr/>
            </a:pPr>
            <a:r>
              <a:rPr lang="en-US" sz="1400" dirty="0">
                <a:latin typeface="Franklin Gothic Book" panose="020B0503020102020204" pitchFamily="34" charset="0"/>
              </a:rPr>
              <a:t>Sites that are effectively abandoned due to tax delinquency </a:t>
            </a:r>
          </a:p>
          <a:p>
            <a:pPr lvl="2">
              <a:defRPr/>
            </a:pPr>
            <a:r>
              <a:rPr lang="en-US" sz="1400" dirty="0">
                <a:latin typeface="Franklin Gothic Book" panose="020B0503020102020204" pitchFamily="34" charset="0"/>
              </a:rPr>
              <a:t>Sites with a responsible party solely based on current ownership (e.g., inheritance)</a:t>
            </a:r>
            <a:endParaRPr lang="en-US" altLang="en-US" sz="2400" dirty="0"/>
          </a:p>
          <a:p>
            <a:pPr>
              <a:defRPr/>
            </a:pPr>
            <a:endParaRPr lang="en-US" altLang="en-US" sz="2400" dirty="0"/>
          </a:p>
        </p:txBody>
      </p:sp>
      <p:sp>
        <p:nvSpPr>
          <p:cNvPr id="32772" name="Slide Number Placeholder 5">
            <a:extLst>
              <a:ext uri="{FF2B5EF4-FFF2-40B4-BE49-F238E27FC236}">
                <a16:creationId xmlns:a16="http://schemas.microsoft.com/office/drawing/2014/main" id="{6E045E29-5893-08A6-BAD6-59872057C18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4C407489-EDFD-4003-8177-A12D7E789091}" type="slidenum">
              <a:rPr lang="en-US" altLang="en-US" sz="1000" smtClean="0"/>
              <a:pPr>
                <a:spcBef>
                  <a:spcPct val="0"/>
                </a:spcBef>
                <a:buClrTx/>
                <a:buSzTx/>
                <a:buFontTx/>
                <a:buNone/>
              </a:pPr>
              <a:t>13</a:t>
            </a:fld>
            <a:endParaRPr lang="en-US" altLang="en-US" sz="1000"/>
          </a:p>
        </p:txBody>
      </p:sp>
      <p:pic>
        <p:nvPicPr>
          <p:cNvPr id="32774" name="Picture 5" descr="Capture2.JPG">
            <a:extLst>
              <a:ext uri="{FF2B5EF4-FFF2-40B4-BE49-F238E27FC236}">
                <a16:creationId xmlns:a16="http://schemas.microsoft.com/office/drawing/2014/main" id="{D78253A1-0BD6-A894-2473-82B9CDB962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for a brownfield program&#10;&#10;Description automatically generated">
            <a:extLst>
              <a:ext uri="{FF2B5EF4-FFF2-40B4-BE49-F238E27FC236}">
                <a16:creationId xmlns:a16="http://schemas.microsoft.com/office/drawing/2014/main" id="{D330CFAE-59A4-3616-E852-14476F3692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9EF4CA5-1EEE-41A5-CD67-9260B753F11F}"/>
              </a:ext>
            </a:extLst>
          </p:cNvPr>
          <p:cNvSpPr>
            <a:spLocks noGrp="1" noChangeArrowheads="1"/>
          </p:cNvSpPr>
          <p:nvPr>
            <p:ph type="title"/>
          </p:nvPr>
        </p:nvSpPr>
        <p:spPr>
          <a:xfrm>
            <a:off x="3200400" y="152400"/>
            <a:ext cx="5486400" cy="1219200"/>
          </a:xfrm>
        </p:spPr>
        <p:txBody>
          <a:bodyPr anchor="b"/>
          <a:lstStyle/>
          <a:p>
            <a:pPr marL="342900" indent="-342900" algn="r"/>
            <a:r>
              <a:rPr lang="en-US" altLang="en-US" sz="2600" b="1">
                <a:latin typeface="Franklin Gothic Book" panose="020B0503020102020204" pitchFamily="34" charset="0"/>
              </a:rPr>
              <a:t>Petroleum Orphan Site Initiative (POSI)</a:t>
            </a:r>
          </a:p>
        </p:txBody>
      </p:sp>
      <p:sp>
        <p:nvSpPr>
          <p:cNvPr id="30724" name="Rectangle 3">
            <a:extLst>
              <a:ext uri="{FF2B5EF4-FFF2-40B4-BE49-F238E27FC236}">
                <a16:creationId xmlns:a16="http://schemas.microsoft.com/office/drawing/2014/main" id="{79BE2329-EAE1-9A34-6791-519AA7FF818A}"/>
              </a:ext>
            </a:extLst>
          </p:cNvPr>
          <p:cNvSpPr>
            <a:spLocks noGrp="1" noChangeArrowheads="1"/>
          </p:cNvSpPr>
          <p:nvPr>
            <p:ph idx="1"/>
          </p:nvPr>
        </p:nvSpPr>
        <p:spPr>
          <a:xfrm>
            <a:off x="838200" y="1771650"/>
            <a:ext cx="8153400" cy="5086350"/>
          </a:xfrm>
        </p:spPr>
        <p:txBody>
          <a:bodyPr/>
          <a:lstStyle/>
          <a:p>
            <a:pPr>
              <a:defRPr/>
            </a:pPr>
            <a:r>
              <a:rPr lang="en-US" altLang="en-US" sz="2000" dirty="0"/>
              <a:t> </a:t>
            </a:r>
            <a:r>
              <a:rPr lang="en-US" sz="2400" dirty="0">
                <a:latin typeface="Franklin Gothic Book" panose="020B0503020102020204" pitchFamily="34" charset="0"/>
              </a:rPr>
              <a:t>POSI Process</a:t>
            </a:r>
          </a:p>
          <a:p>
            <a:pPr lvl="1">
              <a:defRPr/>
            </a:pPr>
            <a:r>
              <a:rPr lang="en-US" sz="1600" dirty="0">
                <a:latin typeface="Franklin Gothic Book" panose="020B0503020102020204" pitchFamily="34" charset="0"/>
              </a:rPr>
              <a:t>Site Access obtained &amp; request for proposal (RFP) issued for each Site </a:t>
            </a:r>
          </a:p>
          <a:p>
            <a:pPr lvl="1">
              <a:defRPr/>
            </a:pPr>
            <a:r>
              <a:rPr lang="en-US" sz="1600" dirty="0">
                <a:latin typeface="Franklin Gothic Book" panose="020B0503020102020204" pitchFamily="34" charset="0"/>
              </a:rPr>
              <a:t>RFP includes:</a:t>
            </a:r>
          </a:p>
          <a:p>
            <a:pPr lvl="2">
              <a:defRPr/>
            </a:pPr>
            <a:r>
              <a:rPr lang="en-US" sz="1400" dirty="0">
                <a:latin typeface="Franklin Gothic Book" panose="020B0503020102020204" pitchFamily="34" charset="0"/>
              </a:rPr>
              <a:t>Activities at sites with no available info include: </a:t>
            </a:r>
          </a:p>
          <a:p>
            <a:pPr lvl="3">
              <a:defRPr/>
            </a:pPr>
            <a:r>
              <a:rPr lang="en-US" sz="1200" dirty="0">
                <a:latin typeface="Franklin Gothic Book" panose="020B0503020102020204" pitchFamily="34" charset="0"/>
              </a:rPr>
              <a:t>Phase I, geophysical, UST removal, Phase II, and final monitoring </a:t>
            </a:r>
          </a:p>
          <a:p>
            <a:pPr lvl="2">
              <a:defRPr/>
            </a:pPr>
            <a:r>
              <a:rPr lang="en-US" sz="1400" dirty="0">
                <a:latin typeface="Franklin Gothic Book" panose="020B0503020102020204" pitchFamily="34" charset="0"/>
              </a:rPr>
              <a:t>Average project duration is 2 years </a:t>
            </a:r>
          </a:p>
          <a:p>
            <a:pPr lvl="2">
              <a:defRPr/>
            </a:pPr>
            <a:r>
              <a:rPr lang="en-US" sz="1400" dirty="0">
                <a:latin typeface="Franklin Gothic Book" panose="020B0503020102020204" pitchFamily="34" charset="0"/>
              </a:rPr>
              <a:t>Site remains in process until NFA is issued </a:t>
            </a:r>
          </a:p>
          <a:p>
            <a:pPr marL="914400" lvl="2" indent="0">
              <a:buFont typeface="Wingdings" panose="05000000000000000000" pitchFamily="2" charset="2"/>
              <a:buNone/>
              <a:defRPr/>
            </a:pPr>
            <a:endParaRPr lang="en-US" sz="1400" dirty="0">
              <a:latin typeface="Franklin Gothic Book" panose="020B0503020102020204" pitchFamily="34" charset="0"/>
            </a:endParaRPr>
          </a:p>
          <a:p>
            <a:pPr lvl="1">
              <a:defRPr/>
            </a:pPr>
            <a:r>
              <a:rPr lang="en-US" sz="1600" dirty="0">
                <a:latin typeface="Franklin Gothic Book" panose="020B0503020102020204" pitchFamily="34" charset="0"/>
              </a:rPr>
              <a:t>Project Manager involvement/oversight include:</a:t>
            </a:r>
          </a:p>
          <a:p>
            <a:pPr lvl="2">
              <a:defRPr/>
            </a:pPr>
            <a:r>
              <a:rPr lang="en-US" sz="1400" dirty="0">
                <a:latin typeface="Franklin Gothic Book" panose="020B0503020102020204" pitchFamily="34" charset="0"/>
              </a:rPr>
              <a:t>Site visits for UST/soil removal </a:t>
            </a:r>
          </a:p>
          <a:p>
            <a:pPr lvl="2">
              <a:defRPr/>
            </a:pPr>
            <a:r>
              <a:rPr lang="en-US" sz="1400" dirty="0">
                <a:latin typeface="Franklin Gothic Book" panose="020B0503020102020204" pitchFamily="34" charset="0"/>
              </a:rPr>
              <a:t>Approve change orders (if needed) </a:t>
            </a:r>
          </a:p>
          <a:p>
            <a:pPr lvl="2">
              <a:defRPr/>
            </a:pPr>
            <a:r>
              <a:rPr lang="en-US" sz="1400" dirty="0">
                <a:latin typeface="Franklin Gothic Book" panose="020B0503020102020204" pitchFamily="34" charset="0"/>
              </a:rPr>
              <a:t>Approve invoices </a:t>
            </a:r>
          </a:p>
          <a:p>
            <a:pPr lvl="2">
              <a:defRPr/>
            </a:pPr>
            <a:r>
              <a:rPr lang="en-US" sz="1400" dirty="0">
                <a:latin typeface="Franklin Gothic Book" panose="020B0503020102020204" pitchFamily="34" charset="0"/>
              </a:rPr>
              <a:t>Draft Environmental Restrictive Covenants (ERCs) </a:t>
            </a:r>
          </a:p>
          <a:p>
            <a:pPr lvl="2">
              <a:defRPr/>
            </a:pPr>
            <a:r>
              <a:rPr lang="en-US" sz="1400" dirty="0">
                <a:latin typeface="Franklin Gothic Book" panose="020B0503020102020204" pitchFamily="34" charset="0"/>
              </a:rPr>
              <a:t>Work cooperatively with consultants/technical staff to close out sites </a:t>
            </a:r>
            <a:endParaRPr lang="en-US" altLang="en-US" sz="1400" dirty="0">
              <a:latin typeface="Franklin Gothic Book" panose="020B0503020102020204" pitchFamily="34" charset="0"/>
            </a:endParaRPr>
          </a:p>
          <a:p>
            <a:pPr>
              <a:defRPr/>
            </a:pPr>
            <a:endParaRPr lang="en-US" altLang="en-US" sz="2400" dirty="0"/>
          </a:p>
        </p:txBody>
      </p:sp>
      <p:sp>
        <p:nvSpPr>
          <p:cNvPr id="34820" name="Slide Number Placeholder 5">
            <a:extLst>
              <a:ext uri="{FF2B5EF4-FFF2-40B4-BE49-F238E27FC236}">
                <a16:creationId xmlns:a16="http://schemas.microsoft.com/office/drawing/2014/main" id="{1639D673-2558-C9F1-6B0B-37F1895F4D8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90000"/>
              <a:buFont typeface="Wingdings" panose="05000000000000000000" pitchFamily="2" charset="2"/>
              <a:buChar char="n"/>
              <a:defRPr sz="2800">
                <a:solidFill>
                  <a:schemeClr val="tx1"/>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n"/>
              <a:defRPr sz="2600">
                <a:solidFill>
                  <a:schemeClr val="tx1"/>
                </a:solidFill>
                <a:latin typeface="Arial" panose="020B0604020202020204" pitchFamily="34" charset="0"/>
              </a:defRPr>
            </a:lvl2pPr>
            <a:lvl3pPr marL="1143000" indent="-228600">
              <a:spcBef>
                <a:spcPct val="20000"/>
              </a:spcBef>
              <a:buClr>
                <a:schemeClr val="folHlink"/>
              </a:buClr>
              <a:buSzPct val="55000"/>
              <a:buFont typeface="Wingdings" panose="05000000000000000000" pitchFamily="2" charset="2"/>
              <a:buChar char="n"/>
              <a:defRPr sz="2300">
                <a:solidFill>
                  <a:schemeClr val="tx1"/>
                </a:solidFill>
                <a:latin typeface="Arial" panose="020B0604020202020204" pitchFamily="34" charset="0"/>
              </a:defRPr>
            </a:lvl3pPr>
            <a:lvl4pPr marL="16002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fld id="{A3141484-315A-4327-BD92-C000222CE366}" type="slidenum">
              <a:rPr lang="en-US" altLang="en-US" sz="1000" smtClean="0"/>
              <a:pPr>
                <a:spcBef>
                  <a:spcPct val="0"/>
                </a:spcBef>
                <a:buClrTx/>
                <a:buSzTx/>
                <a:buFontTx/>
                <a:buNone/>
              </a:pPr>
              <a:t>14</a:t>
            </a:fld>
            <a:endParaRPr lang="en-US" altLang="en-US" sz="1000"/>
          </a:p>
        </p:txBody>
      </p:sp>
      <p:pic>
        <p:nvPicPr>
          <p:cNvPr id="34822" name="Picture 5" descr="Capture2.JPG">
            <a:extLst>
              <a:ext uri="{FF2B5EF4-FFF2-40B4-BE49-F238E27FC236}">
                <a16:creationId xmlns:a16="http://schemas.microsoft.com/office/drawing/2014/main" id="{93748E57-27ED-D92D-8B7C-2888851993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788025"/>
            <a:ext cx="1198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for a brownfield program&#10;&#10;Description automatically generated">
            <a:extLst>
              <a:ext uri="{FF2B5EF4-FFF2-40B4-BE49-F238E27FC236}">
                <a16:creationId xmlns:a16="http://schemas.microsoft.com/office/drawing/2014/main" id="{FE7F0C61-C834-3B66-5CE4-5DEAD0D233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66675"/>
            <a:ext cx="1099878" cy="13906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C28F4D-335B-5824-7683-87C71D53815E}"/>
              </a:ext>
            </a:extLst>
          </p:cNvPr>
          <p:cNvSpPr>
            <a:spLocks noGrp="1"/>
          </p:cNvSpPr>
          <p:nvPr>
            <p:ph type="sldNum" sz="quarter" idx="12"/>
          </p:nvPr>
        </p:nvSpPr>
        <p:spPr/>
        <p:txBody>
          <a:bodyPr/>
          <a:lstStyle/>
          <a:p>
            <a:pPr>
              <a:defRPr/>
            </a:pPr>
            <a:fld id="{768409F9-86D4-4542-A27B-D59EB5F46AD0}" type="slidenum">
              <a:rPr lang="en-US" altLang="en-US" smtClean="0"/>
              <a:pPr>
                <a:defRPr/>
              </a:pPr>
              <a:t>15</a:t>
            </a:fld>
            <a:endParaRPr lang="en-US" altLang="en-US" dirty="0"/>
          </a:p>
        </p:txBody>
      </p:sp>
      <p:sp>
        <p:nvSpPr>
          <p:cNvPr id="3" name="TextBox 2">
            <a:extLst>
              <a:ext uri="{FF2B5EF4-FFF2-40B4-BE49-F238E27FC236}">
                <a16:creationId xmlns:a16="http://schemas.microsoft.com/office/drawing/2014/main" id="{94E0DA2C-60B1-6D3D-D138-D26D29C1F29C}"/>
              </a:ext>
            </a:extLst>
          </p:cNvPr>
          <p:cNvSpPr txBox="1"/>
          <p:nvPr/>
        </p:nvSpPr>
        <p:spPr>
          <a:xfrm>
            <a:off x="685800" y="1828800"/>
            <a:ext cx="8001000" cy="1323439"/>
          </a:xfrm>
          <a:prstGeom prst="rect">
            <a:avLst/>
          </a:prstGeom>
          <a:noFill/>
        </p:spPr>
        <p:txBody>
          <a:bodyPr wrap="square" rtlCol="0">
            <a:spAutoFit/>
          </a:bodyPr>
          <a:lstStyle/>
          <a:p>
            <a:r>
              <a:rPr lang="en-US" sz="2000" dirty="0">
                <a:latin typeface="Franklin Gothic Book" panose="020B0503020102020204" pitchFamily="34" charset="0"/>
              </a:rPr>
              <a:t>A gasoline station is adjacent to a vacant parcel. </a:t>
            </a:r>
            <a:r>
              <a:rPr lang="en-US" sz="2000" dirty="0">
                <a:effectLst/>
                <a:latin typeface="Franklin Gothic Book" panose="020B0503020102020204" pitchFamily="34" charset="0"/>
                <a:ea typeface="Aptos" panose="020B0004020202020204" pitchFamily="34" charset="0"/>
                <a:cs typeface="Aptos" panose="020B0004020202020204" pitchFamily="34" charset="0"/>
              </a:rPr>
              <a:t>The vacant parcel was never historically used as a gasoline station or had any other related petroleum use. </a:t>
            </a:r>
            <a:r>
              <a:rPr lang="en-US" sz="2000" dirty="0">
                <a:latin typeface="Franklin Gothic Book" panose="020B0503020102020204" pitchFamily="34" charset="0"/>
              </a:rPr>
              <a:t> True or False: the vacant parcel could be considered a brownfield.</a:t>
            </a:r>
          </a:p>
        </p:txBody>
      </p:sp>
      <p:sp>
        <p:nvSpPr>
          <p:cNvPr id="4" name="TextBox 3">
            <a:extLst>
              <a:ext uri="{FF2B5EF4-FFF2-40B4-BE49-F238E27FC236}">
                <a16:creationId xmlns:a16="http://schemas.microsoft.com/office/drawing/2014/main" id="{792202A2-EBB1-BE82-9C5D-BF02A8C53D78}"/>
              </a:ext>
            </a:extLst>
          </p:cNvPr>
          <p:cNvSpPr txBox="1"/>
          <p:nvPr/>
        </p:nvSpPr>
        <p:spPr>
          <a:xfrm>
            <a:off x="6248400" y="629335"/>
            <a:ext cx="2040943" cy="523220"/>
          </a:xfrm>
          <a:prstGeom prst="rect">
            <a:avLst/>
          </a:prstGeom>
          <a:noFill/>
        </p:spPr>
        <p:txBody>
          <a:bodyPr wrap="none" rtlCol="0">
            <a:spAutoFit/>
          </a:bodyPr>
          <a:lstStyle/>
          <a:p>
            <a:r>
              <a:rPr lang="en-US" sz="2800" dirty="0">
                <a:latin typeface="Franklin Gothic Book" panose="020B0503020102020204" pitchFamily="34" charset="0"/>
              </a:rPr>
              <a:t>Question #1</a:t>
            </a:r>
          </a:p>
        </p:txBody>
      </p:sp>
      <p:sp>
        <p:nvSpPr>
          <p:cNvPr id="5" name="TextBox 4">
            <a:extLst>
              <a:ext uri="{FF2B5EF4-FFF2-40B4-BE49-F238E27FC236}">
                <a16:creationId xmlns:a16="http://schemas.microsoft.com/office/drawing/2014/main" id="{81576C7D-A28E-12FD-E46F-59B0E0B425E6}"/>
              </a:ext>
            </a:extLst>
          </p:cNvPr>
          <p:cNvSpPr txBox="1"/>
          <p:nvPr/>
        </p:nvSpPr>
        <p:spPr>
          <a:xfrm>
            <a:off x="914400" y="3581400"/>
            <a:ext cx="7162800" cy="646331"/>
          </a:xfrm>
          <a:prstGeom prst="rect">
            <a:avLst/>
          </a:prstGeom>
          <a:noFill/>
          <a:ln w="19050">
            <a:solidFill>
              <a:schemeClr val="accent2"/>
            </a:solidFill>
          </a:ln>
        </p:spPr>
        <p:txBody>
          <a:bodyPr wrap="square" rtlCol="0">
            <a:spAutoFit/>
          </a:bodyPr>
          <a:lstStyle/>
          <a:p>
            <a:r>
              <a:rPr lang="en-US" dirty="0"/>
              <a:t>Answer: True. The mere potential of contamination to migrate onto the vacant parcel would result in a brownfield.</a:t>
            </a:r>
          </a:p>
        </p:txBody>
      </p:sp>
      <p:pic>
        <p:nvPicPr>
          <p:cNvPr id="6" name="Picture 5">
            <a:extLst>
              <a:ext uri="{FF2B5EF4-FFF2-40B4-BE49-F238E27FC236}">
                <a16:creationId xmlns:a16="http://schemas.microsoft.com/office/drawing/2014/main" id="{E15651CB-CBC5-93C2-9BC3-A7303A2B03F7}"/>
              </a:ext>
            </a:extLst>
          </p:cNvPr>
          <p:cNvPicPr>
            <a:picLocks noChangeAspect="1"/>
          </p:cNvPicPr>
          <p:nvPr/>
        </p:nvPicPr>
        <p:blipFill>
          <a:blip r:embed="rId3"/>
          <a:stretch>
            <a:fillRect/>
          </a:stretch>
        </p:blipFill>
        <p:spPr>
          <a:xfrm>
            <a:off x="914400" y="100670"/>
            <a:ext cx="1097375" cy="1390008"/>
          </a:xfrm>
          <a:prstGeom prst="rect">
            <a:avLst/>
          </a:prstGeom>
        </p:spPr>
      </p:pic>
      <p:pic>
        <p:nvPicPr>
          <p:cNvPr id="7" name="Picture 6">
            <a:extLst>
              <a:ext uri="{FF2B5EF4-FFF2-40B4-BE49-F238E27FC236}">
                <a16:creationId xmlns:a16="http://schemas.microsoft.com/office/drawing/2014/main" id="{5C04B4D6-5CF8-8E62-677B-AD64F6D55504}"/>
              </a:ext>
            </a:extLst>
          </p:cNvPr>
          <p:cNvPicPr>
            <a:picLocks noChangeAspect="1"/>
          </p:cNvPicPr>
          <p:nvPr/>
        </p:nvPicPr>
        <p:blipFill>
          <a:blip r:embed="rId4"/>
          <a:stretch>
            <a:fillRect/>
          </a:stretch>
        </p:blipFill>
        <p:spPr>
          <a:xfrm>
            <a:off x="30480" y="5785011"/>
            <a:ext cx="1201016" cy="1072989"/>
          </a:xfrm>
          <a:prstGeom prst="rect">
            <a:avLst/>
          </a:prstGeom>
        </p:spPr>
      </p:pic>
    </p:spTree>
    <p:extLst>
      <p:ext uri="{BB962C8B-B14F-4D97-AF65-F5344CB8AC3E}">
        <p14:creationId xmlns:p14="http://schemas.microsoft.com/office/powerpoint/2010/main" val="379726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36CD51-0A4C-AE8C-8899-F88B6F81F032}"/>
              </a:ext>
            </a:extLst>
          </p:cNvPr>
          <p:cNvPicPr>
            <a:picLocks noChangeAspect="1"/>
          </p:cNvPicPr>
          <p:nvPr/>
        </p:nvPicPr>
        <p:blipFill>
          <a:blip r:embed="rId3"/>
          <a:stretch>
            <a:fillRect/>
          </a:stretch>
        </p:blipFill>
        <p:spPr>
          <a:xfrm>
            <a:off x="29070" y="5795400"/>
            <a:ext cx="1201016" cy="1072989"/>
          </a:xfrm>
          <a:prstGeom prst="rect">
            <a:avLst/>
          </a:prstGeom>
        </p:spPr>
      </p:pic>
      <p:sp>
        <p:nvSpPr>
          <p:cNvPr id="2" name="Slide Number Placeholder 1">
            <a:extLst>
              <a:ext uri="{FF2B5EF4-FFF2-40B4-BE49-F238E27FC236}">
                <a16:creationId xmlns:a16="http://schemas.microsoft.com/office/drawing/2014/main" id="{411200DF-FC18-88CC-79D8-324BB1CC7C7D}"/>
              </a:ext>
            </a:extLst>
          </p:cNvPr>
          <p:cNvSpPr>
            <a:spLocks noGrp="1"/>
          </p:cNvSpPr>
          <p:nvPr>
            <p:ph type="sldNum" sz="quarter" idx="12"/>
          </p:nvPr>
        </p:nvSpPr>
        <p:spPr/>
        <p:txBody>
          <a:bodyPr/>
          <a:lstStyle/>
          <a:p>
            <a:pPr>
              <a:defRPr/>
            </a:pPr>
            <a:fld id="{768409F9-86D4-4542-A27B-D59EB5F46AD0}" type="slidenum">
              <a:rPr lang="en-US" altLang="en-US" smtClean="0"/>
              <a:pPr>
                <a:defRPr/>
              </a:pPr>
              <a:t>16</a:t>
            </a:fld>
            <a:endParaRPr lang="en-US" altLang="en-US" dirty="0"/>
          </a:p>
        </p:txBody>
      </p:sp>
      <p:sp>
        <p:nvSpPr>
          <p:cNvPr id="3" name="TextBox 2">
            <a:extLst>
              <a:ext uri="{FF2B5EF4-FFF2-40B4-BE49-F238E27FC236}">
                <a16:creationId xmlns:a16="http://schemas.microsoft.com/office/drawing/2014/main" id="{0D627A4E-D2BE-1BB9-753D-53DA7A91D6C4}"/>
              </a:ext>
            </a:extLst>
          </p:cNvPr>
          <p:cNvSpPr txBox="1"/>
          <p:nvPr/>
        </p:nvSpPr>
        <p:spPr>
          <a:xfrm>
            <a:off x="7024087" y="715833"/>
            <a:ext cx="1779654" cy="461665"/>
          </a:xfrm>
          <a:prstGeom prst="rect">
            <a:avLst/>
          </a:prstGeom>
          <a:noFill/>
        </p:spPr>
        <p:txBody>
          <a:bodyPr wrap="none" rtlCol="0">
            <a:spAutoFit/>
          </a:bodyPr>
          <a:lstStyle/>
          <a:p>
            <a:r>
              <a:rPr lang="en-US" sz="2400" dirty="0">
                <a:latin typeface="Franklin Gothic Book" panose="020B0503020102020204" pitchFamily="34" charset="0"/>
              </a:rPr>
              <a:t>Question #2</a:t>
            </a:r>
          </a:p>
        </p:txBody>
      </p:sp>
      <p:sp>
        <p:nvSpPr>
          <p:cNvPr id="4" name="TextBox 3">
            <a:extLst>
              <a:ext uri="{FF2B5EF4-FFF2-40B4-BE49-F238E27FC236}">
                <a16:creationId xmlns:a16="http://schemas.microsoft.com/office/drawing/2014/main" id="{DA26FA52-5AD1-5F44-34C7-4ECDDB71CCC2}"/>
              </a:ext>
            </a:extLst>
          </p:cNvPr>
          <p:cNvSpPr txBox="1"/>
          <p:nvPr/>
        </p:nvSpPr>
        <p:spPr>
          <a:xfrm>
            <a:off x="914400" y="1566208"/>
            <a:ext cx="6781800" cy="2308324"/>
          </a:xfrm>
          <a:prstGeom prst="rect">
            <a:avLst/>
          </a:prstGeom>
          <a:noFill/>
        </p:spPr>
        <p:txBody>
          <a:bodyPr wrap="square" rtlCol="0">
            <a:spAutoFit/>
          </a:bodyPr>
          <a:lstStyle/>
          <a:p>
            <a:r>
              <a:rPr lang="en-US" dirty="0">
                <a:latin typeface="Franklin Gothic Book" panose="020B0503020102020204" pitchFamily="34" charset="0"/>
              </a:rPr>
              <a:t>Mr. Smith needed a larger office building for his business and was interested in purchasing a property with a history of environmental contamination with various investigations. He purchased the property on December 22, 2023 and planned to have a grand re-opening in March 2024. Mr. Smith contracted a consulting firm, and completed a Phase I ESA which satisfies AAI, dated November 30, 2023. Can Mr. Smith get  a Comfort Letter if he requests one on January 23, 2024?</a:t>
            </a:r>
          </a:p>
        </p:txBody>
      </p:sp>
      <p:sp>
        <p:nvSpPr>
          <p:cNvPr id="5" name="TextBox 4">
            <a:extLst>
              <a:ext uri="{FF2B5EF4-FFF2-40B4-BE49-F238E27FC236}">
                <a16:creationId xmlns:a16="http://schemas.microsoft.com/office/drawing/2014/main" id="{1541BEE3-F74A-48A0-9FE7-99495B92C3AD}"/>
              </a:ext>
            </a:extLst>
          </p:cNvPr>
          <p:cNvSpPr txBox="1"/>
          <p:nvPr/>
        </p:nvSpPr>
        <p:spPr>
          <a:xfrm>
            <a:off x="1219200" y="4217075"/>
            <a:ext cx="7010400" cy="2308324"/>
          </a:xfrm>
          <a:prstGeom prst="rect">
            <a:avLst/>
          </a:prstGeom>
          <a:noFill/>
        </p:spPr>
        <p:txBody>
          <a:bodyPr wrap="square" rtlCol="0">
            <a:spAutoFit/>
          </a:bodyPr>
          <a:lstStyle/>
          <a:p>
            <a:pPr marL="342900" indent="-342900">
              <a:buAutoNum type="alphaUcPeriod"/>
            </a:pPr>
            <a:r>
              <a:rPr lang="en-US" dirty="0">
                <a:latin typeface="Franklin Gothic Book" panose="020B0503020102020204" pitchFamily="34" charset="0"/>
              </a:rPr>
              <a:t>No, the Comfort Letter request is after the date of purchase.</a:t>
            </a:r>
          </a:p>
          <a:p>
            <a:pPr marL="342900" indent="-342900">
              <a:buAutoNum type="alphaUcPeriod"/>
            </a:pPr>
            <a:r>
              <a:rPr lang="en-US" dirty="0">
                <a:latin typeface="Franklin Gothic Book" panose="020B0503020102020204" pitchFamily="34" charset="0"/>
              </a:rPr>
              <a:t>No, the Brownfields Program </a:t>
            </a:r>
            <a:r>
              <a:rPr lang="en-US" sz="1800" dirty="0">
                <a:effectLst/>
                <a:latin typeface="Franklin Gothic Book" panose="020B0503020102020204" pitchFamily="34" charset="0"/>
                <a:ea typeface="Times New Roman" panose="02020603050405020304" pitchFamily="18" charset="0"/>
                <a:cs typeface="Aptos" panose="020B0004020202020204" pitchFamily="34" charset="0"/>
              </a:rPr>
              <a:t>was not provided an AAI compliant Phase I ESA </a:t>
            </a:r>
            <a:r>
              <a:rPr lang="en-US" dirty="0">
                <a:latin typeface="Franklin Gothic Book" panose="020B0503020102020204" pitchFamily="34" charset="0"/>
              </a:rPr>
              <a:t>until after the property was purchased.</a:t>
            </a:r>
          </a:p>
          <a:p>
            <a:pPr marL="342900" indent="-342900">
              <a:buAutoNum type="alphaUcPeriod"/>
            </a:pPr>
            <a:r>
              <a:rPr lang="en-US" dirty="0">
                <a:latin typeface="Franklin Gothic Book" panose="020B0503020102020204" pitchFamily="34" charset="0"/>
              </a:rPr>
              <a:t>Yes, the Phase I ESA was AAI compliant and completed prior to purchase </a:t>
            </a:r>
            <a:r>
              <a:rPr lang="en-US" sz="1800" dirty="0">
                <a:effectLst/>
                <a:latin typeface="Franklin Gothic Book" panose="020B0503020102020204" pitchFamily="34" charset="0"/>
                <a:ea typeface="Times New Roman" panose="02020603050405020304" pitchFamily="18" charset="0"/>
                <a:cs typeface="Aptos" panose="020B0004020202020204" pitchFamily="34" charset="0"/>
              </a:rPr>
              <a:t>and the BFPP exemption was designed to be self-implementing.</a:t>
            </a:r>
            <a:endParaRPr lang="en-US" dirty="0">
              <a:latin typeface="Franklin Gothic Book" panose="020B0503020102020204" pitchFamily="34" charset="0"/>
            </a:endParaRPr>
          </a:p>
          <a:p>
            <a:pPr marL="342900" indent="-342900">
              <a:buAutoNum type="alphaUcPeriod"/>
            </a:pPr>
            <a:r>
              <a:rPr lang="en-US" dirty="0">
                <a:latin typeface="Franklin Gothic Book" panose="020B0503020102020204" pitchFamily="34" charset="0"/>
              </a:rPr>
              <a:t>Yes, because the Comfort Letter request was made before the new office building was occupied.</a:t>
            </a:r>
          </a:p>
        </p:txBody>
      </p:sp>
      <p:sp>
        <p:nvSpPr>
          <p:cNvPr id="6" name="Rectangle 5">
            <a:extLst>
              <a:ext uri="{FF2B5EF4-FFF2-40B4-BE49-F238E27FC236}">
                <a16:creationId xmlns:a16="http://schemas.microsoft.com/office/drawing/2014/main" id="{ADDD4875-2BBB-202F-6FEF-D3F4C58AF693}"/>
              </a:ext>
            </a:extLst>
          </p:cNvPr>
          <p:cNvSpPr/>
          <p:nvPr/>
        </p:nvSpPr>
        <p:spPr bwMode="auto">
          <a:xfrm>
            <a:off x="1270363" y="5104953"/>
            <a:ext cx="6858000" cy="800457"/>
          </a:xfrm>
          <a:prstGeom prst="rect">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pic>
        <p:nvPicPr>
          <p:cNvPr id="7" name="Picture 6">
            <a:extLst>
              <a:ext uri="{FF2B5EF4-FFF2-40B4-BE49-F238E27FC236}">
                <a16:creationId xmlns:a16="http://schemas.microsoft.com/office/drawing/2014/main" id="{86DD1DE6-E43D-5E67-00E4-24FC4A9BA7FF}"/>
              </a:ext>
            </a:extLst>
          </p:cNvPr>
          <p:cNvPicPr>
            <a:picLocks noChangeAspect="1"/>
          </p:cNvPicPr>
          <p:nvPr/>
        </p:nvPicPr>
        <p:blipFill>
          <a:blip r:embed="rId4"/>
          <a:stretch>
            <a:fillRect/>
          </a:stretch>
        </p:blipFill>
        <p:spPr>
          <a:xfrm>
            <a:off x="903514" y="76200"/>
            <a:ext cx="1097375" cy="1390008"/>
          </a:xfrm>
          <a:prstGeom prst="rect">
            <a:avLst/>
          </a:prstGeom>
        </p:spPr>
      </p:pic>
    </p:spTree>
    <p:extLst>
      <p:ext uri="{BB962C8B-B14F-4D97-AF65-F5344CB8AC3E}">
        <p14:creationId xmlns:p14="http://schemas.microsoft.com/office/powerpoint/2010/main" val="384988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
  <TotalTime>22924</TotalTime>
  <Words>2986</Words>
  <Application>Microsoft Office PowerPoint</Application>
  <PresentationFormat>On-screen Show (4:3)</PresentationFormat>
  <Paragraphs>213</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Franklin Gothic Book</vt:lpstr>
      <vt:lpstr>Times New Roman</vt:lpstr>
      <vt:lpstr>Wingdings</vt:lpstr>
      <vt:lpstr>Layers</vt:lpstr>
      <vt:lpstr>PowerPoint Presentation</vt:lpstr>
      <vt:lpstr>PowerPoint Presentation</vt:lpstr>
      <vt:lpstr>     What is a Brownfield? </vt:lpstr>
      <vt:lpstr>Technical and Financial Assistance</vt:lpstr>
      <vt:lpstr>Technical and Financial Assistance</vt:lpstr>
      <vt:lpstr>Obstacles to Brownfield Redevelopment?</vt:lpstr>
      <vt:lpstr>Comfort Letter  Process &amp; Timeline</vt:lpstr>
      <vt:lpstr>Bona Fide Prospective Purchaser (BFPP)</vt:lpstr>
      <vt:lpstr>BFPP Comfort Letter</vt:lpstr>
      <vt:lpstr>Comfort Letter - BFPP  Phase I ESA</vt:lpstr>
      <vt:lpstr>Comfort Letter - BFPP   Phase II ESA</vt:lpstr>
      <vt:lpstr>Environmental Restrictive Covenant (ERC)</vt:lpstr>
      <vt:lpstr>Petroleum Brownfields</vt:lpstr>
      <vt:lpstr>Petroleum Orphan Site Initiative (POSI)</vt:lpstr>
      <vt:lpstr>PowerPoint Presentation</vt:lpstr>
      <vt:lpstr>PowerPoint Presentation</vt:lpstr>
    </vt:vector>
  </TitlesOfParts>
  <Company>IDEM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ASSIGNMENTS SUBMITTED</dc:title>
  <dc:creator>Kevin Davis</dc:creator>
  <cp:lastModifiedBy>Smith, Mitchell (IFA)</cp:lastModifiedBy>
  <cp:revision>1071</cp:revision>
  <cp:lastPrinted>2024-06-26T17:42:23Z</cp:lastPrinted>
  <dcterms:created xsi:type="dcterms:W3CDTF">2004-06-16T21:10:48Z</dcterms:created>
  <dcterms:modified xsi:type="dcterms:W3CDTF">2024-07-11T17:39:35Z</dcterms:modified>
</cp:coreProperties>
</file>