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2FB"/>
    <a:srgbClr val="E6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2" y="-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AEA51-7D57-44EB-BA23-CD535448CE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6CCBF7-7137-42F4-9B9F-7C9A9A5606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29892-0186-498E-A05C-4CE03C35A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699FC-23DC-4F0D-8E76-7E0BC78EE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09906-C782-401D-B08F-FF00360E1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71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8CE16-23C9-4E74-85B2-571ECB86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8C03F3-5FC3-41C0-B04B-FFBD42E63C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DAE97-3E22-4F80-BE70-EAD8B088E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C34EF-08B4-419A-BF3F-511522300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B0D4C-B031-4914-8F17-43DFE9B8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5D0435-4D73-450A-9EFD-494555CE10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153F6B-5A8B-4764-B408-01142E0A5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102A7-1859-4304-ABB2-D9129610A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21787-7419-4716-8980-1F70045DB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0A698-6141-4A5B-BEFD-A330900A0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45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CB128-0CB7-48D9-9903-F037B38E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AF9CB-D0FE-42A5-B23C-B9506F73A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CFE15-CDD7-4929-8D99-792B4EE75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DB101-9D68-4769-BE18-D92975DD0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50BD3-AF84-45BF-BED6-6DEE64BB4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0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74FEE-D2DD-4FA5-BACA-37FCF8064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A8FD0-E353-47D6-9B22-CB1BDB208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1F205-1815-4EBD-8013-063433E5E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5A816-471E-4A0C-8E49-D38E0C5F1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69564-43E8-42E8-A6A8-326358828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73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3DE78-7708-48DA-B334-0256E0E7D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32E5A-DD24-4614-95D1-6E60A63D10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ACA9D-6E9E-4D49-B0DA-FE4B4C5F7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E01BC-628E-443B-AA91-6C11E25BB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6AE59-4750-4A77-A4A3-02EC0F07E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F33D1C-5854-43D0-BC9B-D9661066B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2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9EFFF-F98F-4683-8BE5-BF6136008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772659-C35C-4720-BE70-63DF5860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9A3519-6239-4DB7-94F7-9D8D003AD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922F46-380A-416A-9760-744C2AF1D2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D1343D-1C60-480C-AE97-4BD601F2C6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E99AC5-64F2-4F2A-9C91-8587DA036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252623-336B-4BDB-B2FE-A3058FE90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6B3CB7-DAB2-479F-BED2-125A82797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4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97267-309B-4E9B-BABF-E7EFB350F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667DC9-0978-4273-A6AC-57CC7DF3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595A1-4D13-4945-AB95-0594FC402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4E7D97-7704-4CFB-BE19-1AF0545A6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7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7D5BC1-14CE-4F12-87E3-2941C5C43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6F5AEA-BA52-455F-976C-D96909BA3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21CEDE-FA15-469D-A57B-324120DC3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76D03-7891-43F1-8E2A-8B0D8F0CA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A41CA-1E9D-4D8A-969C-342783491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CFD4BB-96F8-43DD-94A3-173B49119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78E58-B777-41DC-B65A-857C7916C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8D9CB-849C-477B-B92A-28C3ADFDE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E2649-5090-4802-8D9C-91F61DF58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56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01A4A-567B-4A3A-ABC2-F979D1E5B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1CD3E1-A508-4550-8FE3-383DB1AA0D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8FA11F-D445-4ABB-81C5-E44606D20F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24F51F-5453-4AF5-888B-F2E5AE3AA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27116E-4655-437E-9908-724AB11F0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7A0FC4-1B89-438C-BBC0-B2CB4E4F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3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4DD0A3-4786-4D85-B168-FB81D5DEB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495A3C-2E41-4536-AE1E-19D17A69A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FFEDC-FDF0-4165-975A-C7B8047E67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37503-5049-4801-A9B5-032F2FB8F65B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C97DF-8B2C-4C27-8310-73A8C8E312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4CC6-9214-450D-B6FA-6E4EEAEE5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F6AF8-80B4-4210-9DEF-EEDF2AE3E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4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CEE25597-6B3C-4FAC-95C6-F838733C70B4}"/>
              </a:ext>
            </a:extLst>
          </p:cNvPr>
          <p:cNvSpPr/>
          <p:nvPr/>
        </p:nvSpPr>
        <p:spPr>
          <a:xfrm>
            <a:off x="3730250" y="3546319"/>
            <a:ext cx="2738486" cy="10477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r>
              <a:rPr lang="en-US" sz="1200" b="1" dirty="0">
                <a:solidFill>
                  <a:schemeClr val="accent3">
                    <a:lumMod val="50000"/>
                  </a:schemeClr>
                </a:solidFill>
              </a:rPr>
              <a:t>SCORING &amp; REVIEW</a:t>
            </a:r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6E4A09D-CF4E-44DD-83E5-DB2F5A87B2AD}"/>
              </a:ext>
            </a:extLst>
          </p:cNvPr>
          <p:cNvSpPr/>
          <p:nvPr/>
        </p:nvSpPr>
        <p:spPr>
          <a:xfrm>
            <a:off x="2135783" y="2190493"/>
            <a:ext cx="1984639" cy="16117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accent4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accent3">
                    <a:lumMod val="50000"/>
                  </a:schemeClr>
                </a:solidFill>
              </a:rPr>
              <a:t>APPLICATION PERIOD</a:t>
            </a:r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74625F5-36E9-4378-A773-EA71BC937DD0}"/>
              </a:ext>
            </a:extLst>
          </p:cNvPr>
          <p:cNvSpPr/>
          <p:nvPr/>
        </p:nvSpPr>
        <p:spPr>
          <a:xfrm>
            <a:off x="8190504" y="2190493"/>
            <a:ext cx="3523324" cy="10560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accent3">
                    <a:lumMod val="50000"/>
                  </a:schemeClr>
                </a:solidFill>
              </a:rPr>
              <a:t>CONTRACT PROCESS</a:t>
            </a:r>
            <a:endParaRPr lang="en-US" sz="1200" b="1" dirty="0">
              <a:solidFill>
                <a:schemeClr val="accent3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en-US" sz="1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234F5F5-9B0A-4772-A4C8-0C639FFBB9C9}"/>
              </a:ext>
            </a:extLst>
          </p:cNvPr>
          <p:cNvSpPr/>
          <p:nvPr/>
        </p:nvSpPr>
        <p:spPr>
          <a:xfrm>
            <a:off x="134708" y="3155255"/>
            <a:ext cx="11913721" cy="90095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86834E-6507-47BF-A7B6-6D03A400FA86}"/>
              </a:ext>
            </a:extLst>
          </p:cNvPr>
          <p:cNvSpPr/>
          <p:nvPr/>
        </p:nvSpPr>
        <p:spPr>
          <a:xfrm>
            <a:off x="478172" y="3560013"/>
            <a:ext cx="1138386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BBF6B8E-D8BC-4831-A45D-3E8FDFF75D75}"/>
              </a:ext>
            </a:extLst>
          </p:cNvPr>
          <p:cNvSpPr/>
          <p:nvPr/>
        </p:nvSpPr>
        <p:spPr>
          <a:xfrm>
            <a:off x="694151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A4223A8-CB57-424A-979C-4791CC1AE219}"/>
              </a:ext>
            </a:extLst>
          </p:cNvPr>
          <p:cNvSpPr/>
          <p:nvPr/>
        </p:nvSpPr>
        <p:spPr>
          <a:xfrm>
            <a:off x="1406349" y="3582872"/>
            <a:ext cx="95952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4F2127C-53EC-46D9-886A-7C97BA4BD966}"/>
              </a:ext>
            </a:extLst>
          </p:cNvPr>
          <p:cNvSpPr/>
          <p:nvPr/>
        </p:nvSpPr>
        <p:spPr>
          <a:xfrm>
            <a:off x="7253459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AUG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4C73547-F4F8-4BDA-9892-BA2D767AA197}"/>
              </a:ext>
            </a:extLst>
          </p:cNvPr>
          <p:cNvSpPr/>
          <p:nvPr/>
        </p:nvSpPr>
        <p:spPr>
          <a:xfrm>
            <a:off x="8190503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SEPT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B0D35CD-741B-43B3-95FC-F1292BFF27EE}"/>
              </a:ext>
            </a:extLst>
          </p:cNvPr>
          <p:cNvSpPr/>
          <p:nvPr/>
        </p:nvSpPr>
        <p:spPr>
          <a:xfrm>
            <a:off x="9127547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OCT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FB5018F-EFE0-42B2-A32D-70486CD2FBAB}"/>
              </a:ext>
            </a:extLst>
          </p:cNvPr>
          <p:cNvSpPr/>
          <p:nvPr/>
        </p:nvSpPr>
        <p:spPr>
          <a:xfrm>
            <a:off x="10064591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NOV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A9202DA-15FC-4876-8328-005516C61005}"/>
              </a:ext>
            </a:extLst>
          </p:cNvPr>
          <p:cNvSpPr/>
          <p:nvPr/>
        </p:nvSpPr>
        <p:spPr>
          <a:xfrm>
            <a:off x="11001630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DEC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B920AB6-D4A1-4897-A9B4-B505F85773AE}"/>
              </a:ext>
            </a:extLst>
          </p:cNvPr>
          <p:cNvSpPr/>
          <p:nvPr/>
        </p:nvSpPr>
        <p:spPr>
          <a:xfrm>
            <a:off x="6316415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JULY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A2E402-B709-48E5-B880-A288587E8293}"/>
              </a:ext>
            </a:extLst>
          </p:cNvPr>
          <p:cNvSpPr/>
          <p:nvPr/>
        </p:nvSpPr>
        <p:spPr>
          <a:xfrm>
            <a:off x="5379371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JUN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514B255-85C5-4241-8EBD-E1F4C25627C5}"/>
              </a:ext>
            </a:extLst>
          </p:cNvPr>
          <p:cNvSpPr/>
          <p:nvPr/>
        </p:nvSpPr>
        <p:spPr>
          <a:xfrm>
            <a:off x="4442327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MAY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8E4C51B-320B-4F53-8750-3F6F4F9538C2}"/>
              </a:ext>
            </a:extLst>
          </p:cNvPr>
          <p:cNvSpPr/>
          <p:nvPr/>
        </p:nvSpPr>
        <p:spPr>
          <a:xfrm>
            <a:off x="3505283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APR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E9BCD3F-71E0-45F9-9BE3-C77F028884DC}"/>
              </a:ext>
            </a:extLst>
          </p:cNvPr>
          <p:cNvSpPr/>
          <p:nvPr/>
        </p:nvSpPr>
        <p:spPr>
          <a:xfrm>
            <a:off x="2568239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MAR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7BA4FED-274B-4C60-BF33-145D614C60A0}"/>
              </a:ext>
            </a:extLst>
          </p:cNvPr>
          <p:cNvSpPr/>
          <p:nvPr/>
        </p:nvSpPr>
        <p:spPr>
          <a:xfrm>
            <a:off x="1631195" y="3269362"/>
            <a:ext cx="712198" cy="67273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Century Gothic" panose="020B0502020202020204" pitchFamily="34" charset="0"/>
              </a:rPr>
              <a:t>FEB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5C5D7D4-B42C-4B59-9AFA-6F09DE75021D}"/>
              </a:ext>
            </a:extLst>
          </p:cNvPr>
          <p:cNvSpPr/>
          <p:nvPr/>
        </p:nvSpPr>
        <p:spPr>
          <a:xfrm>
            <a:off x="2901295" y="4774851"/>
            <a:ext cx="1204054" cy="7545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Applications Due 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April 11</a:t>
            </a:r>
            <a:r>
              <a:rPr lang="en-US" sz="1050" baseline="30000" dirty="0">
                <a:solidFill>
                  <a:schemeClr val="tx1"/>
                </a:solidFill>
              </a:rPr>
              <a:t>th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58BC381-905F-4948-87BF-E3BBDCD23E86}"/>
              </a:ext>
            </a:extLst>
          </p:cNvPr>
          <p:cNvCxnSpPr>
            <a:cxnSpLocks/>
            <a:endCxn id="18" idx="3"/>
          </p:cNvCxnSpPr>
          <p:nvPr/>
        </p:nvCxnSpPr>
        <p:spPr>
          <a:xfrm flipV="1">
            <a:off x="1705618" y="3843581"/>
            <a:ext cx="29876" cy="710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E9A8C01-F209-4CF5-BFC8-09F82D7C41A5}"/>
              </a:ext>
            </a:extLst>
          </p:cNvPr>
          <p:cNvCxnSpPr>
            <a:cxnSpLocks/>
          </p:cNvCxnSpPr>
          <p:nvPr/>
        </p:nvCxnSpPr>
        <p:spPr>
          <a:xfrm flipV="1">
            <a:off x="3692191" y="3942101"/>
            <a:ext cx="0" cy="832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8F2DB4ED-27B9-4E34-A97A-ED6B2FDB10A4}"/>
              </a:ext>
            </a:extLst>
          </p:cNvPr>
          <p:cNvSpPr/>
          <p:nvPr/>
        </p:nvSpPr>
        <p:spPr>
          <a:xfrm>
            <a:off x="6401476" y="1891067"/>
            <a:ext cx="1279930" cy="70947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Disperse Award Letters</a:t>
            </a:r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June 30</a:t>
            </a:r>
            <a:r>
              <a:rPr lang="en-US" sz="1050" baseline="30000" dirty="0">
                <a:solidFill>
                  <a:schemeClr val="tx1"/>
                </a:solidFill>
              </a:rPr>
              <a:t>th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6A27BD50-C2B1-49D2-BD49-EEB319169F3B}"/>
              </a:ext>
            </a:extLst>
          </p:cNvPr>
          <p:cNvCxnSpPr>
            <a:cxnSpLocks/>
          </p:cNvCxnSpPr>
          <p:nvPr/>
        </p:nvCxnSpPr>
        <p:spPr>
          <a:xfrm flipV="1">
            <a:off x="6771570" y="2615532"/>
            <a:ext cx="61148" cy="646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0C64A5D9-4662-47C8-9967-7E8297B6F2CD}"/>
              </a:ext>
            </a:extLst>
          </p:cNvPr>
          <p:cNvSpPr/>
          <p:nvPr/>
        </p:nvSpPr>
        <p:spPr>
          <a:xfrm>
            <a:off x="4839261" y="1891993"/>
            <a:ext cx="1401236" cy="90655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Award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Presentations </a:t>
            </a:r>
            <a:r>
              <a:rPr lang="en-US" sz="1100" b="1" dirty="0">
                <a:solidFill>
                  <a:schemeClr val="tx1"/>
                </a:solidFill>
              </a:rPr>
              <a:t>to JRAC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June 27</a:t>
            </a:r>
            <a:r>
              <a:rPr lang="en-US" sz="1050" baseline="30000" dirty="0">
                <a:solidFill>
                  <a:schemeClr val="tx1"/>
                </a:solidFill>
              </a:rPr>
              <a:t>th</a:t>
            </a:r>
            <a:r>
              <a:rPr lang="en-US" sz="1050" dirty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E4530C91-7369-4604-8EE0-37F63DBD9D7F}"/>
              </a:ext>
            </a:extLst>
          </p:cNvPr>
          <p:cNvSpPr/>
          <p:nvPr/>
        </p:nvSpPr>
        <p:spPr>
          <a:xfrm>
            <a:off x="917919" y="4554400"/>
            <a:ext cx="1423499" cy="87720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Grant Application Release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February 3</a:t>
            </a:r>
            <a:r>
              <a:rPr lang="en-US" sz="1100" baseline="30000" dirty="0">
                <a:solidFill>
                  <a:schemeClr val="tx1"/>
                </a:solidFill>
              </a:rPr>
              <a:t>rd</a:t>
            </a:r>
            <a:r>
              <a:rPr lang="en-US" sz="1100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96A64755-B4D7-4E83-8663-B6A312174E8A}"/>
              </a:ext>
            </a:extLst>
          </p:cNvPr>
          <p:cNvSpPr/>
          <p:nvPr/>
        </p:nvSpPr>
        <p:spPr>
          <a:xfrm>
            <a:off x="7128932" y="4684368"/>
            <a:ext cx="1236885" cy="7161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Revised Budgets Due</a:t>
            </a:r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>
                <a:solidFill>
                  <a:schemeClr val="tx1"/>
                </a:solidFill>
              </a:rPr>
              <a:t>August 1</a:t>
            </a:r>
            <a:r>
              <a:rPr lang="en-US" sz="1050" baseline="30000">
                <a:solidFill>
                  <a:schemeClr val="tx1"/>
                </a:solidFill>
              </a:rPr>
              <a:t>st</a:t>
            </a:r>
            <a:r>
              <a:rPr lang="en-US" sz="1050">
                <a:solidFill>
                  <a:schemeClr val="tx1"/>
                </a:solidFill>
              </a:rPr>
              <a:t> 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C66DAAB5-B2E8-4AA8-8EAE-5D04F5EC2AF9}"/>
              </a:ext>
            </a:extLst>
          </p:cNvPr>
          <p:cNvSpPr/>
          <p:nvPr/>
        </p:nvSpPr>
        <p:spPr>
          <a:xfrm>
            <a:off x="9596668" y="4579844"/>
            <a:ext cx="1355357" cy="90095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Contracts Sent for Signature</a:t>
            </a:r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>
                <a:solidFill>
                  <a:schemeClr val="tx1"/>
                </a:solidFill>
              </a:rPr>
              <a:t>November 7</a:t>
            </a:r>
            <a:r>
              <a:rPr lang="en-US" sz="1050" baseline="30000">
                <a:solidFill>
                  <a:schemeClr val="tx1"/>
                </a:solidFill>
              </a:rPr>
              <a:t>th</a:t>
            </a:r>
            <a:r>
              <a:rPr lang="en-US" sz="1050">
                <a:solidFill>
                  <a:schemeClr val="tx1"/>
                </a:solidFill>
              </a:rPr>
              <a:t> 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F1EA3AA-6620-4997-9D56-AA045E5B0491}"/>
              </a:ext>
            </a:extLst>
          </p:cNvPr>
          <p:cNvCxnSpPr>
            <a:cxnSpLocks/>
          </p:cNvCxnSpPr>
          <p:nvPr/>
        </p:nvCxnSpPr>
        <p:spPr>
          <a:xfrm flipH="1">
            <a:off x="7636741" y="3942101"/>
            <a:ext cx="1591" cy="721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6B26C023-460E-4C5D-8C56-DF0C13305748}"/>
              </a:ext>
            </a:extLst>
          </p:cNvPr>
          <p:cNvSpPr txBox="1"/>
          <p:nvPr/>
        </p:nvSpPr>
        <p:spPr>
          <a:xfrm>
            <a:off x="1264447" y="316955"/>
            <a:ext cx="105229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chemeClr val="accent6"/>
                </a:solidFill>
              </a:rPr>
              <a:t>2026 </a:t>
            </a:r>
            <a:r>
              <a:rPr lang="en-US" sz="2800" b="1" dirty="0">
                <a:solidFill>
                  <a:schemeClr val="accent6"/>
                </a:solidFill>
              </a:rPr>
              <a:t>Community Corrections &amp; Justice Reinvestment Grants</a:t>
            </a:r>
          </a:p>
          <a:p>
            <a:pPr algn="ctr"/>
            <a:r>
              <a:rPr lang="en-US" sz="2400" b="1" dirty="0">
                <a:solidFill>
                  <a:schemeClr val="accent6"/>
                </a:solidFill>
              </a:rPr>
              <a:t>*Estimated Timeline</a:t>
            </a:r>
          </a:p>
        </p:txBody>
      </p:sp>
      <p:pic>
        <p:nvPicPr>
          <p:cNvPr id="63" name="Picture 62" descr="Logo&#10;&#10;Description automatically generated">
            <a:extLst>
              <a:ext uri="{FF2B5EF4-FFF2-40B4-BE49-F238E27FC236}">
                <a16:creationId xmlns:a16="http://schemas.microsoft.com/office/drawing/2014/main" id="{FC14FD79-B420-435B-BB39-94839ECF5CC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62" y="196841"/>
            <a:ext cx="857388" cy="857388"/>
          </a:xfrm>
          <a:prstGeom prst="rect">
            <a:avLst/>
          </a:prstGeom>
        </p:spPr>
      </p:pic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5EBAC11F-DDFC-4282-8094-5751032B1A1F}"/>
              </a:ext>
            </a:extLst>
          </p:cNvPr>
          <p:cNvCxnSpPr>
            <a:cxnSpLocks/>
          </p:cNvCxnSpPr>
          <p:nvPr/>
        </p:nvCxnSpPr>
        <p:spPr>
          <a:xfrm flipH="1" flipV="1">
            <a:off x="5971592" y="2798550"/>
            <a:ext cx="429884" cy="578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B2E5E05-C0DE-40E8-ACD5-700162056634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10168890" y="3843581"/>
            <a:ext cx="0" cy="736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37DC1FA6-9620-0835-CA81-D766035497D1}"/>
              </a:ext>
            </a:extLst>
          </p:cNvPr>
          <p:cNvSpPr txBox="1"/>
          <p:nvPr/>
        </p:nvSpPr>
        <p:spPr>
          <a:xfrm>
            <a:off x="1050250" y="6233268"/>
            <a:ext cx="99039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 This timeline is subject to change. Applicants/grantees will be notified by IDOC if changes occur to this timeline.   </a:t>
            </a:r>
          </a:p>
        </p:txBody>
      </p:sp>
    </p:spTree>
    <p:extLst>
      <p:ext uri="{BB962C8B-B14F-4D97-AF65-F5344CB8AC3E}">
        <p14:creationId xmlns:p14="http://schemas.microsoft.com/office/powerpoint/2010/main" val="4195097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</TotalTime>
  <Words>83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Banschbach, Kristen</dc:creator>
  <cp:lastModifiedBy>Glenn, Danielle</cp:lastModifiedBy>
  <cp:revision>33</cp:revision>
  <cp:lastPrinted>2021-08-10T14:51:26Z</cp:lastPrinted>
  <dcterms:created xsi:type="dcterms:W3CDTF">2021-05-26T19:00:49Z</dcterms:created>
  <dcterms:modified xsi:type="dcterms:W3CDTF">2024-12-18T17:30:40Z</dcterms:modified>
</cp:coreProperties>
</file>