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68.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presentation.xml" ContentType="application/vnd.openxmlformats-officedocument.presentationml.presentation.main+xml"/>
  <Override PartName="/ppt/slides/slide6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62.xml" ContentType="application/vnd.openxmlformats-officedocument.presentationml.slide+xml"/>
  <Override PartName="/ppt/slides/slide47.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Layouts/slideLayout4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5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43.xml" ContentType="application/vnd.openxmlformats-officedocument.presentationml.slideLayout+xml"/>
  <Override PartName="/ppt/slideLayouts/slideLayout13.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4.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9" r:id="rId4"/>
    <p:sldMasterId id="2147484442" r:id="rId5"/>
    <p:sldMasterId id="2147484444" r:id="rId6"/>
    <p:sldMasterId id="2147484458" r:id="rId7"/>
    <p:sldMasterId id="2147484471" r:id="rId8"/>
    <p:sldMasterId id="2147484473" r:id="rId9"/>
    <p:sldMasterId id="2147484486" r:id="rId10"/>
    <p:sldMasterId id="2147484771" r:id="rId11"/>
  </p:sldMasterIdLst>
  <p:notesMasterIdLst>
    <p:notesMasterId r:id="rId85"/>
  </p:notesMasterIdLst>
  <p:handoutMasterIdLst>
    <p:handoutMasterId r:id="rId86"/>
  </p:handoutMasterIdLst>
  <p:sldIdLst>
    <p:sldId id="497" r:id="rId12"/>
    <p:sldId id="496" r:id="rId13"/>
    <p:sldId id="498" r:id="rId14"/>
    <p:sldId id="426" r:id="rId15"/>
    <p:sldId id="482" r:id="rId16"/>
    <p:sldId id="484" r:id="rId17"/>
    <p:sldId id="499" r:id="rId18"/>
    <p:sldId id="500" r:id="rId19"/>
    <p:sldId id="480" r:id="rId20"/>
    <p:sldId id="501" r:id="rId21"/>
    <p:sldId id="502" r:id="rId22"/>
    <p:sldId id="481" r:id="rId23"/>
    <p:sldId id="430" r:id="rId24"/>
    <p:sldId id="431" r:id="rId25"/>
    <p:sldId id="432" r:id="rId26"/>
    <p:sldId id="486" r:id="rId27"/>
    <p:sldId id="487" r:id="rId28"/>
    <p:sldId id="488" r:id="rId29"/>
    <p:sldId id="489" r:id="rId30"/>
    <p:sldId id="433" r:id="rId31"/>
    <p:sldId id="490" r:id="rId32"/>
    <p:sldId id="491" r:id="rId33"/>
    <p:sldId id="434" r:id="rId34"/>
    <p:sldId id="503" r:id="rId35"/>
    <p:sldId id="436" r:id="rId36"/>
    <p:sldId id="437" r:id="rId37"/>
    <p:sldId id="438" r:id="rId38"/>
    <p:sldId id="439" r:id="rId39"/>
    <p:sldId id="440" r:id="rId40"/>
    <p:sldId id="441" r:id="rId41"/>
    <p:sldId id="442" r:id="rId42"/>
    <p:sldId id="492" r:id="rId43"/>
    <p:sldId id="443" r:id="rId44"/>
    <p:sldId id="444" r:id="rId45"/>
    <p:sldId id="445" r:id="rId46"/>
    <p:sldId id="446" r:id="rId47"/>
    <p:sldId id="447" r:id="rId48"/>
    <p:sldId id="448" r:id="rId49"/>
    <p:sldId id="511" r:id="rId50"/>
    <p:sldId id="506" r:id="rId51"/>
    <p:sldId id="453" r:id="rId52"/>
    <p:sldId id="451" r:id="rId53"/>
    <p:sldId id="452" r:id="rId54"/>
    <p:sldId id="454" r:id="rId55"/>
    <p:sldId id="455" r:id="rId56"/>
    <p:sldId id="456" r:id="rId57"/>
    <p:sldId id="457" r:id="rId58"/>
    <p:sldId id="513" r:id="rId59"/>
    <p:sldId id="459" r:id="rId60"/>
    <p:sldId id="493" r:id="rId61"/>
    <p:sldId id="460" r:id="rId62"/>
    <p:sldId id="461" r:id="rId63"/>
    <p:sldId id="462" r:id="rId64"/>
    <p:sldId id="463" r:id="rId65"/>
    <p:sldId id="464" r:id="rId66"/>
    <p:sldId id="465" r:id="rId67"/>
    <p:sldId id="475" r:id="rId68"/>
    <p:sldId id="476" r:id="rId69"/>
    <p:sldId id="477" r:id="rId70"/>
    <p:sldId id="478" r:id="rId71"/>
    <p:sldId id="479" r:id="rId72"/>
    <p:sldId id="466" r:id="rId73"/>
    <p:sldId id="494" r:id="rId74"/>
    <p:sldId id="468" r:id="rId75"/>
    <p:sldId id="469" r:id="rId76"/>
    <p:sldId id="470" r:id="rId77"/>
    <p:sldId id="471" r:id="rId78"/>
    <p:sldId id="507" r:id="rId79"/>
    <p:sldId id="495" r:id="rId80"/>
    <p:sldId id="473" r:id="rId81"/>
    <p:sldId id="474" r:id="rId82"/>
    <p:sldId id="508" r:id="rId83"/>
    <p:sldId id="510" r:id="rId84"/>
  </p:sldIdLst>
  <p:sldSz cx="9144000" cy="6858000" type="screen4x3"/>
  <p:notesSz cx="6858000" cy="9296400"/>
  <p:defaultTextStyle>
    <a:defPPr>
      <a:defRPr lang="en-US"/>
    </a:defPPr>
    <a:lvl1pPr algn="l" rtl="0" fontAlgn="base">
      <a:spcBef>
        <a:spcPct val="0"/>
      </a:spcBef>
      <a:spcAft>
        <a:spcPct val="0"/>
      </a:spcAft>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1pPr>
    <a:lvl2pPr marL="457200" algn="l" rtl="0" fontAlgn="base">
      <a:spcBef>
        <a:spcPct val="0"/>
      </a:spcBef>
      <a:spcAft>
        <a:spcPct val="0"/>
      </a:spcAft>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2pPr>
    <a:lvl3pPr marL="914400" algn="l" rtl="0" fontAlgn="base">
      <a:spcBef>
        <a:spcPct val="0"/>
      </a:spcBef>
      <a:spcAft>
        <a:spcPct val="0"/>
      </a:spcAft>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3pPr>
    <a:lvl4pPr marL="1371600" algn="l" rtl="0" fontAlgn="base">
      <a:spcBef>
        <a:spcPct val="0"/>
      </a:spcBef>
      <a:spcAft>
        <a:spcPct val="0"/>
      </a:spcAft>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4pPr>
    <a:lvl5pPr marL="1828800" algn="l" rtl="0" fontAlgn="base">
      <a:spcBef>
        <a:spcPct val="0"/>
      </a:spcBef>
      <a:spcAft>
        <a:spcPct val="0"/>
      </a:spcAft>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5pPr>
    <a:lvl6pPr marL="2286000" algn="l" defTabSz="914400" rtl="0" eaLnBrk="1" latinLnBrk="0" hangingPunct="1">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6pPr>
    <a:lvl7pPr marL="2743200" algn="l" defTabSz="914400" rtl="0" eaLnBrk="1" latinLnBrk="0" hangingPunct="1">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7pPr>
    <a:lvl8pPr marL="3200400" algn="l" defTabSz="914400" rtl="0" eaLnBrk="1" latinLnBrk="0" hangingPunct="1">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8pPr>
    <a:lvl9pPr marL="3657600" algn="l" defTabSz="914400" rtl="0" eaLnBrk="1" latinLnBrk="0" hangingPunct="1">
      <a:defRPr sz="3200" kern="1200">
        <a:solidFill>
          <a:srgbClr val="000000"/>
        </a:solidFill>
        <a:effectLst>
          <a:outerShdw blurRad="38100" dist="38100" dir="2700000" algn="tl">
            <a:srgbClr val="000000">
              <a:alpha val="43137"/>
            </a:srgbClr>
          </a:outerShdw>
        </a:effectLst>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969696"/>
    <a:srgbClr val="FFFF66"/>
    <a:srgbClr val="FF5050"/>
    <a:srgbClr val="FF6600"/>
    <a:srgbClr val="43AE2E"/>
    <a:srgbClr val="33CC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575" autoAdjust="0"/>
  </p:normalViewPr>
  <p:slideViewPr>
    <p:cSldViewPr>
      <p:cViewPr varScale="1">
        <p:scale>
          <a:sx n="103" d="100"/>
          <a:sy n="103"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722" y="-5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effectLst/>
                <a:latin typeface="Times New Roman" charset="0"/>
              </a:defRPr>
            </a:lvl1pPr>
          </a:lstStyle>
          <a:p>
            <a:pPr>
              <a:defRPr/>
            </a:pPr>
            <a:endParaRPr lang="en-US"/>
          </a:p>
        </p:txBody>
      </p:sp>
      <p:sp>
        <p:nvSpPr>
          <p:cNvPr id="20483" name="Rectangle 3"/>
          <p:cNvSpPr>
            <a:spLocks noGrp="1" noChangeArrowheads="1"/>
          </p:cNvSpPr>
          <p:nvPr>
            <p:ph type="dt" sz="quarter" idx="1"/>
          </p:nvPr>
        </p:nvSpPr>
        <p:spPr bwMode="auto">
          <a:xfrm>
            <a:off x="388620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ffectLst/>
                <a:latin typeface="Times New Roman" charset="0"/>
              </a:defRPr>
            </a:lvl1pPr>
          </a:lstStyle>
          <a:p>
            <a:pPr>
              <a:defRPr/>
            </a:pPr>
            <a:endParaRPr lang="en-US"/>
          </a:p>
        </p:txBody>
      </p:sp>
      <p:sp>
        <p:nvSpPr>
          <p:cNvPr id="20484" name="Rectangle 4"/>
          <p:cNvSpPr>
            <a:spLocks noGrp="1" noChangeArrowheads="1"/>
          </p:cNvSpPr>
          <p:nvPr>
            <p:ph type="ftr" sz="quarter" idx="2"/>
          </p:nvPr>
        </p:nvSpPr>
        <p:spPr bwMode="auto">
          <a:xfrm>
            <a:off x="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effectLst/>
                <a:latin typeface="Times New Roman" charset="0"/>
              </a:defRPr>
            </a:lvl1pPr>
          </a:lstStyle>
          <a:p>
            <a:pPr>
              <a:defRPr/>
            </a:pPr>
            <a:endParaRPr lang="en-US"/>
          </a:p>
        </p:txBody>
      </p:sp>
      <p:sp>
        <p:nvSpPr>
          <p:cNvPr id="20485" name="Rectangle 5"/>
          <p:cNvSpPr>
            <a:spLocks noGrp="1" noChangeArrowheads="1"/>
          </p:cNvSpPr>
          <p:nvPr>
            <p:ph type="sldNum" sz="quarter" idx="3"/>
          </p:nvPr>
        </p:nvSpPr>
        <p:spPr bwMode="auto">
          <a:xfrm>
            <a:off x="388620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effectLst/>
                <a:latin typeface="Times New Roman" charset="0"/>
              </a:defRPr>
            </a:lvl1pPr>
          </a:lstStyle>
          <a:p>
            <a:pPr>
              <a:defRPr/>
            </a:pPr>
            <a:fld id="{0CE20422-FA98-4430-B139-29EF923BB098}" type="slidenum">
              <a:rPr lang="en-US"/>
              <a:pPr>
                <a:defRPr/>
              </a:pPr>
              <a:t>‹#›</a:t>
            </a:fld>
            <a:endParaRPr lang="en-US" dirty="0"/>
          </a:p>
        </p:txBody>
      </p:sp>
    </p:spTree>
    <p:extLst>
      <p:ext uri="{BB962C8B-B14F-4D97-AF65-F5344CB8AC3E}">
        <p14:creationId xmlns:p14="http://schemas.microsoft.com/office/powerpoint/2010/main" val="2883941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effectLst/>
                <a:latin typeface="Times New Roman" charset="0"/>
              </a:defRPr>
            </a:lvl1pPr>
          </a:lstStyle>
          <a:p>
            <a:pPr>
              <a:defRPr/>
            </a:pPr>
            <a:endParaRPr lang="en-US"/>
          </a:p>
        </p:txBody>
      </p:sp>
      <p:sp>
        <p:nvSpPr>
          <p:cNvPr id="88067" name="Rectangle 3"/>
          <p:cNvSpPr>
            <a:spLocks noGrp="1" noRot="1" noChangeAspect="1" noChangeArrowheads="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416425"/>
            <a:ext cx="5029200" cy="41830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ffectLst/>
                <a:latin typeface="Times New Roman" charset="0"/>
              </a:defRPr>
            </a:lvl1pPr>
          </a:lstStyle>
          <a:p>
            <a:pPr>
              <a:defRPr/>
            </a:pPr>
            <a:endParaRPr lang="en-US"/>
          </a:p>
        </p:txBody>
      </p:sp>
      <p:sp>
        <p:nvSpPr>
          <p:cNvPr id="2054" name="Rectangle 6"/>
          <p:cNvSpPr>
            <a:spLocks noGrp="1" noChangeArrowheads="1"/>
          </p:cNvSpPr>
          <p:nvPr>
            <p:ph type="ftr" sz="quarter" idx="4"/>
          </p:nvPr>
        </p:nvSpPr>
        <p:spPr bwMode="auto">
          <a:xfrm>
            <a:off x="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effectLst/>
                <a:latin typeface="Times New Roman" charset="0"/>
              </a:defRPr>
            </a:lvl1pPr>
          </a:lstStyle>
          <a:p>
            <a:pPr>
              <a:defRPr/>
            </a:pPr>
            <a:endParaRPr lang="en-US"/>
          </a:p>
        </p:txBody>
      </p:sp>
      <p:sp>
        <p:nvSpPr>
          <p:cNvPr id="2055" name="Rectangle 7"/>
          <p:cNvSpPr>
            <a:spLocks noGrp="1" noChangeArrowheads="1"/>
          </p:cNvSpPr>
          <p:nvPr>
            <p:ph type="sldNum" sz="quarter" idx="5"/>
          </p:nvPr>
        </p:nvSpPr>
        <p:spPr bwMode="auto">
          <a:xfrm>
            <a:off x="388620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effectLst/>
                <a:latin typeface="Times New Roman" charset="0"/>
              </a:defRPr>
            </a:lvl1pPr>
          </a:lstStyle>
          <a:p>
            <a:pPr>
              <a:defRPr/>
            </a:pPr>
            <a:fld id="{C6DA175F-BD70-43B7-834A-B1EFB8E4FF12}" type="slidenum">
              <a:rPr lang="en-US"/>
              <a:pPr>
                <a:defRPr/>
              </a:pPr>
              <a:t>‹#›</a:t>
            </a:fld>
            <a:endParaRPr lang="en-US" dirty="0"/>
          </a:p>
        </p:txBody>
      </p:sp>
    </p:spTree>
    <p:extLst>
      <p:ext uri="{BB962C8B-B14F-4D97-AF65-F5344CB8AC3E}">
        <p14:creationId xmlns:p14="http://schemas.microsoft.com/office/powerpoint/2010/main" val="1425906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179789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196353"/>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069251233"/>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897801700"/>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62668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50806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957564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658852890"/>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114658"/>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34311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60026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63066316"/>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9052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35504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9854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861780"/>
      </p:ext>
    </p:extLst>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632228"/>
      </p:ext>
    </p:extLst>
  </p:cSld>
  <p:clrMapOvr>
    <a:masterClrMapping/>
  </p:clrMapOvr>
  <p:transition>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708293377"/>
      </p:ext>
    </p:extLst>
  </p:cSld>
  <p:clrMapOvr>
    <a:masterClrMapping/>
  </p:clrMapOvr>
  <p:transition>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421928401"/>
      </p:ext>
    </p:extLst>
  </p:cSld>
  <p:clrMapOvr>
    <a:masterClrMapping/>
  </p:clrMapOvr>
  <p:transition>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4042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1425346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58522808"/>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5062710"/>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1875777"/>
      </p:ext>
    </p:extLst>
  </p:cSld>
  <p:clrMapOvr>
    <a:masterClrMapping/>
  </p:clrMapOvr>
  <p:transition>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771000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08712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76262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31954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0928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654674"/>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9726380"/>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838892888"/>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846395690"/>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45817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701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44750797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4789387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827141384"/>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15942539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9911854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16360168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04123611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46385196"/>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11953492"/>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6611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3/8/2017</a:t>
            </a:fld>
            <a:endParaRPr lang="en-US" sz="10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2"/>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extLst>
      <p:ext uri="{BB962C8B-B14F-4D97-AF65-F5344CB8AC3E}">
        <p14:creationId xmlns:p14="http://schemas.microsoft.com/office/powerpoint/2010/main" val="3972446573"/>
      </p:ext>
    </p:extLst>
  </p:cSld>
  <p:clrMapOvr>
    <a:masterClrMapping/>
  </p:clrMapOvr>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3/8/2017</a:t>
            </a:fld>
            <a:endParaRPr lang="en-US" sz="10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2"/>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3874038"/>
      </p:ext>
    </p:extLst>
  </p:cSld>
  <p:clrMapOvr>
    <a:masterClrMapping/>
  </p:clrMapOvr>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3/8/2017</a:t>
            </a:fld>
            <a:endParaRPr lang="en-US" sz="10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2"/>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extLst>
      <p:ext uri="{BB962C8B-B14F-4D97-AF65-F5344CB8AC3E}">
        <p14:creationId xmlns:p14="http://schemas.microsoft.com/office/powerpoint/2010/main" val="355274033"/>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3/8/2017</a:t>
            </a:fld>
            <a:endParaRPr lang="en-US" sz="10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2"/>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6515508"/>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3/8/2017</a:t>
            </a:fld>
            <a:endParaRPr lang="en-US" sz="10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2"/>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extLst>
      <p:ext uri="{BB962C8B-B14F-4D97-AF65-F5344CB8AC3E}">
        <p14:creationId xmlns:p14="http://schemas.microsoft.com/office/powerpoint/2010/main" val="1251538891"/>
      </p:ext>
    </p:extLst>
  </p:cSld>
  <p:clrMapOvr>
    <a:masterClrMapping/>
  </p:clrMapOvr>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75726342"/>
      </p:ext>
    </p:extLst>
  </p:cSld>
  <p:clrMapOvr>
    <a:masterClrMapping/>
  </p:clrMapOvr>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07127898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20285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11669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6582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210430"/>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27.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40.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712" r:id="rId10"/>
    <p:sldLayoutId id="2147484713" r:id="rId11"/>
    <p:sldLayoutId id="2147484687" r:id="rId12"/>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88"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89"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09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714" r:id="rId10"/>
    <p:sldLayoutId id="2147484715" r:id="rId11"/>
    <p:sldLayoutId id="2147484699" r:id="rId12"/>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2"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4"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00"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614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6" r:id="rId10"/>
    <p:sldLayoutId id="2147484717" r:id="rId11"/>
    <p:sldLayoutId id="2147484710" r:id="rId12"/>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7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717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11"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3/8/2017</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2396532"/>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 id="2147484783" r:id="rId12"/>
    <p:sldLayoutId id="2147484784" r:id="rId13"/>
    <p:sldLayoutId id="2147484785" r:id="rId14"/>
    <p:sldLayoutId id="2147484786" r:id="rId15"/>
    <p:sldLayoutId id="2147484787" r:id="rId16"/>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hyperlink" Target="http://www.prearesourcecenter.org/sites/default/files/library/2012-12427.pdf" TargetMode="External"/><Relationship Id="rId2" Type="http://schemas.openxmlformats.org/officeDocument/2006/relationships/hyperlink" Target="http://www.prearesourcecenter.org/sites/default/files/library/prea.pdf" TargetMode="Externa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Volunteer Training</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2535" y="694269"/>
            <a:ext cx="1820332" cy="1820332"/>
          </a:xfrm>
          <a:prstGeom prst="rect">
            <a:avLst/>
          </a:prstGeom>
        </p:spPr>
      </p:pic>
      <p:sp>
        <p:nvSpPr>
          <p:cNvPr id="4" name="Title 3"/>
          <p:cNvSpPr>
            <a:spLocks noGrp="1"/>
          </p:cNvSpPr>
          <p:nvPr>
            <p:ph type="ctrTitle"/>
          </p:nvPr>
        </p:nvSpPr>
        <p:spPr/>
        <p:txBody>
          <a:bodyPr/>
          <a:lstStyle/>
          <a:p>
            <a:r>
              <a:rPr lang="en-US" dirty="0" smtClean="0"/>
              <a:t>Prison Rape Elimination Act</a:t>
            </a:r>
            <a:endParaRPr lang="en-US" dirty="0"/>
          </a:p>
        </p:txBody>
      </p:sp>
    </p:spTree>
    <p:extLst>
      <p:ext uri="{BB962C8B-B14F-4D97-AF65-F5344CB8AC3E}">
        <p14:creationId xmlns:p14="http://schemas.microsoft.com/office/powerpoint/2010/main" val="3132476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endParaRPr lang="en-US" dirty="0"/>
          </a:p>
          <a:p>
            <a:endParaRPr lang="en-US" dirty="0" smtClean="0"/>
          </a:p>
          <a:p>
            <a:pPr marL="0" indent="0" defTabSz="914363">
              <a:buClr>
                <a:schemeClr val="tx1">
                  <a:lumMod val="75000"/>
                </a:schemeClr>
              </a:buClr>
              <a:buNone/>
              <a:defRPr/>
            </a:pPr>
            <a:r>
              <a:rPr lang="en-US" dirty="0"/>
              <a:t>In January 2003 the American Correctional Association Standards Committee finalized the adoption of several specific standards that are intended to significantly impact sexual violence. Working closely within and outside the corrections profession, the Standards Committee adopted these four (4) </a:t>
            </a:r>
            <a:r>
              <a:rPr lang="en-US" dirty="0" smtClean="0"/>
              <a:t>standards</a:t>
            </a:r>
            <a:r>
              <a:rPr lang="en-US" dirty="0"/>
              <a:t>:</a:t>
            </a:r>
          </a:p>
        </p:txBody>
      </p:sp>
      <p:pic>
        <p:nvPicPr>
          <p:cNvPr id="4" name="Picture 3" descr="aca.jpg"/>
          <p:cNvPicPr>
            <a:picLocks noChangeAspect="1"/>
          </p:cNvPicPr>
          <p:nvPr/>
        </p:nvPicPr>
        <p:blipFill>
          <a:blip r:embed="rId2" cstate="print"/>
          <a:stretch>
            <a:fillRect/>
          </a:stretch>
        </p:blipFill>
        <p:spPr>
          <a:xfrm>
            <a:off x="2495207" y="533400"/>
            <a:ext cx="5486400" cy="17643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7336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PREA Standards</a:t>
            </a:r>
            <a:endParaRPr lang="en-US" dirty="0"/>
          </a:p>
        </p:txBody>
      </p:sp>
      <p:sp>
        <p:nvSpPr>
          <p:cNvPr id="3" name="Content Placeholder 2"/>
          <p:cNvSpPr>
            <a:spLocks noGrp="1"/>
          </p:cNvSpPr>
          <p:nvPr>
            <p:ph idx="1"/>
          </p:nvPr>
        </p:nvSpPr>
        <p:spPr/>
        <p:txBody>
          <a:bodyPr>
            <a:normAutofit/>
          </a:bodyPr>
          <a:lstStyle/>
          <a:p>
            <a:pPr marL="457200" indent="-457200" defTabSz="914363">
              <a:buFont typeface="+mj-lt"/>
              <a:buAutoNum type="arabicPeriod"/>
              <a:defRPr/>
            </a:pPr>
            <a:r>
              <a:rPr lang="en-US" dirty="0" smtClean="0"/>
              <a:t>Revise </a:t>
            </a:r>
            <a:r>
              <a:rPr lang="en-US" dirty="0"/>
              <a:t>intake screening requirements for all offenders to specifically identify those who are vulnerable or have tendencies to act out with sexually aggressive behavior.</a:t>
            </a:r>
          </a:p>
          <a:p>
            <a:pPr marL="457200" indent="-457200" defTabSz="914363">
              <a:buFont typeface="+mj-lt"/>
              <a:buAutoNum type="arabicPeriod"/>
              <a:defRPr/>
            </a:pPr>
            <a:r>
              <a:rPr lang="en-US" dirty="0" smtClean="0"/>
              <a:t>Require </a:t>
            </a:r>
            <a:r>
              <a:rPr lang="en-US" dirty="0"/>
              <a:t>that an investigation be conducted and documented whenever an assault or threat of assault is reported</a:t>
            </a:r>
            <a:r>
              <a:rPr lang="en-US" dirty="0" smtClean="0"/>
              <a:t>.</a:t>
            </a:r>
            <a:endParaRPr lang="en-US" dirty="0"/>
          </a:p>
        </p:txBody>
      </p:sp>
    </p:spTree>
    <p:extLst>
      <p:ext uri="{BB962C8B-B14F-4D97-AF65-F5344CB8AC3E}">
        <p14:creationId xmlns:p14="http://schemas.microsoft.com/office/powerpoint/2010/main" val="372747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ACA PREA </a:t>
            </a:r>
            <a:r>
              <a:rPr lang="en-US" dirty="0" smtClean="0"/>
              <a:t>Standards</a:t>
            </a:r>
            <a:endParaRPr lang="en-US" dirty="0"/>
          </a:p>
        </p:txBody>
      </p:sp>
      <p:sp>
        <p:nvSpPr>
          <p:cNvPr id="5" name="Content Placeholder 4"/>
          <p:cNvSpPr>
            <a:spLocks noGrp="1"/>
          </p:cNvSpPr>
          <p:nvPr>
            <p:ph idx="1"/>
          </p:nvPr>
        </p:nvSpPr>
        <p:spPr/>
        <p:txBody>
          <a:bodyPr/>
          <a:lstStyle/>
          <a:p>
            <a:pPr marL="457200" indent="-457200">
              <a:buFont typeface="+mj-lt"/>
              <a:buAutoNum type="arabicPeriod" startAt="3"/>
            </a:pPr>
            <a:r>
              <a:rPr lang="en-US" altLang="en-US" dirty="0" smtClean="0"/>
              <a:t>Require </a:t>
            </a:r>
            <a:r>
              <a:rPr lang="en-US" altLang="en-US" dirty="0"/>
              <a:t>that offenders identified with a history of sexually assaultive behavior are assessed by mental health or other qualified professionals. Those with a history of sexual assaultive behavior are identified, monitored and counseled.</a:t>
            </a:r>
          </a:p>
          <a:p>
            <a:pPr marL="457200" indent="-457200">
              <a:buFont typeface="+mj-lt"/>
              <a:buAutoNum type="arabicPeriod" startAt="3"/>
            </a:pPr>
            <a:r>
              <a:rPr lang="en-US" altLang="en-US" dirty="0"/>
              <a:t>Require that offenders at risk for victimization are identified, monitored and counseled.</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Tolerance Policy</a:t>
            </a:r>
          </a:p>
        </p:txBody>
      </p:sp>
      <p:sp>
        <p:nvSpPr>
          <p:cNvPr id="3" name="Content Placeholder 2"/>
          <p:cNvSpPr>
            <a:spLocks noGrp="1"/>
          </p:cNvSpPr>
          <p:nvPr>
            <p:ph idx="1"/>
          </p:nvPr>
        </p:nvSpPr>
        <p:spPr/>
        <p:txBody>
          <a:bodyPr/>
          <a:lstStyle/>
          <a:p>
            <a:pPr marL="0" indent="0">
              <a:buClr>
                <a:srgbClr val="BFBFBF"/>
              </a:buClr>
              <a:buNone/>
            </a:pPr>
            <a:r>
              <a:rPr lang="en-US" altLang="en-US" dirty="0" smtClean="0"/>
              <a:t>The </a:t>
            </a:r>
            <a:r>
              <a:rPr lang="en-US" altLang="en-US" dirty="0"/>
              <a:t>Department of Correction is committed to zero (0) tolerance for sexual conduct between staff, volunteers, contractors, contractual staff, visitors, official visitors or offenders whether committed by staff, volunteers, contractual staff, visitors, or other offenders</a:t>
            </a:r>
            <a:r>
              <a:rPr lang="en-US" altLang="en-US" dirty="0" smtClean="0"/>
              <a:t>.</a:t>
            </a:r>
          </a:p>
          <a:p>
            <a:pPr marL="0" indent="0">
              <a:buClr>
                <a:srgbClr val="BFBFBF"/>
              </a:buClr>
              <a:buNone/>
            </a:pPr>
            <a:endParaRPr lang="en-US" altLang="en-US" dirty="0"/>
          </a:p>
          <a:p>
            <a:pPr marL="0" indent="0">
              <a:buNone/>
              <a:defRPr/>
            </a:pPr>
            <a:r>
              <a:rPr lang="en-US" dirty="0">
                <a:solidFill>
                  <a:schemeClr val="tx2"/>
                </a:solidFill>
              </a:rPr>
              <a:t>IDOC Policy </a:t>
            </a:r>
            <a:r>
              <a:rPr lang="en-US" dirty="0" smtClean="0">
                <a:solidFill>
                  <a:schemeClr val="tx2"/>
                </a:solidFill>
              </a:rPr>
              <a:t>02-01-115</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Tolerance Policy</a:t>
            </a:r>
          </a:p>
        </p:txBody>
      </p:sp>
      <p:sp>
        <p:nvSpPr>
          <p:cNvPr id="3" name="Content Placeholder 2"/>
          <p:cNvSpPr>
            <a:spLocks noGrp="1"/>
          </p:cNvSpPr>
          <p:nvPr>
            <p:ph idx="1"/>
          </p:nvPr>
        </p:nvSpPr>
        <p:spPr/>
        <p:txBody>
          <a:bodyPr/>
          <a:lstStyle/>
          <a:p>
            <a:pPr marL="0" indent="0">
              <a:buClr>
                <a:srgbClr val="BFBFBF"/>
              </a:buClr>
              <a:buNone/>
            </a:pPr>
            <a:r>
              <a:rPr lang="en-US" altLang="en-US" dirty="0" smtClean="0"/>
              <a:t>In </a:t>
            </a:r>
            <a:r>
              <a:rPr lang="en-US" altLang="en-US" dirty="0"/>
              <a:t>accordance with the “Indiana Department of Correction Information and Standards of Conduct,” all staff, contractual staff and volunteers have an affirmative duty to report all allegations or knowledge of sexual abuse, harassment, sexual contact, or any sexual conduct that takes place within the jurisdiction of the Department of Correction</a:t>
            </a:r>
            <a:r>
              <a:rPr lang="en-US" altLang="en-US" dirty="0" smtClean="0"/>
              <a:t>.</a:t>
            </a:r>
          </a:p>
          <a:p>
            <a:pPr marL="0" indent="0">
              <a:buClr>
                <a:srgbClr val="BFBFBF"/>
              </a:buClr>
              <a:buNone/>
            </a:pPr>
            <a:endParaRPr lang="en-US" dirty="0"/>
          </a:p>
          <a:p>
            <a:pPr marL="0" indent="0">
              <a:buNone/>
              <a:defRPr/>
            </a:pPr>
            <a:r>
              <a:rPr lang="en-US" dirty="0">
                <a:solidFill>
                  <a:schemeClr val="tx2"/>
                </a:solidFill>
              </a:rPr>
              <a:t>IDOC Policy 04-03-103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DOJ Definitions</a:t>
            </a:r>
          </a:p>
        </p:txBody>
      </p:sp>
      <p:sp>
        <p:nvSpPr>
          <p:cNvPr id="3" name="Content Placeholder 2"/>
          <p:cNvSpPr>
            <a:spLocks noGrp="1"/>
          </p:cNvSpPr>
          <p:nvPr>
            <p:ph idx="1"/>
          </p:nvPr>
        </p:nvSpPr>
        <p:spPr/>
        <p:txBody>
          <a:bodyPr/>
          <a:lstStyle/>
          <a:p>
            <a:pPr marL="0" indent="0">
              <a:buNone/>
            </a:pPr>
            <a:r>
              <a:rPr lang="en-US" dirty="0" smtClean="0"/>
              <a:t>The </a:t>
            </a:r>
            <a:r>
              <a:rPr lang="en-US" dirty="0"/>
              <a:t>following are definitions used by Judicial Agencies to clarify sometimes confusing terminology. By understanding and using these commonly used definitions we will be able to address these issues in a professional manner.</a:t>
            </a:r>
          </a:p>
          <a:p>
            <a:endParaRPr lang="en-US" dirty="0"/>
          </a:p>
        </p:txBody>
      </p:sp>
      <p:sp>
        <p:nvSpPr>
          <p:cNvPr id="6" name="AutoShape 7"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184150" y="-242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336550"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1"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488950"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3"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641350" y="214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87" name="Picture 15" descr="https://upload.wikimedia.org/wikipedia/commons/thumb/8/81/US-OfficeOfJusticePrograms-Seal.svg/2000px-US-OfficeOfJusticePrograms-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97771"/>
            <a:ext cx="18145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eaLnBrk="1" fontAlgn="auto" hangingPunct="1">
              <a:spcAft>
                <a:spcPts val="0"/>
              </a:spcAft>
              <a:defRPr/>
            </a:pPr>
            <a:r>
              <a:rPr dirty="0"/>
              <a:t>DOJ Definitions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buNone/>
              <a:defRPr/>
            </a:pPr>
            <a:r>
              <a:rPr lang="en-US" b="1" dirty="0" smtClean="0"/>
              <a:t>Nonconsensual </a:t>
            </a:r>
            <a:r>
              <a:rPr lang="en-US" b="1" dirty="0"/>
              <a:t>sexual act:</a:t>
            </a:r>
          </a:p>
          <a:p>
            <a:pPr marL="0" indent="0">
              <a:buNone/>
              <a:defRPr/>
            </a:pPr>
            <a:endParaRPr lang="en-US" dirty="0" smtClean="0"/>
          </a:p>
          <a:p>
            <a:pPr marL="0" indent="0">
              <a:buNone/>
              <a:defRPr/>
            </a:pPr>
            <a:r>
              <a:rPr lang="en-US" dirty="0" smtClean="0"/>
              <a:t>Contact </a:t>
            </a:r>
            <a:r>
              <a:rPr lang="en-US" dirty="0"/>
              <a:t>of a sexual nature by an offender against another person without his or her consent, or a person unable to consent or </a:t>
            </a:r>
            <a:r>
              <a:rPr lang="en-US" dirty="0" smtClean="0"/>
              <a:t>refuse.</a:t>
            </a:r>
            <a:endParaRPr lang="en-US" dirty="0"/>
          </a:p>
        </p:txBody>
      </p:sp>
      <p:pic>
        <p:nvPicPr>
          <p:cNvPr id="8" name="Picture 15" descr="https://upload.wikimedia.org/wikipedia/commons/thumb/8/81/US-OfficeOfJusticePrograms-Seal.svg/2000px-US-OfficeOfJusticePrograms-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97771"/>
            <a:ext cx="18145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eaLnBrk="1" fontAlgn="auto" hangingPunct="1">
              <a:spcAft>
                <a:spcPts val="0"/>
              </a:spcAft>
              <a:defRPr/>
            </a:pPr>
            <a:r>
              <a:rPr dirty="0"/>
              <a:t>DOJ Definitions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buNone/>
              <a:defRPr/>
            </a:pPr>
            <a:r>
              <a:rPr lang="en-US" b="1" dirty="0" smtClean="0"/>
              <a:t>Abusive </a:t>
            </a:r>
            <a:r>
              <a:rPr lang="en-US" b="1" dirty="0"/>
              <a:t>sexual contact</a:t>
            </a:r>
            <a:r>
              <a:rPr lang="en-US" b="1" dirty="0" smtClean="0"/>
              <a:t>:</a:t>
            </a:r>
          </a:p>
          <a:p>
            <a:pPr marL="0" indent="0">
              <a:buNone/>
              <a:defRPr/>
            </a:pPr>
            <a:endParaRPr lang="en-US" b="1" dirty="0" smtClean="0"/>
          </a:p>
          <a:p>
            <a:pPr marL="0" indent="0">
              <a:buNone/>
              <a:defRPr/>
            </a:pPr>
            <a:r>
              <a:rPr lang="en-US" dirty="0" smtClean="0"/>
              <a:t>Non-penetrative </a:t>
            </a:r>
            <a:r>
              <a:rPr lang="en-US" dirty="0"/>
              <a:t>contact of a sexual nature against another person without his or her consent, or of a person who is unable to consent or refuse which includes intentional touching, either directly or through the clothing, of the genitalia, anus, groin, breast, inner thigh or buttocks of any person. </a:t>
            </a:r>
          </a:p>
          <a:p>
            <a:endParaRPr lang="en-US" dirty="0"/>
          </a:p>
        </p:txBody>
      </p:sp>
      <p:pic>
        <p:nvPicPr>
          <p:cNvPr id="7" name="Picture 15" descr="https://upload.wikimedia.org/wikipedia/commons/thumb/8/81/US-OfficeOfJusticePrograms-Seal.svg/2000px-US-OfficeOfJusticePrograms-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97771"/>
            <a:ext cx="18145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eaLnBrk="1" fontAlgn="auto" hangingPunct="1">
              <a:spcAft>
                <a:spcPts val="0"/>
              </a:spcAft>
              <a:defRPr/>
            </a:pPr>
            <a:r>
              <a:rPr/>
              <a:t>DOJ Definitions</a:t>
            </a:r>
            <a:endParaRPr b="1">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lnSpcReduction="10000"/>
          </a:bodyPr>
          <a:lstStyle/>
          <a:p>
            <a:pPr marL="0" indent="0">
              <a:buNone/>
              <a:defRPr/>
            </a:pPr>
            <a:r>
              <a:rPr lang="en-US" b="1" dirty="0" smtClean="0"/>
              <a:t>Staff/volunteer/visitor/offender sexual harassment:</a:t>
            </a:r>
          </a:p>
          <a:p>
            <a:pPr marL="0" indent="0">
              <a:buNone/>
              <a:defRPr/>
            </a:pPr>
            <a:endParaRPr lang="en-US" b="1" dirty="0" smtClean="0"/>
          </a:p>
          <a:p>
            <a:pPr marL="0" indent="0">
              <a:buNone/>
              <a:defRPr/>
            </a:pPr>
            <a:r>
              <a:rPr lang="en-US" dirty="0" smtClean="0"/>
              <a:t>Verbal </a:t>
            </a:r>
            <a:r>
              <a:rPr lang="en-US" dirty="0"/>
              <a:t>statements or comments of a sexual nature to an offender by an employee, volunteer, contractor, official visitor, visitor or Department representative or statements or comments of a sexual nature by an offender to another offender, employee, volunteer, contractor, official visitor, visitor or Department representative including:</a:t>
            </a:r>
          </a:p>
          <a:p>
            <a:pPr marL="457200" indent="-457200">
              <a:buFont typeface="+mj-lt"/>
              <a:buAutoNum type="arabicPeriod"/>
              <a:defRPr/>
            </a:pPr>
            <a:r>
              <a:rPr lang="en-US" dirty="0"/>
              <a:t>Demeaning references to gender or derogatory comments about body or clothing; or,</a:t>
            </a:r>
          </a:p>
          <a:p>
            <a:pPr marL="457200" indent="-457200">
              <a:buFont typeface="+mj-lt"/>
              <a:buAutoNum type="arabicPeriod"/>
              <a:defRPr/>
            </a:pPr>
            <a:r>
              <a:rPr lang="en-US" dirty="0"/>
              <a:t>Profane or obscene language or gestures</a:t>
            </a:r>
            <a:r>
              <a:rPr lang="en-US" dirty="0" smtClean="0"/>
              <a:t>.</a:t>
            </a:r>
            <a:endParaRPr lang="en-US" dirty="0"/>
          </a:p>
        </p:txBody>
      </p:sp>
      <p:pic>
        <p:nvPicPr>
          <p:cNvPr id="8" name="Picture 15" descr="https://upload.wikimedia.org/wikipedia/commons/thumb/8/81/US-OfficeOfJusticePrograms-Seal.svg/2000px-US-OfficeOfJusticePrograms-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97771"/>
            <a:ext cx="18145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eaLnBrk="1" fontAlgn="auto" hangingPunct="1">
              <a:spcAft>
                <a:spcPts val="0"/>
              </a:spcAft>
              <a:defRPr/>
            </a:pPr>
            <a:r>
              <a:rPr dirty="0"/>
              <a:t>DOJ Definitions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fontScale="85000" lnSpcReduction="10000"/>
          </a:bodyPr>
          <a:lstStyle/>
          <a:p>
            <a:pPr marL="0" indent="0">
              <a:buNone/>
              <a:defRPr/>
            </a:pPr>
            <a:r>
              <a:rPr lang="en-US" b="1" dirty="0" smtClean="0"/>
              <a:t>Staff/volunteer/visitor </a:t>
            </a:r>
            <a:r>
              <a:rPr lang="en-US" b="1" dirty="0"/>
              <a:t>sexual misconduct</a:t>
            </a:r>
            <a:r>
              <a:rPr lang="en-US" b="1" dirty="0" smtClean="0"/>
              <a:t>:</a:t>
            </a:r>
          </a:p>
          <a:p>
            <a:pPr marL="0" indent="0">
              <a:buNone/>
              <a:defRPr/>
            </a:pPr>
            <a:endParaRPr lang="en-US" b="1" dirty="0"/>
          </a:p>
          <a:p>
            <a:pPr marL="0" indent="0">
              <a:buNone/>
              <a:defRPr/>
            </a:pPr>
            <a:r>
              <a:rPr lang="en-US" dirty="0"/>
              <a:t>Any act or behavior of a sexual nature directed toward an offender by an employee, volunteer, contractor, official visitor, visitor or Department representative, such as romantic relationships between staff and offenders and consensual or non-consensual sexual acts including:</a:t>
            </a:r>
          </a:p>
          <a:p>
            <a:pPr marL="514350" indent="-514350">
              <a:buFont typeface="+mj-lt"/>
              <a:buAutoNum type="arabicPeriod"/>
              <a:defRPr/>
            </a:pPr>
            <a:r>
              <a:rPr lang="en-US" dirty="0"/>
              <a:t>Intentional touching of the genitalia, anus, groin, breast, inner thigh or buttocks with the intent to abuse, arouse or gratify sexual desire;</a:t>
            </a:r>
          </a:p>
          <a:p>
            <a:pPr marL="514350" indent="-514350">
              <a:buFont typeface="+mj-lt"/>
              <a:buAutoNum type="arabicPeriod"/>
              <a:defRPr/>
            </a:pPr>
            <a:r>
              <a:rPr lang="en-US" dirty="0"/>
              <a:t>Completed, attempted, threatened or requested sexual acts; or,</a:t>
            </a:r>
          </a:p>
          <a:p>
            <a:pPr marL="514350" indent="-514350">
              <a:buFont typeface="+mj-lt"/>
              <a:buAutoNum type="arabicPeriod"/>
              <a:defRPr/>
            </a:pPr>
            <a:r>
              <a:rPr lang="en-US" dirty="0"/>
              <a:t>Occurrences of indecent exposure, invasion of privacy or staff voyeurism for sexual gratification; Kissing and/or handholding</a:t>
            </a:r>
            <a:r>
              <a:rPr lang="en-US" dirty="0" smtClean="0"/>
              <a:t>.</a:t>
            </a:r>
            <a:endParaRPr lang="en-US" dirty="0"/>
          </a:p>
        </p:txBody>
      </p:sp>
      <p:pic>
        <p:nvPicPr>
          <p:cNvPr id="6" name="Picture 15" descr="https://upload.wikimedia.org/wikipedia/commons/thumb/8/81/US-OfficeOfJusticePrograms-Seal.svg/2000px-US-OfficeOfJusticePrograms-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97771"/>
            <a:ext cx="18145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Objectives</a:t>
            </a:r>
          </a:p>
        </p:txBody>
      </p:sp>
      <p:sp>
        <p:nvSpPr>
          <p:cNvPr id="3" name="Content Placeholder 2"/>
          <p:cNvSpPr>
            <a:spLocks noGrp="1"/>
          </p:cNvSpPr>
          <p:nvPr>
            <p:ph idx="1"/>
          </p:nvPr>
        </p:nvSpPr>
        <p:spPr/>
        <p:txBody>
          <a:bodyPr>
            <a:normAutofit/>
          </a:bodyPr>
          <a:lstStyle/>
          <a:p>
            <a:pPr marL="45720" indent="0">
              <a:buNone/>
            </a:pPr>
            <a:r>
              <a:rPr lang="en-US" sz="2400" b="1" dirty="0"/>
              <a:t>After this E-learning participants will:</a:t>
            </a:r>
          </a:p>
          <a:p>
            <a:pPr marL="0" indent="0">
              <a:buNone/>
            </a:pPr>
            <a:endParaRPr lang="en-US" sz="2400" dirty="0"/>
          </a:p>
          <a:p>
            <a:pPr marL="457200" indent="-411163"/>
            <a:r>
              <a:rPr lang="en-US" sz="2400" dirty="0"/>
              <a:t>Know what the Prison Rape Elimination Act is and its purpose.</a:t>
            </a:r>
          </a:p>
          <a:p>
            <a:pPr marL="457200" indent="-411163"/>
            <a:r>
              <a:rPr lang="en-US" sz="2400" dirty="0"/>
              <a:t>Know the Agency’s Zero Tolerance Policy; definitions related to sexual abuse and sexual harassment; and the rights of offenders/students and staff under PREA</a:t>
            </a:r>
            <a:r>
              <a:rPr lang="en-US" sz="2400" dirty="0" smtClean="0"/>
              <a:t>.</a:t>
            </a:r>
            <a:endParaRPr lang="en-US" sz="2400" dirty="0"/>
          </a:p>
        </p:txBody>
      </p:sp>
    </p:spTree>
    <p:extLst>
      <p:ext uri="{BB962C8B-B14F-4D97-AF65-F5344CB8AC3E}">
        <p14:creationId xmlns:p14="http://schemas.microsoft.com/office/powerpoint/2010/main" val="1118350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eaLnBrk="1" fontAlgn="auto" hangingPunct="1">
              <a:spcAft>
                <a:spcPts val="0"/>
              </a:spcAft>
              <a:defRPr/>
            </a:pPr>
            <a:r>
              <a:rPr dirty="0"/>
              <a:t>Rights Of Offenders/Students And Staff Under PREA </a:t>
            </a:r>
            <a:endParaRP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altLang="en-US" sz="2800" dirty="0" smtClean="0"/>
              <a:t>Offenders </a:t>
            </a:r>
            <a:r>
              <a:rPr lang="en-US" altLang="en-US" sz="2800" dirty="0"/>
              <a:t>and students have a right to be free from sexual abuse and sexual harassment</a:t>
            </a:r>
            <a:r>
              <a:rPr lang="en-US" altLang="en-US" sz="2800" dirty="0" smtClean="0"/>
              <a:t>. Sexual </a:t>
            </a:r>
            <a:r>
              <a:rPr lang="en-US" altLang="en-US" sz="2800" dirty="0"/>
              <a:t>abuse and sexual harassment are not part of the punishment and are counterproductive to rehabilitation and re-entry of offenders</a:t>
            </a:r>
            <a:r>
              <a:rPr lang="en-US" altLang="en-US" sz="2800" dirty="0" smtClean="0"/>
              <a:t>. All </a:t>
            </a:r>
            <a:r>
              <a:rPr lang="en-US" altLang="en-US" sz="2800" dirty="0"/>
              <a:t>staff is responsible for providing a safe environment for staff and offenders</a:t>
            </a:r>
            <a:r>
              <a:rPr lang="en-US" altLang="en-US" sz="2800"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eaLnBrk="1" fontAlgn="auto" hangingPunct="1">
              <a:spcAft>
                <a:spcPts val="0"/>
              </a:spcAft>
              <a:defRPr/>
            </a:pPr>
            <a:r>
              <a:rPr dirty="0"/>
              <a:t>Rights Of Offenders/Students And Staff Under PREA </a:t>
            </a:r>
            <a:endParaRP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altLang="en-US" sz="2400" dirty="0" smtClean="0"/>
              <a:t>Offenders</a:t>
            </a:r>
            <a:r>
              <a:rPr lang="en-US" altLang="en-US" sz="2400" dirty="0"/>
              <a:t>, students and staff have a right to be free from retaliation from other offenders/students/staff for reporting sexual abuse and sexual harassment</a:t>
            </a:r>
            <a:r>
              <a:rPr lang="en-US" altLang="en-US" sz="2400" dirty="0" smtClean="0"/>
              <a:t>. The </a:t>
            </a:r>
            <a:r>
              <a:rPr lang="en-US" altLang="en-US" sz="2400" dirty="0"/>
              <a:t>Facility PREA Coordinator and PREA Committee will monitor for retaliation against offenders, students and staff that provide information about allegations of sexual abuse and sexual harassment</a:t>
            </a:r>
            <a:r>
              <a:rPr lang="en-US" altLang="en-US" sz="2400" dirty="0" smtClean="0"/>
              <a:t>. If </a:t>
            </a:r>
            <a:r>
              <a:rPr lang="en-US" altLang="en-US" sz="2400" dirty="0"/>
              <a:t>you become aware of retaliation against any offender, student or staff, you must report it to your supervisor or facility executive staff immediately</a:t>
            </a:r>
            <a:r>
              <a:rPr lang="en-US" altLang="en-US" sz="2400"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There </a:t>
            </a:r>
            <a:r>
              <a:rPr lang="en-US" sz="2800" dirty="0"/>
              <a:t>are some commonalities of sexual abuse that may help us understand a little more about this unfortunate problem we face in corrections.</a:t>
            </a:r>
          </a:p>
          <a:p>
            <a:endParaRPr lang="en-US" dirty="0"/>
          </a:p>
        </p:txBody>
      </p:sp>
      <p:pic>
        <p:nvPicPr>
          <p:cNvPr id="166915" name="Picture 3"/>
          <p:cNvPicPr>
            <a:picLocks noChangeAspect="1" noChangeArrowheads="1"/>
          </p:cNvPicPr>
          <p:nvPr/>
        </p:nvPicPr>
        <p:blipFill>
          <a:blip r:embed="rId2" cstate="print"/>
          <a:srcRect/>
          <a:stretch>
            <a:fillRect/>
          </a:stretch>
        </p:blipFill>
        <p:spPr bwMode="auto">
          <a:xfrm>
            <a:off x="6642847" y="4245242"/>
            <a:ext cx="1891553" cy="1894580"/>
          </a:xfrm>
          <a:prstGeom prst="rect">
            <a:avLst/>
          </a:prstGeom>
          <a:noFill/>
          <a:ln w="12700" cap="sq" cmpd="sng">
            <a:noFill/>
            <a:prstDash val="solid"/>
            <a:miter lim="800000"/>
            <a:headEnd type="none" w="sm" len="sm"/>
            <a:tailEnd type="none" w="sm" len="sm"/>
          </a:ln>
          <a:effectLst>
            <a:softEdge rad="63500"/>
          </a:effectLst>
          <a:scene3d>
            <a:camera prst="perspectiveHeroicExtremeLeftFacing"/>
            <a:lightRig rig="threePt" dir="t"/>
          </a:scene3d>
        </p:spPr>
      </p:pic>
      <p:sp>
        <p:nvSpPr>
          <p:cNvPr id="3" name="Title 2"/>
          <p:cNvSpPr>
            <a:spLocks noGrp="1"/>
          </p:cNvSpPr>
          <p:nvPr>
            <p:ph type="title"/>
          </p:nvPr>
        </p:nvSpPr>
        <p:spPr/>
        <p:txBody>
          <a:bodyPr/>
          <a:lstStyle/>
          <a:p>
            <a:r>
              <a:rPr lang="en-US" dirty="0" smtClean="0"/>
              <a:t>Dynamics of Sexual Abuse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defTabSz="914363">
              <a:buClr>
                <a:srgbClr val="BFBFBF"/>
              </a:buClr>
              <a:buNone/>
              <a:defRPr/>
            </a:pPr>
            <a:r>
              <a:rPr lang="en-US" b="1" dirty="0" smtClean="0"/>
              <a:t>How/where </a:t>
            </a:r>
            <a:r>
              <a:rPr lang="en-US" b="1" dirty="0"/>
              <a:t>does it happen?</a:t>
            </a:r>
          </a:p>
          <a:p>
            <a:pPr marL="0" indent="0" defTabSz="914363">
              <a:buClr>
                <a:srgbClr val="BFBFBF"/>
              </a:buClr>
              <a:buNone/>
              <a:defRPr/>
            </a:pPr>
            <a:endParaRPr lang="en-US" dirty="0"/>
          </a:p>
          <a:p>
            <a:pPr marL="0" indent="0" defTabSz="914363">
              <a:buClr>
                <a:srgbClr val="BFBFBF"/>
              </a:buClr>
              <a:buNone/>
              <a:defRPr/>
            </a:pPr>
            <a:r>
              <a:rPr lang="en-US" dirty="0"/>
              <a:t>Causes (How) of sexual violence:</a:t>
            </a:r>
          </a:p>
          <a:p>
            <a:pPr marL="914400" indent="-457200" defTabSz="914363">
              <a:defRPr/>
            </a:pPr>
            <a:r>
              <a:rPr lang="en-US" dirty="0"/>
              <a:t>Interpersonal conflicts </a:t>
            </a:r>
          </a:p>
          <a:p>
            <a:pPr marL="914400" indent="-457200" defTabSz="914363">
              <a:defRPr/>
            </a:pPr>
            <a:r>
              <a:rPr lang="en-US" dirty="0"/>
              <a:t>Exploitive nature of inmate culture </a:t>
            </a:r>
          </a:p>
          <a:p>
            <a:pPr marL="914400" indent="-457200" defTabSz="914363">
              <a:defRPr/>
            </a:pPr>
            <a:r>
              <a:rPr lang="en-US" dirty="0"/>
              <a:t>Pursuit of power </a:t>
            </a:r>
          </a:p>
          <a:p>
            <a:pPr marL="914400" indent="-457200" defTabSz="914363">
              <a:defRPr/>
            </a:pPr>
            <a:r>
              <a:rPr lang="en-US" dirty="0"/>
              <a:t>Respect </a:t>
            </a:r>
          </a:p>
          <a:p>
            <a:pPr marL="914400" indent="-457200" defTabSz="914363">
              <a:defRPr/>
            </a:pPr>
            <a:r>
              <a:rPr lang="en-US" dirty="0"/>
              <a:t>Sex as a commodity </a:t>
            </a:r>
          </a:p>
          <a:p>
            <a:pPr marL="914400" indent="-457200" defTabSz="914363">
              <a:defRPr/>
            </a:pPr>
            <a:r>
              <a:rPr lang="en-US" dirty="0"/>
              <a:t>Forced </a:t>
            </a:r>
            <a:r>
              <a:rPr lang="en-US" dirty="0" smtClean="0"/>
              <a:t>abstinence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0" indent="0" defTabSz="914363">
              <a:buClr>
                <a:srgbClr val="BFBFBF"/>
              </a:buClr>
              <a:buNone/>
              <a:defRPr/>
            </a:pPr>
            <a:r>
              <a:rPr lang="en-US" b="1" dirty="0" smtClean="0"/>
              <a:t>How/where </a:t>
            </a:r>
            <a:r>
              <a:rPr lang="en-US" b="1" dirty="0"/>
              <a:t>does it happen?</a:t>
            </a:r>
          </a:p>
          <a:p>
            <a:pPr marL="0" indent="0" defTabSz="914363">
              <a:buClr>
                <a:srgbClr val="BFBFBF"/>
              </a:buClr>
              <a:buNone/>
              <a:defRPr/>
            </a:pPr>
            <a:endParaRPr lang="en-US" dirty="0"/>
          </a:p>
          <a:p>
            <a:pPr marL="0" indent="0" defTabSz="914363">
              <a:buClr>
                <a:srgbClr val="BFBFBF"/>
              </a:buClr>
              <a:buNone/>
              <a:defRPr/>
            </a:pPr>
            <a:r>
              <a:rPr lang="en-US" i="1" dirty="0"/>
              <a:t>Where</a:t>
            </a:r>
            <a:r>
              <a:rPr lang="en-US" dirty="0"/>
              <a:t> sexual violence happens:</a:t>
            </a:r>
          </a:p>
          <a:p>
            <a:pPr marL="914400" indent="-457200" defTabSz="914363">
              <a:defRPr/>
            </a:pPr>
            <a:r>
              <a:rPr lang="en-US" dirty="0"/>
              <a:t>Multi-person housing </a:t>
            </a:r>
          </a:p>
          <a:p>
            <a:pPr marL="914400" indent="-457200" defTabSz="914363">
              <a:defRPr/>
            </a:pPr>
            <a:r>
              <a:rPr lang="en-US" dirty="0"/>
              <a:t>Chapel </a:t>
            </a:r>
          </a:p>
          <a:p>
            <a:pPr marL="914400" indent="-457200" defTabSz="914363">
              <a:defRPr/>
            </a:pPr>
            <a:r>
              <a:rPr lang="en-US" dirty="0"/>
              <a:t>Showers </a:t>
            </a:r>
          </a:p>
          <a:p>
            <a:pPr marL="914400" indent="-457200" defTabSz="914363">
              <a:defRPr/>
            </a:pPr>
            <a:r>
              <a:rPr lang="en-US" dirty="0"/>
              <a:t>Kitchens </a:t>
            </a:r>
          </a:p>
          <a:p>
            <a:pPr marL="914400" indent="-457200" defTabSz="914363">
              <a:defRPr/>
            </a:pPr>
            <a:r>
              <a:rPr lang="en-US" dirty="0"/>
              <a:t>Work areas</a:t>
            </a:r>
          </a:p>
          <a:p>
            <a:pPr marL="914400" indent="-457200" defTabSz="914363">
              <a:defRPr/>
            </a:pPr>
            <a:r>
              <a:rPr lang="en-US" dirty="0"/>
              <a:t>Cells </a:t>
            </a:r>
          </a:p>
          <a:p>
            <a:pPr marL="914400" indent="-457200" defTabSz="914363">
              <a:defRPr/>
            </a:pPr>
            <a:r>
              <a:rPr lang="en-US" dirty="0" smtClean="0"/>
              <a:t>Day-rooms</a:t>
            </a:r>
            <a:endParaRPr lang="en-US" dirty="0"/>
          </a:p>
        </p:txBody>
      </p:sp>
    </p:spTree>
    <p:extLst>
      <p:ext uri="{BB962C8B-B14F-4D97-AF65-F5344CB8AC3E}">
        <p14:creationId xmlns:p14="http://schemas.microsoft.com/office/powerpoint/2010/main" val="393012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rtlCol="0">
            <a:normAutofit lnSpcReduction="10000"/>
          </a:bodyPr>
          <a:lstStyle/>
          <a:p>
            <a:pPr marL="0" indent="0" defTabSz="914363">
              <a:buNone/>
              <a:defRPr/>
            </a:pPr>
            <a:r>
              <a:rPr lang="en-US" b="1" dirty="0"/>
              <a:t>Why do women engage in sexual activity (coercive and non-coercive) in custody?</a:t>
            </a:r>
          </a:p>
          <a:p>
            <a:pPr defTabSz="914363" eaLnBrk="1" fontAlgn="auto" hangingPunct="1">
              <a:spcAft>
                <a:spcPts val="0"/>
              </a:spcAft>
              <a:defRPr/>
            </a:pPr>
            <a:endParaRPr lang="en-US" dirty="0"/>
          </a:p>
          <a:p>
            <a:pPr marL="457200" indent="-457200" defTabSz="914363" eaLnBrk="1" fontAlgn="auto" hangingPunct="1">
              <a:spcAft>
                <a:spcPts val="0"/>
              </a:spcAft>
              <a:defRPr/>
            </a:pPr>
            <a:r>
              <a:rPr lang="en-US" dirty="0" smtClean="0"/>
              <a:t>Inappropriate </a:t>
            </a:r>
            <a:r>
              <a:rPr lang="en-US" dirty="0" err="1" smtClean="0"/>
              <a:t>sexualization</a:t>
            </a:r>
            <a:r>
              <a:rPr lang="en-US" dirty="0" smtClean="0"/>
              <a:t> </a:t>
            </a:r>
          </a:p>
          <a:p>
            <a:pPr marL="457200" indent="-457200" defTabSz="914363" eaLnBrk="1" fontAlgn="auto" hangingPunct="1">
              <a:spcAft>
                <a:spcPts val="0"/>
              </a:spcAft>
              <a:defRPr/>
            </a:pPr>
            <a:r>
              <a:rPr lang="en-US" dirty="0" smtClean="0"/>
              <a:t>Sex as “love” or as a commodity </a:t>
            </a:r>
          </a:p>
          <a:p>
            <a:pPr marL="457200" indent="-457200" defTabSz="914363" eaLnBrk="1" fontAlgn="auto" hangingPunct="1">
              <a:spcAft>
                <a:spcPts val="0"/>
              </a:spcAft>
              <a:defRPr/>
            </a:pPr>
            <a:r>
              <a:rPr lang="en-US" dirty="0" smtClean="0"/>
              <a:t>Boundary issues </a:t>
            </a:r>
          </a:p>
          <a:p>
            <a:pPr marL="457200" indent="-457200" defTabSz="914363" eaLnBrk="1" fontAlgn="auto" hangingPunct="1">
              <a:spcAft>
                <a:spcPts val="0"/>
              </a:spcAft>
              <a:defRPr/>
            </a:pPr>
            <a:r>
              <a:rPr lang="en-US" dirty="0" smtClean="0"/>
              <a:t>Partner violence </a:t>
            </a:r>
          </a:p>
          <a:p>
            <a:pPr marL="457200" indent="-457200" defTabSz="914363" eaLnBrk="1" fontAlgn="auto" hangingPunct="1">
              <a:spcAft>
                <a:spcPts val="0"/>
              </a:spcAft>
              <a:defRPr/>
            </a:pPr>
            <a:r>
              <a:rPr lang="en-US" dirty="0" smtClean="0"/>
              <a:t>Fears about disclosure &amp; reporting </a:t>
            </a:r>
          </a:p>
          <a:p>
            <a:pPr marL="457200" indent="-457200" defTabSz="914363" eaLnBrk="1" fontAlgn="auto" hangingPunct="1">
              <a:spcAft>
                <a:spcPts val="0"/>
              </a:spcAft>
              <a:defRPr/>
            </a:pPr>
            <a:r>
              <a:rPr lang="en-US" dirty="0" err="1" smtClean="0"/>
              <a:t>PTSD</a:t>
            </a:r>
            <a:r>
              <a:rPr lang="en-US" dirty="0" smtClean="0"/>
              <a:t> and re-</a:t>
            </a:r>
            <a:r>
              <a:rPr lang="en-US" dirty="0" err="1" smtClean="0"/>
              <a:t>traumatization</a:t>
            </a:r>
            <a:r>
              <a:rPr lang="en-US" dirty="0" smtClean="0"/>
              <a:t> </a:t>
            </a:r>
          </a:p>
          <a:p>
            <a:pPr marL="457200" indent="-457200" defTabSz="914363" eaLnBrk="1" fontAlgn="auto" hangingPunct="1">
              <a:spcAft>
                <a:spcPts val="0"/>
              </a:spcAft>
              <a:defRPr/>
            </a:pPr>
            <a:r>
              <a:rPr lang="en-US" dirty="0" smtClean="0"/>
              <a:t>Crisis and long-term treatment issues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rtlCol="0">
            <a:normAutofit/>
          </a:bodyPr>
          <a:lstStyle/>
          <a:p>
            <a:pPr marL="0" indent="0" defTabSz="914363">
              <a:buNone/>
              <a:defRPr/>
            </a:pPr>
            <a:r>
              <a:rPr lang="en-US" b="1" dirty="0"/>
              <a:t>Why do men engage in sexual activity?</a:t>
            </a:r>
          </a:p>
          <a:p>
            <a:pPr defTabSz="914363" eaLnBrk="1" fontAlgn="auto" hangingPunct="1">
              <a:spcAft>
                <a:spcPts val="0"/>
              </a:spcAft>
              <a:defRPr/>
            </a:pPr>
            <a:endParaRPr lang="en-US" dirty="0" smtClean="0"/>
          </a:p>
          <a:p>
            <a:pPr marL="457200" indent="-457200" defTabSz="914363" eaLnBrk="1" fontAlgn="auto" hangingPunct="1">
              <a:spcAft>
                <a:spcPts val="0"/>
              </a:spcAft>
              <a:defRPr/>
            </a:pPr>
            <a:r>
              <a:rPr lang="en-US" dirty="0" smtClean="0"/>
              <a:t>Desire </a:t>
            </a:r>
          </a:p>
          <a:p>
            <a:pPr marL="457200" indent="-457200" defTabSz="914363" eaLnBrk="1" fontAlgn="auto" hangingPunct="1">
              <a:spcAft>
                <a:spcPts val="0"/>
              </a:spcAft>
              <a:defRPr/>
            </a:pPr>
            <a:r>
              <a:rPr lang="en-US" dirty="0" smtClean="0"/>
              <a:t>Deprivation </a:t>
            </a:r>
          </a:p>
          <a:p>
            <a:pPr marL="457200" indent="-457200" defTabSz="914363" eaLnBrk="1" fontAlgn="auto" hangingPunct="1">
              <a:spcAft>
                <a:spcPts val="0"/>
              </a:spcAft>
              <a:defRPr/>
            </a:pPr>
            <a:r>
              <a:rPr lang="en-US" dirty="0" smtClean="0"/>
              <a:t>Companionship </a:t>
            </a:r>
          </a:p>
          <a:p>
            <a:pPr marL="457200" indent="-457200" defTabSz="914363" eaLnBrk="1" fontAlgn="auto" hangingPunct="1">
              <a:spcAft>
                <a:spcPts val="0"/>
              </a:spcAft>
              <a:defRPr/>
            </a:pPr>
            <a:r>
              <a:rPr lang="en-US" dirty="0" smtClean="0"/>
              <a:t>Favors or Benefits </a:t>
            </a:r>
          </a:p>
          <a:p>
            <a:pPr marL="457200" indent="-457200" defTabSz="914363" eaLnBrk="1" fontAlgn="auto" hangingPunct="1">
              <a:spcAft>
                <a:spcPts val="0"/>
              </a:spcAft>
              <a:defRPr/>
            </a:pPr>
            <a:r>
              <a:rPr lang="en-US" dirty="0" smtClean="0"/>
              <a:t>Protection </a:t>
            </a:r>
          </a:p>
          <a:p>
            <a:pPr marL="457200" indent="-457200" defTabSz="914363" eaLnBrk="1" fontAlgn="auto" hangingPunct="1">
              <a:spcAft>
                <a:spcPts val="0"/>
              </a:spcAft>
              <a:defRPr/>
            </a:pPr>
            <a:r>
              <a:rPr lang="en-US" dirty="0" smtClean="0"/>
              <a:t>Force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rtlCol="0">
            <a:normAutofit/>
          </a:bodyPr>
          <a:lstStyle/>
          <a:p>
            <a:pPr marL="0" indent="0" defTabSz="914363">
              <a:buNone/>
              <a:defRPr/>
            </a:pPr>
            <a:r>
              <a:rPr lang="en-US" b="1" dirty="0"/>
              <a:t>Why gender non-conforming offenders/students engage in sexual activity?</a:t>
            </a:r>
          </a:p>
          <a:p>
            <a:pPr defTabSz="914363" eaLnBrk="1" fontAlgn="auto" hangingPunct="1">
              <a:spcAft>
                <a:spcPts val="0"/>
              </a:spcAft>
              <a:defRPr/>
            </a:pPr>
            <a:endParaRPr lang="en-US" dirty="0"/>
          </a:p>
          <a:p>
            <a:pPr marL="457200" indent="-457200" defTabSz="914363" eaLnBrk="1" fontAlgn="auto" hangingPunct="1">
              <a:spcAft>
                <a:spcPts val="0"/>
              </a:spcAft>
              <a:defRPr/>
            </a:pPr>
            <a:r>
              <a:rPr lang="en-US" dirty="0" smtClean="0"/>
              <a:t>Sex as “love” or as a commodity </a:t>
            </a:r>
          </a:p>
          <a:p>
            <a:pPr marL="457200" indent="-457200" defTabSz="914363" eaLnBrk="1" fontAlgn="auto" hangingPunct="1">
              <a:spcAft>
                <a:spcPts val="0"/>
              </a:spcAft>
              <a:defRPr/>
            </a:pPr>
            <a:r>
              <a:rPr lang="en-US" dirty="0" smtClean="0"/>
              <a:t>Boundary issues </a:t>
            </a:r>
          </a:p>
          <a:p>
            <a:pPr marL="457200" indent="-457200" defTabSz="914363" eaLnBrk="1" fontAlgn="auto" hangingPunct="1">
              <a:spcAft>
                <a:spcPts val="0"/>
              </a:spcAft>
              <a:defRPr/>
            </a:pPr>
            <a:r>
              <a:rPr lang="en-US" dirty="0" smtClean="0"/>
              <a:t>Fears about disclosure &amp; reporting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rtlCol="0">
            <a:normAutofit/>
          </a:bodyPr>
          <a:lstStyle/>
          <a:p>
            <a:pPr marL="0" indent="0" defTabSz="914363">
              <a:buNone/>
              <a:defRPr/>
            </a:pPr>
            <a:r>
              <a:rPr lang="en-US" b="1" dirty="0"/>
              <a:t>Why gender non-conforming offenders/students engage in sexual activity?</a:t>
            </a:r>
          </a:p>
          <a:p>
            <a:pPr defTabSz="914363" eaLnBrk="1" fontAlgn="auto" hangingPunct="1">
              <a:spcAft>
                <a:spcPts val="0"/>
              </a:spcAft>
              <a:defRPr/>
            </a:pPr>
            <a:endParaRPr lang="en-US" dirty="0"/>
          </a:p>
          <a:p>
            <a:pPr marL="457200" indent="-457200" defTabSz="914363" eaLnBrk="1" fontAlgn="auto" hangingPunct="1">
              <a:spcAft>
                <a:spcPts val="0"/>
              </a:spcAft>
              <a:defRPr/>
            </a:pPr>
            <a:r>
              <a:rPr lang="en-US" dirty="0" smtClean="0"/>
              <a:t>History of previous confinement and/ or longer sentences </a:t>
            </a:r>
          </a:p>
          <a:p>
            <a:pPr marL="457200" indent="-457200" defTabSz="914363" eaLnBrk="1" fontAlgn="auto" hangingPunct="1">
              <a:spcAft>
                <a:spcPts val="0"/>
              </a:spcAft>
              <a:defRPr/>
            </a:pPr>
            <a:r>
              <a:rPr lang="en-US" dirty="0" smtClean="0"/>
              <a:t>Desire </a:t>
            </a:r>
          </a:p>
          <a:p>
            <a:pPr marL="457200" indent="-457200" defTabSz="914363" eaLnBrk="1" fontAlgn="auto" hangingPunct="1">
              <a:spcAft>
                <a:spcPts val="0"/>
              </a:spcAft>
              <a:defRPr/>
            </a:pPr>
            <a:r>
              <a:rPr lang="en-US" dirty="0" smtClean="0"/>
              <a:t>Favors or benefits </a:t>
            </a:r>
          </a:p>
          <a:p>
            <a:pPr marL="457200" indent="-457200" defTabSz="914363" eaLnBrk="1" fontAlgn="auto" hangingPunct="1">
              <a:spcAft>
                <a:spcPts val="0"/>
              </a:spcAft>
              <a:defRPr/>
            </a:pPr>
            <a:r>
              <a:rPr lang="en-US" dirty="0" smtClean="0"/>
              <a:t>Protection </a:t>
            </a:r>
          </a:p>
          <a:p>
            <a:pPr marL="457200" indent="-457200" defTabSz="914363" eaLnBrk="1" fontAlgn="auto" hangingPunct="1">
              <a:spcAft>
                <a:spcPts val="0"/>
              </a:spcAft>
              <a:defRPr/>
            </a:pPr>
            <a:r>
              <a:rPr lang="en-US" dirty="0" smtClean="0"/>
              <a:t>Force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0" indent="0">
              <a:buNone/>
            </a:pPr>
            <a:r>
              <a:rPr lang="en-US" sz="2400" b="1" dirty="0" smtClean="0"/>
              <a:t>Common </a:t>
            </a:r>
            <a:r>
              <a:rPr lang="en-US" sz="2400" b="1" dirty="0"/>
              <a:t>responses of female victims in custodial settings:</a:t>
            </a:r>
          </a:p>
          <a:p>
            <a:endParaRPr lang="en-US" altLang="en-US" sz="2400" dirty="0"/>
          </a:p>
          <a:p>
            <a:pPr marL="457200" indent="-457200"/>
            <a:r>
              <a:rPr lang="en-US" altLang="en-US" dirty="0"/>
              <a:t>At risk for unhealthy relationships with authority figures, based on perceptions of their power to harm </a:t>
            </a:r>
          </a:p>
          <a:p>
            <a:pPr marL="457200" indent="-457200"/>
            <a:r>
              <a:rPr lang="en-US" altLang="en-US" dirty="0"/>
              <a:t>Difficulty adjusting to coercive, restrictive environments </a:t>
            </a:r>
          </a:p>
          <a:p>
            <a:pPr marL="457200" indent="-457200"/>
            <a:r>
              <a:rPr lang="en-US" altLang="en-US" dirty="0"/>
              <a:t>Lack of right to privacy, cell searches, bodily searches may replicate past abuse </a:t>
            </a:r>
          </a:p>
          <a:p>
            <a:pPr marL="457200" indent="-457200"/>
            <a:r>
              <a:rPr lang="en-US" altLang="en-US" dirty="0"/>
              <a:t>Concern with how reporting may interrupt </a:t>
            </a:r>
            <a:r>
              <a:rPr lang="en-US" altLang="en-US" dirty="0" smtClean="0"/>
              <a:t>relationships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Objectives</a:t>
            </a:r>
          </a:p>
        </p:txBody>
      </p:sp>
      <p:sp>
        <p:nvSpPr>
          <p:cNvPr id="5" name="Content Placeholder 4"/>
          <p:cNvSpPr>
            <a:spLocks noGrp="1"/>
          </p:cNvSpPr>
          <p:nvPr>
            <p:ph idx="1"/>
          </p:nvPr>
        </p:nvSpPr>
        <p:spPr/>
        <p:txBody>
          <a:bodyPr>
            <a:normAutofit/>
          </a:bodyPr>
          <a:lstStyle/>
          <a:p>
            <a:pPr marL="457200" indent="-411163"/>
            <a:r>
              <a:rPr lang="en-US" sz="2800" dirty="0" smtClean="0"/>
              <a:t>Know the dynamics of sexual abuse in a prison environment</a:t>
            </a:r>
          </a:p>
          <a:p>
            <a:pPr marL="457200" indent="-411163"/>
            <a:r>
              <a:rPr lang="en-US" sz="2800" dirty="0" smtClean="0"/>
              <a:t>Know how to prevent, detect, report, and respond to sexual abuse and sexual harassment</a:t>
            </a:r>
          </a:p>
          <a:p>
            <a:pPr marL="457200" indent="-411163"/>
            <a:r>
              <a:rPr lang="en-US" sz="2800" dirty="0" smtClean="0"/>
              <a:t>Know the common reactions of victims of sexual abuse</a:t>
            </a:r>
            <a:endParaRPr lang="en-US" sz="2800" dirty="0"/>
          </a:p>
        </p:txBody>
      </p:sp>
    </p:spTree>
    <p:extLst>
      <p:ext uri="{BB962C8B-B14F-4D97-AF65-F5344CB8AC3E}">
        <p14:creationId xmlns:p14="http://schemas.microsoft.com/office/powerpoint/2010/main" val="305761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a:normAutofit fontScale="70000" lnSpcReduction="20000"/>
          </a:bodyPr>
          <a:lstStyle/>
          <a:p>
            <a:pPr marL="0" indent="0">
              <a:buNone/>
            </a:pPr>
            <a:r>
              <a:rPr lang="en-US" sz="2800" b="1" dirty="0"/>
              <a:t>What happens when the institution doesn’t respond appropriately</a:t>
            </a:r>
            <a:r>
              <a:rPr lang="en-US" sz="2800" b="1" dirty="0" smtClean="0"/>
              <a:t>?</a:t>
            </a:r>
          </a:p>
          <a:p>
            <a:pPr marL="0" indent="0">
              <a:buNone/>
            </a:pPr>
            <a:endParaRPr lang="en-US" sz="2800" b="1" dirty="0"/>
          </a:p>
          <a:p>
            <a:pPr marL="457200" indent="-457200" eaLnBrk="1" hangingPunct="1"/>
            <a:r>
              <a:rPr lang="en-US" altLang="en-US" sz="2800" dirty="0" smtClean="0"/>
              <a:t>More likely to experience physical trauma </a:t>
            </a:r>
          </a:p>
          <a:p>
            <a:pPr marL="457200" indent="-457200" eaLnBrk="1" hangingPunct="1"/>
            <a:r>
              <a:rPr lang="en-US" altLang="en-US" sz="2800" dirty="0" smtClean="0"/>
              <a:t>Retaliation and/or retribution </a:t>
            </a:r>
          </a:p>
          <a:p>
            <a:pPr marL="457200" indent="-457200" eaLnBrk="1" hangingPunct="1"/>
            <a:r>
              <a:rPr lang="en-US" altLang="en-US" sz="2800" dirty="0" smtClean="0"/>
              <a:t>Lack of autonomy and safety </a:t>
            </a:r>
          </a:p>
          <a:p>
            <a:pPr marL="457200" indent="-457200" eaLnBrk="1" hangingPunct="1"/>
            <a:r>
              <a:rPr lang="en-US" altLang="en-US" sz="2800" dirty="0" smtClean="0"/>
              <a:t>General distrust (staff, reporting structure, investigation, prosecution) </a:t>
            </a:r>
          </a:p>
          <a:p>
            <a:pPr marL="457200" indent="-457200" eaLnBrk="1" hangingPunct="1"/>
            <a:r>
              <a:rPr lang="en-US" altLang="en-US" sz="2800" dirty="0" smtClean="0"/>
              <a:t>Feelings of disorientation and anxiety </a:t>
            </a:r>
          </a:p>
          <a:p>
            <a:pPr marL="457200" indent="-457200" eaLnBrk="1" hangingPunct="1"/>
            <a:r>
              <a:rPr lang="en-US" altLang="en-US" sz="2800" dirty="0" smtClean="0"/>
              <a:t>Sharing or talking about feelings may be a safety risk for an offender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lnSpc>
                <a:spcPct val="90000"/>
              </a:lnSpc>
              <a:buNone/>
            </a:pPr>
            <a:r>
              <a:rPr lang="en-US" b="1" dirty="0" smtClean="0"/>
              <a:t>What </a:t>
            </a:r>
            <a:r>
              <a:rPr lang="en-US" b="1" dirty="0"/>
              <a:t>happens when the institution doesn’t respond appropriately?</a:t>
            </a:r>
          </a:p>
          <a:p>
            <a:pPr marL="0" indent="0">
              <a:lnSpc>
                <a:spcPct val="90000"/>
              </a:lnSpc>
              <a:buNone/>
            </a:pPr>
            <a:endParaRPr lang="en-US" dirty="0"/>
          </a:p>
          <a:p>
            <a:pPr marL="457200" indent="-457200">
              <a:lnSpc>
                <a:spcPct val="90000"/>
              </a:lnSpc>
            </a:pPr>
            <a:r>
              <a:rPr lang="en-US" altLang="en-US" dirty="0"/>
              <a:t>Isolation may be a relief but it could also cause further trauma </a:t>
            </a:r>
          </a:p>
          <a:p>
            <a:pPr marL="457200" indent="-457200">
              <a:lnSpc>
                <a:spcPct val="90000"/>
              </a:lnSpc>
            </a:pPr>
            <a:r>
              <a:rPr lang="en-US" altLang="en-US" dirty="0"/>
              <a:t>Increased anger may cause acting out </a:t>
            </a:r>
          </a:p>
          <a:p>
            <a:pPr marL="457200" indent="-457200">
              <a:lnSpc>
                <a:spcPct val="90000"/>
              </a:lnSpc>
            </a:pPr>
            <a:r>
              <a:rPr lang="en-US" altLang="en-US" dirty="0"/>
              <a:t>Complex nature of “consent” can lead to self-blame </a:t>
            </a:r>
          </a:p>
          <a:p>
            <a:pPr marL="457200" indent="-457200">
              <a:lnSpc>
                <a:spcPct val="90000"/>
              </a:lnSpc>
            </a:pPr>
            <a:r>
              <a:rPr lang="en-US" altLang="en-US" dirty="0"/>
              <a:t>Multiple </a:t>
            </a:r>
            <a:r>
              <a:rPr lang="en-US" altLang="en-US" dirty="0" smtClean="0"/>
              <a:t>traumas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eaLnBrk="1" fontAlgn="auto" hangingPunct="1">
              <a:spcAft>
                <a:spcPts val="0"/>
              </a:spcAft>
              <a:defRPr/>
            </a:pPr>
            <a:r>
              <a:rPr lang="en-US" sz="3200" dirty="0" smtClean="0"/>
              <a:t>Detecting Signs of Sexual Abuse</a:t>
            </a:r>
            <a:endParaRPr sz="32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buNone/>
            </a:pPr>
            <a:r>
              <a:rPr lang="en-US" dirty="0" smtClean="0"/>
              <a:t>The </a:t>
            </a:r>
            <a:r>
              <a:rPr lang="en-US" dirty="0"/>
              <a:t>signs of sexual assault have both physical and mental attributes</a:t>
            </a:r>
            <a:r>
              <a:rPr lang="en-US" dirty="0" smtClean="0"/>
              <a:t>. Keen </a:t>
            </a:r>
            <a:r>
              <a:rPr lang="en-US" dirty="0"/>
              <a:t>observation is required by staff to detect possible abuse or perpetration of the crime</a:t>
            </a:r>
            <a:r>
              <a:rPr lang="en-US" dirty="0" smtClean="0"/>
              <a:t>. Remember</a:t>
            </a:r>
            <a:r>
              <a:rPr lang="en-US" dirty="0"/>
              <a:t>, in most cases males do not report sexual assaults</a:t>
            </a:r>
            <a:r>
              <a:rPr lang="en-US" dirty="0" smtClean="0"/>
              <a:t>. Therefore</a:t>
            </a:r>
            <a:r>
              <a:rPr lang="en-US" dirty="0"/>
              <a:t>, staff must pay attention and report suspicions of possible sexual assault victims</a:t>
            </a:r>
            <a:r>
              <a:rPr lang="en-US" dirty="0" smtClean="0"/>
              <a:t>. Observable </a:t>
            </a:r>
            <a:r>
              <a:rPr lang="en-US" dirty="0"/>
              <a:t>signs of sexual assault include</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eaLnBrk="1" fontAlgn="auto" hangingPunct="1">
              <a:spcAft>
                <a:spcPts val="0"/>
              </a:spcAft>
              <a:defRPr/>
            </a:pPr>
            <a:r>
              <a:rPr sz="3200" dirty="0" smtClean="0"/>
              <a:t>D</a:t>
            </a:r>
            <a:r>
              <a:rPr lang="en-US" sz="3200" dirty="0" smtClean="0"/>
              <a:t>etecting Signs of Sexual Abuse</a:t>
            </a:r>
            <a:endParaRPr sz="3200"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a:normAutofit/>
          </a:bodyPr>
          <a:lstStyle/>
          <a:p>
            <a:pPr marL="0" indent="0">
              <a:buNone/>
            </a:pPr>
            <a:r>
              <a:rPr lang="en-US" b="1" dirty="0"/>
              <a:t>Observable Signs Of Sexual Assault</a:t>
            </a:r>
            <a:r>
              <a:rPr lang="en-US" b="1" dirty="0" smtClean="0"/>
              <a:t>:</a:t>
            </a:r>
          </a:p>
          <a:p>
            <a:endParaRPr lang="en-US" dirty="0"/>
          </a:p>
          <a:p>
            <a:pPr marL="457200" indent="-457200" eaLnBrk="1" hangingPunct="1"/>
            <a:r>
              <a:rPr lang="en-US" altLang="en-US" dirty="0" smtClean="0"/>
              <a:t>An offender who has difficulty, or pain while walking</a:t>
            </a:r>
          </a:p>
          <a:p>
            <a:pPr marL="457200" indent="-457200" eaLnBrk="1" hangingPunct="1"/>
            <a:r>
              <a:rPr lang="en-US" altLang="en-US" dirty="0" smtClean="0"/>
              <a:t>An offender who has difficulty, or pain while sitting</a:t>
            </a:r>
          </a:p>
          <a:p>
            <a:pPr marL="457200" indent="-457200" eaLnBrk="1" hangingPunct="1"/>
            <a:r>
              <a:rPr lang="en-US" altLang="en-US" dirty="0" smtClean="0"/>
              <a:t>An offender who has unusual bruises or marks that may indicate assault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sz="3200" dirty="0"/>
              <a:t>Detecting Signs of Sexual Abuse</a:t>
            </a:r>
            <a:endParaRPr sz="3200"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a:normAutofit/>
          </a:bodyPr>
          <a:lstStyle/>
          <a:p>
            <a:pPr marL="0" indent="0">
              <a:buNone/>
            </a:pPr>
            <a:r>
              <a:rPr lang="en-US" b="1" dirty="0"/>
              <a:t>Observable Signs Of Sexual Assault</a:t>
            </a:r>
            <a:r>
              <a:rPr lang="en-US" b="1" dirty="0" smtClean="0"/>
              <a:t>:</a:t>
            </a:r>
          </a:p>
          <a:p>
            <a:pPr marL="0" indent="0">
              <a:buNone/>
            </a:pPr>
            <a:endParaRPr lang="en-US" dirty="0"/>
          </a:p>
          <a:p>
            <a:pPr marL="457200" indent="-457200" eaLnBrk="1" hangingPunct="1"/>
            <a:r>
              <a:rPr lang="en-US" altLang="en-US" dirty="0" smtClean="0"/>
              <a:t>Bloody clothing, especially in the seat of the pants or underwear</a:t>
            </a:r>
          </a:p>
          <a:p>
            <a:pPr marL="457200" indent="-457200" eaLnBrk="1" hangingPunct="1"/>
            <a:r>
              <a:rPr lang="en-US" altLang="en-US" dirty="0" smtClean="0"/>
              <a:t>Bloody linen</a:t>
            </a:r>
          </a:p>
          <a:p>
            <a:pPr marL="457200" indent="-457200" eaLnBrk="1" hangingPunct="1"/>
            <a:r>
              <a:rPr lang="en-US" altLang="en-US" dirty="0" smtClean="0"/>
              <a:t>Frequent request by the offender to see health care staff</a:t>
            </a:r>
          </a:p>
          <a:p>
            <a:pPr marL="457200" indent="-457200" eaLnBrk="1" hangingPunct="1"/>
            <a:r>
              <a:rPr lang="en-US" altLang="en-US" dirty="0" smtClean="0"/>
              <a:t>Frequent request by the offender for laundry exchange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sz="3200" dirty="0"/>
              <a:t>Detecting Signs of Sexual Abuse</a:t>
            </a:r>
            <a:endParaRPr sz="32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fontScale="92500" lnSpcReduction="10000"/>
          </a:bodyPr>
          <a:lstStyle/>
          <a:p>
            <a:pPr marL="0" indent="0">
              <a:buNone/>
            </a:pPr>
            <a:r>
              <a:rPr lang="en-US" b="1" dirty="0" smtClean="0"/>
              <a:t>Environmental </a:t>
            </a:r>
            <a:r>
              <a:rPr lang="en-US" altLang="en-US" b="1" dirty="0" smtClean="0">
                <a:solidFill>
                  <a:schemeClr val="tx1"/>
                </a:solidFill>
              </a:rPr>
              <a:t>Signs </a:t>
            </a:r>
            <a:r>
              <a:rPr lang="en-US" altLang="en-US" b="1" dirty="0">
                <a:solidFill>
                  <a:schemeClr val="tx1"/>
                </a:solidFill>
              </a:rPr>
              <a:t>Of Sexual </a:t>
            </a:r>
            <a:r>
              <a:rPr lang="en-US" altLang="en-US" b="1" dirty="0" smtClean="0">
                <a:solidFill>
                  <a:schemeClr val="tx1"/>
                </a:solidFill>
              </a:rPr>
              <a:t>Assault</a:t>
            </a:r>
            <a:r>
              <a:rPr lang="en-US" altLang="en-US" b="1" dirty="0" smtClean="0"/>
              <a:t>:</a:t>
            </a:r>
          </a:p>
          <a:p>
            <a:pPr marL="457200" lvl="1" indent="-457200">
              <a:spcBef>
                <a:spcPts val="600"/>
              </a:spcBef>
              <a:buClr>
                <a:schemeClr val="tx2"/>
              </a:buClr>
              <a:buSzPct val="73000"/>
              <a:buFont typeface="Wingdings 2"/>
              <a:buChar char=""/>
            </a:pPr>
            <a:endParaRPr lang="en-US" altLang="en-US" sz="2600" dirty="0" smtClean="0">
              <a:solidFill>
                <a:schemeClr val="tx1"/>
              </a:solidFill>
            </a:endParaRPr>
          </a:p>
          <a:p>
            <a:pPr marL="457200" lvl="1" indent="-457200">
              <a:spcBef>
                <a:spcPts val="600"/>
              </a:spcBef>
              <a:buClr>
                <a:schemeClr val="tx2"/>
              </a:buClr>
              <a:buSzPct val="73000"/>
              <a:buFont typeface="Wingdings 2"/>
              <a:buChar char=""/>
            </a:pPr>
            <a:r>
              <a:rPr lang="en-US" altLang="en-US" sz="2600" dirty="0" smtClean="0">
                <a:solidFill>
                  <a:schemeClr val="tx1"/>
                </a:solidFill>
              </a:rPr>
              <a:t>Groups </a:t>
            </a:r>
            <a:r>
              <a:rPr lang="en-US" altLang="en-US" sz="2600" dirty="0">
                <a:solidFill>
                  <a:schemeClr val="tx1"/>
                </a:solidFill>
              </a:rPr>
              <a:t>of offenders approaching a single offender in common areas or in cell or bed areas</a:t>
            </a:r>
          </a:p>
          <a:p>
            <a:pPr marL="457200" lvl="1" indent="-457200">
              <a:spcBef>
                <a:spcPts val="600"/>
              </a:spcBef>
              <a:buClr>
                <a:schemeClr val="tx2"/>
              </a:buClr>
              <a:buSzPct val="73000"/>
              <a:buFont typeface="Wingdings 2"/>
              <a:buChar char=""/>
            </a:pPr>
            <a:r>
              <a:rPr lang="en-US" altLang="en-US" sz="2600" dirty="0" smtClean="0">
                <a:solidFill>
                  <a:schemeClr val="tx1"/>
                </a:solidFill>
              </a:rPr>
              <a:t>Rumors </a:t>
            </a:r>
            <a:r>
              <a:rPr lang="en-US" altLang="en-US" sz="2600" dirty="0">
                <a:solidFill>
                  <a:schemeClr val="tx1"/>
                </a:solidFill>
              </a:rPr>
              <a:t>from offenders about an assault that is going to or has occurred</a:t>
            </a:r>
          </a:p>
          <a:p>
            <a:pPr marL="457200" lvl="1" indent="-457200">
              <a:spcBef>
                <a:spcPts val="600"/>
              </a:spcBef>
              <a:buClr>
                <a:schemeClr val="tx2"/>
              </a:buClr>
              <a:buSzPct val="73000"/>
              <a:buFont typeface="Wingdings 2"/>
              <a:buChar char=""/>
            </a:pPr>
            <a:r>
              <a:rPr lang="en-US" altLang="en-US" sz="2600" dirty="0" smtClean="0">
                <a:solidFill>
                  <a:schemeClr val="tx1"/>
                </a:solidFill>
              </a:rPr>
              <a:t>Unaffiliated </a:t>
            </a:r>
            <a:r>
              <a:rPr lang="en-US" altLang="en-US" sz="2600" dirty="0">
                <a:solidFill>
                  <a:schemeClr val="tx1"/>
                </a:solidFill>
              </a:rPr>
              <a:t>offenders who participate in gambling or receive services or goods with organized offender </a:t>
            </a:r>
            <a:r>
              <a:rPr lang="en-US" altLang="en-US" sz="2600" dirty="0" smtClean="0">
                <a:solidFill>
                  <a:schemeClr val="tx1"/>
                </a:solidFill>
              </a:rPr>
              <a:t>groups</a:t>
            </a:r>
            <a:endParaRPr lang="en-US" sz="2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sz="3200" dirty="0"/>
              <a:t>Detecting Signs of Sexual Abuse</a:t>
            </a:r>
            <a:endParaRPr sz="32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0" lvl="1" indent="0">
              <a:spcBef>
                <a:spcPts val="600"/>
              </a:spcBef>
              <a:buClr>
                <a:schemeClr val="tx2"/>
              </a:buClr>
              <a:buSzPct val="73000"/>
              <a:buNone/>
            </a:pPr>
            <a:r>
              <a:rPr lang="en-US" altLang="en-US" sz="2600" b="1" dirty="0">
                <a:solidFill>
                  <a:schemeClr val="tx1"/>
                </a:solidFill>
              </a:rPr>
              <a:t>Environmental Signs Of Sexual Assault:</a:t>
            </a:r>
          </a:p>
          <a:p>
            <a:pPr marL="285750" lvl="1">
              <a:spcBef>
                <a:spcPts val="600"/>
              </a:spcBef>
              <a:buClr>
                <a:schemeClr val="tx2"/>
              </a:buClr>
              <a:buSzPct val="73000"/>
            </a:pPr>
            <a:r>
              <a:rPr lang="en-US" sz="1800" dirty="0" smtClean="0">
                <a:solidFill>
                  <a:schemeClr val="tx1"/>
                </a:solidFill>
              </a:rPr>
              <a:t>Single </a:t>
            </a:r>
            <a:r>
              <a:rPr lang="en-US" altLang="en-US" sz="1800" dirty="0">
                <a:solidFill>
                  <a:schemeClr val="tx1"/>
                </a:solidFill>
              </a:rPr>
              <a:t>offenders who defy the norm of the unwritten rules </a:t>
            </a:r>
            <a:r>
              <a:rPr lang="en-US" altLang="en-US" sz="1800" dirty="0">
                <a:solidFill>
                  <a:schemeClr val="tx1"/>
                </a:solidFill>
              </a:rPr>
              <a:t>held by offenders, such as “snitching.”</a:t>
            </a:r>
          </a:p>
          <a:p>
            <a:pPr marL="285750" lvl="1">
              <a:spcBef>
                <a:spcPts val="600"/>
              </a:spcBef>
              <a:buClr>
                <a:schemeClr val="tx2"/>
              </a:buClr>
              <a:buSzPct val="73000"/>
            </a:pPr>
            <a:r>
              <a:rPr lang="en-US" sz="1800" dirty="0">
                <a:solidFill>
                  <a:schemeClr val="tx1"/>
                </a:solidFill>
              </a:rPr>
              <a:t>A </a:t>
            </a:r>
            <a:r>
              <a:rPr lang="en-US" altLang="en-US" sz="1800" dirty="0">
                <a:solidFill>
                  <a:schemeClr val="tx1"/>
                </a:solidFill>
              </a:rPr>
              <a:t>decrease in interest in the offender’s normal activities of daily life.</a:t>
            </a:r>
          </a:p>
          <a:p>
            <a:pPr marL="285750" lvl="1">
              <a:spcBef>
                <a:spcPts val="600"/>
              </a:spcBef>
              <a:buClr>
                <a:schemeClr val="tx2"/>
              </a:buClr>
              <a:buSzPct val="73000"/>
            </a:pPr>
            <a:r>
              <a:rPr lang="en-US" sz="1800" dirty="0">
                <a:solidFill>
                  <a:schemeClr val="tx1"/>
                </a:solidFill>
              </a:rPr>
              <a:t>An </a:t>
            </a:r>
            <a:r>
              <a:rPr lang="en-US" altLang="en-US" sz="1800" dirty="0">
                <a:solidFill>
                  <a:schemeClr val="tx1"/>
                </a:solidFill>
              </a:rPr>
              <a:t>offender’s withdrawal from social </a:t>
            </a:r>
            <a:r>
              <a:rPr lang="en-US" altLang="en-US" sz="1800" dirty="0">
                <a:solidFill>
                  <a:schemeClr val="tx1"/>
                </a:solidFill>
              </a:rPr>
              <a:t>activities.</a:t>
            </a:r>
          </a:p>
          <a:p>
            <a:pPr marL="285750" lvl="1">
              <a:spcBef>
                <a:spcPts val="600"/>
              </a:spcBef>
              <a:buClr>
                <a:schemeClr val="tx2"/>
              </a:buClr>
              <a:buSzPct val="73000"/>
            </a:pPr>
            <a:r>
              <a:rPr lang="en-US" sz="1800" dirty="0">
                <a:solidFill>
                  <a:schemeClr val="tx1"/>
                </a:solidFill>
              </a:rPr>
              <a:t>An </a:t>
            </a:r>
            <a:r>
              <a:rPr lang="en-US" altLang="en-US" sz="1800" dirty="0">
                <a:solidFill>
                  <a:schemeClr val="tx1"/>
                </a:solidFill>
              </a:rPr>
              <a:t>abrupt or unwarranted attitude change by an offender.</a:t>
            </a:r>
            <a:endParaRPr lang="en-US" sz="1800" dirty="0">
              <a:solidFill>
                <a:schemeClr val="tx1"/>
              </a:solidFill>
            </a:endParaRPr>
          </a:p>
          <a:p>
            <a:pPr marL="285750" lvl="1">
              <a:spcBef>
                <a:spcPts val="600"/>
              </a:spcBef>
              <a:buClr>
                <a:schemeClr val="tx2"/>
              </a:buClr>
              <a:buSzPct val="73000"/>
            </a:pPr>
            <a:r>
              <a:rPr lang="en-US" sz="1800" dirty="0">
                <a:solidFill>
                  <a:schemeClr val="tx1"/>
                </a:solidFill>
              </a:rPr>
              <a:t>Offenders </a:t>
            </a:r>
            <a:r>
              <a:rPr lang="en-US" altLang="en-US" sz="1800" dirty="0">
                <a:solidFill>
                  <a:schemeClr val="tx1"/>
                </a:solidFill>
              </a:rPr>
              <a:t>who loiter or congregate in blind </a:t>
            </a:r>
            <a:r>
              <a:rPr lang="en-US" altLang="en-US" sz="1800" dirty="0">
                <a:solidFill>
                  <a:schemeClr val="tx1"/>
                </a:solidFill>
              </a:rPr>
              <a:t>spots</a:t>
            </a:r>
            <a:endParaRPr lang="en-US" altLang="en-US"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pPr defTabSz="914363" eaLnBrk="1" fontAlgn="auto" hangingPunct="1">
              <a:spcAft>
                <a:spcPts val="0"/>
              </a:spcAft>
              <a:defRPr/>
            </a:pPr>
            <a:r>
              <a:rPr lang="en-US" sz="3200" dirty="0" smtClean="0"/>
              <a:t>Your Responsibilities in the IDOC Sexual Assault Prevention Plan</a:t>
            </a:r>
            <a:endParaRPr lang="en-US" sz="32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fontScale="92500"/>
          </a:bodyPr>
          <a:lstStyle/>
          <a:p>
            <a:pPr marL="0" indent="0">
              <a:buNone/>
            </a:pPr>
            <a:r>
              <a:rPr lang="en-US" altLang="en-US" sz="2800" dirty="0" smtClean="0">
                <a:cs typeface="Arial" charset="0"/>
              </a:rPr>
              <a:t>Policy </a:t>
            </a:r>
            <a:r>
              <a:rPr lang="en-US" altLang="en-US" sz="2800" dirty="0">
                <a:cs typeface="Arial" charset="0"/>
              </a:rPr>
              <a:t>02-01-115 Sexual Assault Prevention, Investigation, Victim Support and Reporting provides all staff with the procedures for the Department’s sexual assault prevention plan. All staff, contractors, volunteers, offenders, and students are responsible for reading and understanding this policy and its content</a:t>
            </a:r>
            <a:r>
              <a:rPr lang="en-US" altLang="en-US" sz="2800" dirty="0" smtClean="0">
                <a:cs typeface="Arial" charset="0"/>
              </a:rPr>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eaLnBrk="1" fontAlgn="auto" hangingPunct="1">
              <a:spcAft>
                <a:spcPts val="0"/>
              </a:spcAft>
              <a:defRPr/>
            </a:pPr>
            <a:r>
              <a:rPr lang="en-US" sz="3600" dirty="0" smtClean="0"/>
              <a:t>Sexual Assault Prevention Plan Summary</a:t>
            </a:r>
            <a:endParaRPr lang="en-US"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buNone/>
            </a:pPr>
            <a:r>
              <a:rPr lang="en-US" b="1" dirty="0" smtClean="0"/>
              <a:t>Offender/Student Education:</a:t>
            </a:r>
          </a:p>
          <a:p>
            <a:pPr marL="0" indent="0">
              <a:buNone/>
            </a:pPr>
            <a:endParaRPr lang="en-US" b="1" dirty="0" smtClean="0"/>
          </a:p>
          <a:p>
            <a:pPr marL="457200" indent="-457200"/>
            <a:r>
              <a:rPr lang="en-US" altLang="en-US" dirty="0" smtClean="0"/>
              <a:t>Offenders/students </a:t>
            </a:r>
            <a:r>
              <a:rPr lang="en-US" altLang="en-US" dirty="0"/>
              <a:t>are provided information about the agency sexual assault prevention plan and how to report an incident within 24 hours of intake </a:t>
            </a:r>
          </a:p>
          <a:p>
            <a:pPr marL="457200" indent="-457200"/>
            <a:r>
              <a:rPr lang="en-US" altLang="en-US" dirty="0"/>
              <a:t>Pamphlets and video – information is provided both verbally and in written format. </a:t>
            </a:r>
          </a:p>
          <a:p>
            <a:pPr marL="457200" indent="-457200"/>
            <a:r>
              <a:rPr lang="en-US" altLang="en-US" dirty="0"/>
              <a:t>Offenders/students that are not English language proficient will be provided translation services</a:t>
            </a:r>
          </a:p>
          <a:p>
            <a:pPr marL="457200" indent="-457200"/>
            <a:r>
              <a:rPr lang="en-US" altLang="en-US" dirty="0"/>
              <a:t>Offender/students that are illiterate or visually impaired will have the material read to them by staff</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Sexual Assault Prevention Plan Summary</a:t>
            </a:r>
            <a:endParaRPr lang="en-US" sz="3600" dirty="0"/>
          </a:p>
        </p:txBody>
      </p:sp>
      <p:sp>
        <p:nvSpPr>
          <p:cNvPr id="3" name="Content Placeholder 2"/>
          <p:cNvSpPr>
            <a:spLocks noGrp="1"/>
          </p:cNvSpPr>
          <p:nvPr>
            <p:ph idx="1"/>
          </p:nvPr>
        </p:nvSpPr>
        <p:spPr/>
        <p:txBody>
          <a:bodyPr>
            <a:noAutofit/>
          </a:bodyPr>
          <a:lstStyle/>
          <a:p>
            <a:pPr marL="0" indent="0">
              <a:lnSpc>
                <a:spcPct val="80000"/>
              </a:lnSpc>
              <a:buNone/>
            </a:pPr>
            <a:r>
              <a:rPr lang="en-US" sz="2400" b="1" dirty="0" smtClean="0"/>
              <a:t>SVAT – Sexual Violence Assessment Tool</a:t>
            </a:r>
          </a:p>
          <a:p>
            <a:pPr marL="0" indent="0">
              <a:lnSpc>
                <a:spcPct val="80000"/>
              </a:lnSpc>
              <a:buNone/>
            </a:pPr>
            <a:r>
              <a:rPr lang="en-US" sz="2400" dirty="0" smtClean="0"/>
              <a:t>An assessment form that is completed at intake to the agency based on the offender record and an interview with the offender.</a:t>
            </a:r>
          </a:p>
          <a:p>
            <a:pPr>
              <a:lnSpc>
                <a:spcPct val="80000"/>
              </a:lnSpc>
            </a:pPr>
            <a:endParaRPr lang="en-US" sz="2400" dirty="0" smtClean="0"/>
          </a:p>
          <a:p>
            <a:pPr>
              <a:lnSpc>
                <a:spcPct val="80000"/>
              </a:lnSpc>
            </a:pPr>
            <a:r>
              <a:rPr lang="en-US" dirty="0" smtClean="0"/>
              <a:t>Predicts if </a:t>
            </a:r>
            <a:r>
              <a:rPr lang="en-US" dirty="0"/>
              <a:t>an offender/student is a likely aggressor or likely victim based on several factors.</a:t>
            </a:r>
          </a:p>
          <a:p>
            <a:pPr>
              <a:lnSpc>
                <a:spcPct val="80000"/>
              </a:lnSpc>
            </a:pPr>
            <a:r>
              <a:rPr lang="en-US" dirty="0" smtClean="0"/>
              <a:t>Assessment </a:t>
            </a:r>
            <a:r>
              <a:rPr lang="en-US" dirty="0"/>
              <a:t>completed within 24 hours of intake into the department, 72 hours of intake into a facility</a:t>
            </a:r>
          </a:p>
          <a:p>
            <a:pPr>
              <a:lnSpc>
                <a:spcPct val="80000"/>
              </a:lnSpc>
            </a:pPr>
            <a:r>
              <a:rPr lang="en-US" dirty="0" smtClean="0"/>
              <a:t>Reviewed </a:t>
            </a:r>
            <a:r>
              <a:rPr lang="en-US" dirty="0"/>
              <a:t>annually and every 6 months for LGBTQ offender/students</a:t>
            </a:r>
          </a:p>
          <a:p>
            <a:pPr>
              <a:lnSpc>
                <a:spcPct val="80000"/>
              </a:lnSpc>
            </a:pPr>
            <a:r>
              <a:rPr lang="en-US" dirty="0" smtClean="0"/>
              <a:t>Used to </a:t>
            </a:r>
            <a:r>
              <a:rPr lang="en-US" dirty="0"/>
              <a:t>keep offenders separated that are a high risk for being an aggressor or a </a:t>
            </a:r>
            <a:r>
              <a:rPr lang="en-US" dirty="0" smtClean="0"/>
              <a:t>victim</a:t>
            </a:r>
            <a:endParaRPr lang="en-US" dirty="0"/>
          </a:p>
        </p:txBody>
      </p:sp>
    </p:spTree>
    <p:extLst>
      <p:ext uri="{BB962C8B-B14F-4D97-AF65-F5344CB8AC3E}">
        <p14:creationId xmlns:p14="http://schemas.microsoft.com/office/powerpoint/2010/main" val="3733595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Objectives</a:t>
            </a:r>
            <a:endParaRPr lang="en-US" dirty="0"/>
          </a:p>
        </p:txBody>
      </p:sp>
      <p:sp>
        <p:nvSpPr>
          <p:cNvPr id="6" name="Content Placeholder 5"/>
          <p:cNvSpPr>
            <a:spLocks noGrp="1"/>
          </p:cNvSpPr>
          <p:nvPr>
            <p:ph idx="1"/>
          </p:nvPr>
        </p:nvSpPr>
        <p:spPr/>
        <p:txBody>
          <a:bodyPr>
            <a:normAutofit fontScale="92500" lnSpcReduction="20000"/>
          </a:bodyPr>
          <a:lstStyle/>
          <a:p>
            <a:pPr marL="457200" indent="-411163"/>
            <a:r>
              <a:rPr lang="en-US" altLang="en-US" sz="2800" dirty="0" smtClean="0"/>
              <a:t>Know </a:t>
            </a:r>
            <a:r>
              <a:rPr lang="en-US" altLang="en-US" sz="2800" dirty="0"/>
              <a:t>how to avoid inappropriate relationships and how to communicate effectively and professionally.</a:t>
            </a:r>
          </a:p>
          <a:p>
            <a:pPr marL="457200" indent="-411163"/>
            <a:r>
              <a:rPr lang="en-US" altLang="en-US" sz="2800" dirty="0"/>
              <a:t>Know relevant laws related to mandatory reporting and age of consent.</a:t>
            </a:r>
          </a:p>
          <a:p>
            <a:pPr marL="457200" indent="-411163"/>
            <a:r>
              <a:rPr lang="en-US" altLang="en-US" sz="2800" dirty="0"/>
              <a:t>Know the difference in procedures for male vs female; juvenile vs adult; and LGBTI offenders/students</a:t>
            </a:r>
            <a:r>
              <a:rPr lang="en-US" altLang="en-US" sz="2800" dirty="0" smtClean="0"/>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Assault Prevention Plan Summary</a:t>
            </a:r>
            <a:endParaRPr lang="en-US" dirty="0"/>
          </a:p>
        </p:txBody>
      </p:sp>
      <p:sp>
        <p:nvSpPr>
          <p:cNvPr id="3" name="Content Placeholder 2"/>
          <p:cNvSpPr>
            <a:spLocks noGrp="1"/>
          </p:cNvSpPr>
          <p:nvPr>
            <p:ph idx="1"/>
          </p:nvPr>
        </p:nvSpPr>
        <p:spPr/>
        <p:txBody>
          <a:bodyPr>
            <a:noAutofit/>
          </a:bodyPr>
          <a:lstStyle/>
          <a:p>
            <a:pPr marL="0" indent="0">
              <a:lnSpc>
                <a:spcPct val="80000"/>
              </a:lnSpc>
              <a:buNone/>
            </a:pPr>
            <a:r>
              <a:rPr lang="en-US" sz="2400" b="1" dirty="0" smtClean="0"/>
              <a:t>PREA Committee</a:t>
            </a:r>
          </a:p>
          <a:p>
            <a:pPr marL="0" indent="0">
              <a:lnSpc>
                <a:spcPct val="80000"/>
              </a:lnSpc>
              <a:buNone/>
            </a:pPr>
            <a:endParaRPr lang="en-US" sz="2400" dirty="0" smtClean="0"/>
          </a:p>
          <a:p>
            <a:pPr marL="457200" indent="-457200">
              <a:lnSpc>
                <a:spcPct val="80000"/>
              </a:lnSpc>
            </a:pPr>
            <a:r>
              <a:rPr lang="en-US" dirty="0"/>
              <a:t>Meets monthly and established by the facility Superintendent</a:t>
            </a:r>
          </a:p>
          <a:p>
            <a:pPr marL="457200" indent="-457200">
              <a:lnSpc>
                <a:spcPct val="80000"/>
              </a:lnSpc>
            </a:pPr>
            <a:r>
              <a:rPr lang="en-US" dirty="0"/>
              <a:t>Consists of the facility PREA coordinator, investigators, medical, mental health, and executive level staff</a:t>
            </a:r>
          </a:p>
          <a:p>
            <a:pPr marL="457200" indent="-457200">
              <a:lnSpc>
                <a:spcPct val="80000"/>
              </a:lnSpc>
            </a:pPr>
            <a:r>
              <a:rPr lang="en-US" dirty="0"/>
              <a:t>Review allegations once the investigation concludes within 30 days (except unfounded).Looks for any need to change procedures, add staff or cameras, proper staff response, etc.</a:t>
            </a:r>
          </a:p>
          <a:p>
            <a:pPr marL="457200" indent="-457200">
              <a:lnSpc>
                <a:spcPct val="80000"/>
              </a:lnSpc>
            </a:pPr>
            <a:r>
              <a:rPr lang="en-US" dirty="0"/>
              <a:t>Monitors for retaliation for 90 days after a report is made</a:t>
            </a:r>
          </a:p>
          <a:p>
            <a:pPr marL="457200" indent="-457200">
              <a:lnSpc>
                <a:spcPct val="80000"/>
              </a:lnSpc>
            </a:pPr>
            <a:r>
              <a:rPr lang="en-US" dirty="0"/>
              <a:t>Review PREA </a:t>
            </a:r>
            <a:r>
              <a:rPr lang="en-US" dirty="0" smtClean="0"/>
              <a:t>flags</a:t>
            </a:r>
            <a:endParaRPr lang="en-US" dirty="0"/>
          </a:p>
        </p:txBody>
      </p:sp>
    </p:spTree>
    <p:extLst>
      <p:ext uri="{BB962C8B-B14F-4D97-AF65-F5344CB8AC3E}">
        <p14:creationId xmlns:p14="http://schemas.microsoft.com/office/powerpoint/2010/main" val="111701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lnSpc>
                <a:spcPct val="80000"/>
              </a:lnSpc>
              <a:buNone/>
            </a:pPr>
            <a:r>
              <a:rPr lang="en-US" b="1" dirty="0" smtClean="0"/>
              <a:t>Detection – Staffing Plans:</a:t>
            </a:r>
          </a:p>
          <a:p>
            <a:pPr marL="0" indent="0">
              <a:lnSpc>
                <a:spcPct val="80000"/>
              </a:lnSpc>
              <a:buNone/>
            </a:pPr>
            <a:endParaRPr lang="en-US" altLang="en-US" dirty="0">
              <a:cs typeface="Arial" charset="0"/>
            </a:endParaRPr>
          </a:p>
          <a:p>
            <a:pPr marL="457200" indent="-457200">
              <a:lnSpc>
                <a:spcPct val="80000"/>
              </a:lnSpc>
            </a:pPr>
            <a:r>
              <a:rPr lang="en-US" altLang="en-US" dirty="0">
                <a:cs typeface="Arial" charset="0"/>
              </a:rPr>
              <a:t>Providing the appropriate staffing plan can assist in the deterring and detecting sexual abuse</a:t>
            </a:r>
            <a:r>
              <a:rPr lang="en-US" altLang="en-US" dirty="0" smtClean="0">
                <a:cs typeface="Arial" charset="0"/>
              </a:rPr>
              <a:t>. </a:t>
            </a:r>
            <a:endParaRPr lang="en-US" altLang="en-US" dirty="0">
              <a:cs typeface="Arial" charset="0"/>
            </a:endParaRPr>
          </a:p>
          <a:p>
            <a:pPr marL="457200" indent="-457200">
              <a:lnSpc>
                <a:spcPct val="80000"/>
              </a:lnSpc>
            </a:pPr>
            <a:r>
              <a:rPr lang="en-US" altLang="en-US" dirty="0">
                <a:cs typeface="Arial" charset="0"/>
              </a:rPr>
              <a:t>Juvenile have a 1-8 ratio during waking hours and 1-16 during sleeping hours.</a:t>
            </a:r>
          </a:p>
          <a:p>
            <a:pPr marL="457200" indent="-457200">
              <a:lnSpc>
                <a:spcPct val="80000"/>
              </a:lnSpc>
            </a:pPr>
            <a:r>
              <a:rPr lang="en-US" altLang="en-US" dirty="0">
                <a:cs typeface="Arial" charset="0"/>
              </a:rPr>
              <a:t>Unannounced Rounds by </a:t>
            </a:r>
            <a:r>
              <a:rPr lang="en-US" altLang="en-US" dirty="0" smtClean="0">
                <a:cs typeface="Arial" charset="0"/>
              </a:rPr>
              <a:t>Supervisors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lnSpc>
                <a:spcPct val="80000"/>
              </a:lnSpc>
              <a:buNone/>
            </a:pPr>
            <a:r>
              <a:rPr lang="en-US" b="1" dirty="0" smtClean="0"/>
              <a:t>Detection - Video </a:t>
            </a:r>
            <a:r>
              <a:rPr lang="en-US" b="1" dirty="0"/>
              <a:t>Monitoring systems</a:t>
            </a:r>
            <a:r>
              <a:rPr lang="en-US" b="1" dirty="0" smtClean="0"/>
              <a:t>:</a:t>
            </a:r>
          </a:p>
          <a:p>
            <a:pPr marL="0" indent="0">
              <a:lnSpc>
                <a:spcPct val="80000"/>
              </a:lnSpc>
              <a:buNone/>
            </a:pPr>
            <a:endParaRPr lang="en-US" b="1" dirty="0"/>
          </a:p>
          <a:p>
            <a:pPr marL="457200" indent="-457200">
              <a:lnSpc>
                <a:spcPct val="80000"/>
              </a:lnSpc>
            </a:pPr>
            <a:r>
              <a:rPr lang="en-US" altLang="en-US" dirty="0"/>
              <a:t>Provide assistance in investigations and deters sexual abuse.</a:t>
            </a:r>
          </a:p>
          <a:p>
            <a:pPr marL="457200" indent="-457200">
              <a:lnSpc>
                <a:spcPct val="80000"/>
              </a:lnSpc>
            </a:pPr>
            <a:r>
              <a:rPr lang="en-US" altLang="en-US" dirty="0" smtClean="0"/>
              <a:t>Helps </a:t>
            </a:r>
            <a:r>
              <a:rPr lang="en-US" altLang="en-US" dirty="0"/>
              <a:t>cover areas when staff are not present</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lnSpc>
                <a:spcPct val="80000"/>
              </a:lnSpc>
              <a:buNone/>
            </a:pPr>
            <a:r>
              <a:rPr lang="en-US" b="1" dirty="0" smtClean="0"/>
              <a:t>Detection - Observation</a:t>
            </a:r>
            <a:r>
              <a:rPr lang="en-US" b="1" dirty="0"/>
              <a:t>:</a:t>
            </a:r>
          </a:p>
          <a:p>
            <a:pPr>
              <a:lnSpc>
                <a:spcPct val="80000"/>
              </a:lnSpc>
            </a:pPr>
            <a:endParaRPr lang="en-US" dirty="0"/>
          </a:p>
          <a:p>
            <a:pPr marL="457200" indent="-457200">
              <a:lnSpc>
                <a:spcPct val="80000"/>
              </a:lnSpc>
            </a:pPr>
            <a:r>
              <a:rPr lang="en-US" altLang="en-US" dirty="0"/>
              <a:t>All staff needs to watch for signs of sexual abuse and report any suspicions to a supervisor</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lnSpc>
                <a:spcPct val="80000"/>
              </a:lnSpc>
              <a:buNone/>
            </a:pPr>
            <a:r>
              <a:rPr lang="en-US" b="1" dirty="0" smtClean="0"/>
              <a:t>Reporting - Offender/Student</a:t>
            </a:r>
            <a:r>
              <a:rPr lang="en-US" b="1" dirty="0"/>
              <a:t>:</a:t>
            </a:r>
          </a:p>
          <a:p>
            <a:pPr marL="457200" indent="-457200">
              <a:lnSpc>
                <a:spcPct val="80000"/>
              </a:lnSpc>
            </a:pPr>
            <a:endParaRPr lang="en-US" altLang="en-US" dirty="0"/>
          </a:p>
          <a:p>
            <a:pPr marL="457200" indent="-457200">
              <a:lnSpc>
                <a:spcPct val="80000"/>
              </a:lnSpc>
            </a:pPr>
            <a:r>
              <a:rPr lang="en-US" altLang="en-US" dirty="0" smtClean="0"/>
              <a:t>Can </a:t>
            </a:r>
            <a:r>
              <a:rPr lang="en-US" altLang="en-US" dirty="0"/>
              <a:t>make a report to any staff</a:t>
            </a:r>
          </a:p>
          <a:p>
            <a:pPr marL="457200" indent="-457200">
              <a:lnSpc>
                <a:spcPct val="80000"/>
              </a:lnSpc>
            </a:pPr>
            <a:r>
              <a:rPr lang="en-US" altLang="en-US" dirty="0"/>
              <a:t>Can make a report by calling the investigations hotline on the offender phone system</a:t>
            </a:r>
          </a:p>
          <a:p>
            <a:pPr marL="457200" indent="-457200">
              <a:lnSpc>
                <a:spcPct val="80000"/>
              </a:lnSpc>
            </a:pPr>
            <a:r>
              <a:rPr lang="en-US" altLang="en-US" dirty="0"/>
              <a:t>Can make a report to a victim advocate agency by calling an external hotline on the offender phone system or emailing through the J-Pay </a:t>
            </a:r>
            <a:r>
              <a:rPr lang="en-US" altLang="en-US" dirty="0" smtClean="0"/>
              <a:t>kiosk</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lnSpc>
                <a:spcPct val="80000"/>
              </a:lnSpc>
              <a:buNone/>
            </a:pPr>
            <a:r>
              <a:rPr lang="en-US" b="1" dirty="0" smtClean="0"/>
              <a:t>Reporting - Offender/Student:</a:t>
            </a:r>
          </a:p>
          <a:p>
            <a:pPr marL="0" indent="0">
              <a:lnSpc>
                <a:spcPct val="80000"/>
              </a:lnSpc>
              <a:buNone/>
            </a:pPr>
            <a:endParaRPr lang="en-US" b="1" dirty="0"/>
          </a:p>
          <a:p>
            <a:pPr marL="457200" indent="-457200">
              <a:lnSpc>
                <a:spcPct val="80000"/>
              </a:lnSpc>
            </a:pPr>
            <a:r>
              <a:rPr lang="en-US" altLang="en-US" dirty="0"/>
              <a:t>Can make a report by writing, anonymously if they wish, to any IDOC staff or victim </a:t>
            </a:r>
            <a:r>
              <a:rPr lang="en-US" altLang="en-US" dirty="0" smtClean="0"/>
              <a:t>advocate or </a:t>
            </a:r>
            <a:r>
              <a:rPr lang="en-US" altLang="en-US" dirty="0"/>
              <a:t>file a grievance</a:t>
            </a:r>
          </a:p>
          <a:p>
            <a:pPr marL="457200" indent="-457200">
              <a:lnSpc>
                <a:spcPct val="80000"/>
              </a:lnSpc>
            </a:pPr>
            <a:r>
              <a:rPr lang="en-US" altLang="en-US" dirty="0"/>
              <a:t>Offender/student family members can make a report on their behalf by calling the facility, calling the Sexual Assault Hotline on the IDOC website or emailing </a:t>
            </a:r>
            <a:r>
              <a:rPr lang="en-US" altLang="en-US" dirty="0" smtClean="0"/>
              <a:t>IDOCPREA@idoc.in.gov</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lnSpc>
                <a:spcPct val="80000"/>
              </a:lnSpc>
              <a:buNone/>
            </a:pPr>
            <a:r>
              <a:rPr lang="en-US" b="1" dirty="0" smtClean="0"/>
              <a:t>Reporting - Staff/Volunteer/Contracted Staff:</a:t>
            </a:r>
          </a:p>
          <a:p>
            <a:pPr marL="0" indent="0">
              <a:lnSpc>
                <a:spcPct val="80000"/>
              </a:lnSpc>
              <a:buNone/>
            </a:pPr>
            <a:endParaRPr lang="en-US" b="1" dirty="0"/>
          </a:p>
          <a:p>
            <a:pPr marL="457200" indent="-457200">
              <a:lnSpc>
                <a:spcPct val="80000"/>
              </a:lnSpc>
            </a:pPr>
            <a:r>
              <a:rPr lang="en-US" altLang="en-US" dirty="0"/>
              <a:t>Can report to any staff, in private if they wish</a:t>
            </a:r>
          </a:p>
          <a:p>
            <a:pPr marL="457200" indent="-457200">
              <a:lnSpc>
                <a:spcPct val="80000"/>
              </a:lnSpc>
            </a:pPr>
            <a:r>
              <a:rPr lang="en-US" altLang="en-US" dirty="0" smtClean="0"/>
              <a:t>Offender </a:t>
            </a:r>
            <a:r>
              <a:rPr lang="en-US" altLang="en-US" dirty="0"/>
              <a:t>family/friends can call the IDOC sexual assault hotline (877-385-5877) or email a report to </a:t>
            </a:r>
            <a:r>
              <a:rPr lang="en-US" altLang="en-US" dirty="0" smtClean="0"/>
              <a:t>IDOCPREA@idoc.in.gov</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lnSpc>
                <a:spcPct val="80000"/>
              </a:lnSpc>
              <a:buNone/>
            </a:pPr>
            <a:r>
              <a:rPr lang="en-US" b="1" dirty="0" smtClean="0"/>
              <a:t>Response </a:t>
            </a:r>
            <a:r>
              <a:rPr lang="en-US" b="1" dirty="0"/>
              <a:t>– Sexual Assault Response Team (SART):</a:t>
            </a:r>
          </a:p>
          <a:p>
            <a:pPr>
              <a:lnSpc>
                <a:spcPct val="80000"/>
              </a:lnSpc>
              <a:buClr>
                <a:schemeClr val="tx2"/>
              </a:buClr>
              <a:buFont typeface="Wingdings" pitchFamily="2" charset="2"/>
              <a:buChar char="§"/>
              <a:defRPr/>
            </a:pPr>
            <a:endParaRPr lang="en-US" dirty="0"/>
          </a:p>
          <a:p>
            <a:pPr marL="457200" indent="-457200">
              <a:lnSpc>
                <a:spcPct val="80000"/>
              </a:lnSpc>
              <a:defRPr/>
            </a:pPr>
            <a:r>
              <a:rPr lang="en-US" dirty="0"/>
              <a:t>Each facility will have a SART with custody members assigned as first responders on each shift.</a:t>
            </a:r>
          </a:p>
          <a:p>
            <a:pPr marL="457200" indent="-457200">
              <a:lnSpc>
                <a:spcPct val="80000"/>
              </a:lnSpc>
              <a:defRPr/>
            </a:pPr>
            <a:r>
              <a:rPr lang="en-US" dirty="0"/>
              <a:t> Other members are: FPC, Medical, IA.</a:t>
            </a:r>
          </a:p>
          <a:p>
            <a:pPr marL="457200" indent="-457200">
              <a:lnSpc>
                <a:spcPct val="80000"/>
              </a:lnSpc>
              <a:defRPr/>
            </a:pPr>
            <a:r>
              <a:rPr lang="en-US" dirty="0"/>
              <a:t>Members of the SART are trained with a specialized curriculum that covers more in-depth information about first responders, investigations, forensic exams, prosecution and victim advocacy</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Sexual Assault Prevention Plan Summary</a:t>
            </a:r>
            <a:endParaRPr lang="en-US" sz="3600" dirty="0"/>
          </a:p>
        </p:txBody>
      </p:sp>
      <p:sp>
        <p:nvSpPr>
          <p:cNvPr id="3" name="Content Placeholder 2"/>
          <p:cNvSpPr>
            <a:spLocks noGrp="1"/>
          </p:cNvSpPr>
          <p:nvPr>
            <p:ph idx="1"/>
          </p:nvPr>
        </p:nvSpPr>
        <p:spPr/>
        <p:txBody>
          <a:bodyPr>
            <a:normAutofit/>
          </a:bodyPr>
          <a:lstStyle/>
          <a:p>
            <a:pPr marL="0" indent="0">
              <a:lnSpc>
                <a:spcPct val="80000"/>
              </a:lnSpc>
              <a:buNone/>
            </a:pPr>
            <a:r>
              <a:rPr lang="en-US" b="1" dirty="0" smtClean="0"/>
              <a:t>Response – SART Goals:</a:t>
            </a:r>
          </a:p>
          <a:p>
            <a:pPr>
              <a:lnSpc>
                <a:spcPct val="80000"/>
              </a:lnSpc>
            </a:pPr>
            <a:endParaRPr lang="en-US" dirty="0"/>
          </a:p>
          <a:p>
            <a:pPr marL="457200" indent="-457200">
              <a:lnSpc>
                <a:spcPct val="80000"/>
              </a:lnSpc>
              <a:buFont typeface="Times New Roman" pitchFamily="18" charset="0"/>
              <a:buAutoNum type="arabicPeriod"/>
            </a:pPr>
            <a:r>
              <a:rPr lang="en-US" altLang="en-US" dirty="0" smtClean="0"/>
              <a:t>Meet </a:t>
            </a:r>
            <a:r>
              <a:rPr lang="en-US" altLang="en-US" dirty="0"/>
              <a:t>the needs of the victim with crisis intervention and support services.</a:t>
            </a:r>
          </a:p>
          <a:p>
            <a:pPr marL="457200" indent="-457200">
              <a:lnSpc>
                <a:spcPct val="80000"/>
              </a:lnSpc>
              <a:buFont typeface="Times New Roman" pitchFamily="18" charset="0"/>
              <a:buAutoNum type="arabicPeriod"/>
            </a:pPr>
            <a:r>
              <a:rPr lang="en-US" altLang="en-US" dirty="0"/>
              <a:t>Provide a comprehensive forensic examination for sexual abuse victims.</a:t>
            </a:r>
          </a:p>
          <a:p>
            <a:pPr marL="457200" indent="-457200">
              <a:lnSpc>
                <a:spcPct val="80000"/>
              </a:lnSpc>
              <a:buFont typeface="Times New Roman" pitchFamily="18" charset="0"/>
              <a:buAutoNum type="arabicPeriod"/>
            </a:pPr>
            <a:r>
              <a:rPr lang="en-US" altLang="en-US" dirty="0"/>
              <a:t>Provide a joint, effective, sensitive approach to victims of sexual assault.</a:t>
            </a:r>
          </a:p>
          <a:p>
            <a:pPr marL="457200" indent="-457200">
              <a:lnSpc>
                <a:spcPct val="80000"/>
              </a:lnSpc>
              <a:buFont typeface="Times New Roman" pitchFamily="18" charset="0"/>
              <a:buAutoNum type="arabicPeriod"/>
            </a:pPr>
            <a:r>
              <a:rPr lang="en-US" altLang="en-US" dirty="0"/>
              <a:t>Document and preserve forensic evidence for potential prosecution.</a:t>
            </a:r>
          </a:p>
          <a:p>
            <a:pPr marL="457200" indent="-457200">
              <a:lnSpc>
                <a:spcPct val="80000"/>
              </a:lnSpc>
              <a:buFont typeface="Times New Roman" pitchFamily="18" charset="0"/>
              <a:buAutoNum type="arabicPeriod"/>
            </a:pPr>
            <a:r>
              <a:rPr lang="en-US" altLang="en-US" dirty="0"/>
              <a:t>Conduct investigations of the crime from notification through prosecution</a:t>
            </a:r>
            <a:r>
              <a:rPr lang="en-US" altLang="en-US" dirty="0" smtClean="0"/>
              <a:t>.</a:t>
            </a:r>
            <a:endParaRPr lang="en-US" dirty="0"/>
          </a:p>
        </p:txBody>
      </p:sp>
    </p:spTree>
    <p:extLst>
      <p:ext uri="{BB962C8B-B14F-4D97-AF65-F5344CB8AC3E}">
        <p14:creationId xmlns:p14="http://schemas.microsoft.com/office/powerpoint/2010/main" val="2354848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lnSpc>
                <a:spcPct val="80000"/>
              </a:lnSpc>
              <a:buNone/>
            </a:pPr>
            <a:r>
              <a:rPr lang="en-US" b="1" dirty="0" smtClean="0"/>
              <a:t>Response </a:t>
            </a:r>
            <a:r>
              <a:rPr lang="en-US" b="1" dirty="0"/>
              <a:t>– Investigations</a:t>
            </a:r>
            <a:r>
              <a:rPr lang="en-US" b="1" dirty="0" smtClean="0"/>
              <a:t>:</a:t>
            </a:r>
          </a:p>
          <a:p>
            <a:pPr marL="0" indent="0">
              <a:lnSpc>
                <a:spcPct val="80000"/>
              </a:lnSpc>
              <a:buNone/>
            </a:pPr>
            <a:endParaRPr lang="en-US" b="1" dirty="0"/>
          </a:p>
          <a:p>
            <a:pPr marL="457200" indent="-457200">
              <a:lnSpc>
                <a:spcPct val="80000"/>
              </a:lnSpc>
            </a:pPr>
            <a:r>
              <a:rPr lang="en-US" altLang="en-US" dirty="0"/>
              <a:t>Conducted by IDOC Internal Affairs and/or Correctional Police Officers</a:t>
            </a:r>
          </a:p>
          <a:p>
            <a:pPr marL="457200" indent="-457200">
              <a:lnSpc>
                <a:spcPct val="80000"/>
              </a:lnSpc>
            </a:pPr>
            <a:r>
              <a:rPr lang="en-US" altLang="en-US" dirty="0"/>
              <a:t>Assisted by Indiana State Police as needed for DNA Evidence</a:t>
            </a:r>
          </a:p>
          <a:p>
            <a:pPr marL="457200" indent="-457200">
              <a:lnSpc>
                <a:spcPct val="80000"/>
              </a:lnSpc>
            </a:pPr>
            <a:r>
              <a:rPr lang="en-US" altLang="en-US" dirty="0"/>
              <a:t>Child Protective Services assists with victims under 18</a:t>
            </a:r>
          </a:p>
          <a:p>
            <a:pPr marL="457200" indent="-457200">
              <a:lnSpc>
                <a:spcPct val="80000"/>
              </a:lnSpc>
            </a:pPr>
            <a:r>
              <a:rPr lang="en-US" altLang="en-US" dirty="0"/>
              <a:t>Follow the National Protocol for Sexual Assault Medical Forensic Examinations - Adults/Adolescents (DOJ</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Prison Rape Elimination Act</a:t>
            </a:r>
            <a:endParaRPr lang="en-US" dirty="0"/>
          </a:p>
        </p:txBody>
      </p:sp>
      <p:sp>
        <p:nvSpPr>
          <p:cNvPr id="7" name="Content Placeholder 6"/>
          <p:cNvSpPr>
            <a:spLocks noGrp="1"/>
          </p:cNvSpPr>
          <p:nvPr>
            <p:ph idx="1"/>
          </p:nvPr>
        </p:nvSpPr>
        <p:spPr/>
        <p:txBody>
          <a:bodyPr>
            <a:noAutofit/>
          </a:bodyPr>
          <a:lstStyle/>
          <a:p>
            <a:pPr marL="0" indent="0">
              <a:buNone/>
            </a:pPr>
            <a:r>
              <a:rPr lang="en-US" dirty="0"/>
              <a:t>The </a:t>
            </a:r>
            <a:r>
              <a:rPr lang="en-US" dirty="0">
                <a:hlinkClick r:id="rId2" tooltip=" [This link will be opened in a new browser tab/window.] "/>
              </a:rPr>
              <a:t>Prison Rape Elimination Act</a:t>
            </a:r>
            <a:r>
              <a:rPr lang="en-US" dirty="0"/>
              <a:t> (PREA), a federal law enacted in 2003, was created to eliminate sexual abuse in confinement. In addition to providing federal funding for research, programs, training, and technical assistance to address the issue, the legislation mandated the development of national standards. The National Prison Rape Elimination Commission developed recommended national standards for reducing prison rape. The </a:t>
            </a:r>
            <a:r>
              <a:rPr lang="en-US" dirty="0">
                <a:hlinkClick r:id="rId3" tooltip=" [This link will be opened in a new browser tab/window.] "/>
              </a:rPr>
              <a:t>final standards</a:t>
            </a:r>
            <a:r>
              <a:rPr lang="en-US" dirty="0"/>
              <a:t> became effective June 20, 2012, when they were published by the Department of Justice (DOJ) in the Federal Register</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Victim </a:t>
            </a:r>
            <a:r>
              <a:rPr lang="en-US" dirty="0" smtClean="0"/>
              <a:t>Support</a:t>
            </a:r>
            <a:endParaRPr lang="en-US" dirty="0"/>
          </a:p>
        </p:txBody>
      </p:sp>
      <p:sp>
        <p:nvSpPr>
          <p:cNvPr id="2" name="Content Placeholder 1"/>
          <p:cNvSpPr>
            <a:spLocks noGrp="1"/>
          </p:cNvSpPr>
          <p:nvPr>
            <p:ph idx="1"/>
          </p:nvPr>
        </p:nvSpPr>
        <p:spPr/>
        <p:txBody>
          <a:bodyPr>
            <a:normAutofit/>
          </a:bodyPr>
          <a:lstStyle/>
          <a:p>
            <a:pPr marL="0" indent="0">
              <a:buNone/>
            </a:pPr>
            <a:r>
              <a:rPr lang="en-US" dirty="0" smtClean="0"/>
              <a:t>If </a:t>
            </a:r>
            <a:r>
              <a:rPr lang="en-US" dirty="0"/>
              <a:t>an allegation is of actual sexual conduct, the victim shall be referred to the facility’s Health Care staff for examination in accordance with health care services directives (HCSD 2.30 and JHCSD 2.30) and the Sexual Assault Manual</a:t>
            </a:r>
            <a:r>
              <a:rPr lang="en-US" dirty="0" smtClean="0"/>
              <a:t>. Victims </a:t>
            </a:r>
            <a:r>
              <a:rPr lang="en-US" dirty="0"/>
              <a:t>of sexual abuse have timely, unimpeded access to quality medical and mental health services free of charge following an incident of sexual abuse, whether or not they name an abuser</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Victim Support</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lvl="1" indent="0">
              <a:lnSpc>
                <a:spcPct val="80000"/>
              </a:lnSpc>
              <a:spcBef>
                <a:spcPts val="600"/>
              </a:spcBef>
              <a:buClr>
                <a:schemeClr val="tx2"/>
              </a:buClr>
              <a:buNone/>
            </a:pPr>
            <a:r>
              <a:rPr lang="en-US" sz="2600" b="1" dirty="0" smtClean="0">
                <a:solidFill>
                  <a:schemeClr val="tx1"/>
                </a:solidFill>
              </a:rPr>
              <a:t>Medical </a:t>
            </a:r>
            <a:r>
              <a:rPr lang="en-US" sz="2600" b="1" dirty="0">
                <a:solidFill>
                  <a:schemeClr val="tx1"/>
                </a:solidFill>
              </a:rPr>
              <a:t>and Mental Health</a:t>
            </a:r>
            <a:r>
              <a:rPr lang="en-US" sz="2600" b="1" dirty="0" smtClean="0">
                <a:solidFill>
                  <a:schemeClr val="tx1"/>
                </a:solidFill>
              </a:rPr>
              <a:t>:</a:t>
            </a:r>
          </a:p>
          <a:p>
            <a:pPr marL="0" lvl="1" indent="0">
              <a:lnSpc>
                <a:spcPct val="80000"/>
              </a:lnSpc>
              <a:spcBef>
                <a:spcPts val="600"/>
              </a:spcBef>
              <a:buClr>
                <a:schemeClr val="tx2"/>
              </a:buClr>
              <a:buNone/>
            </a:pPr>
            <a:endParaRPr lang="en-US" sz="2600" b="1" dirty="0">
              <a:solidFill>
                <a:schemeClr val="tx1"/>
              </a:solidFill>
            </a:endParaRPr>
          </a:p>
          <a:p>
            <a:pPr marL="457200" indent="-457200">
              <a:lnSpc>
                <a:spcPct val="80000"/>
              </a:lnSpc>
            </a:pPr>
            <a:r>
              <a:rPr lang="en-US" altLang="en-US" dirty="0"/>
              <a:t>Provide emergent medical care follow up medical care as needed</a:t>
            </a:r>
          </a:p>
          <a:p>
            <a:pPr marL="457200" indent="-457200">
              <a:lnSpc>
                <a:spcPct val="80000"/>
              </a:lnSpc>
            </a:pPr>
            <a:r>
              <a:rPr lang="en-US" altLang="en-US" dirty="0"/>
              <a:t>Provide Sexually Transmitted Infection treatment</a:t>
            </a:r>
          </a:p>
          <a:p>
            <a:pPr marL="457200" indent="-457200">
              <a:lnSpc>
                <a:spcPct val="80000"/>
              </a:lnSpc>
            </a:pPr>
            <a:r>
              <a:rPr lang="en-US" altLang="en-US" dirty="0"/>
              <a:t>Provide pregnancy tests and services for female victims</a:t>
            </a:r>
          </a:p>
          <a:p>
            <a:pPr marL="457200" indent="-457200">
              <a:lnSpc>
                <a:spcPct val="80000"/>
              </a:lnSpc>
            </a:pPr>
            <a:r>
              <a:rPr lang="en-US" altLang="en-US" dirty="0"/>
              <a:t>Arrange for forensic medical exams with a local SANE</a:t>
            </a:r>
          </a:p>
          <a:p>
            <a:pPr marL="457200" indent="-457200">
              <a:lnSpc>
                <a:spcPct val="80000"/>
              </a:lnSpc>
            </a:pPr>
            <a:r>
              <a:rPr lang="en-US" altLang="en-US" dirty="0"/>
              <a:t>Provide follow up MH counseling services for victims</a:t>
            </a:r>
          </a:p>
          <a:p>
            <a:pPr marL="457200" indent="-457200">
              <a:lnSpc>
                <a:spcPct val="80000"/>
              </a:lnSpc>
            </a:pPr>
            <a:r>
              <a:rPr lang="en-US" altLang="en-US" dirty="0"/>
              <a:t>Provide MH treatment for </a:t>
            </a:r>
            <a:r>
              <a:rPr lang="en-US" altLang="en-US" dirty="0" smtClean="0"/>
              <a:t>abusers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Victim Support</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lnSpc>
                <a:spcPct val="80000"/>
              </a:lnSpc>
              <a:buNone/>
            </a:pPr>
            <a:r>
              <a:rPr lang="en-US" sz="2600" b="1" dirty="0" smtClean="0">
                <a:solidFill>
                  <a:schemeClr val="tx1"/>
                </a:solidFill>
              </a:rPr>
              <a:t>Victim </a:t>
            </a:r>
            <a:r>
              <a:rPr lang="en-US" sz="2600" b="1" dirty="0">
                <a:solidFill>
                  <a:schemeClr val="tx1"/>
                </a:solidFill>
              </a:rPr>
              <a:t>Advocacy Services:</a:t>
            </a:r>
          </a:p>
          <a:p>
            <a:pPr marL="457200" indent="-457200">
              <a:lnSpc>
                <a:spcPct val="80000"/>
              </a:lnSpc>
            </a:pPr>
            <a:endParaRPr lang="en-US" altLang="en-US" dirty="0" smtClean="0"/>
          </a:p>
          <a:p>
            <a:pPr marL="457200" indent="-457200">
              <a:lnSpc>
                <a:spcPct val="80000"/>
              </a:lnSpc>
            </a:pPr>
            <a:r>
              <a:rPr lang="en-US" altLang="en-US" dirty="0" smtClean="0"/>
              <a:t>Arranged </a:t>
            </a:r>
            <a:r>
              <a:rPr lang="en-US" altLang="en-US" dirty="0"/>
              <a:t>through organizations outside of IDOC</a:t>
            </a:r>
          </a:p>
          <a:p>
            <a:pPr marL="457200" indent="-457200">
              <a:lnSpc>
                <a:spcPct val="80000"/>
              </a:lnSpc>
            </a:pPr>
            <a:r>
              <a:rPr lang="en-US" altLang="en-US" dirty="0"/>
              <a:t>Accompany victims during the forensic exam</a:t>
            </a:r>
          </a:p>
          <a:p>
            <a:pPr marL="457200" indent="-457200">
              <a:lnSpc>
                <a:spcPct val="80000"/>
              </a:lnSpc>
            </a:pPr>
            <a:r>
              <a:rPr lang="en-US" altLang="en-US" dirty="0"/>
              <a:t>Provide follow up counseling if requested by the victim</a:t>
            </a:r>
          </a:p>
          <a:p>
            <a:pPr marL="457200" indent="-457200">
              <a:lnSpc>
                <a:spcPct val="80000"/>
              </a:lnSpc>
            </a:pPr>
            <a:r>
              <a:rPr lang="en-US" altLang="en-US" dirty="0"/>
              <a:t>Can provide support after </a:t>
            </a:r>
            <a:r>
              <a:rPr lang="en-US" altLang="en-US" dirty="0" smtClean="0"/>
              <a:t>incarceration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eaLnBrk="1" fontAlgn="auto" hangingPunct="1">
              <a:spcAft>
                <a:spcPts val="0"/>
              </a:spcAft>
              <a:defRPr/>
            </a:pPr>
            <a:r>
              <a:rPr lang="en-US" dirty="0" smtClean="0"/>
              <a:t>Common Reactions of Victims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buNone/>
            </a:pPr>
            <a:r>
              <a:rPr lang="en-US" altLang="en-US" sz="2600" b="1" dirty="0" smtClean="0">
                <a:solidFill>
                  <a:schemeClr val="tx1"/>
                </a:solidFill>
              </a:rPr>
              <a:t>Post </a:t>
            </a:r>
            <a:r>
              <a:rPr lang="en-US" altLang="en-US" sz="2600" b="1" dirty="0">
                <a:solidFill>
                  <a:schemeClr val="tx1"/>
                </a:solidFill>
              </a:rPr>
              <a:t>Traumatic Stress Disorder (PTSD):</a:t>
            </a:r>
          </a:p>
          <a:p>
            <a:pPr marL="457200" indent="-457200"/>
            <a:endParaRPr lang="en-US" altLang="en-US" dirty="0" smtClean="0"/>
          </a:p>
          <a:p>
            <a:pPr marL="457200" indent="-457200"/>
            <a:r>
              <a:rPr lang="en-US" altLang="en-US" dirty="0" smtClean="0"/>
              <a:t>One </a:t>
            </a:r>
            <a:r>
              <a:rPr lang="en-US" altLang="en-US" dirty="0"/>
              <a:t>of the results of sexual assault that you may have to respond to is a medical condition called Post Traumatic Stress Disorder.</a:t>
            </a:r>
          </a:p>
          <a:p>
            <a:pPr marL="457200" indent="-457200"/>
            <a:r>
              <a:rPr lang="en-US" altLang="en-US" dirty="0"/>
              <a:t>PTSD is an abnormal physiological and/or psychological response of coping with a life threatening or highly traumatic situation after the danger or trauma has passed.</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Common Reactions of Victims</a:t>
            </a:r>
            <a:endParaRP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buNone/>
            </a:pPr>
            <a:r>
              <a:rPr lang="en-US" b="1" dirty="0"/>
              <a:t>PTSD Acute Phase Signs</a:t>
            </a:r>
            <a:r>
              <a:rPr lang="en-US" b="1" dirty="0" smtClean="0"/>
              <a:t>:</a:t>
            </a:r>
          </a:p>
          <a:p>
            <a:pPr marL="0" indent="0">
              <a:buNone/>
            </a:pPr>
            <a:endParaRPr lang="en-US" b="1" dirty="0"/>
          </a:p>
          <a:p>
            <a:pPr marL="457200" indent="-457200"/>
            <a:r>
              <a:rPr lang="en-US" dirty="0" smtClean="0"/>
              <a:t>Fear </a:t>
            </a:r>
            <a:r>
              <a:rPr lang="en-US" dirty="0"/>
              <a:t>at inappropriate or unusual </a:t>
            </a:r>
            <a:r>
              <a:rPr lang="en-US" dirty="0" smtClean="0"/>
              <a:t>times</a:t>
            </a:r>
          </a:p>
          <a:p>
            <a:pPr marL="457200" indent="-457200"/>
            <a:r>
              <a:rPr lang="en-US" dirty="0" smtClean="0"/>
              <a:t>Anger at inappropriate or unusual times</a:t>
            </a:r>
          </a:p>
          <a:p>
            <a:pPr marL="457200" indent="-457200"/>
            <a:r>
              <a:rPr lang="en-US" dirty="0" smtClean="0"/>
              <a:t>Outward emotional responses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Common Reactions of Victims</a:t>
            </a:r>
            <a:endParaRPr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fontScale="92500" lnSpcReduction="10000"/>
          </a:bodyPr>
          <a:lstStyle/>
          <a:p>
            <a:pPr marL="0" indent="0">
              <a:buNone/>
            </a:pPr>
            <a:r>
              <a:rPr lang="en-US" sz="2600" b="1" dirty="0" smtClean="0">
                <a:solidFill>
                  <a:schemeClr val="tx1"/>
                </a:solidFill>
              </a:rPr>
              <a:t>PTSD </a:t>
            </a:r>
            <a:r>
              <a:rPr lang="en-US" sz="2600" b="1" dirty="0">
                <a:solidFill>
                  <a:schemeClr val="tx1"/>
                </a:solidFill>
              </a:rPr>
              <a:t>Long Term Effects</a:t>
            </a:r>
            <a:r>
              <a:rPr lang="en-US" sz="2600" b="1" dirty="0" smtClean="0">
                <a:solidFill>
                  <a:schemeClr val="tx1"/>
                </a:solidFill>
              </a:rPr>
              <a:t>:</a:t>
            </a:r>
          </a:p>
          <a:p>
            <a:pPr marL="0" indent="0">
              <a:buNone/>
            </a:pPr>
            <a:endParaRPr lang="en-US" sz="2600" b="1" dirty="0">
              <a:solidFill>
                <a:schemeClr val="tx1"/>
              </a:solidFill>
            </a:endParaRPr>
          </a:p>
          <a:p>
            <a:pPr marL="457200" indent="-457200"/>
            <a:r>
              <a:rPr lang="en-US" altLang="en-US" dirty="0" smtClean="0"/>
              <a:t>Mentally re-experiencing the assault</a:t>
            </a:r>
          </a:p>
          <a:p>
            <a:pPr marL="457200" indent="-457200"/>
            <a:r>
              <a:rPr lang="en-US" altLang="en-US" dirty="0" smtClean="0"/>
              <a:t>Aversion to sex</a:t>
            </a:r>
          </a:p>
          <a:p>
            <a:pPr marL="457200" indent="-457200"/>
            <a:r>
              <a:rPr lang="en-US" altLang="en-US" dirty="0" smtClean="0"/>
              <a:t>Anxiety</a:t>
            </a:r>
          </a:p>
          <a:p>
            <a:pPr marL="457200" indent="-457200"/>
            <a:r>
              <a:rPr lang="en-US" altLang="en-US" dirty="0" smtClean="0"/>
              <a:t>Phobias</a:t>
            </a:r>
          </a:p>
          <a:p>
            <a:pPr marL="457200" indent="-457200"/>
            <a:r>
              <a:rPr lang="en-US" altLang="en-US" dirty="0" smtClean="0"/>
              <a:t>Suspiciousness (paranoia)</a:t>
            </a:r>
          </a:p>
          <a:p>
            <a:pPr marL="457200" indent="-457200"/>
            <a:r>
              <a:rPr lang="en-US" altLang="en-US" dirty="0" smtClean="0"/>
              <a:t>Depression</a:t>
            </a:r>
          </a:p>
          <a:p>
            <a:pPr marL="457200" indent="-457200"/>
            <a:r>
              <a:rPr lang="en-US" altLang="en-US" dirty="0" smtClean="0"/>
              <a:t>Nightmares</a:t>
            </a:r>
          </a:p>
          <a:p>
            <a:pPr marL="457200" indent="-457200"/>
            <a:r>
              <a:rPr lang="en-US" altLang="en-US" dirty="0" smtClean="0"/>
              <a:t>Sleep disorders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eaLnBrk="1" fontAlgn="auto" hangingPunct="1">
              <a:spcAft>
                <a:spcPts val="0"/>
              </a:spcAft>
              <a:defRPr/>
            </a:pPr>
            <a:r>
              <a:rPr lang="en-US" dirty="0" smtClean="0"/>
              <a:t>Avoiding Inappropriate Relationships</a:t>
            </a:r>
            <a:endParaRPr lang="en-US"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lgn="ctr">
              <a:buClr>
                <a:schemeClr val="tx2"/>
              </a:buClr>
              <a:buNone/>
              <a:defRPr/>
            </a:pPr>
            <a:r>
              <a:rPr lang="en-US" dirty="0" smtClean="0"/>
              <a:t>Offenders </a:t>
            </a:r>
            <a:r>
              <a:rPr lang="en-US" dirty="0"/>
              <a:t>and staff have an effect on each other. There are always possible negative effects of these interactions. Keep in mind this simple equation</a:t>
            </a:r>
            <a:r>
              <a:rPr lang="en-US" dirty="0" smtClean="0"/>
              <a:t>:</a:t>
            </a:r>
          </a:p>
          <a:p>
            <a:pPr marL="0" indent="0" algn="ctr">
              <a:buClr>
                <a:schemeClr val="tx2"/>
              </a:buClr>
              <a:buNone/>
              <a:defRPr/>
            </a:pPr>
            <a:endParaRPr lang="en-US" dirty="0"/>
          </a:p>
          <a:p>
            <a:pPr marL="0" indent="0" algn="ctr">
              <a:buClr>
                <a:schemeClr val="tx2"/>
              </a:buClr>
              <a:buNone/>
              <a:defRPr/>
            </a:pPr>
            <a:r>
              <a:rPr lang="en-US" b="1" dirty="0" smtClean="0">
                <a:solidFill>
                  <a:schemeClr val="tx2"/>
                </a:solidFill>
              </a:rPr>
              <a:t>TIME </a:t>
            </a:r>
            <a:r>
              <a:rPr lang="en-US" b="1" dirty="0">
                <a:solidFill>
                  <a:schemeClr val="tx2"/>
                </a:solidFill>
              </a:rPr>
              <a:t>+ EXPOSURE = </a:t>
            </a:r>
            <a:r>
              <a:rPr lang="en-US" b="1" dirty="0" smtClean="0">
                <a:solidFill>
                  <a:schemeClr val="tx2"/>
                </a:solidFill>
              </a:rPr>
              <a:t>INFLUENCE</a:t>
            </a:r>
          </a:p>
          <a:p>
            <a:pPr marL="0" indent="0" algn="ctr">
              <a:buClr>
                <a:schemeClr val="tx2"/>
              </a:buClr>
              <a:buNone/>
              <a:defRPr/>
            </a:pPr>
            <a:endParaRPr lang="en-US" dirty="0"/>
          </a:p>
          <a:p>
            <a:pPr marL="0" indent="0" algn="ctr">
              <a:buClr>
                <a:schemeClr val="tx2"/>
              </a:buClr>
              <a:buNone/>
              <a:defRPr/>
            </a:pPr>
            <a:r>
              <a:rPr lang="en-US" dirty="0" smtClean="0"/>
              <a:t>The </a:t>
            </a:r>
            <a:r>
              <a:rPr lang="en-US" dirty="0"/>
              <a:t>more time you spend in a certain environment, and exposed to something, the more you are influenced by it</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dirty="0"/>
              <a:t>Examples of Inappropriate Contact with Offenders</a:t>
            </a:r>
          </a:p>
        </p:txBody>
      </p:sp>
      <p:sp>
        <p:nvSpPr>
          <p:cNvPr id="6" name="Content Placeholder 5"/>
          <p:cNvSpPr>
            <a:spLocks noGrp="1"/>
          </p:cNvSpPr>
          <p:nvPr>
            <p:ph idx="1"/>
          </p:nvPr>
        </p:nvSpPr>
        <p:spPr/>
        <p:txBody>
          <a:bodyPr>
            <a:normAutofit/>
          </a:bodyPr>
          <a:lstStyle/>
          <a:p>
            <a:pPr marL="457200" indent="-457200"/>
            <a:r>
              <a:rPr lang="en-US" altLang="en-US" dirty="0" smtClean="0"/>
              <a:t>Living </a:t>
            </a:r>
            <a:r>
              <a:rPr lang="en-US" altLang="en-US" dirty="0"/>
              <a:t>with or providing lodging for an offender, unless the offender is a parent, step-parent, child, step-child, or where the offender and staff person were married prior to the staff person’s employment with the Department.</a:t>
            </a:r>
          </a:p>
          <a:p>
            <a:pPr marL="457200" indent="-457200"/>
            <a:r>
              <a:rPr lang="en-US" altLang="en-US" dirty="0"/>
              <a:t>Marriage to an offender, unless the staff person and offender were married prior to the staff person’s employment.</a:t>
            </a:r>
          </a:p>
          <a:p>
            <a:pPr marL="457200" indent="-457200"/>
            <a:r>
              <a:rPr lang="en-US" altLang="en-US" dirty="0"/>
              <a:t>Offering an offender employment after release</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dirty="0"/>
              <a:t>Examples of Inappropriate Contact with Offenders</a:t>
            </a:r>
          </a:p>
        </p:txBody>
      </p:sp>
      <p:sp>
        <p:nvSpPr>
          <p:cNvPr id="3" name="Content Placeholder 2"/>
          <p:cNvSpPr>
            <a:spLocks noGrp="1"/>
          </p:cNvSpPr>
          <p:nvPr>
            <p:ph idx="1"/>
          </p:nvPr>
        </p:nvSpPr>
        <p:spPr/>
        <p:txBody>
          <a:bodyPr>
            <a:normAutofit/>
          </a:bodyPr>
          <a:lstStyle/>
          <a:p>
            <a:pPr marL="457200" indent="-457200" eaLnBrk="1" hangingPunct="1"/>
            <a:r>
              <a:rPr lang="en-US" altLang="en-US" dirty="0" smtClean="0"/>
              <a:t>Carrying messages to or from an offender.</a:t>
            </a:r>
          </a:p>
          <a:p>
            <a:pPr marL="457200" indent="-457200" eaLnBrk="1" hangingPunct="1"/>
            <a:r>
              <a:rPr lang="en-US" altLang="en-US" dirty="0" smtClean="0"/>
              <a:t>Social relationship of any type with an offender.</a:t>
            </a:r>
          </a:p>
          <a:p>
            <a:pPr marL="457200" indent="-457200" eaLnBrk="1" hangingPunct="1"/>
            <a:r>
              <a:rPr lang="en-US" altLang="en-US" dirty="0" smtClean="0"/>
              <a:t>Visiting or corresponding with an offender, unless the offender is a family member and permission has been obtained from the staff person’s Facility Head and the Facility Head of the facility where the offender is housed.</a:t>
            </a:r>
          </a:p>
          <a:p>
            <a:pPr marL="457200" indent="-457200" eaLnBrk="1" hangingPunct="1"/>
            <a:r>
              <a:rPr lang="en-US" altLang="en-US" dirty="0" smtClean="0"/>
              <a:t>Physical contact beyond that which is routinely required by specific job duties.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defTabSz="914363" eaLnBrk="1" fontAlgn="auto" hangingPunct="1">
              <a:spcAft>
                <a:spcPts val="0"/>
              </a:spcAft>
              <a:defRPr/>
            </a:pPr>
            <a:r>
              <a:rPr dirty="0"/>
              <a:t>Examples of Inappropriate Contact with Offenders</a:t>
            </a:r>
          </a:p>
        </p:txBody>
      </p:sp>
      <p:sp>
        <p:nvSpPr>
          <p:cNvPr id="2" name="Content Placeholder 1"/>
          <p:cNvSpPr>
            <a:spLocks noGrp="1"/>
          </p:cNvSpPr>
          <p:nvPr>
            <p:ph idx="1"/>
          </p:nvPr>
        </p:nvSpPr>
        <p:spPr/>
        <p:txBody>
          <a:bodyPr>
            <a:noAutofit/>
          </a:bodyPr>
          <a:lstStyle/>
          <a:p>
            <a:pPr marL="457200" indent="-457200"/>
            <a:r>
              <a:rPr lang="en-US" altLang="en-US" dirty="0"/>
              <a:t>Vulgar language, curse words</a:t>
            </a:r>
            <a:endParaRPr lang="en-US" altLang="en-US" b="1" u="sng" dirty="0"/>
          </a:p>
          <a:p>
            <a:pPr marL="457200" indent="-457200"/>
            <a:r>
              <a:rPr lang="en-US" altLang="en-US" dirty="0"/>
              <a:t>Romantic contact</a:t>
            </a:r>
            <a:endParaRPr lang="en-US" altLang="en-US" b="1" u="sng" dirty="0"/>
          </a:p>
          <a:p>
            <a:pPr marL="457200" indent="-457200"/>
            <a:r>
              <a:rPr lang="en-US" altLang="en-US" dirty="0"/>
              <a:t>Sexual contact</a:t>
            </a:r>
            <a:endParaRPr lang="en-US" altLang="en-US" b="1" u="sng" dirty="0"/>
          </a:p>
          <a:p>
            <a:pPr marL="457200" indent="-457200"/>
            <a:r>
              <a:rPr lang="en-US" altLang="en-US" dirty="0"/>
              <a:t>Contact outside the regular performance of his/her duties</a:t>
            </a:r>
            <a:endParaRPr lang="en-US" altLang="en-US" b="1" u="sng" dirty="0"/>
          </a:p>
          <a:p>
            <a:pPr marL="457200" indent="-457200"/>
            <a:r>
              <a:rPr lang="en-US" altLang="en-US" dirty="0"/>
              <a:t>Giving or receiving letters, phone calls, money, telephone numbers or anything else that is not authorized by policy from an offender, his/her family member(s), or a visitor</a:t>
            </a:r>
          </a:p>
          <a:p>
            <a:pPr marL="457200" indent="-457200"/>
            <a:r>
              <a:rPr lang="en-US" altLang="en-US" dirty="0"/>
              <a:t>Failure to enforce facility rules and </a:t>
            </a:r>
            <a:r>
              <a:rPr lang="en-US" altLang="en-US" dirty="0" smtClean="0"/>
              <a:t>regulations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Prison Rape Elimination Act</a:t>
            </a:r>
            <a:endParaRPr lang="en-US" dirty="0"/>
          </a:p>
        </p:txBody>
      </p:sp>
      <p:sp>
        <p:nvSpPr>
          <p:cNvPr id="6" name="Content Placeholder 5"/>
          <p:cNvSpPr>
            <a:spLocks noGrp="1"/>
          </p:cNvSpPr>
          <p:nvPr>
            <p:ph idx="1"/>
          </p:nvPr>
        </p:nvSpPr>
        <p:spPr/>
        <p:txBody>
          <a:bodyPr>
            <a:normAutofit fontScale="70000" lnSpcReduction="20000"/>
          </a:bodyPr>
          <a:lstStyle/>
          <a:p>
            <a:pPr marL="457200" indent="-457200">
              <a:defRPr/>
            </a:pPr>
            <a:r>
              <a:rPr lang="en-US" sz="2400" dirty="0" smtClean="0"/>
              <a:t>The </a:t>
            </a:r>
            <a:r>
              <a:rPr lang="en-US" sz="2400" dirty="0"/>
              <a:t>act also created the National Prison Rape Elimination Commission and charged it with developing standards for the elimination of prison rape. Those standards were published in June 2009, and were turned over to the Department of Justice for review and passage as a final rule. That final rule became effective August 20, 2012. </a:t>
            </a:r>
          </a:p>
          <a:p>
            <a:pPr marL="457200" indent="-457200">
              <a:defRPr/>
            </a:pPr>
            <a:endParaRPr lang="en-US" sz="2400" dirty="0"/>
          </a:p>
          <a:p>
            <a:pPr marL="457200" indent="-457200">
              <a:defRPr/>
            </a:pPr>
            <a:r>
              <a:rPr lang="en-US" sz="2400" dirty="0"/>
              <a:t>In 2010, the Bureau of Justice Assistance funded the National PREA Resource Center to continue to provide federally funded training and technical assistance to states and localities, as well as to serve as a single-stop resource for leading research and tools for all those in the field working to come into compliance with the federal standards</a:t>
            </a:r>
            <a:r>
              <a:rPr lang="en-US" sz="2400"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defTabSz="914363" eaLnBrk="1" fontAlgn="auto" hangingPunct="1">
              <a:spcAft>
                <a:spcPts val="0"/>
              </a:spcAft>
              <a:defRPr/>
            </a:pPr>
            <a:r>
              <a:rPr dirty="0"/>
              <a:t>Examples of Inappropriate Contact with Offenders</a:t>
            </a:r>
          </a:p>
        </p:txBody>
      </p:sp>
      <p:sp>
        <p:nvSpPr>
          <p:cNvPr id="3" name="Content Placeholder 2"/>
          <p:cNvSpPr>
            <a:spLocks noGrp="1"/>
          </p:cNvSpPr>
          <p:nvPr>
            <p:ph idx="1"/>
          </p:nvPr>
        </p:nvSpPr>
        <p:spPr/>
        <p:txBody>
          <a:bodyPr>
            <a:noAutofit/>
          </a:bodyPr>
          <a:lstStyle/>
          <a:p>
            <a:pPr marL="457200" indent="-457200" eaLnBrk="1" hangingPunct="1"/>
            <a:r>
              <a:rPr lang="en-US" altLang="en-US" sz="2500" dirty="0" smtClean="0"/>
              <a:t>Failure to report rule violations</a:t>
            </a:r>
          </a:p>
          <a:p>
            <a:pPr marL="457200" indent="-457200" eaLnBrk="1" hangingPunct="1"/>
            <a:r>
              <a:rPr lang="en-US" altLang="en-US" sz="2500" dirty="0" smtClean="0"/>
              <a:t>Indecent exposure</a:t>
            </a:r>
          </a:p>
          <a:p>
            <a:pPr marL="457200" indent="-457200" eaLnBrk="1" hangingPunct="1"/>
            <a:r>
              <a:rPr lang="en-US" altLang="en-US" sz="2500" dirty="0" smtClean="0"/>
              <a:t>Talking about personal matters with an offender</a:t>
            </a:r>
          </a:p>
          <a:p>
            <a:pPr marL="457200" indent="-457200" eaLnBrk="1" hangingPunct="1"/>
            <a:r>
              <a:rPr lang="en-US" altLang="en-US" sz="2500" dirty="0" smtClean="0"/>
              <a:t>Showing favoritism toward an offender</a:t>
            </a:r>
          </a:p>
          <a:p>
            <a:pPr marL="457200" indent="-457200" eaLnBrk="1" hangingPunct="1"/>
            <a:r>
              <a:rPr lang="en-US" altLang="en-US" sz="2500" dirty="0" smtClean="0"/>
              <a:t>Doing favors for an offender</a:t>
            </a:r>
          </a:p>
          <a:p>
            <a:pPr marL="457200" indent="-457200" eaLnBrk="1" hangingPunct="1"/>
            <a:r>
              <a:rPr lang="en-US" altLang="en-US" sz="2500" dirty="0" smtClean="0"/>
              <a:t>Having an offender do favors for you</a:t>
            </a:r>
          </a:p>
          <a:p>
            <a:pPr marL="457200" indent="-457200" eaLnBrk="1" hangingPunct="1"/>
            <a:r>
              <a:rPr lang="en-US" altLang="en-US" sz="2500" dirty="0" smtClean="0"/>
              <a:t>Physical abuse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defTabSz="914363" eaLnBrk="1" fontAlgn="auto" hangingPunct="1">
              <a:spcAft>
                <a:spcPts val="0"/>
              </a:spcAft>
              <a:defRPr/>
            </a:pPr>
            <a:r>
              <a:rPr dirty="0"/>
              <a:t>Examples of </a:t>
            </a:r>
            <a:r>
              <a:rPr u="sng" dirty="0" smtClean="0"/>
              <a:t>Appropriate </a:t>
            </a:r>
            <a:r>
              <a:rPr dirty="0"/>
              <a:t>Contact with Offenders</a:t>
            </a:r>
          </a:p>
        </p:txBody>
      </p:sp>
      <p:sp>
        <p:nvSpPr>
          <p:cNvPr id="2" name="Content Placeholder 1"/>
          <p:cNvSpPr>
            <a:spLocks noGrp="1"/>
          </p:cNvSpPr>
          <p:nvPr>
            <p:ph idx="1"/>
          </p:nvPr>
        </p:nvSpPr>
        <p:spPr/>
        <p:txBody>
          <a:bodyPr/>
          <a:lstStyle/>
          <a:p>
            <a:pPr marL="457200" indent="-457200"/>
            <a:r>
              <a:rPr lang="en-US" altLang="en-US" dirty="0"/>
              <a:t>Enforcing the rules in a consistent and impartial manner</a:t>
            </a:r>
          </a:p>
          <a:p>
            <a:pPr marL="457200" indent="-457200"/>
            <a:r>
              <a:rPr lang="en-US" altLang="en-US" dirty="0"/>
              <a:t>Treating offenders in a polite business-like manner</a:t>
            </a:r>
          </a:p>
          <a:p>
            <a:pPr marL="457200" indent="-457200"/>
            <a:r>
              <a:rPr lang="en-US" altLang="en-US" dirty="0"/>
              <a:t>Following through on appropriate offender requests</a:t>
            </a:r>
          </a:p>
          <a:p>
            <a:pPr marL="457200" indent="-457200"/>
            <a:r>
              <a:rPr lang="en-US" altLang="en-US" dirty="0"/>
              <a:t>When addressing offenders use their surname</a:t>
            </a:r>
          </a:p>
          <a:p>
            <a:pPr marL="457200" indent="-457200"/>
            <a:r>
              <a:rPr lang="en-US" altLang="en-US" dirty="0"/>
              <a:t>Use professional language and conversation</a:t>
            </a:r>
          </a:p>
          <a:p>
            <a:pPr marL="457200" indent="-457200"/>
            <a:r>
              <a:rPr lang="en-US" altLang="en-US" dirty="0"/>
              <a:t>Be a positive role </a:t>
            </a:r>
            <a:r>
              <a:rPr lang="en-US" altLang="en-US" dirty="0" smtClean="0"/>
              <a:t>model</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pPr defTabSz="914363" eaLnBrk="1" fontAlgn="auto" hangingPunct="1">
              <a:spcAft>
                <a:spcPts val="0"/>
              </a:spcAft>
              <a:defRPr/>
            </a:pPr>
            <a:r>
              <a:rPr lang="en-US" sz="3600" cap="none" dirty="0" smtClean="0"/>
              <a:t>Communicate Professionally with Offenders/Students</a:t>
            </a:r>
            <a:endParaRPr lang="en-US" sz="3600" b="1" cap="none"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457200" indent="-457200"/>
            <a:r>
              <a:rPr lang="en-US" altLang="en-US" dirty="0" smtClean="0"/>
              <a:t>Effective </a:t>
            </a:r>
            <a:r>
              <a:rPr lang="en-US" altLang="en-US" dirty="0"/>
              <a:t>communication is necessary not only for the daily operations but also for everyone's safety. </a:t>
            </a:r>
          </a:p>
          <a:p>
            <a:pPr marL="457200" indent="-457200"/>
            <a:endParaRPr lang="en-US" altLang="en-US" dirty="0"/>
          </a:p>
          <a:p>
            <a:pPr marL="457200" indent="-457200"/>
            <a:r>
              <a:rPr lang="en-US" altLang="en-US" dirty="0"/>
              <a:t>When working within a correctional environment professional communication between staff and offenders/students is vital</a:t>
            </a:r>
            <a:r>
              <a:rPr lang="en-US" altLang="en-US" dirty="0" smtClean="0"/>
              <a:t>.</a:t>
            </a:r>
          </a:p>
          <a:p>
            <a:pPr marL="457200" indent="-457200"/>
            <a:endParaRPr lang="en-US" altLang="en-US" dirty="0"/>
          </a:p>
          <a:p>
            <a:pPr marL="457200" indent="-457200"/>
            <a:r>
              <a:rPr lang="en-US" altLang="en-US" dirty="0"/>
              <a:t>How staff communicate is critical in the performance of their job</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Mandatory Reporting Laws &amp; Age of Consent</a:t>
            </a:r>
            <a:endParaRPr lang="en-US" dirty="0"/>
          </a:p>
        </p:txBody>
      </p:sp>
      <p:sp>
        <p:nvSpPr>
          <p:cNvPr id="5" name="Content Placeholder 4"/>
          <p:cNvSpPr>
            <a:spLocks noGrp="1"/>
          </p:cNvSpPr>
          <p:nvPr>
            <p:ph idx="1"/>
          </p:nvPr>
        </p:nvSpPr>
        <p:spPr/>
        <p:txBody>
          <a:bodyPr>
            <a:normAutofit/>
          </a:bodyPr>
          <a:lstStyle/>
          <a:p>
            <a:pPr marL="0" indent="0">
              <a:buFontTx/>
              <a:buNone/>
              <a:defRPr/>
            </a:pPr>
            <a:r>
              <a:rPr lang="en-US" sz="2800" dirty="0">
                <a:latin typeface="Arial" charset="0"/>
                <a:cs typeface="Arial" charset="0"/>
              </a:rPr>
              <a:t>If the alleged sexual abuse involves an offender/student under 18 years of age, the incident shall be reported to the Child Protective Services as required in the administrative procedures for Policy 03-02-103, “The Reporting, Investigation and Disposition of Child Abuse and Neglect” and Indiana Code 31-33-5</a:t>
            </a:r>
            <a:r>
              <a:rPr lang="en-US" sz="2800" dirty="0" smtClean="0">
                <a:latin typeface="Arial" charset="0"/>
                <a:cs typeface="Arial" charset="0"/>
              </a:rPr>
              <a:t>.</a:t>
            </a:r>
            <a:endParaRPr lang="en-US" sz="2800"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pPr defTabSz="914363">
              <a:defRPr/>
            </a:pPr>
            <a:r>
              <a:rPr lang="en-US" dirty="0"/>
              <a:t>Mandatory Reporting Laws &amp; Age of Consent</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buNone/>
            </a:pPr>
            <a:r>
              <a:rPr lang="en-US" dirty="0" smtClean="0"/>
              <a:t>Under </a:t>
            </a:r>
            <a:r>
              <a:rPr lang="en-US" dirty="0"/>
              <a:t>Indiana Code 35-44-1-5 Sexual Misconduct by a Service Provider with a Detainee it is a minimum class C felony for any sexual intercourse or deviant sexual conduct between staff and an offender or student, regardless of consent</a:t>
            </a:r>
            <a:r>
              <a:rPr lang="en-US" dirty="0" smtClean="0"/>
              <a:t>. It </a:t>
            </a:r>
            <a:r>
              <a:rPr lang="en-US" dirty="0"/>
              <a:t>becomes a class B felony if the offender or student is under the age of 18</a:t>
            </a:r>
            <a:r>
              <a:rPr lang="en-US" dirty="0" smtClean="0"/>
              <a:t>. If </a:t>
            </a:r>
            <a:r>
              <a:rPr lang="en-US" dirty="0"/>
              <a:t>the victim is under that age of 14, then a staff member over 21 could face a conviction of Indiana Code 35-42-4-3 Child Molesting, a Class A felony</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eaLnBrk="1" fontAlgn="auto" hangingPunct="1">
              <a:spcAft>
                <a:spcPts val="0"/>
              </a:spcAft>
              <a:defRPr/>
            </a:pPr>
            <a:r>
              <a:rPr lang="en-US" dirty="0" smtClean="0"/>
              <a:t>Gender Differences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buNone/>
            </a:pPr>
            <a:r>
              <a:rPr lang="en-US" altLang="en-US" sz="2600" b="1" dirty="0" smtClean="0">
                <a:solidFill>
                  <a:schemeClr val="tx1"/>
                </a:solidFill>
              </a:rPr>
              <a:t>Male </a:t>
            </a:r>
            <a:r>
              <a:rPr lang="en-US" altLang="en-US" sz="2600" b="1" dirty="0">
                <a:solidFill>
                  <a:schemeClr val="tx1"/>
                </a:solidFill>
              </a:rPr>
              <a:t>versus Female offender/student populations</a:t>
            </a:r>
            <a:r>
              <a:rPr lang="en-US" altLang="en-US" sz="2600" b="1" dirty="0" smtClean="0">
                <a:solidFill>
                  <a:schemeClr val="tx1"/>
                </a:solidFill>
              </a:rPr>
              <a:t>:</a:t>
            </a:r>
          </a:p>
          <a:p>
            <a:pPr marL="0" indent="0">
              <a:buNone/>
            </a:pPr>
            <a:endParaRPr lang="en-US" altLang="en-US" sz="2600" b="1" dirty="0">
              <a:solidFill>
                <a:schemeClr val="tx1"/>
              </a:solidFill>
            </a:endParaRPr>
          </a:p>
          <a:p>
            <a:pPr marL="457200" indent="-457200"/>
            <a:r>
              <a:rPr lang="en-US" altLang="en-US" dirty="0"/>
              <a:t>Cross Gender Searches of adult female offenders is not allowed except in exigent circumstances</a:t>
            </a:r>
            <a:r>
              <a:rPr lang="en-US" altLang="en-US" dirty="0" smtClean="0"/>
              <a:t>. </a:t>
            </a:r>
            <a:endParaRPr lang="en-US" altLang="en-US" dirty="0"/>
          </a:p>
          <a:p>
            <a:pPr marL="457200" indent="-457200"/>
            <a:r>
              <a:rPr lang="en-US" altLang="en-US" dirty="0"/>
              <a:t>Cross gender searches of juvenile offenders are not allowed except in exigent circumstances</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Gender Differences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buNone/>
            </a:pPr>
            <a:r>
              <a:rPr lang="en-US" altLang="en-US" b="1" dirty="0" smtClean="0"/>
              <a:t>Male versus Female offender/student populations:</a:t>
            </a:r>
          </a:p>
          <a:p>
            <a:pPr marL="0" indent="0">
              <a:buNone/>
            </a:pPr>
            <a:endParaRPr lang="en-US" altLang="en-US" dirty="0" smtClean="0"/>
          </a:p>
          <a:p>
            <a:pPr marL="457200" indent="-457200"/>
            <a:r>
              <a:rPr lang="en-US" altLang="en-US" dirty="0" smtClean="0"/>
              <a:t>Exigent Circumstances defined: Any set of temporary and unforeseen circumstances that require immediate action in order to combat a threat to the security or institutional order of a facility.</a:t>
            </a:r>
          </a:p>
          <a:p>
            <a:pPr marL="457200" indent="-457200"/>
            <a:r>
              <a:rPr lang="en-US" altLang="en-US" dirty="0" smtClean="0"/>
              <a:t>Female victims will be offered pregnancy testing when applicable.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Gender Differences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Autofit/>
          </a:bodyPr>
          <a:lstStyle/>
          <a:p>
            <a:pPr marL="0" indent="0">
              <a:buNone/>
            </a:pPr>
            <a:r>
              <a:rPr lang="en-US" altLang="en-US" sz="2500" b="1" dirty="0" smtClean="0">
                <a:solidFill>
                  <a:schemeClr val="tx1"/>
                </a:solidFill>
              </a:rPr>
              <a:t>LGBTI </a:t>
            </a:r>
            <a:r>
              <a:rPr lang="en-US" altLang="en-US" sz="2500" b="1" dirty="0">
                <a:solidFill>
                  <a:schemeClr val="tx1"/>
                </a:solidFill>
              </a:rPr>
              <a:t>offenders/students</a:t>
            </a:r>
            <a:r>
              <a:rPr lang="en-US" altLang="en-US" sz="2500" b="1" dirty="0" smtClean="0">
                <a:solidFill>
                  <a:schemeClr val="tx1"/>
                </a:solidFill>
              </a:rPr>
              <a:t>:</a:t>
            </a:r>
          </a:p>
          <a:p>
            <a:pPr marL="0" indent="0">
              <a:buNone/>
            </a:pPr>
            <a:endParaRPr lang="en-US" altLang="en-US" sz="2500" dirty="0">
              <a:solidFill>
                <a:schemeClr val="tx1"/>
              </a:solidFill>
            </a:endParaRPr>
          </a:p>
          <a:p>
            <a:pPr marL="457200" indent="-457200"/>
            <a:r>
              <a:rPr lang="en-US" altLang="en-US" dirty="0"/>
              <a:t>Lesbian, Gay, </a:t>
            </a:r>
            <a:r>
              <a:rPr lang="en-US" altLang="en-US" dirty="0" smtClean="0"/>
              <a:t>Bisexual</a:t>
            </a:r>
            <a:r>
              <a:rPr lang="en-US" altLang="en-US" dirty="0"/>
              <a:t>, Transgender, </a:t>
            </a:r>
            <a:r>
              <a:rPr lang="en-US" altLang="en-US" dirty="0" smtClean="0"/>
              <a:t>Intersex, or gender nonconforming</a:t>
            </a:r>
            <a:endParaRPr lang="en-US" altLang="en-US" dirty="0"/>
          </a:p>
          <a:p>
            <a:pPr marL="457200" indent="-457200"/>
            <a:r>
              <a:rPr lang="en-US" altLang="en-US" dirty="0"/>
              <a:t>Vulnerable population</a:t>
            </a:r>
          </a:p>
          <a:p>
            <a:pPr marL="457200" indent="-457200"/>
            <a:r>
              <a:rPr lang="en-US" altLang="en-US" dirty="0" smtClean="0"/>
              <a:t>Transgender offenders may </a:t>
            </a:r>
            <a:r>
              <a:rPr lang="en-US" altLang="en-US" dirty="0"/>
              <a:t>have to shower separately from the general population</a:t>
            </a:r>
          </a:p>
          <a:p>
            <a:pPr marL="457200" indent="-457200"/>
            <a:r>
              <a:rPr lang="en-US" altLang="en-US" dirty="0"/>
              <a:t>Keep confidential the offender/student’s sexual orientation or gender identity for their safety unless they have given permission or security interests require the </a:t>
            </a:r>
            <a:r>
              <a:rPr lang="en-US" altLang="en-US" dirty="0" smtClean="0"/>
              <a:t>disclosure</a:t>
            </a:r>
            <a:endParaRPr lang="en-US" dirty="0"/>
          </a:p>
        </p:txBody>
      </p:sp>
      <p:pic>
        <p:nvPicPr>
          <p:cNvPr id="81927" name="Picture 7" descr="https://library.fiu.edu/sites/default/files/uploads/wom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066800"/>
            <a:ext cx="2286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Gender Differences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Autofit/>
          </a:bodyPr>
          <a:lstStyle/>
          <a:p>
            <a:pPr marL="0" indent="0">
              <a:buNone/>
            </a:pPr>
            <a:r>
              <a:rPr lang="en-US" altLang="en-US" sz="2500" b="1" dirty="0" smtClean="0">
                <a:solidFill>
                  <a:schemeClr val="tx1"/>
                </a:solidFill>
              </a:rPr>
              <a:t>LGBTI </a:t>
            </a:r>
            <a:r>
              <a:rPr lang="en-US" altLang="en-US" sz="2500" b="1" dirty="0">
                <a:solidFill>
                  <a:schemeClr val="tx1"/>
                </a:solidFill>
              </a:rPr>
              <a:t>offenders/students</a:t>
            </a:r>
            <a:r>
              <a:rPr lang="en-US" altLang="en-US" sz="2500" b="1" dirty="0" smtClean="0">
                <a:solidFill>
                  <a:schemeClr val="tx1"/>
                </a:solidFill>
              </a:rPr>
              <a:t>:</a:t>
            </a:r>
          </a:p>
          <a:p>
            <a:pPr marL="0" indent="0">
              <a:buNone/>
            </a:pPr>
            <a:endParaRPr lang="en-US" altLang="en-US" sz="2500" dirty="0">
              <a:solidFill>
                <a:schemeClr val="tx1"/>
              </a:solidFill>
            </a:endParaRPr>
          </a:p>
          <a:p>
            <a:pPr marL="457200" indent="-457200"/>
            <a:r>
              <a:rPr lang="en-US" altLang="en-US" sz="2500" dirty="0" smtClean="0"/>
              <a:t>Searches </a:t>
            </a:r>
            <a:r>
              <a:rPr lang="en-US" altLang="en-US" sz="2500" dirty="0"/>
              <a:t>should be performed professionally and in the least intrusive manner possible, consistent with security needs</a:t>
            </a:r>
          </a:p>
          <a:p>
            <a:pPr marL="457200" indent="-457200"/>
            <a:r>
              <a:rPr lang="en-US" altLang="en-US" sz="2500" dirty="0"/>
              <a:t>Placement (population versus secured housing) shall be determined on a case by case basis and consider the offender/student’s own views of safety</a:t>
            </a:r>
          </a:p>
          <a:p>
            <a:pPr marL="457200" indent="-457200"/>
            <a:r>
              <a:rPr lang="en-US" altLang="en-US" sz="2500" dirty="0"/>
              <a:t>Placement and programming assignments reviewed twice each year for threats to </a:t>
            </a:r>
            <a:r>
              <a:rPr lang="en-US" altLang="en-US" sz="2500" dirty="0" smtClean="0"/>
              <a:t>safety</a:t>
            </a:r>
            <a:endParaRPr lang="en-US" altLang="en-US" sz="2500" dirty="0"/>
          </a:p>
        </p:txBody>
      </p:sp>
      <p:pic>
        <p:nvPicPr>
          <p:cNvPr id="81927" name="Picture 7" descr="https://library.fiu.edu/sites/default/files/uploads/wom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990600"/>
            <a:ext cx="2286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8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pPr defTabSz="914363" eaLnBrk="1" fontAlgn="auto" hangingPunct="1">
              <a:spcAft>
                <a:spcPts val="0"/>
              </a:spcAft>
              <a:defRPr/>
            </a:pPr>
            <a:r>
              <a:rPr lang="en-US" dirty="0" smtClean="0"/>
              <a:t>Benefits of Reducing Prison Sexual Assaults</a:t>
            </a:r>
            <a:endParaRPr lang="en-US"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lgn="ctr">
              <a:buNone/>
            </a:pPr>
            <a:endParaRPr lang="en-US" sz="3200" dirty="0" smtClean="0"/>
          </a:p>
          <a:p>
            <a:pPr marL="0" indent="0" algn="ctr">
              <a:buNone/>
            </a:pPr>
            <a:r>
              <a:rPr lang="en-US" sz="3200" dirty="0" smtClean="0"/>
              <a:t>As </a:t>
            </a:r>
            <a:r>
              <a:rPr lang="en-US" sz="3200" dirty="0"/>
              <a:t>we have seen, sexual violence affects more than just the victims</a:t>
            </a:r>
            <a:r>
              <a:rPr lang="en-US" sz="3200" dirty="0" smtClean="0"/>
              <a:t>. The </a:t>
            </a:r>
            <a:r>
              <a:rPr lang="en-US" sz="3200" dirty="0"/>
              <a:t>high incidence of sexual assault comes at a cost to society which includes</a:t>
            </a:r>
            <a:r>
              <a:rPr lang="en-US" sz="3200" dirty="0" smtClean="0"/>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 Recommendations</a:t>
            </a:r>
          </a:p>
        </p:txBody>
      </p:sp>
      <p:sp>
        <p:nvSpPr>
          <p:cNvPr id="3" name="Content Placeholder 2"/>
          <p:cNvSpPr>
            <a:spLocks noGrp="1"/>
          </p:cNvSpPr>
          <p:nvPr>
            <p:ph idx="1"/>
          </p:nvPr>
        </p:nvSpPr>
        <p:spPr/>
        <p:txBody>
          <a:bodyPr/>
          <a:lstStyle/>
          <a:p>
            <a:pPr marL="457200" indent="-457200" defTabSz="914363">
              <a:defRPr/>
            </a:pPr>
            <a:r>
              <a:rPr lang="en-US" dirty="0"/>
              <a:t>Establish a </a:t>
            </a:r>
            <a:r>
              <a:rPr lang="en-US" dirty="0" smtClean="0"/>
              <a:t>zero-tolerance </a:t>
            </a:r>
            <a:r>
              <a:rPr lang="en-US" dirty="0"/>
              <a:t>standard for the incidence of prison rape in prisons in the United States.</a:t>
            </a:r>
          </a:p>
          <a:p>
            <a:pPr marL="457200" indent="-457200" defTabSz="914363">
              <a:defRPr/>
            </a:pPr>
            <a:r>
              <a:rPr lang="en-US" dirty="0"/>
              <a:t>Make the prevention of prison rape a top priority in each prison system.</a:t>
            </a:r>
          </a:p>
          <a:p>
            <a:pPr marL="457200" indent="-457200" defTabSz="914363">
              <a:defRPr/>
            </a:pPr>
            <a:r>
              <a:rPr lang="en-US" dirty="0"/>
              <a:t>Develop and implement national standards for the detection, prevention, reduction, and punishment of prison rape. These Standards were published in August 2012. Audits began in August of 2013</a:t>
            </a:r>
            <a:r>
              <a:rPr lang="en-US" dirty="0" smtClean="0"/>
              <a:t>.</a:t>
            </a:r>
            <a:endParaRPr lang="en-US" dirty="0"/>
          </a:p>
        </p:txBody>
      </p:sp>
    </p:spTree>
    <p:extLst>
      <p:ext uri="{BB962C8B-B14F-4D97-AF65-F5344CB8AC3E}">
        <p14:creationId xmlns:p14="http://schemas.microsoft.com/office/powerpoint/2010/main" val="2760742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pPr defTabSz="914363">
              <a:defRPr/>
            </a:pPr>
            <a:r>
              <a:rPr lang="en-US" dirty="0"/>
              <a:t>Benefits of Reducing Prison Sexual Assaults</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fontScale="92500"/>
          </a:bodyPr>
          <a:lstStyle/>
          <a:p>
            <a:pPr marL="0" indent="0">
              <a:buNone/>
            </a:pPr>
            <a:r>
              <a:rPr lang="en-US" altLang="en-US" sz="2600" b="1" dirty="0" smtClean="0">
                <a:solidFill>
                  <a:schemeClr val="tx1"/>
                </a:solidFill>
              </a:rPr>
              <a:t>Cost </a:t>
            </a:r>
            <a:r>
              <a:rPr lang="en-US" altLang="en-US" sz="2600" b="1" dirty="0">
                <a:solidFill>
                  <a:schemeClr val="tx1"/>
                </a:solidFill>
              </a:rPr>
              <a:t>to Society:</a:t>
            </a:r>
          </a:p>
          <a:p>
            <a:pPr>
              <a:buFont typeface="Arial" charset="0"/>
              <a:buChar char="•"/>
            </a:pPr>
            <a:endParaRPr lang="en-US" altLang="en-US" dirty="0"/>
          </a:p>
          <a:p>
            <a:pPr marL="514350" indent="-514350">
              <a:buFont typeface="+mj-lt"/>
              <a:buAutoNum type="arabicPeriod"/>
            </a:pPr>
            <a:r>
              <a:rPr lang="en-US" altLang="en-US" dirty="0"/>
              <a:t>Increased costs to administer prison systems</a:t>
            </a:r>
          </a:p>
          <a:p>
            <a:pPr marL="514350" indent="-514350">
              <a:buFont typeface="+mj-lt"/>
              <a:buAutoNum type="arabicPeriod"/>
            </a:pPr>
            <a:r>
              <a:rPr lang="en-US" altLang="en-US" dirty="0"/>
              <a:t>Levels of violence go up</a:t>
            </a:r>
          </a:p>
          <a:p>
            <a:pPr marL="514350" indent="-514350">
              <a:buFont typeface="+mj-lt"/>
              <a:buAutoNum type="arabicPeriod"/>
            </a:pPr>
            <a:r>
              <a:rPr lang="en-US" altLang="en-US" dirty="0"/>
              <a:t>Health care expenditures are increased (AIDS, injuries, etc.)</a:t>
            </a:r>
          </a:p>
          <a:p>
            <a:pPr marL="514350" indent="-514350">
              <a:buFont typeface="+mj-lt"/>
              <a:buAutoNum type="arabicPeriod"/>
            </a:pPr>
            <a:r>
              <a:rPr lang="en-US" altLang="en-US" dirty="0"/>
              <a:t>Mental health care expenditures are increased (PTSD)</a:t>
            </a:r>
          </a:p>
          <a:p>
            <a:pPr marL="514350" indent="-514350">
              <a:buFont typeface="+mj-lt"/>
              <a:buAutoNum type="arabicPeriod"/>
            </a:pPr>
            <a:r>
              <a:rPr lang="en-US" altLang="en-US" dirty="0"/>
              <a:t>Risks of recidivism (the cycle of crime continues)</a:t>
            </a:r>
          </a:p>
          <a:p>
            <a:pPr marL="514350" indent="-514350">
              <a:buFont typeface="+mj-lt"/>
              <a:buAutoNum type="arabicPeriod"/>
            </a:pPr>
            <a:r>
              <a:rPr lang="en-US" altLang="en-US" dirty="0"/>
              <a:t>Interracial tensions increase (when victim and rapist are of different races</a:t>
            </a:r>
            <a:r>
              <a:rPr lang="en-US" alt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pPr defTabSz="914363">
              <a:defRPr/>
            </a:pPr>
            <a:r>
              <a:rPr lang="en-US" dirty="0"/>
              <a:t>Benefits of Reducing Prison Sexual Assaults</a:t>
            </a:r>
            <a:endParaRP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600" b="1" dirty="0" smtClean="0">
                <a:solidFill>
                  <a:schemeClr val="tx1"/>
                </a:solidFill>
              </a:rPr>
              <a:t>Facility </a:t>
            </a:r>
            <a:r>
              <a:rPr lang="en-US" sz="2600" b="1" dirty="0">
                <a:solidFill>
                  <a:schemeClr val="tx1"/>
                </a:solidFill>
              </a:rPr>
              <a:t>Benefits</a:t>
            </a:r>
            <a:r>
              <a:rPr lang="en-US" sz="2600" b="1" dirty="0" smtClean="0">
                <a:solidFill>
                  <a:schemeClr val="tx1"/>
                </a:solidFill>
              </a:rPr>
              <a:t>:</a:t>
            </a:r>
          </a:p>
          <a:p>
            <a:pPr marL="0" indent="0">
              <a:buNone/>
            </a:pPr>
            <a:endParaRPr lang="en-US" sz="2600" b="1" dirty="0">
              <a:solidFill>
                <a:schemeClr val="tx1"/>
              </a:solidFill>
            </a:endParaRPr>
          </a:p>
          <a:p>
            <a:pPr marL="457200" indent="-457200"/>
            <a:r>
              <a:rPr lang="en-US" altLang="en-US" dirty="0"/>
              <a:t>Increased security</a:t>
            </a:r>
          </a:p>
          <a:p>
            <a:pPr marL="457200" indent="-457200"/>
            <a:r>
              <a:rPr lang="en-US" altLang="en-US" dirty="0"/>
              <a:t>Costs savings</a:t>
            </a:r>
          </a:p>
          <a:p>
            <a:pPr marL="457200" indent="-457200"/>
            <a:r>
              <a:rPr lang="en-US" altLang="en-US" dirty="0"/>
              <a:t>Increased job satisfaction </a:t>
            </a:r>
          </a:p>
          <a:p>
            <a:pPr marL="457200" indent="-457200"/>
            <a:r>
              <a:rPr lang="en-US" altLang="en-US" dirty="0"/>
              <a:t>Fewer suicides </a:t>
            </a:r>
          </a:p>
          <a:p>
            <a:pPr marL="457200" indent="-457200"/>
            <a:r>
              <a:rPr lang="en-US" altLang="en-US" dirty="0"/>
              <a:t>Fewer reports</a:t>
            </a:r>
          </a:p>
          <a:p>
            <a:pPr marL="457200" indent="-457200"/>
            <a:r>
              <a:rPr lang="en-US" altLang="en-US" dirty="0"/>
              <a:t>Reduced tension among offenders</a:t>
            </a:r>
          </a:p>
          <a:p>
            <a:pPr marL="457200" indent="-457200"/>
            <a:r>
              <a:rPr lang="en-US" altLang="en-US" dirty="0"/>
              <a:t>Offenders focus on programs and </a:t>
            </a:r>
            <a:r>
              <a:rPr lang="en-US" altLang="en-US" dirty="0" smtClean="0"/>
              <a:t>re-entry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smtClean="0"/>
              <a:t>Summary</a:t>
            </a:r>
            <a:endParaRPr lang="en-US" cap="none" dirty="0"/>
          </a:p>
        </p:txBody>
      </p:sp>
      <p:sp>
        <p:nvSpPr>
          <p:cNvPr id="9" name="Content Placeholder 8"/>
          <p:cNvSpPr>
            <a:spLocks noGrp="1"/>
          </p:cNvSpPr>
          <p:nvPr>
            <p:ph idx="1"/>
          </p:nvPr>
        </p:nvSpPr>
        <p:spPr/>
        <p:txBody>
          <a:bodyPr>
            <a:normAutofit fontScale="77500" lnSpcReduction="20000"/>
          </a:bodyPr>
          <a:lstStyle/>
          <a:p>
            <a:pPr marL="0" indent="0">
              <a:buNone/>
            </a:pPr>
            <a:r>
              <a:rPr lang="en-US" sz="2800" dirty="0" smtClean="0"/>
              <a:t>The </a:t>
            </a:r>
            <a:r>
              <a:rPr lang="en-US" sz="2800" dirty="0"/>
              <a:t>Prison Rape Elimination Act of 2003 (PREA) was enacted by Congress to address the problem of sexual assault of persons in custody. The main provisions </a:t>
            </a:r>
            <a:r>
              <a:rPr lang="en-US" sz="2800" dirty="0" smtClean="0"/>
              <a:t>of PREA </a:t>
            </a:r>
            <a:r>
              <a:rPr lang="en-US" sz="2800" dirty="0"/>
              <a:t>and recommendations of the ACA have been incorporated into IDOC policy and procedure</a:t>
            </a:r>
            <a:r>
              <a:rPr lang="en-US" sz="2800" dirty="0" smtClean="0"/>
              <a:t>. It </a:t>
            </a:r>
            <a:r>
              <a:rPr lang="en-US" sz="2800" dirty="0"/>
              <a:t>is therefore our responsibility as corrections professionals to ensure that incidents of prison sexual harassment, sexual assaults, sexual abuse, and threats of sexual assault are investigated and appropriate action taken</a:t>
            </a:r>
            <a:r>
              <a:rPr lang="en-US" sz="2800" dirty="0" smtClean="0"/>
              <a:t>. It </a:t>
            </a:r>
            <a:r>
              <a:rPr lang="en-US" sz="2800" dirty="0"/>
              <a:t>is our responsibility to do what we can to eliminate sexual violence in prison</a:t>
            </a:r>
            <a:r>
              <a:rPr lang="en-US" sz="2800" dirty="0" smtClean="0"/>
              <a:t>.</a:t>
            </a:r>
            <a:endParaRPr lang="en-US" sz="2800" dirty="0"/>
          </a:p>
        </p:txBody>
      </p:sp>
    </p:spTree>
    <p:extLst>
      <p:ext uri="{BB962C8B-B14F-4D97-AF65-F5344CB8AC3E}">
        <p14:creationId xmlns:p14="http://schemas.microsoft.com/office/powerpoint/2010/main" val="1848196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Congratulations!</a:t>
            </a:r>
            <a:endParaRPr lang="en-US" dirty="0"/>
          </a:p>
        </p:txBody>
      </p:sp>
      <p:sp>
        <p:nvSpPr>
          <p:cNvPr id="3" name="Content Placeholder 2"/>
          <p:cNvSpPr>
            <a:spLocks noGrp="1"/>
          </p:cNvSpPr>
          <p:nvPr>
            <p:ph idx="1"/>
          </p:nvPr>
        </p:nvSpPr>
        <p:spPr/>
        <p:txBody>
          <a:bodyPr>
            <a:normAutofit/>
          </a:bodyPr>
          <a:lstStyle/>
          <a:p>
            <a:pPr marL="0" indent="0" algn="ctr">
              <a:spcBef>
                <a:spcPts val="0"/>
              </a:spcBef>
              <a:buNone/>
            </a:pPr>
            <a:r>
              <a:rPr lang="en-US" altLang="en-US" sz="2400" dirty="0"/>
              <a:t>You have completed the module:</a:t>
            </a:r>
          </a:p>
          <a:p>
            <a:pPr marL="0" indent="0" algn="ctr">
              <a:spcBef>
                <a:spcPts val="0"/>
              </a:spcBef>
              <a:buNone/>
            </a:pPr>
            <a:endParaRPr lang="en-US" altLang="en-US" sz="2400" dirty="0"/>
          </a:p>
          <a:p>
            <a:pPr marL="0" indent="0" algn="ctr">
              <a:spcBef>
                <a:spcPts val="0"/>
              </a:spcBef>
              <a:buNone/>
            </a:pPr>
            <a:r>
              <a:rPr lang="en-US" altLang="en-US" sz="2800" b="1" dirty="0" smtClean="0"/>
              <a:t>Prison Rape Elimination Act</a:t>
            </a:r>
            <a:endParaRPr lang="en-US" altLang="en-US" sz="2800" b="1" dirty="0"/>
          </a:p>
          <a:p>
            <a:pPr marL="0" indent="0" algn="ctr">
              <a:spcBef>
                <a:spcPts val="0"/>
              </a:spcBef>
              <a:buNone/>
            </a:pPr>
            <a:r>
              <a:rPr lang="en-US" altLang="en-US" sz="2400" dirty="0"/>
              <a:t/>
            </a:r>
            <a:br>
              <a:rPr lang="en-US" altLang="en-US" sz="2400" dirty="0"/>
            </a:br>
            <a:r>
              <a:rPr lang="en-US" altLang="en-US" sz="2400" dirty="0"/>
              <a:t>If you have any questions,</a:t>
            </a:r>
          </a:p>
          <a:p>
            <a:pPr marL="0" indent="0" algn="ctr">
              <a:spcBef>
                <a:spcPts val="0"/>
              </a:spcBef>
              <a:buNone/>
            </a:pPr>
            <a:r>
              <a:rPr lang="en-US" altLang="en-US" sz="2400" dirty="0"/>
              <a:t>please contact your Community Involvement Coordinator.</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387" y="5029200"/>
            <a:ext cx="1534040" cy="1534040"/>
          </a:xfrm>
          <a:prstGeom prst="rect">
            <a:avLst/>
          </a:prstGeom>
        </p:spPr>
      </p:pic>
    </p:spTree>
    <p:extLst>
      <p:ext uri="{BB962C8B-B14F-4D97-AF65-F5344CB8AC3E}">
        <p14:creationId xmlns:p14="http://schemas.microsoft.com/office/powerpoint/2010/main" val="105710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 Recommendations</a:t>
            </a:r>
          </a:p>
        </p:txBody>
      </p:sp>
      <p:sp>
        <p:nvSpPr>
          <p:cNvPr id="3" name="Content Placeholder 2"/>
          <p:cNvSpPr>
            <a:spLocks noGrp="1"/>
          </p:cNvSpPr>
          <p:nvPr>
            <p:ph idx="1"/>
          </p:nvPr>
        </p:nvSpPr>
        <p:spPr/>
        <p:txBody>
          <a:bodyPr>
            <a:normAutofit/>
          </a:bodyPr>
          <a:lstStyle/>
          <a:p>
            <a:pPr marL="457200" indent="-457200" defTabSz="914363">
              <a:defRPr/>
            </a:pPr>
            <a:r>
              <a:rPr lang="en-US" dirty="0" smtClean="0"/>
              <a:t>Increase </a:t>
            </a:r>
            <a:r>
              <a:rPr lang="en-US" dirty="0"/>
              <a:t>the available data and information on the incidence of prison rape, consequently improving the management and administration of correctional facilities. </a:t>
            </a:r>
          </a:p>
          <a:p>
            <a:pPr marL="457200" indent="-457200" defTabSz="914363">
              <a:defRPr/>
            </a:pPr>
            <a:r>
              <a:rPr lang="en-US" dirty="0"/>
              <a:t>Standardize the definitions used for collecting data on the incidence of prison rape.</a:t>
            </a:r>
          </a:p>
          <a:p>
            <a:pPr marL="457200" indent="-457200" defTabSz="914363">
              <a:defRPr/>
            </a:pPr>
            <a:r>
              <a:rPr lang="en-US" dirty="0"/>
              <a:t>Increase the accountability of prison officials who fail to detect, prevent, reduce, and punish prison rape</a:t>
            </a:r>
            <a:r>
              <a:rPr lang="en-US" dirty="0" smtClean="0"/>
              <a:t>.</a:t>
            </a:r>
            <a:endParaRPr lang="en-US" dirty="0"/>
          </a:p>
        </p:txBody>
      </p:sp>
    </p:spTree>
    <p:extLst>
      <p:ext uri="{BB962C8B-B14F-4D97-AF65-F5344CB8AC3E}">
        <p14:creationId xmlns:p14="http://schemas.microsoft.com/office/powerpoint/2010/main" val="2908265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aca.jpg"/>
          <p:cNvPicPr>
            <a:picLocks noChangeAspect="1"/>
          </p:cNvPicPr>
          <p:nvPr/>
        </p:nvPicPr>
        <p:blipFill>
          <a:blip r:embed="rId2" cstate="print"/>
          <a:stretch>
            <a:fillRect/>
          </a:stretch>
        </p:blipFill>
        <p:spPr>
          <a:xfrm>
            <a:off x="2495207" y="533400"/>
            <a:ext cx="5486400" cy="17643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endParaRPr lang="en-US" dirty="0" smtClean="0"/>
          </a:p>
          <a:p>
            <a:pPr marL="0" indent="0" defTabSz="914363">
              <a:buClr>
                <a:schemeClr val="tx1">
                  <a:lumMod val="75000"/>
                </a:schemeClr>
              </a:buClr>
              <a:buNone/>
              <a:defRPr/>
            </a:pPr>
            <a:r>
              <a:rPr lang="en-US" dirty="0"/>
              <a:t>The American Correctional Association (ACA) is an organization that sets national standards for prisons and provides research, training and accreditation to correctional agencies.</a:t>
            </a:r>
          </a:p>
          <a:p>
            <a:pPr marL="0" indent="0" defTabSz="914363">
              <a:buClr>
                <a:schemeClr val="tx1">
                  <a:lumMod val="75000"/>
                </a:schemeClr>
              </a:buClr>
              <a:buNone/>
              <a:defRPr/>
            </a:pPr>
            <a:endParaRPr lang="en-US" dirty="0"/>
          </a:p>
          <a:p>
            <a:pPr marL="0" indent="0" defTabSz="914363">
              <a:buClr>
                <a:schemeClr val="tx1">
                  <a:lumMod val="75000"/>
                </a:schemeClr>
              </a:buClr>
              <a:buNone/>
              <a:defRPr/>
            </a:pPr>
            <a:r>
              <a:rPr lang="en-US" dirty="0"/>
              <a:t>The Indiana Department of Correction is accredited and adheres to the strict guidelines of the American Correctional Association</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e3">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heme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Theme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3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52DFE4299ED64FB940DA06B1A7D72A" ma:contentTypeVersion="0" ma:contentTypeDescription="Create a new document." ma:contentTypeScope="" ma:versionID="de12f4342c29e99c0e8f07fbb02b732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BE1907-5836-48E8-92B0-796B78FA339D}"/>
</file>

<file path=customXml/itemProps2.xml><?xml version="1.0" encoding="utf-8"?>
<ds:datastoreItem xmlns:ds="http://schemas.openxmlformats.org/officeDocument/2006/customXml" ds:itemID="{E0CB25A2-F61C-4E79-A94D-516E48A7E32D}"/>
</file>

<file path=customXml/itemProps3.xml><?xml version="1.0" encoding="utf-8"?>
<ds:datastoreItem xmlns:ds="http://schemas.openxmlformats.org/officeDocument/2006/customXml" ds:itemID="{DEA23FD9-4DF3-4F52-8036-E9F740501150}"/>
</file>

<file path=docProps/app.xml><?xml version="1.0" encoding="utf-8"?>
<Properties xmlns="http://schemas.openxmlformats.org/officeDocument/2006/extended-properties" xmlns:vt="http://schemas.openxmlformats.org/officeDocument/2006/docPropsVTypes">
  <Template>Theme3</Template>
  <TotalTime>7810</TotalTime>
  <Words>3852</Words>
  <Application>Microsoft Office PowerPoint</Application>
  <PresentationFormat>On-screen Show (4:3)</PresentationFormat>
  <Paragraphs>404</Paragraphs>
  <Slides>73</Slides>
  <Notes>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73</vt:i4>
      </vt:variant>
    </vt:vector>
  </HeadingPairs>
  <TitlesOfParts>
    <vt:vector size="90" baseType="lpstr">
      <vt:lpstr>Arial</vt:lpstr>
      <vt:lpstr>Arial Narrow</vt:lpstr>
      <vt:lpstr>Calibri</vt:lpstr>
      <vt:lpstr>Century Gothic</vt:lpstr>
      <vt:lpstr>Courier New</vt:lpstr>
      <vt:lpstr>Times New Roman</vt:lpstr>
      <vt:lpstr>Wingdings</vt:lpstr>
      <vt:lpstr>Wingdings 2</vt:lpstr>
      <vt:lpstr>Wingdings 3</vt:lpstr>
      <vt:lpstr>Theme3</vt:lpstr>
      <vt:lpstr>White with Courier font for code slides</vt:lpstr>
      <vt:lpstr>1_White with Courier font for code slides</vt:lpstr>
      <vt:lpstr>Theme8</vt:lpstr>
      <vt:lpstr>2_White with Courier font for code slides</vt:lpstr>
      <vt:lpstr>Theme4</vt:lpstr>
      <vt:lpstr>3_White with Courier font for code slides</vt:lpstr>
      <vt:lpstr>Wisp</vt:lpstr>
      <vt:lpstr>Prison Rape Elimination Act</vt:lpstr>
      <vt:lpstr>Performance Objectives</vt:lpstr>
      <vt:lpstr>Performance Objectives</vt:lpstr>
      <vt:lpstr>Performance Objectives</vt:lpstr>
      <vt:lpstr>Prison Rape Elimination Act</vt:lpstr>
      <vt:lpstr>Prison Rape Elimination Act</vt:lpstr>
      <vt:lpstr>PREA Recommendations</vt:lpstr>
      <vt:lpstr>PREA Recommendations</vt:lpstr>
      <vt:lpstr>PowerPoint Presentation</vt:lpstr>
      <vt:lpstr>PowerPoint Presentation</vt:lpstr>
      <vt:lpstr>ACA PREA Standards</vt:lpstr>
      <vt:lpstr>ACA PREA Standards</vt:lpstr>
      <vt:lpstr>Zero Tolerance Policy</vt:lpstr>
      <vt:lpstr>Zero Tolerance Policy</vt:lpstr>
      <vt:lpstr>DOJ Definitions</vt:lpstr>
      <vt:lpstr>DOJ Definitions</vt:lpstr>
      <vt:lpstr>DOJ Definitions</vt:lpstr>
      <vt:lpstr>DOJ Definitions</vt:lpstr>
      <vt:lpstr>DOJ Definitions</vt:lpstr>
      <vt:lpstr>Rights Of Offenders/Students And Staff Under PREA </vt:lpstr>
      <vt:lpstr>Rights Of Offenders/Students And Staff Under PREA </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Detecting Signs of Sexual Abuse</vt:lpstr>
      <vt:lpstr>Detecting Signs of Sexual Abuse</vt:lpstr>
      <vt:lpstr>Detecting Signs of Sexual Abuse</vt:lpstr>
      <vt:lpstr>Detecting Signs of Sexual Abuse</vt:lpstr>
      <vt:lpstr>Detecting Signs of Sexual Abuse</vt:lpstr>
      <vt:lpstr>Your Responsibilities in the IDOC Sexual Assault Prevention Plan</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Victim Support</vt:lpstr>
      <vt:lpstr>Victim Support</vt:lpstr>
      <vt:lpstr>Victim Support</vt:lpstr>
      <vt:lpstr>Common Reactions of Victims</vt:lpstr>
      <vt:lpstr>Common Reactions of Victims</vt:lpstr>
      <vt:lpstr>Common Reactions of Victims</vt:lpstr>
      <vt:lpstr>Avoiding Inappropriate Relationships</vt:lpstr>
      <vt:lpstr>Examples of Inappropriate Contact with Offenders</vt:lpstr>
      <vt:lpstr>Examples of Inappropriate Contact with Offenders</vt:lpstr>
      <vt:lpstr>Examples of Inappropriate Contact with Offenders</vt:lpstr>
      <vt:lpstr>Examples of Inappropriate Contact with Offenders</vt:lpstr>
      <vt:lpstr>Examples of Appropriate Contact with Offenders</vt:lpstr>
      <vt:lpstr>Communicate Professionally with Offenders/Students</vt:lpstr>
      <vt:lpstr>Mandatory Reporting Laws &amp; Age of Consent</vt:lpstr>
      <vt:lpstr>Mandatory Reporting Laws &amp; Age of Consent</vt:lpstr>
      <vt:lpstr>Gender Differences</vt:lpstr>
      <vt:lpstr>Gender Differences</vt:lpstr>
      <vt:lpstr>Gender Differences</vt:lpstr>
      <vt:lpstr>Gender Differences</vt:lpstr>
      <vt:lpstr>Benefits of Reducing Prison Sexual Assaults</vt:lpstr>
      <vt:lpstr>Benefits of Reducing Prison Sexual Assaults</vt:lpstr>
      <vt:lpstr>Benefits of Reducing Prison Sexual Assaults</vt:lpstr>
      <vt:lpstr>Summary</vt:lpstr>
      <vt:lpstr>Congratulations!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 Informationional Presentation</dc:title>
  <dc:creator>Pam Cole</dc:creator>
  <dc:description>changes by PC - 7-25-2004</dc:description>
  <cp:lastModifiedBy>Rosales, Rick</cp:lastModifiedBy>
  <cp:revision>850</cp:revision>
  <cp:lastPrinted>1601-01-01T00:00:00Z</cp:lastPrinted>
  <dcterms:created xsi:type="dcterms:W3CDTF">2004-04-26T17:57:49Z</dcterms:created>
  <dcterms:modified xsi:type="dcterms:W3CDTF">2017-03-08T18:29:24Z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0x0101009952DFE4299ED64FB940DA06B1A7D72A</vt:lpwstr>
  </property>
</Properties>
</file>