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40"/>
  </p:notesMasterIdLst>
  <p:sldIdLst>
    <p:sldId id="343" r:id="rId5"/>
    <p:sldId id="360" r:id="rId6"/>
    <p:sldId id="366" r:id="rId7"/>
    <p:sldId id="367" r:id="rId8"/>
    <p:sldId id="368" r:id="rId9"/>
    <p:sldId id="400" r:id="rId10"/>
    <p:sldId id="399" r:id="rId11"/>
    <p:sldId id="370" r:id="rId12"/>
    <p:sldId id="371" r:id="rId13"/>
    <p:sldId id="372" r:id="rId14"/>
    <p:sldId id="373" r:id="rId15"/>
    <p:sldId id="374" r:id="rId16"/>
    <p:sldId id="375" r:id="rId17"/>
    <p:sldId id="376" r:id="rId18"/>
    <p:sldId id="377" r:id="rId19"/>
    <p:sldId id="378" r:id="rId20"/>
    <p:sldId id="379" r:id="rId21"/>
    <p:sldId id="398" r:id="rId22"/>
    <p:sldId id="380" r:id="rId23"/>
    <p:sldId id="389" r:id="rId24"/>
    <p:sldId id="391" r:id="rId25"/>
    <p:sldId id="392" r:id="rId26"/>
    <p:sldId id="394" r:id="rId27"/>
    <p:sldId id="396" r:id="rId28"/>
    <p:sldId id="397" r:id="rId29"/>
    <p:sldId id="401" r:id="rId30"/>
    <p:sldId id="406" r:id="rId31"/>
    <p:sldId id="407" r:id="rId32"/>
    <p:sldId id="411" r:id="rId33"/>
    <p:sldId id="418" r:id="rId34"/>
    <p:sldId id="420" r:id="rId35"/>
    <p:sldId id="412" r:id="rId36"/>
    <p:sldId id="409" r:id="rId37"/>
    <p:sldId id="413" r:id="rId38"/>
    <p:sldId id="415"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E2B907-AB20-DADD-C76D-FEDC2FD123F3}" name="Timperman, Molly (IDOA)" initials="" userId="S::MoTimperman@idoa.IN.gov::84607682-cb00-4770-8045-052e74fb35cb" providerId="AD"/>
  <p188:author id="{9D18DA0F-99DB-94EC-9B46-3FEE5BE67362}" name="Clifton, Brandon" initials="CB" userId="S::BClifton@idoa.IN.gov::e629c1b3-baed-41e6-8648-3065f7920a56" providerId="AD"/>
  <p188:author id="{1A8B9540-5F66-EEBE-A4B3-6C53CFB0FC18}" name="Timperman, Molly (IDOA)" initials="TM" userId="S::motimperman@idoa.in.gov::84607682-cb00-4770-8045-052e74fb35cb" providerId="AD"/>
  <p188:author id="{33EACE8B-9FC6-6325-C16A-0A5DFEE7CCBC}" name="Shelby, Kate" initials="KS" userId="S::KaShelby@idoa.IN.gov::ad5e2485-0b62-416e-ba72-fbbc12051567" providerId="AD"/>
  <p188:author id="{FF29DBAA-B3F3-3635-AAA5-777CEB0D7A27}" name="Humbert, Alexis (IDOA)" initials="AH" userId="S::AleHumbert@idoa.IN.gov::31fe3f95-36be-47cb-ab08-b88d93b4aad4" providerId="AD"/>
  <p188:author id="{18B36DDB-417B-0944-AA52-FF69AFBBC3A3}" name="Alexander, Angie" initials="AA" userId="S::AngAlexander@idoa.IN.gov::8c3ae4c6-11b8-4828-870b-fb090e47428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B426"/>
    <a:srgbClr val="A57D33"/>
    <a:srgbClr val="C591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84896A-D29A-4DE8-A437-9BFE344D4A21}" v="4" dt="2026-07-15T17:38:39.6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36" autoAdjust="0"/>
    <p:restoredTop sz="94189" autoAdjust="0"/>
  </p:normalViewPr>
  <p:slideViewPr>
    <p:cSldViewPr snapToGrid="0">
      <p:cViewPr varScale="1">
        <p:scale>
          <a:sx n="63" d="100"/>
          <a:sy n="63" d="100"/>
        </p:scale>
        <p:origin x="150"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47"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umbert, Alexis (IDOA)" userId="31fe3f95-36be-47cb-ab08-b88d93b4aad4" providerId="ADAL" clId="{2FE6FA7B-AB07-4335-80EB-439CCE8EACA5}"/>
    <pc:docChg chg="undo redo custSel addSld delSld modSld sldOrd">
      <pc:chgData name="Humbert, Alexis (IDOA)" userId="31fe3f95-36be-47cb-ab08-b88d93b4aad4" providerId="ADAL" clId="{2FE6FA7B-AB07-4335-80EB-439CCE8EACA5}" dt="2026-07-15T17:36:06.847" v="1974" actId="20577"/>
      <pc:docMkLst>
        <pc:docMk/>
      </pc:docMkLst>
      <pc:sldChg chg="modSp mod">
        <pc:chgData name="Humbert, Alexis (IDOA)" userId="31fe3f95-36be-47cb-ab08-b88d93b4aad4" providerId="ADAL" clId="{2FE6FA7B-AB07-4335-80EB-439CCE8EACA5}" dt="2026-07-14T15:34:41.318" v="1934" actId="20577"/>
        <pc:sldMkLst>
          <pc:docMk/>
          <pc:sldMk cId="540710300" sldId="343"/>
        </pc:sldMkLst>
        <pc:spChg chg="mod">
          <ac:chgData name="Humbert, Alexis (IDOA)" userId="31fe3f95-36be-47cb-ab08-b88d93b4aad4" providerId="ADAL" clId="{2FE6FA7B-AB07-4335-80EB-439CCE8EACA5}" dt="2026-07-14T15:34:41.318" v="1934" actId="20577"/>
          <ac:spMkLst>
            <pc:docMk/>
            <pc:sldMk cId="540710300" sldId="343"/>
            <ac:spMk id="3" creationId="{CF9A467A-6E4C-959B-96F7-753C1537C8FA}"/>
          </ac:spMkLst>
        </pc:spChg>
      </pc:sldChg>
      <pc:sldChg chg="modSp mod">
        <pc:chgData name="Humbert, Alexis (IDOA)" userId="31fe3f95-36be-47cb-ab08-b88d93b4aad4" providerId="ADAL" clId="{2FE6FA7B-AB07-4335-80EB-439CCE8EACA5}" dt="2026-07-15T14:50:03.675" v="1971" actId="14100"/>
        <pc:sldMkLst>
          <pc:docMk/>
          <pc:sldMk cId="1744817810" sldId="366"/>
        </pc:sldMkLst>
        <pc:spChg chg="mod">
          <ac:chgData name="Humbert, Alexis (IDOA)" userId="31fe3f95-36be-47cb-ab08-b88d93b4aad4" providerId="ADAL" clId="{2FE6FA7B-AB07-4335-80EB-439CCE8EACA5}" dt="2026-07-15T14:50:03.675" v="1971" actId="14100"/>
          <ac:spMkLst>
            <pc:docMk/>
            <pc:sldMk cId="1744817810" sldId="366"/>
            <ac:spMk id="3" creationId="{C9873AB0-B1B0-C7A9-D05E-8B7234620C5C}"/>
          </ac:spMkLst>
        </pc:spChg>
      </pc:sldChg>
      <pc:sldChg chg="modSp mod">
        <pc:chgData name="Humbert, Alexis (IDOA)" userId="31fe3f95-36be-47cb-ab08-b88d93b4aad4" providerId="ADAL" clId="{2FE6FA7B-AB07-4335-80EB-439CCE8EACA5}" dt="2026-07-15T14:20:17.048" v="1946" actId="27636"/>
        <pc:sldMkLst>
          <pc:docMk/>
          <pc:sldMk cId="4063295624" sldId="367"/>
        </pc:sldMkLst>
        <pc:spChg chg="mod">
          <ac:chgData name="Humbert, Alexis (IDOA)" userId="31fe3f95-36be-47cb-ab08-b88d93b4aad4" providerId="ADAL" clId="{2FE6FA7B-AB07-4335-80EB-439CCE8EACA5}" dt="2026-07-15T14:20:17.048" v="1946" actId="27636"/>
          <ac:spMkLst>
            <pc:docMk/>
            <pc:sldMk cId="4063295624" sldId="367"/>
            <ac:spMk id="3" creationId="{7CD6F2AE-7C3F-BD0C-B83B-BD7165F716F7}"/>
          </ac:spMkLst>
        </pc:spChg>
      </pc:sldChg>
      <pc:sldChg chg="modSp mod">
        <pc:chgData name="Humbert, Alexis (IDOA)" userId="31fe3f95-36be-47cb-ab08-b88d93b4aad4" providerId="ADAL" clId="{2FE6FA7B-AB07-4335-80EB-439CCE8EACA5}" dt="2026-07-15T14:46:56.466" v="1953" actId="14826"/>
        <pc:sldMkLst>
          <pc:docMk/>
          <pc:sldMk cId="2817132489" sldId="380"/>
        </pc:sldMkLst>
        <pc:picChg chg="mod">
          <ac:chgData name="Humbert, Alexis (IDOA)" userId="31fe3f95-36be-47cb-ab08-b88d93b4aad4" providerId="ADAL" clId="{2FE6FA7B-AB07-4335-80EB-439CCE8EACA5}" dt="2026-07-15T14:46:56.466" v="1953" actId="14826"/>
          <ac:picMkLst>
            <pc:docMk/>
            <pc:sldMk cId="2817132489" sldId="380"/>
            <ac:picMk id="6" creationId="{B7E36F47-9967-5854-4B7A-777AC2B0B648}"/>
          </ac:picMkLst>
        </pc:picChg>
      </pc:sldChg>
      <pc:sldChg chg="del">
        <pc:chgData name="Humbert, Alexis (IDOA)" userId="31fe3f95-36be-47cb-ab08-b88d93b4aad4" providerId="ADAL" clId="{2FE6FA7B-AB07-4335-80EB-439CCE8EACA5}" dt="2026-07-15T14:47:10.504" v="1954" actId="2696"/>
        <pc:sldMkLst>
          <pc:docMk/>
          <pc:sldMk cId="72149298" sldId="381"/>
        </pc:sldMkLst>
      </pc:sldChg>
      <pc:sldChg chg="del">
        <pc:chgData name="Humbert, Alexis (IDOA)" userId="31fe3f95-36be-47cb-ab08-b88d93b4aad4" providerId="ADAL" clId="{2FE6FA7B-AB07-4335-80EB-439CCE8EACA5}" dt="2026-07-15T14:47:15.243" v="1955" actId="2696"/>
        <pc:sldMkLst>
          <pc:docMk/>
          <pc:sldMk cId="3058119848" sldId="382"/>
        </pc:sldMkLst>
      </pc:sldChg>
      <pc:sldChg chg="del">
        <pc:chgData name="Humbert, Alexis (IDOA)" userId="31fe3f95-36be-47cb-ab08-b88d93b4aad4" providerId="ADAL" clId="{2FE6FA7B-AB07-4335-80EB-439CCE8EACA5}" dt="2026-07-15T14:47:18.302" v="1956" actId="2696"/>
        <pc:sldMkLst>
          <pc:docMk/>
          <pc:sldMk cId="129777818" sldId="384"/>
        </pc:sldMkLst>
      </pc:sldChg>
      <pc:sldChg chg="del">
        <pc:chgData name="Humbert, Alexis (IDOA)" userId="31fe3f95-36be-47cb-ab08-b88d93b4aad4" providerId="ADAL" clId="{2FE6FA7B-AB07-4335-80EB-439CCE8EACA5}" dt="2026-07-15T14:47:24.755" v="1957" actId="2696"/>
        <pc:sldMkLst>
          <pc:docMk/>
          <pc:sldMk cId="2259191537" sldId="385"/>
        </pc:sldMkLst>
      </pc:sldChg>
      <pc:sldChg chg="del">
        <pc:chgData name="Humbert, Alexis (IDOA)" userId="31fe3f95-36be-47cb-ab08-b88d93b4aad4" providerId="ADAL" clId="{2FE6FA7B-AB07-4335-80EB-439CCE8EACA5}" dt="2026-07-15T14:47:27.338" v="1958" actId="2696"/>
        <pc:sldMkLst>
          <pc:docMk/>
          <pc:sldMk cId="4206171048" sldId="388"/>
        </pc:sldMkLst>
      </pc:sldChg>
      <pc:sldChg chg="modSp mod">
        <pc:chgData name="Humbert, Alexis (IDOA)" userId="31fe3f95-36be-47cb-ab08-b88d93b4aad4" providerId="ADAL" clId="{2FE6FA7B-AB07-4335-80EB-439CCE8EACA5}" dt="2026-07-15T17:36:06.847" v="1974" actId="20577"/>
        <pc:sldMkLst>
          <pc:docMk/>
          <pc:sldMk cId="3346234492" sldId="391"/>
        </pc:sldMkLst>
        <pc:spChg chg="mod">
          <ac:chgData name="Humbert, Alexis (IDOA)" userId="31fe3f95-36be-47cb-ab08-b88d93b4aad4" providerId="ADAL" clId="{2FE6FA7B-AB07-4335-80EB-439CCE8EACA5}" dt="2026-07-15T17:36:06.847" v="1974" actId="20577"/>
          <ac:spMkLst>
            <pc:docMk/>
            <pc:sldMk cId="3346234492" sldId="391"/>
            <ac:spMk id="3" creationId="{8C0E9A51-10C1-1E7B-E174-6D5394E901D6}"/>
          </ac:spMkLst>
        </pc:spChg>
      </pc:sldChg>
      <pc:sldChg chg="modSp mod">
        <pc:chgData name="Humbert, Alexis (IDOA)" userId="31fe3f95-36be-47cb-ab08-b88d93b4aad4" providerId="ADAL" clId="{2FE6FA7B-AB07-4335-80EB-439CCE8EACA5}" dt="2026-07-15T14:21:05.915" v="1952" actId="20577"/>
        <pc:sldMkLst>
          <pc:docMk/>
          <pc:sldMk cId="1308167705" sldId="399"/>
        </pc:sldMkLst>
        <pc:spChg chg="mod">
          <ac:chgData name="Humbert, Alexis (IDOA)" userId="31fe3f95-36be-47cb-ab08-b88d93b4aad4" providerId="ADAL" clId="{2FE6FA7B-AB07-4335-80EB-439CCE8EACA5}" dt="2026-07-15T14:21:05.915" v="1952" actId="20577"/>
          <ac:spMkLst>
            <pc:docMk/>
            <pc:sldMk cId="1308167705" sldId="399"/>
            <ac:spMk id="3" creationId="{1294D9D1-BECE-19A5-F8A5-D82BA06FE3BE}"/>
          </ac:spMkLst>
        </pc:spChg>
      </pc:sldChg>
      <pc:sldChg chg="modSp mod">
        <pc:chgData name="Humbert, Alexis (IDOA)" userId="31fe3f95-36be-47cb-ab08-b88d93b4aad4" providerId="ADAL" clId="{2FE6FA7B-AB07-4335-80EB-439CCE8EACA5}" dt="2026-07-15T14:48:02.919" v="1960" actId="27636"/>
        <pc:sldMkLst>
          <pc:docMk/>
          <pc:sldMk cId="94676339" sldId="401"/>
        </pc:sldMkLst>
        <pc:spChg chg="mod">
          <ac:chgData name="Humbert, Alexis (IDOA)" userId="31fe3f95-36be-47cb-ab08-b88d93b4aad4" providerId="ADAL" clId="{2FE6FA7B-AB07-4335-80EB-439CCE8EACA5}" dt="2026-07-15T14:48:02.919" v="1960" actId="27636"/>
          <ac:spMkLst>
            <pc:docMk/>
            <pc:sldMk cId="94676339" sldId="401"/>
            <ac:spMk id="3" creationId="{6948D4F7-0EE7-7AA4-5FC2-E7C71207D5C8}"/>
          </ac:spMkLst>
        </pc:spChg>
      </pc:sldChg>
      <pc:sldChg chg="modSp add del mod ord">
        <pc:chgData name="Humbert, Alexis (IDOA)" userId="31fe3f95-36be-47cb-ab08-b88d93b4aad4" providerId="ADAL" clId="{2FE6FA7B-AB07-4335-80EB-439CCE8EACA5}" dt="2026-07-14T15:35:07.858" v="1944"/>
        <pc:sldMkLst>
          <pc:docMk/>
          <pc:sldMk cId="2574839985" sldId="406"/>
        </pc:sldMkLst>
        <pc:spChg chg="mod">
          <ac:chgData name="Humbert, Alexis (IDOA)" userId="31fe3f95-36be-47cb-ab08-b88d93b4aad4" providerId="ADAL" clId="{2FE6FA7B-AB07-4335-80EB-439CCE8EACA5}" dt="2026-07-09T18:38:38.545" v="1749" actId="20577"/>
          <ac:spMkLst>
            <pc:docMk/>
            <pc:sldMk cId="2574839985" sldId="406"/>
            <ac:spMk id="5" creationId="{F1D37057-9006-1784-F0E4-4DEEE24A6DF8}"/>
          </ac:spMkLst>
        </pc:spChg>
      </pc:sldChg>
      <pc:sldChg chg="addSp delSp modSp add del mod">
        <pc:chgData name="Humbert, Alexis (IDOA)" userId="31fe3f95-36be-47cb-ab08-b88d93b4aad4" providerId="ADAL" clId="{2FE6FA7B-AB07-4335-80EB-439CCE8EACA5}" dt="2026-07-14T15:35:07.858" v="1944"/>
        <pc:sldMkLst>
          <pc:docMk/>
          <pc:sldMk cId="1301313428" sldId="407"/>
        </pc:sldMkLst>
        <pc:spChg chg="mod">
          <ac:chgData name="Humbert, Alexis (IDOA)" userId="31fe3f95-36be-47cb-ab08-b88d93b4aad4" providerId="ADAL" clId="{2FE6FA7B-AB07-4335-80EB-439CCE8EACA5}" dt="2026-07-09T18:38:48.982" v="1750" actId="113"/>
          <ac:spMkLst>
            <pc:docMk/>
            <pc:sldMk cId="1301313428" sldId="407"/>
            <ac:spMk id="2" creationId="{0F7DEEF9-4A85-51E2-908F-30643EE6086E}"/>
          </ac:spMkLst>
        </pc:spChg>
        <pc:spChg chg="mod">
          <ac:chgData name="Humbert, Alexis (IDOA)" userId="31fe3f95-36be-47cb-ab08-b88d93b4aad4" providerId="ADAL" clId="{2FE6FA7B-AB07-4335-80EB-439CCE8EACA5}" dt="2026-07-09T18:38:06.199" v="1736" actId="2711"/>
          <ac:spMkLst>
            <pc:docMk/>
            <pc:sldMk cId="1301313428" sldId="407"/>
            <ac:spMk id="3" creationId="{D79CFEB7-7A8C-B1AB-A5D7-F500CF9CC372}"/>
          </ac:spMkLst>
        </pc:spChg>
      </pc:sldChg>
      <pc:sldChg chg="addSp delSp modSp add del mod">
        <pc:chgData name="Humbert, Alexis (IDOA)" userId="31fe3f95-36be-47cb-ab08-b88d93b4aad4" providerId="ADAL" clId="{2FE6FA7B-AB07-4335-80EB-439CCE8EACA5}" dt="2026-07-15T14:49:35.881" v="1969" actId="1076"/>
        <pc:sldMkLst>
          <pc:docMk/>
          <pc:sldMk cId="1150010803" sldId="409"/>
        </pc:sldMkLst>
        <pc:picChg chg="add del mod">
          <ac:chgData name="Humbert, Alexis (IDOA)" userId="31fe3f95-36be-47cb-ab08-b88d93b4aad4" providerId="ADAL" clId="{2FE6FA7B-AB07-4335-80EB-439CCE8EACA5}" dt="2026-07-15T14:49:29.575" v="1967" actId="478"/>
          <ac:picMkLst>
            <pc:docMk/>
            <pc:sldMk cId="1150010803" sldId="409"/>
            <ac:picMk id="5" creationId="{7CC032D7-1719-D6C5-6EAA-982B34F7AAE9}"/>
          </ac:picMkLst>
        </pc:picChg>
        <pc:picChg chg="add mod">
          <ac:chgData name="Humbert, Alexis (IDOA)" userId="31fe3f95-36be-47cb-ab08-b88d93b4aad4" providerId="ADAL" clId="{2FE6FA7B-AB07-4335-80EB-439CCE8EACA5}" dt="2026-07-15T14:49:35.881" v="1969" actId="1076"/>
          <ac:picMkLst>
            <pc:docMk/>
            <pc:sldMk cId="1150010803" sldId="409"/>
            <ac:picMk id="6" creationId="{C8770579-14E0-2EB5-3DB4-3F8486EBD3F9}"/>
          </ac:picMkLst>
        </pc:picChg>
      </pc:sldChg>
      <pc:sldChg chg="addSp delSp modSp add del mod">
        <pc:chgData name="Humbert, Alexis (IDOA)" userId="31fe3f95-36be-47cb-ab08-b88d93b4aad4" providerId="ADAL" clId="{2FE6FA7B-AB07-4335-80EB-439CCE8EACA5}" dt="2026-07-14T15:35:07.858" v="1944"/>
        <pc:sldMkLst>
          <pc:docMk/>
          <pc:sldMk cId="809310136" sldId="411"/>
        </pc:sldMkLst>
        <pc:spChg chg="mod">
          <ac:chgData name="Humbert, Alexis (IDOA)" userId="31fe3f95-36be-47cb-ab08-b88d93b4aad4" providerId="ADAL" clId="{2FE6FA7B-AB07-4335-80EB-439CCE8EACA5}" dt="2026-07-09T18:36:24.624" v="1734" actId="2711"/>
          <ac:spMkLst>
            <pc:docMk/>
            <pc:sldMk cId="809310136" sldId="411"/>
            <ac:spMk id="3" creationId="{7A0FBB86-48E0-F6E4-EC7D-38427C5BA3E6}"/>
          </ac:spMkLst>
        </pc:spChg>
      </pc:sldChg>
      <pc:sldChg chg="modSp add del mod">
        <pc:chgData name="Humbert, Alexis (IDOA)" userId="31fe3f95-36be-47cb-ab08-b88d93b4aad4" providerId="ADAL" clId="{2FE6FA7B-AB07-4335-80EB-439CCE8EACA5}" dt="2026-07-14T15:35:07.858" v="1944"/>
        <pc:sldMkLst>
          <pc:docMk/>
          <pc:sldMk cId="3912375429" sldId="412"/>
        </pc:sldMkLst>
        <pc:spChg chg="mod">
          <ac:chgData name="Humbert, Alexis (IDOA)" userId="31fe3f95-36be-47cb-ab08-b88d93b4aad4" providerId="ADAL" clId="{2FE6FA7B-AB07-4335-80EB-439CCE8EACA5}" dt="2026-07-09T18:56:52.494" v="1916" actId="2711"/>
          <ac:spMkLst>
            <pc:docMk/>
            <pc:sldMk cId="3912375429" sldId="412"/>
            <ac:spMk id="2" creationId="{AC3A5FA8-2CC1-C472-F5F0-DF0BC0289B37}"/>
          </ac:spMkLst>
        </pc:spChg>
        <pc:spChg chg="mod">
          <ac:chgData name="Humbert, Alexis (IDOA)" userId="31fe3f95-36be-47cb-ab08-b88d93b4aad4" providerId="ADAL" clId="{2FE6FA7B-AB07-4335-80EB-439CCE8EACA5}" dt="2026-07-09T18:56:47.169" v="1915" actId="2711"/>
          <ac:spMkLst>
            <pc:docMk/>
            <pc:sldMk cId="3912375429" sldId="412"/>
            <ac:spMk id="3" creationId="{962A7BF3-94C1-AAA3-5DE1-F5453A9E5D63}"/>
          </ac:spMkLst>
        </pc:spChg>
      </pc:sldChg>
      <pc:sldChg chg="addSp delSp modSp add del mod setBg">
        <pc:chgData name="Humbert, Alexis (IDOA)" userId="31fe3f95-36be-47cb-ab08-b88d93b4aad4" providerId="ADAL" clId="{2FE6FA7B-AB07-4335-80EB-439CCE8EACA5}" dt="2026-07-14T15:35:07.858" v="1944"/>
        <pc:sldMkLst>
          <pc:docMk/>
          <pc:sldMk cId="2994830098" sldId="413"/>
        </pc:sldMkLst>
        <pc:spChg chg="mod">
          <ac:chgData name="Humbert, Alexis (IDOA)" userId="31fe3f95-36be-47cb-ab08-b88d93b4aad4" providerId="ADAL" clId="{2FE6FA7B-AB07-4335-80EB-439CCE8EACA5}" dt="2026-07-09T18:57:18.909" v="1922" actId="1076"/>
          <ac:spMkLst>
            <pc:docMk/>
            <pc:sldMk cId="2994830098" sldId="413"/>
            <ac:spMk id="2" creationId="{F32792DE-6BCB-B413-EF51-35161F5B5EC2}"/>
          </ac:spMkLst>
        </pc:spChg>
        <pc:spChg chg="mod ord">
          <ac:chgData name="Humbert, Alexis (IDOA)" userId="31fe3f95-36be-47cb-ab08-b88d93b4aad4" providerId="ADAL" clId="{2FE6FA7B-AB07-4335-80EB-439CCE8EACA5}" dt="2026-07-09T18:53:56.325" v="1876" actId="26606"/>
          <ac:spMkLst>
            <pc:docMk/>
            <pc:sldMk cId="2994830098" sldId="413"/>
            <ac:spMk id="4" creationId="{B86786C3-1880-8C22-AC34-71D562BEE2F7}"/>
          </ac:spMkLst>
        </pc:spChg>
        <pc:picChg chg="add mod">
          <ac:chgData name="Humbert, Alexis (IDOA)" userId="31fe3f95-36be-47cb-ab08-b88d93b4aad4" providerId="ADAL" clId="{2FE6FA7B-AB07-4335-80EB-439CCE8EACA5}" dt="2026-07-09T18:57:11.780" v="1920" actId="1076"/>
          <ac:picMkLst>
            <pc:docMk/>
            <pc:sldMk cId="2994830098" sldId="413"/>
            <ac:picMk id="5" creationId="{520B3040-4589-53EF-D52F-E9D51309654B}"/>
          </ac:picMkLst>
        </pc:picChg>
        <pc:picChg chg="add mod">
          <ac:chgData name="Humbert, Alexis (IDOA)" userId="31fe3f95-36be-47cb-ab08-b88d93b4aad4" providerId="ADAL" clId="{2FE6FA7B-AB07-4335-80EB-439CCE8EACA5}" dt="2026-07-09T18:57:10.277" v="1919" actId="1076"/>
          <ac:picMkLst>
            <pc:docMk/>
            <pc:sldMk cId="2994830098" sldId="413"/>
            <ac:picMk id="7" creationId="{E8E6DC26-A6CD-58FE-9DB8-DAFC7BC1A687}"/>
          </ac:picMkLst>
        </pc:picChg>
      </pc:sldChg>
      <pc:sldChg chg="modSp add del mod">
        <pc:chgData name="Humbert, Alexis (IDOA)" userId="31fe3f95-36be-47cb-ab08-b88d93b4aad4" providerId="ADAL" clId="{2FE6FA7B-AB07-4335-80EB-439CCE8EACA5}" dt="2026-07-14T15:35:07.858" v="1944"/>
        <pc:sldMkLst>
          <pc:docMk/>
          <pc:sldMk cId="1901031107" sldId="415"/>
        </pc:sldMkLst>
        <pc:spChg chg="mod">
          <ac:chgData name="Humbert, Alexis (IDOA)" userId="31fe3f95-36be-47cb-ab08-b88d93b4aad4" providerId="ADAL" clId="{2FE6FA7B-AB07-4335-80EB-439CCE8EACA5}" dt="2026-07-09T18:55:49.664" v="1914" actId="20577"/>
          <ac:spMkLst>
            <pc:docMk/>
            <pc:sldMk cId="1901031107" sldId="415"/>
            <ac:spMk id="5" creationId="{302DA47D-66F3-6C73-A6EE-A021CA124CBA}"/>
          </ac:spMkLst>
        </pc:spChg>
      </pc:sldChg>
      <pc:sldChg chg="addSp delSp modSp add del mod">
        <pc:chgData name="Humbert, Alexis (IDOA)" userId="31fe3f95-36be-47cb-ab08-b88d93b4aad4" providerId="ADAL" clId="{2FE6FA7B-AB07-4335-80EB-439CCE8EACA5}" dt="2026-07-14T15:35:07.858" v="1944"/>
        <pc:sldMkLst>
          <pc:docMk/>
          <pc:sldMk cId="2984230800" sldId="418"/>
        </pc:sldMkLst>
        <pc:spChg chg="mod">
          <ac:chgData name="Humbert, Alexis (IDOA)" userId="31fe3f95-36be-47cb-ab08-b88d93b4aad4" providerId="ADAL" clId="{2FE6FA7B-AB07-4335-80EB-439CCE8EACA5}" dt="2026-07-09T18:57:54.565" v="1929"/>
          <ac:spMkLst>
            <pc:docMk/>
            <pc:sldMk cId="2984230800" sldId="418"/>
            <ac:spMk id="2" creationId="{5D750BF8-C634-2671-BA32-7CE73B2094DD}"/>
          </ac:spMkLst>
        </pc:spChg>
        <pc:spChg chg="add del mod">
          <ac:chgData name="Humbert, Alexis (IDOA)" userId="31fe3f95-36be-47cb-ab08-b88d93b4aad4" providerId="ADAL" clId="{2FE6FA7B-AB07-4335-80EB-439CCE8EACA5}" dt="2026-07-09T18:41:22.514" v="1807" actId="20577"/>
          <ac:spMkLst>
            <pc:docMk/>
            <pc:sldMk cId="2984230800" sldId="418"/>
            <ac:spMk id="3" creationId="{A523E8D2-8238-BBB6-4690-2437CCDC18EC}"/>
          </ac:spMkLst>
        </pc:spChg>
      </pc:sldChg>
      <pc:sldChg chg="addSp delSp modSp new add del mod">
        <pc:chgData name="Humbert, Alexis (IDOA)" userId="31fe3f95-36be-47cb-ab08-b88d93b4aad4" providerId="ADAL" clId="{2FE6FA7B-AB07-4335-80EB-439CCE8EACA5}" dt="2026-07-14T15:35:07.858" v="1944"/>
        <pc:sldMkLst>
          <pc:docMk/>
          <pc:sldMk cId="604470950" sldId="420"/>
        </pc:sldMkLst>
        <pc:spChg chg="mod">
          <ac:chgData name="Humbert, Alexis (IDOA)" userId="31fe3f95-36be-47cb-ab08-b88d93b4aad4" providerId="ADAL" clId="{2FE6FA7B-AB07-4335-80EB-439CCE8EACA5}" dt="2026-07-09T18:58:06.958" v="1930" actId="14100"/>
          <ac:spMkLst>
            <pc:docMk/>
            <pc:sldMk cId="604470950" sldId="420"/>
            <ac:spMk id="2" creationId="{D167AC28-BE33-54C7-15A0-D8E2DEE6DA18}"/>
          </ac:spMkLst>
        </pc:spChg>
        <pc:spChg chg="mod">
          <ac:chgData name="Humbert, Alexis (IDOA)" userId="31fe3f95-36be-47cb-ab08-b88d93b4aad4" providerId="ADAL" clId="{2FE6FA7B-AB07-4335-80EB-439CCE8EACA5}" dt="2026-07-09T18:57:39.933" v="1928" actId="14100"/>
          <ac:spMkLst>
            <pc:docMk/>
            <pc:sldMk cId="604470950" sldId="420"/>
            <ac:spMk id="3" creationId="{89E99667-4500-87EE-260E-8FF6C716231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DB6A8E-B22F-448E-80A2-D543E5E68F8C}" type="datetimeFigureOut">
              <a:rPr lang="en-US" smtClean="0"/>
              <a:t>7/15/2026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9784C0-3D88-4219-A06B-BA4C2DE43837}" type="slidenum">
              <a:rPr lang="en-US" smtClean="0"/>
              <a:t>‹#›</a:t>
            </a:fld>
            <a:endParaRPr lang="en-US" dirty="0"/>
          </a:p>
        </p:txBody>
      </p:sp>
    </p:spTree>
    <p:extLst>
      <p:ext uri="{BB962C8B-B14F-4D97-AF65-F5344CB8AC3E}">
        <p14:creationId xmlns:p14="http://schemas.microsoft.com/office/powerpoint/2010/main" val="3883878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dates include: Issuance of the RFP, Deadline to submit the preproposal networking form and written questions, responses to questions/RFP amendments, deadline for submission of proposal (incl all required documents), deadline for submission of ref. check forms, and the anticipated time for preliminary award.</a:t>
            </a:r>
          </a:p>
        </p:txBody>
      </p:sp>
      <p:sp>
        <p:nvSpPr>
          <p:cNvPr id="4" name="Slide Number Placeholder 3"/>
          <p:cNvSpPr>
            <a:spLocks noGrp="1"/>
          </p:cNvSpPr>
          <p:nvPr>
            <p:ph type="sldNum" sz="quarter" idx="5"/>
          </p:nvPr>
        </p:nvSpPr>
        <p:spPr/>
        <p:txBody>
          <a:bodyPr/>
          <a:lstStyle/>
          <a:p>
            <a:fld id="{1E9784C0-3D88-4219-A06B-BA4C2DE43837}" type="slidenum">
              <a:rPr lang="en-US" smtClean="0"/>
              <a:t>3</a:t>
            </a:fld>
            <a:endParaRPr lang="en-US" dirty="0"/>
          </a:p>
        </p:txBody>
      </p:sp>
    </p:spTree>
    <p:extLst>
      <p:ext uri="{BB962C8B-B14F-4D97-AF65-F5344CB8AC3E}">
        <p14:creationId xmlns:p14="http://schemas.microsoft.com/office/powerpoint/2010/main" val="2499042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Potential Respondents = Both Primes and Subs.</a:t>
            </a:r>
          </a:p>
          <a:p>
            <a:endParaRPr lang="en-US" dirty="0"/>
          </a:p>
          <a:p>
            <a:r>
              <a:rPr lang="en-US" dirty="0"/>
              <a:t>Remember that only questions/answers provided in writing may be considered binding on the State.</a:t>
            </a:r>
          </a:p>
        </p:txBody>
      </p:sp>
      <p:sp>
        <p:nvSpPr>
          <p:cNvPr id="4" name="Slide Number Placeholder 3"/>
          <p:cNvSpPr>
            <a:spLocks noGrp="1"/>
          </p:cNvSpPr>
          <p:nvPr>
            <p:ph type="sldNum" sz="quarter" idx="5"/>
          </p:nvPr>
        </p:nvSpPr>
        <p:spPr/>
        <p:txBody>
          <a:bodyPr/>
          <a:lstStyle/>
          <a:p>
            <a:fld id="{1E9784C0-3D88-4219-A06B-BA4C2DE43837}" type="slidenum">
              <a:rPr lang="en-US" smtClean="0"/>
              <a:t>5</a:t>
            </a:fld>
            <a:endParaRPr lang="en-US" dirty="0"/>
          </a:p>
        </p:txBody>
      </p:sp>
    </p:spTree>
    <p:extLst>
      <p:ext uri="{BB962C8B-B14F-4D97-AF65-F5344CB8AC3E}">
        <p14:creationId xmlns:p14="http://schemas.microsoft.com/office/powerpoint/2010/main" val="1775733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ts val="1000"/>
              </a:spcBef>
            </a:pPr>
            <a:r>
              <a:rPr lang="en-US" dirty="0">
                <a:solidFill>
                  <a:schemeClr val="bg1"/>
                </a:solidFill>
              </a:rPr>
              <a:t>Cloud Questionnaire and Infrastructure Overview Forms</a:t>
            </a:r>
          </a:p>
          <a:p>
            <a:endParaRPr lang="en-US" dirty="0">
              <a:solidFill>
                <a:schemeClr val="bg1"/>
              </a:solidFill>
              <a:latin typeface="Calibri"/>
              <a:ea typeface="Calibri"/>
              <a:cs typeface="Calibri"/>
            </a:endParaRPr>
          </a:p>
        </p:txBody>
      </p:sp>
      <p:sp>
        <p:nvSpPr>
          <p:cNvPr id="4" name="Slide Number Placeholder 3"/>
          <p:cNvSpPr>
            <a:spLocks noGrp="1"/>
          </p:cNvSpPr>
          <p:nvPr>
            <p:ph type="sldNum" sz="quarter" idx="5"/>
          </p:nvPr>
        </p:nvSpPr>
        <p:spPr/>
        <p:txBody>
          <a:bodyPr/>
          <a:lstStyle/>
          <a:p>
            <a:fld id="{1E9784C0-3D88-4219-A06B-BA4C2DE43837}" type="slidenum">
              <a:rPr lang="en-US" smtClean="0"/>
              <a:t>7</a:t>
            </a:fld>
            <a:endParaRPr lang="en-US" dirty="0"/>
          </a:p>
        </p:txBody>
      </p:sp>
    </p:spTree>
    <p:extLst>
      <p:ext uri="{BB962C8B-B14F-4D97-AF65-F5344CB8AC3E}">
        <p14:creationId xmlns:p14="http://schemas.microsoft.com/office/powerpoint/2010/main" val="626488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E9784C0-3D88-4219-A06B-BA4C2DE43837}" type="slidenum">
              <a:rPr lang="en-US" smtClean="0"/>
              <a:t>10</a:t>
            </a:fld>
            <a:endParaRPr lang="en-US" dirty="0"/>
          </a:p>
        </p:txBody>
      </p:sp>
    </p:spTree>
    <p:extLst>
      <p:ext uri="{BB962C8B-B14F-4D97-AF65-F5344CB8AC3E}">
        <p14:creationId xmlns:p14="http://schemas.microsoft.com/office/powerpoint/2010/main" val="31876657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E9784C0-3D88-4219-A06B-BA4C2DE43837}" type="slidenum">
              <a:rPr lang="en-US" smtClean="0"/>
              <a:t>13</a:t>
            </a:fld>
            <a:endParaRPr lang="en-US" dirty="0"/>
          </a:p>
        </p:txBody>
      </p:sp>
    </p:spTree>
    <p:extLst>
      <p:ext uri="{BB962C8B-B14F-4D97-AF65-F5344CB8AC3E}">
        <p14:creationId xmlns:p14="http://schemas.microsoft.com/office/powerpoint/2010/main" val="14780480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(Total Cost in cell E8of the Cost Proposal)</a:t>
            </a:r>
          </a:p>
        </p:txBody>
      </p:sp>
      <p:sp>
        <p:nvSpPr>
          <p:cNvPr id="4" name="Slide Number Placeholder 3"/>
          <p:cNvSpPr>
            <a:spLocks noGrp="1"/>
          </p:cNvSpPr>
          <p:nvPr>
            <p:ph type="sldNum" sz="quarter" idx="5"/>
          </p:nvPr>
        </p:nvSpPr>
        <p:spPr/>
        <p:txBody>
          <a:bodyPr/>
          <a:lstStyle/>
          <a:p>
            <a:fld id="{1E9784C0-3D88-4219-A06B-BA4C2DE43837}" type="slidenum">
              <a:rPr lang="en-US" smtClean="0"/>
              <a:t>16</a:t>
            </a:fld>
            <a:endParaRPr lang="en-US" dirty="0"/>
          </a:p>
        </p:txBody>
      </p:sp>
    </p:spTree>
    <p:extLst>
      <p:ext uri="{BB962C8B-B14F-4D97-AF65-F5344CB8AC3E}">
        <p14:creationId xmlns:p14="http://schemas.microsoft.com/office/powerpoint/2010/main" val="4249681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example of our typical eval criteria, but these can vary somewhat from event to event. Be sure to read the RFP carefully.</a:t>
            </a:r>
          </a:p>
        </p:txBody>
      </p:sp>
      <p:sp>
        <p:nvSpPr>
          <p:cNvPr id="4" name="Slide Number Placeholder 3"/>
          <p:cNvSpPr>
            <a:spLocks noGrp="1"/>
          </p:cNvSpPr>
          <p:nvPr>
            <p:ph type="sldNum" sz="quarter" idx="5"/>
          </p:nvPr>
        </p:nvSpPr>
        <p:spPr/>
        <p:txBody>
          <a:bodyPr/>
          <a:lstStyle/>
          <a:p>
            <a:fld id="{1E9784C0-3D88-4219-A06B-BA4C2DE43837}" type="slidenum">
              <a:rPr lang="en-US" smtClean="0"/>
              <a:t>19</a:t>
            </a:fld>
            <a:endParaRPr lang="en-US" dirty="0"/>
          </a:p>
        </p:txBody>
      </p:sp>
    </p:spTree>
    <p:extLst>
      <p:ext uri="{BB962C8B-B14F-4D97-AF65-F5344CB8AC3E}">
        <p14:creationId xmlns:p14="http://schemas.microsoft.com/office/powerpoint/2010/main" val="3274486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9784C0-3D88-4219-A06B-BA4C2DE4383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04689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13C6B-617C-D514-9A6E-93336F37F4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F26F85-B5C4-9BBA-11A7-CB482E8285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0362F2-E595-B2CA-BB5C-3E246748934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4724E98-AF50-157B-BFB2-15556979D8A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9784C0-3D88-4219-A06B-BA4C2DE4383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312377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39EAB-5B11-2D32-F544-70B00AD13A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8EF002E-EE8A-6A0E-A950-34802E371A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AD52BF3-B574-71CD-133F-3B185B7900B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E36AB38-EB5E-6F51-4AF2-8F9068DBAECB}"/>
              </a:ext>
            </a:extLst>
          </p:cNvPr>
          <p:cNvSpPr>
            <a:spLocks noGrp="1"/>
          </p:cNvSpPr>
          <p:nvPr>
            <p:ph type="sldNum" sz="quarter" idx="12"/>
          </p:nvPr>
        </p:nvSpPr>
        <p:spPr/>
        <p:txBody>
          <a:bodyPr/>
          <a:lstStyle/>
          <a:p>
            <a:fld id="{38348EF0-853B-401D-A8F2-35F7EA05162D}" type="slidenum">
              <a:rPr lang="en-US" smtClean="0"/>
              <a:t>‹#›</a:t>
            </a:fld>
            <a:endParaRPr lang="en-US" dirty="0"/>
          </a:p>
        </p:txBody>
      </p:sp>
      <p:pic>
        <p:nvPicPr>
          <p:cNvPr id="17" name="Picture 16">
            <a:extLst>
              <a:ext uri="{FF2B5EF4-FFF2-40B4-BE49-F238E27FC236}">
                <a16:creationId xmlns:a16="http://schemas.microsoft.com/office/drawing/2014/main" id="{1409C511-8F7C-AD1E-3E13-5B4ECEA55C0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22414423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1_Title Only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4C134-E219-16AC-8816-E03F93F6CDF8}"/>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EAC8993F-4D7E-C87A-B9CB-052602978237}"/>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B247F6A-BF09-C92B-C8D6-3B1694153BBC}"/>
              </a:ext>
            </a:extLst>
          </p:cNvPr>
          <p:cNvSpPr>
            <a:spLocks noGrp="1"/>
          </p:cNvSpPr>
          <p:nvPr>
            <p:ph type="sldNum" sz="quarter" idx="12"/>
          </p:nvPr>
        </p:nvSpPr>
        <p:spPr/>
        <p:txBody>
          <a:bodyPr/>
          <a:lstStyle/>
          <a:p>
            <a:fld id="{38348EF0-853B-401D-A8F2-35F7EA05162D}" type="slidenum">
              <a:rPr lang="en-US" smtClean="0"/>
              <a:t>‹#›</a:t>
            </a:fld>
            <a:endParaRPr lang="en-US" dirty="0"/>
          </a:p>
        </p:txBody>
      </p:sp>
    </p:spTree>
    <p:extLst>
      <p:ext uri="{BB962C8B-B14F-4D97-AF65-F5344CB8AC3E}">
        <p14:creationId xmlns:p14="http://schemas.microsoft.com/office/powerpoint/2010/main" val="114351588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F1DC991-ECD1-B187-12D5-692E370CDBDD}"/>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92558A6-192A-6667-D22B-79EE5926B9AA}"/>
              </a:ext>
            </a:extLst>
          </p:cNvPr>
          <p:cNvSpPr>
            <a:spLocks noGrp="1"/>
          </p:cNvSpPr>
          <p:nvPr>
            <p:ph type="sldNum" sz="quarter" idx="12"/>
          </p:nvPr>
        </p:nvSpPr>
        <p:spPr/>
        <p:txBody>
          <a:bodyPr/>
          <a:lstStyle/>
          <a:p>
            <a:fld id="{38348EF0-853B-401D-A8F2-35F7EA05162D}" type="slidenum">
              <a:rPr lang="en-US" smtClean="0"/>
              <a:t>‹#›</a:t>
            </a:fld>
            <a:endParaRPr lang="en-US" dirty="0"/>
          </a:p>
        </p:txBody>
      </p:sp>
      <p:pic>
        <p:nvPicPr>
          <p:cNvPr id="5" name="Picture 4">
            <a:extLst>
              <a:ext uri="{FF2B5EF4-FFF2-40B4-BE49-F238E27FC236}">
                <a16:creationId xmlns:a16="http://schemas.microsoft.com/office/drawing/2014/main" id="{E63EE0A4-7319-D305-5857-629DD56C423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1748836180"/>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 No Logo">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F1DC991-ECD1-B187-12D5-692E370CDBDD}"/>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92558A6-192A-6667-D22B-79EE5926B9AA}"/>
              </a:ext>
            </a:extLst>
          </p:cNvPr>
          <p:cNvSpPr>
            <a:spLocks noGrp="1"/>
          </p:cNvSpPr>
          <p:nvPr>
            <p:ph type="sldNum" sz="quarter" idx="12"/>
          </p:nvPr>
        </p:nvSpPr>
        <p:spPr/>
        <p:txBody>
          <a:bodyPr/>
          <a:lstStyle/>
          <a:p>
            <a:fld id="{38348EF0-853B-401D-A8F2-35F7EA05162D}" type="slidenum">
              <a:rPr lang="en-US" smtClean="0"/>
              <a:t>‹#›</a:t>
            </a:fld>
            <a:endParaRPr lang="en-US" dirty="0"/>
          </a:p>
        </p:txBody>
      </p:sp>
    </p:spTree>
    <p:extLst>
      <p:ext uri="{BB962C8B-B14F-4D97-AF65-F5344CB8AC3E}">
        <p14:creationId xmlns:p14="http://schemas.microsoft.com/office/powerpoint/2010/main" val="3170668797"/>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392C5-FCBF-4BEE-6C10-A70FA27955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2316DBE-EBA2-AA20-8A48-DE2CE4BD90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ABB921-D2DB-5B0E-F9E4-507A4594BB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FD7B3B95-7B3F-14A0-D9BF-EDC2463A5B9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1B1EAC7-E566-B887-5FFA-CE9930C44843}"/>
              </a:ext>
            </a:extLst>
          </p:cNvPr>
          <p:cNvSpPr>
            <a:spLocks noGrp="1"/>
          </p:cNvSpPr>
          <p:nvPr>
            <p:ph type="sldNum" sz="quarter" idx="12"/>
          </p:nvPr>
        </p:nvSpPr>
        <p:spPr/>
        <p:txBody>
          <a:bodyPr/>
          <a:lstStyle/>
          <a:p>
            <a:fld id="{38348EF0-853B-401D-A8F2-35F7EA05162D}" type="slidenum">
              <a:rPr lang="en-US" smtClean="0"/>
              <a:t>‹#›</a:t>
            </a:fld>
            <a:endParaRPr lang="en-US" dirty="0"/>
          </a:p>
        </p:txBody>
      </p:sp>
      <p:pic>
        <p:nvPicPr>
          <p:cNvPr id="8" name="Picture 7">
            <a:extLst>
              <a:ext uri="{FF2B5EF4-FFF2-40B4-BE49-F238E27FC236}">
                <a16:creationId xmlns:a16="http://schemas.microsoft.com/office/drawing/2014/main" id="{15EF513C-2AA2-1D67-D6CF-911BC8B48F2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2617552955"/>
      </p:ext>
    </p:extLst>
  </p:cSld>
  <p:clrMapOvr>
    <a:masterClrMapping/>
  </p:clrMapOvr>
  <p:extLst>
    <p:ext uri="{DCECCB84-F9BA-43D5-87BE-67443E8EF086}">
      <p15:sldGuideLst xmlns:p15="http://schemas.microsoft.com/office/powerpoint/2012/main">
        <p15:guide id="1" orient="horz" pos="432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1_Content with Caption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392C5-FCBF-4BEE-6C10-A70FA27955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2316DBE-EBA2-AA20-8A48-DE2CE4BD90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ABB921-D2DB-5B0E-F9E4-507A4594BB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FD7B3B95-7B3F-14A0-D9BF-EDC2463A5B9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1B1EAC7-E566-B887-5FFA-CE9930C44843}"/>
              </a:ext>
            </a:extLst>
          </p:cNvPr>
          <p:cNvSpPr>
            <a:spLocks noGrp="1"/>
          </p:cNvSpPr>
          <p:nvPr>
            <p:ph type="sldNum" sz="quarter" idx="12"/>
          </p:nvPr>
        </p:nvSpPr>
        <p:spPr/>
        <p:txBody>
          <a:bodyPr/>
          <a:lstStyle/>
          <a:p>
            <a:fld id="{38348EF0-853B-401D-A8F2-35F7EA05162D}" type="slidenum">
              <a:rPr lang="en-US" smtClean="0"/>
              <a:t>‹#›</a:t>
            </a:fld>
            <a:endParaRPr lang="en-US" dirty="0"/>
          </a:p>
        </p:txBody>
      </p:sp>
    </p:spTree>
    <p:extLst>
      <p:ext uri="{BB962C8B-B14F-4D97-AF65-F5344CB8AC3E}">
        <p14:creationId xmlns:p14="http://schemas.microsoft.com/office/powerpoint/2010/main" val="405246841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CEE17-E406-F055-3D1B-636C34FA46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7FE5D0-8AD1-5218-1D06-C5F59C616C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BB67495-4DC0-99CA-B89B-57F9EB8A1E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CF6404C2-B42C-4A6B-934E-40012C79ABD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5A81212-94D3-45A5-AB9C-B86954A679E5}"/>
              </a:ext>
            </a:extLst>
          </p:cNvPr>
          <p:cNvSpPr>
            <a:spLocks noGrp="1"/>
          </p:cNvSpPr>
          <p:nvPr>
            <p:ph type="sldNum" sz="quarter" idx="12"/>
          </p:nvPr>
        </p:nvSpPr>
        <p:spPr/>
        <p:txBody>
          <a:bodyPr/>
          <a:lstStyle/>
          <a:p>
            <a:fld id="{38348EF0-853B-401D-A8F2-35F7EA05162D}" type="slidenum">
              <a:rPr lang="en-US" smtClean="0"/>
              <a:t>‹#›</a:t>
            </a:fld>
            <a:endParaRPr lang="en-US" dirty="0"/>
          </a:p>
        </p:txBody>
      </p:sp>
      <p:pic>
        <p:nvPicPr>
          <p:cNvPr id="8" name="Picture 7">
            <a:extLst>
              <a:ext uri="{FF2B5EF4-FFF2-40B4-BE49-F238E27FC236}">
                <a16:creationId xmlns:a16="http://schemas.microsoft.com/office/drawing/2014/main" id="{233389B7-9B53-DFD6-B85E-82A24EC1A8E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373223719"/>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1_Picture with Caption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CEE17-E406-F055-3D1B-636C34FA46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7FE5D0-8AD1-5218-1D06-C5F59C616C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BB67495-4DC0-99CA-B89B-57F9EB8A1E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CF6404C2-B42C-4A6B-934E-40012C79ABD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5A81212-94D3-45A5-AB9C-B86954A679E5}"/>
              </a:ext>
            </a:extLst>
          </p:cNvPr>
          <p:cNvSpPr>
            <a:spLocks noGrp="1"/>
          </p:cNvSpPr>
          <p:nvPr>
            <p:ph type="sldNum" sz="quarter" idx="12"/>
          </p:nvPr>
        </p:nvSpPr>
        <p:spPr/>
        <p:txBody>
          <a:bodyPr/>
          <a:lstStyle/>
          <a:p>
            <a:fld id="{38348EF0-853B-401D-A8F2-35F7EA05162D}" type="slidenum">
              <a:rPr lang="en-US" smtClean="0"/>
              <a:t>‹#›</a:t>
            </a:fld>
            <a:endParaRPr lang="en-US" dirty="0"/>
          </a:p>
        </p:txBody>
      </p:sp>
    </p:spTree>
    <p:extLst>
      <p:ext uri="{BB962C8B-B14F-4D97-AF65-F5344CB8AC3E}">
        <p14:creationId xmlns:p14="http://schemas.microsoft.com/office/powerpoint/2010/main" val="304547664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39EAB-5B11-2D32-F544-70B00AD13A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8EF002E-EE8A-6A0E-A950-34802E371A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AD52BF3-B574-71CD-133F-3B185B7900B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E36AB38-EB5E-6F51-4AF2-8F9068DBAECB}"/>
              </a:ext>
            </a:extLst>
          </p:cNvPr>
          <p:cNvSpPr>
            <a:spLocks noGrp="1"/>
          </p:cNvSpPr>
          <p:nvPr>
            <p:ph type="sldNum" sz="quarter" idx="12"/>
          </p:nvPr>
        </p:nvSpPr>
        <p:spPr/>
        <p:txBody>
          <a:bodyPr/>
          <a:lstStyle/>
          <a:p>
            <a:fld id="{38348EF0-853B-401D-A8F2-35F7EA05162D}" type="slidenum">
              <a:rPr lang="en-US" smtClean="0"/>
              <a:t>‹#›</a:t>
            </a:fld>
            <a:endParaRPr lang="en-US" dirty="0"/>
          </a:p>
        </p:txBody>
      </p:sp>
    </p:spTree>
    <p:extLst>
      <p:ext uri="{BB962C8B-B14F-4D97-AF65-F5344CB8AC3E}">
        <p14:creationId xmlns:p14="http://schemas.microsoft.com/office/powerpoint/2010/main" val="3172235919"/>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88057-B62B-4F1F-C63D-FE7660CF4D2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F008E2-49FA-04AA-348A-2BAAF1384BC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E77D82B-54DF-A511-6934-A9F8B23A6E8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C18E92B-6847-BD99-B0C2-74AEED37A6C7}"/>
              </a:ext>
            </a:extLst>
          </p:cNvPr>
          <p:cNvSpPr>
            <a:spLocks noGrp="1"/>
          </p:cNvSpPr>
          <p:nvPr>
            <p:ph type="sldNum" sz="quarter" idx="12"/>
          </p:nvPr>
        </p:nvSpPr>
        <p:spPr/>
        <p:txBody>
          <a:bodyPr/>
          <a:lstStyle/>
          <a:p>
            <a:fld id="{38348EF0-853B-401D-A8F2-35F7EA05162D}" type="slidenum">
              <a:rPr lang="en-US" smtClean="0"/>
              <a:t>‹#›</a:t>
            </a:fld>
            <a:endParaRPr lang="en-US" dirty="0"/>
          </a:p>
        </p:txBody>
      </p:sp>
      <p:pic>
        <p:nvPicPr>
          <p:cNvPr id="7" name="Picture 6">
            <a:extLst>
              <a:ext uri="{FF2B5EF4-FFF2-40B4-BE49-F238E27FC236}">
                <a16:creationId xmlns:a16="http://schemas.microsoft.com/office/drawing/2014/main" id="{3F54CFAB-4870-CEBD-A5B2-96668A207B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80268079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88057-B62B-4F1F-C63D-FE7660CF4D2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F008E2-49FA-04AA-348A-2BAAF1384BC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E77D82B-54DF-A511-6934-A9F8B23A6E8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C18E92B-6847-BD99-B0C2-74AEED37A6C7}"/>
              </a:ext>
            </a:extLst>
          </p:cNvPr>
          <p:cNvSpPr>
            <a:spLocks noGrp="1"/>
          </p:cNvSpPr>
          <p:nvPr>
            <p:ph type="sldNum" sz="quarter" idx="12"/>
          </p:nvPr>
        </p:nvSpPr>
        <p:spPr/>
        <p:txBody>
          <a:bodyPr/>
          <a:lstStyle/>
          <a:p>
            <a:fld id="{38348EF0-853B-401D-A8F2-35F7EA05162D}" type="slidenum">
              <a:rPr lang="en-US" smtClean="0"/>
              <a:t>‹#›</a:t>
            </a:fld>
            <a:endParaRPr lang="en-US" dirty="0"/>
          </a:p>
        </p:txBody>
      </p:sp>
    </p:spTree>
    <p:extLst>
      <p:ext uri="{BB962C8B-B14F-4D97-AF65-F5344CB8AC3E}">
        <p14:creationId xmlns:p14="http://schemas.microsoft.com/office/powerpoint/2010/main" val="429230192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8BE50-ABD0-FC32-B776-E7A6EB9A510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B8B04D-1062-0DBB-2579-E187D7CA16C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8FD7F782-B009-AEE0-059D-C4E308D65CF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0F2098E-7F69-CF0F-6DBD-EF2FA83AABCA}"/>
              </a:ext>
            </a:extLst>
          </p:cNvPr>
          <p:cNvSpPr>
            <a:spLocks noGrp="1"/>
          </p:cNvSpPr>
          <p:nvPr>
            <p:ph type="sldNum" sz="quarter" idx="12"/>
          </p:nvPr>
        </p:nvSpPr>
        <p:spPr/>
        <p:txBody>
          <a:bodyPr/>
          <a:lstStyle/>
          <a:p>
            <a:fld id="{38348EF0-853B-401D-A8F2-35F7EA05162D}" type="slidenum">
              <a:rPr lang="en-US" smtClean="0"/>
              <a:t>‹#›</a:t>
            </a:fld>
            <a:endParaRPr lang="en-US" dirty="0"/>
          </a:p>
        </p:txBody>
      </p:sp>
      <p:pic>
        <p:nvPicPr>
          <p:cNvPr id="7" name="Picture 6">
            <a:extLst>
              <a:ext uri="{FF2B5EF4-FFF2-40B4-BE49-F238E27FC236}">
                <a16:creationId xmlns:a16="http://schemas.microsoft.com/office/drawing/2014/main" id="{F664983E-8A32-6A43-4B96-595736DFDBA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266227160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8BE50-ABD0-FC32-B776-E7A6EB9A510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B8B04D-1062-0DBB-2579-E187D7CA16C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8FD7F782-B009-AEE0-059D-C4E308D65CF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0F2098E-7F69-CF0F-6DBD-EF2FA83AABCA}"/>
              </a:ext>
            </a:extLst>
          </p:cNvPr>
          <p:cNvSpPr>
            <a:spLocks noGrp="1"/>
          </p:cNvSpPr>
          <p:nvPr>
            <p:ph type="sldNum" sz="quarter" idx="12"/>
          </p:nvPr>
        </p:nvSpPr>
        <p:spPr/>
        <p:txBody>
          <a:bodyPr/>
          <a:lstStyle/>
          <a:p>
            <a:fld id="{38348EF0-853B-401D-A8F2-35F7EA05162D}" type="slidenum">
              <a:rPr lang="en-US" smtClean="0"/>
              <a:t>‹#›</a:t>
            </a:fld>
            <a:endParaRPr lang="en-US" dirty="0"/>
          </a:p>
        </p:txBody>
      </p:sp>
    </p:spTree>
    <p:extLst>
      <p:ext uri="{BB962C8B-B14F-4D97-AF65-F5344CB8AC3E}">
        <p14:creationId xmlns:p14="http://schemas.microsoft.com/office/powerpoint/2010/main" val="867131415"/>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87442-F60A-38A5-6728-935C2C3E0B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E705B1-B857-9ACF-497B-A65993CBD86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EB1AB7-31E0-A7F1-2F33-476FAD2D43A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ADD5413F-147B-F1A3-E711-F12C515F55F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2B2D51D-1D3F-77DD-2AA1-F4F8352B43AC}"/>
              </a:ext>
            </a:extLst>
          </p:cNvPr>
          <p:cNvSpPr>
            <a:spLocks noGrp="1"/>
          </p:cNvSpPr>
          <p:nvPr>
            <p:ph type="sldNum" sz="quarter" idx="12"/>
          </p:nvPr>
        </p:nvSpPr>
        <p:spPr/>
        <p:txBody>
          <a:bodyPr/>
          <a:lstStyle/>
          <a:p>
            <a:fld id="{38348EF0-853B-401D-A8F2-35F7EA05162D}" type="slidenum">
              <a:rPr lang="en-US" smtClean="0"/>
              <a:t>‹#›</a:t>
            </a:fld>
            <a:endParaRPr lang="en-US" dirty="0"/>
          </a:p>
        </p:txBody>
      </p:sp>
      <p:pic>
        <p:nvPicPr>
          <p:cNvPr id="8" name="Picture 7">
            <a:extLst>
              <a:ext uri="{FF2B5EF4-FFF2-40B4-BE49-F238E27FC236}">
                <a16:creationId xmlns:a16="http://schemas.microsoft.com/office/drawing/2014/main" id="{8B675C49-B856-6711-FCEB-5B9CD966E7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111576651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_Two Content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87442-F60A-38A5-6728-935C2C3E0B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E705B1-B857-9ACF-497B-A65993CBD86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EB1AB7-31E0-A7F1-2F33-476FAD2D43A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ADD5413F-147B-F1A3-E711-F12C515F55F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2B2D51D-1D3F-77DD-2AA1-F4F8352B43AC}"/>
              </a:ext>
            </a:extLst>
          </p:cNvPr>
          <p:cNvSpPr>
            <a:spLocks noGrp="1"/>
          </p:cNvSpPr>
          <p:nvPr>
            <p:ph type="sldNum" sz="quarter" idx="12"/>
          </p:nvPr>
        </p:nvSpPr>
        <p:spPr/>
        <p:txBody>
          <a:bodyPr/>
          <a:lstStyle/>
          <a:p>
            <a:fld id="{38348EF0-853B-401D-A8F2-35F7EA05162D}" type="slidenum">
              <a:rPr lang="en-US" smtClean="0"/>
              <a:t>‹#›</a:t>
            </a:fld>
            <a:endParaRPr lang="en-US" dirty="0"/>
          </a:p>
        </p:txBody>
      </p:sp>
    </p:spTree>
    <p:extLst>
      <p:ext uri="{BB962C8B-B14F-4D97-AF65-F5344CB8AC3E}">
        <p14:creationId xmlns:p14="http://schemas.microsoft.com/office/powerpoint/2010/main" val="1580087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4C134-E219-16AC-8816-E03F93F6CDF8}"/>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EAC8993F-4D7E-C87A-B9CB-052602978237}"/>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B247F6A-BF09-C92B-C8D6-3B1694153BBC}"/>
              </a:ext>
            </a:extLst>
          </p:cNvPr>
          <p:cNvSpPr>
            <a:spLocks noGrp="1"/>
          </p:cNvSpPr>
          <p:nvPr>
            <p:ph type="sldNum" sz="quarter" idx="12"/>
          </p:nvPr>
        </p:nvSpPr>
        <p:spPr/>
        <p:txBody>
          <a:bodyPr/>
          <a:lstStyle/>
          <a:p>
            <a:fld id="{38348EF0-853B-401D-A8F2-35F7EA05162D}" type="slidenum">
              <a:rPr lang="en-US" smtClean="0"/>
              <a:t>‹#›</a:t>
            </a:fld>
            <a:endParaRPr lang="en-US" dirty="0"/>
          </a:p>
        </p:txBody>
      </p:sp>
      <p:pic>
        <p:nvPicPr>
          <p:cNvPr id="6" name="Picture 5">
            <a:extLst>
              <a:ext uri="{FF2B5EF4-FFF2-40B4-BE49-F238E27FC236}">
                <a16:creationId xmlns:a16="http://schemas.microsoft.com/office/drawing/2014/main" id="{5787EA64-F8A8-CC42-EEA9-E16FB67C573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131520026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1E9650D-C7D3-AEE6-A286-9E5F52982E6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41B79B-700F-06A9-C894-8067E70E0A7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84914573-D6BD-C92A-41B1-2EBD11A49E8B}"/>
              </a:ext>
            </a:extLst>
          </p:cNvPr>
          <p:cNvSpPr>
            <a:spLocks noGrp="1"/>
          </p:cNvSpPr>
          <p:nvPr>
            <p:ph type="ftr" sz="quarter" idx="3"/>
          </p:nvPr>
        </p:nvSpPr>
        <p:spPr>
          <a:xfrm>
            <a:off x="100584" y="6311900"/>
            <a:ext cx="4114800" cy="365125"/>
          </a:xfrm>
          <a:prstGeom prst="rect">
            <a:avLst/>
          </a:prstGeom>
        </p:spPr>
        <p:txBody>
          <a:bodyPr vert="horz" lIns="91440" tIns="45720" rIns="91440" bIns="45720" rtlCol="0" anchor="ctr"/>
          <a:lstStyle>
            <a:lvl1pPr algn="ctr">
              <a:defRPr sz="1200">
                <a:solidFill>
                  <a:schemeClr val="tx1">
                    <a:tint val="82000"/>
                  </a:schemeClr>
                </a:solidFill>
                <a:latin typeface="Franklin Gothic Book" panose="020B0503020102020204" pitchFamily="34" charset="0"/>
                <a:cs typeface="Times New Roman" panose="02020603050405020304" pitchFamily="18" charset="0"/>
              </a:defRPr>
            </a:lvl1pPr>
          </a:lstStyle>
          <a:p>
            <a:endParaRPr lang="en-US" dirty="0"/>
          </a:p>
        </p:txBody>
      </p:sp>
      <p:sp>
        <p:nvSpPr>
          <p:cNvPr id="6" name="Slide Number Placeholder 5">
            <a:extLst>
              <a:ext uri="{FF2B5EF4-FFF2-40B4-BE49-F238E27FC236}">
                <a16:creationId xmlns:a16="http://schemas.microsoft.com/office/drawing/2014/main" id="{01DE246A-DCE8-FA10-CFAA-158145EFA5EC}"/>
              </a:ext>
            </a:extLst>
          </p:cNvPr>
          <p:cNvSpPr>
            <a:spLocks noGrp="1"/>
          </p:cNvSpPr>
          <p:nvPr>
            <p:ph type="sldNum" sz="quarter" idx="4"/>
          </p:nvPr>
        </p:nvSpPr>
        <p:spPr>
          <a:xfrm>
            <a:off x="4724400" y="6311900"/>
            <a:ext cx="2743200" cy="365125"/>
          </a:xfrm>
          <a:prstGeom prst="rect">
            <a:avLst/>
          </a:prstGeom>
        </p:spPr>
        <p:txBody>
          <a:bodyPr vert="horz" lIns="91440" tIns="45720" rIns="91440" bIns="45720" rtlCol="0" anchor="ctr"/>
          <a:lstStyle>
            <a:lvl1pPr algn="ctr">
              <a:defRPr sz="800">
                <a:solidFill>
                  <a:schemeClr val="tx1">
                    <a:tint val="82000"/>
                  </a:schemeClr>
                </a:solidFill>
                <a:latin typeface="Franklin Gothic Book" panose="020B0503020102020204" pitchFamily="34" charset="0"/>
                <a:cs typeface="Times New Roman" panose="02020603050405020304" pitchFamily="18" charset="0"/>
              </a:defRPr>
            </a:lvl1pPr>
          </a:lstStyle>
          <a:p>
            <a:fld id="{38348EF0-853B-401D-A8F2-35F7EA05162D}" type="slidenum">
              <a:rPr lang="en-US" smtClean="0"/>
              <a:pPr/>
              <a:t>‹#›</a:t>
            </a:fld>
            <a:endParaRPr lang="en-US" dirty="0"/>
          </a:p>
        </p:txBody>
      </p:sp>
    </p:spTree>
    <p:extLst>
      <p:ext uri="{BB962C8B-B14F-4D97-AF65-F5344CB8AC3E}">
        <p14:creationId xmlns:p14="http://schemas.microsoft.com/office/powerpoint/2010/main" val="3093495936"/>
      </p:ext>
    </p:extLst>
  </p:cSld>
  <p:clrMap bg1="dk1" tx1="lt1" bg2="dk2" tx2="lt2" accent1="accent1" accent2="accent2" accent3="accent3" accent4="accent4" accent5="accent5" accent6="accent6" hlink="hlink" folHlink="folHlink"/>
  <p:sldLayoutIdLst>
    <p:sldLayoutId id="2147483649" r:id="rId1"/>
    <p:sldLayoutId id="2147483673" r:id="rId2"/>
    <p:sldLayoutId id="2147483650" r:id="rId3"/>
    <p:sldLayoutId id="2147483674" r:id="rId4"/>
    <p:sldLayoutId id="2147483651" r:id="rId5"/>
    <p:sldLayoutId id="2147483675" r:id="rId6"/>
    <p:sldLayoutId id="2147483652" r:id="rId7"/>
    <p:sldLayoutId id="2147483676" r:id="rId8"/>
    <p:sldLayoutId id="2147483654" r:id="rId9"/>
    <p:sldLayoutId id="2147483677" r:id="rId10"/>
    <p:sldLayoutId id="2147483655" r:id="rId11"/>
    <p:sldLayoutId id="2147483678" r:id="rId12"/>
    <p:sldLayoutId id="2147483656" r:id="rId13"/>
    <p:sldLayoutId id="2147483679" r:id="rId14"/>
    <p:sldLayoutId id="2147483657" r:id="rId15"/>
    <p:sldLayoutId id="2147483680" r:id="rId16"/>
  </p:sldLayoutIdLst>
  <p:hf hdr="0" ftr="0" dt="0"/>
  <p:txStyles>
    <p:titleStyle>
      <a:lvl1pPr algn="l" defTabSz="914400" rtl="0" eaLnBrk="1" latinLnBrk="0" hangingPunct="1">
        <a:lnSpc>
          <a:spcPct val="90000"/>
        </a:lnSpc>
        <a:spcBef>
          <a:spcPct val="0"/>
        </a:spcBef>
        <a:buNone/>
        <a:defRPr sz="4400" kern="1200">
          <a:solidFill>
            <a:schemeClr val="tx1"/>
          </a:solidFill>
          <a:latin typeface="Franklin Gothic Demi" panose="020B0703020102020204" pitchFamily="34" charset="0"/>
          <a:ea typeface="+mj-ea"/>
          <a:cs typeface="Times New Roman" panose="02020603050405020304" pitchFamily="18"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Courier New" panose="02070309020205020404" pitchFamily="49" charset="0"/>
        <a:buChar char="o"/>
        <a:defRPr sz="2400" kern="1200">
          <a:solidFill>
            <a:schemeClr val="tx1"/>
          </a:solidFill>
          <a:latin typeface="Franklin Gothic Book" panose="020B0503020102020204" pitchFamily="34"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Franklin Gothic Book" panose="020B0503020102020204" pitchFamily="34"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Wingdings" panose="05000000000000000000" pitchFamily="2" charset="2"/>
        <a:buChar char="v"/>
        <a:defRPr sz="1800" kern="1200">
          <a:solidFill>
            <a:schemeClr val="tx1"/>
          </a:solidFill>
          <a:latin typeface="Franklin Gothic Book" panose="020B0503020102020204" pitchFamily="34"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800" kern="1200">
          <a:solidFill>
            <a:schemeClr val="tx1"/>
          </a:solidFill>
          <a:latin typeface="Franklin Gothic Book" panose="020B0503020102020204" pitchFamily="34"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hyperlink" Target="mailto:idoareferences@idoa.in.gov"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www.in.gov/idoa/2862.htm" TargetMode="External"/><Relationship Id="rId2" Type="http://schemas.openxmlformats.org/officeDocument/2006/relationships/hyperlink" Target="mailto:Indianaveteranspreference@idoa.in.gov"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www.in.gov/idoa/mwbe/payaudit.htm" TargetMode="External"/><Relationship Id="rId2" Type="http://schemas.openxmlformats.org/officeDocument/2006/relationships/hyperlink" Target="mailto:mwbecompliance@idoa.in.gov" TargetMode="External"/><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www.in.gov/sos" TargetMode="External"/><Relationship Id="rId2" Type="http://schemas.openxmlformats.org/officeDocument/2006/relationships/hyperlink" Target="http://www.in.gov/idoa/2464.htm" TargetMode="External"/><Relationship Id="rId1" Type="http://schemas.openxmlformats.org/officeDocument/2006/relationships/slideLayout" Target="../slideLayouts/slideLayout3.xml"/><Relationship Id="rId4" Type="http://schemas.openxmlformats.org/officeDocument/2006/relationships/hyperlink" Target="http://www.in.gov/idoa/3106.htm"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hyperlink" Target="mailto:rfp@idoa.IN.gov"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hyperlink" Target="#_1.24_SUMMARY_O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mailto:rfp@idoa.in.gov"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5DF98-21D1-8AB9-C541-1BBDE0D01ABF}"/>
              </a:ext>
            </a:extLst>
          </p:cNvPr>
          <p:cNvSpPr>
            <a:spLocks noGrp="1"/>
          </p:cNvSpPr>
          <p:nvPr>
            <p:ph type="ctrTitle"/>
          </p:nvPr>
        </p:nvSpPr>
        <p:spPr>
          <a:xfrm>
            <a:off x="839469" y="3926710"/>
            <a:ext cx="10515600" cy="993160"/>
          </a:xfrm>
          <a:noFill/>
        </p:spPr>
        <p:txBody>
          <a:bodyPr anchor="b">
            <a:normAutofit fontScale="90000"/>
          </a:bodyPr>
          <a:lstStyle/>
          <a:p>
            <a:r>
              <a:rPr lang="en-US" sz="6600" dirty="0"/>
              <a:t>Welcome</a:t>
            </a:r>
            <a:endParaRPr lang="en-US" sz="7200" dirty="0"/>
          </a:p>
        </p:txBody>
      </p:sp>
      <p:sp>
        <p:nvSpPr>
          <p:cNvPr id="3" name="Subtitle 2">
            <a:extLst>
              <a:ext uri="{FF2B5EF4-FFF2-40B4-BE49-F238E27FC236}">
                <a16:creationId xmlns:a16="http://schemas.microsoft.com/office/drawing/2014/main" id="{CF9A467A-6E4C-959B-96F7-753C1537C8FA}"/>
              </a:ext>
            </a:extLst>
          </p:cNvPr>
          <p:cNvSpPr>
            <a:spLocks noGrp="1"/>
          </p:cNvSpPr>
          <p:nvPr>
            <p:ph type="subTitle" idx="1"/>
          </p:nvPr>
        </p:nvSpPr>
        <p:spPr>
          <a:xfrm>
            <a:off x="839469" y="4790661"/>
            <a:ext cx="10509388" cy="1669133"/>
          </a:xfrm>
          <a:noFill/>
        </p:spPr>
        <p:txBody>
          <a:bodyPr vert="horz" lIns="91440" tIns="45720" rIns="91440" bIns="45720" rtlCol="0" anchor="t">
            <a:normAutofit/>
          </a:bodyPr>
          <a:lstStyle/>
          <a:p>
            <a:r>
              <a:rPr lang="en-US" sz="4800" dirty="0">
                <a:latin typeface="Franklin Gothic Demi" panose="020B0703020102020204" pitchFamily="34" charset="0"/>
                <a:cs typeface="Times New Roman"/>
              </a:rPr>
              <a:t>Pre-proposal Conference</a:t>
            </a:r>
          </a:p>
          <a:p>
            <a:r>
              <a:rPr lang="en-US" sz="4800" dirty="0">
                <a:latin typeface="Franklin Gothic Demi" panose="020B0703020102020204" pitchFamily="34" charset="0"/>
                <a:cs typeface="Times New Roman"/>
              </a:rPr>
              <a:t>July 30</a:t>
            </a:r>
            <a:r>
              <a:rPr lang="en-US" sz="4800" baseline="30000" dirty="0">
                <a:latin typeface="Franklin Gothic Demi" panose="020B0703020102020204" pitchFamily="34" charset="0"/>
                <a:cs typeface="Times New Roman"/>
              </a:rPr>
              <a:t>th</a:t>
            </a:r>
            <a:r>
              <a:rPr lang="en-US" sz="4800" dirty="0">
                <a:latin typeface="Franklin Gothic Demi" panose="020B0703020102020204" pitchFamily="34" charset="0"/>
                <a:cs typeface="Times New Roman"/>
              </a:rPr>
              <a:t>, 2026</a:t>
            </a:r>
          </a:p>
          <a:p>
            <a:endParaRPr lang="en-US" sz="1100" dirty="0"/>
          </a:p>
        </p:txBody>
      </p:sp>
      <p:pic>
        <p:nvPicPr>
          <p:cNvPr id="4" name="Picture 3" descr="A city with tall buildings&#10;&#10;AI-generated content may be incorrect.">
            <a:extLst>
              <a:ext uri="{FF2B5EF4-FFF2-40B4-BE49-F238E27FC236}">
                <a16:creationId xmlns:a16="http://schemas.microsoft.com/office/drawing/2014/main" id="{7AAC51FF-28C5-F1EA-C3FF-9C5EA97A4268}"/>
              </a:ext>
            </a:extLst>
          </p:cNvPr>
          <p:cNvPicPr>
            <a:picLocks noChangeAspect="1"/>
          </p:cNvPicPr>
          <p:nvPr/>
        </p:nvPicPr>
        <p:blipFill>
          <a:blip r:embed="rId2"/>
          <a:srcRect t="42500" b="630"/>
          <a:stretch>
            <a:fillRect/>
          </a:stretch>
        </p:blipFill>
        <p:spPr>
          <a:xfrm>
            <a:off x="-3028" y="26606"/>
            <a:ext cx="12191979" cy="3900104"/>
          </a:xfrm>
          <a:prstGeom prst="rect">
            <a:avLst/>
          </a:prstGeom>
        </p:spPr>
      </p:pic>
    </p:spTree>
    <p:extLst>
      <p:ext uri="{BB962C8B-B14F-4D97-AF65-F5344CB8AC3E}">
        <p14:creationId xmlns:p14="http://schemas.microsoft.com/office/powerpoint/2010/main" val="5407103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1B39D-9AF2-6127-BE56-E3AA057A4B7C}"/>
              </a:ext>
            </a:extLst>
          </p:cNvPr>
          <p:cNvSpPr>
            <a:spLocks noGrp="1"/>
          </p:cNvSpPr>
          <p:nvPr>
            <p:ph type="title"/>
          </p:nvPr>
        </p:nvSpPr>
        <p:spPr/>
        <p:txBody>
          <a:bodyPr/>
          <a:lstStyle/>
          <a:p>
            <a:r>
              <a:rPr lang="en-US" dirty="0"/>
              <a:t>Confidential Information</a:t>
            </a:r>
          </a:p>
        </p:txBody>
      </p:sp>
      <p:sp>
        <p:nvSpPr>
          <p:cNvPr id="3" name="Content Placeholder 2">
            <a:extLst>
              <a:ext uri="{FF2B5EF4-FFF2-40B4-BE49-F238E27FC236}">
                <a16:creationId xmlns:a16="http://schemas.microsoft.com/office/drawing/2014/main" id="{F65A2812-B644-3579-458A-E6944C0F02EC}"/>
              </a:ext>
            </a:extLst>
          </p:cNvPr>
          <p:cNvSpPr>
            <a:spLocks noGrp="1"/>
          </p:cNvSpPr>
          <p:nvPr>
            <p:ph idx="1"/>
          </p:nvPr>
        </p:nvSpPr>
        <p:spPr>
          <a:xfrm>
            <a:off x="838200" y="1422853"/>
            <a:ext cx="10515600" cy="4351338"/>
          </a:xfrm>
        </p:spPr>
        <p:txBody>
          <a:bodyPr>
            <a:normAutofit fontScale="77500" lnSpcReduction="20000"/>
          </a:bodyPr>
          <a:lstStyle/>
          <a:p>
            <a:pPr marL="0" indent="0">
              <a:buNone/>
            </a:pPr>
            <a:r>
              <a:rPr lang="en-US" dirty="0"/>
              <a:t>Confidential Information (RFP Main Document - Section 1.15) </a:t>
            </a:r>
          </a:p>
          <a:p>
            <a:r>
              <a:rPr lang="en-US" dirty="0"/>
              <a:t>All materials contained in proposals are subject to the Access to Public Records Act (APRA) and can be accessed by any member of the public after contract award. The responses are deemed to be “public records” unless a specific provision of IC 5-14-3 protects parts of the response from disclosure.</a:t>
            </a:r>
          </a:p>
          <a:p>
            <a:r>
              <a:rPr lang="en-US" dirty="0"/>
              <a:t>In order to request certain information be kept confidential, Respondents must claim a statutory exception to the APRA in their </a:t>
            </a:r>
            <a:r>
              <a:rPr lang="en-US" b="1" dirty="0"/>
              <a:t>Attestation Form (</a:t>
            </a:r>
            <a:r>
              <a:rPr lang="en-US" b="1" u="sng" dirty="0"/>
              <a:t>Attachment J</a:t>
            </a:r>
            <a:r>
              <a:rPr lang="en-US" b="1" dirty="0"/>
              <a:t>)</a:t>
            </a:r>
            <a:r>
              <a:rPr lang="en-US" dirty="0"/>
              <a:t>, including a description of which specific provision applies to any specific part of their response. </a:t>
            </a:r>
          </a:p>
          <a:p>
            <a:r>
              <a:rPr lang="en-US" dirty="0"/>
              <a:t>Confidential information must also be clearly marked and kept separate from the proposal in the electronic copies. IDOA recommends sending a “public” file that has the confidential information redacted (may be in PDF format) and a “final” file that includes </a:t>
            </a:r>
            <a:r>
              <a:rPr lang="en-US" u="sng" dirty="0"/>
              <a:t>all</a:t>
            </a:r>
            <a:r>
              <a:rPr lang="en-US" dirty="0"/>
              <a:t> required information (must be in format provided).</a:t>
            </a:r>
          </a:p>
          <a:p>
            <a:r>
              <a:rPr lang="en-US" dirty="0"/>
              <a:t>A redacted version </a:t>
            </a:r>
            <a:r>
              <a:rPr lang="en-US" b="1" u="sng" dirty="0"/>
              <a:t>must</a:t>
            </a:r>
            <a:r>
              <a:rPr lang="en-US" dirty="0"/>
              <a:t> be submitted along with the Confidential copy.</a:t>
            </a:r>
          </a:p>
          <a:p>
            <a:r>
              <a:rPr lang="en-US" b="1" u="sng" dirty="0">
                <a:solidFill>
                  <a:srgbClr val="FBB426"/>
                </a:solidFill>
              </a:rPr>
              <a:t>DO NOT</a:t>
            </a:r>
            <a:r>
              <a:rPr lang="en-US" b="1" dirty="0">
                <a:solidFill>
                  <a:srgbClr val="FBB426"/>
                </a:solidFill>
              </a:rPr>
              <a:t> LABEL YOUR ENTIRE RESPONSE AS CONFIDENTIAL.</a:t>
            </a:r>
            <a:endParaRPr lang="en-US" dirty="0">
              <a:solidFill>
                <a:srgbClr val="FBB426"/>
              </a:solidFill>
            </a:endParaRPr>
          </a:p>
          <a:p>
            <a:endParaRPr lang="en-US" dirty="0"/>
          </a:p>
          <a:p>
            <a:endParaRPr lang="en-US" dirty="0"/>
          </a:p>
        </p:txBody>
      </p:sp>
      <p:sp>
        <p:nvSpPr>
          <p:cNvPr id="4" name="Slide Number Placeholder 3">
            <a:extLst>
              <a:ext uri="{FF2B5EF4-FFF2-40B4-BE49-F238E27FC236}">
                <a16:creationId xmlns:a16="http://schemas.microsoft.com/office/drawing/2014/main" id="{089FE3D5-E764-B905-BCD1-1FFD40E0C3D5}"/>
              </a:ext>
            </a:extLst>
          </p:cNvPr>
          <p:cNvSpPr>
            <a:spLocks noGrp="1"/>
          </p:cNvSpPr>
          <p:nvPr>
            <p:ph type="sldNum" sz="quarter" idx="12"/>
          </p:nvPr>
        </p:nvSpPr>
        <p:spPr/>
        <p:txBody>
          <a:bodyPr/>
          <a:lstStyle/>
          <a:p>
            <a:fld id="{38348EF0-853B-401D-A8F2-35F7EA05162D}" type="slidenum">
              <a:rPr lang="en-US" smtClean="0"/>
              <a:t>10</a:t>
            </a:fld>
            <a:endParaRPr lang="en-US" dirty="0"/>
          </a:p>
        </p:txBody>
      </p:sp>
    </p:spTree>
    <p:extLst>
      <p:ext uri="{BB962C8B-B14F-4D97-AF65-F5344CB8AC3E}">
        <p14:creationId xmlns:p14="http://schemas.microsoft.com/office/powerpoint/2010/main" val="10845001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B4159-3D30-9FD4-BEDF-DE570F1D9E81}"/>
              </a:ext>
            </a:extLst>
          </p:cNvPr>
          <p:cNvSpPr>
            <a:spLocks noGrp="1"/>
          </p:cNvSpPr>
          <p:nvPr>
            <p:ph type="title"/>
          </p:nvPr>
        </p:nvSpPr>
        <p:spPr/>
        <p:txBody>
          <a:bodyPr/>
          <a:lstStyle/>
          <a:p>
            <a:r>
              <a:rPr lang="en-US" dirty="0"/>
              <a:t>Indiana Economic Impact Form (IEI)</a:t>
            </a:r>
          </a:p>
        </p:txBody>
      </p:sp>
      <p:sp>
        <p:nvSpPr>
          <p:cNvPr id="3" name="Content Placeholder 2">
            <a:extLst>
              <a:ext uri="{FF2B5EF4-FFF2-40B4-BE49-F238E27FC236}">
                <a16:creationId xmlns:a16="http://schemas.microsoft.com/office/drawing/2014/main" id="{45FB140B-730D-0997-BA84-A019C74E3D33}"/>
              </a:ext>
            </a:extLst>
          </p:cNvPr>
          <p:cNvSpPr>
            <a:spLocks noGrp="1"/>
          </p:cNvSpPr>
          <p:nvPr>
            <p:ph idx="1"/>
          </p:nvPr>
        </p:nvSpPr>
        <p:spPr>
          <a:xfrm>
            <a:off x="838200" y="1690688"/>
            <a:ext cx="10515600" cy="4351338"/>
          </a:xfrm>
        </p:spPr>
        <p:txBody>
          <a:bodyPr vert="horz" lIns="91440" tIns="45720" rIns="91440" bIns="45720" rtlCol="0" anchor="t">
            <a:normAutofit/>
          </a:bodyPr>
          <a:lstStyle/>
          <a:p>
            <a:pPr marL="0" indent="0">
              <a:buNone/>
            </a:pPr>
            <a:r>
              <a:rPr lang="en-US" b="1" u="sng" dirty="0"/>
              <a:t>Attachment C</a:t>
            </a:r>
          </a:p>
          <a:p>
            <a:r>
              <a:rPr lang="en-US" dirty="0">
                <a:latin typeface="Franklin Gothic Book"/>
                <a:cs typeface="Times New Roman"/>
              </a:rPr>
              <a:t>Respondents must submit this completed attachment, but it </a:t>
            </a:r>
            <a:r>
              <a:rPr lang="en-US" b="1" u="sng" dirty="0">
                <a:latin typeface="Franklin Gothic Book"/>
                <a:cs typeface="Times New Roman"/>
              </a:rPr>
              <a:t>will not</a:t>
            </a:r>
            <a:r>
              <a:rPr lang="en-US" b="1" dirty="0">
                <a:latin typeface="Franklin Gothic Book"/>
                <a:cs typeface="Times New Roman"/>
              </a:rPr>
              <a:t> </a:t>
            </a:r>
            <a:r>
              <a:rPr lang="en-US" dirty="0">
                <a:latin typeface="Franklin Gothic Book"/>
                <a:cs typeface="Times New Roman"/>
              </a:rPr>
              <a:t>be used for evaluation purposes. </a:t>
            </a:r>
          </a:p>
          <a:p>
            <a:r>
              <a:rPr lang="en-US" dirty="0">
                <a:latin typeface="Franklin Gothic Book"/>
                <a:cs typeface="Times New Roman"/>
              </a:rPr>
              <a:t>Definitions of FTE (Full-Time Equivalent)</a:t>
            </a:r>
          </a:p>
          <a:p>
            <a:r>
              <a:rPr lang="en-US" dirty="0"/>
              <a:t>Example: If a Respondent has five (5) full time employees, is bidding on its 5</a:t>
            </a:r>
            <a:r>
              <a:rPr lang="en-US" baseline="30000" dirty="0"/>
              <a:t>th</a:t>
            </a:r>
            <a:r>
              <a:rPr lang="en-US" dirty="0"/>
              <a:t> contract, and all contracts get an equal amount of commitment from the employees, then each employee commits 20% of his/her time to the new contract:</a:t>
            </a:r>
          </a:p>
          <a:p>
            <a:pPr lvl="1"/>
            <a:r>
              <a:rPr lang="en-US" dirty="0"/>
              <a:t>0.2 x 5 employees –1 FTE</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D9D36EEB-7919-929D-3A89-720309294C1E}"/>
              </a:ext>
            </a:extLst>
          </p:cNvPr>
          <p:cNvSpPr>
            <a:spLocks noGrp="1"/>
          </p:cNvSpPr>
          <p:nvPr>
            <p:ph type="sldNum" sz="quarter" idx="12"/>
          </p:nvPr>
        </p:nvSpPr>
        <p:spPr/>
        <p:txBody>
          <a:bodyPr/>
          <a:lstStyle/>
          <a:p>
            <a:fld id="{38348EF0-853B-401D-A8F2-35F7EA05162D}" type="slidenum">
              <a:rPr lang="en-US" smtClean="0"/>
              <a:t>11</a:t>
            </a:fld>
            <a:endParaRPr lang="en-US" dirty="0"/>
          </a:p>
        </p:txBody>
      </p:sp>
    </p:spTree>
    <p:extLst>
      <p:ext uri="{BB962C8B-B14F-4D97-AF65-F5344CB8AC3E}">
        <p14:creationId xmlns:p14="http://schemas.microsoft.com/office/powerpoint/2010/main" val="2940688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41A88-F22C-950A-C204-F1EA94ED20EC}"/>
              </a:ext>
            </a:extLst>
          </p:cNvPr>
          <p:cNvSpPr>
            <a:spLocks noGrp="1"/>
          </p:cNvSpPr>
          <p:nvPr>
            <p:ph type="title"/>
          </p:nvPr>
        </p:nvSpPr>
        <p:spPr/>
        <p:txBody>
          <a:bodyPr/>
          <a:lstStyle/>
          <a:p>
            <a:r>
              <a:rPr lang="en-US" dirty="0"/>
              <a:t>Business Proposal </a:t>
            </a:r>
          </a:p>
        </p:txBody>
      </p:sp>
      <p:sp>
        <p:nvSpPr>
          <p:cNvPr id="3" name="Content Placeholder 2">
            <a:extLst>
              <a:ext uri="{FF2B5EF4-FFF2-40B4-BE49-F238E27FC236}">
                <a16:creationId xmlns:a16="http://schemas.microsoft.com/office/drawing/2014/main" id="{5C3777FD-D541-B2CC-BA10-5EE2E7CFA9E5}"/>
              </a:ext>
            </a:extLst>
          </p:cNvPr>
          <p:cNvSpPr>
            <a:spLocks noGrp="1"/>
          </p:cNvSpPr>
          <p:nvPr>
            <p:ph idx="1"/>
          </p:nvPr>
        </p:nvSpPr>
        <p:spPr>
          <a:xfrm>
            <a:off x="838200" y="1377950"/>
            <a:ext cx="10077450" cy="4351338"/>
          </a:xfrm>
        </p:spPr>
        <p:txBody>
          <a:bodyPr vert="horz" lIns="91440" tIns="45720" rIns="91440" bIns="45720" rtlCol="0" anchor="t">
            <a:normAutofit lnSpcReduction="10000"/>
          </a:bodyPr>
          <a:lstStyle/>
          <a:p>
            <a:pPr marL="0" indent="0">
              <a:buNone/>
            </a:pPr>
            <a:r>
              <a:rPr lang="en-US" b="1" u="sng" dirty="0">
                <a:latin typeface="Franklin Gothic Book"/>
                <a:cs typeface="Times New Roman"/>
              </a:rPr>
              <a:t>Attachment E</a:t>
            </a:r>
          </a:p>
          <a:p>
            <a:r>
              <a:rPr lang="en-US" b="1" dirty="0">
                <a:latin typeface="Franklin Gothic Book"/>
                <a:cs typeface="Times New Roman"/>
              </a:rPr>
              <a:t>Company Financial Information (Section 2.3.4)</a:t>
            </a:r>
          </a:p>
          <a:p>
            <a:pPr lvl="1">
              <a:buFont typeface="Arial" panose="02070309020205020404" pitchFamily="49" charset="0"/>
              <a:buChar char="•"/>
            </a:pPr>
            <a:r>
              <a:rPr lang="en-US" dirty="0"/>
              <a:t>Respondents must provide documents to demonstrate financial stability including, for example, the most recent Dunn &amp; Bradstreet Business Report (preferred) or audited financial statements for the two (2) most recently completed fiscal years. If neither of these can be provided, Respondents must explain why and include an income statement and balance sheet for each of the two (2) most recently completed fiscal years. </a:t>
            </a:r>
          </a:p>
          <a:p>
            <a:pPr lvl="1">
              <a:buFont typeface="Arial" panose="02070309020205020404" pitchFamily="49" charset="0"/>
              <a:buChar char="•"/>
            </a:pPr>
            <a:r>
              <a:rPr lang="en-US" dirty="0"/>
              <a:t>If the documents are from a parent or holding company, Respondents must explain the business relationship between the entities and demonstrate the financial stability of the entity which is directly responding to this RFP. </a:t>
            </a:r>
          </a:p>
          <a:p>
            <a:endParaRPr lang="en-US" dirty="0"/>
          </a:p>
          <a:p>
            <a:endParaRPr lang="en-US" dirty="0"/>
          </a:p>
        </p:txBody>
      </p:sp>
      <p:sp>
        <p:nvSpPr>
          <p:cNvPr id="4" name="Slide Number Placeholder 3">
            <a:extLst>
              <a:ext uri="{FF2B5EF4-FFF2-40B4-BE49-F238E27FC236}">
                <a16:creationId xmlns:a16="http://schemas.microsoft.com/office/drawing/2014/main" id="{ADAA1DDC-1C68-F652-4733-98DC9CCB7BAA}"/>
              </a:ext>
            </a:extLst>
          </p:cNvPr>
          <p:cNvSpPr>
            <a:spLocks noGrp="1"/>
          </p:cNvSpPr>
          <p:nvPr>
            <p:ph type="sldNum" sz="quarter" idx="12"/>
          </p:nvPr>
        </p:nvSpPr>
        <p:spPr/>
        <p:txBody>
          <a:bodyPr/>
          <a:lstStyle/>
          <a:p>
            <a:fld id="{38348EF0-853B-401D-A8F2-35F7EA05162D}" type="slidenum">
              <a:rPr lang="en-US" smtClean="0"/>
              <a:t>12</a:t>
            </a:fld>
            <a:endParaRPr lang="en-US" dirty="0"/>
          </a:p>
        </p:txBody>
      </p:sp>
    </p:spTree>
    <p:extLst>
      <p:ext uri="{BB962C8B-B14F-4D97-AF65-F5344CB8AC3E}">
        <p14:creationId xmlns:p14="http://schemas.microsoft.com/office/powerpoint/2010/main" val="17317507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98249-4480-6CBF-A257-775E6842049A}"/>
              </a:ext>
            </a:extLst>
          </p:cNvPr>
          <p:cNvSpPr>
            <a:spLocks noGrp="1"/>
          </p:cNvSpPr>
          <p:nvPr>
            <p:ph type="title"/>
          </p:nvPr>
        </p:nvSpPr>
        <p:spPr>
          <a:xfrm>
            <a:off x="838200" y="365125"/>
            <a:ext cx="10515600" cy="1055689"/>
          </a:xfrm>
        </p:spPr>
        <p:txBody>
          <a:bodyPr/>
          <a:lstStyle/>
          <a:p>
            <a:r>
              <a:rPr lang="en-US" dirty="0"/>
              <a:t>Business Proposal </a:t>
            </a:r>
          </a:p>
        </p:txBody>
      </p:sp>
      <p:sp>
        <p:nvSpPr>
          <p:cNvPr id="3" name="Content Placeholder 2">
            <a:extLst>
              <a:ext uri="{FF2B5EF4-FFF2-40B4-BE49-F238E27FC236}">
                <a16:creationId xmlns:a16="http://schemas.microsoft.com/office/drawing/2014/main" id="{A0798EFA-5198-FC16-EB23-1BAFCD49E297}"/>
              </a:ext>
            </a:extLst>
          </p:cNvPr>
          <p:cNvSpPr>
            <a:spLocks noGrp="1"/>
          </p:cNvSpPr>
          <p:nvPr>
            <p:ph idx="1"/>
          </p:nvPr>
        </p:nvSpPr>
        <p:spPr>
          <a:xfrm>
            <a:off x="838200" y="1420814"/>
            <a:ext cx="10515600" cy="4621212"/>
          </a:xfrm>
        </p:spPr>
        <p:txBody>
          <a:bodyPr vert="horz" lIns="91440" tIns="45720" rIns="91440" bIns="45720" rtlCol="0" anchor="t">
            <a:normAutofit/>
          </a:bodyPr>
          <a:lstStyle/>
          <a:p>
            <a:r>
              <a:rPr lang="en-US" b="1" dirty="0">
                <a:latin typeface="Franklin Gothic Book"/>
                <a:cs typeface="Times New Roman"/>
              </a:rPr>
              <a:t>Contract Terms (Section 2.3.6)</a:t>
            </a:r>
          </a:p>
          <a:p>
            <a:pPr lvl="1">
              <a:buFont typeface="Arial" panose="02070309020205020404" pitchFamily="49" charset="0"/>
              <a:buChar char="•"/>
            </a:pPr>
            <a:r>
              <a:rPr lang="en-US" dirty="0"/>
              <a:t>Respondents should review sample State contract and note exceptions to State non-mandatory clauses in Business Proposal and Executive Summary. </a:t>
            </a:r>
          </a:p>
          <a:p>
            <a:pPr lvl="1">
              <a:buFont typeface="Arial" panose="02070309020205020404" pitchFamily="49" charset="0"/>
              <a:buChar char="•"/>
            </a:pPr>
            <a:r>
              <a:rPr lang="en-US" dirty="0"/>
              <a:t>The State may refuse to consider any redlines requested in negotiation of a contract that were not specifically identified and included in a vendor’s response.</a:t>
            </a:r>
          </a:p>
          <a:p>
            <a:pPr marL="457200" lvl="1" indent="0">
              <a:buNone/>
            </a:pPr>
            <a:endParaRPr lang="en-US" dirty="0"/>
          </a:p>
          <a:p>
            <a:r>
              <a:rPr lang="en-US" dirty="0">
                <a:latin typeface="Franklin Gothic Book"/>
                <a:cs typeface="Times New Roman"/>
              </a:rPr>
              <a:t>Mandatory clauses are non-negotiable.</a:t>
            </a:r>
          </a:p>
          <a:p>
            <a:endParaRPr lang="en-US" dirty="0"/>
          </a:p>
          <a:p>
            <a:endParaRPr lang="en-US" dirty="0"/>
          </a:p>
        </p:txBody>
      </p:sp>
      <p:sp>
        <p:nvSpPr>
          <p:cNvPr id="4" name="Slide Number Placeholder 3">
            <a:extLst>
              <a:ext uri="{FF2B5EF4-FFF2-40B4-BE49-F238E27FC236}">
                <a16:creationId xmlns:a16="http://schemas.microsoft.com/office/drawing/2014/main" id="{D5FBD06C-077C-F0D7-7B4F-10509D51BA54}"/>
              </a:ext>
            </a:extLst>
          </p:cNvPr>
          <p:cNvSpPr>
            <a:spLocks noGrp="1"/>
          </p:cNvSpPr>
          <p:nvPr>
            <p:ph type="sldNum" sz="quarter" idx="12"/>
          </p:nvPr>
        </p:nvSpPr>
        <p:spPr/>
        <p:txBody>
          <a:bodyPr/>
          <a:lstStyle/>
          <a:p>
            <a:fld id="{38348EF0-853B-401D-A8F2-35F7EA05162D}" type="slidenum">
              <a:rPr lang="en-US" smtClean="0"/>
              <a:t>13</a:t>
            </a:fld>
            <a:endParaRPr lang="en-US" dirty="0"/>
          </a:p>
        </p:txBody>
      </p:sp>
    </p:spTree>
    <p:extLst>
      <p:ext uri="{BB962C8B-B14F-4D97-AF65-F5344CB8AC3E}">
        <p14:creationId xmlns:p14="http://schemas.microsoft.com/office/powerpoint/2010/main" val="24156595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9B429-15D7-6FA4-8B02-289ABF61466D}"/>
              </a:ext>
            </a:extLst>
          </p:cNvPr>
          <p:cNvSpPr>
            <a:spLocks noGrp="1"/>
          </p:cNvSpPr>
          <p:nvPr>
            <p:ph type="title"/>
          </p:nvPr>
        </p:nvSpPr>
        <p:spPr>
          <a:xfrm>
            <a:off x="838200" y="365126"/>
            <a:ext cx="10515600" cy="882650"/>
          </a:xfrm>
        </p:spPr>
        <p:txBody>
          <a:bodyPr/>
          <a:lstStyle/>
          <a:p>
            <a:r>
              <a:rPr lang="en-US" dirty="0"/>
              <a:t>Business Proposal</a:t>
            </a:r>
          </a:p>
        </p:txBody>
      </p:sp>
      <p:sp>
        <p:nvSpPr>
          <p:cNvPr id="3" name="Content Placeholder 2">
            <a:extLst>
              <a:ext uri="{FF2B5EF4-FFF2-40B4-BE49-F238E27FC236}">
                <a16:creationId xmlns:a16="http://schemas.microsoft.com/office/drawing/2014/main" id="{F094606B-EFC2-A614-3574-49FC370F9903}"/>
              </a:ext>
            </a:extLst>
          </p:cNvPr>
          <p:cNvSpPr>
            <a:spLocks noGrp="1"/>
          </p:cNvSpPr>
          <p:nvPr>
            <p:ph idx="1"/>
          </p:nvPr>
        </p:nvSpPr>
        <p:spPr>
          <a:xfrm>
            <a:off x="838200" y="1460500"/>
            <a:ext cx="10515600" cy="4351338"/>
          </a:xfrm>
        </p:spPr>
        <p:txBody>
          <a:bodyPr vert="horz" lIns="91440" tIns="45720" rIns="91440" bIns="45720" rtlCol="0" anchor="t">
            <a:normAutofit lnSpcReduction="10000"/>
          </a:bodyPr>
          <a:lstStyle/>
          <a:p>
            <a:pPr marL="0" indent="0">
              <a:buNone/>
            </a:pPr>
            <a:r>
              <a:rPr lang="en-US" b="1" dirty="0">
                <a:latin typeface="Franklin Gothic Book"/>
                <a:cs typeface="Times New Roman"/>
              </a:rPr>
              <a:t>References (Section 2.3.7)</a:t>
            </a:r>
          </a:p>
          <a:p>
            <a:r>
              <a:rPr lang="en-US" dirty="0">
                <a:latin typeface="Franklin Gothic Book"/>
                <a:cs typeface="Times New Roman"/>
              </a:rPr>
              <a:t>Often, Respondents must have at least three (3) references who:</a:t>
            </a:r>
          </a:p>
          <a:p>
            <a:pPr lvl="1">
              <a:buFont typeface="Arial" panose="02070309020205020404" pitchFamily="49" charset="0"/>
              <a:buChar char="•"/>
            </a:pPr>
            <a:r>
              <a:rPr lang="en-US" dirty="0"/>
              <a:t>Can speak to the Respondent’s experience in providing products and/or services that are the same, or similar, to those products and/or services requested in this solicitation</a:t>
            </a:r>
          </a:p>
          <a:p>
            <a:pPr lvl="1">
              <a:buFont typeface="Arial" panose="02070309020205020404" pitchFamily="49" charset="0"/>
              <a:buChar char="•"/>
            </a:pPr>
            <a:r>
              <a:rPr lang="en-US" dirty="0"/>
              <a:t>Can speak to the Respondent’s performance on contracts of </a:t>
            </a:r>
            <a:r>
              <a:rPr lang="en-US" dirty="0">
                <a:solidFill>
                  <a:srgbClr val="FFC000"/>
                </a:solidFill>
              </a:rPr>
              <a:t>similar scope for government clients </a:t>
            </a:r>
          </a:p>
          <a:p>
            <a:r>
              <a:rPr lang="en-US" dirty="0">
                <a:latin typeface="Franklin Gothic Book"/>
                <a:cs typeface="Times New Roman"/>
              </a:rPr>
              <a:t>Respondents must ask each reference to complete </a:t>
            </a:r>
            <a:r>
              <a:rPr lang="en-US" u="sng" dirty="0">
                <a:latin typeface="Franklin Gothic Book"/>
                <a:cs typeface="Times New Roman"/>
              </a:rPr>
              <a:t>Attachment H</a:t>
            </a:r>
            <a:r>
              <a:rPr lang="en-US" dirty="0">
                <a:latin typeface="Franklin Gothic Book"/>
                <a:cs typeface="Times New Roman"/>
              </a:rPr>
              <a:t> (Reference Check Form) and </a:t>
            </a:r>
            <a:r>
              <a:rPr lang="en-US" b="1" u="sng" dirty="0">
                <a:latin typeface="Franklin Gothic Book"/>
                <a:cs typeface="Times New Roman"/>
              </a:rPr>
              <a:t>email it directly to IDOA </a:t>
            </a:r>
            <a:r>
              <a:rPr lang="en-US" dirty="0">
                <a:latin typeface="Franklin Gothic Book"/>
                <a:cs typeface="Times New Roman"/>
              </a:rPr>
              <a:t>(</a:t>
            </a:r>
            <a:r>
              <a:rPr lang="en-US" dirty="0">
                <a:latin typeface="Franklin Gothic Book"/>
                <a:cs typeface="Times New Roman"/>
                <a:hlinkClick r:id="rId2"/>
              </a:rPr>
              <a:t>idoareferences@idoa.in.gov</a:t>
            </a:r>
            <a:r>
              <a:rPr lang="en-US" dirty="0">
                <a:latin typeface="Franklin Gothic Book"/>
                <a:cs typeface="Times New Roman"/>
              </a:rPr>
              <a:t>) by the date specified in the solicitation.</a:t>
            </a:r>
          </a:p>
          <a:p>
            <a:endParaRPr lang="en-US" dirty="0"/>
          </a:p>
          <a:p>
            <a:endParaRPr lang="en-US" dirty="0"/>
          </a:p>
        </p:txBody>
      </p:sp>
      <p:sp>
        <p:nvSpPr>
          <p:cNvPr id="4" name="Slide Number Placeholder 3">
            <a:extLst>
              <a:ext uri="{FF2B5EF4-FFF2-40B4-BE49-F238E27FC236}">
                <a16:creationId xmlns:a16="http://schemas.microsoft.com/office/drawing/2014/main" id="{43D8FD43-D73C-4D59-3735-563559663C54}"/>
              </a:ext>
            </a:extLst>
          </p:cNvPr>
          <p:cNvSpPr>
            <a:spLocks noGrp="1"/>
          </p:cNvSpPr>
          <p:nvPr>
            <p:ph type="sldNum" sz="quarter" idx="12"/>
          </p:nvPr>
        </p:nvSpPr>
        <p:spPr/>
        <p:txBody>
          <a:bodyPr/>
          <a:lstStyle/>
          <a:p>
            <a:fld id="{38348EF0-853B-401D-A8F2-35F7EA05162D}" type="slidenum">
              <a:rPr lang="en-US" smtClean="0"/>
              <a:t>14</a:t>
            </a:fld>
            <a:endParaRPr lang="en-US" dirty="0"/>
          </a:p>
        </p:txBody>
      </p:sp>
    </p:spTree>
    <p:extLst>
      <p:ext uri="{BB962C8B-B14F-4D97-AF65-F5344CB8AC3E}">
        <p14:creationId xmlns:p14="http://schemas.microsoft.com/office/powerpoint/2010/main" val="29509064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56E84-FA0E-A873-D211-971AFF65AFC1}"/>
              </a:ext>
            </a:extLst>
          </p:cNvPr>
          <p:cNvSpPr>
            <a:spLocks noGrp="1"/>
          </p:cNvSpPr>
          <p:nvPr>
            <p:ph type="title"/>
          </p:nvPr>
        </p:nvSpPr>
        <p:spPr>
          <a:xfrm>
            <a:off x="838200" y="365126"/>
            <a:ext cx="10515600" cy="920750"/>
          </a:xfrm>
        </p:spPr>
        <p:txBody>
          <a:bodyPr/>
          <a:lstStyle/>
          <a:p>
            <a:r>
              <a:rPr lang="en-US" dirty="0"/>
              <a:t>Technical Proposal </a:t>
            </a:r>
          </a:p>
        </p:txBody>
      </p:sp>
      <p:sp>
        <p:nvSpPr>
          <p:cNvPr id="3" name="Content Placeholder 2">
            <a:extLst>
              <a:ext uri="{FF2B5EF4-FFF2-40B4-BE49-F238E27FC236}">
                <a16:creationId xmlns:a16="http://schemas.microsoft.com/office/drawing/2014/main" id="{39C2713B-0920-BBDC-F1BD-9A6A4F3B96D9}"/>
              </a:ext>
            </a:extLst>
          </p:cNvPr>
          <p:cNvSpPr>
            <a:spLocks noGrp="1"/>
          </p:cNvSpPr>
          <p:nvPr>
            <p:ph idx="1"/>
          </p:nvPr>
        </p:nvSpPr>
        <p:spPr>
          <a:xfrm>
            <a:off x="838200" y="1387475"/>
            <a:ext cx="10515600" cy="4351338"/>
          </a:xfrm>
        </p:spPr>
        <p:txBody>
          <a:bodyPr vert="horz" lIns="91440" tIns="45720" rIns="91440" bIns="45720" rtlCol="0" anchor="t">
            <a:normAutofit lnSpcReduction="10000"/>
          </a:bodyPr>
          <a:lstStyle/>
          <a:p>
            <a:pPr marL="0" indent="0">
              <a:buNone/>
            </a:pPr>
            <a:r>
              <a:rPr lang="en-US" b="1" u="sng" dirty="0">
                <a:latin typeface="Franklin Gothic Book"/>
                <a:cs typeface="Times New Roman"/>
              </a:rPr>
              <a:t>Attachment F</a:t>
            </a:r>
          </a:p>
          <a:p>
            <a:r>
              <a:rPr lang="en-US" dirty="0">
                <a:latin typeface="Franklin Gothic Book"/>
                <a:cs typeface="Times New Roman"/>
              </a:rPr>
              <a:t>Every point made in each section must be addressed in the order given. The same outline numbers must be used in the response. </a:t>
            </a:r>
          </a:p>
          <a:p>
            <a:r>
              <a:rPr lang="en-US" dirty="0">
                <a:latin typeface="Franklin Gothic Book"/>
                <a:cs typeface="Times New Roman"/>
              </a:rPr>
              <a:t>Where appropriate, supporting documentation may be referenced by a page and paragraph number. However, when this is done, the body of the Technical Proposal must contain a meaningful summary of the referenced material. </a:t>
            </a:r>
          </a:p>
          <a:p>
            <a:pPr lvl="1">
              <a:buFont typeface="Arial" panose="02070309020205020404" pitchFamily="49" charset="0"/>
              <a:buChar char="•"/>
            </a:pPr>
            <a:r>
              <a:rPr lang="en-US" b="1" dirty="0">
                <a:latin typeface="Franklin Gothic Book"/>
                <a:cs typeface="Times New Roman"/>
              </a:rPr>
              <a:t>The referenced document must be included as an appendix to the technical proposal with referenced sections clearly marked</a:t>
            </a:r>
            <a:r>
              <a:rPr lang="en-US" dirty="0">
                <a:latin typeface="Franklin Gothic Book"/>
                <a:cs typeface="Times New Roman"/>
              </a:rPr>
              <a:t>. </a:t>
            </a:r>
          </a:p>
          <a:p>
            <a:pPr lvl="1">
              <a:buFont typeface="Arial" panose="02070309020205020404" pitchFamily="49" charset="0"/>
              <a:buChar char="•"/>
            </a:pPr>
            <a:r>
              <a:rPr lang="en-US" dirty="0">
                <a:latin typeface="Franklin Gothic Book"/>
                <a:cs typeface="Times New Roman"/>
              </a:rPr>
              <a:t>If there are multiple references or multiple documents, these must be listed and organized for ease of use by the State. </a:t>
            </a:r>
            <a:endParaRPr lang="en-US" dirty="0"/>
          </a:p>
          <a:p>
            <a:endParaRPr lang="en-US" dirty="0"/>
          </a:p>
        </p:txBody>
      </p:sp>
      <p:sp>
        <p:nvSpPr>
          <p:cNvPr id="4" name="Slide Number Placeholder 3">
            <a:extLst>
              <a:ext uri="{FF2B5EF4-FFF2-40B4-BE49-F238E27FC236}">
                <a16:creationId xmlns:a16="http://schemas.microsoft.com/office/drawing/2014/main" id="{E2F1137C-C8F9-7F0E-C05F-685391A635CA}"/>
              </a:ext>
            </a:extLst>
          </p:cNvPr>
          <p:cNvSpPr>
            <a:spLocks noGrp="1"/>
          </p:cNvSpPr>
          <p:nvPr>
            <p:ph type="sldNum" sz="quarter" idx="12"/>
          </p:nvPr>
        </p:nvSpPr>
        <p:spPr/>
        <p:txBody>
          <a:bodyPr/>
          <a:lstStyle/>
          <a:p>
            <a:fld id="{38348EF0-853B-401D-A8F2-35F7EA05162D}" type="slidenum">
              <a:rPr lang="en-US" smtClean="0"/>
              <a:t>15</a:t>
            </a:fld>
            <a:endParaRPr lang="en-US" dirty="0"/>
          </a:p>
        </p:txBody>
      </p:sp>
    </p:spTree>
    <p:extLst>
      <p:ext uri="{BB962C8B-B14F-4D97-AF65-F5344CB8AC3E}">
        <p14:creationId xmlns:p14="http://schemas.microsoft.com/office/powerpoint/2010/main" val="36753091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B25E1-1180-1963-2949-F06AC2D0010E}"/>
              </a:ext>
            </a:extLst>
          </p:cNvPr>
          <p:cNvSpPr>
            <a:spLocks noGrp="1"/>
          </p:cNvSpPr>
          <p:nvPr>
            <p:ph type="title"/>
          </p:nvPr>
        </p:nvSpPr>
        <p:spPr>
          <a:xfrm>
            <a:off x="838200" y="365125"/>
            <a:ext cx="10515600" cy="949325"/>
          </a:xfrm>
        </p:spPr>
        <p:txBody>
          <a:bodyPr>
            <a:normAutofit/>
          </a:bodyPr>
          <a:lstStyle/>
          <a:p>
            <a:r>
              <a:rPr lang="en-US" dirty="0"/>
              <a:t>Cost Proposal</a:t>
            </a:r>
          </a:p>
        </p:txBody>
      </p:sp>
      <p:sp>
        <p:nvSpPr>
          <p:cNvPr id="3" name="Content Placeholder 2">
            <a:extLst>
              <a:ext uri="{FF2B5EF4-FFF2-40B4-BE49-F238E27FC236}">
                <a16:creationId xmlns:a16="http://schemas.microsoft.com/office/drawing/2014/main" id="{88BAFAB9-DA3B-CFC6-D549-9CA885CE616C}"/>
              </a:ext>
            </a:extLst>
          </p:cNvPr>
          <p:cNvSpPr>
            <a:spLocks noGrp="1"/>
          </p:cNvSpPr>
          <p:nvPr>
            <p:ph idx="1"/>
          </p:nvPr>
        </p:nvSpPr>
        <p:spPr>
          <a:xfrm>
            <a:off x="838200" y="1485899"/>
            <a:ext cx="10048875" cy="4733925"/>
          </a:xfrm>
        </p:spPr>
        <p:txBody>
          <a:bodyPr vert="horz" lIns="91440" tIns="45720" rIns="91440" bIns="45720" rtlCol="0" anchor="t">
            <a:normAutofit lnSpcReduction="10000"/>
          </a:bodyPr>
          <a:lstStyle/>
          <a:p>
            <a:pPr marL="0" indent="0">
              <a:buNone/>
            </a:pPr>
            <a:r>
              <a:rPr lang="en-US" b="1" u="sng" dirty="0">
                <a:latin typeface="Franklin Gothic Book"/>
                <a:cs typeface="Times New Roman"/>
              </a:rPr>
              <a:t>Attachment D</a:t>
            </a:r>
          </a:p>
          <a:p>
            <a:r>
              <a:rPr lang="en-US" dirty="0">
                <a:latin typeface="Franklin Gothic Book"/>
                <a:cs typeface="Times New Roman"/>
              </a:rPr>
              <a:t>Please complete the template provided for the Cost Proposal by populating ONLY the yellow shaded cells. The Total Cost will populate automatically. The Cost Proposal must be returned in the original </a:t>
            </a:r>
            <a:r>
              <a:rPr lang="en-US" b="1" dirty="0">
                <a:latin typeface="Franklin Gothic Book"/>
                <a:cs typeface="Times New Roman"/>
              </a:rPr>
              <a:t>Excel </a:t>
            </a:r>
            <a:r>
              <a:rPr lang="en-US" dirty="0">
                <a:latin typeface="Franklin Gothic Book"/>
                <a:cs typeface="Times New Roman"/>
              </a:rPr>
              <a:t>format. (No PDFs.) </a:t>
            </a:r>
          </a:p>
          <a:p>
            <a:r>
              <a:rPr lang="en-US" dirty="0">
                <a:latin typeface="Franklin Gothic Book"/>
                <a:cs typeface="Times New Roman"/>
              </a:rPr>
              <a:t>Cost Proposals are scored based on the </a:t>
            </a:r>
            <a:r>
              <a:rPr lang="en-US" u="sng" dirty="0">
                <a:latin typeface="Franklin Gothic Book"/>
                <a:cs typeface="Times New Roman"/>
              </a:rPr>
              <a:t>Total Cost</a:t>
            </a:r>
            <a:r>
              <a:rPr lang="en-US" dirty="0">
                <a:latin typeface="Franklin Gothic Book"/>
                <a:cs typeface="Times New Roman"/>
              </a:rPr>
              <a:t> for the initial term. Using an estimated 30 point score for the Cost, the lowest cost proposal receives a total of 30 points. The normalization formula is as follows:</a:t>
            </a:r>
          </a:p>
          <a:p>
            <a:pPr marL="0" indent="0">
              <a:buNone/>
            </a:pPr>
            <a:endParaRPr lang="en-US" dirty="0">
              <a:latin typeface="Franklin Gothic Book"/>
              <a:cs typeface="Times New Roman"/>
            </a:endParaRPr>
          </a:p>
          <a:p>
            <a:pPr lvl="1">
              <a:buFont typeface="Arial" panose="02070309020205020404" pitchFamily="49" charset="0"/>
              <a:buChar char="•"/>
            </a:pPr>
            <a:r>
              <a:rPr lang="en-US" i="1" dirty="0"/>
              <a:t>Respondent’s Cost Score = (Lowest Cost Proposal / Total Cost of Proposal) X 30</a:t>
            </a:r>
            <a:endParaRPr lang="en-US" dirty="0"/>
          </a:p>
        </p:txBody>
      </p:sp>
      <p:sp>
        <p:nvSpPr>
          <p:cNvPr id="4" name="Slide Number Placeholder 3">
            <a:extLst>
              <a:ext uri="{FF2B5EF4-FFF2-40B4-BE49-F238E27FC236}">
                <a16:creationId xmlns:a16="http://schemas.microsoft.com/office/drawing/2014/main" id="{67FB4560-5CC5-FD7C-5FD8-E4F925D113FB}"/>
              </a:ext>
            </a:extLst>
          </p:cNvPr>
          <p:cNvSpPr>
            <a:spLocks noGrp="1"/>
          </p:cNvSpPr>
          <p:nvPr>
            <p:ph type="sldNum" sz="quarter" idx="12"/>
          </p:nvPr>
        </p:nvSpPr>
        <p:spPr/>
        <p:txBody>
          <a:bodyPr/>
          <a:lstStyle/>
          <a:p>
            <a:fld id="{38348EF0-853B-401D-A8F2-35F7EA05162D}" type="slidenum">
              <a:rPr lang="en-US" smtClean="0"/>
              <a:t>16</a:t>
            </a:fld>
            <a:endParaRPr lang="en-US" dirty="0"/>
          </a:p>
        </p:txBody>
      </p:sp>
    </p:spTree>
    <p:extLst>
      <p:ext uri="{BB962C8B-B14F-4D97-AF65-F5344CB8AC3E}">
        <p14:creationId xmlns:p14="http://schemas.microsoft.com/office/powerpoint/2010/main" val="22315816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B7ABB-C68E-79DB-441A-194333EC52BC}"/>
              </a:ext>
            </a:extLst>
          </p:cNvPr>
          <p:cNvSpPr>
            <a:spLocks noGrp="1"/>
          </p:cNvSpPr>
          <p:nvPr>
            <p:ph type="title"/>
          </p:nvPr>
        </p:nvSpPr>
        <p:spPr/>
        <p:txBody>
          <a:bodyPr/>
          <a:lstStyle/>
          <a:p>
            <a:r>
              <a:rPr lang="en-US" dirty="0"/>
              <a:t>Cost Proposal</a:t>
            </a:r>
          </a:p>
        </p:txBody>
      </p:sp>
      <p:sp>
        <p:nvSpPr>
          <p:cNvPr id="3" name="Content Placeholder 2">
            <a:extLst>
              <a:ext uri="{FF2B5EF4-FFF2-40B4-BE49-F238E27FC236}">
                <a16:creationId xmlns:a16="http://schemas.microsoft.com/office/drawing/2014/main" id="{571BF255-B5F2-B9AC-0BD8-22D7BEA0FABC}"/>
              </a:ext>
            </a:extLst>
          </p:cNvPr>
          <p:cNvSpPr>
            <a:spLocks noGrp="1"/>
          </p:cNvSpPr>
          <p:nvPr>
            <p:ph idx="1"/>
          </p:nvPr>
        </p:nvSpPr>
        <p:spPr>
          <a:xfrm>
            <a:off x="838200" y="1567543"/>
            <a:ext cx="10515600" cy="4609420"/>
          </a:xfrm>
        </p:spPr>
        <p:txBody>
          <a:bodyPr/>
          <a:lstStyle/>
          <a:p>
            <a:r>
              <a:rPr lang="en-US" dirty="0"/>
              <a:t>The Respondent should provide a brief narrative (not longer than two pages) in support of each Cost Proposal item and return this document in a PDF format, labeled as “Cost Proposal Narrative.”</a:t>
            </a:r>
          </a:p>
          <a:p>
            <a:r>
              <a:rPr lang="en-US" dirty="0"/>
              <a:t>The Respondent should list and describe as part of its Cost Proposal any special cost assumptions, conditions, and/or constraints relative to, or which impact, the prices presented on the Cost Schedules. The Respondent should return this document in a PDF format, labeled as “Cost Assumptions, Conditions and Constraints”.</a:t>
            </a:r>
          </a:p>
          <a:p>
            <a:endParaRPr lang="en-US" dirty="0"/>
          </a:p>
        </p:txBody>
      </p:sp>
      <p:sp>
        <p:nvSpPr>
          <p:cNvPr id="4" name="Slide Number Placeholder 3">
            <a:extLst>
              <a:ext uri="{FF2B5EF4-FFF2-40B4-BE49-F238E27FC236}">
                <a16:creationId xmlns:a16="http://schemas.microsoft.com/office/drawing/2014/main" id="{54C867E7-3C33-E826-D0B2-3E91681764A5}"/>
              </a:ext>
            </a:extLst>
          </p:cNvPr>
          <p:cNvSpPr>
            <a:spLocks noGrp="1"/>
          </p:cNvSpPr>
          <p:nvPr>
            <p:ph type="sldNum" sz="quarter" idx="12"/>
          </p:nvPr>
        </p:nvSpPr>
        <p:spPr/>
        <p:txBody>
          <a:bodyPr/>
          <a:lstStyle/>
          <a:p>
            <a:fld id="{38348EF0-853B-401D-A8F2-35F7EA05162D}" type="slidenum">
              <a:rPr lang="en-US" smtClean="0"/>
              <a:t>17</a:t>
            </a:fld>
            <a:endParaRPr lang="en-US" dirty="0"/>
          </a:p>
        </p:txBody>
      </p:sp>
    </p:spTree>
    <p:extLst>
      <p:ext uri="{BB962C8B-B14F-4D97-AF65-F5344CB8AC3E}">
        <p14:creationId xmlns:p14="http://schemas.microsoft.com/office/powerpoint/2010/main" val="20071378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76EE1-DFC1-53E3-EAAF-8E1CF008143C}"/>
              </a:ext>
            </a:extLst>
          </p:cNvPr>
          <p:cNvSpPr>
            <a:spLocks noGrp="1"/>
          </p:cNvSpPr>
          <p:nvPr>
            <p:ph type="title"/>
          </p:nvPr>
        </p:nvSpPr>
        <p:spPr>
          <a:xfrm>
            <a:off x="838200" y="365125"/>
            <a:ext cx="10515600" cy="1063625"/>
          </a:xfrm>
        </p:spPr>
        <p:txBody>
          <a:bodyPr/>
          <a:lstStyle/>
          <a:p>
            <a:r>
              <a:rPr lang="en-US" dirty="0"/>
              <a:t>Optional Submission Forms/Documents </a:t>
            </a:r>
          </a:p>
        </p:txBody>
      </p:sp>
      <p:sp>
        <p:nvSpPr>
          <p:cNvPr id="3" name="Content Placeholder 2">
            <a:extLst>
              <a:ext uri="{FF2B5EF4-FFF2-40B4-BE49-F238E27FC236}">
                <a16:creationId xmlns:a16="http://schemas.microsoft.com/office/drawing/2014/main" id="{BFAE8E1B-5FCB-57C2-6AA2-0C1B1A630EE4}"/>
              </a:ext>
            </a:extLst>
          </p:cNvPr>
          <p:cNvSpPr>
            <a:spLocks noGrp="1"/>
          </p:cNvSpPr>
          <p:nvPr>
            <p:ph idx="1"/>
          </p:nvPr>
        </p:nvSpPr>
        <p:spPr>
          <a:xfrm>
            <a:off x="838200" y="1428750"/>
            <a:ext cx="10515600" cy="4748213"/>
          </a:xfrm>
        </p:spPr>
        <p:txBody>
          <a:bodyPr vert="horz" lIns="91440" tIns="45720" rIns="91440" bIns="45720" rtlCol="0" anchor="t">
            <a:normAutofit/>
          </a:bodyPr>
          <a:lstStyle/>
          <a:p>
            <a:pPr marL="0" indent="0">
              <a:buNone/>
            </a:pPr>
            <a:r>
              <a:rPr lang="en-US" b="1" dirty="0">
                <a:latin typeface="Franklin Gothic Book"/>
                <a:cs typeface="Times New Roman"/>
              </a:rPr>
              <a:t>Submission of these documents is optional and </a:t>
            </a:r>
            <a:r>
              <a:rPr lang="en-US" b="1" u="sng" dirty="0">
                <a:latin typeface="Franklin Gothic Book"/>
                <a:cs typeface="Times New Roman"/>
              </a:rPr>
              <a:t>does not</a:t>
            </a:r>
            <a:r>
              <a:rPr lang="en-US" b="1" dirty="0">
                <a:latin typeface="Franklin Gothic Book"/>
                <a:cs typeface="Times New Roman"/>
              </a:rPr>
              <a:t> impact your ability to submit a proposal. </a:t>
            </a:r>
            <a:endParaRPr lang="en-US" dirty="0">
              <a:latin typeface="Franklin Gothic Book"/>
              <a:cs typeface="Times New Roman"/>
            </a:endParaRPr>
          </a:p>
          <a:p>
            <a:endParaRPr lang="en-US" dirty="0"/>
          </a:p>
          <a:p>
            <a:r>
              <a:rPr lang="en-US" u="sng" dirty="0"/>
              <a:t>Attachment I</a:t>
            </a:r>
            <a:r>
              <a:rPr lang="en-US" dirty="0"/>
              <a:t> - Pre-Proposal Networking Opportunity Form 	</a:t>
            </a:r>
          </a:p>
          <a:p>
            <a:r>
              <a:rPr lang="en-US" u="sng" dirty="0"/>
              <a:t>Attachment G</a:t>
            </a:r>
            <a:r>
              <a:rPr lang="en-US" dirty="0"/>
              <a:t> - Questions and Answers Form 	</a:t>
            </a:r>
          </a:p>
          <a:p>
            <a:endParaRPr lang="en-US" dirty="0"/>
          </a:p>
          <a:p>
            <a:pPr marL="0" indent="0">
              <a:buNone/>
            </a:pPr>
            <a:r>
              <a:rPr lang="en-US" dirty="0"/>
              <a:t>Please see the Key Dates section (RFx Main Document) of each solicitation to confirm due dates for these items.</a:t>
            </a:r>
          </a:p>
        </p:txBody>
      </p:sp>
      <p:sp>
        <p:nvSpPr>
          <p:cNvPr id="4" name="Slide Number Placeholder 3">
            <a:extLst>
              <a:ext uri="{FF2B5EF4-FFF2-40B4-BE49-F238E27FC236}">
                <a16:creationId xmlns:a16="http://schemas.microsoft.com/office/drawing/2014/main" id="{7C5B1F8D-3401-D908-2F45-E7C5173121E7}"/>
              </a:ext>
            </a:extLst>
          </p:cNvPr>
          <p:cNvSpPr>
            <a:spLocks noGrp="1"/>
          </p:cNvSpPr>
          <p:nvPr>
            <p:ph type="sldNum" sz="quarter" idx="12"/>
          </p:nvPr>
        </p:nvSpPr>
        <p:spPr/>
        <p:txBody>
          <a:bodyPr/>
          <a:lstStyle/>
          <a:p>
            <a:fld id="{38348EF0-853B-401D-A8F2-35F7EA05162D}" type="slidenum">
              <a:rPr lang="en-US" smtClean="0"/>
              <a:t>18</a:t>
            </a:fld>
            <a:endParaRPr lang="en-US" dirty="0"/>
          </a:p>
        </p:txBody>
      </p:sp>
    </p:spTree>
    <p:extLst>
      <p:ext uri="{BB962C8B-B14F-4D97-AF65-F5344CB8AC3E}">
        <p14:creationId xmlns:p14="http://schemas.microsoft.com/office/powerpoint/2010/main" val="20084447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03DC3-71EF-5937-5A87-2BB79F11FAF2}"/>
              </a:ext>
            </a:extLst>
          </p:cNvPr>
          <p:cNvSpPr>
            <a:spLocks noGrp="1"/>
          </p:cNvSpPr>
          <p:nvPr>
            <p:ph type="title"/>
          </p:nvPr>
        </p:nvSpPr>
        <p:spPr/>
        <p:txBody>
          <a:bodyPr/>
          <a:lstStyle/>
          <a:p>
            <a:r>
              <a:rPr lang="en-US" dirty="0"/>
              <a:t>Evaluation Criteria</a:t>
            </a:r>
          </a:p>
        </p:txBody>
      </p:sp>
      <p:pic>
        <p:nvPicPr>
          <p:cNvPr id="6" name="Content Placeholder 5">
            <a:extLst>
              <a:ext uri="{FF2B5EF4-FFF2-40B4-BE49-F238E27FC236}">
                <a16:creationId xmlns:a16="http://schemas.microsoft.com/office/drawing/2014/main" id="{B7E36F47-9967-5854-4B7A-777AC2B0B648}"/>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963578" y="1498828"/>
            <a:ext cx="9655243" cy="4351337"/>
          </a:xfrm>
          <a:prstGeom prst="rect">
            <a:avLst/>
          </a:prstGeom>
        </p:spPr>
      </p:pic>
      <p:sp>
        <p:nvSpPr>
          <p:cNvPr id="4" name="Slide Number Placeholder 3">
            <a:extLst>
              <a:ext uri="{FF2B5EF4-FFF2-40B4-BE49-F238E27FC236}">
                <a16:creationId xmlns:a16="http://schemas.microsoft.com/office/drawing/2014/main" id="{7A6B2C86-75C9-AD45-E223-B9C4D99400CE}"/>
              </a:ext>
            </a:extLst>
          </p:cNvPr>
          <p:cNvSpPr>
            <a:spLocks noGrp="1"/>
          </p:cNvSpPr>
          <p:nvPr>
            <p:ph type="sldNum" sz="quarter" idx="12"/>
          </p:nvPr>
        </p:nvSpPr>
        <p:spPr/>
        <p:txBody>
          <a:bodyPr/>
          <a:lstStyle/>
          <a:p>
            <a:fld id="{38348EF0-853B-401D-A8F2-35F7EA05162D}" type="slidenum">
              <a:rPr lang="en-US" smtClean="0"/>
              <a:t>19</a:t>
            </a:fld>
            <a:endParaRPr lang="en-US" dirty="0"/>
          </a:p>
        </p:txBody>
      </p:sp>
    </p:spTree>
    <p:extLst>
      <p:ext uri="{BB962C8B-B14F-4D97-AF65-F5344CB8AC3E}">
        <p14:creationId xmlns:p14="http://schemas.microsoft.com/office/powerpoint/2010/main" val="2817132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56BC5-09FC-A32D-2170-3B676908466C}"/>
              </a:ext>
            </a:extLst>
          </p:cNvPr>
          <p:cNvSpPr>
            <a:spLocks noGrp="1"/>
          </p:cNvSpPr>
          <p:nvPr>
            <p:ph type="title"/>
          </p:nvPr>
        </p:nvSpPr>
        <p:spPr/>
        <p:txBody>
          <a:bodyPr/>
          <a:lstStyle/>
          <a:p>
            <a:r>
              <a:rPr lang="en-US" dirty="0">
                <a:latin typeface="Franklin Gothic Demi"/>
                <a:cs typeface="Times New Roman"/>
              </a:rPr>
              <a:t>State of Indiana Bidder Profile</a:t>
            </a:r>
          </a:p>
        </p:txBody>
      </p:sp>
      <p:sp>
        <p:nvSpPr>
          <p:cNvPr id="3" name="Content Placeholder 2">
            <a:extLst>
              <a:ext uri="{FF2B5EF4-FFF2-40B4-BE49-F238E27FC236}">
                <a16:creationId xmlns:a16="http://schemas.microsoft.com/office/drawing/2014/main" id="{9E7F07ED-CA65-00AF-80A3-C9AD9D07DF25}"/>
              </a:ext>
            </a:extLst>
          </p:cNvPr>
          <p:cNvSpPr>
            <a:spLocks noGrp="1"/>
          </p:cNvSpPr>
          <p:nvPr>
            <p:ph idx="1"/>
          </p:nvPr>
        </p:nvSpPr>
        <p:spPr>
          <a:xfrm>
            <a:off x="838200" y="1825625"/>
            <a:ext cx="5260042" cy="4351338"/>
          </a:xfrm>
        </p:spPr>
        <p:txBody>
          <a:bodyPr vert="horz" lIns="91440" tIns="45720" rIns="91440" bIns="45720" rtlCol="0" anchor="t">
            <a:normAutofit/>
          </a:bodyPr>
          <a:lstStyle/>
          <a:p>
            <a:r>
              <a:rPr lang="en-US" sz="2400" dirty="0">
                <a:latin typeface="Franklin Gothic Book"/>
                <a:cs typeface="Times New Roman"/>
              </a:rPr>
              <a:t>A bidder profile with IDOA is required to access the Indiana Supplier Portal and to submit bid responses.  </a:t>
            </a:r>
            <a:endParaRPr lang="en-US" sz="2400" dirty="0"/>
          </a:p>
          <a:p>
            <a:r>
              <a:rPr lang="en-US" sz="2400" dirty="0">
                <a:latin typeface="Franklin Gothic Book"/>
                <a:cs typeface="Times New Roman"/>
              </a:rPr>
              <a:t>Scan the QR Code to </a:t>
            </a:r>
            <a:r>
              <a:rPr lang="en-US" dirty="0">
                <a:latin typeface="Franklin Gothic Book"/>
                <a:cs typeface="Times New Roman"/>
              </a:rPr>
              <a:t>access </a:t>
            </a:r>
            <a:r>
              <a:rPr lang="en-US" sz="2400" dirty="0">
                <a:latin typeface="Franklin Gothic Book"/>
                <a:cs typeface="Times New Roman"/>
              </a:rPr>
              <a:t>Supplier Portal Information.</a:t>
            </a:r>
          </a:p>
          <a:p>
            <a:r>
              <a:rPr lang="en-US" sz="2400" dirty="0">
                <a:latin typeface="Franklin Gothic Book"/>
                <a:cs typeface="Times New Roman"/>
              </a:rPr>
              <a:t>Before an award may be granted, the bidder must be registered with the Secretary of State</a:t>
            </a:r>
            <a:endParaRPr lang="en-US" dirty="0"/>
          </a:p>
        </p:txBody>
      </p:sp>
      <p:sp>
        <p:nvSpPr>
          <p:cNvPr id="4" name="Slide Number Placeholder 3">
            <a:extLst>
              <a:ext uri="{FF2B5EF4-FFF2-40B4-BE49-F238E27FC236}">
                <a16:creationId xmlns:a16="http://schemas.microsoft.com/office/drawing/2014/main" id="{5B1CCEDE-DF05-9E36-BEAF-208B680D1D14}"/>
              </a:ext>
            </a:extLst>
          </p:cNvPr>
          <p:cNvSpPr>
            <a:spLocks noGrp="1"/>
          </p:cNvSpPr>
          <p:nvPr>
            <p:ph type="sldNum" sz="quarter" idx="12"/>
          </p:nvPr>
        </p:nvSpPr>
        <p:spPr/>
        <p:txBody>
          <a:bodyPr/>
          <a:lstStyle/>
          <a:p>
            <a:fld id="{38348EF0-853B-401D-A8F2-35F7EA05162D}" type="slidenum">
              <a:rPr lang="en-US" smtClean="0"/>
              <a:t>2</a:t>
            </a:fld>
            <a:endParaRPr lang="en-US" dirty="0"/>
          </a:p>
        </p:txBody>
      </p:sp>
      <p:pic>
        <p:nvPicPr>
          <p:cNvPr id="6" name="Picture 5">
            <a:extLst>
              <a:ext uri="{FF2B5EF4-FFF2-40B4-BE49-F238E27FC236}">
                <a16:creationId xmlns:a16="http://schemas.microsoft.com/office/drawing/2014/main" id="{491DBB28-B7FA-5E52-2B0C-D79DBCEF2885}"/>
              </a:ext>
            </a:extLst>
          </p:cNvPr>
          <p:cNvPicPr>
            <a:picLocks noChangeAspect="1"/>
          </p:cNvPicPr>
          <p:nvPr/>
        </p:nvPicPr>
        <p:blipFill>
          <a:blip r:embed="rId2"/>
          <a:stretch>
            <a:fillRect/>
          </a:stretch>
        </p:blipFill>
        <p:spPr>
          <a:xfrm>
            <a:off x="7816382" y="1829360"/>
            <a:ext cx="2632823" cy="2605368"/>
          </a:xfrm>
          <a:prstGeom prst="rect">
            <a:avLst/>
          </a:prstGeom>
        </p:spPr>
      </p:pic>
    </p:spTree>
    <p:extLst>
      <p:ext uri="{BB962C8B-B14F-4D97-AF65-F5344CB8AC3E}">
        <p14:creationId xmlns:p14="http://schemas.microsoft.com/office/powerpoint/2010/main" val="17524658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F7719-6416-7F4C-EF9F-9D8808F69D37}"/>
              </a:ext>
            </a:extLst>
          </p:cNvPr>
          <p:cNvSpPr>
            <a:spLocks noGrp="1"/>
          </p:cNvSpPr>
          <p:nvPr>
            <p:ph type="title"/>
          </p:nvPr>
        </p:nvSpPr>
        <p:spPr>
          <a:xfrm>
            <a:off x="838200" y="365125"/>
            <a:ext cx="10515600" cy="1063625"/>
          </a:xfrm>
        </p:spPr>
        <p:txBody>
          <a:bodyPr/>
          <a:lstStyle/>
          <a:p>
            <a:r>
              <a:rPr lang="en-US" dirty="0"/>
              <a:t>Indiana Veteran Owned Small Business</a:t>
            </a:r>
          </a:p>
        </p:txBody>
      </p:sp>
      <p:sp>
        <p:nvSpPr>
          <p:cNvPr id="3" name="Content Placeholder 2">
            <a:extLst>
              <a:ext uri="{FF2B5EF4-FFF2-40B4-BE49-F238E27FC236}">
                <a16:creationId xmlns:a16="http://schemas.microsoft.com/office/drawing/2014/main" id="{EDBEE314-E030-7833-962C-7A482354B2A6}"/>
              </a:ext>
            </a:extLst>
          </p:cNvPr>
          <p:cNvSpPr>
            <a:spLocks noGrp="1"/>
          </p:cNvSpPr>
          <p:nvPr>
            <p:ph idx="1"/>
          </p:nvPr>
        </p:nvSpPr>
        <p:spPr>
          <a:xfrm>
            <a:off x="838200" y="1625600"/>
            <a:ext cx="10515600" cy="4351338"/>
          </a:xfrm>
        </p:spPr>
        <p:txBody>
          <a:bodyPr vert="horz" lIns="91440" tIns="45720" rIns="91440" bIns="45720" rtlCol="0" anchor="t">
            <a:normAutofit lnSpcReduction="10000"/>
          </a:bodyPr>
          <a:lstStyle/>
          <a:p>
            <a:r>
              <a:rPr lang="en-US" b="1" dirty="0">
                <a:latin typeface="Franklin Gothic Book"/>
                <a:cs typeface="Times New Roman"/>
              </a:rPr>
              <a:t>Contact Information</a:t>
            </a:r>
            <a:endParaRPr lang="en-US" dirty="0">
              <a:latin typeface="Franklin Gothic Book"/>
              <a:cs typeface="Times New Roman"/>
            </a:endParaRPr>
          </a:p>
          <a:p>
            <a:pPr lvl="1">
              <a:buFont typeface="Arial" panose="02070309020205020404" pitchFamily="49" charset="0"/>
              <a:buChar char="•"/>
            </a:pPr>
            <a:r>
              <a:rPr lang="en-US" dirty="0"/>
              <a:t>Phone: 317-232-3061</a:t>
            </a:r>
          </a:p>
          <a:p>
            <a:pPr lvl="1">
              <a:buFont typeface="Arial" panose="02070309020205020404" pitchFamily="49" charset="0"/>
              <a:buChar char="•"/>
            </a:pPr>
            <a:r>
              <a:rPr lang="en-US" dirty="0">
                <a:latin typeface="Franklin Gothic Book"/>
                <a:cs typeface="Times New Roman"/>
              </a:rPr>
              <a:t>E-mail: </a:t>
            </a:r>
            <a:r>
              <a:rPr lang="en-US" dirty="0">
                <a:latin typeface="Franklin Gothic Book"/>
                <a:cs typeface="Times New Roman"/>
                <a:hlinkClick r:id="rId2"/>
              </a:rPr>
              <a:t>Indianaveteranspreference@idoa.in.gov</a:t>
            </a:r>
            <a:r>
              <a:rPr lang="en-US" dirty="0">
                <a:latin typeface="Franklin Gothic Book"/>
                <a:cs typeface="Times New Roman"/>
              </a:rPr>
              <a:t> </a:t>
            </a:r>
          </a:p>
          <a:p>
            <a:pPr lvl="1">
              <a:buFont typeface="Arial" panose="02070309020205020404" pitchFamily="49" charset="0"/>
              <a:buChar char="•"/>
            </a:pPr>
            <a:r>
              <a:rPr lang="en-US" dirty="0">
                <a:latin typeface="Franklin Gothic Book"/>
                <a:cs typeface="Times New Roman"/>
              </a:rPr>
              <a:t>Web: </a:t>
            </a:r>
            <a:r>
              <a:rPr lang="en-US" dirty="0">
                <a:latin typeface="Franklin Gothic Book"/>
                <a:cs typeface="Times New Roman"/>
                <a:hlinkClick r:id="rId3"/>
              </a:rPr>
              <a:t>www.in.gov/idoa/2862.htm</a:t>
            </a:r>
            <a:r>
              <a:rPr lang="en-US" dirty="0">
                <a:latin typeface="Franklin Gothic Book"/>
                <a:cs typeface="Times New Roman"/>
              </a:rPr>
              <a:t>  </a:t>
            </a:r>
          </a:p>
          <a:p>
            <a:endParaRPr lang="en-US" dirty="0"/>
          </a:p>
          <a:p>
            <a:r>
              <a:rPr lang="en-US" b="1" dirty="0">
                <a:latin typeface="Franklin Gothic Book"/>
                <a:cs typeface="Times New Roman"/>
              </a:rPr>
              <a:t>Complete </a:t>
            </a:r>
            <a:r>
              <a:rPr lang="en-US" b="1" u="sng" dirty="0">
                <a:latin typeface="Franklin Gothic Book"/>
                <a:cs typeface="Times New Roman"/>
              </a:rPr>
              <a:t>Attachment A1</a:t>
            </a:r>
            <a:r>
              <a:rPr lang="en-US" b="1" dirty="0">
                <a:latin typeface="Franklin Gothic Book"/>
                <a:cs typeface="Times New Roman"/>
              </a:rPr>
              <a:t>, IVOSB Form</a:t>
            </a:r>
            <a:endParaRPr lang="en-US" dirty="0">
              <a:latin typeface="Franklin Gothic Book"/>
              <a:cs typeface="Times New Roman"/>
            </a:endParaRPr>
          </a:p>
          <a:p>
            <a:pPr lvl="1">
              <a:buFont typeface="Arial" panose="02070309020205020404" pitchFamily="49" charset="0"/>
              <a:buChar char="•"/>
            </a:pPr>
            <a:r>
              <a:rPr lang="en-US" dirty="0"/>
              <a:t>Include sub-contractor letters of commitment</a:t>
            </a:r>
          </a:p>
          <a:p>
            <a:endParaRPr lang="en-US" dirty="0"/>
          </a:p>
          <a:p>
            <a:r>
              <a:rPr lang="en-US" b="1" dirty="0">
                <a:latin typeface="Franklin Gothic Book"/>
                <a:cs typeface="Times New Roman"/>
              </a:rPr>
              <a:t>Goals for Proposal</a:t>
            </a:r>
            <a:endParaRPr lang="en-US" dirty="0">
              <a:latin typeface="Franklin Gothic Book"/>
              <a:cs typeface="Times New Roman"/>
            </a:endParaRPr>
          </a:p>
          <a:p>
            <a:pPr lvl="1">
              <a:buFont typeface="Arial" panose="02070309020205020404" pitchFamily="49" charset="0"/>
              <a:buChar char="•"/>
            </a:pPr>
            <a:r>
              <a:rPr lang="en-US" dirty="0"/>
              <a:t>3% Veteran Owned Small Business of Total Bid Amount</a:t>
            </a:r>
          </a:p>
          <a:p>
            <a:endParaRPr lang="en-US" dirty="0"/>
          </a:p>
        </p:txBody>
      </p:sp>
      <p:sp>
        <p:nvSpPr>
          <p:cNvPr id="4" name="Slide Number Placeholder 3">
            <a:extLst>
              <a:ext uri="{FF2B5EF4-FFF2-40B4-BE49-F238E27FC236}">
                <a16:creationId xmlns:a16="http://schemas.microsoft.com/office/drawing/2014/main" id="{1A9B0270-46EC-8166-F771-346529DEAED1}"/>
              </a:ext>
            </a:extLst>
          </p:cNvPr>
          <p:cNvSpPr>
            <a:spLocks noGrp="1"/>
          </p:cNvSpPr>
          <p:nvPr>
            <p:ph type="sldNum" sz="quarter" idx="12"/>
          </p:nvPr>
        </p:nvSpPr>
        <p:spPr/>
        <p:txBody>
          <a:bodyPr/>
          <a:lstStyle/>
          <a:p>
            <a:fld id="{38348EF0-853B-401D-A8F2-35F7EA05162D}" type="slidenum">
              <a:rPr lang="en-US" smtClean="0"/>
              <a:t>20</a:t>
            </a:fld>
            <a:endParaRPr lang="en-US" dirty="0"/>
          </a:p>
        </p:txBody>
      </p:sp>
    </p:spTree>
    <p:extLst>
      <p:ext uri="{BB962C8B-B14F-4D97-AF65-F5344CB8AC3E}">
        <p14:creationId xmlns:p14="http://schemas.microsoft.com/office/powerpoint/2010/main" val="24344750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DC7C1-AA72-2672-863D-3A70739F2914}"/>
              </a:ext>
            </a:extLst>
          </p:cNvPr>
          <p:cNvSpPr>
            <a:spLocks noGrp="1"/>
          </p:cNvSpPr>
          <p:nvPr>
            <p:ph type="title"/>
          </p:nvPr>
        </p:nvSpPr>
        <p:spPr>
          <a:xfrm>
            <a:off x="838200" y="365125"/>
            <a:ext cx="10515600" cy="1113897"/>
          </a:xfrm>
        </p:spPr>
        <p:txBody>
          <a:bodyPr/>
          <a:lstStyle/>
          <a:p>
            <a:r>
              <a:rPr lang="en-US" dirty="0"/>
              <a:t>Indiana Veteran Owned Small Business</a:t>
            </a:r>
          </a:p>
        </p:txBody>
      </p:sp>
      <p:sp>
        <p:nvSpPr>
          <p:cNvPr id="3" name="Content Placeholder 2">
            <a:extLst>
              <a:ext uri="{FF2B5EF4-FFF2-40B4-BE49-F238E27FC236}">
                <a16:creationId xmlns:a16="http://schemas.microsoft.com/office/drawing/2014/main" id="{8C0E9A51-10C1-1E7B-E174-6D5394E901D6}"/>
              </a:ext>
            </a:extLst>
          </p:cNvPr>
          <p:cNvSpPr>
            <a:spLocks noGrp="1"/>
          </p:cNvSpPr>
          <p:nvPr>
            <p:ph idx="1"/>
          </p:nvPr>
        </p:nvSpPr>
        <p:spPr>
          <a:xfrm>
            <a:off x="838200" y="1476375"/>
            <a:ext cx="10515600" cy="4351338"/>
          </a:xfrm>
        </p:spPr>
        <p:txBody>
          <a:bodyPr vert="horz" lIns="91440" tIns="45720" rIns="91440" bIns="45720" rtlCol="0" anchor="t">
            <a:normAutofit lnSpcReduction="10000"/>
          </a:bodyPr>
          <a:lstStyle/>
          <a:p>
            <a:pPr marL="0" indent="0">
              <a:buNone/>
            </a:pPr>
            <a:r>
              <a:rPr lang="en-US" b="1" u="sng" dirty="0"/>
              <a:t>Prime contractors should note the following: </a:t>
            </a:r>
            <a:endParaRPr lang="en-US" u="sng" dirty="0"/>
          </a:p>
          <a:p>
            <a:r>
              <a:rPr lang="en-US" dirty="0"/>
              <a:t>Pursuant to 25 IAC 9-4-1(c), a Prime Contractor who is an IVOSB can use their own workforce to count toward the goal.</a:t>
            </a:r>
          </a:p>
          <a:p>
            <a:r>
              <a:rPr lang="en-US" dirty="0">
                <a:latin typeface="Franklin Gothic Book"/>
                <a:cs typeface="Times New Roman"/>
              </a:rPr>
              <a:t>IVOSB must have a Bidder ID (see section 2.3.7 - Department of Administration, Procurement Division).</a:t>
            </a:r>
          </a:p>
          <a:p>
            <a:r>
              <a:rPr lang="en-US" dirty="0">
                <a:latin typeface="Franklin Gothic Book"/>
                <a:cs typeface="Times New Roman"/>
              </a:rPr>
              <a:t>Prime contractor and/or subcontractors’ Certification Letter(s), provided by IDOA or Federal Center for Veterans Business Enterprise (VA OSDBU), must accompany the proposal to show the </a:t>
            </a:r>
            <a:r>
              <a:rPr lang="en-US" u="sng" dirty="0">
                <a:latin typeface="Franklin Gothic Book"/>
                <a:cs typeface="Times New Roman"/>
              </a:rPr>
              <a:t>current status</a:t>
            </a:r>
            <a:r>
              <a:rPr lang="en-US" dirty="0">
                <a:latin typeface="Franklin Gothic Book"/>
                <a:cs typeface="Times New Roman"/>
              </a:rPr>
              <a:t> of certification.</a:t>
            </a:r>
          </a:p>
          <a:p>
            <a:r>
              <a:rPr lang="en-US" dirty="0"/>
              <a:t>Each firm may only serve as one classification – (see section 1.22).</a:t>
            </a:r>
          </a:p>
          <a:p>
            <a:endParaRPr lang="en-US" dirty="0"/>
          </a:p>
        </p:txBody>
      </p:sp>
      <p:sp>
        <p:nvSpPr>
          <p:cNvPr id="4" name="Slide Number Placeholder 3">
            <a:extLst>
              <a:ext uri="{FF2B5EF4-FFF2-40B4-BE49-F238E27FC236}">
                <a16:creationId xmlns:a16="http://schemas.microsoft.com/office/drawing/2014/main" id="{69584705-6D64-F8F4-D06A-A555DB704CF1}"/>
              </a:ext>
            </a:extLst>
          </p:cNvPr>
          <p:cNvSpPr>
            <a:spLocks noGrp="1"/>
          </p:cNvSpPr>
          <p:nvPr>
            <p:ph type="sldNum" sz="quarter" idx="12"/>
          </p:nvPr>
        </p:nvSpPr>
        <p:spPr/>
        <p:txBody>
          <a:bodyPr/>
          <a:lstStyle/>
          <a:p>
            <a:fld id="{38348EF0-853B-401D-A8F2-35F7EA05162D}" type="slidenum">
              <a:rPr lang="en-US" smtClean="0"/>
              <a:t>21</a:t>
            </a:fld>
            <a:endParaRPr lang="en-US" dirty="0"/>
          </a:p>
        </p:txBody>
      </p:sp>
    </p:spTree>
    <p:extLst>
      <p:ext uri="{BB962C8B-B14F-4D97-AF65-F5344CB8AC3E}">
        <p14:creationId xmlns:p14="http://schemas.microsoft.com/office/powerpoint/2010/main" val="33462344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29CC3-E56C-07C9-8498-9072BD61958E}"/>
              </a:ext>
            </a:extLst>
          </p:cNvPr>
          <p:cNvSpPr>
            <a:spLocks noGrp="1"/>
          </p:cNvSpPr>
          <p:nvPr>
            <p:ph type="title"/>
          </p:nvPr>
        </p:nvSpPr>
        <p:spPr/>
        <p:txBody>
          <a:bodyPr/>
          <a:lstStyle/>
          <a:p>
            <a:r>
              <a:rPr lang="en-US" dirty="0"/>
              <a:t>Indiana Veteran Owned Small Business</a:t>
            </a:r>
          </a:p>
        </p:txBody>
      </p:sp>
      <p:sp>
        <p:nvSpPr>
          <p:cNvPr id="3" name="Content Placeholder 2">
            <a:extLst>
              <a:ext uri="{FF2B5EF4-FFF2-40B4-BE49-F238E27FC236}">
                <a16:creationId xmlns:a16="http://schemas.microsoft.com/office/drawing/2014/main" id="{396F8509-4009-E846-67B5-5FABEA7CC947}"/>
              </a:ext>
            </a:extLst>
          </p:cNvPr>
          <p:cNvSpPr>
            <a:spLocks noGrp="1"/>
          </p:cNvSpPr>
          <p:nvPr>
            <p:ph idx="1"/>
          </p:nvPr>
        </p:nvSpPr>
        <p:spPr>
          <a:xfrm>
            <a:off x="838200" y="1571625"/>
            <a:ext cx="10515600" cy="4605338"/>
          </a:xfrm>
        </p:spPr>
        <p:txBody>
          <a:bodyPr vert="horz" lIns="91440" tIns="45720" rIns="91440" bIns="45720" rtlCol="0" anchor="t">
            <a:normAutofit/>
          </a:bodyPr>
          <a:lstStyle/>
          <a:p>
            <a:pPr marL="0" indent="0">
              <a:buNone/>
            </a:pPr>
            <a:r>
              <a:rPr lang="en-US" b="1" dirty="0">
                <a:latin typeface="Franklin Gothic Book"/>
                <a:cs typeface="Times New Roman"/>
              </a:rPr>
              <a:t>Prime contractors must ensure that the proposed subcontractors meet the following criteria:</a:t>
            </a:r>
            <a:endParaRPr lang="en-US" dirty="0">
              <a:latin typeface="Franklin Gothic Book"/>
              <a:cs typeface="Times New Roman"/>
            </a:endParaRPr>
          </a:p>
          <a:p>
            <a:r>
              <a:rPr lang="en-US" dirty="0">
                <a:latin typeface="Franklin Gothic Book"/>
                <a:cs typeface="Times New Roman"/>
              </a:rPr>
              <a:t>Must be listed on the IDOA Directory of Certified Firms, </a:t>
            </a:r>
            <a:r>
              <a:rPr lang="en-US" b="1" u="sng" dirty="0">
                <a:latin typeface="Franklin Gothic Book"/>
                <a:cs typeface="Times New Roman"/>
              </a:rPr>
              <a:t>on or before</a:t>
            </a:r>
            <a:r>
              <a:rPr lang="en-US" b="1" dirty="0">
                <a:latin typeface="Franklin Gothic Book"/>
                <a:cs typeface="Times New Roman"/>
              </a:rPr>
              <a:t> </a:t>
            </a:r>
            <a:r>
              <a:rPr lang="en-US" dirty="0">
                <a:latin typeface="Franklin Gothic Book"/>
                <a:cs typeface="Times New Roman"/>
              </a:rPr>
              <a:t>the proposal due date. </a:t>
            </a:r>
          </a:p>
          <a:p>
            <a:r>
              <a:rPr lang="en-US" dirty="0">
                <a:latin typeface="Franklin Gothic Book"/>
                <a:cs typeface="Times New Roman"/>
              </a:rPr>
              <a:t>Serve a </a:t>
            </a:r>
            <a:r>
              <a:rPr lang="en-US" b="1" u="sng" dirty="0">
                <a:latin typeface="Franklin Gothic Book"/>
                <a:cs typeface="Times New Roman"/>
              </a:rPr>
              <a:t>Valuable Scope Contribution (VSC)</a:t>
            </a:r>
            <a:r>
              <a:rPr lang="en-US" b="1" dirty="0">
                <a:latin typeface="Franklin Gothic Book"/>
                <a:cs typeface="Times New Roman"/>
              </a:rPr>
              <a:t> </a:t>
            </a:r>
            <a:r>
              <a:rPr lang="en-US" dirty="0">
                <a:latin typeface="Franklin Gothic Book"/>
                <a:cs typeface="Times New Roman"/>
              </a:rPr>
              <a:t>on the engagement,</a:t>
            </a:r>
            <a:r>
              <a:rPr lang="en-US" b="1" dirty="0">
                <a:latin typeface="Franklin Gothic Book"/>
                <a:cs typeface="Times New Roman"/>
              </a:rPr>
              <a:t> as confirmed by the State</a:t>
            </a:r>
            <a:r>
              <a:rPr lang="en-US" dirty="0">
                <a:latin typeface="Franklin Gothic Book"/>
                <a:cs typeface="Times New Roman"/>
              </a:rPr>
              <a:t>.</a:t>
            </a:r>
          </a:p>
          <a:p>
            <a:pPr lvl="1">
              <a:buFont typeface="Arial" panose="02070309020205020404" pitchFamily="49" charset="0"/>
              <a:buChar char="•"/>
            </a:pPr>
            <a:r>
              <a:rPr lang="en-US" dirty="0">
                <a:latin typeface="Franklin Gothic Book"/>
                <a:cs typeface="Times New Roman"/>
              </a:rPr>
              <a:t>Valuable Scope Contribution – A business function that supports the scope of this solicitation.</a:t>
            </a:r>
            <a:endParaRPr lang="en-US" dirty="0"/>
          </a:p>
          <a:p>
            <a:r>
              <a:rPr lang="en-US" dirty="0">
                <a:latin typeface="Franklin Gothic Book"/>
                <a:cs typeface="Times New Roman"/>
              </a:rPr>
              <a:t>Provide the goods or services specific to the contract and within the industry area for which it is certified.</a:t>
            </a:r>
          </a:p>
          <a:p>
            <a:endParaRPr lang="en-US" dirty="0"/>
          </a:p>
        </p:txBody>
      </p:sp>
      <p:sp>
        <p:nvSpPr>
          <p:cNvPr id="4" name="Slide Number Placeholder 3">
            <a:extLst>
              <a:ext uri="{FF2B5EF4-FFF2-40B4-BE49-F238E27FC236}">
                <a16:creationId xmlns:a16="http://schemas.microsoft.com/office/drawing/2014/main" id="{8445A4AA-ACF9-B997-467E-05702D2CB3BF}"/>
              </a:ext>
            </a:extLst>
          </p:cNvPr>
          <p:cNvSpPr>
            <a:spLocks noGrp="1"/>
          </p:cNvSpPr>
          <p:nvPr>
            <p:ph type="sldNum" sz="quarter" idx="12"/>
          </p:nvPr>
        </p:nvSpPr>
        <p:spPr/>
        <p:txBody>
          <a:bodyPr/>
          <a:lstStyle/>
          <a:p>
            <a:fld id="{38348EF0-853B-401D-A8F2-35F7EA05162D}" type="slidenum">
              <a:rPr lang="en-US" smtClean="0"/>
              <a:t>22</a:t>
            </a:fld>
            <a:endParaRPr lang="en-US" dirty="0"/>
          </a:p>
        </p:txBody>
      </p:sp>
    </p:spTree>
    <p:extLst>
      <p:ext uri="{BB962C8B-B14F-4D97-AF65-F5344CB8AC3E}">
        <p14:creationId xmlns:p14="http://schemas.microsoft.com/office/powerpoint/2010/main" val="9660487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4572B-9FC0-334D-1A78-2721F7463C97}"/>
              </a:ext>
            </a:extLst>
          </p:cNvPr>
          <p:cNvSpPr>
            <a:spLocks noGrp="1"/>
          </p:cNvSpPr>
          <p:nvPr>
            <p:ph type="title"/>
          </p:nvPr>
        </p:nvSpPr>
        <p:spPr/>
        <p:txBody>
          <a:bodyPr/>
          <a:lstStyle/>
          <a:p>
            <a:r>
              <a:rPr lang="en-US" dirty="0"/>
              <a:t>Indiana Veteran Owned Small Business</a:t>
            </a:r>
          </a:p>
        </p:txBody>
      </p:sp>
      <p:sp>
        <p:nvSpPr>
          <p:cNvPr id="3" name="Content Placeholder 2">
            <a:extLst>
              <a:ext uri="{FF2B5EF4-FFF2-40B4-BE49-F238E27FC236}">
                <a16:creationId xmlns:a16="http://schemas.microsoft.com/office/drawing/2014/main" id="{F76681AB-2040-CCC8-834E-77F2A149C5C2}"/>
              </a:ext>
            </a:extLst>
          </p:cNvPr>
          <p:cNvSpPr>
            <a:spLocks noGrp="1"/>
          </p:cNvSpPr>
          <p:nvPr>
            <p:ph idx="1"/>
          </p:nvPr>
        </p:nvSpPr>
        <p:spPr>
          <a:xfrm>
            <a:off x="838200" y="1514476"/>
            <a:ext cx="9963150" cy="4662488"/>
          </a:xfrm>
        </p:spPr>
        <p:txBody>
          <a:bodyPr vert="horz" lIns="91440" tIns="45720" rIns="91440" bIns="45720" rtlCol="0" anchor="t">
            <a:normAutofit fontScale="85000" lnSpcReduction="20000"/>
          </a:bodyPr>
          <a:lstStyle/>
          <a:p>
            <a:r>
              <a:rPr lang="en-US" b="1" dirty="0">
                <a:latin typeface="Franklin Gothic Book"/>
                <a:cs typeface="Times New Roman"/>
              </a:rPr>
              <a:t>Process. </a:t>
            </a:r>
            <a:r>
              <a:rPr lang="en-US" dirty="0">
                <a:latin typeface="Franklin Gothic Book"/>
                <a:cs typeface="Times New Roman"/>
              </a:rPr>
              <a:t>IVOSB scoring is conducted based on 5 points plus a possible 1 bonus point scale</a:t>
            </a:r>
            <a:r>
              <a:rPr lang="en-US" b="1" dirty="0">
                <a:latin typeface="Franklin Gothic Book"/>
                <a:cs typeface="Times New Roman"/>
              </a:rPr>
              <a:t>.</a:t>
            </a:r>
          </a:p>
          <a:p>
            <a:pPr lvl="1">
              <a:buFont typeface="Arial" panose="02070309020205020404" pitchFamily="49" charset="0"/>
              <a:buChar char="•"/>
            </a:pPr>
            <a:r>
              <a:rPr lang="en-US" b="1" dirty="0"/>
              <a:t>IVOSB: Possible 5 points + 1 bonus point</a:t>
            </a:r>
            <a:endParaRPr lang="en-US" dirty="0"/>
          </a:p>
          <a:p>
            <a:r>
              <a:rPr lang="en-US" b="1" dirty="0">
                <a:latin typeface="Franklin Gothic Book"/>
                <a:cs typeface="Times New Roman"/>
              </a:rPr>
              <a:t>Professional Services Scoring Methodology. </a:t>
            </a:r>
            <a:r>
              <a:rPr lang="en-US" dirty="0">
                <a:latin typeface="Franklin Gothic Book"/>
                <a:cs typeface="Times New Roman"/>
              </a:rPr>
              <a:t>The points will be awarded on the following schedule:</a:t>
            </a:r>
          </a:p>
          <a:p>
            <a:endParaRPr lang="en-US" dirty="0"/>
          </a:p>
          <a:p>
            <a:endParaRPr lang="en-US" dirty="0"/>
          </a:p>
          <a:p>
            <a:r>
              <a:rPr lang="en-US" dirty="0">
                <a:latin typeface="Franklin Gothic Book"/>
                <a:cs typeface="Times New Roman"/>
              </a:rPr>
              <a:t>Fractional points will be awarded based upon a graduated scale between whole points. (e.g., a 0.3% commitment will receive .5 points and a 1.5% commitment will receive 2.5 points)</a:t>
            </a:r>
          </a:p>
          <a:p>
            <a:r>
              <a:rPr lang="en-US" dirty="0">
                <a:latin typeface="Franklin Gothic Book"/>
                <a:cs typeface="Times New Roman"/>
              </a:rPr>
              <a:t>Submissions of 0% participation will result in a deduction of 1 point in each category</a:t>
            </a:r>
          </a:p>
          <a:p>
            <a:r>
              <a:rPr lang="en-US" dirty="0">
                <a:latin typeface="Franklin Gothic Book"/>
                <a:cs typeface="Times New Roman"/>
              </a:rPr>
              <a:t>The highest submission which exceeds the goal will receive 6 points (5 points plus 1 bonus point). In case of a tie both firms will receive 6 points. </a:t>
            </a:r>
          </a:p>
          <a:p>
            <a:endParaRPr lang="en-US"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225FDEB6-0B3D-F56E-E404-ED91B637EA8F}"/>
              </a:ext>
            </a:extLst>
          </p:cNvPr>
          <p:cNvSpPr>
            <a:spLocks noGrp="1"/>
          </p:cNvSpPr>
          <p:nvPr>
            <p:ph type="sldNum" sz="quarter" idx="12"/>
          </p:nvPr>
        </p:nvSpPr>
        <p:spPr/>
        <p:txBody>
          <a:bodyPr/>
          <a:lstStyle/>
          <a:p>
            <a:fld id="{38348EF0-853B-401D-A8F2-35F7EA05162D}" type="slidenum">
              <a:rPr lang="en-US" smtClean="0"/>
              <a:t>23</a:t>
            </a:fld>
            <a:endParaRPr lang="en-US" dirty="0"/>
          </a:p>
        </p:txBody>
      </p:sp>
      <p:pic>
        <p:nvPicPr>
          <p:cNvPr id="6" name="Picture 5">
            <a:extLst>
              <a:ext uri="{FF2B5EF4-FFF2-40B4-BE49-F238E27FC236}">
                <a16:creationId xmlns:a16="http://schemas.microsoft.com/office/drawing/2014/main" id="{97E15BBA-E7F7-F354-B973-9D7DA28B52E2}"/>
              </a:ext>
            </a:extLst>
          </p:cNvPr>
          <p:cNvPicPr>
            <a:picLocks noChangeAspect="1"/>
          </p:cNvPicPr>
          <p:nvPr/>
        </p:nvPicPr>
        <p:blipFill>
          <a:blip r:embed="rId2"/>
          <a:stretch>
            <a:fillRect/>
          </a:stretch>
        </p:blipFill>
        <p:spPr>
          <a:xfrm>
            <a:off x="1180938" y="3069363"/>
            <a:ext cx="3734124" cy="502964"/>
          </a:xfrm>
          <a:prstGeom prst="rect">
            <a:avLst/>
          </a:prstGeom>
        </p:spPr>
      </p:pic>
    </p:spTree>
    <p:extLst>
      <p:ext uri="{BB962C8B-B14F-4D97-AF65-F5344CB8AC3E}">
        <p14:creationId xmlns:p14="http://schemas.microsoft.com/office/powerpoint/2010/main" val="13914288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BEB66-A47C-B605-BBAE-F984F41E4EB4}"/>
              </a:ext>
            </a:extLst>
          </p:cNvPr>
          <p:cNvSpPr>
            <a:spLocks noGrp="1"/>
          </p:cNvSpPr>
          <p:nvPr>
            <p:ph type="title"/>
          </p:nvPr>
        </p:nvSpPr>
        <p:spPr/>
        <p:txBody>
          <a:bodyPr/>
          <a:lstStyle/>
          <a:p>
            <a:r>
              <a:rPr lang="en-US" dirty="0"/>
              <a:t>Subcontractor Compliance</a:t>
            </a:r>
          </a:p>
        </p:txBody>
      </p:sp>
      <p:sp>
        <p:nvSpPr>
          <p:cNvPr id="5" name="Content Placeholder 4">
            <a:extLst>
              <a:ext uri="{FF2B5EF4-FFF2-40B4-BE49-F238E27FC236}">
                <a16:creationId xmlns:a16="http://schemas.microsoft.com/office/drawing/2014/main" id="{4343F4F1-52AA-E206-FBE3-8A95BF3AC9FB}"/>
              </a:ext>
            </a:extLst>
          </p:cNvPr>
          <p:cNvSpPr>
            <a:spLocks noGrp="1"/>
          </p:cNvSpPr>
          <p:nvPr>
            <p:ph sz="half" idx="1"/>
          </p:nvPr>
        </p:nvSpPr>
        <p:spPr>
          <a:xfrm>
            <a:off x="742950" y="1581150"/>
            <a:ext cx="5276850" cy="4595813"/>
          </a:xfrm>
        </p:spPr>
        <p:txBody>
          <a:bodyPr>
            <a:normAutofit fontScale="85000" lnSpcReduction="20000"/>
          </a:bodyPr>
          <a:lstStyle/>
          <a:p>
            <a:pPr marL="0" indent="0">
              <a:buNone/>
            </a:pPr>
            <a:r>
              <a:rPr lang="en-US" b="1" dirty="0"/>
              <a:t>Pay Audit System</a:t>
            </a:r>
            <a:endParaRPr lang="en-US" dirty="0"/>
          </a:p>
          <a:p>
            <a:r>
              <a:rPr lang="en-US" dirty="0"/>
              <a:t>Tool utilized to monitor the state’s diversity spend for subcontractors</a:t>
            </a:r>
          </a:p>
          <a:p>
            <a:r>
              <a:rPr lang="en-US" dirty="0"/>
              <a:t>Selected primes and subcontractors are required to report payments submitted or received through this web-based tool</a:t>
            </a:r>
          </a:p>
          <a:p>
            <a:r>
              <a:rPr lang="en-US" dirty="0"/>
              <a:t>Based on contract terms payments should be reported monthly or quarterly</a:t>
            </a:r>
          </a:p>
          <a:p>
            <a:r>
              <a:rPr lang="en-US" b="1" dirty="0"/>
              <a:t>Questions? </a:t>
            </a:r>
            <a:r>
              <a:rPr lang="en-US" dirty="0"/>
              <a:t>Contact the Division of Supplier Diversity</a:t>
            </a:r>
          </a:p>
          <a:p>
            <a:pPr lvl="1"/>
            <a:r>
              <a:rPr lang="en-US">
                <a:hlinkClick r:id="rId2"/>
              </a:rPr>
              <a:t>compliance@idoa.in.gov</a:t>
            </a:r>
            <a:r>
              <a:rPr lang="en-US"/>
              <a:t> </a:t>
            </a:r>
            <a:endParaRPr lang="en-US" dirty="0"/>
          </a:p>
          <a:p>
            <a:pPr lvl="1"/>
            <a:r>
              <a:rPr lang="en-US" dirty="0">
                <a:hlinkClick r:id="rId3"/>
              </a:rPr>
              <a:t>www.in.gov/idoa/payaudit.htm</a:t>
            </a:r>
            <a:r>
              <a:rPr lang="en-US" dirty="0"/>
              <a:t> </a:t>
            </a:r>
          </a:p>
          <a:p>
            <a:endParaRPr lang="en-US" dirty="0"/>
          </a:p>
          <a:p>
            <a:endParaRPr lang="en-US" dirty="0"/>
          </a:p>
        </p:txBody>
      </p:sp>
      <p:pic>
        <p:nvPicPr>
          <p:cNvPr id="8" name="Content Placeholder 7">
            <a:extLst>
              <a:ext uri="{FF2B5EF4-FFF2-40B4-BE49-F238E27FC236}">
                <a16:creationId xmlns:a16="http://schemas.microsoft.com/office/drawing/2014/main" id="{472490CA-070D-8632-9EE3-FCDC4E09F760}"/>
              </a:ext>
            </a:extLst>
          </p:cNvPr>
          <p:cNvPicPr>
            <a:picLocks noGrp="1" noChangeAspect="1"/>
          </p:cNvPicPr>
          <p:nvPr>
            <p:ph sz="half" idx="2"/>
          </p:nvPr>
        </p:nvPicPr>
        <p:blipFill>
          <a:blip r:embed="rId4"/>
          <a:stretch>
            <a:fillRect/>
          </a:stretch>
        </p:blipFill>
        <p:spPr>
          <a:xfrm>
            <a:off x="6294637" y="1825625"/>
            <a:ext cx="4805982" cy="3968575"/>
          </a:xfrm>
          <a:prstGeom prst="rect">
            <a:avLst/>
          </a:prstGeom>
        </p:spPr>
      </p:pic>
      <p:sp>
        <p:nvSpPr>
          <p:cNvPr id="4" name="Slide Number Placeholder 3">
            <a:extLst>
              <a:ext uri="{FF2B5EF4-FFF2-40B4-BE49-F238E27FC236}">
                <a16:creationId xmlns:a16="http://schemas.microsoft.com/office/drawing/2014/main" id="{37C656F3-48C9-BB44-9315-00E7CCF84884}"/>
              </a:ext>
            </a:extLst>
          </p:cNvPr>
          <p:cNvSpPr>
            <a:spLocks noGrp="1"/>
          </p:cNvSpPr>
          <p:nvPr>
            <p:ph type="sldNum" sz="quarter" idx="12"/>
          </p:nvPr>
        </p:nvSpPr>
        <p:spPr/>
        <p:txBody>
          <a:bodyPr/>
          <a:lstStyle/>
          <a:p>
            <a:fld id="{38348EF0-853B-401D-A8F2-35F7EA05162D}" type="slidenum">
              <a:rPr lang="en-US" smtClean="0"/>
              <a:t>24</a:t>
            </a:fld>
            <a:endParaRPr lang="en-US" dirty="0"/>
          </a:p>
        </p:txBody>
      </p:sp>
    </p:spTree>
    <p:extLst>
      <p:ext uri="{BB962C8B-B14F-4D97-AF65-F5344CB8AC3E}">
        <p14:creationId xmlns:p14="http://schemas.microsoft.com/office/powerpoint/2010/main" val="7939707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725E16B-F310-7EDF-8893-0C00A569BE07}"/>
              </a:ext>
            </a:extLst>
          </p:cNvPr>
          <p:cNvSpPr>
            <a:spLocks noGrp="1"/>
          </p:cNvSpPr>
          <p:nvPr>
            <p:ph type="title"/>
          </p:nvPr>
        </p:nvSpPr>
        <p:spPr>
          <a:xfrm>
            <a:off x="838200" y="365125"/>
            <a:ext cx="10515600" cy="968375"/>
          </a:xfrm>
        </p:spPr>
        <p:txBody>
          <a:bodyPr/>
          <a:lstStyle/>
          <a:p>
            <a:r>
              <a:rPr lang="en-US" dirty="0"/>
              <a:t>Submission Requirements</a:t>
            </a:r>
          </a:p>
        </p:txBody>
      </p:sp>
      <p:sp>
        <p:nvSpPr>
          <p:cNvPr id="7" name="Content Placeholder 6">
            <a:extLst>
              <a:ext uri="{FF2B5EF4-FFF2-40B4-BE49-F238E27FC236}">
                <a16:creationId xmlns:a16="http://schemas.microsoft.com/office/drawing/2014/main" id="{CAC12922-73BC-8CEA-E062-F2346D25EDBF}"/>
              </a:ext>
            </a:extLst>
          </p:cNvPr>
          <p:cNvSpPr>
            <a:spLocks noGrp="1"/>
          </p:cNvSpPr>
          <p:nvPr>
            <p:ph idx="1"/>
          </p:nvPr>
        </p:nvSpPr>
        <p:spPr>
          <a:xfrm>
            <a:off x="838200" y="1333500"/>
            <a:ext cx="10515600" cy="4843463"/>
          </a:xfrm>
        </p:spPr>
        <p:txBody>
          <a:bodyPr vert="horz" lIns="91440" tIns="45720" rIns="91440" bIns="45720" rtlCol="0" anchor="t">
            <a:normAutofit/>
          </a:bodyPr>
          <a:lstStyle/>
          <a:p>
            <a:endParaRPr lang="en-US" dirty="0"/>
          </a:p>
          <a:p>
            <a:r>
              <a:rPr lang="en-US" b="1" u="sng" dirty="0">
                <a:latin typeface="Franklin Gothic Book"/>
                <a:cs typeface="Times New Roman"/>
              </a:rPr>
              <a:t>You must be a registered bidder to submit a proposal</a:t>
            </a:r>
            <a:r>
              <a:rPr lang="en-US" b="1" dirty="0">
                <a:latin typeface="Franklin Gothic Book"/>
                <a:cs typeface="Times New Roman"/>
              </a:rPr>
              <a:t>. </a:t>
            </a:r>
          </a:p>
          <a:p>
            <a:pPr lvl="1">
              <a:buFont typeface="Arial" panose="02070309020205020404" pitchFamily="49" charset="0"/>
              <a:buChar char="•"/>
            </a:pPr>
            <a:r>
              <a:rPr lang="en-US" dirty="0"/>
              <a:t>Please refer to section 1.8 of the RFP document for instructions regarding the online submission process using the Supplier Portal. </a:t>
            </a:r>
          </a:p>
          <a:p>
            <a:endParaRPr lang="en-US" dirty="0"/>
          </a:p>
          <a:p>
            <a:r>
              <a:rPr lang="en-US" b="1" dirty="0">
                <a:latin typeface="Franklin Gothic Book"/>
                <a:cs typeface="Times New Roman"/>
              </a:rPr>
              <a:t>It is your responsibility to ensure that all required documents and forms are submitted prior to the due dates. </a:t>
            </a:r>
            <a:r>
              <a:rPr lang="en-US" b="1" dirty="0">
                <a:solidFill>
                  <a:srgbClr val="C00000"/>
                </a:solidFill>
                <a:latin typeface="Franklin Gothic Book"/>
                <a:cs typeface="Times New Roman"/>
              </a:rPr>
              <a:t>Failure to complete or submit required documents and forms may result in disqualification or loss of points</a:t>
            </a:r>
            <a:r>
              <a:rPr lang="en-US" b="1" dirty="0">
                <a:solidFill>
                  <a:srgbClr val="FF0000"/>
                </a:solidFill>
                <a:latin typeface="Franklin Gothic Book"/>
                <a:cs typeface="Times New Roman"/>
              </a:rPr>
              <a:t>. </a:t>
            </a:r>
            <a:endParaRPr lang="en-US" dirty="0">
              <a:solidFill>
                <a:srgbClr val="FF0000"/>
              </a:solidFill>
              <a:latin typeface="Franklin Gothic Book"/>
              <a:cs typeface="Times New Roman"/>
            </a:endParaRPr>
          </a:p>
        </p:txBody>
      </p:sp>
      <p:sp>
        <p:nvSpPr>
          <p:cNvPr id="5" name="Slide Number Placeholder 4">
            <a:extLst>
              <a:ext uri="{FF2B5EF4-FFF2-40B4-BE49-F238E27FC236}">
                <a16:creationId xmlns:a16="http://schemas.microsoft.com/office/drawing/2014/main" id="{2779D419-3AC9-1E3C-4E1C-16747D69DBC6}"/>
              </a:ext>
            </a:extLst>
          </p:cNvPr>
          <p:cNvSpPr>
            <a:spLocks noGrp="1"/>
          </p:cNvSpPr>
          <p:nvPr>
            <p:ph type="sldNum" sz="quarter" idx="12"/>
          </p:nvPr>
        </p:nvSpPr>
        <p:spPr/>
        <p:txBody>
          <a:bodyPr/>
          <a:lstStyle/>
          <a:p>
            <a:fld id="{38348EF0-853B-401D-A8F2-35F7EA05162D}" type="slidenum">
              <a:rPr lang="en-US" smtClean="0"/>
              <a:t>25</a:t>
            </a:fld>
            <a:endParaRPr lang="en-US" dirty="0"/>
          </a:p>
        </p:txBody>
      </p:sp>
    </p:spTree>
    <p:extLst>
      <p:ext uri="{BB962C8B-B14F-4D97-AF65-F5344CB8AC3E}">
        <p14:creationId xmlns:p14="http://schemas.microsoft.com/office/powerpoint/2010/main" val="4150871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27BFC-B631-3F93-AA15-5B215E76E8DD}"/>
              </a:ext>
            </a:extLst>
          </p:cNvPr>
          <p:cNvSpPr>
            <a:spLocks noGrp="1"/>
          </p:cNvSpPr>
          <p:nvPr>
            <p:ph type="title"/>
          </p:nvPr>
        </p:nvSpPr>
        <p:spPr/>
        <p:txBody>
          <a:bodyPr/>
          <a:lstStyle/>
          <a:p>
            <a:r>
              <a:rPr lang="en-US" dirty="0"/>
              <a:t>Additional Resources for Bidders</a:t>
            </a:r>
          </a:p>
        </p:txBody>
      </p:sp>
      <p:sp>
        <p:nvSpPr>
          <p:cNvPr id="3" name="Content Placeholder 2">
            <a:extLst>
              <a:ext uri="{FF2B5EF4-FFF2-40B4-BE49-F238E27FC236}">
                <a16:creationId xmlns:a16="http://schemas.microsoft.com/office/drawing/2014/main" id="{6948D4F7-0EE7-7AA4-5FC2-E7C71207D5C8}"/>
              </a:ext>
            </a:extLst>
          </p:cNvPr>
          <p:cNvSpPr>
            <a:spLocks noGrp="1"/>
          </p:cNvSpPr>
          <p:nvPr>
            <p:ph idx="1"/>
          </p:nvPr>
        </p:nvSpPr>
        <p:spPr>
          <a:xfrm>
            <a:off x="838200" y="1619250"/>
            <a:ext cx="10515600" cy="4557713"/>
          </a:xfrm>
        </p:spPr>
        <p:txBody>
          <a:bodyPr vert="horz" lIns="91440" tIns="45720" rIns="91440" bIns="45720" rtlCol="0" anchor="t">
            <a:normAutofit/>
          </a:bodyPr>
          <a:lstStyle/>
          <a:p>
            <a:r>
              <a:rPr lang="en-US" b="1" dirty="0">
                <a:latin typeface="Franklin Gothic Book"/>
                <a:cs typeface="Times New Roman"/>
              </a:rPr>
              <a:t>Link to the bidder registry with IDOA and Secretary of State </a:t>
            </a:r>
            <a:endParaRPr lang="en-US" dirty="0">
              <a:latin typeface="Franklin Gothic Book"/>
              <a:cs typeface="Times New Roman"/>
            </a:endParaRPr>
          </a:p>
          <a:p>
            <a:pPr lvl="1">
              <a:buFont typeface="Arial" panose="02070309020205020404" pitchFamily="49" charset="0"/>
              <a:buChar char="•"/>
            </a:pPr>
            <a:r>
              <a:rPr lang="en-US" b="1" dirty="0">
                <a:latin typeface="Franklin Gothic Book"/>
                <a:cs typeface="Times New Roman"/>
                <a:hlinkClick r:id="rId2"/>
              </a:rPr>
              <a:t>http://www.in.gov/idoa/2464.htm</a:t>
            </a:r>
            <a:r>
              <a:rPr lang="en-US" b="1" dirty="0">
                <a:latin typeface="Franklin Gothic Book"/>
                <a:cs typeface="Times New Roman"/>
              </a:rPr>
              <a:t> </a:t>
            </a:r>
            <a:endParaRPr lang="en-US" dirty="0">
              <a:latin typeface="Franklin Gothic Book"/>
              <a:cs typeface="Times New Roman"/>
            </a:endParaRPr>
          </a:p>
          <a:p>
            <a:r>
              <a:rPr lang="en-US" b="1" dirty="0">
                <a:latin typeface="Franklin Gothic Book"/>
                <a:cs typeface="Times New Roman"/>
              </a:rPr>
              <a:t>Secretary of State of Indiana </a:t>
            </a:r>
            <a:endParaRPr lang="en-US" dirty="0">
              <a:latin typeface="Franklin Gothic Book"/>
              <a:cs typeface="Times New Roman"/>
            </a:endParaRPr>
          </a:p>
          <a:p>
            <a:pPr lvl="1">
              <a:buFont typeface="Arial" panose="02070309020205020404" pitchFamily="49" charset="0"/>
              <a:buChar char="•"/>
            </a:pPr>
            <a:r>
              <a:rPr lang="en-US" b="1" dirty="0"/>
              <a:t>Can be reached at (317) 232-6576 for registration assistance. </a:t>
            </a:r>
          </a:p>
          <a:p>
            <a:pPr lvl="1">
              <a:buFont typeface="Arial" panose="02070309020205020404" pitchFamily="49" charset="0"/>
              <a:buChar char="•"/>
            </a:pPr>
            <a:r>
              <a:rPr lang="en-US" b="1" dirty="0">
                <a:latin typeface="Franklin Gothic Book"/>
                <a:cs typeface="Times New Roman"/>
                <a:hlinkClick r:id="rId3"/>
              </a:rPr>
              <a:t>www.in.gov/sos</a:t>
            </a:r>
            <a:r>
              <a:rPr lang="en-US" b="1" dirty="0">
                <a:latin typeface="Franklin Gothic Book"/>
                <a:cs typeface="Times New Roman"/>
              </a:rPr>
              <a:t> </a:t>
            </a:r>
            <a:endParaRPr lang="en-US" dirty="0">
              <a:latin typeface="Franklin Gothic Book"/>
              <a:cs typeface="Times New Roman"/>
            </a:endParaRPr>
          </a:p>
          <a:p>
            <a:r>
              <a:rPr lang="en-US" b="1" dirty="0">
                <a:latin typeface="Franklin Gothic Book"/>
                <a:cs typeface="Times New Roman"/>
              </a:rPr>
              <a:t>IDOA Vendor and Supplier Resource Center </a:t>
            </a:r>
            <a:endParaRPr lang="en-US" dirty="0">
              <a:latin typeface="Franklin Gothic Book"/>
              <a:cs typeface="Times New Roman"/>
            </a:endParaRPr>
          </a:p>
          <a:p>
            <a:pPr lvl="1">
              <a:buFont typeface="Arial" panose="02070309020205020404" pitchFamily="49" charset="0"/>
              <a:buChar char="•"/>
            </a:pPr>
            <a:r>
              <a:rPr lang="en-US" b="1" dirty="0">
                <a:latin typeface="Franklin Gothic Book"/>
                <a:cs typeface="Times New Roman"/>
                <a:hlinkClick r:id="rId4"/>
              </a:rPr>
              <a:t>http://www.in.gov/idoa/3106.htm</a:t>
            </a:r>
            <a:r>
              <a:rPr lang="en-US" b="1" dirty="0">
                <a:latin typeface="Franklin Gothic Book"/>
                <a:cs typeface="Times New Roman"/>
              </a:rPr>
              <a:t> </a:t>
            </a:r>
            <a:endParaRPr lang="en-US" dirty="0">
              <a:latin typeface="Franklin Gothic Book"/>
              <a:cs typeface="Times New Roman"/>
            </a:endParaRPr>
          </a:p>
        </p:txBody>
      </p:sp>
      <p:sp>
        <p:nvSpPr>
          <p:cNvPr id="4" name="Slide Number Placeholder 3">
            <a:extLst>
              <a:ext uri="{FF2B5EF4-FFF2-40B4-BE49-F238E27FC236}">
                <a16:creationId xmlns:a16="http://schemas.microsoft.com/office/drawing/2014/main" id="{91F9DD25-FC9F-5A60-DE9C-7F65DAA978D8}"/>
              </a:ext>
            </a:extLst>
          </p:cNvPr>
          <p:cNvSpPr>
            <a:spLocks noGrp="1"/>
          </p:cNvSpPr>
          <p:nvPr>
            <p:ph type="sldNum" sz="quarter" idx="12"/>
          </p:nvPr>
        </p:nvSpPr>
        <p:spPr/>
        <p:txBody>
          <a:bodyPr/>
          <a:lstStyle/>
          <a:p>
            <a:fld id="{38348EF0-853B-401D-A8F2-35F7EA05162D}" type="slidenum">
              <a:rPr lang="en-US" smtClean="0"/>
              <a:t>26</a:t>
            </a:fld>
            <a:endParaRPr lang="en-US" dirty="0"/>
          </a:p>
        </p:txBody>
      </p:sp>
    </p:spTree>
    <p:extLst>
      <p:ext uri="{BB962C8B-B14F-4D97-AF65-F5344CB8AC3E}">
        <p14:creationId xmlns:p14="http://schemas.microsoft.com/office/powerpoint/2010/main" val="946763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80438CB-631E-59A8-6A92-8B4320F2E142}"/>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348EF0-853B-401D-A8F2-35F7EA05162D}" type="slidenum">
              <a:rPr kumimoji="0" lang="en-US" sz="800" b="0" i="0" u="none" strike="noStrike" kern="1200" cap="none" spc="0" normalizeH="0" baseline="0" noProof="0" smtClean="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rPr>
              <a:pPr marL="0" marR="0" lvl="0" indent="0" algn="ctr" defTabSz="914400" rtl="0" eaLnBrk="1" fontAlgn="auto" latinLnBrk="0" hangingPunct="1">
                <a:lnSpc>
                  <a:spcPct val="100000"/>
                </a:lnSpc>
                <a:spcBef>
                  <a:spcPts val="0"/>
                </a:spcBef>
                <a:spcAft>
                  <a:spcPts val="0"/>
                </a:spcAft>
                <a:buClrTx/>
                <a:buSzTx/>
                <a:buFontTx/>
                <a:buNone/>
                <a:tabLst/>
                <a:defRPr/>
              </a:pPr>
              <a:t>27</a:t>
            </a:fld>
            <a:endParaRPr kumimoji="0" lang="en-US" sz="800" b="0" i="0" u="none" strike="noStrike" kern="1200" cap="none" spc="0" normalizeH="0" baseline="0" noProof="0" dirty="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F1D37057-9006-1784-F0E4-4DEEE24A6DF8}"/>
              </a:ext>
            </a:extLst>
          </p:cNvPr>
          <p:cNvSpPr txBox="1"/>
          <p:nvPr/>
        </p:nvSpPr>
        <p:spPr>
          <a:xfrm>
            <a:off x="1551709" y="1166842"/>
            <a:ext cx="9088582" cy="4401205"/>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egoe UI" panose="020B0502040204020203" pitchFamily="34" charset="0"/>
                <a:ea typeface="Times New Roman"/>
                <a:cs typeface="Segoe UI" panose="020B0502040204020203" pitchFamily="34" charset="0"/>
                <a:sym typeface="Times New Roman"/>
              </a:rPr>
              <a:t>Request for Proposal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egoe UI" panose="020B0502040204020203" pitchFamily="34" charset="0"/>
                <a:ea typeface="Times New Roman"/>
                <a:cs typeface="Segoe UI" panose="020B0502040204020203" pitchFamily="34" charset="0"/>
                <a:sym typeface="Times New Roman"/>
              </a:rPr>
              <a:t>26-87895</a:t>
            </a:r>
          </a:p>
          <a:p>
            <a:pPr marL="0" marR="0" lvl="0" indent="0" algn="ctr" defTabSz="914400" rtl="0" eaLnBrk="1" fontAlgn="auto" latinLnBrk="0" hangingPunct="1">
              <a:lnSpc>
                <a:spcPct val="100000"/>
              </a:lnSpc>
              <a:spcBef>
                <a:spcPts val="0"/>
              </a:spcBef>
              <a:spcAft>
                <a:spcPts val="0"/>
              </a:spcAft>
              <a:buClrTx/>
              <a:buSzTx/>
              <a:buFontTx/>
              <a:buNone/>
              <a:tabLst/>
              <a:defRPr/>
            </a:pPr>
            <a:br>
              <a:rPr kumimoji="0" lang="en-US" sz="4000" b="0" i="0" u="none" strike="noStrike" kern="1200" cap="none" spc="0" normalizeH="0" baseline="0" noProof="0" dirty="0">
                <a:ln>
                  <a:noFill/>
                </a:ln>
                <a:solidFill>
                  <a:prstClr val="white"/>
                </a:solidFill>
                <a:effectLst/>
                <a:uLnTx/>
                <a:uFillTx/>
                <a:latin typeface="Segoe UI" panose="020B0502040204020203" pitchFamily="34" charset="0"/>
                <a:ea typeface="Times New Roman"/>
                <a:cs typeface="Segoe UI" panose="020B0502040204020203" pitchFamily="34" charset="0"/>
              </a:rPr>
            </a:br>
            <a:r>
              <a:rPr kumimoji="0" lang="en-US" sz="4000" b="1"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 Laboratory Services, THC Testing</a:t>
            </a:r>
            <a:endParaRPr kumimoji="0" lang="en-US" sz="40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sym typeface="Times New Roman"/>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sym typeface="Times New Roman"/>
              </a:rPr>
              <a:t>Alexis Humbert – IDOA</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a:solidFill>
                  <a:prstClr val="white"/>
                </a:solidFill>
                <a:latin typeface="Segoe UI" panose="020B0502040204020203" pitchFamily="34" charset="0"/>
                <a:cs typeface="Segoe UI" panose="020B0502040204020203" pitchFamily="34" charset="0"/>
              </a:rPr>
              <a:t>Alex Vargo</a:t>
            </a:r>
            <a:r>
              <a:rPr kumimoji="0" lang="en-US" sz="40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 - ATC</a:t>
            </a:r>
          </a:p>
        </p:txBody>
      </p:sp>
    </p:spTree>
    <p:extLst>
      <p:ext uri="{BB962C8B-B14F-4D97-AF65-F5344CB8AC3E}">
        <p14:creationId xmlns:p14="http://schemas.microsoft.com/office/powerpoint/2010/main" val="25748399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C6FC4-1C2E-BB7A-5282-1D81546E5D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7DEEF9-4A85-51E2-908F-30643EE6086E}"/>
              </a:ext>
            </a:extLst>
          </p:cNvPr>
          <p:cNvSpPr>
            <a:spLocks noGrp="1"/>
          </p:cNvSpPr>
          <p:nvPr>
            <p:ph type="title"/>
          </p:nvPr>
        </p:nvSpPr>
        <p:spPr/>
        <p:txBody>
          <a:bodyPr/>
          <a:lstStyle/>
          <a:p>
            <a:r>
              <a:rPr lang="en-US" b="1" dirty="0">
                <a:latin typeface="Segoe UI" panose="020B0502040204020203" pitchFamily="34" charset="0"/>
                <a:cs typeface="Segoe UI" panose="020B0502040204020203" pitchFamily="34" charset="0"/>
              </a:rPr>
              <a:t>Purpose of the RFP</a:t>
            </a:r>
          </a:p>
        </p:txBody>
      </p:sp>
      <p:sp>
        <p:nvSpPr>
          <p:cNvPr id="3" name="Content Placeholder 2">
            <a:extLst>
              <a:ext uri="{FF2B5EF4-FFF2-40B4-BE49-F238E27FC236}">
                <a16:creationId xmlns:a16="http://schemas.microsoft.com/office/drawing/2014/main" id="{D79CFEB7-7A8C-B1AB-A5D7-F500CF9CC372}"/>
              </a:ext>
            </a:extLst>
          </p:cNvPr>
          <p:cNvSpPr>
            <a:spLocks noGrp="1"/>
          </p:cNvSpPr>
          <p:nvPr>
            <p:ph idx="1"/>
          </p:nvPr>
        </p:nvSpPr>
        <p:spPr/>
        <p:txBody>
          <a:bodyPr vert="horz" lIns="91440" tIns="45720" rIns="91440" bIns="45720" rtlCol="0" anchor="t">
            <a:normAutofit/>
          </a:bodyPr>
          <a:lstStyle/>
          <a:p>
            <a:pPr marL="0" indent="0">
              <a:buNone/>
            </a:pPr>
            <a:r>
              <a:rPr lang="en-US" dirty="0">
                <a:latin typeface="Segoe UI" panose="020B0502040204020203" pitchFamily="34" charset="0"/>
                <a:cs typeface="Segoe UI" panose="020B0502040204020203" pitchFamily="34" charset="0"/>
              </a:rPr>
              <a:t>The purpose for this RFP is to procure laboratory services from a supplier who can provide professional third-party laboratory testing and provide quantitative analysis of Tetrahydrocannabinol (THC) concentration for determination of legality for ATC. </a:t>
            </a:r>
          </a:p>
        </p:txBody>
      </p:sp>
      <p:sp>
        <p:nvSpPr>
          <p:cNvPr id="4" name="Slide Number Placeholder 3">
            <a:extLst>
              <a:ext uri="{FF2B5EF4-FFF2-40B4-BE49-F238E27FC236}">
                <a16:creationId xmlns:a16="http://schemas.microsoft.com/office/drawing/2014/main" id="{3E91E815-0E7A-73E9-59E3-5CAE1EC6F5ED}"/>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348EF0-853B-401D-A8F2-35F7EA05162D}" type="slidenum">
              <a:rPr kumimoji="0" lang="en-US" sz="800" b="0" i="0" u="none" strike="noStrike" kern="1200" cap="none" spc="0" normalizeH="0" baseline="0" noProof="0" smtClean="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rPr>
              <a:pPr marL="0" marR="0" lvl="0" indent="0" algn="ctr" defTabSz="914400" rtl="0" eaLnBrk="1" fontAlgn="auto" latinLnBrk="0" hangingPunct="1">
                <a:lnSpc>
                  <a:spcPct val="100000"/>
                </a:lnSpc>
                <a:spcBef>
                  <a:spcPts val="0"/>
                </a:spcBef>
                <a:spcAft>
                  <a:spcPts val="0"/>
                </a:spcAft>
                <a:buClrTx/>
                <a:buSzTx/>
                <a:buFontTx/>
                <a:buNone/>
                <a:tabLst/>
                <a:defRPr/>
              </a:pPr>
              <a:t>28</a:t>
            </a:fld>
            <a:endParaRPr kumimoji="0" lang="en-US" sz="800" b="0" i="0" u="none" strike="noStrike" kern="1200" cap="none" spc="0" normalizeH="0" baseline="0" noProof="0" dirty="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endParaRPr>
          </a:p>
        </p:txBody>
      </p:sp>
    </p:spTree>
    <p:extLst>
      <p:ext uri="{BB962C8B-B14F-4D97-AF65-F5344CB8AC3E}">
        <p14:creationId xmlns:p14="http://schemas.microsoft.com/office/powerpoint/2010/main" val="13013134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D5762-F7A2-CD8A-3ED6-B5FE96F48A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A74AD8-182D-8172-E94D-85EC4A7FE6F9}"/>
              </a:ext>
            </a:extLst>
          </p:cNvPr>
          <p:cNvSpPr>
            <a:spLocks noGrp="1"/>
          </p:cNvSpPr>
          <p:nvPr>
            <p:ph type="title"/>
          </p:nvPr>
        </p:nvSpPr>
        <p:spPr>
          <a:xfrm>
            <a:off x="187960" y="-92075"/>
            <a:ext cx="10515600" cy="1325563"/>
          </a:xfrm>
        </p:spPr>
        <p:txBody>
          <a:bodyPr/>
          <a:lstStyle/>
          <a:p>
            <a:r>
              <a:rPr lang="en-US" b="1" dirty="0">
                <a:latin typeface="Segoe UI" panose="020B0502040204020203" pitchFamily="34" charset="0"/>
                <a:cs typeface="Segoe UI" panose="020B0502040204020203" pitchFamily="34" charset="0"/>
              </a:rPr>
              <a:t>Scope of Work - Background</a:t>
            </a:r>
          </a:p>
        </p:txBody>
      </p:sp>
      <p:sp>
        <p:nvSpPr>
          <p:cNvPr id="3" name="Content Placeholder 2">
            <a:extLst>
              <a:ext uri="{FF2B5EF4-FFF2-40B4-BE49-F238E27FC236}">
                <a16:creationId xmlns:a16="http://schemas.microsoft.com/office/drawing/2014/main" id="{7A0FBB86-48E0-F6E4-EC7D-38427C5BA3E6}"/>
              </a:ext>
            </a:extLst>
          </p:cNvPr>
          <p:cNvSpPr>
            <a:spLocks noGrp="1"/>
          </p:cNvSpPr>
          <p:nvPr>
            <p:ph idx="1"/>
          </p:nvPr>
        </p:nvSpPr>
        <p:spPr>
          <a:xfrm>
            <a:off x="923455" y="1023730"/>
            <a:ext cx="9780105" cy="4810540"/>
          </a:xfrm>
        </p:spPr>
        <p:txBody>
          <a:bodyPr vert="horz" lIns="91440" tIns="45720" rIns="91440" bIns="45720" rtlCol="0" anchor="t">
            <a:normAutofit fontScale="77500" lnSpcReduction="20000"/>
          </a:bodyPr>
          <a:lstStyle/>
          <a:p>
            <a:pPr marL="0" indent="0" fontAlgn="base">
              <a:buNone/>
            </a:pPr>
            <a:r>
              <a:rPr lang="en-US" sz="2000" b="1" dirty="0">
                <a:latin typeface="Segoe UI" panose="020B0502040204020203" pitchFamily="34" charset="0"/>
                <a:cs typeface="Segoe UI" panose="020B0502040204020203" pitchFamily="34" charset="0"/>
              </a:rPr>
              <a:t> </a:t>
            </a:r>
          </a:p>
          <a:p>
            <a:pPr fontAlgn="t">
              <a:lnSpc>
                <a:spcPct val="150000"/>
              </a:lnSpc>
              <a:buNone/>
            </a:pPr>
            <a:r>
              <a:rPr lang="en-US" sz="2000" dirty="0">
                <a:latin typeface="Segoe UI" panose="020B0502040204020203" pitchFamily="34" charset="0"/>
              </a:rPr>
              <a:t>The ATC is responsible for enforcing state laws governing intoxicating substances. While this historically focused on alcohol and tobacco, the availability of retail THC products in Indiana has grown rapidly over the last five years. Today, most tobacco certificate holders sell THC items such as edibles, e‑liquids, tinctures, wax, flower, and beverages, making THC compliance a significant part of ATC’s administrative and criminal enforcement work.</a:t>
            </a:r>
          </a:p>
          <a:p>
            <a:pPr fontAlgn="t">
              <a:lnSpc>
                <a:spcPct val="150000"/>
              </a:lnSpc>
              <a:buNone/>
            </a:pPr>
            <a:r>
              <a:rPr lang="en-US" sz="2000" dirty="0">
                <a:latin typeface="Segoe UI" panose="020B0502040204020203" pitchFamily="34" charset="0"/>
              </a:rPr>
              <a:t>“Smokable hemp” is illegal in Indiana and may be confiscated without laboratory testing. However, most products sold are non‑flower items that are legal only if they contain no more than 0.3% Delta‑9 THC. Determining the legality of these products—and pursuing administrative or criminal action—requires certified laboratory testing. Flower products also require lab testing for criminal prosecution.</a:t>
            </a:r>
          </a:p>
          <a:p>
            <a:pPr fontAlgn="t">
              <a:lnSpc>
                <a:spcPct val="150000"/>
              </a:lnSpc>
              <a:buNone/>
            </a:pPr>
            <a:r>
              <a:rPr lang="en-US" sz="2000" dirty="0">
                <a:latin typeface="Segoe UI" panose="020B0502040204020203" pitchFamily="34" charset="0"/>
              </a:rPr>
              <a:t>ATC frequently encounters products exceeding the 0.3% Delta‑9 THC limit, making them illegal under state and federal law. To fulfill its duty to remove these products from regulated businesses, ATC must secure a qualified laboratory to test THC products and provide certified analyses for both flower and non‑flower hemp items.</a:t>
            </a:r>
          </a:p>
          <a:p>
            <a:pPr lvl="1" fontAlgn="base"/>
            <a:endParaRPr lang="en-US" sz="2000" dirty="0"/>
          </a:p>
        </p:txBody>
      </p:sp>
      <p:sp>
        <p:nvSpPr>
          <p:cNvPr id="4" name="Slide Number Placeholder 3">
            <a:extLst>
              <a:ext uri="{FF2B5EF4-FFF2-40B4-BE49-F238E27FC236}">
                <a16:creationId xmlns:a16="http://schemas.microsoft.com/office/drawing/2014/main" id="{015E16CC-CCEB-FF41-593C-0E1C04162D2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348EF0-853B-401D-A8F2-35F7EA05162D}" type="slidenum">
              <a:rPr kumimoji="0" lang="en-US" sz="800" b="0" i="0" u="none" strike="noStrike" kern="1200" cap="none" spc="0" normalizeH="0" baseline="0" noProof="0" smtClean="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rPr>
              <a:pPr marL="0" marR="0" lvl="0" indent="0" algn="ctr" defTabSz="914400" rtl="0" eaLnBrk="1" fontAlgn="auto" latinLnBrk="0" hangingPunct="1">
                <a:lnSpc>
                  <a:spcPct val="100000"/>
                </a:lnSpc>
                <a:spcBef>
                  <a:spcPts val="0"/>
                </a:spcBef>
                <a:spcAft>
                  <a:spcPts val="0"/>
                </a:spcAft>
                <a:buClrTx/>
                <a:buSzTx/>
                <a:buFontTx/>
                <a:buNone/>
                <a:tabLst/>
                <a:defRPr/>
              </a:pPr>
              <a:t>29</a:t>
            </a:fld>
            <a:endParaRPr kumimoji="0" lang="en-US" sz="800" b="0" i="0" u="none" strike="noStrike" kern="1200" cap="none" spc="0" normalizeH="0" baseline="0" noProof="0" dirty="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endParaRPr>
          </a:p>
        </p:txBody>
      </p:sp>
    </p:spTree>
    <p:extLst>
      <p:ext uri="{BB962C8B-B14F-4D97-AF65-F5344CB8AC3E}">
        <p14:creationId xmlns:p14="http://schemas.microsoft.com/office/powerpoint/2010/main" val="809310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E7D7B-0BA0-8E04-98AA-767B1FBEAB5A}"/>
              </a:ext>
            </a:extLst>
          </p:cNvPr>
          <p:cNvSpPr>
            <a:spLocks noGrp="1"/>
          </p:cNvSpPr>
          <p:nvPr>
            <p:ph type="title"/>
          </p:nvPr>
        </p:nvSpPr>
        <p:spPr/>
        <p:txBody>
          <a:bodyPr/>
          <a:lstStyle/>
          <a:p>
            <a:r>
              <a:rPr lang="en-US" dirty="0">
                <a:latin typeface="Franklin Gothic Demi"/>
                <a:cs typeface="Times New Roman"/>
              </a:rPr>
              <a:t>Pre-Proposal Breakout Meeting Information</a:t>
            </a:r>
            <a:endParaRPr lang="en-US" dirty="0"/>
          </a:p>
        </p:txBody>
      </p:sp>
      <p:sp>
        <p:nvSpPr>
          <p:cNvPr id="3" name="Content Placeholder 2">
            <a:extLst>
              <a:ext uri="{FF2B5EF4-FFF2-40B4-BE49-F238E27FC236}">
                <a16:creationId xmlns:a16="http://schemas.microsoft.com/office/drawing/2014/main" id="{C9873AB0-B1B0-C7A9-D05E-8B7234620C5C}"/>
              </a:ext>
            </a:extLst>
          </p:cNvPr>
          <p:cNvSpPr>
            <a:spLocks noGrp="1"/>
          </p:cNvSpPr>
          <p:nvPr>
            <p:ph idx="1"/>
          </p:nvPr>
        </p:nvSpPr>
        <p:spPr>
          <a:xfrm>
            <a:off x="838200" y="1825625"/>
            <a:ext cx="10144539" cy="4257123"/>
          </a:xfrm>
        </p:spPr>
        <p:txBody>
          <a:bodyPr vert="horz" lIns="91440" tIns="45720" rIns="91440" bIns="45720" rtlCol="0" anchor="t">
            <a:normAutofit/>
          </a:bodyPr>
          <a:lstStyle/>
          <a:p>
            <a:r>
              <a:rPr lang="en-US" dirty="0">
                <a:latin typeface="Franklin Gothic Book"/>
                <a:cs typeface="Times New Roman"/>
              </a:rPr>
              <a:t>Topics for event-specific sessions:</a:t>
            </a:r>
          </a:p>
          <a:p>
            <a:pPr marL="0" indent="0">
              <a:buNone/>
            </a:pPr>
            <a:endParaRPr lang="en-US" dirty="0">
              <a:latin typeface="Franklin Gothic Book"/>
              <a:cs typeface="Times New Roman"/>
            </a:endParaRPr>
          </a:p>
          <a:p>
            <a:pPr lvl="1"/>
            <a:r>
              <a:rPr lang="en-US" dirty="0">
                <a:latin typeface="Franklin Gothic Book"/>
                <a:cs typeface="Times New Roman"/>
              </a:rPr>
              <a:t>Key Dates</a:t>
            </a:r>
          </a:p>
          <a:p>
            <a:pPr lvl="1"/>
            <a:r>
              <a:rPr lang="en-US" dirty="0">
                <a:latin typeface="Franklin Gothic Book"/>
                <a:cs typeface="Times New Roman"/>
              </a:rPr>
              <a:t>Term of Contract</a:t>
            </a:r>
            <a:endParaRPr lang="en-US" dirty="0"/>
          </a:p>
          <a:p>
            <a:pPr lvl="1"/>
            <a:r>
              <a:rPr lang="en-US" dirty="0">
                <a:latin typeface="Franklin Gothic Book"/>
                <a:cs typeface="Times New Roman"/>
              </a:rPr>
              <a:t>Purpose of Solicitation </a:t>
            </a:r>
          </a:p>
          <a:p>
            <a:pPr lvl="1"/>
            <a:r>
              <a:rPr lang="en-US" dirty="0">
                <a:latin typeface="Franklin Gothic Book"/>
                <a:cs typeface="Times New Roman"/>
              </a:rPr>
              <a:t>Scope of Work </a:t>
            </a:r>
          </a:p>
          <a:p>
            <a:pPr lvl="1"/>
            <a:r>
              <a:rPr lang="en-US" dirty="0">
                <a:latin typeface="Franklin Gothic Book"/>
                <a:cs typeface="Times New Roman"/>
              </a:rPr>
              <a:t>Q&amp;A </a:t>
            </a:r>
          </a:p>
          <a:p>
            <a:pPr marL="457200" lvl="1" indent="0">
              <a:buNone/>
            </a:pPr>
            <a:endParaRPr lang="en-US" dirty="0">
              <a:latin typeface="Franklin Gothic Book"/>
              <a:cs typeface="Times New Roman"/>
            </a:endParaRPr>
          </a:p>
          <a:p>
            <a:pPr marL="457200" lvl="1" indent="0">
              <a:buNone/>
            </a:pPr>
            <a:r>
              <a:rPr lang="en-US" dirty="0">
                <a:latin typeface="Franklin Gothic Book"/>
                <a:cs typeface="Times New Roman"/>
              </a:rPr>
              <a:t>The specific location(s) and Time(s) of each Breakout meeting will be listed on the last slide. </a:t>
            </a:r>
          </a:p>
          <a:p>
            <a:pPr lvl="2"/>
            <a:endParaRPr lang="en-US" dirty="0">
              <a:latin typeface="Franklin Gothic Book"/>
              <a:cs typeface="Times New Roman"/>
            </a:endParaRPr>
          </a:p>
          <a:p>
            <a:pPr lvl="2"/>
            <a:endParaRPr lang="en-US" dirty="0">
              <a:latin typeface="Franklin Gothic Book"/>
              <a:cs typeface="Times New Roman"/>
            </a:endParaRPr>
          </a:p>
        </p:txBody>
      </p:sp>
      <p:sp>
        <p:nvSpPr>
          <p:cNvPr id="4" name="Slide Number Placeholder 3">
            <a:extLst>
              <a:ext uri="{FF2B5EF4-FFF2-40B4-BE49-F238E27FC236}">
                <a16:creationId xmlns:a16="http://schemas.microsoft.com/office/drawing/2014/main" id="{3AD77305-095C-16D5-8087-E91201FB964B}"/>
              </a:ext>
            </a:extLst>
          </p:cNvPr>
          <p:cNvSpPr>
            <a:spLocks noGrp="1"/>
          </p:cNvSpPr>
          <p:nvPr>
            <p:ph type="sldNum" sz="quarter" idx="12"/>
          </p:nvPr>
        </p:nvSpPr>
        <p:spPr/>
        <p:txBody>
          <a:bodyPr/>
          <a:lstStyle/>
          <a:p>
            <a:fld id="{38348EF0-853B-401D-A8F2-35F7EA05162D}" type="slidenum">
              <a:rPr lang="en-US" smtClean="0"/>
              <a:t>3</a:t>
            </a:fld>
            <a:endParaRPr lang="en-US" dirty="0"/>
          </a:p>
        </p:txBody>
      </p:sp>
    </p:spTree>
    <p:extLst>
      <p:ext uri="{BB962C8B-B14F-4D97-AF65-F5344CB8AC3E}">
        <p14:creationId xmlns:p14="http://schemas.microsoft.com/office/powerpoint/2010/main" val="17448178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5A647F-53DB-D799-9E50-0DB4CA17A8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750BF8-C634-2671-BA32-7CE73B2094DD}"/>
              </a:ext>
            </a:extLst>
          </p:cNvPr>
          <p:cNvSpPr>
            <a:spLocks noGrp="1"/>
          </p:cNvSpPr>
          <p:nvPr>
            <p:ph type="title"/>
          </p:nvPr>
        </p:nvSpPr>
        <p:spPr>
          <a:xfrm>
            <a:off x="187960" y="-92075"/>
            <a:ext cx="10515600" cy="1325563"/>
          </a:xfrm>
        </p:spPr>
        <p:txBody>
          <a:bodyPr/>
          <a:lstStyle/>
          <a:p>
            <a:r>
              <a:rPr lang="en-US" b="1" dirty="0">
                <a:latin typeface="Segoe UI" panose="020B0502040204020203" pitchFamily="34" charset="0"/>
                <a:cs typeface="Segoe UI" panose="020B0502040204020203" pitchFamily="34" charset="0"/>
              </a:rPr>
              <a:t>Scope of Work - Deliverables</a:t>
            </a:r>
            <a:endParaRPr lang="en-US" dirty="0">
              <a:latin typeface="Segoe UI" panose="020B0502040204020203" pitchFamily="34" charset="0"/>
              <a:cs typeface="Segoe UI" panose="020B0502040204020203" pitchFamily="34" charset="0"/>
            </a:endParaRPr>
          </a:p>
        </p:txBody>
      </p:sp>
      <p:sp>
        <p:nvSpPr>
          <p:cNvPr id="3" name="Content Placeholder 2">
            <a:extLst>
              <a:ext uri="{FF2B5EF4-FFF2-40B4-BE49-F238E27FC236}">
                <a16:creationId xmlns:a16="http://schemas.microsoft.com/office/drawing/2014/main" id="{A523E8D2-8238-BBB6-4690-2437CCDC18EC}"/>
              </a:ext>
            </a:extLst>
          </p:cNvPr>
          <p:cNvSpPr>
            <a:spLocks noGrp="1"/>
          </p:cNvSpPr>
          <p:nvPr>
            <p:ph idx="1"/>
          </p:nvPr>
        </p:nvSpPr>
        <p:spPr>
          <a:xfrm>
            <a:off x="904352" y="1044645"/>
            <a:ext cx="9799208" cy="5077859"/>
          </a:xfrm>
        </p:spPr>
        <p:txBody>
          <a:bodyPr vert="horz" lIns="91440" tIns="45720" rIns="91440" bIns="45720" numCol="2" rtlCol="0" anchor="t">
            <a:normAutofit fontScale="85000" lnSpcReduction="20000"/>
          </a:bodyPr>
          <a:lstStyle/>
          <a:p>
            <a:pPr marL="0" lvl="0" indent="0">
              <a:buNone/>
            </a:pPr>
            <a:r>
              <a:rPr lang="en-US" sz="2600" dirty="0"/>
              <a:t>THC varieties that ATC may need to have a specimen tested for:</a:t>
            </a:r>
          </a:p>
          <a:p>
            <a:pPr lvl="1"/>
            <a:r>
              <a:rPr lang="en-US" sz="1900" dirty="0"/>
              <a:t>D9-THC</a:t>
            </a:r>
          </a:p>
          <a:p>
            <a:pPr lvl="1"/>
            <a:r>
              <a:rPr lang="en-US" sz="1900" dirty="0"/>
              <a:t>D9-THCA</a:t>
            </a:r>
          </a:p>
          <a:p>
            <a:pPr lvl="1"/>
            <a:r>
              <a:rPr lang="en-US" sz="1900" dirty="0"/>
              <a:t>D8-THC</a:t>
            </a:r>
          </a:p>
          <a:p>
            <a:pPr lvl="1"/>
            <a:r>
              <a:rPr lang="en-US" sz="1900" dirty="0"/>
              <a:t>(6aR, 9R) D10-THC</a:t>
            </a:r>
          </a:p>
          <a:p>
            <a:pPr lvl="1"/>
            <a:r>
              <a:rPr lang="en-US" sz="1900" dirty="0"/>
              <a:t>(6aR, 9S) D10-THC</a:t>
            </a:r>
          </a:p>
          <a:p>
            <a:pPr lvl="1"/>
            <a:r>
              <a:rPr lang="en-US" sz="1900" dirty="0"/>
              <a:t>D11-THC</a:t>
            </a:r>
          </a:p>
          <a:p>
            <a:pPr lvl="1"/>
            <a:r>
              <a:rPr lang="en-US" sz="1900" dirty="0"/>
              <a:t>THC-P</a:t>
            </a:r>
          </a:p>
          <a:p>
            <a:pPr lvl="1"/>
            <a:r>
              <a:rPr lang="en-US" sz="1900" dirty="0"/>
              <a:t>CBD</a:t>
            </a:r>
          </a:p>
          <a:p>
            <a:pPr lvl="1"/>
            <a:r>
              <a:rPr lang="en-US" sz="1900" dirty="0"/>
              <a:t>CBDA</a:t>
            </a:r>
          </a:p>
          <a:p>
            <a:pPr marL="0" lvl="0" indent="0">
              <a:buNone/>
            </a:pPr>
            <a:r>
              <a:rPr lang="en-US" sz="2600" dirty="0"/>
              <a:t>Specimen Samples may include:</a:t>
            </a:r>
            <a:endParaRPr lang="en-US" sz="3000" dirty="0"/>
          </a:p>
          <a:p>
            <a:pPr lvl="1"/>
            <a:r>
              <a:rPr lang="en-US" sz="1900" dirty="0"/>
              <a:t>Flower</a:t>
            </a:r>
          </a:p>
          <a:p>
            <a:pPr lvl="1"/>
            <a:r>
              <a:rPr lang="en-US" sz="1900" dirty="0"/>
              <a:t>Powder</a:t>
            </a:r>
          </a:p>
          <a:p>
            <a:pPr lvl="1"/>
            <a:r>
              <a:rPr lang="en-US" sz="1900" dirty="0"/>
              <a:t>Liquid</a:t>
            </a:r>
          </a:p>
          <a:p>
            <a:pPr lvl="1"/>
            <a:r>
              <a:rPr lang="en-US" sz="1900" dirty="0"/>
              <a:t>Edibles</a:t>
            </a:r>
          </a:p>
          <a:p>
            <a:pPr lvl="1"/>
            <a:r>
              <a:rPr lang="en-US" sz="1900" dirty="0"/>
              <a:t>Crystals</a:t>
            </a:r>
          </a:p>
          <a:p>
            <a:pPr lvl="1"/>
            <a:r>
              <a:rPr lang="en-US" sz="1900" dirty="0"/>
              <a:t>Tinctures</a:t>
            </a:r>
          </a:p>
          <a:p>
            <a:pPr lvl="1"/>
            <a:r>
              <a:rPr lang="en-US" sz="1900" dirty="0"/>
              <a:t>E-liquid in a closed or open system</a:t>
            </a:r>
          </a:p>
          <a:p>
            <a:pPr marL="457200" lvl="1" indent="0">
              <a:buNone/>
            </a:pPr>
            <a:endParaRPr lang="en-US" sz="1900" dirty="0"/>
          </a:p>
          <a:p>
            <a:pPr marL="457200" lvl="1" indent="0">
              <a:buNone/>
            </a:pPr>
            <a:endParaRPr lang="en-US" sz="1900" dirty="0"/>
          </a:p>
          <a:p>
            <a:pPr marL="457200" lvl="1" indent="0">
              <a:buNone/>
            </a:pPr>
            <a:endParaRPr lang="en-US" sz="1900" dirty="0"/>
          </a:p>
          <a:p>
            <a:pPr lvl="0"/>
            <a:r>
              <a:rPr lang="en-US" dirty="0"/>
              <a:t>Provide a written report of results in ten (10) calendar days or less from receipt of the specimen.</a:t>
            </a:r>
          </a:p>
          <a:p>
            <a:pPr marL="0" lvl="0" indent="0">
              <a:buNone/>
            </a:pPr>
            <a:endParaRPr lang="en-US" dirty="0"/>
          </a:p>
          <a:p>
            <a:pPr lvl="0"/>
            <a:r>
              <a:rPr lang="en-US" dirty="0"/>
              <a:t>Maintain a forensic chain of custody for all specimens that are tested.  </a:t>
            </a:r>
          </a:p>
          <a:p>
            <a:pPr marL="0" lvl="0" indent="0">
              <a:buNone/>
            </a:pPr>
            <a:endParaRPr lang="en-US" dirty="0"/>
          </a:p>
          <a:p>
            <a:pPr lvl="0"/>
            <a:r>
              <a:rPr lang="en-US" dirty="0"/>
              <a:t>Provide any standard operating procedures for testing cannabinoids and tetrahydrocannabinol, upon request of ISEP or a prosecutor</a:t>
            </a:r>
          </a:p>
          <a:p>
            <a:pPr marL="0" indent="0">
              <a:spcBef>
                <a:spcPts val="0"/>
              </a:spcBef>
              <a:buNone/>
            </a:pPr>
            <a:endParaRPr lang="en-US" sz="2600" b="1" dirty="0"/>
          </a:p>
          <a:p>
            <a:pPr lvl="1">
              <a:spcBef>
                <a:spcPts val="0"/>
              </a:spcBef>
            </a:pPr>
            <a:endParaRPr lang="en-US" dirty="0"/>
          </a:p>
          <a:p>
            <a:pPr marL="0" indent="0">
              <a:spcBef>
                <a:spcPts val="0"/>
              </a:spcBef>
              <a:buNone/>
            </a:pPr>
            <a:endParaRPr lang="en-US" sz="1800" dirty="0">
              <a:latin typeface="Franklin Gothic Book"/>
              <a:ea typeface="Arial" panose="020B0604020202020204" pitchFamily="34" charset="0"/>
            </a:endParaRPr>
          </a:p>
        </p:txBody>
      </p:sp>
      <p:sp>
        <p:nvSpPr>
          <p:cNvPr id="4" name="Slide Number Placeholder 3">
            <a:extLst>
              <a:ext uri="{FF2B5EF4-FFF2-40B4-BE49-F238E27FC236}">
                <a16:creationId xmlns:a16="http://schemas.microsoft.com/office/drawing/2014/main" id="{910495B4-E4CC-9674-1022-AFA8FB51087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348EF0-853B-401D-A8F2-35F7EA05162D}" type="slidenum">
              <a:rPr kumimoji="0" lang="en-US" sz="800" b="0" i="0" u="none" strike="noStrike" kern="1200" cap="none" spc="0" normalizeH="0" baseline="0" noProof="0" smtClean="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rPr>
              <a:pPr marL="0" marR="0" lvl="0" indent="0" algn="ctr" defTabSz="914400" rtl="0" eaLnBrk="1" fontAlgn="auto" latinLnBrk="0" hangingPunct="1">
                <a:lnSpc>
                  <a:spcPct val="100000"/>
                </a:lnSpc>
                <a:spcBef>
                  <a:spcPts val="0"/>
                </a:spcBef>
                <a:spcAft>
                  <a:spcPts val="0"/>
                </a:spcAft>
                <a:buClrTx/>
                <a:buSzTx/>
                <a:buFontTx/>
                <a:buNone/>
                <a:tabLst/>
                <a:defRPr/>
              </a:pPr>
              <a:t>30</a:t>
            </a:fld>
            <a:endParaRPr kumimoji="0" lang="en-US" sz="800" b="0" i="0" u="none" strike="noStrike" kern="1200" cap="none" spc="0" normalizeH="0" baseline="0" noProof="0" dirty="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endParaRPr>
          </a:p>
        </p:txBody>
      </p:sp>
    </p:spTree>
    <p:extLst>
      <p:ext uri="{BB962C8B-B14F-4D97-AF65-F5344CB8AC3E}">
        <p14:creationId xmlns:p14="http://schemas.microsoft.com/office/powerpoint/2010/main" val="29842308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7AC28-BE33-54C7-15A0-D8E2DEE6DA18}"/>
              </a:ext>
            </a:extLst>
          </p:cNvPr>
          <p:cNvSpPr>
            <a:spLocks noGrp="1"/>
          </p:cNvSpPr>
          <p:nvPr>
            <p:ph type="title"/>
          </p:nvPr>
        </p:nvSpPr>
        <p:spPr>
          <a:xfrm>
            <a:off x="273090" y="422430"/>
            <a:ext cx="10296938" cy="1162843"/>
          </a:xfrm>
        </p:spPr>
        <p:txBody>
          <a:bodyPr/>
          <a:lstStyle/>
          <a:p>
            <a:r>
              <a:rPr lang="en-US" b="1" dirty="0">
                <a:latin typeface="Segoe UI" panose="020B0502040204020203" pitchFamily="34" charset="0"/>
                <a:cs typeface="Segoe UI" panose="020B0502040204020203" pitchFamily="34" charset="0"/>
              </a:rPr>
              <a:t>Scope of Work - Billing</a:t>
            </a:r>
          </a:p>
        </p:txBody>
      </p:sp>
      <p:sp>
        <p:nvSpPr>
          <p:cNvPr id="3" name="Content Placeholder 2">
            <a:extLst>
              <a:ext uri="{FF2B5EF4-FFF2-40B4-BE49-F238E27FC236}">
                <a16:creationId xmlns:a16="http://schemas.microsoft.com/office/drawing/2014/main" id="{89E99667-4500-87EE-260E-8FF6C716231E}"/>
              </a:ext>
            </a:extLst>
          </p:cNvPr>
          <p:cNvSpPr>
            <a:spLocks noGrp="1"/>
          </p:cNvSpPr>
          <p:nvPr>
            <p:ph idx="1"/>
          </p:nvPr>
        </p:nvSpPr>
        <p:spPr>
          <a:xfrm>
            <a:off x="795130" y="1003852"/>
            <a:ext cx="9932010" cy="3031436"/>
          </a:xfrm>
        </p:spPr>
        <p:txBody>
          <a:bodyPr>
            <a:normAutofit/>
          </a:bodyPr>
          <a:lstStyle/>
          <a:p>
            <a:pPr marL="0" indent="0">
              <a:buNone/>
            </a:pPr>
            <a:endParaRPr lang="en-US" b="1" dirty="0"/>
          </a:p>
          <a:p>
            <a:pPr marL="0" indent="0">
              <a:buNone/>
            </a:pPr>
            <a:endParaRPr lang="en-US" dirty="0">
              <a:latin typeface="Segoe UI" panose="020B0502040204020203" pitchFamily="34" charset="0"/>
              <a:cs typeface="Segoe UI" panose="020B0502040204020203" pitchFamily="34" charset="0"/>
            </a:endParaRPr>
          </a:p>
          <a:p>
            <a:pPr marL="0" indent="0">
              <a:buNone/>
            </a:pPr>
            <a:r>
              <a:rPr lang="en-US" dirty="0">
                <a:latin typeface="Segoe UI" panose="020B0502040204020203" pitchFamily="34" charset="0"/>
                <a:cs typeface="Segoe UI" panose="020B0502040204020203" pitchFamily="34" charset="0"/>
              </a:rPr>
              <a:t>All billing invoices will be sent to ISEP. All invoices submitted to ISEP must be submitted with supporting documentation to constitute the invoice.</a:t>
            </a:r>
          </a:p>
          <a:p>
            <a:endParaRPr lang="en-US" dirty="0"/>
          </a:p>
        </p:txBody>
      </p:sp>
      <p:sp>
        <p:nvSpPr>
          <p:cNvPr id="4" name="Slide Number Placeholder 3">
            <a:extLst>
              <a:ext uri="{FF2B5EF4-FFF2-40B4-BE49-F238E27FC236}">
                <a16:creationId xmlns:a16="http://schemas.microsoft.com/office/drawing/2014/main" id="{76A94F16-B381-E71C-646E-5BEFBE73A40E}"/>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348EF0-853B-401D-A8F2-35F7EA05162D}" type="slidenum">
              <a:rPr kumimoji="0" lang="en-US" sz="800" b="0" i="0" u="none" strike="noStrike" kern="1200" cap="none" spc="0" normalizeH="0" baseline="0" noProof="0" smtClean="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rPr>
              <a:pPr marL="0" marR="0" lvl="0" indent="0" algn="ctr" defTabSz="914400" rtl="0" eaLnBrk="1" fontAlgn="auto" latinLnBrk="0" hangingPunct="1">
                <a:lnSpc>
                  <a:spcPct val="100000"/>
                </a:lnSpc>
                <a:spcBef>
                  <a:spcPts val="0"/>
                </a:spcBef>
                <a:spcAft>
                  <a:spcPts val="0"/>
                </a:spcAft>
                <a:buClrTx/>
                <a:buSzTx/>
                <a:buFontTx/>
                <a:buNone/>
                <a:tabLst/>
                <a:defRPr/>
              </a:pPr>
              <a:t>31</a:t>
            </a:fld>
            <a:endParaRPr kumimoji="0" lang="en-US" sz="800" b="0" i="0" u="none" strike="noStrike" kern="1200" cap="none" spc="0" normalizeH="0" baseline="0" noProof="0" dirty="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endParaRPr>
          </a:p>
        </p:txBody>
      </p:sp>
    </p:spTree>
    <p:extLst>
      <p:ext uri="{BB962C8B-B14F-4D97-AF65-F5344CB8AC3E}">
        <p14:creationId xmlns:p14="http://schemas.microsoft.com/office/powerpoint/2010/main" val="6044709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91FA3-6526-A252-1066-51FAC85A3C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3A5FA8-2CC1-C472-F5F0-DF0BC0289B37}"/>
              </a:ext>
            </a:extLst>
          </p:cNvPr>
          <p:cNvSpPr>
            <a:spLocks noGrp="1"/>
          </p:cNvSpPr>
          <p:nvPr>
            <p:ph type="title"/>
          </p:nvPr>
        </p:nvSpPr>
        <p:spPr/>
        <p:txBody>
          <a:bodyPr/>
          <a:lstStyle/>
          <a:p>
            <a:r>
              <a:rPr lang="en-US" b="1" dirty="0">
                <a:latin typeface="Segoe UI" panose="020B0502040204020203" pitchFamily="34" charset="0"/>
                <a:cs typeface="Segoe UI" panose="020B0502040204020203" pitchFamily="34" charset="0"/>
              </a:rPr>
              <a:t>Term</a:t>
            </a:r>
          </a:p>
        </p:txBody>
      </p:sp>
      <p:sp>
        <p:nvSpPr>
          <p:cNvPr id="3" name="Content Placeholder 2">
            <a:extLst>
              <a:ext uri="{FF2B5EF4-FFF2-40B4-BE49-F238E27FC236}">
                <a16:creationId xmlns:a16="http://schemas.microsoft.com/office/drawing/2014/main" id="{962A7BF3-94C1-AAA3-5DE1-F5453A9E5D63}"/>
              </a:ext>
            </a:extLst>
          </p:cNvPr>
          <p:cNvSpPr>
            <a:spLocks noGrp="1"/>
          </p:cNvSpPr>
          <p:nvPr>
            <p:ph idx="1"/>
          </p:nvPr>
        </p:nvSpPr>
        <p:spPr>
          <a:xfrm>
            <a:off x="838200" y="1825625"/>
            <a:ext cx="10515600" cy="3601140"/>
          </a:xfrm>
        </p:spPr>
        <p:txBody>
          <a:bodyPr vert="horz" lIns="91440" tIns="45720" rIns="91440" bIns="45720" rtlCol="0" anchor="t">
            <a:normAutofit/>
          </a:bodyPr>
          <a:lstStyle/>
          <a:p>
            <a:pPr marL="457200" lvl="1" indent="0">
              <a:buNone/>
            </a:pPr>
            <a:r>
              <a:rPr lang="en-US" sz="2800" dirty="0">
                <a:latin typeface="Segoe UI" panose="020B0502040204020203" pitchFamily="34" charset="0"/>
                <a:ea typeface="Calibri"/>
                <a:cs typeface="Segoe UI" panose="020B0502040204020203" pitchFamily="34" charset="0"/>
              </a:rPr>
              <a:t>The term of the contract shall be for a period </a:t>
            </a:r>
            <a:r>
              <a:rPr lang="en-US" sz="2800" dirty="0">
                <a:latin typeface="Segoe UI" panose="020B0502040204020203" pitchFamily="34" charset="0"/>
                <a:cs typeface="Segoe UI" panose="020B0502040204020203" pitchFamily="34" charset="0"/>
              </a:rPr>
              <a:t>of 4 (four) years. </a:t>
            </a:r>
          </a:p>
          <a:p>
            <a:pPr marL="457200" lvl="1" indent="0">
              <a:buNone/>
            </a:pPr>
            <a:endParaRPr lang="en-US" sz="2800" dirty="0">
              <a:latin typeface="Segoe UI" panose="020B0502040204020203" pitchFamily="34" charset="0"/>
              <a:cs typeface="Segoe UI" panose="020B0502040204020203" pitchFamily="34" charset="0"/>
            </a:endParaRPr>
          </a:p>
          <a:p>
            <a:pPr marL="457200" lvl="1" indent="0">
              <a:buNone/>
            </a:pPr>
            <a:r>
              <a:rPr lang="en-US" sz="2800" dirty="0">
                <a:latin typeface="Segoe UI" panose="020B0502040204020203" pitchFamily="34" charset="0"/>
                <a:cs typeface="Segoe UI" panose="020B0502040204020203" pitchFamily="34" charset="0"/>
              </a:rPr>
              <a:t>There may be one, 1-year extensions for a total of 5 years at the State’s option.</a:t>
            </a:r>
            <a:endParaRPr lang="en-US" sz="2800" dirty="0">
              <a:latin typeface="Segoe UI" panose="020B0502040204020203" pitchFamily="34" charset="0"/>
              <a:ea typeface="Calibri"/>
              <a:cs typeface="Segoe UI" panose="020B0502040204020203" pitchFamily="34" charset="0"/>
            </a:endParaRPr>
          </a:p>
        </p:txBody>
      </p:sp>
      <p:sp>
        <p:nvSpPr>
          <p:cNvPr id="4" name="Slide Number Placeholder 3">
            <a:extLst>
              <a:ext uri="{FF2B5EF4-FFF2-40B4-BE49-F238E27FC236}">
                <a16:creationId xmlns:a16="http://schemas.microsoft.com/office/drawing/2014/main" id="{CF92E5DA-53E5-AF48-9714-278F8A6CC4B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348EF0-853B-401D-A8F2-35F7EA05162D}" type="slidenum">
              <a:rPr kumimoji="0" lang="en-US" sz="800" b="0" i="0" u="none" strike="noStrike" kern="1200" cap="none" spc="0" normalizeH="0" baseline="0" noProof="0" smtClean="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rPr>
              <a:pPr marL="0" marR="0" lvl="0" indent="0" algn="ctr" defTabSz="914400" rtl="0" eaLnBrk="1" fontAlgn="auto" latinLnBrk="0" hangingPunct="1">
                <a:lnSpc>
                  <a:spcPct val="100000"/>
                </a:lnSpc>
                <a:spcBef>
                  <a:spcPts val="0"/>
                </a:spcBef>
                <a:spcAft>
                  <a:spcPts val="0"/>
                </a:spcAft>
                <a:buClrTx/>
                <a:buSzTx/>
                <a:buFontTx/>
                <a:buNone/>
                <a:tabLst/>
                <a:defRPr/>
              </a:pPr>
              <a:t>32</a:t>
            </a:fld>
            <a:endParaRPr kumimoji="0" lang="en-US" sz="800" b="0" i="0" u="none" strike="noStrike" kern="1200" cap="none" spc="0" normalizeH="0" baseline="0" noProof="0" dirty="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endParaRPr>
          </a:p>
        </p:txBody>
      </p:sp>
    </p:spTree>
    <p:extLst>
      <p:ext uri="{BB962C8B-B14F-4D97-AF65-F5344CB8AC3E}">
        <p14:creationId xmlns:p14="http://schemas.microsoft.com/office/powerpoint/2010/main" val="39123754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3ACCEF-D587-C065-B67F-EEF49C3CB4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F49507-5852-38DB-F3AC-06A4128D0F40}"/>
              </a:ext>
            </a:extLst>
          </p:cNvPr>
          <p:cNvSpPr>
            <a:spLocks noGrp="1"/>
          </p:cNvSpPr>
          <p:nvPr>
            <p:ph type="title"/>
          </p:nvPr>
        </p:nvSpPr>
        <p:spPr/>
        <p:txBody>
          <a:bodyPr/>
          <a:lstStyle/>
          <a:p>
            <a:r>
              <a:rPr lang="en-US" b="1" dirty="0">
                <a:latin typeface="Segoe UI" panose="020B0502040204020203" pitchFamily="34" charset="0"/>
                <a:cs typeface="Segoe UI" panose="020B0502040204020203" pitchFamily="34" charset="0"/>
              </a:rPr>
              <a:t>Evaluation Criteria</a:t>
            </a:r>
          </a:p>
        </p:txBody>
      </p:sp>
      <p:sp>
        <p:nvSpPr>
          <p:cNvPr id="4" name="Slide Number Placeholder 3">
            <a:extLst>
              <a:ext uri="{FF2B5EF4-FFF2-40B4-BE49-F238E27FC236}">
                <a16:creationId xmlns:a16="http://schemas.microsoft.com/office/drawing/2014/main" id="{EB4036C6-5B77-A47B-0852-5A862AA36E49}"/>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348EF0-853B-401D-A8F2-35F7EA05162D}" type="slidenum">
              <a:rPr kumimoji="0" lang="en-US" sz="800" b="0" i="0" u="none" strike="noStrike" kern="1200" cap="none" spc="0" normalizeH="0" baseline="0" noProof="0" smtClean="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rPr>
              <a:pPr marL="0" marR="0" lvl="0" indent="0" algn="ctr" defTabSz="914400" rtl="0" eaLnBrk="1" fontAlgn="auto" latinLnBrk="0" hangingPunct="1">
                <a:lnSpc>
                  <a:spcPct val="100000"/>
                </a:lnSpc>
                <a:spcBef>
                  <a:spcPts val="0"/>
                </a:spcBef>
                <a:spcAft>
                  <a:spcPts val="0"/>
                </a:spcAft>
                <a:buClrTx/>
                <a:buSzTx/>
                <a:buFontTx/>
                <a:buNone/>
                <a:tabLst/>
                <a:defRPr/>
              </a:pPr>
              <a:t>33</a:t>
            </a:fld>
            <a:endParaRPr kumimoji="0" lang="en-US" sz="800" b="0" i="0" u="none" strike="noStrike" kern="1200" cap="none" spc="0" normalizeH="0" baseline="0" noProof="0" dirty="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endParaRPr>
          </a:p>
        </p:txBody>
      </p:sp>
      <p:pic>
        <p:nvPicPr>
          <p:cNvPr id="6" name="Picture 5">
            <a:extLst>
              <a:ext uri="{FF2B5EF4-FFF2-40B4-BE49-F238E27FC236}">
                <a16:creationId xmlns:a16="http://schemas.microsoft.com/office/drawing/2014/main" id="{C8770579-14E0-2EB5-3DB4-3F8486EBD3F9}"/>
              </a:ext>
            </a:extLst>
          </p:cNvPr>
          <p:cNvPicPr>
            <a:picLocks noChangeAspect="1"/>
          </p:cNvPicPr>
          <p:nvPr/>
        </p:nvPicPr>
        <p:blipFill>
          <a:blip r:embed="rId2"/>
          <a:stretch>
            <a:fillRect/>
          </a:stretch>
        </p:blipFill>
        <p:spPr>
          <a:xfrm>
            <a:off x="2270884" y="1620652"/>
            <a:ext cx="7650232" cy="3616696"/>
          </a:xfrm>
          <a:prstGeom prst="rect">
            <a:avLst/>
          </a:prstGeom>
        </p:spPr>
      </p:pic>
    </p:spTree>
    <p:extLst>
      <p:ext uri="{BB962C8B-B14F-4D97-AF65-F5344CB8AC3E}">
        <p14:creationId xmlns:p14="http://schemas.microsoft.com/office/powerpoint/2010/main" val="11500108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EBFC6E-630B-9244-F45D-6CFC8E4D6A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2792DE-6BCB-B413-EF51-35161F5B5EC2}"/>
              </a:ext>
            </a:extLst>
          </p:cNvPr>
          <p:cNvSpPr>
            <a:spLocks noGrp="1"/>
          </p:cNvSpPr>
          <p:nvPr>
            <p:ph type="title"/>
          </p:nvPr>
        </p:nvSpPr>
        <p:spPr>
          <a:xfrm>
            <a:off x="838200" y="180975"/>
            <a:ext cx="10515600" cy="1325563"/>
          </a:xfrm>
        </p:spPr>
        <p:txBody>
          <a:bodyPr/>
          <a:lstStyle/>
          <a:p>
            <a:r>
              <a:rPr lang="en-US" b="1" dirty="0">
                <a:latin typeface="Segoe UI" panose="020B0502040204020203" pitchFamily="34" charset="0"/>
                <a:cs typeface="Segoe UI" panose="020B0502040204020203" pitchFamily="34" charset="0"/>
              </a:rPr>
              <a:t>RFP Key Dates</a:t>
            </a:r>
          </a:p>
        </p:txBody>
      </p:sp>
      <p:sp>
        <p:nvSpPr>
          <p:cNvPr id="4" name="Slide Number Placeholder 3">
            <a:extLst>
              <a:ext uri="{FF2B5EF4-FFF2-40B4-BE49-F238E27FC236}">
                <a16:creationId xmlns:a16="http://schemas.microsoft.com/office/drawing/2014/main" id="{B86786C3-1880-8C22-AC34-71D562BEE2F7}"/>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348EF0-853B-401D-A8F2-35F7EA05162D}" type="slidenum">
              <a:rPr kumimoji="0" lang="en-US" sz="800" b="0" i="0" u="none" strike="noStrike" kern="1200" cap="none" spc="0" normalizeH="0" baseline="0" noProof="0" smtClean="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rPr>
              <a:pPr marL="0" marR="0" lvl="0" indent="0" algn="ctr" defTabSz="914400" rtl="0" eaLnBrk="1" fontAlgn="auto" latinLnBrk="0" hangingPunct="1">
                <a:lnSpc>
                  <a:spcPct val="100000"/>
                </a:lnSpc>
                <a:spcBef>
                  <a:spcPts val="0"/>
                </a:spcBef>
                <a:spcAft>
                  <a:spcPts val="0"/>
                </a:spcAft>
                <a:buClrTx/>
                <a:buSzTx/>
                <a:buFontTx/>
                <a:buNone/>
                <a:tabLst/>
                <a:defRPr/>
              </a:pPr>
              <a:t>34</a:t>
            </a:fld>
            <a:endParaRPr kumimoji="0" lang="en-US" sz="800" b="0" i="0" u="none" strike="noStrike" kern="1200" cap="none" spc="0" normalizeH="0" baseline="0" noProof="0" dirty="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endParaRPr>
          </a:p>
        </p:txBody>
      </p:sp>
      <p:pic>
        <p:nvPicPr>
          <p:cNvPr id="5" name="Picture 4">
            <a:extLst>
              <a:ext uri="{FF2B5EF4-FFF2-40B4-BE49-F238E27FC236}">
                <a16:creationId xmlns:a16="http://schemas.microsoft.com/office/drawing/2014/main" id="{520B3040-4589-53EF-D52F-E9D51309654B}"/>
              </a:ext>
            </a:extLst>
          </p:cNvPr>
          <p:cNvPicPr>
            <a:picLocks noChangeAspect="1"/>
          </p:cNvPicPr>
          <p:nvPr/>
        </p:nvPicPr>
        <p:blipFill>
          <a:blip r:embed="rId2"/>
          <a:stretch>
            <a:fillRect/>
          </a:stretch>
        </p:blipFill>
        <p:spPr>
          <a:xfrm>
            <a:off x="187451" y="1549275"/>
            <a:ext cx="6317094" cy="4100569"/>
          </a:xfrm>
          <a:prstGeom prst="rect">
            <a:avLst/>
          </a:prstGeom>
        </p:spPr>
      </p:pic>
      <p:pic>
        <p:nvPicPr>
          <p:cNvPr id="7" name="Picture 6">
            <a:extLst>
              <a:ext uri="{FF2B5EF4-FFF2-40B4-BE49-F238E27FC236}">
                <a16:creationId xmlns:a16="http://schemas.microsoft.com/office/drawing/2014/main" id="{E8E6DC26-A6CD-58FE-9DB8-DAFC7BC1A687}"/>
              </a:ext>
            </a:extLst>
          </p:cNvPr>
          <p:cNvPicPr>
            <a:picLocks noChangeAspect="1"/>
          </p:cNvPicPr>
          <p:nvPr/>
        </p:nvPicPr>
        <p:blipFill>
          <a:blip r:embed="rId3"/>
          <a:stretch>
            <a:fillRect/>
          </a:stretch>
        </p:blipFill>
        <p:spPr>
          <a:xfrm>
            <a:off x="6654044" y="2443796"/>
            <a:ext cx="5350505" cy="1700880"/>
          </a:xfrm>
          <a:prstGeom prst="rect">
            <a:avLst/>
          </a:prstGeom>
        </p:spPr>
      </p:pic>
    </p:spTree>
    <p:extLst>
      <p:ext uri="{BB962C8B-B14F-4D97-AF65-F5344CB8AC3E}">
        <p14:creationId xmlns:p14="http://schemas.microsoft.com/office/powerpoint/2010/main" val="29948300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70DB6-58B0-4ABA-DA55-CEC76596BB9D}"/>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B1FC3C-786A-6E94-ACC2-E73C14274CD0}"/>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38348EF0-853B-401D-A8F2-35F7EA05162D}" type="slidenum">
              <a:rPr kumimoji="0" lang="en-US" sz="800" b="0" i="0" u="none" strike="noStrike" kern="1200" cap="none" spc="0" normalizeH="0" baseline="0" noProof="0" smtClean="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rPr>
              <a:pPr marL="0" marR="0" lvl="0" indent="0" algn="ctr" defTabSz="914400" rtl="0" eaLnBrk="1" fontAlgn="auto" latinLnBrk="0" hangingPunct="1">
                <a:lnSpc>
                  <a:spcPct val="100000"/>
                </a:lnSpc>
                <a:spcBef>
                  <a:spcPts val="0"/>
                </a:spcBef>
                <a:spcAft>
                  <a:spcPts val="0"/>
                </a:spcAft>
                <a:buClrTx/>
                <a:buSzTx/>
                <a:buFontTx/>
                <a:buNone/>
                <a:tabLst/>
                <a:defRPr/>
              </a:pPr>
              <a:t>35</a:t>
            </a:fld>
            <a:endParaRPr kumimoji="0" lang="en-US" sz="800" b="0" i="0" u="none" strike="noStrike" kern="1200" cap="none" spc="0" normalizeH="0" baseline="0" noProof="0" dirty="0">
              <a:ln>
                <a:noFill/>
              </a:ln>
              <a:solidFill>
                <a:prstClr val="white">
                  <a:tint val="82000"/>
                </a:prstClr>
              </a:solidFill>
              <a:effectLst/>
              <a:uLnTx/>
              <a:uFillTx/>
              <a:latin typeface="Franklin Gothic Book" panose="020B0503020102020204" pitchFamily="34"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302DA47D-66F3-6C73-A6EE-A021CA124CBA}"/>
              </a:ext>
            </a:extLst>
          </p:cNvPr>
          <p:cNvSpPr txBox="1"/>
          <p:nvPr/>
        </p:nvSpPr>
        <p:spPr>
          <a:xfrm>
            <a:off x="1551709" y="1813173"/>
            <a:ext cx="9088582" cy="32316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Segoe UI" panose="020B0502040204020203" pitchFamily="34" charset="0"/>
                <a:ea typeface="Times New Roman"/>
                <a:cs typeface="Segoe UI" panose="020B0502040204020203" pitchFamily="34" charset="0"/>
                <a:sym typeface="Times New Roman"/>
              </a:rPr>
              <a:t>Questions?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400" b="0"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sym typeface="Times New Roman"/>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sym typeface="Times New Roman"/>
              </a:rPr>
              <a:t>Questions</a:t>
            </a:r>
            <a:r>
              <a:rPr kumimoji="0" lang="en-US" sz="2000" b="0"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rPr>
              <a:t>/Inquiries should be submitted in </a:t>
            </a:r>
            <a:r>
              <a:rPr kumimoji="0" lang="en-US" sz="2000" b="1"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rPr>
              <a:t>Attachment G</a:t>
            </a:r>
            <a:r>
              <a:rPr kumimoji="0" lang="en-US" sz="2000" b="0"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rPr>
              <a:t>, Q&amp;A Template, via email to</a:t>
            </a:r>
            <a:r>
              <a:rPr kumimoji="0" lang="en-US" sz="2000" b="1"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rPr>
              <a:t> </a:t>
            </a:r>
            <a:r>
              <a:rPr kumimoji="0" lang="en-US" sz="2000" b="0" i="0" u="sng"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hlinkClick r:id="rId3"/>
              </a:rPr>
              <a:t>rfp@idoa.IN.gov</a:t>
            </a:r>
            <a:r>
              <a:rPr kumimoji="0" lang="en-US" sz="2000" b="0"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rPr>
              <a:t> and must be received by the time and date indicated in </a:t>
            </a:r>
            <a:r>
              <a:rPr kumimoji="0" lang="en-US" sz="2000" b="0" i="0" u="sng"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hlinkClick r:id="rId4"/>
              </a:rPr>
              <a:t>Section 1.24</a:t>
            </a:r>
            <a:r>
              <a:rPr kumimoji="0" lang="en-US" sz="2000" b="0"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rPr>
              <a:t>. </a:t>
            </a:r>
            <a:r>
              <a:rPr kumimoji="0" lang="en-US" sz="2000" b="0"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sym typeface="Times New Roman"/>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rPr>
              <a:t>The subject line of the email submissions must clearly state the following: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rPr>
              <a:t>“RFP 26-87895 </a:t>
            </a:r>
            <a:r>
              <a:rPr kumimoji="0" lang="en-US" sz="1800" b="1"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rPr>
              <a:t>Questions/Inquiries – [</a:t>
            </a:r>
            <a:r>
              <a:rPr kumimoji="0" lang="en-US" sz="1800" b="1" i="1"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rPr>
              <a:t>INSERT COMPANY NAME</a:t>
            </a:r>
            <a:r>
              <a:rPr kumimoji="0" lang="en-US" sz="1800" b="1"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rPr>
              <a:t>]</a:t>
            </a:r>
            <a:r>
              <a:rPr kumimoji="0" lang="en-US" sz="1800" b="0" i="0" u="none" strike="noStrike" kern="1200" cap="none" spc="0" normalizeH="0" baseline="0" noProof="0" dirty="0">
                <a:ln>
                  <a:noFill/>
                </a:ln>
                <a:solidFill>
                  <a:prstClr val="white"/>
                </a:solidFill>
                <a:effectLst/>
                <a:uLnTx/>
                <a:uFillTx/>
                <a:latin typeface="Segoe UI" panose="020B0502040204020203" pitchFamily="34" charset="0"/>
                <a:cs typeface="Segoe UI" panose="020B0502040204020203"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Franklin Gothic Book" panose="020B0503020102020204" pitchFamily="34" charset="0"/>
              <a:ea typeface="+mn-ea"/>
              <a:cs typeface="+mn-cs"/>
            </a:endParaRPr>
          </a:p>
        </p:txBody>
      </p:sp>
    </p:spTree>
    <p:extLst>
      <p:ext uri="{BB962C8B-B14F-4D97-AF65-F5344CB8AC3E}">
        <p14:creationId xmlns:p14="http://schemas.microsoft.com/office/powerpoint/2010/main" val="19010311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4DC5A-8C39-B37B-F8F9-A2D262C30238}"/>
              </a:ext>
            </a:extLst>
          </p:cNvPr>
          <p:cNvSpPr>
            <a:spLocks noGrp="1"/>
          </p:cNvSpPr>
          <p:nvPr>
            <p:ph type="title"/>
          </p:nvPr>
        </p:nvSpPr>
        <p:spPr/>
        <p:txBody>
          <a:bodyPr/>
          <a:lstStyle/>
          <a:p>
            <a:r>
              <a:rPr lang="en-US" dirty="0"/>
              <a:t>Pre-Proposal Main Meeting Information</a:t>
            </a:r>
          </a:p>
        </p:txBody>
      </p:sp>
      <p:sp>
        <p:nvSpPr>
          <p:cNvPr id="3" name="Content Placeholder 2">
            <a:extLst>
              <a:ext uri="{FF2B5EF4-FFF2-40B4-BE49-F238E27FC236}">
                <a16:creationId xmlns:a16="http://schemas.microsoft.com/office/drawing/2014/main" id="{7CD6F2AE-7C3F-BD0C-B83B-BD7165F716F7}"/>
              </a:ext>
            </a:extLst>
          </p:cNvPr>
          <p:cNvSpPr>
            <a:spLocks noGrp="1"/>
          </p:cNvSpPr>
          <p:nvPr>
            <p:ph idx="1"/>
          </p:nvPr>
        </p:nvSpPr>
        <p:spPr/>
        <p:txBody>
          <a:bodyPr vert="horz" lIns="91440" tIns="45720" rIns="91440" bIns="45720" rtlCol="0" anchor="t">
            <a:normAutofit/>
          </a:bodyPr>
          <a:lstStyle/>
          <a:p>
            <a:r>
              <a:rPr lang="en-US" dirty="0">
                <a:latin typeface="Franklin Gothic Book"/>
                <a:cs typeface="Times New Roman"/>
              </a:rPr>
              <a:t>General Information</a:t>
            </a:r>
          </a:p>
          <a:p>
            <a:r>
              <a:rPr lang="en-US" dirty="0">
                <a:latin typeface="Franklin Gothic Book"/>
                <a:cs typeface="Times New Roman"/>
              </a:rPr>
              <a:t>Proposal Preparation</a:t>
            </a:r>
          </a:p>
          <a:p>
            <a:pPr lvl="0"/>
            <a:r>
              <a:rPr lang="en-US" dirty="0">
                <a:latin typeface="Franklin Gothic Book"/>
                <a:cs typeface="Times New Roman"/>
              </a:rPr>
              <a:t>Evaluation Criteria</a:t>
            </a:r>
          </a:p>
          <a:p>
            <a:pPr lvl="0"/>
            <a:r>
              <a:rPr lang="en-US" dirty="0">
                <a:latin typeface="Franklin Gothic Book"/>
                <a:cs typeface="Times New Roman"/>
              </a:rPr>
              <a:t>Indiana Veteran Owned Small Business Enterprises (IVOSB)</a:t>
            </a:r>
          </a:p>
          <a:p>
            <a:pPr lvl="0"/>
            <a:r>
              <a:rPr lang="en-US" dirty="0">
                <a:latin typeface="Franklin Gothic Book"/>
                <a:cs typeface="Times New Roman"/>
              </a:rPr>
              <a:t>Submission Requirements</a:t>
            </a:r>
          </a:p>
          <a:p>
            <a:pPr lvl="1">
              <a:buFont typeface="Arial" panose="02070309020205020404" pitchFamily="49" charset="0"/>
              <a:buChar char="•"/>
            </a:pPr>
            <a:r>
              <a:rPr lang="en-US" dirty="0"/>
              <a:t>Optional Forms/Documents</a:t>
            </a:r>
          </a:p>
          <a:p>
            <a:pPr lvl="1">
              <a:buFont typeface="Arial" panose="02070309020205020404" pitchFamily="49" charset="0"/>
              <a:buChar char="•"/>
            </a:pPr>
            <a:r>
              <a:rPr lang="en-US" dirty="0"/>
              <a:t>Required Forms/Documents</a:t>
            </a:r>
          </a:p>
          <a:p>
            <a:pPr lvl="0"/>
            <a:r>
              <a:rPr lang="en-US" dirty="0">
                <a:latin typeface="Franklin Gothic Book"/>
                <a:cs typeface="Times New Roman"/>
              </a:rPr>
              <a:t>Additional Information</a:t>
            </a:r>
          </a:p>
          <a:p>
            <a:pPr lvl="0"/>
            <a:r>
              <a:rPr lang="en-US" dirty="0">
                <a:latin typeface="Franklin Gothic Book"/>
                <a:cs typeface="Times New Roman"/>
              </a:rPr>
              <a:t>Questions (</a:t>
            </a:r>
            <a:r>
              <a:rPr lang="en-US" u="sng" dirty="0">
                <a:latin typeface="Franklin Gothic Book"/>
                <a:cs typeface="Times New Roman"/>
              </a:rPr>
              <a:t>Attachment G</a:t>
            </a:r>
            <a:r>
              <a:rPr lang="en-US" dirty="0">
                <a:latin typeface="Franklin Gothic Book"/>
                <a:cs typeface="Times New Roman"/>
              </a:rPr>
              <a:t>)</a:t>
            </a:r>
          </a:p>
          <a:p>
            <a:pPr lvl="1"/>
            <a:endParaRPr lang="en-US" dirty="0"/>
          </a:p>
        </p:txBody>
      </p:sp>
      <p:sp>
        <p:nvSpPr>
          <p:cNvPr id="4" name="Slide Number Placeholder 3">
            <a:extLst>
              <a:ext uri="{FF2B5EF4-FFF2-40B4-BE49-F238E27FC236}">
                <a16:creationId xmlns:a16="http://schemas.microsoft.com/office/drawing/2014/main" id="{02ABC8F9-9056-AC89-E849-B48DBC770985}"/>
              </a:ext>
            </a:extLst>
          </p:cNvPr>
          <p:cNvSpPr>
            <a:spLocks noGrp="1"/>
          </p:cNvSpPr>
          <p:nvPr>
            <p:ph type="sldNum" sz="quarter" idx="12"/>
          </p:nvPr>
        </p:nvSpPr>
        <p:spPr/>
        <p:txBody>
          <a:bodyPr/>
          <a:lstStyle/>
          <a:p>
            <a:fld id="{38348EF0-853B-401D-A8F2-35F7EA05162D}" type="slidenum">
              <a:rPr lang="en-US" smtClean="0"/>
              <a:t>4</a:t>
            </a:fld>
            <a:endParaRPr lang="en-US" dirty="0"/>
          </a:p>
        </p:txBody>
      </p:sp>
    </p:spTree>
    <p:extLst>
      <p:ext uri="{BB962C8B-B14F-4D97-AF65-F5344CB8AC3E}">
        <p14:creationId xmlns:p14="http://schemas.microsoft.com/office/powerpoint/2010/main" val="4063295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EA3A4-21CD-E56F-E7DF-530B42945908}"/>
              </a:ext>
            </a:extLst>
          </p:cNvPr>
          <p:cNvSpPr>
            <a:spLocks noGrp="1"/>
          </p:cNvSpPr>
          <p:nvPr>
            <p:ph type="title"/>
          </p:nvPr>
        </p:nvSpPr>
        <p:spPr>
          <a:xfrm>
            <a:off x="838200" y="206375"/>
            <a:ext cx="10515600" cy="1035050"/>
          </a:xfrm>
        </p:spPr>
        <p:txBody>
          <a:bodyPr/>
          <a:lstStyle/>
          <a:p>
            <a:r>
              <a:rPr lang="en-US" dirty="0"/>
              <a:t>General Information</a:t>
            </a:r>
          </a:p>
        </p:txBody>
      </p:sp>
      <p:sp>
        <p:nvSpPr>
          <p:cNvPr id="3" name="Content Placeholder 2">
            <a:extLst>
              <a:ext uri="{FF2B5EF4-FFF2-40B4-BE49-F238E27FC236}">
                <a16:creationId xmlns:a16="http://schemas.microsoft.com/office/drawing/2014/main" id="{1A33FF98-5324-BE21-CC2D-FF18375B519D}"/>
              </a:ext>
            </a:extLst>
          </p:cNvPr>
          <p:cNvSpPr>
            <a:spLocks noGrp="1"/>
          </p:cNvSpPr>
          <p:nvPr>
            <p:ph idx="1"/>
          </p:nvPr>
        </p:nvSpPr>
        <p:spPr>
          <a:xfrm>
            <a:off x="838200" y="1241425"/>
            <a:ext cx="10515600" cy="4692650"/>
          </a:xfrm>
        </p:spPr>
        <p:txBody>
          <a:bodyPr vert="horz" lIns="91440" tIns="45720" rIns="91440" bIns="45720" rtlCol="0" anchor="t">
            <a:normAutofit/>
          </a:bodyPr>
          <a:lstStyle/>
          <a:p>
            <a:r>
              <a:rPr lang="en-US" dirty="0">
                <a:latin typeface="Franklin Gothic Book"/>
                <a:cs typeface="Times New Roman"/>
              </a:rPr>
              <a:t>Potential Respondents are typically given the opportunity to express interest in a solicitation and to have their company and contact information posted to the solicitation website by submitting the Pre-Proposal Network Opportunities Form (</a:t>
            </a:r>
            <a:r>
              <a:rPr lang="en-US" u="sng" dirty="0">
                <a:latin typeface="Franklin Gothic Book"/>
                <a:cs typeface="Times New Roman"/>
              </a:rPr>
              <a:t>Attachment I</a:t>
            </a:r>
            <a:r>
              <a:rPr lang="en-US" dirty="0">
                <a:latin typeface="Franklin Gothic Book"/>
                <a:cs typeface="Times New Roman"/>
              </a:rPr>
              <a:t>). </a:t>
            </a:r>
          </a:p>
          <a:p>
            <a:pPr lvl="1">
              <a:buFont typeface="Arial" panose="02070309020205020404" pitchFamily="49" charset="0"/>
              <a:buChar char="•"/>
            </a:pPr>
            <a:r>
              <a:rPr lang="en-US" dirty="0">
                <a:latin typeface="Franklin Gothic Book"/>
                <a:cs typeface="Times New Roman"/>
              </a:rPr>
              <a:t>The form is optional but must be submitted to </a:t>
            </a:r>
            <a:r>
              <a:rPr lang="en-US" dirty="0">
                <a:latin typeface="Franklin Gothic Book"/>
                <a:cs typeface="Times New Roman"/>
                <a:hlinkClick r:id="rId3"/>
              </a:rPr>
              <a:t>rfp@idoa.in.gov</a:t>
            </a:r>
            <a:r>
              <a:rPr lang="en-US" dirty="0">
                <a:latin typeface="Franklin Gothic Book"/>
                <a:cs typeface="Times New Roman"/>
              </a:rPr>
              <a:t> by the date and time specified in the documents for each solicitation.</a:t>
            </a:r>
          </a:p>
          <a:p>
            <a:r>
              <a:rPr lang="en-US" dirty="0">
                <a:latin typeface="Franklin Gothic Book"/>
                <a:cs typeface="Times New Roman"/>
              </a:rPr>
              <a:t>Potential Respondents are encouraged to submit any questions pertaining to a solicitation via the Question/Inquiry process, using </a:t>
            </a:r>
            <a:r>
              <a:rPr lang="en-US" u="sng" dirty="0">
                <a:latin typeface="Franklin Gothic Book"/>
                <a:cs typeface="Times New Roman"/>
              </a:rPr>
              <a:t>Attachment G</a:t>
            </a:r>
            <a:r>
              <a:rPr lang="en-US" b="1" dirty="0">
                <a:latin typeface="Franklin Gothic Book"/>
                <a:cs typeface="Times New Roman"/>
              </a:rPr>
              <a:t>. </a:t>
            </a:r>
            <a:endParaRPr lang="en-US" dirty="0">
              <a:latin typeface="Franklin Gothic Book"/>
              <a:cs typeface="Times New Roman"/>
            </a:endParaRPr>
          </a:p>
          <a:p>
            <a:r>
              <a:rPr lang="en-US" dirty="0">
                <a:solidFill>
                  <a:srgbClr val="FFCC00"/>
                </a:solidFill>
                <a:latin typeface="Franklin Gothic Book"/>
                <a:cs typeface="Times New Roman"/>
              </a:rPr>
              <a:t>Specific deadlines for each event are listed in the published solicitation document(s) (RFx Main Document).</a:t>
            </a:r>
            <a:endParaRPr lang="en-US" dirty="0">
              <a:latin typeface="Franklin Gothic Book"/>
              <a:cs typeface="Times New Roman"/>
            </a:endParaRPr>
          </a:p>
          <a:p>
            <a:endParaRPr lang="en-US" dirty="0"/>
          </a:p>
          <a:p>
            <a:endParaRPr lang="en-US" dirty="0"/>
          </a:p>
        </p:txBody>
      </p:sp>
      <p:sp>
        <p:nvSpPr>
          <p:cNvPr id="4" name="Slide Number Placeholder 3">
            <a:extLst>
              <a:ext uri="{FF2B5EF4-FFF2-40B4-BE49-F238E27FC236}">
                <a16:creationId xmlns:a16="http://schemas.microsoft.com/office/drawing/2014/main" id="{7B93FCBC-213B-8F89-2EF1-70E306D01407}"/>
              </a:ext>
            </a:extLst>
          </p:cNvPr>
          <p:cNvSpPr>
            <a:spLocks noGrp="1"/>
          </p:cNvSpPr>
          <p:nvPr>
            <p:ph type="sldNum" sz="quarter" idx="12"/>
          </p:nvPr>
        </p:nvSpPr>
        <p:spPr/>
        <p:txBody>
          <a:bodyPr/>
          <a:lstStyle/>
          <a:p>
            <a:fld id="{38348EF0-853B-401D-A8F2-35F7EA05162D}" type="slidenum">
              <a:rPr lang="en-US" smtClean="0"/>
              <a:t>5</a:t>
            </a:fld>
            <a:endParaRPr lang="en-US" dirty="0"/>
          </a:p>
        </p:txBody>
      </p:sp>
    </p:spTree>
    <p:extLst>
      <p:ext uri="{BB962C8B-B14F-4D97-AF65-F5344CB8AC3E}">
        <p14:creationId xmlns:p14="http://schemas.microsoft.com/office/powerpoint/2010/main" val="22572446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CCE63-31CA-CDB3-75FD-6201679AD344}"/>
              </a:ext>
            </a:extLst>
          </p:cNvPr>
          <p:cNvSpPr>
            <a:spLocks noGrp="1"/>
          </p:cNvSpPr>
          <p:nvPr>
            <p:ph type="title"/>
          </p:nvPr>
        </p:nvSpPr>
        <p:spPr/>
        <p:txBody>
          <a:bodyPr/>
          <a:lstStyle/>
          <a:p>
            <a:r>
              <a:rPr lang="en-US" dirty="0"/>
              <a:t>Submission Forms/Documents</a:t>
            </a:r>
          </a:p>
        </p:txBody>
      </p:sp>
      <p:sp>
        <p:nvSpPr>
          <p:cNvPr id="3" name="Content Placeholder 2">
            <a:extLst>
              <a:ext uri="{FF2B5EF4-FFF2-40B4-BE49-F238E27FC236}">
                <a16:creationId xmlns:a16="http://schemas.microsoft.com/office/drawing/2014/main" id="{B82FFB3B-0E24-44E3-F42E-1D37C004FCBF}"/>
              </a:ext>
            </a:extLst>
          </p:cNvPr>
          <p:cNvSpPr>
            <a:spLocks noGrp="1"/>
          </p:cNvSpPr>
          <p:nvPr>
            <p:ph idx="1"/>
          </p:nvPr>
        </p:nvSpPr>
        <p:spPr>
          <a:xfrm>
            <a:off x="838200" y="1894114"/>
            <a:ext cx="10515600" cy="4282849"/>
          </a:xfrm>
        </p:spPr>
        <p:txBody>
          <a:bodyPr vert="horz" lIns="91440" tIns="45720" rIns="91440" bIns="45720" rtlCol="0" anchor="t">
            <a:normAutofit/>
          </a:bodyPr>
          <a:lstStyle/>
          <a:p>
            <a:r>
              <a:rPr lang="en-US" dirty="0">
                <a:latin typeface="Franklin Gothic Book"/>
                <a:cs typeface="Times New Roman"/>
              </a:rPr>
              <a:t>Additional forms may also be required depending on the event.</a:t>
            </a:r>
          </a:p>
          <a:p>
            <a:r>
              <a:rPr lang="en-US" b="1" dirty="0">
                <a:latin typeface="Franklin Gothic Book"/>
                <a:cs typeface="Times New Roman"/>
              </a:rPr>
              <a:t>Use the templates </a:t>
            </a:r>
            <a:r>
              <a:rPr lang="en-US" dirty="0">
                <a:latin typeface="Franklin Gothic Book"/>
                <a:cs typeface="Times New Roman"/>
              </a:rPr>
              <a:t>provided for all responses and </a:t>
            </a:r>
            <a:r>
              <a:rPr lang="en-US" b="1" u="sng" dirty="0">
                <a:latin typeface="Franklin Gothic Book"/>
                <a:cs typeface="Times New Roman"/>
              </a:rPr>
              <a:t>do not alter </a:t>
            </a:r>
            <a:r>
              <a:rPr lang="en-US" dirty="0">
                <a:latin typeface="Franklin Gothic Book"/>
                <a:cs typeface="Times New Roman"/>
              </a:rPr>
              <a:t>any templates.</a:t>
            </a:r>
          </a:p>
          <a:p>
            <a:r>
              <a:rPr lang="en-US" dirty="0"/>
              <a:t>Responses must be submitted per the RFP instructions. See RFP Sections 1.8 and 2.1 for additional details. Late submissions, emailed or hand-delivered submissions will not be accepted.</a:t>
            </a:r>
          </a:p>
          <a:p>
            <a:pPr marL="0" indent="0">
              <a:buNone/>
            </a:pPr>
            <a:r>
              <a:rPr lang="en-US" dirty="0"/>
              <a:t>Please see the Key Dates section (RFP Main Document) of each solicitation to confirm due dates for these items.</a:t>
            </a:r>
          </a:p>
          <a:p>
            <a:pPr marL="0" indent="0">
              <a:buNone/>
            </a:pPr>
            <a:endParaRPr lang="en-US" dirty="0"/>
          </a:p>
          <a:p>
            <a:endParaRPr lang="en-US" dirty="0"/>
          </a:p>
        </p:txBody>
      </p:sp>
      <p:sp>
        <p:nvSpPr>
          <p:cNvPr id="4" name="Slide Number Placeholder 3">
            <a:extLst>
              <a:ext uri="{FF2B5EF4-FFF2-40B4-BE49-F238E27FC236}">
                <a16:creationId xmlns:a16="http://schemas.microsoft.com/office/drawing/2014/main" id="{37B6947C-6838-BC01-ABE2-CE7D08E8089A}"/>
              </a:ext>
            </a:extLst>
          </p:cNvPr>
          <p:cNvSpPr>
            <a:spLocks noGrp="1"/>
          </p:cNvSpPr>
          <p:nvPr>
            <p:ph type="sldNum" sz="quarter" idx="12"/>
          </p:nvPr>
        </p:nvSpPr>
        <p:spPr/>
        <p:txBody>
          <a:bodyPr/>
          <a:lstStyle/>
          <a:p>
            <a:fld id="{38348EF0-853B-401D-A8F2-35F7EA05162D}" type="slidenum">
              <a:rPr lang="en-US" smtClean="0"/>
              <a:t>6</a:t>
            </a:fld>
            <a:endParaRPr lang="en-US" dirty="0"/>
          </a:p>
        </p:txBody>
      </p:sp>
    </p:spTree>
    <p:extLst>
      <p:ext uri="{BB962C8B-B14F-4D97-AF65-F5344CB8AC3E}">
        <p14:creationId xmlns:p14="http://schemas.microsoft.com/office/powerpoint/2010/main" val="3526191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7CC31-932F-E637-2EAF-D1E3975D02BF}"/>
              </a:ext>
            </a:extLst>
          </p:cNvPr>
          <p:cNvSpPr>
            <a:spLocks noGrp="1"/>
          </p:cNvSpPr>
          <p:nvPr>
            <p:ph type="title"/>
          </p:nvPr>
        </p:nvSpPr>
        <p:spPr>
          <a:xfrm>
            <a:off x="838200" y="365126"/>
            <a:ext cx="10515600" cy="1081088"/>
          </a:xfrm>
        </p:spPr>
        <p:txBody>
          <a:bodyPr/>
          <a:lstStyle/>
          <a:p>
            <a:r>
              <a:rPr lang="en-US" dirty="0"/>
              <a:t>Required Submission Forms/Documents</a:t>
            </a:r>
          </a:p>
        </p:txBody>
      </p:sp>
      <p:sp>
        <p:nvSpPr>
          <p:cNvPr id="3" name="Content Placeholder 2">
            <a:extLst>
              <a:ext uri="{FF2B5EF4-FFF2-40B4-BE49-F238E27FC236}">
                <a16:creationId xmlns:a16="http://schemas.microsoft.com/office/drawing/2014/main" id="{1294D9D1-BECE-19A5-F8A5-D82BA06FE3BE}"/>
              </a:ext>
            </a:extLst>
          </p:cNvPr>
          <p:cNvSpPr>
            <a:spLocks noGrp="1"/>
          </p:cNvSpPr>
          <p:nvPr>
            <p:ph idx="1"/>
          </p:nvPr>
        </p:nvSpPr>
        <p:spPr>
          <a:xfrm>
            <a:off x="838200" y="1343026"/>
            <a:ext cx="10515600" cy="4833938"/>
          </a:xfrm>
        </p:spPr>
        <p:txBody>
          <a:bodyPr vert="horz" lIns="91440" tIns="45720" rIns="91440" bIns="45720" rtlCol="0" anchor="t">
            <a:normAutofit/>
          </a:bodyPr>
          <a:lstStyle/>
          <a:p>
            <a:r>
              <a:rPr lang="en-US" dirty="0">
                <a:latin typeface="Franklin Gothic Book"/>
                <a:cs typeface="Times New Roman"/>
              </a:rPr>
              <a:t>Attachment A1 – IVOSB Participation Plan Form</a:t>
            </a:r>
          </a:p>
          <a:p>
            <a:pPr lvl="1">
              <a:buFont typeface="Arial" panose="02070309020205020404" pitchFamily="49" charset="0"/>
              <a:buChar char="•"/>
            </a:pPr>
            <a:r>
              <a:rPr lang="en-US" dirty="0"/>
              <a:t>Letters of Commitment</a:t>
            </a:r>
          </a:p>
          <a:p>
            <a:pPr lvl="1">
              <a:buFont typeface="Arial" panose="02070309020205020404" pitchFamily="49" charset="0"/>
              <a:buChar char="•"/>
            </a:pPr>
            <a:r>
              <a:rPr lang="en-US" dirty="0"/>
              <a:t>Certification Documentation</a:t>
            </a:r>
          </a:p>
          <a:p>
            <a:r>
              <a:rPr lang="en-US" dirty="0">
                <a:latin typeface="Franklin Gothic Book"/>
                <a:cs typeface="Times New Roman"/>
              </a:rPr>
              <a:t>Attachment C – Indiana Economic Impact Form</a:t>
            </a:r>
          </a:p>
          <a:p>
            <a:r>
              <a:rPr lang="en-US" dirty="0">
                <a:latin typeface="Franklin Gothic Book"/>
                <a:cs typeface="Times New Roman"/>
              </a:rPr>
              <a:t>Attachment D – Cost Proposal Template</a:t>
            </a:r>
          </a:p>
          <a:p>
            <a:r>
              <a:rPr lang="en-US" dirty="0">
                <a:latin typeface="Franklin Gothic Book"/>
                <a:cs typeface="Times New Roman"/>
              </a:rPr>
              <a:t>Attachment E – Business Proposal Template</a:t>
            </a:r>
          </a:p>
          <a:p>
            <a:r>
              <a:rPr lang="en-US" dirty="0">
                <a:latin typeface="Franklin Gothic Book"/>
                <a:cs typeface="Times New Roman"/>
              </a:rPr>
              <a:t>Attachment F – Technical Proposal Template</a:t>
            </a:r>
          </a:p>
          <a:p>
            <a:r>
              <a:rPr lang="en-US" dirty="0">
                <a:latin typeface="Franklin Gothic Book"/>
                <a:cs typeface="Times New Roman"/>
              </a:rPr>
              <a:t>Attachment H – Reference Check Forms</a:t>
            </a:r>
          </a:p>
          <a:p>
            <a:pPr lvl="1">
              <a:buFont typeface="Arial" panose="02070309020205020404" pitchFamily="49" charset="0"/>
              <a:buChar char="•"/>
            </a:pPr>
            <a:r>
              <a:rPr lang="en-US" dirty="0"/>
              <a:t>Must be completed by the reference and emailed directly to the State</a:t>
            </a:r>
          </a:p>
          <a:p>
            <a:r>
              <a:rPr lang="en-US" dirty="0">
                <a:latin typeface="Franklin Gothic Book"/>
                <a:cs typeface="Times New Roman"/>
              </a:rPr>
              <a:t>Attachment J – Attestation Form</a:t>
            </a:r>
            <a:endParaRPr lang="en-US" dirty="0"/>
          </a:p>
        </p:txBody>
      </p:sp>
      <p:sp>
        <p:nvSpPr>
          <p:cNvPr id="4" name="Slide Number Placeholder 3">
            <a:extLst>
              <a:ext uri="{FF2B5EF4-FFF2-40B4-BE49-F238E27FC236}">
                <a16:creationId xmlns:a16="http://schemas.microsoft.com/office/drawing/2014/main" id="{5B680CAD-63E6-5EEC-580A-D76A756DE016}"/>
              </a:ext>
            </a:extLst>
          </p:cNvPr>
          <p:cNvSpPr>
            <a:spLocks noGrp="1"/>
          </p:cNvSpPr>
          <p:nvPr>
            <p:ph type="sldNum" sz="quarter" idx="12"/>
          </p:nvPr>
        </p:nvSpPr>
        <p:spPr/>
        <p:txBody>
          <a:bodyPr/>
          <a:lstStyle/>
          <a:p>
            <a:fld id="{38348EF0-853B-401D-A8F2-35F7EA05162D}" type="slidenum">
              <a:rPr lang="en-US" smtClean="0"/>
              <a:t>7</a:t>
            </a:fld>
            <a:endParaRPr lang="en-US" dirty="0"/>
          </a:p>
        </p:txBody>
      </p:sp>
    </p:spTree>
    <p:extLst>
      <p:ext uri="{BB962C8B-B14F-4D97-AF65-F5344CB8AC3E}">
        <p14:creationId xmlns:p14="http://schemas.microsoft.com/office/powerpoint/2010/main" val="1308167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ED30D-DBFB-0FDF-18E8-64C5FD02475C}"/>
              </a:ext>
            </a:extLst>
          </p:cNvPr>
          <p:cNvSpPr>
            <a:spLocks noGrp="1"/>
          </p:cNvSpPr>
          <p:nvPr>
            <p:ph type="title"/>
          </p:nvPr>
        </p:nvSpPr>
        <p:spPr/>
        <p:txBody>
          <a:bodyPr/>
          <a:lstStyle/>
          <a:p>
            <a:r>
              <a:rPr lang="en-US" dirty="0"/>
              <a:t>Executive Summary</a:t>
            </a:r>
          </a:p>
        </p:txBody>
      </p:sp>
      <p:sp>
        <p:nvSpPr>
          <p:cNvPr id="3" name="Content Placeholder 2">
            <a:extLst>
              <a:ext uri="{FF2B5EF4-FFF2-40B4-BE49-F238E27FC236}">
                <a16:creationId xmlns:a16="http://schemas.microsoft.com/office/drawing/2014/main" id="{3AB67BE5-189A-F107-CA7D-A6C8E9AC7730}"/>
              </a:ext>
            </a:extLst>
          </p:cNvPr>
          <p:cNvSpPr>
            <a:spLocks noGrp="1"/>
          </p:cNvSpPr>
          <p:nvPr>
            <p:ph idx="1"/>
          </p:nvPr>
        </p:nvSpPr>
        <p:spPr>
          <a:xfrm>
            <a:off x="838200" y="1513114"/>
            <a:ext cx="10178143" cy="4663849"/>
          </a:xfrm>
        </p:spPr>
        <p:txBody>
          <a:bodyPr vert="horz" lIns="91440" tIns="45720" rIns="91440" bIns="45720" rtlCol="0" anchor="t">
            <a:normAutofit fontScale="92500"/>
          </a:bodyPr>
          <a:lstStyle/>
          <a:p>
            <a:pPr marL="0" indent="0">
              <a:buNone/>
            </a:pPr>
            <a:r>
              <a:rPr lang="en-US" dirty="0">
                <a:latin typeface="Franklin Gothic Book"/>
                <a:cs typeface="Times New Roman"/>
              </a:rPr>
              <a:t>The Executive Summary must be completed and submitted via the online submission process. At a minimum, your Executive Summary must address the following (also outlined in Section 2.2 of the RFP):</a:t>
            </a:r>
          </a:p>
          <a:p>
            <a:r>
              <a:rPr lang="en-US" dirty="0">
                <a:latin typeface="Franklin Gothic Book"/>
                <a:cs typeface="Times New Roman"/>
              </a:rPr>
              <a:t>Summarize your ability and desire to supply the required services;</a:t>
            </a:r>
          </a:p>
          <a:p>
            <a:r>
              <a:rPr lang="en-US" dirty="0">
                <a:latin typeface="Franklin Gothic Book"/>
                <a:cs typeface="Times New Roman"/>
              </a:rPr>
              <a:t>Make sure the Executive Summary is signed by an authorized representative; </a:t>
            </a:r>
          </a:p>
          <a:p>
            <a:pPr lvl="1">
              <a:buFont typeface="Arial" panose="02070309020205020404" pitchFamily="49" charset="0"/>
              <a:buChar char="•"/>
            </a:pPr>
            <a:r>
              <a:rPr lang="en-US" b="1" dirty="0">
                <a:solidFill>
                  <a:srgbClr val="FFC000"/>
                </a:solidFill>
              </a:rPr>
              <a:t>Include your primary contact </a:t>
            </a:r>
          </a:p>
          <a:p>
            <a:r>
              <a:rPr lang="en-US" dirty="0">
                <a:latin typeface="Franklin Gothic Book"/>
                <a:cs typeface="Times New Roman"/>
              </a:rPr>
              <a:t>State your understanding of the respondent notification; and</a:t>
            </a:r>
          </a:p>
          <a:p>
            <a:r>
              <a:rPr lang="en-US" dirty="0">
                <a:latin typeface="Franklin Gothic Book"/>
                <a:cs typeface="Times New Roman"/>
              </a:rPr>
              <a:t>Indicate status regarding Secretary of State registration.</a:t>
            </a:r>
          </a:p>
          <a:p>
            <a:pPr marL="0" indent="0">
              <a:buNone/>
            </a:pPr>
            <a:r>
              <a:rPr lang="en-US" dirty="0">
                <a:latin typeface="Franklin Gothic Book"/>
                <a:cs typeface="Times New Roman"/>
              </a:rPr>
              <a:t>You may include additional “cover letter” information within the Executive Summary if desired.</a:t>
            </a:r>
          </a:p>
          <a:p>
            <a:endParaRPr lang="en-US" dirty="0"/>
          </a:p>
        </p:txBody>
      </p:sp>
      <p:sp>
        <p:nvSpPr>
          <p:cNvPr id="4" name="Slide Number Placeholder 3">
            <a:extLst>
              <a:ext uri="{FF2B5EF4-FFF2-40B4-BE49-F238E27FC236}">
                <a16:creationId xmlns:a16="http://schemas.microsoft.com/office/drawing/2014/main" id="{E7FFD45A-7597-9C86-5578-5ED9F65D332D}"/>
              </a:ext>
            </a:extLst>
          </p:cNvPr>
          <p:cNvSpPr>
            <a:spLocks noGrp="1"/>
          </p:cNvSpPr>
          <p:nvPr>
            <p:ph type="sldNum" sz="quarter" idx="12"/>
          </p:nvPr>
        </p:nvSpPr>
        <p:spPr/>
        <p:txBody>
          <a:bodyPr/>
          <a:lstStyle/>
          <a:p>
            <a:fld id="{38348EF0-853B-401D-A8F2-35F7EA05162D}" type="slidenum">
              <a:rPr lang="en-US" smtClean="0"/>
              <a:t>8</a:t>
            </a:fld>
            <a:endParaRPr lang="en-US" dirty="0"/>
          </a:p>
        </p:txBody>
      </p:sp>
    </p:spTree>
    <p:extLst>
      <p:ext uri="{BB962C8B-B14F-4D97-AF65-F5344CB8AC3E}">
        <p14:creationId xmlns:p14="http://schemas.microsoft.com/office/powerpoint/2010/main" val="36401120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02861-7729-0804-4DCD-F910E0740718}"/>
              </a:ext>
            </a:extLst>
          </p:cNvPr>
          <p:cNvSpPr>
            <a:spLocks noGrp="1"/>
          </p:cNvSpPr>
          <p:nvPr>
            <p:ph type="title"/>
          </p:nvPr>
        </p:nvSpPr>
        <p:spPr/>
        <p:txBody>
          <a:bodyPr/>
          <a:lstStyle/>
          <a:p>
            <a:r>
              <a:rPr lang="en-US" dirty="0"/>
              <a:t>Attestation Form</a:t>
            </a:r>
          </a:p>
        </p:txBody>
      </p:sp>
      <p:sp>
        <p:nvSpPr>
          <p:cNvPr id="3" name="Content Placeholder 2">
            <a:extLst>
              <a:ext uri="{FF2B5EF4-FFF2-40B4-BE49-F238E27FC236}">
                <a16:creationId xmlns:a16="http://schemas.microsoft.com/office/drawing/2014/main" id="{AFFC23DD-763F-F548-EBF3-43D290BA9496}"/>
              </a:ext>
            </a:extLst>
          </p:cNvPr>
          <p:cNvSpPr>
            <a:spLocks noGrp="1"/>
          </p:cNvSpPr>
          <p:nvPr>
            <p:ph idx="1"/>
          </p:nvPr>
        </p:nvSpPr>
        <p:spPr>
          <a:xfrm>
            <a:off x="838200" y="1513114"/>
            <a:ext cx="10515600" cy="4663849"/>
          </a:xfrm>
        </p:spPr>
        <p:txBody>
          <a:bodyPr/>
          <a:lstStyle/>
          <a:p>
            <a:pPr marL="0" indent="0">
              <a:buNone/>
            </a:pPr>
            <a:r>
              <a:rPr lang="en-US" dirty="0"/>
              <a:t>The Attestation Form (</a:t>
            </a:r>
            <a:r>
              <a:rPr lang="en-US" u="sng" dirty="0"/>
              <a:t>Attachment J</a:t>
            </a:r>
            <a:r>
              <a:rPr lang="en-US" dirty="0"/>
              <a:t>) must be completed. </a:t>
            </a:r>
          </a:p>
          <a:p>
            <a:r>
              <a:rPr lang="en-US" dirty="0"/>
              <a:t>Mandatory Submission and Requirements</a:t>
            </a:r>
          </a:p>
          <a:p>
            <a:r>
              <a:rPr lang="en-US" dirty="0"/>
              <a:t>Confirm Mutual Understanding and Submission</a:t>
            </a:r>
          </a:p>
          <a:p>
            <a:r>
              <a:rPr lang="en-US" dirty="0"/>
              <a:t>Claim Clarification (Buy Indiana), if applicable </a:t>
            </a:r>
          </a:p>
          <a:p>
            <a:r>
              <a:rPr lang="en-US" dirty="0"/>
              <a:t>Subcontractors per RFP 2.3.10</a:t>
            </a:r>
          </a:p>
          <a:p>
            <a:r>
              <a:rPr lang="en-US" dirty="0"/>
              <a:t>Confidential / Redacted File Information</a:t>
            </a:r>
          </a:p>
          <a:p>
            <a:endParaRPr lang="en-US" dirty="0"/>
          </a:p>
          <a:p>
            <a:endParaRPr lang="en-US" dirty="0"/>
          </a:p>
        </p:txBody>
      </p:sp>
      <p:sp>
        <p:nvSpPr>
          <p:cNvPr id="4" name="Slide Number Placeholder 3">
            <a:extLst>
              <a:ext uri="{FF2B5EF4-FFF2-40B4-BE49-F238E27FC236}">
                <a16:creationId xmlns:a16="http://schemas.microsoft.com/office/drawing/2014/main" id="{46CA8425-2C4A-A049-8D64-59DAB764F6BB}"/>
              </a:ext>
            </a:extLst>
          </p:cNvPr>
          <p:cNvSpPr>
            <a:spLocks noGrp="1"/>
          </p:cNvSpPr>
          <p:nvPr>
            <p:ph type="sldNum" sz="quarter" idx="12"/>
          </p:nvPr>
        </p:nvSpPr>
        <p:spPr/>
        <p:txBody>
          <a:bodyPr/>
          <a:lstStyle/>
          <a:p>
            <a:fld id="{38348EF0-853B-401D-A8F2-35F7EA05162D}" type="slidenum">
              <a:rPr lang="en-US" smtClean="0"/>
              <a:t>9</a:t>
            </a:fld>
            <a:endParaRPr lang="en-US" dirty="0"/>
          </a:p>
        </p:txBody>
      </p:sp>
    </p:spTree>
    <p:extLst>
      <p:ext uri="{BB962C8B-B14F-4D97-AF65-F5344CB8AC3E}">
        <p14:creationId xmlns:p14="http://schemas.microsoft.com/office/powerpoint/2010/main" val="955116435"/>
      </p:ext>
    </p:extLst>
  </p:cSld>
  <p:clrMapOvr>
    <a:masterClrMapping/>
  </p:clrMapOvr>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121F48"/>
      </a:dk2>
      <a:lt2>
        <a:srgbClr val="E8E8E8"/>
      </a:lt2>
      <a:accent1>
        <a:srgbClr val="215E99"/>
      </a:accent1>
      <a:accent2>
        <a:srgbClr val="FBB426"/>
      </a:accent2>
      <a:accent3>
        <a:srgbClr val="002060"/>
      </a:accent3>
      <a:accent4>
        <a:srgbClr val="336699"/>
      </a:accent4>
      <a:accent5>
        <a:srgbClr val="8D5F02"/>
      </a:accent5>
      <a:accent6>
        <a:srgbClr val="FCD27C"/>
      </a:accent6>
      <a:hlink>
        <a:srgbClr val="86B3BF"/>
      </a:hlink>
      <a:folHlink>
        <a:srgbClr val="FEF0D3"/>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9a6da63-285d-4c19-b4ed-8e4e325f90f2">
      <Terms xmlns="http://schemas.microsoft.com/office/infopath/2007/PartnerControls"/>
    </lcf76f155ced4ddcb4097134ff3c332f>
    <TaxCatchAll xmlns="35bfc777-bb7c-4915-a2d5-108c461fcbd6" xsi:nil="true"/>
    <Agency xmlns="a9a6da63-285d-4c19-b4ed-8e4e325f90f2" xsi:nil="true"/>
    <AssignedTo xmlns="a9a6da63-285d-4c19-b4ed-8e4e325f90f2">
      <UserInfo>
        <DisplayName/>
        <AccountId xsi:nil="true"/>
        <AccountType/>
      </UserInfo>
    </AssignedTo>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422F8C9C8E5FC4F975AA875CBDC4DDB" ma:contentTypeVersion="15" ma:contentTypeDescription="Create a new document." ma:contentTypeScope="" ma:versionID="aa36ba830aced0df17844237355a9fa2">
  <xsd:schema xmlns:xsd="http://www.w3.org/2001/XMLSchema" xmlns:xs="http://www.w3.org/2001/XMLSchema" xmlns:p="http://schemas.microsoft.com/office/2006/metadata/properties" xmlns:ns2="a9a6da63-285d-4c19-b4ed-8e4e325f90f2" xmlns:ns3="35bfc777-bb7c-4915-a2d5-108c461fcbd6" targetNamespace="http://schemas.microsoft.com/office/2006/metadata/properties" ma:root="true" ma:fieldsID="6ba3008fdac2e5036f62839362cf21e3" ns2:_="" ns3:_="">
    <xsd:import namespace="a9a6da63-285d-4c19-b4ed-8e4e325f90f2"/>
    <xsd:import namespace="35bfc777-bb7c-4915-a2d5-108c461fcbd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CR" minOccurs="0"/>
                <xsd:element ref="ns2:MediaServiceBillingMetadata" minOccurs="0"/>
                <xsd:element ref="ns2:AssignedTo" minOccurs="0"/>
                <xsd:element ref="ns2:Agenc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a6da63-285d-4c19-b4ed-8e4e325f90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a2675d46-00a0-495e-b90c-e7abf5d36b7d" ma:termSetId="09814cd3-568e-fe90-9814-8d621ff8fb84" ma:anchorId="fba54fb3-c3e1-fe81-a776-ca4b69148c4d" ma:open="true" ma:isKeyword="false">
      <xsd:complexType>
        <xsd:sequence>
          <xsd:element ref="pc:Terms" minOccurs="0" maxOccurs="1"/>
        </xsd:sequence>
      </xsd:complexType>
    </xsd:element>
    <xsd:element name="MediaServiceLocation" ma:index="18" nillable="true" ma:displayName="Location" ma:descrip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0" nillable="true" ma:displayName="MediaServiceBillingMetadata" ma:hidden="true" ma:internalName="MediaServiceBillingMetadata" ma:readOnly="true">
      <xsd:simpleType>
        <xsd:restriction base="dms:Note"/>
      </xsd:simpleType>
    </xsd:element>
    <xsd:element name="AssignedTo" ma:index="21" nillable="true" ma:displayName="Assigned To" ma:format="Dropdown" ma:list="UserInfo" ma:SharePointGroup="0" ma:internalName="AssignedTo">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gency" ma:index="22" nillable="true" ma:displayName="Agency" ma:format="Dropdown" ma:internalName="Agency">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bfc777-bb7c-4915-a2d5-108c461fcbd6"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e2aee3f9-51a7-4a69-8bcd-2207fcecd8e4}" ma:internalName="TaxCatchAll" ma:showField="CatchAllData" ma:web="35bfc777-bb7c-4915-a2d5-108c461fcbd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4EBEE18-5F58-4634-9A08-B22C0D8B34BF}">
  <ds:schemaRefs>
    <ds:schemaRef ds:uri="http://schemas.openxmlformats.org/package/2006/metadata/core-properties"/>
    <ds:schemaRef ds:uri="http://schemas.microsoft.com/office/2006/documentManagement/types"/>
    <ds:schemaRef ds:uri="http://purl.org/dc/elements/1.1/"/>
    <ds:schemaRef ds:uri="http://purl.org/dc/terms/"/>
    <ds:schemaRef ds:uri="http://schemas.microsoft.com/office/2006/metadata/properties"/>
    <ds:schemaRef ds:uri="http://purl.org/dc/dcmitype/"/>
    <ds:schemaRef ds:uri="35bfc777-bb7c-4915-a2d5-108c461fcbd6"/>
    <ds:schemaRef ds:uri="http://schemas.microsoft.com/office/infopath/2007/PartnerControls"/>
    <ds:schemaRef ds:uri="a9a6da63-285d-4c19-b4ed-8e4e325f90f2"/>
    <ds:schemaRef ds:uri="http://www.w3.org/XML/1998/namespace"/>
  </ds:schemaRefs>
</ds:datastoreItem>
</file>

<file path=customXml/itemProps2.xml><?xml version="1.0" encoding="utf-8"?>
<ds:datastoreItem xmlns:ds="http://schemas.openxmlformats.org/officeDocument/2006/customXml" ds:itemID="{407B6C8F-4394-473A-A36D-417EAEC284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a6da63-285d-4c19-b4ed-8e4e325f90f2"/>
    <ds:schemaRef ds:uri="35bfc777-bb7c-4915-a2d5-108c461fcb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BA52CB8-1D87-4A71-99A2-DF686DC6E0B8}">
  <ds:schemaRefs>
    <ds:schemaRef ds:uri="http://schemas.microsoft.com/sharepoint/v3/contenttype/forms"/>
  </ds:schemaRefs>
</ds:datastoreItem>
</file>

<file path=docMetadata/LabelInfo.xml><?xml version="1.0" encoding="utf-8"?>
<clbl:labelList xmlns:clbl="http://schemas.microsoft.com/office/2020/mipLabelMetadata">
  <clbl:label id="{2199bfba-a409-4f13-b0c4-18b45933d88d}" enabled="0" method="" siteId="{2199bfba-a409-4f13-b0c4-18b45933d88d}" removed="1"/>
</clbl:labelList>
</file>

<file path=docProps/app.xml><?xml version="1.0" encoding="utf-8"?>
<Properties xmlns="http://schemas.openxmlformats.org/officeDocument/2006/extended-properties" xmlns:vt="http://schemas.openxmlformats.org/officeDocument/2006/docPropsVTypes">
  <TotalTime>2289</TotalTime>
  <Words>2751</Words>
  <Application>Microsoft Office PowerPoint</Application>
  <PresentationFormat>Widescreen</PresentationFormat>
  <Paragraphs>279</Paragraphs>
  <Slides>35</Slides>
  <Notes>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35</vt:i4>
      </vt:variant>
    </vt:vector>
  </HeadingPairs>
  <TitlesOfParts>
    <vt:vector size="44" baseType="lpstr">
      <vt:lpstr>Aptos</vt:lpstr>
      <vt:lpstr>Arial</vt:lpstr>
      <vt:lpstr>Calibri</vt:lpstr>
      <vt:lpstr>Courier New</vt:lpstr>
      <vt:lpstr>Franklin Gothic Book</vt:lpstr>
      <vt:lpstr>Franklin Gothic Demi</vt:lpstr>
      <vt:lpstr>Segoe UI</vt:lpstr>
      <vt:lpstr>Wingdings</vt:lpstr>
      <vt:lpstr>Office Theme</vt:lpstr>
      <vt:lpstr>Welcome</vt:lpstr>
      <vt:lpstr>State of Indiana Bidder Profile</vt:lpstr>
      <vt:lpstr>Pre-Proposal Breakout Meeting Information</vt:lpstr>
      <vt:lpstr>Pre-Proposal Main Meeting Information</vt:lpstr>
      <vt:lpstr>General Information</vt:lpstr>
      <vt:lpstr>Submission Forms/Documents</vt:lpstr>
      <vt:lpstr>Required Submission Forms/Documents</vt:lpstr>
      <vt:lpstr>Executive Summary</vt:lpstr>
      <vt:lpstr>Attestation Form</vt:lpstr>
      <vt:lpstr>Confidential Information</vt:lpstr>
      <vt:lpstr>Indiana Economic Impact Form (IEI)</vt:lpstr>
      <vt:lpstr>Business Proposal </vt:lpstr>
      <vt:lpstr>Business Proposal </vt:lpstr>
      <vt:lpstr>Business Proposal</vt:lpstr>
      <vt:lpstr>Technical Proposal </vt:lpstr>
      <vt:lpstr>Cost Proposal</vt:lpstr>
      <vt:lpstr>Cost Proposal</vt:lpstr>
      <vt:lpstr>Optional Submission Forms/Documents </vt:lpstr>
      <vt:lpstr>Evaluation Criteria</vt:lpstr>
      <vt:lpstr>Indiana Veteran Owned Small Business</vt:lpstr>
      <vt:lpstr>Indiana Veteran Owned Small Business</vt:lpstr>
      <vt:lpstr>Indiana Veteran Owned Small Business</vt:lpstr>
      <vt:lpstr>Indiana Veteran Owned Small Business</vt:lpstr>
      <vt:lpstr>Subcontractor Compliance</vt:lpstr>
      <vt:lpstr>Submission Requirements</vt:lpstr>
      <vt:lpstr>Additional Resources for Bidders</vt:lpstr>
      <vt:lpstr>PowerPoint Presentation</vt:lpstr>
      <vt:lpstr>Purpose of the RFP</vt:lpstr>
      <vt:lpstr>Scope of Work - Background</vt:lpstr>
      <vt:lpstr>Scope of Work - Deliverables</vt:lpstr>
      <vt:lpstr>Scope of Work - Billing</vt:lpstr>
      <vt:lpstr>Term</vt:lpstr>
      <vt:lpstr>Evaluation Criteria</vt:lpstr>
      <vt:lpstr>RFP Key Dates</vt:lpstr>
      <vt:lpstr>PowerPoint Presentation</vt:lpstr>
    </vt:vector>
  </TitlesOfParts>
  <Company>Indiana Office of Technology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Gov Proc 2025</dc:title>
  <dc:creator>Timperman, Molly (IDOA)</dc:creator>
  <cp:lastModifiedBy>Humbert, Alexis (IDOA)</cp:lastModifiedBy>
  <cp:revision>8</cp:revision>
  <cp:lastPrinted>2025-08-24T20:43:16Z</cp:lastPrinted>
  <dcterms:created xsi:type="dcterms:W3CDTF">2025-07-30T12:50:36Z</dcterms:created>
  <dcterms:modified xsi:type="dcterms:W3CDTF">2026-07-15T17:38:39Z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0x0101002422F8C9C8E5FC4F975AA875CBDC4DDB</vt:lpwstr>
  </property>
  <property fmtid="{D5CDD505-2E9C-101B-9397-08002B2CF9AE}" pid="3" name="MediaServiceImageTags">
    <vt:lpwstr/>
  </property>
</Properties>
</file>