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48"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8" r:id="rId11"/>
    <p:sldId id="265" r:id="rId12"/>
    <p:sldId id="266" r:id="rId13"/>
    <p:sldId id="299" r:id="rId14"/>
    <p:sldId id="267" r:id="rId15"/>
    <p:sldId id="269" r:id="rId16"/>
    <p:sldId id="298" r:id="rId17"/>
    <p:sldId id="300" r:id="rId18"/>
    <p:sldId id="272" r:id="rId19"/>
    <p:sldId id="273" r:id="rId20"/>
    <p:sldId id="274" r:id="rId21"/>
    <p:sldId id="275" r:id="rId22"/>
    <p:sldId id="277" r:id="rId23"/>
    <p:sldId id="276" r:id="rId24"/>
    <p:sldId id="278" r:id="rId25"/>
    <p:sldId id="279" r:id="rId26"/>
    <p:sldId id="280" r:id="rId27"/>
    <p:sldId id="281" r:id="rId28"/>
    <p:sldId id="282" r:id="rId29"/>
    <p:sldId id="283" r:id="rId30"/>
    <p:sldId id="284" r:id="rId31"/>
    <p:sldId id="285" r:id="rId32"/>
    <p:sldId id="296" r:id="rId33"/>
    <p:sldId id="288" r:id="rId34"/>
    <p:sldId id="297" r:id="rId35"/>
    <p:sldId id="289" r:id="rId36"/>
    <p:sldId id="290" r:id="rId37"/>
    <p:sldId id="291" r:id="rId38"/>
    <p:sldId id="292" r:id="rId39"/>
    <p:sldId id="293" r:id="rId40"/>
    <p:sldId id="294" r:id="rId41"/>
  </p:sldIdLst>
  <p:sldSz cx="12192000" cy="6858000"/>
  <p:notesSz cx="7010400" cy="9236075"/>
  <p:embeddedFontLst>
    <p:embeddedFont>
      <p:font typeface="Franklin Gothic Book" panose="020B0503020102020204" pitchFamily="34" charset="0"/>
      <p:regular r:id="rId43"/>
      <p:italic r:id="rId44"/>
    </p:embeddedFont>
    <p:embeddedFont>
      <p:font typeface="Garamond" panose="02020404030301010803" pitchFamily="18" charset="0"/>
      <p:regular r:id="rId45"/>
      <p:bold r:id="rId46"/>
      <p:italic r:id="rId47"/>
      <p:boldItalic r:id="rId48"/>
    </p:embeddedFont>
    <p:embeddedFont>
      <p:font typeface="Libre Franklin" pitchFamily="2"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4" roundtripDataSignature="AMtx7mjvBgWuAT9Bjl+RoHHCliU/2YyKH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70C0"/>
    <a:srgbClr val="2E396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E34A17E-C4B8-44FB-B5DB-2E3B9F6F51AF}">
  <a:tblStyle styleId="{1E34A17E-C4B8-44FB-B5DB-2E3B9F6F51AF}" styleName="Table_0">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DEDED"/>
          </a:solidFill>
        </a:fill>
      </a:tcStyle>
    </a:wholeTbl>
    <a:band1H>
      <a:tcTxStyle/>
      <a:tcStyle>
        <a:tcBdr/>
        <a:fill>
          <a:solidFill>
            <a:srgbClr val="DADAD8"/>
          </a:solidFill>
        </a:fill>
      </a:tcStyle>
    </a:band1H>
    <a:band2H>
      <a:tcTxStyle/>
      <a:tcStyle>
        <a:tcBdr/>
      </a:tcStyle>
    </a:band2H>
    <a:band1V>
      <a:tcTxStyle/>
      <a:tcStyle>
        <a:tcBdr/>
        <a:fill>
          <a:solidFill>
            <a:srgbClr val="DADAD8"/>
          </a:solidFill>
        </a:fill>
      </a:tcStyle>
    </a:band1V>
    <a:band2V>
      <a:tcTxStyle/>
      <a:tcStyle>
        <a:tcBdr/>
      </a:tcStyle>
    </a:band2V>
    <a:lastCol>
      <a:tcTxStyle b="on" i="off">
        <a:font>
          <a:latin typeface="Franklin Gothic Book"/>
          <a:ea typeface="Franklin Gothic Book"/>
          <a:cs typeface="Franklin Gothic Book"/>
        </a:font>
        <a:schemeClr val="lt1"/>
      </a:tcTxStyle>
      <a:tcStyle>
        <a:tcBdr/>
        <a:fill>
          <a:solidFill>
            <a:schemeClr val="accent1"/>
          </a:solidFill>
        </a:fill>
      </a:tcStyle>
    </a:lastCol>
    <a:firstCol>
      <a:tcTxStyle b="on" i="off">
        <a:font>
          <a:latin typeface="Franklin Gothic Book"/>
          <a:ea typeface="Franklin Gothic Book"/>
          <a:cs typeface="Franklin Gothic Book"/>
        </a:font>
        <a:schemeClr val="lt1"/>
      </a:tcTxStyle>
      <a:tcStyle>
        <a:tcBdr/>
        <a:fill>
          <a:solidFill>
            <a:schemeClr val="accent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73D7B721-A2B8-4558-ACA4-B3124B83DCA9}"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79" d="100"/>
          <a:sy n="79" d="100"/>
        </p:scale>
        <p:origin x="121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font" Target="fonts/font10.fntdata"/><Relationship Id="rId6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3408"/>
          </a:xfrm>
          <a:prstGeom prst="rect">
            <a:avLst/>
          </a:prstGeom>
          <a:noFill/>
          <a:ln>
            <a:noFill/>
          </a:ln>
        </p:spPr>
        <p:txBody>
          <a:bodyPr spcFirstLastPara="1" wrap="square" lIns="92815" tIns="46395" rIns="92815" bIns="4639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0938" y="0"/>
            <a:ext cx="3037840" cy="463408"/>
          </a:xfrm>
          <a:prstGeom prst="rect">
            <a:avLst/>
          </a:prstGeom>
          <a:noFill/>
          <a:ln>
            <a:noFill/>
          </a:ln>
        </p:spPr>
        <p:txBody>
          <a:bodyPr spcFirstLastPara="1" wrap="square" lIns="92815" tIns="46395" rIns="92815" bIns="4639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772669"/>
            <a:ext cx="3037840" cy="463407"/>
          </a:xfrm>
          <a:prstGeom prst="rect">
            <a:avLst/>
          </a:prstGeom>
          <a:noFill/>
          <a:ln>
            <a:noFill/>
          </a:ln>
        </p:spPr>
        <p:txBody>
          <a:bodyPr spcFirstLastPara="1" wrap="square" lIns="92815" tIns="46395" rIns="92815" bIns="4639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IDOA</a:t>
            </a:r>
            <a:endParaRPr dirty="0"/>
          </a:p>
        </p:txBody>
      </p:sp>
      <p:sp>
        <p:nvSpPr>
          <p:cNvPr id="101" name="Google Shape;101;p1: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29d8d155607_0_669:notes"/>
          <p:cNvSpPr txBox="1">
            <a:spLocks noGrp="1"/>
          </p:cNvSpPr>
          <p:nvPr>
            <p:ph type="body" idx="1"/>
          </p:nvPr>
        </p:nvSpPr>
        <p:spPr>
          <a:xfrm>
            <a:off x="701040" y="4444861"/>
            <a:ext cx="5608320" cy="3636856"/>
          </a:xfrm>
          <a:prstGeom prst="rect">
            <a:avLst/>
          </a:prstGeom>
        </p:spPr>
        <p:txBody>
          <a:bodyPr spcFirstLastPara="1" wrap="square" lIns="92815" tIns="46395" rIns="92815" bIns="46395" anchor="t" anchorCtr="0">
            <a:noAutofit/>
          </a:bodyPr>
          <a:lstStyle/>
          <a:p>
            <a:pPr marL="0" indent="0"/>
            <a:r>
              <a:rPr lang="en-US" dirty="0"/>
              <a:t>IDOA</a:t>
            </a:r>
            <a:endParaRPr dirty="0"/>
          </a:p>
        </p:txBody>
      </p:sp>
      <p:sp>
        <p:nvSpPr>
          <p:cNvPr id="178" name="Google Shape;178;g29d8d155607_0_669: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9d8d155607_0_289:notes"/>
          <p:cNvSpPr txBox="1">
            <a:spLocks noGrp="1"/>
          </p:cNvSpPr>
          <p:nvPr>
            <p:ph type="body" idx="1"/>
          </p:nvPr>
        </p:nvSpPr>
        <p:spPr>
          <a:xfrm>
            <a:off x="701040" y="4444861"/>
            <a:ext cx="5608320" cy="3636856"/>
          </a:xfrm>
          <a:prstGeom prst="rect">
            <a:avLst/>
          </a:prstGeom>
        </p:spPr>
        <p:txBody>
          <a:bodyPr spcFirstLastPara="1" wrap="square" lIns="92815" tIns="46395" rIns="92815" bIns="46395" anchor="t" anchorCtr="0">
            <a:noAutofit/>
          </a:bodyPr>
          <a:lstStyle/>
          <a:p>
            <a:pPr marL="0" indent="0"/>
            <a:r>
              <a:rPr lang="en-US" dirty="0"/>
              <a:t>IDOA</a:t>
            </a:r>
            <a:endParaRPr dirty="0"/>
          </a:p>
        </p:txBody>
      </p:sp>
      <p:sp>
        <p:nvSpPr>
          <p:cNvPr id="160" name="Google Shape;160;g29d8d155607_0_289: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9d8d155607_0_479:notes"/>
          <p:cNvSpPr txBox="1">
            <a:spLocks noGrp="1"/>
          </p:cNvSpPr>
          <p:nvPr>
            <p:ph type="body" idx="1"/>
          </p:nvPr>
        </p:nvSpPr>
        <p:spPr>
          <a:xfrm>
            <a:off x="701040" y="4444861"/>
            <a:ext cx="5608320" cy="3636856"/>
          </a:xfrm>
          <a:prstGeom prst="rect">
            <a:avLst/>
          </a:prstGeom>
        </p:spPr>
        <p:txBody>
          <a:bodyPr spcFirstLastPara="1" wrap="square" lIns="92815" tIns="46395" rIns="92815" bIns="46395" anchor="t" anchorCtr="0">
            <a:noAutofit/>
          </a:bodyPr>
          <a:lstStyle/>
          <a:p>
            <a:pPr marL="0" indent="0"/>
            <a:r>
              <a:rPr lang="en-US" dirty="0"/>
              <a:t>IDOA</a:t>
            </a:r>
            <a:endParaRPr dirty="0"/>
          </a:p>
        </p:txBody>
      </p:sp>
      <p:sp>
        <p:nvSpPr>
          <p:cNvPr id="166" name="Google Shape;166;g29d8d155607_0_479: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a:extLst>
            <a:ext uri="{FF2B5EF4-FFF2-40B4-BE49-F238E27FC236}">
              <a16:creationId xmlns:a16="http://schemas.microsoft.com/office/drawing/2014/main" id="{26473D11-1E6D-78F7-FA4E-9601B12877A3}"/>
            </a:ext>
          </a:extLst>
        </p:cNvPr>
        <p:cNvGrpSpPr/>
        <p:nvPr/>
      </p:nvGrpSpPr>
      <p:grpSpPr>
        <a:xfrm>
          <a:off x="0" y="0"/>
          <a:ext cx="0" cy="0"/>
          <a:chOff x="0" y="0"/>
          <a:chExt cx="0" cy="0"/>
        </a:xfrm>
      </p:grpSpPr>
      <p:sp>
        <p:nvSpPr>
          <p:cNvPr id="165" name="Google Shape;165;g29d8d155607_0_479:notes">
            <a:extLst>
              <a:ext uri="{FF2B5EF4-FFF2-40B4-BE49-F238E27FC236}">
                <a16:creationId xmlns:a16="http://schemas.microsoft.com/office/drawing/2014/main" id="{EEAEF7CE-181B-BF37-BC6B-70BF8D20E9D0}"/>
              </a:ext>
            </a:extLst>
          </p:cNvPr>
          <p:cNvSpPr txBox="1">
            <a:spLocks noGrp="1"/>
          </p:cNvSpPr>
          <p:nvPr>
            <p:ph type="body" idx="1"/>
          </p:nvPr>
        </p:nvSpPr>
        <p:spPr>
          <a:xfrm>
            <a:off x="701040" y="4444861"/>
            <a:ext cx="5608320" cy="3636856"/>
          </a:xfrm>
          <a:prstGeom prst="rect">
            <a:avLst/>
          </a:prstGeom>
        </p:spPr>
        <p:txBody>
          <a:bodyPr spcFirstLastPara="1" wrap="square" lIns="92815" tIns="46395" rIns="92815" bIns="46395" anchor="t" anchorCtr="0">
            <a:noAutofit/>
          </a:bodyPr>
          <a:lstStyle/>
          <a:p>
            <a:pPr marL="0" indent="0"/>
            <a:r>
              <a:rPr lang="en-US" dirty="0"/>
              <a:t>IDOA</a:t>
            </a:r>
            <a:endParaRPr dirty="0"/>
          </a:p>
        </p:txBody>
      </p:sp>
      <p:sp>
        <p:nvSpPr>
          <p:cNvPr id="166" name="Google Shape;166;g29d8d155607_0_479:notes">
            <a:extLst>
              <a:ext uri="{FF2B5EF4-FFF2-40B4-BE49-F238E27FC236}">
                <a16:creationId xmlns:a16="http://schemas.microsoft.com/office/drawing/2014/main" id="{D86FDD0F-61AA-5C9C-F494-FB6344E82D3E}"/>
              </a:ext>
            </a:extLst>
          </p:cNvPr>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38518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9d8d155607_0_574:notes"/>
          <p:cNvSpPr txBox="1">
            <a:spLocks noGrp="1"/>
          </p:cNvSpPr>
          <p:nvPr>
            <p:ph type="body" idx="1"/>
          </p:nvPr>
        </p:nvSpPr>
        <p:spPr>
          <a:xfrm>
            <a:off x="701040" y="4444861"/>
            <a:ext cx="5608320" cy="3636856"/>
          </a:xfrm>
          <a:prstGeom prst="rect">
            <a:avLst/>
          </a:prstGeom>
        </p:spPr>
        <p:txBody>
          <a:bodyPr spcFirstLastPara="1" wrap="square" lIns="92815" tIns="46395" rIns="92815" bIns="46395" anchor="t" anchorCtr="0">
            <a:noAutofit/>
          </a:bodyPr>
          <a:lstStyle/>
          <a:p>
            <a:pPr marL="0" indent="0"/>
            <a:r>
              <a:rPr lang="en-US" dirty="0"/>
              <a:t>IDOA</a:t>
            </a:r>
            <a:endParaRPr dirty="0"/>
          </a:p>
        </p:txBody>
      </p:sp>
      <p:sp>
        <p:nvSpPr>
          <p:cNvPr id="172" name="Google Shape;172;g29d8d155607_0_574: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29d8d155607_0_384:notes"/>
          <p:cNvSpPr txBox="1">
            <a:spLocks noGrp="1"/>
          </p:cNvSpPr>
          <p:nvPr>
            <p:ph type="body" idx="1"/>
          </p:nvPr>
        </p:nvSpPr>
        <p:spPr>
          <a:xfrm>
            <a:off x="701040" y="4444861"/>
            <a:ext cx="5608320" cy="3636856"/>
          </a:xfrm>
          <a:prstGeom prst="rect">
            <a:avLst/>
          </a:prstGeom>
        </p:spPr>
        <p:txBody>
          <a:bodyPr spcFirstLastPara="1" wrap="square" lIns="92815" tIns="46395" rIns="92815" bIns="46395" anchor="t" anchorCtr="0">
            <a:noAutofit/>
          </a:bodyPr>
          <a:lstStyle/>
          <a:p>
            <a:pPr marL="0" indent="0"/>
            <a:r>
              <a:rPr lang="en-US" dirty="0"/>
              <a:t>Ikaso</a:t>
            </a:r>
            <a:endParaRPr dirty="0"/>
          </a:p>
        </p:txBody>
      </p:sp>
      <p:sp>
        <p:nvSpPr>
          <p:cNvPr id="184" name="Google Shape;184;g29d8d155607_0_384: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a:extLst>
            <a:ext uri="{FF2B5EF4-FFF2-40B4-BE49-F238E27FC236}">
              <a16:creationId xmlns:a16="http://schemas.microsoft.com/office/drawing/2014/main" id="{8DE8438C-3AAD-8C22-5694-8AD1AE5E02F3}"/>
            </a:ext>
          </a:extLst>
        </p:cNvPr>
        <p:cNvGrpSpPr/>
        <p:nvPr/>
      </p:nvGrpSpPr>
      <p:grpSpPr>
        <a:xfrm>
          <a:off x="0" y="0"/>
          <a:ext cx="0" cy="0"/>
          <a:chOff x="0" y="0"/>
          <a:chExt cx="0" cy="0"/>
        </a:xfrm>
      </p:grpSpPr>
      <p:sp>
        <p:nvSpPr>
          <p:cNvPr id="189" name="Google Shape;189;p15:notes">
            <a:extLst>
              <a:ext uri="{FF2B5EF4-FFF2-40B4-BE49-F238E27FC236}">
                <a16:creationId xmlns:a16="http://schemas.microsoft.com/office/drawing/2014/main" id="{58B2A31A-5D90-6331-A836-DA20215AF0B7}"/>
              </a:ext>
            </a:extLst>
          </p:cNvPr>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15:notes">
            <a:extLst>
              <a:ext uri="{FF2B5EF4-FFF2-40B4-BE49-F238E27FC236}">
                <a16:creationId xmlns:a16="http://schemas.microsoft.com/office/drawing/2014/main" id="{D42CDFD1-A3C1-D42E-3361-15BA29DBEDC2}"/>
              </a:ext>
            </a:extLst>
          </p:cNvPr>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Ikaso</a:t>
            </a:r>
            <a:endParaRPr dirty="0"/>
          </a:p>
        </p:txBody>
      </p:sp>
      <p:sp>
        <p:nvSpPr>
          <p:cNvPr id="191" name="Google Shape;191;p15:notes">
            <a:extLst>
              <a:ext uri="{FF2B5EF4-FFF2-40B4-BE49-F238E27FC236}">
                <a16:creationId xmlns:a16="http://schemas.microsoft.com/office/drawing/2014/main" id="{1F72AEFF-5D7C-ACBD-F551-9CDD9BB95AFB}"/>
              </a:ext>
            </a:extLst>
          </p:cNvPr>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16</a:t>
            </a:fld>
            <a:endParaRPr/>
          </a:p>
        </p:txBody>
      </p:sp>
    </p:spTree>
    <p:extLst>
      <p:ext uri="{BB962C8B-B14F-4D97-AF65-F5344CB8AC3E}">
        <p14:creationId xmlns:p14="http://schemas.microsoft.com/office/powerpoint/2010/main" val="13619442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a:extLst>
            <a:ext uri="{FF2B5EF4-FFF2-40B4-BE49-F238E27FC236}">
              <a16:creationId xmlns:a16="http://schemas.microsoft.com/office/drawing/2014/main" id="{27E2ECDF-D3CD-FBFD-F15C-E3809A3090CB}"/>
            </a:ext>
          </a:extLst>
        </p:cNvPr>
        <p:cNvGrpSpPr/>
        <p:nvPr/>
      </p:nvGrpSpPr>
      <p:grpSpPr>
        <a:xfrm>
          <a:off x="0" y="0"/>
          <a:ext cx="0" cy="0"/>
          <a:chOff x="0" y="0"/>
          <a:chExt cx="0" cy="0"/>
        </a:xfrm>
      </p:grpSpPr>
      <p:sp>
        <p:nvSpPr>
          <p:cNvPr id="189" name="Google Shape;189;p15:notes">
            <a:extLst>
              <a:ext uri="{FF2B5EF4-FFF2-40B4-BE49-F238E27FC236}">
                <a16:creationId xmlns:a16="http://schemas.microsoft.com/office/drawing/2014/main" id="{00803E51-5F95-ACE4-AAA4-AA3FE8E6FBF2}"/>
              </a:ext>
            </a:extLst>
          </p:cNvPr>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15:notes">
            <a:extLst>
              <a:ext uri="{FF2B5EF4-FFF2-40B4-BE49-F238E27FC236}">
                <a16:creationId xmlns:a16="http://schemas.microsoft.com/office/drawing/2014/main" id="{BDD49950-A804-0154-62B4-EE9ACA9B2A87}"/>
              </a:ext>
            </a:extLst>
          </p:cNvPr>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Ikaso</a:t>
            </a:r>
            <a:endParaRPr dirty="0"/>
          </a:p>
        </p:txBody>
      </p:sp>
      <p:sp>
        <p:nvSpPr>
          <p:cNvPr id="191" name="Google Shape;191;p15:notes">
            <a:extLst>
              <a:ext uri="{FF2B5EF4-FFF2-40B4-BE49-F238E27FC236}">
                <a16:creationId xmlns:a16="http://schemas.microsoft.com/office/drawing/2014/main" id="{B48C8AFE-C171-BB04-2CC5-7602A1D32825}"/>
              </a:ext>
            </a:extLst>
          </p:cNvPr>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17</a:t>
            </a:fld>
            <a:endParaRPr/>
          </a:p>
        </p:txBody>
      </p:sp>
    </p:spTree>
    <p:extLst>
      <p:ext uri="{BB962C8B-B14F-4D97-AF65-F5344CB8AC3E}">
        <p14:creationId xmlns:p14="http://schemas.microsoft.com/office/powerpoint/2010/main" val="1728005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7: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p17: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209" name="Google Shape;209;p17: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8: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215" name="Google Shape;215;p18: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2: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107" name="Google Shape;107;p2: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9: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defTabSz="928299">
              <a:defRPr/>
            </a:pPr>
            <a:r>
              <a:rPr lang="en-US" dirty="0"/>
              <a:t>DSD</a:t>
            </a:r>
          </a:p>
        </p:txBody>
      </p:sp>
      <p:sp>
        <p:nvSpPr>
          <p:cNvPr id="221" name="Google Shape;221;p19: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227" name="Google Shape;227;p20: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2: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240" name="Google Shape;240;p22: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21: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234" name="Google Shape;234;p21: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23: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p23: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DSD</a:t>
            </a:r>
            <a:endParaRPr dirty="0"/>
          </a:p>
        </p:txBody>
      </p:sp>
      <p:sp>
        <p:nvSpPr>
          <p:cNvPr id="247" name="Google Shape;247;p23: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4: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24: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DSD</a:t>
            </a:r>
            <a:endParaRPr dirty="0"/>
          </a:p>
        </p:txBody>
      </p:sp>
      <p:sp>
        <p:nvSpPr>
          <p:cNvPr id="260" name="Google Shape;260;p24: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solidFill>
                  <a:srgbClr val="000000"/>
                </a:solidFill>
                <a:latin typeface="Calibri"/>
                <a:ea typeface="Calibri"/>
                <a:cs typeface="Calibri"/>
                <a:sym typeface="Calibri"/>
              </a:rPr>
              <a:pPr algn="r"/>
              <a:t>25</a:t>
            </a:fld>
            <a:endParaRPr>
              <a:solidFill>
                <a:srgbClr val="000000"/>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25: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268" name="Google Shape;268;p25: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26: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274" name="Google Shape;274;p26: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27: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281" name="Google Shape;281;p27: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28: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287" name="Google Shape;287;p28: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3: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115" name="Google Shape;115;p3: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9: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293" name="Google Shape;293;p29: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30: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305" name="Google Shape;305;p30: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31: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312" name="Google Shape;312;p31: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33: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DSD</a:t>
            </a:r>
            <a:endParaRPr dirty="0"/>
          </a:p>
        </p:txBody>
      </p:sp>
      <p:sp>
        <p:nvSpPr>
          <p:cNvPr id="325" name="Google Shape;325;p33: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29d8d155607_0_0: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4" name="Google Shape;344;g29d8d155607_0_0:notes"/>
          <p:cNvSpPr txBox="1">
            <a:spLocks noGrp="1"/>
          </p:cNvSpPr>
          <p:nvPr>
            <p:ph type="body" idx="1"/>
          </p:nvPr>
        </p:nvSpPr>
        <p:spPr>
          <a:xfrm>
            <a:off x="701040" y="4444861"/>
            <a:ext cx="5608320" cy="3636856"/>
          </a:xfrm>
          <a:prstGeom prst="rect">
            <a:avLst/>
          </a:prstGeom>
          <a:noFill/>
          <a:ln>
            <a:noFill/>
          </a:ln>
        </p:spPr>
        <p:txBody>
          <a:bodyPr spcFirstLastPara="1" wrap="square" lIns="92815" tIns="46395" rIns="92815" bIns="46395" anchor="t" anchorCtr="0">
            <a:noAutofit/>
          </a:bodyPr>
          <a:lstStyle/>
          <a:p>
            <a:pPr marL="0" indent="0">
              <a:buClr>
                <a:schemeClr val="dk1"/>
              </a:buClr>
              <a:buSzPts val="1200"/>
            </a:pPr>
            <a:r>
              <a:rPr lang="en-US" dirty="0"/>
              <a:t>IDOA</a:t>
            </a:r>
            <a:endParaRPr dirty="0"/>
          </a:p>
        </p:txBody>
      </p:sp>
      <p:sp>
        <p:nvSpPr>
          <p:cNvPr id="345" name="Google Shape;345;g29d8d155607_0_0:notes"/>
          <p:cNvSpPr txBox="1">
            <a:spLocks noGrp="1"/>
          </p:cNvSpPr>
          <p:nvPr>
            <p:ph type="sldNum" idx="12"/>
          </p:nvPr>
        </p:nvSpPr>
        <p:spPr>
          <a:xfrm>
            <a:off x="3970938" y="8772668"/>
            <a:ext cx="3037840" cy="463319"/>
          </a:xfrm>
          <a:prstGeom prst="rect">
            <a:avLst/>
          </a:prstGeom>
          <a:noFill/>
          <a:ln>
            <a:noFill/>
          </a:ln>
        </p:spPr>
        <p:txBody>
          <a:bodyPr spcFirstLastPara="1" wrap="square" lIns="92815" tIns="46395" rIns="92815" bIns="46395" anchor="b" anchorCtr="0">
            <a:noAutofit/>
          </a:bodyPr>
          <a:lstStyle/>
          <a:p>
            <a:pPr algn="r">
              <a:buClr>
                <a:schemeClr val="dk1"/>
              </a:buClr>
              <a:buSzPts val="1200"/>
            </a:pPr>
            <a:fld id="{00000000-1234-1234-1234-123412341234}" type="slidenum">
              <a:rPr lang="en-US"/>
              <a:pPr algn="r">
                <a:buClr>
                  <a:schemeClr val="dk1"/>
                </a:buClr>
                <a:buSzPts val="1200"/>
              </a:pPr>
              <a:t>35</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35: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1" name="Google Shape;351;p35: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352" name="Google Shape;352;p35: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36</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36: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36: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360" name="Google Shape;360;p36: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37</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37: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7" name="Google Shape;367;p37: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368" name="Google Shape;368;p37: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38</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38: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4" name="Google Shape;374;p38: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375" name="Google Shape;375;p38: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39</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39: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39: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382" name="Google Shape;382;p39: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40</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Jeff</a:t>
            </a:r>
            <a:endParaRPr dirty="0"/>
          </a:p>
        </p:txBody>
      </p:sp>
      <p:sp>
        <p:nvSpPr>
          <p:cNvPr id="121" name="Google Shape;121;p4: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Jeff</a:t>
            </a:r>
            <a:endParaRPr dirty="0"/>
          </a:p>
        </p:txBody>
      </p:sp>
      <p:sp>
        <p:nvSpPr>
          <p:cNvPr id="127" name="Google Shape;127;p5: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txBox="1">
            <a:spLocks noGrp="1"/>
          </p:cNvSpPr>
          <p:nvPr>
            <p:ph type="body" idx="1"/>
          </p:nvPr>
        </p:nvSpPr>
        <p:spPr>
          <a:xfrm>
            <a:off x="701040" y="4444861"/>
            <a:ext cx="5608320" cy="3636705"/>
          </a:xfrm>
          <a:prstGeom prst="rect">
            <a:avLst/>
          </a:prstGeom>
        </p:spPr>
        <p:txBody>
          <a:bodyPr spcFirstLastPara="1" wrap="square" lIns="92815" tIns="46395" rIns="92815" bIns="46395" anchor="t" anchorCtr="0">
            <a:noAutofit/>
          </a:bodyPr>
          <a:lstStyle/>
          <a:p>
            <a:pPr marL="0" indent="0"/>
            <a:r>
              <a:rPr lang="en-US" dirty="0"/>
              <a:t>IDOA</a:t>
            </a:r>
            <a:endParaRPr dirty="0"/>
          </a:p>
        </p:txBody>
      </p:sp>
      <p:sp>
        <p:nvSpPr>
          <p:cNvPr id="133" name="Google Shape;133;p6: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7: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7:notes"/>
          <p:cNvSpPr txBox="1">
            <a:spLocks noGrp="1"/>
          </p:cNvSpPr>
          <p:nvPr>
            <p:ph type="body" idx="1"/>
          </p:nvPr>
        </p:nvSpPr>
        <p:spPr>
          <a:xfrm>
            <a:off x="701040" y="4444861"/>
            <a:ext cx="5608320" cy="3636705"/>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140" name="Google Shape;140;p7:notes"/>
          <p:cNvSpPr txBox="1">
            <a:spLocks noGrp="1"/>
          </p:cNvSpPr>
          <p:nvPr>
            <p:ph type="sldNum" idx="12"/>
          </p:nvPr>
        </p:nvSpPr>
        <p:spPr>
          <a:xfrm>
            <a:off x="3970938" y="8772669"/>
            <a:ext cx="3037840" cy="463407"/>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29d8d155607_0_97: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g29d8d155607_0_97:notes"/>
          <p:cNvSpPr txBox="1">
            <a:spLocks noGrp="1"/>
          </p:cNvSpPr>
          <p:nvPr>
            <p:ph type="body" idx="1"/>
          </p:nvPr>
        </p:nvSpPr>
        <p:spPr>
          <a:xfrm>
            <a:off x="701040" y="4444861"/>
            <a:ext cx="5608320" cy="3636856"/>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147" name="Google Shape;147;g29d8d155607_0_97:notes"/>
          <p:cNvSpPr txBox="1">
            <a:spLocks noGrp="1"/>
          </p:cNvSpPr>
          <p:nvPr>
            <p:ph type="sldNum" idx="12"/>
          </p:nvPr>
        </p:nvSpPr>
        <p:spPr>
          <a:xfrm>
            <a:off x="3970938" y="8772668"/>
            <a:ext cx="3037840" cy="463319"/>
          </a:xfrm>
          <a:prstGeom prst="rect">
            <a:avLst/>
          </a:prstGeom>
          <a:noFill/>
          <a:ln>
            <a:noFill/>
          </a:ln>
        </p:spPr>
        <p:txBody>
          <a:bodyPr spcFirstLastPara="1" wrap="square" lIns="92815" tIns="46395" rIns="92815" bIns="46395" anchor="b" anchorCtr="0">
            <a:noAutofit/>
          </a:bodyPr>
          <a:lstStyle/>
          <a:p>
            <a:pPr algn="r"/>
            <a:fld id="{00000000-1234-1234-1234-123412341234}" type="slidenum">
              <a:rPr lang="en-US"/>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9d8d155607_0_193: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g29d8d155607_0_193:notes"/>
          <p:cNvSpPr txBox="1">
            <a:spLocks noGrp="1"/>
          </p:cNvSpPr>
          <p:nvPr>
            <p:ph type="body" idx="1"/>
          </p:nvPr>
        </p:nvSpPr>
        <p:spPr>
          <a:xfrm>
            <a:off x="701040" y="4444861"/>
            <a:ext cx="5608320" cy="3636856"/>
          </a:xfrm>
          <a:prstGeom prst="rect">
            <a:avLst/>
          </a:prstGeom>
          <a:noFill/>
          <a:ln>
            <a:noFill/>
          </a:ln>
        </p:spPr>
        <p:txBody>
          <a:bodyPr spcFirstLastPara="1" wrap="square" lIns="92815" tIns="46395" rIns="92815" bIns="46395" anchor="t" anchorCtr="0">
            <a:noAutofit/>
          </a:bodyPr>
          <a:lstStyle/>
          <a:p>
            <a:pPr marL="0" indent="0"/>
            <a:r>
              <a:rPr lang="en-US" dirty="0"/>
              <a:t>IDOA</a:t>
            </a:r>
            <a:endParaRPr dirty="0"/>
          </a:p>
        </p:txBody>
      </p:sp>
      <p:sp>
        <p:nvSpPr>
          <p:cNvPr id="154" name="Google Shape;154;g29d8d155607_0_193:notes"/>
          <p:cNvSpPr txBox="1">
            <a:spLocks noGrp="1"/>
          </p:cNvSpPr>
          <p:nvPr>
            <p:ph type="sldNum" idx="12"/>
          </p:nvPr>
        </p:nvSpPr>
        <p:spPr>
          <a:xfrm>
            <a:off x="3970938" y="8772668"/>
            <a:ext cx="3037840" cy="463319"/>
          </a:xfrm>
          <a:prstGeom prst="rect">
            <a:avLst/>
          </a:prstGeom>
          <a:noFill/>
          <a:ln>
            <a:noFill/>
          </a:ln>
        </p:spPr>
        <p:txBody>
          <a:bodyPr spcFirstLastPara="1" wrap="square" lIns="92815" tIns="46395" rIns="92815" bIns="46395" anchor="b" anchorCtr="0">
            <a:noAutofit/>
          </a:bodyPr>
          <a:lstStyle/>
          <a:p>
            <a:pPr algn="r">
              <a:buSzPts val="1200"/>
            </a:pPr>
            <a:fld id="{00000000-1234-1234-1234-123412341234}" type="slidenum">
              <a:rPr lang="en-US" sz="1200">
                <a:latin typeface="Calibri"/>
                <a:ea typeface="Calibri"/>
                <a:cs typeface="Calibri"/>
                <a:sym typeface="Calibri"/>
              </a:rPr>
              <a:pPr algn="r">
                <a:buSzPts val="1200"/>
              </a:pPr>
              <a:t>9</a:t>
            </a:fld>
            <a:endParaRPr sz="1200">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9"/>
        <p:cNvGrpSpPr/>
        <p:nvPr/>
      </p:nvGrpSpPr>
      <p:grpSpPr>
        <a:xfrm>
          <a:off x="0" y="0"/>
          <a:ext cx="0" cy="0"/>
          <a:chOff x="0" y="0"/>
          <a:chExt cx="0" cy="0"/>
        </a:xfrm>
      </p:grpSpPr>
      <p:sp>
        <p:nvSpPr>
          <p:cNvPr id="20" name="Google Shape;20;p41"/>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21" name="Google Shape;21;p41"/>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Libre Franklin"/>
              <a:buNone/>
              <a:defRPr sz="7200" b="0"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22" name="Google Shape;22;p41"/>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23" name="Google Shape;23;p41"/>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41"/>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1"/>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Libre Franklin"/>
                <a:ea typeface="Libre Franklin"/>
                <a:cs typeface="Libre Franklin"/>
                <a:sym typeface="Libre Franklin"/>
              </a:defRPr>
            </a:lvl1pPr>
            <a:lvl2pPr marL="0" lvl="1" indent="0" algn="l">
              <a:spcBef>
                <a:spcPts val="0"/>
              </a:spcBef>
              <a:buNone/>
              <a:defRPr sz="1800" b="0" i="0" u="none" strike="noStrike" cap="none">
                <a:solidFill>
                  <a:schemeClr val="lt1"/>
                </a:solidFill>
                <a:latin typeface="Libre Franklin"/>
                <a:ea typeface="Libre Franklin"/>
                <a:cs typeface="Libre Franklin"/>
                <a:sym typeface="Libre Franklin"/>
              </a:defRPr>
            </a:lvl2pPr>
            <a:lvl3pPr marL="0" lvl="2" indent="0" algn="l">
              <a:spcBef>
                <a:spcPts val="0"/>
              </a:spcBef>
              <a:buNone/>
              <a:defRPr sz="1800" b="0" i="0" u="none" strike="noStrike" cap="none">
                <a:solidFill>
                  <a:schemeClr val="lt1"/>
                </a:solidFill>
                <a:latin typeface="Libre Franklin"/>
                <a:ea typeface="Libre Franklin"/>
                <a:cs typeface="Libre Franklin"/>
                <a:sym typeface="Libre Franklin"/>
              </a:defRPr>
            </a:lvl3pPr>
            <a:lvl4pPr marL="0" lvl="3" indent="0" algn="l">
              <a:spcBef>
                <a:spcPts val="0"/>
              </a:spcBef>
              <a:buNone/>
              <a:defRPr sz="1800" b="0" i="0" u="none" strike="noStrike" cap="none">
                <a:solidFill>
                  <a:schemeClr val="lt1"/>
                </a:solidFill>
                <a:latin typeface="Libre Franklin"/>
                <a:ea typeface="Libre Franklin"/>
                <a:cs typeface="Libre Franklin"/>
                <a:sym typeface="Libre Franklin"/>
              </a:defRPr>
            </a:lvl4pPr>
            <a:lvl5pPr marL="0" lvl="4" indent="0" algn="l">
              <a:spcBef>
                <a:spcPts val="0"/>
              </a:spcBef>
              <a:buNone/>
              <a:defRPr sz="1800" b="0" i="0" u="none" strike="noStrike" cap="none">
                <a:solidFill>
                  <a:schemeClr val="lt1"/>
                </a:solidFill>
                <a:latin typeface="Libre Franklin"/>
                <a:ea typeface="Libre Franklin"/>
                <a:cs typeface="Libre Franklin"/>
                <a:sym typeface="Libre Franklin"/>
              </a:defRPr>
            </a:lvl5pPr>
            <a:lvl6pPr marL="0" lvl="5" indent="0" algn="l">
              <a:spcBef>
                <a:spcPts val="0"/>
              </a:spcBef>
              <a:buNone/>
              <a:defRPr sz="1800" b="0" i="0" u="none" strike="noStrike" cap="none">
                <a:solidFill>
                  <a:schemeClr val="lt1"/>
                </a:solidFill>
                <a:latin typeface="Libre Franklin"/>
                <a:ea typeface="Libre Franklin"/>
                <a:cs typeface="Libre Franklin"/>
                <a:sym typeface="Libre Franklin"/>
              </a:defRPr>
            </a:lvl6pPr>
            <a:lvl7pPr marL="0" lvl="6" indent="0" algn="l">
              <a:spcBef>
                <a:spcPts val="0"/>
              </a:spcBef>
              <a:buNone/>
              <a:defRPr sz="1800" b="0" i="0" u="none" strike="noStrike" cap="none">
                <a:solidFill>
                  <a:schemeClr val="lt1"/>
                </a:solidFill>
                <a:latin typeface="Libre Franklin"/>
                <a:ea typeface="Libre Franklin"/>
                <a:cs typeface="Libre Franklin"/>
                <a:sym typeface="Libre Franklin"/>
              </a:defRPr>
            </a:lvl7pPr>
            <a:lvl8pPr marL="0" lvl="7" indent="0" algn="l">
              <a:spcBef>
                <a:spcPts val="0"/>
              </a:spcBef>
              <a:buNone/>
              <a:defRPr sz="1800" b="0" i="0" u="none" strike="noStrike" cap="none">
                <a:solidFill>
                  <a:schemeClr val="lt1"/>
                </a:solidFill>
                <a:latin typeface="Libre Franklin"/>
                <a:ea typeface="Libre Franklin"/>
                <a:cs typeface="Libre Franklin"/>
                <a:sym typeface="Libre Franklin"/>
              </a:defRPr>
            </a:lvl8pPr>
            <a:lvl9pPr marL="0" lvl="8" indent="0" algn="l">
              <a:spcBef>
                <a:spcPts val="0"/>
              </a:spcBef>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grpSp>
        <p:nvGrpSpPr>
          <p:cNvPr id="26" name="Google Shape;26;p41"/>
          <p:cNvGrpSpPr/>
          <p:nvPr/>
        </p:nvGrpSpPr>
        <p:grpSpPr>
          <a:xfrm>
            <a:off x="752860" y="744473"/>
            <a:ext cx="10674117" cy="5349671"/>
            <a:chOff x="752858" y="744469"/>
            <a:chExt cx="10674117" cy="5349671"/>
          </a:xfrm>
        </p:grpSpPr>
        <p:sp>
          <p:nvSpPr>
            <p:cNvPr id="27" name="Google Shape;27;p41"/>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28" name="Google Shape;28;p41"/>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9" name="Google Shape;29;p41"/>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30"/>
        <p:cNvGrpSpPr/>
        <p:nvPr/>
      </p:nvGrpSpPr>
      <p:grpSpPr>
        <a:xfrm>
          <a:off x="0" y="0"/>
          <a:ext cx="0" cy="0"/>
          <a:chOff x="0" y="0"/>
          <a:chExt cx="0" cy="0"/>
        </a:xfrm>
      </p:grpSpPr>
      <p:sp>
        <p:nvSpPr>
          <p:cNvPr id="31" name="Google Shape;31;p42"/>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32" name="Google Shape;32;p42"/>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2"/>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2"/>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dirty="0"/>
          </a:p>
        </p:txBody>
      </p:sp>
      <p:sp>
        <p:nvSpPr>
          <p:cNvPr id="35" name="Google Shape;35;p42"/>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6" name="Google Shape;36;p42"/>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7" name="Google Shape;37;p42"/>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8" name="Google Shape;38;p42"/>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2"/>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42"/>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Libre Franklin"/>
                <a:ea typeface="Libre Franklin"/>
                <a:cs typeface="Libre Franklin"/>
                <a:sym typeface="Libre Franklin"/>
              </a:defRPr>
            </a:lvl1pPr>
            <a:lvl2pPr marL="0" lvl="1" indent="0" algn="l">
              <a:spcBef>
                <a:spcPts val="0"/>
              </a:spcBef>
              <a:buNone/>
              <a:defRPr sz="1800" b="0" i="0" u="none" strike="noStrike" cap="none">
                <a:solidFill>
                  <a:schemeClr val="lt1"/>
                </a:solidFill>
                <a:latin typeface="Libre Franklin"/>
                <a:ea typeface="Libre Franklin"/>
                <a:cs typeface="Libre Franklin"/>
                <a:sym typeface="Libre Franklin"/>
              </a:defRPr>
            </a:lvl2pPr>
            <a:lvl3pPr marL="0" lvl="2" indent="0" algn="l">
              <a:spcBef>
                <a:spcPts val="0"/>
              </a:spcBef>
              <a:buNone/>
              <a:defRPr sz="1800" b="0" i="0" u="none" strike="noStrike" cap="none">
                <a:solidFill>
                  <a:schemeClr val="lt1"/>
                </a:solidFill>
                <a:latin typeface="Libre Franklin"/>
                <a:ea typeface="Libre Franklin"/>
                <a:cs typeface="Libre Franklin"/>
                <a:sym typeface="Libre Franklin"/>
              </a:defRPr>
            </a:lvl3pPr>
            <a:lvl4pPr marL="0" lvl="3" indent="0" algn="l">
              <a:spcBef>
                <a:spcPts val="0"/>
              </a:spcBef>
              <a:buNone/>
              <a:defRPr sz="1800" b="0" i="0" u="none" strike="noStrike" cap="none">
                <a:solidFill>
                  <a:schemeClr val="lt1"/>
                </a:solidFill>
                <a:latin typeface="Libre Franklin"/>
                <a:ea typeface="Libre Franklin"/>
                <a:cs typeface="Libre Franklin"/>
                <a:sym typeface="Libre Franklin"/>
              </a:defRPr>
            </a:lvl4pPr>
            <a:lvl5pPr marL="0" lvl="4" indent="0" algn="l">
              <a:spcBef>
                <a:spcPts val="0"/>
              </a:spcBef>
              <a:buNone/>
              <a:defRPr sz="1800" b="0" i="0" u="none" strike="noStrike" cap="none">
                <a:solidFill>
                  <a:schemeClr val="lt1"/>
                </a:solidFill>
                <a:latin typeface="Libre Franklin"/>
                <a:ea typeface="Libre Franklin"/>
                <a:cs typeface="Libre Franklin"/>
                <a:sym typeface="Libre Franklin"/>
              </a:defRPr>
            </a:lvl5pPr>
            <a:lvl6pPr marL="0" lvl="5" indent="0" algn="l">
              <a:spcBef>
                <a:spcPts val="0"/>
              </a:spcBef>
              <a:buNone/>
              <a:defRPr sz="1800" b="0" i="0" u="none" strike="noStrike" cap="none">
                <a:solidFill>
                  <a:schemeClr val="lt1"/>
                </a:solidFill>
                <a:latin typeface="Libre Franklin"/>
                <a:ea typeface="Libre Franklin"/>
                <a:cs typeface="Libre Franklin"/>
                <a:sym typeface="Libre Franklin"/>
              </a:defRPr>
            </a:lvl6pPr>
            <a:lvl7pPr marL="0" lvl="6" indent="0" algn="l">
              <a:spcBef>
                <a:spcPts val="0"/>
              </a:spcBef>
              <a:buNone/>
              <a:defRPr sz="1800" b="0" i="0" u="none" strike="noStrike" cap="none">
                <a:solidFill>
                  <a:schemeClr val="lt1"/>
                </a:solidFill>
                <a:latin typeface="Libre Franklin"/>
                <a:ea typeface="Libre Franklin"/>
                <a:cs typeface="Libre Franklin"/>
                <a:sym typeface="Libre Franklin"/>
              </a:defRPr>
            </a:lvl7pPr>
            <a:lvl8pPr marL="0" lvl="7" indent="0" algn="l">
              <a:spcBef>
                <a:spcPts val="0"/>
              </a:spcBef>
              <a:buNone/>
              <a:defRPr sz="1800" b="0" i="0" u="none" strike="noStrike" cap="none">
                <a:solidFill>
                  <a:schemeClr val="lt1"/>
                </a:solidFill>
                <a:latin typeface="Libre Franklin"/>
                <a:ea typeface="Libre Franklin"/>
                <a:cs typeface="Libre Franklin"/>
                <a:sym typeface="Libre Franklin"/>
              </a:defRPr>
            </a:lvl8pPr>
            <a:lvl9pPr marL="0" lvl="8" indent="0" algn="l">
              <a:spcBef>
                <a:spcPts val="0"/>
              </a:spcBef>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42"/>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pic>
        <p:nvPicPr>
          <p:cNvPr id="42" name="Google Shape;42;p42"/>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43"/>
        <p:cNvGrpSpPr/>
        <p:nvPr/>
      </p:nvGrpSpPr>
      <p:grpSpPr>
        <a:xfrm>
          <a:off x="0" y="0"/>
          <a:ext cx="0" cy="0"/>
          <a:chOff x="0" y="0"/>
          <a:chExt cx="0" cy="0"/>
        </a:xfrm>
      </p:grpSpPr>
      <p:sp>
        <p:nvSpPr>
          <p:cNvPr id="44" name="Google Shape;44;p43"/>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45" name="Google Shape;45;p4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 name="Google Shape;46;p43"/>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7" name="Google Shape;47;p43"/>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43"/>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43"/>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43"/>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3"/>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Libre Franklin"/>
                <a:ea typeface="Libre Franklin"/>
                <a:cs typeface="Libre Franklin"/>
                <a:sym typeface="Libre Franklin"/>
              </a:defRPr>
            </a:lvl1pPr>
            <a:lvl2pPr marL="0" lvl="1" indent="0" algn="l">
              <a:spcBef>
                <a:spcPts val="0"/>
              </a:spcBef>
              <a:buNone/>
              <a:defRPr sz="1800" b="0" i="0" u="none" strike="noStrike" cap="none">
                <a:solidFill>
                  <a:schemeClr val="lt1"/>
                </a:solidFill>
                <a:latin typeface="Libre Franklin"/>
                <a:ea typeface="Libre Franklin"/>
                <a:cs typeface="Libre Franklin"/>
                <a:sym typeface="Libre Franklin"/>
              </a:defRPr>
            </a:lvl2pPr>
            <a:lvl3pPr marL="0" lvl="2" indent="0" algn="l">
              <a:spcBef>
                <a:spcPts val="0"/>
              </a:spcBef>
              <a:buNone/>
              <a:defRPr sz="1800" b="0" i="0" u="none" strike="noStrike" cap="none">
                <a:solidFill>
                  <a:schemeClr val="lt1"/>
                </a:solidFill>
                <a:latin typeface="Libre Franklin"/>
                <a:ea typeface="Libre Franklin"/>
                <a:cs typeface="Libre Franklin"/>
                <a:sym typeface="Libre Franklin"/>
              </a:defRPr>
            </a:lvl3pPr>
            <a:lvl4pPr marL="0" lvl="3" indent="0" algn="l">
              <a:spcBef>
                <a:spcPts val="0"/>
              </a:spcBef>
              <a:buNone/>
              <a:defRPr sz="1800" b="0" i="0" u="none" strike="noStrike" cap="none">
                <a:solidFill>
                  <a:schemeClr val="lt1"/>
                </a:solidFill>
                <a:latin typeface="Libre Franklin"/>
                <a:ea typeface="Libre Franklin"/>
                <a:cs typeface="Libre Franklin"/>
                <a:sym typeface="Libre Franklin"/>
              </a:defRPr>
            </a:lvl4pPr>
            <a:lvl5pPr marL="0" lvl="4" indent="0" algn="l">
              <a:spcBef>
                <a:spcPts val="0"/>
              </a:spcBef>
              <a:buNone/>
              <a:defRPr sz="1800" b="0" i="0" u="none" strike="noStrike" cap="none">
                <a:solidFill>
                  <a:schemeClr val="lt1"/>
                </a:solidFill>
                <a:latin typeface="Libre Franklin"/>
                <a:ea typeface="Libre Franklin"/>
                <a:cs typeface="Libre Franklin"/>
                <a:sym typeface="Libre Franklin"/>
              </a:defRPr>
            </a:lvl5pPr>
            <a:lvl6pPr marL="0" lvl="5" indent="0" algn="l">
              <a:spcBef>
                <a:spcPts val="0"/>
              </a:spcBef>
              <a:buNone/>
              <a:defRPr sz="1800" b="0" i="0" u="none" strike="noStrike" cap="none">
                <a:solidFill>
                  <a:schemeClr val="lt1"/>
                </a:solidFill>
                <a:latin typeface="Libre Franklin"/>
                <a:ea typeface="Libre Franklin"/>
                <a:cs typeface="Libre Franklin"/>
                <a:sym typeface="Libre Franklin"/>
              </a:defRPr>
            </a:lvl6pPr>
            <a:lvl7pPr marL="0" lvl="6" indent="0" algn="l">
              <a:spcBef>
                <a:spcPts val="0"/>
              </a:spcBef>
              <a:buNone/>
              <a:defRPr sz="1800" b="0" i="0" u="none" strike="noStrike" cap="none">
                <a:solidFill>
                  <a:schemeClr val="lt1"/>
                </a:solidFill>
                <a:latin typeface="Libre Franklin"/>
                <a:ea typeface="Libre Franklin"/>
                <a:cs typeface="Libre Franklin"/>
                <a:sym typeface="Libre Franklin"/>
              </a:defRPr>
            </a:lvl7pPr>
            <a:lvl8pPr marL="0" lvl="7" indent="0" algn="l">
              <a:spcBef>
                <a:spcPts val="0"/>
              </a:spcBef>
              <a:buNone/>
              <a:defRPr sz="1800" b="0" i="0" u="none" strike="noStrike" cap="none">
                <a:solidFill>
                  <a:schemeClr val="lt1"/>
                </a:solidFill>
                <a:latin typeface="Libre Franklin"/>
                <a:ea typeface="Libre Franklin"/>
                <a:cs typeface="Libre Franklin"/>
                <a:sym typeface="Libre Franklin"/>
              </a:defRPr>
            </a:lvl8pPr>
            <a:lvl9pPr marL="0" lvl="8" indent="0" algn="l">
              <a:spcBef>
                <a:spcPts val="0"/>
              </a:spcBef>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pic>
        <p:nvPicPr>
          <p:cNvPr id="52" name="Google Shape;52;p43"/>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53"/>
        <p:cNvGrpSpPr/>
        <p:nvPr/>
      </p:nvGrpSpPr>
      <p:grpSpPr>
        <a:xfrm>
          <a:off x="0" y="0"/>
          <a:ext cx="0" cy="0"/>
          <a:chOff x="0" y="0"/>
          <a:chExt cx="0" cy="0"/>
        </a:xfrm>
      </p:grpSpPr>
      <p:sp>
        <p:nvSpPr>
          <p:cNvPr id="54" name="Google Shape;54;p44"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44"/>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44"/>
          <p:cNvSpPr>
            <a:spLocks noGrp="1"/>
          </p:cNvSpPr>
          <p:nvPr>
            <p:ph type="pic" idx="2"/>
          </p:nvPr>
        </p:nvSpPr>
        <p:spPr>
          <a:xfrm>
            <a:off x="6027422" y="239584"/>
            <a:ext cx="5275415" cy="5432348"/>
          </a:xfrm>
          <a:prstGeom prst="rect">
            <a:avLst/>
          </a:prstGeom>
          <a:noFill/>
          <a:ln>
            <a:noFill/>
          </a:ln>
        </p:spPr>
      </p:sp>
      <p:sp>
        <p:nvSpPr>
          <p:cNvPr id="57" name="Google Shape;57;p44"/>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58" name="Google Shape;58;p44"/>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44"/>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4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a:solidFill>
                  <a:srgbClr val="101D49"/>
                </a:solidFill>
                <a:latin typeface="Libre Franklin"/>
                <a:ea typeface="Libre Franklin"/>
                <a:cs typeface="Libre Franklin"/>
                <a:sym typeface="Libre Franklin"/>
              </a:defRPr>
            </a:lvl1pPr>
            <a:lvl2pPr marL="0" lvl="1" indent="0" algn="l">
              <a:spcBef>
                <a:spcPts val="0"/>
              </a:spcBef>
              <a:buNone/>
              <a:defRPr sz="1800">
                <a:solidFill>
                  <a:srgbClr val="101D49"/>
                </a:solidFill>
                <a:latin typeface="Libre Franklin"/>
                <a:ea typeface="Libre Franklin"/>
                <a:cs typeface="Libre Franklin"/>
                <a:sym typeface="Libre Franklin"/>
              </a:defRPr>
            </a:lvl2pPr>
            <a:lvl3pPr marL="0" lvl="2" indent="0" algn="l">
              <a:spcBef>
                <a:spcPts val="0"/>
              </a:spcBef>
              <a:buNone/>
              <a:defRPr sz="1800">
                <a:solidFill>
                  <a:srgbClr val="101D49"/>
                </a:solidFill>
                <a:latin typeface="Libre Franklin"/>
                <a:ea typeface="Libre Franklin"/>
                <a:cs typeface="Libre Franklin"/>
                <a:sym typeface="Libre Franklin"/>
              </a:defRPr>
            </a:lvl3pPr>
            <a:lvl4pPr marL="0" lvl="3" indent="0" algn="l">
              <a:spcBef>
                <a:spcPts val="0"/>
              </a:spcBef>
              <a:buNone/>
              <a:defRPr sz="1800">
                <a:solidFill>
                  <a:srgbClr val="101D49"/>
                </a:solidFill>
                <a:latin typeface="Libre Franklin"/>
                <a:ea typeface="Libre Franklin"/>
                <a:cs typeface="Libre Franklin"/>
                <a:sym typeface="Libre Franklin"/>
              </a:defRPr>
            </a:lvl4pPr>
            <a:lvl5pPr marL="0" lvl="4" indent="0" algn="l">
              <a:spcBef>
                <a:spcPts val="0"/>
              </a:spcBef>
              <a:buNone/>
              <a:defRPr sz="1800">
                <a:solidFill>
                  <a:srgbClr val="101D49"/>
                </a:solidFill>
                <a:latin typeface="Libre Franklin"/>
                <a:ea typeface="Libre Franklin"/>
                <a:cs typeface="Libre Franklin"/>
                <a:sym typeface="Libre Franklin"/>
              </a:defRPr>
            </a:lvl5pPr>
            <a:lvl6pPr marL="0" lvl="5" indent="0" algn="l">
              <a:spcBef>
                <a:spcPts val="0"/>
              </a:spcBef>
              <a:buNone/>
              <a:defRPr sz="1800">
                <a:solidFill>
                  <a:srgbClr val="101D49"/>
                </a:solidFill>
                <a:latin typeface="Libre Franklin"/>
                <a:ea typeface="Libre Franklin"/>
                <a:cs typeface="Libre Franklin"/>
                <a:sym typeface="Libre Franklin"/>
              </a:defRPr>
            </a:lvl6pPr>
            <a:lvl7pPr marL="0" lvl="6" indent="0" algn="l">
              <a:spcBef>
                <a:spcPts val="0"/>
              </a:spcBef>
              <a:buNone/>
              <a:defRPr sz="1800">
                <a:solidFill>
                  <a:srgbClr val="101D49"/>
                </a:solidFill>
                <a:latin typeface="Libre Franklin"/>
                <a:ea typeface="Libre Franklin"/>
                <a:cs typeface="Libre Franklin"/>
                <a:sym typeface="Libre Franklin"/>
              </a:defRPr>
            </a:lvl7pPr>
            <a:lvl8pPr marL="0" lvl="7" indent="0" algn="l">
              <a:spcBef>
                <a:spcPts val="0"/>
              </a:spcBef>
              <a:buNone/>
              <a:defRPr sz="1800">
                <a:solidFill>
                  <a:srgbClr val="101D49"/>
                </a:solidFill>
                <a:latin typeface="Libre Franklin"/>
                <a:ea typeface="Libre Franklin"/>
                <a:cs typeface="Libre Franklin"/>
                <a:sym typeface="Libre Franklin"/>
              </a:defRPr>
            </a:lvl8pPr>
            <a:lvl9pPr marL="0" lvl="8" indent="0" algn="l">
              <a:spcBef>
                <a:spcPts val="0"/>
              </a:spcBef>
              <a:buNone/>
              <a:defRPr sz="1800">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61" name="Google Shape;61;p44"/>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44"/>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3" name="Google Shape;63;p44"/>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64"/>
        <p:cNvGrpSpPr/>
        <p:nvPr/>
      </p:nvGrpSpPr>
      <p:grpSpPr>
        <a:xfrm>
          <a:off x="0" y="0"/>
          <a:ext cx="0" cy="0"/>
          <a:chOff x="0" y="0"/>
          <a:chExt cx="0" cy="0"/>
        </a:xfrm>
      </p:grpSpPr>
      <p:sp>
        <p:nvSpPr>
          <p:cNvPr id="65" name="Google Shape;65;p45"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45"/>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45"/>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68" name="Google Shape;68;p45"/>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45"/>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a:solidFill>
                  <a:srgbClr val="101D49"/>
                </a:solidFill>
                <a:latin typeface="Libre Franklin"/>
                <a:ea typeface="Libre Franklin"/>
                <a:cs typeface="Libre Franklin"/>
                <a:sym typeface="Libre Franklin"/>
              </a:defRPr>
            </a:lvl1pPr>
            <a:lvl2pPr marL="0" lvl="1" indent="0" algn="l">
              <a:spcBef>
                <a:spcPts val="0"/>
              </a:spcBef>
              <a:buNone/>
              <a:defRPr sz="1800" b="0">
                <a:solidFill>
                  <a:srgbClr val="101D49"/>
                </a:solidFill>
                <a:latin typeface="Libre Franklin"/>
                <a:ea typeface="Libre Franklin"/>
                <a:cs typeface="Libre Franklin"/>
                <a:sym typeface="Libre Franklin"/>
              </a:defRPr>
            </a:lvl2pPr>
            <a:lvl3pPr marL="0" lvl="2" indent="0" algn="l">
              <a:spcBef>
                <a:spcPts val="0"/>
              </a:spcBef>
              <a:buNone/>
              <a:defRPr sz="1800" b="0">
                <a:solidFill>
                  <a:srgbClr val="101D49"/>
                </a:solidFill>
                <a:latin typeface="Libre Franklin"/>
                <a:ea typeface="Libre Franklin"/>
                <a:cs typeface="Libre Franklin"/>
                <a:sym typeface="Libre Franklin"/>
              </a:defRPr>
            </a:lvl3pPr>
            <a:lvl4pPr marL="0" lvl="3" indent="0" algn="l">
              <a:spcBef>
                <a:spcPts val="0"/>
              </a:spcBef>
              <a:buNone/>
              <a:defRPr sz="1800" b="0">
                <a:solidFill>
                  <a:srgbClr val="101D49"/>
                </a:solidFill>
                <a:latin typeface="Libre Franklin"/>
                <a:ea typeface="Libre Franklin"/>
                <a:cs typeface="Libre Franklin"/>
                <a:sym typeface="Libre Franklin"/>
              </a:defRPr>
            </a:lvl4pPr>
            <a:lvl5pPr marL="0" lvl="4" indent="0" algn="l">
              <a:spcBef>
                <a:spcPts val="0"/>
              </a:spcBef>
              <a:buNone/>
              <a:defRPr sz="1800" b="0">
                <a:solidFill>
                  <a:srgbClr val="101D49"/>
                </a:solidFill>
                <a:latin typeface="Libre Franklin"/>
                <a:ea typeface="Libre Franklin"/>
                <a:cs typeface="Libre Franklin"/>
                <a:sym typeface="Libre Franklin"/>
              </a:defRPr>
            </a:lvl5pPr>
            <a:lvl6pPr marL="0" lvl="5" indent="0" algn="l">
              <a:spcBef>
                <a:spcPts val="0"/>
              </a:spcBef>
              <a:buNone/>
              <a:defRPr sz="1800" b="0">
                <a:solidFill>
                  <a:srgbClr val="101D49"/>
                </a:solidFill>
                <a:latin typeface="Libre Franklin"/>
                <a:ea typeface="Libre Franklin"/>
                <a:cs typeface="Libre Franklin"/>
                <a:sym typeface="Libre Franklin"/>
              </a:defRPr>
            </a:lvl6pPr>
            <a:lvl7pPr marL="0" lvl="6" indent="0" algn="l">
              <a:spcBef>
                <a:spcPts val="0"/>
              </a:spcBef>
              <a:buNone/>
              <a:defRPr sz="1800" b="0">
                <a:solidFill>
                  <a:srgbClr val="101D49"/>
                </a:solidFill>
                <a:latin typeface="Libre Franklin"/>
                <a:ea typeface="Libre Franklin"/>
                <a:cs typeface="Libre Franklin"/>
                <a:sym typeface="Libre Franklin"/>
              </a:defRPr>
            </a:lvl7pPr>
            <a:lvl8pPr marL="0" lvl="7" indent="0" algn="l">
              <a:spcBef>
                <a:spcPts val="0"/>
              </a:spcBef>
              <a:buNone/>
              <a:defRPr sz="1800" b="0">
                <a:solidFill>
                  <a:srgbClr val="101D49"/>
                </a:solidFill>
                <a:latin typeface="Libre Franklin"/>
                <a:ea typeface="Libre Franklin"/>
                <a:cs typeface="Libre Franklin"/>
                <a:sym typeface="Libre Franklin"/>
              </a:defRPr>
            </a:lvl8pPr>
            <a:lvl9pPr marL="0" lvl="8" indent="0" algn="l">
              <a:spcBef>
                <a:spcPts val="0"/>
              </a:spcBef>
              <a:buNone/>
              <a:defRPr sz="1800" b="0">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71" name="Google Shape;71;p45"/>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45"/>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45"/>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vl1pPr>
            <a:lvl2pPr marL="914400" lvl="1" indent="-355600" algn="l">
              <a:lnSpc>
                <a:spcPct val="94000"/>
              </a:lnSpc>
              <a:spcBef>
                <a:spcPts val="500"/>
              </a:spcBef>
              <a:spcAft>
                <a:spcPts val="0"/>
              </a:spcAft>
              <a:buClr>
                <a:schemeClr val="dk2"/>
              </a:buClr>
              <a:buSzPts val="2000"/>
              <a:buChar char="–"/>
              <a:defRPr sz="2000"/>
            </a:lvl2pPr>
            <a:lvl3pPr marL="1371600" lvl="2" indent="-342900" algn="l">
              <a:lnSpc>
                <a:spcPct val="94000"/>
              </a:lnSpc>
              <a:spcBef>
                <a:spcPts val="500"/>
              </a:spcBef>
              <a:spcAft>
                <a:spcPts val="0"/>
              </a:spcAft>
              <a:buClr>
                <a:schemeClr val="dk2"/>
              </a:buClr>
              <a:buSzPts val="1800"/>
              <a:buChar char="■"/>
              <a:defRPr sz="1800"/>
            </a:lvl3pPr>
            <a:lvl4pPr marL="1828800" lvl="3" indent="-342900" algn="l">
              <a:lnSpc>
                <a:spcPct val="94000"/>
              </a:lnSpc>
              <a:spcBef>
                <a:spcPts val="500"/>
              </a:spcBef>
              <a:spcAft>
                <a:spcPts val="0"/>
              </a:spcAft>
              <a:buClr>
                <a:schemeClr val="dk2"/>
              </a:buClr>
              <a:buSzPts val="1800"/>
              <a:buChar char="–"/>
              <a:defRPr sz="1800"/>
            </a:lvl4pPr>
            <a:lvl5pPr marL="2286000" lvl="4" indent="-330200" algn="l">
              <a:lnSpc>
                <a:spcPct val="94000"/>
              </a:lnSpc>
              <a:spcBef>
                <a:spcPts val="500"/>
              </a:spcBef>
              <a:spcAft>
                <a:spcPts val="0"/>
              </a:spcAft>
              <a:buClr>
                <a:schemeClr val="dk2"/>
              </a:buClr>
              <a:buSzPts val="1600"/>
              <a:buChar char="■"/>
              <a:defRPr sz="1600"/>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74" name="Google Shape;74;p45"/>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75"/>
        <p:cNvGrpSpPr/>
        <p:nvPr/>
      </p:nvGrpSpPr>
      <p:grpSpPr>
        <a:xfrm>
          <a:off x="0" y="0"/>
          <a:ext cx="0" cy="0"/>
          <a:chOff x="0" y="0"/>
          <a:chExt cx="0" cy="0"/>
        </a:xfrm>
      </p:grpSpPr>
      <p:sp>
        <p:nvSpPr>
          <p:cNvPr id="76" name="Google Shape;76;p46"/>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77" name="Google Shape;77;p4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46"/>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4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a:solidFill>
                  <a:schemeClr val="lt1"/>
                </a:solidFill>
                <a:latin typeface="Libre Franklin"/>
                <a:ea typeface="Libre Franklin"/>
                <a:cs typeface="Libre Franklin"/>
                <a:sym typeface="Libre Franklin"/>
              </a:defRPr>
            </a:lvl1pPr>
            <a:lvl2pPr marL="0" lvl="1" indent="0" algn="l">
              <a:spcBef>
                <a:spcPts val="0"/>
              </a:spcBef>
              <a:buNone/>
              <a:defRPr sz="1800">
                <a:solidFill>
                  <a:schemeClr val="lt1"/>
                </a:solidFill>
                <a:latin typeface="Libre Franklin"/>
                <a:ea typeface="Libre Franklin"/>
                <a:cs typeface="Libre Franklin"/>
                <a:sym typeface="Libre Franklin"/>
              </a:defRPr>
            </a:lvl2pPr>
            <a:lvl3pPr marL="0" lvl="2" indent="0" algn="l">
              <a:spcBef>
                <a:spcPts val="0"/>
              </a:spcBef>
              <a:buNone/>
              <a:defRPr sz="1800">
                <a:solidFill>
                  <a:schemeClr val="lt1"/>
                </a:solidFill>
                <a:latin typeface="Libre Franklin"/>
                <a:ea typeface="Libre Franklin"/>
                <a:cs typeface="Libre Franklin"/>
                <a:sym typeface="Libre Franklin"/>
              </a:defRPr>
            </a:lvl3pPr>
            <a:lvl4pPr marL="0" lvl="3" indent="0" algn="l">
              <a:spcBef>
                <a:spcPts val="0"/>
              </a:spcBef>
              <a:buNone/>
              <a:defRPr sz="1800">
                <a:solidFill>
                  <a:schemeClr val="lt1"/>
                </a:solidFill>
                <a:latin typeface="Libre Franklin"/>
                <a:ea typeface="Libre Franklin"/>
                <a:cs typeface="Libre Franklin"/>
                <a:sym typeface="Libre Franklin"/>
              </a:defRPr>
            </a:lvl4pPr>
            <a:lvl5pPr marL="0" lvl="4" indent="0" algn="l">
              <a:spcBef>
                <a:spcPts val="0"/>
              </a:spcBef>
              <a:buNone/>
              <a:defRPr sz="1800">
                <a:solidFill>
                  <a:schemeClr val="lt1"/>
                </a:solidFill>
                <a:latin typeface="Libre Franklin"/>
                <a:ea typeface="Libre Franklin"/>
                <a:cs typeface="Libre Franklin"/>
                <a:sym typeface="Libre Franklin"/>
              </a:defRPr>
            </a:lvl5pPr>
            <a:lvl6pPr marL="0" lvl="5" indent="0" algn="l">
              <a:spcBef>
                <a:spcPts val="0"/>
              </a:spcBef>
              <a:buNone/>
              <a:defRPr sz="1800">
                <a:solidFill>
                  <a:schemeClr val="lt1"/>
                </a:solidFill>
                <a:latin typeface="Libre Franklin"/>
                <a:ea typeface="Libre Franklin"/>
                <a:cs typeface="Libre Franklin"/>
                <a:sym typeface="Libre Franklin"/>
              </a:defRPr>
            </a:lvl6pPr>
            <a:lvl7pPr marL="0" lvl="6" indent="0" algn="l">
              <a:spcBef>
                <a:spcPts val="0"/>
              </a:spcBef>
              <a:buNone/>
              <a:defRPr sz="1800">
                <a:solidFill>
                  <a:schemeClr val="lt1"/>
                </a:solidFill>
                <a:latin typeface="Libre Franklin"/>
                <a:ea typeface="Libre Franklin"/>
                <a:cs typeface="Libre Franklin"/>
                <a:sym typeface="Libre Franklin"/>
              </a:defRPr>
            </a:lvl7pPr>
            <a:lvl8pPr marL="0" lvl="7" indent="0" algn="l">
              <a:spcBef>
                <a:spcPts val="0"/>
              </a:spcBef>
              <a:buNone/>
              <a:defRPr sz="1800">
                <a:solidFill>
                  <a:schemeClr val="lt1"/>
                </a:solidFill>
                <a:latin typeface="Libre Franklin"/>
                <a:ea typeface="Libre Franklin"/>
                <a:cs typeface="Libre Franklin"/>
                <a:sym typeface="Libre Franklin"/>
              </a:defRPr>
            </a:lvl8pPr>
            <a:lvl9pPr marL="0" lvl="8" indent="0" algn="l">
              <a:spcBef>
                <a:spcPts val="0"/>
              </a:spcBef>
              <a:buNone/>
              <a:defRPr sz="1800">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80" name="Google Shape;80;p4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81" name="Google Shape;81;p46"/>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82"/>
        <p:cNvGrpSpPr/>
        <p:nvPr/>
      </p:nvGrpSpPr>
      <p:grpSpPr>
        <a:xfrm>
          <a:off x="0" y="0"/>
          <a:ext cx="0" cy="0"/>
          <a:chOff x="0" y="0"/>
          <a:chExt cx="0" cy="0"/>
        </a:xfrm>
      </p:grpSpPr>
      <p:sp>
        <p:nvSpPr>
          <p:cNvPr id="83" name="Google Shape;83;p47"/>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84" name="Google Shape;84;p47"/>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47"/>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47"/>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a:solidFill>
                  <a:schemeClr val="lt1"/>
                </a:solidFill>
                <a:latin typeface="Libre Franklin"/>
                <a:ea typeface="Libre Franklin"/>
                <a:cs typeface="Libre Franklin"/>
                <a:sym typeface="Libre Franklin"/>
              </a:defRPr>
            </a:lvl1pPr>
            <a:lvl2pPr marL="0" lvl="1" indent="0" algn="l">
              <a:spcBef>
                <a:spcPts val="0"/>
              </a:spcBef>
              <a:buNone/>
              <a:defRPr sz="1800">
                <a:solidFill>
                  <a:schemeClr val="lt1"/>
                </a:solidFill>
                <a:latin typeface="Libre Franklin"/>
                <a:ea typeface="Libre Franklin"/>
                <a:cs typeface="Libre Franklin"/>
                <a:sym typeface="Libre Franklin"/>
              </a:defRPr>
            </a:lvl2pPr>
            <a:lvl3pPr marL="0" lvl="2" indent="0" algn="l">
              <a:spcBef>
                <a:spcPts val="0"/>
              </a:spcBef>
              <a:buNone/>
              <a:defRPr sz="1800">
                <a:solidFill>
                  <a:schemeClr val="lt1"/>
                </a:solidFill>
                <a:latin typeface="Libre Franklin"/>
                <a:ea typeface="Libre Franklin"/>
                <a:cs typeface="Libre Franklin"/>
                <a:sym typeface="Libre Franklin"/>
              </a:defRPr>
            </a:lvl3pPr>
            <a:lvl4pPr marL="0" lvl="3" indent="0" algn="l">
              <a:spcBef>
                <a:spcPts val="0"/>
              </a:spcBef>
              <a:buNone/>
              <a:defRPr sz="1800">
                <a:solidFill>
                  <a:schemeClr val="lt1"/>
                </a:solidFill>
                <a:latin typeface="Libre Franklin"/>
                <a:ea typeface="Libre Franklin"/>
                <a:cs typeface="Libre Franklin"/>
                <a:sym typeface="Libre Franklin"/>
              </a:defRPr>
            </a:lvl4pPr>
            <a:lvl5pPr marL="0" lvl="4" indent="0" algn="l">
              <a:spcBef>
                <a:spcPts val="0"/>
              </a:spcBef>
              <a:buNone/>
              <a:defRPr sz="1800">
                <a:solidFill>
                  <a:schemeClr val="lt1"/>
                </a:solidFill>
                <a:latin typeface="Libre Franklin"/>
                <a:ea typeface="Libre Franklin"/>
                <a:cs typeface="Libre Franklin"/>
                <a:sym typeface="Libre Franklin"/>
              </a:defRPr>
            </a:lvl5pPr>
            <a:lvl6pPr marL="0" lvl="5" indent="0" algn="l">
              <a:spcBef>
                <a:spcPts val="0"/>
              </a:spcBef>
              <a:buNone/>
              <a:defRPr sz="1800">
                <a:solidFill>
                  <a:schemeClr val="lt1"/>
                </a:solidFill>
                <a:latin typeface="Libre Franklin"/>
                <a:ea typeface="Libre Franklin"/>
                <a:cs typeface="Libre Franklin"/>
                <a:sym typeface="Libre Franklin"/>
              </a:defRPr>
            </a:lvl6pPr>
            <a:lvl7pPr marL="0" lvl="6" indent="0" algn="l">
              <a:spcBef>
                <a:spcPts val="0"/>
              </a:spcBef>
              <a:buNone/>
              <a:defRPr sz="1800">
                <a:solidFill>
                  <a:schemeClr val="lt1"/>
                </a:solidFill>
                <a:latin typeface="Libre Franklin"/>
                <a:ea typeface="Libre Franklin"/>
                <a:cs typeface="Libre Franklin"/>
                <a:sym typeface="Libre Franklin"/>
              </a:defRPr>
            </a:lvl7pPr>
            <a:lvl8pPr marL="0" lvl="7" indent="0" algn="l">
              <a:spcBef>
                <a:spcPts val="0"/>
              </a:spcBef>
              <a:buNone/>
              <a:defRPr sz="1800">
                <a:solidFill>
                  <a:schemeClr val="lt1"/>
                </a:solidFill>
                <a:latin typeface="Libre Franklin"/>
                <a:ea typeface="Libre Franklin"/>
                <a:cs typeface="Libre Franklin"/>
                <a:sym typeface="Libre Franklin"/>
              </a:defRPr>
            </a:lvl8pPr>
            <a:lvl9pPr marL="0" lvl="8" indent="0" algn="l">
              <a:spcBef>
                <a:spcPts val="0"/>
              </a:spcBef>
              <a:buNone/>
              <a:defRPr sz="1800">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87" name="Google Shape;87;p47"/>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88" name="Google Shape;88;p47"/>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89" name="Google Shape;89;p47"/>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90" name="Google Shape;90;p47"/>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91" name="Google Shape;91;p47"/>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92" name="Google Shape;92;p47"/>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93" name="Google Shape;93;p47"/>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4" name="Google Shape;94;p47"/>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5" name="Google Shape;95;p47"/>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6" name="Google Shape;96;p47"/>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7" name="Google Shape;97;p47"/>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98" name="Google Shape;98;p47"/>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
        <p:cNvGrpSpPr/>
        <p:nvPr/>
      </p:nvGrpSpPr>
      <p:grpSpPr>
        <a:xfrm>
          <a:off x="0" y="0"/>
          <a:ext cx="0" cy="0"/>
          <a:chOff x="0" y="0"/>
          <a:chExt cx="0" cy="0"/>
        </a:xfrm>
      </p:grpSpPr>
      <p:sp>
        <p:nvSpPr>
          <p:cNvPr id="10" name="Google Shape;10;p4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11" name="Google Shape;11;p4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Libre Franklin"/>
                <a:ea typeface="Libre Franklin"/>
                <a:cs typeface="Libre Franklin"/>
                <a:sym typeface="Libre Franklin"/>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Libre Franklin"/>
                <a:ea typeface="Libre Franklin"/>
                <a:cs typeface="Libre Franklin"/>
                <a:sym typeface="Libre Franklin"/>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Libre Franklin"/>
                <a:ea typeface="Libre Franklin"/>
                <a:cs typeface="Libre Franklin"/>
                <a:sym typeface="Libre Franklin"/>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Libre Franklin"/>
                <a:ea typeface="Libre Franklin"/>
                <a:cs typeface="Libre Franklin"/>
                <a:sym typeface="Libre Franklin"/>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2" name="Google Shape;12;p4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3" name="Google Shape;13;p40"/>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4" name="Google Shape;14;p40"/>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i="0" u="none" strike="noStrike" cap="none">
                <a:solidFill>
                  <a:schemeClr val="lt1"/>
                </a:solidFill>
                <a:latin typeface="Libre Franklin"/>
                <a:ea typeface="Libre Franklin"/>
                <a:cs typeface="Libre Franklin"/>
                <a:sym typeface="Libre Franklin"/>
              </a:defRPr>
            </a:lvl1pPr>
            <a:lvl2pPr marL="0" marR="0" lvl="1" indent="0" algn="l" rtl="0">
              <a:spcBef>
                <a:spcPts val="0"/>
              </a:spcBef>
              <a:buNone/>
              <a:defRPr sz="1800" b="0" i="0" u="none" strike="noStrike" cap="none">
                <a:solidFill>
                  <a:schemeClr val="lt1"/>
                </a:solidFill>
                <a:latin typeface="Libre Franklin"/>
                <a:ea typeface="Libre Franklin"/>
                <a:cs typeface="Libre Franklin"/>
                <a:sym typeface="Libre Franklin"/>
              </a:defRPr>
            </a:lvl2pPr>
            <a:lvl3pPr marL="0" marR="0" lvl="2" indent="0" algn="l" rtl="0">
              <a:spcBef>
                <a:spcPts val="0"/>
              </a:spcBef>
              <a:buNone/>
              <a:defRPr sz="1800" b="0" i="0" u="none" strike="noStrike" cap="none">
                <a:solidFill>
                  <a:schemeClr val="lt1"/>
                </a:solidFill>
                <a:latin typeface="Libre Franklin"/>
                <a:ea typeface="Libre Franklin"/>
                <a:cs typeface="Libre Franklin"/>
                <a:sym typeface="Libre Franklin"/>
              </a:defRPr>
            </a:lvl3pPr>
            <a:lvl4pPr marL="0" marR="0" lvl="3" indent="0" algn="l" rtl="0">
              <a:spcBef>
                <a:spcPts val="0"/>
              </a:spcBef>
              <a:buNone/>
              <a:defRPr sz="1800" b="0" i="0" u="none" strike="noStrike" cap="none">
                <a:solidFill>
                  <a:schemeClr val="lt1"/>
                </a:solidFill>
                <a:latin typeface="Libre Franklin"/>
                <a:ea typeface="Libre Franklin"/>
                <a:cs typeface="Libre Franklin"/>
                <a:sym typeface="Libre Franklin"/>
              </a:defRPr>
            </a:lvl4pPr>
            <a:lvl5pPr marL="0" marR="0" lvl="4" indent="0" algn="l" rtl="0">
              <a:spcBef>
                <a:spcPts val="0"/>
              </a:spcBef>
              <a:buNone/>
              <a:defRPr sz="1800" b="0" i="0" u="none" strike="noStrike" cap="none">
                <a:solidFill>
                  <a:schemeClr val="lt1"/>
                </a:solidFill>
                <a:latin typeface="Libre Franklin"/>
                <a:ea typeface="Libre Franklin"/>
                <a:cs typeface="Libre Franklin"/>
                <a:sym typeface="Libre Franklin"/>
              </a:defRPr>
            </a:lvl5pPr>
            <a:lvl6pPr marL="0" marR="0" lvl="5" indent="0" algn="l" rtl="0">
              <a:spcBef>
                <a:spcPts val="0"/>
              </a:spcBef>
              <a:buNone/>
              <a:defRPr sz="1800" b="0" i="0" u="none" strike="noStrike" cap="none">
                <a:solidFill>
                  <a:schemeClr val="lt1"/>
                </a:solidFill>
                <a:latin typeface="Libre Franklin"/>
                <a:ea typeface="Libre Franklin"/>
                <a:cs typeface="Libre Franklin"/>
                <a:sym typeface="Libre Franklin"/>
              </a:defRPr>
            </a:lvl6pPr>
            <a:lvl7pPr marL="0" marR="0" lvl="6" indent="0" algn="l" rtl="0">
              <a:spcBef>
                <a:spcPts val="0"/>
              </a:spcBef>
              <a:buNone/>
              <a:defRPr sz="1800" b="0" i="0" u="none" strike="noStrike" cap="none">
                <a:solidFill>
                  <a:schemeClr val="lt1"/>
                </a:solidFill>
                <a:latin typeface="Libre Franklin"/>
                <a:ea typeface="Libre Franklin"/>
                <a:cs typeface="Libre Franklin"/>
                <a:sym typeface="Libre Franklin"/>
              </a:defRPr>
            </a:lvl7pPr>
            <a:lvl8pPr marL="0" marR="0" lvl="7" indent="0" algn="l" rtl="0">
              <a:spcBef>
                <a:spcPts val="0"/>
              </a:spcBef>
              <a:buNone/>
              <a:defRPr sz="1800" b="0" i="0" u="none" strike="noStrike" cap="none">
                <a:solidFill>
                  <a:schemeClr val="lt1"/>
                </a:solidFill>
                <a:latin typeface="Libre Franklin"/>
                <a:ea typeface="Libre Franklin"/>
                <a:cs typeface="Libre Franklin"/>
                <a:sym typeface="Libre Franklin"/>
              </a:defRPr>
            </a:lvl8pPr>
            <a:lvl9pPr marL="0" marR="0" lvl="8" indent="0" algn="l" rtl="0">
              <a:spcBef>
                <a:spcPts val="0"/>
              </a:spcBef>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5" name="Google Shape;15;p40"/>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Libre Franklin"/>
              <a:buNone/>
            </a:pPr>
            <a:r>
              <a:rPr lang="en-US" sz="4400" b="1" i="0" u="none" strike="noStrike" cap="none">
                <a:solidFill>
                  <a:srgbClr val="101D49"/>
                </a:solidFill>
                <a:latin typeface="Libre Franklin"/>
                <a:ea typeface="Libre Franklin"/>
                <a:cs typeface="Libre Franklin"/>
                <a:sym typeface="Libre Franklin"/>
              </a:rPr>
              <a:t>Click to edit Master title style</a:t>
            </a:r>
            <a:endParaRPr sz="4400" b="1" i="0" u="none" strike="noStrike" cap="none">
              <a:solidFill>
                <a:srgbClr val="101D49"/>
              </a:solidFill>
              <a:latin typeface="Libre Franklin"/>
              <a:ea typeface="Libre Franklin"/>
              <a:cs typeface="Libre Franklin"/>
              <a:sym typeface="Libre Franklin"/>
            </a:endParaRPr>
          </a:p>
        </p:txBody>
      </p:sp>
      <p:sp>
        <p:nvSpPr>
          <p:cNvPr id="16" name="Google Shape;16;p40"/>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40"/>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 name="Google Shape;18;p40"/>
          <p:cNvPicPr preferRelativeResize="0"/>
          <p:nvPr/>
        </p:nvPicPr>
        <p:blipFill rotWithShape="1">
          <a:blip r:embed="rId9">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www.in.gov/idoa/mwbe"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www.in.gov/idoa/mwbe/2743.htm"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mailto:Indianaveteranspreference@idoa.in.gov"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hyperlink" Target="http://www.in.gov/idoa/2862.htm"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mailto:mwbecompliance@idoa.in.gov?subject=Pay%20Audit%20Inquiry" TargetMode="External"/><Relationship Id="rId7"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www.in.gov/idoa/mwbe/payaudit.htm"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mailto:buyindianainvest@idoa.in.gov" TargetMode="Externa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www.in.gov/idoa/procurement/supplier-resource-center/requirements-to-do-business-with-the-state/bidder-profile-registration/manage-my-bidder-profile/"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hyperlink" Target="https://www.in.gov/idoa/procurement/files/SP_SubmitarequestForAssistance.pdf" TargetMode="External"/><Relationship Id="rId5" Type="http://schemas.openxmlformats.org/officeDocument/2006/relationships/hyperlink" Target="https://faqs.in.gov/hc/en-us/sections/115001504348-Administration-Department-of" TargetMode="External"/><Relationship Id="rId4" Type="http://schemas.openxmlformats.org/officeDocument/2006/relationships/hyperlink" Target="https://www.in.gov/idoa/procurement/supplier-resource-center/requirements-to-do-business-with-the-state/bidder-profile-registration/"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8" Type="http://schemas.openxmlformats.org/officeDocument/2006/relationships/hyperlink" Target="http://www.in.gov/idoa/2352.htm" TargetMode="External"/><Relationship Id="rId3" Type="http://schemas.openxmlformats.org/officeDocument/2006/relationships/hyperlink" Target="http://www.in.gov/idoa/2788.htm" TargetMode="External"/><Relationship Id="rId7" Type="http://schemas.openxmlformats.org/officeDocument/2006/relationships/hyperlink" Target="http://www.in.gov/idoa/3106.htm"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hyperlink" Target="http://www.in.gov/sos" TargetMode="External"/><Relationship Id="rId5" Type="http://schemas.openxmlformats.org/officeDocument/2006/relationships/hyperlink" Target="http://www.in.gov/idoa/2464.htm" TargetMode="External"/><Relationship Id="rId4" Type="http://schemas.openxmlformats.org/officeDocument/2006/relationships/hyperlink" Target="https://www.in.gov/idoa/state-information-center/" TargetMode="External"/><Relationship Id="rId9" Type="http://schemas.openxmlformats.org/officeDocument/2006/relationships/hyperlink" Target="https://www.in.gov/idoa/procurement/current-business-opportunities/"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hyperlink" Target="http://www.in.gov/idoa/mwbe/payaudit.ht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102"/>
        <p:cNvGrpSpPr/>
        <p:nvPr/>
      </p:nvGrpSpPr>
      <p:grpSpPr>
        <a:xfrm>
          <a:off x="0" y="0"/>
          <a:ext cx="0" cy="0"/>
          <a:chOff x="0" y="0"/>
          <a:chExt cx="0" cy="0"/>
        </a:xfrm>
      </p:grpSpPr>
      <p:sp>
        <p:nvSpPr>
          <p:cNvPr id="103" name="Google Shape;103;p1"/>
          <p:cNvSpPr txBox="1">
            <a:spLocks noGrp="1"/>
          </p:cNvSpPr>
          <p:nvPr>
            <p:ph type="ctrTitle"/>
          </p:nvPr>
        </p:nvSpPr>
        <p:spPr>
          <a:xfrm>
            <a:off x="1915384" y="1394372"/>
            <a:ext cx="8361300" cy="4087200"/>
          </a:xfrm>
          <a:prstGeom prst="rect">
            <a:avLst/>
          </a:prstGeom>
          <a:noFill/>
          <a:ln>
            <a:noFill/>
          </a:ln>
        </p:spPr>
        <p:txBody>
          <a:bodyPr spcFirstLastPara="1" wrap="square" lIns="91425" tIns="45700" rIns="91425" bIns="45700" anchor="b" anchorCtr="0">
            <a:noAutofit/>
          </a:bodyPr>
          <a:lstStyle/>
          <a:p>
            <a:pPr marL="0" lvl="0" indent="0" algn="ctr" rtl="0">
              <a:lnSpc>
                <a:spcPct val="89000"/>
              </a:lnSpc>
              <a:spcBef>
                <a:spcPts val="0"/>
              </a:spcBef>
              <a:spcAft>
                <a:spcPts val="0"/>
              </a:spcAft>
              <a:buClr>
                <a:srgbClr val="101D49"/>
              </a:buClr>
              <a:buSzPts val="2800"/>
              <a:buFont typeface="Times New Roman"/>
              <a:buNone/>
            </a:pPr>
            <a:br>
              <a:rPr lang="en-US" sz="2800" dirty="0">
                <a:latin typeface="Times New Roman"/>
                <a:ea typeface="Times New Roman"/>
                <a:cs typeface="Times New Roman"/>
                <a:sym typeface="Times New Roman"/>
              </a:rPr>
            </a:br>
            <a:br>
              <a:rPr lang="en-US" sz="2800" dirty="0">
                <a:latin typeface="Times New Roman"/>
                <a:ea typeface="Times New Roman"/>
                <a:cs typeface="Times New Roman"/>
                <a:sym typeface="Times New Roman"/>
              </a:rPr>
            </a:br>
            <a:br>
              <a:rPr lang="en-US" sz="2800" dirty="0">
                <a:latin typeface="Times New Roman"/>
                <a:ea typeface="Times New Roman"/>
                <a:cs typeface="Times New Roman"/>
                <a:sym typeface="Times New Roman"/>
              </a:rPr>
            </a:br>
            <a:r>
              <a:rPr lang="en-US" sz="2800" dirty="0">
                <a:latin typeface="Times New Roman"/>
                <a:ea typeface="Times New Roman"/>
                <a:cs typeface="Times New Roman"/>
                <a:sym typeface="Times New Roman"/>
              </a:rPr>
              <a:t>REQUEST FOR PROPOSAL ​​​25-82984</a:t>
            </a:r>
            <a:br>
              <a:rPr lang="en-US" sz="2000" dirty="0">
                <a:latin typeface="Times New Roman"/>
                <a:ea typeface="Times New Roman"/>
                <a:cs typeface="Times New Roman"/>
                <a:sym typeface="Times New Roman"/>
              </a:rPr>
            </a:br>
            <a:r>
              <a:rPr lang="en-US" sz="2000" dirty="0">
                <a:latin typeface="Times New Roman"/>
                <a:ea typeface="Times New Roman"/>
                <a:cs typeface="Times New Roman"/>
                <a:sym typeface="Times New Roman"/>
              </a:rPr>
              <a:t>FEE FOR SERVICE MEDICAID INCONTINENCE SUPPLIES </a:t>
            </a:r>
            <a:br>
              <a:rPr lang="en-US" sz="2000" dirty="0">
                <a:latin typeface="Times New Roman"/>
                <a:ea typeface="Times New Roman"/>
                <a:cs typeface="Times New Roman"/>
                <a:sym typeface="Times New Roman"/>
              </a:rPr>
            </a:br>
            <a:br>
              <a:rPr lang="en-US" sz="2000" dirty="0">
                <a:latin typeface="Times New Roman"/>
                <a:ea typeface="Times New Roman"/>
                <a:cs typeface="Times New Roman"/>
                <a:sym typeface="Times New Roman"/>
              </a:rPr>
            </a:br>
            <a:r>
              <a:rPr lang="en-US" sz="2000" dirty="0">
                <a:latin typeface="Times New Roman"/>
                <a:ea typeface="Times New Roman"/>
                <a:cs typeface="Times New Roman"/>
                <a:sym typeface="Times New Roman"/>
              </a:rPr>
              <a:t>INDIANA DEPARTMENT OF ADMINISTRATION</a:t>
            </a:r>
            <a:br>
              <a:rPr lang="en-US" sz="2000" dirty="0">
                <a:latin typeface="Times New Roman"/>
                <a:ea typeface="Times New Roman"/>
                <a:cs typeface="Times New Roman"/>
                <a:sym typeface="Times New Roman"/>
              </a:rPr>
            </a:br>
            <a:r>
              <a:rPr lang="en-US" sz="2000" dirty="0">
                <a:latin typeface="Times New Roman"/>
                <a:ea typeface="Times New Roman"/>
                <a:cs typeface="Times New Roman"/>
                <a:sym typeface="Times New Roman"/>
              </a:rPr>
              <a:t>ON BEHALF OF </a:t>
            </a:r>
            <a:br>
              <a:rPr lang="en-US" sz="2000" dirty="0">
                <a:latin typeface="Times New Roman"/>
                <a:ea typeface="Times New Roman"/>
                <a:cs typeface="Times New Roman"/>
                <a:sym typeface="Times New Roman"/>
              </a:rPr>
            </a:br>
            <a:r>
              <a:rPr lang="en-US" sz="2000" dirty="0">
                <a:latin typeface="Times New Roman"/>
                <a:ea typeface="Times New Roman"/>
                <a:cs typeface="Times New Roman"/>
                <a:sym typeface="Times New Roman"/>
              </a:rPr>
              <a:t>THE FAMILY AND SOCIAL SERVICES ADMINISTRATION (FSSA)</a:t>
            </a:r>
            <a:br>
              <a:rPr lang="en-US" sz="2000" dirty="0">
                <a:latin typeface="Times New Roman"/>
                <a:ea typeface="Times New Roman"/>
                <a:cs typeface="Times New Roman"/>
                <a:sym typeface="Times New Roman"/>
              </a:rPr>
            </a:br>
            <a:r>
              <a:rPr lang="en-US" sz="2000" dirty="0">
                <a:latin typeface="Times New Roman"/>
                <a:ea typeface="Times New Roman"/>
                <a:cs typeface="Times New Roman"/>
                <a:sym typeface="Times New Roman"/>
              </a:rPr>
              <a:t>OFFICE OF MEDICAID POLICY AND PLANNING (OMPP)</a:t>
            </a:r>
            <a:br>
              <a:rPr lang="en-US" sz="2000" dirty="0">
                <a:latin typeface="Times New Roman"/>
                <a:ea typeface="Times New Roman"/>
                <a:cs typeface="Times New Roman"/>
                <a:sym typeface="Times New Roman"/>
              </a:rPr>
            </a:br>
            <a:br>
              <a:rPr lang="en-US" sz="2000" dirty="0">
                <a:latin typeface="Times New Roman"/>
                <a:ea typeface="Times New Roman"/>
                <a:cs typeface="Times New Roman"/>
                <a:sym typeface="Times New Roman"/>
              </a:rPr>
            </a:br>
            <a:r>
              <a:rPr lang="en-US" sz="2000" dirty="0">
                <a:latin typeface="Times New Roman"/>
                <a:ea typeface="Times New Roman"/>
                <a:cs typeface="Times New Roman"/>
                <a:sym typeface="Times New Roman"/>
              </a:rPr>
              <a:t>PRE-PROPOSAL CONFERENCE</a:t>
            </a:r>
            <a:br>
              <a:rPr lang="en-US" sz="2000" dirty="0">
                <a:latin typeface="Times New Roman"/>
                <a:ea typeface="Times New Roman"/>
                <a:cs typeface="Times New Roman"/>
                <a:sym typeface="Times New Roman"/>
              </a:rPr>
            </a:br>
            <a:br>
              <a:rPr lang="en-US" sz="2000" dirty="0">
                <a:latin typeface="Times New Roman"/>
                <a:ea typeface="Times New Roman"/>
                <a:cs typeface="Times New Roman"/>
                <a:sym typeface="Times New Roman"/>
              </a:rPr>
            </a:br>
            <a:r>
              <a:rPr lang="en-US" sz="2000" dirty="0">
                <a:latin typeface="Times New Roman"/>
                <a:ea typeface="Times New Roman"/>
                <a:cs typeface="Times New Roman"/>
                <a:sym typeface="Times New Roman"/>
              </a:rPr>
              <a:t>FEBRUARY 24</a:t>
            </a:r>
            <a:r>
              <a:rPr lang="en-US" sz="2000" dirty="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 2025</a:t>
            </a:r>
            <a:br>
              <a:rPr lang="en-US" sz="2000" dirty="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br>
            <a:br>
              <a:rPr lang="en-US" sz="2000" dirty="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br>
            <a:r>
              <a:rPr lang="en-US" sz="2000" dirty="0">
                <a:latin typeface="Times New Roman"/>
                <a:ea typeface="Times New Roman"/>
                <a:cs typeface="Times New Roman"/>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ANGELA EMBRY</a:t>
            </a:r>
            <a:br>
              <a:rPr lang="en-US" sz="2000" dirty="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br>
            <a:r>
              <a:rPr lang="en-US" sz="2000" dirty="0">
                <a:latin typeface="Times New Roman"/>
                <a:ea typeface="Times New Roman"/>
                <a:cs typeface="Times New Roman"/>
                <a:sym typeface="Times New Roman"/>
              </a:rPr>
              <a:t>IDOA/PROCUREMENT DIVISION</a:t>
            </a:r>
            <a:endParaRPr dirty="0"/>
          </a:p>
        </p:txBody>
      </p:sp>
      <p:sp>
        <p:nvSpPr>
          <p:cNvPr id="2" name="Slide Number Placeholder 1">
            <a:extLst>
              <a:ext uri="{FF2B5EF4-FFF2-40B4-BE49-F238E27FC236}">
                <a16:creationId xmlns:a16="http://schemas.microsoft.com/office/drawing/2014/main" id="{2D77A0E7-6045-EAA0-1D4A-F7C76B4CA00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29d8d155607_0_669"/>
          <p:cNvSpPr txBox="1">
            <a:spLocks noGrp="1"/>
          </p:cNvSpPr>
          <p:nvPr>
            <p:ph type="title"/>
          </p:nvPr>
        </p:nvSpPr>
        <p:spPr>
          <a:xfrm>
            <a:off x="1371600" y="870860"/>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3600" dirty="0">
                <a:latin typeface="Times New Roman"/>
                <a:ea typeface="Times New Roman"/>
                <a:cs typeface="Times New Roman"/>
                <a:sym typeface="Times New Roman"/>
              </a:rPr>
              <a:t>Proposal Preparation</a:t>
            </a:r>
            <a:br>
              <a:rPr lang="en-US" sz="4000" dirty="0">
                <a:latin typeface="Times New Roman"/>
                <a:ea typeface="Times New Roman"/>
                <a:cs typeface="Times New Roman"/>
                <a:sym typeface="Times New Roman"/>
              </a:rPr>
            </a:br>
            <a:r>
              <a:rPr lang="en-US" sz="3200" dirty="0">
                <a:latin typeface="Times New Roman"/>
                <a:ea typeface="Times New Roman"/>
                <a:cs typeface="Times New Roman"/>
                <a:sym typeface="Times New Roman"/>
              </a:rPr>
              <a:t>Confidential Information</a:t>
            </a:r>
            <a:endParaRPr sz="3200" dirty="0"/>
          </a:p>
        </p:txBody>
      </p:sp>
      <p:sp>
        <p:nvSpPr>
          <p:cNvPr id="181" name="Google Shape;181;g29d8d155607_0_669"/>
          <p:cNvSpPr txBox="1">
            <a:spLocks noGrp="1"/>
          </p:cNvSpPr>
          <p:nvPr>
            <p:ph type="body" idx="1"/>
          </p:nvPr>
        </p:nvSpPr>
        <p:spPr>
          <a:xfrm>
            <a:off x="1371600" y="2039723"/>
            <a:ext cx="9601200" cy="4074000"/>
          </a:xfrm>
          <a:prstGeom prst="rect">
            <a:avLst/>
          </a:prstGeom>
          <a:noFill/>
          <a:ln>
            <a:noFill/>
          </a:ln>
        </p:spPr>
        <p:txBody>
          <a:bodyPr spcFirstLastPara="1" wrap="square" lIns="91425" tIns="45700" rIns="91425" bIns="45700" anchor="t" anchorCtr="0">
            <a:noAutofit/>
          </a:bodyPr>
          <a:lstStyle/>
          <a:p>
            <a:pPr marL="384037" lvl="0" indent="-351970" algn="l" rtl="0">
              <a:lnSpc>
                <a:spcPct val="94000"/>
              </a:lnSpc>
              <a:spcBef>
                <a:spcPts val="0"/>
              </a:spcBef>
              <a:spcAft>
                <a:spcPts val="0"/>
              </a:spcAft>
              <a:buClr>
                <a:srgbClr val="101D49"/>
              </a:buClr>
              <a:buSzPts val="1900"/>
              <a:buChar char="■"/>
            </a:pPr>
            <a:r>
              <a:rPr lang="en-US" sz="1900" b="1" dirty="0">
                <a:solidFill>
                  <a:srgbClr val="101D49"/>
                </a:solidFill>
                <a:latin typeface="Times New Roman"/>
                <a:ea typeface="Times New Roman"/>
                <a:cs typeface="Times New Roman"/>
                <a:sym typeface="Times New Roman"/>
              </a:rPr>
              <a:t>Confidential Information (Section 1.15)</a:t>
            </a:r>
            <a:endParaRPr sz="1900" dirty="0"/>
          </a:p>
          <a:p>
            <a:pPr marL="914377" lvl="1" indent="-375465" algn="l" rtl="0">
              <a:lnSpc>
                <a:spcPct val="94000"/>
              </a:lnSpc>
              <a:spcBef>
                <a:spcPts val="700"/>
              </a:spcBef>
              <a:spcAft>
                <a:spcPts val="0"/>
              </a:spcAft>
              <a:buClr>
                <a:srgbClr val="101D49"/>
              </a:buClr>
              <a:buSzPts val="1900"/>
              <a:buChar char="–"/>
            </a:pPr>
            <a:r>
              <a:rPr lang="en-US" sz="1900" i="0" dirty="0">
                <a:solidFill>
                  <a:srgbClr val="101D49"/>
                </a:solidFill>
                <a:latin typeface="Times New Roman"/>
                <a:ea typeface="Times New Roman"/>
                <a:cs typeface="Times New Roman"/>
                <a:sym typeface="Times New Roman"/>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endParaRPr sz="1900" dirty="0"/>
          </a:p>
          <a:p>
            <a:pPr marL="914377" lvl="1" indent="-375465" algn="l" rtl="0">
              <a:lnSpc>
                <a:spcPct val="94000"/>
              </a:lnSpc>
              <a:spcBef>
                <a:spcPts val="700"/>
              </a:spcBef>
              <a:spcAft>
                <a:spcPts val="0"/>
              </a:spcAft>
              <a:buClr>
                <a:srgbClr val="101D49"/>
              </a:buClr>
              <a:buSzPts val="1900"/>
              <a:buChar char="–"/>
            </a:pPr>
            <a:r>
              <a:rPr lang="en-US" sz="1900" i="0" dirty="0">
                <a:solidFill>
                  <a:srgbClr val="101D49"/>
                </a:solidFill>
                <a:latin typeface="Times New Roman"/>
                <a:ea typeface="Times New Roman"/>
                <a:cs typeface="Times New Roman"/>
                <a:sym typeface="Times New Roman"/>
              </a:rPr>
              <a:t>In order to request certain information be kept confidential, Respondents must claim a statutory exception to the APRA in their </a:t>
            </a:r>
            <a:r>
              <a:rPr lang="en-US" sz="1900" b="1" i="0" dirty="0">
                <a:solidFill>
                  <a:srgbClr val="101D49"/>
                </a:solidFill>
                <a:latin typeface="Times New Roman"/>
                <a:ea typeface="Times New Roman"/>
                <a:cs typeface="Times New Roman"/>
                <a:sym typeface="Times New Roman"/>
              </a:rPr>
              <a:t>Attestation Form (Attachment J)</a:t>
            </a:r>
            <a:r>
              <a:rPr lang="en-US" sz="1900" i="0" dirty="0">
                <a:solidFill>
                  <a:srgbClr val="101D49"/>
                </a:solidFill>
                <a:latin typeface="Times New Roman"/>
                <a:ea typeface="Times New Roman"/>
                <a:cs typeface="Times New Roman"/>
                <a:sym typeface="Times New Roman"/>
              </a:rPr>
              <a:t>, including describing which specific provision applies to which specific part of their response. </a:t>
            </a:r>
            <a:endParaRPr sz="1900" dirty="0"/>
          </a:p>
          <a:p>
            <a:pPr marL="914377" lvl="1" indent="-375465" algn="l" rtl="0">
              <a:lnSpc>
                <a:spcPct val="94000"/>
              </a:lnSpc>
              <a:spcBef>
                <a:spcPts val="700"/>
              </a:spcBef>
              <a:spcAft>
                <a:spcPts val="0"/>
              </a:spcAft>
              <a:buClr>
                <a:srgbClr val="101D49"/>
              </a:buClr>
              <a:buSzPts val="1900"/>
              <a:buChar char="–"/>
            </a:pPr>
            <a:r>
              <a:rPr lang="en-US" sz="1900" i="0" dirty="0">
                <a:solidFill>
                  <a:srgbClr val="101D49"/>
                </a:solidFill>
                <a:latin typeface="Times New Roman"/>
                <a:ea typeface="Times New Roman"/>
                <a:cs typeface="Times New Roman"/>
                <a:sym typeface="Times New Roman"/>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endParaRPr sz="1900" i="0" dirty="0">
              <a:solidFill>
                <a:srgbClr val="101D49"/>
              </a:solidFill>
              <a:latin typeface="Times New Roman"/>
              <a:ea typeface="Times New Roman"/>
              <a:cs typeface="Times New Roman"/>
              <a:sym typeface="Times New Roman"/>
            </a:endParaRPr>
          </a:p>
          <a:p>
            <a:pPr marL="530339" lvl="1" indent="0" algn="ctr" rtl="0">
              <a:lnSpc>
                <a:spcPct val="94000"/>
              </a:lnSpc>
              <a:spcBef>
                <a:spcPts val="700"/>
              </a:spcBef>
              <a:spcAft>
                <a:spcPts val="0"/>
              </a:spcAft>
              <a:buClr>
                <a:srgbClr val="FF0000"/>
              </a:buClr>
              <a:buSzPts val="2200"/>
              <a:buNone/>
            </a:pPr>
            <a:r>
              <a:rPr lang="en-US" sz="1900" b="1" i="0" u="sng" dirty="0">
                <a:solidFill>
                  <a:srgbClr val="FF0000"/>
                </a:solidFill>
                <a:latin typeface="Times New Roman"/>
                <a:ea typeface="Times New Roman"/>
                <a:cs typeface="Times New Roman"/>
                <a:sym typeface="Times New Roman"/>
              </a:rPr>
              <a:t>DO NOT LABEL YOUR ENTIRE RESPONSE AS CONFIDENTIAL</a:t>
            </a:r>
            <a:endParaRPr sz="1900" dirty="0"/>
          </a:p>
        </p:txBody>
      </p:sp>
      <p:sp>
        <p:nvSpPr>
          <p:cNvPr id="2" name="Slide Number Placeholder 1">
            <a:extLst>
              <a:ext uri="{FF2B5EF4-FFF2-40B4-BE49-F238E27FC236}">
                <a16:creationId xmlns:a16="http://schemas.microsoft.com/office/drawing/2014/main" id="{709C5E54-E2A7-9528-797B-9F13685966C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29d8d155607_0_289"/>
          <p:cNvSpPr txBox="1">
            <a:spLocks noGrp="1"/>
          </p:cNvSpPr>
          <p:nvPr>
            <p:ph type="title"/>
          </p:nvPr>
        </p:nvSpPr>
        <p:spPr>
          <a:xfrm>
            <a:off x="1371599" y="870860"/>
            <a:ext cx="97788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3600" dirty="0">
                <a:latin typeface="Times New Roman"/>
                <a:ea typeface="Times New Roman"/>
                <a:cs typeface="Times New Roman"/>
                <a:sym typeface="Times New Roman"/>
              </a:rPr>
              <a:t>Proposal Preparation  </a:t>
            </a:r>
            <a:br>
              <a:rPr lang="en-US" sz="4000" dirty="0">
                <a:latin typeface="Times New Roman"/>
                <a:ea typeface="Times New Roman"/>
                <a:cs typeface="Times New Roman"/>
                <a:sym typeface="Times New Roman"/>
              </a:rPr>
            </a:br>
            <a:r>
              <a:rPr lang="en-US" sz="3100" dirty="0">
                <a:latin typeface="Times New Roman"/>
                <a:ea typeface="Times New Roman"/>
                <a:cs typeface="Times New Roman"/>
                <a:sym typeface="Times New Roman"/>
              </a:rPr>
              <a:t>Indiana Economic Impact (IEI) Form (Attachment C)</a:t>
            </a:r>
            <a:endParaRPr sz="3100" dirty="0"/>
          </a:p>
        </p:txBody>
      </p:sp>
      <p:sp>
        <p:nvSpPr>
          <p:cNvPr id="163" name="Google Shape;163;g29d8d155607_0_289"/>
          <p:cNvSpPr txBox="1">
            <a:spLocks noGrp="1"/>
          </p:cNvSpPr>
          <p:nvPr>
            <p:ph type="body" idx="1"/>
          </p:nvPr>
        </p:nvSpPr>
        <p:spPr>
          <a:xfrm>
            <a:off x="1371600" y="2286004"/>
            <a:ext cx="9601200" cy="3701100"/>
          </a:xfrm>
          <a:prstGeom prst="rect">
            <a:avLst/>
          </a:prstGeom>
          <a:noFill/>
          <a:ln>
            <a:noFill/>
          </a:ln>
        </p:spPr>
        <p:txBody>
          <a:bodyPr spcFirstLastPara="1" wrap="square" lIns="91425" tIns="45700" rIns="91425" bIns="45700" anchor="t" anchorCtr="0">
            <a:normAutofit fontScale="92500" lnSpcReduction="10000"/>
          </a:bodyPr>
          <a:lstStyle/>
          <a:p>
            <a:pPr marL="384037" lvl="0" indent="-394515" algn="l" rtl="0">
              <a:lnSpc>
                <a:spcPct val="94000"/>
              </a:lnSpc>
              <a:spcBef>
                <a:spcPts val="0"/>
              </a:spcBef>
              <a:spcAft>
                <a:spcPts val="0"/>
              </a:spcAft>
              <a:buClr>
                <a:srgbClr val="101D49"/>
              </a:buClr>
              <a:buSzPts val="2200"/>
              <a:buChar char="■"/>
            </a:pPr>
            <a:r>
              <a:rPr lang="en-US" sz="2200" dirty="0">
                <a:solidFill>
                  <a:srgbClr val="101D49"/>
                </a:solidFill>
                <a:latin typeface="Times New Roman"/>
                <a:ea typeface="Times New Roman"/>
                <a:cs typeface="Times New Roman"/>
                <a:sym typeface="Times New Roman"/>
              </a:rPr>
              <a:t>Please complete the template provided for the IEI filling out information on tab Attachment C and tab FTE Details </a:t>
            </a:r>
            <a:endParaRPr dirty="0"/>
          </a:p>
          <a:p>
            <a:pPr marL="384037" lvl="0" indent="-394515" algn="l" rtl="0">
              <a:lnSpc>
                <a:spcPct val="94000"/>
              </a:lnSpc>
              <a:spcBef>
                <a:spcPts val="1200"/>
              </a:spcBef>
              <a:spcAft>
                <a:spcPts val="0"/>
              </a:spcAft>
              <a:buClr>
                <a:srgbClr val="101D49"/>
              </a:buClr>
              <a:buSzPts val="2200"/>
              <a:buChar char="■"/>
            </a:pPr>
            <a:r>
              <a:rPr lang="en-US" sz="2200" dirty="0">
                <a:solidFill>
                  <a:srgbClr val="101D49"/>
                </a:solidFill>
                <a:latin typeface="Times New Roman"/>
                <a:ea typeface="Times New Roman"/>
                <a:cs typeface="Times New Roman"/>
                <a:sym typeface="Times New Roman"/>
              </a:rPr>
              <a:t>Form must be signed on tab Attachment C, electronic signatures are acceptable </a:t>
            </a:r>
            <a:endParaRPr dirty="0"/>
          </a:p>
          <a:p>
            <a:pPr marL="384037" lvl="0" indent="-394515" algn="l" rtl="0">
              <a:lnSpc>
                <a:spcPct val="94000"/>
              </a:lnSpc>
              <a:spcBef>
                <a:spcPts val="1200"/>
              </a:spcBef>
              <a:spcAft>
                <a:spcPts val="0"/>
              </a:spcAft>
              <a:buClr>
                <a:srgbClr val="101D49"/>
              </a:buClr>
              <a:buSzPts val="2200"/>
              <a:buChar char="■"/>
            </a:pPr>
            <a:r>
              <a:rPr lang="en-US" sz="2200" dirty="0">
                <a:solidFill>
                  <a:srgbClr val="101D49"/>
                </a:solidFill>
                <a:latin typeface="Times New Roman"/>
                <a:ea typeface="Times New Roman"/>
                <a:cs typeface="Times New Roman"/>
                <a:sym typeface="Times New Roman"/>
              </a:rPr>
              <a:t>Complete only the yellow shaded cells on tab FTE Details </a:t>
            </a:r>
            <a:endParaRPr sz="2200" b="1" i="0" dirty="0">
              <a:solidFill>
                <a:srgbClr val="101D49"/>
              </a:solidFill>
              <a:latin typeface="Times New Roman"/>
              <a:ea typeface="Times New Roman"/>
              <a:cs typeface="Times New Roman"/>
              <a:sym typeface="Times New Roman"/>
            </a:endParaRPr>
          </a:p>
          <a:p>
            <a:pPr marL="914377" lvl="1" indent="-392610" algn="l" rtl="0">
              <a:lnSpc>
                <a:spcPct val="94000"/>
              </a:lnSpc>
              <a:spcBef>
                <a:spcPts val="700"/>
              </a:spcBef>
              <a:spcAft>
                <a:spcPts val="0"/>
              </a:spcAft>
              <a:buClr>
                <a:srgbClr val="101D49"/>
              </a:buClr>
              <a:buSzPts val="1800"/>
              <a:buFont typeface="Noto Sans Symbols"/>
              <a:buChar char="❑"/>
            </a:pPr>
            <a:r>
              <a:rPr lang="en-US" sz="1800" i="0" dirty="0">
                <a:solidFill>
                  <a:srgbClr val="101D49"/>
                </a:solidFill>
                <a:latin typeface="Times New Roman"/>
                <a:ea typeface="Times New Roman"/>
                <a:cs typeface="Times New Roman"/>
                <a:sym typeface="Times New Roman"/>
              </a:rPr>
              <a:t>Definitions of FTE (Full-Time Equivalent)</a:t>
            </a:r>
            <a:endParaRPr dirty="0"/>
          </a:p>
          <a:p>
            <a:pPr marL="0" lvl="0" indent="0" algn="l" rtl="0">
              <a:lnSpc>
                <a:spcPct val="94000"/>
              </a:lnSpc>
              <a:spcBef>
                <a:spcPts val="1200"/>
              </a:spcBef>
              <a:spcAft>
                <a:spcPts val="0"/>
              </a:spcAft>
              <a:buClr>
                <a:srgbClr val="101D49"/>
              </a:buClr>
              <a:buSzPts val="1700"/>
              <a:buNone/>
            </a:pPr>
            <a:r>
              <a:rPr lang="en-US" sz="1700" dirty="0">
                <a:solidFill>
                  <a:srgbClr val="101D49"/>
                </a:solidFill>
                <a:latin typeface="Times New Roman"/>
                <a:ea typeface="Times New Roman"/>
                <a:cs typeface="Times New Roman"/>
                <a:sym typeface="Times New Roman"/>
              </a:rPr>
              <a:t>Examples:</a:t>
            </a:r>
            <a:endParaRPr dirty="0"/>
          </a:p>
          <a:p>
            <a:pPr marL="0" lvl="0" indent="0" algn="l" rtl="0">
              <a:lnSpc>
                <a:spcPct val="94000"/>
              </a:lnSpc>
              <a:spcBef>
                <a:spcPts val="1200"/>
              </a:spcBef>
              <a:spcAft>
                <a:spcPts val="0"/>
              </a:spcAft>
              <a:buClr>
                <a:srgbClr val="101D49"/>
              </a:buClr>
              <a:buSzPts val="1700"/>
              <a:buNone/>
            </a:pPr>
            <a:r>
              <a:rPr lang="en-US" sz="1700" dirty="0">
                <a:solidFill>
                  <a:srgbClr val="101D49"/>
                </a:solidFill>
                <a:latin typeface="Times New Roman"/>
                <a:ea typeface="Times New Roman"/>
                <a:cs typeface="Times New Roman"/>
                <a:sym typeface="Times New Roman"/>
              </a:rPr>
              <a:t>5 employees x 48 months (48 months working solely on this project) x 1 (time spent solely on this project) = 240 months / 48 months (length of contract) = 5 FTEs  </a:t>
            </a:r>
            <a:endParaRPr dirty="0"/>
          </a:p>
          <a:p>
            <a:pPr marL="0" lvl="0" indent="0" algn="l" rtl="0">
              <a:lnSpc>
                <a:spcPct val="94000"/>
              </a:lnSpc>
              <a:spcBef>
                <a:spcPts val="1200"/>
              </a:spcBef>
              <a:spcAft>
                <a:spcPts val="0"/>
              </a:spcAft>
              <a:buClr>
                <a:srgbClr val="101D49"/>
              </a:buClr>
              <a:buSzPts val="1700"/>
              <a:buNone/>
            </a:pPr>
            <a:r>
              <a:rPr lang="en-US" sz="1700" dirty="0">
                <a:solidFill>
                  <a:srgbClr val="101D49"/>
                </a:solidFill>
                <a:latin typeface="Times New Roman"/>
                <a:ea typeface="Times New Roman"/>
                <a:cs typeface="Times New Roman"/>
                <a:sym typeface="Times New Roman"/>
              </a:rPr>
              <a:t>3 employees x 48 months x .5 (splitting time equally between 2 projects) = 72 months / 48 months = 1.5 FTEs</a:t>
            </a:r>
            <a:endParaRPr dirty="0"/>
          </a:p>
          <a:p>
            <a:pPr marL="0" lvl="0" indent="0" algn="l" rtl="0">
              <a:lnSpc>
                <a:spcPct val="94000"/>
              </a:lnSpc>
              <a:spcBef>
                <a:spcPts val="1200"/>
              </a:spcBef>
              <a:spcAft>
                <a:spcPts val="0"/>
              </a:spcAft>
              <a:buClr>
                <a:srgbClr val="101D49"/>
              </a:buClr>
              <a:buSzPts val="1700"/>
              <a:buNone/>
            </a:pPr>
            <a:r>
              <a:rPr lang="en-US" sz="1700" dirty="0">
                <a:solidFill>
                  <a:srgbClr val="101D49"/>
                </a:solidFill>
                <a:latin typeface="Times New Roman"/>
                <a:ea typeface="Times New Roman"/>
                <a:cs typeface="Times New Roman"/>
                <a:sym typeface="Times New Roman"/>
              </a:rPr>
              <a:t>2 employees x 6 months (6 months dedicated solely to this project) x 1 (time spent solely on this project) = 12 months / 48 months = .25 FTEs</a:t>
            </a:r>
            <a:endParaRPr dirty="0"/>
          </a:p>
        </p:txBody>
      </p:sp>
      <p:sp>
        <p:nvSpPr>
          <p:cNvPr id="2" name="Slide Number Placeholder 1">
            <a:extLst>
              <a:ext uri="{FF2B5EF4-FFF2-40B4-BE49-F238E27FC236}">
                <a16:creationId xmlns:a16="http://schemas.microsoft.com/office/drawing/2014/main" id="{A91D3B7C-A788-987F-314C-6FD5A6E15E5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29d8d155607_0_479"/>
          <p:cNvSpPr txBox="1">
            <a:spLocks noGrp="1"/>
          </p:cNvSpPr>
          <p:nvPr>
            <p:ph type="title"/>
          </p:nvPr>
        </p:nvSpPr>
        <p:spPr>
          <a:xfrm>
            <a:off x="1371600" y="870860"/>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3600" dirty="0">
                <a:latin typeface="Times New Roman"/>
                <a:ea typeface="Times New Roman"/>
                <a:cs typeface="Times New Roman"/>
                <a:sym typeface="Times New Roman"/>
              </a:rPr>
              <a:t>Proposal Preparation  </a:t>
            </a:r>
            <a:br>
              <a:rPr lang="en-US" sz="3200" dirty="0">
                <a:latin typeface="Times New Roman"/>
                <a:ea typeface="Times New Roman"/>
                <a:cs typeface="Times New Roman"/>
                <a:sym typeface="Times New Roman"/>
              </a:rPr>
            </a:br>
            <a:r>
              <a:rPr lang="en-US" sz="3200" dirty="0">
                <a:latin typeface="Times New Roman"/>
                <a:ea typeface="Times New Roman"/>
                <a:cs typeface="Times New Roman"/>
                <a:sym typeface="Times New Roman"/>
              </a:rPr>
              <a:t>Business Proposal (Attachment E)</a:t>
            </a:r>
            <a:endParaRPr sz="4600" dirty="0"/>
          </a:p>
        </p:txBody>
      </p:sp>
      <p:sp>
        <p:nvSpPr>
          <p:cNvPr id="169" name="Google Shape;169;g29d8d155607_0_479"/>
          <p:cNvSpPr txBox="1">
            <a:spLocks noGrp="1"/>
          </p:cNvSpPr>
          <p:nvPr>
            <p:ph type="body" idx="1"/>
          </p:nvPr>
        </p:nvSpPr>
        <p:spPr>
          <a:xfrm>
            <a:off x="1165662" y="2013060"/>
            <a:ext cx="10115145" cy="4127326"/>
          </a:xfrm>
          <a:prstGeom prst="rect">
            <a:avLst/>
          </a:prstGeom>
          <a:noFill/>
          <a:ln>
            <a:noFill/>
          </a:ln>
        </p:spPr>
        <p:txBody>
          <a:bodyPr spcFirstLastPara="1" wrap="square" lIns="91425" tIns="45700" rIns="91425" bIns="45700" anchor="t" anchorCtr="0">
            <a:normAutofit/>
          </a:bodyPr>
          <a:lstStyle/>
          <a:p>
            <a:pPr marL="384037" lvl="0" indent="-375147" algn="l" rtl="0">
              <a:lnSpc>
                <a:spcPct val="80000"/>
              </a:lnSpc>
              <a:spcBef>
                <a:spcPts val="0"/>
              </a:spcBef>
              <a:spcAft>
                <a:spcPts val="0"/>
              </a:spcAft>
              <a:buClr>
                <a:srgbClr val="101D49"/>
              </a:buClr>
              <a:buSzPct val="100000"/>
              <a:buChar char="■"/>
            </a:pPr>
            <a:r>
              <a:rPr lang="en-US" sz="2400" b="1" dirty="0">
                <a:solidFill>
                  <a:srgbClr val="101D49"/>
                </a:solidFill>
                <a:latin typeface="Times New Roman"/>
                <a:ea typeface="Times New Roman"/>
                <a:cs typeface="Times New Roman"/>
                <a:sym typeface="Times New Roman"/>
              </a:rPr>
              <a:t>Company Financial Information (Section 2.3.3)</a:t>
            </a:r>
            <a:endParaRPr sz="1400" dirty="0"/>
          </a:p>
          <a:p>
            <a:pPr marL="914377" lvl="1" indent="-378005" algn="l" rtl="0">
              <a:lnSpc>
                <a:spcPct val="94000"/>
              </a:lnSpc>
              <a:spcBef>
                <a:spcPts val="800"/>
              </a:spcBef>
              <a:spcAft>
                <a:spcPts val="0"/>
              </a:spcAft>
              <a:buClr>
                <a:srgbClr val="101D49"/>
              </a:buClr>
              <a:buSzPct val="100000"/>
              <a:buChar char="–"/>
            </a:pPr>
            <a:r>
              <a:rPr lang="en-US" sz="1800" i="0" dirty="0">
                <a:solidFill>
                  <a:srgbClr val="101D49"/>
                </a:solidFill>
                <a:latin typeface="Times New Roman"/>
                <a:ea typeface="Times New Roman"/>
                <a:cs typeface="Times New Roman"/>
                <a:sym typeface="Times New Roman"/>
              </a:rPr>
              <a:t>Respondents must provide documents to demonstrate financial stability including, for example, the most recent Dun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endParaRPr sz="1400" dirty="0"/>
          </a:p>
          <a:p>
            <a:pPr marL="914377" lvl="1" indent="-378005" algn="l" rtl="0">
              <a:lnSpc>
                <a:spcPct val="94000"/>
              </a:lnSpc>
              <a:spcBef>
                <a:spcPts val="800"/>
              </a:spcBef>
              <a:spcAft>
                <a:spcPts val="0"/>
              </a:spcAft>
              <a:buClr>
                <a:srgbClr val="101D49"/>
              </a:buClr>
              <a:buSzPct val="100000"/>
              <a:buChar char="–"/>
            </a:pPr>
            <a:r>
              <a:rPr lang="en-US" sz="1800" i="0" dirty="0">
                <a:solidFill>
                  <a:srgbClr val="101D49"/>
                </a:solidFill>
                <a:latin typeface="Times New Roman"/>
                <a:ea typeface="Times New Roman"/>
                <a:cs typeface="Times New Roman"/>
                <a:sym typeface="Times New Roman"/>
              </a:rPr>
              <a:t>If the documents provided by the Respondent are from a parent or holding company, Respondents must explain the business relationship between the entities and demonstrate the financial stability of the entity which is directly responding to this RFP. That additional information </a:t>
            </a:r>
            <a:r>
              <a:rPr lang="en-US" sz="1800" b="1" i="0" dirty="0">
                <a:solidFill>
                  <a:srgbClr val="101D49"/>
                </a:solidFill>
                <a:latin typeface="Times New Roman"/>
                <a:ea typeface="Times New Roman"/>
                <a:cs typeface="Times New Roman"/>
                <a:sym typeface="Times New Roman"/>
              </a:rPr>
              <a:t>should explain the business relationship between the entities and demonstrate the financial stability of the entity/organization which is directly responding to this solicitation.</a:t>
            </a:r>
            <a:endParaRPr sz="1400" b="1" dirty="0"/>
          </a:p>
        </p:txBody>
      </p:sp>
      <p:sp>
        <p:nvSpPr>
          <p:cNvPr id="2" name="Slide Number Placeholder 1">
            <a:extLst>
              <a:ext uri="{FF2B5EF4-FFF2-40B4-BE49-F238E27FC236}">
                <a16:creationId xmlns:a16="http://schemas.microsoft.com/office/drawing/2014/main" id="{DA0D479C-A1B0-B50E-862B-4317F74CFEB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7">
          <a:extLst>
            <a:ext uri="{FF2B5EF4-FFF2-40B4-BE49-F238E27FC236}">
              <a16:creationId xmlns:a16="http://schemas.microsoft.com/office/drawing/2014/main" id="{228C8158-0855-CEDA-E0A2-48FDB08F4559}"/>
            </a:ext>
          </a:extLst>
        </p:cNvPr>
        <p:cNvGrpSpPr/>
        <p:nvPr/>
      </p:nvGrpSpPr>
      <p:grpSpPr>
        <a:xfrm>
          <a:off x="0" y="0"/>
          <a:ext cx="0" cy="0"/>
          <a:chOff x="0" y="0"/>
          <a:chExt cx="0" cy="0"/>
        </a:xfrm>
      </p:grpSpPr>
      <p:sp>
        <p:nvSpPr>
          <p:cNvPr id="168" name="Google Shape;168;g29d8d155607_0_479">
            <a:extLst>
              <a:ext uri="{FF2B5EF4-FFF2-40B4-BE49-F238E27FC236}">
                <a16:creationId xmlns:a16="http://schemas.microsoft.com/office/drawing/2014/main" id="{F3255B05-7B7A-DCBC-425D-812ED383D48B}"/>
              </a:ext>
            </a:extLst>
          </p:cNvPr>
          <p:cNvSpPr txBox="1">
            <a:spLocks noGrp="1"/>
          </p:cNvSpPr>
          <p:nvPr>
            <p:ph type="title"/>
          </p:nvPr>
        </p:nvSpPr>
        <p:spPr>
          <a:xfrm>
            <a:off x="1371600" y="870860"/>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2800" dirty="0">
                <a:latin typeface="Times New Roman"/>
                <a:ea typeface="Times New Roman"/>
                <a:cs typeface="Times New Roman"/>
                <a:sym typeface="Times New Roman"/>
              </a:rPr>
              <a:t>Business Proposal (Attachment E)</a:t>
            </a:r>
            <a:endParaRPr dirty="0"/>
          </a:p>
        </p:txBody>
      </p:sp>
      <p:sp>
        <p:nvSpPr>
          <p:cNvPr id="169" name="Google Shape;169;g29d8d155607_0_479">
            <a:extLst>
              <a:ext uri="{FF2B5EF4-FFF2-40B4-BE49-F238E27FC236}">
                <a16:creationId xmlns:a16="http://schemas.microsoft.com/office/drawing/2014/main" id="{E53266E6-A17F-3253-00FB-C9DC0773CFF3}"/>
              </a:ext>
            </a:extLst>
          </p:cNvPr>
          <p:cNvSpPr txBox="1">
            <a:spLocks noGrp="1"/>
          </p:cNvSpPr>
          <p:nvPr>
            <p:ph type="body" idx="1"/>
          </p:nvPr>
        </p:nvSpPr>
        <p:spPr>
          <a:xfrm>
            <a:off x="1165662" y="2013060"/>
            <a:ext cx="10115145" cy="4127326"/>
          </a:xfrm>
          <a:prstGeom prst="rect">
            <a:avLst/>
          </a:prstGeom>
          <a:noFill/>
          <a:ln>
            <a:noFill/>
          </a:ln>
        </p:spPr>
        <p:txBody>
          <a:bodyPr spcFirstLastPara="1" wrap="square" lIns="91425" tIns="45700" rIns="91425" bIns="45700" anchor="t" anchorCtr="0">
            <a:normAutofit/>
          </a:bodyPr>
          <a:lstStyle/>
          <a:p>
            <a:pPr marL="384037" lvl="0" indent="-375147" algn="l" rtl="0">
              <a:lnSpc>
                <a:spcPct val="80000"/>
              </a:lnSpc>
              <a:spcBef>
                <a:spcPts val="1600"/>
              </a:spcBef>
              <a:spcAft>
                <a:spcPts val="0"/>
              </a:spcAft>
              <a:buClr>
                <a:srgbClr val="101D49"/>
              </a:buClr>
              <a:buSzPct val="100000"/>
              <a:buChar char="■"/>
            </a:pPr>
            <a:r>
              <a:rPr lang="en-US" sz="2400" b="1" dirty="0">
                <a:solidFill>
                  <a:srgbClr val="101D49"/>
                </a:solidFill>
                <a:latin typeface="Times New Roman"/>
                <a:ea typeface="Times New Roman"/>
                <a:cs typeface="Times New Roman"/>
                <a:sym typeface="Times New Roman"/>
              </a:rPr>
              <a:t>Contract Terms/Clauses (Section 2.3.5)</a:t>
            </a:r>
            <a:endParaRPr sz="1400" dirty="0"/>
          </a:p>
          <a:p>
            <a:pPr marL="914377" lvl="1" indent="-378005" algn="l" rtl="0">
              <a:lnSpc>
                <a:spcPct val="94000"/>
              </a:lnSpc>
              <a:spcBef>
                <a:spcPts val="800"/>
              </a:spcBef>
              <a:spcAft>
                <a:spcPts val="0"/>
              </a:spcAft>
              <a:buClr>
                <a:srgbClr val="101D49"/>
              </a:buClr>
              <a:buSzPct val="100000"/>
              <a:buChar char="–"/>
            </a:pPr>
            <a:r>
              <a:rPr lang="en-US" sz="1800" i="0" dirty="0">
                <a:solidFill>
                  <a:srgbClr val="101D49"/>
                </a:solidFill>
                <a:latin typeface="Times New Roman"/>
                <a:ea typeface="Times New Roman"/>
                <a:cs typeface="Times New Roman"/>
                <a:sym typeface="Times New Roman"/>
              </a:rPr>
              <a:t>Respondents should review the sample State contract provided in Attachment B. Respondents should note exceptions to State non-mandatory clauses in Attachment E - Business Proposal. </a:t>
            </a:r>
            <a:r>
              <a:rPr lang="en-US" sz="1800" i="0" u="sng" dirty="0">
                <a:solidFill>
                  <a:srgbClr val="101D49"/>
                </a:solidFill>
                <a:latin typeface="Times New Roman"/>
                <a:ea typeface="Times New Roman"/>
                <a:cs typeface="Times New Roman"/>
                <a:sym typeface="Times New Roman"/>
              </a:rPr>
              <a:t>Mandatory clauses (as applicable to the relevant Sample Contract) are non-negotiable.</a:t>
            </a:r>
            <a:endParaRPr sz="1400" dirty="0"/>
          </a:p>
          <a:p>
            <a:pPr marL="384037" lvl="0" indent="-375147" algn="l" rtl="0">
              <a:lnSpc>
                <a:spcPct val="94000"/>
              </a:lnSpc>
              <a:spcBef>
                <a:spcPts val="800"/>
              </a:spcBef>
              <a:spcAft>
                <a:spcPts val="0"/>
              </a:spcAft>
              <a:buClr>
                <a:srgbClr val="101D49"/>
              </a:buClr>
              <a:buSzPct val="100000"/>
              <a:buChar char="■"/>
            </a:pPr>
            <a:r>
              <a:rPr lang="en-US" sz="2400" b="1" dirty="0">
                <a:solidFill>
                  <a:srgbClr val="101D49"/>
                </a:solidFill>
                <a:latin typeface="Times New Roman"/>
                <a:ea typeface="Times New Roman"/>
                <a:cs typeface="Times New Roman"/>
                <a:sym typeface="Times New Roman"/>
              </a:rPr>
              <a:t>References (Section 2.3.6)</a:t>
            </a:r>
            <a:endParaRPr sz="1400" dirty="0"/>
          </a:p>
          <a:p>
            <a:pPr marL="914377" lvl="1" indent="-378005" algn="l" rtl="0">
              <a:lnSpc>
                <a:spcPct val="94000"/>
              </a:lnSpc>
              <a:spcBef>
                <a:spcPts val="800"/>
              </a:spcBef>
              <a:spcAft>
                <a:spcPts val="0"/>
              </a:spcAft>
              <a:buClr>
                <a:srgbClr val="101D49"/>
              </a:buClr>
              <a:buSzPct val="100000"/>
              <a:buChar char="–"/>
            </a:pPr>
            <a:r>
              <a:rPr lang="en-US" sz="1800" i="0" dirty="0">
                <a:solidFill>
                  <a:srgbClr val="101D49"/>
                </a:solidFill>
                <a:latin typeface="Times New Roman"/>
                <a:ea typeface="Times New Roman"/>
                <a:cs typeface="Times New Roman"/>
                <a:sym typeface="Times New Roman"/>
              </a:rPr>
              <a:t>Respondents must have at least three (3) references for whom the Respondent has provided products and/or services that are the same or similar to those products and/or services requested in this RFP. Respondents should include at least one state government Medicaid agency among their references. Respondents must ask each reference to complete Attachment H - Reference Check Form and email it directly to IDOA </a:t>
            </a:r>
            <a:r>
              <a:rPr lang="en-US" sz="1800" i="0" dirty="0">
                <a:latin typeface="Times New Roman"/>
                <a:ea typeface="Times New Roman"/>
                <a:cs typeface="Times New Roman"/>
                <a:sym typeface="Times New Roman"/>
              </a:rPr>
              <a:t>(</a:t>
            </a:r>
            <a:r>
              <a:rPr lang="en-US" sz="1800" i="0" u="sng" dirty="0">
                <a:solidFill>
                  <a:srgbClr val="0000FF"/>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idoareferences@idoa.in.gov</a:t>
            </a:r>
            <a:r>
              <a:rPr lang="en-US" sz="1800" i="0" dirty="0">
                <a:latin typeface="Times New Roman"/>
                <a:ea typeface="Times New Roman"/>
                <a:cs typeface="Times New Roman"/>
                <a:sym typeface="Times New Roman"/>
              </a:rPr>
              <a:t>) </a:t>
            </a:r>
            <a:r>
              <a:rPr lang="en-US" sz="1800" i="0" u="sng" dirty="0">
                <a:solidFill>
                  <a:srgbClr val="101D49"/>
                </a:solidFill>
                <a:latin typeface="Times New Roman"/>
                <a:ea typeface="Times New Roman"/>
                <a:cs typeface="Times New Roman"/>
                <a:sym typeface="Times New Roman"/>
              </a:rPr>
              <a:t>by 3:00</a:t>
            </a:r>
            <a:r>
              <a:rPr lang="en-US" sz="1800" i="0" u="sng" dirty="0">
                <a:solidFill>
                  <a:srgbClr val="101D49"/>
                </a:solidFill>
                <a:latin typeface="Times New Roman"/>
                <a:ea typeface="Times New Roman"/>
                <a:cs typeface="Times New Roman"/>
                <a:sym typeface="Times New Roma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PM EST May 9, 2025.</a:t>
            </a:r>
            <a:endParaRPr sz="1400" u="sng" dirty="0"/>
          </a:p>
        </p:txBody>
      </p:sp>
      <p:sp>
        <p:nvSpPr>
          <p:cNvPr id="2" name="Slide Number Placeholder 1">
            <a:extLst>
              <a:ext uri="{FF2B5EF4-FFF2-40B4-BE49-F238E27FC236}">
                <a16:creationId xmlns:a16="http://schemas.microsoft.com/office/drawing/2014/main" id="{9CE0CD2F-631B-1A19-AF07-559E3F193C5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13</a:t>
            </a:fld>
            <a:endParaRPr lang="en-US"/>
          </a:p>
        </p:txBody>
      </p:sp>
    </p:spTree>
    <p:extLst>
      <p:ext uri="{BB962C8B-B14F-4D97-AF65-F5344CB8AC3E}">
        <p14:creationId xmlns:p14="http://schemas.microsoft.com/office/powerpoint/2010/main" val="3026914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29d8d155607_0_574"/>
          <p:cNvSpPr txBox="1">
            <a:spLocks noGrp="1"/>
          </p:cNvSpPr>
          <p:nvPr>
            <p:ph type="title"/>
          </p:nvPr>
        </p:nvSpPr>
        <p:spPr>
          <a:xfrm>
            <a:off x="1371600" y="870860"/>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3600" dirty="0">
                <a:latin typeface="Times New Roman"/>
                <a:ea typeface="Times New Roman"/>
                <a:cs typeface="Times New Roman"/>
                <a:sym typeface="Times New Roman"/>
              </a:rPr>
              <a:t>Proposal Preparation  </a:t>
            </a:r>
            <a:br>
              <a:rPr lang="en-US" sz="3200" dirty="0">
                <a:latin typeface="Times New Roman"/>
                <a:ea typeface="Times New Roman"/>
                <a:cs typeface="Times New Roman"/>
                <a:sym typeface="Times New Roman"/>
              </a:rPr>
            </a:br>
            <a:r>
              <a:rPr lang="en-US" sz="3200" dirty="0">
                <a:latin typeface="Times New Roman"/>
                <a:ea typeface="Times New Roman"/>
                <a:cs typeface="Times New Roman"/>
                <a:sym typeface="Times New Roman"/>
              </a:rPr>
              <a:t>Technical Proposal (Attachment F)</a:t>
            </a:r>
            <a:endParaRPr sz="4600" dirty="0"/>
          </a:p>
        </p:txBody>
      </p:sp>
      <p:sp>
        <p:nvSpPr>
          <p:cNvPr id="175" name="Google Shape;175;g29d8d155607_0_574"/>
          <p:cNvSpPr txBox="1">
            <a:spLocks noGrp="1"/>
          </p:cNvSpPr>
          <p:nvPr>
            <p:ph type="body" idx="1"/>
          </p:nvPr>
        </p:nvSpPr>
        <p:spPr>
          <a:xfrm>
            <a:off x="1371600" y="2160872"/>
            <a:ext cx="9601200" cy="3967200"/>
          </a:xfrm>
          <a:prstGeom prst="rect">
            <a:avLst/>
          </a:prstGeom>
          <a:noFill/>
          <a:ln>
            <a:noFill/>
          </a:ln>
        </p:spPr>
        <p:txBody>
          <a:bodyPr spcFirstLastPara="1" wrap="square" lIns="91425" tIns="45700" rIns="91425" bIns="45700" anchor="t" anchorCtr="0">
            <a:normAutofit fontScale="92500"/>
          </a:bodyPr>
          <a:lstStyle/>
          <a:p>
            <a:pPr marL="384037" lvl="0" indent="-384037" algn="l" rtl="0">
              <a:lnSpc>
                <a:spcPct val="94000"/>
              </a:lnSpc>
              <a:spcBef>
                <a:spcPts val="0"/>
              </a:spcBef>
              <a:spcAft>
                <a:spcPts val="0"/>
              </a:spcAft>
              <a:buClr>
                <a:srgbClr val="101D49"/>
              </a:buClr>
              <a:buSzPts val="2000"/>
              <a:buChar char="■"/>
            </a:pPr>
            <a:r>
              <a:rPr lang="en-US" b="1" dirty="0">
                <a:solidFill>
                  <a:srgbClr val="101D49"/>
                </a:solidFill>
                <a:latin typeface="Times New Roman"/>
                <a:ea typeface="Times New Roman"/>
                <a:cs typeface="Times New Roman"/>
                <a:sym typeface="Times New Roman"/>
              </a:rPr>
              <a:t>The Technical Proposal must be divided into the sections as described in Attachment F</a:t>
            </a:r>
          </a:p>
          <a:p>
            <a:pPr marL="384037" lvl="0" indent="-384037" algn="l" rtl="0">
              <a:lnSpc>
                <a:spcPct val="94000"/>
              </a:lnSpc>
              <a:spcBef>
                <a:spcPts val="0"/>
              </a:spcBef>
              <a:spcAft>
                <a:spcPts val="0"/>
              </a:spcAft>
              <a:buClr>
                <a:srgbClr val="101D49"/>
              </a:buClr>
              <a:buSzPts val="2000"/>
              <a:buChar char="■"/>
            </a:pPr>
            <a:endParaRPr lang="en-US" dirty="0">
              <a:solidFill>
                <a:srgbClr val="101D49"/>
              </a:solidFill>
              <a:latin typeface="Times New Roman"/>
              <a:ea typeface="Times New Roman"/>
              <a:cs typeface="Times New Roman"/>
              <a:sym typeface="Times New Roman"/>
            </a:endParaRPr>
          </a:p>
          <a:p>
            <a:pPr marL="384037" lvl="0" indent="-384037" algn="l" rtl="0">
              <a:lnSpc>
                <a:spcPct val="94000"/>
              </a:lnSpc>
              <a:spcBef>
                <a:spcPts val="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Respondents should use Attachment F to complete their Technical Proposal. Requirements in the Scope of Work (SOW) should be reviewed carefully as they should inform answers to the questions in Attachment F. </a:t>
            </a:r>
            <a:endParaRPr lang="en-US" dirty="0"/>
          </a:p>
          <a:p>
            <a:pPr marL="914377" lvl="1" indent="-384037" algn="l" rtl="0">
              <a:lnSpc>
                <a:spcPct val="94000"/>
              </a:lnSpc>
              <a:spcBef>
                <a:spcPts val="700"/>
              </a:spcBef>
              <a:spcAft>
                <a:spcPts val="0"/>
              </a:spcAft>
              <a:buClr>
                <a:srgbClr val="002060"/>
              </a:buClr>
              <a:buSzPts val="2000"/>
              <a:buChar char="–"/>
            </a:pPr>
            <a:r>
              <a:rPr lang="en-US" i="0" dirty="0">
                <a:solidFill>
                  <a:srgbClr val="002060"/>
                </a:solidFill>
                <a:latin typeface="Times New Roman"/>
                <a:ea typeface="Times New Roman"/>
                <a:cs typeface="Times New Roman"/>
                <a:sym typeface="Times New Roman"/>
              </a:rPr>
              <a:t>Respondents shall describe relevant experience and explain how they propose to perform the work.</a:t>
            </a:r>
            <a:endParaRPr lang="en-US" dirty="0"/>
          </a:p>
          <a:p>
            <a:pPr marL="914377" lvl="1" indent="-384037" algn="l" rtl="0">
              <a:lnSpc>
                <a:spcPct val="94000"/>
              </a:lnSpc>
              <a:spcBef>
                <a:spcPts val="700"/>
              </a:spcBef>
              <a:spcAft>
                <a:spcPts val="0"/>
              </a:spcAft>
              <a:buClr>
                <a:srgbClr val="002060"/>
              </a:buClr>
              <a:buSzPts val="2000"/>
              <a:buChar char="–"/>
            </a:pPr>
            <a:r>
              <a:rPr lang="en-US" i="0" dirty="0">
                <a:solidFill>
                  <a:srgbClr val="002060"/>
                </a:solidFill>
                <a:latin typeface="Times New Roman"/>
                <a:ea typeface="Times New Roman"/>
                <a:cs typeface="Times New Roman"/>
                <a:sym typeface="Times New Roman"/>
              </a:rPr>
              <a:t>Insert text in the provided yellow fields. Yellow </a:t>
            </a:r>
            <a:r>
              <a:rPr lang="en-US" i="0" dirty="0">
                <a:solidFill>
                  <a:srgbClr val="101D49"/>
                </a:solidFill>
                <a:latin typeface="Times New Roman"/>
                <a:ea typeface="Times New Roman"/>
                <a:cs typeface="Times New Roman"/>
                <a:sym typeface="Times New Roman"/>
              </a:rPr>
              <a:t>fields will expand to accommodate content. </a:t>
            </a:r>
            <a:endParaRPr dirty="0"/>
          </a:p>
          <a:p>
            <a:pPr marL="914377" lvl="1" indent="-384037"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Make every attempt to preserve the original format of Attachment F.</a:t>
            </a:r>
            <a:endParaRPr dirty="0"/>
          </a:p>
          <a:p>
            <a:pPr marL="384037" lvl="0" indent="-384037"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Where appropriate, supporting documentation (e.g. diagrams, certificates, graphics, or other exhibits) may be submitted as an attachment and </a:t>
            </a:r>
            <a:r>
              <a:rPr lang="en-US" u="sng" dirty="0">
                <a:solidFill>
                  <a:srgbClr val="101D49"/>
                </a:solidFill>
                <a:latin typeface="Times New Roman"/>
                <a:ea typeface="Times New Roman"/>
                <a:cs typeface="Times New Roman"/>
                <a:sym typeface="Times New Roman"/>
              </a:rPr>
              <a:t>referenced</a:t>
            </a:r>
            <a:r>
              <a:rPr lang="en-US" dirty="0">
                <a:solidFill>
                  <a:srgbClr val="101D49"/>
                </a:solidFill>
                <a:latin typeface="Times New Roman"/>
                <a:ea typeface="Times New Roman"/>
                <a:cs typeface="Times New Roman"/>
                <a:sym typeface="Times New Roman"/>
              </a:rPr>
              <a:t> within the relevant answer field.</a:t>
            </a:r>
            <a:endParaRPr dirty="0"/>
          </a:p>
          <a:p>
            <a:pPr marL="384037" lvl="0" indent="-257037" algn="l" rtl="0">
              <a:lnSpc>
                <a:spcPct val="94000"/>
              </a:lnSpc>
              <a:spcBef>
                <a:spcPts val="1200"/>
              </a:spcBef>
              <a:spcAft>
                <a:spcPts val="0"/>
              </a:spcAft>
              <a:buClr>
                <a:schemeClr val="dk2"/>
              </a:buClr>
              <a:buSzPts val="2000"/>
              <a:buNone/>
            </a:pPr>
            <a:endParaRPr dirty="0"/>
          </a:p>
        </p:txBody>
      </p:sp>
      <p:sp>
        <p:nvSpPr>
          <p:cNvPr id="2" name="Slide Number Placeholder 1">
            <a:extLst>
              <a:ext uri="{FF2B5EF4-FFF2-40B4-BE49-F238E27FC236}">
                <a16:creationId xmlns:a16="http://schemas.microsoft.com/office/drawing/2014/main" id="{9C5458E7-D1C2-9BB1-BBD8-CD2FE04553D1}"/>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29d8d155607_0_384"/>
          <p:cNvSpPr txBox="1">
            <a:spLocks noGrp="1"/>
          </p:cNvSpPr>
          <p:nvPr>
            <p:ph type="title"/>
          </p:nvPr>
        </p:nvSpPr>
        <p:spPr>
          <a:xfrm>
            <a:off x="1371600" y="870860"/>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3600" dirty="0">
                <a:latin typeface="Times New Roman"/>
                <a:ea typeface="Times New Roman"/>
                <a:cs typeface="Times New Roman"/>
                <a:sym typeface="Times New Roman"/>
              </a:rPr>
              <a:t>Proposal Preparation </a:t>
            </a:r>
            <a:br>
              <a:rPr lang="en-US" sz="4000" dirty="0">
                <a:latin typeface="Times New Roman"/>
                <a:ea typeface="Times New Roman"/>
                <a:cs typeface="Times New Roman"/>
                <a:sym typeface="Times New Roman"/>
              </a:rPr>
            </a:br>
            <a:r>
              <a:rPr lang="en-US" sz="3200" dirty="0">
                <a:latin typeface="Times New Roman"/>
                <a:ea typeface="Times New Roman"/>
                <a:cs typeface="Times New Roman"/>
                <a:sym typeface="Times New Roman"/>
              </a:rPr>
              <a:t>Cost Proposal (Attachment D)</a:t>
            </a:r>
            <a:endParaRPr sz="3200" dirty="0"/>
          </a:p>
        </p:txBody>
      </p:sp>
      <p:sp>
        <p:nvSpPr>
          <p:cNvPr id="187" name="Google Shape;187;g29d8d155607_0_384"/>
          <p:cNvSpPr txBox="1">
            <a:spLocks noGrp="1"/>
          </p:cNvSpPr>
          <p:nvPr>
            <p:ph type="body" idx="1"/>
          </p:nvPr>
        </p:nvSpPr>
        <p:spPr>
          <a:xfrm>
            <a:off x="1371600" y="2286000"/>
            <a:ext cx="9601200" cy="3580200"/>
          </a:xfrm>
          <a:prstGeom prst="rect">
            <a:avLst/>
          </a:prstGeom>
          <a:noFill/>
          <a:ln>
            <a:noFill/>
          </a:ln>
        </p:spPr>
        <p:txBody>
          <a:bodyPr spcFirstLastPara="1" wrap="square" lIns="91425" tIns="45700" rIns="91425" bIns="45700" anchor="t" anchorCtr="0">
            <a:normAutofit/>
          </a:bodyPr>
          <a:lstStyle/>
          <a:p>
            <a:pPr marL="384037" lvl="0" indent="-384037" algn="l" rtl="0">
              <a:lnSpc>
                <a:spcPct val="94000"/>
              </a:lnSpc>
              <a:spcBef>
                <a:spcPts val="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Please complete the template provided for the Cost Proposal by populating ONLY the yellow shaded cells.</a:t>
            </a:r>
            <a:endParaRPr dirty="0"/>
          </a:p>
          <a:p>
            <a:pPr marL="384037" lvl="0" indent="-384037"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Attachment D</a:t>
            </a:r>
            <a:r>
              <a:rPr lang="en-US" b="1" dirty="0">
                <a:solidFill>
                  <a:srgbClr val="101D49"/>
                </a:solidFill>
                <a:latin typeface="Times New Roman"/>
                <a:ea typeface="Times New Roman"/>
                <a:cs typeface="Times New Roman"/>
                <a:sym typeface="Times New Roman"/>
              </a:rPr>
              <a:t> </a:t>
            </a:r>
            <a:r>
              <a:rPr lang="en-US" dirty="0">
                <a:solidFill>
                  <a:srgbClr val="101D49"/>
                </a:solidFill>
                <a:latin typeface="Times New Roman"/>
                <a:ea typeface="Times New Roman"/>
                <a:cs typeface="Times New Roman"/>
                <a:sym typeface="Times New Roman"/>
              </a:rPr>
              <a:t>(Cost Proposal) must be returned in the original </a:t>
            </a:r>
            <a:r>
              <a:rPr lang="en-US" b="1" u="sng" dirty="0">
                <a:solidFill>
                  <a:srgbClr val="101D49"/>
                </a:solidFill>
                <a:latin typeface="Times New Roman"/>
                <a:ea typeface="Times New Roman"/>
                <a:cs typeface="Times New Roman"/>
                <a:sym typeface="Times New Roman"/>
              </a:rPr>
              <a:t>Excel</a:t>
            </a:r>
            <a:r>
              <a:rPr lang="en-US" dirty="0">
                <a:solidFill>
                  <a:srgbClr val="101D49"/>
                </a:solidFill>
                <a:latin typeface="Times New Roman"/>
                <a:ea typeface="Times New Roman"/>
                <a:cs typeface="Times New Roman"/>
                <a:sym typeface="Times New Roman"/>
              </a:rPr>
              <a:t> format.</a:t>
            </a:r>
            <a:endParaRPr dirty="0"/>
          </a:p>
          <a:p>
            <a:pPr marL="384037" lvl="0" indent="-384037"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Cost scores will then be normalized to one another, based on the lowest cost proposal evaluated. The lowest cost proposal receives a total of 40</a:t>
            </a:r>
            <a:r>
              <a:rPr lang="en-US"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 points</a:t>
            </a:r>
            <a:r>
              <a:rPr lang="en-US" dirty="0">
                <a:solidFill>
                  <a:srgbClr val="101D49"/>
                </a:solidFill>
                <a:latin typeface="Times New Roman"/>
                <a:ea typeface="Times New Roman"/>
                <a:cs typeface="Times New Roman"/>
                <a:sym typeface="Times New Roman"/>
              </a:rPr>
              <a:t>. The normalization formula is as follows:</a:t>
            </a:r>
            <a:endParaRPr dirty="0"/>
          </a:p>
          <a:p>
            <a:pPr marL="0" lvl="0" indent="0" algn="ctr" rtl="0">
              <a:lnSpc>
                <a:spcPct val="94000"/>
              </a:lnSpc>
              <a:spcBef>
                <a:spcPts val="1200"/>
              </a:spcBef>
              <a:spcAft>
                <a:spcPts val="0"/>
              </a:spcAft>
              <a:buClr>
                <a:srgbClr val="101D49"/>
              </a:buClr>
              <a:buSzPts val="2000"/>
              <a:buNone/>
            </a:pPr>
            <a:r>
              <a:rPr lang="en-US" i="1" dirty="0">
                <a:solidFill>
                  <a:srgbClr val="101D49"/>
                </a:solidFill>
                <a:latin typeface="Times New Roman"/>
                <a:ea typeface="Times New Roman"/>
                <a:cs typeface="Times New Roman"/>
                <a:sym typeface="Times New Roman"/>
              </a:rPr>
              <a:t>Respondent’s Cost Score = (Lowest Cost Proposal / Total Cost of Proposal) X 40</a:t>
            </a:r>
            <a:endParaRPr i="1" dirty="0">
              <a:solidFill>
                <a:srgbClr val="101D49"/>
              </a:solidFill>
              <a:latin typeface="Times New Roman"/>
              <a:ea typeface="Times New Roman"/>
              <a:cs typeface="Times New Roman"/>
              <a:sym typeface="Times New Roman"/>
            </a:endParaRPr>
          </a:p>
        </p:txBody>
      </p:sp>
      <p:sp>
        <p:nvSpPr>
          <p:cNvPr id="2" name="Slide Number Placeholder 1">
            <a:extLst>
              <a:ext uri="{FF2B5EF4-FFF2-40B4-BE49-F238E27FC236}">
                <a16:creationId xmlns:a16="http://schemas.microsoft.com/office/drawing/2014/main" id="{ECC3CE0E-0188-489E-2192-3A1F13BE756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2">
          <a:extLst>
            <a:ext uri="{FF2B5EF4-FFF2-40B4-BE49-F238E27FC236}">
              <a16:creationId xmlns:a16="http://schemas.microsoft.com/office/drawing/2014/main" id="{535EFB7F-3279-5EF2-3445-6121D2BB5E57}"/>
            </a:ext>
          </a:extLst>
        </p:cNvPr>
        <p:cNvGrpSpPr/>
        <p:nvPr/>
      </p:nvGrpSpPr>
      <p:grpSpPr>
        <a:xfrm>
          <a:off x="0" y="0"/>
          <a:ext cx="0" cy="0"/>
          <a:chOff x="0" y="0"/>
          <a:chExt cx="0" cy="0"/>
        </a:xfrm>
      </p:grpSpPr>
      <p:sp>
        <p:nvSpPr>
          <p:cNvPr id="193" name="Google Shape;193;p15">
            <a:extLst>
              <a:ext uri="{FF2B5EF4-FFF2-40B4-BE49-F238E27FC236}">
                <a16:creationId xmlns:a16="http://schemas.microsoft.com/office/drawing/2014/main" id="{AB755010-47A8-A440-85B6-6305103EB5CA}"/>
              </a:ext>
            </a:extLst>
          </p:cNvPr>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2800" dirty="0">
                <a:latin typeface="Times New Roman"/>
                <a:ea typeface="Times New Roman"/>
                <a:cs typeface="Times New Roman"/>
                <a:sym typeface="Times New Roman"/>
              </a:rPr>
              <a:t>Cost Proposal (Attachment D)</a:t>
            </a:r>
            <a:endParaRPr sz="4000" dirty="0">
              <a:latin typeface="Times New Roman"/>
              <a:ea typeface="Times New Roman"/>
              <a:cs typeface="Times New Roman"/>
              <a:sym typeface="Times New Roman"/>
            </a:endParaRPr>
          </a:p>
        </p:txBody>
      </p:sp>
      <p:sp>
        <p:nvSpPr>
          <p:cNvPr id="194" name="Google Shape;194;p15">
            <a:extLst>
              <a:ext uri="{FF2B5EF4-FFF2-40B4-BE49-F238E27FC236}">
                <a16:creationId xmlns:a16="http://schemas.microsoft.com/office/drawing/2014/main" id="{65EA25FC-A50E-AB33-46B3-F9C540AA6F6A}"/>
              </a:ext>
            </a:extLst>
          </p:cNvPr>
          <p:cNvSpPr txBox="1">
            <a:spLocks noGrp="1"/>
          </p:cNvSpPr>
          <p:nvPr>
            <p:ph type="body" idx="1"/>
          </p:nvPr>
        </p:nvSpPr>
        <p:spPr>
          <a:xfrm>
            <a:off x="1219200" y="1700017"/>
            <a:ext cx="9298500" cy="4169685"/>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1800"/>
              <a:buNone/>
            </a:pPr>
            <a:r>
              <a:rPr lang="en-US" sz="2400" dirty="0">
                <a:solidFill>
                  <a:srgbClr val="101D49"/>
                </a:solidFill>
                <a:latin typeface="Times New Roman"/>
                <a:ea typeface="Times New Roman"/>
                <a:cs typeface="Times New Roman"/>
                <a:sym typeface="Times New Roman"/>
              </a:rPr>
              <a:t>Please fill in the areas highlighted in yellow on the "Cost Proposal" tab and indicate the relevant pricing and product information. In order to be considered complete, your proposal must include bids on every HCPCS code, including at least three brands for each HCPCS code. Respondents are required to provide at least three brands of products for each HCPCS code in order to provide members with maximum flexibility and a variety of products to meet their needs. Any requested exception to this requirement must be addressed and approved via the RFP Q&amp;A process. It is the Respondent's responsibility to verify that all manufacturers, brands, product codes, and units of measure are valid. </a:t>
            </a:r>
            <a:r>
              <a:rPr lang="en-US" dirty="0">
                <a:solidFill>
                  <a:srgbClr val="101D49"/>
                </a:solidFill>
                <a:latin typeface="Times New Roman"/>
                <a:ea typeface="Times New Roman"/>
                <a:cs typeface="Times New Roman"/>
                <a:sym typeface="Times New Roman"/>
              </a:rPr>
              <a:t>	</a:t>
            </a: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r>
              <a:rPr lang="en-US" sz="1400" dirty="0">
                <a:solidFill>
                  <a:srgbClr val="101D49"/>
                </a:solidFill>
                <a:latin typeface="Times New Roman"/>
                <a:ea typeface="Times New Roman"/>
                <a:cs typeface="Times New Roman"/>
                <a:sym typeface="Times New Roman"/>
              </a:rPr>
              <a:t>	</a:t>
            </a:r>
          </a:p>
          <a:p>
            <a:pPr marL="0" lvl="0" indent="0" algn="l" rtl="0">
              <a:lnSpc>
                <a:spcPct val="94000"/>
              </a:lnSpc>
              <a:spcBef>
                <a:spcPts val="0"/>
              </a:spcBef>
              <a:spcAft>
                <a:spcPts val="0"/>
              </a:spcAft>
              <a:buClr>
                <a:srgbClr val="101D49"/>
              </a:buClr>
              <a:buSzPts val="1800"/>
              <a:buNone/>
            </a:pPr>
            <a:endParaRPr sz="1800" dirty="0">
              <a:solidFill>
                <a:srgbClr val="101D49"/>
              </a:solidFill>
              <a:latin typeface="Times New Roman"/>
              <a:ea typeface="Times New Roman"/>
              <a:cs typeface="Times New Roman"/>
              <a:sym typeface="Times New Roman"/>
            </a:endParaRPr>
          </a:p>
        </p:txBody>
      </p:sp>
      <p:sp>
        <p:nvSpPr>
          <p:cNvPr id="5" name="Slide Number Placeholder 4">
            <a:extLst>
              <a:ext uri="{FF2B5EF4-FFF2-40B4-BE49-F238E27FC236}">
                <a16:creationId xmlns:a16="http://schemas.microsoft.com/office/drawing/2014/main" id="{1058D20D-3848-B1A9-5717-0BDAEF701801}"/>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16</a:t>
            </a:fld>
            <a:endParaRPr lang="en-US"/>
          </a:p>
        </p:txBody>
      </p:sp>
    </p:spTree>
    <p:extLst>
      <p:ext uri="{BB962C8B-B14F-4D97-AF65-F5344CB8AC3E}">
        <p14:creationId xmlns:p14="http://schemas.microsoft.com/office/powerpoint/2010/main" val="3015167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2">
          <a:extLst>
            <a:ext uri="{FF2B5EF4-FFF2-40B4-BE49-F238E27FC236}">
              <a16:creationId xmlns:a16="http://schemas.microsoft.com/office/drawing/2014/main" id="{B7119C1E-A000-2399-824B-04DCAD545684}"/>
            </a:ext>
          </a:extLst>
        </p:cNvPr>
        <p:cNvGrpSpPr/>
        <p:nvPr/>
      </p:nvGrpSpPr>
      <p:grpSpPr>
        <a:xfrm>
          <a:off x="0" y="0"/>
          <a:ext cx="0" cy="0"/>
          <a:chOff x="0" y="0"/>
          <a:chExt cx="0" cy="0"/>
        </a:xfrm>
      </p:grpSpPr>
      <p:sp>
        <p:nvSpPr>
          <p:cNvPr id="193" name="Google Shape;193;p15">
            <a:extLst>
              <a:ext uri="{FF2B5EF4-FFF2-40B4-BE49-F238E27FC236}">
                <a16:creationId xmlns:a16="http://schemas.microsoft.com/office/drawing/2014/main" id="{5E8F754A-6218-4070-D867-9A2776FE6EFA}"/>
              </a:ext>
            </a:extLst>
          </p:cNvPr>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2800" dirty="0">
                <a:latin typeface="Times New Roman"/>
                <a:ea typeface="Times New Roman"/>
                <a:cs typeface="Times New Roman"/>
                <a:sym typeface="Times New Roman"/>
              </a:rPr>
              <a:t>Cost Proposal (Attachment D)</a:t>
            </a:r>
            <a:endParaRPr sz="4000" dirty="0">
              <a:latin typeface="Times New Roman"/>
              <a:ea typeface="Times New Roman"/>
              <a:cs typeface="Times New Roman"/>
              <a:sym typeface="Times New Roman"/>
            </a:endParaRPr>
          </a:p>
        </p:txBody>
      </p:sp>
      <p:sp>
        <p:nvSpPr>
          <p:cNvPr id="5" name="Slide Number Placeholder 4">
            <a:extLst>
              <a:ext uri="{FF2B5EF4-FFF2-40B4-BE49-F238E27FC236}">
                <a16:creationId xmlns:a16="http://schemas.microsoft.com/office/drawing/2014/main" id="{6C0A1FFD-60B1-9821-39FF-0AB4C2692BB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17</a:t>
            </a:fld>
            <a:endParaRPr lang="en-US"/>
          </a:p>
        </p:txBody>
      </p:sp>
      <p:pic>
        <p:nvPicPr>
          <p:cNvPr id="8" name="Picture 7">
            <a:extLst>
              <a:ext uri="{FF2B5EF4-FFF2-40B4-BE49-F238E27FC236}">
                <a16:creationId xmlns:a16="http://schemas.microsoft.com/office/drawing/2014/main" id="{0074C2D5-90B1-B368-E2CB-19207DFFAA2E}"/>
              </a:ext>
            </a:extLst>
          </p:cNvPr>
          <p:cNvPicPr>
            <a:picLocks noChangeAspect="1"/>
          </p:cNvPicPr>
          <p:nvPr/>
        </p:nvPicPr>
        <p:blipFill>
          <a:blip r:embed="rId3"/>
          <a:stretch>
            <a:fillRect/>
          </a:stretch>
        </p:blipFill>
        <p:spPr>
          <a:xfrm>
            <a:off x="1165663" y="1899878"/>
            <a:ext cx="9544456" cy="4012705"/>
          </a:xfrm>
          <a:prstGeom prst="rect">
            <a:avLst/>
          </a:prstGeom>
        </p:spPr>
      </p:pic>
    </p:spTree>
    <p:extLst>
      <p:ext uri="{BB962C8B-B14F-4D97-AF65-F5344CB8AC3E}">
        <p14:creationId xmlns:p14="http://schemas.microsoft.com/office/powerpoint/2010/main" val="19095132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17"/>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Evaluation Criteria</a:t>
            </a:r>
            <a:endParaRPr sz="4000" dirty="0"/>
          </a:p>
        </p:txBody>
      </p:sp>
      <p:graphicFrame>
        <p:nvGraphicFramePr>
          <p:cNvPr id="212" name="Google Shape;212;p17"/>
          <p:cNvGraphicFramePr/>
          <p:nvPr>
            <p:extLst>
              <p:ext uri="{D42A27DB-BD31-4B8C-83A1-F6EECF244321}">
                <p14:modId xmlns:p14="http://schemas.microsoft.com/office/powerpoint/2010/main" val="2322408813"/>
              </p:ext>
            </p:extLst>
          </p:nvPr>
        </p:nvGraphicFramePr>
        <p:xfrm>
          <a:off x="1292975" y="2034529"/>
          <a:ext cx="9839313" cy="3656947"/>
        </p:xfrm>
        <a:graphic>
          <a:graphicData uri="http://schemas.openxmlformats.org/drawingml/2006/table">
            <a:tbl>
              <a:tblPr firstRow="1" bandRow="1">
                <a:noFill/>
                <a:tableStyleId>{1E34A17E-C4B8-44FB-B5DB-2E3B9F6F51AF}</a:tableStyleId>
              </a:tblPr>
              <a:tblGrid>
                <a:gridCol w="6117918">
                  <a:extLst>
                    <a:ext uri="{9D8B030D-6E8A-4147-A177-3AD203B41FA5}">
                      <a16:colId xmlns:a16="http://schemas.microsoft.com/office/drawing/2014/main" val="20000"/>
                    </a:ext>
                  </a:extLst>
                </a:gridCol>
                <a:gridCol w="3721395">
                  <a:extLst>
                    <a:ext uri="{9D8B030D-6E8A-4147-A177-3AD203B41FA5}">
                      <a16:colId xmlns:a16="http://schemas.microsoft.com/office/drawing/2014/main" val="20001"/>
                    </a:ext>
                  </a:extLst>
                </a:gridCol>
              </a:tblGrid>
              <a:tr h="268984">
                <a:tc>
                  <a:txBody>
                    <a:bodyPr/>
                    <a:lstStyle/>
                    <a:p>
                      <a:pPr marL="0" marR="0" lvl="0" indent="0" algn="ctr" rtl="0">
                        <a:spcBef>
                          <a:spcPts val="0"/>
                        </a:spcBef>
                        <a:spcAft>
                          <a:spcPts val="0"/>
                        </a:spcAft>
                        <a:buNone/>
                      </a:pPr>
                      <a:r>
                        <a:rPr lang="en-US" sz="1500" b="1" u="none" strike="noStrike" cap="none" dirty="0">
                          <a:solidFill>
                            <a:schemeClr val="lt1"/>
                          </a:solidFill>
                          <a:latin typeface="Times New Roman"/>
                          <a:ea typeface="Times New Roman"/>
                          <a:cs typeface="Times New Roman"/>
                          <a:sym typeface="Times New Roman"/>
                        </a:rPr>
                        <a:t>Criteria</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101D49"/>
                    </a:solidFill>
                  </a:tcPr>
                </a:tc>
                <a:tc>
                  <a:txBody>
                    <a:bodyPr/>
                    <a:lstStyle/>
                    <a:p>
                      <a:pPr marL="0" marR="0" lvl="0" indent="0" algn="ctr" rtl="0">
                        <a:spcBef>
                          <a:spcPts val="0"/>
                        </a:spcBef>
                        <a:spcAft>
                          <a:spcPts val="0"/>
                        </a:spcAft>
                        <a:buNone/>
                      </a:pPr>
                      <a:r>
                        <a:rPr lang="en-US" sz="1500" b="1" u="none" strike="noStrike" cap="none" dirty="0">
                          <a:solidFill>
                            <a:schemeClr val="lt1"/>
                          </a:solidFill>
                          <a:latin typeface="Times New Roman"/>
                          <a:ea typeface="Times New Roman"/>
                          <a:cs typeface="Times New Roman"/>
                          <a:sym typeface="Times New Roman"/>
                        </a:rPr>
                        <a:t>Points</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101D49"/>
                    </a:solidFill>
                  </a:tcPr>
                </a:tc>
                <a:extLst>
                  <a:ext uri="{0D108BD9-81ED-4DB2-BD59-A6C34878D82A}">
                    <a16:rowId xmlns:a16="http://schemas.microsoft.com/office/drawing/2014/main" val="10000"/>
                  </a:ext>
                </a:extLst>
              </a:tr>
              <a:tr h="423553">
                <a:tc>
                  <a:txBody>
                    <a:bodyPr/>
                    <a:lstStyle/>
                    <a:p>
                      <a:pPr marL="0" marR="0" lvl="0" indent="0" algn="l" rtl="0">
                        <a:spcBef>
                          <a:spcPts val="0"/>
                        </a:spcBef>
                        <a:spcAft>
                          <a:spcPts val="0"/>
                        </a:spcAft>
                        <a:buClr>
                          <a:srgbClr val="101D49"/>
                        </a:buClr>
                        <a:buSzPts val="1500"/>
                        <a:buFont typeface="Times New Roman"/>
                        <a:buNone/>
                      </a:pPr>
                      <a:r>
                        <a:rPr lang="en-US" sz="1500" b="1" u="none" strike="noStrike" cap="none" dirty="0">
                          <a:solidFill>
                            <a:srgbClr val="101D49"/>
                          </a:solidFill>
                          <a:latin typeface="Times New Roman"/>
                          <a:ea typeface="Times New Roman"/>
                          <a:cs typeface="Times New Roman"/>
                          <a:sym typeface="Times New Roman"/>
                        </a:rPr>
                        <a:t>1.   Adherence to Mandatory Requirements</a:t>
                      </a:r>
                      <a:endParaRPr sz="1500" b="0" u="none" strike="noStrike" cap="none" dirty="0">
                        <a:solidFill>
                          <a:srgbClr val="101D49"/>
                        </a:solidFill>
                        <a:latin typeface="Times New Roman"/>
                        <a:ea typeface="Times New Roman"/>
                        <a:cs typeface="Times New Roman"/>
                        <a:sym typeface="Times New Roman"/>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500" b="1" u="none" strike="noStrike" cap="none" dirty="0">
                          <a:solidFill>
                            <a:srgbClr val="101D49"/>
                          </a:solidFill>
                          <a:latin typeface="Times New Roman"/>
                          <a:ea typeface="Times New Roman"/>
                          <a:cs typeface="Times New Roman"/>
                          <a:sym typeface="Times New Roman"/>
                        </a:rPr>
                        <a:t>Pass/Fail</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r h="319844">
                <a:tc>
                  <a:txBody>
                    <a:bodyPr/>
                    <a:lstStyle/>
                    <a:p>
                      <a:pPr marL="0" marR="0" lvl="0" indent="0" algn="l" rtl="0">
                        <a:spcBef>
                          <a:spcPts val="0"/>
                        </a:spcBef>
                        <a:spcAft>
                          <a:spcPts val="0"/>
                        </a:spcAft>
                        <a:buNone/>
                      </a:pPr>
                      <a:r>
                        <a:rPr lang="en-US" sz="1500" b="1" dirty="0">
                          <a:solidFill>
                            <a:srgbClr val="101D49"/>
                          </a:solidFill>
                          <a:latin typeface="Times New Roman"/>
                          <a:ea typeface="Times New Roman"/>
                          <a:cs typeface="Times New Roman"/>
                          <a:sym typeface="Times New Roman"/>
                        </a:rPr>
                        <a:t>2.   </a:t>
                      </a:r>
                      <a:r>
                        <a:rPr lang="en-US" sz="1500" b="1" u="none" strike="noStrike" cap="none" dirty="0">
                          <a:solidFill>
                            <a:srgbClr val="101D49"/>
                          </a:solidFill>
                          <a:latin typeface="Times New Roman"/>
                          <a:ea typeface="Times New Roman"/>
                          <a:cs typeface="Times New Roman"/>
                          <a:sym typeface="Times New Roman"/>
                        </a:rPr>
                        <a:t>Management Assessment/Quality (Business and Technical Proposal)</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500" b="1" u="none" strike="noStrike" cap="none" dirty="0">
                          <a:solidFill>
                            <a:srgbClr val="101D49"/>
                          </a:solidFill>
                          <a:latin typeface="Times New Roman"/>
                          <a:ea typeface="Times New Roman"/>
                          <a:cs typeface="Times New Roman"/>
                          <a:sym typeface="Times New Roman"/>
                        </a:rPr>
                        <a:t>40 available points</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2"/>
                  </a:ext>
                </a:extLst>
              </a:tr>
              <a:tr h="268984">
                <a:tc>
                  <a:txBody>
                    <a:bodyPr/>
                    <a:lstStyle/>
                    <a:p>
                      <a:pPr marL="0" marR="0" lvl="0" indent="0" algn="l" rtl="0">
                        <a:spcBef>
                          <a:spcPts val="0"/>
                        </a:spcBef>
                        <a:spcAft>
                          <a:spcPts val="0"/>
                        </a:spcAft>
                        <a:buNone/>
                      </a:pPr>
                      <a:r>
                        <a:rPr lang="en-US" sz="1500" b="1" dirty="0">
                          <a:solidFill>
                            <a:srgbClr val="101D49"/>
                          </a:solidFill>
                          <a:latin typeface="Times New Roman"/>
                          <a:ea typeface="Times New Roman"/>
                          <a:cs typeface="Times New Roman"/>
                          <a:sym typeface="Times New Roman"/>
                        </a:rPr>
                        <a:t>3.   </a:t>
                      </a:r>
                      <a:r>
                        <a:rPr lang="en-US" sz="1500" b="1" u="none" strike="noStrike" cap="none" dirty="0">
                          <a:solidFill>
                            <a:srgbClr val="101D49"/>
                          </a:solidFill>
                          <a:latin typeface="Times New Roman"/>
                          <a:ea typeface="Times New Roman"/>
                          <a:cs typeface="Times New Roman"/>
                          <a:sym typeface="Times New Roman"/>
                        </a:rPr>
                        <a:t>Cost (Cost Proposal)</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500" b="1" u="none" strike="noStrike" cap="none" dirty="0">
                          <a:solidFill>
                            <a:srgbClr val="101D49"/>
                          </a:solidFill>
                          <a:latin typeface="Times New Roman"/>
                          <a:ea typeface="Times New Roman"/>
                          <a:cs typeface="Times New Roman"/>
                          <a:sym typeface="Times New Roman"/>
                        </a:rPr>
                        <a:t>40 available points</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3"/>
                  </a:ext>
                </a:extLst>
              </a:tr>
              <a:tr h="268984">
                <a:tc>
                  <a:txBody>
                    <a:bodyPr/>
                    <a:lstStyle/>
                    <a:p>
                      <a:pPr marL="0" marR="0" lvl="0" indent="0" algn="l" rtl="0">
                        <a:spcBef>
                          <a:spcPts val="0"/>
                        </a:spcBef>
                        <a:spcAft>
                          <a:spcPts val="0"/>
                        </a:spcAft>
                        <a:buNone/>
                      </a:pPr>
                      <a:r>
                        <a:rPr lang="en-US" sz="1500" b="1" i="0" u="none" strike="noStrike" cap="none" dirty="0">
                          <a:solidFill>
                            <a:srgbClr val="101D49"/>
                          </a:solidFill>
                          <a:latin typeface="Times New Roman"/>
                          <a:cs typeface="Times New Roman"/>
                          <a:sym typeface="Arial"/>
                        </a:rPr>
                        <a:t>4.   Buy Indiana</a:t>
                      </a:r>
                      <a:endParaRPr sz="1500" b="1" i="0" u="none" strike="noStrike" cap="none" dirty="0">
                        <a:solidFill>
                          <a:srgbClr val="101D49"/>
                        </a:solidFill>
                        <a:latin typeface="Times New Roman"/>
                        <a:cs typeface="Times New Roman"/>
                        <a:sym typeface="Arial"/>
                      </a:endParaRPr>
                    </a:p>
                  </a:txBody>
                  <a:tcPr marL="44825" marR="44825" marT="44825" marB="448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500" b="1" i="0" u="none" strike="noStrike" cap="none" dirty="0">
                          <a:solidFill>
                            <a:srgbClr val="101D49"/>
                          </a:solidFill>
                          <a:latin typeface="Times New Roman"/>
                          <a:cs typeface="Times New Roman"/>
                          <a:sym typeface="Arial"/>
                        </a:rPr>
                        <a:t>5 points</a:t>
                      </a:r>
                      <a:endParaRPr sz="1500" b="1" i="0" u="none" strike="noStrike" cap="none" dirty="0">
                        <a:solidFill>
                          <a:srgbClr val="101D49"/>
                        </a:solidFill>
                        <a:latin typeface="Times New Roman"/>
                        <a:cs typeface="Times New Roman"/>
                        <a:sym typeface="Arial"/>
                      </a:endParaRPr>
                    </a:p>
                  </a:txBody>
                  <a:tcPr marL="44825" marR="44825" marT="44825" marB="448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3128295724"/>
                  </a:ext>
                </a:extLst>
              </a:tr>
              <a:tr h="462196">
                <a:tc>
                  <a:txBody>
                    <a:bodyPr/>
                    <a:lstStyle/>
                    <a:p>
                      <a:pPr marL="0" marR="0" lvl="0" indent="0" algn="l" rtl="0">
                        <a:spcBef>
                          <a:spcPts val="0"/>
                        </a:spcBef>
                        <a:spcAft>
                          <a:spcPts val="0"/>
                        </a:spcAft>
                        <a:buClr>
                          <a:srgbClr val="101D49"/>
                        </a:buClr>
                        <a:buSzPts val="1500"/>
                        <a:buFont typeface="Libre Franklin"/>
                        <a:buNone/>
                      </a:pPr>
                      <a:r>
                        <a:rPr lang="en-US" sz="1500" b="1" u="none" strike="noStrike" cap="none" dirty="0">
                          <a:solidFill>
                            <a:srgbClr val="101D49"/>
                          </a:solidFill>
                          <a:latin typeface="Times New Roman"/>
                          <a:ea typeface="Times New Roman"/>
                          <a:cs typeface="Times New Roman"/>
                          <a:sym typeface="Times New Roman"/>
                        </a:rPr>
                        <a:t>5.   Minority Business Enterprise Subcontractor Commitment</a:t>
                      </a:r>
                      <a:endParaRPr dirty="0"/>
                    </a:p>
                  </a:txBody>
                  <a:tcPr marL="44825" marR="44825" marT="44825" marB="448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500" b="1" u="none" strike="noStrike" cap="none" dirty="0">
                          <a:solidFill>
                            <a:srgbClr val="101D49"/>
                          </a:solidFill>
                          <a:latin typeface="Times New Roman"/>
                          <a:ea typeface="Times New Roman"/>
                          <a:cs typeface="Times New Roman"/>
                          <a:sym typeface="Times New Roman"/>
                        </a:rPr>
                        <a:t>5 points</a:t>
                      </a:r>
                      <a:endParaRPr dirty="0"/>
                    </a:p>
                    <a:p>
                      <a:pPr marL="0" marR="0" lvl="0" indent="0" algn="ctr" rtl="0">
                        <a:spcBef>
                          <a:spcPts val="0"/>
                        </a:spcBef>
                        <a:spcAft>
                          <a:spcPts val="0"/>
                        </a:spcAft>
                        <a:buNone/>
                      </a:pPr>
                      <a:r>
                        <a:rPr lang="en-US" sz="1500" b="1" u="none" strike="noStrike" cap="none" dirty="0">
                          <a:solidFill>
                            <a:srgbClr val="101D49"/>
                          </a:solidFill>
                          <a:latin typeface="Times New Roman"/>
                          <a:ea typeface="Times New Roman"/>
                          <a:cs typeface="Times New Roman"/>
                          <a:sym typeface="Times New Roman"/>
                        </a:rPr>
                        <a:t>(1 bonus point is available, see Section 3.2.5) </a:t>
                      </a:r>
                      <a:endParaRPr dirty="0"/>
                    </a:p>
                  </a:txBody>
                  <a:tcPr marL="44825" marR="44825" marT="44825" marB="448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5"/>
                  </a:ext>
                </a:extLst>
              </a:tr>
              <a:tr h="462196">
                <a:tc>
                  <a:txBody>
                    <a:bodyPr/>
                    <a:lstStyle/>
                    <a:p>
                      <a:pPr marL="0" marR="0" lvl="0" indent="0" algn="l" rtl="0">
                        <a:spcBef>
                          <a:spcPts val="0"/>
                        </a:spcBef>
                        <a:spcAft>
                          <a:spcPts val="0"/>
                        </a:spcAft>
                        <a:buClr>
                          <a:srgbClr val="101D49"/>
                        </a:buClr>
                        <a:buSzPts val="1500"/>
                        <a:buFont typeface="Libre Franklin"/>
                        <a:buNone/>
                      </a:pPr>
                      <a:r>
                        <a:rPr lang="en-US" sz="1500" b="1" u="none" strike="noStrike" cap="none" dirty="0">
                          <a:solidFill>
                            <a:srgbClr val="101D49"/>
                          </a:solidFill>
                          <a:latin typeface="Times New Roman"/>
                          <a:ea typeface="Times New Roman"/>
                          <a:cs typeface="Times New Roman"/>
                          <a:sym typeface="Times New Roman"/>
                        </a:rPr>
                        <a:t>6.   Women Business Enterprise Subcontractor Commitment</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500" b="1" u="none" strike="noStrike" cap="none" dirty="0">
                          <a:solidFill>
                            <a:srgbClr val="101D49"/>
                          </a:solidFill>
                          <a:latin typeface="Times New Roman"/>
                          <a:ea typeface="Times New Roman"/>
                          <a:cs typeface="Times New Roman"/>
                          <a:sym typeface="Times New Roman"/>
                        </a:rPr>
                        <a:t>5 points</a:t>
                      </a:r>
                      <a:endParaRPr dirty="0"/>
                    </a:p>
                    <a:p>
                      <a:pPr marL="0" marR="0" lvl="0" indent="0" algn="ctr" rtl="0">
                        <a:spcBef>
                          <a:spcPts val="0"/>
                        </a:spcBef>
                        <a:spcAft>
                          <a:spcPts val="0"/>
                        </a:spcAft>
                        <a:buNone/>
                      </a:pPr>
                      <a:r>
                        <a:rPr lang="en-US" sz="1500" b="1" u="none" strike="noStrike" cap="none" dirty="0">
                          <a:solidFill>
                            <a:srgbClr val="101D49"/>
                          </a:solidFill>
                          <a:latin typeface="Times New Roman"/>
                          <a:ea typeface="Times New Roman"/>
                          <a:cs typeface="Times New Roman"/>
                          <a:sym typeface="Times New Roman"/>
                        </a:rPr>
                        <a:t>(1 bonus point is available, see Section 3.2.6) </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6"/>
                  </a:ext>
                </a:extLst>
              </a:tr>
              <a:tr h="462196">
                <a:tc>
                  <a:txBody>
                    <a:bodyPr/>
                    <a:lstStyle/>
                    <a:p>
                      <a:pPr marL="0" marR="0" lvl="0" indent="0" algn="l" rtl="0">
                        <a:spcBef>
                          <a:spcPts val="0"/>
                        </a:spcBef>
                        <a:spcAft>
                          <a:spcPts val="0"/>
                        </a:spcAft>
                        <a:buClr>
                          <a:srgbClr val="101D49"/>
                        </a:buClr>
                        <a:buSzPts val="1500"/>
                        <a:buFont typeface="Libre Franklin"/>
                        <a:buNone/>
                      </a:pPr>
                      <a:r>
                        <a:rPr lang="en-US" sz="1500" b="1" i="0" u="none" strike="noStrike" cap="none" dirty="0">
                          <a:solidFill>
                            <a:srgbClr val="101D49"/>
                          </a:solidFill>
                          <a:latin typeface="Times New Roman"/>
                          <a:cs typeface="Times New Roman"/>
                          <a:sym typeface="Arial"/>
                        </a:rPr>
                        <a:t>7.   Indiana Veteran Owned Small Business Subcontractor Commitment</a:t>
                      </a:r>
                      <a:endParaRPr sz="1500" b="1" i="0" u="none" strike="noStrike" cap="none" dirty="0">
                        <a:solidFill>
                          <a:srgbClr val="101D49"/>
                        </a:solidFill>
                        <a:latin typeface="Times New Roman"/>
                        <a:cs typeface="Times New Roman"/>
                        <a:sym typeface="Arial"/>
                      </a:endParaRPr>
                    </a:p>
                  </a:txBody>
                  <a:tcPr marL="44825" marR="44825" marT="44825" marB="448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500" b="1" i="0" u="none" strike="noStrike" cap="none" dirty="0">
                          <a:solidFill>
                            <a:srgbClr val="101D49"/>
                          </a:solidFill>
                          <a:latin typeface="Times New Roman"/>
                          <a:ea typeface="Times New Roman"/>
                          <a:cs typeface="Times New Roman"/>
                          <a:sym typeface="Times New Roman"/>
                        </a:rPr>
                        <a:t>5 points</a:t>
                      </a:r>
                      <a:endParaRPr lang="en-US" sz="1500" b="1" i="0" u="none" strike="noStrike" cap="none" dirty="0">
                        <a:solidFill>
                          <a:srgbClr val="101D49"/>
                        </a:solidFill>
                        <a:latin typeface="Times New Roman"/>
                        <a:cs typeface="Times New Roman"/>
                        <a:sym typeface="Arial"/>
                      </a:endParaRPr>
                    </a:p>
                    <a:p>
                      <a:pPr marL="0" marR="0" lvl="0" indent="0" algn="ctr" rtl="0">
                        <a:spcBef>
                          <a:spcPts val="0"/>
                        </a:spcBef>
                        <a:spcAft>
                          <a:spcPts val="0"/>
                        </a:spcAft>
                        <a:buNone/>
                      </a:pPr>
                      <a:r>
                        <a:rPr lang="en-US" sz="1500" b="1" i="0" u="none" strike="noStrike" cap="none" dirty="0">
                          <a:solidFill>
                            <a:srgbClr val="101D49"/>
                          </a:solidFill>
                          <a:latin typeface="Times New Roman"/>
                          <a:ea typeface="Times New Roman"/>
                          <a:cs typeface="Times New Roman"/>
                          <a:sym typeface="Times New Roman"/>
                        </a:rPr>
                        <a:t>(1 bonus point is available, see Section 3.2.7) </a:t>
                      </a:r>
                      <a:endParaRPr lang="en-US" sz="1500" b="1" i="0" u="none" strike="noStrike" cap="none" dirty="0">
                        <a:solidFill>
                          <a:srgbClr val="101D49"/>
                        </a:solidFill>
                        <a:latin typeface="Times New Roman"/>
                        <a:cs typeface="Times New Roman"/>
                        <a:sym typeface="Arial"/>
                      </a:endParaRPr>
                    </a:p>
                  </a:txBody>
                  <a:tcPr marL="44825" marR="44825" marT="44825" marB="448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2516011945"/>
                  </a:ext>
                </a:extLst>
              </a:tr>
              <a:tr h="268984">
                <a:tc>
                  <a:txBody>
                    <a:bodyPr/>
                    <a:lstStyle/>
                    <a:p>
                      <a:pPr marL="0" marR="0" lvl="0" indent="0" algn="ctr" rtl="0">
                        <a:spcBef>
                          <a:spcPts val="0"/>
                        </a:spcBef>
                        <a:spcAft>
                          <a:spcPts val="0"/>
                        </a:spcAft>
                        <a:buNone/>
                      </a:pPr>
                      <a:r>
                        <a:rPr lang="en-US" sz="1500" b="1" u="none" strike="noStrike" cap="none" dirty="0">
                          <a:solidFill>
                            <a:schemeClr val="lt1"/>
                          </a:solidFill>
                          <a:latin typeface="Times New Roman"/>
                          <a:ea typeface="Times New Roman"/>
                          <a:cs typeface="Times New Roman"/>
                          <a:sym typeface="Times New Roman"/>
                        </a:rPr>
                        <a:t>Total</a:t>
                      </a:r>
                      <a:endParaRPr dirty="0"/>
                    </a:p>
                  </a:txBody>
                  <a:tcPr marL="44825" marR="44825" marT="44825" marB="448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101D49"/>
                    </a:solidFill>
                  </a:tcPr>
                </a:tc>
                <a:tc>
                  <a:txBody>
                    <a:bodyPr/>
                    <a:lstStyle/>
                    <a:p>
                      <a:pPr marL="0" marR="0" lvl="0" indent="0" algn="ctr" rtl="0">
                        <a:spcBef>
                          <a:spcPts val="0"/>
                        </a:spcBef>
                        <a:spcAft>
                          <a:spcPts val="0"/>
                        </a:spcAft>
                        <a:buNone/>
                      </a:pPr>
                      <a:r>
                        <a:rPr lang="en-US" sz="1500" b="1" u="none" strike="noStrike" cap="none" dirty="0">
                          <a:solidFill>
                            <a:schemeClr val="lt1"/>
                          </a:solidFill>
                          <a:latin typeface="Times New Roman"/>
                          <a:ea typeface="Times New Roman"/>
                          <a:cs typeface="Times New Roman"/>
                          <a:sym typeface="Times New Roman"/>
                        </a:rPr>
                        <a:t>100 (103 if bonus awarded)</a:t>
                      </a:r>
                      <a:endParaRPr dirty="0"/>
                    </a:p>
                  </a:txBody>
                  <a:tcPr marL="44825" marR="44825" marT="44825" marB="448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101D49"/>
                    </a:solidFill>
                  </a:tcPr>
                </a:tc>
                <a:extLst>
                  <a:ext uri="{0D108BD9-81ED-4DB2-BD59-A6C34878D82A}">
                    <a16:rowId xmlns:a16="http://schemas.microsoft.com/office/drawing/2014/main" val="10008"/>
                  </a:ext>
                </a:extLst>
              </a:tr>
            </a:tbl>
          </a:graphicData>
        </a:graphic>
      </p:graphicFrame>
      <p:sp>
        <p:nvSpPr>
          <p:cNvPr id="2" name="Slide Number Placeholder 1">
            <a:extLst>
              <a:ext uri="{FF2B5EF4-FFF2-40B4-BE49-F238E27FC236}">
                <a16:creationId xmlns:a16="http://schemas.microsoft.com/office/drawing/2014/main" id="{2FCE078B-F9CB-6A8F-7AF0-C0B10EC6B2A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8"/>
          <p:cNvSpPr txBox="1">
            <a:spLocks noGrp="1"/>
          </p:cNvSpPr>
          <p:nvPr>
            <p:ph type="title"/>
          </p:nvPr>
        </p:nvSpPr>
        <p:spPr>
          <a:xfrm>
            <a:off x="1243584" y="870860"/>
            <a:ext cx="9985248"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4000" dirty="0">
                <a:latin typeface="Times New Roman"/>
                <a:ea typeface="Times New Roman"/>
                <a:cs typeface="Times New Roman"/>
                <a:sym typeface="Times New Roman"/>
              </a:rPr>
              <a:t>Minority and Women’s Business Enterprises</a:t>
            </a:r>
            <a:endParaRPr sz="4000" dirty="0"/>
          </a:p>
        </p:txBody>
      </p:sp>
      <p:sp>
        <p:nvSpPr>
          <p:cNvPr id="218" name="Google Shape;218;p18"/>
          <p:cNvSpPr txBox="1">
            <a:spLocks noGrp="1"/>
          </p:cNvSpPr>
          <p:nvPr>
            <p:ph type="body" idx="1"/>
          </p:nvPr>
        </p:nvSpPr>
        <p:spPr>
          <a:xfrm>
            <a:off x="1295400" y="2012623"/>
            <a:ext cx="9601200" cy="3525300"/>
          </a:xfrm>
          <a:prstGeom prst="rect">
            <a:avLst/>
          </a:prstGeom>
          <a:noFill/>
          <a:ln>
            <a:noFill/>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101D49"/>
              </a:buClr>
              <a:buSzPts val="2600"/>
              <a:buNone/>
            </a:pPr>
            <a:r>
              <a:rPr lang="en-US" b="1" dirty="0">
                <a:solidFill>
                  <a:srgbClr val="101D49"/>
                </a:solidFill>
                <a:latin typeface="Times New Roman"/>
                <a:ea typeface="Times New Roman"/>
                <a:cs typeface="Times New Roman"/>
                <a:sym typeface="Times New Roman"/>
              </a:rPr>
              <a:t>Mission/Vision </a:t>
            </a:r>
            <a:endParaRPr dirty="0"/>
          </a:p>
          <a:p>
            <a:pPr marL="914377" lvl="1" indent="-358320"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Promote, monitor, and enforce the standards for certification of minority and women’s business enterprises.</a:t>
            </a:r>
            <a:endParaRPr dirty="0"/>
          </a:p>
          <a:p>
            <a:pPr marL="914377" lvl="1" indent="-358320"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Provide equal opportunity to minority and women enterprises in the state’s procurement and contracting process.</a:t>
            </a:r>
            <a:endParaRPr dirty="0"/>
          </a:p>
          <a:p>
            <a:pPr marL="0" lvl="0" indent="0" algn="l" rtl="0">
              <a:lnSpc>
                <a:spcPct val="110000"/>
              </a:lnSpc>
              <a:spcBef>
                <a:spcPts val="1200"/>
              </a:spcBef>
              <a:spcAft>
                <a:spcPts val="0"/>
              </a:spcAft>
              <a:buClr>
                <a:srgbClr val="101D49"/>
              </a:buClr>
              <a:buSzPts val="2600"/>
              <a:buNone/>
            </a:pPr>
            <a:r>
              <a:rPr lang="en-US" b="1" dirty="0">
                <a:solidFill>
                  <a:srgbClr val="101D49"/>
                </a:solidFill>
                <a:latin typeface="Times New Roman"/>
                <a:ea typeface="Times New Roman"/>
                <a:cs typeface="Times New Roman"/>
                <a:sym typeface="Times New Roman"/>
              </a:rPr>
              <a:t>Nondiscrimination and Antidiscrimination Laws</a:t>
            </a:r>
            <a:endParaRPr dirty="0"/>
          </a:p>
          <a:p>
            <a:pPr marL="914377" lvl="1" indent="-358320"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Pursuant to Indiana Civil Rights Law, specifically IC §22-9-1-10, every state contract shall contain a provision requiring the contractor and subcontractors to not discriminate against any employee or applicant with respect to Protected Characteristics</a:t>
            </a:r>
            <a:endParaRPr dirty="0"/>
          </a:p>
          <a:p>
            <a:pPr marL="384038" lvl="0" indent="-266563" algn="l" rtl="0">
              <a:lnSpc>
                <a:spcPct val="94000"/>
              </a:lnSpc>
              <a:spcBef>
                <a:spcPts val="1200"/>
              </a:spcBef>
              <a:spcAft>
                <a:spcPts val="0"/>
              </a:spcAft>
              <a:buClr>
                <a:schemeClr val="dk2"/>
              </a:buClr>
              <a:buSzPts val="2000"/>
              <a:buNone/>
            </a:pPr>
            <a:endParaRPr dirty="0"/>
          </a:p>
        </p:txBody>
      </p:sp>
      <p:sp>
        <p:nvSpPr>
          <p:cNvPr id="2" name="Slide Number Placeholder 1">
            <a:extLst>
              <a:ext uri="{FF2B5EF4-FFF2-40B4-BE49-F238E27FC236}">
                <a16:creationId xmlns:a16="http://schemas.microsoft.com/office/drawing/2014/main" id="{95A46655-B37A-0CEA-619D-5044F2C71FE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
          <p:cNvSpPr txBox="1">
            <a:spLocks noGrp="1"/>
          </p:cNvSpPr>
          <p:nvPr>
            <p:ph type="body" idx="2"/>
          </p:nvPr>
        </p:nvSpPr>
        <p:spPr>
          <a:xfrm>
            <a:off x="1371600" y="2001465"/>
            <a:ext cx="4443984" cy="3569372"/>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General Information </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Purpose of RFP</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Scope of Work</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Term of Contract</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Key Dates</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Proposal Preparation</a:t>
            </a:r>
            <a:endParaRPr dirty="0">
              <a:latin typeface="Times New Roman" panose="02020603050405020304" pitchFamily="18" charset="0"/>
              <a:cs typeface="Times New Roman" panose="02020603050405020304" pitchFamily="18" charset="0"/>
            </a:endParaRPr>
          </a:p>
          <a:p>
            <a:pPr marL="914377" lvl="1"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Executive Summary</a:t>
            </a:r>
            <a:endParaRPr dirty="0">
              <a:latin typeface="Times New Roman" panose="02020603050405020304" pitchFamily="18" charset="0"/>
              <a:cs typeface="Times New Roman" panose="02020603050405020304" pitchFamily="18" charset="0"/>
            </a:endParaRPr>
          </a:p>
          <a:p>
            <a:pPr marL="914377" lvl="1" indent="-384037"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Attestation Form</a:t>
            </a:r>
          </a:p>
          <a:p>
            <a:pPr marL="914377" lvl="1" indent="-384037">
              <a:spcBef>
                <a:spcPts val="200"/>
              </a:spcBef>
              <a:buClr>
                <a:srgbClr val="101D49"/>
              </a:buCl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Confidential Information</a:t>
            </a:r>
            <a:endParaRPr dirty="0">
              <a:latin typeface="Times New Roman" panose="02020603050405020304" pitchFamily="18" charset="0"/>
              <a:cs typeface="Times New Roman" panose="02020603050405020304" pitchFamily="18" charset="0"/>
            </a:endParaRPr>
          </a:p>
          <a:p>
            <a:pPr marL="914377" lvl="1"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Indiana Economic Impact Form</a:t>
            </a:r>
            <a:endParaRPr dirty="0">
              <a:latin typeface="Times New Roman" panose="02020603050405020304" pitchFamily="18" charset="0"/>
              <a:cs typeface="Times New Roman" panose="02020603050405020304" pitchFamily="18" charset="0"/>
            </a:endParaRPr>
          </a:p>
          <a:p>
            <a:pPr marL="914377" lvl="1"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Business Proposal </a:t>
            </a:r>
            <a:endParaRPr dirty="0">
              <a:latin typeface="Times New Roman" panose="02020603050405020304" pitchFamily="18" charset="0"/>
              <a:cs typeface="Times New Roman" panose="02020603050405020304" pitchFamily="18" charset="0"/>
            </a:endParaRPr>
          </a:p>
          <a:p>
            <a:pPr marL="914377" lvl="1" indent="-384037"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Technical Proposal </a:t>
            </a:r>
            <a:endParaRPr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914377" lvl="1" indent="-384037" algn="l" rtl="0">
              <a:spcBef>
                <a:spcPts val="200"/>
              </a:spcBef>
              <a:spcAft>
                <a:spcPts val="0"/>
              </a:spcAft>
              <a:buClr>
                <a:srgbClr val="101D49"/>
              </a:buClr>
              <a:buSzPts val="2000"/>
              <a:buFont typeface="Times New Roman"/>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Cost Proposal</a:t>
            </a:r>
            <a:endParaRPr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530339" lvl="1" indent="0" algn="l" rtl="0">
              <a:lnSpc>
                <a:spcPct val="94000"/>
              </a:lnSpc>
              <a:spcBef>
                <a:spcPts val="200"/>
              </a:spcBef>
              <a:spcAft>
                <a:spcPts val="0"/>
              </a:spcAft>
              <a:buClr>
                <a:schemeClr val="dk2"/>
              </a:buClr>
              <a:buSzPts val="2400"/>
              <a:buNone/>
            </a:pPr>
            <a:endParaRPr sz="2400" dirty="0">
              <a:solidFill>
                <a:srgbClr val="101D49"/>
              </a:solidFill>
            </a:endParaRPr>
          </a:p>
        </p:txBody>
      </p:sp>
      <p:sp>
        <p:nvSpPr>
          <p:cNvPr id="110" name="Google Shape;110;p2"/>
          <p:cNvSpPr txBox="1">
            <a:spLocks noGrp="1"/>
          </p:cNvSpPr>
          <p:nvPr>
            <p:ph type="body" idx="4"/>
          </p:nvPr>
        </p:nvSpPr>
        <p:spPr>
          <a:xfrm>
            <a:off x="6528816" y="2001465"/>
            <a:ext cx="4443984" cy="3689688"/>
          </a:xfrm>
          <a:prstGeom prst="rect">
            <a:avLst/>
          </a:prstGeom>
          <a:noFill/>
          <a:ln>
            <a:noFill/>
          </a:ln>
        </p:spPr>
        <p:txBody>
          <a:bodyPr spcFirstLastPara="1" wrap="square" lIns="91425" tIns="45700" rIns="91425" bIns="45700" anchor="t" anchorCtr="0">
            <a:normAutofit fontScale="92500" lnSpcReduction="10000"/>
          </a:bodyPr>
          <a:lstStyle/>
          <a:p>
            <a:pPr marL="384038" lvl="0" indent="-384038" algn="l" rtl="0">
              <a:lnSpc>
                <a:spcPct val="94000"/>
              </a:lnSpc>
              <a:spcBef>
                <a:spcPts val="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Evaluation Criteria</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Minority and Women’s Business Enterprises (M/WBE)</a:t>
            </a: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cs typeface="Times New Roman" panose="02020603050405020304" pitchFamily="18" charset="0"/>
                <a:sym typeface="Times New Roman"/>
              </a:rPr>
              <a:t>Indiana Veteran Owned Small Business Enterprises (IVOSB)</a:t>
            </a: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cs typeface="Times New Roman" panose="02020603050405020304" pitchFamily="18" charset="0"/>
              </a:rPr>
              <a:t>Subcontractor Scoring</a:t>
            </a:r>
            <a:endParaRPr lang="en-US" dirty="0">
              <a:solidFill>
                <a:srgbClr val="101D49"/>
              </a:solidFill>
              <a:latin typeface="Times New Roman" panose="02020603050405020304" pitchFamily="18" charset="0"/>
              <a:cs typeface="Times New Roman" panose="02020603050405020304" pitchFamily="18" charset="0"/>
              <a:sym typeface="Times New Roman"/>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cs typeface="Times New Roman" panose="02020603050405020304" pitchFamily="18" charset="0"/>
              </a:rPr>
              <a:t>Subcontractor Compliance</a:t>
            </a: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cs typeface="Times New Roman" panose="02020603050405020304" pitchFamily="18" charset="0"/>
              </a:rPr>
              <a:t>Buy Indiana</a:t>
            </a:r>
            <a:endParaRPr dirty="0">
              <a:solidFill>
                <a:srgbClr val="101D49"/>
              </a:solidFill>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Submission Requirements</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Optional Forms/Documents</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Required Forms/Documents</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Additional Information</a:t>
            </a:r>
            <a:endParaRPr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latin typeface="Times New Roman" panose="02020603050405020304" pitchFamily="18" charset="0"/>
                <a:ea typeface="Times New Roman"/>
                <a:cs typeface="Times New Roman" panose="02020603050405020304" pitchFamily="18" charset="0"/>
                <a:sym typeface="Times New Roman"/>
              </a:rPr>
              <a:t>Questions</a:t>
            </a:r>
            <a:endParaRPr dirty="0"/>
          </a:p>
        </p:txBody>
      </p:sp>
      <p:sp>
        <p:nvSpPr>
          <p:cNvPr id="111" name="Google Shape;111;p2"/>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Agenda</a:t>
            </a:r>
            <a:endParaRPr sz="4000" dirty="0"/>
          </a:p>
        </p:txBody>
      </p:sp>
      <p:sp>
        <p:nvSpPr>
          <p:cNvPr id="2" name="Slide Number Placeholder 1">
            <a:extLst>
              <a:ext uri="{FF2B5EF4-FFF2-40B4-BE49-F238E27FC236}">
                <a16:creationId xmlns:a16="http://schemas.microsoft.com/office/drawing/2014/main" id="{45813F8A-E0E7-1427-D4D9-3C33397483E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9"/>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3600" dirty="0">
                <a:latin typeface="Times New Roman"/>
                <a:ea typeface="Times New Roman"/>
                <a:cs typeface="Times New Roman"/>
                <a:sym typeface="Times New Roman"/>
              </a:rPr>
              <a:t>Minority and Women’s Business Enterprises</a:t>
            </a:r>
            <a:endParaRPr sz="3600" dirty="0"/>
          </a:p>
        </p:txBody>
      </p:sp>
      <p:sp>
        <p:nvSpPr>
          <p:cNvPr id="224" name="Google Shape;224;p19"/>
          <p:cNvSpPr txBox="1">
            <a:spLocks noGrp="1"/>
          </p:cNvSpPr>
          <p:nvPr>
            <p:ph type="body" idx="1"/>
          </p:nvPr>
        </p:nvSpPr>
        <p:spPr>
          <a:xfrm>
            <a:off x="1371600" y="1861794"/>
            <a:ext cx="9601200" cy="41991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600"/>
              <a:buNone/>
            </a:pPr>
            <a:r>
              <a:rPr lang="en-US" b="1" dirty="0">
                <a:solidFill>
                  <a:srgbClr val="101D49"/>
                </a:solidFill>
                <a:latin typeface="Times New Roman"/>
                <a:ea typeface="Times New Roman"/>
                <a:cs typeface="Times New Roman"/>
                <a:sym typeface="Times New Roman"/>
              </a:rPr>
              <a:t>Contact Information</a:t>
            </a:r>
            <a:endParaRPr dirty="0"/>
          </a:p>
          <a:p>
            <a:pPr marL="914377" lvl="1" indent="-383085"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Phone: 317-232-3061</a:t>
            </a:r>
            <a:endParaRPr dirty="0"/>
          </a:p>
          <a:p>
            <a:pPr marL="914377" lvl="1" indent="-383085"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E-mail</a:t>
            </a:r>
            <a:r>
              <a:rPr lang="en-US" b="1" i="0" dirty="0">
                <a:solidFill>
                  <a:srgbClr val="101D49"/>
                </a:solidFill>
                <a:latin typeface="Times New Roman"/>
                <a:ea typeface="Times New Roman"/>
                <a:cs typeface="Times New Roman"/>
                <a:sym typeface="Times New Roman"/>
              </a:rPr>
              <a:t>:</a:t>
            </a:r>
            <a:r>
              <a:rPr lang="en-US" i="0" dirty="0">
                <a:solidFill>
                  <a:srgbClr val="101D49"/>
                </a:solidFill>
                <a:latin typeface="Times New Roman"/>
                <a:ea typeface="Times New Roman"/>
                <a:cs typeface="Times New Roman"/>
                <a:sym typeface="Times New Roman"/>
              </a:rPr>
              <a:t> </a:t>
            </a:r>
            <a:r>
              <a:rPr lang="en-US" i="0" u="sng" dirty="0">
                <a:solidFill>
                  <a:schemeClr val="hlink"/>
                </a:solidFill>
                <a:latin typeface="Times New Roman"/>
                <a:ea typeface="Times New Roman"/>
                <a:cs typeface="Times New Roman"/>
                <a:sym typeface="Times New Roman"/>
                <a:hlinkClick r:id="rId3"/>
              </a:rPr>
              <a:t>mwbecompliance@idoa.in.gov</a:t>
            </a:r>
            <a:endParaRPr i="0" dirty="0">
              <a:latin typeface="Times New Roman"/>
              <a:ea typeface="Times New Roman"/>
              <a:cs typeface="Times New Roman"/>
              <a:sym typeface="Times New Roman"/>
            </a:endParaRPr>
          </a:p>
          <a:p>
            <a:pPr marL="914377" lvl="1" indent="-383085"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Web: </a:t>
            </a:r>
            <a:r>
              <a:rPr lang="en-US" i="0" u="sng" dirty="0">
                <a:solidFill>
                  <a:schemeClr val="hlink"/>
                </a:solidFill>
                <a:latin typeface="Times New Roman"/>
                <a:ea typeface="Times New Roman"/>
                <a:cs typeface="Times New Roman"/>
                <a:sym typeface="Times New Roman"/>
                <a:hlinkClick r:id="rId4"/>
              </a:rPr>
              <a:t>www.in.gov/idoa/mwbe</a:t>
            </a:r>
            <a:endParaRPr i="0" dirty="0">
              <a:latin typeface="Times New Roman"/>
              <a:ea typeface="Times New Roman"/>
              <a:cs typeface="Times New Roman"/>
              <a:sym typeface="Times New Roman"/>
            </a:endParaRPr>
          </a:p>
          <a:p>
            <a:pPr marL="0" lvl="0" indent="0" algn="l" rtl="0">
              <a:lnSpc>
                <a:spcPct val="94000"/>
              </a:lnSpc>
              <a:spcBef>
                <a:spcPts val="1200"/>
              </a:spcBef>
              <a:spcAft>
                <a:spcPts val="0"/>
              </a:spcAft>
              <a:buClr>
                <a:srgbClr val="101D49"/>
              </a:buClr>
              <a:buSzPts val="2600"/>
              <a:buNone/>
            </a:pPr>
            <a:r>
              <a:rPr lang="en-US" b="1" dirty="0">
                <a:solidFill>
                  <a:srgbClr val="101D49"/>
                </a:solidFill>
                <a:latin typeface="Times New Roman"/>
                <a:ea typeface="Times New Roman"/>
                <a:cs typeface="Times New Roman"/>
                <a:sym typeface="Times New Roman"/>
              </a:rPr>
              <a:t>Complete Attachment A, MBE/WBE Form</a:t>
            </a:r>
            <a:endParaRPr dirty="0"/>
          </a:p>
          <a:p>
            <a:pPr marL="384038" lvl="0" indent="-384038" algn="l" rtl="0">
              <a:lnSpc>
                <a:spcPct val="94000"/>
              </a:lnSpc>
              <a:spcBef>
                <a:spcPts val="1200"/>
              </a:spcBef>
              <a:spcAft>
                <a:spcPts val="0"/>
              </a:spcAft>
              <a:buClr>
                <a:srgbClr val="101D49"/>
              </a:buClr>
              <a:buSzPts val="2600"/>
              <a:buNone/>
            </a:pPr>
            <a:r>
              <a:rPr lang="en-US" dirty="0">
                <a:solidFill>
                  <a:srgbClr val="101D49"/>
                </a:solidFill>
                <a:latin typeface="Times New Roman"/>
                <a:ea typeface="Times New Roman"/>
                <a:cs typeface="Times New Roman"/>
                <a:sym typeface="Times New Roman"/>
              </a:rPr>
              <a:t>	- Include sub-contractor letter of commitment</a:t>
            </a:r>
            <a:endParaRPr dirty="0"/>
          </a:p>
          <a:p>
            <a:pPr marL="0" lvl="0" indent="0" algn="l" rtl="0">
              <a:lnSpc>
                <a:spcPct val="94000"/>
              </a:lnSpc>
              <a:spcBef>
                <a:spcPts val="1200"/>
              </a:spcBef>
              <a:spcAft>
                <a:spcPts val="0"/>
              </a:spcAft>
              <a:buClr>
                <a:srgbClr val="101D49"/>
              </a:buClr>
              <a:buSzPts val="2600"/>
              <a:buNone/>
            </a:pPr>
            <a:r>
              <a:rPr lang="en-US" b="1" dirty="0">
                <a:solidFill>
                  <a:srgbClr val="101D49"/>
                </a:solidFill>
                <a:latin typeface="Times New Roman"/>
                <a:ea typeface="Times New Roman"/>
                <a:cs typeface="Times New Roman"/>
                <a:sym typeface="Times New Roman"/>
              </a:rPr>
              <a:t>Goals for Proposal</a:t>
            </a:r>
            <a:endParaRPr dirty="0"/>
          </a:p>
          <a:p>
            <a:pPr marL="384038" lvl="0" indent="-384038" algn="l" rtl="0">
              <a:lnSpc>
                <a:spcPct val="94000"/>
              </a:lnSpc>
              <a:spcBef>
                <a:spcPts val="1200"/>
              </a:spcBef>
              <a:spcAft>
                <a:spcPts val="0"/>
              </a:spcAft>
              <a:buClr>
                <a:srgbClr val="101D49"/>
              </a:buClr>
              <a:buSzPts val="2600"/>
              <a:buNone/>
            </a:pPr>
            <a:r>
              <a:rPr lang="en-US" dirty="0">
                <a:solidFill>
                  <a:srgbClr val="101D49"/>
                </a:solidFill>
                <a:latin typeface="Times New Roman"/>
                <a:ea typeface="Times New Roman"/>
                <a:cs typeface="Times New Roman"/>
                <a:sym typeface="Times New Roman"/>
              </a:rPr>
              <a:t>	- 8% Minority Business Enterprise of the</a:t>
            </a:r>
            <a:r>
              <a:rPr lang="en-US"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 </a:t>
            </a:r>
            <a:r>
              <a:rPr lang="en-US" u="sng"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Total Bid Amount</a:t>
            </a:r>
            <a:endParaRPr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endParaRPr>
          </a:p>
          <a:p>
            <a:pPr marL="384037" lvl="0" indent="-384037" algn="l" rtl="0">
              <a:lnSpc>
                <a:spcPct val="94000"/>
              </a:lnSpc>
              <a:spcBef>
                <a:spcPts val="1200"/>
              </a:spcBef>
              <a:spcAft>
                <a:spcPts val="0"/>
              </a:spcAft>
              <a:buClr>
                <a:srgbClr val="101D49"/>
              </a:buClr>
              <a:buSzPts val="2600"/>
              <a:buNone/>
            </a:pPr>
            <a:r>
              <a:rPr lang="en-US"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	- 11% Women’s Business Enterprise of the </a:t>
            </a:r>
            <a:r>
              <a:rPr lang="en-US" u="sng"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Total Bid Amount</a:t>
            </a:r>
            <a:endParaRPr dirty="0"/>
          </a:p>
        </p:txBody>
      </p:sp>
      <p:sp>
        <p:nvSpPr>
          <p:cNvPr id="2" name="Slide Number Placeholder 1">
            <a:extLst>
              <a:ext uri="{FF2B5EF4-FFF2-40B4-BE49-F238E27FC236}">
                <a16:creationId xmlns:a16="http://schemas.microsoft.com/office/drawing/2014/main" id="{9082394A-F014-4A9C-DE6B-1E78428E8D1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0" name="Google Shape;230;p20"/>
          <p:cNvSpPr txBox="1"/>
          <p:nvPr/>
        </p:nvSpPr>
        <p:spPr>
          <a:xfrm>
            <a:off x="1233831" y="3030230"/>
            <a:ext cx="2395958"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rgbClr val="FF0000"/>
                </a:solidFill>
                <a:latin typeface="Times New Roman"/>
                <a:ea typeface="Times New Roman"/>
                <a:cs typeface="Times New Roman"/>
                <a:sym typeface="Times New Roman"/>
              </a:rPr>
              <a:t>Please carefully review the information in this box. </a:t>
            </a:r>
            <a:endParaRPr/>
          </a:p>
        </p:txBody>
      </p:sp>
      <p:cxnSp>
        <p:nvCxnSpPr>
          <p:cNvPr id="231" name="Google Shape;231;p20"/>
          <p:cNvCxnSpPr/>
          <p:nvPr/>
        </p:nvCxnSpPr>
        <p:spPr>
          <a:xfrm>
            <a:off x="2320290" y="3553450"/>
            <a:ext cx="1405890" cy="0"/>
          </a:xfrm>
          <a:prstGeom prst="straightConnector1">
            <a:avLst/>
          </a:prstGeom>
          <a:noFill/>
          <a:ln w="34925" cap="flat" cmpd="sng">
            <a:solidFill>
              <a:schemeClr val="dk1"/>
            </a:solidFill>
            <a:prstDash val="solid"/>
            <a:round/>
            <a:headEnd type="none" w="sm" len="sm"/>
            <a:tailEnd type="triangle" w="med" len="med"/>
          </a:ln>
        </p:spPr>
      </p:cxnSp>
      <p:sp>
        <p:nvSpPr>
          <p:cNvPr id="4" name="Slide Number Placeholder 3">
            <a:extLst>
              <a:ext uri="{FF2B5EF4-FFF2-40B4-BE49-F238E27FC236}">
                <a16:creationId xmlns:a16="http://schemas.microsoft.com/office/drawing/2014/main" id="{B3C9010F-ED7E-B442-9D5A-2A4EEB84914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21</a:t>
            </a:fld>
            <a:endParaRPr lang="en-US"/>
          </a:p>
        </p:txBody>
      </p:sp>
      <p:pic>
        <p:nvPicPr>
          <p:cNvPr id="3" name="Picture 2">
            <a:extLst>
              <a:ext uri="{FF2B5EF4-FFF2-40B4-BE49-F238E27FC236}">
                <a16:creationId xmlns:a16="http://schemas.microsoft.com/office/drawing/2014/main" id="{BE97BEC9-A579-0CC8-3B49-7AE03CE54E86}"/>
              </a:ext>
            </a:extLst>
          </p:cNvPr>
          <p:cNvPicPr>
            <a:picLocks noChangeAspect="1"/>
          </p:cNvPicPr>
          <p:nvPr/>
        </p:nvPicPr>
        <p:blipFill>
          <a:blip r:embed="rId3"/>
          <a:stretch>
            <a:fillRect/>
          </a:stretch>
        </p:blipFill>
        <p:spPr>
          <a:xfrm>
            <a:off x="3947089" y="426333"/>
            <a:ext cx="4032254" cy="600533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2"/>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3600">
                <a:latin typeface="Times New Roman"/>
                <a:ea typeface="Times New Roman"/>
                <a:cs typeface="Times New Roman"/>
                <a:sym typeface="Times New Roman"/>
              </a:rPr>
              <a:t>Minority and Women’s Business Enterprises</a:t>
            </a:r>
            <a:endParaRPr/>
          </a:p>
        </p:txBody>
      </p:sp>
      <p:sp>
        <p:nvSpPr>
          <p:cNvPr id="243" name="Google Shape;243;p22"/>
          <p:cNvSpPr txBox="1">
            <a:spLocks noGrp="1"/>
          </p:cNvSpPr>
          <p:nvPr>
            <p:ph type="body" idx="1"/>
          </p:nvPr>
        </p:nvSpPr>
        <p:spPr>
          <a:xfrm>
            <a:off x="1371600" y="2286000"/>
            <a:ext cx="9601200" cy="3429000"/>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0"/>
              </a:spcBef>
              <a:spcAft>
                <a:spcPts val="0"/>
              </a:spcAft>
              <a:buClr>
                <a:srgbClr val="101D49"/>
              </a:buClr>
              <a:buSzPts val="2000"/>
              <a:buNone/>
            </a:pPr>
            <a:r>
              <a:rPr lang="en-US" b="1" dirty="0">
                <a:solidFill>
                  <a:srgbClr val="101D49"/>
                </a:solidFill>
                <a:latin typeface="Times New Roman"/>
                <a:ea typeface="Times New Roman"/>
                <a:cs typeface="Times New Roman"/>
                <a:sym typeface="Times New Roman"/>
              </a:rPr>
              <a:t>Prime contractors should note the following: </a:t>
            </a:r>
            <a:endParaRPr dirty="0"/>
          </a:p>
          <a:p>
            <a:pPr marL="384038" lvl="0" indent="-384038"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Subcontractors’ MBE/WBE Certification Letter, provided by IDOA, must accompany the proposal to show current status of certification.</a:t>
            </a:r>
            <a:endParaRPr dirty="0"/>
          </a:p>
          <a:p>
            <a:pPr marL="384038" lvl="0" indent="-384038"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Each firm may only serve as one classification – MBE or WBE (see section 1.21).</a:t>
            </a:r>
            <a:endParaRPr dirty="0"/>
          </a:p>
          <a:p>
            <a:pPr marL="384038" lvl="0" indent="-384038"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Pursuant to 25 IAC 5-6-2(b)(d), a Prime Contractor who is an MBE or WBE must meet subcontractor goals by using other listed certified firms.  Certified Prime Contractors cannot count their own workforce or companies to meet this requirement.</a:t>
            </a:r>
          </a:p>
          <a:p>
            <a:pPr marL="384038" indent="-384038">
              <a:spcBef>
                <a:spcPts val="1200"/>
              </a:spcBef>
              <a:buClr>
                <a:srgbClr val="101D49"/>
              </a:buClr>
              <a:buSzPts val="2000"/>
            </a:pPr>
            <a:r>
              <a:rPr lang="en-US" dirty="0">
                <a:solidFill>
                  <a:srgbClr val="101D49"/>
                </a:solidFill>
                <a:latin typeface="Times New Roman"/>
                <a:ea typeface="Times New Roman"/>
                <a:cs typeface="Times New Roman"/>
                <a:sym typeface="Times New Roman"/>
              </a:rPr>
              <a:t>Each firm may only serve as one classification – MBE, WBE, or IVOSB (see section 1.22).</a:t>
            </a:r>
            <a:endParaRPr lang="en-US" dirty="0"/>
          </a:p>
          <a:p>
            <a:pPr marL="384038" lvl="0" indent="-384038" algn="l" rtl="0">
              <a:lnSpc>
                <a:spcPct val="94000"/>
              </a:lnSpc>
              <a:spcBef>
                <a:spcPts val="1200"/>
              </a:spcBef>
              <a:spcAft>
                <a:spcPts val="0"/>
              </a:spcAft>
              <a:buClr>
                <a:srgbClr val="101D49"/>
              </a:buClr>
              <a:buSzPts val="2000"/>
              <a:buChar char="■"/>
            </a:pPr>
            <a:endParaRPr lang="en-US" dirty="0">
              <a:solidFill>
                <a:srgbClr val="101D49"/>
              </a:solidFill>
              <a:latin typeface="Times New Roman"/>
              <a:ea typeface="Times New Roman"/>
              <a:cs typeface="Times New Roman"/>
              <a:sym typeface="Times New Roman"/>
            </a:endParaRPr>
          </a:p>
          <a:p>
            <a:pPr marL="384038" lvl="0" indent="-384038" algn="l" rtl="0">
              <a:lnSpc>
                <a:spcPct val="94000"/>
              </a:lnSpc>
              <a:spcBef>
                <a:spcPts val="1200"/>
              </a:spcBef>
              <a:spcAft>
                <a:spcPts val="0"/>
              </a:spcAft>
              <a:buClr>
                <a:srgbClr val="101D49"/>
              </a:buClr>
              <a:buSzPts val="2000"/>
              <a:buChar char="■"/>
            </a:pPr>
            <a:endParaRPr lang="en-US" dirty="0">
              <a:solidFill>
                <a:srgbClr val="101D49"/>
              </a:solidFill>
              <a:latin typeface="Times New Roman"/>
              <a:ea typeface="Times New Roman"/>
              <a:cs typeface="Times New Roman"/>
              <a:sym typeface="Times New Roman"/>
            </a:endParaRPr>
          </a:p>
          <a:p>
            <a:pPr marL="384038" lvl="0" indent="-384038" algn="l" rtl="0">
              <a:lnSpc>
                <a:spcPct val="94000"/>
              </a:lnSpc>
              <a:spcBef>
                <a:spcPts val="1200"/>
              </a:spcBef>
              <a:spcAft>
                <a:spcPts val="0"/>
              </a:spcAft>
              <a:buClr>
                <a:srgbClr val="101D49"/>
              </a:buClr>
              <a:buSzPts val="2000"/>
              <a:buChar char="■"/>
            </a:pPr>
            <a:endParaRPr lang="en-US" dirty="0"/>
          </a:p>
          <a:p>
            <a:pPr marL="384038" lvl="0" indent="-257038" algn="l" rtl="0">
              <a:lnSpc>
                <a:spcPct val="94000"/>
              </a:lnSpc>
              <a:spcBef>
                <a:spcPts val="1200"/>
              </a:spcBef>
              <a:spcAft>
                <a:spcPts val="0"/>
              </a:spcAft>
              <a:buClr>
                <a:schemeClr val="dk2"/>
              </a:buClr>
              <a:buSzPts val="2000"/>
              <a:buNone/>
            </a:pPr>
            <a:endParaRPr dirty="0"/>
          </a:p>
        </p:txBody>
      </p:sp>
      <p:sp>
        <p:nvSpPr>
          <p:cNvPr id="2" name="Slide Number Placeholder 1">
            <a:extLst>
              <a:ext uri="{FF2B5EF4-FFF2-40B4-BE49-F238E27FC236}">
                <a16:creationId xmlns:a16="http://schemas.microsoft.com/office/drawing/2014/main" id="{A646F0E8-A9CF-F399-9C6E-0C8164D36F2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21"/>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3600" dirty="0">
                <a:latin typeface="Times New Roman"/>
                <a:ea typeface="Times New Roman"/>
                <a:cs typeface="Times New Roman"/>
                <a:sym typeface="Times New Roman"/>
              </a:rPr>
              <a:t>Minority and Women’s Business Enterprises</a:t>
            </a:r>
            <a:endParaRPr dirty="0"/>
          </a:p>
        </p:txBody>
      </p:sp>
      <p:sp>
        <p:nvSpPr>
          <p:cNvPr id="237" name="Google Shape;237;p21"/>
          <p:cNvSpPr txBox="1">
            <a:spLocks noGrp="1"/>
          </p:cNvSpPr>
          <p:nvPr>
            <p:ph type="body" idx="1"/>
          </p:nvPr>
        </p:nvSpPr>
        <p:spPr>
          <a:xfrm>
            <a:off x="1371600" y="2003249"/>
            <a:ext cx="9601200" cy="398389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101D49"/>
              </a:buClr>
              <a:buSzPts val="1700"/>
              <a:buNone/>
            </a:pPr>
            <a:r>
              <a:rPr lang="en-US" b="1" dirty="0">
                <a:solidFill>
                  <a:srgbClr val="101D49"/>
                </a:solidFill>
                <a:latin typeface="Times New Roman"/>
                <a:ea typeface="Times New Roman"/>
                <a:cs typeface="Times New Roman"/>
                <a:sym typeface="Times New Roman"/>
              </a:rPr>
              <a:t>Prime contractors must ensure that the proposed subcontractors meet the following criteria:</a:t>
            </a:r>
            <a:endParaRPr dirty="0"/>
          </a:p>
          <a:p>
            <a:pPr marL="384038" lvl="0" indent="-403088" algn="l" rtl="0">
              <a:lnSpc>
                <a:spcPct val="8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Are listed in the IDOA Directory of Certified Firms, on or before the proposal due date, national diversity plans are generally not accepted. The directory can be found here: </a:t>
            </a:r>
            <a:r>
              <a:rPr lang="en-US" u="sng" dirty="0">
                <a:solidFill>
                  <a:schemeClr val="hlink"/>
                </a:solidFill>
                <a:latin typeface="Times New Roman"/>
                <a:ea typeface="Times New Roman"/>
                <a:cs typeface="Times New Roman"/>
                <a:sym typeface="Times New Roman"/>
                <a:hlinkClick r:id="rId3"/>
              </a:rPr>
              <a:t>http://www.in.gov/idoa/mwbe/2743.htm</a:t>
            </a:r>
            <a:r>
              <a:rPr lang="en-US" dirty="0">
                <a:latin typeface="Times New Roman"/>
                <a:ea typeface="Times New Roman"/>
                <a:cs typeface="Times New Roman"/>
                <a:sym typeface="Times New Roman"/>
              </a:rPr>
              <a:t>. </a:t>
            </a:r>
            <a:endParaRPr dirty="0"/>
          </a:p>
          <a:p>
            <a:pPr marL="384038" lvl="0" indent="-403088" algn="l" rtl="0">
              <a:lnSpc>
                <a:spcPct val="84000"/>
              </a:lnSpc>
              <a:spcBef>
                <a:spcPts val="1200"/>
              </a:spcBef>
              <a:spcAft>
                <a:spcPts val="0"/>
              </a:spcAft>
              <a:buClr>
                <a:srgbClr val="101D49"/>
              </a:buClr>
              <a:buSzPts val="2000"/>
              <a:buChar char="■"/>
            </a:pPr>
            <a:r>
              <a:rPr lang="en-US" b="1" dirty="0">
                <a:solidFill>
                  <a:srgbClr val="101D49"/>
                </a:solidFill>
                <a:latin typeface="Times New Roman"/>
                <a:ea typeface="Times New Roman"/>
                <a:cs typeface="Times New Roman"/>
                <a:sym typeface="Times New Roman"/>
              </a:rPr>
              <a:t>Serve a Valuable Scope Contribution (VSC) on the engagement, as confirmed by the State.</a:t>
            </a:r>
            <a:endParaRPr dirty="0"/>
          </a:p>
          <a:p>
            <a:pPr marL="384038" lvl="0" indent="-403088" algn="l" rtl="0">
              <a:lnSpc>
                <a:spcPct val="8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Provide the goods or services specific to the contract and within the industry area for which it is certified.</a:t>
            </a:r>
            <a:endParaRPr dirty="0"/>
          </a:p>
          <a:p>
            <a:pPr marL="384038" lvl="0" indent="-403088" algn="l" rtl="0">
              <a:lnSpc>
                <a:spcPct val="84000"/>
              </a:lnSpc>
              <a:spcBef>
                <a:spcPts val="1200"/>
              </a:spcBef>
              <a:spcAft>
                <a:spcPts val="0"/>
              </a:spcAft>
              <a:buClr>
                <a:srgbClr val="101D49"/>
              </a:buClr>
              <a:buSzPts val="2000"/>
              <a:buChar char="■"/>
            </a:pPr>
            <a:r>
              <a:rPr lang="en-US" b="1" dirty="0">
                <a:solidFill>
                  <a:srgbClr val="101D49"/>
                </a:solidFill>
                <a:latin typeface="Times New Roman"/>
                <a:ea typeface="Times New Roman"/>
                <a:cs typeface="Times New Roman"/>
                <a:sym typeface="Times New Roman"/>
              </a:rPr>
              <a:t>National Diversity Plans are NOT accepted. </a:t>
            </a:r>
          </a:p>
        </p:txBody>
      </p:sp>
      <p:sp>
        <p:nvSpPr>
          <p:cNvPr id="2" name="Slide Number Placeholder 1">
            <a:extLst>
              <a:ext uri="{FF2B5EF4-FFF2-40B4-BE49-F238E27FC236}">
                <a16:creationId xmlns:a16="http://schemas.microsoft.com/office/drawing/2014/main" id="{AD70519D-C083-7A05-C51B-2FD2ABCC5351}"/>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2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3600">
                <a:latin typeface="Times New Roman"/>
                <a:ea typeface="Times New Roman"/>
                <a:cs typeface="Times New Roman"/>
                <a:sym typeface="Times New Roman"/>
              </a:rPr>
              <a:t>Minority and Women’s Business Enterprises</a:t>
            </a:r>
            <a:endParaRPr/>
          </a:p>
        </p:txBody>
      </p:sp>
      <p:sp>
        <p:nvSpPr>
          <p:cNvPr id="250" name="Google Shape;250;p23"/>
          <p:cNvSpPr/>
          <p:nvPr/>
        </p:nvSpPr>
        <p:spPr>
          <a:xfrm>
            <a:off x="1171905" y="2700950"/>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FF3300"/>
              </a:solidFill>
              <a:latin typeface="Garamond"/>
              <a:ea typeface="Garamond"/>
              <a:cs typeface="Garamond"/>
              <a:sym typeface="Garamond"/>
            </a:endParaRPr>
          </a:p>
        </p:txBody>
      </p:sp>
      <p:sp>
        <p:nvSpPr>
          <p:cNvPr id="251" name="Google Shape;251;p23"/>
          <p:cNvSpPr/>
          <p:nvPr/>
        </p:nvSpPr>
        <p:spPr>
          <a:xfrm>
            <a:off x="1171905" y="3097832"/>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FF3300"/>
              </a:solidFill>
              <a:latin typeface="Garamond"/>
              <a:ea typeface="Garamond"/>
              <a:cs typeface="Garamond"/>
              <a:sym typeface="Garamond"/>
            </a:endParaRPr>
          </a:p>
        </p:txBody>
      </p:sp>
      <p:sp>
        <p:nvSpPr>
          <p:cNvPr id="252" name="Google Shape;252;p23"/>
          <p:cNvSpPr/>
          <p:nvPr/>
        </p:nvSpPr>
        <p:spPr>
          <a:xfrm>
            <a:off x="1171905" y="4548903"/>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FF3300"/>
              </a:solidFill>
              <a:latin typeface="Garamond"/>
              <a:ea typeface="Garamond"/>
              <a:cs typeface="Garamond"/>
              <a:sym typeface="Garamond"/>
            </a:endParaRPr>
          </a:p>
        </p:txBody>
      </p:sp>
      <p:sp>
        <p:nvSpPr>
          <p:cNvPr id="253" name="Google Shape;253;p23"/>
          <p:cNvSpPr/>
          <p:nvPr/>
        </p:nvSpPr>
        <p:spPr>
          <a:xfrm>
            <a:off x="1171905" y="4986309"/>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FF3300"/>
              </a:solidFill>
              <a:latin typeface="Garamond"/>
              <a:ea typeface="Garamond"/>
              <a:cs typeface="Garamond"/>
              <a:sym typeface="Garamond"/>
            </a:endParaRPr>
          </a:p>
        </p:txBody>
      </p:sp>
      <p:sp>
        <p:nvSpPr>
          <p:cNvPr id="254" name="Google Shape;254;p23"/>
          <p:cNvSpPr/>
          <p:nvPr/>
        </p:nvSpPr>
        <p:spPr>
          <a:xfrm flipH="1">
            <a:off x="10244898" y="4979633"/>
            <a:ext cx="775200" cy="3039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FF3300"/>
              </a:solidFill>
              <a:latin typeface="Garamond"/>
              <a:ea typeface="Garamond"/>
              <a:cs typeface="Garamond"/>
              <a:sym typeface="Garamond"/>
            </a:endParaRPr>
          </a:p>
        </p:txBody>
      </p:sp>
      <p:sp>
        <p:nvSpPr>
          <p:cNvPr id="256" name="Google Shape;256;p23"/>
          <p:cNvSpPr/>
          <p:nvPr/>
        </p:nvSpPr>
        <p:spPr>
          <a:xfrm>
            <a:off x="2507179" y="2310560"/>
            <a:ext cx="633000" cy="164700"/>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2" name="Slide Number Placeholder 1">
            <a:extLst>
              <a:ext uri="{FF2B5EF4-FFF2-40B4-BE49-F238E27FC236}">
                <a16:creationId xmlns:a16="http://schemas.microsoft.com/office/drawing/2014/main" id="{2D22BA8C-D773-A2B6-D09D-709348787CC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24</a:t>
            </a:fld>
            <a:endParaRPr lang="en-US"/>
          </a:p>
        </p:txBody>
      </p:sp>
      <p:sp>
        <p:nvSpPr>
          <p:cNvPr id="3" name="Google Shape;250;p23">
            <a:extLst>
              <a:ext uri="{FF2B5EF4-FFF2-40B4-BE49-F238E27FC236}">
                <a16:creationId xmlns:a16="http://schemas.microsoft.com/office/drawing/2014/main" id="{2BA3C772-D9A8-9159-F5D2-9F6C47233949}"/>
              </a:ext>
            </a:extLst>
          </p:cNvPr>
          <p:cNvSpPr/>
          <p:nvPr/>
        </p:nvSpPr>
        <p:spPr>
          <a:xfrm>
            <a:off x="1171905" y="2298292"/>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rgbClr val="FF3300"/>
              </a:solidFill>
              <a:latin typeface="Garamond"/>
              <a:ea typeface="Garamond"/>
              <a:cs typeface="Garamond"/>
              <a:sym typeface="Garamond"/>
            </a:endParaRPr>
          </a:p>
        </p:txBody>
      </p:sp>
      <p:pic>
        <p:nvPicPr>
          <p:cNvPr id="5" name="Picture 4">
            <a:extLst>
              <a:ext uri="{FF2B5EF4-FFF2-40B4-BE49-F238E27FC236}">
                <a16:creationId xmlns:a16="http://schemas.microsoft.com/office/drawing/2014/main" id="{74A22FF7-2B22-7FFB-41EF-FE12F0A23199}"/>
              </a:ext>
            </a:extLst>
          </p:cNvPr>
          <p:cNvPicPr>
            <a:picLocks noChangeAspect="1"/>
          </p:cNvPicPr>
          <p:nvPr/>
        </p:nvPicPr>
        <p:blipFill>
          <a:blip r:embed="rId3"/>
          <a:stretch>
            <a:fillRect/>
          </a:stretch>
        </p:blipFill>
        <p:spPr>
          <a:xfrm>
            <a:off x="2097142" y="1904140"/>
            <a:ext cx="8019010" cy="445299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4"/>
          <p:cNvSpPr txBox="1">
            <a:spLocks noGrp="1"/>
          </p:cNvSpPr>
          <p:nvPr>
            <p:ph type="title"/>
          </p:nvPr>
        </p:nvSpPr>
        <p:spPr>
          <a:xfrm>
            <a:off x="1371600" y="871538"/>
            <a:ext cx="9601200" cy="828675"/>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3600">
                <a:latin typeface="Times New Roman"/>
                <a:ea typeface="Times New Roman"/>
                <a:cs typeface="Times New Roman"/>
                <a:sym typeface="Times New Roman"/>
              </a:rPr>
              <a:t>Minority and Women’s Business Enterprises</a:t>
            </a:r>
            <a:endParaRPr/>
          </a:p>
        </p:txBody>
      </p:sp>
      <p:sp>
        <p:nvSpPr>
          <p:cNvPr id="263" name="Google Shape;263;p24"/>
          <p:cNvSpPr txBox="1">
            <a:spLocks noGrp="1"/>
          </p:cNvSpPr>
          <p:nvPr>
            <p:ph type="body" idx="1"/>
          </p:nvPr>
        </p:nvSpPr>
        <p:spPr>
          <a:xfrm>
            <a:off x="1198295" y="1912474"/>
            <a:ext cx="9601200" cy="4383027"/>
          </a:xfrm>
          <a:prstGeom prst="rect">
            <a:avLst/>
          </a:prstGeom>
          <a:noFill/>
          <a:ln>
            <a:noFill/>
          </a:ln>
        </p:spPr>
        <p:txBody>
          <a:bodyPr spcFirstLastPara="1" wrap="square" lIns="91425" tIns="45700" rIns="91425" bIns="45700" anchor="t" anchorCtr="0">
            <a:normAutofit fontScale="77500" lnSpcReduction="20000"/>
          </a:bodyPr>
          <a:lstStyle/>
          <a:p>
            <a:pPr marL="115888" lvl="0" indent="-115888" algn="l" rtl="0">
              <a:lnSpc>
                <a:spcPct val="94000"/>
              </a:lnSpc>
              <a:spcBef>
                <a:spcPts val="0"/>
              </a:spcBef>
              <a:spcAft>
                <a:spcPts val="0"/>
              </a:spcAft>
              <a:buClr>
                <a:srgbClr val="101D49"/>
              </a:buClr>
              <a:buSzPct val="100000"/>
              <a:buChar char="■"/>
            </a:pPr>
            <a:r>
              <a:rPr lang="en-US" sz="1800" b="1" dirty="0">
                <a:solidFill>
                  <a:srgbClr val="101D49"/>
                </a:solidFill>
                <a:latin typeface="Times New Roman"/>
                <a:ea typeface="Times New Roman"/>
                <a:cs typeface="Times New Roman"/>
                <a:sym typeface="Times New Roman"/>
              </a:rPr>
              <a:t>MBE/WBE Scoring Methodology as of August 2014:</a:t>
            </a:r>
            <a:r>
              <a:rPr lang="en-US" sz="1800" dirty="0">
                <a:solidFill>
                  <a:srgbClr val="101D49"/>
                </a:solidFill>
                <a:latin typeface="Times New Roman"/>
                <a:ea typeface="Times New Roman"/>
                <a:cs typeface="Times New Roman"/>
                <a:sym typeface="Times New Roman"/>
              </a:rPr>
              <a:t> </a:t>
            </a:r>
            <a:r>
              <a:rPr lang="en-US" sz="1600" dirty="0">
                <a:solidFill>
                  <a:srgbClr val="101D49"/>
                </a:solidFill>
                <a:latin typeface="Times New Roman"/>
                <a:ea typeface="Times New Roman"/>
                <a:cs typeface="Times New Roman"/>
                <a:sym typeface="Times New Roman"/>
              </a:rPr>
              <a:t>MBE/WBE scoring is conducted based on 10 points plus a possible 2 bonus points scale</a:t>
            </a:r>
            <a:endParaRPr dirty="0"/>
          </a:p>
          <a:p>
            <a:pPr marL="346075" lvl="1" indent="-111125" algn="l" rtl="0">
              <a:lnSpc>
                <a:spcPct val="94000"/>
              </a:lnSpc>
              <a:spcBef>
                <a:spcPts val="700"/>
              </a:spcBef>
              <a:spcAft>
                <a:spcPts val="0"/>
              </a:spcAft>
              <a:buClr>
                <a:srgbClr val="101D49"/>
              </a:buClr>
              <a:buSzPct val="100000"/>
              <a:buFont typeface="Arial"/>
              <a:buChar char="-"/>
            </a:pPr>
            <a:r>
              <a:rPr lang="en-US" sz="1600" i="0" dirty="0">
                <a:solidFill>
                  <a:srgbClr val="101D49"/>
                </a:solidFill>
                <a:latin typeface="Times New Roman"/>
                <a:ea typeface="Times New Roman"/>
                <a:cs typeface="Times New Roman"/>
                <a:sym typeface="Times New Roman"/>
              </a:rPr>
              <a:t>MBE: Possible 5 points + 1 bonus point</a:t>
            </a:r>
            <a:endParaRPr dirty="0"/>
          </a:p>
          <a:p>
            <a:pPr marL="346075" lvl="1" indent="-111125" algn="l" rtl="0">
              <a:lnSpc>
                <a:spcPct val="94000"/>
              </a:lnSpc>
              <a:spcBef>
                <a:spcPts val="700"/>
              </a:spcBef>
              <a:spcAft>
                <a:spcPts val="0"/>
              </a:spcAft>
              <a:buClr>
                <a:srgbClr val="101D49"/>
              </a:buClr>
              <a:buSzPct val="100000"/>
              <a:buFont typeface="Arial"/>
              <a:buChar char="-"/>
            </a:pPr>
            <a:r>
              <a:rPr lang="en-US" sz="1600" i="0" dirty="0">
                <a:solidFill>
                  <a:srgbClr val="101D49"/>
                </a:solidFill>
                <a:latin typeface="Times New Roman"/>
                <a:ea typeface="Times New Roman"/>
                <a:cs typeface="Times New Roman"/>
                <a:sym typeface="Times New Roman"/>
              </a:rPr>
              <a:t>WBE: Possible 5 points + 1 bonus Point</a:t>
            </a:r>
            <a:endParaRPr dirty="0"/>
          </a:p>
          <a:p>
            <a:pPr marL="115888" lvl="0" indent="-115888" algn="l" rtl="0">
              <a:lnSpc>
                <a:spcPct val="94000"/>
              </a:lnSpc>
              <a:spcBef>
                <a:spcPts val="1200"/>
              </a:spcBef>
              <a:spcAft>
                <a:spcPts val="0"/>
              </a:spcAft>
              <a:buClr>
                <a:srgbClr val="101D49"/>
              </a:buClr>
              <a:buSzPct val="100000"/>
              <a:buChar char="■"/>
            </a:pPr>
            <a:r>
              <a:rPr lang="en-US" sz="1800" b="1" dirty="0">
                <a:solidFill>
                  <a:srgbClr val="101D49"/>
                </a:solidFill>
                <a:latin typeface="Times New Roman"/>
                <a:ea typeface="Times New Roman"/>
                <a:cs typeface="Times New Roman"/>
                <a:sym typeface="Times New Roman"/>
              </a:rPr>
              <a:t>Professional Services Scoring Methodology:</a:t>
            </a:r>
            <a:endParaRPr dirty="0"/>
          </a:p>
          <a:p>
            <a:pPr marL="346075" lvl="1" indent="-114300" algn="l" rtl="0">
              <a:lnSpc>
                <a:spcPct val="94000"/>
              </a:lnSpc>
              <a:spcBef>
                <a:spcPts val="700"/>
              </a:spcBef>
              <a:spcAft>
                <a:spcPts val="0"/>
              </a:spcAft>
              <a:buClr>
                <a:srgbClr val="101D49"/>
              </a:buClr>
              <a:buSzPct val="100000"/>
              <a:buFont typeface="Calibri"/>
              <a:buChar char="-"/>
            </a:pPr>
            <a:r>
              <a:rPr lang="en-US" sz="1600" i="0" dirty="0">
                <a:solidFill>
                  <a:srgbClr val="101D49"/>
                </a:solidFill>
                <a:latin typeface="Times New Roman"/>
                <a:ea typeface="Times New Roman"/>
                <a:cs typeface="Times New Roman"/>
                <a:sym typeface="Times New Roman"/>
              </a:rPr>
              <a:t>The points will be awarded on the following schedule:</a:t>
            </a:r>
            <a:endParaRPr dirty="0"/>
          </a:p>
          <a:p>
            <a:pPr marL="231775" lvl="1" indent="0" algn="l" rtl="0">
              <a:lnSpc>
                <a:spcPct val="94000"/>
              </a:lnSpc>
              <a:spcBef>
                <a:spcPts val="700"/>
              </a:spcBef>
              <a:spcAft>
                <a:spcPts val="0"/>
              </a:spcAft>
              <a:buClr>
                <a:srgbClr val="101D49"/>
              </a:buClr>
              <a:buSzPct val="100000"/>
              <a:buNone/>
            </a:pPr>
            <a:r>
              <a:rPr lang="en-US" sz="1600" i="0" dirty="0">
                <a:solidFill>
                  <a:srgbClr val="101D49"/>
                </a:solidFill>
                <a:latin typeface="Times New Roman"/>
                <a:ea typeface="Times New Roman"/>
                <a:cs typeface="Times New Roman"/>
                <a:sym typeface="Times New Roman"/>
              </a:rPr>
              <a:t>MBE:</a:t>
            </a:r>
            <a:br>
              <a:rPr lang="en-US" sz="1600" i="0" dirty="0">
                <a:solidFill>
                  <a:srgbClr val="101D49"/>
                </a:solidFill>
                <a:latin typeface="Times New Roman"/>
                <a:ea typeface="Times New Roman"/>
                <a:cs typeface="Times New Roman"/>
                <a:sym typeface="Times New Roman"/>
              </a:rPr>
            </a:br>
            <a:br>
              <a:rPr lang="en-US" sz="1600" i="0" dirty="0">
                <a:solidFill>
                  <a:srgbClr val="101D49"/>
                </a:solidFill>
                <a:latin typeface="Times New Roman"/>
                <a:ea typeface="Times New Roman"/>
                <a:cs typeface="Times New Roman"/>
                <a:sym typeface="Times New Roman"/>
              </a:rPr>
            </a:br>
            <a:endParaRPr sz="1600" i="0" dirty="0">
              <a:solidFill>
                <a:srgbClr val="101D49"/>
              </a:solidFill>
              <a:latin typeface="Times New Roman"/>
              <a:ea typeface="Times New Roman"/>
              <a:cs typeface="Times New Roman"/>
              <a:sym typeface="Times New Roman"/>
            </a:endParaRPr>
          </a:p>
          <a:p>
            <a:pPr marL="346075" lvl="1" indent="-35559" algn="l" rtl="0">
              <a:lnSpc>
                <a:spcPct val="94000"/>
              </a:lnSpc>
              <a:spcBef>
                <a:spcPts val="700"/>
              </a:spcBef>
              <a:spcAft>
                <a:spcPts val="0"/>
              </a:spcAft>
              <a:buClr>
                <a:schemeClr val="dk2"/>
              </a:buClr>
              <a:buSzPct val="100000"/>
              <a:buFont typeface="Calibri"/>
              <a:buNone/>
            </a:pPr>
            <a:endParaRPr sz="1600" i="0" dirty="0">
              <a:solidFill>
                <a:srgbClr val="101D49"/>
              </a:solidFill>
              <a:latin typeface="Times New Roman"/>
              <a:ea typeface="Times New Roman"/>
              <a:cs typeface="Times New Roman"/>
              <a:sym typeface="Times New Roman"/>
            </a:endParaRPr>
          </a:p>
          <a:p>
            <a:pPr marL="231775" lvl="1" indent="0" algn="l" rtl="0">
              <a:lnSpc>
                <a:spcPct val="94000"/>
              </a:lnSpc>
              <a:spcBef>
                <a:spcPts val="700"/>
              </a:spcBef>
              <a:spcAft>
                <a:spcPts val="0"/>
              </a:spcAft>
              <a:buClr>
                <a:srgbClr val="101D49"/>
              </a:buClr>
              <a:buSzPct val="100000"/>
              <a:buNone/>
            </a:pPr>
            <a:endParaRPr lang="en-US" sz="1600" i="0" dirty="0">
              <a:solidFill>
                <a:srgbClr val="101D49"/>
              </a:solidFill>
              <a:latin typeface="Times New Roman"/>
              <a:ea typeface="Times New Roman"/>
              <a:cs typeface="Times New Roman"/>
              <a:sym typeface="Times New Roman"/>
            </a:endParaRPr>
          </a:p>
          <a:p>
            <a:pPr marL="231775" lvl="1" indent="0" algn="l" rtl="0">
              <a:lnSpc>
                <a:spcPct val="94000"/>
              </a:lnSpc>
              <a:spcBef>
                <a:spcPts val="700"/>
              </a:spcBef>
              <a:spcAft>
                <a:spcPts val="0"/>
              </a:spcAft>
              <a:buClr>
                <a:srgbClr val="101D49"/>
              </a:buClr>
              <a:buSzPct val="100000"/>
              <a:buNone/>
            </a:pPr>
            <a:r>
              <a:rPr lang="en-US" sz="1600" i="0" dirty="0">
                <a:solidFill>
                  <a:srgbClr val="101D49"/>
                </a:solidFill>
                <a:latin typeface="Times New Roman"/>
                <a:ea typeface="Times New Roman"/>
                <a:cs typeface="Times New Roman"/>
                <a:sym typeface="Times New Roman"/>
              </a:rPr>
              <a:t>WBE:</a:t>
            </a:r>
            <a:endParaRPr dirty="0"/>
          </a:p>
          <a:p>
            <a:pPr marL="231775" lvl="1" indent="0" algn="l" rtl="0">
              <a:lnSpc>
                <a:spcPct val="94000"/>
              </a:lnSpc>
              <a:spcBef>
                <a:spcPts val="700"/>
              </a:spcBef>
              <a:spcAft>
                <a:spcPts val="0"/>
              </a:spcAft>
              <a:buClr>
                <a:schemeClr val="dk2"/>
              </a:buClr>
              <a:buSzPct val="100000"/>
              <a:buNone/>
            </a:pPr>
            <a:endParaRPr sz="1600" i="0" dirty="0">
              <a:solidFill>
                <a:srgbClr val="101D49"/>
              </a:solidFill>
              <a:latin typeface="Times New Roman"/>
              <a:ea typeface="Times New Roman"/>
              <a:cs typeface="Times New Roman"/>
              <a:sym typeface="Times New Roman"/>
            </a:endParaRPr>
          </a:p>
          <a:p>
            <a:pPr marL="346075" lvl="1" indent="-35559" algn="l" rtl="0">
              <a:lnSpc>
                <a:spcPct val="94000"/>
              </a:lnSpc>
              <a:spcBef>
                <a:spcPts val="700"/>
              </a:spcBef>
              <a:spcAft>
                <a:spcPts val="0"/>
              </a:spcAft>
              <a:buClr>
                <a:schemeClr val="dk2"/>
              </a:buClr>
              <a:buSzPct val="100000"/>
              <a:buFont typeface="Calibri"/>
              <a:buNone/>
            </a:pPr>
            <a:endParaRPr sz="1600" i="0" dirty="0">
              <a:solidFill>
                <a:srgbClr val="101D49"/>
              </a:solidFill>
              <a:latin typeface="Times New Roman"/>
              <a:ea typeface="Times New Roman"/>
              <a:cs typeface="Times New Roman"/>
              <a:sym typeface="Times New Roman"/>
            </a:endParaRPr>
          </a:p>
          <a:p>
            <a:pPr marL="346075" lvl="1" indent="-114300" algn="l" rtl="0">
              <a:lnSpc>
                <a:spcPct val="94000"/>
              </a:lnSpc>
              <a:spcBef>
                <a:spcPts val="700"/>
              </a:spcBef>
              <a:spcAft>
                <a:spcPts val="0"/>
              </a:spcAft>
              <a:buClr>
                <a:srgbClr val="101D49"/>
              </a:buClr>
              <a:buSzPct val="100000"/>
              <a:buFont typeface="Calibri"/>
              <a:buChar char="-"/>
            </a:pPr>
            <a:r>
              <a:rPr lang="en-US" sz="1600" i="0" dirty="0">
                <a:solidFill>
                  <a:srgbClr val="101D49"/>
                </a:solidFill>
                <a:latin typeface="Times New Roman"/>
                <a:ea typeface="Times New Roman"/>
                <a:cs typeface="Times New Roman"/>
                <a:sym typeface="Times New Roman"/>
              </a:rPr>
              <a:t>Fractional percentages will be rounded up or down to the nearest whole percentage</a:t>
            </a:r>
            <a:endParaRPr dirty="0"/>
          </a:p>
          <a:p>
            <a:pPr marL="346075" lvl="1" indent="-114300" algn="l" rtl="0">
              <a:lnSpc>
                <a:spcPct val="94000"/>
              </a:lnSpc>
              <a:spcBef>
                <a:spcPts val="700"/>
              </a:spcBef>
              <a:spcAft>
                <a:spcPts val="0"/>
              </a:spcAft>
              <a:buClr>
                <a:srgbClr val="101D49"/>
              </a:buClr>
              <a:buSzPct val="100000"/>
              <a:buFont typeface="Calibri"/>
              <a:buChar char="-"/>
            </a:pPr>
            <a:r>
              <a:rPr lang="en-US" sz="1600" i="0" dirty="0">
                <a:solidFill>
                  <a:srgbClr val="101D49"/>
                </a:solidFill>
                <a:latin typeface="Times New Roman"/>
                <a:ea typeface="Times New Roman"/>
                <a:cs typeface="Times New Roman"/>
                <a:sym typeface="Times New Roman"/>
              </a:rPr>
              <a:t>If the respondent’s commitment percentage is greater than $0, but rounded down to 0% for MBE or WBE participation, the respondent will receive 0 points. </a:t>
            </a:r>
            <a:endParaRPr dirty="0"/>
          </a:p>
          <a:p>
            <a:pPr marL="346075" lvl="1" indent="-114300" algn="l" rtl="0">
              <a:lnSpc>
                <a:spcPct val="94000"/>
              </a:lnSpc>
              <a:spcBef>
                <a:spcPts val="700"/>
              </a:spcBef>
              <a:spcAft>
                <a:spcPts val="0"/>
              </a:spcAft>
              <a:buClr>
                <a:srgbClr val="101D49"/>
              </a:buClr>
              <a:buSzPct val="100000"/>
              <a:buFont typeface="Calibri"/>
              <a:buChar char="-"/>
            </a:pPr>
            <a:r>
              <a:rPr lang="en-US" sz="1600" i="0" dirty="0">
                <a:solidFill>
                  <a:srgbClr val="101D49"/>
                </a:solidFill>
                <a:latin typeface="Times New Roman"/>
                <a:ea typeface="Times New Roman"/>
                <a:cs typeface="Times New Roman"/>
                <a:sym typeface="Times New Roman"/>
              </a:rPr>
              <a:t>Submissions of $0/0% participation before rounding will result in a deduction of 1 point in each category</a:t>
            </a:r>
            <a:endParaRPr dirty="0"/>
          </a:p>
          <a:p>
            <a:pPr marL="346075" lvl="1" indent="-114300" algn="l" rtl="0">
              <a:lnSpc>
                <a:spcPct val="94000"/>
              </a:lnSpc>
              <a:spcBef>
                <a:spcPts val="700"/>
              </a:spcBef>
              <a:spcAft>
                <a:spcPts val="0"/>
              </a:spcAft>
              <a:buClr>
                <a:srgbClr val="101D49"/>
              </a:buClr>
              <a:buSzPct val="100000"/>
              <a:buFont typeface="Calibri"/>
              <a:buChar char="-"/>
            </a:pPr>
            <a:r>
              <a:rPr lang="en-US" sz="1600" i="0" dirty="0">
                <a:solidFill>
                  <a:srgbClr val="101D49"/>
                </a:solidFill>
                <a:latin typeface="Times New Roman"/>
                <a:ea typeface="Times New Roman"/>
                <a:cs typeface="Times New Roman"/>
                <a:sym typeface="Times New Roman"/>
              </a:rPr>
              <a:t>The highest submission which exceeds the goal (“exceeds” defined as a commitment percentage that is equal to or greater than 9% </a:t>
            </a:r>
            <a:r>
              <a:rPr lang="en-US" sz="1600" i="0" u="sng" dirty="0">
                <a:solidFill>
                  <a:srgbClr val="101D49"/>
                </a:solidFill>
                <a:latin typeface="Times New Roman"/>
                <a:ea typeface="Times New Roman"/>
                <a:cs typeface="Times New Roman"/>
                <a:sym typeface="Times New Roman"/>
              </a:rPr>
              <a:t>before rounding</a:t>
            </a:r>
            <a:r>
              <a:rPr lang="en-US" sz="1600" i="0" dirty="0">
                <a:solidFill>
                  <a:srgbClr val="101D49"/>
                </a:solidFill>
                <a:latin typeface="Times New Roman"/>
                <a:ea typeface="Times New Roman"/>
                <a:cs typeface="Times New Roman"/>
                <a:sym typeface="Times New Roman"/>
              </a:rPr>
              <a:t> for the MBE participation or equal to or greater than 12% </a:t>
            </a:r>
            <a:r>
              <a:rPr lang="en-US" sz="1600" i="0" u="sng" dirty="0">
                <a:solidFill>
                  <a:srgbClr val="101D49"/>
                </a:solidFill>
                <a:latin typeface="Times New Roman"/>
                <a:ea typeface="Times New Roman"/>
                <a:cs typeface="Times New Roman"/>
                <a:sym typeface="Times New Roman"/>
              </a:rPr>
              <a:t>before rounding</a:t>
            </a:r>
            <a:r>
              <a:rPr lang="en-US" sz="1600" i="0" dirty="0">
                <a:solidFill>
                  <a:srgbClr val="101D49"/>
                </a:solidFill>
                <a:latin typeface="Times New Roman"/>
                <a:ea typeface="Times New Roman"/>
                <a:cs typeface="Times New Roman"/>
                <a:sym typeface="Times New Roman"/>
              </a:rPr>
              <a:t> for the WBE participation) will receive 6 points (5 points plus 1 bonus point). In case of a tie both firms will receive 6 points.</a:t>
            </a:r>
            <a:endParaRPr dirty="0"/>
          </a:p>
          <a:p>
            <a:pPr marL="384038" lvl="0" indent="-285613" algn="l" rtl="0">
              <a:lnSpc>
                <a:spcPct val="94000"/>
              </a:lnSpc>
              <a:spcBef>
                <a:spcPts val="1200"/>
              </a:spcBef>
              <a:spcAft>
                <a:spcPts val="0"/>
              </a:spcAft>
              <a:buClr>
                <a:schemeClr val="dk2"/>
              </a:buClr>
              <a:buSzPct val="100000"/>
              <a:buNone/>
            </a:pPr>
            <a:endParaRPr dirty="0">
              <a:solidFill>
                <a:srgbClr val="101D49"/>
              </a:solidFill>
              <a:latin typeface="Libre Franklin"/>
              <a:ea typeface="Libre Franklin"/>
              <a:cs typeface="Libre Franklin"/>
              <a:sym typeface="Libre Franklin"/>
            </a:endParaRPr>
          </a:p>
        </p:txBody>
      </p:sp>
      <p:graphicFrame>
        <p:nvGraphicFramePr>
          <p:cNvPr id="264" name="Google Shape;264;p24"/>
          <p:cNvGraphicFramePr/>
          <p:nvPr>
            <p:extLst>
              <p:ext uri="{D42A27DB-BD31-4B8C-83A1-F6EECF244321}">
                <p14:modId xmlns:p14="http://schemas.microsoft.com/office/powerpoint/2010/main" val="1375161192"/>
              </p:ext>
            </p:extLst>
          </p:nvPr>
        </p:nvGraphicFramePr>
        <p:xfrm>
          <a:off x="1720849" y="3516759"/>
          <a:ext cx="5013583" cy="457200"/>
        </p:xfrm>
        <a:graphic>
          <a:graphicData uri="http://schemas.openxmlformats.org/drawingml/2006/table">
            <a:tbl>
              <a:tblPr firstRow="1" bandRow="1">
                <a:noFill/>
                <a:tableStyleId>{1E34A17E-C4B8-44FB-B5DB-2E3B9F6F51AF}</a:tableStyleId>
              </a:tblPr>
              <a:tblGrid>
                <a:gridCol w="545175">
                  <a:extLst>
                    <a:ext uri="{9D8B030D-6E8A-4147-A177-3AD203B41FA5}">
                      <a16:colId xmlns:a16="http://schemas.microsoft.com/office/drawing/2014/main" val="20000"/>
                    </a:ext>
                  </a:extLst>
                </a:gridCol>
                <a:gridCol w="545175">
                  <a:extLst>
                    <a:ext uri="{9D8B030D-6E8A-4147-A177-3AD203B41FA5}">
                      <a16:colId xmlns:a16="http://schemas.microsoft.com/office/drawing/2014/main" val="20001"/>
                    </a:ext>
                  </a:extLst>
                </a:gridCol>
                <a:gridCol w="545175">
                  <a:extLst>
                    <a:ext uri="{9D8B030D-6E8A-4147-A177-3AD203B41FA5}">
                      <a16:colId xmlns:a16="http://schemas.microsoft.com/office/drawing/2014/main" val="20002"/>
                    </a:ext>
                  </a:extLst>
                </a:gridCol>
                <a:gridCol w="545175">
                  <a:extLst>
                    <a:ext uri="{9D8B030D-6E8A-4147-A177-3AD203B41FA5}">
                      <a16:colId xmlns:a16="http://schemas.microsoft.com/office/drawing/2014/main" val="20003"/>
                    </a:ext>
                  </a:extLst>
                </a:gridCol>
                <a:gridCol w="545175">
                  <a:extLst>
                    <a:ext uri="{9D8B030D-6E8A-4147-A177-3AD203B41FA5}">
                      <a16:colId xmlns:a16="http://schemas.microsoft.com/office/drawing/2014/main" val="20004"/>
                    </a:ext>
                  </a:extLst>
                </a:gridCol>
                <a:gridCol w="545175">
                  <a:extLst>
                    <a:ext uri="{9D8B030D-6E8A-4147-A177-3AD203B41FA5}">
                      <a16:colId xmlns:a16="http://schemas.microsoft.com/office/drawing/2014/main" val="20005"/>
                    </a:ext>
                  </a:extLst>
                </a:gridCol>
                <a:gridCol w="545175">
                  <a:extLst>
                    <a:ext uri="{9D8B030D-6E8A-4147-A177-3AD203B41FA5}">
                      <a16:colId xmlns:a16="http://schemas.microsoft.com/office/drawing/2014/main" val="20006"/>
                    </a:ext>
                  </a:extLst>
                </a:gridCol>
                <a:gridCol w="616591">
                  <a:extLst>
                    <a:ext uri="{9D8B030D-6E8A-4147-A177-3AD203B41FA5}">
                      <a16:colId xmlns:a16="http://schemas.microsoft.com/office/drawing/2014/main" val="20007"/>
                    </a:ext>
                  </a:extLst>
                </a:gridCol>
                <a:gridCol w="580767">
                  <a:extLst>
                    <a:ext uri="{9D8B030D-6E8A-4147-A177-3AD203B41FA5}">
                      <a16:colId xmlns:a16="http://schemas.microsoft.com/office/drawing/2014/main" val="20008"/>
                    </a:ext>
                  </a:extLst>
                </a:gridCol>
              </a:tblGrid>
              <a:tr h="228600">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1%</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2%</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3%</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4%</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5%</a:t>
                      </a:r>
                      <a:endParaRPr sz="1200" b="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6%</a:t>
                      </a:r>
                      <a:endParaRPr sz="1200" b="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7%</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8%</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0"/>
                  </a:ext>
                </a:extLst>
              </a:tr>
              <a:tr h="228600">
                <a:tc>
                  <a:txBody>
                    <a:bodyPr/>
                    <a:lstStyle/>
                    <a:p>
                      <a:pPr marL="0" marR="0" lvl="0" indent="0" algn="ctr" rtl="0">
                        <a:spcBef>
                          <a:spcPts val="0"/>
                        </a:spcBef>
                        <a:spcAft>
                          <a:spcPts val="0"/>
                        </a:spcAft>
                        <a:buNone/>
                      </a:pPr>
                      <a:r>
                        <a:rPr lang="en-US" sz="1200" b="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Pts.</a:t>
                      </a:r>
                      <a:endParaRPr sz="1200" b="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.625</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1.25</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1.875</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2.5</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3.125</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3.75</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4.375</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spcBef>
                          <a:spcPts val="0"/>
                        </a:spcBef>
                        <a:spcAft>
                          <a:spcPts val="0"/>
                        </a:spcAft>
                        <a:buNone/>
                      </a:pPr>
                      <a:r>
                        <a:rPr lang="en-US"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5.0</a:t>
                      </a:r>
                      <a:endParaRPr sz="1200" b="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bl>
          </a:graphicData>
        </a:graphic>
      </p:graphicFrame>
      <p:graphicFrame>
        <p:nvGraphicFramePr>
          <p:cNvPr id="265" name="Google Shape;265;p24"/>
          <p:cNvGraphicFramePr/>
          <p:nvPr>
            <p:extLst>
              <p:ext uri="{D42A27DB-BD31-4B8C-83A1-F6EECF244321}">
                <p14:modId xmlns:p14="http://schemas.microsoft.com/office/powerpoint/2010/main" val="596223672"/>
              </p:ext>
            </p:extLst>
          </p:nvPr>
        </p:nvGraphicFramePr>
        <p:xfrm>
          <a:off x="1720850" y="4444616"/>
          <a:ext cx="5746875" cy="405125"/>
        </p:xfrm>
        <a:graphic>
          <a:graphicData uri="http://schemas.openxmlformats.org/drawingml/2006/table">
            <a:tbl>
              <a:tblPr>
                <a:noFill/>
                <a:tableStyleId>{73D7B721-A2B8-4558-ACA4-B3124B83DCA9}</a:tableStyleId>
              </a:tblPr>
              <a:tblGrid>
                <a:gridCol w="388100">
                  <a:extLst>
                    <a:ext uri="{9D8B030D-6E8A-4147-A177-3AD203B41FA5}">
                      <a16:colId xmlns:a16="http://schemas.microsoft.com/office/drawing/2014/main" val="20000"/>
                    </a:ext>
                  </a:extLst>
                </a:gridCol>
                <a:gridCol w="432775">
                  <a:extLst>
                    <a:ext uri="{9D8B030D-6E8A-4147-A177-3AD203B41FA5}">
                      <a16:colId xmlns:a16="http://schemas.microsoft.com/office/drawing/2014/main" val="20001"/>
                    </a:ext>
                  </a:extLst>
                </a:gridCol>
                <a:gridCol w="432775">
                  <a:extLst>
                    <a:ext uri="{9D8B030D-6E8A-4147-A177-3AD203B41FA5}">
                      <a16:colId xmlns:a16="http://schemas.microsoft.com/office/drawing/2014/main" val="20002"/>
                    </a:ext>
                  </a:extLst>
                </a:gridCol>
                <a:gridCol w="513675">
                  <a:extLst>
                    <a:ext uri="{9D8B030D-6E8A-4147-A177-3AD203B41FA5}">
                      <a16:colId xmlns:a16="http://schemas.microsoft.com/office/drawing/2014/main" val="20003"/>
                    </a:ext>
                  </a:extLst>
                </a:gridCol>
                <a:gridCol w="510825">
                  <a:extLst>
                    <a:ext uri="{9D8B030D-6E8A-4147-A177-3AD203B41FA5}">
                      <a16:colId xmlns:a16="http://schemas.microsoft.com/office/drawing/2014/main" val="20004"/>
                    </a:ext>
                  </a:extLst>
                </a:gridCol>
                <a:gridCol w="485300">
                  <a:extLst>
                    <a:ext uri="{9D8B030D-6E8A-4147-A177-3AD203B41FA5}">
                      <a16:colId xmlns:a16="http://schemas.microsoft.com/office/drawing/2014/main" val="20005"/>
                    </a:ext>
                  </a:extLst>
                </a:gridCol>
                <a:gridCol w="432775">
                  <a:extLst>
                    <a:ext uri="{9D8B030D-6E8A-4147-A177-3AD203B41FA5}">
                      <a16:colId xmlns:a16="http://schemas.microsoft.com/office/drawing/2014/main" val="20006"/>
                    </a:ext>
                  </a:extLst>
                </a:gridCol>
                <a:gridCol w="481750">
                  <a:extLst>
                    <a:ext uri="{9D8B030D-6E8A-4147-A177-3AD203B41FA5}">
                      <a16:colId xmlns:a16="http://schemas.microsoft.com/office/drawing/2014/main" val="20007"/>
                    </a:ext>
                  </a:extLst>
                </a:gridCol>
                <a:gridCol w="517225">
                  <a:extLst>
                    <a:ext uri="{9D8B030D-6E8A-4147-A177-3AD203B41FA5}">
                      <a16:colId xmlns:a16="http://schemas.microsoft.com/office/drawing/2014/main" val="20008"/>
                    </a:ext>
                  </a:extLst>
                </a:gridCol>
                <a:gridCol w="517225">
                  <a:extLst>
                    <a:ext uri="{9D8B030D-6E8A-4147-A177-3AD203B41FA5}">
                      <a16:colId xmlns:a16="http://schemas.microsoft.com/office/drawing/2014/main" val="20009"/>
                    </a:ext>
                  </a:extLst>
                </a:gridCol>
                <a:gridCol w="517225">
                  <a:extLst>
                    <a:ext uri="{9D8B030D-6E8A-4147-A177-3AD203B41FA5}">
                      <a16:colId xmlns:a16="http://schemas.microsoft.com/office/drawing/2014/main" val="20010"/>
                    </a:ext>
                  </a:extLst>
                </a:gridCol>
                <a:gridCol w="517225">
                  <a:extLst>
                    <a:ext uri="{9D8B030D-6E8A-4147-A177-3AD203B41FA5}">
                      <a16:colId xmlns:a16="http://schemas.microsoft.com/office/drawing/2014/main" val="20011"/>
                    </a:ext>
                  </a:extLst>
                </a:gridCol>
              </a:tblGrid>
              <a:tr h="204475">
                <a:tc>
                  <a:txBody>
                    <a:bodyPr/>
                    <a:lstStyle/>
                    <a:p>
                      <a:pPr marL="121285" marR="0" lvl="0" indent="0" algn="l"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53339" marR="39370" lvl="0" indent="0" algn="ctr"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1%</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53339" marR="39370" lvl="0" indent="0" algn="ctr"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2%</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59689" marR="48260" lvl="0" indent="0" algn="ctr"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3%</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30175" marR="115570" lvl="0" indent="0" algn="ctr" rtl="0">
                        <a:spcBef>
                          <a:spcPts val="0"/>
                        </a:spcBef>
                        <a:spcAft>
                          <a:spcPts val="0"/>
                        </a:spcAft>
                        <a:buNone/>
                      </a:pPr>
                      <a:r>
                        <a:rPr lang="en-US" sz="12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4%</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8260" marR="33020" lvl="0" indent="0" algn="ctr" rtl="0">
                        <a:spcBef>
                          <a:spcPts val="0"/>
                        </a:spcBef>
                        <a:spcAft>
                          <a:spcPts val="0"/>
                        </a:spcAft>
                        <a:buNone/>
                      </a:pPr>
                      <a:r>
                        <a:rPr lang="en-US" sz="12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5%</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86995" lvl="0" indent="0" algn="r"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6%</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2545" marR="29844" lvl="0" indent="0" algn="ctr"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7%</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132715" lvl="0" indent="0" algn="r"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8%</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132715" lvl="0" indent="0" algn="r"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9%</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132715" lvl="0" indent="0" algn="r"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10%</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132715" lvl="0" indent="0" algn="r" rtl="0">
                        <a:spcBef>
                          <a:spcPts val="0"/>
                        </a:spcBef>
                        <a:spcAft>
                          <a:spcPts val="0"/>
                        </a:spcAft>
                        <a:buNone/>
                      </a:pPr>
                      <a:r>
                        <a:rPr lang="en-US" sz="12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11%</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00650">
                <a:tc>
                  <a:txBody>
                    <a:bodyPr/>
                    <a:lstStyle/>
                    <a:p>
                      <a:pPr marL="75565" marR="0" lvl="0" indent="0" algn="l" rtl="0">
                        <a:spcBef>
                          <a:spcPts val="0"/>
                        </a:spcBef>
                        <a:spcAft>
                          <a:spcPts val="0"/>
                        </a:spcAft>
                        <a:buNone/>
                      </a:pPr>
                      <a:r>
                        <a:rPr lang="en-US" sz="12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Pts.</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69850" marR="39370" lvl="0" indent="0" algn="ctr" rtl="0">
                        <a:spcBef>
                          <a:spcPts val="0"/>
                        </a:spcBef>
                        <a:spcAft>
                          <a:spcPts val="0"/>
                        </a:spcAft>
                        <a:buNone/>
                      </a:pPr>
                      <a:r>
                        <a:rPr lang="en-US" sz="115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0.45 </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69850" marR="39370" lvl="0" indent="0" algn="ctr" rtl="0">
                        <a:spcBef>
                          <a:spcPts val="0"/>
                        </a:spcBef>
                        <a:spcAft>
                          <a:spcPts val="0"/>
                        </a:spcAft>
                        <a:buNone/>
                      </a:pPr>
                      <a:r>
                        <a:rPr lang="en-US" sz="115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0.9 </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60960" marR="48260" lvl="0" indent="0" algn="ctr" rtl="0">
                        <a:spcBef>
                          <a:spcPts val="0"/>
                        </a:spcBef>
                        <a:spcAft>
                          <a:spcPts val="0"/>
                        </a:spcAft>
                        <a:buNone/>
                      </a:pPr>
                      <a:r>
                        <a:rPr lang="en-US" sz="115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1.35 </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30175" marR="114300" lvl="0" indent="0" algn="ctr" rtl="0">
                        <a:spcBef>
                          <a:spcPts val="0"/>
                        </a:spcBef>
                        <a:spcAft>
                          <a:spcPts val="0"/>
                        </a:spcAft>
                        <a:buNone/>
                      </a:pPr>
                      <a:r>
                        <a:rPr lang="en-US" sz="115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1.8 </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9530" marR="33020" lvl="0" indent="0" algn="ctr" rtl="0">
                        <a:spcBef>
                          <a:spcPts val="0"/>
                        </a:spcBef>
                        <a:spcAft>
                          <a:spcPts val="0"/>
                        </a:spcAft>
                        <a:buNone/>
                      </a:pPr>
                      <a:r>
                        <a:rPr lang="en-US" sz="115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2.25 </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49530" lvl="0" indent="0" algn="ctr" rtl="0">
                        <a:spcBef>
                          <a:spcPts val="0"/>
                        </a:spcBef>
                        <a:spcAft>
                          <a:spcPts val="0"/>
                        </a:spcAft>
                        <a:buNone/>
                      </a:pPr>
                      <a:r>
                        <a:rPr lang="en-US" sz="115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2.7 </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9530" marR="29844" lvl="0" indent="0" algn="ctr" rtl="0">
                        <a:spcBef>
                          <a:spcPts val="0"/>
                        </a:spcBef>
                        <a:spcAft>
                          <a:spcPts val="0"/>
                        </a:spcAft>
                        <a:buNone/>
                      </a:pPr>
                      <a:r>
                        <a:rPr lang="en-US" sz="115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3.15 </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137795" lvl="0" indent="0" algn="r" rtl="0">
                        <a:spcBef>
                          <a:spcPts val="0"/>
                        </a:spcBef>
                        <a:spcAft>
                          <a:spcPts val="0"/>
                        </a:spcAft>
                        <a:buNone/>
                      </a:pPr>
                      <a:r>
                        <a:rPr lang="en-US" sz="115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3.6 </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137795" lvl="0" indent="0" algn="r" rtl="0">
                        <a:spcBef>
                          <a:spcPts val="0"/>
                        </a:spcBef>
                        <a:spcAft>
                          <a:spcPts val="0"/>
                        </a:spcAft>
                        <a:buNone/>
                      </a:pPr>
                      <a:r>
                        <a:rPr lang="en-US" sz="115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4.05 </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137795" lvl="0" indent="0" algn="r" rtl="0">
                        <a:spcBef>
                          <a:spcPts val="0"/>
                        </a:spcBef>
                        <a:spcAft>
                          <a:spcPts val="0"/>
                        </a:spcAft>
                        <a:buNone/>
                      </a:pPr>
                      <a:r>
                        <a:rPr lang="en-US" sz="115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rPr>
                        <a:t>4.5 </a:t>
                      </a:r>
                      <a:endParaRPr sz="1100" u="none" strike="noStrike" cap="none">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137795" lvl="0" indent="0" algn="r" rtl="0">
                        <a:spcBef>
                          <a:spcPts val="0"/>
                        </a:spcBef>
                        <a:spcAft>
                          <a:spcPts val="0"/>
                        </a:spcAft>
                        <a:buNone/>
                      </a:pPr>
                      <a:r>
                        <a:rPr lang="en-US" sz="115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rPr>
                        <a:t>5.0 </a:t>
                      </a:r>
                      <a:endParaRPr sz="1100" u="none" strike="noStrike" cap="none" dirty="0">
                        <a:solidFill>
                          <a:srgbClr val="101D49"/>
                        </a:solidFill>
                        <a:latin typeface="Times New Roman" panose="02020603050405020304" pitchFamily="18" charset="0"/>
                        <a:ea typeface="Libre Franklin"/>
                        <a:cs typeface="Times New Roman" panose="02020603050405020304" pitchFamily="18" charset="0"/>
                        <a:sym typeface="Libre Frankli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Slide Number Placeholder 1">
            <a:extLst>
              <a:ext uri="{FF2B5EF4-FFF2-40B4-BE49-F238E27FC236}">
                <a16:creationId xmlns:a16="http://schemas.microsoft.com/office/drawing/2014/main" id="{3D0451C5-D52E-023A-131F-BD851BBAC81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25"/>
          <p:cNvSpPr txBox="1">
            <a:spLocks noGrp="1"/>
          </p:cNvSpPr>
          <p:nvPr>
            <p:ph type="title"/>
          </p:nvPr>
        </p:nvSpPr>
        <p:spPr>
          <a:xfrm>
            <a:off x="1371600" y="870850"/>
            <a:ext cx="100236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Indiana Veteran Owned Small Business</a:t>
            </a:r>
            <a:endParaRPr sz="4000" dirty="0"/>
          </a:p>
        </p:txBody>
      </p:sp>
      <p:sp>
        <p:nvSpPr>
          <p:cNvPr id="271" name="Google Shape;271;p25"/>
          <p:cNvSpPr txBox="1">
            <a:spLocks noGrp="1"/>
          </p:cNvSpPr>
          <p:nvPr>
            <p:ph type="body" idx="1"/>
          </p:nvPr>
        </p:nvSpPr>
        <p:spPr>
          <a:xfrm>
            <a:off x="1371600" y="2286004"/>
            <a:ext cx="9601200" cy="3597438"/>
          </a:xfrm>
          <a:prstGeom prst="rect">
            <a:avLst/>
          </a:prstGeom>
          <a:noFill/>
          <a:ln>
            <a:noFill/>
          </a:ln>
        </p:spPr>
        <p:txBody>
          <a:bodyPr spcFirstLastPara="1" wrap="square" lIns="91425" tIns="45700" rIns="91425" bIns="45700" anchor="t" anchorCtr="0">
            <a:normAutofit/>
          </a:bodyPr>
          <a:lstStyle/>
          <a:p>
            <a:pPr marL="0" lvl="0" indent="0" algn="l" rtl="0">
              <a:lnSpc>
                <a:spcPct val="84000"/>
              </a:lnSpc>
              <a:spcBef>
                <a:spcPts val="0"/>
              </a:spcBef>
              <a:spcAft>
                <a:spcPts val="0"/>
              </a:spcAft>
              <a:buClr>
                <a:srgbClr val="101D49"/>
              </a:buClr>
              <a:buSzPts val="2200"/>
              <a:buNone/>
            </a:pPr>
            <a:r>
              <a:rPr lang="en-US" b="1" dirty="0">
                <a:solidFill>
                  <a:srgbClr val="101D49"/>
                </a:solidFill>
                <a:latin typeface="Times New Roman"/>
                <a:ea typeface="Times New Roman"/>
                <a:cs typeface="Times New Roman"/>
                <a:sym typeface="Times New Roman"/>
              </a:rPr>
              <a:t>Contact Information</a:t>
            </a:r>
            <a:endParaRPr dirty="0"/>
          </a:p>
          <a:p>
            <a:pPr marL="914377" lvl="1" indent="-371338" algn="l" rtl="0">
              <a:lnSpc>
                <a:spcPct val="8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Phone: 317-232-3061</a:t>
            </a:r>
            <a:endParaRPr dirty="0"/>
          </a:p>
          <a:p>
            <a:pPr marL="914377" lvl="1" indent="-371338" algn="l" rtl="0">
              <a:lnSpc>
                <a:spcPct val="8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E-mail</a:t>
            </a:r>
            <a:r>
              <a:rPr lang="en-US" b="1" i="0" dirty="0">
                <a:solidFill>
                  <a:srgbClr val="101D49"/>
                </a:solidFill>
                <a:latin typeface="Times New Roman"/>
                <a:ea typeface="Times New Roman"/>
                <a:cs typeface="Times New Roman"/>
                <a:sym typeface="Times New Roman"/>
              </a:rPr>
              <a:t>:</a:t>
            </a:r>
            <a:r>
              <a:rPr lang="en-US" i="0" dirty="0">
                <a:solidFill>
                  <a:srgbClr val="101D49"/>
                </a:solidFill>
                <a:latin typeface="Times New Roman"/>
                <a:ea typeface="Times New Roman"/>
                <a:cs typeface="Times New Roman"/>
                <a:sym typeface="Times New Roman"/>
              </a:rPr>
              <a:t> </a:t>
            </a:r>
            <a:r>
              <a:rPr lang="en-US" i="0" u="sng" dirty="0">
                <a:solidFill>
                  <a:schemeClr val="hlink"/>
                </a:solidFill>
                <a:latin typeface="Times New Roman"/>
                <a:ea typeface="Times New Roman"/>
                <a:cs typeface="Times New Roman"/>
                <a:sym typeface="Times New Roman"/>
                <a:hlinkClick r:id="rId3"/>
              </a:rPr>
              <a:t>Indianaveteranspreference@idoa.in.gov</a:t>
            </a:r>
            <a:endParaRPr i="0" dirty="0">
              <a:latin typeface="Times New Roman"/>
              <a:ea typeface="Times New Roman"/>
              <a:cs typeface="Times New Roman"/>
              <a:sym typeface="Times New Roman"/>
            </a:endParaRPr>
          </a:p>
          <a:p>
            <a:pPr marL="914377" lvl="1" indent="-371338" algn="l" rtl="0">
              <a:lnSpc>
                <a:spcPct val="8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Web: </a:t>
            </a:r>
            <a:r>
              <a:rPr lang="en-US" i="0" u="sng" dirty="0">
                <a:solidFill>
                  <a:schemeClr val="hlink"/>
                </a:solidFill>
                <a:latin typeface="Times New Roman"/>
                <a:ea typeface="Times New Roman"/>
                <a:cs typeface="Times New Roman"/>
                <a:sym typeface="Times New Roman"/>
                <a:hlinkClick r:id="rId4"/>
              </a:rPr>
              <a:t>www.in.gov/idoa/2863.htm </a:t>
            </a:r>
            <a:endParaRPr i="0" dirty="0">
              <a:solidFill>
                <a:srgbClr val="101D49"/>
              </a:solidFill>
              <a:latin typeface="Times New Roman"/>
              <a:ea typeface="Times New Roman"/>
              <a:cs typeface="Times New Roman"/>
              <a:sym typeface="Times New Roman"/>
            </a:endParaRPr>
          </a:p>
          <a:p>
            <a:pPr marL="0" lvl="0" indent="0" algn="l" rtl="0">
              <a:lnSpc>
                <a:spcPct val="84000"/>
              </a:lnSpc>
              <a:spcBef>
                <a:spcPts val="1200"/>
              </a:spcBef>
              <a:spcAft>
                <a:spcPts val="0"/>
              </a:spcAft>
              <a:buClr>
                <a:srgbClr val="101D49"/>
              </a:buClr>
              <a:buSzPts val="2200"/>
              <a:buNone/>
            </a:pPr>
            <a:r>
              <a:rPr lang="en-US" b="1" dirty="0">
                <a:solidFill>
                  <a:srgbClr val="101D49"/>
                </a:solidFill>
                <a:latin typeface="Times New Roman"/>
                <a:ea typeface="Times New Roman"/>
                <a:cs typeface="Times New Roman"/>
                <a:sym typeface="Times New Roman"/>
              </a:rPr>
              <a:t>Complete Attachment A1, IVOSB Form</a:t>
            </a:r>
            <a:endParaRPr dirty="0"/>
          </a:p>
          <a:p>
            <a:pPr marL="914377" lvl="1" indent="-371338" algn="l" rtl="0">
              <a:lnSpc>
                <a:spcPct val="8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Include sub-contractor letters of commitment</a:t>
            </a:r>
            <a:endParaRPr dirty="0"/>
          </a:p>
          <a:p>
            <a:pPr marL="0" lvl="0" indent="0" algn="l" rtl="0">
              <a:lnSpc>
                <a:spcPct val="84000"/>
              </a:lnSpc>
              <a:spcBef>
                <a:spcPts val="1200"/>
              </a:spcBef>
              <a:spcAft>
                <a:spcPts val="0"/>
              </a:spcAft>
              <a:buClr>
                <a:srgbClr val="101D49"/>
              </a:buClr>
              <a:buSzPts val="2200"/>
              <a:buNone/>
            </a:pPr>
            <a:r>
              <a:rPr lang="en-US" b="1" dirty="0">
                <a:solidFill>
                  <a:srgbClr val="101D49"/>
                </a:solidFill>
                <a:latin typeface="Times New Roman"/>
                <a:ea typeface="Times New Roman"/>
                <a:cs typeface="Times New Roman"/>
                <a:sym typeface="Times New Roman"/>
              </a:rPr>
              <a:t>Goals for Proposal</a:t>
            </a:r>
            <a:endParaRPr dirty="0"/>
          </a:p>
          <a:p>
            <a:pPr marL="914377" lvl="1" indent="-371338" algn="l" rtl="0">
              <a:lnSpc>
                <a:spcPct val="8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3% Veteran Owned Small Business of the </a:t>
            </a:r>
            <a:r>
              <a:rPr lang="en-US" i="0" u="sng" dirty="0">
                <a:solidFill>
                  <a:srgbClr val="101D49"/>
                </a:solidFill>
                <a:latin typeface="Times New Roman"/>
                <a:ea typeface="Times New Roman"/>
                <a:cs typeface="Times New Roman"/>
                <a:sym typeface="Times New Roman"/>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Total Bid Amount</a:t>
            </a:r>
            <a:endParaRPr i="0" u="sng" dirty="0">
              <a:latin typeface="Times New Roman"/>
              <a:ea typeface="Times New Roman"/>
              <a:cs typeface="Times New Roman"/>
              <a:sym typeface="Times New Roman"/>
            </a:endParaRPr>
          </a:p>
        </p:txBody>
      </p:sp>
      <p:sp>
        <p:nvSpPr>
          <p:cNvPr id="2" name="Slide Number Placeholder 1">
            <a:extLst>
              <a:ext uri="{FF2B5EF4-FFF2-40B4-BE49-F238E27FC236}">
                <a16:creationId xmlns:a16="http://schemas.microsoft.com/office/drawing/2014/main" id="{16BBF436-B812-3430-72F2-762E42865F7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7" name="Google Shape;277;p26"/>
          <p:cNvSpPr txBox="1"/>
          <p:nvPr/>
        </p:nvSpPr>
        <p:spPr>
          <a:xfrm>
            <a:off x="994410" y="3554730"/>
            <a:ext cx="217018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FF0000"/>
                </a:solidFill>
                <a:latin typeface="Times New Roman"/>
                <a:ea typeface="Times New Roman"/>
                <a:cs typeface="Times New Roman"/>
                <a:sym typeface="Times New Roman"/>
              </a:rPr>
              <a:t>Please carefully review the information in this box. </a:t>
            </a:r>
            <a:endParaRPr/>
          </a:p>
        </p:txBody>
      </p:sp>
      <p:cxnSp>
        <p:nvCxnSpPr>
          <p:cNvPr id="278" name="Google Shape;278;p26"/>
          <p:cNvCxnSpPr/>
          <p:nvPr/>
        </p:nvCxnSpPr>
        <p:spPr>
          <a:xfrm>
            <a:off x="1953771" y="4160520"/>
            <a:ext cx="1210822" cy="0"/>
          </a:xfrm>
          <a:prstGeom prst="straightConnector1">
            <a:avLst/>
          </a:prstGeom>
          <a:noFill/>
          <a:ln w="34925" cap="flat" cmpd="sng">
            <a:solidFill>
              <a:schemeClr val="dk1"/>
            </a:solidFill>
            <a:prstDash val="solid"/>
            <a:round/>
            <a:headEnd type="none" w="sm" len="sm"/>
            <a:tailEnd type="triangle" w="med" len="med"/>
          </a:ln>
        </p:spPr>
      </p:cxnSp>
      <p:sp>
        <p:nvSpPr>
          <p:cNvPr id="2" name="Slide Number Placeholder 1">
            <a:extLst>
              <a:ext uri="{FF2B5EF4-FFF2-40B4-BE49-F238E27FC236}">
                <a16:creationId xmlns:a16="http://schemas.microsoft.com/office/drawing/2014/main" id="{BE44D1BE-809B-1F42-F5DE-95405A5002D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27</a:t>
            </a:fld>
            <a:endParaRPr lang="en-US"/>
          </a:p>
        </p:txBody>
      </p:sp>
      <p:pic>
        <p:nvPicPr>
          <p:cNvPr id="7" name="Picture 6">
            <a:extLst>
              <a:ext uri="{FF2B5EF4-FFF2-40B4-BE49-F238E27FC236}">
                <a16:creationId xmlns:a16="http://schemas.microsoft.com/office/drawing/2014/main" id="{93CFE6A0-0BD0-50EC-C373-8765E18FCD01}"/>
              </a:ext>
            </a:extLst>
          </p:cNvPr>
          <p:cNvPicPr>
            <a:picLocks noChangeAspect="1"/>
          </p:cNvPicPr>
          <p:nvPr/>
        </p:nvPicPr>
        <p:blipFill>
          <a:blip r:embed="rId3"/>
          <a:stretch>
            <a:fillRect/>
          </a:stretch>
        </p:blipFill>
        <p:spPr>
          <a:xfrm>
            <a:off x="3932578" y="423688"/>
            <a:ext cx="4326843" cy="601062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27"/>
          <p:cNvSpPr txBox="1">
            <a:spLocks noGrp="1"/>
          </p:cNvSpPr>
          <p:nvPr>
            <p:ph type="title"/>
          </p:nvPr>
        </p:nvSpPr>
        <p:spPr>
          <a:xfrm>
            <a:off x="1371600" y="870850"/>
            <a:ext cx="99816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3600" dirty="0">
                <a:latin typeface="Times New Roman"/>
                <a:ea typeface="Times New Roman"/>
                <a:cs typeface="Times New Roman"/>
                <a:sym typeface="Times New Roman"/>
              </a:rPr>
              <a:t>Indiana Veteran Owned Small Business</a:t>
            </a:r>
            <a:endParaRPr sz="3600" dirty="0"/>
          </a:p>
        </p:txBody>
      </p:sp>
      <p:sp>
        <p:nvSpPr>
          <p:cNvPr id="284" name="Google Shape;284;p27"/>
          <p:cNvSpPr txBox="1">
            <a:spLocks noGrp="1"/>
          </p:cNvSpPr>
          <p:nvPr>
            <p:ph type="body" idx="1"/>
          </p:nvPr>
        </p:nvSpPr>
        <p:spPr>
          <a:xfrm>
            <a:off x="1371600" y="2078609"/>
            <a:ext cx="9601200" cy="3681167"/>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000"/>
              <a:buNone/>
            </a:pPr>
            <a:r>
              <a:rPr lang="en-US" b="1" dirty="0">
                <a:solidFill>
                  <a:srgbClr val="101D49"/>
                </a:solidFill>
                <a:latin typeface="Times New Roman"/>
                <a:ea typeface="Times New Roman"/>
                <a:cs typeface="Times New Roman"/>
                <a:sym typeface="Times New Roman"/>
              </a:rPr>
              <a:t>Prime contractors should note the following: </a:t>
            </a:r>
            <a:endParaRPr dirty="0"/>
          </a:p>
          <a:p>
            <a:pPr marL="384038" lvl="0" indent="-393563"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Pursuant to 25 IAC 9-4-1(c), a Prime Contractor who is an IVOSB can use their own workforce to count toward the goal.</a:t>
            </a:r>
            <a:endParaRPr dirty="0"/>
          </a:p>
          <a:p>
            <a:pPr marL="384038" lvl="0" indent="-393563"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IVOSB must have a Bidder ID (see section 2.3.7 - Department of Administration, Procurement Division).</a:t>
            </a:r>
            <a:endParaRPr dirty="0"/>
          </a:p>
          <a:p>
            <a:pPr marL="384038" lvl="0" indent="-393563"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Prime contractor and/or subcontractors’ Certification Letter(s), provided by IDOA or Federal Center for Veterans Business Enterprise (</a:t>
            </a:r>
            <a:r>
              <a:rPr lang="en-US" u="sng" dirty="0">
                <a:solidFill>
                  <a:schemeClr val="hlink"/>
                </a:solidFill>
                <a:latin typeface="Times New Roman"/>
                <a:ea typeface="Times New Roman"/>
                <a:cs typeface="Times New Roman"/>
                <a:sym typeface="Times New Roman"/>
                <a:hlinkClick r:id="rId3"/>
              </a:rPr>
              <a:t>VA OSDBU</a:t>
            </a:r>
            <a:r>
              <a:rPr lang="en-US" dirty="0">
                <a:solidFill>
                  <a:srgbClr val="101D49"/>
                </a:solidFill>
                <a:latin typeface="Times New Roman"/>
                <a:ea typeface="Times New Roman"/>
                <a:cs typeface="Times New Roman"/>
                <a:sym typeface="Times New Roman"/>
              </a:rPr>
              <a:t>), must accompany the proposal to show current status of certification.</a:t>
            </a:r>
            <a:endParaRPr dirty="0"/>
          </a:p>
          <a:p>
            <a:pPr marL="384038" lvl="0" indent="-393563"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Each firm may only serve as one classification – MBE, WBE, or IVOSB (see section 1.22).</a:t>
            </a:r>
            <a:endParaRPr dirty="0"/>
          </a:p>
          <a:p>
            <a:pPr marL="384038" lvl="0" indent="-266563" algn="l" rtl="0">
              <a:lnSpc>
                <a:spcPct val="94000"/>
              </a:lnSpc>
              <a:spcBef>
                <a:spcPts val="1200"/>
              </a:spcBef>
              <a:spcAft>
                <a:spcPts val="0"/>
              </a:spcAft>
              <a:buClr>
                <a:schemeClr val="dk2"/>
              </a:buClr>
              <a:buSzPts val="2000"/>
              <a:buNone/>
            </a:pPr>
            <a:endParaRPr dirty="0"/>
          </a:p>
        </p:txBody>
      </p:sp>
      <p:sp>
        <p:nvSpPr>
          <p:cNvPr id="2" name="Slide Number Placeholder 1">
            <a:extLst>
              <a:ext uri="{FF2B5EF4-FFF2-40B4-BE49-F238E27FC236}">
                <a16:creationId xmlns:a16="http://schemas.microsoft.com/office/drawing/2014/main" id="{A79BB7A4-2C2A-E7D1-E0E0-C890A435E50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28"/>
          <p:cNvSpPr txBox="1">
            <a:spLocks noGrp="1"/>
          </p:cNvSpPr>
          <p:nvPr>
            <p:ph type="title"/>
          </p:nvPr>
        </p:nvSpPr>
        <p:spPr>
          <a:xfrm>
            <a:off x="1371600" y="870850"/>
            <a:ext cx="100026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3600" dirty="0">
                <a:latin typeface="Times New Roman"/>
                <a:ea typeface="Times New Roman"/>
                <a:cs typeface="Times New Roman"/>
                <a:sym typeface="Times New Roman"/>
              </a:rPr>
              <a:t>Indiana Veteran Owned Small Business</a:t>
            </a:r>
            <a:endParaRPr sz="3600" dirty="0"/>
          </a:p>
        </p:txBody>
      </p:sp>
      <p:sp>
        <p:nvSpPr>
          <p:cNvPr id="290" name="Google Shape;290;p28"/>
          <p:cNvSpPr txBox="1">
            <a:spLocks noGrp="1"/>
          </p:cNvSpPr>
          <p:nvPr>
            <p:ph type="body" idx="1"/>
          </p:nvPr>
        </p:nvSpPr>
        <p:spPr>
          <a:xfrm>
            <a:off x="1371600" y="2135171"/>
            <a:ext cx="9601200" cy="37011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Clr>
                <a:srgbClr val="101D49"/>
              </a:buClr>
              <a:buSzPts val="2000"/>
              <a:buNone/>
            </a:pPr>
            <a:r>
              <a:rPr lang="en-US" b="1" dirty="0">
                <a:solidFill>
                  <a:srgbClr val="101D49"/>
                </a:solidFill>
                <a:latin typeface="Times New Roman"/>
                <a:ea typeface="Times New Roman"/>
                <a:cs typeface="Times New Roman"/>
                <a:sym typeface="Times New Roman"/>
              </a:rPr>
              <a:t>Prime contractors must ensure that the proposed subcontractors meet the following criteria:</a:t>
            </a:r>
            <a:endParaRPr dirty="0"/>
          </a:p>
          <a:p>
            <a:pPr marL="384038" lvl="0" indent="-384038"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Must be listed on </a:t>
            </a:r>
            <a:r>
              <a:rPr lang="en-US" u="sng" dirty="0">
                <a:solidFill>
                  <a:schemeClr val="hlink"/>
                </a:solidFill>
                <a:latin typeface="Times New Roman"/>
                <a:ea typeface="Times New Roman"/>
                <a:cs typeface="Times New Roman"/>
                <a:sym typeface="Times New Roman"/>
                <a:hlinkClick r:id="rId3"/>
              </a:rPr>
              <a:t>VA OSDBU</a:t>
            </a:r>
            <a:r>
              <a:rPr lang="en-US" dirty="0">
                <a:latin typeface="Times New Roman"/>
                <a:ea typeface="Times New Roman"/>
                <a:cs typeface="Times New Roman"/>
                <a:sym typeface="Times New Roman"/>
              </a:rPr>
              <a:t> </a:t>
            </a:r>
            <a:r>
              <a:rPr lang="en-US" dirty="0">
                <a:solidFill>
                  <a:srgbClr val="101D49"/>
                </a:solidFill>
                <a:latin typeface="Times New Roman"/>
                <a:ea typeface="Times New Roman"/>
                <a:cs typeface="Times New Roman"/>
                <a:sym typeface="Times New Roman"/>
              </a:rPr>
              <a:t>registry or listed on the IDOA Directory of Certified Firms, </a:t>
            </a:r>
            <a:r>
              <a:rPr lang="en-US" b="1" dirty="0">
                <a:solidFill>
                  <a:srgbClr val="101D49"/>
                </a:solidFill>
                <a:latin typeface="Times New Roman"/>
                <a:ea typeface="Times New Roman"/>
                <a:cs typeface="Times New Roman"/>
                <a:sym typeface="Times New Roman"/>
              </a:rPr>
              <a:t>on or before </a:t>
            </a:r>
            <a:r>
              <a:rPr lang="en-US" dirty="0">
                <a:solidFill>
                  <a:srgbClr val="101D49"/>
                </a:solidFill>
                <a:latin typeface="Times New Roman"/>
                <a:ea typeface="Times New Roman"/>
                <a:cs typeface="Times New Roman"/>
                <a:sym typeface="Times New Roman"/>
              </a:rPr>
              <a:t>the proposal due date. </a:t>
            </a:r>
            <a:endParaRPr dirty="0"/>
          </a:p>
          <a:p>
            <a:pPr marL="384038" lvl="0" indent="-384038" algn="l" rtl="0">
              <a:lnSpc>
                <a:spcPct val="94000"/>
              </a:lnSpc>
              <a:spcBef>
                <a:spcPts val="1200"/>
              </a:spcBef>
              <a:spcAft>
                <a:spcPts val="0"/>
              </a:spcAft>
              <a:buClr>
                <a:srgbClr val="101D49"/>
              </a:buClr>
              <a:buSzPts val="2000"/>
              <a:buChar char="■"/>
            </a:pPr>
            <a:r>
              <a:rPr lang="en-US" b="1" dirty="0">
                <a:solidFill>
                  <a:srgbClr val="101D49"/>
                </a:solidFill>
                <a:latin typeface="Times New Roman"/>
                <a:ea typeface="Times New Roman"/>
                <a:cs typeface="Times New Roman"/>
                <a:sym typeface="Times New Roman"/>
              </a:rPr>
              <a:t>Serve a Valuable Scope Contribution (VSC) on the engagement, as confirmed by the State.</a:t>
            </a:r>
            <a:endParaRPr dirty="0"/>
          </a:p>
          <a:p>
            <a:pPr marL="914377" lvl="1" indent="-384038" algn="l" rtl="0">
              <a:lnSpc>
                <a:spcPct val="94000"/>
              </a:lnSpc>
              <a:spcBef>
                <a:spcPts val="700"/>
              </a:spcBef>
              <a:spcAft>
                <a:spcPts val="0"/>
              </a:spcAft>
              <a:buClr>
                <a:srgbClr val="101D49"/>
              </a:buClr>
              <a:buSzPts val="2000"/>
              <a:buFont typeface="Noto Sans Symbols"/>
              <a:buChar char="❑"/>
            </a:pPr>
            <a:r>
              <a:rPr lang="en-US" i="0" dirty="0">
                <a:solidFill>
                  <a:srgbClr val="101D49"/>
                </a:solidFill>
                <a:latin typeface="Times New Roman"/>
                <a:ea typeface="Times New Roman"/>
                <a:cs typeface="Times New Roman"/>
                <a:sym typeface="Times New Roman"/>
              </a:rPr>
              <a:t>Valuable Scope Contribution – A business function that supports the scope of this solicitation</a:t>
            </a:r>
            <a:endParaRPr dirty="0"/>
          </a:p>
          <a:p>
            <a:pPr marL="384038" lvl="0" indent="-384038"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Provide the goods or services specific to the contract and within the industry area for which it is certified.</a:t>
            </a:r>
            <a:endParaRPr dirty="0"/>
          </a:p>
          <a:p>
            <a:pPr marL="384038" lvl="0" indent="-257038" algn="l" rtl="0">
              <a:lnSpc>
                <a:spcPct val="94000"/>
              </a:lnSpc>
              <a:spcBef>
                <a:spcPts val="1200"/>
              </a:spcBef>
              <a:spcAft>
                <a:spcPts val="0"/>
              </a:spcAft>
              <a:buClr>
                <a:schemeClr val="dk2"/>
              </a:buClr>
              <a:buSzPts val="2000"/>
              <a:buNone/>
            </a:pPr>
            <a:endParaRPr dirty="0">
              <a:solidFill>
                <a:srgbClr val="101D49"/>
              </a:solidFill>
            </a:endParaRPr>
          </a:p>
        </p:txBody>
      </p:sp>
      <p:sp>
        <p:nvSpPr>
          <p:cNvPr id="2" name="Slide Number Placeholder 1">
            <a:extLst>
              <a:ext uri="{FF2B5EF4-FFF2-40B4-BE49-F238E27FC236}">
                <a16:creationId xmlns:a16="http://schemas.microsoft.com/office/drawing/2014/main" id="{C7FBAC0C-83AE-EDF6-BEE6-9C9DEDB0C82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General Information</a:t>
            </a:r>
            <a:endParaRPr sz="4000" dirty="0"/>
          </a:p>
        </p:txBody>
      </p:sp>
      <p:sp>
        <p:nvSpPr>
          <p:cNvPr id="118" name="Google Shape;118;p3"/>
          <p:cNvSpPr txBox="1">
            <a:spLocks noGrp="1"/>
          </p:cNvSpPr>
          <p:nvPr>
            <p:ph type="body" idx="1"/>
          </p:nvPr>
        </p:nvSpPr>
        <p:spPr>
          <a:xfrm>
            <a:off x="1371600" y="1927274"/>
            <a:ext cx="9601200" cy="4059866"/>
          </a:xfrm>
          <a:prstGeom prst="rect">
            <a:avLst/>
          </a:prstGeom>
          <a:noFill/>
          <a:ln>
            <a:noFill/>
          </a:ln>
        </p:spPr>
        <p:txBody>
          <a:bodyPr spcFirstLastPara="1" wrap="square" lIns="91425" tIns="45700" rIns="91425" bIns="45700" anchor="t" anchorCtr="0">
            <a:normAutofit fontScale="92500" lnSpcReduction="20000"/>
          </a:bodyPr>
          <a:lstStyle/>
          <a:p>
            <a:pPr marL="384038" lvl="0" indent="-397372" algn="l" rtl="0">
              <a:lnSpc>
                <a:spcPct val="94000"/>
              </a:lnSpc>
              <a:spcBef>
                <a:spcPts val="0"/>
              </a:spcBef>
              <a:spcAft>
                <a:spcPts val="0"/>
              </a:spcAft>
              <a:buClr>
                <a:srgbClr val="101D49"/>
              </a:buClr>
              <a:buSzPct val="100000"/>
              <a:buChar char="■"/>
            </a:pPr>
            <a:r>
              <a:rPr lang="en-US" sz="2800" dirty="0">
                <a:solidFill>
                  <a:srgbClr val="101D49"/>
                </a:solidFill>
                <a:latin typeface="Times New Roman" panose="02020603050405020304" pitchFamily="18" charset="0"/>
                <a:ea typeface="Times New Roman"/>
                <a:cs typeface="Times New Roman" panose="02020603050405020304" pitchFamily="18" charset="0"/>
                <a:sym typeface="Times New Roman"/>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u="sng" dirty="0">
                <a:solidFill>
                  <a:srgbClr val="101D49"/>
                </a:solidFill>
                <a:latin typeface="Times New Roman" panose="02020603050405020304" pitchFamily="18" charset="0"/>
                <a:cs typeface="Times New Roman" panose="02020603050405020304" pitchFamily="18" charset="0"/>
                <a:sym typeface="Times New Roman"/>
                <a:hlinkClick r:id="rId3"/>
              </a:rPr>
              <a:t>rfp</a:t>
            </a:r>
            <a:r>
              <a:rPr lang="en-US" sz="2800"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3"/>
              </a:rPr>
              <a:t>@idoa.in.gov</a:t>
            </a:r>
            <a:r>
              <a:rPr lang="en-US" sz="2800" u="sng" dirty="0">
                <a:solidFill>
                  <a:srgbClr val="101D49"/>
                </a:solidFill>
                <a:latin typeface="Times New Roman" panose="02020603050405020304" pitchFamily="18" charset="0"/>
                <a:ea typeface="Times New Roman"/>
                <a:cs typeface="Times New Roman" panose="02020603050405020304" pitchFamily="18" charset="0"/>
                <a:sym typeface="Times New Roman"/>
              </a:rPr>
              <a:t> </a:t>
            </a:r>
            <a:r>
              <a:rPr lang="en-US" sz="2800" dirty="0">
                <a:solidFill>
                  <a:srgbClr val="101D49"/>
                </a:solidFill>
                <a:latin typeface="Times New Roman" panose="02020603050405020304" pitchFamily="18" charset="0"/>
                <a:ea typeface="Times New Roman"/>
                <a:cs typeface="Times New Roman" panose="02020603050405020304" pitchFamily="18" charset="0"/>
                <a:sym typeface="Times New Roman"/>
              </a:rPr>
              <a:t>no later than </a:t>
            </a:r>
            <a:r>
              <a:rPr lang="en-US" sz="2800" b="1" u="sng" dirty="0">
                <a:solidFill>
                  <a:srgbClr val="101D49"/>
                </a:solidFill>
                <a:latin typeface="Times New Roman" panose="02020603050405020304" pitchFamily="18" charset="0"/>
                <a:ea typeface="Times New Roman"/>
                <a:cs typeface="Times New Roman" panose="02020603050405020304" pitchFamily="18" charset="0"/>
                <a:sym typeface="Times New Roman"/>
              </a:rPr>
              <a:t>3:00 PM ET on March 3, 2025</a:t>
            </a:r>
            <a:r>
              <a:rPr lang="en-US" sz="2800" dirty="0">
                <a:solidFill>
                  <a:srgbClr val="101D49"/>
                </a:solidFill>
                <a:latin typeface="Times New Roman" panose="02020603050405020304" pitchFamily="18" charset="0"/>
                <a:ea typeface="Times New Roman"/>
                <a:cs typeface="Times New Roman" panose="02020603050405020304" pitchFamily="18" charset="0"/>
                <a:sym typeface="Times New Roman"/>
              </a:rPr>
              <a:t>. This form is optional.</a:t>
            </a:r>
            <a:endParaRPr dirty="0">
              <a:latin typeface="Times New Roman" panose="02020603050405020304" pitchFamily="18" charset="0"/>
              <a:cs typeface="Times New Roman" panose="02020603050405020304" pitchFamily="18" charset="0"/>
            </a:endParaRPr>
          </a:p>
          <a:p>
            <a:pPr marL="384038" lvl="0" indent="-397372" algn="l" rtl="0">
              <a:lnSpc>
                <a:spcPct val="94000"/>
              </a:lnSpc>
              <a:spcBef>
                <a:spcPts val="1200"/>
              </a:spcBef>
              <a:spcAft>
                <a:spcPts val="0"/>
              </a:spcAft>
              <a:buClr>
                <a:srgbClr val="101D49"/>
              </a:buClr>
              <a:buSzPct val="100000"/>
              <a:buChar char="■"/>
            </a:pPr>
            <a:r>
              <a:rPr lang="en-US" sz="2800" dirty="0">
                <a:solidFill>
                  <a:srgbClr val="101D49"/>
                </a:solidFill>
                <a:latin typeface="Times New Roman" panose="02020603050405020304" pitchFamily="18" charset="0"/>
                <a:ea typeface="Times New Roman"/>
                <a:cs typeface="Times New Roman" panose="02020603050405020304" pitchFamily="18" charset="0"/>
                <a:sym typeface="Times New Roman"/>
              </a:rPr>
              <a:t>Potential Respondents to the solicitation are encouraged to submit any questions pertaining to the RFP via the Question/Inquiry process. Please use Attachment G of this RFP for this purpose. Questions regarding the solicitation must be submitted by </a:t>
            </a:r>
            <a:r>
              <a:rPr lang="en-US" sz="2800" b="1" u="sng" dirty="0">
                <a:solidFill>
                  <a:srgbClr val="101D49"/>
                </a:solidFill>
                <a:latin typeface="Times New Roman" panose="02020603050405020304" pitchFamily="18" charset="0"/>
                <a:ea typeface="Times New Roman"/>
                <a:cs typeface="Times New Roman" panose="02020603050405020304" pitchFamily="18" charset="0"/>
                <a:sym typeface="Times New Roman"/>
              </a:rPr>
              <a:t>3:00 PM ET on March 3, 2025</a:t>
            </a:r>
            <a:r>
              <a:rPr lang="en-US" sz="2800" dirty="0">
                <a:solidFill>
                  <a:srgbClr val="101D49"/>
                </a:solidFill>
                <a:latin typeface="Times New Roman" panose="02020603050405020304" pitchFamily="18" charset="0"/>
                <a:ea typeface="Times New Roman"/>
                <a:cs typeface="Times New Roman" panose="02020603050405020304" pitchFamily="18" charset="0"/>
                <a:sym typeface="Times New Roman"/>
              </a:rPr>
              <a:t>.</a:t>
            </a:r>
            <a:r>
              <a:rPr lang="en-US" sz="2800" b="1" u="sng" dirty="0">
                <a:solidFill>
                  <a:srgbClr val="101D49"/>
                </a:solidFill>
                <a:latin typeface="Times New Roman" panose="02020603050405020304" pitchFamily="18" charset="0"/>
                <a:ea typeface="Times New Roman"/>
                <a:cs typeface="Times New Roman" panose="02020603050405020304" pitchFamily="18" charset="0"/>
                <a:sym typeface="Times New Roman"/>
              </a:rPr>
              <a:t> </a:t>
            </a:r>
            <a:endParaRPr dirty="0">
              <a:latin typeface="Times New Roman" panose="02020603050405020304" pitchFamily="18" charset="0"/>
              <a:cs typeface="Times New Roman" panose="02020603050405020304" pitchFamily="18" charset="0"/>
            </a:endParaRPr>
          </a:p>
          <a:p>
            <a:pPr marL="384037" lvl="0" indent="-397372" algn="l" rtl="0">
              <a:lnSpc>
                <a:spcPct val="94000"/>
              </a:lnSpc>
              <a:spcBef>
                <a:spcPts val="1200"/>
              </a:spcBef>
              <a:spcAft>
                <a:spcPts val="0"/>
              </a:spcAft>
              <a:buClr>
                <a:srgbClr val="101D49"/>
              </a:buClr>
              <a:buSzPct val="100000"/>
              <a:buChar char="■"/>
            </a:pPr>
            <a:r>
              <a:rPr lang="en-US" sz="2800" dirty="0">
                <a:solidFill>
                  <a:srgbClr val="101D49"/>
                </a:solidFill>
                <a:latin typeface="Times New Roman" panose="02020603050405020304" pitchFamily="18" charset="0"/>
                <a:ea typeface="Times New Roman"/>
                <a:cs typeface="Times New Roman" panose="02020603050405020304" pitchFamily="18" charset="0"/>
                <a:sym typeface="Times New Roman"/>
              </a:rPr>
              <a:t>Submissions are due no later than </a:t>
            </a:r>
            <a:r>
              <a:rPr lang="en-US" sz="2800" b="1" u="sng"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3:00 PM ET on May 9, 2025</a:t>
            </a:r>
            <a:r>
              <a:rPr lang="en-US" sz="28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en-US" sz="2800" b="1" u="sng"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  </a:t>
            </a:r>
            <a:endParaRPr b="1" u="sng" dirty="0">
              <a:latin typeface="Times New Roman" panose="02020603050405020304" pitchFamily="18" charset="0"/>
              <a:cs typeface="Times New Roman" panose="02020603050405020304" pitchFamily="18" charset="0"/>
            </a:endParaRPr>
          </a:p>
          <a:p>
            <a:pPr marL="384038" lvl="0" indent="-285613" algn="l" rtl="0">
              <a:lnSpc>
                <a:spcPct val="94000"/>
              </a:lnSpc>
              <a:spcBef>
                <a:spcPts val="1200"/>
              </a:spcBef>
              <a:spcAft>
                <a:spcPts val="0"/>
              </a:spcAft>
              <a:buClr>
                <a:schemeClr val="dk2"/>
              </a:buClr>
              <a:buSzPct val="100000"/>
              <a:buNone/>
            </a:pPr>
            <a:endParaRPr dirty="0"/>
          </a:p>
        </p:txBody>
      </p:sp>
      <p:sp>
        <p:nvSpPr>
          <p:cNvPr id="2" name="Slide Number Placeholder 1">
            <a:extLst>
              <a:ext uri="{FF2B5EF4-FFF2-40B4-BE49-F238E27FC236}">
                <a16:creationId xmlns:a16="http://schemas.microsoft.com/office/drawing/2014/main" id="{B712B66E-F129-70E4-049E-5222B8B27C6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29"/>
          <p:cNvSpPr txBox="1">
            <a:spLocks noGrp="1"/>
          </p:cNvSpPr>
          <p:nvPr>
            <p:ph type="title"/>
          </p:nvPr>
        </p:nvSpPr>
        <p:spPr>
          <a:xfrm>
            <a:off x="1371600" y="870850"/>
            <a:ext cx="103998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3600" dirty="0">
                <a:latin typeface="Times New Roman"/>
                <a:ea typeface="Times New Roman"/>
                <a:cs typeface="Times New Roman"/>
                <a:sym typeface="Times New Roman"/>
              </a:rPr>
              <a:t>Indiana Veteran Owned Small Business</a:t>
            </a:r>
            <a:endParaRPr sz="3600" dirty="0"/>
          </a:p>
        </p:txBody>
      </p:sp>
      <p:sp>
        <p:nvSpPr>
          <p:cNvPr id="296" name="Google Shape;296;p29"/>
          <p:cNvSpPr/>
          <p:nvPr/>
        </p:nvSpPr>
        <p:spPr>
          <a:xfrm>
            <a:off x="1109319" y="2574617"/>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297" name="Google Shape;297;p29"/>
          <p:cNvSpPr/>
          <p:nvPr/>
        </p:nvSpPr>
        <p:spPr>
          <a:xfrm>
            <a:off x="1109319" y="4661914"/>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298" name="Google Shape;298;p29"/>
          <p:cNvSpPr/>
          <p:nvPr/>
        </p:nvSpPr>
        <p:spPr>
          <a:xfrm>
            <a:off x="1120839" y="5142667"/>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299" name="Google Shape;299;p29"/>
          <p:cNvSpPr/>
          <p:nvPr/>
        </p:nvSpPr>
        <p:spPr>
          <a:xfrm rot="10800000">
            <a:off x="10014494" y="5044516"/>
            <a:ext cx="685800" cy="3087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01" name="Google Shape;301;p29"/>
          <p:cNvSpPr/>
          <p:nvPr/>
        </p:nvSpPr>
        <p:spPr>
          <a:xfrm>
            <a:off x="1109319" y="2984455"/>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02" name="Google Shape;302;p29"/>
          <p:cNvSpPr/>
          <p:nvPr/>
        </p:nvSpPr>
        <p:spPr>
          <a:xfrm>
            <a:off x="2385038" y="2587900"/>
            <a:ext cx="740400" cy="117000"/>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2" name="Slide Number Placeholder 1">
            <a:extLst>
              <a:ext uri="{FF2B5EF4-FFF2-40B4-BE49-F238E27FC236}">
                <a16:creationId xmlns:a16="http://schemas.microsoft.com/office/drawing/2014/main" id="{D1C9D9DF-9308-D651-961A-A9A39F7C1F0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30</a:t>
            </a:fld>
            <a:endParaRPr lang="en-US"/>
          </a:p>
        </p:txBody>
      </p:sp>
      <p:pic>
        <p:nvPicPr>
          <p:cNvPr id="4" name="Picture 3">
            <a:extLst>
              <a:ext uri="{FF2B5EF4-FFF2-40B4-BE49-F238E27FC236}">
                <a16:creationId xmlns:a16="http://schemas.microsoft.com/office/drawing/2014/main" id="{27714DF0-F09E-C340-4484-3A726965AF07}"/>
              </a:ext>
            </a:extLst>
          </p:cNvPr>
          <p:cNvPicPr>
            <a:picLocks noChangeAspect="1"/>
          </p:cNvPicPr>
          <p:nvPr/>
        </p:nvPicPr>
        <p:blipFill>
          <a:blip r:embed="rId3"/>
          <a:stretch>
            <a:fillRect/>
          </a:stretch>
        </p:blipFill>
        <p:spPr>
          <a:xfrm>
            <a:off x="1806639" y="2155146"/>
            <a:ext cx="8196335" cy="407844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0"/>
          <p:cNvSpPr txBox="1">
            <a:spLocks noGrp="1"/>
          </p:cNvSpPr>
          <p:nvPr>
            <p:ph type="title"/>
          </p:nvPr>
        </p:nvSpPr>
        <p:spPr>
          <a:xfrm>
            <a:off x="1371600" y="870850"/>
            <a:ext cx="100026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3600" dirty="0">
                <a:latin typeface="Times New Roman"/>
                <a:ea typeface="Times New Roman"/>
                <a:cs typeface="Times New Roman"/>
                <a:sym typeface="Times New Roman"/>
              </a:rPr>
              <a:t>Indiana Veteran Owned Small Business</a:t>
            </a:r>
            <a:endParaRPr sz="3600" dirty="0"/>
          </a:p>
        </p:txBody>
      </p:sp>
      <p:sp>
        <p:nvSpPr>
          <p:cNvPr id="308" name="Google Shape;308;p30"/>
          <p:cNvSpPr txBox="1">
            <a:spLocks noGrp="1"/>
          </p:cNvSpPr>
          <p:nvPr>
            <p:ph type="body" idx="1"/>
          </p:nvPr>
        </p:nvSpPr>
        <p:spPr>
          <a:xfrm>
            <a:off x="1371600" y="2286004"/>
            <a:ext cx="9601200" cy="3621501"/>
          </a:xfrm>
          <a:prstGeom prst="rect">
            <a:avLst/>
          </a:prstGeom>
          <a:noFill/>
          <a:ln>
            <a:noFill/>
          </a:ln>
        </p:spPr>
        <p:txBody>
          <a:bodyPr spcFirstLastPara="1" wrap="square" lIns="91425" tIns="45700" rIns="91425" bIns="45700" anchor="t" anchorCtr="0">
            <a:normAutofit fontScale="92500" lnSpcReduction="20000"/>
          </a:bodyPr>
          <a:lstStyle/>
          <a:p>
            <a:pPr marL="342869" lvl="0" algn="l" rtl="0">
              <a:lnSpc>
                <a:spcPct val="94000"/>
              </a:lnSpc>
              <a:spcBef>
                <a:spcPts val="0"/>
              </a:spcBef>
              <a:spcAft>
                <a:spcPts val="0"/>
              </a:spcAft>
              <a:buClr>
                <a:srgbClr val="101D49"/>
              </a:buClr>
              <a:buSzPct val="100000"/>
              <a:buFont typeface="Wingdings" panose="05000000000000000000" pitchFamily="2" charset="2"/>
              <a:buChar char="§"/>
            </a:pPr>
            <a:r>
              <a:rPr lang="en-US" sz="1900" b="1" dirty="0">
                <a:solidFill>
                  <a:srgbClr val="101D49"/>
                </a:solidFill>
                <a:latin typeface="Times New Roman" panose="02020603050405020304" pitchFamily="18" charset="0"/>
                <a:ea typeface="Garamond"/>
                <a:cs typeface="Times New Roman" panose="02020603050405020304" pitchFamily="18" charset="0"/>
                <a:sym typeface="Garamond"/>
              </a:rPr>
              <a:t>New Process - </a:t>
            </a:r>
            <a:r>
              <a:rPr lang="en-US" sz="1900" dirty="0">
                <a:solidFill>
                  <a:srgbClr val="101D49"/>
                </a:solidFill>
                <a:latin typeface="Times New Roman" panose="02020603050405020304" pitchFamily="18" charset="0"/>
                <a:ea typeface="Garamond"/>
                <a:cs typeface="Times New Roman" panose="02020603050405020304" pitchFamily="18" charset="0"/>
                <a:sym typeface="Garamond"/>
              </a:rPr>
              <a:t>IVOSB scoring is conducted based on 5 points plus a possible 1 bonus point scale</a:t>
            </a:r>
            <a:endParaRPr dirty="0">
              <a:latin typeface="Times New Roman" panose="02020603050405020304" pitchFamily="18" charset="0"/>
              <a:cs typeface="Times New Roman" panose="02020603050405020304" pitchFamily="18" charset="0"/>
            </a:endParaRPr>
          </a:p>
          <a:p>
            <a:pPr marL="234950" lvl="1" indent="-234981" algn="l" rtl="0">
              <a:lnSpc>
                <a:spcPct val="94000"/>
              </a:lnSpc>
              <a:spcBef>
                <a:spcPts val="700"/>
              </a:spcBef>
              <a:spcAft>
                <a:spcPts val="0"/>
              </a:spcAft>
              <a:buClr>
                <a:srgbClr val="101D49"/>
              </a:buClr>
              <a:buSzPct val="100000"/>
              <a:buChar char="–"/>
            </a:pPr>
            <a:r>
              <a:rPr lang="en-US" sz="1900" i="0" dirty="0">
                <a:solidFill>
                  <a:srgbClr val="101D49"/>
                </a:solidFill>
                <a:latin typeface="Times New Roman" panose="02020603050405020304" pitchFamily="18" charset="0"/>
                <a:ea typeface="Garamond"/>
                <a:cs typeface="Times New Roman" panose="02020603050405020304" pitchFamily="18" charset="0"/>
                <a:sym typeface="Garamond"/>
              </a:rPr>
              <a:t>IVOSB: Possible 5 points + 1 bonus point</a:t>
            </a:r>
            <a:endParaRPr dirty="0">
              <a:latin typeface="Times New Roman" panose="02020603050405020304" pitchFamily="18" charset="0"/>
              <a:cs typeface="Times New Roman" panose="02020603050405020304" pitchFamily="18" charset="0"/>
            </a:endParaRPr>
          </a:p>
          <a:p>
            <a:pPr marL="234950" lvl="1" indent="-123380" algn="l" rtl="0">
              <a:lnSpc>
                <a:spcPct val="94000"/>
              </a:lnSpc>
              <a:spcBef>
                <a:spcPts val="700"/>
              </a:spcBef>
              <a:spcAft>
                <a:spcPts val="0"/>
              </a:spcAft>
              <a:buClr>
                <a:schemeClr val="dk2"/>
              </a:buClr>
              <a:buSzPct val="100000"/>
              <a:buNone/>
            </a:pPr>
            <a:endParaRPr sz="1900" i="0" dirty="0">
              <a:solidFill>
                <a:srgbClr val="101D49"/>
              </a:solidFill>
              <a:latin typeface="Times New Roman" panose="02020603050405020304" pitchFamily="18" charset="0"/>
              <a:ea typeface="Garamond"/>
              <a:cs typeface="Times New Roman" panose="02020603050405020304" pitchFamily="18" charset="0"/>
              <a:sym typeface="Garamond"/>
            </a:endParaRPr>
          </a:p>
          <a:p>
            <a:pPr marL="342869" lvl="0" algn="l" rtl="0">
              <a:lnSpc>
                <a:spcPct val="94000"/>
              </a:lnSpc>
              <a:spcBef>
                <a:spcPts val="551"/>
              </a:spcBef>
              <a:spcAft>
                <a:spcPts val="0"/>
              </a:spcAft>
              <a:buClr>
                <a:srgbClr val="101D49"/>
              </a:buClr>
              <a:buSzPct val="100000"/>
              <a:buFont typeface="Wingdings" panose="05000000000000000000" pitchFamily="2" charset="2"/>
              <a:buChar char="§"/>
            </a:pPr>
            <a:r>
              <a:rPr lang="en-US" sz="1900" b="1" dirty="0">
                <a:solidFill>
                  <a:srgbClr val="101D49"/>
                </a:solidFill>
                <a:latin typeface="Times New Roman" panose="02020603050405020304" pitchFamily="18" charset="0"/>
                <a:ea typeface="Garamond"/>
                <a:cs typeface="Times New Roman" panose="02020603050405020304" pitchFamily="18" charset="0"/>
                <a:sym typeface="Garamond"/>
              </a:rPr>
              <a:t>Professional Services Scoring Methodology:</a:t>
            </a:r>
            <a:endParaRPr dirty="0">
              <a:latin typeface="Times New Roman" panose="02020603050405020304" pitchFamily="18" charset="0"/>
              <a:cs typeface="Times New Roman" panose="02020603050405020304" pitchFamily="18" charset="0"/>
            </a:endParaRPr>
          </a:p>
          <a:p>
            <a:pPr marL="346075" lvl="1" indent="-114331" algn="l" rtl="0">
              <a:lnSpc>
                <a:spcPct val="94000"/>
              </a:lnSpc>
              <a:spcBef>
                <a:spcPts val="551"/>
              </a:spcBef>
              <a:spcAft>
                <a:spcPts val="0"/>
              </a:spcAft>
              <a:buClr>
                <a:srgbClr val="101D49"/>
              </a:buClr>
              <a:buSzPct val="100000"/>
              <a:buFont typeface="Calibri"/>
              <a:buChar char="-"/>
            </a:pPr>
            <a:r>
              <a:rPr lang="en-US" sz="1900" i="0" dirty="0">
                <a:solidFill>
                  <a:srgbClr val="101D49"/>
                </a:solidFill>
                <a:latin typeface="Times New Roman" panose="02020603050405020304" pitchFamily="18" charset="0"/>
                <a:ea typeface="Garamond"/>
                <a:cs typeface="Times New Roman" panose="02020603050405020304" pitchFamily="18" charset="0"/>
                <a:sym typeface="Garamond"/>
              </a:rPr>
              <a:t>The points will be awarded on the following schedule:</a:t>
            </a:r>
            <a:br>
              <a:rPr lang="en-US" sz="1900" i="0" dirty="0">
                <a:solidFill>
                  <a:srgbClr val="101D49"/>
                </a:solidFill>
                <a:latin typeface="Times New Roman" panose="02020603050405020304" pitchFamily="18" charset="0"/>
                <a:ea typeface="Garamond"/>
                <a:cs typeface="Times New Roman" panose="02020603050405020304" pitchFamily="18" charset="0"/>
                <a:sym typeface="Garamond"/>
              </a:rPr>
            </a:br>
            <a:endParaRPr sz="1900" i="0" dirty="0">
              <a:solidFill>
                <a:srgbClr val="101D49"/>
              </a:solidFill>
              <a:latin typeface="Times New Roman" panose="02020603050405020304" pitchFamily="18" charset="0"/>
              <a:ea typeface="Garamond"/>
              <a:cs typeface="Times New Roman" panose="02020603050405020304" pitchFamily="18" charset="0"/>
              <a:sym typeface="Garamond"/>
            </a:endParaRPr>
          </a:p>
          <a:p>
            <a:pPr marL="346075" lvl="1" indent="-2730" algn="l" rtl="0">
              <a:lnSpc>
                <a:spcPct val="94000"/>
              </a:lnSpc>
              <a:spcBef>
                <a:spcPts val="551"/>
              </a:spcBef>
              <a:spcAft>
                <a:spcPts val="0"/>
              </a:spcAft>
              <a:buClr>
                <a:schemeClr val="dk2"/>
              </a:buClr>
              <a:buSzPct val="100000"/>
              <a:buNone/>
            </a:pPr>
            <a:endParaRPr sz="1900" i="0" dirty="0">
              <a:solidFill>
                <a:srgbClr val="101D49"/>
              </a:solidFill>
              <a:latin typeface="Times New Roman" panose="02020603050405020304" pitchFamily="18" charset="0"/>
              <a:ea typeface="Garamond"/>
              <a:cs typeface="Times New Roman" panose="02020603050405020304" pitchFamily="18" charset="0"/>
              <a:sym typeface="Garamond"/>
            </a:endParaRPr>
          </a:p>
          <a:p>
            <a:pPr marL="346075" lvl="1" indent="-2730" algn="l" rtl="0">
              <a:lnSpc>
                <a:spcPct val="94000"/>
              </a:lnSpc>
              <a:spcBef>
                <a:spcPts val="551"/>
              </a:spcBef>
              <a:spcAft>
                <a:spcPts val="0"/>
              </a:spcAft>
              <a:buClr>
                <a:schemeClr val="dk2"/>
              </a:buClr>
              <a:buSzPct val="100000"/>
              <a:buNone/>
            </a:pPr>
            <a:endParaRPr sz="1900" i="0" dirty="0">
              <a:solidFill>
                <a:srgbClr val="101D49"/>
              </a:solidFill>
              <a:latin typeface="Times New Roman" panose="02020603050405020304" pitchFamily="18" charset="0"/>
              <a:ea typeface="Garamond"/>
              <a:cs typeface="Times New Roman" panose="02020603050405020304" pitchFamily="18" charset="0"/>
              <a:sym typeface="Garamond"/>
            </a:endParaRPr>
          </a:p>
          <a:p>
            <a:pPr marL="346075" lvl="1" indent="-114331" algn="l" rtl="0">
              <a:lnSpc>
                <a:spcPct val="94000"/>
              </a:lnSpc>
              <a:spcBef>
                <a:spcPts val="551"/>
              </a:spcBef>
              <a:spcAft>
                <a:spcPts val="0"/>
              </a:spcAft>
              <a:buClr>
                <a:srgbClr val="101D49"/>
              </a:buClr>
              <a:buSzPct val="100000"/>
              <a:buFont typeface="Calibri"/>
              <a:buChar char="-"/>
            </a:pPr>
            <a:r>
              <a:rPr lang="en-US" sz="1900" i="0" dirty="0">
                <a:solidFill>
                  <a:srgbClr val="101D49"/>
                </a:solidFill>
                <a:latin typeface="Times New Roman" panose="02020603050405020304" pitchFamily="18" charset="0"/>
                <a:ea typeface="Garamond"/>
                <a:cs typeface="Times New Roman" panose="02020603050405020304" pitchFamily="18" charset="0"/>
                <a:sym typeface="Garamond"/>
              </a:rPr>
              <a:t>Fractional points will be awarded based upon a graduated scale between whole points. (e.g. a 0.3% commitment will receive .5 points and a 1.5% commitment will receive 2.5 points)</a:t>
            </a:r>
            <a:endParaRPr dirty="0">
              <a:latin typeface="Times New Roman" panose="02020603050405020304" pitchFamily="18" charset="0"/>
              <a:cs typeface="Times New Roman" panose="02020603050405020304" pitchFamily="18" charset="0"/>
            </a:endParaRPr>
          </a:p>
          <a:p>
            <a:pPr marL="346075" lvl="1" indent="-114331" algn="l" rtl="0">
              <a:lnSpc>
                <a:spcPct val="94000"/>
              </a:lnSpc>
              <a:spcBef>
                <a:spcPts val="551"/>
              </a:spcBef>
              <a:spcAft>
                <a:spcPts val="0"/>
              </a:spcAft>
              <a:buClr>
                <a:srgbClr val="101D49"/>
              </a:buClr>
              <a:buSzPct val="100000"/>
              <a:buFont typeface="Calibri"/>
              <a:buChar char="-"/>
            </a:pPr>
            <a:r>
              <a:rPr lang="en-US" sz="1900" i="0" dirty="0">
                <a:solidFill>
                  <a:srgbClr val="101D49"/>
                </a:solidFill>
                <a:latin typeface="Times New Roman" panose="02020603050405020304" pitchFamily="18" charset="0"/>
                <a:ea typeface="Garamond"/>
                <a:cs typeface="Times New Roman" panose="02020603050405020304" pitchFamily="18" charset="0"/>
                <a:sym typeface="Garamond"/>
              </a:rPr>
              <a:t>Submissions of 0% participation will result in a deduction of 1 point in each category</a:t>
            </a:r>
            <a:endParaRPr dirty="0">
              <a:latin typeface="Times New Roman" panose="02020603050405020304" pitchFamily="18" charset="0"/>
              <a:cs typeface="Times New Roman" panose="02020603050405020304" pitchFamily="18" charset="0"/>
            </a:endParaRPr>
          </a:p>
          <a:p>
            <a:pPr marL="346075" lvl="1" indent="-114331" algn="l" rtl="0">
              <a:lnSpc>
                <a:spcPct val="94000"/>
              </a:lnSpc>
              <a:spcBef>
                <a:spcPts val="551"/>
              </a:spcBef>
              <a:spcAft>
                <a:spcPts val="0"/>
              </a:spcAft>
              <a:buClr>
                <a:srgbClr val="101D49"/>
              </a:buClr>
              <a:buSzPct val="100000"/>
              <a:buFont typeface="Calibri"/>
              <a:buChar char="-"/>
            </a:pPr>
            <a:r>
              <a:rPr lang="en-US" sz="1900" i="0" dirty="0">
                <a:solidFill>
                  <a:srgbClr val="101D49"/>
                </a:solidFill>
                <a:latin typeface="Times New Roman" panose="02020603050405020304" pitchFamily="18" charset="0"/>
                <a:ea typeface="Garamond"/>
                <a:cs typeface="Times New Roman" panose="02020603050405020304" pitchFamily="18" charset="0"/>
                <a:sym typeface="Garamond"/>
              </a:rPr>
              <a:t>The highest submission which exceeds the goal will receive 6 points (5 points plus 1 bonus point). In case of a tie both firms will receive 6 points. </a:t>
            </a:r>
            <a:endParaRPr dirty="0">
              <a:latin typeface="Times New Roman" panose="02020603050405020304" pitchFamily="18" charset="0"/>
              <a:cs typeface="Times New Roman" panose="02020603050405020304" pitchFamily="18" charset="0"/>
            </a:endParaRPr>
          </a:p>
          <a:p>
            <a:pPr marL="384038" lvl="0" indent="-266563" algn="l" rtl="0">
              <a:lnSpc>
                <a:spcPct val="94000"/>
              </a:lnSpc>
              <a:spcBef>
                <a:spcPts val="1200"/>
              </a:spcBef>
              <a:spcAft>
                <a:spcPts val="0"/>
              </a:spcAft>
              <a:buClr>
                <a:schemeClr val="dk2"/>
              </a:buClr>
              <a:buSzPct val="100000"/>
              <a:buNone/>
            </a:pPr>
            <a:endParaRPr dirty="0"/>
          </a:p>
        </p:txBody>
      </p:sp>
      <p:graphicFrame>
        <p:nvGraphicFramePr>
          <p:cNvPr id="309" name="Google Shape;309;p30"/>
          <p:cNvGraphicFramePr/>
          <p:nvPr/>
        </p:nvGraphicFramePr>
        <p:xfrm>
          <a:off x="1792707" y="3845294"/>
          <a:ext cx="3958325" cy="502940"/>
        </p:xfrm>
        <a:graphic>
          <a:graphicData uri="http://schemas.openxmlformats.org/drawingml/2006/table">
            <a:tbl>
              <a:tblPr firstRow="1" bandRow="1">
                <a:tableStyleId>{73D7B721-A2B8-4558-ACA4-B3124B83DCA9}</a:tableStyleId>
              </a:tblPr>
              <a:tblGrid>
                <a:gridCol w="565475">
                  <a:extLst>
                    <a:ext uri="{9D8B030D-6E8A-4147-A177-3AD203B41FA5}">
                      <a16:colId xmlns:a16="http://schemas.microsoft.com/office/drawing/2014/main" val="20000"/>
                    </a:ext>
                  </a:extLst>
                </a:gridCol>
                <a:gridCol w="565475">
                  <a:extLst>
                    <a:ext uri="{9D8B030D-6E8A-4147-A177-3AD203B41FA5}">
                      <a16:colId xmlns:a16="http://schemas.microsoft.com/office/drawing/2014/main" val="20001"/>
                    </a:ext>
                  </a:extLst>
                </a:gridCol>
                <a:gridCol w="565475">
                  <a:extLst>
                    <a:ext uri="{9D8B030D-6E8A-4147-A177-3AD203B41FA5}">
                      <a16:colId xmlns:a16="http://schemas.microsoft.com/office/drawing/2014/main" val="20002"/>
                    </a:ext>
                  </a:extLst>
                </a:gridCol>
                <a:gridCol w="565475">
                  <a:extLst>
                    <a:ext uri="{9D8B030D-6E8A-4147-A177-3AD203B41FA5}">
                      <a16:colId xmlns:a16="http://schemas.microsoft.com/office/drawing/2014/main" val="20003"/>
                    </a:ext>
                  </a:extLst>
                </a:gridCol>
                <a:gridCol w="565475">
                  <a:extLst>
                    <a:ext uri="{9D8B030D-6E8A-4147-A177-3AD203B41FA5}">
                      <a16:colId xmlns:a16="http://schemas.microsoft.com/office/drawing/2014/main" val="20004"/>
                    </a:ext>
                  </a:extLst>
                </a:gridCol>
                <a:gridCol w="565475">
                  <a:extLst>
                    <a:ext uri="{9D8B030D-6E8A-4147-A177-3AD203B41FA5}">
                      <a16:colId xmlns:a16="http://schemas.microsoft.com/office/drawing/2014/main" val="20005"/>
                    </a:ext>
                  </a:extLst>
                </a:gridCol>
                <a:gridCol w="565475">
                  <a:extLst>
                    <a:ext uri="{9D8B030D-6E8A-4147-A177-3AD203B41FA5}">
                      <a16:colId xmlns:a16="http://schemas.microsoft.com/office/drawing/2014/main" val="20006"/>
                    </a:ext>
                  </a:extLst>
                </a:gridCol>
              </a:tblGrid>
              <a:tr h="241750">
                <a:tc>
                  <a:txBody>
                    <a:bodyPr/>
                    <a:lstStyle/>
                    <a:p>
                      <a:pPr marL="0" marR="0" lvl="0" indent="0" algn="ctr" rtl="0">
                        <a:spcBef>
                          <a:spcPts val="0"/>
                        </a:spcBef>
                        <a:spcAft>
                          <a:spcPts val="0"/>
                        </a:spcAft>
                        <a:buNone/>
                      </a:pPr>
                      <a:r>
                        <a:rPr lang="en-US" sz="1050" u="none" strike="noStrike" cap="none" dirty="0">
                          <a:solidFill>
                            <a:srgbClr val="101D49"/>
                          </a:solidFill>
                        </a:rPr>
                        <a:t>%</a:t>
                      </a:r>
                      <a:endParaRPr dirty="0"/>
                    </a:p>
                  </a:txBody>
                  <a:tcPr marL="91450" marR="91450" marT="45725" marB="45725"/>
                </a:tc>
                <a:tc>
                  <a:txBody>
                    <a:bodyPr/>
                    <a:lstStyle/>
                    <a:p>
                      <a:pPr marL="0" marR="0" lvl="0" indent="0" algn="ctr" rtl="0">
                        <a:spcBef>
                          <a:spcPts val="0"/>
                        </a:spcBef>
                        <a:spcAft>
                          <a:spcPts val="0"/>
                        </a:spcAft>
                        <a:buNone/>
                      </a:pPr>
                      <a:r>
                        <a:rPr lang="en-US" sz="1050" u="none" strike="noStrike" cap="none" dirty="0">
                          <a:solidFill>
                            <a:srgbClr val="101D49"/>
                          </a:solidFill>
                        </a:rPr>
                        <a:t>0%</a:t>
                      </a:r>
                      <a:endParaRPr dirty="0"/>
                    </a:p>
                  </a:txBody>
                  <a:tcPr marL="91450" marR="91450" marT="45725" marB="45725"/>
                </a:tc>
                <a:tc>
                  <a:txBody>
                    <a:bodyPr/>
                    <a:lstStyle/>
                    <a:p>
                      <a:pPr marL="0" marR="0" lvl="0" indent="0" algn="ctr" rtl="0">
                        <a:spcBef>
                          <a:spcPts val="0"/>
                        </a:spcBef>
                        <a:spcAft>
                          <a:spcPts val="0"/>
                        </a:spcAft>
                        <a:buNone/>
                      </a:pPr>
                      <a:r>
                        <a:rPr lang="en-US" sz="1050" u="none" strike="noStrike" cap="none" dirty="0">
                          <a:solidFill>
                            <a:srgbClr val="101D49"/>
                          </a:solidFill>
                        </a:rPr>
                        <a:t>0.6%</a:t>
                      </a:r>
                      <a:endParaRPr dirty="0"/>
                    </a:p>
                  </a:txBody>
                  <a:tcPr marL="91450" marR="91450" marT="45725" marB="45725"/>
                </a:tc>
                <a:tc>
                  <a:txBody>
                    <a:bodyPr/>
                    <a:lstStyle/>
                    <a:p>
                      <a:pPr marL="0" marR="0" lvl="0" indent="0" algn="ctr" rtl="0">
                        <a:spcBef>
                          <a:spcPts val="0"/>
                        </a:spcBef>
                        <a:spcAft>
                          <a:spcPts val="0"/>
                        </a:spcAft>
                        <a:buNone/>
                      </a:pPr>
                      <a:r>
                        <a:rPr lang="en-US" sz="1050" u="none" strike="noStrike" cap="none" dirty="0">
                          <a:solidFill>
                            <a:srgbClr val="101D49"/>
                          </a:solidFill>
                        </a:rPr>
                        <a:t>1.2%</a:t>
                      </a:r>
                      <a:endParaRPr dirty="0"/>
                    </a:p>
                  </a:txBody>
                  <a:tcPr marL="91450" marR="91450" marT="45725" marB="45725"/>
                </a:tc>
                <a:tc>
                  <a:txBody>
                    <a:bodyPr/>
                    <a:lstStyle/>
                    <a:p>
                      <a:pPr marL="0" marR="0" lvl="0" indent="0" algn="ctr" rtl="0">
                        <a:spcBef>
                          <a:spcPts val="0"/>
                        </a:spcBef>
                        <a:spcAft>
                          <a:spcPts val="0"/>
                        </a:spcAft>
                        <a:buNone/>
                      </a:pPr>
                      <a:r>
                        <a:rPr lang="en-US" sz="1050" u="none" strike="noStrike" cap="none" dirty="0">
                          <a:solidFill>
                            <a:srgbClr val="101D49"/>
                          </a:solidFill>
                        </a:rPr>
                        <a:t>1.8%</a:t>
                      </a:r>
                      <a:endParaRPr dirty="0"/>
                    </a:p>
                  </a:txBody>
                  <a:tcPr marL="91450" marR="91450" marT="45725" marB="45725"/>
                </a:tc>
                <a:tc>
                  <a:txBody>
                    <a:bodyPr/>
                    <a:lstStyle/>
                    <a:p>
                      <a:pPr marL="0" marR="0" lvl="0" indent="0" algn="ctr" rtl="0">
                        <a:spcBef>
                          <a:spcPts val="0"/>
                        </a:spcBef>
                        <a:spcAft>
                          <a:spcPts val="0"/>
                        </a:spcAft>
                        <a:buNone/>
                      </a:pPr>
                      <a:r>
                        <a:rPr lang="en-US" sz="1050" u="none" strike="noStrike" cap="none" dirty="0">
                          <a:solidFill>
                            <a:srgbClr val="101D49"/>
                          </a:solidFill>
                        </a:rPr>
                        <a:t>2.4%</a:t>
                      </a:r>
                      <a:endParaRPr dirty="0"/>
                    </a:p>
                  </a:txBody>
                  <a:tcPr marL="91450" marR="91450" marT="45725" marB="45725"/>
                </a:tc>
                <a:tc>
                  <a:txBody>
                    <a:bodyPr/>
                    <a:lstStyle/>
                    <a:p>
                      <a:pPr marL="0" marR="0" lvl="0" indent="0" algn="ctr" rtl="0">
                        <a:spcBef>
                          <a:spcPts val="0"/>
                        </a:spcBef>
                        <a:spcAft>
                          <a:spcPts val="0"/>
                        </a:spcAft>
                        <a:buNone/>
                      </a:pPr>
                      <a:r>
                        <a:rPr lang="en-US" sz="1050" u="none" strike="noStrike" cap="none" dirty="0">
                          <a:solidFill>
                            <a:srgbClr val="101D49"/>
                          </a:solidFill>
                        </a:rPr>
                        <a:t>3%</a:t>
                      </a:r>
                      <a:endParaRPr dirty="0"/>
                    </a:p>
                  </a:txBody>
                  <a:tcPr marL="91450" marR="91450" marT="45725" marB="45725"/>
                </a:tc>
                <a:extLst>
                  <a:ext uri="{0D108BD9-81ED-4DB2-BD59-A6C34878D82A}">
                    <a16:rowId xmlns:a16="http://schemas.microsoft.com/office/drawing/2014/main" val="10000"/>
                  </a:ext>
                </a:extLst>
              </a:tr>
              <a:tr h="241750">
                <a:tc>
                  <a:txBody>
                    <a:bodyPr/>
                    <a:lstStyle/>
                    <a:p>
                      <a:pPr marL="0" marR="0" lvl="0" indent="0" algn="ctr" rtl="0">
                        <a:spcBef>
                          <a:spcPts val="0"/>
                        </a:spcBef>
                        <a:spcAft>
                          <a:spcPts val="0"/>
                        </a:spcAft>
                        <a:buNone/>
                      </a:pPr>
                      <a:r>
                        <a:rPr lang="en-US" sz="1050" u="none" strike="noStrike" cap="none">
                          <a:solidFill>
                            <a:srgbClr val="101D49"/>
                          </a:solidFill>
                        </a:rPr>
                        <a:t>Pts.</a:t>
                      </a:r>
                      <a:endParaRPr/>
                    </a:p>
                  </a:txBody>
                  <a:tcPr marL="91450" marR="91450" marT="45725" marB="45725"/>
                </a:tc>
                <a:tc>
                  <a:txBody>
                    <a:bodyPr/>
                    <a:lstStyle/>
                    <a:p>
                      <a:pPr marL="0" marR="0" lvl="0" indent="0" algn="ctr" rtl="0">
                        <a:spcBef>
                          <a:spcPts val="0"/>
                        </a:spcBef>
                        <a:spcAft>
                          <a:spcPts val="0"/>
                        </a:spcAft>
                        <a:buNone/>
                      </a:pPr>
                      <a:r>
                        <a:rPr lang="en-US" sz="1050" u="none" strike="noStrike" cap="none">
                          <a:solidFill>
                            <a:srgbClr val="101D49"/>
                          </a:solidFill>
                        </a:rPr>
                        <a:t>-1</a:t>
                      </a:r>
                      <a:endParaRPr/>
                    </a:p>
                  </a:txBody>
                  <a:tcPr marL="91450" marR="91450" marT="45725" marB="45725"/>
                </a:tc>
                <a:tc>
                  <a:txBody>
                    <a:bodyPr/>
                    <a:lstStyle/>
                    <a:p>
                      <a:pPr marL="0" marR="0" lvl="0" indent="0" algn="ctr" rtl="0">
                        <a:spcBef>
                          <a:spcPts val="0"/>
                        </a:spcBef>
                        <a:spcAft>
                          <a:spcPts val="0"/>
                        </a:spcAft>
                        <a:buNone/>
                      </a:pPr>
                      <a:r>
                        <a:rPr lang="en-US" sz="1050" u="none" strike="noStrike" cap="none">
                          <a:solidFill>
                            <a:srgbClr val="101D49"/>
                          </a:solidFill>
                        </a:rPr>
                        <a:t>1</a:t>
                      </a:r>
                      <a:endParaRPr/>
                    </a:p>
                  </a:txBody>
                  <a:tcPr marL="91450" marR="91450" marT="45725" marB="45725"/>
                </a:tc>
                <a:tc>
                  <a:txBody>
                    <a:bodyPr/>
                    <a:lstStyle/>
                    <a:p>
                      <a:pPr marL="0" marR="0" lvl="0" indent="0" algn="ctr" rtl="0">
                        <a:spcBef>
                          <a:spcPts val="0"/>
                        </a:spcBef>
                        <a:spcAft>
                          <a:spcPts val="0"/>
                        </a:spcAft>
                        <a:buNone/>
                      </a:pPr>
                      <a:r>
                        <a:rPr lang="en-US" sz="1050" u="none" strike="noStrike" cap="none">
                          <a:solidFill>
                            <a:srgbClr val="101D49"/>
                          </a:solidFill>
                        </a:rPr>
                        <a:t>2</a:t>
                      </a:r>
                      <a:endParaRPr/>
                    </a:p>
                  </a:txBody>
                  <a:tcPr marL="91450" marR="91450" marT="45725" marB="45725"/>
                </a:tc>
                <a:tc>
                  <a:txBody>
                    <a:bodyPr/>
                    <a:lstStyle/>
                    <a:p>
                      <a:pPr marL="0" marR="0" lvl="0" indent="0" algn="ctr" rtl="0">
                        <a:spcBef>
                          <a:spcPts val="0"/>
                        </a:spcBef>
                        <a:spcAft>
                          <a:spcPts val="0"/>
                        </a:spcAft>
                        <a:buNone/>
                      </a:pPr>
                      <a:r>
                        <a:rPr lang="en-US" sz="1050" u="none" strike="noStrike" cap="none">
                          <a:solidFill>
                            <a:srgbClr val="101D49"/>
                          </a:solidFill>
                        </a:rPr>
                        <a:t>3</a:t>
                      </a:r>
                      <a:endParaRPr/>
                    </a:p>
                  </a:txBody>
                  <a:tcPr marL="91450" marR="91450" marT="45725" marB="45725"/>
                </a:tc>
                <a:tc>
                  <a:txBody>
                    <a:bodyPr/>
                    <a:lstStyle/>
                    <a:p>
                      <a:pPr marL="0" marR="0" lvl="0" indent="0" algn="ctr" rtl="0">
                        <a:spcBef>
                          <a:spcPts val="0"/>
                        </a:spcBef>
                        <a:spcAft>
                          <a:spcPts val="0"/>
                        </a:spcAft>
                        <a:buNone/>
                      </a:pPr>
                      <a:r>
                        <a:rPr lang="en-US" sz="1050" u="none" strike="noStrike" cap="none">
                          <a:solidFill>
                            <a:srgbClr val="101D49"/>
                          </a:solidFill>
                        </a:rPr>
                        <a:t>4</a:t>
                      </a:r>
                      <a:endParaRPr/>
                    </a:p>
                  </a:txBody>
                  <a:tcPr marL="91450" marR="91450" marT="45725" marB="45725"/>
                </a:tc>
                <a:tc>
                  <a:txBody>
                    <a:bodyPr/>
                    <a:lstStyle/>
                    <a:p>
                      <a:pPr marL="0" marR="0" lvl="0" indent="0" algn="ctr" rtl="0">
                        <a:spcBef>
                          <a:spcPts val="0"/>
                        </a:spcBef>
                        <a:spcAft>
                          <a:spcPts val="0"/>
                        </a:spcAft>
                        <a:buNone/>
                      </a:pPr>
                      <a:r>
                        <a:rPr lang="en-US" sz="1050" u="none" strike="noStrike" cap="none" dirty="0">
                          <a:solidFill>
                            <a:srgbClr val="101D49"/>
                          </a:solidFill>
                        </a:rPr>
                        <a:t>5</a:t>
                      </a:r>
                      <a:endParaRPr dirty="0"/>
                    </a:p>
                  </a:txBody>
                  <a:tcPr marL="91450" marR="91450" marT="45725" marB="45725"/>
                </a:tc>
                <a:extLst>
                  <a:ext uri="{0D108BD9-81ED-4DB2-BD59-A6C34878D82A}">
                    <a16:rowId xmlns:a16="http://schemas.microsoft.com/office/drawing/2014/main" val="10001"/>
                  </a:ext>
                </a:extLst>
              </a:tr>
            </a:tbl>
          </a:graphicData>
        </a:graphic>
      </p:graphicFrame>
      <p:sp>
        <p:nvSpPr>
          <p:cNvPr id="2" name="Slide Number Placeholder 1">
            <a:extLst>
              <a:ext uri="{FF2B5EF4-FFF2-40B4-BE49-F238E27FC236}">
                <a16:creationId xmlns:a16="http://schemas.microsoft.com/office/drawing/2014/main" id="{C5BC21CB-A017-C916-5D06-CF9FC0E0E5F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31"/>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IDOA Subcontractor Scoring</a:t>
            </a:r>
            <a:endParaRPr sz="4000" dirty="0"/>
          </a:p>
        </p:txBody>
      </p:sp>
      <p:sp>
        <p:nvSpPr>
          <p:cNvPr id="315" name="Google Shape;315;p31"/>
          <p:cNvSpPr txBox="1">
            <a:spLocks noGrp="1"/>
          </p:cNvSpPr>
          <p:nvPr>
            <p:ph type="body" idx="1"/>
          </p:nvPr>
        </p:nvSpPr>
        <p:spPr>
          <a:xfrm>
            <a:off x="1371600" y="2286005"/>
            <a:ext cx="9601200" cy="517354"/>
          </a:xfrm>
          <a:prstGeom prst="rect">
            <a:avLst/>
          </a:prstGeom>
          <a:noFill/>
          <a:ln>
            <a:noFill/>
          </a:ln>
        </p:spPr>
        <p:txBody>
          <a:bodyPr spcFirstLastPara="1" wrap="square" lIns="91425" tIns="45700" rIns="91425" bIns="45700" anchor="t" anchorCtr="0">
            <a:normAutofit/>
          </a:bodyPr>
          <a:lstStyle/>
          <a:p>
            <a:pPr marL="0" lvl="0" indent="0" algn="ctr" rtl="0">
              <a:lnSpc>
                <a:spcPct val="94000"/>
              </a:lnSpc>
              <a:spcBef>
                <a:spcPts val="0"/>
              </a:spcBef>
              <a:spcAft>
                <a:spcPts val="0"/>
              </a:spcAft>
              <a:buClr>
                <a:srgbClr val="101D49"/>
              </a:buClr>
              <a:buSzPts val="2000"/>
              <a:buNone/>
            </a:pPr>
            <a:r>
              <a:rPr lang="en-US" b="1">
                <a:solidFill>
                  <a:srgbClr val="101D49"/>
                </a:solidFill>
                <a:latin typeface="Garamond"/>
                <a:ea typeface="Garamond"/>
                <a:cs typeface="Garamond"/>
                <a:sym typeface="Garamond"/>
              </a:rPr>
              <a:t>RFP MBE/WBE/IVOSB Scoring Example</a:t>
            </a:r>
            <a:endParaRPr/>
          </a:p>
          <a:p>
            <a:pPr marL="384038" lvl="0" indent="-257038" algn="l" rtl="0">
              <a:lnSpc>
                <a:spcPct val="94000"/>
              </a:lnSpc>
              <a:spcBef>
                <a:spcPts val="1200"/>
              </a:spcBef>
              <a:spcAft>
                <a:spcPts val="0"/>
              </a:spcAft>
              <a:buClr>
                <a:schemeClr val="dk2"/>
              </a:buClr>
              <a:buSzPts val="2000"/>
              <a:buNone/>
            </a:pPr>
            <a:endParaRPr/>
          </a:p>
        </p:txBody>
      </p:sp>
      <p:pic>
        <p:nvPicPr>
          <p:cNvPr id="316" name="Google Shape;316;p31"/>
          <p:cNvPicPr preferRelativeResize="0"/>
          <p:nvPr/>
        </p:nvPicPr>
        <p:blipFill rotWithShape="1">
          <a:blip r:embed="rId3">
            <a:alphaModFix/>
          </a:blip>
          <a:srcRect/>
          <a:stretch/>
        </p:blipFill>
        <p:spPr>
          <a:xfrm>
            <a:off x="1371600" y="2649037"/>
            <a:ext cx="9174739" cy="2629019"/>
          </a:xfrm>
          <a:prstGeom prst="rect">
            <a:avLst/>
          </a:prstGeom>
          <a:noFill/>
          <a:ln>
            <a:noFill/>
          </a:ln>
        </p:spPr>
      </p:pic>
      <p:sp>
        <p:nvSpPr>
          <p:cNvPr id="2" name="Slide Number Placeholder 1">
            <a:extLst>
              <a:ext uri="{FF2B5EF4-FFF2-40B4-BE49-F238E27FC236}">
                <a16:creationId xmlns:a16="http://schemas.microsoft.com/office/drawing/2014/main" id="{779863EC-4E46-D1CB-FB42-B7B8860C882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33"/>
          <p:cNvSpPr txBox="1">
            <a:spLocks noGrp="1"/>
          </p:cNvSpPr>
          <p:nvPr>
            <p:ph type="body" idx="2"/>
          </p:nvPr>
        </p:nvSpPr>
        <p:spPr>
          <a:xfrm>
            <a:off x="1371600" y="2011680"/>
            <a:ext cx="4758300" cy="40185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1700"/>
              <a:buNone/>
            </a:pPr>
            <a:r>
              <a:rPr lang="en-US" sz="1900" b="1" dirty="0">
                <a:solidFill>
                  <a:srgbClr val="101D49"/>
                </a:solidFill>
                <a:latin typeface="Times New Roman"/>
                <a:ea typeface="Times New Roman"/>
                <a:cs typeface="Times New Roman"/>
                <a:sym typeface="Times New Roman"/>
              </a:rPr>
              <a:t>Pay Audit System</a:t>
            </a:r>
            <a:endParaRPr sz="1900" dirty="0"/>
          </a:p>
          <a:p>
            <a:pPr marL="384038" lvl="0" indent="-396738" algn="l" rtl="0">
              <a:lnSpc>
                <a:spcPct val="94000"/>
              </a:lnSpc>
              <a:spcBef>
                <a:spcPts val="1200"/>
              </a:spcBef>
              <a:spcAft>
                <a:spcPts val="0"/>
              </a:spcAft>
              <a:buClr>
                <a:srgbClr val="101D49"/>
              </a:buClr>
              <a:buSzPts val="1900"/>
              <a:buChar char="■"/>
            </a:pPr>
            <a:r>
              <a:rPr lang="en-US" sz="1900" dirty="0">
                <a:solidFill>
                  <a:srgbClr val="101D49"/>
                </a:solidFill>
                <a:latin typeface="Times New Roman"/>
                <a:ea typeface="Times New Roman"/>
                <a:cs typeface="Times New Roman"/>
                <a:sym typeface="Times New Roman"/>
              </a:rPr>
              <a:t>Tool utilized to monitor the state’s diversity spend for subcontractors</a:t>
            </a:r>
            <a:endParaRPr sz="1900" dirty="0"/>
          </a:p>
          <a:p>
            <a:pPr marL="384038" lvl="0" indent="-396738" algn="l" rtl="0">
              <a:lnSpc>
                <a:spcPct val="94000"/>
              </a:lnSpc>
              <a:spcBef>
                <a:spcPts val="1200"/>
              </a:spcBef>
              <a:spcAft>
                <a:spcPts val="0"/>
              </a:spcAft>
              <a:buClr>
                <a:srgbClr val="101D49"/>
              </a:buClr>
              <a:buSzPts val="1900"/>
              <a:buChar char="■"/>
            </a:pPr>
            <a:r>
              <a:rPr lang="en-US" sz="1900" dirty="0">
                <a:solidFill>
                  <a:srgbClr val="101D49"/>
                </a:solidFill>
                <a:latin typeface="Times New Roman"/>
                <a:ea typeface="Times New Roman"/>
                <a:cs typeface="Times New Roman"/>
                <a:sym typeface="Times New Roman"/>
              </a:rPr>
              <a:t>Selected primes and subcontractors are required to report payments submitted or received through this web-based tool</a:t>
            </a:r>
            <a:endParaRPr sz="1900" dirty="0"/>
          </a:p>
          <a:p>
            <a:pPr marL="384038" lvl="0" indent="-396738" algn="l" rtl="0">
              <a:lnSpc>
                <a:spcPct val="94000"/>
              </a:lnSpc>
              <a:spcBef>
                <a:spcPts val="1200"/>
              </a:spcBef>
              <a:spcAft>
                <a:spcPts val="0"/>
              </a:spcAft>
              <a:buClr>
                <a:srgbClr val="101D49"/>
              </a:buClr>
              <a:buSzPts val="1900"/>
              <a:buChar char="■"/>
            </a:pPr>
            <a:r>
              <a:rPr lang="en-US" sz="1900" dirty="0">
                <a:solidFill>
                  <a:srgbClr val="101D49"/>
                </a:solidFill>
                <a:latin typeface="Times New Roman"/>
                <a:ea typeface="Times New Roman"/>
                <a:cs typeface="Times New Roman"/>
                <a:sym typeface="Times New Roman"/>
              </a:rPr>
              <a:t>Based on contract terms payments should be reported monthly or quarterly</a:t>
            </a:r>
            <a:endParaRPr sz="1900" dirty="0"/>
          </a:p>
          <a:p>
            <a:pPr marL="384038" lvl="0" indent="-399913" algn="l" rtl="0">
              <a:lnSpc>
                <a:spcPct val="94000"/>
              </a:lnSpc>
              <a:spcBef>
                <a:spcPts val="1200"/>
              </a:spcBef>
              <a:spcAft>
                <a:spcPts val="0"/>
              </a:spcAft>
              <a:buClr>
                <a:srgbClr val="101D49"/>
              </a:buClr>
              <a:buSzPts val="1900"/>
              <a:buChar char="■"/>
            </a:pPr>
            <a:r>
              <a:rPr lang="en-US" sz="1900" b="1" dirty="0">
                <a:solidFill>
                  <a:srgbClr val="101D49"/>
                </a:solidFill>
                <a:latin typeface="Times New Roman"/>
                <a:ea typeface="Times New Roman"/>
                <a:cs typeface="Times New Roman"/>
                <a:sym typeface="Times New Roman"/>
              </a:rPr>
              <a:t>Questions? </a:t>
            </a:r>
            <a:r>
              <a:rPr lang="en-US" sz="1900" dirty="0">
                <a:solidFill>
                  <a:srgbClr val="101D49"/>
                </a:solidFill>
                <a:latin typeface="Times New Roman"/>
                <a:ea typeface="Times New Roman"/>
                <a:cs typeface="Times New Roman"/>
                <a:sym typeface="Times New Roman"/>
              </a:rPr>
              <a:t>Contact Division of Supplier Diversity</a:t>
            </a:r>
            <a:endParaRPr sz="1900" dirty="0"/>
          </a:p>
          <a:p>
            <a:pPr marL="914377" lvl="1" indent="-425313" algn="l" rtl="0">
              <a:lnSpc>
                <a:spcPct val="94000"/>
              </a:lnSpc>
              <a:spcBef>
                <a:spcPts val="700"/>
              </a:spcBef>
              <a:spcAft>
                <a:spcPts val="0"/>
              </a:spcAft>
              <a:buClr>
                <a:schemeClr val="dk2"/>
              </a:buClr>
              <a:buSzPts val="1900"/>
              <a:buChar char="–"/>
            </a:pPr>
            <a:r>
              <a:rPr lang="en-US" sz="1900" i="0" u="sng" dirty="0">
                <a:solidFill>
                  <a:schemeClr val="hlink"/>
                </a:solidFill>
                <a:latin typeface="Times New Roman"/>
                <a:ea typeface="Times New Roman"/>
                <a:cs typeface="Times New Roman"/>
                <a:sym typeface="Times New Roman"/>
                <a:hlinkClick r:id="rId3"/>
              </a:rPr>
              <a:t>mwbecompliance@idoa.in.gov</a:t>
            </a:r>
            <a:r>
              <a:rPr lang="en-US" sz="1900" i="0" dirty="0">
                <a:latin typeface="Times New Roman"/>
                <a:ea typeface="Times New Roman"/>
                <a:cs typeface="Times New Roman"/>
                <a:sym typeface="Times New Roman"/>
              </a:rPr>
              <a:t> </a:t>
            </a:r>
            <a:endParaRPr sz="1900" dirty="0"/>
          </a:p>
          <a:p>
            <a:pPr marL="914377" lvl="1" indent="-425313" algn="l" rtl="0">
              <a:lnSpc>
                <a:spcPct val="94000"/>
              </a:lnSpc>
              <a:spcBef>
                <a:spcPts val="700"/>
              </a:spcBef>
              <a:spcAft>
                <a:spcPts val="0"/>
              </a:spcAft>
              <a:buClr>
                <a:schemeClr val="dk2"/>
              </a:buClr>
              <a:buSzPts val="1900"/>
              <a:buChar char="–"/>
            </a:pPr>
            <a:r>
              <a:rPr lang="en-US" sz="1900" i="0" u="sng" dirty="0">
                <a:solidFill>
                  <a:schemeClr val="hlink"/>
                </a:solidFill>
                <a:latin typeface="Times New Roman"/>
                <a:ea typeface="Times New Roman"/>
                <a:cs typeface="Times New Roman"/>
                <a:sym typeface="Times New Roman"/>
                <a:hlinkClick r:id="rId4"/>
              </a:rPr>
              <a:t>www.in.gov/idoa/mwbe/payaudit.htm</a:t>
            </a:r>
            <a:r>
              <a:rPr lang="en-US" sz="1900" i="0" dirty="0">
                <a:latin typeface="Times New Roman"/>
                <a:ea typeface="Times New Roman"/>
                <a:cs typeface="Times New Roman"/>
                <a:sym typeface="Times New Roman"/>
              </a:rPr>
              <a:t> </a:t>
            </a:r>
            <a:endParaRPr sz="1900" dirty="0"/>
          </a:p>
          <a:p>
            <a:pPr marL="384038" lvl="0" indent="-257038" algn="l" rtl="0">
              <a:lnSpc>
                <a:spcPct val="94000"/>
              </a:lnSpc>
              <a:spcBef>
                <a:spcPts val="1200"/>
              </a:spcBef>
              <a:spcAft>
                <a:spcPts val="0"/>
              </a:spcAft>
              <a:buClr>
                <a:schemeClr val="dk2"/>
              </a:buClr>
              <a:buSzPts val="2000"/>
              <a:buNone/>
            </a:pPr>
            <a:endParaRPr sz="1900" dirty="0"/>
          </a:p>
        </p:txBody>
      </p:sp>
      <p:sp>
        <p:nvSpPr>
          <p:cNvPr id="328" name="Google Shape;328;p3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Subcontractor Compliance</a:t>
            </a:r>
            <a:endParaRPr sz="4000" dirty="0"/>
          </a:p>
        </p:txBody>
      </p:sp>
      <p:grpSp>
        <p:nvGrpSpPr>
          <p:cNvPr id="329" name="Google Shape;329;p33"/>
          <p:cNvGrpSpPr/>
          <p:nvPr/>
        </p:nvGrpSpPr>
        <p:grpSpPr>
          <a:xfrm>
            <a:off x="6566029" y="2105529"/>
            <a:ext cx="4178424" cy="3626809"/>
            <a:chOff x="968121" y="965163"/>
            <a:chExt cx="6569665" cy="4687710"/>
          </a:xfrm>
        </p:grpSpPr>
        <p:pic>
          <p:nvPicPr>
            <p:cNvPr id="330" name="Google Shape;330;p33" descr="C:\Users\Fable\AppData\Local\Microsoft\Windows\Temporary Internet Files\Content.IE5\X5T015VL\MC900431505[1].png"/>
            <p:cNvPicPr preferRelativeResize="0"/>
            <p:nvPr/>
          </p:nvPicPr>
          <p:blipFill rotWithShape="1">
            <a:blip r:embed="rId5">
              <a:alphaModFix/>
            </a:blip>
            <a:srcRect/>
            <a:stretch/>
          </p:blipFill>
          <p:spPr>
            <a:xfrm>
              <a:off x="6466895" y="2068628"/>
              <a:ext cx="1031240" cy="1031239"/>
            </a:xfrm>
            <a:prstGeom prst="rect">
              <a:avLst/>
            </a:prstGeom>
            <a:noFill/>
            <a:ln>
              <a:noFill/>
            </a:ln>
          </p:spPr>
        </p:pic>
        <p:sp>
          <p:nvSpPr>
            <p:cNvPr id="331" name="Google Shape;331;p33"/>
            <p:cNvSpPr txBox="1"/>
            <p:nvPr/>
          </p:nvSpPr>
          <p:spPr>
            <a:xfrm>
              <a:off x="6337636" y="3230032"/>
              <a:ext cx="1200150" cy="9583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000000"/>
                  </a:solidFill>
                  <a:latin typeface="Arial"/>
                  <a:ea typeface="Arial"/>
                  <a:cs typeface="Arial"/>
                  <a:sym typeface="Arial"/>
                </a:rPr>
                <a:t>Pay Audit System</a:t>
              </a:r>
              <a:endParaRPr/>
            </a:p>
          </p:txBody>
        </p:sp>
        <p:pic>
          <p:nvPicPr>
            <p:cNvPr id="332" name="Google Shape;332;p33" descr="C:\Users\Fable\AppData\Local\Microsoft\Windows\Temporary Internet Files\Content.IE5\8ORMKK27\MC900433941[1].png"/>
            <p:cNvPicPr preferRelativeResize="0"/>
            <p:nvPr/>
          </p:nvPicPr>
          <p:blipFill rotWithShape="1">
            <a:blip r:embed="rId6">
              <a:alphaModFix/>
            </a:blip>
            <a:srcRect/>
            <a:stretch/>
          </p:blipFill>
          <p:spPr>
            <a:xfrm>
              <a:off x="1583634" y="965163"/>
              <a:ext cx="1432667" cy="1432667"/>
            </a:xfrm>
            <a:prstGeom prst="rect">
              <a:avLst/>
            </a:prstGeom>
            <a:noFill/>
            <a:ln>
              <a:noFill/>
            </a:ln>
          </p:spPr>
        </p:pic>
        <p:sp>
          <p:nvSpPr>
            <p:cNvPr id="333" name="Google Shape;333;p33"/>
            <p:cNvSpPr txBox="1"/>
            <p:nvPr/>
          </p:nvSpPr>
          <p:spPr>
            <a:xfrm>
              <a:off x="1822743" y="2332230"/>
              <a:ext cx="1198562" cy="4107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000000"/>
                  </a:solidFill>
                  <a:latin typeface="Arial"/>
                  <a:ea typeface="Arial"/>
                  <a:cs typeface="Arial"/>
                  <a:sym typeface="Arial"/>
                </a:rPr>
                <a:t>Prime</a:t>
              </a:r>
              <a:endParaRPr/>
            </a:p>
          </p:txBody>
        </p:sp>
        <p:sp>
          <p:nvSpPr>
            <p:cNvPr id="334" name="Google Shape;334;p33"/>
            <p:cNvSpPr txBox="1"/>
            <p:nvPr/>
          </p:nvSpPr>
          <p:spPr>
            <a:xfrm>
              <a:off x="1323281" y="5242164"/>
              <a:ext cx="2204158" cy="4107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000000"/>
                  </a:solidFill>
                  <a:latin typeface="Arial"/>
                  <a:ea typeface="Arial"/>
                  <a:cs typeface="Arial"/>
                  <a:sym typeface="Arial"/>
                </a:rPr>
                <a:t>Subcontractor</a:t>
              </a:r>
              <a:endParaRPr/>
            </a:p>
          </p:txBody>
        </p:sp>
        <p:pic>
          <p:nvPicPr>
            <p:cNvPr id="335" name="Google Shape;335;p33" descr="C:\Users\Fable\AppData\Local\Microsoft\Windows\Temporary Internet Files\Content.IE5\X5T015VL\MC900433942[1].png"/>
            <p:cNvPicPr preferRelativeResize="0"/>
            <p:nvPr/>
          </p:nvPicPr>
          <p:blipFill rotWithShape="1">
            <a:blip r:embed="rId7">
              <a:alphaModFix/>
            </a:blip>
            <a:srcRect/>
            <a:stretch/>
          </p:blipFill>
          <p:spPr>
            <a:xfrm>
              <a:off x="1621631" y="3624756"/>
              <a:ext cx="1426369" cy="1426369"/>
            </a:xfrm>
            <a:prstGeom prst="rect">
              <a:avLst/>
            </a:prstGeom>
            <a:noFill/>
            <a:ln>
              <a:noFill/>
            </a:ln>
          </p:spPr>
        </p:pic>
        <p:sp>
          <p:nvSpPr>
            <p:cNvPr id="336" name="Google Shape;336;p33"/>
            <p:cNvSpPr txBox="1"/>
            <p:nvPr/>
          </p:nvSpPr>
          <p:spPr>
            <a:xfrm rot="320525">
              <a:off x="3290798" y="2333304"/>
              <a:ext cx="3099636" cy="6160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i="1" dirty="0">
                  <a:solidFill>
                    <a:srgbClr val="000000"/>
                  </a:solidFill>
                  <a:latin typeface="Arial"/>
                  <a:ea typeface="Arial"/>
                  <a:cs typeface="Arial"/>
                  <a:sym typeface="Arial"/>
                </a:rPr>
                <a:t>Submit subcontractor </a:t>
              </a:r>
              <a:r>
                <a:rPr lang="en-US" sz="1050" b="1" i="1" dirty="0">
                  <a:solidFill>
                    <a:srgbClr val="FF0000"/>
                  </a:solidFill>
                  <a:latin typeface="Arial"/>
                  <a:ea typeface="Arial"/>
                  <a:cs typeface="Arial"/>
                  <a:sym typeface="Arial"/>
                </a:rPr>
                <a:t>actual paid</a:t>
              </a:r>
              <a:r>
                <a:rPr lang="en-US" sz="1050" i="1" dirty="0">
                  <a:solidFill>
                    <a:srgbClr val="000000"/>
                  </a:solidFill>
                  <a:latin typeface="Arial"/>
                  <a:ea typeface="Arial"/>
                  <a:cs typeface="Arial"/>
                  <a:sym typeface="Arial"/>
                </a:rPr>
                <a:t> invoice amounts</a:t>
              </a:r>
              <a:endParaRPr sz="1050" i="1" baseline="30000" dirty="0">
                <a:solidFill>
                  <a:srgbClr val="000000"/>
                </a:solidFill>
                <a:latin typeface="Arial"/>
                <a:ea typeface="Arial"/>
                <a:cs typeface="Arial"/>
                <a:sym typeface="Arial"/>
              </a:endParaRPr>
            </a:p>
          </p:txBody>
        </p:sp>
        <p:sp>
          <p:nvSpPr>
            <p:cNvPr id="337" name="Google Shape;337;p33"/>
            <p:cNvSpPr txBox="1"/>
            <p:nvPr/>
          </p:nvSpPr>
          <p:spPr>
            <a:xfrm rot="-594912">
              <a:off x="3589051" y="3708757"/>
              <a:ext cx="3132137" cy="6160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i="1">
                  <a:solidFill>
                    <a:srgbClr val="000000"/>
                  </a:solidFill>
                  <a:latin typeface="Arial"/>
                  <a:ea typeface="Arial"/>
                  <a:cs typeface="Arial"/>
                  <a:sym typeface="Arial"/>
                </a:rPr>
                <a:t>Submit actual payments </a:t>
              </a:r>
              <a:r>
                <a:rPr lang="en-US" sz="1050" b="1" i="1">
                  <a:solidFill>
                    <a:srgbClr val="FF0000"/>
                  </a:solidFill>
                  <a:latin typeface="Arial"/>
                  <a:ea typeface="Arial"/>
                  <a:cs typeface="Arial"/>
                  <a:sym typeface="Arial"/>
                </a:rPr>
                <a:t>received</a:t>
              </a:r>
              <a:endParaRPr sz="1050" b="1" i="1" baseline="30000">
                <a:solidFill>
                  <a:srgbClr val="FF0000"/>
                </a:solidFill>
                <a:latin typeface="Arial"/>
                <a:ea typeface="Arial"/>
                <a:cs typeface="Arial"/>
                <a:sym typeface="Arial"/>
              </a:endParaRPr>
            </a:p>
          </p:txBody>
        </p:sp>
        <p:sp>
          <p:nvSpPr>
            <p:cNvPr id="338" name="Google Shape;338;p33"/>
            <p:cNvSpPr txBox="1"/>
            <p:nvPr/>
          </p:nvSpPr>
          <p:spPr>
            <a:xfrm>
              <a:off x="968121" y="2904490"/>
              <a:ext cx="1231027" cy="3593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75" b="1">
                  <a:solidFill>
                    <a:srgbClr val="000000"/>
                  </a:solidFill>
                  <a:latin typeface="Arial"/>
                  <a:ea typeface="Arial"/>
                  <a:cs typeface="Arial"/>
                  <a:sym typeface="Arial"/>
                </a:rPr>
                <a:t>Payment</a:t>
              </a:r>
              <a:endParaRPr/>
            </a:p>
          </p:txBody>
        </p:sp>
      </p:grpSp>
      <p:cxnSp>
        <p:nvCxnSpPr>
          <p:cNvPr id="339" name="Google Shape;339;p33"/>
          <p:cNvCxnSpPr/>
          <p:nvPr/>
        </p:nvCxnSpPr>
        <p:spPr>
          <a:xfrm rot="10800000" flipH="1">
            <a:off x="8206828" y="4060254"/>
            <a:ext cx="1574846" cy="295178"/>
          </a:xfrm>
          <a:prstGeom prst="straightConnector1">
            <a:avLst/>
          </a:prstGeom>
          <a:noFill/>
          <a:ln w="41275" cap="flat" cmpd="sng">
            <a:solidFill>
              <a:srgbClr val="002060"/>
            </a:solidFill>
            <a:prstDash val="solid"/>
            <a:round/>
            <a:headEnd type="none" w="sm" len="sm"/>
            <a:tailEnd type="triangle" w="med" len="med"/>
          </a:ln>
        </p:spPr>
      </p:cxnSp>
      <p:cxnSp>
        <p:nvCxnSpPr>
          <p:cNvPr id="340" name="Google Shape;340;p33"/>
          <p:cNvCxnSpPr/>
          <p:nvPr/>
        </p:nvCxnSpPr>
        <p:spPr>
          <a:xfrm>
            <a:off x="8193801" y="2959263"/>
            <a:ext cx="1587873" cy="203945"/>
          </a:xfrm>
          <a:prstGeom prst="straightConnector1">
            <a:avLst/>
          </a:prstGeom>
          <a:noFill/>
          <a:ln w="41275" cap="flat" cmpd="sng">
            <a:solidFill>
              <a:srgbClr val="002060"/>
            </a:solidFill>
            <a:prstDash val="solid"/>
            <a:round/>
            <a:headEnd type="none" w="sm" len="sm"/>
            <a:tailEnd type="triangle" w="med" len="med"/>
          </a:ln>
        </p:spPr>
      </p:cxnSp>
      <p:cxnSp>
        <p:nvCxnSpPr>
          <p:cNvPr id="341" name="Google Shape;341;p33"/>
          <p:cNvCxnSpPr>
            <a:stCxn id="333" idx="2"/>
          </p:cNvCxnSpPr>
          <p:nvPr/>
        </p:nvCxnSpPr>
        <p:spPr>
          <a:xfrm>
            <a:off x="7490737" y="3480967"/>
            <a:ext cx="57600" cy="747600"/>
          </a:xfrm>
          <a:prstGeom prst="straightConnector1">
            <a:avLst/>
          </a:prstGeom>
          <a:noFill/>
          <a:ln w="41275" cap="flat" cmpd="sng">
            <a:solidFill>
              <a:srgbClr val="002060"/>
            </a:solidFill>
            <a:prstDash val="solid"/>
            <a:round/>
            <a:headEnd type="none" w="sm" len="sm"/>
            <a:tailEnd type="triangle" w="med" len="med"/>
          </a:ln>
        </p:spPr>
      </p:cxnSp>
      <p:sp>
        <p:nvSpPr>
          <p:cNvPr id="2" name="Slide Number Placeholder 1">
            <a:extLst>
              <a:ext uri="{FF2B5EF4-FFF2-40B4-BE49-F238E27FC236}">
                <a16:creationId xmlns:a16="http://schemas.microsoft.com/office/drawing/2014/main" id="{47E20140-BFAF-C0E2-67A5-E9D64E39BC6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50339" y="831489"/>
            <a:ext cx="3985260" cy="641201"/>
          </a:xfrm>
          <a:prstGeom prst="rect">
            <a:avLst/>
          </a:prstGeom>
        </p:spPr>
        <p:txBody>
          <a:bodyPr vert="horz" wrap="square" lIns="0" tIns="12700" rIns="0" bIns="0" rtlCol="0">
            <a:spAutoFit/>
          </a:bodyPr>
          <a:lstStyle/>
          <a:p>
            <a:pPr marL="12700">
              <a:lnSpc>
                <a:spcPct val="100000"/>
              </a:lnSpc>
              <a:spcBef>
                <a:spcPts val="100"/>
              </a:spcBef>
            </a:pPr>
            <a:r>
              <a:rPr lang="en-US" sz="4000" dirty="0">
                <a:latin typeface="Times New Roman" panose="02020603050405020304" pitchFamily="18" charset="0"/>
                <a:cs typeface="Times New Roman" panose="02020603050405020304" pitchFamily="18" charset="0"/>
              </a:rPr>
              <a:t>Buy Indiana</a:t>
            </a:r>
            <a:endParaRPr sz="4000" dirty="0">
              <a:latin typeface="Times New Roman" panose="02020603050405020304" pitchFamily="18" charset="0"/>
              <a:cs typeface="Times New Roman" panose="02020603050405020304" pitchFamily="18" charset="0"/>
            </a:endParaRPr>
          </a:p>
        </p:txBody>
      </p:sp>
      <p:sp>
        <p:nvSpPr>
          <p:cNvPr id="4" name="object 4"/>
          <p:cNvSpPr txBox="1">
            <a:spLocks noGrp="1"/>
          </p:cNvSpPr>
          <p:nvPr>
            <p:ph type="sldNum" sz="quarter" idx="7"/>
          </p:nvPr>
        </p:nvSpPr>
        <p:spPr>
          <a:xfrm>
            <a:off x="9223804" y="6498483"/>
            <a:ext cx="347979" cy="285115"/>
          </a:xfrm>
          <a:prstGeom prst="rect">
            <a:avLst/>
          </a:prstGeom>
        </p:spPr>
        <p:txBody>
          <a:bodyPr vert="horz" wrap="square" lIns="0" tIns="0" rIns="0" bIns="0" rtlCol="0">
            <a:spAutoFit/>
          </a:bodyPr>
          <a:lstStyle>
            <a:defPPr>
              <a:defRPr lang="en-US"/>
            </a:defPPr>
            <a:lvl1pPr marL="0" algn="l" defTabSz="914400" rtl="0" eaLnBrk="1" latinLnBrk="0" hangingPunct="1">
              <a:defRPr sz="1800" b="0" i="0" kern="1200">
                <a:solidFill>
                  <a:schemeClr val="bg1"/>
                </a:solidFill>
                <a:latin typeface="Franklin Gothic Book"/>
                <a:ea typeface="+mn-ea"/>
                <a:cs typeface="Franklin Gothic Book"/>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lnSpc>
                <a:spcPts val="2110"/>
              </a:lnSpc>
            </a:pPr>
            <a:fld id="{81D60167-4931-47E6-BA6A-407CBD079E47}" type="slidenum">
              <a:rPr lang="en-US" smtClean="0"/>
              <a:pPr marL="38100">
                <a:lnSpc>
                  <a:spcPts val="2110"/>
                </a:lnSpc>
              </a:pPr>
              <a:t>34</a:t>
            </a:fld>
            <a:endParaRPr dirty="0"/>
          </a:p>
        </p:txBody>
      </p:sp>
      <p:sp>
        <p:nvSpPr>
          <p:cNvPr id="3" name="object 3"/>
          <p:cNvSpPr txBox="1"/>
          <p:nvPr/>
        </p:nvSpPr>
        <p:spPr>
          <a:xfrm>
            <a:off x="1374139" y="1707214"/>
            <a:ext cx="9179560" cy="3766416"/>
          </a:xfrm>
          <a:prstGeom prst="rect">
            <a:avLst/>
          </a:prstGeom>
        </p:spPr>
        <p:txBody>
          <a:bodyPr vert="horz" wrap="square" lIns="0" tIns="100330" rIns="0" bIns="0" rtlCol="0">
            <a:spAutoFit/>
          </a:bodyPr>
          <a:lstStyle/>
          <a:p>
            <a:pPr marL="354965" indent="-342900">
              <a:lnSpc>
                <a:spcPct val="100000"/>
              </a:lnSpc>
              <a:spcBef>
                <a:spcPts val="790"/>
              </a:spcBef>
              <a:buFont typeface="Wingdings" panose="05000000000000000000" pitchFamily="2" charset="2"/>
              <a:buChar char="§"/>
              <a:tabLst>
                <a:tab pos="396240" algn="l"/>
                <a:tab pos="396875" algn="l"/>
              </a:tabLst>
            </a:pPr>
            <a:r>
              <a:rPr sz="2400" b="1" spc="-5" dirty="0">
                <a:solidFill>
                  <a:srgbClr val="101D49"/>
                </a:solidFill>
                <a:latin typeface="Times New Roman"/>
                <a:cs typeface="Times New Roman"/>
              </a:rPr>
              <a:t>Buy</a:t>
            </a:r>
            <a:r>
              <a:rPr sz="2400" b="1" dirty="0">
                <a:solidFill>
                  <a:srgbClr val="101D49"/>
                </a:solidFill>
                <a:latin typeface="Times New Roman"/>
                <a:cs typeface="Times New Roman"/>
              </a:rPr>
              <a:t> </a:t>
            </a:r>
            <a:r>
              <a:rPr sz="2400" b="1" spc="-5" dirty="0">
                <a:solidFill>
                  <a:srgbClr val="101D49"/>
                </a:solidFill>
                <a:latin typeface="Times New Roman"/>
                <a:cs typeface="Times New Roman"/>
              </a:rPr>
              <a:t>Indiana</a:t>
            </a:r>
            <a:endParaRPr sz="2400" dirty="0">
              <a:solidFill>
                <a:srgbClr val="101D49"/>
              </a:solidFill>
              <a:latin typeface="Times New Roman"/>
              <a:cs typeface="Times New Roman"/>
            </a:endParaRPr>
          </a:p>
          <a:p>
            <a:pPr marL="927100" lvl="1" indent="-384175">
              <a:lnSpc>
                <a:spcPct val="100000"/>
              </a:lnSpc>
              <a:spcBef>
                <a:spcPts val="575"/>
              </a:spcBef>
              <a:buFont typeface="Franklin Gothic Book"/>
              <a:buChar char="–"/>
              <a:tabLst>
                <a:tab pos="926465" algn="l"/>
                <a:tab pos="927100" algn="l"/>
              </a:tabLst>
            </a:pPr>
            <a:r>
              <a:rPr sz="2000" spc="-15" dirty="0">
                <a:solidFill>
                  <a:srgbClr val="101D49"/>
                </a:solidFill>
                <a:latin typeface="Times New Roman"/>
                <a:cs typeface="Times New Roman"/>
              </a:rPr>
              <a:t>Respondent’s </a:t>
            </a:r>
            <a:r>
              <a:rPr sz="2000" spc="-5" dirty="0">
                <a:solidFill>
                  <a:srgbClr val="101D49"/>
                </a:solidFill>
                <a:latin typeface="Times New Roman"/>
                <a:cs typeface="Times New Roman"/>
              </a:rPr>
              <a:t>Buy Indiana status must be finalized by proposal due</a:t>
            </a:r>
            <a:r>
              <a:rPr sz="2000" spc="-35" dirty="0">
                <a:solidFill>
                  <a:srgbClr val="101D49"/>
                </a:solidFill>
                <a:latin typeface="Times New Roman"/>
                <a:cs typeface="Times New Roman"/>
              </a:rPr>
              <a:t> </a:t>
            </a:r>
            <a:r>
              <a:rPr sz="2000" spc="-5" dirty="0">
                <a:solidFill>
                  <a:srgbClr val="101D49"/>
                </a:solidFill>
                <a:latin typeface="Times New Roman"/>
                <a:cs typeface="Times New Roman"/>
              </a:rPr>
              <a:t>date.</a:t>
            </a:r>
            <a:endParaRPr sz="2000" dirty="0">
              <a:solidFill>
                <a:srgbClr val="101D49"/>
              </a:solidFill>
              <a:latin typeface="Times New Roman"/>
              <a:cs typeface="Times New Roman"/>
            </a:endParaRPr>
          </a:p>
          <a:p>
            <a:pPr marL="926465" marR="445770" lvl="1" indent="-384175">
              <a:lnSpc>
                <a:spcPts val="2260"/>
              </a:lnSpc>
              <a:spcBef>
                <a:spcPts val="745"/>
              </a:spcBef>
              <a:buFont typeface="Franklin Gothic Book"/>
              <a:buChar char="–"/>
              <a:tabLst>
                <a:tab pos="926465" algn="l"/>
                <a:tab pos="927100" algn="l"/>
              </a:tabLst>
            </a:pPr>
            <a:r>
              <a:rPr sz="2000" spc="-5" dirty="0">
                <a:solidFill>
                  <a:srgbClr val="101D49"/>
                </a:solidFill>
                <a:latin typeface="Times New Roman"/>
                <a:cs typeface="Times New Roman"/>
              </a:rPr>
              <a:t>It is the </a:t>
            </a:r>
            <a:r>
              <a:rPr sz="2000" spc="-15" dirty="0">
                <a:solidFill>
                  <a:srgbClr val="101D49"/>
                </a:solidFill>
                <a:latin typeface="Times New Roman"/>
                <a:cs typeface="Times New Roman"/>
              </a:rPr>
              <a:t>Respondent’s </a:t>
            </a:r>
            <a:r>
              <a:rPr sz="2000" spc="-5" dirty="0">
                <a:solidFill>
                  <a:srgbClr val="101D49"/>
                </a:solidFill>
                <a:latin typeface="Times New Roman"/>
                <a:cs typeface="Times New Roman"/>
              </a:rPr>
              <a:t>responsibility to confirm its Buy Indiana status for this  portion of the</a:t>
            </a:r>
            <a:r>
              <a:rPr sz="2000" spc="-35" dirty="0">
                <a:solidFill>
                  <a:srgbClr val="101D49"/>
                </a:solidFill>
                <a:latin typeface="Times New Roman"/>
                <a:cs typeface="Times New Roman"/>
              </a:rPr>
              <a:t> </a:t>
            </a:r>
            <a:r>
              <a:rPr sz="2000" spc="-5" dirty="0">
                <a:solidFill>
                  <a:srgbClr val="101D49"/>
                </a:solidFill>
                <a:latin typeface="Times New Roman"/>
                <a:cs typeface="Times New Roman"/>
              </a:rPr>
              <a:t>process.</a:t>
            </a:r>
            <a:endParaRPr sz="2000" dirty="0">
              <a:solidFill>
                <a:srgbClr val="101D49"/>
              </a:solidFill>
              <a:latin typeface="Times New Roman"/>
              <a:cs typeface="Times New Roman"/>
            </a:endParaRPr>
          </a:p>
          <a:p>
            <a:pPr marL="927100" lvl="1" indent="-384175">
              <a:lnSpc>
                <a:spcPts val="2330"/>
              </a:lnSpc>
              <a:spcBef>
                <a:spcPts val="500"/>
              </a:spcBef>
              <a:buFont typeface="Franklin Gothic Book"/>
              <a:buChar char="–"/>
              <a:tabLst>
                <a:tab pos="926465" algn="l"/>
                <a:tab pos="927100" algn="l"/>
              </a:tabLst>
            </a:pPr>
            <a:r>
              <a:rPr sz="2000" spc="-5" dirty="0">
                <a:solidFill>
                  <a:srgbClr val="101D49"/>
                </a:solidFill>
                <a:latin typeface="Times New Roman"/>
                <a:cs typeface="Times New Roman"/>
              </a:rPr>
              <a:t>Respondent must clearly indicate which preference(s) they intend to claim</a:t>
            </a:r>
            <a:r>
              <a:rPr sz="2000" spc="-40" dirty="0">
                <a:solidFill>
                  <a:srgbClr val="101D49"/>
                </a:solidFill>
                <a:latin typeface="Times New Roman"/>
                <a:cs typeface="Times New Roman"/>
              </a:rPr>
              <a:t> </a:t>
            </a:r>
            <a:r>
              <a:rPr sz="2000" spc="-5" dirty="0">
                <a:solidFill>
                  <a:srgbClr val="101D49"/>
                </a:solidFill>
                <a:latin typeface="Times New Roman"/>
                <a:cs typeface="Times New Roman"/>
              </a:rPr>
              <a:t>in</a:t>
            </a:r>
            <a:endParaRPr sz="2000" dirty="0">
              <a:solidFill>
                <a:srgbClr val="101D49"/>
              </a:solidFill>
              <a:latin typeface="Times New Roman"/>
              <a:cs typeface="Times New Roman"/>
            </a:endParaRPr>
          </a:p>
          <a:p>
            <a:pPr marL="926465">
              <a:lnSpc>
                <a:spcPts val="2330"/>
              </a:lnSpc>
            </a:pPr>
            <a:r>
              <a:rPr sz="2000" b="1" spc="-5" dirty="0">
                <a:solidFill>
                  <a:srgbClr val="101D49"/>
                </a:solidFill>
                <a:latin typeface="Times New Roman"/>
                <a:cs typeface="Times New Roman"/>
              </a:rPr>
              <a:t>Attachment </a:t>
            </a:r>
            <a:r>
              <a:rPr sz="2000" b="1" dirty="0">
                <a:solidFill>
                  <a:srgbClr val="101D49"/>
                </a:solidFill>
                <a:latin typeface="Times New Roman"/>
                <a:cs typeface="Times New Roman"/>
              </a:rPr>
              <a:t>J</a:t>
            </a:r>
            <a:r>
              <a:rPr sz="2000" dirty="0">
                <a:solidFill>
                  <a:srgbClr val="101D49"/>
                </a:solidFill>
                <a:latin typeface="Times New Roman"/>
                <a:cs typeface="Times New Roman"/>
              </a:rPr>
              <a:t>.</a:t>
            </a:r>
          </a:p>
          <a:p>
            <a:pPr marL="926465" marR="5080" lvl="1" indent="-384175">
              <a:lnSpc>
                <a:spcPts val="2260"/>
              </a:lnSpc>
              <a:spcBef>
                <a:spcPts val="750"/>
              </a:spcBef>
              <a:buFont typeface="Franklin Gothic Book"/>
              <a:buChar char="–"/>
              <a:tabLst>
                <a:tab pos="926465" algn="l"/>
                <a:tab pos="927100" algn="l"/>
              </a:tabLst>
            </a:pPr>
            <a:r>
              <a:rPr sz="2000" spc="-5" dirty="0">
                <a:solidFill>
                  <a:srgbClr val="101D49"/>
                </a:solidFill>
                <a:latin typeface="Times New Roman"/>
                <a:cs typeface="Times New Roman"/>
              </a:rPr>
              <a:t>Respondents that wish to claim the Buy Indiana preference must have an email  confirmation of their Buy Indiana status provided by </a:t>
            </a:r>
            <a:r>
              <a:rPr sz="2000" spc="-5" dirty="0">
                <a:solidFill>
                  <a:srgbClr val="101D49"/>
                </a:solidFill>
                <a:latin typeface="Times New Roman"/>
                <a:cs typeface="Times New Roman"/>
                <a:hlinkClick r:id="rId2">
                  <a:extLst>
                    <a:ext uri="{A12FA001-AC4F-418D-AE19-62706E023703}">
                      <ahyp:hlinkClr xmlns:ahyp="http://schemas.microsoft.com/office/drawing/2018/hyperlinkcolor" val="tx"/>
                    </a:ext>
                  </a:extLst>
                </a:hlinkClick>
              </a:rPr>
              <a:t> buyindianainvest@idoa.in.gov </a:t>
            </a:r>
            <a:r>
              <a:rPr sz="2000" spc="-5" dirty="0">
                <a:solidFill>
                  <a:srgbClr val="101D49"/>
                </a:solidFill>
                <a:latin typeface="Times New Roman"/>
                <a:cs typeface="Times New Roman"/>
              </a:rPr>
              <a:t>included in the proposal response. The email  confirmation must have been provided from within one year prior to the proposal  due</a:t>
            </a:r>
            <a:r>
              <a:rPr sz="2000" spc="-10" dirty="0">
                <a:solidFill>
                  <a:srgbClr val="101D49"/>
                </a:solidFill>
                <a:latin typeface="Times New Roman"/>
                <a:cs typeface="Times New Roman"/>
              </a:rPr>
              <a:t> </a:t>
            </a:r>
            <a:r>
              <a:rPr sz="2000" spc="-5" dirty="0">
                <a:solidFill>
                  <a:srgbClr val="101D49"/>
                </a:solidFill>
                <a:latin typeface="Times New Roman"/>
                <a:cs typeface="Times New Roman"/>
              </a:rPr>
              <a:t>date.</a:t>
            </a:r>
            <a:endParaRPr sz="2000" dirty="0">
              <a:solidFill>
                <a:srgbClr val="101D49"/>
              </a:solidFill>
              <a:latin typeface="Times New Roman"/>
              <a:cs typeface="Times New Roman"/>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g29d8d155607_0_0"/>
          <p:cNvSpPr txBox="1">
            <a:spLocks noGrp="1"/>
          </p:cNvSpPr>
          <p:nvPr>
            <p:ph type="title"/>
          </p:nvPr>
        </p:nvSpPr>
        <p:spPr>
          <a:xfrm>
            <a:off x="1371600" y="870860"/>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Submission </a:t>
            </a:r>
            <a:r>
              <a:rPr lang="en-US" sz="4000" dirty="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Requirements</a:t>
            </a:r>
            <a:br>
              <a:rPr lang="en-US" sz="4000" dirty="0">
                <a:latin typeface="Times New Roman"/>
                <a:ea typeface="Times New Roman"/>
                <a:cs typeface="Times New Roman"/>
                <a:sym typeface="Times New Roman"/>
              </a:rPr>
            </a:br>
            <a:endParaRPr sz="4000" dirty="0">
              <a:latin typeface="Times New Roman"/>
              <a:ea typeface="Times New Roman"/>
              <a:cs typeface="Times New Roman"/>
              <a:sym typeface="Times New Roman"/>
            </a:endParaRPr>
          </a:p>
        </p:txBody>
      </p:sp>
      <p:sp>
        <p:nvSpPr>
          <p:cNvPr id="348" name="Google Shape;348;g29d8d155607_0_0"/>
          <p:cNvSpPr txBox="1">
            <a:spLocks noGrp="1"/>
          </p:cNvSpPr>
          <p:nvPr>
            <p:ph type="body" idx="1"/>
          </p:nvPr>
        </p:nvSpPr>
        <p:spPr>
          <a:xfrm>
            <a:off x="1371600" y="1961425"/>
            <a:ext cx="9601200" cy="4324200"/>
          </a:xfrm>
          <a:prstGeom prst="rect">
            <a:avLst/>
          </a:prstGeom>
          <a:noFill/>
          <a:ln>
            <a:noFill/>
          </a:ln>
        </p:spPr>
        <p:txBody>
          <a:bodyPr spcFirstLastPara="1" wrap="square" lIns="91425" tIns="45700" rIns="91425" bIns="45700" anchor="t" anchorCtr="0">
            <a:normAutofit/>
          </a:bodyPr>
          <a:lstStyle/>
          <a:p>
            <a:pPr marL="384037" lvl="0" indent="-396737" algn="l" rtl="0">
              <a:spcBef>
                <a:spcPts val="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All submissions must be made through the </a:t>
            </a:r>
            <a:r>
              <a:rPr lang="en-US" u="sng" dirty="0">
                <a:solidFill>
                  <a:schemeClr val="hlink"/>
                </a:solidFill>
                <a:latin typeface="Times New Roman"/>
                <a:ea typeface="Times New Roman"/>
                <a:cs typeface="Times New Roman"/>
                <a:sym typeface="Times New Roman"/>
                <a:hlinkClick r:id="rId3"/>
              </a:rPr>
              <a:t>Supplier Portal</a:t>
            </a:r>
            <a:r>
              <a:rPr lang="en-US" dirty="0">
                <a:solidFill>
                  <a:srgbClr val="101D49"/>
                </a:solidFill>
                <a:latin typeface="Times New Roman"/>
                <a:ea typeface="Times New Roman"/>
                <a:cs typeface="Times New Roman"/>
                <a:sym typeface="Times New Roman"/>
              </a:rPr>
              <a:t>. We do not accept alternative submission methods. </a:t>
            </a:r>
            <a:endParaRPr b="1" dirty="0">
              <a:solidFill>
                <a:srgbClr val="101D49"/>
              </a:solidFill>
              <a:latin typeface="Times New Roman"/>
              <a:ea typeface="Times New Roman"/>
              <a:cs typeface="Times New Roman"/>
              <a:sym typeface="Times New Roman"/>
            </a:endParaRPr>
          </a:p>
          <a:p>
            <a:pPr marL="384037" lvl="0" indent="-402452" algn="l" rtl="0">
              <a:lnSpc>
                <a:spcPct val="94000"/>
              </a:lnSpc>
              <a:spcBef>
                <a:spcPts val="1200"/>
              </a:spcBef>
              <a:spcAft>
                <a:spcPts val="0"/>
              </a:spcAft>
              <a:buClr>
                <a:srgbClr val="101D49"/>
              </a:buClr>
              <a:buSzPts val="2000"/>
              <a:buChar char="■"/>
            </a:pPr>
            <a:r>
              <a:rPr lang="en-US" b="1" dirty="0">
                <a:solidFill>
                  <a:srgbClr val="101D49"/>
                </a:solidFill>
                <a:latin typeface="Times New Roman"/>
                <a:ea typeface="Times New Roman"/>
                <a:cs typeface="Times New Roman"/>
                <a:sym typeface="Times New Roman"/>
              </a:rPr>
              <a:t>You must be a registered bidder to submit a proposal. </a:t>
            </a:r>
            <a:endParaRPr dirty="0">
              <a:latin typeface="Times New Roman"/>
              <a:ea typeface="Times New Roman"/>
              <a:cs typeface="Times New Roman"/>
              <a:sym typeface="Times New Roman"/>
            </a:endParaRPr>
          </a:p>
          <a:p>
            <a:pPr marL="914377" lvl="1" indent="-408485"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Please refer to the </a:t>
            </a:r>
            <a:r>
              <a:rPr lang="en-US" i="0" u="sng" dirty="0">
                <a:solidFill>
                  <a:srgbClr val="101D49"/>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Bidder Registration</a:t>
            </a:r>
            <a:r>
              <a:rPr lang="en-US" i="0" dirty="0">
                <a:solidFill>
                  <a:srgbClr val="101D49"/>
                </a:solidFill>
                <a:latin typeface="Times New Roman"/>
                <a:ea typeface="Times New Roman"/>
                <a:cs typeface="Times New Roman"/>
                <a:sym typeface="Times New Roman"/>
              </a:rPr>
              <a:t> tutorial page for instructions about creating or updating your Bidder Profile. </a:t>
            </a:r>
            <a:endParaRPr i="0" dirty="0">
              <a:solidFill>
                <a:srgbClr val="101D49"/>
              </a:solidFill>
              <a:latin typeface="Times New Roman"/>
              <a:ea typeface="Times New Roman"/>
              <a:cs typeface="Times New Roman"/>
              <a:sym typeface="Times New Roman"/>
            </a:endParaRPr>
          </a:p>
          <a:p>
            <a:pPr marL="384037" lvl="0" indent="-396737" algn="l" rtl="0">
              <a:lnSpc>
                <a:spcPct val="94000"/>
              </a:lnSpc>
              <a:spcBef>
                <a:spcPts val="700"/>
              </a:spcBef>
              <a:spcAft>
                <a:spcPts val="0"/>
              </a:spcAft>
              <a:buClr>
                <a:srgbClr val="101D49"/>
              </a:buClr>
              <a:buSzPts val="2000"/>
              <a:buFont typeface="Times New Roman"/>
              <a:buChar char="■"/>
            </a:pPr>
            <a:r>
              <a:rPr lang="en-US" dirty="0">
                <a:solidFill>
                  <a:srgbClr val="101D49"/>
                </a:solidFill>
                <a:latin typeface="Times New Roman"/>
                <a:ea typeface="Times New Roman"/>
                <a:cs typeface="Times New Roman"/>
                <a:sym typeface="Times New Roman"/>
              </a:rPr>
              <a:t>If you encounter any technical issues, please visit the </a:t>
            </a:r>
            <a:r>
              <a:rPr lang="en-US" u="sng" dirty="0">
                <a:solidFill>
                  <a:schemeClr val="hlink"/>
                </a:solidFill>
                <a:latin typeface="Times New Roman"/>
                <a:ea typeface="Times New Roman"/>
                <a:cs typeface="Times New Roman"/>
                <a:sym typeface="Times New Roman"/>
                <a:hlinkClick r:id="rId5"/>
              </a:rPr>
              <a:t>FAQ</a:t>
            </a:r>
            <a:r>
              <a:rPr lang="en-US" dirty="0">
                <a:solidFill>
                  <a:srgbClr val="101D49"/>
                </a:solidFill>
                <a:latin typeface="Times New Roman"/>
                <a:ea typeface="Times New Roman"/>
                <a:cs typeface="Times New Roman"/>
                <a:sym typeface="Times New Roman"/>
              </a:rPr>
              <a:t> on the Supplier Portal home page and/or the </a:t>
            </a:r>
            <a:r>
              <a:rPr lang="en-US" u="sng" dirty="0">
                <a:solidFill>
                  <a:schemeClr val="hlink"/>
                </a:solidFill>
                <a:latin typeface="Times New Roman"/>
                <a:ea typeface="Times New Roman"/>
                <a:cs typeface="Times New Roman"/>
                <a:sym typeface="Times New Roman"/>
                <a:hlinkClick r:id="rId6"/>
              </a:rPr>
              <a:t>Supplier Portal Help Center</a:t>
            </a:r>
            <a:r>
              <a:rPr lang="en-US" dirty="0">
                <a:solidFill>
                  <a:srgbClr val="101D49"/>
                </a:solidFill>
                <a:latin typeface="Times New Roman"/>
                <a:ea typeface="Times New Roman"/>
                <a:cs typeface="Times New Roman"/>
                <a:sym typeface="Times New Roman"/>
              </a:rPr>
              <a:t>.</a:t>
            </a:r>
            <a:endParaRPr dirty="0">
              <a:solidFill>
                <a:srgbClr val="101D49"/>
              </a:solidFill>
              <a:latin typeface="Times New Roman"/>
              <a:ea typeface="Times New Roman"/>
              <a:cs typeface="Times New Roman"/>
              <a:sym typeface="Times New Roman"/>
            </a:endParaRPr>
          </a:p>
          <a:p>
            <a:pPr marL="384037" lvl="0" indent="-396737" algn="l" rtl="0">
              <a:lnSpc>
                <a:spcPct val="94000"/>
              </a:lnSpc>
              <a:spcBef>
                <a:spcPts val="700"/>
              </a:spcBef>
              <a:spcAft>
                <a:spcPts val="0"/>
              </a:spcAft>
              <a:buClr>
                <a:srgbClr val="101D49"/>
              </a:buClr>
              <a:buSzPts val="2000"/>
              <a:buFont typeface="Times New Roman"/>
              <a:buChar char="■"/>
            </a:pPr>
            <a:r>
              <a:rPr lang="en-US" dirty="0">
                <a:solidFill>
                  <a:srgbClr val="101D49"/>
                </a:solidFill>
                <a:latin typeface="Times New Roman"/>
                <a:ea typeface="Times New Roman"/>
                <a:cs typeface="Times New Roman"/>
                <a:sym typeface="Times New Roman"/>
              </a:rPr>
              <a:t>Give yourself plenty of time to submit your proposal via the Supplier Portal. Please note: Registration and/or updating the required email address used to sign in to the Supplier Portal </a:t>
            </a:r>
            <a:r>
              <a:rPr lang="en-US" b="1" u="sng" dirty="0">
                <a:solidFill>
                  <a:srgbClr val="101D49"/>
                </a:solidFill>
                <a:latin typeface="Times New Roman"/>
                <a:ea typeface="Times New Roman"/>
                <a:cs typeface="Times New Roman"/>
                <a:sym typeface="Times New Roman"/>
              </a:rPr>
              <a:t>cannot be done on the same day</a:t>
            </a:r>
            <a:r>
              <a:rPr lang="en-US" dirty="0">
                <a:solidFill>
                  <a:srgbClr val="101D49"/>
                </a:solidFill>
                <a:latin typeface="Times New Roman"/>
                <a:ea typeface="Times New Roman"/>
                <a:cs typeface="Times New Roman"/>
                <a:sym typeface="Times New Roman"/>
              </a:rPr>
              <a:t> as document download or submission. </a:t>
            </a:r>
            <a:endParaRPr dirty="0">
              <a:solidFill>
                <a:srgbClr val="101D49"/>
              </a:solidFill>
              <a:latin typeface="Times New Roman"/>
              <a:ea typeface="Times New Roman"/>
              <a:cs typeface="Times New Roman"/>
              <a:sym typeface="Times New Roman"/>
            </a:endParaRPr>
          </a:p>
          <a:p>
            <a:pPr marL="384037" lvl="0" indent="-396737" algn="l" rtl="0">
              <a:lnSpc>
                <a:spcPct val="94000"/>
              </a:lnSpc>
              <a:spcBef>
                <a:spcPts val="700"/>
              </a:spcBef>
              <a:spcAft>
                <a:spcPts val="0"/>
              </a:spcAft>
              <a:buClr>
                <a:srgbClr val="101D49"/>
              </a:buClr>
              <a:buSzPts val="2000"/>
              <a:buFont typeface="Times New Roman"/>
              <a:buChar char="■"/>
            </a:pPr>
            <a:r>
              <a:rPr lang="en-US" b="1" dirty="0">
                <a:solidFill>
                  <a:srgbClr val="FF0000"/>
                </a:solidFill>
                <a:latin typeface="Times New Roman"/>
                <a:ea typeface="Times New Roman"/>
                <a:cs typeface="Times New Roman"/>
                <a:sym typeface="Times New Roman"/>
              </a:rPr>
              <a:t>It is your responsibility to ensure that all required documents and forms are submitted prior to the due dates. Failure to complete or submit required documents and forms may result in disqualification or loss of points. </a:t>
            </a:r>
            <a:endParaRPr dirty="0">
              <a:latin typeface="Times New Roman"/>
              <a:ea typeface="Times New Roman"/>
              <a:cs typeface="Times New Roman"/>
              <a:sym typeface="Times New Roman"/>
            </a:endParaRPr>
          </a:p>
        </p:txBody>
      </p:sp>
      <p:sp>
        <p:nvSpPr>
          <p:cNvPr id="2" name="Slide Number Placeholder 1">
            <a:extLst>
              <a:ext uri="{FF2B5EF4-FFF2-40B4-BE49-F238E27FC236}">
                <a16:creationId xmlns:a16="http://schemas.microsoft.com/office/drawing/2014/main" id="{992A0A3E-AA34-A3D2-817A-682CA49ABEA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35"/>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dirty="0">
                <a:latin typeface="Times New Roman"/>
                <a:ea typeface="Times New Roman"/>
                <a:cs typeface="Times New Roman"/>
                <a:sym typeface="Times New Roman"/>
              </a:rPr>
              <a:t>Optional Submission Forms/Documents </a:t>
            </a:r>
            <a:endParaRPr dirty="0"/>
          </a:p>
        </p:txBody>
      </p:sp>
      <p:sp>
        <p:nvSpPr>
          <p:cNvPr id="355" name="Google Shape;355;p35"/>
          <p:cNvSpPr txBox="1">
            <a:spLocks noGrp="1"/>
          </p:cNvSpPr>
          <p:nvPr>
            <p:ph type="body" idx="1"/>
          </p:nvPr>
        </p:nvSpPr>
        <p:spPr>
          <a:xfrm>
            <a:off x="2390250" y="4275102"/>
            <a:ext cx="7359939" cy="829200"/>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0"/>
              </a:spcBef>
              <a:spcAft>
                <a:spcPts val="0"/>
              </a:spcAft>
              <a:buClr>
                <a:srgbClr val="FF0000"/>
              </a:buClr>
              <a:buSzPts val="1900"/>
              <a:buNone/>
            </a:pPr>
            <a:r>
              <a:rPr lang="en-US" b="1" dirty="0">
                <a:solidFill>
                  <a:srgbClr val="FF0000"/>
                </a:solidFill>
                <a:latin typeface="Garamond"/>
                <a:ea typeface="Garamond"/>
                <a:cs typeface="Garamond"/>
                <a:sym typeface="Garamond"/>
              </a:rPr>
              <a:t>Submission of these documents is optional and does not impact your ability to submit a proposal. </a:t>
            </a:r>
            <a:endParaRPr dirty="0"/>
          </a:p>
        </p:txBody>
      </p:sp>
      <p:graphicFrame>
        <p:nvGraphicFramePr>
          <p:cNvPr id="356" name="Google Shape;356;p35"/>
          <p:cNvGraphicFramePr/>
          <p:nvPr>
            <p:extLst>
              <p:ext uri="{D42A27DB-BD31-4B8C-83A1-F6EECF244321}">
                <p14:modId xmlns:p14="http://schemas.microsoft.com/office/powerpoint/2010/main" val="579665473"/>
              </p:ext>
            </p:extLst>
          </p:nvPr>
        </p:nvGraphicFramePr>
        <p:xfrm>
          <a:off x="2441815" y="2400305"/>
          <a:ext cx="7540385" cy="1714617"/>
        </p:xfrm>
        <a:graphic>
          <a:graphicData uri="http://schemas.openxmlformats.org/drawingml/2006/table">
            <a:tbl>
              <a:tblPr>
                <a:noFill/>
                <a:tableStyleId>{73D7B721-A2B8-4558-ACA4-B3124B83DCA9}</a:tableStyleId>
              </a:tblPr>
              <a:tblGrid>
                <a:gridCol w="1387100">
                  <a:extLst>
                    <a:ext uri="{9D8B030D-6E8A-4147-A177-3AD203B41FA5}">
                      <a16:colId xmlns:a16="http://schemas.microsoft.com/office/drawing/2014/main" val="20000"/>
                    </a:ext>
                  </a:extLst>
                </a:gridCol>
                <a:gridCol w="6153285">
                  <a:extLst>
                    <a:ext uri="{9D8B030D-6E8A-4147-A177-3AD203B41FA5}">
                      <a16:colId xmlns:a16="http://schemas.microsoft.com/office/drawing/2014/main" val="20001"/>
                    </a:ext>
                  </a:extLst>
                </a:gridCol>
              </a:tblGrid>
              <a:tr h="270800">
                <a:tc>
                  <a:txBody>
                    <a:bodyPr/>
                    <a:lstStyle/>
                    <a:p>
                      <a:pPr marL="0" marR="0" lvl="0" indent="0" algn="l" rtl="0">
                        <a:lnSpc>
                          <a:spcPct val="89000"/>
                        </a:lnSpc>
                        <a:spcBef>
                          <a:spcPts val="0"/>
                        </a:spcBef>
                        <a:spcAft>
                          <a:spcPts val="0"/>
                        </a:spcAft>
                        <a:buClr>
                          <a:schemeClr val="lt1"/>
                        </a:buClr>
                        <a:buSzPts val="2000"/>
                        <a:buFont typeface="Garamond"/>
                        <a:buNone/>
                      </a:pPr>
                      <a:r>
                        <a:rPr lang="en-US" sz="2000" b="1" u="none" strike="noStrike" cap="none" dirty="0">
                          <a:solidFill>
                            <a:schemeClr val="lt1"/>
                          </a:solidFill>
                          <a:latin typeface="Garamond"/>
                          <a:ea typeface="Garamond"/>
                          <a:cs typeface="Garamond"/>
                          <a:sym typeface="Garamond"/>
                        </a:rPr>
                        <a:t>Due Date</a:t>
                      </a:r>
                      <a:endParaRPr sz="20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101D49"/>
                    </a:solidFill>
                  </a:tcPr>
                </a:tc>
                <a:tc>
                  <a:txBody>
                    <a:bodyPr/>
                    <a:lstStyle/>
                    <a:p>
                      <a:pPr marL="0" marR="0" lvl="0" indent="0" algn="l" rtl="0">
                        <a:lnSpc>
                          <a:spcPct val="89000"/>
                        </a:lnSpc>
                        <a:spcBef>
                          <a:spcPts val="0"/>
                        </a:spcBef>
                        <a:spcAft>
                          <a:spcPts val="0"/>
                        </a:spcAft>
                        <a:buClr>
                          <a:schemeClr val="lt1"/>
                        </a:buClr>
                        <a:buSzPts val="2000"/>
                        <a:buFont typeface="Garamond"/>
                        <a:buNone/>
                      </a:pPr>
                      <a:r>
                        <a:rPr lang="en-US" sz="2000" b="1" u="none" strike="noStrike" cap="none">
                          <a:solidFill>
                            <a:schemeClr val="lt1"/>
                          </a:solidFill>
                          <a:latin typeface="Garamond"/>
                          <a:ea typeface="Garamond"/>
                          <a:cs typeface="Garamond"/>
                          <a:sym typeface="Garamond"/>
                        </a:rPr>
                        <a:t>Document/Form</a:t>
                      </a:r>
                      <a:endParaRPr sz="200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101D49"/>
                    </a:solidFill>
                  </a:tcPr>
                </a:tc>
                <a:extLst>
                  <a:ext uri="{0D108BD9-81ED-4DB2-BD59-A6C34878D82A}">
                    <a16:rowId xmlns:a16="http://schemas.microsoft.com/office/drawing/2014/main" val="10000"/>
                  </a:ext>
                </a:extLst>
              </a:tr>
              <a:tr h="486550">
                <a:tc>
                  <a:txBody>
                    <a:bodyPr/>
                    <a:lstStyle/>
                    <a:p>
                      <a:pPr marL="0" marR="0" lvl="0" indent="0" algn="l" rtl="0">
                        <a:spcBef>
                          <a:spcPts val="0"/>
                        </a:spcBef>
                        <a:spcAft>
                          <a:spcPts val="0"/>
                        </a:spcAft>
                        <a:buNone/>
                      </a:pPr>
                      <a:r>
                        <a:rPr lang="en-US" sz="2000" i="0" u="none" strike="noStrike" cap="none" dirty="0">
                          <a:solidFill>
                            <a:srgbClr val="101D49"/>
                          </a:solidFill>
                          <a:latin typeface="Garamond"/>
                          <a:ea typeface="Garamond"/>
                          <a:cs typeface="Garamond"/>
                          <a:sym typeface="Garamond"/>
                        </a:rPr>
                        <a:t>3/3/2025</a:t>
                      </a:r>
                      <a:endParaRPr sz="20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2000" i="0" u="none" strike="noStrike" cap="none" dirty="0">
                          <a:solidFill>
                            <a:srgbClr val="101D49"/>
                          </a:solidFill>
                          <a:latin typeface="Garamond"/>
                          <a:ea typeface="Garamond"/>
                          <a:cs typeface="Garamond"/>
                          <a:sym typeface="Garamond"/>
                        </a:rPr>
                        <a:t>Pre-Proposal Network Opportunities Form (Attachment I)</a:t>
                      </a:r>
                      <a:endParaRPr sz="20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78175">
                <a:tc>
                  <a:txBody>
                    <a:bodyPr/>
                    <a:lstStyle/>
                    <a:p>
                      <a:pPr marL="0" marR="0" lvl="0" indent="0" algn="l" rtl="0">
                        <a:spcBef>
                          <a:spcPts val="0"/>
                        </a:spcBef>
                        <a:spcAft>
                          <a:spcPts val="0"/>
                        </a:spcAft>
                        <a:buNone/>
                      </a:pPr>
                      <a:r>
                        <a:rPr lang="en-US" sz="2000" i="0" u="none" strike="noStrike" cap="none" dirty="0">
                          <a:solidFill>
                            <a:srgbClr val="101D49"/>
                          </a:solidFill>
                          <a:latin typeface="Garamond"/>
                          <a:ea typeface="Garamond"/>
                          <a:cs typeface="Garamond"/>
                          <a:sym typeface="Garamond"/>
                        </a:rPr>
                        <a:t>3/3/2025</a:t>
                      </a:r>
                      <a:endParaRPr sz="20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2000" i="0" u="none" strike="noStrike" cap="none" dirty="0">
                          <a:solidFill>
                            <a:srgbClr val="101D49"/>
                          </a:solidFill>
                          <a:latin typeface="Garamond"/>
                          <a:ea typeface="Garamond"/>
                          <a:cs typeface="Garamond"/>
                          <a:sym typeface="Garamond"/>
                        </a:rPr>
                        <a:t>Q&amp;A Template (Attachment G)</a:t>
                      </a:r>
                      <a:endParaRPr sz="20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78175">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000" i="0" u="none" strike="noStrike" cap="none" dirty="0">
                          <a:solidFill>
                            <a:srgbClr val="101D49"/>
                          </a:solidFill>
                          <a:latin typeface="Garamond"/>
                          <a:ea typeface="Garamond"/>
                          <a:cs typeface="Garamond"/>
                          <a:sym typeface="Garamond"/>
                        </a:rPr>
                        <a:t>3/3/2025</a:t>
                      </a:r>
                      <a:endParaRPr lang="en-US" sz="20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2000" i="0" u="none" strike="noStrike" cap="none" dirty="0">
                          <a:solidFill>
                            <a:srgbClr val="101D49"/>
                          </a:solidFill>
                          <a:latin typeface="Garamond"/>
                          <a:ea typeface="Garamond"/>
                          <a:cs typeface="Garamond"/>
                          <a:sym typeface="Garamond"/>
                        </a:rPr>
                        <a:t>Intent to Respond Form (Attachment L)</a:t>
                      </a:r>
                      <a:endParaRPr sz="20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 name="Slide Number Placeholder 1">
            <a:extLst>
              <a:ext uri="{FF2B5EF4-FFF2-40B4-BE49-F238E27FC236}">
                <a16:creationId xmlns:a16="http://schemas.microsoft.com/office/drawing/2014/main" id="{C34FD846-5951-3362-40AA-48B7393C450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3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dirty="0">
                <a:latin typeface="Times New Roman"/>
                <a:ea typeface="Times New Roman"/>
                <a:cs typeface="Times New Roman"/>
                <a:sym typeface="Times New Roman"/>
              </a:rPr>
              <a:t>Required Submission Forms/Documents </a:t>
            </a:r>
            <a:endParaRPr dirty="0"/>
          </a:p>
        </p:txBody>
      </p:sp>
      <p:sp>
        <p:nvSpPr>
          <p:cNvPr id="363" name="Google Shape;363;p36"/>
          <p:cNvSpPr txBox="1">
            <a:spLocks noGrp="1"/>
          </p:cNvSpPr>
          <p:nvPr>
            <p:ph type="body" idx="1"/>
          </p:nvPr>
        </p:nvSpPr>
        <p:spPr>
          <a:xfrm>
            <a:off x="1371600" y="5297710"/>
            <a:ext cx="9296400" cy="969000"/>
          </a:xfrm>
          <a:prstGeom prst="rect">
            <a:avLst/>
          </a:prstGeom>
          <a:noFill/>
          <a:ln>
            <a:noFill/>
          </a:ln>
        </p:spPr>
        <p:txBody>
          <a:bodyPr spcFirstLastPara="1" wrap="square" lIns="91425" tIns="45700" rIns="91425" bIns="45700" anchor="t" anchorCtr="0">
            <a:noAutofit/>
          </a:bodyPr>
          <a:lstStyle/>
          <a:p>
            <a:pPr marL="0" marR="0" lvl="0" indent="0" algn="l" rtl="0">
              <a:lnSpc>
                <a:spcPct val="94000"/>
              </a:lnSpc>
              <a:spcBef>
                <a:spcPts val="0"/>
              </a:spcBef>
              <a:spcAft>
                <a:spcPts val="0"/>
              </a:spcAft>
              <a:buClr>
                <a:srgbClr val="FF0000"/>
              </a:buClr>
              <a:buSzPts val="1200"/>
              <a:buNone/>
            </a:pPr>
            <a:r>
              <a:rPr lang="en-US" sz="1600" b="1" dirty="0">
                <a:solidFill>
                  <a:srgbClr val="FF0000"/>
                </a:solidFill>
                <a:latin typeface="Garamond"/>
                <a:ea typeface="Garamond"/>
                <a:cs typeface="Garamond"/>
                <a:sym typeface="Garamond"/>
              </a:rPr>
              <a:t>Use the templates provided for all responses and do not alter any templates.</a:t>
            </a:r>
            <a:endParaRPr sz="1600" dirty="0"/>
          </a:p>
          <a:p>
            <a:pPr marL="0" lvl="0" indent="0" algn="l" rtl="0">
              <a:lnSpc>
                <a:spcPct val="94000"/>
              </a:lnSpc>
              <a:spcBef>
                <a:spcPts val="1200"/>
              </a:spcBef>
              <a:spcAft>
                <a:spcPts val="0"/>
              </a:spcAft>
              <a:buClr>
                <a:srgbClr val="FF0000"/>
              </a:buClr>
              <a:buSzPts val="1200"/>
              <a:buNone/>
            </a:pPr>
            <a:r>
              <a:rPr lang="en-US" sz="1600" b="1" dirty="0">
                <a:solidFill>
                  <a:srgbClr val="FF0000"/>
                </a:solidFill>
                <a:latin typeface="Garamond"/>
                <a:ea typeface="Garamond"/>
                <a:cs typeface="Garamond"/>
                <a:sym typeface="Garamond"/>
              </a:rPr>
              <a:t>Responses must be submitted per the RFP instructions. See RFP Sections 1.8 and 2.1 for additional details. Late submissions, emailed or hand-delivered submissions will not be accepted.</a:t>
            </a:r>
            <a:endParaRPr sz="1600" dirty="0"/>
          </a:p>
          <a:p>
            <a:pPr marL="384038" lvl="0" indent="-257038" algn="l" rtl="0">
              <a:lnSpc>
                <a:spcPct val="94000"/>
              </a:lnSpc>
              <a:spcBef>
                <a:spcPts val="1200"/>
              </a:spcBef>
              <a:spcAft>
                <a:spcPts val="0"/>
              </a:spcAft>
              <a:buClr>
                <a:schemeClr val="dk2"/>
              </a:buClr>
              <a:buSzPts val="2000"/>
              <a:buNone/>
            </a:pPr>
            <a:endParaRPr dirty="0"/>
          </a:p>
        </p:txBody>
      </p:sp>
      <p:graphicFrame>
        <p:nvGraphicFramePr>
          <p:cNvPr id="364" name="Google Shape;364;p36"/>
          <p:cNvGraphicFramePr/>
          <p:nvPr>
            <p:extLst>
              <p:ext uri="{D42A27DB-BD31-4B8C-83A1-F6EECF244321}">
                <p14:modId xmlns:p14="http://schemas.microsoft.com/office/powerpoint/2010/main" val="330637212"/>
              </p:ext>
            </p:extLst>
          </p:nvPr>
        </p:nvGraphicFramePr>
        <p:xfrm>
          <a:off x="1371600" y="1974741"/>
          <a:ext cx="9144000" cy="3170619"/>
        </p:xfrm>
        <a:graphic>
          <a:graphicData uri="http://schemas.openxmlformats.org/drawingml/2006/table">
            <a:tbl>
              <a:tblPr>
                <a:noFill/>
                <a:tableStyleId>{73D7B721-A2B8-4558-ACA4-B3124B83DCA9}</a:tableStyleId>
              </a:tblPr>
              <a:tblGrid>
                <a:gridCol w="1679125">
                  <a:extLst>
                    <a:ext uri="{9D8B030D-6E8A-4147-A177-3AD203B41FA5}">
                      <a16:colId xmlns:a16="http://schemas.microsoft.com/office/drawing/2014/main" val="20000"/>
                    </a:ext>
                  </a:extLst>
                </a:gridCol>
                <a:gridCol w="7464875">
                  <a:extLst>
                    <a:ext uri="{9D8B030D-6E8A-4147-A177-3AD203B41FA5}">
                      <a16:colId xmlns:a16="http://schemas.microsoft.com/office/drawing/2014/main" val="20001"/>
                    </a:ext>
                  </a:extLst>
                </a:gridCol>
              </a:tblGrid>
              <a:tr h="242050">
                <a:tc>
                  <a:txBody>
                    <a:bodyPr/>
                    <a:lstStyle/>
                    <a:p>
                      <a:pPr marL="0" marR="0" lvl="0" indent="0" algn="l" rtl="0">
                        <a:lnSpc>
                          <a:spcPct val="89000"/>
                        </a:lnSpc>
                        <a:spcBef>
                          <a:spcPts val="0"/>
                        </a:spcBef>
                        <a:spcAft>
                          <a:spcPts val="0"/>
                        </a:spcAft>
                        <a:buClr>
                          <a:schemeClr val="lt1"/>
                        </a:buClr>
                        <a:buSzPts val="1800"/>
                        <a:buFont typeface="Garamond"/>
                        <a:buNone/>
                      </a:pPr>
                      <a:r>
                        <a:rPr lang="en-US" sz="1800" b="1" u="none" strike="noStrike" cap="none" dirty="0">
                          <a:solidFill>
                            <a:schemeClr val="lt1"/>
                          </a:solidFill>
                          <a:latin typeface="Garamond"/>
                          <a:ea typeface="Garamond"/>
                          <a:cs typeface="Garamond"/>
                          <a:sym typeface="Garamond"/>
                        </a:rPr>
                        <a:t>Due Date</a:t>
                      </a:r>
                      <a:endParaRPr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101D49"/>
                    </a:solidFill>
                  </a:tcPr>
                </a:tc>
                <a:tc>
                  <a:txBody>
                    <a:bodyPr/>
                    <a:lstStyle/>
                    <a:p>
                      <a:pPr marL="0" marR="0" lvl="0" indent="0" algn="l" rtl="0">
                        <a:lnSpc>
                          <a:spcPct val="89000"/>
                        </a:lnSpc>
                        <a:spcBef>
                          <a:spcPts val="0"/>
                        </a:spcBef>
                        <a:spcAft>
                          <a:spcPts val="0"/>
                        </a:spcAft>
                        <a:buClr>
                          <a:schemeClr val="lt1"/>
                        </a:buClr>
                        <a:buSzPts val="1800"/>
                        <a:buFont typeface="Garamond"/>
                        <a:buNone/>
                      </a:pPr>
                      <a:r>
                        <a:rPr lang="en-US" sz="1800" b="1" u="none" strike="noStrike" cap="none">
                          <a:solidFill>
                            <a:schemeClr val="lt1"/>
                          </a:solidFill>
                          <a:latin typeface="Garamond"/>
                          <a:ea typeface="Garamond"/>
                          <a:cs typeface="Garamond"/>
                          <a:sym typeface="Garamond"/>
                        </a:rPr>
                        <a:t>Document/Form</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101D49"/>
                    </a:solidFill>
                  </a:tcPr>
                </a:tc>
                <a:extLst>
                  <a:ext uri="{0D108BD9-81ED-4DB2-BD59-A6C34878D82A}">
                    <a16:rowId xmlns:a16="http://schemas.microsoft.com/office/drawing/2014/main" val="10000"/>
                  </a:ext>
                </a:extLst>
              </a:tr>
              <a:tr h="238700">
                <a:tc>
                  <a:txBody>
                    <a:bodyPr/>
                    <a:lstStyle/>
                    <a:p>
                      <a:pPr marL="0" marR="0" lvl="0" indent="0" algn="l" rtl="0">
                        <a:spcBef>
                          <a:spcPts val="0"/>
                        </a:spcBef>
                        <a:spcAft>
                          <a:spcPts val="0"/>
                        </a:spcAft>
                        <a:buNone/>
                      </a:pPr>
                      <a:r>
                        <a:rPr lang="en-US" sz="1600" dirty="0">
                          <a:solidFill>
                            <a:srgbClr val="101D49"/>
                          </a:solidFill>
                          <a:latin typeface="Garamond"/>
                          <a:ea typeface="Garamond"/>
                          <a:cs typeface="Garamond"/>
                          <a:sym typeface="Garamond"/>
                        </a:rPr>
                        <a:t>5/9</a:t>
                      </a:r>
                      <a:r>
                        <a:rPr lang="en-US" sz="1600" i="0" u="none" strike="noStrike" cap="none" dirty="0">
                          <a:solidFill>
                            <a:srgbClr val="101D49"/>
                          </a:solidFill>
                          <a:latin typeface="Garamond"/>
                          <a:ea typeface="Garamond"/>
                          <a:cs typeface="Garamond"/>
                          <a:sym typeface="Garamond"/>
                        </a:rPr>
                        <a:t>/2025</a:t>
                      </a:r>
                      <a:endParaRPr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i="0" u="none" strike="noStrike" cap="none">
                          <a:solidFill>
                            <a:srgbClr val="101D49"/>
                          </a:solidFill>
                          <a:latin typeface="Garamond"/>
                          <a:ea typeface="Garamond"/>
                          <a:cs typeface="Garamond"/>
                          <a:sym typeface="Garamond"/>
                        </a:rPr>
                        <a:t>Online Submission Form </a:t>
                      </a:r>
                      <a:endParaRPr/>
                    </a:p>
                    <a:p>
                      <a:pPr marL="285750" marR="0" lvl="0" indent="-285750" algn="l" rtl="0">
                        <a:spcBef>
                          <a:spcPts val="0"/>
                        </a:spcBef>
                        <a:spcAft>
                          <a:spcPts val="0"/>
                        </a:spcAft>
                        <a:buClr>
                          <a:srgbClr val="101D49"/>
                        </a:buClr>
                        <a:buSzPts val="1600"/>
                        <a:buFont typeface="Arial"/>
                        <a:buChar char="•"/>
                      </a:pPr>
                      <a:r>
                        <a:rPr lang="en-US" sz="1600" i="0" u="none" strike="noStrike" cap="none">
                          <a:solidFill>
                            <a:srgbClr val="101D49"/>
                          </a:solidFill>
                          <a:latin typeface="Garamond"/>
                          <a:ea typeface="Garamond"/>
                          <a:cs typeface="Garamond"/>
                          <a:sym typeface="Garamond"/>
                        </a:rPr>
                        <a:t>Executive Summary</a:t>
                      </a:r>
                      <a:endParaRPr/>
                    </a:p>
                    <a:p>
                      <a:pPr marL="285750" marR="0" lvl="0" indent="-285750" algn="l" rtl="0">
                        <a:spcBef>
                          <a:spcPts val="0"/>
                        </a:spcBef>
                        <a:spcAft>
                          <a:spcPts val="0"/>
                        </a:spcAft>
                        <a:buClr>
                          <a:srgbClr val="101D49"/>
                        </a:buClr>
                        <a:buSzPts val="1600"/>
                        <a:buFont typeface="Arial"/>
                        <a:buChar char="•"/>
                      </a:pPr>
                      <a:r>
                        <a:rPr lang="en-US" sz="1600" i="0" u="none" strike="noStrike" cap="none">
                          <a:solidFill>
                            <a:srgbClr val="101D49"/>
                          </a:solidFill>
                          <a:latin typeface="Garamond"/>
                          <a:ea typeface="Garamond"/>
                          <a:cs typeface="Garamond"/>
                          <a:sym typeface="Garamond"/>
                        </a:rPr>
                        <a:t>Attestation Form (Attachment J)</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716100">
                <a:tc>
                  <a:txBody>
                    <a:bodyPr/>
                    <a:lstStyle/>
                    <a:p>
                      <a:pPr marL="0" marR="0" lvl="0" indent="0" algn="l" rtl="0">
                        <a:spcBef>
                          <a:spcPts val="0"/>
                        </a:spcBef>
                        <a:spcAft>
                          <a:spcPts val="0"/>
                        </a:spcAft>
                        <a:buNone/>
                      </a:pPr>
                      <a:r>
                        <a:rPr lang="en-US" sz="1600" dirty="0">
                          <a:solidFill>
                            <a:srgbClr val="101D49"/>
                          </a:solidFill>
                          <a:latin typeface="Garamond"/>
                          <a:ea typeface="Garamond"/>
                          <a:cs typeface="Garamond"/>
                          <a:sym typeface="Garamond"/>
                        </a:rPr>
                        <a:t>5/9</a:t>
                      </a:r>
                      <a:r>
                        <a:rPr lang="en-US" sz="1600" i="0" u="none" strike="noStrike" cap="none" dirty="0">
                          <a:solidFill>
                            <a:srgbClr val="101D49"/>
                          </a:solidFill>
                          <a:latin typeface="Garamond"/>
                          <a:ea typeface="Garamond"/>
                          <a:cs typeface="Garamond"/>
                          <a:sym typeface="Garamond"/>
                        </a:rPr>
                        <a:t>/2025</a:t>
                      </a:r>
                      <a:endParaRPr lang="en-US" sz="1600" dirty="0"/>
                    </a:p>
                    <a:p>
                      <a:pPr marL="0" marR="0" lvl="0" indent="0" algn="l" rtl="0">
                        <a:spcBef>
                          <a:spcPts val="0"/>
                        </a:spcBef>
                        <a:spcAft>
                          <a:spcPts val="0"/>
                        </a:spcAft>
                        <a:buNone/>
                      </a:pPr>
                      <a:endParaRPr sz="1600" i="0" u="none" strike="noStrike" cap="none" dirty="0">
                        <a:solidFill>
                          <a:srgbClr val="101D49"/>
                        </a:solidFill>
                        <a:latin typeface="Garamond"/>
                        <a:ea typeface="Garamond"/>
                        <a:cs typeface="Garamond"/>
                        <a:sym typeface="Garamond"/>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i="0" u="none" strike="noStrike" cap="none" dirty="0">
                          <a:solidFill>
                            <a:srgbClr val="101D49"/>
                          </a:solidFill>
                          <a:latin typeface="Garamond"/>
                          <a:ea typeface="Garamond"/>
                          <a:cs typeface="Garamond"/>
                          <a:sym typeface="Garamond"/>
                        </a:rPr>
                        <a:t>M/WBE and IVOSB Participation Plan Form (Attachment A &amp; A1)</a:t>
                      </a:r>
                      <a:endParaRPr dirty="0"/>
                    </a:p>
                    <a:p>
                      <a:pPr marL="285750" marR="0" lvl="0" indent="-285750" algn="l" rtl="0">
                        <a:spcBef>
                          <a:spcPts val="0"/>
                        </a:spcBef>
                        <a:spcAft>
                          <a:spcPts val="0"/>
                        </a:spcAft>
                        <a:buClr>
                          <a:srgbClr val="101D49"/>
                        </a:buClr>
                        <a:buSzPts val="1600"/>
                        <a:buFont typeface="Arial"/>
                        <a:buChar char="•"/>
                      </a:pPr>
                      <a:r>
                        <a:rPr lang="en-US" sz="1600" i="0" u="none" strike="noStrike" cap="none" dirty="0">
                          <a:solidFill>
                            <a:srgbClr val="101D49"/>
                          </a:solidFill>
                          <a:latin typeface="Garamond"/>
                          <a:ea typeface="Garamond"/>
                          <a:cs typeface="Garamond"/>
                          <a:sym typeface="Garamond"/>
                        </a:rPr>
                        <a:t>Letter(s) of Commitment</a:t>
                      </a:r>
                      <a:endParaRPr dirty="0"/>
                    </a:p>
                    <a:p>
                      <a:pPr marL="285750" marR="0" lvl="0" indent="-285750" algn="l" rtl="0">
                        <a:spcBef>
                          <a:spcPts val="0"/>
                        </a:spcBef>
                        <a:spcAft>
                          <a:spcPts val="0"/>
                        </a:spcAft>
                        <a:buClr>
                          <a:srgbClr val="101D49"/>
                        </a:buClr>
                        <a:buSzPts val="1600"/>
                        <a:buFont typeface="Arial"/>
                        <a:buChar char="•"/>
                      </a:pPr>
                      <a:r>
                        <a:rPr lang="en-US" sz="1600" i="0" u="none" strike="noStrike" cap="none" dirty="0">
                          <a:solidFill>
                            <a:srgbClr val="101D49"/>
                          </a:solidFill>
                          <a:latin typeface="Garamond"/>
                          <a:ea typeface="Garamond"/>
                          <a:cs typeface="Garamond"/>
                          <a:sym typeface="Garamond"/>
                        </a:rPr>
                        <a:t>Certification Documentation</a:t>
                      </a:r>
                      <a:endParaRPr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38700">
                <a:tc>
                  <a:txBody>
                    <a:bodyPr/>
                    <a:lstStyle/>
                    <a:p>
                      <a:pPr marL="0" marR="0" lvl="0" indent="0" algn="l" defTabSz="914400" rtl="0" eaLnBrk="1" fontAlgn="auto" latinLnBrk="0" hangingPunct="1">
                        <a:lnSpc>
                          <a:spcPct val="100000"/>
                        </a:lnSpc>
                        <a:spcBef>
                          <a:spcPts val="0"/>
                        </a:spcBef>
                        <a:spcAft>
                          <a:spcPts val="0"/>
                        </a:spcAft>
                        <a:buClr>
                          <a:schemeClr val="dk1"/>
                        </a:buClr>
                        <a:buSzTx/>
                        <a:buFont typeface="Arial"/>
                        <a:buNone/>
                        <a:tabLst/>
                        <a:defRPr/>
                      </a:pPr>
                      <a:r>
                        <a:rPr lang="en-US" sz="1600" dirty="0">
                          <a:solidFill>
                            <a:srgbClr val="101D49"/>
                          </a:solidFill>
                          <a:latin typeface="Garamond"/>
                          <a:ea typeface="Garamond"/>
                          <a:cs typeface="Garamond"/>
                          <a:sym typeface="Garamond"/>
                        </a:rPr>
                        <a:t>5/9</a:t>
                      </a:r>
                      <a:r>
                        <a:rPr lang="en-US" sz="1600" i="0" u="none" strike="noStrike" cap="none" dirty="0">
                          <a:solidFill>
                            <a:srgbClr val="101D49"/>
                          </a:solidFill>
                          <a:latin typeface="Garamond"/>
                          <a:ea typeface="Garamond"/>
                          <a:cs typeface="Garamond"/>
                          <a:sym typeface="Garamond"/>
                        </a:rPr>
                        <a:t>/2025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i="0" u="none" strike="noStrike" cap="none">
                          <a:solidFill>
                            <a:srgbClr val="101D49"/>
                          </a:solidFill>
                          <a:latin typeface="Garamond"/>
                          <a:ea typeface="Garamond"/>
                          <a:cs typeface="Garamond"/>
                          <a:sym typeface="Garamond"/>
                        </a:rPr>
                        <a:t>Indiana Economic Impact Form (Attachment C)</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38700">
                <a:tc>
                  <a:txBody>
                    <a:bodyPr/>
                    <a:lstStyle/>
                    <a:p>
                      <a:pPr marL="0" marR="0" lvl="0" indent="0" algn="l" defTabSz="914400" rtl="0" eaLnBrk="1" fontAlgn="auto" latinLnBrk="0" hangingPunct="1">
                        <a:lnSpc>
                          <a:spcPct val="100000"/>
                        </a:lnSpc>
                        <a:spcBef>
                          <a:spcPts val="0"/>
                        </a:spcBef>
                        <a:spcAft>
                          <a:spcPts val="0"/>
                        </a:spcAft>
                        <a:buClr>
                          <a:schemeClr val="dk1"/>
                        </a:buClr>
                        <a:buSzTx/>
                        <a:buFont typeface="Arial"/>
                        <a:buNone/>
                        <a:tabLst/>
                        <a:defRPr/>
                      </a:pPr>
                      <a:r>
                        <a:rPr lang="en-US" sz="1600" dirty="0">
                          <a:solidFill>
                            <a:srgbClr val="101D49"/>
                          </a:solidFill>
                          <a:latin typeface="Garamond"/>
                          <a:ea typeface="Garamond"/>
                          <a:cs typeface="Garamond"/>
                          <a:sym typeface="Garamond"/>
                        </a:rPr>
                        <a:t>5/9</a:t>
                      </a:r>
                      <a:r>
                        <a:rPr lang="en-US" sz="1600" i="0" u="none" strike="noStrike" cap="none" dirty="0">
                          <a:solidFill>
                            <a:srgbClr val="101D49"/>
                          </a:solidFill>
                          <a:latin typeface="Garamond"/>
                          <a:ea typeface="Garamond"/>
                          <a:cs typeface="Garamond"/>
                          <a:sym typeface="Garamond"/>
                        </a:rPr>
                        <a:t>/2025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i="0" u="none" strike="noStrike" cap="none">
                          <a:solidFill>
                            <a:srgbClr val="101D49"/>
                          </a:solidFill>
                          <a:latin typeface="Garamond"/>
                          <a:ea typeface="Garamond"/>
                          <a:cs typeface="Garamond"/>
                          <a:sym typeface="Garamond"/>
                        </a:rPr>
                        <a:t>Cost Proposal Template (Attachment D)</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3870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solidFill>
                            <a:srgbClr val="101D49"/>
                          </a:solidFill>
                          <a:latin typeface="Garamond"/>
                          <a:ea typeface="Garamond"/>
                          <a:cs typeface="Garamond"/>
                          <a:sym typeface="Garamond"/>
                        </a:rPr>
                        <a:t>5/9</a:t>
                      </a:r>
                      <a:r>
                        <a:rPr lang="en-US" sz="1600" i="0" u="none" strike="noStrike" cap="none" dirty="0">
                          <a:solidFill>
                            <a:srgbClr val="101D49"/>
                          </a:solidFill>
                          <a:latin typeface="Garamond"/>
                          <a:ea typeface="Garamond"/>
                          <a:cs typeface="Garamond"/>
                          <a:sym typeface="Garamond"/>
                        </a:rPr>
                        <a:t>/2025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Garamond"/>
                        <a:buNone/>
                      </a:pPr>
                      <a:r>
                        <a:rPr lang="en-US" sz="1600" i="0" u="none" strike="noStrike" cap="none">
                          <a:solidFill>
                            <a:srgbClr val="101D49"/>
                          </a:solidFill>
                          <a:latin typeface="Garamond"/>
                          <a:ea typeface="Garamond"/>
                          <a:cs typeface="Garamond"/>
                          <a:sym typeface="Garamond"/>
                        </a:rPr>
                        <a:t>Business Proposal Template (Attachment E)</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3870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solidFill>
                            <a:srgbClr val="101D49"/>
                          </a:solidFill>
                          <a:latin typeface="Garamond"/>
                          <a:ea typeface="Garamond"/>
                          <a:cs typeface="Garamond"/>
                          <a:sym typeface="Garamond"/>
                        </a:rPr>
                        <a:t>5/9</a:t>
                      </a:r>
                      <a:r>
                        <a:rPr lang="en-US" sz="1600" i="0" u="none" strike="noStrike" cap="none" dirty="0">
                          <a:solidFill>
                            <a:srgbClr val="101D49"/>
                          </a:solidFill>
                          <a:latin typeface="Garamond"/>
                          <a:ea typeface="Garamond"/>
                          <a:cs typeface="Garamond"/>
                          <a:sym typeface="Garamond"/>
                        </a:rPr>
                        <a:t>/2025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Garamond"/>
                        <a:buNone/>
                      </a:pPr>
                      <a:r>
                        <a:rPr lang="en-US" sz="1600" i="0" u="none" strike="noStrike" cap="none">
                          <a:solidFill>
                            <a:srgbClr val="101D49"/>
                          </a:solidFill>
                          <a:latin typeface="Garamond"/>
                          <a:ea typeface="Garamond"/>
                          <a:cs typeface="Garamond"/>
                          <a:sym typeface="Garamond"/>
                        </a:rPr>
                        <a:t>Technical Proposal Template (Attachment F)</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0320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solidFill>
                            <a:srgbClr val="101D49"/>
                          </a:solidFill>
                          <a:latin typeface="Garamond"/>
                          <a:ea typeface="Garamond"/>
                          <a:cs typeface="Garamond"/>
                          <a:sym typeface="Garamond"/>
                        </a:rPr>
                        <a:t>5/9</a:t>
                      </a:r>
                      <a:r>
                        <a:rPr lang="en-US" sz="1600" i="0" u="none" strike="noStrike" cap="none" dirty="0">
                          <a:solidFill>
                            <a:srgbClr val="101D49"/>
                          </a:solidFill>
                          <a:latin typeface="Garamond"/>
                          <a:ea typeface="Garamond"/>
                          <a:cs typeface="Garamond"/>
                          <a:sym typeface="Garamond"/>
                        </a:rPr>
                        <a:t>/2025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Garamond"/>
                        <a:buNone/>
                      </a:pPr>
                      <a:r>
                        <a:rPr lang="en-US" sz="1600" i="0" u="none" strike="noStrike" cap="none" dirty="0">
                          <a:solidFill>
                            <a:srgbClr val="101D49"/>
                          </a:solidFill>
                          <a:latin typeface="Garamond"/>
                          <a:ea typeface="Garamond"/>
                          <a:cs typeface="Garamond"/>
                          <a:sym typeface="Garamond"/>
                        </a:rPr>
                        <a:t>Reference Check Forms (Attachment H) – Must be completed by the reference and emailed directly to the State.</a:t>
                      </a:r>
                      <a:endParaRPr sz="1600" i="0" u="none" strike="noStrike" cap="none" dirty="0">
                        <a:solidFill>
                          <a:srgbClr val="101D49"/>
                        </a:solidFill>
                        <a:latin typeface="Garamond"/>
                        <a:ea typeface="Garamond"/>
                        <a:cs typeface="Garamond"/>
                        <a:sym typeface="Garamond"/>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2" name="Slide Number Placeholder 1">
            <a:extLst>
              <a:ext uri="{FF2B5EF4-FFF2-40B4-BE49-F238E27FC236}">
                <a16:creationId xmlns:a16="http://schemas.microsoft.com/office/drawing/2014/main" id="{B191C84A-D4C0-BD4E-D95A-F198AC66F35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37"/>
          <p:cNvSpPr txBox="1">
            <a:spLocks noGrp="1"/>
          </p:cNvSpPr>
          <p:nvPr>
            <p:ph type="title"/>
          </p:nvPr>
        </p:nvSpPr>
        <p:spPr>
          <a:xfrm>
            <a:off x="1371600" y="868680"/>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Additional Information</a:t>
            </a:r>
            <a:endParaRPr sz="4000" dirty="0"/>
          </a:p>
        </p:txBody>
      </p:sp>
      <p:sp>
        <p:nvSpPr>
          <p:cNvPr id="371" name="Google Shape;371;p37"/>
          <p:cNvSpPr txBox="1">
            <a:spLocks noGrp="1"/>
          </p:cNvSpPr>
          <p:nvPr>
            <p:ph type="body" idx="1"/>
          </p:nvPr>
        </p:nvSpPr>
        <p:spPr>
          <a:xfrm>
            <a:off x="1371600" y="2171700"/>
            <a:ext cx="9601200" cy="4116600"/>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rgbClr val="101D49"/>
              </a:buClr>
              <a:buSzPts val="1600"/>
              <a:buNone/>
            </a:pPr>
            <a:r>
              <a:rPr lang="en-US" sz="1700" dirty="0">
                <a:solidFill>
                  <a:srgbClr val="101D49"/>
                </a:solidFill>
                <a:latin typeface="Times New Roman"/>
                <a:ea typeface="Times New Roman"/>
                <a:cs typeface="Times New Roman"/>
                <a:sym typeface="Times New Roman"/>
              </a:rPr>
              <a:t>IDOA PROCUREMENT LINKS AND NUMBERS</a:t>
            </a:r>
            <a:endParaRPr sz="1700" u="sng" dirty="0">
              <a:solidFill>
                <a:srgbClr val="101D49"/>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endParaRPr>
          </a:p>
          <a:p>
            <a:pPr marL="342900" lvl="0" indent="-342900" algn="ctr" rtl="0">
              <a:lnSpc>
                <a:spcPct val="80000"/>
              </a:lnSpc>
              <a:spcBef>
                <a:spcPts val="320"/>
              </a:spcBef>
              <a:spcAft>
                <a:spcPts val="0"/>
              </a:spcAft>
              <a:buClr>
                <a:srgbClr val="000000"/>
              </a:buClr>
              <a:buSzPts val="1600"/>
              <a:buNone/>
            </a:pPr>
            <a:r>
              <a:rPr lang="en-US" sz="1700" u="sng" dirty="0">
                <a:solidFill>
                  <a:srgbClr val="000000"/>
                </a:solidFill>
                <a:latin typeface="Times New Roman"/>
                <a:ea typeface="Times New Roman"/>
                <a:cs typeface="Times New Roman"/>
                <a:sym typeface="Times New Roman"/>
                <a:hlinkClick r:id="rId4"/>
              </a:rPr>
              <a:t>https://www.in.gov/idoa/state-information-center/</a:t>
            </a:r>
            <a:endParaRPr sz="1700" dirty="0">
              <a:solidFill>
                <a:srgbClr val="000000"/>
              </a:solidFill>
              <a:latin typeface="Times New Roman"/>
              <a:ea typeface="Times New Roman"/>
              <a:cs typeface="Times New Roman"/>
              <a:sym typeface="Times New Roman"/>
            </a:endParaRPr>
          </a:p>
          <a:p>
            <a:pPr marL="342900" lvl="0" indent="-342900" algn="ctr" rtl="0">
              <a:lnSpc>
                <a:spcPct val="80000"/>
              </a:lnSpc>
              <a:spcBef>
                <a:spcPts val="320"/>
              </a:spcBef>
              <a:spcAft>
                <a:spcPts val="0"/>
              </a:spcAft>
              <a:buClr>
                <a:schemeClr val="dk2"/>
              </a:buClr>
              <a:buSzPts val="1600"/>
              <a:buNone/>
            </a:pPr>
            <a:endParaRPr sz="1700" dirty="0">
              <a:solidFill>
                <a:srgbClr val="000000"/>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101D49"/>
              </a:buClr>
              <a:buSzPts val="1600"/>
              <a:buNone/>
            </a:pPr>
            <a:r>
              <a:rPr lang="en-US" sz="1700" dirty="0">
                <a:solidFill>
                  <a:srgbClr val="101D49"/>
                </a:solidFill>
                <a:latin typeface="Times New Roman"/>
                <a:ea typeface="Times New Roman"/>
                <a:cs typeface="Times New Roman"/>
                <a:sym typeface="Times New Roman"/>
              </a:rPr>
              <a:t>A.	Link to the developing for bidder registry with IDOA and Secretary of State.</a:t>
            </a:r>
            <a:endParaRPr sz="1700" dirty="0"/>
          </a:p>
          <a:p>
            <a:pPr marL="342900" lvl="0" indent="-342900" algn="l" rtl="0">
              <a:lnSpc>
                <a:spcPct val="80000"/>
              </a:lnSpc>
              <a:spcBef>
                <a:spcPts val="320"/>
              </a:spcBef>
              <a:spcAft>
                <a:spcPts val="0"/>
              </a:spcAft>
              <a:buClr>
                <a:srgbClr val="000000"/>
              </a:buClr>
              <a:buSzPts val="1600"/>
              <a:buNone/>
            </a:pPr>
            <a:r>
              <a:rPr lang="en-US" sz="1700" dirty="0">
                <a:solidFill>
                  <a:srgbClr val="000000"/>
                </a:solidFill>
                <a:latin typeface="Times New Roman"/>
                <a:ea typeface="Times New Roman"/>
                <a:cs typeface="Times New Roman"/>
                <a:sym typeface="Times New Roman"/>
              </a:rPr>
              <a:t>	</a:t>
            </a:r>
            <a:r>
              <a:rPr lang="en-US" sz="1700" u="sng" dirty="0">
                <a:solidFill>
                  <a:srgbClr val="000000"/>
                </a:solidFill>
                <a:latin typeface="Times New Roman"/>
                <a:ea typeface="Times New Roman"/>
                <a:cs typeface="Times New Roman"/>
                <a:sym typeface="Times New Roman"/>
                <a:hlinkClick r:id="rId5">
                  <a:extLst>
                    <a:ext uri="{A12FA001-AC4F-418D-AE19-62706E023703}">
                      <ahyp:hlinkClr xmlns:ahyp="http://schemas.microsoft.com/office/drawing/2018/hyperlinkcolor" val="tx"/>
                    </a:ext>
                  </a:extLst>
                </a:hlinkClick>
              </a:rPr>
              <a:t>http://www.in.gov/idoa/2464.htm</a:t>
            </a:r>
            <a:endParaRPr sz="1700" dirty="0">
              <a:solidFill>
                <a:srgbClr val="000000"/>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101D49"/>
              </a:buClr>
              <a:buSzPts val="1600"/>
              <a:buNone/>
            </a:pPr>
            <a:r>
              <a:rPr lang="en-US" sz="1700" dirty="0">
                <a:solidFill>
                  <a:srgbClr val="101D49"/>
                </a:solidFill>
                <a:latin typeface="Times New Roman"/>
                <a:ea typeface="Times New Roman"/>
                <a:cs typeface="Times New Roman"/>
                <a:sym typeface="Times New Roman"/>
              </a:rPr>
              <a:t>B.	Secretary of State of Indiana:</a:t>
            </a:r>
            <a:endParaRPr sz="1700" dirty="0"/>
          </a:p>
          <a:p>
            <a:pPr marL="342900" lvl="0" indent="-342900" algn="l" rtl="0">
              <a:lnSpc>
                <a:spcPct val="80000"/>
              </a:lnSpc>
              <a:spcBef>
                <a:spcPts val="320"/>
              </a:spcBef>
              <a:spcAft>
                <a:spcPts val="0"/>
              </a:spcAft>
              <a:buClr>
                <a:srgbClr val="101D49"/>
              </a:buClr>
              <a:buSzPts val="1600"/>
              <a:buNone/>
            </a:pPr>
            <a:r>
              <a:rPr lang="en-US" sz="1700" dirty="0">
                <a:solidFill>
                  <a:srgbClr val="101D49"/>
                </a:solidFill>
                <a:latin typeface="Times New Roman"/>
                <a:ea typeface="Times New Roman"/>
                <a:cs typeface="Times New Roman"/>
                <a:sym typeface="Times New Roman"/>
              </a:rPr>
              <a:t>	Can be reached at (317) 232-6576 for registration assistance.  </a:t>
            </a:r>
            <a:r>
              <a:rPr lang="en-US" sz="1700" u="sng" dirty="0">
                <a:solidFill>
                  <a:srgbClr val="000000"/>
                </a:solidFill>
                <a:latin typeface="Times New Roman"/>
                <a:ea typeface="Times New Roman"/>
                <a:cs typeface="Times New Roman"/>
                <a:sym typeface="Times New Roman"/>
                <a:hlinkClick r:id="rId6">
                  <a:extLst>
                    <a:ext uri="{A12FA001-AC4F-418D-AE19-62706E023703}">
                      <ahyp:hlinkClr xmlns:ahyp="http://schemas.microsoft.com/office/drawing/2018/hyperlinkcolor" val="tx"/>
                    </a:ext>
                  </a:extLst>
                </a:hlinkClick>
              </a:rPr>
              <a:t>www.in.gov/sos</a:t>
            </a:r>
            <a:endParaRPr sz="1700" dirty="0">
              <a:solidFill>
                <a:srgbClr val="000000"/>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101D49"/>
              </a:buClr>
              <a:buSzPts val="1600"/>
              <a:buNone/>
            </a:pPr>
            <a:r>
              <a:rPr lang="en-US" sz="1700" dirty="0">
                <a:solidFill>
                  <a:srgbClr val="101D49"/>
                </a:solidFill>
                <a:latin typeface="Times New Roman"/>
                <a:ea typeface="Times New Roman"/>
                <a:cs typeface="Times New Roman"/>
                <a:sym typeface="Times New Roman"/>
              </a:rPr>
              <a:t>C.	See Vendor and Supplier Resource Center:</a:t>
            </a:r>
            <a:endParaRPr sz="1700" dirty="0"/>
          </a:p>
          <a:p>
            <a:pPr marL="342900" lvl="0" indent="-342900" algn="l" rtl="0">
              <a:lnSpc>
                <a:spcPct val="80000"/>
              </a:lnSpc>
              <a:spcBef>
                <a:spcPts val="320"/>
              </a:spcBef>
              <a:spcAft>
                <a:spcPts val="0"/>
              </a:spcAft>
              <a:buClr>
                <a:srgbClr val="000000"/>
              </a:buClr>
              <a:buSzPts val="1600"/>
              <a:buNone/>
            </a:pPr>
            <a:r>
              <a:rPr lang="en-US" sz="1700" dirty="0">
                <a:solidFill>
                  <a:srgbClr val="000000"/>
                </a:solidFill>
                <a:latin typeface="Times New Roman"/>
                <a:ea typeface="Times New Roman"/>
                <a:cs typeface="Times New Roman"/>
                <a:sym typeface="Times New Roman"/>
              </a:rPr>
              <a:t>	</a:t>
            </a:r>
            <a:r>
              <a:rPr lang="en-US" sz="1700" u="sng" dirty="0">
                <a:solidFill>
                  <a:srgbClr val="000000"/>
                </a:solidFill>
                <a:latin typeface="Times New Roman"/>
                <a:ea typeface="Times New Roman"/>
                <a:cs typeface="Times New Roman"/>
                <a:sym typeface="Times New Roman"/>
                <a:hlinkClick r:id="rId7">
                  <a:extLst>
                    <a:ext uri="{A12FA001-AC4F-418D-AE19-62706E023703}">
                      <ahyp:hlinkClr xmlns:ahyp="http://schemas.microsoft.com/office/drawing/2018/hyperlinkcolor" val="tx"/>
                    </a:ext>
                  </a:extLst>
                </a:hlinkClick>
              </a:rPr>
              <a:t>http://www.in.gov/idoa/3106.htm</a:t>
            </a:r>
            <a:endParaRPr sz="1700" dirty="0">
              <a:solidFill>
                <a:srgbClr val="000000"/>
              </a:solidFill>
              <a:latin typeface="Times New Roman"/>
              <a:ea typeface="Times New Roman"/>
              <a:cs typeface="Times New Roman"/>
              <a:sym typeface="Times New Roman"/>
            </a:endParaRPr>
          </a:p>
          <a:p>
            <a:pPr marL="342900" lvl="0" indent="-349250" algn="l" rtl="0">
              <a:lnSpc>
                <a:spcPct val="80000"/>
              </a:lnSpc>
              <a:spcBef>
                <a:spcPts val="320"/>
              </a:spcBef>
              <a:spcAft>
                <a:spcPts val="0"/>
              </a:spcAft>
              <a:buClr>
                <a:srgbClr val="101D49"/>
              </a:buClr>
              <a:buSzPts val="1700"/>
              <a:buFont typeface="Times New Roman"/>
              <a:buAutoNum type="alphaUcPeriod" startAt="4"/>
            </a:pPr>
            <a:r>
              <a:rPr lang="en-US" sz="1700" dirty="0">
                <a:solidFill>
                  <a:srgbClr val="101D49"/>
                </a:solidFill>
                <a:latin typeface="Times New Roman"/>
                <a:ea typeface="Times New Roman"/>
                <a:cs typeface="Times New Roman"/>
                <a:sym typeface="Times New Roman"/>
              </a:rPr>
              <a:t>Minority and Women Owned Business Enterprises:</a:t>
            </a:r>
            <a:endParaRPr sz="1700" dirty="0"/>
          </a:p>
          <a:p>
            <a:pPr marL="342900" lvl="0" indent="-342900" algn="l" rtl="0">
              <a:lnSpc>
                <a:spcPct val="80000"/>
              </a:lnSpc>
              <a:spcBef>
                <a:spcPts val="320"/>
              </a:spcBef>
              <a:spcAft>
                <a:spcPts val="0"/>
              </a:spcAft>
              <a:buClr>
                <a:srgbClr val="101D49"/>
              </a:buClr>
              <a:buSzPts val="1600"/>
              <a:buNone/>
            </a:pPr>
            <a:r>
              <a:rPr lang="en-US" sz="1700" dirty="0">
                <a:solidFill>
                  <a:srgbClr val="101D49"/>
                </a:solidFill>
                <a:latin typeface="Times New Roman"/>
                <a:ea typeface="Times New Roman"/>
                <a:cs typeface="Times New Roman"/>
                <a:sym typeface="Times New Roman"/>
              </a:rPr>
              <a:t>	Link to more information and full listing of IDOA Minority and Women Owned Businesses</a:t>
            </a:r>
            <a:endParaRPr sz="1700" dirty="0"/>
          </a:p>
          <a:p>
            <a:pPr marL="342900" lvl="0" indent="-342900" algn="l" rtl="0">
              <a:lnSpc>
                <a:spcPct val="80000"/>
              </a:lnSpc>
              <a:spcBef>
                <a:spcPts val="320"/>
              </a:spcBef>
              <a:spcAft>
                <a:spcPts val="0"/>
              </a:spcAft>
              <a:buClr>
                <a:srgbClr val="000000"/>
              </a:buClr>
              <a:buSzPts val="1600"/>
              <a:buNone/>
            </a:pPr>
            <a:r>
              <a:rPr lang="en-US" sz="1700" dirty="0">
                <a:solidFill>
                  <a:srgbClr val="000000"/>
                </a:solidFill>
                <a:latin typeface="Times New Roman"/>
                <a:ea typeface="Times New Roman"/>
                <a:cs typeface="Times New Roman"/>
                <a:sym typeface="Times New Roman"/>
              </a:rPr>
              <a:t>	</a:t>
            </a:r>
            <a:r>
              <a:rPr lang="en-US" sz="1700" u="sng" dirty="0">
                <a:solidFill>
                  <a:srgbClr val="000000"/>
                </a:solidFill>
                <a:latin typeface="Times New Roman"/>
                <a:ea typeface="Times New Roman"/>
                <a:cs typeface="Times New Roman"/>
                <a:sym typeface="Times New Roman"/>
                <a:hlinkClick r:id="rId8">
                  <a:extLst>
                    <a:ext uri="{A12FA001-AC4F-418D-AE19-62706E023703}">
                      <ahyp:hlinkClr xmlns:ahyp="http://schemas.microsoft.com/office/drawing/2018/hyperlinkcolor" val="tx"/>
                    </a:ext>
                  </a:extLst>
                </a:hlinkClick>
              </a:rPr>
              <a:t>http://www.in.gov/idoa/2352.htm</a:t>
            </a:r>
            <a:endParaRPr sz="1700" dirty="0">
              <a:solidFill>
                <a:srgbClr val="000000"/>
              </a:solidFill>
              <a:latin typeface="Times New Roman"/>
              <a:ea typeface="Times New Roman"/>
              <a:cs typeface="Times New Roman"/>
              <a:sym typeface="Times New Roman"/>
            </a:endParaRPr>
          </a:p>
          <a:p>
            <a:pPr marL="0" lvl="0" indent="0" algn="l" rtl="0">
              <a:lnSpc>
                <a:spcPct val="80000"/>
              </a:lnSpc>
              <a:spcBef>
                <a:spcPts val="320"/>
              </a:spcBef>
              <a:spcAft>
                <a:spcPts val="0"/>
              </a:spcAft>
              <a:buClr>
                <a:srgbClr val="101D49"/>
              </a:buClr>
              <a:buSzPts val="1600"/>
              <a:buNone/>
            </a:pPr>
            <a:r>
              <a:rPr lang="en-US" sz="1700" dirty="0">
                <a:solidFill>
                  <a:srgbClr val="101D49"/>
                </a:solidFill>
                <a:latin typeface="Times New Roman"/>
                <a:ea typeface="Times New Roman"/>
                <a:cs typeface="Times New Roman"/>
                <a:sym typeface="Times New Roman"/>
              </a:rPr>
              <a:t>E.    RFP posting and updates:</a:t>
            </a:r>
            <a:endParaRPr sz="1700" dirty="0"/>
          </a:p>
          <a:p>
            <a:pPr marL="342900" lvl="0" indent="-342900" algn="l" rtl="0">
              <a:lnSpc>
                <a:spcPct val="80000"/>
              </a:lnSpc>
              <a:spcBef>
                <a:spcPts val="320"/>
              </a:spcBef>
              <a:spcAft>
                <a:spcPts val="0"/>
              </a:spcAft>
              <a:buClr>
                <a:srgbClr val="000000"/>
              </a:buClr>
              <a:buSzPts val="1600"/>
              <a:buNone/>
            </a:pPr>
            <a:r>
              <a:rPr lang="en-US" sz="1700" dirty="0">
                <a:solidFill>
                  <a:srgbClr val="000000"/>
                </a:solidFill>
                <a:latin typeface="Times New Roman"/>
                <a:ea typeface="Times New Roman"/>
                <a:cs typeface="Times New Roman"/>
                <a:sym typeface="Times New Roman"/>
              </a:rPr>
              <a:t>	Go to </a:t>
            </a:r>
            <a:r>
              <a:rPr lang="en-US" sz="1700" u="sng" dirty="0">
                <a:solidFill>
                  <a:srgbClr val="000000"/>
                </a:solidFill>
                <a:latin typeface="Times New Roman"/>
                <a:ea typeface="Times New Roman"/>
                <a:cs typeface="Times New Roman"/>
                <a:sym typeface="Times New Roman"/>
                <a:hlinkClick r:id="rId9">
                  <a:extLst>
                    <a:ext uri="{A12FA001-AC4F-418D-AE19-62706E023703}">
                      <ahyp:hlinkClr xmlns:ahyp="http://schemas.microsoft.com/office/drawing/2018/hyperlinkcolor" val="tx"/>
                    </a:ext>
                  </a:extLst>
                </a:hlinkClick>
              </a:rPr>
              <a:t>https://www.in.gov/idoa/procurement/current-business-opportunities/</a:t>
            </a:r>
            <a:endParaRPr sz="1700" dirty="0">
              <a:solidFill>
                <a:srgbClr val="000000"/>
              </a:solidFill>
              <a:latin typeface="Times New Roman"/>
              <a:ea typeface="Times New Roman"/>
              <a:cs typeface="Times New Roman"/>
              <a:sym typeface="Times New Roman"/>
            </a:endParaRPr>
          </a:p>
          <a:p>
            <a:pPr marL="342900" lvl="0" indent="-342900" algn="l" rtl="0">
              <a:lnSpc>
                <a:spcPct val="80000"/>
              </a:lnSpc>
              <a:spcBef>
                <a:spcPts val="0"/>
              </a:spcBef>
              <a:spcAft>
                <a:spcPts val="0"/>
              </a:spcAft>
              <a:buClr>
                <a:srgbClr val="101D49"/>
              </a:buClr>
              <a:buSzPts val="1600"/>
              <a:buNone/>
            </a:pPr>
            <a:r>
              <a:rPr lang="en-US" sz="1700" dirty="0">
                <a:solidFill>
                  <a:srgbClr val="101D49"/>
                </a:solidFill>
                <a:latin typeface="Times New Roman"/>
                <a:ea typeface="Times New Roman"/>
                <a:cs typeface="Times New Roman"/>
                <a:sym typeface="Times New Roman"/>
              </a:rPr>
              <a:t>	Scroll through table until you find desired RFP number on left-hand side and click the link.</a:t>
            </a:r>
            <a:endParaRPr sz="1700" dirty="0"/>
          </a:p>
          <a:p>
            <a:pPr marL="0" lvl="0" indent="0" algn="l" rtl="0">
              <a:lnSpc>
                <a:spcPct val="94000"/>
              </a:lnSpc>
              <a:spcBef>
                <a:spcPts val="1000"/>
              </a:spcBef>
              <a:spcAft>
                <a:spcPts val="0"/>
              </a:spcAft>
              <a:buClr>
                <a:schemeClr val="dk2"/>
              </a:buClr>
              <a:buSzPts val="1600"/>
              <a:buNone/>
            </a:pPr>
            <a:endParaRPr sz="1700" dirty="0"/>
          </a:p>
        </p:txBody>
      </p:sp>
      <p:sp>
        <p:nvSpPr>
          <p:cNvPr id="2" name="Slide Number Placeholder 1">
            <a:extLst>
              <a:ext uri="{FF2B5EF4-FFF2-40B4-BE49-F238E27FC236}">
                <a16:creationId xmlns:a16="http://schemas.microsoft.com/office/drawing/2014/main" id="{C76AD99F-1B3E-E8F6-42BA-731EE8809EA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38"/>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Questions</a:t>
            </a:r>
            <a:br>
              <a:rPr lang="en-US" sz="4000" dirty="0">
                <a:solidFill>
                  <a:schemeClr val="dk1"/>
                </a:solidFill>
                <a:latin typeface="Times New Roman"/>
                <a:ea typeface="Times New Roman"/>
                <a:cs typeface="Times New Roman"/>
                <a:sym typeface="Times New Roman"/>
              </a:rPr>
            </a:br>
            <a:endParaRPr sz="4000" dirty="0">
              <a:latin typeface="Times New Roman"/>
              <a:ea typeface="Times New Roman"/>
              <a:cs typeface="Times New Roman"/>
              <a:sym typeface="Times New Roman"/>
            </a:endParaRPr>
          </a:p>
        </p:txBody>
      </p:sp>
      <p:sp>
        <p:nvSpPr>
          <p:cNvPr id="378" name="Google Shape;378;p38"/>
          <p:cNvSpPr txBox="1">
            <a:spLocks noGrp="1"/>
          </p:cNvSpPr>
          <p:nvPr>
            <p:ph type="body" idx="1"/>
          </p:nvPr>
        </p:nvSpPr>
        <p:spPr>
          <a:xfrm>
            <a:off x="1371600" y="2286000"/>
            <a:ext cx="9601200" cy="21138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000"/>
              <a:buNone/>
            </a:pPr>
            <a:r>
              <a:rPr lang="en-US" dirty="0">
                <a:solidFill>
                  <a:srgbClr val="101D49"/>
                </a:solidFill>
                <a:latin typeface="Times New Roman"/>
                <a:ea typeface="Times New Roman"/>
                <a:cs typeface="Times New Roman"/>
                <a:sym typeface="Times New Roman"/>
              </a:rPr>
              <a:t>All questions/inquiries should be submitted using the Q&amp;A Template (Attachment G) as outlined in Section 1.7 of the RFP Main Document no later than </a:t>
            </a:r>
            <a:r>
              <a:rPr lang="en-US" b="1" dirty="0">
                <a:solidFill>
                  <a:srgbClr val="101D49"/>
                </a:solidFill>
                <a:latin typeface="Times New Roman"/>
                <a:ea typeface="Times New Roman"/>
                <a:cs typeface="Times New Roman"/>
                <a:sym typeface="Times New Roman"/>
              </a:rPr>
              <a:t>3:00 PM ET on March 3, 2025</a:t>
            </a:r>
            <a:r>
              <a:rPr lang="en-US" dirty="0">
                <a:solidFill>
                  <a:srgbClr val="101D49"/>
                </a:solidFill>
                <a:latin typeface="Times New Roman"/>
                <a:ea typeface="Times New Roman"/>
                <a:cs typeface="Times New Roman"/>
                <a:sym typeface="Times New Roman"/>
              </a:rPr>
              <a:t>.</a:t>
            </a:r>
            <a:endParaRPr dirty="0"/>
          </a:p>
          <a:p>
            <a:pPr marL="0" lvl="0" indent="0" algn="ctr" rtl="0">
              <a:lnSpc>
                <a:spcPct val="94000"/>
              </a:lnSpc>
              <a:spcBef>
                <a:spcPts val="1200"/>
              </a:spcBef>
              <a:spcAft>
                <a:spcPts val="0"/>
              </a:spcAft>
              <a:buClr>
                <a:schemeClr val="dk2"/>
              </a:buClr>
              <a:buSzPts val="2000"/>
              <a:buNone/>
            </a:pPr>
            <a:endParaRPr dirty="0">
              <a:solidFill>
                <a:srgbClr val="101D49"/>
              </a:solidFill>
              <a:latin typeface="Times New Roman"/>
              <a:ea typeface="Times New Roman"/>
              <a:cs typeface="Times New Roman"/>
              <a:sym typeface="Times New Roman"/>
            </a:endParaRPr>
          </a:p>
          <a:p>
            <a:pPr marL="0" lvl="0" indent="0" algn="l" rtl="0">
              <a:lnSpc>
                <a:spcPct val="94000"/>
              </a:lnSpc>
              <a:spcBef>
                <a:spcPts val="1200"/>
              </a:spcBef>
              <a:spcAft>
                <a:spcPts val="0"/>
              </a:spcAft>
              <a:buClr>
                <a:srgbClr val="101D49"/>
              </a:buClr>
              <a:buSzPts val="2000"/>
              <a:buNone/>
            </a:pPr>
            <a:r>
              <a:rPr lang="en-US" dirty="0">
                <a:solidFill>
                  <a:srgbClr val="101D49"/>
                </a:solidFill>
                <a:latin typeface="Times New Roman"/>
                <a:ea typeface="Times New Roman"/>
                <a:cs typeface="Times New Roman"/>
                <a:sym typeface="Times New Roman"/>
              </a:rPr>
              <a:t>REMINDER (OPTIONAL): If interested, send a Pre-proposal Network Opportunities Form (Attachment I) via email at </a:t>
            </a:r>
            <a:r>
              <a:rPr lang="en-US" u="sng" dirty="0">
                <a:solidFill>
                  <a:srgbClr val="101D49"/>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rfp@idoa.in.gov</a:t>
            </a:r>
            <a:r>
              <a:rPr lang="en-US" dirty="0">
                <a:solidFill>
                  <a:srgbClr val="101D49"/>
                </a:solidFill>
                <a:latin typeface="Times New Roman"/>
                <a:ea typeface="Times New Roman"/>
                <a:cs typeface="Times New Roman"/>
                <a:sym typeface="Times New Roman"/>
              </a:rPr>
              <a:t> no later than </a:t>
            </a:r>
            <a:r>
              <a:rPr lang="en-US" b="1" dirty="0">
                <a:solidFill>
                  <a:srgbClr val="101D49"/>
                </a:solidFill>
                <a:latin typeface="Times New Roman"/>
                <a:ea typeface="Times New Roman"/>
                <a:cs typeface="Times New Roman"/>
                <a:sym typeface="Times New Roman"/>
              </a:rPr>
              <a:t>3:00 PM ET on March 3, 2025</a:t>
            </a:r>
            <a:r>
              <a:rPr lang="en-US" dirty="0">
                <a:solidFill>
                  <a:srgbClr val="101D49"/>
                </a:solidFill>
                <a:latin typeface="Times New Roman"/>
                <a:ea typeface="Times New Roman"/>
                <a:cs typeface="Times New Roman"/>
                <a:sym typeface="Times New Roman"/>
              </a:rPr>
              <a:t>.  </a:t>
            </a:r>
            <a:endParaRPr dirty="0"/>
          </a:p>
          <a:p>
            <a:pPr marL="384038" lvl="0" indent="-266563" algn="ctr" rtl="0">
              <a:lnSpc>
                <a:spcPct val="94000"/>
              </a:lnSpc>
              <a:spcBef>
                <a:spcPts val="1200"/>
              </a:spcBef>
              <a:spcAft>
                <a:spcPts val="0"/>
              </a:spcAft>
              <a:buClr>
                <a:schemeClr val="dk2"/>
              </a:buClr>
              <a:buSzPts val="2000"/>
              <a:buNone/>
            </a:pPr>
            <a:endParaRPr dirty="0"/>
          </a:p>
        </p:txBody>
      </p:sp>
      <p:sp>
        <p:nvSpPr>
          <p:cNvPr id="2" name="Slide Number Placeholder 1">
            <a:extLst>
              <a:ext uri="{FF2B5EF4-FFF2-40B4-BE49-F238E27FC236}">
                <a16:creationId xmlns:a16="http://schemas.microsoft.com/office/drawing/2014/main" id="{36B0DECD-5EA4-1C70-8174-0089BAC2A82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2" name="Google Shape;118;p3">
            <a:extLst>
              <a:ext uri="{FF2B5EF4-FFF2-40B4-BE49-F238E27FC236}">
                <a16:creationId xmlns:a16="http://schemas.microsoft.com/office/drawing/2014/main" id="{9F2DAF4A-549C-55A6-7624-133B82C8FE56}"/>
              </a:ext>
            </a:extLst>
          </p:cNvPr>
          <p:cNvSpPr txBox="1">
            <a:spLocks/>
          </p:cNvSpPr>
          <p:nvPr/>
        </p:nvSpPr>
        <p:spPr>
          <a:xfrm>
            <a:off x="1145407" y="1927274"/>
            <a:ext cx="10077650" cy="4059866"/>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94000"/>
              </a:lnSpc>
              <a:spcBef>
                <a:spcPts val="1000"/>
              </a:spcBef>
              <a:spcAft>
                <a:spcPts val="0"/>
              </a:spcAft>
              <a:buClr>
                <a:schemeClr val="dk2"/>
              </a:buClr>
              <a:buSzPts val="1800"/>
              <a:buFont typeface="Libre Franklin"/>
              <a:buChar char="■"/>
              <a:defRPr sz="2000" b="0" i="0" u="none" strike="noStrike" cap="none">
                <a:solidFill>
                  <a:schemeClr val="dk2"/>
                </a:solidFill>
                <a:latin typeface="Libre Franklin"/>
                <a:ea typeface="Libre Franklin"/>
                <a:cs typeface="Libre Franklin"/>
                <a:sym typeface="Libre Franklin"/>
              </a:defRPr>
            </a:lvl1pPr>
            <a:lvl2pPr marL="914400" marR="0" lvl="1" indent="-342900" algn="l" rtl="0">
              <a:lnSpc>
                <a:spcPct val="94000"/>
              </a:lnSpc>
              <a:spcBef>
                <a:spcPts val="500"/>
              </a:spcBef>
              <a:spcAft>
                <a:spcPts val="0"/>
              </a:spcAft>
              <a:buClr>
                <a:schemeClr val="dk2"/>
              </a:buClr>
              <a:buSzPts val="1800"/>
              <a:buFont typeface="Libre Franklin"/>
              <a:buChar char="–"/>
              <a:defRPr sz="2000" b="0" i="1" u="none" strike="noStrike" cap="none">
                <a:solidFill>
                  <a:schemeClr val="dk2"/>
                </a:solidFill>
                <a:latin typeface="Libre Franklin"/>
                <a:ea typeface="Libre Franklin"/>
                <a:cs typeface="Libre Franklin"/>
                <a:sym typeface="Libre Franklin"/>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Libre Franklin"/>
                <a:ea typeface="Libre Franklin"/>
                <a:cs typeface="Libre Franklin"/>
                <a:sym typeface="Libre Franklin"/>
              </a:defRPr>
            </a:lvl4pPr>
            <a:lvl5pPr marL="2286000" marR="0" lvl="4" indent="-342900" algn="l" rtl="0">
              <a:lnSpc>
                <a:spcPct val="94000"/>
              </a:lnSpc>
              <a:spcBef>
                <a:spcPts val="500"/>
              </a:spcBef>
              <a:spcAft>
                <a:spcPts val="0"/>
              </a:spcAft>
              <a:buClr>
                <a:schemeClr val="dk2"/>
              </a:buClr>
              <a:buSzPts val="1800"/>
              <a:buFont typeface="Libre Franklin"/>
              <a:buChar char="■"/>
              <a:defRPr sz="1600" b="0" i="0" u="none" strike="noStrike" cap="none">
                <a:solidFill>
                  <a:schemeClr val="dk2"/>
                </a:solidFill>
                <a:latin typeface="Libre Franklin"/>
                <a:ea typeface="Libre Franklin"/>
                <a:cs typeface="Libre Franklin"/>
                <a:sym typeface="Libre Franklin"/>
              </a:defRPr>
            </a:lvl5pPr>
            <a:lvl6pPr marL="2743200" marR="0" lvl="5" indent="-342900" algn="l" rtl="0">
              <a:lnSpc>
                <a:spcPct val="94000"/>
              </a:lnSpc>
              <a:spcBef>
                <a:spcPts val="500"/>
              </a:spcBef>
              <a:spcAft>
                <a:spcPts val="0"/>
              </a:spcAft>
              <a:buClr>
                <a:schemeClr val="dk2"/>
              </a:buClr>
              <a:buSzPts val="18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42900" algn="l" rtl="0">
              <a:lnSpc>
                <a:spcPct val="94000"/>
              </a:lnSpc>
              <a:spcBef>
                <a:spcPts val="500"/>
              </a:spcBef>
              <a:spcAft>
                <a:spcPts val="0"/>
              </a:spcAft>
              <a:buClr>
                <a:schemeClr val="dk2"/>
              </a:buClr>
              <a:buSzPts val="18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42900" algn="l" rtl="0">
              <a:lnSpc>
                <a:spcPct val="94000"/>
              </a:lnSpc>
              <a:spcBef>
                <a:spcPts val="500"/>
              </a:spcBef>
              <a:spcAft>
                <a:spcPts val="0"/>
              </a:spcAft>
              <a:buClr>
                <a:schemeClr val="dk2"/>
              </a:buClr>
              <a:buSzPts val="18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42900" algn="l" rtl="0">
              <a:lnSpc>
                <a:spcPct val="94000"/>
              </a:lnSpc>
              <a:spcBef>
                <a:spcPts val="500"/>
              </a:spcBef>
              <a:spcAft>
                <a:spcPts val="200"/>
              </a:spcAft>
              <a:buClr>
                <a:schemeClr val="dk2"/>
              </a:buClr>
              <a:buSzPts val="18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pPr marL="384038" indent="-397372">
              <a:spcBef>
                <a:spcPts val="0"/>
              </a:spcBef>
              <a:buClr>
                <a:srgbClr val="101D49"/>
              </a:buClr>
              <a:buSzPct val="100000"/>
            </a:pPr>
            <a:r>
              <a:rPr lang="en-US" sz="3600" dirty="0">
                <a:solidFill>
                  <a:srgbClr val="101D49"/>
                </a:solidFill>
                <a:latin typeface="Times New Roman" panose="02020603050405020304" pitchFamily="18" charset="0"/>
                <a:ea typeface="Times New Roman"/>
                <a:cs typeface="Times New Roman" panose="02020603050405020304" pitchFamily="18" charset="0"/>
                <a:sym typeface="Times New Roman"/>
              </a:rPr>
              <a:t>The purpose of this solicitation is to select a respondent that can satisfy the State’s need for Incontinence Supplies. It is the intent of FSSA to contract with one or more respondents that provides quality Incontinence Supplies for its Fee For Service (FFS) Medicaid members.</a:t>
            </a:r>
            <a:br>
              <a:rPr lang="en-US" sz="3600" dirty="0">
                <a:solidFill>
                  <a:srgbClr val="101D49"/>
                </a:solidFill>
                <a:latin typeface="Times New Roman" panose="02020603050405020304" pitchFamily="18" charset="0"/>
                <a:ea typeface="Times New Roman"/>
                <a:cs typeface="Times New Roman" panose="02020603050405020304" pitchFamily="18" charset="0"/>
                <a:sym typeface="Times New Roman"/>
              </a:rPr>
            </a:br>
            <a:endParaRPr lang="en-US" sz="36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p:txBody>
      </p:sp>
      <p:sp>
        <p:nvSpPr>
          <p:cNvPr id="123" name="Google Shape;123;p4"/>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Purpose of the RFP</a:t>
            </a:r>
            <a:endParaRPr sz="4000" dirty="0"/>
          </a:p>
        </p:txBody>
      </p:sp>
      <p:sp>
        <p:nvSpPr>
          <p:cNvPr id="3" name="Slide Number Placeholder 2">
            <a:extLst>
              <a:ext uri="{FF2B5EF4-FFF2-40B4-BE49-F238E27FC236}">
                <a16:creationId xmlns:a16="http://schemas.microsoft.com/office/drawing/2014/main" id="{E4913AE8-55BA-06AD-A62D-B0DE089406F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383"/>
        <p:cNvGrpSpPr/>
        <p:nvPr/>
      </p:nvGrpSpPr>
      <p:grpSpPr>
        <a:xfrm>
          <a:off x="0" y="0"/>
          <a:ext cx="0" cy="0"/>
          <a:chOff x="0" y="0"/>
          <a:chExt cx="0" cy="0"/>
        </a:xfrm>
      </p:grpSpPr>
      <p:sp>
        <p:nvSpPr>
          <p:cNvPr id="384" name="Google Shape;384;p39"/>
          <p:cNvSpPr txBox="1">
            <a:spLocks noGrp="1"/>
          </p:cNvSpPr>
          <p:nvPr>
            <p:ph type="ctrTitle"/>
          </p:nvPr>
        </p:nvSpPr>
        <p:spPr>
          <a:xfrm>
            <a:off x="806117" y="1544019"/>
            <a:ext cx="7531768" cy="3341128"/>
          </a:xfrm>
          <a:prstGeom prst="rect">
            <a:avLst/>
          </a:prstGeom>
          <a:noFill/>
          <a:ln>
            <a:noFill/>
          </a:ln>
        </p:spPr>
        <p:txBody>
          <a:bodyPr spcFirstLastPara="1" wrap="square" lIns="91425" tIns="45700" rIns="91425" bIns="45700" anchor="b" anchorCtr="0">
            <a:noAutofit/>
          </a:bodyPr>
          <a:lstStyle/>
          <a:p>
            <a:pPr marL="342900" lvl="0" indent="-342900" algn="ctr" rtl="0">
              <a:lnSpc>
                <a:spcPct val="100000"/>
              </a:lnSpc>
              <a:spcBef>
                <a:spcPts val="0"/>
              </a:spcBef>
              <a:spcAft>
                <a:spcPts val="0"/>
              </a:spcAft>
              <a:buClr>
                <a:srgbClr val="101D49"/>
              </a:buClr>
              <a:buSzPts val="6000"/>
              <a:buFont typeface="Libre Franklin"/>
              <a:buNone/>
            </a:pP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br>
              <a:rPr lang="en-US" sz="6000" b="1" cap="none" dirty="0">
                <a:latin typeface="Libre Franklin"/>
                <a:ea typeface="Libre Franklin"/>
                <a:cs typeface="Libre Franklin"/>
                <a:sym typeface="Libre Franklin"/>
              </a:rPr>
            </a:br>
            <a:r>
              <a:rPr lang="en-US" sz="5400" b="1" cap="none" dirty="0">
                <a:latin typeface="Times New Roman"/>
                <a:ea typeface="Times New Roman"/>
                <a:cs typeface="Times New Roman"/>
                <a:sym typeface="Times New Roman"/>
              </a:rPr>
              <a:t>Thank You!</a:t>
            </a:r>
            <a:br>
              <a:rPr lang="en-US" sz="2800" b="1" dirty="0">
                <a:latin typeface="Times New Roman"/>
                <a:ea typeface="Times New Roman"/>
                <a:cs typeface="Times New Roman"/>
                <a:sym typeface="Times New Roman"/>
              </a:rPr>
            </a:br>
            <a:r>
              <a:rPr lang="en-US" sz="2800" b="1" dirty="0">
                <a:latin typeface="Times New Roman"/>
                <a:ea typeface="Times New Roman"/>
                <a:cs typeface="Times New Roman"/>
                <a:sym typeface="Times New Roman"/>
              </a:rPr>
              <a:t>Angela Embry</a:t>
            </a:r>
            <a:br>
              <a:rPr lang="en-US" sz="2400" b="1" cap="none" dirty="0">
                <a:solidFill>
                  <a:srgbClr val="FF0000"/>
                </a:solidFill>
                <a:latin typeface="Times New Roman"/>
                <a:ea typeface="Times New Roman"/>
                <a:cs typeface="Times New Roman"/>
                <a:sym typeface="Times New Roman"/>
              </a:rPr>
            </a:br>
            <a:r>
              <a:rPr lang="en-US" sz="2400" b="1" dirty="0">
                <a:solidFill>
                  <a:srgbClr val="0070C0"/>
                </a:solidFill>
                <a:latin typeface="Times New Roman"/>
                <a:ea typeface="Times New Roman"/>
                <a:cs typeface="Times New Roman"/>
                <a:sym typeface="Times New Roman"/>
              </a:rPr>
              <a:t>anembry@idoa.in.gov</a:t>
            </a:r>
            <a:br>
              <a:rPr lang="en-US" sz="2400" b="1" cap="none" dirty="0">
                <a:solidFill>
                  <a:srgbClr val="FF0000"/>
                </a:solidFill>
                <a:latin typeface="Times New Roman"/>
                <a:ea typeface="Times New Roman"/>
                <a:cs typeface="Times New Roman"/>
                <a:sym typeface="Times New Roman"/>
              </a:rPr>
            </a:br>
            <a:br>
              <a:rPr lang="en-US" sz="2400" b="1" dirty="0">
                <a:solidFill>
                  <a:srgbClr val="FF0000"/>
                </a:solidFill>
                <a:latin typeface="Times New Roman"/>
                <a:ea typeface="Times New Roman"/>
                <a:cs typeface="Times New Roman"/>
                <a:sym typeface="Times New Roman"/>
              </a:rPr>
            </a:br>
            <a:r>
              <a:rPr lang="en-US" sz="2400" b="1" cap="none" dirty="0">
                <a:solidFill>
                  <a:srgbClr val="002060"/>
                </a:solidFill>
                <a:latin typeface="Times New Roman"/>
                <a:ea typeface="Times New Roman"/>
                <a:cs typeface="Times New Roman"/>
                <a:sym typeface="Times New Roman"/>
              </a:rPr>
              <a:t>Division Of Supplier Diversity</a:t>
            </a:r>
            <a:br>
              <a:rPr lang="en-US" sz="2400" b="1" cap="none" dirty="0">
                <a:solidFill>
                  <a:srgbClr val="FF0000"/>
                </a:solidFill>
                <a:latin typeface="Times New Roman"/>
                <a:ea typeface="Times New Roman"/>
                <a:cs typeface="Times New Roman"/>
                <a:sym typeface="Times New Roman"/>
              </a:rPr>
            </a:br>
            <a:r>
              <a:rPr lang="en-US" sz="2400" b="1" u="sng" cap="none" dirty="0">
                <a:solidFill>
                  <a:srgbClr val="0070C0"/>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mwbecompliance@idoa.in.gov</a:t>
            </a:r>
            <a:r>
              <a:rPr lang="en-US" sz="2400" b="1" cap="none" dirty="0">
                <a:solidFill>
                  <a:srgbClr val="0070C0"/>
                </a:solidFill>
                <a:latin typeface="Times New Roman"/>
                <a:ea typeface="Times New Roman"/>
                <a:cs typeface="Times New Roman"/>
                <a:sym typeface="Times New Roman"/>
              </a:rPr>
              <a:t> </a:t>
            </a:r>
            <a:br>
              <a:rPr lang="en-US" sz="2400" b="1" cap="none" dirty="0">
                <a:solidFill>
                  <a:srgbClr val="0070C0"/>
                </a:solidFill>
                <a:latin typeface="Times New Roman"/>
                <a:ea typeface="Times New Roman"/>
                <a:cs typeface="Times New Roman"/>
                <a:sym typeface="Times New Roman"/>
              </a:rPr>
            </a:br>
            <a:r>
              <a:rPr lang="en-US" sz="2400" b="1" u="sng" cap="none" dirty="0">
                <a:solidFill>
                  <a:srgbClr val="0070C0"/>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www.in.gov/idoa/mwbe/payaudit.htm</a:t>
            </a:r>
            <a:r>
              <a:rPr lang="en-US" sz="2400" b="1" cap="none" dirty="0">
                <a:solidFill>
                  <a:srgbClr val="0070C0"/>
                </a:solidFill>
                <a:latin typeface="Times New Roman"/>
                <a:ea typeface="Times New Roman"/>
                <a:cs typeface="Times New Roman"/>
                <a:sym typeface="Times New Roman"/>
              </a:rPr>
              <a:t> </a:t>
            </a:r>
            <a:br>
              <a:rPr lang="en-US" sz="2400" b="1" cap="none" dirty="0">
                <a:solidFill>
                  <a:srgbClr val="FF0000"/>
                </a:solidFill>
                <a:latin typeface="Libre Franklin"/>
                <a:ea typeface="Libre Franklin"/>
                <a:cs typeface="Libre Franklin"/>
                <a:sym typeface="Libre Franklin"/>
              </a:rPr>
            </a:br>
            <a:r>
              <a:rPr lang="en-US" sz="2400" b="1" cap="none" dirty="0">
                <a:solidFill>
                  <a:srgbClr val="FF0000"/>
                </a:solidFill>
                <a:latin typeface="Libre Franklin"/>
                <a:ea typeface="Libre Franklin"/>
                <a:cs typeface="Libre Franklin"/>
                <a:sym typeface="Libre Franklin"/>
              </a:rPr>
              <a:t> </a:t>
            </a:r>
            <a:endParaRPr sz="2400" b="1" dirty="0">
              <a:latin typeface="Libre Franklin"/>
              <a:ea typeface="Libre Franklin"/>
              <a:cs typeface="Libre Franklin"/>
              <a:sym typeface="Libre Franklin"/>
            </a:endParaRPr>
          </a:p>
        </p:txBody>
      </p:sp>
      <p:sp>
        <p:nvSpPr>
          <p:cNvPr id="2" name="Slide Number Placeholder 1">
            <a:extLst>
              <a:ext uri="{FF2B5EF4-FFF2-40B4-BE49-F238E27FC236}">
                <a16:creationId xmlns:a16="http://schemas.microsoft.com/office/drawing/2014/main" id="{DE0D3C82-BA9C-1535-7C9D-AE216A2B1E2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40</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5"/>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Scope of Work</a:t>
            </a:r>
            <a:endParaRPr sz="4000" dirty="0"/>
          </a:p>
        </p:txBody>
      </p:sp>
      <p:sp>
        <p:nvSpPr>
          <p:cNvPr id="130" name="Google Shape;130;p5"/>
          <p:cNvSpPr txBox="1">
            <a:spLocks noGrp="1"/>
          </p:cNvSpPr>
          <p:nvPr>
            <p:ph type="body" idx="1"/>
          </p:nvPr>
        </p:nvSpPr>
        <p:spPr>
          <a:xfrm>
            <a:off x="866854" y="1939955"/>
            <a:ext cx="9739555" cy="4229839"/>
          </a:xfrm>
          <a:prstGeom prst="rect">
            <a:avLst/>
          </a:prstGeom>
          <a:noFill/>
          <a:ln>
            <a:noFill/>
          </a:ln>
        </p:spPr>
        <p:txBody>
          <a:bodyPr spcFirstLastPara="1" wrap="square" lIns="91425" tIns="45700" rIns="91425" bIns="45700" anchor="t" anchorCtr="0">
            <a:noAutofit/>
          </a:bodyPr>
          <a:lstStyle/>
          <a:p>
            <a:pPr marL="395288" indent="-395288">
              <a:lnSpc>
                <a:spcPct val="100000"/>
              </a:lnSpc>
              <a:spcBef>
                <a:spcPts val="0"/>
              </a:spcBef>
            </a:pPr>
            <a:r>
              <a:rPr lang="en-US" dirty="0">
                <a:solidFill>
                  <a:srgbClr val="101D49"/>
                </a:solidFill>
                <a:latin typeface="Times New Roman" panose="02020603050405020304" pitchFamily="18" charset="0"/>
                <a:ea typeface="Garamond"/>
                <a:cs typeface="Times New Roman" panose="02020603050405020304" pitchFamily="18" charset="0"/>
                <a:sym typeface="Garamond"/>
              </a:rPr>
              <a:t>The purpose of this RFP is to select a vendor that can satisfy the State’s need for Incontinence Supplies for its Fee For Service (FFS) members. The Contractor’s duties will include delivery of incontinence supplies, member education, member communication, nursing assessments and other responsibilities towards ensuring timely and quality supplies reach members.</a:t>
            </a:r>
          </a:p>
          <a:p>
            <a:pPr marL="395288" indent="-395288">
              <a:lnSpc>
                <a:spcPct val="100000"/>
              </a:lnSpc>
              <a:spcBef>
                <a:spcPts val="0"/>
              </a:spcBef>
            </a:pPr>
            <a:r>
              <a:rPr lang="en-US" dirty="0">
                <a:solidFill>
                  <a:srgbClr val="101D49"/>
                </a:solidFill>
                <a:latin typeface="Times New Roman" panose="02020603050405020304" pitchFamily="18" charset="0"/>
                <a:ea typeface="Garamond"/>
                <a:cs typeface="Times New Roman" panose="02020603050405020304" pitchFamily="18" charset="0"/>
                <a:sym typeface="Garamond"/>
              </a:rPr>
              <a:t>In order to be considered complete, your proposal must include bids on every HCPCS code, including at least three brands for each HCPCS code. Respondents are required to provide at least three brands of products for each HCPCS code in order to provide members with maximum flexibility and a variety of products to meet their needs. Any requested exception to this requirement must be addressed and approved via the RFP Q&amp;A process.</a:t>
            </a:r>
            <a:endParaRPr lang="en-US" dirty="0">
              <a:solidFill>
                <a:srgbClr val="101D49"/>
              </a:solidFill>
              <a:latin typeface="Garamond"/>
              <a:ea typeface="Garamond"/>
              <a:cs typeface="Times New Roman" panose="02020603050405020304" pitchFamily="18" charset="0"/>
              <a:sym typeface="Garamond"/>
            </a:endParaRPr>
          </a:p>
          <a:p>
            <a:pPr marL="395288" indent="-395288">
              <a:lnSpc>
                <a:spcPct val="100000"/>
              </a:lnSpc>
              <a:spcBef>
                <a:spcPts val="0"/>
              </a:spcBef>
            </a:pPr>
            <a:r>
              <a:rPr lang="en-US" dirty="0">
                <a:solidFill>
                  <a:srgbClr val="101D49"/>
                </a:solidFill>
                <a:latin typeface="Times New Roman" panose="02020603050405020304" pitchFamily="18" charset="0"/>
                <a:ea typeface="Garamond"/>
                <a:cs typeface="Times New Roman" panose="02020603050405020304" pitchFamily="18" charset="0"/>
                <a:sym typeface="Garamond"/>
              </a:rPr>
              <a:t>Product volume and pricing figures are only an estimate and are not to be construed as an amount to be offered under this solicitation.</a:t>
            </a:r>
          </a:p>
        </p:txBody>
      </p:sp>
      <p:sp>
        <p:nvSpPr>
          <p:cNvPr id="2" name="Slide Number Placeholder 1">
            <a:extLst>
              <a:ext uri="{FF2B5EF4-FFF2-40B4-BE49-F238E27FC236}">
                <a16:creationId xmlns:a16="http://schemas.microsoft.com/office/drawing/2014/main" id="{95F217FB-5B65-9548-2C80-4F00FD99D19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Term of Contract</a:t>
            </a:r>
            <a:endParaRPr sz="4000" dirty="0"/>
          </a:p>
        </p:txBody>
      </p:sp>
      <p:sp>
        <p:nvSpPr>
          <p:cNvPr id="136" name="Google Shape;136;p6"/>
          <p:cNvSpPr txBox="1">
            <a:spLocks noGrp="1"/>
          </p:cNvSpPr>
          <p:nvPr>
            <p:ph type="body" idx="1"/>
          </p:nvPr>
        </p:nvSpPr>
        <p:spPr>
          <a:xfrm>
            <a:off x="1371600" y="2286000"/>
            <a:ext cx="9601200" cy="1865376"/>
          </a:xfrm>
          <a:prstGeom prst="rect">
            <a:avLst/>
          </a:prstGeom>
          <a:noFill/>
          <a:ln>
            <a:noFill/>
          </a:ln>
        </p:spPr>
        <p:txBody>
          <a:bodyPr spcFirstLastPara="1" wrap="square" lIns="91425" tIns="45700" rIns="91425" bIns="45700" anchor="t" anchorCtr="0">
            <a:noAutofit/>
          </a:bodyPr>
          <a:lstStyle/>
          <a:p>
            <a:pPr marL="395288" lvl="0" indent="-395288">
              <a:lnSpc>
                <a:spcPct val="80000"/>
              </a:lnSpc>
              <a:spcBef>
                <a:spcPts val="0"/>
              </a:spcBef>
              <a:buSzPct val="100000"/>
            </a:pPr>
            <a:r>
              <a:rPr lang="en-US" sz="3600" dirty="0">
                <a:solidFill>
                  <a:srgbClr val="101D49"/>
                </a:solidFill>
                <a:latin typeface="Times New Roman"/>
                <a:cs typeface="Times New Roman"/>
                <a:sym typeface="Times New Roman"/>
              </a:rPr>
              <a:t>The term of the contract shall be for a period of four (4) years from the date of contract execution. There may be two (2) one-year renewals for a total of six (6) years at the State’s option.</a:t>
            </a:r>
            <a:endParaRPr lang="en-US" sz="3600" dirty="0">
              <a:solidFill>
                <a:srgbClr val="101D49"/>
              </a:solidFill>
              <a:latin typeface="Times New Roman"/>
              <a:cs typeface="Times New Roman"/>
              <a:sym typeface="Courier"/>
            </a:endParaRPr>
          </a:p>
        </p:txBody>
      </p:sp>
      <p:sp>
        <p:nvSpPr>
          <p:cNvPr id="2" name="Slide Number Placeholder 1">
            <a:extLst>
              <a:ext uri="{FF2B5EF4-FFF2-40B4-BE49-F238E27FC236}">
                <a16:creationId xmlns:a16="http://schemas.microsoft.com/office/drawing/2014/main" id="{A9930DE2-4191-6532-1DDA-1FAAF812CB2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txBox="1">
            <a:spLocks noGrp="1"/>
          </p:cNvSpPr>
          <p:nvPr>
            <p:ph type="title"/>
          </p:nvPr>
        </p:nvSpPr>
        <p:spPr>
          <a:xfrm>
            <a:off x="1371600" y="864214"/>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a:ea typeface="Times New Roman"/>
                <a:cs typeface="Times New Roman"/>
                <a:sym typeface="Times New Roman"/>
              </a:rPr>
              <a:t>Key Dates</a:t>
            </a:r>
            <a:endParaRPr lang="en-US" sz="4000" dirty="0"/>
          </a:p>
        </p:txBody>
      </p:sp>
      <p:graphicFrame>
        <p:nvGraphicFramePr>
          <p:cNvPr id="2" name="Table 1">
            <a:extLst>
              <a:ext uri="{FF2B5EF4-FFF2-40B4-BE49-F238E27FC236}">
                <a16:creationId xmlns:a16="http://schemas.microsoft.com/office/drawing/2014/main" id="{7E3BB81E-5A22-F82A-A88B-6C3F7661F164}"/>
              </a:ext>
            </a:extLst>
          </p:cNvPr>
          <p:cNvGraphicFramePr>
            <a:graphicFrameLocks noGrp="1"/>
          </p:cNvGraphicFramePr>
          <p:nvPr>
            <p:extLst>
              <p:ext uri="{D42A27DB-BD31-4B8C-83A1-F6EECF244321}">
                <p14:modId xmlns:p14="http://schemas.microsoft.com/office/powerpoint/2010/main" val="1611118161"/>
              </p:ext>
            </p:extLst>
          </p:nvPr>
        </p:nvGraphicFramePr>
        <p:xfrm>
          <a:off x="1371600" y="2253067"/>
          <a:ext cx="9004300" cy="3048871"/>
        </p:xfrm>
        <a:graphic>
          <a:graphicData uri="http://schemas.openxmlformats.org/drawingml/2006/table">
            <a:tbl>
              <a:tblPr/>
              <a:tblGrid>
                <a:gridCol w="5778500">
                  <a:extLst>
                    <a:ext uri="{9D8B030D-6E8A-4147-A177-3AD203B41FA5}">
                      <a16:colId xmlns:a16="http://schemas.microsoft.com/office/drawing/2014/main" val="2421962266"/>
                    </a:ext>
                  </a:extLst>
                </a:gridCol>
                <a:gridCol w="3225800">
                  <a:extLst>
                    <a:ext uri="{9D8B030D-6E8A-4147-A177-3AD203B41FA5}">
                      <a16:colId xmlns:a16="http://schemas.microsoft.com/office/drawing/2014/main" val="720918634"/>
                    </a:ext>
                  </a:extLst>
                </a:gridCol>
              </a:tblGrid>
              <a:tr h="212717">
                <a:tc>
                  <a:txBody>
                    <a:bodyPr/>
                    <a:lstStyle>
                      <a:lvl1pPr defTabSz="912813">
                        <a:lnSpc>
                          <a:spcPct val="94000"/>
                        </a:lnSpc>
                        <a:spcBef>
                          <a:spcPts val="1000"/>
                        </a:spcBef>
                        <a:spcAft>
                          <a:spcPts val="200"/>
                        </a:spcAft>
                        <a:buFont typeface="Franklin Gothic Book" panose="020B0503020102020204" pitchFamily="34" charset="0"/>
                        <a:defRPr>
                          <a:solidFill>
                            <a:schemeClr val="tx2"/>
                          </a:solidFill>
                          <a:latin typeface="Franklin Gothic Book" panose="020B0503020102020204" pitchFamily="34" charset="0"/>
                        </a:defRPr>
                      </a:lvl1pPr>
                      <a:lvl2pPr marL="742950" indent="-285750" defTabSz="912813">
                        <a:lnSpc>
                          <a:spcPct val="94000"/>
                        </a:lnSpc>
                        <a:spcBef>
                          <a:spcPts val="500"/>
                        </a:spcBef>
                        <a:spcAft>
                          <a:spcPts val="200"/>
                        </a:spcAft>
                        <a:buFont typeface="Franklin Gothic Book" panose="020B0503020102020204" pitchFamily="34" charset="0"/>
                        <a:defRPr i="1">
                          <a:solidFill>
                            <a:schemeClr val="tx2"/>
                          </a:solidFill>
                          <a:latin typeface="Franklin Gothic Book" panose="020B0503020102020204" pitchFamily="34" charset="0"/>
                        </a:defRPr>
                      </a:lvl2pPr>
                      <a:lvl3pPr marL="1143000" indent="-228600" defTabSz="912813">
                        <a:lnSpc>
                          <a:spcPct val="94000"/>
                        </a:lnSpc>
                        <a:spcBef>
                          <a:spcPts val="500"/>
                        </a:spcBef>
                        <a:spcAft>
                          <a:spcPts val="200"/>
                        </a:spcAft>
                        <a:buFont typeface="Franklin Gothic Book" panose="020B0503020102020204" pitchFamily="34" charset="0"/>
                        <a:defRPr sz="1600">
                          <a:solidFill>
                            <a:schemeClr val="tx2"/>
                          </a:solidFill>
                          <a:latin typeface="Franklin Gothic Book" panose="020B0503020102020204" pitchFamily="34" charset="0"/>
                        </a:defRPr>
                      </a:lvl3pPr>
                      <a:lvl4pPr marL="1600200" indent="-228600" defTabSz="912813">
                        <a:lnSpc>
                          <a:spcPct val="94000"/>
                        </a:lnSpc>
                        <a:spcBef>
                          <a:spcPts val="500"/>
                        </a:spcBef>
                        <a:spcAft>
                          <a:spcPts val="200"/>
                        </a:spcAft>
                        <a:buFont typeface="Franklin Gothic Book" panose="020B0503020102020204" pitchFamily="34" charset="0"/>
                        <a:defRPr sz="1600" i="1">
                          <a:solidFill>
                            <a:schemeClr val="tx2"/>
                          </a:solidFill>
                          <a:latin typeface="Franklin Gothic Book" panose="020B0503020102020204" pitchFamily="34" charset="0"/>
                        </a:defRPr>
                      </a:lvl4pPr>
                      <a:lvl5pPr marL="2057400" indent="-228600" defTabSz="912813">
                        <a:lnSpc>
                          <a:spcPct val="94000"/>
                        </a:lnSpc>
                        <a:spcBef>
                          <a:spcPts val="500"/>
                        </a:spcBef>
                        <a:spcAft>
                          <a:spcPts val="200"/>
                        </a:spcAft>
                        <a:buFont typeface="Franklin Gothic Book" panose="020B0503020102020204" pitchFamily="34" charset="0"/>
                        <a:defRPr sz="1400">
                          <a:solidFill>
                            <a:schemeClr val="tx2"/>
                          </a:solidFill>
                          <a:latin typeface="Franklin Gothic Book" panose="020B0503020102020204" pitchFamily="34" charset="0"/>
                        </a:defRPr>
                      </a:lvl5pPr>
                      <a:lvl6pPr marL="2514600" indent="-228600" defTabSz="912813" eaLnBrk="0" fontAlgn="base" hangingPunct="0">
                        <a:lnSpc>
                          <a:spcPct val="94000"/>
                        </a:lnSpc>
                        <a:spcBef>
                          <a:spcPts val="500"/>
                        </a:spcBef>
                        <a:spcAft>
                          <a:spcPts val="200"/>
                        </a:spcAft>
                        <a:buFont typeface="Franklin Gothic Book" panose="020B0503020102020204" pitchFamily="34" charset="0"/>
                        <a:defRPr sz="1400">
                          <a:solidFill>
                            <a:schemeClr val="tx2"/>
                          </a:solidFill>
                          <a:latin typeface="Franklin Gothic Book" panose="020B0503020102020204" pitchFamily="34" charset="0"/>
                        </a:defRPr>
                      </a:lvl6pPr>
                      <a:lvl7pPr marL="2971800" indent="-228600" defTabSz="912813" eaLnBrk="0" fontAlgn="base" hangingPunct="0">
                        <a:lnSpc>
                          <a:spcPct val="94000"/>
                        </a:lnSpc>
                        <a:spcBef>
                          <a:spcPts val="500"/>
                        </a:spcBef>
                        <a:spcAft>
                          <a:spcPts val="200"/>
                        </a:spcAft>
                        <a:buFont typeface="Franklin Gothic Book" panose="020B0503020102020204" pitchFamily="34" charset="0"/>
                        <a:defRPr sz="1400">
                          <a:solidFill>
                            <a:schemeClr val="tx2"/>
                          </a:solidFill>
                          <a:latin typeface="Franklin Gothic Book" panose="020B0503020102020204" pitchFamily="34" charset="0"/>
                        </a:defRPr>
                      </a:lvl7pPr>
                      <a:lvl8pPr marL="3429000" indent="-228600" defTabSz="912813" eaLnBrk="0" fontAlgn="base" hangingPunct="0">
                        <a:lnSpc>
                          <a:spcPct val="94000"/>
                        </a:lnSpc>
                        <a:spcBef>
                          <a:spcPts val="500"/>
                        </a:spcBef>
                        <a:spcAft>
                          <a:spcPts val="200"/>
                        </a:spcAft>
                        <a:buFont typeface="Franklin Gothic Book" panose="020B0503020102020204" pitchFamily="34" charset="0"/>
                        <a:defRPr sz="1400">
                          <a:solidFill>
                            <a:schemeClr val="tx2"/>
                          </a:solidFill>
                          <a:latin typeface="Franklin Gothic Book" panose="020B0503020102020204" pitchFamily="34" charset="0"/>
                        </a:defRPr>
                      </a:lvl8pPr>
                      <a:lvl9pPr marL="3886200" indent="-228600" defTabSz="912813" eaLnBrk="0" fontAlgn="base" hangingPunct="0">
                        <a:lnSpc>
                          <a:spcPct val="94000"/>
                        </a:lnSpc>
                        <a:spcBef>
                          <a:spcPts val="500"/>
                        </a:spcBef>
                        <a:spcAft>
                          <a:spcPts val="200"/>
                        </a:spcAft>
                        <a:buFont typeface="Franklin Gothic Book" panose="020B0503020102020204" pitchFamily="34" charset="0"/>
                        <a:defRPr sz="1400">
                          <a:solidFill>
                            <a:schemeClr val="tx2"/>
                          </a:solidFill>
                          <a:latin typeface="Franklin Gothic Book" panose="020B0503020102020204" pitchFamily="34" charset="0"/>
                        </a:defRPr>
                      </a:lvl9pPr>
                    </a:lstStyle>
                    <a:p>
                      <a:pPr marL="0" marR="0" lvl="0" indent="0" algn="ctr" defTabSz="912813"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aramond" panose="02020404030301010803" pitchFamily="18" charset="0"/>
                          <a:ea typeface="Times New Roman" panose="02020603050405020304" pitchFamily="18" charset="0"/>
                          <a:cs typeface="Calibri" panose="020F0502020204030204" pitchFamily="34" charset="0"/>
                        </a:rPr>
                        <a:t>Activity</a:t>
                      </a:r>
                      <a:endParaRPr kumimoji="0" lang="en-US" altLang="en-US" sz="1400" b="0" i="0" u="none" strike="noStrike" cap="none" normalizeH="0" baseline="0" dirty="0">
                        <a:ln>
                          <a:noFill/>
                        </a:ln>
                        <a:solidFill>
                          <a:schemeClr val="bg1"/>
                        </a:solidFill>
                        <a:effectLst/>
                        <a:latin typeface="Garamond" panose="02020404030301010803" pitchFamily="18" charset="0"/>
                        <a:ea typeface="Times New Roman" panose="02020603050405020304" pitchFamily="18" charset="0"/>
                        <a:cs typeface="Calibri" panose="020F0502020204030204" pitchFamily="34" charset="0"/>
                      </a:endParaRPr>
                    </a:p>
                  </a:txBody>
                  <a:tcPr marL="45720" marR="45720" marT="18288" marB="182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01D49"/>
                    </a:solidFill>
                  </a:tcPr>
                </a:tc>
                <a:tc>
                  <a:txBody>
                    <a:bodyPr/>
                    <a:lstStyle/>
                    <a:p>
                      <a:pPr marL="0" marR="0" lvl="0" indent="0" algn="ctr" defTabSz="912813"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bg1"/>
                          </a:solidFill>
                          <a:effectLst/>
                          <a:latin typeface="Garamond" panose="02020404030301010803" pitchFamily="18" charset="0"/>
                          <a:ea typeface="Times New Roman" panose="02020603050405020304" pitchFamily="18" charset="0"/>
                          <a:cs typeface="Calibri" panose="020F0502020204030204" pitchFamily="34" charset="0"/>
                        </a:rPr>
                        <a:t>Date</a:t>
                      </a:r>
                      <a:endParaRPr kumimoji="0" lang="en-US" altLang="en-US" sz="1400" b="0" i="0" u="none" strike="noStrike" cap="none" normalizeH="0" baseline="0" dirty="0">
                        <a:ln>
                          <a:noFill/>
                        </a:ln>
                        <a:solidFill>
                          <a:schemeClr val="bg1"/>
                        </a:solidFill>
                        <a:effectLst/>
                        <a:latin typeface="Garamond" panose="02020404030301010803" pitchFamily="18" charset="0"/>
                        <a:ea typeface="Times New Roman" panose="02020603050405020304" pitchFamily="18" charset="0"/>
                        <a:cs typeface="Calibri" panose="020F0502020204030204" pitchFamily="34" charset="0"/>
                      </a:endParaRPr>
                    </a:p>
                  </a:txBody>
                  <a:tcPr marL="45720" marR="45720" marT="18288" marB="182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01D49"/>
                    </a:solidFill>
                  </a:tcPr>
                </a:tc>
                <a:extLst>
                  <a:ext uri="{0D108BD9-81ED-4DB2-BD59-A6C34878D82A}">
                    <a16:rowId xmlns:a16="http://schemas.microsoft.com/office/drawing/2014/main" val="496352374"/>
                  </a:ext>
                </a:extLst>
              </a:tr>
              <a:tr h="378805">
                <a:tc>
                  <a:txBody>
                    <a:bodyPr/>
                    <a:lstStyle/>
                    <a:p>
                      <a:pPr marL="0" marR="0" lvl="0" indent="0" algn="l" rtl="0">
                        <a:spcBef>
                          <a:spcPts val="0"/>
                        </a:spcBef>
                        <a:spcAft>
                          <a:spcPts val="0"/>
                        </a:spcAft>
                        <a:buNone/>
                      </a:pP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Issue of RFP</a:t>
                      </a:r>
                      <a:endParaRPr sz="1600" u="none" strike="noStrike" cap="none" dirty="0">
                        <a:solidFill>
                          <a:srgbClr val="101D49"/>
                        </a:solidFill>
                        <a:latin typeface="Times New Roman" panose="02020603050405020304" pitchFamily="18" charset="0"/>
                        <a:ea typeface="Courier"/>
                        <a:cs typeface="Times New Roman" panose="02020603050405020304" pitchFamily="18" charset="0"/>
                        <a:sym typeface="Courier"/>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rtl="0">
                        <a:spcBef>
                          <a:spcPts val="0"/>
                        </a:spcBef>
                        <a:spcAft>
                          <a:spcPts val="0"/>
                        </a:spcAft>
                        <a:buNone/>
                      </a:pPr>
                      <a:r>
                        <a:rPr lang="en-US" sz="1600" dirty="0">
                          <a:solidFill>
                            <a:srgbClr val="101D49"/>
                          </a:solidFill>
                          <a:latin typeface="Times New Roman" panose="02020603050405020304" pitchFamily="18" charset="0"/>
                          <a:ea typeface="Times New Roman"/>
                          <a:cs typeface="Times New Roman" panose="02020603050405020304" pitchFamily="18" charset="0"/>
                          <a:sym typeface="Times New Roman"/>
                        </a:rPr>
                        <a:t>February 10, 2025</a:t>
                      </a:r>
                      <a:endParaRPr sz="1600" dirty="0">
                        <a:solidFill>
                          <a:srgbClr val="101D49"/>
                        </a:solidFill>
                        <a:latin typeface="Times New Roman" panose="02020603050405020304" pitchFamily="18" charset="0"/>
                        <a:cs typeface="Times New Roman" panose="02020603050405020304" pitchFamily="18" charset="0"/>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7377003"/>
                  </a:ext>
                </a:extLst>
              </a:tr>
              <a:tr h="377072">
                <a:tc>
                  <a:txBody>
                    <a:bodyPr/>
                    <a:lstStyle/>
                    <a:p>
                      <a:pPr marL="0" marR="0" lvl="0" indent="0" algn="l" rtl="0">
                        <a:spcBef>
                          <a:spcPts val="0"/>
                        </a:spcBef>
                        <a:spcAft>
                          <a:spcPts val="0"/>
                        </a:spcAft>
                        <a:buNone/>
                      </a:pP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Deadline to Submit Pre-Proposal Networking Form (Optional)</a:t>
                      </a:r>
                      <a:endParaRPr sz="1600" u="none" strike="noStrike" cap="none" dirty="0">
                        <a:solidFill>
                          <a:srgbClr val="101D49"/>
                        </a:solidFill>
                        <a:latin typeface="Times New Roman" panose="02020603050405020304" pitchFamily="18" charset="0"/>
                        <a:ea typeface="Courier"/>
                        <a:cs typeface="Times New Roman" panose="02020603050405020304" pitchFamily="18" charset="0"/>
                        <a:sym typeface="Courier"/>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solidFill>
                            <a:srgbClr val="101D49"/>
                          </a:solidFill>
                          <a:latin typeface="Times New Roman" panose="02020603050405020304" pitchFamily="18" charset="0"/>
                          <a:ea typeface="Times New Roman"/>
                          <a:cs typeface="Times New Roman" panose="02020603050405020304" pitchFamily="18" charset="0"/>
                          <a:sym typeface="Times New Roman"/>
                        </a:rPr>
                        <a:t>March 3, 2025 </a:t>
                      </a: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by 3 PM ET</a:t>
                      </a:r>
                      <a:endParaRPr sz="1600" dirty="0">
                        <a:solidFill>
                          <a:srgbClr val="101D49"/>
                        </a:solidFill>
                        <a:latin typeface="Times New Roman" panose="02020603050405020304" pitchFamily="18" charset="0"/>
                        <a:cs typeface="Times New Roman" panose="02020603050405020304" pitchFamily="18" charset="0"/>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87902806"/>
                  </a:ext>
                </a:extLst>
              </a:tr>
              <a:tr h="395926">
                <a:tc>
                  <a:txBody>
                    <a:bodyPr/>
                    <a:lstStyle/>
                    <a:p>
                      <a:pPr marL="0" marR="0" lvl="0" indent="0" algn="l" rtl="0">
                        <a:lnSpc>
                          <a:spcPct val="100000"/>
                        </a:lnSpc>
                        <a:spcBef>
                          <a:spcPts val="0"/>
                        </a:spcBef>
                        <a:spcAft>
                          <a:spcPts val="0"/>
                        </a:spcAft>
                        <a:buClr>
                          <a:srgbClr val="101D49"/>
                        </a:buClr>
                        <a:buSzPts val="1600"/>
                        <a:buFont typeface="Times New Roman"/>
                        <a:buNone/>
                      </a:pP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Intent to Respond Form Due (Optional)</a:t>
                      </a:r>
                      <a:endParaRPr sz="1600" u="none" strike="noStrike" cap="none" dirty="0">
                        <a:solidFill>
                          <a:srgbClr val="101D49"/>
                        </a:solidFill>
                        <a:latin typeface="Times New Roman" panose="02020603050405020304" pitchFamily="18" charset="0"/>
                        <a:ea typeface="Courier"/>
                        <a:cs typeface="Times New Roman" panose="02020603050405020304" pitchFamily="18" charset="0"/>
                        <a:sym typeface="Courier"/>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solidFill>
                            <a:srgbClr val="101D49"/>
                          </a:solidFill>
                          <a:latin typeface="Times New Roman" panose="02020603050405020304" pitchFamily="18" charset="0"/>
                          <a:ea typeface="Times New Roman"/>
                          <a:cs typeface="Times New Roman" panose="02020603050405020304" pitchFamily="18" charset="0"/>
                          <a:sym typeface="Times New Roman"/>
                        </a:rPr>
                        <a:t>March 3, 2025 </a:t>
                      </a: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by 3 PM ET</a:t>
                      </a:r>
                      <a:endParaRPr lang="en-US" sz="1600" dirty="0">
                        <a:solidFill>
                          <a:srgbClr val="101D49"/>
                        </a:solidFill>
                        <a:latin typeface="Times New Roman" panose="02020603050405020304" pitchFamily="18" charset="0"/>
                        <a:cs typeface="Times New Roman" panose="02020603050405020304" pitchFamily="18" charset="0"/>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49763270"/>
                  </a:ext>
                </a:extLst>
              </a:tr>
              <a:tr h="445855">
                <a:tc>
                  <a:txBody>
                    <a:bodyPr/>
                    <a:lstStyle/>
                    <a:p>
                      <a:pPr marL="0" marR="0" lvl="0" indent="0" algn="l" rtl="0">
                        <a:spcBef>
                          <a:spcPts val="0"/>
                        </a:spcBef>
                        <a:spcAft>
                          <a:spcPts val="0"/>
                        </a:spcAft>
                        <a:buNone/>
                      </a:pP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Deadline to Submit Written Questions</a:t>
                      </a:r>
                      <a:endParaRPr sz="1600" u="none" strike="noStrike" cap="none" dirty="0">
                        <a:solidFill>
                          <a:srgbClr val="101D49"/>
                        </a:solidFill>
                        <a:latin typeface="Times New Roman" panose="02020603050405020304" pitchFamily="18" charset="0"/>
                        <a:ea typeface="Courier"/>
                        <a:cs typeface="Times New Roman" panose="02020603050405020304" pitchFamily="18" charset="0"/>
                        <a:sym typeface="Courier"/>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solidFill>
                            <a:srgbClr val="101D49"/>
                          </a:solidFill>
                          <a:latin typeface="Times New Roman" panose="02020603050405020304" pitchFamily="18" charset="0"/>
                          <a:ea typeface="Times New Roman"/>
                          <a:cs typeface="Times New Roman" panose="02020603050405020304" pitchFamily="18" charset="0"/>
                          <a:sym typeface="Times New Roman"/>
                        </a:rPr>
                        <a:t>March 3, 2025 </a:t>
                      </a: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by 3 PM ET</a:t>
                      </a:r>
                      <a:endParaRPr lang="en-US" sz="1600" dirty="0">
                        <a:solidFill>
                          <a:srgbClr val="101D49"/>
                        </a:solidFill>
                        <a:latin typeface="Times New Roman" panose="02020603050405020304" pitchFamily="18" charset="0"/>
                        <a:cs typeface="Times New Roman" panose="02020603050405020304" pitchFamily="18" charset="0"/>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76188929"/>
                  </a:ext>
                </a:extLst>
              </a:tr>
              <a:tr h="436428">
                <a:tc>
                  <a:txBody>
                    <a:bodyPr/>
                    <a:lstStyle/>
                    <a:p>
                      <a:pPr marL="0" marR="0" lvl="0" indent="0" algn="l" rtl="0">
                        <a:lnSpc>
                          <a:spcPct val="100000"/>
                        </a:lnSpc>
                        <a:spcBef>
                          <a:spcPts val="0"/>
                        </a:spcBef>
                        <a:spcAft>
                          <a:spcPts val="0"/>
                        </a:spcAft>
                        <a:buClr>
                          <a:srgbClr val="101D49"/>
                        </a:buClr>
                        <a:buSzPts val="1600"/>
                        <a:buFont typeface="Times New Roman"/>
                        <a:buNone/>
                      </a:pP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Response to Written Questions/RFP Amendments</a:t>
                      </a:r>
                      <a:endParaRPr sz="1600" u="none" strike="noStrike" cap="none" dirty="0">
                        <a:solidFill>
                          <a:srgbClr val="101D49"/>
                        </a:solidFill>
                        <a:latin typeface="Times New Roman" panose="02020603050405020304" pitchFamily="18" charset="0"/>
                        <a:ea typeface="Courier"/>
                        <a:cs typeface="Times New Roman" panose="02020603050405020304" pitchFamily="18" charset="0"/>
                        <a:sym typeface="Courier"/>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solidFill>
                            <a:srgbClr val="101D49"/>
                          </a:solidFill>
                          <a:latin typeface="Times New Roman" panose="02020603050405020304" pitchFamily="18" charset="0"/>
                          <a:ea typeface="Times New Roman"/>
                          <a:cs typeface="Times New Roman" panose="02020603050405020304" pitchFamily="18" charset="0"/>
                          <a:sym typeface="Times New Roman"/>
                        </a:rPr>
                        <a:t>March 24, 2025</a:t>
                      </a:r>
                      <a:endParaRPr lang="en-US" sz="1600" dirty="0">
                        <a:solidFill>
                          <a:srgbClr val="101D49"/>
                        </a:solidFill>
                        <a:latin typeface="Times New Roman" panose="02020603050405020304" pitchFamily="18" charset="0"/>
                        <a:cs typeface="Times New Roman" panose="02020603050405020304" pitchFamily="18" charset="0"/>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9594686"/>
                  </a:ext>
                </a:extLst>
              </a:tr>
              <a:tr h="380909">
                <a:tc>
                  <a:txBody>
                    <a:bodyPr/>
                    <a:lstStyle/>
                    <a:p>
                      <a:pPr marL="0" marR="0" lvl="0" indent="0" algn="l" rtl="0">
                        <a:spcBef>
                          <a:spcPts val="0"/>
                        </a:spcBef>
                        <a:spcAft>
                          <a:spcPts val="0"/>
                        </a:spcAft>
                        <a:buNone/>
                      </a:pPr>
                      <a:r>
                        <a:rPr lang="en-US" sz="1600" dirty="0">
                          <a:solidFill>
                            <a:srgbClr val="101D49"/>
                          </a:solidFill>
                          <a:latin typeface="Times New Roman" panose="02020603050405020304" pitchFamily="18" charset="0"/>
                          <a:ea typeface="Times New Roman"/>
                          <a:cs typeface="Times New Roman" panose="02020603050405020304" pitchFamily="18" charset="0"/>
                          <a:sym typeface="Times New Roman"/>
                        </a:rPr>
                        <a:t>Submission Due Date/Time</a:t>
                      </a:r>
                      <a:endParaRPr sz="1600" dirty="0">
                        <a:solidFill>
                          <a:srgbClr val="101D49"/>
                        </a:solidFill>
                        <a:latin typeface="Times New Roman" panose="02020603050405020304" pitchFamily="18" charset="0"/>
                        <a:cs typeface="Times New Roman" panose="02020603050405020304" pitchFamily="18" charset="0"/>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solidFill>
                            <a:srgbClr val="101D49"/>
                          </a:solidFill>
                          <a:latin typeface="Times New Roman" panose="02020603050405020304" pitchFamily="18" charset="0"/>
                          <a:ea typeface="Times New Roman"/>
                          <a:cs typeface="Times New Roman" panose="02020603050405020304" pitchFamily="18" charset="0"/>
                          <a:sym typeface="Times New Roman"/>
                        </a:rPr>
                        <a:t>May 9, 2025 </a:t>
                      </a: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by 3 PM ET</a:t>
                      </a:r>
                      <a:endParaRPr lang="en-US" sz="1600" dirty="0">
                        <a:solidFill>
                          <a:srgbClr val="101D49"/>
                        </a:solidFill>
                        <a:latin typeface="Times New Roman" panose="02020603050405020304" pitchFamily="18" charset="0"/>
                        <a:cs typeface="Times New Roman" panose="02020603050405020304" pitchFamily="18" charset="0"/>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02885624"/>
                  </a:ext>
                </a:extLst>
              </a:tr>
              <a:tr h="383940">
                <a:tc>
                  <a:txBody>
                    <a:bodyPr/>
                    <a:lstStyle/>
                    <a:p>
                      <a:pPr marL="0" lvl="0" indent="0" algn="l" rtl="0">
                        <a:spcBef>
                          <a:spcPts val="0"/>
                        </a:spcBef>
                        <a:spcAft>
                          <a:spcPts val="0"/>
                        </a:spcAft>
                        <a:buClr>
                          <a:schemeClr val="dk1"/>
                        </a:buClr>
                        <a:buFont typeface="Arial"/>
                        <a:buNone/>
                      </a:pPr>
                      <a:r>
                        <a:rPr lang="en-US" sz="1600" dirty="0">
                          <a:solidFill>
                            <a:srgbClr val="101D49"/>
                          </a:solidFill>
                          <a:latin typeface="Times New Roman" panose="02020603050405020304" pitchFamily="18" charset="0"/>
                          <a:ea typeface="Times New Roman"/>
                          <a:cs typeface="Times New Roman" panose="02020603050405020304" pitchFamily="18" charset="0"/>
                          <a:sym typeface="Times New Roman"/>
                        </a:rPr>
                        <a:t>Submission of Reference Check Forms to the State</a:t>
                      </a:r>
                      <a:endParaRPr sz="16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solidFill>
                            <a:srgbClr val="101D49"/>
                          </a:solidFill>
                          <a:latin typeface="Times New Roman" panose="02020603050405020304" pitchFamily="18" charset="0"/>
                          <a:ea typeface="Times New Roman"/>
                          <a:cs typeface="Times New Roman" panose="02020603050405020304" pitchFamily="18" charset="0"/>
                          <a:sym typeface="Times New Roman"/>
                        </a:rPr>
                        <a:t>May 9, 2025 </a:t>
                      </a:r>
                      <a:r>
                        <a:rPr lang="en-US" sz="1600" u="none" strike="noStrike" cap="none" dirty="0">
                          <a:solidFill>
                            <a:srgbClr val="101D49"/>
                          </a:solidFill>
                          <a:latin typeface="Times New Roman" panose="02020603050405020304" pitchFamily="18" charset="0"/>
                          <a:ea typeface="Times New Roman"/>
                          <a:cs typeface="Times New Roman" panose="02020603050405020304" pitchFamily="18" charset="0"/>
                          <a:sym typeface="Times New Roman"/>
                        </a:rPr>
                        <a:t>by 3 PM ET</a:t>
                      </a:r>
                      <a:endParaRPr lang="en-US" sz="1600" dirty="0">
                        <a:solidFill>
                          <a:srgbClr val="101D49"/>
                        </a:solidFill>
                        <a:latin typeface="Times New Roman" panose="02020603050405020304" pitchFamily="18" charset="0"/>
                        <a:cs typeface="Times New Roman" panose="02020603050405020304" pitchFamily="18" charset="0"/>
                      </a:endParaRPr>
                    </a:p>
                  </a:txBody>
                  <a:tcPr marL="45725" marR="45725" marT="45725" marB="4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36148865"/>
                  </a:ext>
                </a:extLst>
              </a:tr>
            </a:tbl>
          </a:graphicData>
        </a:graphic>
      </p:graphicFrame>
      <p:sp>
        <p:nvSpPr>
          <p:cNvPr id="3" name="Slide Number Placeholder 2">
            <a:extLst>
              <a:ext uri="{FF2B5EF4-FFF2-40B4-BE49-F238E27FC236}">
                <a16:creationId xmlns:a16="http://schemas.microsoft.com/office/drawing/2014/main" id="{3E5960E2-41C6-10E9-F7A4-BAAE1F5CFA41}"/>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29d8d155607_0_97"/>
          <p:cNvSpPr txBox="1">
            <a:spLocks noGrp="1"/>
          </p:cNvSpPr>
          <p:nvPr>
            <p:ph type="title"/>
          </p:nvPr>
        </p:nvSpPr>
        <p:spPr>
          <a:xfrm>
            <a:off x="1371600" y="870860"/>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dirty="0">
                <a:latin typeface="Times New Roman"/>
                <a:ea typeface="Times New Roman"/>
                <a:cs typeface="Times New Roman"/>
                <a:sym typeface="Times New Roman"/>
              </a:rPr>
              <a:t>Proposal Preparation </a:t>
            </a:r>
            <a:br>
              <a:rPr lang="en-US" sz="4000" dirty="0">
                <a:latin typeface="Times New Roman"/>
                <a:ea typeface="Times New Roman"/>
                <a:cs typeface="Times New Roman"/>
                <a:sym typeface="Times New Roman"/>
              </a:rPr>
            </a:br>
            <a:r>
              <a:rPr lang="en-US" sz="3200" dirty="0">
                <a:latin typeface="Times New Roman"/>
                <a:ea typeface="Times New Roman"/>
                <a:cs typeface="Times New Roman"/>
                <a:sym typeface="Times New Roman"/>
              </a:rPr>
              <a:t>Executive Summary</a:t>
            </a:r>
            <a:endParaRPr dirty="0"/>
          </a:p>
        </p:txBody>
      </p:sp>
      <p:sp>
        <p:nvSpPr>
          <p:cNvPr id="150" name="Google Shape;150;g29d8d155607_0_97"/>
          <p:cNvSpPr txBox="1">
            <a:spLocks noGrp="1"/>
          </p:cNvSpPr>
          <p:nvPr>
            <p:ph type="body" idx="1"/>
          </p:nvPr>
        </p:nvSpPr>
        <p:spPr>
          <a:xfrm>
            <a:off x="1371600" y="1905431"/>
            <a:ext cx="9601200" cy="4041600"/>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1200"/>
              </a:spcBef>
              <a:spcAft>
                <a:spcPts val="0"/>
              </a:spcAft>
              <a:buClr>
                <a:srgbClr val="101D49"/>
              </a:buClr>
              <a:buSzPts val="2000"/>
              <a:buNone/>
            </a:pPr>
            <a:r>
              <a:rPr lang="en-US" dirty="0">
                <a:solidFill>
                  <a:srgbClr val="101D49"/>
                </a:solidFill>
                <a:latin typeface="Times New Roman"/>
                <a:ea typeface="Times New Roman"/>
                <a:cs typeface="Times New Roman"/>
                <a:sym typeface="Times New Roman"/>
              </a:rPr>
              <a:t>At a minimum, your Executive Summary must address the following (also outlined in Section 2.2 of the RFP):</a:t>
            </a:r>
            <a:endParaRPr dirty="0"/>
          </a:p>
          <a:p>
            <a:pPr marL="384037" lvl="0" indent="-384037"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Summarize your ability and desire to supply the required services.</a:t>
            </a:r>
            <a:endParaRPr dirty="0"/>
          </a:p>
          <a:p>
            <a:pPr marL="384037" lvl="0" indent="-384037"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Make sure the Executive Summary is signed by an authorized representative </a:t>
            </a:r>
            <a:endParaRPr dirty="0"/>
          </a:p>
          <a:p>
            <a:pPr marL="914377" lvl="1" indent="-384037" algn="l" rtl="0">
              <a:lnSpc>
                <a:spcPct val="94000"/>
              </a:lnSpc>
              <a:spcBef>
                <a:spcPts val="0"/>
              </a:spcBef>
              <a:spcAft>
                <a:spcPts val="0"/>
              </a:spcAft>
              <a:buClr>
                <a:srgbClr val="101D49"/>
              </a:buClr>
              <a:buSzPts val="1800"/>
              <a:buFont typeface="Times New Roman"/>
              <a:buChar char="–"/>
            </a:pPr>
            <a:r>
              <a:rPr lang="en-US" i="0" dirty="0">
                <a:solidFill>
                  <a:srgbClr val="101D49"/>
                </a:solidFill>
                <a:latin typeface="Times New Roman"/>
                <a:ea typeface="Times New Roman"/>
                <a:cs typeface="Times New Roman"/>
                <a:sym typeface="Times New Roman"/>
              </a:rPr>
              <a:t>Include your primary contact </a:t>
            </a:r>
            <a:endParaRPr dirty="0"/>
          </a:p>
          <a:p>
            <a:pPr marL="384037" lvl="0" indent="-384037"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State your understanding of the respondent notification</a:t>
            </a:r>
            <a:endParaRPr dirty="0"/>
          </a:p>
          <a:p>
            <a:pPr marL="384037" lvl="0" indent="-384037"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Indicate status regarding Secretary of State registration</a:t>
            </a:r>
            <a:endParaRPr dirty="0"/>
          </a:p>
          <a:p>
            <a:pPr marL="384037" lvl="0" indent="-384037" algn="l" rtl="0">
              <a:lnSpc>
                <a:spcPct val="94000"/>
              </a:lnSpc>
              <a:spcBef>
                <a:spcPts val="12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You may include additional “cover letter” information within the Executive Summary if desired.</a:t>
            </a:r>
            <a:endParaRPr dirty="0"/>
          </a:p>
        </p:txBody>
      </p:sp>
      <p:sp>
        <p:nvSpPr>
          <p:cNvPr id="2" name="Slide Number Placeholder 1">
            <a:extLst>
              <a:ext uri="{FF2B5EF4-FFF2-40B4-BE49-F238E27FC236}">
                <a16:creationId xmlns:a16="http://schemas.microsoft.com/office/drawing/2014/main" id="{BA36ED37-C0D3-B224-F3DF-4BE049DF958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29d8d155607_0_193"/>
          <p:cNvSpPr txBox="1">
            <a:spLocks noGrp="1"/>
          </p:cNvSpPr>
          <p:nvPr>
            <p:ph type="title"/>
          </p:nvPr>
        </p:nvSpPr>
        <p:spPr>
          <a:xfrm>
            <a:off x="1371600" y="870860"/>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3600" dirty="0">
                <a:latin typeface="Times New Roman"/>
                <a:ea typeface="Times New Roman"/>
                <a:cs typeface="Times New Roman"/>
                <a:sym typeface="Times New Roman"/>
              </a:rPr>
              <a:t>Proposal Preparation  </a:t>
            </a:r>
            <a:br>
              <a:rPr lang="en-US" sz="3200" dirty="0">
                <a:latin typeface="Times New Roman"/>
                <a:ea typeface="Times New Roman"/>
                <a:cs typeface="Times New Roman"/>
                <a:sym typeface="Times New Roman"/>
              </a:rPr>
            </a:br>
            <a:r>
              <a:rPr lang="en-US" sz="3200" dirty="0">
                <a:latin typeface="Times New Roman"/>
                <a:ea typeface="Times New Roman"/>
                <a:cs typeface="Times New Roman"/>
                <a:sym typeface="Times New Roman"/>
              </a:rPr>
              <a:t>Attestation Form (Attachment J)</a:t>
            </a:r>
            <a:endParaRPr sz="3200" dirty="0"/>
          </a:p>
        </p:txBody>
      </p:sp>
      <p:sp>
        <p:nvSpPr>
          <p:cNvPr id="157" name="Google Shape;157;g29d8d155607_0_193"/>
          <p:cNvSpPr txBox="1">
            <a:spLocks noGrp="1"/>
          </p:cNvSpPr>
          <p:nvPr>
            <p:ph type="body" idx="1"/>
          </p:nvPr>
        </p:nvSpPr>
        <p:spPr>
          <a:xfrm>
            <a:off x="1371600" y="2194560"/>
            <a:ext cx="9601200" cy="3860400"/>
          </a:xfrm>
          <a:prstGeom prst="rect">
            <a:avLst/>
          </a:prstGeom>
          <a:noFill/>
          <a:ln>
            <a:noFill/>
          </a:ln>
        </p:spPr>
        <p:txBody>
          <a:bodyPr spcFirstLastPara="1" wrap="square" lIns="91425" tIns="45700" rIns="91425" bIns="45700" anchor="t" anchorCtr="0">
            <a:normAutofit/>
          </a:bodyPr>
          <a:lstStyle/>
          <a:p>
            <a:pPr marL="384037" lvl="0" indent="-384037" algn="l" rtl="0">
              <a:lnSpc>
                <a:spcPct val="94000"/>
              </a:lnSpc>
              <a:spcBef>
                <a:spcPts val="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Please complete and return Attestation Form (Attachment J).</a:t>
            </a:r>
            <a:endParaRPr dirty="0"/>
          </a:p>
          <a:p>
            <a:pPr marL="914377" lvl="1" indent="-384037"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Mandatory Submission and Minimum Requirements</a:t>
            </a:r>
            <a:endParaRPr i="0" dirty="0"/>
          </a:p>
          <a:p>
            <a:pPr marL="914377" lvl="1" indent="-384037"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Confirm Mutual Understanding and Submission</a:t>
            </a:r>
          </a:p>
          <a:p>
            <a:pPr marL="914377" lvl="1" indent="-384037"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Claim Clarification</a:t>
            </a:r>
          </a:p>
          <a:p>
            <a:pPr marL="914377" lvl="1" indent="-384037"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Confidential / Redacted File Information</a:t>
            </a:r>
            <a:endParaRPr i="0" dirty="0">
              <a:solidFill>
                <a:srgbClr val="FF3300"/>
              </a:solidFill>
            </a:endParaRPr>
          </a:p>
          <a:p>
            <a:pPr marL="914377" lvl="1" indent="-384037"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Subcontractors per RFP 2.6.3</a:t>
            </a:r>
          </a:p>
          <a:p>
            <a:pPr marL="914377" lvl="1" indent="-384037">
              <a:spcBef>
                <a:spcPts val="700"/>
              </a:spcBef>
              <a:buClr>
                <a:srgbClr val="101D49"/>
              </a:buClr>
              <a:buSzPts val="2000"/>
            </a:pPr>
            <a:r>
              <a:rPr lang="en-US" i="0" dirty="0">
                <a:solidFill>
                  <a:srgbClr val="101D49"/>
                </a:solidFill>
                <a:latin typeface="Times New Roman"/>
                <a:ea typeface="Times New Roman"/>
                <a:cs typeface="Times New Roman"/>
                <a:sym typeface="Times New Roman"/>
              </a:rPr>
              <a:t>Respondent additional attachments (Optional)</a:t>
            </a:r>
            <a:endParaRPr lang="en-US" i="0" dirty="0"/>
          </a:p>
        </p:txBody>
      </p:sp>
      <p:sp>
        <p:nvSpPr>
          <p:cNvPr id="2" name="Slide Number Placeholder 1">
            <a:extLst>
              <a:ext uri="{FF2B5EF4-FFF2-40B4-BE49-F238E27FC236}">
                <a16:creationId xmlns:a16="http://schemas.microsoft.com/office/drawing/2014/main" id="{EB0B7388-BBEA-0952-1013-411066529AB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9</a:t>
            </a:fld>
            <a:endParaRPr lang="en-US"/>
          </a:p>
        </p:txBody>
      </p:sp>
    </p:spTree>
  </p:cSld>
  <p:clrMapOvr>
    <a:masterClrMapping/>
  </p:clrMapOvr>
</p:sld>
</file>

<file path=ppt/theme/theme1.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4120</Words>
  <Application>Microsoft Office PowerPoint</Application>
  <PresentationFormat>Widescreen</PresentationFormat>
  <Paragraphs>460</Paragraphs>
  <Slides>40</Slides>
  <Notes>39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Noto Sans Symbols</vt:lpstr>
      <vt:lpstr>Libre Franklin</vt:lpstr>
      <vt:lpstr>Wingdings</vt:lpstr>
      <vt:lpstr>Franklin Gothic Book</vt:lpstr>
      <vt:lpstr>Times New Roman</vt:lpstr>
      <vt:lpstr>Arial</vt:lpstr>
      <vt:lpstr>Garamond</vt:lpstr>
      <vt:lpstr>Calibri</vt:lpstr>
      <vt:lpstr>Crop</vt:lpstr>
      <vt:lpstr>   REQUEST FOR PROPOSAL ​​​25-82984 FEE FOR SERVICE MEDICAID INCONTINENCE SUPPLIES   INDIANA DEPARTMENT OF ADMINISTRATION ON BEHALF OF  THE FAMILY AND SOCIAL SERVICES ADMINISTRATION (FSSA) OFFICE OF MEDICAID POLICY AND PLANNING (OMPP)  PRE-PROPOSAL CONFERENCE  FEBRUARY 24, 2025  ANGELA EMBRY IDOA/PROCUREMENT DIVISION</vt:lpstr>
      <vt:lpstr>Agenda</vt:lpstr>
      <vt:lpstr>General Information</vt:lpstr>
      <vt:lpstr>Purpose of the RFP</vt:lpstr>
      <vt:lpstr>Scope of Work</vt:lpstr>
      <vt:lpstr>Term of Contract</vt:lpstr>
      <vt:lpstr>Key Dates</vt:lpstr>
      <vt:lpstr>Proposal Preparation  Executive Summary</vt:lpstr>
      <vt:lpstr>Proposal Preparation   Attestation Form (Attachment J)</vt:lpstr>
      <vt:lpstr>Proposal Preparation Confidential Information</vt:lpstr>
      <vt:lpstr>Proposal Preparation   Indiana Economic Impact (IEI) Form (Attachment C)</vt:lpstr>
      <vt:lpstr>Proposal Preparation   Business Proposal (Attachment E)</vt:lpstr>
      <vt:lpstr>Business Proposal (Attachment E)</vt:lpstr>
      <vt:lpstr>Proposal Preparation   Technical Proposal (Attachment F)</vt:lpstr>
      <vt:lpstr>Proposal Preparation  Cost Proposal (Attachment D)</vt:lpstr>
      <vt:lpstr>Cost Proposal (Attachment D)</vt:lpstr>
      <vt:lpstr>Cost Proposal (Attachment D)</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Buy Indiana</vt:lpstr>
      <vt:lpstr>Submission Requirements </vt:lpstr>
      <vt:lpstr>Optional Submission Forms/Documents </vt:lpstr>
      <vt:lpstr>Required Submission Forms/Documents </vt:lpstr>
      <vt:lpstr>Additional Information</vt:lpstr>
      <vt:lpstr>Questions </vt:lpstr>
      <vt:lpstr>                           Thank You! Angela Embry anembry@idoa.in.gov  Division Of Supplier Diversity mwbecompliance@idoa.in.gov  www.in.gov/idoa/mwbe/payaudit.htm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2025-02-19T13:32:17Z</dcterms:created>
  <dcterms:modified xsi:type="dcterms:W3CDTF">2025-02-19T16:29:04Z</dcterms:modified>
</cp:coreProperties>
</file>