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handoutMasterIdLst>
    <p:handoutMasterId r:id="rId23"/>
  </p:handoutMasterIdLst>
  <p:sldIdLst>
    <p:sldId id="256" r:id="rId2"/>
    <p:sldId id="257" r:id="rId3"/>
    <p:sldId id="259" r:id="rId4"/>
    <p:sldId id="260" r:id="rId5"/>
    <p:sldId id="261" r:id="rId6"/>
    <p:sldId id="305" r:id="rId7"/>
    <p:sldId id="306" r:id="rId8"/>
    <p:sldId id="307" r:id="rId9"/>
    <p:sldId id="270" r:id="rId10"/>
    <p:sldId id="319" r:id="rId11"/>
    <p:sldId id="308" r:id="rId12"/>
    <p:sldId id="266" r:id="rId13"/>
    <p:sldId id="267" r:id="rId14"/>
    <p:sldId id="271" r:id="rId15"/>
    <p:sldId id="321" r:id="rId16"/>
    <p:sldId id="309" r:id="rId17"/>
    <p:sldId id="322" r:id="rId18"/>
    <p:sldId id="323" r:id="rId19"/>
    <p:sldId id="290" r:id="rId20"/>
    <p:sldId id="29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B731C-4750-05AC-B5DC-F96D0D390212}" name="Cohen, Robert" initials="RC" userId="S::RCohen@idoa.IN.gov::2e8c3da2-fee5-4e36-90e2-eb4486bb98f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laire Harris" initials="CH" lastIdx="4" clrIdx="0">
    <p:extLst>
      <p:ext uri="{19B8F6BF-5375-455C-9EA6-DF929625EA0E}">
        <p15:presenceInfo xmlns:p15="http://schemas.microsoft.com/office/powerpoint/2012/main" userId="880bec39df4bbac3" providerId="Windows Live"/>
      </p:ext>
    </p:extLst>
  </p:cmAuthor>
  <p:cmAuthor id="2" name="Erin Kremer" initials="EK" lastIdx="6" clrIdx="1">
    <p:extLst>
      <p:ext uri="{19B8F6BF-5375-455C-9EA6-DF929625EA0E}">
        <p15:presenceInfo xmlns:p15="http://schemas.microsoft.com/office/powerpoint/2012/main" userId="Erin Kre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4C7CEC-68EB-426F-B378-708C8B7489EC}" v="32" dt="2022-02-18T19:49:56.7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3135" autoAdjust="0"/>
  </p:normalViewPr>
  <p:slideViewPr>
    <p:cSldViewPr snapToGrid="0">
      <p:cViewPr varScale="1">
        <p:scale>
          <a:sx n="78" d="100"/>
          <a:sy n="78" d="100"/>
        </p:scale>
        <p:origin x="878" y="62"/>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9/30/2024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38A77-7129-4B62-B3F2-8273FC3E7FCA}" type="datetimeFigureOut">
              <a:rPr lang="en-US" smtClean="0"/>
              <a:t>9/30/2024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F4897-6078-4538-85D1-77B3AFD6576E}" type="slidenum">
              <a:rPr lang="en-US" smtClean="0"/>
              <a:t>‹#›</a:t>
            </a:fld>
            <a:endParaRPr lang="en-US"/>
          </a:p>
        </p:txBody>
      </p:sp>
    </p:spTree>
    <p:extLst>
      <p:ext uri="{BB962C8B-B14F-4D97-AF65-F5344CB8AC3E}">
        <p14:creationId xmlns:p14="http://schemas.microsoft.com/office/powerpoint/2010/main" val="28015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a:t>
            </a:fld>
            <a:endParaRPr lang="en-US"/>
          </a:p>
        </p:txBody>
      </p:sp>
    </p:spTree>
    <p:extLst>
      <p:ext uri="{BB962C8B-B14F-4D97-AF65-F5344CB8AC3E}">
        <p14:creationId xmlns:p14="http://schemas.microsoft.com/office/powerpoint/2010/main" val="238087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13</a:t>
            </a:fld>
            <a:endParaRPr lang="en-US"/>
          </a:p>
        </p:txBody>
      </p:sp>
    </p:spTree>
    <p:extLst>
      <p:ext uri="{BB962C8B-B14F-4D97-AF65-F5344CB8AC3E}">
        <p14:creationId xmlns:p14="http://schemas.microsoft.com/office/powerpoint/2010/main" val="1733303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14</a:t>
            </a:fld>
            <a:endParaRPr lang="en-US"/>
          </a:p>
        </p:txBody>
      </p:sp>
    </p:spTree>
    <p:extLst>
      <p:ext uri="{BB962C8B-B14F-4D97-AF65-F5344CB8AC3E}">
        <p14:creationId xmlns:p14="http://schemas.microsoft.com/office/powerpoint/2010/main" val="3035392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15</a:t>
            </a:fld>
            <a:endParaRPr lang="en-US" dirty="0"/>
          </a:p>
        </p:txBody>
      </p:sp>
    </p:spTree>
    <p:extLst>
      <p:ext uri="{BB962C8B-B14F-4D97-AF65-F5344CB8AC3E}">
        <p14:creationId xmlns:p14="http://schemas.microsoft.com/office/powerpoint/2010/main" val="9007484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16</a:t>
            </a:fld>
            <a:endParaRPr lang="en-US"/>
          </a:p>
        </p:txBody>
      </p:sp>
    </p:spTree>
    <p:extLst>
      <p:ext uri="{BB962C8B-B14F-4D97-AF65-F5344CB8AC3E}">
        <p14:creationId xmlns:p14="http://schemas.microsoft.com/office/powerpoint/2010/main" val="1873708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17</a:t>
            </a:fld>
            <a:endParaRPr lang="en-US"/>
          </a:p>
        </p:txBody>
      </p:sp>
    </p:spTree>
    <p:extLst>
      <p:ext uri="{BB962C8B-B14F-4D97-AF65-F5344CB8AC3E}">
        <p14:creationId xmlns:p14="http://schemas.microsoft.com/office/powerpoint/2010/main" val="343126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18</a:t>
            </a:fld>
            <a:endParaRPr lang="en-US"/>
          </a:p>
        </p:txBody>
      </p:sp>
    </p:spTree>
    <p:extLst>
      <p:ext uri="{BB962C8B-B14F-4D97-AF65-F5344CB8AC3E}">
        <p14:creationId xmlns:p14="http://schemas.microsoft.com/office/powerpoint/2010/main" val="3702461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19</a:t>
            </a:fld>
            <a:endParaRPr lang="en-US"/>
          </a:p>
        </p:txBody>
      </p:sp>
    </p:spTree>
    <p:extLst>
      <p:ext uri="{BB962C8B-B14F-4D97-AF65-F5344CB8AC3E}">
        <p14:creationId xmlns:p14="http://schemas.microsoft.com/office/powerpoint/2010/main" val="42649066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20</a:t>
            </a:fld>
            <a:endParaRPr lang="en-US"/>
          </a:p>
        </p:txBody>
      </p:sp>
    </p:spTree>
    <p:extLst>
      <p:ext uri="{BB962C8B-B14F-4D97-AF65-F5344CB8AC3E}">
        <p14:creationId xmlns:p14="http://schemas.microsoft.com/office/powerpoint/2010/main" val="1627949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a:t>
            </a:fld>
            <a:endParaRPr lang="en-US" dirty="0"/>
          </a:p>
        </p:txBody>
      </p:sp>
    </p:spTree>
    <p:extLst>
      <p:ext uri="{BB962C8B-B14F-4D97-AF65-F5344CB8AC3E}">
        <p14:creationId xmlns:p14="http://schemas.microsoft.com/office/powerpoint/2010/main" val="2500643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6</a:t>
            </a:fld>
            <a:endParaRPr lang="en-US"/>
          </a:p>
        </p:txBody>
      </p:sp>
    </p:spTree>
    <p:extLst>
      <p:ext uri="{BB962C8B-B14F-4D97-AF65-F5344CB8AC3E}">
        <p14:creationId xmlns:p14="http://schemas.microsoft.com/office/powerpoint/2010/main" val="323397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7</a:t>
            </a:fld>
            <a:endParaRPr lang="en-US" dirty="0"/>
          </a:p>
        </p:txBody>
      </p:sp>
    </p:spTree>
    <p:extLst>
      <p:ext uri="{BB962C8B-B14F-4D97-AF65-F5344CB8AC3E}">
        <p14:creationId xmlns:p14="http://schemas.microsoft.com/office/powerpoint/2010/main" val="2150453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5F83-8112-46FB-97A2-D0AF9A589C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22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9</a:t>
            </a:fld>
            <a:endParaRPr lang="en-US"/>
          </a:p>
        </p:txBody>
      </p:sp>
    </p:spTree>
    <p:extLst>
      <p:ext uri="{BB962C8B-B14F-4D97-AF65-F5344CB8AC3E}">
        <p14:creationId xmlns:p14="http://schemas.microsoft.com/office/powerpoint/2010/main" val="1187451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F7CAE-FCB6-41C1-AF80-2469D955A0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843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11</a:t>
            </a:fld>
            <a:endParaRPr lang="en-US"/>
          </a:p>
        </p:txBody>
      </p:sp>
    </p:spTree>
    <p:extLst>
      <p:ext uri="{BB962C8B-B14F-4D97-AF65-F5344CB8AC3E}">
        <p14:creationId xmlns:p14="http://schemas.microsoft.com/office/powerpoint/2010/main" val="2217900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12</a:t>
            </a:fld>
            <a:endParaRPr lang="en-US"/>
          </a:p>
        </p:txBody>
      </p:sp>
    </p:spTree>
    <p:extLst>
      <p:ext uri="{BB962C8B-B14F-4D97-AF65-F5344CB8AC3E}">
        <p14:creationId xmlns:p14="http://schemas.microsoft.com/office/powerpoint/2010/main" val="34963874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9/30/2024</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9/30/2024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9/30/2024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9/30/2024</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9/30/2024</a:t>
            </a:fld>
            <a:endParaRPr lang="en-US"/>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9/30/2024</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9/30/2024</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9/30/2024</a:t>
            </a:fld>
            <a:endParaRPr lang="en-US"/>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a:t>Click to edit Master title style</a:t>
            </a:r>
            <a:endParaRPr lang="en-US" sz="44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mailto:idoareferences@idoa.in.gov"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www.in.gov/idoa/2788.htm"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hyperlink" Target="mailto:rcohen@idoa.in.gov"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www.in.gov/idoa/mwbe/payaudit.htm" TargetMode="External"/><Relationship Id="rId4" Type="http://schemas.openxmlformats.org/officeDocument/2006/relationships/hyperlink" Target="mailto:mwbecompliance@idoa.in.gov"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87834" y="1491916"/>
            <a:ext cx="8361229" cy="4087089"/>
          </a:xfrm>
        </p:spPr>
        <p:txBody>
          <a:bodyPr/>
          <a:lstStyle/>
          <a:p>
            <a:r>
              <a:rPr lang="en-US" sz="2800" b="1" dirty="0">
                <a:latin typeface="Times New Roman" panose="02020603050405020304" pitchFamily="18" charset="0"/>
                <a:cs typeface="Times New Roman" panose="02020603050405020304" pitchFamily="18" charset="0"/>
              </a:rPr>
              <a:t>Request for Services 25-81058</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ESA &amp; CSA Account Management</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Administration</a:t>
            </a: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On Behalf Of </a:t>
            </a:r>
            <a:br>
              <a:rPr lang="en-US" sz="20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Treasurer of State</a:t>
            </a:r>
            <a:br>
              <a:rPr lang="en-US" sz="2000"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Pre-Proposal Conference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Robert Cohen</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Economic Impact Form (IEI)</a:t>
            </a:r>
          </a:p>
        </p:txBody>
      </p:sp>
      <p:sp>
        <p:nvSpPr>
          <p:cNvPr id="6" name="Content Placeholder 5"/>
          <p:cNvSpPr>
            <a:spLocks noGrp="1"/>
          </p:cNvSpPr>
          <p:nvPr>
            <p:ph idx="1"/>
          </p:nvPr>
        </p:nvSpPr>
        <p:spPr>
          <a:xfrm>
            <a:off x="1371600" y="2117560"/>
            <a:ext cx="9601200" cy="2900191"/>
          </a:xfrm>
        </p:spPr>
        <p:txBody>
          <a:bodyPr>
            <a:noAutofit/>
          </a:bodyPr>
          <a:lstStyle/>
          <a:p>
            <a:r>
              <a:rPr lang="en-US" sz="2400" b="1" dirty="0">
                <a:solidFill>
                  <a:srgbClr val="101D49"/>
                </a:solidFill>
                <a:latin typeface="Times New Roman" panose="02020603050405020304" pitchFamily="18" charset="0"/>
                <a:cs typeface="Times New Roman" panose="02020603050405020304" pitchFamily="18" charset="0"/>
              </a:rPr>
              <a:t>Indiana Economic Impact, Attachment C</a:t>
            </a:r>
          </a:p>
          <a:p>
            <a:pPr lvl="1"/>
            <a:r>
              <a:rPr lang="en-US" sz="1600" i="0" dirty="0">
                <a:solidFill>
                  <a:srgbClr val="101D49"/>
                </a:solidFill>
                <a:latin typeface="Times New Roman" panose="02020603050405020304" pitchFamily="18" charset="0"/>
                <a:cs typeface="Times New Roman" panose="02020603050405020304" pitchFamily="18" charset="0"/>
              </a:rPr>
              <a:t>Respondents must submit this completed attachment, </a:t>
            </a:r>
            <a:r>
              <a:rPr lang="en-US" sz="1600" b="1" i="0" dirty="0">
                <a:solidFill>
                  <a:srgbClr val="101D49"/>
                </a:solidFill>
                <a:latin typeface="Times New Roman" panose="02020603050405020304" pitchFamily="18" charset="0"/>
                <a:cs typeface="Times New Roman" panose="02020603050405020304" pitchFamily="18" charset="0"/>
              </a:rPr>
              <a:t>but it will not be used for evaluation purposes. </a:t>
            </a:r>
          </a:p>
          <a:p>
            <a:pPr lvl="1"/>
            <a:r>
              <a:rPr lang="en-US" sz="1600" i="0" dirty="0">
                <a:solidFill>
                  <a:srgbClr val="101D49"/>
                </a:solidFill>
                <a:latin typeface="Times New Roman" panose="02020603050405020304" pitchFamily="18" charset="0"/>
                <a:cs typeface="Times New Roman" panose="02020603050405020304" pitchFamily="18" charset="0"/>
              </a:rPr>
              <a:t>Definitions of FTE (Full-Time Equivalent)</a:t>
            </a:r>
          </a:p>
          <a:p>
            <a:pPr lvl="1"/>
            <a:r>
              <a:rPr lang="en-US" sz="1600" i="0" dirty="0">
                <a:solidFill>
                  <a:srgbClr val="101D49"/>
                </a:solidFill>
                <a:latin typeface="Times New Roman" panose="02020603050405020304" pitchFamily="18" charset="0"/>
                <a:cs typeface="Times New Roman" panose="02020603050405020304" pitchFamily="18" charset="0"/>
              </a:rPr>
              <a:t>Example:  If a Respondent has five (5) full time employees, is bidding on its 5</a:t>
            </a:r>
            <a:r>
              <a:rPr lang="en-US" sz="1600" i="0" baseline="30000" dirty="0">
                <a:solidFill>
                  <a:srgbClr val="101D49"/>
                </a:solidFill>
                <a:latin typeface="Times New Roman" panose="02020603050405020304" pitchFamily="18" charset="0"/>
                <a:cs typeface="Times New Roman" panose="02020603050405020304" pitchFamily="18" charset="0"/>
              </a:rPr>
              <a:t>th</a:t>
            </a:r>
            <a:r>
              <a:rPr lang="en-US" sz="1600" i="0" dirty="0">
                <a:solidFill>
                  <a:srgbClr val="101D49"/>
                </a:solidFill>
                <a:latin typeface="Times New Roman" panose="02020603050405020304" pitchFamily="18" charset="0"/>
                <a:cs typeface="Times New Roman" panose="02020603050405020304" pitchFamily="18" charset="0"/>
              </a:rPr>
              <a:t> contract, and all contracts get an equal amount of commitment from the employees, then each employee commits 20% of his/her time to the new contract:</a:t>
            </a:r>
          </a:p>
          <a:p>
            <a:pPr lvl="2"/>
            <a:r>
              <a:rPr lang="en-US" sz="1600" dirty="0">
                <a:solidFill>
                  <a:srgbClr val="101D49"/>
                </a:solidFill>
                <a:latin typeface="Times New Roman" panose="02020603050405020304" pitchFamily="18" charset="0"/>
                <a:cs typeface="Times New Roman" panose="02020603050405020304" pitchFamily="18" charset="0"/>
              </a:rPr>
              <a:t>0.2 x 5 employees – 1 FTE</a:t>
            </a:r>
          </a:p>
        </p:txBody>
      </p:sp>
    </p:spTree>
    <p:extLst>
      <p:ext uri="{BB962C8B-B14F-4D97-AF65-F5344CB8AC3E}">
        <p14:creationId xmlns:p14="http://schemas.microsoft.com/office/powerpoint/2010/main" val="3653386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Business Proposal </a:t>
            </a:r>
            <a:r>
              <a:rPr lang="en-US" sz="2400" dirty="0">
                <a:latin typeface="Times New Roman" panose="02020603050405020304" pitchFamily="18" charset="0"/>
                <a:cs typeface="Times New Roman" panose="02020603050405020304" pitchFamily="18" charset="0"/>
              </a:rPr>
              <a:t>(Attachment E)</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52330" y="1872118"/>
            <a:ext cx="9428480" cy="4592292"/>
          </a:xfrm>
        </p:spPr>
        <p:txBody>
          <a:bodyPr>
            <a:normAutofit fontScale="85000" lnSpcReduction="10000"/>
          </a:bodyPr>
          <a:lstStyle/>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1800" i="0" dirty="0">
                <a:solidFill>
                  <a:srgbClr val="101D49"/>
                </a:solidFill>
                <a:latin typeface="Times New Roman" panose="02020603050405020304" pitchFamily="18" charset="0"/>
                <a:cs typeface="Times New Roman" panose="02020603050405020304" pitchFamily="18" charset="0"/>
              </a:rPr>
              <a:t>If the documents are from a parent or holding company, Respondents must explain the business relationship between the entities and demonstrate the financial stability of the entity which is directly responding to this RFP. </a:t>
            </a:r>
          </a:p>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should review sample State contract and note exceptions to State non-mandatory clauses in Business Proposal and Executive Summary. Mandatory clauses are non-negotiable.</a:t>
            </a:r>
          </a:p>
          <a:p>
            <a:pPr>
              <a:spcBef>
                <a:spcPts val="600"/>
              </a:spcBef>
            </a:pPr>
            <a:r>
              <a:rPr lang="en-US" sz="18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have at least three (3) references who:</a:t>
            </a:r>
          </a:p>
          <a:p>
            <a:pPr lvl="2">
              <a:spcBef>
                <a:spcPts val="600"/>
              </a:spcBef>
            </a:pPr>
            <a:r>
              <a:rPr lang="en-US" dirty="0">
                <a:solidFill>
                  <a:srgbClr val="101D49"/>
                </a:solidFill>
                <a:latin typeface="Times New Roman" panose="02020603050405020304" pitchFamily="18" charset="0"/>
                <a:cs typeface="Times New Roman" panose="02020603050405020304" pitchFamily="18" charset="0"/>
              </a:rPr>
              <a:t>C</a:t>
            </a:r>
            <a:r>
              <a:rPr lang="en-US" i="0" dirty="0">
                <a:solidFill>
                  <a:srgbClr val="101D49"/>
                </a:solidFill>
                <a:latin typeface="Times New Roman" panose="02020603050405020304" pitchFamily="18" charset="0"/>
                <a:cs typeface="Times New Roman" panose="02020603050405020304" pitchFamily="18" charset="0"/>
              </a:rPr>
              <a:t>an speak to the Respondent’s experience in providing products and/or services that are the same, or similar, to those products and/or services requested in this solicitation</a:t>
            </a:r>
          </a:p>
          <a:p>
            <a:pPr lvl="2">
              <a:spcBef>
                <a:spcPts val="600"/>
              </a:spcBef>
            </a:pPr>
            <a:r>
              <a:rPr lang="en-US" i="0" dirty="0">
                <a:solidFill>
                  <a:srgbClr val="101D49"/>
                </a:solidFill>
                <a:latin typeface="Times New Roman" panose="02020603050405020304" pitchFamily="18" charset="0"/>
                <a:cs typeface="Times New Roman" panose="02020603050405020304" pitchFamily="18" charset="0"/>
              </a:rPr>
              <a:t>Can speak to the Respondent’s performance on contracts of similar scope for government clients </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ask each reference to complete Attachment H - Reference Check Form and email it directly to IDOA (</a:t>
            </a:r>
            <a:r>
              <a:rPr lang="en-US" sz="1800" i="0" dirty="0">
                <a:solidFill>
                  <a:srgbClr val="101D49"/>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idoareferences@idoa.in.gov</a:t>
            </a:r>
            <a:r>
              <a:rPr lang="en-US" sz="1800" i="0" dirty="0">
                <a:solidFill>
                  <a:srgbClr val="101D49"/>
                </a:solidFill>
                <a:latin typeface="Times New Roman" panose="02020603050405020304" pitchFamily="18" charset="0"/>
                <a:cs typeface="Times New Roman" panose="02020603050405020304" pitchFamily="18" charset="0"/>
              </a:rPr>
              <a:t>) by </a:t>
            </a:r>
            <a:r>
              <a:rPr lang="en-US" sz="1800" b="1" i="0" dirty="0">
                <a:solidFill>
                  <a:srgbClr val="101D49"/>
                </a:solidFill>
                <a:latin typeface="Times New Roman" panose="02020603050405020304" pitchFamily="18" charset="0"/>
                <a:cs typeface="Times New Roman" panose="02020603050405020304" pitchFamily="18" charset="0"/>
              </a:rPr>
              <a:t>December 13, 2024</a:t>
            </a:r>
            <a:r>
              <a:rPr lang="en-US" sz="1800" i="0" dirty="0">
                <a:solidFill>
                  <a:srgbClr val="101D49"/>
                </a:solidFill>
                <a:latin typeface="Times New Roman" panose="02020603050405020304" pitchFamily="18" charset="0"/>
                <a:cs typeface="Times New Roman" panose="02020603050405020304" pitchFamily="18" charset="0"/>
              </a:rPr>
              <a:t>.</a:t>
            </a:r>
            <a:endParaRPr lang="en-US" sz="1800" i="0" dirty="0">
              <a:solidFill>
                <a:schemeClr val="tx1"/>
              </a:solidFill>
              <a:latin typeface="Times New Roman" panose="02020603050405020304" pitchFamily="18" charset="0"/>
              <a:cs typeface="Times New Roman" panose="02020603050405020304" pitchFamily="18" charset="0"/>
            </a:endParaRPr>
          </a:p>
          <a:p>
            <a:pPr lvl="1">
              <a:spcBef>
                <a:spcPts val="600"/>
              </a:spcBef>
            </a:pPr>
            <a:endParaRPr lang="en-US" sz="1600" i="0" dirty="0">
              <a:solidFill>
                <a:schemeClr val="tx1"/>
              </a:solidFill>
              <a:latin typeface="Times New Roman" panose="02020603050405020304" pitchFamily="18" charset="0"/>
              <a:cs typeface="Times New Roman" panose="02020603050405020304" pitchFamily="18" charset="0"/>
            </a:endParaRPr>
          </a:p>
          <a:p>
            <a:endParaRPr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2255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Technical Proposal </a:t>
            </a:r>
            <a:r>
              <a:rPr lang="en-US" sz="2400" dirty="0">
                <a:latin typeface="Times New Roman" panose="02020603050405020304" pitchFamily="18" charset="0"/>
                <a:cs typeface="Times New Roman" panose="02020603050405020304" pitchFamily="18" charset="0"/>
              </a:rPr>
              <a:t>(Attachment F)</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48544"/>
            <a:ext cx="9601200" cy="4038596"/>
          </a:xfrm>
        </p:spPr>
        <p:txBody>
          <a:bodyPr>
            <a:normAutofit/>
          </a:bodyPr>
          <a:lstStyle/>
          <a:p>
            <a:pPr>
              <a:spcBef>
                <a:spcPts val="0"/>
              </a:spcBef>
              <a:spcAft>
                <a:spcPts val="0"/>
              </a:spcAft>
            </a:pP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Technical Proposal Template is Attachment F.  </a:t>
            </a:r>
          </a:p>
          <a:p>
            <a:pPr marL="0" indent="0">
              <a:spcBef>
                <a:spcPts val="0"/>
              </a:spcBef>
              <a:spcAft>
                <a:spcPts val="0"/>
              </a:spcAft>
              <a:buNone/>
            </a:pPr>
            <a:endPar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Every point made in each section must be addressed in the order given. The same outline numbers must be used in the response.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Where appropriate, supporting documentation may be referenced by a page and paragraph number. However, when this is done, the body of the Technical Proposal must contain a meaningful summary of the referenced material. </a:t>
            </a: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referenced document must be included as an appendix to the technical proposal with referenced sections clearly marked</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If there are multiple references or multiple documents, these must be listed and organized for ease of use by the State.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4121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78904"/>
            <a:ext cx="9601200" cy="2900191"/>
          </a:xfrm>
        </p:spPr>
        <p:txBody>
          <a:bodyPr>
            <a:noAutofit/>
          </a:bodyPr>
          <a:lstStyle/>
          <a:p>
            <a:r>
              <a:rPr lang="en-US" sz="1800" dirty="0">
                <a:solidFill>
                  <a:srgbClr val="101D49"/>
                </a:solidFill>
                <a:latin typeface="Times New Roman" panose="02020603050405020304" pitchFamily="18" charset="0"/>
                <a:cs typeface="Times New Roman" panose="02020603050405020304" pitchFamily="18" charset="0"/>
              </a:rPr>
              <a:t>Please complete the template provided for the Cost Proposal by populating ONLY the yellow shaded cells.  The Total Cost will populate automatically. The Cost Proposal (Attachment D) must be returned in the original </a:t>
            </a:r>
            <a:r>
              <a:rPr lang="en-US" sz="1800" b="1" u="sng" dirty="0">
                <a:solidFill>
                  <a:srgbClr val="101D49"/>
                </a:solidFill>
                <a:latin typeface="Times New Roman" panose="02020603050405020304" pitchFamily="18" charset="0"/>
                <a:cs typeface="Times New Roman" panose="02020603050405020304" pitchFamily="18" charset="0"/>
              </a:rPr>
              <a:t>Excel</a:t>
            </a:r>
            <a:r>
              <a:rPr lang="en-US" sz="1800" dirty="0">
                <a:solidFill>
                  <a:srgbClr val="101D49"/>
                </a:solidFill>
                <a:latin typeface="Times New Roman" panose="02020603050405020304" pitchFamily="18" charset="0"/>
                <a:cs typeface="Times New Roman" panose="02020603050405020304" pitchFamily="18" charset="0"/>
              </a:rPr>
              <a:t> format (No PDFs). </a:t>
            </a:r>
          </a:p>
          <a:p>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Cost Proposals will be scored based on the Total Cost (found in cell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E47 of the Cost Proposal</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for the initial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contract</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term.  The lowest cost proposal receives a total of 30 points.  The normalization formula is as follows:</a:t>
            </a:r>
            <a:endParaRPr lang="en-US" sz="1800"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ctr">
              <a:spcBef>
                <a:spcPts val="0"/>
              </a:spcBef>
              <a:spcAft>
                <a:spcPts val="0"/>
              </a:spcAft>
              <a:buNone/>
            </a:pPr>
            <a:r>
              <a:rPr lang="en-US" sz="1800"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Respondent’s Cost Score = (Lowest Cost Proposal / Total Cost of Proposal) X 30</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marR="0" indent="0">
              <a:spcBef>
                <a:spcPts val="0"/>
              </a:spcBef>
              <a:spcAft>
                <a:spcPts val="0"/>
              </a:spcAft>
              <a:buNone/>
            </a:pPr>
            <a:endParaRPr lang="en-US" sz="18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provide a brief narrative (not longer than two pages) in support of each Cost Proposal item and return this document in a PDF format, labeled as “Cost Proposal Narrative.”</a:t>
            </a:r>
          </a:p>
          <a:p>
            <a:pPr>
              <a:spcBef>
                <a:spcPts val="0"/>
              </a:spcBef>
              <a:spcAft>
                <a:spcPts val="0"/>
              </a:spcAft>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list and describe as part of its Cost Proposal any special cost assumptions, conditions, and/or constraints relative to, or which impact, the prices presented on the Cost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Proposal</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The Respondent should return this document in a PDF format, labeled as “Cost Assumptions, Conditions and Constraints”.</a:t>
            </a:r>
          </a:p>
          <a:p>
            <a:pPr marL="0" indent="0">
              <a:spcBef>
                <a:spcPts val="0"/>
              </a:spcBef>
              <a:spcAft>
                <a:spcPts val="0"/>
              </a:spcAft>
              <a:buNone/>
            </a:pPr>
            <a:endParaRPr lang="en-US" sz="1800" dirty="0">
              <a:solidFill>
                <a:schemeClr val="tx1"/>
              </a:solidFill>
            </a:endParaRPr>
          </a:p>
        </p:txBody>
      </p:sp>
    </p:spTree>
    <p:extLst>
      <p:ext uri="{BB962C8B-B14F-4D97-AF65-F5344CB8AC3E}">
        <p14:creationId xmlns:p14="http://schemas.microsoft.com/office/powerpoint/2010/main" val="483112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4286042074"/>
              </p:ext>
            </p:extLst>
          </p:nvPr>
        </p:nvGraphicFramePr>
        <p:xfrm>
          <a:off x="1371600" y="1997513"/>
          <a:ext cx="9083842" cy="1997887"/>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Criteria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spcBef>
                          <a:spcPts val="0"/>
                        </a:spcBef>
                        <a:spcAft>
                          <a:spcPts val="0"/>
                        </a:spcAft>
                        <a:buFont typeface="+mj-lt"/>
                        <a:buAutoNum type="arabicPeriod"/>
                      </a:pPr>
                      <a:r>
                        <a:rPr lang="en-US" sz="1500" b="1" spc="-10" dirty="0">
                          <a:solidFill>
                            <a:srgbClr val="101D49"/>
                          </a:solidFill>
                          <a:latin typeface="Times New Roman" panose="02020603050405020304" pitchFamily="18" charset="0"/>
                          <a:ea typeface="Times New Roman"/>
                          <a:cs typeface="Times New Roman" panose="02020603050405020304" pitchFamily="18" charset="0"/>
                        </a:rPr>
                        <a:t>Adherence to Mandatory Requirements</a:t>
                      </a:r>
                      <a:endParaRPr lang="en-US" sz="1500" b="1" dirty="0">
                        <a:solidFill>
                          <a:srgbClr val="101D49"/>
                        </a:solidFill>
                        <a:latin typeface="Times New Roman" panose="02020603050405020304" pitchFamily="18" charset="0"/>
                        <a:ea typeface="Times New Roman"/>
                        <a:cs typeface="Times New Roman" panose="02020603050405020304" pitchFamily="18" charset="0"/>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Pass/Fail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spcBef>
                          <a:spcPts val="0"/>
                        </a:spcBef>
                        <a:spcAft>
                          <a:spcPts val="0"/>
                        </a:spcAft>
                        <a:buFont typeface="+mj-lt"/>
                        <a:buAutoNum type="arabicPeriod" startAt="2"/>
                      </a:pPr>
                      <a:r>
                        <a:rPr lang="en-US" sz="1500" b="1" dirty="0">
                          <a:solidFill>
                            <a:srgbClr val="101D49"/>
                          </a:solidFill>
                          <a:latin typeface="Times New Roman" panose="02020603050405020304" pitchFamily="18" charset="0"/>
                          <a:ea typeface="Times New Roman"/>
                          <a:cs typeface="Times New Roman" panose="02020603050405020304" pitchFamily="18" charset="0"/>
                        </a:rPr>
                        <a:t>Management Assessment/Quality (Business and Technical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Times New Roman" panose="02020603050405020304" pitchFamily="18" charset="0"/>
                          <a:ea typeface="Times New Roman"/>
                          <a:cs typeface="Times New Roman" panose="02020603050405020304" pitchFamily="18" charset="0"/>
                        </a:rPr>
                        <a:t>50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spcBef>
                          <a:spcPts val="0"/>
                        </a:spcBef>
                        <a:spcAft>
                          <a:spcPts val="0"/>
                        </a:spcAft>
                        <a:buFont typeface="+mj-lt"/>
                        <a:buAutoNum type="arabicPeriod" startAt="3"/>
                      </a:pPr>
                      <a:r>
                        <a:rPr lang="en-US" sz="1500" b="1" dirty="0">
                          <a:solidFill>
                            <a:srgbClr val="101D49"/>
                          </a:solidFill>
                          <a:latin typeface="Times New Roman" panose="02020603050405020304" pitchFamily="18" charset="0"/>
                          <a:ea typeface="Times New Roman"/>
                          <a:cs typeface="Times New Roman" panose="02020603050405020304" pitchFamily="18" charset="0"/>
                        </a:rPr>
                        <a:t>Cost (Cost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30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13168">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Total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80</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Submission Requirements</a:t>
            </a:r>
            <a:br>
              <a:rPr lang="en-US" dirty="0">
                <a:latin typeface="Garamond" panose="02020404030301010803" pitchFamily="18" charset="0"/>
              </a:rPr>
            </a:br>
            <a:endParaRPr lang="en-US" dirty="0">
              <a:latin typeface="Garamond" panose="02020404030301010803" pitchFamily="18" charset="0"/>
            </a:endParaRPr>
          </a:p>
        </p:txBody>
      </p:sp>
      <p:sp>
        <p:nvSpPr>
          <p:cNvPr id="6" name="Content Placeholder 5"/>
          <p:cNvSpPr>
            <a:spLocks noGrp="1"/>
          </p:cNvSpPr>
          <p:nvPr>
            <p:ph idx="1"/>
          </p:nvPr>
        </p:nvSpPr>
        <p:spPr>
          <a:xfrm>
            <a:off x="1371599" y="1848255"/>
            <a:ext cx="9741877" cy="4357992"/>
          </a:xfrm>
        </p:spPr>
        <p:txBody>
          <a:bodyPr>
            <a:normAutofit/>
          </a:bodyPr>
          <a:lstStyle/>
          <a:p>
            <a:r>
              <a:rPr lang="en-US" sz="3300" b="1" dirty="0">
                <a:solidFill>
                  <a:srgbClr val="101D49"/>
                </a:solidFill>
                <a:latin typeface="Times New Roman" panose="02020603050405020304" pitchFamily="18" charset="0"/>
                <a:cs typeface="Times New Roman" panose="02020603050405020304" pitchFamily="18" charset="0"/>
              </a:rPr>
              <a:t>You must be a registered bidder to submit a proposal. </a:t>
            </a:r>
          </a:p>
          <a:p>
            <a:pPr lvl="1"/>
            <a:r>
              <a:rPr lang="en-US" sz="2900" i="0" dirty="0">
                <a:solidFill>
                  <a:srgbClr val="101D49"/>
                </a:solidFill>
                <a:latin typeface="Times New Roman" panose="02020603050405020304" pitchFamily="18" charset="0"/>
                <a:cs typeface="Times New Roman" panose="02020603050405020304" pitchFamily="18" charset="0"/>
              </a:rPr>
              <a:t>Please refer to section 1.8 of the RFS document for instructions regarding the online submission process using the Supplier Portal. </a:t>
            </a:r>
          </a:p>
          <a:p>
            <a:pPr marL="0" indent="0">
              <a:buNone/>
            </a:pPr>
            <a:r>
              <a:rPr lang="en-US" sz="2900" b="1" dirty="0">
                <a:solidFill>
                  <a:srgbClr val="FF0000"/>
                </a:solidFill>
                <a:latin typeface="Times New Roman" panose="02020603050405020304" pitchFamily="18" charset="0"/>
                <a:cs typeface="Times New Roman" panose="02020603050405020304" pitchFamily="18" charset="0"/>
              </a:rPr>
              <a:t>It is your responsibility to ensure that all required documents and forms are submitted prior to the due dates. Failure to complete or submit required documents and forms may result in disqualification or loss of points. </a:t>
            </a:r>
          </a:p>
        </p:txBody>
      </p:sp>
    </p:spTree>
    <p:extLst>
      <p:ext uri="{BB962C8B-B14F-4D97-AF65-F5344CB8AC3E}">
        <p14:creationId xmlns:p14="http://schemas.microsoft.com/office/powerpoint/2010/main" val="2000986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Optional Submission Forms/Documents </a:t>
            </a:r>
          </a:p>
        </p:txBody>
      </p:sp>
      <p:sp>
        <p:nvSpPr>
          <p:cNvPr id="3" name="Content Placeholder 2"/>
          <p:cNvSpPr>
            <a:spLocks noGrp="1"/>
          </p:cNvSpPr>
          <p:nvPr>
            <p:ph idx="1"/>
          </p:nvPr>
        </p:nvSpPr>
        <p:spPr>
          <a:xfrm>
            <a:off x="2686751" y="4357316"/>
            <a:ext cx="6818495" cy="829157"/>
          </a:xfrm>
        </p:spPr>
        <p:txBody>
          <a:bodyPr>
            <a:normAutofit/>
          </a:bodyPr>
          <a:lstStyle/>
          <a:p>
            <a:pPr marL="0" indent="0">
              <a:buNone/>
            </a:pPr>
            <a:r>
              <a:rPr lang="en-US" sz="1900" b="1" dirty="0">
                <a:solidFill>
                  <a:srgbClr val="FF0000"/>
                </a:solidFill>
                <a:latin typeface="Times New Roman" panose="02020603050405020304" pitchFamily="18" charset="0"/>
                <a:cs typeface="Times New Roman" panose="02020603050405020304" pitchFamily="18" charset="0"/>
              </a:rPr>
              <a:t>Submission of these documents is optional and does not impact your ability to submit a proposal. </a:t>
            </a:r>
          </a:p>
        </p:txBody>
      </p:sp>
      <p:graphicFrame>
        <p:nvGraphicFramePr>
          <p:cNvPr id="6" name="Table 5">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3230241833"/>
              </p:ext>
            </p:extLst>
          </p:nvPr>
        </p:nvGraphicFramePr>
        <p:xfrm>
          <a:off x="2686752" y="2809255"/>
          <a:ext cx="6818496" cy="1298078"/>
        </p:xfrm>
        <a:graphic>
          <a:graphicData uri="http://schemas.openxmlformats.org/drawingml/2006/table">
            <a:tbl>
              <a:tblPr firstRow="1" firstCol="1" bandRow="1"/>
              <a:tblGrid>
                <a:gridCol w="1294121">
                  <a:extLst>
                    <a:ext uri="{9D8B030D-6E8A-4147-A177-3AD203B41FA5}">
                      <a16:colId xmlns:a16="http://schemas.microsoft.com/office/drawing/2014/main" val="815048848"/>
                    </a:ext>
                  </a:extLst>
                </a:gridCol>
                <a:gridCol w="5524375">
                  <a:extLst>
                    <a:ext uri="{9D8B030D-6E8A-4147-A177-3AD203B41FA5}">
                      <a16:colId xmlns:a16="http://schemas.microsoft.com/office/drawing/2014/main" val="1623914326"/>
                    </a:ext>
                  </a:extLst>
                </a:gridCol>
              </a:tblGrid>
              <a:tr h="270805">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Times New Roman" panose="02020603050405020304" pitchFamily="18" charset="0"/>
                          <a:ea typeface="+mj-ea"/>
                          <a:cs typeface="Times New Roman" panose="02020603050405020304" pitchFamily="18" charset="0"/>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Times New Roman" panose="02020603050405020304" pitchFamily="18" charset="0"/>
                          <a:ea typeface="+mj-ea"/>
                          <a:cs typeface="Times New Roman" panose="02020603050405020304" pitchFamily="18" charset="0"/>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486559">
                <a:tc>
                  <a:txBody>
                    <a:bodyPr/>
                    <a:lstStyle/>
                    <a:p>
                      <a:pPr marL="0" marR="0">
                        <a:spcBef>
                          <a:spcPts val="0"/>
                        </a:spcBef>
                        <a:spcAft>
                          <a:spcPts val="0"/>
                        </a:spcAft>
                      </a:pPr>
                      <a:r>
                        <a:rPr lang="en-US" sz="1800" i="0" kern="1200" baseline="0" dirty="0">
                          <a:solidFill>
                            <a:srgbClr val="101D49"/>
                          </a:solidFill>
                          <a:latin typeface="Times New Roman" panose="02020603050405020304" pitchFamily="18" charset="0"/>
                          <a:ea typeface="+mn-ea"/>
                          <a:cs typeface="Times New Roman" panose="02020603050405020304" pitchFamily="18" charset="0"/>
                        </a:rPr>
                        <a:t>10/10/2024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800" i="0" kern="1200" baseline="0" dirty="0">
                          <a:solidFill>
                            <a:srgbClr val="101D49"/>
                          </a:solidFill>
                          <a:latin typeface="Times New Roman" panose="02020603050405020304" pitchFamily="18" charset="0"/>
                          <a:ea typeface="+mn-ea"/>
                          <a:cs typeface="Times New Roman" panose="02020603050405020304" pitchFamily="18" charset="0"/>
                        </a:rPr>
                        <a:t>Pre-Proposal Networking Opportunity Form (Attachment 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419319"/>
                  </a:ext>
                </a:extLst>
              </a:tr>
              <a:tr h="478166">
                <a:tc>
                  <a:txBody>
                    <a:bodyPr/>
                    <a:lstStyle/>
                    <a:p>
                      <a:pPr marL="0" marR="0">
                        <a:spcBef>
                          <a:spcPts val="0"/>
                        </a:spcBef>
                        <a:spcAft>
                          <a:spcPts val="0"/>
                        </a:spcAft>
                      </a:pPr>
                      <a:r>
                        <a:rPr lang="en-US" sz="1800" i="0" kern="1200" baseline="0" dirty="0">
                          <a:solidFill>
                            <a:srgbClr val="101D49"/>
                          </a:solidFill>
                          <a:latin typeface="Times New Roman" panose="02020603050405020304" pitchFamily="18" charset="0"/>
                          <a:ea typeface="+mn-ea"/>
                          <a:cs typeface="Times New Roman" panose="02020603050405020304" pitchFamily="18" charset="0"/>
                        </a:rPr>
                        <a:t>10/10/2024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i="0" kern="1200" baseline="0" dirty="0">
                          <a:solidFill>
                            <a:srgbClr val="101D49"/>
                          </a:solidFill>
                          <a:latin typeface="Times New Roman" panose="02020603050405020304" pitchFamily="18" charset="0"/>
                          <a:ea typeface="+mn-ea"/>
                          <a:cs typeface="Times New Roman" panose="02020603050405020304" pitchFamily="18" charset="0"/>
                        </a:rPr>
                        <a:t>Questions and Answers Form (Attachment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652406"/>
                  </a:ext>
                </a:extLst>
              </a:tr>
            </a:tbl>
          </a:graphicData>
        </a:graphic>
      </p:graphicFrame>
    </p:spTree>
    <p:extLst>
      <p:ext uri="{BB962C8B-B14F-4D97-AF65-F5344CB8AC3E}">
        <p14:creationId xmlns:p14="http://schemas.microsoft.com/office/powerpoint/2010/main" val="1493845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Required Submission Forms/Documents </a:t>
            </a:r>
          </a:p>
        </p:txBody>
      </p:sp>
      <p:sp>
        <p:nvSpPr>
          <p:cNvPr id="3" name="Content Placeholder 2"/>
          <p:cNvSpPr>
            <a:spLocks noGrp="1"/>
          </p:cNvSpPr>
          <p:nvPr>
            <p:ph idx="1"/>
          </p:nvPr>
        </p:nvSpPr>
        <p:spPr>
          <a:xfrm>
            <a:off x="1371600" y="5450135"/>
            <a:ext cx="9296400" cy="968871"/>
          </a:xfrm>
        </p:spPr>
        <p:txBody>
          <a:bodyPr>
            <a:normAutofit/>
          </a:bodyPr>
          <a:lstStyle/>
          <a:p>
            <a:pPr marL="0" marR="0" lvl="0" indent="0" fontAlgn="auto">
              <a:buClrTx/>
              <a:buSzTx/>
              <a:buNone/>
              <a:tabLst/>
              <a:defRPr/>
            </a:pPr>
            <a:r>
              <a:rPr lang="en-US" sz="1200" b="1" dirty="0">
                <a:solidFill>
                  <a:srgbClr val="FF0000"/>
                </a:solidFill>
                <a:latin typeface="Times New Roman" panose="02020603050405020304" pitchFamily="18" charset="0"/>
                <a:cs typeface="Times New Roman" panose="02020603050405020304" pitchFamily="18" charset="0"/>
              </a:rPr>
              <a:t>Use the templates provided for all responses and do not alter any templates.</a:t>
            </a:r>
          </a:p>
          <a:p>
            <a:pPr marL="0" indent="0">
              <a:buNone/>
            </a:pPr>
            <a:r>
              <a:rPr lang="en-US" sz="1200" b="1" dirty="0">
                <a:solidFill>
                  <a:srgbClr val="FF0000"/>
                </a:solidFill>
                <a:latin typeface="Times New Roman" panose="02020603050405020304" pitchFamily="18" charset="0"/>
                <a:cs typeface="Times New Roman" panose="02020603050405020304" pitchFamily="18" charset="0"/>
              </a:rPr>
              <a:t>Responses must be submitted per the RFS instructions. See RFS Sections 1.8 and 2.1 for additional details. Late submissions, emailed or hand-delivered submissions will not be accepted.</a:t>
            </a:r>
          </a:p>
          <a:p>
            <a:endParaRPr lang="en-US" dirty="0"/>
          </a:p>
        </p:txBody>
      </p:sp>
      <p:graphicFrame>
        <p:nvGraphicFramePr>
          <p:cNvPr id="6" name="Table 3">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3992656700"/>
              </p:ext>
            </p:extLst>
          </p:nvPr>
        </p:nvGraphicFramePr>
        <p:xfrm>
          <a:off x="1371600" y="1545266"/>
          <a:ext cx="9143999" cy="2194878"/>
        </p:xfrm>
        <a:graphic>
          <a:graphicData uri="http://schemas.openxmlformats.org/drawingml/2006/table">
            <a:tbl>
              <a:tblPr firstRow="1" firstCol="1" bandRow="1"/>
              <a:tblGrid>
                <a:gridCol w="1679123">
                  <a:extLst>
                    <a:ext uri="{9D8B030D-6E8A-4147-A177-3AD203B41FA5}">
                      <a16:colId xmlns:a16="http://schemas.microsoft.com/office/drawing/2014/main" val="815048848"/>
                    </a:ext>
                  </a:extLst>
                </a:gridCol>
                <a:gridCol w="7464876">
                  <a:extLst>
                    <a:ext uri="{9D8B030D-6E8A-4147-A177-3AD203B41FA5}">
                      <a16:colId xmlns:a16="http://schemas.microsoft.com/office/drawing/2014/main" val="1623914326"/>
                    </a:ext>
                  </a:extLst>
                </a:gridCol>
              </a:tblGrid>
              <a:tr h="242056">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Times New Roman" panose="02020603050405020304" pitchFamily="18" charset="0"/>
                          <a:ea typeface="+mj-ea"/>
                          <a:cs typeface="Times New Roman" panose="02020603050405020304" pitchFamily="18" charset="0"/>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Times New Roman" panose="02020603050405020304" pitchFamily="18" charset="0"/>
                          <a:ea typeface="+mj-ea"/>
                          <a:cs typeface="Times New Roman" panose="02020603050405020304" pitchFamily="18" charset="0"/>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238700">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12/13/2024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Indiana Economic Impact Form (Attachment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5773566"/>
                  </a:ext>
                </a:extLst>
              </a:tr>
              <a:tr h="238700">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12/13/2024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Cost Proposal Template (Attachment 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746781"/>
                  </a:ext>
                </a:extLst>
              </a:tr>
              <a:tr h="238700">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12/13/2024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Business Proposal Template (Attachment 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086883"/>
                  </a:ext>
                </a:extLst>
              </a:tr>
              <a:tr h="238700">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12/13/2024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Technical Proposal Template (Attachment 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787062"/>
                  </a:ext>
                </a:extLst>
              </a:tr>
              <a:tr h="54465">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12/13/2024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Reference Check Forms (Attachment H) – Must be completed by the reference and emailed directly to the State.</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1831753"/>
                  </a:ext>
                </a:extLst>
              </a:tr>
              <a:tr h="0">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12/13/2024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Attestation Form (Attachment J)</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7490691"/>
                  </a:ext>
                </a:extLst>
              </a:tr>
            </a:tbl>
          </a:graphicData>
        </a:graphic>
      </p:graphicFrame>
    </p:spTree>
    <p:extLst>
      <p:ext uri="{BB962C8B-B14F-4D97-AF65-F5344CB8AC3E}">
        <p14:creationId xmlns:p14="http://schemas.microsoft.com/office/powerpoint/2010/main" val="6405902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654291"/>
            <a:ext cx="9601200" cy="829157"/>
          </a:xfrm>
        </p:spPr>
        <p:txBody>
          <a:bodyPr/>
          <a:lstStyle/>
          <a:p>
            <a:r>
              <a:rPr lang="en-US" dirty="0">
                <a:latin typeface="Times New Roman" panose="02020603050405020304" pitchFamily="18" charset="0"/>
                <a:cs typeface="Times New Roman" panose="02020603050405020304" pitchFamily="18" charset="0"/>
              </a:rPr>
              <a:t>Additional Information</a:t>
            </a:r>
          </a:p>
        </p:txBody>
      </p:sp>
      <p:sp>
        <p:nvSpPr>
          <p:cNvPr id="6" name="Content Placeholder 5"/>
          <p:cNvSpPr>
            <a:spLocks noGrp="1"/>
          </p:cNvSpPr>
          <p:nvPr>
            <p:ph idx="1"/>
          </p:nvPr>
        </p:nvSpPr>
        <p:spPr>
          <a:xfrm>
            <a:off x="1219200" y="1750734"/>
            <a:ext cx="9745579" cy="4616563"/>
          </a:xfrm>
        </p:spPr>
        <p:txBody>
          <a:bodyPr>
            <a:noAutofit/>
          </a:bodyPr>
          <a:lstStyle/>
          <a:p>
            <a:pPr marL="342900" lvl="0" indent="-342900" algn="ctr"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IDOA PROCUREMENT LINKS AND NUMBERS</a:t>
            </a:r>
            <a:endParaRPr lang="en-US" sz="1600" b="1" dirty="0">
              <a:solidFill>
                <a:srgbClr val="101D49"/>
              </a:solidFill>
              <a:latin typeface="Times New Roman" panose="02020603050405020304" pitchFamily="18" charset="0"/>
              <a:cs typeface="Times New Roman" panose="02020603050405020304" pitchFamily="18" charset="0"/>
              <a:hlinkClick r:id="rId3"/>
            </a:endParaRPr>
          </a:p>
          <a:p>
            <a:pPr marL="342900" lvl="0" indent="-342900" algn="ctr" defTabSz="914400">
              <a:lnSpc>
                <a:spcPct val="80000"/>
              </a:lnSpc>
              <a:spcBef>
                <a:spcPct val="20000"/>
              </a:spcBef>
              <a:spcAft>
                <a:spcPts val="0"/>
              </a:spcAft>
              <a:buNone/>
            </a:pPr>
            <a:endParaRPr lang="en-US" sz="1600" b="1" dirty="0">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A.	Link to the bidder registry with IDOA and Secretary of State.</a:t>
            </a:r>
          </a:p>
          <a:p>
            <a:pPr marL="342900" lvl="0" indent="-342900" defTabSz="914400">
              <a:lnSpc>
                <a:spcPct val="80000"/>
              </a:lnSpc>
              <a:spcBef>
                <a:spcPct val="20000"/>
              </a:spcBef>
              <a:spcAft>
                <a:spcPts val="0"/>
              </a:spcAft>
              <a:buNone/>
            </a:pPr>
            <a:r>
              <a:rPr lang="en-US" sz="1600" b="1" dirty="0">
                <a:solidFill>
                  <a:prstClr val="black"/>
                </a:solidFill>
                <a:latin typeface="Times New Roman" panose="02020603050405020304" pitchFamily="18" charset="0"/>
                <a:cs typeface="Times New Roman" panose="02020603050405020304" pitchFamily="18" charset="0"/>
              </a:rPr>
              <a:t>	</a:t>
            </a:r>
            <a:r>
              <a:rPr lang="en-US" sz="1600" b="1" dirty="0">
                <a:solidFill>
                  <a:prstClr val="black"/>
                </a:solidFill>
                <a:latin typeface="Times New Roman" panose="02020603050405020304" pitchFamily="18" charset="0"/>
                <a:cs typeface="Times New Roman" panose="02020603050405020304" pitchFamily="18" charset="0"/>
                <a:hlinkClick r:id="rId4"/>
              </a:rPr>
              <a:t>http://www.in.gov/idoa/2464.htm</a:t>
            </a:r>
            <a:endParaRPr lang="en-US" sz="1600" b="1" dirty="0">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B.	Secretary of State of Indiana:</a:t>
            </a:r>
          </a:p>
          <a:p>
            <a:pPr marL="342900" lvl="0" indent="-342900"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	Can be reached at (317) 232-6576 for registration assistance.  </a:t>
            </a:r>
            <a:r>
              <a:rPr lang="en-US" sz="1600" b="1" dirty="0">
                <a:solidFill>
                  <a:prstClr val="black"/>
                </a:solidFill>
                <a:latin typeface="Times New Roman" panose="02020603050405020304" pitchFamily="18" charset="0"/>
                <a:cs typeface="Times New Roman" panose="02020603050405020304" pitchFamily="18" charset="0"/>
                <a:hlinkClick r:id="rId5"/>
              </a:rPr>
              <a:t>www.in.gov/sos</a:t>
            </a:r>
            <a:endParaRPr lang="en-US" sz="1600" b="1" dirty="0">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C.	See Vendor and Supplier Resource Center:</a:t>
            </a:r>
          </a:p>
          <a:p>
            <a:pPr marL="342900" lvl="0" indent="-342900" defTabSz="914400">
              <a:lnSpc>
                <a:spcPct val="80000"/>
              </a:lnSpc>
              <a:spcBef>
                <a:spcPct val="20000"/>
              </a:spcBef>
              <a:spcAft>
                <a:spcPts val="0"/>
              </a:spcAft>
              <a:buNone/>
            </a:pPr>
            <a:r>
              <a:rPr lang="en-US" sz="1600" b="1" dirty="0">
                <a:solidFill>
                  <a:prstClr val="black"/>
                </a:solidFill>
                <a:latin typeface="Times New Roman" panose="02020603050405020304" pitchFamily="18" charset="0"/>
                <a:cs typeface="Times New Roman" panose="02020603050405020304" pitchFamily="18" charset="0"/>
              </a:rPr>
              <a:t>	</a:t>
            </a:r>
            <a:r>
              <a:rPr lang="en-US" sz="1600" b="1" dirty="0">
                <a:solidFill>
                  <a:prstClr val="black"/>
                </a:solidFill>
                <a:latin typeface="Times New Roman" panose="02020603050405020304" pitchFamily="18" charset="0"/>
                <a:cs typeface="Times New Roman" panose="02020603050405020304" pitchFamily="18" charset="0"/>
                <a:hlinkClick r:id="rId6"/>
              </a:rPr>
              <a:t>http://www.in.gov/idoa/3106.htm</a:t>
            </a:r>
            <a:endParaRPr lang="en-US" sz="1600" b="1" dirty="0">
              <a:solidFill>
                <a:prstClr val="black"/>
              </a:solidFill>
              <a:latin typeface="Times New Roman" panose="02020603050405020304" pitchFamily="18" charset="0"/>
              <a:cs typeface="Times New Roman" panose="02020603050405020304" pitchFamily="18" charset="0"/>
            </a:endParaRPr>
          </a:p>
          <a:p>
            <a:pPr marL="0" indent="0">
              <a:buNone/>
            </a:pPr>
            <a:endParaRPr lang="en-US" sz="1600" dirty="0"/>
          </a:p>
        </p:txBody>
      </p:sp>
    </p:spTree>
    <p:extLst>
      <p:ext uri="{BB962C8B-B14F-4D97-AF65-F5344CB8AC3E}">
        <p14:creationId xmlns:p14="http://schemas.microsoft.com/office/powerpoint/2010/main" val="337796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Questions</a:t>
            </a:r>
            <a:br>
              <a:rPr lang="en-US" dirty="0">
                <a:solidFill>
                  <a:schemeClr val="tx1"/>
                </a:solidFill>
              </a:rPr>
            </a:br>
            <a:endParaRPr lang="en-US" dirty="0"/>
          </a:p>
        </p:txBody>
      </p:sp>
      <p:sp>
        <p:nvSpPr>
          <p:cNvPr id="6" name="Content Placeholder 5"/>
          <p:cNvSpPr>
            <a:spLocks noGrp="1"/>
          </p:cNvSpPr>
          <p:nvPr>
            <p:ph idx="1"/>
          </p:nvPr>
        </p:nvSpPr>
        <p:spPr>
          <a:xfrm>
            <a:off x="1295400" y="2014780"/>
            <a:ext cx="9601200" cy="2113718"/>
          </a:xfrm>
        </p:spPr>
        <p:txBody>
          <a:bodyPr>
            <a:normAutofit/>
          </a:bodyPr>
          <a:lstStyle/>
          <a:p>
            <a:pPr marL="0" indent="0">
              <a:buNone/>
            </a:pPr>
            <a:r>
              <a:rPr lang="en-US" dirty="0">
                <a:solidFill>
                  <a:srgbClr val="101D49"/>
                </a:solidFill>
                <a:latin typeface="Times New Roman" panose="02020603050405020304" pitchFamily="18" charset="0"/>
                <a:cs typeface="Times New Roman" panose="02020603050405020304" pitchFamily="18" charset="0"/>
              </a:rPr>
              <a:t>All questions/inquiries should be submitted using the Q&amp;A Template (Attachment G) as outlined in Section 1.7 of the RFS main document.</a:t>
            </a:r>
          </a:p>
          <a:p>
            <a:pPr marL="0" indent="0" algn="ctr">
              <a:buNone/>
            </a:pPr>
            <a:endParaRPr lang="en-US" dirty="0">
              <a:solidFill>
                <a:srgbClr val="101D49"/>
              </a:solidFill>
              <a:latin typeface="Times New Roman" panose="02020603050405020304" pitchFamily="18" charset="0"/>
              <a:cs typeface="Times New Roman" panose="02020603050405020304" pitchFamily="18" charset="0"/>
            </a:endParaRPr>
          </a:p>
          <a:p>
            <a:pPr marL="0" indent="0">
              <a:buNone/>
            </a:pPr>
            <a:r>
              <a:rPr lang="en-US" dirty="0">
                <a:solidFill>
                  <a:srgbClr val="101D49"/>
                </a:solidFill>
                <a:latin typeface="Times New Roman" panose="02020603050405020304" pitchFamily="18" charset="0"/>
                <a:cs typeface="Times New Roman" panose="02020603050405020304" pitchFamily="18" charset="0"/>
              </a:rPr>
              <a:t>(OPTIONAL): If interested, send a Pre-proposal Network Opportunities Form (Attachment I) via email at </a:t>
            </a:r>
            <a:r>
              <a:rPr lang="en-US" dirty="0">
                <a:solidFill>
                  <a:srgbClr val="101D49"/>
                </a:solidFill>
                <a:latin typeface="Times New Roman" panose="02020603050405020304" pitchFamily="18" charset="0"/>
                <a:cs typeface="Times New Roman" panose="02020603050405020304" pitchFamily="18" charset="0"/>
                <a:hlinkClick r:id="rId3"/>
              </a:rPr>
              <a:t>rfp@idoa.in.gov</a:t>
            </a:r>
            <a:r>
              <a:rPr lang="en-US" dirty="0">
                <a:solidFill>
                  <a:srgbClr val="101D49"/>
                </a:solidFill>
                <a:latin typeface="Times New Roman" panose="02020603050405020304" pitchFamily="18" charset="0"/>
                <a:cs typeface="Times New Roman" panose="02020603050405020304" pitchFamily="18" charset="0"/>
              </a:rPr>
              <a:t> no later than </a:t>
            </a:r>
            <a:r>
              <a:rPr lang="en-US" b="1" dirty="0">
                <a:solidFill>
                  <a:srgbClr val="101D49"/>
                </a:solidFill>
                <a:latin typeface="Times New Roman" panose="02020603050405020304" pitchFamily="18" charset="0"/>
                <a:cs typeface="Times New Roman" panose="02020603050405020304" pitchFamily="18" charset="0"/>
              </a:rPr>
              <a:t>3:00 PM ET, October 10, 2024</a:t>
            </a:r>
            <a:r>
              <a:rPr lang="en-US" dirty="0">
                <a:solidFill>
                  <a:srgbClr val="101D49"/>
                </a:solidFill>
                <a:latin typeface="Times New Roman" panose="02020603050405020304" pitchFamily="18" charset="0"/>
                <a:cs typeface="Times New Roman" panose="02020603050405020304" pitchFamily="18" charset="0"/>
              </a:rPr>
              <a:t>.  </a:t>
            </a:r>
          </a:p>
          <a:p>
            <a:pPr algn="ctr"/>
            <a:endParaRPr lang="en-US" dirty="0"/>
          </a:p>
        </p:txBody>
      </p:sp>
    </p:spTree>
    <p:extLst>
      <p:ext uri="{BB962C8B-B14F-4D97-AF65-F5344CB8AC3E}">
        <p14:creationId xmlns:p14="http://schemas.microsoft.com/office/powerpoint/2010/main" val="1676371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2298033"/>
            <a:ext cx="4443984" cy="3569372"/>
          </a:xfrm>
        </p:spPr>
        <p:txBody>
          <a:bodyPr>
            <a:noAutofit/>
          </a:bodyPr>
          <a:lstStyle/>
          <a:p>
            <a:pPr>
              <a:spcBef>
                <a:spcPts val="0"/>
              </a:spcBef>
            </a:pPr>
            <a:r>
              <a:rPr lang="en-US" dirty="0">
                <a:solidFill>
                  <a:srgbClr val="101D49"/>
                </a:solidFill>
                <a:latin typeface="Times New Roman" panose="02020603050405020304" pitchFamily="18" charset="0"/>
                <a:cs typeface="Times New Roman" panose="02020603050405020304" pitchFamily="18" charset="0"/>
              </a:rPr>
              <a:t>General Information </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Purpose of RFS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Confidential Information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Indiana Economic Impact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Business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Technical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Cost Proposal</a:t>
            </a:r>
          </a:p>
          <a:p>
            <a:pPr marL="530339" lvl="1" indent="0">
              <a:spcBef>
                <a:spcPts val="0"/>
              </a:spcBef>
              <a:buNone/>
            </a:pPr>
            <a:endParaRPr lang="en-US" sz="2400" dirty="0">
              <a:solidFill>
                <a:srgbClr val="101D49"/>
              </a:solidFill>
            </a:endParaRPr>
          </a:p>
        </p:txBody>
      </p:sp>
      <p:sp>
        <p:nvSpPr>
          <p:cNvPr id="9" name="Content Placeholder 8"/>
          <p:cNvSpPr>
            <a:spLocks noGrp="1"/>
          </p:cNvSpPr>
          <p:nvPr>
            <p:ph sz="quarter" idx="4"/>
          </p:nvPr>
        </p:nvSpPr>
        <p:spPr>
          <a:xfrm>
            <a:off x="6528816" y="2298033"/>
            <a:ext cx="4443984" cy="3689688"/>
          </a:xfrm>
        </p:spPr>
        <p:txBody>
          <a:bodyPr>
            <a:normAutofit/>
          </a:bodyPr>
          <a:lstStyle/>
          <a:p>
            <a:pPr lvl="0">
              <a:spcBef>
                <a:spcPts val="0"/>
              </a:spcBef>
            </a:pPr>
            <a:r>
              <a:rPr lang="en-US"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Submission Requirements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Additional Information</a:t>
            </a:r>
          </a:p>
          <a:p>
            <a:endParaRPr lang="en-US" dirty="0"/>
          </a:p>
        </p:txBody>
      </p:sp>
      <p:sp>
        <p:nvSpPr>
          <p:cNvPr id="5" name="Title 4"/>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2330116" y="1758436"/>
            <a:ext cx="7531768" cy="3341128"/>
          </a:xfrm>
        </p:spPr>
        <p:txBody>
          <a:bodyPr/>
          <a:lstStyle/>
          <a:p>
            <a:pPr marL="342900" lvl="0" indent="-342900" defTabSz="914400">
              <a:lnSpc>
                <a:spcPct val="100000"/>
              </a:lnSpc>
              <a:spcBef>
                <a:spcPct val="20000"/>
              </a:spcBef>
              <a:defRPr/>
            </a:pP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r>
              <a:rPr lang="en-US" sz="5400" b="1" cap="none" dirty="0">
                <a:latin typeface="Times New Roman" panose="02020603050405020304" pitchFamily="18" charset="0"/>
                <a:cs typeface="Times New Roman" panose="02020603050405020304" pitchFamily="18" charset="0"/>
              </a:rPr>
              <a:t>Thank You</a:t>
            </a:r>
            <a:br>
              <a:rPr lang="en-US" sz="2800" b="1" dirty="0">
                <a:latin typeface="Times New Roman" panose="02020603050405020304" pitchFamily="18" charset="0"/>
                <a:cs typeface="Times New Roman" panose="02020603050405020304" pitchFamily="18" charset="0"/>
              </a:rPr>
            </a:br>
            <a:r>
              <a:rPr lang="en-US" sz="2800" b="1" cap="none" dirty="0">
                <a:latin typeface="Times New Roman" panose="02020603050405020304" pitchFamily="18" charset="0"/>
                <a:cs typeface="Times New Roman" panose="02020603050405020304" pitchFamily="18" charset="0"/>
              </a:rPr>
              <a:t>Robert Cohen</a:t>
            </a:r>
            <a:br>
              <a:rPr lang="en-US" sz="2800" b="1" cap="none" dirty="0">
                <a:latin typeface="Times New Roman" panose="02020603050405020304" pitchFamily="18" charset="0"/>
                <a:cs typeface="Times New Roman" panose="02020603050405020304" pitchFamily="18" charset="0"/>
              </a:rPr>
            </a:br>
            <a:r>
              <a:rPr lang="en-US" sz="2800" b="1" cap="none" dirty="0">
                <a:latin typeface="Times New Roman" panose="02020603050405020304" pitchFamily="18" charset="0"/>
                <a:cs typeface="Times New Roman" panose="02020603050405020304" pitchFamily="18" charset="0"/>
                <a:hlinkClick r:id="rId3"/>
              </a:rPr>
              <a:t>rcohen@idoa.in.gov</a:t>
            </a:r>
            <a:br>
              <a:rPr lang="en-US" sz="2400" b="1" cap="none" dirty="0">
                <a:solidFill>
                  <a:srgbClr val="FF0000"/>
                </a:solidFill>
                <a:latin typeface="Times New Roman" panose="02020603050405020304" pitchFamily="18" charset="0"/>
                <a:cs typeface="Times New Roman" panose="02020603050405020304" pitchFamily="18" charset="0"/>
              </a:rPr>
            </a:br>
            <a:br>
              <a:rPr lang="en-US" sz="2400" b="1"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002060"/>
                </a:solidFill>
                <a:latin typeface="Times New Roman" panose="02020603050405020304" pitchFamily="18" charset="0"/>
                <a:cs typeface="Times New Roman" panose="02020603050405020304" pitchFamily="18" charset="0"/>
              </a:rPr>
              <a:t>Division Of Supplier Diversity</a:t>
            </a:r>
            <a:br>
              <a:rPr lang="en-US" sz="2400" b="1" cap="none"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FF0000"/>
                </a:solidFill>
                <a:latin typeface="Times New Roman" panose="02020603050405020304" pitchFamily="18" charset="0"/>
                <a:cs typeface="Times New Roman" panose="02020603050405020304" pitchFamily="18" charset="0"/>
                <a:hlinkClick r:id="rId4"/>
              </a:rPr>
              <a:t>mwbecompliance@idoa.in.gov</a:t>
            </a:r>
            <a:r>
              <a:rPr lang="en-US" sz="2400" b="1" cap="none" dirty="0">
                <a:solidFill>
                  <a:srgbClr val="FF0000"/>
                </a:solidFill>
                <a:latin typeface="Times New Roman" panose="02020603050405020304" pitchFamily="18" charset="0"/>
                <a:cs typeface="Times New Roman" panose="02020603050405020304" pitchFamily="18" charset="0"/>
              </a:rPr>
              <a:t> </a:t>
            </a:r>
            <a:br>
              <a:rPr lang="en-US" sz="2400" b="1" cap="none"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FF0000"/>
                </a:solidFill>
                <a:latin typeface="Times New Roman" panose="02020603050405020304" pitchFamily="18" charset="0"/>
                <a:cs typeface="Times New Roman" panose="02020603050405020304" pitchFamily="18" charset="0"/>
                <a:hlinkClick r:id="rId5"/>
              </a:rPr>
              <a:t>www.in.gov/idoa/mwbe/payaudit.htm</a:t>
            </a:r>
            <a:r>
              <a:rPr lang="en-US" sz="2400" b="1" cap="none" dirty="0">
                <a:solidFill>
                  <a:srgbClr val="FF0000"/>
                </a:solidFill>
                <a:latin typeface="Times New Roman" panose="02020603050405020304" pitchFamily="18" charset="0"/>
                <a:cs typeface="Times New Roman" panose="02020603050405020304"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rPr>
              <a:t> </a:t>
            </a:r>
            <a:endParaRPr lang="en-US" sz="2400" b="1" dirty="0">
              <a:latin typeface="+mn-lt"/>
            </a:endParaRPr>
          </a:p>
        </p:txBody>
      </p:sp>
    </p:spTree>
    <p:extLst>
      <p:ext uri="{BB962C8B-B14F-4D97-AF65-F5344CB8AC3E}">
        <p14:creationId xmlns:p14="http://schemas.microsoft.com/office/powerpoint/2010/main" val="126073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fontScale="85000" lnSpcReduction="20000"/>
          </a:bodyPr>
          <a:lstStyle/>
          <a:p>
            <a:r>
              <a:rPr lang="en-US" sz="2800" dirty="0">
                <a:solidFill>
                  <a:srgbClr val="101D49"/>
                </a:solidFill>
                <a:latin typeface="Times New Roman" panose="02020603050405020304" pitchFamily="18" charset="0"/>
                <a:cs typeface="Times New Roman" panose="02020603050405020304" pitchFamily="18" charset="0"/>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I) to </a:t>
            </a:r>
            <a:r>
              <a:rPr lang="en-US" sz="2800" dirty="0">
                <a:solidFill>
                  <a:srgbClr val="101D49"/>
                </a:solidFill>
                <a:latin typeface="Times New Roman" panose="02020603050405020304" pitchFamily="18" charset="0"/>
                <a:cs typeface="Times New Roman" panose="02020603050405020304" pitchFamily="18" charset="0"/>
                <a:hlinkClick r:id="rId3"/>
              </a:rPr>
              <a:t>rfp@idoa.in.gov</a:t>
            </a:r>
            <a:r>
              <a:rPr lang="en-US" sz="2800" dirty="0">
                <a:solidFill>
                  <a:srgbClr val="101D49"/>
                </a:solidFill>
                <a:latin typeface="Times New Roman" panose="02020603050405020304" pitchFamily="18" charset="0"/>
                <a:cs typeface="Times New Roman" panose="02020603050405020304" pitchFamily="18" charset="0"/>
              </a:rPr>
              <a:t>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October 10, 2024</a:t>
            </a:r>
            <a:r>
              <a:rPr lang="en-US" sz="2800" dirty="0">
                <a:solidFill>
                  <a:srgbClr val="101D49"/>
                </a:solidFill>
                <a:latin typeface="Times New Roman" panose="02020603050405020304" pitchFamily="18" charset="0"/>
                <a:cs typeface="Times New Roman" panose="02020603050405020304" pitchFamily="18" charset="0"/>
              </a:rPr>
              <a:t>.  This form is optional.</a:t>
            </a:r>
          </a:p>
          <a:p>
            <a:r>
              <a:rPr lang="en-US" sz="2800" dirty="0">
                <a:solidFill>
                  <a:srgbClr val="101D49"/>
                </a:solidFill>
                <a:latin typeface="Times New Roman" panose="02020603050405020304" pitchFamily="18" charset="0"/>
                <a:cs typeface="Times New Roman" panose="02020603050405020304" pitchFamily="18" charset="0"/>
              </a:rPr>
              <a:t>Potential Respondents to the solicitation are encouraged to submit any questions pertaining to the RFS via the Question/Inquiry process.  Please use Attachment G of this RFS for this purpose.  Questions regarding the solicitation must be submitted by </a:t>
            </a:r>
            <a:r>
              <a:rPr lang="en-US" sz="2800" b="1" u="sng" dirty="0">
                <a:solidFill>
                  <a:srgbClr val="101D49"/>
                </a:solidFill>
                <a:latin typeface="Times New Roman" panose="02020603050405020304" pitchFamily="18" charset="0"/>
                <a:cs typeface="Times New Roman" panose="02020603050405020304" pitchFamily="18" charset="0"/>
              </a:rPr>
              <a:t>3:00 PM ET on October 10, 2024. </a:t>
            </a:r>
          </a:p>
          <a:p>
            <a:r>
              <a:rPr lang="en-US" sz="2800" dirty="0">
                <a:solidFill>
                  <a:srgbClr val="101D49"/>
                </a:solidFill>
                <a:latin typeface="Times New Roman" panose="02020603050405020304" pitchFamily="18" charset="0"/>
                <a:cs typeface="Times New Roman" panose="02020603050405020304" pitchFamily="18" charset="0"/>
              </a:rPr>
              <a:t>Proposal submission process is due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December 13, 2024</a:t>
            </a:r>
            <a:r>
              <a:rPr lang="en-US" sz="2800" dirty="0">
                <a:solidFill>
                  <a:srgbClr val="101D49"/>
                </a:solidFill>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1641067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Purpose of the RFS</a:t>
            </a:r>
          </a:p>
        </p:txBody>
      </p:sp>
      <p:sp>
        <p:nvSpPr>
          <p:cNvPr id="6" name="Content Placeholder 5"/>
          <p:cNvSpPr>
            <a:spLocks noGrp="1"/>
          </p:cNvSpPr>
          <p:nvPr>
            <p:ph idx="1"/>
          </p:nvPr>
        </p:nvSpPr>
        <p:spPr/>
        <p:txBody>
          <a:bodyPr>
            <a:normAutofit/>
          </a:bodyPr>
          <a:lstStyle/>
          <a:p>
            <a:pPr>
              <a:spcBef>
                <a:spcPts val="0"/>
              </a:spcBef>
              <a:spcAft>
                <a:spcPts val="0"/>
              </a:spcAft>
            </a:pPr>
            <a:r>
              <a:rPr lang="en-US" sz="2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purpose of this solicitation is to select a respondent that can satisfy the State’s need for ESA &amp; CSA Account Management.  It is the intent of the agency to contract with a respondent that provides quality services.</a:t>
            </a:r>
            <a:endParaRPr lang="en-US" sz="2800" dirty="0">
              <a:solidFill>
                <a:srgbClr val="101D49"/>
              </a:solidFill>
            </a:endParaRPr>
          </a:p>
        </p:txBody>
      </p:sp>
    </p:spTree>
    <p:extLst>
      <p:ext uri="{BB962C8B-B14F-4D97-AF65-F5344CB8AC3E}">
        <p14:creationId xmlns:p14="http://schemas.microsoft.com/office/powerpoint/2010/main" val="42370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p:txBody>
          <a:bodyPr>
            <a:normAutofit/>
          </a:bodyPr>
          <a:lstStyle/>
          <a:p>
            <a:pPr marL="0" indent="0">
              <a:spcBef>
                <a:spcPts val="0"/>
              </a:spcBef>
              <a:spcAft>
                <a:spcPts val="0"/>
              </a:spcAft>
              <a:buNone/>
            </a:pPr>
            <a:endPar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term of the contract shall be for a period of three (3) years from the date of contract execution.  There may be one (1) two-year renewal for a total of five (5) years at the State’s option. </a:t>
            </a:r>
            <a:endParaRPr lang="en-US" sz="1800" dirty="0">
              <a:solidFill>
                <a:srgbClr val="101D49"/>
              </a:solidFill>
              <a:effectLst/>
              <a:latin typeface="Courie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3248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864214"/>
            <a:ext cx="9601200" cy="829157"/>
          </a:xfrm>
        </p:spPr>
        <p:txBody>
          <a:bodyPr/>
          <a:lstStyle/>
          <a:p>
            <a:r>
              <a:rPr lang="en-US" dirty="0">
                <a:latin typeface="Times New Roman" panose="02020603050405020304" pitchFamily="18" charset="0"/>
                <a:cs typeface="Times New Roman" panose="02020603050405020304" pitchFamily="18" charset="0"/>
              </a:rPr>
              <a:t>Key Dates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389165455"/>
              </p:ext>
            </p:extLst>
          </p:nvPr>
        </p:nvGraphicFramePr>
        <p:xfrm>
          <a:off x="1381296" y="1693371"/>
          <a:ext cx="9083504" cy="3657600"/>
        </p:xfrm>
        <a:graphic>
          <a:graphicData uri="http://schemas.openxmlformats.org/drawingml/2006/table">
            <a:tbl>
              <a:tblPr firstRow="1" bandRow="1">
                <a:tableStyleId>{5C22544A-7EE6-4342-B048-85BDC9FD1C3A}</a:tableStyleId>
              </a:tblPr>
              <a:tblGrid>
                <a:gridCol w="5250616">
                  <a:extLst>
                    <a:ext uri="{9D8B030D-6E8A-4147-A177-3AD203B41FA5}">
                      <a16:colId xmlns:a16="http://schemas.microsoft.com/office/drawing/2014/main" val="20000"/>
                    </a:ext>
                  </a:extLst>
                </a:gridCol>
                <a:gridCol w="3832888">
                  <a:extLst>
                    <a:ext uri="{9D8B030D-6E8A-4147-A177-3AD203B41FA5}">
                      <a16:colId xmlns:a16="http://schemas.microsoft.com/office/drawing/2014/main" val="20001"/>
                    </a:ext>
                  </a:extLst>
                </a:gridCol>
              </a:tblGrid>
              <a:tr h="306929">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Activity</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spcBef>
                          <a:spcPts val="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Date</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0000"/>
                  </a:ext>
                </a:extLst>
              </a:tr>
              <a:tr h="301955">
                <a:tc>
                  <a:txBody>
                    <a:bodyPr/>
                    <a:lstStyle/>
                    <a:p>
                      <a:pPr marL="0" marR="0">
                        <a:spcBef>
                          <a:spcPts val="0"/>
                        </a:spcBef>
                        <a:spcAft>
                          <a:spcPts val="0"/>
                        </a:spcAft>
                      </a:pPr>
                      <a:r>
                        <a:rPr lang="en-US" sz="1600" spc="-1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Issuance of RFS</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September 20, 2024</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Pre-Proposal Networking Form (Optional)</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October 10, 2024</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Written Questions</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October 10, 2024</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0195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Response to Written Questions/RFP Amendments</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October 17, 2024</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997289"/>
                  </a:ext>
                </a:extLst>
              </a:tr>
              <a:tr h="521559">
                <a:tc>
                  <a:txBody>
                    <a:bodyPr/>
                    <a:lstStyle/>
                    <a:p>
                      <a:pPr marL="0" marR="0" algn="l" defTabSz="914377" rtl="0" eaLnBrk="1" latinLnBrk="0" hangingPunct="1">
                        <a:spcBef>
                          <a:spcPts val="0"/>
                        </a:spcBef>
                        <a:spcAft>
                          <a:spcPts val="0"/>
                        </a:spcAft>
                      </a:pPr>
                      <a:r>
                        <a:rPr lang="en-US" sz="1600"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Proposal</a:t>
                      </a:r>
                    </a:p>
                    <a:p>
                      <a:pPr marL="0" marR="0" algn="l" defTabSz="914377" rtl="0" eaLnBrk="1" latinLnBrk="0" hangingPunct="1">
                        <a:spcBef>
                          <a:spcPts val="0"/>
                        </a:spcBef>
                        <a:spcAft>
                          <a:spcPts val="0"/>
                        </a:spcAft>
                      </a:pPr>
                      <a:r>
                        <a:rPr lang="en-US" sz="1600"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(Online Submission)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December 13, 2024</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080090"/>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Reference Check Forms to the State</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December 13, 2024</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55951217"/>
                  </a:ext>
                </a:extLst>
              </a:tr>
              <a:tr h="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RFS Award Recommendation</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Spring 2025</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6330873"/>
                  </a:ext>
                </a:extLst>
              </a:tr>
            </a:tbl>
          </a:graphicData>
        </a:graphic>
      </p:graphicFrame>
    </p:spTree>
    <p:extLst>
      <p:ext uri="{BB962C8B-B14F-4D97-AF65-F5344CB8AC3E}">
        <p14:creationId xmlns:p14="http://schemas.microsoft.com/office/powerpoint/2010/main" val="4281142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Executive</a:t>
            </a:r>
          </a:p>
        </p:txBody>
      </p:sp>
      <p:sp>
        <p:nvSpPr>
          <p:cNvPr id="6" name="Content Placeholder 5"/>
          <p:cNvSpPr>
            <a:spLocks noGrp="1"/>
          </p:cNvSpPr>
          <p:nvPr>
            <p:ph idx="1"/>
          </p:nvPr>
        </p:nvSpPr>
        <p:spPr>
          <a:xfrm>
            <a:off x="1371600" y="1848255"/>
            <a:ext cx="9601200" cy="4041608"/>
          </a:xfrm>
        </p:spPr>
        <p:txBody>
          <a:bodyPr>
            <a:normAutofit fontScale="85000" lnSpcReduction="20000"/>
          </a:bodyPr>
          <a:lstStyle/>
          <a:p>
            <a:pPr marL="0" indent="0">
              <a:buNone/>
            </a:pPr>
            <a:r>
              <a:rPr lang="en-US" sz="2800" dirty="0">
                <a:solidFill>
                  <a:srgbClr val="101D49"/>
                </a:solidFill>
                <a:latin typeface="Times New Roman" panose="02020603050405020304" pitchFamily="18" charset="0"/>
                <a:cs typeface="Times New Roman" panose="02020603050405020304" pitchFamily="18" charset="0"/>
              </a:rPr>
              <a:t>The Executive Summary must be completed and submitted via the online submission process.  At a minimum, your Executive Summary must address the following (also outlined in Section 2.2 of the RFS):</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Summarize your ability and desire to supply the required services</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Make sure the Executive Summary is signed by an authorized representative </a:t>
            </a:r>
          </a:p>
          <a:p>
            <a:pPr lvl="1">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Include your primary contact </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State your understanding of the respondent notification</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Indicate status regarding Secretary of State registration</a:t>
            </a:r>
          </a:p>
          <a:p>
            <a:pPr>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sz="2800" dirty="0">
              <a:solidFill>
                <a:srgbClr val="101D49"/>
              </a:solidFill>
              <a:latin typeface="Garamond" panose="02020404030301010803" pitchFamily="18" charset="0"/>
            </a:endParaRPr>
          </a:p>
        </p:txBody>
      </p:sp>
    </p:spTree>
    <p:extLst>
      <p:ext uri="{BB962C8B-B14F-4D97-AF65-F5344CB8AC3E}">
        <p14:creationId xmlns:p14="http://schemas.microsoft.com/office/powerpoint/2010/main" val="3386362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Attestation Form</a:t>
            </a:r>
          </a:p>
        </p:txBody>
      </p:sp>
      <p:sp>
        <p:nvSpPr>
          <p:cNvPr id="6" name="Content Placeholder 5"/>
          <p:cNvSpPr>
            <a:spLocks noGrp="1"/>
          </p:cNvSpPr>
          <p:nvPr>
            <p:ph idx="1"/>
          </p:nvPr>
        </p:nvSpPr>
        <p:spPr>
          <a:xfrm>
            <a:off x="1371600" y="2029521"/>
            <a:ext cx="9601200" cy="3860341"/>
          </a:xfrm>
        </p:spPr>
        <p:txBody>
          <a:bodyPr>
            <a:normAutofit/>
          </a:bodyPr>
          <a:lstStyle/>
          <a:p>
            <a:r>
              <a:rPr lang="en-US" sz="2800" dirty="0">
                <a:solidFill>
                  <a:srgbClr val="101D49"/>
                </a:solidFill>
                <a:latin typeface="Times New Roman" panose="02020603050405020304" pitchFamily="18" charset="0"/>
                <a:cs typeface="Times New Roman" panose="02020603050405020304" pitchFamily="18" charset="0"/>
              </a:rPr>
              <a:t>The Attestation Form (Attachment J) must be completed.</a:t>
            </a:r>
          </a:p>
          <a:p>
            <a:pPr lvl="1"/>
            <a:r>
              <a:rPr lang="en-US" sz="2800" i="0" dirty="0">
                <a:solidFill>
                  <a:srgbClr val="101D49"/>
                </a:solidFill>
                <a:latin typeface="Times New Roman" panose="02020603050405020304" pitchFamily="18" charset="0"/>
                <a:cs typeface="Times New Roman" panose="02020603050405020304" pitchFamily="18" charset="0"/>
              </a:rPr>
              <a:t>Mandatory Submission and Requirements</a:t>
            </a:r>
          </a:p>
          <a:p>
            <a:pPr lvl="1"/>
            <a:r>
              <a:rPr lang="en-US" sz="2800" i="0" dirty="0">
                <a:solidFill>
                  <a:srgbClr val="101D49"/>
                </a:solidFill>
                <a:latin typeface="Times New Roman" panose="02020603050405020304" pitchFamily="18" charset="0"/>
                <a:cs typeface="Times New Roman" panose="02020603050405020304" pitchFamily="18" charset="0"/>
              </a:rPr>
              <a:t>Confirm Mutual Understanding and Submission</a:t>
            </a:r>
          </a:p>
          <a:p>
            <a:pPr lvl="1"/>
            <a:r>
              <a:rPr lang="en-US" sz="2800" i="0" dirty="0">
                <a:solidFill>
                  <a:srgbClr val="101D49"/>
                </a:solidFill>
                <a:latin typeface="Times New Roman" panose="02020603050405020304" pitchFamily="18" charset="0"/>
                <a:cs typeface="Times New Roman" panose="02020603050405020304" pitchFamily="18" charset="0"/>
              </a:rPr>
              <a:t>Subcontractors per RFS 2.3.10</a:t>
            </a:r>
          </a:p>
          <a:p>
            <a:pPr lvl="1"/>
            <a:r>
              <a:rPr lang="en-US" sz="2800" i="0" dirty="0">
                <a:solidFill>
                  <a:srgbClr val="101D49"/>
                </a:solidFill>
                <a:latin typeface="Times New Roman" panose="02020603050405020304" pitchFamily="18" charset="0"/>
                <a:cs typeface="Times New Roman" panose="02020603050405020304" pitchFamily="18" charset="0"/>
              </a:rPr>
              <a:t>Confidential / Redacted File Information</a:t>
            </a:r>
          </a:p>
        </p:txBody>
      </p:sp>
    </p:spTree>
    <p:extLst>
      <p:ext uri="{BB962C8B-B14F-4D97-AF65-F5344CB8AC3E}">
        <p14:creationId xmlns:p14="http://schemas.microsoft.com/office/powerpoint/2010/main" val="2904595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Confidential Information</a:t>
            </a:r>
          </a:p>
        </p:txBody>
      </p:sp>
      <p:sp>
        <p:nvSpPr>
          <p:cNvPr id="6" name="Content Placeholder 5"/>
          <p:cNvSpPr>
            <a:spLocks noGrp="1"/>
          </p:cNvSpPr>
          <p:nvPr>
            <p:ph idx="1"/>
          </p:nvPr>
        </p:nvSpPr>
        <p:spPr>
          <a:xfrm>
            <a:off x="1295400" y="2004647"/>
            <a:ext cx="9601200" cy="3212432"/>
          </a:xfrm>
        </p:spPr>
        <p:txBody>
          <a:bodyPr>
            <a:normAutofit fontScale="77500" lnSpcReduction="20000"/>
          </a:bodyPr>
          <a:lstStyle/>
          <a:p>
            <a:r>
              <a:rPr lang="en-US" sz="2600" dirty="0">
                <a:solidFill>
                  <a:srgbClr val="101D49"/>
                </a:solidFill>
                <a:latin typeface="Times New Roman" panose="02020603050405020304" pitchFamily="18" charset="0"/>
                <a:cs typeface="Times New Roman" panose="02020603050405020304" pitchFamily="18" charset="0"/>
              </a:rPr>
              <a:t>Confidential Information (RFS Main Document - Section 1.15)</a:t>
            </a:r>
          </a:p>
          <a:p>
            <a:pPr lvl="1"/>
            <a:r>
              <a:rPr lang="en-US" sz="2200"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200"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200" b="1" i="0" dirty="0">
                <a:solidFill>
                  <a:srgbClr val="101D49"/>
                </a:solidFill>
                <a:latin typeface="Times New Roman" panose="02020603050405020304" pitchFamily="18" charset="0"/>
                <a:cs typeface="Times New Roman" panose="02020603050405020304" pitchFamily="18" charset="0"/>
              </a:rPr>
              <a:t>Attestation Form (Attachment J)</a:t>
            </a:r>
            <a:r>
              <a:rPr lang="en-US" sz="2200" i="0" dirty="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200"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lvl="1"/>
            <a:r>
              <a:rPr lang="en-US" sz="2200" b="1" i="0" u="sng" dirty="0">
                <a:solidFill>
                  <a:srgbClr val="FF0000"/>
                </a:solidFill>
                <a:latin typeface="Times New Roman" panose="02020603050405020304" pitchFamily="18" charset="0"/>
                <a:cs typeface="Times New Roman" panose="02020603050405020304" pitchFamily="18" charset="0"/>
              </a:rPr>
              <a:t>DO NOT LABEL YOUR ENTIRE RESPONSE AS CONFIDENTIAL</a:t>
            </a:r>
          </a:p>
          <a:p>
            <a:endParaRPr lang="en-US" dirty="0">
              <a:solidFill>
                <a:schemeClr val="tx1"/>
              </a:solidFill>
            </a:endParaRPr>
          </a:p>
        </p:txBody>
      </p:sp>
    </p:spTree>
    <p:extLst>
      <p:ext uri="{BB962C8B-B14F-4D97-AF65-F5344CB8AC3E}">
        <p14:creationId xmlns:p14="http://schemas.microsoft.com/office/powerpoint/2010/main" val="4228047995"/>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3632</TotalTime>
  <Words>1879</Words>
  <Application>Microsoft Office PowerPoint</Application>
  <PresentationFormat>Widescreen</PresentationFormat>
  <Paragraphs>172</Paragraphs>
  <Slides>20</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Calibri</vt:lpstr>
      <vt:lpstr>Courier</vt:lpstr>
      <vt:lpstr>Franklin Gothic Book</vt:lpstr>
      <vt:lpstr>Garamond</vt:lpstr>
      <vt:lpstr>Times New Roman</vt:lpstr>
      <vt:lpstr>Crop</vt:lpstr>
      <vt:lpstr>Request for Services 25-81058 ESA &amp; CSA Account Management   Indiana Department of Administration On Behalf Of  Indiana Treasurer of State  Pre-Proposal Conference    Robert Cohen IDOA/Procurement Division</vt:lpstr>
      <vt:lpstr>Agenda</vt:lpstr>
      <vt:lpstr>General Information</vt:lpstr>
      <vt:lpstr>Purpose of the RFS</vt:lpstr>
      <vt:lpstr>Term of Contract</vt:lpstr>
      <vt:lpstr>Key Dates</vt:lpstr>
      <vt:lpstr>Executive</vt:lpstr>
      <vt:lpstr>Attestation Form</vt:lpstr>
      <vt:lpstr>Confidential Information</vt:lpstr>
      <vt:lpstr>Indiana Economic Impact Form (IEI)</vt:lpstr>
      <vt:lpstr>Business Proposal (Attachment E)</vt:lpstr>
      <vt:lpstr>Technical Proposal (Attachment F)</vt:lpstr>
      <vt:lpstr>Cost Proposal (Attachment D)</vt:lpstr>
      <vt:lpstr>Evaluation Criteria</vt:lpstr>
      <vt:lpstr>Submission Requirements </vt:lpstr>
      <vt:lpstr>Optional Submission Forms/Documents </vt:lpstr>
      <vt:lpstr>Required Submission Forms/Documents </vt:lpstr>
      <vt:lpstr>Additional Information</vt:lpstr>
      <vt:lpstr>Questions </vt:lpstr>
      <vt:lpstr>                           Thank You Robert Cohen rcohen@idoa.in.gov  Division Of Supplier Diversity mwbecompliance@idoa.in.gov  www.in.gov/idoa/mwbe/payaudit.htm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Cohen, Robert</cp:lastModifiedBy>
  <cp:revision>135</cp:revision>
  <dcterms:created xsi:type="dcterms:W3CDTF">2018-02-20T21:33:06Z</dcterms:created>
  <dcterms:modified xsi:type="dcterms:W3CDTF">2024-09-30T14:21:18Z</dcterms:modified>
</cp:coreProperties>
</file>