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6" r:id="rId5"/>
  </p:sldMasterIdLst>
  <p:notesMasterIdLst>
    <p:notesMasterId r:id="rId44"/>
  </p:notesMasterIdLst>
  <p:sldIdLst>
    <p:sldId id="256" r:id="rId6"/>
    <p:sldId id="257" r:id="rId7"/>
    <p:sldId id="258" r:id="rId8"/>
    <p:sldId id="259" r:id="rId9"/>
    <p:sldId id="263" r:id="rId10"/>
    <p:sldId id="264" r:id="rId11"/>
    <p:sldId id="265" r:id="rId12"/>
    <p:sldId id="266" r:id="rId13"/>
    <p:sldId id="267" r:id="rId14"/>
    <p:sldId id="268" r:id="rId15"/>
    <p:sldId id="269" r:id="rId16"/>
    <p:sldId id="270" r:id="rId17"/>
    <p:sldId id="272" r:id="rId18"/>
    <p:sldId id="301"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7" r:id="rId42"/>
    <p:sldId id="298" r:id="rId43"/>
  </p:sldIdLst>
  <p:sldSz cx="12192000" cy="6858000"/>
  <p:notesSz cx="6858000" cy="9144000"/>
  <p:embeddedFontLst>
    <p:embeddedFont>
      <p:font typeface="Garamond" panose="02020404030301010803" pitchFamily="18" charset="0"/>
      <p:regular r:id="rId45"/>
      <p:bold r:id="rId46"/>
      <p:italic r:id="rId47"/>
      <p:boldItalic r:id="rId48"/>
    </p:embeddedFont>
    <p:embeddedFont>
      <p:font typeface="Libre Franklin" pitchFamily="2" charset="0"/>
      <p:regular r:id="rId49"/>
      <p:bold r:id="rId50"/>
      <p:italic r:id="rId51"/>
      <p:boldItalic r:id="rId5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9" roundtripDataSignature="AMtx7mjrRelPCMpwQ0F7mWOD50Ad+gJTYg=="/>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D1BF401-B797-6B79-0C91-E4B2FE3E01AD}" name="Kremer, Erin E" initials="EK" userId="S::EKremer@idoa.IN.gov::b39ccdf2-53d0-4caa-a997-c479d7fd3d7a" providerId="AD"/>
  <p188:author id="{6F33B96A-FE38-2B14-24A4-B4D303C4D286}" name="Stowers, William P" initials="SWP" userId="S::William.Stowers@fssa.IN.gov::ede63341-169c-404d-bab1-4130a13ad4c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Sean Kealey" initials="" lastIdx="1" clrIdx="0"/>
  <p:cmAuthor id="1" name="Stowers, William P" initials="WS" lastIdx="21" clrIdx="1">
    <p:extLst>
      <p:ext uri="{19B8F6BF-5375-455C-9EA6-DF929625EA0E}">
        <p15:presenceInfo xmlns:p15="http://schemas.microsoft.com/office/powerpoint/2012/main" userId="S::William.Stowers@fssa.IN.gov::ede63341-169c-404d-bab1-4130a13ad4c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39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D6E2F0B-5DB4-45A9-9C51-17192657E0B7}">
  <a:tblStyle styleId="{CD6E2F0B-5DB4-45A9-9C51-17192657E0B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C99908A-2B6C-48A6-91DB-9273E1F45709}" styleName="Table_1">
    <a:wholeTbl>
      <a:tcTxStyle b="off" i="off">
        <a:font>
          <a:latin typeface="Franklin Gothic Book"/>
          <a:ea typeface="Franklin Gothic Book"/>
          <a:cs typeface="Franklin Gothic Book"/>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DEDED"/>
          </a:solidFill>
        </a:fill>
      </a:tcStyle>
    </a:wholeTbl>
    <a:band1H>
      <a:tcTxStyle/>
      <a:tcStyle>
        <a:tcBdr/>
        <a:fill>
          <a:solidFill>
            <a:srgbClr val="DADAD8"/>
          </a:solidFill>
        </a:fill>
      </a:tcStyle>
    </a:band1H>
    <a:band2H>
      <a:tcTxStyle/>
      <a:tcStyle>
        <a:tcBdr/>
      </a:tcStyle>
    </a:band2H>
    <a:band1V>
      <a:tcTxStyle/>
      <a:tcStyle>
        <a:tcBdr/>
        <a:fill>
          <a:solidFill>
            <a:srgbClr val="DADAD8"/>
          </a:solidFill>
        </a:fill>
      </a:tcStyle>
    </a:band1V>
    <a:band2V>
      <a:tcTxStyle/>
      <a:tcStyle>
        <a:tcBdr/>
      </a:tcStyle>
    </a:band2V>
    <a:lastCol>
      <a:tcTxStyle b="on" i="off">
        <a:font>
          <a:latin typeface="Franklin Gothic Book"/>
          <a:ea typeface="Franklin Gothic Book"/>
          <a:cs typeface="Franklin Gothic Book"/>
        </a:font>
        <a:schemeClr val="lt1"/>
      </a:tcTxStyle>
      <a:tcStyle>
        <a:tcBdr/>
        <a:fill>
          <a:solidFill>
            <a:schemeClr val="accent1"/>
          </a:solidFill>
        </a:fill>
      </a:tcStyle>
    </a:lastCol>
    <a:firstCol>
      <a:tcTxStyle b="on" i="off">
        <a:font>
          <a:latin typeface="Franklin Gothic Book"/>
          <a:ea typeface="Franklin Gothic Book"/>
          <a:cs typeface="Franklin Gothic Book"/>
        </a:font>
        <a:schemeClr val="lt1"/>
      </a:tcTxStyle>
      <a:tcStyle>
        <a:tcBdr/>
        <a:fill>
          <a:solidFill>
            <a:schemeClr val="accent1"/>
          </a:solidFill>
        </a:fill>
      </a:tcStyle>
    </a:firstCol>
    <a:lastRow>
      <a:tcTxStyle b="on" i="off">
        <a:font>
          <a:latin typeface="Franklin Gothic Book"/>
          <a:ea typeface="Franklin Gothic Book"/>
          <a:cs typeface="Franklin Gothic Book"/>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Franklin Gothic Book"/>
          <a:ea typeface="Franklin Gothic Book"/>
          <a:cs typeface="Franklin Gothic Book"/>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02BB37FF-E22C-49E1-B785-FCF17B387C69}" styleName="Table_2">
    <a:wholeTbl>
      <a:tcTxStyle b="off" i="off">
        <a:font>
          <a:latin typeface="Franklin Gothic Book"/>
          <a:ea typeface="Franklin Gothic Book"/>
          <a:cs typeface="Franklin Gothic Book"/>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6E6E6"/>
          </a:solidFill>
        </a:fill>
      </a:tcStyle>
    </a:wholeTbl>
    <a:band1H>
      <a:tcTxStyle/>
      <a:tcStyle>
        <a:tcBdr/>
        <a:fill>
          <a:solidFill>
            <a:srgbClr val="CACACA"/>
          </a:solidFill>
        </a:fill>
      </a:tcStyle>
    </a:band1H>
    <a:band2H>
      <a:tcTxStyle/>
      <a:tcStyle>
        <a:tcBdr/>
      </a:tcStyle>
    </a:band2H>
    <a:band1V>
      <a:tcTxStyle/>
      <a:tcStyle>
        <a:tcBdr/>
        <a:fill>
          <a:solidFill>
            <a:srgbClr val="CACACA"/>
          </a:solidFill>
        </a:fill>
      </a:tcStyle>
    </a:band1V>
    <a:band2V>
      <a:tcTxStyle/>
      <a:tcStyle>
        <a:tcBdr/>
      </a:tcStyle>
    </a:band2V>
    <a:lastCol>
      <a:tcTxStyle b="on" i="off">
        <a:font>
          <a:latin typeface="Franklin Gothic Book"/>
          <a:ea typeface="Franklin Gothic Book"/>
          <a:cs typeface="Franklin Gothic Book"/>
        </a:font>
        <a:schemeClr val="lt1"/>
      </a:tcTxStyle>
      <a:tcStyle>
        <a:tcBdr/>
        <a:fill>
          <a:solidFill>
            <a:schemeClr val="dk1"/>
          </a:solidFill>
        </a:fill>
      </a:tcStyle>
    </a:lastCol>
    <a:firstCol>
      <a:tcTxStyle b="on" i="off">
        <a:font>
          <a:latin typeface="Franklin Gothic Book"/>
          <a:ea typeface="Franklin Gothic Book"/>
          <a:cs typeface="Franklin Gothic Book"/>
        </a:font>
        <a:schemeClr val="lt1"/>
      </a:tcTxStyle>
      <a:tcStyle>
        <a:tcBdr/>
        <a:fill>
          <a:solidFill>
            <a:schemeClr val="dk1"/>
          </a:solidFill>
        </a:fill>
      </a:tcStyle>
    </a:firstCol>
    <a:lastRow>
      <a:tcTxStyle b="on" i="off">
        <a:font>
          <a:latin typeface="Franklin Gothic Book"/>
          <a:ea typeface="Franklin Gothic Book"/>
          <a:cs typeface="Franklin Gothic Book"/>
        </a:font>
        <a:schemeClr val="lt1"/>
      </a:tcTxStyle>
      <a:tcStyle>
        <a:tcBdr>
          <a:top>
            <a:ln w="38100" cap="flat" cmpd="sng">
              <a:solidFill>
                <a:schemeClr val="lt1"/>
              </a:solidFill>
              <a:prstDash val="solid"/>
              <a:round/>
              <a:headEnd type="none" w="sm" len="sm"/>
              <a:tailEnd type="none" w="sm" len="sm"/>
            </a:ln>
          </a:top>
        </a:tcBdr>
        <a:fill>
          <a:solidFill>
            <a:schemeClr val="dk1"/>
          </a:solidFill>
        </a:fill>
      </a:tcStyle>
    </a:lastRow>
    <a:seCell>
      <a:tcTxStyle/>
      <a:tcStyle>
        <a:tcBdr/>
      </a:tcStyle>
    </a:seCell>
    <a:swCell>
      <a:tcTxStyle/>
      <a:tcStyle>
        <a:tcBdr/>
      </a:tcStyle>
    </a:swCell>
    <a:firstRow>
      <a:tcTxStyle b="on" i="off">
        <a:font>
          <a:latin typeface="Franklin Gothic Book"/>
          <a:ea typeface="Franklin Gothic Book"/>
          <a:cs typeface="Franklin Gothic Book"/>
        </a:font>
        <a:schemeClr val="lt1"/>
      </a:tcTxStyle>
      <a:tcStyle>
        <a:tcBdr>
          <a:bottom>
            <a:ln w="38100" cap="flat" cmpd="sng">
              <a:solidFill>
                <a:schemeClr val="lt1"/>
              </a:solidFill>
              <a:prstDash val="solid"/>
              <a:round/>
              <a:headEnd type="none" w="sm" len="sm"/>
              <a:tailEnd type="none" w="sm" len="sm"/>
            </a:ln>
          </a:bottom>
        </a:tcBdr>
        <a:fill>
          <a:solidFill>
            <a:schemeClr val="dk1"/>
          </a:solidFill>
        </a:fill>
      </a:tcStyle>
    </a:firstRow>
    <a:neCell>
      <a:tcTxStyle/>
      <a:tcStyle>
        <a:tcBdr/>
      </a:tcStyle>
    </a:neCell>
    <a:nwCell>
      <a:tcTxStyle/>
      <a:tcStyle>
        <a:tcBdr/>
      </a:tcStyle>
    </a:nwCell>
  </a:tblStyle>
  <a:tblStyle styleId="{CC8025F9-D88E-4CCF-8235-C6FCC8BD9598}" styleName="Table_3">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615" autoAdjust="0"/>
    <p:restoredTop sz="94660"/>
  </p:normalViewPr>
  <p:slideViewPr>
    <p:cSldViewPr snapToGrid="0">
      <p:cViewPr varScale="1">
        <p:scale>
          <a:sx n="106" d="100"/>
          <a:sy n="106" d="100"/>
        </p:scale>
        <p:origin x="58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font" Target="fonts/font3.fntdata"/><Relationship Id="rId50" Type="http://schemas.openxmlformats.org/officeDocument/2006/relationships/font" Target="fonts/font6.fntdata"/><Relationship Id="rId7" Type="http://schemas.openxmlformats.org/officeDocument/2006/relationships/slide" Target="slides/slide2.xml"/><Relationship Id="rId71"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font" Target="fonts/font1.fntdata"/><Relationship Id="rId74" Type="http://schemas.openxmlformats.org/officeDocument/2006/relationships/tableStyles" Target="tableStyles.xml"/><Relationship Id="rId5" Type="http://schemas.openxmlformats.org/officeDocument/2006/relationships/slideMaster" Target="slideMasters/slideMaster2.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font" Target="fonts/font4.fntdata"/><Relationship Id="rId69" Type="http://customschemas.google.com/relationships/presentationmetadata" Target="metadata"/><Relationship Id="rId8" Type="http://schemas.openxmlformats.org/officeDocument/2006/relationships/slide" Target="slides/slide3.xml"/><Relationship Id="rId51" Type="http://schemas.openxmlformats.org/officeDocument/2006/relationships/font" Target="fonts/font7.fntdata"/><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font" Target="fonts/font2.fntdata"/><Relationship Id="rId20" Type="http://schemas.openxmlformats.org/officeDocument/2006/relationships/slide" Target="slides/slide15.xml"/><Relationship Id="rId41" Type="http://schemas.openxmlformats.org/officeDocument/2006/relationships/slide" Target="slides/slide36.xml"/><Relationship Id="rId70" Type="http://schemas.openxmlformats.org/officeDocument/2006/relationships/commentAuthors" Target="commentAuthors.xml"/><Relationship Id="rId75"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font" Target="fonts/font5.fntdata"/><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notesMaster" Target="notesMasters/notesMaster1.xml"/><Relationship Id="rId52" Type="http://schemas.openxmlformats.org/officeDocument/2006/relationships/font" Target="fonts/font8.fntdata"/><Relationship Id="rId7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1" name="Google Shape;191;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2" name="Google Shape;192;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6" name="Google Shape;276;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7" name="Google Shape;277;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3" name="Google Shape;283;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4" name="Google Shape;284;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0" name="Google Shape;290;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1" name="Google Shape;291;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3" name="Google Shape;303;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4" name="Google Shape;304;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3" name="Google Shape;303;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4" name="Google Shape;304;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14</a:t>
            </a:fld>
            <a:endParaRPr/>
          </a:p>
        </p:txBody>
      </p:sp>
    </p:spTree>
    <p:extLst>
      <p:ext uri="{BB962C8B-B14F-4D97-AF65-F5344CB8AC3E}">
        <p14:creationId xmlns:p14="http://schemas.microsoft.com/office/powerpoint/2010/main" val="24637162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7" name="Google Shape;317;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8" name="Google Shape;318;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4" name="Google Shape;324;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5" name="Google Shape;325;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1" name="Google Shape;331;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2" name="Google Shape;332;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17</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8" name="Google Shape;338;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9" name="Google Shape;339;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5" name="Google Shape;345;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6" name="Google Shape;346;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8" name="Google Shape;198;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4" name="Google Shape;354;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5" name="Google Shape;355;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20</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1" name="Google Shape;361;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2" name="Google Shape;362;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8" name="Google Shape;368;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9" name="Google Shape;369;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0" name="Google Shape;380;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7" name="Google Shape;387;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4" name="Google Shape;394;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2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0" name="Google Shape;400;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p2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8" name="Google Shape;408;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p2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4" name="Google Shape;414;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0" name="Google Shape;420;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5" name="Google Shape;205;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6" name="Google Shape;206;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p3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1" name="Google Shape;431;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8" name="Google Shape;438;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9" name="Google Shape;439;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31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6" name="Google Shape;446;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7" name="Google Shape;447;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32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p3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6" name="Google Shape;466;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p3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3" name="Google Shape;473;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g1ee8d01f392_2_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0" name="Google Shape;480;g1ee8d01f392_2_9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481" name="Google Shape;481;g1ee8d01f392_2_9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en-US"/>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7" name="Google Shape;487;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8" name="Google Shape;488;p3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1" name="Google Shape;501;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2" name="Google Shape;502;p3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8" name="Google Shape;508;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9" name="Google Shape;509;p3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38</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3" name="Google Shape;21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1" name="Google Shape;241;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2" name="Google Shape;242;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8" name="Google Shape;248;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9" name="Google Shape;249;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5" name="Google Shape;25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6" name="Google Shape;256;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2" name="Google Shape;262;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David</a:t>
            </a:r>
            <a:endParaRPr/>
          </a:p>
        </p:txBody>
      </p:sp>
      <p:sp>
        <p:nvSpPr>
          <p:cNvPr id="263" name="Google Shape;263;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9" name="Google Shape;269;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0" name="Google Shape;270;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solidFill>
          <a:srgbClr val="101D49"/>
        </a:solidFill>
        <a:effectLst/>
      </p:bgPr>
    </p:bg>
    <p:spTree>
      <p:nvGrpSpPr>
        <p:cNvPr id="1" name="Shape 19"/>
        <p:cNvGrpSpPr/>
        <p:nvPr/>
      </p:nvGrpSpPr>
      <p:grpSpPr>
        <a:xfrm>
          <a:off x="0" y="0"/>
          <a:ext cx="0" cy="0"/>
          <a:chOff x="0" y="0"/>
          <a:chExt cx="0" cy="0"/>
        </a:xfrm>
      </p:grpSpPr>
      <p:sp>
        <p:nvSpPr>
          <p:cNvPr id="20" name="Google Shape;20;p41"/>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41"/>
          <p:cNvSpPr txBox="1">
            <a:spLocks noGrp="1"/>
          </p:cNvSpPr>
          <p:nvPr>
            <p:ph type="ctrTitle"/>
          </p:nvPr>
        </p:nvSpPr>
        <p:spPr>
          <a:xfrm>
            <a:off x="1915128" y="1788454"/>
            <a:ext cx="8361229" cy="2098226"/>
          </a:xfrm>
          <a:prstGeom prst="rect">
            <a:avLst/>
          </a:prstGeom>
          <a:noFill/>
          <a:ln>
            <a:noFill/>
          </a:ln>
        </p:spPr>
        <p:txBody>
          <a:bodyPr spcFirstLastPara="1" wrap="square" lIns="91425" tIns="45700" rIns="91425" bIns="45700" anchor="b" anchorCtr="0">
            <a:noAutofit/>
          </a:bodyPr>
          <a:lstStyle>
            <a:lvl1pPr marR="0" lvl="0" algn="ctr" rtl="0">
              <a:lnSpc>
                <a:spcPct val="89000"/>
              </a:lnSpc>
              <a:spcBef>
                <a:spcPts val="0"/>
              </a:spcBef>
              <a:spcAft>
                <a:spcPts val="0"/>
              </a:spcAft>
              <a:buClr>
                <a:srgbClr val="101D49"/>
              </a:buClr>
              <a:buSzPts val="7200"/>
              <a:buFont typeface="Calibri"/>
              <a:buNone/>
              <a:defRPr sz="7200" b="0" i="0" u="none" strike="noStrike" cap="none">
                <a:solidFill>
                  <a:srgbClr val="101D49"/>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 name="Google Shape;22;p41"/>
          <p:cNvSpPr txBox="1">
            <a:spLocks noGrp="1"/>
          </p:cNvSpPr>
          <p:nvPr>
            <p:ph type="subTitle" idx="1"/>
          </p:nvPr>
        </p:nvSpPr>
        <p:spPr>
          <a:xfrm>
            <a:off x="2679909" y="3956283"/>
            <a:ext cx="6831673" cy="1086237"/>
          </a:xfrm>
          <a:prstGeom prst="rect">
            <a:avLst/>
          </a:prstGeom>
          <a:noFill/>
          <a:ln>
            <a:noFill/>
          </a:ln>
        </p:spPr>
        <p:txBody>
          <a:bodyPr spcFirstLastPara="1" wrap="square" lIns="91425" tIns="45700" rIns="91425" bIns="45700" anchor="t" anchorCtr="0">
            <a:normAutofit/>
          </a:bodyPr>
          <a:lstStyle>
            <a:lvl1pPr lvl="0" algn="ctr">
              <a:lnSpc>
                <a:spcPct val="112000"/>
              </a:lnSpc>
              <a:spcBef>
                <a:spcPts val="0"/>
              </a:spcBef>
              <a:spcAft>
                <a:spcPts val="0"/>
              </a:spcAft>
              <a:buClr>
                <a:srgbClr val="FFB718"/>
              </a:buClr>
              <a:buSzPts val="2300"/>
              <a:buNone/>
              <a:defRPr sz="2300" b="1">
                <a:solidFill>
                  <a:srgbClr val="FFB718"/>
                </a:solidFill>
                <a:latin typeface="Calibri"/>
                <a:ea typeface="Calibri"/>
                <a:cs typeface="Calibri"/>
                <a:sym typeface="Calibri"/>
              </a:defRPr>
            </a:lvl1pPr>
            <a:lvl2pPr lvl="1" algn="ctr">
              <a:lnSpc>
                <a:spcPct val="94000"/>
              </a:lnSpc>
              <a:spcBef>
                <a:spcPts val="500"/>
              </a:spcBef>
              <a:spcAft>
                <a:spcPts val="0"/>
              </a:spcAft>
              <a:buClr>
                <a:schemeClr val="dk2"/>
              </a:buClr>
              <a:buSzPts val="2000"/>
              <a:buNone/>
              <a:defRPr sz="2000"/>
            </a:lvl2pPr>
            <a:lvl3pPr lvl="2" algn="ctr">
              <a:lnSpc>
                <a:spcPct val="94000"/>
              </a:lnSpc>
              <a:spcBef>
                <a:spcPts val="500"/>
              </a:spcBef>
              <a:spcAft>
                <a:spcPts val="0"/>
              </a:spcAft>
              <a:buClr>
                <a:schemeClr val="dk2"/>
              </a:buClr>
              <a:buSzPts val="1800"/>
              <a:buNone/>
              <a:defRPr sz="1800"/>
            </a:lvl3pPr>
            <a:lvl4pPr lvl="3" algn="ctr">
              <a:lnSpc>
                <a:spcPct val="94000"/>
              </a:lnSpc>
              <a:spcBef>
                <a:spcPts val="500"/>
              </a:spcBef>
              <a:spcAft>
                <a:spcPts val="0"/>
              </a:spcAft>
              <a:buClr>
                <a:schemeClr val="dk2"/>
              </a:buClr>
              <a:buSzPts val="1600"/>
              <a:buNone/>
              <a:defRPr sz="1600"/>
            </a:lvl4pPr>
            <a:lvl5pPr lvl="4" algn="ctr">
              <a:lnSpc>
                <a:spcPct val="94000"/>
              </a:lnSpc>
              <a:spcBef>
                <a:spcPts val="500"/>
              </a:spcBef>
              <a:spcAft>
                <a:spcPts val="0"/>
              </a:spcAft>
              <a:buClr>
                <a:schemeClr val="dk2"/>
              </a:buClr>
              <a:buSzPts val="1600"/>
              <a:buNone/>
              <a:defRPr sz="1600"/>
            </a:lvl5pPr>
            <a:lvl6pPr lvl="5" algn="ctr">
              <a:lnSpc>
                <a:spcPct val="94000"/>
              </a:lnSpc>
              <a:spcBef>
                <a:spcPts val="500"/>
              </a:spcBef>
              <a:spcAft>
                <a:spcPts val="0"/>
              </a:spcAft>
              <a:buClr>
                <a:schemeClr val="dk2"/>
              </a:buClr>
              <a:buSzPts val="1600"/>
              <a:buNone/>
              <a:defRPr sz="1600"/>
            </a:lvl6pPr>
            <a:lvl7pPr lvl="6" algn="ctr">
              <a:lnSpc>
                <a:spcPct val="94000"/>
              </a:lnSpc>
              <a:spcBef>
                <a:spcPts val="500"/>
              </a:spcBef>
              <a:spcAft>
                <a:spcPts val="0"/>
              </a:spcAft>
              <a:buClr>
                <a:schemeClr val="dk2"/>
              </a:buClr>
              <a:buSzPts val="1600"/>
              <a:buNone/>
              <a:defRPr sz="1600"/>
            </a:lvl7pPr>
            <a:lvl8pPr lvl="7" algn="ctr">
              <a:lnSpc>
                <a:spcPct val="94000"/>
              </a:lnSpc>
              <a:spcBef>
                <a:spcPts val="500"/>
              </a:spcBef>
              <a:spcAft>
                <a:spcPts val="0"/>
              </a:spcAft>
              <a:buClr>
                <a:schemeClr val="dk2"/>
              </a:buClr>
              <a:buSzPts val="1600"/>
              <a:buNone/>
              <a:defRPr sz="1600"/>
            </a:lvl8pPr>
            <a:lvl9pPr lvl="8" algn="ctr">
              <a:lnSpc>
                <a:spcPct val="94000"/>
              </a:lnSpc>
              <a:spcBef>
                <a:spcPts val="500"/>
              </a:spcBef>
              <a:spcAft>
                <a:spcPts val="200"/>
              </a:spcAft>
              <a:buClr>
                <a:schemeClr val="dk2"/>
              </a:buClr>
              <a:buSzPts val="1600"/>
              <a:buNone/>
              <a:defRPr sz="1600"/>
            </a:lvl9pPr>
          </a:lstStyle>
          <a:p>
            <a:endParaRPr/>
          </a:p>
        </p:txBody>
      </p:sp>
      <p:sp>
        <p:nvSpPr>
          <p:cNvPr id="23" name="Google Shape;23;p41"/>
          <p:cNvSpPr txBox="1">
            <a:spLocks noGrp="1"/>
          </p:cNvSpPr>
          <p:nvPr>
            <p:ph type="dt" idx="10"/>
          </p:nvPr>
        </p:nvSpPr>
        <p:spPr>
          <a:xfrm>
            <a:off x="752859" y="6453386"/>
            <a:ext cx="1607944"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latin typeface="Calibri"/>
                <a:ea typeface="Calibri"/>
                <a:cs typeface="Calibri"/>
                <a:sym typeface="Calibri"/>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41"/>
          <p:cNvSpPr txBox="1">
            <a:spLocks noGrp="1"/>
          </p:cNvSpPr>
          <p:nvPr>
            <p:ph type="ftr" idx="11"/>
          </p:nvPr>
        </p:nvSpPr>
        <p:spPr>
          <a:xfrm>
            <a:off x="2584057" y="6453386"/>
            <a:ext cx="7023377" cy="40461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solidFill>
                  <a:schemeClr val="lt1"/>
                </a:solidFill>
                <a:latin typeface="Calibri"/>
                <a:ea typeface="Calibri"/>
                <a:cs typeface="Calibri"/>
                <a:sym typeface="Calibri"/>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1"/>
          <p:cNvSpPr txBox="1">
            <a:spLocks noGrp="1"/>
          </p:cNvSpPr>
          <p:nvPr>
            <p:ph type="sldNum" idx="12"/>
          </p:nvPr>
        </p:nvSpPr>
        <p:spPr>
          <a:xfrm>
            <a:off x="9830683" y="6453386"/>
            <a:ext cx="1596292" cy="404614"/>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sz="1800" b="0" i="0" u="none" strike="noStrike" cap="none">
                <a:solidFill>
                  <a:schemeClr val="lt1"/>
                </a:solidFill>
                <a:latin typeface="Calibri"/>
                <a:ea typeface="Calibri"/>
                <a:cs typeface="Calibri"/>
                <a:sym typeface="Calibri"/>
              </a:defRPr>
            </a:lvl1pPr>
            <a:lvl2pPr marL="0" lvl="1" indent="0" algn="l">
              <a:spcBef>
                <a:spcPts val="0"/>
              </a:spcBef>
              <a:buNone/>
              <a:defRPr sz="1800" b="0" i="0" u="none" strike="noStrike" cap="none">
                <a:solidFill>
                  <a:schemeClr val="lt1"/>
                </a:solidFill>
                <a:latin typeface="Calibri"/>
                <a:ea typeface="Calibri"/>
                <a:cs typeface="Calibri"/>
                <a:sym typeface="Calibri"/>
              </a:defRPr>
            </a:lvl2pPr>
            <a:lvl3pPr marL="0" lvl="2" indent="0" algn="l">
              <a:spcBef>
                <a:spcPts val="0"/>
              </a:spcBef>
              <a:buNone/>
              <a:defRPr sz="1800" b="0" i="0" u="none" strike="noStrike" cap="none">
                <a:solidFill>
                  <a:schemeClr val="lt1"/>
                </a:solidFill>
                <a:latin typeface="Calibri"/>
                <a:ea typeface="Calibri"/>
                <a:cs typeface="Calibri"/>
                <a:sym typeface="Calibri"/>
              </a:defRPr>
            </a:lvl3pPr>
            <a:lvl4pPr marL="0" lvl="3" indent="0" algn="l">
              <a:spcBef>
                <a:spcPts val="0"/>
              </a:spcBef>
              <a:buNone/>
              <a:defRPr sz="1800" b="0" i="0" u="none" strike="noStrike" cap="none">
                <a:solidFill>
                  <a:schemeClr val="lt1"/>
                </a:solidFill>
                <a:latin typeface="Calibri"/>
                <a:ea typeface="Calibri"/>
                <a:cs typeface="Calibri"/>
                <a:sym typeface="Calibri"/>
              </a:defRPr>
            </a:lvl4pPr>
            <a:lvl5pPr marL="0" lvl="4" indent="0" algn="l">
              <a:spcBef>
                <a:spcPts val="0"/>
              </a:spcBef>
              <a:buNone/>
              <a:defRPr sz="1800" b="0" i="0" u="none" strike="noStrike" cap="none">
                <a:solidFill>
                  <a:schemeClr val="lt1"/>
                </a:solidFill>
                <a:latin typeface="Calibri"/>
                <a:ea typeface="Calibri"/>
                <a:cs typeface="Calibri"/>
                <a:sym typeface="Calibri"/>
              </a:defRPr>
            </a:lvl5pPr>
            <a:lvl6pPr marL="0" lvl="5" indent="0" algn="l">
              <a:spcBef>
                <a:spcPts val="0"/>
              </a:spcBef>
              <a:buNone/>
              <a:defRPr sz="1800" b="0" i="0" u="none" strike="noStrike" cap="none">
                <a:solidFill>
                  <a:schemeClr val="lt1"/>
                </a:solidFill>
                <a:latin typeface="Calibri"/>
                <a:ea typeface="Calibri"/>
                <a:cs typeface="Calibri"/>
                <a:sym typeface="Calibri"/>
              </a:defRPr>
            </a:lvl6pPr>
            <a:lvl7pPr marL="0" lvl="6" indent="0" algn="l">
              <a:spcBef>
                <a:spcPts val="0"/>
              </a:spcBef>
              <a:buNone/>
              <a:defRPr sz="1800" b="0" i="0" u="none" strike="noStrike" cap="none">
                <a:solidFill>
                  <a:schemeClr val="lt1"/>
                </a:solidFill>
                <a:latin typeface="Calibri"/>
                <a:ea typeface="Calibri"/>
                <a:cs typeface="Calibri"/>
                <a:sym typeface="Calibri"/>
              </a:defRPr>
            </a:lvl7pPr>
            <a:lvl8pPr marL="0" lvl="7" indent="0" algn="l">
              <a:spcBef>
                <a:spcPts val="0"/>
              </a:spcBef>
              <a:buNone/>
              <a:defRPr sz="1800" b="0" i="0" u="none" strike="noStrike" cap="none">
                <a:solidFill>
                  <a:schemeClr val="lt1"/>
                </a:solidFill>
                <a:latin typeface="Calibri"/>
                <a:ea typeface="Calibri"/>
                <a:cs typeface="Calibri"/>
                <a:sym typeface="Calibri"/>
              </a:defRPr>
            </a:lvl8pPr>
            <a:lvl9pPr marL="0" lvl="8" indent="0" algn="l">
              <a:spcBef>
                <a:spcPts val="0"/>
              </a:spcBef>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grpSp>
        <p:nvGrpSpPr>
          <p:cNvPr id="26" name="Google Shape;26;p41"/>
          <p:cNvGrpSpPr/>
          <p:nvPr/>
        </p:nvGrpSpPr>
        <p:grpSpPr>
          <a:xfrm>
            <a:off x="752860" y="744473"/>
            <a:ext cx="10674117" cy="5349671"/>
            <a:chOff x="752858" y="744469"/>
            <a:chExt cx="10674117" cy="5349671"/>
          </a:xfrm>
        </p:grpSpPr>
        <p:sp>
          <p:nvSpPr>
            <p:cNvPr id="27" name="Google Shape;27;p41"/>
            <p:cNvSpPr/>
            <p:nvPr/>
          </p:nvSpPr>
          <p:spPr>
            <a:xfrm>
              <a:off x="8151962" y="1685652"/>
              <a:ext cx="3275013" cy="4408488"/>
            </a:xfrm>
            <a:custGeom>
              <a:avLst/>
              <a:gdLst/>
              <a:ahLst/>
              <a:cxnLst/>
              <a:rect l="l" t="t" r="r" b="b"/>
              <a:pathLst>
                <a:path w="10000" h="10000" extrusionOk="0">
                  <a:moveTo>
                    <a:pt x="8761" y="0"/>
                  </a:moveTo>
                  <a:lnTo>
                    <a:pt x="10000" y="0"/>
                  </a:lnTo>
                  <a:lnTo>
                    <a:pt x="10000" y="10000"/>
                  </a:lnTo>
                  <a:lnTo>
                    <a:pt x="0" y="10000"/>
                  </a:lnTo>
                  <a:lnTo>
                    <a:pt x="0" y="9126"/>
                  </a:lnTo>
                  <a:lnTo>
                    <a:pt x="8761" y="9127"/>
                  </a:lnTo>
                  <a:lnTo>
                    <a:pt x="8761" y="0"/>
                  </a:lnTo>
                  <a:close/>
                </a:path>
              </a:pathLst>
            </a:custGeom>
            <a:solidFill>
              <a:srgbClr val="FFB718"/>
            </a:solidFill>
            <a:ln>
              <a:noFill/>
            </a:ln>
          </p:spPr>
        </p:sp>
        <p:sp>
          <p:nvSpPr>
            <p:cNvPr id="28" name="Google Shape;28;p41"/>
            <p:cNvSpPr/>
            <p:nvPr/>
          </p:nvSpPr>
          <p:spPr>
            <a:xfrm rot="10800000">
              <a:off x="752858" y="744469"/>
              <a:ext cx="3275668" cy="4408488"/>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9" name="Google Shape;29;p41"/>
          <p:cNvPicPr preferRelativeResize="0"/>
          <p:nvPr/>
        </p:nvPicPr>
        <p:blipFill rotWithShape="1">
          <a:blip r:embed="rId2">
            <a:alphaModFix/>
          </a:blip>
          <a:srcRect/>
          <a:stretch/>
        </p:blipFill>
        <p:spPr>
          <a:xfrm>
            <a:off x="8610148" y="3655952"/>
            <a:ext cx="2358640" cy="2357518"/>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Title and Content">
  <p:cSld name="Title and Content">
    <p:bg>
      <p:bgPr>
        <a:solidFill>
          <a:srgbClr val="101D49"/>
        </a:solidFill>
        <a:effectLst/>
      </p:bgPr>
    </p:bg>
    <p:spTree>
      <p:nvGrpSpPr>
        <p:cNvPr id="1" name="Shape 133"/>
        <p:cNvGrpSpPr/>
        <p:nvPr/>
      </p:nvGrpSpPr>
      <p:grpSpPr>
        <a:xfrm>
          <a:off x="0" y="0"/>
          <a:ext cx="0" cy="0"/>
          <a:chOff x="0" y="0"/>
          <a:chExt cx="0" cy="0"/>
        </a:xfrm>
      </p:grpSpPr>
      <p:sp>
        <p:nvSpPr>
          <p:cNvPr id="134" name="Google Shape;134;g1ee8d01f392_2_34"/>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ibre Franklin"/>
              <a:ea typeface="Libre Franklin"/>
              <a:cs typeface="Libre Franklin"/>
              <a:sym typeface="Libre Franklin"/>
            </a:endParaRPr>
          </a:p>
        </p:txBody>
      </p:sp>
      <p:sp>
        <p:nvSpPr>
          <p:cNvPr id="135" name="Google Shape;135;g1ee8d01f392_2_34"/>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6" name="Google Shape;136;g1ee8d01f392_2_34"/>
          <p:cNvSpPr txBox="1">
            <a:spLocks noGrp="1"/>
          </p:cNvSpPr>
          <p:nvPr>
            <p:ph type="body" idx="1"/>
          </p:nvPr>
        </p:nvSpPr>
        <p:spPr>
          <a:xfrm>
            <a:off x="1371600" y="2286004"/>
            <a:ext cx="9601200" cy="2900191"/>
          </a:xfrm>
          <a:prstGeom prst="rect">
            <a:avLst/>
          </a:prstGeom>
          <a:noFill/>
          <a:ln>
            <a:noFill/>
          </a:ln>
        </p:spPr>
        <p:txBody>
          <a:bodyPr spcFirstLastPara="1" wrap="square" lIns="91425" tIns="45700" rIns="91425" bIns="45700" anchor="t" anchorCtr="0">
            <a:normAutofit/>
          </a:bodyPr>
          <a:lstStyle>
            <a:lvl1pPr marL="457200" lvl="0" indent="-342900" algn="l">
              <a:lnSpc>
                <a:spcPct val="94000"/>
              </a:lnSpc>
              <a:spcBef>
                <a:spcPts val="1000"/>
              </a:spcBef>
              <a:spcAft>
                <a:spcPts val="0"/>
              </a:spcAft>
              <a:buClr>
                <a:schemeClr val="dk2"/>
              </a:buClr>
              <a:buSzPts val="1800"/>
              <a:buChar char="■"/>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37" name="Google Shape;137;g1ee8d01f392_2_34"/>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8" name="Google Shape;138;g1ee8d01f392_2_34"/>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9" name="Google Shape;139;g1ee8d01f392_2_34"/>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g1ee8d01f392_2_34"/>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g1ee8d01f392_2_34"/>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sz="1800" b="0" i="0" u="none" strike="noStrike" cap="none">
                <a:solidFill>
                  <a:schemeClr val="lt1"/>
                </a:solidFill>
                <a:latin typeface="Libre Franklin"/>
                <a:ea typeface="Libre Franklin"/>
                <a:cs typeface="Libre Franklin"/>
                <a:sym typeface="Libre Franklin"/>
              </a:defRPr>
            </a:lvl1pPr>
            <a:lvl2pPr marL="0" lvl="1" indent="0" algn="l">
              <a:spcBef>
                <a:spcPts val="0"/>
              </a:spcBef>
              <a:buNone/>
              <a:defRPr sz="1800" b="0" i="0" u="none" strike="noStrike" cap="none">
                <a:solidFill>
                  <a:schemeClr val="lt1"/>
                </a:solidFill>
                <a:latin typeface="Libre Franklin"/>
                <a:ea typeface="Libre Franklin"/>
                <a:cs typeface="Libre Franklin"/>
                <a:sym typeface="Libre Franklin"/>
              </a:defRPr>
            </a:lvl2pPr>
            <a:lvl3pPr marL="0" lvl="2" indent="0" algn="l">
              <a:spcBef>
                <a:spcPts val="0"/>
              </a:spcBef>
              <a:buNone/>
              <a:defRPr sz="1800" b="0" i="0" u="none" strike="noStrike" cap="none">
                <a:solidFill>
                  <a:schemeClr val="lt1"/>
                </a:solidFill>
                <a:latin typeface="Libre Franklin"/>
                <a:ea typeface="Libre Franklin"/>
                <a:cs typeface="Libre Franklin"/>
                <a:sym typeface="Libre Franklin"/>
              </a:defRPr>
            </a:lvl3pPr>
            <a:lvl4pPr marL="0" lvl="3" indent="0" algn="l">
              <a:spcBef>
                <a:spcPts val="0"/>
              </a:spcBef>
              <a:buNone/>
              <a:defRPr sz="1800" b="0" i="0" u="none" strike="noStrike" cap="none">
                <a:solidFill>
                  <a:schemeClr val="lt1"/>
                </a:solidFill>
                <a:latin typeface="Libre Franklin"/>
                <a:ea typeface="Libre Franklin"/>
                <a:cs typeface="Libre Franklin"/>
                <a:sym typeface="Libre Franklin"/>
              </a:defRPr>
            </a:lvl4pPr>
            <a:lvl5pPr marL="0" lvl="4" indent="0" algn="l">
              <a:spcBef>
                <a:spcPts val="0"/>
              </a:spcBef>
              <a:buNone/>
              <a:defRPr sz="1800" b="0" i="0" u="none" strike="noStrike" cap="none">
                <a:solidFill>
                  <a:schemeClr val="lt1"/>
                </a:solidFill>
                <a:latin typeface="Libre Franklin"/>
                <a:ea typeface="Libre Franklin"/>
                <a:cs typeface="Libre Franklin"/>
                <a:sym typeface="Libre Franklin"/>
              </a:defRPr>
            </a:lvl5pPr>
            <a:lvl6pPr marL="0" lvl="5" indent="0" algn="l">
              <a:spcBef>
                <a:spcPts val="0"/>
              </a:spcBef>
              <a:buNone/>
              <a:defRPr sz="1800" b="0" i="0" u="none" strike="noStrike" cap="none">
                <a:solidFill>
                  <a:schemeClr val="lt1"/>
                </a:solidFill>
                <a:latin typeface="Libre Franklin"/>
                <a:ea typeface="Libre Franklin"/>
                <a:cs typeface="Libre Franklin"/>
                <a:sym typeface="Libre Franklin"/>
              </a:defRPr>
            </a:lvl6pPr>
            <a:lvl7pPr marL="0" lvl="6" indent="0" algn="l">
              <a:spcBef>
                <a:spcPts val="0"/>
              </a:spcBef>
              <a:buNone/>
              <a:defRPr sz="1800" b="0" i="0" u="none" strike="noStrike" cap="none">
                <a:solidFill>
                  <a:schemeClr val="lt1"/>
                </a:solidFill>
                <a:latin typeface="Libre Franklin"/>
                <a:ea typeface="Libre Franklin"/>
                <a:cs typeface="Libre Franklin"/>
                <a:sym typeface="Libre Franklin"/>
              </a:defRPr>
            </a:lvl7pPr>
            <a:lvl8pPr marL="0" lvl="7" indent="0" algn="l">
              <a:spcBef>
                <a:spcPts val="0"/>
              </a:spcBef>
              <a:buNone/>
              <a:defRPr sz="1800" b="0" i="0" u="none" strike="noStrike" cap="none">
                <a:solidFill>
                  <a:schemeClr val="lt1"/>
                </a:solidFill>
                <a:latin typeface="Libre Franklin"/>
                <a:ea typeface="Libre Franklin"/>
                <a:cs typeface="Libre Franklin"/>
                <a:sym typeface="Libre Franklin"/>
              </a:defRPr>
            </a:lvl8pPr>
            <a:lvl9pPr marL="0" lvl="8" indent="0" algn="l">
              <a:spcBef>
                <a:spcPts val="0"/>
              </a:spcBef>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pic>
        <p:nvPicPr>
          <p:cNvPr id="142" name="Google Shape;142;g1ee8d01f392_2_34"/>
          <p:cNvPicPr preferRelativeResize="0"/>
          <p:nvPr/>
        </p:nvPicPr>
        <p:blipFill rotWithShape="1">
          <a:blip r:embed="rId2">
            <a:alphaModFix/>
          </a:blip>
          <a:srcRect/>
          <a:stretch/>
        </p:blipFill>
        <p:spPr>
          <a:xfrm>
            <a:off x="10377555" y="5226795"/>
            <a:ext cx="1562816" cy="1562072"/>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bg>
      <p:bgPr>
        <a:solidFill>
          <a:schemeClr val="lt1"/>
        </a:solidFill>
        <a:effectLst/>
      </p:bgPr>
    </p:bg>
    <p:spTree>
      <p:nvGrpSpPr>
        <p:cNvPr id="1" name="Shape 143"/>
        <p:cNvGrpSpPr/>
        <p:nvPr/>
      </p:nvGrpSpPr>
      <p:grpSpPr>
        <a:xfrm>
          <a:off x="0" y="0"/>
          <a:ext cx="0" cy="0"/>
          <a:chOff x="0" y="0"/>
          <a:chExt cx="0" cy="0"/>
        </a:xfrm>
      </p:grpSpPr>
      <p:sp>
        <p:nvSpPr>
          <p:cNvPr id="144" name="Google Shape;144;g1ee8d01f392_2_44" title="Background Shape"/>
          <p:cNvSpPr/>
          <p:nvPr/>
        </p:nvSpPr>
        <p:spPr>
          <a:xfrm>
            <a:off x="0" y="376"/>
            <a:ext cx="5303520" cy="6857624"/>
          </a:xfrm>
          <a:prstGeom prst="rect">
            <a:avLst/>
          </a:prstGeom>
          <a:solidFill>
            <a:srgbClr val="101D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g1ee8d01f392_2_44"/>
          <p:cNvSpPr txBox="1">
            <a:spLocks noGrp="1"/>
          </p:cNvSpPr>
          <p:nvPr>
            <p:ph type="title"/>
          </p:nvPr>
        </p:nvSpPr>
        <p:spPr>
          <a:xfrm>
            <a:off x="723900" y="239584"/>
            <a:ext cx="3855720" cy="2604100"/>
          </a:xfrm>
          <a:prstGeom prst="rect">
            <a:avLst/>
          </a:prstGeom>
          <a:noFill/>
          <a:ln>
            <a:noFill/>
          </a:ln>
        </p:spPr>
        <p:txBody>
          <a:bodyPr spcFirstLastPara="1" wrap="square" lIns="91425" tIns="45700" rIns="91425" bIns="45700" anchor="t" anchorCtr="0">
            <a:normAutofit/>
          </a:bodyPr>
          <a:lstStyle>
            <a:lvl1pPr marR="0" lvl="0" algn="l" rtl="0">
              <a:lnSpc>
                <a:spcPct val="84000"/>
              </a:lnSpc>
              <a:spcBef>
                <a:spcPts val="0"/>
              </a:spcBef>
              <a:spcAft>
                <a:spcPts val="0"/>
              </a:spcAft>
              <a:buClr>
                <a:schemeClr val="lt1"/>
              </a:buClr>
              <a:buSzPts val="4800"/>
              <a:buFont typeface="Libre Franklin"/>
              <a:buNone/>
              <a:defRPr sz="4800" b="0" i="0" u="none" strike="noStrike" cap="none">
                <a:solidFill>
                  <a:schemeClr val="lt1"/>
                </a:solidFill>
                <a:latin typeface="Libre Franklin"/>
                <a:ea typeface="Libre Franklin"/>
                <a:cs typeface="Libre Franklin"/>
                <a:sym typeface="Libre Frankli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46" name="Google Shape;146;g1ee8d01f392_2_44"/>
          <p:cNvSpPr>
            <a:spLocks noGrp="1"/>
          </p:cNvSpPr>
          <p:nvPr>
            <p:ph type="pic" idx="2"/>
          </p:nvPr>
        </p:nvSpPr>
        <p:spPr>
          <a:xfrm>
            <a:off x="6027422" y="239584"/>
            <a:ext cx="5275415" cy="5432348"/>
          </a:xfrm>
          <a:prstGeom prst="rect">
            <a:avLst/>
          </a:prstGeom>
          <a:noFill/>
          <a:ln>
            <a:noFill/>
          </a:ln>
        </p:spPr>
      </p:sp>
      <p:sp>
        <p:nvSpPr>
          <p:cNvPr id="147" name="Google Shape;147;g1ee8d01f392_2_44"/>
          <p:cNvSpPr txBox="1">
            <a:spLocks noGrp="1"/>
          </p:cNvSpPr>
          <p:nvPr>
            <p:ph type="body" idx="1"/>
          </p:nvPr>
        </p:nvSpPr>
        <p:spPr>
          <a:xfrm>
            <a:off x="723900" y="2855968"/>
            <a:ext cx="3855720" cy="3011432"/>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lt1"/>
              </a:buClr>
              <a:buSzPts val="1600"/>
              <a:buNone/>
              <a:defRPr sz="1600">
                <a:solidFill>
                  <a:schemeClr val="lt1"/>
                </a:solidFill>
              </a:defRPr>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148" name="Google Shape;148;g1ee8d01f392_2_44"/>
          <p:cNvSpPr txBox="1">
            <a:spLocks noGrp="1"/>
          </p:cNvSpPr>
          <p:nvPr>
            <p:ph type="dt" idx="10"/>
          </p:nvPr>
        </p:nvSpPr>
        <p:spPr>
          <a:xfrm>
            <a:off x="723902"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9" name="Google Shape;149;g1ee8d01f392_2_44"/>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0" name="Google Shape;150;g1ee8d01f392_2_44"/>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sz="1800">
                <a:solidFill>
                  <a:srgbClr val="101D49"/>
                </a:solidFill>
                <a:latin typeface="Libre Franklin"/>
                <a:ea typeface="Libre Franklin"/>
                <a:cs typeface="Libre Franklin"/>
                <a:sym typeface="Libre Franklin"/>
              </a:defRPr>
            </a:lvl1pPr>
            <a:lvl2pPr marL="0" lvl="1" indent="0" algn="l">
              <a:spcBef>
                <a:spcPts val="0"/>
              </a:spcBef>
              <a:buNone/>
              <a:defRPr sz="1800">
                <a:solidFill>
                  <a:srgbClr val="101D49"/>
                </a:solidFill>
                <a:latin typeface="Libre Franklin"/>
                <a:ea typeface="Libre Franklin"/>
                <a:cs typeface="Libre Franklin"/>
                <a:sym typeface="Libre Franklin"/>
              </a:defRPr>
            </a:lvl2pPr>
            <a:lvl3pPr marL="0" lvl="2" indent="0" algn="l">
              <a:spcBef>
                <a:spcPts val="0"/>
              </a:spcBef>
              <a:buNone/>
              <a:defRPr sz="1800">
                <a:solidFill>
                  <a:srgbClr val="101D49"/>
                </a:solidFill>
                <a:latin typeface="Libre Franklin"/>
                <a:ea typeface="Libre Franklin"/>
                <a:cs typeface="Libre Franklin"/>
                <a:sym typeface="Libre Franklin"/>
              </a:defRPr>
            </a:lvl3pPr>
            <a:lvl4pPr marL="0" lvl="3" indent="0" algn="l">
              <a:spcBef>
                <a:spcPts val="0"/>
              </a:spcBef>
              <a:buNone/>
              <a:defRPr sz="1800">
                <a:solidFill>
                  <a:srgbClr val="101D49"/>
                </a:solidFill>
                <a:latin typeface="Libre Franklin"/>
                <a:ea typeface="Libre Franklin"/>
                <a:cs typeface="Libre Franklin"/>
                <a:sym typeface="Libre Franklin"/>
              </a:defRPr>
            </a:lvl4pPr>
            <a:lvl5pPr marL="0" lvl="4" indent="0" algn="l">
              <a:spcBef>
                <a:spcPts val="0"/>
              </a:spcBef>
              <a:buNone/>
              <a:defRPr sz="1800">
                <a:solidFill>
                  <a:srgbClr val="101D49"/>
                </a:solidFill>
                <a:latin typeface="Libre Franklin"/>
                <a:ea typeface="Libre Franklin"/>
                <a:cs typeface="Libre Franklin"/>
                <a:sym typeface="Libre Franklin"/>
              </a:defRPr>
            </a:lvl5pPr>
            <a:lvl6pPr marL="0" lvl="5" indent="0" algn="l">
              <a:spcBef>
                <a:spcPts val="0"/>
              </a:spcBef>
              <a:buNone/>
              <a:defRPr sz="1800">
                <a:solidFill>
                  <a:srgbClr val="101D49"/>
                </a:solidFill>
                <a:latin typeface="Libre Franklin"/>
                <a:ea typeface="Libre Franklin"/>
                <a:cs typeface="Libre Franklin"/>
                <a:sym typeface="Libre Franklin"/>
              </a:defRPr>
            </a:lvl6pPr>
            <a:lvl7pPr marL="0" lvl="6" indent="0" algn="l">
              <a:spcBef>
                <a:spcPts val="0"/>
              </a:spcBef>
              <a:buNone/>
              <a:defRPr sz="1800">
                <a:solidFill>
                  <a:srgbClr val="101D49"/>
                </a:solidFill>
                <a:latin typeface="Libre Franklin"/>
                <a:ea typeface="Libre Franklin"/>
                <a:cs typeface="Libre Franklin"/>
                <a:sym typeface="Libre Franklin"/>
              </a:defRPr>
            </a:lvl7pPr>
            <a:lvl8pPr marL="0" lvl="7" indent="0" algn="l">
              <a:spcBef>
                <a:spcPts val="0"/>
              </a:spcBef>
              <a:buNone/>
              <a:defRPr sz="1800">
                <a:solidFill>
                  <a:srgbClr val="101D49"/>
                </a:solidFill>
                <a:latin typeface="Libre Franklin"/>
                <a:ea typeface="Libre Franklin"/>
                <a:cs typeface="Libre Franklin"/>
                <a:sym typeface="Libre Franklin"/>
              </a:defRPr>
            </a:lvl8pPr>
            <a:lvl9pPr marL="0" lvl="8" indent="0" algn="l">
              <a:spcBef>
                <a:spcPts val="0"/>
              </a:spcBef>
              <a:buNone/>
              <a:defRPr sz="1800">
                <a:solidFill>
                  <a:srgbClr val="101D49"/>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51" name="Google Shape;151;g1ee8d01f392_2_44"/>
          <p:cNvSpPr/>
          <p:nvPr/>
        </p:nvSpPr>
        <p:spPr>
          <a:xfrm rot="10800000">
            <a:off x="6030402" y="23958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g1ee8d01f392_2_44"/>
          <p:cNvSpPr/>
          <p:nvPr/>
        </p:nvSpPr>
        <p:spPr>
          <a:xfrm>
            <a:off x="10659421" y="480600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53" name="Google Shape;153;g1ee8d01f392_2_44"/>
          <p:cNvPicPr preferRelativeResize="0"/>
          <p:nvPr/>
        </p:nvPicPr>
        <p:blipFill rotWithShape="1">
          <a:blip r:embed="rId2">
            <a:alphaModFix/>
          </a:blip>
          <a:srcRect/>
          <a:stretch/>
        </p:blipFill>
        <p:spPr>
          <a:xfrm>
            <a:off x="10650784" y="5570332"/>
            <a:ext cx="1562816" cy="1562072"/>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1_Picture with Caption">
  <p:cSld name="1_Picture with Caption">
    <p:bg>
      <p:bgPr>
        <a:solidFill>
          <a:schemeClr val="lt1"/>
        </a:solidFill>
        <a:effectLst/>
      </p:bgPr>
    </p:bg>
    <p:spTree>
      <p:nvGrpSpPr>
        <p:cNvPr id="1" name="Shape 154"/>
        <p:cNvGrpSpPr/>
        <p:nvPr/>
      </p:nvGrpSpPr>
      <p:grpSpPr>
        <a:xfrm>
          <a:off x="0" y="0"/>
          <a:ext cx="0" cy="0"/>
          <a:chOff x="0" y="0"/>
          <a:chExt cx="0" cy="0"/>
        </a:xfrm>
      </p:grpSpPr>
      <p:sp>
        <p:nvSpPr>
          <p:cNvPr id="155" name="Google Shape;155;g1ee8d01f392_2_55" title="Background Shape"/>
          <p:cNvSpPr/>
          <p:nvPr/>
        </p:nvSpPr>
        <p:spPr>
          <a:xfrm>
            <a:off x="0" y="376"/>
            <a:ext cx="5303520" cy="6857624"/>
          </a:xfrm>
          <a:prstGeom prst="rect">
            <a:avLst/>
          </a:prstGeom>
          <a:solidFill>
            <a:srgbClr val="101D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g1ee8d01f392_2_55"/>
          <p:cNvSpPr txBox="1">
            <a:spLocks noGrp="1"/>
          </p:cNvSpPr>
          <p:nvPr>
            <p:ph type="title"/>
          </p:nvPr>
        </p:nvSpPr>
        <p:spPr>
          <a:xfrm>
            <a:off x="723900" y="239584"/>
            <a:ext cx="3855720" cy="2604100"/>
          </a:xfrm>
          <a:prstGeom prst="rect">
            <a:avLst/>
          </a:prstGeom>
          <a:noFill/>
          <a:ln>
            <a:noFill/>
          </a:ln>
        </p:spPr>
        <p:txBody>
          <a:bodyPr spcFirstLastPara="1" wrap="square" lIns="91425" tIns="45700" rIns="91425" bIns="45700" anchor="t" anchorCtr="0">
            <a:normAutofit/>
          </a:bodyPr>
          <a:lstStyle>
            <a:lvl1pPr marR="0" lvl="0" algn="l" rtl="0">
              <a:lnSpc>
                <a:spcPct val="84000"/>
              </a:lnSpc>
              <a:spcBef>
                <a:spcPts val="0"/>
              </a:spcBef>
              <a:spcAft>
                <a:spcPts val="0"/>
              </a:spcAft>
              <a:buClr>
                <a:schemeClr val="lt1"/>
              </a:buClr>
              <a:buSzPts val="4800"/>
              <a:buFont typeface="Libre Franklin"/>
              <a:buNone/>
              <a:defRPr sz="4800" b="0" i="0" u="none" strike="noStrike" cap="none">
                <a:solidFill>
                  <a:schemeClr val="lt1"/>
                </a:solidFill>
                <a:latin typeface="Libre Franklin"/>
                <a:ea typeface="Libre Franklin"/>
                <a:cs typeface="Libre Franklin"/>
                <a:sym typeface="Libre Frankli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57" name="Google Shape;157;g1ee8d01f392_2_55"/>
          <p:cNvSpPr txBox="1">
            <a:spLocks noGrp="1"/>
          </p:cNvSpPr>
          <p:nvPr>
            <p:ph type="body" idx="1"/>
          </p:nvPr>
        </p:nvSpPr>
        <p:spPr>
          <a:xfrm>
            <a:off x="723900" y="2855968"/>
            <a:ext cx="3855720" cy="3011432"/>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lt1"/>
              </a:buClr>
              <a:buSzPts val="1600"/>
              <a:buNone/>
              <a:defRPr sz="1600">
                <a:solidFill>
                  <a:schemeClr val="lt1"/>
                </a:solidFill>
              </a:defRPr>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158" name="Google Shape;158;g1ee8d01f392_2_55"/>
          <p:cNvSpPr txBox="1">
            <a:spLocks noGrp="1"/>
          </p:cNvSpPr>
          <p:nvPr>
            <p:ph type="dt" idx="10"/>
          </p:nvPr>
        </p:nvSpPr>
        <p:spPr>
          <a:xfrm>
            <a:off x="723902"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9" name="Google Shape;159;g1ee8d01f392_2_55"/>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0" name="Google Shape;160;g1ee8d01f392_2_55"/>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sz="1800" b="0">
                <a:solidFill>
                  <a:srgbClr val="101D49"/>
                </a:solidFill>
                <a:latin typeface="Libre Franklin"/>
                <a:ea typeface="Libre Franklin"/>
                <a:cs typeface="Libre Franklin"/>
                <a:sym typeface="Libre Franklin"/>
              </a:defRPr>
            </a:lvl1pPr>
            <a:lvl2pPr marL="0" lvl="1" indent="0" algn="l">
              <a:spcBef>
                <a:spcPts val="0"/>
              </a:spcBef>
              <a:buNone/>
              <a:defRPr sz="1800" b="0">
                <a:solidFill>
                  <a:srgbClr val="101D49"/>
                </a:solidFill>
                <a:latin typeface="Libre Franklin"/>
                <a:ea typeface="Libre Franklin"/>
                <a:cs typeface="Libre Franklin"/>
                <a:sym typeface="Libre Franklin"/>
              </a:defRPr>
            </a:lvl2pPr>
            <a:lvl3pPr marL="0" lvl="2" indent="0" algn="l">
              <a:spcBef>
                <a:spcPts val="0"/>
              </a:spcBef>
              <a:buNone/>
              <a:defRPr sz="1800" b="0">
                <a:solidFill>
                  <a:srgbClr val="101D49"/>
                </a:solidFill>
                <a:latin typeface="Libre Franklin"/>
                <a:ea typeface="Libre Franklin"/>
                <a:cs typeface="Libre Franklin"/>
                <a:sym typeface="Libre Franklin"/>
              </a:defRPr>
            </a:lvl3pPr>
            <a:lvl4pPr marL="0" lvl="3" indent="0" algn="l">
              <a:spcBef>
                <a:spcPts val="0"/>
              </a:spcBef>
              <a:buNone/>
              <a:defRPr sz="1800" b="0">
                <a:solidFill>
                  <a:srgbClr val="101D49"/>
                </a:solidFill>
                <a:latin typeface="Libre Franklin"/>
                <a:ea typeface="Libre Franklin"/>
                <a:cs typeface="Libre Franklin"/>
                <a:sym typeface="Libre Franklin"/>
              </a:defRPr>
            </a:lvl4pPr>
            <a:lvl5pPr marL="0" lvl="4" indent="0" algn="l">
              <a:spcBef>
                <a:spcPts val="0"/>
              </a:spcBef>
              <a:buNone/>
              <a:defRPr sz="1800" b="0">
                <a:solidFill>
                  <a:srgbClr val="101D49"/>
                </a:solidFill>
                <a:latin typeface="Libre Franklin"/>
                <a:ea typeface="Libre Franklin"/>
                <a:cs typeface="Libre Franklin"/>
                <a:sym typeface="Libre Franklin"/>
              </a:defRPr>
            </a:lvl5pPr>
            <a:lvl6pPr marL="0" lvl="5" indent="0" algn="l">
              <a:spcBef>
                <a:spcPts val="0"/>
              </a:spcBef>
              <a:buNone/>
              <a:defRPr sz="1800" b="0">
                <a:solidFill>
                  <a:srgbClr val="101D49"/>
                </a:solidFill>
                <a:latin typeface="Libre Franklin"/>
                <a:ea typeface="Libre Franklin"/>
                <a:cs typeface="Libre Franklin"/>
                <a:sym typeface="Libre Franklin"/>
              </a:defRPr>
            </a:lvl6pPr>
            <a:lvl7pPr marL="0" lvl="6" indent="0" algn="l">
              <a:spcBef>
                <a:spcPts val="0"/>
              </a:spcBef>
              <a:buNone/>
              <a:defRPr sz="1800" b="0">
                <a:solidFill>
                  <a:srgbClr val="101D49"/>
                </a:solidFill>
                <a:latin typeface="Libre Franklin"/>
                <a:ea typeface="Libre Franklin"/>
                <a:cs typeface="Libre Franklin"/>
                <a:sym typeface="Libre Franklin"/>
              </a:defRPr>
            </a:lvl7pPr>
            <a:lvl8pPr marL="0" lvl="7" indent="0" algn="l">
              <a:spcBef>
                <a:spcPts val="0"/>
              </a:spcBef>
              <a:buNone/>
              <a:defRPr sz="1800" b="0">
                <a:solidFill>
                  <a:srgbClr val="101D49"/>
                </a:solidFill>
                <a:latin typeface="Libre Franklin"/>
                <a:ea typeface="Libre Franklin"/>
                <a:cs typeface="Libre Franklin"/>
                <a:sym typeface="Libre Franklin"/>
              </a:defRPr>
            </a:lvl8pPr>
            <a:lvl9pPr marL="0" lvl="8" indent="0" algn="l">
              <a:spcBef>
                <a:spcPts val="0"/>
              </a:spcBef>
              <a:buNone/>
              <a:defRPr sz="1800" b="0">
                <a:solidFill>
                  <a:srgbClr val="101D49"/>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61" name="Google Shape;161;g1ee8d01f392_2_55"/>
          <p:cNvSpPr/>
          <p:nvPr/>
        </p:nvSpPr>
        <p:spPr>
          <a:xfrm rot="10800000">
            <a:off x="6030402" y="23958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g1ee8d01f392_2_55"/>
          <p:cNvSpPr/>
          <p:nvPr/>
        </p:nvSpPr>
        <p:spPr>
          <a:xfrm>
            <a:off x="10659421" y="480600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g1ee8d01f392_2_55"/>
          <p:cNvSpPr txBox="1">
            <a:spLocks noGrp="1"/>
          </p:cNvSpPr>
          <p:nvPr>
            <p:ph type="body" idx="2"/>
          </p:nvPr>
        </p:nvSpPr>
        <p:spPr>
          <a:xfrm>
            <a:off x="6027420" y="256062"/>
            <a:ext cx="5212080" cy="541587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sz="2000"/>
            </a:lvl1pPr>
            <a:lvl2pPr marL="914400" lvl="1" indent="-355600" algn="l">
              <a:lnSpc>
                <a:spcPct val="94000"/>
              </a:lnSpc>
              <a:spcBef>
                <a:spcPts val="500"/>
              </a:spcBef>
              <a:spcAft>
                <a:spcPts val="0"/>
              </a:spcAft>
              <a:buClr>
                <a:schemeClr val="dk2"/>
              </a:buClr>
              <a:buSzPts val="2000"/>
              <a:buChar char="–"/>
              <a:defRPr sz="2000"/>
            </a:lvl2pPr>
            <a:lvl3pPr marL="1371600" lvl="2" indent="-342900" algn="l">
              <a:lnSpc>
                <a:spcPct val="94000"/>
              </a:lnSpc>
              <a:spcBef>
                <a:spcPts val="500"/>
              </a:spcBef>
              <a:spcAft>
                <a:spcPts val="0"/>
              </a:spcAft>
              <a:buClr>
                <a:schemeClr val="dk2"/>
              </a:buClr>
              <a:buSzPts val="1800"/>
              <a:buChar char="■"/>
              <a:defRPr sz="1800"/>
            </a:lvl3pPr>
            <a:lvl4pPr marL="1828800" lvl="3" indent="-342900" algn="l">
              <a:lnSpc>
                <a:spcPct val="94000"/>
              </a:lnSpc>
              <a:spcBef>
                <a:spcPts val="500"/>
              </a:spcBef>
              <a:spcAft>
                <a:spcPts val="0"/>
              </a:spcAft>
              <a:buClr>
                <a:schemeClr val="dk2"/>
              </a:buClr>
              <a:buSzPts val="1800"/>
              <a:buChar char="–"/>
              <a:defRPr sz="1800"/>
            </a:lvl4pPr>
            <a:lvl5pPr marL="2286000" lvl="4" indent="-330200" algn="l">
              <a:lnSpc>
                <a:spcPct val="94000"/>
              </a:lnSpc>
              <a:spcBef>
                <a:spcPts val="500"/>
              </a:spcBef>
              <a:spcAft>
                <a:spcPts val="0"/>
              </a:spcAft>
              <a:buClr>
                <a:schemeClr val="dk2"/>
              </a:buClr>
              <a:buSzPts val="1600"/>
              <a:buChar char="■"/>
              <a:defRPr sz="1600"/>
            </a:lvl5pPr>
            <a:lvl6pPr marL="2743200" lvl="5" indent="-330200" algn="l">
              <a:lnSpc>
                <a:spcPct val="94000"/>
              </a:lnSpc>
              <a:spcBef>
                <a:spcPts val="500"/>
              </a:spcBef>
              <a:spcAft>
                <a:spcPts val="0"/>
              </a:spcAft>
              <a:buClr>
                <a:schemeClr val="dk2"/>
              </a:buClr>
              <a:buSzPts val="1600"/>
              <a:buChar char="–"/>
              <a:defRPr sz="1600"/>
            </a:lvl6pPr>
            <a:lvl7pPr marL="3200400" lvl="6" indent="-330200" algn="l">
              <a:lnSpc>
                <a:spcPct val="94000"/>
              </a:lnSpc>
              <a:spcBef>
                <a:spcPts val="500"/>
              </a:spcBef>
              <a:spcAft>
                <a:spcPts val="0"/>
              </a:spcAft>
              <a:buClr>
                <a:schemeClr val="dk2"/>
              </a:buClr>
              <a:buSzPts val="1600"/>
              <a:buChar char="■"/>
              <a:defRPr sz="1600"/>
            </a:lvl7pPr>
            <a:lvl8pPr marL="3657600" lvl="7" indent="-330200" algn="l">
              <a:lnSpc>
                <a:spcPct val="94000"/>
              </a:lnSpc>
              <a:spcBef>
                <a:spcPts val="500"/>
              </a:spcBef>
              <a:spcAft>
                <a:spcPts val="0"/>
              </a:spcAft>
              <a:buClr>
                <a:schemeClr val="dk2"/>
              </a:buClr>
              <a:buSzPts val="1600"/>
              <a:buChar char="–"/>
              <a:defRPr sz="1600"/>
            </a:lvl8pPr>
            <a:lvl9pPr marL="4114800" lvl="8" indent="-330200" algn="l">
              <a:lnSpc>
                <a:spcPct val="94000"/>
              </a:lnSpc>
              <a:spcBef>
                <a:spcPts val="500"/>
              </a:spcBef>
              <a:spcAft>
                <a:spcPts val="200"/>
              </a:spcAft>
              <a:buClr>
                <a:schemeClr val="dk2"/>
              </a:buClr>
              <a:buSzPts val="1600"/>
              <a:buChar char="■"/>
              <a:defRPr sz="1600"/>
            </a:lvl9pPr>
          </a:lstStyle>
          <a:p>
            <a:endParaRPr/>
          </a:p>
        </p:txBody>
      </p:sp>
      <p:pic>
        <p:nvPicPr>
          <p:cNvPr id="164" name="Google Shape;164;g1ee8d01f392_2_55"/>
          <p:cNvPicPr preferRelativeResize="0"/>
          <p:nvPr/>
        </p:nvPicPr>
        <p:blipFill rotWithShape="1">
          <a:blip r:embed="rId2">
            <a:alphaModFix/>
          </a:blip>
          <a:srcRect/>
          <a:stretch/>
        </p:blipFill>
        <p:spPr>
          <a:xfrm>
            <a:off x="10650784" y="5570332"/>
            <a:ext cx="1562816" cy="1562072"/>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Only">
  <p:cSld name="Title Only">
    <p:bg>
      <p:bgPr>
        <a:solidFill>
          <a:srgbClr val="101D49"/>
        </a:solidFill>
        <a:effectLst/>
      </p:bgPr>
    </p:bg>
    <p:spTree>
      <p:nvGrpSpPr>
        <p:cNvPr id="1" name="Shape 165"/>
        <p:cNvGrpSpPr/>
        <p:nvPr/>
      </p:nvGrpSpPr>
      <p:grpSpPr>
        <a:xfrm>
          <a:off x="0" y="0"/>
          <a:ext cx="0" cy="0"/>
          <a:chOff x="0" y="0"/>
          <a:chExt cx="0" cy="0"/>
        </a:xfrm>
      </p:grpSpPr>
      <p:sp>
        <p:nvSpPr>
          <p:cNvPr id="166" name="Google Shape;166;g1ee8d01f392_2_66"/>
          <p:cNvSpPr/>
          <p:nvPr/>
        </p:nvSpPr>
        <p:spPr>
          <a:xfrm>
            <a:off x="3" y="685804"/>
            <a:ext cx="10972799" cy="104424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167" name="Google Shape;167;g1ee8d01f392_2_66"/>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8" name="Google Shape;168;g1ee8d01f392_2_66"/>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9" name="Google Shape;169;g1ee8d01f392_2_66"/>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sz="1800">
                <a:solidFill>
                  <a:schemeClr val="lt1"/>
                </a:solidFill>
                <a:latin typeface="Libre Franklin"/>
                <a:ea typeface="Libre Franklin"/>
                <a:cs typeface="Libre Franklin"/>
                <a:sym typeface="Libre Franklin"/>
              </a:defRPr>
            </a:lvl1pPr>
            <a:lvl2pPr marL="0" lvl="1" indent="0" algn="l">
              <a:spcBef>
                <a:spcPts val="0"/>
              </a:spcBef>
              <a:buNone/>
              <a:defRPr sz="1800">
                <a:solidFill>
                  <a:schemeClr val="lt1"/>
                </a:solidFill>
                <a:latin typeface="Libre Franklin"/>
                <a:ea typeface="Libre Franklin"/>
                <a:cs typeface="Libre Franklin"/>
                <a:sym typeface="Libre Franklin"/>
              </a:defRPr>
            </a:lvl2pPr>
            <a:lvl3pPr marL="0" lvl="2" indent="0" algn="l">
              <a:spcBef>
                <a:spcPts val="0"/>
              </a:spcBef>
              <a:buNone/>
              <a:defRPr sz="1800">
                <a:solidFill>
                  <a:schemeClr val="lt1"/>
                </a:solidFill>
                <a:latin typeface="Libre Franklin"/>
                <a:ea typeface="Libre Franklin"/>
                <a:cs typeface="Libre Franklin"/>
                <a:sym typeface="Libre Franklin"/>
              </a:defRPr>
            </a:lvl3pPr>
            <a:lvl4pPr marL="0" lvl="3" indent="0" algn="l">
              <a:spcBef>
                <a:spcPts val="0"/>
              </a:spcBef>
              <a:buNone/>
              <a:defRPr sz="1800">
                <a:solidFill>
                  <a:schemeClr val="lt1"/>
                </a:solidFill>
                <a:latin typeface="Libre Franklin"/>
                <a:ea typeface="Libre Franklin"/>
                <a:cs typeface="Libre Franklin"/>
                <a:sym typeface="Libre Franklin"/>
              </a:defRPr>
            </a:lvl4pPr>
            <a:lvl5pPr marL="0" lvl="4" indent="0" algn="l">
              <a:spcBef>
                <a:spcPts val="0"/>
              </a:spcBef>
              <a:buNone/>
              <a:defRPr sz="1800">
                <a:solidFill>
                  <a:schemeClr val="lt1"/>
                </a:solidFill>
                <a:latin typeface="Libre Franklin"/>
                <a:ea typeface="Libre Franklin"/>
                <a:cs typeface="Libre Franklin"/>
                <a:sym typeface="Libre Franklin"/>
              </a:defRPr>
            </a:lvl5pPr>
            <a:lvl6pPr marL="0" lvl="5" indent="0" algn="l">
              <a:spcBef>
                <a:spcPts val="0"/>
              </a:spcBef>
              <a:buNone/>
              <a:defRPr sz="1800">
                <a:solidFill>
                  <a:schemeClr val="lt1"/>
                </a:solidFill>
                <a:latin typeface="Libre Franklin"/>
                <a:ea typeface="Libre Franklin"/>
                <a:cs typeface="Libre Franklin"/>
                <a:sym typeface="Libre Franklin"/>
              </a:defRPr>
            </a:lvl6pPr>
            <a:lvl7pPr marL="0" lvl="6" indent="0" algn="l">
              <a:spcBef>
                <a:spcPts val="0"/>
              </a:spcBef>
              <a:buNone/>
              <a:defRPr sz="1800">
                <a:solidFill>
                  <a:schemeClr val="lt1"/>
                </a:solidFill>
                <a:latin typeface="Libre Franklin"/>
                <a:ea typeface="Libre Franklin"/>
                <a:cs typeface="Libre Franklin"/>
                <a:sym typeface="Libre Franklin"/>
              </a:defRPr>
            </a:lvl7pPr>
            <a:lvl8pPr marL="0" lvl="7" indent="0" algn="l">
              <a:spcBef>
                <a:spcPts val="0"/>
              </a:spcBef>
              <a:buNone/>
              <a:defRPr sz="1800">
                <a:solidFill>
                  <a:schemeClr val="lt1"/>
                </a:solidFill>
                <a:latin typeface="Libre Franklin"/>
                <a:ea typeface="Libre Franklin"/>
                <a:cs typeface="Libre Franklin"/>
                <a:sym typeface="Libre Franklin"/>
              </a:defRPr>
            </a:lvl8pPr>
            <a:lvl9pPr marL="0" lvl="8" indent="0" algn="l">
              <a:spcBef>
                <a:spcPts val="0"/>
              </a:spcBef>
              <a:buNone/>
              <a:defRPr sz="1800">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70" name="Google Shape;170;g1ee8d01f392_2_66"/>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71" name="Google Shape;171;g1ee8d01f392_2_66"/>
          <p:cNvPicPr preferRelativeResize="0"/>
          <p:nvPr/>
        </p:nvPicPr>
        <p:blipFill rotWithShape="1">
          <a:blip r:embed="rId2">
            <a:alphaModFix/>
          </a:blip>
          <a:srcRect/>
          <a:stretch/>
        </p:blipFill>
        <p:spPr>
          <a:xfrm>
            <a:off x="10206853" y="5620408"/>
            <a:ext cx="1985147" cy="951961"/>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1_Title Only">
  <p:cSld name="1_Title Only">
    <p:bg>
      <p:bgPr>
        <a:solidFill>
          <a:srgbClr val="101D49"/>
        </a:solidFill>
        <a:effectLst/>
      </p:bgPr>
    </p:bg>
    <p:spTree>
      <p:nvGrpSpPr>
        <p:cNvPr id="1" name="Shape 172"/>
        <p:cNvGrpSpPr/>
        <p:nvPr/>
      </p:nvGrpSpPr>
      <p:grpSpPr>
        <a:xfrm>
          <a:off x="0" y="0"/>
          <a:ext cx="0" cy="0"/>
          <a:chOff x="0" y="0"/>
          <a:chExt cx="0" cy="0"/>
        </a:xfrm>
      </p:grpSpPr>
      <p:sp>
        <p:nvSpPr>
          <p:cNvPr id="173" name="Google Shape;173;g1ee8d01f392_2_73"/>
          <p:cNvSpPr/>
          <p:nvPr/>
        </p:nvSpPr>
        <p:spPr>
          <a:xfrm>
            <a:off x="3" y="685804"/>
            <a:ext cx="10972799" cy="104424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174" name="Google Shape;174;g1ee8d01f392_2_73"/>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5" name="Google Shape;175;g1ee8d01f392_2_73"/>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6" name="Google Shape;176;g1ee8d01f392_2_73"/>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sz="1800">
                <a:solidFill>
                  <a:schemeClr val="lt1"/>
                </a:solidFill>
                <a:latin typeface="Libre Franklin"/>
                <a:ea typeface="Libre Franklin"/>
                <a:cs typeface="Libre Franklin"/>
                <a:sym typeface="Libre Franklin"/>
              </a:defRPr>
            </a:lvl1pPr>
            <a:lvl2pPr marL="0" lvl="1" indent="0" algn="l">
              <a:spcBef>
                <a:spcPts val="0"/>
              </a:spcBef>
              <a:buNone/>
              <a:defRPr sz="1800">
                <a:solidFill>
                  <a:schemeClr val="lt1"/>
                </a:solidFill>
                <a:latin typeface="Libre Franklin"/>
                <a:ea typeface="Libre Franklin"/>
                <a:cs typeface="Libre Franklin"/>
                <a:sym typeface="Libre Franklin"/>
              </a:defRPr>
            </a:lvl2pPr>
            <a:lvl3pPr marL="0" lvl="2" indent="0" algn="l">
              <a:spcBef>
                <a:spcPts val="0"/>
              </a:spcBef>
              <a:buNone/>
              <a:defRPr sz="1800">
                <a:solidFill>
                  <a:schemeClr val="lt1"/>
                </a:solidFill>
                <a:latin typeface="Libre Franklin"/>
                <a:ea typeface="Libre Franklin"/>
                <a:cs typeface="Libre Franklin"/>
                <a:sym typeface="Libre Franklin"/>
              </a:defRPr>
            </a:lvl3pPr>
            <a:lvl4pPr marL="0" lvl="3" indent="0" algn="l">
              <a:spcBef>
                <a:spcPts val="0"/>
              </a:spcBef>
              <a:buNone/>
              <a:defRPr sz="1800">
                <a:solidFill>
                  <a:schemeClr val="lt1"/>
                </a:solidFill>
                <a:latin typeface="Libre Franklin"/>
                <a:ea typeface="Libre Franklin"/>
                <a:cs typeface="Libre Franklin"/>
                <a:sym typeface="Libre Franklin"/>
              </a:defRPr>
            </a:lvl4pPr>
            <a:lvl5pPr marL="0" lvl="4" indent="0" algn="l">
              <a:spcBef>
                <a:spcPts val="0"/>
              </a:spcBef>
              <a:buNone/>
              <a:defRPr sz="1800">
                <a:solidFill>
                  <a:schemeClr val="lt1"/>
                </a:solidFill>
                <a:latin typeface="Libre Franklin"/>
                <a:ea typeface="Libre Franklin"/>
                <a:cs typeface="Libre Franklin"/>
                <a:sym typeface="Libre Franklin"/>
              </a:defRPr>
            </a:lvl5pPr>
            <a:lvl6pPr marL="0" lvl="5" indent="0" algn="l">
              <a:spcBef>
                <a:spcPts val="0"/>
              </a:spcBef>
              <a:buNone/>
              <a:defRPr sz="1800">
                <a:solidFill>
                  <a:schemeClr val="lt1"/>
                </a:solidFill>
                <a:latin typeface="Libre Franklin"/>
                <a:ea typeface="Libre Franklin"/>
                <a:cs typeface="Libre Franklin"/>
                <a:sym typeface="Libre Franklin"/>
              </a:defRPr>
            </a:lvl6pPr>
            <a:lvl7pPr marL="0" lvl="6" indent="0" algn="l">
              <a:spcBef>
                <a:spcPts val="0"/>
              </a:spcBef>
              <a:buNone/>
              <a:defRPr sz="1800">
                <a:solidFill>
                  <a:schemeClr val="lt1"/>
                </a:solidFill>
                <a:latin typeface="Libre Franklin"/>
                <a:ea typeface="Libre Franklin"/>
                <a:cs typeface="Libre Franklin"/>
                <a:sym typeface="Libre Franklin"/>
              </a:defRPr>
            </a:lvl7pPr>
            <a:lvl8pPr marL="0" lvl="7" indent="0" algn="l">
              <a:spcBef>
                <a:spcPts val="0"/>
              </a:spcBef>
              <a:buNone/>
              <a:defRPr sz="1800">
                <a:solidFill>
                  <a:schemeClr val="lt1"/>
                </a:solidFill>
                <a:latin typeface="Libre Franklin"/>
                <a:ea typeface="Libre Franklin"/>
                <a:cs typeface="Libre Franklin"/>
                <a:sym typeface="Libre Franklin"/>
              </a:defRPr>
            </a:lvl8pPr>
            <a:lvl9pPr marL="0" lvl="8" indent="0" algn="l">
              <a:spcBef>
                <a:spcPts val="0"/>
              </a:spcBef>
              <a:buNone/>
              <a:defRPr sz="1800">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77" name="Google Shape;177;g1ee8d01f392_2_73"/>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78" name="Google Shape;178;g1ee8d01f392_2_73"/>
          <p:cNvPicPr preferRelativeResize="0"/>
          <p:nvPr/>
        </p:nvPicPr>
        <p:blipFill rotWithShape="1">
          <a:blip r:embed="rId2">
            <a:alphaModFix/>
          </a:blip>
          <a:srcRect/>
          <a:stretch/>
        </p:blipFill>
        <p:spPr>
          <a:xfrm>
            <a:off x="1326995" y="2124299"/>
            <a:ext cx="1171639" cy="1171639"/>
          </a:xfrm>
          <a:prstGeom prst="rect">
            <a:avLst/>
          </a:prstGeom>
          <a:noFill/>
          <a:ln>
            <a:noFill/>
          </a:ln>
        </p:spPr>
      </p:pic>
      <p:pic>
        <p:nvPicPr>
          <p:cNvPr id="179" name="Google Shape;179;g1ee8d01f392_2_73"/>
          <p:cNvPicPr preferRelativeResize="0"/>
          <p:nvPr/>
        </p:nvPicPr>
        <p:blipFill rotWithShape="1">
          <a:blip r:embed="rId3">
            <a:alphaModFix/>
          </a:blip>
          <a:srcRect/>
          <a:stretch/>
        </p:blipFill>
        <p:spPr>
          <a:xfrm>
            <a:off x="3176775" y="2031578"/>
            <a:ext cx="1329564" cy="1357072"/>
          </a:xfrm>
          <a:prstGeom prst="rect">
            <a:avLst/>
          </a:prstGeom>
          <a:noFill/>
          <a:ln>
            <a:noFill/>
          </a:ln>
        </p:spPr>
      </p:pic>
      <p:pic>
        <p:nvPicPr>
          <p:cNvPr id="180" name="Google Shape;180;g1ee8d01f392_2_73"/>
          <p:cNvPicPr preferRelativeResize="0"/>
          <p:nvPr/>
        </p:nvPicPr>
        <p:blipFill rotWithShape="1">
          <a:blip r:embed="rId4">
            <a:alphaModFix/>
          </a:blip>
          <a:srcRect/>
          <a:stretch/>
        </p:blipFill>
        <p:spPr>
          <a:xfrm>
            <a:off x="4773572" y="1673400"/>
            <a:ext cx="2073435" cy="2073435"/>
          </a:xfrm>
          <a:prstGeom prst="rect">
            <a:avLst/>
          </a:prstGeom>
          <a:noFill/>
          <a:ln>
            <a:noFill/>
          </a:ln>
        </p:spPr>
      </p:pic>
      <p:pic>
        <p:nvPicPr>
          <p:cNvPr id="181" name="Google Shape;181;g1ee8d01f392_2_73"/>
          <p:cNvPicPr preferRelativeResize="0"/>
          <p:nvPr/>
        </p:nvPicPr>
        <p:blipFill rotWithShape="1">
          <a:blip r:embed="rId5">
            <a:alphaModFix/>
          </a:blip>
          <a:srcRect l="42370" t="69524" r="38265"/>
          <a:stretch/>
        </p:blipFill>
        <p:spPr>
          <a:xfrm>
            <a:off x="9363605" y="2124299"/>
            <a:ext cx="885371" cy="1393379"/>
          </a:xfrm>
          <a:prstGeom prst="rect">
            <a:avLst/>
          </a:prstGeom>
          <a:noFill/>
          <a:ln>
            <a:noFill/>
          </a:ln>
        </p:spPr>
      </p:pic>
      <p:pic>
        <p:nvPicPr>
          <p:cNvPr id="182" name="Google Shape;182;g1ee8d01f392_2_73"/>
          <p:cNvPicPr preferRelativeResize="0"/>
          <p:nvPr/>
        </p:nvPicPr>
        <p:blipFill rotWithShape="1">
          <a:blip r:embed="rId6">
            <a:alphaModFix/>
          </a:blip>
          <a:srcRect l="2426" t="35124" r="49320" b="29955"/>
          <a:stretch/>
        </p:blipFill>
        <p:spPr>
          <a:xfrm>
            <a:off x="7034884" y="2237877"/>
            <a:ext cx="1595944" cy="1154959"/>
          </a:xfrm>
          <a:prstGeom prst="rect">
            <a:avLst/>
          </a:prstGeom>
          <a:noFill/>
          <a:ln>
            <a:noFill/>
          </a:ln>
        </p:spPr>
      </p:pic>
      <p:sp>
        <p:nvSpPr>
          <p:cNvPr id="183" name="Google Shape;183;g1ee8d01f392_2_73"/>
          <p:cNvSpPr txBox="1">
            <a:spLocks noGrp="1"/>
          </p:cNvSpPr>
          <p:nvPr>
            <p:ph type="body" idx="1"/>
          </p:nvPr>
        </p:nvSpPr>
        <p:spPr>
          <a:xfrm>
            <a:off x="1114301"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84" name="Google Shape;184;g1ee8d01f392_2_73"/>
          <p:cNvSpPr txBox="1">
            <a:spLocks noGrp="1"/>
          </p:cNvSpPr>
          <p:nvPr>
            <p:ph type="body" idx="2"/>
          </p:nvPr>
        </p:nvSpPr>
        <p:spPr>
          <a:xfrm>
            <a:off x="3042537" y="3641018"/>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85" name="Google Shape;185;g1ee8d01f392_2_73"/>
          <p:cNvSpPr txBox="1">
            <a:spLocks noGrp="1"/>
          </p:cNvSpPr>
          <p:nvPr>
            <p:ph type="body" idx="3"/>
          </p:nvPr>
        </p:nvSpPr>
        <p:spPr>
          <a:xfrm>
            <a:off x="5039117"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86" name="Google Shape;186;g1ee8d01f392_2_73"/>
          <p:cNvSpPr txBox="1">
            <a:spLocks noGrp="1"/>
          </p:cNvSpPr>
          <p:nvPr>
            <p:ph type="body" idx="4"/>
          </p:nvPr>
        </p:nvSpPr>
        <p:spPr>
          <a:xfrm>
            <a:off x="7033806"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87" name="Google Shape;187;g1ee8d01f392_2_73"/>
          <p:cNvSpPr txBox="1">
            <a:spLocks noGrp="1"/>
          </p:cNvSpPr>
          <p:nvPr>
            <p:ph type="body" idx="5"/>
          </p:nvPr>
        </p:nvSpPr>
        <p:spPr>
          <a:xfrm>
            <a:off x="9007778"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pic>
        <p:nvPicPr>
          <p:cNvPr id="188" name="Google Shape;188;g1ee8d01f392_2_73"/>
          <p:cNvPicPr preferRelativeResize="0"/>
          <p:nvPr/>
        </p:nvPicPr>
        <p:blipFill rotWithShape="1">
          <a:blip r:embed="rId7">
            <a:alphaModFix/>
          </a:blip>
          <a:srcRect/>
          <a:stretch/>
        </p:blipFill>
        <p:spPr>
          <a:xfrm>
            <a:off x="10206853" y="5620408"/>
            <a:ext cx="1985147" cy="95196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Comparison">
  <p:cSld name="Comparison">
    <p:bg>
      <p:bgPr>
        <a:solidFill>
          <a:srgbClr val="101D49"/>
        </a:solidFill>
        <a:effectLst/>
      </p:bgPr>
    </p:bg>
    <p:spTree>
      <p:nvGrpSpPr>
        <p:cNvPr id="1" name="Shape 30"/>
        <p:cNvGrpSpPr/>
        <p:nvPr/>
      </p:nvGrpSpPr>
      <p:grpSpPr>
        <a:xfrm>
          <a:off x="0" y="0"/>
          <a:ext cx="0" cy="0"/>
          <a:chOff x="0" y="0"/>
          <a:chExt cx="0" cy="0"/>
        </a:xfrm>
      </p:grpSpPr>
      <p:sp>
        <p:nvSpPr>
          <p:cNvPr id="31" name="Google Shape;31;p42"/>
          <p:cNvSpPr/>
          <p:nvPr/>
        </p:nvSpPr>
        <p:spPr>
          <a:xfrm>
            <a:off x="400542" y="410817"/>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2"/>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42"/>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42"/>
          <p:cNvSpPr txBox="1">
            <a:spLocks noGrp="1"/>
          </p:cNvSpPr>
          <p:nvPr>
            <p:ph type="body" idx="1"/>
          </p:nvPr>
        </p:nvSpPr>
        <p:spPr>
          <a:xfrm>
            <a:off x="1371600"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latin typeface="Calibri"/>
                <a:ea typeface="Calibri"/>
                <a:cs typeface="Calibri"/>
                <a:sym typeface="Calibri"/>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a:p>
        </p:txBody>
      </p:sp>
      <p:sp>
        <p:nvSpPr>
          <p:cNvPr id="35" name="Google Shape;35;p42"/>
          <p:cNvSpPr txBox="1">
            <a:spLocks noGrp="1"/>
          </p:cNvSpPr>
          <p:nvPr>
            <p:ph type="body" idx="2"/>
          </p:nvPr>
        </p:nvSpPr>
        <p:spPr>
          <a:xfrm>
            <a:off x="1371600" y="3305211"/>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latin typeface="Calibri"/>
                <a:ea typeface="Calibri"/>
                <a:cs typeface="Calibri"/>
                <a:sym typeface="Calibri"/>
              </a:defRPr>
            </a:lvl1pPr>
            <a:lvl2pPr marL="914400" lvl="1" indent="-355600" algn="l">
              <a:lnSpc>
                <a:spcPct val="94000"/>
              </a:lnSpc>
              <a:spcBef>
                <a:spcPts val="500"/>
              </a:spcBef>
              <a:spcAft>
                <a:spcPts val="0"/>
              </a:spcAft>
              <a:buClr>
                <a:schemeClr val="dk2"/>
              </a:buClr>
              <a:buSzPts val="2000"/>
              <a:buChar char="–"/>
              <a:defRPr>
                <a:solidFill>
                  <a:schemeClr val="dk2"/>
                </a:solidFill>
                <a:latin typeface="Calibri"/>
                <a:ea typeface="Calibri"/>
                <a:cs typeface="Calibri"/>
                <a:sym typeface="Calibri"/>
              </a:defRPr>
            </a:lvl2pPr>
            <a:lvl3pPr marL="1371600" lvl="2" indent="-342900" algn="l">
              <a:lnSpc>
                <a:spcPct val="94000"/>
              </a:lnSpc>
              <a:spcBef>
                <a:spcPts val="500"/>
              </a:spcBef>
              <a:spcAft>
                <a:spcPts val="0"/>
              </a:spcAft>
              <a:buClr>
                <a:schemeClr val="dk2"/>
              </a:buClr>
              <a:buSzPts val="1800"/>
              <a:buChar char="■"/>
              <a:defRPr>
                <a:solidFill>
                  <a:schemeClr val="dk2"/>
                </a:solidFill>
                <a:latin typeface="Calibri"/>
                <a:ea typeface="Calibri"/>
                <a:cs typeface="Calibri"/>
                <a:sym typeface="Calibri"/>
              </a:defRPr>
            </a:lvl3pPr>
            <a:lvl4pPr marL="1828800" lvl="3" indent="-342900" algn="l">
              <a:lnSpc>
                <a:spcPct val="94000"/>
              </a:lnSpc>
              <a:spcBef>
                <a:spcPts val="500"/>
              </a:spcBef>
              <a:spcAft>
                <a:spcPts val="0"/>
              </a:spcAft>
              <a:buClr>
                <a:schemeClr val="dk2"/>
              </a:buClr>
              <a:buSzPts val="1800"/>
              <a:buChar char="–"/>
              <a:defRPr>
                <a:solidFill>
                  <a:schemeClr val="dk2"/>
                </a:solidFill>
                <a:latin typeface="Calibri"/>
                <a:ea typeface="Calibri"/>
                <a:cs typeface="Calibri"/>
                <a:sym typeface="Calibri"/>
              </a:defRPr>
            </a:lvl4pPr>
            <a:lvl5pPr marL="2286000" lvl="4" indent="-330200" algn="l">
              <a:lnSpc>
                <a:spcPct val="94000"/>
              </a:lnSpc>
              <a:spcBef>
                <a:spcPts val="500"/>
              </a:spcBef>
              <a:spcAft>
                <a:spcPts val="0"/>
              </a:spcAft>
              <a:buClr>
                <a:schemeClr val="dk2"/>
              </a:buClr>
              <a:buSzPts val="1600"/>
              <a:buChar char="■"/>
              <a:defRPr>
                <a:solidFill>
                  <a:schemeClr val="dk2"/>
                </a:solidFill>
                <a:latin typeface="Calibri"/>
                <a:ea typeface="Calibri"/>
                <a:cs typeface="Calibri"/>
                <a:sym typeface="Calibri"/>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36" name="Google Shape;36;p42"/>
          <p:cNvSpPr txBox="1">
            <a:spLocks noGrp="1"/>
          </p:cNvSpPr>
          <p:nvPr>
            <p:ph type="body" idx="3"/>
          </p:nvPr>
        </p:nvSpPr>
        <p:spPr>
          <a:xfrm>
            <a:off x="6525015"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latin typeface="Calibri"/>
                <a:ea typeface="Calibri"/>
                <a:cs typeface="Calibri"/>
                <a:sym typeface="Calibri"/>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a:p>
        </p:txBody>
      </p:sp>
      <p:sp>
        <p:nvSpPr>
          <p:cNvPr id="37" name="Google Shape;37;p42"/>
          <p:cNvSpPr txBox="1">
            <a:spLocks noGrp="1"/>
          </p:cNvSpPr>
          <p:nvPr>
            <p:ph type="body" idx="4"/>
          </p:nvPr>
        </p:nvSpPr>
        <p:spPr>
          <a:xfrm>
            <a:off x="6525015" y="3305211"/>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latin typeface="Calibri"/>
                <a:ea typeface="Calibri"/>
                <a:cs typeface="Calibri"/>
                <a:sym typeface="Calibri"/>
              </a:defRPr>
            </a:lvl1pPr>
            <a:lvl2pPr marL="914400" lvl="1" indent="-355600" algn="l">
              <a:lnSpc>
                <a:spcPct val="94000"/>
              </a:lnSpc>
              <a:spcBef>
                <a:spcPts val="500"/>
              </a:spcBef>
              <a:spcAft>
                <a:spcPts val="0"/>
              </a:spcAft>
              <a:buClr>
                <a:schemeClr val="dk2"/>
              </a:buClr>
              <a:buSzPts val="2000"/>
              <a:buChar char="–"/>
              <a:defRPr>
                <a:solidFill>
                  <a:schemeClr val="dk2"/>
                </a:solidFill>
                <a:latin typeface="Calibri"/>
                <a:ea typeface="Calibri"/>
                <a:cs typeface="Calibri"/>
                <a:sym typeface="Calibri"/>
              </a:defRPr>
            </a:lvl2pPr>
            <a:lvl3pPr marL="1371600" lvl="2" indent="-342900" algn="l">
              <a:lnSpc>
                <a:spcPct val="94000"/>
              </a:lnSpc>
              <a:spcBef>
                <a:spcPts val="500"/>
              </a:spcBef>
              <a:spcAft>
                <a:spcPts val="0"/>
              </a:spcAft>
              <a:buClr>
                <a:schemeClr val="dk2"/>
              </a:buClr>
              <a:buSzPts val="1800"/>
              <a:buChar char="■"/>
              <a:defRPr>
                <a:solidFill>
                  <a:schemeClr val="dk2"/>
                </a:solidFill>
                <a:latin typeface="Calibri"/>
                <a:ea typeface="Calibri"/>
                <a:cs typeface="Calibri"/>
                <a:sym typeface="Calibri"/>
              </a:defRPr>
            </a:lvl3pPr>
            <a:lvl4pPr marL="1828800" lvl="3" indent="-342900" algn="l">
              <a:lnSpc>
                <a:spcPct val="94000"/>
              </a:lnSpc>
              <a:spcBef>
                <a:spcPts val="500"/>
              </a:spcBef>
              <a:spcAft>
                <a:spcPts val="0"/>
              </a:spcAft>
              <a:buClr>
                <a:schemeClr val="dk2"/>
              </a:buClr>
              <a:buSzPts val="1800"/>
              <a:buChar char="–"/>
              <a:defRPr>
                <a:solidFill>
                  <a:schemeClr val="dk2"/>
                </a:solidFill>
                <a:latin typeface="Calibri"/>
                <a:ea typeface="Calibri"/>
                <a:cs typeface="Calibri"/>
                <a:sym typeface="Calibri"/>
              </a:defRPr>
            </a:lvl4pPr>
            <a:lvl5pPr marL="2286000" lvl="4" indent="-330200" algn="l">
              <a:lnSpc>
                <a:spcPct val="94000"/>
              </a:lnSpc>
              <a:spcBef>
                <a:spcPts val="500"/>
              </a:spcBef>
              <a:spcAft>
                <a:spcPts val="0"/>
              </a:spcAft>
              <a:buClr>
                <a:schemeClr val="dk2"/>
              </a:buClr>
              <a:buSzPts val="1600"/>
              <a:buChar char="■"/>
              <a:defRPr>
                <a:solidFill>
                  <a:schemeClr val="dk2"/>
                </a:solidFill>
                <a:latin typeface="Calibri"/>
                <a:ea typeface="Calibri"/>
                <a:cs typeface="Calibri"/>
                <a:sym typeface="Calibri"/>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38" name="Google Shape;38;p42"/>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latin typeface="Calibri"/>
                <a:ea typeface="Calibri"/>
                <a:cs typeface="Calibri"/>
                <a:sym typeface="Calibri"/>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42"/>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latin typeface="Calibri"/>
                <a:ea typeface="Calibri"/>
                <a:cs typeface="Calibri"/>
                <a:sym typeface="Calibri"/>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42"/>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sz="1800" b="0" i="0" u="none" strike="noStrike" cap="none">
                <a:solidFill>
                  <a:schemeClr val="lt1"/>
                </a:solidFill>
                <a:latin typeface="Calibri"/>
                <a:ea typeface="Calibri"/>
                <a:cs typeface="Calibri"/>
                <a:sym typeface="Calibri"/>
              </a:defRPr>
            </a:lvl1pPr>
            <a:lvl2pPr marL="0" lvl="1" indent="0" algn="l">
              <a:spcBef>
                <a:spcPts val="0"/>
              </a:spcBef>
              <a:buNone/>
              <a:defRPr sz="1800" b="0" i="0" u="none" strike="noStrike" cap="none">
                <a:solidFill>
                  <a:schemeClr val="lt1"/>
                </a:solidFill>
                <a:latin typeface="Calibri"/>
                <a:ea typeface="Calibri"/>
                <a:cs typeface="Calibri"/>
                <a:sym typeface="Calibri"/>
              </a:defRPr>
            </a:lvl2pPr>
            <a:lvl3pPr marL="0" lvl="2" indent="0" algn="l">
              <a:spcBef>
                <a:spcPts val="0"/>
              </a:spcBef>
              <a:buNone/>
              <a:defRPr sz="1800" b="0" i="0" u="none" strike="noStrike" cap="none">
                <a:solidFill>
                  <a:schemeClr val="lt1"/>
                </a:solidFill>
                <a:latin typeface="Calibri"/>
                <a:ea typeface="Calibri"/>
                <a:cs typeface="Calibri"/>
                <a:sym typeface="Calibri"/>
              </a:defRPr>
            </a:lvl3pPr>
            <a:lvl4pPr marL="0" lvl="3" indent="0" algn="l">
              <a:spcBef>
                <a:spcPts val="0"/>
              </a:spcBef>
              <a:buNone/>
              <a:defRPr sz="1800" b="0" i="0" u="none" strike="noStrike" cap="none">
                <a:solidFill>
                  <a:schemeClr val="lt1"/>
                </a:solidFill>
                <a:latin typeface="Calibri"/>
                <a:ea typeface="Calibri"/>
                <a:cs typeface="Calibri"/>
                <a:sym typeface="Calibri"/>
              </a:defRPr>
            </a:lvl4pPr>
            <a:lvl5pPr marL="0" lvl="4" indent="0" algn="l">
              <a:spcBef>
                <a:spcPts val="0"/>
              </a:spcBef>
              <a:buNone/>
              <a:defRPr sz="1800" b="0" i="0" u="none" strike="noStrike" cap="none">
                <a:solidFill>
                  <a:schemeClr val="lt1"/>
                </a:solidFill>
                <a:latin typeface="Calibri"/>
                <a:ea typeface="Calibri"/>
                <a:cs typeface="Calibri"/>
                <a:sym typeface="Calibri"/>
              </a:defRPr>
            </a:lvl5pPr>
            <a:lvl6pPr marL="0" lvl="5" indent="0" algn="l">
              <a:spcBef>
                <a:spcPts val="0"/>
              </a:spcBef>
              <a:buNone/>
              <a:defRPr sz="1800" b="0" i="0" u="none" strike="noStrike" cap="none">
                <a:solidFill>
                  <a:schemeClr val="lt1"/>
                </a:solidFill>
                <a:latin typeface="Calibri"/>
                <a:ea typeface="Calibri"/>
                <a:cs typeface="Calibri"/>
                <a:sym typeface="Calibri"/>
              </a:defRPr>
            </a:lvl6pPr>
            <a:lvl7pPr marL="0" lvl="6" indent="0" algn="l">
              <a:spcBef>
                <a:spcPts val="0"/>
              </a:spcBef>
              <a:buNone/>
              <a:defRPr sz="1800" b="0" i="0" u="none" strike="noStrike" cap="none">
                <a:solidFill>
                  <a:schemeClr val="lt1"/>
                </a:solidFill>
                <a:latin typeface="Calibri"/>
                <a:ea typeface="Calibri"/>
                <a:cs typeface="Calibri"/>
                <a:sym typeface="Calibri"/>
              </a:defRPr>
            </a:lvl7pPr>
            <a:lvl8pPr marL="0" lvl="7" indent="0" algn="l">
              <a:spcBef>
                <a:spcPts val="0"/>
              </a:spcBef>
              <a:buNone/>
              <a:defRPr sz="1800" b="0" i="0" u="none" strike="noStrike" cap="none">
                <a:solidFill>
                  <a:schemeClr val="lt1"/>
                </a:solidFill>
                <a:latin typeface="Calibri"/>
                <a:ea typeface="Calibri"/>
                <a:cs typeface="Calibri"/>
                <a:sym typeface="Calibri"/>
              </a:defRPr>
            </a:lvl8pPr>
            <a:lvl9pPr marL="0" lvl="8" indent="0" algn="l">
              <a:spcBef>
                <a:spcPts val="0"/>
              </a:spcBef>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41" name="Google Shape;41;p42"/>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Calibri"/>
              <a:buNone/>
              <a:defRPr sz="4400" b="1" i="0" u="none" strike="noStrike" cap="none">
                <a:solidFill>
                  <a:srgbClr val="101D49"/>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42" name="Google Shape;42;p42"/>
          <p:cNvPicPr preferRelativeResize="0"/>
          <p:nvPr/>
        </p:nvPicPr>
        <p:blipFill rotWithShape="1">
          <a:blip r:embed="rId2">
            <a:alphaModFix/>
          </a:blip>
          <a:srcRect/>
          <a:stretch/>
        </p:blipFill>
        <p:spPr>
          <a:xfrm>
            <a:off x="10377555" y="5226795"/>
            <a:ext cx="1562816" cy="1562072"/>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and Content">
  <p:cSld name="Title and Content">
    <p:bg>
      <p:bgPr>
        <a:solidFill>
          <a:srgbClr val="101D49"/>
        </a:solidFill>
        <a:effectLst/>
      </p:bgPr>
    </p:bg>
    <p:spTree>
      <p:nvGrpSpPr>
        <p:cNvPr id="1" name="Shape 43"/>
        <p:cNvGrpSpPr/>
        <p:nvPr/>
      </p:nvGrpSpPr>
      <p:grpSpPr>
        <a:xfrm>
          <a:off x="0" y="0"/>
          <a:ext cx="0" cy="0"/>
          <a:chOff x="0" y="0"/>
          <a:chExt cx="0" cy="0"/>
        </a:xfrm>
      </p:grpSpPr>
      <p:sp>
        <p:nvSpPr>
          <p:cNvPr id="44" name="Google Shape;44;p43"/>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5" name="Google Shape;45;p43"/>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Calibri"/>
              <a:buNone/>
              <a:defRPr sz="4400" b="1" i="0" u="none" strike="noStrike" cap="none">
                <a:solidFill>
                  <a:srgbClr val="101D49"/>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6" name="Google Shape;46;p43"/>
          <p:cNvSpPr txBox="1">
            <a:spLocks noGrp="1"/>
          </p:cNvSpPr>
          <p:nvPr>
            <p:ph type="body" idx="1"/>
          </p:nvPr>
        </p:nvSpPr>
        <p:spPr>
          <a:xfrm>
            <a:off x="1371600" y="2286004"/>
            <a:ext cx="9601200" cy="2900191"/>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latin typeface="Calibri"/>
                <a:ea typeface="Calibri"/>
                <a:cs typeface="Calibri"/>
                <a:sym typeface="Calibri"/>
              </a:defRPr>
            </a:lvl1pPr>
            <a:lvl2pPr marL="914400" lvl="1" indent="-355600" algn="l">
              <a:lnSpc>
                <a:spcPct val="94000"/>
              </a:lnSpc>
              <a:spcBef>
                <a:spcPts val="500"/>
              </a:spcBef>
              <a:spcAft>
                <a:spcPts val="0"/>
              </a:spcAft>
              <a:buClr>
                <a:schemeClr val="dk2"/>
              </a:buClr>
              <a:buSzPts val="2000"/>
              <a:buChar char="–"/>
              <a:defRPr>
                <a:latin typeface="Calibri"/>
                <a:ea typeface="Calibri"/>
                <a:cs typeface="Calibri"/>
                <a:sym typeface="Calibri"/>
              </a:defRPr>
            </a:lvl2pPr>
            <a:lvl3pPr marL="1371600" lvl="2" indent="-342900" algn="l">
              <a:lnSpc>
                <a:spcPct val="94000"/>
              </a:lnSpc>
              <a:spcBef>
                <a:spcPts val="500"/>
              </a:spcBef>
              <a:spcAft>
                <a:spcPts val="0"/>
              </a:spcAft>
              <a:buClr>
                <a:schemeClr val="dk2"/>
              </a:buClr>
              <a:buSzPts val="1800"/>
              <a:buChar char="■"/>
              <a:defRPr>
                <a:latin typeface="Calibri"/>
                <a:ea typeface="Calibri"/>
                <a:cs typeface="Calibri"/>
                <a:sym typeface="Calibri"/>
              </a:defRPr>
            </a:lvl3pPr>
            <a:lvl4pPr marL="1828800" lvl="3" indent="-342900" algn="l">
              <a:lnSpc>
                <a:spcPct val="94000"/>
              </a:lnSpc>
              <a:spcBef>
                <a:spcPts val="500"/>
              </a:spcBef>
              <a:spcAft>
                <a:spcPts val="0"/>
              </a:spcAft>
              <a:buClr>
                <a:schemeClr val="dk2"/>
              </a:buClr>
              <a:buSzPts val="1800"/>
              <a:buChar char="–"/>
              <a:defRPr>
                <a:latin typeface="Calibri"/>
                <a:ea typeface="Calibri"/>
                <a:cs typeface="Calibri"/>
                <a:sym typeface="Calibri"/>
              </a:defRPr>
            </a:lvl4pPr>
            <a:lvl5pPr marL="2286000" lvl="4" indent="-330200" algn="l">
              <a:lnSpc>
                <a:spcPct val="94000"/>
              </a:lnSpc>
              <a:spcBef>
                <a:spcPts val="500"/>
              </a:spcBef>
              <a:spcAft>
                <a:spcPts val="0"/>
              </a:spcAft>
              <a:buClr>
                <a:schemeClr val="dk2"/>
              </a:buClr>
              <a:buSzPts val="1600"/>
              <a:buChar char="■"/>
              <a:defRPr>
                <a:latin typeface="Calibri"/>
                <a:ea typeface="Calibri"/>
                <a:cs typeface="Calibri"/>
                <a:sym typeface="Calibri"/>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47" name="Google Shape;47;p43"/>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latin typeface="Calibri"/>
                <a:ea typeface="Calibri"/>
                <a:cs typeface="Calibri"/>
                <a:sym typeface="Calibri"/>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43"/>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latin typeface="Calibri"/>
                <a:ea typeface="Calibri"/>
                <a:cs typeface="Calibri"/>
                <a:sym typeface="Calibri"/>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43"/>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43"/>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43"/>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sz="1800" b="0" i="0" u="none" strike="noStrike" cap="none">
                <a:solidFill>
                  <a:schemeClr val="lt1"/>
                </a:solidFill>
                <a:latin typeface="Calibri"/>
                <a:ea typeface="Calibri"/>
                <a:cs typeface="Calibri"/>
                <a:sym typeface="Calibri"/>
              </a:defRPr>
            </a:lvl1pPr>
            <a:lvl2pPr marL="0" lvl="1" indent="0" algn="l">
              <a:spcBef>
                <a:spcPts val="0"/>
              </a:spcBef>
              <a:buNone/>
              <a:defRPr sz="1800" b="0" i="0" u="none" strike="noStrike" cap="none">
                <a:solidFill>
                  <a:schemeClr val="lt1"/>
                </a:solidFill>
                <a:latin typeface="Calibri"/>
                <a:ea typeface="Calibri"/>
                <a:cs typeface="Calibri"/>
                <a:sym typeface="Calibri"/>
              </a:defRPr>
            </a:lvl2pPr>
            <a:lvl3pPr marL="0" lvl="2" indent="0" algn="l">
              <a:spcBef>
                <a:spcPts val="0"/>
              </a:spcBef>
              <a:buNone/>
              <a:defRPr sz="1800" b="0" i="0" u="none" strike="noStrike" cap="none">
                <a:solidFill>
                  <a:schemeClr val="lt1"/>
                </a:solidFill>
                <a:latin typeface="Calibri"/>
                <a:ea typeface="Calibri"/>
                <a:cs typeface="Calibri"/>
                <a:sym typeface="Calibri"/>
              </a:defRPr>
            </a:lvl3pPr>
            <a:lvl4pPr marL="0" lvl="3" indent="0" algn="l">
              <a:spcBef>
                <a:spcPts val="0"/>
              </a:spcBef>
              <a:buNone/>
              <a:defRPr sz="1800" b="0" i="0" u="none" strike="noStrike" cap="none">
                <a:solidFill>
                  <a:schemeClr val="lt1"/>
                </a:solidFill>
                <a:latin typeface="Calibri"/>
                <a:ea typeface="Calibri"/>
                <a:cs typeface="Calibri"/>
                <a:sym typeface="Calibri"/>
              </a:defRPr>
            </a:lvl4pPr>
            <a:lvl5pPr marL="0" lvl="4" indent="0" algn="l">
              <a:spcBef>
                <a:spcPts val="0"/>
              </a:spcBef>
              <a:buNone/>
              <a:defRPr sz="1800" b="0" i="0" u="none" strike="noStrike" cap="none">
                <a:solidFill>
                  <a:schemeClr val="lt1"/>
                </a:solidFill>
                <a:latin typeface="Calibri"/>
                <a:ea typeface="Calibri"/>
                <a:cs typeface="Calibri"/>
                <a:sym typeface="Calibri"/>
              </a:defRPr>
            </a:lvl5pPr>
            <a:lvl6pPr marL="0" lvl="5" indent="0" algn="l">
              <a:spcBef>
                <a:spcPts val="0"/>
              </a:spcBef>
              <a:buNone/>
              <a:defRPr sz="1800" b="0" i="0" u="none" strike="noStrike" cap="none">
                <a:solidFill>
                  <a:schemeClr val="lt1"/>
                </a:solidFill>
                <a:latin typeface="Calibri"/>
                <a:ea typeface="Calibri"/>
                <a:cs typeface="Calibri"/>
                <a:sym typeface="Calibri"/>
              </a:defRPr>
            </a:lvl6pPr>
            <a:lvl7pPr marL="0" lvl="6" indent="0" algn="l">
              <a:spcBef>
                <a:spcPts val="0"/>
              </a:spcBef>
              <a:buNone/>
              <a:defRPr sz="1800" b="0" i="0" u="none" strike="noStrike" cap="none">
                <a:solidFill>
                  <a:schemeClr val="lt1"/>
                </a:solidFill>
                <a:latin typeface="Calibri"/>
                <a:ea typeface="Calibri"/>
                <a:cs typeface="Calibri"/>
                <a:sym typeface="Calibri"/>
              </a:defRPr>
            </a:lvl7pPr>
            <a:lvl8pPr marL="0" lvl="7" indent="0" algn="l">
              <a:spcBef>
                <a:spcPts val="0"/>
              </a:spcBef>
              <a:buNone/>
              <a:defRPr sz="1800" b="0" i="0" u="none" strike="noStrike" cap="none">
                <a:solidFill>
                  <a:schemeClr val="lt1"/>
                </a:solidFill>
                <a:latin typeface="Calibri"/>
                <a:ea typeface="Calibri"/>
                <a:cs typeface="Calibri"/>
                <a:sym typeface="Calibri"/>
              </a:defRPr>
            </a:lvl8pPr>
            <a:lvl9pPr marL="0" lvl="8" indent="0" algn="l">
              <a:spcBef>
                <a:spcPts val="0"/>
              </a:spcBef>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pic>
        <p:nvPicPr>
          <p:cNvPr id="52" name="Google Shape;52;p43"/>
          <p:cNvPicPr preferRelativeResize="0"/>
          <p:nvPr/>
        </p:nvPicPr>
        <p:blipFill rotWithShape="1">
          <a:blip r:embed="rId2">
            <a:alphaModFix/>
          </a:blip>
          <a:srcRect/>
          <a:stretch/>
        </p:blipFill>
        <p:spPr>
          <a:xfrm>
            <a:off x="10377555" y="5226795"/>
            <a:ext cx="1562816" cy="1562072"/>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bg>
      <p:bgPr>
        <a:solidFill>
          <a:schemeClr val="lt1"/>
        </a:solidFill>
        <a:effectLst/>
      </p:bgPr>
    </p:bg>
    <p:spTree>
      <p:nvGrpSpPr>
        <p:cNvPr id="1" name="Shape 53"/>
        <p:cNvGrpSpPr/>
        <p:nvPr/>
      </p:nvGrpSpPr>
      <p:grpSpPr>
        <a:xfrm>
          <a:off x="0" y="0"/>
          <a:ext cx="0" cy="0"/>
          <a:chOff x="0" y="0"/>
          <a:chExt cx="0" cy="0"/>
        </a:xfrm>
      </p:grpSpPr>
      <p:sp>
        <p:nvSpPr>
          <p:cNvPr id="54" name="Google Shape;54;p44" title="Background Shape"/>
          <p:cNvSpPr/>
          <p:nvPr/>
        </p:nvSpPr>
        <p:spPr>
          <a:xfrm>
            <a:off x="0" y="376"/>
            <a:ext cx="5303520" cy="6857624"/>
          </a:xfrm>
          <a:prstGeom prst="rect">
            <a:avLst/>
          </a:prstGeom>
          <a:solidFill>
            <a:srgbClr val="101D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44"/>
          <p:cNvSpPr txBox="1">
            <a:spLocks noGrp="1"/>
          </p:cNvSpPr>
          <p:nvPr>
            <p:ph type="title"/>
          </p:nvPr>
        </p:nvSpPr>
        <p:spPr>
          <a:xfrm>
            <a:off x="723900" y="239584"/>
            <a:ext cx="3855720" cy="2604100"/>
          </a:xfrm>
          <a:prstGeom prst="rect">
            <a:avLst/>
          </a:prstGeom>
          <a:noFill/>
          <a:ln>
            <a:noFill/>
          </a:ln>
        </p:spPr>
        <p:txBody>
          <a:bodyPr spcFirstLastPara="1" wrap="square" lIns="91425" tIns="45700" rIns="91425" bIns="45700" anchor="t" anchorCtr="0">
            <a:normAutofit/>
          </a:bodyPr>
          <a:lstStyle>
            <a:lvl1pPr marR="0" lvl="0" algn="l" rtl="0">
              <a:lnSpc>
                <a:spcPct val="84000"/>
              </a:lnSpc>
              <a:spcBef>
                <a:spcPts val="0"/>
              </a:spcBef>
              <a:spcAft>
                <a:spcPts val="0"/>
              </a:spcAft>
              <a:buClr>
                <a:schemeClr val="lt1"/>
              </a:buClr>
              <a:buSzPts val="4800"/>
              <a:buFont typeface="Calibri"/>
              <a:buNone/>
              <a:defRPr sz="4800" b="0" i="0" u="none" strike="noStrike" cap="non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6" name="Google Shape;56;p44"/>
          <p:cNvSpPr>
            <a:spLocks noGrp="1"/>
          </p:cNvSpPr>
          <p:nvPr>
            <p:ph type="pic" idx="2"/>
          </p:nvPr>
        </p:nvSpPr>
        <p:spPr>
          <a:xfrm>
            <a:off x="6027422" y="239584"/>
            <a:ext cx="5275415" cy="5432348"/>
          </a:xfrm>
          <a:prstGeom prst="rect">
            <a:avLst/>
          </a:prstGeom>
          <a:noFill/>
          <a:ln>
            <a:noFill/>
          </a:ln>
        </p:spPr>
      </p:sp>
      <p:sp>
        <p:nvSpPr>
          <p:cNvPr id="57" name="Google Shape;57;p44"/>
          <p:cNvSpPr txBox="1">
            <a:spLocks noGrp="1"/>
          </p:cNvSpPr>
          <p:nvPr>
            <p:ph type="body" idx="1"/>
          </p:nvPr>
        </p:nvSpPr>
        <p:spPr>
          <a:xfrm>
            <a:off x="723900" y="2855968"/>
            <a:ext cx="3855720" cy="3011432"/>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lt1"/>
              </a:buClr>
              <a:buSzPts val="1600"/>
              <a:buNone/>
              <a:defRPr sz="1600">
                <a:solidFill>
                  <a:schemeClr val="lt1"/>
                </a:solidFill>
                <a:latin typeface="Calibri"/>
                <a:ea typeface="Calibri"/>
                <a:cs typeface="Calibri"/>
                <a:sym typeface="Calibri"/>
              </a:defRPr>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58" name="Google Shape;58;p44"/>
          <p:cNvSpPr txBox="1">
            <a:spLocks noGrp="1"/>
          </p:cNvSpPr>
          <p:nvPr>
            <p:ph type="dt" idx="10"/>
          </p:nvPr>
        </p:nvSpPr>
        <p:spPr>
          <a:xfrm>
            <a:off x="723902"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latin typeface="Calibri"/>
                <a:ea typeface="Calibri"/>
                <a:cs typeface="Calibri"/>
                <a:sym typeface="Calibri"/>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44"/>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latin typeface="Calibri"/>
                <a:ea typeface="Calibri"/>
                <a:cs typeface="Calibri"/>
                <a:sym typeface="Calibri"/>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44"/>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sz="1800" b="0" i="0" u="none" strike="noStrike" cap="none">
                <a:solidFill>
                  <a:srgbClr val="101D49"/>
                </a:solidFill>
                <a:latin typeface="Calibri"/>
                <a:ea typeface="Calibri"/>
                <a:cs typeface="Calibri"/>
                <a:sym typeface="Calibri"/>
              </a:defRPr>
            </a:lvl1pPr>
            <a:lvl2pPr marL="0" lvl="1" indent="0" algn="l">
              <a:spcBef>
                <a:spcPts val="0"/>
              </a:spcBef>
              <a:buNone/>
              <a:defRPr sz="1800" b="0" i="0" u="none" strike="noStrike" cap="none">
                <a:solidFill>
                  <a:srgbClr val="101D49"/>
                </a:solidFill>
                <a:latin typeface="Calibri"/>
                <a:ea typeface="Calibri"/>
                <a:cs typeface="Calibri"/>
                <a:sym typeface="Calibri"/>
              </a:defRPr>
            </a:lvl2pPr>
            <a:lvl3pPr marL="0" lvl="2" indent="0" algn="l">
              <a:spcBef>
                <a:spcPts val="0"/>
              </a:spcBef>
              <a:buNone/>
              <a:defRPr sz="1800" b="0" i="0" u="none" strike="noStrike" cap="none">
                <a:solidFill>
                  <a:srgbClr val="101D49"/>
                </a:solidFill>
                <a:latin typeface="Calibri"/>
                <a:ea typeface="Calibri"/>
                <a:cs typeface="Calibri"/>
                <a:sym typeface="Calibri"/>
              </a:defRPr>
            </a:lvl3pPr>
            <a:lvl4pPr marL="0" lvl="3" indent="0" algn="l">
              <a:spcBef>
                <a:spcPts val="0"/>
              </a:spcBef>
              <a:buNone/>
              <a:defRPr sz="1800" b="0" i="0" u="none" strike="noStrike" cap="none">
                <a:solidFill>
                  <a:srgbClr val="101D49"/>
                </a:solidFill>
                <a:latin typeface="Calibri"/>
                <a:ea typeface="Calibri"/>
                <a:cs typeface="Calibri"/>
                <a:sym typeface="Calibri"/>
              </a:defRPr>
            </a:lvl4pPr>
            <a:lvl5pPr marL="0" lvl="4" indent="0" algn="l">
              <a:spcBef>
                <a:spcPts val="0"/>
              </a:spcBef>
              <a:buNone/>
              <a:defRPr sz="1800" b="0" i="0" u="none" strike="noStrike" cap="none">
                <a:solidFill>
                  <a:srgbClr val="101D49"/>
                </a:solidFill>
                <a:latin typeface="Calibri"/>
                <a:ea typeface="Calibri"/>
                <a:cs typeface="Calibri"/>
                <a:sym typeface="Calibri"/>
              </a:defRPr>
            </a:lvl5pPr>
            <a:lvl6pPr marL="0" lvl="5" indent="0" algn="l">
              <a:spcBef>
                <a:spcPts val="0"/>
              </a:spcBef>
              <a:buNone/>
              <a:defRPr sz="1800" b="0" i="0" u="none" strike="noStrike" cap="none">
                <a:solidFill>
                  <a:srgbClr val="101D49"/>
                </a:solidFill>
                <a:latin typeface="Calibri"/>
                <a:ea typeface="Calibri"/>
                <a:cs typeface="Calibri"/>
                <a:sym typeface="Calibri"/>
              </a:defRPr>
            </a:lvl6pPr>
            <a:lvl7pPr marL="0" lvl="6" indent="0" algn="l">
              <a:spcBef>
                <a:spcPts val="0"/>
              </a:spcBef>
              <a:buNone/>
              <a:defRPr sz="1800" b="0" i="0" u="none" strike="noStrike" cap="none">
                <a:solidFill>
                  <a:srgbClr val="101D49"/>
                </a:solidFill>
                <a:latin typeface="Calibri"/>
                <a:ea typeface="Calibri"/>
                <a:cs typeface="Calibri"/>
                <a:sym typeface="Calibri"/>
              </a:defRPr>
            </a:lvl7pPr>
            <a:lvl8pPr marL="0" lvl="7" indent="0" algn="l">
              <a:spcBef>
                <a:spcPts val="0"/>
              </a:spcBef>
              <a:buNone/>
              <a:defRPr sz="1800" b="0" i="0" u="none" strike="noStrike" cap="none">
                <a:solidFill>
                  <a:srgbClr val="101D49"/>
                </a:solidFill>
                <a:latin typeface="Calibri"/>
                <a:ea typeface="Calibri"/>
                <a:cs typeface="Calibri"/>
                <a:sym typeface="Calibri"/>
              </a:defRPr>
            </a:lvl8pPr>
            <a:lvl9pPr marL="0" lvl="8" indent="0" algn="l">
              <a:spcBef>
                <a:spcPts val="0"/>
              </a:spcBef>
              <a:buNone/>
              <a:defRPr sz="1800" b="0" i="0" u="none" strike="noStrike" cap="none">
                <a:solidFill>
                  <a:srgbClr val="101D49"/>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61" name="Google Shape;61;p44"/>
          <p:cNvSpPr/>
          <p:nvPr/>
        </p:nvSpPr>
        <p:spPr>
          <a:xfrm rot="10800000">
            <a:off x="6030402" y="23958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44"/>
          <p:cNvSpPr/>
          <p:nvPr/>
        </p:nvSpPr>
        <p:spPr>
          <a:xfrm>
            <a:off x="10659421" y="480600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3" name="Google Shape;63;p44"/>
          <p:cNvPicPr preferRelativeResize="0"/>
          <p:nvPr/>
        </p:nvPicPr>
        <p:blipFill rotWithShape="1">
          <a:blip r:embed="rId2">
            <a:alphaModFix/>
          </a:blip>
          <a:srcRect/>
          <a:stretch/>
        </p:blipFill>
        <p:spPr>
          <a:xfrm>
            <a:off x="10650784" y="5570332"/>
            <a:ext cx="1562816" cy="1562072"/>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1_Picture with Caption">
  <p:cSld name="1_Picture with Caption">
    <p:bg>
      <p:bgPr>
        <a:solidFill>
          <a:schemeClr val="lt1"/>
        </a:solidFill>
        <a:effectLst/>
      </p:bgPr>
    </p:bg>
    <p:spTree>
      <p:nvGrpSpPr>
        <p:cNvPr id="1" name="Shape 64"/>
        <p:cNvGrpSpPr/>
        <p:nvPr/>
      </p:nvGrpSpPr>
      <p:grpSpPr>
        <a:xfrm>
          <a:off x="0" y="0"/>
          <a:ext cx="0" cy="0"/>
          <a:chOff x="0" y="0"/>
          <a:chExt cx="0" cy="0"/>
        </a:xfrm>
      </p:grpSpPr>
      <p:sp>
        <p:nvSpPr>
          <p:cNvPr id="65" name="Google Shape;65;p45" title="Background Shape"/>
          <p:cNvSpPr/>
          <p:nvPr/>
        </p:nvSpPr>
        <p:spPr>
          <a:xfrm>
            <a:off x="0" y="376"/>
            <a:ext cx="5303520" cy="6857624"/>
          </a:xfrm>
          <a:prstGeom prst="rect">
            <a:avLst/>
          </a:prstGeom>
          <a:solidFill>
            <a:srgbClr val="101D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45"/>
          <p:cNvSpPr txBox="1">
            <a:spLocks noGrp="1"/>
          </p:cNvSpPr>
          <p:nvPr>
            <p:ph type="title"/>
          </p:nvPr>
        </p:nvSpPr>
        <p:spPr>
          <a:xfrm>
            <a:off x="723900" y="239584"/>
            <a:ext cx="3855720" cy="2604100"/>
          </a:xfrm>
          <a:prstGeom prst="rect">
            <a:avLst/>
          </a:prstGeom>
          <a:noFill/>
          <a:ln>
            <a:noFill/>
          </a:ln>
        </p:spPr>
        <p:txBody>
          <a:bodyPr spcFirstLastPara="1" wrap="square" lIns="91425" tIns="45700" rIns="91425" bIns="45700" anchor="t" anchorCtr="0">
            <a:normAutofit/>
          </a:bodyPr>
          <a:lstStyle>
            <a:lvl1pPr marR="0" lvl="0" algn="l" rtl="0">
              <a:lnSpc>
                <a:spcPct val="84000"/>
              </a:lnSpc>
              <a:spcBef>
                <a:spcPts val="0"/>
              </a:spcBef>
              <a:spcAft>
                <a:spcPts val="0"/>
              </a:spcAft>
              <a:buClr>
                <a:schemeClr val="lt1"/>
              </a:buClr>
              <a:buSzPts val="4800"/>
              <a:buFont typeface="Calibri"/>
              <a:buNone/>
              <a:defRPr sz="4800" b="0" i="0" u="none" strike="noStrike" cap="non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45"/>
          <p:cNvSpPr txBox="1">
            <a:spLocks noGrp="1"/>
          </p:cNvSpPr>
          <p:nvPr>
            <p:ph type="body" idx="1"/>
          </p:nvPr>
        </p:nvSpPr>
        <p:spPr>
          <a:xfrm>
            <a:off x="723900" y="2855968"/>
            <a:ext cx="3855720" cy="3011432"/>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lt1"/>
              </a:buClr>
              <a:buSzPts val="1600"/>
              <a:buNone/>
              <a:defRPr sz="1600">
                <a:solidFill>
                  <a:schemeClr val="lt1"/>
                </a:solidFill>
                <a:latin typeface="Calibri"/>
                <a:ea typeface="Calibri"/>
                <a:cs typeface="Calibri"/>
                <a:sym typeface="Calibri"/>
              </a:defRPr>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68" name="Google Shape;68;p45"/>
          <p:cNvSpPr txBox="1">
            <a:spLocks noGrp="1"/>
          </p:cNvSpPr>
          <p:nvPr>
            <p:ph type="dt" idx="10"/>
          </p:nvPr>
        </p:nvSpPr>
        <p:spPr>
          <a:xfrm>
            <a:off x="723902"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latin typeface="Calibri"/>
                <a:ea typeface="Calibri"/>
                <a:cs typeface="Calibri"/>
                <a:sym typeface="Calibri"/>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45"/>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latin typeface="Calibri"/>
                <a:ea typeface="Calibri"/>
                <a:cs typeface="Calibri"/>
                <a:sym typeface="Calibri"/>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45"/>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sz="1800" b="0" i="0" u="none" strike="noStrike" cap="none">
                <a:solidFill>
                  <a:srgbClr val="101D49"/>
                </a:solidFill>
                <a:latin typeface="Calibri"/>
                <a:ea typeface="Calibri"/>
                <a:cs typeface="Calibri"/>
                <a:sym typeface="Calibri"/>
              </a:defRPr>
            </a:lvl1pPr>
            <a:lvl2pPr marL="0" lvl="1" indent="0" algn="l">
              <a:spcBef>
                <a:spcPts val="0"/>
              </a:spcBef>
              <a:buNone/>
              <a:defRPr sz="1800" b="0" i="0" u="none" strike="noStrike" cap="none">
                <a:solidFill>
                  <a:srgbClr val="101D49"/>
                </a:solidFill>
                <a:latin typeface="Calibri"/>
                <a:ea typeface="Calibri"/>
                <a:cs typeface="Calibri"/>
                <a:sym typeface="Calibri"/>
              </a:defRPr>
            </a:lvl2pPr>
            <a:lvl3pPr marL="0" lvl="2" indent="0" algn="l">
              <a:spcBef>
                <a:spcPts val="0"/>
              </a:spcBef>
              <a:buNone/>
              <a:defRPr sz="1800" b="0" i="0" u="none" strike="noStrike" cap="none">
                <a:solidFill>
                  <a:srgbClr val="101D49"/>
                </a:solidFill>
                <a:latin typeface="Calibri"/>
                <a:ea typeface="Calibri"/>
                <a:cs typeface="Calibri"/>
                <a:sym typeface="Calibri"/>
              </a:defRPr>
            </a:lvl3pPr>
            <a:lvl4pPr marL="0" lvl="3" indent="0" algn="l">
              <a:spcBef>
                <a:spcPts val="0"/>
              </a:spcBef>
              <a:buNone/>
              <a:defRPr sz="1800" b="0" i="0" u="none" strike="noStrike" cap="none">
                <a:solidFill>
                  <a:srgbClr val="101D49"/>
                </a:solidFill>
                <a:latin typeface="Calibri"/>
                <a:ea typeface="Calibri"/>
                <a:cs typeface="Calibri"/>
                <a:sym typeface="Calibri"/>
              </a:defRPr>
            </a:lvl4pPr>
            <a:lvl5pPr marL="0" lvl="4" indent="0" algn="l">
              <a:spcBef>
                <a:spcPts val="0"/>
              </a:spcBef>
              <a:buNone/>
              <a:defRPr sz="1800" b="0" i="0" u="none" strike="noStrike" cap="none">
                <a:solidFill>
                  <a:srgbClr val="101D49"/>
                </a:solidFill>
                <a:latin typeface="Calibri"/>
                <a:ea typeface="Calibri"/>
                <a:cs typeface="Calibri"/>
                <a:sym typeface="Calibri"/>
              </a:defRPr>
            </a:lvl5pPr>
            <a:lvl6pPr marL="0" lvl="5" indent="0" algn="l">
              <a:spcBef>
                <a:spcPts val="0"/>
              </a:spcBef>
              <a:buNone/>
              <a:defRPr sz="1800" b="0" i="0" u="none" strike="noStrike" cap="none">
                <a:solidFill>
                  <a:srgbClr val="101D49"/>
                </a:solidFill>
                <a:latin typeface="Calibri"/>
                <a:ea typeface="Calibri"/>
                <a:cs typeface="Calibri"/>
                <a:sym typeface="Calibri"/>
              </a:defRPr>
            </a:lvl6pPr>
            <a:lvl7pPr marL="0" lvl="6" indent="0" algn="l">
              <a:spcBef>
                <a:spcPts val="0"/>
              </a:spcBef>
              <a:buNone/>
              <a:defRPr sz="1800" b="0" i="0" u="none" strike="noStrike" cap="none">
                <a:solidFill>
                  <a:srgbClr val="101D49"/>
                </a:solidFill>
                <a:latin typeface="Calibri"/>
                <a:ea typeface="Calibri"/>
                <a:cs typeface="Calibri"/>
                <a:sym typeface="Calibri"/>
              </a:defRPr>
            </a:lvl7pPr>
            <a:lvl8pPr marL="0" lvl="7" indent="0" algn="l">
              <a:spcBef>
                <a:spcPts val="0"/>
              </a:spcBef>
              <a:buNone/>
              <a:defRPr sz="1800" b="0" i="0" u="none" strike="noStrike" cap="none">
                <a:solidFill>
                  <a:srgbClr val="101D49"/>
                </a:solidFill>
                <a:latin typeface="Calibri"/>
                <a:ea typeface="Calibri"/>
                <a:cs typeface="Calibri"/>
                <a:sym typeface="Calibri"/>
              </a:defRPr>
            </a:lvl8pPr>
            <a:lvl9pPr marL="0" lvl="8" indent="0" algn="l">
              <a:spcBef>
                <a:spcPts val="0"/>
              </a:spcBef>
              <a:buNone/>
              <a:defRPr sz="1800" b="0" i="0" u="none" strike="noStrike" cap="none">
                <a:solidFill>
                  <a:srgbClr val="101D49"/>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71" name="Google Shape;71;p45"/>
          <p:cNvSpPr/>
          <p:nvPr/>
        </p:nvSpPr>
        <p:spPr>
          <a:xfrm rot="10800000">
            <a:off x="6030402" y="23958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45"/>
          <p:cNvSpPr/>
          <p:nvPr/>
        </p:nvSpPr>
        <p:spPr>
          <a:xfrm>
            <a:off x="10659421" y="480600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45"/>
          <p:cNvSpPr txBox="1">
            <a:spLocks noGrp="1"/>
          </p:cNvSpPr>
          <p:nvPr>
            <p:ph type="body" idx="2"/>
          </p:nvPr>
        </p:nvSpPr>
        <p:spPr>
          <a:xfrm>
            <a:off x="6027420" y="256062"/>
            <a:ext cx="5212080" cy="541587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sz="2000">
                <a:latin typeface="Calibri"/>
                <a:ea typeface="Calibri"/>
                <a:cs typeface="Calibri"/>
                <a:sym typeface="Calibri"/>
              </a:defRPr>
            </a:lvl1pPr>
            <a:lvl2pPr marL="914400" lvl="1" indent="-355600" algn="l">
              <a:lnSpc>
                <a:spcPct val="94000"/>
              </a:lnSpc>
              <a:spcBef>
                <a:spcPts val="500"/>
              </a:spcBef>
              <a:spcAft>
                <a:spcPts val="0"/>
              </a:spcAft>
              <a:buClr>
                <a:schemeClr val="dk2"/>
              </a:buClr>
              <a:buSzPts val="2000"/>
              <a:buChar char="–"/>
              <a:defRPr sz="2000">
                <a:latin typeface="Calibri"/>
                <a:ea typeface="Calibri"/>
                <a:cs typeface="Calibri"/>
                <a:sym typeface="Calibri"/>
              </a:defRPr>
            </a:lvl2pPr>
            <a:lvl3pPr marL="1371600" lvl="2" indent="-342900" algn="l">
              <a:lnSpc>
                <a:spcPct val="94000"/>
              </a:lnSpc>
              <a:spcBef>
                <a:spcPts val="500"/>
              </a:spcBef>
              <a:spcAft>
                <a:spcPts val="0"/>
              </a:spcAft>
              <a:buClr>
                <a:schemeClr val="dk2"/>
              </a:buClr>
              <a:buSzPts val="1800"/>
              <a:buChar char="■"/>
              <a:defRPr sz="1800">
                <a:latin typeface="Calibri"/>
                <a:ea typeface="Calibri"/>
                <a:cs typeface="Calibri"/>
                <a:sym typeface="Calibri"/>
              </a:defRPr>
            </a:lvl3pPr>
            <a:lvl4pPr marL="1828800" lvl="3" indent="-342900" algn="l">
              <a:lnSpc>
                <a:spcPct val="94000"/>
              </a:lnSpc>
              <a:spcBef>
                <a:spcPts val="500"/>
              </a:spcBef>
              <a:spcAft>
                <a:spcPts val="0"/>
              </a:spcAft>
              <a:buClr>
                <a:schemeClr val="dk2"/>
              </a:buClr>
              <a:buSzPts val="1800"/>
              <a:buChar char="–"/>
              <a:defRPr sz="1800">
                <a:latin typeface="Calibri"/>
                <a:ea typeface="Calibri"/>
                <a:cs typeface="Calibri"/>
                <a:sym typeface="Calibri"/>
              </a:defRPr>
            </a:lvl4pPr>
            <a:lvl5pPr marL="2286000" lvl="4" indent="-330200" algn="l">
              <a:lnSpc>
                <a:spcPct val="94000"/>
              </a:lnSpc>
              <a:spcBef>
                <a:spcPts val="500"/>
              </a:spcBef>
              <a:spcAft>
                <a:spcPts val="0"/>
              </a:spcAft>
              <a:buClr>
                <a:schemeClr val="dk2"/>
              </a:buClr>
              <a:buSzPts val="1600"/>
              <a:buChar char="■"/>
              <a:defRPr sz="1600">
                <a:latin typeface="Calibri"/>
                <a:ea typeface="Calibri"/>
                <a:cs typeface="Calibri"/>
                <a:sym typeface="Calibri"/>
              </a:defRPr>
            </a:lvl5pPr>
            <a:lvl6pPr marL="2743200" lvl="5" indent="-330200" algn="l">
              <a:lnSpc>
                <a:spcPct val="94000"/>
              </a:lnSpc>
              <a:spcBef>
                <a:spcPts val="500"/>
              </a:spcBef>
              <a:spcAft>
                <a:spcPts val="0"/>
              </a:spcAft>
              <a:buClr>
                <a:schemeClr val="dk2"/>
              </a:buClr>
              <a:buSzPts val="1600"/>
              <a:buChar char="–"/>
              <a:defRPr sz="1600"/>
            </a:lvl6pPr>
            <a:lvl7pPr marL="3200400" lvl="6" indent="-330200" algn="l">
              <a:lnSpc>
                <a:spcPct val="94000"/>
              </a:lnSpc>
              <a:spcBef>
                <a:spcPts val="500"/>
              </a:spcBef>
              <a:spcAft>
                <a:spcPts val="0"/>
              </a:spcAft>
              <a:buClr>
                <a:schemeClr val="dk2"/>
              </a:buClr>
              <a:buSzPts val="1600"/>
              <a:buChar char="■"/>
              <a:defRPr sz="1600"/>
            </a:lvl7pPr>
            <a:lvl8pPr marL="3657600" lvl="7" indent="-330200" algn="l">
              <a:lnSpc>
                <a:spcPct val="94000"/>
              </a:lnSpc>
              <a:spcBef>
                <a:spcPts val="500"/>
              </a:spcBef>
              <a:spcAft>
                <a:spcPts val="0"/>
              </a:spcAft>
              <a:buClr>
                <a:schemeClr val="dk2"/>
              </a:buClr>
              <a:buSzPts val="1600"/>
              <a:buChar char="–"/>
              <a:defRPr sz="1600"/>
            </a:lvl8pPr>
            <a:lvl9pPr marL="4114800" lvl="8" indent="-330200" algn="l">
              <a:lnSpc>
                <a:spcPct val="94000"/>
              </a:lnSpc>
              <a:spcBef>
                <a:spcPts val="500"/>
              </a:spcBef>
              <a:spcAft>
                <a:spcPts val="200"/>
              </a:spcAft>
              <a:buClr>
                <a:schemeClr val="dk2"/>
              </a:buClr>
              <a:buSzPts val="1600"/>
              <a:buChar char="■"/>
              <a:defRPr sz="1600"/>
            </a:lvl9pPr>
          </a:lstStyle>
          <a:p>
            <a:endParaRPr/>
          </a:p>
        </p:txBody>
      </p:sp>
      <p:pic>
        <p:nvPicPr>
          <p:cNvPr id="74" name="Google Shape;74;p45"/>
          <p:cNvPicPr preferRelativeResize="0"/>
          <p:nvPr/>
        </p:nvPicPr>
        <p:blipFill rotWithShape="1">
          <a:blip r:embed="rId2">
            <a:alphaModFix/>
          </a:blip>
          <a:srcRect/>
          <a:stretch/>
        </p:blipFill>
        <p:spPr>
          <a:xfrm>
            <a:off x="10650784" y="5570332"/>
            <a:ext cx="1562816" cy="1562072"/>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Title Only">
  <p:cSld name="Title Only">
    <p:bg>
      <p:bgPr>
        <a:solidFill>
          <a:srgbClr val="101D49"/>
        </a:solidFill>
        <a:effectLst/>
      </p:bgPr>
    </p:bg>
    <p:spTree>
      <p:nvGrpSpPr>
        <p:cNvPr id="1" name="Shape 75"/>
        <p:cNvGrpSpPr/>
        <p:nvPr/>
      </p:nvGrpSpPr>
      <p:grpSpPr>
        <a:xfrm>
          <a:off x="0" y="0"/>
          <a:ext cx="0" cy="0"/>
          <a:chOff x="0" y="0"/>
          <a:chExt cx="0" cy="0"/>
        </a:xfrm>
      </p:grpSpPr>
      <p:sp>
        <p:nvSpPr>
          <p:cNvPr id="76" name="Google Shape;76;p46"/>
          <p:cNvSpPr/>
          <p:nvPr/>
        </p:nvSpPr>
        <p:spPr>
          <a:xfrm>
            <a:off x="3" y="685804"/>
            <a:ext cx="10972799" cy="104424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ibre Franklin"/>
              <a:ea typeface="Libre Franklin"/>
              <a:cs typeface="Libre Franklin"/>
              <a:sym typeface="Libre Franklin"/>
            </a:endParaRPr>
          </a:p>
        </p:txBody>
      </p:sp>
      <p:sp>
        <p:nvSpPr>
          <p:cNvPr id="77" name="Google Shape;77;p46"/>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46"/>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46"/>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sz="1800" b="0" i="0" u="none" strike="noStrike" cap="none">
                <a:solidFill>
                  <a:schemeClr val="lt1"/>
                </a:solidFill>
                <a:latin typeface="Calibri"/>
                <a:ea typeface="Calibri"/>
                <a:cs typeface="Calibri"/>
                <a:sym typeface="Calibri"/>
              </a:defRPr>
            </a:lvl1pPr>
            <a:lvl2pPr marL="0" lvl="1" indent="0" algn="l">
              <a:spcBef>
                <a:spcPts val="0"/>
              </a:spcBef>
              <a:buNone/>
              <a:defRPr sz="1800" b="0" i="0" u="none" strike="noStrike" cap="none">
                <a:solidFill>
                  <a:schemeClr val="lt1"/>
                </a:solidFill>
                <a:latin typeface="Calibri"/>
                <a:ea typeface="Calibri"/>
                <a:cs typeface="Calibri"/>
                <a:sym typeface="Calibri"/>
              </a:defRPr>
            </a:lvl2pPr>
            <a:lvl3pPr marL="0" lvl="2" indent="0" algn="l">
              <a:spcBef>
                <a:spcPts val="0"/>
              </a:spcBef>
              <a:buNone/>
              <a:defRPr sz="1800" b="0" i="0" u="none" strike="noStrike" cap="none">
                <a:solidFill>
                  <a:schemeClr val="lt1"/>
                </a:solidFill>
                <a:latin typeface="Calibri"/>
                <a:ea typeface="Calibri"/>
                <a:cs typeface="Calibri"/>
                <a:sym typeface="Calibri"/>
              </a:defRPr>
            </a:lvl3pPr>
            <a:lvl4pPr marL="0" lvl="3" indent="0" algn="l">
              <a:spcBef>
                <a:spcPts val="0"/>
              </a:spcBef>
              <a:buNone/>
              <a:defRPr sz="1800" b="0" i="0" u="none" strike="noStrike" cap="none">
                <a:solidFill>
                  <a:schemeClr val="lt1"/>
                </a:solidFill>
                <a:latin typeface="Calibri"/>
                <a:ea typeface="Calibri"/>
                <a:cs typeface="Calibri"/>
                <a:sym typeface="Calibri"/>
              </a:defRPr>
            </a:lvl4pPr>
            <a:lvl5pPr marL="0" lvl="4" indent="0" algn="l">
              <a:spcBef>
                <a:spcPts val="0"/>
              </a:spcBef>
              <a:buNone/>
              <a:defRPr sz="1800" b="0" i="0" u="none" strike="noStrike" cap="none">
                <a:solidFill>
                  <a:schemeClr val="lt1"/>
                </a:solidFill>
                <a:latin typeface="Calibri"/>
                <a:ea typeface="Calibri"/>
                <a:cs typeface="Calibri"/>
                <a:sym typeface="Calibri"/>
              </a:defRPr>
            </a:lvl5pPr>
            <a:lvl6pPr marL="0" lvl="5" indent="0" algn="l">
              <a:spcBef>
                <a:spcPts val="0"/>
              </a:spcBef>
              <a:buNone/>
              <a:defRPr sz="1800" b="0" i="0" u="none" strike="noStrike" cap="none">
                <a:solidFill>
                  <a:schemeClr val="lt1"/>
                </a:solidFill>
                <a:latin typeface="Calibri"/>
                <a:ea typeface="Calibri"/>
                <a:cs typeface="Calibri"/>
                <a:sym typeface="Calibri"/>
              </a:defRPr>
            </a:lvl6pPr>
            <a:lvl7pPr marL="0" lvl="6" indent="0" algn="l">
              <a:spcBef>
                <a:spcPts val="0"/>
              </a:spcBef>
              <a:buNone/>
              <a:defRPr sz="1800" b="0" i="0" u="none" strike="noStrike" cap="none">
                <a:solidFill>
                  <a:schemeClr val="lt1"/>
                </a:solidFill>
                <a:latin typeface="Calibri"/>
                <a:ea typeface="Calibri"/>
                <a:cs typeface="Calibri"/>
                <a:sym typeface="Calibri"/>
              </a:defRPr>
            </a:lvl7pPr>
            <a:lvl8pPr marL="0" lvl="7" indent="0" algn="l">
              <a:spcBef>
                <a:spcPts val="0"/>
              </a:spcBef>
              <a:buNone/>
              <a:defRPr sz="1800" b="0" i="0" u="none" strike="noStrike" cap="none">
                <a:solidFill>
                  <a:schemeClr val="lt1"/>
                </a:solidFill>
                <a:latin typeface="Calibri"/>
                <a:ea typeface="Calibri"/>
                <a:cs typeface="Calibri"/>
                <a:sym typeface="Calibri"/>
              </a:defRPr>
            </a:lvl8pPr>
            <a:lvl9pPr marL="0" lvl="8" indent="0" algn="l">
              <a:spcBef>
                <a:spcPts val="0"/>
              </a:spcBef>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80" name="Google Shape;80;p46"/>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81" name="Google Shape;81;p46"/>
          <p:cNvPicPr preferRelativeResize="0"/>
          <p:nvPr/>
        </p:nvPicPr>
        <p:blipFill rotWithShape="1">
          <a:blip r:embed="rId2">
            <a:alphaModFix/>
          </a:blip>
          <a:srcRect/>
          <a:stretch/>
        </p:blipFill>
        <p:spPr>
          <a:xfrm>
            <a:off x="10206853" y="5620408"/>
            <a:ext cx="1985147" cy="95196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1_Title Only">
  <p:cSld name="1_Title Only">
    <p:bg>
      <p:bgPr>
        <a:solidFill>
          <a:srgbClr val="101D49"/>
        </a:solidFill>
        <a:effectLst/>
      </p:bgPr>
    </p:bg>
    <p:spTree>
      <p:nvGrpSpPr>
        <p:cNvPr id="1" name="Shape 82"/>
        <p:cNvGrpSpPr/>
        <p:nvPr/>
      </p:nvGrpSpPr>
      <p:grpSpPr>
        <a:xfrm>
          <a:off x="0" y="0"/>
          <a:ext cx="0" cy="0"/>
          <a:chOff x="0" y="0"/>
          <a:chExt cx="0" cy="0"/>
        </a:xfrm>
      </p:grpSpPr>
      <p:sp>
        <p:nvSpPr>
          <p:cNvPr id="83" name="Google Shape;83;p47"/>
          <p:cNvSpPr/>
          <p:nvPr/>
        </p:nvSpPr>
        <p:spPr>
          <a:xfrm>
            <a:off x="3" y="685804"/>
            <a:ext cx="10972799" cy="104424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ibre Franklin"/>
              <a:ea typeface="Libre Franklin"/>
              <a:cs typeface="Libre Franklin"/>
              <a:sym typeface="Libre Franklin"/>
            </a:endParaRPr>
          </a:p>
        </p:txBody>
      </p:sp>
      <p:sp>
        <p:nvSpPr>
          <p:cNvPr id="84" name="Google Shape;84;p47"/>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47"/>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47"/>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sz="1800" b="0" i="0" u="none" strike="noStrike" cap="none">
                <a:solidFill>
                  <a:schemeClr val="lt1"/>
                </a:solidFill>
                <a:latin typeface="Calibri"/>
                <a:ea typeface="Calibri"/>
                <a:cs typeface="Calibri"/>
                <a:sym typeface="Calibri"/>
              </a:defRPr>
            </a:lvl1pPr>
            <a:lvl2pPr marL="0" lvl="1" indent="0" algn="l">
              <a:spcBef>
                <a:spcPts val="0"/>
              </a:spcBef>
              <a:buNone/>
              <a:defRPr sz="1800" b="0" i="0" u="none" strike="noStrike" cap="none">
                <a:solidFill>
                  <a:schemeClr val="lt1"/>
                </a:solidFill>
                <a:latin typeface="Calibri"/>
                <a:ea typeface="Calibri"/>
                <a:cs typeface="Calibri"/>
                <a:sym typeface="Calibri"/>
              </a:defRPr>
            </a:lvl2pPr>
            <a:lvl3pPr marL="0" lvl="2" indent="0" algn="l">
              <a:spcBef>
                <a:spcPts val="0"/>
              </a:spcBef>
              <a:buNone/>
              <a:defRPr sz="1800" b="0" i="0" u="none" strike="noStrike" cap="none">
                <a:solidFill>
                  <a:schemeClr val="lt1"/>
                </a:solidFill>
                <a:latin typeface="Calibri"/>
                <a:ea typeface="Calibri"/>
                <a:cs typeface="Calibri"/>
                <a:sym typeface="Calibri"/>
              </a:defRPr>
            </a:lvl3pPr>
            <a:lvl4pPr marL="0" lvl="3" indent="0" algn="l">
              <a:spcBef>
                <a:spcPts val="0"/>
              </a:spcBef>
              <a:buNone/>
              <a:defRPr sz="1800" b="0" i="0" u="none" strike="noStrike" cap="none">
                <a:solidFill>
                  <a:schemeClr val="lt1"/>
                </a:solidFill>
                <a:latin typeface="Calibri"/>
                <a:ea typeface="Calibri"/>
                <a:cs typeface="Calibri"/>
                <a:sym typeface="Calibri"/>
              </a:defRPr>
            </a:lvl4pPr>
            <a:lvl5pPr marL="0" lvl="4" indent="0" algn="l">
              <a:spcBef>
                <a:spcPts val="0"/>
              </a:spcBef>
              <a:buNone/>
              <a:defRPr sz="1800" b="0" i="0" u="none" strike="noStrike" cap="none">
                <a:solidFill>
                  <a:schemeClr val="lt1"/>
                </a:solidFill>
                <a:latin typeface="Calibri"/>
                <a:ea typeface="Calibri"/>
                <a:cs typeface="Calibri"/>
                <a:sym typeface="Calibri"/>
              </a:defRPr>
            </a:lvl5pPr>
            <a:lvl6pPr marL="0" lvl="5" indent="0" algn="l">
              <a:spcBef>
                <a:spcPts val="0"/>
              </a:spcBef>
              <a:buNone/>
              <a:defRPr sz="1800" b="0" i="0" u="none" strike="noStrike" cap="none">
                <a:solidFill>
                  <a:schemeClr val="lt1"/>
                </a:solidFill>
                <a:latin typeface="Calibri"/>
                <a:ea typeface="Calibri"/>
                <a:cs typeface="Calibri"/>
                <a:sym typeface="Calibri"/>
              </a:defRPr>
            </a:lvl6pPr>
            <a:lvl7pPr marL="0" lvl="6" indent="0" algn="l">
              <a:spcBef>
                <a:spcPts val="0"/>
              </a:spcBef>
              <a:buNone/>
              <a:defRPr sz="1800" b="0" i="0" u="none" strike="noStrike" cap="none">
                <a:solidFill>
                  <a:schemeClr val="lt1"/>
                </a:solidFill>
                <a:latin typeface="Calibri"/>
                <a:ea typeface="Calibri"/>
                <a:cs typeface="Calibri"/>
                <a:sym typeface="Calibri"/>
              </a:defRPr>
            </a:lvl7pPr>
            <a:lvl8pPr marL="0" lvl="7" indent="0" algn="l">
              <a:spcBef>
                <a:spcPts val="0"/>
              </a:spcBef>
              <a:buNone/>
              <a:defRPr sz="1800" b="0" i="0" u="none" strike="noStrike" cap="none">
                <a:solidFill>
                  <a:schemeClr val="lt1"/>
                </a:solidFill>
                <a:latin typeface="Calibri"/>
                <a:ea typeface="Calibri"/>
                <a:cs typeface="Calibri"/>
                <a:sym typeface="Calibri"/>
              </a:defRPr>
            </a:lvl8pPr>
            <a:lvl9pPr marL="0" lvl="8" indent="0" algn="l">
              <a:spcBef>
                <a:spcPts val="0"/>
              </a:spcBef>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87" name="Google Shape;87;p47"/>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88" name="Google Shape;88;p47"/>
          <p:cNvPicPr preferRelativeResize="0"/>
          <p:nvPr/>
        </p:nvPicPr>
        <p:blipFill rotWithShape="1">
          <a:blip r:embed="rId2">
            <a:alphaModFix/>
          </a:blip>
          <a:srcRect/>
          <a:stretch/>
        </p:blipFill>
        <p:spPr>
          <a:xfrm>
            <a:off x="1326995" y="2124299"/>
            <a:ext cx="1171639" cy="1171639"/>
          </a:xfrm>
          <a:prstGeom prst="rect">
            <a:avLst/>
          </a:prstGeom>
          <a:noFill/>
          <a:ln>
            <a:noFill/>
          </a:ln>
        </p:spPr>
      </p:pic>
      <p:pic>
        <p:nvPicPr>
          <p:cNvPr id="89" name="Google Shape;89;p47"/>
          <p:cNvPicPr preferRelativeResize="0"/>
          <p:nvPr/>
        </p:nvPicPr>
        <p:blipFill rotWithShape="1">
          <a:blip r:embed="rId3">
            <a:alphaModFix/>
          </a:blip>
          <a:srcRect/>
          <a:stretch/>
        </p:blipFill>
        <p:spPr>
          <a:xfrm>
            <a:off x="3176775" y="2031578"/>
            <a:ext cx="1329564" cy="1357072"/>
          </a:xfrm>
          <a:prstGeom prst="rect">
            <a:avLst/>
          </a:prstGeom>
          <a:noFill/>
          <a:ln>
            <a:noFill/>
          </a:ln>
        </p:spPr>
      </p:pic>
      <p:pic>
        <p:nvPicPr>
          <p:cNvPr id="90" name="Google Shape;90;p47"/>
          <p:cNvPicPr preferRelativeResize="0"/>
          <p:nvPr/>
        </p:nvPicPr>
        <p:blipFill rotWithShape="1">
          <a:blip r:embed="rId4">
            <a:alphaModFix/>
          </a:blip>
          <a:srcRect/>
          <a:stretch/>
        </p:blipFill>
        <p:spPr>
          <a:xfrm>
            <a:off x="4773572" y="1673400"/>
            <a:ext cx="2073435" cy="2073435"/>
          </a:xfrm>
          <a:prstGeom prst="rect">
            <a:avLst/>
          </a:prstGeom>
          <a:noFill/>
          <a:ln>
            <a:noFill/>
          </a:ln>
        </p:spPr>
      </p:pic>
      <p:pic>
        <p:nvPicPr>
          <p:cNvPr id="91" name="Google Shape;91;p47"/>
          <p:cNvPicPr preferRelativeResize="0"/>
          <p:nvPr/>
        </p:nvPicPr>
        <p:blipFill rotWithShape="1">
          <a:blip r:embed="rId5">
            <a:alphaModFix/>
          </a:blip>
          <a:srcRect l="42370" t="69524" r="38265"/>
          <a:stretch/>
        </p:blipFill>
        <p:spPr>
          <a:xfrm>
            <a:off x="9363605" y="2124299"/>
            <a:ext cx="885371" cy="1393379"/>
          </a:xfrm>
          <a:prstGeom prst="rect">
            <a:avLst/>
          </a:prstGeom>
          <a:noFill/>
          <a:ln>
            <a:noFill/>
          </a:ln>
        </p:spPr>
      </p:pic>
      <p:pic>
        <p:nvPicPr>
          <p:cNvPr id="92" name="Google Shape;92;p47"/>
          <p:cNvPicPr preferRelativeResize="0"/>
          <p:nvPr/>
        </p:nvPicPr>
        <p:blipFill rotWithShape="1">
          <a:blip r:embed="rId6">
            <a:alphaModFix/>
          </a:blip>
          <a:srcRect l="2426" t="35124" r="49320" b="29955"/>
          <a:stretch/>
        </p:blipFill>
        <p:spPr>
          <a:xfrm>
            <a:off x="7034884" y="2237877"/>
            <a:ext cx="1595944" cy="1154959"/>
          </a:xfrm>
          <a:prstGeom prst="rect">
            <a:avLst/>
          </a:prstGeom>
          <a:noFill/>
          <a:ln>
            <a:noFill/>
          </a:ln>
        </p:spPr>
      </p:pic>
      <p:sp>
        <p:nvSpPr>
          <p:cNvPr id="93" name="Google Shape;93;p47"/>
          <p:cNvSpPr txBox="1">
            <a:spLocks noGrp="1"/>
          </p:cNvSpPr>
          <p:nvPr>
            <p:ph type="body" idx="1"/>
          </p:nvPr>
        </p:nvSpPr>
        <p:spPr>
          <a:xfrm>
            <a:off x="1114301"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94" name="Google Shape;94;p47"/>
          <p:cNvSpPr txBox="1">
            <a:spLocks noGrp="1"/>
          </p:cNvSpPr>
          <p:nvPr>
            <p:ph type="body" idx="2"/>
          </p:nvPr>
        </p:nvSpPr>
        <p:spPr>
          <a:xfrm>
            <a:off x="3042537" y="3641018"/>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95" name="Google Shape;95;p47"/>
          <p:cNvSpPr txBox="1">
            <a:spLocks noGrp="1"/>
          </p:cNvSpPr>
          <p:nvPr>
            <p:ph type="body" idx="3"/>
          </p:nvPr>
        </p:nvSpPr>
        <p:spPr>
          <a:xfrm>
            <a:off x="5039117"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96" name="Google Shape;96;p47"/>
          <p:cNvSpPr txBox="1">
            <a:spLocks noGrp="1"/>
          </p:cNvSpPr>
          <p:nvPr>
            <p:ph type="body" idx="4"/>
          </p:nvPr>
        </p:nvSpPr>
        <p:spPr>
          <a:xfrm>
            <a:off x="7033806"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97" name="Google Shape;97;p47"/>
          <p:cNvSpPr txBox="1">
            <a:spLocks noGrp="1"/>
          </p:cNvSpPr>
          <p:nvPr>
            <p:ph type="body" idx="5"/>
          </p:nvPr>
        </p:nvSpPr>
        <p:spPr>
          <a:xfrm>
            <a:off x="9007778"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pic>
        <p:nvPicPr>
          <p:cNvPr id="98" name="Google Shape;98;p47"/>
          <p:cNvPicPr preferRelativeResize="0"/>
          <p:nvPr/>
        </p:nvPicPr>
        <p:blipFill rotWithShape="1">
          <a:blip r:embed="rId7">
            <a:alphaModFix/>
          </a:blip>
          <a:srcRect/>
          <a:stretch/>
        </p:blipFill>
        <p:spPr>
          <a:xfrm>
            <a:off x="10206853" y="5620408"/>
            <a:ext cx="1985147" cy="95196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solidFill>
          <a:srgbClr val="101D49"/>
        </a:solidFill>
        <a:effectLst/>
      </p:bgPr>
    </p:bg>
    <p:spTree>
      <p:nvGrpSpPr>
        <p:cNvPr id="1" name="Shape 109"/>
        <p:cNvGrpSpPr/>
        <p:nvPr/>
      </p:nvGrpSpPr>
      <p:grpSpPr>
        <a:xfrm>
          <a:off x="0" y="0"/>
          <a:ext cx="0" cy="0"/>
          <a:chOff x="0" y="0"/>
          <a:chExt cx="0" cy="0"/>
        </a:xfrm>
      </p:grpSpPr>
      <p:sp>
        <p:nvSpPr>
          <p:cNvPr id="110" name="Google Shape;110;g1ee8d01f392_2_10"/>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ibre Franklin"/>
              <a:ea typeface="Libre Franklin"/>
              <a:cs typeface="Libre Franklin"/>
              <a:sym typeface="Libre Franklin"/>
            </a:endParaRPr>
          </a:p>
        </p:txBody>
      </p:sp>
      <p:sp>
        <p:nvSpPr>
          <p:cNvPr id="111" name="Google Shape;111;g1ee8d01f392_2_10"/>
          <p:cNvSpPr txBox="1">
            <a:spLocks noGrp="1"/>
          </p:cNvSpPr>
          <p:nvPr>
            <p:ph type="ctrTitle"/>
          </p:nvPr>
        </p:nvSpPr>
        <p:spPr>
          <a:xfrm>
            <a:off x="1915128" y="1788454"/>
            <a:ext cx="8361229" cy="2098226"/>
          </a:xfrm>
          <a:prstGeom prst="rect">
            <a:avLst/>
          </a:prstGeom>
          <a:noFill/>
          <a:ln>
            <a:noFill/>
          </a:ln>
        </p:spPr>
        <p:txBody>
          <a:bodyPr spcFirstLastPara="1" wrap="square" lIns="91425" tIns="45700" rIns="91425" bIns="45700" anchor="b" anchorCtr="0">
            <a:noAutofit/>
          </a:bodyPr>
          <a:lstStyle>
            <a:lvl1pPr marR="0" lvl="0" algn="ctr" rtl="0">
              <a:lnSpc>
                <a:spcPct val="89000"/>
              </a:lnSpc>
              <a:spcBef>
                <a:spcPts val="0"/>
              </a:spcBef>
              <a:spcAft>
                <a:spcPts val="0"/>
              </a:spcAft>
              <a:buClr>
                <a:srgbClr val="101D49"/>
              </a:buClr>
              <a:buSzPts val="7200"/>
              <a:buFont typeface="Libre Franklin"/>
              <a:buNone/>
              <a:defRPr sz="7200" b="0" i="0" u="none" strike="noStrike" cap="none">
                <a:solidFill>
                  <a:srgbClr val="101D49"/>
                </a:solidFill>
                <a:latin typeface="Libre Franklin"/>
                <a:ea typeface="Libre Franklin"/>
                <a:cs typeface="Libre Franklin"/>
                <a:sym typeface="Libre Frankli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2" name="Google Shape;112;g1ee8d01f392_2_10"/>
          <p:cNvSpPr txBox="1">
            <a:spLocks noGrp="1"/>
          </p:cNvSpPr>
          <p:nvPr>
            <p:ph type="subTitle" idx="1"/>
          </p:nvPr>
        </p:nvSpPr>
        <p:spPr>
          <a:xfrm>
            <a:off x="2679909" y="3956283"/>
            <a:ext cx="6831673" cy="1086237"/>
          </a:xfrm>
          <a:prstGeom prst="rect">
            <a:avLst/>
          </a:prstGeom>
          <a:noFill/>
          <a:ln>
            <a:noFill/>
          </a:ln>
        </p:spPr>
        <p:txBody>
          <a:bodyPr spcFirstLastPara="1" wrap="square" lIns="91425" tIns="45700" rIns="91425" bIns="45700" anchor="t" anchorCtr="0">
            <a:normAutofit/>
          </a:bodyPr>
          <a:lstStyle>
            <a:lvl1pPr lvl="0" algn="ctr">
              <a:lnSpc>
                <a:spcPct val="112000"/>
              </a:lnSpc>
              <a:spcBef>
                <a:spcPts val="0"/>
              </a:spcBef>
              <a:spcAft>
                <a:spcPts val="0"/>
              </a:spcAft>
              <a:buClr>
                <a:srgbClr val="FFB718"/>
              </a:buClr>
              <a:buSzPts val="2300"/>
              <a:buNone/>
              <a:defRPr sz="2300" b="1">
                <a:solidFill>
                  <a:srgbClr val="FFB718"/>
                </a:solidFill>
              </a:defRPr>
            </a:lvl1pPr>
            <a:lvl2pPr lvl="1" algn="ctr">
              <a:lnSpc>
                <a:spcPct val="94000"/>
              </a:lnSpc>
              <a:spcBef>
                <a:spcPts val="500"/>
              </a:spcBef>
              <a:spcAft>
                <a:spcPts val="0"/>
              </a:spcAft>
              <a:buClr>
                <a:schemeClr val="dk2"/>
              </a:buClr>
              <a:buSzPts val="2000"/>
              <a:buNone/>
              <a:defRPr sz="2000"/>
            </a:lvl2pPr>
            <a:lvl3pPr lvl="2" algn="ctr">
              <a:lnSpc>
                <a:spcPct val="94000"/>
              </a:lnSpc>
              <a:spcBef>
                <a:spcPts val="500"/>
              </a:spcBef>
              <a:spcAft>
                <a:spcPts val="0"/>
              </a:spcAft>
              <a:buClr>
                <a:schemeClr val="dk2"/>
              </a:buClr>
              <a:buSzPts val="1800"/>
              <a:buNone/>
              <a:defRPr sz="1800"/>
            </a:lvl3pPr>
            <a:lvl4pPr lvl="3" algn="ctr">
              <a:lnSpc>
                <a:spcPct val="94000"/>
              </a:lnSpc>
              <a:spcBef>
                <a:spcPts val="500"/>
              </a:spcBef>
              <a:spcAft>
                <a:spcPts val="0"/>
              </a:spcAft>
              <a:buClr>
                <a:schemeClr val="dk2"/>
              </a:buClr>
              <a:buSzPts val="1600"/>
              <a:buNone/>
              <a:defRPr sz="1600"/>
            </a:lvl4pPr>
            <a:lvl5pPr lvl="4" algn="ctr">
              <a:lnSpc>
                <a:spcPct val="94000"/>
              </a:lnSpc>
              <a:spcBef>
                <a:spcPts val="500"/>
              </a:spcBef>
              <a:spcAft>
                <a:spcPts val="0"/>
              </a:spcAft>
              <a:buClr>
                <a:schemeClr val="dk2"/>
              </a:buClr>
              <a:buSzPts val="1600"/>
              <a:buNone/>
              <a:defRPr sz="1600"/>
            </a:lvl5pPr>
            <a:lvl6pPr lvl="5" algn="ctr">
              <a:lnSpc>
                <a:spcPct val="94000"/>
              </a:lnSpc>
              <a:spcBef>
                <a:spcPts val="500"/>
              </a:spcBef>
              <a:spcAft>
                <a:spcPts val="0"/>
              </a:spcAft>
              <a:buClr>
                <a:schemeClr val="dk2"/>
              </a:buClr>
              <a:buSzPts val="1600"/>
              <a:buNone/>
              <a:defRPr sz="1600"/>
            </a:lvl6pPr>
            <a:lvl7pPr lvl="6" algn="ctr">
              <a:lnSpc>
                <a:spcPct val="94000"/>
              </a:lnSpc>
              <a:spcBef>
                <a:spcPts val="500"/>
              </a:spcBef>
              <a:spcAft>
                <a:spcPts val="0"/>
              </a:spcAft>
              <a:buClr>
                <a:schemeClr val="dk2"/>
              </a:buClr>
              <a:buSzPts val="1600"/>
              <a:buNone/>
              <a:defRPr sz="1600"/>
            </a:lvl7pPr>
            <a:lvl8pPr lvl="7" algn="ctr">
              <a:lnSpc>
                <a:spcPct val="94000"/>
              </a:lnSpc>
              <a:spcBef>
                <a:spcPts val="500"/>
              </a:spcBef>
              <a:spcAft>
                <a:spcPts val="0"/>
              </a:spcAft>
              <a:buClr>
                <a:schemeClr val="dk2"/>
              </a:buClr>
              <a:buSzPts val="1600"/>
              <a:buNone/>
              <a:defRPr sz="1600"/>
            </a:lvl8pPr>
            <a:lvl9pPr lvl="8" algn="ctr">
              <a:lnSpc>
                <a:spcPct val="94000"/>
              </a:lnSpc>
              <a:spcBef>
                <a:spcPts val="500"/>
              </a:spcBef>
              <a:spcAft>
                <a:spcPts val="200"/>
              </a:spcAft>
              <a:buClr>
                <a:schemeClr val="dk2"/>
              </a:buClr>
              <a:buSzPts val="1600"/>
              <a:buNone/>
              <a:defRPr sz="1600"/>
            </a:lvl9pPr>
          </a:lstStyle>
          <a:p>
            <a:endParaRPr/>
          </a:p>
        </p:txBody>
      </p:sp>
      <p:sp>
        <p:nvSpPr>
          <p:cNvPr id="113" name="Google Shape;113;g1ee8d01f392_2_10"/>
          <p:cNvSpPr txBox="1">
            <a:spLocks noGrp="1"/>
          </p:cNvSpPr>
          <p:nvPr>
            <p:ph type="dt" idx="10"/>
          </p:nvPr>
        </p:nvSpPr>
        <p:spPr>
          <a:xfrm>
            <a:off x="752859" y="6453386"/>
            <a:ext cx="1607944"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4" name="Google Shape;114;g1ee8d01f392_2_10"/>
          <p:cNvSpPr txBox="1">
            <a:spLocks noGrp="1"/>
          </p:cNvSpPr>
          <p:nvPr>
            <p:ph type="ftr" idx="11"/>
          </p:nvPr>
        </p:nvSpPr>
        <p:spPr>
          <a:xfrm>
            <a:off x="2584057" y="6453386"/>
            <a:ext cx="7023377" cy="40461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5" name="Google Shape;115;g1ee8d01f392_2_10"/>
          <p:cNvSpPr txBox="1">
            <a:spLocks noGrp="1"/>
          </p:cNvSpPr>
          <p:nvPr>
            <p:ph type="sldNum" idx="12"/>
          </p:nvPr>
        </p:nvSpPr>
        <p:spPr>
          <a:xfrm>
            <a:off x="9830683" y="6453386"/>
            <a:ext cx="1596292" cy="404614"/>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sz="1800" b="0" i="0" u="none" strike="noStrike" cap="none">
                <a:solidFill>
                  <a:schemeClr val="lt1"/>
                </a:solidFill>
                <a:latin typeface="Libre Franklin"/>
                <a:ea typeface="Libre Franklin"/>
                <a:cs typeface="Libre Franklin"/>
                <a:sym typeface="Libre Franklin"/>
              </a:defRPr>
            </a:lvl1pPr>
            <a:lvl2pPr marL="0" lvl="1" indent="0" algn="l">
              <a:spcBef>
                <a:spcPts val="0"/>
              </a:spcBef>
              <a:buNone/>
              <a:defRPr sz="1800" b="0" i="0" u="none" strike="noStrike" cap="none">
                <a:solidFill>
                  <a:schemeClr val="lt1"/>
                </a:solidFill>
                <a:latin typeface="Libre Franklin"/>
                <a:ea typeface="Libre Franklin"/>
                <a:cs typeface="Libre Franklin"/>
                <a:sym typeface="Libre Franklin"/>
              </a:defRPr>
            </a:lvl2pPr>
            <a:lvl3pPr marL="0" lvl="2" indent="0" algn="l">
              <a:spcBef>
                <a:spcPts val="0"/>
              </a:spcBef>
              <a:buNone/>
              <a:defRPr sz="1800" b="0" i="0" u="none" strike="noStrike" cap="none">
                <a:solidFill>
                  <a:schemeClr val="lt1"/>
                </a:solidFill>
                <a:latin typeface="Libre Franklin"/>
                <a:ea typeface="Libre Franklin"/>
                <a:cs typeface="Libre Franklin"/>
                <a:sym typeface="Libre Franklin"/>
              </a:defRPr>
            </a:lvl3pPr>
            <a:lvl4pPr marL="0" lvl="3" indent="0" algn="l">
              <a:spcBef>
                <a:spcPts val="0"/>
              </a:spcBef>
              <a:buNone/>
              <a:defRPr sz="1800" b="0" i="0" u="none" strike="noStrike" cap="none">
                <a:solidFill>
                  <a:schemeClr val="lt1"/>
                </a:solidFill>
                <a:latin typeface="Libre Franklin"/>
                <a:ea typeface="Libre Franklin"/>
                <a:cs typeface="Libre Franklin"/>
                <a:sym typeface="Libre Franklin"/>
              </a:defRPr>
            </a:lvl4pPr>
            <a:lvl5pPr marL="0" lvl="4" indent="0" algn="l">
              <a:spcBef>
                <a:spcPts val="0"/>
              </a:spcBef>
              <a:buNone/>
              <a:defRPr sz="1800" b="0" i="0" u="none" strike="noStrike" cap="none">
                <a:solidFill>
                  <a:schemeClr val="lt1"/>
                </a:solidFill>
                <a:latin typeface="Libre Franklin"/>
                <a:ea typeface="Libre Franklin"/>
                <a:cs typeface="Libre Franklin"/>
                <a:sym typeface="Libre Franklin"/>
              </a:defRPr>
            </a:lvl5pPr>
            <a:lvl6pPr marL="0" lvl="5" indent="0" algn="l">
              <a:spcBef>
                <a:spcPts val="0"/>
              </a:spcBef>
              <a:buNone/>
              <a:defRPr sz="1800" b="0" i="0" u="none" strike="noStrike" cap="none">
                <a:solidFill>
                  <a:schemeClr val="lt1"/>
                </a:solidFill>
                <a:latin typeface="Libre Franklin"/>
                <a:ea typeface="Libre Franklin"/>
                <a:cs typeface="Libre Franklin"/>
                <a:sym typeface="Libre Franklin"/>
              </a:defRPr>
            </a:lvl6pPr>
            <a:lvl7pPr marL="0" lvl="6" indent="0" algn="l">
              <a:spcBef>
                <a:spcPts val="0"/>
              </a:spcBef>
              <a:buNone/>
              <a:defRPr sz="1800" b="0" i="0" u="none" strike="noStrike" cap="none">
                <a:solidFill>
                  <a:schemeClr val="lt1"/>
                </a:solidFill>
                <a:latin typeface="Libre Franklin"/>
                <a:ea typeface="Libre Franklin"/>
                <a:cs typeface="Libre Franklin"/>
                <a:sym typeface="Libre Franklin"/>
              </a:defRPr>
            </a:lvl7pPr>
            <a:lvl8pPr marL="0" lvl="7" indent="0" algn="l">
              <a:spcBef>
                <a:spcPts val="0"/>
              </a:spcBef>
              <a:buNone/>
              <a:defRPr sz="1800" b="0" i="0" u="none" strike="noStrike" cap="none">
                <a:solidFill>
                  <a:schemeClr val="lt1"/>
                </a:solidFill>
                <a:latin typeface="Libre Franklin"/>
                <a:ea typeface="Libre Franklin"/>
                <a:cs typeface="Libre Franklin"/>
                <a:sym typeface="Libre Franklin"/>
              </a:defRPr>
            </a:lvl8pPr>
            <a:lvl9pPr marL="0" lvl="8" indent="0" algn="l">
              <a:spcBef>
                <a:spcPts val="0"/>
              </a:spcBef>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grpSp>
        <p:nvGrpSpPr>
          <p:cNvPr id="116" name="Google Shape;116;g1ee8d01f392_2_10"/>
          <p:cNvGrpSpPr/>
          <p:nvPr/>
        </p:nvGrpSpPr>
        <p:grpSpPr>
          <a:xfrm>
            <a:off x="752860" y="744473"/>
            <a:ext cx="10674117" cy="5349671"/>
            <a:chOff x="752858" y="744469"/>
            <a:chExt cx="10674117" cy="5349671"/>
          </a:xfrm>
        </p:grpSpPr>
        <p:sp>
          <p:nvSpPr>
            <p:cNvPr id="117" name="Google Shape;117;g1ee8d01f392_2_10"/>
            <p:cNvSpPr/>
            <p:nvPr/>
          </p:nvSpPr>
          <p:spPr>
            <a:xfrm>
              <a:off x="8151962" y="1685652"/>
              <a:ext cx="3275013" cy="4408488"/>
            </a:xfrm>
            <a:custGeom>
              <a:avLst/>
              <a:gdLst/>
              <a:ahLst/>
              <a:cxnLst/>
              <a:rect l="l" t="t" r="r" b="b"/>
              <a:pathLst>
                <a:path w="10000" h="10000" extrusionOk="0">
                  <a:moveTo>
                    <a:pt x="8761" y="0"/>
                  </a:moveTo>
                  <a:lnTo>
                    <a:pt x="10000" y="0"/>
                  </a:lnTo>
                  <a:lnTo>
                    <a:pt x="10000" y="10000"/>
                  </a:lnTo>
                  <a:lnTo>
                    <a:pt x="0" y="10000"/>
                  </a:lnTo>
                  <a:lnTo>
                    <a:pt x="0" y="9126"/>
                  </a:lnTo>
                  <a:lnTo>
                    <a:pt x="8761" y="9127"/>
                  </a:lnTo>
                  <a:lnTo>
                    <a:pt x="8761" y="0"/>
                  </a:lnTo>
                  <a:close/>
                </a:path>
              </a:pathLst>
            </a:custGeom>
            <a:solidFill>
              <a:srgbClr val="FFB718"/>
            </a:solidFill>
            <a:ln>
              <a:noFill/>
            </a:ln>
          </p:spPr>
        </p:sp>
        <p:sp>
          <p:nvSpPr>
            <p:cNvPr id="118" name="Google Shape;118;g1ee8d01f392_2_10"/>
            <p:cNvSpPr/>
            <p:nvPr/>
          </p:nvSpPr>
          <p:spPr>
            <a:xfrm rot="10800000">
              <a:off x="752858" y="744469"/>
              <a:ext cx="3275668" cy="4408488"/>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19" name="Google Shape;119;g1ee8d01f392_2_10"/>
          <p:cNvPicPr preferRelativeResize="0"/>
          <p:nvPr/>
        </p:nvPicPr>
        <p:blipFill rotWithShape="1">
          <a:blip r:embed="rId2">
            <a:alphaModFix/>
          </a:blip>
          <a:srcRect/>
          <a:stretch/>
        </p:blipFill>
        <p:spPr>
          <a:xfrm>
            <a:off x="8610148" y="3655952"/>
            <a:ext cx="2358640" cy="2357518"/>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Comparison">
  <p:cSld name="Comparison">
    <p:bg>
      <p:bgPr>
        <a:solidFill>
          <a:srgbClr val="101D49"/>
        </a:solidFill>
        <a:effectLst/>
      </p:bgPr>
    </p:bg>
    <p:spTree>
      <p:nvGrpSpPr>
        <p:cNvPr id="1" name="Shape 120"/>
        <p:cNvGrpSpPr/>
        <p:nvPr/>
      </p:nvGrpSpPr>
      <p:grpSpPr>
        <a:xfrm>
          <a:off x="0" y="0"/>
          <a:ext cx="0" cy="0"/>
          <a:chOff x="0" y="0"/>
          <a:chExt cx="0" cy="0"/>
        </a:xfrm>
      </p:grpSpPr>
      <p:sp>
        <p:nvSpPr>
          <p:cNvPr id="121" name="Google Shape;121;g1ee8d01f392_2_21"/>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ibre Franklin"/>
              <a:ea typeface="Libre Franklin"/>
              <a:cs typeface="Libre Franklin"/>
              <a:sym typeface="Libre Franklin"/>
            </a:endParaRPr>
          </a:p>
        </p:txBody>
      </p:sp>
      <p:sp>
        <p:nvSpPr>
          <p:cNvPr id="122" name="Google Shape;122;g1ee8d01f392_2_21"/>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g1ee8d01f392_2_21"/>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g1ee8d01f392_2_21"/>
          <p:cNvSpPr txBox="1">
            <a:spLocks noGrp="1"/>
          </p:cNvSpPr>
          <p:nvPr>
            <p:ph type="body" idx="1"/>
          </p:nvPr>
        </p:nvSpPr>
        <p:spPr>
          <a:xfrm>
            <a:off x="1371600"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a:p>
        </p:txBody>
      </p:sp>
      <p:sp>
        <p:nvSpPr>
          <p:cNvPr id="125" name="Google Shape;125;g1ee8d01f392_2_21"/>
          <p:cNvSpPr txBox="1">
            <a:spLocks noGrp="1"/>
          </p:cNvSpPr>
          <p:nvPr>
            <p:ph type="body" idx="2"/>
          </p:nvPr>
        </p:nvSpPr>
        <p:spPr>
          <a:xfrm>
            <a:off x="1371600" y="3305211"/>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defRPr>
            </a:lvl1pPr>
            <a:lvl2pPr marL="914400" lvl="1" indent="-355600" algn="l">
              <a:lnSpc>
                <a:spcPct val="94000"/>
              </a:lnSpc>
              <a:spcBef>
                <a:spcPts val="500"/>
              </a:spcBef>
              <a:spcAft>
                <a:spcPts val="0"/>
              </a:spcAft>
              <a:buClr>
                <a:schemeClr val="dk2"/>
              </a:buClr>
              <a:buSzPts val="2000"/>
              <a:buChar char="–"/>
              <a:defRPr>
                <a:solidFill>
                  <a:schemeClr val="dk2"/>
                </a:solidFill>
              </a:defRPr>
            </a:lvl2pPr>
            <a:lvl3pPr marL="1371600" lvl="2" indent="-342900" algn="l">
              <a:lnSpc>
                <a:spcPct val="94000"/>
              </a:lnSpc>
              <a:spcBef>
                <a:spcPts val="500"/>
              </a:spcBef>
              <a:spcAft>
                <a:spcPts val="0"/>
              </a:spcAft>
              <a:buClr>
                <a:schemeClr val="dk2"/>
              </a:buClr>
              <a:buSzPts val="1800"/>
              <a:buChar char="■"/>
              <a:defRPr>
                <a:solidFill>
                  <a:schemeClr val="dk2"/>
                </a:solidFill>
              </a:defRPr>
            </a:lvl3pPr>
            <a:lvl4pPr marL="1828800" lvl="3" indent="-342900" algn="l">
              <a:lnSpc>
                <a:spcPct val="94000"/>
              </a:lnSpc>
              <a:spcBef>
                <a:spcPts val="500"/>
              </a:spcBef>
              <a:spcAft>
                <a:spcPts val="0"/>
              </a:spcAft>
              <a:buClr>
                <a:schemeClr val="dk2"/>
              </a:buClr>
              <a:buSzPts val="1800"/>
              <a:buChar char="–"/>
              <a:defRPr>
                <a:solidFill>
                  <a:schemeClr val="dk2"/>
                </a:solidFill>
              </a:defRPr>
            </a:lvl4pPr>
            <a:lvl5pPr marL="2286000" lvl="4" indent="-330200" algn="l">
              <a:lnSpc>
                <a:spcPct val="94000"/>
              </a:lnSpc>
              <a:spcBef>
                <a:spcPts val="500"/>
              </a:spcBef>
              <a:spcAft>
                <a:spcPts val="0"/>
              </a:spcAft>
              <a:buClr>
                <a:schemeClr val="dk2"/>
              </a:buClr>
              <a:buSzPts val="1600"/>
              <a:buChar char="■"/>
              <a:defRPr>
                <a:solidFill>
                  <a:schemeClr val="dk2"/>
                </a:solidFill>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26" name="Google Shape;126;g1ee8d01f392_2_21"/>
          <p:cNvSpPr txBox="1">
            <a:spLocks noGrp="1"/>
          </p:cNvSpPr>
          <p:nvPr>
            <p:ph type="body" idx="3"/>
          </p:nvPr>
        </p:nvSpPr>
        <p:spPr>
          <a:xfrm>
            <a:off x="6525015"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a:p>
        </p:txBody>
      </p:sp>
      <p:sp>
        <p:nvSpPr>
          <p:cNvPr id="127" name="Google Shape;127;g1ee8d01f392_2_21"/>
          <p:cNvSpPr txBox="1">
            <a:spLocks noGrp="1"/>
          </p:cNvSpPr>
          <p:nvPr>
            <p:ph type="body" idx="4"/>
          </p:nvPr>
        </p:nvSpPr>
        <p:spPr>
          <a:xfrm>
            <a:off x="6525015" y="3305211"/>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defRPr>
            </a:lvl1pPr>
            <a:lvl2pPr marL="914400" lvl="1" indent="-355600" algn="l">
              <a:lnSpc>
                <a:spcPct val="94000"/>
              </a:lnSpc>
              <a:spcBef>
                <a:spcPts val="500"/>
              </a:spcBef>
              <a:spcAft>
                <a:spcPts val="0"/>
              </a:spcAft>
              <a:buClr>
                <a:schemeClr val="dk2"/>
              </a:buClr>
              <a:buSzPts val="2000"/>
              <a:buChar char="–"/>
              <a:defRPr>
                <a:solidFill>
                  <a:schemeClr val="dk2"/>
                </a:solidFill>
              </a:defRPr>
            </a:lvl2pPr>
            <a:lvl3pPr marL="1371600" lvl="2" indent="-342900" algn="l">
              <a:lnSpc>
                <a:spcPct val="94000"/>
              </a:lnSpc>
              <a:spcBef>
                <a:spcPts val="500"/>
              </a:spcBef>
              <a:spcAft>
                <a:spcPts val="0"/>
              </a:spcAft>
              <a:buClr>
                <a:schemeClr val="dk2"/>
              </a:buClr>
              <a:buSzPts val="1800"/>
              <a:buChar char="■"/>
              <a:defRPr>
                <a:solidFill>
                  <a:schemeClr val="dk2"/>
                </a:solidFill>
              </a:defRPr>
            </a:lvl3pPr>
            <a:lvl4pPr marL="1828800" lvl="3" indent="-342900" algn="l">
              <a:lnSpc>
                <a:spcPct val="94000"/>
              </a:lnSpc>
              <a:spcBef>
                <a:spcPts val="500"/>
              </a:spcBef>
              <a:spcAft>
                <a:spcPts val="0"/>
              </a:spcAft>
              <a:buClr>
                <a:schemeClr val="dk2"/>
              </a:buClr>
              <a:buSzPts val="1800"/>
              <a:buChar char="–"/>
              <a:defRPr>
                <a:solidFill>
                  <a:schemeClr val="dk2"/>
                </a:solidFill>
              </a:defRPr>
            </a:lvl4pPr>
            <a:lvl5pPr marL="2286000" lvl="4" indent="-330200" algn="l">
              <a:lnSpc>
                <a:spcPct val="94000"/>
              </a:lnSpc>
              <a:spcBef>
                <a:spcPts val="500"/>
              </a:spcBef>
              <a:spcAft>
                <a:spcPts val="0"/>
              </a:spcAft>
              <a:buClr>
                <a:schemeClr val="dk2"/>
              </a:buClr>
              <a:buSzPts val="1600"/>
              <a:buChar char="■"/>
              <a:defRPr>
                <a:solidFill>
                  <a:schemeClr val="dk2"/>
                </a:solidFill>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28" name="Google Shape;128;g1ee8d01f392_2_21"/>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9" name="Google Shape;129;g1ee8d01f392_2_21"/>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0" name="Google Shape;130;g1ee8d01f392_2_21"/>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sz="1800" b="0" i="0" u="none" strike="noStrike" cap="none">
                <a:solidFill>
                  <a:schemeClr val="lt1"/>
                </a:solidFill>
                <a:latin typeface="Libre Franklin"/>
                <a:ea typeface="Libre Franklin"/>
                <a:cs typeface="Libre Franklin"/>
                <a:sym typeface="Libre Franklin"/>
              </a:defRPr>
            </a:lvl1pPr>
            <a:lvl2pPr marL="0" lvl="1" indent="0" algn="l">
              <a:spcBef>
                <a:spcPts val="0"/>
              </a:spcBef>
              <a:buNone/>
              <a:defRPr sz="1800" b="0" i="0" u="none" strike="noStrike" cap="none">
                <a:solidFill>
                  <a:schemeClr val="lt1"/>
                </a:solidFill>
                <a:latin typeface="Libre Franklin"/>
                <a:ea typeface="Libre Franklin"/>
                <a:cs typeface="Libre Franklin"/>
                <a:sym typeface="Libre Franklin"/>
              </a:defRPr>
            </a:lvl2pPr>
            <a:lvl3pPr marL="0" lvl="2" indent="0" algn="l">
              <a:spcBef>
                <a:spcPts val="0"/>
              </a:spcBef>
              <a:buNone/>
              <a:defRPr sz="1800" b="0" i="0" u="none" strike="noStrike" cap="none">
                <a:solidFill>
                  <a:schemeClr val="lt1"/>
                </a:solidFill>
                <a:latin typeface="Libre Franklin"/>
                <a:ea typeface="Libre Franklin"/>
                <a:cs typeface="Libre Franklin"/>
                <a:sym typeface="Libre Franklin"/>
              </a:defRPr>
            </a:lvl3pPr>
            <a:lvl4pPr marL="0" lvl="3" indent="0" algn="l">
              <a:spcBef>
                <a:spcPts val="0"/>
              </a:spcBef>
              <a:buNone/>
              <a:defRPr sz="1800" b="0" i="0" u="none" strike="noStrike" cap="none">
                <a:solidFill>
                  <a:schemeClr val="lt1"/>
                </a:solidFill>
                <a:latin typeface="Libre Franklin"/>
                <a:ea typeface="Libre Franklin"/>
                <a:cs typeface="Libre Franklin"/>
                <a:sym typeface="Libre Franklin"/>
              </a:defRPr>
            </a:lvl4pPr>
            <a:lvl5pPr marL="0" lvl="4" indent="0" algn="l">
              <a:spcBef>
                <a:spcPts val="0"/>
              </a:spcBef>
              <a:buNone/>
              <a:defRPr sz="1800" b="0" i="0" u="none" strike="noStrike" cap="none">
                <a:solidFill>
                  <a:schemeClr val="lt1"/>
                </a:solidFill>
                <a:latin typeface="Libre Franklin"/>
                <a:ea typeface="Libre Franklin"/>
                <a:cs typeface="Libre Franklin"/>
                <a:sym typeface="Libre Franklin"/>
              </a:defRPr>
            </a:lvl5pPr>
            <a:lvl6pPr marL="0" lvl="5" indent="0" algn="l">
              <a:spcBef>
                <a:spcPts val="0"/>
              </a:spcBef>
              <a:buNone/>
              <a:defRPr sz="1800" b="0" i="0" u="none" strike="noStrike" cap="none">
                <a:solidFill>
                  <a:schemeClr val="lt1"/>
                </a:solidFill>
                <a:latin typeface="Libre Franklin"/>
                <a:ea typeface="Libre Franklin"/>
                <a:cs typeface="Libre Franklin"/>
                <a:sym typeface="Libre Franklin"/>
              </a:defRPr>
            </a:lvl6pPr>
            <a:lvl7pPr marL="0" lvl="6" indent="0" algn="l">
              <a:spcBef>
                <a:spcPts val="0"/>
              </a:spcBef>
              <a:buNone/>
              <a:defRPr sz="1800" b="0" i="0" u="none" strike="noStrike" cap="none">
                <a:solidFill>
                  <a:schemeClr val="lt1"/>
                </a:solidFill>
                <a:latin typeface="Libre Franklin"/>
                <a:ea typeface="Libre Franklin"/>
                <a:cs typeface="Libre Franklin"/>
                <a:sym typeface="Libre Franklin"/>
              </a:defRPr>
            </a:lvl7pPr>
            <a:lvl8pPr marL="0" lvl="7" indent="0" algn="l">
              <a:spcBef>
                <a:spcPts val="0"/>
              </a:spcBef>
              <a:buNone/>
              <a:defRPr sz="1800" b="0" i="0" u="none" strike="noStrike" cap="none">
                <a:solidFill>
                  <a:schemeClr val="lt1"/>
                </a:solidFill>
                <a:latin typeface="Libre Franklin"/>
                <a:ea typeface="Libre Franklin"/>
                <a:cs typeface="Libre Franklin"/>
                <a:sym typeface="Libre Franklin"/>
              </a:defRPr>
            </a:lvl8pPr>
            <a:lvl9pPr marL="0" lvl="8" indent="0" algn="l">
              <a:spcBef>
                <a:spcPts val="0"/>
              </a:spcBef>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31" name="Google Shape;131;g1ee8d01f392_2_21"/>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32" name="Google Shape;132;g1ee8d01f392_2_21"/>
          <p:cNvPicPr preferRelativeResize="0"/>
          <p:nvPr/>
        </p:nvPicPr>
        <p:blipFill rotWithShape="1">
          <a:blip r:embed="rId2">
            <a:alphaModFix/>
          </a:blip>
          <a:srcRect/>
          <a:stretch/>
        </p:blipFill>
        <p:spPr>
          <a:xfrm>
            <a:off x="10377555" y="5226795"/>
            <a:ext cx="1562816" cy="1562072"/>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Shape 9"/>
        <p:cNvGrpSpPr/>
        <p:nvPr/>
      </p:nvGrpSpPr>
      <p:grpSpPr>
        <a:xfrm>
          <a:off x="0" y="0"/>
          <a:ext cx="0" cy="0"/>
          <a:chOff x="0" y="0"/>
          <a:chExt cx="0" cy="0"/>
        </a:xfrm>
      </p:grpSpPr>
      <p:sp>
        <p:nvSpPr>
          <p:cNvPr id="10" name="Google Shape;10;p40"/>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 name="Google Shape;11;p40"/>
          <p:cNvSpPr txBox="1">
            <a:spLocks noGrp="1"/>
          </p:cNvSpPr>
          <p:nvPr>
            <p:ph type="body" idx="1"/>
          </p:nvPr>
        </p:nvSpPr>
        <p:spPr>
          <a:xfrm>
            <a:off x="1371600" y="2286000"/>
            <a:ext cx="9601200" cy="3581400"/>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94000"/>
              </a:lnSpc>
              <a:spcBef>
                <a:spcPts val="1000"/>
              </a:spcBef>
              <a:spcAft>
                <a:spcPts val="0"/>
              </a:spcAft>
              <a:buClr>
                <a:schemeClr val="dk2"/>
              </a:buClr>
              <a:buSzPts val="2000"/>
              <a:buFont typeface="Libre Franklin"/>
              <a:buChar char="■"/>
              <a:defRPr sz="2000" b="0" i="0" u="none" strike="noStrike" cap="none">
                <a:solidFill>
                  <a:schemeClr val="dk2"/>
                </a:solidFill>
                <a:latin typeface="Calibri"/>
                <a:ea typeface="Calibri"/>
                <a:cs typeface="Calibri"/>
                <a:sym typeface="Calibri"/>
              </a:defRPr>
            </a:lvl1pPr>
            <a:lvl2pPr marL="914400" marR="0" lvl="1" indent="-355600" algn="l" rtl="0">
              <a:lnSpc>
                <a:spcPct val="94000"/>
              </a:lnSpc>
              <a:spcBef>
                <a:spcPts val="500"/>
              </a:spcBef>
              <a:spcAft>
                <a:spcPts val="0"/>
              </a:spcAft>
              <a:buClr>
                <a:schemeClr val="dk2"/>
              </a:buClr>
              <a:buSzPts val="2000"/>
              <a:buFont typeface="Libre Franklin"/>
              <a:buChar char="–"/>
              <a:defRPr sz="2000" b="0" i="1" u="none" strike="noStrike" cap="none">
                <a:solidFill>
                  <a:schemeClr val="dk2"/>
                </a:solidFill>
                <a:latin typeface="Calibri"/>
                <a:ea typeface="Calibri"/>
                <a:cs typeface="Calibri"/>
                <a:sym typeface="Calibri"/>
              </a:defRPr>
            </a:lvl2pPr>
            <a:lvl3pPr marL="1371600" marR="0" lvl="2" indent="-342900" algn="l" rtl="0">
              <a:lnSpc>
                <a:spcPct val="94000"/>
              </a:lnSpc>
              <a:spcBef>
                <a:spcPts val="500"/>
              </a:spcBef>
              <a:spcAft>
                <a:spcPts val="0"/>
              </a:spcAft>
              <a:buClr>
                <a:schemeClr val="dk2"/>
              </a:buClr>
              <a:buSzPts val="1800"/>
              <a:buFont typeface="Libre Franklin"/>
              <a:buChar char="■"/>
              <a:defRPr sz="1800" b="0" i="0" u="none" strike="noStrike" cap="none">
                <a:solidFill>
                  <a:schemeClr val="dk2"/>
                </a:solidFill>
                <a:latin typeface="Calibri"/>
                <a:ea typeface="Calibri"/>
                <a:cs typeface="Calibri"/>
                <a:sym typeface="Calibri"/>
              </a:defRPr>
            </a:lvl3pPr>
            <a:lvl4pPr marL="1828800" marR="0" lvl="3" indent="-342900" algn="l" rtl="0">
              <a:lnSpc>
                <a:spcPct val="94000"/>
              </a:lnSpc>
              <a:spcBef>
                <a:spcPts val="500"/>
              </a:spcBef>
              <a:spcAft>
                <a:spcPts val="0"/>
              </a:spcAft>
              <a:buClr>
                <a:schemeClr val="dk2"/>
              </a:buClr>
              <a:buSzPts val="1800"/>
              <a:buFont typeface="Libre Franklin"/>
              <a:buChar char="–"/>
              <a:defRPr sz="1800" b="0" i="1" u="none" strike="noStrike" cap="none">
                <a:solidFill>
                  <a:schemeClr val="dk2"/>
                </a:solidFill>
                <a:latin typeface="Calibri"/>
                <a:ea typeface="Calibri"/>
                <a:cs typeface="Calibri"/>
                <a:sym typeface="Calibri"/>
              </a:defRPr>
            </a:lvl4pPr>
            <a:lvl5pPr marL="2286000" marR="0" lvl="4" indent="-330200" algn="l" rtl="0">
              <a:lnSpc>
                <a:spcPct val="94000"/>
              </a:lnSpc>
              <a:spcBef>
                <a:spcPts val="500"/>
              </a:spcBef>
              <a:spcAft>
                <a:spcPts val="0"/>
              </a:spcAft>
              <a:buClr>
                <a:schemeClr val="dk2"/>
              </a:buClr>
              <a:buSzPts val="1600"/>
              <a:buFont typeface="Libre Franklin"/>
              <a:buChar char="■"/>
              <a:defRPr sz="1600" b="0" i="0" u="none" strike="noStrike" cap="none">
                <a:solidFill>
                  <a:schemeClr val="dk2"/>
                </a:solidFill>
                <a:latin typeface="Calibri"/>
                <a:ea typeface="Calibri"/>
                <a:cs typeface="Calibri"/>
                <a:sym typeface="Calibri"/>
              </a:defRPr>
            </a:lvl5pPr>
            <a:lvl6pPr marL="2743200" marR="0" lvl="5" indent="-330200" algn="l" rtl="0">
              <a:lnSpc>
                <a:spcPct val="94000"/>
              </a:lnSpc>
              <a:spcBef>
                <a:spcPts val="500"/>
              </a:spcBef>
              <a:spcAft>
                <a:spcPts val="0"/>
              </a:spcAft>
              <a:buClr>
                <a:schemeClr val="dk2"/>
              </a:buClr>
              <a:buSzPts val="1600"/>
              <a:buFont typeface="Libre Franklin"/>
              <a:buChar char="–"/>
              <a:defRPr sz="1600" b="0" i="1" u="none" strike="noStrike" cap="none">
                <a:solidFill>
                  <a:schemeClr val="dk2"/>
                </a:solidFill>
                <a:latin typeface="Libre Franklin"/>
                <a:ea typeface="Libre Franklin"/>
                <a:cs typeface="Libre Franklin"/>
                <a:sym typeface="Libre Franklin"/>
              </a:defRPr>
            </a:lvl6pPr>
            <a:lvl7pPr marL="3200400" marR="0" lvl="6" indent="-317500" algn="l" rtl="0">
              <a:lnSpc>
                <a:spcPct val="94000"/>
              </a:lnSpc>
              <a:spcBef>
                <a:spcPts val="50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7pPr>
            <a:lvl8pPr marL="3657600" marR="0" lvl="7" indent="-317500" algn="l" rtl="0">
              <a:lnSpc>
                <a:spcPct val="94000"/>
              </a:lnSpc>
              <a:spcBef>
                <a:spcPts val="500"/>
              </a:spcBef>
              <a:spcAft>
                <a:spcPts val="0"/>
              </a:spcAft>
              <a:buClr>
                <a:schemeClr val="dk2"/>
              </a:buClr>
              <a:buSzPts val="1400"/>
              <a:buFont typeface="Libre Franklin"/>
              <a:buChar char="–"/>
              <a:defRPr sz="1400" b="0" i="1" u="none" strike="noStrike" cap="none">
                <a:solidFill>
                  <a:schemeClr val="dk2"/>
                </a:solidFill>
                <a:latin typeface="Libre Franklin"/>
                <a:ea typeface="Libre Franklin"/>
                <a:cs typeface="Libre Franklin"/>
                <a:sym typeface="Libre Franklin"/>
              </a:defRPr>
            </a:lvl8pPr>
            <a:lvl9pPr marL="4114800" marR="0" lvl="8" indent="-317500" algn="l" rtl="0">
              <a:lnSpc>
                <a:spcPct val="94000"/>
              </a:lnSpc>
              <a:spcBef>
                <a:spcPts val="500"/>
              </a:spcBef>
              <a:spcAft>
                <a:spcPts val="20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9pPr>
          </a:lstStyle>
          <a:p>
            <a:endParaRPr/>
          </a:p>
        </p:txBody>
      </p:sp>
      <p:sp>
        <p:nvSpPr>
          <p:cNvPr id="12" name="Google Shape;12;p40"/>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chemeClr val="lt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2pPr>
            <a:lvl3pPr marR="0" lvl="2"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3pPr>
            <a:lvl4pPr marR="0" lvl="3"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4pPr>
            <a:lvl5pPr marR="0" lvl="4"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5pPr>
            <a:lvl6pPr marR="0" lvl="5"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6pPr>
            <a:lvl7pPr marR="0" lvl="6"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7pPr>
            <a:lvl8pPr marR="0" lvl="7"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8pPr>
            <a:lvl9pPr marR="0" lvl="8"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3" name="Google Shape;13;p40"/>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chemeClr val="lt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2pPr>
            <a:lvl3pPr marR="0" lvl="2"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3pPr>
            <a:lvl4pPr marR="0" lvl="3"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4pPr>
            <a:lvl5pPr marR="0" lvl="4"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5pPr>
            <a:lvl6pPr marR="0" lvl="5"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6pPr>
            <a:lvl7pPr marR="0" lvl="6"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7pPr>
            <a:lvl8pPr marR="0" lvl="7"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8pPr>
            <a:lvl9pPr marR="0" lvl="8"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4" name="Google Shape;14;p40"/>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b="0" i="0" u="none" strike="noStrike" cap="none">
                <a:solidFill>
                  <a:schemeClr val="lt1"/>
                </a:solidFill>
                <a:latin typeface="Calibri"/>
                <a:ea typeface="Calibri"/>
                <a:cs typeface="Calibri"/>
                <a:sym typeface="Calibri"/>
              </a:defRPr>
            </a:lvl1pPr>
            <a:lvl2pPr marL="0" marR="0" lvl="1" indent="0" algn="l" rtl="0">
              <a:spcBef>
                <a:spcPts val="0"/>
              </a:spcBef>
              <a:buNone/>
              <a:defRPr sz="1800" b="0" i="0" u="none" strike="noStrike" cap="none">
                <a:solidFill>
                  <a:schemeClr val="lt1"/>
                </a:solidFill>
                <a:latin typeface="Calibri"/>
                <a:ea typeface="Calibri"/>
                <a:cs typeface="Calibri"/>
                <a:sym typeface="Calibri"/>
              </a:defRPr>
            </a:lvl2pPr>
            <a:lvl3pPr marL="0" marR="0" lvl="2" indent="0" algn="l" rtl="0">
              <a:spcBef>
                <a:spcPts val="0"/>
              </a:spcBef>
              <a:buNone/>
              <a:defRPr sz="1800" b="0" i="0" u="none" strike="noStrike" cap="none">
                <a:solidFill>
                  <a:schemeClr val="lt1"/>
                </a:solidFill>
                <a:latin typeface="Calibri"/>
                <a:ea typeface="Calibri"/>
                <a:cs typeface="Calibri"/>
                <a:sym typeface="Calibri"/>
              </a:defRPr>
            </a:lvl3pPr>
            <a:lvl4pPr marL="0" marR="0" lvl="3" indent="0" algn="l" rtl="0">
              <a:spcBef>
                <a:spcPts val="0"/>
              </a:spcBef>
              <a:buNone/>
              <a:defRPr sz="1800" b="0" i="0" u="none" strike="noStrike" cap="none">
                <a:solidFill>
                  <a:schemeClr val="lt1"/>
                </a:solidFill>
                <a:latin typeface="Calibri"/>
                <a:ea typeface="Calibri"/>
                <a:cs typeface="Calibri"/>
                <a:sym typeface="Calibri"/>
              </a:defRPr>
            </a:lvl4pPr>
            <a:lvl5pPr marL="0" marR="0" lvl="4" indent="0" algn="l" rtl="0">
              <a:spcBef>
                <a:spcPts val="0"/>
              </a:spcBef>
              <a:buNone/>
              <a:defRPr sz="1800" b="0" i="0" u="none" strike="noStrike" cap="none">
                <a:solidFill>
                  <a:schemeClr val="lt1"/>
                </a:solidFill>
                <a:latin typeface="Calibri"/>
                <a:ea typeface="Calibri"/>
                <a:cs typeface="Calibri"/>
                <a:sym typeface="Calibri"/>
              </a:defRPr>
            </a:lvl5pPr>
            <a:lvl6pPr marL="0" marR="0" lvl="5" indent="0" algn="l" rtl="0">
              <a:spcBef>
                <a:spcPts val="0"/>
              </a:spcBef>
              <a:buNone/>
              <a:defRPr sz="1800" b="0" i="0" u="none" strike="noStrike" cap="none">
                <a:solidFill>
                  <a:schemeClr val="lt1"/>
                </a:solidFill>
                <a:latin typeface="Calibri"/>
                <a:ea typeface="Calibri"/>
                <a:cs typeface="Calibri"/>
                <a:sym typeface="Calibri"/>
              </a:defRPr>
            </a:lvl6pPr>
            <a:lvl7pPr marL="0" marR="0" lvl="6" indent="0" algn="l" rtl="0">
              <a:spcBef>
                <a:spcPts val="0"/>
              </a:spcBef>
              <a:buNone/>
              <a:defRPr sz="1800" b="0" i="0" u="none" strike="noStrike" cap="none">
                <a:solidFill>
                  <a:schemeClr val="lt1"/>
                </a:solidFill>
                <a:latin typeface="Calibri"/>
                <a:ea typeface="Calibri"/>
                <a:cs typeface="Calibri"/>
                <a:sym typeface="Calibri"/>
              </a:defRPr>
            </a:lvl7pPr>
            <a:lvl8pPr marL="0" marR="0" lvl="7" indent="0" algn="l" rtl="0">
              <a:spcBef>
                <a:spcPts val="0"/>
              </a:spcBef>
              <a:buNone/>
              <a:defRPr sz="1800" b="0" i="0" u="none" strike="noStrike" cap="none">
                <a:solidFill>
                  <a:schemeClr val="lt1"/>
                </a:solidFill>
                <a:latin typeface="Calibri"/>
                <a:ea typeface="Calibri"/>
                <a:cs typeface="Calibri"/>
                <a:sym typeface="Calibri"/>
              </a:defRPr>
            </a:lvl8pPr>
            <a:lvl9pPr marL="0" marR="0" lvl="8" indent="0" algn="l" rtl="0">
              <a:spcBef>
                <a:spcPts val="0"/>
              </a:spcBef>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5" name="Google Shape;15;p40"/>
          <p:cNvSpPr txBox="1"/>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marR="0" lvl="0" indent="0" algn="l" rtl="0">
              <a:lnSpc>
                <a:spcPct val="89000"/>
              </a:lnSpc>
              <a:spcBef>
                <a:spcPts val="0"/>
              </a:spcBef>
              <a:spcAft>
                <a:spcPts val="0"/>
              </a:spcAft>
              <a:buClr>
                <a:srgbClr val="101D49"/>
              </a:buClr>
              <a:buSzPts val="4400"/>
              <a:buFont typeface="Calibri"/>
              <a:buNone/>
            </a:pPr>
            <a:r>
              <a:rPr lang="en-US" sz="4400" b="1" i="0" u="none" strike="noStrike" cap="none">
                <a:solidFill>
                  <a:srgbClr val="101D49"/>
                </a:solidFill>
                <a:latin typeface="Calibri"/>
                <a:ea typeface="Calibri"/>
                <a:cs typeface="Calibri"/>
                <a:sym typeface="Calibri"/>
              </a:rPr>
              <a:t>Click to edit Master title style</a:t>
            </a:r>
            <a:endParaRPr/>
          </a:p>
        </p:txBody>
      </p:sp>
      <p:sp>
        <p:nvSpPr>
          <p:cNvPr id="16" name="Google Shape;16;p40"/>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40"/>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8" name="Google Shape;18;p40"/>
          <p:cNvPicPr preferRelativeResize="0"/>
          <p:nvPr/>
        </p:nvPicPr>
        <p:blipFill rotWithShape="1">
          <a:blip r:embed="rId9">
            <a:alphaModFix/>
          </a:blip>
          <a:srcRect/>
          <a:stretch/>
        </p:blipFill>
        <p:spPr>
          <a:xfrm>
            <a:off x="10377555" y="5226795"/>
            <a:ext cx="1562816" cy="156207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Shape 99"/>
        <p:cNvGrpSpPr/>
        <p:nvPr/>
      </p:nvGrpSpPr>
      <p:grpSpPr>
        <a:xfrm>
          <a:off x="0" y="0"/>
          <a:ext cx="0" cy="0"/>
          <a:chOff x="0" y="0"/>
          <a:chExt cx="0" cy="0"/>
        </a:xfrm>
      </p:grpSpPr>
      <p:sp>
        <p:nvSpPr>
          <p:cNvPr id="100" name="Google Shape;100;g1ee8d01f392_2_0"/>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ibre Franklin"/>
              <a:ea typeface="Libre Franklin"/>
              <a:cs typeface="Libre Franklin"/>
              <a:sym typeface="Libre Franklin"/>
            </a:endParaRPr>
          </a:p>
        </p:txBody>
      </p:sp>
      <p:sp>
        <p:nvSpPr>
          <p:cNvPr id="101" name="Google Shape;101;g1ee8d01f392_2_0"/>
          <p:cNvSpPr txBox="1">
            <a:spLocks noGrp="1"/>
          </p:cNvSpPr>
          <p:nvPr>
            <p:ph type="body" idx="1"/>
          </p:nvPr>
        </p:nvSpPr>
        <p:spPr>
          <a:xfrm>
            <a:off x="1371600" y="2286000"/>
            <a:ext cx="9601200" cy="3581400"/>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94000"/>
              </a:lnSpc>
              <a:spcBef>
                <a:spcPts val="1000"/>
              </a:spcBef>
              <a:spcAft>
                <a:spcPts val="0"/>
              </a:spcAft>
              <a:buClr>
                <a:schemeClr val="dk2"/>
              </a:buClr>
              <a:buSzPts val="2000"/>
              <a:buFont typeface="Libre Franklin"/>
              <a:buChar char="■"/>
              <a:defRPr sz="2000" b="0" i="0" u="none" strike="noStrike" cap="none">
                <a:solidFill>
                  <a:schemeClr val="dk2"/>
                </a:solidFill>
                <a:latin typeface="Libre Franklin"/>
                <a:ea typeface="Libre Franklin"/>
                <a:cs typeface="Libre Franklin"/>
                <a:sym typeface="Libre Franklin"/>
              </a:defRPr>
            </a:lvl1pPr>
            <a:lvl2pPr marL="914400" marR="0" lvl="1" indent="-355600" algn="l" rtl="0">
              <a:lnSpc>
                <a:spcPct val="94000"/>
              </a:lnSpc>
              <a:spcBef>
                <a:spcPts val="500"/>
              </a:spcBef>
              <a:spcAft>
                <a:spcPts val="0"/>
              </a:spcAft>
              <a:buClr>
                <a:schemeClr val="dk2"/>
              </a:buClr>
              <a:buSzPts val="2000"/>
              <a:buFont typeface="Libre Franklin"/>
              <a:buChar char="–"/>
              <a:defRPr sz="2000" b="0" i="1" u="none" strike="noStrike" cap="none">
                <a:solidFill>
                  <a:schemeClr val="dk2"/>
                </a:solidFill>
                <a:latin typeface="Libre Franklin"/>
                <a:ea typeface="Libre Franklin"/>
                <a:cs typeface="Libre Franklin"/>
                <a:sym typeface="Libre Franklin"/>
              </a:defRPr>
            </a:lvl2pPr>
            <a:lvl3pPr marL="1371600" marR="0" lvl="2" indent="-342900" algn="l" rtl="0">
              <a:lnSpc>
                <a:spcPct val="94000"/>
              </a:lnSpc>
              <a:spcBef>
                <a:spcPts val="500"/>
              </a:spcBef>
              <a:spcAft>
                <a:spcPts val="0"/>
              </a:spcAft>
              <a:buClr>
                <a:schemeClr val="dk2"/>
              </a:buClr>
              <a:buSzPts val="1800"/>
              <a:buFont typeface="Libre Franklin"/>
              <a:buChar char="■"/>
              <a:defRPr sz="1800" b="0" i="0" u="none" strike="noStrike" cap="none">
                <a:solidFill>
                  <a:schemeClr val="dk2"/>
                </a:solidFill>
                <a:latin typeface="Libre Franklin"/>
                <a:ea typeface="Libre Franklin"/>
                <a:cs typeface="Libre Franklin"/>
                <a:sym typeface="Libre Franklin"/>
              </a:defRPr>
            </a:lvl3pPr>
            <a:lvl4pPr marL="1828800" marR="0" lvl="3" indent="-342900" algn="l" rtl="0">
              <a:lnSpc>
                <a:spcPct val="94000"/>
              </a:lnSpc>
              <a:spcBef>
                <a:spcPts val="500"/>
              </a:spcBef>
              <a:spcAft>
                <a:spcPts val="0"/>
              </a:spcAft>
              <a:buClr>
                <a:schemeClr val="dk2"/>
              </a:buClr>
              <a:buSzPts val="1800"/>
              <a:buFont typeface="Libre Franklin"/>
              <a:buChar char="–"/>
              <a:defRPr sz="1800" b="0" i="1" u="none" strike="noStrike" cap="none">
                <a:solidFill>
                  <a:schemeClr val="dk2"/>
                </a:solidFill>
                <a:latin typeface="Libre Franklin"/>
                <a:ea typeface="Libre Franklin"/>
                <a:cs typeface="Libre Franklin"/>
                <a:sym typeface="Libre Franklin"/>
              </a:defRPr>
            </a:lvl4pPr>
            <a:lvl5pPr marL="2286000" marR="0" lvl="4" indent="-330200" algn="l" rtl="0">
              <a:lnSpc>
                <a:spcPct val="94000"/>
              </a:lnSpc>
              <a:spcBef>
                <a:spcPts val="500"/>
              </a:spcBef>
              <a:spcAft>
                <a:spcPts val="0"/>
              </a:spcAft>
              <a:buClr>
                <a:schemeClr val="dk2"/>
              </a:buClr>
              <a:buSzPts val="1600"/>
              <a:buFont typeface="Libre Franklin"/>
              <a:buChar char="■"/>
              <a:defRPr sz="1600" b="0" i="0" u="none" strike="noStrike" cap="none">
                <a:solidFill>
                  <a:schemeClr val="dk2"/>
                </a:solidFill>
                <a:latin typeface="Libre Franklin"/>
                <a:ea typeface="Libre Franklin"/>
                <a:cs typeface="Libre Franklin"/>
                <a:sym typeface="Libre Franklin"/>
              </a:defRPr>
            </a:lvl5pPr>
            <a:lvl6pPr marL="2743200" marR="0" lvl="5" indent="-330200" algn="l" rtl="0">
              <a:lnSpc>
                <a:spcPct val="94000"/>
              </a:lnSpc>
              <a:spcBef>
                <a:spcPts val="500"/>
              </a:spcBef>
              <a:spcAft>
                <a:spcPts val="0"/>
              </a:spcAft>
              <a:buClr>
                <a:schemeClr val="dk2"/>
              </a:buClr>
              <a:buSzPts val="1600"/>
              <a:buFont typeface="Libre Franklin"/>
              <a:buChar char="–"/>
              <a:defRPr sz="1600" b="0" i="1" u="none" strike="noStrike" cap="none">
                <a:solidFill>
                  <a:schemeClr val="dk2"/>
                </a:solidFill>
                <a:latin typeface="Libre Franklin"/>
                <a:ea typeface="Libre Franklin"/>
                <a:cs typeface="Libre Franklin"/>
                <a:sym typeface="Libre Franklin"/>
              </a:defRPr>
            </a:lvl6pPr>
            <a:lvl7pPr marL="3200400" marR="0" lvl="6" indent="-317500" algn="l" rtl="0">
              <a:lnSpc>
                <a:spcPct val="94000"/>
              </a:lnSpc>
              <a:spcBef>
                <a:spcPts val="50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7pPr>
            <a:lvl8pPr marL="3657600" marR="0" lvl="7" indent="-317500" algn="l" rtl="0">
              <a:lnSpc>
                <a:spcPct val="94000"/>
              </a:lnSpc>
              <a:spcBef>
                <a:spcPts val="500"/>
              </a:spcBef>
              <a:spcAft>
                <a:spcPts val="0"/>
              </a:spcAft>
              <a:buClr>
                <a:schemeClr val="dk2"/>
              </a:buClr>
              <a:buSzPts val="1400"/>
              <a:buFont typeface="Libre Franklin"/>
              <a:buChar char="–"/>
              <a:defRPr sz="1400" b="0" i="1" u="none" strike="noStrike" cap="none">
                <a:solidFill>
                  <a:schemeClr val="dk2"/>
                </a:solidFill>
                <a:latin typeface="Libre Franklin"/>
                <a:ea typeface="Libre Franklin"/>
                <a:cs typeface="Libre Franklin"/>
                <a:sym typeface="Libre Franklin"/>
              </a:defRPr>
            </a:lvl8pPr>
            <a:lvl9pPr marL="4114800" marR="0" lvl="8" indent="-317500" algn="l" rtl="0">
              <a:lnSpc>
                <a:spcPct val="94000"/>
              </a:lnSpc>
              <a:spcBef>
                <a:spcPts val="500"/>
              </a:spcBef>
              <a:spcAft>
                <a:spcPts val="20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9pPr>
          </a:lstStyle>
          <a:p>
            <a:endParaRPr/>
          </a:p>
        </p:txBody>
      </p:sp>
      <p:sp>
        <p:nvSpPr>
          <p:cNvPr id="102" name="Google Shape;102;g1ee8d01f392_2_0"/>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chemeClr val="lt1"/>
                </a:solidFill>
                <a:latin typeface="Libre Franklin"/>
                <a:ea typeface="Libre Franklin"/>
                <a:cs typeface="Libre Franklin"/>
                <a:sym typeface="Libre Franklin"/>
              </a:defRPr>
            </a:lvl1pPr>
            <a:lvl2pPr marR="0" lvl="1"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2pPr>
            <a:lvl3pPr marR="0" lvl="2"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3pPr>
            <a:lvl4pPr marR="0" lvl="3"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4pPr>
            <a:lvl5pPr marR="0" lvl="4"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5pPr>
            <a:lvl6pPr marR="0" lvl="5"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6pPr>
            <a:lvl7pPr marR="0" lvl="6"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7pPr>
            <a:lvl8pPr marR="0" lvl="7"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8pPr>
            <a:lvl9pPr marR="0" lvl="8"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03" name="Google Shape;103;g1ee8d01f392_2_0"/>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chemeClr val="lt1"/>
                </a:solidFill>
                <a:latin typeface="Libre Franklin"/>
                <a:ea typeface="Libre Franklin"/>
                <a:cs typeface="Libre Franklin"/>
                <a:sym typeface="Libre Franklin"/>
              </a:defRPr>
            </a:lvl1pPr>
            <a:lvl2pPr marR="0" lvl="1"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2pPr>
            <a:lvl3pPr marR="0" lvl="2"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3pPr>
            <a:lvl4pPr marR="0" lvl="3"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4pPr>
            <a:lvl5pPr marR="0" lvl="4"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5pPr>
            <a:lvl6pPr marR="0" lvl="5"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6pPr>
            <a:lvl7pPr marR="0" lvl="6"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7pPr>
            <a:lvl8pPr marR="0" lvl="7"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8pPr>
            <a:lvl9pPr marR="0" lvl="8"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04" name="Google Shape;104;g1ee8d01f392_2_0"/>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b="0" i="0" u="none" strike="noStrike" cap="none">
                <a:solidFill>
                  <a:schemeClr val="lt1"/>
                </a:solidFill>
                <a:latin typeface="Libre Franklin"/>
                <a:ea typeface="Libre Franklin"/>
                <a:cs typeface="Libre Franklin"/>
                <a:sym typeface="Libre Franklin"/>
              </a:defRPr>
            </a:lvl1pPr>
            <a:lvl2pPr marL="0" marR="0" lvl="1" indent="0" algn="l" rtl="0">
              <a:spcBef>
                <a:spcPts val="0"/>
              </a:spcBef>
              <a:buNone/>
              <a:defRPr sz="1800" b="0" i="0" u="none" strike="noStrike" cap="none">
                <a:solidFill>
                  <a:schemeClr val="lt1"/>
                </a:solidFill>
                <a:latin typeface="Libre Franklin"/>
                <a:ea typeface="Libre Franklin"/>
                <a:cs typeface="Libre Franklin"/>
                <a:sym typeface="Libre Franklin"/>
              </a:defRPr>
            </a:lvl2pPr>
            <a:lvl3pPr marL="0" marR="0" lvl="2" indent="0" algn="l" rtl="0">
              <a:spcBef>
                <a:spcPts val="0"/>
              </a:spcBef>
              <a:buNone/>
              <a:defRPr sz="1800" b="0" i="0" u="none" strike="noStrike" cap="none">
                <a:solidFill>
                  <a:schemeClr val="lt1"/>
                </a:solidFill>
                <a:latin typeface="Libre Franklin"/>
                <a:ea typeface="Libre Franklin"/>
                <a:cs typeface="Libre Franklin"/>
                <a:sym typeface="Libre Franklin"/>
              </a:defRPr>
            </a:lvl3pPr>
            <a:lvl4pPr marL="0" marR="0" lvl="3" indent="0" algn="l" rtl="0">
              <a:spcBef>
                <a:spcPts val="0"/>
              </a:spcBef>
              <a:buNone/>
              <a:defRPr sz="1800" b="0" i="0" u="none" strike="noStrike" cap="none">
                <a:solidFill>
                  <a:schemeClr val="lt1"/>
                </a:solidFill>
                <a:latin typeface="Libre Franklin"/>
                <a:ea typeface="Libre Franklin"/>
                <a:cs typeface="Libre Franklin"/>
                <a:sym typeface="Libre Franklin"/>
              </a:defRPr>
            </a:lvl4pPr>
            <a:lvl5pPr marL="0" marR="0" lvl="4" indent="0" algn="l" rtl="0">
              <a:spcBef>
                <a:spcPts val="0"/>
              </a:spcBef>
              <a:buNone/>
              <a:defRPr sz="1800" b="0" i="0" u="none" strike="noStrike" cap="none">
                <a:solidFill>
                  <a:schemeClr val="lt1"/>
                </a:solidFill>
                <a:latin typeface="Libre Franklin"/>
                <a:ea typeface="Libre Franklin"/>
                <a:cs typeface="Libre Franklin"/>
                <a:sym typeface="Libre Franklin"/>
              </a:defRPr>
            </a:lvl5pPr>
            <a:lvl6pPr marL="0" marR="0" lvl="5" indent="0" algn="l" rtl="0">
              <a:spcBef>
                <a:spcPts val="0"/>
              </a:spcBef>
              <a:buNone/>
              <a:defRPr sz="1800" b="0" i="0" u="none" strike="noStrike" cap="none">
                <a:solidFill>
                  <a:schemeClr val="lt1"/>
                </a:solidFill>
                <a:latin typeface="Libre Franklin"/>
                <a:ea typeface="Libre Franklin"/>
                <a:cs typeface="Libre Franklin"/>
                <a:sym typeface="Libre Franklin"/>
              </a:defRPr>
            </a:lvl6pPr>
            <a:lvl7pPr marL="0" marR="0" lvl="6" indent="0" algn="l" rtl="0">
              <a:spcBef>
                <a:spcPts val="0"/>
              </a:spcBef>
              <a:buNone/>
              <a:defRPr sz="1800" b="0" i="0" u="none" strike="noStrike" cap="none">
                <a:solidFill>
                  <a:schemeClr val="lt1"/>
                </a:solidFill>
                <a:latin typeface="Libre Franklin"/>
                <a:ea typeface="Libre Franklin"/>
                <a:cs typeface="Libre Franklin"/>
                <a:sym typeface="Libre Franklin"/>
              </a:defRPr>
            </a:lvl7pPr>
            <a:lvl8pPr marL="0" marR="0" lvl="7" indent="0" algn="l" rtl="0">
              <a:spcBef>
                <a:spcPts val="0"/>
              </a:spcBef>
              <a:buNone/>
              <a:defRPr sz="1800" b="0" i="0" u="none" strike="noStrike" cap="none">
                <a:solidFill>
                  <a:schemeClr val="lt1"/>
                </a:solidFill>
                <a:latin typeface="Libre Franklin"/>
                <a:ea typeface="Libre Franklin"/>
                <a:cs typeface="Libre Franklin"/>
                <a:sym typeface="Libre Franklin"/>
              </a:defRPr>
            </a:lvl8pPr>
            <a:lvl9pPr marL="0" marR="0" lvl="8" indent="0" algn="l" rtl="0">
              <a:spcBef>
                <a:spcPts val="0"/>
              </a:spcBef>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05" name="Google Shape;105;g1ee8d01f392_2_0"/>
          <p:cNvSpPr txBox="1"/>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marR="0" lvl="0" indent="0" algn="l" rtl="0">
              <a:lnSpc>
                <a:spcPct val="89000"/>
              </a:lnSpc>
              <a:spcBef>
                <a:spcPts val="0"/>
              </a:spcBef>
              <a:spcAft>
                <a:spcPts val="0"/>
              </a:spcAft>
              <a:buClr>
                <a:srgbClr val="101D49"/>
              </a:buClr>
              <a:buSzPts val="4400"/>
              <a:buFont typeface="Libre Franklin"/>
              <a:buNone/>
            </a:pPr>
            <a:r>
              <a:rPr lang="en-US" sz="4400" b="1" i="0" u="none" strike="noStrike" cap="none">
                <a:solidFill>
                  <a:srgbClr val="101D49"/>
                </a:solidFill>
                <a:latin typeface="Libre Franklin"/>
                <a:ea typeface="Libre Franklin"/>
                <a:cs typeface="Libre Franklin"/>
                <a:sym typeface="Libre Franklin"/>
              </a:rPr>
              <a:t>Click to edit Master title style</a:t>
            </a:r>
            <a:endParaRPr/>
          </a:p>
        </p:txBody>
      </p:sp>
      <p:sp>
        <p:nvSpPr>
          <p:cNvPr id="106" name="Google Shape;106;g1ee8d01f392_2_0"/>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g1ee8d01f392_2_0"/>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8" name="Google Shape;108;g1ee8d01f392_2_0"/>
          <p:cNvPicPr preferRelativeResize="0"/>
          <p:nvPr/>
        </p:nvPicPr>
        <p:blipFill rotWithShape="1">
          <a:blip r:embed="rId9">
            <a:alphaModFix/>
          </a:blip>
          <a:srcRect/>
          <a:stretch/>
        </p:blipFill>
        <p:spPr>
          <a:xfrm>
            <a:off x="10377555" y="5226795"/>
            <a:ext cx="1562816" cy="156207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mailto:mwbecompliance@idoa.in.gov"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hyperlink" Target="http://www.in.gov/idoa/mwbe"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in.gov/idoa/mwbe/2743.htm"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mailto:Indianaveteranspreference@idoa.in.gov"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hyperlink" Target="http://www.in.gov/idoa/2863.htm"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http://www.va.gov/osdbu/"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hyperlink" Target="http://www.va.gov/osdbu/"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mailto:mwbecompliance@idoa.in.gov?subject=Pay%20Audit%20Inquiry" TargetMode="External"/><Relationship Id="rId7" Type="http://schemas.openxmlformats.org/officeDocument/2006/relationships/image" Target="../media/image15.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hyperlink" Target="http://www.in.gov/idoa/mwbe/payaudit.htm"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8" Type="http://schemas.openxmlformats.org/officeDocument/2006/relationships/hyperlink" Target="https://www.in.gov/idoa/procurement/supplier-resource-center/requirements-to-do-business-with-the-state/bidder-profile-registration/manage-my-bidder-profile/submitting-a-bid/" TargetMode="External"/><Relationship Id="rId3" Type="http://schemas.openxmlformats.org/officeDocument/2006/relationships/hyperlink" Target="#_1.24_SUMMARY_OF"/><Relationship Id="rId7" Type="http://schemas.openxmlformats.org/officeDocument/2006/relationships/hyperlink" Target="https://www.in.gov/idoa/procurement/supplier-resource-center/requirements-to-do-business-with-the-state/bidder-profile-registration/" TargetMode="External"/><Relationship Id="rId2" Type="http://schemas.openxmlformats.org/officeDocument/2006/relationships/notesSlide" Target="../notesSlides/notesSlide35.xml"/><Relationship Id="rId1" Type="http://schemas.openxmlformats.org/officeDocument/2006/relationships/slideLayout" Target="../slideLayouts/slideLayout10.xml"/><Relationship Id="rId6" Type="http://schemas.openxmlformats.org/officeDocument/2006/relationships/hyperlink" Target="https://www.in.gov/iot/customer-service/myshareingov/multi-factor-authentication/" TargetMode="External"/><Relationship Id="rId5" Type="http://schemas.openxmlformats.org/officeDocument/2006/relationships/hyperlink" Target="#_2.1_General"/><Relationship Id="rId4" Type="http://schemas.openxmlformats.org/officeDocument/2006/relationships/hyperlink" Target="https://www.in.gov/idoa/procurement/award-recommendations/" TargetMode="External"/></Relationships>
</file>

<file path=ppt/slides/_rels/slide36.xml.rels><?xml version="1.0" encoding="UTF-8" standalone="yes"?>
<Relationships xmlns="http://schemas.openxmlformats.org/package/2006/relationships"><Relationship Id="rId8" Type="http://schemas.openxmlformats.org/officeDocument/2006/relationships/hyperlink" Target="http://www.in.gov/idoa/2354.htm" TargetMode="External"/><Relationship Id="rId3" Type="http://schemas.openxmlformats.org/officeDocument/2006/relationships/hyperlink" Target="http://www.in.gov/idoa/2788.htm" TargetMode="External"/><Relationship Id="rId7" Type="http://schemas.openxmlformats.org/officeDocument/2006/relationships/hyperlink" Target="http://www.in.gov/idoa/2352.htm" TargetMode="External"/><Relationship Id="rId2" Type="http://schemas.openxmlformats.org/officeDocument/2006/relationships/notesSlide" Target="../notesSlides/notesSlide36.xml"/><Relationship Id="rId1" Type="http://schemas.openxmlformats.org/officeDocument/2006/relationships/slideLayout" Target="../slideLayouts/slideLayout3.xml"/><Relationship Id="rId6" Type="http://schemas.openxmlformats.org/officeDocument/2006/relationships/hyperlink" Target="http://www.in.gov/idoa/3106.htm" TargetMode="External"/><Relationship Id="rId5" Type="http://schemas.openxmlformats.org/officeDocument/2006/relationships/hyperlink" Target="http://www.in.gov/sos" TargetMode="External"/><Relationship Id="rId4" Type="http://schemas.openxmlformats.org/officeDocument/2006/relationships/hyperlink" Target="http://www.in.gov/idoa/2464.htm"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hyperlink" Target="mailto:snelson@idoa.in.gov" TargetMode="External"/><Relationship Id="rId2" Type="http://schemas.openxmlformats.org/officeDocument/2006/relationships/notesSlide" Target="../notesSlides/notesSlide38.xml"/><Relationship Id="rId1" Type="http://schemas.openxmlformats.org/officeDocument/2006/relationships/slideLayout" Target="../slideLayouts/slideLayout1.xml"/><Relationship Id="rId5" Type="http://schemas.openxmlformats.org/officeDocument/2006/relationships/hyperlink" Target="http://www.in.gov/idoa/mwbe/payaudit.htm" TargetMode="External"/><Relationship Id="rId4" Type="http://schemas.openxmlformats.org/officeDocument/2006/relationships/hyperlink" Target="mailto:mwbecompliance@idoa.in.gov"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Shape 193"/>
        <p:cNvGrpSpPr/>
        <p:nvPr/>
      </p:nvGrpSpPr>
      <p:grpSpPr>
        <a:xfrm>
          <a:off x="0" y="0"/>
          <a:ext cx="0" cy="0"/>
          <a:chOff x="0" y="0"/>
          <a:chExt cx="0" cy="0"/>
        </a:xfrm>
      </p:grpSpPr>
      <p:sp>
        <p:nvSpPr>
          <p:cNvPr id="194" name="Google Shape;194;p1"/>
          <p:cNvSpPr txBox="1">
            <a:spLocks noGrp="1"/>
          </p:cNvSpPr>
          <p:nvPr>
            <p:ph type="ctrTitle"/>
          </p:nvPr>
        </p:nvSpPr>
        <p:spPr>
          <a:xfrm>
            <a:off x="1915385" y="1429216"/>
            <a:ext cx="8361229" cy="4247536"/>
          </a:xfrm>
          <a:prstGeom prst="rect">
            <a:avLst/>
          </a:prstGeom>
          <a:noFill/>
          <a:ln>
            <a:noFill/>
          </a:ln>
        </p:spPr>
        <p:txBody>
          <a:bodyPr spcFirstLastPara="1" wrap="square" lIns="91425" tIns="45700" rIns="91425" bIns="45700" anchor="b" anchorCtr="0">
            <a:noAutofit/>
          </a:bodyPr>
          <a:lstStyle/>
          <a:p>
            <a:pPr marL="0" lvl="0" indent="0" algn="ctr" rtl="0">
              <a:lnSpc>
                <a:spcPct val="89000"/>
              </a:lnSpc>
              <a:spcBef>
                <a:spcPts val="0"/>
              </a:spcBef>
              <a:spcAft>
                <a:spcPts val="0"/>
              </a:spcAft>
              <a:buClr>
                <a:srgbClr val="101D49"/>
              </a:buClr>
              <a:buSzPts val="3200"/>
              <a:buFont typeface="Calibri"/>
              <a:buNone/>
            </a:pPr>
            <a:r>
              <a:rPr lang="en-US" sz="3200" b="1" dirty="0"/>
              <a:t>REQUEST FOR PROPOSAL 25-79415</a:t>
            </a:r>
            <a:br>
              <a:rPr lang="en-US" sz="2400" b="1" dirty="0"/>
            </a:br>
            <a:br>
              <a:rPr lang="en-US" sz="2400" b="1" dirty="0"/>
            </a:br>
            <a:r>
              <a:rPr lang="en-US" sz="2000" b="1" dirty="0"/>
              <a:t>CENTRAL RESERVATIONS SOLUTIONS</a:t>
            </a:r>
            <a:br>
              <a:rPr lang="en-US" sz="2400" b="1" dirty="0"/>
            </a:br>
            <a:br>
              <a:rPr lang="en-US" sz="2400" b="1" dirty="0"/>
            </a:br>
            <a:r>
              <a:rPr lang="en-US" sz="2000" b="1" dirty="0"/>
              <a:t>INDIANA DEPARTMENT OF NATURAL RESOURCES</a:t>
            </a:r>
            <a:br>
              <a:rPr lang="en-US" sz="2400" dirty="0"/>
            </a:br>
            <a:br>
              <a:rPr lang="en-US" sz="2400" b="1" dirty="0"/>
            </a:br>
            <a:r>
              <a:rPr lang="en-US" sz="2400" dirty="0"/>
              <a:t>PRE-PROPOSAL CONFERENCE</a:t>
            </a:r>
            <a:br>
              <a:rPr lang="en-US" sz="2400" dirty="0"/>
            </a:br>
            <a:br>
              <a:rPr lang="en-US" sz="2400" dirty="0"/>
            </a:br>
            <a:br>
              <a:rPr lang="en-US" sz="2400" dirty="0">
                <a:solidFill>
                  <a:srgbClr val="FF0000"/>
                </a:solidFill>
              </a:rPr>
            </a:br>
            <a:br>
              <a:rPr lang="en-US" sz="2400" dirty="0"/>
            </a:br>
            <a:r>
              <a:rPr lang="en-US" sz="2400" dirty="0"/>
              <a:t>IDOA/PROCUREMENT DIVISION</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11"/>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Business Proposal </a:t>
            </a:r>
            <a:r>
              <a:rPr lang="en-US" sz="2400"/>
              <a:t>(Attachment E)</a:t>
            </a:r>
            <a:endParaRPr/>
          </a:p>
        </p:txBody>
      </p:sp>
      <p:sp>
        <p:nvSpPr>
          <p:cNvPr id="280" name="Google Shape;280;p11"/>
          <p:cNvSpPr txBox="1">
            <a:spLocks noGrp="1"/>
          </p:cNvSpPr>
          <p:nvPr>
            <p:ph type="body" idx="1"/>
          </p:nvPr>
        </p:nvSpPr>
        <p:spPr>
          <a:xfrm>
            <a:off x="1252330" y="1654403"/>
            <a:ext cx="9428480" cy="4592292"/>
          </a:xfrm>
          <a:prstGeom prst="rect">
            <a:avLst/>
          </a:prstGeom>
          <a:noFill/>
          <a:ln>
            <a:noFill/>
          </a:ln>
        </p:spPr>
        <p:txBody>
          <a:bodyPr spcFirstLastPara="1" wrap="square" lIns="91425" tIns="45700" rIns="91425" bIns="45700" anchor="t" anchorCtr="0">
            <a:normAutofit/>
          </a:bodyPr>
          <a:lstStyle/>
          <a:p>
            <a:pPr marL="384038" lvl="0" indent="-384038" algn="l" rtl="0">
              <a:lnSpc>
                <a:spcPct val="80000"/>
              </a:lnSpc>
              <a:spcBef>
                <a:spcPts val="0"/>
              </a:spcBef>
              <a:spcAft>
                <a:spcPts val="0"/>
              </a:spcAft>
              <a:buClr>
                <a:srgbClr val="101D49"/>
              </a:buClr>
              <a:buSzPts val="2000"/>
              <a:buChar char="■"/>
            </a:pPr>
            <a:r>
              <a:rPr lang="en-US" b="1" dirty="0">
                <a:solidFill>
                  <a:srgbClr val="101D49"/>
                </a:solidFill>
              </a:rPr>
              <a:t>Company Financial Information (Section 2.3.4)</a:t>
            </a:r>
            <a:endParaRPr dirty="0"/>
          </a:p>
          <a:p>
            <a:pPr marL="914377" lvl="1" indent="-384038" algn="l" rtl="0">
              <a:lnSpc>
                <a:spcPct val="94000"/>
              </a:lnSpc>
              <a:spcBef>
                <a:spcPts val="800"/>
              </a:spcBef>
              <a:spcAft>
                <a:spcPts val="0"/>
              </a:spcAft>
              <a:buClr>
                <a:srgbClr val="101D49"/>
              </a:buClr>
              <a:buSzPts val="2000"/>
              <a:buChar char="–"/>
            </a:pPr>
            <a:r>
              <a:rPr lang="en-US" i="0" dirty="0">
                <a:solidFill>
                  <a:srgbClr val="101D49"/>
                </a:solidFill>
              </a:rPr>
              <a:t>Respondents must provide documents to demonstrate financial stability including, for example, the most recent Dunn &amp; Bradstreet Business Report (preferred) or audited financial statements for the two (2) most recently completed fiscal years. If neither of these can be provided, Respondents must explain why and include an income statement and balance sheet for each of the two (2) most recently completed fiscal years. </a:t>
            </a:r>
            <a:endParaRPr dirty="0"/>
          </a:p>
          <a:p>
            <a:pPr marL="914377" lvl="1" indent="-384038" algn="l" rtl="0">
              <a:lnSpc>
                <a:spcPct val="94000"/>
              </a:lnSpc>
              <a:spcBef>
                <a:spcPts val="800"/>
              </a:spcBef>
              <a:spcAft>
                <a:spcPts val="0"/>
              </a:spcAft>
              <a:buClr>
                <a:srgbClr val="101D49"/>
              </a:buClr>
              <a:buSzPts val="2000"/>
              <a:buChar char="–"/>
            </a:pPr>
            <a:r>
              <a:rPr lang="en-US" i="0" dirty="0">
                <a:solidFill>
                  <a:srgbClr val="101D49"/>
                </a:solidFill>
              </a:rPr>
              <a:t>If the documents are from a parent or holding company, Respondents must explain the business relationship between the entities and demonstrate the financial stability of the entity which is directly responding to this RFP. </a:t>
            </a:r>
            <a:endParaRPr dirty="0"/>
          </a:p>
          <a:p>
            <a:pPr marL="384038" lvl="0" indent="-384038" algn="l" rtl="0">
              <a:lnSpc>
                <a:spcPct val="80000"/>
              </a:lnSpc>
              <a:spcBef>
                <a:spcPts val="1600"/>
              </a:spcBef>
              <a:spcAft>
                <a:spcPts val="0"/>
              </a:spcAft>
              <a:buClr>
                <a:srgbClr val="101D49"/>
              </a:buClr>
              <a:buSzPts val="2000"/>
              <a:buChar char="■"/>
            </a:pPr>
            <a:r>
              <a:rPr lang="en-US" b="1" dirty="0">
                <a:solidFill>
                  <a:srgbClr val="101D49"/>
                </a:solidFill>
              </a:rPr>
              <a:t>Contract Terms (Section 2.3.6)</a:t>
            </a:r>
            <a:endParaRPr dirty="0"/>
          </a:p>
          <a:p>
            <a:pPr marL="914377" lvl="1" indent="-384038" algn="l" rtl="0">
              <a:lnSpc>
                <a:spcPct val="94000"/>
              </a:lnSpc>
              <a:spcBef>
                <a:spcPts val="800"/>
              </a:spcBef>
              <a:spcAft>
                <a:spcPts val="0"/>
              </a:spcAft>
              <a:buClr>
                <a:srgbClr val="101D49"/>
              </a:buClr>
              <a:buSzPts val="2000"/>
              <a:buChar char="–"/>
            </a:pPr>
            <a:r>
              <a:rPr lang="en-US" i="0" dirty="0">
                <a:solidFill>
                  <a:srgbClr val="101D49"/>
                </a:solidFill>
              </a:rPr>
              <a:t>Respondents should review sample State contract and note exceptions to State non-mandatory clauses in Business Proposal and Executive Summary. Mandatory clauses are non-negotiable.</a:t>
            </a:r>
            <a:endParaRPr i="0" dirty="0">
              <a:solidFill>
                <a:schemeClr val="dk1"/>
              </a:solidFill>
            </a:endParaRPr>
          </a:p>
          <a:p>
            <a:pPr marL="384038" lvl="0" indent="-269738" algn="l" rtl="0">
              <a:lnSpc>
                <a:spcPct val="94000"/>
              </a:lnSpc>
              <a:spcBef>
                <a:spcPts val="1200"/>
              </a:spcBef>
              <a:spcAft>
                <a:spcPts val="0"/>
              </a:spcAft>
              <a:buClr>
                <a:schemeClr val="dk2"/>
              </a:buClr>
              <a:buSzPts val="1800"/>
              <a:buNone/>
            </a:pPr>
            <a:endParaRPr sz="1800" dirty="0">
              <a:solidFill>
                <a:schemeClr val="dk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12"/>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3800"/>
              <a:t>Business Proposal </a:t>
            </a:r>
            <a:r>
              <a:rPr lang="en-US" sz="2400"/>
              <a:t>(Attachment E) (</a:t>
            </a:r>
            <a:r>
              <a:rPr lang="en-US" sz="2400" i="1"/>
              <a:t>cont.</a:t>
            </a:r>
            <a:r>
              <a:rPr lang="en-US" sz="2400"/>
              <a:t>)</a:t>
            </a:r>
            <a:endParaRPr/>
          </a:p>
        </p:txBody>
      </p:sp>
      <p:sp>
        <p:nvSpPr>
          <p:cNvPr id="287" name="Google Shape;287;p12"/>
          <p:cNvSpPr txBox="1">
            <a:spLocks noGrp="1"/>
          </p:cNvSpPr>
          <p:nvPr>
            <p:ph type="body" idx="1"/>
          </p:nvPr>
        </p:nvSpPr>
        <p:spPr>
          <a:xfrm>
            <a:off x="1252330" y="1607909"/>
            <a:ext cx="9428480" cy="4592292"/>
          </a:xfrm>
          <a:prstGeom prst="rect">
            <a:avLst/>
          </a:prstGeom>
          <a:noFill/>
          <a:ln>
            <a:noFill/>
          </a:ln>
        </p:spPr>
        <p:txBody>
          <a:bodyPr spcFirstLastPara="1" wrap="square" lIns="91425" tIns="45700" rIns="91425" bIns="45700" anchor="t" anchorCtr="0">
            <a:noAutofit/>
          </a:bodyPr>
          <a:lstStyle/>
          <a:p>
            <a:pPr marL="384038" lvl="0" indent="-384038" algn="l" rtl="0">
              <a:lnSpc>
                <a:spcPct val="94000"/>
              </a:lnSpc>
              <a:spcBef>
                <a:spcPts val="0"/>
              </a:spcBef>
              <a:spcAft>
                <a:spcPts val="0"/>
              </a:spcAft>
              <a:buClr>
                <a:srgbClr val="101D49"/>
              </a:buClr>
              <a:buSzPts val="2000"/>
              <a:buChar char="■"/>
            </a:pPr>
            <a:r>
              <a:rPr lang="en-US" b="1">
                <a:solidFill>
                  <a:srgbClr val="101D49"/>
                </a:solidFill>
              </a:rPr>
              <a:t>References (Section 2.3.7)</a:t>
            </a:r>
            <a:endParaRPr/>
          </a:p>
          <a:p>
            <a:pPr marL="914377" lvl="1" indent="-384038" algn="l" rtl="0">
              <a:lnSpc>
                <a:spcPct val="94000"/>
              </a:lnSpc>
              <a:spcBef>
                <a:spcPts val="800"/>
              </a:spcBef>
              <a:spcAft>
                <a:spcPts val="0"/>
              </a:spcAft>
              <a:buClr>
                <a:srgbClr val="101D49"/>
              </a:buClr>
              <a:buSzPts val="2000"/>
              <a:buChar char="–"/>
            </a:pPr>
            <a:r>
              <a:rPr lang="en-US" i="0">
                <a:solidFill>
                  <a:srgbClr val="101D49"/>
                </a:solidFill>
              </a:rPr>
              <a:t>Respondents must have at least three (3) references who:</a:t>
            </a:r>
            <a:endParaRPr/>
          </a:p>
          <a:p>
            <a:pPr marL="1371566" lvl="2" indent="-384038" algn="l" rtl="0">
              <a:lnSpc>
                <a:spcPct val="94000"/>
              </a:lnSpc>
              <a:spcBef>
                <a:spcPts val="800"/>
              </a:spcBef>
              <a:spcAft>
                <a:spcPts val="0"/>
              </a:spcAft>
              <a:buClr>
                <a:srgbClr val="101D49"/>
              </a:buClr>
              <a:buSzPts val="2000"/>
              <a:buChar char="■"/>
            </a:pPr>
            <a:r>
              <a:rPr lang="en-US" sz="2000">
                <a:solidFill>
                  <a:srgbClr val="101D49"/>
                </a:solidFill>
              </a:rPr>
              <a:t>C</a:t>
            </a:r>
            <a:r>
              <a:rPr lang="en-US" sz="2000" i="0">
                <a:solidFill>
                  <a:srgbClr val="101D49"/>
                </a:solidFill>
              </a:rPr>
              <a:t>an speak to the Respondent’s experience in providing products and/or services that are the same, or similar, to those products and/or services requested in this solicitation</a:t>
            </a:r>
            <a:endParaRPr/>
          </a:p>
          <a:p>
            <a:pPr marL="1371566" lvl="2" indent="-384038" algn="l" rtl="0">
              <a:lnSpc>
                <a:spcPct val="94000"/>
              </a:lnSpc>
              <a:spcBef>
                <a:spcPts val="800"/>
              </a:spcBef>
              <a:spcAft>
                <a:spcPts val="0"/>
              </a:spcAft>
              <a:buClr>
                <a:srgbClr val="101D49"/>
              </a:buClr>
              <a:buSzPts val="2000"/>
              <a:buChar char="■"/>
            </a:pPr>
            <a:r>
              <a:rPr lang="en-US" sz="2000" i="0">
                <a:solidFill>
                  <a:srgbClr val="101D49"/>
                </a:solidFill>
              </a:rPr>
              <a:t>Can speak to the Respondent’s performance on contracts of similar scope for government clients </a:t>
            </a:r>
            <a:endParaRPr/>
          </a:p>
          <a:p>
            <a:pPr marL="1371566" lvl="2" indent="-384038" algn="l" rtl="0">
              <a:lnSpc>
                <a:spcPct val="94000"/>
              </a:lnSpc>
              <a:spcBef>
                <a:spcPts val="800"/>
              </a:spcBef>
              <a:spcAft>
                <a:spcPts val="0"/>
              </a:spcAft>
              <a:buClr>
                <a:srgbClr val="101D49"/>
              </a:buClr>
              <a:buSzPts val="2000"/>
              <a:buChar char="■"/>
            </a:pPr>
            <a:r>
              <a:rPr lang="en-US" sz="2000" i="0">
                <a:solidFill>
                  <a:srgbClr val="101D49"/>
                </a:solidFill>
              </a:rPr>
              <a:t>Are not the State of Indiana or any of its agencies </a:t>
            </a:r>
            <a:endParaRPr/>
          </a:p>
          <a:p>
            <a:pPr marL="0" lvl="0" indent="0" algn="l" rtl="0">
              <a:lnSpc>
                <a:spcPct val="94000"/>
              </a:lnSpc>
              <a:spcBef>
                <a:spcPts val="800"/>
              </a:spcBef>
              <a:spcAft>
                <a:spcPts val="0"/>
              </a:spcAft>
              <a:buClr>
                <a:schemeClr val="dk2"/>
              </a:buClr>
              <a:buSzPts val="1550"/>
              <a:buNone/>
            </a:pPr>
            <a:endParaRPr sz="1550" i="0">
              <a:solidFill>
                <a:srgbClr val="101D49"/>
              </a:solidFill>
            </a:endParaRPr>
          </a:p>
          <a:p>
            <a:pPr marL="914377" lvl="1" indent="-285613" algn="l" rtl="0">
              <a:lnSpc>
                <a:spcPct val="94000"/>
              </a:lnSpc>
              <a:spcBef>
                <a:spcPts val="800"/>
              </a:spcBef>
              <a:spcAft>
                <a:spcPts val="0"/>
              </a:spcAft>
              <a:buClr>
                <a:schemeClr val="dk2"/>
              </a:buClr>
              <a:buSzPts val="1550"/>
              <a:buNone/>
            </a:pPr>
            <a:endParaRPr sz="1550" i="0">
              <a:solidFill>
                <a:srgbClr val="101D49"/>
              </a:solidFill>
            </a:endParaRPr>
          </a:p>
          <a:p>
            <a:pPr marL="914377" lvl="1" indent="-285613" algn="l" rtl="0">
              <a:lnSpc>
                <a:spcPct val="94000"/>
              </a:lnSpc>
              <a:spcBef>
                <a:spcPts val="800"/>
              </a:spcBef>
              <a:spcAft>
                <a:spcPts val="0"/>
              </a:spcAft>
              <a:buClr>
                <a:schemeClr val="dk2"/>
              </a:buClr>
              <a:buSzPts val="1550"/>
              <a:buNone/>
            </a:pPr>
            <a:endParaRPr sz="1550" i="0">
              <a:solidFill>
                <a:srgbClr val="101D49"/>
              </a:solidFill>
            </a:endParaRPr>
          </a:p>
          <a:p>
            <a:pPr marL="914377" lvl="1" indent="-285613" algn="l" rtl="0">
              <a:lnSpc>
                <a:spcPct val="94000"/>
              </a:lnSpc>
              <a:spcBef>
                <a:spcPts val="800"/>
              </a:spcBef>
              <a:spcAft>
                <a:spcPts val="0"/>
              </a:spcAft>
              <a:buClr>
                <a:schemeClr val="dk2"/>
              </a:buClr>
              <a:buSzPts val="1550"/>
              <a:buNone/>
            </a:pPr>
            <a:endParaRPr sz="1550" i="0">
              <a:solidFill>
                <a:srgbClr val="101D49"/>
              </a:solidFill>
            </a:endParaRPr>
          </a:p>
          <a:p>
            <a:pPr marL="914377" lvl="1" indent="-285613" algn="l" rtl="0">
              <a:lnSpc>
                <a:spcPct val="94000"/>
              </a:lnSpc>
              <a:spcBef>
                <a:spcPts val="800"/>
              </a:spcBef>
              <a:spcAft>
                <a:spcPts val="0"/>
              </a:spcAft>
              <a:buClr>
                <a:schemeClr val="dk2"/>
              </a:buClr>
              <a:buSzPts val="1550"/>
              <a:buNone/>
            </a:pPr>
            <a:endParaRPr sz="1550" i="0">
              <a:solidFill>
                <a:srgbClr val="101D49"/>
              </a:solidFill>
            </a:endParaRPr>
          </a:p>
          <a:p>
            <a:pPr marL="384038" lvl="0" indent="-285613" algn="l" rtl="0">
              <a:lnSpc>
                <a:spcPct val="94000"/>
              </a:lnSpc>
              <a:spcBef>
                <a:spcPts val="1200"/>
              </a:spcBef>
              <a:spcAft>
                <a:spcPts val="0"/>
              </a:spcAft>
              <a:buClr>
                <a:schemeClr val="dk2"/>
              </a:buClr>
              <a:buSzPts val="1550"/>
              <a:buNone/>
            </a:pPr>
            <a:endParaRPr sz="1550">
              <a:solidFill>
                <a:srgbClr val="101D49"/>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13"/>
          <p:cNvSpPr txBox="1">
            <a:spLocks noGrp="1"/>
          </p:cNvSpPr>
          <p:nvPr>
            <p:ph type="title"/>
          </p:nvPr>
        </p:nvSpPr>
        <p:spPr>
          <a:xfrm>
            <a:off x="1371600" y="759027"/>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Technical Proposal </a:t>
            </a:r>
            <a:r>
              <a:rPr lang="en-US" sz="2400"/>
              <a:t>(Attachment F)</a:t>
            </a:r>
            <a:endParaRPr/>
          </a:p>
        </p:txBody>
      </p:sp>
      <p:sp>
        <p:nvSpPr>
          <p:cNvPr id="294" name="Google Shape;294;p13"/>
          <p:cNvSpPr txBox="1">
            <a:spLocks noGrp="1"/>
          </p:cNvSpPr>
          <p:nvPr>
            <p:ph type="body" idx="1"/>
          </p:nvPr>
        </p:nvSpPr>
        <p:spPr>
          <a:xfrm>
            <a:off x="1371600" y="2001524"/>
            <a:ext cx="9123680" cy="4038596"/>
          </a:xfrm>
          <a:prstGeom prst="rect">
            <a:avLst/>
          </a:prstGeom>
          <a:noFill/>
          <a:ln>
            <a:noFill/>
          </a:ln>
        </p:spPr>
        <p:txBody>
          <a:bodyPr spcFirstLastPara="1" wrap="square" lIns="91425" tIns="45700" rIns="91425" bIns="45700" anchor="t" anchorCtr="0">
            <a:normAutofit/>
          </a:bodyPr>
          <a:lstStyle/>
          <a:p>
            <a:pPr marL="384038" lvl="0" indent="-384038" algn="l" rtl="0">
              <a:lnSpc>
                <a:spcPct val="94000"/>
              </a:lnSpc>
              <a:spcBef>
                <a:spcPts val="0"/>
              </a:spcBef>
              <a:spcAft>
                <a:spcPts val="0"/>
              </a:spcAft>
              <a:buClr>
                <a:srgbClr val="101D49"/>
              </a:buClr>
              <a:buSzPts val="2000"/>
              <a:buChar char="■"/>
            </a:pPr>
            <a:r>
              <a:rPr lang="en-US" dirty="0">
                <a:solidFill>
                  <a:srgbClr val="101D49"/>
                </a:solidFill>
              </a:rPr>
              <a:t>Respondents must address all questions and components of </a:t>
            </a:r>
            <a:r>
              <a:rPr lang="en-US" b="1" dirty="0">
                <a:solidFill>
                  <a:srgbClr val="101D49"/>
                </a:solidFill>
              </a:rPr>
              <a:t>Attachment F</a:t>
            </a:r>
            <a:r>
              <a:rPr lang="en-US" dirty="0">
                <a:solidFill>
                  <a:srgbClr val="101D49"/>
                </a:solidFill>
              </a:rPr>
              <a:t> </a:t>
            </a:r>
            <a:endParaRPr dirty="0"/>
          </a:p>
          <a:p>
            <a:pPr marL="384038" lvl="0" indent="-384038" algn="l" rtl="0">
              <a:lnSpc>
                <a:spcPct val="94000"/>
              </a:lnSpc>
              <a:spcBef>
                <a:spcPts val="1200"/>
              </a:spcBef>
              <a:spcAft>
                <a:spcPts val="0"/>
              </a:spcAft>
              <a:buClr>
                <a:srgbClr val="101D49"/>
              </a:buClr>
              <a:buSzPts val="2000"/>
              <a:buChar char="■"/>
            </a:pPr>
            <a:r>
              <a:rPr lang="en-US" i="0" dirty="0">
                <a:solidFill>
                  <a:srgbClr val="101D49"/>
                </a:solidFill>
              </a:rPr>
              <a:t>Responses to each component and section should fully address all requirements of the relevant section of the Scope of Work. </a:t>
            </a:r>
            <a:endParaRPr dirty="0"/>
          </a:p>
          <a:p>
            <a:pPr marL="384038" lvl="0" indent="-384038" algn="l" rtl="0">
              <a:lnSpc>
                <a:spcPct val="94000"/>
              </a:lnSpc>
              <a:spcBef>
                <a:spcPts val="1200"/>
              </a:spcBef>
              <a:spcAft>
                <a:spcPts val="0"/>
              </a:spcAft>
              <a:buClr>
                <a:srgbClr val="101D49"/>
              </a:buClr>
              <a:buSzPts val="2000"/>
              <a:buChar char="■"/>
            </a:pPr>
            <a:r>
              <a:rPr lang="en-US" dirty="0">
                <a:solidFill>
                  <a:srgbClr val="101D49"/>
                </a:solidFill>
              </a:rPr>
              <a:t>Where appropriate, supporting documentation (e.g. diagrams, certificates, graphics, or other exhibits) may be submitted as an attachment and referenced within the relevant answer field.</a:t>
            </a: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15"/>
          <p:cNvSpPr txBox="1">
            <a:spLocks noGrp="1"/>
          </p:cNvSpPr>
          <p:nvPr>
            <p:ph type="title"/>
          </p:nvPr>
        </p:nvSpPr>
        <p:spPr>
          <a:xfrm>
            <a:off x="1371600" y="761591"/>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Cost Proposal </a:t>
            </a:r>
            <a:r>
              <a:rPr lang="en-US" sz="2400" dirty="0"/>
              <a:t>(Attachment D)</a:t>
            </a:r>
            <a:endParaRPr dirty="0"/>
          </a:p>
        </p:txBody>
      </p:sp>
      <p:sp>
        <p:nvSpPr>
          <p:cNvPr id="307" name="Google Shape;307;p15"/>
          <p:cNvSpPr txBox="1">
            <a:spLocks noGrp="1"/>
          </p:cNvSpPr>
          <p:nvPr>
            <p:ph type="body" idx="1"/>
          </p:nvPr>
        </p:nvSpPr>
        <p:spPr>
          <a:xfrm>
            <a:off x="1371600" y="1867123"/>
            <a:ext cx="9601200" cy="3782240"/>
          </a:xfrm>
          <a:prstGeom prst="rect">
            <a:avLst/>
          </a:prstGeom>
          <a:noFill/>
          <a:ln>
            <a:noFill/>
          </a:ln>
        </p:spPr>
        <p:txBody>
          <a:bodyPr spcFirstLastPara="1" wrap="square" lIns="91425" tIns="45700" rIns="91425" bIns="45700" anchor="t" anchorCtr="0">
            <a:normAutofit/>
          </a:bodyPr>
          <a:lstStyle/>
          <a:p>
            <a:pPr marL="384038" lvl="0" indent="-384038" algn="l" rtl="0">
              <a:lnSpc>
                <a:spcPct val="94000"/>
              </a:lnSpc>
              <a:spcBef>
                <a:spcPts val="0"/>
              </a:spcBef>
              <a:spcAft>
                <a:spcPts val="0"/>
              </a:spcAft>
              <a:buClr>
                <a:srgbClr val="101D49"/>
              </a:buClr>
              <a:buSzPct val="100000"/>
              <a:buChar char="■"/>
            </a:pPr>
            <a:r>
              <a:rPr lang="en-US" dirty="0">
                <a:solidFill>
                  <a:srgbClr val="101D49"/>
                </a:solidFill>
              </a:rPr>
              <a:t>Please complete the template provided for the Cost Proposal by populating ONLY the yellow shaded cells. Green cells will populate automatically.</a:t>
            </a:r>
          </a:p>
          <a:p>
            <a:pPr marL="384038" lvl="0" indent="-384038" algn="l" rtl="0">
              <a:lnSpc>
                <a:spcPct val="94000"/>
              </a:lnSpc>
              <a:spcBef>
                <a:spcPts val="0"/>
              </a:spcBef>
              <a:spcAft>
                <a:spcPts val="0"/>
              </a:spcAft>
              <a:buClr>
                <a:srgbClr val="101D49"/>
              </a:buClr>
              <a:buSzPct val="100000"/>
              <a:buChar char="■"/>
            </a:pPr>
            <a:endParaRPr lang="en-US" dirty="0">
              <a:solidFill>
                <a:srgbClr val="101D49"/>
              </a:solidFill>
            </a:endParaRPr>
          </a:p>
          <a:p>
            <a:pPr marL="384038" lvl="0" indent="-384038" algn="l" rtl="0">
              <a:lnSpc>
                <a:spcPct val="94000"/>
              </a:lnSpc>
              <a:spcBef>
                <a:spcPts val="0"/>
              </a:spcBef>
              <a:spcAft>
                <a:spcPts val="0"/>
              </a:spcAft>
              <a:buClr>
                <a:srgbClr val="101D49"/>
              </a:buClr>
              <a:buSzPct val="100000"/>
              <a:buChar char="■"/>
            </a:pPr>
            <a:r>
              <a:rPr lang="en-US" dirty="0">
                <a:solidFill>
                  <a:srgbClr val="101D49"/>
                </a:solidFill>
              </a:rPr>
              <a:t>Return the Excel file along with your proposal.</a:t>
            </a:r>
          </a:p>
          <a:p>
            <a:pPr marL="384038" lvl="0" indent="-384038" algn="l" rtl="0">
              <a:lnSpc>
                <a:spcPct val="94000"/>
              </a:lnSpc>
              <a:spcBef>
                <a:spcPts val="0"/>
              </a:spcBef>
              <a:spcAft>
                <a:spcPts val="0"/>
              </a:spcAft>
              <a:buClr>
                <a:srgbClr val="101D49"/>
              </a:buClr>
              <a:buSzPct val="100000"/>
              <a:buChar char="■"/>
            </a:pPr>
            <a:endParaRPr lang="en-US" dirty="0">
              <a:solidFill>
                <a:srgbClr val="101D49"/>
              </a:solidFill>
            </a:endParaRPr>
          </a:p>
          <a:p>
            <a:pPr marL="384038" indent="-384038">
              <a:spcBef>
                <a:spcPts val="0"/>
              </a:spcBef>
              <a:buClr>
                <a:srgbClr val="101D49"/>
              </a:buClr>
              <a:buSzPct val="100000"/>
            </a:pPr>
            <a:r>
              <a:rPr lang="en-US" dirty="0">
                <a:solidFill>
                  <a:srgbClr val="101D49"/>
                </a:solidFill>
                <a:latin typeface="Calibri" panose="020F0502020204030204" pitchFamily="34" charset="0"/>
                <a:cs typeface="Calibri" panose="020F0502020204030204" pitchFamily="34" charset="0"/>
              </a:rPr>
              <a:t>Cost scores will be normalized to one another, based on the lowest cost proposal evaluated. The lowest cost proposal receives a total of 35 points.  The normalization formula is as follows:</a:t>
            </a:r>
          </a:p>
          <a:p>
            <a:pPr marL="384038" lvl="0" indent="-384038" algn="l" rtl="0">
              <a:lnSpc>
                <a:spcPct val="94000"/>
              </a:lnSpc>
              <a:spcBef>
                <a:spcPts val="0"/>
              </a:spcBef>
              <a:spcAft>
                <a:spcPts val="0"/>
              </a:spcAft>
              <a:buClr>
                <a:srgbClr val="101D49"/>
              </a:buClr>
              <a:buSzPct val="100000"/>
              <a:buChar char="■"/>
            </a:pPr>
            <a:endParaRPr lang="en-US" dirty="0">
              <a:solidFill>
                <a:srgbClr val="101D49"/>
              </a:solidFill>
            </a:endParaRPr>
          </a:p>
          <a:p>
            <a:pPr marL="384038" lvl="0" indent="-384038" algn="l" rtl="0">
              <a:lnSpc>
                <a:spcPct val="94000"/>
              </a:lnSpc>
              <a:spcBef>
                <a:spcPts val="0"/>
              </a:spcBef>
              <a:spcAft>
                <a:spcPts val="0"/>
              </a:spcAft>
              <a:buClr>
                <a:srgbClr val="101D49"/>
              </a:buClr>
              <a:buSzPct val="100000"/>
              <a:buChar char="■"/>
            </a:pPr>
            <a:r>
              <a:rPr lang="en-US" i="1" dirty="0">
                <a:solidFill>
                  <a:srgbClr val="101D49"/>
                </a:solidFill>
                <a:latin typeface="Garamond" panose="02020404030301010803" pitchFamily="18" charset="0"/>
              </a:rPr>
              <a:t>Respondent’s Cost Score = (Lowest Cost Proposal / Total Cost of Proposal) X 35</a:t>
            </a:r>
            <a:endParaRPr lang="en-US" dirty="0">
              <a:solidFill>
                <a:srgbClr val="101D49"/>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15"/>
          <p:cNvSpPr txBox="1">
            <a:spLocks noGrp="1"/>
          </p:cNvSpPr>
          <p:nvPr>
            <p:ph type="title"/>
          </p:nvPr>
        </p:nvSpPr>
        <p:spPr>
          <a:xfrm>
            <a:off x="1371600" y="761591"/>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Cost Proposal </a:t>
            </a:r>
            <a:r>
              <a:rPr lang="en-US" sz="2400" dirty="0"/>
              <a:t>(Attachment D) (cont.)</a:t>
            </a:r>
            <a:endParaRPr dirty="0"/>
          </a:p>
        </p:txBody>
      </p:sp>
      <p:sp>
        <p:nvSpPr>
          <p:cNvPr id="4" name="TextBox 3">
            <a:extLst>
              <a:ext uri="{FF2B5EF4-FFF2-40B4-BE49-F238E27FC236}">
                <a16:creationId xmlns:a16="http://schemas.microsoft.com/office/drawing/2014/main" id="{166B83D5-0FA2-BBC8-475A-49DA5648E2E0}"/>
              </a:ext>
            </a:extLst>
          </p:cNvPr>
          <p:cNvSpPr txBox="1"/>
          <p:nvPr/>
        </p:nvSpPr>
        <p:spPr>
          <a:xfrm>
            <a:off x="1614792" y="2237362"/>
            <a:ext cx="8686800" cy="1938992"/>
          </a:xfrm>
          <a:prstGeom prst="rect">
            <a:avLst/>
          </a:prstGeom>
          <a:noFill/>
        </p:spPr>
        <p:txBody>
          <a:bodyPr wrap="square">
            <a:spAutoFit/>
          </a:bodyPr>
          <a:lstStyle/>
          <a:p>
            <a:pPr marL="0" marR="0"/>
            <a:r>
              <a:rPr lang="en-US" sz="2000" dirty="0">
                <a:effectLst/>
                <a:latin typeface="Calibri" panose="020F0502020204030204" pitchFamily="34" charset="0"/>
                <a:ea typeface="Times New Roman" panose="02020603050405020304" pitchFamily="18" charset="0"/>
                <a:cs typeface="Times New Roman" panose="02020603050405020304" pitchFamily="18" charset="0"/>
              </a:rPr>
              <a:t>Cost Proposal is structured with multiple tabs to accommodate a response with two possible/available cost models for this solution: </a:t>
            </a:r>
            <a:endParaRPr lang="en-US" sz="2000" dirty="0">
              <a:effectLst/>
              <a:latin typeface="Courier"/>
              <a:ea typeface="Times New Roman" panose="02020603050405020304" pitchFamily="18" charset="0"/>
              <a:cs typeface="Times New Roman" panose="02020603050405020304" pitchFamily="18" charset="0"/>
            </a:endParaRPr>
          </a:p>
          <a:p>
            <a:pPr marL="342900" marR="0" lvl="0" indent="-342900">
              <a:buFont typeface="+mj-lt"/>
              <a:buAutoNum type="arabicParenR"/>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A standard, itemized breakdown of costs by type across all years of the contract; and/or </a:t>
            </a:r>
            <a:endParaRPr lang="en-US" sz="2000" dirty="0">
              <a:effectLst/>
              <a:latin typeface="Courier"/>
              <a:ea typeface="Times New Roman" panose="02020603050405020304" pitchFamily="18" charset="0"/>
              <a:cs typeface="Times New Roman" panose="02020603050405020304" pitchFamily="18" charset="0"/>
            </a:endParaRPr>
          </a:p>
          <a:p>
            <a:pPr marL="342900" marR="0" lvl="0" indent="-342900">
              <a:buFont typeface="+mj-lt"/>
              <a:buAutoNum type="arabicParenR"/>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A Transaction-based Cost Model that outlines the Respondent’s costs if based and/or paid on a per-transaction basis across all years of the contract.  </a:t>
            </a:r>
            <a:endParaRPr lang="en-US" sz="2000" dirty="0">
              <a:effectLst/>
              <a:latin typeface="Courier"/>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122329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16"/>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Confidential Information</a:t>
            </a:r>
            <a:endParaRPr/>
          </a:p>
        </p:txBody>
      </p:sp>
      <p:sp>
        <p:nvSpPr>
          <p:cNvPr id="321" name="Google Shape;321;p16"/>
          <p:cNvSpPr txBox="1">
            <a:spLocks noGrp="1"/>
          </p:cNvSpPr>
          <p:nvPr>
            <p:ph type="body" idx="1"/>
          </p:nvPr>
        </p:nvSpPr>
        <p:spPr>
          <a:xfrm>
            <a:off x="1295400" y="1952046"/>
            <a:ext cx="9601200" cy="3884020"/>
          </a:xfrm>
          <a:prstGeom prst="rect">
            <a:avLst/>
          </a:prstGeom>
          <a:noFill/>
          <a:ln>
            <a:noFill/>
          </a:ln>
        </p:spPr>
        <p:txBody>
          <a:bodyPr spcFirstLastPara="1" wrap="square" lIns="91425" tIns="45700" rIns="91425" bIns="45700" anchor="t" anchorCtr="0">
            <a:normAutofit fontScale="92500" lnSpcReduction="20000"/>
          </a:bodyPr>
          <a:lstStyle/>
          <a:p>
            <a:pPr marL="384038" lvl="0" indent="-384038" algn="l" rtl="0">
              <a:lnSpc>
                <a:spcPct val="94000"/>
              </a:lnSpc>
              <a:spcBef>
                <a:spcPts val="0"/>
              </a:spcBef>
              <a:spcAft>
                <a:spcPts val="0"/>
              </a:spcAft>
              <a:buClr>
                <a:srgbClr val="101D49"/>
              </a:buClr>
              <a:buSzPct val="100000"/>
              <a:buChar char="■"/>
            </a:pPr>
            <a:r>
              <a:rPr lang="en-US" sz="2200" b="1" dirty="0">
                <a:solidFill>
                  <a:srgbClr val="101D49"/>
                </a:solidFill>
              </a:rPr>
              <a:t>Confidential Information (RFP Section 1.15)</a:t>
            </a:r>
            <a:endParaRPr dirty="0"/>
          </a:p>
          <a:p>
            <a:pPr marL="914377" lvl="1" indent="-384038" algn="l" rtl="0">
              <a:lnSpc>
                <a:spcPct val="94000"/>
              </a:lnSpc>
              <a:spcBef>
                <a:spcPts val="700"/>
              </a:spcBef>
              <a:spcAft>
                <a:spcPts val="0"/>
              </a:spcAft>
              <a:buClr>
                <a:srgbClr val="101D49"/>
              </a:buClr>
              <a:buSzPct val="100000"/>
              <a:buChar char="–"/>
            </a:pPr>
            <a:r>
              <a:rPr lang="en-US" sz="2200" i="0" dirty="0">
                <a:solidFill>
                  <a:srgbClr val="101D49"/>
                </a:solidFill>
              </a:rPr>
              <a:t>All materials contained in proposals are subject to the Access to Public Records Act (APRA) and can be accessed by any member of the public after contract award. The responses are deemed to be “public records” unless a specific provision of IC 5-14-3 protects it from disclosure.</a:t>
            </a:r>
            <a:endParaRPr dirty="0"/>
          </a:p>
          <a:p>
            <a:pPr marL="914377" lvl="1" indent="-384038" algn="l" rtl="0">
              <a:lnSpc>
                <a:spcPct val="94000"/>
              </a:lnSpc>
              <a:spcBef>
                <a:spcPts val="700"/>
              </a:spcBef>
              <a:spcAft>
                <a:spcPts val="0"/>
              </a:spcAft>
              <a:buClr>
                <a:srgbClr val="101D49"/>
              </a:buClr>
              <a:buSzPct val="100000"/>
              <a:buChar char="–"/>
            </a:pPr>
            <a:r>
              <a:rPr lang="en-US" sz="2200" i="0" dirty="0">
                <a:solidFill>
                  <a:srgbClr val="101D49"/>
                </a:solidFill>
              </a:rPr>
              <a:t>In order to request certain information be kept confidential, Respondents must claim a statutory exception to the APRA in their </a:t>
            </a:r>
            <a:r>
              <a:rPr lang="en-US" sz="2200" b="1" i="0" dirty="0">
                <a:solidFill>
                  <a:srgbClr val="101D49"/>
                </a:solidFill>
              </a:rPr>
              <a:t>Executive Summary</a:t>
            </a:r>
            <a:r>
              <a:rPr lang="en-US" sz="2200" i="0" dirty="0">
                <a:solidFill>
                  <a:srgbClr val="101D49"/>
                </a:solidFill>
              </a:rPr>
              <a:t>, including describing which specific provision applies to which specific part of their response. </a:t>
            </a:r>
            <a:endParaRPr dirty="0"/>
          </a:p>
          <a:p>
            <a:pPr marL="914377" lvl="1" indent="-384038" algn="l" rtl="0">
              <a:lnSpc>
                <a:spcPct val="94000"/>
              </a:lnSpc>
              <a:spcBef>
                <a:spcPts val="700"/>
              </a:spcBef>
              <a:spcAft>
                <a:spcPts val="0"/>
              </a:spcAft>
              <a:buClr>
                <a:srgbClr val="101D49"/>
              </a:buClr>
              <a:buSzPct val="100000"/>
              <a:buChar char="–"/>
            </a:pPr>
            <a:r>
              <a:rPr lang="en-US" sz="2200" i="0" dirty="0">
                <a:solidFill>
                  <a:srgbClr val="101D49"/>
                </a:solidFill>
              </a:rPr>
              <a:t>Confidential information must also be clearly marked and kept separate from the proposal in the electronic copies. IDOA recommends submitting a “public” file that has the confidential information redacted (may be in PDF format) and a “final” file that includes all required information (must be in format prescribed buy the RFP).</a:t>
            </a:r>
            <a:endParaRPr dirty="0"/>
          </a:p>
          <a:p>
            <a:pPr marL="914377" lvl="1" indent="-384038" algn="l" rtl="0">
              <a:lnSpc>
                <a:spcPct val="94000"/>
              </a:lnSpc>
              <a:spcBef>
                <a:spcPts val="700"/>
              </a:spcBef>
              <a:spcAft>
                <a:spcPts val="0"/>
              </a:spcAft>
              <a:buClr>
                <a:srgbClr val="FF0000"/>
              </a:buClr>
              <a:buSzPct val="100000"/>
              <a:buChar char="–"/>
            </a:pPr>
            <a:r>
              <a:rPr lang="en-US" sz="2200" b="1" i="0" u="sng" dirty="0">
                <a:solidFill>
                  <a:srgbClr val="FF0000"/>
                </a:solidFill>
              </a:rPr>
              <a:t>DO NOT LABEL YOUR ENTIRE RESPONSE AS CONFIDENTIAL </a:t>
            </a:r>
            <a:endParaRPr dirty="0"/>
          </a:p>
          <a:p>
            <a:pPr marL="914377" lvl="1" indent="-254815" algn="l" rtl="0">
              <a:lnSpc>
                <a:spcPct val="94000"/>
              </a:lnSpc>
              <a:spcBef>
                <a:spcPts val="700"/>
              </a:spcBef>
              <a:spcAft>
                <a:spcPts val="0"/>
              </a:spcAft>
              <a:buClr>
                <a:schemeClr val="dk2"/>
              </a:buClr>
              <a:buSzPct val="100000"/>
              <a:buNone/>
            </a:pPr>
            <a:endParaRPr sz="2200" i="0" dirty="0">
              <a:solidFill>
                <a:schemeClr val="dk1"/>
              </a:solidFill>
            </a:endParaRPr>
          </a:p>
          <a:p>
            <a:pPr marL="384038" lvl="0" indent="-266563" algn="l" rtl="0">
              <a:lnSpc>
                <a:spcPct val="94000"/>
              </a:lnSpc>
              <a:spcBef>
                <a:spcPts val="1200"/>
              </a:spcBef>
              <a:spcAft>
                <a:spcPts val="0"/>
              </a:spcAft>
              <a:buClr>
                <a:schemeClr val="dk2"/>
              </a:buClr>
              <a:buSzPct val="100000"/>
              <a:buNone/>
            </a:pPr>
            <a:endParaRPr dirty="0">
              <a:solidFill>
                <a:schemeClr val="dk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17"/>
          <p:cNvSpPr txBox="1">
            <a:spLocks noGrp="1"/>
          </p:cNvSpPr>
          <p:nvPr>
            <p:ph type="title"/>
          </p:nvPr>
        </p:nvSpPr>
        <p:spPr>
          <a:xfrm>
            <a:off x="1371600" y="77218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Evaluation Criteria</a:t>
            </a:r>
            <a:endParaRPr/>
          </a:p>
        </p:txBody>
      </p:sp>
      <p:graphicFrame>
        <p:nvGraphicFramePr>
          <p:cNvPr id="328" name="Google Shape;328;p17"/>
          <p:cNvGraphicFramePr/>
          <p:nvPr>
            <p:extLst>
              <p:ext uri="{D42A27DB-BD31-4B8C-83A1-F6EECF244321}">
                <p14:modId xmlns:p14="http://schemas.microsoft.com/office/powerpoint/2010/main" val="1013114323"/>
              </p:ext>
            </p:extLst>
          </p:nvPr>
        </p:nvGraphicFramePr>
        <p:xfrm>
          <a:off x="1371600" y="1941178"/>
          <a:ext cx="9083850" cy="4180550"/>
        </p:xfrm>
        <a:graphic>
          <a:graphicData uri="http://schemas.openxmlformats.org/drawingml/2006/table">
            <a:tbl>
              <a:tblPr firstRow="1" bandRow="1">
                <a:noFill/>
                <a:tableStyleId>{0C99908A-2B6C-48A6-91DB-9273E1F45709}</a:tableStyleId>
              </a:tblPr>
              <a:tblGrid>
                <a:gridCol w="4541925">
                  <a:extLst>
                    <a:ext uri="{9D8B030D-6E8A-4147-A177-3AD203B41FA5}">
                      <a16:colId xmlns:a16="http://schemas.microsoft.com/office/drawing/2014/main" val="20000"/>
                    </a:ext>
                  </a:extLst>
                </a:gridCol>
                <a:gridCol w="4541925">
                  <a:extLst>
                    <a:ext uri="{9D8B030D-6E8A-4147-A177-3AD203B41FA5}">
                      <a16:colId xmlns:a16="http://schemas.microsoft.com/office/drawing/2014/main" val="20001"/>
                    </a:ext>
                  </a:extLst>
                </a:gridCol>
              </a:tblGrid>
              <a:tr h="377600">
                <a:tc>
                  <a:txBody>
                    <a:bodyPr/>
                    <a:lstStyle/>
                    <a:p>
                      <a:pPr marL="0" marR="0" lvl="0" indent="0" algn="ctr" rtl="0">
                        <a:spcBef>
                          <a:spcPts val="0"/>
                        </a:spcBef>
                        <a:spcAft>
                          <a:spcPts val="0"/>
                        </a:spcAft>
                        <a:buNone/>
                      </a:pPr>
                      <a:r>
                        <a:rPr lang="en-US" sz="1500" b="1" u="none" strike="noStrike" cap="none">
                          <a:solidFill>
                            <a:srgbClr val="101D49"/>
                          </a:solidFill>
                          <a:latin typeface="Calibri"/>
                          <a:ea typeface="Calibri"/>
                          <a:cs typeface="Calibri"/>
                          <a:sym typeface="Calibri"/>
                        </a:rPr>
                        <a:t>Criteria</a:t>
                      </a:r>
                      <a:endParaRPr/>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1500" b="1" u="none" strike="noStrike" cap="none">
                          <a:solidFill>
                            <a:srgbClr val="101D49"/>
                          </a:solidFill>
                          <a:latin typeface="Calibri"/>
                          <a:ea typeface="Calibri"/>
                          <a:cs typeface="Calibri"/>
                          <a:sym typeface="Calibri"/>
                        </a:rPr>
                        <a:t>Points</a:t>
                      </a:r>
                      <a:endParaRPr/>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377600">
                <a:tc>
                  <a:txBody>
                    <a:bodyPr/>
                    <a:lstStyle/>
                    <a:p>
                      <a:pPr marL="0" marR="0" lvl="0" indent="0" algn="l" rtl="0">
                        <a:spcBef>
                          <a:spcPts val="0"/>
                        </a:spcBef>
                        <a:spcAft>
                          <a:spcPts val="0"/>
                        </a:spcAft>
                        <a:buClr>
                          <a:srgbClr val="101D49"/>
                        </a:buClr>
                        <a:buSzPts val="1500"/>
                        <a:buFont typeface="Libre Franklin"/>
                        <a:buNone/>
                      </a:pPr>
                      <a:r>
                        <a:rPr lang="en-US" sz="1500" b="1" u="none" strike="noStrike" cap="none">
                          <a:solidFill>
                            <a:srgbClr val="101D49"/>
                          </a:solidFill>
                          <a:latin typeface="Calibri"/>
                          <a:ea typeface="Calibri"/>
                          <a:cs typeface="Calibri"/>
                          <a:sym typeface="Calibri"/>
                        </a:rPr>
                        <a:t>1. Adherence to Mandatory Requirements</a:t>
                      </a:r>
                      <a:endParaRPr sz="1500" b="1" u="none" strike="noStrike" cap="none">
                        <a:solidFill>
                          <a:srgbClr val="101D49"/>
                        </a:solidFill>
                        <a:latin typeface="Calibri"/>
                        <a:ea typeface="Calibri"/>
                        <a:cs typeface="Calibri"/>
                        <a:sym typeface="Calibri"/>
                      </a:endParaRPr>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500" b="1" u="none" strike="noStrike" cap="none">
                          <a:solidFill>
                            <a:srgbClr val="101D49"/>
                          </a:solidFill>
                          <a:latin typeface="Calibri"/>
                          <a:ea typeface="Calibri"/>
                          <a:cs typeface="Calibri"/>
                          <a:sym typeface="Calibri"/>
                        </a:rPr>
                        <a:t>Pass/Fail</a:t>
                      </a:r>
                      <a:endParaRPr/>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536700">
                <a:tc>
                  <a:txBody>
                    <a:bodyPr/>
                    <a:lstStyle/>
                    <a:p>
                      <a:pPr marL="0" marR="0" lvl="0" indent="0" algn="l" rtl="0">
                        <a:spcBef>
                          <a:spcPts val="0"/>
                        </a:spcBef>
                        <a:spcAft>
                          <a:spcPts val="0"/>
                        </a:spcAft>
                        <a:buClr>
                          <a:srgbClr val="101D49"/>
                        </a:buClr>
                        <a:buSzPts val="1500"/>
                        <a:buFont typeface="Libre Franklin"/>
                        <a:buNone/>
                      </a:pPr>
                      <a:r>
                        <a:rPr lang="en-US" sz="1500" b="1" u="none" strike="noStrike" cap="none">
                          <a:solidFill>
                            <a:srgbClr val="101D49"/>
                          </a:solidFill>
                          <a:latin typeface="Calibri"/>
                          <a:ea typeface="Calibri"/>
                          <a:cs typeface="Calibri"/>
                          <a:sym typeface="Calibri"/>
                        </a:rPr>
                        <a:t>2. Management Assessment/Quality (Business and Technical Proposal)</a:t>
                      </a:r>
                      <a:endParaRPr/>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500" b="1" u="none" strike="noStrike" cap="none" dirty="0">
                          <a:solidFill>
                            <a:srgbClr val="101D49"/>
                          </a:solidFill>
                          <a:latin typeface="Calibri"/>
                          <a:ea typeface="Calibri"/>
                          <a:cs typeface="Calibri"/>
                          <a:sym typeface="Calibri"/>
                        </a:rPr>
                        <a:t>50 points</a:t>
                      </a:r>
                      <a:endParaRPr dirty="0"/>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77600">
                <a:tc>
                  <a:txBody>
                    <a:bodyPr/>
                    <a:lstStyle/>
                    <a:p>
                      <a:pPr marL="0" marR="0" lvl="0" indent="0" algn="l" rtl="0">
                        <a:spcBef>
                          <a:spcPts val="0"/>
                        </a:spcBef>
                        <a:spcAft>
                          <a:spcPts val="0"/>
                        </a:spcAft>
                        <a:buClr>
                          <a:srgbClr val="101D49"/>
                        </a:buClr>
                        <a:buSzPts val="1500"/>
                        <a:buFont typeface="Libre Franklin"/>
                        <a:buNone/>
                      </a:pPr>
                      <a:r>
                        <a:rPr lang="en-US" sz="1500" b="1" u="none" strike="noStrike" cap="none">
                          <a:solidFill>
                            <a:srgbClr val="101D49"/>
                          </a:solidFill>
                          <a:latin typeface="Calibri"/>
                          <a:ea typeface="Calibri"/>
                          <a:cs typeface="Calibri"/>
                          <a:sym typeface="Calibri"/>
                        </a:rPr>
                        <a:t>3. Cost (Cost Proposal)</a:t>
                      </a:r>
                      <a:endParaRPr/>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500" b="1" u="none" strike="noStrike" cap="none" dirty="0">
                          <a:solidFill>
                            <a:srgbClr val="101D49"/>
                          </a:solidFill>
                          <a:latin typeface="Calibri"/>
                          <a:ea typeface="Calibri"/>
                          <a:cs typeface="Calibri"/>
                          <a:sym typeface="Calibri"/>
                        </a:rPr>
                        <a:t>30 points</a:t>
                      </a:r>
                      <a:endParaRPr dirty="0"/>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536700">
                <a:tc>
                  <a:txBody>
                    <a:bodyPr/>
                    <a:lstStyle/>
                    <a:p>
                      <a:pPr marL="211455" marR="0" lvl="0" indent="-211455" algn="l" rtl="0">
                        <a:spcBef>
                          <a:spcPts val="0"/>
                        </a:spcBef>
                        <a:spcAft>
                          <a:spcPts val="0"/>
                        </a:spcAft>
                        <a:buNone/>
                      </a:pPr>
                      <a:r>
                        <a:rPr lang="en-US" sz="1500" b="1" u="none" strike="noStrike" cap="none">
                          <a:solidFill>
                            <a:srgbClr val="101D49"/>
                          </a:solidFill>
                          <a:latin typeface="Calibri"/>
                          <a:ea typeface="Calibri"/>
                          <a:cs typeface="Calibri"/>
                          <a:sym typeface="Calibri"/>
                        </a:rPr>
                        <a:t>4. Buy Indiana</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500" b="1" u="none" strike="noStrike" cap="none">
                          <a:solidFill>
                            <a:srgbClr val="101D49"/>
                          </a:solidFill>
                          <a:latin typeface="Calibri"/>
                          <a:ea typeface="Calibri"/>
                          <a:cs typeface="Calibri"/>
                          <a:sym typeface="Calibri"/>
                        </a:rPr>
                        <a:t>5 points</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536700">
                <a:tc>
                  <a:txBody>
                    <a:bodyPr/>
                    <a:lstStyle/>
                    <a:p>
                      <a:pPr marL="211455" marR="0" lvl="0" indent="-211455" algn="l" rtl="0">
                        <a:spcBef>
                          <a:spcPts val="0"/>
                        </a:spcBef>
                        <a:spcAft>
                          <a:spcPts val="0"/>
                        </a:spcAft>
                        <a:buNone/>
                      </a:pPr>
                      <a:r>
                        <a:rPr lang="en-US" sz="1500" b="1" u="none" strike="noStrike" cap="none">
                          <a:solidFill>
                            <a:srgbClr val="101D49"/>
                          </a:solidFill>
                          <a:latin typeface="Calibri"/>
                          <a:ea typeface="Calibri"/>
                          <a:cs typeface="Calibri"/>
                          <a:sym typeface="Calibri"/>
                        </a:rPr>
                        <a:t>5. Minority Business Enterprise Subcontractor Commitment</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500" b="1" u="none" strike="noStrike" cap="none">
                          <a:solidFill>
                            <a:srgbClr val="101D49"/>
                          </a:solidFill>
                          <a:latin typeface="Calibri"/>
                          <a:ea typeface="Calibri"/>
                          <a:cs typeface="Calibri"/>
                          <a:sym typeface="Calibri"/>
                        </a:rPr>
                        <a:t>5 points (1 bonus point)</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536700">
                <a:tc>
                  <a:txBody>
                    <a:bodyPr/>
                    <a:lstStyle/>
                    <a:p>
                      <a:pPr marL="211455" marR="0" lvl="0" indent="-211455" algn="l" rtl="0">
                        <a:spcBef>
                          <a:spcPts val="0"/>
                        </a:spcBef>
                        <a:spcAft>
                          <a:spcPts val="0"/>
                        </a:spcAft>
                        <a:buNone/>
                      </a:pPr>
                      <a:r>
                        <a:rPr lang="en-US" sz="1500" b="1" u="none" strike="noStrike" cap="none">
                          <a:solidFill>
                            <a:srgbClr val="101D49"/>
                          </a:solidFill>
                          <a:latin typeface="Calibri"/>
                          <a:ea typeface="Calibri"/>
                          <a:cs typeface="Calibri"/>
                          <a:sym typeface="Calibri"/>
                        </a:rPr>
                        <a:t>6. Women Business Enterprise Subcontractor Commitment</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500" b="1" u="none" strike="noStrike" cap="none">
                          <a:solidFill>
                            <a:srgbClr val="101D49"/>
                          </a:solidFill>
                          <a:latin typeface="Calibri"/>
                          <a:ea typeface="Calibri"/>
                          <a:cs typeface="Calibri"/>
                          <a:sym typeface="Calibri"/>
                        </a:rPr>
                        <a:t>5 points (1 bonus point)</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536700">
                <a:tc>
                  <a:txBody>
                    <a:bodyPr/>
                    <a:lstStyle/>
                    <a:p>
                      <a:pPr marL="211455" marR="0" lvl="0" indent="-211455" algn="l" rtl="0">
                        <a:spcBef>
                          <a:spcPts val="0"/>
                        </a:spcBef>
                        <a:spcAft>
                          <a:spcPts val="0"/>
                        </a:spcAft>
                        <a:buNone/>
                      </a:pPr>
                      <a:r>
                        <a:rPr lang="en-US" sz="1500" b="1" u="none" strike="noStrike" cap="none">
                          <a:solidFill>
                            <a:srgbClr val="101D49"/>
                          </a:solidFill>
                          <a:latin typeface="Calibri"/>
                          <a:ea typeface="Calibri"/>
                          <a:cs typeface="Calibri"/>
                          <a:sym typeface="Calibri"/>
                        </a:rPr>
                        <a:t>7. Indiana Veteran Owned Small Business Subcontractor Commitment</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500" b="1" u="none" strike="noStrike" cap="none">
                          <a:solidFill>
                            <a:srgbClr val="101D49"/>
                          </a:solidFill>
                          <a:latin typeface="Calibri"/>
                          <a:ea typeface="Calibri"/>
                          <a:cs typeface="Calibri"/>
                          <a:sym typeface="Calibri"/>
                        </a:rPr>
                        <a:t>5 points (1 bonus point)</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313175">
                <a:tc>
                  <a:txBody>
                    <a:bodyPr/>
                    <a:lstStyle/>
                    <a:p>
                      <a:pPr marL="0" marR="0" lvl="0" indent="0" algn="ctr" rtl="0">
                        <a:spcBef>
                          <a:spcPts val="0"/>
                        </a:spcBef>
                        <a:spcAft>
                          <a:spcPts val="0"/>
                        </a:spcAft>
                        <a:buNone/>
                      </a:pPr>
                      <a:r>
                        <a:rPr lang="en-US" sz="1500" b="1" u="none" strike="noStrike" cap="none">
                          <a:solidFill>
                            <a:srgbClr val="101D49"/>
                          </a:solidFill>
                          <a:latin typeface="Calibri"/>
                          <a:ea typeface="Calibri"/>
                          <a:cs typeface="Calibri"/>
                          <a:sym typeface="Calibri"/>
                        </a:rPr>
                        <a:t>Total</a:t>
                      </a:r>
                      <a:endParaRPr/>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1500" b="1" u="none" strike="noStrike" cap="none" dirty="0">
                          <a:solidFill>
                            <a:srgbClr val="101D49"/>
                          </a:solidFill>
                          <a:latin typeface="Calibri"/>
                          <a:ea typeface="Calibri"/>
                          <a:cs typeface="Calibri"/>
                          <a:sym typeface="Calibri"/>
                        </a:rPr>
                        <a:t>100 (103 if bonus awarded)</a:t>
                      </a:r>
                      <a:endParaRPr dirty="0"/>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extLst>
                  <a:ext uri="{0D108BD9-81ED-4DB2-BD59-A6C34878D82A}">
                    <a16:rowId xmlns:a16="http://schemas.microsoft.com/office/drawing/2014/main" val="10008"/>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18"/>
          <p:cNvSpPr txBox="1">
            <a:spLocks noGrp="1"/>
          </p:cNvSpPr>
          <p:nvPr>
            <p:ph type="title"/>
          </p:nvPr>
        </p:nvSpPr>
        <p:spPr>
          <a:xfrm>
            <a:off x="1371600" y="772184"/>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Minority and Women’s Business Enterprises</a:t>
            </a:r>
            <a:endParaRPr/>
          </a:p>
        </p:txBody>
      </p:sp>
      <p:sp>
        <p:nvSpPr>
          <p:cNvPr id="335" name="Google Shape;335;p18"/>
          <p:cNvSpPr txBox="1">
            <a:spLocks noGrp="1"/>
          </p:cNvSpPr>
          <p:nvPr>
            <p:ph type="body" idx="1"/>
          </p:nvPr>
        </p:nvSpPr>
        <p:spPr>
          <a:xfrm>
            <a:off x="1371600" y="2021307"/>
            <a:ext cx="9601200" cy="3525252"/>
          </a:xfrm>
          <a:prstGeom prst="rect">
            <a:avLst/>
          </a:prstGeom>
          <a:noFill/>
          <a:ln>
            <a:noFill/>
          </a:ln>
        </p:spPr>
        <p:txBody>
          <a:bodyPr spcFirstLastPara="1" wrap="square" lIns="91425" tIns="45700" rIns="91425" bIns="45700" anchor="t" anchorCtr="0">
            <a:normAutofit fontScale="92500" lnSpcReduction="20000"/>
          </a:bodyPr>
          <a:lstStyle/>
          <a:p>
            <a:pPr marL="384038" lvl="0" indent="-384038" algn="l" rtl="0">
              <a:lnSpc>
                <a:spcPct val="110000"/>
              </a:lnSpc>
              <a:spcBef>
                <a:spcPts val="0"/>
              </a:spcBef>
              <a:spcAft>
                <a:spcPts val="0"/>
              </a:spcAft>
              <a:buClr>
                <a:srgbClr val="101D49"/>
              </a:buClr>
              <a:buSzPct val="100000"/>
              <a:buFont typeface="Noto Sans Symbols"/>
              <a:buChar char="▪"/>
            </a:pPr>
            <a:r>
              <a:rPr lang="en-US" sz="2600" b="1">
                <a:solidFill>
                  <a:srgbClr val="101D49"/>
                </a:solidFill>
              </a:rPr>
              <a:t>Mission/Vision </a:t>
            </a:r>
            <a:endParaRPr/>
          </a:p>
          <a:p>
            <a:pPr marL="914377" lvl="1" indent="-384038" algn="l" rtl="0">
              <a:lnSpc>
                <a:spcPct val="94000"/>
              </a:lnSpc>
              <a:spcBef>
                <a:spcPts val="700"/>
              </a:spcBef>
              <a:spcAft>
                <a:spcPts val="0"/>
              </a:spcAft>
              <a:buClr>
                <a:srgbClr val="101D49"/>
              </a:buClr>
              <a:buSzPct val="100000"/>
              <a:buChar char="–"/>
            </a:pPr>
            <a:r>
              <a:rPr lang="en-US" sz="2600" i="0">
                <a:solidFill>
                  <a:srgbClr val="101D49"/>
                </a:solidFill>
              </a:rPr>
              <a:t>Promote, monitor, and enforce the standards for certification of minority and women’s business enterprises.</a:t>
            </a:r>
            <a:endParaRPr/>
          </a:p>
          <a:p>
            <a:pPr marL="914377" lvl="1" indent="-384038" algn="l" rtl="0">
              <a:lnSpc>
                <a:spcPct val="94000"/>
              </a:lnSpc>
              <a:spcBef>
                <a:spcPts val="700"/>
              </a:spcBef>
              <a:spcAft>
                <a:spcPts val="0"/>
              </a:spcAft>
              <a:buClr>
                <a:srgbClr val="101D49"/>
              </a:buClr>
              <a:buSzPct val="100000"/>
              <a:buChar char="–"/>
            </a:pPr>
            <a:r>
              <a:rPr lang="en-US" sz="2600" i="0">
                <a:solidFill>
                  <a:srgbClr val="101D49"/>
                </a:solidFill>
              </a:rPr>
              <a:t>Provide equal opportunity to minority and women enterprises in the state’s procurement and contracting process.</a:t>
            </a:r>
            <a:endParaRPr/>
          </a:p>
          <a:p>
            <a:pPr marL="384038" lvl="0" indent="-384038" algn="l" rtl="0">
              <a:lnSpc>
                <a:spcPct val="110000"/>
              </a:lnSpc>
              <a:spcBef>
                <a:spcPts val="1200"/>
              </a:spcBef>
              <a:spcAft>
                <a:spcPts val="0"/>
              </a:spcAft>
              <a:buClr>
                <a:srgbClr val="101D49"/>
              </a:buClr>
              <a:buSzPct val="100000"/>
              <a:buFont typeface="Noto Sans Symbols"/>
              <a:buChar char="▪"/>
            </a:pPr>
            <a:r>
              <a:rPr lang="en-US" sz="2600" b="1">
                <a:solidFill>
                  <a:srgbClr val="101D49"/>
                </a:solidFill>
              </a:rPr>
              <a:t>Nondiscrimination and Antidiscrimination Laws</a:t>
            </a:r>
            <a:endParaRPr/>
          </a:p>
          <a:p>
            <a:pPr marL="914377" lvl="1" indent="-384038" algn="l" rtl="0">
              <a:lnSpc>
                <a:spcPct val="94000"/>
              </a:lnSpc>
              <a:spcBef>
                <a:spcPts val="700"/>
              </a:spcBef>
              <a:spcAft>
                <a:spcPts val="0"/>
              </a:spcAft>
              <a:buClr>
                <a:srgbClr val="101D49"/>
              </a:buClr>
              <a:buSzPct val="100000"/>
              <a:buChar char="–"/>
            </a:pPr>
            <a:r>
              <a:rPr lang="en-US" sz="2600" i="0">
                <a:solidFill>
                  <a:srgbClr val="101D49"/>
                </a:solidFill>
              </a:rPr>
              <a:t>Pursuant to Indiana Civil Rights Law, specifically IC §22-9-1-10, every state contract shall contain a provision requiring the contractor and subcontractors to not discriminate against any employee or applicant with respect to Protected Characteristics</a:t>
            </a:r>
            <a:endParaRPr/>
          </a:p>
          <a:p>
            <a:pPr marL="384038" lvl="0" indent="-266563" algn="l" rtl="0">
              <a:lnSpc>
                <a:spcPct val="94000"/>
              </a:lnSpc>
              <a:spcBef>
                <a:spcPts val="1200"/>
              </a:spcBef>
              <a:spcAft>
                <a:spcPts val="0"/>
              </a:spcAft>
              <a:buClr>
                <a:schemeClr val="dk2"/>
              </a:buClr>
              <a:buSzPct val="100000"/>
              <a:buNone/>
            </a:pPr>
            <a:endParaRPr>
              <a:solidFill>
                <a:schemeClr val="dk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19"/>
          <p:cNvSpPr txBox="1">
            <a:spLocks noGrp="1"/>
          </p:cNvSpPr>
          <p:nvPr>
            <p:ph type="title"/>
          </p:nvPr>
        </p:nvSpPr>
        <p:spPr>
          <a:xfrm>
            <a:off x="1371600" y="766927"/>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3800"/>
              <a:t>Minority and Women’s Business Enterprises</a:t>
            </a:r>
            <a:endParaRPr/>
          </a:p>
        </p:txBody>
      </p:sp>
      <p:sp>
        <p:nvSpPr>
          <p:cNvPr id="342" name="Google Shape;342;p19"/>
          <p:cNvSpPr txBox="1">
            <a:spLocks noGrp="1"/>
          </p:cNvSpPr>
          <p:nvPr>
            <p:ph type="body" idx="1"/>
          </p:nvPr>
        </p:nvSpPr>
        <p:spPr>
          <a:xfrm>
            <a:off x="1371600" y="1873696"/>
            <a:ext cx="9601200" cy="4250267"/>
          </a:xfrm>
          <a:prstGeom prst="rect">
            <a:avLst/>
          </a:prstGeom>
          <a:noFill/>
          <a:ln>
            <a:noFill/>
          </a:ln>
        </p:spPr>
        <p:txBody>
          <a:bodyPr spcFirstLastPara="1" wrap="square" lIns="91425" tIns="45700" rIns="91425" bIns="45700" anchor="t" anchorCtr="0">
            <a:normAutofit fontScale="92500" lnSpcReduction="20000"/>
          </a:bodyPr>
          <a:lstStyle/>
          <a:p>
            <a:pPr marL="384038" lvl="0" indent="-384038" algn="l" rtl="0">
              <a:lnSpc>
                <a:spcPct val="94000"/>
              </a:lnSpc>
              <a:spcBef>
                <a:spcPts val="0"/>
              </a:spcBef>
              <a:spcAft>
                <a:spcPts val="0"/>
              </a:spcAft>
              <a:buClr>
                <a:srgbClr val="101D49"/>
              </a:buClr>
              <a:buSzPct val="100000"/>
              <a:buFont typeface="Noto Sans Symbols"/>
              <a:buChar char="▪"/>
            </a:pPr>
            <a:r>
              <a:rPr lang="en-US" sz="2600" b="1">
                <a:solidFill>
                  <a:srgbClr val="101D49"/>
                </a:solidFill>
              </a:rPr>
              <a:t>Contact Information</a:t>
            </a:r>
            <a:endParaRPr/>
          </a:p>
          <a:p>
            <a:pPr marL="914377" lvl="1" indent="-384038" algn="l" rtl="0">
              <a:lnSpc>
                <a:spcPct val="94000"/>
              </a:lnSpc>
              <a:spcBef>
                <a:spcPts val="700"/>
              </a:spcBef>
              <a:spcAft>
                <a:spcPts val="0"/>
              </a:spcAft>
              <a:buClr>
                <a:srgbClr val="101D49"/>
              </a:buClr>
              <a:buSzPct val="100000"/>
              <a:buChar char="–"/>
            </a:pPr>
            <a:r>
              <a:rPr lang="en-US" sz="2600" i="0">
                <a:solidFill>
                  <a:srgbClr val="101D49"/>
                </a:solidFill>
              </a:rPr>
              <a:t>Phone: 317-232-3061</a:t>
            </a:r>
            <a:endParaRPr/>
          </a:p>
          <a:p>
            <a:pPr marL="914377" lvl="1" indent="-384038" algn="l" rtl="0">
              <a:lnSpc>
                <a:spcPct val="94000"/>
              </a:lnSpc>
              <a:spcBef>
                <a:spcPts val="700"/>
              </a:spcBef>
              <a:spcAft>
                <a:spcPts val="0"/>
              </a:spcAft>
              <a:buClr>
                <a:srgbClr val="101D49"/>
              </a:buClr>
              <a:buSzPct val="100000"/>
              <a:buChar char="–"/>
            </a:pPr>
            <a:r>
              <a:rPr lang="en-US" sz="2600" i="0">
                <a:solidFill>
                  <a:srgbClr val="101D49"/>
                </a:solidFill>
              </a:rPr>
              <a:t>E-mail</a:t>
            </a:r>
            <a:r>
              <a:rPr lang="en-US" sz="2600" b="1" i="0">
                <a:solidFill>
                  <a:srgbClr val="101D49"/>
                </a:solidFill>
              </a:rPr>
              <a:t>:</a:t>
            </a:r>
            <a:r>
              <a:rPr lang="en-US" sz="2600" i="0">
                <a:solidFill>
                  <a:srgbClr val="101D49"/>
                </a:solidFill>
              </a:rPr>
              <a:t> </a:t>
            </a:r>
            <a:r>
              <a:rPr lang="en-US" sz="2600" i="0" u="sng">
                <a:solidFill>
                  <a:srgbClr val="4C7C99"/>
                </a:solidFill>
                <a:hlinkClick r:id="rId3">
                  <a:extLst>
                    <a:ext uri="{A12FA001-AC4F-418D-AE19-62706E023703}">
                      <ahyp:hlinkClr xmlns:ahyp="http://schemas.microsoft.com/office/drawing/2018/hyperlinkcolor" val="tx"/>
                    </a:ext>
                  </a:extLst>
                </a:hlinkClick>
              </a:rPr>
              <a:t>mwbecompliance@idoa.in.gov</a:t>
            </a:r>
            <a:endParaRPr sz="2600" i="0">
              <a:solidFill>
                <a:srgbClr val="4C7C99"/>
              </a:solidFill>
            </a:endParaRPr>
          </a:p>
          <a:p>
            <a:pPr marL="914377" lvl="1" indent="-384038" algn="l" rtl="0">
              <a:lnSpc>
                <a:spcPct val="94000"/>
              </a:lnSpc>
              <a:spcBef>
                <a:spcPts val="700"/>
              </a:spcBef>
              <a:spcAft>
                <a:spcPts val="0"/>
              </a:spcAft>
              <a:buClr>
                <a:srgbClr val="101D49"/>
              </a:buClr>
              <a:buSzPct val="100000"/>
              <a:buChar char="–"/>
            </a:pPr>
            <a:r>
              <a:rPr lang="en-US" sz="2600" i="0">
                <a:solidFill>
                  <a:srgbClr val="101D49"/>
                </a:solidFill>
              </a:rPr>
              <a:t>Web: </a:t>
            </a:r>
            <a:r>
              <a:rPr lang="en-US" sz="2600" i="0" u="sng">
                <a:solidFill>
                  <a:srgbClr val="4C7C99"/>
                </a:solidFill>
                <a:hlinkClick r:id="rId4">
                  <a:extLst>
                    <a:ext uri="{A12FA001-AC4F-418D-AE19-62706E023703}">
                      <ahyp:hlinkClr xmlns:ahyp="http://schemas.microsoft.com/office/drawing/2018/hyperlinkcolor" val="tx"/>
                    </a:ext>
                  </a:extLst>
                </a:hlinkClick>
              </a:rPr>
              <a:t>www.in.gov/idoa/mwbe</a:t>
            </a:r>
            <a:r>
              <a:rPr lang="en-US" sz="2600" i="0">
                <a:solidFill>
                  <a:srgbClr val="4C7C99"/>
                </a:solidFill>
              </a:rPr>
              <a:t> </a:t>
            </a:r>
            <a:br>
              <a:rPr lang="en-US" sz="2600" i="0">
                <a:solidFill>
                  <a:schemeClr val="dk1"/>
                </a:solidFill>
              </a:rPr>
            </a:br>
            <a:endParaRPr sz="2600" i="0">
              <a:solidFill>
                <a:srgbClr val="101D49"/>
              </a:solidFill>
            </a:endParaRPr>
          </a:p>
          <a:p>
            <a:pPr marL="384038" lvl="0" indent="-384038" algn="l" rtl="0">
              <a:lnSpc>
                <a:spcPct val="94000"/>
              </a:lnSpc>
              <a:spcBef>
                <a:spcPts val="1200"/>
              </a:spcBef>
              <a:spcAft>
                <a:spcPts val="0"/>
              </a:spcAft>
              <a:buClr>
                <a:srgbClr val="101D49"/>
              </a:buClr>
              <a:buSzPct val="100000"/>
              <a:buFont typeface="Noto Sans Symbols"/>
              <a:buChar char="▪"/>
            </a:pPr>
            <a:r>
              <a:rPr lang="en-US" sz="2600" b="1">
                <a:solidFill>
                  <a:srgbClr val="101D49"/>
                </a:solidFill>
              </a:rPr>
              <a:t>Complete Attachment A, MBE/WBE Form</a:t>
            </a:r>
            <a:endParaRPr/>
          </a:p>
          <a:p>
            <a:pPr marL="914377" lvl="1" indent="-384038" algn="l" rtl="0">
              <a:lnSpc>
                <a:spcPct val="94000"/>
              </a:lnSpc>
              <a:spcBef>
                <a:spcPts val="700"/>
              </a:spcBef>
              <a:spcAft>
                <a:spcPts val="0"/>
              </a:spcAft>
              <a:buClr>
                <a:srgbClr val="101D49"/>
              </a:buClr>
              <a:buSzPct val="100000"/>
              <a:buChar char="–"/>
            </a:pPr>
            <a:r>
              <a:rPr lang="en-US" sz="2600" i="0">
                <a:solidFill>
                  <a:srgbClr val="101D49"/>
                </a:solidFill>
              </a:rPr>
              <a:t>Include sub-contractor letter of commitment</a:t>
            </a:r>
            <a:endParaRPr/>
          </a:p>
          <a:p>
            <a:pPr marL="530339" lvl="1" indent="0" algn="l" rtl="0">
              <a:lnSpc>
                <a:spcPct val="94000"/>
              </a:lnSpc>
              <a:spcBef>
                <a:spcPts val="700"/>
              </a:spcBef>
              <a:spcAft>
                <a:spcPts val="0"/>
              </a:spcAft>
              <a:buClr>
                <a:schemeClr val="dk2"/>
              </a:buClr>
              <a:buSzPct val="100000"/>
              <a:buNone/>
            </a:pPr>
            <a:endParaRPr sz="2600" i="0">
              <a:solidFill>
                <a:srgbClr val="101D49"/>
              </a:solidFill>
            </a:endParaRPr>
          </a:p>
          <a:p>
            <a:pPr marL="384038" lvl="0" indent="-384038" algn="l" rtl="0">
              <a:lnSpc>
                <a:spcPct val="94000"/>
              </a:lnSpc>
              <a:spcBef>
                <a:spcPts val="1200"/>
              </a:spcBef>
              <a:spcAft>
                <a:spcPts val="0"/>
              </a:spcAft>
              <a:buClr>
                <a:srgbClr val="101D49"/>
              </a:buClr>
              <a:buSzPct val="100000"/>
              <a:buFont typeface="Noto Sans Symbols"/>
              <a:buChar char="▪"/>
            </a:pPr>
            <a:r>
              <a:rPr lang="en-US" sz="2600" b="1">
                <a:solidFill>
                  <a:srgbClr val="101D49"/>
                </a:solidFill>
              </a:rPr>
              <a:t>Goals for Proposal</a:t>
            </a:r>
            <a:endParaRPr/>
          </a:p>
          <a:p>
            <a:pPr marL="914377" lvl="1" indent="-384038" algn="l" rtl="0">
              <a:lnSpc>
                <a:spcPct val="94000"/>
              </a:lnSpc>
              <a:spcBef>
                <a:spcPts val="700"/>
              </a:spcBef>
              <a:spcAft>
                <a:spcPts val="0"/>
              </a:spcAft>
              <a:buClr>
                <a:srgbClr val="101D49"/>
              </a:buClr>
              <a:buSzPct val="100000"/>
              <a:buChar char="–"/>
            </a:pPr>
            <a:r>
              <a:rPr lang="en-US" sz="2600" i="0">
                <a:solidFill>
                  <a:srgbClr val="101D49"/>
                </a:solidFill>
              </a:rPr>
              <a:t>8% Minority Business Enterprise</a:t>
            </a:r>
            <a:endParaRPr/>
          </a:p>
          <a:p>
            <a:pPr marL="914377" lvl="1" indent="-384038" algn="l" rtl="0">
              <a:lnSpc>
                <a:spcPct val="94000"/>
              </a:lnSpc>
              <a:spcBef>
                <a:spcPts val="700"/>
              </a:spcBef>
              <a:spcAft>
                <a:spcPts val="0"/>
              </a:spcAft>
              <a:buClr>
                <a:srgbClr val="101D49"/>
              </a:buClr>
              <a:buSzPct val="100000"/>
              <a:buChar char="–"/>
            </a:pPr>
            <a:r>
              <a:rPr lang="en-US" sz="2600" i="0">
                <a:solidFill>
                  <a:srgbClr val="101D49"/>
                </a:solidFill>
              </a:rPr>
              <a:t>11% Women’s Business Enterprise</a:t>
            </a:r>
            <a:endParaRPr sz="2600" i="0">
              <a:solidFill>
                <a:srgbClr val="101D49"/>
              </a:solidFill>
            </a:endParaRPr>
          </a:p>
          <a:p>
            <a:pPr marL="384038" lvl="0" indent="-266563" algn="l" rtl="0">
              <a:lnSpc>
                <a:spcPct val="94000"/>
              </a:lnSpc>
              <a:spcBef>
                <a:spcPts val="1200"/>
              </a:spcBef>
              <a:spcAft>
                <a:spcPts val="0"/>
              </a:spcAft>
              <a:buClr>
                <a:schemeClr val="dk2"/>
              </a:buClr>
              <a:buSzPct val="100000"/>
              <a:buNone/>
            </a:pPr>
            <a:endParaRPr>
              <a:solidFill>
                <a:schemeClr val="dk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cxnSp>
        <p:nvCxnSpPr>
          <p:cNvPr id="348" name="Google Shape;348;p20"/>
          <p:cNvCxnSpPr/>
          <p:nvPr/>
        </p:nvCxnSpPr>
        <p:spPr>
          <a:xfrm>
            <a:off x="1893698" y="3840881"/>
            <a:ext cx="1682256" cy="0"/>
          </a:xfrm>
          <a:prstGeom prst="straightConnector1">
            <a:avLst/>
          </a:prstGeom>
          <a:noFill/>
          <a:ln w="34925" cap="flat" cmpd="sng">
            <a:solidFill>
              <a:schemeClr val="dk1"/>
            </a:solidFill>
            <a:prstDash val="solid"/>
            <a:round/>
            <a:headEnd type="none" w="sm" len="sm"/>
            <a:tailEnd type="triangle" w="med" len="med"/>
          </a:ln>
        </p:spPr>
      </p:cxnSp>
      <p:pic>
        <p:nvPicPr>
          <p:cNvPr id="349" name="Google Shape;349;p20"/>
          <p:cNvPicPr preferRelativeResize="0"/>
          <p:nvPr/>
        </p:nvPicPr>
        <p:blipFill rotWithShape="1">
          <a:blip r:embed="rId3">
            <a:alphaModFix/>
          </a:blip>
          <a:srcRect/>
          <a:stretch/>
        </p:blipFill>
        <p:spPr>
          <a:xfrm>
            <a:off x="3746537" y="457200"/>
            <a:ext cx="4698925" cy="5913784"/>
          </a:xfrm>
          <a:prstGeom prst="rect">
            <a:avLst/>
          </a:prstGeom>
          <a:noFill/>
          <a:ln w="9525" cap="flat" cmpd="sng">
            <a:solidFill>
              <a:schemeClr val="dk1"/>
            </a:solidFill>
            <a:prstDash val="solid"/>
            <a:round/>
            <a:headEnd type="none" w="sm" len="sm"/>
            <a:tailEnd type="none" w="sm" len="sm"/>
          </a:ln>
        </p:spPr>
      </p:pic>
      <p:sp>
        <p:nvSpPr>
          <p:cNvPr id="350" name="Google Shape;350;p20"/>
          <p:cNvSpPr txBox="1"/>
          <p:nvPr/>
        </p:nvSpPr>
        <p:spPr>
          <a:xfrm>
            <a:off x="1641491" y="2640552"/>
            <a:ext cx="2186669" cy="12003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i="0" u="none" strike="noStrike" cap="none">
                <a:solidFill>
                  <a:srgbClr val="FF0000"/>
                </a:solidFill>
                <a:latin typeface="Calibri"/>
                <a:ea typeface="Calibri"/>
                <a:cs typeface="Calibri"/>
                <a:sym typeface="Calibri"/>
              </a:rPr>
              <a:t>Please carefully review the information in this box</a:t>
            </a:r>
            <a:endParaRPr/>
          </a:p>
        </p:txBody>
      </p:sp>
      <p:sp>
        <p:nvSpPr>
          <p:cNvPr id="351" name="Google Shape;351;p20"/>
          <p:cNvSpPr/>
          <p:nvPr/>
        </p:nvSpPr>
        <p:spPr>
          <a:xfrm>
            <a:off x="3998794" y="5923128"/>
            <a:ext cx="1740090" cy="95535"/>
          </a:xfrm>
          <a:prstGeom prst="rect">
            <a:avLst/>
          </a:prstGeom>
          <a:solidFill>
            <a:schemeClr val="lt1"/>
          </a:solidFill>
          <a:ln w="349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ibre Franklin"/>
              <a:ea typeface="Libre Franklin"/>
              <a:cs typeface="Libre Franklin"/>
              <a:sym typeface="Libre Franklin"/>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2"/>
          <p:cNvSpPr txBox="1">
            <a:spLocks noGrp="1"/>
          </p:cNvSpPr>
          <p:nvPr>
            <p:ph type="body" idx="2"/>
          </p:nvPr>
        </p:nvSpPr>
        <p:spPr>
          <a:xfrm>
            <a:off x="1371600" y="1474632"/>
            <a:ext cx="4443984" cy="3569372"/>
          </a:xfrm>
          <a:prstGeom prst="rect">
            <a:avLst/>
          </a:prstGeom>
          <a:noFill/>
          <a:ln>
            <a:noFill/>
          </a:ln>
        </p:spPr>
        <p:txBody>
          <a:bodyPr spcFirstLastPara="1" wrap="square" lIns="91425" tIns="45700" rIns="91425" bIns="45700" anchor="t" anchorCtr="0">
            <a:noAutofit/>
          </a:bodyPr>
          <a:lstStyle/>
          <a:p>
            <a:pPr marL="384038" lvl="0" indent="-384038" algn="l" rtl="0">
              <a:lnSpc>
                <a:spcPct val="94000"/>
              </a:lnSpc>
              <a:spcBef>
                <a:spcPts val="0"/>
              </a:spcBef>
              <a:spcAft>
                <a:spcPts val="0"/>
              </a:spcAft>
              <a:buClr>
                <a:srgbClr val="101D49"/>
              </a:buClr>
              <a:buSzPts val="2000"/>
              <a:buChar char="■"/>
            </a:pPr>
            <a:r>
              <a:rPr lang="en-US" dirty="0">
                <a:solidFill>
                  <a:srgbClr val="101D49"/>
                </a:solidFill>
              </a:rPr>
              <a:t>General Information</a:t>
            </a:r>
            <a:endParaRPr dirty="0"/>
          </a:p>
          <a:p>
            <a:pPr marL="384038" lvl="0" indent="-384038" algn="l" rtl="0">
              <a:lnSpc>
                <a:spcPct val="94000"/>
              </a:lnSpc>
              <a:spcBef>
                <a:spcPts val="200"/>
              </a:spcBef>
              <a:spcAft>
                <a:spcPts val="0"/>
              </a:spcAft>
              <a:buClr>
                <a:srgbClr val="101D49"/>
              </a:buClr>
              <a:buSzPts val="2000"/>
              <a:buChar char="■"/>
            </a:pPr>
            <a:r>
              <a:rPr lang="en-US" dirty="0">
                <a:solidFill>
                  <a:srgbClr val="101D49"/>
                </a:solidFill>
              </a:rPr>
              <a:t>Purpose of RFP and Background</a:t>
            </a:r>
            <a:endParaRPr dirty="0"/>
          </a:p>
          <a:p>
            <a:pPr marL="384038" lvl="0" indent="-384038" algn="l" rtl="0">
              <a:lnSpc>
                <a:spcPct val="94000"/>
              </a:lnSpc>
              <a:spcBef>
                <a:spcPts val="200"/>
              </a:spcBef>
              <a:spcAft>
                <a:spcPts val="0"/>
              </a:spcAft>
              <a:buClr>
                <a:srgbClr val="101D49"/>
              </a:buClr>
              <a:buSzPts val="2000"/>
              <a:buChar char="■"/>
            </a:pPr>
            <a:r>
              <a:rPr lang="en-US" dirty="0">
                <a:solidFill>
                  <a:srgbClr val="101D49"/>
                </a:solidFill>
              </a:rPr>
              <a:t>Term of Contract</a:t>
            </a:r>
            <a:endParaRPr dirty="0"/>
          </a:p>
          <a:p>
            <a:pPr marL="384038" lvl="0" indent="-384038" algn="l" rtl="0">
              <a:lnSpc>
                <a:spcPct val="94000"/>
              </a:lnSpc>
              <a:spcBef>
                <a:spcPts val="200"/>
              </a:spcBef>
              <a:spcAft>
                <a:spcPts val="0"/>
              </a:spcAft>
              <a:buClr>
                <a:srgbClr val="101D49"/>
              </a:buClr>
              <a:buSzPts val="2000"/>
              <a:buChar char="■"/>
            </a:pPr>
            <a:r>
              <a:rPr lang="en-US" dirty="0">
                <a:solidFill>
                  <a:srgbClr val="101D49"/>
                </a:solidFill>
              </a:rPr>
              <a:t>Key Dates</a:t>
            </a:r>
            <a:endParaRPr dirty="0"/>
          </a:p>
          <a:p>
            <a:pPr marL="384038" lvl="0" indent="-384038" algn="l" rtl="0">
              <a:lnSpc>
                <a:spcPct val="94000"/>
              </a:lnSpc>
              <a:spcBef>
                <a:spcPts val="200"/>
              </a:spcBef>
              <a:spcAft>
                <a:spcPts val="0"/>
              </a:spcAft>
              <a:buClr>
                <a:srgbClr val="101D49"/>
              </a:buClr>
              <a:buSzPts val="2000"/>
              <a:buChar char="■"/>
            </a:pPr>
            <a:r>
              <a:rPr lang="en-US" dirty="0">
                <a:solidFill>
                  <a:srgbClr val="101D49"/>
                </a:solidFill>
              </a:rPr>
              <a:t>Proposal Preparation</a:t>
            </a:r>
            <a:endParaRPr dirty="0"/>
          </a:p>
          <a:p>
            <a:pPr marL="914377" lvl="1" indent="-384038" algn="l" rtl="0">
              <a:lnSpc>
                <a:spcPct val="94000"/>
              </a:lnSpc>
              <a:spcBef>
                <a:spcPts val="200"/>
              </a:spcBef>
              <a:spcAft>
                <a:spcPts val="0"/>
              </a:spcAft>
              <a:buClr>
                <a:srgbClr val="101D49"/>
              </a:buClr>
              <a:buSzPts val="2000"/>
              <a:buChar char="–"/>
            </a:pPr>
            <a:r>
              <a:rPr lang="en-US" dirty="0">
                <a:solidFill>
                  <a:srgbClr val="101D49"/>
                </a:solidFill>
              </a:rPr>
              <a:t>Executive Summary</a:t>
            </a:r>
            <a:endParaRPr dirty="0"/>
          </a:p>
          <a:p>
            <a:pPr marL="914377" lvl="1" indent="-384038" algn="l" rtl="0">
              <a:lnSpc>
                <a:spcPct val="94000"/>
              </a:lnSpc>
              <a:spcBef>
                <a:spcPts val="200"/>
              </a:spcBef>
              <a:spcAft>
                <a:spcPts val="0"/>
              </a:spcAft>
              <a:buClr>
                <a:srgbClr val="101D49"/>
              </a:buClr>
              <a:buSzPts val="2000"/>
              <a:buChar char="–"/>
            </a:pPr>
            <a:r>
              <a:rPr lang="en-US" dirty="0">
                <a:solidFill>
                  <a:srgbClr val="101D49"/>
                </a:solidFill>
              </a:rPr>
              <a:t>Attestation Form</a:t>
            </a:r>
            <a:endParaRPr dirty="0"/>
          </a:p>
          <a:p>
            <a:pPr marL="914377" lvl="1" indent="-384038" algn="l" rtl="0">
              <a:lnSpc>
                <a:spcPct val="94000"/>
              </a:lnSpc>
              <a:spcBef>
                <a:spcPts val="200"/>
              </a:spcBef>
              <a:spcAft>
                <a:spcPts val="0"/>
              </a:spcAft>
              <a:buClr>
                <a:srgbClr val="101D49"/>
              </a:buClr>
              <a:buSzPts val="2000"/>
              <a:buChar char="–"/>
            </a:pPr>
            <a:r>
              <a:rPr lang="en-US" dirty="0">
                <a:solidFill>
                  <a:srgbClr val="101D49"/>
                </a:solidFill>
              </a:rPr>
              <a:t>Buy IN &amp; IN Economic Impact</a:t>
            </a:r>
            <a:endParaRPr dirty="0"/>
          </a:p>
          <a:p>
            <a:pPr marL="914377" lvl="1" indent="-384038" algn="l" rtl="0">
              <a:lnSpc>
                <a:spcPct val="94000"/>
              </a:lnSpc>
              <a:spcBef>
                <a:spcPts val="200"/>
              </a:spcBef>
              <a:spcAft>
                <a:spcPts val="0"/>
              </a:spcAft>
              <a:buClr>
                <a:srgbClr val="101D49"/>
              </a:buClr>
              <a:buSzPts val="2000"/>
              <a:buChar char="–"/>
            </a:pPr>
            <a:r>
              <a:rPr lang="en-US" dirty="0">
                <a:solidFill>
                  <a:srgbClr val="101D49"/>
                </a:solidFill>
              </a:rPr>
              <a:t>Business Proposal</a:t>
            </a:r>
            <a:endParaRPr dirty="0"/>
          </a:p>
          <a:p>
            <a:pPr marL="914377" lvl="1" indent="-384038" algn="l" rtl="0">
              <a:lnSpc>
                <a:spcPct val="94000"/>
              </a:lnSpc>
              <a:spcBef>
                <a:spcPts val="200"/>
              </a:spcBef>
              <a:spcAft>
                <a:spcPts val="0"/>
              </a:spcAft>
              <a:buClr>
                <a:srgbClr val="101D49"/>
              </a:buClr>
              <a:buSzPts val="2000"/>
              <a:buChar char="–"/>
            </a:pPr>
            <a:r>
              <a:rPr lang="en-US" dirty="0">
                <a:solidFill>
                  <a:srgbClr val="101D49"/>
                </a:solidFill>
              </a:rPr>
              <a:t>Technical Proposal</a:t>
            </a:r>
            <a:endParaRPr dirty="0"/>
          </a:p>
          <a:p>
            <a:pPr marL="914377" lvl="1" indent="-384037" algn="l" rtl="0">
              <a:lnSpc>
                <a:spcPct val="94000"/>
              </a:lnSpc>
              <a:spcBef>
                <a:spcPts val="200"/>
              </a:spcBef>
              <a:spcAft>
                <a:spcPts val="0"/>
              </a:spcAft>
              <a:buClr>
                <a:srgbClr val="101D49"/>
              </a:buClr>
              <a:buSzPts val="2000"/>
              <a:buChar char="–"/>
            </a:pPr>
            <a:r>
              <a:rPr lang="en-US" dirty="0">
                <a:solidFill>
                  <a:srgbClr val="101D49"/>
                </a:solidFill>
              </a:rPr>
              <a:t>Cost Proposal</a:t>
            </a:r>
            <a:endParaRPr dirty="0">
              <a:solidFill>
                <a:srgbClr val="101D49"/>
              </a:solidFill>
            </a:endParaRPr>
          </a:p>
          <a:p>
            <a:pPr marL="914377" lvl="1" indent="-384038" algn="l" rtl="0">
              <a:lnSpc>
                <a:spcPct val="94000"/>
              </a:lnSpc>
              <a:spcBef>
                <a:spcPts val="200"/>
              </a:spcBef>
              <a:spcAft>
                <a:spcPts val="0"/>
              </a:spcAft>
              <a:buClr>
                <a:srgbClr val="101D49"/>
              </a:buClr>
              <a:buSzPts val="2000"/>
              <a:buChar char="–"/>
            </a:pPr>
            <a:r>
              <a:rPr lang="en-US" dirty="0">
                <a:solidFill>
                  <a:srgbClr val="101D49"/>
                </a:solidFill>
              </a:rPr>
              <a:t>Confidential Information</a:t>
            </a:r>
            <a:endParaRPr dirty="0"/>
          </a:p>
        </p:txBody>
      </p:sp>
      <p:sp>
        <p:nvSpPr>
          <p:cNvPr id="201" name="Google Shape;201;p2"/>
          <p:cNvSpPr txBox="1">
            <a:spLocks noGrp="1"/>
          </p:cNvSpPr>
          <p:nvPr>
            <p:ph type="body" idx="4"/>
          </p:nvPr>
        </p:nvSpPr>
        <p:spPr>
          <a:xfrm>
            <a:off x="6528816" y="1495027"/>
            <a:ext cx="4443984" cy="3689688"/>
          </a:xfrm>
          <a:prstGeom prst="rect">
            <a:avLst/>
          </a:prstGeom>
          <a:noFill/>
          <a:ln>
            <a:noFill/>
          </a:ln>
        </p:spPr>
        <p:txBody>
          <a:bodyPr spcFirstLastPara="1" wrap="square" lIns="91425" tIns="45700" rIns="91425" bIns="45700" anchor="t" anchorCtr="0">
            <a:normAutofit lnSpcReduction="10000"/>
          </a:bodyPr>
          <a:lstStyle/>
          <a:p>
            <a:pPr marL="384038" lvl="0" indent="-384038" algn="l" rtl="0">
              <a:lnSpc>
                <a:spcPct val="94000"/>
              </a:lnSpc>
              <a:spcBef>
                <a:spcPts val="0"/>
              </a:spcBef>
              <a:spcAft>
                <a:spcPts val="0"/>
              </a:spcAft>
              <a:buClr>
                <a:srgbClr val="101D49"/>
              </a:buClr>
              <a:buSzPts val="2000"/>
              <a:buChar char="■"/>
            </a:pPr>
            <a:r>
              <a:rPr lang="en-US" dirty="0">
                <a:solidFill>
                  <a:srgbClr val="101D49"/>
                </a:solidFill>
              </a:rPr>
              <a:t>Evaluation Criteria</a:t>
            </a:r>
            <a:endParaRPr dirty="0"/>
          </a:p>
          <a:p>
            <a:pPr marL="384038" lvl="0" indent="-384038" algn="l" rtl="0">
              <a:lnSpc>
                <a:spcPct val="94000"/>
              </a:lnSpc>
              <a:spcBef>
                <a:spcPts val="200"/>
              </a:spcBef>
              <a:spcAft>
                <a:spcPts val="0"/>
              </a:spcAft>
              <a:buClr>
                <a:srgbClr val="101D49"/>
              </a:buClr>
              <a:buSzPts val="2000"/>
              <a:buChar char="■"/>
            </a:pPr>
            <a:r>
              <a:rPr lang="en-US" dirty="0">
                <a:solidFill>
                  <a:srgbClr val="101D49"/>
                </a:solidFill>
              </a:rPr>
              <a:t>Minority and Women’s Business Enterprises (M/WBE)</a:t>
            </a:r>
            <a:endParaRPr dirty="0"/>
          </a:p>
          <a:p>
            <a:pPr marL="384038" lvl="0" indent="-384038" algn="l" rtl="0">
              <a:lnSpc>
                <a:spcPct val="94000"/>
              </a:lnSpc>
              <a:spcBef>
                <a:spcPts val="200"/>
              </a:spcBef>
              <a:spcAft>
                <a:spcPts val="0"/>
              </a:spcAft>
              <a:buClr>
                <a:srgbClr val="101D49"/>
              </a:buClr>
              <a:buSzPts val="2000"/>
              <a:buChar char="■"/>
            </a:pPr>
            <a:r>
              <a:rPr lang="en-US" dirty="0">
                <a:solidFill>
                  <a:srgbClr val="101D49"/>
                </a:solidFill>
              </a:rPr>
              <a:t>Indiana Veteran Owned Small Business (IVOSB)</a:t>
            </a:r>
            <a:endParaRPr dirty="0"/>
          </a:p>
          <a:p>
            <a:pPr marL="384038" lvl="0" indent="-384038" algn="l" rtl="0">
              <a:lnSpc>
                <a:spcPct val="94000"/>
              </a:lnSpc>
              <a:spcBef>
                <a:spcPts val="200"/>
              </a:spcBef>
              <a:spcAft>
                <a:spcPts val="0"/>
              </a:spcAft>
              <a:buClr>
                <a:srgbClr val="101D49"/>
              </a:buClr>
              <a:buSzPts val="2000"/>
              <a:buChar char="■"/>
            </a:pPr>
            <a:r>
              <a:rPr lang="en-US" dirty="0">
                <a:solidFill>
                  <a:srgbClr val="101D49"/>
                </a:solidFill>
              </a:rPr>
              <a:t>IDOA Subcontractor Scoring</a:t>
            </a:r>
            <a:endParaRPr dirty="0"/>
          </a:p>
          <a:p>
            <a:pPr marL="384038" lvl="0" indent="-384038" algn="l" rtl="0">
              <a:lnSpc>
                <a:spcPct val="94000"/>
              </a:lnSpc>
              <a:spcBef>
                <a:spcPts val="200"/>
              </a:spcBef>
              <a:spcAft>
                <a:spcPts val="0"/>
              </a:spcAft>
              <a:buClr>
                <a:srgbClr val="101D49"/>
              </a:buClr>
              <a:buSzPts val="2000"/>
              <a:buChar char="■"/>
            </a:pPr>
            <a:r>
              <a:rPr lang="en-US" dirty="0">
                <a:solidFill>
                  <a:srgbClr val="101D49"/>
                </a:solidFill>
              </a:rPr>
              <a:t>Subcontractor Compliance</a:t>
            </a:r>
            <a:endParaRPr dirty="0">
              <a:solidFill>
                <a:srgbClr val="101D49"/>
              </a:solidFill>
            </a:endParaRPr>
          </a:p>
          <a:p>
            <a:pPr marL="384038" lvl="0" indent="-384038" algn="l" rtl="0">
              <a:lnSpc>
                <a:spcPct val="94000"/>
              </a:lnSpc>
              <a:spcBef>
                <a:spcPts val="200"/>
              </a:spcBef>
              <a:spcAft>
                <a:spcPts val="0"/>
              </a:spcAft>
              <a:buClr>
                <a:srgbClr val="101D49"/>
              </a:buClr>
              <a:buSzPts val="2000"/>
              <a:buChar char="■"/>
            </a:pPr>
            <a:r>
              <a:rPr lang="en-US" dirty="0">
                <a:solidFill>
                  <a:srgbClr val="101D49"/>
                </a:solidFill>
              </a:rPr>
              <a:t>Optional Forms/Documents</a:t>
            </a:r>
            <a:endParaRPr dirty="0"/>
          </a:p>
          <a:p>
            <a:pPr marL="384038" lvl="0" indent="-384038" algn="l" rtl="0">
              <a:lnSpc>
                <a:spcPct val="94000"/>
              </a:lnSpc>
              <a:spcBef>
                <a:spcPts val="200"/>
              </a:spcBef>
              <a:spcAft>
                <a:spcPts val="0"/>
              </a:spcAft>
              <a:buClr>
                <a:srgbClr val="101D49"/>
              </a:buClr>
              <a:buSzPts val="2000"/>
              <a:buChar char="■"/>
            </a:pPr>
            <a:r>
              <a:rPr lang="en-US" dirty="0">
                <a:solidFill>
                  <a:srgbClr val="101D49"/>
                </a:solidFill>
              </a:rPr>
              <a:t>Required Forms/Documents</a:t>
            </a:r>
            <a:endParaRPr dirty="0"/>
          </a:p>
          <a:p>
            <a:pPr marL="384038" lvl="0" indent="-384038" algn="l" rtl="0">
              <a:lnSpc>
                <a:spcPct val="94000"/>
              </a:lnSpc>
              <a:spcBef>
                <a:spcPts val="200"/>
              </a:spcBef>
              <a:spcAft>
                <a:spcPts val="0"/>
              </a:spcAft>
              <a:buClr>
                <a:srgbClr val="101D49"/>
              </a:buClr>
              <a:buSzPts val="2000"/>
              <a:buChar char="■"/>
            </a:pPr>
            <a:r>
              <a:rPr lang="en-US" dirty="0">
                <a:solidFill>
                  <a:srgbClr val="101D49"/>
                </a:solidFill>
              </a:rPr>
              <a:t>Submission Requirements</a:t>
            </a:r>
            <a:endParaRPr dirty="0"/>
          </a:p>
          <a:p>
            <a:pPr marL="384038" lvl="0" indent="-384038" algn="l" rtl="0">
              <a:lnSpc>
                <a:spcPct val="94000"/>
              </a:lnSpc>
              <a:spcBef>
                <a:spcPts val="200"/>
              </a:spcBef>
              <a:spcAft>
                <a:spcPts val="0"/>
              </a:spcAft>
              <a:buClr>
                <a:srgbClr val="101D49"/>
              </a:buClr>
              <a:buSzPts val="2000"/>
              <a:buChar char="■"/>
            </a:pPr>
            <a:r>
              <a:rPr lang="en-US" dirty="0">
                <a:solidFill>
                  <a:srgbClr val="101D49"/>
                </a:solidFill>
              </a:rPr>
              <a:t>Additional Information</a:t>
            </a:r>
            <a:endParaRPr dirty="0"/>
          </a:p>
          <a:p>
            <a:pPr marL="384038" lvl="0" indent="-384038" algn="l" rtl="0">
              <a:lnSpc>
                <a:spcPct val="94000"/>
              </a:lnSpc>
              <a:spcBef>
                <a:spcPts val="200"/>
              </a:spcBef>
              <a:spcAft>
                <a:spcPts val="0"/>
              </a:spcAft>
              <a:buClr>
                <a:srgbClr val="101D49"/>
              </a:buClr>
              <a:buSzPts val="2000"/>
              <a:buChar char="■"/>
            </a:pPr>
            <a:r>
              <a:rPr lang="en-US" dirty="0">
                <a:solidFill>
                  <a:srgbClr val="101D49"/>
                </a:solidFill>
              </a:rPr>
              <a:t>Questions</a:t>
            </a:r>
            <a:endParaRPr dirty="0"/>
          </a:p>
        </p:txBody>
      </p:sp>
      <p:sp>
        <p:nvSpPr>
          <p:cNvPr id="202" name="Google Shape;202;p2"/>
          <p:cNvSpPr txBox="1">
            <a:spLocks noGrp="1"/>
          </p:cNvSpPr>
          <p:nvPr>
            <p:ph type="title"/>
          </p:nvPr>
        </p:nvSpPr>
        <p:spPr>
          <a:xfrm>
            <a:off x="1371600" y="765606"/>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Agenda</a:t>
            </a: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21"/>
          <p:cNvSpPr txBox="1">
            <a:spLocks noGrp="1"/>
          </p:cNvSpPr>
          <p:nvPr>
            <p:ph type="title"/>
          </p:nvPr>
        </p:nvSpPr>
        <p:spPr>
          <a:xfrm>
            <a:off x="1371600" y="77218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3800"/>
              <a:t>Minority and Women’s Business Enterprises</a:t>
            </a:r>
            <a:endParaRPr/>
          </a:p>
        </p:txBody>
      </p:sp>
      <p:sp>
        <p:nvSpPr>
          <p:cNvPr id="358" name="Google Shape;358;p21"/>
          <p:cNvSpPr txBox="1">
            <a:spLocks noGrp="1"/>
          </p:cNvSpPr>
          <p:nvPr>
            <p:ph type="body" idx="1"/>
          </p:nvPr>
        </p:nvSpPr>
        <p:spPr>
          <a:xfrm>
            <a:off x="1295400" y="1762748"/>
            <a:ext cx="9601200" cy="2851480"/>
          </a:xfrm>
          <a:prstGeom prst="rect">
            <a:avLst/>
          </a:prstGeom>
          <a:noFill/>
          <a:ln>
            <a:noFill/>
          </a:ln>
        </p:spPr>
        <p:txBody>
          <a:bodyPr spcFirstLastPara="1" wrap="square" lIns="91425" tIns="45700" rIns="91425" bIns="45700" anchor="t" anchorCtr="0">
            <a:noAutofit/>
          </a:bodyPr>
          <a:lstStyle/>
          <a:p>
            <a:pPr marL="384038" lvl="0" indent="-384038" algn="l" rtl="0">
              <a:lnSpc>
                <a:spcPct val="110000"/>
              </a:lnSpc>
              <a:spcBef>
                <a:spcPts val="0"/>
              </a:spcBef>
              <a:spcAft>
                <a:spcPts val="0"/>
              </a:spcAft>
              <a:buClr>
                <a:srgbClr val="101D49"/>
              </a:buClr>
              <a:buSzPts val="2400"/>
              <a:buFont typeface="Noto Sans Symbols"/>
              <a:buChar char="▪"/>
            </a:pPr>
            <a:r>
              <a:rPr lang="en-US" sz="2400" b="1">
                <a:solidFill>
                  <a:srgbClr val="101D49"/>
                </a:solidFill>
              </a:rPr>
              <a:t>Prime contractors must ensure that the proposed subcontractors meet the following criteria:</a:t>
            </a:r>
            <a:endParaRPr/>
          </a:p>
          <a:p>
            <a:pPr marL="914377" lvl="1" indent="-384038" algn="l" rtl="0">
              <a:lnSpc>
                <a:spcPct val="110000"/>
              </a:lnSpc>
              <a:spcBef>
                <a:spcPts val="700"/>
              </a:spcBef>
              <a:spcAft>
                <a:spcPts val="0"/>
              </a:spcAft>
              <a:buClr>
                <a:srgbClr val="101D49"/>
              </a:buClr>
              <a:buSzPts val="2400"/>
              <a:buFont typeface="Calibri"/>
              <a:buChar char="–"/>
            </a:pPr>
            <a:r>
              <a:rPr lang="en-US" sz="2400" i="0">
                <a:solidFill>
                  <a:srgbClr val="101D49"/>
                </a:solidFill>
              </a:rPr>
              <a:t>Are listed in the IDOA Directory of Certified Firms, on or before the proposal due date, national diversity plans are generally not accepted. The directory can be found here: </a:t>
            </a:r>
            <a:r>
              <a:rPr lang="en-US" sz="2400" i="0" u="sng">
                <a:solidFill>
                  <a:srgbClr val="101D49"/>
                </a:solidFill>
                <a:hlinkClick r:id="rId3">
                  <a:extLst>
                    <a:ext uri="{A12FA001-AC4F-418D-AE19-62706E023703}">
                      <ahyp:hlinkClr xmlns:ahyp="http://schemas.microsoft.com/office/drawing/2018/hyperlinkcolor" val="tx"/>
                    </a:ext>
                  </a:extLst>
                </a:hlinkClick>
              </a:rPr>
              <a:t>http://www.in.gov/idoa/mwbe/2743.htm</a:t>
            </a:r>
            <a:r>
              <a:rPr lang="en-US" sz="2400" i="0">
                <a:solidFill>
                  <a:srgbClr val="101D49"/>
                </a:solidFill>
              </a:rPr>
              <a:t>. </a:t>
            </a:r>
            <a:endParaRPr/>
          </a:p>
          <a:p>
            <a:pPr marL="914377" lvl="1" indent="-384038" algn="l" rtl="0">
              <a:lnSpc>
                <a:spcPct val="110000"/>
              </a:lnSpc>
              <a:spcBef>
                <a:spcPts val="700"/>
              </a:spcBef>
              <a:spcAft>
                <a:spcPts val="0"/>
              </a:spcAft>
              <a:buClr>
                <a:srgbClr val="101D49"/>
              </a:buClr>
              <a:buSzPts val="2400"/>
              <a:buFont typeface="Calibri"/>
              <a:buChar char="–"/>
            </a:pPr>
            <a:r>
              <a:rPr lang="en-US" sz="2400" b="1" i="0">
                <a:solidFill>
                  <a:srgbClr val="101D49"/>
                </a:solidFill>
              </a:rPr>
              <a:t>Serve a Valuable Scope Contribution (VSC) on the engagement, as confirmed by the State.</a:t>
            </a:r>
            <a:endParaRPr/>
          </a:p>
          <a:p>
            <a:pPr marL="914377" lvl="1" indent="-384038" algn="l" rtl="0">
              <a:lnSpc>
                <a:spcPct val="110000"/>
              </a:lnSpc>
              <a:spcBef>
                <a:spcPts val="700"/>
              </a:spcBef>
              <a:spcAft>
                <a:spcPts val="0"/>
              </a:spcAft>
              <a:buClr>
                <a:srgbClr val="101D49"/>
              </a:buClr>
              <a:buSzPts val="2400"/>
              <a:buFont typeface="Calibri"/>
              <a:buChar char="–"/>
            </a:pPr>
            <a:r>
              <a:rPr lang="en-US" sz="2400" i="0">
                <a:solidFill>
                  <a:srgbClr val="101D49"/>
                </a:solidFill>
              </a:rPr>
              <a:t>Provide the goods or services specific to the contract and within the industry area for which it is certified.</a:t>
            </a:r>
            <a:endParaRPr/>
          </a:p>
          <a:p>
            <a:pPr marL="384038" lvl="0" indent="-231638" algn="l" rtl="0">
              <a:lnSpc>
                <a:spcPct val="94000"/>
              </a:lnSpc>
              <a:spcBef>
                <a:spcPts val="1200"/>
              </a:spcBef>
              <a:spcAft>
                <a:spcPts val="0"/>
              </a:spcAft>
              <a:buClr>
                <a:schemeClr val="dk2"/>
              </a:buClr>
              <a:buSzPts val="2400"/>
              <a:buNone/>
            </a:pPr>
            <a:endParaRPr sz="2400">
              <a:solidFill>
                <a:schemeClr val="dk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22"/>
          <p:cNvSpPr txBox="1">
            <a:spLocks noGrp="1"/>
          </p:cNvSpPr>
          <p:nvPr>
            <p:ph type="title"/>
          </p:nvPr>
        </p:nvSpPr>
        <p:spPr>
          <a:xfrm>
            <a:off x="1371600" y="77218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3800"/>
              <a:t>Minority and Women’s Business Enterprises</a:t>
            </a:r>
            <a:endParaRPr/>
          </a:p>
        </p:txBody>
      </p:sp>
      <p:sp>
        <p:nvSpPr>
          <p:cNvPr id="365" name="Google Shape;365;p22"/>
          <p:cNvSpPr txBox="1">
            <a:spLocks noGrp="1"/>
          </p:cNvSpPr>
          <p:nvPr>
            <p:ph type="body" idx="1"/>
          </p:nvPr>
        </p:nvSpPr>
        <p:spPr>
          <a:xfrm>
            <a:off x="1371600" y="1795524"/>
            <a:ext cx="9601200" cy="2900191"/>
          </a:xfrm>
          <a:prstGeom prst="rect">
            <a:avLst/>
          </a:prstGeom>
          <a:noFill/>
          <a:ln>
            <a:noFill/>
          </a:ln>
        </p:spPr>
        <p:txBody>
          <a:bodyPr spcFirstLastPara="1" wrap="square" lIns="91425" tIns="45700" rIns="91425" bIns="45700" anchor="t" anchorCtr="0">
            <a:noAutofit/>
          </a:bodyPr>
          <a:lstStyle/>
          <a:p>
            <a:pPr marL="384038" lvl="0" indent="-384038" algn="l" rtl="0">
              <a:lnSpc>
                <a:spcPct val="94000"/>
              </a:lnSpc>
              <a:spcBef>
                <a:spcPts val="0"/>
              </a:spcBef>
              <a:spcAft>
                <a:spcPts val="0"/>
              </a:spcAft>
              <a:buClr>
                <a:srgbClr val="101D49"/>
              </a:buClr>
              <a:buSzPts val="2400"/>
              <a:buFont typeface="Noto Sans Symbols"/>
              <a:buChar char="▪"/>
            </a:pPr>
            <a:r>
              <a:rPr lang="en-US" sz="2400" b="1">
                <a:solidFill>
                  <a:srgbClr val="101D49"/>
                </a:solidFill>
              </a:rPr>
              <a:t>Prime contractors should note the following: </a:t>
            </a:r>
            <a:endParaRPr/>
          </a:p>
          <a:p>
            <a:pPr marL="914377" lvl="1" indent="-384038" algn="l" rtl="0">
              <a:lnSpc>
                <a:spcPct val="94000"/>
              </a:lnSpc>
              <a:spcBef>
                <a:spcPts val="700"/>
              </a:spcBef>
              <a:spcAft>
                <a:spcPts val="0"/>
              </a:spcAft>
              <a:buClr>
                <a:srgbClr val="101D49"/>
              </a:buClr>
              <a:buSzPts val="2400"/>
              <a:buFont typeface="Calibri"/>
              <a:buChar char="–"/>
            </a:pPr>
            <a:r>
              <a:rPr lang="en-US" sz="2400" i="0">
                <a:solidFill>
                  <a:srgbClr val="101D49"/>
                </a:solidFill>
              </a:rPr>
              <a:t>Subcontractors’ MBE/WBE Certification Letter, provided by IDOA, must accompany the proposal to show current status of certification.</a:t>
            </a:r>
            <a:endParaRPr/>
          </a:p>
          <a:p>
            <a:pPr marL="914377" lvl="1" indent="-384038" algn="l" rtl="0">
              <a:lnSpc>
                <a:spcPct val="94000"/>
              </a:lnSpc>
              <a:spcBef>
                <a:spcPts val="700"/>
              </a:spcBef>
              <a:spcAft>
                <a:spcPts val="0"/>
              </a:spcAft>
              <a:buClr>
                <a:srgbClr val="101D49"/>
              </a:buClr>
              <a:buSzPts val="2400"/>
              <a:buFont typeface="Calibri"/>
              <a:buChar char="–"/>
            </a:pPr>
            <a:r>
              <a:rPr lang="en-US" sz="2400" i="0">
                <a:solidFill>
                  <a:srgbClr val="101D49"/>
                </a:solidFill>
              </a:rPr>
              <a:t>Each firm may only serve as one classification – MBE or WBE (see Section 1.21)</a:t>
            </a:r>
            <a:endParaRPr/>
          </a:p>
          <a:p>
            <a:pPr marL="914377" lvl="1" indent="-384038" algn="l" rtl="0">
              <a:lnSpc>
                <a:spcPct val="94000"/>
              </a:lnSpc>
              <a:spcBef>
                <a:spcPts val="700"/>
              </a:spcBef>
              <a:spcAft>
                <a:spcPts val="0"/>
              </a:spcAft>
              <a:buClr>
                <a:srgbClr val="101D49"/>
              </a:buClr>
              <a:buSzPts val="2400"/>
              <a:buFont typeface="Calibri"/>
              <a:buChar char="–"/>
            </a:pPr>
            <a:r>
              <a:rPr lang="en-US" sz="2400" i="0">
                <a:solidFill>
                  <a:srgbClr val="101D49"/>
                </a:solidFill>
              </a:rPr>
              <a:t>Pursuant to 25 IAC 5-6-2(b)(d), a Prime Contractor who is a MBE or WBE must meet subcontractor goals by using other listed certified firms. Certified Prime Contractors cannot count their own workforce or companies to meet this requirement.</a:t>
            </a:r>
            <a:endParaRPr/>
          </a:p>
          <a:p>
            <a:pPr marL="914377" lvl="1" indent="-384038" algn="l" rtl="0">
              <a:lnSpc>
                <a:spcPct val="94000"/>
              </a:lnSpc>
              <a:spcBef>
                <a:spcPts val="700"/>
              </a:spcBef>
              <a:spcAft>
                <a:spcPts val="0"/>
              </a:spcAft>
              <a:buClr>
                <a:srgbClr val="101D49"/>
              </a:buClr>
              <a:buSzPts val="2400"/>
              <a:buFont typeface="Calibri"/>
              <a:buChar char="–"/>
            </a:pPr>
            <a:r>
              <a:rPr lang="en-US" sz="2400" i="0">
                <a:solidFill>
                  <a:srgbClr val="101D49"/>
                </a:solidFill>
              </a:rPr>
              <a:t>Total Bid Amount should match the four-year total spend in Section 1.4.2 of the RFP</a:t>
            </a:r>
            <a:endParaRPr/>
          </a:p>
          <a:p>
            <a:pPr marL="384038" lvl="0" indent="-257038" algn="l" rtl="0">
              <a:lnSpc>
                <a:spcPct val="94000"/>
              </a:lnSpc>
              <a:spcBef>
                <a:spcPts val="1200"/>
              </a:spcBef>
              <a:spcAft>
                <a:spcPts val="0"/>
              </a:spcAft>
              <a:buClr>
                <a:schemeClr val="dk2"/>
              </a:buClr>
              <a:buSzPts val="2000"/>
              <a:buNone/>
            </a:pPr>
            <a:endParaRPr>
              <a:solidFill>
                <a:schemeClr val="dk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2" name="Google Shape;372;p23"/>
          <p:cNvSpPr txBox="1">
            <a:spLocks noGrp="1"/>
          </p:cNvSpPr>
          <p:nvPr>
            <p:ph type="title"/>
          </p:nvPr>
        </p:nvSpPr>
        <p:spPr>
          <a:xfrm>
            <a:off x="1371600" y="772747"/>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3800"/>
              <a:t>Minority and Women’s Business Enterprises</a:t>
            </a:r>
            <a:endParaRPr/>
          </a:p>
        </p:txBody>
      </p:sp>
      <p:pic>
        <p:nvPicPr>
          <p:cNvPr id="5" name="Picture 4">
            <a:extLst>
              <a:ext uri="{FF2B5EF4-FFF2-40B4-BE49-F238E27FC236}">
                <a16:creationId xmlns:a16="http://schemas.microsoft.com/office/drawing/2014/main" id="{86E8D9CD-5A72-DEA4-C75A-B9C2274F9194}"/>
              </a:ext>
            </a:extLst>
          </p:cNvPr>
          <p:cNvPicPr>
            <a:picLocks noChangeAspect="1"/>
          </p:cNvPicPr>
          <p:nvPr/>
        </p:nvPicPr>
        <p:blipFill>
          <a:blip r:embed="rId3"/>
          <a:stretch>
            <a:fillRect/>
          </a:stretch>
        </p:blipFill>
        <p:spPr>
          <a:xfrm>
            <a:off x="1295400" y="1242380"/>
            <a:ext cx="9677400" cy="5010150"/>
          </a:xfrm>
          <a:prstGeom prst="rect">
            <a:avLst/>
          </a:prstGeom>
        </p:spPr>
      </p:pic>
      <p:sp>
        <p:nvSpPr>
          <p:cNvPr id="2" name="Google Shape;376;p23">
            <a:extLst>
              <a:ext uri="{FF2B5EF4-FFF2-40B4-BE49-F238E27FC236}">
                <a16:creationId xmlns:a16="http://schemas.microsoft.com/office/drawing/2014/main" id="{34FFD8D0-B98C-5FC5-F34B-136B7D5DE447}"/>
              </a:ext>
            </a:extLst>
          </p:cNvPr>
          <p:cNvSpPr/>
          <p:nvPr/>
        </p:nvSpPr>
        <p:spPr>
          <a:xfrm>
            <a:off x="1112867" y="2224376"/>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376" name="Google Shape;376;p23"/>
          <p:cNvSpPr/>
          <p:nvPr/>
        </p:nvSpPr>
        <p:spPr>
          <a:xfrm>
            <a:off x="1070574" y="2723980"/>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373" name="Google Shape;373;p23"/>
          <p:cNvSpPr/>
          <p:nvPr/>
        </p:nvSpPr>
        <p:spPr>
          <a:xfrm>
            <a:off x="1047737" y="3033438"/>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374" name="Google Shape;374;p23"/>
          <p:cNvSpPr/>
          <p:nvPr/>
        </p:nvSpPr>
        <p:spPr>
          <a:xfrm>
            <a:off x="1070574" y="4396702"/>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375" name="Google Shape;375;p23"/>
          <p:cNvSpPr/>
          <p:nvPr/>
        </p:nvSpPr>
        <p:spPr>
          <a:xfrm>
            <a:off x="1070574" y="4774966"/>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377" name="Google Shape;377;p23"/>
          <p:cNvSpPr/>
          <p:nvPr/>
        </p:nvSpPr>
        <p:spPr>
          <a:xfrm rot="10800000">
            <a:off x="10469533" y="4546365"/>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2" name="Google Shape;382;p24"/>
          <p:cNvSpPr txBox="1">
            <a:spLocks noGrp="1"/>
          </p:cNvSpPr>
          <p:nvPr>
            <p:ph type="title"/>
          </p:nvPr>
        </p:nvSpPr>
        <p:spPr>
          <a:xfrm>
            <a:off x="1371600" y="772304"/>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3800"/>
              <a:t>Minority and Women’s Business Enterprises</a:t>
            </a:r>
            <a:endParaRPr/>
          </a:p>
        </p:txBody>
      </p:sp>
      <p:sp>
        <p:nvSpPr>
          <p:cNvPr id="383" name="Google Shape;383;p24"/>
          <p:cNvSpPr txBox="1">
            <a:spLocks noGrp="1"/>
          </p:cNvSpPr>
          <p:nvPr>
            <p:ph type="body" idx="1"/>
          </p:nvPr>
        </p:nvSpPr>
        <p:spPr>
          <a:xfrm>
            <a:off x="1371600" y="1937084"/>
            <a:ext cx="9601200" cy="4138863"/>
          </a:xfrm>
          <a:prstGeom prst="rect">
            <a:avLst/>
          </a:prstGeom>
          <a:noFill/>
          <a:ln>
            <a:noFill/>
          </a:ln>
        </p:spPr>
        <p:txBody>
          <a:bodyPr spcFirstLastPara="1" wrap="square" lIns="91425" tIns="45700" rIns="91425" bIns="45700" anchor="t" anchorCtr="0">
            <a:normAutofit lnSpcReduction="10000"/>
          </a:bodyPr>
          <a:lstStyle/>
          <a:p>
            <a:pPr marL="384038" lvl="0" indent="-384038" algn="l" rtl="0">
              <a:lnSpc>
                <a:spcPct val="94000"/>
              </a:lnSpc>
              <a:spcBef>
                <a:spcPts val="0"/>
              </a:spcBef>
              <a:spcAft>
                <a:spcPts val="0"/>
              </a:spcAft>
              <a:buClr>
                <a:srgbClr val="101D49"/>
              </a:buClr>
              <a:buSzPts val="1800"/>
              <a:buFont typeface="Noto Sans Symbols"/>
              <a:buChar char="▪"/>
            </a:pPr>
            <a:r>
              <a:rPr lang="en-US" sz="1800" b="1">
                <a:solidFill>
                  <a:srgbClr val="101D49"/>
                </a:solidFill>
              </a:rPr>
              <a:t>New Process</a:t>
            </a:r>
            <a:r>
              <a:rPr lang="en-US" sz="1800">
                <a:solidFill>
                  <a:srgbClr val="101D49"/>
                </a:solidFill>
              </a:rPr>
              <a:t> </a:t>
            </a:r>
            <a:r>
              <a:rPr lang="en-US" sz="1600">
                <a:solidFill>
                  <a:srgbClr val="101D49"/>
                </a:solidFill>
              </a:rPr>
              <a:t>– MBE/WBE scoring is conducted based on 10 points plus a possible 2 bonus points scale</a:t>
            </a:r>
            <a:endParaRPr/>
          </a:p>
          <a:p>
            <a:pPr marL="914377" lvl="1" indent="-384038" algn="l" rtl="0">
              <a:lnSpc>
                <a:spcPct val="94000"/>
              </a:lnSpc>
              <a:spcBef>
                <a:spcPts val="700"/>
              </a:spcBef>
              <a:spcAft>
                <a:spcPts val="0"/>
              </a:spcAft>
              <a:buClr>
                <a:srgbClr val="101D49"/>
              </a:buClr>
              <a:buSzPts val="1600"/>
              <a:buFont typeface="Calibri"/>
              <a:buChar char="–"/>
            </a:pPr>
            <a:r>
              <a:rPr lang="en-US" sz="1600" i="0">
                <a:solidFill>
                  <a:srgbClr val="101D49"/>
                </a:solidFill>
              </a:rPr>
              <a:t>MBE: Possible 5 points + 1 bonus point</a:t>
            </a:r>
            <a:endParaRPr/>
          </a:p>
          <a:p>
            <a:pPr marL="914377" lvl="1" indent="-384038" algn="l" rtl="0">
              <a:lnSpc>
                <a:spcPct val="94000"/>
              </a:lnSpc>
              <a:spcBef>
                <a:spcPts val="700"/>
              </a:spcBef>
              <a:spcAft>
                <a:spcPts val="0"/>
              </a:spcAft>
              <a:buClr>
                <a:srgbClr val="101D49"/>
              </a:buClr>
              <a:buSzPts val="1600"/>
              <a:buFont typeface="Calibri"/>
              <a:buChar char="–"/>
            </a:pPr>
            <a:r>
              <a:rPr lang="en-US" sz="1600" i="0">
                <a:solidFill>
                  <a:srgbClr val="101D49"/>
                </a:solidFill>
              </a:rPr>
              <a:t>WBE: Possible 5 points + 1 bonus point</a:t>
            </a:r>
            <a:endParaRPr/>
          </a:p>
          <a:p>
            <a:pPr marL="384038" lvl="0" indent="-384038" algn="l" rtl="0">
              <a:lnSpc>
                <a:spcPct val="94000"/>
              </a:lnSpc>
              <a:spcBef>
                <a:spcPts val="1200"/>
              </a:spcBef>
              <a:spcAft>
                <a:spcPts val="0"/>
              </a:spcAft>
              <a:buClr>
                <a:srgbClr val="101D49"/>
              </a:buClr>
              <a:buSzPts val="1800"/>
              <a:buFont typeface="Noto Sans Symbols"/>
              <a:buChar char="▪"/>
            </a:pPr>
            <a:r>
              <a:rPr lang="en-US" sz="1800" b="1">
                <a:solidFill>
                  <a:srgbClr val="101D49"/>
                </a:solidFill>
              </a:rPr>
              <a:t>MBE Professional Services Scoring Methodology:</a:t>
            </a:r>
            <a:endParaRPr/>
          </a:p>
          <a:p>
            <a:pPr marL="914377" lvl="1" indent="-384038" algn="l" rtl="0">
              <a:lnSpc>
                <a:spcPct val="94000"/>
              </a:lnSpc>
              <a:spcBef>
                <a:spcPts val="700"/>
              </a:spcBef>
              <a:spcAft>
                <a:spcPts val="0"/>
              </a:spcAft>
              <a:buClr>
                <a:srgbClr val="101D49"/>
              </a:buClr>
              <a:buSzPts val="1600"/>
              <a:buFont typeface="Calibri"/>
              <a:buChar char="–"/>
            </a:pPr>
            <a:r>
              <a:rPr lang="en-US" sz="1600" i="0">
                <a:solidFill>
                  <a:srgbClr val="101D49"/>
                </a:solidFill>
              </a:rPr>
              <a:t>The points will be awarded on the following schedule:</a:t>
            </a:r>
            <a:endParaRPr/>
          </a:p>
          <a:p>
            <a:pPr marL="530339" lvl="1" indent="0" algn="l" rtl="0">
              <a:lnSpc>
                <a:spcPct val="94000"/>
              </a:lnSpc>
              <a:spcBef>
                <a:spcPts val="700"/>
              </a:spcBef>
              <a:spcAft>
                <a:spcPts val="0"/>
              </a:spcAft>
              <a:buClr>
                <a:srgbClr val="101D49"/>
              </a:buClr>
              <a:buSzPts val="1600"/>
              <a:buNone/>
            </a:pPr>
            <a:br>
              <a:rPr lang="en-US" sz="1600" i="0">
                <a:solidFill>
                  <a:srgbClr val="101D49"/>
                </a:solidFill>
              </a:rPr>
            </a:br>
            <a:endParaRPr sz="1600" i="0">
              <a:solidFill>
                <a:srgbClr val="101D49"/>
              </a:solidFill>
            </a:endParaRPr>
          </a:p>
          <a:p>
            <a:pPr marL="914377" lvl="1" indent="-384038" algn="l" rtl="0">
              <a:lnSpc>
                <a:spcPct val="94000"/>
              </a:lnSpc>
              <a:spcBef>
                <a:spcPts val="700"/>
              </a:spcBef>
              <a:spcAft>
                <a:spcPts val="0"/>
              </a:spcAft>
              <a:buClr>
                <a:srgbClr val="101D49"/>
              </a:buClr>
              <a:buSzPts val="1600"/>
              <a:buFont typeface="Calibri"/>
              <a:buChar char="–"/>
            </a:pPr>
            <a:r>
              <a:rPr lang="en-US" sz="1600" i="0">
                <a:solidFill>
                  <a:srgbClr val="101D49"/>
                </a:solidFill>
              </a:rPr>
              <a:t>Fractional percentages will be rounded up or down to the nearest whole percentage</a:t>
            </a:r>
            <a:endParaRPr/>
          </a:p>
          <a:p>
            <a:pPr marL="914377" lvl="1" indent="-384038" algn="l" rtl="0">
              <a:lnSpc>
                <a:spcPct val="94000"/>
              </a:lnSpc>
              <a:spcBef>
                <a:spcPts val="700"/>
              </a:spcBef>
              <a:spcAft>
                <a:spcPts val="0"/>
              </a:spcAft>
              <a:buClr>
                <a:srgbClr val="101D49"/>
              </a:buClr>
              <a:buSzPts val="1600"/>
              <a:buFont typeface="Calibri"/>
              <a:buChar char="–"/>
            </a:pPr>
            <a:r>
              <a:rPr lang="en-US" sz="1600" i="0">
                <a:solidFill>
                  <a:srgbClr val="101D49"/>
                </a:solidFill>
              </a:rPr>
              <a:t>If the respondent’s commitment percentage is rounded down to 0% for MBE or WBE participation the respondent will receive 0 points. </a:t>
            </a:r>
            <a:endParaRPr/>
          </a:p>
          <a:p>
            <a:pPr marL="914377" lvl="1" indent="-384038" algn="l" rtl="0">
              <a:lnSpc>
                <a:spcPct val="94000"/>
              </a:lnSpc>
              <a:spcBef>
                <a:spcPts val="700"/>
              </a:spcBef>
              <a:spcAft>
                <a:spcPts val="0"/>
              </a:spcAft>
              <a:buClr>
                <a:srgbClr val="101D49"/>
              </a:buClr>
              <a:buSzPts val="1600"/>
              <a:buFont typeface="Calibri"/>
              <a:buChar char="–"/>
            </a:pPr>
            <a:r>
              <a:rPr lang="en-US" sz="1600" i="0">
                <a:solidFill>
                  <a:srgbClr val="101D49"/>
                </a:solidFill>
              </a:rPr>
              <a:t>Submissions of 0% participation will result in a deduction of 1 point in each category</a:t>
            </a:r>
            <a:endParaRPr/>
          </a:p>
          <a:p>
            <a:pPr marL="914377" lvl="1" indent="-384038" algn="l" rtl="0">
              <a:lnSpc>
                <a:spcPct val="94000"/>
              </a:lnSpc>
              <a:spcBef>
                <a:spcPts val="700"/>
              </a:spcBef>
              <a:spcAft>
                <a:spcPts val="0"/>
              </a:spcAft>
              <a:buClr>
                <a:srgbClr val="101D49"/>
              </a:buClr>
              <a:buSzPts val="1600"/>
              <a:buFont typeface="Calibri"/>
              <a:buChar char="–"/>
            </a:pPr>
            <a:r>
              <a:rPr lang="en-US" sz="1600" i="0">
                <a:solidFill>
                  <a:srgbClr val="101D49"/>
                </a:solidFill>
              </a:rPr>
              <a:t>The highest submission which exceeds the goal (“exceeds” defined as a commitment percentage that is equal to or greater than 9% </a:t>
            </a:r>
            <a:r>
              <a:rPr lang="en-US" sz="1600" i="0" u="sng">
                <a:solidFill>
                  <a:srgbClr val="101D49"/>
                </a:solidFill>
              </a:rPr>
              <a:t>before rounding</a:t>
            </a:r>
            <a:r>
              <a:rPr lang="en-US" sz="1600" i="0">
                <a:solidFill>
                  <a:srgbClr val="101D49"/>
                </a:solidFill>
              </a:rPr>
              <a:t>) in the MBE category will receive 6 points (5 points plus 1 bonus point). In case of a tie both firms will receive 6 points.</a:t>
            </a:r>
            <a:endParaRPr/>
          </a:p>
          <a:p>
            <a:pPr marL="384038" lvl="0" indent="-257038" algn="l" rtl="0">
              <a:lnSpc>
                <a:spcPct val="94000"/>
              </a:lnSpc>
              <a:spcBef>
                <a:spcPts val="1200"/>
              </a:spcBef>
              <a:spcAft>
                <a:spcPts val="0"/>
              </a:spcAft>
              <a:buClr>
                <a:schemeClr val="dk2"/>
              </a:buClr>
              <a:buSzPts val="2000"/>
              <a:buNone/>
            </a:pPr>
            <a:endParaRPr>
              <a:solidFill>
                <a:schemeClr val="dk1"/>
              </a:solidFill>
            </a:endParaRPr>
          </a:p>
        </p:txBody>
      </p:sp>
      <p:graphicFrame>
        <p:nvGraphicFramePr>
          <p:cNvPr id="384" name="Google Shape;384;p24"/>
          <p:cNvGraphicFramePr/>
          <p:nvPr/>
        </p:nvGraphicFramePr>
        <p:xfrm>
          <a:off x="2411247" y="3529579"/>
          <a:ext cx="4685625" cy="457200"/>
        </p:xfrm>
        <a:graphic>
          <a:graphicData uri="http://schemas.openxmlformats.org/drawingml/2006/table">
            <a:tbl>
              <a:tblPr firstRow="1" bandRow="1">
                <a:noFill/>
                <a:tableStyleId>{0C99908A-2B6C-48A6-91DB-9273E1F45709}</a:tableStyleId>
              </a:tblPr>
              <a:tblGrid>
                <a:gridCol w="520625">
                  <a:extLst>
                    <a:ext uri="{9D8B030D-6E8A-4147-A177-3AD203B41FA5}">
                      <a16:colId xmlns:a16="http://schemas.microsoft.com/office/drawing/2014/main" val="20000"/>
                    </a:ext>
                  </a:extLst>
                </a:gridCol>
                <a:gridCol w="520625">
                  <a:extLst>
                    <a:ext uri="{9D8B030D-6E8A-4147-A177-3AD203B41FA5}">
                      <a16:colId xmlns:a16="http://schemas.microsoft.com/office/drawing/2014/main" val="20001"/>
                    </a:ext>
                  </a:extLst>
                </a:gridCol>
                <a:gridCol w="520625">
                  <a:extLst>
                    <a:ext uri="{9D8B030D-6E8A-4147-A177-3AD203B41FA5}">
                      <a16:colId xmlns:a16="http://schemas.microsoft.com/office/drawing/2014/main" val="20002"/>
                    </a:ext>
                  </a:extLst>
                </a:gridCol>
                <a:gridCol w="520625">
                  <a:extLst>
                    <a:ext uri="{9D8B030D-6E8A-4147-A177-3AD203B41FA5}">
                      <a16:colId xmlns:a16="http://schemas.microsoft.com/office/drawing/2014/main" val="20003"/>
                    </a:ext>
                  </a:extLst>
                </a:gridCol>
                <a:gridCol w="520625">
                  <a:extLst>
                    <a:ext uri="{9D8B030D-6E8A-4147-A177-3AD203B41FA5}">
                      <a16:colId xmlns:a16="http://schemas.microsoft.com/office/drawing/2014/main" val="20004"/>
                    </a:ext>
                  </a:extLst>
                </a:gridCol>
                <a:gridCol w="520625">
                  <a:extLst>
                    <a:ext uri="{9D8B030D-6E8A-4147-A177-3AD203B41FA5}">
                      <a16:colId xmlns:a16="http://schemas.microsoft.com/office/drawing/2014/main" val="20005"/>
                    </a:ext>
                  </a:extLst>
                </a:gridCol>
                <a:gridCol w="520625">
                  <a:extLst>
                    <a:ext uri="{9D8B030D-6E8A-4147-A177-3AD203B41FA5}">
                      <a16:colId xmlns:a16="http://schemas.microsoft.com/office/drawing/2014/main" val="20006"/>
                    </a:ext>
                  </a:extLst>
                </a:gridCol>
                <a:gridCol w="520625">
                  <a:extLst>
                    <a:ext uri="{9D8B030D-6E8A-4147-A177-3AD203B41FA5}">
                      <a16:colId xmlns:a16="http://schemas.microsoft.com/office/drawing/2014/main" val="20007"/>
                    </a:ext>
                  </a:extLst>
                </a:gridCol>
                <a:gridCol w="520625">
                  <a:extLst>
                    <a:ext uri="{9D8B030D-6E8A-4147-A177-3AD203B41FA5}">
                      <a16:colId xmlns:a16="http://schemas.microsoft.com/office/drawing/2014/main" val="20008"/>
                    </a:ext>
                  </a:extLst>
                </a:gridCol>
              </a:tblGrid>
              <a:tr h="228600">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1%</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2%</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3%</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4%</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5%</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6%</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7%</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8%</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28600">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Pts.</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.625</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1.25</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1.875</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2.5</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3.125</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3.75</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4.375</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5.0</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25"/>
          <p:cNvSpPr txBox="1">
            <a:spLocks noGrp="1"/>
          </p:cNvSpPr>
          <p:nvPr>
            <p:ph type="title"/>
          </p:nvPr>
        </p:nvSpPr>
        <p:spPr>
          <a:xfrm>
            <a:off x="1373494" y="772184"/>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3800"/>
              <a:t>Minority and Women’s Business Enterprises</a:t>
            </a:r>
            <a:endParaRPr/>
          </a:p>
        </p:txBody>
      </p:sp>
      <p:sp>
        <p:nvSpPr>
          <p:cNvPr id="390" name="Google Shape;390;p25"/>
          <p:cNvSpPr txBox="1">
            <a:spLocks noGrp="1"/>
          </p:cNvSpPr>
          <p:nvPr>
            <p:ph type="body" idx="1"/>
          </p:nvPr>
        </p:nvSpPr>
        <p:spPr>
          <a:xfrm>
            <a:off x="1340604" y="1844096"/>
            <a:ext cx="9601200" cy="4138863"/>
          </a:xfrm>
          <a:prstGeom prst="rect">
            <a:avLst/>
          </a:prstGeom>
          <a:noFill/>
          <a:ln>
            <a:noFill/>
          </a:ln>
        </p:spPr>
        <p:txBody>
          <a:bodyPr spcFirstLastPara="1" wrap="square" lIns="91425" tIns="45700" rIns="91425" bIns="45700" anchor="t" anchorCtr="0">
            <a:noAutofit/>
          </a:bodyPr>
          <a:lstStyle/>
          <a:p>
            <a:pPr marL="384038" lvl="0" indent="-384038" algn="l" rtl="0">
              <a:lnSpc>
                <a:spcPct val="94000"/>
              </a:lnSpc>
              <a:spcBef>
                <a:spcPts val="0"/>
              </a:spcBef>
              <a:spcAft>
                <a:spcPts val="0"/>
              </a:spcAft>
              <a:buClr>
                <a:srgbClr val="101D49"/>
              </a:buClr>
              <a:buSzPts val="2000"/>
              <a:buFont typeface="Noto Sans Symbols"/>
              <a:buChar char="▪"/>
            </a:pPr>
            <a:r>
              <a:rPr lang="en-US" b="1">
                <a:solidFill>
                  <a:srgbClr val="101D49"/>
                </a:solidFill>
              </a:rPr>
              <a:t>WBE Professional Services Scoring Methodology:</a:t>
            </a:r>
            <a:endParaRPr/>
          </a:p>
          <a:p>
            <a:pPr marL="914377" lvl="1" indent="-384038" algn="l" rtl="0">
              <a:lnSpc>
                <a:spcPct val="94000"/>
              </a:lnSpc>
              <a:spcBef>
                <a:spcPts val="700"/>
              </a:spcBef>
              <a:spcAft>
                <a:spcPts val="0"/>
              </a:spcAft>
              <a:buClr>
                <a:srgbClr val="101D49"/>
              </a:buClr>
              <a:buSzPts val="2000"/>
              <a:buFont typeface="Calibri"/>
              <a:buChar char="–"/>
            </a:pPr>
            <a:r>
              <a:rPr lang="en-US" i="0">
                <a:solidFill>
                  <a:srgbClr val="101D49"/>
                </a:solidFill>
              </a:rPr>
              <a:t>The points will be awarded on the following schedule:</a:t>
            </a:r>
            <a:br>
              <a:rPr lang="en-US" i="0">
                <a:solidFill>
                  <a:srgbClr val="101D49"/>
                </a:solidFill>
              </a:rPr>
            </a:br>
            <a:br>
              <a:rPr lang="en-US" i="0">
                <a:solidFill>
                  <a:srgbClr val="101D49"/>
                </a:solidFill>
              </a:rPr>
            </a:br>
            <a:endParaRPr i="0">
              <a:solidFill>
                <a:srgbClr val="101D49"/>
              </a:solidFill>
            </a:endParaRPr>
          </a:p>
          <a:p>
            <a:pPr marL="914377" lvl="1" indent="-384038" algn="l" rtl="0">
              <a:lnSpc>
                <a:spcPct val="94000"/>
              </a:lnSpc>
              <a:spcBef>
                <a:spcPts val="700"/>
              </a:spcBef>
              <a:spcAft>
                <a:spcPts val="0"/>
              </a:spcAft>
              <a:buClr>
                <a:srgbClr val="101D49"/>
              </a:buClr>
              <a:buSzPts val="2000"/>
              <a:buFont typeface="Calibri"/>
              <a:buChar char="–"/>
            </a:pPr>
            <a:r>
              <a:rPr lang="en-US" i="0">
                <a:solidFill>
                  <a:srgbClr val="101D49"/>
                </a:solidFill>
              </a:rPr>
              <a:t>Fractional percentages will be rounded up or down to the nearest whole percentage</a:t>
            </a:r>
            <a:endParaRPr/>
          </a:p>
          <a:p>
            <a:pPr marL="914377" lvl="1" indent="-384038" algn="l" rtl="0">
              <a:lnSpc>
                <a:spcPct val="94000"/>
              </a:lnSpc>
              <a:spcBef>
                <a:spcPts val="700"/>
              </a:spcBef>
              <a:spcAft>
                <a:spcPts val="0"/>
              </a:spcAft>
              <a:buClr>
                <a:srgbClr val="101D49"/>
              </a:buClr>
              <a:buSzPts val="2000"/>
              <a:buFont typeface="Calibri"/>
              <a:buChar char="–"/>
            </a:pPr>
            <a:r>
              <a:rPr lang="en-US" i="0">
                <a:solidFill>
                  <a:srgbClr val="101D49"/>
                </a:solidFill>
              </a:rPr>
              <a:t>If the respondent’s commitment percentage is rounded down to 0% for WBE participation the respondent will receive 0 points. </a:t>
            </a:r>
            <a:endParaRPr/>
          </a:p>
          <a:p>
            <a:pPr marL="914377" lvl="1" indent="-384038" algn="l" rtl="0">
              <a:lnSpc>
                <a:spcPct val="94000"/>
              </a:lnSpc>
              <a:spcBef>
                <a:spcPts val="700"/>
              </a:spcBef>
              <a:spcAft>
                <a:spcPts val="0"/>
              </a:spcAft>
              <a:buClr>
                <a:srgbClr val="101D49"/>
              </a:buClr>
              <a:buSzPts val="2000"/>
              <a:buFont typeface="Calibri"/>
              <a:buChar char="–"/>
            </a:pPr>
            <a:r>
              <a:rPr lang="en-US" i="0">
                <a:solidFill>
                  <a:srgbClr val="101D49"/>
                </a:solidFill>
              </a:rPr>
              <a:t>Submissions of 0% participation will result in a deduction of 1 point in each category</a:t>
            </a:r>
            <a:endParaRPr/>
          </a:p>
          <a:p>
            <a:pPr marL="914377" lvl="1" indent="-384038" algn="l" rtl="0">
              <a:lnSpc>
                <a:spcPct val="94000"/>
              </a:lnSpc>
              <a:spcBef>
                <a:spcPts val="700"/>
              </a:spcBef>
              <a:spcAft>
                <a:spcPts val="0"/>
              </a:spcAft>
              <a:buClr>
                <a:srgbClr val="101D49"/>
              </a:buClr>
              <a:buSzPts val="2000"/>
              <a:buFont typeface="Calibri"/>
              <a:buChar char="–"/>
            </a:pPr>
            <a:r>
              <a:rPr lang="en-US" i="0">
                <a:solidFill>
                  <a:srgbClr val="101D49"/>
                </a:solidFill>
              </a:rPr>
              <a:t>The highest submission which exceeds the goal (“exceeds” defined as a commitment percentage that is equal to or greater than 11% </a:t>
            </a:r>
            <a:r>
              <a:rPr lang="en-US" i="0" u="sng">
                <a:solidFill>
                  <a:srgbClr val="101D49"/>
                </a:solidFill>
              </a:rPr>
              <a:t>before rounding</a:t>
            </a:r>
            <a:r>
              <a:rPr lang="en-US" i="0">
                <a:solidFill>
                  <a:srgbClr val="101D49"/>
                </a:solidFill>
              </a:rPr>
              <a:t>) in the WBE category will receive 6 points (5 points plus 1 bonus point). In case of a tie both firms will receive 6 points.</a:t>
            </a:r>
            <a:endParaRPr/>
          </a:p>
          <a:p>
            <a:pPr marL="384038" lvl="0" indent="-257038" algn="l" rtl="0">
              <a:lnSpc>
                <a:spcPct val="94000"/>
              </a:lnSpc>
              <a:spcBef>
                <a:spcPts val="1200"/>
              </a:spcBef>
              <a:spcAft>
                <a:spcPts val="0"/>
              </a:spcAft>
              <a:buClr>
                <a:schemeClr val="dk2"/>
              </a:buClr>
              <a:buSzPts val="2000"/>
              <a:buNone/>
            </a:pPr>
            <a:endParaRPr>
              <a:solidFill>
                <a:schemeClr val="dk1"/>
              </a:solidFill>
            </a:endParaRPr>
          </a:p>
        </p:txBody>
      </p:sp>
      <p:graphicFrame>
        <p:nvGraphicFramePr>
          <p:cNvPr id="391" name="Google Shape;391;p25"/>
          <p:cNvGraphicFramePr/>
          <p:nvPr/>
        </p:nvGraphicFramePr>
        <p:xfrm>
          <a:off x="2372771" y="2689139"/>
          <a:ext cx="6351900" cy="401280"/>
        </p:xfrm>
        <a:graphic>
          <a:graphicData uri="http://schemas.openxmlformats.org/drawingml/2006/table">
            <a:tbl>
              <a:tblPr firstRow="1" bandRow="1">
                <a:noFill/>
                <a:tableStyleId>{0C99908A-2B6C-48A6-91DB-9273E1F45709}</a:tableStyleId>
              </a:tblPr>
              <a:tblGrid>
                <a:gridCol w="529325">
                  <a:extLst>
                    <a:ext uri="{9D8B030D-6E8A-4147-A177-3AD203B41FA5}">
                      <a16:colId xmlns:a16="http://schemas.microsoft.com/office/drawing/2014/main" val="20000"/>
                    </a:ext>
                  </a:extLst>
                </a:gridCol>
                <a:gridCol w="529325">
                  <a:extLst>
                    <a:ext uri="{9D8B030D-6E8A-4147-A177-3AD203B41FA5}">
                      <a16:colId xmlns:a16="http://schemas.microsoft.com/office/drawing/2014/main" val="20001"/>
                    </a:ext>
                  </a:extLst>
                </a:gridCol>
                <a:gridCol w="529325">
                  <a:extLst>
                    <a:ext uri="{9D8B030D-6E8A-4147-A177-3AD203B41FA5}">
                      <a16:colId xmlns:a16="http://schemas.microsoft.com/office/drawing/2014/main" val="20002"/>
                    </a:ext>
                  </a:extLst>
                </a:gridCol>
                <a:gridCol w="529325">
                  <a:extLst>
                    <a:ext uri="{9D8B030D-6E8A-4147-A177-3AD203B41FA5}">
                      <a16:colId xmlns:a16="http://schemas.microsoft.com/office/drawing/2014/main" val="20003"/>
                    </a:ext>
                  </a:extLst>
                </a:gridCol>
                <a:gridCol w="529325">
                  <a:extLst>
                    <a:ext uri="{9D8B030D-6E8A-4147-A177-3AD203B41FA5}">
                      <a16:colId xmlns:a16="http://schemas.microsoft.com/office/drawing/2014/main" val="20004"/>
                    </a:ext>
                  </a:extLst>
                </a:gridCol>
                <a:gridCol w="529325">
                  <a:extLst>
                    <a:ext uri="{9D8B030D-6E8A-4147-A177-3AD203B41FA5}">
                      <a16:colId xmlns:a16="http://schemas.microsoft.com/office/drawing/2014/main" val="20005"/>
                    </a:ext>
                  </a:extLst>
                </a:gridCol>
                <a:gridCol w="529325">
                  <a:extLst>
                    <a:ext uri="{9D8B030D-6E8A-4147-A177-3AD203B41FA5}">
                      <a16:colId xmlns:a16="http://schemas.microsoft.com/office/drawing/2014/main" val="20006"/>
                    </a:ext>
                  </a:extLst>
                </a:gridCol>
                <a:gridCol w="529325">
                  <a:extLst>
                    <a:ext uri="{9D8B030D-6E8A-4147-A177-3AD203B41FA5}">
                      <a16:colId xmlns:a16="http://schemas.microsoft.com/office/drawing/2014/main" val="20007"/>
                    </a:ext>
                  </a:extLst>
                </a:gridCol>
                <a:gridCol w="529325">
                  <a:extLst>
                    <a:ext uri="{9D8B030D-6E8A-4147-A177-3AD203B41FA5}">
                      <a16:colId xmlns:a16="http://schemas.microsoft.com/office/drawing/2014/main" val="20008"/>
                    </a:ext>
                  </a:extLst>
                </a:gridCol>
                <a:gridCol w="529325">
                  <a:extLst>
                    <a:ext uri="{9D8B030D-6E8A-4147-A177-3AD203B41FA5}">
                      <a16:colId xmlns:a16="http://schemas.microsoft.com/office/drawing/2014/main" val="20009"/>
                    </a:ext>
                  </a:extLst>
                </a:gridCol>
                <a:gridCol w="529325">
                  <a:extLst>
                    <a:ext uri="{9D8B030D-6E8A-4147-A177-3AD203B41FA5}">
                      <a16:colId xmlns:a16="http://schemas.microsoft.com/office/drawing/2014/main" val="20010"/>
                    </a:ext>
                  </a:extLst>
                </a:gridCol>
                <a:gridCol w="529325">
                  <a:extLst>
                    <a:ext uri="{9D8B030D-6E8A-4147-A177-3AD203B41FA5}">
                      <a16:colId xmlns:a16="http://schemas.microsoft.com/office/drawing/2014/main" val="20011"/>
                    </a:ext>
                  </a:extLst>
                </a:gridCol>
              </a:tblGrid>
              <a:tr h="139750">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1%</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1" u="none" strike="noStrike" cap="none">
                          <a:solidFill>
                            <a:schemeClr val="dk1"/>
                          </a:solidFill>
                          <a:latin typeface="Calibri"/>
                          <a:ea typeface="Calibri"/>
                          <a:cs typeface="Calibri"/>
                          <a:sym typeface="Calibri"/>
                        </a:rPr>
                        <a:t>2%</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1" u="none" strike="noStrike" cap="none">
                          <a:solidFill>
                            <a:schemeClr val="dk1"/>
                          </a:solidFill>
                          <a:latin typeface="Calibri"/>
                          <a:ea typeface="Calibri"/>
                          <a:cs typeface="Calibri"/>
                          <a:sym typeface="Calibri"/>
                        </a:rPr>
                        <a:t>3%</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1" u="none" strike="noStrike" cap="none">
                          <a:solidFill>
                            <a:schemeClr val="dk1"/>
                          </a:solidFill>
                          <a:latin typeface="Calibri"/>
                          <a:ea typeface="Calibri"/>
                          <a:cs typeface="Calibri"/>
                          <a:sym typeface="Calibri"/>
                        </a:rPr>
                        <a:t>4%</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1" u="none" strike="noStrike" cap="none">
                          <a:solidFill>
                            <a:schemeClr val="dk1"/>
                          </a:solidFill>
                          <a:latin typeface="Calibri"/>
                          <a:ea typeface="Calibri"/>
                          <a:cs typeface="Calibri"/>
                          <a:sym typeface="Calibri"/>
                        </a:rPr>
                        <a:t>5%</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1" u="none" strike="noStrike" cap="none">
                          <a:solidFill>
                            <a:schemeClr val="dk1"/>
                          </a:solidFill>
                          <a:latin typeface="Calibri"/>
                          <a:ea typeface="Calibri"/>
                          <a:cs typeface="Calibri"/>
                          <a:sym typeface="Calibri"/>
                        </a:rPr>
                        <a:t>6%</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1" u="none" strike="noStrike" cap="none">
                          <a:solidFill>
                            <a:schemeClr val="dk1"/>
                          </a:solidFill>
                          <a:latin typeface="Calibri"/>
                          <a:ea typeface="Calibri"/>
                          <a:cs typeface="Calibri"/>
                          <a:sym typeface="Calibri"/>
                        </a:rPr>
                        <a:t>7%</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1" u="none" strike="noStrike" cap="none">
                          <a:solidFill>
                            <a:schemeClr val="dk1"/>
                          </a:solidFill>
                          <a:latin typeface="Calibri"/>
                          <a:ea typeface="Calibri"/>
                          <a:cs typeface="Calibri"/>
                          <a:sym typeface="Calibri"/>
                        </a:rPr>
                        <a:t>8%</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1" u="none" strike="noStrike" cap="none">
                          <a:solidFill>
                            <a:schemeClr val="dk1"/>
                          </a:solidFill>
                          <a:latin typeface="Calibri"/>
                          <a:ea typeface="Calibri"/>
                          <a:cs typeface="Calibri"/>
                          <a:sym typeface="Calibri"/>
                        </a:rPr>
                        <a:t>9%</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1" u="none" strike="noStrike" cap="none">
                          <a:solidFill>
                            <a:schemeClr val="dk1"/>
                          </a:solidFill>
                          <a:latin typeface="Calibri"/>
                          <a:ea typeface="Calibri"/>
                          <a:cs typeface="Calibri"/>
                          <a:sym typeface="Calibri"/>
                        </a:rPr>
                        <a:t>10%</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1" u="none" strike="noStrike" cap="none">
                          <a:solidFill>
                            <a:schemeClr val="dk1"/>
                          </a:solidFill>
                          <a:latin typeface="Calibri"/>
                          <a:ea typeface="Calibri"/>
                          <a:cs typeface="Calibri"/>
                          <a:sym typeface="Calibri"/>
                        </a:rPr>
                        <a:t>11%</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18400">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Pts.</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0.45</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0.9</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1.35</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1.8</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2.25</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2.7</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3.15</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3.6</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4.05</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4.5</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solidFill>
                            <a:schemeClr val="dk1"/>
                          </a:solidFill>
                          <a:latin typeface="Calibri"/>
                          <a:ea typeface="Calibri"/>
                          <a:cs typeface="Calibri"/>
                          <a:sym typeface="Calibri"/>
                        </a:rPr>
                        <a:t>5.0</a:t>
                      </a:r>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26"/>
          <p:cNvSpPr txBox="1">
            <a:spLocks noGrp="1"/>
          </p:cNvSpPr>
          <p:nvPr>
            <p:ph type="title"/>
          </p:nvPr>
        </p:nvSpPr>
        <p:spPr>
          <a:xfrm>
            <a:off x="1371600" y="77218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Indiana Veteran Owned Small Business</a:t>
            </a:r>
            <a:endParaRPr/>
          </a:p>
        </p:txBody>
      </p:sp>
      <p:sp>
        <p:nvSpPr>
          <p:cNvPr id="397" name="Google Shape;397;p26"/>
          <p:cNvSpPr txBox="1">
            <a:spLocks noGrp="1"/>
          </p:cNvSpPr>
          <p:nvPr>
            <p:ph type="body" idx="1"/>
          </p:nvPr>
        </p:nvSpPr>
        <p:spPr>
          <a:xfrm>
            <a:off x="1371600" y="1893416"/>
            <a:ext cx="9601200" cy="3597438"/>
          </a:xfrm>
          <a:prstGeom prst="rect">
            <a:avLst/>
          </a:prstGeom>
          <a:noFill/>
          <a:ln>
            <a:noFill/>
          </a:ln>
        </p:spPr>
        <p:txBody>
          <a:bodyPr spcFirstLastPara="1" wrap="square" lIns="91425" tIns="45700" rIns="91425" bIns="45700" anchor="t" anchorCtr="0">
            <a:normAutofit/>
          </a:bodyPr>
          <a:lstStyle/>
          <a:p>
            <a:pPr marL="384038" lvl="0" indent="-384038" algn="l" rtl="0">
              <a:lnSpc>
                <a:spcPct val="94000"/>
              </a:lnSpc>
              <a:spcBef>
                <a:spcPts val="0"/>
              </a:spcBef>
              <a:spcAft>
                <a:spcPts val="0"/>
              </a:spcAft>
              <a:buClr>
                <a:srgbClr val="101D49"/>
              </a:buClr>
              <a:buSzPts val="2200"/>
              <a:buFont typeface="Noto Sans Symbols"/>
              <a:buChar char="▪"/>
            </a:pPr>
            <a:r>
              <a:rPr lang="en-US" sz="2200" b="1">
                <a:solidFill>
                  <a:srgbClr val="101D49"/>
                </a:solidFill>
              </a:rPr>
              <a:t>Contact Information</a:t>
            </a:r>
            <a:endParaRPr/>
          </a:p>
          <a:p>
            <a:pPr marL="914377" lvl="1" indent="-384038" algn="l" rtl="0">
              <a:lnSpc>
                <a:spcPct val="94000"/>
              </a:lnSpc>
              <a:spcBef>
                <a:spcPts val="700"/>
              </a:spcBef>
              <a:spcAft>
                <a:spcPts val="0"/>
              </a:spcAft>
              <a:buClr>
                <a:srgbClr val="101D49"/>
              </a:buClr>
              <a:buSzPts val="2200"/>
              <a:buChar char="–"/>
            </a:pPr>
            <a:r>
              <a:rPr lang="en-US" sz="2200" i="0">
                <a:solidFill>
                  <a:srgbClr val="101D49"/>
                </a:solidFill>
              </a:rPr>
              <a:t>Phone: </a:t>
            </a:r>
            <a:r>
              <a:rPr lang="en-US" sz="2200" i="0">
                <a:solidFill>
                  <a:srgbClr val="002060"/>
                </a:solidFill>
              </a:rPr>
              <a:t>317-232-3061</a:t>
            </a:r>
            <a:endParaRPr/>
          </a:p>
          <a:p>
            <a:pPr marL="914377" lvl="1" indent="-384038" algn="l" rtl="0">
              <a:lnSpc>
                <a:spcPct val="94000"/>
              </a:lnSpc>
              <a:spcBef>
                <a:spcPts val="700"/>
              </a:spcBef>
              <a:spcAft>
                <a:spcPts val="0"/>
              </a:spcAft>
              <a:buClr>
                <a:srgbClr val="101D49"/>
              </a:buClr>
              <a:buSzPts val="2200"/>
              <a:buChar char="–"/>
            </a:pPr>
            <a:r>
              <a:rPr lang="en-US" sz="2200" i="0">
                <a:solidFill>
                  <a:srgbClr val="101D49"/>
                </a:solidFill>
              </a:rPr>
              <a:t>E-mail</a:t>
            </a:r>
            <a:r>
              <a:rPr lang="en-US" sz="2200" b="1" i="0">
                <a:solidFill>
                  <a:srgbClr val="101D49"/>
                </a:solidFill>
              </a:rPr>
              <a:t>:</a:t>
            </a:r>
            <a:r>
              <a:rPr lang="en-US" sz="2200" i="0">
                <a:solidFill>
                  <a:srgbClr val="101D49"/>
                </a:solidFill>
              </a:rPr>
              <a:t> </a:t>
            </a:r>
            <a:r>
              <a:rPr lang="en-US" sz="2200" i="0" u="sng">
                <a:solidFill>
                  <a:schemeClr val="hlink"/>
                </a:solidFill>
                <a:hlinkClick r:id="rId3"/>
              </a:rPr>
              <a:t>Indianaveteranspreference@idoa.in.gov</a:t>
            </a:r>
            <a:endParaRPr sz="2200" i="0"/>
          </a:p>
          <a:p>
            <a:pPr marL="914377" lvl="1" indent="-384038" algn="l" rtl="0">
              <a:lnSpc>
                <a:spcPct val="94000"/>
              </a:lnSpc>
              <a:spcBef>
                <a:spcPts val="700"/>
              </a:spcBef>
              <a:spcAft>
                <a:spcPts val="0"/>
              </a:spcAft>
              <a:buClr>
                <a:srgbClr val="101D49"/>
              </a:buClr>
              <a:buSzPts val="2200"/>
              <a:buChar char="–"/>
            </a:pPr>
            <a:r>
              <a:rPr lang="en-US" sz="2200" i="0">
                <a:solidFill>
                  <a:srgbClr val="101D49"/>
                </a:solidFill>
              </a:rPr>
              <a:t>Web: </a:t>
            </a:r>
            <a:r>
              <a:rPr lang="en-US" sz="2200" i="0" u="sng">
                <a:solidFill>
                  <a:schemeClr val="hlink"/>
                </a:solidFill>
                <a:hlinkClick r:id="rId4"/>
              </a:rPr>
              <a:t>www.in.gov/idoa/2863.htm </a:t>
            </a:r>
            <a:endParaRPr sz="2200" i="0">
              <a:solidFill>
                <a:srgbClr val="101D49"/>
              </a:solidFill>
            </a:endParaRPr>
          </a:p>
          <a:p>
            <a:pPr marL="384038" lvl="0" indent="-384038" algn="l" rtl="0">
              <a:lnSpc>
                <a:spcPct val="94000"/>
              </a:lnSpc>
              <a:spcBef>
                <a:spcPts val="1200"/>
              </a:spcBef>
              <a:spcAft>
                <a:spcPts val="0"/>
              </a:spcAft>
              <a:buClr>
                <a:srgbClr val="101D49"/>
              </a:buClr>
              <a:buSzPts val="2200"/>
              <a:buFont typeface="Noto Sans Symbols"/>
              <a:buChar char="▪"/>
            </a:pPr>
            <a:r>
              <a:rPr lang="en-US" sz="2200" b="1">
                <a:solidFill>
                  <a:srgbClr val="101D49"/>
                </a:solidFill>
              </a:rPr>
              <a:t>Complete Attachment A1, IVOSB Form</a:t>
            </a:r>
            <a:endParaRPr/>
          </a:p>
          <a:p>
            <a:pPr marL="914377" lvl="1" indent="-384038" algn="l" rtl="0">
              <a:lnSpc>
                <a:spcPct val="94000"/>
              </a:lnSpc>
              <a:spcBef>
                <a:spcPts val="700"/>
              </a:spcBef>
              <a:spcAft>
                <a:spcPts val="0"/>
              </a:spcAft>
              <a:buClr>
                <a:srgbClr val="101D49"/>
              </a:buClr>
              <a:buSzPts val="2200"/>
              <a:buChar char="–"/>
            </a:pPr>
            <a:r>
              <a:rPr lang="en-US" sz="2200" i="0">
                <a:solidFill>
                  <a:srgbClr val="101D49"/>
                </a:solidFill>
              </a:rPr>
              <a:t>Include subcontractor letters of commitment</a:t>
            </a:r>
            <a:endParaRPr/>
          </a:p>
          <a:p>
            <a:pPr marL="384038" lvl="0" indent="-384038" algn="l" rtl="0">
              <a:lnSpc>
                <a:spcPct val="94000"/>
              </a:lnSpc>
              <a:spcBef>
                <a:spcPts val="1200"/>
              </a:spcBef>
              <a:spcAft>
                <a:spcPts val="0"/>
              </a:spcAft>
              <a:buClr>
                <a:srgbClr val="101D49"/>
              </a:buClr>
              <a:buSzPts val="2200"/>
              <a:buFont typeface="Noto Sans Symbols"/>
              <a:buChar char="▪"/>
            </a:pPr>
            <a:r>
              <a:rPr lang="en-US" sz="2200" b="1">
                <a:solidFill>
                  <a:srgbClr val="101D49"/>
                </a:solidFill>
              </a:rPr>
              <a:t>Goals for Proposal</a:t>
            </a:r>
            <a:endParaRPr/>
          </a:p>
          <a:p>
            <a:pPr marL="914377" lvl="1" indent="-384038" algn="l" rtl="0">
              <a:lnSpc>
                <a:spcPct val="94000"/>
              </a:lnSpc>
              <a:spcBef>
                <a:spcPts val="700"/>
              </a:spcBef>
              <a:spcAft>
                <a:spcPts val="0"/>
              </a:spcAft>
              <a:buClr>
                <a:srgbClr val="101D49"/>
              </a:buClr>
              <a:buSzPts val="2200"/>
              <a:buChar char="–"/>
            </a:pPr>
            <a:r>
              <a:rPr lang="en-US" sz="2200" i="0">
                <a:solidFill>
                  <a:srgbClr val="101D49"/>
                </a:solidFill>
              </a:rPr>
              <a:t>3% Veteran Owned Small Business</a:t>
            </a:r>
            <a:endParaRPr/>
          </a:p>
          <a:p>
            <a:pPr marL="384038" lvl="0" indent="-257038" algn="l" rtl="0">
              <a:lnSpc>
                <a:spcPct val="94000"/>
              </a:lnSpc>
              <a:spcBef>
                <a:spcPts val="1200"/>
              </a:spcBef>
              <a:spcAft>
                <a:spcPts val="0"/>
              </a:spcAft>
              <a:buClr>
                <a:schemeClr val="dk2"/>
              </a:buClr>
              <a:buSzPts val="2000"/>
              <a:buNone/>
            </a:pP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pic>
        <p:nvPicPr>
          <p:cNvPr id="402" name="Google Shape;402;p27"/>
          <p:cNvPicPr preferRelativeResize="0"/>
          <p:nvPr/>
        </p:nvPicPr>
        <p:blipFill rotWithShape="1">
          <a:blip r:embed="rId3">
            <a:alphaModFix/>
          </a:blip>
          <a:srcRect/>
          <a:stretch/>
        </p:blipFill>
        <p:spPr>
          <a:xfrm>
            <a:off x="3919903" y="456631"/>
            <a:ext cx="4596705" cy="5944738"/>
          </a:xfrm>
          <a:prstGeom prst="rect">
            <a:avLst/>
          </a:prstGeom>
          <a:noFill/>
          <a:ln w="9525" cap="flat" cmpd="sng">
            <a:solidFill>
              <a:schemeClr val="dk1"/>
            </a:solidFill>
            <a:prstDash val="solid"/>
            <a:round/>
            <a:headEnd type="none" w="sm" len="sm"/>
            <a:tailEnd type="none" w="sm" len="sm"/>
          </a:ln>
        </p:spPr>
      </p:pic>
      <p:sp>
        <p:nvSpPr>
          <p:cNvPr id="403" name="Google Shape;403;p27"/>
          <p:cNvSpPr txBox="1"/>
          <p:nvPr/>
        </p:nvSpPr>
        <p:spPr>
          <a:xfrm>
            <a:off x="1806777" y="2955036"/>
            <a:ext cx="2186669" cy="12003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i="0" u="none" strike="noStrike" cap="none">
                <a:solidFill>
                  <a:srgbClr val="FF0000"/>
                </a:solidFill>
                <a:latin typeface="Calibri"/>
                <a:ea typeface="Calibri"/>
                <a:cs typeface="Calibri"/>
                <a:sym typeface="Calibri"/>
              </a:rPr>
              <a:t>Please carefully review the information in this box</a:t>
            </a:r>
            <a:endParaRPr/>
          </a:p>
        </p:txBody>
      </p:sp>
      <p:cxnSp>
        <p:nvCxnSpPr>
          <p:cNvPr id="404" name="Google Shape;404;p27"/>
          <p:cNvCxnSpPr/>
          <p:nvPr/>
        </p:nvCxnSpPr>
        <p:spPr>
          <a:xfrm>
            <a:off x="1959849" y="4177349"/>
            <a:ext cx="1880523" cy="0"/>
          </a:xfrm>
          <a:prstGeom prst="straightConnector1">
            <a:avLst/>
          </a:prstGeom>
          <a:noFill/>
          <a:ln w="34925" cap="flat" cmpd="sng">
            <a:solidFill>
              <a:schemeClr val="dk1"/>
            </a:solidFill>
            <a:prstDash val="solid"/>
            <a:round/>
            <a:headEnd type="none" w="sm" len="sm"/>
            <a:tailEnd type="triangle" w="med" len="med"/>
          </a:ln>
        </p:spPr>
      </p:cxnSp>
      <p:sp>
        <p:nvSpPr>
          <p:cNvPr id="405" name="Google Shape;405;p27"/>
          <p:cNvSpPr/>
          <p:nvPr/>
        </p:nvSpPr>
        <p:spPr>
          <a:xfrm>
            <a:off x="4155743" y="5957248"/>
            <a:ext cx="1705970" cy="81886"/>
          </a:xfrm>
          <a:prstGeom prst="rect">
            <a:avLst/>
          </a:prstGeom>
          <a:solidFill>
            <a:schemeClr val="lt1"/>
          </a:solidFill>
          <a:ln w="349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ibre Franklin"/>
              <a:ea typeface="Libre Franklin"/>
              <a:cs typeface="Libre Franklin"/>
              <a:sym typeface="Libre Franklin"/>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Google Shape;410;p28"/>
          <p:cNvSpPr txBox="1">
            <a:spLocks noGrp="1"/>
          </p:cNvSpPr>
          <p:nvPr>
            <p:ph type="title"/>
          </p:nvPr>
        </p:nvSpPr>
        <p:spPr>
          <a:xfrm>
            <a:off x="1371600" y="77117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3800"/>
              <a:t>Indiana Veteran Owned Small Business</a:t>
            </a:r>
            <a:endParaRPr/>
          </a:p>
        </p:txBody>
      </p:sp>
      <p:sp>
        <p:nvSpPr>
          <p:cNvPr id="411" name="Google Shape;411;p28"/>
          <p:cNvSpPr txBox="1">
            <a:spLocks noGrp="1"/>
          </p:cNvSpPr>
          <p:nvPr>
            <p:ph type="body" idx="1"/>
          </p:nvPr>
        </p:nvSpPr>
        <p:spPr>
          <a:xfrm>
            <a:off x="1371600" y="1845250"/>
            <a:ext cx="9601200" cy="3849872"/>
          </a:xfrm>
          <a:prstGeom prst="rect">
            <a:avLst/>
          </a:prstGeom>
          <a:noFill/>
          <a:ln>
            <a:noFill/>
          </a:ln>
        </p:spPr>
        <p:txBody>
          <a:bodyPr spcFirstLastPara="1" wrap="square" lIns="91425" tIns="45700" rIns="91425" bIns="45700" anchor="t" anchorCtr="0">
            <a:normAutofit fontScale="92500" lnSpcReduction="20000"/>
          </a:bodyPr>
          <a:lstStyle/>
          <a:p>
            <a:pPr marL="384038" lvl="0" indent="-384038" algn="l" rtl="0">
              <a:lnSpc>
                <a:spcPct val="94000"/>
              </a:lnSpc>
              <a:spcBef>
                <a:spcPts val="0"/>
              </a:spcBef>
              <a:spcAft>
                <a:spcPts val="0"/>
              </a:spcAft>
              <a:buClr>
                <a:srgbClr val="101D49"/>
              </a:buClr>
              <a:buSzPct val="100000"/>
              <a:buFont typeface="Noto Sans Symbols"/>
              <a:buChar char="▪"/>
            </a:pPr>
            <a:r>
              <a:rPr lang="en-US" sz="2600" b="1" dirty="0">
                <a:solidFill>
                  <a:srgbClr val="101D49"/>
                </a:solidFill>
              </a:rPr>
              <a:t>Prime contractors should note the following: </a:t>
            </a:r>
            <a:endParaRPr dirty="0"/>
          </a:p>
          <a:p>
            <a:pPr marL="914377" lvl="1" indent="-384038" algn="l" rtl="0">
              <a:lnSpc>
                <a:spcPct val="94000"/>
              </a:lnSpc>
              <a:spcBef>
                <a:spcPts val="700"/>
              </a:spcBef>
              <a:spcAft>
                <a:spcPts val="0"/>
              </a:spcAft>
              <a:buClr>
                <a:srgbClr val="101D49"/>
              </a:buClr>
              <a:buSzPct val="100000"/>
              <a:buFont typeface="Calibri"/>
              <a:buChar char="–"/>
            </a:pPr>
            <a:r>
              <a:rPr lang="en-US" sz="2600" i="0" dirty="0">
                <a:solidFill>
                  <a:srgbClr val="101D49"/>
                </a:solidFill>
              </a:rPr>
              <a:t>Pursuant to 25 IAC 9-4-1(c), a Prime Contractor who is an IVOSB can use their own workforce to count toward the goal.</a:t>
            </a:r>
            <a:endParaRPr dirty="0"/>
          </a:p>
          <a:p>
            <a:pPr marL="914377" lvl="1" indent="-384038" algn="l" rtl="0">
              <a:lnSpc>
                <a:spcPct val="94000"/>
              </a:lnSpc>
              <a:spcBef>
                <a:spcPts val="700"/>
              </a:spcBef>
              <a:spcAft>
                <a:spcPts val="0"/>
              </a:spcAft>
              <a:buClr>
                <a:srgbClr val="101D49"/>
              </a:buClr>
              <a:buSzPct val="100000"/>
              <a:buFont typeface="Calibri"/>
              <a:buChar char="–"/>
            </a:pPr>
            <a:r>
              <a:rPr lang="en-US" sz="2600" i="0" dirty="0">
                <a:solidFill>
                  <a:srgbClr val="101D49"/>
                </a:solidFill>
              </a:rPr>
              <a:t>IVOSB must have a Bidder ID</a:t>
            </a:r>
            <a:endParaRPr dirty="0"/>
          </a:p>
          <a:p>
            <a:pPr marL="914377" lvl="1" indent="-384038" algn="l" rtl="0">
              <a:lnSpc>
                <a:spcPct val="94000"/>
              </a:lnSpc>
              <a:spcBef>
                <a:spcPts val="700"/>
              </a:spcBef>
              <a:spcAft>
                <a:spcPts val="0"/>
              </a:spcAft>
              <a:buClr>
                <a:srgbClr val="101D49"/>
              </a:buClr>
              <a:buSzPct val="100000"/>
              <a:buFont typeface="Calibri"/>
              <a:buChar char="–"/>
            </a:pPr>
            <a:r>
              <a:rPr lang="en-US" sz="2600" i="0" dirty="0">
                <a:solidFill>
                  <a:srgbClr val="101D49"/>
                </a:solidFill>
              </a:rPr>
              <a:t>Prime contractor and/or subcontractors’ Certification Letter(s), provided by IDOA or Federal Center for Veterans Business Enterprise (</a:t>
            </a:r>
            <a:r>
              <a:rPr lang="en-US" sz="2600" i="0" u="sng" dirty="0">
                <a:solidFill>
                  <a:schemeClr val="hlink"/>
                </a:solidFill>
                <a:hlinkClick r:id="rId3"/>
              </a:rPr>
              <a:t>VA OSDBU</a:t>
            </a:r>
            <a:r>
              <a:rPr lang="en-US" sz="2600" i="0" dirty="0">
                <a:solidFill>
                  <a:srgbClr val="101D49"/>
                </a:solidFill>
              </a:rPr>
              <a:t>), must accompany the proposal to show current status of certification.</a:t>
            </a:r>
            <a:endParaRPr dirty="0"/>
          </a:p>
          <a:p>
            <a:pPr marL="914377" lvl="1" indent="-384038" algn="l" rtl="0">
              <a:lnSpc>
                <a:spcPct val="94000"/>
              </a:lnSpc>
              <a:spcBef>
                <a:spcPts val="700"/>
              </a:spcBef>
              <a:spcAft>
                <a:spcPts val="0"/>
              </a:spcAft>
              <a:buClr>
                <a:srgbClr val="101D49"/>
              </a:buClr>
              <a:buSzPct val="100000"/>
              <a:buFont typeface="Calibri"/>
              <a:buChar char="–"/>
            </a:pPr>
            <a:r>
              <a:rPr lang="en-US" sz="2600" i="0" dirty="0">
                <a:solidFill>
                  <a:srgbClr val="101D49"/>
                </a:solidFill>
              </a:rPr>
              <a:t>Each firm may only serve as one classification – MBE, WBE, or IVOSB (see Section 1.22 in the RFP Main Document).</a:t>
            </a:r>
            <a:endParaRPr dirty="0"/>
          </a:p>
          <a:p>
            <a:pPr marL="914377" lvl="1" indent="-384038" algn="l" rtl="0">
              <a:lnSpc>
                <a:spcPct val="94000"/>
              </a:lnSpc>
              <a:spcBef>
                <a:spcPts val="700"/>
              </a:spcBef>
              <a:spcAft>
                <a:spcPts val="0"/>
              </a:spcAft>
              <a:buClr>
                <a:srgbClr val="101D49"/>
              </a:buClr>
              <a:buSzPct val="100000"/>
              <a:buFont typeface="Calibri"/>
              <a:buChar char="–"/>
            </a:pPr>
            <a:r>
              <a:rPr lang="en-US" sz="2600" i="0" strike="sngStrike" dirty="0">
                <a:solidFill>
                  <a:srgbClr val="101D49"/>
                </a:solidFill>
              </a:rPr>
              <a:t>Total Bid Amount should match the four-year total spend in Section 1.4.2 of the RFP</a:t>
            </a:r>
            <a:endParaRPr strike="sngStrike" dirty="0"/>
          </a:p>
          <a:p>
            <a:pPr marL="914377" lvl="1" indent="-266563" algn="l" rtl="0">
              <a:lnSpc>
                <a:spcPct val="94000"/>
              </a:lnSpc>
              <a:spcBef>
                <a:spcPts val="700"/>
              </a:spcBef>
              <a:spcAft>
                <a:spcPts val="0"/>
              </a:spcAft>
              <a:buClr>
                <a:schemeClr val="dk2"/>
              </a:buClr>
              <a:buSzPct val="100000"/>
              <a:buFont typeface="Calibri"/>
              <a:buNone/>
            </a:pPr>
            <a:endParaRPr i="0" dirty="0">
              <a:solidFill>
                <a:srgbClr val="101D49"/>
              </a:solidFill>
            </a:endParaRPr>
          </a:p>
          <a:p>
            <a:pPr marL="384038" lvl="0" indent="-266563" algn="l" rtl="0">
              <a:lnSpc>
                <a:spcPct val="94000"/>
              </a:lnSpc>
              <a:spcBef>
                <a:spcPts val="1200"/>
              </a:spcBef>
              <a:spcAft>
                <a:spcPts val="0"/>
              </a:spcAft>
              <a:buClr>
                <a:schemeClr val="dk2"/>
              </a:buClr>
              <a:buSzPct val="100000"/>
              <a:buNone/>
            </a:pPr>
            <a:endParaRP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sp>
        <p:nvSpPr>
          <p:cNvPr id="416" name="Google Shape;416;p29"/>
          <p:cNvSpPr txBox="1">
            <a:spLocks noGrp="1"/>
          </p:cNvSpPr>
          <p:nvPr>
            <p:ph type="title"/>
          </p:nvPr>
        </p:nvSpPr>
        <p:spPr>
          <a:xfrm>
            <a:off x="1371600" y="772184"/>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3800"/>
              <a:t>Indiana Veteran Owned Small Business</a:t>
            </a:r>
            <a:endParaRPr/>
          </a:p>
        </p:txBody>
      </p:sp>
      <p:sp>
        <p:nvSpPr>
          <p:cNvPr id="417" name="Google Shape;417;p29"/>
          <p:cNvSpPr txBox="1">
            <a:spLocks noGrp="1"/>
          </p:cNvSpPr>
          <p:nvPr>
            <p:ph type="body" idx="1"/>
          </p:nvPr>
        </p:nvSpPr>
        <p:spPr>
          <a:xfrm>
            <a:off x="1295400" y="2093903"/>
            <a:ext cx="9601200" cy="3201111"/>
          </a:xfrm>
          <a:prstGeom prst="rect">
            <a:avLst/>
          </a:prstGeom>
          <a:noFill/>
          <a:ln>
            <a:noFill/>
          </a:ln>
        </p:spPr>
        <p:txBody>
          <a:bodyPr spcFirstLastPara="1" wrap="square" lIns="91425" tIns="45700" rIns="91425" bIns="45700" anchor="t" anchorCtr="0">
            <a:normAutofit fontScale="77500" lnSpcReduction="20000"/>
          </a:bodyPr>
          <a:lstStyle/>
          <a:p>
            <a:pPr marL="384038" lvl="0" indent="-384069" algn="l" rtl="0">
              <a:lnSpc>
                <a:spcPct val="110000"/>
              </a:lnSpc>
              <a:spcBef>
                <a:spcPts val="0"/>
              </a:spcBef>
              <a:spcAft>
                <a:spcPts val="0"/>
              </a:spcAft>
              <a:buClr>
                <a:srgbClr val="101D49"/>
              </a:buClr>
              <a:buSzPct val="100000"/>
              <a:buFont typeface="Noto Sans Symbols"/>
              <a:buChar char="▪"/>
            </a:pPr>
            <a:r>
              <a:rPr lang="en-US" sz="3100" b="1">
                <a:solidFill>
                  <a:srgbClr val="101D49"/>
                </a:solidFill>
              </a:rPr>
              <a:t>Prime contractors must ensure that the proposed subcontractors meet the following criteria:</a:t>
            </a:r>
            <a:endParaRPr/>
          </a:p>
          <a:p>
            <a:pPr marL="914377" lvl="1" indent="-384069" algn="l" rtl="0">
              <a:lnSpc>
                <a:spcPct val="110000"/>
              </a:lnSpc>
              <a:spcBef>
                <a:spcPts val="700"/>
              </a:spcBef>
              <a:spcAft>
                <a:spcPts val="0"/>
              </a:spcAft>
              <a:buClr>
                <a:srgbClr val="101D49"/>
              </a:buClr>
              <a:buSzPct val="100000"/>
              <a:buFont typeface="Calibri"/>
              <a:buChar char="–"/>
            </a:pPr>
            <a:r>
              <a:rPr lang="en-US" sz="3100" i="0">
                <a:solidFill>
                  <a:srgbClr val="101D49"/>
                </a:solidFill>
              </a:rPr>
              <a:t>Must be listed on </a:t>
            </a:r>
            <a:r>
              <a:rPr lang="en-US" sz="3100" i="0" u="sng">
                <a:solidFill>
                  <a:schemeClr val="hlink"/>
                </a:solidFill>
                <a:hlinkClick r:id="rId3"/>
              </a:rPr>
              <a:t>VA OSDBU</a:t>
            </a:r>
            <a:r>
              <a:rPr lang="en-US" sz="3100" i="0"/>
              <a:t> </a:t>
            </a:r>
            <a:r>
              <a:rPr lang="en-US" sz="3100" i="0">
                <a:solidFill>
                  <a:srgbClr val="101D49"/>
                </a:solidFill>
              </a:rPr>
              <a:t>registry or listed on the IDOA Directory of Certified Firms, on or before the proposal due date. </a:t>
            </a:r>
            <a:endParaRPr/>
          </a:p>
          <a:p>
            <a:pPr marL="914377" lvl="1" indent="-384069" algn="l" rtl="0">
              <a:lnSpc>
                <a:spcPct val="110000"/>
              </a:lnSpc>
              <a:spcBef>
                <a:spcPts val="700"/>
              </a:spcBef>
              <a:spcAft>
                <a:spcPts val="0"/>
              </a:spcAft>
              <a:buClr>
                <a:srgbClr val="101D49"/>
              </a:buClr>
              <a:buSzPct val="100000"/>
              <a:buFont typeface="Calibri"/>
              <a:buChar char="–"/>
            </a:pPr>
            <a:r>
              <a:rPr lang="en-US" sz="3100" i="0">
                <a:solidFill>
                  <a:srgbClr val="101D49"/>
                </a:solidFill>
              </a:rPr>
              <a:t>Serve a Valuable Scope Contribution (VSC) on the engagement, as confirmed by the State.</a:t>
            </a:r>
            <a:endParaRPr/>
          </a:p>
          <a:p>
            <a:pPr marL="914377" lvl="1" indent="-384069" algn="l" rtl="0">
              <a:lnSpc>
                <a:spcPct val="110000"/>
              </a:lnSpc>
              <a:spcBef>
                <a:spcPts val="700"/>
              </a:spcBef>
              <a:spcAft>
                <a:spcPts val="0"/>
              </a:spcAft>
              <a:buClr>
                <a:srgbClr val="101D49"/>
              </a:buClr>
              <a:buSzPct val="100000"/>
              <a:buFont typeface="Calibri"/>
              <a:buChar char="–"/>
            </a:pPr>
            <a:r>
              <a:rPr lang="en-US" sz="3100" i="0">
                <a:solidFill>
                  <a:srgbClr val="101D49"/>
                </a:solidFill>
              </a:rPr>
              <a:t>Provide the goods or services specific to the contract and within the industry area for which it is certified.</a:t>
            </a:r>
            <a:endParaRPr/>
          </a:p>
          <a:p>
            <a:pPr marL="384038" lvl="0" indent="-285613" algn="l" rtl="0">
              <a:lnSpc>
                <a:spcPct val="94000"/>
              </a:lnSpc>
              <a:spcBef>
                <a:spcPts val="1200"/>
              </a:spcBef>
              <a:spcAft>
                <a:spcPts val="0"/>
              </a:spcAft>
              <a:buClr>
                <a:schemeClr val="dk2"/>
              </a:buClr>
              <a:buSzPct val="100000"/>
              <a:buNone/>
            </a:pPr>
            <a:endParaRPr>
              <a:solidFill>
                <a:srgbClr val="101D49"/>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423" name="Google Shape;423;p30"/>
          <p:cNvSpPr txBox="1">
            <a:spLocks noGrp="1"/>
          </p:cNvSpPr>
          <p:nvPr>
            <p:ph type="title"/>
          </p:nvPr>
        </p:nvSpPr>
        <p:spPr>
          <a:xfrm>
            <a:off x="1371600" y="76964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3800"/>
              <a:t>Indiana Veteran Owned Small Business</a:t>
            </a:r>
            <a:endParaRPr/>
          </a:p>
        </p:txBody>
      </p:sp>
      <p:pic>
        <p:nvPicPr>
          <p:cNvPr id="5" name="Picture 4">
            <a:extLst>
              <a:ext uri="{FF2B5EF4-FFF2-40B4-BE49-F238E27FC236}">
                <a16:creationId xmlns:a16="http://schemas.microsoft.com/office/drawing/2014/main" id="{03343D32-32AC-5E24-61C9-E3DE0D51720B}"/>
              </a:ext>
            </a:extLst>
          </p:cNvPr>
          <p:cNvPicPr>
            <a:picLocks noChangeAspect="1"/>
          </p:cNvPicPr>
          <p:nvPr/>
        </p:nvPicPr>
        <p:blipFill>
          <a:blip r:embed="rId3"/>
          <a:stretch>
            <a:fillRect/>
          </a:stretch>
        </p:blipFill>
        <p:spPr>
          <a:xfrm>
            <a:off x="1350731" y="1389363"/>
            <a:ext cx="9448800" cy="4600575"/>
          </a:xfrm>
          <a:prstGeom prst="rect">
            <a:avLst/>
          </a:prstGeom>
        </p:spPr>
      </p:pic>
      <p:sp>
        <p:nvSpPr>
          <p:cNvPr id="2" name="Google Shape;425;p30">
            <a:extLst>
              <a:ext uri="{FF2B5EF4-FFF2-40B4-BE49-F238E27FC236}">
                <a16:creationId xmlns:a16="http://schemas.microsoft.com/office/drawing/2014/main" id="{55E9E159-89B4-4377-19A9-B7FEE8125E77}"/>
              </a:ext>
            </a:extLst>
          </p:cNvPr>
          <p:cNvSpPr/>
          <p:nvPr/>
        </p:nvSpPr>
        <p:spPr>
          <a:xfrm>
            <a:off x="983437" y="2324028"/>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i="0" u="none" strike="noStrike" cap="none">
              <a:solidFill>
                <a:srgbClr val="FF3300"/>
              </a:solidFill>
              <a:latin typeface="Garamond"/>
              <a:ea typeface="Garamond"/>
              <a:cs typeface="Garamond"/>
              <a:sym typeface="Garamond"/>
            </a:endParaRPr>
          </a:p>
        </p:txBody>
      </p:sp>
      <p:sp>
        <p:nvSpPr>
          <p:cNvPr id="425" name="Google Shape;425;p30"/>
          <p:cNvSpPr/>
          <p:nvPr/>
        </p:nvSpPr>
        <p:spPr>
          <a:xfrm>
            <a:off x="987829" y="2994116"/>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i="0" u="none" strike="noStrike" cap="none">
              <a:solidFill>
                <a:srgbClr val="FF3300"/>
              </a:solidFill>
              <a:latin typeface="Garamond"/>
              <a:ea typeface="Garamond"/>
              <a:cs typeface="Garamond"/>
              <a:sym typeface="Garamond"/>
            </a:endParaRPr>
          </a:p>
        </p:txBody>
      </p:sp>
      <p:sp>
        <p:nvSpPr>
          <p:cNvPr id="426" name="Google Shape;426;p30"/>
          <p:cNvSpPr/>
          <p:nvPr/>
        </p:nvSpPr>
        <p:spPr>
          <a:xfrm>
            <a:off x="983437" y="3575351"/>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i="0" u="none" strike="noStrike" cap="none">
              <a:solidFill>
                <a:srgbClr val="FF3300"/>
              </a:solidFill>
              <a:latin typeface="Garamond"/>
              <a:ea typeface="Garamond"/>
              <a:cs typeface="Garamond"/>
              <a:sym typeface="Garamond"/>
            </a:endParaRPr>
          </a:p>
        </p:txBody>
      </p:sp>
      <p:sp>
        <p:nvSpPr>
          <p:cNvPr id="427" name="Google Shape;427;p30"/>
          <p:cNvSpPr/>
          <p:nvPr/>
        </p:nvSpPr>
        <p:spPr>
          <a:xfrm>
            <a:off x="983437" y="4195069"/>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i="0" u="none" strike="noStrike" cap="none">
              <a:solidFill>
                <a:srgbClr val="FF3300"/>
              </a:solidFill>
              <a:latin typeface="Garamond"/>
              <a:ea typeface="Garamond"/>
              <a:cs typeface="Garamond"/>
              <a:sym typeface="Garamond"/>
            </a:endParaRPr>
          </a:p>
        </p:txBody>
      </p:sp>
      <p:sp>
        <p:nvSpPr>
          <p:cNvPr id="428" name="Google Shape;428;p30"/>
          <p:cNvSpPr/>
          <p:nvPr/>
        </p:nvSpPr>
        <p:spPr>
          <a:xfrm>
            <a:off x="925731" y="4700487"/>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i="0" u="none" strike="noStrike" cap="none">
              <a:solidFill>
                <a:srgbClr val="FF3300"/>
              </a:solidFill>
              <a:latin typeface="Garamond"/>
              <a:ea typeface="Garamond"/>
              <a:cs typeface="Garamond"/>
              <a:sym typeface="Garamond"/>
            </a:endParaRPr>
          </a:p>
        </p:txBody>
      </p:sp>
      <p:sp>
        <p:nvSpPr>
          <p:cNvPr id="424" name="Google Shape;424;p30"/>
          <p:cNvSpPr/>
          <p:nvPr/>
        </p:nvSpPr>
        <p:spPr>
          <a:xfrm rot="10800000">
            <a:off x="10580469" y="4618030"/>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i="0" u="none" strike="noStrike" cap="none">
              <a:solidFill>
                <a:srgbClr val="FF3300"/>
              </a:solidFill>
              <a:latin typeface="Garamond"/>
              <a:ea typeface="Garamond"/>
              <a:cs typeface="Garamond"/>
              <a:sym typeface="Garamon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3"/>
          <p:cNvSpPr txBox="1">
            <a:spLocks noGrp="1"/>
          </p:cNvSpPr>
          <p:nvPr>
            <p:ph type="title"/>
          </p:nvPr>
        </p:nvSpPr>
        <p:spPr>
          <a:xfrm>
            <a:off x="1371600" y="765606"/>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General Information</a:t>
            </a:r>
            <a:endParaRPr/>
          </a:p>
        </p:txBody>
      </p:sp>
      <p:sp>
        <p:nvSpPr>
          <p:cNvPr id="209" name="Google Shape;209;p3"/>
          <p:cNvSpPr txBox="1">
            <a:spLocks noGrp="1"/>
          </p:cNvSpPr>
          <p:nvPr>
            <p:ph type="body" idx="1"/>
          </p:nvPr>
        </p:nvSpPr>
        <p:spPr>
          <a:xfrm>
            <a:off x="1371600" y="2019300"/>
            <a:ext cx="9601200" cy="3967162"/>
          </a:xfrm>
          <a:prstGeom prst="rect">
            <a:avLst/>
          </a:prstGeom>
          <a:noFill/>
          <a:ln>
            <a:noFill/>
          </a:ln>
        </p:spPr>
        <p:txBody>
          <a:bodyPr spcFirstLastPara="1" wrap="square" lIns="91425" tIns="45700" rIns="91425" bIns="45700" anchor="t" anchorCtr="0">
            <a:noAutofit/>
          </a:bodyPr>
          <a:lstStyle/>
          <a:p>
            <a:pPr marL="384038" lvl="0" indent="-384038" algn="l" rtl="0">
              <a:lnSpc>
                <a:spcPct val="94000"/>
              </a:lnSpc>
              <a:spcBef>
                <a:spcPts val="0"/>
              </a:spcBef>
              <a:spcAft>
                <a:spcPts val="0"/>
              </a:spcAft>
              <a:buClr>
                <a:srgbClr val="101D49"/>
              </a:buClr>
              <a:buSzPts val="1800"/>
              <a:buChar char="■"/>
            </a:pPr>
            <a:r>
              <a:rPr lang="en-US" sz="1800" dirty="0">
                <a:solidFill>
                  <a:srgbClr val="101D49"/>
                </a:solidFill>
              </a:rPr>
              <a:t>This Pre-Proposal Presentation will be posted on IDOA’s Solicitation Website along with the RFP.</a:t>
            </a:r>
            <a:endParaRPr dirty="0"/>
          </a:p>
          <a:p>
            <a:pPr marL="384038" lvl="0" indent="-384038" algn="l" rtl="0">
              <a:lnSpc>
                <a:spcPct val="94000"/>
              </a:lnSpc>
              <a:spcBef>
                <a:spcPts val="1200"/>
              </a:spcBef>
              <a:spcAft>
                <a:spcPts val="0"/>
              </a:spcAft>
              <a:buClr>
                <a:srgbClr val="101D49"/>
              </a:buClr>
              <a:buSzPts val="1800"/>
              <a:buChar char="■"/>
            </a:pPr>
            <a:r>
              <a:rPr lang="en-US" sz="1800" dirty="0">
                <a:solidFill>
                  <a:srgbClr val="101D49"/>
                </a:solidFill>
              </a:rPr>
              <a:t>Potential Respondents (prime contractors and subcontractors) will be given the opportunity to express interest in this solicitation and to have their company and contact information posted to the solicitation website. </a:t>
            </a:r>
            <a:r>
              <a:rPr lang="en-US" sz="1800" b="1" dirty="0">
                <a:solidFill>
                  <a:srgbClr val="101D49"/>
                </a:solidFill>
              </a:rPr>
              <a:t>Attachment I</a:t>
            </a:r>
            <a:r>
              <a:rPr lang="en-US" sz="1800" dirty="0">
                <a:solidFill>
                  <a:srgbClr val="101D49"/>
                </a:solidFill>
              </a:rPr>
              <a:t> provides a template for submitting company information. This form is optional, and if desired to be submitted, should be emailed to </a:t>
            </a:r>
            <a:r>
              <a:rPr lang="en-US" sz="1800" u="sng" dirty="0">
                <a:solidFill>
                  <a:srgbClr val="101D49"/>
                </a:solidFill>
                <a:hlinkClick r:id="rId3">
                  <a:extLst>
                    <a:ext uri="{A12FA001-AC4F-418D-AE19-62706E023703}">
                      <ahyp:hlinkClr xmlns:ahyp="http://schemas.microsoft.com/office/drawing/2018/hyperlinkcolor" val="tx"/>
                    </a:ext>
                  </a:extLst>
                </a:hlinkClick>
              </a:rPr>
              <a:t>rfp@idoa.IN.gov</a:t>
            </a:r>
            <a:r>
              <a:rPr lang="en-US" sz="1800" dirty="0">
                <a:solidFill>
                  <a:srgbClr val="101D49"/>
                </a:solidFill>
              </a:rPr>
              <a:t> no later than 3:00PM Eastern Time on </a:t>
            </a:r>
            <a:r>
              <a:rPr lang="en-US" sz="1800" dirty="0">
                <a:solidFill>
                  <a:srgbClr val="FF0000"/>
                </a:solidFill>
              </a:rPr>
              <a:t>Friday, March 14, 2025.</a:t>
            </a:r>
            <a:endParaRPr dirty="0">
              <a:solidFill>
                <a:srgbClr val="FF0000"/>
              </a:solidFill>
            </a:endParaRPr>
          </a:p>
          <a:p>
            <a:pPr marL="384038" lvl="0" indent="-384038" algn="l" rtl="0">
              <a:lnSpc>
                <a:spcPct val="94000"/>
              </a:lnSpc>
              <a:spcBef>
                <a:spcPts val="1200"/>
              </a:spcBef>
              <a:spcAft>
                <a:spcPts val="0"/>
              </a:spcAft>
              <a:buClr>
                <a:srgbClr val="101D49"/>
              </a:buClr>
              <a:buSzPts val="1800"/>
              <a:buChar char="■"/>
            </a:pPr>
            <a:r>
              <a:rPr lang="en-US" sz="1800" dirty="0">
                <a:solidFill>
                  <a:srgbClr val="101D49"/>
                </a:solidFill>
              </a:rPr>
              <a:t>Potential Respondents to the solicitation are encouraged to submit any questions pertaining to the RFP via the Question/Inquiry Process. Please use </a:t>
            </a:r>
            <a:r>
              <a:rPr lang="en-US" sz="1800" b="1" dirty="0">
                <a:solidFill>
                  <a:srgbClr val="101D49"/>
                </a:solidFill>
              </a:rPr>
              <a:t>Attachment G </a:t>
            </a:r>
            <a:r>
              <a:rPr lang="en-US" sz="1800" dirty="0">
                <a:solidFill>
                  <a:srgbClr val="101D49"/>
                </a:solidFill>
              </a:rPr>
              <a:t>of this RFP for this purpose. Questions regarding the solicitation must be submitted by 3:00PM Eastern Time on Friday, March 14, 2025 </a:t>
            </a:r>
          </a:p>
          <a:p>
            <a:pPr marL="384038" lvl="0" indent="-384038" algn="l" rtl="0">
              <a:lnSpc>
                <a:spcPct val="94000"/>
              </a:lnSpc>
              <a:spcBef>
                <a:spcPts val="1200"/>
              </a:spcBef>
              <a:spcAft>
                <a:spcPts val="0"/>
              </a:spcAft>
              <a:buClr>
                <a:srgbClr val="101D49"/>
              </a:buClr>
              <a:buSzPts val="1800"/>
              <a:buChar char="■"/>
            </a:pPr>
            <a:r>
              <a:rPr lang="en-US" sz="1800" dirty="0">
                <a:solidFill>
                  <a:srgbClr val="101D49"/>
                </a:solidFill>
              </a:rPr>
              <a:t>Complete Submissions are due no later than 3:00 PM Eastern Time on Wednesday, May 21, 2025. </a:t>
            </a:r>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Google Shape;433;p31"/>
          <p:cNvSpPr txBox="1">
            <a:spLocks noGrp="1"/>
          </p:cNvSpPr>
          <p:nvPr>
            <p:ph type="title"/>
          </p:nvPr>
        </p:nvSpPr>
        <p:spPr>
          <a:xfrm>
            <a:off x="1371600" y="77218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3800"/>
              <a:t>Indiana Veteran Owned Small Business</a:t>
            </a:r>
            <a:endParaRPr/>
          </a:p>
        </p:txBody>
      </p:sp>
      <p:sp>
        <p:nvSpPr>
          <p:cNvPr id="434" name="Google Shape;434;p31"/>
          <p:cNvSpPr txBox="1">
            <a:spLocks noGrp="1"/>
          </p:cNvSpPr>
          <p:nvPr>
            <p:ph type="body" idx="1"/>
          </p:nvPr>
        </p:nvSpPr>
        <p:spPr>
          <a:xfrm>
            <a:off x="1371600" y="1967024"/>
            <a:ext cx="9601200" cy="4242390"/>
          </a:xfrm>
          <a:prstGeom prst="rect">
            <a:avLst/>
          </a:prstGeom>
          <a:noFill/>
          <a:ln>
            <a:noFill/>
          </a:ln>
        </p:spPr>
        <p:txBody>
          <a:bodyPr spcFirstLastPara="1" wrap="square" lIns="91425" tIns="45700" rIns="91425" bIns="45700" anchor="t" anchorCtr="0">
            <a:normAutofit fontScale="92500" lnSpcReduction="20000"/>
          </a:bodyPr>
          <a:lstStyle/>
          <a:p>
            <a:pPr marL="384038" lvl="0" indent="-384038" algn="l" rtl="0">
              <a:lnSpc>
                <a:spcPct val="94000"/>
              </a:lnSpc>
              <a:spcBef>
                <a:spcPts val="0"/>
              </a:spcBef>
              <a:spcAft>
                <a:spcPts val="0"/>
              </a:spcAft>
              <a:buClr>
                <a:srgbClr val="101D49"/>
              </a:buClr>
              <a:buSzPct val="100000"/>
              <a:buFont typeface="Noto Sans Symbols"/>
              <a:buChar char="▪"/>
            </a:pPr>
            <a:r>
              <a:rPr lang="en-US" sz="2200" b="1">
                <a:solidFill>
                  <a:srgbClr val="101D49"/>
                </a:solidFill>
              </a:rPr>
              <a:t>New Process - </a:t>
            </a:r>
            <a:r>
              <a:rPr lang="en-US" sz="2200">
                <a:solidFill>
                  <a:srgbClr val="101D49"/>
                </a:solidFill>
              </a:rPr>
              <a:t>IVOSB scoring is conducted based on 5 points plus a possible 1 bonus point scale</a:t>
            </a:r>
            <a:endParaRPr/>
          </a:p>
          <a:p>
            <a:pPr marL="530339" lvl="1" indent="0" algn="l" rtl="0">
              <a:lnSpc>
                <a:spcPct val="94000"/>
              </a:lnSpc>
              <a:spcBef>
                <a:spcPts val="607"/>
              </a:spcBef>
              <a:spcAft>
                <a:spcPts val="0"/>
              </a:spcAft>
              <a:buClr>
                <a:srgbClr val="101D49"/>
              </a:buClr>
              <a:buSzPct val="100000"/>
              <a:buNone/>
            </a:pPr>
            <a:r>
              <a:rPr lang="en-US" sz="2200" i="0">
                <a:solidFill>
                  <a:srgbClr val="101D49"/>
                </a:solidFill>
              </a:rPr>
              <a:t> IVOSB: Possible 5 points + 1 bonus point</a:t>
            </a:r>
            <a:endParaRPr/>
          </a:p>
          <a:p>
            <a:pPr marL="234950" lvl="1" indent="-105727" algn="l" rtl="0">
              <a:lnSpc>
                <a:spcPct val="94000"/>
              </a:lnSpc>
              <a:spcBef>
                <a:spcPts val="700"/>
              </a:spcBef>
              <a:spcAft>
                <a:spcPts val="0"/>
              </a:spcAft>
              <a:buClr>
                <a:schemeClr val="dk2"/>
              </a:buClr>
              <a:buSzPct val="100000"/>
              <a:buFont typeface="Noto Sans Symbols"/>
              <a:buNone/>
            </a:pPr>
            <a:endParaRPr sz="2200" i="0">
              <a:solidFill>
                <a:srgbClr val="101D49"/>
              </a:solidFill>
            </a:endParaRPr>
          </a:p>
          <a:p>
            <a:pPr marL="384038" lvl="0" indent="-384038" algn="l" rtl="0">
              <a:lnSpc>
                <a:spcPct val="94000"/>
              </a:lnSpc>
              <a:spcBef>
                <a:spcPts val="607"/>
              </a:spcBef>
              <a:spcAft>
                <a:spcPts val="0"/>
              </a:spcAft>
              <a:buClr>
                <a:srgbClr val="101D49"/>
              </a:buClr>
              <a:buSzPct val="100000"/>
              <a:buFont typeface="Noto Sans Symbols"/>
              <a:buChar char="▪"/>
            </a:pPr>
            <a:r>
              <a:rPr lang="en-US" sz="2200" b="1">
                <a:solidFill>
                  <a:srgbClr val="101D49"/>
                </a:solidFill>
              </a:rPr>
              <a:t>Professional Services Scoring Methodology:</a:t>
            </a:r>
            <a:endParaRPr/>
          </a:p>
          <a:p>
            <a:pPr marL="574675" lvl="1" indent="-342900" algn="l" rtl="0">
              <a:lnSpc>
                <a:spcPct val="94000"/>
              </a:lnSpc>
              <a:spcBef>
                <a:spcPts val="607"/>
              </a:spcBef>
              <a:spcAft>
                <a:spcPts val="0"/>
              </a:spcAft>
              <a:buClr>
                <a:srgbClr val="101D49"/>
              </a:buClr>
              <a:buSzPct val="100000"/>
              <a:buChar char="–"/>
            </a:pPr>
            <a:r>
              <a:rPr lang="en-US" sz="2200" i="0">
                <a:solidFill>
                  <a:srgbClr val="101D49"/>
                </a:solidFill>
              </a:rPr>
              <a:t>The points will be awarded on the following schedule:</a:t>
            </a:r>
            <a:endParaRPr/>
          </a:p>
          <a:p>
            <a:pPr marL="574675" lvl="1" indent="-231330" algn="l" rtl="0">
              <a:lnSpc>
                <a:spcPct val="94000"/>
              </a:lnSpc>
              <a:spcBef>
                <a:spcPts val="551"/>
              </a:spcBef>
              <a:spcAft>
                <a:spcPts val="0"/>
              </a:spcAft>
              <a:buClr>
                <a:schemeClr val="dk2"/>
              </a:buClr>
              <a:buSzPct val="100000"/>
              <a:buNone/>
            </a:pPr>
            <a:endParaRPr sz="1900" i="0">
              <a:solidFill>
                <a:srgbClr val="101D49"/>
              </a:solidFill>
            </a:endParaRPr>
          </a:p>
          <a:p>
            <a:pPr marL="231775" lvl="1" indent="0" algn="l" rtl="0">
              <a:lnSpc>
                <a:spcPct val="94000"/>
              </a:lnSpc>
              <a:spcBef>
                <a:spcPts val="551"/>
              </a:spcBef>
              <a:spcAft>
                <a:spcPts val="0"/>
              </a:spcAft>
              <a:buClr>
                <a:schemeClr val="dk2"/>
              </a:buClr>
              <a:buSzPct val="100000"/>
              <a:buNone/>
            </a:pPr>
            <a:endParaRPr sz="1900" i="0">
              <a:solidFill>
                <a:srgbClr val="101D49"/>
              </a:solidFill>
            </a:endParaRPr>
          </a:p>
          <a:p>
            <a:pPr marL="574675" lvl="1" indent="-342900" algn="l" rtl="0">
              <a:lnSpc>
                <a:spcPct val="94000"/>
              </a:lnSpc>
              <a:spcBef>
                <a:spcPts val="607"/>
              </a:spcBef>
              <a:spcAft>
                <a:spcPts val="0"/>
              </a:spcAft>
              <a:buClr>
                <a:srgbClr val="101D49"/>
              </a:buClr>
              <a:buSzPct val="100000"/>
              <a:buChar char="–"/>
            </a:pPr>
            <a:r>
              <a:rPr lang="en-US" sz="2200" i="0">
                <a:solidFill>
                  <a:srgbClr val="101D49"/>
                </a:solidFill>
              </a:rPr>
              <a:t>Fractional points will be awarded based upon a graduated scale between whole points. (e.g. a 0.3% commitment will receive .5 points and a 1.5% commitment will receive 2.5 points)</a:t>
            </a:r>
            <a:endParaRPr/>
          </a:p>
          <a:p>
            <a:pPr marL="574675" lvl="1" indent="-342900" algn="l" rtl="0">
              <a:lnSpc>
                <a:spcPct val="94000"/>
              </a:lnSpc>
              <a:spcBef>
                <a:spcPts val="607"/>
              </a:spcBef>
              <a:spcAft>
                <a:spcPts val="0"/>
              </a:spcAft>
              <a:buClr>
                <a:srgbClr val="101D49"/>
              </a:buClr>
              <a:buSzPct val="100000"/>
              <a:buChar char="–"/>
            </a:pPr>
            <a:r>
              <a:rPr lang="en-US" sz="2200" i="0">
                <a:solidFill>
                  <a:srgbClr val="101D49"/>
                </a:solidFill>
              </a:rPr>
              <a:t>Submissions of 0% participation will result in a deduction of 1 point in each category</a:t>
            </a:r>
            <a:endParaRPr/>
          </a:p>
          <a:p>
            <a:pPr marL="574675" lvl="1" indent="-342900" algn="l" rtl="0">
              <a:lnSpc>
                <a:spcPct val="94000"/>
              </a:lnSpc>
              <a:spcBef>
                <a:spcPts val="607"/>
              </a:spcBef>
              <a:spcAft>
                <a:spcPts val="0"/>
              </a:spcAft>
              <a:buClr>
                <a:srgbClr val="101D49"/>
              </a:buClr>
              <a:buSzPct val="100000"/>
              <a:buChar char="–"/>
            </a:pPr>
            <a:r>
              <a:rPr lang="en-US" sz="2200" i="0">
                <a:solidFill>
                  <a:srgbClr val="101D49"/>
                </a:solidFill>
              </a:rPr>
              <a:t>The highest submission which exceeds the goal will receive 6 points (5 points plus 1 bonus point). In case of a tie both firms will receive 6 points. </a:t>
            </a:r>
            <a:endParaRPr/>
          </a:p>
          <a:p>
            <a:pPr marL="384038" lvl="0" indent="-266563" algn="l" rtl="0">
              <a:lnSpc>
                <a:spcPct val="94000"/>
              </a:lnSpc>
              <a:spcBef>
                <a:spcPts val="1200"/>
              </a:spcBef>
              <a:spcAft>
                <a:spcPts val="0"/>
              </a:spcAft>
              <a:buClr>
                <a:schemeClr val="dk2"/>
              </a:buClr>
              <a:buSzPct val="100000"/>
              <a:buNone/>
            </a:pPr>
            <a:endParaRPr/>
          </a:p>
        </p:txBody>
      </p:sp>
      <p:graphicFrame>
        <p:nvGraphicFramePr>
          <p:cNvPr id="435" name="Google Shape;435;p31"/>
          <p:cNvGraphicFramePr/>
          <p:nvPr/>
        </p:nvGraphicFramePr>
        <p:xfrm>
          <a:off x="2083241" y="3717704"/>
          <a:ext cx="5828375" cy="502940"/>
        </p:xfrm>
        <a:graphic>
          <a:graphicData uri="http://schemas.openxmlformats.org/drawingml/2006/table">
            <a:tbl>
              <a:tblPr firstRow="1" bandRow="1">
                <a:noFill/>
                <a:tableStyleId>{0C99908A-2B6C-48A6-91DB-9273E1F45709}</a:tableStyleId>
              </a:tblPr>
              <a:tblGrid>
                <a:gridCol w="832625">
                  <a:extLst>
                    <a:ext uri="{9D8B030D-6E8A-4147-A177-3AD203B41FA5}">
                      <a16:colId xmlns:a16="http://schemas.microsoft.com/office/drawing/2014/main" val="20000"/>
                    </a:ext>
                  </a:extLst>
                </a:gridCol>
                <a:gridCol w="832625">
                  <a:extLst>
                    <a:ext uri="{9D8B030D-6E8A-4147-A177-3AD203B41FA5}">
                      <a16:colId xmlns:a16="http://schemas.microsoft.com/office/drawing/2014/main" val="20001"/>
                    </a:ext>
                  </a:extLst>
                </a:gridCol>
                <a:gridCol w="832625">
                  <a:extLst>
                    <a:ext uri="{9D8B030D-6E8A-4147-A177-3AD203B41FA5}">
                      <a16:colId xmlns:a16="http://schemas.microsoft.com/office/drawing/2014/main" val="20002"/>
                    </a:ext>
                  </a:extLst>
                </a:gridCol>
                <a:gridCol w="832625">
                  <a:extLst>
                    <a:ext uri="{9D8B030D-6E8A-4147-A177-3AD203B41FA5}">
                      <a16:colId xmlns:a16="http://schemas.microsoft.com/office/drawing/2014/main" val="20003"/>
                    </a:ext>
                  </a:extLst>
                </a:gridCol>
                <a:gridCol w="832625">
                  <a:extLst>
                    <a:ext uri="{9D8B030D-6E8A-4147-A177-3AD203B41FA5}">
                      <a16:colId xmlns:a16="http://schemas.microsoft.com/office/drawing/2014/main" val="20004"/>
                    </a:ext>
                  </a:extLst>
                </a:gridCol>
                <a:gridCol w="832625">
                  <a:extLst>
                    <a:ext uri="{9D8B030D-6E8A-4147-A177-3AD203B41FA5}">
                      <a16:colId xmlns:a16="http://schemas.microsoft.com/office/drawing/2014/main" val="20005"/>
                    </a:ext>
                  </a:extLst>
                </a:gridCol>
                <a:gridCol w="832625">
                  <a:extLst>
                    <a:ext uri="{9D8B030D-6E8A-4147-A177-3AD203B41FA5}">
                      <a16:colId xmlns:a16="http://schemas.microsoft.com/office/drawing/2014/main" val="20006"/>
                    </a:ext>
                  </a:extLst>
                </a:gridCol>
              </a:tblGrid>
              <a:tr h="241750">
                <a:tc>
                  <a:txBody>
                    <a:bodyPr/>
                    <a:lstStyle/>
                    <a:p>
                      <a:pPr marL="0" marR="0" lvl="0" indent="0" algn="ctr" rtl="0">
                        <a:spcBef>
                          <a:spcPts val="0"/>
                        </a:spcBef>
                        <a:spcAft>
                          <a:spcPts val="0"/>
                        </a:spcAft>
                        <a:buNone/>
                      </a:pPr>
                      <a:r>
                        <a:rPr lang="en-US" sz="1050" u="none" strike="noStrike" cap="none">
                          <a:solidFill>
                            <a:srgbClr val="101D49"/>
                          </a:solidFill>
                          <a:latin typeface="Calibri"/>
                          <a:ea typeface="Calibri"/>
                          <a:cs typeface="Calibri"/>
                          <a:sym typeface="Calibri"/>
                        </a:rPr>
                        <a: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050" u="none" strike="noStrike" cap="none">
                          <a:solidFill>
                            <a:srgbClr val="101D49"/>
                          </a:solidFill>
                          <a:latin typeface="Calibri"/>
                          <a:ea typeface="Calibri"/>
                          <a:cs typeface="Calibri"/>
                          <a:sym typeface="Calibri"/>
                        </a:rPr>
                        <a:t>0%</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050" u="none" strike="noStrike" cap="none">
                          <a:solidFill>
                            <a:srgbClr val="101D49"/>
                          </a:solidFill>
                          <a:latin typeface="Calibri"/>
                          <a:ea typeface="Calibri"/>
                          <a:cs typeface="Calibri"/>
                          <a:sym typeface="Calibri"/>
                        </a:rPr>
                        <a:t>0.6%</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050" u="none" strike="noStrike" cap="none">
                          <a:solidFill>
                            <a:srgbClr val="101D49"/>
                          </a:solidFill>
                          <a:latin typeface="Calibri"/>
                          <a:ea typeface="Calibri"/>
                          <a:cs typeface="Calibri"/>
                          <a:sym typeface="Calibri"/>
                        </a:rPr>
                        <a:t>1.2%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050" u="none" strike="noStrike" cap="none">
                          <a:solidFill>
                            <a:srgbClr val="101D49"/>
                          </a:solidFill>
                          <a:latin typeface="Calibri"/>
                          <a:ea typeface="Calibri"/>
                          <a:cs typeface="Calibri"/>
                          <a:sym typeface="Calibri"/>
                        </a:rPr>
                        <a:t>1.8%</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050" u="none" strike="noStrike" cap="none">
                          <a:solidFill>
                            <a:srgbClr val="101D49"/>
                          </a:solidFill>
                          <a:latin typeface="Calibri"/>
                          <a:ea typeface="Calibri"/>
                          <a:cs typeface="Calibri"/>
                          <a:sym typeface="Calibri"/>
                        </a:rPr>
                        <a:t>2.4%</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050" u="none" strike="noStrike" cap="none">
                          <a:solidFill>
                            <a:srgbClr val="101D49"/>
                          </a:solidFill>
                          <a:latin typeface="Calibri"/>
                          <a:ea typeface="Calibri"/>
                          <a:cs typeface="Calibri"/>
                          <a:sym typeface="Calibri"/>
                        </a:rPr>
                        <a:t>3%</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41750">
                <a:tc>
                  <a:txBody>
                    <a:bodyPr/>
                    <a:lstStyle/>
                    <a:p>
                      <a:pPr marL="0" marR="0" lvl="0" indent="0" algn="ctr" rtl="0">
                        <a:spcBef>
                          <a:spcPts val="0"/>
                        </a:spcBef>
                        <a:spcAft>
                          <a:spcPts val="0"/>
                        </a:spcAft>
                        <a:buNone/>
                      </a:pPr>
                      <a:r>
                        <a:rPr lang="en-US" sz="1050" u="none" strike="noStrike" cap="none">
                          <a:solidFill>
                            <a:srgbClr val="101D49"/>
                          </a:solidFill>
                          <a:latin typeface="Calibri"/>
                          <a:ea typeface="Calibri"/>
                          <a:cs typeface="Calibri"/>
                          <a:sym typeface="Calibri"/>
                        </a:rPr>
                        <a:t>Pts.</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050" u="none" strike="noStrike" cap="none">
                          <a:solidFill>
                            <a:srgbClr val="101D49"/>
                          </a:solidFill>
                          <a:latin typeface="Calibri"/>
                          <a:ea typeface="Calibri"/>
                          <a:cs typeface="Calibri"/>
                          <a:sym typeface="Calibri"/>
                        </a:rPr>
                        <a:t>-1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050" u="none" strike="noStrike" cap="none">
                          <a:solidFill>
                            <a:srgbClr val="101D49"/>
                          </a:solidFill>
                          <a:latin typeface="Calibri"/>
                          <a:ea typeface="Calibri"/>
                          <a:cs typeface="Calibri"/>
                          <a:sym typeface="Calibri"/>
                        </a:rPr>
                        <a:t>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050" u="none" strike="noStrike" cap="none">
                          <a:solidFill>
                            <a:srgbClr val="101D49"/>
                          </a:solidFill>
                          <a:latin typeface="Calibri"/>
                          <a:ea typeface="Calibri"/>
                          <a:cs typeface="Calibri"/>
                          <a:sym typeface="Calibri"/>
                        </a:rPr>
                        <a:t>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050" u="none" strike="noStrike" cap="none">
                          <a:solidFill>
                            <a:srgbClr val="101D49"/>
                          </a:solidFill>
                          <a:latin typeface="Calibri"/>
                          <a:ea typeface="Calibri"/>
                          <a:cs typeface="Calibri"/>
                          <a:sym typeface="Calibri"/>
                        </a:rPr>
                        <a:t>3</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050" u="none" strike="noStrike" cap="none">
                          <a:solidFill>
                            <a:srgbClr val="101D49"/>
                          </a:solidFill>
                          <a:latin typeface="Calibri"/>
                          <a:ea typeface="Calibri"/>
                          <a:cs typeface="Calibri"/>
                          <a:sym typeface="Calibri"/>
                        </a:rPr>
                        <a:t>4</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050" u="none" strike="noStrike" cap="none">
                          <a:solidFill>
                            <a:srgbClr val="101D49"/>
                          </a:solidFill>
                          <a:latin typeface="Calibri"/>
                          <a:ea typeface="Calibri"/>
                          <a:cs typeface="Calibri"/>
                          <a:sym typeface="Calibri"/>
                        </a:rPr>
                        <a:t>5</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40"/>
        <p:cNvGrpSpPr/>
        <p:nvPr/>
      </p:nvGrpSpPr>
      <p:grpSpPr>
        <a:xfrm>
          <a:off x="0" y="0"/>
          <a:ext cx="0" cy="0"/>
          <a:chOff x="0" y="0"/>
          <a:chExt cx="0" cy="0"/>
        </a:xfrm>
      </p:grpSpPr>
      <p:sp>
        <p:nvSpPr>
          <p:cNvPr id="441" name="Google Shape;441;p32"/>
          <p:cNvSpPr txBox="1">
            <a:spLocks noGrp="1"/>
          </p:cNvSpPr>
          <p:nvPr>
            <p:ph type="title"/>
          </p:nvPr>
        </p:nvSpPr>
        <p:spPr>
          <a:xfrm>
            <a:off x="1371600" y="770437"/>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IDOA Subcontractor Scoring</a:t>
            </a:r>
            <a:endParaRPr/>
          </a:p>
        </p:txBody>
      </p:sp>
      <p:sp>
        <p:nvSpPr>
          <p:cNvPr id="442" name="Google Shape;442;p32"/>
          <p:cNvSpPr txBox="1">
            <a:spLocks noGrp="1"/>
          </p:cNvSpPr>
          <p:nvPr>
            <p:ph type="body" idx="1"/>
          </p:nvPr>
        </p:nvSpPr>
        <p:spPr>
          <a:xfrm>
            <a:off x="1371600" y="2286005"/>
            <a:ext cx="9601200" cy="517354"/>
          </a:xfrm>
          <a:prstGeom prst="rect">
            <a:avLst/>
          </a:prstGeom>
          <a:noFill/>
          <a:ln>
            <a:noFill/>
          </a:ln>
        </p:spPr>
        <p:txBody>
          <a:bodyPr spcFirstLastPara="1" wrap="square" lIns="91425" tIns="45700" rIns="91425" bIns="45700" anchor="t" anchorCtr="0">
            <a:normAutofit/>
          </a:bodyPr>
          <a:lstStyle/>
          <a:p>
            <a:pPr marL="0" lvl="0" indent="0" algn="ctr" rtl="0">
              <a:lnSpc>
                <a:spcPct val="94000"/>
              </a:lnSpc>
              <a:spcBef>
                <a:spcPts val="0"/>
              </a:spcBef>
              <a:spcAft>
                <a:spcPts val="0"/>
              </a:spcAft>
              <a:buClr>
                <a:schemeClr val="dk1"/>
              </a:buClr>
              <a:buSzPts val="2000"/>
              <a:buNone/>
            </a:pPr>
            <a:r>
              <a:rPr lang="en-US" b="1">
                <a:solidFill>
                  <a:schemeClr val="dk1"/>
                </a:solidFill>
              </a:rPr>
              <a:t>RFP MBE/WBE/IVOSB Scoring Example</a:t>
            </a:r>
            <a:endParaRPr/>
          </a:p>
          <a:p>
            <a:pPr marL="384038" lvl="0" indent="-257038" algn="l" rtl="0">
              <a:lnSpc>
                <a:spcPct val="94000"/>
              </a:lnSpc>
              <a:spcBef>
                <a:spcPts val="1200"/>
              </a:spcBef>
              <a:spcAft>
                <a:spcPts val="0"/>
              </a:spcAft>
              <a:buClr>
                <a:schemeClr val="dk2"/>
              </a:buClr>
              <a:buSzPts val="2000"/>
              <a:buNone/>
            </a:pPr>
            <a:endParaRPr/>
          </a:p>
        </p:txBody>
      </p:sp>
      <p:graphicFrame>
        <p:nvGraphicFramePr>
          <p:cNvPr id="443" name="Google Shape;443;p32"/>
          <p:cNvGraphicFramePr/>
          <p:nvPr/>
        </p:nvGraphicFramePr>
        <p:xfrm>
          <a:off x="1346868" y="2803359"/>
          <a:ext cx="9650600" cy="2633800"/>
        </p:xfrm>
        <a:graphic>
          <a:graphicData uri="http://schemas.openxmlformats.org/drawingml/2006/table">
            <a:tbl>
              <a:tblPr firstRow="1" bandRow="1">
                <a:noFill/>
                <a:tableStyleId>{02BB37FF-E22C-49E1-B785-FCF17B387C69}</a:tableStyleId>
              </a:tblPr>
              <a:tblGrid>
                <a:gridCol w="1206325">
                  <a:extLst>
                    <a:ext uri="{9D8B030D-6E8A-4147-A177-3AD203B41FA5}">
                      <a16:colId xmlns:a16="http://schemas.microsoft.com/office/drawing/2014/main" val="20000"/>
                    </a:ext>
                  </a:extLst>
                </a:gridCol>
                <a:gridCol w="1206325">
                  <a:extLst>
                    <a:ext uri="{9D8B030D-6E8A-4147-A177-3AD203B41FA5}">
                      <a16:colId xmlns:a16="http://schemas.microsoft.com/office/drawing/2014/main" val="20001"/>
                    </a:ext>
                  </a:extLst>
                </a:gridCol>
                <a:gridCol w="1206325">
                  <a:extLst>
                    <a:ext uri="{9D8B030D-6E8A-4147-A177-3AD203B41FA5}">
                      <a16:colId xmlns:a16="http://schemas.microsoft.com/office/drawing/2014/main" val="20002"/>
                    </a:ext>
                  </a:extLst>
                </a:gridCol>
                <a:gridCol w="1206325">
                  <a:extLst>
                    <a:ext uri="{9D8B030D-6E8A-4147-A177-3AD203B41FA5}">
                      <a16:colId xmlns:a16="http://schemas.microsoft.com/office/drawing/2014/main" val="20003"/>
                    </a:ext>
                  </a:extLst>
                </a:gridCol>
                <a:gridCol w="1206325">
                  <a:extLst>
                    <a:ext uri="{9D8B030D-6E8A-4147-A177-3AD203B41FA5}">
                      <a16:colId xmlns:a16="http://schemas.microsoft.com/office/drawing/2014/main" val="20004"/>
                    </a:ext>
                  </a:extLst>
                </a:gridCol>
                <a:gridCol w="1206325">
                  <a:extLst>
                    <a:ext uri="{9D8B030D-6E8A-4147-A177-3AD203B41FA5}">
                      <a16:colId xmlns:a16="http://schemas.microsoft.com/office/drawing/2014/main" val="20005"/>
                    </a:ext>
                  </a:extLst>
                </a:gridCol>
                <a:gridCol w="1206325">
                  <a:extLst>
                    <a:ext uri="{9D8B030D-6E8A-4147-A177-3AD203B41FA5}">
                      <a16:colId xmlns:a16="http://schemas.microsoft.com/office/drawing/2014/main" val="20006"/>
                    </a:ext>
                  </a:extLst>
                </a:gridCol>
                <a:gridCol w="1206325">
                  <a:extLst>
                    <a:ext uri="{9D8B030D-6E8A-4147-A177-3AD203B41FA5}">
                      <a16:colId xmlns:a16="http://schemas.microsoft.com/office/drawing/2014/main" val="20007"/>
                    </a:ext>
                  </a:extLst>
                </a:gridCol>
              </a:tblGrid>
              <a:tr h="426625">
                <a:tc>
                  <a:txBody>
                    <a:bodyPr/>
                    <a:lstStyle/>
                    <a:p>
                      <a:pPr marL="0" marR="0" lvl="0" indent="0" algn="ctr" rtl="0">
                        <a:spcBef>
                          <a:spcPts val="0"/>
                        </a:spcBef>
                        <a:spcAft>
                          <a:spcPts val="0"/>
                        </a:spcAft>
                        <a:buNone/>
                      </a:pPr>
                      <a:r>
                        <a:rPr lang="en-US" sz="1600" u="none" strike="noStrike" cap="none">
                          <a:solidFill>
                            <a:schemeClr val="lt1"/>
                          </a:solidFill>
                          <a:latin typeface="Calibri"/>
                          <a:ea typeface="Calibri"/>
                          <a:cs typeface="Calibri"/>
                          <a:sym typeface="Calibri"/>
                        </a:rPr>
                        <a:t>Bidder</a:t>
                      </a:r>
                      <a:endParaRPr/>
                    </a:p>
                  </a:txBody>
                  <a:tcPr marL="91450" marR="91450" marT="45725" marB="45725" anchor="ctr"/>
                </a:tc>
                <a:tc>
                  <a:txBody>
                    <a:bodyPr/>
                    <a:lstStyle/>
                    <a:p>
                      <a:pPr marL="0" marR="0" lvl="0" indent="0" algn="ctr" rtl="0">
                        <a:spcBef>
                          <a:spcPts val="0"/>
                        </a:spcBef>
                        <a:spcAft>
                          <a:spcPts val="0"/>
                        </a:spcAft>
                        <a:buNone/>
                      </a:pPr>
                      <a:r>
                        <a:rPr lang="en-US" sz="1600" u="none" strike="noStrike" cap="none">
                          <a:solidFill>
                            <a:schemeClr val="lt1"/>
                          </a:solidFill>
                          <a:latin typeface="Calibri"/>
                          <a:ea typeface="Calibri"/>
                          <a:cs typeface="Calibri"/>
                          <a:sym typeface="Calibri"/>
                        </a:rPr>
                        <a:t>MBE %</a:t>
                      </a:r>
                      <a:endParaRPr/>
                    </a:p>
                  </a:txBody>
                  <a:tcPr marL="91450" marR="91450" marT="45725" marB="45725" anchor="ctr"/>
                </a:tc>
                <a:tc>
                  <a:txBody>
                    <a:bodyPr/>
                    <a:lstStyle/>
                    <a:p>
                      <a:pPr marL="0" marR="0" lvl="0" indent="0" algn="ctr" rtl="0">
                        <a:spcBef>
                          <a:spcPts val="0"/>
                        </a:spcBef>
                        <a:spcAft>
                          <a:spcPts val="0"/>
                        </a:spcAft>
                        <a:buNone/>
                      </a:pPr>
                      <a:r>
                        <a:rPr lang="en-US" sz="1600" u="none" strike="noStrike" cap="none">
                          <a:solidFill>
                            <a:schemeClr val="lt1"/>
                          </a:solidFill>
                          <a:latin typeface="Calibri"/>
                          <a:ea typeface="Calibri"/>
                          <a:cs typeface="Calibri"/>
                          <a:sym typeface="Calibri"/>
                        </a:rPr>
                        <a:t>Pts.</a:t>
                      </a:r>
                      <a:endParaRPr/>
                    </a:p>
                  </a:txBody>
                  <a:tcPr marL="91450" marR="91450" marT="45725" marB="45725" anchor="ctr"/>
                </a:tc>
                <a:tc>
                  <a:txBody>
                    <a:bodyPr/>
                    <a:lstStyle/>
                    <a:p>
                      <a:pPr marL="0" marR="0" lvl="0" indent="0" algn="ctr" rtl="0">
                        <a:spcBef>
                          <a:spcPts val="0"/>
                        </a:spcBef>
                        <a:spcAft>
                          <a:spcPts val="0"/>
                        </a:spcAft>
                        <a:buNone/>
                      </a:pPr>
                      <a:r>
                        <a:rPr lang="en-US" sz="1600" u="none" strike="noStrike" cap="none">
                          <a:solidFill>
                            <a:schemeClr val="lt1"/>
                          </a:solidFill>
                          <a:latin typeface="Calibri"/>
                          <a:ea typeface="Calibri"/>
                          <a:cs typeface="Calibri"/>
                          <a:sym typeface="Calibri"/>
                        </a:rPr>
                        <a:t>WBE %</a:t>
                      </a:r>
                      <a:endParaRPr/>
                    </a:p>
                  </a:txBody>
                  <a:tcPr marL="91450" marR="91450" marT="45725" marB="45725" anchor="ctr"/>
                </a:tc>
                <a:tc>
                  <a:txBody>
                    <a:bodyPr/>
                    <a:lstStyle/>
                    <a:p>
                      <a:pPr marL="0" marR="0" lvl="0" indent="0" algn="ctr" rtl="0">
                        <a:spcBef>
                          <a:spcPts val="0"/>
                        </a:spcBef>
                        <a:spcAft>
                          <a:spcPts val="0"/>
                        </a:spcAft>
                        <a:buNone/>
                      </a:pPr>
                      <a:r>
                        <a:rPr lang="en-US" sz="1600" u="none" strike="noStrike" cap="none">
                          <a:solidFill>
                            <a:schemeClr val="lt1"/>
                          </a:solidFill>
                          <a:latin typeface="Calibri"/>
                          <a:ea typeface="Calibri"/>
                          <a:cs typeface="Calibri"/>
                          <a:sym typeface="Calibri"/>
                        </a:rPr>
                        <a:t>Pts.</a:t>
                      </a:r>
                      <a:endParaRPr/>
                    </a:p>
                  </a:txBody>
                  <a:tcPr marL="91450" marR="91450" marT="45725" marB="45725" anchor="ctr"/>
                </a:tc>
                <a:tc>
                  <a:txBody>
                    <a:bodyPr/>
                    <a:lstStyle/>
                    <a:p>
                      <a:pPr marL="0" marR="0" lvl="0" indent="0" algn="ctr" rtl="0">
                        <a:spcBef>
                          <a:spcPts val="0"/>
                        </a:spcBef>
                        <a:spcAft>
                          <a:spcPts val="0"/>
                        </a:spcAft>
                        <a:buNone/>
                      </a:pPr>
                      <a:r>
                        <a:rPr lang="en-US" sz="1600" u="none" strike="noStrike" cap="none">
                          <a:solidFill>
                            <a:schemeClr val="lt1"/>
                          </a:solidFill>
                          <a:latin typeface="Calibri"/>
                          <a:ea typeface="Calibri"/>
                          <a:cs typeface="Calibri"/>
                          <a:sym typeface="Calibri"/>
                        </a:rPr>
                        <a:t>IVOSB %</a:t>
                      </a:r>
                      <a:endParaRPr/>
                    </a:p>
                  </a:txBody>
                  <a:tcPr marL="91450" marR="91450" marT="45725" marB="45725" anchor="ctr"/>
                </a:tc>
                <a:tc>
                  <a:txBody>
                    <a:bodyPr/>
                    <a:lstStyle/>
                    <a:p>
                      <a:pPr marL="0" marR="0" lvl="0" indent="0" algn="ctr" rtl="0">
                        <a:spcBef>
                          <a:spcPts val="0"/>
                        </a:spcBef>
                        <a:spcAft>
                          <a:spcPts val="0"/>
                        </a:spcAft>
                        <a:buNone/>
                      </a:pPr>
                      <a:r>
                        <a:rPr lang="en-US" sz="1600" u="none" strike="noStrike" cap="none">
                          <a:solidFill>
                            <a:schemeClr val="lt1"/>
                          </a:solidFill>
                          <a:latin typeface="Calibri"/>
                          <a:ea typeface="Calibri"/>
                          <a:cs typeface="Calibri"/>
                          <a:sym typeface="Calibri"/>
                        </a:rPr>
                        <a:t>Pts.</a:t>
                      </a:r>
                      <a:endParaRPr/>
                    </a:p>
                  </a:txBody>
                  <a:tcPr marL="91450" marR="91450" marT="45725" marB="45725" anchor="ctr"/>
                </a:tc>
                <a:tc>
                  <a:txBody>
                    <a:bodyPr/>
                    <a:lstStyle/>
                    <a:p>
                      <a:pPr marL="0" marR="0" lvl="0" indent="0" algn="ctr" rtl="0">
                        <a:spcBef>
                          <a:spcPts val="0"/>
                        </a:spcBef>
                        <a:spcAft>
                          <a:spcPts val="0"/>
                        </a:spcAft>
                        <a:buNone/>
                      </a:pPr>
                      <a:r>
                        <a:rPr lang="en-US" sz="1600" u="none" strike="noStrike" cap="none">
                          <a:solidFill>
                            <a:schemeClr val="lt1"/>
                          </a:solidFill>
                          <a:latin typeface="Calibri"/>
                          <a:ea typeface="Calibri"/>
                          <a:cs typeface="Calibri"/>
                          <a:sym typeface="Calibri"/>
                        </a:rPr>
                        <a:t>Total Pts.</a:t>
                      </a:r>
                      <a:endParaRPr/>
                    </a:p>
                  </a:txBody>
                  <a:tcPr marL="91450" marR="91450" marT="45725" marB="45725" anchor="ctr"/>
                </a:tc>
                <a:extLst>
                  <a:ext uri="{0D108BD9-81ED-4DB2-BD59-A6C34878D82A}">
                    <a16:rowId xmlns:a16="http://schemas.microsoft.com/office/drawing/2014/main" val="10000"/>
                  </a:ext>
                </a:extLst>
              </a:tr>
              <a:tr h="426625">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Bidder 1</a:t>
                      </a:r>
                      <a:endParaRPr/>
                    </a:p>
                  </a:txBody>
                  <a:tcPr marL="91450" marR="91450" marT="45725" marB="45725" anchor="ctr"/>
                </a:tc>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12.0%</a:t>
                      </a:r>
                      <a:endParaRPr/>
                    </a:p>
                  </a:txBody>
                  <a:tcPr marL="91450" marR="91450" marT="45725" marB="45725" anchor="ctr"/>
                </a:tc>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5.0</a:t>
                      </a:r>
                      <a:endParaRPr/>
                    </a:p>
                  </a:txBody>
                  <a:tcPr marL="91450" marR="91450" marT="45725" marB="45725" anchor="ctr"/>
                </a:tc>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10.0%</a:t>
                      </a:r>
                      <a:endParaRPr/>
                    </a:p>
                  </a:txBody>
                  <a:tcPr marL="91450" marR="91450" marT="45725" marB="45725" anchor="ctr"/>
                </a:tc>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6.0</a:t>
                      </a:r>
                      <a:endParaRPr/>
                    </a:p>
                  </a:txBody>
                  <a:tcPr marL="91450" marR="91450" marT="45725" marB="45725" anchor="ctr"/>
                </a:tc>
                <a:tc>
                  <a:txBody>
                    <a:bodyPr/>
                    <a:lstStyle/>
                    <a:p>
                      <a:pPr marL="0" marR="0" lvl="0" indent="0" algn="ctr" rtl="0">
                        <a:spcBef>
                          <a:spcPts val="0"/>
                        </a:spcBef>
                        <a:spcAft>
                          <a:spcPts val="0"/>
                        </a:spcAft>
                        <a:buNone/>
                      </a:pPr>
                      <a:r>
                        <a:rPr lang="en-US" sz="1800" b="0" u="none" strike="noStrike" cap="none">
                          <a:solidFill>
                            <a:schemeClr val="dk1"/>
                          </a:solidFill>
                          <a:latin typeface="Calibri"/>
                          <a:ea typeface="Calibri"/>
                          <a:cs typeface="Calibri"/>
                          <a:sym typeface="Calibri"/>
                        </a:rPr>
                        <a:t>3.5%</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spcBef>
                          <a:spcPts val="0"/>
                        </a:spcBef>
                        <a:spcAft>
                          <a:spcPts val="0"/>
                        </a:spcAft>
                        <a:buNone/>
                      </a:pPr>
                      <a:r>
                        <a:rPr lang="en-US" sz="1800" b="0" u="none" strike="noStrike" cap="none">
                          <a:solidFill>
                            <a:schemeClr val="dk1"/>
                          </a:solidFill>
                          <a:latin typeface="Calibri"/>
                          <a:ea typeface="Calibri"/>
                          <a:cs typeface="Calibri"/>
                          <a:sym typeface="Calibri"/>
                        </a:rPr>
                        <a:t>6.0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spcBef>
                          <a:spcPts val="0"/>
                        </a:spcBef>
                        <a:spcAft>
                          <a:spcPts val="0"/>
                        </a:spcAft>
                        <a:buNone/>
                      </a:pPr>
                      <a:r>
                        <a:rPr lang="en-US" sz="1800" b="0" u="none" strike="noStrike" cap="none">
                          <a:solidFill>
                            <a:schemeClr val="dk1"/>
                          </a:solidFill>
                          <a:latin typeface="Calibri"/>
                          <a:ea typeface="Calibri"/>
                          <a:cs typeface="Calibri"/>
                          <a:sym typeface="Calibri"/>
                        </a:rPr>
                        <a:t>17.00</a:t>
                      </a:r>
                      <a:endParaRPr sz="1800" b="0" i="0" u="none" strike="noStrike" cap="none">
                        <a:solidFill>
                          <a:schemeClr val="dk1"/>
                        </a:solidFill>
                        <a:latin typeface="Calibri"/>
                        <a:ea typeface="Calibri"/>
                        <a:cs typeface="Calibri"/>
                        <a:sym typeface="Calibri"/>
                      </a:endParaRPr>
                    </a:p>
                  </a:txBody>
                  <a:tcPr marL="9525" marR="9525" marT="9525" marB="0" anchor="ctr"/>
                </a:tc>
                <a:extLst>
                  <a:ext uri="{0D108BD9-81ED-4DB2-BD59-A6C34878D82A}">
                    <a16:rowId xmlns:a16="http://schemas.microsoft.com/office/drawing/2014/main" val="10001"/>
                  </a:ext>
                </a:extLst>
              </a:tr>
              <a:tr h="426625">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Bidder 2</a:t>
                      </a:r>
                      <a:endParaRPr/>
                    </a:p>
                  </a:txBody>
                  <a:tcPr marL="91450" marR="91450" marT="45725" marB="45725" anchor="ctr"/>
                </a:tc>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6.0%</a:t>
                      </a:r>
                      <a:endParaRPr/>
                    </a:p>
                  </a:txBody>
                  <a:tcPr marL="91450" marR="91450" marT="45725" marB="45725" anchor="ctr"/>
                </a:tc>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3.75</a:t>
                      </a:r>
                      <a:endParaRPr/>
                    </a:p>
                  </a:txBody>
                  <a:tcPr marL="91450" marR="91450" marT="45725" marB="45725" anchor="ctr"/>
                </a:tc>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4.0%</a:t>
                      </a:r>
                      <a:endParaRPr/>
                    </a:p>
                  </a:txBody>
                  <a:tcPr marL="91450" marR="91450" marT="45725" marB="45725" anchor="ctr"/>
                </a:tc>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2.5</a:t>
                      </a:r>
                      <a:endParaRPr/>
                    </a:p>
                  </a:txBody>
                  <a:tcPr marL="91450" marR="91450" marT="45725" marB="45725" anchor="ctr"/>
                </a:tc>
                <a:tc>
                  <a:txBody>
                    <a:bodyPr/>
                    <a:lstStyle/>
                    <a:p>
                      <a:pPr marL="0" marR="0" lvl="0" indent="0" algn="ctr" rtl="0">
                        <a:spcBef>
                          <a:spcPts val="0"/>
                        </a:spcBef>
                        <a:spcAft>
                          <a:spcPts val="0"/>
                        </a:spcAft>
                        <a:buNone/>
                      </a:pPr>
                      <a:r>
                        <a:rPr lang="en-US" sz="1800" b="0" u="none" strike="noStrike" cap="none">
                          <a:solidFill>
                            <a:schemeClr val="dk1"/>
                          </a:solidFill>
                          <a:latin typeface="Calibri"/>
                          <a:ea typeface="Calibri"/>
                          <a:cs typeface="Calibri"/>
                          <a:sym typeface="Calibri"/>
                        </a:rPr>
                        <a:t>1.8%</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spcBef>
                          <a:spcPts val="0"/>
                        </a:spcBef>
                        <a:spcAft>
                          <a:spcPts val="0"/>
                        </a:spcAft>
                        <a:buNone/>
                      </a:pPr>
                      <a:r>
                        <a:rPr lang="en-US" sz="1800" b="0" u="none" strike="noStrike" cap="none">
                          <a:solidFill>
                            <a:schemeClr val="dk1"/>
                          </a:solidFill>
                          <a:latin typeface="Calibri"/>
                          <a:ea typeface="Calibri"/>
                          <a:cs typeface="Calibri"/>
                          <a:sym typeface="Calibri"/>
                        </a:rPr>
                        <a:t>3.0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spcBef>
                          <a:spcPts val="0"/>
                        </a:spcBef>
                        <a:spcAft>
                          <a:spcPts val="0"/>
                        </a:spcAft>
                        <a:buNone/>
                      </a:pPr>
                      <a:r>
                        <a:rPr lang="en-US" sz="1800" b="0" u="none" strike="noStrike" cap="none">
                          <a:solidFill>
                            <a:schemeClr val="dk1"/>
                          </a:solidFill>
                          <a:latin typeface="Calibri"/>
                          <a:ea typeface="Calibri"/>
                          <a:cs typeface="Calibri"/>
                          <a:sym typeface="Calibri"/>
                        </a:rPr>
                        <a:t>9.25</a:t>
                      </a:r>
                      <a:endParaRPr sz="1800" b="0" i="0" u="none" strike="noStrike" cap="none">
                        <a:solidFill>
                          <a:schemeClr val="dk1"/>
                        </a:solidFill>
                        <a:latin typeface="Calibri"/>
                        <a:ea typeface="Calibri"/>
                        <a:cs typeface="Calibri"/>
                        <a:sym typeface="Calibri"/>
                      </a:endParaRPr>
                    </a:p>
                  </a:txBody>
                  <a:tcPr marL="9525" marR="9525" marT="9525" marB="0" anchor="ctr"/>
                </a:tc>
                <a:extLst>
                  <a:ext uri="{0D108BD9-81ED-4DB2-BD59-A6C34878D82A}">
                    <a16:rowId xmlns:a16="http://schemas.microsoft.com/office/drawing/2014/main" val="10002"/>
                  </a:ext>
                </a:extLst>
              </a:tr>
              <a:tr h="500675">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Bidder 3</a:t>
                      </a:r>
                      <a:endParaRPr/>
                    </a:p>
                  </a:txBody>
                  <a:tcPr marL="91450" marR="91450" marT="45725" marB="45725" anchor="ctr"/>
                </a:tc>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8.0%</a:t>
                      </a:r>
                      <a:endParaRPr/>
                    </a:p>
                  </a:txBody>
                  <a:tcPr marL="91450" marR="91450" marT="45725" marB="45725" anchor="ctr"/>
                </a:tc>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5.0</a:t>
                      </a:r>
                      <a:endParaRPr/>
                    </a:p>
                  </a:txBody>
                  <a:tcPr marL="91450" marR="91450" marT="45725" marB="45725" anchor="ctr"/>
                </a:tc>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8.0%</a:t>
                      </a:r>
                      <a:endParaRPr/>
                    </a:p>
                  </a:txBody>
                  <a:tcPr marL="91450" marR="91450" marT="45725" marB="45725" anchor="ctr"/>
                </a:tc>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5.0</a:t>
                      </a:r>
                      <a:endParaRPr/>
                    </a:p>
                  </a:txBody>
                  <a:tcPr marL="91450" marR="91450" marT="45725" marB="45725" anchor="ctr"/>
                </a:tc>
                <a:tc>
                  <a:txBody>
                    <a:bodyPr/>
                    <a:lstStyle/>
                    <a:p>
                      <a:pPr marL="0" marR="0" lvl="0" indent="0" algn="ctr" rtl="0">
                        <a:spcBef>
                          <a:spcPts val="0"/>
                        </a:spcBef>
                        <a:spcAft>
                          <a:spcPts val="0"/>
                        </a:spcAft>
                        <a:buNone/>
                      </a:pPr>
                      <a:r>
                        <a:rPr lang="en-US" sz="1800" b="0" u="none" strike="noStrike" cap="none">
                          <a:solidFill>
                            <a:schemeClr val="dk1"/>
                          </a:solidFill>
                          <a:latin typeface="Calibri"/>
                          <a:ea typeface="Calibri"/>
                          <a:cs typeface="Calibri"/>
                          <a:sym typeface="Calibri"/>
                        </a:rPr>
                        <a:t>3.0%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spcBef>
                          <a:spcPts val="0"/>
                        </a:spcBef>
                        <a:spcAft>
                          <a:spcPts val="0"/>
                        </a:spcAft>
                        <a:buNone/>
                      </a:pPr>
                      <a:r>
                        <a:rPr lang="en-US" sz="1800" b="0" u="none" strike="noStrike" cap="none">
                          <a:solidFill>
                            <a:schemeClr val="dk1"/>
                          </a:solidFill>
                          <a:latin typeface="Calibri"/>
                          <a:ea typeface="Calibri"/>
                          <a:cs typeface="Calibri"/>
                          <a:sym typeface="Calibri"/>
                        </a:rPr>
                        <a:t>5.0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spcBef>
                          <a:spcPts val="0"/>
                        </a:spcBef>
                        <a:spcAft>
                          <a:spcPts val="0"/>
                        </a:spcAft>
                        <a:buNone/>
                      </a:pPr>
                      <a:r>
                        <a:rPr lang="en-US" sz="1800" b="0" u="none" strike="noStrike" cap="none">
                          <a:solidFill>
                            <a:schemeClr val="dk1"/>
                          </a:solidFill>
                          <a:latin typeface="Calibri"/>
                          <a:ea typeface="Calibri"/>
                          <a:cs typeface="Calibri"/>
                          <a:sym typeface="Calibri"/>
                        </a:rPr>
                        <a:t>15.00</a:t>
                      </a:r>
                      <a:endParaRPr sz="1800" b="0" i="0" u="none" strike="noStrike" cap="none">
                        <a:solidFill>
                          <a:schemeClr val="dk1"/>
                        </a:solidFill>
                        <a:latin typeface="Calibri"/>
                        <a:ea typeface="Calibri"/>
                        <a:cs typeface="Calibri"/>
                        <a:sym typeface="Calibri"/>
                      </a:endParaRPr>
                    </a:p>
                  </a:txBody>
                  <a:tcPr marL="9525" marR="9525" marT="9525" marB="0" anchor="ctr"/>
                </a:tc>
                <a:extLst>
                  <a:ext uri="{0D108BD9-81ED-4DB2-BD59-A6C34878D82A}">
                    <a16:rowId xmlns:a16="http://schemas.microsoft.com/office/drawing/2014/main" val="10003"/>
                  </a:ext>
                </a:extLst>
              </a:tr>
              <a:tr h="426625">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Bidder 4</a:t>
                      </a:r>
                      <a:endParaRPr/>
                    </a:p>
                  </a:txBody>
                  <a:tcPr marL="91450" marR="91450" marT="45725" marB="45725" anchor="ctr"/>
                </a:tc>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16.0%</a:t>
                      </a:r>
                      <a:endParaRPr/>
                    </a:p>
                  </a:txBody>
                  <a:tcPr marL="91450" marR="91450" marT="45725" marB="45725" anchor="ctr"/>
                </a:tc>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6.0</a:t>
                      </a:r>
                      <a:endParaRPr/>
                    </a:p>
                  </a:txBody>
                  <a:tcPr marL="91450" marR="91450" marT="45725" marB="45725" anchor="ctr"/>
                </a:tc>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0.2%</a:t>
                      </a:r>
                      <a:endParaRPr/>
                    </a:p>
                  </a:txBody>
                  <a:tcPr marL="91450" marR="91450" marT="45725" marB="45725" anchor="ctr"/>
                </a:tc>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0.0</a:t>
                      </a:r>
                      <a:endParaRPr/>
                    </a:p>
                  </a:txBody>
                  <a:tcPr marL="91450" marR="91450" marT="45725" marB="45725" anchor="ctr"/>
                </a:tc>
                <a:tc>
                  <a:txBody>
                    <a:bodyPr/>
                    <a:lstStyle/>
                    <a:p>
                      <a:pPr marL="0" marR="0" lvl="0" indent="0" algn="ctr" rtl="0">
                        <a:spcBef>
                          <a:spcPts val="0"/>
                        </a:spcBef>
                        <a:spcAft>
                          <a:spcPts val="0"/>
                        </a:spcAft>
                        <a:buNone/>
                      </a:pPr>
                      <a:r>
                        <a:rPr lang="en-US" sz="1800" b="0" u="none" strike="noStrike" cap="none">
                          <a:solidFill>
                            <a:schemeClr val="dk1"/>
                          </a:solidFill>
                          <a:latin typeface="Calibri"/>
                          <a:ea typeface="Calibri"/>
                          <a:cs typeface="Calibri"/>
                          <a:sym typeface="Calibri"/>
                        </a:rPr>
                        <a:t>0.6%</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spcBef>
                          <a:spcPts val="0"/>
                        </a:spcBef>
                        <a:spcAft>
                          <a:spcPts val="0"/>
                        </a:spcAft>
                        <a:buNone/>
                      </a:pPr>
                      <a:r>
                        <a:rPr lang="en-US" sz="1800" b="0" u="none" strike="noStrike" cap="none">
                          <a:solidFill>
                            <a:schemeClr val="dk1"/>
                          </a:solidFill>
                          <a:latin typeface="Calibri"/>
                          <a:ea typeface="Calibri"/>
                          <a:cs typeface="Calibri"/>
                          <a:sym typeface="Calibri"/>
                        </a:rPr>
                        <a:t>1.0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spcBef>
                          <a:spcPts val="0"/>
                        </a:spcBef>
                        <a:spcAft>
                          <a:spcPts val="0"/>
                        </a:spcAft>
                        <a:buNone/>
                      </a:pPr>
                      <a:r>
                        <a:rPr lang="en-US" sz="1800" b="0" u="none" strike="noStrike" cap="none">
                          <a:solidFill>
                            <a:schemeClr val="dk1"/>
                          </a:solidFill>
                          <a:latin typeface="Calibri"/>
                          <a:ea typeface="Calibri"/>
                          <a:cs typeface="Calibri"/>
                          <a:sym typeface="Calibri"/>
                        </a:rPr>
                        <a:t>7.00</a:t>
                      </a:r>
                      <a:endParaRPr sz="1800" b="0" i="0" u="none" strike="noStrike" cap="none">
                        <a:solidFill>
                          <a:schemeClr val="dk1"/>
                        </a:solidFill>
                        <a:latin typeface="Calibri"/>
                        <a:ea typeface="Calibri"/>
                        <a:cs typeface="Calibri"/>
                        <a:sym typeface="Calibri"/>
                      </a:endParaRPr>
                    </a:p>
                  </a:txBody>
                  <a:tcPr marL="9525" marR="9525" marT="9525" marB="0" anchor="ctr"/>
                </a:tc>
                <a:extLst>
                  <a:ext uri="{0D108BD9-81ED-4DB2-BD59-A6C34878D82A}">
                    <a16:rowId xmlns:a16="http://schemas.microsoft.com/office/drawing/2014/main" val="10004"/>
                  </a:ext>
                </a:extLst>
              </a:tr>
              <a:tr h="426625">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Bidder 5</a:t>
                      </a:r>
                      <a:endParaRPr/>
                    </a:p>
                  </a:txBody>
                  <a:tcPr marL="91450" marR="91450" marT="45725" marB="45725" anchor="ctr"/>
                </a:tc>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0.0%</a:t>
                      </a:r>
                      <a:endParaRPr/>
                    </a:p>
                  </a:txBody>
                  <a:tcPr marL="91450" marR="91450" marT="45725" marB="45725" anchor="ctr"/>
                </a:tc>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-1.0</a:t>
                      </a:r>
                      <a:endParaRPr/>
                    </a:p>
                  </a:txBody>
                  <a:tcPr marL="91450" marR="91450" marT="45725" marB="45725" anchor="ctr"/>
                </a:tc>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0.0%</a:t>
                      </a:r>
                      <a:endParaRPr/>
                    </a:p>
                  </a:txBody>
                  <a:tcPr marL="91450" marR="91450" marT="45725" marB="45725" anchor="ctr"/>
                </a:tc>
                <a:tc>
                  <a:txBody>
                    <a:bodyPr/>
                    <a:lstStyle/>
                    <a:p>
                      <a:pPr marL="0" marR="0" lvl="0" indent="0" algn="ctr" rtl="0">
                        <a:spcBef>
                          <a:spcPts val="0"/>
                        </a:spcBef>
                        <a:spcAft>
                          <a:spcPts val="0"/>
                        </a:spcAft>
                        <a:buNone/>
                      </a:pPr>
                      <a:r>
                        <a:rPr lang="en-US" sz="1800" u="none" strike="noStrike" cap="none">
                          <a:solidFill>
                            <a:schemeClr val="dk1"/>
                          </a:solidFill>
                          <a:latin typeface="Calibri"/>
                          <a:ea typeface="Calibri"/>
                          <a:cs typeface="Calibri"/>
                          <a:sym typeface="Calibri"/>
                        </a:rPr>
                        <a:t>-1.0</a:t>
                      </a:r>
                      <a:endParaRPr/>
                    </a:p>
                  </a:txBody>
                  <a:tcPr marL="91450" marR="91450" marT="45725" marB="45725" anchor="ctr"/>
                </a:tc>
                <a:tc>
                  <a:txBody>
                    <a:bodyPr/>
                    <a:lstStyle/>
                    <a:p>
                      <a:pPr marL="0" marR="0" lvl="0" indent="0" algn="ctr" rtl="0">
                        <a:spcBef>
                          <a:spcPts val="0"/>
                        </a:spcBef>
                        <a:spcAft>
                          <a:spcPts val="0"/>
                        </a:spcAft>
                        <a:buNone/>
                      </a:pPr>
                      <a:r>
                        <a:rPr lang="en-US" sz="1800" b="0" u="none" strike="noStrike" cap="none">
                          <a:solidFill>
                            <a:schemeClr val="dk1"/>
                          </a:solidFill>
                          <a:latin typeface="Calibri"/>
                          <a:ea typeface="Calibri"/>
                          <a:cs typeface="Calibri"/>
                          <a:sym typeface="Calibri"/>
                        </a:rPr>
                        <a:t>0.0%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spcBef>
                          <a:spcPts val="0"/>
                        </a:spcBef>
                        <a:spcAft>
                          <a:spcPts val="0"/>
                        </a:spcAft>
                        <a:buNone/>
                      </a:pPr>
                      <a:r>
                        <a:rPr lang="en-US" sz="1800" b="0" u="none" strike="noStrike" cap="none">
                          <a:solidFill>
                            <a:schemeClr val="dk1"/>
                          </a:solidFill>
                          <a:latin typeface="Calibri"/>
                          <a:ea typeface="Calibri"/>
                          <a:cs typeface="Calibri"/>
                          <a:sym typeface="Calibri"/>
                        </a:rPr>
                        <a:t>-1.0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spcBef>
                          <a:spcPts val="0"/>
                        </a:spcBef>
                        <a:spcAft>
                          <a:spcPts val="0"/>
                        </a:spcAft>
                        <a:buNone/>
                      </a:pPr>
                      <a:r>
                        <a:rPr lang="en-US" sz="1800" b="0" u="none" strike="noStrike" cap="none">
                          <a:solidFill>
                            <a:schemeClr val="dk1"/>
                          </a:solidFill>
                          <a:latin typeface="Calibri"/>
                          <a:ea typeface="Calibri"/>
                          <a:cs typeface="Calibri"/>
                          <a:sym typeface="Calibri"/>
                        </a:rPr>
                        <a:t>-3.00</a:t>
                      </a:r>
                      <a:endParaRPr sz="1800" b="0" i="0" u="none" strike="noStrike" cap="none">
                        <a:solidFill>
                          <a:schemeClr val="dk1"/>
                        </a:solidFill>
                        <a:latin typeface="Calibri"/>
                        <a:ea typeface="Calibri"/>
                        <a:cs typeface="Calibri"/>
                        <a:sym typeface="Calibri"/>
                      </a:endParaRPr>
                    </a:p>
                  </a:txBody>
                  <a:tcPr marL="9525" marR="9525" marT="9525" marB="0" anchor="ctr"/>
                </a:tc>
                <a:extLst>
                  <a:ext uri="{0D108BD9-81ED-4DB2-BD59-A6C34878D82A}">
                    <a16:rowId xmlns:a16="http://schemas.microsoft.com/office/drawing/2014/main" val="10005"/>
                  </a:ext>
                </a:extLst>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48"/>
        <p:cNvGrpSpPr/>
        <p:nvPr/>
      </p:nvGrpSpPr>
      <p:grpSpPr>
        <a:xfrm>
          <a:off x="0" y="0"/>
          <a:ext cx="0" cy="0"/>
          <a:chOff x="0" y="0"/>
          <a:chExt cx="0" cy="0"/>
        </a:xfrm>
      </p:grpSpPr>
      <p:sp>
        <p:nvSpPr>
          <p:cNvPr id="449" name="Google Shape;449;p33"/>
          <p:cNvSpPr txBox="1">
            <a:spLocks noGrp="1"/>
          </p:cNvSpPr>
          <p:nvPr>
            <p:ph type="body" idx="2"/>
          </p:nvPr>
        </p:nvSpPr>
        <p:spPr>
          <a:xfrm>
            <a:off x="1361712" y="1713794"/>
            <a:ext cx="4443984" cy="4376940"/>
          </a:xfrm>
          <a:prstGeom prst="rect">
            <a:avLst/>
          </a:prstGeom>
          <a:noFill/>
          <a:ln>
            <a:noFill/>
          </a:ln>
        </p:spPr>
        <p:txBody>
          <a:bodyPr spcFirstLastPara="1" wrap="square" lIns="91425" tIns="45700" rIns="91425" bIns="45700" anchor="t" anchorCtr="0">
            <a:normAutofit fontScale="92500" lnSpcReduction="20000"/>
          </a:bodyPr>
          <a:lstStyle/>
          <a:p>
            <a:pPr marL="0" lvl="0" indent="0" algn="l" rtl="0">
              <a:lnSpc>
                <a:spcPct val="94000"/>
              </a:lnSpc>
              <a:spcBef>
                <a:spcPts val="0"/>
              </a:spcBef>
              <a:spcAft>
                <a:spcPts val="0"/>
              </a:spcAft>
              <a:buClr>
                <a:srgbClr val="101D49"/>
              </a:buClr>
              <a:buSzPct val="100000"/>
              <a:buNone/>
            </a:pPr>
            <a:r>
              <a:rPr lang="en-US" sz="2200" b="1">
                <a:solidFill>
                  <a:srgbClr val="101D49"/>
                </a:solidFill>
              </a:rPr>
              <a:t>Pay Audit System</a:t>
            </a:r>
            <a:endParaRPr/>
          </a:p>
          <a:p>
            <a:pPr marL="384038" lvl="0" indent="-384038" algn="l" rtl="0">
              <a:lnSpc>
                <a:spcPct val="94000"/>
              </a:lnSpc>
              <a:spcBef>
                <a:spcPts val="1200"/>
              </a:spcBef>
              <a:spcAft>
                <a:spcPts val="0"/>
              </a:spcAft>
              <a:buClr>
                <a:srgbClr val="101D49"/>
              </a:buClr>
              <a:buSzPct val="100000"/>
              <a:buChar char="■"/>
            </a:pPr>
            <a:r>
              <a:rPr lang="en-US" sz="2200">
                <a:solidFill>
                  <a:srgbClr val="101D49"/>
                </a:solidFill>
              </a:rPr>
              <a:t>Tool utilized to monitor the state’s diversity spend for subcontractors</a:t>
            </a:r>
            <a:endParaRPr/>
          </a:p>
          <a:p>
            <a:pPr marL="384038" lvl="0" indent="-384038" algn="l" rtl="0">
              <a:lnSpc>
                <a:spcPct val="94000"/>
              </a:lnSpc>
              <a:spcBef>
                <a:spcPts val="1200"/>
              </a:spcBef>
              <a:spcAft>
                <a:spcPts val="0"/>
              </a:spcAft>
              <a:buClr>
                <a:srgbClr val="101D49"/>
              </a:buClr>
              <a:buSzPct val="100000"/>
              <a:buChar char="■"/>
            </a:pPr>
            <a:r>
              <a:rPr lang="en-US" sz="2200">
                <a:solidFill>
                  <a:srgbClr val="101D49"/>
                </a:solidFill>
              </a:rPr>
              <a:t>Selected primes and subcontractors are required to report payments submitted or received through this web-based tool</a:t>
            </a:r>
            <a:endParaRPr/>
          </a:p>
          <a:p>
            <a:pPr marL="384038" lvl="0" indent="-384038" algn="l" rtl="0">
              <a:lnSpc>
                <a:spcPct val="94000"/>
              </a:lnSpc>
              <a:spcBef>
                <a:spcPts val="1200"/>
              </a:spcBef>
              <a:spcAft>
                <a:spcPts val="0"/>
              </a:spcAft>
              <a:buClr>
                <a:srgbClr val="101D49"/>
              </a:buClr>
              <a:buSzPct val="100000"/>
              <a:buChar char="■"/>
            </a:pPr>
            <a:r>
              <a:rPr lang="en-US" sz="2200">
                <a:solidFill>
                  <a:srgbClr val="101D49"/>
                </a:solidFill>
              </a:rPr>
              <a:t>Based on contract terms payments should be reported monthly or quarterly</a:t>
            </a:r>
            <a:endParaRPr/>
          </a:p>
          <a:p>
            <a:pPr marL="384038" lvl="0" indent="-384038" algn="l" rtl="0">
              <a:lnSpc>
                <a:spcPct val="94000"/>
              </a:lnSpc>
              <a:spcBef>
                <a:spcPts val="1200"/>
              </a:spcBef>
              <a:spcAft>
                <a:spcPts val="0"/>
              </a:spcAft>
              <a:buClr>
                <a:srgbClr val="101D49"/>
              </a:buClr>
              <a:buSzPct val="100000"/>
              <a:buChar char="■"/>
            </a:pPr>
            <a:r>
              <a:rPr lang="en-US" sz="2200" b="1">
                <a:solidFill>
                  <a:srgbClr val="101D49"/>
                </a:solidFill>
              </a:rPr>
              <a:t>Questions? </a:t>
            </a:r>
            <a:r>
              <a:rPr lang="en-US" sz="2200">
                <a:solidFill>
                  <a:srgbClr val="101D49"/>
                </a:solidFill>
              </a:rPr>
              <a:t>Contact Division of Supplier Diversity</a:t>
            </a:r>
            <a:endParaRPr/>
          </a:p>
          <a:p>
            <a:pPr marL="914377" lvl="1" indent="-384038" algn="l" rtl="0">
              <a:lnSpc>
                <a:spcPct val="94000"/>
              </a:lnSpc>
              <a:spcBef>
                <a:spcPts val="700"/>
              </a:spcBef>
              <a:spcAft>
                <a:spcPts val="0"/>
              </a:spcAft>
              <a:buClr>
                <a:srgbClr val="4C7C99"/>
              </a:buClr>
              <a:buSzPct val="100000"/>
              <a:buChar char="–"/>
            </a:pPr>
            <a:r>
              <a:rPr lang="en-US" sz="2200" i="0" u="sng">
                <a:solidFill>
                  <a:srgbClr val="4C7C99"/>
                </a:solidFill>
                <a:hlinkClick r:id="rId3">
                  <a:extLst>
                    <a:ext uri="{A12FA001-AC4F-418D-AE19-62706E023703}">
                      <ahyp:hlinkClr xmlns:ahyp="http://schemas.microsoft.com/office/drawing/2018/hyperlinkcolor" val="tx"/>
                    </a:ext>
                  </a:extLst>
                </a:hlinkClick>
              </a:rPr>
              <a:t>mwbecompliance@idoa.in.gov</a:t>
            </a:r>
            <a:r>
              <a:rPr lang="en-US" sz="2200" i="0">
                <a:solidFill>
                  <a:srgbClr val="4C7C99"/>
                </a:solidFill>
              </a:rPr>
              <a:t> </a:t>
            </a:r>
            <a:endParaRPr/>
          </a:p>
          <a:p>
            <a:pPr marL="914377" lvl="1" indent="-384038" algn="l" rtl="0">
              <a:lnSpc>
                <a:spcPct val="94000"/>
              </a:lnSpc>
              <a:spcBef>
                <a:spcPts val="700"/>
              </a:spcBef>
              <a:spcAft>
                <a:spcPts val="0"/>
              </a:spcAft>
              <a:buClr>
                <a:srgbClr val="4C7C99"/>
              </a:buClr>
              <a:buSzPct val="100000"/>
              <a:buChar char="–"/>
            </a:pPr>
            <a:r>
              <a:rPr lang="en-US" sz="2200" i="0" u="sng">
                <a:solidFill>
                  <a:srgbClr val="4C7C99"/>
                </a:solidFill>
                <a:hlinkClick r:id="rId4">
                  <a:extLst>
                    <a:ext uri="{A12FA001-AC4F-418D-AE19-62706E023703}">
                      <ahyp:hlinkClr xmlns:ahyp="http://schemas.microsoft.com/office/drawing/2018/hyperlinkcolor" val="tx"/>
                    </a:ext>
                  </a:extLst>
                </a:hlinkClick>
              </a:rPr>
              <a:t>www.in.gov/idoa/mwbe/payaudit.htm</a:t>
            </a:r>
            <a:r>
              <a:rPr lang="en-US" sz="2200" i="0">
                <a:solidFill>
                  <a:srgbClr val="4C7C99"/>
                </a:solidFill>
              </a:rPr>
              <a:t> </a:t>
            </a:r>
            <a:endParaRPr/>
          </a:p>
          <a:p>
            <a:pPr marL="384038" lvl="0" indent="-266563" algn="l" rtl="0">
              <a:lnSpc>
                <a:spcPct val="94000"/>
              </a:lnSpc>
              <a:spcBef>
                <a:spcPts val="1200"/>
              </a:spcBef>
              <a:spcAft>
                <a:spcPts val="0"/>
              </a:spcAft>
              <a:buClr>
                <a:schemeClr val="dk2"/>
              </a:buClr>
              <a:buSzPct val="100000"/>
              <a:buNone/>
            </a:pPr>
            <a:endParaRPr>
              <a:solidFill>
                <a:schemeClr val="dk1"/>
              </a:solidFill>
            </a:endParaRPr>
          </a:p>
        </p:txBody>
      </p:sp>
      <p:sp>
        <p:nvSpPr>
          <p:cNvPr id="450" name="Google Shape;450;p33"/>
          <p:cNvSpPr txBox="1">
            <a:spLocks noGrp="1"/>
          </p:cNvSpPr>
          <p:nvPr>
            <p:ph type="title"/>
          </p:nvPr>
        </p:nvSpPr>
        <p:spPr>
          <a:xfrm>
            <a:off x="1371600" y="767266"/>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Subcontractor Compliance</a:t>
            </a:r>
            <a:endParaRPr/>
          </a:p>
        </p:txBody>
      </p:sp>
      <p:grpSp>
        <p:nvGrpSpPr>
          <p:cNvPr id="451" name="Google Shape;451;p33"/>
          <p:cNvGrpSpPr/>
          <p:nvPr/>
        </p:nvGrpSpPr>
        <p:grpSpPr>
          <a:xfrm>
            <a:off x="6566029" y="2105529"/>
            <a:ext cx="4178424" cy="3626809"/>
            <a:chOff x="968121" y="965163"/>
            <a:chExt cx="6569665" cy="4687710"/>
          </a:xfrm>
        </p:grpSpPr>
        <p:pic>
          <p:nvPicPr>
            <p:cNvPr id="452" name="Google Shape;452;p33" descr="C:\Users\Fable\AppData\Local\Microsoft\Windows\Temporary Internet Files\Content.IE5\X5T015VL\MC900431505[1].png"/>
            <p:cNvPicPr preferRelativeResize="0"/>
            <p:nvPr/>
          </p:nvPicPr>
          <p:blipFill rotWithShape="1">
            <a:blip r:embed="rId5">
              <a:alphaModFix/>
            </a:blip>
            <a:srcRect/>
            <a:stretch/>
          </p:blipFill>
          <p:spPr>
            <a:xfrm>
              <a:off x="6466895" y="2068628"/>
              <a:ext cx="1031240" cy="1031239"/>
            </a:xfrm>
            <a:prstGeom prst="rect">
              <a:avLst/>
            </a:prstGeom>
            <a:noFill/>
            <a:ln>
              <a:noFill/>
            </a:ln>
          </p:spPr>
        </p:pic>
        <p:sp>
          <p:nvSpPr>
            <p:cNvPr id="453" name="Google Shape;453;p33"/>
            <p:cNvSpPr txBox="1"/>
            <p:nvPr/>
          </p:nvSpPr>
          <p:spPr>
            <a:xfrm>
              <a:off x="6337636" y="3230032"/>
              <a:ext cx="1200150" cy="95832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Pay Audit System</a:t>
              </a:r>
              <a:endParaRPr/>
            </a:p>
          </p:txBody>
        </p:sp>
        <p:pic>
          <p:nvPicPr>
            <p:cNvPr id="454" name="Google Shape;454;p33" descr="C:\Users\Fable\AppData\Local\Microsoft\Windows\Temporary Internet Files\Content.IE5\8ORMKK27\MC900433941[1].png"/>
            <p:cNvPicPr preferRelativeResize="0"/>
            <p:nvPr/>
          </p:nvPicPr>
          <p:blipFill rotWithShape="1">
            <a:blip r:embed="rId6">
              <a:alphaModFix/>
            </a:blip>
            <a:srcRect/>
            <a:stretch/>
          </p:blipFill>
          <p:spPr>
            <a:xfrm>
              <a:off x="1583634" y="965163"/>
              <a:ext cx="1432667" cy="1432667"/>
            </a:xfrm>
            <a:prstGeom prst="rect">
              <a:avLst/>
            </a:prstGeom>
            <a:noFill/>
            <a:ln>
              <a:noFill/>
            </a:ln>
          </p:spPr>
        </p:pic>
        <p:sp>
          <p:nvSpPr>
            <p:cNvPr id="455" name="Google Shape;455;p33"/>
            <p:cNvSpPr txBox="1"/>
            <p:nvPr/>
          </p:nvSpPr>
          <p:spPr>
            <a:xfrm>
              <a:off x="1822743" y="2332230"/>
              <a:ext cx="1198562" cy="41070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Prime</a:t>
              </a:r>
              <a:endParaRPr/>
            </a:p>
          </p:txBody>
        </p:sp>
        <p:sp>
          <p:nvSpPr>
            <p:cNvPr id="456" name="Google Shape;456;p33"/>
            <p:cNvSpPr txBox="1"/>
            <p:nvPr/>
          </p:nvSpPr>
          <p:spPr>
            <a:xfrm>
              <a:off x="1323281" y="5242164"/>
              <a:ext cx="2204158" cy="41070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Subcontractor</a:t>
              </a:r>
              <a:endParaRPr/>
            </a:p>
          </p:txBody>
        </p:sp>
        <p:pic>
          <p:nvPicPr>
            <p:cNvPr id="457" name="Google Shape;457;p33" descr="C:\Users\Fable\AppData\Local\Microsoft\Windows\Temporary Internet Files\Content.IE5\X5T015VL\MC900433942[1].png"/>
            <p:cNvPicPr preferRelativeResize="0"/>
            <p:nvPr/>
          </p:nvPicPr>
          <p:blipFill rotWithShape="1">
            <a:blip r:embed="rId7">
              <a:alphaModFix/>
            </a:blip>
            <a:srcRect/>
            <a:stretch/>
          </p:blipFill>
          <p:spPr>
            <a:xfrm>
              <a:off x="1621631" y="3624756"/>
              <a:ext cx="1426369" cy="1426369"/>
            </a:xfrm>
            <a:prstGeom prst="rect">
              <a:avLst/>
            </a:prstGeom>
            <a:noFill/>
            <a:ln>
              <a:noFill/>
            </a:ln>
          </p:spPr>
        </p:pic>
        <p:sp>
          <p:nvSpPr>
            <p:cNvPr id="458" name="Google Shape;458;p33"/>
            <p:cNvSpPr txBox="1"/>
            <p:nvPr/>
          </p:nvSpPr>
          <p:spPr>
            <a:xfrm rot="320525">
              <a:off x="3290798" y="2333304"/>
              <a:ext cx="3099636" cy="61606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1" u="none" strike="noStrike" cap="none">
                  <a:solidFill>
                    <a:srgbClr val="000000"/>
                  </a:solidFill>
                  <a:latin typeface="Arial"/>
                  <a:ea typeface="Arial"/>
                  <a:cs typeface="Arial"/>
                  <a:sym typeface="Arial"/>
                </a:rPr>
                <a:t>Submit subcontractor </a:t>
              </a:r>
              <a:r>
                <a:rPr lang="en-US" sz="1050" b="1" i="1" u="none" strike="noStrike" cap="none">
                  <a:solidFill>
                    <a:srgbClr val="FF0000"/>
                  </a:solidFill>
                  <a:latin typeface="Arial"/>
                  <a:ea typeface="Arial"/>
                  <a:cs typeface="Arial"/>
                  <a:sym typeface="Arial"/>
                </a:rPr>
                <a:t>actual paid</a:t>
              </a:r>
              <a:r>
                <a:rPr lang="en-US" sz="1050" b="0" i="1" u="none" strike="noStrike" cap="none">
                  <a:solidFill>
                    <a:srgbClr val="000000"/>
                  </a:solidFill>
                  <a:latin typeface="Arial"/>
                  <a:ea typeface="Arial"/>
                  <a:cs typeface="Arial"/>
                  <a:sym typeface="Arial"/>
                </a:rPr>
                <a:t> invoice amounts</a:t>
              </a:r>
              <a:endParaRPr sz="1050" b="0" i="1" u="none" strike="noStrike" cap="none" baseline="30000">
                <a:solidFill>
                  <a:srgbClr val="000000"/>
                </a:solidFill>
                <a:latin typeface="Arial"/>
                <a:ea typeface="Arial"/>
                <a:cs typeface="Arial"/>
                <a:sym typeface="Arial"/>
              </a:endParaRPr>
            </a:p>
          </p:txBody>
        </p:sp>
        <p:sp>
          <p:nvSpPr>
            <p:cNvPr id="459" name="Google Shape;459;p33"/>
            <p:cNvSpPr txBox="1"/>
            <p:nvPr/>
          </p:nvSpPr>
          <p:spPr>
            <a:xfrm rot="-594912">
              <a:off x="3589051" y="3708757"/>
              <a:ext cx="3132137" cy="61606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1" u="none" strike="noStrike" cap="none">
                  <a:solidFill>
                    <a:srgbClr val="000000"/>
                  </a:solidFill>
                  <a:latin typeface="Arial"/>
                  <a:ea typeface="Arial"/>
                  <a:cs typeface="Arial"/>
                  <a:sym typeface="Arial"/>
                </a:rPr>
                <a:t>Submit actual payments </a:t>
              </a:r>
              <a:r>
                <a:rPr lang="en-US" sz="1050" b="1" i="1" u="none" strike="noStrike" cap="none">
                  <a:solidFill>
                    <a:srgbClr val="FF0000"/>
                  </a:solidFill>
                  <a:latin typeface="Arial"/>
                  <a:ea typeface="Arial"/>
                  <a:cs typeface="Arial"/>
                  <a:sym typeface="Arial"/>
                </a:rPr>
                <a:t>received</a:t>
              </a:r>
              <a:endParaRPr sz="1050" b="1" i="1" u="none" strike="noStrike" cap="none" baseline="30000">
                <a:solidFill>
                  <a:srgbClr val="FF0000"/>
                </a:solidFill>
                <a:latin typeface="Arial"/>
                <a:ea typeface="Arial"/>
                <a:cs typeface="Arial"/>
                <a:sym typeface="Arial"/>
              </a:endParaRPr>
            </a:p>
          </p:txBody>
        </p:sp>
        <p:sp>
          <p:nvSpPr>
            <p:cNvPr id="460" name="Google Shape;460;p33"/>
            <p:cNvSpPr txBox="1"/>
            <p:nvPr/>
          </p:nvSpPr>
          <p:spPr>
            <a:xfrm>
              <a:off x="968121" y="2904490"/>
              <a:ext cx="1231027" cy="35937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75"/>
                <a:buFont typeface="Arial"/>
                <a:buNone/>
              </a:pPr>
              <a:r>
                <a:rPr lang="en-US" sz="975" b="1" i="0" u="none" strike="noStrike" cap="none">
                  <a:solidFill>
                    <a:srgbClr val="000000"/>
                  </a:solidFill>
                  <a:latin typeface="Arial"/>
                  <a:ea typeface="Arial"/>
                  <a:cs typeface="Arial"/>
                  <a:sym typeface="Arial"/>
                </a:rPr>
                <a:t>Payment</a:t>
              </a:r>
              <a:endParaRPr/>
            </a:p>
          </p:txBody>
        </p:sp>
      </p:grpSp>
      <p:cxnSp>
        <p:nvCxnSpPr>
          <p:cNvPr id="461" name="Google Shape;461;p33"/>
          <p:cNvCxnSpPr/>
          <p:nvPr/>
        </p:nvCxnSpPr>
        <p:spPr>
          <a:xfrm rot="10800000" flipH="1">
            <a:off x="8206828" y="4060254"/>
            <a:ext cx="1574846" cy="295178"/>
          </a:xfrm>
          <a:prstGeom prst="straightConnector1">
            <a:avLst/>
          </a:prstGeom>
          <a:noFill/>
          <a:ln w="41275" cap="flat" cmpd="sng">
            <a:solidFill>
              <a:srgbClr val="002060"/>
            </a:solidFill>
            <a:prstDash val="solid"/>
            <a:round/>
            <a:headEnd type="none" w="sm" len="sm"/>
            <a:tailEnd type="triangle" w="med" len="med"/>
          </a:ln>
        </p:spPr>
      </p:cxnSp>
      <p:cxnSp>
        <p:nvCxnSpPr>
          <p:cNvPr id="462" name="Google Shape;462;p33"/>
          <p:cNvCxnSpPr/>
          <p:nvPr/>
        </p:nvCxnSpPr>
        <p:spPr>
          <a:xfrm>
            <a:off x="8193801" y="2959263"/>
            <a:ext cx="1587873" cy="203945"/>
          </a:xfrm>
          <a:prstGeom prst="straightConnector1">
            <a:avLst/>
          </a:prstGeom>
          <a:noFill/>
          <a:ln w="41275" cap="flat" cmpd="sng">
            <a:solidFill>
              <a:srgbClr val="002060"/>
            </a:solidFill>
            <a:prstDash val="solid"/>
            <a:round/>
            <a:headEnd type="none" w="sm" len="sm"/>
            <a:tailEnd type="triangle" w="med" len="med"/>
          </a:ln>
        </p:spPr>
      </p:cxnSp>
      <p:cxnSp>
        <p:nvCxnSpPr>
          <p:cNvPr id="463" name="Google Shape;463;p33"/>
          <p:cNvCxnSpPr>
            <a:stCxn id="455" idx="2"/>
          </p:cNvCxnSpPr>
          <p:nvPr/>
        </p:nvCxnSpPr>
        <p:spPr>
          <a:xfrm>
            <a:off x="7490737" y="3480967"/>
            <a:ext cx="57600" cy="747600"/>
          </a:xfrm>
          <a:prstGeom prst="straightConnector1">
            <a:avLst/>
          </a:prstGeom>
          <a:noFill/>
          <a:ln w="41275" cap="flat" cmpd="sng">
            <a:solidFill>
              <a:srgbClr val="002060"/>
            </a:solidFill>
            <a:prstDash val="solid"/>
            <a:round/>
            <a:headEnd type="none" w="sm" len="sm"/>
            <a:tailEnd type="triangle" w="med" len="med"/>
          </a:ln>
        </p:spPr>
      </p:cxn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p34"/>
          <p:cNvSpPr txBox="1">
            <a:spLocks noGrp="1"/>
          </p:cNvSpPr>
          <p:nvPr>
            <p:ph type="title"/>
          </p:nvPr>
        </p:nvSpPr>
        <p:spPr>
          <a:xfrm>
            <a:off x="1371599" y="772184"/>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Optional Submission Forms/Documents </a:t>
            </a:r>
            <a:endParaRPr/>
          </a:p>
        </p:txBody>
      </p:sp>
      <p:sp>
        <p:nvSpPr>
          <p:cNvPr id="469" name="Google Shape;469;p34"/>
          <p:cNvSpPr txBox="1">
            <a:spLocks noGrp="1"/>
          </p:cNvSpPr>
          <p:nvPr>
            <p:ph type="body" idx="1"/>
          </p:nvPr>
        </p:nvSpPr>
        <p:spPr>
          <a:xfrm>
            <a:off x="2686752" y="4127658"/>
            <a:ext cx="6818495" cy="829157"/>
          </a:xfrm>
          <a:prstGeom prst="rect">
            <a:avLst/>
          </a:prstGeom>
          <a:noFill/>
          <a:ln>
            <a:noFill/>
          </a:ln>
        </p:spPr>
        <p:txBody>
          <a:bodyPr spcFirstLastPara="1" wrap="square" lIns="91425" tIns="45700" rIns="91425" bIns="45700" anchor="t" anchorCtr="0">
            <a:normAutofit/>
          </a:bodyPr>
          <a:lstStyle/>
          <a:p>
            <a:pPr marL="0" lvl="0" indent="0" algn="ctr" rtl="0">
              <a:lnSpc>
                <a:spcPct val="94000"/>
              </a:lnSpc>
              <a:spcBef>
                <a:spcPts val="0"/>
              </a:spcBef>
              <a:spcAft>
                <a:spcPts val="0"/>
              </a:spcAft>
              <a:buClr>
                <a:srgbClr val="FF0000"/>
              </a:buClr>
              <a:buSzPts val="1900"/>
              <a:buNone/>
            </a:pPr>
            <a:r>
              <a:rPr lang="en-US" sz="1900" b="1" dirty="0">
                <a:solidFill>
                  <a:srgbClr val="FF0000"/>
                </a:solidFill>
              </a:rPr>
              <a:t>Submission of these documents is optional and does not impact your ability to submit a proposal.</a:t>
            </a:r>
            <a:endParaRPr dirty="0"/>
          </a:p>
        </p:txBody>
      </p:sp>
      <p:graphicFrame>
        <p:nvGraphicFramePr>
          <p:cNvPr id="470" name="Google Shape;470;p34"/>
          <p:cNvGraphicFramePr/>
          <p:nvPr>
            <p:extLst>
              <p:ext uri="{D42A27DB-BD31-4B8C-83A1-F6EECF244321}">
                <p14:modId xmlns:p14="http://schemas.microsoft.com/office/powerpoint/2010/main" val="2032869383"/>
              </p:ext>
            </p:extLst>
          </p:nvPr>
        </p:nvGraphicFramePr>
        <p:xfrm>
          <a:off x="1089498" y="2033337"/>
          <a:ext cx="9426101" cy="1789632"/>
        </p:xfrm>
        <a:graphic>
          <a:graphicData uri="http://schemas.openxmlformats.org/drawingml/2006/table">
            <a:tbl>
              <a:tblPr>
                <a:noFill/>
                <a:tableStyleId>{CC8025F9-D88E-4CCF-8235-C6FCC8BD9598}</a:tableStyleId>
              </a:tblPr>
              <a:tblGrid>
                <a:gridCol w="1730928">
                  <a:extLst>
                    <a:ext uri="{9D8B030D-6E8A-4147-A177-3AD203B41FA5}">
                      <a16:colId xmlns:a16="http://schemas.microsoft.com/office/drawing/2014/main" val="20000"/>
                    </a:ext>
                  </a:extLst>
                </a:gridCol>
                <a:gridCol w="7695173">
                  <a:extLst>
                    <a:ext uri="{9D8B030D-6E8A-4147-A177-3AD203B41FA5}">
                      <a16:colId xmlns:a16="http://schemas.microsoft.com/office/drawing/2014/main" val="20001"/>
                    </a:ext>
                  </a:extLst>
                </a:gridCol>
              </a:tblGrid>
              <a:tr h="491050">
                <a:tc>
                  <a:txBody>
                    <a:bodyPr/>
                    <a:lstStyle/>
                    <a:p>
                      <a:pPr marL="0" marR="0" lvl="0" indent="0" algn="l" rtl="0">
                        <a:lnSpc>
                          <a:spcPct val="89000"/>
                        </a:lnSpc>
                        <a:spcBef>
                          <a:spcPts val="0"/>
                        </a:spcBef>
                        <a:spcAft>
                          <a:spcPts val="0"/>
                        </a:spcAft>
                        <a:buClr>
                          <a:srgbClr val="101D49"/>
                        </a:buClr>
                        <a:buSzPts val="1600"/>
                        <a:buFont typeface="Calibri"/>
                        <a:buNone/>
                      </a:pPr>
                      <a:r>
                        <a:rPr lang="en-US" sz="1600" b="1" u="none" strike="noStrike" cap="none" dirty="0">
                          <a:solidFill>
                            <a:srgbClr val="101D49"/>
                          </a:solidFill>
                          <a:latin typeface="Calibri"/>
                          <a:ea typeface="Calibri"/>
                          <a:cs typeface="Calibri"/>
                          <a:sym typeface="Calibri"/>
                        </a:rPr>
                        <a:t>Due Date</a:t>
                      </a:r>
                      <a:endParaRPr dirty="0"/>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CC6D6"/>
                    </a:solidFill>
                  </a:tcPr>
                </a:tc>
                <a:tc>
                  <a:txBody>
                    <a:bodyPr/>
                    <a:lstStyle/>
                    <a:p>
                      <a:pPr marL="0" marR="0" lvl="0" indent="0" algn="l" rtl="0">
                        <a:lnSpc>
                          <a:spcPct val="89000"/>
                        </a:lnSpc>
                        <a:spcBef>
                          <a:spcPts val="0"/>
                        </a:spcBef>
                        <a:spcAft>
                          <a:spcPts val="0"/>
                        </a:spcAft>
                        <a:buClr>
                          <a:srgbClr val="101D49"/>
                        </a:buClr>
                        <a:buSzPts val="1600"/>
                        <a:buFont typeface="Calibri"/>
                        <a:buNone/>
                      </a:pPr>
                      <a:r>
                        <a:rPr lang="en-US" sz="1600" b="1" u="none" strike="noStrike" cap="none">
                          <a:solidFill>
                            <a:srgbClr val="101D49"/>
                          </a:solidFill>
                          <a:latin typeface="Calibri"/>
                          <a:ea typeface="Calibri"/>
                          <a:cs typeface="Calibri"/>
                          <a:sym typeface="Calibri"/>
                        </a:rPr>
                        <a:t>Document/Form</a:t>
                      </a:r>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CC6D6"/>
                    </a:solidFill>
                  </a:tcPr>
                </a:tc>
                <a:extLst>
                  <a:ext uri="{0D108BD9-81ED-4DB2-BD59-A6C34878D82A}">
                    <a16:rowId xmlns:a16="http://schemas.microsoft.com/office/drawing/2014/main" val="10000"/>
                  </a:ext>
                </a:extLst>
              </a:tr>
              <a:tr h="649291">
                <a:tc>
                  <a:txBody>
                    <a:bodyPr/>
                    <a:lstStyle/>
                    <a:p>
                      <a:pPr marL="0" marR="0" lvl="0" indent="0" algn="l" rtl="0">
                        <a:spcBef>
                          <a:spcPts val="0"/>
                        </a:spcBef>
                        <a:spcAft>
                          <a:spcPts val="0"/>
                        </a:spcAft>
                        <a:buNone/>
                      </a:pPr>
                      <a:r>
                        <a:rPr lang="en-US" sz="1600" i="0" u="none" strike="noStrike" cap="none" dirty="0">
                          <a:solidFill>
                            <a:srgbClr val="2E3960"/>
                          </a:solidFill>
                          <a:latin typeface="Calibri"/>
                          <a:ea typeface="Calibri"/>
                          <a:cs typeface="Calibri"/>
                          <a:sym typeface="Calibri"/>
                        </a:rPr>
                        <a:t>3/14/2025</a:t>
                      </a:r>
                      <a:endParaRPr dirty="0">
                        <a:solidFill>
                          <a:srgbClr val="2E3960"/>
                        </a:solidFill>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600" u="none" strike="noStrike" cap="none" dirty="0">
                          <a:solidFill>
                            <a:srgbClr val="101D49"/>
                          </a:solidFill>
                          <a:latin typeface="Calibri"/>
                          <a:ea typeface="Calibri"/>
                          <a:cs typeface="Calibri"/>
                          <a:sym typeface="Calibri"/>
                        </a:rPr>
                        <a:t>Pre-Proposal Networking Opportunity Form (Attachment I)</a:t>
                      </a:r>
                      <a:endParaRPr sz="1600" i="0" u="none" strike="noStrike" cap="none" dirty="0">
                        <a:solidFill>
                          <a:srgbClr val="101D49"/>
                        </a:solidFill>
                        <a:latin typeface="Calibri"/>
                        <a:ea typeface="Calibri"/>
                        <a:cs typeface="Calibri"/>
                        <a:sym typeface="Calibri"/>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649291">
                <a:tc>
                  <a:txBody>
                    <a:bodyPr/>
                    <a:lstStyle/>
                    <a:p>
                      <a:pPr marL="0" marR="0" lvl="0" indent="0" algn="l" rtl="0">
                        <a:spcBef>
                          <a:spcPts val="0"/>
                        </a:spcBef>
                        <a:spcAft>
                          <a:spcPts val="0"/>
                        </a:spcAft>
                        <a:buNone/>
                      </a:pPr>
                      <a:r>
                        <a:rPr lang="en-US" sz="1600" i="0" u="none" strike="noStrike" cap="none" dirty="0">
                          <a:solidFill>
                            <a:srgbClr val="2E3960"/>
                          </a:solidFill>
                          <a:latin typeface="Calibri"/>
                          <a:ea typeface="Calibri"/>
                          <a:cs typeface="Calibri"/>
                          <a:sym typeface="Calibri"/>
                        </a:rPr>
                        <a:t>3/14/2025</a:t>
                      </a:r>
                      <a:endParaRPr dirty="0">
                        <a:solidFill>
                          <a:srgbClr val="2E3960"/>
                        </a:solidFill>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101D49"/>
                        </a:buClr>
                        <a:buSzPts val="1600"/>
                        <a:buFont typeface="Calibri"/>
                        <a:buNone/>
                      </a:pPr>
                      <a:r>
                        <a:rPr lang="en-US" sz="1600" u="none" strike="noStrike" cap="none" dirty="0">
                          <a:solidFill>
                            <a:srgbClr val="101D49"/>
                          </a:solidFill>
                          <a:latin typeface="Calibri"/>
                          <a:ea typeface="Calibri"/>
                          <a:cs typeface="Calibri"/>
                          <a:sym typeface="Calibri"/>
                        </a:rPr>
                        <a:t>Questions and Answers Form (Attachment G)</a:t>
                      </a:r>
                      <a:endParaRPr sz="1600" i="0" u="none" strike="noStrike" cap="none" dirty="0">
                        <a:solidFill>
                          <a:srgbClr val="101D49"/>
                        </a:solidFill>
                        <a:latin typeface="Calibri"/>
                        <a:ea typeface="Calibri"/>
                        <a:cs typeface="Calibri"/>
                        <a:sym typeface="Calibri"/>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p35"/>
          <p:cNvSpPr txBox="1">
            <a:spLocks noGrp="1"/>
          </p:cNvSpPr>
          <p:nvPr>
            <p:ph type="title"/>
          </p:nvPr>
        </p:nvSpPr>
        <p:spPr>
          <a:xfrm>
            <a:off x="1371600" y="77218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Required Submission Forms/Documents </a:t>
            </a:r>
            <a:endParaRPr/>
          </a:p>
        </p:txBody>
      </p:sp>
      <p:sp>
        <p:nvSpPr>
          <p:cNvPr id="476" name="Google Shape;476;p35"/>
          <p:cNvSpPr txBox="1">
            <a:spLocks noGrp="1"/>
          </p:cNvSpPr>
          <p:nvPr>
            <p:ph type="body" idx="1"/>
          </p:nvPr>
        </p:nvSpPr>
        <p:spPr>
          <a:xfrm>
            <a:off x="1524000" y="5484253"/>
            <a:ext cx="9143999" cy="520173"/>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0"/>
              </a:spcBef>
              <a:spcAft>
                <a:spcPts val="0"/>
              </a:spcAft>
              <a:buClr>
                <a:srgbClr val="FF0000"/>
              </a:buClr>
              <a:buSzPts val="1000"/>
              <a:buNone/>
            </a:pPr>
            <a:r>
              <a:rPr lang="en-US" sz="1000" b="1" dirty="0">
                <a:solidFill>
                  <a:srgbClr val="FF0000"/>
                </a:solidFill>
              </a:rPr>
              <a:t>Failure to submit any of the required forms/documents puts your proposal at risk of not being evaluated and/or loss of points. Use the templates provided for all responses and do not alter any templates. Responses must be submitted per the RFP instructions. See RFP Sections 1.8 and 2.1 for additional details. Late submissions or submissions will not be accepted.</a:t>
            </a:r>
            <a:endParaRPr dirty="0"/>
          </a:p>
          <a:p>
            <a:pPr marL="384038" lvl="0" indent="-320538" algn="l" rtl="0">
              <a:lnSpc>
                <a:spcPct val="94000"/>
              </a:lnSpc>
              <a:spcBef>
                <a:spcPts val="1200"/>
              </a:spcBef>
              <a:spcAft>
                <a:spcPts val="0"/>
              </a:spcAft>
              <a:buClr>
                <a:schemeClr val="dk2"/>
              </a:buClr>
              <a:buSzPts val="1000"/>
              <a:buNone/>
            </a:pPr>
            <a:endParaRPr sz="1000" dirty="0"/>
          </a:p>
        </p:txBody>
      </p:sp>
      <p:graphicFrame>
        <p:nvGraphicFramePr>
          <p:cNvPr id="477" name="Google Shape;477;p35"/>
          <p:cNvGraphicFramePr/>
          <p:nvPr>
            <p:extLst>
              <p:ext uri="{D42A27DB-BD31-4B8C-83A1-F6EECF244321}">
                <p14:modId xmlns:p14="http://schemas.microsoft.com/office/powerpoint/2010/main" val="1751928531"/>
              </p:ext>
            </p:extLst>
          </p:nvPr>
        </p:nvGraphicFramePr>
        <p:xfrm>
          <a:off x="1524000" y="1526593"/>
          <a:ext cx="8796108" cy="3804814"/>
        </p:xfrm>
        <a:graphic>
          <a:graphicData uri="http://schemas.openxmlformats.org/drawingml/2006/table">
            <a:tbl>
              <a:tblPr>
                <a:noFill/>
                <a:tableStyleId>{CC8025F9-D88E-4CCF-8235-C6FCC8BD9598}</a:tableStyleId>
              </a:tblPr>
              <a:tblGrid>
                <a:gridCol w="1101758">
                  <a:extLst>
                    <a:ext uri="{9D8B030D-6E8A-4147-A177-3AD203B41FA5}">
                      <a16:colId xmlns:a16="http://schemas.microsoft.com/office/drawing/2014/main" val="20000"/>
                    </a:ext>
                  </a:extLst>
                </a:gridCol>
                <a:gridCol w="7694350">
                  <a:extLst>
                    <a:ext uri="{9D8B030D-6E8A-4147-A177-3AD203B41FA5}">
                      <a16:colId xmlns:a16="http://schemas.microsoft.com/office/drawing/2014/main" val="20001"/>
                    </a:ext>
                  </a:extLst>
                </a:gridCol>
              </a:tblGrid>
              <a:tr h="346304">
                <a:tc>
                  <a:txBody>
                    <a:bodyPr/>
                    <a:lstStyle/>
                    <a:p>
                      <a:pPr marL="0" marR="0" lvl="0" indent="0" algn="l" rtl="0">
                        <a:lnSpc>
                          <a:spcPct val="89000"/>
                        </a:lnSpc>
                        <a:spcBef>
                          <a:spcPts val="0"/>
                        </a:spcBef>
                        <a:spcAft>
                          <a:spcPts val="0"/>
                        </a:spcAft>
                        <a:buClr>
                          <a:srgbClr val="101D49"/>
                        </a:buClr>
                        <a:buSzPts val="1800"/>
                        <a:buFont typeface="Calibri"/>
                        <a:buNone/>
                      </a:pPr>
                      <a:r>
                        <a:rPr lang="en-US" sz="1800" b="1" u="none" strike="noStrike" cap="none">
                          <a:solidFill>
                            <a:srgbClr val="101D49"/>
                          </a:solidFill>
                          <a:latin typeface="Calibri"/>
                          <a:ea typeface="Calibri"/>
                          <a:cs typeface="Calibri"/>
                          <a:sym typeface="Calibri"/>
                        </a:rPr>
                        <a:t>Due Date</a:t>
                      </a:r>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CC6D6"/>
                    </a:solidFill>
                  </a:tcPr>
                </a:tc>
                <a:tc>
                  <a:txBody>
                    <a:bodyPr/>
                    <a:lstStyle/>
                    <a:p>
                      <a:pPr marL="0" marR="0" lvl="0" indent="0" algn="l" rtl="0">
                        <a:lnSpc>
                          <a:spcPct val="89000"/>
                        </a:lnSpc>
                        <a:spcBef>
                          <a:spcPts val="0"/>
                        </a:spcBef>
                        <a:spcAft>
                          <a:spcPts val="0"/>
                        </a:spcAft>
                        <a:buClr>
                          <a:srgbClr val="101D49"/>
                        </a:buClr>
                        <a:buSzPts val="1800"/>
                        <a:buFont typeface="Calibri"/>
                        <a:buNone/>
                      </a:pPr>
                      <a:r>
                        <a:rPr lang="en-US" sz="1800" b="1" u="none" strike="noStrike" cap="none">
                          <a:solidFill>
                            <a:srgbClr val="101D49"/>
                          </a:solidFill>
                          <a:latin typeface="Calibri"/>
                          <a:ea typeface="Calibri"/>
                          <a:cs typeface="Calibri"/>
                          <a:sym typeface="Calibri"/>
                        </a:rPr>
                        <a:t>Document/Form</a:t>
                      </a:r>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CC6D6"/>
                    </a:solidFill>
                  </a:tcPr>
                </a:tc>
                <a:extLst>
                  <a:ext uri="{0D108BD9-81ED-4DB2-BD59-A6C34878D82A}">
                    <a16:rowId xmlns:a16="http://schemas.microsoft.com/office/drawing/2014/main" val="10000"/>
                  </a:ext>
                </a:extLst>
              </a:tr>
              <a:tr h="345851">
                <a:tc>
                  <a:txBody>
                    <a:bodyPr/>
                    <a:lstStyle/>
                    <a:p>
                      <a:pPr marL="0" marR="0" lvl="0" indent="0" algn="l" rtl="0">
                        <a:spcBef>
                          <a:spcPts val="0"/>
                        </a:spcBef>
                        <a:spcAft>
                          <a:spcPts val="0"/>
                        </a:spcAft>
                        <a:buNone/>
                      </a:pPr>
                      <a:r>
                        <a:rPr lang="en-US" sz="1600" i="0" u="none" strike="noStrike" cap="none" dirty="0">
                          <a:solidFill>
                            <a:srgbClr val="101D49"/>
                          </a:solidFill>
                          <a:latin typeface="Calibri"/>
                          <a:ea typeface="Calibri"/>
                          <a:cs typeface="Calibri"/>
                          <a:sym typeface="Calibri"/>
                        </a:rPr>
                        <a:t>5/21/2025</a:t>
                      </a:r>
                      <a:endParaRPr lang="en-US" sz="1600" dirty="0"/>
                    </a:p>
                  </a:txBody>
                  <a:tcPr marL="68575" marR="68575" marT="0" marB="0">
                    <a:lnL w="12700" cap="flat" cmpd="sng">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600" i="0" u="none" strike="noStrike" cap="none" dirty="0">
                          <a:solidFill>
                            <a:srgbClr val="101D49"/>
                          </a:solidFill>
                          <a:latin typeface="Calibri"/>
                          <a:ea typeface="Calibri"/>
                          <a:cs typeface="Calibri"/>
                          <a:sym typeface="Calibri"/>
                        </a:rPr>
                        <a:t>Executive Summary </a:t>
                      </a:r>
                      <a:endParaRPr dirty="0"/>
                    </a:p>
                  </a:txBody>
                  <a:tcPr marL="68575" marR="68575" marT="0" marB="0">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45851">
                <a:tc>
                  <a:txBody>
                    <a:bodyPr/>
                    <a:lstStyle/>
                    <a:p>
                      <a:pPr marL="0" marR="0" lvl="0" indent="0" algn="l" rtl="0">
                        <a:spcBef>
                          <a:spcPts val="0"/>
                        </a:spcBef>
                        <a:spcAft>
                          <a:spcPts val="0"/>
                        </a:spcAft>
                        <a:buNone/>
                      </a:pPr>
                      <a:r>
                        <a:rPr lang="en-US" sz="1600" i="0" u="none" strike="noStrike" cap="none" dirty="0">
                          <a:solidFill>
                            <a:srgbClr val="101D49"/>
                          </a:solidFill>
                          <a:latin typeface="Calibri"/>
                          <a:ea typeface="Calibri"/>
                          <a:cs typeface="Calibri"/>
                          <a:sym typeface="Calibri"/>
                        </a:rPr>
                        <a:t>5/21/2025</a:t>
                      </a:r>
                      <a:endParaRPr lang="en-US" sz="1600" dirty="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600" i="0" u="none" strike="noStrike" cap="none" dirty="0">
                          <a:solidFill>
                            <a:srgbClr val="101D49"/>
                          </a:solidFill>
                          <a:latin typeface="Calibri"/>
                          <a:ea typeface="Calibri"/>
                          <a:cs typeface="Calibri"/>
                          <a:sym typeface="Calibri"/>
                        </a:rPr>
                        <a:t>Attestation Form (Attachment J)</a:t>
                      </a:r>
                      <a:endParaRPr dirty="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45851">
                <a:tc>
                  <a:txBody>
                    <a:bodyPr/>
                    <a:lstStyle/>
                    <a:p>
                      <a:pPr marL="0" marR="0" lvl="0" indent="0" algn="l" rtl="0">
                        <a:spcBef>
                          <a:spcPts val="0"/>
                        </a:spcBef>
                        <a:spcAft>
                          <a:spcPts val="0"/>
                        </a:spcAft>
                        <a:buNone/>
                      </a:pPr>
                      <a:r>
                        <a:rPr lang="en-US" sz="1600" i="0" u="none" strike="noStrike" cap="none" dirty="0">
                          <a:solidFill>
                            <a:srgbClr val="101D49"/>
                          </a:solidFill>
                          <a:latin typeface="Calibri"/>
                          <a:ea typeface="Calibri"/>
                          <a:cs typeface="Calibri"/>
                          <a:sym typeface="Calibri"/>
                        </a:rPr>
                        <a:t>5/21/2025</a:t>
                      </a:r>
                      <a:endParaRPr lang="en-US" sz="1600" dirty="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600" i="0" u="none" strike="noStrike" cap="none">
                          <a:solidFill>
                            <a:srgbClr val="101D49"/>
                          </a:solidFill>
                          <a:latin typeface="Calibri"/>
                          <a:ea typeface="Calibri"/>
                          <a:cs typeface="Calibri"/>
                          <a:sym typeface="Calibri"/>
                        </a:rPr>
                        <a:t>Indiana Economic Impact Form (Attachment C)</a:t>
                      </a:r>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345851">
                <a:tc>
                  <a:txBody>
                    <a:bodyPr/>
                    <a:lstStyle/>
                    <a:p>
                      <a:pPr marL="0" marR="0" lvl="0" indent="0" algn="l" rtl="0">
                        <a:spcBef>
                          <a:spcPts val="0"/>
                        </a:spcBef>
                        <a:spcAft>
                          <a:spcPts val="0"/>
                        </a:spcAft>
                        <a:buNone/>
                      </a:pPr>
                      <a:r>
                        <a:rPr lang="en-US" sz="1600" i="0" u="none" strike="noStrike" cap="none" dirty="0">
                          <a:solidFill>
                            <a:srgbClr val="101D49"/>
                          </a:solidFill>
                          <a:latin typeface="Calibri"/>
                          <a:ea typeface="Calibri"/>
                          <a:cs typeface="Calibri"/>
                          <a:sym typeface="Calibri"/>
                        </a:rPr>
                        <a:t>5/21/2025</a:t>
                      </a:r>
                      <a:endParaRPr lang="en-US" sz="1600" dirty="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600" i="0" u="none" strike="noStrike" cap="none">
                          <a:solidFill>
                            <a:srgbClr val="101D49"/>
                          </a:solidFill>
                          <a:latin typeface="Calibri"/>
                          <a:ea typeface="Calibri"/>
                          <a:cs typeface="Calibri"/>
                          <a:sym typeface="Calibri"/>
                        </a:rPr>
                        <a:t>Cost Proposal Template (Attachment D)</a:t>
                      </a:r>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345851">
                <a:tc>
                  <a:txBody>
                    <a:bodyPr/>
                    <a:lstStyle/>
                    <a:p>
                      <a:pPr marL="0" marR="0" lvl="0" indent="0" algn="l" rtl="0">
                        <a:spcBef>
                          <a:spcPts val="0"/>
                        </a:spcBef>
                        <a:spcAft>
                          <a:spcPts val="0"/>
                        </a:spcAft>
                        <a:buNone/>
                      </a:pPr>
                      <a:r>
                        <a:rPr lang="en-US" sz="1600" i="0" u="none" strike="noStrike" cap="none" dirty="0">
                          <a:solidFill>
                            <a:srgbClr val="101D49"/>
                          </a:solidFill>
                          <a:latin typeface="Calibri"/>
                          <a:ea typeface="Calibri"/>
                          <a:cs typeface="Calibri"/>
                          <a:sym typeface="Calibri"/>
                        </a:rPr>
                        <a:t>5/21/2025</a:t>
                      </a:r>
                      <a:endParaRPr lang="en-US" sz="1600" dirty="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101D49"/>
                        </a:buClr>
                        <a:buSzPts val="1600"/>
                        <a:buFont typeface="Calibri"/>
                        <a:buNone/>
                      </a:pPr>
                      <a:r>
                        <a:rPr lang="en-US" sz="1600" i="0" u="none" strike="noStrike" cap="none" dirty="0">
                          <a:solidFill>
                            <a:srgbClr val="101D49"/>
                          </a:solidFill>
                          <a:latin typeface="Calibri"/>
                          <a:ea typeface="Calibri"/>
                          <a:cs typeface="Calibri"/>
                          <a:sym typeface="Calibri"/>
                        </a:rPr>
                        <a:t>Business Proposal Template (Attachment E)</a:t>
                      </a:r>
                      <a:endParaRPr dirty="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345851">
                <a:tc>
                  <a:txBody>
                    <a:bodyPr/>
                    <a:lstStyle/>
                    <a:p>
                      <a:pPr marL="0" marR="0" lvl="0" indent="0" algn="l" rtl="0">
                        <a:spcBef>
                          <a:spcPts val="0"/>
                        </a:spcBef>
                        <a:spcAft>
                          <a:spcPts val="0"/>
                        </a:spcAft>
                        <a:buNone/>
                      </a:pPr>
                      <a:r>
                        <a:rPr lang="en-US" sz="1600" i="0" u="none" strike="noStrike" cap="none" dirty="0">
                          <a:solidFill>
                            <a:srgbClr val="101D49"/>
                          </a:solidFill>
                          <a:latin typeface="Calibri"/>
                          <a:ea typeface="Calibri"/>
                          <a:cs typeface="Calibri"/>
                          <a:sym typeface="Calibri"/>
                        </a:rPr>
                        <a:t>5/21/2025</a:t>
                      </a:r>
                      <a:endParaRPr lang="en-US" sz="1600" dirty="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101D49"/>
                        </a:buClr>
                        <a:buSzPts val="1600"/>
                        <a:buFont typeface="Calibri"/>
                        <a:buNone/>
                      </a:pPr>
                      <a:r>
                        <a:rPr lang="en-US" sz="1600" i="0" u="none" strike="noStrike" cap="none" dirty="0">
                          <a:solidFill>
                            <a:srgbClr val="101D49"/>
                          </a:solidFill>
                          <a:latin typeface="Calibri"/>
                          <a:ea typeface="Calibri"/>
                          <a:cs typeface="Calibri"/>
                          <a:sym typeface="Calibri"/>
                        </a:rPr>
                        <a:t>Technical Proposal Template (Attachment F)</a:t>
                      </a:r>
                      <a:endParaRPr dirty="0"/>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345851">
                <a:tc>
                  <a:txBody>
                    <a:bodyPr/>
                    <a:lstStyle/>
                    <a:p>
                      <a:pPr marL="0" marR="0" lvl="0" indent="0" algn="l" rtl="0">
                        <a:spcBef>
                          <a:spcPts val="0"/>
                        </a:spcBef>
                        <a:spcAft>
                          <a:spcPts val="0"/>
                        </a:spcAft>
                        <a:buNone/>
                      </a:pPr>
                      <a:r>
                        <a:rPr lang="en-US" sz="1600" i="0" u="none" strike="noStrike" cap="none" dirty="0">
                          <a:solidFill>
                            <a:srgbClr val="101D49"/>
                          </a:solidFill>
                          <a:latin typeface="Calibri"/>
                          <a:ea typeface="Calibri"/>
                          <a:cs typeface="Calibri"/>
                          <a:sym typeface="Calibri"/>
                        </a:rPr>
                        <a:t>5/21/2025</a:t>
                      </a:r>
                      <a:endParaRPr lang="en-US" sz="1600" dirty="0"/>
                    </a:p>
                  </a:txBody>
                  <a:tcPr marL="68575" marR="68575" marT="0" marB="0">
                    <a:lnL w="12700" cap="flat" cmpd="sng">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600" i="0" u="none" strike="noStrike" cap="none" dirty="0">
                          <a:solidFill>
                            <a:srgbClr val="101D49"/>
                          </a:solidFill>
                          <a:latin typeface="Calibri"/>
                          <a:ea typeface="Calibri"/>
                          <a:cs typeface="Calibri"/>
                          <a:sym typeface="Calibri"/>
                        </a:rPr>
                        <a:t>Reference Check Forms (Attachment H)</a:t>
                      </a:r>
                      <a:endParaRPr dirty="0"/>
                    </a:p>
                  </a:txBody>
                  <a:tcPr marL="68575" marR="68575" marT="0" marB="0">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extLst>
                  <a:ext uri="{0D108BD9-81ED-4DB2-BD59-A6C34878D82A}">
                    <a16:rowId xmlns:a16="http://schemas.microsoft.com/office/drawing/2014/main" val="10009"/>
                  </a:ext>
                </a:extLst>
              </a:tr>
              <a:tr h="345851">
                <a:tc>
                  <a:txBody>
                    <a:bodyPr/>
                    <a:lstStyle/>
                    <a:p>
                      <a:pPr marL="0" marR="0" lvl="0" indent="0" algn="l" rtl="0">
                        <a:spcBef>
                          <a:spcPts val="0"/>
                        </a:spcBef>
                        <a:spcAft>
                          <a:spcPts val="0"/>
                        </a:spcAft>
                        <a:buNone/>
                      </a:pPr>
                      <a:r>
                        <a:rPr lang="en-US" sz="1600" dirty="0">
                          <a:latin typeface="Calibri" panose="020F0502020204030204" pitchFamily="34" charset="0"/>
                          <a:cs typeface="Calibri" panose="020F0502020204030204" pitchFamily="34" charset="0"/>
                        </a:rPr>
                        <a:t>5/21/2025</a:t>
                      </a:r>
                    </a:p>
                  </a:txBody>
                  <a:tcPr marL="68575" marR="68575" marT="0" marB="0">
                    <a:lnL w="12700" cap="flat" cmpd="sng">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600" dirty="0">
                          <a:latin typeface="Calibri" panose="020F0502020204030204" pitchFamily="34" charset="0"/>
                          <a:cs typeface="Calibri" panose="020F0502020204030204" pitchFamily="34" charset="0"/>
                        </a:rPr>
                        <a:t>Cloud Questionnaire ( Attachment K)</a:t>
                      </a:r>
                      <a:endParaRPr sz="1600" dirty="0">
                        <a:latin typeface="Calibri" panose="020F0502020204030204" pitchFamily="34" charset="0"/>
                        <a:cs typeface="Calibri" panose="020F0502020204030204" pitchFamily="34" charset="0"/>
                      </a:endParaRPr>
                    </a:p>
                  </a:txBody>
                  <a:tcPr marL="68575" marR="68575" marT="0" marB="0">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extLst>
                  <a:ext uri="{0D108BD9-81ED-4DB2-BD59-A6C34878D82A}">
                    <a16:rowId xmlns:a16="http://schemas.microsoft.com/office/drawing/2014/main" val="2623875769"/>
                  </a:ext>
                </a:extLst>
              </a:tr>
              <a:tr h="345851">
                <a:tc>
                  <a:txBody>
                    <a:bodyPr/>
                    <a:lstStyle/>
                    <a:p>
                      <a:pPr marL="0" marR="0" lvl="0" indent="0" algn="l" rtl="0">
                        <a:spcBef>
                          <a:spcPts val="0"/>
                        </a:spcBef>
                        <a:spcAft>
                          <a:spcPts val="0"/>
                        </a:spcAft>
                        <a:buNone/>
                      </a:pPr>
                      <a:r>
                        <a:rPr lang="en-US" sz="1600" dirty="0">
                          <a:latin typeface="Calibri" panose="020F0502020204030204" pitchFamily="34" charset="0"/>
                          <a:cs typeface="Calibri" panose="020F0502020204030204" pitchFamily="34" charset="0"/>
                        </a:rPr>
                        <a:t>5/21/2025</a:t>
                      </a:r>
                    </a:p>
                  </a:txBody>
                  <a:tcPr marL="68575" marR="68575" marT="0" marB="0">
                    <a:lnL w="12700" cap="flat" cmpd="sng">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600" dirty="0">
                          <a:latin typeface="Calibri" panose="020F0502020204030204" pitchFamily="34" charset="0"/>
                          <a:cs typeface="Calibri" panose="020F0502020204030204" pitchFamily="34" charset="0"/>
                        </a:rPr>
                        <a:t>Assistive Technology Compliance Evaluation Form (Attachment L)</a:t>
                      </a:r>
                      <a:endParaRPr sz="1600" dirty="0">
                        <a:latin typeface="Calibri" panose="020F0502020204030204" pitchFamily="34" charset="0"/>
                        <a:cs typeface="Calibri" panose="020F0502020204030204" pitchFamily="34" charset="0"/>
                      </a:endParaRPr>
                    </a:p>
                  </a:txBody>
                  <a:tcPr marL="68575" marR="68575" marT="0" marB="0">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extLst>
                  <a:ext uri="{0D108BD9-81ED-4DB2-BD59-A6C34878D82A}">
                    <a16:rowId xmlns:a16="http://schemas.microsoft.com/office/drawing/2014/main" val="3530320733"/>
                  </a:ext>
                </a:extLst>
              </a:tr>
              <a:tr h="345851">
                <a:tc>
                  <a:txBody>
                    <a:bodyPr/>
                    <a:lstStyle/>
                    <a:p>
                      <a:pPr marL="0" marR="0" lvl="0" indent="0" algn="l" rtl="0">
                        <a:spcBef>
                          <a:spcPts val="0"/>
                        </a:spcBef>
                        <a:spcAft>
                          <a:spcPts val="0"/>
                        </a:spcAft>
                        <a:buNone/>
                      </a:pPr>
                      <a:r>
                        <a:rPr lang="en-US" sz="1600" dirty="0">
                          <a:latin typeface="Calibri" panose="020F0502020204030204" pitchFamily="34" charset="0"/>
                          <a:cs typeface="Calibri" panose="020F0502020204030204" pitchFamily="34" charset="0"/>
                        </a:rPr>
                        <a:t>5/21/2025</a:t>
                      </a:r>
                    </a:p>
                  </a:txBody>
                  <a:tcPr marL="68575" marR="68575" marT="0" marB="0">
                    <a:lnL w="12700" cap="flat" cmpd="sng">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600" dirty="0">
                          <a:latin typeface="Calibri" panose="020F0502020204030204" pitchFamily="34" charset="0"/>
                          <a:cs typeface="Calibri" panose="020F0502020204030204" pitchFamily="34" charset="0"/>
                        </a:rPr>
                        <a:t>Resource Usage Template (Attachment M)</a:t>
                      </a:r>
                      <a:endParaRPr sz="1600" dirty="0">
                        <a:latin typeface="Calibri" panose="020F0502020204030204" pitchFamily="34" charset="0"/>
                        <a:cs typeface="Calibri" panose="020F0502020204030204" pitchFamily="34" charset="0"/>
                      </a:endParaRPr>
                    </a:p>
                  </a:txBody>
                  <a:tcPr marL="68575" marR="68575" marT="0" marB="0">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extLst>
                  <a:ext uri="{0D108BD9-81ED-4DB2-BD59-A6C34878D82A}">
                    <a16:rowId xmlns:a16="http://schemas.microsoft.com/office/drawing/2014/main" val="1479002093"/>
                  </a:ext>
                </a:extLst>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g1ee8d01f392_2_90"/>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a:latin typeface="Calibri"/>
                <a:ea typeface="Calibri"/>
                <a:cs typeface="Calibri"/>
                <a:sym typeface="Calibri"/>
              </a:rPr>
              <a:t>Submission Requirements</a:t>
            </a:r>
            <a:br>
              <a:rPr lang="en-US" sz="4000">
                <a:latin typeface="Calibri"/>
                <a:ea typeface="Calibri"/>
                <a:cs typeface="Calibri"/>
                <a:sym typeface="Calibri"/>
              </a:rPr>
            </a:br>
            <a:endParaRPr sz="4000">
              <a:latin typeface="Calibri"/>
              <a:ea typeface="Calibri"/>
              <a:cs typeface="Calibri"/>
              <a:sym typeface="Calibri"/>
            </a:endParaRPr>
          </a:p>
        </p:txBody>
      </p:sp>
      <p:sp>
        <p:nvSpPr>
          <p:cNvPr id="484" name="Google Shape;484;g1ee8d01f392_2_90"/>
          <p:cNvSpPr txBox="1">
            <a:spLocks noGrp="1"/>
          </p:cNvSpPr>
          <p:nvPr>
            <p:ph type="body" idx="1"/>
          </p:nvPr>
        </p:nvSpPr>
        <p:spPr>
          <a:xfrm>
            <a:off x="1300575" y="1509204"/>
            <a:ext cx="9741877" cy="4679287"/>
          </a:xfrm>
          <a:prstGeom prst="rect">
            <a:avLst/>
          </a:prstGeom>
          <a:noFill/>
          <a:ln>
            <a:noFill/>
          </a:ln>
        </p:spPr>
        <p:txBody>
          <a:bodyPr spcFirstLastPara="1" wrap="square" lIns="91425" tIns="45700" rIns="91425" bIns="45700" anchor="t" anchorCtr="0">
            <a:normAutofit fontScale="77500" lnSpcReduction="20000"/>
          </a:bodyPr>
          <a:lstStyle/>
          <a:p>
            <a:pPr marL="0" lvl="0" indent="0" algn="l" rtl="0">
              <a:lnSpc>
                <a:spcPct val="94000"/>
              </a:lnSpc>
              <a:spcBef>
                <a:spcPts val="0"/>
              </a:spcBef>
              <a:spcAft>
                <a:spcPts val="0"/>
              </a:spcAft>
              <a:buClr>
                <a:srgbClr val="101D49"/>
              </a:buClr>
              <a:buSzPct val="100000"/>
              <a:buNone/>
            </a:pPr>
            <a:r>
              <a:rPr lang="en-US" sz="2600" b="1">
                <a:solidFill>
                  <a:srgbClr val="101D49"/>
                </a:solidFill>
                <a:latin typeface="Calibri"/>
                <a:ea typeface="Calibri"/>
                <a:cs typeface="Calibri"/>
                <a:sym typeface="Calibri"/>
              </a:rPr>
              <a:t>All submissions must be made through the Supplier Portal as described in RFP Section 1.8. </a:t>
            </a:r>
            <a:endParaRPr/>
          </a:p>
          <a:p>
            <a:pPr marL="0" lvl="0" indent="0" algn="l" rtl="0">
              <a:lnSpc>
                <a:spcPct val="94000"/>
              </a:lnSpc>
              <a:spcBef>
                <a:spcPts val="0"/>
              </a:spcBef>
              <a:spcAft>
                <a:spcPts val="0"/>
              </a:spcAft>
              <a:buClr>
                <a:srgbClr val="101D49"/>
              </a:buClr>
              <a:buSzPct val="100000"/>
              <a:buNone/>
            </a:pPr>
            <a:endParaRPr sz="2600">
              <a:solidFill>
                <a:srgbClr val="101D49"/>
              </a:solidFill>
              <a:latin typeface="Calibri"/>
              <a:ea typeface="Calibri"/>
              <a:cs typeface="Calibri"/>
              <a:sym typeface="Calibri"/>
            </a:endParaRPr>
          </a:p>
          <a:p>
            <a:pPr marL="384038" lvl="0" indent="-384069" algn="l" rtl="0">
              <a:lnSpc>
                <a:spcPct val="94000"/>
              </a:lnSpc>
              <a:spcBef>
                <a:spcPts val="0"/>
              </a:spcBef>
              <a:spcAft>
                <a:spcPts val="0"/>
              </a:spcAft>
              <a:buClr>
                <a:srgbClr val="101D49"/>
              </a:buClr>
              <a:buSzPct val="100000"/>
              <a:buChar char="■"/>
            </a:pPr>
            <a:r>
              <a:rPr lang="en-US" sz="2100">
                <a:solidFill>
                  <a:srgbClr val="000000"/>
                </a:solidFill>
                <a:latin typeface="Calibri"/>
                <a:ea typeface="Calibri"/>
                <a:cs typeface="Calibri"/>
                <a:sym typeface="Calibri"/>
              </a:rPr>
              <a:t>All proposals must be received through the Supplier Portal at the link below by the Procurement Division no later than the date and time outlined in </a:t>
            </a:r>
            <a:r>
              <a:rPr lang="en-US" sz="2100" u="sng">
                <a:solidFill>
                  <a:schemeClr val="dk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Section 1.24</a:t>
            </a:r>
            <a:r>
              <a:rPr lang="en-US" sz="2100">
                <a:solidFill>
                  <a:schemeClr val="dk1"/>
                </a:solidFill>
                <a:latin typeface="Calibri"/>
                <a:ea typeface="Calibri"/>
                <a:cs typeface="Calibri"/>
                <a:sym typeface="Calibri"/>
              </a:rPr>
              <a:t> </a:t>
            </a:r>
            <a:r>
              <a:rPr lang="en-US" sz="2100">
                <a:solidFill>
                  <a:srgbClr val="000000"/>
                </a:solidFill>
                <a:latin typeface="Calibri"/>
                <a:ea typeface="Calibri"/>
                <a:cs typeface="Calibri"/>
                <a:sym typeface="Calibri"/>
              </a:rPr>
              <a:t>Summary of Milestones.  The proposal will be considered the official response in evaluating responses for scoring and protest resolution and may be posted on the IDOA website, </a:t>
            </a:r>
            <a:r>
              <a:rPr lang="en-US" sz="2100" u="sng">
                <a:solidFill>
                  <a:srgbClr val="0000FF"/>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https://www.in.gov/idoa/procurement/award-recommendations/</a:t>
            </a:r>
            <a:r>
              <a:rPr lang="en-US" sz="2100">
                <a:solidFill>
                  <a:srgbClr val="000000"/>
                </a:solidFill>
                <a:latin typeface="Calibri"/>
                <a:ea typeface="Calibri"/>
                <a:cs typeface="Calibri"/>
                <a:sym typeface="Calibri"/>
              </a:rPr>
              <a:t> if recommended for selection. The proposal must follow the format indicated in </a:t>
            </a:r>
            <a:r>
              <a:rPr lang="en-US" sz="2100" u="sng">
                <a:solidFill>
                  <a:schemeClr val="dk1"/>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Section Two</a:t>
            </a:r>
            <a:r>
              <a:rPr lang="en-US" sz="2100">
                <a:solidFill>
                  <a:schemeClr val="dk1"/>
                </a:solidFill>
                <a:latin typeface="Calibri"/>
                <a:ea typeface="Calibri"/>
                <a:cs typeface="Calibri"/>
                <a:sym typeface="Calibri"/>
              </a:rPr>
              <a:t> </a:t>
            </a:r>
            <a:r>
              <a:rPr lang="en-US" sz="2100">
                <a:solidFill>
                  <a:srgbClr val="000000"/>
                </a:solidFill>
                <a:latin typeface="Calibri"/>
                <a:ea typeface="Calibri"/>
                <a:cs typeface="Calibri"/>
                <a:sym typeface="Calibri"/>
              </a:rPr>
              <a:t>of the RFP document. No other method of submission will be accepted.  Unnecessarily elaborate brochures or other presentations, beyond those necessary to present a complete and effective proposal, are not desired.   </a:t>
            </a:r>
            <a:endParaRPr/>
          </a:p>
          <a:p>
            <a:pPr marL="384038" lvl="0" indent="-280723" algn="l" rtl="0">
              <a:lnSpc>
                <a:spcPct val="94000"/>
              </a:lnSpc>
              <a:spcBef>
                <a:spcPts val="0"/>
              </a:spcBef>
              <a:spcAft>
                <a:spcPts val="0"/>
              </a:spcAft>
              <a:buClr>
                <a:srgbClr val="101D49"/>
              </a:buClr>
              <a:buSzPct val="100000"/>
              <a:buNone/>
            </a:pPr>
            <a:endParaRPr sz="2100">
              <a:solidFill>
                <a:srgbClr val="000000"/>
              </a:solidFill>
              <a:latin typeface="Calibri"/>
              <a:ea typeface="Calibri"/>
              <a:cs typeface="Calibri"/>
              <a:sym typeface="Calibri"/>
            </a:endParaRPr>
          </a:p>
          <a:p>
            <a:pPr marL="0" marR="0" lvl="0" indent="-31" algn="l" rtl="0">
              <a:lnSpc>
                <a:spcPct val="94000"/>
              </a:lnSpc>
              <a:spcBef>
                <a:spcPts val="0"/>
              </a:spcBef>
              <a:spcAft>
                <a:spcPts val="0"/>
              </a:spcAft>
              <a:buClr>
                <a:srgbClr val="000000"/>
              </a:buClr>
              <a:buSzPct val="100000"/>
              <a:buChar char="■"/>
            </a:pPr>
            <a:r>
              <a:rPr lang="en-US" sz="2100">
                <a:solidFill>
                  <a:srgbClr val="000000"/>
                </a:solidFill>
                <a:latin typeface="Calibri"/>
                <a:ea typeface="Calibri"/>
                <a:cs typeface="Calibri"/>
                <a:sym typeface="Calibri"/>
              </a:rPr>
              <a:t>Multi-Factor Authentication:  </a:t>
            </a:r>
            <a:r>
              <a:rPr lang="en-US" sz="2100" u="sng">
                <a:solidFill>
                  <a:srgbClr val="0000FF"/>
                </a:solidFill>
                <a:latin typeface="Calibri"/>
                <a:ea typeface="Calibri"/>
                <a:cs typeface="Calibri"/>
                <a:sym typeface="Calibri"/>
                <a:hlinkClick r:id="rId6">
                  <a:extLst>
                    <a:ext uri="{A12FA001-AC4F-418D-AE19-62706E023703}">
                      <ahyp:hlinkClr xmlns:ahyp="http://schemas.microsoft.com/office/drawing/2018/hyperlinkcolor" val="tx"/>
                    </a:ext>
                  </a:extLst>
                </a:hlinkClick>
              </a:rPr>
              <a:t>https://www.in.gov/iot/customer-service/myshareingov/multi-factor-authentication/</a:t>
            </a:r>
            <a:endParaRPr sz="2100" u="sng">
              <a:solidFill>
                <a:srgbClr val="0000FF"/>
              </a:solidFill>
              <a:latin typeface="Calibri"/>
              <a:ea typeface="Calibri"/>
              <a:cs typeface="Calibri"/>
              <a:sym typeface="Calibri"/>
            </a:endParaRPr>
          </a:p>
          <a:p>
            <a:pPr marL="0" marR="0" lvl="0" indent="103314" algn="l" rtl="0">
              <a:lnSpc>
                <a:spcPct val="94000"/>
              </a:lnSpc>
              <a:spcBef>
                <a:spcPts val="0"/>
              </a:spcBef>
              <a:spcAft>
                <a:spcPts val="0"/>
              </a:spcAft>
              <a:buClr>
                <a:schemeClr val="dk2"/>
              </a:buClr>
              <a:buSzPct val="100000"/>
              <a:buNone/>
            </a:pPr>
            <a:endParaRPr sz="2100" u="sng">
              <a:solidFill>
                <a:srgbClr val="0000FF"/>
              </a:solidFill>
              <a:latin typeface="Calibri"/>
              <a:ea typeface="Calibri"/>
              <a:cs typeface="Calibri"/>
              <a:sym typeface="Calibri"/>
            </a:endParaRPr>
          </a:p>
          <a:p>
            <a:pPr marL="0" lvl="0" indent="-31" algn="l" rtl="0">
              <a:lnSpc>
                <a:spcPct val="94000"/>
              </a:lnSpc>
              <a:spcBef>
                <a:spcPts val="0"/>
              </a:spcBef>
              <a:spcAft>
                <a:spcPts val="0"/>
              </a:spcAft>
              <a:buClr>
                <a:srgbClr val="000000"/>
              </a:buClr>
              <a:buSzPct val="100000"/>
              <a:buChar char="■"/>
            </a:pPr>
            <a:r>
              <a:rPr lang="en-US" sz="2100">
                <a:solidFill>
                  <a:srgbClr val="000000"/>
                </a:solidFill>
                <a:latin typeface="Calibri"/>
                <a:ea typeface="Calibri"/>
                <a:cs typeface="Calibri"/>
                <a:sym typeface="Calibri"/>
              </a:rPr>
              <a:t>Supplier Portal:  </a:t>
            </a:r>
            <a:r>
              <a:rPr lang="en-US" sz="2100" u="sng">
                <a:solidFill>
                  <a:srgbClr val="0000FF"/>
                </a:solidFill>
                <a:latin typeface="Calibri"/>
                <a:ea typeface="Calibri"/>
                <a:cs typeface="Calibri"/>
                <a:sym typeface="Calibri"/>
                <a:hlinkClick r:id="rId7">
                  <a:extLst>
                    <a:ext uri="{A12FA001-AC4F-418D-AE19-62706E023703}">
                      <ahyp:hlinkClr xmlns:ahyp="http://schemas.microsoft.com/office/drawing/2018/hyperlinkcolor" val="tx"/>
                    </a:ext>
                  </a:extLst>
                </a:hlinkClick>
              </a:rPr>
              <a:t>https://www.in.gov/idoa/procurement/supplier-resource-center/requirements-to-do-business-with-the-state/bidder-profile-registration/</a:t>
            </a:r>
            <a:endParaRPr sz="2100" u="sng">
              <a:solidFill>
                <a:srgbClr val="0000FF"/>
              </a:solidFill>
              <a:latin typeface="Calibri"/>
              <a:ea typeface="Calibri"/>
              <a:cs typeface="Calibri"/>
              <a:sym typeface="Calibri"/>
            </a:endParaRPr>
          </a:p>
          <a:p>
            <a:pPr marL="0" lvl="0" indent="0" algn="l" rtl="0">
              <a:lnSpc>
                <a:spcPct val="94000"/>
              </a:lnSpc>
              <a:spcBef>
                <a:spcPts val="0"/>
              </a:spcBef>
              <a:spcAft>
                <a:spcPts val="0"/>
              </a:spcAft>
              <a:buClr>
                <a:schemeClr val="dk2"/>
              </a:buClr>
              <a:buSzPct val="100000"/>
              <a:buNone/>
            </a:pPr>
            <a:endParaRPr sz="2100">
              <a:latin typeface="Times New Roman"/>
              <a:ea typeface="Times New Roman"/>
              <a:cs typeface="Times New Roman"/>
              <a:sym typeface="Times New Roman"/>
            </a:endParaRPr>
          </a:p>
          <a:p>
            <a:pPr marL="0" lvl="0" indent="-31" algn="l" rtl="0">
              <a:lnSpc>
                <a:spcPct val="94000"/>
              </a:lnSpc>
              <a:spcBef>
                <a:spcPts val="0"/>
              </a:spcBef>
              <a:spcAft>
                <a:spcPts val="0"/>
              </a:spcAft>
              <a:buClr>
                <a:srgbClr val="000000"/>
              </a:buClr>
              <a:buSzPct val="100000"/>
              <a:buChar char="■"/>
            </a:pPr>
            <a:r>
              <a:rPr lang="en-US" sz="2100">
                <a:solidFill>
                  <a:srgbClr val="000000"/>
                </a:solidFill>
                <a:latin typeface="Calibri"/>
                <a:ea typeface="Calibri"/>
                <a:cs typeface="Calibri"/>
                <a:sym typeface="Calibri"/>
              </a:rPr>
              <a:t>PDF guide on how to submit an electronic bid: </a:t>
            </a:r>
            <a:r>
              <a:rPr lang="en-US" sz="2100" u="sng">
                <a:solidFill>
                  <a:srgbClr val="0000FF"/>
                </a:solidFill>
                <a:latin typeface="Calibri"/>
                <a:ea typeface="Calibri"/>
                <a:cs typeface="Calibri"/>
                <a:sym typeface="Calibri"/>
                <a:hlinkClick r:id="rId8">
                  <a:extLst>
                    <a:ext uri="{A12FA001-AC4F-418D-AE19-62706E023703}">
                      <ahyp:hlinkClr xmlns:ahyp="http://schemas.microsoft.com/office/drawing/2018/hyperlinkcolor" val="tx"/>
                    </a:ext>
                  </a:extLst>
                </a:hlinkClick>
              </a:rPr>
              <a:t>https://www.in.gov/idoa/procurement/supplier-resource-center/requirements-to-do-business-with-the-state/bidder-profile-registration/manage-my-bidder-profile/submitting-a-bid/</a:t>
            </a:r>
            <a:endParaRPr sz="2100">
              <a:latin typeface="Calibri"/>
              <a:ea typeface="Calibri"/>
              <a:cs typeface="Calibri"/>
              <a:sym typeface="Calibri"/>
            </a:endParaRPr>
          </a:p>
          <a:p>
            <a:pPr marL="384038" lvl="0" indent="-384069" algn="l" rtl="0">
              <a:lnSpc>
                <a:spcPct val="94000"/>
              </a:lnSpc>
              <a:spcBef>
                <a:spcPts val="1200"/>
              </a:spcBef>
              <a:spcAft>
                <a:spcPts val="0"/>
              </a:spcAft>
              <a:buClr>
                <a:srgbClr val="101D49"/>
              </a:buClr>
              <a:buSzPct val="100000"/>
              <a:buChar char="■"/>
            </a:pPr>
            <a:r>
              <a:rPr lang="en-US" sz="2300" b="1">
                <a:solidFill>
                  <a:srgbClr val="101D49"/>
                </a:solidFill>
                <a:latin typeface="Calibri"/>
                <a:ea typeface="Calibri"/>
                <a:cs typeface="Calibri"/>
                <a:sym typeface="Calibri"/>
              </a:rPr>
              <a:t>You must be a registered bidder to submit a proposal. </a:t>
            </a:r>
            <a:endParaRPr sz="2300">
              <a:latin typeface="Calibri"/>
              <a:ea typeface="Calibri"/>
              <a:cs typeface="Calibri"/>
              <a:sym typeface="Calibri"/>
            </a:endParaRPr>
          </a:p>
          <a:p>
            <a:pPr marL="0" lvl="0" indent="0" algn="l" rtl="0">
              <a:lnSpc>
                <a:spcPct val="94000"/>
              </a:lnSpc>
              <a:spcBef>
                <a:spcPts val="1200"/>
              </a:spcBef>
              <a:spcAft>
                <a:spcPts val="0"/>
              </a:spcAft>
              <a:buClr>
                <a:srgbClr val="FF0000"/>
              </a:buClr>
              <a:buSzPct val="100000"/>
              <a:buNone/>
            </a:pPr>
            <a:r>
              <a:rPr lang="en-US" sz="2100" b="1">
                <a:solidFill>
                  <a:srgbClr val="FF0000"/>
                </a:solidFill>
                <a:latin typeface="Calibri"/>
                <a:ea typeface="Calibri"/>
                <a:cs typeface="Calibri"/>
                <a:sym typeface="Calibri"/>
              </a:rPr>
              <a:t>It is your responsibility to ensure that all required documents and forms are submitted prior to the due dates. Failure to complete or submit required documents and forms may result in disqualification or loss of points. </a:t>
            </a:r>
            <a:endParaRPr sz="2100">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Google Shape;490;p37"/>
          <p:cNvSpPr txBox="1">
            <a:spLocks noGrp="1"/>
          </p:cNvSpPr>
          <p:nvPr>
            <p:ph type="title"/>
          </p:nvPr>
        </p:nvSpPr>
        <p:spPr>
          <a:xfrm>
            <a:off x="1371600" y="76972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Additional Information</a:t>
            </a:r>
            <a:endParaRPr/>
          </a:p>
        </p:txBody>
      </p:sp>
      <p:sp>
        <p:nvSpPr>
          <p:cNvPr id="491" name="Google Shape;491;p37"/>
          <p:cNvSpPr txBox="1">
            <a:spLocks noGrp="1"/>
          </p:cNvSpPr>
          <p:nvPr>
            <p:ph type="body" idx="1"/>
          </p:nvPr>
        </p:nvSpPr>
        <p:spPr>
          <a:xfrm>
            <a:off x="1219200" y="1598880"/>
            <a:ext cx="9745579" cy="4437292"/>
          </a:xfrm>
          <a:prstGeom prst="rect">
            <a:avLst/>
          </a:prstGeom>
          <a:noFill/>
          <a:ln>
            <a:noFill/>
          </a:ln>
        </p:spPr>
        <p:txBody>
          <a:bodyPr spcFirstLastPara="1" wrap="square" lIns="91425" tIns="45700" rIns="91425" bIns="45700" anchor="t" anchorCtr="0">
            <a:noAutofit/>
          </a:bodyPr>
          <a:lstStyle/>
          <a:p>
            <a:pPr marL="342900" lvl="0" indent="-342900" algn="ctr" rtl="0">
              <a:lnSpc>
                <a:spcPct val="80000"/>
              </a:lnSpc>
              <a:spcBef>
                <a:spcPts val="0"/>
              </a:spcBef>
              <a:spcAft>
                <a:spcPts val="0"/>
              </a:spcAft>
              <a:buClr>
                <a:schemeClr val="dk1"/>
              </a:buClr>
              <a:buSzPts val="1800"/>
              <a:buNone/>
            </a:pPr>
            <a:r>
              <a:rPr lang="en-US" sz="1800" b="1" dirty="0">
                <a:solidFill>
                  <a:schemeClr val="dk1"/>
                </a:solidFill>
              </a:rPr>
              <a:t>IDOA PROCUREMENT LINKS AND NUMBERS</a:t>
            </a:r>
            <a:endParaRPr sz="1800" b="1" u="sng" dirty="0">
              <a:solidFill>
                <a:schemeClr val="dk1"/>
              </a:solidFill>
              <a:hlinkClick r:id="rId3">
                <a:extLst>
                  <a:ext uri="{A12FA001-AC4F-418D-AE19-62706E023703}">
                    <ahyp:hlinkClr xmlns:ahyp="http://schemas.microsoft.com/office/drawing/2018/hyperlinkcolor" val="tx"/>
                  </a:ext>
                </a:extLst>
              </a:hlinkClick>
            </a:endParaRPr>
          </a:p>
          <a:p>
            <a:pPr marL="342900" lvl="0" indent="-342900" algn="ctr" rtl="0">
              <a:lnSpc>
                <a:spcPct val="80000"/>
              </a:lnSpc>
              <a:spcBef>
                <a:spcPts val="360"/>
              </a:spcBef>
              <a:spcAft>
                <a:spcPts val="0"/>
              </a:spcAft>
              <a:buClr>
                <a:srgbClr val="4C7C99"/>
              </a:buClr>
              <a:buSzPts val="1800"/>
              <a:buNone/>
            </a:pPr>
            <a:r>
              <a:rPr lang="en-US" sz="1800" u="sng" dirty="0">
                <a:solidFill>
                  <a:srgbClr val="4C7C99"/>
                </a:solidFill>
                <a:hlinkClick r:id="rId3">
                  <a:extLst>
                    <a:ext uri="{A12FA001-AC4F-418D-AE19-62706E023703}">
                      <ahyp:hlinkClr xmlns:ahyp="http://schemas.microsoft.com/office/drawing/2018/hyperlinkcolor" val="tx"/>
                    </a:ext>
                  </a:extLst>
                </a:hlinkClick>
              </a:rPr>
              <a:t>http://www.in.gov/idoa/2354.htm</a:t>
            </a:r>
            <a:endParaRPr sz="1800" dirty="0">
              <a:solidFill>
                <a:srgbClr val="4C7C99"/>
              </a:solidFill>
            </a:endParaRPr>
          </a:p>
          <a:p>
            <a:pPr marL="342900" lvl="0" indent="-342900" algn="ctr" rtl="0">
              <a:lnSpc>
                <a:spcPct val="80000"/>
              </a:lnSpc>
              <a:spcBef>
                <a:spcPts val="360"/>
              </a:spcBef>
              <a:spcAft>
                <a:spcPts val="0"/>
              </a:spcAft>
              <a:buClr>
                <a:schemeClr val="dk2"/>
              </a:buClr>
              <a:buSzPts val="1800"/>
              <a:buNone/>
            </a:pPr>
            <a:endParaRPr sz="1800" dirty="0">
              <a:solidFill>
                <a:schemeClr val="dk1"/>
              </a:solidFill>
            </a:endParaRPr>
          </a:p>
          <a:p>
            <a:pPr marL="342900" lvl="0" indent="-342900" algn="l" rtl="0">
              <a:lnSpc>
                <a:spcPct val="80000"/>
              </a:lnSpc>
              <a:spcBef>
                <a:spcPts val="360"/>
              </a:spcBef>
              <a:spcAft>
                <a:spcPts val="0"/>
              </a:spcAft>
              <a:buClr>
                <a:schemeClr val="dk1"/>
              </a:buClr>
              <a:buSzPts val="1800"/>
              <a:buFont typeface="Libre Franklin"/>
              <a:buAutoNum type="alphaUcPeriod"/>
            </a:pPr>
            <a:r>
              <a:rPr lang="en-US" sz="1800" dirty="0">
                <a:solidFill>
                  <a:schemeClr val="dk1"/>
                </a:solidFill>
              </a:rPr>
              <a:t>Link to the developing for bidder registry with IDOA and Secretary of State.</a:t>
            </a:r>
            <a:endParaRPr dirty="0"/>
          </a:p>
          <a:p>
            <a:pPr marL="514350" lvl="1" indent="0" algn="l" rtl="0">
              <a:lnSpc>
                <a:spcPct val="80000"/>
              </a:lnSpc>
              <a:spcBef>
                <a:spcPts val="360"/>
              </a:spcBef>
              <a:spcAft>
                <a:spcPts val="0"/>
              </a:spcAft>
              <a:buClr>
                <a:srgbClr val="4C7C99"/>
              </a:buClr>
              <a:buSzPts val="1800"/>
              <a:buNone/>
            </a:pPr>
            <a:r>
              <a:rPr lang="en-US" sz="1800" i="0" u="sng" dirty="0">
                <a:solidFill>
                  <a:srgbClr val="4C7C99"/>
                </a:solidFill>
                <a:hlinkClick r:id="rId4">
                  <a:extLst>
                    <a:ext uri="{A12FA001-AC4F-418D-AE19-62706E023703}">
                      <ahyp:hlinkClr xmlns:ahyp="http://schemas.microsoft.com/office/drawing/2018/hyperlinkcolor" val="tx"/>
                    </a:ext>
                  </a:extLst>
                </a:hlinkClick>
              </a:rPr>
              <a:t>http://www.in.gov/idoa/2464.htm</a:t>
            </a:r>
            <a:endParaRPr sz="1800" i="0" dirty="0">
              <a:solidFill>
                <a:srgbClr val="4C7C99"/>
              </a:solidFill>
            </a:endParaRPr>
          </a:p>
          <a:p>
            <a:pPr marL="342900" lvl="0" indent="-342900" algn="l" rtl="0">
              <a:lnSpc>
                <a:spcPct val="80000"/>
              </a:lnSpc>
              <a:spcBef>
                <a:spcPts val="360"/>
              </a:spcBef>
              <a:spcAft>
                <a:spcPts val="0"/>
              </a:spcAft>
              <a:buClr>
                <a:schemeClr val="dk1"/>
              </a:buClr>
              <a:buSzPts val="1800"/>
              <a:buFont typeface="Libre Franklin"/>
              <a:buAutoNum type="alphaUcPeriod"/>
            </a:pPr>
            <a:r>
              <a:rPr lang="en-US" sz="1800" dirty="0">
                <a:solidFill>
                  <a:schemeClr val="dk1"/>
                </a:solidFill>
              </a:rPr>
              <a:t>Secretary of State of Indiana:</a:t>
            </a:r>
            <a:endParaRPr dirty="0"/>
          </a:p>
          <a:p>
            <a:pPr marL="514350" lvl="1" indent="0" algn="l" rtl="0">
              <a:lnSpc>
                <a:spcPct val="80000"/>
              </a:lnSpc>
              <a:spcBef>
                <a:spcPts val="360"/>
              </a:spcBef>
              <a:spcAft>
                <a:spcPts val="0"/>
              </a:spcAft>
              <a:buClr>
                <a:schemeClr val="dk1"/>
              </a:buClr>
              <a:buSzPts val="1800"/>
              <a:buNone/>
            </a:pPr>
            <a:r>
              <a:rPr lang="en-US" sz="1800" i="0" dirty="0">
                <a:solidFill>
                  <a:schemeClr val="dk1"/>
                </a:solidFill>
              </a:rPr>
              <a:t>Can be reached at (317) 232-6576 for registration assistance. </a:t>
            </a:r>
            <a:r>
              <a:rPr lang="en-US" sz="1800" i="0" u="sng" dirty="0">
                <a:solidFill>
                  <a:srgbClr val="4C7C99"/>
                </a:solidFill>
                <a:hlinkClick r:id="rId5">
                  <a:extLst>
                    <a:ext uri="{A12FA001-AC4F-418D-AE19-62706E023703}">
                      <ahyp:hlinkClr xmlns:ahyp="http://schemas.microsoft.com/office/drawing/2018/hyperlinkcolor" val="tx"/>
                    </a:ext>
                  </a:extLst>
                </a:hlinkClick>
              </a:rPr>
              <a:t>www.in.gov/sos</a:t>
            </a:r>
            <a:endParaRPr sz="1800" i="0" dirty="0">
              <a:solidFill>
                <a:srgbClr val="4C7C99"/>
              </a:solidFill>
            </a:endParaRPr>
          </a:p>
          <a:p>
            <a:pPr marL="342900" lvl="0" indent="-342900" algn="l" rtl="0">
              <a:lnSpc>
                <a:spcPct val="80000"/>
              </a:lnSpc>
              <a:spcBef>
                <a:spcPts val="360"/>
              </a:spcBef>
              <a:spcAft>
                <a:spcPts val="0"/>
              </a:spcAft>
              <a:buClr>
                <a:schemeClr val="dk1"/>
              </a:buClr>
              <a:buSzPts val="1800"/>
              <a:buFont typeface="Libre Franklin"/>
              <a:buAutoNum type="alphaUcPeriod"/>
            </a:pPr>
            <a:r>
              <a:rPr lang="en-US" sz="1800" dirty="0">
                <a:solidFill>
                  <a:schemeClr val="dk1"/>
                </a:solidFill>
              </a:rPr>
              <a:t>See Vendor and Supplier Resource Center:</a:t>
            </a:r>
            <a:endParaRPr dirty="0"/>
          </a:p>
          <a:p>
            <a:pPr marL="514350" lvl="1" indent="0" algn="l" rtl="0">
              <a:lnSpc>
                <a:spcPct val="80000"/>
              </a:lnSpc>
              <a:spcBef>
                <a:spcPts val="360"/>
              </a:spcBef>
              <a:spcAft>
                <a:spcPts val="0"/>
              </a:spcAft>
              <a:buClr>
                <a:srgbClr val="4C7C99"/>
              </a:buClr>
              <a:buSzPts val="1800"/>
              <a:buNone/>
            </a:pPr>
            <a:r>
              <a:rPr lang="en-US" sz="1800" i="0" u="sng" dirty="0">
                <a:solidFill>
                  <a:srgbClr val="4C7C99"/>
                </a:solidFill>
                <a:hlinkClick r:id="rId6">
                  <a:extLst>
                    <a:ext uri="{A12FA001-AC4F-418D-AE19-62706E023703}">
                      <ahyp:hlinkClr xmlns:ahyp="http://schemas.microsoft.com/office/drawing/2018/hyperlinkcolor" val="tx"/>
                    </a:ext>
                  </a:extLst>
                </a:hlinkClick>
              </a:rPr>
              <a:t>http://www.in.gov/idoa/3106.htm</a:t>
            </a:r>
            <a:endParaRPr sz="1800" i="0" dirty="0">
              <a:solidFill>
                <a:srgbClr val="4C7C99"/>
              </a:solidFill>
            </a:endParaRPr>
          </a:p>
          <a:p>
            <a:pPr marL="342900" lvl="0" indent="-342900" algn="l" rtl="0">
              <a:lnSpc>
                <a:spcPct val="80000"/>
              </a:lnSpc>
              <a:spcBef>
                <a:spcPts val="360"/>
              </a:spcBef>
              <a:spcAft>
                <a:spcPts val="0"/>
              </a:spcAft>
              <a:buClr>
                <a:schemeClr val="dk1"/>
              </a:buClr>
              <a:buSzPts val="1800"/>
              <a:buFont typeface="Libre Franklin"/>
              <a:buAutoNum type="alphaUcPeriod"/>
            </a:pPr>
            <a:r>
              <a:rPr lang="en-US" sz="1800" dirty="0">
                <a:solidFill>
                  <a:schemeClr val="dk1"/>
                </a:solidFill>
              </a:rPr>
              <a:t>Minority and Women Owned Business Enterprises:</a:t>
            </a:r>
            <a:endParaRPr dirty="0"/>
          </a:p>
          <a:p>
            <a:pPr marL="530339" lvl="1" indent="0" algn="l" rtl="0">
              <a:lnSpc>
                <a:spcPct val="80000"/>
              </a:lnSpc>
              <a:spcBef>
                <a:spcPts val="360"/>
              </a:spcBef>
              <a:spcAft>
                <a:spcPts val="0"/>
              </a:spcAft>
              <a:buClr>
                <a:schemeClr val="dk1"/>
              </a:buClr>
              <a:buSzPts val="1800"/>
              <a:buNone/>
            </a:pPr>
            <a:r>
              <a:rPr lang="en-US" sz="1800" i="0" dirty="0">
                <a:solidFill>
                  <a:schemeClr val="dk1"/>
                </a:solidFill>
              </a:rPr>
              <a:t>Link to more information and full listing of IDOA Minority and Women Owned Businesses</a:t>
            </a:r>
            <a:endParaRPr dirty="0"/>
          </a:p>
          <a:p>
            <a:pPr marL="530339" lvl="1" indent="0" algn="l" rtl="0">
              <a:lnSpc>
                <a:spcPct val="80000"/>
              </a:lnSpc>
              <a:spcBef>
                <a:spcPts val="360"/>
              </a:spcBef>
              <a:spcAft>
                <a:spcPts val="0"/>
              </a:spcAft>
              <a:buClr>
                <a:srgbClr val="4C7C99"/>
              </a:buClr>
              <a:buSzPts val="1800"/>
              <a:buNone/>
            </a:pPr>
            <a:r>
              <a:rPr lang="en-US" sz="1800" i="0" u="sng" dirty="0">
                <a:solidFill>
                  <a:srgbClr val="4C7C99"/>
                </a:solidFill>
                <a:hlinkClick r:id="rId7">
                  <a:extLst>
                    <a:ext uri="{A12FA001-AC4F-418D-AE19-62706E023703}">
                      <ahyp:hlinkClr xmlns:ahyp="http://schemas.microsoft.com/office/drawing/2018/hyperlinkcolor" val="tx"/>
                    </a:ext>
                  </a:extLst>
                </a:hlinkClick>
              </a:rPr>
              <a:t>http://www.in.gov/idoa/2352.htm</a:t>
            </a:r>
            <a:endParaRPr sz="1800" i="0" dirty="0">
              <a:solidFill>
                <a:srgbClr val="4C7C99"/>
              </a:solidFill>
            </a:endParaRPr>
          </a:p>
          <a:p>
            <a:pPr marL="342900" lvl="0" indent="-342900" algn="l" rtl="0">
              <a:lnSpc>
                <a:spcPct val="80000"/>
              </a:lnSpc>
              <a:spcBef>
                <a:spcPts val="360"/>
              </a:spcBef>
              <a:spcAft>
                <a:spcPts val="0"/>
              </a:spcAft>
              <a:buClr>
                <a:schemeClr val="dk1"/>
              </a:buClr>
              <a:buSzPts val="1800"/>
              <a:buFont typeface="Libre Franklin"/>
              <a:buAutoNum type="alphaUcPeriod"/>
            </a:pPr>
            <a:r>
              <a:rPr lang="en-US" sz="1800" dirty="0">
                <a:solidFill>
                  <a:schemeClr val="dk1"/>
                </a:solidFill>
              </a:rPr>
              <a:t>RFP posting and updates:</a:t>
            </a:r>
            <a:endParaRPr dirty="0"/>
          </a:p>
          <a:p>
            <a:pPr marL="530339" lvl="1" indent="0" algn="l" rtl="0">
              <a:lnSpc>
                <a:spcPct val="80000"/>
              </a:lnSpc>
              <a:spcBef>
                <a:spcPts val="360"/>
              </a:spcBef>
              <a:spcAft>
                <a:spcPts val="0"/>
              </a:spcAft>
              <a:buClr>
                <a:schemeClr val="dk1"/>
              </a:buClr>
              <a:buSzPts val="1800"/>
              <a:buNone/>
            </a:pPr>
            <a:r>
              <a:rPr lang="en-US" sz="1800" i="0" dirty="0">
                <a:solidFill>
                  <a:schemeClr val="dk1"/>
                </a:solidFill>
              </a:rPr>
              <a:t>Go to </a:t>
            </a:r>
            <a:r>
              <a:rPr lang="en-US" sz="1800" i="0" u="sng" dirty="0">
                <a:solidFill>
                  <a:srgbClr val="4C7C99"/>
                </a:solidFill>
                <a:hlinkClick r:id="rId8">
                  <a:extLst>
                    <a:ext uri="{A12FA001-AC4F-418D-AE19-62706E023703}">
                      <ahyp:hlinkClr xmlns:ahyp="http://schemas.microsoft.com/office/drawing/2018/hyperlinkcolor" val="tx"/>
                    </a:ext>
                  </a:extLst>
                </a:hlinkClick>
              </a:rPr>
              <a:t>http://www.in.gov/idoa/2354.htm</a:t>
            </a:r>
            <a:r>
              <a:rPr lang="en-US" sz="1800" i="0" dirty="0">
                <a:solidFill>
                  <a:srgbClr val="4C7C99"/>
                </a:solidFill>
              </a:rPr>
              <a:t> </a:t>
            </a:r>
            <a:r>
              <a:rPr lang="en-US" sz="1800" i="0" dirty="0">
                <a:solidFill>
                  <a:schemeClr val="dk1"/>
                </a:solidFill>
              </a:rPr>
              <a:t>(select “Current Opportunities” link) </a:t>
            </a:r>
            <a:endParaRPr dirty="0"/>
          </a:p>
          <a:p>
            <a:pPr marL="530339" lvl="1" indent="0" algn="l" rtl="0">
              <a:lnSpc>
                <a:spcPct val="80000"/>
              </a:lnSpc>
              <a:spcBef>
                <a:spcPts val="0"/>
              </a:spcBef>
              <a:spcAft>
                <a:spcPts val="0"/>
              </a:spcAft>
              <a:buClr>
                <a:schemeClr val="dk1"/>
              </a:buClr>
              <a:buSzPts val="1800"/>
              <a:buNone/>
            </a:pPr>
            <a:r>
              <a:rPr lang="en-US" sz="1800" i="0" dirty="0">
                <a:solidFill>
                  <a:schemeClr val="dk1"/>
                </a:solidFill>
              </a:rPr>
              <a:t>Scroll through table until you find desired RFP number on left-hand side and click the link.</a:t>
            </a:r>
            <a:endParaRPr sz="1800" b="1" i="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03"/>
        <p:cNvGrpSpPr/>
        <p:nvPr/>
      </p:nvGrpSpPr>
      <p:grpSpPr>
        <a:xfrm>
          <a:off x="0" y="0"/>
          <a:ext cx="0" cy="0"/>
          <a:chOff x="0" y="0"/>
          <a:chExt cx="0" cy="0"/>
        </a:xfrm>
      </p:grpSpPr>
      <p:sp>
        <p:nvSpPr>
          <p:cNvPr id="504" name="Google Shape;504;p38"/>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Questions</a:t>
            </a:r>
            <a:br>
              <a:rPr lang="en-US" sz="4000" dirty="0">
                <a:solidFill>
                  <a:schemeClr val="dk1"/>
                </a:solidFill>
              </a:rPr>
            </a:br>
            <a:endParaRPr sz="4000" dirty="0"/>
          </a:p>
        </p:txBody>
      </p:sp>
      <p:sp>
        <p:nvSpPr>
          <p:cNvPr id="505" name="Google Shape;505;p38"/>
          <p:cNvSpPr txBox="1">
            <a:spLocks noGrp="1"/>
          </p:cNvSpPr>
          <p:nvPr>
            <p:ph type="body" idx="1"/>
          </p:nvPr>
        </p:nvSpPr>
        <p:spPr>
          <a:xfrm>
            <a:off x="1371600" y="2298699"/>
            <a:ext cx="9601200" cy="2656073"/>
          </a:xfrm>
          <a:prstGeom prst="rect">
            <a:avLst/>
          </a:prstGeom>
          <a:noFill/>
          <a:ln>
            <a:noFill/>
          </a:ln>
        </p:spPr>
        <p:txBody>
          <a:bodyPr spcFirstLastPara="1" wrap="square" lIns="91425" tIns="45700" rIns="91425" bIns="45700" anchor="t" anchorCtr="0">
            <a:normAutofit/>
          </a:bodyPr>
          <a:lstStyle/>
          <a:p>
            <a:pPr marL="384038" lvl="0" indent="-384038" algn="l" rtl="0">
              <a:lnSpc>
                <a:spcPct val="94000"/>
              </a:lnSpc>
              <a:spcBef>
                <a:spcPts val="0"/>
              </a:spcBef>
              <a:spcAft>
                <a:spcPts val="0"/>
              </a:spcAft>
              <a:buClr>
                <a:srgbClr val="101D49"/>
              </a:buClr>
              <a:buSzPts val="2400"/>
              <a:buFont typeface="Noto Sans Symbols"/>
              <a:buChar char="▪"/>
            </a:pPr>
            <a:r>
              <a:rPr lang="en-US" sz="2400" dirty="0">
                <a:solidFill>
                  <a:srgbClr val="101D49"/>
                </a:solidFill>
              </a:rPr>
              <a:t>All questions/inquiries should be submitted using the Q&amp;A Template (Attachment G) based on the process outlined in Section 1.7 of the RFP Main Document.</a:t>
            </a:r>
            <a:br>
              <a:rPr lang="en-US" sz="2400" dirty="0">
                <a:solidFill>
                  <a:srgbClr val="101D49"/>
                </a:solidFill>
              </a:rPr>
            </a:br>
            <a:endParaRPr sz="2400" dirty="0">
              <a:solidFill>
                <a:srgbClr val="101D49"/>
              </a:solidFill>
            </a:endParaRPr>
          </a:p>
          <a:p>
            <a:pPr marL="384038" lvl="0" indent="-384038" algn="l" rtl="0">
              <a:lnSpc>
                <a:spcPct val="94000"/>
              </a:lnSpc>
              <a:spcBef>
                <a:spcPts val="1200"/>
              </a:spcBef>
              <a:spcAft>
                <a:spcPts val="0"/>
              </a:spcAft>
              <a:buClr>
                <a:srgbClr val="101D49"/>
              </a:buClr>
              <a:buSzPts val="2400"/>
              <a:buFont typeface="Noto Sans Symbols"/>
              <a:buChar char="▪"/>
            </a:pPr>
            <a:r>
              <a:rPr lang="en-US" sz="2400" b="1" dirty="0">
                <a:solidFill>
                  <a:srgbClr val="101D49"/>
                </a:solidFill>
                <a:latin typeface="Calibri"/>
                <a:ea typeface="Calibri"/>
                <a:cs typeface="Calibri"/>
                <a:sym typeface="Calibri"/>
              </a:rPr>
              <a:t>Reminder</a:t>
            </a:r>
            <a:r>
              <a:rPr lang="en-US" sz="2400" dirty="0">
                <a:solidFill>
                  <a:srgbClr val="101D49"/>
                </a:solidFill>
                <a:latin typeface="Calibri"/>
                <a:ea typeface="Calibri"/>
                <a:cs typeface="Calibri"/>
                <a:sym typeface="Calibri"/>
              </a:rPr>
              <a:t>: If interested, send a Pre-Proposal Network Opportunities Form (Attachment I) via email, to </a:t>
            </a:r>
            <a:r>
              <a:rPr lang="en-US" sz="2400" u="sng" dirty="0">
                <a:solidFill>
                  <a:srgbClr val="0000FF"/>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rfp@idoa.in.gov</a:t>
            </a:r>
            <a:r>
              <a:rPr lang="en-US" sz="2400" dirty="0">
                <a:solidFill>
                  <a:schemeClr val="dk1"/>
                </a:solidFill>
                <a:latin typeface="Calibri"/>
                <a:ea typeface="Calibri"/>
                <a:cs typeface="Calibri"/>
                <a:sym typeface="Calibri"/>
              </a:rPr>
              <a:t> </a:t>
            </a:r>
            <a:r>
              <a:rPr lang="en-US" sz="2400" dirty="0">
                <a:solidFill>
                  <a:srgbClr val="101D49"/>
                </a:solidFill>
                <a:latin typeface="Calibri"/>
                <a:ea typeface="Calibri"/>
                <a:cs typeface="Calibri"/>
                <a:sym typeface="Calibri"/>
              </a:rPr>
              <a:t>by on</a:t>
            </a:r>
            <a:r>
              <a:rPr lang="en-US" sz="2400" dirty="0">
                <a:solidFill>
                  <a:srgbClr val="101D49"/>
                </a:solidFill>
              </a:rPr>
              <a:t> </a:t>
            </a:r>
            <a:r>
              <a:rPr lang="en-US" sz="2400" dirty="0">
                <a:solidFill>
                  <a:srgbClr val="FF0000"/>
                </a:solidFill>
              </a:rPr>
              <a:t>Friday, 3/14/2025.</a:t>
            </a:r>
            <a:endParaRPr dirty="0"/>
          </a:p>
          <a:p>
            <a:pPr marL="384038" lvl="0" indent="-257038" algn="l" rtl="0">
              <a:lnSpc>
                <a:spcPct val="94000"/>
              </a:lnSpc>
              <a:spcBef>
                <a:spcPts val="1200"/>
              </a:spcBef>
              <a:spcAft>
                <a:spcPts val="0"/>
              </a:spcAft>
              <a:buClr>
                <a:schemeClr val="dk2"/>
              </a:buClr>
              <a:buSzPts val="2000"/>
              <a:buFont typeface="Noto Sans Symbols"/>
              <a:buNone/>
            </a:pPr>
            <a:endParaRPr dirty="0">
              <a:solidFill>
                <a:srgbClr val="101D49"/>
              </a:solidFill>
            </a:endParaRPr>
          </a:p>
          <a:p>
            <a:pPr marL="384038" lvl="0" indent="-257038" algn="l" rtl="0">
              <a:lnSpc>
                <a:spcPct val="94000"/>
              </a:lnSpc>
              <a:spcBef>
                <a:spcPts val="1200"/>
              </a:spcBef>
              <a:spcAft>
                <a:spcPts val="0"/>
              </a:spcAft>
              <a:buClr>
                <a:schemeClr val="dk2"/>
              </a:buClr>
              <a:buSzPts val="2000"/>
              <a:buFont typeface="Noto Sans Symbols"/>
              <a:buNone/>
            </a:pPr>
            <a:endParaRPr dirty="0">
              <a:solidFill>
                <a:srgbClr val="101D49"/>
              </a:solidFill>
            </a:endParaRPr>
          </a:p>
          <a:p>
            <a:pPr marL="0" lvl="0" indent="0" algn="l" rtl="0">
              <a:lnSpc>
                <a:spcPct val="94000"/>
              </a:lnSpc>
              <a:spcBef>
                <a:spcPts val="1200"/>
              </a:spcBef>
              <a:spcAft>
                <a:spcPts val="0"/>
              </a:spcAft>
              <a:buClr>
                <a:schemeClr val="dk2"/>
              </a:buClr>
              <a:buSzPts val="3200"/>
              <a:buFont typeface="Libre Franklin"/>
              <a:buNone/>
            </a:pPr>
            <a:endParaRPr sz="3200" dirty="0">
              <a:solidFill>
                <a:schemeClr val="dk1"/>
              </a:solidFill>
            </a:endParaRPr>
          </a:p>
          <a:p>
            <a:pPr marL="0" lvl="0" indent="0" algn="l" rtl="0">
              <a:lnSpc>
                <a:spcPct val="94000"/>
              </a:lnSpc>
              <a:spcBef>
                <a:spcPts val="1200"/>
              </a:spcBef>
              <a:spcAft>
                <a:spcPts val="0"/>
              </a:spcAft>
              <a:buClr>
                <a:schemeClr val="dk2"/>
              </a:buClr>
              <a:buSzPts val="3200"/>
              <a:buFont typeface="Libre Franklin"/>
              <a:buNone/>
            </a:pPr>
            <a:endParaRPr sz="3200" dirty="0">
              <a:solidFill>
                <a:schemeClr val="dk1"/>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Shape 510"/>
        <p:cNvGrpSpPr/>
        <p:nvPr/>
      </p:nvGrpSpPr>
      <p:grpSpPr>
        <a:xfrm>
          <a:off x="0" y="0"/>
          <a:ext cx="0" cy="0"/>
          <a:chOff x="0" y="0"/>
          <a:chExt cx="0" cy="0"/>
        </a:xfrm>
      </p:grpSpPr>
      <p:sp>
        <p:nvSpPr>
          <p:cNvPr id="511" name="Google Shape;511;p39"/>
          <p:cNvSpPr txBox="1">
            <a:spLocks noGrp="1"/>
          </p:cNvSpPr>
          <p:nvPr>
            <p:ph type="ctrTitle"/>
          </p:nvPr>
        </p:nvSpPr>
        <p:spPr>
          <a:xfrm>
            <a:off x="2330116" y="1333998"/>
            <a:ext cx="7531768" cy="4584700"/>
          </a:xfrm>
          <a:prstGeom prst="rect">
            <a:avLst/>
          </a:prstGeom>
          <a:noFill/>
          <a:ln>
            <a:noFill/>
          </a:ln>
        </p:spPr>
        <p:txBody>
          <a:bodyPr spcFirstLastPara="1" wrap="square" lIns="91425" tIns="45700" rIns="91425" bIns="45700" anchor="t" anchorCtr="0">
            <a:noAutofit/>
          </a:bodyPr>
          <a:lstStyle/>
          <a:p>
            <a:pPr marL="0" lvl="0" indent="0" algn="ctr" rtl="0">
              <a:lnSpc>
                <a:spcPct val="89000"/>
              </a:lnSpc>
              <a:spcBef>
                <a:spcPts val="0"/>
              </a:spcBef>
              <a:spcAft>
                <a:spcPts val="0"/>
              </a:spcAft>
              <a:buClr>
                <a:srgbClr val="101D49"/>
              </a:buClr>
              <a:buSzPts val="6000"/>
              <a:buFont typeface="Calibri"/>
              <a:buNone/>
            </a:pPr>
            <a:r>
              <a:rPr lang="en-US" sz="6000" b="1" cap="none">
                <a:latin typeface="Calibri"/>
                <a:ea typeface="Calibri"/>
                <a:cs typeface="Calibri"/>
                <a:sym typeface="Calibri"/>
              </a:rPr>
              <a:t>Thank You</a:t>
            </a:r>
            <a:br>
              <a:rPr lang="en-US" sz="2800" b="1" cap="none"/>
            </a:br>
            <a:br>
              <a:rPr lang="en-US" sz="2800" b="1" cap="none"/>
            </a:br>
            <a:r>
              <a:rPr lang="en-US" sz="2400" b="1" cap="none">
                <a:latin typeface="Calibri"/>
                <a:ea typeface="Calibri"/>
                <a:cs typeface="Calibri"/>
                <a:sym typeface="Calibri"/>
              </a:rPr>
              <a:t>Christina Garcia</a:t>
            </a:r>
            <a:br>
              <a:rPr lang="en-US" sz="2400" b="1" cap="none"/>
            </a:br>
            <a:r>
              <a:rPr lang="en-US" sz="2400" u="sng" cap="none">
                <a:solidFill>
                  <a:srgbClr val="0000FF"/>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cgarcia@idoa.in.gov</a:t>
            </a:r>
            <a:br>
              <a:rPr lang="en-US" sz="2400" b="1" cap="none"/>
            </a:br>
            <a:br>
              <a:rPr lang="en-US" sz="2400" b="1" cap="none"/>
            </a:br>
            <a:br>
              <a:rPr lang="en-US" sz="2400" b="1" cap="none"/>
            </a:br>
            <a:r>
              <a:rPr lang="en-US" sz="2400" b="1" cap="none">
                <a:latin typeface="Calibri"/>
                <a:ea typeface="Calibri"/>
                <a:cs typeface="Calibri"/>
                <a:sym typeface="Calibri"/>
              </a:rPr>
              <a:t>Division of Supplier Diversity</a:t>
            </a:r>
            <a:br>
              <a:rPr lang="en-US" sz="2400" cap="none"/>
            </a:br>
            <a:r>
              <a:rPr lang="en-US" sz="2400" u="sng" cap="none">
                <a:solidFill>
                  <a:srgbClr val="0000FF"/>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mwbecompliance@idoa.in.gov</a:t>
            </a:r>
            <a:r>
              <a:rPr lang="en-US" sz="2400" cap="none">
                <a:solidFill>
                  <a:srgbClr val="0000FF"/>
                </a:solidFill>
                <a:latin typeface="Calibri"/>
                <a:ea typeface="Calibri"/>
                <a:cs typeface="Calibri"/>
                <a:sym typeface="Calibri"/>
              </a:rPr>
              <a:t> </a:t>
            </a:r>
            <a:br>
              <a:rPr lang="en-US" sz="2400" cap="none"/>
            </a:br>
            <a:r>
              <a:rPr lang="en-US" sz="2400" u="sng" cap="none">
                <a:solidFill>
                  <a:srgbClr val="0000FF"/>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www.in.gov/idoa/mwbe/payaudit.htm</a:t>
            </a:r>
            <a:r>
              <a:rPr lang="en-US" sz="2400" cap="none">
                <a:solidFill>
                  <a:srgbClr val="0000FF"/>
                </a:solidFill>
                <a:latin typeface="Calibri"/>
                <a:ea typeface="Calibri"/>
                <a:cs typeface="Calibri"/>
                <a:sym typeface="Calibri"/>
              </a:rPr>
              <a:t> </a:t>
            </a:r>
            <a:endParaRPr sz="2400" cap="none">
              <a:solidFill>
                <a:srgbClr val="0000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4"/>
          <p:cNvSpPr txBox="1">
            <a:spLocks noGrp="1"/>
          </p:cNvSpPr>
          <p:nvPr>
            <p:ph type="title"/>
          </p:nvPr>
        </p:nvSpPr>
        <p:spPr>
          <a:xfrm>
            <a:off x="1371600" y="770286"/>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Purpose of the RFP and Background</a:t>
            </a:r>
            <a:endParaRPr/>
          </a:p>
        </p:txBody>
      </p:sp>
      <p:sp>
        <p:nvSpPr>
          <p:cNvPr id="216" name="Google Shape;216;p4"/>
          <p:cNvSpPr txBox="1">
            <a:spLocks noGrp="1"/>
          </p:cNvSpPr>
          <p:nvPr>
            <p:ph type="body" idx="1"/>
          </p:nvPr>
        </p:nvSpPr>
        <p:spPr>
          <a:xfrm>
            <a:off x="1371600" y="1928191"/>
            <a:ext cx="9070258" cy="3795736"/>
          </a:xfrm>
          <a:prstGeom prst="rect">
            <a:avLst/>
          </a:prstGeom>
          <a:noFill/>
          <a:ln>
            <a:noFill/>
          </a:ln>
        </p:spPr>
        <p:txBody>
          <a:bodyPr spcFirstLastPara="1" wrap="square" lIns="91425" tIns="45700" rIns="91425" bIns="45700" anchor="t" anchorCtr="0">
            <a:normAutofit/>
          </a:bodyPr>
          <a:lstStyle/>
          <a:p>
            <a:pPr marL="0" marR="0" lvl="0" indent="0" algn="l" rtl="0">
              <a:lnSpc>
                <a:spcPct val="94000"/>
              </a:lnSpc>
              <a:spcBef>
                <a:spcPts val="0"/>
              </a:spcBef>
              <a:spcAft>
                <a:spcPts val="0"/>
              </a:spcAft>
              <a:buClr>
                <a:schemeClr val="dk2"/>
              </a:buClr>
              <a:buSzPts val="2400"/>
              <a:buNone/>
            </a:pPr>
            <a:endParaRPr sz="2400" dirty="0">
              <a:solidFill>
                <a:srgbClr val="101D49"/>
              </a:solidFill>
            </a:endParaRPr>
          </a:p>
          <a:p>
            <a:pPr marL="383540" lvl="0" indent="-383540" algn="l" rtl="0">
              <a:lnSpc>
                <a:spcPct val="94000"/>
              </a:lnSpc>
              <a:spcBef>
                <a:spcPts val="0"/>
              </a:spcBef>
              <a:spcAft>
                <a:spcPts val="0"/>
              </a:spcAft>
              <a:buClr>
                <a:srgbClr val="101D49"/>
              </a:buClr>
              <a:buSzPts val="2400"/>
              <a:buChar char="■"/>
            </a:pPr>
            <a:r>
              <a:rPr lang="en-US" dirty="0">
                <a:effectLst/>
                <a:latin typeface="Calibri" panose="020F0502020204030204" pitchFamily="34" charset="0"/>
                <a:ea typeface="Calibri" panose="020F0502020204030204" pitchFamily="34" charset="0"/>
              </a:rPr>
              <a:t>The purpose of this solicitation is to select a respondent that can satisfy the State’s need for a comprehensive solution to manage the reservations of rentable facilities, such as campgrounds, cabins, and shelters, and the applicable retail sales transactions, inventory management, gift card program, event management, venue or ticketing management, time-managed recreation item rentals, reward/loyalty program, and customer self-service options.  It is the intent of INDNR to contract with a respondent that provides a quality Central Reservation Solution for the Division of State Parks (DSP) and the Division of Forestry (DOF).</a:t>
            </a:r>
            <a:endParaRPr lang="en-US" sz="2800" dirty="0">
              <a:solidFill>
                <a:srgbClr val="101D49"/>
              </a:solidFill>
            </a:endParaRPr>
          </a:p>
          <a:p>
            <a:pPr marL="0" lvl="0" indent="0" algn="l" rtl="0">
              <a:lnSpc>
                <a:spcPct val="94000"/>
              </a:lnSpc>
              <a:spcBef>
                <a:spcPts val="0"/>
              </a:spcBef>
              <a:spcAft>
                <a:spcPts val="0"/>
              </a:spcAft>
              <a:buClr>
                <a:schemeClr val="dk2"/>
              </a:buClr>
              <a:buSzPts val="2400"/>
              <a:buNone/>
            </a:pPr>
            <a:endParaRPr sz="2400" dirty="0">
              <a:solidFill>
                <a:srgbClr val="101D49"/>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6"/>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Term of Contract</a:t>
            </a:r>
            <a:endParaRPr/>
          </a:p>
        </p:txBody>
      </p:sp>
      <p:sp>
        <p:nvSpPr>
          <p:cNvPr id="245" name="Google Shape;245;p6"/>
          <p:cNvSpPr txBox="1">
            <a:spLocks noGrp="1"/>
          </p:cNvSpPr>
          <p:nvPr>
            <p:ph type="body" idx="1"/>
          </p:nvPr>
        </p:nvSpPr>
        <p:spPr>
          <a:xfrm>
            <a:off x="1371600" y="2286004"/>
            <a:ext cx="9058759" cy="2900191"/>
          </a:xfrm>
          <a:prstGeom prst="rect">
            <a:avLst/>
          </a:prstGeom>
          <a:noFill/>
          <a:ln>
            <a:noFill/>
          </a:ln>
        </p:spPr>
        <p:txBody>
          <a:bodyPr spcFirstLastPara="1" wrap="square" lIns="91425" tIns="45700" rIns="91425" bIns="45700" anchor="t" anchorCtr="0">
            <a:normAutofit/>
          </a:bodyPr>
          <a:lstStyle/>
          <a:p>
            <a:pPr marL="384038" lvl="0" indent="-384038" algn="l" rtl="0">
              <a:lnSpc>
                <a:spcPct val="94000"/>
              </a:lnSpc>
              <a:spcBef>
                <a:spcPts val="0"/>
              </a:spcBef>
              <a:spcAft>
                <a:spcPts val="0"/>
              </a:spcAft>
              <a:buClr>
                <a:srgbClr val="101D49"/>
              </a:buClr>
              <a:buSzPts val="2400"/>
              <a:buChar char="■"/>
            </a:pPr>
            <a:r>
              <a:rPr lang="en-US" sz="2400" dirty="0">
                <a:solidFill>
                  <a:srgbClr val="101D49"/>
                </a:solidFill>
              </a:rPr>
              <a:t>There will be a base term of five (5) years from the date of contract execution. There may be one (1) five-year renewal for a total of ten (10) years at the State's option.</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7"/>
          <p:cNvSpPr txBox="1">
            <a:spLocks noGrp="1"/>
          </p:cNvSpPr>
          <p:nvPr>
            <p:ph type="title"/>
          </p:nvPr>
        </p:nvSpPr>
        <p:spPr>
          <a:xfrm>
            <a:off x="1381296" y="79201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Key Dates</a:t>
            </a:r>
            <a:endParaRPr/>
          </a:p>
        </p:txBody>
      </p:sp>
      <p:graphicFrame>
        <p:nvGraphicFramePr>
          <p:cNvPr id="252" name="Google Shape;252;p7"/>
          <p:cNvGraphicFramePr/>
          <p:nvPr>
            <p:extLst>
              <p:ext uri="{D42A27DB-BD31-4B8C-83A1-F6EECF244321}">
                <p14:modId xmlns:p14="http://schemas.microsoft.com/office/powerpoint/2010/main" val="2660765285"/>
              </p:ext>
            </p:extLst>
          </p:nvPr>
        </p:nvGraphicFramePr>
        <p:xfrm>
          <a:off x="1157591" y="2023118"/>
          <a:ext cx="9601200" cy="2879621"/>
        </p:xfrm>
        <a:graphic>
          <a:graphicData uri="http://schemas.openxmlformats.org/drawingml/2006/table">
            <a:tbl>
              <a:tblPr firstRow="1" bandRow="1">
                <a:noFill/>
                <a:tableStyleId>{0C99908A-2B6C-48A6-91DB-9273E1F45709}</a:tableStyleId>
              </a:tblPr>
              <a:tblGrid>
                <a:gridCol w="5699833">
                  <a:extLst>
                    <a:ext uri="{9D8B030D-6E8A-4147-A177-3AD203B41FA5}">
                      <a16:colId xmlns:a16="http://schemas.microsoft.com/office/drawing/2014/main" val="20000"/>
                    </a:ext>
                  </a:extLst>
                </a:gridCol>
                <a:gridCol w="3901367">
                  <a:extLst>
                    <a:ext uri="{9D8B030D-6E8A-4147-A177-3AD203B41FA5}">
                      <a16:colId xmlns:a16="http://schemas.microsoft.com/office/drawing/2014/main" val="20001"/>
                    </a:ext>
                  </a:extLst>
                </a:gridCol>
              </a:tblGrid>
              <a:tr h="426672">
                <a:tc>
                  <a:txBody>
                    <a:bodyPr/>
                    <a:lstStyle/>
                    <a:p>
                      <a:pPr marL="0" marR="0" lvl="0" indent="0" algn="ctr" rtl="0">
                        <a:spcBef>
                          <a:spcPts val="0"/>
                        </a:spcBef>
                        <a:spcAft>
                          <a:spcPts val="0"/>
                        </a:spcAft>
                        <a:buNone/>
                      </a:pPr>
                      <a:r>
                        <a:rPr lang="en-US" sz="1500" u="none" strike="noStrike" cap="none">
                          <a:solidFill>
                            <a:schemeClr val="dk1"/>
                          </a:solidFill>
                          <a:latin typeface="Calibri"/>
                          <a:ea typeface="Calibri"/>
                          <a:cs typeface="Calibri"/>
                          <a:sym typeface="Calibri"/>
                        </a:rPr>
                        <a:t>Activity</a:t>
                      </a:r>
                      <a:endParaRPr sz="1500" u="none" strike="noStrike" cap="none">
                        <a:solidFill>
                          <a:schemeClr val="dk1"/>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ACC6D6"/>
                    </a:solidFill>
                  </a:tcPr>
                </a:tc>
                <a:tc>
                  <a:txBody>
                    <a:bodyPr/>
                    <a:lstStyle/>
                    <a:p>
                      <a:pPr marL="0" marR="0" lvl="0" indent="0" algn="ctr" rtl="0">
                        <a:spcBef>
                          <a:spcPts val="0"/>
                        </a:spcBef>
                        <a:spcAft>
                          <a:spcPts val="0"/>
                        </a:spcAft>
                        <a:buNone/>
                      </a:pPr>
                      <a:r>
                        <a:rPr lang="en-US" sz="1500" u="none" strike="noStrike" cap="none" dirty="0">
                          <a:solidFill>
                            <a:schemeClr val="dk1"/>
                          </a:solidFill>
                          <a:latin typeface="Calibri"/>
                          <a:ea typeface="Calibri"/>
                          <a:cs typeface="Calibri"/>
                          <a:sym typeface="Calibri"/>
                        </a:rPr>
                        <a:t>Date</a:t>
                      </a:r>
                      <a:endParaRPr sz="1500" u="none" strike="noStrike" cap="none" dirty="0">
                        <a:solidFill>
                          <a:schemeClr val="dk1"/>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ACC6D6"/>
                    </a:solidFill>
                  </a:tcPr>
                </a:tc>
                <a:extLst>
                  <a:ext uri="{0D108BD9-81ED-4DB2-BD59-A6C34878D82A}">
                    <a16:rowId xmlns:a16="http://schemas.microsoft.com/office/drawing/2014/main" val="10000"/>
                  </a:ext>
                </a:extLst>
              </a:tr>
              <a:tr h="426672">
                <a:tc>
                  <a:txBody>
                    <a:bodyPr/>
                    <a:lstStyle/>
                    <a:p>
                      <a:pPr marL="0" marR="0" lvl="0" indent="0" algn="l" rtl="0">
                        <a:spcBef>
                          <a:spcPts val="0"/>
                        </a:spcBef>
                        <a:spcAft>
                          <a:spcPts val="0"/>
                        </a:spcAft>
                        <a:buNone/>
                      </a:pPr>
                      <a:r>
                        <a:rPr lang="en-US" sz="1500" u="none" strike="noStrike" cap="none" dirty="0">
                          <a:solidFill>
                            <a:srgbClr val="101D49"/>
                          </a:solidFill>
                          <a:latin typeface="Calibri"/>
                          <a:ea typeface="Calibri"/>
                          <a:cs typeface="Calibri"/>
                          <a:sym typeface="Calibri"/>
                        </a:rPr>
                        <a:t>Issue of RFP</a:t>
                      </a:r>
                      <a:endParaRPr sz="1500" u="none" strike="noStrike" cap="none" dirty="0">
                        <a:solidFill>
                          <a:srgbClr val="101D49"/>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500" u="none" strike="noStrike" cap="none" dirty="0">
                          <a:solidFill>
                            <a:srgbClr val="002060"/>
                          </a:solidFill>
                          <a:latin typeface="Calibri"/>
                          <a:ea typeface="Calibri"/>
                          <a:cs typeface="Calibri"/>
                          <a:sym typeface="Calibri"/>
                        </a:rPr>
                        <a:t>February 28, 2025</a:t>
                      </a:r>
                      <a:endParaRPr dirty="0">
                        <a:solidFill>
                          <a:srgbClr val="002060"/>
                        </a:solidFill>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477632">
                <a:tc>
                  <a:txBody>
                    <a:bodyPr/>
                    <a:lstStyle/>
                    <a:p>
                      <a:pPr marL="0" marR="0" lvl="0" indent="0" algn="l" rtl="0">
                        <a:spcBef>
                          <a:spcPts val="0"/>
                        </a:spcBef>
                        <a:spcAft>
                          <a:spcPts val="0"/>
                        </a:spcAft>
                        <a:buNone/>
                      </a:pPr>
                      <a:r>
                        <a:rPr lang="en-US" sz="1500" u="none" strike="noStrike" cap="none" dirty="0">
                          <a:solidFill>
                            <a:srgbClr val="101D49"/>
                          </a:solidFill>
                          <a:latin typeface="Calibri"/>
                          <a:ea typeface="Calibri"/>
                          <a:cs typeface="Calibri"/>
                          <a:sym typeface="Calibri"/>
                        </a:rPr>
                        <a:t>Deadline to Submit Pre-Proposal Networking Form (Optional)</a:t>
                      </a:r>
                      <a:endParaRPr dirty="0"/>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500" u="none" strike="noStrike" cap="none" dirty="0">
                          <a:solidFill>
                            <a:srgbClr val="002060"/>
                          </a:solidFill>
                          <a:latin typeface="Calibri"/>
                          <a:ea typeface="Calibri"/>
                          <a:cs typeface="Calibri"/>
                          <a:sym typeface="Calibri"/>
                        </a:rPr>
                        <a:t>March 14, 2025</a:t>
                      </a:r>
                      <a:endParaRPr sz="1500" u="none" strike="noStrike" cap="none" dirty="0">
                        <a:solidFill>
                          <a:srgbClr val="002060"/>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426672">
                <a:tc>
                  <a:txBody>
                    <a:bodyPr/>
                    <a:lstStyle/>
                    <a:p>
                      <a:pPr marL="0" marR="0" lvl="0" indent="0" algn="l" rtl="0">
                        <a:spcBef>
                          <a:spcPts val="0"/>
                        </a:spcBef>
                        <a:spcAft>
                          <a:spcPts val="0"/>
                        </a:spcAft>
                        <a:buNone/>
                      </a:pPr>
                      <a:r>
                        <a:rPr lang="en-US" sz="1500" u="none" strike="noStrike" cap="none" dirty="0">
                          <a:solidFill>
                            <a:srgbClr val="101D49"/>
                          </a:solidFill>
                          <a:latin typeface="Calibri"/>
                          <a:ea typeface="Calibri"/>
                          <a:cs typeface="Calibri"/>
                          <a:sym typeface="Calibri"/>
                        </a:rPr>
                        <a:t>Deadline to Submit Written Questions</a:t>
                      </a:r>
                      <a:endParaRPr dirty="0"/>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500" u="none" strike="noStrike" cap="none" dirty="0">
                          <a:solidFill>
                            <a:srgbClr val="002060"/>
                          </a:solidFill>
                          <a:latin typeface="Calibri"/>
                          <a:ea typeface="Calibri"/>
                          <a:cs typeface="Calibri"/>
                          <a:sym typeface="Calibri"/>
                        </a:rPr>
                        <a:t>March 14, 2025</a:t>
                      </a:r>
                      <a:endParaRPr sz="1500" u="none" strike="noStrike" cap="none" dirty="0">
                        <a:solidFill>
                          <a:srgbClr val="002060"/>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695301">
                <a:tc>
                  <a:txBody>
                    <a:bodyPr/>
                    <a:lstStyle/>
                    <a:p>
                      <a:pPr marL="0" marR="0" lvl="0" indent="0" algn="l" rtl="0">
                        <a:spcBef>
                          <a:spcPts val="0"/>
                        </a:spcBef>
                        <a:spcAft>
                          <a:spcPts val="0"/>
                        </a:spcAft>
                        <a:buNone/>
                      </a:pPr>
                      <a:r>
                        <a:rPr lang="en-US" sz="1500" u="none" strike="noStrike" cap="none" dirty="0">
                          <a:solidFill>
                            <a:srgbClr val="101D49"/>
                          </a:solidFill>
                          <a:latin typeface="Calibri"/>
                          <a:ea typeface="Calibri"/>
                          <a:cs typeface="Calibri"/>
                          <a:sym typeface="Calibri"/>
                        </a:rPr>
                        <a:t>Submission process (Online Submission Form)</a:t>
                      </a:r>
                      <a:endParaRPr dirty="0"/>
                    </a:p>
                  </a:txBody>
                  <a:tcPr marL="45725" marR="45725" marT="45725" marB="45725"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500" u="none" strike="noStrike" cap="none" dirty="0">
                          <a:solidFill>
                            <a:srgbClr val="002060"/>
                          </a:solidFill>
                          <a:latin typeface="Calibri"/>
                          <a:ea typeface="Calibri"/>
                          <a:cs typeface="Calibri"/>
                          <a:sym typeface="Calibri"/>
                        </a:rPr>
                        <a:t>May 21, 2025</a:t>
                      </a:r>
                      <a:endParaRPr sz="1500" u="none" strike="noStrike" cap="none" dirty="0">
                        <a:solidFill>
                          <a:srgbClr val="002060"/>
                        </a:solidFill>
                        <a:latin typeface="Calibri"/>
                        <a:ea typeface="Calibri"/>
                        <a:cs typeface="Calibri"/>
                        <a:sym typeface="Calibri"/>
                      </a:endParaRPr>
                    </a:p>
                  </a:txBody>
                  <a:tcPr marL="45725" marR="45725" marT="45725" marB="45725"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r h="426672">
                <a:tc>
                  <a:txBody>
                    <a:bodyPr/>
                    <a:lstStyle/>
                    <a:p>
                      <a:pPr marL="0" marR="0" lvl="0" indent="0" algn="l" rtl="0">
                        <a:spcBef>
                          <a:spcPts val="0"/>
                        </a:spcBef>
                        <a:spcAft>
                          <a:spcPts val="0"/>
                        </a:spcAft>
                        <a:buNone/>
                      </a:pPr>
                      <a:r>
                        <a:rPr lang="en-US" sz="1500" u="none" strike="noStrike" cap="none" dirty="0">
                          <a:solidFill>
                            <a:srgbClr val="101D49"/>
                          </a:solidFill>
                          <a:latin typeface="Calibri"/>
                          <a:ea typeface="Calibri"/>
                          <a:cs typeface="Calibri"/>
                          <a:sym typeface="Calibri"/>
                        </a:rPr>
                        <a:t>Submission of Reference Check Forms to the State</a:t>
                      </a:r>
                      <a:endParaRPr dirty="0"/>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500" u="none" strike="noStrike" cap="none" dirty="0">
                          <a:solidFill>
                            <a:srgbClr val="002060"/>
                          </a:solidFill>
                          <a:latin typeface="Calibri"/>
                          <a:ea typeface="Calibri"/>
                          <a:cs typeface="Calibri"/>
                          <a:sym typeface="Calibri"/>
                        </a:rPr>
                        <a:t>May 21, 2025</a:t>
                      </a:r>
                      <a:endParaRPr sz="1500" u="none" strike="noStrike" cap="none" dirty="0">
                        <a:solidFill>
                          <a:srgbClr val="002060"/>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9"/>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8"/>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Executive Summary</a:t>
            </a:r>
            <a:endParaRPr/>
          </a:p>
        </p:txBody>
      </p:sp>
      <p:sp>
        <p:nvSpPr>
          <p:cNvPr id="259" name="Google Shape;259;p8"/>
          <p:cNvSpPr txBox="1">
            <a:spLocks noGrp="1"/>
          </p:cNvSpPr>
          <p:nvPr>
            <p:ph type="body" idx="1"/>
          </p:nvPr>
        </p:nvSpPr>
        <p:spPr>
          <a:xfrm>
            <a:off x="1371600" y="1848255"/>
            <a:ext cx="9601200" cy="4041608"/>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0"/>
              </a:spcBef>
              <a:spcAft>
                <a:spcPts val="0"/>
              </a:spcAft>
              <a:buClr>
                <a:srgbClr val="101D49"/>
              </a:buClr>
              <a:buSzPts val="2000"/>
              <a:buNone/>
            </a:pPr>
            <a:r>
              <a:rPr lang="en-US" dirty="0">
                <a:solidFill>
                  <a:srgbClr val="101D49"/>
                </a:solidFill>
              </a:rPr>
              <a:t>At a minimum, Respondents’ Executive Summaries must address the following (also outlined in Section 2.2 of the RFP):</a:t>
            </a:r>
            <a:endParaRPr dirty="0">
              <a:solidFill>
                <a:srgbClr val="101D49"/>
              </a:solidFill>
            </a:endParaRPr>
          </a:p>
          <a:p>
            <a:pPr marL="384038" lvl="0" indent="-384038" algn="l" rtl="0">
              <a:lnSpc>
                <a:spcPct val="94000"/>
              </a:lnSpc>
              <a:spcBef>
                <a:spcPts val="1200"/>
              </a:spcBef>
              <a:spcAft>
                <a:spcPts val="0"/>
              </a:spcAft>
              <a:buClr>
                <a:srgbClr val="101D49"/>
              </a:buClr>
              <a:buSzPts val="2000"/>
              <a:buChar char="■"/>
            </a:pPr>
            <a:r>
              <a:rPr lang="en-US" dirty="0">
                <a:solidFill>
                  <a:srgbClr val="101D49"/>
                </a:solidFill>
              </a:rPr>
              <a:t>State understanding and agreement to Section 1 of the RFP</a:t>
            </a:r>
            <a:endParaRPr dirty="0">
              <a:solidFill>
                <a:srgbClr val="101D49"/>
              </a:solidFill>
            </a:endParaRPr>
          </a:p>
          <a:p>
            <a:pPr marL="384038" lvl="0" indent="-384038" algn="l" rtl="0">
              <a:lnSpc>
                <a:spcPct val="94000"/>
              </a:lnSpc>
              <a:spcBef>
                <a:spcPts val="1200"/>
              </a:spcBef>
              <a:spcAft>
                <a:spcPts val="0"/>
              </a:spcAft>
              <a:buClr>
                <a:srgbClr val="101D49"/>
              </a:buClr>
              <a:buSzPts val="2000"/>
              <a:buChar char="■"/>
            </a:pPr>
            <a:r>
              <a:rPr lang="en-US" dirty="0">
                <a:solidFill>
                  <a:srgbClr val="101D49"/>
                </a:solidFill>
              </a:rPr>
              <a:t>Summarize ability and desire to supply the required services</a:t>
            </a:r>
            <a:endParaRPr dirty="0">
              <a:solidFill>
                <a:srgbClr val="101D49"/>
              </a:solidFill>
            </a:endParaRPr>
          </a:p>
          <a:p>
            <a:pPr marL="384038" lvl="0" indent="-384038" algn="l" rtl="0">
              <a:lnSpc>
                <a:spcPct val="94000"/>
              </a:lnSpc>
              <a:spcBef>
                <a:spcPts val="1200"/>
              </a:spcBef>
              <a:spcAft>
                <a:spcPts val="0"/>
              </a:spcAft>
              <a:buClr>
                <a:srgbClr val="101D49"/>
              </a:buClr>
              <a:buSzPts val="2000"/>
              <a:buChar char="■"/>
            </a:pPr>
            <a:r>
              <a:rPr lang="en-US" dirty="0">
                <a:solidFill>
                  <a:srgbClr val="101D49"/>
                </a:solidFill>
              </a:rPr>
              <a:t>Include address, phone number, and email of primary contact </a:t>
            </a:r>
            <a:endParaRPr dirty="0">
              <a:solidFill>
                <a:srgbClr val="101D49"/>
              </a:solidFill>
            </a:endParaRPr>
          </a:p>
          <a:p>
            <a:pPr marL="384038" lvl="0" indent="-384038" algn="l" rtl="0">
              <a:lnSpc>
                <a:spcPct val="94000"/>
              </a:lnSpc>
              <a:spcBef>
                <a:spcPts val="1200"/>
              </a:spcBef>
              <a:spcAft>
                <a:spcPts val="0"/>
              </a:spcAft>
              <a:buClr>
                <a:srgbClr val="101D49"/>
              </a:buClr>
              <a:buSzPts val="2000"/>
              <a:buChar char="■"/>
            </a:pPr>
            <a:r>
              <a:rPr lang="en-US" dirty="0">
                <a:solidFill>
                  <a:srgbClr val="101D49"/>
                </a:solidFill>
              </a:rPr>
              <a:t>State understanding of the respondent notification</a:t>
            </a:r>
            <a:endParaRPr dirty="0">
              <a:solidFill>
                <a:srgbClr val="101D49"/>
              </a:solidFill>
            </a:endParaRPr>
          </a:p>
          <a:p>
            <a:pPr marL="384038" lvl="0" indent="-384038" algn="l" rtl="0">
              <a:lnSpc>
                <a:spcPct val="94000"/>
              </a:lnSpc>
              <a:spcBef>
                <a:spcPts val="1200"/>
              </a:spcBef>
              <a:spcAft>
                <a:spcPts val="0"/>
              </a:spcAft>
              <a:buClr>
                <a:srgbClr val="101D49"/>
              </a:buClr>
              <a:buSzPts val="2000"/>
              <a:buChar char="■"/>
            </a:pPr>
            <a:r>
              <a:rPr lang="en-US" dirty="0">
                <a:solidFill>
                  <a:srgbClr val="101D49"/>
                </a:solidFill>
              </a:rPr>
              <a:t>Ensure the Executive Summary is signed by an authorized representative </a:t>
            </a:r>
            <a:endParaRPr dirty="0">
              <a:solidFill>
                <a:srgbClr val="101D49"/>
              </a:solidFill>
            </a:endParaRPr>
          </a:p>
          <a:p>
            <a:pPr marL="384038" lvl="0" indent="-384038" algn="l" rtl="0">
              <a:lnSpc>
                <a:spcPct val="94000"/>
              </a:lnSpc>
              <a:spcBef>
                <a:spcPts val="1200"/>
              </a:spcBef>
              <a:spcAft>
                <a:spcPts val="0"/>
              </a:spcAft>
              <a:buClr>
                <a:srgbClr val="101D49"/>
              </a:buClr>
              <a:buSzPts val="2000"/>
              <a:buChar char="■"/>
            </a:pPr>
            <a:r>
              <a:rPr lang="en-US" i="0" dirty="0">
                <a:solidFill>
                  <a:srgbClr val="101D49"/>
                </a:solidFill>
              </a:rPr>
              <a:t>Additional “cover letter” information ma</a:t>
            </a:r>
            <a:r>
              <a:rPr lang="en-US" dirty="0">
                <a:solidFill>
                  <a:srgbClr val="101D49"/>
                </a:solidFill>
              </a:rPr>
              <a:t>y be included </a:t>
            </a:r>
            <a:r>
              <a:rPr lang="en-US" i="0" dirty="0">
                <a:solidFill>
                  <a:srgbClr val="101D49"/>
                </a:solidFill>
              </a:rPr>
              <a:t>within the Executive Summary if desired.</a:t>
            </a:r>
            <a:endParaRPr dirty="0">
              <a:solidFill>
                <a:srgbClr val="101D49"/>
              </a:solidFill>
            </a:endParaRPr>
          </a:p>
          <a:p>
            <a:pPr marL="384038" lvl="0" indent="-257038" algn="l" rtl="0">
              <a:lnSpc>
                <a:spcPct val="94000"/>
              </a:lnSpc>
              <a:spcBef>
                <a:spcPts val="1200"/>
              </a:spcBef>
              <a:spcAft>
                <a:spcPts val="0"/>
              </a:spcAft>
              <a:buClr>
                <a:schemeClr val="dk2"/>
              </a:buClr>
              <a:buSzPts val="2000"/>
              <a:buNone/>
            </a:pPr>
            <a:endParaRPr dirty="0">
              <a:solidFill>
                <a:srgbClr val="101D49"/>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9"/>
          <p:cNvSpPr txBox="1">
            <a:spLocks noGrp="1"/>
          </p:cNvSpPr>
          <p:nvPr>
            <p:ph type="title"/>
          </p:nvPr>
        </p:nvSpPr>
        <p:spPr>
          <a:xfrm>
            <a:off x="1371600" y="765606"/>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Attestation Form</a:t>
            </a:r>
            <a:endParaRPr/>
          </a:p>
        </p:txBody>
      </p:sp>
      <p:sp>
        <p:nvSpPr>
          <p:cNvPr id="266" name="Google Shape;266;p9"/>
          <p:cNvSpPr txBox="1">
            <a:spLocks noGrp="1"/>
          </p:cNvSpPr>
          <p:nvPr>
            <p:ph type="body" idx="1"/>
          </p:nvPr>
        </p:nvSpPr>
        <p:spPr>
          <a:xfrm>
            <a:off x="1371600" y="2029521"/>
            <a:ext cx="9601200" cy="3860341"/>
          </a:xfrm>
          <a:prstGeom prst="rect">
            <a:avLst/>
          </a:prstGeom>
          <a:noFill/>
          <a:ln>
            <a:noFill/>
          </a:ln>
        </p:spPr>
        <p:txBody>
          <a:bodyPr spcFirstLastPara="1" wrap="square" lIns="91425" tIns="45700" rIns="91425" bIns="45700" anchor="t" anchorCtr="0">
            <a:normAutofit/>
          </a:bodyPr>
          <a:lstStyle/>
          <a:p>
            <a:pPr marL="383540" lvl="0" indent="-383540" algn="l" rtl="0">
              <a:lnSpc>
                <a:spcPct val="94000"/>
              </a:lnSpc>
              <a:spcBef>
                <a:spcPts val="0"/>
              </a:spcBef>
              <a:spcAft>
                <a:spcPts val="0"/>
              </a:spcAft>
              <a:buClr>
                <a:srgbClr val="101D49"/>
              </a:buClr>
              <a:buSzPts val="2400"/>
              <a:buChar char="■"/>
            </a:pPr>
            <a:r>
              <a:rPr lang="en-US" sz="2400">
                <a:solidFill>
                  <a:srgbClr val="101D49"/>
                </a:solidFill>
              </a:rPr>
              <a:t>Respondents must complete and return the Attestation Form (</a:t>
            </a:r>
            <a:r>
              <a:rPr lang="en-US" sz="2400" b="1">
                <a:solidFill>
                  <a:srgbClr val="101D49"/>
                </a:solidFill>
              </a:rPr>
              <a:t>Attachment J</a:t>
            </a:r>
            <a:r>
              <a:rPr lang="en-US" sz="2400">
                <a:solidFill>
                  <a:srgbClr val="101D49"/>
                </a:solidFill>
              </a:rPr>
              <a:t>) with their proposal. </a:t>
            </a:r>
            <a:endParaRPr>
              <a:solidFill>
                <a:srgbClr val="101D49"/>
              </a:solidFill>
            </a:endParaRPr>
          </a:p>
          <a:p>
            <a:pPr marL="913764" lvl="1" indent="-383539" algn="l" rtl="0">
              <a:lnSpc>
                <a:spcPct val="94000"/>
              </a:lnSpc>
              <a:spcBef>
                <a:spcPts val="700"/>
              </a:spcBef>
              <a:spcAft>
                <a:spcPts val="0"/>
              </a:spcAft>
              <a:buClr>
                <a:srgbClr val="101D49"/>
              </a:buClr>
              <a:buSzPts val="2400"/>
              <a:buChar char="–"/>
            </a:pPr>
            <a:r>
              <a:rPr lang="en-US" sz="2400" i="0">
                <a:solidFill>
                  <a:srgbClr val="101D49"/>
                </a:solidFill>
              </a:rPr>
              <a:t>Mandatory Submission and Requirements</a:t>
            </a:r>
            <a:endParaRPr/>
          </a:p>
          <a:p>
            <a:pPr marL="913764" lvl="1" indent="-383539" algn="l" rtl="0">
              <a:lnSpc>
                <a:spcPct val="94000"/>
              </a:lnSpc>
              <a:spcBef>
                <a:spcPts val="700"/>
              </a:spcBef>
              <a:spcAft>
                <a:spcPts val="0"/>
              </a:spcAft>
              <a:buClr>
                <a:srgbClr val="101D49"/>
              </a:buClr>
              <a:buSzPts val="2400"/>
              <a:buChar char="–"/>
            </a:pPr>
            <a:r>
              <a:rPr lang="en-US" sz="2400" i="0">
                <a:solidFill>
                  <a:srgbClr val="101D49"/>
                </a:solidFill>
              </a:rPr>
              <a:t>Confirm Mutual Understanding and Submission</a:t>
            </a:r>
            <a:endParaRPr/>
          </a:p>
          <a:p>
            <a:pPr marL="913764" lvl="1" indent="-383539" algn="l" rtl="0">
              <a:lnSpc>
                <a:spcPct val="94000"/>
              </a:lnSpc>
              <a:spcBef>
                <a:spcPts val="700"/>
              </a:spcBef>
              <a:spcAft>
                <a:spcPts val="0"/>
              </a:spcAft>
              <a:buClr>
                <a:srgbClr val="101D49"/>
              </a:buClr>
              <a:buSzPts val="2400"/>
              <a:buChar char="–"/>
            </a:pPr>
            <a:r>
              <a:rPr lang="en-US" sz="2400" i="0">
                <a:solidFill>
                  <a:srgbClr val="101D49"/>
                </a:solidFill>
              </a:rPr>
              <a:t>Claim Clarification (Buy Indiana)</a:t>
            </a:r>
            <a:endParaRPr/>
          </a:p>
          <a:p>
            <a:pPr marL="913764" lvl="1" indent="-383539" algn="l" rtl="0">
              <a:lnSpc>
                <a:spcPct val="94000"/>
              </a:lnSpc>
              <a:spcBef>
                <a:spcPts val="700"/>
              </a:spcBef>
              <a:spcAft>
                <a:spcPts val="0"/>
              </a:spcAft>
              <a:buClr>
                <a:srgbClr val="101D49"/>
              </a:buClr>
              <a:buSzPts val="2400"/>
              <a:buChar char="–"/>
            </a:pPr>
            <a:r>
              <a:rPr lang="en-US" sz="2400" i="0">
                <a:solidFill>
                  <a:srgbClr val="101D49"/>
                </a:solidFill>
              </a:rPr>
              <a:t>Confidential / Redacted File Information</a:t>
            </a:r>
            <a:endParaRPr/>
          </a:p>
          <a:p>
            <a:pPr marL="913764" lvl="1" indent="-383539" algn="l" rtl="0">
              <a:lnSpc>
                <a:spcPct val="94000"/>
              </a:lnSpc>
              <a:spcBef>
                <a:spcPts val="700"/>
              </a:spcBef>
              <a:spcAft>
                <a:spcPts val="0"/>
              </a:spcAft>
              <a:buClr>
                <a:srgbClr val="101D49"/>
              </a:buClr>
              <a:buSzPts val="2400"/>
              <a:buChar char="–"/>
            </a:pPr>
            <a:r>
              <a:rPr lang="en-US" sz="2400" i="0">
                <a:solidFill>
                  <a:srgbClr val="101D49"/>
                </a:solidFill>
                <a:latin typeface="Calibri"/>
                <a:ea typeface="Calibri"/>
                <a:cs typeface="Calibri"/>
                <a:sym typeface="Calibri"/>
              </a:rPr>
              <a:t>Subcontractors per RFP Section 2.6.4</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10"/>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Buy Indiana &amp; IEI</a:t>
            </a:r>
            <a:endParaRPr/>
          </a:p>
        </p:txBody>
      </p:sp>
      <p:sp>
        <p:nvSpPr>
          <p:cNvPr id="273" name="Google Shape;273;p10"/>
          <p:cNvSpPr txBox="1">
            <a:spLocks noGrp="1"/>
          </p:cNvSpPr>
          <p:nvPr>
            <p:ph type="body" idx="1"/>
          </p:nvPr>
        </p:nvSpPr>
        <p:spPr>
          <a:xfrm>
            <a:off x="1371600" y="1837854"/>
            <a:ext cx="9601200" cy="4481466"/>
          </a:xfrm>
          <a:prstGeom prst="rect">
            <a:avLst/>
          </a:prstGeom>
          <a:noFill/>
          <a:ln>
            <a:noFill/>
          </a:ln>
        </p:spPr>
        <p:txBody>
          <a:bodyPr spcFirstLastPara="1" wrap="square" lIns="91425" tIns="45700" rIns="91425" bIns="45700" anchor="t" anchorCtr="0">
            <a:noAutofit/>
          </a:bodyPr>
          <a:lstStyle/>
          <a:p>
            <a:pPr marL="384038" lvl="0" indent="-384038" algn="l" rtl="0">
              <a:lnSpc>
                <a:spcPct val="94000"/>
              </a:lnSpc>
              <a:spcBef>
                <a:spcPts val="0"/>
              </a:spcBef>
              <a:spcAft>
                <a:spcPts val="0"/>
              </a:spcAft>
              <a:buClr>
                <a:srgbClr val="101D49"/>
              </a:buClr>
              <a:buSzPts val="2000"/>
              <a:buChar char="■"/>
            </a:pPr>
            <a:r>
              <a:rPr lang="en-US" sz="1600" b="1" dirty="0">
                <a:solidFill>
                  <a:srgbClr val="101D49"/>
                </a:solidFill>
              </a:rPr>
              <a:t>Buy Indiana, RFP Main Document (Section 2.6.2)</a:t>
            </a:r>
            <a:endParaRPr sz="1600" dirty="0"/>
          </a:p>
          <a:p>
            <a:pPr marL="914377" lvl="1" indent="-384038" algn="l" rtl="0">
              <a:lnSpc>
                <a:spcPct val="94000"/>
              </a:lnSpc>
              <a:spcBef>
                <a:spcPts val="700"/>
              </a:spcBef>
              <a:spcAft>
                <a:spcPts val="0"/>
              </a:spcAft>
              <a:buClr>
                <a:srgbClr val="101D49"/>
              </a:buClr>
              <a:buSzPts val="2000"/>
              <a:buChar char="–"/>
            </a:pPr>
            <a:r>
              <a:rPr lang="en-US" sz="1600" i="0" dirty="0">
                <a:solidFill>
                  <a:srgbClr val="101D49"/>
                </a:solidFill>
              </a:rPr>
              <a:t>Respondent’s Buy Indiana status shall be finalized by proposal due date.</a:t>
            </a:r>
            <a:endParaRPr sz="1600" dirty="0"/>
          </a:p>
          <a:p>
            <a:pPr marL="914377" lvl="1" indent="-384038" algn="l" rtl="0">
              <a:lnSpc>
                <a:spcPct val="94000"/>
              </a:lnSpc>
              <a:spcBef>
                <a:spcPts val="700"/>
              </a:spcBef>
              <a:spcAft>
                <a:spcPts val="0"/>
              </a:spcAft>
              <a:buClr>
                <a:srgbClr val="101D49"/>
              </a:buClr>
              <a:buSzPts val="2000"/>
              <a:buChar char="–"/>
            </a:pPr>
            <a:r>
              <a:rPr lang="en-US" sz="1600" i="0" dirty="0">
                <a:solidFill>
                  <a:srgbClr val="101D49"/>
                </a:solidFill>
              </a:rPr>
              <a:t>Five (5) definitions, details provided in the RFP Section 2.6.2.</a:t>
            </a:r>
            <a:endParaRPr sz="1600" dirty="0"/>
          </a:p>
          <a:p>
            <a:pPr marL="384038" lvl="0" indent="-384038" algn="l" rtl="0">
              <a:lnSpc>
                <a:spcPct val="94000"/>
              </a:lnSpc>
              <a:spcBef>
                <a:spcPts val="1200"/>
              </a:spcBef>
              <a:spcAft>
                <a:spcPts val="0"/>
              </a:spcAft>
              <a:buClr>
                <a:srgbClr val="101D49"/>
              </a:buClr>
              <a:buSzPts val="2000"/>
              <a:buChar char="■"/>
            </a:pPr>
            <a:r>
              <a:rPr lang="en-US" sz="1600" b="1" dirty="0">
                <a:solidFill>
                  <a:srgbClr val="101D49"/>
                </a:solidFill>
              </a:rPr>
              <a:t>Indiana Economic Impact, Attachment C</a:t>
            </a:r>
            <a:endParaRPr sz="1600" dirty="0"/>
          </a:p>
          <a:p>
            <a:pPr marL="914377" lvl="1" indent="-384038" algn="l" rtl="0">
              <a:lnSpc>
                <a:spcPct val="94000"/>
              </a:lnSpc>
              <a:spcBef>
                <a:spcPts val="700"/>
              </a:spcBef>
              <a:spcAft>
                <a:spcPts val="0"/>
              </a:spcAft>
              <a:buClr>
                <a:srgbClr val="101D49"/>
              </a:buClr>
              <a:buSzPts val="2000"/>
              <a:buChar char="–"/>
            </a:pPr>
            <a:r>
              <a:rPr lang="en-US" sz="1600" i="0" dirty="0">
                <a:solidFill>
                  <a:srgbClr val="101D49"/>
                </a:solidFill>
              </a:rPr>
              <a:t>Please complete the template provided for the IEI by filling out the information tab on Attachment C and FTE Details</a:t>
            </a:r>
          </a:p>
          <a:p>
            <a:pPr marL="914377" lvl="1" indent="-384038" algn="l" rtl="0">
              <a:lnSpc>
                <a:spcPct val="94000"/>
              </a:lnSpc>
              <a:spcBef>
                <a:spcPts val="700"/>
              </a:spcBef>
              <a:spcAft>
                <a:spcPts val="0"/>
              </a:spcAft>
              <a:buClr>
                <a:srgbClr val="101D49"/>
              </a:buClr>
              <a:buSzPts val="2000"/>
              <a:buChar char="–"/>
            </a:pPr>
            <a:r>
              <a:rPr lang="en-US" sz="1600" i="0" dirty="0">
                <a:solidFill>
                  <a:srgbClr val="101D49"/>
                </a:solidFill>
              </a:rPr>
              <a:t>The form must be signed on tab C, electronic signatures are acceptable</a:t>
            </a:r>
          </a:p>
          <a:p>
            <a:pPr marL="914377" lvl="1" indent="-384038">
              <a:spcBef>
                <a:spcPts val="700"/>
              </a:spcBef>
              <a:buClr>
                <a:srgbClr val="101D49"/>
              </a:buClr>
            </a:pPr>
            <a:r>
              <a:rPr lang="en-US" sz="1600" i="0" dirty="0">
                <a:solidFill>
                  <a:srgbClr val="101D49"/>
                </a:solidFill>
              </a:rPr>
              <a:t>Respondents must submit this completed attachment, but it will not be used for evaluation purposes. </a:t>
            </a:r>
          </a:p>
          <a:p>
            <a:pPr marL="914377" lvl="1" indent="-384038" algn="l" rtl="0">
              <a:lnSpc>
                <a:spcPct val="94000"/>
              </a:lnSpc>
              <a:spcBef>
                <a:spcPts val="700"/>
              </a:spcBef>
              <a:spcAft>
                <a:spcPts val="0"/>
              </a:spcAft>
              <a:buClr>
                <a:srgbClr val="101D49"/>
              </a:buClr>
              <a:buSzPts val="2000"/>
              <a:buChar char="–"/>
            </a:pPr>
            <a:r>
              <a:rPr lang="en-US" sz="1600" i="0" dirty="0">
                <a:solidFill>
                  <a:srgbClr val="101D49"/>
                </a:solidFill>
              </a:rPr>
              <a:t>Complete only the yellow shaded cells on tab FTE Details</a:t>
            </a:r>
            <a:endParaRPr sz="1600" dirty="0"/>
          </a:p>
          <a:p>
            <a:pPr marL="914377" lvl="1" indent="-384038" algn="l" rtl="0">
              <a:lnSpc>
                <a:spcPct val="94000"/>
              </a:lnSpc>
              <a:spcBef>
                <a:spcPts val="700"/>
              </a:spcBef>
              <a:spcAft>
                <a:spcPts val="0"/>
              </a:spcAft>
              <a:buClr>
                <a:srgbClr val="101D49"/>
              </a:buClr>
              <a:buSzPts val="2000"/>
              <a:buChar char="–"/>
            </a:pPr>
            <a:r>
              <a:rPr lang="en-US" sz="1600" i="0" dirty="0">
                <a:solidFill>
                  <a:srgbClr val="101D49"/>
                </a:solidFill>
              </a:rPr>
              <a:t>Definitions of FTE (Full-Time Equivalent)</a:t>
            </a:r>
            <a:endParaRPr sz="1600" dirty="0"/>
          </a:p>
          <a:p>
            <a:pPr marL="914377" lvl="1" indent="-384038" algn="l" rtl="0">
              <a:lnSpc>
                <a:spcPct val="94000"/>
              </a:lnSpc>
              <a:spcBef>
                <a:spcPts val="700"/>
              </a:spcBef>
              <a:spcAft>
                <a:spcPts val="0"/>
              </a:spcAft>
              <a:buClr>
                <a:srgbClr val="101D49"/>
              </a:buClr>
              <a:buSzPts val="2000"/>
              <a:buChar char="–"/>
            </a:pPr>
            <a:r>
              <a:rPr lang="en-US" sz="1600" i="0" dirty="0">
                <a:solidFill>
                  <a:srgbClr val="101D49"/>
                </a:solidFill>
              </a:rPr>
              <a:t>Example:  If a Respondent has five (5) full time employees, is bidding on its 5</a:t>
            </a:r>
            <a:r>
              <a:rPr lang="en-US" sz="1600" i="0" baseline="30000" dirty="0">
                <a:solidFill>
                  <a:srgbClr val="101D49"/>
                </a:solidFill>
              </a:rPr>
              <a:t>th</a:t>
            </a:r>
            <a:r>
              <a:rPr lang="en-US" sz="1600" i="0" dirty="0">
                <a:solidFill>
                  <a:srgbClr val="101D49"/>
                </a:solidFill>
              </a:rPr>
              <a:t> contract, and all contracts get an equal amount of commitment from the employees, then each employee commits 20% of his/her time to the new contract:</a:t>
            </a:r>
            <a:endParaRPr sz="1600" dirty="0"/>
          </a:p>
          <a:p>
            <a:pPr marL="1371566" lvl="2" indent="-384038" algn="l" rtl="0">
              <a:lnSpc>
                <a:spcPct val="94000"/>
              </a:lnSpc>
              <a:spcBef>
                <a:spcPts val="700"/>
              </a:spcBef>
              <a:spcAft>
                <a:spcPts val="0"/>
              </a:spcAft>
              <a:buClr>
                <a:srgbClr val="101D49"/>
              </a:buClr>
              <a:buSzPts val="2000"/>
              <a:buChar char="■"/>
            </a:pPr>
            <a:r>
              <a:rPr lang="en-US" sz="1600" dirty="0">
                <a:solidFill>
                  <a:srgbClr val="101D49"/>
                </a:solidFill>
              </a:rPr>
              <a:t>0.2 x 5 employees – 1 FTE</a:t>
            </a:r>
            <a:endParaRPr sz="1400" dirty="0"/>
          </a:p>
        </p:txBody>
      </p:sp>
    </p:spTree>
  </p:cSld>
  <p:clrMapOvr>
    <a:masterClrMapping/>
  </p:clrMapOvr>
</p:sld>
</file>

<file path=ppt/theme/theme1.xml><?xml version="1.0" encoding="utf-8"?>
<a:theme xmlns:a="http://schemas.openxmlformats.org/drawingml/2006/main" name="Crop">
  <a:themeElements>
    <a:clrScheme name="Crop">
      <a:dk1>
        <a:srgbClr val="000000"/>
      </a:dk1>
      <a:lt1>
        <a:srgbClr val="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rop">
  <a:themeElements>
    <a:clrScheme name="Crop">
      <a:dk1>
        <a:srgbClr val="000000"/>
      </a:dk1>
      <a:lt1>
        <a:srgbClr val="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7016BC99298D54BBB6EC9A580B241B4" ma:contentTypeVersion="7" ma:contentTypeDescription="Create a new document." ma:contentTypeScope="" ma:versionID="8b23e969ce055fdd54dc2f45ef938ad8">
  <xsd:schema xmlns:xsd="http://www.w3.org/2001/XMLSchema" xmlns:xs="http://www.w3.org/2001/XMLSchema" xmlns:p="http://schemas.microsoft.com/office/2006/metadata/properties" xmlns:ns2="78b09110-3d54-41cf-8570-bc5ec46d9d4e" xmlns:ns3="dccc3fb3-1614-4bb1-80fe-76fa2867113f" targetNamespace="http://schemas.microsoft.com/office/2006/metadata/properties" ma:root="true" ma:fieldsID="8d7e51f0f4817ad6e77870a2512ff1f0" ns2:_="" ns3:_="">
    <xsd:import namespace="78b09110-3d54-41cf-8570-bc5ec46d9d4e"/>
    <xsd:import namespace="dccc3fb3-1614-4bb1-80fe-76fa2867113f"/>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Quarter"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8b09110-3d54-41cf-8570-bc5ec46d9d4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Quarter" ma:index="11" nillable="true" ma:displayName="Quarter" ma:description="Results for quarter beginning" ma:format="DateOnly" ma:internalName="Quarter">
      <xsd:simpleType>
        <xsd:restriction base="dms:DateTime"/>
      </xsd:simpleType>
    </xsd:element>
    <xsd:element name="MediaServiceSearchProperties" ma:index="1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ccc3fb3-1614-4bb1-80fe-76fa2867113f"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Quarter xmlns="78b09110-3d54-41cf-8570-bc5ec46d9d4e" xsi:nil="true"/>
  </documentManagement>
</p:properties>
</file>

<file path=customXml/itemProps1.xml><?xml version="1.0" encoding="utf-8"?>
<ds:datastoreItem xmlns:ds="http://schemas.openxmlformats.org/officeDocument/2006/customXml" ds:itemID="{378830A0-A820-44C5-8C0C-E056D1D4A6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8b09110-3d54-41cf-8570-bc5ec46d9d4e"/>
    <ds:schemaRef ds:uri="dccc3fb3-1614-4bb1-80fe-76fa2867113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5936BFF-205D-4171-9C52-790AA06F0276}">
  <ds:schemaRefs>
    <ds:schemaRef ds:uri="http://schemas.microsoft.com/sharepoint/v3/contenttype/forms"/>
  </ds:schemaRefs>
</ds:datastoreItem>
</file>

<file path=customXml/itemProps3.xml><?xml version="1.0" encoding="utf-8"?>
<ds:datastoreItem xmlns:ds="http://schemas.openxmlformats.org/officeDocument/2006/customXml" ds:itemID="{55AB9E40-74FA-4710-A150-CF1FB698313F}">
  <ds:schemaRefs>
    <ds:schemaRef ds:uri="http://schemas.microsoft.com/office/2006/metadata/properties"/>
    <ds:schemaRef ds:uri="http://schemas.microsoft.com/office/infopath/2007/PartnerControls"/>
    <ds:schemaRef ds:uri="78b09110-3d54-41cf-8570-bc5ec46d9d4e"/>
  </ds:schemaRefs>
</ds:datastoreItem>
</file>

<file path=docProps/app.xml><?xml version="1.0" encoding="utf-8"?>
<Properties xmlns="http://schemas.openxmlformats.org/officeDocument/2006/extended-properties" xmlns:vt="http://schemas.openxmlformats.org/officeDocument/2006/docPropsVTypes">
  <TotalTime>11478</TotalTime>
  <Words>3612</Words>
  <Application>Microsoft Office PowerPoint</Application>
  <PresentationFormat>Widescreen</PresentationFormat>
  <Paragraphs>428</Paragraphs>
  <Slides>38</Slides>
  <Notes>38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38</vt:i4>
      </vt:variant>
    </vt:vector>
  </HeadingPairs>
  <TitlesOfParts>
    <vt:vector size="47" baseType="lpstr">
      <vt:lpstr>Libre Franklin</vt:lpstr>
      <vt:lpstr>Courier</vt:lpstr>
      <vt:lpstr>Arial</vt:lpstr>
      <vt:lpstr>Times New Roman</vt:lpstr>
      <vt:lpstr>Garamond</vt:lpstr>
      <vt:lpstr>Calibri</vt:lpstr>
      <vt:lpstr>Noto Sans Symbols</vt:lpstr>
      <vt:lpstr>Crop</vt:lpstr>
      <vt:lpstr>Crop</vt:lpstr>
      <vt:lpstr>REQUEST FOR PROPOSAL 25-79415  CENTRAL RESERVATIONS SOLUTIONS  INDIANA DEPARTMENT OF NATURAL RESOURCES  PRE-PROPOSAL CONFERENCE    IDOA/PROCUREMENT DIVISION</vt:lpstr>
      <vt:lpstr>Agenda</vt:lpstr>
      <vt:lpstr>General Information</vt:lpstr>
      <vt:lpstr>Purpose of the RFP and Background</vt:lpstr>
      <vt:lpstr>Term of Contract</vt:lpstr>
      <vt:lpstr>Key Dates</vt:lpstr>
      <vt:lpstr>Executive Summary</vt:lpstr>
      <vt:lpstr>Attestation Form</vt:lpstr>
      <vt:lpstr>Buy Indiana &amp; IEI</vt:lpstr>
      <vt:lpstr>Business Proposal (Attachment E)</vt:lpstr>
      <vt:lpstr>Business Proposal (Attachment E) (cont.)</vt:lpstr>
      <vt:lpstr>Technical Proposal (Attachment F)</vt:lpstr>
      <vt:lpstr>Cost Proposal (Attachment D)</vt:lpstr>
      <vt:lpstr>Cost Proposal (Attachment D) (cont.)</vt:lpstr>
      <vt:lpstr>Confidential Information</vt:lpstr>
      <vt:lpstr>Evaluation Criteria</vt:lpstr>
      <vt:lpstr>Minority and Women’s Business Enterprises</vt:lpstr>
      <vt:lpstr>Minority and Women’s Business Enterprises</vt:lpstr>
      <vt:lpstr>PowerPoint Presentation</vt:lpstr>
      <vt:lpstr>Minority and Women’s Business Enterprises</vt:lpstr>
      <vt:lpstr>Minority and Women’s Business Enterprises</vt:lpstr>
      <vt:lpstr>Minority and Women’s Business Enterprises</vt:lpstr>
      <vt:lpstr>Minority and Women’s Business Enterprises</vt:lpstr>
      <vt:lpstr>Minority and Women’s Business Enterprises</vt:lpstr>
      <vt:lpstr>Indiana Veteran Owned Small Business</vt:lpstr>
      <vt:lpstr>PowerPoint Presentation</vt:lpstr>
      <vt:lpstr>Indiana Veteran Owned Small Business</vt:lpstr>
      <vt:lpstr>Indiana Veteran Owned Small Business</vt:lpstr>
      <vt:lpstr>Indiana Veteran Owned Small Business</vt:lpstr>
      <vt:lpstr>Indiana Veteran Owned Small Business</vt:lpstr>
      <vt:lpstr>IDOA Subcontractor Scoring</vt:lpstr>
      <vt:lpstr>Subcontractor Compliance</vt:lpstr>
      <vt:lpstr>Optional Submission Forms/Documents </vt:lpstr>
      <vt:lpstr>Required Submission Forms/Documents </vt:lpstr>
      <vt:lpstr>Submission Requirements </vt:lpstr>
      <vt:lpstr>Additional Information</vt:lpstr>
      <vt:lpstr>Questions </vt:lpstr>
      <vt:lpstr>Thank You  Christina Garcia cgarcia@idoa.in.gov   Division of Supplier Diversity mwbecompliance@idoa.in.gov  www.in.gov/idoa/mwbe/payaudit.htm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REQUEST FOR PROPOSAL 24-76888  NAME-BASED BACKGROUND CHECKING SERVICES  INDIANA DEPARTMENT OF ADMINISTRATION   PRE-PROPOSAL CONFERENCE  JANUARY 17, 2024  IDOA/PROCUREMENT DIVISION</dc:title>
  <dc:creator>Thayer, Jessica (IDOA)</dc:creator>
  <cp:lastModifiedBy>Garcia, Christina</cp:lastModifiedBy>
  <cp:revision>19</cp:revision>
  <dcterms:created xsi:type="dcterms:W3CDTF">2018-02-20T21:33:06Z</dcterms:created>
  <dcterms:modified xsi:type="dcterms:W3CDTF">2025-03-18T18:37:43Z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0x010100A7016BC99298D54BBB6EC9A580B241B4</vt:lpwstr>
  </property>
</Properties>
</file>