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2"/>
  </p:notesMasterIdLst>
  <p:sldIdLst>
    <p:sldId id="256" r:id="rId5"/>
    <p:sldId id="265" r:id="rId6"/>
    <p:sldId id="257" r:id="rId7"/>
    <p:sldId id="259" r:id="rId8"/>
    <p:sldId id="267" r:id="rId9"/>
    <p:sldId id="260" r:id="rId10"/>
    <p:sldId id="263" r:id="rId11"/>
    <p:sldId id="291" r:id="rId12"/>
    <p:sldId id="292" r:id="rId13"/>
    <p:sldId id="293" r:id="rId14"/>
    <p:sldId id="294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9" r:id="rId24"/>
    <p:sldId id="266" r:id="rId25"/>
    <p:sldId id="279" r:id="rId26"/>
    <p:sldId id="280" r:id="rId27"/>
    <p:sldId id="281" r:id="rId28"/>
    <p:sldId id="268" r:id="rId29"/>
    <p:sldId id="270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5" r:id="rId40"/>
    <p:sldId id="26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837" autoAdjust="0"/>
  </p:normalViewPr>
  <p:slideViewPr>
    <p:cSldViewPr snapToGrid="0" snapToObjects="1" showGuides="1">
      <p:cViewPr varScale="1">
        <p:scale>
          <a:sx n="54" d="100"/>
          <a:sy n="54" d="100"/>
        </p:scale>
        <p:origin x="111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daye\Desktop\V.Daye\IPAC\September\9.18.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'2018'!$H$1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'2018'!$D$2:$D$4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'2018'!$H$2:$H$4</c:f>
              <c:numCache>
                <c:formatCode>General</c:formatCode>
                <c:ptCount val="3"/>
                <c:pt idx="0">
                  <c:v>12.09</c:v>
                </c:pt>
                <c:pt idx="1">
                  <c:v>11.97</c:v>
                </c:pt>
                <c:pt idx="2">
                  <c:v>11.6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EE-4E4A-8FAD-AF05D7394A51}"/>
            </c:ext>
          </c:extLst>
        </c:ser>
        <c:ser>
          <c:idx val="1"/>
          <c:order val="1"/>
          <c:tx>
            <c:strRef>
              <c:f>'2018'!$I$1</c:f>
              <c:strCache>
                <c:ptCount val="1"/>
                <c:pt idx="0">
                  <c:v>Indiana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'2018'!$D$2:$D$4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'2018'!$I$2:$I$4</c:f>
              <c:numCache>
                <c:formatCode>0.00</c:formatCode>
                <c:ptCount val="3"/>
                <c:pt idx="0">
                  <c:v>12.3957</c:v>
                </c:pt>
                <c:pt idx="1">
                  <c:v>13.4177</c:v>
                </c:pt>
                <c:pt idx="2">
                  <c:v>12.807499999999999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EE-4E4A-8FAD-AF05D7394A5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56059359"/>
        <c:axId val="2058989807"/>
      </c:lineChart>
      <c:catAx>
        <c:axId val="205605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989807"/>
        <c:crosses val="autoZero"/>
        <c:auto val="1"/>
        <c:lblAlgn val="ctr"/>
        <c:lblOffset val="100"/>
        <c:noMultiLvlLbl val="0"/>
      </c:catAx>
      <c:valAx>
        <c:axId val="2058989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Age-adjusted Rate per 100,000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6059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85</c:v>
                </c:pt>
                <c:pt idx="1">
                  <c:v>70</c:v>
                </c:pt>
                <c:pt idx="2">
                  <c:v>76</c:v>
                </c:pt>
                <c:pt idx="3">
                  <c:v>88</c:v>
                </c:pt>
                <c:pt idx="4">
                  <c:v>65</c:v>
                </c:pt>
                <c:pt idx="5">
                  <c:v>76</c:v>
                </c:pt>
                <c:pt idx="6">
                  <c:v>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AC-844E-BF54-618F4A8FF5C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94</c:v>
                </c:pt>
                <c:pt idx="1">
                  <c:v>81</c:v>
                </c:pt>
                <c:pt idx="2">
                  <c:v>67</c:v>
                </c:pt>
                <c:pt idx="3">
                  <c:v>72</c:v>
                </c:pt>
                <c:pt idx="4">
                  <c:v>82</c:v>
                </c:pt>
                <c:pt idx="5">
                  <c:v>73</c:v>
                </c:pt>
                <c:pt idx="6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E68-4A74-AD9E-4DF3B4079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133343"/>
        <c:axId val="2064487247"/>
      </c:lineChart>
      <c:catAx>
        <c:axId val="206613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Raleway Medium" panose="020B0503030101060003" pitchFamily="34" charset="77"/>
                <a:ea typeface="+mn-ea"/>
                <a:cs typeface="+mn-cs"/>
              </a:defRPr>
            </a:pPr>
            <a:endParaRPr lang="en-US"/>
          </a:p>
        </c:txPr>
        <c:crossAx val="2064487247"/>
        <c:crosses val="autoZero"/>
        <c:auto val="1"/>
        <c:lblAlgn val="ctr"/>
        <c:lblOffset val="100"/>
        <c:noMultiLvlLbl val="0"/>
      </c:catAx>
      <c:valAx>
        <c:axId val="2064487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Raleway" panose="020B0503030101060003" pitchFamily="34" charset="77"/>
                <a:ea typeface="+mn-ea"/>
                <a:cs typeface="+mn-cs"/>
              </a:defRPr>
            </a:pPr>
            <a:endParaRPr lang="en-US"/>
          </a:p>
        </c:txPr>
        <c:crossAx val="2066133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Under 15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75-84</c:v>
                </c:pt>
                <c:pt idx="8">
                  <c:v>85 and Older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12</c:v>
                </c:pt>
                <c:pt idx="1">
                  <c:v>182</c:v>
                </c:pt>
                <c:pt idx="2">
                  <c:v>312</c:v>
                </c:pt>
                <c:pt idx="3">
                  <c:v>269</c:v>
                </c:pt>
                <c:pt idx="4">
                  <c:v>187</c:v>
                </c:pt>
                <c:pt idx="5">
                  <c:v>161</c:v>
                </c:pt>
                <c:pt idx="6">
                  <c:v>81</c:v>
                </c:pt>
                <c:pt idx="7">
                  <c:v>43</c:v>
                </c:pt>
                <c:pt idx="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8-4E2D-B026-3D7C322304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Under 15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75-84</c:v>
                </c:pt>
                <c:pt idx="8">
                  <c:v>85 and Older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8</c:v>
                </c:pt>
                <c:pt idx="1">
                  <c:v>54</c:v>
                </c:pt>
                <c:pt idx="2">
                  <c:v>96</c:v>
                </c:pt>
                <c:pt idx="3">
                  <c:v>90</c:v>
                </c:pt>
                <c:pt idx="4">
                  <c:v>97</c:v>
                </c:pt>
                <c:pt idx="5">
                  <c:v>66</c:v>
                </c:pt>
                <c:pt idx="6">
                  <c:v>19</c:v>
                </c:pt>
                <c:pt idx="7">
                  <c:v>5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8-4E2D-B026-3D7C32230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-27"/>
        <c:axId val="1758656000"/>
        <c:axId val="7666896"/>
      </c:barChart>
      <c:catAx>
        <c:axId val="17586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6896"/>
        <c:crosses val="autoZero"/>
        <c:auto val="1"/>
        <c:lblAlgn val="ctr"/>
        <c:lblOffset val="100"/>
        <c:noMultiLvlLbl val="0"/>
      </c:catAx>
      <c:valAx>
        <c:axId val="766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65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Under 15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75-84</c:v>
                </c:pt>
                <c:pt idx="8">
                  <c:v>85 and Older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</c:v>
                </c:pt>
                <c:pt idx="1">
                  <c:v>53</c:v>
                </c:pt>
                <c:pt idx="2">
                  <c:v>83</c:v>
                </c:pt>
                <c:pt idx="3">
                  <c:v>60</c:v>
                </c:pt>
                <c:pt idx="4">
                  <c:v>59</c:v>
                </c:pt>
                <c:pt idx="5">
                  <c:v>61</c:v>
                </c:pt>
                <c:pt idx="6">
                  <c:v>46</c:v>
                </c:pt>
                <c:pt idx="7">
                  <c:v>27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8-4E2D-B026-3D7C322304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Under 15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75-84</c:v>
                </c:pt>
                <c:pt idx="8">
                  <c:v>85 and Older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</c:v>
                </c:pt>
                <c:pt idx="1">
                  <c:v>14</c:v>
                </c:pt>
                <c:pt idx="2">
                  <c:v>20</c:v>
                </c:pt>
                <c:pt idx="3">
                  <c:v>13</c:v>
                </c:pt>
                <c:pt idx="4">
                  <c:v>21</c:v>
                </c:pt>
                <c:pt idx="5">
                  <c:v>10</c:v>
                </c:pt>
                <c:pt idx="6">
                  <c:v>4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8-4E2D-B026-3D7C32230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overlap val="-27"/>
        <c:axId val="1758656000"/>
        <c:axId val="7666896"/>
      </c:barChart>
      <c:catAx>
        <c:axId val="17586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6896"/>
        <c:crosses val="autoZero"/>
        <c:auto val="1"/>
        <c:lblAlgn val="ctr"/>
        <c:lblOffset val="100"/>
        <c:noMultiLvlLbl val="0"/>
      </c:catAx>
      <c:valAx>
        <c:axId val="766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65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Under 15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75-84</c:v>
                </c:pt>
                <c:pt idx="8">
                  <c:v>85 and Older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1.3251234573354418</c:v>
                </c:pt>
                <c:pt idx="1">
                  <c:v>12.479397221568165</c:v>
                </c:pt>
                <c:pt idx="2">
                  <c:v>20.876301624830223</c:v>
                </c:pt>
                <c:pt idx="3">
                  <c:v>14.699217266680551</c:v>
                </c:pt>
                <c:pt idx="4">
                  <c:v>12.874955810533024</c:v>
                </c:pt>
                <c:pt idx="5">
                  <c:v>16.523955672457273</c:v>
                </c:pt>
                <c:pt idx="6">
                  <c:v>22.195416164053075</c:v>
                </c:pt>
                <c:pt idx="7">
                  <c:v>24.965787624366609</c:v>
                </c:pt>
                <c:pt idx="8">
                  <c:v>37.658873372038286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8-4E2D-B026-3D7C322304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Under 15</c:v>
                </c:pt>
                <c:pt idx="1">
                  <c:v>15-24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55-64</c:v>
                </c:pt>
                <c:pt idx="6">
                  <c:v>65-74</c:v>
                </c:pt>
                <c:pt idx="7">
                  <c:v>75-84</c:v>
                </c:pt>
                <c:pt idx="8">
                  <c:v>85 and Older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0.61576733846883291</c:v>
                </c:pt>
                <c:pt idx="1">
                  <c:v>3.3793814283679757</c:v>
                </c:pt>
                <c:pt idx="2">
                  <c:v>4.8991869799206818</c:v>
                </c:pt>
                <c:pt idx="3">
                  <c:v>3.1157127792157993</c:v>
                </c:pt>
                <c:pt idx="4">
                  <c:v>4.4182714459740078</c:v>
                </c:pt>
                <c:pt idx="5">
                  <c:v>2.5487902167236323</c:v>
                </c:pt>
                <c:pt idx="6">
                  <c:v>1.6768676113020879</c:v>
                </c:pt>
                <c:pt idx="7">
                  <c:v>0.65618089594939533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8-4E2D-B026-3D7C32230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-27"/>
        <c:axId val="1758656000"/>
        <c:axId val="7666896"/>
      </c:barChart>
      <c:catAx>
        <c:axId val="17586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6896"/>
        <c:crosses val="autoZero"/>
        <c:auto val="1"/>
        <c:lblAlgn val="ctr"/>
        <c:lblOffset val="100"/>
        <c:noMultiLvlLbl val="0"/>
      </c:catAx>
      <c:valAx>
        <c:axId val="766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65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45-4282-AC77-CCFA638A8BE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245-4282-AC77-CCFA638A8BE8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45-4282-AC77-CCFA638A8BE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245-4282-AC77-CCFA638A8BE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245-4282-AC77-CCFA638A8BE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8245-4282-AC77-CCFA638A8BE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245-4282-AC77-CCFA638A8BE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8245-4282-AC77-CCFA638A8B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Pacific Islander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449</c:v>
                </c:pt>
                <c:pt idx="1">
                  <c:v>38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45-4282-AC77-CCFA638A8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88-4769-931C-1E116A7B275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488-4769-931C-1E116A7B275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488-4769-931C-1E116A7B275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5488-4769-931C-1E116A7B27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Veteran</c:v>
                </c:pt>
                <c:pt idx="1">
                  <c:v>Non-Veteran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95</c:v>
                </c:pt>
                <c:pt idx="1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88-4769-931C-1E116A7B27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Raleway" pitchFamily="2" charset="0"/>
              </a:rPr>
              <a:t>MVA deaths were the highest for those between the ages of 15-24 for all three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'[9.18.2020.xlsx]Sheet2'!$B$1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'[9.18.2020.xlsx]Sheet2'!$A$2:$A$12</c:f>
              <c:strCache>
                <c:ptCount val="11"/>
                <c:pt idx="0">
                  <c:v>&lt;1</c:v>
                </c:pt>
                <c:pt idx="1">
                  <c:v>1-4</c:v>
                </c:pt>
                <c:pt idx="2">
                  <c:v>5-14</c:v>
                </c:pt>
                <c:pt idx="3">
                  <c:v>15-24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65-74</c:v>
                </c:pt>
                <c:pt idx="9">
                  <c:v>75-84</c:v>
                </c:pt>
                <c:pt idx="10">
                  <c:v>85+</c:v>
                </c:pt>
              </c:strCache>
            </c:strRef>
          </c:cat>
          <c:val>
            <c:numRef>
              <c:f>'[9.18.2020.xlsx]Sheet2'!$B$2:$B$12</c:f>
              <c:numCache>
                <c:formatCode>General</c:formatCode>
                <c:ptCount val="11"/>
                <c:pt idx="0">
                  <c:v>1</c:v>
                </c:pt>
                <c:pt idx="1">
                  <c:v>8</c:v>
                </c:pt>
                <c:pt idx="2">
                  <c:v>8</c:v>
                </c:pt>
                <c:pt idx="3">
                  <c:v>171</c:v>
                </c:pt>
                <c:pt idx="4">
                  <c:v>143</c:v>
                </c:pt>
                <c:pt idx="5">
                  <c:v>107</c:v>
                </c:pt>
                <c:pt idx="6">
                  <c:v>110</c:v>
                </c:pt>
                <c:pt idx="7">
                  <c:v>122</c:v>
                </c:pt>
                <c:pt idx="8">
                  <c:v>83</c:v>
                </c:pt>
                <c:pt idx="9">
                  <c:v>56</c:v>
                </c:pt>
                <c:pt idx="1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7-4C58-BC7E-07533F20DAA0}"/>
            </c:ext>
          </c:extLst>
        </c:ser>
        <c:ser>
          <c:idx val="1"/>
          <c:order val="1"/>
          <c:tx>
            <c:strRef>
              <c:f>'[9.18.2020.xlsx]Sheet2'!$C$1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'[9.18.2020.xlsx]Sheet2'!$A$2:$A$12</c:f>
              <c:strCache>
                <c:ptCount val="11"/>
                <c:pt idx="0">
                  <c:v>&lt;1</c:v>
                </c:pt>
                <c:pt idx="1">
                  <c:v>1-4</c:v>
                </c:pt>
                <c:pt idx="2">
                  <c:v>5-14</c:v>
                </c:pt>
                <c:pt idx="3">
                  <c:v>15-24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65-74</c:v>
                </c:pt>
                <c:pt idx="9">
                  <c:v>75-84</c:v>
                </c:pt>
                <c:pt idx="10">
                  <c:v>85+</c:v>
                </c:pt>
              </c:strCache>
            </c:strRef>
          </c:cat>
          <c:val>
            <c:numRef>
              <c:f>'[9.18.2020.xlsx]Sheet2'!$C$2:$C$12</c:f>
              <c:numCache>
                <c:formatCode>General</c:formatCode>
                <c:ptCount val="11"/>
                <c:pt idx="0">
                  <c:v>5</c:v>
                </c:pt>
                <c:pt idx="1">
                  <c:v>12</c:v>
                </c:pt>
                <c:pt idx="2">
                  <c:v>26</c:v>
                </c:pt>
                <c:pt idx="3">
                  <c:v>156</c:v>
                </c:pt>
                <c:pt idx="4">
                  <c:v>150</c:v>
                </c:pt>
                <c:pt idx="5">
                  <c:v>115</c:v>
                </c:pt>
                <c:pt idx="6">
                  <c:v>144</c:v>
                </c:pt>
                <c:pt idx="7">
                  <c:v>132</c:v>
                </c:pt>
                <c:pt idx="8">
                  <c:v>77</c:v>
                </c:pt>
                <c:pt idx="9">
                  <c:v>63</c:v>
                </c:pt>
                <c:pt idx="1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A7-4C58-BC7E-07533F20DAA0}"/>
            </c:ext>
          </c:extLst>
        </c:ser>
        <c:ser>
          <c:idx val="2"/>
          <c:order val="2"/>
          <c:tx>
            <c:strRef>
              <c:f>'[9.18.2020.xlsx]Sheet2'!$D$1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'[9.18.2020.xlsx]Sheet2'!$A$2:$A$12</c:f>
              <c:strCache>
                <c:ptCount val="11"/>
                <c:pt idx="0">
                  <c:v>&lt;1</c:v>
                </c:pt>
                <c:pt idx="1">
                  <c:v>1-4</c:v>
                </c:pt>
                <c:pt idx="2">
                  <c:v>5-14</c:v>
                </c:pt>
                <c:pt idx="3">
                  <c:v>15-24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65-74</c:v>
                </c:pt>
                <c:pt idx="9">
                  <c:v>75-84</c:v>
                </c:pt>
                <c:pt idx="10">
                  <c:v>85+</c:v>
                </c:pt>
              </c:strCache>
            </c:strRef>
          </c:cat>
          <c:val>
            <c:numRef>
              <c:f>'[9.18.2020.xlsx]Sheet2'!$D$2:$D$12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15</c:v>
                </c:pt>
                <c:pt idx="3">
                  <c:v>164</c:v>
                </c:pt>
                <c:pt idx="4">
                  <c:v>152</c:v>
                </c:pt>
                <c:pt idx="5">
                  <c:v>129</c:v>
                </c:pt>
                <c:pt idx="6">
                  <c:v>119</c:v>
                </c:pt>
                <c:pt idx="7">
                  <c:v>124</c:v>
                </c:pt>
                <c:pt idx="8">
                  <c:v>79</c:v>
                </c:pt>
                <c:pt idx="9">
                  <c:v>58</c:v>
                </c:pt>
                <c:pt idx="1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A7-4C58-BC7E-07533F20D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462975"/>
        <c:axId val="343349775"/>
      </c:barChart>
      <c:catAx>
        <c:axId val="23046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349775"/>
        <c:crosses val="autoZero"/>
        <c:auto val="1"/>
        <c:lblAlgn val="ctr"/>
        <c:lblOffset val="100"/>
        <c:noMultiLvlLbl val="0"/>
      </c:catAx>
      <c:valAx>
        <c:axId val="34334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deaths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462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Sheet2!$A$39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Sheet2!$B$38:$D$38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Sheet2!$B$39:$D$39</c:f>
              <c:numCache>
                <c:formatCode>General</c:formatCode>
                <c:ptCount val="3"/>
                <c:pt idx="0">
                  <c:v>231</c:v>
                </c:pt>
                <c:pt idx="1">
                  <c:v>285</c:v>
                </c:pt>
                <c:pt idx="2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0F-448F-85BF-54305927ACD4}"/>
            </c:ext>
          </c:extLst>
        </c:ser>
        <c:ser>
          <c:idx val="1"/>
          <c:order val="1"/>
          <c:tx>
            <c:strRef>
              <c:f>Sheet2!$A$40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Sheet2!$B$38:$D$38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Sheet2!$B$40:$D$40</c:f>
              <c:numCache>
                <c:formatCode>General</c:formatCode>
                <c:ptCount val="3"/>
                <c:pt idx="0">
                  <c:v>613</c:v>
                </c:pt>
                <c:pt idx="1">
                  <c:v>625</c:v>
                </c:pt>
                <c:pt idx="2">
                  <c:v>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0F-448F-85BF-54305927AC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7328287"/>
        <c:axId val="221987391"/>
      </c:barChart>
      <c:catAx>
        <c:axId val="2057328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987391"/>
        <c:crosses val="autoZero"/>
        <c:auto val="1"/>
        <c:lblAlgn val="ctr"/>
        <c:lblOffset val="100"/>
        <c:noMultiLvlLbl val="0"/>
      </c:catAx>
      <c:valAx>
        <c:axId val="221987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deaths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328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849350543289218"/>
          <c:y val="0.90562534245891824"/>
          <c:w val="0.21661067366579179"/>
          <c:h val="7.7364424363978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'[9.18.2020.xlsx]Sheet2'!$B$20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'[9.18.2020.xlsx]Sheet2'!$A$21:$A$26</c:f>
              <c:strCache>
                <c:ptCount val="6"/>
                <c:pt idx="0">
                  <c:v>American Indian/Alaskan Native</c:v>
                </c:pt>
                <c:pt idx="1">
                  <c:v>Asian/Pacific Islander</c:v>
                </c:pt>
                <c:pt idx="2">
                  <c:v>Black/African American</c:v>
                </c:pt>
                <c:pt idx="3">
                  <c:v>Multiracial/Other</c:v>
                </c:pt>
                <c:pt idx="4">
                  <c:v>White/Caucasian</c:v>
                </c:pt>
                <c:pt idx="5">
                  <c:v>Unknown</c:v>
                </c:pt>
              </c:strCache>
            </c:strRef>
          </c:cat>
          <c:val>
            <c:numRef>
              <c:f>'[9.18.2020.xlsx]Sheet2'!$B$21:$B$26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83</c:v>
                </c:pt>
                <c:pt idx="3">
                  <c:v>10</c:v>
                </c:pt>
                <c:pt idx="4">
                  <c:v>747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7C-4C4C-9062-6EAACDA6018D}"/>
            </c:ext>
          </c:extLst>
        </c:ser>
        <c:ser>
          <c:idx val="1"/>
          <c:order val="1"/>
          <c:tx>
            <c:strRef>
              <c:f>'[9.18.2020.xlsx]Sheet2'!$C$20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'[9.18.2020.xlsx]Sheet2'!$A$21:$A$26</c:f>
              <c:strCache>
                <c:ptCount val="6"/>
                <c:pt idx="0">
                  <c:v>American Indian/Alaskan Native</c:v>
                </c:pt>
                <c:pt idx="1">
                  <c:v>Asian/Pacific Islander</c:v>
                </c:pt>
                <c:pt idx="2">
                  <c:v>Black/African American</c:v>
                </c:pt>
                <c:pt idx="3">
                  <c:v>Multiracial/Other</c:v>
                </c:pt>
                <c:pt idx="4">
                  <c:v>White/Caucasian</c:v>
                </c:pt>
                <c:pt idx="5">
                  <c:v>Unknown</c:v>
                </c:pt>
              </c:strCache>
            </c:strRef>
          </c:cat>
          <c:val>
            <c:numRef>
              <c:f>'[9.18.2020.xlsx]Sheet2'!$C$21:$C$26</c:f>
              <c:numCache>
                <c:formatCode>General</c:formatCode>
                <c:ptCount val="6"/>
                <c:pt idx="0">
                  <c:v>1</c:v>
                </c:pt>
                <c:pt idx="1">
                  <c:v>8</c:v>
                </c:pt>
                <c:pt idx="2">
                  <c:v>94</c:v>
                </c:pt>
                <c:pt idx="3">
                  <c:v>15</c:v>
                </c:pt>
                <c:pt idx="4">
                  <c:v>791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7C-4C4C-9062-6EAACDA6018D}"/>
            </c:ext>
          </c:extLst>
        </c:ser>
        <c:ser>
          <c:idx val="2"/>
          <c:order val="2"/>
          <c:tx>
            <c:strRef>
              <c:f>'[9.18.2020.xlsx]Sheet2'!$D$20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'[9.18.2020.xlsx]Sheet2'!$A$21:$A$26</c:f>
              <c:strCache>
                <c:ptCount val="6"/>
                <c:pt idx="0">
                  <c:v>American Indian/Alaskan Native</c:v>
                </c:pt>
                <c:pt idx="1">
                  <c:v>Asian/Pacific Islander</c:v>
                </c:pt>
                <c:pt idx="2">
                  <c:v>Black/African American</c:v>
                </c:pt>
                <c:pt idx="3">
                  <c:v>Multiracial/Other</c:v>
                </c:pt>
                <c:pt idx="4">
                  <c:v>White/Caucasian</c:v>
                </c:pt>
                <c:pt idx="5">
                  <c:v>Unknown</c:v>
                </c:pt>
              </c:strCache>
            </c:strRef>
          </c:cat>
          <c:val>
            <c:numRef>
              <c:f>'[9.18.2020.xlsx]Sheet2'!$D$21:$D$26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101</c:v>
                </c:pt>
                <c:pt idx="3">
                  <c:v>17</c:v>
                </c:pt>
                <c:pt idx="4">
                  <c:v>739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7C-4C4C-9062-6EAACDA601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062692351"/>
        <c:axId val="2139529119"/>
      </c:barChart>
      <c:catAx>
        <c:axId val="20626923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9529119"/>
        <c:crosses val="autoZero"/>
        <c:auto val="1"/>
        <c:lblAlgn val="ctr"/>
        <c:lblOffset val="100"/>
        <c:noMultiLvlLbl val="0"/>
      </c:catAx>
      <c:valAx>
        <c:axId val="21395291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bg1"/>
                    </a:solidFill>
                  </a:rPr>
                  <a:t>#</a:t>
                </a:r>
                <a:r>
                  <a:rPr lang="en-US" baseline="0" dirty="0">
                    <a:solidFill>
                      <a:schemeClr val="bg1"/>
                    </a:solidFill>
                  </a:rPr>
                  <a:t> of deaths</a:t>
                </a:r>
                <a:endParaRPr lang="en-US" dirty="0">
                  <a:solidFill>
                    <a:schemeClr val="bg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69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684250107034491"/>
          <c:y val="6.8411728206150491E-2"/>
          <c:w val="0.4513087991660617"/>
          <c:h val="0.819017082275609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Sheet2!$B$44</c:f>
              <c:strCache>
                <c:ptCount val="1"/>
                <c:pt idx="0">
                  <c:v>2016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Sheet2!$A$45:$A$54</c:f>
              <c:strCache>
                <c:ptCount val="10"/>
                <c:pt idx="0">
                  <c:v>pedestrian injured in transport accident</c:v>
                </c:pt>
                <c:pt idx="1">
                  <c:v>pedal cyclist injured in transport accident</c:v>
                </c:pt>
                <c:pt idx="2">
                  <c:v>motorcycle rider injured in transport accident</c:v>
                </c:pt>
                <c:pt idx="3">
                  <c:v>occupant of three-wheeled motor vehicle injured in transport accident</c:v>
                </c:pt>
                <c:pt idx="4">
                  <c:v>car occupant injured in transport accident</c:v>
                </c:pt>
                <c:pt idx="5">
                  <c:v>occupant of pick-up truck or van injured in transport accident</c:v>
                </c:pt>
                <c:pt idx="6">
                  <c:v>occupant of heavy transport vehicle injured in transport accident</c:v>
                </c:pt>
                <c:pt idx="7">
                  <c:v>bus occupant injured in transport accident</c:v>
                </c:pt>
                <c:pt idx="8">
                  <c:v>other land transport accidents</c:v>
                </c:pt>
                <c:pt idx="9">
                  <c:v>Missing</c:v>
                </c:pt>
              </c:strCache>
            </c:strRef>
          </c:cat>
          <c:val>
            <c:numRef>
              <c:f>Sheet2!$B$45:$B$54</c:f>
              <c:numCache>
                <c:formatCode>General</c:formatCode>
                <c:ptCount val="10"/>
                <c:pt idx="0">
                  <c:v>70</c:v>
                </c:pt>
                <c:pt idx="1">
                  <c:v>14</c:v>
                </c:pt>
                <c:pt idx="2">
                  <c:v>85</c:v>
                </c:pt>
                <c:pt idx="4">
                  <c:v>182</c:v>
                </c:pt>
                <c:pt idx="5">
                  <c:v>37</c:v>
                </c:pt>
                <c:pt idx="6">
                  <c:v>6</c:v>
                </c:pt>
                <c:pt idx="7">
                  <c:v>1</c:v>
                </c:pt>
                <c:pt idx="8">
                  <c:v>412</c:v>
                </c:pt>
                <c:pt idx="9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E6-4778-8B3F-46803342EBCA}"/>
            </c:ext>
          </c:extLst>
        </c:ser>
        <c:ser>
          <c:idx val="1"/>
          <c:order val="1"/>
          <c:tx>
            <c:strRef>
              <c:f>Sheet2!$C$44</c:f>
              <c:strCache>
                <c:ptCount val="1"/>
                <c:pt idx="0">
                  <c:v>2017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Sheet2!$A$45:$A$54</c:f>
              <c:strCache>
                <c:ptCount val="10"/>
                <c:pt idx="0">
                  <c:v>pedestrian injured in transport accident</c:v>
                </c:pt>
                <c:pt idx="1">
                  <c:v>pedal cyclist injured in transport accident</c:v>
                </c:pt>
                <c:pt idx="2">
                  <c:v>motorcycle rider injured in transport accident</c:v>
                </c:pt>
                <c:pt idx="3">
                  <c:v>occupant of three-wheeled motor vehicle injured in transport accident</c:v>
                </c:pt>
                <c:pt idx="4">
                  <c:v>car occupant injured in transport accident</c:v>
                </c:pt>
                <c:pt idx="5">
                  <c:v>occupant of pick-up truck or van injured in transport accident</c:v>
                </c:pt>
                <c:pt idx="6">
                  <c:v>occupant of heavy transport vehicle injured in transport accident</c:v>
                </c:pt>
                <c:pt idx="7">
                  <c:v>bus occupant injured in transport accident</c:v>
                </c:pt>
                <c:pt idx="8">
                  <c:v>other land transport accidents</c:v>
                </c:pt>
                <c:pt idx="9">
                  <c:v>Missing</c:v>
                </c:pt>
              </c:strCache>
            </c:strRef>
          </c:cat>
          <c:val>
            <c:numRef>
              <c:f>Sheet2!$C$45:$C$54</c:f>
              <c:numCache>
                <c:formatCode>General</c:formatCode>
                <c:ptCount val="10"/>
                <c:pt idx="0">
                  <c:v>104</c:v>
                </c:pt>
                <c:pt idx="1">
                  <c:v>11</c:v>
                </c:pt>
                <c:pt idx="2">
                  <c:v>126</c:v>
                </c:pt>
                <c:pt idx="4">
                  <c:v>171</c:v>
                </c:pt>
                <c:pt idx="5">
                  <c:v>20</c:v>
                </c:pt>
                <c:pt idx="6">
                  <c:v>8</c:v>
                </c:pt>
                <c:pt idx="8">
                  <c:v>436</c:v>
                </c:pt>
                <c:pt idx="9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E6-4778-8B3F-46803342EBCA}"/>
            </c:ext>
          </c:extLst>
        </c:ser>
        <c:ser>
          <c:idx val="2"/>
          <c:order val="2"/>
          <c:tx>
            <c:strRef>
              <c:f>Sheet2!$D$44</c:f>
              <c:strCache>
                <c:ptCount val="1"/>
                <c:pt idx="0">
                  <c:v>2018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Sheet2!$A$45:$A$54</c:f>
              <c:strCache>
                <c:ptCount val="10"/>
                <c:pt idx="0">
                  <c:v>pedestrian injured in transport accident</c:v>
                </c:pt>
                <c:pt idx="1">
                  <c:v>pedal cyclist injured in transport accident</c:v>
                </c:pt>
                <c:pt idx="2">
                  <c:v>motorcycle rider injured in transport accident</c:v>
                </c:pt>
                <c:pt idx="3">
                  <c:v>occupant of three-wheeled motor vehicle injured in transport accident</c:v>
                </c:pt>
                <c:pt idx="4">
                  <c:v>car occupant injured in transport accident</c:v>
                </c:pt>
                <c:pt idx="5">
                  <c:v>occupant of pick-up truck or van injured in transport accident</c:v>
                </c:pt>
                <c:pt idx="6">
                  <c:v>occupant of heavy transport vehicle injured in transport accident</c:v>
                </c:pt>
                <c:pt idx="7">
                  <c:v>bus occupant injured in transport accident</c:v>
                </c:pt>
                <c:pt idx="8">
                  <c:v>other land transport accidents</c:v>
                </c:pt>
                <c:pt idx="9">
                  <c:v>Missing</c:v>
                </c:pt>
              </c:strCache>
            </c:strRef>
          </c:cat>
          <c:val>
            <c:numRef>
              <c:f>Sheet2!$D$45:$D$54</c:f>
              <c:numCache>
                <c:formatCode>General</c:formatCode>
                <c:ptCount val="10"/>
                <c:pt idx="0">
                  <c:v>104</c:v>
                </c:pt>
                <c:pt idx="1">
                  <c:v>15</c:v>
                </c:pt>
                <c:pt idx="2">
                  <c:v>96</c:v>
                </c:pt>
                <c:pt idx="3">
                  <c:v>1</c:v>
                </c:pt>
                <c:pt idx="4">
                  <c:v>194</c:v>
                </c:pt>
                <c:pt idx="5">
                  <c:v>22</c:v>
                </c:pt>
                <c:pt idx="6">
                  <c:v>8</c:v>
                </c:pt>
                <c:pt idx="8">
                  <c:v>394</c:v>
                </c:pt>
                <c:pt idx="9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6-4778-8B3F-46803342EB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333195695"/>
        <c:axId val="2057928191"/>
      </c:barChart>
      <c:catAx>
        <c:axId val="333195695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Type of accident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7928191"/>
        <c:crosses val="autoZero"/>
        <c:auto val="1"/>
        <c:lblAlgn val="ctr"/>
        <c:lblOffset val="100"/>
        <c:noMultiLvlLbl val="0"/>
      </c:catAx>
      <c:valAx>
        <c:axId val="2057928191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deaths</a:t>
                </a:r>
              </a:p>
            </c:rich>
          </c:tx>
          <c:layout>
            <c:manualLayout>
              <c:xMode val="edge"/>
              <c:yMode val="edge"/>
              <c:x val="0.72156065598183217"/>
              <c:y val="0.952792008885077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195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6B-4802-A1BB-4BBFE449492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6B-4802-A1BB-4BBFE44949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Sheet2!$A$32:$A$33</c:f>
              <c:strCache>
                <c:ptCount val="2"/>
                <c:pt idx="0">
                  <c:v>Urban areas</c:v>
                </c:pt>
                <c:pt idx="1">
                  <c:v>Rural areas</c:v>
                </c:pt>
              </c:strCache>
            </c:strRef>
          </c:cat>
          <c:val>
            <c:numRef>
              <c:f>Sheet2!$B$32:$B$33</c:f>
              <c:numCache>
                <c:formatCode>General</c:formatCode>
                <c:ptCount val="2"/>
                <c:pt idx="0">
                  <c:v>405</c:v>
                </c:pt>
                <c:pt idx="1">
                  <c:v>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6B-4802-A1BB-4BBFE449492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02-440E-9507-852B67D0AA5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02-440E-9507-852B67D0AA5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A6CA1E0-8F22-49B0-A55D-CEAB9722BCAD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802-440E-9507-852B67D0AA5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70BDEED-311C-4876-A6F4-C6470E47E341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802-440E-9507-852B67D0AA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Sheet2!$A$32:$A$33</c:f>
              <c:strCache>
                <c:ptCount val="2"/>
                <c:pt idx="0">
                  <c:v>Urban areas</c:v>
                </c:pt>
                <c:pt idx="1">
                  <c:v>Rural areas</c:v>
                </c:pt>
              </c:strCache>
            </c:strRef>
          </c:cat>
          <c:val>
            <c:numRef>
              <c:f>Sheet2!$C$32:$C$33</c:f>
              <c:numCache>
                <c:formatCode>General</c:formatCode>
                <c:ptCount val="2"/>
                <c:pt idx="0">
                  <c:v>420</c:v>
                </c:pt>
                <c:pt idx="1">
                  <c:v>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02-440E-9507-852B67D0AA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C0-4B80-8D18-2222AC3FF6D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C0-4B80-8D18-2222AC3FF6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Sheet2!$A$32:$A$33</c:f>
              <c:strCache>
                <c:ptCount val="2"/>
                <c:pt idx="0">
                  <c:v>Urban areas</c:v>
                </c:pt>
                <c:pt idx="1">
                  <c:v>Rural areas</c:v>
                </c:pt>
              </c:strCache>
            </c:strRef>
          </c:cat>
          <c:val>
            <c:numRef>
              <c:f>Sheet2!$D$32:$D$33</c:f>
              <c:numCache>
                <c:formatCode>General</c:formatCode>
                <c:ptCount val="2"/>
                <c:pt idx="0">
                  <c:v>419</c:v>
                </c:pt>
                <c:pt idx="1">
                  <c:v>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C0-4B80-8D18-2222AC3FF6D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Homicide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50</c:v>
                </c:pt>
                <c:pt idx="1">
                  <c:v>44</c:v>
                </c:pt>
                <c:pt idx="2">
                  <c:v>31</c:v>
                </c:pt>
                <c:pt idx="3">
                  <c:v>35</c:v>
                </c:pt>
                <c:pt idx="4">
                  <c:v>53</c:v>
                </c:pt>
                <c:pt idx="5">
                  <c:v>30</c:v>
                </c:pt>
                <c:pt idx="6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AC-844E-BF54-618F4A8FF5C5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Accident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187</c:v>
                </c:pt>
                <c:pt idx="1">
                  <c:v>133</c:v>
                </c:pt>
                <c:pt idx="2">
                  <c:v>141</c:v>
                </c:pt>
                <c:pt idx="3">
                  <c:v>153</c:v>
                </c:pt>
                <c:pt idx="4">
                  <c:v>146</c:v>
                </c:pt>
                <c:pt idx="5">
                  <c:v>19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E68-4A74-AD9E-4DF3B4079FBD}"/>
            </c:ext>
          </c:extLst>
        </c:ser>
        <c:ser>
          <c:idx val="0"/>
          <c:order val="2"/>
          <c:tx>
            <c:strRef>
              <c:f>Sheet1!$A$3</c:f>
              <c:strCache>
                <c:ptCount val="1"/>
                <c:pt idx="0">
                  <c:v>Suicide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94</c:v>
                </c:pt>
                <c:pt idx="1">
                  <c:v>81</c:v>
                </c:pt>
                <c:pt idx="2">
                  <c:v>67</c:v>
                </c:pt>
                <c:pt idx="3">
                  <c:v>72</c:v>
                </c:pt>
                <c:pt idx="4">
                  <c:v>82</c:v>
                </c:pt>
                <c:pt idx="5">
                  <c:v>73</c:v>
                </c:pt>
                <c:pt idx="6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A5-4D0A-851B-EA2B031EC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133343"/>
        <c:axId val="2064487247"/>
      </c:lineChart>
      <c:catAx>
        <c:axId val="206613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Raleway Medium" panose="020B0503030101060003" pitchFamily="34" charset="77"/>
                <a:ea typeface="+mn-ea"/>
                <a:cs typeface="+mn-cs"/>
              </a:defRPr>
            </a:pPr>
            <a:endParaRPr lang="en-US"/>
          </a:p>
        </c:txPr>
        <c:crossAx val="2064487247"/>
        <c:crosses val="autoZero"/>
        <c:auto val="1"/>
        <c:lblAlgn val="ctr"/>
        <c:lblOffset val="100"/>
        <c:noMultiLvlLbl val="0"/>
      </c:catAx>
      <c:valAx>
        <c:axId val="2064487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Raleway" panose="020B0503030101060003" pitchFamily="34" charset="77"/>
                <a:ea typeface="+mn-ea"/>
                <a:cs typeface="+mn-cs"/>
              </a:defRPr>
            </a:pPr>
            <a:endParaRPr lang="en-US"/>
          </a:p>
        </c:txPr>
        <c:crossAx val="2066133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64CAC-115D-A14F-A8BE-F4784513B3FD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31CD6-7082-7749-BD99-0B0117ADF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4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31CD6-7082-7749-BD99-0B0117ADFF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1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31CD6-7082-7749-BD99-0B0117ADFF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7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believe Bethany Ecklor is online to give some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731CD6-7082-7749-BD99-0B0117ADFF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34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B89BF-D9A3-4DB1-A6C5-C2DF904EEE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82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land transport such 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Animal-rider or occupant of animal-drawn vehicle injured in transport accident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Occupant of railway train or railway vehicle injured in transport accident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Occupant of powered streetcar injured in transport accident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Occupant of special vehicle mainly used on industrial premises injured in transport accident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Occupant of special vehicle mainly used in agriculture injured in transport accident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Occupant of special construction vehicle injured in transport accident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Occupant of special all-terrain or other off-road motor vehicle, injured in transport accident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Traffic accident of specified type but victim's mode of transport unknown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Nontraffic accident of specified type but victim's mode of transport unknown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Motor- or nonmotor-vehicle accident, type of vehicle unspecified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B89BF-D9A3-4DB1-A6C5-C2DF904EEE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93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B89BF-D9A3-4DB1-A6C5-C2DF904EEE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5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A01FC-93F7-BE41-ADE1-034EA44A41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0279" y="4954699"/>
            <a:ext cx="3322638" cy="424732"/>
          </a:xfrm>
        </p:spPr>
        <p:txBody>
          <a:bodyPr anchor="ctr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2pPr>
            <a:lvl3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3pPr>
            <a:lvl4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4pPr>
            <a:lvl5pPr>
              <a:defRPr sz="2400">
                <a:solidFill>
                  <a:schemeClr val="bg1"/>
                </a:solidFill>
                <a:latin typeface="Raleway" panose="020B0503030101060003" pitchFamily="34" charset="77"/>
              </a:defRPr>
            </a:lvl5pPr>
          </a:lstStyle>
          <a:p>
            <a:pPr lvl="0"/>
            <a:r>
              <a:rPr lang="en-US" dirty="0"/>
              <a:t>08/04/2020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66518-E155-EA41-99F6-16C1DA34B6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279" y="2665031"/>
            <a:ext cx="6141961" cy="590931"/>
          </a:xfrm>
        </p:spPr>
        <p:txBody>
          <a:bodyPr anchor="b">
            <a:spAutoFit/>
          </a:bodyPr>
          <a:lstStyle>
            <a:lvl1pPr algn="l">
              <a:defRPr sz="3600" b="1" i="0" cap="all" baseline="0">
                <a:solidFill>
                  <a:schemeClr val="bg1"/>
                </a:solidFill>
                <a:latin typeface="Raleway SemiBold" panose="020B0503030101060003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00433-34AA-0A4E-A5F1-B2294311BF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279" y="3762946"/>
            <a:ext cx="6141962" cy="424732"/>
          </a:xfrm>
        </p:spPr>
        <p:txBody>
          <a:bodyPr>
            <a:spAutoFit/>
          </a:bodyPr>
          <a:lstStyle>
            <a:lvl1pPr marL="0" indent="0" algn="l">
              <a:buNone/>
              <a:defRPr sz="2400" b="0" i="0" cap="all" baseline="0">
                <a:solidFill>
                  <a:schemeClr val="bg1"/>
                </a:solidFill>
                <a:latin typeface="Raleway Light" panose="020B040303010106000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4F9266-EFA5-B84E-8766-D362F4D5E364}"/>
              </a:ext>
            </a:extLst>
          </p:cNvPr>
          <p:cNvSpPr/>
          <p:nvPr userDrawn="1"/>
        </p:nvSpPr>
        <p:spPr>
          <a:xfrm>
            <a:off x="4493232" y="380136"/>
            <a:ext cx="62031" cy="609772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ED99FD-4ABD-9745-A58A-888D46633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775" y="1171054"/>
            <a:ext cx="2413441" cy="442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7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E123E-A50F-CF41-806E-C064ABA2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4B8754-6230-FF48-BAA3-475B4BD55389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9090E88-0231-EF47-91D8-BAFEBA3FC2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1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1" y="365126"/>
            <a:ext cx="3380242" cy="7565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1614639"/>
            <a:ext cx="3380242" cy="364551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33631-A642-3147-8E2D-182A900A37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C3DAE3-FAD8-5D4F-A07E-1BDB97A1AA02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1561F55-8A38-B940-9C70-17A82AC89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28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s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1" y="365126"/>
            <a:ext cx="3380242" cy="7565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1614639"/>
            <a:ext cx="3380242" cy="3645518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E0AC1F-4242-FD4A-84BE-CDA82C3D43AE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FF5FB82-9241-C045-8A52-591FEB315B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962" y="5802218"/>
            <a:ext cx="1623999" cy="817420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360B844-A017-134D-8EA2-7AE1BDE2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4447" y="6028365"/>
            <a:ext cx="62393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1798A1-548B-2F4F-A949-0B360C4217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50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164" y="2183760"/>
            <a:ext cx="2688741" cy="30323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E7339-34B6-0340-927A-4DC0F40EB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4570" y="2189805"/>
            <a:ext cx="3079230" cy="30323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A76BB-48BA-344E-A70D-B41150C9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2F23AF-29AF-8640-B220-43B09330146A}"/>
              </a:ext>
            </a:extLst>
          </p:cNvPr>
          <p:cNvSpPr txBox="1">
            <a:spLocks/>
          </p:cNvSpPr>
          <p:nvPr userDrawn="1"/>
        </p:nvSpPr>
        <p:spPr>
          <a:xfrm>
            <a:off x="436880" y="1471236"/>
            <a:ext cx="2478314" cy="7565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accent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2016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1829DD-7D6C-444D-94FC-6B5C66F9D27A}"/>
              </a:ext>
            </a:extLst>
          </p:cNvPr>
          <p:cNvSpPr txBox="1">
            <a:spLocks/>
          </p:cNvSpPr>
          <p:nvPr userDrawn="1"/>
        </p:nvSpPr>
        <p:spPr>
          <a:xfrm>
            <a:off x="4018392" y="1471236"/>
            <a:ext cx="2478314" cy="7565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accent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2017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F1CD6B-B900-419C-A366-57EDE392C7B2}"/>
              </a:ext>
            </a:extLst>
          </p:cNvPr>
          <p:cNvSpPr txBox="1">
            <a:spLocks/>
          </p:cNvSpPr>
          <p:nvPr userDrawn="1"/>
        </p:nvSpPr>
        <p:spPr>
          <a:xfrm>
            <a:off x="8274570" y="1459592"/>
            <a:ext cx="2116218" cy="7565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accent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2018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04543E4-B0E9-491F-A635-59C83AACA7D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96103" y="2208936"/>
            <a:ext cx="2875268" cy="30323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29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>
            <a:extLst>
              <a:ext uri="{FF2B5EF4-FFF2-40B4-BE49-F238E27FC236}">
                <a16:creationId xmlns:a16="http://schemas.microsoft.com/office/drawing/2014/main" id="{5811A15A-5574-F349-80FF-82E68C175956}"/>
              </a:ext>
            </a:extLst>
          </p:cNvPr>
          <p:cNvSpPr/>
          <p:nvPr userDrawn="1"/>
        </p:nvSpPr>
        <p:spPr>
          <a:xfrm>
            <a:off x="0" y="0"/>
            <a:ext cx="8056368" cy="6858000"/>
          </a:xfrm>
          <a:custGeom>
            <a:avLst/>
            <a:gdLst>
              <a:gd name="connsiteX0" fmla="*/ 0 w 8056368"/>
              <a:gd name="connsiteY0" fmla="*/ 0 h 6858000"/>
              <a:gd name="connsiteX1" fmla="*/ 6687076 w 8056368"/>
              <a:gd name="connsiteY1" fmla="*/ 0 h 6858000"/>
              <a:gd name="connsiteX2" fmla="*/ 8023597 w 8056368"/>
              <a:gd name="connsiteY2" fmla="*/ 3282383 h 6858000"/>
              <a:gd name="connsiteX3" fmla="*/ 8030854 w 8056368"/>
              <a:gd name="connsiteY3" fmla="*/ 3300205 h 6858000"/>
              <a:gd name="connsiteX4" fmla="*/ 8048937 w 8056368"/>
              <a:gd name="connsiteY4" fmla="*/ 3358462 h 6858000"/>
              <a:gd name="connsiteX5" fmla="*/ 8056368 w 8056368"/>
              <a:gd name="connsiteY5" fmla="*/ 3432175 h 6858000"/>
              <a:gd name="connsiteX6" fmla="*/ 8048937 w 8056368"/>
              <a:gd name="connsiteY6" fmla="*/ 3505888 h 6858000"/>
              <a:gd name="connsiteX7" fmla="*/ 8039148 w 8056368"/>
              <a:gd name="connsiteY7" fmla="*/ 3537425 h 6858000"/>
              <a:gd name="connsiteX8" fmla="*/ 8013247 w 8056368"/>
              <a:gd name="connsiteY8" fmla="*/ 3601035 h 6858000"/>
              <a:gd name="connsiteX9" fmla="*/ 6687076 w 8056368"/>
              <a:gd name="connsiteY9" fmla="*/ 6858000 h 6858000"/>
              <a:gd name="connsiteX10" fmla="*/ 0 w 8056368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56368" h="6858000">
                <a:moveTo>
                  <a:pt x="0" y="0"/>
                </a:moveTo>
                <a:lnTo>
                  <a:pt x="6687076" y="0"/>
                </a:lnTo>
                <a:lnTo>
                  <a:pt x="8023597" y="3282383"/>
                </a:lnTo>
                <a:lnTo>
                  <a:pt x="8030854" y="3300205"/>
                </a:lnTo>
                <a:lnTo>
                  <a:pt x="8048937" y="3358462"/>
                </a:lnTo>
                <a:cubicBezTo>
                  <a:pt x="8053810" y="3382272"/>
                  <a:pt x="8056368" y="3406925"/>
                  <a:pt x="8056368" y="3432175"/>
                </a:cubicBezTo>
                <a:cubicBezTo>
                  <a:pt x="8056368" y="3457426"/>
                  <a:pt x="8053810" y="3482079"/>
                  <a:pt x="8048937" y="3505888"/>
                </a:cubicBezTo>
                <a:lnTo>
                  <a:pt x="8039148" y="3537425"/>
                </a:lnTo>
                <a:lnTo>
                  <a:pt x="8013247" y="3601035"/>
                </a:lnTo>
                <a:lnTo>
                  <a:pt x="66870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object, clock, plate&#10;&#10;Description automatically generated">
            <a:extLst>
              <a:ext uri="{FF2B5EF4-FFF2-40B4-BE49-F238E27FC236}">
                <a16:creationId xmlns:a16="http://schemas.microsoft.com/office/drawing/2014/main" id="{C9F5121A-2387-6E4C-AF0D-FE8CED988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5846" y="2171700"/>
            <a:ext cx="239209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6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415AE06-AF06-7C4A-901C-10EB3EC084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757" y="-1286616"/>
            <a:ext cx="12008425" cy="6656388"/>
          </a:xfrm>
          <a:prstGeom prst="round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 anchorCtr="0">
            <a:normAutofit/>
          </a:bodyPr>
          <a:lstStyle>
            <a:lvl1pPr algn="ctr">
              <a:defRPr sz="3000" i="1">
                <a:noFill/>
              </a:defRPr>
            </a:lvl1pPr>
          </a:lstStyle>
          <a:p>
            <a:r>
              <a:rPr lang="en-US" dirty="0"/>
              <a:t>Insert Image in shape with pattern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BF03025-F7CF-E247-83C5-084B91D931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52832" y="-1084881"/>
            <a:ext cx="12386705" cy="678204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 anchor="ctr" anchorCtr="0">
            <a:normAutofit/>
          </a:bodyPr>
          <a:lstStyle>
            <a:lvl1pPr algn="ctr">
              <a:defRPr sz="3000">
                <a:noFill/>
              </a:defRPr>
            </a:lvl1pPr>
          </a:lstStyle>
          <a:p>
            <a:r>
              <a:rPr lang="en-US" dirty="0"/>
              <a:t>Leave blue outlined shape blank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2C52E7-2D52-944F-A93E-2767FD8CB4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9FE6B556-ED36-ED45-935B-E7D8F5FC1C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7433" y="4975738"/>
            <a:ext cx="8422103" cy="1459364"/>
          </a:xfrm>
          <a:prstGeom prst="roundRect">
            <a:avLst/>
          </a:prstGeom>
          <a:solidFill>
            <a:schemeClr val="tx1"/>
          </a:solidFill>
          <a:ln w="38100">
            <a:noFill/>
          </a:ln>
        </p:spPr>
        <p:txBody>
          <a:bodyPr anchor="ctr" anchorCtr="0"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3D0D1-0A0F-A944-A2A2-733544183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000" y="4959229"/>
            <a:ext cx="6240383" cy="1475873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Headline/Slide Title</a:t>
            </a:r>
          </a:p>
        </p:txBody>
      </p:sp>
    </p:spTree>
    <p:extLst>
      <p:ext uri="{BB962C8B-B14F-4D97-AF65-F5344CB8AC3E}">
        <p14:creationId xmlns:p14="http://schemas.microsoft.com/office/powerpoint/2010/main" val="2196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32A3-06D8-0D47-8AAD-C56E41646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BAAE26D7-7D96-AD4F-8FAE-E5B63D3331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66207" y="1221208"/>
            <a:ext cx="3946968" cy="4403485"/>
          </a:xfrm>
          <a:prstGeom prst="roundRect">
            <a:avLst/>
          </a:prstGeom>
          <a:solidFill>
            <a:schemeClr val="accent2"/>
          </a:solidFill>
        </p:spPr>
        <p:txBody>
          <a:bodyPr anchor="ctr" anchorCtr="0">
            <a:normAutofit/>
          </a:bodyPr>
          <a:lstStyle>
            <a:lvl1pPr algn="ctr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32A3-06D8-0D47-8AAD-C56E41646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472457"/>
            <a:ext cx="7932420" cy="4152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AF7A4B-782F-C94B-BEFD-33103FCA9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85300" y="1701800"/>
            <a:ext cx="2565400" cy="3530599"/>
          </a:xfrm>
        </p:spPr>
        <p:txBody>
          <a:bodyPr anchor="ctr" anchorCtr="0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/>
              <a:t>Quote or Callout</a:t>
            </a:r>
          </a:p>
        </p:txBody>
      </p:sp>
    </p:spTree>
    <p:extLst>
      <p:ext uri="{BB962C8B-B14F-4D97-AF65-F5344CB8AC3E}">
        <p14:creationId xmlns:p14="http://schemas.microsoft.com/office/powerpoint/2010/main" val="38468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2D8612F-E863-B14C-9546-1A4E22909718}"/>
              </a:ext>
            </a:extLst>
          </p:cNvPr>
          <p:cNvSpPr/>
          <p:nvPr userDrawn="1"/>
        </p:nvSpPr>
        <p:spPr>
          <a:xfrm>
            <a:off x="6577881" y="-680666"/>
            <a:ext cx="7399100" cy="64321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DDA341BB-F6CC-6040-96EA-C5272267FE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3107" y="-320842"/>
            <a:ext cx="6128491" cy="5766237"/>
          </a:xfrm>
          <a:prstGeom prst="round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  <a:ln w="6350">
            <a:noFill/>
          </a:ln>
        </p:spPr>
        <p:txBody>
          <a:bodyPr anchor="ctr" anchorCtr="0">
            <a:normAutofit/>
          </a:bodyPr>
          <a:lstStyle>
            <a:lvl1pPr algn="ctr">
              <a:defRPr sz="3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Drag and drop </a:t>
            </a:r>
            <a:br>
              <a:rPr lang="en-US" dirty="0"/>
            </a:br>
            <a:r>
              <a:rPr lang="en-US" dirty="0"/>
              <a:t>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FE9E2-328C-1545-9458-EFA018E98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0" y="365126"/>
            <a:ext cx="5888506" cy="756565"/>
          </a:xfrm>
        </p:spPr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32A3-06D8-0D47-8AAD-C56E41646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472457"/>
            <a:ext cx="5888506" cy="4152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3ECF9-53C4-AF49-8D20-5D56FFBB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1472184"/>
            <a:ext cx="5181600" cy="3787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E7339-34B6-0340-927A-4DC0F40EB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2184"/>
            <a:ext cx="5181600" cy="3787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A76BB-48BA-344E-A70D-B41150C9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1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E229-B113-DD46-A3DF-2448F70BC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3BDE-0077-2E49-BF72-FC0D1DEED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2227801"/>
            <a:ext cx="5181600" cy="30323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E7339-34B6-0340-927A-4DC0F40EB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1"/>
            <a:ext cx="5181600" cy="30323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A76BB-48BA-344E-A70D-B41150C9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2F23AF-29AF-8640-B220-43B09330146A}"/>
              </a:ext>
            </a:extLst>
          </p:cNvPr>
          <p:cNvSpPr txBox="1">
            <a:spLocks/>
          </p:cNvSpPr>
          <p:nvPr userDrawn="1"/>
        </p:nvSpPr>
        <p:spPr>
          <a:xfrm>
            <a:off x="436880" y="1471236"/>
            <a:ext cx="5181600" cy="7565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accent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Indiana State Trauma Care Committee, 10 am EST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1829DD-7D6C-444D-94FC-6B5C66F9D27A}"/>
              </a:ext>
            </a:extLst>
          </p:cNvPr>
          <p:cNvSpPr txBox="1">
            <a:spLocks/>
          </p:cNvSpPr>
          <p:nvPr userDrawn="1"/>
        </p:nvSpPr>
        <p:spPr>
          <a:xfrm>
            <a:off x="6172200" y="1459593"/>
            <a:ext cx="5181600" cy="7565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accent1"/>
                </a:solidFill>
                <a:latin typeface="Raleway" panose="020B0503030101060003" pitchFamily="34" charset="77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Indiana Trauma Network, 12:30 pm EST</a:t>
            </a:r>
          </a:p>
        </p:txBody>
      </p:sp>
    </p:spTree>
    <p:extLst>
      <p:ext uri="{BB962C8B-B14F-4D97-AF65-F5344CB8AC3E}">
        <p14:creationId xmlns:p14="http://schemas.microsoft.com/office/powerpoint/2010/main" val="222511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EF6AC-1105-604E-9782-03818D2E2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E123E-A50F-CF41-806E-C064ABA2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B82A40-A8E4-E841-8631-5E78BFD1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365126"/>
            <a:ext cx="10916920" cy="756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Headline/Slide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414E8-7137-2148-8123-251E57F78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880" y="1472457"/>
            <a:ext cx="10916920" cy="415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BE25C-E7B4-5B47-8FB2-2D6B9C96A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4447" y="6028365"/>
            <a:ext cx="623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Raleway" panose="020B0503030101060003" pitchFamily="34" charset="77"/>
              </a:defRPr>
            </a:lvl1pPr>
          </a:lstStyle>
          <a:p>
            <a:fld id="{2C1798A1-548B-2F4F-A949-0B360C42175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17D0B7-4560-1247-9519-7E06CC10B5AD}"/>
              </a:ext>
            </a:extLst>
          </p:cNvPr>
          <p:cNvCxnSpPr>
            <a:cxnSpLocks/>
          </p:cNvCxnSpPr>
          <p:nvPr userDrawn="1"/>
        </p:nvCxnSpPr>
        <p:spPr>
          <a:xfrm>
            <a:off x="2103120" y="6215970"/>
            <a:ext cx="91013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94FBD9E-1E03-D049-B243-87827D92511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63617" y="5802218"/>
            <a:ext cx="1623999" cy="81742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3E9F5C-C770-704E-B41D-7B649BF92B81}"/>
              </a:ext>
            </a:extLst>
          </p:cNvPr>
          <p:cNvCxnSpPr>
            <a:cxnSpLocks/>
          </p:cNvCxnSpPr>
          <p:nvPr userDrawn="1"/>
        </p:nvCxnSpPr>
        <p:spPr>
          <a:xfrm>
            <a:off x="-96982" y="1121691"/>
            <a:ext cx="841305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67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50" r:id="rId4"/>
    <p:sldLayoutId id="2147483660" r:id="rId5"/>
    <p:sldLayoutId id="2147483661" r:id="rId6"/>
    <p:sldLayoutId id="2147483652" r:id="rId7"/>
    <p:sldLayoutId id="2147483662" r:id="rId8"/>
    <p:sldLayoutId id="2147483654" r:id="rId9"/>
    <p:sldLayoutId id="2147483663" r:id="rId10"/>
    <p:sldLayoutId id="2147483665" r:id="rId11"/>
    <p:sldLayoutId id="2147483666" r:id="rId12"/>
    <p:sldLayoutId id="214748366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baseline="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230188" indent="-2222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630238" indent="-223838" algn="l" defTabSz="914400" rtl="0" eaLnBrk="1" latinLnBrk="0" hangingPunct="1">
        <a:lnSpc>
          <a:spcPct val="90000"/>
        </a:lnSpc>
        <a:spcBef>
          <a:spcPts val="500"/>
        </a:spcBef>
        <a:buSzPct val="120000"/>
        <a:buFont typeface="System Font Regular"/>
        <a:buChar char="◦"/>
        <a:tabLst/>
        <a:defRPr sz="16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917575" indent="-231775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tabLst/>
        <a:defRPr sz="12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1193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384480-9215-5840-8927-9E3B1698B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09/18/2020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90B500-AB5D-A947-9A48-8DAB4FCC7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2126" y="930133"/>
            <a:ext cx="6141961" cy="3083921"/>
          </a:xfrm>
        </p:spPr>
        <p:txBody>
          <a:bodyPr/>
          <a:lstStyle/>
          <a:p>
            <a:r>
              <a:rPr lang="en-US" dirty="0"/>
              <a:t>Injury prevention advisory council (IPAC) &amp; Indiana violent death reporting system (INVDRS) Meeting</a:t>
            </a:r>
          </a:p>
        </p:txBody>
      </p:sp>
    </p:spTree>
    <p:extLst>
      <p:ext uri="{BB962C8B-B14F-4D97-AF65-F5344CB8AC3E}">
        <p14:creationId xmlns:p14="http://schemas.microsoft.com/office/powerpoint/2010/main" val="1052578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384480-9215-5840-8927-9E3B1698B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0279" y="4724380"/>
            <a:ext cx="4938514" cy="885371"/>
          </a:xfrm>
        </p:spPr>
        <p:txBody>
          <a:bodyPr/>
          <a:lstStyle/>
          <a:p>
            <a:r>
              <a:rPr lang="en-US" dirty="0"/>
              <a:t>Robert Duckworth</a:t>
            </a:r>
          </a:p>
          <a:p>
            <a:r>
              <a:rPr lang="en-US" dirty="0"/>
              <a:t>Indiana Criminal Justice Institute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90B500-AB5D-A947-9A48-8DAB4FCC7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2126" y="1428731"/>
            <a:ext cx="6141961" cy="2585323"/>
          </a:xfrm>
        </p:spPr>
        <p:txBody>
          <a:bodyPr/>
          <a:lstStyle/>
          <a:p>
            <a:r>
              <a:rPr lang="en-US" dirty="0"/>
              <a:t>Unintentional injury presentation: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transportation related injuries</a:t>
            </a:r>
          </a:p>
        </p:txBody>
      </p:sp>
    </p:spTree>
    <p:extLst>
      <p:ext uri="{BB962C8B-B14F-4D97-AF65-F5344CB8AC3E}">
        <p14:creationId xmlns:p14="http://schemas.microsoft.com/office/powerpoint/2010/main" val="3506862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384480-9215-5840-8927-9E3B1698B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0278" y="4558181"/>
            <a:ext cx="7086313" cy="1217769"/>
          </a:xfrm>
        </p:spPr>
        <p:txBody>
          <a:bodyPr/>
          <a:lstStyle/>
          <a:p>
            <a:r>
              <a:rPr lang="en-US" dirty="0"/>
              <a:t>Kelsey Steuer</a:t>
            </a:r>
          </a:p>
          <a:p>
            <a:r>
              <a:rPr lang="en-US" dirty="0"/>
              <a:t>American Foundation for Suicide Prevention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90B500-AB5D-A947-9A48-8DAB4FCC7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2126" y="1428731"/>
            <a:ext cx="6141961" cy="2585323"/>
          </a:xfrm>
        </p:spPr>
        <p:txBody>
          <a:bodyPr/>
          <a:lstStyle/>
          <a:p>
            <a:r>
              <a:rPr lang="en-US" dirty="0"/>
              <a:t>intentional injury presentation: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September is suicide prevention month</a:t>
            </a:r>
          </a:p>
        </p:txBody>
      </p:sp>
    </p:spTree>
    <p:extLst>
      <p:ext uri="{BB962C8B-B14F-4D97-AF65-F5344CB8AC3E}">
        <p14:creationId xmlns:p14="http://schemas.microsoft.com/office/powerpoint/2010/main" val="478739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384480-9215-5840-8927-9E3B1698B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0279" y="4558181"/>
            <a:ext cx="4938514" cy="1217769"/>
          </a:xfrm>
        </p:spPr>
        <p:txBody>
          <a:bodyPr/>
          <a:lstStyle/>
          <a:p>
            <a:r>
              <a:rPr lang="en-US" dirty="0"/>
              <a:t>Veronica Daye, MPH</a:t>
            </a:r>
          </a:p>
          <a:p>
            <a:r>
              <a:rPr lang="en-US" dirty="0"/>
              <a:t>Injury Prevention Epidemiologist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90B500-AB5D-A947-9A48-8DAB4FCC7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2126" y="930133"/>
            <a:ext cx="6141961" cy="3083921"/>
          </a:xfrm>
        </p:spPr>
        <p:txBody>
          <a:bodyPr/>
          <a:lstStyle/>
          <a:p>
            <a:r>
              <a:rPr lang="en-US" dirty="0"/>
              <a:t>Unintentional injury data presentation: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Motor Vehicle Accident Death Trends 2016-2018</a:t>
            </a:r>
          </a:p>
        </p:txBody>
      </p:sp>
    </p:spTree>
    <p:extLst>
      <p:ext uri="{BB962C8B-B14F-4D97-AF65-F5344CB8AC3E}">
        <p14:creationId xmlns:p14="http://schemas.microsoft.com/office/powerpoint/2010/main" val="573764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6C68-64FB-6F47-AF64-33542C77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Vehicle Accident Death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9B14C-A4E1-FD40-9EDC-C87888769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2016-2018, motor vehicle accident death rates were at a higher rate in Indiana compared to the Unties States.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CE744-8785-2147-BCB0-97F99804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798A1-548B-2F4F-A949-0B360C42175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43E8E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43E8E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DF50E95-BAFD-4518-ABF5-D0A380BC0DF2}"/>
              </a:ext>
            </a:extLst>
          </p:cNvPr>
          <p:cNvGraphicFramePr>
            <a:graphicFrameLocks/>
          </p:cNvGraphicFramePr>
          <p:nvPr/>
        </p:nvGraphicFramePr>
        <p:xfrm>
          <a:off x="2851150" y="1908802"/>
          <a:ext cx="6489700" cy="411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7704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6C68-64FB-6F47-AF64-33542C77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CE744-8785-2147-BCB0-97F99804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798A1-548B-2F4F-A949-0B360C42175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43E8E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43E8E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492D2A1-05C0-4293-A029-4495122B3B7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6563" y="1473200"/>
          <a:ext cx="10917237" cy="4555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511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6C68-64FB-6F47-AF64-33542C77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9B14C-A4E1-FD40-9EDC-C87888769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40" y="1529220"/>
            <a:ext cx="10916920" cy="4152236"/>
          </a:xfrm>
        </p:spPr>
        <p:txBody>
          <a:bodyPr/>
          <a:lstStyle/>
          <a:p>
            <a:r>
              <a:rPr lang="en-US" dirty="0"/>
              <a:t>Males are more than twice as likely to die from a motor vehicle accident compared to females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CE744-8785-2147-BCB0-97F99804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798A1-548B-2F4F-A949-0B360C42175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43E8E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43E8E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76B15DA-B3AC-4518-AB29-999E8F533DA3}"/>
              </a:ext>
            </a:extLst>
          </p:cNvPr>
          <p:cNvGraphicFramePr>
            <a:graphicFrameLocks/>
          </p:cNvGraphicFramePr>
          <p:nvPr/>
        </p:nvGraphicFramePr>
        <p:xfrm>
          <a:off x="2330245" y="1902016"/>
          <a:ext cx="7934632" cy="4308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2091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6125-A58E-5D4B-AECB-5A8D3F98C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365126"/>
            <a:ext cx="3706495" cy="75656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6DE55-FD4C-334C-B465-C1AC989B5B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White/Caucasian’s account for over 85% of MVA deaths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Black/African American’s account for roughly 10% 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6D7D33-F80E-B84C-AF4C-4F7DBFB0BFF7}"/>
              </a:ext>
            </a:extLst>
          </p:cNvPr>
          <p:cNvCxnSpPr>
            <a:cxnSpLocks/>
          </p:cNvCxnSpPr>
          <p:nvPr/>
        </p:nvCxnSpPr>
        <p:spPr>
          <a:xfrm>
            <a:off x="0" y="1127671"/>
            <a:ext cx="3155696" cy="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F708C-DFB4-D341-9B0B-A636E8FC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798A1-548B-2F4F-A949-0B360C42175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17B95BC-FC17-4931-8D32-7F717EA63B90}"/>
              </a:ext>
            </a:extLst>
          </p:cNvPr>
          <p:cNvGraphicFramePr>
            <a:graphicFrameLocks/>
          </p:cNvGraphicFramePr>
          <p:nvPr/>
        </p:nvGraphicFramePr>
        <p:xfrm>
          <a:off x="3817124" y="464510"/>
          <a:ext cx="7523976" cy="541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6006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6C68-64FB-6F47-AF64-33542C77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Differentiating Motor Vehicle Accident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CE744-8785-2147-BCB0-97F99804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798A1-548B-2F4F-A949-0B360C42175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43E8E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43E8E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FF6C2E5-0D8F-4F09-BBC3-ACFC46725C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960120" y="1243584"/>
          <a:ext cx="11905488" cy="4784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582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6C68-64FB-6F47-AF64-33542C77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vs Rural MVA Deaths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9B14C-A4E1-FD40-9EDC-C87888769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5324353"/>
            <a:ext cx="10916920" cy="365125"/>
          </a:xfrm>
        </p:spPr>
        <p:txBody>
          <a:bodyPr/>
          <a:lstStyle/>
          <a:p>
            <a:pPr algn="ctr"/>
            <a:r>
              <a:rPr lang="en-US" dirty="0"/>
              <a:t>Rural areas had slightly more MVA deaths than urban areas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CE744-8785-2147-BCB0-97F99804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798A1-548B-2F4F-A949-0B360C42175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43E8E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43E8E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9526D1F-B885-415D-95BA-7993DE378D82}"/>
              </a:ext>
            </a:extLst>
          </p:cNvPr>
          <p:cNvGraphicFramePr>
            <a:graphicFrameLocks/>
          </p:cNvGraphicFramePr>
          <p:nvPr/>
        </p:nvGraphicFramePr>
        <p:xfrm>
          <a:off x="578641" y="2075457"/>
          <a:ext cx="3330178" cy="2753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56984C2-538A-4D95-882F-21F89A00719B}"/>
              </a:ext>
            </a:extLst>
          </p:cNvPr>
          <p:cNvGraphicFramePr>
            <a:graphicFrameLocks/>
          </p:cNvGraphicFramePr>
          <p:nvPr/>
        </p:nvGraphicFramePr>
        <p:xfrm>
          <a:off x="4230251" y="2052042"/>
          <a:ext cx="3330178" cy="2753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0470807-A03C-4417-BC6E-5AE09A357981}"/>
              </a:ext>
            </a:extLst>
          </p:cNvPr>
          <p:cNvGraphicFramePr>
            <a:graphicFrameLocks/>
          </p:cNvGraphicFramePr>
          <p:nvPr/>
        </p:nvGraphicFramePr>
        <p:xfrm>
          <a:off x="7388622" y="2075457"/>
          <a:ext cx="3330178" cy="2753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96912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3545B-894F-F94C-B70D-E16318CE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 counties with highest MVA deaths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EA8B6-FAB9-C24C-A64D-0B61C727E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164" y="2183760"/>
            <a:ext cx="2858468" cy="3032356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FF0000"/>
                </a:solidFill>
              </a:rPr>
              <a:t>Marion: 119 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FF0000"/>
                </a:solidFill>
              </a:rPr>
              <a:t>Allen: 42 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FF0000"/>
                </a:solidFill>
              </a:rPr>
              <a:t>Lake: 38 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FF0000"/>
                </a:solidFill>
              </a:rPr>
              <a:t>St. Joseph: 22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Porter: 21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Elkhart: 20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Madison: 18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Hamilton: 17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Howard &amp; LaPorte: 16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04AA9-E217-1F4C-9CAC-7C908EAA5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25217" y="2184759"/>
            <a:ext cx="3079230" cy="3032356"/>
          </a:xfrm>
        </p:spPr>
        <p:txBody>
          <a:bodyPr>
            <a:normAutofit fontScale="92500" lnSpcReduction="10000"/>
          </a:bodyPr>
          <a:lstStyle/>
          <a:p>
            <a:pPr marL="914400" lvl="1" indent="-457200"/>
            <a:r>
              <a:rPr lang="en-US" sz="2000" dirty="0">
                <a:solidFill>
                  <a:srgbClr val="FF0000"/>
                </a:solidFill>
              </a:rPr>
              <a:t>Marion: 121 </a:t>
            </a:r>
          </a:p>
          <a:p>
            <a:pPr marL="914400" lvl="1" indent="-457200"/>
            <a:r>
              <a:rPr lang="en-US" sz="2000" dirty="0">
                <a:solidFill>
                  <a:srgbClr val="FF0000"/>
                </a:solidFill>
              </a:rPr>
              <a:t>Lake: 48 </a:t>
            </a:r>
          </a:p>
          <a:p>
            <a:pPr marL="914400" lvl="1" indent="-457200"/>
            <a:r>
              <a:rPr lang="en-US" sz="2000" dirty="0">
                <a:solidFill>
                  <a:srgbClr val="FF0000"/>
                </a:solidFill>
              </a:rPr>
              <a:t>Allen: 41 </a:t>
            </a:r>
          </a:p>
          <a:p>
            <a:pPr marL="914400" lvl="1" indent="-457200"/>
            <a:r>
              <a:rPr lang="en-US" sz="2000" dirty="0">
                <a:solidFill>
                  <a:srgbClr val="FF0000"/>
                </a:solidFill>
              </a:rPr>
              <a:t>St. Joseph: 27 </a:t>
            </a:r>
          </a:p>
          <a:p>
            <a:pPr marL="914400" lvl="1" indent="-457200"/>
            <a:r>
              <a:rPr lang="en-US" sz="2000" dirty="0"/>
              <a:t>Elkhart: 24 </a:t>
            </a:r>
          </a:p>
          <a:p>
            <a:pPr marL="914400" lvl="1" indent="-457200"/>
            <a:r>
              <a:rPr lang="en-US" sz="2000" dirty="0"/>
              <a:t>Porter: 24 </a:t>
            </a:r>
          </a:p>
          <a:p>
            <a:pPr marL="914400" lvl="1" indent="-457200"/>
            <a:r>
              <a:rPr lang="en-US" sz="2000" dirty="0"/>
              <a:t>Madison: 21 </a:t>
            </a:r>
          </a:p>
          <a:p>
            <a:pPr marL="914400" lvl="1" indent="-457200"/>
            <a:r>
              <a:rPr lang="en-US" sz="2000" dirty="0"/>
              <a:t>Vanderburgh: 21 </a:t>
            </a:r>
          </a:p>
          <a:p>
            <a:pPr marL="914400" lvl="1" indent="-457200"/>
            <a:r>
              <a:rPr lang="en-US" sz="2000" dirty="0"/>
              <a:t>Howard: 20 </a:t>
            </a:r>
          </a:p>
          <a:p>
            <a:pPr marL="914400" lvl="1" indent="-457200"/>
            <a:r>
              <a:rPr lang="en-US" sz="2000" dirty="0"/>
              <a:t>Delaware: 18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D1848-FD78-0E41-8177-95740B304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798A1-548B-2F4F-A949-0B360C42175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243E8E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43E8E"/>
              </a:solidFill>
              <a:effectLst/>
              <a:uLnTx/>
              <a:uFillTx/>
              <a:latin typeface="Raleway" panose="020B0503030101060003" pitchFamily="34" charset="77"/>
              <a:ea typeface="+mn-ea"/>
              <a:cs typeface="+mn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1C7E29C-A071-4577-9429-6A8E8571B875}"/>
              </a:ext>
            </a:extLst>
          </p:cNvPr>
          <p:cNvSpPr txBox="1">
            <a:spLocks/>
          </p:cNvSpPr>
          <p:nvPr/>
        </p:nvSpPr>
        <p:spPr>
          <a:xfrm>
            <a:off x="4120441" y="2229004"/>
            <a:ext cx="3297998" cy="3032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230188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 baseline="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630238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20000"/>
              <a:buFont typeface="System Font Regular"/>
              <a:buChar char="◦"/>
              <a:tabLst/>
              <a:defRPr sz="1600" kern="1200" baseline="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9175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tabLst/>
              <a:defRPr sz="1200" kern="1200" baseline="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1193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>
                <a:solidFill>
                  <a:srgbClr val="FF0000"/>
                </a:solidFill>
              </a:rPr>
              <a:t>Marion: 111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Allen: 44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Lake: 41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St. Joseph: 39 </a:t>
            </a:r>
          </a:p>
          <a:p>
            <a:pPr lvl="1"/>
            <a:r>
              <a:rPr lang="en-US" sz="2000" dirty="0"/>
              <a:t>Elkhart: 28 </a:t>
            </a:r>
          </a:p>
          <a:p>
            <a:pPr lvl="1"/>
            <a:r>
              <a:rPr lang="en-US" sz="2000" dirty="0"/>
              <a:t>Vanderburgh: 21 </a:t>
            </a:r>
          </a:p>
          <a:p>
            <a:pPr lvl="1"/>
            <a:r>
              <a:rPr lang="en-US" sz="2000" dirty="0"/>
              <a:t>Porter: 19 </a:t>
            </a:r>
          </a:p>
          <a:p>
            <a:pPr lvl="1"/>
            <a:r>
              <a:rPr lang="en-US" sz="2000" dirty="0"/>
              <a:t>Howard &amp; Tippecanoe: 18 </a:t>
            </a:r>
          </a:p>
          <a:p>
            <a:pPr lvl="1"/>
            <a:r>
              <a:rPr lang="en-US" sz="2000" dirty="0"/>
              <a:t>Clark, Johnson, &amp; Madison: 17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470248-E1CD-4125-8EE3-CA1E3DB30667}"/>
              </a:ext>
            </a:extLst>
          </p:cNvPr>
          <p:cNvSpPr txBox="1"/>
          <p:nvPr/>
        </p:nvSpPr>
        <p:spPr>
          <a:xfrm>
            <a:off x="838201" y="5421686"/>
            <a:ext cx="10515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aleway" pitchFamily="2" charset="0"/>
              </a:rPr>
              <a:t>The top 4 counties accounted for an average of 26.4% of MVA deaths</a:t>
            </a:r>
          </a:p>
        </p:txBody>
      </p:sp>
    </p:spTree>
    <p:extLst>
      <p:ext uri="{BB962C8B-B14F-4D97-AF65-F5344CB8AC3E}">
        <p14:creationId xmlns:p14="http://schemas.microsoft.com/office/powerpoint/2010/main" val="66336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877764-787F-814D-A94D-D1FAF020EF75}"/>
              </a:ext>
            </a:extLst>
          </p:cNvPr>
          <p:cNvSpPr txBox="1"/>
          <p:nvPr/>
        </p:nvSpPr>
        <p:spPr>
          <a:xfrm>
            <a:off x="556527" y="1460102"/>
            <a:ext cx="64125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aleway SemiBold" panose="020B0503030101060003" pitchFamily="34" charset="77"/>
                <a:cs typeface="Arial" panose="020B0604020202020204" pitchFamily="34" charset="0"/>
              </a:rPr>
              <a:t>To develop, implement and provide oversight of a statewide comprehensive trauma care system that: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Raleway SemiBold" panose="020B0503030101060003" pitchFamily="34" charset="77"/>
                <a:cs typeface="Arial" panose="020B0604020202020204" pitchFamily="34" charset="0"/>
              </a:rPr>
              <a:t>Prevents injuries.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Raleway SemiBold" panose="020B0503030101060003" pitchFamily="34" charset="77"/>
                <a:cs typeface="Arial" panose="020B0604020202020204" pitchFamily="34" charset="0"/>
              </a:rPr>
              <a:t>Saves lives.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Raleway SemiBold" panose="020B0503030101060003" pitchFamily="34" charset="77"/>
                <a:cs typeface="Arial" panose="020B0604020202020204" pitchFamily="34" charset="0"/>
              </a:rPr>
              <a:t>Improves the care and outcomes of trauma patients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0945A2-54D7-144D-97BF-4E8CF253DB0C}"/>
              </a:ext>
            </a:extLst>
          </p:cNvPr>
          <p:cNvSpPr txBox="1"/>
          <p:nvPr/>
        </p:nvSpPr>
        <p:spPr>
          <a:xfrm>
            <a:off x="460893" y="998437"/>
            <a:ext cx="641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Raleway Light" panose="020B0403030101060003" pitchFamily="34" charset="77"/>
                <a:cs typeface="Arial" panose="020B0604020202020204" pitchFamily="34" charset="0"/>
              </a:rPr>
              <a:t>OUR MISSION: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E3FDA-83E6-9A4E-A230-29B26D43FB7A}"/>
              </a:ext>
            </a:extLst>
          </p:cNvPr>
          <p:cNvSpPr txBox="1"/>
          <p:nvPr/>
        </p:nvSpPr>
        <p:spPr>
          <a:xfrm>
            <a:off x="460890" y="5534653"/>
            <a:ext cx="6412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aleway SemiBold" panose="020B0503030101060003" pitchFamily="34" charset="77"/>
                <a:cs typeface="Arial" panose="020B0604020202020204" pitchFamily="34" charset="0"/>
              </a:rPr>
              <a:t>Prevent injuries in Indiana.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5D67E-97EA-DB4B-AC50-7A11FCAFFA6C}"/>
              </a:ext>
            </a:extLst>
          </p:cNvPr>
          <p:cNvSpPr txBox="1"/>
          <p:nvPr/>
        </p:nvSpPr>
        <p:spPr>
          <a:xfrm>
            <a:off x="460891" y="5167065"/>
            <a:ext cx="641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Raleway Light" panose="020B0403030101060003" pitchFamily="34" charset="77"/>
                <a:cs typeface="Arial" panose="020B0604020202020204" pitchFamily="34" charset="0"/>
              </a:rPr>
              <a:t>OUR VISION:</a:t>
            </a:r>
          </a:p>
        </p:txBody>
      </p:sp>
    </p:spTree>
    <p:extLst>
      <p:ext uri="{BB962C8B-B14F-4D97-AF65-F5344CB8AC3E}">
        <p14:creationId xmlns:p14="http://schemas.microsoft.com/office/powerpoint/2010/main" val="307741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384480-9215-5840-8927-9E3B1698B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0279" y="4558181"/>
            <a:ext cx="4938514" cy="1217769"/>
          </a:xfrm>
        </p:spPr>
        <p:txBody>
          <a:bodyPr/>
          <a:lstStyle/>
          <a:p>
            <a:r>
              <a:rPr lang="en-US" dirty="0"/>
              <a:t>Morgan Sprecher, MPH</a:t>
            </a:r>
          </a:p>
          <a:p>
            <a:r>
              <a:rPr lang="en-US" dirty="0"/>
              <a:t>Indiana Violent Death Reporting System (INVDRS) Epidemiologist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90B500-AB5D-A947-9A48-8DAB4FCC7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2126" y="1428731"/>
            <a:ext cx="6141961" cy="2585323"/>
          </a:xfrm>
        </p:spPr>
        <p:txBody>
          <a:bodyPr/>
          <a:lstStyle/>
          <a:p>
            <a:r>
              <a:rPr lang="en-US" dirty="0"/>
              <a:t>intentional injury data presentation: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Violent deaths and covid19</a:t>
            </a:r>
          </a:p>
        </p:txBody>
      </p:sp>
    </p:spTree>
    <p:extLst>
      <p:ext uri="{BB962C8B-B14F-4D97-AF65-F5344CB8AC3E}">
        <p14:creationId xmlns:p14="http://schemas.microsoft.com/office/powerpoint/2010/main" val="79852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6125-A58E-5D4B-AECB-5A8D3F98C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Deaths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6DE55-FD4C-334C-B465-C1AC989B5B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Based off death certificates from Vital Records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9192859-C3FB-9047-9F22-F84432D3C343}"/>
              </a:ext>
            </a:extLst>
          </p:cNvPr>
          <p:cNvGraphicFramePr/>
          <p:nvPr/>
        </p:nvGraphicFramePr>
        <p:xfrm>
          <a:off x="4337454" y="743408"/>
          <a:ext cx="7296762" cy="5082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6D7D33-F80E-B84C-AF4C-4F7DBFB0BFF7}"/>
              </a:ext>
            </a:extLst>
          </p:cNvPr>
          <p:cNvCxnSpPr>
            <a:cxnSpLocks/>
          </p:cNvCxnSpPr>
          <p:nvPr/>
        </p:nvCxnSpPr>
        <p:spPr>
          <a:xfrm>
            <a:off x="0" y="1127671"/>
            <a:ext cx="3155696" cy="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F708C-DFB4-D341-9B0B-A636E8FC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6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6125-A58E-5D4B-AECB-5A8D3F98C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1" y="527051"/>
            <a:ext cx="3380242" cy="756565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Comparison of Suicide Deaths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6DE55-FD4C-334C-B465-C1AC989B5B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Based off death certificates from Vital Records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9192859-C3FB-9047-9F22-F84432D3C343}"/>
              </a:ext>
            </a:extLst>
          </p:cNvPr>
          <p:cNvGraphicFramePr/>
          <p:nvPr/>
        </p:nvGraphicFramePr>
        <p:xfrm>
          <a:off x="4337454" y="743408"/>
          <a:ext cx="7296762" cy="5082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6D7D33-F80E-B84C-AF4C-4F7DBFB0BFF7}"/>
              </a:ext>
            </a:extLst>
          </p:cNvPr>
          <p:cNvCxnSpPr>
            <a:cxnSpLocks/>
          </p:cNvCxnSpPr>
          <p:nvPr/>
        </p:nvCxnSpPr>
        <p:spPr>
          <a:xfrm>
            <a:off x="0" y="1127671"/>
            <a:ext cx="3155696" cy="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F708C-DFB4-D341-9B0B-A636E8FC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26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6C68-64FB-6F47-AF64-33542C77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Demographics (All Deaths)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E43AE35-E480-416E-AAD9-5777C99BCE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6563" y="1473200"/>
          <a:ext cx="10917237" cy="415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CE744-8785-2147-BCB0-97F99804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29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6C68-64FB-6F47-AF64-33542C77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2020 Demographics (Suicide Deaths) - Counts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E43AE35-E480-416E-AAD9-5777C99BCE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6563" y="1473200"/>
          <a:ext cx="10917237" cy="415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CE744-8785-2147-BCB0-97F99804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76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6C68-64FB-6F47-AF64-33542C77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2020 Demographics (Suicide Deaths) - Rates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E43AE35-E480-416E-AAD9-5777C99BCE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6563" y="1473200"/>
          <a:ext cx="10917237" cy="415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CE744-8785-2147-BCB0-97F99804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06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842B8-64D0-4E67-A818-F614E02EF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Suicide Deaths: Race &amp; Military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875AF53-641A-4A04-AEC4-93C1D265419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38150" y="1471613"/>
          <a:ext cx="5181600" cy="378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45A8AC1-AAA1-4518-A318-416A9984DF2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471613"/>
          <a:ext cx="5181600" cy="378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EECCE-1AC9-4548-8DA5-B1CE2ACA0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54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33CA733-EAB8-41A7-80D2-88E1ACA134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accent4">
              <a:lumMod val="60000"/>
              <a:lumOff val="40000"/>
            </a:schemeClr>
          </a:solidFill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F6519F-C6F6-45CE-B43D-A249E86D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Suicide Rates by County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5FB785E-32AF-4843-A5C5-A5AB8FC29D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6563" y="1473200"/>
          <a:ext cx="7932736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6368">
                  <a:extLst>
                    <a:ext uri="{9D8B030D-6E8A-4147-A177-3AD203B41FA5}">
                      <a16:colId xmlns:a16="http://schemas.microsoft.com/office/drawing/2014/main" val="930993307"/>
                    </a:ext>
                  </a:extLst>
                </a:gridCol>
                <a:gridCol w="3966368">
                  <a:extLst>
                    <a:ext uri="{9D8B030D-6E8A-4147-A177-3AD203B41FA5}">
                      <a16:colId xmlns:a16="http://schemas.microsoft.com/office/drawing/2014/main" val="3340339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Rate per 100,000 persons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386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Benton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34.68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5996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Franklin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26.41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870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Warren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24.49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2414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Spencer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19.37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486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Switzerland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19.00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514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Crawford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18.98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7086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Montgomery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18.39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315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Jennings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18.01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8538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Steuben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17.59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8540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Miami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16.72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100905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6BEA5-6DDA-42A1-AE17-F7D036E4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27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C9D508-64EF-4314-AE7C-57D85C8282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NOTE: Rates are unstable due to low counts and short time span</a:t>
            </a:r>
          </a:p>
        </p:txBody>
      </p:sp>
    </p:spTree>
    <p:extLst>
      <p:ext uri="{BB962C8B-B14F-4D97-AF65-F5344CB8AC3E}">
        <p14:creationId xmlns:p14="http://schemas.microsoft.com/office/powerpoint/2010/main" val="504401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33CA733-EAB8-41A7-80D2-88E1ACA134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accent4">
              <a:lumMod val="60000"/>
              <a:lumOff val="40000"/>
            </a:schemeClr>
          </a:solidFill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F6519F-C6F6-45CE-B43D-A249E86D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Suicide Rates by County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5FB785E-32AF-4843-A5C5-A5AB8FC29D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6563" y="1473200"/>
          <a:ext cx="7932736" cy="4348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6368">
                  <a:extLst>
                    <a:ext uri="{9D8B030D-6E8A-4147-A177-3AD203B41FA5}">
                      <a16:colId xmlns:a16="http://schemas.microsoft.com/office/drawing/2014/main" val="930993307"/>
                    </a:ext>
                  </a:extLst>
                </a:gridCol>
                <a:gridCol w="3966368">
                  <a:extLst>
                    <a:ext uri="{9D8B030D-6E8A-4147-A177-3AD203B41FA5}">
                      <a16:colId xmlns:a16="http://schemas.microsoft.com/office/drawing/2014/main" val="3340339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Rate per 100,000 persons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386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White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16.67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5996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Putnam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16.03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870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Vigo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15.75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2414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Harrison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15.07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486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LaPorte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14.54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514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Sullivan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14.42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7086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Shelby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13.54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315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Howard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13.32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8538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Cass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13.18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8540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Tipton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13.17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100905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6BEA5-6DDA-42A1-AE17-F7D036E4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28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C9D508-64EF-4314-AE7C-57D85C8282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NOTE: Rates are unstable due to low counts and short time span</a:t>
            </a:r>
          </a:p>
        </p:txBody>
      </p:sp>
    </p:spTree>
    <p:extLst>
      <p:ext uri="{BB962C8B-B14F-4D97-AF65-F5344CB8AC3E}">
        <p14:creationId xmlns:p14="http://schemas.microsoft.com/office/powerpoint/2010/main" val="3484999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33CA733-EAB8-41A7-80D2-88E1ACA134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accent4">
              <a:lumMod val="60000"/>
              <a:lumOff val="40000"/>
            </a:schemeClr>
          </a:solidFill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F6519F-C6F6-45CE-B43D-A249E86D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Suicide Rates by County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5FB785E-32AF-4843-A5C5-A5AB8FC29D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6563" y="1473200"/>
          <a:ext cx="7932736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6368">
                  <a:extLst>
                    <a:ext uri="{9D8B030D-6E8A-4147-A177-3AD203B41FA5}">
                      <a16:colId xmlns:a16="http://schemas.microsoft.com/office/drawing/2014/main" val="930993307"/>
                    </a:ext>
                  </a:extLst>
                </a:gridCol>
                <a:gridCol w="3966368">
                  <a:extLst>
                    <a:ext uri="{9D8B030D-6E8A-4147-A177-3AD203B41FA5}">
                      <a16:colId xmlns:a16="http://schemas.microsoft.com/office/drawing/2014/main" val="3340339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Rate per 100,000 persons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386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Vermillion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12.78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5996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Greene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12.42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870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Dearborn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12.16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2414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Vanderburgh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12.11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486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Rush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12.01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514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Dubois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11.75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7086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Madison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11.60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315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Clay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11.40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8538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Decatur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11.28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8540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Perry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10.55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100905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6BEA5-6DDA-42A1-AE17-F7D036E4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29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C9D508-64EF-4314-AE7C-57D85C8282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NOTE: Rates are unstable due to low counts and short time span</a:t>
            </a:r>
          </a:p>
        </p:txBody>
      </p:sp>
    </p:spTree>
    <p:extLst>
      <p:ext uri="{BB962C8B-B14F-4D97-AF65-F5344CB8AC3E}">
        <p14:creationId xmlns:p14="http://schemas.microsoft.com/office/powerpoint/2010/main" val="184366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6C68-64FB-6F47-AF64-33542C77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Robin and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9B14C-A4E1-FD40-9EDC-C87888769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Name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Organization/ Association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Updates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Current Projects and Programs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Upcoming events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CE744-8785-2147-BCB0-97F99804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18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33CA733-EAB8-41A7-80D2-88E1ACA134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accent4">
              <a:lumMod val="60000"/>
              <a:lumOff val="40000"/>
            </a:schemeClr>
          </a:solidFill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F6519F-C6F6-45CE-B43D-A249E86D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Suicide Rates by County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5FB785E-32AF-4843-A5C5-A5AB8FC29D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6563" y="1473200"/>
          <a:ext cx="7932736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6368">
                  <a:extLst>
                    <a:ext uri="{9D8B030D-6E8A-4147-A177-3AD203B41FA5}">
                      <a16:colId xmlns:a16="http://schemas.microsoft.com/office/drawing/2014/main" val="930993307"/>
                    </a:ext>
                  </a:extLst>
                </a:gridCol>
                <a:gridCol w="3966368">
                  <a:extLst>
                    <a:ext uri="{9D8B030D-6E8A-4147-A177-3AD203B41FA5}">
                      <a16:colId xmlns:a16="http://schemas.microsoft.com/office/drawing/2014/main" val="3340339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Rate per 100,000 persons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386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Ripley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10.40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5996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Morgan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10.04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870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Fulton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9.93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2414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Warrick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9.60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486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Jefferson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9.25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514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Daviess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9.10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7086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Floyd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9.09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315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Jackson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9.09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8538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Wayne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9.01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8540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Jasper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8.97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100905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6BEA5-6DDA-42A1-AE17-F7D036E4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30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C9D508-64EF-4314-AE7C-57D85C8282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NOTE: Rates are unstable due to low counts and short time span</a:t>
            </a:r>
          </a:p>
        </p:txBody>
      </p:sp>
    </p:spTree>
    <p:extLst>
      <p:ext uri="{BB962C8B-B14F-4D97-AF65-F5344CB8AC3E}">
        <p14:creationId xmlns:p14="http://schemas.microsoft.com/office/powerpoint/2010/main" val="1054055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33CA733-EAB8-41A7-80D2-88E1ACA134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accent4">
              <a:lumMod val="60000"/>
              <a:lumOff val="40000"/>
            </a:schemeClr>
          </a:solidFill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F6519F-C6F6-45CE-B43D-A249E86D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Suicide Rates by County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5FB785E-32AF-4843-A5C5-A5AB8FC29D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6563" y="1473200"/>
          <a:ext cx="7932736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6368">
                  <a:extLst>
                    <a:ext uri="{9D8B030D-6E8A-4147-A177-3AD203B41FA5}">
                      <a16:colId xmlns:a16="http://schemas.microsoft.com/office/drawing/2014/main" val="930993307"/>
                    </a:ext>
                  </a:extLst>
                </a:gridCol>
                <a:gridCol w="3966368">
                  <a:extLst>
                    <a:ext uri="{9D8B030D-6E8A-4147-A177-3AD203B41FA5}">
                      <a16:colId xmlns:a16="http://schemas.microsoft.com/office/drawing/2014/main" val="3340339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Rate per 100,000 persons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386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Kosciusko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8.85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5996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Starke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8.69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870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Bartholomew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8.60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2414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Henry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8.24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486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Randolph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7.97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514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Knox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7.95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7086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Pulaski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7.90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315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Johnson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7.90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8538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Monroe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7.56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8540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Wells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7.16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100905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6BEA5-6DDA-42A1-AE17-F7D036E4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31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C9D508-64EF-4314-AE7C-57D85C8282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NOTE: Rates are unstable due to low counts and short time span</a:t>
            </a:r>
          </a:p>
        </p:txBody>
      </p:sp>
    </p:spTree>
    <p:extLst>
      <p:ext uri="{BB962C8B-B14F-4D97-AF65-F5344CB8AC3E}">
        <p14:creationId xmlns:p14="http://schemas.microsoft.com/office/powerpoint/2010/main" val="78007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33CA733-EAB8-41A7-80D2-88E1ACA134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accent4">
              <a:lumMod val="60000"/>
              <a:lumOff val="40000"/>
            </a:schemeClr>
          </a:solidFill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F6519F-C6F6-45CE-B43D-A249E86D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Suicide Rates by County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5FB785E-32AF-4843-A5C5-A5AB8FC29D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6563" y="1473200"/>
          <a:ext cx="7932736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6368">
                  <a:extLst>
                    <a:ext uri="{9D8B030D-6E8A-4147-A177-3AD203B41FA5}">
                      <a16:colId xmlns:a16="http://schemas.microsoft.com/office/drawing/2014/main" val="930993307"/>
                    </a:ext>
                  </a:extLst>
                </a:gridCol>
                <a:gridCol w="3966368">
                  <a:extLst>
                    <a:ext uri="{9D8B030D-6E8A-4147-A177-3AD203B41FA5}">
                      <a16:colId xmlns:a16="http://schemas.microsoft.com/office/drawing/2014/main" val="3340339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Rate per 100,000 persons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386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Clark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6.89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5996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Hancock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6.78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870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Brown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6.71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2414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Marion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6.59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486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Porter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6.56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514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Marshall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6.44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7086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Noble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6.30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315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Wabash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6.30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8538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Delaware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6.06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8540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Whitley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5.98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100905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6BEA5-6DDA-42A1-AE17-F7D036E4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32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C9D508-64EF-4314-AE7C-57D85C8282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NOTE: Rates are unstable due to low counts and short time span</a:t>
            </a:r>
          </a:p>
        </p:txBody>
      </p:sp>
    </p:spTree>
    <p:extLst>
      <p:ext uri="{BB962C8B-B14F-4D97-AF65-F5344CB8AC3E}">
        <p14:creationId xmlns:p14="http://schemas.microsoft.com/office/powerpoint/2010/main" val="539743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33CA733-EAB8-41A7-80D2-88E1ACA134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accent4">
              <a:lumMod val="60000"/>
              <a:lumOff val="40000"/>
            </a:schemeClr>
          </a:solidFill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F6519F-C6F6-45CE-B43D-A249E86D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Suicide Rates by County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5FB785E-32AF-4843-A5C5-A5AB8FC29D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6563" y="1473200"/>
          <a:ext cx="7932736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6368">
                  <a:extLst>
                    <a:ext uri="{9D8B030D-6E8A-4147-A177-3AD203B41FA5}">
                      <a16:colId xmlns:a16="http://schemas.microsoft.com/office/drawing/2014/main" val="930993307"/>
                    </a:ext>
                  </a:extLst>
                </a:gridCol>
                <a:gridCol w="3966368">
                  <a:extLst>
                    <a:ext uri="{9D8B030D-6E8A-4147-A177-3AD203B41FA5}">
                      <a16:colId xmlns:a16="http://schemas.microsoft.com/office/drawing/2014/main" val="3340339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Rate per 100,000 persons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386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Grant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5.98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5996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Allen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5.67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870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St. Joseph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5.57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2414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Carroll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5.01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486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Lake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4.94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514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Elkhart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4.91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7086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Owen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4.80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315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DeKalb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4.68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8538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Hendricks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4.36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8540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Tippecanoe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4.25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100905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6BEA5-6DDA-42A1-AE17-F7D036E4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33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C9D508-64EF-4314-AE7C-57D85C8282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NOTE: Rates are unstable due to low counts and short time span</a:t>
            </a:r>
          </a:p>
        </p:txBody>
      </p:sp>
    </p:spTree>
    <p:extLst>
      <p:ext uri="{BB962C8B-B14F-4D97-AF65-F5344CB8AC3E}">
        <p14:creationId xmlns:p14="http://schemas.microsoft.com/office/powerpoint/2010/main" val="2108974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33CA733-EAB8-41A7-80D2-88E1ACA134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accent4">
              <a:lumMod val="60000"/>
              <a:lumOff val="40000"/>
            </a:schemeClr>
          </a:solidFill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F6519F-C6F6-45CE-B43D-A249E86D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Suicide Rates by County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5FB785E-32AF-4843-A5C5-A5AB8FC29D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6563" y="1473200"/>
          <a:ext cx="7932736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6368">
                  <a:extLst>
                    <a:ext uri="{9D8B030D-6E8A-4147-A177-3AD203B41FA5}">
                      <a16:colId xmlns:a16="http://schemas.microsoft.com/office/drawing/2014/main" val="930993307"/>
                    </a:ext>
                  </a:extLst>
                </a:gridCol>
                <a:gridCol w="3966368">
                  <a:extLst>
                    <a:ext uri="{9D8B030D-6E8A-4147-A177-3AD203B41FA5}">
                      <a16:colId xmlns:a16="http://schemas.microsoft.com/office/drawing/2014/main" val="3340339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Rate per 100,000 persons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386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Hamilton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4.11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5996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Washington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3.61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870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Clinton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3.08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2414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Gibson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2.97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486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Huntington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2.75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514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LaGrange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2.56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7086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Boone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1.55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315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Adams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8538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Blackford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8540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Fayette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100905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6BEA5-6DDA-42A1-AE17-F7D036E4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34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C9D508-64EF-4314-AE7C-57D85C8282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NOTE: Rates are unstable due to low counts and short time span</a:t>
            </a:r>
          </a:p>
        </p:txBody>
      </p:sp>
    </p:spTree>
    <p:extLst>
      <p:ext uri="{BB962C8B-B14F-4D97-AF65-F5344CB8AC3E}">
        <p14:creationId xmlns:p14="http://schemas.microsoft.com/office/powerpoint/2010/main" val="879378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33CA733-EAB8-41A7-80D2-88E1ACA134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accent4">
              <a:lumMod val="60000"/>
              <a:lumOff val="40000"/>
            </a:schemeClr>
          </a:solidFill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F6519F-C6F6-45CE-B43D-A249E86D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Suicide Rates by County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5FB785E-32AF-4843-A5C5-A5AB8FC29D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6563" y="1473200"/>
          <a:ext cx="7932736" cy="4820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6368">
                  <a:extLst>
                    <a:ext uri="{9D8B030D-6E8A-4147-A177-3AD203B41FA5}">
                      <a16:colId xmlns:a16="http://schemas.microsoft.com/office/drawing/2014/main" val="930993307"/>
                    </a:ext>
                  </a:extLst>
                </a:gridCol>
                <a:gridCol w="3966368">
                  <a:extLst>
                    <a:ext uri="{9D8B030D-6E8A-4147-A177-3AD203B41FA5}">
                      <a16:colId xmlns:a16="http://schemas.microsoft.com/office/drawing/2014/main" val="3340339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Rate per 100,000 persons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386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Fountain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5996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Jay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870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Lawrence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2414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Martin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486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Newton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514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Ohio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7086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Orange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315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Parke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8538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Pike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8540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Posey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1009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Scott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9135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Union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0.00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577102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6BEA5-6DDA-42A1-AE17-F7D036E4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35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C9D508-64EF-4314-AE7C-57D85C8282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NOTE: Rates are unstable due to low counts and short time span</a:t>
            </a:r>
          </a:p>
        </p:txBody>
      </p:sp>
    </p:spTree>
    <p:extLst>
      <p:ext uri="{BB962C8B-B14F-4D97-AF65-F5344CB8AC3E}">
        <p14:creationId xmlns:p14="http://schemas.microsoft.com/office/powerpoint/2010/main" val="1965215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384480-9215-5840-8927-9E3B1698B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0279" y="4558181"/>
            <a:ext cx="6141960" cy="1217769"/>
          </a:xfrm>
        </p:spPr>
        <p:txBody>
          <a:bodyPr/>
          <a:lstStyle/>
          <a:p>
            <a:r>
              <a:rPr lang="en-US" dirty="0"/>
              <a:t>Chris Drapeau</a:t>
            </a:r>
          </a:p>
          <a:p>
            <a:r>
              <a:rPr lang="en-US" dirty="0"/>
              <a:t>Division of Mental Health and Addiction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90B500-AB5D-A947-9A48-8DAB4FCC7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2126" y="2924525"/>
            <a:ext cx="6141961" cy="1089529"/>
          </a:xfrm>
        </p:spPr>
        <p:txBody>
          <a:bodyPr/>
          <a:lstStyle/>
          <a:p>
            <a:r>
              <a:rPr lang="en-US" dirty="0"/>
              <a:t>New state suicide prevention director</a:t>
            </a:r>
          </a:p>
        </p:txBody>
      </p:sp>
    </p:spTree>
    <p:extLst>
      <p:ext uri="{BB962C8B-B14F-4D97-AF65-F5344CB8AC3E}">
        <p14:creationId xmlns:p14="http://schemas.microsoft.com/office/powerpoint/2010/main" val="23766011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A76D03C-B151-7A46-A3B6-CC1A72AD9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A45B7AC-7B11-A846-B8EE-AAA979A686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next meeting will be November 20.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7F508FA-DFC0-FD44-A552-07B5353CA0E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pPr/>
              <a:t>37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1BCC47-829A-AA49-8920-DC1FB282201A}"/>
              </a:ext>
            </a:extLst>
          </p:cNvPr>
          <p:cNvCxnSpPr>
            <a:cxnSpLocks/>
          </p:cNvCxnSpPr>
          <p:nvPr/>
        </p:nvCxnSpPr>
        <p:spPr>
          <a:xfrm>
            <a:off x="-13855" y="1121691"/>
            <a:ext cx="41702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E6FBA00-A736-42D5-B989-DA7DD8F17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263950"/>
              </p:ext>
            </p:extLst>
          </p:nvPr>
        </p:nvGraphicFramePr>
        <p:xfrm>
          <a:off x="3076447" y="2414242"/>
          <a:ext cx="8537622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45874">
                  <a:extLst>
                    <a:ext uri="{9D8B030D-6E8A-4147-A177-3AD203B41FA5}">
                      <a16:colId xmlns:a16="http://schemas.microsoft.com/office/drawing/2014/main" val="811126322"/>
                    </a:ext>
                  </a:extLst>
                </a:gridCol>
                <a:gridCol w="1784765">
                  <a:extLst>
                    <a:ext uri="{9D8B030D-6E8A-4147-A177-3AD203B41FA5}">
                      <a16:colId xmlns:a16="http://schemas.microsoft.com/office/drawing/2014/main" val="42616584"/>
                    </a:ext>
                  </a:extLst>
                </a:gridCol>
                <a:gridCol w="3906983">
                  <a:extLst>
                    <a:ext uri="{9D8B030D-6E8A-4147-A177-3AD203B41FA5}">
                      <a16:colId xmlns:a16="http://schemas.microsoft.com/office/drawing/2014/main" val="35606215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Presenter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507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Morgan Sprecher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812-929-3069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msprecher@isdh.in.gov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239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Robert Duckworth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317-509-2825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rduckworth@cji.in.gov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177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Kelsey Steuer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317-864-6074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ksteuer@afsp.org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672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Veronica Daye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317-234-4943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vdaye@isdh.in.gov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250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Paravdeep Nijjar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317-234-1304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pnijjar@isdh.in.gov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70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Chris Drapeau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Raleway" pitchFamily="2" charset="0"/>
                        </a:rPr>
                        <a:t>Christopher.Drapeau@fssa.in.gov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39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10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706919-59B5-A844-88F4-43A93DF5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Guide App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D3BFE-8C8F-6A44-9798-7AA77C4C7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Constantly Updated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Free download for iOS &amp; Android </a:t>
            </a:r>
          </a:p>
          <a:p>
            <a:r>
              <a:rPr lang="en-US" dirty="0"/>
              <a:t>phone &amp; tablet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Available in Apple &amp; Google Play stores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92CAB-A110-C243-A3C9-1E32C9B3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D6E391B-F888-46B7-B23F-88756059F8C7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" b="1378"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90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6C68-64FB-6F47-AF64-33542C77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9B14C-A4E1-FD40-9EDC-C87888769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Raleway" pitchFamily="2" charset="0"/>
              </a:rPr>
              <a:t>Students Teachers and Officers Preventing (STOP) School Violence</a:t>
            </a:r>
          </a:p>
          <a:p>
            <a:pPr lvl="1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Raleway" pitchFamily="2" charset="0"/>
              </a:rPr>
              <a:t>Submitted in June – hearing back soon!</a:t>
            </a:r>
          </a:p>
          <a:p>
            <a:pPr lvl="1"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Raleway" pitchFamily="2" charset="0"/>
            </a:endParaRPr>
          </a:p>
          <a:p>
            <a:pPr marL="7938" lvl="1" indent="0">
              <a:buNone/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CE744-8785-2147-BCB0-97F99804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9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0E15-BA9C-7C40-9A86-0ED81BFB0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EC60C-934D-E548-A1A8-C2F9FB46BF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September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National Alcohol and Drug Addiction Recovery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Suicide Prevention and Awareness Month</a:t>
            </a:r>
          </a:p>
          <a:p>
            <a:endParaRPr lang="en-US" dirty="0"/>
          </a:p>
          <a:p>
            <a:r>
              <a:rPr lang="en-US" dirty="0"/>
              <a:t>October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Domestic Violence Awareness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National Bullying Prevention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National Crime Prevention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National Substance Abuse Prevention Month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DF12A-6534-C547-8C1A-9A40870981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Sept 20 – 26: </a:t>
            </a:r>
            <a:r>
              <a:rPr lang="en-US" dirty="0"/>
              <a:t>Child Passenger Safety Week</a:t>
            </a:r>
          </a:p>
          <a:p>
            <a:endParaRPr lang="en-US" dirty="0"/>
          </a:p>
          <a:p>
            <a:r>
              <a:rPr lang="en-US" b="1" dirty="0"/>
              <a:t>Sept 22 – 28: </a:t>
            </a:r>
            <a:r>
              <a:rPr lang="en-US" dirty="0"/>
              <a:t>Falls Prevention and Awareness Week</a:t>
            </a:r>
          </a:p>
          <a:p>
            <a:endParaRPr lang="en-US" dirty="0"/>
          </a:p>
          <a:p>
            <a:r>
              <a:rPr lang="en-US" b="1" dirty="0"/>
              <a:t>Oct 4 – 10: </a:t>
            </a:r>
            <a:r>
              <a:rPr lang="en-US" dirty="0"/>
              <a:t>Fire Prevention Week</a:t>
            </a:r>
          </a:p>
          <a:p>
            <a:endParaRPr lang="en-US" dirty="0"/>
          </a:p>
          <a:p>
            <a:r>
              <a:rPr lang="en-US" b="1" dirty="0"/>
              <a:t>Oct 18 – 14: </a:t>
            </a:r>
            <a:r>
              <a:rPr lang="en-US" dirty="0"/>
              <a:t>Teen Driver Safety Week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27096-5235-F141-8761-E1FD9EDDA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1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3545B-894F-F94C-B70D-E16318CE6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ISTCC/ITN Meeting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EA8B6-FAB9-C24C-A64D-0B61C727E1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October 16th</a:t>
            </a:r>
          </a:p>
          <a:p>
            <a:r>
              <a:rPr lang="en-US" dirty="0"/>
              <a:t>December 11th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04AA9-E217-1F4C-9CAC-7C908EAA55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October 16th</a:t>
            </a:r>
          </a:p>
          <a:p>
            <a:r>
              <a:rPr lang="en-US" dirty="0"/>
              <a:t>December 11th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D1848-FD78-0E41-8177-95740B304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0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F0E15-BA9C-7C40-9A86-0ED81BFB0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2020 Interns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EC60C-934D-E548-A1A8-C2F9FB46BF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Indiana Violent Death Reporting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Olivia Krober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Naloxone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Aubrey Keiser</a:t>
            </a:r>
          </a:p>
          <a:p>
            <a:endParaRPr lang="en-US" dirty="0"/>
          </a:p>
          <a:p>
            <a:r>
              <a:rPr lang="en-US" b="1" dirty="0"/>
              <a:t>Trauma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Emma Heltzel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DF12A-6534-C547-8C1A-9A40870981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Drug Overdose Prevention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Gwen (Deanna) Tingwald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/>
              <a:t>Injury Prevention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Maggie Hatfield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27096-5235-F141-8761-E1FD9EDDA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4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76C68-64FB-6F47-AF64-33542C77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from IDOE &amp; DMHA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9B14C-A4E1-FD40-9EDC-C87888769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Raleway" pitchFamily="2" charset="0"/>
              </a:rPr>
              <a:t>Employee left so they have funds opening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Raleway" pitchFamily="2" charset="0"/>
              </a:rPr>
              <a:t>Student focus groups to support safety in bullying, violence,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Raleway" pitchFamily="2" charset="0"/>
              </a:rPr>
              <a:t>etc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Raleway" pitchFamily="2" charset="0"/>
            </a:endParaRPr>
          </a:p>
          <a:p>
            <a:pPr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Raleway" pitchFamily="2" charset="0"/>
              </a:rPr>
              <a:t>If you are interested contact Christy Berger at cberger@doe.in.gov</a:t>
            </a:r>
          </a:p>
          <a:p>
            <a:pPr marL="7938" lvl="1" indent="0">
              <a:buNone/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CE744-8785-2147-BCB0-97F99804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798A1-548B-2F4F-A949-0B360C4217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17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SDH">
      <a:dk1>
        <a:srgbClr val="243E8E"/>
      </a:dk1>
      <a:lt1>
        <a:srgbClr val="FFFFFF"/>
      </a:lt1>
      <a:dk2>
        <a:srgbClr val="44546A"/>
      </a:dk2>
      <a:lt2>
        <a:srgbClr val="E7E6E6"/>
      </a:lt2>
      <a:accent1>
        <a:srgbClr val="EB5347"/>
      </a:accent1>
      <a:accent2>
        <a:srgbClr val="06A3C9"/>
      </a:accent2>
      <a:accent3>
        <a:srgbClr val="6CBD45"/>
      </a:accent3>
      <a:accent4>
        <a:srgbClr val="F7C327"/>
      </a:accent4>
      <a:accent5>
        <a:srgbClr val="FF7F00"/>
      </a:accent5>
      <a:accent6>
        <a:srgbClr val="243D8E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2020" id="{CE916ABE-72E1-4979-A0A4-6C6722310EC9}" vid="{F128A3C4-317E-4A4F-99A7-61C6F6EB34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441F067A7BC43AC5A09448D64ABD3" ma:contentTypeVersion="8" ma:contentTypeDescription="Create a new document." ma:contentTypeScope="" ma:versionID="3dfa05a6c74bc69383eb9cdb9a7650ff">
  <xsd:schema xmlns:xsd="http://www.w3.org/2001/XMLSchema" xmlns:xs="http://www.w3.org/2001/XMLSchema" xmlns:p="http://schemas.microsoft.com/office/2006/metadata/properties" xmlns:ns2="422c63fa-afd0-48ed-a87e-d2814ec6678c" targetNamespace="http://schemas.microsoft.com/office/2006/metadata/properties" ma:root="true" ma:fieldsID="1776089f8432b372a35f90765c71d64f" ns2:_="">
    <xsd:import namespace="422c63fa-afd0-48ed-a87e-d2814ec667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c63fa-afd0-48ed-a87e-d2814ec667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8BC25D-C52E-4ECD-829B-F8D02B29C8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2c63fa-afd0-48ed-a87e-d2814ec667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6DD013-A7CB-47C1-9EE3-0C79690DFB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5953A2-5133-4DA4-8B6E-3D7A10798D9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PowerPoint2020</Template>
  <TotalTime>4742</TotalTime>
  <Words>1291</Words>
  <Application>Microsoft Office PowerPoint</Application>
  <PresentationFormat>Widescreen</PresentationFormat>
  <Paragraphs>436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Raleway</vt:lpstr>
      <vt:lpstr>Raleway Light</vt:lpstr>
      <vt:lpstr>Raleway SemiBold</vt:lpstr>
      <vt:lpstr>System Font Regular</vt:lpstr>
      <vt:lpstr>Wingdings</vt:lpstr>
      <vt:lpstr>Office Theme</vt:lpstr>
      <vt:lpstr>Injury prevention advisory council (IPAC) &amp; Indiana violent death reporting system (INVDRS) Meeting</vt:lpstr>
      <vt:lpstr>PowerPoint Presentation</vt:lpstr>
      <vt:lpstr>Round Robin and Introductions</vt:lpstr>
      <vt:lpstr>Resource Guide App</vt:lpstr>
      <vt:lpstr>Grant Activities</vt:lpstr>
      <vt:lpstr>Upcoming Events</vt:lpstr>
      <vt:lpstr>ISTCC/ITN Meeting Dates</vt:lpstr>
      <vt:lpstr>Fall 2020 Interns</vt:lpstr>
      <vt:lpstr>Updates from IDOE &amp; DMHA</vt:lpstr>
      <vt:lpstr>Unintentional injury presentation:  transportation related injuries</vt:lpstr>
      <vt:lpstr>intentional injury presentation:  September is suicide prevention month</vt:lpstr>
      <vt:lpstr>Unintentional injury data presentation:  Motor Vehicle Accident Death Trends 2016-2018</vt:lpstr>
      <vt:lpstr>Motor Vehicle Accident Death Rates</vt:lpstr>
      <vt:lpstr>PowerPoint Presentation</vt:lpstr>
      <vt:lpstr>PowerPoint Presentation</vt:lpstr>
      <vt:lpstr>PowerPoint Presentation</vt:lpstr>
      <vt:lpstr>Differentiating Motor Vehicle Accident Types</vt:lpstr>
      <vt:lpstr>Urban vs Rural MVA Deaths</vt:lpstr>
      <vt:lpstr>Top counties with highest MVA deaths</vt:lpstr>
      <vt:lpstr>intentional injury data presentation:  Violent deaths and covid19</vt:lpstr>
      <vt:lpstr>2020 Deaths</vt:lpstr>
      <vt:lpstr>Comparison of Suicide Deaths</vt:lpstr>
      <vt:lpstr>2020 Demographics (All Deaths)</vt:lpstr>
      <vt:lpstr>2020 Demographics (Suicide Deaths) - Counts</vt:lpstr>
      <vt:lpstr>2020 Demographics (Suicide Deaths) - Rates</vt:lpstr>
      <vt:lpstr>2020 Suicide Deaths: Race &amp; Military</vt:lpstr>
      <vt:lpstr>2020 Suicide Rates by County</vt:lpstr>
      <vt:lpstr>2020 Suicide Rates by County</vt:lpstr>
      <vt:lpstr>2020 Suicide Rates by County</vt:lpstr>
      <vt:lpstr>2020 Suicide Rates by County</vt:lpstr>
      <vt:lpstr>2020 Suicide Rates by County</vt:lpstr>
      <vt:lpstr>2020 Suicide Rates by County</vt:lpstr>
      <vt:lpstr>2020 Suicide Rates by County</vt:lpstr>
      <vt:lpstr>2020 Suicide Rates by County</vt:lpstr>
      <vt:lpstr>2020 Suicide Rates by County</vt:lpstr>
      <vt:lpstr>New state suicide prevention director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Injury prevention advisory council (IPAC) &amp; Indiana violent death reporting system (INVDRS) Meeting</dc:title>
  <dc:creator>Sprecher, Morgan</dc:creator>
  <cp:lastModifiedBy>Sprecher, Morgan</cp:lastModifiedBy>
  <cp:revision>26</cp:revision>
  <dcterms:created xsi:type="dcterms:W3CDTF">2020-09-14T15:22:06Z</dcterms:created>
  <dcterms:modified xsi:type="dcterms:W3CDTF">2020-09-21T15:01:42Z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0x010100E60441F067A7BC43AC5A09448D64ABD3</vt:lpwstr>
  </property>
</Properties>
</file>