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156" r:id="rId3"/>
    <p:sldId id="260" r:id="rId4"/>
    <p:sldId id="275" r:id="rId5"/>
    <p:sldId id="266" r:id="rId6"/>
    <p:sldId id="286" r:id="rId7"/>
    <p:sldId id="2119" r:id="rId8"/>
    <p:sldId id="2174" r:id="rId9"/>
    <p:sldId id="258" r:id="rId10"/>
    <p:sldId id="616" r:id="rId11"/>
    <p:sldId id="578" r:id="rId12"/>
    <p:sldId id="2158" r:id="rId13"/>
    <p:sldId id="2182" r:id="rId14"/>
    <p:sldId id="2169" r:id="rId15"/>
    <p:sldId id="2183" r:id="rId16"/>
    <p:sldId id="2168" r:id="rId17"/>
    <p:sldId id="569" r:id="rId18"/>
    <p:sldId id="533" r:id="rId19"/>
    <p:sldId id="282" r:id="rId20"/>
    <p:sldId id="2181" r:id="rId21"/>
    <p:sldId id="2173" r:id="rId22"/>
    <p:sldId id="2172" r:id="rId23"/>
    <p:sldId id="2161" r:id="rId24"/>
    <p:sldId id="2171" r:id="rId25"/>
    <p:sldId id="2170" r:id="rId26"/>
    <p:sldId id="1214" r:id="rId27"/>
    <p:sldId id="584" r:id="rId28"/>
    <p:sldId id="2117" r:id="rId29"/>
    <p:sldId id="298" r:id="rId30"/>
    <p:sldId id="2162" r:id="rId31"/>
    <p:sldId id="2166" r:id="rId32"/>
    <p:sldId id="2167" r:id="rId33"/>
    <p:sldId id="216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21B"/>
    <a:srgbClr val="2D627F"/>
    <a:srgbClr val="20455A"/>
    <a:srgbClr val="214187"/>
    <a:srgbClr val="AECFF8"/>
    <a:srgbClr val="7BB1CF"/>
    <a:srgbClr val="4591BB"/>
    <a:srgbClr val="255793"/>
    <a:srgbClr val="2E617E"/>
    <a:srgbClr val="FFDD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9586" autoAdjust="0"/>
  </p:normalViewPr>
  <p:slideViewPr>
    <p:cSldViewPr snapToGrid="0">
      <p:cViewPr varScale="1">
        <p:scale>
          <a:sx n="38" d="100"/>
          <a:sy n="38" d="100"/>
        </p:scale>
        <p:origin x="22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93674800622456"/>
          <c:y val="2.5218469982466959E-2"/>
          <c:w val="0.48386962106405157"/>
          <c:h val="0.78710915712737139"/>
        </c:manualLayout>
      </c:layout>
      <c:doughnutChart>
        <c:varyColors val="1"/>
        <c:ser>
          <c:idx val="0"/>
          <c:order val="0"/>
          <c:tx>
            <c:strRef>
              <c:f>Sheet1!$B$1</c:f>
              <c:strCache>
                <c:ptCount val="1"/>
                <c:pt idx="0">
                  <c:v>Deaths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BF4A-4411-8789-AA1BB1DF8F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BF4A-4411-8789-AA1BB1DF8F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BF4A-4411-8789-AA1BB1DF8F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BF4A-4411-8789-AA1BB1DF8FF6}"/>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5-BF4A-4411-8789-AA1BB1DF8FF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4-BF4A-4411-8789-AA1BB1DF8FF6}"/>
              </c:ext>
            </c:extLst>
          </c:dPt>
          <c:dLbls>
            <c:dLbl>
              <c:idx val="0"/>
              <c:layout>
                <c:manualLayout>
                  <c:x val="-0.27362659388056532"/>
                  <c:y val="-6.7590409357322814E-2"/>
                </c:manualLayout>
              </c:layout>
              <c:tx>
                <c:rich>
                  <a:bodyPr/>
                  <a:lstStyle/>
                  <a:p>
                    <a:fld id="{3261DA1F-8276-4D92-97B2-9D7DD93DB02D}" type="CATEGORYNAME">
                      <a:rPr lang="en-US">
                        <a:solidFill>
                          <a:schemeClr val="accent1"/>
                        </a:solidFill>
                      </a:rPr>
                      <a:pPr/>
                      <a:t>[CATEGORY NAME]</a:t>
                    </a:fld>
                    <a:r>
                      <a:rPr lang="en-US" baseline="0" dirty="0"/>
                      <a:t>, </a:t>
                    </a:r>
                    <a:fld id="{5687BB08-BD33-4720-929C-C369C508C628}" type="VALUE">
                      <a:rPr lang="en-US" baseline="0"/>
                      <a:pPr/>
                      <a:t>[VALUE]</a:t>
                    </a:fld>
                    <a:r>
                      <a:rPr lang="en-US" baseline="0" dirty="0"/>
                      <a:t>, </a:t>
                    </a:r>
                    <a:fld id="{FB00229B-D160-4911-9842-09C8BA5FA47D}"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4A-4411-8789-AA1BB1DF8FF6}"/>
                </c:ext>
              </c:extLst>
            </c:dLbl>
            <c:dLbl>
              <c:idx val="1"/>
              <c:layout>
                <c:manualLayout>
                  <c:x val="-0.23767007164389667"/>
                  <c:y val="-2.4332547368636191E-2"/>
                </c:manualLayout>
              </c:layout>
              <c:tx>
                <c:rich>
                  <a:bodyPr/>
                  <a:lstStyle/>
                  <a:p>
                    <a:fld id="{33F732CF-0918-4534-BE34-9942C7D79344}" type="CATEGORYNAME">
                      <a:rPr lang="en-US">
                        <a:solidFill>
                          <a:schemeClr val="accent1"/>
                        </a:solidFill>
                      </a:rPr>
                      <a:pPr/>
                      <a:t>[CATEGORY NAME]</a:t>
                    </a:fld>
                    <a:r>
                      <a:rPr lang="en-US" baseline="0" dirty="0"/>
                      <a:t>, </a:t>
                    </a:r>
                    <a:fld id="{62984DB5-22CA-4A22-9223-C1DD8FA35594}" type="VALUE">
                      <a:rPr lang="en-US" baseline="0"/>
                      <a:pPr/>
                      <a:t>[VALUE]</a:t>
                    </a:fld>
                    <a:r>
                      <a:rPr lang="en-US" baseline="0" dirty="0"/>
                      <a:t>, </a:t>
                    </a:r>
                    <a:fld id="{8DFA6EA1-133A-4378-B0B2-BBDED98AB0EE}"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4A-4411-8789-AA1BB1DF8FF6}"/>
                </c:ext>
              </c:extLst>
            </c:dLbl>
            <c:dLbl>
              <c:idx val="2"/>
              <c:layout>
                <c:manualLayout>
                  <c:x val="0.13365143458313911"/>
                  <c:y val="-7.8404874854494364E-2"/>
                </c:manualLayout>
              </c:layout>
              <c:tx>
                <c:rich>
                  <a:bodyPr/>
                  <a:lstStyle/>
                  <a:p>
                    <a:fld id="{B4DCA711-EA6D-4D9A-91A5-9C417CB816DE}" type="CATEGORYNAME">
                      <a:rPr lang="en-US">
                        <a:solidFill>
                          <a:schemeClr val="accent1"/>
                        </a:solidFill>
                      </a:rPr>
                      <a:pPr/>
                      <a:t>[CATEGORY NAME]</a:t>
                    </a:fld>
                    <a:r>
                      <a:rPr lang="en-US" baseline="0" dirty="0"/>
                      <a:t>, </a:t>
                    </a:r>
                    <a:fld id="{14C42B10-89D3-479C-967A-E3BB611F8BF0}" type="VALUE">
                      <a:rPr lang="en-US" baseline="0"/>
                      <a:pPr/>
                      <a:t>[VALUE]</a:t>
                    </a:fld>
                    <a:r>
                      <a:rPr lang="en-US" baseline="0" dirty="0"/>
                      <a:t>, </a:t>
                    </a:r>
                    <a:fld id="{364649F1-9C92-4535-9B4B-C25398DE5F21}"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4A-4411-8789-AA1BB1DF8FF6}"/>
                </c:ext>
              </c:extLst>
            </c:dLbl>
            <c:dLbl>
              <c:idx val="3"/>
              <c:layout>
                <c:manualLayout>
                  <c:x val="0.15832851097966674"/>
                  <c:y val="-6.9916037434176903E-2"/>
                </c:manualLayout>
              </c:layout>
              <c:tx>
                <c:rich>
                  <a:bodyPr/>
                  <a:lstStyle/>
                  <a:p>
                    <a:fld id="{4691E91C-7CC1-4653-883E-7B53BF3DD82F}" type="CATEGORYNAME">
                      <a:rPr lang="en-US">
                        <a:solidFill>
                          <a:schemeClr val="accent1"/>
                        </a:solidFill>
                      </a:rPr>
                      <a:pPr/>
                      <a:t>[CATEGORY NAME]</a:t>
                    </a:fld>
                    <a:r>
                      <a:rPr lang="en-US" baseline="0" dirty="0"/>
                      <a:t>,</a:t>
                    </a:r>
                  </a:p>
                  <a:p>
                    <a:r>
                      <a:rPr lang="en-US" baseline="0" dirty="0"/>
                      <a:t> </a:t>
                    </a:r>
                    <a:fld id="{EBA31B44-7025-41F9-B903-5C3E93E1D045}" type="VALUE">
                      <a:rPr lang="en-US" baseline="0"/>
                      <a:pPr/>
                      <a:t>[VALUE]</a:t>
                    </a:fld>
                    <a:r>
                      <a:rPr lang="en-US" baseline="0" dirty="0"/>
                      <a:t>, </a:t>
                    </a:r>
                    <a:fld id="{F0AFCFEE-C510-4B51-B665-63500C690000}"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4601856281530907"/>
                      <c:h val="0.14012843667960145"/>
                    </c:manualLayout>
                  </c15:layout>
                  <c15:dlblFieldTable/>
                  <c15:showDataLabelsRange val="0"/>
                </c:ext>
                <c:ext xmlns:c16="http://schemas.microsoft.com/office/drawing/2014/chart" uri="{C3380CC4-5D6E-409C-BE32-E72D297353CC}">
                  <c16:uniqueId val="{00000006-BF4A-4411-8789-AA1BB1DF8FF6}"/>
                </c:ext>
              </c:extLst>
            </c:dLbl>
            <c:dLbl>
              <c:idx val="4"/>
              <c:layout>
                <c:manualLayout>
                  <c:x val="0.18690730057852267"/>
                  <c:y val="2.9928729334823625E-2"/>
                </c:manualLayout>
              </c:layout>
              <c:tx>
                <c:rich>
                  <a:bodyPr/>
                  <a:lstStyle/>
                  <a:p>
                    <a:fld id="{18608A57-E394-4EE9-89B6-03F3D993252F}" type="CATEGORYNAME">
                      <a:rPr lang="en-US">
                        <a:solidFill>
                          <a:schemeClr val="accent1"/>
                        </a:solidFill>
                      </a:rPr>
                      <a:pPr/>
                      <a:t>[CATEGORY NAME]</a:t>
                    </a:fld>
                    <a:r>
                      <a:rPr lang="en-US" baseline="0" dirty="0"/>
                      <a:t>, </a:t>
                    </a:r>
                    <a:fld id="{5BDD47E9-EA7D-493C-9A3A-F45E7EA1D212}" type="VALUE">
                      <a:rPr lang="en-US" baseline="0"/>
                      <a:pPr/>
                      <a:t>[VALUE]</a:t>
                    </a:fld>
                    <a:r>
                      <a:rPr lang="en-US" baseline="0" dirty="0"/>
                      <a:t>, </a:t>
                    </a:r>
                    <a:fld id="{B5C3ADB3-720F-4D83-A218-4D76D6678B18}"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6229663318402779"/>
                      <c:h val="0.20613733689955235"/>
                    </c:manualLayout>
                  </c15:layout>
                  <c15:dlblFieldTable/>
                  <c15:showDataLabelsRange val="0"/>
                </c:ext>
                <c:ext xmlns:c16="http://schemas.microsoft.com/office/drawing/2014/chart" uri="{C3380CC4-5D6E-409C-BE32-E72D297353CC}">
                  <c16:uniqueId val="{00000005-BF4A-4411-8789-AA1BB1DF8FF6}"/>
                </c:ext>
              </c:extLst>
            </c:dLbl>
            <c:dLbl>
              <c:idx val="5"/>
              <c:layout>
                <c:manualLayout>
                  <c:x val="0.14446483302940935"/>
                  <c:y val="0.10003376573328412"/>
                </c:manualLayout>
              </c:layout>
              <c:tx>
                <c:rich>
                  <a:bodyPr/>
                  <a:lstStyle/>
                  <a:p>
                    <a:fld id="{BBCB44FB-2EAC-403C-B0F2-4DBDEAC92D88}" type="CATEGORYNAME">
                      <a:rPr lang="en-US">
                        <a:solidFill>
                          <a:schemeClr val="accent1"/>
                        </a:solidFill>
                      </a:rPr>
                      <a:pPr/>
                      <a:t>[CATEGORY NAME]</a:t>
                    </a:fld>
                    <a:r>
                      <a:rPr lang="en-US" baseline="0" dirty="0"/>
                      <a:t>, </a:t>
                    </a:r>
                    <a:fld id="{4E54D7C2-1004-4E92-995B-4C00EF866787}" type="VALUE">
                      <a:rPr lang="en-US" baseline="0"/>
                      <a:pPr/>
                      <a:t>[VALUE]</a:t>
                    </a:fld>
                    <a:r>
                      <a:rPr lang="en-US" baseline="0" dirty="0"/>
                      <a:t>, </a:t>
                    </a:r>
                    <a:fld id="{B10290A0-C958-4BF7-B942-A22F7C26E8EF}"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6615140293932338"/>
                      <c:h val="0.20613725666844537"/>
                    </c:manualLayout>
                  </c15:layout>
                  <c15:dlblFieldTable/>
                  <c15:showDataLabelsRange val="0"/>
                </c:ext>
                <c:ext xmlns:c16="http://schemas.microsoft.com/office/drawing/2014/chart" uri="{C3380CC4-5D6E-409C-BE32-E72D297353CC}">
                  <c16:uniqueId val="{00000004-BF4A-4411-8789-AA1BB1DF8FF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Lung Cancer</c:v>
                </c:pt>
                <c:pt idx="1">
                  <c:v>Heart Disease</c:v>
                </c:pt>
                <c:pt idx="2">
                  <c:v>COPD</c:v>
                </c:pt>
                <c:pt idx="3">
                  <c:v>Stroke</c:v>
                </c:pt>
                <c:pt idx="4">
                  <c:v>Other Cancers</c:v>
                </c:pt>
                <c:pt idx="5">
                  <c:v>Other Diagnoses</c:v>
                </c:pt>
              </c:strCache>
            </c:strRef>
          </c:cat>
          <c:val>
            <c:numRef>
              <c:f>Sheet1!$B$2:$B$7</c:f>
              <c:numCache>
                <c:formatCode>#,##0</c:formatCode>
                <c:ptCount val="6"/>
                <c:pt idx="0">
                  <c:v>137989</c:v>
                </c:pt>
                <c:pt idx="1">
                  <c:v>158750</c:v>
                </c:pt>
                <c:pt idx="2">
                  <c:v>100600</c:v>
                </c:pt>
                <c:pt idx="3">
                  <c:v>15300</c:v>
                </c:pt>
                <c:pt idx="4">
                  <c:v>36000</c:v>
                </c:pt>
                <c:pt idx="5">
                  <c:v>31681</c:v>
                </c:pt>
              </c:numCache>
            </c:numRef>
          </c:val>
          <c:extLst>
            <c:ext xmlns:c16="http://schemas.microsoft.com/office/drawing/2014/chart" uri="{C3380CC4-5D6E-409C-BE32-E72D297353CC}">
              <c16:uniqueId val="{00000000-BF4A-4411-8789-AA1BB1DF8FF6}"/>
            </c:ext>
          </c:extLst>
        </c:ser>
        <c:dLbls>
          <c:showLegendKey val="0"/>
          <c:showVal val="1"/>
          <c:showCatName val="0"/>
          <c:showSerName val="0"/>
          <c:showPercent val="0"/>
          <c:showBubbleSize val="0"/>
          <c:showLeaderLines val="1"/>
        </c:dLbls>
        <c:firstSliceAng val="142"/>
        <c:holeSize val="7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800" b="1" dirty="0">
                <a:solidFill>
                  <a:schemeClr val="accent1"/>
                </a:solidFill>
                <a:effectLst/>
              </a:rPr>
              <a:t>Indiana</a:t>
            </a:r>
            <a:r>
              <a:rPr lang="en-US" sz="1800" b="0" dirty="0">
                <a:effectLst/>
              </a:rPr>
              <a:t> saw a </a:t>
            </a:r>
            <a:r>
              <a:rPr lang="en-US" sz="1800" b="1" dirty="0">
                <a:effectLst/>
              </a:rPr>
              <a:t>significant decline </a:t>
            </a:r>
            <a:r>
              <a:rPr lang="en-US" sz="1800" b="0" dirty="0">
                <a:effectLst/>
              </a:rPr>
              <a:t>in smoking from 2020, however, Indiana's current smoking rate continues to be higher than the</a:t>
            </a:r>
            <a:r>
              <a:rPr lang="en-US" sz="1800" b="0" dirty="0">
                <a:solidFill>
                  <a:srgbClr val="003366"/>
                </a:solidFill>
                <a:effectLst/>
              </a:rPr>
              <a:t> </a:t>
            </a:r>
            <a:r>
              <a:rPr lang="en-US" sz="1800" b="1" dirty="0">
                <a:solidFill>
                  <a:srgbClr val="003366"/>
                </a:solidFill>
                <a:effectLst/>
              </a:rPr>
              <a:t>US rate </a:t>
            </a:r>
            <a:r>
              <a:rPr lang="en-US" sz="1800" b="0" dirty="0">
                <a:effectLst/>
              </a:rPr>
              <a:t>(median).</a:t>
            </a:r>
            <a:endParaRPr lang="en-US" b="0" dirty="0">
              <a:effectLst/>
            </a:endParaRPr>
          </a:p>
        </c:rich>
      </c:tx>
      <c:overlay val="0"/>
    </c:title>
    <c:autoTitleDeleted val="0"/>
    <c:plotArea>
      <c:layout>
        <c:manualLayout>
          <c:layoutTarget val="inner"/>
          <c:xMode val="edge"/>
          <c:yMode val="edge"/>
          <c:x val="3.0089497408469341E-2"/>
          <c:y val="0.16910270045240633"/>
          <c:w val="0.95502901687251873"/>
          <c:h val="0.71611303001622928"/>
        </c:manualLayout>
      </c:layout>
      <c:lineChart>
        <c:grouping val="standard"/>
        <c:varyColors val="0"/>
        <c:ser>
          <c:idx val="0"/>
          <c:order val="0"/>
          <c:tx>
            <c:v>Indiana</c:v>
          </c:tx>
          <c:spPr>
            <a:ln w="47625">
              <a:solidFill>
                <a:srgbClr val="96B943"/>
              </a:solidFill>
            </a:ln>
          </c:spPr>
          <c:marker>
            <c:spPr>
              <a:solidFill>
                <a:srgbClr val="96B943"/>
              </a:solidFill>
              <a:ln>
                <a:solidFill>
                  <a:srgbClr val="96B943"/>
                </a:solidFill>
              </a:ln>
            </c:spPr>
          </c:marker>
          <c:dLbls>
            <c:numFmt formatCode="#,##0.0" sourceLinked="0"/>
            <c:spPr>
              <a:noFill/>
              <a:ln>
                <a:noFill/>
              </a:ln>
              <a:effectLst/>
            </c:spPr>
            <c:txPr>
              <a:bodyPr wrap="square" lIns="38100" tIns="19050" rIns="38100" bIns="19050" anchor="ctr">
                <a:spAutoFit/>
              </a:bodyPr>
              <a:lstStyle/>
              <a:p>
                <a:pPr>
                  <a:defRPr sz="1600">
                    <a:solidFill>
                      <a:schemeClr val="accent2">
                        <a:lumMod val="1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'BRFSS Data - Current Smoking.xlsx'!Year</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'BRFSS Data - Current Smoking.xlsx'!IN_current_smokers</c:f>
              <c:numCache>
                <c:formatCode>0.0</c:formatCode>
                <c:ptCount val="11"/>
                <c:pt idx="0">
                  <c:v>25.6</c:v>
                </c:pt>
                <c:pt idx="1">
                  <c:v>24</c:v>
                </c:pt>
                <c:pt idx="2">
                  <c:v>21.9</c:v>
                </c:pt>
                <c:pt idx="3">
                  <c:v>22.900000000000002</c:v>
                </c:pt>
                <c:pt idx="4">
                  <c:v>20.599999999999998</c:v>
                </c:pt>
                <c:pt idx="5">
                  <c:v>21.1</c:v>
                </c:pt>
                <c:pt idx="6">
                  <c:v>21.8</c:v>
                </c:pt>
                <c:pt idx="7">
                  <c:v>21.1</c:v>
                </c:pt>
                <c:pt idx="8">
                  <c:v>19.2</c:v>
                </c:pt>
                <c:pt idx="9">
                  <c:v>19.399999999999999</c:v>
                </c:pt>
                <c:pt idx="10">
                  <c:v>17.3</c:v>
                </c:pt>
              </c:numCache>
            </c:numRef>
          </c:val>
          <c:smooth val="0"/>
          <c:extLst>
            <c:ext xmlns:c16="http://schemas.microsoft.com/office/drawing/2014/chart" uri="{C3380CC4-5D6E-409C-BE32-E72D297353CC}">
              <c16:uniqueId val="{00000000-99D1-4909-B58C-38D33D4D98D7}"/>
            </c:ext>
          </c:extLst>
        </c:ser>
        <c:ser>
          <c:idx val="1"/>
          <c:order val="1"/>
          <c:tx>
            <c:v>U.S. Median</c:v>
          </c:tx>
          <c:spPr>
            <a:ln>
              <a:solidFill>
                <a:srgbClr val="003366"/>
              </a:solidFill>
            </a:ln>
          </c:spPr>
          <c:marker>
            <c:spPr>
              <a:solidFill>
                <a:srgbClr val="003366"/>
              </a:solidFill>
              <a:ln>
                <a:solidFill>
                  <a:srgbClr val="003366"/>
                </a:solidFill>
              </a:ln>
            </c:spPr>
          </c:marker>
          <c:dLbls>
            <c:numFmt formatCode="#,##0.0" sourceLinked="0"/>
            <c:spPr>
              <a:noFill/>
              <a:ln>
                <a:noFill/>
              </a:ln>
              <a:effectLst/>
            </c:spPr>
            <c:txPr>
              <a:bodyPr wrap="square" lIns="38100" tIns="19050" rIns="38100" bIns="19050" anchor="ctr">
                <a:spAutoFit/>
              </a:bodyPr>
              <a:lstStyle/>
              <a:p>
                <a:pPr>
                  <a:defRPr sz="1600">
                    <a:solidFill>
                      <a:schemeClr val="accent2">
                        <a:lumMod val="1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'BRFSS Data - Current Smoking.xlsx'!Year</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'BRFSS Data - Current Smoking.xlsx'!US_current_smokers</c:f>
              <c:numCache>
                <c:formatCode>0.0</c:formatCode>
                <c:ptCount val="12"/>
                <c:pt idx="0">
                  <c:v>21.2</c:v>
                </c:pt>
                <c:pt idx="1">
                  <c:v>19.600000000000001</c:v>
                </c:pt>
                <c:pt idx="2">
                  <c:v>19</c:v>
                </c:pt>
                <c:pt idx="3" formatCode="General">
                  <c:v>18.099999999999998</c:v>
                </c:pt>
                <c:pt idx="4" formatCode="General">
                  <c:v>17.5</c:v>
                </c:pt>
                <c:pt idx="5">
                  <c:v>17.100000000000001</c:v>
                </c:pt>
                <c:pt idx="6">
                  <c:v>17.100000000000001</c:v>
                </c:pt>
                <c:pt idx="7">
                  <c:v>16.100000000000001</c:v>
                </c:pt>
                <c:pt idx="8">
                  <c:v>16</c:v>
                </c:pt>
                <c:pt idx="9">
                  <c:v>15.5</c:v>
                </c:pt>
                <c:pt idx="10">
                  <c:v>14.4</c:v>
                </c:pt>
              </c:numCache>
            </c:numRef>
          </c:val>
          <c:smooth val="0"/>
          <c:extLst>
            <c:ext xmlns:c16="http://schemas.microsoft.com/office/drawing/2014/chart" uri="{C3380CC4-5D6E-409C-BE32-E72D297353CC}">
              <c16:uniqueId val="{00000001-99D1-4909-B58C-38D33D4D98D7}"/>
            </c:ext>
          </c:extLst>
        </c:ser>
        <c:dLbls>
          <c:showLegendKey val="0"/>
          <c:showVal val="0"/>
          <c:showCatName val="0"/>
          <c:showSerName val="0"/>
          <c:showPercent val="0"/>
          <c:showBubbleSize val="0"/>
        </c:dLbls>
        <c:marker val="1"/>
        <c:smooth val="0"/>
        <c:axId val="207676736"/>
        <c:axId val="233829768"/>
      </c:lineChart>
      <c:catAx>
        <c:axId val="207676736"/>
        <c:scaling>
          <c:orientation val="minMax"/>
        </c:scaling>
        <c:delete val="0"/>
        <c:axPos val="b"/>
        <c:numFmt formatCode="General" sourceLinked="1"/>
        <c:majorTickMark val="out"/>
        <c:minorTickMark val="none"/>
        <c:tickLblPos val="nextTo"/>
        <c:txPr>
          <a:bodyPr/>
          <a:lstStyle/>
          <a:p>
            <a:pPr>
              <a:defRPr sz="1600">
                <a:solidFill>
                  <a:schemeClr val="bg2">
                    <a:lumMod val="10000"/>
                  </a:schemeClr>
                </a:solidFill>
              </a:defRPr>
            </a:pPr>
            <a:endParaRPr lang="en-US"/>
          </a:p>
        </c:txPr>
        <c:crossAx val="233829768"/>
        <c:crosses val="autoZero"/>
        <c:auto val="1"/>
        <c:lblAlgn val="ctr"/>
        <c:lblOffset val="100"/>
        <c:noMultiLvlLbl val="0"/>
      </c:catAx>
      <c:valAx>
        <c:axId val="233829768"/>
        <c:scaling>
          <c:orientation val="minMax"/>
          <c:max val="40"/>
          <c:min val="0"/>
        </c:scaling>
        <c:delete val="1"/>
        <c:axPos val="l"/>
        <c:numFmt formatCode="#,##0" sourceLinked="0"/>
        <c:majorTickMark val="out"/>
        <c:minorTickMark val="none"/>
        <c:tickLblPos val="nextTo"/>
        <c:crossAx val="207676736"/>
        <c:crosses val="autoZero"/>
        <c:crossBetween val="between"/>
        <c:majorUnit val="10"/>
      </c:valAx>
    </c:plotArea>
    <c:legend>
      <c:legendPos val="r"/>
      <c:layout>
        <c:manualLayout>
          <c:xMode val="edge"/>
          <c:yMode val="edge"/>
          <c:x val="0.57381410877123962"/>
          <c:y val="0.22171403760403555"/>
          <c:w val="0.40330954317379786"/>
          <c:h val="6.4906422779626757E-2"/>
        </c:manualLayout>
      </c:layout>
      <c:overlay val="0"/>
      <c:txPr>
        <a:bodyPr/>
        <a:lstStyle/>
        <a:p>
          <a:pPr>
            <a:defRPr sz="1400">
              <a:solidFill>
                <a:schemeClr val="accent2">
                  <a:lumMod val="10000"/>
                </a:schemeClr>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a:pPr>
            <a:r>
              <a:rPr lang="en-US" sz="1800" b="0" dirty="0">
                <a:effectLst/>
                <a:latin typeface="Calibri" panose="020F0502020204030204" pitchFamily="34" charset="0"/>
                <a:cs typeface="Calibri" panose="020F0502020204030204" pitchFamily="34" charset="0"/>
              </a:rPr>
              <a:t>Rates of smoking were </a:t>
            </a:r>
            <a:r>
              <a:rPr lang="en-US" sz="1800" b="1" dirty="0">
                <a:effectLst/>
                <a:latin typeface="Calibri" panose="020F0502020204030204" pitchFamily="34" charset="0"/>
                <a:cs typeface="Calibri" panose="020F0502020204030204" pitchFamily="34" charset="0"/>
              </a:rPr>
              <a:t>significantly</a:t>
            </a:r>
            <a:r>
              <a:rPr lang="en-US" sz="1800" b="1" baseline="0" dirty="0">
                <a:effectLst/>
                <a:latin typeface="Calibri" panose="020F0502020204030204" pitchFamily="34" charset="0"/>
                <a:cs typeface="Calibri" panose="020F0502020204030204" pitchFamily="34" charset="0"/>
              </a:rPr>
              <a:t> lower </a:t>
            </a:r>
            <a:r>
              <a:rPr lang="en-US" sz="1800" b="0" baseline="0" dirty="0">
                <a:effectLst/>
                <a:latin typeface="Calibri" panose="020F0502020204030204" pitchFamily="34" charset="0"/>
                <a:cs typeface="Calibri" panose="020F0502020204030204" pitchFamily="34" charset="0"/>
              </a:rPr>
              <a:t>among adults who are </a:t>
            </a:r>
            <a:r>
              <a:rPr lang="en-US" sz="1800" b="1" baseline="0" dirty="0">
                <a:solidFill>
                  <a:srgbClr val="2D627F"/>
                </a:solidFill>
                <a:effectLst/>
                <a:latin typeface="Calibri" panose="020F0502020204030204" pitchFamily="34" charset="0"/>
                <a:cs typeface="Calibri" panose="020F0502020204030204" pitchFamily="34" charset="0"/>
              </a:rPr>
              <a:t>18 to 24 and 65 or older</a:t>
            </a:r>
            <a:r>
              <a:rPr lang="en-US" sz="1800" b="1" baseline="0" dirty="0">
                <a:solidFill>
                  <a:schemeClr val="accent3">
                    <a:lumMod val="60000"/>
                    <a:lumOff val="40000"/>
                  </a:schemeClr>
                </a:solidFill>
                <a:effectLst/>
                <a:latin typeface="Calibri" panose="020F0502020204030204" pitchFamily="34" charset="0"/>
                <a:cs typeface="Calibri" panose="020F0502020204030204" pitchFamily="34" charset="0"/>
              </a:rPr>
              <a:t> </a:t>
            </a:r>
            <a:r>
              <a:rPr lang="en-US" sz="1800" b="0" baseline="0" dirty="0">
                <a:effectLst/>
                <a:latin typeface="Calibri" panose="020F0502020204030204" pitchFamily="34" charset="0"/>
                <a:cs typeface="Calibri" panose="020F0502020204030204" pitchFamily="34" charset="0"/>
              </a:rPr>
              <a:t>compared to adults who are between the ages </a:t>
            </a:r>
            <a:r>
              <a:rPr lang="en-US" sz="1800" b="1" baseline="0" dirty="0">
                <a:solidFill>
                  <a:srgbClr val="2D627F"/>
                </a:solidFill>
                <a:effectLst/>
                <a:latin typeface="Calibri" panose="020F0502020204030204" pitchFamily="34" charset="0"/>
                <a:cs typeface="Calibri" panose="020F0502020204030204" pitchFamily="34" charset="0"/>
              </a:rPr>
              <a:t>25 and 64. </a:t>
            </a:r>
            <a:endParaRPr lang="en-US" dirty="0">
              <a:solidFill>
                <a:srgbClr val="2D627F"/>
              </a:solidFill>
              <a:effectLst/>
              <a:latin typeface="Calibri" panose="020F0502020204030204" pitchFamily="34" charset="0"/>
              <a:cs typeface="Calibri" panose="020F0502020204030204" pitchFamily="34" charset="0"/>
            </a:endParaRPr>
          </a:p>
        </c:rich>
      </c:tx>
      <c:layout>
        <c:manualLayout>
          <c:xMode val="edge"/>
          <c:yMode val="edge"/>
          <c:x val="6.4600478303589642E-2"/>
          <c:y val="1.558741862119668E-2"/>
        </c:manualLayout>
      </c:layout>
      <c:overlay val="0"/>
      <c:spPr>
        <a:noFill/>
        <a:ln>
          <a:noFill/>
        </a:ln>
      </c:spPr>
    </c:title>
    <c:autoTitleDeleted val="0"/>
    <c:plotArea>
      <c:layout>
        <c:manualLayout>
          <c:layoutTarget val="inner"/>
          <c:xMode val="edge"/>
          <c:yMode val="edge"/>
          <c:x val="3.1938550051054199E-2"/>
          <c:y val="0.19327867236105209"/>
          <c:w val="0.96755560891990833"/>
          <c:h val="0.58768373004882002"/>
        </c:manualLayout>
      </c:layout>
      <c:barChart>
        <c:barDir val="col"/>
        <c:grouping val="clustered"/>
        <c:varyColors val="1"/>
        <c:ser>
          <c:idx val="0"/>
          <c:order val="1"/>
          <c:spPr>
            <a:ln>
              <a:solidFill>
                <a:schemeClr val="tx2">
                  <a:lumMod val="75000"/>
                  <a:lumOff val="25000"/>
                </a:schemeClr>
              </a:solidFill>
            </a:ln>
          </c:spPr>
          <c:invertIfNegative val="0"/>
          <c:dPt>
            <c:idx val="1"/>
            <c:invertIfNegative val="0"/>
            <c:bubble3D val="0"/>
            <c:spPr>
              <a:solidFill>
                <a:srgbClr val="C42F1A"/>
              </a:solidFill>
              <a:ln>
                <a:solidFill>
                  <a:schemeClr val="tx2">
                    <a:lumMod val="75000"/>
                    <a:lumOff val="25000"/>
                  </a:schemeClr>
                </a:solidFill>
              </a:ln>
            </c:spPr>
            <c:extLst>
              <c:ext xmlns:c16="http://schemas.microsoft.com/office/drawing/2014/chart" uri="{C3380CC4-5D6E-409C-BE32-E72D297353CC}">
                <c16:uniqueId val="{00000001-1D1E-49AF-875D-A712F4E5F300}"/>
              </c:ext>
            </c:extLst>
          </c:dPt>
          <c:dPt>
            <c:idx val="2"/>
            <c:invertIfNegative val="0"/>
            <c:bubble3D val="0"/>
            <c:spPr>
              <a:solidFill>
                <a:srgbClr val="C42F1A">
                  <a:lumMod val="60000"/>
                  <a:lumOff val="40000"/>
                </a:srgbClr>
              </a:solidFill>
              <a:ln>
                <a:solidFill>
                  <a:schemeClr val="tx2">
                    <a:lumMod val="75000"/>
                    <a:lumOff val="25000"/>
                  </a:schemeClr>
                </a:solidFill>
              </a:ln>
            </c:spPr>
            <c:extLst>
              <c:ext xmlns:c16="http://schemas.microsoft.com/office/drawing/2014/chart" uri="{C3380CC4-5D6E-409C-BE32-E72D297353CC}">
                <c16:uniqueId val="{00000003-1D1E-49AF-875D-A712F4E5F300}"/>
              </c:ext>
            </c:extLst>
          </c:dPt>
          <c:dPt>
            <c:idx val="4"/>
            <c:invertIfNegative val="0"/>
            <c:bubble3D val="0"/>
            <c:spPr>
              <a:solidFill>
                <a:srgbClr val="3D4C1C"/>
              </a:solidFill>
              <a:ln>
                <a:solidFill>
                  <a:schemeClr val="tx2">
                    <a:lumMod val="75000"/>
                    <a:lumOff val="25000"/>
                  </a:schemeClr>
                </a:solidFill>
              </a:ln>
            </c:spPr>
            <c:extLst>
              <c:ext xmlns:c16="http://schemas.microsoft.com/office/drawing/2014/chart" uri="{C3380CC4-5D6E-409C-BE32-E72D297353CC}">
                <c16:uniqueId val="{00000005-1D1E-49AF-875D-A712F4E5F300}"/>
              </c:ext>
            </c:extLst>
          </c:dPt>
          <c:dPt>
            <c:idx val="5"/>
            <c:invertIfNegative val="0"/>
            <c:bubble3D val="0"/>
            <c:spPr>
              <a:solidFill>
                <a:srgbClr val="586B27"/>
              </a:solidFill>
              <a:ln>
                <a:solidFill>
                  <a:schemeClr val="tx2">
                    <a:lumMod val="75000"/>
                    <a:lumOff val="25000"/>
                  </a:schemeClr>
                </a:solidFill>
              </a:ln>
            </c:spPr>
            <c:extLst>
              <c:ext xmlns:c16="http://schemas.microsoft.com/office/drawing/2014/chart" uri="{C3380CC4-5D6E-409C-BE32-E72D297353CC}">
                <c16:uniqueId val="{00000007-1D1E-49AF-875D-A712F4E5F300}"/>
              </c:ext>
            </c:extLst>
          </c:dPt>
          <c:dPt>
            <c:idx val="6"/>
            <c:invertIfNegative val="0"/>
            <c:bubble3D val="0"/>
            <c:spPr>
              <a:solidFill>
                <a:srgbClr val="8FAF3F"/>
              </a:solidFill>
              <a:ln>
                <a:solidFill>
                  <a:schemeClr val="tx2">
                    <a:lumMod val="75000"/>
                    <a:lumOff val="25000"/>
                  </a:schemeClr>
                </a:solidFill>
              </a:ln>
            </c:spPr>
            <c:extLst>
              <c:ext xmlns:c16="http://schemas.microsoft.com/office/drawing/2014/chart" uri="{C3380CC4-5D6E-409C-BE32-E72D297353CC}">
                <c16:uniqueId val="{00000009-1D1E-49AF-875D-A712F4E5F300}"/>
              </c:ext>
            </c:extLst>
          </c:dPt>
          <c:dPt>
            <c:idx val="7"/>
            <c:invertIfNegative val="0"/>
            <c:bubble3D val="0"/>
            <c:spPr>
              <a:solidFill>
                <a:srgbClr val="ACCA68"/>
              </a:solidFill>
              <a:ln>
                <a:solidFill>
                  <a:schemeClr val="tx2">
                    <a:lumMod val="75000"/>
                    <a:lumOff val="25000"/>
                  </a:schemeClr>
                </a:solidFill>
              </a:ln>
            </c:spPr>
            <c:extLst>
              <c:ext xmlns:c16="http://schemas.microsoft.com/office/drawing/2014/chart" uri="{C3380CC4-5D6E-409C-BE32-E72D297353CC}">
                <c16:uniqueId val="{00000023-30F8-442F-B636-F23E9503C493}"/>
              </c:ext>
            </c:extLst>
          </c:dPt>
          <c:dPt>
            <c:idx val="8"/>
            <c:invertIfNegative val="0"/>
            <c:bubble3D val="0"/>
            <c:spPr>
              <a:solidFill>
                <a:srgbClr val="CBDCA0"/>
              </a:solidFill>
              <a:ln>
                <a:solidFill>
                  <a:schemeClr val="tx2">
                    <a:lumMod val="75000"/>
                    <a:lumOff val="25000"/>
                  </a:schemeClr>
                </a:solidFill>
              </a:ln>
            </c:spPr>
            <c:extLst>
              <c:ext xmlns:c16="http://schemas.microsoft.com/office/drawing/2014/chart" uri="{C3380CC4-5D6E-409C-BE32-E72D297353CC}">
                <c16:uniqueId val="{0000000B-1D1E-49AF-875D-A712F4E5F300}"/>
              </c:ext>
            </c:extLst>
          </c:dPt>
          <c:dPt>
            <c:idx val="10"/>
            <c:invertIfNegative val="0"/>
            <c:bubble3D val="0"/>
            <c:spPr>
              <a:solidFill>
                <a:srgbClr val="20455A"/>
              </a:solidFill>
              <a:ln>
                <a:solidFill>
                  <a:schemeClr val="tx2">
                    <a:lumMod val="75000"/>
                    <a:lumOff val="25000"/>
                  </a:schemeClr>
                </a:solidFill>
              </a:ln>
            </c:spPr>
            <c:extLst>
              <c:ext xmlns:c16="http://schemas.microsoft.com/office/drawing/2014/chart" uri="{C3380CC4-5D6E-409C-BE32-E72D297353CC}">
                <c16:uniqueId val="{0000000F-1D1E-49AF-875D-A712F4E5F300}"/>
              </c:ext>
            </c:extLst>
          </c:dPt>
          <c:dPt>
            <c:idx val="11"/>
            <c:invertIfNegative val="0"/>
            <c:bubble3D val="0"/>
            <c:spPr>
              <a:solidFill>
                <a:srgbClr val="2D627F"/>
              </a:solidFill>
              <a:ln>
                <a:solidFill>
                  <a:schemeClr val="tx2">
                    <a:lumMod val="75000"/>
                    <a:lumOff val="25000"/>
                  </a:schemeClr>
                </a:solidFill>
              </a:ln>
            </c:spPr>
            <c:extLst>
              <c:ext xmlns:c16="http://schemas.microsoft.com/office/drawing/2014/chart" uri="{C3380CC4-5D6E-409C-BE32-E72D297353CC}">
                <c16:uniqueId val="{00000011-1D1E-49AF-875D-A712F4E5F300}"/>
              </c:ext>
            </c:extLst>
          </c:dPt>
          <c:dPt>
            <c:idx val="12"/>
            <c:invertIfNegative val="0"/>
            <c:bubble3D val="0"/>
            <c:spPr>
              <a:solidFill>
                <a:srgbClr val="214187"/>
              </a:solidFill>
              <a:ln>
                <a:solidFill>
                  <a:srgbClr val="255793"/>
                </a:solidFill>
              </a:ln>
            </c:spPr>
            <c:extLst>
              <c:ext xmlns:c16="http://schemas.microsoft.com/office/drawing/2014/chart" uri="{C3380CC4-5D6E-409C-BE32-E72D297353CC}">
                <c16:uniqueId val="{00000013-1D1E-49AF-875D-A712F4E5F300}"/>
              </c:ext>
            </c:extLst>
          </c:dPt>
          <c:dPt>
            <c:idx val="13"/>
            <c:invertIfNegative val="0"/>
            <c:bubble3D val="0"/>
            <c:spPr>
              <a:solidFill>
                <a:srgbClr val="4591BB"/>
              </a:solidFill>
              <a:ln>
                <a:solidFill>
                  <a:srgbClr val="E6B91E">
                    <a:lumMod val="60000"/>
                    <a:lumOff val="40000"/>
                  </a:srgbClr>
                </a:solidFill>
              </a:ln>
            </c:spPr>
            <c:extLst>
              <c:ext xmlns:c16="http://schemas.microsoft.com/office/drawing/2014/chart" uri="{C3380CC4-5D6E-409C-BE32-E72D297353CC}">
                <c16:uniqueId val="{00000015-1D1E-49AF-875D-A712F4E5F300}"/>
              </c:ext>
            </c:extLst>
          </c:dPt>
          <c:dPt>
            <c:idx val="14"/>
            <c:invertIfNegative val="0"/>
            <c:bubble3D val="0"/>
            <c:spPr>
              <a:solidFill>
                <a:srgbClr val="7BB1CF"/>
              </a:solidFill>
              <a:ln>
                <a:solidFill>
                  <a:srgbClr val="E6B91E">
                    <a:lumMod val="40000"/>
                    <a:lumOff val="60000"/>
                  </a:srgbClr>
                </a:solidFill>
              </a:ln>
            </c:spPr>
            <c:extLst>
              <c:ext xmlns:c16="http://schemas.microsoft.com/office/drawing/2014/chart" uri="{C3380CC4-5D6E-409C-BE32-E72D297353CC}">
                <c16:uniqueId val="{00000017-5BA3-4E88-9F8F-DB725C0E9269}"/>
              </c:ext>
            </c:extLst>
          </c:dPt>
          <c:dPt>
            <c:idx val="15"/>
            <c:invertIfNegative val="0"/>
            <c:bubble3D val="0"/>
            <c:spPr>
              <a:solidFill>
                <a:srgbClr val="AECFF8"/>
              </a:solidFill>
              <a:ln>
                <a:solidFill>
                  <a:srgbClr val="E6B91E">
                    <a:lumMod val="20000"/>
                    <a:lumOff val="80000"/>
                  </a:srgbClr>
                </a:solidFill>
              </a:ln>
            </c:spPr>
            <c:extLst>
              <c:ext xmlns:c16="http://schemas.microsoft.com/office/drawing/2014/chart" uri="{C3380CC4-5D6E-409C-BE32-E72D297353CC}">
                <c16:uniqueId val="{00000019-5BA3-4E88-9F8F-DB725C0E9269}"/>
              </c:ext>
            </c:extLst>
          </c:dPt>
          <c:dLbls>
            <c:dLbl>
              <c:idx val="2"/>
              <c:layout>
                <c:manualLayout>
                  <c:x val="3.1659499198768131E-3"/>
                  <c:y val="-2.1254402366052909E-2"/>
                </c:manualLayout>
              </c:layout>
              <c:spPr>
                <a:noFill/>
                <a:ln>
                  <a:noFill/>
                </a:ln>
                <a:effectLst/>
              </c:spPr>
              <c:txPr>
                <a:bodyPr wrap="square" lIns="38100" tIns="19050" rIns="38100" bIns="19050" anchor="ctr">
                  <a:noAutofit/>
                </a:bodyPr>
                <a:lstStyle/>
                <a:p>
                  <a:pPr>
                    <a:defRPr sz="1400">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9783976083375934E-2"/>
                      <c:h val="5.635751892480359E-2"/>
                    </c:manualLayout>
                  </c15:layout>
                </c:ext>
                <c:ext xmlns:c16="http://schemas.microsoft.com/office/drawing/2014/chart" uri="{C3380CC4-5D6E-409C-BE32-E72D297353CC}">
                  <c16:uniqueId val="{00000003-1D1E-49AF-875D-A712F4E5F300}"/>
                </c:ext>
              </c:extLst>
            </c:dLbl>
            <c:dLbl>
              <c:idx val="6"/>
              <c:layout>
                <c:manualLayout>
                  <c:x val="0"/>
                  <c:y val="1.03916124141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1E-49AF-875D-A712F4E5F300}"/>
                </c:ext>
              </c:extLst>
            </c:dLbl>
            <c:dLbl>
              <c:idx val="7"/>
              <c:layout>
                <c:manualLayout>
                  <c:x val="-1.5288572406077002E-3"/>
                  <c:y val="7.79370931059833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0F8-442F-B636-F23E9503C493}"/>
                </c:ext>
              </c:extLst>
            </c:dLbl>
            <c:spPr>
              <a:noFill/>
              <a:ln>
                <a:noFill/>
              </a:ln>
              <a:effectLst/>
            </c:spPr>
            <c:txPr>
              <a:bodyPr wrap="square" lIns="38100" tIns="19050" rIns="38100" bIns="19050" anchor="ctr">
                <a:spAutoFit/>
              </a:bodyPr>
              <a:lstStyle/>
              <a:p>
                <a:pPr>
                  <a:defRPr sz="1400">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 - Color'!$B$120:$B$135</c:f>
              <c:strCache>
                <c:ptCount val="16"/>
                <c:pt idx="1">
                  <c:v>Males</c:v>
                </c:pt>
                <c:pt idx="2">
                  <c:v>Females</c:v>
                </c:pt>
                <c:pt idx="4">
                  <c:v>White</c:v>
                </c:pt>
                <c:pt idx="5">
                  <c:v>African American</c:v>
                </c:pt>
                <c:pt idx="6">
                  <c:v>Hispanic</c:v>
                </c:pt>
                <c:pt idx="7">
                  <c:v>Other Race</c:v>
                </c:pt>
                <c:pt idx="8">
                  <c:v>Multi Racial</c:v>
                </c:pt>
                <c:pt idx="10">
                  <c:v>18-24</c:v>
                </c:pt>
                <c:pt idx="11">
                  <c:v>25-34</c:v>
                </c:pt>
                <c:pt idx="12">
                  <c:v>35-44</c:v>
                </c:pt>
                <c:pt idx="13">
                  <c:v>45-54</c:v>
                </c:pt>
                <c:pt idx="14">
                  <c:v>55-64</c:v>
                </c:pt>
                <c:pt idx="15">
                  <c:v>65+</c:v>
                </c:pt>
              </c:strCache>
            </c:strRef>
          </c:cat>
          <c:val>
            <c:numRef>
              <c:f>'Charts - Color'!$E$120:$E$136</c:f>
              <c:numCache>
                <c:formatCode>0.0</c:formatCode>
                <c:ptCount val="17"/>
                <c:pt idx="1">
                  <c:v>18.3</c:v>
                </c:pt>
                <c:pt idx="2">
                  <c:v>16.399999999999999</c:v>
                </c:pt>
                <c:pt idx="4">
                  <c:v>17.399999999999999</c:v>
                </c:pt>
                <c:pt idx="5">
                  <c:v>20.2</c:v>
                </c:pt>
                <c:pt idx="6">
                  <c:v>13.7</c:v>
                </c:pt>
                <c:pt idx="7">
                  <c:v>13.4</c:v>
                </c:pt>
                <c:pt idx="8">
                  <c:v>17.399999999999999</c:v>
                </c:pt>
                <c:pt idx="10">
                  <c:v>7.4</c:v>
                </c:pt>
                <c:pt idx="11">
                  <c:v>22.3</c:v>
                </c:pt>
                <c:pt idx="12">
                  <c:v>21.9</c:v>
                </c:pt>
                <c:pt idx="13">
                  <c:v>20.7</c:v>
                </c:pt>
                <c:pt idx="14">
                  <c:v>21.2</c:v>
                </c:pt>
                <c:pt idx="15">
                  <c:v>11</c:v>
                </c:pt>
              </c:numCache>
            </c:numRef>
          </c:val>
          <c:extLst>
            <c:ext xmlns:c16="http://schemas.microsoft.com/office/drawing/2014/chart" uri="{C3380CC4-5D6E-409C-BE32-E72D297353CC}">
              <c16:uniqueId val="{00000016-1D1E-49AF-875D-A712F4E5F300}"/>
            </c:ext>
          </c:extLst>
        </c:ser>
        <c:dLbls>
          <c:showLegendKey val="0"/>
          <c:showVal val="0"/>
          <c:showCatName val="0"/>
          <c:showSerName val="0"/>
          <c:showPercent val="0"/>
          <c:showBubbleSize val="0"/>
        </c:dLbls>
        <c:gapWidth val="12"/>
        <c:axId val="234341344"/>
        <c:axId val="234341736"/>
      </c:barChart>
      <c:lineChart>
        <c:grouping val="standard"/>
        <c:varyColors val="1"/>
        <c:ser>
          <c:idx val="1"/>
          <c:order val="0"/>
          <c:spPr>
            <a:ln w="38100">
              <a:solidFill>
                <a:schemeClr val="tx1"/>
              </a:solidFill>
            </a:ln>
          </c:spPr>
          <c:marker>
            <c:symbol val="none"/>
          </c:marker>
          <c:dPt>
            <c:idx val="2"/>
            <c:bubble3D val="0"/>
            <c:extLst>
              <c:ext xmlns:c16="http://schemas.microsoft.com/office/drawing/2014/chart" uri="{C3380CC4-5D6E-409C-BE32-E72D297353CC}">
                <c16:uniqueId val="{00000017-1D1E-49AF-875D-A712F4E5F300}"/>
              </c:ext>
            </c:extLst>
          </c:dPt>
          <c:dPt>
            <c:idx val="3"/>
            <c:bubble3D val="0"/>
            <c:extLst>
              <c:ext xmlns:c16="http://schemas.microsoft.com/office/drawing/2014/chart" uri="{C3380CC4-5D6E-409C-BE32-E72D297353CC}">
                <c16:uniqueId val="{00000018-1D1E-49AF-875D-A712F4E5F300}"/>
              </c:ext>
            </c:extLst>
          </c:dPt>
          <c:dPt>
            <c:idx val="5"/>
            <c:bubble3D val="0"/>
            <c:extLst>
              <c:ext xmlns:c16="http://schemas.microsoft.com/office/drawing/2014/chart" uri="{C3380CC4-5D6E-409C-BE32-E72D297353CC}">
                <c16:uniqueId val="{00000019-1D1E-49AF-875D-A712F4E5F300}"/>
              </c:ext>
            </c:extLst>
          </c:dPt>
          <c:dPt>
            <c:idx val="6"/>
            <c:bubble3D val="0"/>
            <c:extLst>
              <c:ext xmlns:c16="http://schemas.microsoft.com/office/drawing/2014/chart" uri="{C3380CC4-5D6E-409C-BE32-E72D297353CC}">
                <c16:uniqueId val="{0000001A-1D1E-49AF-875D-A712F4E5F300}"/>
              </c:ext>
            </c:extLst>
          </c:dPt>
          <c:dPt>
            <c:idx val="9"/>
            <c:bubble3D val="0"/>
            <c:extLst>
              <c:ext xmlns:c16="http://schemas.microsoft.com/office/drawing/2014/chart" uri="{C3380CC4-5D6E-409C-BE32-E72D297353CC}">
                <c16:uniqueId val="{0000001D-1D1E-49AF-875D-A712F4E5F300}"/>
              </c:ext>
            </c:extLst>
          </c:dPt>
          <c:dPt>
            <c:idx val="10"/>
            <c:bubble3D val="0"/>
            <c:extLst>
              <c:ext xmlns:c16="http://schemas.microsoft.com/office/drawing/2014/chart" uri="{C3380CC4-5D6E-409C-BE32-E72D297353CC}">
                <c16:uniqueId val="{0000001E-1D1E-49AF-875D-A712F4E5F300}"/>
              </c:ext>
            </c:extLst>
          </c:dPt>
          <c:dPt>
            <c:idx val="11"/>
            <c:bubble3D val="0"/>
            <c:extLst>
              <c:ext xmlns:c16="http://schemas.microsoft.com/office/drawing/2014/chart" uri="{C3380CC4-5D6E-409C-BE32-E72D297353CC}">
                <c16:uniqueId val="{0000001F-1D1E-49AF-875D-A712F4E5F300}"/>
              </c:ext>
            </c:extLst>
          </c:dPt>
          <c:dPt>
            <c:idx val="12"/>
            <c:bubble3D val="0"/>
            <c:extLst>
              <c:ext xmlns:c16="http://schemas.microsoft.com/office/drawing/2014/chart" uri="{C3380CC4-5D6E-409C-BE32-E72D297353CC}">
                <c16:uniqueId val="{00000020-1D1E-49AF-875D-A712F4E5F300}"/>
              </c:ext>
            </c:extLst>
          </c:dPt>
          <c:dPt>
            <c:idx val="13"/>
            <c:bubble3D val="0"/>
            <c:extLst>
              <c:ext xmlns:c16="http://schemas.microsoft.com/office/drawing/2014/chart" uri="{C3380CC4-5D6E-409C-BE32-E72D297353CC}">
                <c16:uniqueId val="{00000021-1D1E-49AF-875D-A712F4E5F300}"/>
              </c:ext>
            </c:extLst>
          </c:dPt>
          <c:dPt>
            <c:idx val="14"/>
            <c:bubble3D val="0"/>
            <c:extLst>
              <c:ext xmlns:c16="http://schemas.microsoft.com/office/drawing/2014/chart" uri="{C3380CC4-5D6E-409C-BE32-E72D297353CC}">
                <c16:uniqueId val="{00000022-1D1E-49AF-875D-A712F4E5F300}"/>
              </c:ext>
            </c:extLst>
          </c:dPt>
          <c:dPt>
            <c:idx val="15"/>
            <c:bubble3D val="0"/>
            <c:extLst>
              <c:ext xmlns:c16="http://schemas.microsoft.com/office/drawing/2014/chart" uri="{C3380CC4-5D6E-409C-BE32-E72D297353CC}">
                <c16:uniqueId val="{00000023-1D1E-49AF-875D-A712F4E5F300}"/>
              </c:ext>
            </c:extLst>
          </c:dPt>
          <c:dPt>
            <c:idx val="16"/>
            <c:bubble3D val="0"/>
            <c:extLst>
              <c:ext xmlns:c16="http://schemas.microsoft.com/office/drawing/2014/chart" uri="{C3380CC4-5D6E-409C-BE32-E72D297353CC}">
                <c16:uniqueId val="{00000025-5BA3-4E88-9F8F-DB725C0E9269}"/>
              </c:ext>
            </c:extLst>
          </c:dPt>
          <c:dLbls>
            <c:dLbl>
              <c:idx val="16"/>
              <c:layout>
                <c:manualLayout>
                  <c:x val="-2.9494900981901509E-2"/>
                  <c:y val="-3.6370643449458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BA3-4E88-9F8F-DB725C0E9269}"/>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'Charts - Color'!$B$119:$B$135</c:f>
              <c:strCache>
                <c:ptCount val="17"/>
                <c:pt idx="0">
                  <c:v>Overall</c:v>
                </c:pt>
                <c:pt idx="2">
                  <c:v>Males</c:v>
                </c:pt>
                <c:pt idx="3">
                  <c:v>Females</c:v>
                </c:pt>
                <c:pt idx="5">
                  <c:v>White</c:v>
                </c:pt>
                <c:pt idx="6">
                  <c:v>African American</c:v>
                </c:pt>
                <c:pt idx="7">
                  <c:v>Hispanic</c:v>
                </c:pt>
                <c:pt idx="8">
                  <c:v>Other Race</c:v>
                </c:pt>
                <c:pt idx="9">
                  <c:v>Multi Racial</c:v>
                </c:pt>
                <c:pt idx="11">
                  <c:v>18-24</c:v>
                </c:pt>
                <c:pt idx="12">
                  <c:v>25-34</c:v>
                </c:pt>
                <c:pt idx="13">
                  <c:v>35-44</c:v>
                </c:pt>
                <c:pt idx="14">
                  <c:v>45-54</c:v>
                </c:pt>
                <c:pt idx="15">
                  <c:v>55-64</c:v>
                </c:pt>
                <c:pt idx="16">
                  <c:v>65+</c:v>
                </c:pt>
              </c:strCache>
            </c:strRef>
          </c:cat>
          <c:val>
            <c:numRef>
              <c:f>'Charts - Color'!$D$120:$D$136</c:f>
              <c:numCache>
                <c:formatCode>0.0</c:formatCode>
                <c:ptCount val="17"/>
                <c:pt idx="0">
                  <c:v>17.3</c:v>
                </c:pt>
                <c:pt idx="1">
                  <c:v>17.3</c:v>
                </c:pt>
                <c:pt idx="2">
                  <c:v>17.3</c:v>
                </c:pt>
                <c:pt idx="3">
                  <c:v>17.3</c:v>
                </c:pt>
                <c:pt idx="4">
                  <c:v>17.3</c:v>
                </c:pt>
                <c:pt idx="5">
                  <c:v>17.3</c:v>
                </c:pt>
                <c:pt idx="6">
                  <c:v>17.3</c:v>
                </c:pt>
                <c:pt idx="7">
                  <c:v>17.3</c:v>
                </c:pt>
                <c:pt idx="8">
                  <c:v>17.3</c:v>
                </c:pt>
                <c:pt idx="9">
                  <c:v>17.3</c:v>
                </c:pt>
                <c:pt idx="10">
                  <c:v>17.3</c:v>
                </c:pt>
                <c:pt idx="11">
                  <c:v>17.3</c:v>
                </c:pt>
                <c:pt idx="12">
                  <c:v>17.3</c:v>
                </c:pt>
                <c:pt idx="13">
                  <c:v>17.3</c:v>
                </c:pt>
                <c:pt idx="14">
                  <c:v>17.3</c:v>
                </c:pt>
                <c:pt idx="15">
                  <c:v>17.3</c:v>
                </c:pt>
                <c:pt idx="16">
                  <c:v>17.3</c:v>
                </c:pt>
              </c:numCache>
            </c:numRef>
          </c:val>
          <c:smooth val="0"/>
          <c:extLst>
            <c:ext xmlns:c16="http://schemas.microsoft.com/office/drawing/2014/chart" uri="{C3380CC4-5D6E-409C-BE32-E72D297353CC}">
              <c16:uniqueId val="{00000024-1D1E-49AF-875D-A712F4E5F300}"/>
            </c:ext>
          </c:extLst>
        </c:ser>
        <c:dLbls>
          <c:showLegendKey val="0"/>
          <c:showVal val="0"/>
          <c:showCatName val="0"/>
          <c:showSerName val="0"/>
          <c:showPercent val="0"/>
          <c:showBubbleSize val="0"/>
        </c:dLbls>
        <c:marker val="1"/>
        <c:smooth val="0"/>
        <c:axId val="234341344"/>
        <c:axId val="234341736"/>
      </c:lineChart>
      <c:catAx>
        <c:axId val="234341344"/>
        <c:scaling>
          <c:orientation val="minMax"/>
        </c:scaling>
        <c:delete val="0"/>
        <c:axPos val="b"/>
        <c:numFmt formatCode="General" sourceLinked="0"/>
        <c:majorTickMark val="out"/>
        <c:minorTickMark val="none"/>
        <c:tickLblPos val="nextTo"/>
        <c:txPr>
          <a:bodyPr rot="-2400000" vert="horz" anchor="ctr" anchorCtr="0"/>
          <a:lstStyle/>
          <a:p>
            <a:pPr>
              <a:defRPr sz="1200">
                <a:latin typeface="Segoe UI" panose="020B0502040204020203" pitchFamily="34" charset="0"/>
                <a:cs typeface="Segoe UI" panose="020B0502040204020203" pitchFamily="34" charset="0"/>
              </a:defRPr>
            </a:pPr>
            <a:endParaRPr lang="en-US"/>
          </a:p>
        </c:txPr>
        <c:crossAx val="234341736"/>
        <c:crosses val="autoZero"/>
        <c:auto val="1"/>
        <c:lblAlgn val="ctr"/>
        <c:lblOffset val="100"/>
        <c:noMultiLvlLbl val="0"/>
      </c:catAx>
      <c:valAx>
        <c:axId val="234341736"/>
        <c:scaling>
          <c:orientation val="minMax"/>
          <c:max val="50"/>
          <c:min val="0"/>
        </c:scaling>
        <c:delete val="1"/>
        <c:axPos val="l"/>
        <c:numFmt formatCode="#,##0" sourceLinked="0"/>
        <c:majorTickMark val="out"/>
        <c:minorTickMark val="none"/>
        <c:tickLblPos val="nextTo"/>
        <c:crossAx val="234341344"/>
        <c:crosses val="autoZero"/>
        <c:crossBetween val="between"/>
        <c:majorUnit val="10"/>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a:latin typeface="Segoe UI" panose="020B0502040204020203" pitchFamily="34" charset="0"/>
                <a:cs typeface="Segoe UI" panose="020B0502040204020203" pitchFamily="34" charset="0"/>
              </a:defRPr>
            </a:pPr>
            <a:r>
              <a:rPr lang="en-US" sz="1800" b="0" dirty="0">
                <a:effectLst/>
                <a:latin typeface="Calibri" panose="020F0502020204030204" pitchFamily="34" charset="0"/>
                <a:cs typeface="Calibri" panose="020F0502020204030204" pitchFamily="34" charset="0"/>
              </a:rPr>
              <a:t>Individuals with </a:t>
            </a:r>
            <a:r>
              <a:rPr lang="en-US" sz="1800" b="0" dirty="0">
                <a:solidFill>
                  <a:schemeClr val="accent1"/>
                </a:solidFill>
                <a:effectLst/>
                <a:latin typeface="Calibri" panose="020F0502020204030204" pitchFamily="34" charset="0"/>
                <a:cs typeface="Calibri" panose="020F0502020204030204" pitchFamily="34" charset="0"/>
              </a:rPr>
              <a:t>lower levels of completed education </a:t>
            </a:r>
            <a:r>
              <a:rPr lang="en-US" sz="1800" b="0" dirty="0">
                <a:effectLst/>
                <a:latin typeface="Calibri" panose="020F0502020204030204" pitchFamily="34" charset="0"/>
                <a:cs typeface="Calibri" panose="020F0502020204030204" pitchFamily="34" charset="0"/>
              </a:rPr>
              <a:t>and </a:t>
            </a:r>
            <a:r>
              <a:rPr lang="en-US" sz="1800" b="0" dirty="0">
                <a:solidFill>
                  <a:schemeClr val="accent3"/>
                </a:solidFill>
                <a:effectLst/>
                <a:latin typeface="Calibri" panose="020F0502020204030204" pitchFamily="34" charset="0"/>
                <a:cs typeface="Calibri" panose="020F0502020204030204" pitchFamily="34" charset="0"/>
              </a:rPr>
              <a:t>lower annual household income</a:t>
            </a:r>
            <a:r>
              <a:rPr lang="en-US" sz="1800" b="0" dirty="0">
                <a:solidFill>
                  <a:srgbClr val="CBB21B"/>
                </a:solidFill>
                <a:effectLst/>
                <a:latin typeface="Calibri" panose="020F0502020204030204" pitchFamily="34" charset="0"/>
                <a:cs typeface="Calibri" panose="020F0502020204030204" pitchFamily="34" charset="0"/>
              </a:rPr>
              <a:t> </a:t>
            </a:r>
            <a:r>
              <a:rPr lang="en-US" sz="1800" b="0" dirty="0">
                <a:effectLst/>
                <a:latin typeface="Calibri" panose="020F0502020204030204" pitchFamily="34" charset="0"/>
                <a:cs typeface="Calibri" panose="020F0502020204030204" pitchFamily="34" charset="0"/>
              </a:rPr>
              <a:t>reported smoking at </a:t>
            </a:r>
            <a:r>
              <a:rPr lang="en-US" sz="1800" b="1" dirty="0">
                <a:effectLst/>
                <a:latin typeface="Calibri" panose="020F0502020204030204" pitchFamily="34" charset="0"/>
                <a:cs typeface="Calibri" panose="020F0502020204030204" pitchFamily="34" charset="0"/>
              </a:rPr>
              <a:t>significantly higher </a:t>
            </a:r>
            <a:r>
              <a:rPr lang="en-US" sz="1800" b="0" dirty="0">
                <a:effectLst/>
                <a:latin typeface="Calibri" panose="020F0502020204030204" pitchFamily="34" charset="0"/>
                <a:cs typeface="Calibri" panose="020F0502020204030204" pitchFamily="34" charset="0"/>
              </a:rPr>
              <a:t>rates than those with </a:t>
            </a:r>
            <a:r>
              <a:rPr lang="en-US" sz="1800" b="0" dirty="0">
                <a:solidFill>
                  <a:schemeClr val="accent1"/>
                </a:solidFill>
                <a:effectLst/>
                <a:latin typeface="Calibri" panose="020F0502020204030204" pitchFamily="34" charset="0"/>
                <a:cs typeface="Calibri" panose="020F0502020204030204" pitchFamily="34" charset="0"/>
              </a:rPr>
              <a:t>higher education attainment </a:t>
            </a:r>
            <a:r>
              <a:rPr lang="en-US" sz="1800" b="0" dirty="0">
                <a:solidFill>
                  <a:srgbClr val="20455A"/>
                </a:solidFill>
                <a:effectLst/>
                <a:latin typeface="Calibri" panose="020F0502020204030204" pitchFamily="34" charset="0"/>
                <a:cs typeface="Calibri" panose="020F0502020204030204" pitchFamily="34" charset="0"/>
              </a:rPr>
              <a:t>and </a:t>
            </a:r>
            <a:r>
              <a:rPr lang="en-US" sz="1800" b="0" dirty="0">
                <a:solidFill>
                  <a:schemeClr val="accent3"/>
                </a:solidFill>
                <a:effectLst/>
                <a:latin typeface="Calibri" panose="020F0502020204030204" pitchFamily="34" charset="0"/>
                <a:cs typeface="Calibri" panose="020F0502020204030204" pitchFamily="34" charset="0"/>
              </a:rPr>
              <a:t>household income.</a:t>
            </a:r>
            <a:endParaRPr lang="en-US" b="0" dirty="0">
              <a:solidFill>
                <a:schemeClr val="accent3"/>
              </a:solidFill>
              <a:effectLst/>
              <a:latin typeface="Calibri" panose="020F0502020204030204" pitchFamily="34" charset="0"/>
              <a:cs typeface="Calibri" panose="020F0502020204030204" pitchFamily="34" charset="0"/>
            </a:endParaRPr>
          </a:p>
        </c:rich>
      </c:tx>
      <c:layout>
        <c:manualLayout>
          <c:xMode val="edge"/>
          <c:yMode val="edge"/>
          <c:x val="8.9941790609507147E-2"/>
          <c:y val="3.1522972704192062E-2"/>
        </c:manualLayout>
      </c:layout>
      <c:overlay val="0"/>
    </c:title>
    <c:autoTitleDeleted val="0"/>
    <c:plotArea>
      <c:layout>
        <c:manualLayout>
          <c:layoutTarget val="inner"/>
          <c:xMode val="edge"/>
          <c:yMode val="edge"/>
          <c:x val="5.3311732051192717E-2"/>
          <c:y val="0.26918993966764548"/>
          <c:w val="0.93011771255865749"/>
          <c:h val="0.47009161001977279"/>
        </c:manualLayout>
      </c:layout>
      <c:barChart>
        <c:barDir val="col"/>
        <c:grouping val="clustered"/>
        <c:varyColors val="1"/>
        <c:ser>
          <c:idx val="1"/>
          <c:order val="1"/>
          <c:spPr>
            <a:ln>
              <a:solidFill>
                <a:schemeClr val="tx2">
                  <a:lumMod val="50000"/>
                  <a:lumOff val="50000"/>
                </a:schemeClr>
              </a:solidFill>
            </a:ln>
          </c:spPr>
          <c:invertIfNegative val="0"/>
          <c:dPt>
            <c:idx val="1"/>
            <c:invertIfNegative val="0"/>
            <c:bubble3D val="0"/>
            <c:spPr>
              <a:solidFill>
                <a:srgbClr val="96B943">
                  <a:lumMod val="75000"/>
                </a:srgbClr>
              </a:solidFill>
              <a:ln>
                <a:solidFill>
                  <a:schemeClr val="tx2">
                    <a:lumMod val="50000"/>
                    <a:lumOff val="50000"/>
                  </a:schemeClr>
                </a:solidFill>
              </a:ln>
            </c:spPr>
            <c:extLst>
              <c:ext xmlns:c16="http://schemas.microsoft.com/office/drawing/2014/chart" uri="{C3380CC4-5D6E-409C-BE32-E72D297353CC}">
                <c16:uniqueId val="{00000001-6CC9-4F09-83D4-7C4DB8BC549C}"/>
              </c:ext>
            </c:extLst>
          </c:dPt>
          <c:dPt>
            <c:idx val="2"/>
            <c:invertIfNegative val="0"/>
            <c:bubble3D val="0"/>
            <c:spPr>
              <a:solidFill>
                <a:srgbClr val="96B943"/>
              </a:solidFill>
              <a:ln>
                <a:solidFill>
                  <a:srgbClr val="96B943"/>
                </a:solidFill>
              </a:ln>
            </c:spPr>
            <c:extLst>
              <c:ext xmlns:c16="http://schemas.microsoft.com/office/drawing/2014/chart" uri="{C3380CC4-5D6E-409C-BE32-E72D297353CC}">
                <c16:uniqueId val="{00000003-6CC9-4F09-83D4-7C4DB8BC549C}"/>
              </c:ext>
            </c:extLst>
          </c:dPt>
          <c:dPt>
            <c:idx val="3"/>
            <c:invertIfNegative val="0"/>
            <c:bubble3D val="0"/>
            <c:spPr>
              <a:solidFill>
                <a:srgbClr val="96B943">
                  <a:lumMod val="60000"/>
                  <a:lumOff val="40000"/>
                </a:srgbClr>
              </a:solidFill>
              <a:ln>
                <a:solidFill>
                  <a:schemeClr val="tx2">
                    <a:lumMod val="50000"/>
                    <a:lumOff val="50000"/>
                  </a:schemeClr>
                </a:solidFill>
              </a:ln>
            </c:spPr>
            <c:extLst>
              <c:ext xmlns:c16="http://schemas.microsoft.com/office/drawing/2014/chart" uri="{C3380CC4-5D6E-409C-BE32-E72D297353CC}">
                <c16:uniqueId val="{00000005-6CC9-4F09-83D4-7C4DB8BC549C}"/>
              </c:ext>
            </c:extLst>
          </c:dPt>
          <c:dPt>
            <c:idx val="4"/>
            <c:invertIfNegative val="0"/>
            <c:bubble3D val="0"/>
            <c:spPr>
              <a:solidFill>
                <a:srgbClr val="96B943">
                  <a:lumMod val="40000"/>
                  <a:lumOff val="60000"/>
                </a:srgbClr>
              </a:solidFill>
              <a:ln>
                <a:solidFill>
                  <a:schemeClr val="tx2">
                    <a:lumMod val="50000"/>
                    <a:lumOff val="50000"/>
                  </a:schemeClr>
                </a:solidFill>
              </a:ln>
            </c:spPr>
            <c:extLst>
              <c:ext xmlns:c16="http://schemas.microsoft.com/office/drawing/2014/chart" uri="{C3380CC4-5D6E-409C-BE32-E72D297353CC}">
                <c16:uniqueId val="{00000007-6CC9-4F09-83D4-7C4DB8BC549C}"/>
              </c:ext>
            </c:extLst>
          </c:dPt>
          <c:dPt>
            <c:idx val="6"/>
            <c:invertIfNegative val="0"/>
            <c:bubble3D val="0"/>
            <c:spPr>
              <a:solidFill>
                <a:srgbClr val="E6B91E">
                  <a:lumMod val="50000"/>
                </a:srgbClr>
              </a:solidFill>
              <a:ln>
                <a:solidFill>
                  <a:schemeClr val="tx2">
                    <a:lumMod val="50000"/>
                    <a:lumOff val="50000"/>
                  </a:schemeClr>
                </a:solidFill>
              </a:ln>
            </c:spPr>
            <c:extLst>
              <c:ext xmlns:c16="http://schemas.microsoft.com/office/drawing/2014/chart" uri="{C3380CC4-5D6E-409C-BE32-E72D297353CC}">
                <c16:uniqueId val="{00000009-6CC9-4F09-83D4-7C4DB8BC549C}"/>
              </c:ext>
            </c:extLst>
          </c:dPt>
          <c:dPt>
            <c:idx val="7"/>
            <c:invertIfNegative val="0"/>
            <c:bubble3D val="0"/>
            <c:spPr>
              <a:solidFill>
                <a:srgbClr val="E6B91E">
                  <a:lumMod val="75000"/>
                </a:srgbClr>
              </a:solidFill>
              <a:ln>
                <a:solidFill>
                  <a:schemeClr val="tx2">
                    <a:lumMod val="50000"/>
                    <a:lumOff val="50000"/>
                  </a:schemeClr>
                </a:solidFill>
              </a:ln>
            </c:spPr>
            <c:extLst>
              <c:ext xmlns:c16="http://schemas.microsoft.com/office/drawing/2014/chart" uri="{C3380CC4-5D6E-409C-BE32-E72D297353CC}">
                <c16:uniqueId val="{0000000B-6CC9-4F09-83D4-7C4DB8BC549C}"/>
              </c:ext>
            </c:extLst>
          </c:dPt>
          <c:dPt>
            <c:idx val="8"/>
            <c:invertIfNegative val="0"/>
            <c:bubble3D val="0"/>
            <c:spPr>
              <a:solidFill>
                <a:srgbClr val="CBB21B"/>
              </a:solidFill>
              <a:ln>
                <a:solidFill>
                  <a:schemeClr val="tx2">
                    <a:lumMod val="50000"/>
                    <a:lumOff val="50000"/>
                  </a:schemeClr>
                </a:solidFill>
              </a:ln>
            </c:spPr>
            <c:extLst>
              <c:ext xmlns:c16="http://schemas.microsoft.com/office/drawing/2014/chart" uri="{C3380CC4-5D6E-409C-BE32-E72D297353CC}">
                <c16:uniqueId val="{0000000D-6CC9-4F09-83D4-7C4DB8BC549C}"/>
              </c:ext>
            </c:extLst>
          </c:dPt>
          <c:dPt>
            <c:idx val="9"/>
            <c:invertIfNegative val="0"/>
            <c:bubble3D val="0"/>
            <c:spPr>
              <a:solidFill>
                <a:srgbClr val="E6B91E"/>
              </a:solidFill>
              <a:ln>
                <a:solidFill>
                  <a:schemeClr val="tx2">
                    <a:lumMod val="50000"/>
                    <a:lumOff val="50000"/>
                  </a:schemeClr>
                </a:solidFill>
              </a:ln>
            </c:spPr>
            <c:extLst>
              <c:ext xmlns:c16="http://schemas.microsoft.com/office/drawing/2014/chart" uri="{C3380CC4-5D6E-409C-BE32-E72D297353CC}">
                <c16:uniqueId val="{0000000F-6CC9-4F09-83D4-7C4DB8BC549C}"/>
              </c:ext>
            </c:extLst>
          </c:dPt>
          <c:dPt>
            <c:idx val="10"/>
            <c:invertIfNegative val="0"/>
            <c:bubble3D val="0"/>
            <c:spPr>
              <a:solidFill>
                <a:srgbClr val="E6B91E">
                  <a:lumMod val="60000"/>
                  <a:lumOff val="40000"/>
                </a:srgbClr>
              </a:solidFill>
              <a:ln>
                <a:solidFill>
                  <a:srgbClr val="E6B91E">
                    <a:lumMod val="60000"/>
                    <a:lumOff val="40000"/>
                  </a:srgbClr>
                </a:solidFill>
              </a:ln>
            </c:spPr>
            <c:extLst>
              <c:ext xmlns:c16="http://schemas.microsoft.com/office/drawing/2014/chart" uri="{C3380CC4-5D6E-409C-BE32-E72D297353CC}">
                <c16:uniqueId val="{00000011-6CC9-4F09-83D4-7C4DB8BC549C}"/>
              </c:ext>
            </c:extLst>
          </c:dPt>
          <c:dPt>
            <c:idx val="11"/>
            <c:invertIfNegative val="0"/>
            <c:bubble3D val="0"/>
            <c:spPr>
              <a:solidFill>
                <a:srgbClr val="E6B91E">
                  <a:lumMod val="40000"/>
                  <a:lumOff val="60000"/>
                </a:srgbClr>
              </a:solidFill>
              <a:ln>
                <a:solidFill>
                  <a:srgbClr val="E6B91E">
                    <a:lumMod val="40000"/>
                    <a:lumOff val="60000"/>
                  </a:srgbClr>
                </a:solidFill>
              </a:ln>
            </c:spPr>
            <c:extLst>
              <c:ext xmlns:c16="http://schemas.microsoft.com/office/drawing/2014/chart" uri="{C3380CC4-5D6E-409C-BE32-E72D297353CC}">
                <c16:uniqueId val="{00000013-6CC9-4F09-83D4-7C4DB8BC549C}"/>
              </c:ext>
            </c:extLst>
          </c:dPt>
          <c:dLbls>
            <c:dLbl>
              <c:idx val="10"/>
              <c:layout>
                <c:manualLayout>
                  <c:x val="1.4880139982502187E-3"/>
                  <c:y val="-1.5641142683251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CC9-4F09-83D4-7C4DB8BC549C}"/>
                </c:ext>
              </c:extLst>
            </c:dLbl>
            <c:spPr>
              <a:noFill/>
              <a:ln>
                <a:noFill/>
              </a:ln>
              <a:effectLst/>
            </c:spPr>
            <c:txPr>
              <a:bodyPr wrap="square" lIns="38100" tIns="19050" rIns="38100" bIns="19050" anchor="ctr">
                <a:spAutoFit/>
              </a:bodyPr>
              <a:lstStyle/>
              <a:p>
                <a:pPr>
                  <a:defRPr sz="1200">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 - Color'!$B$136:$B$148</c:f>
              <c:strCache>
                <c:ptCount val="12"/>
                <c:pt idx="1">
                  <c:v>Less than H.S.</c:v>
                </c:pt>
                <c:pt idx="2">
                  <c:v>H.S./GED</c:v>
                </c:pt>
                <c:pt idx="3">
                  <c:v>Some Post-H.S.</c:v>
                </c:pt>
                <c:pt idx="4">
                  <c:v>College Graduate</c:v>
                </c:pt>
                <c:pt idx="6">
                  <c:v>&lt;$15,000</c:v>
                </c:pt>
                <c:pt idx="7">
                  <c:v>$15,000-24,999</c:v>
                </c:pt>
                <c:pt idx="8">
                  <c:v>$25,000-34,999</c:v>
                </c:pt>
                <c:pt idx="9">
                  <c:v>$35,000-49,999</c:v>
                </c:pt>
                <c:pt idx="10">
                  <c:v>$50,000-74,999</c:v>
                </c:pt>
                <c:pt idx="11">
                  <c:v>&gt;$75,000</c:v>
                </c:pt>
              </c:strCache>
            </c:strRef>
          </c:cat>
          <c:val>
            <c:numRef>
              <c:f>'Charts - Color'!$E$136:$E$148</c:f>
              <c:numCache>
                <c:formatCode>0.0</c:formatCode>
                <c:ptCount val="13"/>
                <c:pt idx="1">
                  <c:v>31.6</c:v>
                </c:pt>
                <c:pt idx="2">
                  <c:v>21.6</c:v>
                </c:pt>
                <c:pt idx="3">
                  <c:v>16.7</c:v>
                </c:pt>
                <c:pt idx="4">
                  <c:v>6</c:v>
                </c:pt>
                <c:pt idx="6">
                  <c:v>38.299999999999997</c:v>
                </c:pt>
                <c:pt idx="7">
                  <c:v>27.8</c:v>
                </c:pt>
                <c:pt idx="8">
                  <c:v>23.4</c:v>
                </c:pt>
                <c:pt idx="9">
                  <c:v>19.899999999999999</c:v>
                </c:pt>
                <c:pt idx="10">
                  <c:v>15.2</c:v>
                </c:pt>
                <c:pt idx="11">
                  <c:v>8.1999999999999993</c:v>
                </c:pt>
              </c:numCache>
            </c:numRef>
          </c:val>
          <c:extLst>
            <c:ext xmlns:c16="http://schemas.microsoft.com/office/drawing/2014/chart" uri="{C3380CC4-5D6E-409C-BE32-E72D297353CC}">
              <c16:uniqueId val="{00000014-6CC9-4F09-83D4-7C4DB8BC549C}"/>
            </c:ext>
          </c:extLst>
        </c:ser>
        <c:dLbls>
          <c:showLegendKey val="0"/>
          <c:showVal val="0"/>
          <c:showCatName val="0"/>
          <c:showSerName val="0"/>
          <c:showPercent val="0"/>
          <c:showBubbleSize val="0"/>
        </c:dLbls>
        <c:gapWidth val="13"/>
        <c:axId val="234342520"/>
        <c:axId val="234342912"/>
      </c:barChart>
      <c:lineChart>
        <c:grouping val="standard"/>
        <c:varyColors val="1"/>
        <c:ser>
          <c:idx val="0"/>
          <c:order val="0"/>
          <c:spPr>
            <a:ln w="38100">
              <a:solidFill>
                <a:schemeClr val="tx1"/>
              </a:solidFill>
            </a:ln>
          </c:spPr>
          <c:marker>
            <c:symbol val="none"/>
          </c:marker>
          <c:dPt>
            <c:idx val="2"/>
            <c:bubble3D val="0"/>
            <c:extLst>
              <c:ext xmlns:c16="http://schemas.microsoft.com/office/drawing/2014/chart" uri="{C3380CC4-5D6E-409C-BE32-E72D297353CC}">
                <c16:uniqueId val="{00000015-6CC9-4F09-83D4-7C4DB8BC549C}"/>
              </c:ext>
            </c:extLst>
          </c:dPt>
          <c:dPt>
            <c:idx val="3"/>
            <c:bubble3D val="0"/>
            <c:extLst>
              <c:ext xmlns:c16="http://schemas.microsoft.com/office/drawing/2014/chart" uri="{C3380CC4-5D6E-409C-BE32-E72D297353CC}">
                <c16:uniqueId val="{00000016-6CC9-4F09-83D4-7C4DB8BC549C}"/>
              </c:ext>
            </c:extLst>
          </c:dPt>
          <c:dPt>
            <c:idx val="4"/>
            <c:bubble3D val="0"/>
            <c:extLst>
              <c:ext xmlns:c16="http://schemas.microsoft.com/office/drawing/2014/chart" uri="{C3380CC4-5D6E-409C-BE32-E72D297353CC}">
                <c16:uniqueId val="{00000017-6CC9-4F09-83D4-7C4DB8BC549C}"/>
              </c:ext>
            </c:extLst>
          </c:dPt>
          <c:dPt>
            <c:idx val="5"/>
            <c:bubble3D val="0"/>
            <c:extLst>
              <c:ext xmlns:c16="http://schemas.microsoft.com/office/drawing/2014/chart" uri="{C3380CC4-5D6E-409C-BE32-E72D297353CC}">
                <c16:uniqueId val="{00000018-6CC9-4F09-83D4-7C4DB8BC549C}"/>
              </c:ext>
            </c:extLst>
          </c:dPt>
          <c:dPt>
            <c:idx val="7"/>
            <c:bubble3D val="0"/>
            <c:extLst>
              <c:ext xmlns:c16="http://schemas.microsoft.com/office/drawing/2014/chart" uri="{C3380CC4-5D6E-409C-BE32-E72D297353CC}">
                <c16:uniqueId val="{00000019-6CC9-4F09-83D4-7C4DB8BC549C}"/>
              </c:ext>
            </c:extLst>
          </c:dPt>
          <c:dPt>
            <c:idx val="8"/>
            <c:bubble3D val="0"/>
            <c:extLst>
              <c:ext xmlns:c16="http://schemas.microsoft.com/office/drawing/2014/chart" uri="{C3380CC4-5D6E-409C-BE32-E72D297353CC}">
                <c16:uniqueId val="{0000001A-6CC9-4F09-83D4-7C4DB8BC549C}"/>
              </c:ext>
            </c:extLst>
          </c:dPt>
          <c:dPt>
            <c:idx val="9"/>
            <c:bubble3D val="0"/>
            <c:extLst>
              <c:ext xmlns:c16="http://schemas.microsoft.com/office/drawing/2014/chart" uri="{C3380CC4-5D6E-409C-BE32-E72D297353CC}">
                <c16:uniqueId val="{0000001B-6CC9-4F09-83D4-7C4DB8BC549C}"/>
              </c:ext>
            </c:extLst>
          </c:dPt>
          <c:dPt>
            <c:idx val="10"/>
            <c:bubble3D val="0"/>
            <c:extLst>
              <c:ext xmlns:c16="http://schemas.microsoft.com/office/drawing/2014/chart" uri="{C3380CC4-5D6E-409C-BE32-E72D297353CC}">
                <c16:uniqueId val="{0000001C-6CC9-4F09-83D4-7C4DB8BC549C}"/>
              </c:ext>
            </c:extLst>
          </c:dPt>
          <c:dPt>
            <c:idx val="11"/>
            <c:bubble3D val="0"/>
            <c:extLst>
              <c:ext xmlns:c16="http://schemas.microsoft.com/office/drawing/2014/chart" uri="{C3380CC4-5D6E-409C-BE32-E72D297353CC}">
                <c16:uniqueId val="{0000001D-6CC9-4F09-83D4-7C4DB8BC549C}"/>
              </c:ext>
            </c:extLst>
          </c:dPt>
          <c:dPt>
            <c:idx val="12"/>
            <c:bubble3D val="0"/>
            <c:extLst>
              <c:ext xmlns:c16="http://schemas.microsoft.com/office/drawing/2014/chart" uri="{C3380CC4-5D6E-409C-BE32-E72D297353CC}">
                <c16:uniqueId val="{0000001E-6CC9-4F09-83D4-7C4DB8BC549C}"/>
              </c:ext>
            </c:extLst>
          </c:dPt>
          <c:dLbls>
            <c:dLbl>
              <c:idx val="12"/>
              <c:layout>
                <c:manualLayout>
                  <c:x val="-2.4531024531024532E-2"/>
                  <c:y val="-3.864734299516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CC9-4F09-83D4-7C4DB8BC549C}"/>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'Charts - Color'!$B$136:$B$148</c:f>
              <c:strCache>
                <c:ptCount val="12"/>
                <c:pt idx="1">
                  <c:v>Less than H.S.</c:v>
                </c:pt>
                <c:pt idx="2">
                  <c:v>H.S./GED</c:v>
                </c:pt>
                <c:pt idx="3">
                  <c:v>Some Post-H.S.</c:v>
                </c:pt>
                <c:pt idx="4">
                  <c:v>College Graduate</c:v>
                </c:pt>
                <c:pt idx="6">
                  <c:v>&lt;$15,000</c:v>
                </c:pt>
                <c:pt idx="7">
                  <c:v>$15,000-24,999</c:v>
                </c:pt>
                <c:pt idx="8">
                  <c:v>$25,000-34,999</c:v>
                </c:pt>
                <c:pt idx="9">
                  <c:v>$35,000-49,999</c:v>
                </c:pt>
                <c:pt idx="10">
                  <c:v>$50,000-74,999</c:v>
                </c:pt>
                <c:pt idx="11">
                  <c:v>&gt;$75,000</c:v>
                </c:pt>
              </c:strCache>
            </c:strRef>
          </c:cat>
          <c:val>
            <c:numRef>
              <c:f>'Charts - Color'!$D$136:$D$148</c:f>
              <c:numCache>
                <c:formatCode>0.0</c:formatCode>
                <c:ptCount val="13"/>
                <c:pt idx="0">
                  <c:v>17.3</c:v>
                </c:pt>
                <c:pt idx="1">
                  <c:v>17.3</c:v>
                </c:pt>
                <c:pt idx="2">
                  <c:v>17.3</c:v>
                </c:pt>
                <c:pt idx="3">
                  <c:v>17.3</c:v>
                </c:pt>
                <c:pt idx="4">
                  <c:v>17.3</c:v>
                </c:pt>
                <c:pt idx="5">
                  <c:v>17.3</c:v>
                </c:pt>
                <c:pt idx="6">
                  <c:v>17.3</c:v>
                </c:pt>
                <c:pt idx="7">
                  <c:v>17.3</c:v>
                </c:pt>
                <c:pt idx="8">
                  <c:v>17.3</c:v>
                </c:pt>
                <c:pt idx="9">
                  <c:v>17.3</c:v>
                </c:pt>
                <c:pt idx="10">
                  <c:v>17.3</c:v>
                </c:pt>
                <c:pt idx="11">
                  <c:v>17.3</c:v>
                </c:pt>
                <c:pt idx="12">
                  <c:v>17.3</c:v>
                </c:pt>
              </c:numCache>
            </c:numRef>
          </c:val>
          <c:smooth val="0"/>
          <c:extLst>
            <c:ext xmlns:c16="http://schemas.microsoft.com/office/drawing/2014/chart" uri="{C3380CC4-5D6E-409C-BE32-E72D297353CC}">
              <c16:uniqueId val="{0000001F-6CC9-4F09-83D4-7C4DB8BC549C}"/>
            </c:ext>
          </c:extLst>
        </c:ser>
        <c:dLbls>
          <c:showLegendKey val="0"/>
          <c:showVal val="0"/>
          <c:showCatName val="0"/>
          <c:showSerName val="0"/>
          <c:showPercent val="0"/>
          <c:showBubbleSize val="0"/>
        </c:dLbls>
        <c:marker val="1"/>
        <c:smooth val="0"/>
        <c:axId val="234342520"/>
        <c:axId val="234342912"/>
      </c:lineChart>
      <c:catAx>
        <c:axId val="234342520"/>
        <c:scaling>
          <c:orientation val="minMax"/>
        </c:scaling>
        <c:delete val="0"/>
        <c:axPos val="b"/>
        <c:numFmt formatCode="General" sourceLinked="0"/>
        <c:majorTickMark val="out"/>
        <c:minorTickMark val="none"/>
        <c:tickLblPos val="nextTo"/>
        <c:txPr>
          <a:bodyPr/>
          <a:lstStyle/>
          <a:p>
            <a:pPr>
              <a:defRPr sz="1400">
                <a:latin typeface="Segoe UI" panose="020B0502040204020203" pitchFamily="34" charset="0"/>
                <a:cs typeface="Segoe UI" panose="020B0502040204020203" pitchFamily="34" charset="0"/>
              </a:defRPr>
            </a:pPr>
            <a:endParaRPr lang="en-US"/>
          </a:p>
        </c:txPr>
        <c:crossAx val="234342912"/>
        <c:crosses val="autoZero"/>
        <c:auto val="1"/>
        <c:lblAlgn val="ctr"/>
        <c:lblOffset val="100"/>
        <c:noMultiLvlLbl val="0"/>
      </c:catAx>
      <c:valAx>
        <c:axId val="234342912"/>
        <c:scaling>
          <c:orientation val="minMax"/>
          <c:max val="50"/>
          <c:min val="0"/>
        </c:scaling>
        <c:delete val="1"/>
        <c:axPos val="l"/>
        <c:numFmt formatCode="#,##0" sourceLinked="0"/>
        <c:majorTickMark val="out"/>
        <c:minorTickMark val="none"/>
        <c:tickLblPos val="nextTo"/>
        <c:crossAx val="234342520"/>
        <c:crosses val="autoZero"/>
        <c:crossBetween val="between"/>
        <c:majorUnit val="10"/>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7515772814408"/>
          <c:y val="0.20536575262680615"/>
          <c:w val="0.84460253606906133"/>
          <c:h val="0.45599760897840291"/>
        </c:manualLayout>
      </c:layout>
      <c:barChart>
        <c:barDir val="col"/>
        <c:grouping val="clustered"/>
        <c:varyColors val="0"/>
        <c:ser>
          <c:idx val="0"/>
          <c:order val="0"/>
          <c:spPr>
            <a:solidFill>
              <a:schemeClr val="accent1"/>
            </a:solidFill>
            <a:ln>
              <a:solidFill>
                <a:schemeClr val="tx2">
                  <a:lumMod val="50000"/>
                  <a:lumOff val="50000"/>
                </a:schemeClr>
              </a:solidFill>
            </a:ln>
            <a:effectLst/>
          </c:spPr>
          <c:invertIfNegative val="0"/>
          <c:dPt>
            <c:idx val="1"/>
            <c:invertIfNegative val="0"/>
            <c:bubble3D val="0"/>
            <c:spPr>
              <a:solidFill>
                <a:schemeClr val="accent1">
                  <a:lumMod val="75000"/>
                </a:schemeClr>
              </a:solidFill>
              <a:ln>
                <a:solidFill>
                  <a:schemeClr val="accent1">
                    <a:lumMod val="75000"/>
                  </a:schemeClr>
                </a:solidFill>
              </a:ln>
              <a:effectLst/>
            </c:spPr>
            <c:extLst>
              <c:ext xmlns:c16="http://schemas.microsoft.com/office/drawing/2014/chart" uri="{C3380CC4-5D6E-409C-BE32-E72D297353CC}">
                <c16:uniqueId val="{00000001-5967-4873-A305-3E72F0E0871B}"/>
              </c:ext>
            </c:extLst>
          </c:dPt>
          <c:dPt>
            <c:idx val="2"/>
            <c:invertIfNegative val="0"/>
            <c:bubble3D val="0"/>
            <c:spPr>
              <a:solidFill>
                <a:schemeClr val="accent1">
                  <a:lumMod val="60000"/>
                  <a:lumOff val="40000"/>
                </a:schemeClr>
              </a:solidFill>
              <a:ln>
                <a:solidFill>
                  <a:schemeClr val="accent1">
                    <a:lumMod val="60000"/>
                    <a:lumOff val="40000"/>
                  </a:schemeClr>
                </a:solidFill>
              </a:ln>
              <a:effectLst/>
            </c:spPr>
            <c:extLst>
              <c:ext xmlns:c16="http://schemas.microsoft.com/office/drawing/2014/chart" uri="{C3380CC4-5D6E-409C-BE32-E72D297353CC}">
                <c16:uniqueId val="{00000003-5967-4873-A305-3E72F0E0871B}"/>
              </c:ext>
            </c:extLst>
          </c:dPt>
          <c:dPt>
            <c:idx val="4"/>
            <c:invertIfNegative val="0"/>
            <c:bubble3D val="0"/>
            <c:spPr>
              <a:solidFill>
                <a:schemeClr val="accent2">
                  <a:lumMod val="75000"/>
                </a:schemeClr>
              </a:solidFill>
              <a:ln>
                <a:solidFill>
                  <a:schemeClr val="accent2">
                    <a:lumMod val="75000"/>
                  </a:schemeClr>
                </a:solidFill>
              </a:ln>
              <a:effectLst/>
            </c:spPr>
            <c:extLst>
              <c:ext xmlns:c16="http://schemas.microsoft.com/office/drawing/2014/chart" uri="{C3380CC4-5D6E-409C-BE32-E72D297353CC}">
                <c16:uniqueId val="{00000005-5967-4873-A305-3E72F0E0871B}"/>
              </c:ext>
            </c:extLst>
          </c:dPt>
          <c:dPt>
            <c:idx val="5"/>
            <c:invertIfNegative val="0"/>
            <c:bubble3D val="0"/>
            <c:spPr>
              <a:solidFill>
                <a:schemeClr val="accent2">
                  <a:lumMod val="60000"/>
                  <a:lumOff val="40000"/>
                </a:schemeClr>
              </a:solidFill>
              <a:ln>
                <a:solidFill>
                  <a:schemeClr val="accent2">
                    <a:lumMod val="60000"/>
                    <a:lumOff val="40000"/>
                  </a:schemeClr>
                </a:solidFill>
              </a:ln>
              <a:effectLst/>
            </c:spPr>
            <c:extLst>
              <c:ext xmlns:c16="http://schemas.microsoft.com/office/drawing/2014/chart" uri="{C3380CC4-5D6E-409C-BE32-E72D297353CC}">
                <c16:uniqueId val="{00000007-5967-4873-A305-3E72F0E0871B}"/>
              </c:ext>
            </c:extLst>
          </c:dPt>
          <c:dPt>
            <c:idx val="6"/>
            <c:invertIfNegative val="0"/>
            <c:bubble3D val="0"/>
            <c:spPr>
              <a:solidFill>
                <a:schemeClr val="accent4">
                  <a:lumMod val="40000"/>
                  <a:lumOff val="60000"/>
                </a:schemeClr>
              </a:solidFill>
              <a:ln>
                <a:solidFill>
                  <a:schemeClr val="tx2">
                    <a:lumMod val="50000"/>
                    <a:lumOff val="50000"/>
                  </a:schemeClr>
                </a:solidFill>
              </a:ln>
              <a:effectLst/>
            </c:spPr>
            <c:extLst>
              <c:ext xmlns:c16="http://schemas.microsoft.com/office/drawing/2014/chart" uri="{C3380CC4-5D6E-409C-BE32-E72D297353CC}">
                <c16:uniqueId val="{00000009-5967-4873-A305-3E72F0E0871B}"/>
              </c:ext>
            </c:extLst>
          </c:dPt>
          <c:dPt>
            <c:idx val="7"/>
            <c:invertIfNegative val="0"/>
            <c:bubble3D val="0"/>
            <c:spPr>
              <a:solidFill>
                <a:srgbClr val="E6B91E"/>
              </a:solidFill>
              <a:ln>
                <a:solidFill>
                  <a:srgbClr val="E6B91E"/>
                </a:solidFill>
              </a:ln>
              <a:effectLst/>
            </c:spPr>
            <c:extLst>
              <c:ext xmlns:c16="http://schemas.microsoft.com/office/drawing/2014/chart" uri="{C3380CC4-5D6E-409C-BE32-E72D297353CC}">
                <c16:uniqueId val="{0000000B-5967-4873-A305-3E72F0E0871B}"/>
              </c:ext>
            </c:extLst>
          </c:dPt>
          <c:dPt>
            <c:idx val="8"/>
            <c:invertIfNegative val="0"/>
            <c:bubble3D val="0"/>
            <c:spPr>
              <a:solidFill>
                <a:srgbClr val="E6B91E">
                  <a:lumMod val="60000"/>
                  <a:lumOff val="40000"/>
                </a:srgbClr>
              </a:solidFill>
              <a:ln>
                <a:solidFill>
                  <a:srgbClr val="E6B91E">
                    <a:lumMod val="60000"/>
                    <a:lumOff val="40000"/>
                  </a:srgbClr>
                </a:solidFill>
              </a:ln>
              <a:effectLst/>
            </c:spPr>
            <c:extLst>
              <c:ext xmlns:c16="http://schemas.microsoft.com/office/drawing/2014/chart" uri="{C3380CC4-5D6E-409C-BE32-E72D297353CC}">
                <c16:uniqueId val="{0000000D-5967-4873-A305-3E72F0E0871B}"/>
              </c:ext>
            </c:extLst>
          </c:dPt>
          <c:dPt>
            <c:idx val="9"/>
            <c:invertIfNegative val="0"/>
            <c:bubble3D val="0"/>
            <c:spPr>
              <a:solidFill>
                <a:schemeClr val="accent3">
                  <a:lumMod val="60000"/>
                  <a:lumOff val="40000"/>
                </a:schemeClr>
              </a:solidFill>
              <a:ln>
                <a:solidFill>
                  <a:schemeClr val="tx2">
                    <a:lumMod val="50000"/>
                    <a:lumOff val="50000"/>
                  </a:schemeClr>
                </a:solidFill>
              </a:ln>
              <a:effectLst/>
            </c:spPr>
            <c:extLst>
              <c:ext xmlns:c16="http://schemas.microsoft.com/office/drawing/2014/chart" uri="{C3380CC4-5D6E-409C-BE32-E72D297353CC}">
                <c16:uniqueId val="{0000000F-5967-4873-A305-3E72F0E0871B}"/>
              </c:ext>
            </c:extLst>
          </c:dPt>
          <c:dPt>
            <c:idx val="10"/>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11-5967-4873-A305-3E72F0E0871B}"/>
              </c:ext>
            </c:extLst>
          </c:dPt>
          <c:dPt>
            <c:idx val="11"/>
            <c:invertIfNegative val="0"/>
            <c:bubble3D val="0"/>
            <c:spPr>
              <a:solidFill>
                <a:schemeClr val="accent6">
                  <a:lumMod val="60000"/>
                  <a:lumOff val="40000"/>
                </a:schemeClr>
              </a:solidFill>
              <a:ln>
                <a:solidFill>
                  <a:schemeClr val="accent6">
                    <a:lumMod val="60000"/>
                    <a:lumOff val="40000"/>
                  </a:schemeClr>
                </a:solidFill>
              </a:ln>
              <a:effectLst/>
            </c:spPr>
            <c:extLst>
              <c:ext xmlns:c16="http://schemas.microsoft.com/office/drawing/2014/chart" uri="{C3380CC4-5D6E-409C-BE32-E72D297353CC}">
                <c16:uniqueId val="{00000013-5967-4873-A305-3E72F0E0871B}"/>
              </c:ext>
            </c:extLst>
          </c:dPt>
          <c:dPt>
            <c:idx val="12"/>
            <c:invertIfNegative val="0"/>
            <c:bubble3D val="0"/>
            <c:spPr>
              <a:solidFill>
                <a:schemeClr val="accent1">
                  <a:lumMod val="60000"/>
                  <a:lumOff val="40000"/>
                </a:schemeClr>
              </a:solidFill>
              <a:ln>
                <a:solidFill>
                  <a:schemeClr val="tx2">
                    <a:lumMod val="50000"/>
                    <a:lumOff val="50000"/>
                  </a:schemeClr>
                </a:solidFill>
              </a:ln>
              <a:effectLst/>
            </c:spPr>
            <c:extLst>
              <c:ext xmlns:c16="http://schemas.microsoft.com/office/drawing/2014/chart" uri="{C3380CC4-5D6E-409C-BE32-E72D297353CC}">
                <c16:uniqueId val="{00000015-5967-4873-A305-3E72F0E0871B}"/>
              </c:ext>
            </c:extLst>
          </c:dPt>
          <c:dPt>
            <c:idx val="13"/>
            <c:invertIfNegative val="0"/>
            <c:bubble3D val="0"/>
            <c:spPr>
              <a:solidFill>
                <a:srgbClr val="756BB1"/>
              </a:solidFill>
              <a:ln>
                <a:solidFill>
                  <a:srgbClr val="756BB1"/>
                </a:solidFill>
              </a:ln>
              <a:effectLst/>
            </c:spPr>
            <c:extLst>
              <c:ext xmlns:c16="http://schemas.microsoft.com/office/drawing/2014/chart" uri="{C3380CC4-5D6E-409C-BE32-E72D297353CC}">
                <c16:uniqueId val="{00000017-5967-4873-A305-3E72F0E0871B}"/>
              </c:ext>
            </c:extLst>
          </c:dPt>
          <c:dPt>
            <c:idx val="14"/>
            <c:invertIfNegative val="0"/>
            <c:bubble3D val="0"/>
            <c:spPr>
              <a:solidFill>
                <a:srgbClr val="BCBDDC"/>
              </a:solidFill>
              <a:ln>
                <a:solidFill>
                  <a:srgbClr val="BCBDDC"/>
                </a:solidFill>
              </a:ln>
              <a:effectLst/>
            </c:spPr>
            <c:extLst>
              <c:ext xmlns:c16="http://schemas.microsoft.com/office/drawing/2014/chart" uri="{C3380CC4-5D6E-409C-BE32-E72D297353CC}">
                <c16:uniqueId val="{00000019-5967-4873-A305-3E72F0E0871B}"/>
              </c:ext>
            </c:extLst>
          </c:dPt>
          <c:dLbls>
            <c:dLbl>
              <c:idx val="2"/>
              <c:layout>
                <c:manualLayout>
                  <c:x val="1.5575831525038201E-3"/>
                  <c:y val="1.977030413908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67-4873-A305-3E72F0E0871B}"/>
                </c:ext>
              </c:extLst>
            </c:dLbl>
            <c:dLbl>
              <c:idx val="5"/>
              <c:layout>
                <c:manualLayout>
                  <c:x val="-1.7301634094101545E-4"/>
                  <c:y val="1.7468399498923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67-4873-A305-3E72F0E0871B}"/>
                </c:ext>
              </c:extLst>
            </c:dLbl>
            <c:dLbl>
              <c:idx val="10"/>
              <c:layout>
                <c:manualLayout>
                  <c:x val="1.3769552764926196E-3"/>
                  <c:y val="2.587991718426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967-4873-A305-3E72F0E0871B}"/>
                </c:ext>
              </c:extLst>
            </c:dLbl>
            <c:dLbl>
              <c:idx val="11"/>
              <c:layout>
                <c:manualLayout>
                  <c:x val="7.631470614913376E-6"/>
                  <c:y val="-1.983867574385001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967-4873-A305-3E72F0E0871B}"/>
                </c:ext>
              </c:extLst>
            </c:dLbl>
            <c:dLbl>
              <c:idx val="12"/>
              <c:layout>
                <c:manualLayout>
                  <c:x val="-4.6728971962617964E-3"/>
                  <c:y val="-1.5151515151515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967-4873-A305-3E72F0E0871B}"/>
                </c:ext>
              </c:extLst>
            </c:dLbl>
            <c:dLbl>
              <c:idx val="14"/>
              <c:layout>
                <c:manualLayout>
                  <c:x val="-1.3921982821777689E-3"/>
                  <c:y val="-1.4611702927559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967-4873-A305-3E72F0E0871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'Priority Populations'!$Z$57:$Z$72</c:f>
              <c:strCache>
                <c:ptCount val="15"/>
                <c:pt idx="1">
                  <c:v>14+ Poor Mental Health Days</c:v>
                </c:pt>
                <c:pt idx="2">
                  <c:v>&lt;14 Poor Mental Health Days</c:v>
                </c:pt>
                <c:pt idx="4">
                  <c:v>Ever Diagnosed with Depression</c:v>
                </c:pt>
                <c:pt idx="5">
                  <c:v>Never Diagnosed with Depression</c:v>
                </c:pt>
                <c:pt idx="7">
                  <c:v>LGBT</c:v>
                </c:pt>
                <c:pt idx="8">
                  <c:v>Straight, Not Transgender</c:v>
                </c:pt>
                <c:pt idx="10">
                  <c:v>Uninsured</c:v>
                </c:pt>
                <c:pt idx="11">
                  <c:v>Insured</c:v>
                </c:pt>
                <c:pt idx="13">
                  <c:v>Women of Childbearing Age</c:v>
                </c:pt>
                <c:pt idx="14">
                  <c:v>Women (ages 45+)</c:v>
                </c:pt>
              </c:strCache>
            </c:strRef>
          </c:cat>
          <c:val>
            <c:numRef>
              <c:f>'Priority Populations'!$AA$57:$AA$72</c:f>
              <c:numCache>
                <c:formatCode>0.0</c:formatCode>
                <c:ptCount val="16"/>
                <c:pt idx="1">
                  <c:v>30.4</c:v>
                </c:pt>
                <c:pt idx="2">
                  <c:v>14.9</c:v>
                </c:pt>
                <c:pt idx="4">
                  <c:v>25.2</c:v>
                </c:pt>
                <c:pt idx="5" formatCode="General">
                  <c:v>14.8</c:v>
                </c:pt>
                <c:pt idx="7" formatCode="General">
                  <c:v>24.3</c:v>
                </c:pt>
                <c:pt idx="8" formatCode="General">
                  <c:v>17.100000000000001</c:v>
                </c:pt>
                <c:pt idx="10" formatCode="General">
                  <c:v>25.7</c:v>
                </c:pt>
                <c:pt idx="11" formatCode="General">
                  <c:v>16.8</c:v>
                </c:pt>
                <c:pt idx="13" formatCode="General">
                  <c:v>17.100000000000001</c:v>
                </c:pt>
                <c:pt idx="14" formatCode="General">
                  <c:v>16.100000000000001</c:v>
                </c:pt>
              </c:numCache>
            </c:numRef>
          </c:val>
          <c:extLst>
            <c:ext xmlns:c16="http://schemas.microsoft.com/office/drawing/2014/chart" uri="{C3380CC4-5D6E-409C-BE32-E72D297353CC}">
              <c16:uniqueId val="{0000001A-5967-4873-A305-3E72F0E0871B}"/>
            </c:ext>
          </c:extLst>
        </c:ser>
        <c:dLbls>
          <c:showLegendKey val="0"/>
          <c:showVal val="0"/>
          <c:showCatName val="0"/>
          <c:showSerName val="0"/>
          <c:showPercent val="0"/>
          <c:showBubbleSize val="0"/>
        </c:dLbls>
        <c:gapWidth val="40"/>
        <c:axId val="1937591328"/>
        <c:axId val="1901054592"/>
      </c:barChart>
      <c:lineChart>
        <c:grouping val="standard"/>
        <c:varyColors val="0"/>
        <c:ser>
          <c:idx val="1"/>
          <c:order val="1"/>
          <c:spPr>
            <a:ln w="38100" cap="rnd">
              <a:solidFill>
                <a:schemeClr val="tx1">
                  <a:lumMod val="75000"/>
                  <a:lumOff val="25000"/>
                </a:schemeClr>
              </a:solidFill>
              <a:round/>
            </a:ln>
            <a:effectLst/>
          </c:spPr>
          <c:marker>
            <c:symbol val="none"/>
          </c:marker>
          <c:dLbls>
            <c:dLbl>
              <c:idx val="15"/>
              <c:layout>
                <c:manualLayout>
                  <c:x val="-5.9206046495303586E-3"/>
                  <c:y val="-2.3178325535395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967-4873-A305-3E72F0E0871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'Priority Populations'!$Z$57:$Z$72</c:f>
              <c:strCache>
                <c:ptCount val="15"/>
                <c:pt idx="1">
                  <c:v>14+ Poor Mental Health Days</c:v>
                </c:pt>
                <c:pt idx="2">
                  <c:v>&lt;14 Poor Mental Health Days</c:v>
                </c:pt>
                <c:pt idx="4">
                  <c:v>Ever Diagnosed with Depression</c:v>
                </c:pt>
                <c:pt idx="5">
                  <c:v>Never Diagnosed with Depression</c:v>
                </c:pt>
                <c:pt idx="7">
                  <c:v>LGBT</c:v>
                </c:pt>
                <c:pt idx="8">
                  <c:v>Straight, Not Transgender</c:v>
                </c:pt>
                <c:pt idx="10">
                  <c:v>Uninsured</c:v>
                </c:pt>
                <c:pt idx="11">
                  <c:v>Insured</c:v>
                </c:pt>
                <c:pt idx="13">
                  <c:v>Women of Childbearing Age</c:v>
                </c:pt>
                <c:pt idx="14">
                  <c:v>Women (ages 45+)</c:v>
                </c:pt>
              </c:strCache>
            </c:strRef>
          </c:cat>
          <c:val>
            <c:numRef>
              <c:f>'Priority Populations'!$AB$57:$AB$72</c:f>
              <c:numCache>
                <c:formatCode>General</c:formatCode>
                <c:ptCount val="16"/>
                <c:pt idx="0">
                  <c:v>17.3</c:v>
                </c:pt>
                <c:pt idx="1">
                  <c:v>17.3</c:v>
                </c:pt>
                <c:pt idx="2">
                  <c:v>17.3</c:v>
                </c:pt>
                <c:pt idx="3">
                  <c:v>17.3</c:v>
                </c:pt>
                <c:pt idx="4">
                  <c:v>17.3</c:v>
                </c:pt>
                <c:pt idx="5">
                  <c:v>17.3</c:v>
                </c:pt>
                <c:pt idx="6">
                  <c:v>17.3</c:v>
                </c:pt>
                <c:pt idx="7">
                  <c:v>17.3</c:v>
                </c:pt>
                <c:pt idx="8">
                  <c:v>17.3</c:v>
                </c:pt>
                <c:pt idx="9">
                  <c:v>17.3</c:v>
                </c:pt>
                <c:pt idx="10">
                  <c:v>17.3</c:v>
                </c:pt>
                <c:pt idx="11">
                  <c:v>17.3</c:v>
                </c:pt>
                <c:pt idx="12">
                  <c:v>17.3</c:v>
                </c:pt>
                <c:pt idx="13">
                  <c:v>17.3</c:v>
                </c:pt>
                <c:pt idx="14">
                  <c:v>17.3</c:v>
                </c:pt>
                <c:pt idx="15">
                  <c:v>17.3</c:v>
                </c:pt>
              </c:numCache>
            </c:numRef>
          </c:val>
          <c:smooth val="0"/>
          <c:extLst>
            <c:ext xmlns:c16="http://schemas.microsoft.com/office/drawing/2014/chart" uri="{C3380CC4-5D6E-409C-BE32-E72D297353CC}">
              <c16:uniqueId val="{0000001C-5967-4873-A305-3E72F0E0871B}"/>
            </c:ext>
          </c:extLst>
        </c:ser>
        <c:dLbls>
          <c:showLegendKey val="0"/>
          <c:showVal val="0"/>
          <c:showCatName val="0"/>
          <c:showSerName val="0"/>
          <c:showPercent val="0"/>
          <c:showBubbleSize val="0"/>
        </c:dLbls>
        <c:marker val="1"/>
        <c:smooth val="0"/>
        <c:axId val="1937591328"/>
        <c:axId val="1901054592"/>
      </c:lineChart>
      <c:catAx>
        <c:axId val="1937591328"/>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2400000" spcFirstLastPara="1" vertOverflow="ellipsis"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901054592"/>
        <c:crosses val="autoZero"/>
        <c:auto val="1"/>
        <c:lblAlgn val="ctr"/>
        <c:lblOffset val="100"/>
        <c:noMultiLvlLbl val="0"/>
      </c:catAx>
      <c:valAx>
        <c:axId val="1901054592"/>
        <c:scaling>
          <c:orientation val="minMax"/>
        </c:scaling>
        <c:delete val="1"/>
        <c:axPos val="l"/>
        <c:numFmt formatCode="0.0" sourceLinked="1"/>
        <c:majorTickMark val="none"/>
        <c:minorTickMark val="none"/>
        <c:tickLblPos val="nextTo"/>
        <c:crossAx val="193759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914111500261241E-2"/>
          <c:y val="0.17860402899499034"/>
          <c:w val="0.90579095400330434"/>
          <c:h val="0.74566778060548533"/>
        </c:manualLayout>
      </c:layout>
      <c:lineChart>
        <c:grouping val="standard"/>
        <c:varyColors val="0"/>
        <c:ser>
          <c:idx val="0"/>
          <c:order val="0"/>
          <c:tx>
            <c:strRef>
              <c:f>Sheet1!$B$1</c:f>
              <c:strCache>
                <c:ptCount val="1"/>
                <c:pt idx="0">
                  <c:v>≥ 14 days poor mental health   </c:v>
                </c:pt>
              </c:strCache>
            </c:strRef>
          </c:tx>
          <c:spPr>
            <a:ln w="57150" cap="rnd">
              <a:solidFill>
                <a:srgbClr val="C42F1A">
                  <a:lumMod val="40000"/>
                  <a:lumOff val="60000"/>
                </a:srgbClr>
              </a:solidFill>
              <a:round/>
            </a:ln>
            <a:effectLst/>
          </c:spPr>
          <c:marker>
            <c:symbol val="circle"/>
            <c:size val="5"/>
            <c:spPr>
              <a:solidFill>
                <a:srgbClr val="C42F1A"/>
              </a:solidFill>
              <a:ln w="69850">
                <a:solidFill>
                  <a:srgbClr val="C42F1A"/>
                </a:solidFill>
              </a:ln>
              <a:effectLst/>
            </c:spPr>
          </c:marker>
          <c:dLbls>
            <c:dLbl>
              <c:idx val="10"/>
              <c:layout>
                <c:manualLayout>
                  <c:x val="-3.2752067441522334E-3"/>
                  <c:y val="2.256421214254292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C9-4ADA-81DD-E661A1BADD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0.0%</c:formatCode>
                <c:ptCount val="11"/>
                <c:pt idx="0">
                  <c:v>0.439</c:v>
                </c:pt>
                <c:pt idx="1">
                  <c:v>0.41099999999999998</c:v>
                </c:pt>
                <c:pt idx="2">
                  <c:v>0.42499999999999999</c:v>
                </c:pt>
                <c:pt idx="3">
                  <c:v>0.41499999999999998</c:v>
                </c:pt>
                <c:pt idx="4">
                  <c:v>0.35699999999999998</c:v>
                </c:pt>
                <c:pt idx="5">
                  <c:v>0.375</c:v>
                </c:pt>
                <c:pt idx="6">
                  <c:v>0.378</c:v>
                </c:pt>
                <c:pt idx="7">
                  <c:v>0.40500000000000003</c:v>
                </c:pt>
                <c:pt idx="8">
                  <c:v>0.34300000000000003</c:v>
                </c:pt>
                <c:pt idx="9">
                  <c:v>0.33</c:v>
                </c:pt>
                <c:pt idx="10">
                  <c:v>0.30399999999999999</c:v>
                </c:pt>
              </c:numCache>
            </c:numRef>
          </c:val>
          <c:smooth val="0"/>
          <c:extLst>
            <c:ext xmlns:c16="http://schemas.microsoft.com/office/drawing/2014/chart" uri="{C3380CC4-5D6E-409C-BE32-E72D297353CC}">
              <c16:uniqueId val="{00000009-2485-4885-A1E9-1CD437E6F466}"/>
            </c:ext>
          </c:extLst>
        </c:ser>
        <c:ser>
          <c:idx val="1"/>
          <c:order val="1"/>
          <c:tx>
            <c:strRef>
              <c:f>Sheet1!$C$1</c:f>
              <c:strCache>
                <c:ptCount val="1"/>
                <c:pt idx="0">
                  <c:v>≤ 13 days poor mental health   </c:v>
                </c:pt>
              </c:strCache>
            </c:strRef>
          </c:tx>
          <c:spPr>
            <a:ln w="57150" cap="rnd">
              <a:solidFill>
                <a:schemeClr val="accent2"/>
              </a:solidFill>
              <a:round/>
            </a:ln>
            <a:effectLst/>
          </c:spPr>
          <c:marker>
            <c:symbol val="circle"/>
            <c:size val="5"/>
            <c:spPr>
              <a:solidFill>
                <a:schemeClr val="accent2"/>
              </a:solidFill>
              <a:ln w="57150">
                <a:solidFill>
                  <a:srgbClr val="5C5C5C"/>
                </a:solidFill>
              </a:ln>
              <a:effectLst/>
            </c:spPr>
          </c:marker>
          <c:dLbls>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4B39-42BF-A2F9-37BD0FEAE6E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0.0%</c:formatCode>
                <c:ptCount val="11"/>
                <c:pt idx="0">
                  <c:v>0.22800000000000001</c:v>
                </c:pt>
                <c:pt idx="1">
                  <c:v>0.21199999999999999</c:v>
                </c:pt>
                <c:pt idx="2">
                  <c:v>0.189</c:v>
                </c:pt>
                <c:pt idx="3">
                  <c:v>0.20100000000000001</c:v>
                </c:pt>
                <c:pt idx="4">
                  <c:v>0.184</c:v>
                </c:pt>
                <c:pt idx="5">
                  <c:v>0.186</c:v>
                </c:pt>
                <c:pt idx="6">
                  <c:v>0.19</c:v>
                </c:pt>
                <c:pt idx="7">
                  <c:v>0.17899999999999999</c:v>
                </c:pt>
                <c:pt idx="8">
                  <c:v>0.16500000000000001</c:v>
                </c:pt>
                <c:pt idx="9">
                  <c:v>0.17</c:v>
                </c:pt>
                <c:pt idx="10">
                  <c:v>0.14899999999999999</c:v>
                </c:pt>
              </c:numCache>
            </c:numRef>
          </c:val>
          <c:smooth val="0"/>
          <c:extLst>
            <c:ext xmlns:c16="http://schemas.microsoft.com/office/drawing/2014/chart" uri="{C3380CC4-5D6E-409C-BE32-E72D297353CC}">
              <c16:uniqueId val="{00000013-2485-4885-A1E9-1CD437E6F466}"/>
            </c:ext>
          </c:extLst>
        </c:ser>
        <c:ser>
          <c:idx val="2"/>
          <c:order val="2"/>
          <c:tx>
            <c:strRef>
              <c:f>Sheet1!$D$1</c:f>
              <c:strCache>
                <c:ptCount val="1"/>
                <c:pt idx="0">
                  <c:v>IN TC Strategic Plan target</c:v>
                </c:pt>
              </c:strCache>
            </c:strRef>
          </c:tx>
          <c:spPr>
            <a:ln w="31750" cap="rnd">
              <a:solidFill>
                <a:srgbClr val="3A3A3A">
                  <a:lumMod val="50000"/>
                </a:srgbClr>
              </a:solidFill>
              <a:prstDash val="sysDash"/>
              <a:round/>
            </a:ln>
            <a:effectLst/>
          </c:spPr>
          <c:marker>
            <c:symbol val="circle"/>
            <c:size val="5"/>
            <c:spPr>
              <a:solidFill>
                <a:srgbClr val="3A3A3A">
                  <a:lumMod val="50000"/>
                </a:srgbClr>
              </a:solidFill>
              <a:ln w="25400">
                <a:solidFill>
                  <a:srgbClr val="3A3A3A">
                    <a:lumMod val="50000"/>
                  </a:srgbClr>
                </a:solidFill>
              </a:ln>
              <a:effectLst/>
            </c:spPr>
          </c:marker>
          <c:dLbls>
            <c:dLbl>
              <c:idx val="10"/>
              <c:layout>
                <c:manualLayout>
                  <c:x val="-8.6758935515680053E-3"/>
                  <c:y val="-4.2545355288067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C9-4ADA-81DD-E661A1BADDA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General</c:formatCode>
                <c:ptCount val="11"/>
                <c:pt idx="9" formatCode="0.0%">
                  <c:v>0.33</c:v>
                </c:pt>
                <c:pt idx="10" formatCode="0.0%">
                  <c:v>0.315</c:v>
                </c:pt>
              </c:numCache>
            </c:numRef>
          </c:val>
          <c:smooth val="0"/>
          <c:extLst>
            <c:ext xmlns:c16="http://schemas.microsoft.com/office/drawing/2014/chart" uri="{C3380CC4-5D6E-409C-BE32-E72D297353CC}">
              <c16:uniqueId val="{00000015-2485-4885-A1E9-1CD437E6F466}"/>
            </c:ext>
          </c:extLst>
        </c:ser>
        <c:ser>
          <c:idx val="3"/>
          <c:order val="3"/>
          <c:tx>
            <c:strRef>
              <c:f>Sheet1!$E$1</c:f>
              <c:strCache>
                <c:ptCount val="1"/>
                <c:pt idx="0">
                  <c:v>25 by 2025 target</c:v>
                </c:pt>
              </c:strCache>
            </c:strRef>
          </c:tx>
          <c:spPr>
            <a:ln w="44450" cap="rnd">
              <a:solidFill>
                <a:srgbClr val="FFC000"/>
              </a:solidFill>
              <a:round/>
            </a:ln>
            <a:effectLst/>
          </c:spPr>
          <c:marker>
            <c:symbol val="circle"/>
            <c:size val="5"/>
            <c:spPr>
              <a:solidFill>
                <a:srgbClr val="FFC000"/>
              </a:solidFill>
              <a:ln w="38100">
                <a:solidFill>
                  <a:srgbClr val="FFC000"/>
                </a:solidFill>
              </a:ln>
              <a:effectLst/>
            </c:spPr>
          </c:marker>
          <c:dLbls>
            <c:dLbl>
              <c:idx val="8"/>
              <c:delete val="1"/>
              <c:extLst>
                <c:ext xmlns:c15="http://schemas.microsoft.com/office/drawing/2012/chart" uri="{CE6537A1-D6FC-4f65-9D91-7224C49458BB}"/>
                <c:ext xmlns:c16="http://schemas.microsoft.com/office/drawing/2014/chart" uri="{C3380CC4-5D6E-409C-BE32-E72D297353CC}">
                  <c16:uniqueId val="{00000000-4B39-42BF-A2F9-37BD0FEAE6EC}"/>
                </c:ext>
              </c:extLst>
            </c:dLbl>
            <c:dLbl>
              <c:idx val="9"/>
              <c:layout>
                <c:manualLayout>
                  <c:x val="-3.3902704977378455E-2"/>
                  <c:y val="-3.48553154533567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7279277354995587E-2"/>
                      <c:h val="4.0167173701021706E-2"/>
                    </c:manualLayout>
                  </c15:layout>
                </c:ext>
                <c:ext xmlns:c16="http://schemas.microsoft.com/office/drawing/2014/chart" uri="{C3380CC4-5D6E-409C-BE32-E72D297353CC}">
                  <c16:uniqueId val="{00000001-4B39-42BF-A2F9-37BD0FEAE6EC}"/>
                </c:ext>
              </c:extLst>
            </c:dLbl>
            <c:dLbl>
              <c:idx val="10"/>
              <c:delete val="1"/>
              <c:extLst>
                <c:ext xmlns:c15="http://schemas.microsoft.com/office/drawing/2012/chart" uri="{CE6537A1-D6FC-4f65-9D91-7224C49458BB}"/>
                <c:ext xmlns:c16="http://schemas.microsoft.com/office/drawing/2014/chart" uri="{C3380CC4-5D6E-409C-BE32-E72D297353CC}">
                  <c16:uniqueId val="{00000001-24C9-4ADA-81DD-E661A1BADDA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Sheet1!$E$2:$E$12</c:f>
              <c:numCache>
                <c:formatCode>General</c:formatCode>
                <c:ptCount val="11"/>
                <c:pt idx="8" formatCode="0.0%">
                  <c:v>0.25</c:v>
                </c:pt>
                <c:pt idx="9" formatCode="0.0%">
                  <c:v>0.25</c:v>
                </c:pt>
                <c:pt idx="10" formatCode="0.0%">
                  <c:v>0.25</c:v>
                </c:pt>
              </c:numCache>
            </c:numRef>
          </c:val>
          <c:smooth val="0"/>
          <c:extLst>
            <c:ext xmlns:c16="http://schemas.microsoft.com/office/drawing/2014/chart" uri="{C3380CC4-5D6E-409C-BE32-E72D297353CC}">
              <c16:uniqueId val="{00000000-24C9-4ADA-81DD-E661A1BADDAE}"/>
            </c:ext>
          </c:extLst>
        </c:ser>
        <c:dLbls>
          <c:showLegendKey val="0"/>
          <c:showVal val="0"/>
          <c:showCatName val="0"/>
          <c:showSerName val="0"/>
          <c:showPercent val="0"/>
          <c:showBubbleSize val="0"/>
        </c:dLbls>
        <c:marker val="1"/>
        <c:smooth val="0"/>
        <c:axId val="529323688"/>
        <c:axId val="529322904"/>
      </c:lineChart>
      <c:catAx>
        <c:axId val="529323688"/>
        <c:scaling>
          <c:orientation val="minMax"/>
        </c:scaling>
        <c:delete val="0"/>
        <c:axPos val="b"/>
        <c:numFmt formatCode="General" sourceLinked="1"/>
        <c:majorTickMark val="none"/>
        <c:minorTickMark val="none"/>
        <c:tickLblPos val="nextTo"/>
        <c:spPr>
          <a:noFill/>
          <a:ln w="9525" cap="flat" cmpd="sng" algn="ctr">
            <a:solidFill>
              <a:srgbClr val="EBEBEB">
                <a:lumMod val="25000"/>
              </a:srgbClr>
            </a:solidFill>
            <a:round/>
          </a:ln>
          <a:effectLst/>
        </c:spPr>
        <c:txPr>
          <a:bodyPr rot="-6000000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crossAx val="529322904"/>
        <c:crosses val="autoZero"/>
        <c:auto val="1"/>
        <c:lblAlgn val="ctr"/>
        <c:lblOffset val="100"/>
        <c:noMultiLvlLbl val="0"/>
      </c:catAx>
      <c:valAx>
        <c:axId val="529322904"/>
        <c:scaling>
          <c:orientation val="minMax"/>
          <c:max val="0.60000000000000009"/>
        </c:scaling>
        <c:delete val="1"/>
        <c:axPos val="l"/>
        <c:majorGridlines>
          <c:spPr>
            <a:ln w="9525" cap="flat" cmpd="sng" algn="ctr">
              <a:noFill/>
              <a:round/>
            </a:ln>
            <a:effectLst/>
          </c:spPr>
        </c:majorGridlines>
        <c:numFmt formatCode="0%" sourceLinked="0"/>
        <c:majorTickMark val="none"/>
        <c:minorTickMark val="none"/>
        <c:tickLblPos val="nextTo"/>
        <c:crossAx val="529323688"/>
        <c:crosses val="autoZero"/>
        <c:crossBetween val="between"/>
        <c:majorUnit val="0.1"/>
        <c:minorUnit val="0.1"/>
      </c:valAx>
      <c:spPr>
        <a:noFill/>
        <a:ln>
          <a:solidFill>
            <a:srgbClr val="898989"/>
          </a:solidFill>
        </a:ln>
        <a:effectLst/>
      </c:spPr>
    </c:plotArea>
    <c:legend>
      <c:legendPos val="b"/>
      <c:layout>
        <c:manualLayout>
          <c:xMode val="edge"/>
          <c:yMode val="edge"/>
          <c:x val="0.12052854181114626"/>
          <c:y val="3.1240934746402806E-2"/>
          <c:w val="0.74893205101653137"/>
          <c:h val="0.12207457856643276"/>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93642424946087E-2"/>
          <c:y val="0.18487754793558028"/>
          <c:w val="0.95797256889657001"/>
          <c:h val="0.70794515312216333"/>
        </c:manualLayout>
      </c:layout>
      <c:lineChart>
        <c:grouping val="standard"/>
        <c:varyColors val="0"/>
        <c:ser>
          <c:idx val="0"/>
          <c:order val="0"/>
          <c:tx>
            <c:strRef>
              <c:f>Sheet1!$B$1</c:f>
              <c:strCache>
                <c:ptCount val="1"/>
                <c:pt idx="0">
                  <c:v>met heavy drinking criteria</c:v>
                </c:pt>
              </c:strCache>
            </c:strRef>
          </c:tx>
          <c:spPr>
            <a:ln w="57150" cap="rnd">
              <a:solidFill>
                <a:schemeClr val="accent1"/>
              </a:solidFill>
              <a:round/>
            </a:ln>
            <a:effectLst/>
          </c:spPr>
          <c:marker>
            <c:symbol val="circle"/>
            <c:size val="5"/>
            <c:spPr>
              <a:solidFill>
                <a:schemeClr val="accent1">
                  <a:lumMod val="50000"/>
                </a:schemeClr>
              </a:solidFill>
              <a:ln w="57150">
                <a:solidFill>
                  <a:schemeClr val="accent1">
                    <a:lumMod val="50000"/>
                  </a:schemeClr>
                </a:solidFill>
              </a:ln>
              <a:effectLst/>
            </c:spPr>
          </c:marker>
          <c:dLbls>
            <c:dLbl>
              <c:idx val="0"/>
              <c:layout>
                <c:manualLayout>
                  <c:x val="-3.4375006961434564E-2"/>
                  <c:y val="-6.56265188631102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84-4B9C-A128-926D42F97F53}"/>
                </c:ext>
              </c:extLst>
            </c:dLbl>
            <c:dLbl>
              <c:idx val="1"/>
              <c:layout>
                <c:manualLayout>
                  <c:x val="-3.9062507910721141E-2"/>
                  <c:y val="-5.232323784062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4-4B9C-A128-926D42F97F53}"/>
                </c:ext>
              </c:extLst>
            </c:dLbl>
            <c:dLbl>
              <c:idx val="2"/>
              <c:layout>
                <c:manualLayout>
                  <c:x val="-4.0625008227149893E-2"/>
                  <c:y val="-4.9111656321328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84-4B9C-A128-926D42F97F53}"/>
                </c:ext>
              </c:extLst>
            </c:dLbl>
            <c:dLbl>
              <c:idx val="3"/>
              <c:layout>
                <c:manualLayout>
                  <c:x val="-3.9795407741601271E-2"/>
                  <c:y val="-5.8289193053475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84-4B9C-A128-926D42F97F53}"/>
                </c:ext>
              </c:extLst>
            </c:dLbl>
            <c:dLbl>
              <c:idx val="4"/>
              <c:layout>
                <c:manualLayout>
                  <c:x val="-3.7500007594292249E-2"/>
                  <c:y val="-5.8746400879214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84-4B9C-A128-926D42F97F53}"/>
                </c:ext>
              </c:extLst>
            </c:dLbl>
            <c:dLbl>
              <c:idx val="5"/>
              <c:layout>
                <c:manualLayout>
                  <c:x val="-4.0625008227149942E-2"/>
                  <c:y val="-5.8289193053475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84-4B9C-A128-926D42F97F53}"/>
                </c:ext>
              </c:extLst>
            </c:dLbl>
            <c:dLbl>
              <c:idx val="6"/>
              <c:layout>
                <c:manualLayout>
                  <c:x val="-3.5937507277863406E-2"/>
                  <c:y val="-4.9111656321328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84-4B9C-A128-926D42F97F53}"/>
                </c:ext>
              </c:extLst>
            </c:dLbl>
            <c:dLbl>
              <c:idx val="7"/>
              <c:layout>
                <c:manualLayout>
                  <c:x val="-3.6787328937661151E-2"/>
                  <c:y val="-4.5364899444860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95-4993-AA62-40C32A53030D}"/>
                </c:ext>
              </c:extLst>
            </c:dLbl>
            <c:dLbl>
              <c:idx val="8"/>
              <c:layout>
                <c:manualLayout>
                  <c:x val="-7.9972454212306598E-3"/>
                  <c:y val="-3.6858980798949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95-4993-AA62-40C32A53030D}"/>
                </c:ext>
              </c:extLst>
            </c:dLbl>
            <c:dLbl>
              <c:idx val="9"/>
              <c:layout>
                <c:manualLayout>
                  <c:x val="0"/>
                  <c:y val="-3.927098214561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08-4A00-B624-B3C9CEAF960E}"/>
                </c:ext>
              </c:extLst>
            </c:dLbl>
            <c:dLbl>
              <c:idx val="10"/>
              <c:layout>
                <c:manualLayout>
                  <c:x val="0"/>
                  <c:y val="5.1773201168695089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F6-40D3-9B3C-CF1F59112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0.0%</c:formatCode>
                <c:ptCount val="11"/>
                <c:pt idx="0">
                  <c:v>0.45300000000000001</c:v>
                </c:pt>
                <c:pt idx="1">
                  <c:v>0.45400000000000001</c:v>
                </c:pt>
                <c:pt idx="2">
                  <c:v>0.42</c:v>
                </c:pt>
                <c:pt idx="3">
                  <c:v>0.42899999999999999</c:v>
                </c:pt>
                <c:pt idx="4">
                  <c:v>0.374</c:v>
                </c:pt>
                <c:pt idx="5">
                  <c:v>0.39100000000000001</c:v>
                </c:pt>
                <c:pt idx="6">
                  <c:v>0.39100000000000001</c:v>
                </c:pt>
                <c:pt idx="7">
                  <c:v>0.39900000000000002</c:v>
                </c:pt>
                <c:pt idx="8">
                  <c:v>0.39300000000000002</c:v>
                </c:pt>
                <c:pt idx="9">
                  <c:v>0.372</c:v>
                </c:pt>
                <c:pt idx="10">
                  <c:v>0.28299999999999997</c:v>
                </c:pt>
              </c:numCache>
            </c:numRef>
          </c:val>
          <c:smooth val="0"/>
          <c:extLst>
            <c:ext xmlns:c16="http://schemas.microsoft.com/office/drawing/2014/chart" uri="{C3380CC4-5D6E-409C-BE32-E72D297353CC}">
              <c16:uniqueId val="{00000007-CE84-4B9C-A128-926D42F97F53}"/>
            </c:ext>
          </c:extLst>
        </c:ser>
        <c:ser>
          <c:idx val="1"/>
          <c:order val="1"/>
          <c:tx>
            <c:strRef>
              <c:f>Sheet1!$C$1</c:f>
              <c:strCache>
                <c:ptCount val="1"/>
                <c:pt idx="0">
                  <c:v>did not meet heavy drinking criteria</c:v>
                </c:pt>
              </c:strCache>
            </c:strRef>
          </c:tx>
          <c:spPr>
            <a:ln w="57150" cap="rnd">
              <a:solidFill>
                <a:schemeClr val="tx1">
                  <a:lumMod val="40000"/>
                  <a:lumOff val="60000"/>
                </a:schemeClr>
              </a:solidFill>
              <a:round/>
            </a:ln>
            <a:effectLst/>
          </c:spPr>
          <c:marker>
            <c:symbol val="circle"/>
            <c:size val="5"/>
            <c:spPr>
              <a:solidFill>
                <a:schemeClr val="bg2">
                  <a:lumMod val="50000"/>
                </a:schemeClr>
              </a:solidFill>
              <a:ln w="57150">
                <a:solidFill>
                  <a:schemeClr val="bg2">
                    <a:lumMod val="50000"/>
                  </a:schemeClr>
                </a:solidFill>
              </a:ln>
              <a:effectLst/>
            </c:spPr>
          </c:marker>
          <c:dLbls>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0AF6-40D3-9B3C-CF1F59112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0.0%</c:formatCode>
                <c:ptCount val="11"/>
                <c:pt idx="0">
                  <c:v>0.245</c:v>
                </c:pt>
                <c:pt idx="1">
                  <c:v>0.22600000000000001</c:v>
                </c:pt>
                <c:pt idx="2">
                  <c:v>0.20699999999999999</c:v>
                </c:pt>
                <c:pt idx="3">
                  <c:v>0.217</c:v>
                </c:pt>
                <c:pt idx="4">
                  <c:v>0.19500000000000001</c:v>
                </c:pt>
                <c:pt idx="5">
                  <c:v>0.19600000000000001</c:v>
                </c:pt>
                <c:pt idx="6">
                  <c:v>0.20599999999999999</c:v>
                </c:pt>
                <c:pt idx="7">
                  <c:v>0.19520000000000001</c:v>
                </c:pt>
                <c:pt idx="8">
                  <c:v>0.17599999999999999</c:v>
                </c:pt>
                <c:pt idx="9">
                  <c:v>0.17799999999999999</c:v>
                </c:pt>
                <c:pt idx="10">
                  <c:v>0.16009999999999999</c:v>
                </c:pt>
              </c:numCache>
            </c:numRef>
          </c:val>
          <c:smooth val="0"/>
          <c:extLst>
            <c:ext xmlns:c16="http://schemas.microsoft.com/office/drawing/2014/chart" uri="{C3380CC4-5D6E-409C-BE32-E72D297353CC}">
              <c16:uniqueId val="{0000000F-CE84-4B9C-A128-926D42F97F53}"/>
            </c:ext>
          </c:extLst>
        </c:ser>
        <c:ser>
          <c:idx val="2"/>
          <c:order val="2"/>
          <c:tx>
            <c:strRef>
              <c:f>Sheet1!$D$1</c:f>
              <c:strCache>
                <c:ptCount val="1"/>
                <c:pt idx="0">
                  <c:v>25 by 2025 target</c:v>
                </c:pt>
              </c:strCache>
            </c:strRef>
          </c:tx>
          <c:spPr>
            <a:ln w="57150" cap="rnd">
              <a:solidFill>
                <a:srgbClr val="FF9900"/>
              </a:solidFill>
              <a:round/>
            </a:ln>
            <a:effectLst/>
          </c:spPr>
          <c:marker>
            <c:symbol val="circle"/>
            <c:size val="5"/>
            <c:spPr>
              <a:solidFill>
                <a:srgbClr val="FF9900"/>
              </a:solidFill>
              <a:ln w="57150">
                <a:solidFill>
                  <a:srgbClr val="FF9900"/>
                </a:solidFill>
              </a:ln>
              <a:effectLst/>
            </c:spPr>
          </c:marker>
          <c:dLbls>
            <c:dLbl>
              <c:idx val="8"/>
              <c:delete val="1"/>
              <c:extLst>
                <c:ext xmlns:c15="http://schemas.microsoft.com/office/drawing/2012/chart" uri="{CE6537A1-D6FC-4f65-9D91-7224C49458BB}"/>
                <c:ext xmlns:c16="http://schemas.microsoft.com/office/drawing/2014/chart" uri="{C3380CC4-5D6E-409C-BE32-E72D297353CC}">
                  <c16:uniqueId val="{00000001-5515-4975-A5CE-988808CF6BE0}"/>
                </c:ext>
              </c:extLst>
            </c:dLbl>
            <c:dLbl>
              <c:idx val="10"/>
              <c:delete val="1"/>
              <c:extLst>
                <c:ext xmlns:c15="http://schemas.microsoft.com/office/drawing/2012/chart" uri="{CE6537A1-D6FC-4f65-9D91-7224C49458BB}"/>
                <c:ext xmlns:c16="http://schemas.microsoft.com/office/drawing/2014/chart" uri="{C3380CC4-5D6E-409C-BE32-E72D297353CC}">
                  <c16:uniqueId val="{00000000-0AF6-40D3-9B3C-CF1F59112B5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9900"/>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General</c:formatCode>
                <c:ptCount val="11"/>
                <c:pt idx="8" formatCode="0.0%">
                  <c:v>0.25</c:v>
                </c:pt>
                <c:pt idx="9" formatCode="0.0%">
                  <c:v>0.25</c:v>
                </c:pt>
                <c:pt idx="10" formatCode="0.0%">
                  <c:v>0.25</c:v>
                </c:pt>
              </c:numCache>
            </c:numRef>
          </c:val>
          <c:smooth val="0"/>
          <c:extLst>
            <c:ext xmlns:c16="http://schemas.microsoft.com/office/drawing/2014/chart" uri="{C3380CC4-5D6E-409C-BE32-E72D297353CC}">
              <c16:uniqueId val="{00000000-5515-4975-A5CE-988808CF6BE0}"/>
            </c:ext>
          </c:extLst>
        </c:ser>
        <c:ser>
          <c:idx val="3"/>
          <c:order val="3"/>
          <c:tx>
            <c:strRef>
              <c:f>Sheet1!$E$1</c:f>
              <c:strCache>
                <c:ptCount val="1"/>
                <c:pt idx="0">
                  <c:v>26 by 2025 target</c:v>
                </c:pt>
              </c:strCache>
            </c:strRef>
          </c:tx>
          <c:spPr>
            <a:ln w="28575" cap="rnd">
              <a:solidFill>
                <a:schemeClr val="accent4"/>
              </a:solidFill>
              <a:prstDash val="dash"/>
              <a:round/>
            </a:ln>
            <a:effectLst/>
          </c:spPr>
          <c:marker>
            <c:symbol val="circle"/>
            <c:size val="5"/>
            <c:spPr>
              <a:solidFill>
                <a:schemeClr val="accent4"/>
              </a:solidFill>
              <a:ln w="9525">
                <a:solidFill>
                  <a:schemeClr val="accent4"/>
                </a:solidFill>
              </a:ln>
              <a:effectLst/>
            </c:spPr>
          </c:marker>
          <c:dPt>
            <c:idx val="10"/>
            <c:marker>
              <c:symbol val="circle"/>
              <c:size val="5"/>
              <c:spPr>
                <a:solidFill>
                  <a:schemeClr val="accent4"/>
                </a:solidFill>
                <a:ln w="9525">
                  <a:solidFill>
                    <a:schemeClr val="accent4"/>
                  </a:solidFill>
                </a:ln>
                <a:effectLst/>
              </c:spPr>
            </c:marker>
            <c:bubble3D val="0"/>
            <c:spPr>
              <a:ln w="28575" cap="rnd">
                <a:solidFill>
                  <a:schemeClr val="bg2">
                    <a:lumMod val="10000"/>
                  </a:schemeClr>
                </a:solidFill>
                <a:prstDash val="dash"/>
                <a:round/>
              </a:ln>
              <a:effectLst/>
            </c:spPr>
            <c:extLst>
              <c:ext xmlns:c16="http://schemas.microsoft.com/office/drawing/2014/chart" uri="{C3380CC4-5D6E-409C-BE32-E72D297353CC}">
                <c16:uniqueId val="{00000004-0AF6-40D3-9B3C-CF1F59112B5E}"/>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F6-40D3-9B3C-CF1F59112B5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Sheet1!$E$2:$E$12</c:f>
              <c:numCache>
                <c:formatCode>General</c:formatCode>
                <c:ptCount val="11"/>
                <c:pt idx="9" formatCode="0.0%">
                  <c:v>0.37</c:v>
                </c:pt>
                <c:pt idx="10" formatCode="0.0%">
                  <c:v>0.34</c:v>
                </c:pt>
              </c:numCache>
            </c:numRef>
          </c:val>
          <c:smooth val="0"/>
          <c:extLst>
            <c:ext xmlns:c16="http://schemas.microsoft.com/office/drawing/2014/chart" uri="{C3380CC4-5D6E-409C-BE32-E72D297353CC}">
              <c16:uniqueId val="{00000003-0AF6-40D3-9B3C-CF1F59112B5E}"/>
            </c:ext>
          </c:extLst>
        </c:ser>
        <c:dLbls>
          <c:showLegendKey val="0"/>
          <c:showVal val="0"/>
          <c:showCatName val="0"/>
          <c:showSerName val="0"/>
          <c:showPercent val="0"/>
          <c:showBubbleSize val="0"/>
        </c:dLbls>
        <c:marker val="1"/>
        <c:smooth val="0"/>
        <c:axId val="446674856"/>
        <c:axId val="447876792"/>
      </c:lineChart>
      <c:catAx>
        <c:axId val="446674856"/>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47876792"/>
        <c:crossesAt val="0"/>
        <c:auto val="1"/>
        <c:lblAlgn val="ctr"/>
        <c:lblOffset val="100"/>
        <c:noMultiLvlLbl val="0"/>
      </c:catAx>
      <c:valAx>
        <c:axId val="447876792"/>
        <c:scaling>
          <c:orientation val="minMax"/>
          <c:max val="0.60000000000000009"/>
        </c:scaling>
        <c:delete val="1"/>
        <c:axPos val="l"/>
        <c:numFmt formatCode="0%" sourceLinked="0"/>
        <c:majorTickMark val="none"/>
        <c:minorTickMark val="none"/>
        <c:tickLblPos val="nextTo"/>
        <c:crossAx val="446674856"/>
        <c:crosses val="autoZero"/>
        <c:crossBetween val="between"/>
        <c:majorUnit val="0.1"/>
        <c:minorUnit val="0.1"/>
      </c:valAx>
      <c:spPr>
        <a:noFill/>
        <a:ln>
          <a:noFill/>
        </a:ln>
        <a:effectLst/>
      </c:spPr>
    </c:plotArea>
    <c:legend>
      <c:legendPos val="r"/>
      <c:layout>
        <c:manualLayout>
          <c:xMode val="edge"/>
          <c:yMode val="edge"/>
          <c:x val="5.8830270954299574E-2"/>
          <c:y val="0"/>
          <c:w val="0.94116972904570051"/>
          <c:h val="0.1655386553512691"/>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legend>
    <c:plotVisOnly val="1"/>
    <c:dispBlanksAs val="gap"/>
    <c:showDLblsOverMax val="0"/>
  </c:chart>
  <c:spPr>
    <a:noFill/>
    <a:ln>
      <a:solidFill>
        <a:schemeClr val="tx1">
          <a:lumMod val="60000"/>
          <a:lumOff val="4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0.11531</cdr:x>
      <cdr:y>0</cdr:y>
    </cdr:from>
    <cdr:to>
      <cdr:x>0.933</cdr:x>
      <cdr:y>0.20063</cdr:y>
    </cdr:to>
    <cdr:sp macro="" textlink="">
      <cdr:nvSpPr>
        <cdr:cNvPr id="2" name="TextBox 1">
          <a:extLst xmlns:a="http://schemas.openxmlformats.org/drawingml/2006/main">
            <a:ext uri="{FF2B5EF4-FFF2-40B4-BE49-F238E27FC236}">
              <a16:creationId xmlns:a16="http://schemas.microsoft.com/office/drawing/2014/main" id="{3C988434-5493-7F80-0DED-1E384C13058C}"/>
            </a:ext>
          </a:extLst>
        </cdr:cNvPr>
        <cdr:cNvSpPr txBox="1"/>
      </cdr:nvSpPr>
      <cdr:spPr>
        <a:xfrm xmlns:a="http://schemas.openxmlformats.org/drawingml/2006/main">
          <a:off x="1057723" y="0"/>
          <a:ext cx="7500221" cy="11033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latin typeface="Calibri" panose="020F0502020204030204" pitchFamily="34" charset="0"/>
              <a:cs typeface="Calibri" panose="020F0502020204030204" pitchFamily="34" charset="0"/>
            </a:rPr>
            <a:t>Hoosier adults who reported </a:t>
          </a:r>
          <a:r>
            <a:rPr lang="en-US" sz="1800" dirty="0">
              <a:solidFill>
                <a:schemeClr val="accent1">
                  <a:lumMod val="50000"/>
                </a:schemeClr>
              </a:solidFill>
              <a:latin typeface="Calibri" panose="020F0502020204030204" pitchFamily="34" charset="0"/>
              <a:cs typeface="Calibri" panose="020F0502020204030204" pitchFamily="34" charset="0"/>
            </a:rPr>
            <a:t>14 or more poor mental health days,</a:t>
          </a:r>
          <a:r>
            <a:rPr lang="en-US" sz="1800" dirty="0">
              <a:latin typeface="Calibri" panose="020F0502020204030204" pitchFamily="34" charset="0"/>
              <a:cs typeface="Calibri" panose="020F0502020204030204" pitchFamily="34" charset="0"/>
            </a:rPr>
            <a:t> </a:t>
          </a:r>
          <a:r>
            <a:rPr lang="en-US" sz="1800" dirty="0">
              <a:solidFill>
                <a:srgbClr val="2E617E"/>
              </a:solidFill>
              <a:latin typeface="Calibri" panose="020F0502020204030204" pitchFamily="34" charset="0"/>
              <a:cs typeface="Calibri" panose="020F0502020204030204" pitchFamily="34" charset="0"/>
            </a:rPr>
            <a:t>ever diagnosed with depression</a:t>
          </a:r>
          <a:r>
            <a:rPr lang="en-US" sz="1800" dirty="0">
              <a:latin typeface="Calibri" panose="020F0502020204030204" pitchFamily="34" charset="0"/>
              <a:cs typeface="Calibri" panose="020F0502020204030204" pitchFamily="34" charset="0"/>
            </a:rPr>
            <a:t>, </a:t>
          </a:r>
          <a:r>
            <a:rPr lang="en-US" sz="1800" dirty="0">
              <a:solidFill>
                <a:schemeClr val="accent3"/>
              </a:solidFill>
              <a:latin typeface="Calibri" panose="020F0502020204030204" pitchFamily="34" charset="0"/>
              <a:cs typeface="Calibri" panose="020F0502020204030204" pitchFamily="34" charset="0"/>
            </a:rPr>
            <a:t>identify as LGBT </a:t>
          </a:r>
          <a:r>
            <a:rPr lang="en-US" sz="1800" dirty="0">
              <a:latin typeface="Calibri" panose="020F0502020204030204" pitchFamily="34" charset="0"/>
              <a:cs typeface="Calibri" panose="020F0502020204030204" pitchFamily="34" charset="0"/>
            </a:rPr>
            <a:t>or are</a:t>
          </a:r>
          <a:r>
            <a:rPr lang="en-US" sz="1800" dirty="0">
              <a:solidFill>
                <a:srgbClr val="C00000"/>
              </a:solidFill>
              <a:latin typeface="Calibri" panose="020F0502020204030204" pitchFamily="34" charset="0"/>
              <a:cs typeface="Calibri" panose="020F0502020204030204" pitchFamily="34" charset="0"/>
            </a:rPr>
            <a:t> uninsured </a:t>
          </a:r>
          <a:r>
            <a:rPr lang="en-US" sz="1800" dirty="0">
              <a:latin typeface="Calibri" panose="020F0502020204030204" pitchFamily="34" charset="0"/>
              <a:cs typeface="Calibri" panose="020F0502020204030204" pitchFamily="34" charset="0"/>
            </a:rPr>
            <a:t>reported smoking at </a:t>
          </a:r>
          <a:r>
            <a:rPr lang="en-US" sz="1800" b="1" dirty="0">
              <a:latin typeface="Calibri" panose="020F0502020204030204" pitchFamily="34" charset="0"/>
              <a:cs typeface="Calibri" panose="020F0502020204030204" pitchFamily="34" charset="0"/>
            </a:rPr>
            <a:t>significantly higher rates</a:t>
          </a:r>
          <a:r>
            <a:rPr lang="en-US" sz="1800" dirty="0">
              <a:latin typeface="Calibri" panose="020F0502020204030204" pitchFamily="34" charset="0"/>
              <a:cs typeface="Calibri" panose="020F0502020204030204" pitchFamily="34" charset="0"/>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5ED6E-C0F1-4F06-90F3-18A7BD25FF54}" type="datetimeFigureOut">
              <a:rPr lang="en-US" smtClean="0"/>
              <a:t>2/13/2023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1AE98-8BFA-4BB9-B857-DFB535B4A91E}" type="slidenum">
              <a:rPr lang="en-US" smtClean="0"/>
              <a:t>‹#›</a:t>
            </a:fld>
            <a:endParaRPr lang="en-US"/>
          </a:p>
        </p:txBody>
      </p:sp>
    </p:spTree>
    <p:extLst>
      <p:ext uri="{BB962C8B-B14F-4D97-AF65-F5344CB8AC3E}">
        <p14:creationId xmlns:p14="http://schemas.microsoft.com/office/powerpoint/2010/main" val="46694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dcap.uits.iu.edu/surveys/?s=HTMHH4F4WW"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dc.gov/vitalsigns/pdf/2013-02-vitalsigns.pdf" TargetMode="External"/><Relationship Id="rId5" Type="http://schemas.openxmlformats.org/officeDocument/2006/relationships/hyperlink" Target="https://www.cdc.gov/tobacco/disparities/promising-policies-and-practices/index.html" TargetMode="External"/><Relationship Id="rId4" Type="http://schemas.openxmlformats.org/officeDocument/2006/relationships/hyperlink" Target="https://www.ncbi.nlm.nih.gov/pubmed/2927902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tobacco/quit_smoking/index.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ehavioral.net/article/snuffing-out-tobacco-dependen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ncer.org/healthy/stay-away-from-tobacco/benefits-of-quitting-smoking-over-tim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tobacco/disparities/promising-policies-and-practices/pdfs/osh-behavioral-health-promising-practices-20160709-p.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in.gov/isdh/tpc/2781.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okingcessationleadership.ucsf.edu/behavioral-health/resources/factshee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dustrydocuments.ucsf.edu/tobacco/"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cbi.nlm.nih.gov/pmc/articles/PMC2632440/" TargetMode="External"/><Relationship Id="rId4" Type="http://schemas.openxmlformats.org/officeDocument/2006/relationships/hyperlink" Target="https://escholarship.org/uc/item/73d0x34w#page-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Presentation: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using this presentation, please complete this form: </a:t>
            </a:r>
            <a:r>
              <a:rPr lang="en-US" b="0" dirty="0">
                <a:hlinkClick r:id="rId3"/>
              </a:rPr>
              <a:t>https://redcap.uits.iu.edu/surveys/?s=HTMHH4F4WW</a:t>
            </a:r>
            <a:endParaRPr lang="en-US" b="0" dirty="0"/>
          </a:p>
          <a:p>
            <a:pPr marL="171450" indent="-171450">
              <a:buFont typeface="Arial" panose="020B0604020202020204" pitchFamily="34" charset="0"/>
              <a:buChar char="•"/>
            </a:pPr>
            <a:r>
              <a:rPr lang="en-US" b="1" dirty="0"/>
              <a:t>Target audience for presentation</a:t>
            </a:r>
            <a:r>
              <a:rPr lang="en-US" b="0" dirty="0"/>
              <a:t>: Mental health and addiction providers/clinicians, other health-related professionals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Intended use</a:t>
            </a:r>
            <a:r>
              <a:rPr lang="en-US" sz="1200" b="0" i="0" kern="1200" dirty="0">
                <a:solidFill>
                  <a:schemeClr val="tx1"/>
                </a:solidFill>
                <a:effectLst/>
                <a:latin typeface="+mn-lt"/>
                <a:ea typeface="+mn-ea"/>
                <a:cs typeface="+mn-cs"/>
              </a:rPr>
              <a:t>: To educate providers on the “why and how” to address tobacco use among their behavioral health population.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Slides may be removed for tailoring to audiences.</a:t>
            </a:r>
          </a:p>
          <a:p>
            <a:endParaRPr lang="en-US" dirty="0"/>
          </a:p>
          <a:p>
            <a:r>
              <a:rPr lang="en-US" b="1" dirty="0">
                <a:highlight>
                  <a:srgbClr val="FFFF00"/>
                </a:highlight>
              </a:rPr>
              <a:t>Indiana Summit Goals: </a:t>
            </a:r>
          </a:p>
          <a:p>
            <a:pPr marL="685800" lvl="1" indent="-228600">
              <a:buFont typeface="+mj-lt"/>
              <a:buAutoNum type="arabicPeriod"/>
            </a:pPr>
            <a:r>
              <a:rPr lang="en-US" sz="1200" kern="1200" dirty="0">
                <a:solidFill>
                  <a:schemeClr val="tx1"/>
                </a:solidFill>
                <a:effectLst/>
                <a:latin typeface="+mn-lt"/>
                <a:ea typeface="+mn-ea"/>
                <a:cs typeface="+mn-cs"/>
              </a:rPr>
              <a:t>Reducing smoking prevalence among people who report heavy drinking : 39% to </a:t>
            </a:r>
            <a:r>
              <a:rPr lang="en-US" sz="1200" b="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by 2025</a:t>
            </a:r>
            <a:endParaRPr lang="en-US" sz="105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Reducing smoking prevalence among people who report &gt;14 days poor mental health: 37.8% to </a:t>
            </a:r>
            <a:r>
              <a:rPr lang="en-US" sz="1200" b="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by 2025</a:t>
            </a:r>
          </a:p>
          <a:p>
            <a:endParaRPr lang="en-US" dirty="0"/>
          </a:p>
          <a:p>
            <a:endParaRPr lang="en-US" dirty="0"/>
          </a:p>
          <a:p>
            <a:r>
              <a:rPr lang="en-US" b="1" dirty="0"/>
              <a:t>Literature resources: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From an organizational/infrastructure perspective, </a:t>
            </a:r>
            <a:r>
              <a:rPr lang="en-US" sz="1200" u="sng" kern="1200" dirty="0">
                <a:solidFill>
                  <a:schemeClr val="tx1"/>
                </a:solidFill>
                <a:effectLst/>
                <a:latin typeface="+mn-lt"/>
                <a:ea typeface="+mn-ea"/>
                <a:cs typeface="+mn-cs"/>
                <a:hlinkClick r:id="rId4"/>
              </a:rPr>
              <a:t>https://www.ncbi.nlm.nih.gov/pubmed/29279028</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CDC’s Promising Policies And Practices To Address Tobacco Use By Persons With Mental And Substance Use Disorders, </a:t>
            </a:r>
            <a:r>
              <a:rPr lang="en-US" sz="1200" u="sng" kern="1200" dirty="0">
                <a:solidFill>
                  <a:schemeClr val="tx1"/>
                </a:solidFill>
                <a:effectLst/>
                <a:latin typeface="+mn-lt"/>
                <a:ea typeface="+mn-ea"/>
                <a:cs typeface="+mn-cs"/>
                <a:hlinkClick r:id="rId5"/>
              </a:rPr>
              <a:t>https://www.cdc.gov/tobacco/disparities/promising-policies-and-practices/index.html</a:t>
            </a:r>
            <a:r>
              <a:rPr lang="en-US" dirty="0">
                <a:effectLst/>
              </a:rPr>
              <a:t> (July 2018)</a:t>
            </a:r>
          </a:p>
          <a:p>
            <a:pPr marL="171450" lvl="0" indent="-171450">
              <a:buFont typeface="Arial" panose="020B0604020202020204" pitchFamily="34" charset="0"/>
              <a:buChar char="•"/>
            </a:pPr>
            <a:r>
              <a:rPr lang="en-US" dirty="0">
                <a:effectLst/>
              </a:rPr>
              <a:t>CDC's Vital Signs - Adult Smoking:  Focusing on People with Mental Illness (February 2013)  </a:t>
            </a:r>
            <a:r>
              <a:rPr lang="en-US" sz="1200" u="sng" kern="1200" dirty="0">
                <a:solidFill>
                  <a:schemeClr val="tx1"/>
                </a:solidFill>
                <a:effectLst/>
                <a:latin typeface="+mn-lt"/>
                <a:ea typeface="+mn-ea"/>
                <a:cs typeface="+mn-cs"/>
                <a:hlinkClick r:id="rId6"/>
              </a:rPr>
              <a:t>http://www.cdc.gov/vitalsigns/pdf/2013-02-vitalsigns.pdf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a:t>
            </a:fld>
            <a:endParaRPr lang="en-US"/>
          </a:p>
        </p:txBody>
      </p:sp>
    </p:spTree>
    <p:extLst>
      <p:ext uri="{BB962C8B-B14F-4D97-AF65-F5344CB8AC3E}">
        <p14:creationId xmlns:p14="http://schemas.microsoft.com/office/powerpoint/2010/main" val="95407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About slide:</a:t>
            </a:r>
          </a:p>
          <a:p>
            <a:pPr marL="171450" indent="-171450">
              <a:buFont typeface="Arial" panose="020B0604020202020204" pitchFamily="34" charset="0"/>
              <a:buChar char="•"/>
            </a:pPr>
            <a:r>
              <a:rPr lang="en-US" dirty="0"/>
              <a:t>It has long been known that smoking is harmful to reproductive health!</a:t>
            </a:r>
          </a:p>
          <a:p>
            <a:pPr marL="171450" indent="-171450">
              <a:buFont typeface="Arial" panose="020B0604020202020204" pitchFamily="34" charset="0"/>
              <a:buChar char="•"/>
            </a:pPr>
            <a:r>
              <a:rPr lang="en-US" dirty="0"/>
              <a:t>Research has found that women who smoke are </a:t>
            </a:r>
            <a:r>
              <a:rPr lang="en-US" u="sng" dirty="0"/>
              <a:t>more likely</a:t>
            </a:r>
            <a:r>
              <a:rPr lang="en-US" u="none" dirty="0"/>
              <a:t> </a:t>
            </a:r>
            <a:r>
              <a:rPr lang="en-US" dirty="0"/>
              <a:t>to deliver their babies early (premature or </a:t>
            </a:r>
            <a:r>
              <a:rPr lang="en-US" b="1" dirty="0"/>
              <a:t>preterm birth</a:t>
            </a:r>
            <a:r>
              <a:rPr lang="en-US" dirty="0"/>
              <a:t>) and to deliver </a:t>
            </a:r>
            <a:r>
              <a:rPr lang="en-US" b="1" dirty="0"/>
              <a:t>low birth weight babies</a:t>
            </a:r>
            <a:r>
              <a:rPr lang="en-US" dirty="0"/>
              <a:t>, even if born full term. </a:t>
            </a:r>
            <a:r>
              <a:rPr lang="en-US" b="1" dirty="0"/>
              <a:t>Both preterm delivery and low birth weight are associated with increased risk for infant death</a:t>
            </a:r>
            <a:endParaRPr lang="en-US" b="1" baseline="0" dirty="0"/>
          </a:p>
          <a:p>
            <a:pPr marL="171450" indent="-171450">
              <a:buFont typeface="Arial" panose="020B0604020202020204" pitchFamily="34" charset="0"/>
              <a:buChar char="•"/>
            </a:pPr>
            <a:r>
              <a:rPr lang="en-US" baseline="0" dirty="0"/>
              <a:t>Rates of preterm birth/low-birth weight, respiratory distress syndrome and SIDS could all improve dramatically if pregnant women and their partners did not smoke during and after pregnancy, and if infants were always in smoke-free environments, especially in their homes, child care locations, public places and automobiles.</a:t>
            </a:r>
          </a:p>
          <a:p>
            <a:endParaRPr lang="en-US" baseline="0" dirty="0"/>
          </a:p>
          <a:p>
            <a:endParaRPr lang="en-US" baseline="0" dirty="0"/>
          </a:p>
          <a:p>
            <a:r>
              <a:rPr lang="en-US" baseline="0" dirty="0"/>
              <a:t>Rosenberg DC and Buescher PA. The association of maternal smoking with infant mortality and low birth weight in North Carolina, 1999. State Center for Health Statistics 2002; Special</a:t>
            </a:r>
          </a:p>
          <a:p>
            <a:r>
              <a:rPr lang="en-US" baseline="0" dirty="0"/>
              <a:t>Report No. 135.</a:t>
            </a:r>
          </a:p>
          <a:p>
            <a:endParaRPr lang="en-US" baseline="0" dirty="0"/>
          </a:p>
          <a:p>
            <a:endParaRPr lang="en-US" baseline="0" dirty="0"/>
          </a:p>
        </p:txBody>
      </p:sp>
    </p:spTree>
    <p:extLst>
      <p:ext uri="{BB962C8B-B14F-4D97-AF65-F5344CB8AC3E}">
        <p14:creationId xmlns:p14="http://schemas.microsoft.com/office/powerpoint/2010/main" val="340267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406400"/>
            <a:ext cx="4725987" cy="3544888"/>
          </a:xfrm>
        </p:spPr>
      </p:sp>
      <p:sp>
        <p:nvSpPr>
          <p:cNvPr id="3" name="Notes Placeholder 2"/>
          <p:cNvSpPr>
            <a:spLocks noGrp="1"/>
          </p:cNvSpPr>
          <p:nvPr>
            <p:ph type="body" idx="1"/>
          </p:nvPr>
        </p:nvSpPr>
        <p:spPr>
          <a:xfrm>
            <a:off x="451074" y="4148302"/>
            <a:ext cx="6093589" cy="4683278"/>
          </a:xfrm>
        </p:spPr>
        <p:txBody>
          <a:bodyPr>
            <a:normAutofit fontScale="40000" lnSpcReduction="20000"/>
          </a:bodyPr>
          <a:lstStyle/>
          <a:p>
            <a:pPr marL="218385" indent="-218385">
              <a:lnSpc>
                <a:spcPct val="120000"/>
              </a:lnSpc>
              <a:spcAft>
                <a:spcPts val="1529"/>
              </a:spcAft>
            </a:pPr>
            <a:r>
              <a:rPr lang="en-US" sz="1100" b="1" dirty="0">
                <a:latin typeface="Arial" panose="020B0604020202020204" pitchFamily="34" charset="0"/>
                <a:cs typeface="Arial" panose="020B0604020202020204" pitchFamily="34" charset="0"/>
              </a:rPr>
              <a:t>About slide:</a:t>
            </a:r>
          </a:p>
          <a:p>
            <a:pPr marL="218385" indent="-218385">
              <a:lnSpc>
                <a:spcPct val="120000"/>
              </a:lnSpc>
              <a:spcAft>
                <a:spcPts val="1529"/>
              </a:spcAft>
            </a:pPr>
            <a:endParaRPr lang="en-US" sz="1100" b="1" dirty="0">
              <a:latin typeface="Arial" panose="020B0604020202020204" pitchFamily="34" charset="0"/>
              <a:cs typeface="Arial" panose="020B0604020202020204" pitchFamily="34" charset="0"/>
            </a:endParaRP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Nicotine has mood-altering effects that can temporarily mask the negative symptoms of mental illness, putting people w/ mental illness at higher risk for cigarette use &amp; nicotine addiction. </a:t>
            </a:r>
            <a:r>
              <a:rPr lang="en-US" sz="1100" dirty="0">
                <a:latin typeface="Arial" panose="020B0604020202020204" pitchFamily="34" charset="0"/>
                <a:cs typeface="Arial" panose="020B0604020202020204" pitchFamily="34" charset="0"/>
              </a:rPr>
              <a:t>Daily tobacco use is associated with increased risk of psychosis and an earlier age at onset of psychotic illness (</a:t>
            </a:r>
            <a:r>
              <a:rPr lang="en-US" sz="1100" dirty="0" err="1">
                <a:latin typeface="Arial" panose="020B0604020202020204" pitchFamily="34" charset="0"/>
                <a:cs typeface="Arial" panose="020B0604020202020204" pitchFamily="34" charset="0"/>
              </a:rPr>
              <a:t>Gurillo</a:t>
            </a:r>
            <a:r>
              <a:rPr lang="en-US" sz="1100" dirty="0">
                <a:latin typeface="Arial" panose="020B0604020202020204" pitchFamily="34" charset="0"/>
                <a:cs typeface="Arial" panose="020B0604020202020204" pitchFamily="34" charset="0"/>
              </a:rPr>
              <a:t> P, et al., 2015).Heavy smoking is a signiﬁcant risk factor for major depression.</a:t>
            </a:r>
            <a:endParaRPr lang="en-US" sz="1100" b="0" dirty="0">
              <a:latin typeface="Arial" panose="020B0604020202020204" pitchFamily="34" charset="0"/>
              <a:cs typeface="Arial" panose="020B0604020202020204" pitchFamily="34" charset="0"/>
            </a:endParaRP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Tobacco </a:t>
            </a:r>
            <a:r>
              <a:rPr lang="en-US" sz="1100" b="0" u="sng" dirty="0">
                <a:latin typeface="Arial" panose="020B0604020202020204" pitchFamily="34" charset="0"/>
                <a:cs typeface="Arial" panose="020B0604020202020204" pitchFamily="34" charset="0"/>
              </a:rPr>
              <a:t>smoke</a:t>
            </a:r>
            <a:r>
              <a:rPr lang="en-US" sz="1100" b="0" dirty="0">
                <a:latin typeface="Arial" panose="020B0604020202020204" pitchFamily="34" charset="0"/>
                <a:cs typeface="Arial" panose="020B0604020202020204" pitchFamily="34" charset="0"/>
              </a:rPr>
              <a:t> can interact with and inhibit the effectiveness of certain medications taken by mental health and substance abuse patients.</a:t>
            </a:r>
            <a:r>
              <a:rPr lang="en-US" sz="1100" dirty="0">
                <a:latin typeface="Arial" panose="020B0604020202020204" pitchFamily="34" charset="0"/>
                <a:cs typeface="Arial" panose="020B0604020202020204" pitchFamily="34" charset="0"/>
              </a:rPr>
              <a:t> Smoking accelerates the metabolism of certain psychiatric medications resulting in the need for higher doses. (This is not true of smokeless products)</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Persons with substance use disorder (SUD) who smoke cigarettes are four times more likely to die prematurely than those who do not smoke. Smoking is a strong predictor of risk for nonmedical use of prescription opioids.  Additionally, people who continue smoking following treatment for a substance use disorder have significantly greater odds of relapse.</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Persons with mental illness, on average, die several years earlier than persons without mental illness – with smoking being a major contributing factor.</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most common causes of death among people with mental illness are heart disease, cancer, and lung disease, which can all be caused by smoking.</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Smoking tobacco causes more deaths among people who had been in substance abuse treatment than the alcohol or drug use that brought them to treatment. </a:t>
            </a:r>
          </a:p>
          <a:p>
            <a:pPr marL="0" marR="0" lvl="0" indent="0" algn="l" defTabSz="914400" rtl="0" eaLnBrk="1" fontAlgn="auto" latinLnBrk="0" hangingPunct="1">
              <a:lnSpc>
                <a:spcPct val="120000"/>
              </a:lnSpc>
              <a:spcBef>
                <a:spcPts val="0"/>
              </a:spcBef>
              <a:spcAft>
                <a:spcPts val="1529"/>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a:p>
            <a:pPr marL="218385" indent="-218385">
              <a:lnSpc>
                <a:spcPct val="120000"/>
              </a:lnSpc>
              <a:spcAft>
                <a:spcPts val="1529"/>
              </a:spcAft>
            </a:pPr>
            <a:endParaRPr lang="en-US" sz="1100" dirty="0">
              <a:latin typeface="Arial" panose="020B0604020202020204" pitchFamily="34" charset="0"/>
              <a:cs typeface="Arial" panose="020B0604020202020204" pitchFamily="34" charset="0"/>
            </a:endParaRPr>
          </a:p>
          <a:p>
            <a:pPr marL="218385" indent="-218385">
              <a:lnSpc>
                <a:spcPct val="120000"/>
              </a:lnSpc>
              <a:spcAft>
                <a:spcPts val="1529"/>
              </a:spcAft>
              <a:buFont typeface="Arial" panose="020B0604020202020204" pitchFamily="34" charset="0"/>
              <a:buChar char="•"/>
            </a:pPr>
            <a:r>
              <a:rPr lang="en-US" sz="1100" dirty="0">
                <a:latin typeface="Arial" panose="020B0604020202020204" pitchFamily="34" charset="0"/>
                <a:cs typeface="Arial" panose="020B0604020202020204" pitchFamily="34" charset="0"/>
              </a:rPr>
              <a:t>Tobacco use is associated with increased suicidal ideations, suicide attempts, and completed suicides.</a:t>
            </a:r>
          </a:p>
          <a:p>
            <a:pPr marL="218385" indent="-218385">
              <a:lnSpc>
                <a:spcPct val="120000"/>
              </a:lnSpc>
              <a:spcAft>
                <a:spcPts val="1529"/>
              </a:spcAft>
              <a:buFont typeface="Arial" panose="020B0604020202020204" pitchFamily="34" charset="0"/>
              <a:buChar char="•"/>
            </a:pPr>
            <a:r>
              <a:rPr lang="en-US" sz="1100" dirty="0">
                <a:latin typeface="Arial" panose="020B0604020202020204" pitchFamily="34" charset="0"/>
                <a:cs typeface="Arial" panose="020B0604020202020204" pitchFamily="34" charset="0"/>
              </a:rPr>
              <a:t>More than 50% of patients with terminal cancer have at least one psychiatric disorder and those with MI 2.6x more likely to develop cancer due to late stage diagnosis/inadequate treatment and screenings</a:t>
            </a:r>
          </a:p>
          <a:p>
            <a:pPr marL="262061" indent="-262061">
              <a:lnSpc>
                <a:spcPct val="120000"/>
              </a:lnSpc>
              <a:spcBef>
                <a:spcPts val="1376"/>
              </a:spcBef>
            </a:pPr>
            <a:r>
              <a:rPr lang="en-US" sz="1100" b="1" dirty="0">
                <a:latin typeface="Arial" panose="020B0604020202020204" pitchFamily="34" charset="0"/>
                <a:cs typeface="Arial" panose="020B0604020202020204" pitchFamily="34" charset="0"/>
              </a:rPr>
              <a:t>Other </a:t>
            </a:r>
            <a:r>
              <a:rPr lang="en-US" sz="1100" b="1" dirty="0">
                <a:latin typeface="Arial" panose="020B0604020202020204" pitchFamily="34" charset="0"/>
                <a:ea typeface="ＭＳ Ｐゴシック" charset="-128"/>
                <a:cs typeface="Arial" panose="020B0604020202020204" pitchFamily="34" charset="0"/>
              </a:rPr>
              <a:t>consequences: </a:t>
            </a:r>
          </a:p>
          <a:p>
            <a:pPr marL="698830" lvl="1" indent="-262061">
              <a:lnSpc>
                <a:spcPct val="120000"/>
              </a:lnSpc>
              <a:buFont typeface="Courier New" panose="02070309020205020404" pitchFamily="49" charset="0"/>
              <a:buChar char="o"/>
            </a:pPr>
            <a:r>
              <a:rPr lang="en-US" sz="1100" dirty="0">
                <a:latin typeface="Arial" panose="020B0604020202020204" pitchFamily="34" charset="0"/>
                <a:cs typeface="Arial" panose="020B0604020202020204" pitchFamily="34" charset="0"/>
              </a:rPr>
              <a:t>Creates financial hardship</a:t>
            </a:r>
            <a:endParaRPr lang="en-US" sz="1100" dirty="0">
              <a:latin typeface="Arial" panose="020B0604020202020204" pitchFamily="34" charset="0"/>
              <a:ea typeface="ＭＳ Ｐゴシック" charset="-128"/>
              <a:cs typeface="Arial" panose="020B0604020202020204" pitchFamily="34" charset="0"/>
            </a:endParaRPr>
          </a:p>
          <a:p>
            <a:pPr marL="698830" lvl="1" indent="-262061">
              <a:lnSpc>
                <a:spcPct val="120000"/>
              </a:lnSpc>
              <a:buFont typeface="Courier New" panose="02070309020205020404" pitchFamily="49" charset="0"/>
              <a:buChar char="o"/>
            </a:pPr>
            <a:r>
              <a:rPr lang="en-US" sz="1100" dirty="0">
                <a:latin typeface="Arial" panose="020B0604020202020204" pitchFamily="34" charset="0"/>
                <a:ea typeface="ＭＳ Ｐゴシック" charset="-128"/>
                <a:cs typeface="Arial" panose="020B0604020202020204" pitchFamily="34" charset="0"/>
              </a:rPr>
              <a:t>Interferes with employment opportunities</a:t>
            </a:r>
          </a:p>
          <a:p>
            <a:pPr marL="698830" lvl="1" indent="-262061">
              <a:lnSpc>
                <a:spcPct val="120000"/>
              </a:lnSpc>
              <a:buFont typeface="Courier New" panose="02070309020205020404" pitchFamily="49" charset="0"/>
              <a:buChar char="o"/>
            </a:pPr>
            <a:r>
              <a:rPr lang="en-US" sz="1100" dirty="0">
                <a:latin typeface="Arial" panose="020B0604020202020204" pitchFamily="34" charset="0"/>
                <a:cs typeface="Arial" panose="020B0604020202020204" pitchFamily="34" charset="0"/>
              </a:rPr>
              <a:t>Makes it difficult to secure </a:t>
            </a:r>
            <a:r>
              <a:rPr lang="en-US" sz="1100" dirty="0">
                <a:latin typeface="Arial" panose="020B0604020202020204" pitchFamily="34" charset="0"/>
                <a:ea typeface="ＭＳ Ｐゴシック" charset="-128"/>
                <a:cs typeface="Arial" panose="020B0604020202020204" pitchFamily="34" charset="0"/>
              </a:rPr>
              <a:t>housing </a:t>
            </a:r>
          </a:p>
          <a:p>
            <a:pPr defTabSz="949478">
              <a:lnSpc>
                <a:spcPct val="107000"/>
              </a:lnSpc>
              <a:defRPr/>
            </a:pPr>
            <a:endPar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a:p>
            <a:pPr marL="0" marR="0" lvl="0" indent="0" algn="l" defTabSz="949478" rtl="0" eaLnBrk="1" fontAlgn="auto" latinLnBrk="0" hangingPunct="1">
              <a:lnSpc>
                <a:spcPct val="107000"/>
              </a:lnSpc>
              <a:spcBef>
                <a:spcPts val="0"/>
              </a:spcBef>
              <a:spcAft>
                <a:spcPts val="0"/>
              </a:spcAft>
              <a:buClrTx/>
              <a:buSzTx/>
              <a:buFontTx/>
              <a:buNone/>
              <a:tabLst/>
              <a:defRPr/>
            </a:pPr>
            <a:r>
              <a:rPr lang="en-US" sz="1200" b="1" dirty="0">
                <a:solidFill>
                  <a:schemeClr val="bg1">
                    <a:lumMod val="75000"/>
                  </a:schemeClr>
                </a:solidFill>
              </a:rPr>
              <a:t>Sources</a:t>
            </a:r>
            <a:r>
              <a:rPr lang="en-US" sz="1200" dirty="0">
                <a:solidFill>
                  <a:schemeClr val="bg1">
                    <a:lumMod val="75000"/>
                  </a:schemeClr>
                </a:solidFill>
              </a:rPr>
              <a:t>: CDC. Vital Signs: Current Cigarette Smoking Among Adults Aged ≥18 Years With Mental Illness—United States, 2009–2011. MMWR 2013;62(05):81-87; </a:t>
            </a:r>
            <a:r>
              <a:rPr lang="en-US" sz="1200" dirty="0" err="1">
                <a:solidFill>
                  <a:schemeClr val="bg1">
                    <a:lumMod val="75000"/>
                  </a:schemeClr>
                </a:solidFill>
              </a:rPr>
              <a:t>Druss</a:t>
            </a:r>
            <a:r>
              <a:rPr lang="en-US" sz="1200" dirty="0">
                <a:solidFill>
                  <a:schemeClr val="bg1">
                    <a:lumMod val="75000"/>
                  </a:schemeClr>
                </a:solidFill>
              </a:rPr>
              <a:t> BG, Zhao L, Von </a:t>
            </a:r>
            <a:r>
              <a:rPr lang="en-US" sz="1200" dirty="0" err="1">
                <a:solidFill>
                  <a:schemeClr val="bg1">
                    <a:lumMod val="75000"/>
                  </a:schemeClr>
                </a:solidFill>
              </a:rPr>
              <a:t>Esenwein</a:t>
            </a:r>
            <a:r>
              <a:rPr lang="en-US" sz="1200" dirty="0">
                <a:solidFill>
                  <a:schemeClr val="bg1">
                    <a:lumMod val="75000"/>
                  </a:schemeClr>
                </a:solidFill>
              </a:rPr>
              <a:t> S, </a:t>
            </a:r>
            <a:r>
              <a:rPr lang="en-US" sz="1200" dirty="0" err="1">
                <a:solidFill>
                  <a:schemeClr val="bg1">
                    <a:lumMod val="75000"/>
                  </a:schemeClr>
                </a:solidFill>
              </a:rPr>
              <a:t>Morrato</a:t>
            </a:r>
            <a:r>
              <a:rPr lang="en-US" sz="1200" dirty="0">
                <a:solidFill>
                  <a:schemeClr val="bg1">
                    <a:lumMod val="75000"/>
                  </a:schemeClr>
                </a:solidFill>
              </a:rPr>
              <a:t> EH, Marcus SC. Understanding Excess Mortality in Persons With Mental Illness: 17-Year Follow Up of a Nationally Representative US Survey. Medical Care 2011;49(6):599–604; CDC. Vital Signs Fact Sheet: Adult Smoking Focusing on People With Mental Illness, February 2013. NCCDPHP, Office on Smoking and Health, 2013 SCLC. Fact Sheet: The Tobacco Epidemic Among People With Behavioral Health Disorders. San Francisco: SCLC, University of California, 2015; Smoking Cessation Leadership Center. Fact Sheet: Drug Interactions With Tobacco Smoke. San Francisco: SCLC, University of California, 2015.</a:t>
            </a:r>
          </a:p>
          <a:p>
            <a:pPr defTabSz="949478">
              <a:lnSpc>
                <a:spcPct val="107000"/>
              </a:lnSpc>
              <a:defRPr/>
            </a:pPr>
            <a:endPar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lgn="l" defTabSz="474739">
              <a:defRPr/>
            </a:pPr>
            <a:fld id="{F50DBEBE-191F-432E-AF09-47BBC690ABEF}" type="slidenum">
              <a:rPr lang="en-US" sz="800">
                <a:solidFill>
                  <a:prstClr val="black"/>
                </a:solidFill>
                <a:latin typeface="Calibri" panose="020F0502020204030204"/>
              </a:rPr>
              <a:pPr algn="l" defTabSz="474739">
                <a:defRPr/>
              </a:pPr>
              <a:t>11</a:t>
            </a:fld>
            <a:endParaRPr lang="en-US" sz="800" dirty="0">
              <a:solidFill>
                <a:prstClr val="black"/>
              </a:solidFill>
              <a:latin typeface="Calibri" panose="020F0502020204030204"/>
            </a:endParaRPr>
          </a:p>
        </p:txBody>
      </p:sp>
    </p:spTree>
    <p:extLst>
      <p:ext uri="{BB962C8B-B14F-4D97-AF65-F5344CB8AC3E}">
        <p14:creationId xmlns:p14="http://schemas.microsoft.com/office/powerpoint/2010/main" val="27138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About slide: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Smoking exacerbates symptoms of behavioral health conditions.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Smoking is associated with worse symptoms and outcomes among people with behavioral health conditions, including greater depressive symptoms, greater likelihood of psychiatric hospitalization, increased suicidal behavior, and drug- and alcohol-use relapse.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Quitting smoking is associated with an increase in long-term abstinence from alcohol and other drugs and a reduction in substance use disorder relapse.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*Animation* </a:t>
            </a:r>
            <a:r>
              <a:rPr lang="en-US" b="0" dirty="0">
                <a:solidFill>
                  <a:schemeClr val="accent3"/>
                </a:solidFill>
              </a:rPr>
              <a:t>Tobacco dependence treatment</a:t>
            </a:r>
            <a:r>
              <a:rPr lang="en-US" sz="1200" b="0" dirty="0"/>
              <a:t>,</a:t>
            </a:r>
            <a:r>
              <a:rPr lang="en-US" sz="1200" b="0" dirty="0">
                <a:solidFill>
                  <a:schemeClr val="bg1"/>
                </a:solidFill>
              </a:rPr>
              <a:t> </a:t>
            </a:r>
            <a:r>
              <a:rPr lang="en-US" sz="1200" b="0" dirty="0"/>
              <a:t>during addictions treatment, is associated with a </a:t>
            </a:r>
            <a:r>
              <a:rPr lang="en-US" b="0" dirty="0">
                <a:solidFill>
                  <a:schemeClr val="accent3"/>
                </a:solidFill>
              </a:rPr>
              <a:t>25% increased likelihood of long-term abstinence </a:t>
            </a:r>
            <a:r>
              <a:rPr lang="en-US" sz="1200" b="0" dirty="0"/>
              <a:t>from alcohol and illicit drugs. (Prochaska)</a:t>
            </a:r>
            <a:r>
              <a:rPr lang="en-US" sz="1200" b="1" dirty="0"/>
              <a: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lumMod val="75000"/>
                </a:prstClr>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75000"/>
                  </a:prstClr>
                </a:solidFill>
                <a:effectLst/>
                <a:uLnTx/>
                <a:uFillTx/>
                <a:latin typeface="+mn-lt"/>
                <a:ea typeface="+mn-ea"/>
                <a:cs typeface="+mn-cs"/>
              </a:rPr>
              <a:t>Sources</a:t>
            </a:r>
            <a:r>
              <a:rPr kumimoji="0" lang="en-US" sz="1200" b="0" i="0" u="none" strike="noStrike" kern="1200" cap="none" spc="0" normalizeH="0" baseline="0" noProof="0" dirty="0">
                <a:ln>
                  <a:noFill/>
                </a:ln>
                <a:solidFill>
                  <a:prstClr val="white">
                    <a:lumMod val="75000"/>
                  </a:prstClr>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75000"/>
                  </a:prstClr>
                </a:solidFill>
                <a:effectLst/>
                <a:uLnTx/>
                <a:uFillTx/>
                <a:latin typeface="+mn-lt"/>
                <a:ea typeface="+mn-ea"/>
                <a:cs typeface="+mn-cs"/>
              </a:rPr>
              <a:t>Compton W. The need to incorporate smoking cessation into behavioral health treatment. The American Journal on Addictions.2018;27(1):42–43</a:t>
            </a:r>
          </a:p>
          <a:p>
            <a:pPr lvl="0" defTabSz="457200">
              <a:defRPr/>
            </a:pPr>
            <a:r>
              <a:rPr lang="en-US" sz="1200" kern="1200" dirty="0">
                <a:solidFill>
                  <a:prstClr val="white">
                    <a:lumMod val="75000"/>
                  </a:prstClr>
                </a:solidFill>
                <a:latin typeface="+mn-lt"/>
                <a:ea typeface="ＭＳ Ｐゴシック" panose="020B0600070205080204" pitchFamily="34" charset="-128"/>
                <a:cs typeface="+mn-cs"/>
              </a:rPr>
              <a:t>Prochaska JJ, Das S, Young-Wolff KC. Smoking, Mental Illness, and Public Health. </a:t>
            </a:r>
            <a:r>
              <a:rPr lang="en-US" sz="1200" kern="1200" dirty="0" err="1">
                <a:solidFill>
                  <a:prstClr val="white">
                    <a:lumMod val="75000"/>
                  </a:prstClr>
                </a:solidFill>
                <a:latin typeface="+mn-lt"/>
                <a:ea typeface="ＭＳ Ｐゴシック" panose="020B0600070205080204" pitchFamily="34" charset="-128"/>
                <a:cs typeface="+mn-cs"/>
              </a:rPr>
              <a:t>Annu</a:t>
            </a:r>
            <a:r>
              <a:rPr lang="en-US" sz="1200" kern="1200" dirty="0">
                <a:solidFill>
                  <a:prstClr val="white">
                    <a:lumMod val="75000"/>
                  </a:prstClr>
                </a:solidFill>
                <a:latin typeface="+mn-lt"/>
                <a:ea typeface="ＭＳ Ｐゴシック" panose="020B0600070205080204" pitchFamily="34" charset="-128"/>
                <a:cs typeface="+mn-cs"/>
              </a:rPr>
              <a:t> Rev Public Health. 2017;38:165–185.doi: 10.1146/annurev-publhealth-031816-044618.</a:t>
            </a:r>
            <a:endParaRPr kumimoji="0" lang="en-US" sz="1200" b="0" i="0" u="none" strike="noStrike" kern="1200" cap="none" spc="0" normalizeH="0" baseline="0" noProof="0" dirty="0">
              <a:ln>
                <a:noFill/>
              </a:ln>
              <a:solidFill>
                <a:prstClr val="white">
                  <a:lumMod val="75000"/>
                </a:prstClr>
              </a:solidFill>
              <a:effectLst/>
              <a:uLnTx/>
              <a:uFillTx/>
              <a:latin typeface="+mn-lt"/>
              <a:ea typeface="ＭＳ Ｐゴシック" panose="020B0600070205080204" pitchFamily="34" charset="-128"/>
              <a:cs typeface="+mn-cs"/>
            </a:endParaRPr>
          </a:p>
          <a:p>
            <a:r>
              <a:rPr lang="en-US" sz="1200" b="0" i="0" u="none" strike="noStrike" kern="1200" baseline="0" dirty="0">
                <a:solidFill>
                  <a:schemeClr val="tx1"/>
                </a:solidFill>
                <a:latin typeface="+mn-lt"/>
                <a:ea typeface="+mn-ea"/>
                <a:cs typeface="+mn-cs"/>
              </a:rPr>
              <a:t>Weinberger AH, Platt J, Esan H, Galea S, </a:t>
            </a:r>
            <a:r>
              <a:rPr lang="en-US" sz="1200" b="0" i="0" u="none" strike="noStrike" kern="1200" baseline="0" dirty="0" err="1">
                <a:solidFill>
                  <a:schemeClr val="tx1"/>
                </a:solidFill>
                <a:latin typeface="+mn-lt"/>
                <a:ea typeface="+mn-ea"/>
                <a:cs typeface="+mn-cs"/>
              </a:rPr>
              <a:t>Erlich</a:t>
            </a:r>
            <a:r>
              <a:rPr lang="en-US" sz="1200" b="0" i="0" u="none" strike="noStrike" kern="1200" baseline="0" dirty="0">
                <a:solidFill>
                  <a:schemeClr val="tx1"/>
                </a:solidFill>
                <a:latin typeface="+mn-lt"/>
                <a:ea typeface="+mn-ea"/>
                <a:cs typeface="+mn-cs"/>
              </a:rPr>
              <a:t> D, Goodwin RD. Cigarette smoking is associated with increased risk of substance </a:t>
            </a:r>
            <a:r>
              <a:rPr lang="en-US" sz="1200" b="0" i="0" u="none" strike="noStrike" kern="1200" baseline="0" dirty="0" err="1">
                <a:solidFill>
                  <a:schemeClr val="tx1"/>
                </a:solidFill>
                <a:latin typeface="+mn-lt"/>
                <a:ea typeface="+mn-ea"/>
                <a:cs typeface="+mn-cs"/>
              </a:rPr>
              <a:t>usedisorder</a:t>
            </a:r>
            <a:r>
              <a:rPr lang="en-US" sz="1200" b="0" i="0" u="none" strike="noStrike" kern="1200" baseline="0" dirty="0">
                <a:solidFill>
                  <a:schemeClr val="tx1"/>
                </a:solidFill>
                <a:latin typeface="+mn-lt"/>
                <a:ea typeface="+mn-ea"/>
                <a:cs typeface="+mn-cs"/>
              </a:rPr>
              <a:t> relapse: a nationally representative, prospective longitudinal investigation. The Journal of Clinical Psychiatry. 2017;2(78):e152.</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12</a:t>
            </a:fld>
            <a:endParaRPr lang="en-US"/>
          </a:p>
        </p:txBody>
      </p:sp>
    </p:spTree>
    <p:extLst>
      <p:ext uri="{BB962C8B-B14F-4D97-AF65-F5344CB8AC3E}">
        <p14:creationId xmlns:p14="http://schemas.microsoft.com/office/powerpoint/2010/main" val="142863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 will examine the Indiana Tobacco-Free Recovery (AKA Summit)</a:t>
            </a:r>
          </a:p>
        </p:txBody>
      </p:sp>
      <p:sp>
        <p:nvSpPr>
          <p:cNvPr id="4" name="Slide Number Placeholder 3"/>
          <p:cNvSpPr>
            <a:spLocks noGrp="1"/>
          </p:cNvSpPr>
          <p:nvPr>
            <p:ph type="sldNum" sz="quarter" idx="5"/>
          </p:nvPr>
        </p:nvSpPr>
        <p:spPr/>
        <p:txBody>
          <a:bodyPr/>
          <a:lstStyle/>
          <a:p>
            <a:fld id="{7BA1AE98-8BFA-4BB9-B857-DFB535B4A91E}" type="slidenum">
              <a:rPr lang="en-US" smtClean="0"/>
              <a:t>13</a:t>
            </a:fld>
            <a:endParaRPr lang="en-US"/>
          </a:p>
        </p:txBody>
      </p:sp>
    </p:spTree>
    <p:extLst>
      <p:ext uri="{BB962C8B-B14F-4D97-AF65-F5344CB8AC3E}">
        <p14:creationId xmlns:p14="http://schemas.microsoft.com/office/powerpoint/2010/main" val="410498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About Slide: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June 2019, the Indiana State Department of Health (ISDH) and the Indiana Family and Social Services Administration (FSSA), invited leaders and advocates in public health, behavioral healthcare, government agencies, Medicaid managed care entities, and tobacco control to host the Indiana Leadership Academy for Wellness and Tobacco Free Recovery Summit to address the high prevalence of smoking among adults in Indiana with mental illness or substance use disorder (behavioral health conditions). The Summit was held in partnership with the following organizations: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Substance Abuse and Mental Health Services Administration (SAMHSA),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CDC’s National Behavioral Health Network (NBHN), and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Smoking Cessation Leadership Center (SCLC)/University of California, San Francisco (UCSF)</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purpose of the state summit: </a:t>
            </a:r>
            <a:r>
              <a:rPr lang="en-US" sz="1200" b="0" i="0" kern="1200" dirty="0">
                <a:solidFill>
                  <a:schemeClr val="tx1"/>
                </a:solidFill>
                <a:effectLst/>
                <a:latin typeface="+mn-lt"/>
                <a:ea typeface="+mn-ea"/>
                <a:cs typeface="+mn-cs"/>
              </a:rPr>
              <a:t>was to assemble a carefully selected group of leaders and stakeholders in Indiana to work together and find applicable solutions in reducing tobacco use among individuals with behavioral health conditions. The day and a half format began with attendees viewing a comprehensive Indiana Gallery Walk that displayed national, state, and county level data on tobacco related use, policy, and quality of care for this priority population.</a:t>
            </a:r>
          </a:p>
          <a:p>
            <a:pPr marL="457200" lvl="1"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Stakeholders developed an action plan as a product of the summit, including practical strategies (education, data, policy and advocacy, communications) that aim to significantly increase smoking cessation and quit attempts, increase tobacco use prevention, and ultimately reduce the tobacco use prevalence among the behavioral health population.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2017smoking prevalence among adults who reported </a:t>
            </a:r>
            <a:r>
              <a:rPr lang="en-US" sz="1200" b="1" i="0" kern="1200" dirty="0">
                <a:solidFill>
                  <a:schemeClr val="tx1"/>
                </a:solidFill>
                <a:effectLst/>
                <a:latin typeface="+mn-lt"/>
                <a:ea typeface="+mn-ea"/>
                <a:cs typeface="+mn-cs"/>
              </a:rPr>
              <a:t>poor mental health </a:t>
            </a:r>
            <a:r>
              <a:rPr lang="en-US" sz="1200" b="0" i="0" kern="1200" dirty="0">
                <a:solidFill>
                  <a:schemeClr val="tx1"/>
                </a:solidFill>
                <a:effectLst/>
                <a:latin typeface="+mn-lt"/>
                <a:ea typeface="+mn-ea"/>
                <a:cs typeface="+mn-cs"/>
              </a:rPr>
              <a:t>is 37.8%. *Poor Mental Health: defined as 14 or More of the Past 30 Days Not Good. </a:t>
            </a:r>
          </a:p>
          <a:p>
            <a:r>
              <a:rPr lang="en-US" sz="1200" b="0" i="0" kern="1200" dirty="0">
                <a:solidFill>
                  <a:schemeClr val="tx1"/>
                </a:solidFill>
                <a:effectLst/>
                <a:latin typeface="+mn-lt"/>
                <a:ea typeface="+mn-ea"/>
                <a:cs typeface="+mn-cs"/>
              </a:rPr>
              <a:t>The target is to lower the prevalence to 25% by 2025. </a:t>
            </a:r>
          </a:p>
          <a:p>
            <a:r>
              <a:rPr lang="en-US" sz="1200" b="0" i="0" kern="1200" dirty="0">
                <a:solidFill>
                  <a:schemeClr val="tx1"/>
                </a:solidFill>
                <a:effectLst/>
                <a:latin typeface="+mn-lt"/>
                <a:ea typeface="+mn-ea"/>
                <a:cs typeface="+mn-cs"/>
              </a:rPr>
              <a:t>The 2017 smoking prevalence among adult </a:t>
            </a:r>
            <a:r>
              <a:rPr lang="en-US" sz="1200" b="1" i="0" kern="1200" dirty="0">
                <a:solidFill>
                  <a:schemeClr val="tx1"/>
                </a:solidFill>
                <a:effectLst/>
                <a:latin typeface="+mn-lt"/>
                <a:ea typeface="+mn-ea"/>
                <a:cs typeface="+mn-cs"/>
              </a:rPr>
              <a:t>heavy drinkers </a:t>
            </a:r>
            <a:r>
              <a:rPr lang="en-US" sz="1200" b="0" i="0" kern="1200" dirty="0">
                <a:solidFill>
                  <a:schemeClr val="tx1"/>
                </a:solidFill>
                <a:effectLst/>
                <a:latin typeface="+mn-lt"/>
                <a:ea typeface="+mn-ea"/>
                <a:cs typeface="+mn-cs"/>
              </a:rPr>
              <a:t>is 39.1%. The target is to lower the prevalence to 25% by 2025. **Heavy drinking: 2015-2017 defined as consuming on average more than 14 drinks per week for men, more than 7 drinks per week for women; 2011 to 2014 defined as consuming on average more than 2 drinks per day for men and one drink per day for women.</a:t>
            </a:r>
            <a:br>
              <a:rPr lang="en-US" dirty="0"/>
            </a:b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14</a:t>
            </a:fld>
            <a:endParaRPr lang="en-US"/>
          </a:p>
        </p:txBody>
      </p:sp>
    </p:spTree>
    <p:extLst>
      <p:ext uri="{BB962C8B-B14F-4D97-AF65-F5344CB8AC3E}">
        <p14:creationId xmlns:p14="http://schemas.microsoft.com/office/powerpoint/2010/main" val="76825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Photos of initial 2-day summit in June 2019.</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day and a half format began with attendees viewing a comprehensive Indiana Gallery Walk that displayed national, state, and county level data on tobacco related use, policy, and quality of care for this priority population</a:t>
            </a:r>
            <a:r>
              <a:rPr lang="en-US" dirty="0"/>
              <a:t> </a:t>
            </a:r>
          </a:p>
          <a:p>
            <a:pPr marL="171450" indent="-171450">
              <a:buFont typeface="Arial" panose="020B0604020202020204" pitchFamily="34" charset="0"/>
              <a:buChar char="•"/>
            </a:pPr>
            <a:r>
              <a:rPr lang="en-US" dirty="0"/>
              <a:t>Tables came up with their ideas of achievable goals and worked to create an action plan and practical strategies to achieve goals.</a:t>
            </a:r>
          </a:p>
        </p:txBody>
      </p:sp>
      <p:sp>
        <p:nvSpPr>
          <p:cNvPr id="4" name="Slide Number Placeholder 3"/>
          <p:cNvSpPr>
            <a:spLocks noGrp="1"/>
          </p:cNvSpPr>
          <p:nvPr>
            <p:ph type="sldNum" sz="quarter" idx="5"/>
          </p:nvPr>
        </p:nvSpPr>
        <p:spPr/>
        <p:txBody>
          <a:bodyPr/>
          <a:lstStyle/>
          <a:p>
            <a:fld id="{7BA1AE98-8BFA-4BB9-B857-DFB535B4A91E}" type="slidenum">
              <a:rPr lang="en-US" smtClean="0"/>
              <a:t>15</a:t>
            </a:fld>
            <a:endParaRPr lang="en-US"/>
          </a:p>
        </p:txBody>
      </p:sp>
    </p:spTree>
    <p:extLst>
      <p:ext uri="{BB962C8B-B14F-4D97-AF65-F5344CB8AC3E}">
        <p14:creationId xmlns:p14="http://schemas.microsoft.com/office/powerpoint/2010/main" val="21623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Statewide Collaboration among many Indiana organizations.</a:t>
            </a:r>
          </a:p>
          <a:p>
            <a:pPr marL="171450" indent="-171450">
              <a:buFont typeface="Arial" panose="020B0604020202020204" pitchFamily="34" charset="0"/>
              <a:buChar char="•"/>
            </a:pPr>
            <a:r>
              <a:rPr lang="en-US" dirty="0"/>
              <a:t>Summit held in partnership with the following organizations:</a:t>
            </a:r>
          </a:p>
          <a:p>
            <a:pPr marL="628650" lvl="1" indent="-171450">
              <a:buFont typeface="Arial" panose="020B0604020202020204" pitchFamily="34" charset="0"/>
              <a:buChar char="•"/>
            </a:pPr>
            <a:r>
              <a:rPr lang="en-US" dirty="0"/>
              <a:t>Substance Abuse and Mental Health Services Administration (SAMHSA),</a:t>
            </a:r>
          </a:p>
          <a:p>
            <a:pPr marL="628650" lvl="1" indent="-171450">
              <a:buFont typeface="Arial" panose="020B0604020202020204" pitchFamily="34" charset="0"/>
              <a:buChar char="•"/>
            </a:pPr>
            <a:r>
              <a:rPr lang="en-US" dirty="0"/>
              <a:t>CDC’s National Behavioral Health Network (NBHN), and</a:t>
            </a:r>
          </a:p>
          <a:p>
            <a:pPr marL="628650" lvl="1" indent="-171450">
              <a:buFont typeface="Arial" panose="020B0604020202020204" pitchFamily="34" charset="0"/>
              <a:buChar char="•"/>
            </a:pPr>
            <a:r>
              <a:rPr lang="en-US" dirty="0"/>
              <a:t>Smoking Cessation Leadership Center (SCLC)/University of California, San Francisco (UCSF)</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Those in attendance included industry leaders and stakeholders representing tobacco control, behavioral health, public health, cancer control, managed care, advocacy and consumer groups, criminal justice, universities, and other services from across the state. </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16</a:t>
            </a:fld>
            <a:endParaRPr lang="en-US"/>
          </a:p>
        </p:txBody>
      </p:sp>
    </p:spTree>
    <p:extLst>
      <p:ext uri="{BB962C8B-B14F-4D97-AF65-F5344CB8AC3E}">
        <p14:creationId xmlns:p14="http://schemas.microsoft.com/office/powerpoint/2010/main" val="1504332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 </a:t>
            </a:r>
            <a:r>
              <a:rPr lang="en-US" b="0" dirty="0"/>
              <a:t>History of Academy states and the work the SCLC has done. </a:t>
            </a:r>
            <a:endParaRPr lang="en-US" b="1" dirty="0"/>
          </a:p>
          <a:p>
            <a:pPr marL="171450" indent="-171450">
              <a:buFont typeface="Arial" panose="020B0604020202020204" pitchFamily="34" charset="0"/>
              <a:buChar char="•"/>
            </a:pPr>
            <a:r>
              <a:rPr lang="en-US" dirty="0"/>
              <a:t>Beginning in 2009, partnering with the Smoking Cessation Leadership Center (SCLC), SAMHSA launched the “100 Pioneers for Smoking Cessation Campaign”. </a:t>
            </a:r>
          </a:p>
          <a:p>
            <a:pPr marL="171450" indent="-171450">
              <a:buFont typeface="Arial" panose="020B0604020202020204" pitchFamily="34" charset="0"/>
              <a:buChar char="•"/>
            </a:pPr>
            <a:r>
              <a:rPr lang="en-US" dirty="0"/>
              <a:t>The Campaign provided support to behavioral health facilities and organizations to address tobacco use among people with mental and substance use disorders (Santhosh et al., 2014). </a:t>
            </a:r>
          </a:p>
          <a:p>
            <a:pPr marL="171450" indent="-171450">
              <a:buFont typeface="Arial" panose="020B0604020202020204" pitchFamily="34" charset="0"/>
              <a:buChar char="•"/>
            </a:pPr>
            <a:r>
              <a:rPr lang="en-US" dirty="0"/>
              <a:t>To create broader reach, in 2010, SAMHSA and SCLC began to convene Leadership Academies for Wellness and Smoking Cessation summits. </a:t>
            </a:r>
          </a:p>
          <a:p>
            <a:pPr marL="171450" indent="-171450">
              <a:buFont typeface="Arial" panose="020B0604020202020204" pitchFamily="34" charset="0"/>
              <a:buChar char="•"/>
            </a:pPr>
            <a:r>
              <a:rPr lang="en-US" dirty="0"/>
              <a:t>The </a:t>
            </a:r>
            <a:r>
              <a:rPr lang="en-US" b="1" dirty="0"/>
              <a:t>summits were held with the goal of mobilizing policymakers and stakeholders (including leaders in tobacco control, mental health, SUD prevention and treatment, Medicaid, and public health, as well as behavioral health services consumers) to develop and implement collaborative state-specific action plans to reduce smoking rates among behavioral health services consumers and staff</a:t>
            </a:r>
            <a:r>
              <a:rPr lang="en-US" dirty="0"/>
              <a:t>.</a:t>
            </a:r>
          </a:p>
          <a:p>
            <a:endParaRPr lang="en-US" dirty="0"/>
          </a:p>
          <a:p>
            <a:r>
              <a:rPr lang="en-US" b="1" dirty="0"/>
              <a:t>Performance Partnership Model: </a:t>
            </a:r>
            <a:r>
              <a:rPr lang="en-US" b="0" i="1" dirty="0"/>
              <a:t>We used this model to form the Indiana goals</a:t>
            </a:r>
            <a:endParaRPr lang="en-US" b="1" dirty="0"/>
          </a:p>
          <a:p>
            <a:r>
              <a:rPr lang="en-US" dirty="0"/>
              <a:t>Where are we now? (Baseline) ► Where do we want to be? (Target) ► How do we get there? (Multiple Strategies) ► How do we know we are getting there? (Evaluation)</a:t>
            </a:r>
          </a:p>
        </p:txBody>
      </p:sp>
      <p:sp>
        <p:nvSpPr>
          <p:cNvPr id="4" name="Slide Number Placeholder 3"/>
          <p:cNvSpPr>
            <a:spLocks noGrp="1"/>
          </p:cNvSpPr>
          <p:nvPr>
            <p:ph type="sldNum" sz="quarter" idx="10"/>
          </p:nvPr>
        </p:nvSpPr>
        <p:spPr/>
        <p:txBody>
          <a:bodyPr/>
          <a:lstStyle/>
          <a:p>
            <a:fld id="{7BA1AE98-8BFA-4BB9-B857-DFB535B4A91E}" type="slidenum">
              <a:rPr lang="en-US" smtClean="0"/>
              <a:t>17</a:t>
            </a:fld>
            <a:endParaRPr lang="en-US"/>
          </a:p>
        </p:txBody>
      </p:sp>
    </p:spTree>
    <p:extLst>
      <p:ext uri="{BB962C8B-B14F-4D97-AF65-F5344CB8AC3E}">
        <p14:creationId xmlns:p14="http://schemas.microsoft.com/office/powerpoint/2010/main" val="106615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57347" name="Rectangle 3"/>
          <p:cNvSpPr>
            <a:spLocks noGrp="1" noChangeArrowheads="1"/>
          </p:cNvSpPr>
          <p:nvPr>
            <p:ph type="body" idx="1"/>
          </p:nvPr>
        </p:nvSpPr>
        <p:spPr>
          <a:noFill/>
          <a:ln/>
        </p:spPr>
        <p:txBody>
          <a:bodyPr/>
          <a:lstStyle/>
          <a:p>
            <a:pPr defTabSz="914350">
              <a:defRPr/>
            </a:pPr>
            <a:r>
              <a:rPr lang="en-US" b="1" dirty="0">
                <a:ea typeface="ＭＳ Ｐゴシック" charset="-128"/>
              </a:rPr>
              <a:t>About slide:</a:t>
            </a:r>
          </a:p>
          <a:p>
            <a:pPr defTabSz="914350">
              <a:defRPr/>
            </a:pPr>
            <a:endParaRPr lang="en-US" dirty="0">
              <a:ea typeface="ＭＳ Ｐゴシック" charset="-128"/>
            </a:endParaRPr>
          </a:p>
          <a:p>
            <a:pPr marL="171450" indent="-171450" defTabSz="914350">
              <a:buFont typeface="Arial" panose="020B0604020202020204" pitchFamily="34" charset="0"/>
              <a:buChar char="•"/>
              <a:defRPr/>
            </a:pPr>
            <a:r>
              <a:rPr lang="en-US" dirty="0">
                <a:ea typeface="ＭＳ Ｐゴシック" charset="-128"/>
              </a:rPr>
              <a:t>Other academy states and their accomplishments</a:t>
            </a:r>
          </a:p>
        </p:txBody>
      </p:sp>
    </p:spTree>
    <p:extLst>
      <p:ext uri="{BB962C8B-B14F-4D97-AF65-F5344CB8AC3E}">
        <p14:creationId xmlns:p14="http://schemas.microsoft.com/office/powerpoint/2010/main" val="326256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t>Indiana Trends: </a:t>
            </a:r>
          </a:p>
          <a:p>
            <a:pPr marL="115888" indent="-115888">
              <a:buFontTx/>
              <a:buChar char="-"/>
            </a:pPr>
            <a:r>
              <a:rPr lang="en-US" sz="1200" dirty="0"/>
              <a:t>Reminder that ‘25 by 2025’ targets were set based on </a:t>
            </a:r>
            <a:r>
              <a:rPr lang="en-US" sz="1200" i="1" u="sng" dirty="0"/>
              <a:t>2017</a:t>
            </a:r>
            <a:r>
              <a:rPr lang="en-US" sz="1200" dirty="0"/>
              <a:t> BRFSS data </a:t>
            </a:r>
          </a:p>
          <a:p>
            <a:pPr marL="115888" marR="0" lvl="0" indent="-115888" algn="l" defTabSz="914400" rtl="0" eaLnBrk="1" fontAlgn="auto" latinLnBrk="0" hangingPunct="1">
              <a:lnSpc>
                <a:spcPct val="100000"/>
              </a:lnSpc>
              <a:spcBef>
                <a:spcPts val="0"/>
              </a:spcBef>
              <a:spcAft>
                <a:spcPts val="0"/>
              </a:spcAft>
              <a:buClrTx/>
              <a:buSzTx/>
              <a:buFontTx/>
              <a:buChar char="-"/>
              <a:tabLst/>
              <a:defRPr/>
            </a:pPr>
            <a:r>
              <a:rPr lang="en-US" sz="1200" dirty="0"/>
              <a:t>We added a trend line that corresponds to the targets set in the 2025 Indiana Tobacco Control Strategic Plan around this sub-population, in addition to the 25 by 2025 goal set by participants of the recovery summit.</a:t>
            </a:r>
          </a:p>
          <a:p>
            <a:pPr marL="115888" indent="-115888">
              <a:buFontTx/>
              <a:buChar char="-"/>
            </a:pPr>
            <a:endParaRPr lang="en-US" sz="1200" b="1" dirty="0"/>
          </a:p>
          <a:p>
            <a:pPr marL="115888" indent="-115888">
              <a:buFontTx/>
              <a:buChar char="-"/>
            </a:pPr>
            <a:r>
              <a:rPr lang="en-US" sz="1200" dirty="0"/>
              <a:t>No statistically significant change from 2017-18 among smokers with 14 or more poor mental health days. </a:t>
            </a:r>
            <a:r>
              <a:rPr lang="en-US" b="1" i="0" dirty="0">
                <a:effectLst/>
              </a:rPr>
              <a:t>There was a significant decrease in smoking among those with 14 or more poor mental health days (P-value 0.031), from 2018 to 2019. </a:t>
            </a:r>
            <a:r>
              <a:rPr lang="en-US" b="0" i="0" dirty="0">
                <a:effectLst/>
              </a:rPr>
              <a:t>No significant change between 2020 and 2021.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4EE5D-0154-44CD-929B-BFC5AC9201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0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Tobacco use is still the LEADING cause of preventable disease, disability, and death in the United States, causing more</a:t>
            </a:r>
            <a:r>
              <a:rPr lang="en-US" sz="1200" b="0" i="0" kern="1200" dirty="0">
                <a:solidFill>
                  <a:schemeClr val="tx1"/>
                </a:solidFill>
                <a:effectLst/>
                <a:latin typeface="+mn-lt"/>
                <a:ea typeface="+mn-ea"/>
                <a:cs typeface="+mn-cs"/>
              </a:rPr>
              <a:t> than 480,000 deaths each year. This is nearly one in five deaths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*animation*</a:t>
            </a:r>
            <a:r>
              <a:rPr lang="en-US" dirty="0"/>
              <a:t>Nearly 50% of these annual deaths from smoking occur among consumers with behavioral health conditions (mental health condition and substance use disorder).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Smoking harms nearly every organ of the body, causes many diseases, and reduces the health of smokers in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However, the majority of people who use tobacco </a:t>
            </a:r>
            <a:r>
              <a:rPr lang="en-US" sz="1200" b="0" i="0" u="sng" kern="1200" dirty="0">
                <a:solidFill>
                  <a:schemeClr val="tx1"/>
                </a:solidFill>
                <a:effectLst/>
                <a:latin typeface="+mn-lt"/>
                <a:ea typeface="+mn-ea"/>
                <a:cs typeface="+mn-cs"/>
              </a:rPr>
              <a:t>want to </a:t>
            </a:r>
            <a:r>
              <a:rPr lang="en-US" sz="1200" b="0" i="0" u="sng" kern="1200" dirty="0">
                <a:solidFill>
                  <a:schemeClr val="tx1"/>
                </a:solidFill>
                <a:effectLst/>
                <a:latin typeface="+mn-lt"/>
                <a:ea typeface="+mn-ea"/>
                <a:cs typeface="+mn-cs"/>
                <a:hlinkClick r:id="rId3"/>
              </a:rPr>
              <a:t>quit</a:t>
            </a:r>
            <a:r>
              <a:rPr lang="en-US" sz="1200" b="0" i="0" kern="1200" dirty="0">
                <a:solidFill>
                  <a:schemeClr val="tx1"/>
                </a:solidFill>
                <a:effectLst/>
                <a:latin typeface="+mn-lt"/>
                <a:ea typeface="+mn-ea"/>
                <a:cs typeface="+mn-cs"/>
              </a:rPr>
              <a:t>,  most try to quit multiple times (on average 30x) before succeeding.</a:t>
            </a:r>
            <a:endParaRPr lang="en-US" sz="1200" b="0" i="0" u="none" strike="noStrike" kern="1200" baseline="300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Tobacco dependence is a chronic, relapsing disorder that, like other chronic diseases, often requires repeated intervention and long-term support. As healthcare providers, we need to ensure we are offering patients evidence-based treatment to set our patients up for success!</a:t>
            </a:r>
            <a:endParaRPr lang="en-US" b="0" dirty="0"/>
          </a:p>
          <a:p>
            <a:pPr marL="171450" indent="-171450">
              <a:buFont typeface="Arial" panose="020B0604020202020204" pitchFamily="34" charset="0"/>
              <a:buChar char="•"/>
            </a:pPr>
            <a:endParaRPr lang="en-US" b="1" dirty="0"/>
          </a:p>
          <a:p>
            <a:r>
              <a:rPr lang="en-US" b="1" dirty="0"/>
              <a:t>Note</a:t>
            </a:r>
            <a:r>
              <a:rPr lang="en-US" dirty="0"/>
              <a:t>: Average annual number of deaths for adults aged 35 or older, 2005-2009.</a:t>
            </a:r>
          </a:p>
          <a:p>
            <a:r>
              <a:rPr lang="en-US" b="1" dirty="0"/>
              <a:t>Source</a:t>
            </a:r>
            <a:r>
              <a:rPr lang="en-US" dirty="0"/>
              <a:t>: 2014 Surgeon General's Report. Table 12.4. page 660. </a:t>
            </a:r>
          </a:p>
        </p:txBody>
      </p:sp>
      <p:sp>
        <p:nvSpPr>
          <p:cNvPr id="4" name="Slide Number Placeholder 3"/>
          <p:cNvSpPr>
            <a:spLocks noGrp="1"/>
          </p:cNvSpPr>
          <p:nvPr>
            <p:ph type="sldNum" sz="quarter" idx="10"/>
          </p:nvPr>
        </p:nvSpPr>
        <p:spPr/>
        <p:txBody>
          <a:bodyPr/>
          <a:lstStyle/>
          <a:p>
            <a:fld id="{7BA1AE98-8BFA-4BB9-B857-DFB535B4A91E}" type="slidenum">
              <a:rPr lang="en-US" smtClean="0"/>
              <a:t>2</a:t>
            </a:fld>
            <a:endParaRPr lang="en-US"/>
          </a:p>
        </p:txBody>
      </p:sp>
    </p:spTree>
    <p:extLst>
      <p:ext uri="{BB962C8B-B14F-4D97-AF65-F5344CB8AC3E}">
        <p14:creationId xmlns:p14="http://schemas.microsoft.com/office/powerpoint/2010/main" val="218135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Indiana Trends: </a:t>
            </a:r>
          </a:p>
          <a:p>
            <a:pPr marL="115888" indent="-115888">
              <a:buFontTx/>
              <a:buChar char="-"/>
            </a:pPr>
            <a:r>
              <a:rPr lang="en-US" sz="1200" dirty="0"/>
              <a:t>Reminder that ‘25 by 2025’ targets were set based on </a:t>
            </a:r>
            <a:r>
              <a:rPr lang="en-US" sz="1200" i="1" dirty="0"/>
              <a:t>2017</a:t>
            </a:r>
            <a:r>
              <a:rPr lang="en-US" sz="1200" dirty="0"/>
              <a:t> BRFSS data </a:t>
            </a:r>
          </a:p>
          <a:p>
            <a:pPr marL="115888" indent="-115888">
              <a:buFontTx/>
              <a:buChar char="-"/>
            </a:pPr>
            <a:r>
              <a:rPr lang="en-US" sz="1200" u="none" dirty="0"/>
              <a:t>The smoking prevalence is much higher among those individuals that met the heavy drinking definition.</a:t>
            </a:r>
          </a:p>
          <a:p>
            <a:pPr marL="115888" indent="-115888">
              <a:buFontTx/>
              <a:buChar char="-"/>
            </a:pPr>
            <a:r>
              <a:rPr lang="en-US" sz="1200" u="none" dirty="0"/>
              <a:t>No significant change in smoking prevalence among those who met the heavy drinking criteria between 2020-2021, however the rate has significantly decreased over time (since 2011).</a:t>
            </a:r>
          </a:p>
          <a:p>
            <a:pPr marL="115888" indent="-115888">
              <a:buFontTx/>
              <a:buChar char="-"/>
            </a:pPr>
            <a:endParaRPr lang="en-US" sz="1200" u="none" dirty="0"/>
          </a:p>
          <a:p>
            <a:pPr marL="0" indent="0">
              <a:buFontTx/>
              <a:buNone/>
            </a:pPr>
            <a:r>
              <a:rPr lang="en-US" sz="1200" b="1" u="none" dirty="0"/>
              <a:t>Definition of Heavy drinking</a:t>
            </a:r>
            <a:r>
              <a:rPr lang="en-US" sz="1200" u="none" dirty="0"/>
              <a:t>: </a:t>
            </a:r>
            <a:r>
              <a:rPr lang="en-US" sz="1200" dirty="0">
                <a:solidFill>
                  <a:schemeClr val="tx1">
                    <a:lumMod val="75000"/>
                  </a:schemeClr>
                </a:solidFill>
              </a:rPr>
              <a:t>2015-2021 defined as consuming on average more than 14 drinks per week for </a:t>
            </a:r>
            <a:r>
              <a:rPr lang="en-US" sz="1200" u="sng" dirty="0">
                <a:solidFill>
                  <a:schemeClr val="tx1">
                    <a:lumMod val="75000"/>
                  </a:schemeClr>
                </a:solidFill>
              </a:rPr>
              <a:t>men</a:t>
            </a:r>
            <a:r>
              <a:rPr lang="en-US" sz="1200" dirty="0">
                <a:solidFill>
                  <a:schemeClr val="tx1">
                    <a:lumMod val="75000"/>
                  </a:schemeClr>
                </a:solidFill>
              </a:rPr>
              <a:t>, more than 7 drinks per week for </a:t>
            </a:r>
            <a:r>
              <a:rPr lang="en-US" sz="1200" u="sng" dirty="0">
                <a:solidFill>
                  <a:schemeClr val="tx1">
                    <a:lumMod val="75000"/>
                  </a:schemeClr>
                </a:solidFill>
              </a:rPr>
              <a:t>women</a:t>
            </a:r>
            <a:r>
              <a:rPr lang="en-US" sz="1200" dirty="0">
                <a:solidFill>
                  <a:schemeClr val="tx1">
                    <a:lumMod val="75000"/>
                  </a:schemeClr>
                </a:solidFill>
              </a:rPr>
              <a:t>; 2011 to 2014 defined as consuming on average more than 2 drinks per day for men and one drink per day for women. </a:t>
            </a:r>
            <a:br>
              <a:rPr lang="en-US" sz="1200" dirty="0">
                <a:solidFill>
                  <a:schemeClr val="tx1">
                    <a:lumMod val="75000"/>
                  </a:schemeClr>
                </a:solidFill>
              </a:rPr>
            </a:br>
            <a:endParaRPr lang="en-US" sz="1200" u="none" dirty="0"/>
          </a:p>
        </p:txBody>
      </p:sp>
      <p:sp>
        <p:nvSpPr>
          <p:cNvPr id="4" name="Slide Number Placeholder 3"/>
          <p:cNvSpPr>
            <a:spLocks noGrp="1"/>
          </p:cNvSpPr>
          <p:nvPr>
            <p:ph type="sldNum" sz="quarter" idx="10"/>
          </p:nvPr>
        </p:nvSpPr>
        <p:spPr/>
        <p:txBody>
          <a:bodyPr/>
          <a:lstStyle/>
          <a:p>
            <a:fld id="{A291DC42-A41B-4D65-9D29-615939582131}" type="slidenum">
              <a:rPr lang="en-US" smtClean="0"/>
              <a:t>20</a:t>
            </a:fld>
            <a:endParaRPr lang="en-US"/>
          </a:p>
        </p:txBody>
      </p:sp>
    </p:spTree>
    <p:extLst>
      <p:ext uri="{BB962C8B-B14F-4D97-AF65-F5344CB8AC3E}">
        <p14:creationId xmlns:p14="http://schemas.microsoft.com/office/powerpoint/2010/main" val="968977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Table</a:t>
            </a:r>
            <a:r>
              <a:rPr lang="en-US" sz="1200" b="0" i="0" u="none" strike="noStrike" kern="1200" baseline="0" dirty="0">
                <a:solidFill>
                  <a:schemeClr val="tx1"/>
                </a:solidFill>
                <a:latin typeface="+mn-lt"/>
                <a:ea typeface="+mn-ea"/>
                <a:cs typeface="+mn-cs"/>
              </a:rPr>
              <a:t>: Percentage of U.S. mental health and substance abuse treatment facilities that offer tobacco screening and cessation treatment, NRT, non-nicotine medications, and that prohibit smoking in all indoor and outdoor settings, by type of facility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None are at 100%! Opportunities exist to enhance both smoke-free environments and tobacco cessation treatment in mental health and substance abuse treatment settings in Indiana. </a:t>
            </a:r>
            <a:r>
              <a:rPr lang="en-US" sz="1200" b="0" i="0" kern="1200" dirty="0">
                <a:solidFill>
                  <a:schemeClr val="tx1"/>
                </a:solidFill>
                <a:effectLst/>
                <a:latin typeface="+mn-lt"/>
                <a:ea typeface="+mn-ea"/>
                <a:cs typeface="+mn-cs"/>
              </a:rPr>
              <a:t>Given that tobacco cessation in behavioral health treatment could improve both physical and behavioral health outcomes, and continued smoking worsens those outcomes, behavioral health treatment facilities are an important setting for evidence-based tobacco cessation interventions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Limitations</a:t>
            </a:r>
            <a:r>
              <a:rPr lang="en-US" sz="1200" b="0" i="0" u="none" strike="noStrike" kern="1200" baseline="0" dirty="0">
                <a:solidFill>
                  <a:schemeClr val="tx1"/>
                </a:solidFill>
                <a:latin typeface="+mn-lt"/>
                <a:ea typeface="+mn-ea"/>
                <a:cs typeface="+mn-cs"/>
              </a:rPr>
              <a:t>: </a:t>
            </a:r>
            <a:r>
              <a:rPr lang="en-US" sz="1200" b="0" i="0" kern="1200" dirty="0">
                <a:solidFill>
                  <a:schemeClr val="tx1"/>
                </a:solidFill>
                <a:effectLst/>
                <a:latin typeface="+mn-lt"/>
                <a:ea typeface="+mn-ea"/>
                <a:cs typeface="+mn-cs"/>
              </a:rPr>
              <a:t>data are </a:t>
            </a:r>
            <a:r>
              <a:rPr lang="en-US" sz="1200" b="1" i="0" kern="1200" dirty="0">
                <a:solidFill>
                  <a:schemeClr val="tx1"/>
                </a:solidFill>
                <a:effectLst/>
                <a:latin typeface="+mn-lt"/>
                <a:ea typeface="+mn-ea"/>
                <a:cs typeface="+mn-cs"/>
              </a:rPr>
              <a:t>self-reported</a:t>
            </a:r>
            <a:r>
              <a:rPr lang="en-US" sz="1200" b="0" i="0" kern="1200" dirty="0">
                <a:solidFill>
                  <a:schemeClr val="tx1"/>
                </a:solidFill>
                <a:effectLst/>
                <a:latin typeface="+mn-lt"/>
                <a:ea typeface="+mn-ea"/>
                <a:cs typeface="+mn-cs"/>
              </a:rPr>
              <a:t> by facility personnel and might be subject to bias. Second, data are at the facility level rather than patient level and facilities are counted equally regardless of size, precluding estimates of individual patients’ access to cessation interventions.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Source</a:t>
            </a:r>
            <a:r>
              <a:rPr lang="en-US" sz="1200" b="0" i="0" u="none" strike="noStrike" kern="1200" baseline="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Calibri" panose="020F0502020204030204" pitchFamily="34" charset="0"/>
              </a:rPr>
              <a:t>Data from the National Directory of Substance Abuse Treatment Facilities; based on responses to SAMHSA’s National Substance Abuse Services Survey </a:t>
            </a:r>
            <a:r>
              <a:rPr lang="en-US" sz="1200" dirty="0">
                <a:solidFill>
                  <a:srgbClr val="000000"/>
                </a:solidFill>
                <a:cs typeface="Calibri" panose="020F0502020204030204" pitchFamily="34" charset="0"/>
              </a:rPr>
              <a:t>(IN data collected 12/09/2021; US data collected 11/19/2021).</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21</a:t>
            </a:fld>
            <a:endParaRPr lang="en-US"/>
          </a:p>
        </p:txBody>
      </p:sp>
    </p:spTree>
    <p:extLst>
      <p:ext uri="{BB962C8B-B14F-4D97-AF65-F5344CB8AC3E}">
        <p14:creationId xmlns:p14="http://schemas.microsoft.com/office/powerpoint/2010/main" val="266432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1220788" y="708025"/>
            <a:ext cx="4725987" cy="3544888"/>
          </a:xfrm>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solidFill>
                  <a:schemeClr val="tx1"/>
                </a:solidFill>
              </a:rPr>
              <a:t>Tobacco is necessary self-medication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The tobacco industry has fostered this belief by funding research and presentations on the self-medication hypothesis, supporting opposition to the JCAHO smoking ban, publishing articles in the lay press, and marketing cigarettes to people with mental illness</a:t>
            </a:r>
          </a:p>
          <a:p>
            <a:pPr>
              <a:defRPr/>
            </a:pPr>
            <a:r>
              <a:rPr lang="en-US" sz="1000" dirty="0">
                <a:solidFill>
                  <a:schemeClr val="tx1"/>
                </a:solidFill>
              </a:rPr>
              <a:t>They are not interested in quitting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Research argues otherwise: studies involving patients recruited from outpatient and inpatient psychiatric settings suggest that they are about as likely as the general population to want to quit smoking.1 In the United States, 20 to 25% of smokers report that they intend to quit smoking in the next 30 days, and another 40% say they intend to do so in the next 6 months. Furthermore, among smokers with mental illness, readiness to quit appears to be unrelated to the psychiatric diagnosis, the severity of symptoms, or the coexistence of substance use</a:t>
            </a:r>
          </a:p>
          <a:p>
            <a:pPr lvl="0">
              <a:buFont typeface="Wingdings" panose="05000000000000000000" pitchFamily="2" charset="2"/>
              <a:buNone/>
              <a:defRPr/>
            </a:pPr>
            <a:r>
              <a:rPr lang="en-US" sz="1000" dirty="0">
                <a:solidFill>
                  <a:schemeClr val="tx1"/>
                </a:solidFill>
              </a:rPr>
              <a:t>They can’t quit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Although treating tobacco dependence is challenging, several randomized treatment trials and systematic reviews involving smokers with mental illness have documented that success is possible.</a:t>
            </a:r>
          </a:p>
          <a:p>
            <a:pPr lvl="0">
              <a:buFont typeface="Wingdings" panose="05000000000000000000" pitchFamily="2" charset="2"/>
              <a:buNone/>
              <a:defRPr/>
            </a:pPr>
            <a:r>
              <a:rPr lang="en-US" sz="1000" dirty="0">
                <a:solidFill>
                  <a:schemeClr val="tx1"/>
                </a:solidFill>
              </a:rPr>
              <a:t>Quitting worsens recovery from the mental illness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not so; and quitting increases sobriety for alcoholics. Smoking cessation did not exacerbate depression or PTSD symptoms or lead to psychiatric hospitalization or increased use of alcohol or illicit drugs</a:t>
            </a:r>
          </a:p>
          <a:p>
            <a:pPr>
              <a:defRPr/>
            </a:pPr>
            <a:r>
              <a:rPr lang="en-US" sz="1000" dirty="0">
                <a:solidFill>
                  <a:schemeClr val="tx1"/>
                </a:solidFill>
              </a:rPr>
              <a:t>It is a low priority problem </a:t>
            </a:r>
          </a:p>
          <a:p>
            <a:pPr lvl="1">
              <a:buFont typeface="Wingdings" panose="05000000000000000000" pitchFamily="2" charset="2"/>
              <a:buChar char="§"/>
              <a:defRPr/>
            </a:pPr>
            <a:r>
              <a:rPr lang="en-US" sz="1000" b="1" i="1" dirty="0">
                <a:solidFill>
                  <a:schemeClr val="tx1"/>
                </a:solidFill>
              </a:rPr>
              <a:t>Fact </a:t>
            </a:r>
            <a:r>
              <a:rPr lang="en-US" sz="1000" b="0" i="1" dirty="0">
                <a:solidFill>
                  <a:schemeClr val="tx1"/>
                </a:solidFill>
              </a:rPr>
              <a:t>people with psychiatric disorders are far more likely to die from tobacco-related diseases than from mental illness. Smokers know tobacco use has deadly consequences and expect health care professionals to intervene. Indeed, raising the issue of tobacco use with patients enhances the rapport between patients and clinicians</a:t>
            </a:r>
            <a:endParaRPr lang="en-US" sz="1600" dirty="0">
              <a:solidFill>
                <a:schemeClr val="bg1"/>
              </a:solidFill>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ea typeface="Tahoma" panose="020B0604030504040204" pitchFamily="34" charset="0"/>
                <a:cs typeface="Tahoma" panose="020B0604030504040204" pitchFamily="34" charset="0"/>
              </a:rPr>
              <a:t> </a:t>
            </a:r>
            <a:r>
              <a:rPr lang="en-US" sz="1200" b="1" dirty="0">
                <a:solidFill>
                  <a:schemeClr val="bg1">
                    <a:lumMod val="50000"/>
                  </a:schemeClr>
                </a:solidFill>
                <a:ea typeface="Tahoma" panose="020B0604030504040204" pitchFamily="34" charset="0"/>
                <a:cs typeface="Tahoma" panose="020B0604030504040204" pitchFamily="34" charset="0"/>
              </a:rPr>
              <a:t>Source</a:t>
            </a:r>
            <a:r>
              <a:rPr lang="en-US" sz="1200" dirty="0">
                <a:solidFill>
                  <a:schemeClr val="bg1">
                    <a:lumMod val="50000"/>
                  </a:schemeClr>
                </a:solidFill>
                <a:ea typeface="Tahoma" panose="020B0604030504040204" pitchFamily="34" charset="0"/>
                <a:cs typeface="Tahoma" panose="020B0604030504040204" pitchFamily="34" charset="0"/>
              </a:rPr>
              <a:t>: Prochaska, NEJM, July 21, 2011</a:t>
            </a:r>
            <a:endParaRPr lang="en-US" sz="1600" dirty="0">
              <a:solidFill>
                <a:schemeClr val="bg1">
                  <a:lumMod val="50000"/>
                </a:schemeClr>
              </a:solidFill>
              <a:ea typeface="Tahoma" panose="020B0604030504040204" pitchFamily="34" charset="0"/>
              <a:cs typeface="Tahoma" panose="020B0604030504040204" pitchFamily="34" charset="0"/>
            </a:endParaRPr>
          </a:p>
          <a:p>
            <a:endParaRPr lang="en-US" altLang="en-US" dirty="0">
              <a:latin typeface="Arial" pitchFamily="34" charset="0"/>
            </a:endParaRPr>
          </a:p>
          <a:p>
            <a:r>
              <a:rPr lang="en-US" altLang="en-US" sz="1100" b="1" u="sng" dirty="0">
                <a:latin typeface="+mn-lt"/>
              </a:rPr>
              <a:t>Reasons for BH providers to address tobacco use </a:t>
            </a:r>
          </a:p>
          <a:p>
            <a:pPr marL="228600" indent="-228600">
              <a:buFont typeface="+mj-lt"/>
              <a:buAutoNum type="arabicPeriod"/>
            </a:pPr>
            <a:r>
              <a:rPr lang="en-US" sz="1100" b="0" i="0" kern="1200" dirty="0">
                <a:solidFill>
                  <a:schemeClr val="tx1"/>
                </a:solidFill>
                <a:effectLst/>
                <a:latin typeface="+mn-lt"/>
                <a:ea typeface="+mn-ea"/>
                <a:cs typeface="+mn-cs"/>
              </a:rPr>
              <a:t>Treating tobacco dependence saves lives and improves quality of life</a:t>
            </a:r>
          </a:p>
          <a:p>
            <a:pPr marL="228600" indent="-228600">
              <a:buFont typeface="+mj-lt"/>
              <a:buAutoNum type="arabicPeriod"/>
            </a:pPr>
            <a:r>
              <a:rPr lang="en-US" sz="1100" b="0" i="0" kern="1200" dirty="0">
                <a:solidFill>
                  <a:schemeClr val="tx1"/>
                </a:solidFill>
                <a:effectLst/>
                <a:latin typeface="+mn-lt"/>
                <a:ea typeface="+mn-ea"/>
                <a:cs typeface="+mn-cs"/>
              </a:rPr>
              <a:t>Treating tobacco-dependence is cost- effective and saves healthcare dollars.</a:t>
            </a:r>
          </a:p>
          <a:p>
            <a:pPr marL="228600" indent="-228600">
              <a:buFont typeface="+mj-lt"/>
              <a:buAutoNum type="arabicPeriod"/>
            </a:pPr>
            <a:r>
              <a:rPr lang="en-US" sz="1100" b="0" i="0" kern="1200" dirty="0">
                <a:solidFill>
                  <a:schemeClr val="tx1"/>
                </a:solidFill>
                <a:effectLst/>
                <a:latin typeface="+mn-lt"/>
                <a:ea typeface="+mn-ea"/>
                <a:cs typeface="+mn-cs"/>
              </a:rPr>
              <a:t>Treating tobacco dependence improves employee productivity and health. </a:t>
            </a:r>
          </a:p>
          <a:p>
            <a:pPr marL="228600" indent="-228600">
              <a:buFont typeface="+mj-lt"/>
              <a:buAutoNum type="arabicPeriod"/>
            </a:pPr>
            <a:r>
              <a:rPr lang="en-US" sz="1100" b="0" i="0" kern="1200" dirty="0">
                <a:solidFill>
                  <a:schemeClr val="tx1"/>
                </a:solidFill>
                <a:effectLst/>
                <a:latin typeface="+mn-lt"/>
                <a:ea typeface="+mn-ea"/>
                <a:cs typeface="+mn-cs"/>
              </a:rPr>
              <a:t>Smoking disproportionately affects people with behavioral health problems.</a:t>
            </a:r>
          </a:p>
          <a:p>
            <a:pPr marL="228600" indent="-228600">
              <a:buFont typeface="+mj-lt"/>
              <a:buAutoNum type="arabicPeriod"/>
            </a:pPr>
            <a:r>
              <a:rPr lang="en-US" altLang="en-US" sz="1100" b="0" i="0" kern="1200" dirty="0">
                <a:solidFill>
                  <a:schemeClr val="tx1"/>
                </a:solidFill>
                <a:effectLst/>
                <a:latin typeface="+mn-lt"/>
                <a:ea typeface="+mn-ea"/>
                <a:cs typeface="+mn-cs"/>
              </a:rPr>
              <a:t>Tobacco Use Disorder is a DSM-V Substance Use Disorder</a:t>
            </a:r>
          </a:p>
          <a:p>
            <a:pPr marL="228600" indent="-228600">
              <a:buFont typeface="+mj-lt"/>
              <a:buAutoNum type="arabicPeriod"/>
            </a:pPr>
            <a:r>
              <a:rPr lang="en-US" sz="1100" b="0" i="0" kern="1200" dirty="0">
                <a:solidFill>
                  <a:schemeClr val="tx1"/>
                </a:solidFill>
                <a:effectLst/>
                <a:latin typeface="+mn-lt"/>
                <a:ea typeface="+mn-ea"/>
                <a:cs typeface="+mn-cs"/>
              </a:rPr>
              <a:t>Tobacco dependence and mental illness are SAMHSA-defined co-occurring disorders.</a:t>
            </a:r>
          </a:p>
          <a:p>
            <a:pPr marL="228600" indent="-228600">
              <a:buFont typeface="+mj-lt"/>
              <a:buAutoNum type="arabicPeriod"/>
            </a:pPr>
            <a:r>
              <a:rPr lang="en-US" sz="1100" b="0" i="0" kern="1200" dirty="0">
                <a:solidFill>
                  <a:schemeClr val="tx1"/>
                </a:solidFill>
                <a:effectLst/>
                <a:latin typeface="+mn-lt"/>
                <a:ea typeface="+mn-ea"/>
                <a:cs typeface="+mn-cs"/>
              </a:rPr>
              <a:t>Behavioral health practitioners have more time than primary care providers for psychosocial treatments for tobacco dependence</a:t>
            </a:r>
          </a:p>
          <a:p>
            <a:pPr marL="228600" indent="-228600">
              <a:buFont typeface="+mj-lt"/>
              <a:buAutoNum type="arabicPeriod"/>
            </a:pPr>
            <a:r>
              <a:rPr lang="en-US" sz="1100" b="0" i="0" kern="1200" dirty="0">
                <a:solidFill>
                  <a:schemeClr val="tx1"/>
                </a:solidFill>
                <a:effectLst/>
                <a:latin typeface="+mn-lt"/>
                <a:ea typeface="+mn-ea"/>
                <a:cs typeface="+mn-cs"/>
              </a:rPr>
              <a:t>Tobacco use interferes with psychiatric medications.</a:t>
            </a:r>
            <a:endParaRPr lang="en-US" altLang="en-US" sz="1100" b="0" dirty="0">
              <a:latin typeface="+mn-lt"/>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15" eaLnBrk="0" hangingPunct="0">
              <a:defRPr sz="2400">
                <a:solidFill>
                  <a:schemeClr val="tx1"/>
                </a:solidFill>
                <a:latin typeface="Arial" pitchFamily="34" charset="0"/>
                <a:cs typeface="Arial" pitchFamily="34" charset="0"/>
              </a:defRPr>
            </a:lvl1pPr>
            <a:lvl2pPr marL="757024" indent="-291163" defTabSz="949515" eaLnBrk="0" hangingPunct="0">
              <a:defRPr sz="2400">
                <a:solidFill>
                  <a:schemeClr val="tx1"/>
                </a:solidFill>
                <a:latin typeface="Arial" pitchFamily="34" charset="0"/>
                <a:cs typeface="Arial" pitchFamily="34" charset="0"/>
              </a:defRPr>
            </a:lvl2pPr>
            <a:lvl3pPr marL="1164653" indent="-232930" defTabSz="949515" eaLnBrk="0" hangingPunct="0">
              <a:defRPr sz="2400">
                <a:solidFill>
                  <a:schemeClr val="tx1"/>
                </a:solidFill>
                <a:latin typeface="Arial" pitchFamily="34" charset="0"/>
                <a:cs typeface="Arial" pitchFamily="34" charset="0"/>
              </a:defRPr>
            </a:lvl3pPr>
            <a:lvl4pPr marL="1630513" indent="-232930" defTabSz="949515" eaLnBrk="0" hangingPunct="0">
              <a:defRPr sz="2400">
                <a:solidFill>
                  <a:schemeClr val="tx1"/>
                </a:solidFill>
                <a:latin typeface="Arial" pitchFamily="34" charset="0"/>
                <a:cs typeface="Arial" pitchFamily="34" charset="0"/>
              </a:defRPr>
            </a:lvl4pPr>
            <a:lvl5pPr marL="2096375" indent="-232930" defTabSz="949515" eaLnBrk="0" hangingPunct="0">
              <a:defRPr sz="2400">
                <a:solidFill>
                  <a:schemeClr val="tx1"/>
                </a:solidFill>
                <a:latin typeface="Arial" pitchFamily="34" charset="0"/>
                <a:cs typeface="Arial" pitchFamily="34" charset="0"/>
              </a:defRPr>
            </a:lvl5pPr>
            <a:lvl6pPr marL="2562236" indent="-232930" defTabSz="949515" eaLnBrk="0" fontAlgn="base" hangingPunct="0">
              <a:spcBef>
                <a:spcPct val="0"/>
              </a:spcBef>
              <a:spcAft>
                <a:spcPct val="0"/>
              </a:spcAft>
              <a:defRPr sz="2400">
                <a:solidFill>
                  <a:schemeClr val="tx1"/>
                </a:solidFill>
                <a:latin typeface="Arial" pitchFamily="34" charset="0"/>
                <a:cs typeface="Arial" pitchFamily="34" charset="0"/>
              </a:defRPr>
            </a:lvl6pPr>
            <a:lvl7pPr marL="3028096" indent="-232930" defTabSz="949515" eaLnBrk="0" fontAlgn="base" hangingPunct="0">
              <a:spcBef>
                <a:spcPct val="0"/>
              </a:spcBef>
              <a:spcAft>
                <a:spcPct val="0"/>
              </a:spcAft>
              <a:defRPr sz="2400">
                <a:solidFill>
                  <a:schemeClr val="tx1"/>
                </a:solidFill>
                <a:latin typeface="Arial" pitchFamily="34" charset="0"/>
                <a:cs typeface="Arial" pitchFamily="34" charset="0"/>
              </a:defRPr>
            </a:lvl7pPr>
            <a:lvl8pPr marL="3493958" indent="-232930" defTabSz="949515" eaLnBrk="0" fontAlgn="base" hangingPunct="0">
              <a:spcBef>
                <a:spcPct val="0"/>
              </a:spcBef>
              <a:spcAft>
                <a:spcPct val="0"/>
              </a:spcAft>
              <a:defRPr sz="2400">
                <a:solidFill>
                  <a:schemeClr val="tx1"/>
                </a:solidFill>
                <a:latin typeface="Arial" pitchFamily="34" charset="0"/>
                <a:cs typeface="Arial" pitchFamily="34" charset="0"/>
              </a:defRPr>
            </a:lvl8pPr>
            <a:lvl9pPr marL="3959819" indent="-232930" defTabSz="949515"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defRPr/>
            </a:pPr>
            <a:fld id="{BAB009F1-3408-4D3D-A6A9-34C37D387539}" type="slidenum">
              <a:rPr lang="en-US" altLang="en-US" sz="1200">
                <a:solidFill>
                  <a:prstClr val="black"/>
                </a:solidFill>
              </a:rPr>
              <a:pPr algn="l" eaLnBrk="1" hangingPunct="1">
                <a:defRPr/>
              </a:pPr>
              <a:t>22</a:t>
            </a:fld>
            <a:endParaRPr lang="en-US" altLang="en-US" sz="1200">
              <a:solidFill>
                <a:prstClr val="black"/>
              </a:solidFill>
            </a:endParaRPr>
          </a:p>
        </p:txBody>
      </p:sp>
    </p:spTree>
    <p:extLst>
      <p:ext uri="{BB962C8B-B14F-4D97-AF65-F5344CB8AC3E}">
        <p14:creationId xmlns:p14="http://schemas.microsoft.com/office/powerpoint/2010/main" val="145095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23</a:t>
            </a:fld>
            <a:endParaRPr lang="en-US"/>
          </a:p>
        </p:txBody>
      </p:sp>
    </p:spTree>
    <p:extLst>
      <p:ext uri="{BB962C8B-B14F-4D97-AF65-F5344CB8AC3E}">
        <p14:creationId xmlns:p14="http://schemas.microsoft.com/office/powerpoint/2010/main" val="2855964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846263" y="677863"/>
            <a:ext cx="3597275" cy="2698750"/>
          </a:xfrm>
          <a:ln/>
        </p:spPr>
      </p:sp>
      <p:sp>
        <p:nvSpPr>
          <p:cNvPr id="14339" name="Rectangle 3"/>
          <p:cNvSpPr>
            <a:spLocks noGrp="1" noChangeArrowheads="1"/>
          </p:cNvSpPr>
          <p:nvPr>
            <p:ph type="body" idx="1"/>
          </p:nvPr>
        </p:nvSpPr>
        <p:spPr>
          <a:xfrm>
            <a:off x="636588" y="3576638"/>
            <a:ext cx="6086475" cy="5305425"/>
          </a:xfrm>
          <a:noFill/>
          <a:extLst>
            <a:ext uri="{909E8E84-426E-40DD-AFC4-6F175D3DCCD1}">
              <a14:hiddenFill xmlns:a14="http://schemas.microsoft.com/office/drawing/2010/main">
                <a:solidFill>
                  <a:srgbClr val="FFFFFF"/>
                </a:solidFill>
              </a14:hiddenFill>
            </a:ext>
          </a:extLst>
        </p:spPr>
        <p:txBody>
          <a:bodyPr/>
          <a:lstStyle/>
          <a:p>
            <a:r>
              <a:rPr lang="en-US" altLang="en-US" sz="1000" b="1" dirty="0">
                <a:latin typeface="+mn-lt"/>
              </a:rPr>
              <a:t>About slide:</a:t>
            </a:r>
          </a:p>
          <a:p>
            <a:pPr marL="171450" indent="-171450">
              <a:buFont typeface="Arial" panose="020B0604020202020204" pitchFamily="34" charset="0"/>
              <a:buChar char="•"/>
            </a:pPr>
            <a:r>
              <a:rPr lang="en-US" altLang="en-US" sz="1000" dirty="0">
                <a:latin typeface="+mn-lt"/>
              </a:rPr>
              <a:t>Tobacco users expect to be encouraged to quit by health professionals. In a study examining whether health habit counseling affects patient satisfaction, </a:t>
            </a:r>
            <a:r>
              <a:rPr lang="en-US" altLang="en-US" sz="1000" dirty="0" err="1">
                <a:latin typeface="+mn-lt"/>
              </a:rPr>
              <a:t>Barzilai</a:t>
            </a:r>
            <a:r>
              <a:rPr lang="en-US" altLang="en-US" sz="1000" dirty="0">
                <a:latin typeface="+mn-lt"/>
              </a:rPr>
              <a:t> et al. (2001) determined that of 12 health habits examined (exercise, diet, alcohol history, alcohol counseling, tobacco history, tobacco counseling, passive tobacco exposure, contraception and condom use, substance use history, substance use counseling, STD prevention, and counseling about HIV testing or prevention), only tobacco history and tobacco counseling were significantly associated with full satisfaction with the clinician visit. A clinician who does not address tobacco use during a clinical encounter tacitly implies that quitting is not important.</a:t>
            </a: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Often the clinician for whom contact is the most frequent and who knows the patient best.</a:t>
            </a:r>
          </a:p>
          <a:p>
            <a:pPr marL="171450" marR="0" lvl="0" indent="-171450" algn="l" defTabSz="914400" rtl="0" eaLnBrk="1" fontAlgn="auto" latinLnBrk="0" hangingPunct="1">
              <a:lnSpc>
                <a:spcPct val="100000"/>
              </a:lnSpc>
              <a:spcBef>
                <a:spcPct val="45000"/>
              </a:spcBef>
              <a:spcAft>
                <a:spcPts val="0"/>
              </a:spcAft>
              <a:buClrTx/>
              <a:buSzTx/>
              <a:buFont typeface="Arial" panose="020B0604020202020204" pitchFamily="34" charset="0"/>
              <a:buChar char="•"/>
              <a:tabLst/>
              <a:defRPr/>
            </a:pPr>
            <a:r>
              <a:rPr lang="en-US" altLang="en-US" sz="1000" dirty="0">
                <a:solidFill>
                  <a:schemeClr val="tx1"/>
                </a:solidFill>
                <a:latin typeface="+mn-lt"/>
              </a:rPr>
              <a:t>Trained in substance abuse treatment.</a:t>
            </a:r>
            <a:r>
              <a:rPr lang="en-US" altLang="en-US" sz="1000" dirty="0">
                <a:solidFill>
                  <a:schemeClr val="tx1"/>
                </a:solidFill>
              </a:rPr>
              <a:t> Tobacco Use Disorder is a DSM-V Substance Use Disorder.</a:t>
            </a:r>
            <a:endParaRPr lang="en-US" altLang="en-US" sz="1000" dirty="0">
              <a:solidFill>
                <a:schemeClr val="tx1"/>
              </a:solidFill>
              <a:latin typeface="+mn-lt"/>
            </a:endParaRP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Trained in motivational interviewing. MI is a great strategy for working with clients who are ambivalent about quitting.</a:t>
            </a: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Able to combine psychopharmacological and behavioral counseling treatment.</a:t>
            </a:r>
          </a:p>
          <a:p>
            <a:endParaRPr lang="en-US" altLang="en-US" sz="900" dirty="0">
              <a:latin typeface="Arial" panose="020B0604020202020204" pitchFamily="34" charset="0"/>
            </a:endParaRPr>
          </a:p>
          <a:p>
            <a:endParaRPr lang="en-US" altLang="en-US" sz="1100" dirty="0">
              <a:latin typeface="+mn-lt"/>
            </a:endParaRPr>
          </a:p>
          <a:p>
            <a:pPr lvl="0"/>
            <a:r>
              <a:rPr lang="en-US" altLang="en-US" sz="1100" b="1" dirty="0">
                <a:latin typeface="+mn-lt"/>
              </a:rPr>
              <a:t>Suggested literature review: </a:t>
            </a:r>
            <a:r>
              <a:rPr lang="en-US" sz="1100" dirty="0">
                <a:effectLst/>
                <a:latin typeface="+mn-lt"/>
              </a:rPr>
              <a:t>Snuffing out tobacco dependence. Ten reasons behavioral health providers need to be involved, by Jill Williams, MD, and Douglas M. </a:t>
            </a:r>
            <a:r>
              <a:rPr lang="en-US" sz="1100" dirty="0" err="1">
                <a:effectLst/>
                <a:latin typeface="+mn-lt"/>
              </a:rPr>
              <a:t>Ziedonis</a:t>
            </a:r>
            <a:r>
              <a:rPr lang="en-US" sz="1100" dirty="0">
                <a:effectLst/>
                <a:latin typeface="+mn-lt"/>
              </a:rPr>
              <a:t>, MD, MPH -</a:t>
            </a:r>
            <a:r>
              <a:rPr lang="en-US" sz="1100" u="sng" kern="1200" dirty="0">
                <a:solidFill>
                  <a:schemeClr val="tx1"/>
                </a:solidFill>
                <a:effectLst/>
                <a:latin typeface="+mn-lt"/>
                <a:ea typeface="+mn-ea"/>
                <a:cs typeface="+mn-cs"/>
                <a:hlinkClick r:id="rId3"/>
              </a:rPr>
              <a:t>http://www.behavioral.net/article/snuffing-out-tobacco-dependence</a:t>
            </a:r>
            <a:r>
              <a:rPr lang="en-US" sz="1100" kern="1200" dirty="0">
                <a:solidFill>
                  <a:schemeClr val="tx1"/>
                </a:solidFill>
                <a:effectLst/>
                <a:latin typeface="+mn-lt"/>
                <a:ea typeface="+mn-ea"/>
                <a:cs typeface="+mn-cs"/>
              </a:rPr>
              <a:t> </a:t>
            </a:r>
          </a:p>
          <a:p>
            <a:endParaRPr lang="en-US" altLang="en-US" sz="900" b="1" u="sng" dirty="0">
              <a:latin typeface="+mn-lt"/>
            </a:endParaRPr>
          </a:p>
          <a:p>
            <a:r>
              <a:rPr lang="en-US" altLang="en-US" sz="900" b="1" u="sng" dirty="0">
                <a:latin typeface="+mn-lt"/>
              </a:rPr>
              <a:t>Reasons for BH providers to address tobacco use </a:t>
            </a:r>
          </a:p>
          <a:p>
            <a:pPr marL="228600" indent="-228600">
              <a:buFont typeface="+mj-lt"/>
              <a:buAutoNum type="arabicPeriod"/>
            </a:pPr>
            <a:r>
              <a:rPr lang="en-US" sz="900" b="0" i="0" kern="1200" dirty="0">
                <a:solidFill>
                  <a:schemeClr val="tx1"/>
                </a:solidFill>
                <a:effectLst/>
                <a:latin typeface="+mn-lt"/>
                <a:ea typeface="+mn-ea"/>
                <a:cs typeface="+mn-cs"/>
              </a:rPr>
              <a:t>Treating tobacco dependence saves lives and improves quality of life</a:t>
            </a:r>
          </a:p>
          <a:p>
            <a:pPr marL="228600" indent="-228600">
              <a:buFont typeface="+mj-lt"/>
              <a:buAutoNum type="arabicPeriod"/>
            </a:pPr>
            <a:r>
              <a:rPr lang="en-US" sz="900" b="0" i="0" kern="1200" dirty="0">
                <a:solidFill>
                  <a:schemeClr val="tx1"/>
                </a:solidFill>
                <a:effectLst/>
                <a:latin typeface="+mn-lt"/>
                <a:ea typeface="+mn-ea"/>
                <a:cs typeface="+mn-cs"/>
              </a:rPr>
              <a:t>Treating tobacco-dependence is cost- effective and saves healthcare dollars.</a:t>
            </a:r>
          </a:p>
          <a:p>
            <a:pPr marL="228600" indent="-228600">
              <a:buFont typeface="+mj-lt"/>
              <a:buAutoNum type="arabicPeriod"/>
            </a:pPr>
            <a:r>
              <a:rPr lang="en-US" sz="900" b="0" i="0" kern="1200" dirty="0">
                <a:solidFill>
                  <a:schemeClr val="tx1"/>
                </a:solidFill>
                <a:effectLst/>
                <a:latin typeface="+mn-lt"/>
                <a:ea typeface="+mn-ea"/>
                <a:cs typeface="+mn-cs"/>
              </a:rPr>
              <a:t>Treating tobacco dependence improves employee productivity and health. </a:t>
            </a:r>
          </a:p>
          <a:p>
            <a:pPr marL="228600" indent="-228600">
              <a:buFont typeface="+mj-lt"/>
              <a:buAutoNum type="arabicPeriod"/>
            </a:pPr>
            <a:r>
              <a:rPr lang="en-US" sz="900" b="0" i="0" kern="1200" dirty="0">
                <a:solidFill>
                  <a:schemeClr val="tx1"/>
                </a:solidFill>
                <a:effectLst/>
                <a:latin typeface="+mn-lt"/>
                <a:ea typeface="+mn-ea"/>
                <a:cs typeface="+mn-cs"/>
              </a:rPr>
              <a:t>Smoking disproportionately affects people with behavioral health problems.</a:t>
            </a:r>
          </a:p>
          <a:p>
            <a:pPr marL="228600" indent="-228600">
              <a:buFont typeface="+mj-lt"/>
              <a:buAutoNum type="arabicPeriod"/>
            </a:pPr>
            <a:r>
              <a:rPr lang="en-US" altLang="en-US" sz="900" b="0" i="0" kern="1200" dirty="0">
                <a:solidFill>
                  <a:schemeClr val="tx1"/>
                </a:solidFill>
                <a:effectLst/>
                <a:latin typeface="+mn-lt"/>
                <a:ea typeface="+mn-ea"/>
                <a:cs typeface="+mn-cs"/>
              </a:rPr>
              <a:t>Tobacco Use Disorder is a DSM-V Substance Use Disorder</a:t>
            </a:r>
          </a:p>
          <a:p>
            <a:pPr marL="228600" indent="-228600">
              <a:buFont typeface="+mj-lt"/>
              <a:buAutoNum type="arabicPeriod"/>
            </a:pPr>
            <a:r>
              <a:rPr lang="en-US" sz="900" b="0" i="0" kern="1200" dirty="0">
                <a:solidFill>
                  <a:schemeClr val="tx1"/>
                </a:solidFill>
                <a:effectLst/>
                <a:latin typeface="+mn-lt"/>
                <a:ea typeface="+mn-ea"/>
                <a:cs typeface="+mn-cs"/>
              </a:rPr>
              <a:t>Tobacco dependence and mental illness are SAMHSA-defined co-occurring disorders.</a:t>
            </a:r>
          </a:p>
          <a:p>
            <a:pPr marL="228600" indent="-228600">
              <a:buFont typeface="+mj-lt"/>
              <a:buAutoNum type="arabicPeriod"/>
            </a:pPr>
            <a:r>
              <a:rPr lang="en-US" sz="900" b="0" i="0" kern="1200" dirty="0">
                <a:solidFill>
                  <a:schemeClr val="tx1"/>
                </a:solidFill>
                <a:effectLst/>
                <a:latin typeface="+mn-lt"/>
                <a:ea typeface="+mn-ea"/>
                <a:cs typeface="+mn-cs"/>
              </a:rPr>
              <a:t>Behavioral health practitioners have more time than primary care providers for psychosocial treatments for tobacco dependence</a:t>
            </a:r>
          </a:p>
          <a:p>
            <a:pPr marL="228600" indent="-228600">
              <a:buFont typeface="+mj-lt"/>
              <a:buAutoNum type="arabicPeriod"/>
            </a:pPr>
            <a:r>
              <a:rPr lang="en-US" sz="900" b="0" i="0" kern="1200" dirty="0">
                <a:solidFill>
                  <a:schemeClr val="tx1"/>
                </a:solidFill>
                <a:effectLst/>
                <a:latin typeface="+mn-lt"/>
                <a:ea typeface="+mn-ea"/>
                <a:cs typeface="+mn-cs"/>
              </a:rPr>
              <a:t>Tobacco use interferes with psychiatric medications.</a:t>
            </a:r>
            <a:endParaRPr lang="en-US" altLang="en-US" sz="900" b="0" dirty="0">
              <a:latin typeface="+mn-lt"/>
            </a:endParaRPr>
          </a:p>
          <a:p>
            <a:endParaRPr lang="en-US" altLang="en-US" sz="900" b="1" dirty="0">
              <a:latin typeface="Arial" panose="020B0604020202020204" pitchFamily="34" charset="0"/>
            </a:endParaRPr>
          </a:p>
          <a:p>
            <a:endParaRPr lang="en-US" altLang="en-US" sz="900" dirty="0">
              <a:latin typeface="Arial" panose="020B0604020202020204" pitchFamily="34" charset="0"/>
            </a:endParaRPr>
          </a:p>
          <a:p>
            <a:r>
              <a:rPr lang="en-US" altLang="en-US" sz="800" dirty="0" err="1">
                <a:latin typeface="Arial" panose="020B0604020202020204" pitchFamily="34" charset="0"/>
              </a:rPr>
              <a:t>Barzilai</a:t>
            </a:r>
            <a:r>
              <a:rPr lang="en-US" altLang="en-US" sz="800" dirty="0">
                <a:latin typeface="Arial" panose="020B0604020202020204" pitchFamily="34" charset="0"/>
              </a:rPr>
              <a:t> DA, Goodwin MA, </a:t>
            </a:r>
            <a:r>
              <a:rPr lang="en-US" altLang="en-US" sz="800" dirty="0" err="1">
                <a:latin typeface="Arial" panose="020B0604020202020204" pitchFamily="34" charset="0"/>
              </a:rPr>
              <a:t>Zyzanski</a:t>
            </a:r>
            <a:r>
              <a:rPr lang="en-US" altLang="en-US" sz="800" dirty="0">
                <a:latin typeface="Arial" panose="020B0604020202020204" pitchFamily="34" charset="0"/>
              </a:rPr>
              <a:t> SJ, </a:t>
            </a:r>
            <a:r>
              <a:rPr lang="en-US" altLang="en-US" sz="800" dirty="0" err="1">
                <a:latin typeface="Arial" panose="020B0604020202020204" pitchFamily="34" charset="0"/>
              </a:rPr>
              <a:t>Stange</a:t>
            </a:r>
            <a:r>
              <a:rPr lang="en-US" altLang="en-US" sz="800" dirty="0">
                <a:latin typeface="Arial" panose="020B0604020202020204" pitchFamily="34" charset="0"/>
              </a:rPr>
              <a:t> KC. (2001). Does health habit counseling affect patient satisfaction? </a:t>
            </a:r>
            <a:r>
              <a:rPr lang="en-US" altLang="en-US" sz="800" i="1" dirty="0" err="1">
                <a:latin typeface="Arial" panose="020B0604020202020204" pitchFamily="34" charset="0"/>
              </a:rPr>
              <a:t>Prev</a:t>
            </a:r>
            <a:r>
              <a:rPr lang="en-US" altLang="en-US" sz="800" i="1" dirty="0">
                <a:latin typeface="Arial" panose="020B0604020202020204" pitchFamily="34" charset="0"/>
              </a:rPr>
              <a:t> Med</a:t>
            </a:r>
            <a:r>
              <a:rPr lang="en-US" altLang="en-US" sz="800" dirty="0">
                <a:latin typeface="Arial" panose="020B0604020202020204" pitchFamily="34" charset="0"/>
              </a:rPr>
              <a:t> 33:595</a:t>
            </a:r>
            <a:r>
              <a:rPr lang="en-US" altLang="en-US" sz="800" dirty="0">
                <a:latin typeface="Arial" panose="020B0604020202020204" pitchFamily="34" charset="0"/>
                <a:cs typeface="Arial" panose="020B0604020202020204" pitchFamily="34" charset="0"/>
              </a:rPr>
              <a:t>–</a:t>
            </a:r>
            <a:r>
              <a:rPr lang="en-US" altLang="en-US" sz="800" dirty="0">
                <a:latin typeface="Arial" panose="020B0604020202020204" pitchFamily="34" charset="0"/>
              </a:rPr>
              <a:t>599.</a:t>
            </a:r>
          </a:p>
          <a:p>
            <a:r>
              <a:rPr lang="en-US" altLang="en-US" sz="800" dirty="0">
                <a:latin typeface="Arial" panose="020B0604020202020204" pitchFamily="34" charset="0"/>
              </a:rPr>
              <a:t>Conroy MB, Majchrzak NE, Regan S, Silverman CB, Schneider LI, </a:t>
            </a:r>
            <a:r>
              <a:rPr lang="en-US" altLang="en-US" sz="800" dirty="0" err="1">
                <a:latin typeface="Arial" panose="020B0604020202020204" pitchFamily="34" charset="0"/>
              </a:rPr>
              <a:t>Rigotti</a:t>
            </a:r>
            <a:r>
              <a:rPr lang="en-US" altLang="en-US" sz="800" dirty="0">
                <a:latin typeface="Arial" panose="020B0604020202020204" pitchFamily="34" charset="0"/>
              </a:rPr>
              <a:t> NA. (2005). The association between patient-reported receipt of tobacco intervention at a primary care visit and smokers’ satisfaction with their health care. </a:t>
            </a:r>
            <a:r>
              <a:rPr lang="en-US" altLang="en-US" sz="800" i="1" dirty="0">
                <a:latin typeface="Arial" panose="020B0604020202020204" pitchFamily="34" charset="0"/>
              </a:rPr>
              <a:t>Nicotine </a:t>
            </a:r>
            <a:r>
              <a:rPr lang="en-US" altLang="en-US" sz="800" i="1" dirty="0" err="1">
                <a:latin typeface="Arial" panose="020B0604020202020204" pitchFamily="34" charset="0"/>
              </a:rPr>
              <a:t>Tob</a:t>
            </a:r>
            <a:r>
              <a:rPr lang="en-US" altLang="en-US" sz="800" i="1" dirty="0">
                <a:latin typeface="Arial" panose="020B0604020202020204" pitchFamily="34" charset="0"/>
              </a:rPr>
              <a:t> Res </a:t>
            </a:r>
            <a:r>
              <a:rPr lang="en-US" altLang="en-US" sz="800" dirty="0">
                <a:latin typeface="Arial" panose="020B0604020202020204" pitchFamily="34" charset="0"/>
              </a:rPr>
              <a:t>7 </a:t>
            </a:r>
            <a:r>
              <a:rPr lang="en-US" altLang="en-US" sz="800" dirty="0" err="1">
                <a:latin typeface="Arial" panose="020B0604020202020204" pitchFamily="34" charset="0"/>
              </a:rPr>
              <a:t>Suppl</a:t>
            </a:r>
            <a:r>
              <a:rPr lang="en-US" altLang="en-US" sz="800" dirty="0">
                <a:latin typeface="Arial" panose="020B0604020202020204" pitchFamily="34" charset="0"/>
              </a:rPr>
              <a:t> 1:S29</a:t>
            </a:r>
            <a:r>
              <a:rPr lang="en-US" altLang="en-US" sz="800" dirty="0">
                <a:latin typeface="Arial" panose="020B0604020202020204" pitchFamily="34" charset="0"/>
                <a:cs typeface="Arial" panose="020B0604020202020204" pitchFamily="34" charset="0"/>
              </a:rPr>
              <a:t>–</a:t>
            </a:r>
            <a:r>
              <a:rPr lang="en-US" altLang="en-US" sz="800" dirty="0">
                <a:latin typeface="Arial" panose="020B0604020202020204" pitchFamily="34" charset="0"/>
              </a:rPr>
              <a:t>S34.</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069214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xfrm>
            <a:off x="1882775" y="719138"/>
            <a:ext cx="3554413" cy="2665412"/>
          </a:xfrm>
          <a:ln/>
        </p:spPr>
      </p:sp>
      <p:sp>
        <p:nvSpPr>
          <p:cNvPr id="69636" name="Rectangle 3"/>
          <p:cNvSpPr>
            <a:spLocks noGrp="1" noChangeArrowheads="1"/>
          </p:cNvSpPr>
          <p:nvPr>
            <p:ph type="body" idx="1"/>
          </p:nvPr>
        </p:nvSpPr>
        <p:spPr>
          <a:xfrm>
            <a:off x="600076" y="3541714"/>
            <a:ext cx="6169025" cy="5340350"/>
          </a:xfrm>
          <a:noFill/>
          <a:extLst>
            <a:ext uri="{909E8E84-426E-40DD-AFC4-6F175D3DCCD1}">
              <a14:hiddenFill xmlns:a14="http://schemas.microsoft.com/office/drawing/2010/main">
                <a:solidFill>
                  <a:srgbClr val="FFFFFF"/>
                </a:solidFill>
              </a14:hiddenFill>
            </a:ext>
          </a:extLst>
        </p:spPr>
        <p:txBody>
          <a:bodyPr lIns="93994" tIns="46996" rIns="93994" bIns="46996"/>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dirty="0">
                <a:latin typeface="Arial" panose="020B0604020202020204" pitchFamily="34" charset="0"/>
              </a:rPr>
              <a:t>About slide</a:t>
            </a:r>
            <a:r>
              <a:rPr lang="en-US" altLang="en-US" sz="900" dirty="0">
                <a:latin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900" dirty="0">
                <a:latin typeface="Arial" panose="020B0604020202020204" pitchFamily="34" charset="0"/>
              </a:rPr>
              <a:t>The benefits of tobacco recovery are significant. It is never too late to quit to incur many of the benefits of quitting!</a:t>
            </a:r>
          </a:p>
          <a:p>
            <a:endParaRPr lang="en-US" altLang="en-US" sz="900" dirty="0">
              <a:latin typeface="Arial" panose="020B0604020202020204" pitchFamily="34" charset="0"/>
            </a:endParaRPr>
          </a:p>
          <a:p>
            <a:pPr marL="219042" lvl="1" indent="-106347">
              <a:buFontTx/>
              <a:buChar char="•"/>
            </a:pPr>
            <a:r>
              <a:rPr lang="en-US" altLang="en-US" sz="900" dirty="0">
                <a:latin typeface="Arial" panose="020B0604020202020204" pitchFamily="34" charset="0"/>
              </a:rPr>
              <a:t>Health benefits realized </a:t>
            </a:r>
            <a:r>
              <a:rPr lang="en-US" altLang="en-US" sz="900" b="1" dirty="0">
                <a:latin typeface="Arial" panose="020B0604020202020204" pitchFamily="34" charset="0"/>
              </a:rPr>
              <a:t>2 weeks to 3 months</a:t>
            </a:r>
            <a:r>
              <a:rPr lang="en-US" altLang="en-US" sz="900" dirty="0">
                <a:latin typeface="Arial" panose="020B0604020202020204" pitchFamily="34" charset="0"/>
              </a:rPr>
              <a:t> after quitting include the following: circulation improves, walking becomes easier, and lung function increases. </a:t>
            </a:r>
          </a:p>
          <a:p>
            <a:pPr marL="219042" lvl="1" indent="-106347">
              <a:buFontTx/>
              <a:buChar char="•"/>
            </a:pPr>
            <a:r>
              <a:rPr lang="en-US" altLang="en-US" sz="900" b="1" dirty="0">
                <a:latin typeface="Arial" panose="020B0604020202020204" pitchFamily="34" charset="0"/>
              </a:rPr>
              <a:t>One to nine months later,</a:t>
            </a:r>
            <a:r>
              <a:rPr lang="en-US" altLang="en-US" sz="900" dirty="0">
                <a:latin typeface="Arial" panose="020B0604020202020204" pitchFamily="34" charset="0"/>
              </a:rPr>
              <a:t> lung ciliary function is restored. This improved </a:t>
            </a:r>
            <a:r>
              <a:rPr lang="en-US" altLang="en-US" sz="900" dirty="0" err="1">
                <a:latin typeface="Arial" panose="020B0604020202020204" pitchFamily="34" charset="0"/>
              </a:rPr>
              <a:t>mucociliary</a:t>
            </a:r>
            <a:r>
              <a:rPr lang="en-US" altLang="en-US" sz="900" dirty="0">
                <a:latin typeface="Arial" panose="020B0604020202020204" pitchFamily="34" charset="0"/>
              </a:rPr>
              <a:t> clearance greatly decreases the chance of infection because the lung environment is no longer as conducive to bacterial growth. Consequently, coughing, sinus congestion, fatigue, and shortness of breath decrease. </a:t>
            </a:r>
            <a:r>
              <a:rPr lang="en-US" altLang="en-US" sz="900" dirty="0">
                <a:solidFill>
                  <a:schemeClr val="tx2"/>
                </a:solidFill>
                <a:latin typeface="Arial" panose="020B0604020202020204" pitchFamily="34" charset="0"/>
              </a:rPr>
              <a:t>In some patients, coughing might actually increase shortly after quitting. This is because the cilia in pulmonary epithelial cells are functioning “normally” and are more effectively clearing the residual tars and other accumulated components of tobacco smoke. </a:t>
            </a:r>
          </a:p>
          <a:p>
            <a:pPr marL="219042" lvl="1" indent="-106347">
              <a:buFontTx/>
              <a:buChar char="•"/>
            </a:pPr>
            <a:r>
              <a:rPr lang="en-US" altLang="en-US" sz="900" b="1" dirty="0">
                <a:solidFill>
                  <a:schemeClr val="tx2"/>
                </a:solidFill>
                <a:latin typeface="Arial" panose="020B0604020202020204" pitchFamily="34" charset="0"/>
              </a:rPr>
              <a:t>One</a:t>
            </a:r>
            <a:r>
              <a:rPr lang="en-US" altLang="en-US" sz="900" b="1" dirty="0">
                <a:latin typeface="Arial" panose="020B0604020202020204" pitchFamily="34" charset="0"/>
              </a:rPr>
              <a:t> year later,</a:t>
            </a:r>
            <a:r>
              <a:rPr lang="en-US" altLang="en-US" sz="900" dirty="0">
                <a:latin typeface="Arial" panose="020B0604020202020204" pitchFamily="34" charset="0"/>
              </a:rPr>
              <a:t> excess risk of coronary heart disease (CHD) is decreased to half that of a smoker.</a:t>
            </a:r>
          </a:p>
          <a:p>
            <a:pPr marL="219042" lvl="1" indent="-106347">
              <a:buFontTx/>
              <a:buChar char="•"/>
            </a:pPr>
            <a:r>
              <a:rPr lang="en-US" altLang="en-US" sz="900" dirty="0">
                <a:latin typeface="Arial" panose="020B0604020202020204" pitchFamily="34" charset="0"/>
              </a:rPr>
              <a:t>After </a:t>
            </a:r>
            <a:r>
              <a:rPr lang="en-US" altLang="en-US" sz="900" b="1" dirty="0">
                <a:latin typeface="Arial" panose="020B0604020202020204" pitchFamily="34" charset="0"/>
              </a:rPr>
              <a:t>5 to 15 years,</a:t>
            </a:r>
            <a:r>
              <a:rPr lang="en-US" altLang="en-US" sz="900" dirty="0">
                <a:latin typeface="Arial" panose="020B0604020202020204" pitchFamily="34" charset="0"/>
              </a:rPr>
              <a:t> stroke risk is reduced to a rate similar to that of people who have never smoked.</a:t>
            </a:r>
          </a:p>
          <a:p>
            <a:pPr marL="219042" lvl="1" indent="-106347">
              <a:buFontTx/>
              <a:buChar char="•"/>
            </a:pPr>
            <a:r>
              <a:rPr lang="en-US" altLang="en-US" sz="900" b="1" dirty="0">
                <a:latin typeface="Arial" panose="020B0604020202020204" pitchFamily="34" charset="0"/>
              </a:rPr>
              <a:t>Ten years after quitting,</a:t>
            </a:r>
            <a:r>
              <a:rPr lang="en-US" altLang="en-US" sz="900" dirty="0">
                <a:latin typeface="Arial" panose="020B0604020202020204" pitchFamily="34" charset="0"/>
              </a:rPr>
              <a:t> an individual’s chance of dying of lung cancer is approximately half that of continuing smokers. Additionally, the chance of getting mouth, throat, esophagus, bladder, kidney, or pancreatic cancer is decreased.</a:t>
            </a:r>
          </a:p>
          <a:p>
            <a:pPr marL="219042" lvl="1" indent="-106347">
              <a:buFontTx/>
              <a:buChar char="•"/>
            </a:pPr>
            <a:r>
              <a:rPr lang="en-US" altLang="en-US" sz="900" dirty="0">
                <a:latin typeface="Arial" panose="020B0604020202020204" pitchFamily="34" charset="0"/>
              </a:rPr>
              <a:t>Finally, </a:t>
            </a:r>
            <a:r>
              <a:rPr lang="en-US" altLang="en-US" sz="900" b="1" dirty="0">
                <a:latin typeface="Arial" panose="020B0604020202020204" pitchFamily="34" charset="0"/>
              </a:rPr>
              <a:t>15 years after quitting,</a:t>
            </a:r>
            <a:r>
              <a:rPr lang="en-US" altLang="en-US" sz="900" dirty="0">
                <a:latin typeface="Arial" panose="020B0604020202020204" pitchFamily="34" charset="0"/>
              </a:rPr>
              <a:t> an individual’s risk of CHD is reduced to a rate similar to that of people who have never smoked.</a:t>
            </a:r>
          </a:p>
          <a:p>
            <a:endParaRPr kumimoji="0" lang="en-US" altLang="en-US" sz="900" dirty="0">
              <a:solidFill>
                <a:schemeClr val="tx2"/>
              </a:solidFill>
              <a:latin typeface="Arial" panose="020B0604020202020204" pitchFamily="34" charset="0"/>
            </a:endParaRPr>
          </a:p>
          <a:p>
            <a:endParaRPr kumimoji="0" lang="en-US" altLang="en-US" sz="800" dirty="0">
              <a:solidFill>
                <a:schemeClr val="tx2"/>
              </a:solidFill>
              <a:latin typeface="Arial" panose="020B0604020202020204" pitchFamily="34" charset="0"/>
            </a:endParaRPr>
          </a:p>
          <a:p>
            <a:pPr>
              <a:buClr>
                <a:schemeClr val="tx1"/>
              </a:buClr>
              <a:buSzPct val="60000"/>
              <a:buFont typeface="Wingdings" panose="05000000000000000000" pitchFamily="2" charset="2"/>
              <a:buNone/>
            </a:pPr>
            <a:r>
              <a:rPr kumimoji="0" lang="en-US" altLang="en-US" sz="800" dirty="0">
                <a:solidFill>
                  <a:schemeClr val="tx2"/>
                </a:solidFill>
                <a:latin typeface="Arial" panose="020B0604020202020204" pitchFamily="34" charset="0"/>
              </a:rPr>
              <a:t>U.S. Department of Health and Human Services (USDHHS).</a:t>
            </a:r>
            <a:r>
              <a:rPr kumimoji="0" lang="en-US" altLang="en-US" sz="800" i="1" dirty="0">
                <a:solidFill>
                  <a:schemeClr val="tx2"/>
                </a:solidFill>
                <a:latin typeface="Arial" panose="020B0604020202020204" pitchFamily="34" charset="0"/>
              </a:rPr>
              <a:t> </a:t>
            </a:r>
            <a:r>
              <a:rPr kumimoji="0" lang="en-US" altLang="en-US" sz="800" dirty="0">
                <a:solidFill>
                  <a:schemeClr val="tx2"/>
                </a:solidFill>
                <a:latin typeface="Arial" panose="020B0604020202020204" pitchFamily="34" charset="0"/>
              </a:rPr>
              <a:t>(1990). </a:t>
            </a:r>
            <a:r>
              <a:rPr kumimoji="0" lang="en-US" altLang="en-US" sz="800" i="1" dirty="0">
                <a:solidFill>
                  <a:schemeClr val="tx2"/>
                </a:solidFill>
                <a:latin typeface="Arial" panose="020B0604020202020204" pitchFamily="34" charset="0"/>
              </a:rPr>
              <a:t>The Health Benefits of Smoking Cessation. A Report of the Surgeon General</a:t>
            </a:r>
            <a:r>
              <a:rPr kumimoji="0" lang="en-US" altLang="en-US" sz="800" dirty="0">
                <a:solidFill>
                  <a:schemeClr val="tx2"/>
                </a:solidFill>
                <a:latin typeface="Arial" panose="020B0604020202020204" pitchFamily="34" charset="0"/>
              </a:rPr>
              <a:t> (DHHS Publication No. CDC 90-8416). U.S. Department of Health and Human Services, Public Health Service, Centers for Disease Control and Prevention and Health Promotion, Office on Smoking and Health.</a:t>
            </a:r>
          </a:p>
          <a:p>
            <a:pPr>
              <a:buClr>
                <a:schemeClr val="tx1"/>
              </a:buClr>
              <a:buSzPct val="60000"/>
              <a:buFont typeface="Wingdings" panose="05000000000000000000" pitchFamily="2" charset="2"/>
              <a:buNone/>
            </a:pPr>
            <a:r>
              <a:rPr lang="en-US" sz="800" dirty="0">
                <a:hlinkClick r:id="rId3"/>
              </a:rPr>
              <a:t>https://www.cancer.org/healthy/stay-away-from-tobacco/benefits-of-quitting-smoking-over-time.html</a:t>
            </a:r>
            <a:endParaRPr kumimoji="0" lang="en-US" altLang="en-US" sz="800" dirty="0">
              <a:solidFill>
                <a:schemeClr val="tx2"/>
              </a:solidFill>
              <a:latin typeface="Arial" panose="020B0604020202020204" pitchFamily="34" charset="0"/>
            </a:endParaRPr>
          </a:p>
        </p:txBody>
      </p:sp>
    </p:spTree>
    <p:extLst>
      <p:ext uri="{BB962C8B-B14F-4D97-AF65-F5344CB8AC3E}">
        <p14:creationId xmlns:p14="http://schemas.microsoft.com/office/powerpoint/2010/main" val="4098646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884363" y="719138"/>
            <a:ext cx="3552825" cy="2665412"/>
          </a:xfrm>
          <a:ln/>
        </p:spPr>
      </p:sp>
      <p:sp>
        <p:nvSpPr>
          <p:cNvPr id="53251" name="Rectangle 3"/>
          <p:cNvSpPr>
            <a:spLocks noGrp="1" noChangeArrowheads="1"/>
          </p:cNvSpPr>
          <p:nvPr>
            <p:ph type="body" idx="1"/>
          </p:nvPr>
        </p:nvSpPr>
        <p:spPr>
          <a:xfrm>
            <a:off x="595313" y="3540125"/>
            <a:ext cx="6134100" cy="5341938"/>
          </a:xfrm>
          <a:noFill/>
          <a:extLst>
            <a:ext uri="{909E8E84-426E-40DD-AFC4-6F175D3DCCD1}">
              <a14:hiddenFill xmlns:a14="http://schemas.microsoft.com/office/drawing/2010/main">
                <a:solidFill>
                  <a:srgbClr val="FFFFFF"/>
                </a:solidFill>
              </a14:hiddenFill>
            </a:ext>
          </a:extLst>
        </p:spPr>
        <p:txBody>
          <a:bodyPr lIns="97280" tIns="48641" rIns="97280" bIns="48641"/>
          <a:lstStyle/>
          <a:p>
            <a:r>
              <a:rPr lang="en-US" altLang="en-US" sz="900" b="1" dirty="0">
                <a:latin typeface="Arial" panose="020B0604020202020204" pitchFamily="34" charset="0"/>
              </a:rPr>
              <a:t>About slide:</a:t>
            </a:r>
          </a:p>
          <a:p>
            <a:pPr marL="171450" indent="-171450">
              <a:buFont typeface="Arial" panose="020B0604020202020204" pitchFamily="34" charset="0"/>
              <a:buChar char="•"/>
            </a:pPr>
            <a:r>
              <a:rPr lang="en-US" altLang="en-US" sz="900" dirty="0">
                <a:latin typeface="Arial" panose="020B0604020202020204" pitchFamily="34" charset="0"/>
              </a:rPr>
              <a:t>Tobacco dependence is a chronic condition that requires a two-prong approach for maximal treatment effectiveness (Fiore et al., 2008).</a:t>
            </a:r>
          </a:p>
          <a:p>
            <a:pPr marL="171450" indent="-171450">
              <a:buFont typeface="Arial" panose="020B0604020202020204" pitchFamily="34" charset="0"/>
              <a:buChar char="•"/>
            </a:pPr>
            <a:r>
              <a:rPr lang="en-US" altLang="en-US" sz="900" dirty="0">
                <a:latin typeface="Arial" panose="020B0604020202020204" pitchFamily="34" charset="0"/>
              </a:rPr>
              <a:t>Prolonged tobacco use of tobacco results in tobacco dependence, which is characterized as a physiological dependence (addiction to nicotine) and behavioral habit of using tobacco. </a:t>
            </a:r>
          </a:p>
          <a:p>
            <a:pPr marL="171450" indent="-171450">
              <a:buFont typeface="Arial" panose="020B0604020202020204" pitchFamily="34" charset="0"/>
              <a:buChar char="•"/>
            </a:pPr>
            <a:r>
              <a:rPr lang="en-US" altLang="en-US" sz="900" dirty="0">
                <a:latin typeface="Arial" panose="020B0604020202020204" pitchFamily="34" charset="0"/>
              </a:rPr>
              <a:t>Addiction can be treated with FDA-approved medications for smoking cessation, and the behavioral habit can be treated through behavior change programs, such as individualized counseling and group or online cessation programs.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900" b="1" dirty="0">
                <a:latin typeface="Arial" panose="020B0604020202020204" pitchFamily="34" charset="0"/>
              </a:rPr>
              <a:t>*Animation* </a:t>
            </a:r>
            <a:r>
              <a:rPr kumimoji="0" lang="en-US" altLang="en-US" sz="900" dirty="0">
                <a:solidFill>
                  <a:schemeClr val="bg1"/>
                </a:solidFill>
                <a:latin typeface="+mn-lt"/>
              </a:rPr>
              <a:t>Treatment should address the </a:t>
            </a:r>
            <a:r>
              <a:rPr kumimoji="0" lang="en-US" altLang="en-US" sz="900" b="1" dirty="0">
                <a:solidFill>
                  <a:schemeClr val="bg1"/>
                </a:solidFill>
                <a:latin typeface="+mn-lt"/>
              </a:rPr>
              <a:t>physiological</a:t>
            </a:r>
            <a:r>
              <a:rPr kumimoji="0" lang="en-US" altLang="en-US" sz="900" dirty="0">
                <a:solidFill>
                  <a:schemeClr val="bg1"/>
                </a:solidFill>
                <a:latin typeface="+mn-lt"/>
              </a:rPr>
              <a:t> </a:t>
            </a:r>
            <a:r>
              <a:rPr kumimoji="0" lang="en-US" altLang="en-US" sz="900" b="1" u="sng" dirty="0">
                <a:solidFill>
                  <a:schemeClr val="bg1"/>
                </a:solidFill>
                <a:latin typeface="+mn-lt"/>
              </a:rPr>
              <a:t>and</a:t>
            </a:r>
            <a:r>
              <a:rPr kumimoji="0" lang="en-US" altLang="en-US" sz="900" dirty="0">
                <a:solidFill>
                  <a:schemeClr val="bg1"/>
                </a:solidFill>
                <a:latin typeface="+mn-lt"/>
              </a:rPr>
              <a:t> the </a:t>
            </a:r>
            <a:r>
              <a:rPr kumimoji="0" lang="en-US" altLang="en-US" sz="900" b="1" dirty="0">
                <a:solidFill>
                  <a:schemeClr val="bg1"/>
                </a:solidFill>
                <a:latin typeface="+mn-lt"/>
              </a:rPr>
              <a:t>behavioral</a:t>
            </a:r>
            <a:r>
              <a:rPr kumimoji="0" lang="en-US" altLang="en-US" sz="900" dirty="0">
                <a:solidFill>
                  <a:schemeClr val="bg1"/>
                </a:solidFill>
                <a:latin typeface="+mn-lt"/>
              </a:rPr>
              <a:t> aspects of dependence.</a:t>
            </a:r>
          </a:p>
          <a:p>
            <a:pPr marL="171450" indent="-171450">
              <a:buFont typeface="Arial" panose="020B0604020202020204" pitchFamily="34" charset="0"/>
              <a:buChar char="•"/>
            </a:pPr>
            <a:endParaRPr lang="en-US" altLang="en-US" sz="900" b="1" dirty="0">
              <a:latin typeface="Arial" panose="020B0604020202020204" pitchFamily="34" charset="0"/>
            </a:endParaRPr>
          </a:p>
          <a:p>
            <a:endParaRPr lang="en-US" altLang="en-US" sz="900" dirty="0">
              <a:latin typeface="Arial" panose="020B0604020202020204" pitchFamily="34" charset="0"/>
            </a:endParaRPr>
          </a:p>
          <a:p>
            <a:r>
              <a:rPr lang="en-US" altLang="en-US" sz="900" dirty="0">
                <a:latin typeface="Arial" panose="020B0604020202020204" pitchFamily="34" charset="0"/>
              </a:rPr>
              <a:t>The Clinical Practice Guideline for treating tobacco use and dependence (Fiore et al., 2008), which summarizes more than 8,700 published articles, advocates the combination of behavioral counseling with pharmacotherapy in treating patients who smoke. </a:t>
            </a:r>
          </a:p>
          <a:p>
            <a:pPr>
              <a:spcAft>
                <a:spcPct val="30000"/>
              </a:spcAft>
            </a:pPr>
            <a:endParaRPr lang="en-US" altLang="en-US" sz="800" dirty="0">
              <a:latin typeface="Arial" panose="020B0604020202020204" pitchFamily="34" charset="0"/>
            </a:endParaRPr>
          </a:p>
          <a:p>
            <a:r>
              <a:rPr lang="en-US" altLang="en-US" sz="800" dirty="0">
                <a:latin typeface="Arial" panose="020B0604020202020204" pitchFamily="34" charset="0"/>
              </a:rPr>
              <a:t>Fiore MC, </a:t>
            </a:r>
            <a:r>
              <a:rPr lang="en-US" altLang="en-US" sz="800" dirty="0" err="1">
                <a:latin typeface="Arial" panose="020B0604020202020204" pitchFamily="34" charset="0"/>
              </a:rPr>
              <a:t>Ja</a:t>
            </a:r>
            <a:r>
              <a:rPr lang="en-US" altLang="en-US" sz="800" dirty="0" err="1">
                <a:latin typeface="Arial" panose="020B0604020202020204" pitchFamily="34" charset="0"/>
                <a:cs typeface="Arial" panose="020B0604020202020204" pitchFamily="34" charset="0"/>
              </a:rPr>
              <a:t>é</a:t>
            </a:r>
            <a:r>
              <a:rPr lang="en-US" altLang="en-US" sz="800" dirty="0" err="1">
                <a:latin typeface="Arial" panose="020B0604020202020204" pitchFamily="34" charset="0"/>
              </a:rPr>
              <a:t>n</a:t>
            </a:r>
            <a:r>
              <a:rPr lang="en-US" altLang="en-US" sz="800" dirty="0">
                <a:latin typeface="Arial" panose="020B0604020202020204" pitchFamily="34" charset="0"/>
              </a:rPr>
              <a:t> CR, Baker TB, et al. (2008). </a:t>
            </a:r>
            <a:r>
              <a:rPr lang="en-US" altLang="en-US" sz="800" i="1" dirty="0">
                <a:latin typeface="Arial" panose="020B0604020202020204" pitchFamily="34" charset="0"/>
              </a:rPr>
              <a:t>Treating Tobacco Use and Dependence: 2008 Update. Clinical Practice Guideline.</a:t>
            </a:r>
            <a:r>
              <a:rPr lang="en-US" altLang="en-US" sz="800" dirty="0">
                <a:latin typeface="Arial" panose="020B0604020202020204" pitchFamily="34" charset="0"/>
              </a:rPr>
              <a:t> Rockville, MD: U.S. Department of Health and Human Services. Public Health Service.</a:t>
            </a:r>
          </a:p>
        </p:txBody>
      </p:sp>
    </p:spTree>
    <p:extLst>
      <p:ext uri="{BB962C8B-B14F-4D97-AF65-F5344CB8AC3E}">
        <p14:creationId xmlns:p14="http://schemas.microsoft.com/office/powerpoint/2010/main" val="2990493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220788" y="708025"/>
            <a:ext cx="4725987" cy="3544888"/>
          </a:xfrm>
          <a:ln/>
        </p:spPr>
      </p:sp>
      <p:sp>
        <p:nvSpPr>
          <p:cNvPr id="128003" name="Notes Placeholder 2"/>
          <p:cNvSpPr>
            <a:spLocks noGrp="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Fewer than 5% of quit attempts are successful when people try to quit on their own. There are </a:t>
            </a:r>
            <a:r>
              <a:rPr lang="en-US" altLang="en-US" sz="1100" dirty="0">
                <a:latin typeface="+mn-lt"/>
              </a:rPr>
              <a:t>Various evidence-based tobacco cessation interventions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Treatments that combine tobacco cessation medications with behavioral interventions have the best rates of treatment acceptance and cessation (25-30% abstinence rate)  (Fiore &amp; Baker,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latin typeface="+mn-lt"/>
            </a:endParaRPr>
          </a:p>
        </p:txBody>
      </p:sp>
      <p:sp>
        <p:nvSpPr>
          <p:cNvPr id="12800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algn="l" defTabSz="931774">
              <a:defRPr/>
            </a:pPr>
            <a:fld id="{F59CDF0F-5017-488B-88ED-0DAD87172383}" type="slidenum">
              <a:rPr lang="en-US" altLang="en-US" sz="800">
                <a:solidFill>
                  <a:prstClr val="black"/>
                </a:solidFill>
              </a:rPr>
              <a:pPr algn="l" defTabSz="931774">
                <a:defRPr/>
              </a:pPr>
              <a:t>27</a:t>
            </a:fld>
            <a:endParaRPr lang="en-US" altLang="en-US" sz="800" dirty="0">
              <a:solidFill>
                <a:prstClr val="black"/>
              </a:solidFill>
            </a:endParaRPr>
          </a:p>
        </p:txBody>
      </p:sp>
    </p:spTree>
    <p:extLst>
      <p:ext uri="{BB962C8B-B14F-4D97-AF65-F5344CB8AC3E}">
        <p14:creationId xmlns:p14="http://schemas.microsoft.com/office/powerpoint/2010/main" val="3957117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rPr>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The Indiana Tobacco Quitline is a </a:t>
            </a:r>
            <a:r>
              <a:rPr lang="en-US" sz="1100" b="1" kern="1200" dirty="0">
                <a:solidFill>
                  <a:schemeClr val="tx1"/>
                </a:solidFill>
                <a:latin typeface="+mn-lt"/>
                <a:ea typeface="+mn-ea"/>
                <a:cs typeface="+mn-cs"/>
              </a:rPr>
              <a:t>FREE</a:t>
            </a:r>
            <a:r>
              <a:rPr lang="en-US" sz="1100" dirty="0">
                <a:latin typeface="+mn-lt"/>
              </a:rPr>
              <a:t> and </a:t>
            </a:r>
            <a:r>
              <a:rPr lang="en-US" sz="1100" b="1" kern="1200" dirty="0">
                <a:solidFill>
                  <a:schemeClr val="tx1"/>
                </a:solidFill>
                <a:latin typeface="+mn-lt"/>
                <a:ea typeface="+mn-ea"/>
                <a:cs typeface="+mn-cs"/>
              </a:rPr>
              <a:t>CONFIDENTIAL</a:t>
            </a:r>
            <a:r>
              <a:rPr lang="en-US" sz="1100" dirty="0">
                <a:latin typeface="+mn-lt"/>
              </a:rPr>
              <a:t> telephone-based counseling service to help Hoosiers quit using tobacco products (including e-cigarettes).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mn-lt"/>
              </a:rPr>
              <a:t>The Quitline is staffs dedicated Quit Coaches who are highly trained in cognitive behavioral therapy and who have helped hundreds of people quit using tobacco. The Quit Coach works with participants one-on-one and guide them through the process of breaking their tobacco addiction and work with the participants to develop an individualized quit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mn-lt"/>
              </a:rPr>
              <a:t>The </a:t>
            </a:r>
            <a:r>
              <a:rPr lang="en-US" altLang="en-US" sz="1100" dirty="0" err="1">
                <a:latin typeface="+mn-lt"/>
              </a:rPr>
              <a:t>quitline</a:t>
            </a:r>
            <a:r>
              <a:rPr lang="en-US" altLang="en-US" sz="1100" dirty="0">
                <a:latin typeface="+mn-lt"/>
              </a:rPr>
              <a:t> is available for Spanish speaking consumers but can accommodate over 150 different languages.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mn-lt"/>
              </a:rPr>
              <a:t>Youth program is ages 13-17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Research has shown that proactive phone counseling is more effective than less intensive approaches like self-help materials.  A review of multiple </a:t>
            </a:r>
            <a:r>
              <a:rPr lang="en-US" sz="1100" dirty="0" err="1">
                <a:latin typeface="+mn-lt"/>
              </a:rPr>
              <a:t>quitline</a:t>
            </a:r>
            <a:r>
              <a:rPr lang="en-US" sz="1100" dirty="0">
                <a:latin typeface="+mn-lt"/>
              </a:rPr>
              <a:t> studies indicated that proactive </a:t>
            </a:r>
            <a:r>
              <a:rPr lang="en-US" sz="1100" dirty="0" err="1">
                <a:latin typeface="+mn-lt"/>
              </a:rPr>
              <a:t>quitlines</a:t>
            </a:r>
            <a:r>
              <a:rPr lang="en-US" sz="1100" dirty="0">
                <a:latin typeface="+mn-lt"/>
              </a:rPr>
              <a:t>, like the Indiana Tobacco Quitline, showed a </a:t>
            </a:r>
            <a:r>
              <a:rPr lang="en-US" sz="1100" b="1" dirty="0">
                <a:latin typeface="+mn-lt"/>
              </a:rPr>
              <a:t>56% increase</a:t>
            </a:r>
            <a:r>
              <a:rPr lang="en-US" sz="1100" dirty="0">
                <a:latin typeface="+mn-lt"/>
              </a:rPr>
              <a:t> in quit rates when compared to self-help (people quitting on their own) (Stead et al. 2004).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B6E72603-D69D-4FD2-AA8F-2B1488DB97A9}" type="slidenum">
              <a:rPr lang="en-US" smtClean="0"/>
              <a:t>28</a:t>
            </a:fld>
            <a:endParaRPr lang="en-US"/>
          </a:p>
        </p:txBody>
      </p:sp>
    </p:spTree>
    <p:extLst>
      <p:ext uri="{BB962C8B-B14F-4D97-AF65-F5344CB8AC3E}">
        <p14:creationId xmlns:p14="http://schemas.microsoft.com/office/powerpoint/2010/main" val="2652214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0000"/>
              </a:lnSpc>
              <a:spcBef>
                <a:spcPts val="600"/>
              </a:spcBef>
              <a:buClr>
                <a:schemeClr val="bg1">
                  <a:lumMod val="50000"/>
                </a:schemeClr>
              </a:buClr>
            </a:pPr>
            <a:r>
              <a:rPr lang="en-US" sz="1100" b="1" dirty="0"/>
              <a:t>About Slide:</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This program includes higher intensity behavioral and pharmacological support for callers with a behavioral health condition.  </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These enhanced services include 7 prearranged calls from their quit coach, and these Quit Coaches have received additional training on mental health conditions and tobacco cessation. </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 In addition to the increased number of calls, those who enroll in the behavioral health program with the </a:t>
            </a:r>
            <a:r>
              <a:rPr lang="en-US" sz="1100" dirty="0" err="1"/>
              <a:t>quitline</a:t>
            </a:r>
            <a:r>
              <a:rPr lang="en-US" sz="1100" dirty="0"/>
              <a:t> receive FREE 12 week regimen of combination therapy NRT – Combination NRT is recommended by the Clinical practice guidelines and has shown increased rates of long-term abstinence over monotherapy.</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 And lastly, enrolled callers will have a letter sent to their mental health provider informing the provider of the patient’s quit attempt.  They also receive access to the other services and resources discussed.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5D8CD1-308F-4562-A887-E8356E6A0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46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t>Indiana Trends: </a:t>
            </a:r>
          </a:p>
          <a:p>
            <a:pPr marL="115888" indent="-115888">
              <a:buFontTx/>
              <a:buChar char="-"/>
            </a:pPr>
            <a:r>
              <a:rPr lang="en-US" sz="1200" dirty="0">
                <a:solidFill>
                  <a:srgbClr val="7030A0"/>
                </a:solidFill>
              </a:rPr>
              <a:t> </a:t>
            </a:r>
            <a:r>
              <a:rPr lang="en-US" sz="1200" b="1" dirty="0">
                <a:solidFill>
                  <a:srgbClr val="7030A0"/>
                </a:solidFill>
              </a:rPr>
              <a:t>Statistically significant decline from 2020-2021, </a:t>
            </a:r>
            <a:r>
              <a:rPr lang="en-US" sz="1200" b="0" dirty="0">
                <a:solidFill>
                  <a:srgbClr val="7030A0"/>
                </a:solidFill>
              </a:rPr>
              <a:t>similarly Indiana had a significantly decline in smoking from 2011 to 2021. </a:t>
            </a:r>
          </a:p>
          <a:p>
            <a:pPr marL="115888" indent="-115888">
              <a:buFontTx/>
              <a:buChar char="-"/>
            </a:pPr>
            <a:r>
              <a:rPr lang="en-US" sz="1200" dirty="0"/>
              <a:t>According to the 2020</a:t>
            </a:r>
            <a:r>
              <a:rPr lang="en-US" sz="1200" baseline="0" dirty="0"/>
              <a:t> Census </a:t>
            </a:r>
            <a:r>
              <a:rPr lang="en-US" sz="1200" u="none" dirty="0"/>
              <a:t>Indiana’s current population of 18 and older adults is 5,192,579. Of those 17.3% or approximately 898,316 Hoosiers are smoking. </a:t>
            </a:r>
            <a:r>
              <a:rPr lang="en-US" sz="1200" dirty="0"/>
              <a:t> </a:t>
            </a:r>
            <a:endParaRPr lang="en-US" dirty="0"/>
          </a:p>
        </p:txBody>
      </p:sp>
      <p:sp>
        <p:nvSpPr>
          <p:cNvPr id="4" name="Slide Number Placeholder 3"/>
          <p:cNvSpPr>
            <a:spLocks noGrp="1"/>
          </p:cNvSpPr>
          <p:nvPr>
            <p:ph type="sldNum" sz="quarter" idx="10"/>
          </p:nvPr>
        </p:nvSpPr>
        <p:spPr/>
        <p:txBody>
          <a:bodyPr/>
          <a:lstStyle/>
          <a:p>
            <a:fld id="{73F4EE5D-0154-44CD-929B-BFC5AC92016B}" type="slidenum">
              <a:rPr lang="en-US" smtClean="0"/>
              <a:pPr/>
              <a:t>3</a:t>
            </a:fld>
            <a:endParaRPr lang="en-US"/>
          </a:p>
        </p:txBody>
      </p:sp>
    </p:spTree>
    <p:extLst>
      <p:ext uri="{BB962C8B-B14F-4D97-AF65-F5344CB8AC3E}">
        <p14:creationId xmlns:p14="http://schemas.microsoft.com/office/powerpoint/2010/main" val="220085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30</a:t>
            </a:fld>
            <a:endParaRPr lang="en-US"/>
          </a:p>
        </p:txBody>
      </p:sp>
    </p:spTree>
    <p:extLst>
      <p:ext uri="{BB962C8B-B14F-4D97-AF65-F5344CB8AC3E}">
        <p14:creationId xmlns:p14="http://schemas.microsoft.com/office/powerpoint/2010/main" val="1091840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indent="-171450">
              <a:buFont typeface="Arial" panose="020B0604020202020204" pitchFamily="34" charset="0"/>
              <a:buChar char="•"/>
            </a:pPr>
            <a:r>
              <a:rPr lang="en-US" b="1" dirty="0"/>
              <a:t>Call to action to providers and organizations to examine how they currently assess and treat tobacco use. </a:t>
            </a:r>
          </a:p>
          <a:p>
            <a:pPr marL="171450" indent="-171450">
              <a:buFont typeface="Arial" panose="020B0604020202020204" pitchFamily="34" charset="0"/>
              <a:buChar char="•"/>
            </a:pPr>
            <a:r>
              <a:rPr lang="en-US" b="1" dirty="0"/>
              <a:t>These questions may be posed rhetorically or to engage the audience in a discussion. </a:t>
            </a:r>
          </a:p>
          <a:p>
            <a:endParaRPr lang="en-US" dirty="0"/>
          </a:p>
          <a:p>
            <a:pPr marL="171450" indent="-171450">
              <a:buFont typeface="Arial" panose="020B0604020202020204" pitchFamily="34" charset="0"/>
              <a:buChar char="•"/>
            </a:pPr>
            <a:r>
              <a:rPr lang="en-US" dirty="0"/>
              <a:t>The </a:t>
            </a:r>
            <a:r>
              <a:rPr lang="en-US" i="1" dirty="0"/>
              <a:t>PHS Clinical Practice Guideline for Treating Tobacco Use and Dependence </a:t>
            </a:r>
            <a:r>
              <a:rPr lang="en-US" dirty="0"/>
              <a:t>(2008) and the CDC recommend that clinics and health systems </a:t>
            </a:r>
            <a:r>
              <a:rPr lang="en-US" b="1" u="sng" dirty="0"/>
              <a:t>implement health systems changes to improve tobacco treatment delivery </a:t>
            </a:r>
            <a:r>
              <a:rPr lang="en-US" dirty="0"/>
              <a:t>(</a:t>
            </a:r>
            <a:r>
              <a:rPr lang="en-US" dirty="0" err="1"/>
              <a:t>eg</a:t>
            </a:r>
            <a:r>
              <a:rPr lang="en-US" dirty="0"/>
              <a:t>, establishing a process to identify tobacco users, educating staff on tobacco treatment, providing resources and feedback to promote interventions. Evidence suggests that health systems change can improve care delivery processes compared with clinical settings where such changes were not implemented.</a:t>
            </a:r>
          </a:p>
          <a:p>
            <a:endParaRPr lang="en-US" dirty="0"/>
          </a:p>
          <a:p>
            <a:r>
              <a:rPr lang="en-US" dirty="0"/>
              <a:t>Multiple factors influence how and to what extent health systems can implement systemic changes to improve identification and treatment of tobacco use. </a:t>
            </a:r>
          </a:p>
          <a:p>
            <a:pPr marL="171450" indent="-171450">
              <a:buFont typeface="Arial" panose="020B0604020202020204" pitchFamily="34" charset="0"/>
              <a:buChar char="•"/>
            </a:pPr>
            <a:r>
              <a:rPr lang="en-US" dirty="0"/>
              <a:t>Engaging leadership at all levels of the organization facilitates tobacco project implementation and expansion, ensures that resources are available, and promotes sustainability of the delivery of tobacco treatment services.</a:t>
            </a:r>
          </a:p>
          <a:p>
            <a:pPr marL="171450" indent="-171450">
              <a:buFont typeface="Arial" panose="020B0604020202020204" pitchFamily="34" charset="0"/>
              <a:buChar char="•"/>
            </a:pPr>
            <a:r>
              <a:rPr lang="en-US" dirty="0"/>
              <a:t>The EHR can support routine clinical smoking cessation protocols and documentation and is a key component of health systems change for tobacco. Embedding clear workflows into the EHR and utilizing “smart forms” and reports to track and link tobacco use with other health conditions can facilitate improvements in patient care.</a:t>
            </a:r>
          </a:p>
          <a:p>
            <a:pPr marL="171450" indent="-171450">
              <a:buFont typeface="Arial" panose="020B0604020202020204" pitchFamily="34" charset="0"/>
              <a:buChar char="•"/>
            </a:pPr>
            <a:r>
              <a:rPr lang="en-US" dirty="0"/>
              <a:t>Implementing new protocols and building capacity through staff trainings are important facilitators of systems change and increases staff confidence in helping patients quit using tobacco.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Suggested literature review:</a:t>
            </a:r>
          </a:p>
          <a:p>
            <a:pPr marL="0" indent="0">
              <a:buFont typeface="Arial" panose="020B0604020202020204" pitchFamily="34" charset="0"/>
              <a:buNone/>
            </a:pPr>
            <a:r>
              <a:rPr lang="en-US" dirty="0" err="1"/>
              <a:t>Whittet</a:t>
            </a:r>
            <a:r>
              <a:rPr lang="en-US" dirty="0"/>
              <a:t>, M., et al. </a:t>
            </a:r>
            <a:r>
              <a:rPr lang="en-US" i="1" dirty="0"/>
              <a:t>The Role of health systems in reducing tobacco dependence.</a:t>
            </a:r>
            <a:r>
              <a:rPr lang="en-US" i="0" dirty="0"/>
              <a:t> The American Journal of Accountable Care.  June 2019</a:t>
            </a:r>
          </a:p>
          <a:p>
            <a:pPr marL="0" indent="0">
              <a:buFont typeface="Arial" panose="020B0604020202020204" pitchFamily="34" charset="0"/>
              <a:buNone/>
            </a:pPr>
            <a:r>
              <a:rPr lang="en-US" b="1" dirty="0"/>
              <a:t>CDC Promising Policies And Practices To Address Tobacco Use By Persons With Mental And Substance Use Disorders</a:t>
            </a:r>
            <a:r>
              <a:rPr lang="en-US" dirty="0"/>
              <a:t>: </a:t>
            </a:r>
            <a:r>
              <a:rPr lang="en-US" dirty="0">
                <a:hlinkClick r:id="rId3"/>
              </a:rPr>
              <a:t>https://www.cdc.gov/tobacco/disparities/promising-policies-and-practices/pdfs/osh-behavioral-health-promising-practices-20160709-p.pdf</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31</a:t>
            </a:fld>
            <a:endParaRPr lang="en-US"/>
          </a:p>
        </p:txBody>
      </p:sp>
    </p:spTree>
    <p:extLst>
      <p:ext uri="{BB962C8B-B14F-4D97-AF65-F5344CB8AC3E}">
        <p14:creationId xmlns:p14="http://schemas.microsoft.com/office/powerpoint/2010/main" val="1311261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Support from national partner – SCLC.  Free continuing education on several tobacco-related behavioral health topics.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600" b="0" i="1"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A4CCB8-90FA-4890-BDD4-3A7BA08F1805}" type="datetime1">
              <a:rPr kumimoji="0" lang="en-US" sz="600" b="0" i="1"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2/13/2023</a:t>
            </a:fld>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600" b="0" i="1"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24269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Presenter Notes</a:t>
            </a:r>
            <a:r>
              <a:rPr lang="en-US"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Encourage audience members to get involved with the Indiana Leadership Academy for Wellness &amp; Tobacco Free Recovery (the Summit).  Suggest to invite to committee meeting, if appropriate.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more information on the summit visit: </a:t>
            </a:r>
            <a:r>
              <a:rPr lang="en-US" dirty="0">
                <a:hlinkClick r:id="rId3"/>
              </a:rPr>
              <a:t>https://www.in.gov/isdh/tpc/2781.htm</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committee members – please note the questions you receive, and we can discuss together on our monthly committee calls. </a:t>
            </a:r>
          </a:p>
        </p:txBody>
      </p:sp>
      <p:sp>
        <p:nvSpPr>
          <p:cNvPr id="4" name="Slide Number Placeholder 3"/>
          <p:cNvSpPr>
            <a:spLocks noGrp="1"/>
          </p:cNvSpPr>
          <p:nvPr>
            <p:ph type="sldNum" sz="quarter" idx="10"/>
          </p:nvPr>
        </p:nvSpPr>
        <p:spPr/>
        <p:txBody>
          <a:bodyPr/>
          <a:lstStyle/>
          <a:p>
            <a:fld id="{7BA1AE98-8BFA-4BB9-B857-DFB535B4A91E}" type="slidenum">
              <a:rPr lang="en-US" smtClean="0"/>
              <a:t>33</a:t>
            </a:fld>
            <a:endParaRPr lang="en-US"/>
          </a:p>
        </p:txBody>
      </p:sp>
    </p:spTree>
    <p:extLst>
      <p:ext uri="{BB962C8B-B14F-4D97-AF65-F5344CB8AC3E}">
        <p14:creationId xmlns:p14="http://schemas.microsoft.com/office/powerpoint/2010/main" val="65028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0" dirty="0"/>
              <a:t>About Slide:</a:t>
            </a:r>
          </a:p>
          <a:p>
            <a:r>
              <a:rPr lang="en-US" sz="1200" baseline="0" dirty="0"/>
              <a:t>The </a:t>
            </a:r>
            <a:r>
              <a:rPr lang="en-US" sz="1200" b="1" baseline="0" dirty="0"/>
              <a:t>BLACK</a:t>
            </a:r>
            <a:r>
              <a:rPr lang="en-US" sz="1200" baseline="0" dirty="0"/>
              <a:t> line you see across the chart is the overall smoking rate for Indiana (17.3%).  </a:t>
            </a:r>
          </a:p>
          <a:p>
            <a:r>
              <a:rPr lang="en-US" sz="1200" baseline="0" dirty="0"/>
              <a:t>Rates of smoking were significantly lower among those ages 18-24 and 65 years or older. The highest rates of smoking were seen among those ages 25-64.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not any significant differences in smoking rates between males and females. Nor were there any significant differences in smoking rates between racial groups. </a:t>
            </a:r>
            <a:endParaRPr lang="en-US" sz="1200" baseline="0" dirty="0"/>
          </a:p>
          <a:p>
            <a:endParaRPr lang="en-US" sz="1200" baseline="0" dirty="0"/>
          </a:p>
        </p:txBody>
      </p:sp>
      <p:sp>
        <p:nvSpPr>
          <p:cNvPr id="4" name="Slide Number Placeholder 3"/>
          <p:cNvSpPr>
            <a:spLocks noGrp="1"/>
          </p:cNvSpPr>
          <p:nvPr>
            <p:ph type="sldNum" sz="quarter" idx="10"/>
          </p:nvPr>
        </p:nvSpPr>
        <p:spPr/>
        <p:txBody>
          <a:bodyPr/>
          <a:lstStyle/>
          <a:p>
            <a:fld id="{73F4EE5D-0154-44CD-929B-BFC5AC92016B}" type="slidenum">
              <a:rPr lang="en-US" smtClean="0"/>
              <a:pPr/>
              <a:t>4</a:t>
            </a:fld>
            <a:endParaRPr lang="en-US"/>
          </a:p>
        </p:txBody>
      </p:sp>
    </p:spTree>
    <p:extLst>
      <p:ext uri="{BB962C8B-B14F-4D97-AF65-F5344CB8AC3E}">
        <p14:creationId xmlns:p14="http://schemas.microsoft.com/office/powerpoint/2010/main" val="179872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sz="1200" b="1" dirty="0"/>
              <a:t>About slide:</a:t>
            </a:r>
          </a:p>
          <a:p>
            <a:pPr>
              <a:spcAft>
                <a:spcPts val="600"/>
              </a:spcAft>
            </a:pPr>
            <a:r>
              <a:rPr lang="en-US" sz="1200" dirty="0"/>
              <a:t>We saw in 2021 that those</a:t>
            </a:r>
            <a:r>
              <a:rPr lang="en-US" sz="1200" baseline="0" dirty="0"/>
              <a:t> with less than a high school education had a significantly higher rate of smoking than any other level of education attained. Those that had a college education had a significantly lower rate of smoking than any other level of education attained.  We also saw that in general, the rate of smoking decreased as the reported household income level increased. Also, those with income less than $15,000 had a significantly higher rate of smoking compared to the other income levels. </a:t>
            </a:r>
          </a:p>
          <a:p>
            <a:pPr>
              <a:spcAft>
                <a:spcPts val="600"/>
              </a:spcAft>
            </a:pPr>
            <a:endParaRPr lang="en-US" sz="1200" baseline="0" dirty="0"/>
          </a:p>
          <a:p>
            <a:pPr>
              <a:spcAft>
                <a:spcPts val="600"/>
              </a:spcAft>
            </a:pPr>
            <a:r>
              <a:rPr lang="en-US" sz="1200" baseline="0" dirty="0"/>
              <a:t>I want to highlight that what we are seeing here is because of direct targeting by the tobacco industry. We know that the tobacco industry advertises, discounts and displays commercial tobacco products in some communities more than others.  These tailored tactics push dangerous tobacco products into the communities that have the fewest resources to deal with the health problems that come with the use of these products. </a:t>
            </a:r>
          </a:p>
        </p:txBody>
      </p:sp>
      <p:sp>
        <p:nvSpPr>
          <p:cNvPr id="4" name="Slide Number Placeholder 3"/>
          <p:cNvSpPr>
            <a:spLocks noGrp="1"/>
          </p:cNvSpPr>
          <p:nvPr>
            <p:ph type="sldNum" sz="quarter" idx="10"/>
          </p:nvPr>
        </p:nvSpPr>
        <p:spPr/>
        <p:txBody>
          <a:bodyPr/>
          <a:lstStyle/>
          <a:p>
            <a:fld id="{73F4EE5D-0154-44CD-929B-BFC5AC92016B}" type="slidenum">
              <a:rPr lang="en-US" smtClean="0"/>
              <a:pPr/>
              <a:t>5</a:t>
            </a:fld>
            <a:endParaRPr lang="en-US"/>
          </a:p>
        </p:txBody>
      </p:sp>
    </p:spTree>
    <p:extLst>
      <p:ext uri="{BB962C8B-B14F-4D97-AF65-F5344CB8AC3E}">
        <p14:creationId xmlns:p14="http://schemas.microsoft.com/office/powerpoint/2010/main" val="164734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About Slide:</a:t>
            </a:r>
          </a:p>
          <a:p>
            <a:r>
              <a:rPr lang="en-US" dirty="0"/>
              <a:t>This slide provides examples of how tobacco disproportionately impacts groups facing disadvantage. These populations continue to see increased rates of smoking.</a:t>
            </a:r>
          </a:p>
          <a:p>
            <a:r>
              <a:rPr lang="en-US" dirty="0"/>
              <a:t>Those experiencing 14 or more poor mental health days reported smoking at a significantly higher rate than those experiencing fewer than 14 poor mental health days.</a:t>
            </a:r>
          </a:p>
          <a:p>
            <a:endParaRPr lang="en-US" dirty="0"/>
          </a:p>
          <a:p>
            <a:r>
              <a:rPr lang="en-US" dirty="0"/>
              <a:t>Those ever diagnosed with depression (depressive disorder) reported smoking at a significantly higher rate than those never diagnosed with depression. </a:t>
            </a:r>
          </a:p>
          <a:p>
            <a:endParaRPr lang="en-US" dirty="0"/>
          </a:p>
          <a:p>
            <a:r>
              <a:rPr lang="en-US" dirty="0"/>
              <a:t>Those that identify as LGBT reported smoking at a significantly higher rate than those that are straight, not transgender.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without insurance reported smoking at significantly higher rates compared to those with insurance. </a:t>
            </a:r>
          </a:p>
          <a:p>
            <a:endParaRPr lang="en-US" dirty="0"/>
          </a:p>
          <a:p>
            <a:r>
              <a:rPr lang="en-US" dirty="0"/>
              <a:t>There were not any significant differences in smoking rates among women of child-bearing age and those 45 and older.</a:t>
            </a:r>
          </a:p>
          <a:p>
            <a:endParaRPr lang="en-US" dirty="0"/>
          </a:p>
        </p:txBody>
      </p:sp>
      <p:sp>
        <p:nvSpPr>
          <p:cNvPr id="4" name="Slide Number Placeholder 3"/>
          <p:cNvSpPr>
            <a:spLocks noGrp="1"/>
          </p:cNvSpPr>
          <p:nvPr>
            <p:ph type="sldNum" sz="quarter" idx="5"/>
          </p:nvPr>
        </p:nvSpPr>
        <p:spPr/>
        <p:txBody>
          <a:bodyPr/>
          <a:lstStyle/>
          <a:p>
            <a:fld id="{73F4EE5D-0154-44CD-929B-BFC5AC92016B}" type="slidenum">
              <a:rPr lang="en-US" smtClean="0"/>
              <a:pPr/>
              <a:t>6</a:t>
            </a:fld>
            <a:endParaRPr lang="en-US"/>
          </a:p>
        </p:txBody>
      </p:sp>
    </p:spTree>
    <p:extLst>
      <p:ext uri="{BB962C8B-B14F-4D97-AF65-F5344CB8AC3E}">
        <p14:creationId xmlns:p14="http://schemas.microsoft.com/office/powerpoint/2010/main" val="124163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050" b="1" i="0" u="none" strike="noStrike" kern="1200" baseline="0" dirty="0">
                <a:solidFill>
                  <a:schemeClr val="tx1"/>
                </a:solidFill>
                <a:latin typeface="+mn-lt"/>
                <a:ea typeface="+mn-ea"/>
                <a:cs typeface="+mn-cs"/>
              </a:rPr>
              <a:t>About Slide:</a:t>
            </a:r>
          </a:p>
          <a:p>
            <a:pPr marL="171450" indent="-171450">
              <a:spcBef>
                <a:spcPts val="600"/>
              </a:spcBef>
              <a:spcAft>
                <a:spcPts val="600"/>
              </a:spcAft>
              <a:buFont typeface="Arial" panose="020B0604020202020204" pitchFamily="34" charset="0"/>
              <a:buChar char="•"/>
            </a:pPr>
            <a:r>
              <a:rPr lang="en-US" sz="1050" dirty="0">
                <a:solidFill>
                  <a:schemeClr val="tx1">
                    <a:lumMod val="75000"/>
                  </a:schemeClr>
                </a:solidFill>
              </a:rPr>
              <a:t>Overall, adults with a behavioral health condition smoke at twice the rate of adults without a behavioral health condition.  (28% versus 14%) </a:t>
            </a:r>
          </a:p>
          <a:p>
            <a:pPr marL="171450" indent="-171450">
              <a:spcBef>
                <a:spcPts val="600"/>
              </a:spcBef>
              <a:spcAft>
                <a:spcPts val="600"/>
              </a:spcAft>
              <a:buFont typeface="Arial" panose="020B0604020202020204" pitchFamily="34" charset="0"/>
              <a:buChar char="•"/>
            </a:pPr>
            <a:r>
              <a:rPr lang="en-US" sz="1050" dirty="0">
                <a:solidFill>
                  <a:schemeClr val="tx1">
                    <a:lumMod val="75000"/>
                  </a:schemeClr>
                </a:solidFill>
              </a:rPr>
              <a:t>Most common causes of death among those with a BH condition include: cancer, heart disease, and lung disease – all of which can be caused by smoking.</a:t>
            </a:r>
          </a:p>
          <a:p>
            <a:pPr marL="0" indent="0">
              <a:spcBef>
                <a:spcPts val="600"/>
              </a:spcBef>
              <a:spcAft>
                <a:spcPts val="600"/>
              </a:spcAft>
              <a:buFont typeface="Arial" panose="020B0604020202020204" pitchFamily="34" charset="0"/>
              <a:buNone/>
            </a:pPr>
            <a:endParaRPr lang="en-US" sz="1050" dirty="0">
              <a:solidFill>
                <a:schemeClr val="tx1">
                  <a:lumMod val="75000"/>
                </a:schemeClr>
              </a:solidFill>
            </a:endParaRPr>
          </a:p>
          <a:p>
            <a:pPr marL="0" indent="0">
              <a:spcBef>
                <a:spcPts val="600"/>
              </a:spcBef>
              <a:spcAft>
                <a:spcPts val="600"/>
              </a:spcAft>
              <a:buFont typeface="Arial" panose="020B0604020202020204" pitchFamily="34" charset="0"/>
              <a:buNone/>
            </a:pPr>
            <a:r>
              <a:rPr lang="en-US" sz="1050" dirty="0">
                <a:solidFill>
                  <a:schemeClr val="tx1">
                    <a:lumMod val="75000"/>
                  </a:schemeClr>
                </a:solidFill>
              </a:rPr>
              <a:t>When looking at adults with </a:t>
            </a:r>
            <a:r>
              <a:rPr lang="en-US" sz="1050" b="1" dirty="0">
                <a:solidFill>
                  <a:schemeClr val="tx1">
                    <a:lumMod val="75000"/>
                  </a:schemeClr>
                </a:solidFill>
              </a:rPr>
              <a:t>any mental illness (or AMI), </a:t>
            </a:r>
            <a:r>
              <a:rPr lang="en-US" sz="1050" dirty="0">
                <a:solidFill>
                  <a:schemeClr val="tx1">
                    <a:lumMod val="75000"/>
                  </a:schemeClr>
                </a:solidFill>
              </a:rPr>
              <a:t>we see:</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Increased smoking rates (27% compared to 16%)</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Increased number of cigarettes smoked (2 packs more per month)</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Smoking making an impact on course of treatment - specifically nicotine may reduce the efficacy of prescribed therapies, requiring increased doses of medication compared to non-smokers.</a:t>
            </a:r>
            <a:br>
              <a:rPr lang="en-US" sz="1050" dirty="0">
                <a:solidFill>
                  <a:schemeClr val="tx1">
                    <a:lumMod val="75000"/>
                  </a:schemeClr>
                </a:solidFill>
              </a:rPr>
            </a:br>
            <a:endParaRPr lang="en-US" sz="1050" dirty="0">
              <a:solidFill>
                <a:schemeClr val="tx1">
                  <a:lumMod val="75000"/>
                </a:schemeClr>
              </a:solidFill>
            </a:endParaRPr>
          </a:p>
          <a:p>
            <a:pPr marL="0" indent="0">
              <a:spcBef>
                <a:spcPts val="600"/>
              </a:spcBef>
              <a:spcAft>
                <a:spcPts val="600"/>
              </a:spcAft>
              <a:buFont typeface="Arial" panose="020B0604020202020204" pitchFamily="34" charset="0"/>
              <a:buNone/>
            </a:pPr>
            <a:r>
              <a:rPr lang="en-US" sz="1050" dirty="0">
                <a:solidFill>
                  <a:schemeClr val="tx1">
                    <a:lumMod val="75000"/>
                  </a:schemeClr>
                </a:solidFill>
              </a:rPr>
              <a:t>When looking at adults with </a:t>
            </a:r>
            <a:r>
              <a:rPr lang="en-US" sz="1050" b="1" dirty="0">
                <a:solidFill>
                  <a:schemeClr val="tx1">
                    <a:lumMod val="75000"/>
                  </a:schemeClr>
                </a:solidFill>
              </a:rPr>
              <a:t>substance use disorders (SUD) </a:t>
            </a:r>
            <a:r>
              <a:rPr lang="en-US" sz="1050" dirty="0">
                <a:solidFill>
                  <a:schemeClr val="tx1">
                    <a:lumMod val="75000"/>
                  </a:schemeClr>
                </a:solidFill>
              </a:rPr>
              <a:t>we see:</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Increased smoking rates (42% compared to 16%)</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Challenges related to quitting, as less than half of all substance abuse facilities offer tobacco cessation counseling</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Increased likelihood of substance abuse relapse among smokers compared to non-smokers (those in a substance abuse facility)</a:t>
            </a:r>
          </a:p>
          <a:p>
            <a:pPr marL="171450" indent="-171450">
              <a:spcBef>
                <a:spcPts val="600"/>
              </a:spcBef>
              <a:spcAft>
                <a:spcPts val="600"/>
              </a:spcAft>
              <a:buFont typeface="Arial" panose="020B0604020202020204" pitchFamily="34" charset="0"/>
              <a:buChar char="•"/>
            </a:pPr>
            <a:endParaRPr lang="en-US" sz="1050" dirty="0">
              <a:solidFill>
                <a:schemeClr val="tx1">
                  <a:lumMod val="75000"/>
                </a:schemeClr>
              </a:solidFill>
            </a:endParaRPr>
          </a:p>
          <a:p>
            <a:endParaRPr lang="en-US" altLang="en-US" sz="1050" dirty="0">
              <a:latin typeface="+mn-lt"/>
            </a:endParaRPr>
          </a:p>
          <a:p>
            <a:r>
              <a:rPr lang="en-US" altLang="en-US" sz="1050" b="1" dirty="0">
                <a:latin typeface="+mn-lt"/>
              </a:rPr>
              <a:t>Sources:</a:t>
            </a:r>
          </a:p>
          <a:p>
            <a:pPr lvl="0">
              <a:defRPr/>
            </a:pPr>
            <a:r>
              <a:rPr lang="en-US" sz="1050" dirty="0">
                <a:solidFill>
                  <a:schemeClr val="bg2">
                    <a:lumMod val="25000"/>
                  </a:schemeClr>
                </a:solidFill>
                <a:cs typeface="Arial" panose="020B0604020202020204" pitchFamily="34" charset="0"/>
              </a:rPr>
              <a:t>Lipari, R.N. and Van Horn, S.L. </a:t>
            </a:r>
            <a:r>
              <a:rPr lang="en-US" sz="1050" i="1" dirty="0">
                <a:solidFill>
                  <a:schemeClr val="bg2">
                    <a:lumMod val="25000"/>
                  </a:schemeClr>
                </a:solidFill>
                <a:cs typeface="Arial" panose="020B0604020202020204" pitchFamily="34" charset="0"/>
              </a:rPr>
              <a:t>Smoking and mental illness among adults in the United States. </a:t>
            </a:r>
            <a:r>
              <a:rPr lang="en-US" sz="1050" dirty="0">
                <a:solidFill>
                  <a:schemeClr val="bg2">
                    <a:lumMod val="25000"/>
                  </a:schemeClr>
                </a:solidFill>
                <a:cs typeface="Arial" panose="020B0604020202020204" pitchFamily="34" charset="0"/>
              </a:rPr>
              <a:t>The CBHSQ Report: March 30, 2017. Center for Behavioral Health Statistics and Quality, Substance Abuse and Mental Health Services Administration, Rockville, MD.</a:t>
            </a:r>
          </a:p>
          <a:p>
            <a:pPr lvl="0">
              <a:defRPr/>
            </a:pPr>
            <a:r>
              <a:rPr lang="en-US" sz="1050" dirty="0">
                <a:solidFill>
                  <a:schemeClr val="bg2">
                    <a:lumMod val="25000"/>
                  </a:schemeClr>
                </a:solidFill>
              </a:rPr>
              <a:t>Smoking Cessation Leadership Center. Fact Sheet: </a:t>
            </a:r>
            <a:r>
              <a:rPr lang="en-US" sz="1050" u="sng" dirty="0">
                <a:solidFill>
                  <a:schemeClr val="bg2">
                    <a:lumMod val="25000"/>
                  </a:schemeClr>
                </a:solidFill>
                <a:hlinkClick r:id="rId3">
                  <a:extLst>
                    <a:ext uri="{A12FA001-AC4F-418D-AE19-62706E023703}">
                      <ahyp:hlinkClr xmlns:ahyp="http://schemas.microsoft.com/office/drawing/2018/hyperlinkcolor" val="tx"/>
                    </a:ext>
                  </a:extLst>
                </a:hlinkClick>
              </a:rPr>
              <a:t>Drug Interactions With Tobacco Smoke</a:t>
            </a:r>
            <a:r>
              <a:rPr lang="en-US" sz="1050" dirty="0">
                <a:solidFill>
                  <a:schemeClr val="bg2">
                    <a:lumMod val="25000"/>
                  </a:schemeClr>
                </a:solidFill>
              </a:rPr>
              <a:t>. San Francisco: Smoking Cessation Leadership Center, University of California, 2015</a:t>
            </a:r>
            <a:r>
              <a:rPr lang="en-US" sz="1050" dirty="0">
                <a:solidFill>
                  <a:schemeClr val="bg2">
                    <a:lumMod val="25000"/>
                  </a:schemeClr>
                </a:solidFill>
                <a:cs typeface="Arial" panose="020B0604020202020204" pitchFamily="34" charset="0"/>
              </a:rPr>
              <a:t> [accessed 2020 Dec 15]</a:t>
            </a:r>
            <a:endParaRPr lang="en-US" altLang="en-US" sz="1050" dirty="0">
              <a:solidFill>
                <a:schemeClr val="bg2">
                  <a:lumMod val="25000"/>
                </a:schemeClr>
              </a:solidFill>
              <a:cs typeface="Arial" panose="020B0604020202020204" pitchFamily="34" charset="0"/>
            </a:endParaRPr>
          </a:p>
          <a:p>
            <a:pPr lvl="0">
              <a:defRPr/>
            </a:pPr>
            <a:r>
              <a:rPr lang="en-US" altLang="en-US" sz="1050" dirty="0">
                <a:solidFill>
                  <a:schemeClr val="bg2">
                    <a:lumMod val="25000"/>
                  </a:schemeClr>
                </a:solidFill>
                <a:cs typeface="Arial" panose="020B0604020202020204" pitchFamily="34" charset="0"/>
              </a:rPr>
              <a:t>Tipperman, Doug. (2020). </a:t>
            </a:r>
            <a:r>
              <a:rPr lang="en-US" altLang="en-US" sz="1050" i="1" dirty="0">
                <a:solidFill>
                  <a:schemeClr val="bg2">
                    <a:lumMod val="25000"/>
                  </a:schemeClr>
                </a:solidFill>
                <a:cs typeface="Arial" panose="020B0604020202020204" pitchFamily="34" charset="0"/>
              </a:rPr>
              <a:t>Smoking and Behavioral Health:2019 NSDUH Trend Data Update. </a:t>
            </a:r>
            <a:r>
              <a:rPr lang="en-US" altLang="en-US" sz="1050" dirty="0">
                <a:solidFill>
                  <a:schemeClr val="bg2">
                    <a:lumMod val="25000"/>
                  </a:schemeClr>
                </a:solidFill>
                <a:cs typeface="Arial" panose="020B0604020202020204" pitchFamily="34" charset="0"/>
              </a:rPr>
              <a:t>U.S. Department of Health and Human Services. Substance Abuse and Mental Health Services Administration. https://smokingcessationleadership.ucsf.edu/sites/smokingcessationleadership.ucsf.edu/files/Documents/FactSheets/NSDUH%20Smoking% 20BH%20Trend%20Data %20-%202019%20Update.pdf</a:t>
            </a:r>
            <a:r>
              <a:rPr lang="en-US" altLang="en-US" sz="1050" i="1" dirty="0">
                <a:solidFill>
                  <a:schemeClr val="bg2">
                    <a:lumMod val="25000"/>
                  </a:schemeClr>
                </a:solidFill>
                <a:cs typeface="Arial" panose="020B0604020202020204" pitchFamily="34" charset="0"/>
              </a:rPr>
              <a:t>  </a:t>
            </a:r>
          </a:p>
          <a:p>
            <a:pPr marL="0" indent="0">
              <a:buFont typeface="+mj-lt"/>
              <a:buNone/>
            </a:pPr>
            <a:endParaRPr lang="en-US" altLang="en-US" sz="1050" dirty="0">
              <a:solidFill>
                <a:srgbClr val="FF0000"/>
              </a:solidFill>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5D8CD1-308F-4562-A887-E8356E6A0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7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indent="-171450">
              <a:buFont typeface="Arial" panose="020B0604020202020204" pitchFamily="34" charset="0"/>
              <a:buChar char="•"/>
            </a:pPr>
            <a:r>
              <a:rPr lang="en-US" b="0" dirty="0"/>
              <a:t>Explanation of why Behavioral health consumers have higher tobacco use rates</a:t>
            </a:r>
          </a:p>
          <a:p>
            <a:pPr marL="171450" indent="-171450">
              <a:buFont typeface="Arial" panose="020B0604020202020204" pitchFamily="34" charset="0"/>
              <a:buChar char="•"/>
            </a:pPr>
            <a:r>
              <a:rPr lang="en-US" dirty="0"/>
              <a:t>For years, the tobacco industry has used multiple strategies to market cigarettes to vulnerable populations, including those with behavioral health conditions. These strategies include:</a:t>
            </a:r>
          </a:p>
          <a:p>
            <a:pPr marL="628650" lvl="1" indent="-171450">
              <a:buFont typeface="Arial" panose="020B0604020202020204" pitchFamily="34" charset="0"/>
              <a:buChar char="•"/>
            </a:pPr>
            <a:r>
              <a:rPr lang="en-US" dirty="0"/>
              <a:t>Developing relationships with and making financial contributions to organizations that work with persons with mental health disorders.</a:t>
            </a:r>
          </a:p>
          <a:p>
            <a:pPr marL="628650" lvl="1" indent="-171450">
              <a:buFont typeface="Arial" panose="020B0604020202020204" pitchFamily="34" charset="0"/>
              <a:buChar char="•"/>
            </a:pPr>
            <a:r>
              <a:rPr lang="en-US" dirty="0"/>
              <a:t>Funding research to foster the myth that cessation would be too stressful because persons with mental health disorders use nicotine to alleviate negative mood (i.e., self-medicate).</a:t>
            </a:r>
          </a:p>
          <a:p>
            <a:pPr marL="628650" lvl="1" indent="-171450">
              <a:buFont typeface="Arial" panose="020B0604020202020204" pitchFamily="34" charset="0"/>
              <a:buChar char="•"/>
            </a:pPr>
            <a:r>
              <a:rPr lang="en-US" dirty="0"/>
              <a:t>Providing free or reduced-cost cigarettes to psychiatric facilities.</a:t>
            </a:r>
          </a:p>
          <a:p>
            <a:pPr marL="628650" lvl="1" indent="-171450">
              <a:buFont typeface="Arial" panose="020B0604020202020204" pitchFamily="34" charset="0"/>
              <a:buChar char="•"/>
            </a:pPr>
            <a:r>
              <a:rPr lang="en-US" dirty="0"/>
              <a:t>Supporting efforts to block smoke-free psychiatric hospital policies.</a:t>
            </a:r>
          </a:p>
          <a:p>
            <a:pPr marL="628650" lvl="1" indent="-171450">
              <a:buFont typeface="Arial" panose="020B0604020202020204" pitchFamily="34" charset="0"/>
              <a:buChar char="•"/>
            </a:pPr>
            <a:r>
              <a:rPr lang="en-US" dirty="0"/>
              <a:t>Creating marketing plans that target marginalized populations, including persons with mental health disorders. One example was “Project SCUM” (Sub Culture Urban Marketing), which was implemented in San Francisco in the mid-1990s.</a:t>
            </a:r>
          </a:p>
          <a:p>
            <a:pPr marL="628650" lvl="1" indent="-171450">
              <a:buFont typeface="Arial" panose="020B0604020202020204" pitchFamily="34" charset="0"/>
              <a:buChar char="•"/>
            </a:pPr>
            <a:r>
              <a:rPr lang="en-US" dirty="0"/>
              <a:t>Truth Tobacco Industry Documents – An archive of 14 million documents created by tobacco companies about their advertising, manufacturing, marketing, scientific research, and political activities, hosted by UCSF library.  Link: : </a:t>
            </a:r>
            <a:r>
              <a:rPr lang="en-US" dirty="0">
                <a:hlinkClick r:id="rId3"/>
              </a:rPr>
              <a:t>www.industrydocuments.ucsf.edu/tobacco/</a:t>
            </a: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Sources: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MARKETING TO THE MARGINALIZED: TOBACCO INDUSTRY TARGETING OF THE HOMELESS AND MENTALLY ILL: </a:t>
            </a:r>
            <a:r>
              <a:rPr lang="en-US" dirty="0">
                <a:hlinkClick r:id="rId4"/>
              </a:rPr>
              <a:t>https://escholarship.org/uc/item/73d0x34w#page-7</a:t>
            </a:r>
            <a:endParaRPr lang="en-US" dirty="0"/>
          </a:p>
          <a:p>
            <a:pPr marL="171450" indent="-171450">
              <a:buFont typeface="Arial" panose="020B0604020202020204" pitchFamily="34" charset="0"/>
              <a:buChar char="•"/>
            </a:pPr>
            <a:r>
              <a:rPr lang="en-US" dirty="0">
                <a:hlinkClick r:id="rId3"/>
              </a:rPr>
              <a:t>www.industrydocuments.ucsf.edu/tobacco/</a:t>
            </a:r>
            <a:endParaRPr lang="en-US" dirty="0"/>
          </a:p>
          <a:p>
            <a:pPr marL="171450" indent="-171450">
              <a:buFont typeface="Arial" panose="020B0604020202020204" pitchFamily="34" charset="0"/>
              <a:buChar char="•"/>
            </a:pPr>
            <a:r>
              <a:rPr lang="en-US" dirty="0">
                <a:hlinkClick r:id="rId5"/>
              </a:rPr>
              <a:t>https://www.ncbi.nlm.nih.gov/pmc/articles/PMC2632440/</a:t>
            </a:r>
            <a:endParaRPr lang="en-US" b="0" dirty="0"/>
          </a:p>
        </p:txBody>
      </p:sp>
      <p:sp>
        <p:nvSpPr>
          <p:cNvPr id="4" name="Slide Number Placeholder 3"/>
          <p:cNvSpPr>
            <a:spLocks noGrp="1"/>
          </p:cNvSpPr>
          <p:nvPr>
            <p:ph type="sldNum" sz="quarter" idx="5"/>
          </p:nvPr>
        </p:nvSpPr>
        <p:spPr/>
        <p:txBody>
          <a:bodyPr/>
          <a:lstStyle/>
          <a:p>
            <a:fld id="{7BA1AE98-8BFA-4BB9-B857-DFB535B4A91E}" type="slidenum">
              <a:rPr lang="en-US" smtClean="0"/>
              <a:t>8</a:t>
            </a:fld>
            <a:endParaRPr lang="en-US"/>
          </a:p>
        </p:txBody>
      </p:sp>
    </p:spTree>
    <p:extLst>
      <p:ext uri="{BB962C8B-B14F-4D97-AF65-F5344CB8AC3E}">
        <p14:creationId xmlns:p14="http://schemas.microsoft.com/office/powerpoint/2010/main" val="395644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kern="1200" dirty="0">
                <a:solidFill>
                  <a:schemeClr val="tx1"/>
                </a:solidFill>
                <a:effectLst/>
                <a:latin typeface="+mn-lt"/>
                <a:ea typeface="+mn-ea"/>
                <a:cs typeface="+mn-cs"/>
              </a:rPr>
              <a:t>About slide:</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Smoking can damage nearly every part of your body.</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Visual depiction of the various cancers and chronic diseases caused from smoking.</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Each condition presented in bold red text and followed by an asterisk (*) is a new disease causally linked to smoking in the 2014 Surgeon General’s Report, The Health Consequences of Smoking—50 Years of Progress.</a:t>
            </a:r>
          </a:p>
          <a:p>
            <a:pPr marL="171450" indent="-171450">
              <a:buFont typeface="Arial" panose="020B0604020202020204" pitchFamily="34" charset="0"/>
              <a:buChar char="•"/>
            </a:pPr>
            <a:endParaRPr lang="en-US" sz="1100" b="0" i="0" kern="1200" dirty="0">
              <a:solidFill>
                <a:schemeClr val="tx1"/>
              </a:solidFill>
              <a:effectLst/>
              <a:latin typeface="+mn-lt"/>
              <a:ea typeface="+mn-ea"/>
              <a:cs typeface="+mn-cs"/>
            </a:endParaRPr>
          </a:p>
          <a:p>
            <a:r>
              <a:rPr lang="en-US" sz="1100" b="1" i="0" u="sng" kern="1200" dirty="0">
                <a:solidFill>
                  <a:schemeClr val="tx1"/>
                </a:solidFill>
                <a:effectLst/>
                <a:latin typeface="+mn-lt"/>
                <a:ea typeface="+mn-ea"/>
                <a:cs typeface="+mn-cs"/>
              </a:rPr>
              <a:t>Cancers</a:t>
            </a:r>
          </a:p>
          <a:p>
            <a:r>
              <a:rPr lang="en-US" sz="1100" b="0" i="0" kern="1200" dirty="0">
                <a:solidFill>
                  <a:schemeClr val="tx1"/>
                </a:solidFill>
                <a:effectLst/>
                <a:latin typeface="+mn-lt"/>
                <a:ea typeface="+mn-ea"/>
                <a:cs typeface="+mn-cs"/>
              </a:rPr>
              <a:t>Oropharynx</a:t>
            </a:r>
          </a:p>
          <a:p>
            <a:r>
              <a:rPr lang="en-US" sz="1100" b="0" i="0" kern="1200" dirty="0">
                <a:solidFill>
                  <a:schemeClr val="tx1"/>
                </a:solidFill>
                <a:effectLst/>
                <a:latin typeface="+mn-lt"/>
                <a:ea typeface="+mn-ea"/>
                <a:cs typeface="+mn-cs"/>
              </a:rPr>
              <a:t>Larynx</a:t>
            </a:r>
          </a:p>
          <a:p>
            <a:r>
              <a:rPr lang="en-US" sz="1100" b="0" i="0" kern="1200" dirty="0">
                <a:solidFill>
                  <a:schemeClr val="tx1"/>
                </a:solidFill>
                <a:effectLst/>
                <a:latin typeface="+mn-lt"/>
                <a:ea typeface="+mn-ea"/>
                <a:cs typeface="+mn-cs"/>
              </a:rPr>
              <a:t>Esophagus</a:t>
            </a:r>
          </a:p>
          <a:p>
            <a:r>
              <a:rPr lang="en-US" sz="1100" b="0" i="0" kern="1200" dirty="0">
                <a:solidFill>
                  <a:schemeClr val="tx1"/>
                </a:solidFill>
                <a:effectLst/>
                <a:latin typeface="+mn-lt"/>
                <a:ea typeface="+mn-ea"/>
                <a:cs typeface="+mn-cs"/>
              </a:rPr>
              <a:t>Trachea, bronchus, and lung</a:t>
            </a:r>
          </a:p>
          <a:p>
            <a:r>
              <a:rPr lang="en-US" sz="1100" b="0" i="0" kern="1200" dirty="0">
                <a:solidFill>
                  <a:schemeClr val="tx1"/>
                </a:solidFill>
                <a:effectLst/>
                <a:latin typeface="+mn-lt"/>
                <a:ea typeface="+mn-ea"/>
                <a:cs typeface="+mn-cs"/>
              </a:rPr>
              <a:t>Acute myeloid leukemia</a:t>
            </a:r>
          </a:p>
          <a:p>
            <a:r>
              <a:rPr lang="en-US" sz="1100" b="0" i="0" kern="1200" dirty="0">
                <a:solidFill>
                  <a:schemeClr val="tx1"/>
                </a:solidFill>
                <a:effectLst/>
                <a:latin typeface="+mn-lt"/>
                <a:ea typeface="+mn-ea"/>
                <a:cs typeface="+mn-cs"/>
              </a:rPr>
              <a:t>Stomach</a:t>
            </a:r>
          </a:p>
          <a:p>
            <a:r>
              <a:rPr lang="en-US" sz="1100" b="1" i="0" kern="1200" dirty="0">
                <a:solidFill>
                  <a:schemeClr val="tx1"/>
                </a:solidFill>
                <a:effectLst/>
                <a:latin typeface="+mn-lt"/>
                <a:ea typeface="+mn-ea"/>
                <a:cs typeface="+mn-cs"/>
              </a:rPr>
              <a:t>Liver</a:t>
            </a:r>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Pancreas</a:t>
            </a:r>
          </a:p>
          <a:p>
            <a:r>
              <a:rPr lang="en-US" sz="1100" b="0" i="0" kern="1200" dirty="0">
                <a:solidFill>
                  <a:schemeClr val="tx1"/>
                </a:solidFill>
                <a:effectLst/>
                <a:latin typeface="+mn-lt"/>
                <a:ea typeface="+mn-ea"/>
                <a:cs typeface="+mn-cs"/>
              </a:rPr>
              <a:t>Kidney and ureter</a:t>
            </a:r>
          </a:p>
          <a:p>
            <a:r>
              <a:rPr lang="en-US" sz="1100" b="0" i="0" kern="1200" dirty="0">
                <a:solidFill>
                  <a:schemeClr val="tx1"/>
                </a:solidFill>
                <a:effectLst/>
                <a:latin typeface="+mn-lt"/>
                <a:ea typeface="+mn-ea"/>
                <a:cs typeface="+mn-cs"/>
              </a:rPr>
              <a:t>Cervix</a:t>
            </a:r>
          </a:p>
          <a:p>
            <a:r>
              <a:rPr lang="en-US" sz="1100" b="0" i="0" kern="1200" dirty="0">
                <a:solidFill>
                  <a:schemeClr val="tx1"/>
                </a:solidFill>
                <a:effectLst/>
                <a:latin typeface="+mn-lt"/>
                <a:ea typeface="+mn-ea"/>
                <a:cs typeface="+mn-cs"/>
              </a:rPr>
              <a:t>Bladder</a:t>
            </a:r>
          </a:p>
          <a:p>
            <a:r>
              <a:rPr lang="en-US" sz="1100" b="1" i="0" kern="1200" dirty="0">
                <a:solidFill>
                  <a:schemeClr val="tx1"/>
                </a:solidFill>
                <a:effectLst/>
                <a:latin typeface="+mn-lt"/>
                <a:ea typeface="+mn-ea"/>
                <a:cs typeface="+mn-cs"/>
              </a:rPr>
              <a:t>Colorectal</a:t>
            </a:r>
            <a:endParaRPr lang="en-US" sz="1100" b="0" i="0" kern="1200" dirty="0">
              <a:solidFill>
                <a:schemeClr val="tx1"/>
              </a:solidFill>
              <a:effectLst/>
              <a:latin typeface="+mn-lt"/>
              <a:ea typeface="+mn-ea"/>
              <a:cs typeface="+mn-cs"/>
            </a:endParaRPr>
          </a:p>
          <a:p>
            <a:r>
              <a:rPr lang="en-US" sz="1100" b="1" i="0" u="sng" kern="1200" dirty="0">
                <a:solidFill>
                  <a:schemeClr val="tx1"/>
                </a:solidFill>
                <a:effectLst/>
                <a:latin typeface="+mn-lt"/>
                <a:ea typeface="+mn-ea"/>
                <a:cs typeface="+mn-cs"/>
              </a:rPr>
              <a:t>Chronic Diseases</a:t>
            </a:r>
          </a:p>
          <a:p>
            <a:r>
              <a:rPr lang="en-US" sz="1100" b="0" i="0" kern="1200" dirty="0">
                <a:solidFill>
                  <a:schemeClr val="tx1"/>
                </a:solidFill>
                <a:effectLst/>
                <a:latin typeface="+mn-lt"/>
                <a:ea typeface="+mn-ea"/>
                <a:cs typeface="+mn-cs"/>
              </a:rPr>
              <a:t>Stroke</a:t>
            </a:r>
          </a:p>
          <a:p>
            <a:r>
              <a:rPr lang="en-US" sz="1100" b="0" i="0" kern="1200" dirty="0">
                <a:solidFill>
                  <a:schemeClr val="tx1"/>
                </a:solidFill>
                <a:effectLst/>
                <a:latin typeface="+mn-lt"/>
                <a:ea typeface="+mn-ea"/>
                <a:cs typeface="+mn-cs"/>
              </a:rPr>
              <a:t>Blindness, cataracts, </a:t>
            </a:r>
            <a:r>
              <a:rPr lang="en-US" sz="1100" b="1" i="0" kern="1200" dirty="0">
                <a:solidFill>
                  <a:schemeClr val="tx1"/>
                </a:solidFill>
                <a:effectLst/>
                <a:latin typeface="+mn-lt"/>
                <a:ea typeface="+mn-ea"/>
                <a:cs typeface="+mn-cs"/>
              </a:rPr>
              <a:t>age-related macular degeneration</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Congenital defects-maternal smoking: orofacial clefts</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Periodontitis</a:t>
            </a:r>
          </a:p>
          <a:p>
            <a:r>
              <a:rPr lang="en-US" sz="1100" b="0" i="0" kern="1200" dirty="0">
                <a:solidFill>
                  <a:schemeClr val="tx1"/>
                </a:solidFill>
                <a:effectLst/>
                <a:latin typeface="+mn-lt"/>
                <a:ea typeface="+mn-ea"/>
                <a:cs typeface="+mn-cs"/>
              </a:rPr>
              <a:t>Aortic aneurysm, early abdominal aortic atherosclerosis in young adults</a:t>
            </a:r>
          </a:p>
          <a:p>
            <a:r>
              <a:rPr lang="en-US" sz="1100" b="0" i="0" kern="1200" dirty="0">
                <a:solidFill>
                  <a:schemeClr val="tx1"/>
                </a:solidFill>
                <a:effectLst/>
                <a:latin typeface="+mn-lt"/>
                <a:ea typeface="+mn-ea"/>
                <a:cs typeface="+mn-cs"/>
              </a:rPr>
              <a:t>Coronary heart disease</a:t>
            </a:r>
          </a:p>
          <a:p>
            <a:r>
              <a:rPr lang="en-US" sz="1100" b="0" i="0" kern="1200" dirty="0">
                <a:solidFill>
                  <a:schemeClr val="tx1"/>
                </a:solidFill>
                <a:effectLst/>
                <a:latin typeface="+mn-lt"/>
                <a:ea typeface="+mn-ea"/>
                <a:cs typeface="+mn-cs"/>
              </a:rPr>
              <a:t>Pneumonia</a:t>
            </a:r>
          </a:p>
          <a:p>
            <a:r>
              <a:rPr lang="en-US" sz="1100" b="0" i="0" kern="1200" dirty="0">
                <a:solidFill>
                  <a:schemeClr val="tx1"/>
                </a:solidFill>
                <a:effectLst/>
                <a:latin typeface="+mn-lt"/>
                <a:ea typeface="+mn-ea"/>
                <a:cs typeface="+mn-cs"/>
              </a:rPr>
              <a:t>Atherosclerotic peripheral vascular disease</a:t>
            </a:r>
          </a:p>
          <a:p>
            <a:r>
              <a:rPr lang="en-US" sz="1100" b="0" i="0" kern="1200" dirty="0">
                <a:solidFill>
                  <a:schemeClr val="tx1"/>
                </a:solidFill>
                <a:effectLst/>
                <a:latin typeface="+mn-lt"/>
                <a:ea typeface="+mn-ea"/>
                <a:cs typeface="+mn-cs"/>
              </a:rPr>
              <a:t>Chronic obstructive pulmonary disease, </a:t>
            </a:r>
            <a:r>
              <a:rPr lang="en-US" sz="1100" b="1" i="0" kern="1200" dirty="0">
                <a:solidFill>
                  <a:schemeClr val="tx1"/>
                </a:solidFill>
                <a:effectLst/>
                <a:latin typeface="+mn-lt"/>
                <a:ea typeface="+mn-ea"/>
                <a:cs typeface="+mn-cs"/>
              </a:rPr>
              <a:t>tuberculosis</a:t>
            </a:r>
            <a:r>
              <a:rPr lang="en-US" sz="1100" b="0" i="0" kern="1200" dirty="0">
                <a:solidFill>
                  <a:schemeClr val="tx1"/>
                </a:solidFill>
                <a:effectLst/>
                <a:latin typeface="+mn-lt"/>
                <a:ea typeface="+mn-ea"/>
                <a:cs typeface="+mn-cs"/>
              </a:rPr>
              <a:t>,* asthma, and other respiratory effects</a:t>
            </a:r>
          </a:p>
          <a:p>
            <a:r>
              <a:rPr lang="en-US" sz="1100" b="1" i="0" kern="1200" dirty="0">
                <a:solidFill>
                  <a:schemeClr val="tx1"/>
                </a:solidFill>
                <a:effectLst/>
                <a:latin typeface="+mn-lt"/>
                <a:ea typeface="+mn-ea"/>
                <a:cs typeface="+mn-cs"/>
              </a:rPr>
              <a:t>Diabetes</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Reproductive effects in women (including reduced fertility)</a:t>
            </a:r>
          </a:p>
          <a:p>
            <a:r>
              <a:rPr lang="en-US" sz="1100" b="0" i="0" kern="1200" dirty="0">
                <a:solidFill>
                  <a:schemeClr val="tx1"/>
                </a:solidFill>
                <a:effectLst/>
                <a:latin typeface="+mn-lt"/>
                <a:ea typeface="+mn-ea"/>
                <a:cs typeface="+mn-cs"/>
              </a:rPr>
              <a:t>Hip fractures</a:t>
            </a:r>
          </a:p>
          <a:p>
            <a:r>
              <a:rPr lang="en-US" sz="1100" b="1" i="0" kern="1200" dirty="0">
                <a:solidFill>
                  <a:schemeClr val="tx1"/>
                </a:solidFill>
                <a:effectLst/>
                <a:latin typeface="+mn-lt"/>
                <a:ea typeface="+mn-ea"/>
                <a:cs typeface="+mn-cs"/>
              </a:rPr>
              <a:t>Ectopic pregnancy</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Male sexual function-erectile dysfunction</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Rheumatoid arthritis</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Immune function</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Overall diminished health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U.S. Department of Health and Human Services. </a:t>
            </a:r>
            <a:r>
              <a:rPr lang="en-US" sz="1200" b="0" i="1" kern="1200" dirty="0">
                <a:solidFill>
                  <a:schemeClr val="tx1"/>
                </a:solidFill>
                <a:effectLst/>
                <a:latin typeface="+mn-lt"/>
                <a:ea typeface="+mn-ea"/>
                <a:cs typeface="+mn-cs"/>
              </a:rPr>
              <a:t>The Health Consequences of Smoking: 50 Years of Progress. A Report of the Surgeon General</a:t>
            </a:r>
            <a:r>
              <a:rPr lang="en-US" sz="1200" b="0" i="0" kern="1200" dirty="0">
                <a:solidFill>
                  <a:schemeClr val="tx1"/>
                </a:solidFill>
                <a:effectLst/>
                <a:latin typeface="+mn-lt"/>
                <a:ea typeface="+mn-ea"/>
                <a:cs typeface="+mn-cs"/>
              </a:rPr>
              <a:t>. Atlanta, GA: U.S. Department of Health and Human Services, Centers for Disease Control and Prevention, National Center for Chronic Disease Prevention and Health Promotion, Office on Smoking and Health, 2014.</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9</a:t>
            </a:fld>
            <a:endParaRPr lang="en-US"/>
          </a:p>
        </p:txBody>
      </p:sp>
    </p:spTree>
    <p:extLst>
      <p:ext uri="{BB962C8B-B14F-4D97-AF65-F5344CB8AC3E}">
        <p14:creationId xmlns:p14="http://schemas.microsoft.com/office/powerpoint/2010/main" val="284889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130595" y="2404534"/>
            <a:ext cx="5826719" cy="1646302"/>
          </a:xfrm>
        </p:spPr>
        <p:txBody>
          <a:bodyPr anchor="b">
            <a:noAutofit/>
          </a:bodyPr>
          <a:lstStyle>
            <a:lvl1pPr algn="r">
              <a:defRPr sz="4000">
                <a:solidFill>
                  <a:schemeClr val="accent1"/>
                </a:solidFill>
              </a:defRPr>
            </a:lvl1pPr>
          </a:lstStyle>
          <a:p>
            <a:r>
              <a:rPr lang="en-US" dirty="0"/>
              <a:t>Title of Presentation</a:t>
            </a:r>
          </a:p>
        </p:txBody>
      </p:sp>
      <p:sp>
        <p:nvSpPr>
          <p:cNvPr id="3" name="Subtitle 2"/>
          <p:cNvSpPr>
            <a:spLocks noGrp="1"/>
          </p:cNvSpPr>
          <p:nvPr>
            <p:ph type="subTitle" idx="1" hasCustomPrompt="1"/>
          </p:nvPr>
        </p:nvSpPr>
        <p:spPr>
          <a:xfrm>
            <a:off x="1130595" y="4050834"/>
            <a:ext cx="5826719" cy="1096899"/>
          </a:xfrm>
        </p:spPr>
        <p:txBody>
          <a:bodyPr anchor="t"/>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and Credentials</a:t>
            </a:r>
          </a:p>
          <a:p>
            <a:r>
              <a:rPr lang="en-US" dirty="0"/>
              <a:t>Title and Organization Name </a:t>
            </a:r>
          </a:p>
        </p:txBody>
      </p:sp>
      <p:sp>
        <p:nvSpPr>
          <p:cNvPr id="4" name="Date Placeholder 3"/>
          <p:cNvSpPr>
            <a:spLocks noGrp="1"/>
          </p:cNvSpPr>
          <p:nvPr>
            <p:ph type="dt" sz="half" idx="10"/>
          </p:nvPr>
        </p:nvSpPr>
        <p:spPr/>
        <p:txBody>
          <a:bodyPr/>
          <a:lstStyle/>
          <a:p>
            <a:fld id="{EF4B2126-54B6-4902-9F48-385A99E97770}"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97643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8B1B91-0FB6-4AE5-B736-7A71F4FAD97F}"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767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5DAADB-37A1-4F2B-B377-FF0E7DDE6006}"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274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DCEAFB-8D29-41B1-B4B0-1B380B4BF0B2}"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4992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6F1781-5A56-4101-B603-7FC82AFCC115}"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706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8D3956-53CD-4DD9-AD8D-A15FCCCBAD34}"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487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F9730-992E-4038-AFD7-75B759D93A0E}"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5699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99BAF-A6C1-4AA3-AC18-D6CC532AACD8}"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1734973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47230"/>
          </a:xfrm>
        </p:spPr>
        <p:txBody>
          <a:bodyPr anchor="b">
            <a:normAutofit/>
          </a:bodyPr>
          <a:lstStyle>
            <a:lvl1pPr algn="ctr">
              <a:defRPr sz="4000" b="1"/>
            </a:lvl1pPr>
          </a:lstStyle>
          <a:p>
            <a:r>
              <a:rPr lang="en-US" dirty="0"/>
              <a:t>Title of Presentation </a:t>
            </a:r>
          </a:p>
        </p:txBody>
      </p:sp>
      <p:sp>
        <p:nvSpPr>
          <p:cNvPr id="3" name="Subtitle 2"/>
          <p:cNvSpPr>
            <a:spLocks noGrp="1"/>
          </p:cNvSpPr>
          <p:nvPr>
            <p:ph type="subTitle" idx="1" hasCustomPrompt="1"/>
          </p:nvPr>
        </p:nvSpPr>
        <p:spPr>
          <a:xfrm>
            <a:off x="1143000" y="3602038"/>
            <a:ext cx="6858000" cy="427290"/>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and Credentials</a:t>
            </a:r>
          </a:p>
        </p:txBody>
      </p:sp>
      <p:sp>
        <p:nvSpPr>
          <p:cNvPr id="4" name="Date Placeholder 3"/>
          <p:cNvSpPr>
            <a:spLocks noGrp="1"/>
          </p:cNvSpPr>
          <p:nvPr>
            <p:ph type="dt" sz="half" idx="10"/>
          </p:nvPr>
        </p:nvSpPr>
        <p:spPr/>
        <p:txBody>
          <a:bodyPr/>
          <a:lstStyle/>
          <a:p>
            <a:fld id="{1BB22F04-9295-45BF-8BE9-2581B1CA05EC}" type="datetime1">
              <a:rPr lang="en-US" smtClean="0"/>
              <a:t>2/13/2023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15" name="Text Placeholder 14">
            <a:extLst>
              <a:ext uri="{FF2B5EF4-FFF2-40B4-BE49-F238E27FC236}">
                <a16:creationId xmlns:a16="http://schemas.microsoft.com/office/drawing/2014/main" id="{008F5BEF-22A8-4559-907B-0788AA777A03}"/>
              </a:ext>
            </a:extLst>
          </p:cNvPr>
          <p:cNvSpPr>
            <a:spLocks noGrp="1"/>
          </p:cNvSpPr>
          <p:nvPr>
            <p:ph type="body" sz="quarter" idx="14" hasCustomPrompt="1"/>
          </p:nvPr>
        </p:nvSpPr>
        <p:spPr>
          <a:xfrm>
            <a:off x="1143000" y="4089611"/>
            <a:ext cx="6770405" cy="499482"/>
          </a:xfrm>
        </p:spPr>
        <p:txBody>
          <a:bodyPr/>
          <a:lstStyle>
            <a:lvl1pPr marL="0" indent="0" algn="ctr">
              <a:buNone/>
              <a:defRPr sz="2400"/>
            </a:lvl1pPr>
            <a:lvl2pPr marL="457200" indent="0">
              <a:buNone/>
              <a:defRPr/>
            </a:lvl2pPr>
          </a:lstStyle>
          <a:p>
            <a:pPr lvl="0"/>
            <a:r>
              <a:rPr lang="en-US" dirty="0"/>
              <a:t>Title and Organization</a:t>
            </a:r>
          </a:p>
        </p:txBody>
      </p:sp>
    </p:spTree>
    <p:extLst>
      <p:ext uri="{BB962C8B-B14F-4D97-AF65-F5344CB8AC3E}">
        <p14:creationId xmlns:p14="http://schemas.microsoft.com/office/powerpoint/2010/main" val="1728288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a:t>Click to edit Master title style</a:t>
            </a:r>
          </a:p>
        </p:txBody>
      </p:sp>
      <p:sp>
        <p:nvSpPr>
          <p:cNvPr id="3" name="Table Placeholder 2"/>
          <p:cNvSpPr>
            <a:spLocks noGrp="1"/>
          </p:cNvSpPr>
          <p:nvPr>
            <p:ph type="tbl" idx="1"/>
          </p:nvPr>
        </p:nvSpPr>
        <p:spPr>
          <a:xfrm>
            <a:off x="838200" y="2133600"/>
            <a:ext cx="7924800" cy="399891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BE43C-4F07-4B7F-B0EA-4AB0F888D2A9}" type="slidenum">
              <a:rPr lang="en-US"/>
              <a:pPr>
                <a:defRPr/>
              </a:pPr>
              <a:t>‹#›</a:t>
            </a:fld>
            <a:endParaRPr lang="en-US"/>
          </a:p>
        </p:txBody>
      </p:sp>
    </p:spTree>
    <p:extLst>
      <p:ext uri="{BB962C8B-B14F-4D97-AF65-F5344CB8AC3E}">
        <p14:creationId xmlns:p14="http://schemas.microsoft.com/office/powerpoint/2010/main" val="126416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8"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9" y="6452364"/>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solidFill>
                  <a:srgbClr val="052049"/>
                </a:solidFill>
              </a:rPr>
              <a:t>5/17/18</a:t>
            </a:r>
            <a:endParaRPr lang="en-US" dirty="0">
              <a:solidFill>
                <a:srgbClr val="052049"/>
              </a:solidFill>
            </a:endParaRPr>
          </a:p>
        </p:txBody>
      </p:sp>
      <p:sp>
        <p:nvSpPr>
          <p:cNvPr id="9" name="Footer Placeholder 5"/>
          <p:cNvSpPr>
            <a:spLocks noGrp="1"/>
          </p:cNvSpPr>
          <p:nvPr>
            <p:ph type="ftr" sz="quarter" idx="3"/>
          </p:nvPr>
        </p:nvSpPr>
        <p:spPr>
          <a:xfrm>
            <a:off x="36340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solidFill>
                <a:srgbClr val="052049"/>
              </a:solidFill>
            </a:endParaRPr>
          </a:p>
        </p:txBody>
      </p:sp>
    </p:spTree>
    <p:extLst>
      <p:ext uri="{BB962C8B-B14F-4D97-AF65-F5344CB8AC3E}">
        <p14:creationId xmlns:p14="http://schemas.microsoft.com/office/powerpoint/2010/main" val="3413801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54B07-438D-4D36-BC1F-B8E03226CD5F}"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3929" y="6492875"/>
            <a:ext cx="512638" cy="365125"/>
          </a:xfrm>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93216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B04DFE-D9F5-45ED-84F2-AC3ECA9548AD}"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71181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EAA2C5-C97D-4E9B-A63D-F6415CCCF57C}"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188182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70850F-757A-443D-BD1F-3E80BE4BA5FA}" type="datetime1">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17959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1F2DC2-34D9-45C6-82A6-95CAA5FCC9E8}" type="datetime1">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82576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1929A-B0DB-42A6-AD6F-B5C66F5C845C}" type="datetime1">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1678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45F11A0-2D70-4A9E-8A32-D127DA008040}"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43462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4E3184-D895-4076-A81F-A9CD04D6892D}"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387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794136-E8EC-4CE3-AA49-29DF2850EE11}" type="datetime1">
              <a:rPr lang="en-US" smtClean="0"/>
              <a:t>2/13/2023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2E35A13-C281-44A8-8EEF-C95DD58D5649}" type="slidenum">
              <a:rPr lang="en-US" smtClean="0"/>
              <a:t>‹#›</a:t>
            </a:fld>
            <a:endParaRPr lang="en-US"/>
          </a:p>
        </p:txBody>
      </p:sp>
    </p:spTree>
    <p:extLst>
      <p:ext uri="{BB962C8B-B14F-4D97-AF65-F5344CB8AC3E}">
        <p14:creationId xmlns:p14="http://schemas.microsoft.com/office/powerpoint/2010/main" val="816848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https://linkprotect.cudasvc.com/url?a=https%3a%2f%2flh3.googleusercontent.com%2fr-xxFhQRhGGrPkLFTswdTZFH3ETVgKd1jIEb0KR6Nm1F6VEaJpopcTHqMBz5FI0apbpB75Nt9XrgtOtQHj2Nq7DlMRzSyJwPXHIU9TBjR1RJbkv42NlTz6BPOWPijfn2cqt2r-rA&amp;c=E,1,IQ3c6bMGGcb7xoO3o_AEHcpC42B9iQfhckgn-wo-OyEdzYpbO3ujnr_VK8k3vcMS3altxBLK1qFXegpQIJLzLoOT3wCkBPE8EM1p_fww5EZ9EA,,&amp;typo=1" TargetMode="External"/><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jpeg"/><Relationship Id="rId5" Type="http://schemas.openxmlformats.org/officeDocument/2006/relationships/image" Target="../media/image15.jp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4.jpeg"/><Relationship Id="rId9" Type="http://schemas.openxmlformats.org/officeDocument/2006/relationships/hyperlink" Target="tobaccofreerecovery.org" TargetMode="External"/><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hyperlink" Target="http://www.quitnowindiana.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quitnowindiana.com/"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2.xml.rels><?xml version="1.0" encoding="UTF-8" standalone="yes"?>
<Relationships xmlns="http://schemas.openxmlformats.org/package/2006/relationships"><Relationship Id="rId3" Type="http://schemas.openxmlformats.org/officeDocument/2006/relationships/hyperlink" Target="http://www.smokingcessationleadership.ucsf.edu/webinar-promotion"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hyperlink" Target="tobaccofreerecovery.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dustrydocuments.ucsf.edu/tobacc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78CC7D-86ED-4E15-9348-3FC9DF9FCEC9}"/>
              </a:ext>
            </a:extLst>
          </p:cNvPr>
          <p:cNvSpPr>
            <a:spLocks noGrp="1"/>
          </p:cNvSpPr>
          <p:nvPr>
            <p:ph type="ctrTitle"/>
          </p:nvPr>
        </p:nvSpPr>
        <p:spPr>
          <a:xfrm>
            <a:off x="1130595" y="986589"/>
            <a:ext cx="5826719" cy="3064247"/>
          </a:xfrm>
        </p:spPr>
        <p:txBody>
          <a:bodyPr/>
          <a:lstStyle/>
          <a:p>
            <a:r>
              <a:rPr lang="en-US" b="1" dirty="0"/>
              <a:t>Making the Case for Tobacco Treatment for Behavioral Health Clients</a:t>
            </a:r>
          </a:p>
        </p:txBody>
      </p:sp>
      <p:sp>
        <p:nvSpPr>
          <p:cNvPr id="11" name="Subtitle 10">
            <a:extLst>
              <a:ext uri="{FF2B5EF4-FFF2-40B4-BE49-F238E27FC236}">
                <a16:creationId xmlns:a16="http://schemas.microsoft.com/office/drawing/2014/main" id="{DB6D1BCB-F835-46CC-AC14-7E17E5E4F515}"/>
              </a:ext>
            </a:extLst>
          </p:cNvPr>
          <p:cNvSpPr>
            <a:spLocks noGrp="1"/>
          </p:cNvSpPr>
          <p:nvPr>
            <p:ph type="subTitle" idx="1"/>
          </p:nvPr>
        </p:nvSpPr>
        <p:spPr/>
        <p:txBody>
          <a:bodyPr/>
          <a:lstStyle/>
          <a:p>
            <a:endParaRPr lang="en-US" dirty="0"/>
          </a:p>
        </p:txBody>
      </p:sp>
      <p:sp>
        <p:nvSpPr>
          <p:cNvPr id="9" name="Slide Number Placeholder 8">
            <a:extLst>
              <a:ext uri="{FF2B5EF4-FFF2-40B4-BE49-F238E27FC236}">
                <a16:creationId xmlns:a16="http://schemas.microsoft.com/office/drawing/2014/main" id="{6E7D87EA-55F8-4945-B3F2-629D64CEB4D1}"/>
              </a:ext>
            </a:extLst>
          </p:cNvPr>
          <p:cNvSpPr>
            <a:spLocks noGrp="1"/>
          </p:cNvSpPr>
          <p:nvPr>
            <p:ph type="sldNum" sz="quarter" idx="12"/>
          </p:nvPr>
        </p:nvSpPr>
        <p:spPr/>
        <p:txBody>
          <a:bodyPr/>
          <a:lstStyle/>
          <a:p>
            <a:fld id="{32E35A13-C281-44A8-8EEF-C95DD58D5649}" type="slidenum">
              <a:rPr lang="en-US" smtClean="0"/>
              <a:t>1</a:t>
            </a:fld>
            <a:endParaRPr lang="en-US"/>
          </a:p>
        </p:txBody>
      </p:sp>
    </p:spTree>
    <p:extLst>
      <p:ext uri="{BB962C8B-B14F-4D97-AF65-F5344CB8AC3E}">
        <p14:creationId xmlns:p14="http://schemas.microsoft.com/office/powerpoint/2010/main" val="18526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09599" y="478155"/>
            <a:ext cx="6572836" cy="869950"/>
          </a:xfrm>
        </p:spPr>
        <p:txBody>
          <a:bodyPr>
            <a:noAutofit/>
          </a:bodyPr>
          <a:lstStyle/>
          <a:p>
            <a:r>
              <a:rPr lang="en-US" dirty="0"/>
              <a:t>Birth and Infant Outcomes</a:t>
            </a:r>
          </a:p>
        </p:txBody>
      </p:sp>
      <p:sp>
        <p:nvSpPr>
          <p:cNvPr id="9" name="Content Placeholder 8"/>
          <p:cNvSpPr>
            <a:spLocks noGrp="1"/>
          </p:cNvSpPr>
          <p:nvPr>
            <p:ph sz="quarter" idx="2"/>
          </p:nvPr>
        </p:nvSpPr>
        <p:spPr>
          <a:xfrm>
            <a:off x="609599" y="2737247"/>
            <a:ext cx="3090672" cy="2898010"/>
          </a:xfrm>
        </p:spPr>
        <p:txBody>
          <a:bodyPr/>
          <a:lstStyle/>
          <a:p>
            <a:pPr marL="742950" lvl="1" indent="-285750">
              <a:buClr>
                <a:srgbClr val="FF9900"/>
              </a:buClr>
              <a:buSzPct val="60000"/>
              <a:buFont typeface="Wingdings" pitchFamily="2" charset="2"/>
              <a:buChar char="Ø"/>
            </a:pPr>
            <a:r>
              <a:rPr lang="en-US" sz="1800" dirty="0">
                <a:solidFill>
                  <a:srgbClr val="58524B"/>
                </a:solidFill>
              </a:rPr>
              <a:t>Infertility</a:t>
            </a:r>
          </a:p>
          <a:p>
            <a:pPr marL="742950" lvl="1" indent="-285750">
              <a:buClr>
                <a:srgbClr val="FF9900"/>
              </a:buClr>
              <a:buSzPct val="60000"/>
              <a:buFont typeface="Wingdings" pitchFamily="2" charset="2"/>
              <a:buChar char="Ø"/>
            </a:pPr>
            <a:r>
              <a:rPr lang="en-US" sz="1800" dirty="0">
                <a:solidFill>
                  <a:srgbClr val="58524B"/>
                </a:solidFill>
              </a:rPr>
              <a:t>Miscarriage</a:t>
            </a:r>
          </a:p>
          <a:p>
            <a:pPr marL="742950" lvl="1" indent="-285750">
              <a:buClr>
                <a:srgbClr val="FF9900"/>
              </a:buClr>
              <a:buSzPct val="60000"/>
              <a:buFont typeface="Wingdings" pitchFamily="2" charset="2"/>
              <a:buChar char="Ø"/>
            </a:pPr>
            <a:r>
              <a:rPr lang="en-US" sz="1800" dirty="0">
                <a:solidFill>
                  <a:srgbClr val="58524B"/>
                </a:solidFill>
              </a:rPr>
              <a:t>Ectopic Pregnancy</a:t>
            </a:r>
          </a:p>
          <a:p>
            <a:pPr marL="742950" lvl="1" indent="-285750">
              <a:buClr>
                <a:srgbClr val="FF9900"/>
              </a:buClr>
              <a:buSzPct val="60000"/>
              <a:buFont typeface="Wingdings" pitchFamily="2" charset="2"/>
              <a:buChar char="Ø"/>
            </a:pPr>
            <a:r>
              <a:rPr lang="en-US" sz="1800" dirty="0">
                <a:solidFill>
                  <a:srgbClr val="58524B"/>
                </a:solidFill>
              </a:rPr>
              <a:t>Premature Birth</a:t>
            </a:r>
          </a:p>
          <a:p>
            <a:pPr marL="742950" lvl="1" indent="-285750">
              <a:buClr>
                <a:srgbClr val="FF9900"/>
              </a:buClr>
              <a:buSzPct val="60000"/>
              <a:buFont typeface="Wingdings" pitchFamily="2" charset="2"/>
              <a:buChar char="Ø"/>
            </a:pPr>
            <a:r>
              <a:rPr lang="en-US" sz="1800" dirty="0">
                <a:solidFill>
                  <a:srgbClr val="58524B"/>
                </a:solidFill>
              </a:rPr>
              <a:t>Low Birth Weight</a:t>
            </a:r>
          </a:p>
          <a:p>
            <a:pPr marL="742950" lvl="1" indent="-285750">
              <a:buClr>
                <a:srgbClr val="FF9900"/>
              </a:buClr>
              <a:buSzPct val="60000"/>
              <a:buFont typeface="Wingdings" pitchFamily="2" charset="2"/>
              <a:buChar char="Ø"/>
            </a:pPr>
            <a:r>
              <a:rPr lang="en-US" sz="1800" dirty="0">
                <a:solidFill>
                  <a:srgbClr val="58524B"/>
                </a:solidFill>
              </a:rPr>
              <a:t>Stillbirth</a:t>
            </a:r>
          </a:p>
          <a:p>
            <a:pPr marL="742950" lvl="1" indent="-285750">
              <a:buClr>
                <a:srgbClr val="FF9900"/>
              </a:buClr>
              <a:buSzPct val="60000"/>
              <a:buFont typeface="Wingdings" pitchFamily="2" charset="2"/>
              <a:buChar char="Ø"/>
            </a:pPr>
            <a:r>
              <a:rPr lang="en-US" sz="1800" dirty="0">
                <a:solidFill>
                  <a:srgbClr val="58524B"/>
                </a:solidFill>
              </a:rPr>
              <a:t>SIDS</a:t>
            </a:r>
          </a:p>
          <a:p>
            <a:endParaRPr lang="en-US" dirty="0"/>
          </a:p>
        </p:txBody>
      </p:sp>
      <p:sp>
        <p:nvSpPr>
          <p:cNvPr id="11" name="Content Placeholder 10"/>
          <p:cNvSpPr>
            <a:spLocks noGrp="1"/>
          </p:cNvSpPr>
          <p:nvPr>
            <p:ph sz="quarter" idx="4"/>
          </p:nvPr>
        </p:nvSpPr>
        <p:spPr>
          <a:xfrm>
            <a:off x="3866640" y="2737247"/>
            <a:ext cx="3767538" cy="2600298"/>
          </a:xfrm>
        </p:spPr>
        <p:txBody>
          <a:bodyPr/>
          <a:lstStyle/>
          <a:p>
            <a:pPr marL="742950" lvl="1" indent="-285750">
              <a:buClr>
                <a:srgbClr val="FF9900"/>
              </a:buClr>
              <a:buSzPct val="60000"/>
              <a:buFont typeface="Wingdings" pitchFamily="2" charset="2"/>
              <a:buChar char="Ø"/>
            </a:pPr>
            <a:r>
              <a:rPr lang="en-US" sz="1800" dirty="0">
                <a:solidFill>
                  <a:srgbClr val="58524B"/>
                </a:solidFill>
              </a:rPr>
              <a:t>SIDS</a:t>
            </a:r>
          </a:p>
          <a:p>
            <a:pPr marL="742950" lvl="1" indent="-285750">
              <a:buClr>
                <a:srgbClr val="FF9900"/>
              </a:buClr>
              <a:buSzPct val="60000"/>
              <a:buFont typeface="Wingdings" pitchFamily="2" charset="2"/>
              <a:buChar char="Ø"/>
            </a:pPr>
            <a:r>
              <a:rPr lang="en-US" sz="1800" dirty="0">
                <a:solidFill>
                  <a:srgbClr val="58524B"/>
                </a:solidFill>
              </a:rPr>
              <a:t>Ear infections</a:t>
            </a:r>
          </a:p>
          <a:p>
            <a:pPr marL="742950" lvl="1" indent="-285750">
              <a:buClr>
                <a:srgbClr val="FF9900"/>
              </a:buClr>
              <a:buSzPct val="60000"/>
              <a:buFont typeface="Wingdings" pitchFamily="2" charset="2"/>
              <a:buChar char="Ø"/>
            </a:pPr>
            <a:r>
              <a:rPr lang="en-US" sz="1800" dirty="0">
                <a:solidFill>
                  <a:srgbClr val="58524B"/>
                </a:solidFill>
              </a:rPr>
              <a:t>Respiratory Infections</a:t>
            </a:r>
          </a:p>
          <a:p>
            <a:pPr marL="742950" lvl="1" indent="-285750">
              <a:buClr>
                <a:srgbClr val="FF9900"/>
              </a:buClr>
              <a:buSzPct val="60000"/>
              <a:buFont typeface="Wingdings" pitchFamily="2" charset="2"/>
              <a:buChar char="Ø"/>
            </a:pPr>
            <a:r>
              <a:rPr lang="en-US" sz="1800" dirty="0">
                <a:solidFill>
                  <a:srgbClr val="58524B"/>
                </a:solidFill>
              </a:rPr>
              <a:t>Asthma</a:t>
            </a:r>
          </a:p>
          <a:p>
            <a:pPr marL="742950" lvl="1" indent="-285750">
              <a:buClr>
                <a:srgbClr val="FF9900"/>
              </a:buClr>
              <a:buSzPct val="60000"/>
              <a:buFont typeface="Wingdings" pitchFamily="2" charset="2"/>
              <a:buChar char="Ø"/>
            </a:pPr>
            <a:r>
              <a:rPr lang="en-US" sz="1800" dirty="0">
                <a:solidFill>
                  <a:srgbClr val="58524B"/>
                </a:solidFill>
              </a:rPr>
              <a:t>Links with childhood obesity, cancer, attention disorders</a:t>
            </a:r>
          </a:p>
        </p:txBody>
      </p:sp>
      <p:sp>
        <p:nvSpPr>
          <p:cNvPr id="8" name="Text Placeholder 7"/>
          <p:cNvSpPr>
            <a:spLocks noGrp="1"/>
          </p:cNvSpPr>
          <p:nvPr>
            <p:ph type="body" sz="quarter" idx="1"/>
          </p:nvPr>
        </p:nvSpPr>
        <p:spPr>
          <a:xfrm>
            <a:off x="533400" y="1872099"/>
            <a:ext cx="3421912" cy="640080"/>
          </a:xfrm>
        </p:spPr>
        <p:txBody>
          <a:bodyPr/>
          <a:lstStyle/>
          <a:p>
            <a:endParaRPr lang="en-US" b="1" dirty="0">
              <a:solidFill>
                <a:srgbClr val="58524B"/>
              </a:solidFill>
            </a:endParaRPr>
          </a:p>
          <a:p>
            <a:pPr algn="ctr"/>
            <a:r>
              <a:rPr lang="en-US" b="1" dirty="0">
                <a:solidFill>
                  <a:srgbClr val="58524B"/>
                </a:solidFill>
              </a:rPr>
              <a:t>Maternal/Fetal Harm from Tobacco Use</a:t>
            </a:r>
          </a:p>
        </p:txBody>
      </p:sp>
      <p:sp>
        <p:nvSpPr>
          <p:cNvPr id="10" name="Text Placeholder 9"/>
          <p:cNvSpPr>
            <a:spLocks noGrp="1"/>
          </p:cNvSpPr>
          <p:nvPr>
            <p:ph type="body" sz="quarter" idx="3"/>
          </p:nvPr>
        </p:nvSpPr>
        <p:spPr>
          <a:xfrm>
            <a:off x="4091763" y="1642229"/>
            <a:ext cx="3090672" cy="869950"/>
          </a:xfrm>
        </p:spPr>
        <p:txBody>
          <a:bodyPr/>
          <a:lstStyle/>
          <a:p>
            <a:endParaRPr lang="en-US" dirty="0">
              <a:solidFill>
                <a:srgbClr val="8B005A"/>
              </a:solidFill>
            </a:endParaRPr>
          </a:p>
          <a:p>
            <a:pPr algn="ctr"/>
            <a:r>
              <a:rPr lang="en-US" b="1" dirty="0">
                <a:solidFill>
                  <a:srgbClr val="58524B"/>
                </a:solidFill>
              </a:rPr>
              <a:t>Infant/Child Harm from Tobacco Use</a:t>
            </a:r>
          </a:p>
        </p:txBody>
      </p:sp>
      <p:sp>
        <p:nvSpPr>
          <p:cNvPr id="12" name="TextBox 11"/>
          <p:cNvSpPr txBox="1"/>
          <p:nvPr/>
        </p:nvSpPr>
        <p:spPr>
          <a:xfrm>
            <a:off x="-1" y="6027003"/>
            <a:ext cx="9144001" cy="830997"/>
          </a:xfrm>
          <a:prstGeom prst="rect">
            <a:avLst/>
          </a:prstGeom>
          <a:solidFill>
            <a:srgbClr val="58524B"/>
          </a:solidFill>
        </p:spPr>
        <p:txBody>
          <a:bodyPr wrap="square" rtlCol="0">
            <a:spAutoFit/>
          </a:bodyPr>
          <a:lstStyle/>
          <a:p>
            <a:pPr algn="ctr"/>
            <a:r>
              <a:rPr lang="en-US" sz="2400" b="1" dirty="0">
                <a:solidFill>
                  <a:schemeClr val="bg1"/>
                </a:solidFill>
                <a:latin typeface="+mn-lt"/>
              </a:rPr>
              <a:t>Tobacco use during pregnancy is directly associated </a:t>
            </a:r>
          </a:p>
          <a:p>
            <a:pPr algn="ctr"/>
            <a:r>
              <a:rPr lang="en-US" sz="2400" b="1" dirty="0">
                <a:solidFill>
                  <a:schemeClr val="bg1"/>
                </a:solidFill>
                <a:latin typeface="+mn-lt"/>
              </a:rPr>
              <a:t>with the top four causes of infant mortality </a:t>
            </a:r>
          </a:p>
        </p:txBody>
      </p:sp>
      <p:cxnSp>
        <p:nvCxnSpPr>
          <p:cNvPr id="4" name="Straight Connector 3">
            <a:extLst>
              <a:ext uri="{FF2B5EF4-FFF2-40B4-BE49-F238E27FC236}">
                <a16:creationId xmlns:a16="http://schemas.microsoft.com/office/drawing/2014/main" id="{028EBBBA-42CB-41B6-A3F5-72ABA940DEAC}"/>
              </a:ext>
            </a:extLst>
          </p:cNvPr>
          <p:cNvCxnSpPr/>
          <p:nvPr/>
        </p:nvCxnSpPr>
        <p:spPr>
          <a:xfrm>
            <a:off x="4572000" y="2512179"/>
            <a:ext cx="24313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4D2F42-9E3E-4718-BFFA-DE5FF8D4E63C}"/>
              </a:ext>
            </a:extLst>
          </p:cNvPr>
          <p:cNvCxnSpPr/>
          <p:nvPr/>
        </p:nvCxnSpPr>
        <p:spPr>
          <a:xfrm>
            <a:off x="992372" y="2486721"/>
            <a:ext cx="24313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7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2223230" y="1695353"/>
            <a:ext cx="1189333" cy="1189333"/>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sp>
        <p:nvSpPr>
          <p:cNvPr id="66" name="Rectangle: Rounded Corners 65">
            <a:extLst>
              <a:ext uri="{FF2B5EF4-FFF2-40B4-BE49-F238E27FC236}">
                <a16:creationId xmlns:a16="http://schemas.microsoft.com/office/drawing/2014/main" id="{27341B1C-5DEE-4181-8589-E6F29D211EFB}"/>
              </a:ext>
            </a:extLst>
          </p:cNvPr>
          <p:cNvSpPr/>
          <p:nvPr/>
        </p:nvSpPr>
        <p:spPr>
          <a:xfrm>
            <a:off x="3700876" y="1462380"/>
            <a:ext cx="1817835" cy="4624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400" dirty="0">
              <a:solidFill>
                <a:schemeClr val="tx1">
                  <a:lumMod val="75000"/>
                </a:schemeClr>
              </a:solidFill>
              <a:latin typeface="+mj-lt"/>
            </a:endParaRPr>
          </a:p>
        </p:txBody>
      </p:sp>
      <p:sp>
        <p:nvSpPr>
          <p:cNvPr id="53" name="Rectangle 52"/>
          <p:cNvSpPr/>
          <p:nvPr/>
        </p:nvSpPr>
        <p:spPr>
          <a:xfrm>
            <a:off x="-12009" y="6161009"/>
            <a:ext cx="8515929" cy="677108"/>
          </a:xfrm>
          <a:prstGeom prst="rect">
            <a:avLst/>
          </a:prstGeom>
        </p:spPr>
        <p:txBody>
          <a:bodyPr wrap="square">
            <a:spAutoFit/>
          </a:bodyPr>
          <a:lstStyle/>
          <a:p>
            <a:pPr defTabSz="914473">
              <a:lnSpc>
                <a:spcPct val="95000"/>
              </a:lnSpc>
              <a:defRPr/>
            </a:pPr>
            <a:r>
              <a:rPr lang="en-US" sz="800" dirty="0">
                <a:solidFill>
                  <a:schemeClr val="bg1">
                    <a:lumMod val="75000"/>
                  </a:schemeClr>
                </a:solidFill>
              </a:rPr>
              <a:t>CDC. Vital Signs: Current Cigarette Smoking Among Adults Aged ≥18 Years With Mental Illness—United States, 2009–2011. MMWR 2013;62(05):81-87; Druss BG, Zhao L, Von Esenwein S, Morrato EH, Marcus SC. Understanding Excess Mortality in Persons With Mental Illness: 17-Year Follow Up of a Nationally Representative US Survey. Medical Care 2011;49(6):599–604; CDC. Vital Signs Fact Sheet: Adult Smoking Focusing on People With Mental Illness, February 2013. NCCDPHP, Office on Smoking and Health, 2013 SCLC. Fact Sheet: The Tobacco Epidemic Among People With Behavioral Health Disorders. San Francisco: SCLC, University of California, 2015; Smoking Cessation Leadership Center. Fact Sheet: Drug Interactions With Tobacco Smoke. San Francisco: SCLC, University of California, 2015.</a:t>
            </a:r>
          </a:p>
        </p:txBody>
      </p:sp>
      <p:sp>
        <p:nvSpPr>
          <p:cNvPr id="9" name="Rectangle 8">
            <a:extLst>
              <a:ext uri="{FF2B5EF4-FFF2-40B4-BE49-F238E27FC236}">
                <a16:creationId xmlns:a16="http://schemas.microsoft.com/office/drawing/2014/main" id="{EB447831-92A6-4A8D-B262-343E4EC775F5}"/>
              </a:ext>
            </a:extLst>
          </p:cNvPr>
          <p:cNvSpPr/>
          <p:nvPr/>
        </p:nvSpPr>
        <p:spPr>
          <a:xfrm>
            <a:off x="3827832" y="3144205"/>
            <a:ext cx="1578478" cy="1815882"/>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Persons with SUD who smoke cigarettes are four times more likely to die prematurely than those who do not smoke.</a:t>
            </a:r>
          </a:p>
        </p:txBody>
      </p:sp>
      <p:grpSp>
        <p:nvGrpSpPr>
          <p:cNvPr id="14" name="Group 13">
            <a:extLst>
              <a:ext uri="{FF2B5EF4-FFF2-40B4-BE49-F238E27FC236}">
                <a16:creationId xmlns:a16="http://schemas.microsoft.com/office/drawing/2014/main" id="{F53C1A23-B50C-4193-9704-C3CCE1733C09}"/>
              </a:ext>
            </a:extLst>
          </p:cNvPr>
          <p:cNvGrpSpPr/>
          <p:nvPr/>
        </p:nvGrpSpPr>
        <p:grpSpPr>
          <a:xfrm>
            <a:off x="7313473" y="1484274"/>
            <a:ext cx="1782261" cy="4654841"/>
            <a:chOff x="1849985" y="1690690"/>
            <a:chExt cx="1817835" cy="4654841"/>
          </a:xfrm>
        </p:grpSpPr>
        <p:sp>
          <p:nvSpPr>
            <p:cNvPr id="65" name="Rectangle: Rounded Corners 64">
              <a:extLst>
                <a:ext uri="{FF2B5EF4-FFF2-40B4-BE49-F238E27FC236}">
                  <a16:creationId xmlns:a16="http://schemas.microsoft.com/office/drawing/2014/main" id="{CA802F09-F3A9-45D4-8736-D9C0A7B782C4}"/>
                </a:ext>
              </a:extLst>
            </p:cNvPr>
            <p:cNvSpPr/>
            <p:nvPr/>
          </p:nvSpPr>
          <p:spPr>
            <a:xfrm>
              <a:off x="1849985" y="1690690"/>
              <a:ext cx="1817835" cy="4654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6" name="Rectangle 5">
              <a:extLst>
                <a:ext uri="{FF2B5EF4-FFF2-40B4-BE49-F238E27FC236}">
                  <a16:creationId xmlns:a16="http://schemas.microsoft.com/office/drawing/2014/main" id="{62F8A65D-3601-4552-AFE7-E30D81CDD57A}"/>
                </a:ext>
              </a:extLst>
            </p:cNvPr>
            <p:cNvSpPr/>
            <p:nvPr/>
          </p:nvSpPr>
          <p:spPr>
            <a:xfrm>
              <a:off x="2026449" y="3345374"/>
              <a:ext cx="1516531" cy="2677656"/>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The most common causes of death among people with mental illness are heart disease, cancer,                         and lung disease,      which can all be     caused by smoking.</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305" y="1996686"/>
              <a:ext cx="1189333" cy="1189333"/>
            </a:xfrm>
            <a:prstGeom prst="rect">
              <a:avLst/>
            </a:prstGeom>
          </p:spPr>
        </p:pic>
      </p:grpSp>
      <p:sp>
        <p:nvSpPr>
          <p:cNvPr id="2" name="Oval 1"/>
          <p:cNvSpPr/>
          <p:nvPr/>
        </p:nvSpPr>
        <p:spPr>
          <a:xfrm>
            <a:off x="3986621" y="1745539"/>
            <a:ext cx="1189333" cy="118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grpSp>
        <p:nvGrpSpPr>
          <p:cNvPr id="7" name="Group 6">
            <a:extLst>
              <a:ext uri="{FF2B5EF4-FFF2-40B4-BE49-F238E27FC236}">
                <a16:creationId xmlns:a16="http://schemas.microsoft.com/office/drawing/2014/main" id="{17AB965F-95DF-45DE-8547-950095440856}"/>
              </a:ext>
            </a:extLst>
          </p:cNvPr>
          <p:cNvGrpSpPr/>
          <p:nvPr/>
        </p:nvGrpSpPr>
        <p:grpSpPr>
          <a:xfrm>
            <a:off x="5497577" y="1462380"/>
            <a:ext cx="1817835" cy="4654841"/>
            <a:chOff x="33850" y="1707336"/>
            <a:chExt cx="1817835" cy="4654841"/>
          </a:xfrm>
        </p:grpSpPr>
        <p:sp>
          <p:nvSpPr>
            <p:cNvPr id="13" name="Rectangle: Rounded Corners 12">
              <a:extLst>
                <a:ext uri="{FF2B5EF4-FFF2-40B4-BE49-F238E27FC236}">
                  <a16:creationId xmlns:a16="http://schemas.microsoft.com/office/drawing/2014/main" id="{E695E178-773E-4914-856D-079886B4D60F}"/>
                </a:ext>
              </a:extLst>
            </p:cNvPr>
            <p:cNvSpPr/>
            <p:nvPr/>
          </p:nvSpPr>
          <p:spPr>
            <a:xfrm>
              <a:off x="33850" y="1707336"/>
              <a:ext cx="1817835" cy="4654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5" name="Rectangle 4">
              <a:extLst>
                <a:ext uri="{FF2B5EF4-FFF2-40B4-BE49-F238E27FC236}">
                  <a16:creationId xmlns:a16="http://schemas.microsoft.com/office/drawing/2014/main" id="{222ED9EA-DBD2-475F-AD69-5007BF6AD9F9}"/>
                </a:ext>
              </a:extLst>
            </p:cNvPr>
            <p:cNvSpPr/>
            <p:nvPr/>
          </p:nvSpPr>
          <p:spPr>
            <a:xfrm>
              <a:off x="172529" y="3354255"/>
              <a:ext cx="1554316" cy="2462213"/>
            </a:xfrm>
            <a:prstGeom prst="rect">
              <a:avLst/>
            </a:prstGeom>
          </p:spPr>
          <p:txBody>
            <a:bodyPr wrap="square">
              <a:spAutoFit/>
            </a:bodyPr>
            <a:lstStyle/>
            <a:p>
              <a:pPr defTabSz="914473">
                <a:defRPr/>
              </a:pPr>
              <a:r>
                <a:rPr lang="en-US" sz="1400" dirty="0">
                  <a:latin typeface="+mj-lt"/>
                  <a:cs typeface="Calibri" panose="020F0502020204030204" pitchFamily="34" charset="0"/>
                </a:rPr>
                <a:t>People with mental illness or substance use disorders die up to 10-25 years earlier than those w/o these disorders; many of these deaths are caused by smoking cigarettes</a:t>
              </a:r>
              <a:r>
                <a:rPr lang="en-US" sz="1238" dirty="0">
                  <a:latin typeface="+mj-lt"/>
                  <a:cs typeface="Calibri" panose="020F0502020204030204" pitchFamily="34" charset="0"/>
                </a:rPr>
                <a:t>.</a:t>
              </a:r>
            </a:p>
          </p:txBody>
        </p:sp>
        <p:sp>
          <p:nvSpPr>
            <p:cNvPr id="19" name="Oval 18"/>
            <p:cNvSpPr/>
            <p:nvPr/>
          </p:nvSpPr>
          <p:spPr>
            <a:xfrm>
              <a:off x="344904" y="1956313"/>
              <a:ext cx="1189333" cy="11893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pic>
          <p:nvPicPr>
            <p:cNvPr id="29" name="Picture 28">
              <a:extLst>
                <a:ext uri="{FF2B5EF4-FFF2-40B4-BE49-F238E27FC236}">
                  <a16:creationId xmlns:a16="http://schemas.microsoft.com/office/drawing/2014/main" id="{F8A03455-3334-4296-A1E1-AF333FC5043C}"/>
                </a:ext>
              </a:extLst>
            </p:cNvPr>
            <p:cNvPicPr>
              <a:picLocks noChangeAspect="1"/>
            </p:cNvPicPr>
            <p:nvPr/>
          </p:nvPicPr>
          <p:blipFill rotWithShape="1">
            <a:blip r:embed="rId4">
              <a:clrChange>
                <a:clrFrom>
                  <a:srgbClr val="FFFFFF"/>
                </a:clrFrom>
                <a:clrTo>
                  <a:srgbClr val="FFFFFF">
                    <a:alpha val="0"/>
                  </a:srgbClr>
                </a:clrTo>
              </a:clrChange>
              <a:biLevel thresh="75000"/>
            </a:blip>
            <a:srcRect l="23756" t="44737" r="52632" b="11108"/>
            <a:stretch/>
          </p:blipFill>
          <p:spPr>
            <a:xfrm>
              <a:off x="614150" y="2078571"/>
              <a:ext cx="664225" cy="948116"/>
            </a:xfrm>
            <a:prstGeom prst="rect">
              <a:avLst/>
            </a:prstGeom>
            <a:solidFill>
              <a:schemeClr val="bg1"/>
            </a:solidFill>
          </p:spPr>
        </p:pic>
      </p:grpSp>
      <p:grpSp>
        <p:nvGrpSpPr>
          <p:cNvPr id="15" name="Group 14">
            <a:extLst>
              <a:ext uri="{FF2B5EF4-FFF2-40B4-BE49-F238E27FC236}">
                <a16:creationId xmlns:a16="http://schemas.microsoft.com/office/drawing/2014/main" id="{67ABC4CA-5306-48D6-BE28-89CF31B3261C}"/>
              </a:ext>
            </a:extLst>
          </p:cNvPr>
          <p:cNvGrpSpPr/>
          <p:nvPr/>
        </p:nvGrpSpPr>
        <p:grpSpPr>
          <a:xfrm>
            <a:off x="81193" y="1462380"/>
            <a:ext cx="1817835" cy="4624694"/>
            <a:chOff x="5475557" y="1720837"/>
            <a:chExt cx="1817835" cy="4624694"/>
          </a:xfrm>
        </p:grpSpPr>
        <p:sp>
          <p:nvSpPr>
            <p:cNvPr id="69" name="Rectangle: Rounded Corners 68">
              <a:extLst>
                <a:ext uri="{FF2B5EF4-FFF2-40B4-BE49-F238E27FC236}">
                  <a16:creationId xmlns:a16="http://schemas.microsoft.com/office/drawing/2014/main" id="{9238C179-C882-4B95-9BA5-F765C8B26173}"/>
                </a:ext>
              </a:extLst>
            </p:cNvPr>
            <p:cNvSpPr/>
            <p:nvPr/>
          </p:nvSpPr>
          <p:spPr>
            <a:xfrm>
              <a:off x="5475557" y="1720837"/>
              <a:ext cx="1817835" cy="4624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11" name="Rectangle 10">
              <a:extLst>
                <a:ext uri="{FF2B5EF4-FFF2-40B4-BE49-F238E27FC236}">
                  <a16:creationId xmlns:a16="http://schemas.microsoft.com/office/drawing/2014/main" id="{A45E1DA7-10BB-4BB4-A56C-A7F44861687E}"/>
                </a:ext>
              </a:extLst>
            </p:cNvPr>
            <p:cNvSpPr/>
            <p:nvPr/>
          </p:nvSpPr>
          <p:spPr>
            <a:xfrm>
              <a:off x="5620699" y="3242970"/>
              <a:ext cx="1544644" cy="2893100"/>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Nicotine has mood-altering effects that can temporarily mask the negative symptoms of mental illness, putting people w/ mental illness  at higher risk for cigarette use &amp; nicotine addiction.</a:t>
              </a:r>
            </a:p>
          </p:txBody>
        </p:sp>
        <p:sp>
          <p:nvSpPr>
            <p:cNvPr id="22" name="Oval 21"/>
            <p:cNvSpPr/>
            <p:nvPr/>
          </p:nvSpPr>
          <p:spPr>
            <a:xfrm>
              <a:off x="5822027" y="1984573"/>
              <a:ext cx="1189333" cy="1189333"/>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pic>
          <p:nvPicPr>
            <p:cNvPr id="75" name="Picture 74">
              <a:extLst>
                <a:ext uri="{FF2B5EF4-FFF2-40B4-BE49-F238E27FC236}">
                  <a16:creationId xmlns:a16="http://schemas.microsoft.com/office/drawing/2014/main" id="{0D605403-5C2F-44B5-B0D8-B42EAE037F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8227" y="2078572"/>
              <a:ext cx="1045232" cy="1045232"/>
            </a:xfrm>
            <a:prstGeom prst="rect">
              <a:avLst/>
            </a:prstGeom>
            <a:ln>
              <a:solidFill>
                <a:schemeClr val="accent1"/>
              </a:solidFill>
            </a:ln>
          </p:spPr>
        </p:pic>
      </p:gr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r="22688"/>
          <a:stretch/>
        </p:blipFill>
        <p:spPr>
          <a:xfrm rot="10800000" flipV="1">
            <a:off x="3964392" y="2027293"/>
            <a:ext cx="1356721" cy="645034"/>
          </a:xfrm>
          <a:prstGeom prst="rect">
            <a:avLst/>
          </a:prstGeom>
        </p:spPr>
      </p:pic>
      <p:grpSp>
        <p:nvGrpSpPr>
          <p:cNvPr id="10" name="Group 9">
            <a:extLst>
              <a:ext uri="{FF2B5EF4-FFF2-40B4-BE49-F238E27FC236}">
                <a16:creationId xmlns:a16="http://schemas.microsoft.com/office/drawing/2014/main" id="{C80E09BD-14CF-449D-8576-A9A989277831}"/>
              </a:ext>
            </a:extLst>
          </p:cNvPr>
          <p:cNvGrpSpPr/>
          <p:nvPr/>
        </p:nvGrpSpPr>
        <p:grpSpPr>
          <a:xfrm>
            <a:off x="1899420" y="1462381"/>
            <a:ext cx="1817835" cy="4624693"/>
            <a:chOff x="7287157" y="1729973"/>
            <a:chExt cx="1817835" cy="4624693"/>
          </a:xfrm>
        </p:grpSpPr>
        <p:sp>
          <p:nvSpPr>
            <p:cNvPr id="67" name="Rectangle: Rounded Corners 66">
              <a:extLst>
                <a:ext uri="{FF2B5EF4-FFF2-40B4-BE49-F238E27FC236}">
                  <a16:creationId xmlns:a16="http://schemas.microsoft.com/office/drawing/2014/main" id="{5516C406-941F-4EDD-8923-114A5A265DCE}"/>
                </a:ext>
              </a:extLst>
            </p:cNvPr>
            <p:cNvSpPr/>
            <p:nvPr/>
          </p:nvSpPr>
          <p:spPr>
            <a:xfrm>
              <a:off x="7287157" y="1729973"/>
              <a:ext cx="1817835" cy="462469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47" name="Rectangle 46"/>
            <p:cNvSpPr/>
            <p:nvPr/>
          </p:nvSpPr>
          <p:spPr>
            <a:xfrm>
              <a:off x="7431290" y="3354256"/>
              <a:ext cx="1589995" cy="2246769"/>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Tobacco smoke can interact with and inhibit the effectiveness of certain medications taken by mental health and substance abuse patients.</a:t>
              </a:r>
            </a:p>
          </p:txBody>
        </p:sp>
        <p:pic>
          <p:nvPicPr>
            <p:cNvPr id="3" name="Picture 2"/>
            <p:cNvPicPr>
              <a:picLocks noChangeAspect="1"/>
            </p:cNvPicPr>
            <p:nvPr/>
          </p:nvPicPr>
          <p:blipFill>
            <a:blip r:embed="rId7"/>
            <a:stretch>
              <a:fillRect/>
            </a:stretch>
          </p:blipFill>
          <p:spPr>
            <a:xfrm>
              <a:off x="7702251" y="1962945"/>
              <a:ext cx="1158340" cy="1158340"/>
            </a:xfrm>
            <a:prstGeom prst="rect">
              <a:avLst/>
            </a:prstGeom>
          </p:spPr>
        </p:pic>
      </p:grpSp>
      <p:sp>
        <p:nvSpPr>
          <p:cNvPr id="4" name="Title 3">
            <a:extLst>
              <a:ext uri="{FF2B5EF4-FFF2-40B4-BE49-F238E27FC236}">
                <a16:creationId xmlns:a16="http://schemas.microsoft.com/office/drawing/2014/main" id="{9AA1122C-4DA6-4219-95E7-264B06A87D3E}"/>
              </a:ext>
            </a:extLst>
          </p:cNvPr>
          <p:cNvSpPr>
            <a:spLocks noGrp="1"/>
          </p:cNvSpPr>
          <p:nvPr>
            <p:ph type="title"/>
          </p:nvPr>
        </p:nvSpPr>
        <p:spPr>
          <a:xfrm>
            <a:off x="344331" y="254986"/>
            <a:ext cx="7284579" cy="1082906"/>
          </a:xfrm>
        </p:spPr>
        <p:txBody>
          <a:bodyPr>
            <a:normAutofit fontScale="90000"/>
          </a:bodyPr>
          <a:lstStyle/>
          <a:p>
            <a:r>
              <a:rPr lang="en-US" sz="3200" dirty="0"/>
              <a:t>Adverse Health Effects of Tobacco Use</a:t>
            </a:r>
            <a:br>
              <a:rPr lang="en-US" sz="3200" dirty="0"/>
            </a:br>
            <a:r>
              <a:rPr lang="en-US" sz="3200" dirty="0"/>
              <a:t>on Persons with Behavioral Health Conditions</a:t>
            </a:r>
          </a:p>
        </p:txBody>
      </p:sp>
    </p:spTree>
    <p:extLst>
      <p:ext uri="{BB962C8B-B14F-4D97-AF65-F5344CB8AC3E}">
        <p14:creationId xmlns:p14="http://schemas.microsoft.com/office/powerpoint/2010/main" val="356682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10C1EB-AE3A-4D8B-BB64-691402CBF86E}"/>
              </a:ext>
            </a:extLst>
          </p:cNvPr>
          <p:cNvSpPr>
            <a:spLocks noGrp="1"/>
          </p:cNvSpPr>
          <p:nvPr>
            <p:ph type="title"/>
          </p:nvPr>
        </p:nvSpPr>
        <p:spPr/>
        <p:txBody>
          <a:bodyPr/>
          <a:lstStyle/>
          <a:p>
            <a:r>
              <a:rPr lang="en-US" dirty="0"/>
              <a:t>WHAT WE KNOW </a:t>
            </a:r>
          </a:p>
        </p:txBody>
      </p:sp>
      <p:sp>
        <p:nvSpPr>
          <p:cNvPr id="4" name="Content Placeholder 3">
            <a:extLst>
              <a:ext uri="{FF2B5EF4-FFF2-40B4-BE49-F238E27FC236}">
                <a16:creationId xmlns:a16="http://schemas.microsoft.com/office/drawing/2014/main" id="{6287257D-861E-44CA-96B6-C4D3F6C59E2E}"/>
              </a:ext>
            </a:extLst>
          </p:cNvPr>
          <p:cNvSpPr>
            <a:spLocks noGrp="1"/>
          </p:cNvSpPr>
          <p:nvPr>
            <p:ph idx="1"/>
          </p:nvPr>
        </p:nvSpPr>
        <p:spPr>
          <a:xfrm>
            <a:off x="386955" y="1514905"/>
            <a:ext cx="7072623" cy="4351338"/>
          </a:xfrm>
        </p:spPr>
        <p:txBody>
          <a:bodyPr>
            <a:normAutofit/>
          </a:bodyPr>
          <a:lstStyle/>
          <a:p>
            <a:pPr>
              <a:spcBef>
                <a:spcPts val="600"/>
              </a:spcBef>
              <a:spcAft>
                <a:spcPts val="600"/>
              </a:spcAft>
            </a:pPr>
            <a:r>
              <a:rPr lang="en-US" sz="2400" b="1" dirty="0">
                <a:solidFill>
                  <a:schemeClr val="tx1"/>
                </a:solidFill>
              </a:rPr>
              <a:t>Smoking exacerbates symptoms of behavioral health conditions:</a:t>
            </a:r>
            <a:endParaRPr lang="en-US" sz="2400" dirty="0">
              <a:solidFill>
                <a:schemeClr val="tx1"/>
              </a:solidFill>
            </a:endParaRPr>
          </a:p>
          <a:p>
            <a:pPr lvl="2">
              <a:spcBef>
                <a:spcPts val="600"/>
              </a:spcBef>
              <a:spcAft>
                <a:spcPts val="600"/>
              </a:spcAft>
              <a:buFont typeface="Wingdings" panose="05000000000000000000" pitchFamily="2" charset="2"/>
              <a:buChar char="§"/>
            </a:pPr>
            <a:r>
              <a:rPr lang="en-US" sz="2000" dirty="0">
                <a:solidFill>
                  <a:schemeClr val="tx1">
                    <a:lumMod val="75000"/>
                  </a:schemeClr>
                </a:solidFill>
              </a:rPr>
              <a:t>Greater depressive symptoms</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Greater likelihood of psychiatric hospitalization</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Increased suicidal behavior </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Drug and alcohol-use relapse</a:t>
            </a:r>
          </a:p>
          <a:p>
            <a:pPr>
              <a:spcBef>
                <a:spcPts val="600"/>
              </a:spcBef>
              <a:spcAft>
                <a:spcPts val="600"/>
              </a:spcAft>
            </a:pPr>
            <a:r>
              <a:rPr lang="en-US" sz="2000" dirty="0">
                <a:solidFill>
                  <a:schemeClr val="tx1"/>
                </a:solidFill>
              </a:rPr>
              <a:t>Tobacco cessation can have mental health benefits</a:t>
            </a:r>
          </a:p>
          <a:p>
            <a:pPr>
              <a:spcBef>
                <a:spcPts val="600"/>
              </a:spcBef>
              <a:spcAft>
                <a:spcPts val="600"/>
              </a:spcAft>
              <a:buFont typeface="Wingdings" panose="05000000000000000000" pitchFamily="2" charset="2"/>
              <a:buChar char="§"/>
            </a:pPr>
            <a:endParaRPr lang="en-US" sz="2000" dirty="0"/>
          </a:p>
          <a:p>
            <a:pPr>
              <a:spcBef>
                <a:spcPts val="600"/>
              </a:spcBef>
              <a:spcAft>
                <a:spcPts val="600"/>
              </a:spcAft>
              <a:buFont typeface="Wingdings" panose="05000000000000000000" pitchFamily="2" charset="2"/>
              <a:buChar char="§"/>
            </a:pPr>
            <a:endParaRPr lang="en-US" sz="2000" dirty="0"/>
          </a:p>
        </p:txBody>
      </p:sp>
      <p:pic>
        <p:nvPicPr>
          <p:cNvPr id="6" name="Graphic 5" descr="Doctor">
            <a:extLst>
              <a:ext uri="{FF2B5EF4-FFF2-40B4-BE49-F238E27FC236}">
                <a16:creationId xmlns:a16="http://schemas.microsoft.com/office/drawing/2014/main" id="{0C6CD3DE-6D56-4207-B066-D42D552EE10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897" t="3428" r="12402" b="8534"/>
          <a:stretch/>
        </p:blipFill>
        <p:spPr>
          <a:xfrm>
            <a:off x="1178579" y="5101216"/>
            <a:ext cx="999460" cy="1147184"/>
          </a:xfrm>
          <a:prstGeom prst="rect">
            <a:avLst/>
          </a:prstGeom>
        </p:spPr>
      </p:pic>
      <p:sp>
        <p:nvSpPr>
          <p:cNvPr id="11" name="TextBox 10">
            <a:extLst>
              <a:ext uri="{FF2B5EF4-FFF2-40B4-BE49-F238E27FC236}">
                <a16:creationId xmlns:a16="http://schemas.microsoft.com/office/drawing/2014/main" id="{75B75CE3-8D5D-46D0-AA4D-97227C3301FC}"/>
              </a:ext>
            </a:extLst>
          </p:cNvPr>
          <p:cNvSpPr txBox="1"/>
          <p:nvPr/>
        </p:nvSpPr>
        <p:spPr>
          <a:xfrm>
            <a:off x="1" y="6269217"/>
            <a:ext cx="89845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75000"/>
                  </a:prstClr>
                </a:solidFill>
                <a:effectLst/>
                <a:uLnTx/>
                <a:uFillTx/>
                <a:latin typeface="+mj-lt"/>
                <a:ea typeface="+mn-ea"/>
                <a:cs typeface="+mn-cs"/>
              </a:rPr>
              <a:t>Compton W. The need to incorporate smoking cessation into behavioral health treatment. The American Journal on Addictions.2018;27(1):42–43</a:t>
            </a:r>
          </a:p>
          <a:p>
            <a:pPr lvl="0" defTabSz="457200">
              <a:defRPr/>
            </a:pPr>
            <a:r>
              <a:rPr lang="en-US" sz="900" dirty="0">
                <a:solidFill>
                  <a:prstClr val="white">
                    <a:lumMod val="75000"/>
                  </a:prstClr>
                </a:solidFill>
                <a:latin typeface="+mj-lt"/>
                <a:ea typeface="ＭＳ Ｐゴシック" panose="020B0600070205080204" pitchFamily="34" charset="-128"/>
              </a:rPr>
              <a:t>Prochaska JJ, Das S, Young-Wolff KC. Smoking, Mental Illness, and Public Health. </a:t>
            </a:r>
            <a:r>
              <a:rPr lang="en-US" sz="900" dirty="0" err="1">
                <a:solidFill>
                  <a:prstClr val="white">
                    <a:lumMod val="75000"/>
                  </a:prstClr>
                </a:solidFill>
                <a:latin typeface="+mj-lt"/>
                <a:ea typeface="ＭＳ Ｐゴシック" panose="020B0600070205080204" pitchFamily="34" charset="-128"/>
              </a:rPr>
              <a:t>Annu</a:t>
            </a:r>
            <a:r>
              <a:rPr lang="en-US" sz="900" dirty="0">
                <a:solidFill>
                  <a:prstClr val="white">
                    <a:lumMod val="75000"/>
                  </a:prstClr>
                </a:solidFill>
                <a:latin typeface="+mj-lt"/>
                <a:ea typeface="ＭＳ Ｐゴシック" panose="020B0600070205080204" pitchFamily="34" charset="-128"/>
              </a:rPr>
              <a:t> Rev Public Health. 2017;38:165–185.doi: 10.1146/annurev-publhealth-031816-044618.</a:t>
            </a:r>
          </a:p>
          <a:p>
            <a:pPr lvl="0">
              <a:defRPr/>
            </a:pPr>
            <a:r>
              <a:rPr lang="en-US" sz="900" dirty="0">
                <a:solidFill>
                  <a:prstClr val="white">
                    <a:lumMod val="75000"/>
                  </a:prstClr>
                </a:solidFill>
                <a:latin typeface="+mj-lt"/>
                <a:ea typeface="ＭＳ Ｐゴシック" panose="020B0600070205080204" pitchFamily="34" charset="-128"/>
              </a:rPr>
              <a:t>Weinberger AH, Platt J, Esan H, Galea S, </a:t>
            </a:r>
            <a:r>
              <a:rPr lang="en-US" sz="900" dirty="0" err="1">
                <a:solidFill>
                  <a:prstClr val="white">
                    <a:lumMod val="75000"/>
                  </a:prstClr>
                </a:solidFill>
                <a:latin typeface="+mj-lt"/>
                <a:ea typeface="ＭＳ Ｐゴシック" panose="020B0600070205080204" pitchFamily="34" charset="-128"/>
              </a:rPr>
              <a:t>Erlich</a:t>
            </a:r>
            <a:r>
              <a:rPr lang="en-US" sz="900" dirty="0">
                <a:solidFill>
                  <a:prstClr val="white">
                    <a:lumMod val="75000"/>
                  </a:prstClr>
                </a:solidFill>
                <a:latin typeface="+mj-lt"/>
                <a:ea typeface="ＭＳ Ｐゴシック" panose="020B0600070205080204" pitchFamily="34" charset="-128"/>
              </a:rPr>
              <a:t> D, Goodwin RD. Cigarette smoking is associated with increased risk of substance </a:t>
            </a:r>
            <a:r>
              <a:rPr lang="en-US" sz="900" dirty="0" err="1">
                <a:solidFill>
                  <a:prstClr val="white">
                    <a:lumMod val="75000"/>
                  </a:prstClr>
                </a:solidFill>
                <a:latin typeface="+mj-lt"/>
                <a:ea typeface="ＭＳ Ｐゴシック" panose="020B0600070205080204" pitchFamily="34" charset="-128"/>
              </a:rPr>
              <a:t>usedisorder</a:t>
            </a:r>
            <a:r>
              <a:rPr lang="en-US" sz="900" dirty="0">
                <a:solidFill>
                  <a:prstClr val="white">
                    <a:lumMod val="75000"/>
                  </a:prstClr>
                </a:solidFill>
                <a:latin typeface="+mj-lt"/>
                <a:ea typeface="ＭＳ Ｐゴシック" panose="020B0600070205080204" pitchFamily="34" charset="-128"/>
              </a:rPr>
              <a:t> relapse: a nationally representative, prospective longitudinal investigation. The Journal of Clinical Psychiatry. 2017;2(78):e152.</a:t>
            </a:r>
            <a:endParaRPr kumimoji="0" lang="en-US" sz="900" b="0" i="0" u="none" strike="noStrike" kern="1200" cap="none" spc="0" normalizeH="0" baseline="0" noProof="0" dirty="0">
              <a:ln>
                <a:noFill/>
              </a:ln>
              <a:solidFill>
                <a:prstClr val="white">
                  <a:lumMod val="75000"/>
                </a:prstClr>
              </a:solidFill>
              <a:effectLst/>
              <a:uLnTx/>
              <a:uFillTx/>
              <a:latin typeface="+mj-lt"/>
              <a:ea typeface="ＭＳ Ｐゴシック" panose="020B0600070205080204" pitchFamily="34" charset="-128"/>
              <a:cs typeface="+mn-cs"/>
            </a:endParaRPr>
          </a:p>
        </p:txBody>
      </p:sp>
      <p:sp>
        <p:nvSpPr>
          <p:cNvPr id="9" name="Speech Bubble: Oval 8">
            <a:extLst>
              <a:ext uri="{FF2B5EF4-FFF2-40B4-BE49-F238E27FC236}">
                <a16:creationId xmlns:a16="http://schemas.microsoft.com/office/drawing/2014/main" id="{63A1C562-CF66-4DB4-ADFA-214F6CC9EAF2}"/>
              </a:ext>
            </a:extLst>
          </p:cNvPr>
          <p:cNvSpPr/>
          <p:nvPr/>
        </p:nvSpPr>
        <p:spPr>
          <a:xfrm>
            <a:off x="5150101" y="4584032"/>
            <a:ext cx="3404351" cy="2008350"/>
          </a:xfrm>
          <a:prstGeom prst="wedgeEllipseCallout">
            <a:avLst>
              <a:gd name="adj1" fmla="val -141771"/>
              <a:gd name="adj2" fmla="val 194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TextBox 9">
            <a:extLst>
              <a:ext uri="{FF2B5EF4-FFF2-40B4-BE49-F238E27FC236}">
                <a16:creationId xmlns:a16="http://schemas.microsoft.com/office/drawing/2014/main" id="{B1741938-C8B3-49D0-A588-0959F79F8811}"/>
              </a:ext>
            </a:extLst>
          </p:cNvPr>
          <p:cNvSpPr txBox="1"/>
          <p:nvPr/>
        </p:nvSpPr>
        <p:spPr>
          <a:xfrm>
            <a:off x="5459023" y="4741821"/>
            <a:ext cx="2792179" cy="1692771"/>
          </a:xfrm>
          <a:prstGeom prst="rect">
            <a:avLst/>
          </a:prstGeom>
          <a:noFill/>
        </p:spPr>
        <p:txBody>
          <a:bodyPr wrap="square" rtlCol="0">
            <a:spAutoFit/>
          </a:bodyPr>
          <a:lstStyle/>
          <a:p>
            <a:pPr algn="ctr"/>
            <a:r>
              <a:rPr lang="en-US" b="1" dirty="0">
                <a:solidFill>
                  <a:srgbClr val="C00000"/>
                </a:solidFill>
              </a:rPr>
              <a:t>Tobacco dependence treatment</a:t>
            </a:r>
            <a:r>
              <a:rPr lang="en-US" sz="1600" dirty="0"/>
              <a:t>,</a:t>
            </a:r>
            <a:r>
              <a:rPr lang="en-US" sz="1600" dirty="0">
                <a:solidFill>
                  <a:schemeClr val="bg1"/>
                </a:solidFill>
              </a:rPr>
              <a:t> </a:t>
            </a:r>
            <a:r>
              <a:rPr lang="en-US" sz="1600" b="1" dirty="0"/>
              <a:t>during addictions treatment, is associated with a </a:t>
            </a:r>
            <a:r>
              <a:rPr lang="en-US" b="1" dirty="0">
                <a:solidFill>
                  <a:srgbClr val="C00000"/>
                </a:solidFill>
              </a:rPr>
              <a:t>25% increased likelihood of long-term abstinence</a:t>
            </a:r>
            <a:r>
              <a:rPr lang="en-US" b="1" dirty="0">
                <a:solidFill>
                  <a:schemeClr val="accent3"/>
                </a:solidFill>
              </a:rPr>
              <a:t> </a:t>
            </a:r>
            <a:r>
              <a:rPr lang="en-US" sz="1600" b="1" dirty="0"/>
              <a:t>from alcohol and illicit drugs. </a:t>
            </a:r>
          </a:p>
        </p:txBody>
      </p:sp>
    </p:spTree>
    <p:extLst>
      <p:ext uri="{BB962C8B-B14F-4D97-AF65-F5344CB8AC3E}">
        <p14:creationId xmlns:p14="http://schemas.microsoft.com/office/powerpoint/2010/main" val="295500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381F-1D7A-4451-82ED-450904531623}"/>
              </a:ext>
            </a:extLst>
          </p:cNvPr>
          <p:cNvSpPr>
            <a:spLocks noGrp="1"/>
          </p:cNvSpPr>
          <p:nvPr>
            <p:ph type="title"/>
          </p:nvPr>
        </p:nvSpPr>
        <p:spPr>
          <a:xfrm>
            <a:off x="389907" y="2599172"/>
            <a:ext cx="6770914" cy="2247764"/>
          </a:xfrm>
          <a:prstGeom prst="rect">
            <a:avLst/>
          </a:prstGeom>
          <a:solidFill>
            <a:srgbClr val="58524B">
              <a:alpha val="0"/>
            </a:srgbClr>
          </a:solidFill>
        </p:spPr>
        <p:txBody>
          <a:bodyPr vert="horz" lIns="91440" tIns="45720" rIns="91440" bIns="45720" rtlCol="0" anchor="b">
            <a:noAutofit/>
          </a:bodyPr>
          <a:lstStyle/>
          <a:p>
            <a:pPr>
              <a:spcAft>
                <a:spcPts val="600"/>
              </a:spcAft>
            </a:pPr>
            <a:r>
              <a:rPr lang="en-US" sz="4800" b="1" cap="all" dirty="0"/>
              <a:t>What are we doing in Indiana to combat the tobacco epidemic?</a:t>
            </a:r>
          </a:p>
        </p:txBody>
      </p:sp>
      <p:sp>
        <p:nvSpPr>
          <p:cNvPr id="3" name="Text Placeholder 2">
            <a:extLst>
              <a:ext uri="{FF2B5EF4-FFF2-40B4-BE49-F238E27FC236}">
                <a16:creationId xmlns:a16="http://schemas.microsoft.com/office/drawing/2014/main" id="{23188BB7-AD46-4895-AD92-676CF61D2A0B}"/>
              </a:ext>
            </a:extLst>
          </p:cNvPr>
          <p:cNvSpPr>
            <a:spLocks noGrp="1"/>
          </p:cNvSpPr>
          <p:nvPr>
            <p:ph type="body" idx="1"/>
          </p:nvPr>
        </p:nvSpPr>
        <p:spPr>
          <a:xfrm>
            <a:off x="463138" y="5013948"/>
            <a:ext cx="6347715" cy="860400"/>
          </a:xfrm>
          <a:prstGeom prst="rect">
            <a:avLst/>
          </a:prstGeom>
          <a:solidFill>
            <a:schemeClr val="accent1">
              <a:alpha val="0"/>
            </a:schemeClr>
          </a:solidFill>
        </p:spPr>
        <p:txBody>
          <a:bodyPr vert="horz" lIns="0" tIns="0" rIns="0" bIns="0" rtlCol="0" anchor="t">
            <a:normAutofit/>
          </a:bodyPr>
          <a:lstStyle/>
          <a:p>
            <a:r>
              <a:rPr lang="en-US" sz="2800" b="1" i="1" dirty="0">
                <a:solidFill>
                  <a:schemeClr val="accent1"/>
                </a:solidFill>
              </a:rPr>
              <a:t>Examining Statewide Strategies</a:t>
            </a:r>
          </a:p>
        </p:txBody>
      </p:sp>
      <p:sp>
        <p:nvSpPr>
          <p:cNvPr id="4" name="Slide Number Placeholder 3">
            <a:extLst>
              <a:ext uri="{FF2B5EF4-FFF2-40B4-BE49-F238E27FC236}">
                <a16:creationId xmlns:a16="http://schemas.microsoft.com/office/drawing/2014/main" id="{FD1441D0-1EED-4CED-86D9-28BD0DD25E7B}"/>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32E35A13-C281-44A8-8EEF-C95DD58D5649}" type="slidenum">
              <a:rPr lang="en-US">
                <a:solidFill>
                  <a:schemeClr val="bg1"/>
                </a:solidFill>
              </a:rPr>
              <a:pPr defTabSz="914400">
                <a:spcAft>
                  <a:spcPts val="600"/>
                </a:spcAft>
              </a:pPr>
              <a:t>13</a:t>
            </a:fld>
            <a:endParaRPr lang="en-US" dirty="0">
              <a:solidFill>
                <a:schemeClr val="bg1"/>
              </a:solidFill>
            </a:endParaRPr>
          </a:p>
        </p:txBody>
      </p:sp>
      <p:cxnSp>
        <p:nvCxnSpPr>
          <p:cNvPr id="8" name="Straight Connector 7">
            <a:extLst>
              <a:ext uri="{FF2B5EF4-FFF2-40B4-BE49-F238E27FC236}">
                <a16:creationId xmlns:a16="http://schemas.microsoft.com/office/drawing/2014/main" id="{824D79B2-2A01-4046-9910-C7DB94B65557}"/>
              </a:ext>
            </a:extLst>
          </p:cNvPr>
          <p:cNvCxnSpPr>
            <a:cxnSpLocks/>
          </p:cNvCxnSpPr>
          <p:nvPr/>
        </p:nvCxnSpPr>
        <p:spPr>
          <a:xfrm flipV="1">
            <a:off x="463138" y="4846937"/>
            <a:ext cx="6780810" cy="1"/>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00595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73AD-D147-41D6-B866-48A1F3A2FBA7}"/>
              </a:ext>
            </a:extLst>
          </p:cNvPr>
          <p:cNvSpPr>
            <a:spLocks noGrp="1"/>
          </p:cNvSpPr>
          <p:nvPr>
            <p:ph type="title"/>
          </p:nvPr>
        </p:nvSpPr>
        <p:spPr>
          <a:xfrm>
            <a:off x="252745" y="135907"/>
            <a:ext cx="7074330" cy="1728519"/>
          </a:xfrm>
        </p:spPr>
        <p:txBody>
          <a:bodyPr anchor="ctr">
            <a:normAutofit/>
          </a:bodyPr>
          <a:lstStyle/>
          <a:p>
            <a:r>
              <a:rPr lang="en-US" sz="2800" b="1" dirty="0"/>
              <a:t>Introduction to Indiana Leadership Academy for Wellness &amp; Tobacco-Free Recovery</a:t>
            </a:r>
            <a:endParaRPr lang="en-US" sz="2800" dirty="0"/>
          </a:p>
        </p:txBody>
      </p:sp>
      <p:sp>
        <p:nvSpPr>
          <p:cNvPr id="3" name="Content Placeholder 2">
            <a:extLst>
              <a:ext uri="{FF2B5EF4-FFF2-40B4-BE49-F238E27FC236}">
                <a16:creationId xmlns:a16="http://schemas.microsoft.com/office/drawing/2014/main" id="{C1E2BD75-26F4-4E5E-A8BF-9CD0732B4B6D}"/>
              </a:ext>
            </a:extLst>
          </p:cNvPr>
          <p:cNvSpPr>
            <a:spLocks noGrp="1"/>
          </p:cNvSpPr>
          <p:nvPr>
            <p:ph idx="1"/>
          </p:nvPr>
        </p:nvSpPr>
        <p:spPr>
          <a:xfrm>
            <a:off x="252745" y="1619187"/>
            <a:ext cx="7228710" cy="4750129"/>
          </a:xfrm>
        </p:spPr>
        <p:txBody>
          <a:bodyPr anchor="ctr">
            <a:normAutofit/>
          </a:bodyPr>
          <a:lstStyle/>
          <a:p>
            <a:pPr>
              <a:lnSpc>
                <a:spcPct val="110000"/>
              </a:lnSpc>
              <a:spcBef>
                <a:spcPts val="300"/>
              </a:spcBef>
              <a:spcAft>
                <a:spcPts val="500"/>
              </a:spcAft>
            </a:pPr>
            <a:r>
              <a:rPr lang="en-US" sz="2200" b="1" dirty="0">
                <a:solidFill>
                  <a:schemeClr val="tx1"/>
                </a:solidFill>
              </a:rPr>
              <a:t>June 2019: </a:t>
            </a:r>
            <a:r>
              <a:rPr lang="en-US" sz="2200" dirty="0">
                <a:solidFill>
                  <a:schemeClr val="tx1"/>
                </a:solidFill>
              </a:rPr>
              <a:t>Statewide collaboration among the </a:t>
            </a:r>
            <a:r>
              <a:rPr lang="en-US" sz="2200" b="1" dirty="0">
                <a:solidFill>
                  <a:schemeClr val="tx1"/>
                </a:solidFill>
              </a:rPr>
              <a:t>Indiana Department of Health</a:t>
            </a:r>
            <a:r>
              <a:rPr lang="en-US" sz="2200" dirty="0">
                <a:solidFill>
                  <a:schemeClr val="tx1"/>
                </a:solidFill>
              </a:rPr>
              <a:t> and the </a:t>
            </a:r>
            <a:r>
              <a:rPr lang="en-US" sz="2200" b="1" dirty="0">
                <a:solidFill>
                  <a:schemeClr val="tx1"/>
                </a:solidFill>
              </a:rPr>
              <a:t>Indiana Family and Social Services Administration</a:t>
            </a:r>
            <a:r>
              <a:rPr lang="en-US" sz="2200" dirty="0">
                <a:solidFill>
                  <a:schemeClr val="tx1"/>
                </a:solidFill>
              </a:rPr>
              <a:t> to host a summit in Indianapolis to address the high prevalence of smoking among adults in Indiana with behavioral health conditions.</a:t>
            </a:r>
          </a:p>
          <a:p>
            <a:pPr>
              <a:lnSpc>
                <a:spcPct val="110000"/>
              </a:lnSpc>
              <a:spcBef>
                <a:spcPts val="300"/>
              </a:spcBef>
              <a:spcAft>
                <a:spcPts val="500"/>
              </a:spcAft>
            </a:pPr>
            <a:r>
              <a:rPr lang="en-US" sz="2200" b="1" dirty="0">
                <a:solidFill>
                  <a:schemeClr val="tx1"/>
                </a:solidFill>
              </a:rPr>
              <a:t>Outcome</a:t>
            </a:r>
            <a:r>
              <a:rPr lang="en-US" sz="2200" dirty="0">
                <a:solidFill>
                  <a:schemeClr val="tx1"/>
                </a:solidFill>
              </a:rPr>
              <a:t>: </a:t>
            </a:r>
            <a:r>
              <a:rPr lang="en-US" sz="2200" b="1" dirty="0">
                <a:solidFill>
                  <a:schemeClr val="tx1"/>
                </a:solidFill>
              </a:rPr>
              <a:t>Indiana Action Plan for Tobacco-Free Recovery</a:t>
            </a:r>
          </a:p>
          <a:p>
            <a:pPr lvl="1">
              <a:lnSpc>
                <a:spcPct val="110000"/>
              </a:lnSpc>
              <a:spcBef>
                <a:spcPts val="300"/>
              </a:spcBef>
              <a:spcAft>
                <a:spcPts val="500"/>
              </a:spcAft>
            </a:pPr>
            <a:r>
              <a:rPr lang="en-US" sz="2000" dirty="0">
                <a:solidFill>
                  <a:schemeClr val="tx1"/>
                </a:solidFill>
              </a:rPr>
              <a:t>Reduce prevalence of current cigarette smoking among Indiana Adults Aged 18 Years and Older by </a:t>
            </a:r>
            <a:r>
              <a:rPr lang="en-US" sz="2000" b="1" dirty="0">
                <a:solidFill>
                  <a:schemeClr val="accent1"/>
                </a:solidFill>
              </a:rPr>
              <a:t>Mental Health* Status </a:t>
            </a:r>
            <a:r>
              <a:rPr lang="en-US" sz="2000" dirty="0"/>
              <a:t>to </a:t>
            </a:r>
            <a:r>
              <a:rPr lang="en-US" sz="2000" b="1" dirty="0">
                <a:solidFill>
                  <a:schemeClr val="accent1"/>
                </a:solidFill>
              </a:rPr>
              <a:t>25% by 2025</a:t>
            </a:r>
          </a:p>
          <a:p>
            <a:pPr lvl="1">
              <a:lnSpc>
                <a:spcPct val="110000"/>
              </a:lnSpc>
              <a:spcBef>
                <a:spcPts val="300"/>
              </a:spcBef>
              <a:spcAft>
                <a:spcPts val="500"/>
              </a:spcAft>
            </a:pPr>
            <a:r>
              <a:rPr lang="en-US" sz="2000" dirty="0">
                <a:solidFill>
                  <a:schemeClr val="tx1"/>
                </a:solidFill>
              </a:rPr>
              <a:t>Reduce prevalence of current cigarette smoking among Indiana Adults Aged 18 Years and Older by </a:t>
            </a:r>
            <a:r>
              <a:rPr lang="en-US" sz="2000" b="1" dirty="0">
                <a:solidFill>
                  <a:schemeClr val="accent1"/>
                </a:solidFill>
              </a:rPr>
              <a:t>Heavy Drinking** Status  </a:t>
            </a:r>
            <a:r>
              <a:rPr lang="en-US" sz="2000" dirty="0">
                <a:solidFill>
                  <a:schemeClr val="tx1"/>
                </a:solidFill>
              </a:rPr>
              <a:t>to</a:t>
            </a:r>
            <a:r>
              <a:rPr lang="en-US" sz="2000" dirty="0"/>
              <a:t> </a:t>
            </a:r>
            <a:r>
              <a:rPr lang="en-US" sz="2000" b="1" dirty="0">
                <a:solidFill>
                  <a:schemeClr val="accent1"/>
                </a:solidFill>
              </a:rPr>
              <a:t>25% by 2025</a:t>
            </a:r>
          </a:p>
        </p:txBody>
      </p:sp>
      <p:sp>
        <p:nvSpPr>
          <p:cNvPr id="4" name="Slide Number Placeholder 3">
            <a:extLst>
              <a:ext uri="{FF2B5EF4-FFF2-40B4-BE49-F238E27FC236}">
                <a16:creationId xmlns:a16="http://schemas.microsoft.com/office/drawing/2014/main" id="{B83B4F58-9CFD-4A98-9F01-B1EF0ABE36BE}"/>
              </a:ext>
            </a:extLst>
          </p:cNvPr>
          <p:cNvSpPr>
            <a:spLocks noGrp="1"/>
          </p:cNvSpPr>
          <p:nvPr>
            <p:ph type="sldNum" sz="quarter" idx="12"/>
          </p:nvPr>
        </p:nvSpPr>
        <p:spPr/>
        <p:txBody>
          <a:bodyPr>
            <a:normAutofit/>
          </a:bodyPr>
          <a:lstStyle/>
          <a:p>
            <a:pPr>
              <a:spcAft>
                <a:spcPts val="600"/>
              </a:spcAft>
            </a:pPr>
            <a:fld id="{32E35A13-C281-44A8-8EEF-C95DD58D5649}" type="slidenum">
              <a:rPr lang="en-US">
                <a:solidFill>
                  <a:schemeClr val="bg1"/>
                </a:solidFill>
              </a:rPr>
              <a:pPr>
                <a:spcAft>
                  <a:spcPts val="600"/>
                </a:spcAft>
              </a:pPr>
              <a:t>14</a:t>
            </a:fld>
            <a:endParaRPr lang="en-US">
              <a:solidFill>
                <a:schemeClr val="bg1"/>
              </a:solidFill>
            </a:endParaRPr>
          </a:p>
        </p:txBody>
      </p:sp>
      <p:sp>
        <p:nvSpPr>
          <p:cNvPr id="6" name="TextBox 5">
            <a:extLst>
              <a:ext uri="{FF2B5EF4-FFF2-40B4-BE49-F238E27FC236}">
                <a16:creationId xmlns:a16="http://schemas.microsoft.com/office/drawing/2014/main" id="{DBA80F8E-7579-4EC9-82E4-652A0E911908}"/>
              </a:ext>
            </a:extLst>
          </p:cNvPr>
          <p:cNvSpPr txBox="1"/>
          <p:nvPr/>
        </p:nvSpPr>
        <p:spPr>
          <a:xfrm>
            <a:off x="300247" y="6369316"/>
            <a:ext cx="8261862" cy="553998"/>
          </a:xfrm>
          <a:prstGeom prst="rect">
            <a:avLst/>
          </a:prstGeom>
          <a:noFill/>
        </p:spPr>
        <p:txBody>
          <a:bodyPr wrap="square" rtlCol="0">
            <a:spAutoFit/>
          </a:bodyPr>
          <a:lstStyle/>
          <a:p>
            <a:r>
              <a:rPr lang="en-US" sz="1000" dirty="0">
                <a:solidFill>
                  <a:schemeClr val="tx1">
                    <a:lumMod val="60000"/>
                    <a:lumOff val="40000"/>
                  </a:schemeClr>
                </a:solidFill>
              </a:rPr>
              <a:t>*Poor Mental Health: defined as 14 or More of the Past 30 Days Not Good.</a:t>
            </a:r>
          </a:p>
          <a:p>
            <a:r>
              <a:rPr lang="en-US" sz="1000" dirty="0">
                <a:solidFill>
                  <a:schemeClr val="tx1">
                    <a:lumMod val="60000"/>
                    <a:lumOff val="40000"/>
                  </a:schemeClr>
                </a:solidFill>
              </a:rPr>
              <a:t> **Heavy drinking: 2015-2017 defined as consuming on average more than 14 drinks per week for men, more than 7 drinks per week for women; 2011 to 2014 defined as consuming on average more than 2 drinks per day for men and one drink per day for women.</a:t>
            </a:r>
            <a:endParaRPr lang="en-US" sz="1400" dirty="0"/>
          </a:p>
        </p:txBody>
      </p:sp>
    </p:spTree>
    <p:extLst>
      <p:ext uri="{BB962C8B-B14F-4D97-AF65-F5344CB8AC3E}">
        <p14:creationId xmlns:p14="http://schemas.microsoft.com/office/powerpoint/2010/main" val="131484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6335655E-2982-4C8C-A27D-198648B377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9" b="-3"/>
          <a:stretch/>
        </p:blipFill>
        <p:spPr bwMode="auto">
          <a:xfrm>
            <a:off x="4216653" y="68585"/>
            <a:ext cx="4927327"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CAA973E-55FD-4CA9-B93F-8DCA43DF3990}"/>
              </a:ext>
            </a:extLst>
          </p:cNvPr>
          <p:cNvPicPr>
            <a:picLocks noChangeAspect="1"/>
          </p:cNvPicPr>
          <p:nvPr/>
        </p:nvPicPr>
        <p:blipFill rotWithShape="1">
          <a:blip r:embed="rId4"/>
          <a:srcRect l="2" t="34081"/>
          <a:stretch/>
        </p:blipFill>
        <p:spPr>
          <a:xfrm>
            <a:off x="3136508" y="3887894"/>
            <a:ext cx="6007493"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026" name="Picture 2">
            <a:extLst>
              <a:ext uri="{FF2B5EF4-FFF2-40B4-BE49-F238E27FC236}">
                <a16:creationId xmlns:a16="http://schemas.microsoft.com/office/drawing/2014/main" id="{E8784577-9CA2-476B-B89E-911FA0CEDF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676" t="-1000" r="8783" b="1000"/>
          <a:stretch/>
        </p:blipFill>
        <p:spPr bwMode="auto">
          <a:xfrm>
            <a:off x="20" y="10"/>
            <a:ext cx="5627313"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E95C1C9-C315-4535-A093-090EE5EE34E6}"/>
              </a:ext>
            </a:extLst>
          </p:cNvPr>
          <p:cNvSpPr>
            <a:spLocks noGrp="1"/>
          </p:cNvSpPr>
          <p:nvPr>
            <p:ph type="sldNum" sz="quarter" idx="12"/>
          </p:nvPr>
        </p:nvSpPr>
        <p:spPr>
          <a:xfrm>
            <a:off x="8263469" y="6041362"/>
            <a:ext cx="512504" cy="365125"/>
          </a:xfrm>
        </p:spPr>
        <p:txBody>
          <a:bodyPr>
            <a:normAutofit/>
          </a:bodyPr>
          <a:lstStyle/>
          <a:p>
            <a:pPr>
              <a:spcAft>
                <a:spcPts val="600"/>
              </a:spcAft>
            </a:pPr>
            <a:fld id="{32E35A13-C281-44A8-8EEF-C95DD58D5649}" type="slidenum">
              <a:rPr lang="en-US">
                <a:solidFill>
                  <a:srgbClr val="FFFFFF"/>
                </a:solidFill>
              </a:rPr>
              <a:pPr>
                <a:spcAft>
                  <a:spcPts val="600"/>
                </a:spcAft>
              </a:pPr>
              <a:t>15</a:t>
            </a:fld>
            <a:endParaRPr lang="en-US">
              <a:solidFill>
                <a:srgbClr val="FFFFFF"/>
              </a:solidFill>
            </a:endParaRPr>
          </a:p>
        </p:txBody>
      </p:sp>
      <p:sp>
        <p:nvSpPr>
          <p:cNvPr id="7" name="TextBox 6">
            <a:extLst>
              <a:ext uri="{FF2B5EF4-FFF2-40B4-BE49-F238E27FC236}">
                <a16:creationId xmlns:a16="http://schemas.microsoft.com/office/drawing/2014/main" id="{1212654C-5AA9-4F39-801F-E37724902320}"/>
              </a:ext>
            </a:extLst>
          </p:cNvPr>
          <p:cNvSpPr txBox="1"/>
          <p:nvPr/>
        </p:nvSpPr>
        <p:spPr>
          <a:xfrm>
            <a:off x="-20" y="5741944"/>
            <a:ext cx="9144000" cy="873957"/>
          </a:xfrm>
          <a:prstGeom prst="rect">
            <a:avLst/>
          </a:prstGeom>
          <a:solidFill>
            <a:schemeClr val="accent1">
              <a:alpha val="86000"/>
            </a:schemeClr>
          </a:solidFill>
        </p:spPr>
        <p:txBody>
          <a:bodyPr wrap="square" rtlCol="0">
            <a:spAutoFit/>
          </a:bodyPr>
          <a:lstStyle/>
          <a:p>
            <a:pPr algn="ctr">
              <a:lnSpc>
                <a:spcPts val="3000"/>
              </a:lnSpc>
            </a:pPr>
            <a:r>
              <a:rPr lang="en-US" sz="3200" b="1" dirty="0">
                <a:solidFill>
                  <a:schemeClr val="bg1"/>
                </a:solidFill>
              </a:rPr>
              <a:t>Initial Statewide Tobacco-Free Recovery Summit</a:t>
            </a:r>
          </a:p>
          <a:p>
            <a:pPr algn="ctr">
              <a:lnSpc>
                <a:spcPts val="3000"/>
              </a:lnSpc>
            </a:pPr>
            <a:r>
              <a:rPr lang="en-US" sz="3200" b="1" dirty="0">
                <a:solidFill>
                  <a:schemeClr val="bg1"/>
                </a:solidFill>
              </a:rPr>
              <a:t>June 2019</a:t>
            </a:r>
          </a:p>
        </p:txBody>
      </p:sp>
    </p:spTree>
    <p:extLst>
      <p:ext uri="{BB962C8B-B14F-4D97-AF65-F5344CB8AC3E}">
        <p14:creationId xmlns:p14="http://schemas.microsoft.com/office/powerpoint/2010/main" val="233080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3397-9B69-4C8A-A19B-270F558D6CE6}"/>
              </a:ext>
            </a:extLst>
          </p:cNvPr>
          <p:cNvSpPr>
            <a:spLocks noGrp="1"/>
          </p:cNvSpPr>
          <p:nvPr>
            <p:ph type="title"/>
          </p:nvPr>
        </p:nvSpPr>
        <p:spPr>
          <a:xfrm>
            <a:off x="490702" y="367889"/>
            <a:ext cx="6347713" cy="713362"/>
          </a:xfrm>
        </p:spPr>
        <p:txBody>
          <a:bodyPr/>
          <a:lstStyle/>
          <a:p>
            <a:r>
              <a:rPr lang="en-US" dirty="0"/>
              <a:t>Statewide Collaboration</a:t>
            </a:r>
          </a:p>
        </p:txBody>
      </p:sp>
      <p:sp>
        <p:nvSpPr>
          <p:cNvPr id="4" name="Slide Number Placeholder 3">
            <a:extLst>
              <a:ext uri="{FF2B5EF4-FFF2-40B4-BE49-F238E27FC236}">
                <a16:creationId xmlns:a16="http://schemas.microsoft.com/office/drawing/2014/main" id="{5E3AF921-870B-4AAD-BC49-3DEAB5680711}"/>
              </a:ext>
            </a:extLst>
          </p:cNvPr>
          <p:cNvSpPr>
            <a:spLocks noGrp="1"/>
          </p:cNvSpPr>
          <p:nvPr>
            <p:ph type="sldNum" sz="quarter" idx="12"/>
          </p:nvPr>
        </p:nvSpPr>
        <p:spPr/>
        <p:txBody>
          <a:bodyPr/>
          <a:lstStyle/>
          <a:p>
            <a:fld id="{32E35A13-C281-44A8-8EEF-C95DD58D5649}" type="slidenum">
              <a:rPr lang="en-US" smtClean="0"/>
              <a:t>16</a:t>
            </a:fld>
            <a:endParaRPr lang="en-US"/>
          </a:p>
        </p:txBody>
      </p:sp>
      <p:pic>
        <p:nvPicPr>
          <p:cNvPr id="5" name="Picture 4">
            <a:extLst>
              <a:ext uri="{FF2B5EF4-FFF2-40B4-BE49-F238E27FC236}">
                <a16:creationId xmlns:a16="http://schemas.microsoft.com/office/drawing/2014/main" id="{B1E47F0C-71E4-42BB-8C3C-87A68EB14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726" y="2132879"/>
            <a:ext cx="2360588" cy="627751"/>
          </a:xfrm>
          <a:prstGeom prst="rect">
            <a:avLst/>
          </a:prstGeom>
        </p:spPr>
      </p:pic>
      <p:pic>
        <p:nvPicPr>
          <p:cNvPr id="6" name="Picture 5">
            <a:extLst>
              <a:ext uri="{FF2B5EF4-FFF2-40B4-BE49-F238E27FC236}">
                <a16:creationId xmlns:a16="http://schemas.microsoft.com/office/drawing/2014/main" id="{958E8022-5584-4BAD-9753-1E8FA38D8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789" y="2500418"/>
            <a:ext cx="2129153" cy="335243"/>
          </a:xfrm>
          <a:prstGeom prst="rect">
            <a:avLst/>
          </a:prstGeom>
        </p:spPr>
      </p:pic>
      <p:pic>
        <p:nvPicPr>
          <p:cNvPr id="7" name="Picture 6">
            <a:extLst>
              <a:ext uri="{FF2B5EF4-FFF2-40B4-BE49-F238E27FC236}">
                <a16:creationId xmlns:a16="http://schemas.microsoft.com/office/drawing/2014/main" id="{65EBB036-727F-456C-9755-EEF0A48A1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55" y="3152947"/>
            <a:ext cx="2317020" cy="579255"/>
          </a:xfrm>
          <a:prstGeom prst="rect">
            <a:avLst/>
          </a:prstGeom>
        </p:spPr>
      </p:pic>
      <p:pic>
        <p:nvPicPr>
          <p:cNvPr id="8" name="Picture 7">
            <a:extLst>
              <a:ext uri="{FF2B5EF4-FFF2-40B4-BE49-F238E27FC236}">
                <a16:creationId xmlns:a16="http://schemas.microsoft.com/office/drawing/2014/main" id="{5D26D51B-0E79-46ED-A795-F19A5F5EB3B1}"/>
              </a:ext>
            </a:extLst>
          </p:cNvPr>
          <p:cNvPicPr>
            <a:picLocks noChangeAspect="1"/>
          </p:cNvPicPr>
          <p:nvPr/>
        </p:nvPicPr>
        <p:blipFill rotWithShape="1">
          <a:blip r:embed="rId6">
            <a:extLst>
              <a:ext uri="{28A0092B-C50C-407E-A947-70E740481C1C}">
                <a14:useLocalDpi xmlns:a14="http://schemas.microsoft.com/office/drawing/2010/main" val="0"/>
              </a:ext>
            </a:extLst>
          </a:blip>
          <a:srcRect b="15343"/>
          <a:stretch/>
        </p:blipFill>
        <p:spPr>
          <a:xfrm>
            <a:off x="5574335" y="1130106"/>
            <a:ext cx="1564133" cy="915651"/>
          </a:xfrm>
          <a:prstGeom prst="rect">
            <a:avLst/>
          </a:prstGeom>
        </p:spPr>
      </p:pic>
      <p:pic>
        <p:nvPicPr>
          <p:cNvPr id="9" name="Picture 8">
            <a:extLst>
              <a:ext uri="{FF2B5EF4-FFF2-40B4-BE49-F238E27FC236}">
                <a16:creationId xmlns:a16="http://schemas.microsoft.com/office/drawing/2014/main" id="{E931273F-C2DE-4910-BF2B-B37380CE1222}"/>
              </a:ext>
            </a:extLst>
          </p:cNvPr>
          <p:cNvPicPr>
            <a:picLocks noChangeAspect="1"/>
          </p:cNvPicPr>
          <p:nvPr/>
        </p:nvPicPr>
        <p:blipFill>
          <a:blip r:embed="rId7"/>
          <a:stretch>
            <a:fillRect/>
          </a:stretch>
        </p:blipFill>
        <p:spPr>
          <a:xfrm>
            <a:off x="2971013" y="3108313"/>
            <a:ext cx="1786479" cy="484972"/>
          </a:xfrm>
          <a:prstGeom prst="rect">
            <a:avLst/>
          </a:prstGeom>
        </p:spPr>
      </p:pic>
      <p:pic>
        <p:nvPicPr>
          <p:cNvPr id="10" name="Picture 2" descr="https://linkprotect.cudasvc.com/url?a=https%3a%2f%2flh3.googleusercontent.com%2fr-xxFhQRhGGrPkLFTswdTZFH3ETVgKd1jIEb0KR6Nm1F6VEaJpopcTHqMBz5FI0apbpB75Nt9XrgtOtQHj2Nq7DlMRzSyJwPXHIU9TBjR1RJbkv42NlTz6BPOWPijfn2cqt2r-rA&amp;c=E,1,IQ3c6bMGGcb7xoO3o_AEHcpC42B9iQfhckgn-wo-OyEdzYpbO3ujnr_VK8k3vcMS3altxBLK1qFXegpQIJLzLoOT3wCkBPE8EM1p_fww5EZ9EA,,&amp;typo=1">
            <a:extLst>
              <a:ext uri="{FF2B5EF4-FFF2-40B4-BE49-F238E27FC236}">
                <a16:creationId xmlns:a16="http://schemas.microsoft.com/office/drawing/2014/main" id="{41078ED4-A935-47EE-B4EC-F8658630EB5F}"/>
              </a:ext>
            </a:extLst>
          </p:cNvPr>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66840" y="2217982"/>
            <a:ext cx="1285183" cy="7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rId9" action="ppaction://hlinkfile"/>
            <a:extLst>
              <a:ext uri="{FF2B5EF4-FFF2-40B4-BE49-F238E27FC236}">
                <a16:creationId xmlns:a16="http://schemas.microsoft.com/office/drawing/2014/main" id="{BFD17990-73C3-4CA2-9850-783119FA14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059" y="5955150"/>
            <a:ext cx="5939783" cy="682858"/>
          </a:xfrm>
          <a:prstGeom prst="rect">
            <a:avLst/>
          </a:prstGeom>
        </p:spPr>
      </p:pic>
      <p:pic>
        <p:nvPicPr>
          <p:cNvPr id="1026" name="Picture 2" descr="FSSA Names New Leadership Team for the Division of Mental Health ...">
            <a:extLst>
              <a:ext uri="{FF2B5EF4-FFF2-40B4-BE49-F238E27FC236}">
                <a16:creationId xmlns:a16="http://schemas.microsoft.com/office/drawing/2014/main" id="{D59E08DD-6C97-494D-ACFB-C3AB935A3E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0086" y="1151556"/>
            <a:ext cx="1797121" cy="9813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erican Cancer Society - Wikipedia">
            <a:extLst>
              <a:ext uri="{FF2B5EF4-FFF2-40B4-BE49-F238E27FC236}">
                <a16:creationId xmlns:a16="http://schemas.microsoft.com/office/drawing/2014/main" id="{0FD673EA-2E44-4599-9962-D5B3D3FCEB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5756" y="1231292"/>
            <a:ext cx="1228579" cy="7371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erican Lung Association: Universal COVID-19 Antibody Testing ...">
            <a:extLst>
              <a:ext uri="{FF2B5EF4-FFF2-40B4-BE49-F238E27FC236}">
                <a16:creationId xmlns:a16="http://schemas.microsoft.com/office/drawing/2014/main" id="{1F4FCED4-E01C-4B04-B857-539F035B5FB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6847" b="31663"/>
          <a:stretch/>
        </p:blipFill>
        <p:spPr bwMode="auto">
          <a:xfrm>
            <a:off x="5132202" y="2955219"/>
            <a:ext cx="1825112" cy="7572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scription Transfer Request">
            <a:extLst>
              <a:ext uri="{FF2B5EF4-FFF2-40B4-BE49-F238E27FC236}">
                <a16:creationId xmlns:a16="http://schemas.microsoft.com/office/drawing/2014/main" id="{DCCDEDF9-2AFF-4518-A632-4D4BD26A4B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521" y="3922164"/>
            <a:ext cx="2443005" cy="7613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diana University Melvin and Bren Simon Cancer Center">
            <a:extLst>
              <a:ext uri="{FF2B5EF4-FFF2-40B4-BE49-F238E27FC236}">
                <a16:creationId xmlns:a16="http://schemas.microsoft.com/office/drawing/2014/main" id="{184813D3-E000-4426-941F-7C8E397313D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7950" y="3922164"/>
            <a:ext cx="3818561" cy="6397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D2039B5B-7AD7-4BFF-8186-947F2DF6426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0702" y="4861235"/>
            <a:ext cx="1285183" cy="7139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AMHSA - Substance Abuse and Mental Health Services Administration">
            <a:extLst>
              <a:ext uri="{FF2B5EF4-FFF2-40B4-BE49-F238E27FC236}">
                <a16:creationId xmlns:a16="http://schemas.microsoft.com/office/drawing/2014/main" id="{160ED1E9-09F3-4200-BB22-3C5FE76F99B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21428" y="4963067"/>
            <a:ext cx="1800467" cy="6121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ndiana Cancer Consortium recognizes Indiana State Cancer Registry ...">
            <a:extLst>
              <a:ext uri="{FF2B5EF4-FFF2-40B4-BE49-F238E27FC236}">
                <a16:creationId xmlns:a16="http://schemas.microsoft.com/office/drawing/2014/main" id="{29934C8B-FB36-45BE-A1B8-0133801FABB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0219" y="4861235"/>
            <a:ext cx="1579704" cy="7801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AMI Indiana - Home | Facebook">
            <a:extLst>
              <a:ext uri="{FF2B5EF4-FFF2-40B4-BE49-F238E27FC236}">
                <a16:creationId xmlns:a16="http://schemas.microsoft.com/office/drawing/2014/main" id="{DD094FCF-153E-4D8A-B58B-1F1E2111AFEF}"/>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3868" t="15299" r="4040" b="8267"/>
          <a:stretch/>
        </p:blipFill>
        <p:spPr bwMode="auto">
          <a:xfrm>
            <a:off x="5956080" y="4818501"/>
            <a:ext cx="1214407" cy="10079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raphical user interface, text&#10;&#10;Description automatically generated">
            <a:extLst>
              <a:ext uri="{FF2B5EF4-FFF2-40B4-BE49-F238E27FC236}">
                <a16:creationId xmlns:a16="http://schemas.microsoft.com/office/drawing/2014/main" id="{3A1A35E4-38A4-4E2E-9ED8-7B526D86B1D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717" y="1134281"/>
            <a:ext cx="2097549" cy="915651"/>
          </a:xfrm>
          <a:prstGeom prst="rect">
            <a:avLst/>
          </a:prstGeom>
        </p:spPr>
      </p:pic>
    </p:spTree>
    <p:extLst>
      <p:ext uri="{BB962C8B-B14F-4D97-AF65-F5344CB8AC3E}">
        <p14:creationId xmlns:p14="http://schemas.microsoft.com/office/powerpoint/2010/main" val="19247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B7E6-7249-4ED1-976A-A764969C15C6}"/>
              </a:ext>
            </a:extLst>
          </p:cNvPr>
          <p:cNvSpPr>
            <a:spLocks noGrp="1"/>
          </p:cNvSpPr>
          <p:nvPr>
            <p:ph type="title"/>
          </p:nvPr>
        </p:nvSpPr>
        <p:spPr>
          <a:xfrm>
            <a:off x="609599" y="191908"/>
            <a:ext cx="6716318" cy="1320800"/>
          </a:xfrm>
        </p:spPr>
        <p:txBody>
          <a:bodyPr>
            <a:noAutofit/>
          </a:bodyPr>
          <a:lstStyle/>
          <a:p>
            <a:r>
              <a:rPr lang="en-US" sz="3200" dirty="0"/>
              <a:t>Support from National Networks: Academy States on Tobacco Control in Behavioral Health</a:t>
            </a:r>
          </a:p>
        </p:txBody>
      </p:sp>
      <p:grpSp>
        <p:nvGrpSpPr>
          <p:cNvPr id="7" name="Group 6">
            <a:extLst>
              <a:ext uri="{FF2B5EF4-FFF2-40B4-BE49-F238E27FC236}">
                <a16:creationId xmlns:a16="http://schemas.microsoft.com/office/drawing/2014/main" id="{8BB682FC-7DEB-4003-AB71-D54A83A9EA27}"/>
              </a:ext>
            </a:extLst>
          </p:cNvPr>
          <p:cNvGrpSpPr/>
          <p:nvPr/>
        </p:nvGrpSpPr>
        <p:grpSpPr>
          <a:xfrm>
            <a:off x="606884" y="5384179"/>
            <a:ext cx="1423988" cy="1252538"/>
            <a:chOff x="1392992" y="4862532"/>
            <a:chExt cx="1423988" cy="1252538"/>
          </a:xfrm>
        </p:grpSpPr>
        <p:grpSp>
          <p:nvGrpSpPr>
            <p:cNvPr id="267" name="Group 3129"/>
            <p:cNvGrpSpPr>
              <a:grpSpLocks/>
            </p:cNvGrpSpPr>
            <p:nvPr/>
          </p:nvGrpSpPr>
          <p:grpSpPr bwMode="auto">
            <a:xfrm rot="-2195245">
              <a:off x="1517231" y="4862532"/>
              <a:ext cx="1094184" cy="1252538"/>
              <a:chOff x="106471" y="4882019"/>
              <a:chExt cx="1459282" cy="1668800"/>
            </a:xfrm>
            <a:solidFill>
              <a:srgbClr val="1F497D">
                <a:lumMod val="20000"/>
                <a:lumOff val="80000"/>
              </a:srgbClr>
            </a:solidFill>
          </p:grpSpPr>
          <p:grpSp>
            <p:nvGrpSpPr>
              <p:cNvPr id="268" name="Group 3126"/>
              <p:cNvGrpSpPr>
                <a:grpSpLocks/>
              </p:cNvGrpSpPr>
              <p:nvPr/>
            </p:nvGrpSpPr>
            <p:grpSpPr bwMode="auto">
              <a:xfrm>
                <a:off x="106471" y="4882019"/>
                <a:ext cx="1459282" cy="1668800"/>
                <a:chOff x="106471" y="4882019"/>
                <a:chExt cx="1459282" cy="1668800"/>
              </a:xfrm>
              <a:grpFill/>
            </p:grpSpPr>
            <p:grpSp>
              <p:nvGrpSpPr>
                <p:cNvPr id="270" name="Group 3124"/>
                <p:cNvGrpSpPr>
                  <a:grpSpLocks/>
                </p:cNvGrpSpPr>
                <p:nvPr/>
              </p:nvGrpSpPr>
              <p:grpSpPr bwMode="auto">
                <a:xfrm>
                  <a:off x="106471" y="4882019"/>
                  <a:ext cx="1459282" cy="1668800"/>
                  <a:chOff x="106471" y="4882019"/>
                  <a:chExt cx="1459282" cy="1668800"/>
                </a:xfrm>
                <a:grpFill/>
              </p:grpSpPr>
              <p:grpSp>
                <p:nvGrpSpPr>
                  <p:cNvPr id="272" name="Group 3122"/>
                  <p:cNvGrpSpPr>
                    <a:grpSpLocks/>
                  </p:cNvGrpSpPr>
                  <p:nvPr/>
                </p:nvGrpSpPr>
                <p:grpSpPr bwMode="auto">
                  <a:xfrm>
                    <a:off x="106471" y="4882019"/>
                    <a:ext cx="1459282" cy="1668800"/>
                    <a:chOff x="106471" y="4882019"/>
                    <a:chExt cx="1459282" cy="1668800"/>
                  </a:xfrm>
                  <a:grpFill/>
                </p:grpSpPr>
                <p:grpSp>
                  <p:nvGrpSpPr>
                    <p:cNvPr id="274" name="Group 3119"/>
                    <p:cNvGrpSpPr>
                      <a:grpSpLocks/>
                    </p:cNvGrpSpPr>
                    <p:nvPr/>
                  </p:nvGrpSpPr>
                  <p:grpSpPr bwMode="auto">
                    <a:xfrm>
                      <a:off x="106471" y="4882019"/>
                      <a:ext cx="1459282" cy="1290181"/>
                      <a:chOff x="106471" y="4882019"/>
                      <a:chExt cx="1459282" cy="1290181"/>
                    </a:xfrm>
                    <a:grpFill/>
                  </p:grpSpPr>
                  <p:grpSp>
                    <p:nvGrpSpPr>
                      <p:cNvPr id="276" name="Group 3117"/>
                      <p:cNvGrpSpPr>
                        <a:grpSpLocks/>
                      </p:cNvGrpSpPr>
                      <p:nvPr/>
                    </p:nvGrpSpPr>
                    <p:grpSpPr bwMode="auto">
                      <a:xfrm>
                        <a:off x="106471" y="4882019"/>
                        <a:ext cx="1459282" cy="1290181"/>
                        <a:chOff x="106471" y="4882019"/>
                        <a:chExt cx="1459282" cy="1290181"/>
                      </a:xfrm>
                      <a:grpFill/>
                    </p:grpSpPr>
                    <p:grpSp>
                      <p:nvGrpSpPr>
                        <p:cNvPr id="278" name="Group 3115"/>
                        <p:cNvGrpSpPr>
                          <a:grpSpLocks/>
                        </p:cNvGrpSpPr>
                        <p:nvPr/>
                      </p:nvGrpSpPr>
                      <p:grpSpPr bwMode="auto">
                        <a:xfrm>
                          <a:off x="106471" y="4882019"/>
                          <a:ext cx="1459282" cy="1290181"/>
                          <a:chOff x="106471" y="4882019"/>
                          <a:chExt cx="1459282" cy="1290181"/>
                        </a:xfrm>
                        <a:grpFill/>
                      </p:grpSpPr>
                      <p:sp>
                        <p:nvSpPr>
                          <p:cNvPr id="280" name="Freeform 279"/>
                          <p:cNvSpPr/>
                          <p:nvPr/>
                        </p:nvSpPr>
                        <p:spPr>
                          <a:xfrm>
                            <a:off x="108699" y="4880419"/>
                            <a:ext cx="1459283" cy="1288086"/>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1" name="Freeform 280"/>
                          <p:cNvSpPr/>
                          <p:nvPr/>
                        </p:nvSpPr>
                        <p:spPr>
                          <a:xfrm>
                            <a:off x="477630" y="4903823"/>
                            <a:ext cx="39698" cy="109456"/>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9" name="Freeform 278"/>
                        <p:cNvSpPr/>
                        <p:nvPr/>
                      </p:nvSpPr>
                      <p:spPr>
                        <a:xfrm>
                          <a:off x="339650" y="5180695"/>
                          <a:ext cx="34934" cy="74556"/>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7" name="Freeform 276"/>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5"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3"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1" name="Freeform 3125"/>
                <p:cNvSpPr/>
                <p:nvPr/>
              </p:nvSpPr>
              <p:spPr>
                <a:xfrm>
                  <a:off x="1155158" y="6259163"/>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69"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82" name="Title 1"/>
            <p:cNvSpPr txBox="1">
              <a:spLocks/>
            </p:cNvSpPr>
            <p:nvPr/>
          </p:nvSpPr>
          <p:spPr bwMode="auto">
            <a:xfrm>
              <a:off x="1392992" y="5681885"/>
              <a:ext cx="1423988" cy="400050"/>
            </a:xfrm>
            <a:prstGeom prst="rect">
              <a:avLst/>
            </a:prstGeom>
            <a:noFill/>
            <a:ln w="1270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p>
              <a:pPr algn="ctr" defTabSz="342900" eaLnBrk="0" fontAlgn="base" hangingPunct="0">
                <a:spcBef>
                  <a:spcPct val="0"/>
                </a:spcBef>
                <a:spcAft>
                  <a:spcPct val="0"/>
                </a:spcAft>
                <a:buClr>
                  <a:srgbClr val="000000"/>
                </a:buClr>
                <a:buSzPct val="100000"/>
              </a:pPr>
              <a:r>
                <a:rPr lang="en-GB" altLang="en-US" sz="1050" dirty="0">
                  <a:solidFill>
                    <a:schemeClr val="accent1"/>
                  </a:solidFill>
                  <a:latin typeface="Arial" pitchFamily="34" charset="0"/>
                  <a:ea typeface="MS PGothic" panose="020B0600070205080204" pitchFamily="34" charset="-128"/>
                </a:rPr>
                <a:t>Alaska</a:t>
              </a:r>
            </a:p>
          </p:txBody>
        </p:sp>
      </p:grpSp>
      <p:sp>
        <p:nvSpPr>
          <p:cNvPr id="265" name="Rectangle 3112"/>
          <p:cNvSpPr>
            <a:spLocks noChangeArrowheads="1"/>
          </p:cNvSpPr>
          <p:nvPr/>
        </p:nvSpPr>
        <p:spPr bwMode="auto">
          <a:xfrm>
            <a:off x="537366" y="5291049"/>
            <a:ext cx="1376839" cy="1303882"/>
          </a:xfrm>
          <a:prstGeom prst="rect">
            <a:avLst/>
          </a:prstGeom>
          <a:noFill/>
          <a:ln w="127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eaLnBrk="0" fontAlgn="base" hangingPunct="0">
              <a:spcBef>
                <a:spcPct val="0"/>
              </a:spcBef>
              <a:spcAft>
                <a:spcPct val="0"/>
              </a:spcAft>
              <a:buClr>
                <a:srgbClr val="000000"/>
              </a:buClr>
              <a:buSzPct val="100000"/>
            </a:pPr>
            <a:endParaRPr lang="en-US" altLang="en-US" dirty="0">
              <a:solidFill>
                <a:prstClr val="white"/>
              </a:solidFill>
              <a:latin typeface="Arial" pitchFamily="34" charset="0"/>
              <a:ea typeface="MS PGothic" panose="020B0600070205080204" pitchFamily="34" charset="-128"/>
            </a:endParaRPr>
          </a:p>
        </p:txBody>
      </p:sp>
      <p:grpSp>
        <p:nvGrpSpPr>
          <p:cNvPr id="284" name="Group 66"/>
          <p:cNvGrpSpPr>
            <a:grpSpLocks/>
          </p:cNvGrpSpPr>
          <p:nvPr/>
        </p:nvGrpSpPr>
        <p:grpSpPr bwMode="auto">
          <a:xfrm>
            <a:off x="2210106" y="5775896"/>
            <a:ext cx="1006196" cy="595313"/>
            <a:chOff x="2217965" y="5874544"/>
            <a:chExt cx="1375341" cy="795337"/>
          </a:xfrm>
          <a:solidFill>
            <a:srgbClr val="9BBB59">
              <a:lumMod val="75000"/>
            </a:srgbClr>
          </a:solidFill>
        </p:grpSpPr>
        <p:sp>
          <p:nvSpPr>
            <p:cNvPr id="285" name="Freeform 284"/>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6" name="Freeform 285"/>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7" name="Freeform 286"/>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8" name="Freeform 287"/>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9" name="Freeform 288"/>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0" name="Freeform 289"/>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1" name="Freeform 290"/>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2" name="Freeform 291"/>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9" name="Group 8">
            <a:extLst>
              <a:ext uri="{FF2B5EF4-FFF2-40B4-BE49-F238E27FC236}">
                <a16:creationId xmlns:a16="http://schemas.microsoft.com/office/drawing/2014/main" id="{4F3C84E5-1235-4752-AA8F-ACACC28F4F5C}"/>
              </a:ext>
            </a:extLst>
          </p:cNvPr>
          <p:cNvGrpSpPr/>
          <p:nvPr/>
        </p:nvGrpSpPr>
        <p:grpSpPr>
          <a:xfrm>
            <a:off x="2072746" y="5697316"/>
            <a:ext cx="1389621" cy="829255"/>
            <a:chOff x="2889255" y="5313760"/>
            <a:chExt cx="1389621" cy="829255"/>
          </a:xfrm>
        </p:grpSpPr>
        <p:sp>
          <p:nvSpPr>
            <p:cNvPr id="266" name="Rectangle 74"/>
            <p:cNvSpPr>
              <a:spLocks noChangeArrowheads="1"/>
            </p:cNvSpPr>
            <p:nvPr/>
          </p:nvSpPr>
          <p:spPr bwMode="auto">
            <a:xfrm>
              <a:off x="2928054" y="5313760"/>
              <a:ext cx="1127522" cy="752475"/>
            </a:xfrm>
            <a:prstGeom prst="rect">
              <a:avLst/>
            </a:prstGeom>
            <a:noFill/>
            <a:ln w="127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eaLnBrk="0" fontAlgn="base" hangingPunct="0">
                <a:spcBef>
                  <a:spcPct val="0"/>
                </a:spcBef>
                <a:spcAft>
                  <a:spcPct val="0"/>
                </a:spcAft>
                <a:buClr>
                  <a:srgbClr val="000000"/>
                </a:buClr>
                <a:buSzPct val="100000"/>
              </a:pPr>
              <a:endParaRPr lang="en-US" altLang="en-US" dirty="0">
                <a:solidFill>
                  <a:prstClr val="white"/>
                </a:solidFill>
                <a:latin typeface="Arial" pitchFamily="34" charset="0"/>
                <a:ea typeface="MS PGothic" panose="020B0600070205080204" pitchFamily="34" charset="-128"/>
              </a:endParaRPr>
            </a:p>
          </p:txBody>
        </p:sp>
        <p:sp>
          <p:nvSpPr>
            <p:cNvPr id="283" name="Title 1"/>
            <p:cNvSpPr txBox="1">
              <a:spLocks/>
            </p:cNvSpPr>
            <p:nvPr/>
          </p:nvSpPr>
          <p:spPr bwMode="auto">
            <a:xfrm>
              <a:off x="2889255" y="5742965"/>
              <a:ext cx="1389621" cy="400050"/>
            </a:xfrm>
            <a:prstGeom prst="rect">
              <a:avLst/>
            </a:prstGeom>
            <a:noFill/>
            <a:ln w="1270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p>
              <a:pPr algn="ctr" defTabSz="342900" eaLnBrk="0" fontAlgn="base" hangingPunct="0">
                <a:spcBef>
                  <a:spcPct val="0"/>
                </a:spcBef>
                <a:spcAft>
                  <a:spcPct val="0"/>
                </a:spcAft>
                <a:buClr>
                  <a:srgbClr val="000000"/>
                </a:buClr>
                <a:buSzPct val="100000"/>
              </a:pPr>
              <a:r>
                <a:rPr lang="en-GB" altLang="en-US" sz="1050" dirty="0">
                  <a:solidFill>
                    <a:schemeClr val="accent1"/>
                  </a:solidFill>
                  <a:latin typeface="Arial" pitchFamily="34" charset="0"/>
                  <a:ea typeface="MS PGothic" panose="020B0600070205080204" pitchFamily="34" charset="-128"/>
                </a:rPr>
                <a:t>Hawaii</a:t>
              </a:r>
            </a:p>
          </p:txBody>
        </p:sp>
        <p:sp>
          <p:nvSpPr>
            <p:cNvPr id="304" name="TextBox 303"/>
            <p:cNvSpPr txBox="1"/>
            <p:nvPr/>
          </p:nvSpPr>
          <p:spPr>
            <a:xfrm>
              <a:off x="3749277" y="5402638"/>
              <a:ext cx="404867"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black"/>
                  </a:solidFill>
                  <a:latin typeface="Arial" pitchFamily="34" charset="0"/>
                  <a:ea typeface="MS PGothic" panose="020B0600070205080204" pitchFamily="34" charset="-128"/>
                </a:rPr>
                <a:t>HI</a:t>
              </a:r>
            </a:p>
          </p:txBody>
        </p:sp>
      </p:grpSp>
      <p:grpSp>
        <p:nvGrpSpPr>
          <p:cNvPr id="6" name="Group 5">
            <a:extLst>
              <a:ext uri="{FF2B5EF4-FFF2-40B4-BE49-F238E27FC236}">
                <a16:creationId xmlns:a16="http://schemas.microsoft.com/office/drawing/2014/main" id="{999B00CE-8322-49A3-A90B-C0EE4FAC61D9}"/>
              </a:ext>
            </a:extLst>
          </p:cNvPr>
          <p:cNvGrpSpPr/>
          <p:nvPr/>
        </p:nvGrpSpPr>
        <p:grpSpPr>
          <a:xfrm>
            <a:off x="267659" y="1727508"/>
            <a:ext cx="6211378" cy="3777854"/>
            <a:chOff x="1753791" y="1632347"/>
            <a:chExt cx="6211378" cy="3777854"/>
          </a:xfrm>
        </p:grpSpPr>
        <p:sp>
          <p:nvSpPr>
            <p:cNvPr id="238" name="Freeform 237"/>
            <p:cNvSpPr/>
            <p:nvPr/>
          </p:nvSpPr>
          <p:spPr>
            <a:xfrm>
              <a:off x="3637360" y="3880248"/>
              <a:ext cx="1633538" cy="1529953"/>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1" name="Freeform 240"/>
            <p:cNvSpPr/>
            <p:nvPr/>
          </p:nvSpPr>
          <p:spPr>
            <a:xfrm>
              <a:off x="5999561" y="4395787"/>
              <a:ext cx="1034653" cy="804863"/>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nvGrpSpPr>
            <p:cNvPr id="5" name="Group 4">
              <a:extLst>
                <a:ext uri="{FF2B5EF4-FFF2-40B4-BE49-F238E27FC236}">
                  <a16:creationId xmlns:a16="http://schemas.microsoft.com/office/drawing/2014/main" id="{013202A8-4384-4C06-956E-303D90C7F407}"/>
                </a:ext>
              </a:extLst>
            </p:cNvPr>
            <p:cNvGrpSpPr/>
            <p:nvPr/>
          </p:nvGrpSpPr>
          <p:grpSpPr>
            <a:xfrm>
              <a:off x="1753791" y="1632347"/>
              <a:ext cx="6211378" cy="3249217"/>
              <a:chOff x="1753791" y="1632347"/>
              <a:chExt cx="6211378" cy="3249217"/>
            </a:xfrm>
          </p:grpSpPr>
          <p:sp>
            <p:nvSpPr>
              <p:cNvPr id="211" name="Freeform 1"/>
              <p:cNvSpPr>
                <a:spLocks noChangeArrowheads="1"/>
              </p:cNvSpPr>
              <p:nvPr/>
            </p:nvSpPr>
            <p:spPr bwMode="auto">
              <a:xfrm rot="21163818">
                <a:off x="4801792" y="2821783"/>
                <a:ext cx="706040" cy="459581"/>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ＭＳ Ｐゴシック" charset="-128"/>
                  <a:cs typeface="+mn-cs"/>
                </a:endParaRPr>
              </a:p>
            </p:txBody>
          </p:sp>
          <p:sp>
            <p:nvSpPr>
              <p:cNvPr id="212" name="Freeform 211"/>
              <p:cNvSpPr/>
              <p:nvPr/>
            </p:nvSpPr>
            <p:spPr>
              <a:xfrm>
                <a:off x="2594374" y="1931195"/>
                <a:ext cx="686990" cy="1094185"/>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13" name="Freeform 212"/>
              <p:cNvSpPr/>
              <p:nvPr/>
            </p:nvSpPr>
            <p:spPr>
              <a:xfrm>
                <a:off x="2021683" y="1795463"/>
                <a:ext cx="754856" cy="561975"/>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14" name="Freeform 213"/>
              <p:cNvSpPr/>
              <p:nvPr/>
            </p:nvSpPr>
            <p:spPr>
              <a:xfrm>
                <a:off x="1827610" y="2125266"/>
                <a:ext cx="904875" cy="775097"/>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5" name="Freeform 214"/>
              <p:cNvSpPr/>
              <p:nvPr/>
            </p:nvSpPr>
            <p:spPr>
              <a:xfrm>
                <a:off x="2181225" y="2832497"/>
                <a:ext cx="734616" cy="1122759"/>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6" name="Freeform 215"/>
              <p:cNvSpPr/>
              <p:nvPr/>
            </p:nvSpPr>
            <p:spPr>
              <a:xfrm>
                <a:off x="2815829" y="2965848"/>
                <a:ext cx="627459" cy="807244"/>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7" name="Freeform 216"/>
              <p:cNvSpPr/>
              <p:nvPr/>
            </p:nvSpPr>
            <p:spPr>
              <a:xfrm>
                <a:off x="2649142" y="3684986"/>
                <a:ext cx="744140" cy="901303"/>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8" name="Freeform 217"/>
              <p:cNvSpPr/>
              <p:nvPr/>
            </p:nvSpPr>
            <p:spPr>
              <a:xfrm>
                <a:off x="3325417" y="3767138"/>
                <a:ext cx="769144" cy="829866"/>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9" name="Freeform 218"/>
              <p:cNvSpPr/>
              <p:nvPr/>
            </p:nvSpPr>
            <p:spPr>
              <a:xfrm>
                <a:off x="3389710" y="3180161"/>
                <a:ext cx="822722" cy="629840"/>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0" name="Freeform 219"/>
              <p:cNvSpPr/>
              <p:nvPr/>
            </p:nvSpPr>
            <p:spPr>
              <a:xfrm>
                <a:off x="3225403" y="2587229"/>
                <a:ext cx="785813" cy="638175"/>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1" name="Freeform 220"/>
              <p:cNvSpPr/>
              <p:nvPr/>
            </p:nvSpPr>
            <p:spPr>
              <a:xfrm>
                <a:off x="2859881" y="1949054"/>
                <a:ext cx="1181100" cy="714375"/>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2" name="Freeform 221"/>
              <p:cNvSpPr/>
              <p:nvPr/>
            </p:nvSpPr>
            <p:spPr>
              <a:xfrm>
                <a:off x="4018360" y="2074069"/>
                <a:ext cx="751284" cy="447675"/>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3" name="Freeform 222"/>
              <p:cNvSpPr/>
              <p:nvPr/>
            </p:nvSpPr>
            <p:spPr>
              <a:xfrm>
                <a:off x="3995737" y="2508649"/>
                <a:ext cx="823913" cy="488156"/>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4" name="Freeform 223"/>
              <p:cNvSpPr/>
              <p:nvPr/>
            </p:nvSpPr>
            <p:spPr>
              <a:xfrm>
                <a:off x="3986214" y="2933701"/>
                <a:ext cx="973931" cy="432197"/>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5" name="Freeform 224"/>
              <p:cNvSpPr/>
              <p:nvPr/>
            </p:nvSpPr>
            <p:spPr>
              <a:xfrm>
                <a:off x="4199336" y="3338512"/>
                <a:ext cx="877490" cy="471488"/>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accent4">
                  <a:lumMod val="75000"/>
                </a:scheme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6" name="Freeform 225"/>
              <p:cNvSpPr/>
              <p:nvPr/>
            </p:nvSpPr>
            <p:spPr>
              <a:xfrm>
                <a:off x="4092178" y="3769520"/>
                <a:ext cx="1042988" cy="508397"/>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7" name="Freeform 226"/>
              <p:cNvSpPr/>
              <p:nvPr/>
            </p:nvSpPr>
            <p:spPr>
              <a:xfrm>
                <a:off x="5098256" y="3792141"/>
                <a:ext cx="563166" cy="55602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8" name="Freeform 227"/>
              <p:cNvSpPr/>
              <p:nvPr/>
            </p:nvSpPr>
            <p:spPr>
              <a:xfrm>
                <a:off x="5516167" y="3954066"/>
                <a:ext cx="396478" cy="72747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9" name="Freeform 228"/>
              <p:cNvSpPr/>
              <p:nvPr/>
            </p:nvSpPr>
            <p:spPr>
              <a:xfrm>
                <a:off x="4916091" y="3230166"/>
                <a:ext cx="817959" cy="622697"/>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0" name="Freeform 229"/>
              <p:cNvSpPr/>
              <p:nvPr/>
            </p:nvSpPr>
            <p:spPr>
              <a:xfrm>
                <a:off x="5143501" y="2322910"/>
                <a:ext cx="621506" cy="617934"/>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1" name="Freeform 230"/>
              <p:cNvSpPr/>
              <p:nvPr/>
            </p:nvSpPr>
            <p:spPr>
              <a:xfrm>
                <a:off x="5387578" y="2883695"/>
                <a:ext cx="461963" cy="792956"/>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2" name="Freeform 231"/>
              <p:cNvSpPr/>
              <p:nvPr/>
            </p:nvSpPr>
            <p:spPr>
              <a:xfrm>
                <a:off x="5855495" y="3898107"/>
                <a:ext cx="446485" cy="731044"/>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3" name="Freeform 232"/>
              <p:cNvSpPr/>
              <p:nvPr/>
            </p:nvSpPr>
            <p:spPr>
              <a:xfrm>
                <a:off x="6159105" y="3832623"/>
                <a:ext cx="620315" cy="653653"/>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4" name="Freeform 233"/>
              <p:cNvSpPr/>
              <p:nvPr/>
            </p:nvSpPr>
            <p:spPr>
              <a:xfrm>
                <a:off x="6437710" y="3744516"/>
                <a:ext cx="570309" cy="43815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accent4">
                  <a:lumMod val="75000"/>
                </a:scheme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5" name="Freeform 234"/>
              <p:cNvSpPr/>
              <p:nvPr/>
            </p:nvSpPr>
            <p:spPr>
              <a:xfrm>
                <a:off x="5713811" y="3282555"/>
                <a:ext cx="773906" cy="459581"/>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6" name="Freeform 235"/>
              <p:cNvSpPr/>
              <p:nvPr/>
            </p:nvSpPr>
            <p:spPr>
              <a:xfrm>
                <a:off x="5612606" y="3538539"/>
                <a:ext cx="981075" cy="459581"/>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7" name="Freeform 236"/>
              <p:cNvSpPr/>
              <p:nvPr/>
            </p:nvSpPr>
            <p:spPr>
              <a:xfrm>
                <a:off x="5784056" y="2913461"/>
                <a:ext cx="372666" cy="625078"/>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FFC000"/>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9" name="Freeform 238"/>
              <p:cNvSpPr/>
              <p:nvPr/>
            </p:nvSpPr>
            <p:spPr>
              <a:xfrm>
                <a:off x="1753791" y="2701530"/>
                <a:ext cx="1000125" cy="1593056"/>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0" name="Freeform 239"/>
              <p:cNvSpPr/>
              <p:nvPr/>
            </p:nvSpPr>
            <p:spPr>
              <a:xfrm>
                <a:off x="5188744" y="4299349"/>
                <a:ext cx="661988" cy="582215"/>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2" name="Freeform 241"/>
              <p:cNvSpPr/>
              <p:nvPr/>
            </p:nvSpPr>
            <p:spPr>
              <a:xfrm>
                <a:off x="6290074" y="3339704"/>
                <a:ext cx="991790" cy="523875"/>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3" name="Freeform 242"/>
              <p:cNvSpPr/>
              <p:nvPr/>
            </p:nvSpPr>
            <p:spPr>
              <a:xfrm>
                <a:off x="7305676" y="1632347"/>
                <a:ext cx="413147" cy="641747"/>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4" name="Freeform 243"/>
              <p:cNvSpPr/>
              <p:nvPr/>
            </p:nvSpPr>
            <p:spPr>
              <a:xfrm>
                <a:off x="7265194" y="2013347"/>
                <a:ext cx="185738" cy="38457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5" name="Freeform 244"/>
              <p:cNvSpPr/>
              <p:nvPr/>
            </p:nvSpPr>
            <p:spPr>
              <a:xfrm>
                <a:off x="7103269" y="2045494"/>
                <a:ext cx="204788" cy="367904"/>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6" name="Freeform 245"/>
              <p:cNvSpPr/>
              <p:nvPr/>
            </p:nvSpPr>
            <p:spPr>
              <a:xfrm>
                <a:off x="7223524" y="2306241"/>
                <a:ext cx="391715" cy="217884"/>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7" name="Freeform 246"/>
              <p:cNvSpPr/>
              <p:nvPr/>
            </p:nvSpPr>
            <p:spPr>
              <a:xfrm>
                <a:off x="7410451" y="2433639"/>
                <a:ext cx="60722" cy="98822"/>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8" name="Freeform 247"/>
              <p:cNvSpPr/>
              <p:nvPr/>
            </p:nvSpPr>
            <p:spPr>
              <a:xfrm>
                <a:off x="7241381" y="2453879"/>
                <a:ext cx="205979" cy="180975"/>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9" name="Freeform 248"/>
              <p:cNvSpPr/>
              <p:nvPr/>
            </p:nvSpPr>
            <p:spPr>
              <a:xfrm>
                <a:off x="7112795" y="2655094"/>
                <a:ext cx="123237" cy="3429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0" name="Freeform 249"/>
              <p:cNvSpPr/>
              <p:nvPr/>
            </p:nvSpPr>
            <p:spPr>
              <a:xfrm>
                <a:off x="7104461" y="2913461"/>
                <a:ext cx="115490" cy="188119"/>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1" name="Freeform 250"/>
              <p:cNvSpPr/>
              <p:nvPr/>
            </p:nvSpPr>
            <p:spPr>
              <a:xfrm>
                <a:off x="6412708" y="2946799"/>
                <a:ext cx="498872" cy="545306"/>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2" name="Freeform 251"/>
              <p:cNvSpPr/>
              <p:nvPr/>
            </p:nvSpPr>
            <p:spPr>
              <a:xfrm>
                <a:off x="6702028" y="2925367"/>
                <a:ext cx="517922" cy="248840"/>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3" name="Freeform 252"/>
              <p:cNvSpPr/>
              <p:nvPr/>
            </p:nvSpPr>
            <p:spPr>
              <a:xfrm>
                <a:off x="6506766" y="2596755"/>
                <a:ext cx="676275" cy="492919"/>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4" name="Freeform 253"/>
              <p:cNvSpPr/>
              <p:nvPr/>
            </p:nvSpPr>
            <p:spPr>
              <a:xfrm>
                <a:off x="4678840" y="2073047"/>
                <a:ext cx="748308" cy="792956"/>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nvGrpSpPr>
              <p:cNvPr id="255" name="Group 254"/>
              <p:cNvGrpSpPr/>
              <p:nvPr/>
            </p:nvGrpSpPr>
            <p:grpSpPr>
              <a:xfrm>
                <a:off x="5400358" y="2196277"/>
                <a:ext cx="882254" cy="759023"/>
                <a:chOff x="5355431" y="1331119"/>
                <a:chExt cx="1176338" cy="1012031"/>
              </a:xfrm>
              <a:solidFill>
                <a:srgbClr val="9BBB59">
                  <a:lumMod val="75000"/>
                </a:srgbClr>
              </a:solidFill>
            </p:grpSpPr>
            <p:sp>
              <p:nvSpPr>
                <p:cNvPr id="256" name="Freeform 255"/>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7" name="Freeform 256"/>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258" name="Group 257"/>
              <p:cNvGrpSpPr/>
              <p:nvPr/>
            </p:nvGrpSpPr>
            <p:grpSpPr>
              <a:xfrm>
                <a:off x="6554074" y="2114123"/>
                <a:ext cx="894755" cy="623293"/>
                <a:chOff x="6893719" y="1221581"/>
                <a:chExt cx="1193006" cy="831057"/>
              </a:xfrm>
              <a:solidFill>
                <a:srgbClr val="9BBB59">
                  <a:lumMod val="75000"/>
                </a:srgbClr>
              </a:solidFill>
            </p:grpSpPr>
            <p:sp>
              <p:nvSpPr>
                <p:cNvPr id="259" name="Freeform 258"/>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60" name="Freeform 259"/>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261" name="Group 260"/>
              <p:cNvGrpSpPr/>
              <p:nvPr/>
            </p:nvGrpSpPr>
            <p:grpSpPr>
              <a:xfrm>
                <a:off x="6359409" y="3037453"/>
                <a:ext cx="855464" cy="573286"/>
                <a:chOff x="6634163" y="2452688"/>
                <a:chExt cx="1140619" cy="764381"/>
              </a:xfrm>
              <a:solidFill>
                <a:srgbClr val="1F497D">
                  <a:lumMod val="20000"/>
                  <a:lumOff val="80000"/>
                </a:srgbClr>
              </a:solidFill>
            </p:grpSpPr>
            <p:sp>
              <p:nvSpPr>
                <p:cNvPr id="262" name="Freeform 261"/>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63" name="Freeform 262"/>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64" name="Freeform 263"/>
              <p:cNvSpPr/>
              <p:nvPr/>
            </p:nvSpPr>
            <p:spPr>
              <a:xfrm>
                <a:off x="6070997" y="2775347"/>
                <a:ext cx="490538" cy="551259"/>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srgbClr val="7030A0"/>
                  </a:solidFill>
                  <a:effectLst/>
                  <a:uLnTx/>
                  <a:uFillTx/>
                  <a:latin typeface="Calibri"/>
                  <a:ea typeface="ＭＳ Ｐゴシック" charset="-128"/>
                  <a:cs typeface="+mn-cs"/>
                </a:endParaRPr>
              </a:p>
            </p:txBody>
          </p:sp>
          <p:sp>
            <p:nvSpPr>
              <p:cNvPr id="293" name="TextBox 292"/>
              <p:cNvSpPr txBox="1"/>
              <p:nvPr/>
            </p:nvSpPr>
            <p:spPr>
              <a:xfrm>
                <a:off x="3239149" y="2161813"/>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MT</a:t>
                </a:r>
              </a:p>
            </p:txBody>
          </p:sp>
          <p:sp>
            <p:nvSpPr>
              <p:cNvPr id="294" name="TextBox 293"/>
              <p:cNvSpPr txBox="1"/>
              <p:nvPr/>
            </p:nvSpPr>
            <p:spPr>
              <a:xfrm>
                <a:off x="2865240" y="3963592"/>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AZ</a:t>
                </a:r>
              </a:p>
            </p:txBody>
          </p:sp>
          <p:sp>
            <p:nvSpPr>
              <p:cNvPr id="295" name="TextBox 294"/>
              <p:cNvSpPr txBox="1"/>
              <p:nvPr/>
            </p:nvSpPr>
            <p:spPr>
              <a:xfrm>
                <a:off x="4320322" y="4391308"/>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TX</a:t>
                </a:r>
              </a:p>
            </p:txBody>
          </p:sp>
          <p:sp>
            <p:nvSpPr>
              <p:cNvPr id="296" name="TextBox 295"/>
              <p:cNvSpPr txBox="1"/>
              <p:nvPr/>
            </p:nvSpPr>
            <p:spPr>
              <a:xfrm>
                <a:off x="4637990" y="3881721"/>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OK</a:t>
                </a:r>
              </a:p>
            </p:txBody>
          </p:sp>
          <p:sp>
            <p:nvSpPr>
              <p:cNvPr id="297" name="TextBox 296"/>
              <p:cNvSpPr txBox="1"/>
              <p:nvPr/>
            </p:nvSpPr>
            <p:spPr>
              <a:xfrm>
                <a:off x="5141532" y="3926047"/>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AR</a:t>
                </a:r>
              </a:p>
            </p:txBody>
          </p:sp>
          <p:sp>
            <p:nvSpPr>
              <p:cNvPr id="298" name="TextBox 297"/>
              <p:cNvSpPr txBox="1"/>
              <p:nvPr/>
            </p:nvSpPr>
            <p:spPr>
              <a:xfrm>
                <a:off x="5532156" y="4159449"/>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MS</a:t>
                </a:r>
              </a:p>
            </p:txBody>
          </p:sp>
          <p:sp>
            <p:nvSpPr>
              <p:cNvPr id="299" name="TextBox 298"/>
              <p:cNvSpPr txBox="1"/>
              <p:nvPr/>
            </p:nvSpPr>
            <p:spPr>
              <a:xfrm>
                <a:off x="4778188" y="2286440"/>
                <a:ext cx="478104"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MN</a:t>
                </a:r>
              </a:p>
            </p:txBody>
          </p:sp>
          <p:sp>
            <p:nvSpPr>
              <p:cNvPr id="300" name="TextBox 299"/>
              <p:cNvSpPr txBox="1"/>
              <p:nvPr/>
            </p:nvSpPr>
            <p:spPr>
              <a:xfrm>
                <a:off x="6686349" y="349210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NC</a:t>
                </a:r>
              </a:p>
            </p:txBody>
          </p:sp>
          <p:sp>
            <p:nvSpPr>
              <p:cNvPr id="301" name="TextBox 300"/>
              <p:cNvSpPr txBox="1"/>
              <p:nvPr/>
            </p:nvSpPr>
            <p:spPr>
              <a:xfrm>
                <a:off x="6873055" y="233331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NY</a:t>
                </a:r>
              </a:p>
            </p:txBody>
          </p:sp>
          <p:sp>
            <p:nvSpPr>
              <p:cNvPr id="302" name="TextBox 301"/>
              <p:cNvSpPr txBox="1"/>
              <p:nvPr/>
            </p:nvSpPr>
            <p:spPr>
              <a:xfrm>
                <a:off x="7550289" y="2237185"/>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MA</a:t>
                </a:r>
              </a:p>
            </p:txBody>
          </p:sp>
          <p:sp>
            <p:nvSpPr>
              <p:cNvPr id="303" name="TextBox 302"/>
              <p:cNvSpPr txBox="1"/>
              <p:nvPr/>
            </p:nvSpPr>
            <p:spPr>
              <a:xfrm>
                <a:off x="7136542" y="3034261"/>
                <a:ext cx="442978"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MD</a:t>
                </a:r>
              </a:p>
            </p:txBody>
          </p:sp>
          <p:sp>
            <p:nvSpPr>
              <p:cNvPr id="305" name="TextBox 304"/>
              <p:cNvSpPr txBox="1"/>
              <p:nvPr/>
            </p:nvSpPr>
            <p:spPr>
              <a:xfrm>
                <a:off x="6037746" y="339465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KY</a:t>
                </a:r>
              </a:p>
            </p:txBody>
          </p:sp>
          <p:sp>
            <p:nvSpPr>
              <p:cNvPr id="306" name="TextBox 305"/>
              <p:cNvSpPr txBox="1"/>
              <p:nvPr/>
            </p:nvSpPr>
            <p:spPr>
              <a:xfrm>
                <a:off x="5844150" y="2420988"/>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MI</a:t>
                </a:r>
              </a:p>
            </p:txBody>
          </p:sp>
          <p:sp>
            <p:nvSpPr>
              <p:cNvPr id="307" name="TextBox 306"/>
              <p:cNvSpPr txBox="1"/>
              <p:nvPr/>
            </p:nvSpPr>
            <p:spPr>
              <a:xfrm>
                <a:off x="6707982" y="2696622"/>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PA</a:t>
                </a:r>
              </a:p>
            </p:txBody>
          </p:sp>
          <p:sp>
            <p:nvSpPr>
              <p:cNvPr id="308" name="TextBox 307"/>
              <p:cNvSpPr txBox="1"/>
              <p:nvPr/>
            </p:nvSpPr>
            <p:spPr>
              <a:xfrm>
                <a:off x="7173129" y="2722303"/>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NJ</a:t>
                </a:r>
              </a:p>
            </p:txBody>
          </p:sp>
          <p:sp>
            <p:nvSpPr>
              <p:cNvPr id="309" name="TextBox 308"/>
              <p:cNvSpPr txBox="1"/>
              <p:nvPr/>
            </p:nvSpPr>
            <p:spPr>
              <a:xfrm>
                <a:off x="6556487" y="3799701"/>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SC</a:t>
                </a:r>
              </a:p>
            </p:txBody>
          </p:sp>
          <p:sp>
            <p:nvSpPr>
              <p:cNvPr id="103" name="TextBox 102"/>
              <p:cNvSpPr txBox="1"/>
              <p:nvPr/>
            </p:nvSpPr>
            <p:spPr>
              <a:xfrm>
                <a:off x="5815066" y="3076980"/>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IN</a:t>
                </a:r>
              </a:p>
            </p:txBody>
          </p:sp>
          <p:sp>
            <p:nvSpPr>
              <p:cNvPr id="104" name="TextBox 103"/>
              <p:cNvSpPr txBox="1"/>
              <p:nvPr/>
            </p:nvSpPr>
            <p:spPr>
              <a:xfrm>
                <a:off x="4425554" y="3431385"/>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KS</a:t>
                </a:r>
              </a:p>
            </p:txBody>
          </p:sp>
        </p:grpSp>
      </p:grpSp>
      <p:pic>
        <p:nvPicPr>
          <p:cNvPr id="109" name="Picture 108" descr="A screenshot of a cell phone&#10;&#10;Description generated with very high confidence">
            <a:extLst>
              <a:ext uri="{FF2B5EF4-FFF2-40B4-BE49-F238E27FC236}">
                <a16:creationId xmlns:a16="http://schemas.microsoft.com/office/drawing/2014/main" id="{9F8951A9-54E0-4464-AFFD-6958EE5F3C76}"/>
              </a:ext>
            </a:extLst>
          </p:cNvPr>
          <p:cNvPicPr>
            <a:picLocks noChangeAspect="1"/>
          </p:cNvPicPr>
          <p:nvPr/>
        </p:nvPicPr>
        <p:blipFill rotWithShape="1">
          <a:blip r:embed="rId3">
            <a:extLst>
              <a:ext uri="{28A0092B-C50C-407E-A947-70E740481C1C}">
                <a14:useLocalDpi xmlns:a14="http://schemas.microsoft.com/office/drawing/2010/main" val="0"/>
              </a:ext>
            </a:extLst>
          </a:blip>
          <a:srcRect l="1905" r="3926"/>
          <a:stretch/>
        </p:blipFill>
        <p:spPr>
          <a:xfrm>
            <a:off x="6163491" y="3166306"/>
            <a:ext cx="2649864" cy="3620838"/>
          </a:xfrm>
          <a:prstGeom prst="rect">
            <a:avLst/>
          </a:prstGeom>
        </p:spPr>
      </p:pic>
    </p:spTree>
    <p:extLst>
      <p:ext uri="{BB962C8B-B14F-4D97-AF65-F5344CB8AC3E}">
        <p14:creationId xmlns:p14="http://schemas.microsoft.com/office/powerpoint/2010/main" val="177665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p:cNvSpPr>
          <p:nvPr/>
        </p:nvSpPr>
        <p:spPr bwMode="auto">
          <a:xfrm>
            <a:off x="7467600" y="1219201"/>
            <a:ext cx="457200" cy="365125"/>
          </a:xfrm>
          <a:prstGeom prst="rect">
            <a:avLst/>
          </a:prstGeom>
          <a:noFill/>
          <a:ln w="9525">
            <a:noFill/>
            <a:miter lim="800000"/>
            <a:headEnd/>
            <a:tailEnd/>
          </a:ln>
        </p:spPr>
        <p:txBody>
          <a:bodyPr lIns="91426" tIns="45713" rIns="91426" bIns="45713" anchor="ctr"/>
          <a:lstStyle/>
          <a:p>
            <a:pPr algn="r" fontAlgn="base">
              <a:spcBef>
                <a:spcPct val="0"/>
              </a:spcBef>
              <a:spcAft>
                <a:spcPct val="0"/>
              </a:spcAft>
            </a:pPr>
            <a:endParaRPr lang="en-US" sz="1200" dirty="0">
              <a:solidFill>
                <a:prstClr val="black"/>
              </a:solidFill>
              <a:ea typeface="ＭＳ Ｐゴシック" pitchFamily="34" charset="-128"/>
            </a:endParaRPr>
          </a:p>
        </p:txBody>
      </p:sp>
      <p:sp>
        <p:nvSpPr>
          <p:cNvPr id="4" name="Title 3">
            <a:extLst>
              <a:ext uri="{FF2B5EF4-FFF2-40B4-BE49-F238E27FC236}">
                <a16:creationId xmlns:a16="http://schemas.microsoft.com/office/drawing/2014/main" id="{FB848082-6704-460F-9DBA-1597338A1564}"/>
              </a:ext>
            </a:extLst>
          </p:cNvPr>
          <p:cNvSpPr>
            <a:spLocks noGrp="1"/>
          </p:cNvSpPr>
          <p:nvPr>
            <p:ph type="title"/>
          </p:nvPr>
        </p:nvSpPr>
        <p:spPr/>
        <p:txBody>
          <a:bodyPr/>
          <a:lstStyle/>
          <a:p>
            <a:r>
              <a:rPr lang="en-US" dirty="0"/>
              <a:t>Academy State Success Stories</a:t>
            </a:r>
          </a:p>
        </p:txBody>
      </p:sp>
      <p:sp>
        <p:nvSpPr>
          <p:cNvPr id="6" name="Content Placeholder 5">
            <a:extLst>
              <a:ext uri="{FF2B5EF4-FFF2-40B4-BE49-F238E27FC236}">
                <a16:creationId xmlns:a16="http://schemas.microsoft.com/office/drawing/2014/main" id="{215B1CE9-D26D-4834-B3B8-A59AA72BB67F}"/>
              </a:ext>
            </a:extLst>
          </p:cNvPr>
          <p:cNvSpPr>
            <a:spLocks noGrp="1"/>
          </p:cNvSpPr>
          <p:nvPr>
            <p:ph idx="1"/>
          </p:nvPr>
        </p:nvSpPr>
        <p:spPr>
          <a:xfrm>
            <a:off x="609599" y="1426238"/>
            <a:ext cx="7583906" cy="4822162"/>
          </a:xfrm>
        </p:spPr>
        <p:txBody>
          <a:bodyPr>
            <a:noAutofit/>
          </a:bodyPr>
          <a:lstStyle/>
          <a:p>
            <a:pPr>
              <a:spcBef>
                <a:spcPts val="300"/>
              </a:spcBef>
              <a:spcAft>
                <a:spcPts val="300"/>
              </a:spcAft>
            </a:pPr>
            <a:r>
              <a:rPr lang="en-US" b="1" dirty="0">
                <a:solidFill>
                  <a:schemeClr val="tx1"/>
                </a:solidFill>
              </a:rPr>
              <a:t>New York</a:t>
            </a:r>
          </a:p>
          <a:p>
            <a:pPr lvl="1">
              <a:spcBef>
                <a:spcPts val="300"/>
              </a:spcBef>
              <a:spcAft>
                <a:spcPts val="300"/>
              </a:spcAft>
            </a:pPr>
            <a:r>
              <a:rPr lang="en-US" sz="1800" dirty="0">
                <a:solidFill>
                  <a:schemeClr val="tx1"/>
                </a:solidFill>
              </a:rPr>
              <a:t>21 out of 23 NYS Office of Mental Health state operated campuses have tobacco free policy 	</a:t>
            </a:r>
          </a:p>
          <a:p>
            <a:pPr>
              <a:spcBef>
                <a:spcPts val="300"/>
              </a:spcBef>
              <a:spcAft>
                <a:spcPts val="300"/>
              </a:spcAft>
            </a:pPr>
            <a:r>
              <a:rPr lang="en-US" b="1" dirty="0">
                <a:solidFill>
                  <a:schemeClr val="tx1"/>
                </a:solidFill>
              </a:rPr>
              <a:t>Maryland</a:t>
            </a:r>
          </a:p>
          <a:p>
            <a:pPr lvl="1">
              <a:spcBef>
                <a:spcPts val="300"/>
              </a:spcBef>
              <a:spcAft>
                <a:spcPts val="300"/>
              </a:spcAft>
            </a:pPr>
            <a:r>
              <a:rPr lang="en-US" sz="1800" dirty="0">
                <a:solidFill>
                  <a:schemeClr val="tx1"/>
                </a:solidFill>
              </a:rPr>
              <a:t>Smoking prevalence for addiction treatment consumers dropped from 71.8% in 2010 to 56.5% in 2014.</a:t>
            </a:r>
          </a:p>
          <a:p>
            <a:pPr>
              <a:spcBef>
                <a:spcPts val="300"/>
              </a:spcBef>
              <a:spcAft>
                <a:spcPts val="300"/>
              </a:spcAft>
            </a:pPr>
            <a:r>
              <a:rPr lang="en-US" b="1" dirty="0">
                <a:solidFill>
                  <a:schemeClr val="tx1"/>
                </a:solidFill>
              </a:rPr>
              <a:t>Oklahoma</a:t>
            </a:r>
          </a:p>
          <a:p>
            <a:pPr lvl="1">
              <a:spcBef>
                <a:spcPts val="300"/>
              </a:spcBef>
              <a:spcAft>
                <a:spcPts val="300"/>
              </a:spcAft>
            </a:pPr>
            <a:r>
              <a:rPr lang="en-US" sz="1800" dirty="0">
                <a:solidFill>
                  <a:schemeClr val="tx1"/>
                </a:solidFill>
              </a:rPr>
              <a:t>Smoking prevalence for addiction treatment consumers served by the ODMHSAS provider system dropped from 74% in 2009 to 47% in 2014 (self-report data).</a:t>
            </a:r>
          </a:p>
          <a:p>
            <a:pPr>
              <a:spcBef>
                <a:spcPts val="300"/>
              </a:spcBef>
              <a:spcAft>
                <a:spcPts val="300"/>
              </a:spcAft>
            </a:pPr>
            <a:r>
              <a:rPr lang="en-US" b="1" dirty="0">
                <a:solidFill>
                  <a:schemeClr val="tx1"/>
                </a:solidFill>
              </a:rPr>
              <a:t>Texas</a:t>
            </a:r>
          </a:p>
          <a:p>
            <a:pPr lvl="1">
              <a:spcBef>
                <a:spcPts val="300"/>
              </a:spcBef>
              <a:spcAft>
                <a:spcPts val="300"/>
              </a:spcAft>
            </a:pPr>
            <a:r>
              <a:rPr lang="en-US" sz="1800" dirty="0">
                <a:solidFill>
                  <a:schemeClr val="tx1"/>
                </a:solidFill>
              </a:rPr>
              <a:t>Trained 4,600 behavioral health treatment providers in tobacco cessation.  All local mental health authorities tobacco-free by end of 2015.</a:t>
            </a:r>
          </a:p>
          <a:p>
            <a:pPr>
              <a:spcBef>
                <a:spcPts val="300"/>
              </a:spcBef>
              <a:spcAft>
                <a:spcPts val="300"/>
              </a:spcAft>
            </a:pPr>
            <a:r>
              <a:rPr lang="en-US" b="1" dirty="0">
                <a:solidFill>
                  <a:schemeClr val="tx1"/>
                </a:solidFill>
              </a:rPr>
              <a:t>North Carolina</a:t>
            </a:r>
          </a:p>
          <a:p>
            <a:pPr lvl="1">
              <a:spcBef>
                <a:spcPts val="300"/>
              </a:spcBef>
              <a:spcAft>
                <a:spcPts val="300"/>
              </a:spcAft>
            </a:pPr>
            <a:r>
              <a:rPr lang="en-US" sz="1800" dirty="0">
                <a:solidFill>
                  <a:schemeClr val="tx1"/>
                </a:solidFill>
              </a:rPr>
              <a:t>All state behavioral healthcare facilities have adopted a tobacco-free campus policy. Reconvened in September 2018</a:t>
            </a:r>
          </a:p>
        </p:txBody>
      </p:sp>
    </p:spTree>
    <p:extLst>
      <p:ext uri="{BB962C8B-B14F-4D97-AF65-F5344CB8AC3E}">
        <p14:creationId xmlns:p14="http://schemas.microsoft.com/office/powerpoint/2010/main" val="96774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49" y="194148"/>
            <a:ext cx="7225922" cy="1320126"/>
          </a:xfrm>
        </p:spPr>
        <p:txBody>
          <a:bodyPr>
            <a:normAutofit fontScale="90000"/>
          </a:bodyPr>
          <a:lstStyle/>
          <a:p>
            <a:r>
              <a:rPr lang="en-US" sz="2800" dirty="0"/>
              <a:t>Current Smoking Prevalence among Indiana Adults Aged 18 Years and Older by </a:t>
            </a:r>
            <a:br>
              <a:rPr lang="en-US" sz="2800" dirty="0"/>
            </a:br>
            <a:r>
              <a:rPr lang="en-US" sz="2800" b="1" dirty="0"/>
              <a:t>Mental Health Status*</a:t>
            </a:r>
          </a:p>
        </p:txBody>
      </p:sp>
      <p:sp>
        <p:nvSpPr>
          <p:cNvPr id="9" name="Rectangle 8"/>
          <p:cNvSpPr/>
          <p:nvPr/>
        </p:nvSpPr>
        <p:spPr>
          <a:xfrm>
            <a:off x="353049" y="6150114"/>
            <a:ext cx="7658408" cy="707886"/>
          </a:xfrm>
          <a:prstGeom prst="rect">
            <a:avLst/>
          </a:prstGeom>
        </p:spPr>
        <p:txBody>
          <a:bodyPr wrap="square">
            <a:spAutoFit/>
          </a:bodyPr>
          <a:lstStyle/>
          <a:p>
            <a:pPr defTabSz="514350"/>
            <a:r>
              <a:rPr lang="en-US" sz="1000" dirty="0">
                <a:solidFill>
                  <a:schemeClr val="tx1">
                    <a:lumMod val="75000"/>
                  </a:schemeClr>
                </a:solidFill>
                <a:latin typeface="Calibri" panose="020F0502020204030204"/>
              </a:rPr>
              <a:t>*Poor Mental Health defined as 14 or More of the Past 30 Days Not Good. </a:t>
            </a:r>
            <a:br>
              <a:rPr lang="en-US" sz="1000" dirty="0">
                <a:solidFill>
                  <a:schemeClr val="tx1">
                    <a:lumMod val="75000"/>
                  </a:schemeClr>
                </a:solidFill>
                <a:latin typeface="Calibri" panose="020F0502020204030204"/>
              </a:rPr>
            </a:br>
            <a:r>
              <a:rPr lang="en-US" sz="1000" dirty="0">
                <a:solidFill>
                  <a:schemeClr val="tx1">
                    <a:lumMod val="75000"/>
                  </a:schemeClr>
                </a:solidFill>
                <a:latin typeface="Calibri" panose="020F0502020204030204"/>
              </a:rPr>
              <a:t>Question Wording: Now thinking about your mental health, which includes stress, depression, and problems with emotions, for how many days during the past 30 days was your mental health not good? </a:t>
            </a:r>
          </a:p>
          <a:p>
            <a:pPr defTabSz="514350"/>
            <a:r>
              <a:rPr lang="en-US" sz="1000" dirty="0">
                <a:solidFill>
                  <a:schemeClr val="tx1">
                    <a:lumMod val="75000"/>
                  </a:schemeClr>
                </a:solidFill>
                <a:latin typeface="Calibri" panose="020F0502020204030204"/>
              </a:rPr>
              <a:t>Source: 2011-2021 Indiana Behavioral Risk Factor Surveillance System</a:t>
            </a:r>
          </a:p>
        </p:txBody>
      </p:sp>
      <p:graphicFrame>
        <p:nvGraphicFramePr>
          <p:cNvPr id="5" name="Chart 4">
            <a:extLst>
              <a:ext uri="{FF2B5EF4-FFF2-40B4-BE49-F238E27FC236}">
                <a16:creationId xmlns:a16="http://schemas.microsoft.com/office/drawing/2014/main" id="{CDF746D7-823D-4AA2-9363-294D7A9DB6DF}"/>
              </a:ext>
            </a:extLst>
          </p:cNvPr>
          <p:cNvGraphicFramePr/>
          <p:nvPr>
            <p:extLst>
              <p:ext uri="{D42A27DB-BD31-4B8C-83A1-F6EECF244321}">
                <p14:modId xmlns:p14="http://schemas.microsoft.com/office/powerpoint/2010/main" val="3922996744"/>
              </p:ext>
            </p:extLst>
          </p:nvPr>
        </p:nvGraphicFramePr>
        <p:xfrm>
          <a:off x="215900" y="1514274"/>
          <a:ext cx="8782957" cy="4436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68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CAE1-E136-497B-94F7-6479B8B6EF50}"/>
              </a:ext>
            </a:extLst>
          </p:cNvPr>
          <p:cNvSpPr>
            <a:spLocks noGrp="1"/>
          </p:cNvSpPr>
          <p:nvPr>
            <p:ph type="title"/>
          </p:nvPr>
        </p:nvSpPr>
        <p:spPr>
          <a:xfrm>
            <a:off x="382771" y="497060"/>
            <a:ext cx="7152169" cy="1320800"/>
          </a:xfrm>
        </p:spPr>
        <p:txBody>
          <a:bodyPr>
            <a:normAutofit/>
          </a:bodyPr>
          <a:lstStyle/>
          <a:p>
            <a:r>
              <a:rPr lang="en-US" sz="3200" dirty="0"/>
              <a:t>U.S. Annual Adult Deaths from Smoking</a:t>
            </a:r>
          </a:p>
        </p:txBody>
      </p:sp>
      <p:graphicFrame>
        <p:nvGraphicFramePr>
          <p:cNvPr id="7" name="Content Placeholder 6">
            <a:extLst>
              <a:ext uri="{FF2B5EF4-FFF2-40B4-BE49-F238E27FC236}">
                <a16:creationId xmlns:a16="http://schemas.microsoft.com/office/drawing/2014/main" id="{FF92E8ED-9D8D-43F3-89D9-3177E1C5F263}"/>
              </a:ext>
            </a:extLst>
          </p:cNvPr>
          <p:cNvGraphicFramePr>
            <a:graphicFrameLocks noGrp="1"/>
          </p:cNvGraphicFramePr>
          <p:nvPr>
            <p:ph idx="1"/>
            <p:extLst>
              <p:ext uri="{D42A27DB-BD31-4B8C-83A1-F6EECF244321}">
                <p14:modId xmlns:p14="http://schemas.microsoft.com/office/powerpoint/2010/main" val="4217742207"/>
              </p:ext>
            </p:extLst>
          </p:nvPr>
        </p:nvGraphicFramePr>
        <p:xfrm>
          <a:off x="256953" y="1350268"/>
          <a:ext cx="8137451" cy="519932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AFCB908-1505-405C-9A93-9177F2AC90D7}"/>
              </a:ext>
            </a:extLst>
          </p:cNvPr>
          <p:cNvSpPr>
            <a:spLocks noGrp="1"/>
          </p:cNvSpPr>
          <p:nvPr>
            <p:ph type="sldNum" sz="quarter" idx="12"/>
          </p:nvPr>
        </p:nvSpPr>
        <p:spPr/>
        <p:txBody>
          <a:bodyPr/>
          <a:lstStyle/>
          <a:p>
            <a:fld id="{32E35A13-C281-44A8-8EEF-C95DD58D5649}" type="slidenum">
              <a:rPr lang="en-US" smtClean="0"/>
              <a:t>2</a:t>
            </a:fld>
            <a:endParaRPr lang="en-US"/>
          </a:p>
        </p:txBody>
      </p:sp>
      <p:sp>
        <p:nvSpPr>
          <p:cNvPr id="11" name="TextBox 10">
            <a:extLst>
              <a:ext uri="{FF2B5EF4-FFF2-40B4-BE49-F238E27FC236}">
                <a16:creationId xmlns:a16="http://schemas.microsoft.com/office/drawing/2014/main" id="{F342DC06-445F-4BFC-AE20-4ACFAA18E16C}"/>
              </a:ext>
            </a:extLst>
          </p:cNvPr>
          <p:cNvSpPr txBox="1"/>
          <p:nvPr/>
        </p:nvSpPr>
        <p:spPr>
          <a:xfrm>
            <a:off x="2682948" y="2168965"/>
            <a:ext cx="2551814" cy="2492990"/>
          </a:xfrm>
          <a:prstGeom prst="rect">
            <a:avLst/>
          </a:prstGeom>
          <a:noFill/>
        </p:spPr>
        <p:txBody>
          <a:bodyPr wrap="square" rtlCol="0">
            <a:spAutoFit/>
          </a:bodyPr>
          <a:lstStyle/>
          <a:p>
            <a:pPr algn="ctr"/>
            <a:r>
              <a:rPr lang="en-US" sz="2400" b="1" dirty="0"/>
              <a:t>More than</a:t>
            </a:r>
          </a:p>
          <a:p>
            <a:pPr algn="ctr"/>
            <a:r>
              <a:rPr lang="en-US" sz="3600" b="1" dirty="0">
                <a:solidFill>
                  <a:schemeClr val="accent1"/>
                </a:solidFill>
              </a:rPr>
              <a:t>480,000 </a:t>
            </a:r>
          </a:p>
          <a:p>
            <a:pPr algn="ctr"/>
            <a:r>
              <a:rPr lang="en-US" sz="2400" b="1" dirty="0"/>
              <a:t>U.S. Deaths </a:t>
            </a:r>
          </a:p>
          <a:p>
            <a:pPr algn="ctr"/>
            <a:r>
              <a:rPr lang="en-US" sz="2400" b="1" dirty="0">
                <a:solidFill>
                  <a:schemeClr val="accent1"/>
                </a:solidFill>
              </a:rPr>
              <a:t>Every Year</a:t>
            </a:r>
          </a:p>
          <a:p>
            <a:pPr algn="ctr"/>
            <a:r>
              <a:rPr lang="en-US" sz="2400" b="1" dirty="0">
                <a:solidFill>
                  <a:schemeClr val="accent1"/>
                </a:solidFill>
              </a:rPr>
              <a:t> </a:t>
            </a:r>
            <a:r>
              <a:rPr lang="en-US" sz="2400" b="1" dirty="0"/>
              <a:t>are from </a:t>
            </a:r>
          </a:p>
          <a:p>
            <a:pPr algn="ctr"/>
            <a:r>
              <a:rPr lang="en-US" sz="2400" b="1" dirty="0"/>
              <a:t>Tobacco Use</a:t>
            </a:r>
          </a:p>
        </p:txBody>
      </p:sp>
      <p:sp>
        <p:nvSpPr>
          <p:cNvPr id="12" name="TextBox 11">
            <a:extLst>
              <a:ext uri="{FF2B5EF4-FFF2-40B4-BE49-F238E27FC236}">
                <a16:creationId xmlns:a16="http://schemas.microsoft.com/office/drawing/2014/main" id="{2985203C-0EFF-4201-9625-E0566DF56C99}"/>
              </a:ext>
            </a:extLst>
          </p:cNvPr>
          <p:cNvSpPr txBox="1"/>
          <p:nvPr/>
        </p:nvSpPr>
        <p:spPr>
          <a:xfrm>
            <a:off x="-17721" y="6517692"/>
            <a:ext cx="8686800" cy="369332"/>
          </a:xfrm>
          <a:prstGeom prst="rect">
            <a:avLst/>
          </a:prstGeom>
          <a:noFill/>
        </p:spPr>
        <p:txBody>
          <a:bodyPr wrap="square" rtlCol="0">
            <a:spAutoFit/>
          </a:bodyPr>
          <a:lstStyle/>
          <a:p>
            <a:r>
              <a:rPr lang="en-US" sz="900" dirty="0">
                <a:solidFill>
                  <a:schemeClr val="tx1">
                    <a:lumMod val="60000"/>
                    <a:lumOff val="40000"/>
                  </a:schemeClr>
                </a:solidFill>
              </a:rPr>
              <a:t>U.S. Department of Health and Human Services. </a:t>
            </a:r>
            <a:r>
              <a:rPr lang="en-US" sz="900" i="1" dirty="0">
                <a:solidFill>
                  <a:schemeClr val="tx1">
                    <a:lumMod val="60000"/>
                    <a:lumOff val="40000"/>
                  </a:schemeClr>
                </a:solidFill>
              </a:rPr>
              <a:t>The Health Consequences of Smoking: 50 Years of Progress. A Report of the Surgeon General</a:t>
            </a:r>
            <a:r>
              <a:rPr lang="en-US" sz="900" dirty="0">
                <a:solidFill>
                  <a:schemeClr val="tx1">
                    <a:lumMod val="60000"/>
                    <a:lumOff val="40000"/>
                  </a:schemeClr>
                </a:solidFill>
              </a:rPr>
              <a:t>. Atlanta, GA: U.S. Department of Health and Human Services, Centers for Disease Control and Prevention, National Center for Chronic Disease Prevention and Health Promotion, Office on Smoking and Health, 2014.</a:t>
            </a:r>
          </a:p>
        </p:txBody>
      </p:sp>
      <p:sp>
        <p:nvSpPr>
          <p:cNvPr id="13" name="TextBox 12">
            <a:extLst>
              <a:ext uri="{FF2B5EF4-FFF2-40B4-BE49-F238E27FC236}">
                <a16:creationId xmlns:a16="http://schemas.microsoft.com/office/drawing/2014/main" id="{3465490A-BA79-418E-A4F7-84634E03137E}"/>
              </a:ext>
            </a:extLst>
          </p:cNvPr>
          <p:cNvSpPr txBox="1"/>
          <p:nvPr/>
        </p:nvSpPr>
        <p:spPr>
          <a:xfrm>
            <a:off x="474921" y="6305675"/>
            <a:ext cx="7279759" cy="307777"/>
          </a:xfrm>
          <a:prstGeom prst="rect">
            <a:avLst/>
          </a:prstGeom>
          <a:noFill/>
        </p:spPr>
        <p:txBody>
          <a:bodyPr wrap="square" rtlCol="0">
            <a:spAutoFit/>
          </a:bodyPr>
          <a:lstStyle/>
          <a:p>
            <a:r>
              <a:rPr lang="en-US" sz="1400" b="1" dirty="0"/>
              <a:t>Note</a:t>
            </a:r>
            <a:r>
              <a:rPr lang="en-US" sz="1400" dirty="0"/>
              <a:t>: Average annual number of deaths for adults aged 35 or older, 2005-2009.</a:t>
            </a:r>
          </a:p>
        </p:txBody>
      </p:sp>
      <p:sp>
        <p:nvSpPr>
          <p:cNvPr id="14" name="TextBox 13">
            <a:extLst>
              <a:ext uri="{FF2B5EF4-FFF2-40B4-BE49-F238E27FC236}">
                <a16:creationId xmlns:a16="http://schemas.microsoft.com/office/drawing/2014/main" id="{D72D5554-FB9E-4AB2-92B6-01FEF5CC3ADF}"/>
              </a:ext>
            </a:extLst>
          </p:cNvPr>
          <p:cNvSpPr txBox="1"/>
          <p:nvPr/>
        </p:nvSpPr>
        <p:spPr>
          <a:xfrm>
            <a:off x="0" y="5597789"/>
            <a:ext cx="9144000" cy="707886"/>
          </a:xfrm>
          <a:prstGeom prst="rect">
            <a:avLst/>
          </a:prstGeom>
          <a:solidFill>
            <a:schemeClr val="bg2">
              <a:lumMod val="50000"/>
            </a:schemeClr>
          </a:solidFill>
        </p:spPr>
        <p:txBody>
          <a:bodyPr wrap="square" rtlCol="0">
            <a:spAutoFit/>
          </a:bodyPr>
          <a:lstStyle/>
          <a:p>
            <a:pPr algn="ctr"/>
            <a:r>
              <a:rPr lang="en-US" sz="2000" b="1" dirty="0">
                <a:solidFill>
                  <a:schemeClr val="bg1"/>
                </a:solidFill>
              </a:rPr>
              <a:t>Nearly 50% of annual deaths occur </a:t>
            </a:r>
          </a:p>
          <a:p>
            <a:pPr algn="ctr"/>
            <a:r>
              <a:rPr lang="en-US" sz="2000" b="1" dirty="0">
                <a:solidFill>
                  <a:schemeClr val="bg1"/>
                </a:solidFill>
              </a:rPr>
              <a:t>among consumers with behavioral health conditions!</a:t>
            </a:r>
          </a:p>
        </p:txBody>
      </p:sp>
    </p:spTree>
    <p:extLst>
      <p:ext uri="{BB962C8B-B14F-4D97-AF65-F5344CB8AC3E}">
        <p14:creationId xmlns:p14="http://schemas.microsoft.com/office/powerpoint/2010/main" val="24365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67" y="191568"/>
            <a:ext cx="6811344" cy="1017270"/>
          </a:xfrm>
        </p:spPr>
        <p:txBody>
          <a:bodyPr>
            <a:noAutofit/>
          </a:bodyPr>
          <a:lstStyle/>
          <a:p>
            <a:r>
              <a:rPr lang="en-US" sz="2400" dirty="0"/>
              <a:t>Indiana: Current Smoking Prevalence among Adults aged 18 Years and Older by </a:t>
            </a:r>
            <a:br>
              <a:rPr lang="en-US" sz="2400" dirty="0"/>
            </a:br>
            <a:r>
              <a:rPr lang="en-US" sz="2400" b="1" u="sng" dirty="0"/>
              <a:t>Heavy Drinking Criteria</a:t>
            </a:r>
            <a:r>
              <a:rPr lang="en-US" sz="2400" b="1" dirty="0"/>
              <a:t>* </a:t>
            </a:r>
          </a:p>
        </p:txBody>
      </p:sp>
      <p:sp>
        <p:nvSpPr>
          <p:cNvPr id="4" name="Rectangle 3"/>
          <p:cNvSpPr/>
          <p:nvPr/>
        </p:nvSpPr>
        <p:spPr>
          <a:xfrm>
            <a:off x="382772" y="6273310"/>
            <a:ext cx="8312820" cy="473206"/>
          </a:xfrm>
          <a:prstGeom prst="rect">
            <a:avLst/>
          </a:prstGeom>
        </p:spPr>
        <p:txBody>
          <a:bodyPr wrap="square">
            <a:spAutoFit/>
          </a:bodyPr>
          <a:lstStyle/>
          <a:p>
            <a:r>
              <a:rPr lang="en-US" sz="825" dirty="0">
                <a:solidFill>
                  <a:schemeClr val="tx1">
                    <a:lumMod val="75000"/>
                  </a:schemeClr>
                </a:solidFill>
              </a:rPr>
              <a:t>* </a:t>
            </a:r>
            <a:r>
              <a:rPr lang="en-US" sz="825" b="1" dirty="0">
                <a:solidFill>
                  <a:schemeClr val="tx1">
                    <a:lumMod val="75000"/>
                  </a:schemeClr>
                </a:solidFill>
              </a:rPr>
              <a:t>Heavy drinking</a:t>
            </a:r>
            <a:r>
              <a:rPr lang="en-US" sz="825" dirty="0">
                <a:solidFill>
                  <a:schemeClr val="tx1">
                    <a:lumMod val="75000"/>
                  </a:schemeClr>
                </a:solidFill>
              </a:rPr>
              <a:t>: 2015-2021 defined as consuming on average more than 14 drinks per week for men, more than 7 drinks per week for women; 2011 to 2014 defined as consuming on average more than 2 drinks per day for men and one drink per day for women. </a:t>
            </a:r>
            <a:br>
              <a:rPr lang="en-US" sz="825" dirty="0">
                <a:solidFill>
                  <a:schemeClr val="tx1">
                    <a:lumMod val="75000"/>
                  </a:schemeClr>
                </a:solidFill>
              </a:rPr>
            </a:br>
            <a:r>
              <a:rPr lang="en-US" sz="825" dirty="0">
                <a:solidFill>
                  <a:schemeClr val="tx1">
                    <a:lumMod val="75000"/>
                  </a:schemeClr>
                </a:solidFill>
              </a:rPr>
              <a:t>Source: 2011-2021 Indiana Behavioral Risk Factor Surveillance System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7560247"/>
              </p:ext>
            </p:extLst>
          </p:nvPr>
        </p:nvGraphicFramePr>
        <p:xfrm>
          <a:off x="289368" y="1422400"/>
          <a:ext cx="8406224" cy="4601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53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F8A-5685-411B-B699-C96EC4FF27FF}"/>
              </a:ext>
            </a:extLst>
          </p:cNvPr>
          <p:cNvSpPr>
            <a:spLocks noGrp="1"/>
          </p:cNvSpPr>
          <p:nvPr>
            <p:ph type="title"/>
          </p:nvPr>
        </p:nvSpPr>
        <p:spPr>
          <a:xfrm>
            <a:off x="329609" y="609600"/>
            <a:ext cx="7491282" cy="1320800"/>
          </a:xfrm>
        </p:spPr>
        <p:txBody>
          <a:bodyPr>
            <a:normAutofit fontScale="90000"/>
          </a:bodyPr>
          <a:lstStyle/>
          <a:p>
            <a:r>
              <a:rPr lang="en-US" sz="3200" dirty="0"/>
              <a:t>Tobacco Interventions in Indiana Behavioral Health and Substance Abuse Treatment Facilities, 2021</a:t>
            </a:r>
          </a:p>
        </p:txBody>
      </p:sp>
      <p:sp>
        <p:nvSpPr>
          <p:cNvPr id="4" name="Slide Number Placeholder 3">
            <a:extLst>
              <a:ext uri="{FF2B5EF4-FFF2-40B4-BE49-F238E27FC236}">
                <a16:creationId xmlns:a16="http://schemas.microsoft.com/office/drawing/2014/main" id="{FBAE16DA-4D17-4F65-8D51-B6C79194D82D}"/>
              </a:ext>
            </a:extLst>
          </p:cNvPr>
          <p:cNvSpPr>
            <a:spLocks noGrp="1"/>
          </p:cNvSpPr>
          <p:nvPr>
            <p:ph type="sldNum" sz="quarter" idx="12"/>
          </p:nvPr>
        </p:nvSpPr>
        <p:spPr/>
        <p:txBody>
          <a:bodyPr/>
          <a:lstStyle/>
          <a:p>
            <a:fld id="{32E35A13-C281-44A8-8EEF-C95DD58D5649}" type="slidenum">
              <a:rPr lang="en-US" smtClean="0"/>
              <a:t>21</a:t>
            </a:fld>
            <a:endParaRPr lang="en-US"/>
          </a:p>
        </p:txBody>
      </p:sp>
      <p:sp>
        <p:nvSpPr>
          <p:cNvPr id="6" name="TextBox 5">
            <a:extLst>
              <a:ext uri="{FF2B5EF4-FFF2-40B4-BE49-F238E27FC236}">
                <a16:creationId xmlns:a16="http://schemas.microsoft.com/office/drawing/2014/main" id="{CA0A0B65-320C-494C-AB24-48A94B9C48C8}"/>
              </a:ext>
            </a:extLst>
          </p:cNvPr>
          <p:cNvSpPr txBox="1"/>
          <p:nvPr/>
        </p:nvSpPr>
        <p:spPr>
          <a:xfrm>
            <a:off x="329609" y="6410366"/>
            <a:ext cx="8272131" cy="369332"/>
          </a:xfrm>
          <a:prstGeom prst="rect">
            <a:avLst/>
          </a:prstGeom>
          <a:noFill/>
        </p:spPr>
        <p:txBody>
          <a:bodyPr wrap="square" rtlCol="0">
            <a:spAutoFit/>
          </a:bodyPr>
          <a:lstStyle/>
          <a:p>
            <a:pPr lvl="0" defTabSz="609649">
              <a:defRPr/>
            </a:pPr>
            <a:r>
              <a:rPr lang="en-US" sz="900" dirty="0">
                <a:solidFill>
                  <a:srgbClr val="000000"/>
                </a:solidFill>
                <a:latin typeface="Corbel" panose="020B0503020204020204"/>
                <a:cs typeface="Calibri" panose="020F0502020204030204" pitchFamily="34" charset="0"/>
              </a:rPr>
              <a:t>Data from the National Directory of Substance Abuse Treatment Facilities; based on responses to SAMHSA’s National Substance Abuse Services Survey </a:t>
            </a:r>
            <a:r>
              <a:rPr lang="en-US" sz="900" dirty="0">
                <a:solidFill>
                  <a:srgbClr val="000000"/>
                </a:solidFill>
                <a:cs typeface="Calibri" panose="020F0502020204030204" pitchFamily="34" charset="0"/>
              </a:rPr>
              <a:t>(IN data collected 12/09/2021; US data collected 11/19/2021).</a:t>
            </a:r>
            <a:endParaRPr lang="en-US" sz="900" dirty="0">
              <a:solidFill>
                <a:srgbClr val="000000"/>
              </a:solidFill>
              <a:latin typeface="Corbel" panose="020B0503020204020204"/>
              <a:cs typeface="Calibri" panose="020F0502020204030204" pitchFamily="34" charset="0"/>
            </a:endParaRPr>
          </a:p>
        </p:txBody>
      </p:sp>
      <p:graphicFrame>
        <p:nvGraphicFramePr>
          <p:cNvPr id="7" name="Table 6">
            <a:extLst>
              <a:ext uri="{FF2B5EF4-FFF2-40B4-BE49-F238E27FC236}">
                <a16:creationId xmlns:a16="http://schemas.microsoft.com/office/drawing/2014/main" id="{D5DA7A97-3709-4739-B1EE-294460713B33}"/>
              </a:ext>
            </a:extLst>
          </p:cNvPr>
          <p:cNvGraphicFramePr>
            <a:graphicFrameLocks noGrp="1"/>
          </p:cNvGraphicFramePr>
          <p:nvPr>
            <p:extLst>
              <p:ext uri="{D42A27DB-BD31-4B8C-83A1-F6EECF244321}">
                <p14:modId xmlns:p14="http://schemas.microsoft.com/office/powerpoint/2010/main" val="2717701073"/>
              </p:ext>
            </p:extLst>
          </p:nvPr>
        </p:nvGraphicFramePr>
        <p:xfrm>
          <a:off x="609599" y="2288279"/>
          <a:ext cx="7211292" cy="3111618"/>
        </p:xfrm>
        <a:graphic>
          <a:graphicData uri="http://schemas.openxmlformats.org/drawingml/2006/table">
            <a:tbl>
              <a:tblPr firstRow="1" bandRow="1">
                <a:tableStyleId>{5C22544A-7EE6-4342-B048-85BDC9FD1C3A}</a:tableStyleId>
              </a:tblPr>
              <a:tblGrid>
                <a:gridCol w="4283183">
                  <a:extLst>
                    <a:ext uri="{9D8B030D-6E8A-4147-A177-3AD203B41FA5}">
                      <a16:colId xmlns:a16="http://schemas.microsoft.com/office/drawing/2014/main" val="20000"/>
                    </a:ext>
                  </a:extLst>
                </a:gridCol>
                <a:gridCol w="1412300">
                  <a:extLst>
                    <a:ext uri="{9D8B030D-6E8A-4147-A177-3AD203B41FA5}">
                      <a16:colId xmlns:a16="http://schemas.microsoft.com/office/drawing/2014/main" val="20001"/>
                    </a:ext>
                  </a:extLst>
                </a:gridCol>
                <a:gridCol w="1515809">
                  <a:extLst>
                    <a:ext uri="{9D8B030D-6E8A-4147-A177-3AD203B41FA5}">
                      <a16:colId xmlns:a16="http://schemas.microsoft.com/office/drawing/2014/main" val="20002"/>
                    </a:ext>
                  </a:extLst>
                </a:gridCol>
              </a:tblGrid>
              <a:tr h="8339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t>Intervention</a:t>
                      </a:r>
                    </a:p>
                  </a:txBody>
                  <a:tcPr marL="75360" marR="75360" marT="37680" marB="3768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Mental</a:t>
                      </a:r>
                      <a:r>
                        <a:rPr lang="en-US" sz="1800" baseline="0" dirty="0"/>
                        <a:t> Health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Treatment Facilities</a:t>
                      </a:r>
                    </a:p>
                  </a:txBody>
                  <a:tcPr marL="75360" marR="75360" marT="37680" marB="3768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Substance Abuse </a:t>
                      </a:r>
                      <a:r>
                        <a:rPr lang="en-US" sz="1800" baseline="0" dirty="0"/>
                        <a:t>Treatment Facilities</a:t>
                      </a:r>
                    </a:p>
                  </a:txBody>
                  <a:tcPr marL="75360" marR="75360" marT="37680" marB="37680" anchor="ctr"/>
                </a:tc>
                <a:extLst>
                  <a:ext uri="{0D108BD9-81ED-4DB2-BD59-A6C34878D82A}">
                    <a16:rowId xmlns:a16="http://schemas.microsoft.com/office/drawing/2014/main" val="10000"/>
                  </a:ext>
                </a:extLst>
              </a:tr>
              <a:tr h="3656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Tobacco Use Screening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Bef>
                          <a:spcPts val="1800"/>
                        </a:spcBef>
                      </a:pPr>
                      <a:r>
                        <a:rPr lang="en-US" sz="2000" dirty="0">
                          <a:solidFill>
                            <a:schemeClr val="tx1"/>
                          </a:solidFill>
                        </a:rPr>
                        <a:t>89.6%</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Bef>
                          <a:spcPts val="1800"/>
                        </a:spcBef>
                      </a:pPr>
                      <a:r>
                        <a:rPr lang="en-US" sz="2000" dirty="0">
                          <a:solidFill>
                            <a:schemeClr val="tx1"/>
                          </a:solidFill>
                        </a:rPr>
                        <a:t>82.0%</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2"/>
                  </a:ext>
                </a:extLst>
              </a:tr>
              <a:tr h="3791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Cessation Counseling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69.9%</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65.8%</a:t>
                      </a:r>
                    </a:p>
                  </a:txBody>
                  <a:tcPr marL="75360" marR="75360" marT="37680" marB="37680"/>
                </a:tc>
                <a:extLst>
                  <a:ext uri="{0D108BD9-81ED-4DB2-BD59-A6C34878D82A}">
                    <a16:rowId xmlns:a16="http://schemas.microsoft.com/office/drawing/2014/main" val="10003"/>
                  </a:ext>
                </a:extLst>
              </a:tr>
              <a:tr h="4030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Nicotine Replacement Therapy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56.3%</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41.5%</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4"/>
                  </a:ext>
                </a:extLst>
              </a:tr>
              <a:tr h="3954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Non-nicotine Cessation Medications</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55.2%</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43.2%</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5"/>
                  </a:ext>
                </a:extLst>
              </a:tr>
              <a:tr h="3656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Smokefree Building/Grounds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86.7%</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53.6%</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035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55950" y="434358"/>
            <a:ext cx="6276478" cy="1034129"/>
          </a:xfrm>
        </p:spPr>
        <p:txBody>
          <a:bodyPr>
            <a:normAutofit fontScale="90000"/>
          </a:bodyPr>
          <a:lstStyle/>
          <a:p>
            <a:r>
              <a:rPr lang="en-US" altLang="en-US" dirty="0">
                <a:effectLst/>
              </a:rPr>
              <a:t>Myths About Smoking and Behavioral Health Consumers</a:t>
            </a:r>
          </a:p>
        </p:txBody>
      </p:sp>
      <p:sp>
        <p:nvSpPr>
          <p:cNvPr id="3" name="Content Placeholder 2"/>
          <p:cNvSpPr>
            <a:spLocks noGrp="1"/>
          </p:cNvSpPr>
          <p:nvPr>
            <p:ph idx="1"/>
          </p:nvPr>
        </p:nvSpPr>
        <p:spPr>
          <a:xfrm>
            <a:off x="457200" y="1828799"/>
            <a:ext cx="8229600" cy="4931923"/>
          </a:xfrm>
        </p:spPr>
        <p:txBody>
          <a:bodyPr>
            <a:normAutofit fontScale="85000" lnSpcReduction="20000"/>
          </a:bodyPr>
          <a:lstStyle/>
          <a:p>
            <a:pPr>
              <a:lnSpc>
                <a:spcPct val="120000"/>
              </a:lnSpc>
              <a:spcBef>
                <a:spcPts val="600"/>
              </a:spcBef>
              <a:spcAft>
                <a:spcPts val="300"/>
              </a:spcAft>
              <a:defRPr/>
            </a:pPr>
            <a:r>
              <a:rPr lang="en-US" sz="2200" dirty="0">
                <a:solidFill>
                  <a:schemeClr val="tx1"/>
                </a:solidFill>
              </a:rPr>
              <a:t>“Tobacco is necessary self-medication”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a:t>
            </a:r>
            <a:r>
              <a:rPr lang="en-US" sz="2600" b="1" i="1" dirty="0">
                <a:solidFill>
                  <a:schemeClr val="tx1"/>
                </a:solidFill>
              </a:rPr>
              <a:t> industry has supported this myth</a:t>
            </a:r>
          </a:p>
          <a:p>
            <a:pPr>
              <a:lnSpc>
                <a:spcPct val="120000"/>
              </a:lnSpc>
              <a:spcBef>
                <a:spcPts val="600"/>
              </a:spcBef>
              <a:spcAft>
                <a:spcPts val="300"/>
              </a:spcAft>
              <a:defRPr/>
            </a:pPr>
            <a:r>
              <a:rPr lang="en-US" sz="2200" dirty="0">
                <a:solidFill>
                  <a:schemeClr val="tx1"/>
                </a:solidFill>
              </a:rPr>
              <a:t>“They are not interested in quitting”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same % wish to quit as general population</a:t>
            </a:r>
          </a:p>
          <a:p>
            <a:pPr>
              <a:lnSpc>
                <a:spcPct val="120000"/>
              </a:lnSpc>
              <a:spcBef>
                <a:spcPts val="600"/>
              </a:spcBef>
              <a:spcAft>
                <a:spcPts val="300"/>
              </a:spcAft>
              <a:defRPr/>
            </a:pPr>
            <a:r>
              <a:rPr lang="en-US" sz="2200" dirty="0">
                <a:solidFill>
                  <a:schemeClr val="tx1"/>
                </a:solidFill>
              </a:rPr>
              <a:t>“They can’t quit”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quit rates same or slightly lower than general population</a:t>
            </a:r>
          </a:p>
          <a:p>
            <a:pPr>
              <a:lnSpc>
                <a:spcPct val="120000"/>
              </a:lnSpc>
              <a:spcBef>
                <a:spcPts val="600"/>
              </a:spcBef>
              <a:spcAft>
                <a:spcPts val="300"/>
              </a:spcAft>
              <a:defRPr/>
            </a:pPr>
            <a:r>
              <a:rPr lang="en-US" sz="2200" dirty="0">
                <a:solidFill>
                  <a:schemeClr val="tx1"/>
                </a:solidFill>
              </a:rPr>
              <a:t>“Quitting worsens recovery from the mental illness”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not so; and quitting increases sobriety for alcoholics</a:t>
            </a:r>
          </a:p>
          <a:p>
            <a:pPr>
              <a:lnSpc>
                <a:spcPct val="120000"/>
              </a:lnSpc>
              <a:spcBef>
                <a:spcPts val="600"/>
              </a:spcBef>
              <a:spcAft>
                <a:spcPts val="300"/>
              </a:spcAft>
              <a:defRPr/>
            </a:pPr>
            <a:r>
              <a:rPr lang="en-US" sz="2200" dirty="0">
                <a:solidFill>
                  <a:schemeClr val="tx1"/>
                </a:solidFill>
              </a:rPr>
              <a:t>“It is a low priority problem”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Tobacco-related diseases are the biggest killer for those with mental illness or substance use disorder.</a:t>
            </a:r>
          </a:p>
          <a:p>
            <a:pPr marL="0" indent="0">
              <a:buNone/>
              <a:defRPr/>
            </a:pPr>
            <a:endParaRPr lang="en-US" sz="2400" dirty="0">
              <a:solidFill>
                <a:srgbClr val="FFFF00"/>
              </a:solidFill>
              <a:latin typeface="+mn-lt"/>
            </a:endParaRPr>
          </a:p>
        </p:txBody>
      </p:sp>
      <p:sp>
        <p:nvSpPr>
          <p:cNvPr id="4" name="TextBox 3"/>
          <p:cNvSpPr txBox="1"/>
          <p:nvPr/>
        </p:nvSpPr>
        <p:spPr bwMode="auto">
          <a:xfrm>
            <a:off x="457200" y="6673334"/>
            <a:ext cx="2750884" cy="184666"/>
          </a:xfrm>
          <a:prstGeom prst="rect">
            <a:avLst/>
          </a:prstGeom>
          <a:noFill/>
          <a:ln w="19050" algn="ctr">
            <a:noFill/>
            <a:miter lim="800000"/>
            <a:headEnd/>
            <a:tailEnd/>
          </a:ln>
        </p:spPr>
        <p:txBody>
          <a:bodyPr wrap="square" lIns="0" tIns="0" rIns="0" bIns="0" rtlCol="0">
            <a:spAutoFit/>
          </a:bodyPr>
          <a:lstStyle/>
          <a:p>
            <a:r>
              <a:rPr lang="en-US" sz="1200" dirty="0">
                <a:solidFill>
                  <a:schemeClr val="bg1"/>
                </a:solidFill>
                <a:ea typeface="Tahoma" panose="020B0604030504040204" pitchFamily="34" charset="0"/>
                <a:cs typeface="Tahoma" panose="020B0604030504040204" pitchFamily="34" charset="0"/>
              </a:rPr>
              <a:t> </a:t>
            </a:r>
            <a:r>
              <a:rPr lang="en-US" sz="1050" dirty="0">
                <a:solidFill>
                  <a:schemeClr val="bg1">
                    <a:lumMod val="50000"/>
                  </a:schemeClr>
                </a:solidFill>
                <a:ea typeface="Tahoma" panose="020B0604030504040204" pitchFamily="34" charset="0"/>
                <a:cs typeface="Tahoma" panose="020B0604030504040204" pitchFamily="34" charset="0"/>
              </a:rPr>
              <a:t>Source: Prochaska, NEJM, July 21, 2011</a:t>
            </a:r>
            <a:endParaRPr lang="en-US" sz="1200" dirty="0">
              <a:solidFill>
                <a:schemeClr val="bg1">
                  <a:lumMod val="5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886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35719E-6E7C-4626-A4EB-BB6E26241A02}"/>
              </a:ext>
            </a:extLst>
          </p:cNvPr>
          <p:cNvSpPr>
            <a:spLocks noGrp="1"/>
          </p:cNvSpPr>
          <p:nvPr>
            <p:ph type="title"/>
          </p:nvPr>
        </p:nvSpPr>
        <p:spPr>
          <a:xfrm>
            <a:off x="386314" y="1997243"/>
            <a:ext cx="7554528" cy="2345048"/>
          </a:xfrm>
        </p:spPr>
        <p:txBody>
          <a:bodyPr>
            <a:normAutofit/>
          </a:bodyPr>
          <a:lstStyle/>
          <a:p>
            <a:r>
              <a:rPr lang="en-US" sz="4800" b="1" cap="all" dirty="0"/>
              <a:t>Helping CLIENTS TO </a:t>
            </a:r>
            <a:br>
              <a:rPr lang="en-US" sz="4800" b="1" cap="all" dirty="0"/>
            </a:br>
            <a:r>
              <a:rPr lang="en-US" sz="4800" b="1" cap="all" dirty="0"/>
              <a:t>QUIT TOBACCO </a:t>
            </a:r>
          </a:p>
        </p:txBody>
      </p:sp>
      <p:sp>
        <p:nvSpPr>
          <p:cNvPr id="6" name="Text Placeholder 5">
            <a:extLst>
              <a:ext uri="{FF2B5EF4-FFF2-40B4-BE49-F238E27FC236}">
                <a16:creationId xmlns:a16="http://schemas.microsoft.com/office/drawing/2014/main" id="{D7670118-461C-40B7-93DA-97238C18180E}"/>
              </a:ext>
            </a:extLst>
          </p:cNvPr>
          <p:cNvSpPr>
            <a:spLocks noGrp="1"/>
          </p:cNvSpPr>
          <p:nvPr>
            <p:ph type="body" idx="1"/>
          </p:nvPr>
        </p:nvSpPr>
        <p:spPr>
          <a:xfrm>
            <a:off x="460741" y="4331426"/>
            <a:ext cx="6992681" cy="559551"/>
          </a:xfrm>
        </p:spPr>
        <p:txBody>
          <a:bodyPr>
            <a:normAutofit/>
          </a:bodyPr>
          <a:lstStyle/>
          <a:p>
            <a:r>
              <a:rPr lang="en-US" sz="2400" i="1" dirty="0">
                <a:solidFill>
                  <a:schemeClr val="tx1"/>
                </a:solidFill>
              </a:rPr>
              <a:t>Evidence-based tobacco treatment interventions</a:t>
            </a:r>
          </a:p>
        </p:txBody>
      </p:sp>
      <p:sp>
        <p:nvSpPr>
          <p:cNvPr id="4" name="Slide Number Placeholder 3">
            <a:extLst>
              <a:ext uri="{FF2B5EF4-FFF2-40B4-BE49-F238E27FC236}">
                <a16:creationId xmlns:a16="http://schemas.microsoft.com/office/drawing/2014/main" id="{C6C284B1-00A8-4241-B93F-D37849F0A88A}"/>
              </a:ext>
            </a:extLst>
          </p:cNvPr>
          <p:cNvSpPr>
            <a:spLocks noGrp="1"/>
          </p:cNvSpPr>
          <p:nvPr>
            <p:ph type="sldNum" sz="quarter" idx="12"/>
          </p:nvPr>
        </p:nvSpPr>
        <p:spPr/>
        <p:txBody>
          <a:bodyPr/>
          <a:lstStyle/>
          <a:p>
            <a:fld id="{32E35A13-C281-44A8-8EEF-C95DD58D5649}" type="slidenum">
              <a:rPr lang="en-US" smtClean="0"/>
              <a:t>23</a:t>
            </a:fld>
            <a:endParaRPr lang="en-US"/>
          </a:p>
        </p:txBody>
      </p:sp>
      <p:cxnSp>
        <p:nvCxnSpPr>
          <p:cNvPr id="7" name="Straight Connector 6">
            <a:extLst>
              <a:ext uri="{FF2B5EF4-FFF2-40B4-BE49-F238E27FC236}">
                <a16:creationId xmlns:a16="http://schemas.microsoft.com/office/drawing/2014/main" id="{3F87BF93-EC81-4B74-8003-8C35B74C788A}"/>
              </a:ext>
            </a:extLst>
          </p:cNvPr>
          <p:cNvCxnSpPr>
            <a:cxnSpLocks/>
          </p:cNvCxnSpPr>
          <p:nvPr/>
        </p:nvCxnSpPr>
        <p:spPr>
          <a:xfrm>
            <a:off x="460741" y="4242391"/>
            <a:ext cx="60844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17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534989" y="1744578"/>
            <a:ext cx="8058150" cy="4103549"/>
          </a:xfrm>
        </p:spPr>
        <p:txBody>
          <a:bodyPr>
            <a:normAutofit fontScale="92500" lnSpcReduction="10000"/>
          </a:bodyPr>
          <a:lstStyle/>
          <a:p>
            <a:pPr eaLnBrk="1" hangingPunct="1">
              <a:spcBef>
                <a:spcPct val="45000"/>
              </a:spcBef>
            </a:pPr>
            <a:r>
              <a:rPr lang="en-US" altLang="en-US" sz="2400" dirty="0">
                <a:solidFill>
                  <a:schemeClr val="tx1"/>
                </a:solidFill>
              </a:rPr>
              <a:t>Tobacco users expect to be encouraged to quit by health professionals. Screening for tobacco use and providing tobacco cessation counseling are positively associated with patient satisfaction.</a:t>
            </a:r>
          </a:p>
          <a:p>
            <a:pPr eaLnBrk="1" hangingPunct="1">
              <a:spcBef>
                <a:spcPct val="45000"/>
              </a:spcBef>
            </a:pPr>
            <a:r>
              <a:rPr lang="en-US" altLang="en-US" sz="2400" dirty="0">
                <a:solidFill>
                  <a:schemeClr val="tx1"/>
                </a:solidFill>
              </a:rPr>
              <a:t>Often the clinician for whom contact is the most frequent and who knows the patient best.</a:t>
            </a:r>
          </a:p>
          <a:p>
            <a:pPr eaLnBrk="1" hangingPunct="1">
              <a:spcBef>
                <a:spcPct val="45000"/>
              </a:spcBef>
            </a:pPr>
            <a:r>
              <a:rPr lang="en-US" altLang="en-US" sz="2400" dirty="0">
                <a:solidFill>
                  <a:schemeClr val="tx1"/>
                </a:solidFill>
              </a:rPr>
              <a:t>Trained in substance abuse treatment.  Tobacco Use Disorder is a DSM-V Substance Use Disorder.</a:t>
            </a:r>
          </a:p>
          <a:p>
            <a:pPr eaLnBrk="1" hangingPunct="1">
              <a:spcBef>
                <a:spcPct val="45000"/>
              </a:spcBef>
            </a:pPr>
            <a:r>
              <a:rPr lang="en-US" altLang="en-US" sz="2400" dirty="0">
                <a:solidFill>
                  <a:schemeClr val="tx1"/>
                </a:solidFill>
              </a:rPr>
              <a:t>Trained in motivational interviewing.</a:t>
            </a:r>
          </a:p>
          <a:p>
            <a:pPr eaLnBrk="1" hangingPunct="1">
              <a:spcBef>
                <a:spcPct val="45000"/>
              </a:spcBef>
            </a:pPr>
            <a:r>
              <a:rPr lang="en-US" altLang="en-US" sz="2400" dirty="0">
                <a:solidFill>
                  <a:schemeClr val="tx1"/>
                </a:solidFill>
              </a:rPr>
              <a:t>Able to combine psychopharmacological and behavioral counseling treatment.</a:t>
            </a:r>
          </a:p>
        </p:txBody>
      </p:sp>
      <p:sp>
        <p:nvSpPr>
          <p:cNvPr id="13315" name="Text Box 3"/>
          <p:cNvSpPr txBox="1">
            <a:spLocks noChangeArrowheads="1"/>
          </p:cNvSpPr>
          <p:nvPr/>
        </p:nvSpPr>
        <p:spPr bwMode="auto">
          <a:xfrm>
            <a:off x="191386" y="6550025"/>
            <a:ext cx="914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Font typeface="Wingdings" panose="05000000000000000000" pitchFamily="2" charset="2"/>
              <a:buNone/>
            </a:pPr>
            <a:r>
              <a:rPr kumimoji="0" lang="en-US" altLang="en-US" sz="900" dirty="0" err="1">
                <a:solidFill>
                  <a:schemeClr val="bg1">
                    <a:lumMod val="65000"/>
                  </a:schemeClr>
                </a:solidFill>
                <a:latin typeface="+mn-lt"/>
              </a:rPr>
              <a:t>Barzilai</a:t>
            </a:r>
            <a:r>
              <a:rPr kumimoji="0" lang="en-US" altLang="en-US" sz="900" dirty="0">
                <a:solidFill>
                  <a:schemeClr val="bg1">
                    <a:lumMod val="65000"/>
                  </a:schemeClr>
                </a:solidFill>
                <a:latin typeface="+mn-lt"/>
              </a:rPr>
              <a:t> et al. (2001). </a:t>
            </a:r>
            <a:r>
              <a:rPr kumimoji="0" lang="en-US" altLang="en-US" sz="900" i="1" dirty="0" err="1">
                <a:solidFill>
                  <a:schemeClr val="bg1">
                    <a:lumMod val="65000"/>
                  </a:schemeClr>
                </a:solidFill>
                <a:latin typeface="+mn-lt"/>
              </a:rPr>
              <a:t>Prev</a:t>
            </a:r>
            <a:r>
              <a:rPr kumimoji="0" lang="en-US" altLang="en-US" sz="900" i="1" dirty="0">
                <a:solidFill>
                  <a:schemeClr val="bg1">
                    <a:lumMod val="65000"/>
                  </a:schemeClr>
                </a:solidFill>
                <a:latin typeface="+mn-lt"/>
              </a:rPr>
              <a:t> Med </a:t>
            </a:r>
            <a:r>
              <a:rPr kumimoji="0" lang="en-US" altLang="en-US" sz="900" dirty="0">
                <a:solidFill>
                  <a:schemeClr val="bg1">
                    <a:lumMod val="65000"/>
                  </a:schemeClr>
                </a:solidFill>
                <a:latin typeface="+mn-lt"/>
              </a:rPr>
              <a:t>33:595–599; Conroy et al. (2005). </a:t>
            </a:r>
            <a:r>
              <a:rPr kumimoji="0" lang="en-US" altLang="en-US" sz="900" i="1" dirty="0">
                <a:solidFill>
                  <a:schemeClr val="bg1">
                    <a:lumMod val="65000"/>
                  </a:schemeClr>
                </a:solidFill>
                <a:latin typeface="+mn-lt"/>
              </a:rPr>
              <a:t>Nicotine </a:t>
            </a:r>
            <a:r>
              <a:rPr kumimoji="0" lang="en-US" altLang="en-US" sz="900" i="1" dirty="0" err="1">
                <a:solidFill>
                  <a:schemeClr val="bg1">
                    <a:lumMod val="65000"/>
                  </a:schemeClr>
                </a:solidFill>
                <a:latin typeface="+mn-lt"/>
              </a:rPr>
              <a:t>Tob</a:t>
            </a:r>
            <a:r>
              <a:rPr kumimoji="0" lang="en-US" altLang="en-US" sz="900" i="1" dirty="0">
                <a:solidFill>
                  <a:schemeClr val="bg1">
                    <a:lumMod val="65000"/>
                  </a:schemeClr>
                </a:solidFill>
                <a:latin typeface="+mn-lt"/>
              </a:rPr>
              <a:t> Res </a:t>
            </a:r>
            <a:r>
              <a:rPr kumimoji="0" lang="en-US" altLang="en-US" sz="900" dirty="0">
                <a:solidFill>
                  <a:schemeClr val="bg1">
                    <a:lumMod val="65000"/>
                  </a:schemeClr>
                </a:solidFill>
                <a:latin typeface="+mn-lt"/>
              </a:rPr>
              <a:t>7 </a:t>
            </a:r>
            <a:r>
              <a:rPr kumimoji="0" lang="en-US" altLang="en-US" sz="900" dirty="0" err="1">
                <a:solidFill>
                  <a:schemeClr val="bg1">
                    <a:lumMod val="65000"/>
                  </a:schemeClr>
                </a:solidFill>
                <a:latin typeface="+mn-lt"/>
              </a:rPr>
              <a:t>Suppl</a:t>
            </a:r>
            <a:r>
              <a:rPr kumimoji="0" lang="en-US" altLang="en-US" sz="900" dirty="0">
                <a:solidFill>
                  <a:schemeClr val="bg1">
                    <a:lumMod val="65000"/>
                  </a:schemeClr>
                </a:solidFill>
                <a:latin typeface="+mn-lt"/>
              </a:rPr>
              <a:t> 1:S29–S34.</a:t>
            </a:r>
          </a:p>
        </p:txBody>
      </p:sp>
      <p:sp>
        <p:nvSpPr>
          <p:cNvPr id="13316" name="Text Box 4"/>
          <p:cNvSpPr txBox="1">
            <a:spLocks noChangeArrowheads="1"/>
          </p:cNvSpPr>
          <p:nvPr/>
        </p:nvSpPr>
        <p:spPr bwMode="auto">
          <a:xfrm>
            <a:off x="0" y="5749551"/>
            <a:ext cx="914400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
                <a:schemeClr val="folHlink"/>
              </a:buClr>
              <a:buSzPct val="90000"/>
              <a:buFont typeface="Wingdings" panose="05000000000000000000" pitchFamily="2" charset="2"/>
              <a:buNone/>
            </a:pPr>
            <a:r>
              <a:rPr kumimoji="0" lang="en-US" altLang="en-US" sz="2000" b="1" dirty="0">
                <a:solidFill>
                  <a:schemeClr val="bg1"/>
                </a:solidFill>
                <a:latin typeface="+mj-lt"/>
              </a:rPr>
              <a:t>Failure to address tobacco use tacitly implies that </a:t>
            </a:r>
          </a:p>
          <a:p>
            <a:pPr algn="ctr" eaLnBrk="1" hangingPunct="1">
              <a:spcBef>
                <a:spcPct val="0"/>
              </a:spcBef>
              <a:buClr>
                <a:schemeClr val="folHlink"/>
              </a:buClr>
              <a:buSzPct val="90000"/>
              <a:buFont typeface="Wingdings" panose="05000000000000000000" pitchFamily="2" charset="2"/>
              <a:buNone/>
            </a:pPr>
            <a:r>
              <a:rPr kumimoji="0" lang="en-US" altLang="en-US" sz="2000" b="1" dirty="0">
                <a:solidFill>
                  <a:schemeClr val="bg1"/>
                </a:solidFill>
                <a:latin typeface="+mj-lt"/>
              </a:rPr>
              <a:t>quitting is not important.</a:t>
            </a:r>
          </a:p>
        </p:txBody>
      </p:sp>
      <p:sp>
        <p:nvSpPr>
          <p:cNvPr id="13317" name="Rectangle 7"/>
          <p:cNvSpPr>
            <a:spLocks noChangeArrowheads="1"/>
          </p:cNvSpPr>
          <p:nvPr/>
        </p:nvSpPr>
        <p:spPr bwMode="auto">
          <a:xfrm>
            <a:off x="534989" y="334962"/>
            <a:ext cx="71948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0" lang="en-US" altLang="en-US" sz="3600" dirty="0">
                <a:solidFill>
                  <a:schemeClr val="accent1"/>
                </a:solidFill>
                <a:latin typeface="+mj-lt"/>
              </a:rPr>
              <a:t>Why Should Behavioral Health Clinicians Address Tobacco?</a:t>
            </a:r>
          </a:p>
        </p:txBody>
      </p:sp>
    </p:spTree>
    <p:extLst>
      <p:ext uri="{BB962C8B-B14F-4D97-AF65-F5344CB8AC3E}">
        <p14:creationId xmlns:p14="http://schemas.microsoft.com/office/powerpoint/2010/main" val="259301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16688" y="598488"/>
            <a:ext cx="8327287" cy="1143000"/>
          </a:xfrm>
        </p:spPr>
        <p:txBody>
          <a:bodyPr>
            <a:normAutofit/>
          </a:bodyPr>
          <a:lstStyle/>
          <a:p>
            <a:pPr eaLnBrk="1" hangingPunct="1"/>
            <a:r>
              <a:rPr lang="en-US" altLang="en-US" sz="4200" dirty="0"/>
              <a:t>Tobacco Recovery Benefits</a:t>
            </a:r>
          </a:p>
        </p:txBody>
      </p:sp>
      <p:sp>
        <p:nvSpPr>
          <p:cNvPr id="68612" name="Text Box 4"/>
          <p:cNvSpPr txBox="1">
            <a:spLocks noChangeArrowheads="1"/>
          </p:cNvSpPr>
          <p:nvPr/>
        </p:nvSpPr>
        <p:spPr bwMode="auto">
          <a:xfrm>
            <a:off x="217488" y="3533775"/>
            <a:ext cx="3059112" cy="915988"/>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800" b="1" dirty="0">
                <a:solidFill>
                  <a:schemeClr val="bg1"/>
                </a:solidFill>
                <a:latin typeface="Arial" panose="020B0604020202020204" pitchFamily="34" charset="0"/>
              </a:rPr>
              <a:t>Excess risk of CHD decreases to half that of a continuing smoker</a:t>
            </a:r>
          </a:p>
        </p:txBody>
      </p:sp>
      <p:sp>
        <p:nvSpPr>
          <p:cNvPr id="68613" name="Text Box 5"/>
          <p:cNvSpPr txBox="1">
            <a:spLocks noChangeArrowheads="1"/>
          </p:cNvSpPr>
          <p:nvPr/>
        </p:nvSpPr>
        <p:spPr bwMode="auto">
          <a:xfrm>
            <a:off x="5168347" y="4633378"/>
            <a:ext cx="36687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Risk of stroke is reduced to that of people who have never smoked</a:t>
            </a:r>
          </a:p>
        </p:txBody>
      </p:sp>
      <p:sp>
        <p:nvSpPr>
          <p:cNvPr id="68614" name="Text Box 6"/>
          <p:cNvSpPr txBox="1">
            <a:spLocks noChangeArrowheads="1"/>
          </p:cNvSpPr>
          <p:nvPr/>
        </p:nvSpPr>
        <p:spPr bwMode="auto">
          <a:xfrm>
            <a:off x="217488" y="4572000"/>
            <a:ext cx="3059112" cy="2124075"/>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800" b="1" dirty="0">
                <a:solidFill>
                  <a:schemeClr val="bg1"/>
                </a:solidFill>
                <a:latin typeface="Arial" panose="020B0604020202020204" pitchFamily="34" charset="0"/>
              </a:rPr>
              <a:t>Lung cancer death rate drops to half that of a continuing smoker</a:t>
            </a:r>
          </a:p>
          <a:p>
            <a:pPr algn="r">
              <a:spcBef>
                <a:spcPct val="40000"/>
              </a:spcBef>
              <a:buClrTx/>
              <a:buSzTx/>
              <a:buFontTx/>
              <a:buNone/>
            </a:pPr>
            <a:r>
              <a:rPr lang="en-US" altLang="en-US" sz="1800" b="1" dirty="0">
                <a:solidFill>
                  <a:schemeClr val="bg1"/>
                </a:solidFill>
                <a:latin typeface="Arial" panose="020B0604020202020204" pitchFamily="34" charset="0"/>
              </a:rPr>
              <a:t>Risk of cancer of mouth, throat, esophagus, bladder, kidney, pancreas decrease</a:t>
            </a:r>
          </a:p>
        </p:txBody>
      </p:sp>
      <p:sp>
        <p:nvSpPr>
          <p:cNvPr id="68615" name="Text Box 7"/>
          <p:cNvSpPr txBox="1">
            <a:spLocks noChangeArrowheads="1"/>
          </p:cNvSpPr>
          <p:nvPr/>
        </p:nvSpPr>
        <p:spPr bwMode="auto">
          <a:xfrm>
            <a:off x="5181600" y="5772150"/>
            <a:ext cx="36814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Risk of CHD is similar to that of people who have never smoked</a:t>
            </a:r>
          </a:p>
        </p:txBody>
      </p:sp>
      <p:sp>
        <p:nvSpPr>
          <p:cNvPr id="68617" name="Text Box 9"/>
          <p:cNvSpPr txBox="1">
            <a:spLocks noChangeArrowheads="1"/>
          </p:cNvSpPr>
          <p:nvPr/>
        </p:nvSpPr>
        <p:spPr bwMode="auto">
          <a:xfrm>
            <a:off x="3210016" y="2749070"/>
            <a:ext cx="947738" cy="738664"/>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2 weeks to </a:t>
            </a:r>
          </a:p>
          <a:p>
            <a:pPr algn="ctr">
              <a:spcBef>
                <a:spcPct val="0"/>
              </a:spcBef>
              <a:buClrTx/>
              <a:buSzTx/>
              <a:buFontTx/>
              <a:buNone/>
            </a:pPr>
            <a:r>
              <a:rPr lang="en-US" altLang="en-US" sz="1400" b="1" dirty="0">
                <a:solidFill>
                  <a:schemeClr val="bg1"/>
                </a:solidFill>
                <a:latin typeface="+mn-lt"/>
              </a:rPr>
              <a:t>3 months</a:t>
            </a:r>
          </a:p>
        </p:txBody>
      </p:sp>
      <p:sp>
        <p:nvSpPr>
          <p:cNvPr id="68618" name="Text Box 10"/>
          <p:cNvSpPr txBox="1">
            <a:spLocks noChangeArrowheads="1"/>
          </p:cNvSpPr>
          <p:nvPr/>
        </p:nvSpPr>
        <p:spPr bwMode="auto">
          <a:xfrm>
            <a:off x="4127499" y="3461682"/>
            <a:ext cx="1011237"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1 to 9 </a:t>
            </a:r>
          </a:p>
          <a:p>
            <a:pPr algn="ctr">
              <a:spcBef>
                <a:spcPct val="0"/>
              </a:spcBef>
              <a:buClrTx/>
              <a:buSzTx/>
              <a:buFontTx/>
              <a:buNone/>
            </a:pPr>
            <a:r>
              <a:rPr lang="en-US" altLang="en-US" sz="1400" b="1" dirty="0">
                <a:solidFill>
                  <a:schemeClr val="bg1"/>
                </a:solidFill>
                <a:latin typeface="+mn-lt"/>
              </a:rPr>
              <a:t>months</a:t>
            </a:r>
          </a:p>
        </p:txBody>
      </p:sp>
      <p:sp>
        <p:nvSpPr>
          <p:cNvPr id="68619" name="Text Box 11"/>
          <p:cNvSpPr txBox="1">
            <a:spLocks noChangeArrowheads="1"/>
          </p:cNvSpPr>
          <p:nvPr/>
        </p:nvSpPr>
        <p:spPr bwMode="auto">
          <a:xfrm>
            <a:off x="3276600" y="4202629"/>
            <a:ext cx="9144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1</a:t>
            </a:r>
          </a:p>
          <a:p>
            <a:pPr algn="ctr">
              <a:spcBef>
                <a:spcPct val="0"/>
              </a:spcBef>
              <a:buClrTx/>
              <a:buSzTx/>
              <a:buFontTx/>
              <a:buNone/>
            </a:pPr>
            <a:r>
              <a:rPr lang="en-US" altLang="en-US" sz="1400" b="1">
                <a:solidFill>
                  <a:schemeClr val="bg1"/>
                </a:solidFill>
                <a:latin typeface="+mn-lt"/>
              </a:rPr>
              <a:t>year</a:t>
            </a:r>
          </a:p>
        </p:txBody>
      </p:sp>
      <p:sp>
        <p:nvSpPr>
          <p:cNvPr id="68620" name="Text Box 12"/>
          <p:cNvSpPr txBox="1">
            <a:spLocks noChangeArrowheads="1"/>
          </p:cNvSpPr>
          <p:nvPr/>
        </p:nvSpPr>
        <p:spPr bwMode="auto">
          <a:xfrm>
            <a:off x="4157110" y="4776132"/>
            <a:ext cx="1011237"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a:solidFill>
                  <a:schemeClr val="bg1"/>
                </a:solidFill>
                <a:latin typeface="+mn-lt"/>
              </a:rPr>
              <a:t>5</a:t>
            </a:r>
          </a:p>
          <a:p>
            <a:pPr algn="ctr">
              <a:spcBef>
                <a:spcPct val="0"/>
              </a:spcBef>
              <a:buClrTx/>
              <a:buSzTx/>
              <a:buFontTx/>
              <a:buNone/>
            </a:pPr>
            <a:r>
              <a:rPr lang="en-US" altLang="en-US" sz="1400" b="1">
                <a:solidFill>
                  <a:schemeClr val="bg1"/>
                </a:solidFill>
                <a:latin typeface="+mn-lt"/>
              </a:rPr>
              <a:t>years</a:t>
            </a:r>
          </a:p>
        </p:txBody>
      </p:sp>
      <p:sp>
        <p:nvSpPr>
          <p:cNvPr id="68621" name="Text Box 13"/>
          <p:cNvSpPr txBox="1">
            <a:spLocks noChangeArrowheads="1"/>
          </p:cNvSpPr>
          <p:nvPr/>
        </p:nvSpPr>
        <p:spPr bwMode="auto">
          <a:xfrm>
            <a:off x="3276600" y="5328305"/>
            <a:ext cx="9144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10</a:t>
            </a:r>
          </a:p>
          <a:p>
            <a:pPr algn="ctr">
              <a:spcBef>
                <a:spcPct val="0"/>
              </a:spcBef>
              <a:buClrTx/>
              <a:buSzTx/>
              <a:buFontTx/>
              <a:buNone/>
            </a:pPr>
            <a:r>
              <a:rPr lang="en-US" altLang="en-US" sz="1400" b="1">
                <a:solidFill>
                  <a:schemeClr val="bg1"/>
                </a:solidFill>
                <a:latin typeface="+mn-lt"/>
              </a:rPr>
              <a:t>years</a:t>
            </a:r>
          </a:p>
        </p:txBody>
      </p:sp>
      <p:sp>
        <p:nvSpPr>
          <p:cNvPr id="68622" name="Text Box 14"/>
          <p:cNvSpPr txBox="1">
            <a:spLocks noChangeArrowheads="1"/>
          </p:cNvSpPr>
          <p:nvPr/>
        </p:nvSpPr>
        <p:spPr bwMode="auto">
          <a:xfrm>
            <a:off x="4191000" y="5851525"/>
            <a:ext cx="9906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after</a:t>
            </a:r>
          </a:p>
          <a:p>
            <a:pPr algn="ctr">
              <a:spcBef>
                <a:spcPct val="0"/>
              </a:spcBef>
              <a:buClrTx/>
              <a:buSzTx/>
              <a:buFontTx/>
              <a:buNone/>
            </a:pPr>
            <a:r>
              <a:rPr lang="en-US" altLang="en-US" sz="1400" b="1">
                <a:solidFill>
                  <a:schemeClr val="bg1"/>
                </a:solidFill>
                <a:latin typeface="+mn-lt"/>
              </a:rPr>
              <a:t>15 years</a:t>
            </a:r>
          </a:p>
        </p:txBody>
      </p:sp>
      <p:sp>
        <p:nvSpPr>
          <p:cNvPr id="68623" name="Text Box 15"/>
          <p:cNvSpPr txBox="1">
            <a:spLocks noChangeArrowheads="1"/>
          </p:cNvSpPr>
          <p:nvPr/>
        </p:nvSpPr>
        <p:spPr bwMode="auto">
          <a:xfrm>
            <a:off x="2955925" y="1429118"/>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800" b="1" dirty="0">
                <a:latin typeface="Arial" panose="020B0604020202020204" pitchFamily="34" charset="0"/>
              </a:rPr>
              <a:t>Time Since Quit Date</a:t>
            </a:r>
          </a:p>
        </p:txBody>
      </p:sp>
      <p:sp>
        <p:nvSpPr>
          <p:cNvPr id="68624" name="Text Box 16"/>
          <p:cNvSpPr txBox="1">
            <a:spLocks noChangeArrowheads="1"/>
          </p:cNvSpPr>
          <p:nvPr/>
        </p:nvSpPr>
        <p:spPr bwMode="auto">
          <a:xfrm>
            <a:off x="223838" y="2143125"/>
            <a:ext cx="3065462" cy="1033463"/>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40000"/>
              </a:spcBef>
              <a:buClrTx/>
              <a:buSzTx/>
              <a:buFontTx/>
              <a:buNone/>
            </a:pPr>
            <a:r>
              <a:rPr lang="en-US" altLang="en-US" sz="1600" b="1" dirty="0">
                <a:solidFill>
                  <a:schemeClr val="bg1"/>
                </a:solidFill>
                <a:latin typeface="Arial" panose="020B0604020202020204" pitchFamily="34" charset="0"/>
              </a:rPr>
              <a:t> </a:t>
            </a:r>
            <a:r>
              <a:rPr lang="en-US" altLang="en-US" sz="1800" b="1" dirty="0">
                <a:solidFill>
                  <a:schemeClr val="bg1"/>
                </a:solidFill>
                <a:latin typeface="Arial" panose="020B0604020202020204" pitchFamily="34" charset="0"/>
              </a:rPr>
              <a:t>Circulation improves, </a:t>
            </a:r>
          </a:p>
          <a:p>
            <a:pPr algn="r">
              <a:spcBef>
                <a:spcPct val="0"/>
              </a:spcBef>
              <a:buClrTx/>
              <a:buSzTx/>
              <a:buFontTx/>
              <a:buNone/>
            </a:pPr>
            <a:r>
              <a:rPr lang="en-US" altLang="en-US" sz="1800" b="1" dirty="0">
                <a:solidFill>
                  <a:schemeClr val="bg1"/>
                </a:solidFill>
                <a:latin typeface="Arial" panose="020B0604020202020204" pitchFamily="34" charset="0"/>
              </a:rPr>
              <a:t> walking becomes easier</a:t>
            </a:r>
          </a:p>
          <a:p>
            <a:pPr algn="r">
              <a:spcBef>
                <a:spcPct val="40000"/>
              </a:spcBef>
              <a:buClrTx/>
              <a:buSzTx/>
              <a:buFontTx/>
              <a:buNone/>
            </a:pPr>
            <a:r>
              <a:rPr lang="en-US" altLang="en-US" sz="1800" b="1" dirty="0">
                <a:solidFill>
                  <a:schemeClr val="bg1"/>
                </a:solidFill>
                <a:latin typeface="Arial" panose="020B0604020202020204" pitchFamily="34" charset="0"/>
              </a:rPr>
              <a:t> Lung function increases</a:t>
            </a:r>
          </a:p>
        </p:txBody>
      </p:sp>
      <p:sp>
        <p:nvSpPr>
          <p:cNvPr id="17" name="Text Box 3">
            <a:extLst>
              <a:ext uri="{FF2B5EF4-FFF2-40B4-BE49-F238E27FC236}">
                <a16:creationId xmlns:a16="http://schemas.microsoft.com/office/drawing/2014/main" id="{D4BD930C-B6D7-42AF-8467-89C995764C9D}"/>
              </a:ext>
            </a:extLst>
          </p:cNvPr>
          <p:cNvSpPr txBox="1">
            <a:spLocks noChangeArrowheads="1"/>
          </p:cNvSpPr>
          <p:nvPr/>
        </p:nvSpPr>
        <p:spPr bwMode="auto">
          <a:xfrm>
            <a:off x="5060841" y="2978928"/>
            <a:ext cx="3664688" cy="1274195"/>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40000"/>
              </a:spcBef>
              <a:buClrTx/>
              <a:buSzTx/>
              <a:buFontTx/>
              <a:buNone/>
            </a:pPr>
            <a:r>
              <a:rPr lang="en-US" altLang="en-US" sz="1600" b="1" dirty="0">
                <a:latin typeface="+mn-lt"/>
              </a:rPr>
              <a:t>Lung cilia regain normal function</a:t>
            </a:r>
          </a:p>
          <a:p>
            <a:pPr>
              <a:spcBef>
                <a:spcPct val="40000"/>
              </a:spcBef>
              <a:buClrTx/>
              <a:buSzTx/>
              <a:buFontTx/>
              <a:buNone/>
            </a:pPr>
            <a:r>
              <a:rPr lang="en-US" altLang="en-US" sz="1600" b="1" dirty="0">
                <a:latin typeface="+mn-lt"/>
              </a:rPr>
              <a:t>Ability to clear lungs of mucus increases</a:t>
            </a:r>
          </a:p>
          <a:p>
            <a:pPr>
              <a:spcBef>
                <a:spcPct val="40000"/>
              </a:spcBef>
              <a:buClrTx/>
              <a:buSzTx/>
              <a:buFontTx/>
              <a:buNone/>
            </a:pPr>
            <a:r>
              <a:rPr lang="en-US" altLang="en-US" sz="1600" b="1" dirty="0">
                <a:latin typeface="+mn-lt"/>
              </a:rPr>
              <a:t>Coughing, fatigue, shortness of breath decrease</a:t>
            </a:r>
          </a:p>
        </p:txBody>
      </p:sp>
      <p:sp>
        <p:nvSpPr>
          <p:cNvPr id="18" name="Text Box 4">
            <a:extLst>
              <a:ext uri="{FF2B5EF4-FFF2-40B4-BE49-F238E27FC236}">
                <a16:creationId xmlns:a16="http://schemas.microsoft.com/office/drawing/2014/main" id="{00D0AA14-F7A5-46B4-8DD1-AE8D7DF33123}"/>
              </a:ext>
            </a:extLst>
          </p:cNvPr>
          <p:cNvSpPr txBox="1">
            <a:spLocks noChangeArrowheads="1"/>
          </p:cNvSpPr>
          <p:nvPr/>
        </p:nvSpPr>
        <p:spPr bwMode="auto">
          <a:xfrm>
            <a:off x="234157" y="4042943"/>
            <a:ext cx="3059112"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600" b="1" dirty="0">
                <a:latin typeface="+mn-lt"/>
              </a:rPr>
              <a:t>Excess risk of CHD decreases to half that of a continuing smoker</a:t>
            </a:r>
          </a:p>
        </p:txBody>
      </p:sp>
      <p:sp>
        <p:nvSpPr>
          <p:cNvPr id="19" name="Text Box 6">
            <a:extLst>
              <a:ext uri="{FF2B5EF4-FFF2-40B4-BE49-F238E27FC236}">
                <a16:creationId xmlns:a16="http://schemas.microsoft.com/office/drawing/2014/main" id="{740C4975-1B62-4FE9-AB3F-7EEFFFCB72F5}"/>
              </a:ext>
            </a:extLst>
          </p:cNvPr>
          <p:cNvSpPr txBox="1">
            <a:spLocks noChangeArrowheads="1"/>
          </p:cNvSpPr>
          <p:nvPr/>
        </p:nvSpPr>
        <p:spPr bwMode="auto">
          <a:xfrm>
            <a:off x="306940" y="4982744"/>
            <a:ext cx="2956960" cy="1421928"/>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600" b="1" dirty="0">
                <a:latin typeface="+mn-lt"/>
              </a:rPr>
              <a:t>Lung cancer death rate drops to half that of a continuing smoker</a:t>
            </a:r>
          </a:p>
          <a:p>
            <a:pPr algn="r">
              <a:spcBef>
                <a:spcPct val="40000"/>
              </a:spcBef>
              <a:buClrTx/>
              <a:buSzTx/>
              <a:buFontTx/>
              <a:buNone/>
            </a:pPr>
            <a:r>
              <a:rPr lang="en-US" altLang="en-US" sz="1600" b="1" dirty="0">
                <a:latin typeface="+mn-lt"/>
              </a:rPr>
              <a:t>Risk of cancer of mouth, throat, esophagus, bladder, kidney, pancreas decrease</a:t>
            </a:r>
          </a:p>
        </p:txBody>
      </p:sp>
      <p:sp>
        <p:nvSpPr>
          <p:cNvPr id="20" name="Text Box 16">
            <a:extLst>
              <a:ext uri="{FF2B5EF4-FFF2-40B4-BE49-F238E27FC236}">
                <a16:creationId xmlns:a16="http://schemas.microsoft.com/office/drawing/2014/main" id="{AC4BDEC6-5681-4A0B-98B3-3FA63DCC15C5}"/>
              </a:ext>
            </a:extLst>
          </p:cNvPr>
          <p:cNvSpPr txBox="1">
            <a:spLocks noChangeArrowheads="1"/>
          </p:cNvSpPr>
          <p:nvPr/>
        </p:nvSpPr>
        <p:spPr bwMode="auto">
          <a:xfrm>
            <a:off x="744279" y="2723089"/>
            <a:ext cx="2545021" cy="929485"/>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40000"/>
              </a:spcBef>
              <a:buClrTx/>
              <a:buSzTx/>
              <a:buFontTx/>
              <a:buNone/>
            </a:pPr>
            <a:r>
              <a:rPr lang="en-US" altLang="en-US" sz="1600" b="1" dirty="0">
                <a:latin typeface="+mn-lt"/>
              </a:rPr>
              <a:t> Circulation improves, </a:t>
            </a:r>
          </a:p>
          <a:p>
            <a:pPr algn="r">
              <a:spcBef>
                <a:spcPct val="0"/>
              </a:spcBef>
              <a:buClrTx/>
              <a:buSzTx/>
              <a:buFontTx/>
              <a:buNone/>
            </a:pPr>
            <a:r>
              <a:rPr lang="en-US" altLang="en-US" sz="1600" b="1" dirty="0">
                <a:latin typeface="+mn-lt"/>
              </a:rPr>
              <a:t> walking becomes easier</a:t>
            </a:r>
          </a:p>
          <a:p>
            <a:pPr algn="r">
              <a:spcBef>
                <a:spcPct val="40000"/>
              </a:spcBef>
              <a:buClrTx/>
              <a:buSzTx/>
              <a:buFontTx/>
              <a:buNone/>
            </a:pPr>
            <a:r>
              <a:rPr lang="en-US" altLang="en-US" sz="1600" b="1" dirty="0">
                <a:latin typeface="+mn-lt"/>
              </a:rPr>
              <a:t> Lung function increases</a:t>
            </a:r>
          </a:p>
        </p:txBody>
      </p:sp>
      <p:sp>
        <p:nvSpPr>
          <p:cNvPr id="68616" name="Line 8"/>
          <p:cNvSpPr>
            <a:spLocks noChangeShapeType="1"/>
          </p:cNvSpPr>
          <p:nvPr/>
        </p:nvSpPr>
        <p:spPr bwMode="auto">
          <a:xfrm>
            <a:off x="4157110" y="1888608"/>
            <a:ext cx="553" cy="4969392"/>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10">
            <a:extLst>
              <a:ext uri="{FF2B5EF4-FFF2-40B4-BE49-F238E27FC236}">
                <a16:creationId xmlns:a16="http://schemas.microsoft.com/office/drawing/2014/main" id="{9A9ECA57-F9E7-41C7-A54A-EAC221E31559}"/>
              </a:ext>
            </a:extLst>
          </p:cNvPr>
          <p:cNvSpPr txBox="1">
            <a:spLocks noChangeArrowheads="1"/>
          </p:cNvSpPr>
          <p:nvPr/>
        </p:nvSpPr>
        <p:spPr bwMode="auto">
          <a:xfrm>
            <a:off x="4187274" y="2147232"/>
            <a:ext cx="1011237" cy="431465"/>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ts val="1300"/>
              </a:lnSpc>
              <a:spcBef>
                <a:spcPts val="0"/>
              </a:spcBef>
              <a:buClrTx/>
              <a:buSzTx/>
              <a:buFontTx/>
              <a:buNone/>
            </a:pPr>
            <a:r>
              <a:rPr lang="en-US" altLang="en-US" sz="1400" b="1" dirty="0">
                <a:solidFill>
                  <a:schemeClr val="bg1"/>
                </a:solidFill>
                <a:latin typeface="+mn-lt"/>
              </a:rPr>
              <a:t>12 </a:t>
            </a:r>
          </a:p>
          <a:p>
            <a:pPr algn="ctr">
              <a:lnSpc>
                <a:spcPts val="1300"/>
              </a:lnSpc>
              <a:spcBef>
                <a:spcPts val="0"/>
              </a:spcBef>
              <a:buClrTx/>
              <a:buSzTx/>
              <a:buFontTx/>
              <a:buNone/>
            </a:pPr>
            <a:r>
              <a:rPr lang="en-US" altLang="en-US" sz="1400" b="1" dirty="0">
                <a:solidFill>
                  <a:schemeClr val="bg1"/>
                </a:solidFill>
                <a:latin typeface="+mn-lt"/>
              </a:rPr>
              <a:t>hours</a:t>
            </a:r>
          </a:p>
        </p:txBody>
      </p:sp>
      <p:sp>
        <p:nvSpPr>
          <p:cNvPr id="22" name="Text Box 5">
            <a:extLst>
              <a:ext uri="{FF2B5EF4-FFF2-40B4-BE49-F238E27FC236}">
                <a16:creationId xmlns:a16="http://schemas.microsoft.com/office/drawing/2014/main" id="{BBBCBA73-BD83-4B0D-8FB5-2CB6E7644649}"/>
              </a:ext>
            </a:extLst>
          </p:cNvPr>
          <p:cNvSpPr txBox="1">
            <a:spLocks noChangeArrowheads="1"/>
          </p:cNvSpPr>
          <p:nvPr/>
        </p:nvSpPr>
        <p:spPr bwMode="auto">
          <a:xfrm>
            <a:off x="5021504" y="2138314"/>
            <a:ext cx="36687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The carbon monoxide level in blood drops to normal.</a:t>
            </a:r>
          </a:p>
        </p:txBody>
      </p:sp>
      <p:sp>
        <p:nvSpPr>
          <p:cNvPr id="24" name="Text Box 10">
            <a:extLst>
              <a:ext uri="{FF2B5EF4-FFF2-40B4-BE49-F238E27FC236}">
                <a16:creationId xmlns:a16="http://schemas.microsoft.com/office/drawing/2014/main" id="{0D97B997-85E5-4140-86AD-D5115BD7B08D}"/>
              </a:ext>
            </a:extLst>
          </p:cNvPr>
          <p:cNvSpPr txBox="1">
            <a:spLocks noChangeArrowheads="1"/>
          </p:cNvSpPr>
          <p:nvPr/>
        </p:nvSpPr>
        <p:spPr bwMode="auto">
          <a:xfrm>
            <a:off x="3306413" y="1968894"/>
            <a:ext cx="837868" cy="307777"/>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20 mins</a:t>
            </a:r>
          </a:p>
        </p:txBody>
      </p:sp>
      <p:sp>
        <p:nvSpPr>
          <p:cNvPr id="23" name="Text Box 5">
            <a:extLst>
              <a:ext uri="{FF2B5EF4-FFF2-40B4-BE49-F238E27FC236}">
                <a16:creationId xmlns:a16="http://schemas.microsoft.com/office/drawing/2014/main" id="{64CB3DF0-D585-4A30-A0B7-CE57C4F425CE}"/>
              </a:ext>
            </a:extLst>
          </p:cNvPr>
          <p:cNvSpPr txBox="1">
            <a:spLocks noChangeArrowheads="1"/>
          </p:cNvSpPr>
          <p:nvPr/>
        </p:nvSpPr>
        <p:spPr bwMode="auto">
          <a:xfrm>
            <a:off x="185896" y="1947446"/>
            <a:ext cx="3173210" cy="338554"/>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Heart rate and blood pressure drop</a:t>
            </a:r>
          </a:p>
        </p:txBody>
      </p:sp>
    </p:spTree>
    <p:extLst>
      <p:ext uri="{BB962C8B-B14F-4D97-AF65-F5344CB8AC3E}">
        <p14:creationId xmlns:p14="http://schemas.microsoft.com/office/powerpoint/2010/main" val="52838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28650" y="590551"/>
            <a:ext cx="6347713" cy="1320800"/>
          </a:xfrm>
        </p:spPr>
        <p:txBody>
          <a:bodyPr/>
          <a:lstStyle/>
          <a:p>
            <a:pPr eaLnBrk="1" hangingPunct="1"/>
            <a:r>
              <a:rPr lang="en-US" altLang="en-US" sz="3400" dirty="0">
                <a:latin typeface="+mn-lt"/>
              </a:rPr>
              <a:t>TOBACCO DEPENDENCE:</a:t>
            </a:r>
            <a:br>
              <a:rPr lang="en-US" altLang="en-US" sz="3400" dirty="0">
                <a:latin typeface="+mn-lt"/>
              </a:rPr>
            </a:br>
            <a:r>
              <a:rPr lang="en-US" altLang="en-US" sz="3400" dirty="0">
                <a:latin typeface="+mn-lt"/>
              </a:rPr>
              <a:t>A 2-PART PROBLEM</a:t>
            </a:r>
          </a:p>
        </p:txBody>
      </p:sp>
      <p:sp>
        <p:nvSpPr>
          <p:cNvPr id="1963011" name="Text Box 3"/>
          <p:cNvSpPr txBox="1">
            <a:spLocks noChangeArrowheads="1"/>
          </p:cNvSpPr>
          <p:nvPr/>
        </p:nvSpPr>
        <p:spPr bwMode="auto">
          <a:xfrm>
            <a:off x="441325" y="2163763"/>
            <a:ext cx="8156575" cy="457200"/>
          </a:xfrm>
          <a:prstGeom prst="rect">
            <a:avLst/>
          </a:prstGeom>
          <a:solidFill>
            <a:schemeClr val="tx1"/>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solidFill>
                  <a:schemeClr val="bg1"/>
                </a:solidFill>
                <a:effectLst>
                  <a:outerShdw blurRad="38100" dist="38100" dir="2700000" algn="tl">
                    <a:srgbClr val="1C1C1C"/>
                  </a:outerShdw>
                </a:effectLst>
                <a:cs typeface="+mn-cs"/>
              </a:rPr>
              <a:t>Tobacco Dependence</a:t>
            </a:r>
          </a:p>
        </p:txBody>
      </p:sp>
      <p:sp>
        <p:nvSpPr>
          <p:cNvPr id="1963012" name="Text Box 4"/>
          <p:cNvSpPr txBox="1">
            <a:spLocks noChangeArrowheads="1"/>
          </p:cNvSpPr>
          <p:nvPr/>
        </p:nvSpPr>
        <p:spPr bwMode="auto">
          <a:xfrm>
            <a:off x="1443831" y="6027003"/>
            <a:ext cx="6151562" cy="830997"/>
          </a:xfrm>
          <a:prstGeom prst="rect">
            <a:avLst/>
          </a:prstGeom>
          <a:solidFill>
            <a:schemeClr val="accent3"/>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Aft>
                <a:spcPct val="20000"/>
              </a:spcAft>
              <a:buFont typeface="Wingdings" panose="05000000000000000000" pitchFamily="2" charset="2"/>
              <a:buNone/>
            </a:pPr>
            <a:r>
              <a:rPr kumimoji="0" lang="en-US" altLang="en-US" sz="2400" dirty="0">
                <a:solidFill>
                  <a:schemeClr val="bg1"/>
                </a:solidFill>
                <a:latin typeface="+mn-lt"/>
              </a:rPr>
              <a:t>Treatment should address the </a:t>
            </a:r>
            <a:r>
              <a:rPr kumimoji="0" lang="en-US" altLang="en-US" sz="2400" b="1" dirty="0">
                <a:solidFill>
                  <a:schemeClr val="bg1"/>
                </a:solidFill>
                <a:latin typeface="+mn-lt"/>
              </a:rPr>
              <a:t>physiological</a:t>
            </a:r>
            <a:r>
              <a:rPr kumimoji="0" lang="en-US" altLang="en-US" sz="2400" dirty="0">
                <a:solidFill>
                  <a:schemeClr val="bg1"/>
                </a:solidFill>
                <a:latin typeface="+mn-lt"/>
              </a:rPr>
              <a:t> </a:t>
            </a:r>
            <a:r>
              <a:rPr kumimoji="0" lang="en-US" altLang="en-US" sz="2400" b="1" u="sng" dirty="0">
                <a:solidFill>
                  <a:schemeClr val="bg1"/>
                </a:solidFill>
                <a:latin typeface="+mn-lt"/>
              </a:rPr>
              <a:t>and</a:t>
            </a:r>
            <a:r>
              <a:rPr kumimoji="0" lang="en-US" altLang="en-US" sz="2400" dirty="0">
                <a:solidFill>
                  <a:schemeClr val="bg1"/>
                </a:solidFill>
                <a:latin typeface="+mn-lt"/>
              </a:rPr>
              <a:t> the </a:t>
            </a:r>
            <a:r>
              <a:rPr kumimoji="0" lang="en-US" altLang="en-US" sz="2400" b="1" dirty="0">
                <a:solidFill>
                  <a:schemeClr val="bg1"/>
                </a:solidFill>
                <a:latin typeface="+mn-lt"/>
              </a:rPr>
              <a:t>behavioral</a:t>
            </a:r>
            <a:r>
              <a:rPr kumimoji="0" lang="en-US" altLang="en-US" sz="2400" dirty="0">
                <a:solidFill>
                  <a:schemeClr val="bg1"/>
                </a:solidFill>
                <a:latin typeface="+mn-lt"/>
              </a:rPr>
              <a:t> aspects of dependence.</a:t>
            </a:r>
          </a:p>
        </p:txBody>
      </p:sp>
      <p:sp>
        <p:nvSpPr>
          <p:cNvPr id="1963013" name="Text Box 5"/>
          <p:cNvSpPr txBox="1">
            <a:spLocks noChangeArrowheads="1"/>
          </p:cNvSpPr>
          <p:nvPr/>
        </p:nvSpPr>
        <p:spPr bwMode="auto">
          <a:xfrm>
            <a:off x="531813" y="2925763"/>
            <a:ext cx="3529012" cy="457200"/>
          </a:xfrm>
          <a:prstGeom prst="rect">
            <a:avLst/>
          </a:prstGeom>
          <a:solidFill>
            <a:schemeClr val="folHlink"/>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cs typeface="+mn-cs"/>
              </a:rPr>
              <a:t>Physiological</a:t>
            </a:r>
          </a:p>
        </p:txBody>
      </p:sp>
      <p:sp>
        <p:nvSpPr>
          <p:cNvPr id="1963014" name="Text Box 6"/>
          <p:cNvSpPr txBox="1">
            <a:spLocks noChangeArrowheads="1"/>
          </p:cNvSpPr>
          <p:nvPr/>
        </p:nvSpPr>
        <p:spPr bwMode="auto">
          <a:xfrm>
            <a:off x="4943475" y="2925763"/>
            <a:ext cx="3529013" cy="457200"/>
          </a:xfrm>
          <a:prstGeom prst="rect">
            <a:avLst/>
          </a:prstGeom>
          <a:solidFill>
            <a:schemeClr val="folHlink"/>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cs typeface="+mn-cs"/>
              </a:rPr>
              <a:t>Behavioral</a:t>
            </a:r>
          </a:p>
        </p:txBody>
      </p:sp>
      <p:grpSp>
        <p:nvGrpSpPr>
          <p:cNvPr id="2" name="Group 7"/>
          <p:cNvGrpSpPr>
            <a:grpSpLocks/>
          </p:cNvGrpSpPr>
          <p:nvPr/>
        </p:nvGrpSpPr>
        <p:grpSpPr bwMode="auto">
          <a:xfrm>
            <a:off x="531813" y="3489325"/>
            <a:ext cx="8062911" cy="2294788"/>
            <a:chOff x="335" y="2198"/>
            <a:chExt cx="5079" cy="1266"/>
          </a:xfrm>
        </p:grpSpPr>
        <p:sp>
          <p:nvSpPr>
            <p:cNvPr id="52233" name="Rectangle 8"/>
            <p:cNvSpPr>
              <a:spLocks noChangeArrowheads="1"/>
            </p:cNvSpPr>
            <p:nvPr/>
          </p:nvSpPr>
          <p:spPr bwMode="auto">
            <a:xfrm>
              <a:off x="335"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endParaRPr lang="en-US" altLang="en-US" sz="800">
                <a:latin typeface="+mn-lt"/>
              </a:endParaRPr>
            </a:p>
          </p:txBody>
        </p:sp>
        <p:sp>
          <p:nvSpPr>
            <p:cNvPr id="52234" name="Line 9"/>
            <p:cNvSpPr>
              <a:spLocks noChangeShapeType="1"/>
            </p:cNvSpPr>
            <p:nvPr/>
          </p:nvSpPr>
          <p:spPr bwMode="auto">
            <a:xfrm>
              <a:off x="1448" y="2602"/>
              <a:ext cx="0" cy="466"/>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
          <p:nvSpPr>
            <p:cNvPr id="52235" name="Text Box 10"/>
            <p:cNvSpPr txBox="1">
              <a:spLocks noChangeArrowheads="1"/>
            </p:cNvSpPr>
            <p:nvPr/>
          </p:nvSpPr>
          <p:spPr bwMode="auto">
            <a:xfrm>
              <a:off x="1474" y="2683"/>
              <a:ext cx="60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80000"/>
                </a:lnSpc>
                <a:spcBef>
                  <a:spcPct val="30000"/>
                </a:spcBef>
                <a:buClrTx/>
                <a:buSzTx/>
                <a:buFontTx/>
                <a:buNone/>
              </a:pPr>
              <a:r>
                <a:rPr lang="en-US" altLang="en-US" sz="1400" b="1">
                  <a:latin typeface="+mn-lt"/>
                </a:rPr>
                <a:t>Treatment</a:t>
              </a:r>
            </a:p>
          </p:txBody>
        </p:sp>
        <p:sp>
          <p:nvSpPr>
            <p:cNvPr id="52236" name="Rectangle 11"/>
            <p:cNvSpPr>
              <a:spLocks noChangeArrowheads="1"/>
            </p:cNvSpPr>
            <p:nvPr/>
          </p:nvSpPr>
          <p:spPr bwMode="auto">
            <a:xfrm>
              <a:off x="3114"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endParaRPr lang="en-US" altLang="en-US" sz="800" dirty="0">
                <a:latin typeface="+mn-lt"/>
              </a:endParaRPr>
            </a:p>
          </p:txBody>
        </p:sp>
        <p:sp>
          <p:nvSpPr>
            <p:cNvPr id="52237" name="Line 12"/>
            <p:cNvSpPr>
              <a:spLocks noChangeShapeType="1"/>
            </p:cNvSpPr>
            <p:nvPr/>
          </p:nvSpPr>
          <p:spPr bwMode="auto">
            <a:xfrm>
              <a:off x="4227" y="2602"/>
              <a:ext cx="0" cy="466"/>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
          <p:nvSpPr>
            <p:cNvPr id="52238" name="Text Box 13"/>
            <p:cNvSpPr txBox="1">
              <a:spLocks noChangeArrowheads="1"/>
            </p:cNvSpPr>
            <p:nvPr/>
          </p:nvSpPr>
          <p:spPr bwMode="auto">
            <a:xfrm>
              <a:off x="4247" y="2683"/>
              <a:ext cx="60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80000"/>
                </a:lnSpc>
                <a:spcBef>
                  <a:spcPct val="30000"/>
                </a:spcBef>
                <a:buClrTx/>
                <a:buSzTx/>
                <a:buFontTx/>
                <a:buNone/>
              </a:pPr>
              <a:r>
                <a:rPr lang="en-US" altLang="en-US" sz="1400" b="1">
                  <a:latin typeface="+mn-lt"/>
                </a:rPr>
                <a:t>Treatment</a:t>
              </a:r>
            </a:p>
          </p:txBody>
        </p:sp>
        <p:sp>
          <p:nvSpPr>
            <p:cNvPr id="52239" name="Text Box 14"/>
            <p:cNvSpPr txBox="1">
              <a:spLocks noChangeArrowheads="1"/>
            </p:cNvSpPr>
            <p:nvPr/>
          </p:nvSpPr>
          <p:spPr bwMode="auto">
            <a:xfrm>
              <a:off x="435" y="2327"/>
              <a:ext cx="191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The addiction to nicotine</a:t>
              </a:r>
            </a:p>
          </p:txBody>
        </p:sp>
        <p:sp>
          <p:nvSpPr>
            <p:cNvPr id="52240" name="Text Box 15"/>
            <p:cNvSpPr txBox="1">
              <a:spLocks noChangeArrowheads="1"/>
            </p:cNvSpPr>
            <p:nvPr/>
          </p:nvSpPr>
          <p:spPr bwMode="auto">
            <a:xfrm>
              <a:off x="396" y="3166"/>
              <a:ext cx="196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Medications for cessation</a:t>
              </a:r>
            </a:p>
          </p:txBody>
        </p:sp>
        <p:sp>
          <p:nvSpPr>
            <p:cNvPr id="52241" name="Text Box 16"/>
            <p:cNvSpPr txBox="1">
              <a:spLocks noChangeArrowheads="1"/>
            </p:cNvSpPr>
            <p:nvPr/>
          </p:nvSpPr>
          <p:spPr bwMode="auto">
            <a:xfrm>
              <a:off x="3136" y="2327"/>
              <a:ext cx="227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The behavior of using tobacco</a:t>
              </a:r>
            </a:p>
          </p:txBody>
        </p:sp>
        <p:sp>
          <p:nvSpPr>
            <p:cNvPr id="52242" name="Text Box 17"/>
            <p:cNvSpPr txBox="1">
              <a:spLocks noChangeArrowheads="1"/>
            </p:cNvSpPr>
            <p:nvPr/>
          </p:nvSpPr>
          <p:spPr bwMode="auto">
            <a:xfrm>
              <a:off x="3155" y="3166"/>
              <a:ext cx="196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Behavior change program</a:t>
              </a:r>
            </a:p>
          </p:txBody>
        </p:sp>
      </p:grpSp>
      <p:sp>
        <p:nvSpPr>
          <p:cNvPr id="52232" name="Line 18"/>
          <p:cNvSpPr>
            <a:spLocks noChangeShapeType="1"/>
          </p:cNvSpPr>
          <p:nvPr/>
        </p:nvSpPr>
        <p:spPr bwMode="auto">
          <a:xfrm>
            <a:off x="4100513" y="3140075"/>
            <a:ext cx="773112" cy="0"/>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Tree>
    <p:extLst>
      <p:ext uri="{BB962C8B-B14F-4D97-AF65-F5344CB8AC3E}">
        <p14:creationId xmlns:p14="http://schemas.microsoft.com/office/powerpoint/2010/main" val="288350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3012"/>
                                        </p:tgtEl>
                                        <p:attrNameLst>
                                          <p:attrName>style.visibility</p:attrName>
                                        </p:attrNameLst>
                                      </p:cBhvr>
                                      <p:to>
                                        <p:strVal val="visible"/>
                                      </p:to>
                                    </p:set>
                                    <p:animEffect transition="in" filter="dissolve">
                                      <p:cBhvr>
                                        <p:cTn id="7" dur="500"/>
                                        <p:tgtEl>
                                          <p:spTgt spid="196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30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710805"/>
            <a:ext cx="8089900" cy="563231"/>
          </a:xfrm>
        </p:spPr>
        <p:txBody>
          <a:bodyPr>
            <a:noAutofit/>
          </a:bodyPr>
          <a:lstStyle/>
          <a:p>
            <a:pPr>
              <a:defRPr/>
            </a:pPr>
            <a:r>
              <a:rPr lang="en-US" sz="3200" dirty="0">
                <a:effectLst/>
              </a:rPr>
              <a:t>Tools for Tobacco Treatment</a:t>
            </a:r>
          </a:p>
        </p:txBody>
      </p:sp>
      <p:sp>
        <p:nvSpPr>
          <p:cNvPr id="19459" name="Content Placeholder 2"/>
          <p:cNvSpPr>
            <a:spLocks noGrp="1"/>
          </p:cNvSpPr>
          <p:nvPr>
            <p:ph idx="1"/>
          </p:nvPr>
        </p:nvSpPr>
        <p:spPr>
          <a:xfrm>
            <a:off x="609598" y="1722474"/>
            <a:ext cx="7322289" cy="4318890"/>
          </a:xfrm>
        </p:spPr>
        <p:txBody>
          <a:bodyPr>
            <a:normAutofit/>
          </a:bodyPr>
          <a:lstStyle/>
          <a:p>
            <a:pPr>
              <a:spcBef>
                <a:spcPts val="600"/>
              </a:spcBef>
              <a:spcAft>
                <a:spcPts val="1200"/>
              </a:spcAft>
              <a:defRPr/>
            </a:pPr>
            <a:r>
              <a:rPr lang="en-US" sz="2800" dirty="0">
                <a:solidFill>
                  <a:schemeClr val="tx1"/>
                </a:solidFill>
                <a:effectLst/>
              </a:rPr>
              <a:t>5A’s (Ask, Advise, Assess, Assist, Arrange)</a:t>
            </a:r>
          </a:p>
          <a:p>
            <a:pPr>
              <a:spcBef>
                <a:spcPts val="600"/>
              </a:spcBef>
              <a:spcAft>
                <a:spcPts val="1200"/>
              </a:spcAft>
              <a:defRPr/>
            </a:pPr>
            <a:r>
              <a:rPr lang="en-US" sz="2800" dirty="0">
                <a:solidFill>
                  <a:schemeClr val="tx1"/>
                </a:solidFill>
                <a:effectLst/>
              </a:rPr>
              <a:t>AAR (Ask, Advise, Refer)</a:t>
            </a:r>
          </a:p>
          <a:p>
            <a:pPr>
              <a:spcBef>
                <a:spcPts val="600"/>
              </a:spcBef>
              <a:spcAft>
                <a:spcPts val="1200"/>
              </a:spcAft>
              <a:defRPr/>
            </a:pPr>
            <a:r>
              <a:rPr lang="en-US" sz="2800" dirty="0">
                <a:solidFill>
                  <a:schemeClr val="tx1"/>
                </a:solidFill>
                <a:effectLst/>
              </a:rPr>
              <a:t>Quitlines</a:t>
            </a:r>
          </a:p>
          <a:p>
            <a:pPr>
              <a:spcBef>
                <a:spcPts val="600"/>
              </a:spcBef>
              <a:spcAft>
                <a:spcPts val="1200"/>
              </a:spcAft>
              <a:defRPr/>
            </a:pPr>
            <a:r>
              <a:rPr lang="en-US" sz="2800" dirty="0">
                <a:solidFill>
                  <a:schemeClr val="tx1"/>
                </a:solidFill>
                <a:effectLst/>
              </a:rPr>
              <a:t>NRT and other medications</a:t>
            </a:r>
          </a:p>
          <a:p>
            <a:pPr>
              <a:spcBef>
                <a:spcPts val="600"/>
              </a:spcBef>
              <a:spcAft>
                <a:spcPts val="1200"/>
              </a:spcAft>
              <a:defRPr/>
            </a:pPr>
            <a:r>
              <a:rPr lang="en-US" sz="2800" dirty="0">
                <a:solidFill>
                  <a:schemeClr val="tx1"/>
                </a:solidFill>
                <a:effectLst/>
              </a:rPr>
              <a:t>Counseling and behavioral change strategies</a:t>
            </a:r>
          </a:p>
          <a:p>
            <a:pPr>
              <a:spcBef>
                <a:spcPts val="600"/>
              </a:spcBef>
              <a:spcAft>
                <a:spcPts val="1200"/>
              </a:spcAft>
              <a:defRPr/>
            </a:pPr>
            <a:r>
              <a:rPr lang="en-US" sz="2800" dirty="0">
                <a:solidFill>
                  <a:schemeClr val="tx1"/>
                </a:solidFill>
                <a:effectLst/>
              </a:rPr>
              <a:t>Peer-to-peer intervention</a:t>
            </a:r>
          </a:p>
        </p:txBody>
      </p:sp>
      <p:sp>
        <p:nvSpPr>
          <p:cNvPr id="3" name="Date Placeholder 2"/>
          <p:cNvSpPr>
            <a:spLocks noGrp="1"/>
          </p:cNvSpPr>
          <p:nvPr>
            <p:ph type="dt" sz="half" idx="10"/>
          </p:nvPr>
        </p:nvSpPr>
        <p:spPr/>
        <p:txBody>
          <a:bodyPr/>
          <a:lstStyle/>
          <a:p>
            <a:pPr defTabSz="914473">
              <a:defRPr/>
            </a:pPr>
            <a:r>
              <a:rPr lang="en-US" dirty="0">
                <a:solidFill>
                  <a:prstClr val="white"/>
                </a:solidFill>
              </a:rPr>
              <a:t>6/28/2019</a:t>
            </a:r>
          </a:p>
        </p:txBody>
      </p:sp>
      <p:sp>
        <p:nvSpPr>
          <p:cNvPr id="5" name="TextBox 4">
            <a:extLst>
              <a:ext uri="{FF2B5EF4-FFF2-40B4-BE49-F238E27FC236}">
                <a16:creationId xmlns:a16="http://schemas.microsoft.com/office/drawing/2014/main" id="{2D23FCA5-7BBB-4C60-9B22-6E8DD21F6FC3}"/>
              </a:ext>
            </a:extLst>
          </p:cNvPr>
          <p:cNvSpPr txBox="1"/>
          <p:nvPr/>
        </p:nvSpPr>
        <p:spPr>
          <a:xfrm>
            <a:off x="0" y="6504590"/>
            <a:ext cx="8229600" cy="369332"/>
          </a:xfrm>
          <a:prstGeom prst="rect">
            <a:avLst/>
          </a:prstGeom>
          <a:noFill/>
        </p:spPr>
        <p:txBody>
          <a:bodyPr wrap="square" rtlCol="0">
            <a:spAutoFit/>
          </a:bodyPr>
          <a:lstStyle/>
          <a:p>
            <a:r>
              <a:rPr lang="en-US" sz="900" dirty="0">
                <a:solidFill>
                  <a:schemeClr val="bg1">
                    <a:lumMod val="65000"/>
                  </a:schemeClr>
                </a:solidFill>
              </a:rPr>
              <a:t>Fiore MC, </a:t>
            </a:r>
            <a:r>
              <a:rPr lang="en-US" sz="900" dirty="0" err="1">
                <a:solidFill>
                  <a:schemeClr val="bg1">
                    <a:lumMod val="65000"/>
                  </a:schemeClr>
                </a:solidFill>
              </a:rPr>
              <a:t>Jaén</a:t>
            </a:r>
            <a:r>
              <a:rPr lang="en-US" sz="900" dirty="0">
                <a:solidFill>
                  <a:schemeClr val="bg1">
                    <a:lumMod val="65000"/>
                  </a:schemeClr>
                </a:solidFill>
              </a:rPr>
              <a:t> CR, Baker TB, et al. </a:t>
            </a:r>
            <a:r>
              <a:rPr lang="en-US" sz="900" i="1" dirty="0">
                <a:solidFill>
                  <a:schemeClr val="bg1">
                    <a:lumMod val="65000"/>
                  </a:schemeClr>
                </a:solidFill>
              </a:rPr>
              <a:t>Treating Tobacco Use and Dependence: 2008 Update.</a:t>
            </a:r>
            <a:r>
              <a:rPr lang="en-US" sz="900" dirty="0">
                <a:solidFill>
                  <a:schemeClr val="bg1">
                    <a:lumMod val="65000"/>
                  </a:schemeClr>
                </a:solidFill>
              </a:rPr>
              <a:t> Clinical Practice Guideline. Rockville, MD: U.S. Department of Health and Human Services. Public Health Service. May 2008.</a:t>
            </a:r>
          </a:p>
        </p:txBody>
      </p:sp>
    </p:spTree>
    <p:extLst>
      <p:ext uri="{BB962C8B-B14F-4D97-AF65-F5344CB8AC3E}">
        <p14:creationId xmlns:p14="http://schemas.microsoft.com/office/powerpoint/2010/main" val="18599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1E35-AD7A-4B75-A6B4-457F95CFC7DF}"/>
              </a:ext>
            </a:extLst>
          </p:cNvPr>
          <p:cNvSpPr>
            <a:spLocks noGrp="1"/>
          </p:cNvSpPr>
          <p:nvPr>
            <p:ph type="title"/>
          </p:nvPr>
        </p:nvSpPr>
        <p:spPr>
          <a:xfrm>
            <a:off x="386954" y="510363"/>
            <a:ext cx="8128397" cy="940450"/>
          </a:xfrm>
        </p:spPr>
        <p:txBody>
          <a:bodyPr>
            <a:normAutofit/>
          </a:bodyPr>
          <a:lstStyle/>
          <a:p>
            <a:r>
              <a:rPr lang="en-US" sz="3200" dirty="0"/>
              <a:t>Indiana’s Tobacco Quitline </a:t>
            </a:r>
          </a:p>
        </p:txBody>
      </p:sp>
      <p:sp>
        <p:nvSpPr>
          <p:cNvPr id="3" name="Content Placeholder 2">
            <a:extLst>
              <a:ext uri="{FF2B5EF4-FFF2-40B4-BE49-F238E27FC236}">
                <a16:creationId xmlns:a16="http://schemas.microsoft.com/office/drawing/2014/main" id="{722989AA-AFA8-411A-BEEF-A2B29AB108ED}"/>
              </a:ext>
            </a:extLst>
          </p:cNvPr>
          <p:cNvSpPr>
            <a:spLocks noGrp="1"/>
          </p:cNvSpPr>
          <p:nvPr>
            <p:ph idx="1"/>
          </p:nvPr>
        </p:nvSpPr>
        <p:spPr>
          <a:xfrm>
            <a:off x="386954" y="3128531"/>
            <a:ext cx="7283656" cy="940449"/>
          </a:xfrm>
        </p:spPr>
        <p:txBody>
          <a:bodyPr>
            <a:normAutofit/>
          </a:bodyPr>
          <a:lstStyle/>
          <a:p>
            <a:pPr marL="0" indent="0" algn="ctr">
              <a:buNone/>
            </a:pPr>
            <a:r>
              <a:rPr lang="en-US" b="1" dirty="0">
                <a:solidFill>
                  <a:schemeClr val="tx1"/>
                </a:solidFill>
              </a:rPr>
              <a:t>FREE</a:t>
            </a:r>
            <a:r>
              <a:rPr lang="en-US" dirty="0">
                <a:solidFill>
                  <a:schemeClr val="tx1"/>
                </a:solidFill>
              </a:rPr>
              <a:t> and </a:t>
            </a:r>
            <a:r>
              <a:rPr lang="en-US" b="1" dirty="0">
                <a:solidFill>
                  <a:schemeClr val="tx1"/>
                </a:solidFill>
              </a:rPr>
              <a:t>CONFIDENTIAL</a:t>
            </a:r>
            <a:r>
              <a:rPr lang="en-US" dirty="0">
                <a:solidFill>
                  <a:schemeClr val="tx1"/>
                </a:solidFill>
              </a:rPr>
              <a:t> telephone-based counseling service to help Indiana tobacco users quit with a professional Quit Coach®. </a:t>
            </a:r>
          </a:p>
          <a:p>
            <a:endParaRPr lang="en-US" dirty="0"/>
          </a:p>
        </p:txBody>
      </p:sp>
      <p:pic>
        <p:nvPicPr>
          <p:cNvPr id="5" name="Picture 4">
            <a:extLst>
              <a:ext uri="{FF2B5EF4-FFF2-40B4-BE49-F238E27FC236}">
                <a16:creationId xmlns:a16="http://schemas.microsoft.com/office/drawing/2014/main" id="{210EA85B-8437-49B9-B052-FE1D61EF99AD}"/>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217913" y="201820"/>
            <a:ext cx="1763379" cy="1105725"/>
          </a:xfrm>
          <a:prstGeom prst="rect">
            <a:avLst/>
          </a:prstGeom>
        </p:spPr>
      </p:pic>
      <p:graphicFrame>
        <p:nvGraphicFramePr>
          <p:cNvPr id="7" name="Table 6">
            <a:extLst>
              <a:ext uri="{FF2B5EF4-FFF2-40B4-BE49-F238E27FC236}">
                <a16:creationId xmlns:a16="http://schemas.microsoft.com/office/drawing/2014/main" id="{B2AC5F9A-D1CA-423C-A5E2-EA56F177EA08}"/>
              </a:ext>
            </a:extLst>
          </p:cNvPr>
          <p:cNvGraphicFramePr>
            <a:graphicFrameLocks noGrp="1"/>
          </p:cNvGraphicFramePr>
          <p:nvPr>
            <p:extLst>
              <p:ext uri="{D42A27DB-BD31-4B8C-83A1-F6EECF244321}">
                <p14:modId xmlns:p14="http://schemas.microsoft.com/office/powerpoint/2010/main" val="3315044027"/>
              </p:ext>
            </p:extLst>
          </p:nvPr>
        </p:nvGraphicFramePr>
        <p:xfrm>
          <a:off x="386954" y="4267072"/>
          <a:ext cx="8128397" cy="2001520"/>
        </p:xfrm>
        <a:graphic>
          <a:graphicData uri="http://schemas.openxmlformats.org/drawingml/2006/table">
            <a:tbl>
              <a:tblPr firstRow="1" bandRow="1">
                <a:tableStyleId>{5C22544A-7EE6-4342-B048-85BDC9FD1C3A}</a:tableStyleId>
              </a:tblPr>
              <a:tblGrid>
                <a:gridCol w="2899171">
                  <a:extLst>
                    <a:ext uri="{9D8B030D-6E8A-4147-A177-3AD203B41FA5}">
                      <a16:colId xmlns:a16="http://schemas.microsoft.com/office/drawing/2014/main" val="223153945"/>
                    </a:ext>
                  </a:extLst>
                </a:gridCol>
                <a:gridCol w="5229226">
                  <a:extLst>
                    <a:ext uri="{9D8B030D-6E8A-4147-A177-3AD203B41FA5}">
                      <a16:colId xmlns:a16="http://schemas.microsoft.com/office/drawing/2014/main" val="151728849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u="none" dirty="0"/>
                        <a:t>Programs by Population</a:t>
                      </a:r>
                    </a:p>
                  </a:txBody>
                  <a:tcPr/>
                </a:tc>
                <a:tc>
                  <a:txBody>
                    <a:bodyPr/>
                    <a:lstStyle/>
                    <a:p>
                      <a:r>
                        <a:rPr lang="en-US" sz="1800" dirty="0"/>
                        <a:t>PLUS the Following:</a:t>
                      </a:r>
                    </a:p>
                  </a:txBody>
                  <a:tcPr/>
                </a:tc>
                <a:extLst>
                  <a:ext uri="{0D108BD9-81ED-4DB2-BD59-A6C34878D82A}">
                    <a16:rowId xmlns:a16="http://schemas.microsoft.com/office/drawing/2014/main" val="217003512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tx1"/>
                          </a:solidFill>
                        </a:rPr>
                        <a:t>4</a:t>
                      </a:r>
                      <a:r>
                        <a:rPr lang="en-US" sz="1600" dirty="0">
                          <a:solidFill>
                            <a:schemeClr val="tx1"/>
                          </a:solidFill>
                        </a:rPr>
                        <a:t> Prearranged calls for Adults</a:t>
                      </a:r>
                    </a:p>
                  </a:txBody>
                  <a:tcPr anchor="ctr">
                    <a:solidFill>
                      <a:schemeClr val="accent1">
                        <a:lumMod val="20000"/>
                        <a:lumOff val="80000"/>
                      </a:schemeClr>
                    </a:solidFill>
                  </a:tcPr>
                </a:tc>
                <a:tc rowSpan="3">
                  <a:txBody>
                    <a:bodyPr/>
                    <a:lstStyle/>
                    <a:p>
                      <a:pPr marL="285750" indent="-285750">
                        <a:spcBef>
                          <a:spcPts val="200"/>
                        </a:spcBef>
                        <a:buFont typeface="Wingdings" panose="05000000000000000000" pitchFamily="2" charset="2"/>
                        <a:buChar char="§"/>
                      </a:pPr>
                      <a:r>
                        <a:rPr lang="en-US" sz="1600" dirty="0">
                          <a:solidFill>
                            <a:schemeClr val="tx1"/>
                          </a:solidFill>
                        </a:rPr>
                        <a:t>Unlimited call-ins to the ITQL</a:t>
                      </a:r>
                    </a:p>
                    <a:p>
                      <a:pPr marL="285750" indent="-285750">
                        <a:spcBef>
                          <a:spcPts val="200"/>
                        </a:spcBef>
                        <a:buFont typeface="Wingdings" panose="05000000000000000000" pitchFamily="2" charset="2"/>
                        <a:buChar char="§"/>
                      </a:pPr>
                      <a:r>
                        <a:rPr lang="en-US" sz="1600" dirty="0">
                          <a:solidFill>
                            <a:schemeClr val="tx1"/>
                          </a:solidFill>
                        </a:rPr>
                        <a:t>Text messages to connect with Quit Coach</a:t>
                      </a:r>
                    </a:p>
                    <a:p>
                      <a:pPr marL="285750" indent="-285750">
                        <a:spcBef>
                          <a:spcPts val="200"/>
                        </a:spcBef>
                        <a:buFont typeface="Wingdings" panose="05000000000000000000" pitchFamily="2" charset="2"/>
                        <a:buChar char="§"/>
                      </a:pPr>
                      <a:r>
                        <a:rPr lang="en-US" sz="1600" dirty="0">
                          <a:solidFill>
                            <a:schemeClr val="tx1"/>
                          </a:solidFill>
                        </a:rPr>
                        <a:t>Free nicotine replacement therapy (NRT) products (patch, gum, or lozenge), if eligible.</a:t>
                      </a:r>
                    </a:p>
                    <a:p>
                      <a:pPr marL="285750" indent="-285750">
                        <a:spcBef>
                          <a:spcPts val="200"/>
                        </a:spcBef>
                        <a:buFont typeface="Wingdings" panose="05000000000000000000" pitchFamily="2" charset="2"/>
                        <a:buChar char="§"/>
                      </a:pPr>
                      <a:r>
                        <a:rPr lang="en-US" sz="1600" dirty="0">
                          <a:solidFill>
                            <a:schemeClr val="tx1"/>
                          </a:solidFill>
                        </a:rPr>
                        <a:t>Access to online tools, videos, and educational materials on </a:t>
                      </a:r>
                      <a:r>
                        <a:rPr lang="en-US" sz="1600" b="1" dirty="0">
                          <a:hlinkClick r:id="rId4"/>
                        </a:rPr>
                        <a:t>www.QuitNowIndiana.com</a:t>
                      </a:r>
                      <a:r>
                        <a:rPr lang="en-US" sz="1600" b="1" dirty="0"/>
                        <a:t> </a:t>
                      </a:r>
                    </a:p>
                  </a:txBody>
                  <a:tcPr>
                    <a:solidFill>
                      <a:schemeClr val="accent1">
                        <a:lumMod val="20000"/>
                        <a:lumOff val="80000"/>
                      </a:schemeClr>
                    </a:solidFill>
                  </a:tcPr>
                </a:tc>
                <a:extLst>
                  <a:ext uri="{0D108BD9-81ED-4DB2-BD59-A6C34878D82A}">
                    <a16:rowId xmlns:a16="http://schemas.microsoft.com/office/drawing/2014/main" val="373837197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tx1"/>
                          </a:solidFill>
                        </a:rPr>
                        <a:t>5</a:t>
                      </a:r>
                      <a:r>
                        <a:rPr lang="en-US" sz="1600" dirty="0">
                          <a:solidFill>
                            <a:schemeClr val="tx1"/>
                          </a:solidFill>
                        </a:rPr>
                        <a:t> Prearranged calls for Youth</a:t>
                      </a:r>
                    </a:p>
                  </a:txBody>
                  <a:tcPr anchor="ct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val="2489389755"/>
                  </a:ext>
                </a:extLst>
              </a:tr>
              <a:tr h="284456">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tx1"/>
                          </a:solidFill>
                        </a:rPr>
                        <a:t>10</a:t>
                      </a:r>
                      <a:r>
                        <a:rPr lang="en-US" sz="1600" dirty="0">
                          <a:solidFill>
                            <a:schemeClr val="tx1"/>
                          </a:solidFill>
                        </a:rPr>
                        <a:t> Prearranged calls for Pregnant Women</a:t>
                      </a:r>
                    </a:p>
                  </a:txBody>
                  <a:tcPr anchor="ct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val="1482046348"/>
                  </a:ext>
                </a:extLst>
              </a:tr>
            </a:tbl>
          </a:graphicData>
        </a:graphic>
      </p:graphicFrame>
      <p:pic>
        <p:nvPicPr>
          <p:cNvPr id="10" name="Picture 9" descr="Graphical user interface, application, website&#10;&#10;Description automatically generated">
            <a:extLst>
              <a:ext uri="{FF2B5EF4-FFF2-40B4-BE49-F238E27FC236}">
                <a16:creationId xmlns:a16="http://schemas.microsoft.com/office/drawing/2014/main" id="{20CB1C90-AB96-4684-8804-680FD4ED7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54" y="1361074"/>
            <a:ext cx="6497393" cy="1658852"/>
          </a:xfrm>
          <a:prstGeom prst="rect">
            <a:avLst/>
          </a:prstGeom>
        </p:spPr>
      </p:pic>
    </p:spTree>
    <p:extLst>
      <p:ext uri="{BB962C8B-B14F-4D97-AF65-F5344CB8AC3E}">
        <p14:creationId xmlns:p14="http://schemas.microsoft.com/office/powerpoint/2010/main" val="922312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DFAC-BBB7-4535-9524-495841C69690}"/>
              </a:ext>
            </a:extLst>
          </p:cNvPr>
          <p:cNvSpPr>
            <a:spLocks noGrp="1"/>
          </p:cNvSpPr>
          <p:nvPr>
            <p:ph type="title"/>
          </p:nvPr>
        </p:nvSpPr>
        <p:spPr>
          <a:xfrm>
            <a:off x="723014" y="669928"/>
            <a:ext cx="7139214" cy="914323"/>
          </a:xfrm>
        </p:spPr>
        <p:txBody>
          <a:bodyPr>
            <a:noAutofit/>
          </a:bodyPr>
          <a:lstStyle/>
          <a:p>
            <a:pPr>
              <a:lnSpc>
                <a:spcPct val="100000"/>
              </a:lnSpc>
            </a:pPr>
            <a:r>
              <a:rPr lang="en-US" sz="3200" dirty="0"/>
              <a:t>Behavioral Health Program</a:t>
            </a:r>
          </a:p>
        </p:txBody>
      </p:sp>
      <p:sp>
        <p:nvSpPr>
          <p:cNvPr id="3" name="Content Placeholder 2">
            <a:extLst>
              <a:ext uri="{FF2B5EF4-FFF2-40B4-BE49-F238E27FC236}">
                <a16:creationId xmlns:a16="http://schemas.microsoft.com/office/drawing/2014/main" id="{14363AAE-69AE-4B15-AA0E-88A674BDBF38}"/>
              </a:ext>
            </a:extLst>
          </p:cNvPr>
          <p:cNvSpPr>
            <a:spLocks noGrp="1"/>
          </p:cNvSpPr>
          <p:nvPr>
            <p:ph idx="1"/>
          </p:nvPr>
        </p:nvSpPr>
        <p:spPr>
          <a:xfrm>
            <a:off x="635000" y="2047875"/>
            <a:ext cx="7880351" cy="4129088"/>
          </a:xfrm>
        </p:spPr>
        <p:txBody>
          <a:bodyPr>
            <a:normAutofit/>
          </a:bodyPr>
          <a:lstStyle/>
          <a:p>
            <a:pPr marL="0" indent="0">
              <a:spcBef>
                <a:spcPts val="300"/>
              </a:spcBef>
              <a:spcAft>
                <a:spcPts val="300"/>
              </a:spcAft>
              <a:buNone/>
            </a:pPr>
            <a:r>
              <a:rPr lang="en-US" sz="2550" dirty="0">
                <a:solidFill>
                  <a:schemeClr val="tx1"/>
                </a:solidFill>
                <a:latin typeface="+mj-lt"/>
              </a:rPr>
              <a:t>Behavioral Health Program includes:</a:t>
            </a:r>
          </a:p>
        </p:txBody>
      </p:sp>
      <p:pic>
        <p:nvPicPr>
          <p:cNvPr id="6" name="Picture 5">
            <a:extLst>
              <a:ext uri="{FF2B5EF4-FFF2-40B4-BE49-F238E27FC236}">
                <a16:creationId xmlns:a16="http://schemas.microsoft.com/office/drawing/2014/main" id="{BAC8A2A9-F9B9-4A7C-8532-797379FEDAE4}"/>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756849" y="206304"/>
            <a:ext cx="1537085" cy="963827"/>
          </a:xfrm>
          <a:prstGeom prst="rect">
            <a:avLst/>
          </a:prstGeom>
        </p:spPr>
      </p:pic>
      <p:graphicFrame>
        <p:nvGraphicFramePr>
          <p:cNvPr id="4" name="Table 3">
            <a:extLst>
              <a:ext uri="{FF2B5EF4-FFF2-40B4-BE49-F238E27FC236}">
                <a16:creationId xmlns:a16="http://schemas.microsoft.com/office/drawing/2014/main" id="{7EA1E261-BF73-48CA-AF4B-03FE81E33B48}"/>
              </a:ext>
            </a:extLst>
          </p:cNvPr>
          <p:cNvGraphicFramePr>
            <a:graphicFrameLocks noGrp="1"/>
          </p:cNvGraphicFramePr>
          <p:nvPr>
            <p:extLst>
              <p:ext uri="{D42A27DB-BD31-4B8C-83A1-F6EECF244321}">
                <p14:modId xmlns:p14="http://schemas.microsoft.com/office/powerpoint/2010/main" val="4148933720"/>
              </p:ext>
            </p:extLst>
          </p:nvPr>
        </p:nvGraphicFramePr>
        <p:xfrm>
          <a:off x="635000" y="2990855"/>
          <a:ext cx="7722191" cy="2522538"/>
        </p:xfrm>
        <a:graphic>
          <a:graphicData uri="http://schemas.openxmlformats.org/drawingml/2006/table">
            <a:tbl>
              <a:tblPr firstRow="1" bandRow="1">
                <a:tableStyleId>{5C22544A-7EE6-4342-B048-85BDC9FD1C3A}</a:tableStyleId>
              </a:tblPr>
              <a:tblGrid>
                <a:gridCol w="2454555">
                  <a:extLst>
                    <a:ext uri="{9D8B030D-6E8A-4147-A177-3AD203B41FA5}">
                      <a16:colId xmlns:a16="http://schemas.microsoft.com/office/drawing/2014/main" val="3076597851"/>
                    </a:ext>
                  </a:extLst>
                </a:gridCol>
                <a:gridCol w="5267636">
                  <a:extLst>
                    <a:ext uri="{9D8B030D-6E8A-4147-A177-3AD203B41FA5}">
                      <a16:colId xmlns:a16="http://schemas.microsoft.com/office/drawing/2014/main" val="3237429653"/>
                    </a:ext>
                  </a:extLst>
                </a:gridCol>
              </a:tblGrid>
              <a:tr h="3876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u="none" dirty="0"/>
                        <a:t>Programs by Population</a:t>
                      </a:r>
                    </a:p>
                  </a:txBody>
                  <a:tcPr/>
                </a:tc>
                <a:tc>
                  <a:txBody>
                    <a:bodyPr/>
                    <a:lstStyle/>
                    <a:p>
                      <a:r>
                        <a:rPr lang="en-US" sz="1800" dirty="0"/>
                        <a:t>PLUS the Following:</a:t>
                      </a:r>
                    </a:p>
                  </a:txBody>
                  <a:tcPr/>
                </a:tc>
                <a:extLst>
                  <a:ext uri="{0D108BD9-81ED-4DB2-BD59-A6C34878D82A}">
                    <a16:rowId xmlns:a16="http://schemas.microsoft.com/office/drawing/2014/main" val="1504419287"/>
                  </a:ext>
                </a:extLst>
              </a:tr>
              <a:tr h="213486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t>7</a:t>
                      </a:r>
                      <a:r>
                        <a:rPr lang="en-US" sz="1600" dirty="0"/>
                        <a:t> Prearranged calls with Quit Coach for Behavioral Health consumers. </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dirty="0"/>
                        <a:t>Quit Coaches have received additional training on mental illness and tobacco cessation.</a:t>
                      </a:r>
                    </a:p>
                  </a:txBody>
                  <a:tcPr anchor="ctr">
                    <a:solidFill>
                      <a:schemeClr val="accent1">
                        <a:lumMod val="20000"/>
                        <a:lumOff val="80000"/>
                      </a:schemeClr>
                    </a:solidFill>
                  </a:tcPr>
                </a:tc>
                <a:tc>
                  <a:txBody>
                    <a:bodyPr/>
                    <a:lstStyle/>
                    <a:p>
                      <a:pPr marL="285750" indent="-285750">
                        <a:spcBef>
                          <a:spcPts val="200"/>
                        </a:spcBef>
                        <a:buFont typeface="Wingdings" panose="05000000000000000000" pitchFamily="2" charset="2"/>
                        <a:buChar char="§"/>
                      </a:pPr>
                      <a:r>
                        <a:rPr lang="en-US" sz="1600" b="1" dirty="0"/>
                        <a:t>Free 12-week regimen of </a:t>
                      </a:r>
                      <a:r>
                        <a:rPr lang="en-US" sz="1600" b="1" i="1" dirty="0"/>
                        <a:t>combination therapy </a:t>
                      </a:r>
                      <a:r>
                        <a:rPr lang="en-US" sz="1600" b="1" dirty="0"/>
                        <a:t>NRT (patch + gum or lozenge)</a:t>
                      </a:r>
                    </a:p>
                    <a:p>
                      <a:pPr marL="285750" indent="-285750">
                        <a:spcBef>
                          <a:spcPts val="200"/>
                        </a:spcBef>
                        <a:buFont typeface="Wingdings" panose="05000000000000000000" pitchFamily="2" charset="2"/>
                        <a:buChar char="§"/>
                      </a:pPr>
                      <a:r>
                        <a:rPr lang="en-US" sz="1600" b="1" dirty="0"/>
                        <a:t>Letter sent to MH provider informing of quit attempt</a:t>
                      </a:r>
                    </a:p>
                    <a:p>
                      <a:pPr marL="285750" indent="-285750">
                        <a:spcBef>
                          <a:spcPts val="200"/>
                        </a:spcBef>
                        <a:buFont typeface="Wingdings" panose="05000000000000000000" pitchFamily="2" charset="2"/>
                        <a:buChar char="§"/>
                      </a:pPr>
                      <a:r>
                        <a:rPr lang="en-US" sz="1600" dirty="0"/>
                        <a:t>Unlimited call-ins to the ITQL</a:t>
                      </a:r>
                    </a:p>
                    <a:p>
                      <a:pPr marL="285750" indent="-285750">
                        <a:spcBef>
                          <a:spcPts val="200"/>
                        </a:spcBef>
                        <a:buFont typeface="Wingdings" panose="05000000000000000000" pitchFamily="2" charset="2"/>
                        <a:buChar char="§"/>
                      </a:pPr>
                      <a:r>
                        <a:rPr lang="en-US" sz="1600" dirty="0"/>
                        <a:t>Text messages to connect with Quit Coach</a:t>
                      </a:r>
                    </a:p>
                    <a:p>
                      <a:pPr marL="285750" indent="-285750">
                        <a:spcBef>
                          <a:spcPts val="200"/>
                        </a:spcBef>
                        <a:buFont typeface="Wingdings" panose="05000000000000000000" pitchFamily="2" charset="2"/>
                        <a:buChar char="§"/>
                      </a:pPr>
                      <a:r>
                        <a:rPr lang="en-US" sz="1600" dirty="0"/>
                        <a:t>Access to online tools, videos, and educational materials on </a:t>
                      </a:r>
                      <a:r>
                        <a:rPr lang="en-US" sz="1600" dirty="0">
                          <a:hlinkClick r:id="rId4"/>
                        </a:rPr>
                        <a:t>www.QuitNowIndiana.com</a:t>
                      </a:r>
                      <a:r>
                        <a:rPr lang="en-US" sz="1600" dirty="0"/>
                        <a:t> </a:t>
                      </a:r>
                    </a:p>
                  </a:txBody>
                  <a:tcPr>
                    <a:solidFill>
                      <a:schemeClr val="accent1">
                        <a:lumMod val="20000"/>
                        <a:lumOff val="80000"/>
                      </a:schemeClr>
                    </a:solidFill>
                  </a:tcPr>
                </a:tc>
                <a:extLst>
                  <a:ext uri="{0D108BD9-81ED-4DB2-BD59-A6C34878D82A}">
                    <a16:rowId xmlns:a16="http://schemas.microsoft.com/office/drawing/2014/main" val="299990740"/>
                  </a:ext>
                </a:extLst>
              </a:tr>
            </a:tbl>
          </a:graphicData>
        </a:graphic>
      </p:graphicFrame>
    </p:spTree>
    <p:extLst>
      <p:ext uri="{BB962C8B-B14F-4D97-AF65-F5344CB8AC3E}">
        <p14:creationId xmlns:p14="http://schemas.microsoft.com/office/powerpoint/2010/main" val="98106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457200"/>
            <a:ext cx="6403859" cy="1473200"/>
          </a:xfrm>
        </p:spPr>
        <p:txBody>
          <a:bodyPr>
            <a:normAutofit/>
          </a:bodyPr>
          <a:lstStyle/>
          <a:p>
            <a:r>
              <a:rPr lang="en-US" dirty="0"/>
              <a:t>Current Smoking Trends</a:t>
            </a:r>
          </a:p>
        </p:txBody>
      </p:sp>
      <p:sp>
        <p:nvSpPr>
          <p:cNvPr id="3" name="TextBox 2">
            <a:extLst>
              <a:ext uri="{FF2B5EF4-FFF2-40B4-BE49-F238E27FC236}">
                <a16:creationId xmlns:a16="http://schemas.microsoft.com/office/drawing/2014/main" id="{AAF71D00-3B02-46DD-8737-8FE18576C279}"/>
              </a:ext>
            </a:extLst>
          </p:cNvPr>
          <p:cNvSpPr txBox="1"/>
          <p:nvPr/>
        </p:nvSpPr>
        <p:spPr>
          <a:xfrm>
            <a:off x="553453" y="6527800"/>
            <a:ext cx="6888747" cy="276999"/>
          </a:xfrm>
          <a:prstGeom prst="rect">
            <a:avLst/>
          </a:prstGeom>
          <a:noFill/>
        </p:spPr>
        <p:txBody>
          <a:bodyPr wrap="square" rtlCol="0">
            <a:spAutoFit/>
          </a:bodyPr>
          <a:lstStyle/>
          <a:p>
            <a:r>
              <a:rPr lang="en-US" sz="1200" dirty="0"/>
              <a:t>Source: 2021 Indiana Behavioral Risk Factor Surveillance System</a:t>
            </a:r>
          </a:p>
        </p:txBody>
      </p:sp>
      <p:graphicFrame>
        <p:nvGraphicFramePr>
          <p:cNvPr id="5" name="Chart 4">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153284079"/>
              </p:ext>
            </p:extLst>
          </p:nvPr>
        </p:nvGraphicFramePr>
        <p:xfrm>
          <a:off x="553454" y="1097280"/>
          <a:ext cx="7859026" cy="49194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35E9-6997-4AF1-A427-0D99CF7F51B4}"/>
              </a:ext>
            </a:extLst>
          </p:cNvPr>
          <p:cNvSpPr>
            <a:spLocks noGrp="1"/>
          </p:cNvSpPr>
          <p:nvPr>
            <p:ph type="title"/>
          </p:nvPr>
        </p:nvSpPr>
        <p:spPr>
          <a:xfrm>
            <a:off x="609598" y="320842"/>
            <a:ext cx="6347713" cy="1320800"/>
          </a:xfrm>
        </p:spPr>
        <p:txBody>
          <a:bodyPr/>
          <a:lstStyle/>
          <a:p>
            <a:r>
              <a:rPr lang="en-US" dirty="0"/>
              <a:t>Summary</a:t>
            </a:r>
          </a:p>
        </p:txBody>
      </p:sp>
      <p:sp>
        <p:nvSpPr>
          <p:cNvPr id="3" name="Content Placeholder 2">
            <a:extLst>
              <a:ext uri="{FF2B5EF4-FFF2-40B4-BE49-F238E27FC236}">
                <a16:creationId xmlns:a16="http://schemas.microsoft.com/office/drawing/2014/main" id="{86CF930F-6E54-4853-9092-A980B0089A59}"/>
              </a:ext>
            </a:extLst>
          </p:cNvPr>
          <p:cNvSpPr>
            <a:spLocks noGrp="1"/>
          </p:cNvSpPr>
          <p:nvPr>
            <p:ph idx="1"/>
          </p:nvPr>
        </p:nvSpPr>
        <p:spPr>
          <a:xfrm>
            <a:off x="609598" y="1227220"/>
            <a:ext cx="7198897" cy="5522495"/>
          </a:xfrm>
        </p:spPr>
        <p:txBody>
          <a:bodyPr>
            <a:normAutofit fontScale="92500" lnSpcReduction="10000"/>
          </a:bodyPr>
          <a:lstStyle/>
          <a:p>
            <a:pPr>
              <a:lnSpc>
                <a:spcPct val="110000"/>
              </a:lnSpc>
              <a:spcBef>
                <a:spcPts val="600"/>
              </a:spcBef>
            </a:pPr>
            <a:r>
              <a:rPr lang="en-US" sz="2000" dirty="0">
                <a:solidFill>
                  <a:schemeClr val="tx1"/>
                </a:solidFill>
              </a:rPr>
              <a:t>Tobacco use disparities exist. Smoking rates are 3 to 5 times higher among persons with mental illness or SUD, compared to that of the general population.</a:t>
            </a:r>
          </a:p>
          <a:p>
            <a:pPr>
              <a:lnSpc>
                <a:spcPct val="110000"/>
              </a:lnSpc>
              <a:spcBef>
                <a:spcPts val="600"/>
              </a:spcBef>
            </a:pPr>
            <a:r>
              <a:rPr lang="en-US" sz="2000" dirty="0">
                <a:solidFill>
                  <a:schemeClr val="tx1"/>
                </a:solidFill>
              </a:rPr>
              <a:t>Approximately half of all tobacco-related deaths each year are among persons with behavioral health conditions.</a:t>
            </a:r>
          </a:p>
          <a:p>
            <a:pPr>
              <a:lnSpc>
                <a:spcPct val="110000"/>
              </a:lnSpc>
              <a:spcBef>
                <a:spcPts val="600"/>
              </a:spcBef>
            </a:pPr>
            <a:r>
              <a:rPr lang="en-US" sz="2000" dirty="0">
                <a:solidFill>
                  <a:schemeClr val="tx1"/>
                </a:solidFill>
              </a:rPr>
              <a:t>Tobacco use exacerbates symptoms of behavioral health conditions and negatively affects treatment and recovery.  </a:t>
            </a:r>
            <a:r>
              <a:rPr lang="en-US" sz="2000" b="1" dirty="0">
                <a:solidFill>
                  <a:schemeClr val="tx1"/>
                </a:solidFill>
              </a:rPr>
              <a:t>Tobacco treatment, during addictions treatment is associated with a 25% increase in long-term recovery</a:t>
            </a:r>
            <a:r>
              <a:rPr lang="en-US" sz="2000" dirty="0">
                <a:solidFill>
                  <a:schemeClr val="tx1"/>
                </a:solidFill>
              </a:rPr>
              <a:t>.</a:t>
            </a:r>
          </a:p>
          <a:p>
            <a:pPr>
              <a:lnSpc>
                <a:spcPct val="110000"/>
              </a:lnSpc>
              <a:spcBef>
                <a:spcPts val="600"/>
              </a:spcBef>
            </a:pPr>
            <a:r>
              <a:rPr lang="en-US" sz="2000" dirty="0">
                <a:solidFill>
                  <a:schemeClr val="tx1"/>
                </a:solidFill>
              </a:rPr>
              <a:t>Indiana has an overwhelming burden of premature death, disease, and disability from high tobacco use rates.</a:t>
            </a:r>
          </a:p>
          <a:p>
            <a:pPr>
              <a:lnSpc>
                <a:spcPct val="110000"/>
              </a:lnSpc>
              <a:spcBef>
                <a:spcPts val="600"/>
              </a:spcBef>
            </a:pPr>
            <a:r>
              <a:rPr lang="en-US" sz="2000" dirty="0">
                <a:solidFill>
                  <a:schemeClr val="tx1"/>
                </a:solidFill>
              </a:rPr>
              <a:t>To maximize success, tobacco cessation interventions should include behavioral counseling </a:t>
            </a:r>
            <a:r>
              <a:rPr lang="en-US" sz="2000" u="sng" dirty="0">
                <a:solidFill>
                  <a:schemeClr val="tx1"/>
                </a:solidFill>
              </a:rPr>
              <a:t>and</a:t>
            </a:r>
            <a:r>
              <a:rPr lang="en-US" sz="2000" dirty="0">
                <a:solidFill>
                  <a:schemeClr val="tx1"/>
                </a:solidFill>
              </a:rPr>
              <a:t> one or more tobacco treatment medications.</a:t>
            </a:r>
          </a:p>
          <a:p>
            <a:pPr>
              <a:lnSpc>
                <a:spcPct val="110000"/>
              </a:lnSpc>
              <a:spcBef>
                <a:spcPts val="600"/>
              </a:spcBef>
            </a:pPr>
            <a:r>
              <a:rPr lang="en-US" sz="2000" dirty="0">
                <a:solidFill>
                  <a:schemeClr val="tx1"/>
                </a:solidFill>
              </a:rPr>
              <a:t>Behavioral health treatment facilities should adopt and implement TF-free grounds policies and integrate tobacco treatment into services.</a:t>
            </a:r>
          </a:p>
        </p:txBody>
      </p:sp>
      <p:sp>
        <p:nvSpPr>
          <p:cNvPr id="4" name="Slide Number Placeholder 3">
            <a:extLst>
              <a:ext uri="{FF2B5EF4-FFF2-40B4-BE49-F238E27FC236}">
                <a16:creationId xmlns:a16="http://schemas.microsoft.com/office/drawing/2014/main" id="{2138B1A8-B231-44DF-A511-6A2510BAC5FD}"/>
              </a:ext>
            </a:extLst>
          </p:cNvPr>
          <p:cNvSpPr>
            <a:spLocks noGrp="1"/>
          </p:cNvSpPr>
          <p:nvPr>
            <p:ph type="sldNum" sz="quarter" idx="12"/>
          </p:nvPr>
        </p:nvSpPr>
        <p:spPr/>
        <p:txBody>
          <a:bodyPr/>
          <a:lstStyle/>
          <a:p>
            <a:fld id="{32E35A13-C281-44A8-8EEF-C95DD58D5649}" type="slidenum">
              <a:rPr lang="en-US" smtClean="0"/>
              <a:t>30</a:t>
            </a:fld>
            <a:endParaRPr lang="en-US"/>
          </a:p>
        </p:txBody>
      </p:sp>
    </p:spTree>
    <p:extLst>
      <p:ext uri="{BB962C8B-B14F-4D97-AF65-F5344CB8AC3E}">
        <p14:creationId xmlns:p14="http://schemas.microsoft.com/office/powerpoint/2010/main" val="3937010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9F97-5273-4947-9FA0-77D76B92D028}"/>
              </a:ext>
            </a:extLst>
          </p:cNvPr>
          <p:cNvSpPr>
            <a:spLocks noGrp="1"/>
          </p:cNvSpPr>
          <p:nvPr>
            <p:ph type="title"/>
          </p:nvPr>
        </p:nvSpPr>
        <p:spPr>
          <a:xfrm>
            <a:off x="1488481" y="609600"/>
            <a:ext cx="5468831" cy="1320800"/>
          </a:xfrm>
        </p:spPr>
        <p:txBody>
          <a:bodyPr/>
          <a:lstStyle/>
          <a:p>
            <a:r>
              <a:rPr lang="en-US" dirty="0"/>
              <a:t>Call to Action </a:t>
            </a:r>
          </a:p>
        </p:txBody>
      </p:sp>
      <p:sp>
        <p:nvSpPr>
          <p:cNvPr id="3" name="Content Placeholder 2">
            <a:extLst>
              <a:ext uri="{FF2B5EF4-FFF2-40B4-BE49-F238E27FC236}">
                <a16:creationId xmlns:a16="http://schemas.microsoft.com/office/drawing/2014/main" id="{D2CBBC34-4D16-4500-861D-F7CCD94C6DA0}"/>
              </a:ext>
            </a:extLst>
          </p:cNvPr>
          <p:cNvSpPr>
            <a:spLocks noGrp="1"/>
          </p:cNvSpPr>
          <p:nvPr>
            <p:ph idx="1"/>
          </p:nvPr>
        </p:nvSpPr>
        <p:spPr>
          <a:xfrm>
            <a:off x="609599" y="1626780"/>
            <a:ext cx="7226596" cy="4965405"/>
          </a:xfrm>
        </p:spPr>
        <p:txBody>
          <a:bodyPr>
            <a:normAutofit/>
          </a:bodyPr>
          <a:lstStyle/>
          <a:p>
            <a:pPr>
              <a:spcBef>
                <a:spcPts val="600"/>
              </a:spcBef>
              <a:spcAft>
                <a:spcPts val="600"/>
              </a:spcAft>
            </a:pPr>
            <a:r>
              <a:rPr lang="en-US" sz="2000" dirty="0">
                <a:solidFill>
                  <a:schemeClr val="tx1"/>
                </a:solidFill>
              </a:rPr>
              <a:t>Does your organization have a tobacco-free grounds policy?</a:t>
            </a:r>
          </a:p>
          <a:p>
            <a:pPr>
              <a:spcBef>
                <a:spcPts val="600"/>
              </a:spcBef>
              <a:spcAft>
                <a:spcPts val="600"/>
              </a:spcAft>
            </a:pPr>
            <a:r>
              <a:rPr lang="en-US" sz="2000" dirty="0">
                <a:solidFill>
                  <a:schemeClr val="tx1"/>
                </a:solidFill>
              </a:rPr>
              <a:t>How often do you screen patients for tobacco dependence?</a:t>
            </a:r>
          </a:p>
          <a:p>
            <a:pPr>
              <a:spcBef>
                <a:spcPts val="600"/>
              </a:spcBef>
              <a:spcAft>
                <a:spcPts val="600"/>
              </a:spcAft>
            </a:pPr>
            <a:r>
              <a:rPr lang="en-US" sz="2000" dirty="0">
                <a:solidFill>
                  <a:schemeClr val="tx1"/>
                </a:solidFill>
              </a:rPr>
              <a:t>Is there a dedicated field in your EHR for tobacco use assessment and treatment planning?</a:t>
            </a:r>
          </a:p>
          <a:p>
            <a:pPr>
              <a:spcBef>
                <a:spcPts val="600"/>
              </a:spcBef>
              <a:spcAft>
                <a:spcPts val="600"/>
              </a:spcAft>
            </a:pPr>
            <a:r>
              <a:rPr lang="en-US" sz="2000" dirty="0">
                <a:solidFill>
                  <a:schemeClr val="tx1"/>
                </a:solidFill>
              </a:rPr>
              <a:t>What types of tobacco cessation interventions do you offer to patients?</a:t>
            </a:r>
          </a:p>
          <a:p>
            <a:pPr>
              <a:spcBef>
                <a:spcPts val="600"/>
              </a:spcBef>
              <a:spcAft>
                <a:spcPts val="600"/>
              </a:spcAft>
            </a:pPr>
            <a:r>
              <a:rPr lang="en-US" sz="2000" dirty="0">
                <a:solidFill>
                  <a:schemeClr val="tx1"/>
                </a:solidFill>
              </a:rPr>
              <a:t>What FDA-approved medications do you offer or prescribe for tobacco treatment?</a:t>
            </a:r>
          </a:p>
          <a:p>
            <a:pPr>
              <a:spcBef>
                <a:spcPts val="600"/>
              </a:spcBef>
              <a:spcAft>
                <a:spcPts val="600"/>
              </a:spcAft>
            </a:pPr>
            <a:r>
              <a:rPr lang="en-US" sz="2000" dirty="0">
                <a:solidFill>
                  <a:schemeClr val="tx1"/>
                </a:solidFill>
              </a:rPr>
              <a:t>What percentage of identified tobacco users are provided with medications and/or counseling for tobacco treatment?</a:t>
            </a:r>
          </a:p>
          <a:p>
            <a:pPr>
              <a:spcBef>
                <a:spcPts val="600"/>
              </a:spcBef>
              <a:spcAft>
                <a:spcPts val="600"/>
              </a:spcAft>
            </a:pPr>
            <a:r>
              <a:rPr lang="en-US" sz="2000" dirty="0">
                <a:solidFill>
                  <a:schemeClr val="tx1"/>
                </a:solidFill>
              </a:rPr>
              <a:t>How often do you provide training to clinicians and staff on tobacco treatment?</a:t>
            </a:r>
          </a:p>
        </p:txBody>
      </p:sp>
      <p:sp>
        <p:nvSpPr>
          <p:cNvPr id="4" name="Slide Number Placeholder 3">
            <a:extLst>
              <a:ext uri="{FF2B5EF4-FFF2-40B4-BE49-F238E27FC236}">
                <a16:creationId xmlns:a16="http://schemas.microsoft.com/office/drawing/2014/main" id="{6BDBA5F9-F578-4C51-BD20-ED04B23CE78D}"/>
              </a:ext>
            </a:extLst>
          </p:cNvPr>
          <p:cNvSpPr>
            <a:spLocks noGrp="1"/>
          </p:cNvSpPr>
          <p:nvPr>
            <p:ph type="sldNum" sz="quarter" idx="12"/>
          </p:nvPr>
        </p:nvSpPr>
        <p:spPr/>
        <p:txBody>
          <a:bodyPr/>
          <a:lstStyle/>
          <a:p>
            <a:fld id="{32E35A13-C281-44A8-8EEF-C95DD58D5649}" type="slidenum">
              <a:rPr lang="en-US" smtClean="0"/>
              <a:t>31</a:t>
            </a:fld>
            <a:endParaRPr lang="en-US"/>
          </a:p>
        </p:txBody>
      </p:sp>
      <p:pic>
        <p:nvPicPr>
          <p:cNvPr id="6" name="Graphic 5" descr="Marketing">
            <a:extLst>
              <a:ext uri="{FF2B5EF4-FFF2-40B4-BE49-F238E27FC236}">
                <a16:creationId xmlns:a16="http://schemas.microsoft.com/office/drawing/2014/main" id="{D08FBCCD-8C73-4B2D-8064-2FCE922412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599" y="391118"/>
            <a:ext cx="878882" cy="878882"/>
          </a:xfrm>
          <a:prstGeom prst="rect">
            <a:avLst/>
          </a:prstGeom>
        </p:spPr>
      </p:pic>
    </p:spTree>
    <p:extLst>
      <p:ext uri="{BB962C8B-B14F-4D97-AF65-F5344CB8AC3E}">
        <p14:creationId xmlns:p14="http://schemas.microsoft.com/office/powerpoint/2010/main" val="1316801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5" y="752168"/>
            <a:ext cx="7185822" cy="879777"/>
          </a:xfrm>
        </p:spPr>
        <p:txBody>
          <a:bodyPr/>
          <a:lstStyle/>
          <a:p>
            <a:r>
              <a:rPr lang="en-US" dirty="0"/>
              <a:t>SCLC Recorded Webinar Promotion</a:t>
            </a:r>
            <a:endParaRPr lang="en-US" i="1" baseline="30000" dirty="0"/>
          </a:p>
        </p:txBody>
      </p:sp>
      <p:sp>
        <p:nvSpPr>
          <p:cNvPr id="4" name="Text Placeholder 3"/>
          <p:cNvSpPr>
            <a:spLocks noGrp="1"/>
          </p:cNvSpPr>
          <p:nvPr>
            <p:ph type="body" idx="10"/>
          </p:nvPr>
        </p:nvSpPr>
        <p:spPr>
          <a:xfrm>
            <a:off x="514905" y="1439694"/>
            <a:ext cx="6992805" cy="4559241"/>
          </a:xfrm>
        </p:spPr>
        <p:txBody>
          <a:bodyPr>
            <a:normAutofit/>
          </a:bodyPr>
          <a:lstStyle/>
          <a:p>
            <a:pPr lvl="0">
              <a:lnSpc>
                <a:spcPct val="120000"/>
              </a:lnSpc>
              <a:spcBef>
                <a:spcPts val="600"/>
              </a:spcBef>
              <a:spcAft>
                <a:spcPts val="600"/>
              </a:spcAft>
            </a:pPr>
            <a:r>
              <a:rPr lang="en-US" sz="1800" dirty="0">
                <a:latin typeface="+mn-lt"/>
              </a:rPr>
              <a:t>Credit for SCLC’s 2017 webinar collection of recorded webinars is now available for </a:t>
            </a:r>
            <a:r>
              <a:rPr lang="en-US" sz="1800" dirty="0">
                <a:solidFill>
                  <a:srgbClr val="FF0000"/>
                </a:solidFill>
                <a:latin typeface="+mn-lt"/>
              </a:rPr>
              <a:t>free</a:t>
            </a:r>
            <a:r>
              <a:rPr lang="en-US" sz="1800" dirty="0">
                <a:latin typeface="+mn-lt"/>
              </a:rPr>
              <a:t>. Please use the discount code </a:t>
            </a:r>
            <a:r>
              <a:rPr lang="en-US" sz="1800" b="1" dirty="0">
                <a:solidFill>
                  <a:srgbClr val="FF0000"/>
                </a:solidFill>
                <a:latin typeface="+mn-lt"/>
              </a:rPr>
              <a:t>SAMHSA23</a:t>
            </a:r>
            <a:r>
              <a:rPr lang="en-US" sz="1800" dirty="0">
                <a:latin typeface="+mn-lt"/>
              </a:rPr>
              <a:t> to waive the $65 fee. </a:t>
            </a:r>
          </a:p>
          <a:p>
            <a:pPr lvl="0">
              <a:lnSpc>
                <a:spcPct val="120000"/>
              </a:lnSpc>
              <a:spcBef>
                <a:spcPts val="600"/>
              </a:spcBef>
              <a:spcAft>
                <a:spcPts val="600"/>
              </a:spcAft>
            </a:pPr>
            <a:r>
              <a:rPr lang="en-US" sz="1800" dirty="0">
                <a:latin typeface="+mn-lt"/>
              </a:rPr>
              <a:t>This Collection of recorded webinars includes all 10 webinars released during 2017,  for a total of </a:t>
            </a:r>
            <a:r>
              <a:rPr lang="en-US" sz="1800" b="1" dirty="0">
                <a:latin typeface="+mn-lt"/>
              </a:rPr>
              <a:t>13.50 CE credits</a:t>
            </a:r>
            <a:r>
              <a:rPr lang="en-US" sz="1800" dirty="0">
                <a:latin typeface="+mn-lt"/>
              </a:rPr>
              <a:t>. Topics include lung cancer screening, engaging health professionals, state and community approaches to tobacco control, quitlines, behavioral health, smoking mothers, cessation efforts in public housing community health centers, smokeless tobacco, behavioral health/public health partnerships, young adult smokers, and tobacco harm reduction.</a:t>
            </a:r>
          </a:p>
          <a:p>
            <a:pPr lvl="0">
              <a:lnSpc>
                <a:spcPct val="120000"/>
              </a:lnSpc>
              <a:spcBef>
                <a:spcPts val="600"/>
              </a:spcBef>
              <a:spcAft>
                <a:spcPts val="600"/>
              </a:spcAft>
            </a:pPr>
            <a:r>
              <a:rPr lang="en-US" sz="1800" dirty="0">
                <a:latin typeface="+mn-lt"/>
              </a:rPr>
              <a:t>Visit SCLC’s website </a:t>
            </a:r>
            <a:r>
              <a:rPr lang="en-US" sz="1800" dirty="0">
                <a:latin typeface="+mn-lt"/>
                <a:hlinkClick r:id="rId3"/>
              </a:rPr>
              <a:t>www.smokingcessationleadership.ucsf.edu/webinar-promotion</a:t>
            </a:r>
            <a:r>
              <a:rPr lang="en-US" sz="1800" dirty="0">
                <a:latin typeface="+mn-lt"/>
              </a:rPr>
              <a:t> for more information.</a:t>
            </a:r>
          </a:p>
          <a:p>
            <a:pPr lvl="1"/>
            <a:endParaRPr lang="en-US" dirty="0">
              <a:solidFill>
                <a:schemeClr val="accent5">
                  <a:lumMod val="75000"/>
                </a:schemeClr>
              </a:solidFill>
            </a:endParaRPr>
          </a:p>
          <a:p>
            <a:endParaRPr lang="en-US" dirty="0"/>
          </a:p>
        </p:txBody>
      </p:sp>
      <p:pic>
        <p:nvPicPr>
          <p:cNvPr id="3" name="Picture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812" y="5998936"/>
            <a:ext cx="4521025" cy="519753"/>
          </a:xfrm>
          <a:prstGeom prst="rect">
            <a:avLst/>
          </a:prstGeom>
        </p:spPr>
      </p:pic>
    </p:spTree>
    <p:extLst>
      <p:ext uri="{BB962C8B-B14F-4D97-AF65-F5344CB8AC3E}">
        <p14:creationId xmlns:p14="http://schemas.microsoft.com/office/powerpoint/2010/main" val="265947378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35719E-6E7C-4626-A4EB-BB6E26241A02}"/>
              </a:ext>
            </a:extLst>
          </p:cNvPr>
          <p:cNvSpPr>
            <a:spLocks noGrp="1"/>
          </p:cNvSpPr>
          <p:nvPr>
            <p:ph type="title"/>
          </p:nvPr>
        </p:nvSpPr>
        <p:spPr>
          <a:xfrm>
            <a:off x="386314" y="2515709"/>
            <a:ext cx="7237230" cy="1826581"/>
          </a:xfrm>
        </p:spPr>
        <p:txBody>
          <a:bodyPr>
            <a:normAutofit/>
          </a:bodyPr>
          <a:lstStyle/>
          <a:p>
            <a:r>
              <a:rPr lang="en-US" sz="4800" b="1" cap="all" dirty="0"/>
              <a:t>QUESTIONS?</a:t>
            </a:r>
          </a:p>
        </p:txBody>
      </p:sp>
      <p:sp>
        <p:nvSpPr>
          <p:cNvPr id="6" name="Text Placeholder 5">
            <a:extLst>
              <a:ext uri="{FF2B5EF4-FFF2-40B4-BE49-F238E27FC236}">
                <a16:creationId xmlns:a16="http://schemas.microsoft.com/office/drawing/2014/main" id="{D7670118-461C-40B7-93DA-97238C18180E}"/>
              </a:ext>
            </a:extLst>
          </p:cNvPr>
          <p:cNvSpPr>
            <a:spLocks noGrp="1"/>
          </p:cNvSpPr>
          <p:nvPr>
            <p:ph type="body" idx="1"/>
          </p:nvPr>
        </p:nvSpPr>
        <p:spPr>
          <a:xfrm>
            <a:off x="460741" y="4331426"/>
            <a:ext cx="6992681" cy="559551"/>
          </a:xfrm>
        </p:spPr>
        <p:txBody>
          <a:bodyPr>
            <a:normAutofit/>
          </a:bodyPr>
          <a:lstStyle/>
          <a:p>
            <a:r>
              <a:rPr lang="en-US" sz="2400" dirty="0">
                <a:solidFill>
                  <a:schemeClr val="tx1"/>
                </a:solidFill>
              </a:rPr>
              <a:t>Insert presenter contact info</a:t>
            </a:r>
          </a:p>
        </p:txBody>
      </p:sp>
      <p:sp>
        <p:nvSpPr>
          <p:cNvPr id="4" name="Slide Number Placeholder 3">
            <a:extLst>
              <a:ext uri="{FF2B5EF4-FFF2-40B4-BE49-F238E27FC236}">
                <a16:creationId xmlns:a16="http://schemas.microsoft.com/office/drawing/2014/main" id="{C6C284B1-00A8-4241-B93F-D37849F0A88A}"/>
              </a:ext>
            </a:extLst>
          </p:cNvPr>
          <p:cNvSpPr>
            <a:spLocks noGrp="1"/>
          </p:cNvSpPr>
          <p:nvPr>
            <p:ph type="sldNum" sz="quarter" idx="12"/>
          </p:nvPr>
        </p:nvSpPr>
        <p:spPr/>
        <p:txBody>
          <a:bodyPr/>
          <a:lstStyle/>
          <a:p>
            <a:fld id="{32E35A13-C281-44A8-8EEF-C95DD58D5649}" type="slidenum">
              <a:rPr lang="en-US" smtClean="0"/>
              <a:t>33</a:t>
            </a:fld>
            <a:endParaRPr lang="en-US"/>
          </a:p>
        </p:txBody>
      </p:sp>
      <p:cxnSp>
        <p:nvCxnSpPr>
          <p:cNvPr id="3" name="Straight Connector 2">
            <a:extLst>
              <a:ext uri="{FF2B5EF4-FFF2-40B4-BE49-F238E27FC236}">
                <a16:creationId xmlns:a16="http://schemas.microsoft.com/office/drawing/2014/main" id="{351A3F04-F331-4F13-B64B-52B5D83CF47E}"/>
              </a:ext>
            </a:extLst>
          </p:cNvPr>
          <p:cNvCxnSpPr/>
          <p:nvPr/>
        </p:nvCxnSpPr>
        <p:spPr>
          <a:xfrm>
            <a:off x="460741" y="4242391"/>
            <a:ext cx="38383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0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6412"/>
            <a:ext cx="7876674" cy="1263314"/>
          </a:xfrm>
        </p:spPr>
        <p:txBody>
          <a:bodyPr>
            <a:normAutofit/>
          </a:bodyPr>
          <a:lstStyle/>
          <a:p>
            <a:r>
              <a:rPr lang="en-US" dirty="0"/>
              <a:t>Current Smoking:</a:t>
            </a:r>
            <a:br>
              <a:rPr lang="en-US" dirty="0"/>
            </a:br>
            <a:r>
              <a:rPr lang="en-US" b="1" dirty="0"/>
              <a:t>2021 Demographics</a:t>
            </a:r>
          </a:p>
        </p:txBody>
      </p:sp>
      <p:sp>
        <p:nvSpPr>
          <p:cNvPr id="11" name="TextBox 10"/>
          <p:cNvSpPr txBox="1"/>
          <p:nvPr/>
        </p:nvSpPr>
        <p:spPr>
          <a:xfrm>
            <a:off x="0" y="6564959"/>
            <a:ext cx="7924800" cy="276999"/>
          </a:xfrm>
          <a:prstGeom prst="rect">
            <a:avLst/>
          </a:prstGeom>
          <a:noFill/>
        </p:spPr>
        <p:txBody>
          <a:bodyPr wrap="square" rtlCol="0">
            <a:spAutoFit/>
          </a:bodyPr>
          <a:lstStyle/>
          <a:p>
            <a:r>
              <a:rPr lang="en-US" sz="1200" dirty="0"/>
              <a:t>Note:  Race and ethnicity are treated as mutually exclusive categories. </a:t>
            </a:r>
          </a:p>
        </p:txBody>
      </p:sp>
      <p:graphicFrame>
        <p:nvGraphicFramePr>
          <p:cNvPr id="7" name="Chart 6">
            <a:extLst>
              <a:ext uri="{FF2B5EF4-FFF2-40B4-BE49-F238E27FC236}">
                <a16:creationId xmlns:a16="http://schemas.microsoft.com/office/drawing/2014/main" id="{19AF7D1E-4325-47EB-8E58-ACFEF77BF1D7}"/>
              </a:ext>
            </a:extLst>
          </p:cNvPr>
          <p:cNvGraphicFramePr>
            <a:graphicFrameLocks/>
          </p:cNvGraphicFramePr>
          <p:nvPr>
            <p:extLst>
              <p:ext uri="{D42A27DB-BD31-4B8C-83A1-F6EECF244321}">
                <p14:modId xmlns:p14="http://schemas.microsoft.com/office/powerpoint/2010/main" val="921150911"/>
              </p:ext>
            </p:extLst>
          </p:nvPr>
        </p:nvGraphicFramePr>
        <p:xfrm>
          <a:off x="418571" y="1336213"/>
          <a:ext cx="8306858" cy="48885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228599"/>
            <a:ext cx="8803105" cy="1179095"/>
          </a:xfrm>
        </p:spPr>
        <p:txBody>
          <a:bodyPr>
            <a:normAutofit/>
          </a:bodyPr>
          <a:lstStyle/>
          <a:p>
            <a:r>
              <a:rPr lang="en-US" sz="3200" dirty="0"/>
              <a:t>Current Smoking:</a:t>
            </a:r>
            <a:br>
              <a:rPr lang="en-US" sz="3200" dirty="0"/>
            </a:br>
            <a:r>
              <a:rPr lang="en-US" sz="3200" b="1" dirty="0"/>
              <a:t>2021 Demographics</a:t>
            </a:r>
          </a:p>
        </p:txBody>
      </p:sp>
      <p:graphicFrame>
        <p:nvGraphicFramePr>
          <p:cNvPr id="4" name="Chart 3">
            <a:extLst>
              <a:ext uri="{FF2B5EF4-FFF2-40B4-BE49-F238E27FC236}">
                <a16:creationId xmlns:a16="http://schemas.microsoft.com/office/drawing/2014/main" id="{E355635A-096B-40C9-9FAD-727BB6991033}"/>
              </a:ext>
            </a:extLst>
          </p:cNvPr>
          <p:cNvGraphicFramePr>
            <a:graphicFrameLocks/>
          </p:cNvGraphicFramePr>
          <p:nvPr>
            <p:extLst>
              <p:ext uri="{D42A27DB-BD31-4B8C-83A1-F6EECF244321}">
                <p14:modId xmlns:p14="http://schemas.microsoft.com/office/powerpoint/2010/main" val="2646949724"/>
              </p:ext>
            </p:extLst>
          </p:nvPr>
        </p:nvGraphicFramePr>
        <p:xfrm>
          <a:off x="76200" y="1241911"/>
          <a:ext cx="8572500" cy="51282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EF12-41AE-45FE-AEEB-3491AE62D588}"/>
              </a:ext>
            </a:extLst>
          </p:cNvPr>
          <p:cNvSpPr>
            <a:spLocks noGrp="1"/>
          </p:cNvSpPr>
          <p:nvPr>
            <p:ph type="title"/>
          </p:nvPr>
        </p:nvSpPr>
        <p:spPr>
          <a:xfrm>
            <a:off x="204538" y="279400"/>
            <a:ext cx="6569242" cy="1320800"/>
          </a:xfrm>
        </p:spPr>
        <p:txBody>
          <a:bodyPr>
            <a:normAutofit/>
          </a:bodyPr>
          <a:lstStyle/>
          <a:p>
            <a:r>
              <a:rPr lang="en-US" sz="3200" dirty="0"/>
              <a:t>Current Smoking:</a:t>
            </a:r>
            <a:br>
              <a:rPr lang="en-US" sz="3200" dirty="0"/>
            </a:br>
            <a:r>
              <a:rPr lang="en-US" sz="3200" dirty="0"/>
              <a:t> </a:t>
            </a:r>
            <a:r>
              <a:rPr lang="en-US" sz="3200" b="1" dirty="0"/>
              <a:t>2021 Marginalized Populations</a:t>
            </a:r>
          </a:p>
        </p:txBody>
      </p:sp>
      <p:graphicFrame>
        <p:nvGraphicFramePr>
          <p:cNvPr id="8" name="Content Placeholder 3">
            <a:extLst>
              <a:ext uri="{FF2B5EF4-FFF2-40B4-BE49-F238E27FC236}">
                <a16:creationId xmlns:a16="http://schemas.microsoft.com/office/drawing/2014/main" id="{D05781B8-AB4E-4CD2-B5CF-81776099FE21}"/>
              </a:ext>
            </a:extLst>
          </p:cNvPr>
          <p:cNvGraphicFramePr>
            <a:graphicFrameLocks/>
          </p:cNvGraphicFramePr>
          <p:nvPr>
            <p:extLst>
              <p:ext uri="{D42A27DB-BD31-4B8C-83A1-F6EECF244321}">
                <p14:modId xmlns:p14="http://schemas.microsoft.com/office/powerpoint/2010/main" val="1235260870"/>
              </p:ext>
            </p:extLst>
          </p:nvPr>
        </p:nvGraphicFramePr>
        <p:xfrm>
          <a:off x="-438355" y="1358641"/>
          <a:ext cx="9172544" cy="5499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802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AA00-1FAC-4791-9741-C022B043A9A9}"/>
              </a:ext>
            </a:extLst>
          </p:cNvPr>
          <p:cNvSpPr>
            <a:spLocks noGrp="1"/>
          </p:cNvSpPr>
          <p:nvPr>
            <p:ph type="title"/>
          </p:nvPr>
        </p:nvSpPr>
        <p:spPr>
          <a:xfrm>
            <a:off x="506738" y="103168"/>
            <a:ext cx="7841765" cy="1243649"/>
          </a:xfrm>
        </p:spPr>
        <p:txBody>
          <a:bodyPr>
            <a:normAutofit/>
          </a:bodyPr>
          <a:lstStyle/>
          <a:p>
            <a:r>
              <a:rPr lang="en-US" sz="3200" dirty="0"/>
              <a:t>Smoking and Behavioral Health:</a:t>
            </a:r>
            <a:br>
              <a:rPr lang="en-US" sz="3200" dirty="0"/>
            </a:br>
            <a:r>
              <a:rPr lang="en-US" sz="3200" dirty="0"/>
              <a:t>The Heavy Burden</a:t>
            </a:r>
          </a:p>
        </p:txBody>
      </p:sp>
      <p:sp>
        <p:nvSpPr>
          <p:cNvPr id="3" name="Content Placeholder 2">
            <a:extLst>
              <a:ext uri="{FF2B5EF4-FFF2-40B4-BE49-F238E27FC236}">
                <a16:creationId xmlns:a16="http://schemas.microsoft.com/office/drawing/2014/main" id="{65E02B6E-CB27-492E-BD83-828E3BE53537}"/>
              </a:ext>
            </a:extLst>
          </p:cNvPr>
          <p:cNvSpPr>
            <a:spLocks noGrp="1"/>
          </p:cNvSpPr>
          <p:nvPr>
            <p:ph idx="1"/>
          </p:nvPr>
        </p:nvSpPr>
        <p:spPr>
          <a:xfrm>
            <a:off x="404037" y="1446154"/>
            <a:ext cx="8114321" cy="5308678"/>
          </a:xfrm>
        </p:spPr>
        <p:txBody>
          <a:bodyPr>
            <a:normAutofit fontScale="92500" lnSpcReduction="10000"/>
          </a:bodyPr>
          <a:lstStyle/>
          <a:p>
            <a:pPr>
              <a:spcBef>
                <a:spcPts val="600"/>
              </a:spcBef>
              <a:spcAft>
                <a:spcPts val="600"/>
              </a:spcAft>
            </a:pPr>
            <a:r>
              <a:rPr lang="en-US" sz="2000" dirty="0">
                <a:solidFill>
                  <a:schemeClr val="tx1">
                    <a:lumMod val="75000"/>
                  </a:schemeClr>
                </a:solidFill>
              </a:rPr>
              <a:t>Overall, adults with a Behavioral Health (BH) condition are more likely to smoke  (28% versus 14%) </a:t>
            </a:r>
          </a:p>
          <a:p>
            <a:pPr>
              <a:spcBef>
                <a:spcPts val="600"/>
              </a:spcBef>
              <a:spcAft>
                <a:spcPts val="600"/>
              </a:spcAft>
            </a:pPr>
            <a:r>
              <a:rPr lang="en-US" sz="2000" dirty="0">
                <a:solidFill>
                  <a:schemeClr val="tx1">
                    <a:lumMod val="75000"/>
                  </a:schemeClr>
                </a:solidFill>
              </a:rPr>
              <a:t>Most common causes of death among those with a BH condition include cancer, heart disease, and lung disease – all of which can be caused by smoking.</a:t>
            </a:r>
            <a:endParaRPr lang="en-US" sz="2000" dirty="0">
              <a:solidFill>
                <a:schemeClr val="tx1"/>
              </a:solidFill>
            </a:endParaRPr>
          </a:p>
          <a:p>
            <a:pPr>
              <a:spcBef>
                <a:spcPts val="600"/>
              </a:spcBef>
              <a:spcAft>
                <a:spcPts val="600"/>
              </a:spcAft>
            </a:pPr>
            <a:r>
              <a:rPr lang="en-US" sz="2000" dirty="0">
                <a:solidFill>
                  <a:schemeClr val="tx1">
                    <a:lumMod val="75000"/>
                  </a:schemeClr>
                </a:solidFill>
              </a:rPr>
              <a:t>Among Adults with Any Mental Illness (AMI)</a:t>
            </a:r>
          </a:p>
          <a:p>
            <a:pPr lvl="1">
              <a:spcBef>
                <a:spcPts val="600"/>
              </a:spcBef>
              <a:spcAft>
                <a:spcPts val="600"/>
              </a:spcAft>
            </a:pPr>
            <a:r>
              <a:rPr lang="en-US" sz="1800" dirty="0">
                <a:solidFill>
                  <a:schemeClr val="tx1">
                    <a:lumMod val="75000"/>
                  </a:schemeClr>
                </a:solidFill>
              </a:rPr>
              <a:t>Adults with AMI are more likely to smoke (27% compared to 16%)</a:t>
            </a:r>
          </a:p>
          <a:p>
            <a:pPr lvl="1">
              <a:spcBef>
                <a:spcPts val="600"/>
              </a:spcBef>
              <a:spcAft>
                <a:spcPts val="600"/>
              </a:spcAft>
            </a:pPr>
            <a:r>
              <a:rPr lang="en-US" sz="1800" dirty="0">
                <a:solidFill>
                  <a:schemeClr val="tx1">
                    <a:lumMod val="75000"/>
                  </a:schemeClr>
                </a:solidFill>
              </a:rPr>
              <a:t>Smoke more cigarettes (2 packs more per month)</a:t>
            </a:r>
          </a:p>
          <a:p>
            <a:pPr lvl="1">
              <a:spcBef>
                <a:spcPts val="600"/>
              </a:spcBef>
              <a:spcAft>
                <a:spcPts val="600"/>
              </a:spcAft>
            </a:pPr>
            <a:r>
              <a:rPr lang="en-US" sz="1800" dirty="0">
                <a:solidFill>
                  <a:schemeClr val="tx1">
                    <a:lumMod val="75000"/>
                  </a:schemeClr>
                </a:solidFill>
              </a:rPr>
              <a:t>Smoking can impact the efficacy of prescribed therapies</a:t>
            </a:r>
          </a:p>
          <a:p>
            <a:pPr>
              <a:spcBef>
                <a:spcPts val="600"/>
              </a:spcBef>
              <a:spcAft>
                <a:spcPts val="600"/>
              </a:spcAft>
            </a:pPr>
            <a:r>
              <a:rPr lang="en-US" sz="2000" dirty="0">
                <a:solidFill>
                  <a:schemeClr val="tx1">
                    <a:lumMod val="75000"/>
                  </a:schemeClr>
                </a:solidFill>
              </a:rPr>
              <a:t>Among Adults with Substance Use Disorder (SUD)</a:t>
            </a:r>
          </a:p>
          <a:p>
            <a:pPr lvl="1">
              <a:spcBef>
                <a:spcPts val="600"/>
              </a:spcBef>
              <a:spcAft>
                <a:spcPts val="600"/>
              </a:spcAft>
            </a:pPr>
            <a:r>
              <a:rPr lang="en-US" sz="1800" dirty="0">
                <a:solidFill>
                  <a:schemeClr val="tx1">
                    <a:lumMod val="75000"/>
                  </a:schemeClr>
                </a:solidFill>
              </a:rPr>
              <a:t>Adults with a SUD are more likely to smoke (42% compared to 16%)</a:t>
            </a:r>
          </a:p>
          <a:p>
            <a:pPr lvl="1">
              <a:spcBef>
                <a:spcPts val="600"/>
              </a:spcBef>
              <a:spcAft>
                <a:spcPts val="600"/>
              </a:spcAft>
            </a:pPr>
            <a:r>
              <a:rPr lang="en-US" sz="1800" dirty="0">
                <a:solidFill>
                  <a:schemeClr val="tx1">
                    <a:lumMod val="75000"/>
                  </a:schemeClr>
                </a:solidFill>
              </a:rPr>
              <a:t>Face challenges when trying to quit- less than half of substance abuse facilities offer tobacco cessation counseling</a:t>
            </a:r>
          </a:p>
          <a:p>
            <a:pPr lvl="1">
              <a:spcBef>
                <a:spcPts val="600"/>
              </a:spcBef>
              <a:spcAft>
                <a:spcPts val="600"/>
              </a:spcAft>
            </a:pPr>
            <a:r>
              <a:rPr lang="en-US" sz="1800" dirty="0">
                <a:solidFill>
                  <a:schemeClr val="tx1">
                    <a:lumMod val="75000"/>
                  </a:schemeClr>
                </a:solidFill>
              </a:rPr>
              <a:t>Smoking can increase the likelihood of substance abuse relapse</a:t>
            </a:r>
            <a:endParaRPr lang="en-US" sz="2200" dirty="0"/>
          </a:p>
          <a:p>
            <a:pPr>
              <a:lnSpc>
                <a:spcPct val="100000"/>
              </a:lnSpc>
              <a:buFont typeface="Arial" panose="020B0604020202020204" pitchFamily="34" charset="0"/>
              <a:buChar char="•"/>
            </a:pPr>
            <a:endParaRPr lang="en-US" sz="1650" dirty="0"/>
          </a:p>
          <a:p>
            <a:pPr>
              <a:buClr>
                <a:srgbClr val="2AAAE2"/>
              </a:buCl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C3D0D94A-D0B8-40C5-9DFC-C1977A4AE4E5}"/>
              </a:ext>
            </a:extLst>
          </p:cNvPr>
          <p:cNvSpPr txBox="1"/>
          <p:nvPr/>
        </p:nvSpPr>
        <p:spPr>
          <a:xfrm>
            <a:off x="404037" y="6596390"/>
            <a:ext cx="8884341" cy="261610"/>
          </a:xfrm>
          <a:prstGeom prst="rect">
            <a:avLst/>
          </a:prstGeom>
          <a:noFill/>
        </p:spPr>
        <p:txBody>
          <a:bodyPr wrap="square" rtlCol="0">
            <a:spAutoFit/>
          </a:bodyPr>
          <a:lstStyle/>
          <a:p>
            <a:pPr lvl="0">
              <a:defRPr/>
            </a:pPr>
            <a:r>
              <a:rPr lang="en-US" sz="1100" dirty="0">
                <a:solidFill>
                  <a:schemeClr val="bg2">
                    <a:lumMod val="50000"/>
                  </a:schemeClr>
                </a:solidFill>
                <a:cs typeface="Arial" panose="020B0604020202020204" pitchFamily="34" charset="0"/>
              </a:rPr>
              <a:t>Sources available upon request</a:t>
            </a:r>
            <a:endParaRPr lang="en-US" altLang="en-US" sz="1100" i="1" dirty="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139470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2A78-9986-4AF6-BC47-733B72648454}"/>
              </a:ext>
            </a:extLst>
          </p:cNvPr>
          <p:cNvSpPr>
            <a:spLocks noGrp="1"/>
          </p:cNvSpPr>
          <p:nvPr>
            <p:ph type="title"/>
          </p:nvPr>
        </p:nvSpPr>
        <p:spPr>
          <a:xfrm>
            <a:off x="609599" y="361244"/>
            <a:ext cx="6753727" cy="1070514"/>
          </a:xfrm>
        </p:spPr>
        <p:txBody>
          <a:bodyPr>
            <a:normAutofit fontScale="90000"/>
          </a:bodyPr>
          <a:lstStyle/>
          <a:p>
            <a:r>
              <a:rPr lang="en-US" dirty="0"/>
              <a:t>Why are Smoking Rates Higher Among Behavioral Health Consumers?</a:t>
            </a:r>
          </a:p>
        </p:txBody>
      </p:sp>
      <p:sp>
        <p:nvSpPr>
          <p:cNvPr id="3" name="Content Placeholder 2">
            <a:extLst>
              <a:ext uri="{FF2B5EF4-FFF2-40B4-BE49-F238E27FC236}">
                <a16:creationId xmlns:a16="http://schemas.microsoft.com/office/drawing/2014/main" id="{FAA66E5E-5A6B-4477-A550-E989248E8912}"/>
              </a:ext>
            </a:extLst>
          </p:cNvPr>
          <p:cNvSpPr>
            <a:spLocks noGrp="1"/>
          </p:cNvSpPr>
          <p:nvPr>
            <p:ph idx="1"/>
          </p:nvPr>
        </p:nvSpPr>
        <p:spPr>
          <a:xfrm>
            <a:off x="609599" y="1522177"/>
            <a:ext cx="7403433" cy="4949732"/>
          </a:xfrm>
        </p:spPr>
        <p:txBody>
          <a:bodyPr>
            <a:normAutofit/>
          </a:bodyPr>
          <a:lstStyle/>
          <a:p>
            <a:r>
              <a:rPr lang="en-US" sz="2000" dirty="0">
                <a:solidFill>
                  <a:schemeClr val="tx1"/>
                </a:solidFill>
              </a:rPr>
              <a:t>For years, the tobacco industry has used multiple strategies to market cigarettes to vulnerable populations, including those with behavioral health conditions. These strategies include:</a:t>
            </a:r>
          </a:p>
          <a:p>
            <a:pPr lvl="1"/>
            <a:r>
              <a:rPr lang="en-US" dirty="0">
                <a:solidFill>
                  <a:schemeClr val="tx1"/>
                </a:solidFill>
              </a:rPr>
              <a:t>Financial contributions to orgs that work with persons with mental health disorders.</a:t>
            </a:r>
          </a:p>
          <a:p>
            <a:pPr lvl="1"/>
            <a:r>
              <a:rPr lang="en-US" dirty="0">
                <a:solidFill>
                  <a:schemeClr val="tx1"/>
                </a:solidFill>
              </a:rPr>
              <a:t>Funding research to foster the myth that cessation would be too stressful because persons with mental health disorders use nicotine to alleviate negative mood (i.e., self-medicate).</a:t>
            </a:r>
          </a:p>
          <a:p>
            <a:pPr lvl="1"/>
            <a:r>
              <a:rPr lang="en-US" dirty="0">
                <a:solidFill>
                  <a:schemeClr val="tx1"/>
                </a:solidFill>
              </a:rPr>
              <a:t>Providing free or reduced-cost cigarettes to psychiatric facilities.</a:t>
            </a:r>
          </a:p>
          <a:p>
            <a:pPr lvl="1"/>
            <a:r>
              <a:rPr lang="en-US" dirty="0">
                <a:solidFill>
                  <a:schemeClr val="tx1"/>
                </a:solidFill>
              </a:rPr>
              <a:t>Supporting efforts to block smoke/tobacco-free psychiatric hospital policies.</a:t>
            </a:r>
          </a:p>
          <a:p>
            <a:pPr lvl="1"/>
            <a:r>
              <a:rPr lang="en-US" dirty="0">
                <a:solidFill>
                  <a:schemeClr val="tx1"/>
                </a:solidFill>
              </a:rPr>
              <a:t>Creating marketing plans that target marginalized populations, including persons with mental health disorders. One example was “Project SCUM” which was implemented in San Francisco in the mid-1990s.</a:t>
            </a:r>
          </a:p>
          <a:p>
            <a:pPr marL="457200" lvl="1" indent="0">
              <a:buNone/>
            </a:pPr>
            <a:endParaRPr lang="en-US" dirty="0"/>
          </a:p>
        </p:txBody>
      </p:sp>
      <p:sp>
        <p:nvSpPr>
          <p:cNvPr id="4" name="Slide Number Placeholder 3">
            <a:extLst>
              <a:ext uri="{FF2B5EF4-FFF2-40B4-BE49-F238E27FC236}">
                <a16:creationId xmlns:a16="http://schemas.microsoft.com/office/drawing/2014/main" id="{5019796E-A8E7-4690-8C6E-9274BB0DADFD}"/>
              </a:ext>
            </a:extLst>
          </p:cNvPr>
          <p:cNvSpPr>
            <a:spLocks noGrp="1"/>
          </p:cNvSpPr>
          <p:nvPr>
            <p:ph type="sldNum" sz="quarter" idx="12"/>
          </p:nvPr>
        </p:nvSpPr>
        <p:spPr/>
        <p:txBody>
          <a:bodyPr/>
          <a:lstStyle/>
          <a:p>
            <a:fld id="{32E35A13-C281-44A8-8EEF-C95DD58D5649}" type="slidenum">
              <a:rPr lang="en-US" smtClean="0"/>
              <a:t>8</a:t>
            </a:fld>
            <a:endParaRPr lang="en-US"/>
          </a:p>
        </p:txBody>
      </p:sp>
      <p:sp>
        <p:nvSpPr>
          <p:cNvPr id="5" name="TextBox 4">
            <a:extLst>
              <a:ext uri="{FF2B5EF4-FFF2-40B4-BE49-F238E27FC236}">
                <a16:creationId xmlns:a16="http://schemas.microsoft.com/office/drawing/2014/main" id="{B1868AEC-98FF-481A-99D3-E5BF5B421A5B}"/>
              </a:ext>
            </a:extLst>
          </p:cNvPr>
          <p:cNvSpPr txBox="1"/>
          <p:nvPr/>
        </p:nvSpPr>
        <p:spPr>
          <a:xfrm>
            <a:off x="417094" y="6324980"/>
            <a:ext cx="6440906" cy="369332"/>
          </a:xfrm>
          <a:prstGeom prst="rect">
            <a:avLst/>
          </a:prstGeom>
          <a:noFill/>
        </p:spPr>
        <p:txBody>
          <a:bodyPr wrap="square" rtlCol="0">
            <a:spAutoFit/>
          </a:bodyPr>
          <a:lstStyle/>
          <a:p>
            <a:r>
              <a:rPr lang="en-US" b="1" dirty="0"/>
              <a:t>See for yourself, visit</a:t>
            </a:r>
            <a:r>
              <a:rPr lang="en-US" dirty="0"/>
              <a:t>: </a:t>
            </a:r>
            <a:r>
              <a:rPr lang="en-US" dirty="0">
                <a:hlinkClick r:id="rId3"/>
              </a:rPr>
              <a:t>www.industrydocuments.ucsf.edu/tobacco/</a:t>
            </a:r>
            <a:endParaRPr lang="en-US" dirty="0"/>
          </a:p>
        </p:txBody>
      </p:sp>
      <p:pic>
        <p:nvPicPr>
          <p:cNvPr id="7" name="Picture 6">
            <a:extLst>
              <a:ext uri="{FF2B5EF4-FFF2-40B4-BE49-F238E27FC236}">
                <a16:creationId xmlns:a16="http://schemas.microsoft.com/office/drawing/2014/main" id="{B2A936DA-7D3E-4181-943B-47A43423B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2087"/>
            <a:ext cx="5144218" cy="352474"/>
          </a:xfrm>
          <a:prstGeom prst="rect">
            <a:avLst/>
          </a:prstGeom>
        </p:spPr>
      </p:pic>
    </p:spTree>
    <p:extLst>
      <p:ext uri="{BB962C8B-B14F-4D97-AF65-F5344CB8AC3E}">
        <p14:creationId xmlns:p14="http://schemas.microsoft.com/office/powerpoint/2010/main" val="244009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1238-6333-4D8A-8846-720A09A26188}"/>
              </a:ext>
            </a:extLst>
          </p:cNvPr>
          <p:cNvSpPr>
            <a:spLocks noGrp="1"/>
          </p:cNvSpPr>
          <p:nvPr>
            <p:ph type="title"/>
          </p:nvPr>
        </p:nvSpPr>
        <p:spPr>
          <a:xfrm>
            <a:off x="598967" y="400796"/>
            <a:ext cx="6790661" cy="1320800"/>
          </a:xfrm>
        </p:spPr>
        <p:txBody>
          <a:bodyPr/>
          <a:lstStyle/>
          <a:p>
            <a:r>
              <a:rPr lang="en-US" dirty="0"/>
              <a:t>Health Consequences of Smoking</a:t>
            </a:r>
          </a:p>
        </p:txBody>
      </p:sp>
      <p:pic>
        <p:nvPicPr>
          <p:cNvPr id="6" name="Content Placeholder 5" descr="A screenshot of a cell phone screen with text&#10;&#10;Description generated with high confidence">
            <a:extLst>
              <a:ext uri="{FF2B5EF4-FFF2-40B4-BE49-F238E27FC236}">
                <a16:creationId xmlns:a16="http://schemas.microsoft.com/office/drawing/2014/main" id="{E699AD1F-2BF2-4F12-BE31-CE6DFA7CABBB}"/>
              </a:ext>
            </a:extLst>
          </p:cNvPr>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083"/>
          <a:stretch/>
        </p:blipFill>
        <p:spPr>
          <a:xfrm>
            <a:off x="490372" y="1095153"/>
            <a:ext cx="7105336" cy="5522215"/>
          </a:xfrm>
        </p:spPr>
      </p:pic>
      <p:sp>
        <p:nvSpPr>
          <p:cNvPr id="4" name="Slide Number Placeholder 3">
            <a:extLst>
              <a:ext uri="{FF2B5EF4-FFF2-40B4-BE49-F238E27FC236}">
                <a16:creationId xmlns:a16="http://schemas.microsoft.com/office/drawing/2014/main" id="{8C7D77F8-DA9C-485A-9E36-4CA1111F586E}"/>
              </a:ext>
            </a:extLst>
          </p:cNvPr>
          <p:cNvSpPr>
            <a:spLocks noGrp="1"/>
          </p:cNvSpPr>
          <p:nvPr>
            <p:ph type="sldNum" sz="quarter" idx="12"/>
          </p:nvPr>
        </p:nvSpPr>
        <p:spPr/>
        <p:txBody>
          <a:bodyPr/>
          <a:lstStyle/>
          <a:p>
            <a:fld id="{32E35A13-C281-44A8-8EEF-C95DD58D5649}" type="slidenum">
              <a:rPr lang="en-US" smtClean="0"/>
              <a:t>9</a:t>
            </a:fld>
            <a:endParaRPr lang="en-US"/>
          </a:p>
        </p:txBody>
      </p:sp>
      <p:sp>
        <p:nvSpPr>
          <p:cNvPr id="7" name="TextBox 6">
            <a:extLst>
              <a:ext uri="{FF2B5EF4-FFF2-40B4-BE49-F238E27FC236}">
                <a16:creationId xmlns:a16="http://schemas.microsoft.com/office/drawing/2014/main" id="{0C206739-A250-441E-9C6E-0533A24EBAAF}"/>
              </a:ext>
            </a:extLst>
          </p:cNvPr>
          <p:cNvSpPr txBox="1"/>
          <p:nvPr/>
        </p:nvSpPr>
        <p:spPr>
          <a:xfrm>
            <a:off x="397041" y="6406488"/>
            <a:ext cx="8289759" cy="507831"/>
          </a:xfrm>
          <a:prstGeom prst="rect">
            <a:avLst/>
          </a:prstGeom>
          <a:noFill/>
        </p:spPr>
        <p:txBody>
          <a:bodyPr wrap="square" rtlCol="0">
            <a:spAutoFit/>
          </a:bodyPr>
          <a:lstStyle/>
          <a:p>
            <a:r>
              <a:rPr lang="en-US" sz="900" dirty="0">
                <a:solidFill>
                  <a:schemeClr val="tx1">
                    <a:lumMod val="60000"/>
                    <a:lumOff val="40000"/>
                  </a:schemeClr>
                </a:solidFill>
              </a:rPr>
              <a:t>U.S. Department of Health and Human Services. </a:t>
            </a:r>
            <a:r>
              <a:rPr lang="en-US" sz="900" i="1" dirty="0">
                <a:solidFill>
                  <a:schemeClr val="tx1">
                    <a:lumMod val="60000"/>
                    <a:lumOff val="40000"/>
                  </a:schemeClr>
                </a:solidFill>
              </a:rPr>
              <a:t>The Health Consequences of Smoking: 50 Years of Progress. A Report of the Surgeon General</a:t>
            </a:r>
            <a:r>
              <a:rPr lang="en-US" sz="900" dirty="0">
                <a:solidFill>
                  <a:schemeClr val="tx1">
                    <a:lumMod val="60000"/>
                    <a:lumOff val="40000"/>
                  </a:schemeClr>
                </a:solidFill>
              </a:rPr>
              <a:t>. Atlanta, GA: U.S. Department of Health and Human Services, Centers for Disease Control and Prevention, National Center for Chronic Disease Prevention and Health Promotion, Office on Smoking and Health, 2014.</a:t>
            </a:r>
          </a:p>
        </p:txBody>
      </p:sp>
    </p:spTree>
    <p:extLst>
      <p:ext uri="{BB962C8B-B14F-4D97-AF65-F5344CB8AC3E}">
        <p14:creationId xmlns:p14="http://schemas.microsoft.com/office/powerpoint/2010/main" val="3453858628"/>
      </p:ext>
    </p:extLst>
  </p:cSld>
  <p:clrMapOvr>
    <a:masterClrMapping/>
  </p:clrMapOvr>
</p:sld>
</file>

<file path=ppt/theme/theme1.xml><?xml version="1.0" encoding="utf-8"?>
<a:theme xmlns:a="http://schemas.openxmlformats.org/drawingml/2006/main" name="Facet">
  <a:themeElements>
    <a:clrScheme name="Custom 13">
      <a:dk1>
        <a:srgbClr val="3A3A3A"/>
      </a:dk1>
      <a:lt1>
        <a:sysClr val="window" lastClr="FFFFFF"/>
      </a:lt1>
      <a:dk2>
        <a:srgbClr val="2C3C43"/>
      </a:dk2>
      <a:lt2>
        <a:srgbClr val="EBEBEB"/>
      </a:lt2>
      <a:accent1>
        <a:srgbClr val="96B943"/>
      </a:accent1>
      <a:accent2>
        <a:srgbClr val="EBEBEB"/>
      </a:accent2>
      <a:accent3>
        <a:srgbClr val="E6B91E"/>
      </a:accent3>
      <a:accent4>
        <a:srgbClr val="757575"/>
      </a:accent4>
      <a:accent5>
        <a:srgbClr val="C42F1A"/>
      </a:accent5>
      <a:accent6>
        <a:srgbClr val="918655"/>
      </a:accent6>
      <a:hlink>
        <a:srgbClr val="99CA3C"/>
      </a:hlink>
      <a:folHlink>
        <a:srgbClr val="FFFFFF"/>
      </a:folHlink>
    </a:clrScheme>
    <a:fontScheme name="Custom 2">
      <a:majorFont>
        <a:latin typeface="Calibri"/>
        <a:ea typeface=""/>
        <a:cs typeface=""/>
      </a:majorFont>
      <a:minorFont>
        <a:latin typeface="Calibri"/>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2.xml><?xml version="1.0" encoding="utf-8"?>
<a:themeOverride xmlns:a="http://schemas.openxmlformats.org/drawingml/2006/main">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3.xml><?xml version="1.0" encoding="utf-8"?>
<a:themeOverride xmlns:a="http://schemas.openxmlformats.org/drawingml/2006/main">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432</TotalTime>
  <Words>8784</Words>
  <Application>Microsoft Office PowerPoint</Application>
  <PresentationFormat>On-screen Show (4:3)</PresentationFormat>
  <Paragraphs>649</Paragraphs>
  <Slides>33</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Corbel</vt:lpstr>
      <vt:lpstr>Courier New</vt:lpstr>
      <vt:lpstr>Garamond</vt:lpstr>
      <vt:lpstr>Gill Sans MT</vt:lpstr>
      <vt:lpstr>Segoe UI</vt:lpstr>
      <vt:lpstr>Tw Cen MT</vt:lpstr>
      <vt:lpstr>Wingdings</vt:lpstr>
      <vt:lpstr>Wingdings 3</vt:lpstr>
      <vt:lpstr>Facet</vt:lpstr>
      <vt:lpstr>Making the Case for Tobacco Treatment for Behavioral Health Clients</vt:lpstr>
      <vt:lpstr>U.S. Annual Adult Deaths from Smoking</vt:lpstr>
      <vt:lpstr>Current Smoking Trends</vt:lpstr>
      <vt:lpstr>Current Smoking: 2021 Demographics</vt:lpstr>
      <vt:lpstr>Current Smoking: 2021 Demographics</vt:lpstr>
      <vt:lpstr>Current Smoking:  2021 Marginalized Populations</vt:lpstr>
      <vt:lpstr>Smoking and Behavioral Health: The Heavy Burden</vt:lpstr>
      <vt:lpstr>Why are Smoking Rates Higher Among Behavioral Health Consumers?</vt:lpstr>
      <vt:lpstr>Health Consequences of Smoking</vt:lpstr>
      <vt:lpstr>Birth and Infant Outcomes</vt:lpstr>
      <vt:lpstr>Adverse Health Effects of Tobacco Use on Persons with Behavioral Health Conditions</vt:lpstr>
      <vt:lpstr>WHAT WE KNOW </vt:lpstr>
      <vt:lpstr>What are we doing in Indiana to combat the tobacco epidemic?</vt:lpstr>
      <vt:lpstr>Introduction to Indiana Leadership Academy for Wellness &amp; Tobacco-Free Recovery</vt:lpstr>
      <vt:lpstr>PowerPoint Presentation</vt:lpstr>
      <vt:lpstr>Statewide Collaboration</vt:lpstr>
      <vt:lpstr>Support from National Networks: Academy States on Tobacco Control in Behavioral Health</vt:lpstr>
      <vt:lpstr>Academy State Success Stories</vt:lpstr>
      <vt:lpstr>Current Smoking Prevalence among Indiana Adults Aged 18 Years and Older by  Mental Health Status*</vt:lpstr>
      <vt:lpstr>Indiana: Current Smoking Prevalence among Adults aged 18 Years and Older by  Heavy Drinking Criteria* </vt:lpstr>
      <vt:lpstr>Tobacco Interventions in Indiana Behavioral Health and Substance Abuse Treatment Facilities, 2021</vt:lpstr>
      <vt:lpstr>Myths About Smoking and Behavioral Health Consumers</vt:lpstr>
      <vt:lpstr>Helping CLIENTS TO  QUIT TOBACCO </vt:lpstr>
      <vt:lpstr>PowerPoint Presentation</vt:lpstr>
      <vt:lpstr>Tobacco Recovery Benefits</vt:lpstr>
      <vt:lpstr>TOBACCO DEPENDENCE: A 2-PART PROBLEM</vt:lpstr>
      <vt:lpstr>Tools for Tobacco Treatment</vt:lpstr>
      <vt:lpstr>Indiana’s Tobacco Quitline </vt:lpstr>
      <vt:lpstr>Behavioral Health Program</vt:lpstr>
      <vt:lpstr>Summary</vt:lpstr>
      <vt:lpstr>Call to Action </vt:lpstr>
      <vt:lpstr>SCLC Recorded Webinar Promotion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Case for Tobacco Treatment for Behavioral Health Clients</dc:title>
  <dc:creator>Hsu, Kayla</dc:creator>
  <cp:lastModifiedBy>Paul, Brandy</cp:lastModifiedBy>
  <cp:revision>15</cp:revision>
  <dcterms:created xsi:type="dcterms:W3CDTF">2021-01-04T15:48:50Z</dcterms:created>
  <dcterms:modified xsi:type="dcterms:W3CDTF">2023-02-13T13:32:21Z</dcterms:modified>
</cp:coreProperties>
</file>