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charts/chart4.xml" ContentType="application/vnd.openxmlformats-officedocument.drawingml.chart+xml"/>
  <Override PartName="/ppt/theme/themeOverride4.xml" ContentType="application/vnd.openxmlformats-officedocument.themeOverride+xml"/>
  <Override PartName="/ppt/drawings/drawing4.xml" ContentType="application/vnd.openxmlformats-officedocument.drawingml.chartshapes+xml"/>
  <Override PartName="/ppt/charts/chart5.xml" ContentType="application/vnd.openxmlformats-officedocument.drawingml.chart+xml"/>
  <Override PartName="/ppt/theme/themeOverride5.xml" ContentType="application/vnd.openxmlformats-officedocument.themeOverride+xml"/>
  <Override PartName="/ppt/drawings/drawing5.xml" ContentType="application/vnd.openxmlformats-officedocument.drawingml.chartshapes+xml"/>
  <Override PartName="/ppt/charts/chart6.xml" ContentType="application/vnd.openxmlformats-officedocument.drawingml.chart+xml"/>
  <Override PartName="/ppt/theme/themeOverride6.xml" ContentType="application/vnd.openxmlformats-officedocument.themeOverride+xml"/>
  <Override PartName="/ppt/drawings/drawing6.xml" ContentType="application/vnd.openxmlformats-officedocument.drawingml.chartshapes+xml"/>
  <Override PartName="/ppt/charts/chart7.xml" ContentType="application/vnd.openxmlformats-officedocument.drawingml.chart+xml"/>
  <Override PartName="/ppt/theme/themeOverride7.xml" ContentType="application/vnd.openxmlformats-officedocument.themeOverride+xml"/>
  <Override PartName="/ppt/drawings/drawing7.xml" ContentType="application/vnd.openxmlformats-officedocument.drawingml.chartshapes+xml"/>
  <Override PartName="/ppt/charts/chart8.xml" ContentType="application/vnd.openxmlformats-officedocument.drawingml.chart+xml"/>
  <Override PartName="/ppt/theme/themeOverride8.xml" ContentType="application/vnd.openxmlformats-officedocument.themeOverride+xml"/>
  <Override PartName="/ppt/drawings/drawing8.xml" ContentType="application/vnd.openxmlformats-officedocument.drawingml.chartshapes+xml"/>
  <Override PartName="/ppt/charts/chart9.xml" ContentType="application/vnd.openxmlformats-officedocument.drawingml.chart+xml"/>
  <Override PartName="/ppt/theme/themeOverride9.xml" ContentType="application/vnd.openxmlformats-officedocument.themeOverride+xml"/>
  <Override PartName="/ppt/drawings/drawing9.xml" ContentType="application/vnd.openxmlformats-officedocument.drawingml.chartshapes+xml"/>
  <Override PartName="/ppt/charts/chart10.xml" ContentType="application/vnd.openxmlformats-officedocument.drawingml.chart+xml"/>
  <Override PartName="/ppt/theme/themeOverride10.xml" ContentType="application/vnd.openxmlformats-officedocument.themeOverride+xml"/>
  <Override PartName="/ppt/drawings/drawing10.xml" ContentType="application/vnd.openxmlformats-officedocument.drawingml.chartshapes+xml"/>
  <Override PartName="/ppt/charts/chart11.xml" ContentType="application/vnd.openxmlformats-officedocument.drawingml.chart+xml"/>
  <Override PartName="/ppt/theme/themeOverride11.xml" ContentType="application/vnd.openxmlformats-officedocument.themeOverride+xml"/>
  <Override PartName="/ppt/drawings/drawing11.xml" ContentType="application/vnd.openxmlformats-officedocument.drawingml.chartshapes+xml"/>
  <Override PartName="/ppt/charts/chart12.xml" ContentType="application/vnd.openxmlformats-officedocument.drawingml.chart+xml"/>
  <Override PartName="/ppt/theme/themeOverride12.xml" ContentType="application/vnd.openxmlformats-officedocument.themeOverride+xml"/>
  <Override PartName="/ppt/drawings/drawing12.xml" ContentType="application/vnd.openxmlformats-officedocument.drawingml.chartshapes+xml"/>
  <Override PartName="/ppt/charts/chart13.xml" ContentType="application/vnd.openxmlformats-officedocument.drawingml.chart+xml"/>
  <Override PartName="/ppt/theme/themeOverride13.xml" ContentType="application/vnd.openxmlformats-officedocument.themeOverride+xml"/>
  <Override PartName="/ppt/drawings/drawing13.xml" ContentType="application/vnd.openxmlformats-officedocument.drawingml.chartshapes+xml"/>
  <Override PartName="/ppt/charts/chart14.xml" ContentType="application/vnd.openxmlformats-officedocument.drawingml.chart+xml"/>
  <Override PartName="/ppt/theme/themeOverride14.xml" ContentType="application/vnd.openxmlformats-officedocument.themeOverride+xml"/>
  <Override PartName="/ppt/drawings/drawing14.xml" ContentType="application/vnd.openxmlformats-officedocument.drawingml.chartshapes+xml"/>
  <Override PartName="/ppt/charts/chart15.xml" ContentType="application/vnd.openxmlformats-officedocument.drawingml.chart+xml"/>
  <Override PartName="/ppt/theme/themeOverride15.xml" ContentType="application/vnd.openxmlformats-officedocument.themeOverride+xml"/>
  <Override PartName="/ppt/drawings/drawing15.xml" ContentType="application/vnd.openxmlformats-officedocument.drawingml.chartshapes+xml"/>
  <Override PartName="/ppt/charts/chart16.xml" ContentType="application/vnd.openxmlformats-officedocument.drawingml.chart+xml"/>
  <Override PartName="/ppt/theme/themeOverride16.xml" ContentType="application/vnd.openxmlformats-officedocument.themeOverride+xml"/>
  <Override PartName="/ppt/drawings/drawing16.xml" ContentType="application/vnd.openxmlformats-officedocument.drawingml.chartshapes+xml"/>
  <Override PartName="/ppt/charts/chart17.xml" ContentType="application/vnd.openxmlformats-officedocument.drawingml.chart+xml"/>
  <Override PartName="/ppt/theme/themeOverride17.xml" ContentType="application/vnd.openxmlformats-officedocument.themeOverride+xml"/>
  <Override PartName="/ppt/drawings/drawing17.xml" ContentType="application/vnd.openxmlformats-officedocument.drawingml.chartshapes+xml"/>
  <Override PartName="/ppt/charts/chart18.xml" ContentType="application/vnd.openxmlformats-officedocument.drawingml.chart+xml"/>
  <Override PartName="/ppt/theme/themeOverride18.xml" ContentType="application/vnd.openxmlformats-officedocument.themeOverride+xml"/>
  <Override PartName="/ppt/drawings/drawing18.xml" ContentType="application/vnd.openxmlformats-officedocument.drawingml.chartshapes+xml"/>
  <Override PartName="/ppt/charts/chart19.xml" ContentType="application/vnd.openxmlformats-officedocument.drawingml.chart+xml"/>
  <Override PartName="/ppt/theme/themeOverride19.xml" ContentType="application/vnd.openxmlformats-officedocument.themeOverride+xml"/>
  <Override PartName="/ppt/drawings/drawing19.xml" ContentType="application/vnd.openxmlformats-officedocument.drawingml.chartshapes+xml"/>
  <Override PartName="/ppt/charts/chart20.xml" ContentType="application/vnd.openxmlformats-officedocument.drawingml.chart+xml"/>
  <Override PartName="/ppt/theme/themeOverride20.xml" ContentType="application/vnd.openxmlformats-officedocument.themeOverride+xml"/>
  <Override PartName="/ppt/drawings/drawing20.xml" ContentType="application/vnd.openxmlformats-officedocument.drawingml.chartshapes+xml"/>
  <Override PartName="/ppt/charts/chart21.xml" ContentType="application/vnd.openxmlformats-officedocument.drawingml.chart+xml"/>
  <Override PartName="/ppt/theme/themeOverride21.xml" ContentType="application/vnd.openxmlformats-officedocument.themeOverride+xml"/>
  <Override PartName="/ppt/drawings/drawing21.xml" ContentType="application/vnd.openxmlformats-officedocument.drawingml.chartshapes+xml"/>
  <Override PartName="/ppt/charts/chart22.xml" ContentType="application/vnd.openxmlformats-officedocument.drawingml.chart+xml"/>
  <Override PartName="/ppt/theme/themeOverride22.xml" ContentType="application/vnd.openxmlformats-officedocument.themeOverride+xml"/>
  <Override PartName="/ppt/drawings/drawing22.xml" ContentType="application/vnd.openxmlformats-officedocument.drawingml.chartshapes+xml"/>
  <Override PartName="/ppt/charts/chart23.xml" ContentType="application/vnd.openxmlformats-officedocument.drawingml.chart+xml"/>
  <Override PartName="/ppt/theme/themeOverride23.xml" ContentType="application/vnd.openxmlformats-officedocument.themeOverride+xml"/>
  <Override PartName="/ppt/drawings/drawing23.xml" ContentType="application/vnd.openxmlformats-officedocument.drawingml.chartshapes+xml"/>
  <Override PartName="/ppt/charts/chart24.xml" ContentType="application/vnd.openxmlformats-officedocument.drawingml.chart+xml"/>
  <Override PartName="/ppt/theme/themeOverride24.xml" ContentType="application/vnd.openxmlformats-officedocument.themeOverride+xml"/>
  <Override PartName="/ppt/drawings/drawing24.xml" ContentType="application/vnd.openxmlformats-officedocument.drawingml.chartshapes+xml"/>
  <Override PartName="/ppt/charts/chart25.xml" ContentType="application/vnd.openxmlformats-officedocument.drawingml.chart+xml"/>
  <Override PartName="/ppt/theme/themeOverride25.xml" ContentType="application/vnd.openxmlformats-officedocument.themeOverride+xml"/>
  <Override PartName="/ppt/drawings/drawing25.xml" ContentType="application/vnd.openxmlformats-officedocument.drawingml.chartshapes+xml"/>
  <Override PartName="/ppt/charts/chart26.xml" ContentType="application/vnd.openxmlformats-officedocument.drawingml.chart+xml"/>
  <Override PartName="/ppt/theme/themeOverride26.xml" ContentType="application/vnd.openxmlformats-officedocument.themeOverride+xml"/>
  <Override PartName="/ppt/drawings/drawing26.xml" ContentType="application/vnd.openxmlformats-officedocument.drawingml.chartshapes+xml"/>
  <Override PartName="/ppt/charts/chart27.xml" ContentType="application/vnd.openxmlformats-officedocument.drawingml.chart+xml"/>
  <Override PartName="/ppt/theme/themeOverride27.xml" ContentType="application/vnd.openxmlformats-officedocument.themeOverride+xml"/>
  <Override PartName="/ppt/drawings/drawing27.xml" ContentType="application/vnd.openxmlformats-officedocument.drawingml.chartshapes+xml"/>
  <Override PartName="/ppt/charts/chart28.xml" ContentType="application/vnd.openxmlformats-officedocument.drawingml.chart+xml"/>
  <Override PartName="/ppt/theme/themeOverride28.xml" ContentType="application/vnd.openxmlformats-officedocument.themeOverride+xml"/>
  <Override PartName="/ppt/drawings/drawing28.xml" ContentType="application/vnd.openxmlformats-officedocument.drawingml.chartshapes+xml"/>
  <Override PartName="/ppt/charts/chart29.xml" ContentType="application/vnd.openxmlformats-officedocument.drawingml.chart+xml"/>
  <Override PartName="/ppt/theme/themeOverride29.xml" ContentType="application/vnd.openxmlformats-officedocument.themeOverride+xml"/>
  <Override PartName="/ppt/drawings/drawing29.xml" ContentType="application/vnd.openxmlformats-officedocument.drawingml.chartshapes+xml"/>
  <Override PartName="/ppt/charts/chart30.xml" ContentType="application/vnd.openxmlformats-officedocument.drawingml.chart+xml"/>
  <Override PartName="/ppt/theme/themeOverride30.xml" ContentType="application/vnd.openxmlformats-officedocument.themeOverride+xml"/>
  <Override PartName="/ppt/drawings/drawing30.xml" ContentType="application/vnd.openxmlformats-officedocument.drawingml.chartshapes+xml"/>
  <Override PartName="/ppt/charts/chart31.xml" ContentType="application/vnd.openxmlformats-officedocument.drawingml.chart+xml"/>
  <Override PartName="/ppt/theme/themeOverride31.xml" ContentType="application/vnd.openxmlformats-officedocument.themeOverride+xml"/>
  <Override PartName="/ppt/drawings/drawing31.xml" ContentType="application/vnd.openxmlformats-officedocument.drawingml.chartshapes+xml"/>
  <Override PartName="/ppt/charts/chart32.xml" ContentType="application/vnd.openxmlformats-officedocument.drawingml.chart+xml"/>
  <Override PartName="/ppt/theme/themeOverride32.xml" ContentType="application/vnd.openxmlformats-officedocument.themeOverride+xml"/>
  <Override PartName="/ppt/drawings/drawing32.xml" ContentType="application/vnd.openxmlformats-officedocument.drawingml.chartshapes+xml"/>
  <Override PartName="/ppt/charts/chart33.xml" ContentType="application/vnd.openxmlformats-officedocument.drawingml.chart+xml"/>
  <Override PartName="/ppt/theme/themeOverride33.xml" ContentType="application/vnd.openxmlformats-officedocument.themeOverride+xml"/>
  <Override PartName="/ppt/drawings/drawing33.xml" ContentType="application/vnd.openxmlformats-officedocument.drawingml.chartshapes+xml"/>
  <Override PartName="/ppt/charts/chart34.xml" ContentType="application/vnd.openxmlformats-officedocument.drawingml.chart+xml"/>
  <Override PartName="/ppt/theme/themeOverride34.xml" ContentType="application/vnd.openxmlformats-officedocument.themeOverride+xml"/>
  <Override PartName="/ppt/drawings/drawing34.xml" ContentType="application/vnd.openxmlformats-officedocument.drawingml.chartshapes+xml"/>
  <Override PartName="/ppt/charts/chart35.xml" ContentType="application/vnd.openxmlformats-officedocument.drawingml.chart+xml"/>
  <Override PartName="/ppt/theme/themeOverride35.xml" ContentType="application/vnd.openxmlformats-officedocument.themeOverride+xml"/>
  <Override PartName="/ppt/drawings/drawing35.xml" ContentType="application/vnd.openxmlformats-officedocument.drawingml.chartshapes+xml"/>
  <Override PartName="/ppt/charts/chart36.xml" ContentType="application/vnd.openxmlformats-officedocument.drawingml.chart+xml"/>
  <Override PartName="/ppt/theme/themeOverride36.xml" ContentType="application/vnd.openxmlformats-officedocument.themeOverride+xml"/>
  <Override PartName="/ppt/drawings/drawing36.xml" ContentType="application/vnd.openxmlformats-officedocument.drawingml.chartshapes+xml"/>
  <Override PartName="/ppt/charts/chart37.xml" ContentType="application/vnd.openxmlformats-officedocument.drawingml.chart+xml"/>
  <Override PartName="/ppt/theme/themeOverride37.xml" ContentType="application/vnd.openxmlformats-officedocument.themeOverride+xml"/>
  <Override PartName="/ppt/drawings/drawing37.xml" ContentType="application/vnd.openxmlformats-officedocument.drawingml.chartshapes+xml"/>
  <Override PartName="/ppt/charts/chart38.xml" ContentType="application/vnd.openxmlformats-officedocument.drawingml.chart+xml"/>
  <Override PartName="/ppt/theme/themeOverride38.xml" ContentType="application/vnd.openxmlformats-officedocument.themeOverride+xml"/>
  <Override PartName="/ppt/drawings/drawing38.xml" ContentType="application/vnd.openxmlformats-officedocument.drawingml.chartshapes+xml"/>
  <Override PartName="/ppt/charts/chart39.xml" ContentType="application/vnd.openxmlformats-officedocument.drawingml.chart+xml"/>
  <Override PartName="/ppt/theme/themeOverride39.xml" ContentType="application/vnd.openxmlformats-officedocument.themeOverride+xml"/>
  <Override PartName="/ppt/drawings/drawing39.xml" ContentType="application/vnd.openxmlformats-officedocument.drawingml.chartshapes+xml"/>
  <Override PartName="/ppt/charts/chart40.xml" ContentType="application/vnd.openxmlformats-officedocument.drawingml.chart+xml"/>
  <Override PartName="/ppt/theme/themeOverride40.xml" ContentType="application/vnd.openxmlformats-officedocument.themeOverride+xml"/>
  <Override PartName="/ppt/drawings/drawing40.xml" ContentType="application/vnd.openxmlformats-officedocument.drawingml.chartshapes+xml"/>
  <Override PartName="/ppt/charts/chart41.xml" ContentType="application/vnd.openxmlformats-officedocument.drawingml.chart+xml"/>
  <Override PartName="/ppt/theme/themeOverride41.xml" ContentType="application/vnd.openxmlformats-officedocument.themeOverride+xml"/>
  <Override PartName="/ppt/drawings/drawing41.xml" ContentType="application/vnd.openxmlformats-officedocument.drawingml.chartshapes+xml"/>
  <Override PartName="/ppt/charts/chart42.xml" ContentType="application/vnd.openxmlformats-officedocument.drawingml.chart+xml"/>
  <Override PartName="/ppt/theme/themeOverride42.xml" ContentType="application/vnd.openxmlformats-officedocument.themeOverride+xml"/>
  <Override PartName="/ppt/drawings/drawing42.xml" ContentType="application/vnd.openxmlformats-officedocument.drawingml.chartshapes+xml"/>
  <Override PartName="/ppt/charts/chart43.xml" ContentType="application/vnd.openxmlformats-officedocument.drawingml.chart+xml"/>
  <Override PartName="/ppt/theme/themeOverride43.xml" ContentType="application/vnd.openxmlformats-officedocument.themeOverride+xml"/>
  <Override PartName="/ppt/drawings/drawing43.xml" ContentType="application/vnd.openxmlformats-officedocument.drawingml.chartshapes+xml"/>
  <Override PartName="/ppt/charts/chart44.xml" ContentType="application/vnd.openxmlformats-officedocument.drawingml.chart+xml"/>
  <Override PartName="/ppt/theme/themeOverride44.xml" ContentType="application/vnd.openxmlformats-officedocument.themeOverride+xml"/>
  <Override PartName="/ppt/drawings/drawing44.xml" ContentType="application/vnd.openxmlformats-officedocument.drawingml.chartshapes+xml"/>
  <Override PartName="/ppt/charts/chart45.xml" ContentType="application/vnd.openxmlformats-officedocument.drawingml.chart+xml"/>
  <Override PartName="/ppt/theme/themeOverride45.xml" ContentType="application/vnd.openxmlformats-officedocument.themeOverride+xml"/>
  <Override PartName="/ppt/drawings/drawing45.xml" ContentType="application/vnd.openxmlformats-officedocument.drawingml.chartshapes+xml"/>
  <Override PartName="/ppt/charts/chart46.xml" ContentType="application/vnd.openxmlformats-officedocument.drawingml.chart+xml"/>
  <Override PartName="/ppt/theme/themeOverride46.xml" ContentType="application/vnd.openxmlformats-officedocument.themeOverride+xml"/>
  <Override PartName="/ppt/drawings/drawing46.xml" ContentType="application/vnd.openxmlformats-officedocument.drawingml.chartshapes+xml"/>
  <Override PartName="/ppt/charts/chart47.xml" ContentType="application/vnd.openxmlformats-officedocument.drawingml.chart+xml"/>
  <Override PartName="/ppt/theme/themeOverride47.xml" ContentType="application/vnd.openxmlformats-officedocument.themeOverride+xml"/>
  <Override PartName="/ppt/drawings/drawing47.xml" ContentType="application/vnd.openxmlformats-officedocument.drawingml.chartshapes+xml"/>
  <Override PartName="/ppt/charts/chart48.xml" ContentType="application/vnd.openxmlformats-officedocument.drawingml.chart+xml"/>
  <Override PartName="/ppt/theme/themeOverride48.xml" ContentType="application/vnd.openxmlformats-officedocument.themeOverride+xml"/>
  <Override PartName="/ppt/drawings/drawing48.xml" ContentType="application/vnd.openxmlformats-officedocument.drawingml.chartshapes+xml"/>
  <Override PartName="/ppt/charts/chart49.xml" ContentType="application/vnd.openxmlformats-officedocument.drawingml.chart+xml"/>
  <Override PartName="/ppt/theme/themeOverride49.xml" ContentType="application/vnd.openxmlformats-officedocument.themeOverride+xml"/>
  <Override PartName="/ppt/drawings/drawing49.xml" ContentType="application/vnd.openxmlformats-officedocument.drawingml.chartshapes+xml"/>
  <Override PartName="/ppt/charts/chart50.xml" ContentType="application/vnd.openxmlformats-officedocument.drawingml.chart+xml"/>
  <Override PartName="/ppt/theme/themeOverride50.xml" ContentType="application/vnd.openxmlformats-officedocument.themeOverride+xml"/>
  <Override PartName="/ppt/drawings/drawing50.xml" ContentType="application/vnd.openxmlformats-officedocument.drawingml.chartshapes+xml"/>
  <Override PartName="/ppt/charts/chart51.xml" ContentType="application/vnd.openxmlformats-officedocument.drawingml.chart+xml"/>
  <Override PartName="/ppt/theme/themeOverride51.xml" ContentType="application/vnd.openxmlformats-officedocument.themeOverride+xml"/>
  <Override PartName="/ppt/drawings/drawing51.xml" ContentType="application/vnd.openxmlformats-officedocument.drawingml.chartshapes+xml"/>
  <Override PartName="/ppt/charts/chart52.xml" ContentType="application/vnd.openxmlformats-officedocument.drawingml.chart+xml"/>
  <Override PartName="/ppt/theme/themeOverride52.xml" ContentType="application/vnd.openxmlformats-officedocument.themeOverride+xml"/>
  <Override PartName="/ppt/drawings/drawing52.xml" ContentType="application/vnd.openxmlformats-officedocument.drawingml.chartshapes+xml"/>
  <Override PartName="/ppt/charts/chart53.xml" ContentType="application/vnd.openxmlformats-officedocument.drawingml.chart+xml"/>
  <Override PartName="/ppt/theme/themeOverride53.xml" ContentType="application/vnd.openxmlformats-officedocument.themeOverride+xml"/>
  <Override PartName="/ppt/drawings/drawing53.xml" ContentType="application/vnd.openxmlformats-officedocument.drawingml.chartshapes+xml"/>
  <Override PartName="/ppt/charts/chart54.xml" ContentType="application/vnd.openxmlformats-officedocument.drawingml.chart+xml"/>
  <Override PartName="/ppt/theme/themeOverride54.xml" ContentType="application/vnd.openxmlformats-officedocument.themeOverride+xml"/>
  <Override PartName="/ppt/drawings/drawing54.xml" ContentType="application/vnd.openxmlformats-officedocument.drawingml.chartshapes+xml"/>
  <Override PartName="/ppt/charts/chart55.xml" ContentType="application/vnd.openxmlformats-officedocument.drawingml.chart+xml"/>
  <Override PartName="/ppt/theme/themeOverride55.xml" ContentType="application/vnd.openxmlformats-officedocument.themeOverride+xml"/>
  <Override PartName="/ppt/drawings/drawing55.xml" ContentType="application/vnd.openxmlformats-officedocument.drawingml.chartshapes+xml"/>
  <Override PartName="/ppt/charts/chart56.xml" ContentType="application/vnd.openxmlformats-officedocument.drawingml.chart+xml"/>
  <Override PartName="/ppt/theme/themeOverride56.xml" ContentType="application/vnd.openxmlformats-officedocument.themeOverride+xml"/>
  <Override PartName="/ppt/drawings/drawing56.xml" ContentType="application/vnd.openxmlformats-officedocument.drawingml.chartshapes+xml"/>
  <Override PartName="/ppt/charts/chart57.xml" ContentType="application/vnd.openxmlformats-officedocument.drawingml.chart+xml"/>
  <Override PartName="/ppt/theme/themeOverride57.xml" ContentType="application/vnd.openxmlformats-officedocument.themeOverride+xml"/>
  <Override PartName="/ppt/drawings/drawing57.xml" ContentType="application/vnd.openxmlformats-officedocument.drawingml.chartshapes+xml"/>
  <Override PartName="/ppt/charts/chart58.xml" ContentType="application/vnd.openxmlformats-officedocument.drawingml.chart+xml"/>
  <Override PartName="/ppt/theme/themeOverride58.xml" ContentType="application/vnd.openxmlformats-officedocument.themeOverride+xml"/>
  <Override PartName="/ppt/drawings/drawing58.xml" ContentType="application/vnd.openxmlformats-officedocument.drawingml.chartshapes+xml"/>
  <Override PartName="/ppt/charts/chart59.xml" ContentType="application/vnd.openxmlformats-officedocument.drawingml.chart+xml"/>
  <Override PartName="/ppt/theme/themeOverride59.xml" ContentType="application/vnd.openxmlformats-officedocument.themeOverride+xml"/>
  <Override PartName="/ppt/drawings/drawing59.xml" ContentType="application/vnd.openxmlformats-officedocument.drawingml.chartshapes+xml"/>
  <Override PartName="/ppt/charts/chart60.xml" ContentType="application/vnd.openxmlformats-officedocument.drawingml.chart+xml"/>
  <Override PartName="/ppt/theme/themeOverride60.xml" ContentType="application/vnd.openxmlformats-officedocument.themeOverride+xml"/>
  <Override PartName="/ppt/drawings/drawing60.xml" ContentType="application/vnd.openxmlformats-officedocument.drawingml.chartshapes+xml"/>
  <Override PartName="/ppt/charts/chart61.xml" ContentType="application/vnd.openxmlformats-officedocument.drawingml.chart+xml"/>
  <Override PartName="/ppt/theme/themeOverride61.xml" ContentType="application/vnd.openxmlformats-officedocument.themeOverride+xml"/>
  <Override PartName="/ppt/drawings/drawing61.xml" ContentType="application/vnd.openxmlformats-officedocument.drawingml.chartshapes+xml"/>
  <Override PartName="/ppt/charts/chart62.xml" ContentType="application/vnd.openxmlformats-officedocument.drawingml.chart+xml"/>
  <Override PartName="/ppt/theme/themeOverride62.xml" ContentType="application/vnd.openxmlformats-officedocument.themeOverride+xml"/>
  <Override PartName="/ppt/drawings/drawing62.xml" ContentType="application/vnd.openxmlformats-officedocument.drawingml.chartshapes+xml"/>
  <Override PartName="/ppt/charts/chart63.xml" ContentType="application/vnd.openxmlformats-officedocument.drawingml.chart+xml"/>
  <Override PartName="/ppt/theme/themeOverride63.xml" ContentType="application/vnd.openxmlformats-officedocument.themeOverride+xml"/>
  <Override PartName="/ppt/drawings/drawing63.xml" ContentType="application/vnd.openxmlformats-officedocument.drawingml.chartshapes+xml"/>
  <Override PartName="/ppt/charts/chart64.xml" ContentType="application/vnd.openxmlformats-officedocument.drawingml.chart+xml"/>
  <Override PartName="/ppt/theme/themeOverride64.xml" ContentType="application/vnd.openxmlformats-officedocument.themeOverride+xml"/>
  <Override PartName="/ppt/drawings/drawing64.xml" ContentType="application/vnd.openxmlformats-officedocument.drawingml.chartshapes+xml"/>
  <Override PartName="/ppt/charts/chart65.xml" ContentType="application/vnd.openxmlformats-officedocument.drawingml.chart+xml"/>
  <Override PartName="/ppt/theme/themeOverride65.xml" ContentType="application/vnd.openxmlformats-officedocument.themeOverride+xml"/>
  <Override PartName="/ppt/drawings/drawing65.xml" ContentType="application/vnd.openxmlformats-officedocument.drawingml.chartshapes+xml"/>
  <Override PartName="/ppt/charts/chart66.xml" ContentType="application/vnd.openxmlformats-officedocument.drawingml.chart+xml"/>
  <Override PartName="/ppt/theme/themeOverride66.xml" ContentType="application/vnd.openxmlformats-officedocument.themeOverride+xml"/>
  <Override PartName="/ppt/drawings/drawing66.xml" ContentType="application/vnd.openxmlformats-officedocument.drawingml.chartshapes+xml"/>
  <Override PartName="/ppt/charts/chart67.xml" ContentType="application/vnd.openxmlformats-officedocument.drawingml.chart+xml"/>
  <Override PartName="/ppt/theme/themeOverride67.xml" ContentType="application/vnd.openxmlformats-officedocument.themeOverride+xml"/>
  <Override PartName="/ppt/drawings/drawing67.xml" ContentType="application/vnd.openxmlformats-officedocument.drawingml.chartshapes+xml"/>
  <Override PartName="/ppt/charts/chart68.xml" ContentType="application/vnd.openxmlformats-officedocument.drawingml.chart+xml"/>
  <Override PartName="/ppt/theme/themeOverride68.xml" ContentType="application/vnd.openxmlformats-officedocument.themeOverride+xml"/>
  <Override PartName="/ppt/drawings/drawing68.xml" ContentType="application/vnd.openxmlformats-officedocument.drawingml.chartshapes+xml"/>
  <Override PartName="/ppt/charts/chart69.xml" ContentType="application/vnd.openxmlformats-officedocument.drawingml.chart+xml"/>
  <Override PartName="/ppt/theme/themeOverride69.xml" ContentType="application/vnd.openxmlformats-officedocument.themeOverride+xml"/>
  <Override PartName="/ppt/drawings/drawing69.xml" ContentType="application/vnd.openxmlformats-officedocument.drawingml.chartshapes+xml"/>
  <Override PartName="/ppt/charts/chart70.xml" ContentType="application/vnd.openxmlformats-officedocument.drawingml.chart+xml"/>
  <Override PartName="/ppt/theme/themeOverride70.xml" ContentType="application/vnd.openxmlformats-officedocument.themeOverride+xml"/>
  <Override PartName="/ppt/drawings/drawing70.xml" ContentType="application/vnd.openxmlformats-officedocument.drawingml.chartshapes+xml"/>
  <Override PartName="/ppt/charts/chart71.xml" ContentType="application/vnd.openxmlformats-officedocument.drawingml.chart+xml"/>
  <Override PartName="/ppt/theme/themeOverride71.xml" ContentType="application/vnd.openxmlformats-officedocument.themeOverride+xml"/>
  <Override PartName="/ppt/drawings/drawing71.xml" ContentType="application/vnd.openxmlformats-officedocument.drawingml.chartshapes+xml"/>
  <Override PartName="/ppt/charts/chart72.xml" ContentType="application/vnd.openxmlformats-officedocument.drawingml.chart+xml"/>
  <Override PartName="/ppt/theme/themeOverride72.xml" ContentType="application/vnd.openxmlformats-officedocument.themeOverride+xml"/>
  <Override PartName="/ppt/drawings/drawing72.xml" ContentType="application/vnd.openxmlformats-officedocument.drawingml.chartshapes+xml"/>
  <Override PartName="/ppt/charts/chart73.xml" ContentType="application/vnd.openxmlformats-officedocument.drawingml.chart+xml"/>
  <Override PartName="/ppt/theme/themeOverride73.xml" ContentType="application/vnd.openxmlformats-officedocument.themeOverride+xml"/>
  <Override PartName="/ppt/drawings/drawing73.xml" ContentType="application/vnd.openxmlformats-officedocument.drawingml.chartshapes+xml"/>
  <Override PartName="/ppt/charts/chart74.xml" ContentType="application/vnd.openxmlformats-officedocument.drawingml.chart+xml"/>
  <Override PartName="/ppt/theme/themeOverride74.xml" ContentType="application/vnd.openxmlformats-officedocument.themeOverride+xml"/>
  <Override PartName="/ppt/drawings/drawing74.xml" ContentType="application/vnd.openxmlformats-officedocument.drawingml.chartshapes+xml"/>
  <Override PartName="/ppt/charts/chart75.xml" ContentType="application/vnd.openxmlformats-officedocument.drawingml.chart+xml"/>
  <Override PartName="/ppt/theme/themeOverride75.xml" ContentType="application/vnd.openxmlformats-officedocument.themeOverride+xml"/>
  <Override PartName="/ppt/drawings/drawing75.xml" ContentType="application/vnd.openxmlformats-officedocument.drawingml.chartshapes+xml"/>
  <Override PartName="/ppt/charts/chart76.xml" ContentType="application/vnd.openxmlformats-officedocument.drawingml.chart+xml"/>
  <Override PartName="/ppt/theme/themeOverride76.xml" ContentType="application/vnd.openxmlformats-officedocument.themeOverride+xml"/>
  <Override PartName="/ppt/drawings/drawing76.xml" ContentType="application/vnd.openxmlformats-officedocument.drawingml.chartshapes+xml"/>
  <Override PartName="/ppt/charts/chart77.xml" ContentType="application/vnd.openxmlformats-officedocument.drawingml.chart+xml"/>
  <Override PartName="/ppt/theme/themeOverride77.xml" ContentType="application/vnd.openxmlformats-officedocument.themeOverride+xml"/>
  <Override PartName="/ppt/drawings/drawing77.xml" ContentType="application/vnd.openxmlformats-officedocument.drawingml.chartshapes+xml"/>
  <Override PartName="/ppt/charts/chart78.xml" ContentType="application/vnd.openxmlformats-officedocument.drawingml.chart+xml"/>
  <Override PartName="/ppt/theme/themeOverride78.xml" ContentType="application/vnd.openxmlformats-officedocument.themeOverride+xml"/>
  <Override PartName="/ppt/drawings/drawing78.xml" ContentType="application/vnd.openxmlformats-officedocument.drawingml.chartshapes+xml"/>
  <Override PartName="/ppt/charts/chart79.xml" ContentType="application/vnd.openxmlformats-officedocument.drawingml.chart+xml"/>
  <Override PartName="/ppt/theme/themeOverride79.xml" ContentType="application/vnd.openxmlformats-officedocument.themeOverride+xml"/>
  <Override PartName="/ppt/drawings/drawing79.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 id="327" r:id="rId76"/>
    <p:sldId id="328" r:id="rId77"/>
    <p:sldId id="329" r:id="rId78"/>
    <p:sldId id="330" r:id="rId79"/>
    <p:sldId id="331" r:id="rId80"/>
    <p:sldId id="332" r:id="rId81"/>
    <p:sldId id="333" r:id="rId82"/>
    <p:sldId id="334" r:id="rId8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274"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chartUserShapes" Target="../drawings/drawing10.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3" Type="http://schemas.openxmlformats.org/officeDocument/2006/relationships/chartUserShapes" Target="../drawings/drawing11.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3" Type="http://schemas.openxmlformats.org/officeDocument/2006/relationships/chartUserShapes" Target="../drawings/drawing12.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3" Type="http://schemas.openxmlformats.org/officeDocument/2006/relationships/chartUserShapes" Target="../drawings/drawing13.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3" Type="http://schemas.openxmlformats.org/officeDocument/2006/relationships/chartUserShapes" Target="../drawings/drawing14.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3" Type="http://schemas.openxmlformats.org/officeDocument/2006/relationships/chartUserShapes" Target="../drawings/drawing15.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3" Type="http://schemas.openxmlformats.org/officeDocument/2006/relationships/chartUserShapes" Target="../drawings/drawing16.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16.xml"/></Relationships>
</file>

<file path=ppt/charts/_rels/chart17.xml.rels><?xml version="1.0" encoding="UTF-8" standalone="yes"?>
<Relationships xmlns="http://schemas.openxmlformats.org/package/2006/relationships"><Relationship Id="rId3" Type="http://schemas.openxmlformats.org/officeDocument/2006/relationships/chartUserShapes" Target="../drawings/drawing17.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17.xml"/></Relationships>
</file>

<file path=ppt/charts/_rels/chart18.xml.rels><?xml version="1.0" encoding="UTF-8" standalone="yes"?>
<Relationships xmlns="http://schemas.openxmlformats.org/package/2006/relationships"><Relationship Id="rId3" Type="http://schemas.openxmlformats.org/officeDocument/2006/relationships/chartUserShapes" Target="../drawings/drawing18.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18.xml"/></Relationships>
</file>

<file path=ppt/charts/_rels/chart19.xml.rels><?xml version="1.0" encoding="UTF-8" standalone="yes"?>
<Relationships xmlns="http://schemas.openxmlformats.org/package/2006/relationships"><Relationship Id="rId3" Type="http://schemas.openxmlformats.org/officeDocument/2006/relationships/chartUserShapes" Target="../drawings/drawing19.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19.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3" Type="http://schemas.openxmlformats.org/officeDocument/2006/relationships/chartUserShapes" Target="../drawings/drawing20.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20.xml"/></Relationships>
</file>

<file path=ppt/charts/_rels/chart21.xml.rels><?xml version="1.0" encoding="UTF-8" standalone="yes"?>
<Relationships xmlns="http://schemas.openxmlformats.org/package/2006/relationships"><Relationship Id="rId3" Type="http://schemas.openxmlformats.org/officeDocument/2006/relationships/chartUserShapes" Target="../drawings/drawing21.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21.xml"/></Relationships>
</file>

<file path=ppt/charts/_rels/chart22.xml.rels><?xml version="1.0" encoding="UTF-8" standalone="yes"?>
<Relationships xmlns="http://schemas.openxmlformats.org/package/2006/relationships"><Relationship Id="rId3" Type="http://schemas.openxmlformats.org/officeDocument/2006/relationships/chartUserShapes" Target="../drawings/drawing22.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22.xml"/></Relationships>
</file>

<file path=ppt/charts/_rels/chart23.xml.rels><?xml version="1.0" encoding="UTF-8" standalone="yes"?>
<Relationships xmlns="http://schemas.openxmlformats.org/package/2006/relationships"><Relationship Id="rId3" Type="http://schemas.openxmlformats.org/officeDocument/2006/relationships/chartUserShapes" Target="../drawings/drawing23.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23.xml"/></Relationships>
</file>

<file path=ppt/charts/_rels/chart24.xml.rels><?xml version="1.0" encoding="UTF-8" standalone="yes"?>
<Relationships xmlns="http://schemas.openxmlformats.org/package/2006/relationships"><Relationship Id="rId3" Type="http://schemas.openxmlformats.org/officeDocument/2006/relationships/chartUserShapes" Target="../drawings/drawing24.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24.xml"/></Relationships>
</file>

<file path=ppt/charts/_rels/chart25.xml.rels><?xml version="1.0" encoding="UTF-8" standalone="yes"?>
<Relationships xmlns="http://schemas.openxmlformats.org/package/2006/relationships"><Relationship Id="rId3" Type="http://schemas.openxmlformats.org/officeDocument/2006/relationships/chartUserShapes" Target="../drawings/drawing25.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25.xml"/></Relationships>
</file>

<file path=ppt/charts/_rels/chart26.xml.rels><?xml version="1.0" encoding="UTF-8" standalone="yes"?>
<Relationships xmlns="http://schemas.openxmlformats.org/package/2006/relationships"><Relationship Id="rId3" Type="http://schemas.openxmlformats.org/officeDocument/2006/relationships/chartUserShapes" Target="../drawings/drawing26.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26.xml"/></Relationships>
</file>

<file path=ppt/charts/_rels/chart27.xml.rels><?xml version="1.0" encoding="UTF-8" standalone="yes"?>
<Relationships xmlns="http://schemas.openxmlformats.org/package/2006/relationships"><Relationship Id="rId3" Type="http://schemas.openxmlformats.org/officeDocument/2006/relationships/chartUserShapes" Target="../drawings/drawing27.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27.xml"/></Relationships>
</file>

<file path=ppt/charts/_rels/chart28.xml.rels><?xml version="1.0" encoding="UTF-8" standalone="yes"?>
<Relationships xmlns="http://schemas.openxmlformats.org/package/2006/relationships"><Relationship Id="rId3" Type="http://schemas.openxmlformats.org/officeDocument/2006/relationships/chartUserShapes" Target="../drawings/drawing28.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28.xml"/></Relationships>
</file>

<file path=ppt/charts/_rels/chart29.xml.rels><?xml version="1.0" encoding="UTF-8" standalone="yes"?>
<Relationships xmlns="http://schemas.openxmlformats.org/package/2006/relationships"><Relationship Id="rId3" Type="http://schemas.openxmlformats.org/officeDocument/2006/relationships/chartUserShapes" Target="../drawings/drawing29.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29.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3.xml"/></Relationships>
</file>

<file path=ppt/charts/_rels/chart30.xml.rels><?xml version="1.0" encoding="UTF-8" standalone="yes"?>
<Relationships xmlns="http://schemas.openxmlformats.org/package/2006/relationships"><Relationship Id="rId3" Type="http://schemas.openxmlformats.org/officeDocument/2006/relationships/chartUserShapes" Target="../drawings/drawing30.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30.xml"/></Relationships>
</file>

<file path=ppt/charts/_rels/chart31.xml.rels><?xml version="1.0" encoding="UTF-8" standalone="yes"?>
<Relationships xmlns="http://schemas.openxmlformats.org/package/2006/relationships"><Relationship Id="rId3" Type="http://schemas.openxmlformats.org/officeDocument/2006/relationships/chartUserShapes" Target="../drawings/drawing31.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31.xml"/></Relationships>
</file>

<file path=ppt/charts/_rels/chart32.xml.rels><?xml version="1.0" encoding="UTF-8" standalone="yes"?>
<Relationships xmlns="http://schemas.openxmlformats.org/package/2006/relationships"><Relationship Id="rId3" Type="http://schemas.openxmlformats.org/officeDocument/2006/relationships/chartUserShapes" Target="../drawings/drawing32.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32.xml"/></Relationships>
</file>

<file path=ppt/charts/_rels/chart33.xml.rels><?xml version="1.0" encoding="UTF-8" standalone="yes"?>
<Relationships xmlns="http://schemas.openxmlformats.org/package/2006/relationships"><Relationship Id="rId3" Type="http://schemas.openxmlformats.org/officeDocument/2006/relationships/chartUserShapes" Target="../drawings/drawing33.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33.xml"/></Relationships>
</file>

<file path=ppt/charts/_rels/chart34.xml.rels><?xml version="1.0" encoding="UTF-8" standalone="yes"?>
<Relationships xmlns="http://schemas.openxmlformats.org/package/2006/relationships"><Relationship Id="rId3" Type="http://schemas.openxmlformats.org/officeDocument/2006/relationships/chartUserShapes" Target="../drawings/drawing34.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34.xml"/></Relationships>
</file>

<file path=ppt/charts/_rels/chart35.xml.rels><?xml version="1.0" encoding="UTF-8" standalone="yes"?>
<Relationships xmlns="http://schemas.openxmlformats.org/package/2006/relationships"><Relationship Id="rId3" Type="http://schemas.openxmlformats.org/officeDocument/2006/relationships/chartUserShapes" Target="../drawings/drawing35.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35.xml"/></Relationships>
</file>

<file path=ppt/charts/_rels/chart36.xml.rels><?xml version="1.0" encoding="UTF-8" standalone="yes"?>
<Relationships xmlns="http://schemas.openxmlformats.org/package/2006/relationships"><Relationship Id="rId3" Type="http://schemas.openxmlformats.org/officeDocument/2006/relationships/chartUserShapes" Target="../drawings/drawing36.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36.xml"/></Relationships>
</file>

<file path=ppt/charts/_rels/chart37.xml.rels><?xml version="1.0" encoding="UTF-8" standalone="yes"?>
<Relationships xmlns="http://schemas.openxmlformats.org/package/2006/relationships"><Relationship Id="rId3" Type="http://schemas.openxmlformats.org/officeDocument/2006/relationships/chartUserShapes" Target="../drawings/drawing37.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37.xml"/></Relationships>
</file>

<file path=ppt/charts/_rels/chart38.xml.rels><?xml version="1.0" encoding="UTF-8" standalone="yes"?>
<Relationships xmlns="http://schemas.openxmlformats.org/package/2006/relationships"><Relationship Id="rId3" Type="http://schemas.openxmlformats.org/officeDocument/2006/relationships/chartUserShapes" Target="../drawings/drawing38.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38.xml"/></Relationships>
</file>

<file path=ppt/charts/_rels/chart39.xml.rels><?xml version="1.0" encoding="UTF-8" standalone="yes"?>
<Relationships xmlns="http://schemas.openxmlformats.org/package/2006/relationships"><Relationship Id="rId3" Type="http://schemas.openxmlformats.org/officeDocument/2006/relationships/chartUserShapes" Target="../drawings/drawing39.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39.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4.xml"/></Relationships>
</file>

<file path=ppt/charts/_rels/chart40.xml.rels><?xml version="1.0" encoding="UTF-8" standalone="yes"?>
<Relationships xmlns="http://schemas.openxmlformats.org/package/2006/relationships"><Relationship Id="rId3" Type="http://schemas.openxmlformats.org/officeDocument/2006/relationships/chartUserShapes" Target="../drawings/drawing40.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40.xml"/></Relationships>
</file>

<file path=ppt/charts/_rels/chart41.xml.rels><?xml version="1.0" encoding="UTF-8" standalone="yes"?>
<Relationships xmlns="http://schemas.openxmlformats.org/package/2006/relationships"><Relationship Id="rId3" Type="http://schemas.openxmlformats.org/officeDocument/2006/relationships/chartUserShapes" Target="../drawings/drawing41.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41.xml"/></Relationships>
</file>

<file path=ppt/charts/_rels/chart42.xml.rels><?xml version="1.0" encoding="UTF-8" standalone="yes"?>
<Relationships xmlns="http://schemas.openxmlformats.org/package/2006/relationships"><Relationship Id="rId3" Type="http://schemas.openxmlformats.org/officeDocument/2006/relationships/chartUserShapes" Target="../drawings/drawing42.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42.xml"/></Relationships>
</file>

<file path=ppt/charts/_rels/chart43.xml.rels><?xml version="1.0" encoding="UTF-8" standalone="yes"?>
<Relationships xmlns="http://schemas.openxmlformats.org/package/2006/relationships"><Relationship Id="rId3" Type="http://schemas.openxmlformats.org/officeDocument/2006/relationships/chartUserShapes" Target="../drawings/drawing43.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43.xml"/></Relationships>
</file>

<file path=ppt/charts/_rels/chart44.xml.rels><?xml version="1.0" encoding="UTF-8" standalone="yes"?>
<Relationships xmlns="http://schemas.openxmlformats.org/package/2006/relationships"><Relationship Id="rId3" Type="http://schemas.openxmlformats.org/officeDocument/2006/relationships/chartUserShapes" Target="../drawings/drawing44.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44.xml"/></Relationships>
</file>

<file path=ppt/charts/_rels/chart45.xml.rels><?xml version="1.0" encoding="UTF-8" standalone="yes"?>
<Relationships xmlns="http://schemas.openxmlformats.org/package/2006/relationships"><Relationship Id="rId3" Type="http://schemas.openxmlformats.org/officeDocument/2006/relationships/chartUserShapes" Target="../drawings/drawing45.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45.xml"/></Relationships>
</file>

<file path=ppt/charts/_rels/chart46.xml.rels><?xml version="1.0" encoding="UTF-8" standalone="yes"?>
<Relationships xmlns="http://schemas.openxmlformats.org/package/2006/relationships"><Relationship Id="rId3" Type="http://schemas.openxmlformats.org/officeDocument/2006/relationships/chartUserShapes" Target="../drawings/drawing46.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46.xml"/></Relationships>
</file>

<file path=ppt/charts/_rels/chart47.xml.rels><?xml version="1.0" encoding="UTF-8" standalone="yes"?>
<Relationships xmlns="http://schemas.openxmlformats.org/package/2006/relationships"><Relationship Id="rId3" Type="http://schemas.openxmlformats.org/officeDocument/2006/relationships/chartUserShapes" Target="../drawings/drawing47.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47.xml"/></Relationships>
</file>

<file path=ppt/charts/_rels/chart48.xml.rels><?xml version="1.0" encoding="UTF-8" standalone="yes"?>
<Relationships xmlns="http://schemas.openxmlformats.org/package/2006/relationships"><Relationship Id="rId3" Type="http://schemas.openxmlformats.org/officeDocument/2006/relationships/chartUserShapes" Target="../drawings/drawing48.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48.xml"/></Relationships>
</file>

<file path=ppt/charts/_rels/chart49.xml.rels><?xml version="1.0" encoding="UTF-8" standalone="yes"?>
<Relationships xmlns="http://schemas.openxmlformats.org/package/2006/relationships"><Relationship Id="rId3" Type="http://schemas.openxmlformats.org/officeDocument/2006/relationships/chartUserShapes" Target="../drawings/drawing49.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49.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5.xml"/></Relationships>
</file>

<file path=ppt/charts/_rels/chart50.xml.rels><?xml version="1.0" encoding="UTF-8" standalone="yes"?>
<Relationships xmlns="http://schemas.openxmlformats.org/package/2006/relationships"><Relationship Id="rId3" Type="http://schemas.openxmlformats.org/officeDocument/2006/relationships/chartUserShapes" Target="../drawings/drawing50.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50.xml"/></Relationships>
</file>

<file path=ppt/charts/_rels/chart51.xml.rels><?xml version="1.0" encoding="UTF-8" standalone="yes"?>
<Relationships xmlns="http://schemas.openxmlformats.org/package/2006/relationships"><Relationship Id="rId3" Type="http://schemas.openxmlformats.org/officeDocument/2006/relationships/chartUserShapes" Target="../drawings/drawing51.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51.xml"/></Relationships>
</file>

<file path=ppt/charts/_rels/chart52.xml.rels><?xml version="1.0" encoding="UTF-8" standalone="yes"?>
<Relationships xmlns="http://schemas.openxmlformats.org/package/2006/relationships"><Relationship Id="rId3" Type="http://schemas.openxmlformats.org/officeDocument/2006/relationships/chartUserShapes" Target="../drawings/drawing52.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52.xml"/></Relationships>
</file>

<file path=ppt/charts/_rels/chart53.xml.rels><?xml version="1.0" encoding="UTF-8" standalone="yes"?>
<Relationships xmlns="http://schemas.openxmlformats.org/package/2006/relationships"><Relationship Id="rId3" Type="http://schemas.openxmlformats.org/officeDocument/2006/relationships/chartUserShapes" Target="../drawings/drawing53.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53.xml"/></Relationships>
</file>

<file path=ppt/charts/_rels/chart54.xml.rels><?xml version="1.0" encoding="UTF-8" standalone="yes"?>
<Relationships xmlns="http://schemas.openxmlformats.org/package/2006/relationships"><Relationship Id="rId3" Type="http://schemas.openxmlformats.org/officeDocument/2006/relationships/chartUserShapes" Target="../drawings/drawing54.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54.xml"/></Relationships>
</file>

<file path=ppt/charts/_rels/chart55.xml.rels><?xml version="1.0" encoding="UTF-8" standalone="yes"?>
<Relationships xmlns="http://schemas.openxmlformats.org/package/2006/relationships"><Relationship Id="rId3" Type="http://schemas.openxmlformats.org/officeDocument/2006/relationships/chartUserShapes" Target="../drawings/drawing55.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55.xml"/></Relationships>
</file>

<file path=ppt/charts/_rels/chart56.xml.rels><?xml version="1.0" encoding="UTF-8" standalone="yes"?>
<Relationships xmlns="http://schemas.openxmlformats.org/package/2006/relationships"><Relationship Id="rId3" Type="http://schemas.openxmlformats.org/officeDocument/2006/relationships/chartUserShapes" Target="../drawings/drawing56.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56.xml"/></Relationships>
</file>

<file path=ppt/charts/_rels/chart57.xml.rels><?xml version="1.0" encoding="UTF-8" standalone="yes"?>
<Relationships xmlns="http://schemas.openxmlformats.org/package/2006/relationships"><Relationship Id="rId3" Type="http://schemas.openxmlformats.org/officeDocument/2006/relationships/chartUserShapes" Target="../drawings/drawing57.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57.xml"/></Relationships>
</file>

<file path=ppt/charts/_rels/chart58.xml.rels><?xml version="1.0" encoding="UTF-8" standalone="yes"?>
<Relationships xmlns="http://schemas.openxmlformats.org/package/2006/relationships"><Relationship Id="rId3" Type="http://schemas.openxmlformats.org/officeDocument/2006/relationships/chartUserShapes" Target="../drawings/drawing58.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58.xml"/></Relationships>
</file>

<file path=ppt/charts/_rels/chart59.xml.rels><?xml version="1.0" encoding="UTF-8" standalone="yes"?>
<Relationships xmlns="http://schemas.openxmlformats.org/package/2006/relationships"><Relationship Id="rId3" Type="http://schemas.openxmlformats.org/officeDocument/2006/relationships/chartUserShapes" Target="../drawings/drawing59.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59.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6.xml"/></Relationships>
</file>

<file path=ppt/charts/_rels/chart60.xml.rels><?xml version="1.0" encoding="UTF-8" standalone="yes"?>
<Relationships xmlns="http://schemas.openxmlformats.org/package/2006/relationships"><Relationship Id="rId3" Type="http://schemas.openxmlformats.org/officeDocument/2006/relationships/chartUserShapes" Target="../drawings/drawing60.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60.xml"/></Relationships>
</file>

<file path=ppt/charts/_rels/chart61.xml.rels><?xml version="1.0" encoding="UTF-8" standalone="yes"?>
<Relationships xmlns="http://schemas.openxmlformats.org/package/2006/relationships"><Relationship Id="rId3" Type="http://schemas.openxmlformats.org/officeDocument/2006/relationships/chartUserShapes" Target="../drawings/drawing61.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61.xml"/></Relationships>
</file>

<file path=ppt/charts/_rels/chart62.xml.rels><?xml version="1.0" encoding="UTF-8" standalone="yes"?>
<Relationships xmlns="http://schemas.openxmlformats.org/package/2006/relationships"><Relationship Id="rId3" Type="http://schemas.openxmlformats.org/officeDocument/2006/relationships/chartUserShapes" Target="../drawings/drawing62.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62.xml"/></Relationships>
</file>

<file path=ppt/charts/_rels/chart63.xml.rels><?xml version="1.0" encoding="UTF-8" standalone="yes"?>
<Relationships xmlns="http://schemas.openxmlformats.org/package/2006/relationships"><Relationship Id="rId3" Type="http://schemas.openxmlformats.org/officeDocument/2006/relationships/chartUserShapes" Target="../drawings/drawing63.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63.xml"/></Relationships>
</file>

<file path=ppt/charts/_rels/chart64.xml.rels><?xml version="1.0" encoding="UTF-8" standalone="yes"?>
<Relationships xmlns="http://schemas.openxmlformats.org/package/2006/relationships"><Relationship Id="rId3" Type="http://schemas.openxmlformats.org/officeDocument/2006/relationships/chartUserShapes" Target="../drawings/drawing64.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64.xml"/></Relationships>
</file>

<file path=ppt/charts/_rels/chart65.xml.rels><?xml version="1.0" encoding="UTF-8" standalone="yes"?>
<Relationships xmlns="http://schemas.openxmlformats.org/package/2006/relationships"><Relationship Id="rId3" Type="http://schemas.openxmlformats.org/officeDocument/2006/relationships/chartUserShapes" Target="../drawings/drawing65.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65.xml"/></Relationships>
</file>

<file path=ppt/charts/_rels/chart66.xml.rels><?xml version="1.0" encoding="UTF-8" standalone="yes"?>
<Relationships xmlns="http://schemas.openxmlformats.org/package/2006/relationships"><Relationship Id="rId3" Type="http://schemas.openxmlformats.org/officeDocument/2006/relationships/chartUserShapes" Target="../drawings/drawing66.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66.xml"/></Relationships>
</file>

<file path=ppt/charts/_rels/chart67.xml.rels><?xml version="1.0" encoding="UTF-8" standalone="yes"?>
<Relationships xmlns="http://schemas.openxmlformats.org/package/2006/relationships"><Relationship Id="rId3" Type="http://schemas.openxmlformats.org/officeDocument/2006/relationships/chartUserShapes" Target="../drawings/drawing67.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67.xml"/></Relationships>
</file>

<file path=ppt/charts/_rels/chart68.xml.rels><?xml version="1.0" encoding="UTF-8" standalone="yes"?>
<Relationships xmlns="http://schemas.openxmlformats.org/package/2006/relationships"><Relationship Id="rId3" Type="http://schemas.openxmlformats.org/officeDocument/2006/relationships/chartUserShapes" Target="../drawings/drawing68.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68.xml"/></Relationships>
</file>

<file path=ppt/charts/_rels/chart69.xml.rels><?xml version="1.0" encoding="UTF-8" standalone="yes"?>
<Relationships xmlns="http://schemas.openxmlformats.org/package/2006/relationships"><Relationship Id="rId3" Type="http://schemas.openxmlformats.org/officeDocument/2006/relationships/chartUserShapes" Target="../drawings/drawing69.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69.xm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7.xml"/></Relationships>
</file>

<file path=ppt/charts/_rels/chart70.xml.rels><?xml version="1.0" encoding="UTF-8" standalone="yes"?>
<Relationships xmlns="http://schemas.openxmlformats.org/package/2006/relationships"><Relationship Id="rId3" Type="http://schemas.openxmlformats.org/officeDocument/2006/relationships/chartUserShapes" Target="../drawings/drawing70.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70.xml"/></Relationships>
</file>

<file path=ppt/charts/_rels/chart71.xml.rels><?xml version="1.0" encoding="UTF-8" standalone="yes"?>
<Relationships xmlns="http://schemas.openxmlformats.org/package/2006/relationships"><Relationship Id="rId3" Type="http://schemas.openxmlformats.org/officeDocument/2006/relationships/chartUserShapes" Target="../drawings/drawing71.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71.xml"/></Relationships>
</file>

<file path=ppt/charts/_rels/chart72.xml.rels><?xml version="1.0" encoding="UTF-8" standalone="yes"?>
<Relationships xmlns="http://schemas.openxmlformats.org/package/2006/relationships"><Relationship Id="rId3" Type="http://schemas.openxmlformats.org/officeDocument/2006/relationships/chartUserShapes" Target="../drawings/drawing72.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72.xml"/></Relationships>
</file>

<file path=ppt/charts/_rels/chart73.xml.rels><?xml version="1.0" encoding="UTF-8" standalone="yes"?>
<Relationships xmlns="http://schemas.openxmlformats.org/package/2006/relationships"><Relationship Id="rId3" Type="http://schemas.openxmlformats.org/officeDocument/2006/relationships/chartUserShapes" Target="../drawings/drawing73.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73.xml"/></Relationships>
</file>

<file path=ppt/charts/_rels/chart74.xml.rels><?xml version="1.0" encoding="UTF-8" standalone="yes"?>
<Relationships xmlns="http://schemas.openxmlformats.org/package/2006/relationships"><Relationship Id="rId3" Type="http://schemas.openxmlformats.org/officeDocument/2006/relationships/chartUserShapes" Target="../drawings/drawing74.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74.xml"/></Relationships>
</file>

<file path=ppt/charts/_rels/chart75.xml.rels><?xml version="1.0" encoding="UTF-8" standalone="yes"?>
<Relationships xmlns="http://schemas.openxmlformats.org/package/2006/relationships"><Relationship Id="rId3" Type="http://schemas.openxmlformats.org/officeDocument/2006/relationships/chartUserShapes" Target="../drawings/drawing75.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75.xml"/></Relationships>
</file>

<file path=ppt/charts/_rels/chart76.xml.rels><?xml version="1.0" encoding="UTF-8" standalone="yes"?>
<Relationships xmlns="http://schemas.openxmlformats.org/package/2006/relationships"><Relationship Id="rId3" Type="http://schemas.openxmlformats.org/officeDocument/2006/relationships/chartUserShapes" Target="../drawings/drawing76.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76.xml"/></Relationships>
</file>

<file path=ppt/charts/_rels/chart77.xml.rels><?xml version="1.0" encoding="UTF-8" standalone="yes"?>
<Relationships xmlns="http://schemas.openxmlformats.org/package/2006/relationships"><Relationship Id="rId3" Type="http://schemas.openxmlformats.org/officeDocument/2006/relationships/chartUserShapes" Target="../drawings/drawing77.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77.xml"/></Relationships>
</file>

<file path=ppt/charts/_rels/chart78.xml.rels><?xml version="1.0" encoding="UTF-8" standalone="yes"?>
<Relationships xmlns="http://schemas.openxmlformats.org/package/2006/relationships"><Relationship Id="rId3" Type="http://schemas.openxmlformats.org/officeDocument/2006/relationships/chartUserShapes" Target="../drawings/drawing78.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78.xml"/></Relationships>
</file>

<file path=ppt/charts/_rels/chart79.xml.rels><?xml version="1.0" encoding="UTF-8" standalone="yes"?>
<Relationships xmlns="http://schemas.openxmlformats.org/package/2006/relationships"><Relationship Id="rId3" Type="http://schemas.openxmlformats.org/officeDocument/2006/relationships/chartUserShapes" Target="../drawings/drawing79.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79.xm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8.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3" Type="http://schemas.openxmlformats.org/officeDocument/2006/relationships/chartUserShapes" Target="../drawings/drawing9.xml"/><Relationship Id="rId2" Type="http://schemas.openxmlformats.org/officeDocument/2006/relationships/oleObject" Target="file:///\\westat.com\DFS\SURVEYTA\general\2016%20Profiles\Chart\Macro_2016P_charts.xlsm"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DQ01_1!$D$1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DQ01_1!$B$2:$C$4</c:f>
              <c:multiLvlStrCache>
                <c:ptCount val="3"/>
                <c:lvl>
                  <c:pt idx="0">
                    <c:v>Tobacco-use prevention</c:v>
                  </c:pt>
                  <c:pt idx="1">
                    <c:v>Nutrition</c:v>
                  </c:pt>
                  <c:pt idx="2">
                    <c:v>Physical activity</c:v>
                  </c:pt>
                </c:lvl>
                <c:lvl>
                  <c:pt idx="0">
                    <c:v>c.</c:v>
                  </c:pt>
                  <c:pt idx="1">
                    <c:v>b.</c:v>
                  </c:pt>
                  <c:pt idx="2">
                    <c:v>a.</c:v>
                  </c:pt>
                </c:lvl>
              </c:multiLvlStrCache>
            </c:multiLvlStrRef>
          </c:cat>
          <c:val>
            <c:numRef>
              <c:f>DQ01_1!$D$2:$D$4</c:f>
              <c:numCache>
                <c:formatCode>General</c:formatCode>
                <c:ptCount val="3"/>
                <c:pt idx="0">
                  <c:v>45.5</c:v>
                </c:pt>
                <c:pt idx="1">
                  <c:v>39.299999999999997</c:v>
                </c:pt>
                <c:pt idx="2">
                  <c:v>36.5</c:v>
                </c:pt>
              </c:numCache>
            </c:numRef>
          </c:val>
        </c:ser>
        <c:ser>
          <c:idx val="1"/>
          <c:order val="1"/>
          <c:tx>
            <c:strRef>
              <c:f>DQ01_1!$E$1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DQ01_1!$B$2:$C$4</c:f>
              <c:multiLvlStrCache>
                <c:ptCount val="3"/>
                <c:lvl>
                  <c:pt idx="0">
                    <c:v>Tobacco-use prevention</c:v>
                  </c:pt>
                  <c:pt idx="1">
                    <c:v>Nutrition</c:v>
                  </c:pt>
                  <c:pt idx="2">
                    <c:v>Physical activity</c:v>
                  </c:pt>
                </c:lvl>
                <c:lvl>
                  <c:pt idx="0">
                    <c:v>c.</c:v>
                  </c:pt>
                  <c:pt idx="1">
                    <c:v>b.</c:v>
                  </c:pt>
                  <c:pt idx="2">
                    <c:v>a.</c:v>
                  </c:pt>
                </c:lvl>
              </c:multiLvlStrCache>
            </c:multiLvlStrRef>
          </c:cat>
          <c:val>
            <c:numRef>
              <c:f>DQ01_1!$E$2:$E$4</c:f>
              <c:numCache>
                <c:formatCode>General</c:formatCode>
                <c:ptCount val="3"/>
                <c:pt idx="0">
                  <c:v>50.8</c:v>
                </c:pt>
                <c:pt idx="1">
                  <c:v>48.4</c:v>
                </c:pt>
                <c:pt idx="2">
                  <c:v>37.9</c:v>
                </c:pt>
              </c:numCache>
            </c:numRef>
          </c:val>
        </c:ser>
        <c:ser>
          <c:idx val="2"/>
          <c:order val="2"/>
          <c:tx>
            <c:strRef>
              <c:f>DQ01_1!$F$1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DQ01_1!$B$2:$C$4</c:f>
              <c:multiLvlStrCache>
                <c:ptCount val="3"/>
                <c:lvl>
                  <c:pt idx="0">
                    <c:v>Tobacco-use prevention</c:v>
                  </c:pt>
                  <c:pt idx="1">
                    <c:v>Nutrition</c:v>
                  </c:pt>
                  <c:pt idx="2">
                    <c:v>Physical activity</c:v>
                  </c:pt>
                </c:lvl>
                <c:lvl>
                  <c:pt idx="0">
                    <c:v>c.</c:v>
                  </c:pt>
                  <c:pt idx="1">
                    <c:v>b.</c:v>
                  </c:pt>
                  <c:pt idx="2">
                    <c:v>a.</c:v>
                  </c:pt>
                </c:lvl>
              </c:multiLvlStrCache>
            </c:multiLvlStrRef>
          </c:cat>
          <c:val>
            <c:numRef>
              <c:f>DQ01_1!$F$2:$F$4</c:f>
              <c:numCache>
                <c:formatCode>General</c:formatCode>
                <c:ptCount val="3"/>
                <c:pt idx="0">
                  <c:v>39.700000000000003</c:v>
                </c:pt>
                <c:pt idx="1">
                  <c:v>32</c:v>
                </c:pt>
                <c:pt idx="2">
                  <c:v>31.7</c:v>
                </c:pt>
              </c:numCache>
            </c:numRef>
          </c:val>
        </c:ser>
        <c:ser>
          <c:idx val="3"/>
          <c:order val="3"/>
          <c:tx>
            <c:strRef>
              <c:f>DQ01_1!$G$1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DQ01_1!$B$2:$C$4</c:f>
              <c:multiLvlStrCache>
                <c:ptCount val="3"/>
                <c:lvl>
                  <c:pt idx="0">
                    <c:v>Tobacco-use prevention</c:v>
                  </c:pt>
                  <c:pt idx="1">
                    <c:v>Nutrition</c:v>
                  </c:pt>
                  <c:pt idx="2">
                    <c:v>Physical activity</c:v>
                  </c:pt>
                </c:lvl>
                <c:lvl>
                  <c:pt idx="0">
                    <c:v>c.</c:v>
                  </c:pt>
                  <c:pt idx="1">
                    <c:v>b.</c:v>
                  </c:pt>
                  <c:pt idx="2">
                    <c:v>a.</c:v>
                  </c:pt>
                </c:lvl>
              </c:multiLvlStrCache>
            </c:multiLvlStrRef>
          </c:cat>
          <c:val>
            <c:numRef>
              <c:f>DQ01_1!$G$2:$G$4</c:f>
              <c:numCache>
                <c:formatCode>General</c:formatCode>
                <c:ptCount val="3"/>
                <c:pt idx="0">
                  <c:v>51.6</c:v>
                </c:pt>
                <c:pt idx="1">
                  <c:v>46</c:v>
                </c:pt>
                <c:pt idx="2">
                  <c:v>42.6</c:v>
                </c:pt>
              </c:numCache>
            </c:numRef>
          </c:val>
        </c:ser>
        <c:dLbls>
          <c:showLegendKey val="0"/>
          <c:showVal val="1"/>
          <c:showCatName val="0"/>
          <c:showSerName val="0"/>
          <c:showPercent val="0"/>
          <c:showBubbleSize val="0"/>
        </c:dLbls>
        <c:gapWidth val="300"/>
        <c:overlap val="-4"/>
        <c:axId val="228375840"/>
        <c:axId val="228375448"/>
      </c:barChart>
      <c:catAx>
        <c:axId val="228375840"/>
        <c:scaling>
          <c:orientation val="minMax"/>
        </c:scaling>
        <c:delete val="0"/>
        <c:axPos val="l"/>
        <c:numFmt formatCode="General" sourceLinked="0"/>
        <c:majorTickMark val="none"/>
        <c:minorTickMark val="none"/>
        <c:tickLblPos val="none"/>
        <c:spPr>
          <a:ln w="12700">
            <a:solidFill>
              <a:srgbClr val="000000"/>
            </a:solidFill>
            <a:prstDash val="solid"/>
          </a:ln>
        </c:spPr>
        <c:crossAx val="228375448"/>
        <c:crosses val="autoZero"/>
        <c:auto val="1"/>
        <c:lblAlgn val="ctr"/>
        <c:lblOffset val="100"/>
        <c:tickLblSkip val="1"/>
        <c:noMultiLvlLbl val="1"/>
      </c:catAx>
      <c:valAx>
        <c:axId val="22837544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228375840"/>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[Macro_2016P_charts.xlsm]DQ06_2!$D$1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[Macro_2016P_charts.xlsm]DQ06_2!$B$2:$C$4</c:f>
              <c:multiLvlStrCache>
                <c:ptCount val="3"/>
                <c:lvl>
                  <c:pt idx="0">
                    <c:v>Developed a written plan for implementing a Comprehensive School Physical Activity Program (a multi-component approach that provides opportunities for students to be physically active before, during, and after school)</c:v>
                  </c:pt>
                  <c:pt idx="1">
                    <c:v>Assessed the availability of physical activity opportunities for students</c:v>
                  </c:pt>
                  <c:pt idx="2">
                    <c:v>Reviewed health-related curricula or instructional materials</c:v>
                  </c:pt>
                </c:lvl>
                <c:lvl>
                  <c:pt idx="0">
                    <c:v>g.</c:v>
                  </c:pt>
                  <c:pt idx="1">
                    <c:v>f.</c:v>
                  </c:pt>
                  <c:pt idx="2">
                    <c:v>e.</c:v>
                  </c:pt>
                </c:lvl>
              </c:multiLvlStrCache>
            </c:multiLvlStrRef>
          </c:cat>
          <c:val>
            <c:numRef>
              <c:f>[Macro_2016P_charts.xlsm]DQ06_2!$D$2:$D$4</c:f>
              <c:numCache>
                <c:formatCode>General</c:formatCode>
                <c:ptCount val="3"/>
                <c:pt idx="0">
                  <c:v>24.2</c:v>
                </c:pt>
                <c:pt idx="1">
                  <c:v>77.400000000000006</c:v>
                </c:pt>
                <c:pt idx="2">
                  <c:v>74.5</c:v>
                </c:pt>
              </c:numCache>
            </c:numRef>
          </c:val>
        </c:ser>
        <c:ser>
          <c:idx val="1"/>
          <c:order val="1"/>
          <c:tx>
            <c:strRef>
              <c:f>[Macro_2016P_charts.xlsm]DQ06_2!$E$1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[Macro_2016P_charts.xlsm]DQ06_2!$B$2:$C$4</c:f>
              <c:multiLvlStrCache>
                <c:ptCount val="3"/>
                <c:lvl>
                  <c:pt idx="0">
                    <c:v>Developed a written plan for implementing a Comprehensive School Physical Activity Program (a multi-component approach that provides opportunities for students to be physically active before, during, and after school)</c:v>
                  </c:pt>
                  <c:pt idx="1">
                    <c:v>Assessed the availability of physical activity opportunities for students</c:v>
                  </c:pt>
                  <c:pt idx="2">
                    <c:v>Reviewed health-related curricula or instructional materials</c:v>
                  </c:pt>
                </c:lvl>
                <c:lvl>
                  <c:pt idx="0">
                    <c:v>g.</c:v>
                  </c:pt>
                  <c:pt idx="1">
                    <c:v>f.</c:v>
                  </c:pt>
                  <c:pt idx="2">
                    <c:v>e.</c:v>
                  </c:pt>
                </c:lvl>
              </c:multiLvlStrCache>
            </c:multiLvlStrRef>
          </c:cat>
          <c:val>
            <c:numRef>
              <c:f>[Macro_2016P_charts.xlsm]DQ06_2!$E$2:$E$4</c:f>
              <c:numCache>
                <c:formatCode>General</c:formatCode>
                <c:ptCount val="3"/>
                <c:pt idx="0">
                  <c:v>21.8</c:v>
                </c:pt>
                <c:pt idx="1">
                  <c:v>86.6</c:v>
                </c:pt>
                <c:pt idx="2">
                  <c:v>59.7</c:v>
                </c:pt>
              </c:numCache>
            </c:numRef>
          </c:val>
        </c:ser>
        <c:ser>
          <c:idx val="2"/>
          <c:order val="2"/>
          <c:tx>
            <c:strRef>
              <c:f>[Macro_2016P_charts.xlsm]DQ06_2!$F$1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[Macro_2016P_charts.xlsm]DQ06_2!$B$2:$C$4</c:f>
              <c:multiLvlStrCache>
                <c:ptCount val="3"/>
                <c:lvl>
                  <c:pt idx="0">
                    <c:v>Developed a written plan for implementing a Comprehensive School Physical Activity Program (a multi-component approach that provides opportunities for students to be physically active before, during, and after school)</c:v>
                  </c:pt>
                  <c:pt idx="1">
                    <c:v>Assessed the availability of physical activity opportunities for students</c:v>
                  </c:pt>
                  <c:pt idx="2">
                    <c:v>Reviewed health-related curricula or instructional materials</c:v>
                  </c:pt>
                </c:lvl>
                <c:lvl>
                  <c:pt idx="0">
                    <c:v>g.</c:v>
                  </c:pt>
                  <c:pt idx="1">
                    <c:v>f.</c:v>
                  </c:pt>
                  <c:pt idx="2">
                    <c:v>e.</c:v>
                  </c:pt>
                </c:lvl>
              </c:multiLvlStrCache>
            </c:multiLvlStrRef>
          </c:cat>
          <c:val>
            <c:numRef>
              <c:f>[Macro_2016P_charts.xlsm]DQ06_2!$F$2:$F$4</c:f>
              <c:numCache>
                <c:formatCode>General</c:formatCode>
                <c:ptCount val="3"/>
                <c:pt idx="0">
                  <c:v>13.8</c:v>
                </c:pt>
                <c:pt idx="1">
                  <c:v>76</c:v>
                </c:pt>
                <c:pt idx="2">
                  <c:v>74.3</c:v>
                </c:pt>
              </c:numCache>
            </c:numRef>
          </c:val>
        </c:ser>
        <c:ser>
          <c:idx val="3"/>
          <c:order val="3"/>
          <c:tx>
            <c:strRef>
              <c:f>[Macro_2016P_charts.xlsm]DQ06_2!$G$1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[Macro_2016P_charts.xlsm]DQ06_2!$B$2:$C$4</c:f>
              <c:multiLvlStrCache>
                <c:ptCount val="3"/>
                <c:lvl>
                  <c:pt idx="0">
                    <c:v>Developed a written plan for implementing a Comprehensive School Physical Activity Program (a multi-component approach that provides opportunities for students to be physically active before, during, and after school)</c:v>
                  </c:pt>
                  <c:pt idx="1">
                    <c:v>Assessed the availability of physical activity opportunities for students</c:v>
                  </c:pt>
                  <c:pt idx="2">
                    <c:v>Reviewed health-related curricula or instructional materials</c:v>
                  </c:pt>
                </c:lvl>
                <c:lvl>
                  <c:pt idx="0">
                    <c:v>g.</c:v>
                  </c:pt>
                  <c:pt idx="1">
                    <c:v>f.</c:v>
                  </c:pt>
                  <c:pt idx="2">
                    <c:v>e.</c:v>
                  </c:pt>
                </c:lvl>
              </c:multiLvlStrCache>
            </c:multiLvlStrRef>
          </c:cat>
          <c:val>
            <c:numRef>
              <c:f>[Macro_2016P_charts.xlsm]DQ06_2!$G$2:$G$4</c:f>
              <c:numCache>
                <c:formatCode>General</c:formatCode>
                <c:ptCount val="3"/>
                <c:pt idx="0">
                  <c:v>39.4</c:v>
                </c:pt>
                <c:pt idx="1">
                  <c:v>74.7</c:v>
                </c:pt>
                <c:pt idx="2">
                  <c:v>81.7</c:v>
                </c:pt>
              </c:numCache>
            </c:numRef>
          </c:val>
        </c:ser>
        <c:dLbls>
          <c:showLegendKey val="0"/>
          <c:showVal val="1"/>
          <c:showCatName val="0"/>
          <c:showSerName val="0"/>
          <c:showPercent val="0"/>
          <c:showBubbleSize val="0"/>
        </c:dLbls>
        <c:gapWidth val="300"/>
        <c:overlap val="-4"/>
        <c:axId val="391985048"/>
        <c:axId val="391986616"/>
      </c:barChart>
      <c:catAx>
        <c:axId val="391985048"/>
        <c:scaling>
          <c:orientation val="minMax"/>
        </c:scaling>
        <c:delete val="0"/>
        <c:axPos val="l"/>
        <c:numFmt formatCode="General" sourceLinked="0"/>
        <c:majorTickMark val="none"/>
        <c:minorTickMark val="none"/>
        <c:tickLblPos val="none"/>
        <c:spPr>
          <a:ln w="12700">
            <a:solidFill>
              <a:srgbClr val="000000"/>
            </a:solidFill>
            <a:prstDash val="solid"/>
          </a:ln>
        </c:spPr>
        <c:crossAx val="391986616"/>
        <c:crosses val="autoZero"/>
        <c:auto val="1"/>
        <c:lblAlgn val="ctr"/>
        <c:lblOffset val="100"/>
        <c:tickLblSkip val="1"/>
        <c:noMultiLvlLbl val="1"/>
      </c:catAx>
      <c:valAx>
        <c:axId val="39198661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1985048"/>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v>All Schools</c:v>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[Macro_2016P_charts.xlsm]DQ07_1!$D$2</c:f>
              <c:numCache>
                <c:formatCode>General</c:formatCode>
                <c:ptCount val="1"/>
                <c:pt idx="0">
                  <c:v>69.599999999999994</c:v>
                </c:pt>
              </c:numCache>
            </c:numRef>
          </c:val>
        </c:ser>
        <c:ser>
          <c:idx val="1"/>
          <c:order val="1"/>
          <c:tx>
            <c:v>Junior/Senior High Schools</c:v>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[Macro_2016P_charts.xlsm]DQ07_1!$E$2</c:f>
              <c:numCache>
                <c:formatCode>General</c:formatCode>
                <c:ptCount val="1"/>
                <c:pt idx="0">
                  <c:v>60.5</c:v>
                </c:pt>
              </c:numCache>
            </c:numRef>
          </c:val>
        </c:ser>
        <c:ser>
          <c:idx val="2"/>
          <c:order val="2"/>
          <c:tx>
            <c:v>Middle Schools</c:v>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[Macro_2016P_charts.xlsm]DQ07_1!$F$2</c:f>
              <c:numCache>
                <c:formatCode>General</c:formatCode>
                <c:ptCount val="1"/>
                <c:pt idx="0">
                  <c:v>60.4</c:v>
                </c:pt>
              </c:numCache>
            </c:numRef>
          </c:val>
        </c:ser>
        <c:ser>
          <c:idx val="3"/>
          <c:order val="3"/>
          <c:tx>
            <c:v>High Schools</c:v>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[Macro_2016P_charts.xlsm]DQ07_1!$G$2</c:f>
              <c:numCache>
                <c:formatCode>General</c:formatCode>
                <c:ptCount val="1"/>
                <c:pt idx="0">
                  <c:v>86.3</c:v>
                </c:pt>
              </c:numCache>
            </c:numRef>
          </c:val>
        </c:ser>
        <c:dLbls>
          <c:showLegendKey val="0"/>
          <c:showVal val="1"/>
          <c:showCatName val="0"/>
          <c:showSerName val="0"/>
          <c:showPercent val="0"/>
          <c:showBubbleSize val="0"/>
        </c:dLbls>
        <c:gapWidth val="300"/>
        <c:overlap val="-4"/>
        <c:axId val="391987400"/>
        <c:axId val="391022296"/>
      </c:barChart>
      <c:catAx>
        <c:axId val="391987400"/>
        <c:scaling>
          <c:orientation val="minMax"/>
        </c:scaling>
        <c:delete val="0"/>
        <c:axPos val="l"/>
        <c:majorTickMark val="none"/>
        <c:minorTickMark val="none"/>
        <c:tickLblPos val="none"/>
        <c:spPr>
          <a:ln w="12700">
            <a:solidFill>
              <a:srgbClr val="000000"/>
            </a:solidFill>
            <a:prstDash val="solid"/>
          </a:ln>
        </c:spPr>
        <c:crossAx val="391022296"/>
        <c:crosses val="autoZero"/>
        <c:auto val="1"/>
        <c:lblAlgn val="ctr"/>
        <c:lblOffset val="100"/>
        <c:tickLblSkip val="1"/>
        <c:noMultiLvlLbl val="1"/>
      </c:catAx>
      <c:valAx>
        <c:axId val="39102229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1987400"/>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[Macro_2016P_charts.xlsm]DQ08_1!$D$1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[Macro_2016P_charts.xlsm]DQ08_1!$B$2:$C$3</c:f>
              <c:multiLvlStrCache>
                <c:ptCount val="2"/>
                <c:lvl>
                  <c:pt idx="0">
                    <c:v>Special events sponsored by the school or community organizations (e.g., multicultural week, family night)</c:v>
                  </c:pt>
                  <c:pt idx="1">
                    <c:v>Lessons in class</c:v>
                  </c:pt>
                </c:lvl>
                <c:lvl>
                  <c:pt idx="0">
                    <c:v>b.</c:v>
                  </c:pt>
                  <c:pt idx="1">
                    <c:v>a.</c:v>
                  </c:pt>
                </c:lvl>
              </c:multiLvlStrCache>
            </c:multiLvlStrRef>
          </c:cat>
          <c:val>
            <c:numRef>
              <c:f>[Macro_2016P_charts.xlsm]DQ08_1!$D$2:$D$3</c:f>
              <c:numCache>
                <c:formatCode>General</c:formatCode>
                <c:ptCount val="2"/>
                <c:pt idx="0">
                  <c:v>65.599999999999994</c:v>
                </c:pt>
                <c:pt idx="1">
                  <c:v>87.5</c:v>
                </c:pt>
              </c:numCache>
            </c:numRef>
          </c:val>
        </c:ser>
        <c:ser>
          <c:idx val="1"/>
          <c:order val="1"/>
          <c:tx>
            <c:strRef>
              <c:f>[Macro_2016P_charts.xlsm]DQ08_1!$E$1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[Macro_2016P_charts.xlsm]DQ08_1!$B$2:$C$3</c:f>
              <c:multiLvlStrCache>
                <c:ptCount val="2"/>
                <c:lvl>
                  <c:pt idx="0">
                    <c:v>Special events sponsored by the school or community organizations (e.g., multicultural week, family night)</c:v>
                  </c:pt>
                  <c:pt idx="1">
                    <c:v>Lessons in class</c:v>
                  </c:pt>
                </c:lvl>
                <c:lvl>
                  <c:pt idx="0">
                    <c:v>b.</c:v>
                  </c:pt>
                  <c:pt idx="1">
                    <c:v>a.</c:v>
                  </c:pt>
                </c:lvl>
              </c:multiLvlStrCache>
            </c:multiLvlStrRef>
          </c:cat>
          <c:val>
            <c:numRef>
              <c:f>[Macro_2016P_charts.xlsm]DQ08_1!$E$2:$E$3</c:f>
              <c:numCache>
                <c:formatCode>General</c:formatCode>
                <c:ptCount val="2"/>
                <c:pt idx="0">
                  <c:v>55.7</c:v>
                </c:pt>
                <c:pt idx="1">
                  <c:v>90.6</c:v>
                </c:pt>
              </c:numCache>
            </c:numRef>
          </c:val>
        </c:ser>
        <c:ser>
          <c:idx val="2"/>
          <c:order val="2"/>
          <c:tx>
            <c:strRef>
              <c:f>[Macro_2016P_charts.xlsm]DQ08_1!$F$1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[Macro_2016P_charts.xlsm]DQ08_1!$B$2:$C$3</c:f>
              <c:multiLvlStrCache>
                <c:ptCount val="2"/>
                <c:lvl>
                  <c:pt idx="0">
                    <c:v>Special events sponsored by the school or community organizations (e.g., multicultural week, family night)</c:v>
                  </c:pt>
                  <c:pt idx="1">
                    <c:v>Lessons in class</c:v>
                  </c:pt>
                </c:lvl>
                <c:lvl>
                  <c:pt idx="0">
                    <c:v>b.</c:v>
                  </c:pt>
                  <c:pt idx="1">
                    <c:v>a.</c:v>
                  </c:pt>
                </c:lvl>
              </c:multiLvlStrCache>
            </c:multiLvlStrRef>
          </c:cat>
          <c:val>
            <c:numRef>
              <c:f>[Macro_2016P_charts.xlsm]DQ08_1!$F$2:$F$3</c:f>
              <c:numCache>
                <c:formatCode>General</c:formatCode>
                <c:ptCount val="2"/>
                <c:pt idx="0">
                  <c:v>61.2</c:v>
                </c:pt>
                <c:pt idx="1">
                  <c:v>89.9</c:v>
                </c:pt>
              </c:numCache>
            </c:numRef>
          </c:val>
        </c:ser>
        <c:ser>
          <c:idx val="3"/>
          <c:order val="3"/>
          <c:tx>
            <c:strRef>
              <c:f>[Macro_2016P_charts.xlsm]DQ08_1!$G$1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[Macro_2016P_charts.xlsm]DQ08_1!$B$2:$C$3</c:f>
              <c:multiLvlStrCache>
                <c:ptCount val="2"/>
                <c:lvl>
                  <c:pt idx="0">
                    <c:v>Special events sponsored by the school or community organizations (e.g., multicultural week, family night)</c:v>
                  </c:pt>
                  <c:pt idx="1">
                    <c:v>Lessons in class</c:v>
                  </c:pt>
                </c:lvl>
                <c:lvl>
                  <c:pt idx="0">
                    <c:v>b.</c:v>
                  </c:pt>
                  <c:pt idx="1">
                    <c:v>a.</c:v>
                  </c:pt>
                </c:lvl>
              </c:multiLvlStrCache>
            </c:multiLvlStrRef>
          </c:cat>
          <c:val>
            <c:numRef>
              <c:f>[Macro_2016P_charts.xlsm]DQ08_1!$G$2:$G$3</c:f>
              <c:numCache>
                <c:formatCode>General</c:formatCode>
                <c:ptCount val="2"/>
                <c:pt idx="0">
                  <c:v>75.400000000000006</c:v>
                </c:pt>
                <c:pt idx="1">
                  <c:v>82.8</c:v>
                </c:pt>
              </c:numCache>
            </c:numRef>
          </c:val>
        </c:ser>
        <c:dLbls>
          <c:showLegendKey val="0"/>
          <c:showVal val="1"/>
          <c:showCatName val="0"/>
          <c:showSerName val="0"/>
          <c:showPercent val="0"/>
          <c:showBubbleSize val="0"/>
        </c:dLbls>
        <c:gapWidth val="300"/>
        <c:overlap val="-4"/>
        <c:axId val="391019160"/>
        <c:axId val="391019552"/>
      </c:barChart>
      <c:catAx>
        <c:axId val="391019160"/>
        <c:scaling>
          <c:orientation val="minMax"/>
        </c:scaling>
        <c:delete val="0"/>
        <c:axPos val="l"/>
        <c:numFmt formatCode="General" sourceLinked="0"/>
        <c:majorTickMark val="none"/>
        <c:minorTickMark val="none"/>
        <c:tickLblPos val="none"/>
        <c:spPr>
          <a:ln w="12700">
            <a:solidFill>
              <a:srgbClr val="000000"/>
            </a:solidFill>
            <a:prstDash val="solid"/>
          </a:ln>
        </c:spPr>
        <c:crossAx val="391019552"/>
        <c:crosses val="autoZero"/>
        <c:auto val="1"/>
        <c:lblAlgn val="ctr"/>
        <c:lblOffset val="100"/>
        <c:tickLblSkip val="1"/>
        <c:noMultiLvlLbl val="1"/>
      </c:catAx>
      <c:valAx>
        <c:axId val="39101955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1019160"/>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v>All Schools</c:v>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[Macro_2016P_charts.xlsm]DQ09_1!$D$2</c:f>
              <c:numCache>
                <c:formatCode>General</c:formatCode>
                <c:ptCount val="1"/>
                <c:pt idx="0">
                  <c:v>36.4</c:v>
                </c:pt>
              </c:numCache>
            </c:numRef>
          </c:val>
        </c:ser>
        <c:ser>
          <c:idx val="1"/>
          <c:order val="1"/>
          <c:tx>
            <c:v>Junior/Senior High Schools</c:v>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[Macro_2016P_charts.xlsm]DQ09_1!$E$2</c:f>
              <c:numCache>
                <c:formatCode>General</c:formatCode>
                <c:ptCount val="1"/>
                <c:pt idx="0">
                  <c:v>26.8</c:v>
                </c:pt>
              </c:numCache>
            </c:numRef>
          </c:val>
        </c:ser>
        <c:ser>
          <c:idx val="2"/>
          <c:order val="2"/>
          <c:tx>
            <c:v>Middle Schools</c:v>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[Macro_2016P_charts.xlsm]DQ09_1!$F$2</c:f>
              <c:numCache>
                <c:formatCode>General</c:formatCode>
                <c:ptCount val="1"/>
                <c:pt idx="0">
                  <c:v>26.8</c:v>
                </c:pt>
              </c:numCache>
            </c:numRef>
          </c:val>
        </c:ser>
        <c:ser>
          <c:idx val="3"/>
          <c:order val="3"/>
          <c:tx>
            <c:v>High Schools</c:v>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[Macro_2016P_charts.xlsm]DQ09_1!$G$2</c:f>
              <c:numCache>
                <c:formatCode>General</c:formatCode>
                <c:ptCount val="1"/>
                <c:pt idx="0">
                  <c:v>52.3</c:v>
                </c:pt>
              </c:numCache>
            </c:numRef>
          </c:val>
        </c:ser>
        <c:dLbls>
          <c:showLegendKey val="0"/>
          <c:showVal val="1"/>
          <c:showCatName val="0"/>
          <c:showSerName val="0"/>
          <c:showPercent val="0"/>
          <c:showBubbleSize val="0"/>
        </c:dLbls>
        <c:gapWidth val="300"/>
        <c:overlap val="-4"/>
        <c:axId val="390709896"/>
        <c:axId val="392367176"/>
      </c:barChart>
      <c:catAx>
        <c:axId val="390709896"/>
        <c:scaling>
          <c:orientation val="minMax"/>
        </c:scaling>
        <c:delete val="0"/>
        <c:axPos val="l"/>
        <c:majorTickMark val="none"/>
        <c:minorTickMark val="none"/>
        <c:tickLblPos val="none"/>
        <c:spPr>
          <a:ln w="12700">
            <a:solidFill>
              <a:srgbClr val="000000"/>
            </a:solidFill>
            <a:prstDash val="solid"/>
          </a:ln>
        </c:spPr>
        <c:crossAx val="392367176"/>
        <c:crosses val="autoZero"/>
        <c:auto val="1"/>
        <c:lblAlgn val="ctr"/>
        <c:lblOffset val="100"/>
        <c:tickLblSkip val="1"/>
        <c:noMultiLvlLbl val="1"/>
      </c:catAx>
      <c:valAx>
        <c:axId val="39236717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0709896"/>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[Macro_2016P_charts.xlsm]DQ10_1!$D$1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[Macro_2016P_charts.xlsm]DQ10_1!$B$2:$C$6</c:f>
              <c:multiLvlStrCache>
                <c:ptCount val="5"/>
                <c:lvl>
                  <c:pt idx="0">
                    <c:v>Facilitate access to providers not on school property who have experience in providing social and psychological services to LGBTQ youth</c:v>
                  </c:pt>
                  <c:pt idx="1">
                    <c:v>Facilitate access to providers not on school property who have experience in providing health services, including HIV/STD testing and counseling, to LGBTQ youth</c:v>
                  </c:pt>
                  <c:pt idx="2">
                    <c:v>Encourage staff to attend professional development on safe and supportive school environments for all students, regardless of sexual orientation or gender identity</c:v>
                  </c:pt>
                  <c:pt idx="3">
                    <c:v>Prohibit harassment based on a student's perceived or actual sexual orientation or gender identity</c:v>
                  </c:pt>
                  <c:pt idx="4">
                    <c:v>Identify "safe spaces" (e.g., a counselor’s office, designated classroom, or student organization) where LGBTQ youth can receive support from administrators, teachers, or other school staff</c:v>
                  </c:pt>
                </c:lvl>
                <c:lvl>
                  <c:pt idx="0">
                    <c:v>e.</c:v>
                  </c:pt>
                  <c:pt idx="1">
                    <c:v>d.</c:v>
                  </c:pt>
                  <c:pt idx="2">
                    <c:v>c.</c:v>
                  </c:pt>
                  <c:pt idx="3">
                    <c:v>b.</c:v>
                  </c:pt>
                  <c:pt idx="4">
                    <c:v>a.</c:v>
                  </c:pt>
                </c:lvl>
              </c:multiLvlStrCache>
            </c:multiLvlStrRef>
          </c:cat>
          <c:val>
            <c:numRef>
              <c:f>[Macro_2016P_charts.xlsm]DQ10_1!$D$2:$D$6</c:f>
              <c:numCache>
                <c:formatCode>General</c:formatCode>
                <c:ptCount val="5"/>
                <c:pt idx="0">
                  <c:v>57.7</c:v>
                </c:pt>
                <c:pt idx="1">
                  <c:v>46.9</c:v>
                </c:pt>
                <c:pt idx="2">
                  <c:v>67.2</c:v>
                </c:pt>
                <c:pt idx="3">
                  <c:v>97.8</c:v>
                </c:pt>
                <c:pt idx="4">
                  <c:v>75.5</c:v>
                </c:pt>
              </c:numCache>
            </c:numRef>
          </c:val>
        </c:ser>
        <c:ser>
          <c:idx val="1"/>
          <c:order val="1"/>
          <c:tx>
            <c:strRef>
              <c:f>[Macro_2016P_charts.xlsm]DQ10_1!$E$1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[Macro_2016P_charts.xlsm]DQ10_1!$B$2:$C$6</c:f>
              <c:multiLvlStrCache>
                <c:ptCount val="5"/>
                <c:lvl>
                  <c:pt idx="0">
                    <c:v>Facilitate access to providers not on school property who have experience in providing social and psychological services to LGBTQ youth</c:v>
                  </c:pt>
                  <c:pt idx="1">
                    <c:v>Facilitate access to providers not on school property who have experience in providing health services, including HIV/STD testing and counseling, to LGBTQ youth</c:v>
                  </c:pt>
                  <c:pt idx="2">
                    <c:v>Encourage staff to attend professional development on safe and supportive school environments for all students, regardless of sexual orientation or gender identity</c:v>
                  </c:pt>
                  <c:pt idx="3">
                    <c:v>Prohibit harassment based on a student's perceived or actual sexual orientation or gender identity</c:v>
                  </c:pt>
                  <c:pt idx="4">
                    <c:v>Identify "safe spaces" (e.g., a counselor’s office, designated classroom, or student organization) where LGBTQ youth can receive support from administrators, teachers, or other school staff</c:v>
                  </c:pt>
                </c:lvl>
                <c:lvl>
                  <c:pt idx="0">
                    <c:v>e.</c:v>
                  </c:pt>
                  <c:pt idx="1">
                    <c:v>d.</c:v>
                  </c:pt>
                  <c:pt idx="2">
                    <c:v>c.</c:v>
                  </c:pt>
                  <c:pt idx="3">
                    <c:v>b.</c:v>
                  </c:pt>
                  <c:pt idx="4">
                    <c:v>a.</c:v>
                  </c:pt>
                </c:lvl>
              </c:multiLvlStrCache>
            </c:multiLvlStrRef>
          </c:cat>
          <c:val>
            <c:numRef>
              <c:f>[Macro_2016P_charts.xlsm]DQ10_1!$E$2:$E$6</c:f>
              <c:numCache>
                <c:formatCode>General</c:formatCode>
                <c:ptCount val="5"/>
                <c:pt idx="0">
                  <c:v>51.1</c:v>
                </c:pt>
                <c:pt idx="1">
                  <c:v>37.6</c:v>
                </c:pt>
                <c:pt idx="2">
                  <c:v>55.2</c:v>
                </c:pt>
                <c:pt idx="3">
                  <c:v>97</c:v>
                </c:pt>
                <c:pt idx="4">
                  <c:v>60.5</c:v>
                </c:pt>
              </c:numCache>
            </c:numRef>
          </c:val>
        </c:ser>
        <c:ser>
          <c:idx val="2"/>
          <c:order val="2"/>
          <c:tx>
            <c:strRef>
              <c:f>[Macro_2016P_charts.xlsm]DQ10_1!$F$1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[Macro_2016P_charts.xlsm]DQ10_1!$B$2:$C$6</c:f>
              <c:multiLvlStrCache>
                <c:ptCount val="5"/>
                <c:lvl>
                  <c:pt idx="0">
                    <c:v>Facilitate access to providers not on school property who have experience in providing social and psychological services to LGBTQ youth</c:v>
                  </c:pt>
                  <c:pt idx="1">
                    <c:v>Facilitate access to providers not on school property who have experience in providing health services, including HIV/STD testing and counseling, to LGBTQ youth</c:v>
                  </c:pt>
                  <c:pt idx="2">
                    <c:v>Encourage staff to attend professional development on safe and supportive school environments for all students, regardless of sexual orientation or gender identity</c:v>
                  </c:pt>
                  <c:pt idx="3">
                    <c:v>Prohibit harassment based on a student's perceived or actual sexual orientation or gender identity</c:v>
                  </c:pt>
                  <c:pt idx="4">
                    <c:v>Identify "safe spaces" (e.g., a counselor’s office, designated classroom, or student organization) where LGBTQ youth can receive support from administrators, teachers, or other school staff</c:v>
                  </c:pt>
                </c:lvl>
                <c:lvl>
                  <c:pt idx="0">
                    <c:v>e.</c:v>
                  </c:pt>
                  <c:pt idx="1">
                    <c:v>d.</c:v>
                  </c:pt>
                  <c:pt idx="2">
                    <c:v>c.</c:v>
                  </c:pt>
                  <c:pt idx="3">
                    <c:v>b.</c:v>
                  </c:pt>
                  <c:pt idx="4">
                    <c:v>a.</c:v>
                  </c:pt>
                </c:lvl>
              </c:multiLvlStrCache>
            </c:multiLvlStrRef>
          </c:cat>
          <c:val>
            <c:numRef>
              <c:f>[Macro_2016P_charts.xlsm]DQ10_1!$F$2:$F$6</c:f>
              <c:numCache>
                <c:formatCode>General</c:formatCode>
                <c:ptCount val="5"/>
                <c:pt idx="0">
                  <c:v>53.7</c:v>
                </c:pt>
                <c:pt idx="1">
                  <c:v>40.799999999999997</c:v>
                </c:pt>
                <c:pt idx="2">
                  <c:v>67.2</c:v>
                </c:pt>
                <c:pt idx="3">
                  <c:v>97.1</c:v>
                </c:pt>
                <c:pt idx="4">
                  <c:v>72.900000000000006</c:v>
                </c:pt>
              </c:numCache>
            </c:numRef>
          </c:val>
        </c:ser>
        <c:ser>
          <c:idx val="3"/>
          <c:order val="3"/>
          <c:tx>
            <c:strRef>
              <c:f>[Macro_2016P_charts.xlsm]DQ10_1!$G$1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[Macro_2016P_charts.xlsm]DQ10_1!$B$2:$C$6</c:f>
              <c:multiLvlStrCache>
                <c:ptCount val="5"/>
                <c:lvl>
                  <c:pt idx="0">
                    <c:v>Facilitate access to providers not on school property who have experience in providing social and psychological services to LGBTQ youth</c:v>
                  </c:pt>
                  <c:pt idx="1">
                    <c:v>Facilitate access to providers not on school property who have experience in providing health services, including HIV/STD testing and counseling, to LGBTQ youth</c:v>
                  </c:pt>
                  <c:pt idx="2">
                    <c:v>Encourage staff to attend professional development on safe and supportive school environments for all students, regardless of sexual orientation or gender identity</c:v>
                  </c:pt>
                  <c:pt idx="3">
                    <c:v>Prohibit harassment based on a student's perceived or actual sexual orientation or gender identity</c:v>
                  </c:pt>
                  <c:pt idx="4">
                    <c:v>Identify "safe spaces" (e.g., a counselor’s office, designated classroom, or student organization) where LGBTQ youth can receive support from administrators, teachers, or other school staff</c:v>
                  </c:pt>
                </c:lvl>
                <c:lvl>
                  <c:pt idx="0">
                    <c:v>e.</c:v>
                  </c:pt>
                  <c:pt idx="1">
                    <c:v>d.</c:v>
                  </c:pt>
                  <c:pt idx="2">
                    <c:v>c.</c:v>
                  </c:pt>
                  <c:pt idx="3">
                    <c:v>b.</c:v>
                  </c:pt>
                  <c:pt idx="4">
                    <c:v>a.</c:v>
                  </c:pt>
                </c:lvl>
              </c:multiLvlStrCache>
            </c:multiLvlStrRef>
          </c:cat>
          <c:val>
            <c:numRef>
              <c:f>[Macro_2016P_charts.xlsm]DQ10_1!$G$2:$G$6</c:f>
              <c:numCache>
                <c:formatCode>General</c:formatCode>
                <c:ptCount val="5"/>
                <c:pt idx="0">
                  <c:v>65.2</c:v>
                </c:pt>
                <c:pt idx="1">
                  <c:v>58.1</c:v>
                </c:pt>
                <c:pt idx="2">
                  <c:v>71.599999999999994</c:v>
                </c:pt>
                <c:pt idx="3">
                  <c:v>98.9</c:v>
                </c:pt>
                <c:pt idx="4">
                  <c:v>84.3</c:v>
                </c:pt>
              </c:numCache>
            </c:numRef>
          </c:val>
        </c:ser>
        <c:dLbls>
          <c:showLegendKey val="0"/>
          <c:showVal val="1"/>
          <c:showCatName val="0"/>
          <c:showSerName val="0"/>
          <c:showPercent val="0"/>
          <c:showBubbleSize val="0"/>
        </c:dLbls>
        <c:gapWidth val="300"/>
        <c:overlap val="-4"/>
        <c:axId val="392367960"/>
        <c:axId val="392369920"/>
      </c:barChart>
      <c:catAx>
        <c:axId val="392367960"/>
        <c:scaling>
          <c:orientation val="minMax"/>
        </c:scaling>
        <c:delete val="0"/>
        <c:axPos val="l"/>
        <c:numFmt formatCode="General" sourceLinked="0"/>
        <c:majorTickMark val="none"/>
        <c:minorTickMark val="none"/>
        <c:tickLblPos val="none"/>
        <c:spPr>
          <a:ln w="12700">
            <a:solidFill>
              <a:srgbClr val="000000"/>
            </a:solidFill>
            <a:prstDash val="solid"/>
          </a:ln>
        </c:spPr>
        <c:crossAx val="392369920"/>
        <c:crosses val="autoZero"/>
        <c:auto val="1"/>
        <c:lblAlgn val="ctr"/>
        <c:lblOffset val="100"/>
        <c:tickLblSkip val="1"/>
        <c:noMultiLvlLbl val="1"/>
      </c:catAx>
      <c:valAx>
        <c:axId val="39236992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2367960"/>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v>All Schools</c:v>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[Macro_2016P_charts.xlsm]DQ11_1!$D$2</c:f>
              <c:numCache>
                <c:formatCode>General</c:formatCode>
                <c:ptCount val="1"/>
                <c:pt idx="0">
                  <c:v>91.8</c:v>
                </c:pt>
              </c:numCache>
            </c:numRef>
          </c:val>
        </c:ser>
        <c:ser>
          <c:idx val="1"/>
          <c:order val="1"/>
          <c:tx>
            <c:v>Junior/Senior High Schools</c:v>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[Macro_2016P_charts.xlsm]DQ11_1!$E$2</c:f>
              <c:numCache>
                <c:formatCode>General</c:formatCode>
                <c:ptCount val="1"/>
                <c:pt idx="0">
                  <c:v>93</c:v>
                </c:pt>
              </c:numCache>
            </c:numRef>
          </c:val>
        </c:ser>
        <c:ser>
          <c:idx val="2"/>
          <c:order val="2"/>
          <c:tx>
            <c:v>Middle Schools</c:v>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[Macro_2016P_charts.xlsm]DQ11_1!$F$2</c:f>
              <c:numCache>
                <c:formatCode>General</c:formatCode>
                <c:ptCount val="1"/>
                <c:pt idx="0">
                  <c:v>90.7</c:v>
                </c:pt>
              </c:numCache>
            </c:numRef>
          </c:val>
        </c:ser>
        <c:ser>
          <c:idx val="3"/>
          <c:order val="3"/>
          <c:tx>
            <c:v>High Schools</c:v>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[Macro_2016P_charts.xlsm]DQ11_1!$G$2</c:f>
              <c:numCache>
                <c:formatCode>General</c:formatCode>
                <c:ptCount val="1"/>
                <c:pt idx="0">
                  <c:v>92.8</c:v>
                </c:pt>
              </c:numCache>
            </c:numRef>
          </c:val>
        </c:ser>
        <c:dLbls>
          <c:showLegendKey val="0"/>
          <c:showVal val="1"/>
          <c:showCatName val="0"/>
          <c:showSerName val="0"/>
          <c:showPercent val="0"/>
          <c:showBubbleSize val="0"/>
        </c:dLbls>
        <c:gapWidth val="300"/>
        <c:overlap val="-4"/>
        <c:axId val="392370704"/>
        <c:axId val="392574512"/>
      </c:barChart>
      <c:catAx>
        <c:axId val="392370704"/>
        <c:scaling>
          <c:orientation val="minMax"/>
        </c:scaling>
        <c:delete val="0"/>
        <c:axPos val="l"/>
        <c:majorTickMark val="none"/>
        <c:minorTickMark val="none"/>
        <c:tickLblPos val="none"/>
        <c:spPr>
          <a:ln w="12700">
            <a:solidFill>
              <a:srgbClr val="000000"/>
            </a:solidFill>
            <a:prstDash val="solid"/>
          </a:ln>
        </c:spPr>
        <c:crossAx val="392574512"/>
        <c:crosses val="autoZero"/>
        <c:auto val="1"/>
        <c:lblAlgn val="ctr"/>
        <c:lblOffset val="100"/>
        <c:tickLblSkip val="1"/>
        <c:noMultiLvlLbl val="1"/>
      </c:catAx>
      <c:valAx>
        <c:axId val="39257451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2370704"/>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v>All Schools</c:v>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[Macro_2016P_charts.xlsm]DQ12_1!$D$2</c:f>
              <c:numCache>
                <c:formatCode>General</c:formatCode>
                <c:ptCount val="1"/>
                <c:pt idx="0">
                  <c:v>98.3</c:v>
                </c:pt>
              </c:numCache>
            </c:numRef>
          </c:val>
        </c:ser>
        <c:ser>
          <c:idx val="1"/>
          <c:order val="1"/>
          <c:tx>
            <c:v>Junior/Senior High Schools</c:v>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[Macro_2016P_charts.xlsm]DQ12_1!$E$2</c:f>
              <c:numCache>
                <c:formatCode>General</c:formatCode>
                <c:ptCount val="1"/>
                <c:pt idx="0">
                  <c:v>100</c:v>
                </c:pt>
              </c:numCache>
            </c:numRef>
          </c:val>
        </c:ser>
        <c:ser>
          <c:idx val="2"/>
          <c:order val="2"/>
          <c:tx>
            <c:v>Middle Schools</c:v>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[Macro_2016P_charts.xlsm]DQ12_1!$F$2</c:f>
              <c:numCache>
                <c:formatCode>General</c:formatCode>
                <c:ptCount val="1"/>
                <c:pt idx="0">
                  <c:v>98.2</c:v>
                </c:pt>
              </c:numCache>
            </c:numRef>
          </c:val>
        </c:ser>
        <c:ser>
          <c:idx val="3"/>
          <c:order val="3"/>
          <c:tx>
            <c:v>High Schools</c:v>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[Macro_2016P_charts.xlsm]DQ12_1!$G$2</c:f>
              <c:numCache>
                <c:formatCode>General</c:formatCode>
                <c:ptCount val="1"/>
                <c:pt idx="0">
                  <c:v>97.9</c:v>
                </c:pt>
              </c:numCache>
            </c:numRef>
          </c:val>
        </c:ser>
        <c:dLbls>
          <c:showLegendKey val="0"/>
          <c:showVal val="1"/>
          <c:showCatName val="0"/>
          <c:showSerName val="0"/>
          <c:showPercent val="0"/>
          <c:showBubbleSize val="0"/>
        </c:dLbls>
        <c:gapWidth val="300"/>
        <c:overlap val="-4"/>
        <c:axId val="392575296"/>
        <c:axId val="392575688"/>
      </c:barChart>
      <c:catAx>
        <c:axId val="392575296"/>
        <c:scaling>
          <c:orientation val="minMax"/>
        </c:scaling>
        <c:delete val="0"/>
        <c:axPos val="l"/>
        <c:majorTickMark val="none"/>
        <c:minorTickMark val="none"/>
        <c:tickLblPos val="none"/>
        <c:spPr>
          <a:ln w="12700">
            <a:solidFill>
              <a:srgbClr val="000000"/>
            </a:solidFill>
            <a:prstDash val="solid"/>
          </a:ln>
        </c:spPr>
        <c:crossAx val="392575688"/>
        <c:crosses val="autoZero"/>
        <c:auto val="1"/>
        <c:lblAlgn val="ctr"/>
        <c:lblOffset val="100"/>
        <c:tickLblSkip val="1"/>
        <c:noMultiLvlLbl val="1"/>
      </c:catAx>
      <c:valAx>
        <c:axId val="39257568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2575296"/>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v>All Schools</c:v>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[Macro_2016P_charts.xlsm]DQ13_1!$D$2</c:f>
              <c:numCache>
                <c:formatCode>General</c:formatCode>
                <c:ptCount val="1"/>
                <c:pt idx="0">
                  <c:v>97</c:v>
                </c:pt>
              </c:numCache>
            </c:numRef>
          </c:val>
        </c:ser>
        <c:ser>
          <c:idx val="1"/>
          <c:order val="1"/>
          <c:tx>
            <c:v>Junior/Senior High Schools</c:v>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[Macro_2016P_charts.xlsm]DQ13_1!$E$2</c:f>
              <c:numCache>
                <c:formatCode>General</c:formatCode>
                <c:ptCount val="1"/>
                <c:pt idx="0">
                  <c:v>100</c:v>
                </c:pt>
              </c:numCache>
            </c:numRef>
          </c:val>
        </c:ser>
        <c:ser>
          <c:idx val="2"/>
          <c:order val="2"/>
          <c:tx>
            <c:v>Middle Schools</c:v>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[Macro_2016P_charts.xlsm]DQ13_1!$F$2</c:f>
              <c:numCache>
                <c:formatCode>General</c:formatCode>
                <c:ptCount val="1"/>
                <c:pt idx="0">
                  <c:v>96.2</c:v>
                </c:pt>
              </c:numCache>
            </c:numRef>
          </c:val>
        </c:ser>
        <c:ser>
          <c:idx val="3"/>
          <c:order val="3"/>
          <c:tx>
            <c:v>High Schools</c:v>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[Macro_2016P_charts.xlsm]DQ13_1!$G$2</c:f>
              <c:numCache>
                <c:formatCode>General</c:formatCode>
                <c:ptCount val="1"/>
                <c:pt idx="0">
                  <c:v>97</c:v>
                </c:pt>
              </c:numCache>
            </c:numRef>
          </c:val>
        </c:ser>
        <c:dLbls>
          <c:showLegendKey val="0"/>
          <c:showVal val="1"/>
          <c:showCatName val="0"/>
          <c:showSerName val="0"/>
          <c:showPercent val="0"/>
          <c:showBubbleSize val="0"/>
        </c:dLbls>
        <c:gapWidth val="300"/>
        <c:overlap val="-4"/>
        <c:axId val="392576864"/>
        <c:axId val="392577256"/>
      </c:barChart>
      <c:catAx>
        <c:axId val="392576864"/>
        <c:scaling>
          <c:orientation val="minMax"/>
        </c:scaling>
        <c:delete val="0"/>
        <c:axPos val="l"/>
        <c:majorTickMark val="none"/>
        <c:minorTickMark val="none"/>
        <c:tickLblPos val="none"/>
        <c:spPr>
          <a:ln w="12700">
            <a:solidFill>
              <a:srgbClr val="000000"/>
            </a:solidFill>
            <a:prstDash val="solid"/>
          </a:ln>
        </c:spPr>
        <c:crossAx val="392577256"/>
        <c:crosses val="autoZero"/>
        <c:auto val="1"/>
        <c:lblAlgn val="ctr"/>
        <c:lblOffset val="100"/>
        <c:tickLblSkip val="1"/>
        <c:noMultiLvlLbl val="1"/>
      </c:catAx>
      <c:valAx>
        <c:axId val="39257725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2576864"/>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[Macro_2016P_charts.xlsm]DQ14_1!$D$1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[Macro_2016P_charts.xlsm]DQ14_1!$B$2:$C$5</c:f>
              <c:multiLvlStrCache>
                <c:ptCount val="4"/>
                <c:lvl>
                  <c:pt idx="0">
                    <c:v>Ninth grade</c:v>
                  </c:pt>
                  <c:pt idx="1">
                    <c:v>Eighth grade</c:v>
                  </c:pt>
                  <c:pt idx="2">
                    <c:v>Seventh grade</c:v>
                  </c:pt>
                  <c:pt idx="3">
                    <c:v>Sixth grade</c:v>
                  </c:pt>
                </c:lvl>
                <c:lvl>
                  <c:pt idx="0">
                    <c:v>d.</c:v>
                  </c:pt>
                  <c:pt idx="1">
                    <c:v>c.</c:v>
                  </c:pt>
                  <c:pt idx="2">
                    <c:v>b.</c:v>
                  </c:pt>
                  <c:pt idx="3">
                    <c:v>a.</c:v>
                  </c:pt>
                </c:lvl>
              </c:multiLvlStrCache>
            </c:multiLvlStrRef>
          </c:cat>
          <c:val>
            <c:numRef>
              <c:f>[Macro_2016P_charts.xlsm]DQ14_1!$D$2:$D$5</c:f>
              <c:numCache>
                <c:formatCode>General</c:formatCode>
                <c:ptCount val="4"/>
                <c:pt idx="0">
                  <c:v>96.7</c:v>
                </c:pt>
                <c:pt idx="1">
                  <c:v>87.9</c:v>
                </c:pt>
                <c:pt idx="2">
                  <c:v>89.4</c:v>
                </c:pt>
                <c:pt idx="3">
                  <c:v>87.5</c:v>
                </c:pt>
              </c:numCache>
            </c:numRef>
          </c:val>
        </c:ser>
        <c:ser>
          <c:idx val="1"/>
          <c:order val="1"/>
          <c:tx>
            <c:strRef>
              <c:f>[Macro_2016P_charts.xlsm]DQ14_1!$E$1</c:f>
              <c:strCache>
                <c:ptCount val="1"/>
                <c:pt idx="0">
                  <c:v>Junior/Senior High Schools</c:v>
                </c:pt>
              </c:strCache>
            </c:strRef>
          </c:tx>
          <c:spPr>
            <a:solidFill>
              <a:srgbClr val="296D3B"/>
            </a:solidFill>
            <a:ln w="12700">
              <a:solidFill>
                <a:srgbClr val="000000"/>
              </a:solidFill>
              <a:prstDash val="solid"/>
            </a:ln>
          </c:spPr>
          <c:invertIfNegative val="0"/>
          <c:dLbls>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[Macro_2016P_charts.xlsm]DQ14_1!$B$2:$C$5</c:f>
              <c:multiLvlStrCache>
                <c:ptCount val="4"/>
                <c:lvl>
                  <c:pt idx="0">
                    <c:v>Ninth grade</c:v>
                  </c:pt>
                  <c:pt idx="1">
                    <c:v>Eighth grade</c:v>
                  </c:pt>
                  <c:pt idx="2">
                    <c:v>Seventh grade</c:v>
                  </c:pt>
                  <c:pt idx="3">
                    <c:v>Sixth grade</c:v>
                  </c:pt>
                </c:lvl>
                <c:lvl>
                  <c:pt idx="0">
                    <c:v>d.</c:v>
                  </c:pt>
                  <c:pt idx="1">
                    <c:v>c.</c:v>
                  </c:pt>
                  <c:pt idx="2">
                    <c:v>b.</c:v>
                  </c:pt>
                  <c:pt idx="3">
                    <c:v>a.</c:v>
                  </c:pt>
                </c:lvl>
              </c:multiLvlStrCache>
            </c:multiLvlStrRef>
          </c:cat>
          <c:val>
            <c:numRef>
              <c:f>[Macro_2016P_charts.xlsm]DQ14_1!$E$2:$E$5</c:f>
              <c:numCache>
                <c:formatCode>General</c:formatCode>
                <c:ptCount val="4"/>
                <c:pt idx="0">
                  <c:v>96.6</c:v>
                </c:pt>
                <c:pt idx="1">
                  <c:v>96.5</c:v>
                </c:pt>
                <c:pt idx="2">
                  <c:v>100</c:v>
                </c:pt>
                <c:pt idx="3">
                  <c:v>8.9999999999999998E-4</c:v>
                </c:pt>
              </c:numCache>
            </c:numRef>
          </c:val>
        </c:ser>
        <c:ser>
          <c:idx val="2"/>
          <c:order val="2"/>
          <c:tx>
            <c:strRef>
              <c:f>[Macro_2016P_charts.xlsm]DQ14_1!$F$1</c:f>
              <c:strCache>
                <c:ptCount val="1"/>
                <c:pt idx="0">
                  <c:v>Middle Schools</c:v>
                </c:pt>
              </c:strCache>
            </c:strRef>
          </c:tx>
          <c:spPr>
            <a:solidFill>
              <a:srgbClr val="005654"/>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[Macro_2016P_charts.xlsm]DQ14_1!$B$2:$C$5</c:f>
              <c:multiLvlStrCache>
                <c:ptCount val="4"/>
                <c:lvl>
                  <c:pt idx="0">
                    <c:v>Ninth grade</c:v>
                  </c:pt>
                  <c:pt idx="1">
                    <c:v>Eighth grade</c:v>
                  </c:pt>
                  <c:pt idx="2">
                    <c:v>Seventh grade</c:v>
                  </c:pt>
                  <c:pt idx="3">
                    <c:v>Sixth grade</c:v>
                  </c:pt>
                </c:lvl>
                <c:lvl>
                  <c:pt idx="0">
                    <c:v>d.</c:v>
                  </c:pt>
                  <c:pt idx="1">
                    <c:v>c.</c:v>
                  </c:pt>
                  <c:pt idx="2">
                    <c:v>b.</c:v>
                  </c:pt>
                  <c:pt idx="3">
                    <c:v>a.</c:v>
                  </c:pt>
                </c:lvl>
              </c:multiLvlStrCache>
            </c:multiLvlStrRef>
          </c:cat>
          <c:val>
            <c:numRef>
              <c:f>[Macro_2016P_charts.xlsm]DQ14_1!$F$2:$F$5</c:f>
              <c:numCache>
                <c:formatCode>General</c:formatCode>
                <c:ptCount val="4"/>
                <c:pt idx="0">
                  <c:v>8.9999999999999998E-4</c:v>
                </c:pt>
                <c:pt idx="1">
                  <c:v>85.6</c:v>
                </c:pt>
                <c:pt idx="2">
                  <c:v>86.4</c:v>
                </c:pt>
                <c:pt idx="3">
                  <c:v>86.6</c:v>
                </c:pt>
              </c:numCache>
            </c:numRef>
          </c:val>
        </c:ser>
        <c:ser>
          <c:idx val="3"/>
          <c:order val="3"/>
          <c:tx>
            <c:strRef>
              <c:f>[Macro_2016P_charts.xlsm]DQ14_1!$G$1</c:f>
              <c:strCache>
                <c:ptCount val="1"/>
                <c:pt idx="0">
                  <c:v>High Schools</c:v>
                </c:pt>
              </c:strCache>
            </c:strRef>
          </c:tx>
          <c:spPr>
            <a:solidFill>
              <a:srgbClr val="00E315"/>
            </a:solidFill>
            <a:ln w="12700">
              <a:solidFill>
                <a:srgbClr val="000000"/>
              </a:solidFill>
              <a:prstDash val="solid"/>
            </a:ln>
          </c:spPr>
          <c:invertIfNegative val="0"/>
          <c:dLbls>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[Macro_2016P_charts.xlsm]DQ14_1!$B$2:$C$5</c:f>
              <c:multiLvlStrCache>
                <c:ptCount val="4"/>
                <c:lvl>
                  <c:pt idx="0">
                    <c:v>Ninth grade</c:v>
                  </c:pt>
                  <c:pt idx="1">
                    <c:v>Eighth grade</c:v>
                  </c:pt>
                  <c:pt idx="2">
                    <c:v>Seventh grade</c:v>
                  </c:pt>
                  <c:pt idx="3">
                    <c:v>Sixth grade</c:v>
                  </c:pt>
                </c:lvl>
                <c:lvl>
                  <c:pt idx="0">
                    <c:v>d.</c:v>
                  </c:pt>
                  <c:pt idx="1">
                    <c:v>c.</c:v>
                  </c:pt>
                  <c:pt idx="2">
                    <c:v>b.</c:v>
                  </c:pt>
                  <c:pt idx="3">
                    <c:v>a.</c:v>
                  </c:pt>
                </c:lvl>
              </c:multiLvlStrCache>
            </c:multiLvlStrRef>
          </c:cat>
          <c:val>
            <c:numRef>
              <c:f>[Macro_2016P_charts.xlsm]DQ14_1!$G$2:$G$5</c:f>
              <c:numCache>
                <c:formatCode>General</c:formatCode>
                <c:ptCount val="4"/>
                <c:pt idx="0">
                  <c:v>96.8</c:v>
                </c:pt>
                <c:pt idx="1">
                  <c:v>8.9999999999999998E-4</c:v>
                </c:pt>
                <c:pt idx="2">
                  <c:v>8.9999999999999998E-4</c:v>
                </c:pt>
                <c:pt idx="3">
                  <c:v>8.9999999999999998E-4</c:v>
                </c:pt>
              </c:numCache>
            </c:numRef>
          </c:val>
        </c:ser>
        <c:dLbls>
          <c:showLegendKey val="0"/>
          <c:showVal val="1"/>
          <c:showCatName val="0"/>
          <c:showSerName val="0"/>
          <c:showPercent val="0"/>
          <c:showBubbleSize val="0"/>
        </c:dLbls>
        <c:gapWidth val="300"/>
        <c:overlap val="-4"/>
        <c:axId val="392578040"/>
        <c:axId val="392611376"/>
      </c:barChart>
      <c:catAx>
        <c:axId val="392578040"/>
        <c:scaling>
          <c:orientation val="minMax"/>
        </c:scaling>
        <c:delete val="0"/>
        <c:axPos val="l"/>
        <c:numFmt formatCode="General" sourceLinked="0"/>
        <c:majorTickMark val="none"/>
        <c:minorTickMark val="none"/>
        <c:tickLblPos val="none"/>
        <c:spPr>
          <a:ln w="12700">
            <a:solidFill>
              <a:srgbClr val="000000"/>
            </a:solidFill>
            <a:prstDash val="solid"/>
          </a:ln>
        </c:spPr>
        <c:crossAx val="392611376"/>
        <c:crosses val="autoZero"/>
        <c:auto val="1"/>
        <c:lblAlgn val="ctr"/>
        <c:lblOffset val="100"/>
        <c:tickLblSkip val="1"/>
        <c:noMultiLvlLbl val="1"/>
      </c:catAx>
      <c:valAx>
        <c:axId val="39261137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2578040"/>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[Macro_2016P_charts.xlsm]DQ14_2!$D$1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[Macro_2016P_charts.xlsm]DQ14_2!$B$2:$C$4</c:f>
              <c:multiLvlStrCache>
                <c:ptCount val="3"/>
                <c:lvl>
                  <c:pt idx="0">
                    <c:v>Twelfth grade</c:v>
                  </c:pt>
                  <c:pt idx="1">
                    <c:v>Eleventh grade</c:v>
                  </c:pt>
                  <c:pt idx="2">
                    <c:v>Tenth grade</c:v>
                  </c:pt>
                </c:lvl>
                <c:lvl>
                  <c:pt idx="0">
                    <c:v>g.</c:v>
                  </c:pt>
                  <c:pt idx="1">
                    <c:v>f.</c:v>
                  </c:pt>
                  <c:pt idx="2">
                    <c:v>e.</c:v>
                  </c:pt>
                </c:lvl>
              </c:multiLvlStrCache>
            </c:multiLvlStrRef>
          </c:cat>
          <c:val>
            <c:numRef>
              <c:f>[Macro_2016P_charts.xlsm]DQ14_2!$D$2:$D$4</c:f>
              <c:numCache>
                <c:formatCode>General</c:formatCode>
                <c:ptCount val="3"/>
                <c:pt idx="0">
                  <c:v>22.6</c:v>
                </c:pt>
                <c:pt idx="1">
                  <c:v>23.6</c:v>
                </c:pt>
                <c:pt idx="2">
                  <c:v>58.9</c:v>
                </c:pt>
              </c:numCache>
            </c:numRef>
          </c:val>
        </c:ser>
        <c:ser>
          <c:idx val="1"/>
          <c:order val="1"/>
          <c:tx>
            <c:strRef>
              <c:f>[Macro_2016P_charts.xlsm]DQ14_2!$E$1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[Macro_2016P_charts.xlsm]DQ14_2!$B$2:$C$4</c:f>
              <c:multiLvlStrCache>
                <c:ptCount val="3"/>
                <c:lvl>
                  <c:pt idx="0">
                    <c:v>Twelfth grade</c:v>
                  </c:pt>
                  <c:pt idx="1">
                    <c:v>Eleventh grade</c:v>
                  </c:pt>
                  <c:pt idx="2">
                    <c:v>Tenth grade</c:v>
                  </c:pt>
                </c:lvl>
                <c:lvl>
                  <c:pt idx="0">
                    <c:v>g.</c:v>
                  </c:pt>
                  <c:pt idx="1">
                    <c:v>f.</c:v>
                  </c:pt>
                  <c:pt idx="2">
                    <c:v>e.</c:v>
                  </c:pt>
                </c:lvl>
              </c:multiLvlStrCache>
            </c:multiLvlStrRef>
          </c:cat>
          <c:val>
            <c:numRef>
              <c:f>[Macro_2016P_charts.xlsm]DQ14_2!$E$2:$E$4</c:f>
              <c:numCache>
                <c:formatCode>General</c:formatCode>
                <c:ptCount val="3"/>
                <c:pt idx="0">
                  <c:v>23.5</c:v>
                </c:pt>
                <c:pt idx="1">
                  <c:v>23.5</c:v>
                </c:pt>
                <c:pt idx="2">
                  <c:v>51.6</c:v>
                </c:pt>
              </c:numCache>
            </c:numRef>
          </c:val>
        </c:ser>
        <c:ser>
          <c:idx val="2"/>
          <c:order val="2"/>
          <c:tx>
            <c:strRef>
              <c:f>[Macro_2016P_charts.xlsm]DQ14_2!$F$1</c:f>
              <c:strCache>
                <c:ptCount val="1"/>
                <c:pt idx="0">
                  <c:v>Middle Schools</c:v>
                </c:pt>
              </c:strCache>
            </c:strRef>
          </c:tx>
          <c:spPr>
            <a:solidFill>
              <a:srgbClr val="005654"/>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[Macro_2016P_charts.xlsm]DQ14_2!$B$2:$C$4</c:f>
              <c:multiLvlStrCache>
                <c:ptCount val="3"/>
                <c:lvl>
                  <c:pt idx="0">
                    <c:v>Twelfth grade</c:v>
                  </c:pt>
                  <c:pt idx="1">
                    <c:v>Eleventh grade</c:v>
                  </c:pt>
                  <c:pt idx="2">
                    <c:v>Tenth grade</c:v>
                  </c:pt>
                </c:lvl>
                <c:lvl>
                  <c:pt idx="0">
                    <c:v>g.</c:v>
                  </c:pt>
                  <c:pt idx="1">
                    <c:v>f.</c:v>
                  </c:pt>
                  <c:pt idx="2">
                    <c:v>e.</c:v>
                  </c:pt>
                </c:lvl>
              </c:multiLvlStrCache>
            </c:multiLvlStrRef>
          </c:cat>
          <c:val>
            <c:numRef>
              <c:f>[Macro_2016P_charts.xlsm]DQ14_2!$F$2:$F$4</c:f>
              <c:numCache>
                <c:formatCode>General</c:formatCode>
                <c:ptCount val="3"/>
                <c:pt idx="0">
                  <c:v>8.9999999999999998E-4</c:v>
                </c:pt>
                <c:pt idx="1">
                  <c:v>8.9999999999999998E-4</c:v>
                </c:pt>
                <c:pt idx="2">
                  <c:v>8.9999999999999998E-4</c:v>
                </c:pt>
              </c:numCache>
            </c:numRef>
          </c:val>
        </c:ser>
        <c:ser>
          <c:idx val="3"/>
          <c:order val="3"/>
          <c:tx>
            <c:strRef>
              <c:f>[Macro_2016P_charts.xlsm]DQ14_2!$G$1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[Macro_2016P_charts.xlsm]DQ14_2!$B$2:$C$4</c:f>
              <c:multiLvlStrCache>
                <c:ptCount val="3"/>
                <c:lvl>
                  <c:pt idx="0">
                    <c:v>Twelfth grade</c:v>
                  </c:pt>
                  <c:pt idx="1">
                    <c:v>Eleventh grade</c:v>
                  </c:pt>
                  <c:pt idx="2">
                    <c:v>Tenth grade</c:v>
                  </c:pt>
                </c:lvl>
                <c:lvl>
                  <c:pt idx="0">
                    <c:v>g.</c:v>
                  </c:pt>
                  <c:pt idx="1">
                    <c:v>f.</c:v>
                  </c:pt>
                  <c:pt idx="2">
                    <c:v>e.</c:v>
                  </c:pt>
                </c:lvl>
              </c:multiLvlStrCache>
            </c:multiLvlStrRef>
          </c:cat>
          <c:val>
            <c:numRef>
              <c:f>[Macro_2016P_charts.xlsm]DQ14_2!$G$2:$G$4</c:f>
              <c:numCache>
                <c:formatCode>General</c:formatCode>
                <c:ptCount val="3"/>
                <c:pt idx="0">
                  <c:v>22.3</c:v>
                </c:pt>
                <c:pt idx="1">
                  <c:v>23.6</c:v>
                </c:pt>
                <c:pt idx="2">
                  <c:v>61.5</c:v>
                </c:pt>
              </c:numCache>
            </c:numRef>
          </c:val>
        </c:ser>
        <c:dLbls>
          <c:showLegendKey val="0"/>
          <c:showVal val="1"/>
          <c:showCatName val="0"/>
          <c:showSerName val="0"/>
          <c:showPercent val="0"/>
          <c:showBubbleSize val="0"/>
        </c:dLbls>
        <c:gapWidth val="300"/>
        <c:overlap val="-4"/>
        <c:axId val="392612160"/>
        <c:axId val="392612552"/>
      </c:barChart>
      <c:catAx>
        <c:axId val="392612160"/>
        <c:scaling>
          <c:orientation val="minMax"/>
        </c:scaling>
        <c:delete val="0"/>
        <c:axPos val="l"/>
        <c:numFmt formatCode="General" sourceLinked="0"/>
        <c:majorTickMark val="none"/>
        <c:minorTickMark val="none"/>
        <c:tickLblPos val="none"/>
        <c:spPr>
          <a:ln w="12700">
            <a:solidFill>
              <a:srgbClr val="000000"/>
            </a:solidFill>
            <a:prstDash val="solid"/>
          </a:ln>
        </c:spPr>
        <c:crossAx val="392612552"/>
        <c:crosses val="autoZero"/>
        <c:auto val="1"/>
        <c:lblAlgn val="ctr"/>
        <c:lblOffset val="100"/>
        <c:tickLblSkip val="1"/>
        <c:noMultiLvlLbl val="1"/>
      </c:catAx>
      <c:valAx>
        <c:axId val="39261255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2612160"/>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DQ01_2!$D$1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DQ01_2!$B$2:$C$4</c:f>
              <c:multiLvlStrCache>
                <c:ptCount val="3"/>
                <c:lvl>
                  <c:pt idx="0">
                    <c:v>HIV, STD, and teen pregnancy prevention</c:v>
                  </c:pt>
                  <c:pt idx="1">
                    <c:v>Injury and violence prevention</c:v>
                  </c:pt>
                  <c:pt idx="2">
                    <c:v>Asthma</c:v>
                  </c:pt>
                </c:lvl>
                <c:lvl>
                  <c:pt idx="0">
                    <c:v>f.</c:v>
                  </c:pt>
                  <c:pt idx="1">
                    <c:v>e.</c:v>
                  </c:pt>
                  <c:pt idx="2">
                    <c:v>d.</c:v>
                  </c:pt>
                </c:lvl>
              </c:multiLvlStrCache>
            </c:multiLvlStrRef>
          </c:cat>
          <c:val>
            <c:numRef>
              <c:f>DQ01_2!$D$2:$D$4</c:f>
              <c:numCache>
                <c:formatCode>General</c:formatCode>
                <c:ptCount val="3"/>
                <c:pt idx="0">
                  <c:v>28.7</c:v>
                </c:pt>
                <c:pt idx="1">
                  <c:v>30.2</c:v>
                </c:pt>
                <c:pt idx="2">
                  <c:v>16</c:v>
                </c:pt>
              </c:numCache>
            </c:numRef>
          </c:val>
        </c:ser>
        <c:ser>
          <c:idx val="1"/>
          <c:order val="1"/>
          <c:tx>
            <c:strRef>
              <c:f>DQ01_2!$E$1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DQ01_2!$B$2:$C$4</c:f>
              <c:multiLvlStrCache>
                <c:ptCount val="3"/>
                <c:lvl>
                  <c:pt idx="0">
                    <c:v>HIV, STD, and teen pregnancy prevention</c:v>
                  </c:pt>
                  <c:pt idx="1">
                    <c:v>Injury and violence prevention</c:v>
                  </c:pt>
                  <c:pt idx="2">
                    <c:v>Asthma</c:v>
                  </c:pt>
                </c:lvl>
                <c:lvl>
                  <c:pt idx="0">
                    <c:v>f.</c:v>
                  </c:pt>
                  <c:pt idx="1">
                    <c:v>e.</c:v>
                  </c:pt>
                  <c:pt idx="2">
                    <c:v>d.</c:v>
                  </c:pt>
                </c:lvl>
              </c:multiLvlStrCache>
            </c:multiLvlStrRef>
          </c:cat>
          <c:val>
            <c:numRef>
              <c:f>DQ01_2!$E$2:$E$4</c:f>
              <c:numCache>
                <c:formatCode>General</c:formatCode>
                <c:ptCount val="3"/>
                <c:pt idx="0">
                  <c:v>37.9</c:v>
                </c:pt>
                <c:pt idx="1">
                  <c:v>44.3</c:v>
                </c:pt>
                <c:pt idx="2">
                  <c:v>24.9</c:v>
                </c:pt>
              </c:numCache>
            </c:numRef>
          </c:val>
        </c:ser>
        <c:ser>
          <c:idx val="2"/>
          <c:order val="2"/>
          <c:tx>
            <c:strRef>
              <c:f>DQ01_2!$F$1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DQ01_2!$B$2:$C$4</c:f>
              <c:multiLvlStrCache>
                <c:ptCount val="3"/>
                <c:lvl>
                  <c:pt idx="0">
                    <c:v>HIV, STD, and teen pregnancy prevention</c:v>
                  </c:pt>
                  <c:pt idx="1">
                    <c:v>Injury and violence prevention</c:v>
                  </c:pt>
                  <c:pt idx="2">
                    <c:v>Asthma</c:v>
                  </c:pt>
                </c:lvl>
                <c:lvl>
                  <c:pt idx="0">
                    <c:v>f.</c:v>
                  </c:pt>
                  <c:pt idx="1">
                    <c:v>e.</c:v>
                  </c:pt>
                  <c:pt idx="2">
                    <c:v>d.</c:v>
                  </c:pt>
                </c:lvl>
              </c:multiLvlStrCache>
            </c:multiLvlStrRef>
          </c:cat>
          <c:val>
            <c:numRef>
              <c:f>DQ01_2!$F$2:$F$4</c:f>
              <c:numCache>
                <c:formatCode>General</c:formatCode>
                <c:ptCount val="3"/>
                <c:pt idx="0">
                  <c:v>21.7</c:v>
                </c:pt>
                <c:pt idx="1">
                  <c:v>19.899999999999999</c:v>
                </c:pt>
                <c:pt idx="2">
                  <c:v>10.8</c:v>
                </c:pt>
              </c:numCache>
            </c:numRef>
          </c:val>
        </c:ser>
        <c:ser>
          <c:idx val="3"/>
          <c:order val="3"/>
          <c:tx>
            <c:strRef>
              <c:f>DQ01_2!$G$1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DQ01_2!$B$2:$C$4</c:f>
              <c:multiLvlStrCache>
                <c:ptCount val="3"/>
                <c:lvl>
                  <c:pt idx="0">
                    <c:v>HIV, STD, and teen pregnancy prevention</c:v>
                  </c:pt>
                  <c:pt idx="1">
                    <c:v>Injury and violence prevention</c:v>
                  </c:pt>
                  <c:pt idx="2">
                    <c:v>Asthma</c:v>
                  </c:pt>
                </c:lvl>
                <c:lvl>
                  <c:pt idx="0">
                    <c:v>f.</c:v>
                  </c:pt>
                  <c:pt idx="1">
                    <c:v>e.</c:v>
                  </c:pt>
                  <c:pt idx="2">
                    <c:v>d.</c:v>
                  </c:pt>
                </c:lvl>
              </c:multiLvlStrCache>
            </c:multiLvlStrRef>
          </c:cat>
          <c:val>
            <c:numRef>
              <c:f>DQ01_2!$G$2:$G$4</c:f>
              <c:numCache>
                <c:formatCode>General</c:formatCode>
                <c:ptCount val="3"/>
                <c:pt idx="0">
                  <c:v>34.9</c:v>
                </c:pt>
                <c:pt idx="1">
                  <c:v>39.5</c:v>
                </c:pt>
                <c:pt idx="2">
                  <c:v>20.100000000000001</c:v>
                </c:pt>
              </c:numCache>
            </c:numRef>
          </c:val>
        </c:ser>
        <c:dLbls>
          <c:showLegendKey val="0"/>
          <c:showVal val="1"/>
          <c:showCatName val="0"/>
          <c:showSerName val="0"/>
          <c:showPercent val="0"/>
          <c:showBubbleSize val="0"/>
        </c:dLbls>
        <c:gapWidth val="300"/>
        <c:overlap val="-4"/>
        <c:axId val="390709112"/>
        <c:axId val="390707936"/>
      </c:barChart>
      <c:catAx>
        <c:axId val="390709112"/>
        <c:scaling>
          <c:orientation val="minMax"/>
        </c:scaling>
        <c:delete val="0"/>
        <c:axPos val="l"/>
        <c:numFmt formatCode="General" sourceLinked="0"/>
        <c:majorTickMark val="none"/>
        <c:minorTickMark val="none"/>
        <c:tickLblPos val="none"/>
        <c:spPr>
          <a:ln w="12700">
            <a:solidFill>
              <a:srgbClr val="000000"/>
            </a:solidFill>
            <a:prstDash val="solid"/>
          </a:ln>
        </c:spPr>
        <c:crossAx val="390707936"/>
        <c:crosses val="autoZero"/>
        <c:auto val="1"/>
        <c:lblAlgn val="ctr"/>
        <c:lblOffset val="100"/>
        <c:tickLblSkip val="1"/>
        <c:noMultiLvlLbl val="1"/>
      </c:catAx>
      <c:valAx>
        <c:axId val="39070793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0709112"/>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v>All Schools</c:v>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[Macro_2016P_charts.xlsm]DQ15_1!$D$2</c:f>
              <c:numCache>
                <c:formatCode>General</c:formatCode>
                <c:ptCount val="1"/>
                <c:pt idx="0">
                  <c:v>77.7</c:v>
                </c:pt>
              </c:numCache>
            </c:numRef>
          </c:val>
        </c:ser>
        <c:ser>
          <c:idx val="1"/>
          <c:order val="1"/>
          <c:tx>
            <c:v>Junior/Senior High Schools</c:v>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[Macro_2016P_charts.xlsm]DQ15_1!$E$2</c:f>
              <c:numCache>
                <c:formatCode>General</c:formatCode>
                <c:ptCount val="1"/>
                <c:pt idx="0">
                  <c:v>75.5</c:v>
                </c:pt>
              </c:numCache>
            </c:numRef>
          </c:val>
        </c:ser>
        <c:ser>
          <c:idx val="2"/>
          <c:order val="2"/>
          <c:tx>
            <c:v>Middle Schools</c:v>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[Macro_2016P_charts.xlsm]DQ15_1!$F$2</c:f>
              <c:numCache>
                <c:formatCode>General</c:formatCode>
                <c:ptCount val="1"/>
                <c:pt idx="0">
                  <c:v>75</c:v>
                </c:pt>
              </c:numCache>
            </c:numRef>
          </c:val>
        </c:ser>
        <c:ser>
          <c:idx val="3"/>
          <c:order val="3"/>
          <c:tx>
            <c:v>High Schools</c:v>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[Macro_2016P_charts.xlsm]DQ15_1!$G$2</c:f>
              <c:numCache>
                <c:formatCode>General</c:formatCode>
                <c:ptCount val="1"/>
                <c:pt idx="0">
                  <c:v>82</c:v>
                </c:pt>
              </c:numCache>
            </c:numRef>
          </c:val>
        </c:ser>
        <c:dLbls>
          <c:showLegendKey val="0"/>
          <c:showVal val="1"/>
          <c:showCatName val="0"/>
          <c:showSerName val="0"/>
          <c:showPercent val="0"/>
          <c:showBubbleSize val="0"/>
        </c:dLbls>
        <c:gapWidth val="300"/>
        <c:overlap val="-4"/>
        <c:axId val="392613336"/>
        <c:axId val="392613728"/>
      </c:barChart>
      <c:catAx>
        <c:axId val="392613336"/>
        <c:scaling>
          <c:orientation val="minMax"/>
        </c:scaling>
        <c:delete val="0"/>
        <c:axPos val="l"/>
        <c:majorTickMark val="none"/>
        <c:minorTickMark val="none"/>
        <c:tickLblPos val="none"/>
        <c:spPr>
          <a:ln w="12700">
            <a:solidFill>
              <a:srgbClr val="000000"/>
            </a:solidFill>
            <a:prstDash val="solid"/>
          </a:ln>
        </c:spPr>
        <c:crossAx val="392613728"/>
        <c:crosses val="autoZero"/>
        <c:auto val="1"/>
        <c:lblAlgn val="ctr"/>
        <c:lblOffset val="100"/>
        <c:tickLblSkip val="1"/>
        <c:noMultiLvlLbl val="1"/>
      </c:catAx>
      <c:valAx>
        <c:axId val="39261372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2613336"/>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[Macro_2016P_charts.xlsm]DQ16_1!$D$1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[Macro_2016P_charts.xlsm]DQ16_1!$B$2:$C$4</c:f>
              <c:multiLvlStrCache>
                <c:ptCount val="3"/>
                <c:lvl>
                  <c:pt idx="0">
                    <c:v>Plans for how to assess student performance in physical education</c:v>
                  </c:pt>
                  <c:pt idx="1">
                    <c:v>A chart describing the annual scope and sequence of instruction for physical education</c:v>
                  </c:pt>
                  <c:pt idx="2">
                    <c:v>Goals, objectives, and expected outcomes for physical education</c:v>
                  </c:pt>
                </c:lvl>
                <c:lvl>
                  <c:pt idx="0">
                    <c:v>c.</c:v>
                  </c:pt>
                  <c:pt idx="1">
                    <c:v>b.</c:v>
                  </c:pt>
                  <c:pt idx="2">
                    <c:v>a.</c:v>
                  </c:pt>
                </c:lvl>
              </c:multiLvlStrCache>
            </c:multiLvlStrRef>
          </c:cat>
          <c:val>
            <c:numRef>
              <c:f>[Macro_2016P_charts.xlsm]DQ16_1!$D$2:$D$4</c:f>
              <c:numCache>
                <c:formatCode>General</c:formatCode>
                <c:ptCount val="3"/>
                <c:pt idx="0">
                  <c:v>80.099999999999994</c:v>
                </c:pt>
                <c:pt idx="1">
                  <c:v>78.2</c:v>
                </c:pt>
                <c:pt idx="2">
                  <c:v>90.8</c:v>
                </c:pt>
              </c:numCache>
            </c:numRef>
          </c:val>
        </c:ser>
        <c:ser>
          <c:idx val="1"/>
          <c:order val="1"/>
          <c:tx>
            <c:strRef>
              <c:f>[Macro_2016P_charts.xlsm]DQ16_1!$E$1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[Macro_2016P_charts.xlsm]DQ16_1!$B$2:$C$4</c:f>
              <c:multiLvlStrCache>
                <c:ptCount val="3"/>
                <c:lvl>
                  <c:pt idx="0">
                    <c:v>Plans for how to assess student performance in physical education</c:v>
                  </c:pt>
                  <c:pt idx="1">
                    <c:v>A chart describing the annual scope and sequence of instruction for physical education</c:v>
                  </c:pt>
                  <c:pt idx="2">
                    <c:v>Goals, objectives, and expected outcomes for physical education</c:v>
                  </c:pt>
                </c:lvl>
                <c:lvl>
                  <c:pt idx="0">
                    <c:v>c.</c:v>
                  </c:pt>
                  <c:pt idx="1">
                    <c:v>b.</c:v>
                  </c:pt>
                  <c:pt idx="2">
                    <c:v>a.</c:v>
                  </c:pt>
                </c:lvl>
              </c:multiLvlStrCache>
            </c:multiLvlStrRef>
          </c:cat>
          <c:val>
            <c:numRef>
              <c:f>[Macro_2016P_charts.xlsm]DQ16_1!$E$2:$E$4</c:f>
              <c:numCache>
                <c:formatCode>General</c:formatCode>
                <c:ptCount val="3"/>
                <c:pt idx="0">
                  <c:v>70.099999999999994</c:v>
                </c:pt>
                <c:pt idx="1">
                  <c:v>70.599999999999994</c:v>
                </c:pt>
                <c:pt idx="2">
                  <c:v>90</c:v>
                </c:pt>
              </c:numCache>
            </c:numRef>
          </c:val>
        </c:ser>
        <c:ser>
          <c:idx val="2"/>
          <c:order val="2"/>
          <c:tx>
            <c:strRef>
              <c:f>[Macro_2016P_charts.xlsm]DQ16_1!$F$1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[Macro_2016P_charts.xlsm]DQ16_1!$B$2:$C$4</c:f>
              <c:multiLvlStrCache>
                <c:ptCount val="3"/>
                <c:lvl>
                  <c:pt idx="0">
                    <c:v>Plans for how to assess student performance in physical education</c:v>
                  </c:pt>
                  <c:pt idx="1">
                    <c:v>A chart describing the annual scope and sequence of instruction for physical education</c:v>
                  </c:pt>
                  <c:pt idx="2">
                    <c:v>Goals, objectives, and expected outcomes for physical education</c:v>
                  </c:pt>
                </c:lvl>
                <c:lvl>
                  <c:pt idx="0">
                    <c:v>c.</c:v>
                  </c:pt>
                  <c:pt idx="1">
                    <c:v>b.</c:v>
                  </c:pt>
                  <c:pt idx="2">
                    <c:v>a.</c:v>
                  </c:pt>
                </c:lvl>
              </c:multiLvlStrCache>
            </c:multiLvlStrRef>
          </c:cat>
          <c:val>
            <c:numRef>
              <c:f>[Macro_2016P_charts.xlsm]DQ16_1!$F$2:$F$4</c:f>
              <c:numCache>
                <c:formatCode>General</c:formatCode>
                <c:ptCount val="3"/>
                <c:pt idx="0">
                  <c:v>77.900000000000006</c:v>
                </c:pt>
                <c:pt idx="1">
                  <c:v>78.099999999999994</c:v>
                </c:pt>
                <c:pt idx="2">
                  <c:v>89.3</c:v>
                </c:pt>
              </c:numCache>
            </c:numRef>
          </c:val>
        </c:ser>
        <c:ser>
          <c:idx val="3"/>
          <c:order val="3"/>
          <c:tx>
            <c:strRef>
              <c:f>[Macro_2016P_charts.xlsm]DQ16_1!$G$1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[Macro_2016P_charts.xlsm]DQ16_1!$B$2:$C$4</c:f>
              <c:multiLvlStrCache>
                <c:ptCount val="3"/>
                <c:lvl>
                  <c:pt idx="0">
                    <c:v>Plans for how to assess student performance in physical education</c:v>
                  </c:pt>
                  <c:pt idx="1">
                    <c:v>A chart describing the annual scope and sequence of instruction for physical education</c:v>
                  </c:pt>
                  <c:pt idx="2">
                    <c:v>Goals, objectives, and expected outcomes for physical education</c:v>
                  </c:pt>
                </c:lvl>
                <c:lvl>
                  <c:pt idx="0">
                    <c:v>c.</c:v>
                  </c:pt>
                  <c:pt idx="1">
                    <c:v>b.</c:v>
                  </c:pt>
                  <c:pt idx="2">
                    <c:v>a.</c:v>
                  </c:pt>
                </c:lvl>
              </c:multiLvlStrCache>
            </c:multiLvlStrRef>
          </c:cat>
          <c:val>
            <c:numRef>
              <c:f>[Macro_2016P_charts.xlsm]DQ16_1!$G$2:$G$4</c:f>
              <c:numCache>
                <c:formatCode>General</c:formatCode>
                <c:ptCount val="3"/>
                <c:pt idx="0">
                  <c:v>86.9</c:v>
                </c:pt>
                <c:pt idx="1">
                  <c:v>81.3</c:v>
                </c:pt>
                <c:pt idx="2">
                  <c:v>93.2</c:v>
                </c:pt>
              </c:numCache>
            </c:numRef>
          </c:val>
        </c:ser>
        <c:dLbls>
          <c:showLegendKey val="0"/>
          <c:showVal val="1"/>
          <c:showCatName val="0"/>
          <c:showSerName val="0"/>
          <c:showPercent val="0"/>
          <c:showBubbleSize val="0"/>
        </c:dLbls>
        <c:gapWidth val="300"/>
        <c:overlap val="-4"/>
        <c:axId val="392614512"/>
        <c:axId val="392614904"/>
      </c:barChart>
      <c:catAx>
        <c:axId val="392614512"/>
        <c:scaling>
          <c:orientation val="minMax"/>
        </c:scaling>
        <c:delete val="0"/>
        <c:axPos val="l"/>
        <c:numFmt formatCode="General" sourceLinked="0"/>
        <c:majorTickMark val="none"/>
        <c:minorTickMark val="none"/>
        <c:tickLblPos val="none"/>
        <c:spPr>
          <a:ln w="12700">
            <a:solidFill>
              <a:srgbClr val="000000"/>
            </a:solidFill>
            <a:prstDash val="solid"/>
          </a:ln>
        </c:spPr>
        <c:crossAx val="392614904"/>
        <c:crosses val="autoZero"/>
        <c:auto val="1"/>
        <c:lblAlgn val="ctr"/>
        <c:lblOffset val="100"/>
        <c:tickLblSkip val="1"/>
        <c:noMultiLvlLbl val="1"/>
      </c:catAx>
      <c:valAx>
        <c:axId val="39261490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2614512"/>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[Macro_2016P_charts.xlsm]DQ16_2!$D$1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[Macro_2016P_charts.xlsm]DQ16_2!$B$2:$C$4</c:f>
              <c:multiLvlStrCache>
                <c:ptCount val="3"/>
                <c:lvl>
                  <c:pt idx="0">
                    <c:v>Physical activity monitoring devices, such as pedometers or heart rate monitors, for physical education</c:v>
                  </c:pt>
                  <c:pt idx="1">
                    <c:v>Resources for fitness testing</c:v>
                  </c:pt>
                  <c:pt idx="2">
                    <c:v>A written physical education curriculum</c:v>
                  </c:pt>
                </c:lvl>
                <c:lvl>
                  <c:pt idx="0">
                    <c:v>f.</c:v>
                  </c:pt>
                  <c:pt idx="1">
                    <c:v>e.</c:v>
                  </c:pt>
                  <c:pt idx="2">
                    <c:v>d.</c:v>
                  </c:pt>
                </c:lvl>
              </c:multiLvlStrCache>
            </c:multiLvlStrRef>
          </c:cat>
          <c:val>
            <c:numRef>
              <c:f>[Macro_2016P_charts.xlsm]DQ16_2!$D$2:$D$4</c:f>
              <c:numCache>
                <c:formatCode>General</c:formatCode>
                <c:ptCount val="3"/>
                <c:pt idx="0">
                  <c:v>72.5</c:v>
                </c:pt>
                <c:pt idx="1">
                  <c:v>92.5</c:v>
                </c:pt>
                <c:pt idx="2">
                  <c:v>84.4</c:v>
                </c:pt>
              </c:numCache>
            </c:numRef>
          </c:val>
        </c:ser>
        <c:ser>
          <c:idx val="1"/>
          <c:order val="1"/>
          <c:tx>
            <c:strRef>
              <c:f>[Macro_2016P_charts.xlsm]DQ16_2!$E$1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[Macro_2016P_charts.xlsm]DQ16_2!$B$2:$C$4</c:f>
              <c:multiLvlStrCache>
                <c:ptCount val="3"/>
                <c:lvl>
                  <c:pt idx="0">
                    <c:v>Physical activity monitoring devices, such as pedometers or heart rate monitors, for physical education</c:v>
                  </c:pt>
                  <c:pt idx="1">
                    <c:v>Resources for fitness testing</c:v>
                  </c:pt>
                  <c:pt idx="2">
                    <c:v>A written physical education curriculum</c:v>
                  </c:pt>
                </c:lvl>
                <c:lvl>
                  <c:pt idx="0">
                    <c:v>f.</c:v>
                  </c:pt>
                  <c:pt idx="1">
                    <c:v>e.</c:v>
                  </c:pt>
                  <c:pt idx="2">
                    <c:v>d.</c:v>
                  </c:pt>
                </c:lvl>
              </c:multiLvlStrCache>
            </c:multiLvlStrRef>
          </c:cat>
          <c:val>
            <c:numRef>
              <c:f>[Macro_2016P_charts.xlsm]DQ16_2!$E$2:$E$4</c:f>
              <c:numCache>
                <c:formatCode>General</c:formatCode>
                <c:ptCount val="3"/>
                <c:pt idx="0">
                  <c:v>59.4</c:v>
                </c:pt>
                <c:pt idx="1">
                  <c:v>90.3</c:v>
                </c:pt>
                <c:pt idx="2">
                  <c:v>77.099999999999994</c:v>
                </c:pt>
              </c:numCache>
            </c:numRef>
          </c:val>
        </c:ser>
        <c:ser>
          <c:idx val="2"/>
          <c:order val="2"/>
          <c:tx>
            <c:strRef>
              <c:f>[Macro_2016P_charts.xlsm]DQ16_2!$F$1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[Macro_2016P_charts.xlsm]DQ16_2!$B$2:$C$4</c:f>
              <c:multiLvlStrCache>
                <c:ptCount val="3"/>
                <c:lvl>
                  <c:pt idx="0">
                    <c:v>Physical activity monitoring devices, such as pedometers or heart rate monitors, for physical education</c:v>
                  </c:pt>
                  <c:pt idx="1">
                    <c:v>Resources for fitness testing</c:v>
                  </c:pt>
                  <c:pt idx="2">
                    <c:v>A written physical education curriculum</c:v>
                  </c:pt>
                </c:lvl>
                <c:lvl>
                  <c:pt idx="0">
                    <c:v>f.</c:v>
                  </c:pt>
                  <c:pt idx="1">
                    <c:v>e.</c:v>
                  </c:pt>
                  <c:pt idx="2">
                    <c:v>d.</c:v>
                  </c:pt>
                </c:lvl>
              </c:multiLvlStrCache>
            </c:multiLvlStrRef>
          </c:cat>
          <c:val>
            <c:numRef>
              <c:f>[Macro_2016P_charts.xlsm]DQ16_2!$F$2:$F$4</c:f>
              <c:numCache>
                <c:formatCode>General</c:formatCode>
                <c:ptCount val="3"/>
                <c:pt idx="0">
                  <c:v>73.2</c:v>
                </c:pt>
                <c:pt idx="1">
                  <c:v>92.3</c:v>
                </c:pt>
                <c:pt idx="2">
                  <c:v>83.8</c:v>
                </c:pt>
              </c:numCache>
            </c:numRef>
          </c:val>
        </c:ser>
        <c:ser>
          <c:idx val="3"/>
          <c:order val="3"/>
          <c:tx>
            <c:strRef>
              <c:f>[Macro_2016P_charts.xlsm]DQ16_2!$G$1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[Macro_2016P_charts.xlsm]DQ16_2!$B$2:$C$4</c:f>
              <c:multiLvlStrCache>
                <c:ptCount val="3"/>
                <c:lvl>
                  <c:pt idx="0">
                    <c:v>Physical activity monitoring devices, such as pedometers or heart rate monitors, for physical education</c:v>
                  </c:pt>
                  <c:pt idx="1">
                    <c:v>Resources for fitness testing</c:v>
                  </c:pt>
                  <c:pt idx="2">
                    <c:v>A written physical education curriculum</c:v>
                  </c:pt>
                </c:lvl>
                <c:lvl>
                  <c:pt idx="0">
                    <c:v>f.</c:v>
                  </c:pt>
                  <c:pt idx="1">
                    <c:v>e.</c:v>
                  </c:pt>
                  <c:pt idx="2">
                    <c:v>d.</c:v>
                  </c:pt>
                </c:lvl>
              </c:multiLvlStrCache>
            </c:multiLvlStrRef>
          </c:cat>
          <c:val>
            <c:numRef>
              <c:f>[Macro_2016P_charts.xlsm]DQ16_2!$G$2:$G$4</c:f>
              <c:numCache>
                <c:formatCode>General</c:formatCode>
                <c:ptCount val="3"/>
                <c:pt idx="0">
                  <c:v>76.400000000000006</c:v>
                </c:pt>
                <c:pt idx="1">
                  <c:v>93.5</c:v>
                </c:pt>
                <c:pt idx="2">
                  <c:v>88.1</c:v>
                </c:pt>
              </c:numCache>
            </c:numRef>
          </c:val>
        </c:ser>
        <c:dLbls>
          <c:showLegendKey val="0"/>
          <c:showVal val="1"/>
          <c:showCatName val="0"/>
          <c:showSerName val="0"/>
          <c:showPercent val="0"/>
          <c:showBubbleSize val="0"/>
        </c:dLbls>
        <c:gapWidth val="300"/>
        <c:overlap val="-4"/>
        <c:axId val="393324536"/>
        <c:axId val="393324928"/>
      </c:barChart>
      <c:catAx>
        <c:axId val="393324536"/>
        <c:scaling>
          <c:orientation val="minMax"/>
        </c:scaling>
        <c:delete val="0"/>
        <c:axPos val="l"/>
        <c:numFmt formatCode="General" sourceLinked="0"/>
        <c:majorTickMark val="none"/>
        <c:minorTickMark val="none"/>
        <c:tickLblPos val="none"/>
        <c:spPr>
          <a:ln w="12700">
            <a:solidFill>
              <a:srgbClr val="000000"/>
            </a:solidFill>
            <a:prstDash val="solid"/>
          </a:ln>
        </c:spPr>
        <c:crossAx val="393324928"/>
        <c:crosses val="autoZero"/>
        <c:auto val="1"/>
        <c:lblAlgn val="ctr"/>
        <c:lblOffset val="100"/>
        <c:tickLblSkip val="1"/>
        <c:noMultiLvlLbl val="1"/>
      </c:catAx>
      <c:valAx>
        <c:axId val="39332492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3324536"/>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v>All Schools</c:v>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[Macro_2016P_charts.xlsm]DQ17_1!$D$2</c:f>
              <c:numCache>
                <c:formatCode>General</c:formatCode>
                <c:ptCount val="1"/>
                <c:pt idx="0">
                  <c:v>30.4</c:v>
                </c:pt>
              </c:numCache>
            </c:numRef>
          </c:val>
        </c:ser>
        <c:ser>
          <c:idx val="1"/>
          <c:order val="1"/>
          <c:tx>
            <c:v>Junior/Senior High Schools</c:v>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[Macro_2016P_charts.xlsm]DQ17_1!$E$2</c:f>
              <c:numCache>
                <c:formatCode>General</c:formatCode>
                <c:ptCount val="1"/>
                <c:pt idx="0">
                  <c:v>38.299999999999997</c:v>
                </c:pt>
              </c:numCache>
            </c:numRef>
          </c:val>
        </c:ser>
        <c:ser>
          <c:idx val="2"/>
          <c:order val="2"/>
          <c:tx>
            <c:v>Middle Schools</c:v>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[Macro_2016P_charts.xlsm]DQ17_1!$F$2</c:f>
              <c:numCache>
                <c:formatCode>General</c:formatCode>
                <c:ptCount val="1"/>
                <c:pt idx="0">
                  <c:v>39</c:v>
                </c:pt>
              </c:numCache>
            </c:numRef>
          </c:val>
        </c:ser>
        <c:ser>
          <c:idx val="3"/>
          <c:order val="3"/>
          <c:tx>
            <c:v>High Schools</c:v>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[Macro_2016P_charts.xlsm]DQ17_1!$G$2</c:f>
              <c:numCache>
                <c:formatCode>General</c:formatCode>
                <c:ptCount val="1"/>
                <c:pt idx="0">
                  <c:v>15.7</c:v>
                </c:pt>
              </c:numCache>
            </c:numRef>
          </c:val>
        </c:ser>
        <c:dLbls>
          <c:showLegendKey val="0"/>
          <c:showVal val="1"/>
          <c:showCatName val="0"/>
          <c:showSerName val="0"/>
          <c:showPercent val="0"/>
          <c:showBubbleSize val="0"/>
        </c:dLbls>
        <c:gapWidth val="300"/>
        <c:overlap val="-4"/>
        <c:axId val="393325712"/>
        <c:axId val="393326104"/>
      </c:barChart>
      <c:catAx>
        <c:axId val="393325712"/>
        <c:scaling>
          <c:orientation val="minMax"/>
        </c:scaling>
        <c:delete val="0"/>
        <c:axPos val="l"/>
        <c:majorTickMark val="none"/>
        <c:minorTickMark val="none"/>
        <c:tickLblPos val="none"/>
        <c:spPr>
          <a:ln w="12700">
            <a:solidFill>
              <a:srgbClr val="000000"/>
            </a:solidFill>
            <a:prstDash val="solid"/>
          </a:ln>
        </c:spPr>
        <c:crossAx val="393326104"/>
        <c:crosses val="autoZero"/>
        <c:auto val="1"/>
        <c:lblAlgn val="ctr"/>
        <c:lblOffset val="100"/>
        <c:tickLblSkip val="1"/>
        <c:noMultiLvlLbl val="1"/>
      </c:catAx>
      <c:valAx>
        <c:axId val="39332610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3325712"/>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v>All Schools</c:v>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[Macro_2016P_charts.xlsm]DQ18_1!$D$2</c:f>
              <c:numCache>
                <c:formatCode>General</c:formatCode>
                <c:ptCount val="1"/>
                <c:pt idx="0">
                  <c:v>56.2</c:v>
                </c:pt>
              </c:numCache>
            </c:numRef>
          </c:val>
        </c:ser>
        <c:ser>
          <c:idx val="1"/>
          <c:order val="1"/>
          <c:tx>
            <c:v>Junior/Senior High Schools</c:v>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[Macro_2016P_charts.xlsm]DQ18_1!$E$2</c:f>
              <c:numCache>
                <c:formatCode>General</c:formatCode>
                <c:ptCount val="1"/>
                <c:pt idx="0">
                  <c:v>55.8</c:v>
                </c:pt>
              </c:numCache>
            </c:numRef>
          </c:val>
        </c:ser>
        <c:ser>
          <c:idx val="2"/>
          <c:order val="2"/>
          <c:tx>
            <c:v>Middle Schools</c:v>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[Macro_2016P_charts.xlsm]DQ18_1!$F$2</c:f>
              <c:numCache>
                <c:formatCode>General</c:formatCode>
                <c:ptCount val="1"/>
                <c:pt idx="0">
                  <c:v>60</c:v>
                </c:pt>
              </c:numCache>
            </c:numRef>
          </c:val>
        </c:ser>
        <c:ser>
          <c:idx val="3"/>
          <c:order val="3"/>
          <c:tx>
            <c:v>High Schools</c:v>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[Macro_2016P_charts.xlsm]DQ18_1!$G$2</c:f>
              <c:numCache>
                <c:formatCode>General</c:formatCode>
                <c:ptCount val="1"/>
                <c:pt idx="0">
                  <c:v>51.4</c:v>
                </c:pt>
              </c:numCache>
            </c:numRef>
          </c:val>
        </c:ser>
        <c:dLbls>
          <c:showLegendKey val="0"/>
          <c:showVal val="1"/>
          <c:showCatName val="0"/>
          <c:showSerName val="0"/>
          <c:showPercent val="0"/>
          <c:showBubbleSize val="0"/>
        </c:dLbls>
        <c:gapWidth val="300"/>
        <c:overlap val="-4"/>
        <c:axId val="393326888"/>
        <c:axId val="393327280"/>
      </c:barChart>
      <c:catAx>
        <c:axId val="393326888"/>
        <c:scaling>
          <c:orientation val="minMax"/>
        </c:scaling>
        <c:delete val="0"/>
        <c:axPos val="l"/>
        <c:majorTickMark val="none"/>
        <c:minorTickMark val="none"/>
        <c:tickLblPos val="none"/>
        <c:spPr>
          <a:ln w="12700">
            <a:solidFill>
              <a:srgbClr val="000000"/>
            </a:solidFill>
            <a:prstDash val="solid"/>
          </a:ln>
        </c:spPr>
        <c:crossAx val="393327280"/>
        <c:crosses val="autoZero"/>
        <c:auto val="1"/>
        <c:lblAlgn val="ctr"/>
        <c:lblOffset val="100"/>
        <c:tickLblSkip val="1"/>
        <c:noMultiLvlLbl val="1"/>
      </c:catAx>
      <c:valAx>
        <c:axId val="39332728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3326888"/>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v>All Schools</c:v>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[Macro_2016P_charts.xlsm]DQ19_1!$D$2</c:f>
              <c:numCache>
                <c:formatCode>General</c:formatCode>
                <c:ptCount val="1"/>
                <c:pt idx="0">
                  <c:v>92.6</c:v>
                </c:pt>
              </c:numCache>
            </c:numRef>
          </c:val>
        </c:ser>
        <c:ser>
          <c:idx val="1"/>
          <c:order val="1"/>
          <c:tx>
            <c:v>Junior/Senior High Schools</c:v>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[Macro_2016P_charts.xlsm]DQ19_1!$E$2</c:f>
              <c:numCache>
                <c:formatCode>General</c:formatCode>
                <c:ptCount val="1"/>
                <c:pt idx="0">
                  <c:v>93.1</c:v>
                </c:pt>
              </c:numCache>
            </c:numRef>
          </c:val>
        </c:ser>
        <c:ser>
          <c:idx val="2"/>
          <c:order val="2"/>
          <c:tx>
            <c:v>Middle Schools</c:v>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[Macro_2016P_charts.xlsm]DQ19_1!$F$2</c:f>
              <c:numCache>
                <c:formatCode>General</c:formatCode>
                <c:ptCount val="1"/>
                <c:pt idx="0">
                  <c:v>94.3</c:v>
                </c:pt>
              </c:numCache>
            </c:numRef>
          </c:val>
        </c:ser>
        <c:ser>
          <c:idx val="3"/>
          <c:order val="3"/>
          <c:tx>
            <c:v>High Schools</c:v>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[Macro_2016P_charts.xlsm]DQ19_1!$G$2</c:f>
              <c:numCache>
                <c:formatCode>General</c:formatCode>
                <c:ptCount val="1"/>
                <c:pt idx="0">
                  <c:v>90.2</c:v>
                </c:pt>
              </c:numCache>
            </c:numRef>
          </c:val>
        </c:ser>
        <c:dLbls>
          <c:showLegendKey val="0"/>
          <c:showVal val="1"/>
          <c:showCatName val="0"/>
          <c:showSerName val="0"/>
          <c:showPercent val="0"/>
          <c:showBubbleSize val="0"/>
        </c:dLbls>
        <c:gapWidth val="300"/>
        <c:overlap val="-4"/>
        <c:axId val="393190912"/>
        <c:axId val="393191304"/>
      </c:barChart>
      <c:catAx>
        <c:axId val="393190912"/>
        <c:scaling>
          <c:orientation val="minMax"/>
        </c:scaling>
        <c:delete val="0"/>
        <c:axPos val="l"/>
        <c:majorTickMark val="none"/>
        <c:minorTickMark val="none"/>
        <c:tickLblPos val="none"/>
        <c:spPr>
          <a:ln w="12700">
            <a:solidFill>
              <a:srgbClr val="000000"/>
            </a:solidFill>
            <a:prstDash val="solid"/>
          </a:ln>
        </c:spPr>
        <c:crossAx val="393191304"/>
        <c:crosses val="autoZero"/>
        <c:auto val="1"/>
        <c:lblAlgn val="ctr"/>
        <c:lblOffset val="100"/>
        <c:tickLblSkip val="1"/>
        <c:noMultiLvlLbl val="1"/>
      </c:catAx>
      <c:valAx>
        <c:axId val="39319130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3190912"/>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v>All Schools</c:v>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[Macro_2016P_charts.xlsm]DQ20_1!$D$2</c:f>
              <c:numCache>
                <c:formatCode>General</c:formatCode>
                <c:ptCount val="1"/>
                <c:pt idx="0">
                  <c:v>37.6</c:v>
                </c:pt>
              </c:numCache>
            </c:numRef>
          </c:val>
        </c:ser>
        <c:ser>
          <c:idx val="1"/>
          <c:order val="1"/>
          <c:tx>
            <c:v>Junior/Senior High Schools</c:v>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[Macro_2016P_charts.xlsm]DQ20_1!$E$2</c:f>
              <c:numCache>
                <c:formatCode>General</c:formatCode>
                <c:ptCount val="1"/>
                <c:pt idx="0">
                  <c:v>44.2</c:v>
                </c:pt>
              </c:numCache>
            </c:numRef>
          </c:val>
        </c:ser>
        <c:ser>
          <c:idx val="2"/>
          <c:order val="2"/>
          <c:tx>
            <c:v>Middle Schools</c:v>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[Macro_2016P_charts.xlsm]DQ20_1!$F$2</c:f>
              <c:numCache>
                <c:formatCode>General</c:formatCode>
                <c:ptCount val="1"/>
                <c:pt idx="0">
                  <c:v>24.5</c:v>
                </c:pt>
              </c:numCache>
            </c:numRef>
          </c:val>
        </c:ser>
        <c:ser>
          <c:idx val="3"/>
          <c:order val="3"/>
          <c:tx>
            <c:v>High Schools</c:v>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[Macro_2016P_charts.xlsm]DQ20_1!$G$2</c:f>
              <c:numCache>
                <c:formatCode>General</c:formatCode>
                <c:ptCount val="1"/>
                <c:pt idx="0">
                  <c:v>52.5</c:v>
                </c:pt>
              </c:numCache>
            </c:numRef>
          </c:val>
        </c:ser>
        <c:dLbls>
          <c:showLegendKey val="0"/>
          <c:showVal val="1"/>
          <c:showCatName val="0"/>
          <c:showSerName val="0"/>
          <c:showPercent val="0"/>
          <c:showBubbleSize val="0"/>
        </c:dLbls>
        <c:gapWidth val="300"/>
        <c:overlap val="-4"/>
        <c:axId val="393192088"/>
        <c:axId val="393192480"/>
      </c:barChart>
      <c:catAx>
        <c:axId val="393192088"/>
        <c:scaling>
          <c:orientation val="minMax"/>
        </c:scaling>
        <c:delete val="0"/>
        <c:axPos val="l"/>
        <c:majorTickMark val="none"/>
        <c:minorTickMark val="none"/>
        <c:tickLblPos val="none"/>
        <c:spPr>
          <a:ln w="12700">
            <a:solidFill>
              <a:srgbClr val="000000"/>
            </a:solidFill>
            <a:prstDash val="solid"/>
          </a:ln>
        </c:spPr>
        <c:crossAx val="393192480"/>
        <c:crosses val="autoZero"/>
        <c:auto val="1"/>
        <c:lblAlgn val="ctr"/>
        <c:lblOffset val="100"/>
        <c:tickLblSkip val="1"/>
        <c:noMultiLvlLbl val="1"/>
      </c:catAx>
      <c:valAx>
        <c:axId val="39319248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3192088"/>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v>All Schools</c:v>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[Macro_2016P_charts.xlsm]DQ21_1!$D$2</c:f>
              <c:numCache>
                <c:formatCode>General</c:formatCode>
                <c:ptCount val="1"/>
                <c:pt idx="0">
                  <c:v>47.2</c:v>
                </c:pt>
              </c:numCache>
            </c:numRef>
          </c:val>
        </c:ser>
        <c:ser>
          <c:idx val="1"/>
          <c:order val="1"/>
          <c:tx>
            <c:v>Junior/Senior High Schools</c:v>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[Macro_2016P_charts.xlsm]DQ21_1!$E$2</c:f>
              <c:numCache>
                <c:formatCode>General</c:formatCode>
                <c:ptCount val="1"/>
                <c:pt idx="0">
                  <c:v>20.6</c:v>
                </c:pt>
              </c:numCache>
            </c:numRef>
          </c:val>
        </c:ser>
        <c:ser>
          <c:idx val="2"/>
          <c:order val="2"/>
          <c:tx>
            <c:v>Middle Schools</c:v>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[Macro_2016P_charts.xlsm]DQ21_1!$F$2</c:f>
              <c:numCache>
                <c:formatCode>General</c:formatCode>
                <c:ptCount val="1"/>
                <c:pt idx="0">
                  <c:v>51</c:v>
                </c:pt>
              </c:numCache>
            </c:numRef>
          </c:val>
        </c:ser>
        <c:ser>
          <c:idx val="3"/>
          <c:order val="3"/>
          <c:tx>
            <c:v>High Schools</c:v>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[Macro_2016P_charts.xlsm]DQ21_1!$G$2</c:f>
              <c:numCache>
                <c:formatCode>General</c:formatCode>
                <c:ptCount val="1"/>
                <c:pt idx="0">
                  <c:v>51.8</c:v>
                </c:pt>
              </c:numCache>
            </c:numRef>
          </c:val>
        </c:ser>
        <c:dLbls>
          <c:showLegendKey val="0"/>
          <c:showVal val="1"/>
          <c:showCatName val="0"/>
          <c:showSerName val="0"/>
          <c:showPercent val="0"/>
          <c:showBubbleSize val="0"/>
        </c:dLbls>
        <c:gapWidth val="300"/>
        <c:overlap val="-4"/>
        <c:axId val="393193264"/>
        <c:axId val="393193656"/>
      </c:barChart>
      <c:catAx>
        <c:axId val="393193264"/>
        <c:scaling>
          <c:orientation val="minMax"/>
        </c:scaling>
        <c:delete val="0"/>
        <c:axPos val="l"/>
        <c:majorTickMark val="none"/>
        <c:minorTickMark val="none"/>
        <c:tickLblPos val="none"/>
        <c:spPr>
          <a:ln w="12700">
            <a:solidFill>
              <a:srgbClr val="000000"/>
            </a:solidFill>
            <a:prstDash val="solid"/>
          </a:ln>
        </c:spPr>
        <c:crossAx val="393193656"/>
        <c:crosses val="autoZero"/>
        <c:auto val="1"/>
        <c:lblAlgn val="ctr"/>
        <c:lblOffset val="100"/>
        <c:tickLblSkip val="1"/>
        <c:noMultiLvlLbl val="1"/>
      </c:catAx>
      <c:valAx>
        <c:axId val="39319365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3193264"/>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v>All Schools</c:v>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[Macro_2016P_charts.xlsm]DQ22_1!$D$2</c:f>
              <c:numCache>
                <c:formatCode>General</c:formatCode>
                <c:ptCount val="1"/>
                <c:pt idx="0">
                  <c:v>96.9</c:v>
                </c:pt>
              </c:numCache>
            </c:numRef>
          </c:val>
        </c:ser>
        <c:ser>
          <c:idx val="1"/>
          <c:order val="1"/>
          <c:tx>
            <c:v>Junior/Senior High Schools</c:v>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[Macro_2016P_charts.xlsm]DQ22_1!$E$2</c:f>
              <c:numCache>
                <c:formatCode>General</c:formatCode>
                <c:ptCount val="1"/>
                <c:pt idx="0">
                  <c:v>100</c:v>
                </c:pt>
              </c:numCache>
            </c:numRef>
          </c:val>
        </c:ser>
        <c:ser>
          <c:idx val="2"/>
          <c:order val="2"/>
          <c:tx>
            <c:v>Middle Schools</c:v>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[Macro_2016P_charts.xlsm]DQ22_1!$F$2</c:f>
              <c:numCache>
                <c:formatCode>General</c:formatCode>
                <c:ptCount val="1"/>
                <c:pt idx="0">
                  <c:v>96.2</c:v>
                </c:pt>
              </c:numCache>
            </c:numRef>
          </c:val>
        </c:ser>
        <c:ser>
          <c:idx val="3"/>
          <c:order val="3"/>
          <c:tx>
            <c:v>High Schools</c:v>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[Macro_2016P_charts.xlsm]DQ22_1!$G$2</c:f>
              <c:numCache>
                <c:formatCode>General</c:formatCode>
                <c:ptCount val="1"/>
                <c:pt idx="0">
                  <c:v>96.6</c:v>
                </c:pt>
              </c:numCache>
            </c:numRef>
          </c:val>
        </c:ser>
        <c:dLbls>
          <c:showLegendKey val="0"/>
          <c:showVal val="1"/>
          <c:showCatName val="0"/>
          <c:showSerName val="0"/>
          <c:showPercent val="0"/>
          <c:showBubbleSize val="0"/>
        </c:dLbls>
        <c:gapWidth val="300"/>
        <c:overlap val="-4"/>
        <c:axId val="393194440"/>
        <c:axId val="393997872"/>
      </c:barChart>
      <c:catAx>
        <c:axId val="393194440"/>
        <c:scaling>
          <c:orientation val="minMax"/>
        </c:scaling>
        <c:delete val="0"/>
        <c:axPos val="l"/>
        <c:majorTickMark val="none"/>
        <c:minorTickMark val="none"/>
        <c:tickLblPos val="none"/>
        <c:spPr>
          <a:ln w="12700">
            <a:solidFill>
              <a:srgbClr val="000000"/>
            </a:solidFill>
            <a:prstDash val="solid"/>
          </a:ln>
        </c:spPr>
        <c:crossAx val="393997872"/>
        <c:crosses val="autoZero"/>
        <c:auto val="1"/>
        <c:lblAlgn val="ctr"/>
        <c:lblOffset val="100"/>
        <c:tickLblSkip val="1"/>
        <c:noMultiLvlLbl val="1"/>
      </c:catAx>
      <c:valAx>
        <c:axId val="39399787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3194440"/>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[Macro_2016P_charts.xlsm]DQ23A_1!$D$1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[Macro_2016P_charts.xlsm]DQ23A_1!$B$2:$C$6</c:f>
              <c:multiLvlStrCache>
                <c:ptCount val="5"/>
                <c:lvl>
                  <c:pt idx="0">
                    <c:v>Electronic vapor products (e.g., e-cigarettes, vape pipes, hookah pens)</c:v>
                  </c:pt>
                  <c:pt idx="1">
                    <c:v>Pipes</c:v>
                  </c:pt>
                  <c:pt idx="2">
                    <c:v>Cigars</c:v>
                  </c:pt>
                  <c:pt idx="3">
                    <c:v>Smokeless tobacco (e.g., chewing tobacco, snuff, dip, snus)</c:v>
                  </c:pt>
                  <c:pt idx="4">
                    <c:v>Cigarettes</c:v>
                  </c:pt>
                </c:lvl>
                <c:lvl>
                  <c:pt idx="0">
                    <c:v>e.</c:v>
                  </c:pt>
                  <c:pt idx="1">
                    <c:v>d.</c:v>
                  </c:pt>
                  <c:pt idx="2">
                    <c:v>c.</c:v>
                  </c:pt>
                  <c:pt idx="3">
                    <c:v>b.</c:v>
                  </c:pt>
                  <c:pt idx="4">
                    <c:v>a.</c:v>
                  </c:pt>
                </c:lvl>
              </c:multiLvlStrCache>
            </c:multiLvlStrRef>
          </c:cat>
          <c:val>
            <c:numRef>
              <c:f>[Macro_2016P_charts.xlsm]DQ23A_1!$D$2:$D$6</c:f>
              <c:numCache>
                <c:formatCode>General</c:formatCode>
                <c:ptCount val="5"/>
                <c:pt idx="0">
                  <c:v>92.1</c:v>
                </c:pt>
                <c:pt idx="1">
                  <c:v>93.5</c:v>
                </c:pt>
                <c:pt idx="2">
                  <c:v>94.9</c:v>
                </c:pt>
                <c:pt idx="3">
                  <c:v>95.9</c:v>
                </c:pt>
                <c:pt idx="4">
                  <c:v>96.3</c:v>
                </c:pt>
              </c:numCache>
            </c:numRef>
          </c:val>
        </c:ser>
        <c:ser>
          <c:idx val="1"/>
          <c:order val="1"/>
          <c:tx>
            <c:strRef>
              <c:f>[Macro_2016P_charts.xlsm]DQ23A_1!$E$1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[Macro_2016P_charts.xlsm]DQ23A_1!$B$2:$C$6</c:f>
              <c:multiLvlStrCache>
                <c:ptCount val="5"/>
                <c:lvl>
                  <c:pt idx="0">
                    <c:v>Electronic vapor products (e.g., e-cigarettes, vape pipes, hookah pens)</c:v>
                  </c:pt>
                  <c:pt idx="1">
                    <c:v>Pipes</c:v>
                  </c:pt>
                  <c:pt idx="2">
                    <c:v>Cigars</c:v>
                  </c:pt>
                  <c:pt idx="3">
                    <c:v>Smokeless tobacco (e.g., chewing tobacco, snuff, dip, snus)</c:v>
                  </c:pt>
                  <c:pt idx="4">
                    <c:v>Cigarettes</c:v>
                  </c:pt>
                </c:lvl>
                <c:lvl>
                  <c:pt idx="0">
                    <c:v>e.</c:v>
                  </c:pt>
                  <c:pt idx="1">
                    <c:v>d.</c:v>
                  </c:pt>
                  <c:pt idx="2">
                    <c:v>c.</c:v>
                  </c:pt>
                  <c:pt idx="3">
                    <c:v>b.</c:v>
                  </c:pt>
                  <c:pt idx="4">
                    <c:v>a.</c:v>
                  </c:pt>
                </c:lvl>
              </c:multiLvlStrCache>
            </c:multiLvlStrRef>
          </c:cat>
          <c:val>
            <c:numRef>
              <c:f>[Macro_2016P_charts.xlsm]DQ23A_1!$E$2:$E$6</c:f>
              <c:numCache>
                <c:formatCode>General</c:formatCode>
                <c:ptCount val="5"/>
                <c:pt idx="0">
                  <c:v>100</c:v>
                </c:pt>
                <c:pt idx="1">
                  <c:v>100</c:v>
                </c:pt>
                <c:pt idx="2">
                  <c:v>100</c:v>
                </c:pt>
                <c:pt idx="3">
                  <c:v>100</c:v>
                </c:pt>
                <c:pt idx="4">
                  <c:v>100</c:v>
                </c:pt>
              </c:numCache>
            </c:numRef>
          </c:val>
        </c:ser>
        <c:ser>
          <c:idx val="2"/>
          <c:order val="2"/>
          <c:tx>
            <c:strRef>
              <c:f>[Macro_2016P_charts.xlsm]DQ23A_1!$F$1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[Macro_2016P_charts.xlsm]DQ23A_1!$B$2:$C$6</c:f>
              <c:multiLvlStrCache>
                <c:ptCount val="5"/>
                <c:lvl>
                  <c:pt idx="0">
                    <c:v>Electronic vapor products (e.g., e-cigarettes, vape pipes, hookah pens)</c:v>
                  </c:pt>
                  <c:pt idx="1">
                    <c:v>Pipes</c:v>
                  </c:pt>
                  <c:pt idx="2">
                    <c:v>Cigars</c:v>
                  </c:pt>
                  <c:pt idx="3">
                    <c:v>Smokeless tobacco (e.g., chewing tobacco, snuff, dip, snus)</c:v>
                  </c:pt>
                  <c:pt idx="4">
                    <c:v>Cigarettes</c:v>
                  </c:pt>
                </c:lvl>
                <c:lvl>
                  <c:pt idx="0">
                    <c:v>e.</c:v>
                  </c:pt>
                  <c:pt idx="1">
                    <c:v>d.</c:v>
                  </c:pt>
                  <c:pt idx="2">
                    <c:v>c.</c:v>
                  </c:pt>
                  <c:pt idx="3">
                    <c:v>b.</c:v>
                  </c:pt>
                  <c:pt idx="4">
                    <c:v>a.</c:v>
                  </c:pt>
                </c:lvl>
              </c:multiLvlStrCache>
            </c:multiLvlStrRef>
          </c:cat>
          <c:val>
            <c:numRef>
              <c:f>[Macro_2016P_charts.xlsm]DQ23A_1!$F$2:$F$6</c:f>
              <c:numCache>
                <c:formatCode>General</c:formatCode>
                <c:ptCount val="5"/>
                <c:pt idx="0">
                  <c:v>88.4</c:v>
                </c:pt>
                <c:pt idx="1">
                  <c:v>91.4</c:v>
                </c:pt>
                <c:pt idx="2">
                  <c:v>93.4</c:v>
                </c:pt>
                <c:pt idx="3">
                  <c:v>95.3</c:v>
                </c:pt>
                <c:pt idx="4">
                  <c:v>95.3</c:v>
                </c:pt>
              </c:numCache>
            </c:numRef>
          </c:val>
        </c:ser>
        <c:ser>
          <c:idx val="3"/>
          <c:order val="3"/>
          <c:tx>
            <c:strRef>
              <c:f>[Macro_2016P_charts.xlsm]DQ23A_1!$G$1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[Macro_2016P_charts.xlsm]DQ23A_1!$B$2:$C$6</c:f>
              <c:multiLvlStrCache>
                <c:ptCount val="5"/>
                <c:lvl>
                  <c:pt idx="0">
                    <c:v>Electronic vapor products (e.g., e-cigarettes, vape pipes, hookah pens)</c:v>
                  </c:pt>
                  <c:pt idx="1">
                    <c:v>Pipes</c:v>
                  </c:pt>
                  <c:pt idx="2">
                    <c:v>Cigars</c:v>
                  </c:pt>
                  <c:pt idx="3">
                    <c:v>Smokeless tobacco (e.g., chewing tobacco, snuff, dip, snus)</c:v>
                  </c:pt>
                  <c:pt idx="4">
                    <c:v>Cigarettes</c:v>
                  </c:pt>
                </c:lvl>
                <c:lvl>
                  <c:pt idx="0">
                    <c:v>e.</c:v>
                  </c:pt>
                  <c:pt idx="1">
                    <c:v>d.</c:v>
                  </c:pt>
                  <c:pt idx="2">
                    <c:v>c.</c:v>
                  </c:pt>
                  <c:pt idx="3">
                    <c:v>b.</c:v>
                  </c:pt>
                  <c:pt idx="4">
                    <c:v>a.</c:v>
                  </c:pt>
                </c:lvl>
              </c:multiLvlStrCache>
            </c:multiLvlStrRef>
          </c:cat>
          <c:val>
            <c:numRef>
              <c:f>[Macro_2016P_charts.xlsm]DQ23A_1!$G$2:$G$6</c:f>
              <c:numCache>
                <c:formatCode>General</c:formatCode>
                <c:ptCount val="5"/>
                <c:pt idx="0">
                  <c:v>94.3</c:v>
                </c:pt>
                <c:pt idx="1">
                  <c:v>94.1</c:v>
                </c:pt>
                <c:pt idx="2">
                  <c:v>95.3</c:v>
                </c:pt>
                <c:pt idx="3">
                  <c:v>95.3</c:v>
                </c:pt>
                <c:pt idx="4">
                  <c:v>96.5</c:v>
                </c:pt>
              </c:numCache>
            </c:numRef>
          </c:val>
        </c:ser>
        <c:dLbls>
          <c:showLegendKey val="0"/>
          <c:showVal val="1"/>
          <c:showCatName val="0"/>
          <c:showSerName val="0"/>
          <c:showPercent val="0"/>
          <c:showBubbleSize val="0"/>
        </c:dLbls>
        <c:gapWidth val="300"/>
        <c:overlap val="-4"/>
        <c:axId val="387782624"/>
        <c:axId val="393998656"/>
      </c:barChart>
      <c:catAx>
        <c:axId val="387782624"/>
        <c:scaling>
          <c:orientation val="minMax"/>
        </c:scaling>
        <c:delete val="0"/>
        <c:axPos val="l"/>
        <c:numFmt formatCode="General" sourceLinked="0"/>
        <c:majorTickMark val="none"/>
        <c:minorTickMark val="none"/>
        <c:tickLblPos val="none"/>
        <c:spPr>
          <a:ln w="12700">
            <a:solidFill>
              <a:srgbClr val="000000"/>
            </a:solidFill>
            <a:prstDash val="solid"/>
          </a:ln>
        </c:spPr>
        <c:crossAx val="393998656"/>
        <c:crosses val="autoZero"/>
        <c:auto val="1"/>
        <c:lblAlgn val="ctr"/>
        <c:lblOffset val="100"/>
        <c:tickLblSkip val="1"/>
        <c:noMultiLvlLbl val="1"/>
      </c:catAx>
      <c:valAx>
        <c:axId val="39399865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87782624"/>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DQ02_1!$D$1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DQ02_1!$B$2:$C$6</c:f>
              <c:multiLvlStrCache>
                <c:ptCount val="5"/>
                <c:lvl>
                  <c:pt idx="0">
                    <c:v>Foods and beverages available at school outside the school meal programs</c:v>
                  </c:pt>
                  <c:pt idx="1">
                    <c:v>School meal programs</c:v>
                  </c:pt>
                  <c:pt idx="2">
                    <c:v>Physical activity</c:v>
                  </c:pt>
                  <c:pt idx="3">
                    <c:v>Physical education</c:v>
                  </c:pt>
                  <c:pt idx="4">
                    <c:v>Health education</c:v>
                  </c:pt>
                </c:lvl>
                <c:lvl>
                  <c:pt idx="0">
                    <c:v>e.</c:v>
                  </c:pt>
                  <c:pt idx="1">
                    <c:v>d.</c:v>
                  </c:pt>
                  <c:pt idx="2">
                    <c:v>c.</c:v>
                  </c:pt>
                  <c:pt idx="3">
                    <c:v>b.</c:v>
                  </c:pt>
                  <c:pt idx="4">
                    <c:v>a.</c:v>
                  </c:pt>
                </c:lvl>
              </c:multiLvlStrCache>
            </c:multiLvlStrRef>
          </c:cat>
          <c:val>
            <c:numRef>
              <c:f>DQ02_1!$D$2:$D$6</c:f>
              <c:numCache>
                <c:formatCode>General</c:formatCode>
                <c:ptCount val="5"/>
                <c:pt idx="0">
                  <c:v>12.1</c:v>
                </c:pt>
                <c:pt idx="1">
                  <c:v>16.399999999999999</c:v>
                </c:pt>
                <c:pt idx="2">
                  <c:v>15.4</c:v>
                </c:pt>
                <c:pt idx="3">
                  <c:v>23.6</c:v>
                </c:pt>
                <c:pt idx="4">
                  <c:v>21.4</c:v>
                </c:pt>
              </c:numCache>
            </c:numRef>
          </c:val>
        </c:ser>
        <c:ser>
          <c:idx val="1"/>
          <c:order val="1"/>
          <c:tx>
            <c:strRef>
              <c:f>DQ02_1!$E$1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DQ02_1!$B$2:$C$6</c:f>
              <c:multiLvlStrCache>
                <c:ptCount val="5"/>
                <c:lvl>
                  <c:pt idx="0">
                    <c:v>Foods and beverages available at school outside the school meal programs</c:v>
                  </c:pt>
                  <c:pt idx="1">
                    <c:v>School meal programs</c:v>
                  </c:pt>
                  <c:pt idx="2">
                    <c:v>Physical activity</c:v>
                  </c:pt>
                  <c:pt idx="3">
                    <c:v>Physical education</c:v>
                  </c:pt>
                  <c:pt idx="4">
                    <c:v>Health education</c:v>
                  </c:pt>
                </c:lvl>
                <c:lvl>
                  <c:pt idx="0">
                    <c:v>e.</c:v>
                  </c:pt>
                  <c:pt idx="1">
                    <c:v>d.</c:v>
                  </c:pt>
                  <c:pt idx="2">
                    <c:v>c.</c:v>
                  </c:pt>
                  <c:pt idx="3">
                    <c:v>b.</c:v>
                  </c:pt>
                  <c:pt idx="4">
                    <c:v>a.</c:v>
                  </c:pt>
                </c:lvl>
              </c:multiLvlStrCache>
            </c:multiLvlStrRef>
          </c:cat>
          <c:val>
            <c:numRef>
              <c:f>DQ02_1!$E$2:$E$6</c:f>
              <c:numCache>
                <c:formatCode>General</c:formatCode>
                <c:ptCount val="5"/>
                <c:pt idx="0">
                  <c:v>8.9</c:v>
                </c:pt>
                <c:pt idx="1">
                  <c:v>17.7</c:v>
                </c:pt>
                <c:pt idx="2">
                  <c:v>18.3</c:v>
                </c:pt>
                <c:pt idx="3">
                  <c:v>30.6</c:v>
                </c:pt>
                <c:pt idx="4">
                  <c:v>27.1</c:v>
                </c:pt>
              </c:numCache>
            </c:numRef>
          </c:val>
        </c:ser>
        <c:ser>
          <c:idx val="2"/>
          <c:order val="2"/>
          <c:tx>
            <c:strRef>
              <c:f>DQ02_1!$F$1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DQ02_1!$B$2:$C$6</c:f>
              <c:multiLvlStrCache>
                <c:ptCount val="5"/>
                <c:lvl>
                  <c:pt idx="0">
                    <c:v>Foods and beverages available at school outside the school meal programs</c:v>
                  </c:pt>
                  <c:pt idx="1">
                    <c:v>School meal programs</c:v>
                  </c:pt>
                  <c:pt idx="2">
                    <c:v>Physical activity</c:v>
                  </c:pt>
                  <c:pt idx="3">
                    <c:v>Physical education</c:v>
                  </c:pt>
                  <c:pt idx="4">
                    <c:v>Health education</c:v>
                  </c:pt>
                </c:lvl>
                <c:lvl>
                  <c:pt idx="0">
                    <c:v>e.</c:v>
                  </c:pt>
                  <c:pt idx="1">
                    <c:v>d.</c:v>
                  </c:pt>
                  <c:pt idx="2">
                    <c:v>c.</c:v>
                  </c:pt>
                  <c:pt idx="3">
                    <c:v>b.</c:v>
                  </c:pt>
                  <c:pt idx="4">
                    <c:v>a.</c:v>
                  </c:pt>
                </c:lvl>
              </c:multiLvlStrCache>
            </c:multiLvlStrRef>
          </c:cat>
          <c:val>
            <c:numRef>
              <c:f>DQ02_1!$F$2:$F$6</c:f>
              <c:numCache>
                <c:formatCode>General</c:formatCode>
                <c:ptCount val="5"/>
                <c:pt idx="0">
                  <c:v>8</c:v>
                </c:pt>
                <c:pt idx="1">
                  <c:v>14.1</c:v>
                </c:pt>
                <c:pt idx="2">
                  <c:v>15</c:v>
                </c:pt>
                <c:pt idx="3">
                  <c:v>21.1</c:v>
                </c:pt>
                <c:pt idx="4">
                  <c:v>20.2</c:v>
                </c:pt>
              </c:numCache>
            </c:numRef>
          </c:val>
        </c:ser>
        <c:ser>
          <c:idx val="3"/>
          <c:order val="3"/>
          <c:tx>
            <c:strRef>
              <c:f>DQ02_1!$G$1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DQ02_1!$B$2:$C$6</c:f>
              <c:multiLvlStrCache>
                <c:ptCount val="5"/>
                <c:lvl>
                  <c:pt idx="0">
                    <c:v>Foods and beverages available at school outside the school meal programs</c:v>
                  </c:pt>
                  <c:pt idx="1">
                    <c:v>School meal programs</c:v>
                  </c:pt>
                  <c:pt idx="2">
                    <c:v>Physical activity</c:v>
                  </c:pt>
                  <c:pt idx="3">
                    <c:v>Physical education</c:v>
                  </c:pt>
                  <c:pt idx="4">
                    <c:v>Health education</c:v>
                  </c:pt>
                </c:lvl>
                <c:lvl>
                  <c:pt idx="0">
                    <c:v>e.</c:v>
                  </c:pt>
                  <c:pt idx="1">
                    <c:v>d.</c:v>
                  </c:pt>
                  <c:pt idx="2">
                    <c:v>c.</c:v>
                  </c:pt>
                  <c:pt idx="3">
                    <c:v>b.</c:v>
                  </c:pt>
                  <c:pt idx="4">
                    <c:v>a.</c:v>
                  </c:pt>
                </c:lvl>
              </c:multiLvlStrCache>
            </c:multiLvlStrRef>
          </c:cat>
          <c:val>
            <c:numRef>
              <c:f>DQ02_1!$G$2:$G$6</c:f>
              <c:numCache>
                <c:formatCode>General</c:formatCode>
                <c:ptCount val="5"/>
                <c:pt idx="0">
                  <c:v>19.100000000000001</c:v>
                </c:pt>
                <c:pt idx="1">
                  <c:v>19.100000000000001</c:v>
                </c:pt>
                <c:pt idx="2">
                  <c:v>14.9</c:v>
                </c:pt>
                <c:pt idx="3">
                  <c:v>24.4</c:v>
                </c:pt>
                <c:pt idx="4">
                  <c:v>21</c:v>
                </c:pt>
              </c:numCache>
            </c:numRef>
          </c:val>
        </c:ser>
        <c:dLbls>
          <c:showLegendKey val="0"/>
          <c:showVal val="1"/>
          <c:showCatName val="0"/>
          <c:showSerName val="0"/>
          <c:showPercent val="0"/>
          <c:showBubbleSize val="0"/>
        </c:dLbls>
        <c:gapWidth val="300"/>
        <c:overlap val="-4"/>
        <c:axId val="390710288"/>
        <c:axId val="390709504"/>
      </c:barChart>
      <c:catAx>
        <c:axId val="390710288"/>
        <c:scaling>
          <c:orientation val="minMax"/>
        </c:scaling>
        <c:delete val="0"/>
        <c:axPos val="l"/>
        <c:numFmt formatCode="General" sourceLinked="0"/>
        <c:majorTickMark val="none"/>
        <c:minorTickMark val="none"/>
        <c:tickLblPos val="none"/>
        <c:spPr>
          <a:ln w="12700">
            <a:solidFill>
              <a:srgbClr val="000000"/>
            </a:solidFill>
            <a:prstDash val="solid"/>
          </a:ln>
        </c:spPr>
        <c:crossAx val="390709504"/>
        <c:crosses val="autoZero"/>
        <c:auto val="1"/>
        <c:lblAlgn val="ctr"/>
        <c:lblOffset val="100"/>
        <c:tickLblSkip val="1"/>
        <c:noMultiLvlLbl val="1"/>
      </c:catAx>
      <c:valAx>
        <c:axId val="39070950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0710288"/>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[Macro_2016P_charts.xlsm]DQ23B_1!$D$1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[Macro_2016P_charts.xlsm]DQ23B_1!$B$2:$C$6</c:f>
              <c:multiLvlStrCache>
                <c:ptCount val="5"/>
                <c:lvl>
                  <c:pt idx="0">
                    <c:v>Electronic vapor products (e.g., e-cigarettes, vape pipes, hookah pens)</c:v>
                  </c:pt>
                  <c:pt idx="1">
                    <c:v>Pipes</c:v>
                  </c:pt>
                  <c:pt idx="2">
                    <c:v>Cigars</c:v>
                  </c:pt>
                  <c:pt idx="3">
                    <c:v>Smokeless tobacco (e.g., chewing tobacco, snuff, dip, snus)</c:v>
                  </c:pt>
                  <c:pt idx="4">
                    <c:v>Cigarettes</c:v>
                  </c:pt>
                </c:lvl>
                <c:lvl>
                  <c:pt idx="0">
                    <c:v>e.</c:v>
                  </c:pt>
                  <c:pt idx="1">
                    <c:v>d.</c:v>
                  </c:pt>
                  <c:pt idx="2">
                    <c:v>c.</c:v>
                  </c:pt>
                  <c:pt idx="3">
                    <c:v>b.</c:v>
                  </c:pt>
                  <c:pt idx="4">
                    <c:v>a.</c:v>
                  </c:pt>
                </c:lvl>
              </c:multiLvlStrCache>
            </c:multiLvlStrRef>
          </c:cat>
          <c:val>
            <c:numRef>
              <c:f>[Macro_2016P_charts.xlsm]DQ23B_1!$D$2:$D$6</c:f>
              <c:numCache>
                <c:formatCode>General</c:formatCode>
                <c:ptCount val="5"/>
                <c:pt idx="0">
                  <c:v>92.7</c:v>
                </c:pt>
                <c:pt idx="1">
                  <c:v>94.6</c:v>
                </c:pt>
                <c:pt idx="2">
                  <c:v>95</c:v>
                </c:pt>
                <c:pt idx="3">
                  <c:v>96</c:v>
                </c:pt>
                <c:pt idx="4">
                  <c:v>96.4</c:v>
                </c:pt>
              </c:numCache>
            </c:numRef>
          </c:val>
        </c:ser>
        <c:ser>
          <c:idx val="1"/>
          <c:order val="1"/>
          <c:tx>
            <c:strRef>
              <c:f>[Macro_2016P_charts.xlsm]DQ23B_1!$E$1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[Macro_2016P_charts.xlsm]DQ23B_1!$B$2:$C$6</c:f>
              <c:multiLvlStrCache>
                <c:ptCount val="5"/>
                <c:lvl>
                  <c:pt idx="0">
                    <c:v>Electronic vapor products (e.g., e-cigarettes, vape pipes, hookah pens)</c:v>
                  </c:pt>
                  <c:pt idx="1">
                    <c:v>Pipes</c:v>
                  </c:pt>
                  <c:pt idx="2">
                    <c:v>Cigars</c:v>
                  </c:pt>
                  <c:pt idx="3">
                    <c:v>Smokeless tobacco (e.g., chewing tobacco, snuff, dip, snus)</c:v>
                  </c:pt>
                  <c:pt idx="4">
                    <c:v>Cigarettes</c:v>
                  </c:pt>
                </c:lvl>
                <c:lvl>
                  <c:pt idx="0">
                    <c:v>e.</c:v>
                  </c:pt>
                  <c:pt idx="1">
                    <c:v>d.</c:v>
                  </c:pt>
                  <c:pt idx="2">
                    <c:v>c.</c:v>
                  </c:pt>
                  <c:pt idx="3">
                    <c:v>b.</c:v>
                  </c:pt>
                  <c:pt idx="4">
                    <c:v>a.</c:v>
                  </c:pt>
                </c:lvl>
              </c:multiLvlStrCache>
            </c:multiLvlStrRef>
          </c:cat>
          <c:val>
            <c:numRef>
              <c:f>[Macro_2016P_charts.xlsm]DQ23B_1!$E$2:$E$6</c:f>
              <c:numCache>
                <c:formatCode>General</c:formatCode>
                <c:ptCount val="5"/>
                <c:pt idx="0">
                  <c:v>96.3</c:v>
                </c:pt>
                <c:pt idx="1">
                  <c:v>100</c:v>
                </c:pt>
                <c:pt idx="2">
                  <c:v>100</c:v>
                </c:pt>
                <c:pt idx="3">
                  <c:v>100</c:v>
                </c:pt>
                <c:pt idx="4">
                  <c:v>100</c:v>
                </c:pt>
              </c:numCache>
            </c:numRef>
          </c:val>
        </c:ser>
        <c:ser>
          <c:idx val="2"/>
          <c:order val="2"/>
          <c:tx>
            <c:strRef>
              <c:f>[Macro_2016P_charts.xlsm]DQ23B_1!$F$1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[Macro_2016P_charts.xlsm]DQ23B_1!$B$2:$C$6</c:f>
              <c:multiLvlStrCache>
                <c:ptCount val="5"/>
                <c:lvl>
                  <c:pt idx="0">
                    <c:v>Electronic vapor products (e.g., e-cigarettes, vape pipes, hookah pens)</c:v>
                  </c:pt>
                  <c:pt idx="1">
                    <c:v>Pipes</c:v>
                  </c:pt>
                  <c:pt idx="2">
                    <c:v>Cigars</c:v>
                  </c:pt>
                  <c:pt idx="3">
                    <c:v>Smokeless tobacco (e.g., chewing tobacco, snuff, dip, snus)</c:v>
                  </c:pt>
                  <c:pt idx="4">
                    <c:v>Cigarettes</c:v>
                  </c:pt>
                </c:lvl>
                <c:lvl>
                  <c:pt idx="0">
                    <c:v>e.</c:v>
                  </c:pt>
                  <c:pt idx="1">
                    <c:v>d.</c:v>
                  </c:pt>
                  <c:pt idx="2">
                    <c:v>c.</c:v>
                  </c:pt>
                  <c:pt idx="3">
                    <c:v>b.</c:v>
                  </c:pt>
                  <c:pt idx="4">
                    <c:v>a.</c:v>
                  </c:pt>
                </c:lvl>
              </c:multiLvlStrCache>
            </c:multiLvlStrRef>
          </c:cat>
          <c:val>
            <c:numRef>
              <c:f>[Macro_2016P_charts.xlsm]DQ23B_1!$F$2:$F$6</c:f>
              <c:numCache>
                <c:formatCode>General</c:formatCode>
                <c:ptCount val="5"/>
                <c:pt idx="0">
                  <c:v>91.3</c:v>
                </c:pt>
                <c:pt idx="1">
                  <c:v>94.3</c:v>
                </c:pt>
                <c:pt idx="2">
                  <c:v>94.3</c:v>
                </c:pt>
                <c:pt idx="3">
                  <c:v>96.2</c:v>
                </c:pt>
                <c:pt idx="4">
                  <c:v>96.2</c:v>
                </c:pt>
              </c:numCache>
            </c:numRef>
          </c:val>
        </c:ser>
        <c:ser>
          <c:idx val="3"/>
          <c:order val="3"/>
          <c:tx>
            <c:strRef>
              <c:f>[Macro_2016P_charts.xlsm]DQ23B_1!$G$1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[Macro_2016P_charts.xlsm]DQ23B_1!$B$2:$C$6</c:f>
              <c:multiLvlStrCache>
                <c:ptCount val="5"/>
                <c:lvl>
                  <c:pt idx="0">
                    <c:v>Electronic vapor products (e.g., e-cigarettes, vape pipes, hookah pens)</c:v>
                  </c:pt>
                  <c:pt idx="1">
                    <c:v>Pipes</c:v>
                  </c:pt>
                  <c:pt idx="2">
                    <c:v>Cigars</c:v>
                  </c:pt>
                  <c:pt idx="3">
                    <c:v>Smokeless tobacco (e.g., chewing tobacco, snuff, dip, snus)</c:v>
                  </c:pt>
                  <c:pt idx="4">
                    <c:v>Cigarettes</c:v>
                  </c:pt>
                </c:lvl>
                <c:lvl>
                  <c:pt idx="0">
                    <c:v>e.</c:v>
                  </c:pt>
                  <c:pt idx="1">
                    <c:v>d.</c:v>
                  </c:pt>
                  <c:pt idx="2">
                    <c:v>c.</c:v>
                  </c:pt>
                  <c:pt idx="3">
                    <c:v>b.</c:v>
                  </c:pt>
                  <c:pt idx="4">
                    <c:v>a.</c:v>
                  </c:pt>
                </c:lvl>
              </c:multiLvlStrCache>
            </c:multiLvlStrRef>
          </c:cat>
          <c:val>
            <c:numRef>
              <c:f>[Macro_2016P_charts.xlsm]DQ23B_1!$G$2:$G$6</c:f>
              <c:numCache>
                <c:formatCode>General</c:formatCode>
                <c:ptCount val="5"/>
                <c:pt idx="0">
                  <c:v>93.3</c:v>
                </c:pt>
                <c:pt idx="1">
                  <c:v>93.1</c:v>
                </c:pt>
                <c:pt idx="2">
                  <c:v>94.3</c:v>
                </c:pt>
                <c:pt idx="3">
                  <c:v>94.3</c:v>
                </c:pt>
                <c:pt idx="4">
                  <c:v>95.5</c:v>
                </c:pt>
              </c:numCache>
            </c:numRef>
          </c:val>
        </c:ser>
        <c:dLbls>
          <c:showLegendKey val="0"/>
          <c:showVal val="1"/>
          <c:showCatName val="0"/>
          <c:showSerName val="0"/>
          <c:showPercent val="0"/>
          <c:showBubbleSize val="0"/>
        </c:dLbls>
        <c:gapWidth val="300"/>
        <c:overlap val="-4"/>
        <c:axId val="393999440"/>
        <c:axId val="393999832"/>
      </c:barChart>
      <c:catAx>
        <c:axId val="393999440"/>
        <c:scaling>
          <c:orientation val="minMax"/>
        </c:scaling>
        <c:delete val="0"/>
        <c:axPos val="l"/>
        <c:numFmt formatCode="General" sourceLinked="0"/>
        <c:majorTickMark val="none"/>
        <c:minorTickMark val="none"/>
        <c:tickLblPos val="none"/>
        <c:spPr>
          <a:ln w="12700">
            <a:solidFill>
              <a:srgbClr val="000000"/>
            </a:solidFill>
            <a:prstDash val="solid"/>
          </a:ln>
        </c:spPr>
        <c:crossAx val="393999832"/>
        <c:crosses val="autoZero"/>
        <c:auto val="1"/>
        <c:lblAlgn val="ctr"/>
        <c:lblOffset val="100"/>
        <c:tickLblSkip val="1"/>
        <c:noMultiLvlLbl val="1"/>
      </c:catAx>
      <c:valAx>
        <c:axId val="39399983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3999440"/>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[Macro_2016P_charts.xlsm]DQ23C_1!$D$1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[Macro_2016P_charts.xlsm]DQ23C_1!$B$2:$C$6</c:f>
              <c:multiLvlStrCache>
                <c:ptCount val="5"/>
                <c:lvl>
                  <c:pt idx="0">
                    <c:v>Electronic vapor products (e.g., e-cigarettes, vape pipes, hookah pens)</c:v>
                  </c:pt>
                  <c:pt idx="1">
                    <c:v>Pipes</c:v>
                  </c:pt>
                  <c:pt idx="2">
                    <c:v>Cigars</c:v>
                  </c:pt>
                  <c:pt idx="3">
                    <c:v>Smokeless tobacco (e.g., chewing tobacco, snuff, dip, snus)</c:v>
                  </c:pt>
                  <c:pt idx="4">
                    <c:v>Cigarettes</c:v>
                  </c:pt>
                </c:lvl>
                <c:lvl>
                  <c:pt idx="0">
                    <c:v>e.</c:v>
                  </c:pt>
                  <c:pt idx="1">
                    <c:v>d.</c:v>
                  </c:pt>
                  <c:pt idx="2">
                    <c:v>c.</c:v>
                  </c:pt>
                  <c:pt idx="3">
                    <c:v>b.</c:v>
                  </c:pt>
                  <c:pt idx="4">
                    <c:v>a.</c:v>
                  </c:pt>
                </c:lvl>
              </c:multiLvlStrCache>
            </c:multiLvlStrRef>
          </c:cat>
          <c:val>
            <c:numRef>
              <c:f>[Macro_2016P_charts.xlsm]DQ23C_1!$D$2:$D$6</c:f>
              <c:numCache>
                <c:formatCode>General</c:formatCode>
                <c:ptCount val="5"/>
                <c:pt idx="0">
                  <c:v>91.7</c:v>
                </c:pt>
                <c:pt idx="1">
                  <c:v>94.5</c:v>
                </c:pt>
                <c:pt idx="2">
                  <c:v>94.9</c:v>
                </c:pt>
                <c:pt idx="3">
                  <c:v>95</c:v>
                </c:pt>
                <c:pt idx="4">
                  <c:v>96.3</c:v>
                </c:pt>
              </c:numCache>
            </c:numRef>
          </c:val>
        </c:ser>
        <c:ser>
          <c:idx val="1"/>
          <c:order val="1"/>
          <c:tx>
            <c:strRef>
              <c:f>[Macro_2016P_charts.xlsm]DQ23C_1!$E$1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[Macro_2016P_charts.xlsm]DQ23C_1!$B$2:$C$6</c:f>
              <c:multiLvlStrCache>
                <c:ptCount val="5"/>
                <c:lvl>
                  <c:pt idx="0">
                    <c:v>Electronic vapor products (e.g., e-cigarettes, vape pipes, hookah pens)</c:v>
                  </c:pt>
                  <c:pt idx="1">
                    <c:v>Pipes</c:v>
                  </c:pt>
                  <c:pt idx="2">
                    <c:v>Cigars</c:v>
                  </c:pt>
                  <c:pt idx="3">
                    <c:v>Smokeless tobacco (e.g., chewing tobacco, snuff, dip, snus)</c:v>
                  </c:pt>
                  <c:pt idx="4">
                    <c:v>Cigarettes</c:v>
                  </c:pt>
                </c:lvl>
                <c:lvl>
                  <c:pt idx="0">
                    <c:v>e.</c:v>
                  </c:pt>
                  <c:pt idx="1">
                    <c:v>d.</c:v>
                  </c:pt>
                  <c:pt idx="2">
                    <c:v>c.</c:v>
                  </c:pt>
                  <c:pt idx="3">
                    <c:v>b.</c:v>
                  </c:pt>
                  <c:pt idx="4">
                    <c:v>a.</c:v>
                  </c:pt>
                </c:lvl>
              </c:multiLvlStrCache>
            </c:multiLvlStrRef>
          </c:cat>
          <c:val>
            <c:numRef>
              <c:f>[Macro_2016P_charts.xlsm]DQ23C_1!$E$2:$E$6</c:f>
              <c:numCache>
                <c:formatCode>General</c:formatCode>
                <c:ptCount val="5"/>
                <c:pt idx="0">
                  <c:v>96.3</c:v>
                </c:pt>
                <c:pt idx="1">
                  <c:v>100</c:v>
                </c:pt>
                <c:pt idx="2">
                  <c:v>100</c:v>
                </c:pt>
                <c:pt idx="3">
                  <c:v>100</c:v>
                </c:pt>
                <c:pt idx="4">
                  <c:v>100</c:v>
                </c:pt>
              </c:numCache>
            </c:numRef>
          </c:val>
        </c:ser>
        <c:ser>
          <c:idx val="2"/>
          <c:order val="2"/>
          <c:tx>
            <c:strRef>
              <c:f>[Macro_2016P_charts.xlsm]DQ23C_1!$F$1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[Macro_2016P_charts.xlsm]DQ23C_1!$B$2:$C$6</c:f>
              <c:multiLvlStrCache>
                <c:ptCount val="5"/>
                <c:lvl>
                  <c:pt idx="0">
                    <c:v>Electronic vapor products (e.g., e-cigarettes, vape pipes, hookah pens)</c:v>
                  </c:pt>
                  <c:pt idx="1">
                    <c:v>Pipes</c:v>
                  </c:pt>
                  <c:pt idx="2">
                    <c:v>Cigars</c:v>
                  </c:pt>
                  <c:pt idx="3">
                    <c:v>Smokeless tobacco (e.g., chewing tobacco, snuff, dip, snus)</c:v>
                  </c:pt>
                  <c:pt idx="4">
                    <c:v>Cigarettes</c:v>
                  </c:pt>
                </c:lvl>
                <c:lvl>
                  <c:pt idx="0">
                    <c:v>e.</c:v>
                  </c:pt>
                  <c:pt idx="1">
                    <c:v>d.</c:v>
                  </c:pt>
                  <c:pt idx="2">
                    <c:v>c.</c:v>
                  </c:pt>
                  <c:pt idx="3">
                    <c:v>b.</c:v>
                  </c:pt>
                  <c:pt idx="4">
                    <c:v>a.</c:v>
                  </c:pt>
                </c:lvl>
              </c:multiLvlStrCache>
            </c:multiLvlStrRef>
          </c:cat>
          <c:val>
            <c:numRef>
              <c:f>[Macro_2016P_charts.xlsm]DQ23C_1!$F$2:$F$6</c:f>
              <c:numCache>
                <c:formatCode>General</c:formatCode>
                <c:ptCount val="5"/>
                <c:pt idx="0">
                  <c:v>89.3</c:v>
                </c:pt>
                <c:pt idx="1">
                  <c:v>93.3</c:v>
                </c:pt>
                <c:pt idx="2">
                  <c:v>93.3</c:v>
                </c:pt>
                <c:pt idx="3">
                  <c:v>94.3</c:v>
                </c:pt>
                <c:pt idx="4">
                  <c:v>95.2</c:v>
                </c:pt>
              </c:numCache>
            </c:numRef>
          </c:val>
        </c:ser>
        <c:ser>
          <c:idx val="3"/>
          <c:order val="3"/>
          <c:tx>
            <c:strRef>
              <c:f>[Macro_2016P_charts.xlsm]DQ23C_1!$G$1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[Macro_2016P_charts.xlsm]DQ23C_1!$B$2:$C$6</c:f>
              <c:multiLvlStrCache>
                <c:ptCount val="5"/>
                <c:lvl>
                  <c:pt idx="0">
                    <c:v>Electronic vapor products (e.g., e-cigarettes, vape pipes, hookah pens)</c:v>
                  </c:pt>
                  <c:pt idx="1">
                    <c:v>Pipes</c:v>
                  </c:pt>
                  <c:pt idx="2">
                    <c:v>Cigars</c:v>
                  </c:pt>
                  <c:pt idx="3">
                    <c:v>Smokeless tobacco (e.g., chewing tobacco, snuff, dip, snus)</c:v>
                  </c:pt>
                  <c:pt idx="4">
                    <c:v>Cigarettes</c:v>
                  </c:pt>
                </c:lvl>
                <c:lvl>
                  <c:pt idx="0">
                    <c:v>e.</c:v>
                  </c:pt>
                  <c:pt idx="1">
                    <c:v>d.</c:v>
                  </c:pt>
                  <c:pt idx="2">
                    <c:v>c.</c:v>
                  </c:pt>
                  <c:pt idx="3">
                    <c:v>b.</c:v>
                  </c:pt>
                  <c:pt idx="4">
                    <c:v>a.</c:v>
                  </c:pt>
                </c:lvl>
              </c:multiLvlStrCache>
            </c:multiLvlStrRef>
          </c:cat>
          <c:val>
            <c:numRef>
              <c:f>[Macro_2016P_charts.xlsm]DQ23C_1!$G$2:$G$6</c:f>
              <c:numCache>
                <c:formatCode>General</c:formatCode>
                <c:ptCount val="5"/>
                <c:pt idx="0">
                  <c:v>93.2</c:v>
                </c:pt>
                <c:pt idx="1">
                  <c:v>94.1</c:v>
                </c:pt>
                <c:pt idx="2">
                  <c:v>95.2</c:v>
                </c:pt>
                <c:pt idx="3">
                  <c:v>94.3</c:v>
                </c:pt>
                <c:pt idx="4">
                  <c:v>96.5</c:v>
                </c:pt>
              </c:numCache>
            </c:numRef>
          </c:val>
        </c:ser>
        <c:dLbls>
          <c:showLegendKey val="0"/>
          <c:showVal val="1"/>
          <c:showCatName val="0"/>
          <c:showSerName val="0"/>
          <c:showPercent val="0"/>
          <c:showBubbleSize val="0"/>
        </c:dLbls>
        <c:gapWidth val="300"/>
        <c:overlap val="-4"/>
        <c:axId val="394000616"/>
        <c:axId val="394001008"/>
      </c:barChart>
      <c:catAx>
        <c:axId val="394000616"/>
        <c:scaling>
          <c:orientation val="minMax"/>
        </c:scaling>
        <c:delete val="0"/>
        <c:axPos val="l"/>
        <c:numFmt formatCode="General" sourceLinked="0"/>
        <c:majorTickMark val="none"/>
        <c:minorTickMark val="none"/>
        <c:tickLblPos val="none"/>
        <c:spPr>
          <a:ln w="12700">
            <a:solidFill>
              <a:srgbClr val="000000"/>
            </a:solidFill>
            <a:prstDash val="solid"/>
          </a:ln>
        </c:spPr>
        <c:crossAx val="394001008"/>
        <c:crosses val="autoZero"/>
        <c:auto val="1"/>
        <c:lblAlgn val="ctr"/>
        <c:lblOffset val="100"/>
        <c:tickLblSkip val="1"/>
        <c:noMultiLvlLbl val="1"/>
      </c:catAx>
      <c:valAx>
        <c:axId val="39400100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4000616"/>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[Macro_2016P_charts.xlsm]DQ24A_1!$D$1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[Macro_2016P_charts.xlsm]DQ24A_1!$B$2:$C$3</c:f>
              <c:multiLvlStrCache>
                <c:ptCount val="2"/>
                <c:lvl>
                  <c:pt idx="0">
                    <c:v>During non-school hours</c:v>
                  </c:pt>
                  <c:pt idx="1">
                    <c:v>During school hours</c:v>
                  </c:pt>
                </c:lvl>
                <c:lvl>
                  <c:pt idx="0">
                    <c:v>b.</c:v>
                  </c:pt>
                  <c:pt idx="1">
                    <c:v>a.</c:v>
                  </c:pt>
                </c:lvl>
              </c:multiLvlStrCache>
            </c:multiLvlStrRef>
          </c:cat>
          <c:val>
            <c:numRef>
              <c:f>[Macro_2016P_charts.xlsm]DQ24A_1!$D$2:$D$3</c:f>
              <c:numCache>
                <c:formatCode>General</c:formatCode>
                <c:ptCount val="2"/>
                <c:pt idx="0">
                  <c:v>88.1</c:v>
                </c:pt>
                <c:pt idx="1">
                  <c:v>96.8</c:v>
                </c:pt>
              </c:numCache>
            </c:numRef>
          </c:val>
        </c:ser>
        <c:ser>
          <c:idx val="1"/>
          <c:order val="1"/>
          <c:tx>
            <c:strRef>
              <c:f>[Macro_2016P_charts.xlsm]DQ24A_1!$E$1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[Macro_2016P_charts.xlsm]DQ24A_1!$B$2:$C$3</c:f>
              <c:multiLvlStrCache>
                <c:ptCount val="2"/>
                <c:lvl>
                  <c:pt idx="0">
                    <c:v>During non-school hours</c:v>
                  </c:pt>
                  <c:pt idx="1">
                    <c:v>During school hours</c:v>
                  </c:pt>
                </c:lvl>
                <c:lvl>
                  <c:pt idx="0">
                    <c:v>b.</c:v>
                  </c:pt>
                  <c:pt idx="1">
                    <c:v>a.</c:v>
                  </c:pt>
                </c:lvl>
              </c:multiLvlStrCache>
            </c:multiLvlStrRef>
          </c:cat>
          <c:val>
            <c:numRef>
              <c:f>[Macro_2016P_charts.xlsm]DQ24A_1!$E$2:$E$3</c:f>
              <c:numCache>
                <c:formatCode>General</c:formatCode>
                <c:ptCount val="2"/>
                <c:pt idx="0">
                  <c:v>96.3</c:v>
                </c:pt>
                <c:pt idx="1">
                  <c:v>100</c:v>
                </c:pt>
              </c:numCache>
            </c:numRef>
          </c:val>
        </c:ser>
        <c:ser>
          <c:idx val="2"/>
          <c:order val="2"/>
          <c:tx>
            <c:strRef>
              <c:f>[Macro_2016P_charts.xlsm]DQ24A_1!$F$1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[Macro_2016P_charts.xlsm]DQ24A_1!$B$2:$C$3</c:f>
              <c:multiLvlStrCache>
                <c:ptCount val="2"/>
                <c:lvl>
                  <c:pt idx="0">
                    <c:v>During non-school hours</c:v>
                  </c:pt>
                  <c:pt idx="1">
                    <c:v>During school hours</c:v>
                  </c:pt>
                </c:lvl>
                <c:lvl>
                  <c:pt idx="0">
                    <c:v>b.</c:v>
                  </c:pt>
                  <c:pt idx="1">
                    <c:v>a.</c:v>
                  </c:pt>
                </c:lvl>
              </c:multiLvlStrCache>
            </c:multiLvlStrRef>
          </c:cat>
          <c:val>
            <c:numRef>
              <c:f>[Macro_2016P_charts.xlsm]DQ24A_1!$F$2:$F$3</c:f>
              <c:numCache>
                <c:formatCode>General</c:formatCode>
                <c:ptCount val="2"/>
                <c:pt idx="0">
                  <c:v>86.6</c:v>
                </c:pt>
                <c:pt idx="1">
                  <c:v>96.2</c:v>
                </c:pt>
              </c:numCache>
            </c:numRef>
          </c:val>
        </c:ser>
        <c:ser>
          <c:idx val="3"/>
          <c:order val="3"/>
          <c:tx>
            <c:strRef>
              <c:f>[Macro_2016P_charts.xlsm]DQ24A_1!$G$1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[Macro_2016P_charts.xlsm]DQ24A_1!$B$2:$C$3</c:f>
              <c:multiLvlStrCache>
                <c:ptCount val="2"/>
                <c:lvl>
                  <c:pt idx="0">
                    <c:v>During non-school hours</c:v>
                  </c:pt>
                  <c:pt idx="1">
                    <c:v>During school hours</c:v>
                  </c:pt>
                </c:lvl>
                <c:lvl>
                  <c:pt idx="0">
                    <c:v>b.</c:v>
                  </c:pt>
                  <c:pt idx="1">
                    <c:v>a.</c:v>
                  </c:pt>
                </c:lvl>
              </c:multiLvlStrCache>
            </c:multiLvlStrRef>
          </c:cat>
          <c:val>
            <c:numRef>
              <c:f>[Macro_2016P_charts.xlsm]DQ24A_1!$G$2:$G$3</c:f>
              <c:numCache>
                <c:formatCode>General</c:formatCode>
                <c:ptCount val="2"/>
                <c:pt idx="0">
                  <c:v>87.3</c:v>
                </c:pt>
                <c:pt idx="1">
                  <c:v>96.5</c:v>
                </c:pt>
              </c:numCache>
            </c:numRef>
          </c:val>
        </c:ser>
        <c:dLbls>
          <c:showLegendKey val="0"/>
          <c:showVal val="1"/>
          <c:showCatName val="0"/>
          <c:showSerName val="0"/>
          <c:showPercent val="0"/>
          <c:showBubbleSize val="0"/>
        </c:dLbls>
        <c:gapWidth val="300"/>
        <c:overlap val="-4"/>
        <c:axId val="393906696"/>
        <c:axId val="393907088"/>
      </c:barChart>
      <c:catAx>
        <c:axId val="393906696"/>
        <c:scaling>
          <c:orientation val="minMax"/>
        </c:scaling>
        <c:delete val="0"/>
        <c:axPos val="l"/>
        <c:numFmt formatCode="General" sourceLinked="0"/>
        <c:majorTickMark val="none"/>
        <c:minorTickMark val="none"/>
        <c:tickLblPos val="none"/>
        <c:spPr>
          <a:ln w="12700">
            <a:solidFill>
              <a:srgbClr val="000000"/>
            </a:solidFill>
            <a:prstDash val="solid"/>
          </a:ln>
        </c:spPr>
        <c:crossAx val="393907088"/>
        <c:crosses val="autoZero"/>
        <c:auto val="1"/>
        <c:lblAlgn val="ctr"/>
        <c:lblOffset val="100"/>
        <c:tickLblSkip val="1"/>
        <c:noMultiLvlLbl val="1"/>
      </c:catAx>
      <c:valAx>
        <c:axId val="39390708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3906696"/>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[Macro_2016P_charts.xlsm]DQ24B_1!$D$1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[Macro_2016P_charts.xlsm]DQ24B_1!$B$2:$C$3</c:f>
              <c:multiLvlStrCache>
                <c:ptCount val="2"/>
                <c:lvl>
                  <c:pt idx="0">
                    <c:v>During non-school hours</c:v>
                  </c:pt>
                  <c:pt idx="1">
                    <c:v>During school hours</c:v>
                  </c:pt>
                </c:lvl>
                <c:lvl>
                  <c:pt idx="0">
                    <c:v>b.</c:v>
                  </c:pt>
                  <c:pt idx="1">
                    <c:v>a.</c:v>
                  </c:pt>
                </c:lvl>
              </c:multiLvlStrCache>
            </c:multiLvlStrRef>
          </c:cat>
          <c:val>
            <c:numRef>
              <c:f>[Macro_2016P_charts.xlsm]DQ24B_1!$D$2:$D$3</c:f>
              <c:numCache>
                <c:formatCode>General</c:formatCode>
                <c:ptCount val="2"/>
                <c:pt idx="0">
                  <c:v>80.599999999999994</c:v>
                </c:pt>
                <c:pt idx="1">
                  <c:v>95.9</c:v>
                </c:pt>
              </c:numCache>
            </c:numRef>
          </c:val>
        </c:ser>
        <c:ser>
          <c:idx val="1"/>
          <c:order val="1"/>
          <c:tx>
            <c:strRef>
              <c:f>[Macro_2016P_charts.xlsm]DQ24B_1!$E$1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[Macro_2016P_charts.xlsm]DQ24B_1!$B$2:$C$3</c:f>
              <c:multiLvlStrCache>
                <c:ptCount val="2"/>
                <c:lvl>
                  <c:pt idx="0">
                    <c:v>During non-school hours</c:v>
                  </c:pt>
                  <c:pt idx="1">
                    <c:v>During school hours</c:v>
                  </c:pt>
                </c:lvl>
                <c:lvl>
                  <c:pt idx="0">
                    <c:v>b.</c:v>
                  </c:pt>
                  <c:pt idx="1">
                    <c:v>a.</c:v>
                  </c:pt>
                </c:lvl>
              </c:multiLvlStrCache>
            </c:multiLvlStrRef>
          </c:cat>
          <c:val>
            <c:numRef>
              <c:f>[Macro_2016P_charts.xlsm]DQ24B_1!$E$2:$E$3</c:f>
              <c:numCache>
                <c:formatCode>General</c:formatCode>
                <c:ptCount val="2"/>
                <c:pt idx="0">
                  <c:v>89.4</c:v>
                </c:pt>
                <c:pt idx="1">
                  <c:v>100</c:v>
                </c:pt>
              </c:numCache>
            </c:numRef>
          </c:val>
        </c:ser>
        <c:ser>
          <c:idx val="2"/>
          <c:order val="2"/>
          <c:tx>
            <c:strRef>
              <c:f>[Macro_2016P_charts.xlsm]DQ24B_1!$F$1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[Macro_2016P_charts.xlsm]DQ24B_1!$B$2:$C$3</c:f>
              <c:multiLvlStrCache>
                <c:ptCount val="2"/>
                <c:lvl>
                  <c:pt idx="0">
                    <c:v>During non-school hours</c:v>
                  </c:pt>
                  <c:pt idx="1">
                    <c:v>During school hours</c:v>
                  </c:pt>
                </c:lvl>
                <c:lvl>
                  <c:pt idx="0">
                    <c:v>b.</c:v>
                  </c:pt>
                  <c:pt idx="1">
                    <c:v>a.</c:v>
                  </c:pt>
                </c:lvl>
              </c:multiLvlStrCache>
            </c:multiLvlStrRef>
          </c:cat>
          <c:val>
            <c:numRef>
              <c:f>[Macro_2016P_charts.xlsm]DQ24B_1!$F$2:$F$3</c:f>
              <c:numCache>
                <c:formatCode>General</c:formatCode>
                <c:ptCount val="2"/>
                <c:pt idx="0">
                  <c:v>77</c:v>
                </c:pt>
                <c:pt idx="1">
                  <c:v>95.2</c:v>
                </c:pt>
              </c:numCache>
            </c:numRef>
          </c:val>
        </c:ser>
        <c:ser>
          <c:idx val="3"/>
          <c:order val="3"/>
          <c:tx>
            <c:strRef>
              <c:f>[Macro_2016P_charts.xlsm]DQ24B_1!$G$1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[Macro_2016P_charts.xlsm]DQ24B_1!$B$2:$C$3</c:f>
              <c:multiLvlStrCache>
                <c:ptCount val="2"/>
                <c:lvl>
                  <c:pt idx="0">
                    <c:v>During non-school hours</c:v>
                  </c:pt>
                  <c:pt idx="1">
                    <c:v>During school hours</c:v>
                  </c:pt>
                </c:lvl>
                <c:lvl>
                  <c:pt idx="0">
                    <c:v>b.</c:v>
                  </c:pt>
                  <c:pt idx="1">
                    <c:v>a.</c:v>
                  </c:pt>
                </c:lvl>
              </c:multiLvlStrCache>
            </c:multiLvlStrRef>
          </c:cat>
          <c:val>
            <c:numRef>
              <c:f>[Macro_2016P_charts.xlsm]DQ24B_1!$G$2:$G$3</c:f>
              <c:numCache>
                <c:formatCode>General</c:formatCode>
                <c:ptCount val="2"/>
                <c:pt idx="0">
                  <c:v>82.4</c:v>
                </c:pt>
                <c:pt idx="1">
                  <c:v>95.4</c:v>
                </c:pt>
              </c:numCache>
            </c:numRef>
          </c:val>
        </c:ser>
        <c:dLbls>
          <c:showLegendKey val="0"/>
          <c:showVal val="1"/>
          <c:showCatName val="0"/>
          <c:showSerName val="0"/>
          <c:showPercent val="0"/>
          <c:showBubbleSize val="0"/>
        </c:dLbls>
        <c:gapWidth val="300"/>
        <c:overlap val="-4"/>
        <c:axId val="393907872"/>
        <c:axId val="393908264"/>
      </c:barChart>
      <c:catAx>
        <c:axId val="393907872"/>
        <c:scaling>
          <c:orientation val="minMax"/>
        </c:scaling>
        <c:delete val="0"/>
        <c:axPos val="l"/>
        <c:numFmt formatCode="General" sourceLinked="0"/>
        <c:majorTickMark val="none"/>
        <c:minorTickMark val="none"/>
        <c:tickLblPos val="none"/>
        <c:spPr>
          <a:ln w="12700">
            <a:solidFill>
              <a:srgbClr val="000000"/>
            </a:solidFill>
            <a:prstDash val="solid"/>
          </a:ln>
        </c:spPr>
        <c:crossAx val="393908264"/>
        <c:crosses val="autoZero"/>
        <c:auto val="1"/>
        <c:lblAlgn val="ctr"/>
        <c:lblOffset val="100"/>
        <c:tickLblSkip val="1"/>
        <c:noMultiLvlLbl val="1"/>
      </c:catAx>
      <c:valAx>
        <c:axId val="39390826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3907872"/>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[Macro_2016P_charts.xlsm]DQ24C_1!$D$1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[Macro_2016P_charts.xlsm]DQ24C_1!$B$2:$C$3</c:f>
              <c:multiLvlStrCache>
                <c:ptCount val="2"/>
                <c:lvl>
                  <c:pt idx="0">
                    <c:v>During non-school hours</c:v>
                  </c:pt>
                  <c:pt idx="1">
                    <c:v>During school hours</c:v>
                  </c:pt>
                </c:lvl>
                <c:lvl>
                  <c:pt idx="0">
                    <c:v>b.</c:v>
                  </c:pt>
                  <c:pt idx="1">
                    <c:v>a.</c:v>
                  </c:pt>
                </c:lvl>
              </c:multiLvlStrCache>
            </c:multiLvlStrRef>
          </c:cat>
          <c:val>
            <c:numRef>
              <c:f>[Macro_2016P_charts.xlsm]DQ24C_1!$D$2:$D$3</c:f>
              <c:numCache>
                <c:formatCode>General</c:formatCode>
                <c:ptCount val="2"/>
                <c:pt idx="0">
                  <c:v>84.7</c:v>
                </c:pt>
                <c:pt idx="1">
                  <c:v>96.8</c:v>
                </c:pt>
              </c:numCache>
            </c:numRef>
          </c:val>
        </c:ser>
        <c:ser>
          <c:idx val="1"/>
          <c:order val="1"/>
          <c:tx>
            <c:strRef>
              <c:f>[Macro_2016P_charts.xlsm]DQ24C_1!$E$1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[Macro_2016P_charts.xlsm]DQ24C_1!$B$2:$C$3</c:f>
              <c:multiLvlStrCache>
                <c:ptCount val="2"/>
                <c:lvl>
                  <c:pt idx="0">
                    <c:v>During non-school hours</c:v>
                  </c:pt>
                  <c:pt idx="1">
                    <c:v>During school hours</c:v>
                  </c:pt>
                </c:lvl>
                <c:lvl>
                  <c:pt idx="0">
                    <c:v>b.</c:v>
                  </c:pt>
                  <c:pt idx="1">
                    <c:v>a.</c:v>
                  </c:pt>
                </c:lvl>
              </c:multiLvlStrCache>
            </c:multiLvlStrRef>
          </c:cat>
          <c:val>
            <c:numRef>
              <c:f>[Macro_2016P_charts.xlsm]DQ24C_1!$E$2:$E$3</c:f>
              <c:numCache>
                <c:formatCode>General</c:formatCode>
                <c:ptCount val="2"/>
                <c:pt idx="0">
                  <c:v>96.3</c:v>
                </c:pt>
                <c:pt idx="1">
                  <c:v>100</c:v>
                </c:pt>
              </c:numCache>
            </c:numRef>
          </c:val>
        </c:ser>
        <c:ser>
          <c:idx val="2"/>
          <c:order val="2"/>
          <c:tx>
            <c:strRef>
              <c:f>[Macro_2016P_charts.xlsm]DQ24C_1!$F$1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[Macro_2016P_charts.xlsm]DQ24C_1!$B$2:$C$3</c:f>
              <c:multiLvlStrCache>
                <c:ptCount val="2"/>
                <c:lvl>
                  <c:pt idx="0">
                    <c:v>During non-school hours</c:v>
                  </c:pt>
                  <c:pt idx="1">
                    <c:v>During school hours</c:v>
                  </c:pt>
                </c:lvl>
                <c:lvl>
                  <c:pt idx="0">
                    <c:v>b.</c:v>
                  </c:pt>
                  <c:pt idx="1">
                    <c:v>a.</c:v>
                  </c:pt>
                </c:lvl>
              </c:multiLvlStrCache>
            </c:multiLvlStrRef>
          </c:cat>
          <c:val>
            <c:numRef>
              <c:f>[Macro_2016P_charts.xlsm]DQ24C_1!$F$2:$F$3</c:f>
              <c:numCache>
                <c:formatCode>General</c:formatCode>
                <c:ptCount val="2"/>
                <c:pt idx="0">
                  <c:v>79.900000000000006</c:v>
                </c:pt>
                <c:pt idx="1">
                  <c:v>96.2</c:v>
                </c:pt>
              </c:numCache>
            </c:numRef>
          </c:val>
        </c:ser>
        <c:ser>
          <c:idx val="3"/>
          <c:order val="3"/>
          <c:tx>
            <c:strRef>
              <c:f>[Macro_2016P_charts.xlsm]DQ24C_1!$G$1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[Macro_2016P_charts.xlsm]DQ24C_1!$B$2:$C$3</c:f>
              <c:multiLvlStrCache>
                <c:ptCount val="2"/>
                <c:lvl>
                  <c:pt idx="0">
                    <c:v>During non-school hours</c:v>
                  </c:pt>
                  <c:pt idx="1">
                    <c:v>During school hours</c:v>
                  </c:pt>
                </c:lvl>
                <c:lvl>
                  <c:pt idx="0">
                    <c:v>b.</c:v>
                  </c:pt>
                  <c:pt idx="1">
                    <c:v>a.</c:v>
                  </c:pt>
                </c:lvl>
              </c:multiLvlStrCache>
            </c:multiLvlStrRef>
          </c:cat>
          <c:val>
            <c:numRef>
              <c:f>[Macro_2016P_charts.xlsm]DQ24C_1!$G$2:$G$3</c:f>
              <c:numCache>
                <c:formatCode>General</c:formatCode>
                <c:ptCount val="2"/>
                <c:pt idx="0">
                  <c:v>87.2</c:v>
                </c:pt>
                <c:pt idx="1">
                  <c:v>96.4</c:v>
                </c:pt>
              </c:numCache>
            </c:numRef>
          </c:val>
        </c:ser>
        <c:dLbls>
          <c:showLegendKey val="0"/>
          <c:showVal val="1"/>
          <c:showCatName val="0"/>
          <c:showSerName val="0"/>
          <c:showPercent val="0"/>
          <c:showBubbleSize val="0"/>
        </c:dLbls>
        <c:gapWidth val="300"/>
        <c:overlap val="-4"/>
        <c:axId val="393909440"/>
        <c:axId val="393909832"/>
      </c:barChart>
      <c:catAx>
        <c:axId val="393909440"/>
        <c:scaling>
          <c:orientation val="minMax"/>
        </c:scaling>
        <c:delete val="0"/>
        <c:axPos val="l"/>
        <c:numFmt formatCode="General" sourceLinked="0"/>
        <c:majorTickMark val="none"/>
        <c:minorTickMark val="none"/>
        <c:tickLblPos val="none"/>
        <c:spPr>
          <a:ln w="12700">
            <a:solidFill>
              <a:srgbClr val="000000"/>
            </a:solidFill>
            <a:prstDash val="solid"/>
          </a:ln>
        </c:spPr>
        <c:crossAx val="393909832"/>
        <c:crosses val="autoZero"/>
        <c:auto val="1"/>
        <c:lblAlgn val="ctr"/>
        <c:lblOffset val="100"/>
        <c:tickLblSkip val="1"/>
        <c:noMultiLvlLbl val="1"/>
      </c:catAx>
      <c:valAx>
        <c:axId val="39390983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3909440"/>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[Macro_2016P_charts.xlsm]DQ25A_1!$D$1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[Macro_2016P_charts.xlsm]DQ25A_1!$B$2:$C$5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[Macro_2016P_charts.xlsm]DQ25A_1!$D$2:$D$5</c:f>
              <c:numCache>
                <c:formatCode>General</c:formatCode>
                <c:ptCount val="4"/>
                <c:pt idx="0">
                  <c:v>92.7</c:v>
                </c:pt>
                <c:pt idx="1">
                  <c:v>96.8</c:v>
                </c:pt>
                <c:pt idx="2">
                  <c:v>96.8</c:v>
                </c:pt>
                <c:pt idx="3">
                  <c:v>96.8</c:v>
                </c:pt>
              </c:numCache>
            </c:numRef>
          </c:val>
        </c:ser>
        <c:ser>
          <c:idx val="1"/>
          <c:order val="1"/>
          <c:tx>
            <c:strRef>
              <c:f>[Macro_2016P_charts.xlsm]DQ25A_1!$E$1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[Macro_2016P_charts.xlsm]DQ25A_1!$B$2:$C$5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[Macro_2016P_charts.xlsm]DQ25A_1!$E$2:$E$5</c:f>
              <c:numCache>
                <c:formatCode>General</c:formatCode>
                <c:ptCount val="4"/>
                <c:pt idx="0">
                  <c:v>90</c:v>
                </c:pt>
                <c:pt idx="1">
                  <c:v>100</c:v>
                </c:pt>
                <c:pt idx="2">
                  <c:v>100</c:v>
                </c:pt>
                <c:pt idx="3">
                  <c:v>100</c:v>
                </c:pt>
              </c:numCache>
            </c:numRef>
          </c:val>
        </c:ser>
        <c:ser>
          <c:idx val="2"/>
          <c:order val="2"/>
          <c:tx>
            <c:strRef>
              <c:f>[Macro_2016P_charts.xlsm]DQ25A_1!$F$1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[Macro_2016P_charts.xlsm]DQ25A_1!$B$2:$C$5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[Macro_2016P_charts.xlsm]DQ25A_1!$F$2:$F$5</c:f>
              <c:numCache>
                <c:formatCode>General</c:formatCode>
                <c:ptCount val="4"/>
                <c:pt idx="0">
                  <c:v>92.3</c:v>
                </c:pt>
                <c:pt idx="1">
                  <c:v>96.2</c:v>
                </c:pt>
                <c:pt idx="2">
                  <c:v>96.2</c:v>
                </c:pt>
                <c:pt idx="3">
                  <c:v>96.2</c:v>
                </c:pt>
              </c:numCache>
            </c:numRef>
          </c:val>
        </c:ser>
        <c:ser>
          <c:idx val="3"/>
          <c:order val="3"/>
          <c:tx>
            <c:strRef>
              <c:f>[Macro_2016P_charts.xlsm]DQ25A_1!$G$1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[Macro_2016P_charts.xlsm]DQ25A_1!$B$2:$C$5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[Macro_2016P_charts.xlsm]DQ25A_1!$G$2:$G$5</c:f>
              <c:numCache>
                <c:formatCode>General</c:formatCode>
                <c:ptCount val="4"/>
                <c:pt idx="0">
                  <c:v>94.3</c:v>
                </c:pt>
                <c:pt idx="1">
                  <c:v>96.5</c:v>
                </c:pt>
                <c:pt idx="2">
                  <c:v>96.5</c:v>
                </c:pt>
                <c:pt idx="3">
                  <c:v>96.5</c:v>
                </c:pt>
              </c:numCache>
            </c:numRef>
          </c:val>
        </c:ser>
        <c:dLbls>
          <c:showLegendKey val="0"/>
          <c:showVal val="1"/>
          <c:showCatName val="0"/>
          <c:showSerName val="0"/>
          <c:showPercent val="0"/>
          <c:showBubbleSize val="0"/>
        </c:dLbls>
        <c:gapWidth val="300"/>
        <c:overlap val="-4"/>
        <c:axId val="391180080"/>
        <c:axId val="391180472"/>
      </c:barChart>
      <c:catAx>
        <c:axId val="391180080"/>
        <c:scaling>
          <c:orientation val="minMax"/>
        </c:scaling>
        <c:delete val="0"/>
        <c:axPos val="l"/>
        <c:numFmt formatCode="General" sourceLinked="0"/>
        <c:majorTickMark val="none"/>
        <c:minorTickMark val="none"/>
        <c:tickLblPos val="none"/>
        <c:spPr>
          <a:ln w="12700">
            <a:solidFill>
              <a:srgbClr val="000000"/>
            </a:solidFill>
            <a:prstDash val="solid"/>
          </a:ln>
        </c:spPr>
        <c:crossAx val="391180472"/>
        <c:crosses val="autoZero"/>
        <c:auto val="1"/>
        <c:lblAlgn val="ctr"/>
        <c:lblOffset val="100"/>
        <c:tickLblSkip val="1"/>
        <c:noMultiLvlLbl val="1"/>
      </c:catAx>
      <c:valAx>
        <c:axId val="39118047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1180080"/>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[Macro_2016P_charts.xlsm]DQ25B_1!$D$1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[Macro_2016P_charts.xlsm]DQ25B_1!$B$2:$C$5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[Macro_2016P_charts.xlsm]DQ25B_1!$D$2:$D$5</c:f>
              <c:numCache>
                <c:formatCode>General</c:formatCode>
                <c:ptCount val="4"/>
                <c:pt idx="0">
                  <c:v>88.3</c:v>
                </c:pt>
                <c:pt idx="1">
                  <c:v>96.4</c:v>
                </c:pt>
                <c:pt idx="2">
                  <c:v>95.9</c:v>
                </c:pt>
                <c:pt idx="3">
                  <c:v>96.4</c:v>
                </c:pt>
              </c:numCache>
            </c:numRef>
          </c:val>
        </c:ser>
        <c:ser>
          <c:idx val="1"/>
          <c:order val="1"/>
          <c:tx>
            <c:strRef>
              <c:f>[Macro_2016P_charts.xlsm]DQ25B_1!$E$1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[Macro_2016P_charts.xlsm]DQ25B_1!$B$2:$C$5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[Macro_2016P_charts.xlsm]DQ25B_1!$E$2:$E$5</c:f>
              <c:numCache>
                <c:formatCode>General</c:formatCode>
                <c:ptCount val="4"/>
                <c:pt idx="0">
                  <c:v>82.5</c:v>
                </c:pt>
                <c:pt idx="1">
                  <c:v>100</c:v>
                </c:pt>
                <c:pt idx="2">
                  <c:v>100</c:v>
                </c:pt>
                <c:pt idx="3">
                  <c:v>100</c:v>
                </c:pt>
              </c:numCache>
            </c:numRef>
          </c:val>
        </c:ser>
        <c:ser>
          <c:idx val="2"/>
          <c:order val="2"/>
          <c:tx>
            <c:strRef>
              <c:f>[Macro_2016P_charts.xlsm]DQ25B_1!$F$1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[Macro_2016P_charts.xlsm]DQ25B_1!$B$2:$C$5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[Macro_2016P_charts.xlsm]DQ25B_1!$F$2:$F$5</c:f>
              <c:numCache>
                <c:formatCode>General</c:formatCode>
                <c:ptCount val="4"/>
                <c:pt idx="0">
                  <c:v>90.3</c:v>
                </c:pt>
                <c:pt idx="1">
                  <c:v>96.1</c:v>
                </c:pt>
                <c:pt idx="2">
                  <c:v>95.2</c:v>
                </c:pt>
                <c:pt idx="3">
                  <c:v>96.1</c:v>
                </c:pt>
              </c:numCache>
            </c:numRef>
          </c:val>
        </c:ser>
        <c:ser>
          <c:idx val="3"/>
          <c:order val="3"/>
          <c:tx>
            <c:strRef>
              <c:f>[Macro_2016P_charts.xlsm]DQ25B_1!$G$1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[Macro_2016P_charts.xlsm]DQ25B_1!$B$2:$C$5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[Macro_2016P_charts.xlsm]DQ25B_1!$G$2:$G$5</c:f>
              <c:numCache>
                <c:formatCode>General</c:formatCode>
                <c:ptCount val="4"/>
                <c:pt idx="0">
                  <c:v>87.8</c:v>
                </c:pt>
                <c:pt idx="1">
                  <c:v>95.5</c:v>
                </c:pt>
                <c:pt idx="2">
                  <c:v>95.5</c:v>
                </c:pt>
                <c:pt idx="3">
                  <c:v>95.5</c:v>
                </c:pt>
              </c:numCache>
            </c:numRef>
          </c:val>
        </c:ser>
        <c:dLbls>
          <c:showLegendKey val="0"/>
          <c:showVal val="1"/>
          <c:showCatName val="0"/>
          <c:showSerName val="0"/>
          <c:showPercent val="0"/>
          <c:showBubbleSize val="0"/>
        </c:dLbls>
        <c:gapWidth val="300"/>
        <c:overlap val="-4"/>
        <c:axId val="391181256"/>
        <c:axId val="391181648"/>
      </c:barChart>
      <c:catAx>
        <c:axId val="391181256"/>
        <c:scaling>
          <c:orientation val="minMax"/>
        </c:scaling>
        <c:delete val="0"/>
        <c:axPos val="l"/>
        <c:numFmt formatCode="General" sourceLinked="0"/>
        <c:majorTickMark val="none"/>
        <c:minorTickMark val="none"/>
        <c:tickLblPos val="none"/>
        <c:spPr>
          <a:ln w="12700">
            <a:solidFill>
              <a:srgbClr val="000000"/>
            </a:solidFill>
            <a:prstDash val="solid"/>
          </a:ln>
        </c:spPr>
        <c:crossAx val="391181648"/>
        <c:crosses val="autoZero"/>
        <c:auto val="1"/>
        <c:lblAlgn val="ctr"/>
        <c:lblOffset val="100"/>
        <c:tickLblSkip val="1"/>
        <c:noMultiLvlLbl val="1"/>
      </c:catAx>
      <c:valAx>
        <c:axId val="39118164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1181256"/>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[Macro_2016P_charts.xlsm]DQ25C_1!$D$1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[Macro_2016P_charts.xlsm]DQ25C_1!$B$2:$C$5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[Macro_2016P_charts.xlsm]DQ25C_1!$D$2:$D$5</c:f>
              <c:numCache>
                <c:formatCode>General</c:formatCode>
                <c:ptCount val="4"/>
                <c:pt idx="0">
                  <c:v>74.5</c:v>
                </c:pt>
                <c:pt idx="1">
                  <c:v>96.7</c:v>
                </c:pt>
                <c:pt idx="2">
                  <c:v>96.7</c:v>
                </c:pt>
                <c:pt idx="3">
                  <c:v>96.7</c:v>
                </c:pt>
              </c:numCache>
            </c:numRef>
          </c:val>
        </c:ser>
        <c:ser>
          <c:idx val="1"/>
          <c:order val="1"/>
          <c:tx>
            <c:strRef>
              <c:f>[Macro_2016P_charts.xlsm]DQ25C_1!$E$1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[Macro_2016P_charts.xlsm]DQ25C_1!$B$2:$C$5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[Macro_2016P_charts.xlsm]DQ25C_1!$E$2:$E$5</c:f>
              <c:numCache>
                <c:formatCode>General</c:formatCode>
                <c:ptCount val="4"/>
                <c:pt idx="0">
                  <c:v>70.8</c:v>
                </c:pt>
                <c:pt idx="1">
                  <c:v>100</c:v>
                </c:pt>
                <c:pt idx="2">
                  <c:v>100</c:v>
                </c:pt>
                <c:pt idx="3">
                  <c:v>100</c:v>
                </c:pt>
              </c:numCache>
            </c:numRef>
          </c:val>
        </c:ser>
        <c:ser>
          <c:idx val="2"/>
          <c:order val="2"/>
          <c:tx>
            <c:strRef>
              <c:f>[Macro_2016P_charts.xlsm]DQ25C_1!$F$1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[Macro_2016P_charts.xlsm]DQ25C_1!$B$2:$C$5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[Macro_2016P_charts.xlsm]DQ25C_1!$F$2:$F$5</c:f>
              <c:numCache>
                <c:formatCode>General</c:formatCode>
                <c:ptCount val="4"/>
                <c:pt idx="0">
                  <c:v>77.7</c:v>
                </c:pt>
                <c:pt idx="1">
                  <c:v>96.1</c:v>
                </c:pt>
                <c:pt idx="2">
                  <c:v>96.1</c:v>
                </c:pt>
                <c:pt idx="3">
                  <c:v>96.1</c:v>
                </c:pt>
              </c:numCache>
            </c:numRef>
          </c:val>
        </c:ser>
        <c:ser>
          <c:idx val="3"/>
          <c:order val="3"/>
          <c:tx>
            <c:strRef>
              <c:f>[Macro_2016P_charts.xlsm]DQ25C_1!$G$1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[Macro_2016P_charts.xlsm]DQ25C_1!$B$2:$C$5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[Macro_2016P_charts.xlsm]DQ25C_1!$G$2:$G$5</c:f>
              <c:numCache>
                <c:formatCode>General</c:formatCode>
                <c:ptCount val="4"/>
                <c:pt idx="0">
                  <c:v>71.400000000000006</c:v>
                </c:pt>
                <c:pt idx="1">
                  <c:v>96.3</c:v>
                </c:pt>
                <c:pt idx="2">
                  <c:v>96.4</c:v>
                </c:pt>
                <c:pt idx="3">
                  <c:v>96.4</c:v>
                </c:pt>
              </c:numCache>
            </c:numRef>
          </c:val>
        </c:ser>
        <c:dLbls>
          <c:showLegendKey val="0"/>
          <c:showVal val="1"/>
          <c:showCatName val="0"/>
          <c:showSerName val="0"/>
          <c:showPercent val="0"/>
          <c:showBubbleSize val="0"/>
        </c:dLbls>
        <c:gapWidth val="300"/>
        <c:overlap val="-4"/>
        <c:axId val="391182824"/>
        <c:axId val="391183216"/>
      </c:barChart>
      <c:catAx>
        <c:axId val="391182824"/>
        <c:scaling>
          <c:orientation val="minMax"/>
        </c:scaling>
        <c:delete val="0"/>
        <c:axPos val="l"/>
        <c:numFmt formatCode="General" sourceLinked="0"/>
        <c:majorTickMark val="none"/>
        <c:minorTickMark val="none"/>
        <c:tickLblPos val="none"/>
        <c:spPr>
          <a:ln w="12700">
            <a:solidFill>
              <a:srgbClr val="000000"/>
            </a:solidFill>
            <a:prstDash val="solid"/>
          </a:ln>
        </c:spPr>
        <c:crossAx val="391183216"/>
        <c:crosses val="autoZero"/>
        <c:auto val="1"/>
        <c:lblAlgn val="ctr"/>
        <c:lblOffset val="100"/>
        <c:tickLblSkip val="1"/>
        <c:noMultiLvlLbl val="1"/>
      </c:catAx>
      <c:valAx>
        <c:axId val="39118321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1182824"/>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v>All Schools</c:v>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[Macro_2016P_charts.xlsm]DQ25N_1!$D$2</c:f>
              <c:numCache>
                <c:formatCode>General</c:formatCode>
                <c:ptCount val="1"/>
                <c:pt idx="0">
                  <c:v>57.9</c:v>
                </c:pt>
              </c:numCache>
            </c:numRef>
          </c:val>
        </c:ser>
        <c:ser>
          <c:idx val="1"/>
          <c:order val="1"/>
          <c:tx>
            <c:v>Junior/Senior High Schools</c:v>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[Macro_2016P_charts.xlsm]DQ25N_1!$E$2</c:f>
              <c:numCache>
                <c:formatCode>General</c:formatCode>
                <c:ptCount val="1"/>
                <c:pt idx="0">
                  <c:v>58.2</c:v>
                </c:pt>
              </c:numCache>
            </c:numRef>
          </c:val>
        </c:ser>
        <c:ser>
          <c:idx val="2"/>
          <c:order val="2"/>
          <c:tx>
            <c:v>Middle Schools</c:v>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[Macro_2016P_charts.xlsm]DQ25N_1!$F$2</c:f>
              <c:numCache>
                <c:formatCode>General</c:formatCode>
                <c:ptCount val="1"/>
                <c:pt idx="0">
                  <c:v>58.3</c:v>
                </c:pt>
              </c:numCache>
            </c:numRef>
          </c:val>
        </c:ser>
        <c:ser>
          <c:idx val="3"/>
          <c:order val="3"/>
          <c:tx>
            <c:v>High Schools</c:v>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[Macro_2016P_charts.xlsm]DQ25N_1!$G$2</c:f>
              <c:numCache>
                <c:formatCode>General</c:formatCode>
                <c:ptCount val="1"/>
                <c:pt idx="0">
                  <c:v>57.3</c:v>
                </c:pt>
              </c:numCache>
            </c:numRef>
          </c:val>
        </c:ser>
        <c:dLbls>
          <c:showLegendKey val="0"/>
          <c:showVal val="1"/>
          <c:showCatName val="0"/>
          <c:showSerName val="0"/>
          <c:showPercent val="0"/>
          <c:showBubbleSize val="0"/>
        </c:dLbls>
        <c:gapWidth val="300"/>
        <c:overlap val="-4"/>
        <c:axId val="391339848"/>
        <c:axId val="391340240"/>
      </c:barChart>
      <c:catAx>
        <c:axId val="391339848"/>
        <c:scaling>
          <c:orientation val="minMax"/>
        </c:scaling>
        <c:delete val="0"/>
        <c:axPos val="l"/>
        <c:majorTickMark val="none"/>
        <c:minorTickMark val="none"/>
        <c:tickLblPos val="none"/>
        <c:spPr>
          <a:ln w="12700">
            <a:solidFill>
              <a:srgbClr val="000000"/>
            </a:solidFill>
            <a:prstDash val="solid"/>
          </a:ln>
        </c:spPr>
        <c:crossAx val="391340240"/>
        <c:crosses val="autoZero"/>
        <c:auto val="1"/>
        <c:lblAlgn val="ctr"/>
        <c:lblOffset val="100"/>
        <c:tickLblSkip val="1"/>
        <c:noMultiLvlLbl val="1"/>
      </c:catAx>
      <c:valAx>
        <c:axId val="39134024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1339848"/>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v>All Schools</c:v>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[Macro_2016P_charts.xlsm]DQ26_1!$D$2</c:f>
              <c:numCache>
                <c:formatCode>General</c:formatCode>
                <c:ptCount val="1"/>
                <c:pt idx="0">
                  <c:v>86.8</c:v>
                </c:pt>
              </c:numCache>
            </c:numRef>
          </c:val>
        </c:ser>
        <c:ser>
          <c:idx val="1"/>
          <c:order val="1"/>
          <c:tx>
            <c:v>Junior/Senior High Schools</c:v>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[Macro_2016P_charts.xlsm]DQ26_1!$E$2</c:f>
              <c:numCache>
                <c:formatCode>General</c:formatCode>
                <c:ptCount val="1"/>
                <c:pt idx="0">
                  <c:v>89.4</c:v>
                </c:pt>
              </c:numCache>
            </c:numRef>
          </c:val>
        </c:ser>
        <c:ser>
          <c:idx val="2"/>
          <c:order val="2"/>
          <c:tx>
            <c:v>Middle Schools</c:v>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[Macro_2016P_charts.xlsm]DQ26_1!$F$2</c:f>
              <c:numCache>
                <c:formatCode>General</c:formatCode>
                <c:ptCount val="1"/>
                <c:pt idx="0">
                  <c:v>83.6</c:v>
                </c:pt>
              </c:numCache>
            </c:numRef>
          </c:val>
        </c:ser>
        <c:ser>
          <c:idx val="3"/>
          <c:order val="3"/>
          <c:tx>
            <c:v>High Schools</c:v>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[Macro_2016P_charts.xlsm]DQ26_1!$G$2</c:f>
              <c:numCache>
                <c:formatCode>General</c:formatCode>
                <c:ptCount val="1"/>
                <c:pt idx="0">
                  <c:v>90</c:v>
                </c:pt>
              </c:numCache>
            </c:numRef>
          </c:val>
        </c:ser>
        <c:dLbls>
          <c:showLegendKey val="0"/>
          <c:showVal val="1"/>
          <c:showCatName val="0"/>
          <c:showSerName val="0"/>
          <c:showPercent val="0"/>
          <c:showBubbleSize val="0"/>
        </c:dLbls>
        <c:gapWidth val="300"/>
        <c:overlap val="-4"/>
        <c:axId val="391341024"/>
        <c:axId val="391341416"/>
      </c:barChart>
      <c:catAx>
        <c:axId val="391341024"/>
        <c:scaling>
          <c:orientation val="minMax"/>
        </c:scaling>
        <c:delete val="0"/>
        <c:axPos val="l"/>
        <c:majorTickMark val="none"/>
        <c:minorTickMark val="none"/>
        <c:tickLblPos val="none"/>
        <c:spPr>
          <a:ln w="12700">
            <a:solidFill>
              <a:srgbClr val="000000"/>
            </a:solidFill>
            <a:prstDash val="solid"/>
          </a:ln>
        </c:spPr>
        <c:crossAx val="391341416"/>
        <c:crosses val="autoZero"/>
        <c:auto val="1"/>
        <c:lblAlgn val="ctr"/>
        <c:lblOffset val="100"/>
        <c:tickLblSkip val="1"/>
        <c:noMultiLvlLbl val="1"/>
      </c:catAx>
      <c:valAx>
        <c:axId val="39134141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1341024"/>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DQ02_2!$D$1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DQ02_2!$B$2:$C$6</c:f>
              <c:multiLvlStrCache>
                <c:ptCount val="5"/>
                <c:lvl>
                  <c:pt idx="0">
                    <c:v>Family engagement</c:v>
                  </c:pt>
                  <c:pt idx="1">
                    <c:v>Social and emotional climate</c:v>
                  </c:pt>
                  <c:pt idx="2">
                    <c:v>Physical environment</c:v>
                  </c:pt>
                  <c:pt idx="3">
                    <c:v>Counseling, psychological, and social services</c:v>
                  </c:pt>
                  <c:pt idx="4">
                    <c:v>Health services</c:v>
                  </c:pt>
                </c:lvl>
                <c:lvl>
                  <c:pt idx="0">
                    <c:v>j.</c:v>
                  </c:pt>
                  <c:pt idx="1">
                    <c:v>i.</c:v>
                  </c:pt>
                  <c:pt idx="2">
                    <c:v>h.</c:v>
                  </c:pt>
                  <c:pt idx="3">
                    <c:v>g.</c:v>
                  </c:pt>
                  <c:pt idx="4">
                    <c:v>f.</c:v>
                  </c:pt>
                </c:lvl>
              </c:multiLvlStrCache>
            </c:multiLvlStrRef>
          </c:cat>
          <c:val>
            <c:numRef>
              <c:f>DQ02_2!$D$2:$D$6</c:f>
              <c:numCache>
                <c:formatCode>General</c:formatCode>
                <c:ptCount val="5"/>
                <c:pt idx="0">
                  <c:v>69.400000000000006</c:v>
                </c:pt>
                <c:pt idx="1">
                  <c:v>65.099999999999994</c:v>
                </c:pt>
                <c:pt idx="2">
                  <c:v>45.6</c:v>
                </c:pt>
                <c:pt idx="3">
                  <c:v>49.9</c:v>
                </c:pt>
                <c:pt idx="4">
                  <c:v>24.2</c:v>
                </c:pt>
              </c:numCache>
            </c:numRef>
          </c:val>
        </c:ser>
        <c:ser>
          <c:idx val="1"/>
          <c:order val="1"/>
          <c:tx>
            <c:strRef>
              <c:f>DQ02_2!$E$1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DQ02_2!$B$2:$C$6</c:f>
              <c:multiLvlStrCache>
                <c:ptCount val="5"/>
                <c:lvl>
                  <c:pt idx="0">
                    <c:v>Family engagement</c:v>
                  </c:pt>
                  <c:pt idx="1">
                    <c:v>Social and emotional climate</c:v>
                  </c:pt>
                  <c:pt idx="2">
                    <c:v>Physical environment</c:v>
                  </c:pt>
                  <c:pt idx="3">
                    <c:v>Counseling, psychological, and social services</c:v>
                  </c:pt>
                  <c:pt idx="4">
                    <c:v>Health services</c:v>
                  </c:pt>
                </c:lvl>
                <c:lvl>
                  <c:pt idx="0">
                    <c:v>j.</c:v>
                  </c:pt>
                  <c:pt idx="1">
                    <c:v>i.</c:v>
                  </c:pt>
                  <c:pt idx="2">
                    <c:v>h.</c:v>
                  </c:pt>
                  <c:pt idx="3">
                    <c:v>g.</c:v>
                  </c:pt>
                  <c:pt idx="4">
                    <c:v>f.</c:v>
                  </c:pt>
                </c:lvl>
              </c:multiLvlStrCache>
            </c:multiLvlStrRef>
          </c:cat>
          <c:val>
            <c:numRef>
              <c:f>DQ02_2!$E$2:$E$6</c:f>
              <c:numCache>
                <c:formatCode>General</c:formatCode>
                <c:ptCount val="5"/>
                <c:pt idx="0">
                  <c:v>71.7</c:v>
                </c:pt>
                <c:pt idx="1">
                  <c:v>63.6</c:v>
                </c:pt>
                <c:pt idx="2">
                  <c:v>53.7</c:v>
                </c:pt>
                <c:pt idx="3">
                  <c:v>51.8</c:v>
                </c:pt>
                <c:pt idx="4">
                  <c:v>19.5</c:v>
                </c:pt>
              </c:numCache>
            </c:numRef>
          </c:val>
        </c:ser>
        <c:ser>
          <c:idx val="2"/>
          <c:order val="2"/>
          <c:tx>
            <c:strRef>
              <c:f>DQ02_2!$F$1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DQ02_2!$B$2:$C$6</c:f>
              <c:multiLvlStrCache>
                <c:ptCount val="5"/>
                <c:lvl>
                  <c:pt idx="0">
                    <c:v>Family engagement</c:v>
                  </c:pt>
                  <c:pt idx="1">
                    <c:v>Social and emotional climate</c:v>
                  </c:pt>
                  <c:pt idx="2">
                    <c:v>Physical environment</c:v>
                  </c:pt>
                  <c:pt idx="3">
                    <c:v>Counseling, psychological, and social services</c:v>
                  </c:pt>
                  <c:pt idx="4">
                    <c:v>Health services</c:v>
                  </c:pt>
                </c:lvl>
                <c:lvl>
                  <c:pt idx="0">
                    <c:v>j.</c:v>
                  </c:pt>
                  <c:pt idx="1">
                    <c:v>i.</c:v>
                  </c:pt>
                  <c:pt idx="2">
                    <c:v>h.</c:v>
                  </c:pt>
                  <c:pt idx="3">
                    <c:v>g.</c:v>
                  </c:pt>
                  <c:pt idx="4">
                    <c:v>f.</c:v>
                  </c:pt>
                </c:lvl>
              </c:multiLvlStrCache>
            </c:multiLvlStrRef>
          </c:cat>
          <c:val>
            <c:numRef>
              <c:f>DQ02_2!$F$2:$F$6</c:f>
              <c:numCache>
                <c:formatCode>General</c:formatCode>
                <c:ptCount val="5"/>
                <c:pt idx="0">
                  <c:v>69.2</c:v>
                </c:pt>
                <c:pt idx="1">
                  <c:v>67.3</c:v>
                </c:pt>
                <c:pt idx="2">
                  <c:v>38.1</c:v>
                </c:pt>
                <c:pt idx="3">
                  <c:v>48.3</c:v>
                </c:pt>
                <c:pt idx="4">
                  <c:v>21.4</c:v>
                </c:pt>
              </c:numCache>
            </c:numRef>
          </c:val>
        </c:ser>
        <c:ser>
          <c:idx val="3"/>
          <c:order val="3"/>
          <c:tx>
            <c:strRef>
              <c:f>DQ02_2!$G$1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DQ02_2!$B$2:$C$6</c:f>
              <c:multiLvlStrCache>
                <c:ptCount val="5"/>
                <c:lvl>
                  <c:pt idx="0">
                    <c:v>Family engagement</c:v>
                  </c:pt>
                  <c:pt idx="1">
                    <c:v>Social and emotional climate</c:v>
                  </c:pt>
                  <c:pt idx="2">
                    <c:v>Physical environment</c:v>
                  </c:pt>
                  <c:pt idx="3">
                    <c:v>Counseling, psychological, and social services</c:v>
                  </c:pt>
                  <c:pt idx="4">
                    <c:v>Health services</c:v>
                  </c:pt>
                </c:lvl>
                <c:lvl>
                  <c:pt idx="0">
                    <c:v>j.</c:v>
                  </c:pt>
                  <c:pt idx="1">
                    <c:v>i.</c:v>
                  </c:pt>
                  <c:pt idx="2">
                    <c:v>h.</c:v>
                  </c:pt>
                  <c:pt idx="3">
                    <c:v>g.</c:v>
                  </c:pt>
                  <c:pt idx="4">
                    <c:v>f.</c:v>
                  </c:pt>
                </c:lvl>
              </c:multiLvlStrCache>
            </c:multiLvlStrRef>
          </c:cat>
          <c:val>
            <c:numRef>
              <c:f>DQ02_2!$G$2:$G$6</c:f>
              <c:numCache>
                <c:formatCode>General</c:formatCode>
                <c:ptCount val="5"/>
                <c:pt idx="0">
                  <c:v>68.900000000000006</c:v>
                </c:pt>
                <c:pt idx="1">
                  <c:v>62.6</c:v>
                </c:pt>
                <c:pt idx="2">
                  <c:v>53.1</c:v>
                </c:pt>
                <c:pt idx="3">
                  <c:v>51.5</c:v>
                </c:pt>
                <c:pt idx="4">
                  <c:v>29.9</c:v>
                </c:pt>
              </c:numCache>
            </c:numRef>
          </c:val>
        </c:ser>
        <c:dLbls>
          <c:showLegendKey val="0"/>
          <c:showVal val="1"/>
          <c:showCatName val="0"/>
          <c:showSerName val="0"/>
          <c:showPercent val="0"/>
          <c:showBubbleSize val="0"/>
        </c:dLbls>
        <c:gapWidth val="300"/>
        <c:overlap val="-4"/>
        <c:axId val="390711464"/>
        <c:axId val="389027648"/>
      </c:barChart>
      <c:catAx>
        <c:axId val="390711464"/>
        <c:scaling>
          <c:orientation val="minMax"/>
        </c:scaling>
        <c:delete val="0"/>
        <c:axPos val="l"/>
        <c:numFmt formatCode="General" sourceLinked="0"/>
        <c:majorTickMark val="none"/>
        <c:minorTickMark val="none"/>
        <c:tickLblPos val="none"/>
        <c:spPr>
          <a:ln w="12700">
            <a:solidFill>
              <a:srgbClr val="000000"/>
            </a:solidFill>
            <a:prstDash val="solid"/>
          </a:ln>
        </c:spPr>
        <c:crossAx val="389027648"/>
        <c:crosses val="autoZero"/>
        <c:auto val="1"/>
        <c:lblAlgn val="ctr"/>
        <c:lblOffset val="100"/>
        <c:tickLblSkip val="1"/>
        <c:noMultiLvlLbl val="1"/>
      </c:catAx>
      <c:valAx>
        <c:axId val="38902764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0711464"/>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[Macro_2016P_charts.xlsm]DQ27_1!$D$1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[Macro_2016P_charts.xlsm]DQ27_1!$B$2:$C$3</c:f>
              <c:multiLvlStrCache>
                <c:ptCount val="2"/>
                <c:lvl>
                  <c:pt idx="0">
                    <c:v>Students</c:v>
                  </c:pt>
                  <c:pt idx="1">
                    <c:v>Faculty and staff</c:v>
                  </c:pt>
                </c:lvl>
                <c:lvl>
                  <c:pt idx="0">
                    <c:v>b.</c:v>
                  </c:pt>
                  <c:pt idx="1">
                    <c:v>a.</c:v>
                  </c:pt>
                </c:lvl>
              </c:multiLvlStrCache>
            </c:multiLvlStrRef>
          </c:cat>
          <c:val>
            <c:numRef>
              <c:f>[Macro_2016P_charts.xlsm]DQ27_1!$D$2:$D$3</c:f>
              <c:numCache>
                <c:formatCode>General</c:formatCode>
                <c:ptCount val="2"/>
                <c:pt idx="0">
                  <c:v>25.6</c:v>
                </c:pt>
                <c:pt idx="1">
                  <c:v>27.3</c:v>
                </c:pt>
              </c:numCache>
            </c:numRef>
          </c:val>
        </c:ser>
        <c:ser>
          <c:idx val="1"/>
          <c:order val="1"/>
          <c:tx>
            <c:strRef>
              <c:f>[Macro_2016P_charts.xlsm]DQ27_1!$E$1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[Macro_2016P_charts.xlsm]DQ27_1!$B$2:$C$3</c:f>
              <c:multiLvlStrCache>
                <c:ptCount val="2"/>
                <c:lvl>
                  <c:pt idx="0">
                    <c:v>Students</c:v>
                  </c:pt>
                  <c:pt idx="1">
                    <c:v>Faculty and staff</c:v>
                  </c:pt>
                </c:lvl>
                <c:lvl>
                  <c:pt idx="0">
                    <c:v>b.</c:v>
                  </c:pt>
                  <c:pt idx="1">
                    <c:v>a.</c:v>
                  </c:pt>
                </c:lvl>
              </c:multiLvlStrCache>
            </c:multiLvlStrRef>
          </c:cat>
          <c:val>
            <c:numRef>
              <c:f>[Macro_2016P_charts.xlsm]DQ27_1!$E$2:$E$3</c:f>
              <c:numCache>
                <c:formatCode>General</c:formatCode>
                <c:ptCount val="2"/>
                <c:pt idx="0">
                  <c:v>29.5</c:v>
                </c:pt>
                <c:pt idx="1">
                  <c:v>20.6</c:v>
                </c:pt>
              </c:numCache>
            </c:numRef>
          </c:val>
        </c:ser>
        <c:ser>
          <c:idx val="2"/>
          <c:order val="2"/>
          <c:tx>
            <c:strRef>
              <c:f>[Macro_2016P_charts.xlsm]DQ27_1!$F$1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[Macro_2016P_charts.xlsm]DQ27_1!$B$2:$C$3</c:f>
              <c:multiLvlStrCache>
                <c:ptCount val="2"/>
                <c:lvl>
                  <c:pt idx="0">
                    <c:v>Students</c:v>
                  </c:pt>
                  <c:pt idx="1">
                    <c:v>Faculty and staff</c:v>
                  </c:pt>
                </c:lvl>
                <c:lvl>
                  <c:pt idx="0">
                    <c:v>b.</c:v>
                  </c:pt>
                  <c:pt idx="1">
                    <c:v>a.</c:v>
                  </c:pt>
                </c:lvl>
              </c:multiLvlStrCache>
            </c:multiLvlStrRef>
          </c:cat>
          <c:val>
            <c:numRef>
              <c:f>[Macro_2016P_charts.xlsm]DQ27_1!$F$2:$F$3</c:f>
              <c:numCache>
                <c:formatCode>General</c:formatCode>
                <c:ptCount val="2"/>
                <c:pt idx="0">
                  <c:v>25.7</c:v>
                </c:pt>
                <c:pt idx="1">
                  <c:v>30</c:v>
                </c:pt>
              </c:numCache>
            </c:numRef>
          </c:val>
        </c:ser>
        <c:ser>
          <c:idx val="3"/>
          <c:order val="3"/>
          <c:tx>
            <c:strRef>
              <c:f>[Macro_2016P_charts.xlsm]DQ27_1!$G$1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[Macro_2016P_charts.xlsm]DQ27_1!$B$2:$C$3</c:f>
              <c:multiLvlStrCache>
                <c:ptCount val="2"/>
                <c:lvl>
                  <c:pt idx="0">
                    <c:v>Students</c:v>
                  </c:pt>
                  <c:pt idx="1">
                    <c:v>Faculty and staff</c:v>
                  </c:pt>
                </c:lvl>
                <c:lvl>
                  <c:pt idx="0">
                    <c:v>b.</c:v>
                  </c:pt>
                  <c:pt idx="1">
                    <c:v>a.</c:v>
                  </c:pt>
                </c:lvl>
              </c:multiLvlStrCache>
            </c:multiLvlStrRef>
          </c:cat>
          <c:val>
            <c:numRef>
              <c:f>[Macro_2016P_charts.xlsm]DQ27_1!$G$2:$G$3</c:f>
              <c:numCache>
                <c:formatCode>General</c:formatCode>
                <c:ptCount val="2"/>
                <c:pt idx="0">
                  <c:v>24</c:v>
                </c:pt>
                <c:pt idx="1">
                  <c:v>26.3</c:v>
                </c:pt>
              </c:numCache>
            </c:numRef>
          </c:val>
        </c:ser>
        <c:dLbls>
          <c:showLegendKey val="0"/>
          <c:showVal val="1"/>
          <c:showCatName val="0"/>
          <c:showSerName val="0"/>
          <c:showPercent val="0"/>
          <c:showBubbleSize val="0"/>
        </c:dLbls>
        <c:gapWidth val="300"/>
        <c:overlap val="-4"/>
        <c:axId val="391342200"/>
        <c:axId val="391342592"/>
      </c:barChart>
      <c:catAx>
        <c:axId val="391342200"/>
        <c:scaling>
          <c:orientation val="minMax"/>
        </c:scaling>
        <c:delete val="0"/>
        <c:axPos val="l"/>
        <c:numFmt formatCode="General" sourceLinked="0"/>
        <c:majorTickMark val="none"/>
        <c:minorTickMark val="none"/>
        <c:tickLblPos val="none"/>
        <c:spPr>
          <a:ln w="12700">
            <a:solidFill>
              <a:srgbClr val="000000"/>
            </a:solidFill>
            <a:prstDash val="solid"/>
          </a:ln>
        </c:spPr>
        <c:crossAx val="391342592"/>
        <c:crosses val="autoZero"/>
        <c:auto val="1"/>
        <c:lblAlgn val="ctr"/>
        <c:lblOffset val="100"/>
        <c:tickLblSkip val="1"/>
        <c:noMultiLvlLbl val="1"/>
      </c:catAx>
      <c:valAx>
        <c:axId val="39134259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1342200"/>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[Macro_2016P_charts.xlsm]DQ28_1!$D$1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[Macro_2016P_charts.xlsm]DQ28_1!$B$2:$C$3</c:f>
              <c:multiLvlStrCache>
                <c:ptCount val="2"/>
                <c:lvl>
                  <c:pt idx="0">
                    <c:v>Students</c:v>
                  </c:pt>
                  <c:pt idx="1">
                    <c:v>Faculty and staff</c:v>
                  </c:pt>
                </c:lvl>
                <c:lvl>
                  <c:pt idx="0">
                    <c:v>b.</c:v>
                  </c:pt>
                  <c:pt idx="1">
                    <c:v>a.</c:v>
                  </c:pt>
                </c:lvl>
              </c:multiLvlStrCache>
            </c:multiLvlStrRef>
          </c:cat>
          <c:val>
            <c:numRef>
              <c:f>[Macro_2016P_charts.xlsm]DQ28_1!$D$2:$D$3</c:f>
              <c:numCache>
                <c:formatCode>General</c:formatCode>
                <c:ptCount val="2"/>
                <c:pt idx="0">
                  <c:v>31.6</c:v>
                </c:pt>
                <c:pt idx="1">
                  <c:v>31.5</c:v>
                </c:pt>
              </c:numCache>
            </c:numRef>
          </c:val>
        </c:ser>
        <c:ser>
          <c:idx val="1"/>
          <c:order val="1"/>
          <c:tx>
            <c:strRef>
              <c:f>[Macro_2016P_charts.xlsm]DQ28_1!$E$1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[Macro_2016P_charts.xlsm]DQ28_1!$B$2:$C$3</c:f>
              <c:multiLvlStrCache>
                <c:ptCount val="2"/>
                <c:lvl>
                  <c:pt idx="0">
                    <c:v>Students</c:v>
                  </c:pt>
                  <c:pt idx="1">
                    <c:v>Faculty and staff</c:v>
                  </c:pt>
                </c:lvl>
                <c:lvl>
                  <c:pt idx="0">
                    <c:v>b.</c:v>
                  </c:pt>
                  <c:pt idx="1">
                    <c:v>a.</c:v>
                  </c:pt>
                </c:lvl>
              </c:multiLvlStrCache>
            </c:multiLvlStrRef>
          </c:cat>
          <c:val>
            <c:numRef>
              <c:f>[Macro_2016P_charts.xlsm]DQ28_1!$E$2:$E$3</c:f>
              <c:numCache>
                <c:formatCode>General</c:formatCode>
                <c:ptCount val="2"/>
                <c:pt idx="0">
                  <c:v>26.9</c:v>
                </c:pt>
                <c:pt idx="1">
                  <c:v>17.5</c:v>
                </c:pt>
              </c:numCache>
            </c:numRef>
          </c:val>
        </c:ser>
        <c:ser>
          <c:idx val="2"/>
          <c:order val="2"/>
          <c:tx>
            <c:strRef>
              <c:f>[Macro_2016P_charts.xlsm]DQ28_1!$F$1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[Macro_2016P_charts.xlsm]DQ28_1!$B$2:$C$3</c:f>
              <c:multiLvlStrCache>
                <c:ptCount val="2"/>
                <c:lvl>
                  <c:pt idx="0">
                    <c:v>Students</c:v>
                  </c:pt>
                  <c:pt idx="1">
                    <c:v>Faculty and staff</c:v>
                  </c:pt>
                </c:lvl>
                <c:lvl>
                  <c:pt idx="0">
                    <c:v>b.</c:v>
                  </c:pt>
                  <c:pt idx="1">
                    <c:v>a.</c:v>
                  </c:pt>
                </c:lvl>
              </c:multiLvlStrCache>
            </c:multiLvlStrRef>
          </c:cat>
          <c:val>
            <c:numRef>
              <c:f>[Macro_2016P_charts.xlsm]DQ28_1!$F$2:$F$3</c:f>
              <c:numCache>
                <c:formatCode>General</c:formatCode>
                <c:ptCount val="2"/>
                <c:pt idx="0">
                  <c:v>32.5</c:v>
                </c:pt>
                <c:pt idx="1">
                  <c:v>33</c:v>
                </c:pt>
              </c:numCache>
            </c:numRef>
          </c:val>
        </c:ser>
        <c:ser>
          <c:idx val="3"/>
          <c:order val="3"/>
          <c:tx>
            <c:strRef>
              <c:f>[Macro_2016P_charts.xlsm]DQ28_1!$G$1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[Macro_2016P_charts.xlsm]DQ28_1!$B$2:$C$3</c:f>
              <c:multiLvlStrCache>
                <c:ptCount val="2"/>
                <c:lvl>
                  <c:pt idx="0">
                    <c:v>Students</c:v>
                  </c:pt>
                  <c:pt idx="1">
                    <c:v>Faculty and staff</c:v>
                  </c:pt>
                </c:lvl>
                <c:lvl>
                  <c:pt idx="0">
                    <c:v>b.</c:v>
                  </c:pt>
                  <c:pt idx="1">
                    <c:v>a.</c:v>
                  </c:pt>
                </c:lvl>
              </c:multiLvlStrCache>
            </c:multiLvlStrRef>
          </c:cat>
          <c:val>
            <c:numRef>
              <c:f>[Macro_2016P_charts.xlsm]DQ28_1!$G$2:$G$3</c:f>
              <c:numCache>
                <c:formatCode>General</c:formatCode>
                <c:ptCount val="2"/>
                <c:pt idx="0">
                  <c:v>32.200000000000003</c:v>
                </c:pt>
                <c:pt idx="1">
                  <c:v>34.6</c:v>
                </c:pt>
              </c:numCache>
            </c:numRef>
          </c:val>
        </c:ser>
        <c:dLbls>
          <c:showLegendKey val="0"/>
          <c:showVal val="1"/>
          <c:showCatName val="0"/>
          <c:showSerName val="0"/>
          <c:showPercent val="0"/>
          <c:showBubbleSize val="0"/>
        </c:dLbls>
        <c:gapWidth val="300"/>
        <c:overlap val="-4"/>
        <c:axId val="391343376"/>
        <c:axId val="394777080"/>
      </c:barChart>
      <c:catAx>
        <c:axId val="391343376"/>
        <c:scaling>
          <c:orientation val="minMax"/>
        </c:scaling>
        <c:delete val="0"/>
        <c:axPos val="l"/>
        <c:numFmt formatCode="General" sourceLinked="0"/>
        <c:majorTickMark val="none"/>
        <c:minorTickMark val="none"/>
        <c:tickLblPos val="none"/>
        <c:spPr>
          <a:ln w="12700">
            <a:solidFill>
              <a:srgbClr val="000000"/>
            </a:solidFill>
            <a:prstDash val="solid"/>
          </a:ln>
        </c:spPr>
        <c:crossAx val="394777080"/>
        <c:crosses val="autoZero"/>
        <c:auto val="1"/>
        <c:lblAlgn val="ctr"/>
        <c:lblOffset val="100"/>
        <c:tickLblSkip val="1"/>
        <c:noMultiLvlLbl val="1"/>
      </c:catAx>
      <c:valAx>
        <c:axId val="39477708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1343376"/>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v>All Schools</c:v>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[Macro_2016P_charts.xlsm]DQ28N_1!$D$2</c:f>
              <c:numCache>
                <c:formatCode>General</c:formatCode>
                <c:ptCount val="1"/>
                <c:pt idx="0">
                  <c:v>28</c:v>
                </c:pt>
              </c:numCache>
            </c:numRef>
          </c:val>
        </c:ser>
        <c:ser>
          <c:idx val="1"/>
          <c:order val="1"/>
          <c:tx>
            <c:v>Junior/Senior High Schools</c:v>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[Macro_2016P_charts.xlsm]DQ28N_1!$E$2</c:f>
              <c:numCache>
                <c:formatCode>General</c:formatCode>
                <c:ptCount val="1"/>
                <c:pt idx="0">
                  <c:v>23.8</c:v>
                </c:pt>
              </c:numCache>
            </c:numRef>
          </c:val>
        </c:ser>
        <c:ser>
          <c:idx val="2"/>
          <c:order val="2"/>
          <c:tx>
            <c:v>Middle Schools</c:v>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[Macro_2016P_charts.xlsm]DQ28N_1!$F$2</c:f>
              <c:numCache>
                <c:formatCode>General</c:formatCode>
                <c:ptCount val="1"/>
                <c:pt idx="0">
                  <c:v>27.2</c:v>
                </c:pt>
              </c:numCache>
            </c:numRef>
          </c:val>
        </c:ser>
        <c:ser>
          <c:idx val="3"/>
          <c:order val="3"/>
          <c:tx>
            <c:v>High Schools</c:v>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[Macro_2016P_charts.xlsm]DQ28N_1!$G$2</c:f>
              <c:numCache>
                <c:formatCode>General</c:formatCode>
                <c:ptCount val="1"/>
                <c:pt idx="0">
                  <c:v>30.6</c:v>
                </c:pt>
              </c:numCache>
            </c:numRef>
          </c:val>
        </c:ser>
        <c:dLbls>
          <c:showLegendKey val="0"/>
          <c:showVal val="1"/>
          <c:showCatName val="0"/>
          <c:showSerName val="0"/>
          <c:showPercent val="0"/>
          <c:showBubbleSize val="0"/>
        </c:dLbls>
        <c:gapWidth val="300"/>
        <c:overlap val="-4"/>
        <c:axId val="394777864"/>
        <c:axId val="394778256"/>
      </c:barChart>
      <c:catAx>
        <c:axId val="394777864"/>
        <c:scaling>
          <c:orientation val="minMax"/>
        </c:scaling>
        <c:delete val="0"/>
        <c:axPos val="l"/>
        <c:majorTickMark val="none"/>
        <c:minorTickMark val="none"/>
        <c:tickLblPos val="none"/>
        <c:spPr>
          <a:ln w="12700">
            <a:solidFill>
              <a:srgbClr val="000000"/>
            </a:solidFill>
            <a:prstDash val="solid"/>
          </a:ln>
        </c:spPr>
        <c:crossAx val="394778256"/>
        <c:crosses val="autoZero"/>
        <c:auto val="1"/>
        <c:lblAlgn val="ctr"/>
        <c:lblOffset val="100"/>
        <c:tickLblSkip val="1"/>
        <c:noMultiLvlLbl val="1"/>
      </c:catAx>
      <c:valAx>
        <c:axId val="39477825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4777864"/>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[Macro_2016P_charts.xlsm]DQ29_1!$D$1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[Macro_2016P_charts.xlsm]DQ29_1!$B$2:$C$6</c:f>
              <c:multiLvlStrCache>
                <c:ptCount val="5"/>
                <c:lvl>
                  <c:pt idx="0">
                    <c:v>Always or almost always</c:v>
                  </c:pt>
                  <c:pt idx="1">
                    <c:v>Sometimes</c:v>
                  </c:pt>
                  <c:pt idx="2">
                    <c:v>Rarely</c:v>
                  </c:pt>
                  <c:pt idx="3">
                    <c:v>Never</c:v>
                  </c:pt>
                  <c:pt idx="4">
                    <c:v>Foods or beverages are not offered at school celebrations</c:v>
                  </c:pt>
                </c:lvl>
                <c:lvl>
                  <c:pt idx="0">
                    <c:v>e.</c:v>
                  </c:pt>
                  <c:pt idx="1">
                    <c:v>d.</c:v>
                  </c:pt>
                  <c:pt idx="2">
                    <c:v>c.</c:v>
                  </c:pt>
                  <c:pt idx="3">
                    <c:v>b.</c:v>
                  </c:pt>
                  <c:pt idx="4">
                    <c:v>a.</c:v>
                  </c:pt>
                </c:lvl>
              </c:multiLvlStrCache>
            </c:multiLvlStrRef>
          </c:cat>
          <c:val>
            <c:numRef>
              <c:f>[Macro_2016P_charts.xlsm]DQ29_1!$D$2:$D$6</c:f>
              <c:numCache>
                <c:formatCode>General</c:formatCode>
                <c:ptCount val="5"/>
                <c:pt idx="0">
                  <c:v>30.1</c:v>
                </c:pt>
                <c:pt idx="1">
                  <c:v>44.6</c:v>
                </c:pt>
                <c:pt idx="2">
                  <c:v>19.399999999999999</c:v>
                </c:pt>
                <c:pt idx="3">
                  <c:v>2.4</c:v>
                </c:pt>
                <c:pt idx="4">
                  <c:v>3.6</c:v>
                </c:pt>
              </c:numCache>
            </c:numRef>
          </c:val>
        </c:ser>
        <c:ser>
          <c:idx val="1"/>
          <c:order val="1"/>
          <c:tx>
            <c:strRef>
              <c:f>[Macro_2016P_charts.xlsm]DQ29_1!$E$1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[Macro_2016P_charts.xlsm]DQ29_1!$B$2:$C$6</c:f>
              <c:multiLvlStrCache>
                <c:ptCount val="5"/>
                <c:lvl>
                  <c:pt idx="0">
                    <c:v>Always or almost always</c:v>
                  </c:pt>
                  <c:pt idx="1">
                    <c:v>Sometimes</c:v>
                  </c:pt>
                  <c:pt idx="2">
                    <c:v>Rarely</c:v>
                  </c:pt>
                  <c:pt idx="3">
                    <c:v>Never</c:v>
                  </c:pt>
                  <c:pt idx="4">
                    <c:v>Foods or beverages are not offered at school celebrations</c:v>
                  </c:pt>
                </c:lvl>
                <c:lvl>
                  <c:pt idx="0">
                    <c:v>e.</c:v>
                  </c:pt>
                  <c:pt idx="1">
                    <c:v>d.</c:v>
                  </c:pt>
                  <c:pt idx="2">
                    <c:v>c.</c:v>
                  </c:pt>
                  <c:pt idx="3">
                    <c:v>b.</c:v>
                  </c:pt>
                  <c:pt idx="4">
                    <c:v>a.</c:v>
                  </c:pt>
                </c:lvl>
              </c:multiLvlStrCache>
            </c:multiLvlStrRef>
          </c:cat>
          <c:val>
            <c:numRef>
              <c:f>[Macro_2016P_charts.xlsm]DQ29_1!$E$2:$E$6</c:f>
              <c:numCache>
                <c:formatCode>General</c:formatCode>
                <c:ptCount val="5"/>
                <c:pt idx="0">
                  <c:v>34.4</c:v>
                </c:pt>
                <c:pt idx="1">
                  <c:v>33.799999999999997</c:v>
                </c:pt>
                <c:pt idx="2">
                  <c:v>20.6</c:v>
                </c:pt>
                <c:pt idx="3">
                  <c:v>7.5</c:v>
                </c:pt>
                <c:pt idx="4">
                  <c:v>3.7</c:v>
                </c:pt>
              </c:numCache>
            </c:numRef>
          </c:val>
        </c:ser>
        <c:ser>
          <c:idx val="2"/>
          <c:order val="2"/>
          <c:tx>
            <c:strRef>
              <c:f>[Macro_2016P_charts.xlsm]DQ29_1!$F$1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[Macro_2016P_charts.xlsm]DQ29_1!$B$2:$C$6</c:f>
              <c:multiLvlStrCache>
                <c:ptCount val="5"/>
                <c:lvl>
                  <c:pt idx="0">
                    <c:v>Always or almost always</c:v>
                  </c:pt>
                  <c:pt idx="1">
                    <c:v>Sometimes</c:v>
                  </c:pt>
                  <c:pt idx="2">
                    <c:v>Rarely</c:v>
                  </c:pt>
                  <c:pt idx="3">
                    <c:v>Never</c:v>
                  </c:pt>
                  <c:pt idx="4">
                    <c:v>Foods or beverages are not offered at school celebrations</c:v>
                  </c:pt>
                </c:lvl>
                <c:lvl>
                  <c:pt idx="0">
                    <c:v>e.</c:v>
                  </c:pt>
                  <c:pt idx="1">
                    <c:v>d.</c:v>
                  </c:pt>
                  <c:pt idx="2">
                    <c:v>c.</c:v>
                  </c:pt>
                  <c:pt idx="3">
                    <c:v>b.</c:v>
                  </c:pt>
                  <c:pt idx="4">
                    <c:v>a.</c:v>
                  </c:pt>
                </c:lvl>
              </c:multiLvlStrCache>
            </c:multiLvlStrRef>
          </c:cat>
          <c:val>
            <c:numRef>
              <c:f>[Macro_2016P_charts.xlsm]DQ29_1!$F$2:$F$6</c:f>
              <c:numCache>
                <c:formatCode>General</c:formatCode>
                <c:ptCount val="5"/>
                <c:pt idx="0">
                  <c:v>27.1</c:v>
                </c:pt>
                <c:pt idx="1">
                  <c:v>46</c:v>
                </c:pt>
                <c:pt idx="2">
                  <c:v>22.8</c:v>
                </c:pt>
                <c:pt idx="3">
                  <c:v>2</c:v>
                </c:pt>
                <c:pt idx="4">
                  <c:v>2</c:v>
                </c:pt>
              </c:numCache>
            </c:numRef>
          </c:val>
        </c:ser>
        <c:ser>
          <c:idx val="3"/>
          <c:order val="3"/>
          <c:tx>
            <c:strRef>
              <c:f>[Macro_2016P_charts.xlsm]DQ29_1!$G$1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[Macro_2016P_charts.xlsm]DQ29_1!$B$2:$C$6</c:f>
              <c:multiLvlStrCache>
                <c:ptCount val="5"/>
                <c:lvl>
                  <c:pt idx="0">
                    <c:v>Always or almost always</c:v>
                  </c:pt>
                  <c:pt idx="1">
                    <c:v>Sometimes</c:v>
                  </c:pt>
                  <c:pt idx="2">
                    <c:v>Rarely</c:v>
                  </c:pt>
                  <c:pt idx="3">
                    <c:v>Never</c:v>
                  </c:pt>
                  <c:pt idx="4">
                    <c:v>Foods or beverages are not offered at school celebrations</c:v>
                  </c:pt>
                </c:lvl>
                <c:lvl>
                  <c:pt idx="0">
                    <c:v>e.</c:v>
                  </c:pt>
                  <c:pt idx="1">
                    <c:v>d.</c:v>
                  </c:pt>
                  <c:pt idx="2">
                    <c:v>c.</c:v>
                  </c:pt>
                  <c:pt idx="3">
                    <c:v>b.</c:v>
                  </c:pt>
                  <c:pt idx="4">
                    <c:v>a.</c:v>
                  </c:pt>
                </c:lvl>
              </c:multiLvlStrCache>
            </c:multiLvlStrRef>
          </c:cat>
          <c:val>
            <c:numRef>
              <c:f>[Macro_2016P_charts.xlsm]DQ29_1!$G$2:$G$6</c:f>
              <c:numCache>
                <c:formatCode>General</c:formatCode>
                <c:ptCount val="5"/>
                <c:pt idx="0">
                  <c:v>32.299999999999997</c:v>
                </c:pt>
                <c:pt idx="1">
                  <c:v>46.8</c:v>
                </c:pt>
                <c:pt idx="2">
                  <c:v>14.4</c:v>
                </c:pt>
                <c:pt idx="3">
                  <c:v>1</c:v>
                </c:pt>
                <c:pt idx="4">
                  <c:v>5.5</c:v>
                </c:pt>
              </c:numCache>
            </c:numRef>
          </c:val>
        </c:ser>
        <c:dLbls>
          <c:showLegendKey val="0"/>
          <c:showVal val="1"/>
          <c:showCatName val="0"/>
          <c:showSerName val="0"/>
          <c:showPercent val="0"/>
          <c:showBubbleSize val="0"/>
        </c:dLbls>
        <c:gapWidth val="300"/>
        <c:overlap val="-4"/>
        <c:axId val="394779040"/>
        <c:axId val="394779432"/>
      </c:barChart>
      <c:catAx>
        <c:axId val="394779040"/>
        <c:scaling>
          <c:orientation val="minMax"/>
        </c:scaling>
        <c:delete val="0"/>
        <c:axPos val="l"/>
        <c:numFmt formatCode="General" sourceLinked="0"/>
        <c:majorTickMark val="none"/>
        <c:minorTickMark val="none"/>
        <c:tickLblPos val="none"/>
        <c:spPr>
          <a:ln w="12700">
            <a:solidFill>
              <a:srgbClr val="000000"/>
            </a:solidFill>
            <a:prstDash val="solid"/>
          </a:ln>
        </c:spPr>
        <c:crossAx val="394779432"/>
        <c:crosses val="autoZero"/>
        <c:auto val="1"/>
        <c:lblAlgn val="ctr"/>
        <c:lblOffset val="100"/>
        <c:tickLblSkip val="1"/>
        <c:noMultiLvlLbl val="1"/>
      </c:catAx>
      <c:valAx>
        <c:axId val="39477943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4779040"/>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v>All Schools</c:v>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[Macro_2016P_charts.xlsm]DQ29N_1!$D$2</c:f>
              <c:numCache>
                <c:formatCode>General</c:formatCode>
                <c:ptCount val="1"/>
                <c:pt idx="0">
                  <c:v>9.1</c:v>
                </c:pt>
              </c:numCache>
            </c:numRef>
          </c:val>
        </c:ser>
        <c:ser>
          <c:idx val="1"/>
          <c:order val="1"/>
          <c:tx>
            <c:v>Junior/Senior High Schools</c:v>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[Macro_2016P_charts.xlsm]DQ29N_1!$E$2</c:f>
              <c:numCache>
                <c:formatCode>General</c:formatCode>
                <c:ptCount val="1"/>
                <c:pt idx="0">
                  <c:v>16.899999999999999</c:v>
                </c:pt>
              </c:numCache>
            </c:numRef>
          </c:val>
        </c:ser>
        <c:ser>
          <c:idx val="2"/>
          <c:order val="2"/>
          <c:tx>
            <c:v>Middle Schools</c:v>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[Macro_2016P_charts.xlsm]DQ29N_1!$F$2</c:f>
              <c:numCache>
                <c:formatCode>General</c:formatCode>
                <c:ptCount val="1"/>
                <c:pt idx="0">
                  <c:v>2.9</c:v>
                </c:pt>
              </c:numCache>
            </c:numRef>
          </c:val>
        </c:ser>
        <c:ser>
          <c:idx val="3"/>
          <c:order val="3"/>
          <c:tx>
            <c:v>High Schools</c:v>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[Macro_2016P_charts.xlsm]DQ29N_1!$G$2</c:f>
              <c:numCache>
                <c:formatCode>General</c:formatCode>
                <c:ptCount val="1"/>
                <c:pt idx="0">
                  <c:v>14.5</c:v>
                </c:pt>
              </c:numCache>
            </c:numRef>
          </c:val>
        </c:ser>
        <c:dLbls>
          <c:showLegendKey val="0"/>
          <c:showVal val="1"/>
          <c:showCatName val="0"/>
          <c:showSerName val="0"/>
          <c:showPercent val="0"/>
          <c:showBubbleSize val="0"/>
        </c:dLbls>
        <c:gapWidth val="300"/>
        <c:overlap val="-4"/>
        <c:axId val="394780216"/>
        <c:axId val="394780608"/>
      </c:barChart>
      <c:catAx>
        <c:axId val="394780216"/>
        <c:scaling>
          <c:orientation val="minMax"/>
        </c:scaling>
        <c:delete val="0"/>
        <c:axPos val="l"/>
        <c:majorTickMark val="none"/>
        <c:minorTickMark val="none"/>
        <c:tickLblPos val="none"/>
        <c:spPr>
          <a:ln w="12700">
            <a:solidFill>
              <a:srgbClr val="000000"/>
            </a:solidFill>
            <a:prstDash val="solid"/>
          </a:ln>
        </c:spPr>
        <c:crossAx val="394780608"/>
        <c:crosses val="autoZero"/>
        <c:auto val="1"/>
        <c:lblAlgn val="ctr"/>
        <c:lblOffset val="100"/>
        <c:tickLblSkip val="1"/>
        <c:noMultiLvlLbl val="1"/>
      </c:catAx>
      <c:valAx>
        <c:axId val="39478060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4780216"/>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v>All Schools</c:v>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[Macro_2016P_charts.xlsm]DQ30_1!$D$2</c:f>
              <c:numCache>
                <c:formatCode>General</c:formatCode>
                <c:ptCount val="1"/>
                <c:pt idx="0">
                  <c:v>64.099999999999994</c:v>
                </c:pt>
              </c:numCache>
            </c:numRef>
          </c:val>
        </c:ser>
        <c:ser>
          <c:idx val="1"/>
          <c:order val="1"/>
          <c:tx>
            <c:v>Junior/Senior High Schools</c:v>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[Macro_2016P_charts.xlsm]DQ30_1!$E$2</c:f>
              <c:numCache>
                <c:formatCode>General</c:formatCode>
                <c:ptCount val="1"/>
                <c:pt idx="0">
                  <c:v>75</c:v>
                </c:pt>
              </c:numCache>
            </c:numRef>
          </c:val>
        </c:ser>
        <c:ser>
          <c:idx val="2"/>
          <c:order val="2"/>
          <c:tx>
            <c:v>Middle Schools</c:v>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[Macro_2016P_charts.xlsm]DQ30_1!$F$2</c:f>
              <c:numCache>
                <c:formatCode>General</c:formatCode>
                <c:ptCount val="1"/>
                <c:pt idx="0">
                  <c:v>45.8</c:v>
                </c:pt>
              </c:numCache>
            </c:numRef>
          </c:val>
        </c:ser>
        <c:ser>
          <c:idx val="3"/>
          <c:order val="3"/>
          <c:tx>
            <c:v>High Schools</c:v>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[Macro_2016P_charts.xlsm]DQ30_1!$G$2</c:f>
              <c:numCache>
                <c:formatCode>General</c:formatCode>
                <c:ptCount val="1"/>
                <c:pt idx="0">
                  <c:v>83.8</c:v>
                </c:pt>
              </c:numCache>
            </c:numRef>
          </c:val>
        </c:ser>
        <c:dLbls>
          <c:showLegendKey val="0"/>
          <c:showVal val="1"/>
          <c:showCatName val="0"/>
          <c:showSerName val="0"/>
          <c:showPercent val="0"/>
          <c:showBubbleSize val="0"/>
        </c:dLbls>
        <c:gapWidth val="300"/>
        <c:overlap val="-4"/>
        <c:axId val="394781392"/>
        <c:axId val="394781784"/>
      </c:barChart>
      <c:catAx>
        <c:axId val="394781392"/>
        <c:scaling>
          <c:orientation val="minMax"/>
        </c:scaling>
        <c:delete val="0"/>
        <c:axPos val="l"/>
        <c:majorTickMark val="none"/>
        <c:minorTickMark val="none"/>
        <c:tickLblPos val="none"/>
        <c:spPr>
          <a:ln w="12700">
            <a:solidFill>
              <a:srgbClr val="000000"/>
            </a:solidFill>
            <a:prstDash val="solid"/>
          </a:ln>
        </c:spPr>
        <c:crossAx val="394781784"/>
        <c:crosses val="autoZero"/>
        <c:auto val="1"/>
        <c:lblAlgn val="ctr"/>
        <c:lblOffset val="100"/>
        <c:tickLblSkip val="1"/>
        <c:noMultiLvlLbl val="1"/>
      </c:catAx>
      <c:valAx>
        <c:axId val="39478178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4781392"/>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[Macro_2016P_charts.xlsm]DQ31_1!$D$1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[Macro_2016P_charts.xlsm]DQ31_1!$B$2:$C$6</c:f>
              <c:multiLvlStrCache>
                <c:ptCount val="5"/>
                <c:lvl>
                  <c:pt idx="0">
                    <c:v>Cookies, crackers, cakes, pastries, or other baked goods that are not low in fat</c:v>
                  </c:pt>
                  <c:pt idx="1">
                    <c:v>Low sodium or "no added salt" pretzels, crackers, or chips</c:v>
                  </c:pt>
                  <c:pt idx="2">
                    <c:v>Salty snacks that are not low in fat (e.g., regular potato chips)</c:v>
                  </c:pt>
                  <c:pt idx="3">
                    <c:v>Other kinds of candy</c:v>
                  </c:pt>
                  <c:pt idx="4">
                    <c:v>Chocolate candy</c:v>
                  </c:pt>
                </c:lvl>
                <c:lvl>
                  <c:pt idx="0">
                    <c:v>e.</c:v>
                  </c:pt>
                  <c:pt idx="1">
                    <c:v>d.</c:v>
                  </c:pt>
                  <c:pt idx="2">
                    <c:v>c.</c:v>
                  </c:pt>
                  <c:pt idx="3">
                    <c:v>b.</c:v>
                  </c:pt>
                  <c:pt idx="4">
                    <c:v>a.</c:v>
                  </c:pt>
                </c:lvl>
              </c:multiLvlStrCache>
            </c:multiLvlStrRef>
          </c:cat>
          <c:val>
            <c:numRef>
              <c:f>[Macro_2016P_charts.xlsm]DQ31_1!$D$2:$D$6</c:f>
              <c:numCache>
                <c:formatCode>General</c:formatCode>
                <c:ptCount val="5"/>
                <c:pt idx="0">
                  <c:v>20.399999999999999</c:v>
                </c:pt>
                <c:pt idx="1">
                  <c:v>45.1</c:v>
                </c:pt>
                <c:pt idx="2">
                  <c:v>19.600000000000001</c:v>
                </c:pt>
                <c:pt idx="3">
                  <c:v>20.100000000000001</c:v>
                </c:pt>
                <c:pt idx="4">
                  <c:v>14.1</c:v>
                </c:pt>
              </c:numCache>
            </c:numRef>
          </c:val>
        </c:ser>
        <c:ser>
          <c:idx val="1"/>
          <c:order val="1"/>
          <c:tx>
            <c:strRef>
              <c:f>[Macro_2016P_charts.xlsm]DQ31_1!$E$1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[Macro_2016P_charts.xlsm]DQ31_1!$B$2:$C$6</c:f>
              <c:multiLvlStrCache>
                <c:ptCount val="5"/>
                <c:lvl>
                  <c:pt idx="0">
                    <c:v>Cookies, crackers, cakes, pastries, or other baked goods that are not low in fat</c:v>
                  </c:pt>
                  <c:pt idx="1">
                    <c:v>Low sodium or "no added salt" pretzels, crackers, or chips</c:v>
                  </c:pt>
                  <c:pt idx="2">
                    <c:v>Salty snacks that are not low in fat (e.g., regular potato chips)</c:v>
                  </c:pt>
                  <c:pt idx="3">
                    <c:v>Other kinds of candy</c:v>
                  </c:pt>
                  <c:pt idx="4">
                    <c:v>Chocolate candy</c:v>
                  </c:pt>
                </c:lvl>
                <c:lvl>
                  <c:pt idx="0">
                    <c:v>e.</c:v>
                  </c:pt>
                  <c:pt idx="1">
                    <c:v>d.</c:v>
                  </c:pt>
                  <c:pt idx="2">
                    <c:v>c.</c:v>
                  </c:pt>
                  <c:pt idx="3">
                    <c:v>b.</c:v>
                  </c:pt>
                  <c:pt idx="4">
                    <c:v>a.</c:v>
                  </c:pt>
                </c:lvl>
              </c:multiLvlStrCache>
            </c:multiLvlStrRef>
          </c:cat>
          <c:val>
            <c:numRef>
              <c:f>[Macro_2016P_charts.xlsm]DQ31_1!$E$2:$E$6</c:f>
              <c:numCache>
                <c:formatCode>General</c:formatCode>
                <c:ptCount val="5"/>
                <c:pt idx="0">
                  <c:v>18.2</c:v>
                </c:pt>
                <c:pt idx="1">
                  <c:v>50.6</c:v>
                </c:pt>
                <c:pt idx="2">
                  <c:v>11.6</c:v>
                </c:pt>
                <c:pt idx="3">
                  <c:v>22.7</c:v>
                </c:pt>
                <c:pt idx="4">
                  <c:v>18.8</c:v>
                </c:pt>
              </c:numCache>
            </c:numRef>
          </c:val>
        </c:ser>
        <c:ser>
          <c:idx val="2"/>
          <c:order val="2"/>
          <c:tx>
            <c:strRef>
              <c:f>[Macro_2016P_charts.xlsm]DQ31_1!$F$1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[Macro_2016P_charts.xlsm]DQ31_1!$B$2:$C$6</c:f>
              <c:multiLvlStrCache>
                <c:ptCount val="5"/>
                <c:lvl>
                  <c:pt idx="0">
                    <c:v>Cookies, crackers, cakes, pastries, or other baked goods that are not low in fat</c:v>
                  </c:pt>
                  <c:pt idx="1">
                    <c:v>Low sodium or "no added salt" pretzels, crackers, or chips</c:v>
                  </c:pt>
                  <c:pt idx="2">
                    <c:v>Salty snacks that are not low in fat (e.g., regular potato chips)</c:v>
                  </c:pt>
                  <c:pt idx="3">
                    <c:v>Other kinds of candy</c:v>
                  </c:pt>
                  <c:pt idx="4">
                    <c:v>Chocolate candy</c:v>
                  </c:pt>
                </c:lvl>
                <c:lvl>
                  <c:pt idx="0">
                    <c:v>e.</c:v>
                  </c:pt>
                  <c:pt idx="1">
                    <c:v>d.</c:v>
                  </c:pt>
                  <c:pt idx="2">
                    <c:v>c.</c:v>
                  </c:pt>
                  <c:pt idx="3">
                    <c:v>b.</c:v>
                  </c:pt>
                  <c:pt idx="4">
                    <c:v>a.</c:v>
                  </c:pt>
                </c:lvl>
              </c:multiLvlStrCache>
            </c:multiLvlStrRef>
          </c:cat>
          <c:val>
            <c:numRef>
              <c:f>[Macro_2016P_charts.xlsm]DQ31_1!$F$2:$F$6</c:f>
              <c:numCache>
                <c:formatCode>General</c:formatCode>
                <c:ptCount val="5"/>
                <c:pt idx="0">
                  <c:v>13.8</c:v>
                </c:pt>
                <c:pt idx="1">
                  <c:v>28.8</c:v>
                </c:pt>
                <c:pt idx="2">
                  <c:v>16</c:v>
                </c:pt>
                <c:pt idx="3">
                  <c:v>13.9</c:v>
                </c:pt>
                <c:pt idx="4">
                  <c:v>8.9</c:v>
                </c:pt>
              </c:numCache>
            </c:numRef>
          </c:val>
        </c:ser>
        <c:ser>
          <c:idx val="3"/>
          <c:order val="3"/>
          <c:tx>
            <c:strRef>
              <c:f>[Macro_2016P_charts.xlsm]DQ31_1!$G$1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[Macro_2016P_charts.xlsm]DQ31_1!$B$2:$C$6</c:f>
              <c:multiLvlStrCache>
                <c:ptCount val="5"/>
                <c:lvl>
                  <c:pt idx="0">
                    <c:v>Cookies, crackers, cakes, pastries, or other baked goods that are not low in fat</c:v>
                  </c:pt>
                  <c:pt idx="1">
                    <c:v>Low sodium or "no added salt" pretzels, crackers, or chips</c:v>
                  </c:pt>
                  <c:pt idx="2">
                    <c:v>Salty snacks that are not low in fat (e.g., regular potato chips)</c:v>
                  </c:pt>
                  <c:pt idx="3">
                    <c:v>Other kinds of candy</c:v>
                  </c:pt>
                  <c:pt idx="4">
                    <c:v>Chocolate candy</c:v>
                  </c:pt>
                </c:lvl>
                <c:lvl>
                  <c:pt idx="0">
                    <c:v>e.</c:v>
                  </c:pt>
                  <c:pt idx="1">
                    <c:v>d.</c:v>
                  </c:pt>
                  <c:pt idx="2">
                    <c:v>c.</c:v>
                  </c:pt>
                  <c:pt idx="3">
                    <c:v>b.</c:v>
                  </c:pt>
                  <c:pt idx="4">
                    <c:v>a.</c:v>
                  </c:pt>
                </c:lvl>
              </c:multiLvlStrCache>
            </c:multiLvlStrRef>
          </c:cat>
          <c:val>
            <c:numRef>
              <c:f>[Macro_2016P_charts.xlsm]DQ31_1!$G$2:$G$6</c:f>
              <c:numCache>
                <c:formatCode>General</c:formatCode>
                <c:ptCount val="5"/>
                <c:pt idx="0">
                  <c:v>29.6</c:v>
                </c:pt>
                <c:pt idx="1">
                  <c:v>64.3</c:v>
                </c:pt>
                <c:pt idx="2">
                  <c:v>27.1</c:v>
                </c:pt>
                <c:pt idx="3">
                  <c:v>27.3</c:v>
                </c:pt>
                <c:pt idx="4">
                  <c:v>19.2</c:v>
                </c:pt>
              </c:numCache>
            </c:numRef>
          </c:val>
        </c:ser>
        <c:dLbls>
          <c:showLegendKey val="0"/>
          <c:showVal val="1"/>
          <c:showCatName val="0"/>
          <c:showSerName val="0"/>
          <c:showPercent val="0"/>
          <c:showBubbleSize val="0"/>
        </c:dLbls>
        <c:gapWidth val="300"/>
        <c:overlap val="-4"/>
        <c:axId val="394782568"/>
        <c:axId val="394782960"/>
      </c:barChart>
      <c:catAx>
        <c:axId val="394782568"/>
        <c:scaling>
          <c:orientation val="minMax"/>
        </c:scaling>
        <c:delete val="0"/>
        <c:axPos val="l"/>
        <c:numFmt formatCode="General" sourceLinked="0"/>
        <c:majorTickMark val="none"/>
        <c:minorTickMark val="none"/>
        <c:tickLblPos val="none"/>
        <c:spPr>
          <a:ln w="12700">
            <a:solidFill>
              <a:srgbClr val="000000"/>
            </a:solidFill>
            <a:prstDash val="solid"/>
          </a:ln>
        </c:spPr>
        <c:crossAx val="394782960"/>
        <c:crosses val="autoZero"/>
        <c:auto val="1"/>
        <c:lblAlgn val="ctr"/>
        <c:lblOffset val="100"/>
        <c:tickLblSkip val="1"/>
        <c:noMultiLvlLbl val="1"/>
      </c:catAx>
      <c:valAx>
        <c:axId val="39478296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4782568"/>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[Macro_2016P_charts.xlsm]DQ31_2!$D$1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[Macro_2016P_charts.xlsm]DQ31_2!$B$2:$C$6</c:f>
              <c:multiLvlStrCache>
                <c:ptCount val="5"/>
                <c:lvl>
                  <c:pt idx="0">
                    <c:v>Soda pop or fruit drinks that are not 100% juice</c:v>
                  </c:pt>
                  <c:pt idx="1">
                    <c:v>Water ices or frozen slushes that do not contain juice</c:v>
                  </c:pt>
                  <c:pt idx="2">
                    <c:v>Nonfat or 1% (low-fat) milk (plain)</c:v>
                  </c:pt>
                  <c:pt idx="3">
                    <c:v>2% or whole milk (plain or flavored)</c:v>
                  </c:pt>
                  <c:pt idx="4">
                    <c:v>Ice cream or frozen yogurt that is not low in fat</c:v>
                  </c:pt>
                </c:lvl>
                <c:lvl>
                  <c:pt idx="0">
                    <c:v>j.</c:v>
                  </c:pt>
                  <c:pt idx="1">
                    <c:v>i.</c:v>
                  </c:pt>
                  <c:pt idx="2">
                    <c:v>h.</c:v>
                  </c:pt>
                  <c:pt idx="3">
                    <c:v>g.</c:v>
                  </c:pt>
                  <c:pt idx="4">
                    <c:v>f.</c:v>
                  </c:pt>
                </c:lvl>
              </c:multiLvlStrCache>
            </c:multiLvlStrRef>
          </c:cat>
          <c:val>
            <c:numRef>
              <c:f>[Macro_2016P_charts.xlsm]DQ31_2!$D$2:$D$6</c:f>
              <c:numCache>
                <c:formatCode>General</c:formatCode>
                <c:ptCount val="5"/>
                <c:pt idx="0">
                  <c:v>29.4</c:v>
                </c:pt>
                <c:pt idx="1">
                  <c:v>11.1</c:v>
                </c:pt>
                <c:pt idx="2">
                  <c:v>30.4</c:v>
                </c:pt>
                <c:pt idx="3">
                  <c:v>20.100000000000001</c:v>
                </c:pt>
                <c:pt idx="4">
                  <c:v>10.6</c:v>
                </c:pt>
              </c:numCache>
            </c:numRef>
          </c:val>
        </c:ser>
        <c:ser>
          <c:idx val="1"/>
          <c:order val="1"/>
          <c:tx>
            <c:strRef>
              <c:f>[Macro_2016P_charts.xlsm]DQ31_2!$E$1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[Macro_2016P_charts.xlsm]DQ31_2!$B$2:$C$6</c:f>
              <c:multiLvlStrCache>
                <c:ptCount val="5"/>
                <c:lvl>
                  <c:pt idx="0">
                    <c:v>Soda pop or fruit drinks that are not 100% juice</c:v>
                  </c:pt>
                  <c:pt idx="1">
                    <c:v>Water ices or frozen slushes that do not contain juice</c:v>
                  </c:pt>
                  <c:pt idx="2">
                    <c:v>Nonfat or 1% (low-fat) milk (plain)</c:v>
                  </c:pt>
                  <c:pt idx="3">
                    <c:v>2% or whole milk (plain or flavored)</c:v>
                  </c:pt>
                  <c:pt idx="4">
                    <c:v>Ice cream or frozen yogurt that is not low in fat</c:v>
                  </c:pt>
                </c:lvl>
                <c:lvl>
                  <c:pt idx="0">
                    <c:v>j.</c:v>
                  </c:pt>
                  <c:pt idx="1">
                    <c:v>i.</c:v>
                  </c:pt>
                  <c:pt idx="2">
                    <c:v>h.</c:v>
                  </c:pt>
                  <c:pt idx="3">
                    <c:v>g.</c:v>
                  </c:pt>
                  <c:pt idx="4">
                    <c:v>f.</c:v>
                  </c:pt>
                </c:lvl>
              </c:multiLvlStrCache>
            </c:multiLvlStrRef>
          </c:cat>
          <c:val>
            <c:numRef>
              <c:f>[Macro_2016P_charts.xlsm]DQ31_2!$E$2:$E$6</c:f>
              <c:numCache>
                <c:formatCode>General</c:formatCode>
                <c:ptCount val="5"/>
                <c:pt idx="0">
                  <c:v>31.8</c:v>
                </c:pt>
                <c:pt idx="1">
                  <c:v>10.4</c:v>
                </c:pt>
                <c:pt idx="2">
                  <c:v>46.7</c:v>
                </c:pt>
                <c:pt idx="3">
                  <c:v>18.3</c:v>
                </c:pt>
                <c:pt idx="4">
                  <c:v>7.8</c:v>
                </c:pt>
              </c:numCache>
            </c:numRef>
          </c:val>
        </c:ser>
        <c:ser>
          <c:idx val="2"/>
          <c:order val="2"/>
          <c:tx>
            <c:strRef>
              <c:f>[Macro_2016P_charts.xlsm]DQ31_2!$F$1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[Macro_2016P_charts.xlsm]DQ31_2!$B$2:$C$6</c:f>
              <c:multiLvlStrCache>
                <c:ptCount val="5"/>
                <c:lvl>
                  <c:pt idx="0">
                    <c:v>Soda pop or fruit drinks that are not 100% juice</c:v>
                  </c:pt>
                  <c:pt idx="1">
                    <c:v>Water ices or frozen slushes that do not contain juice</c:v>
                  </c:pt>
                  <c:pt idx="2">
                    <c:v>Nonfat or 1% (low-fat) milk (plain)</c:v>
                  </c:pt>
                  <c:pt idx="3">
                    <c:v>2% or whole milk (plain or flavored)</c:v>
                  </c:pt>
                  <c:pt idx="4">
                    <c:v>Ice cream or frozen yogurt that is not low in fat</c:v>
                  </c:pt>
                </c:lvl>
                <c:lvl>
                  <c:pt idx="0">
                    <c:v>j.</c:v>
                  </c:pt>
                  <c:pt idx="1">
                    <c:v>i.</c:v>
                  </c:pt>
                  <c:pt idx="2">
                    <c:v>h.</c:v>
                  </c:pt>
                  <c:pt idx="3">
                    <c:v>g.</c:v>
                  </c:pt>
                  <c:pt idx="4">
                    <c:v>f.</c:v>
                  </c:pt>
                </c:lvl>
              </c:multiLvlStrCache>
            </c:multiLvlStrRef>
          </c:cat>
          <c:val>
            <c:numRef>
              <c:f>[Macro_2016P_charts.xlsm]DQ31_2!$F$2:$F$6</c:f>
              <c:numCache>
                <c:formatCode>General</c:formatCode>
                <c:ptCount val="5"/>
                <c:pt idx="0">
                  <c:v>18.899999999999999</c:v>
                </c:pt>
                <c:pt idx="1">
                  <c:v>7.9</c:v>
                </c:pt>
                <c:pt idx="2">
                  <c:v>17</c:v>
                </c:pt>
                <c:pt idx="3">
                  <c:v>14.9</c:v>
                </c:pt>
                <c:pt idx="4">
                  <c:v>5.9</c:v>
                </c:pt>
              </c:numCache>
            </c:numRef>
          </c:val>
        </c:ser>
        <c:ser>
          <c:idx val="3"/>
          <c:order val="3"/>
          <c:tx>
            <c:strRef>
              <c:f>[Macro_2016P_charts.xlsm]DQ31_2!$G$1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[Macro_2016P_charts.xlsm]DQ31_2!$B$2:$C$6</c:f>
              <c:multiLvlStrCache>
                <c:ptCount val="5"/>
                <c:lvl>
                  <c:pt idx="0">
                    <c:v>Soda pop or fruit drinks that are not 100% juice</c:v>
                  </c:pt>
                  <c:pt idx="1">
                    <c:v>Water ices or frozen slushes that do not contain juice</c:v>
                  </c:pt>
                  <c:pt idx="2">
                    <c:v>Nonfat or 1% (low-fat) milk (plain)</c:v>
                  </c:pt>
                  <c:pt idx="3">
                    <c:v>2% or whole milk (plain or flavored)</c:v>
                  </c:pt>
                  <c:pt idx="4">
                    <c:v>Ice cream or frozen yogurt that is not low in fat</c:v>
                  </c:pt>
                </c:lvl>
                <c:lvl>
                  <c:pt idx="0">
                    <c:v>j.</c:v>
                  </c:pt>
                  <c:pt idx="1">
                    <c:v>i.</c:v>
                  </c:pt>
                  <c:pt idx="2">
                    <c:v>h.</c:v>
                  </c:pt>
                  <c:pt idx="3">
                    <c:v>g.</c:v>
                  </c:pt>
                  <c:pt idx="4">
                    <c:v>f.</c:v>
                  </c:pt>
                </c:lvl>
              </c:multiLvlStrCache>
            </c:multiLvlStrRef>
          </c:cat>
          <c:val>
            <c:numRef>
              <c:f>[Macro_2016P_charts.xlsm]DQ31_2!$G$2:$G$6</c:f>
              <c:numCache>
                <c:formatCode>General</c:formatCode>
                <c:ptCount val="5"/>
                <c:pt idx="0">
                  <c:v>42.3</c:v>
                </c:pt>
                <c:pt idx="1">
                  <c:v>15.5</c:v>
                </c:pt>
                <c:pt idx="2">
                  <c:v>42</c:v>
                </c:pt>
                <c:pt idx="3">
                  <c:v>27.5</c:v>
                </c:pt>
                <c:pt idx="4">
                  <c:v>17.8</c:v>
                </c:pt>
              </c:numCache>
            </c:numRef>
          </c:val>
        </c:ser>
        <c:dLbls>
          <c:showLegendKey val="0"/>
          <c:showVal val="1"/>
          <c:showCatName val="0"/>
          <c:showSerName val="0"/>
          <c:showPercent val="0"/>
          <c:showBubbleSize val="0"/>
        </c:dLbls>
        <c:gapWidth val="300"/>
        <c:overlap val="-4"/>
        <c:axId val="394783744"/>
        <c:axId val="394784136"/>
      </c:barChart>
      <c:catAx>
        <c:axId val="394783744"/>
        <c:scaling>
          <c:orientation val="minMax"/>
        </c:scaling>
        <c:delete val="0"/>
        <c:axPos val="l"/>
        <c:numFmt formatCode="General" sourceLinked="0"/>
        <c:majorTickMark val="none"/>
        <c:minorTickMark val="none"/>
        <c:tickLblPos val="none"/>
        <c:spPr>
          <a:ln w="12700">
            <a:solidFill>
              <a:srgbClr val="000000"/>
            </a:solidFill>
            <a:prstDash val="solid"/>
          </a:ln>
        </c:spPr>
        <c:crossAx val="394784136"/>
        <c:crosses val="autoZero"/>
        <c:auto val="1"/>
        <c:lblAlgn val="ctr"/>
        <c:lblOffset val="100"/>
        <c:tickLblSkip val="1"/>
        <c:noMultiLvlLbl val="1"/>
      </c:catAx>
      <c:valAx>
        <c:axId val="39478413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4783744"/>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[Macro_2016P_charts.xlsm]DQ31_3!$D$1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[Macro_2016P_charts.xlsm]DQ31_3!$B$2:$C$6</c:f>
              <c:multiLvlStrCache>
                <c:ptCount val="5"/>
                <c:lvl>
                  <c:pt idx="0">
                    <c:v>Foods or beverages containing caffeine</c:v>
                  </c:pt>
                  <c:pt idx="1">
                    <c:v>100% fruit or vegetable juice</c:v>
                  </c:pt>
                  <c:pt idx="2">
                    <c:v>Bottled water</c:v>
                  </c:pt>
                  <c:pt idx="3">
                    <c:v>Energy drinks (e.g., Red Bull, Monster)</c:v>
                  </c:pt>
                  <c:pt idx="4">
                    <c:v>Sports drinks (e.g., Gatorade)</c:v>
                  </c:pt>
                </c:lvl>
                <c:lvl>
                  <c:pt idx="0">
                    <c:v>o.</c:v>
                  </c:pt>
                  <c:pt idx="1">
                    <c:v>n.</c:v>
                  </c:pt>
                  <c:pt idx="2">
                    <c:v>m.</c:v>
                  </c:pt>
                  <c:pt idx="3">
                    <c:v>l.</c:v>
                  </c:pt>
                  <c:pt idx="4">
                    <c:v>k.</c:v>
                  </c:pt>
                </c:lvl>
              </c:multiLvlStrCache>
            </c:multiLvlStrRef>
          </c:cat>
          <c:val>
            <c:numRef>
              <c:f>[Macro_2016P_charts.xlsm]DQ31_3!$D$2:$D$6</c:f>
              <c:numCache>
                <c:formatCode>General</c:formatCode>
                <c:ptCount val="5"/>
                <c:pt idx="0">
                  <c:v>27.1</c:v>
                </c:pt>
                <c:pt idx="1">
                  <c:v>40</c:v>
                </c:pt>
                <c:pt idx="2">
                  <c:v>60.1</c:v>
                </c:pt>
                <c:pt idx="3">
                  <c:v>4.5</c:v>
                </c:pt>
                <c:pt idx="4">
                  <c:v>43.7</c:v>
                </c:pt>
              </c:numCache>
            </c:numRef>
          </c:val>
        </c:ser>
        <c:ser>
          <c:idx val="1"/>
          <c:order val="1"/>
          <c:tx>
            <c:strRef>
              <c:f>[Macro_2016P_charts.xlsm]DQ31_3!$E$1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[Macro_2016P_charts.xlsm]DQ31_3!$B$2:$C$6</c:f>
              <c:multiLvlStrCache>
                <c:ptCount val="5"/>
                <c:lvl>
                  <c:pt idx="0">
                    <c:v>Foods or beverages containing caffeine</c:v>
                  </c:pt>
                  <c:pt idx="1">
                    <c:v>100% fruit or vegetable juice</c:v>
                  </c:pt>
                  <c:pt idx="2">
                    <c:v>Bottled water</c:v>
                  </c:pt>
                  <c:pt idx="3">
                    <c:v>Energy drinks (e.g., Red Bull, Monster)</c:v>
                  </c:pt>
                  <c:pt idx="4">
                    <c:v>Sports drinks (e.g., Gatorade)</c:v>
                  </c:pt>
                </c:lvl>
                <c:lvl>
                  <c:pt idx="0">
                    <c:v>o.</c:v>
                  </c:pt>
                  <c:pt idx="1">
                    <c:v>n.</c:v>
                  </c:pt>
                  <c:pt idx="2">
                    <c:v>m.</c:v>
                  </c:pt>
                  <c:pt idx="3">
                    <c:v>l.</c:v>
                  </c:pt>
                  <c:pt idx="4">
                    <c:v>k.</c:v>
                  </c:pt>
                </c:lvl>
              </c:multiLvlStrCache>
            </c:multiLvlStrRef>
          </c:cat>
          <c:val>
            <c:numRef>
              <c:f>[Macro_2016P_charts.xlsm]DQ31_3!$E$2:$E$6</c:f>
              <c:numCache>
                <c:formatCode>General</c:formatCode>
                <c:ptCount val="5"/>
                <c:pt idx="0">
                  <c:v>28.6</c:v>
                </c:pt>
                <c:pt idx="1">
                  <c:v>50</c:v>
                </c:pt>
                <c:pt idx="2">
                  <c:v>70.2</c:v>
                </c:pt>
                <c:pt idx="3">
                  <c:v>3.4</c:v>
                </c:pt>
                <c:pt idx="4">
                  <c:v>53.3</c:v>
                </c:pt>
              </c:numCache>
            </c:numRef>
          </c:val>
        </c:ser>
        <c:ser>
          <c:idx val="2"/>
          <c:order val="2"/>
          <c:tx>
            <c:strRef>
              <c:f>[Macro_2016P_charts.xlsm]DQ31_3!$F$1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[Macro_2016P_charts.xlsm]DQ31_3!$B$2:$C$6</c:f>
              <c:multiLvlStrCache>
                <c:ptCount val="5"/>
                <c:lvl>
                  <c:pt idx="0">
                    <c:v>Foods or beverages containing caffeine</c:v>
                  </c:pt>
                  <c:pt idx="1">
                    <c:v>100% fruit or vegetable juice</c:v>
                  </c:pt>
                  <c:pt idx="2">
                    <c:v>Bottled water</c:v>
                  </c:pt>
                  <c:pt idx="3">
                    <c:v>Energy drinks (e.g., Red Bull, Monster)</c:v>
                  </c:pt>
                  <c:pt idx="4">
                    <c:v>Sports drinks (e.g., Gatorade)</c:v>
                  </c:pt>
                </c:lvl>
                <c:lvl>
                  <c:pt idx="0">
                    <c:v>o.</c:v>
                  </c:pt>
                  <c:pt idx="1">
                    <c:v>n.</c:v>
                  </c:pt>
                  <c:pt idx="2">
                    <c:v>m.</c:v>
                  </c:pt>
                  <c:pt idx="3">
                    <c:v>l.</c:v>
                  </c:pt>
                  <c:pt idx="4">
                    <c:v>k.</c:v>
                  </c:pt>
                </c:lvl>
              </c:multiLvlStrCache>
            </c:multiLvlStrRef>
          </c:cat>
          <c:val>
            <c:numRef>
              <c:f>[Macro_2016P_charts.xlsm]DQ31_3!$F$2:$F$6</c:f>
              <c:numCache>
                <c:formatCode>General</c:formatCode>
                <c:ptCount val="5"/>
                <c:pt idx="0">
                  <c:v>11</c:v>
                </c:pt>
                <c:pt idx="1">
                  <c:v>22.8</c:v>
                </c:pt>
                <c:pt idx="2">
                  <c:v>42.8</c:v>
                </c:pt>
                <c:pt idx="3">
                  <c:v>3</c:v>
                </c:pt>
                <c:pt idx="4">
                  <c:v>25.8</c:v>
                </c:pt>
              </c:numCache>
            </c:numRef>
          </c:val>
        </c:ser>
        <c:ser>
          <c:idx val="3"/>
          <c:order val="3"/>
          <c:tx>
            <c:strRef>
              <c:f>[Macro_2016P_charts.xlsm]DQ31_3!$G$1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[Macro_2016P_charts.xlsm]DQ31_3!$B$2:$C$6</c:f>
              <c:multiLvlStrCache>
                <c:ptCount val="5"/>
                <c:lvl>
                  <c:pt idx="0">
                    <c:v>Foods or beverages containing caffeine</c:v>
                  </c:pt>
                  <c:pt idx="1">
                    <c:v>100% fruit or vegetable juice</c:v>
                  </c:pt>
                  <c:pt idx="2">
                    <c:v>Bottled water</c:v>
                  </c:pt>
                  <c:pt idx="3">
                    <c:v>Energy drinks (e.g., Red Bull, Monster)</c:v>
                  </c:pt>
                  <c:pt idx="4">
                    <c:v>Sports drinks (e.g., Gatorade)</c:v>
                  </c:pt>
                </c:lvl>
                <c:lvl>
                  <c:pt idx="0">
                    <c:v>o.</c:v>
                  </c:pt>
                  <c:pt idx="1">
                    <c:v>n.</c:v>
                  </c:pt>
                  <c:pt idx="2">
                    <c:v>m.</c:v>
                  </c:pt>
                  <c:pt idx="3">
                    <c:v>l.</c:v>
                  </c:pt>
                  <c:pt idx="4">
                    <c:v>k.</c:v>
                  </c:pt>
                </c:lvl>
              </c:multiLvlStrCache>
            </c:multiLvlStrRef>
          </c:cat>
          <c:val>
            <c:numRef>
              <c:f>[Macro_2016P_charts.xlsm]DQ31_3!$G$2:$G$6</c:f>
              <c:numCache>
                <c:formatCode>General</c:formatCode>
                <c:ptCount val="5"/>
                <c:pt idx="0">
                  <c:v>47.6</c:v>
                </c:pt>
                <c:pt idx="1">
                  <c:v>58.9</c:v>
                </c:pt>
                <c:pt idx="2">
                  <c:v>79.099999999999994</c:v>
                </c:pt>
                <c:pt idx="3">
                  <c:v>6.7</c:v>
                </c:pt>
                <c:pt idx="4">
                  <c:v>63.6</c:v>
                </c:pt>
              </c:numCache>
            </c:numRef>
          </c:val>
        </c:ser>
        <c:dLbls>
          <c:showLegendKey val="0"/>
          <c:showVal val="1"/>
          <c:showCatName val="0"/>
          <c:showSerName val="0"/>
          <c:showPercent val="0"/>
          <c:showBubbleSize val="0"/>
        </c:dLbls>
        <c:gapWidth val="300"/>
        <c:overlap val="-4"/>
        <c:axId val="473480272"/>
        <c:axId val="473480664"/>
      </c:barChart>
      <c:catAx>
        <c:axId val="473480272"/>
        <c:scaling>
          <c:orientation val="minMax"/>
        </c:scaling>
        <c:delete val="0"/>
        <c:axPos val="l"/>
        <c:numFmt formatCode="General" sourceLinked="0"/>
        <c:majorTickMark val="none"/>
        <c:minorTickMark val="none"/>
        <c:tickLblPos val="none"/>
        <c:spPr>
          <a:ln w="12700">
            <a:solidFill>
              <a:srgbClr val="000000"/>
            </a:solidFill>
            <a:prstDash val="solid"/>
          </a:ln>
        </c:spPr>
        <c:crossAx val="473480664"/>
        <c:crosses val="autoZero"/>
        <c:auto val="1"/>
        <c:lblAlgn val="ctr"/>
        <c:lblOffset val="100"/>
        <c:tickLblSkip val="1"/>
        <c:noMultiLvlLbl val="1"/>
      </c:catAx>
      <c:valAx>
        <c:axId val="47348066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473480272"/>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[Macro_2016P_charts.xlsm]DQ31_4!$D$1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[Macro_2016P_charts.xlsm]DQ31_4!$B$2:$C$3</c:f>
              <c:multiLvlStrCache>
                <c:ptCount val="2"/>
                <c:lvl>
                  <c:pt idx="0">
                    <c:v>Non-fried vegetables (not vegetable juice)</c:v>
                  </c:pt>
                  <c:pt idx="1">
                    <c:v>Fruits (not fruit juice)</c:v>
                  </c:pt>
                </c:lvl>
                <c:lvl>
                  <c:pt idx="0">
                    <c:v>q.</c:v>
                  </c:pt>
                  <c:pt idx="1">
                    <c:v>p.</c:v>
                  </c:pt>
                </c:lvl>
              </c:multiLvlStrCache>
            </c:multiLvlStrRef>
          </c:cat>
          <c:val>
            <c:numRef>
              <c:f>[Macro_2016P_charts.xlsm]DQ31_4!$D$2:$D$3</c:f>
              <c:numCache>
                <c:formatCode>General</c:formatCode>
                <c:ptCount val="2"/>
                <c:pt idx="0">
                  <c:v>18.2</c:v>
                </c:pt>
                <c:pt idx="1">
                  <c:v>29.3</c:v>
                </c:pt>
              </c:numCache>
            </c:numRef>
          </c:val>
        </c:ser>
        <c:ser>
          <c:idx val="1"/>
          <c:order val="1"/>
          <c:tx>
            <c:strRef>
              <c:f>[Macro_2016P_charts.xlsm]DQ31_4!$E$1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[Macro_2016P_charts.xlsm]DQ31_4!$B$2:$C$3</c:f>
              <c:multiLvlStrCache>
                <c:ptCount val="2"/>
                <c:lvl>
                  <c:pt idx="0">
                    <c:v>Non-fried vegetables (not vegetable juice)</c:v>
                  </c:pt>
                  <c:pt idx="1">
                    <c:v>Fruits (not fruit juice)</c:v>
                  </c:pt>
                </c:lvl>
                <c:lvl>
                  <c:pt idx="0">
                    <c:v>q.</c:v>
                  </c:pt>
                  <c:pt idx="1">
                    <c:v>p.</c:v>
                  </c:pt>
                </c:lvl>
              </c:multiLvlStrCache>
            </c:multiLvlStrRef>
          </c:cat>
          <c:val>
            <c:numRef>
              <c:f>[Macro_2016P_charts.xlsm]DQ31_4!$E$2:$E$3</c:f>
              <c:numCache>
                <c:formatCode>General</c:formatCode>
                <c:ptCount val="2"/>
                <c:pt idx="0">
                  <c:v>24.7</c:v>
                </c:pt>
                <c:pt idx="1">
                  <c:v>45.5</c:v>
                </c:pt>
              </c:numCache>
            </c:numRef>
          </c:val>
        </c:ser>
        <c:ser>
          <c:idx val="2"/>
          <c:order val="2"/>
          <c:tx>
            <c:strRef>
              <c:f>[Macro_2016P_charts.xlsm]DQ31_4!$F$1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[Macro_2016P_charts.xlsm]DQ31_4!$B$2:$C$3</c:f>
              <c:multiLvlStrCache>
                <c:ptCount val="2"/>
                <c:lvl>
                  <c:pt idx="0">
                    <c:v>Non-fried vegetables (not vegetable juice)</c:v>
                  </c:pt>
                  <c:pt idx="1">
                    <c:v>Fruits (not fruit juice)</c:v>
                  </c:pt>
                </c:lvl>
                <c:lvl>
                  <c:pt idx="0">
                    <c:v>q.</c:v>
                  </c:pt>
                  <c:pt idx="1">
                    <c:v>p.</c:v>
                  </c:pt>
                </c:lvl>
              </c:multiLvlStrCache>
            </c:multiLvlStrRef>
          </c:cat>
          <c:val>
            <c:numRef>
              <c:f>[Macro_2016P_charts.xlsm]DQ31_4!$F$2:$F$3</c:f>
              <c:numCache>
                <c:formatCode>General</c:formatCode>
                <c:ptCount val="2"/>
                <c:pt idx="0">
                  <c:v>7.9</c:v>
                </c:pt>
                <c:pt idx="1">
                  <c:v>17.899999999999999</c:v>
                </c:pt>
              </c:numCache>
            </c:numRef>
          </c:val>
        </c:ser>
        <c:ser>
          <c:idx val="3"/>
          <c:order val="3"/>
          <c:tx>
            <c:strRef>
              <c:f>[Macro_2016P_charts.xlsm]DQ31_4!$G$1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[Macro_2016P_charts.xlsm]DQ31_4!$B$2:$C$3</c:f>
              <c:multiLvlStrCache>
                <c:ptCount val="2"/>
                <c:lvl>
                  <c:pt idx="0">
                    <c:v>Non-fried vegetables (not vegetable juice)</c:v>
                  </c:pt>
                  <c:pt idx="1">
                    <c:v>Fruits (not fruit juice)</c:v>
                  </c:pt>
                </c:lvl>
                <c:lvl>
                  <c:pt idx="0">
                    <c:v>q.</c:v>
                  </c:pt>
                  <c:pt idx="1">
                    <c:v>p.</c:v>
                  </c:pt>
                </c:lvl>
              </c:multiLvlStrCache>
            </c:multiLvlStrRef>
          </c:cat>
          <c:val>
            <c:numRef>
              <c:f>[Macro_2016P_charts.xlsm]DQ31_4!$G$2:$G$3</c:f>
              <c:numCache>
                <c:formatCode>General</c:formatCode>
                <c:ptCount val="2"/>
                <c:pt idx="0">
                  <c:v>29.2</c:v>
                </c:pt>
                <c:pt idx="1">
                  <c:v>38.700000000000003</c:v>
                </c:pt>
              </c:numCache>
            </c:numRef>
          </c:val>
        </c:ser>
        <c:dLbls>
          <c:showLegendKey val="0"/>
          <c:showVal val="1"/>
          <c:showCatName val="0"/>
          <c:showSerName val="0"/>
          <c:showPercent val="0"/>
          <c:showBubbleSize val="0"/>
        </c:dLbls>
        <c:gapWidth val="300"/>
        <c:overlap val="-4"/>
        <c:axId val="473481448"/>
        <c:axId val="473481840"/>
      </c:barChart>
      <c:catAx>
        <c:axId val="473481448"/>
        <c:scaling>
          <c:orientation val="minMax"/>
        </c:scaling>
        <c:delete val="0"/>
        <c:axPos val="l"/>
        <c:numFmt formatCode="General" sourceLinked="0"/>
        <c:majorTickMark val="none"/>
        <c:minorTickMark val="none"/>
        <c:tickLblPos val="none"/>
        <c:spPr>
          <a:ln w="12700">
            <a:solidFill>
              <a:srgbClr val="000000"/>
            </a:solidFill>
            <a:prstDash val="solid"/>
          </a:ln>
        </c:spPr>
        <c:crossAx val="473481840"/>
        <c:crosses val="autoZero"/>
        <c:auto val="1"/>
        <c:lblAlgn val="ctr"/>
        <c:lblOffset val="100"/>
        <c:tickLblSkip val="1"/>
        <c:noMultiLvlLbl val="1"/>
      </c:catAx>
      <c:valAx>
        <c:axId val="47348184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473481448"/>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DQ02_3!$D$1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DQ02_3!$B$2:$C$3</c:f>
              <c:multiLvlStrCache>
                <c:ptCount val="2"/>
                <c:lvl>
                  <c:pt idx="0">
                    <c:v>Employee wellness</c:v>
                  </c:pt>
                  <c:pt idx="1">
                    <c:v>Community involvement</c:v>
                  </c:pt>
                </c:lvl>
                <c:lvl>
                  <c:pt idx="0">
                    <c:v>l.</c:v>
                  </c:pt>
                  <c:pt idx="1">
                    <c:v>k.</c:v>
                  </c:pt>
                </c:lvl>
              </c:multiLvlStrCache>
            </c:multiLvlStrRef>
          </c:cat>
          <c:val>
            <c:numRef>
              <c:f>DQ02_3!$D$2:$D$3</c:f>
              <c:numCache>
                <c:formatCode>General</c:formatCode>
                <c:ptCount val="2"/>
                <c:pt idx="0">
                  <c:v>15.6</c:v>
                </c:pt>
                <c:pt idx="1">
                  <c:v>69.8</c:v>
                </c:pt>
              </c:numCache>
            </c:numRef>
          </c:val>
        </c:ser>
        <c:ser>
          <c:idx val="1"/>
          <c:order val="1"/>
          <c:tx>
            <c:strRef>
              <c:f>DQ02_3!$E$1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DQ02_3!$B$2:$C$3</c:f>
              <c:multiLvlStrCache>
                <c:ptCount val="2"/>
                <c:lvl>
                  <c:pt idx="0">
                    <c:v>Employee wellness</c:v>
                  </c:pt>
                  <c:pt idx="1">
                    <c:v>Community involvement</c:v>
                  </c:pt>
                </c:lvl>
                <c:lvl>
                  <c:pt idx="0">
                    <c:v>l.</c:v>
                  </c:pt>
                  <c:pt idx="1">
                    <c:v>k.</c:v>
                  </c:pt>
                </c:lvl>
              </c:multiLvlStrCache>
            </c:multiLvlStrRef>
          </c:cat>
          <c:val>
            <c:numRef>
              <c:f>DQ02_3!$E$2:$E$3</c:f>
              <c:numCache>
                <c:formatCode>General</c:formatCode>
                <c:ptCount val="2"/>
                <c:pt idx="0">
                  <c:v>8.9</c:v>
                </c:pt>
                <c:pt idx="1">
                  <c:v>73.099999999999994</c:v>
                </c:pt>
              </c:numCache>
            </c:numRef>
          </c:val>
        </c:ser>
        <c:ser>
          <c:idx val="2"/>
          <c:order val="2"/>
          <c:tx>
            <c:strRef>
              <c:f>DQ02_3!$F$1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DQ02_3!$B$2:$C$3</c:f>
              <c:multiLvlStrCache>
                <c:ptCount val="2"/>
                <c:lvl>
                  <c:pt idx="0">
                    <c:v>Employee wellness</c:v>
                  </c:pt>
                  <c:pt idx="1">
                    <c:v>Community involvement</c:v>
                  </c:pt>
                </c:lvl>
                <c:lvl>
                  <c:pt idx="0">
                    <c:v>l.</c:v>
                  </c:pt>
                  <c:pt idx="1">
                    <c:v>k.</c:v>
                  </c:pt>
                </c:lvl>
              </c:multiLvlStrCache>
            </c:multiLvlStrRef>
          </c:cat>
          <c:val>
            <c:numRef>
              <c:f>DQ02_3!$F$2:$F$3</c:f>
              <c:numCache>
                <c:formatCode>General</c:formatCode>
                <c:ptCount val="2"/>
                <c:pt idx="0">
                  <c:v>10.6</c:v>
                </c:pt>
                <c:pt idx="1">
                  <c:v>68.3</c:v>
                </c:pt>
              </c:numCache>
            </c:numRef>
          </c:val>
        </c:ser>
        <c:ser>
          <c:idx val="3"/>
          <c:order val="3"/>
          <c:tx>
            <c:strRef>
              <c:f>DQ02_3!$G$1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DQ02_3!$B$2:$C$3</c:f>
              <c:multiLvlStrCache>
                <c:ptCount val="2"/>
                <c:lvl>
                  <c:pt idx="0">
                    <c:v>Employee wellness</c:v>
                  </c:pt>
                  <c:pt idx="1">
                    <c:v>Community involvement</c:v>
                  </c:pt>
                </c:lvl>
                <c:lvl>
                  <c:pt idx="0">
                    <c:v>l.</c:v>
                  </c:pt>
                  <c:pt idx="1">
                    <c:v>k.</c:v>
                  </c:pt>
                </c:lvl>
              </c:multiLvlStrCache>
            </c:multiLvlStrRef>
          </c:cat>
          <c:val>
            <c:numRef>
              <c:f>DQ02_3!$G$2:$G$3</c:f>
              <c:numCache>
                <c:formatCode>General</c:formatCode>
                <c:ptCount val="2"/>
                <c:pt idx="0">
                  <c:v>25.4</c:v>
                </c:pt>
                <c:pt idx="1">
                  <c:v>70.599999999999994</c:v>
                </c:pt>
              </c:numCache>
            </c:numRef>
          </c:val>
        </c:ser>
        <c:dLbls>
          <c:showLegendKey val="0"/>
          <c:showVal val="1"/>
          <c:showCatName val="0"/>
          <c:showSerName val="0"/>
          <c:showPercent val="0"/>
          <c:showBubbleSize val="0"/>
        </c:dLbls>
        <c:gapWidth val="300"/>
        <c:overlap val="-4"/>
        <c:axId val="391018768"/>
        <c:axId val="391019944"/>
      </c:barChart>
      <c:catAx>
        <c:axId val="391018768"/>
        <c:scaling>
          <c:orientation val="minMax"/>
        </c:scaling>
        <c:delete val="0"/>
        <c:axPos val="l"/>
        <c:numFmt formatCode="General" sourceLinked="0"/>
        <c:majorTickMark val="none"/>
        <c:minorTickMark val="none"/>
        <c:tickLblPos val="none"/>
        <c:spPr>
          <a:ln w="12700">
            <a:solidFill>
              <a:srgbClr val="000000"/>
            </a:solidFill>
            <a:prstDash val="solid"/>
          </a:ln>
        </c:spPr>
        <c:crossAx val="391019944"/>
        <c:crosses val="autoZero"/>
        <c:auto val="1"/>
        <c:lblAlgn val="ctr"/>
        <c:lblOffset val="100"/>
        <c:tickLblSkip val="1"/>
        <c:noMultiLvlLbl val="1"/>
      </c:catAx>
      <c:valAx>
        <c:axId val="39101994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1018768"/>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[Macro_2016P_charts.xlsm]DQ32_1!$D$1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[Macro_2016P_charts.xlsm]DQ32_1!$B$2:$C$6</c:f>
              <c:multiLvlStrCache>
                <c:ptCount val="5"/>
                <c:lvl>
                  <c:pt idx="0">
                    <c:v>Provided opportunities for students to visit the cafeteria to learn about food safety, food preparation, or other nutrition-related topics</c:v>
                  </c:pt>
                  <c:pt idx="1">
                    <c:v>Conducted taste tests to determine food preferences for nutritious items</c:v>
                  </c:pt>
                  <c:pt idx="2">
                    <c:v>Provided information to students or families on the nutrition and caloric content of foods available</c:v>
                  </c:pt>
                  <c:pt idx="3">
                    <c:v>Collected suggestions from students, families, and school staff on nutritious food preferences and strategies to promote healthy eating</c:v>
                  </c:pt>
                  <c:pt idx="4">
                    <c:v>Priced nutritious foods and beverages at a lower cost while increasing the price of less nutritious foods and beverages</c:v>
                  </c:pt>
                </c:lvl>
                <c:lvl>
                  <c:pt idx="0">
                    <c:v>e.</c:v>
                  </c:pt>
                  <c:pt idx="1">
                    <c:v>d.</c:v>
                  </c:pt>
                  <c:pt idx="2">
                    <c:v>c.</c:v>
                  </c:pt>
                  <c:pt idx="3">
                    <c:v>b.</c:v>
                  </c:pt>
                  <c:pt idx="4">
                    <c:v>a.</c:v>
                  </c:pt>
                </c:lvl>
              </c:multiLvlStrCache>
            </c:multiLvlStrRef>
          </c:cat>
          <c:val>
            <c:numRef>
              <c:f>[Macro_2016P_charts.xlsm]DQ32_1!$D$2:$D$6</c:f>
              <c:numCache>
                <c:formatCode>General</c:formatCode>
                <c:ptCount val="5"/>
                <c:pt idx="0">
                  <c:v>15.6</c:v>
                </c:pt>
                <c:pt idx="1">
                  <c:v>34.700000000000003</c:v>
                </c:pt>
                <c:pt idx="2">
                  <c:v>62.2</c:v>
                </c:pt>
                <c:pt idx="3">
                  <c:v>45.7</c:v>
                </c:pt>
                <c:pt idx="4">
                  <c:v>12.6</c:v>
                </c:pt>
              </c:numCache>
            </c:numRef>
          </c:val>
        </c:ser>
        <c:ser>
          <c:idx val="1"/>
          <c:order val="1"/>
          <c:tx>
            <c:strRef>
              <c:f>[Macro_2016P_charts.xlsm]DQ32_1!$E$1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[Macro_2016P_charts.xlsm]DQ32_1!$B$2:$C$6</c:f>
              <c:multiLvlStrCache>
                <c:ptCount val="5"/>
                <c:lvl>
                  <c:pt idx="0">
                    <c:v>Provided opportunities for students to visit the cafeteria to learn about food safety, food preparation, or other nutrition-related topics</c:v>
                  </c:pt>
                  <c:pt idx="1">
                    <c:v>Conducted taste tests to determine food preferences for nutritious items</c:v>
                  </c:pt>
                  <c:pt idx="2">
                    <c:v>Provided information to students or families on the nutrition and caloric content of foods available</c:v>
                  </c:pt>
                  <c:pt idx="3">
                    <c:v>Collected suggestions from students, families, and school staff on nutritious food preferences and strategies to promote healthy eating</c:v>
                  </c:pt>
                  <c:pt idx="4">
                    <c:v>Priced nutritious foods and beverages at a lower cost while increasing the price of less nutritious foods and beverages</c:v>
                  </c:pt>
                </c:lvl>
                <c:lvl>
                  <c:pt idx="0">
                    <c:v>e.</c:v>
                  </c:pt>
                  <c:pt idx="1">
                    <c:v>d.</c:v>
                  </c:pt>
                  <c:pt idx="2">
                    <c:v>c.</c:v>
                  </c:pt>
                  <c:pt idx="3">
                    <c:v>b.</c:v>
                  </c:pt>
                  <c:pt idx="4">
                    <c:v>a.</c:v>
                  </c:pt>
                </c:lvl>
              </c:multiLvlStrCache>
            </c:multiLvlStrRef>
          </c:cat>
          <c:val>
            <c:numRef>
              <c:f>[Macro_2016P_charts.xlsm]DQ32_1!$E$2:$E$6</c:f>
              <c:numCache>
                <c:formatCode>General</c:formatCode>
                <c:ptCount val="5"/>
                <c:pt idx="0">
                  <c:v>22</c:v>
                </c:pt>
                <c:pt idx="1">
                  <c:v>46.1</c:v>
                </c:pt>
                <c:pt idx="2">
                  <c:v>61</c:v>
                </c:pt>
                <c:pt idx="3">
                  <c:v>46.1</c:v>
                </c:pt>
                <c:pt idx="4">
                  <c:v>14.2</c:v>
                </c:pt>
              </c:numCache>
            </c:numRef>
          </c:val>
        </c:ser>
        <c:ser>
          <c:idx val="2"/>
          <c:order val="2"/>
          <c:tx>
            <c:strRef>
              <c:f>[Macro_2016P_charts.xlsm]DQ32_1!$F$1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[Macro_2016P_charts.xlsm]DQ32_1!$B$2:$C$6</c:f>
              <c:multiLvlStrCache>
                <c:ptCount val="5"/>
                <c:lvl>
                  <c:pt idx="0">
                    <c:v>Provided opportunities for students to visit the cafeteria to learn about food safety, food preparation, or other nutrition-related topics</c:v>
                  </c:pt>
                  <c:pt idx="1">
                    <c:v>Conducted taste tests to determine food preferences for nutritious items</c:v>
                  </c:pt>
                  <c:pt idx="2">
                    <c:v>Provided information to students or families on the nutrition and caloric content of foods available</c:v>
                  </c:pt>
                  <c:pt idx="3">
                    <c:v>Collected suggestions from students, families, and school staff on nutritious food preferences and strategies to promote healthy eating</c:v>
                  </c:pt>
                  <c:pt idx="4">
                    <c:v>Priced nutritious foods and beverages at a lower cost while increasing the price of less nutritious foods and beverages</c:v>
                  </c:pt>
                </c:lvl>
                <c:lvl>
                  <c:pt idx="0">
                    <c:v>e.</c:v>
                  </c:pt>
                  <c:pt idx="1">
                    <c:v>d.</c:v>
                  </c:pt>
                  <c:pt idx="2">
                    <c:v>c.</c:v>
                  </c:pt>
                  <c:pt idx="3">
                    <c:v>b.</c:v>
                  </c:pt>
                  <c:pt idx="4">
                    <c:v>a.</c:v>
                  </c:pt>
                </c:lvl>
              </c:multiLvlStrCache>
            </c:multiLvlStrRef>
          </c:cat>
          <c:val>
            <c:numRef>
              <c:f>[Macro_2016P_charts.xlsm]DQ32_1!$F$2:$F$6</c:f>
              <c:numCache>
                <c:formatCode>General</c:formatCode>
                <c:ptCount val="5"/>
                <c:pt idx="0">
                  <c:v>9.3000000000000007</c:v>
                </c:pt>
                <c:pt idx="1">
                  <c:v>26.7</c:v>
                </c:pt>
                <c:pt idx="2">
                  <c:v>58.4</c:v>
                </c:pt>
                <c:pt idx="3">
                  <c:v>36.200000000000003</c:v>
                </c:pt>
                <c:pt idx="4">
                  <c:v>9.4</c:v>
                </c:pt>
              </c:numCache>
            </c:numRef>
          </c:val>
        </c:ser>
        <c:ser>
          <c:idx val="3"/>
          <c:order val="3"/>
          <c:tx>
            <c:strRef>
              <c:f>[Macro_2016P_charts.xlsm]DQ32_1!$G$1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[Macro_2016P_charts.xlsm]DQ32_1!$B$2:$C$6</c:f>
              <c:multiLvlStrCache>
                <c:ptCount val="5"/>
                <c:lvl>
                  <c:pt idx="0">
                    <c:v>Provided opportunities for students to visit the cafeteria to learn about food safety, food preparation, or other nutrition-related topics</c:v>
                  </c:pt>
                  <c:pt idx="1">
                    <c:v>Conducted taste tests to determine food preferences for nutritious items</c:v>
                  </c:pt>
                  <c:pt idx="2">
                    <c:v>Provided information to students or families on the nutrition and caloric content of foods available</c:v>
                  </c:pt>
                  <c:pt idx="3">
                    <c:v>Collected suggestions from students, families, and school staff on nutritious food preferences and strategies to promote healthy eating</c:v>
                  </c:pt>
                  <c:pt idx="4">
                    <c:v>Priced nutritious foods and beverages at a lower cost while increasing the price of less nutritious foods and beverages</c:v>
                  </c:pt>
                </c:lvl>
                <c:lvl>
                  <c:pt idx="0">
                    <c:v>e.</c:v>
                  </c:pt>
                  <c:pt idx="1">
                    <c:v>d.</c:v>
                  </c:pt>
                  <c:pt idx="2">
                    <c:v>c.</c:v>
                  </c:pt>
                  <c:pt idx="3">
                    <c:v>b.</c:v>
                  </c:pt>
                  <c:pt idx="4">
                    <c:v>a.</c:v>
                  </c:pt>
                </c:lvl>
              </c:multiLvlStrCache>
            </c:multiLvlStrRef>
          </c:cat>
          <c:val>
            <c:numRef>
              <c:f>[Macro_2016P_charts.xlsm]DQ32_1!$G$2:$G$6</c:f>
              <c:numCache>
                <c:formatCode>General</c:formatCode>
                <c:ptCount val="5"/>
                <c:pt idx="0">
                  <c:v>21.4</c:v>
                </c:pt>
                <c:pt idx="1">
                  <c:v>40.9</c:v>
                </c:pt>
                <c:pt idx="2">
                  <c:v>67.3</c:v>
                </c:pt>
                <c:pt idx="3">
                  <c:v>57.7</c:v>
                </c:pt>
                <c:pt idx="4">
                  <c:v>16</c:v>
                </c:pt>
              </c:numCache>
            </c:numRef>
          </c:val>
        </c:ser>
        <c:dLbls>
          <c:showLegendKey val="0"/>
          <c:showVal val="1"/>
          <c:showCatName val="0"/>
          <c:showSerName val="0"/>
          <c:showPercent val="0"/>
          <c:showBubbleSize val="0"/>
        </c:dLbls>
        <c:gapWidth val="300"/>
        <c:overlap val="-4"/>
        <c:axId val="473482624"/>
        <c:axId val="473483016"/>
      </c:barChart>
      <c:catAx>
        <c:axId val="473482624"/>
        <c:scaling>
          <c:orientation val="minMax"/>
        </c:scaling>
        <c:delete val="0"/>
        <c:axPos val="l"/>
        <c:numFmt formatCode="General" sourceLinked="0"/>
        <c:majorTickMark val="none"/>
        <c:minorTickMark val="none"/>
        <c:tickLblPos val="none"/>
        <c:spPr>
          <a:ln w="12700">
            <a:solidFill>
              <a:srgbClr val="000000"/>
            </a:solidFill>
            <a:prstDash val="solid"/>
          </a:ln>
        </c:spPr>
        <c:crossAx val="473483016"/>
        <c:crosses val="autoZero"/>
        <c:auto val="1"/>
        <c:lblAlgn val="ctr"/>
        <c:lblOffset val="100"/>
        <c:tickLblSkip val="1"/>
        <c:noMultiLvlLbl val="1"/>
      </c:catAx>
      <c:valAx>
        <c:axId val="47348301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473482624"/>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[Macro_2016P_charts.xlsm]DQ32_2!$D$1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[Macro_2016P_charts.xlsm]DQ32_2!$B$2:$C$6</c:f>
              <c:multiLvlStrCache>
                <c:ptCount val="5"/>
                <c:lvl>
                  <c:pt idx="0">
                    <c:v>Offered a self-serve salad bar to students</c:v>
                  </c:pt>
                  <c:pt idx="1">
                    <c:v>Used attractive displays for fruits and vegetables in the cafeteria</c:v>
                  </c:pt>
                  <c:pt idx="2">
                    <c:v>Placed fruits and vegetables near the cafeteria cashier, where they are easy to access</c:v>
                  </c:pt>
                  <c:pt idx="3">
                    <c:v>Planted a school food or vegetable garden</c:v>
                  </c:pt>
                  <c:pt idx="4">
                    <c:v>Served locally or regionally grown foods in the cafeteria or classrooms</c:v>
                  </c:pt>
                </c:lvl>
                <c:lvl>
                  <c:pt idx="0">
                    <c:v>j.</c:v>
                  </c:pt>
                  <c:pt idx="1">
                    <c:v>i.</c:v>
                  </c:pt>
                  <c:pt idx="2">
                    <c:v>h.</c:v>
                  </c:pt>
                  <c:pt idx="3">
                    <c:v>g.</c:v>
                  </c:pt>
                  <c:pt idx="4">
                    <c:v>f.</c:v>
                  </c:pt>
                </c:lvl>
              </c:multiLvlStrCache>
            </c:multiLvlStrRef>
          </c:cat>
          <c:val>
            <c:numRef>
              <c:f>[Macro_2016P_charts.xlsm]DQ32_2!$D$2:$D$6</c:f>
              <c:numCache>
                <c:formatCode>General</c:formatCode>
                <c:ptCount val="5"/>
                <c:pt idx="0">
                  <c:v>44.8</c:v>
                </c:pt>
                <c:pt idx="1">
                  <c:v>73.7</c:v>
                </c:pt>
                <c:pt idx="2">
                  <c:v>81.5</c:v>
                </c:pt>
                <c:pt idx="3">
                  <c:v>20</c:v>
                </c:pt>
                <c:pt idx="4">
                  <c:v>33.700000000000003</c:v>
                </c:pt>
              </c:numCache>
            </c:numRef>
          </c:val>
        </c:ser>
        <c:ser>
          <c:idx val="1"/>
          <c:order val="1"/>
          <c:tx>
            <c:strRef>
              <c:f>[Macro_2016P_charts.xlsm]DQ32_2!$E$1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[Macro_2016P_charts.xlsm]DQ32_2!$B$2:$C$6</c:f>
              <c:multiLvlStrCache>
                <c:ptCount val="5"/>
                <c:lvl>
                  <c:pt idx="0">
                    <c:v>Offered a self-serve salad bar to students</c:v>
                  </c:pt>
                  <c:pt idx="1">
                    <c:v>Used attractive displays for fruits and vegetables in the cafeteria</c:v>
                  </c:pt>
                  <c:pt idx="2">
                    <c:v>Placed fruits and vegetables near the cafeteria cashier, where they are easy to access</c:v>
                  </c:pt>
                  <c:pt idx="3">
                    <c:v>Planted a school food or vegetable garden</c:v>
                  </c:pt>
                  <c:pt idx="4">
                    <c:v>Served locally or regionally grown foods in the cafeteria or classrooms</c:v>
                  </c:pt>
                </c:lvl>
                <c:lvl>
                  <c:pt idx="0">
                    <c:v>j.</c:v>
                  </c:pt>
                  <c:pt idx="1">
                    <c:v>i.</c:v>
                  </c:pt>
                  <c:pt idx="2">
                    <c:v>h.</c:v>
                  </c:pt>
                  <c:pt idx="3">
                    <c:v>g.</c:v>
                  </c:pt>
                  <c:pt idx="4">
                    <c:v>f.</c:v>
                  </c:pt>
                </c:lvl>
              </c:multiLvlStrCache>
            </c:multiLvlStrRef>
          </c:cat>
          <c:val>
            <c:numRef>
              <c:f>[Macro_2016P_charts.xlsm]DQ32_2!$E$2:$E$6</c:f>
              <c:numCache>
                <c:formatCode>General</c:formatCode>
                <c:ptCount val="5"/>
                <c:pt idx="0">
                  <c:v>57.1</c:v>
                </c:pt>
                <c:pt idx="1">
                  <c:v>63.7</c:v>
                </c:pt>
                <c:pt idx="2">
                  <c:v>81.8</c:v>
                </c:pt>
                <c:pt idx="3">
                  <c:v>18.2</c:v>
                </c:pt>
                <c:pt idx="4">
                  <c:v>28.6</c:v>
                </c:pt>
              </c:numCache>
            </c:numRef>
          </c:val>
        </c:ser>
        <c:ser>
          <c:idx val="2"/>
          <c:order val="2"/>
          <c:tx>
            <c:strRef>
              <c:f>[Macro_2016P_charts.xlsm]DQ32_2!$F$1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[Macro_2016P_charts.xlsm]DQ32_2!$B$2:$C$6</c:f>
              <c:multiLvlStrCache>
                <c:ptCount val="5"/>
                <c:lvl>
                  <c:pt idx="0">
                    <c:v>Offered a self-serve salad bar to students</c:v>
                  </c:pt>
                  <c:pt idx="1">
                    <c:v>Used attractive displays for fruits and vegetables in the cafeteria</c:v>
                  </c:pt>
                  <c:pt idx="2">
                    <c:v>Placed fruits and vegetables near the cafeteria cashier, where they are easy to access</c:v>
                  </c:pt>
                  <c:pt idx="3">
                    <c:v>Planted a school food or vegetable garden</c:v>
                  </c:pt>
                  <c:pt idx="4">
                    <c:v>Served locally or regionally grown foods in the cafeteria or classrooms</c:v>
                  </c:pt>
                </c:lvl>
                <c:lvl>
                  <c:pt idx="0">
                    <c:v>j.</c:v>
                  </c:pt>
                  <c:pt idx="1">
                    <c:v>i.</c:v>
                  </c:pt>
                  <c:pt idx="2">
                    <c:v>h.</c:v>
                  </c:pt>
                  <c:pt idx="3">
                    <c:v>g.</c:v>
                  </c:pt>
                  <c:pt idx="4">
                    <c:v>f.</c:v>
                  </c:pt>
                </c:lvl>
              </c:multiLvlStrCache>
            </c:multiLvlStrRef>
          </c:cat>
          <c:val>
            <c:numRef>
              <c:f>[Macro_2016P_charts.xlsm]DQ32_2!$F$2:$F$6</c:f>
              <c:numCache>
                <c:formatCode>General</c:formatCode>
                <c:ptCount val="5"/>
                <c:pt idx="0">
                  <c:v>39.1</c:v>
                </c:pt>
                <c:pt idx="1">
                  <c:v>75.8</c:v>
                </c:pt>
                <c:pt idx="2">
                  <c:v>80.7</c:v>
                </c:pt>
                <c:pt idx="3">
                  <c:v>19.8</c:v>
                </c:pt>
                <c:pt idx="4">
                  <c:v>37.299999999999997</c:v>
                </c:pt>
              </c:numCache>
            </c:numRef>
          </c:val>
        </c:ser>
        <c:ser>
          <c:idx val="3"/>
          <c:order val="3"/>
          <c:tx>
            <c:strRef>
              <c:f>[Macro_2016P_charts.xlsm]DQ32_2!$G$1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[Macro_2016P_charts.xlsm]DQ32_2!$B$2:$C$6</c:f>
              <c:multiLvlStrCache>
                <c:ptCount val="5"/>
                <c:lvl>
                  <c:pt idx="0">
                    <c:v>Offered a self-serve salad bar to students</c:v>
                  </c:pt>
                  <c:pt idx="1">
                    <c:v>Used attractive displays for fruits and vegetables in the cafeteria</c:v>
                  </c:pt>
                  <c:pt idx="2">
                    <c:v>Placed fruits and vegetables near the cafeteria cashier, where they are easy to access</c:v>
                  </c:pt>
                  <c:pt idx="3">
                    <c:v>Planted a school food or vegetable garden</c:v>
                  </c:pt>
                  <c:pt idx="4">
                    <c:v>Served locally or regionally grown foods in the cafeteria or classrooms</c:v>
                  </c:pt>
                </c:lvl>
                <c:lvl>
                  <c:pt idx="0">
                    <c:v>j.</c:v>
                  </c:pt>
                  <c:pt idx="1">
                    <c:v>i.</c:v>
                  </c:pt>
                  <c:pt idx="2">
                    <c:v>h.</c:v>
                  </c:pt>
                  <c:pt idx="3">
                    <c:v>g.</c:v>
                  </c:pt>
                  <c:pt idx="4">
                    <c:v>f.</c:v>
                  </c:pt>
                </c:lvl>
              </c:multiLvlStrCache>
            </c:multiLvlStrRef>
          </c:cat>
          <c:val>
            <c:numRef>
              <c:f>[Macro_2016P_charts.xlsm]DQ32_2!$G$2:$G$6</c:f>
              <c:numCache>
                <c:formatCode>General</c:formatCode>
                <c:ptCount val="5"/>
                <c:pt idx="0">
                  <c:v>47.8</c:v>
                </c:pt>
                <c:pt idx="1">
                  <c:v>74.5</c:v>
                </c:pt>
                <c:pt idx="2">
                  <c:v>82.4</c:v>
                </c:pt>
                <c:pt idx="3">
                  <c:v>20.9</c:v>
                </c:pt>
                <c:pt idx="4">
                  <c:v>31.1</c:v>
                </c:pt>
              </c:numCache>
            </c:numRef>
          </c:val>
        </c:ser>
        <c:dLbls>
          <c:showLegendKey val="0"/>
          <c:showVal val="1"/>
          <c:showCatName val="0"/>
          <c:showSerName val="0"/>
          <c:showPercent val="0"/>
          <c:showBubbleSize val="0"/>
        </c:dLbls>
        <c:gapWidth val="300"/>
        <c:overlap val="-4"/>
        <c:axId val="473483800"/>
        <c:axId val="473484192"/>
      </c:barChart>
      <c:catAx>
        <c:axId val="473483800"/>
        <c:scaling>
          <c:orientation val="minMax"/>
        </c:scaling>
        <c:delete val="0"/>
        <c:axPos val="l"/>
        <c:numFmt formatCode="General" sourceLinked="0"/>
        <c:majorTickMark val="none"/>
        <c:minorTickMark val="none"/>
        <c:tickLblPos val="none"/>
        <c:spPr>
          <a:ln w="12700">
            <a:solidFill>
              <a:srgbClr val="000000"/>
            </a:solidFill>
            <a:prstDash val="solid"/>
          </a:ln>
        </c:spPr>
        <c:crossAx val="473484192"/>
        <c:crosses val="autoZero"/>
        <c:auto val="1"/>
        <c:lblAlgn val="ctr"/>
        <c:lblOffset val="100"/>
        <c:tickLblSkip val="1"/>
        <c:noMultiLvlLbl val="1"/>
      </c:catAx>
      <c:valAx>
        <c:axId val="47348419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473483800"/>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[Macro_2016P_charts.xlsm]DQ32_3!$D$1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[Macro_2016P_charts.xlsm]DQ32_3!$B$2:$C$5</c:f>
              <c:multiLvlStrCache>
                <c:ptCount val="4"/>
                <c:lvl>
                  <c:pt idx="0">
                    <c:v>Prohibited less nutritious foods and beverages (e.g., candy, baked goods) from being sold for fundraising purposes</c:v>
                  </c:pt>
                  <c:pt idx="1">
                    <c:v>Prohibited school staff from giving students food or food coupons as a reward for good behavior or good academic performance</c:v>
                  </c:pt>
                  <c:pt idx="2">
                    <c:v>Encouraged students to drink plain water</c:v>
                  </c:pt>
                  <c:pt idx="3">
                    <c:v>Labeled healthful foods with appealing names (e.g., crunchy carrots)</c:v>
                  </c:pt>
                </c:lvl>
                <c:lvl>
                  <c:pt idx="0">
                    <c:v>n.</c:v>
                  </c:pt>
                  <c:pt idx="1">
                    <c:v>m.</c:v>
                  </c:pt>
                  <c:pt idx="2">
                    <c:v>l.</c:v>
                  </c:pt>
                  <c:pt idx="3">
                    <c:v>k.</c:v>
                  </c:pt>
                </c:lvl>
              </c:multiLvlStrCache>
            </c:multiLvlStrRef>
          </c:cat>
          <c:val>
            <c:numRef>
              <c:f>[Macro_2016P_charts.xlsm]DQ32_3!$D$2:$D$5</c:f>
              <c:numCache>
                <c:formatCode>General</c:formatCode>
                <c:ptCount val="4"/>
                <c:pt idx="0">
                  <c:v>41</c:v>
                </c:pt>
                <c:pt idx="1">
                  <c:v>25.6</c:v>
                </c:pt>
                <c:pt idx="2">
                  <c:v>76.099999999999994</c:v>
                </c:pt>
                <c:pt idx="3">
                  <c:v>38.6</c:v>
                </c:pt>
              </c:numCache>
            </c:numRef>
          </c:val>
        </c:ser>
        <c:ser>
          <c:idx val="1"/>
          <c:order val="1"/>
          <c:tx>
            <c:strRef>
              <c:f>[Macro_2016P_charts.xlsm]DQ32_3!$E$1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[Macro_2016P_charts.xlsm]DQ32_3!$B$2:$C$5</c:f>
              <c:multiLvlStrCache>
                <c:ptCount val="4"/>
                <c:lvl>
                  <c:pt idx="0">
                    <c:v>Prohibited less nutritious foods and beverages (e.g., candy, baked goods) from being sold for fundraising purposes</c:v>
                  </c:pt>
                  <c:pt idx="1">
                    <c:v>Prohibited school staff from giving students food or food coupons as a reward for good behavior or good academic performance</c:v>
                  </c:pt>
                  <c:pt idx="2">
                    <c:v>Encouraged students to drink plain water</c:v>
                  </c:pt>
                  <c:pt idx="3">
                    <c:v>Labeled healthful foods with appealing names (e.g., crunchy carrots)</c:v>
                  </c:pt>
                </c:lvl>
                <c:lvl>
                  <c:pt idx="0">
                    <c:v>n.</c:v>
                  </c:pt>
                  <c:pt idx="1">
                    <c:v>m.</c:v>
                  </c:pt>
                  <c:pt idx="2">
                    <c:v>l.</c:v>
                  </c:pt>
                  <c:pt idx="3">
                    <c:v>k.</c:v>
                  </c:pt>
                </c:lvl>
              </c:multiLvlStrCache>
            </c:multiLvlStrRef>
          </c:cat>
          <c:val>
            <c:numRef>
              <c:f>[Macro_2016P_charts.xlsm]DQ32_3!$E$2:$E$5</c:f>
              <c:numCache>
                <c:formatCode>General</c:formatCode>
                <c:ptCount val="4"/>
                <c:pt idx="0">
                  <c:v>29.8</c:v>
                </c:pt>
                <c:pt idx="1">
                  <c:v>21.4</c:v>
                </c:pt>
                <c:pt idx="2">
                  <c:v>74.099999999999994</c:v>
                </c:pt>
                <c:pt idx="3">
                  <c:v>39</c:v>
                </c:pt>
              </c:numCache>
            </c:numRef>
          </c:val>
        </c:ser>
        <c:ser>
          <c:idx val="2"/>
          <c:order val="2"/>
          <c:tx>
            <c:strRef>
              <c:f>[Macro_2016P_charts.xlsm]DQ32_3!$F$1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[Macro_2016P_charts.xlsm]DQ32_3!$B$2:$C$5</c:f>
              <c:multiLvlStrCache>
                <c:ptCount val="4"/>
                <c:lvl>
                  <c:pt idx="0">
                    <c:v>Prohibited less nutritious foods and beverages (e.g., candy, baked goods) from being sold for fundraising purposes</c:v>
                  </c:pt>
                  <c:pt idx="1">
                    <c:v>Prohibited school staff from giving students food or food coupons as a reward for good behavior or good academic performance</c:v>
                  </c:pt>
                  <c:pt idx="2">
                    <c:v>Encouraged students to drink plain water</c:v>
                  </c:pt>
                  <c:pt idx="3">
                    <c:v>Labeled healthful foods with appealing names (e.g., crunchy carrots)</c:v>
                  </c:pt>
                </c:lvl>
                <c:lvl>
                  <c:pt idx="0">
                    <c:v>n.</c:v>
                  </c:pt>
                  <c:pt idx="1">
                    <c:v>m.</c:v>
                  </c:pt>
                  <c:pt idx="2">
                    <c:v>l.</c:v>
                  </c:pt>
                  <c:pt idx="3">
                    <c:v>k.</c:v>
                  </c:pt>
                </c:lvl>
              </c:multiLvlStrCache>
            </c:multiLvlStrRef>
          </c:cat>
          <c:val>
            <c:numRef>
              <c:f>[Macro_2016P_charts.xlsm]DQ32_3!$F$2:$F$5</c:f>
              <c:numCache>
                <c:formatCode>General</c:formatCode>
                <c:ptCount val="4"/>
                <c:pt idx="0">
                  <c:v>36.9</c:v>
                </c:pt>
                <c:pt idx="1">
                  <c:v>25.5</c:v>
                </c:pt>
                <c:pt idx="2">
                  <c:v>80.099999999999994</c:v>
                </c:pt>
                <c:pt idx="3">
                  <c:v>39.4</c:v>
                </c:pt>
              </c:numCache>
            </c:numRef>
          </c:val>
        </c:ser>
        <c:ser>
          <c:idx val="3"/>
          <c:order val="3"/>
          <c:tx>
            <c:strRef>
              <c:f>[Macro_2016P_charts.xlsm]DQ32_3!$G$1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[Macro_2016P_charts.xlsm]DQ32_3!$B$2:$C$5</c:f>
              <c:multiLvlStrCache>
                <c:ptCount val="4"/>
                <c:lvl>
                  <c:pt idx="0">
                    <c:v>Prohibited less nutritious foods and beverages (e.g., candy, baked goods) from being sold for fundraising purposes</c:v>
                  </c:pt>
                  <c:pt idx="1">
                    <c:v>Prohibited school staff from giving students food or food coupons as a reward for good behavior or good academic performance</c:v>
                  </c:pt>
                  <c:pt idx="2">
                    <c:v>Encouraged students to drink plain water</c:v>
                  </c:pt>
                  <c:pt idx="3">
                    <c:v>Labeled healthful foods with appealing names (e.g., crunchy carrots)</c:v>
                  </c:pt>
                </c:lvl>
                <c:lvl>
                  <c:pt idx="0">
                    <c:v>n.</c:v>
                  </c:pt>
                  <c:pt idx="1">
                    <c:v>m.</c:v>
                  </c:pt>
                  <c:pt idx="2">
                    <c:v>l.</c:v>
                  </c:pt>
                  <c:pt idx="3">
                    <c:v>k.</c:v>
                  </c:pt>
                </c:lvl>
              </c:multiLvlStrCache>
            </c:multiLvlStrRef>
          </c:cat>
          <c:val>
            <c:numRef>
              <c:f>[Macro_2016P_charts.xlsm]DQ32_3!$G$2:$G$5</c:f>
              <c:numCache>
                <c:formatCode>General</c:formatCode>
                <c:ptCount val="4"/>
                <c:pt idx="0">
                  <c:v>50.1</c:v>
                </c:pt>
                <c:pt idx="1">
                  <c:v>27.3</c:v>
                </c:pt>
                <c:pt idx="2">
                  <c:v>71.7</c:v>
                </c:pt>
                <c:pt idx="3">
                  <c:v>37.5</c:v>
                </c:pt>
              </c:numCache>
            </c:numRef>
          </c:val>
        </c:ser>
        <c:dLbls>
          <c:showLegendKey val="0"/>
          <c:showVal val="1"/>
          <c:showCatName val="0"/>
          <c:showSerName val="0"/>
          <c:showPercent val="0"/>
          <c:showBubbleSize val="0"/>
        </c:dLbls>
        <c:gapWidth val="300"/>
        <c:overlap val="-4"/>
        <c:axId val="473484976"/>
        <c:axId val="473485368"/>
      </c:barChart>
      <c:catAx>
        <c:axId val="473484976"/>
        <c:scaling>
          <c:orientation val="minMax"/>
        </c:scaling>
        <c:delete val="0"/>
        <c:axPos val="l"/>
        <c:numFmt formatCode="General" sourceLinked="0"/>
        <c:majorTickMark val="none"/>
        <c:minorTickMark val="none"/>
        <c:tickLblPos val="none"/>
        <c:spPr>
          <a:ln w="12700">
            <a:solidFill>
              <a:srgbClr val="000000"/>
            </a:solidFill>
            <a:prstDash val="solid"/>
          </a:ln>
        </c:spPr>
        <c:crossAx val="473485368"/>
        <c:crosses val="autoZero"/>
        <c:auto val="1"/>
        <c:lblAlgn val="ctr"/>
        <c:lblOffset val="100"/>
        <c:tickLblSkip val="1"/>
        <c:noMultiLvlLbl val="1"/>
      </c:catAx>
      <c:valAx>
        <c:axId val="4734853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473484976"/>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[Macro_2016P_charts.xlsm]DQ33_1!$D$1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[Macro_2016P_charts.xlsm]DQ33_1!$B$2:$C$6</c:f>
              <c:multiLvlStrCache>
                <c:ptCount val="5"/>
                <c:lvl>
                  <c:pt idx="0">
                    <c:v>In curricula or other educational materials (including assignment books, school supplies, book covers, and electronic media)</c:v>
                  </c:pt>
                  <c:pt idx="1">
                    <c:v>In school publications (e.g., newsletters, newspapers, web sites, or other school publications)</c:v>
                  </c:pt>
                  <c:pt idx="2">
                    <c:v>On school buses or other vehicles used to transport students</c:v>
                  </c:pt>
                  <c:pt idx="3">
                    <c:v>On school grounds including on the outside of the school building, on playing fields, or other areas of the campus</c:v>
                  </c:pt>
                  <c:pt idx="4">
                    <c:v>In school buildings</c:v>
                  </c:pt>
                </c:lvl>
                <c:lvl>
                  <c:pt idx="0">
                    <c:v>e.</c:v>
                  </c:pt>
                  <c:pt idx="1">
                    <c:v>d.</c:v>
                  </c:pt>
                  <c:pt idx="2">
                    <c:v>c.</c:v>
                  </c:pt>
                  <c:pt idx="3">
                    <c:v>b.</c:v>
                  </c:pt>
                  <c:pt idx="4">
                    <c:v>a.</c:v>
                  </c:pt>
                </c:lvl>
              </c:multiLvlStrCache>
            </c:multiLvlStrRef>
          </c:cat>
          <c:val>
            <c:numRef>
              <c:f>[Macro_2016P_charts.xlsm]DQ33_1!$D$2:$D$6</c:f>
              <c:numCache>
                <c:formatCode>General</c:formatCode>
                <c:ptCount val="5"/>
                <c:pt idx="0">
                  <c:v>51.6</c:v>
                </c:pt>
                <c:pt idx="1">
                  <c:v>47.4</c:v>
                </c:pt>
                <c:pt idx="2">
                  <c:v>63.4</c:v>
                </c:pt>
                <c:pt idx="3">
                  <c:v>42.9</c:v>
                </c:pt>
                <c:pt idx="4">
                  <c:v>54.2</c:v>
                </c:pt>
              </c:numCache>
            </c:numRef>
          </c:val>
        </c:ser>
        <c:ser>
          <c:idx val="1"/>
          <c:order val="1"/>
          <c:tx>
            <c:strRef>
              <c:f>[Macro_2016P_charts.xlsm]DQ33_1!$E$1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[Macro_2016P_charts.xlsm]DQ33_1!$B$2:$C$6</c:f>
              <c:multiLvlStrCache>
                <c:ptCount val="5"/>
                <c:lvl>
                  <c:pt idx="0">
                    <c:v>In curricula or other educational materials (including assignment books, school supplies, book covers, and electronic media)</c:v>
                  </c:pt>
                  <c:pt idx="1">
                    <c:v>In school publications (e.g., newsletters, newspapers, web sites, or other school publications)</c:v>
                  </c:pt>
                  <c:pt idx="2">
                    <c:v>On school buses or other vehicles used to transport students</c:v>
                  </c:pt>
                  <c:pt idx="3">
                    <c:v>On school grounds including on the outside of the school building, on playing fields, or other areas of the campus</c:v>
                  </c:pt>
                  <c:pt idx="4">
                    <c:v>In school buildings</c:v>
                  </c:pt>
                </c:lvl>
                <c:lvl>
                  <c:pt idx="0">
                    <c:v>e.</c:v>
                  </c:pt>
                  <c:pt idx="1">
                    <c:v>d.</c:v>
                  </c:pt>
                  <c:pt idx="2">
                    <c:v>c.</c:v>
                  </c:pt>
                  <c:pt idx="3">
                    <c:v>b.</c:v>
                  </c:pt>
                  <c:pt idx="4">
                    <c:v>a.</c:v>
                  </c:pt>
                </c:lvl>
              </c:multiLvlStrCache>
            </c:multiLvlStrRef>
          </c:cat>
          <c:val>
            <c:numRef>
              <c:f>[Macro_2016P_charts.xlsm]DQ33_1!$E$2:$E$6</c:f>
              <c:numCache>
                <c:formatCode>General</c:formatCode>
                <c:ptCount val="5"/>
                <c:pt idx="0">
                  <c:v>35.6</c:v>
                </c:pt>
                <c:pt idx="1">
                  <c:v>21.2</c:v>
                </c:pt>
                <c:pt idx="2">
                  <c:v>46.2</c:v>
                </c:pt>
                <c:pt idx="3">
                  <c:v>33</c:v>
                </c:pt>
                <c:pt idx="4">
                  <c:v>39.299999999999997</c:v>
                </c:pt>
              </c:numCache>
            </c:numRef>
          </c:val>
        </c:ser>
        <c:ser>
          <c:idx val="2"/>
          <c:order val="2"/>
          <c:tx>
            <c:strRef>
              <c:f>[Macro_2016P_charts.xlsm]DQ33_1!$F$1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[Macro_2016P_charts.xlsm]DQ33_1!$B$2:$C$6</c:f>
              <c:multiLvlStrCache>
                <c:ptCount val="5"/>
                <c:lvl>
                  <c:pt idx="0">
                    <c:v>In curricula or other educational materials (including assignment books, school supplies, book covers, and electronic media)</c:v>
                  </c:pt>
                  <c:pt idx="1">
                    <c:v>In school publications (e.g., newsletters, newspapers, web sites, or other school publications)</c:v>
                  </c:pt>
                  <c:pt idx="2">
                    <c:v>On school buses or other vehicles used to transport students</c:v>
                  </c:pt>
                  <c:pt idx="3">
                    <c:v>On school grounds including on the outside of the school building, on playing fields, or other areas of the campus</c:v>
                  </c:pt>
                  <c:pt idx="4">
                    <c:v>In school buildings</c:v>
                  </c:pt>
                </c:lvl>
                <c:lvl>
                  <c:pt idx="0">
                    <c:v>e.</c:v>
                  </c:pt>
                  <c:pt idx="1">
                    <c:v>d.</c:v>
                  </c:pt>
                  <c:pt idx="2">
                    <c:v>c.</c:v>
                  </c:pt>
                  <c:pt idx="3">
                    <c:v>b.</c:v>
                  </c:pt>
                  <c:pt idx="4">
                    <c:v>a.</c:v>
                  </c:pt>
                </c:lvl>
              </c:multiLvlStrCache>
            </c:multiLvlStrRef>
          </c:cat>
          <c:val>
            <c:numRef>
              <c:f>[Macro_2016P_charts.xlsm]DQ33_1!$F$2:$F$6</c:f>
              <c:numCache>
                <c:formatCode>General</c:formatCode>
                <c:ptCount val="5"/>
                <c:pt idx="0">
                  <c:v>58.1</c:v>
                </c:pt>
                <c:pt idx="1">
                  <c:v>57.1</c:v>
                </c:pt>
                <c:pt idx="2">
                  <c:v>65.8</c:v>
                </c:pt>
                <c:pt idx="3">
                  <c:v>49.7</c:v>
                </c:pt>
                <c:pt idx="4">
                  <c:v>56.7</c:v>
                </c:pt>
              </c:numCache>
            </c:numRef>
          </c:val>
        </c:ser>
        <c:ser>
          <c:idx val="3"/>
          <c:order val="3"/>
          <c:tx>
            <c:strRef>
              <c:f>[Macro_2016P_charts.xlsm]DQ33_1!$G$1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[Macro_2016P_charts.xlsm]DQ33_1!$B$2:$C$6</c:f>
              <c:multiLvlStrCache>
                <c:ptCount val="5"/>
                <c:lvl>
                  <c:pt idx="0">
                    <c:v>In curricula or other educational materials (including assignment books, school supplies, book covers, and electronic media)</c:v>
                  </c:pt>
                  <c:pt idx="1">
                    <c:v>In school publications (e.g., newsletters, newspapers, web sites, or other school publications)</c:v>
                  </c:pt>
                  <c:pt idx="2">
                    <c:v>On school buses or other vehicles used to transport students</c:v>
                  </c:pt>
                  <c:pt idx="3">
                    <c:v>On school grounds including on the outside of the school building, on playing fields, or other areas of the campus</c:v>
                  </c:pt>
                  <c:pt idx="4">
                    <c:v>In school buildings</c:v>
                  </c:pt>
                </c:lvl>
                <c:lvl>
                  <c:pt idx="0">
                    <c:v>e.</c:v>
                  </c:pt>
                  <c:pt idx="1">
                    <c:v>d.</c:v>
                  </c:pt>
                  <c:pt idx="2">
                    <c:v>c.</c:v>
                  </c:pt>
                  <c:pt idx="3">
                    <c:v>b.</c:v>
                  </c:pt>
                  <c:pt idx="4">
                    <c:v>a.</c:v>
                  </c:pt>
                </c:lvl>
              </c:multiLvlStrCache>
            </c:multiLvlStrRef>
          </c:cat>
          <c:val>
            <c:numRef>
              <c:f>[Macro_2016P_charts.xlsm]DQ33_1!$G$2:$G$6</c:f>
              <c:numCache>
                <c:formatCode>General</c:formatCode>
                <c:ptCount val="5"/>
                <c:pt idx="0">
                  <c:v>48.7</c:v>
                </c:pt>
                <c:pt idx="1">
                  <c:v>44.2</c:v>
                </c:pt>
                <c:pt idx="2">
                  <c:v>66.599999999999994</c:v>
                </c:pt>
                <c:pt idx="3">
                  <c:v>37.5</c:v>
                </c:pt>
                <c:pt idx="4">
                  <c:v>56.4</c:v>
                </c:pt>
              </c:numCache>
            </c:numRef>
          </c:val>
        </c:ser>
        <c:dLbls>
          <c:showLegendKey val="0"/>
          <c:showVal val="1"/>
          <c:showCatName val="0"/>
          <c:showSerName val="0"/>
          <c:showPercent val="0"/>
          <c:showBubbleSize val="0"/>
        </c:dLbls>
        <c:gapWidth val="300"/>
        <c:overlap val="-4"/>
        <c:axId val="473486152"/>
        <c:axId val="473486544"/>
      </c:barChart>
      <c:catAx>
        <c:axId val="473486152"/>
        <c:scaling>
          <c:orientation val="minMax"/>
        </c:scaling>
        <c:delete val="0"/>
        <c:axPos val="l"/>
        <c:numFmt formatCode="General" sourceLinked="0"/>
        <c:majorTickMark val="none"/>
        <c:minorTickMark val="none"/>
        <c:tickLblPos val="none"/>
        <c:spPr>
          <a:ln w="12700">
            <a:solidFill>
              <a:srgbClr val="000000"/>
            </a:solidFill>
            <a:prstDash val="solid"/>
          </a:ln>
        </c:spPr>
        <c:crossAx val="473486544"/>
        <c:crosses val="autoZero"/>
        <c:auto val="1"/>
        <c:lblAlgn val="ctr"/>
        <c:lblOffset val="100"/>
        <c:tickLblSkip val="1"/>
        <c:noMultiLvlLbl val="1"/>
      </c:catAx>
      <c:valAx>
        <c:axId val="47348654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473486152"/>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[Macro_2016P_charts.xlsm]DQ34_1!$D$1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[Macro_2016P_charts.xlsm]DQ34_1!$B$2:$C$4</c:f>
              <c:multiLvlStrCache>
                <c:ptCount val="3"/>
                <c:lvl>
                  <c:pt idx="0">
                    <c:v>No</c:v>
                  </c:pt>
                  <c:pt idx="1">
                    <c:v>Yes, in certain locations</c:v>
                  </c:pt>
                  <c:pt idx="2">
                    <c:v>Yes, in all locations</c:v>
                  </c:pt>
                </c:lvl>
                <c:lvl>
                  <c:pt idx="0">
                    <c:v>c.</c:v>
                  </c:pt>
                  <c:pt idx="1">
                    <c:v>b.</c:v>
                  </c:pt>
                  <c:pt idx="2">
                    <c:v>a.</c:v>
                  </c:pt>
                </c:lvl>
              </c:multiLvlStrCache>
            </c:multiLvlStrRef>
          </c:cat>
          <c:val>
            <c:numRef>
              <c:f>[Macro_2016P_charts.xlsm]DQ34_1!$D$2:$D$4</c:f>
              <c:numCache>
                <c:formatCode>General</c:formatCode>
                <c:ptCount val="3"/>
                <c:pt idx="0">
                  <c:v>11.8</c:v>
                </c:pt>
                <c:pt idx="1">
                  <c:v>31.1</c:v>
                </c:pt>
                <c:pt idx="2">
                  <c:v>57.1</c:v>
                </c:pt>
              </c:numCache>
            </c:numRef>
          </c:val>
        </c:ser>
        <c:ser>
          <c:idx val="1"/>
          <c:order val="1"/>
          <c:tx>
            <c:strRef>
              <c:f>[Macro_2016P_charts.xlsm]DQ34_1!$E$1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[Macro_2016P_charts.xlsm]DQ34_1!$B$2:$C$4</c:f>
              <c:multiLvlStrCache>
                <c:ptCount val="3"/>
                <c:lvl>
                  <c:pt idx="0">
                    <c:v>No</c:v>
                  </c:pt>
                  <c:pt idx="1">
                    <c:v>Yes, in certain locations</c:v>
                  </c:pt>
                  <c:pt idx="2">
                    <c:v>Yes, in all locations</c:v>
                  </c:pt>
                </c:lvl>
                <c:lvl>
                  <c:pt idx="0">
                    <c:v>c.</c:v>
                  </c:pt>
                  <c:pt idx="1">
                    <c:v>b.</c:v>
                  </c:pt>
                  <c:pt idx="2">
                    <c:v>a.</c:v>
                  </c:pt>
                </c:lvl>
              </c:multiLvlStrCache>
            </c:multiLvlStrRef>
          </c:cat>
          <c:val>
            <c:numRef>
              <c:f>[Macro_2016P_charts.xlsm]DQ34_1!$E$2:$E$4</c:f>
              <c:numCache>
                <c:formatCode>General</c:formatCode>
                <c:ptCount val="3"/>
                <c:pt idx="0">
                  <c:v>3.2</c:v>
                </c:pt>
                <c:pt idx="1">
                  <c:v>25.2</c:v>
                </c:pt>
                <c:pt idx="2">
                  <c:v>71.599999999999994</c:v>
                </c:pt>
              </c:numCache>
            </c:numRef>
          </c:val>
        </c:ser>
        <c:ser>
          <c:idx val="2"/>
          <c:order val="2"/>
          <c:tx>
            <c:strRef>
              <c:f>[Macro_2016P_charts.xlsm]DQ34_1!$F$1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[Macro_2016P_charts.xlsm]DQ34_1!$B$2:$C$4</c:f>
              <c:multiLvlStrCache>
                <c:ptCount val="3"/>
                <c:lvl>
                  <c:pt idx="0">
                    <c:v>No</c:v>
                  </c:pt>
                  <c:pt idx="1">
                    <c:v>Yes, in certain locations</c:v>
                  </c:pt>
                  <c:pt idx="2">
                    <c:v>Yes, in all locations</c:v>
                  </c:pt>
                </c:lvl>
                <c:lvl>
                  <c:pt idx="0">
                    <c:v>c.</c:v>
                  </c:pt>
                  <c:pt idx="1">
                    <c:v>b.</c:v>
                  </c:pt>
                  <c:pt idx="2">
                    <c:v>a.</c:v>
                  </c:pt>
                </c:lvl>
              </c:multiLvlStrCache>
            </c:multiLvlStrRef>
          </c:cat>
          <c:val>
            <c:numRef>
              <c:f>[Macro_2016P_charts.xlsm]DQ34_1!$F$2:$F$4</c:f>
              <c:numCache>
                <c:formatCode>General</c:formatCode>
                <c:ptCount val="3"/>
                <c:pt idx="0">
                  <c:v>18.899999999999999</c:v>
                </c:pt>
                <c:pt idx="1">
                  <c:v>36.5</c:v>
                </c:pt>
                <c:pt idx="2">
                  <c:v>44.6</c:v>
                </c:pt>
              </c:numCache>
            </c:numRef>
          </c:val>
        </c:ser>
        <c:ser>
          <c:idx val="3"/>
          <c:order val="3"/>
          <c:tx>
            <c:strRef>
              <c:f>[Macro_2016P_charts.xlsm]DQ34_1!$G$1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[Macro_2016P_charts.xlsm]DQ34_1!$B$2:$C$4</c:f>
              <c:multiLvlStrCache>
                <c:ptCount val="3"/>
                <c:lvl>
                  <c:pt idx="0">
                    <c:v>No</c:v>
                  </c:pt>
                  <c:pt idx="1">
                    <c:v>Yes, in certain locations</c:v>
                  </c:pt>
                  <c:pt idx="2">
                    <c:v>Yes, in all locations</c:v>
                  </c:pt>
                </c:lvl>
                <c:lvl>
                  <c:pt idx="0">
                    <c:v>c.</c:v>
                  </c:pt>
                  <c:pt idx="1">
                    <c:v>b.</c:v>
                  </c:pt>
                  <c:pt idx="2">
                    <c:v>a.</c:v>
                  </c:pt>
                </c:lvl>
              </c:multiLvlStrCache>
            </c:multiLvlStrRef>
          </c:cat>
          <c:val>
            <c:numRef>
              <c:f>[Macro_2016P_charts.xlsm]DQ34_1!$G$2:$G$4</c:f>
              <c:numCache>
                <c:formatCode>General</c:formatCode>
                <c:ptCount val="3"/>
                <c:pt idx="0">
                  <c:v>5.7</c:v>
                </c:pt>
                <c:pt idx="1">
                  <c:v>26.1</c:v>
                </c:pt>
                <c:pt idx="2">
                  <c:v>68.2</c:v>
                </c:pt>
              </c:numCache>
            </c:numRef>
          </c:val>
        </c:ser>
        <c:dLbls>
          <c:showLegendKey val="0"/>
          <c:showVal val="1"/>
          <c:showCatName val="0"/>
          <c:showSerName val="0"/>
          <c:showPercent val="0"/>
          <c:showBubbleSize val="0"/>
        </c:dLbls>
        <c:gapWidth val="300"/>
        <c:overlap val="-4"/>
        <c:axId val="473487328"/>
        <c:axId val="473487720"/>
      </c:barChart>
      <c:catAx>
        <c:axId val="473487328"/>
        <c:scaling>
          <c:orientation val="minMax"/>
        </c:scaling>
        <c:delete val="0"/>
        <c:axPos val="l"/>
        <c:numFmt formatCode="General" sourceLinked="0"/>
        <c:majorTickMark val="none"/>
        <c:minorTickMark val="none"/>
        <c:tickLblPos val="none"/>
        <c:spPr>
          <a:ln w="12700">
            <a:solidFill>
              <a:srgbClr val="000000"/>
            </a:solidFill>
            <a:prstDash val="solid"/>
          </a:ln>
        </c:spPr>
        <c:crossAx val="473487720"/>
        <c:crosses val="autoZero"/>
        <c:auto val="1"/>
        <c:lblAlgn val="ctr"/>
        <c:lblOffset val="100"/>
        <c:tickLblSkip val="1"/>
        <c:noMultiLvlLbl val="1"/>
      </c:catAx>
      <c:valAx>
        <c:axId val="47348772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473487328"/>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v>All Schools</c:v>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[Macro_2016P_charts.xlsm]DQ34N_1!$D$2</c:f>
              <c:numCache>
                <c:formatCode>General</c:formatCode>
                <c:ptCount val="1"/>
                <c:pt idx="0">
                  <c:v>88.2</c:v>
                </c:pt>
              </c:numCache>
            </c:numRef>
          </c:val>
        </c:ser>
        <c:ser>
          <c:idx val="1"/>
          <c:order val="1"/>
          <c:tx>
            <c:v>Junior/Senior High Schools</c:v>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[Macro_2016P_charts.xlsm]DQ34N_1!$E$2</c:f>
              <c:numCache>
                <c:formatCode>General</c:formatCode>
                <c:ptCount val="1"/>
                <c:pt idx="0">
                  <c:v>96.8</c:v>
                </c:pt>
              </c:numCache>
            </c:numRef>
          </c:val>
        </c:ser>
        <c:ser>
          <c:idx val="2"/>
          <c:order val="2"/>
          <c:tx>
            <c:v>Middle Schools</c:v>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[Macro_2016P_charts.xlsm]DQ34N_1!$F$2</c:f>
              <c:numCache>
                <c:formatCode>General</c:formatCode>
                <c:ptCount val="1"/>
                <c:pt idx="0">
                  <c:v>81.099999999999994</c:v>
                </c:pt>
              </c:numCache>
            </c:numRef>
          </c:val>
        </c:ser>
        <c:ser>
          <c:idx val="3"/>
          <c:order val="3"/>
          <c:tx>
            <c:v>High Schools</c:v>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[Macro_2016P_charts.xlsm]DQ34N_1!$G$2</c:f>
              <c:numCache>
                <c:formatCode>General</c:formatCode>
                <c:ptCount val="1"/>
                <c:pt idx="0">
                  <c:v>94.3</c:v>
                </c:pt>
              </c:numCache>
            </c:numRef>
          </c:val>
        </c:ser>
        <c:dLbls>
          <c:showLegendKey val="0"/>
          <c:showVal val="1"/>
          <c:showCatName val="0"/>
          <c:showSerName val="0"/>
          <c:showPercent val="0"/>
          <c:showBubbleSize val="0"/>
        </c:dLbls>
        <c:gapWidth val="300"/>
        <c:overlap val="-4"/>
        <c:axId val="474353136"/>
        <c:axId val="474353528"/>
      </c:barChart>
      <c:catAx>
        <c:axId val="474353136"/>
        <c:scaling>
          <c:orientation val="minMax"/>
        </c:scaling>
        <c:delete val="0"/>
        <c:axPos val="l"/>
        <c:majorTickMark val="none"/>
        <c:minorTickMark val="none"/>
        <c:tickLblPos val="none"/>
        <c:spPr>
          <a:ln w="12700">
            <a:solidFill>
              <a:srgbClr val="000000"/>
            </a:solidFill>
            <a:prstDash val="solid"/>
          </a:ln>
        </c:spPr>
        <c:crossAx val="474353528"/>
        <c:crosses val="autoZero"/>
        <c:auto val="1"/>
        <c:lblAlgn val="ctr"/>
        <c:lblOffset val="100"/>
        <c:tickLblSkip val="1"/>
        <c:noMultiLvlLbl val="1"/>
      </c:catAx>
      <c:valAx>
        <c:axId val="47435352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474353136"/>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[Macro_2016P_charts.xlsm]DQ35_1!$D$1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[Macro_2016P_charts.xlsm]DQ35_1!$B$2:$C$6</c:f>
              <c:multiLvlStrCache>
                <c:ptCount val="5"/>
                <c:lvl>
                  <c:pt idx="0">
                    <c:v>Hallways throughout the school</c:v>
                  </c:pt>
                  <c:pt idx="1">
                    <c:v>Outdoor physical activity facilities and sports fields</c:v>
                  </c:pt>
                  <c:pt idx="2">
                    <c:v>Gymnasium or other indoor physical activity facilities</c:v>
                  </c:pt>
                  <c:pt idx="3">
                    <c:v>Cafeteria during lunch</c:v>
                  </c:pt>
                  <c:pt idx="4">
                    <c:v>Cafeteria during breakfast</c:v>
                  </c:pt>
                </c:lvl>
                <c:lvl>
                  <c:pt idx="0">
                    <c:v>e.</c:v>
                  </c:pt>
                  <c:pt idx="1">
                    <c:v>d.</c:v>
                  </c:pt>
                  <c:pt idx="2">
                    <c:v>c.</c:v>
                  </c:pt>
                  <c:pt idx="3">
                    <c:v>b.</c:v>
                  </c:pt>
                  <c:pt idx="4">
                    <c:v>a.</c:v>
                  </c:pt>
                </c:lvl>
              </c:multiLvlStrCache>
            </c:multiLvlStrRef>
          </c:cat>
          <c:val>
            <c:numRef>
              <c:f>[Macro_2016P_charts.xlsm]DQ35_1!$D$2:$D$6</c:f>
              <c:numCache>
                <c:formatCode>General</c:formatCode>
                <c:ptCount val="5"/>
                <c:pt idx="0">
                  <c:v>99.5</c:v>
                </c:pt>
                <c:pt idx="1">
                  <c:v>82.6</c:v>
                </c:pt>
                <c:pt idx="2">
                  <c:v>95.8</c:v>
                </c:pt>
                <c:pt idx="3">
                  <c:v>89.9</c:v>
                </c:pt>
                <c:pt idx="4">
                  <c:v>89.4</c:v>
                </c:pt>
              </c:numCache>
            </c:numRef>
          </c:val>
        </c:ser>
        <c:ser>
          <c:idx val="1"/>
          <c:order val="1"/>
          <c:tx>
            <c:strRef>
              <c:f>[Macro_2016P_charts.xlsm]DQ35_1!$E$1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[Macro_2016P_charts.xlsm]DQ35_1!$B$2:$C$6</c:f>
              <c:multiLvlStrCache>
                <c:ptCount val="5"/>
                <c:lvl>
                  <c:pt idx="0">
                    <c:v>Hallways throughout the school</c:v>
                  </c:pt>
                  <c:pt idx="1">
                    <c:v>Outdoor physical activity facilities and sports fields</c:v>
                  </c:pt>
                  <c:pt idx="2">
                    <c:v>Gymnasium or other indoor physical activity facilities</c:v>
                  </c:pt>
                  <c:pt idx="3">
                    <c:v>Cafeteria during lunch</c:v>
                  </c:pt>
                  <c:pt idx="4">
                    <c:v>Cafeteria during breakfast</c:v>
                  </c:pt>
                </c:lvl>
                <c:lvl>
                  <c:pt idx="0">
                    <c:v>e.</c:v>
                  </c:pt>
                  <c:pt idx="1">
                    <c:v>d.</c:v>
                  </c:pt>
                  <c:pt idx="2">
                    <c:v>c.</c:v>
                  </c:pt>
                  <c:pt idx="3">
                    <c:v>b.</c:v>
                  </c:pt>
                  <c:pt idx="4">
                    <c:v>a.</c:v>
                  </c:pt>
                </c:lvl>
              </c:multiLvlStrCache>
            </c:multiLvlStrRef>
          </c:cat>
          <c:val>
            <c:numRef>
              <c:f>[Macro_2016P_charts.xlsm]DQ35_1!$E$2:$E$6</c:f>
              <c:numCache>
                <c:formatCode>General</c:formatCode>
                <c:ptCount val="5"/>
                <c:pt idx="0">
                  <c:v>100</c:v>
                </c:pt>
                <c:pt idx="1">
                  <c:v>85.7</c:v>
                </c:pt>
                <c:pt idx="2">
                  <c:v>96.9</c:v>
                </c:pt>
                <c:pt idx="3">
                  <c:v>83.7</c:v>
                </c:pt>
                <c:pt idx="4">
                  <c:v>83.7</c:v>
                </c:pt>
              </c:numCache>
            </c:numRef>
          </c:val>
        </c:ser>
        <c:ser>
          <c:idx val="2"/>
          <c:order val="2"/>
          <c:tx>
            <c:strRef>
              <c:f>[Macro_2016P_charts.xlsm]DQ35_1!$F$1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[Macro_2016P_charts.xlsm]DQ35_1!$B$2:$C$6</c:f>
              <c:multiLvlStrCache>
                <c:ptCount val="5"/>
                <c:lvl>
                  <c:pt idx="0">
                    <c:v>Hallways throughout the school</c:v>
                  </c:pt>
                  <c:pt idx="1">
                    <c:v>Outdoor physical activity facilities and sports fields</c:v>
                  </c:pt>
                  <c:pt idx="2">
                    <c:v>Gymnasium or other indoor physical activity facilities</c:v>
                  </c:pt>
                  <c:pt idx="3">
                    <c:v>Cafeteria during lunch</c:v>
                  </c:pt>
                  <c:pt idx="4">
                    <c:v>Cafeteria during breakfast</c:v>
                  </c:pt>
                </c:lvl>
                <c:lvl>
                  <c:pt idx="0">
                    <c:v>e.</c:v>
                  </c:pt>
                  <c:pt idx="1">
                    <c:v>d.</c:v>
                  </c:pt>
                  <c:pt idx="2">
                    <c:v>c.</c:v>
                  </c:pt>
                  <c:pt idx="3">
                    <c:v>b.</c:v>
                  </c:pt>
                  <c:pt idx="4">
                    <c:v>a.</c:v>
                  </c:pt>
                </c:lvl>
              </c:multiLvlStrCache>
            </c:multiLvlStrRef>
          </c:cat>
          <c:val>
            <c:numRef>
              <c:f>[Macro_2016P_charts.xlsm]DQ35_1!$F$2:$F$6</c:f>
              <c:numCache>
                <c:formatCode>General</c:formatCode>
                <c:ptCount val="5"/>
                <c:pt idx="0">
                  <c:v>99</c:v>
                </c:pt>
                <c:pt idx="1">
                  <c:v>79</c:v>
                </c:pt>
                <c:pt idx="2">
                  <c:v>93.9</c:v>
                </c:pt>
                <c:pt idx="3">
                  <c:v>89.7</c:v>
                </c:pt>
                <c:pt idx="4">
                  <c:v>89.7</c:v>
                </c:pt>
              </c:numCache>
            </c:numRef>
          </c:val>
        </c:ser>
        <c:ser>
          <c:idx val="3"/>
          <c:order val="3"/>
          <c:tx>
            <c:strRef>
              <c:f>[Macro_2016P_charts.xlsm]DQ35_1!$G$1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[Macro_2016P_charts.xlsm]DQ35_1!$B$2:$C$6</c:f>
              <c:multiLvlStrCache>
                <c:ptCount val="5"/>
                <c:lvl>
                  <c:pt idx="0">
                    <c:v>Hallways throughout the school</c:v>
                  </c:pt>
                  <c:pt idx="1">
                    <c:v>Outdoor physical activity facilities and sports fields</c:v>
                  </c:pt>
                  <c:pt idx="2">
                    <c:v>Gymnasium or other indoor physical activity facilities</c:v>
                  </c:pt>
                  <c:pt idx="3">
                    <c:v>Cafeteria during lunch</c:v>
                  </c:pt>
                  <c:pt idx="4">
                    <c:v>Cafeteria during breakfast</c:v>
                  </c:pt>
                </c:lvl>
                <c:lvl>
                  <c:pt idx="0">
                    <c:v>e.</c:v>
                  </c:pt>
                  <c:pt idx="1">
                    <c:v>d.</c:v>
                  </c:pt>
                  <c:pt idx="2">
                    <c:v>c.</c:v>
                  </c:pt>
                  <c:pt idx="3">
                    <c:v>b.</c:v>
                  </c:pt>
                  <c:pt idx="4">
                    <c:v>a.</c:v>
                  </c:pt>
                </c:lvl>
              </c:multiLvlStrCache>
            </c:multiLvlStrRef>
          </c:cat>
          <c:val>
            <c:numRef>
              <c:f>[Macro_2016P_charts.xlsm]DQ35_1!$G$2:$G$6</c:f>
              <c:numCache>
                <c:formatCode>General</c:formatCode>
                <c:ptCount val="5"/>
                <c:pt idx="0">
                  <c:v>100</c:v>
                </c:pt>
                <c:pt idx="1">
                  <c:v>86.2</c:v>
                </c:pt>
                <c:pt idx="2">
                  <c:v>97.8</c:v>
                </c:pt>
                <c:pt idx="3">
                  <c:v>92.3</c:v>
                </c:pt>
                <c:pt idx="4">
                  <c:v>91.1</c:v>
                </c:pt>
              </c:numCache>
            </c:numRef>
          </c:val>
        </c:ser>
        <c:dLbls>
          <c:showLegendKey val="0"/>
          <c:showVal val="1"/>
          <c:showCatName val="0"/>
          <c:showSerName val="0"/>
          <c:showPercent val="0"/>
          <c:showBubbleSize val="0"/>
        </c:dLbls>
        <c:gapWidth val="300"/>
        <c:overlap val="-4"/>
        <c:axId val="474354312"/>
        <c:axId val="474354704"/>
      </c:barChart>
      <c:catAx>
        <c:axId val="474354312"/>
        <c:scaling>
          <c:orientation val="minMax"/>
        </c:scaling>
        <c:delete val="0"/>
        <c:axPos val="l"/>
        <c:numFmt formatCode="General" sourceLinked="0"/>
        <c:majorTickMark val="none"/>
        <c:minorTickMark val="none"/>
        <c:tickLblPos val="none"/>
        <c:spPr>
          <a:ln w="12700">
            <a:solidFill>
              <a:srgbClr val="000000"/>
            </a:solidFill>
            <a:prstDash val="solid"/>
          </a:ln>
        </c:spPr>
        <c:crossAx val="474354704"/>
        <c:crosses val="autoZero"/>
        <c:auto val="1"/>
        <c:lblAlgn val="ctr"/>
        <c:lblOffset val="100"/>
        <c:tickLblSkip val="1"/>
        <c:noMultiLvlLbl val="1"/>
      </c:catAx>
      <c:valAx>
        <c:axId val="47435470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474354312"/>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v>All Schools</c:v>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[Macro_2016P_charts.xlsm]DQ36_1!$D$2</c:f>
              <c:numCache>
                <c:formatCode>General</c:formatCode>
                <c:ptCount val="1"/>
                <c:pt idx="0">
                  <c:v>76.599999999999994</c:v>
                </c:pt>
              </c:numCache>
            </c:numRef>
          </c:val>
        </c:ser>
        <c:ser>
          <c:idx val="1"/>
          <c:order val="1"/>
          <c:tx>
            <c:v>Junior/Senior High Schools</c:v>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[Macro_2016P_charts.xlsm]DQ36_1!$E$2</c:f>
              <c:numCache>
                <c:formatCode>General</c:formatCode>
                <c:ptCount val="1"/>
                <c:pt idx="0">
                  <c:v>64.400000000000006</c:v>
                </c:pt>
              </c:numCache>
            </c:numRef>
          </c:val>
        </c:ser>
        <c:ser>
          <c:idx val="2"/>
          <c:order val="2"/>
          <c:tx>
            <c:v>Middle Schools</c:v>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[Macro_2016P_charts.xlsm]DQ36_1!$F$2</c:f>
              <c:numCache>
                <c:formatCode>General</c:formatCode>
                <c:ptCount val="1"/>
                <c:pt idx="0">
                  <c:v>78.099999999999994</c:v>
                </c:pt>
              </c:numCache>
            </c:numRef>
          </c:val>
        </c:ser>
        <c:ser>
          <c:idx val="3"/>
          <c:order val="3"/>
          <c:tx>
            <c:v>High Schools</c:v>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[Macro_2016P_charts.xlsm]DQ36_1!$G$2</c:f>
              <c:numCache>
                <c:formatCode>General</c:formatCode>
                <c:ptCount val="1"/>
                <c:pt idx="0">
                  <c:v>78.8</c:v>
                </c:pt>
              </c:numCache>
            </c:numRef>
          </c:val>
        </c:ser>
        <c:dLbls>
          <c:showLegendKey val="0"/>
          <c:showVal val="1"/>
          <c:showCatName val="0"/>
          <c:showSerName val="0"/>
          <c:showPercent val="0"/>
          <c:showBubbleSize val="0"/>
        </c:dLbls>
        <c:gapWidth val="300"/>
        <c:overlap val="-4"/>
        <c:axId val="474355488"/>
        <c:axId val="474355880"/>
      </c:barChart>
      <c:catAx>
        <c:axId val="474355488"/>
        <c:scaling>
          <c:orientation val="minMax"/>
        </c:scaling>
        <c:delete val="0"/>
        <c:axPos val="l"/>
        <c:majorTickMark val="none"/>
        <c:minorTickMark val="none"/>
        <c:tickLblPos val="none"/>
        <c:spPr>
          <a:ln w="12700">
            <a:solidFill>
              <a:srgbClr val="000000"/>
            </a:solidFill>
            <a:prstDash val="solid"/>
          </a:ln>
        </c:spPr>
        <c:crossAx val="474355880"/>
        <c:crosses val="autoZero"/>
        <c:auto val="1"/>
        <c:lblAlgn val="ctr"/>
        <c:lblOffset val="100"/>
        <c:tickLblSkip val="1"/>
        <c:noMultiLvlLbl val="1"/>
      </c:catAx>
      <c:valAx>
        <c:axId val="47435588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474355488"/>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v>All Schools</c:v>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[Macro_2016P_charts.xlsm]DQ37_1!$D$2</c:f>
              <c:numCache>
                <c:formatCode>General</c:formatCode>
                <c:ptCount val="1"/>
                <c:pt idx="0">
                  <c:v>37.4</c:v>
                </c:pt>
              </c:numCache>
            </c:numRef>
          </c:val>
        </c:ser>
        <c:ser>
          <c:idx val="1"/>
          <c:order val="1"/>
          <c:tx>
            <c:v>Junior/Senior High Schools</c:v>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[Macro_2016P_charts.xlsm]DQ37_1!$E$2</c:f>
              <c:numCache>
                <c:formatCode>General</c:formatCode>
                <c:ptCount val="1"/>
                <c:pt idx="0">
                  <c:v>38.1</c:v>
                </c:pt>
              </c:numCache>
            </c:numRef>
          </c:val>
        </c:ser>
        <c:ser>
          <c:idx val="2"/>
          <c:order val="2"/>
          <c:tx>
            <c:v>Middle Schools</c:v>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[Macro_2016P_charts.xlsm]DQ37_1!$F$2</c:f>
              <c:numCache>
                <c:formatCode>General</c:formatCode>
                <c:ptCount val="1"/>
                <c:pt idx="0">
                  <c:v>31.2</c:v>
                </c:pt>
              </c:numCache>
            </c:numRef>
          </c:val>
        </c:ser>
        <c:ser>
          <c:idx val="3"/>
          <c:order val="3"/>
          <c:tx>
            <c:v>High Schools</c:v>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[Macro_2016P_charts.xlsm]DQ37_1!$G$2</c:f>
              <c:numCache>
                <c:formatCode>General</c:formatCode>
                <c:ptCount val="1"/>
                <c:pt idx="0">
                  <c:v>44.9</c:v>
                </c:pt>
              </c:numCache>
            </c:numRef>
          </c:val>
        </c:ser>
        <c:dLbls>
          <c:showLegendKey val="0"/>
          <c:showVal val="1"/>
          <c:showCatName val="0"/>
          <c:showSerName val="0"/>
          <c:showPercent val="0"/>
          <c:showBubbleSize val="0"/>
        </c:dLbls>
        <c:gapWidth val="300"/>
        <c:overlap val="-4"/>
        <c:axId val="474356664"/>
        <c:axId val="474357056"/>
      </c:barChart>
      <c:catAx>
        <c:axId val="474356664"/>
        <c:scaling>
          <c:orientation val="minMax"/>
        </c:scaling>
        <c:delete val="0"/>
        <c:axPos val="l"/>
        <c:majorTickMark val="none"/>
        <c:minorTickMark val="none"/>
        <c:tickLblPos val="none"/>
        <c:spPr>
          <a:ln w="12700">
            <a:solidFill>
              <a:srgbClr val="000000"/>
            </a:solidFill>
            <a:prstDash val="solid"/>
          </a:ln>
        </c:spPr>
        <c:crossAx val="474357056"/>
        <c:crosses val="autoZero"/>
        <c:auto val="1"/>
        <c:lblAlgn val="ctr"/>
        <c:lblOffset val="100"/>
        <c:tickLblSkip val="1"/>
        <c:noMultiLvlLbl val="1"/>
      </c:catAx>
      <c:valAx>
        <c:axId val="47435705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474356664"/>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v>All Schools</c:v>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[Macro_2016P_charts.xlsm]DQ38_1!$D$2</c:f>
              <c:numCache>
                <c:formatCode>General</c:formatCode>
                <c:ptCount val="1"/>
                <c:pt idx="0">
                  <c:v>26.2</c:v>
                </c:pt>
              </c:numCache>
            </c:numRef>
          </c:val>
        </c:ser>
        <c:ser>
          <c:idx val="1"/>
          <c:order val="1"/>
          <c:tx>
            <c:v>Junior/Senior High Schools</c:v>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[Macro_2016P_charts.xlsm]DQ38_1!$E$2</c:f>
              <c:numCache>
                <c:formatCode>General</c:formatCode>
                <c:ptCount val="1"/>
                <c:pt idx="0">
                  <c:v>9.4</c:v>
                </c:pt>
              </c:numCache>
            </c:numRef>
          </c:val>
        </c:ser>
        <c:ser>
          <c:idx val="2"/>
          <c:order val="2"/>
          <c:tx>
            <c:v>Middle Schools</c:v>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[Macro_2016P_charts.xlsm]DQ38_1!$F$2</c:f>
              <c:numCache>
                <c:formatCode>General</c:formatCode>
                <c:ptCount val="1"/>
                <c:pt idx="0">
                  <c:v>29.9</c:v>
                </c:pt>
              </c:numCache>
            </c:numRef>
          </c:val>
        </c:ser>
        <c:ser>
          <c:idx val="3"/>
          <c:order val="3"/>
          <c:tx>
            <c:v>High Schools</c:v>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[Macro_2016P_charts.xlsm]DQ38_1!$G$2</c:f>
              <c:numCache>
                <c:formatCode>General</c:formatCode>
                <c:ptCount val="1"/>
                <c:pt idx="0">
                  <c:v>27.3</c:v>
                </c:pt>
              </c:numCache>
            </c:numRef>
          </c:val>
        </c:ser>
        <c:dLbls>
          <c:showLegendKey val="0"/>
          <c:showVal val="1"/>
          <c:showCatName val="0"/>
          <c:showSerName val="0"/>
          <c:showPercent val="0"/>
          <c:showBubbleSize val="0"/>
        </c:dLbls>
        <c:gapWidth val="300"/>
        <c:overlap val="-4"/>
        <c:axId val="474357840"/>
        <c:axId val="474358232"/>
      </c:barChart>
      <c:catAx>
        <c:axId val="474357840"/>
        <c:scaling>
          <c:orientation val="minMax"/>
        </c:scaling>
        <c:delete val="0"/>
        <c:axPos val="l"/>
        <c:majorTickMark val="none"/>
        <c:minorTickMark val="none"/>
        <c:tickLblPos val="none"/>
        <c:spPr>
          <a:ln w="12700">
            <a:solidFill>
              <a:srgbClr val="000000"/>
            </a:solidFill>
            <a:prstDash val="solid"/>
          </a:ln>
        </c:spPr>
        <c:crossAx val="474358232"/>
        <c:crosses val="autoZero"/>
        <c:auto val="1"/>
        <c:lblAlgn val="ctr"/>
        <c:lblOffset val="100"/>
        <c:tickLblSkip val="1"/>
        <c:noMultiLvlLbl val="1"/>
      </c:catAx>
      <c:valAx>
        <c:axId val="47435823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474357840"/>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v>All Schools</c:v>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DQ03_1!$D$2</c:f>
              <c:numCache>
                <c:formatCode>General</c:formatCode>
                <c:ptCount val="1"/>
                <c:pt idx="0">
                  <c:v>40.799999999999997</c:v>
                </c:pt>
              </c:numCache>
            </c:numRef>
          </c:val>
        </c:ser>
        <c:ser>
          <c:idx val="1"/>
          <c:order val="1"/>
          <c:tx>
            <c:v>Junior/Senior High Schools</c:v>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DQ03_1!$E$2</c:f>
              <c:numCache>
                <c:formatCode>General</c:formatCode>
                <c:ptCount val="1"/>
                <c:pt idx="0">
                  <c:v>43.8</c:v>
                </c:pt>
              </c:numCache>
            </c:numRef>
          </c:val>
        </c:ser>
        <c:ser>
          <c:idx val="2"/>
          <c:order val="2"/>
          <c:tx>
            <c:v>Middle Schools</c:v>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DQ03_1!$F$2</c:f>
              <c:numCache>
                <c:formatCode>General</c:formatCode>
                <c:ptCount val="1"/>
                <c:pt idx="0">
                  <c:v>38.5</c:v>
                </c:pt>
              </c:numCache>
            </c:numRef>
          </c:val>
        </c:ser>
        <c:ser>
          <c:idx val="3"/>
          <c:order val="3"/>
          <c:tx>
            <c:v>High Schools</c:v>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DQ03_1!$G$2</c:f>
              <c:numCache>
                <c:formatCode>General</c:formatCode>
                <c:ptCount val="1"/>
                <c:pt idx="0">
                  <c:v>43</c:v>
                </c:pt>
              </c:numCache>
            </c:numRef>
          </c:val>
        </c:ser>
        <c:dLbls>
          <c:showLegendKey val="0"/>
          <c:showVal val="1"/>
          <c:showCatName val="0"/>
          <c:showSerName val="0"/>
          <c:showPercent val="0"/>
          <c:showBubbleSize val="0"/>
        </c:dLbls>
        <c:gapWidth val="300"/>
        <c:overlap val="-4"/>
        <c:axId val="391020728"/>
        <c:axId val="391021120"/>
      </c:barChart>
      <c:catAx>
        <c:axId val="391020728"/>
        <c:scaling>
          <c:orientation val="minMax"/>
        </c:scaling>
        <c:delete val="0"/>
        <c:axPos val="l"/>
        <c:majorTickMark val="none"/>
        <c:minorTickMark val="none"/>
        <c:tickLblPos val="none"/>
        <c:spPr>
          <a:ln w="12700">
            <a:solidFill>
              <a:srgbClr val="000000"/>
            </a:solidFill>
            <a:prstDash val="solid"/>
          </a:ln>
        </c:spPr>
        <c:crossAx val="391021120"/>
        <c:crosses val="autoZero"/>
        <c:auto val="1"/>
        <c:lblAlgn val="ctr"/>
        <c:lblOffset val="100"/>
        <c:tickLblSkip val="1"/>
        <c:noMultiLvlLbl val="1"/>
      </c:catAx>
      <c:valAx>
        <c:axId val="39102112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1020728"/>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[Macro_2016P_charts.xlsm]DQ39_1!$D$1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[Macro_2016P_charts.xlsm]DQ39_1!$B$2:$C$6</c:f>
              <c:multiLvlStrCache>
                <c:ptCount val="5"/>
                <c:lvl>
                  <c:pt idx="0">
                    <c:v>Pregnancy testing</c:v>
                  </c:pt>
                  <c:pt idx="1">
                    <c:v>STD treatment</c:v>
                  </c:pt>
                  <c:pt idx="2">
                    <c:v>STD testing</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[Macro_2016P_charts.xlsm]DQ39_1!$D$2:$D$6</c:f>
              <c:numCache>
                <c:formatCode>General</c:formatCode>
                <c:ptCount val="5"/>
                <c:pt idx="0">
                  <c:v>2.2000000000000002</c:v>
                </c:pt>
                <c:pt idx="1">
                  <c:v>0.9</c:v>
                </c:pt>
                <c:pt idx="2">
                  <c:v>1.3</c:v>
                </c:pt>
                <c:pt idx="3">
                  <c:v>8.0000000000000004E-4</c:v>
                </c:pt>
                <c:pt idx="4">
                  <c:v>1.3</c:v>
                </c:pt>
              </c:numCache>
            </c:numRef>
          </c:val>
        </c:ser>
        <c:ser>
          <c:idx val="1"/>
          <c:order val="1"/>
          <c:tx>
            <c:strRef>
              <c:f>[Macro_2016P_charts.xlsm]DQ39_1!$E$1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[Macro_2016P_charts.xlsm]DQ39_1!$B$2:$C$6</c:f>
              <c:multiLvlStrCache>
                <c:ptCount val="5"/>
                <c:lvl>
                  <c:pt idx="0">
                    <c:v>Pregnancy testing</c:v>
                  </c:pt>
                  <c:pt idx="1">
                    <c:v>STD treatment</c:v>
                  </c:pt>
                  <c:pt idx="2">
                    <c:v>STD testing</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[Macro_2016P_charts.xlsm]DQ39_1!$E$2:$E$6</c:f>
              <c:numCache>
                <c:formatCode>General</c:formatCode>
                <c:ptCount val="5"/>
                <c:pt idx="0">
                  <c:v>6.5</c:v>
                </c:pt>
                <c:pt idx="1">
                  <c:v>8.0000000000000004E-4</c:v>
                </c:pt>
                <c:pt idx="2">
                  <c:v>3.3</c:v>
                </c:pt>
                <c:pt idx="3">
                  <c:v>8.0000000000000004E-4</c:v>
                </c:pt>
                <c:pt idx="4">
                  <c:v>3.3</c:v>
                </c:pt>
              </c:numCache>
            </c:numRef>
          </c:val>
        </c:ser>
        <c:ser>
          <c:idx val="2"/>
          <c:order val="2"/>
          <c:tx>
            <c:strRef>
              <c:f>[Macro_2016P_charts.xlsm]DQ39_1!$F$1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[Macro_2016P_charts.xlsm]DQ39_1!$B$2:$C$6</c:f>
              <c:multiLvlStrCache>
                <c:ptCount val="5"/>
                <c:lvl>
                  <c:pt idx="0">
                    <c:v>Pregnancy testing</c:v>
                  </c:pt>
                  <c:pt idx="1">
                    <c:v>STD treatment</c:v>
                  </c:pt>
                  <c:pt idx="2">
                    <c:v>STD testing</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[Macro_2016P_charts.xlsm]DQ39_1!$F$2:$F$6</c:f>
              <c:numCache>
                <c:formatCode>General</c:formatCode>
                <c:ptCount val="5"/>
                <c:pt idx="0">
                  <c:v>2.1</c:v>
                </c:pt>
                <c:pt idx="1">
                  <c:v>1</c:v>
                </c:pt>
                <c:pt idx="2">
                  <c:v>1</c:v>
                </c:pt>
                <c:pt idx="3">
                  <c:v>8.0000000000000004E-4</c:v>
                </c:pt>
                <c:pt idx="4">
                  <c:v>1</c:v>
                </c:pt>
              </c:numCache>
            </c:numRef>
          </c:val>
        </c:ser>
        <c:ser>
          <c:idx val="3"/>
          <c:order val="3"/>
          <c:tx>
            <c:strRef>
              <c:f>[Macro_2016P_charts.xlsm]DQ39_1!$G$1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[Macro_2016P_charts.xlsm]DQ39_1!$B$2:$C$6</c:f>
              <c:multiLvlStrCache>
                <c:ptCount val="5"/>
                <c:lvl>
                  <c:pt idx="0">
                    <c:v>Pregnancy testing</c:v>
                  </c:pt>
                  <c:pt idx="1">
                    <c:v>STD treatment</c:v>
                  </c:pt>
                  <c:pt idx="2">
                    <c:v>STD testing</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[Macro_2016P_charts.xlsm]DQ39_1!$G$2:$G$6</c:f>
              <c:numCache>
                <c:formatCode>General</c:formatCode>
                <c:ptCount val="5"/>
                <c:pt idx="0">
                  <c:v>1</c:v>
                </c:pt>
                <c:pt idx="1">
                  <c:v>1</c:v>
                </c:pt>
                <c:pt idx="2">
                  <c:v>1</c:v>
                </c:pt>
                <c:pt idx="3">
                  <c:v>8.0000000000000004E-4</c:v>
                </c:pt>
                <c:pt idx="4">
                  <c:v>1</c:v>
                </c:pt>
              </c:numCache>
            </c:numRef>
          </c:val>
        </c:ser>
        <c:dLbls>
          <c:showLegendKey val="0"/>
          <c:showVal val="1"/>
          <c:showCatName val="0"/>
          <c:showSerName val="0"/>
          <c:showPercent val="0"/>
          <c:showBubbleSize val="0"/>
        </c:dLbls>
        <c:gapWidth val="300"/>
        <c:overlap val="-4"/>
        <c:axId val="474359016"/>
        <c:axId val="474359408"/>
      </c:barChart>
      <c:catAx>
        <c:axId val="474359016"/>
        <c:scaling>
          <c:orientation val="minMax"/>
        </c:scaling>
        <c:delete val="0"/>
        <c:axPos val="l"/>
        <c:numFmt formatCode="General" sourceLinked="0"/>
        <c:majorTickMark val="none"/>
        <c:minorTickMark val="none"/>
        <c:tickLblPos val="none"/>
        <c:spPr>
          <a:ln w="12700">
            <a:solidFill>
              <a:srgbClr val="000000"/>
            </a:solidFill>
            <a:prstDash val="solid"/>
          </a:ln>
        </c:spPr>
        <c:crossAx val="474359408"/>
        <c:crosses val="autoZero"/>
        <c:auto val="1"/>
        <c:lblAlgn val="ctr"/>
        <c:lblOffset val="100"/>
        <c:tickLblSkip val="1"/>
        <c:noMultiLvlLbl val="1"/>
      </c:catAx>
      <c:valAx>
        <c:axId val="47435940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474359016"/>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[Macro_2016P_charts.xlsm]DQ39_2!$D$1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[Macro_2016P_charts.xlsm]DQ39_2!$B$2:$C$6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[Macro_2016P_charts.xlsm]DQ39_2!$D$2:$D$6</c:f>
              <c:numCache>
                <c:formatCode>General</c:formatCode>
                <c:ptCount val="5"/>
                <c:pt idx="0">
                  <c:v>0.9</c:v>
                </c:pt>
                <c:pt idx="1">
                  <c:v>0.5</c:v>
                </c:pt>
                <c:pt idx="2">
                  <c:v>8.0000000000000004E-4</c:v>
                </c:pt>
                <c:pt idx="3">
                  <c:v>8.0000000000000004E-4</c:v>
                </c:pt>
                <c:pt idx="4">
                  <c:v>8.0000000000000004E-4</c:v>
                </c:pt>
              </c:numCache>
            </c:numRef>
          </c:val>
        </c:ser>
        <c:ser>
          <c:idx val="1"/>
          <c:order val="1"/>
          <c:tx>
            <c:strRef>
              <c:f>[Macro_2016P_charts.xlsm]DQ39_2!$E$1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[Macro_2016P_charts.xlsm]DQ39_2!$B$2:$C$6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[Macro_2016P_charts.xlsm]DQ39_2!$E$2:$E$6</c:f>
              <c:numCache>
                <c:formatCode>General</c:formatCode>
                <c:ptCount val="5"/>
                <c:pt idx="0">
                  <c:v>8.0000000000000004E-4</c:v>
                </c:pt>
                <c:pt idx="1">
                  <c:v>8.0000000000000004E-4</c:v>
                </c:pt>
                <c:pt idx="2">
                  <c:v>8.0000000000000004E-4</c:v>
                </c:pt>
                <c:pt idx="3">
                  <c:v>8.0000000000000004E-4</c:v>
                </c:pt>
                <c:pt idx="4">
                  <c:v>8.0000000000000004E-4</c:v>
                </c:pt>
              </c:numCache>
            </c:numRef>
          </c:val>
        </c:ser>
        <c:ser>
          <c:idx val="2"/>
          <c:order val="2"/>
          <c:tx>
            <c:strRef>
              <c:f>[Macro_2016P_charts.xlsm]DQ39_2!$F$1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[Macro_2016P_charts.xlsm]DQ39_2!$B$2:$C$6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[Macro_2016P_charts.xlsm]DQ39_2!$F$2:$F$6</c:f>
              <c:numCache>
                <c:formatCode>General</c:formatCode>
                <c:ptCount val="5"/>
                <c:pt idx="0">
                  <c:v>8.0000000000000004E-4</c:v>
                </c:pt>
                <c:pt idx="1">
                  <c:v>8.0000000000000004E-4</c:v>
                </c:pt>
                <c:pt idx="2">
                  <c:v>8.0000000000000004E-4</c:v>
                </c:pt>
                <c:pt idx="3">
                  <c:v>8.0000000000000004E-4</c:v>
                </c:pt>
                <c:pt idx="4">
                  <c:v>8.0000000000000004E-4</c:v>
                </c:pt>
              </c:numCache>
            </c:numRef>
          </c:val>
        </c:ser>
        <c:ser>
          <c:idx val="3"/>
          <c:order val="3"/>
          <c:tx>
            <c:strRef>
              <c:f>[Macro_2016P_charts.xlsm]DQ39_2!$G$1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[Macro_2016P_charts.xlsm]DQ39_2!$B$2:$C$6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[Macro_2016P_charts.xlsm]DQ39_2!$G$2:$G$6</c:f>
              <c:numCache>
                <c:formatCode>General</c:formatCode>
                <c:ptCount val="5"/>
                <c:pt idx="0">
                  <c:v>2.4</c:v>
                </c:pt>
                <c:pt idx="1">
                  <c:v>1.3</c:v>
                </c:pt>
                <c:pt idx="2">
                  <c:v>8.0000000000000004E-4</c:v>
                </c:pt>
                <c:pt idx="3">
                  <c:v>8.0000000000000004E-4</c:v>
                </c:pt>
                <c:pt idx="4">
                  <c:v>8.0000000000000004E-4</c:v>
                </c:pt>
              </c:numCache>
            </c:numRef>
          </c:val>
        </c:ser>
        <c:dLbls>
          <c:showLegendKey val="0"/>
          <c:showVal val="1"/>
          <c:showCatName val="0"/>
          <c:showSerName val="0"/>
          <c:showPercent val="0"/>
          <c:showBubbleSize val="0"/>
        </c:dLbls>
        <c:gapWidth val="300"/>
        <c:overlap val="-4"/>
        <c:axId val="474360192"/>
        <c:axId val="474623096"/>
      </c:barChart>
      <c:catAx>
        <c:axId val="474360192"/>
        <c:scaling>
          <c:orientation val="minMax"/>
        </c:scaling>
        <c:delete val="0"/>
        <c:axPos val="l"/>
        <c:numFmt formatCode="General" sourceLinked="0"/>
        <c:majorTickMark val="none"/>
        <c:minorTickMark val="none"/>
        <c:tickLblPos val="none"/>
        <c:spPr>
          <a:ln w="12700">
            <a:solidFill>
              <a:srgbClr val="000000"/>
            </a:solidFill>
            <a:prstDash val="solid"/>
          </a:ln>
        </c:spPr>
        <c:crossAx val="474623096"/>
        <c:crosses val="autoZero"/>
        <c:auto val="1"/>
        <c:lblAlgn val="ctr"/>
        <c:lblOffset val="100"/>
        <c:tickLblSkip val="1"/>
        <c:noMultiLvlLbl val="1"/>
      </c:catAx>
      <c:valAx>
        <c:axId val="47462309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474360192"/>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[Macro_2016P_charts.xlsm]DQ40_1!$D$1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[Macro_2016P_charts.xlsm]DQ40_1!$B$2:$C$6</c:f>
              <c:multiLvlStrCache>
                <c:ptCount val="5"/>
                <c:lvl>
                  <c:pt idx="0">
                    <c:v>STD treatment</c:v>
                  </c:pt>
                  <c:pt idx="1">
                    <c:v>STD testing</c:v>
                  </c:pt>
                  <c:pt idx="2">
                    <c:v>nPEP (non-occupational post-exposure prophylaxis for HIV--a short course of medication given within 72 hours of exposure to infectious bodily fluids from a person known to be HIV positive)</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[Macro_2016P_charts.xlsm]DQ40_1!$D$2:$D$6</c:f>
              <c:numCache>
                <c:formatCode>General</c:formatCode>
                <c:ptCount val="5"/>
                <c:pt idx="0">
                  <c:v>28.5</c:v>
                </c:pt>
                <c:pt idx="1">
                  <c:v>28</c:v>
                </c:pt>
                <c:pt idx="2">
                  <c:v>32.5</c:v>
                </c:pt>
                <c:pt idx="3">
                  <c:v>33.1</c:v>
                </c:pt>
                <c:pt idx="4">
                  <c:v>25.9</c:v>
                </c:pt>
              </c:numCache>
            </c:numRef>
          </c:val>
        </c:ser>
        <c:ser>
          <c:idx val="1"/>
          <c:order val="1"/>
          <c:tx>
            <c:strRef>
              <c:f>[Macro_2016P_charts.xlsm]DQ40_1!$E$1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[Macro_2016P_charts.xlsm]DQ40_1!$B$2:$C$6</c:f>
              <c:multiLvlStrCache>
                <c:ptCount val="5"/>
                <c:lvl>
                  <c:pt idx="0">
                    <c:v>STD treatment</c:v>
                  </c:pt>
                  <c:pt idx="1">
                    <c:v>STD testing</c:v>
                  </c:pt>
                  <c:pt idx="2">
                    <c:v>nPEP (non-occupational post-exposure prophylaxis for HIV--a short course of medication given within 72 hours of exposure to infectious bodily fluids from a person known to be HIV positive)</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[Macro_2016P_charts.xlsm]DQ40_1!$E$2:$E$6</c:f>
              <c:numCache>
                <c:formatCode>General</c:formatCode>
                <c:ptCount val="5"/>
                <c:pt idx="0">
                  <c:v>39.200000000000003</c:v>
                </c:pt>
                <c:pt idx="1">
                  <c:v>34.4</c:v>
                </c:pt>
                <c:pt idx="2">
                  <c:v>44.6</c:v>
                </c:pt>
                <c:pt idx="3">
                  <c:v>44.6</c:v>
                </c:pt>
                <c:pt idx="4">
                  <c:v>34.4</c:v>
                </c:pt>
              </c:numCache>
            </c:numRef>
          </c:val>
        </c:ser>
        <c:ser>
          <c:idx val="2"/>
          <c:order val="2"/>
          <c:tx>
            <c:strRef>
              <c:f>[Macro_2016P_charts.xlsm]DQ40_1!$F$1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[Macro_2016P_charts.xlsm]DQ40_1!$B$2:$C$6</c:f>
              <c:multiLvlStrCache>
                <c:ptCount val="5"/>
                <c:lvl>
                  <c:pt idx="0">
                    <c:v>STD treatment</c:v>
                  </c:pt>
                  <c:pt idx="1">
                    <c:v>STD testing</c:v>
                  </c:pt>
                  <c:pt idx="2">
                    <c:v>nPEP (non-occupational post-exposure prophylaxis for HIV--a short course of medication given within 72 hours of exposure to infectious bodily fluids from a person known to be HIV positive)</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[Macro_2016P_charts.xlsm]DQ40_1!$F$2:$F$6</c:f>
              <c:numCache>
                <c:formatCode>General</c:formatCode>
                <c:ptCount val="5"/>
                <c:pt idx="0">
                  <c:v>20.3</c:v>
                </c:pt>
                <c:pt idx="1">
                  <c:v>20.5</c:v>
                </c:pt>
                <c:pt idx="2">
                  <c:v>23.1</c:v>
                </c:pt>
                <c:pt idx="3">
                  <c:v>23.1</c:v>
                </c:pt>
                <c:pt idx="4">
                  <c:v>18.100000000000001</c:v>
                </c:pt>
              </c:numCache>
            </c:numRef>
          </c:val>
        </c:ser>
        <c:ser>
          <c:idx val="3"/>
          <c:order val="3"/>
          <c:tx>
            <c:strRef>
              <c:f>[Macro_2016P_charts.xlsm]DQ40_1!$G$1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[Macro_2016P_charts.xlsm]DQ40_1!$B$2:$C$6</c:f>
              <c:multiLvlStrCache>
                <c:ptCount val="5"/>
                <c:lvl>
                  <c:pt idx="0">
                    <c:v>STD treatment</c:v>
                  </c:pt>
                  <c:pt idx="1">
                    <c:v>STD testing</c:v>
                  </c:pt>
                  <c:pt idx="2">
                    <c:v>nPEP (non-occupational post-exposure prophylaxis for HIV--a short course of medication given within 72 hours of exposure to infectious bodily fluids from a person known to be HIV positive)</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[Macro_2016P_charts.xlsm]DQ40_1!$G$2:$G$6</c:f>
              <c:numCache>
                <c:formatCode>General</c:formatCode>
                <c:ptCount val="5"/>
                <c:pt idx="0">
                  <c:v>36.4</c:v>
                </c:pt>
                <c:pt idx="1">
                  <c:v>36</c:v>
                </c:pt>
                <c:pt idx="2">
                  <c:v>40.299999999999997</c:v>
                </c:pt>
                <c:pt idx="3">
                  <c:v>41.7</c:v>
                </c:pt>
                <c:pt idx="4">
                  <c:v>33.6</c:v>
                </c:pt>
              </c:numCache>
            </c:numRef>
          </c:val>
        </c:ser>
        <c:dLbls>
          <c:showLegendKey val="0"/>
          <c:showVal val="1"/>
          <c:showCatName val="0"/>
          <c:showSerName val="0"/>
          <c:showPercent val="0"/>
          <c:showBubbleSize val="0"/>
        </c:dLbls>
        <c:gapWidth val="300"/>
        <c:overlap val="-4"/>
        <c:axId val="474623880"/>
        <c:axId val="474625840"/>
      </c:barChart>
      <c:catAx>
        <c:axId val="474623880"/>
        <c:scaling>
          <c:orientation val="minMax"/>
        </c:scaling>
        <c:delete val="0"/>
        <c:axPos val="l"/>
        <c:numFmt formatCode="General" sourceLinked="0"/>
        <c:majorTickMark val="none"/>
        <c:minorTickMark val="none"/>
        <c:tickLblPos val="none"/>
        <c:spPr>
          <a:ln w="12700">
            <a:solidFill>
              <a:srgbClr val="000000"/>
            </a:solidFill>
            <a:prstDash val="solid"/>
          </a:ln>
        </c:spPr>
        <c:crossAx val="474625840"/>
        <c:crosses val="autoZero"/>
        <c:auto val="1"/>
        <c:lblAlgn val="ctr"/>
        <c:lblOffset val="100"/>
        <c:tickLblSkip val="1"/>
        <c:noMultiLvlLbl val="1"/>
      </c:catAx>
      <c:valAx>
        <c:axId val="47462584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474623880"/>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[Macro_2016P_charts.xlsm]DQ40_2!$D$1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[Macro_2016P_charts.xlsm]DQ40_2!$B$2:$C$5</c:f>
              <c:multiLvlStrCache>
                <c:ptCount val="4"/>
                <c:lvl>
                  <c:pt idx="0">
                    <c:v>Provision of contraceptives other than condoms (e.g., birth control pill, birth control shot, intrauterine device [IUD])</c:v>
                  </c:pt>
                  <c:pt idx="1">
                    <c:v>Provision of condom-compatible lubricants (i.e., water- or silicone-based)</c:v>
                  </c:pt>
                  <c:pt idx="2">
                    <c:v>Provision of condoms</c:v>
                  </c:pt>
                  <c:pt idx="3">
                    <c:v>Pregnancy testing</c:v>
                  </c:pt>
                </c:lvl>
                <c:lvl>
                  <c:pt idx="0">
                    <c:v>i.</c:v>
                  </c:pt>
                  <c:pt idx="1">
                    <c:v>h.</c:v>
                  </c:pt>
                  <c:pt idx="2">
                    <c:v>g.</c:v>
                  </c:pt>
                  <c:pt idx="3">
                    <c:v>f.</c:v>
                  </c:pt>
                </c:lvl>
              </c:multiLvlStrCache>
            </c:multiLvlStrRef>
          </c:cat>
          <c:val>
            <c:numRef>
              <c:f>[Macro_2016P_charts.xlsm]DQ40_2!$D$2:$D$5</c:f>
              <c:numCache>
                <c:formatCode>General</c:formatCode>
                <c:ptCount val="4"/>
                <c:pt idx="0">
                  <c:v>22.6</c:v>
                </c:pt>
                <c:pt idx="1">
                  <c:v>22.6</c:v>
                </c:pt>
                <c:pt idx="2">
                  <c:v>22.5</c:v>
                </c:pt>
                <c:pt idx="3">
                  <c:v>31.1</c:v>
                </c:pt>
              </c:numCache>
            </c:numRef>
          </c:val>
        </c:ser>
        <c:ser>
          <c:idx val="1"/>
          <c:order val="1"/>
          <c:tx>
            <c:strRef>
              <c:f>[Macro_2016P_charts.xlsm]DQ40_2!$E$1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[Macro_2016P_charts.xlsm]DQ40_2!$B$2:$C$5</c:f>
              <c:multiLvlStrCache>
                <c:ptCount val="4"/>
                <c:lvl>
                  <c:pt idx="0">
                    <c:v>Provision of contraceptives other than condoms (e.g., birth control pill, birth control shot, intrauterine device [IUD])</c:v>
                  </c:pt>
                  <c:pt idx="1">
                    <c:v>Provision of condom-compatible lubricants (i.e., water- or silicone-based)</c:v>
                  </c:pt>
                  <c:pt idx="2">
                    <c:v>Provision of condoms</c:v>
                  </c:pt>
                  <c:pt idx="3">
                    <c:v>Pregnancy testing</c:v>
                  </c:pt>
                </c:lvl>
                <c:lvl>
                  <c:pt idx="0">
                    <c:v>i.</c:v>
                  </c:pt>
                  <c:pt idx="1">
                    <c:v>h.</c:v>
                  </c:pt>
                  <c:pt idx="2">
                    <c:v>g.</c:v>
                  </c:pt>
                  <c:pt idx="3">
                    <c:v>f.</c:v>
                  </c:pt>
                </c:lvl>
              </c:multiLvlStrCache>
            </c:multiLvlStrRef>
          </c:cat>
          <c:val>
            <c:numRef>
              <c:f>[Macro_2016P_charts.xlsm]DQ40_2!$E$2:$E$5</c:f>
              <c:numCache>
                <c:formatCode>General</c:formatCode>
                <c:ptCount val="4"/>
                <c:pt idx="0">
                  <c:v>30.4</c:v>
                </c:pt>
                <c:pt idx="1">
                  <c:v>30.4</c:v>
                </c:pt>
                <c:pt idx="2">
                  <c:v>30.4</c:v>
                </c:pt>
                <c:pt idx="3">
                  <c:v>46.2</c:v>
                </c:pt>
              </c:numCache>
            </c:numRef>
          </c:val>
        </c:ser>
        <c:ser>
          <c:idx val="2"/>
          <c:order val="2"/>
          <c:tx>
            <c:strRef>
              <c:f>[Macro_2016P_charts.xlsm]DQ40_2!$F$1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[Macro_2016P_charts.xlsm]DQ40_2!$B$2:$C$5</c:f>
              <c:multiLvlStrCache>
                <c:ptCount val="4"/>
                <c:lvl>
                  <c:pt idx="0">
                    <c:v>Provision of contraceptives other than condoms (e.g., birth control pill, birth control shot, intrauterine device [IUD])</c:v>
                  </c:pt>
                  <c:pt idx="1">
                    <c:v>Provision of condom-compatible lubricants (i.e., water- or silicone-based)</c:v>
                  </c:pt>
                  <c:pt idx="2">
                    <c:v>Provision of condoms</c:v>
                  </c:pt>
                  <c:pt idx="3">
                    <c:v>Pregnancy testing</c:v>
                  </c:pt>
                </c:lvl>
                <c:lvl>
                  <c:pt idx="0">
                    <c:v>i.</c:v>
                  </c:pt>
                  <c:pt idx="1">
                    <c:v>h.</c:v>
                  </c:pt>
                  <c:pt idx="2">
                    <c:v>g.</c:v>
                  </c:pt>
                  <c:pt idx="3">
                    <c:v>f.</c:v>
                  </c:pt>
                </c:lvl>
              </c:multiLvlStrCache>
            </c:multiLvlStrRef>
          </c:cat>
          <c:val>
            <c:numRef>
              <c:f>[Macro_2016P_charts.xlsm]DQ40_2!$F$2:$F$5</c:f>
              <c:numCache>
                <c:formatCode>General</c:formatCode>
                <c:ptCount val="4"/>
                <c:pt idx="0">
                  <c:v>17.899999999999999</c:v>
                </c:pt>
                <c:pt idx="1">
                  <c:v>17.899999999999999</c:v>
                </c:pt>
                <c:pt idx="2">
                  <c:v>16.7</c:v>
                </c:pt>
                <c:pt idx="3">
                  <c:v>22.2</c:v>
                </c:pt>
              </c:numCache>
            </c:numRef>
          </c:val>
        </c:ser>
        <c:ser>
          <c:idx val="3"/>
          <c:order val="3"/>
          <c:tx>
            <c:strRef>
              <c:f>[Macro_2016P_charts.xlsm]DQ40_2!$G$1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[Macro_2016P_charts.xlsm]DQ40_2!$B$2:$C$5</c:f>
              <c:multiLvlStrCache>
                <c:ptCount val="4"/>
                <c:lvl>
                  <c:pt idx="0">
                    <c:v>Provision of contraceptives other than condoms (e.g., birth control pill, birth control shot, intrauterine device [IUD])</c:v>
                  </c:pt>
                  <c:pt idx="1">
                    <c:v>Provision of condom-compatible lubricants (i.e., water- or silicone-based)</c:v>
                  </c:pt>
                  <c:pt idx="2">
                    <c:v>Provision of condoms</c:v>
                  </c:pt>
                  <c:pt idx="3">
                    <c:v>Pregnancy testing</c:v>
                  </c:pt>
                </c:lvl>
                <c:lvl>
                  <c:pt idx="0">
                    <c:v>i.</c:v>
                  </c:pt>
                  <c:pt idx="1">
                    <c:v>h.</c:v>
                  </c:pt>
                  <c:pt idx="2">
                    <c:v>g.</c:v>
                  </c:pt>
                  <c:pt idx="3">
                    <c:v>f.</c:v>
                  </c:pt>
                </c:lvl>
              </c:multiLvlStrCache>
            </c:multiLvlStrRef>
          </c:cat>
          <c:val>
            <c:numRef>
              <c:f>[Macro_2016P_charts.xlsm]DQ40_2!$G$2:$G$5</c:f>
              <c:numCache>
                <c:formatCode>General</c:formatCode>
                <c:ptCount val="4"/>
                <c:pt idx="0">
                  <c:v>26.3</c:v>
                </c:pt>
                <c:pt idx="1">
                  <c:v>26.3</c:v>
                </c:pt>
                <c:pt idx="2">
                  <c:v>27.7</c:v>
                </c:pt>
                <c:pt idx="3">
                  <c:v>38.4</c:v>
                </c:pt>
              </c:numCache>
            </c:numRef>
          </c:val>
        </c:ser>
        <c:dLbls>
          <c:showLegendKey val="0"/>
          <c:showVal val="1"/>
          <c:showCatName val="0"/>
          <c:showSerName val="0"/>
          <c:showPercent val="0"/>
          <c:showBubbleSize val="0"/>
        </c:dLbls>
        <c:gapWidth val="300"/>
        <c:overlap val="-4"/>
        <c:axId val="474626624"/>
        <c:axId val="474627016"/>
      </c:barChart>
      <c:catAx>
        <c:axId val="474626624"/>
        <c:scaling>
          <c:orientation val="minMax"/>
        </c:scaling>
        <c:delete val="0"/>
        <c:axPos val="l"/>
        <c:numFmt formatCode="General" sourceLinked="0"/>
        <c:majorTickMark val="none"/>
        <c:minorTickMark val="none"/>
        <c:tickLblPos val="none"/>
        <c:spPr>
          <a:ln w="12700">
            <a:solidFill>
              <a:srgbClr val="000000"/>
            </a:solidFill>
            <a:prstDash val="solid"/>
          </a:ln>
        </c:spPr>
        <c:crossAx val="474627016"/>
        <c:crosses val="autoZero"/>
        <c:auto val="1"/>
        <c:lblAlgn val="ctr"/>
        <c:lblOffset val="100"/>
        <c:tickLblSkip val="1"/>
        <c:noMultiLvlLbl val="1"/>
      </c:catAx>
      <c:valAx>
        <c:axId val="47462701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474626624"/>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[Macro_2016P_charts.xlsm]DQ40_3!$D$1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[Macro_2016P_charts.xlsm]DQ40_3!$B$2:$C$3</c:f>
              <c:multiLvlStrCache>
                <c:ptCount val="2"/>
                <c:lvl>
                  <c:pt idx="0">
                    <c:v>Human papillomavirus (HPV) vaccine administration</c:v>
                  </c:pt>
                  <c:pt idx="1">
                    <c:v>Prenatal care</c:v>
                  </c:pt>
                </c:lvl>
                <c:lvl>
                  <c:pt idx="0">
                    <c:v>k.</c:v>
                  </c:pt>
                  <c:pt idx="1">
                    <c:v>j.</c:v>
                  </c:pt>
                </c:lvl>
              </c:multiLvlStrCache>
            </c:multiLvlStrRef>
          </c:cat>
          <c:val>
            <c:numRef>
              <c:f>[Macro_2016P_charts.xlsm]DQ40_3!$D$2:$D$3</c:f>
              <c:numCache>
                <c:formatCode>General</c:formatCode>
                <c:ptCount val="2"/>
                <c:pt idx="0">
                  <c:v>39.9</c:v>
                </c:pt>
                <c:pt idx="1">
                  <c:v>31.7</c:v>
                </c:pt>
              </c:numCache>
            </c:numRef>
          </c:val>
        </c:ser>
        <c:ser>
          <c:idx val="1"/>
          <c:order val="1"/>
          <c:tx>
            <c:strRef>
              <c:f>[Macro_2016P_charts.xlsm]DQ40_3!$E$1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[Macro_2016P_charts.xlsm]DQ40_3!$B$2:$C$3</c:f>
              <c:multiLvlStrCache>
                <c:ptCount val="2"/>
                <c:lvl>
                  <c:pt idx="0">
                    <c:v>Human papillomavirus (HPV) vaccine administration</c:v>
                  </c:pt>
                  <c:pt idx="1">
                    <c:v>Prenatal care</c:v>
                  </c:pt>
                </c:lvl>
                <c:lvl>
                  <c:pt idx="0">
                    <c:v>k.</c:v>
                  </c:pt>
                  <c:pt idx="1">
                    <c:v>j.</c:v>
                  </c:pt>
                </c:lvl>
              </c:multiLvlStrCache>
            </c:multiLvlStrRef>
          </c:cat>
          <c:val>
            <c:numRef>
              <c:f>[Macro_2016P_charts.xlsm]DQ40_3!$E$2:$E$3</c:f>
              <c:numCache>
                <c:formatCode>General</c:formatCode>
                <c:ptCount val="2"/>
                <c:pt idx="0">
                  <c:v>48.6</c:v>
                </c:pt>
                <c:pt idx="1">
                  <c:v>46.2</c:v>
                </c:pt>
              </c:numCache>
            </c:numRef>
          </c:val>
        </c:ser>
        <c:ser>
          <c:idx val="2"/>
          <c:order val="2"/>
          <c:tx>
            <c:strRef>
              <c:f>[Macro_2016P_charts.xlsm]DQ40_3!$F$1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[Macro_2016P_charts.xlsm]DQ40_3!$B$2:$C$3</c:f>
              <c:multiLvlStrCache>
                <c:ptCount val="2"/>
                <c:lvl>
                  <c:pt idx="0">
                    <c:v>Human papillomavirus (HPV) vaccine administration</c:v>
                  </c:pt>
                  <c:pt idx="1">
                    <c:v>Prenatal care</c:v>
                  </c:pt>
                </c:lvl>
                <c:lvl>
                  <c:pt idx="0">
                    <c:v>k.</c:v>
                  </c:pt>
                  <c:pt idx="1">
                    <c:v>j.</c:v>
                  </c:pt>
                </c:lvl>
              </c:multiLvlStrCache>
            </c:multiLvlStrRef>
          </c:cat>
          <c:val>
            <c:numRef>
              <c:f>[Macro_2016P_charts.xlsm]DQ40_3!$F$2:$F$3</c:f>
              <c:numCache>
                <c:formatCode>General</c:formatCode>
                <c:ptCount val="2"/>
                <c:pt idx="0">
                  <c:v>28.6</c:v>
                </c:pt>
                <c:pt idx="1">
                  <c:v>20.3</c:v>
                </c:pt>
              </c:numCache>
            </c:numRef>
          </c:val>
        </c:ser>
        <c:ser>
          <c:idx val="3"/>
          <c:order val="3"/>
          <c:tx>
            <c:strRef>
              <c:f>[Macro_2016P_charts.xlsm]DQ40_3!$G$1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[Macro_2016P_charts.xlsm]DQ40_3!$B$2:$C$3</c:f>
              <c:multiLvlStrCache>
                <c:ptCount val="2"/>
                <c:lvl>
                  <c:pt idx="0">
                    <c:v>Human papillomavirus (HPV) vaccine administration</c:v>
                  </c:pt>
                  <c:pt idx="1">
                    <c:v>Prenatal care</c:v>
                  </c:pt>
                </c:lvl>
                <c:lvl>
                  <c:pt idx="0">
                    <c:v>k.</c:v>
                  </c:pt>
                  <c:pt idx="1">
                    <c:v>j.</c:v>
                  </c:pt>
                </c:lvl>
              </c:multiLvlStrCache>
            </c:multiLvlStrRef>
          </c:cat>
          <c:val>
            <c:numRef>
              <c:f>[Macro_2016P_charts.xlsm]DQ40_3!$G$2:$G$3</c:f>
              <c:numCache>
                <c:formatCode>General</c:formatCode>
                <c:ptCount val="2"/>
                <c:pt idx="0">
                  <c:v>51</c:v>
                </c:pt>
                <c:pt idx="1">
                  <c:v>42.9</c:v>
                </c:pt>
              </c:numCache>
            </c:numRef>
          </c:val>
        </c:ser>
        <c:dLbls>
          <c:showLegendKey val="0"/>
          <c:showVal val="1"/>
          <c:showCatName val="0"/>
          <c:showSerName val="0"/>
          <c:showPercent val="0"/>
          <c:showBubbleSize val="0"/>
        </c:dLbls>
        <c:gapWidth val="300"/>
        <c:overlap val="-4"/>
        <c:axId val="474627800"/>
        <c:axId val="474628192"/>
      </c:barChart>
      <c:catAx>
        <c:axId val="474627800"/>
        <c:scaling>
          <c:orientation val="minMax"/>
        </c:scaling>
        <c:delete val="0"/>
        <c:axPos val="l"/>
        <c:numFmt formatCode="General" sourceLinked="0"/>
        <c:majorTickMark val="none"/>
        <c:minorTickMark val="none"/>
        <c:tickLblPos val="none"/>
        <c:spPr>
          <a:ln w="12700">
            <a:solidFill>
              <a:srgbClr val="000000"/>
            </a:solidFill>
            <a:prstDash val="solid"/>
          </a:ln>
        </c:spPr>
        <c:crossAx val="474628192"/>
        <c:crosses val="autoZero"/>
        <c:auto val="1"/>
        <c:lblAlgn val="ctr"/>
        <c:lblOffset val="100"/>
        <c:tickLblSkip val="1"/>
        <c:noMultiLvlLbl val="1"/>
      </c:catAx>
      <c:valAx>
        <c:axId val="47462819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474627800"/>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v>All Schools</c:v>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[Macro_2016P_charts.xlsm]DQ41_1!$D$2</c:f>
              <c:numCache>
                <c:formatCode>General</c:formatCode>
                <c:ptCount val="1"/>
                <c:pt idx="0">
                  <c:v>59.1</c:v>
                </c:pt>
              </c:numCache>
            </c:numRef>
          </c:val>
        </c:ser>
        <c:ser>
          <c:idx val="1"/>
          <c:order val="1"/>
          <c:tx>
            <c:v>Junior/Senior High Schools</c:v>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[Macro_2016P_charts.xlsm]DQ41_1!$E$2</c:f>
              <c:numCache>
                <c:formatCode>General</c:formatCode>
                <c:ptCount val="1"/>
                <c:pt idx="0">
                  <c:v>67.7</c:v>
                </c:pt>
              </c:numCache>
            </c:numRef>
          </c:val>
        </c:ser>
        <c:ser>
          <c:idx val="2"/>
          <c:order val="2"/>
          <c:tx>
            <c:v>Middle Schools</c:v>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[Macro_2016P_charts.xlsm]DQ41_1!$F$2</c:f>
              <c:numCache>
                <c:formatCode>General</c:formatCode>
                <c:ptCount val="1"/>
                <c:pt idx="0">
                  <c:v>54.1</c:v>
                </c:pt>
              </c:numCache>
            </c:numRef>
          </c:val>
        </c:ser>
        <c:ser>
          <c:idx val="3"/>
          <c:order val="3"/>
          <c:tx>
            <c:v>High Schools</c:v>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[Macro_2016P_charts.xlsm]DQ41_1!$G$2</c:f>
              <c:numCache>
                <c:formatCode>General</c:formatCode>
                <c:ptCount val="1"/>
                <c:pt idx="0">
                  <c:v>62.4</c:v>
                </c:pt>
              </c:numCache>
            </c:numRef>
          </c:val>
        </c:ser>
        <c:dLbls>
          <c:showLegendKey val="0"/>
          <c:showVal val="1"/>
          <c:showCatName val="0"/>
          <c:showSerName val="0"/>
          <c:showPercent val="0"/>
          <c:showBubbleSize val="0"/>
        </c:dLbls>
        <c:gapWidth val="300"/>
        <c:overlap val="-4"/>
        <c:axId val="474628976"/>
        <c:axId val="474629368"/>
      </c:barChart>
      <c:catAx>
        <c:axId val="474628976"/>
        <c:scaling>
          <c:orientation val="minMax"/>
        </c:scaling>
        <c:delete val="0"/>
        <c:axPos val="l"/>
        <c:majorTickMark val="none"/>
        <c:minorTickMark val="none"/>
        <c:tickLblPos val="none"/>
        <c:spPr>
          <a:ln w="12700">
            <a:solidFill>
              <a:srgbClr val="000000"/>
            </a:solidFill>
            <a:prstDash val="solid"/>
          </a:ln>
        </c:spPr>
        <c:crossAx val="474629368"/>
        <c:crosses val="autoZero"/>
        <c:auto val="1"/>
        <c:lblAlgn val="ctr"/>
        <c:lblOffset val="100"/>
        <c:tickLblSkip val="1"/>
        <c:noMultiLvlLbl val="1"/>
      </c:catAx>
      <c:valAx>
        <c:axId val="4746293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474628976"/>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[Macro_2016P_charts.xlsm]DQ42_1!$D$1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[Macro_2016P_charts.xlsm]DQ42_1!$B$2:$C$4</c:f>
              <c:multiLvlStrCache>
                <c:ptCount val="3"/>
                <c:lvl>
                  <c:pt idx="0">
                    <c:v>Diabetes</c:v>
                  </c:pt>
                  <c:pt idx="1">
                    <c:v>Food allergies</c:v>
                  </c:pt>
                  <c:pt idx="2">
                    <c:v>Asthma</c:v>
                  </c:pt>
                </c:lvl>
                <c:lvl>
                  <c:pt idx="0">
                    <c:v>c.</c:v>
                  </c:pt>
                  <c:pt idx="1">
                    <c:v>b.</c:v>
                  </c:pt>
                  <c:pt idx="2">
                    <c:v>a.</c:v>
                  </c:pt>
                </c:lvl>
              </c:multiLvlStrCache>
            </c:multiLvlStrRef>
          </c:cat>
          <c:val>
            <c:numRef>
              <c:f>[Macro_2016P_charts.xlsm]DQ42_1!$D$2:$D$4</c:f>
              <c:numCache>
                <c:formatCode>General</c:formatCode>
                <c:ptCount val="3"/>
                <c:pt idx="0">
                  <c:v>98.5</c:v>
                </c:pt>
                <c:pt idx="1">
                  <c:v>98.5</c:v>
                </c:pt>
                <c:pt idx="2">
                  <c:v>98</c:v>
                </c:pt>
              </c:numCache>
            </c:numRef>
          </c:val>
        </c:ser>
        <c:ser>
          <c:idx val="1"/>
          <c:order val="1"/>
          <c:tx>
            <c:strRef>
              <c:f>[Macro_2016P_charts.xlsm]DQ42_1!$E$1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[Macro_2016P_charts.xlsm]DQ42_1!$B$2:$C$4</c:f>
              <c:multiLvlStrCache>
                <c:ptCount val="3"/>
                <c:lvl>
                  <c:pt idx="0">
                    <c:v>Diabetes</c:v>
                  </c:pt>
                  <c:pt idx="1">
                    <c:v>Food allergies</c:v>
                  </c:pt>
                  <c:pt idx="2">
                    <c:v>Asthma</c:v>
                  </c:pt>
                </c:lvl>
                <c:lvl>
                  <c:pt idx="0">
                    <c:v>c.</c:v>
                  </c:pt>
                  <c:pt idx="1">
                    <c:v>b.</c:v>
                  </c:pt>
                  <c:pt idx="2">
                    <c:v>a.</c:v>
                  </c:pt>
                </c:lvl>
              </c:multiLvlStrCache>
            </c:multiLvlStrRef>
          </c:cat>
          <c:val>
            <c:numRef>
              <c:f>[Macro_2016P_charts.xlsm]DQ42_1!$E$2:$E$4</c:f>
              <c:numCache>
                <c:formatCode>General</c:formatCode>
                <c:ptCount val="3"/>
                <c:pt idx="0">
                  <c:v>100</c:v>
                </c:pt>
                <c:pt idx="1">
                  <c:v>100</c:v>
                </c:pt>
                <c:pt idx="2">
                  <c:v>100</c:v>
                </c:pt>
              </c:numCache>
            </c:numRef>
          </c:val>
        </c:ser>
        <c:ser>
          <c:idx val="2"/>
          <c:order val="2"/>
          <c:tx>
            <c:strRef>
              <c:f>[Macro_2016P_charts.xlsm]DQ42_1!$F$1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[Macro_2016P_charts.xlsm]DQ42_1!$B$2:$C$4</c:f>
              <c:multiLvlStrCache>
                <c:ptCount val="3"/>
                <c:lvl>
                  <c:pt idx="0">
                    <c:v>Diabetes</c:v>
                  </c:pt>
                  <c:pt idx="1">
                    <c:v>Food allergies</c:v>
                  </c:pt>
                  <c:pt idx="2">
                    <c:v>Asthma</c:v>
                  </c:pt>
                </c:lvl>
                <c:lvl>
                  <c:pt idx="0">
                    <c:v>c.</c:v>
                  </c:pt>
                  <c:pt idx="1">
                    <c:v>b.</c:v>
                  </c:pt>
                  <c:pt idx="2">
                    <c:v>a.</c:v>
                  </c:pt>
                </c:lvl>
              </c:multiLvlStrCache>
            </c:multiLvlStrRef>
          </c:cat>
          <c:val>
            <c:numRef>
              <c:f>[Macro_2016P_charts.xlsm]DQ42_1!$F$2:$F$4</c:f>
              <c:numCache>
                <c:formatCode>General</c:formatCode>
                <c:ptCount val="3"/>
                <c:pt idx="0">
                  <c:v>97</c:v>
                </c:pt>
                <c:pt idx="1">
                  <c:v>97</c:v>
                </c:pt>
                <c:pt idx="2">
                  <c:v>96</c:v>
                </c:pt>
              </c:numCache>
            </c:numRef>
          </c:val>
        </c:ser>
        <c:ser>
          <c:idx val="3"/>
          <c:order val="3"/>
          <c:tx>
            <c:strRef>
              <c:f>[Macro_2016P_charts.xlsm]DQ42_1!$G$1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[Macro_2016P_charts.xlsm]DQ42_1!$B$2:$C$4</c:f>
              <c:multiLvlStrCache>
                <c:ptCount val="3"/>
                <c:lvl>
                  <c:pt idx="0">
                    <c:v>Diabetes</c:v>
                  </c:pt>
                  <c:pt idx="1">
                    <c:v>Food allergies</c:v>
                  </c:pt>
                  <c:pt idx="2">
                    <c:v>Asthma</c:v>
                  </c:pt>
                </c:lvl>
                <c:lvl>
                  <c:pt idx="0">
                    <c:v>c.</c:v>
                  </c:pt>
                  <c:pt idx="1">
                    <c:v>b.</c:v>
                  </c:pt>
                  <c:pt idx="2">
                    <c:v>a.</c:v>
                  </c:pt>
                </c:lvl>
              </c:multiLvlStrCache>
            </c:multiLvlStrRef>
          </c:cat>
          <c:val>
            <c:numRef>
              <c:f>[Macro_2016P_charts.xlsm]DQ42_1!$G$2:$G$4</c:f>
              <c:numCache>
                <c:formatCode>General</c:formatCode>
                <c:ptCount val="3"/>
                <c:pt idx="0">
                  <c:v>100</c:v>
                </c:pt>
                <c:pt idx="1">
                  <c:v>100</c:v>
                </c:pt>
                <c:pt idx="2">
                  <c:v>100</c:v>
                </c:pt>
              </c:numCache>
            </c:numRef>
          </c:val>
        </c:ser>
        <c:dLbls>
          <c:showLegendKey val="0"/>
          <c:showVal val="1"/>
          <c:showCatName val="0"/>
          <c:showSerName val="0"/>
          <c:showPercent val="0"/>
          <c:showBubbleSize val="0"/>
        </c:dLbls>
        <c:gapWidth val="300"/>
        <c:overlap val="-4"/>
        <c:axId val="474630152"/>
        <c:axId val="474630544"/>
      </c:barChart>
      <c:catAx>
        <c:axId val="474630152"/>
        <c:scaling>
          <c:orientation val="minMax"/>
        </c:scaling>
        <c:delete val="0"/>
        <c:axPos val="l"/>
        <c:numFmt formatCode="General" sourceLinked="0"/>
        <c:majorTickMark val="none"/>
        <c:minorTickMark val="none"/>
        <c:tickLblPos val="none"/>
        <c:spPr>
          <a:ln w="12700">
            <a:solidFill>
              <a:srgbClr val="000000"/>
            </a:solidFill>
            <a:prstDash val="solid"/>
          </a:ln>
        </c:spPr>
        <c:crossAx val="474630544"/>
        <c:crosses val="autoZero"/>
        <c:auto val="1"/>
        <c:lblAlgn val="ctr"/>
        <c:lblOffset val="100"/>
        <c:tickLblSkip val="1"/>
        <c:noMultiLvlLbl val="1"/>
      </c:catAx>
      <c:valAx>
        <c:axId val="47463054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474630152"/>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[Macro_2016P_charts.xlsm]DQ42_2!$D$1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[Macro_2016P_charts.xlsm]DQ42_2!$B$2:$C$4</c:f>
              <c:multiLvlStrCache>
                <c:ptCount val="3"/>
                <c:lvl>
                  <c:pt idx="0">
                    <c:v>Hypertension/high blood pressure</c:v>
                  </c:pt>
                  <c:pt idx="1">
                    <c:v>Obesity</c:v>
                  </c:pt>
                  <c:pt idx="2">
                    <c:v>Epilepsy or seizure disorder</c:v>
                  </c:pt>
                </c:lvl>
                <c:lvl>
                  <c:pt idx="0">
                    <c:v>f.</c:v>
                  </c:pt>
                  <c:pt idx="1">
                    <c:v>e.</c:v>
                  </c:pt>
                  <c:pt idx="2">
                    <c:v>d.</c:v>
                  </c:pt>
                </c:lvl>
              </c:multiLvlStrCache>
            </c:multiLvlStrRef>
          </c:cat>
          <c:val>
            <c:numRef>
              <c:f>[Macro_2016P_charts.xlsm]DQ42_2!$D$2:$D$4</c:f>
              <c:numCache>
                <c:formatCode>General</c:formatCode>
                <c:ptCount val="3"/>
                <c:pt idx="0">
                  <c:v>71.400000000000006</c:v>
                </c:pt>
                <c:pt idx="1">
                  <c:v>29.6</c:v>
                </c:pt>
                <c:pt idx="2">
                  <c:v>98</c:v>
                </c:pt>
              </c:numCache>
            </c:numRef>
          </c:val>
        </c:ser>
        <c:ser>
          <c:idx val="1"/>
          <c:order val="1"/>
          <c:tx>
            <c:strRef>
              <c:f>[Macro_2016P_charts.xlsm]DQ42_2!$E$1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[Macro_2016P_charts.xlsm]DQ42_2!$B$2:$C$4</c:f>
              <c:multiLvlStrCache>
                <c:ptCount val="3"/>
                <c:lvl>
                  <c:pt idx="0">
                    <c:v>Hypertension/high blood pressure</c:v>
                  </c:pt>
                  <c:pt idx="1">
                    <c:v>Obesity</c:v>
                  </c:pt>
                  <c:pt idx="2">
                    <c:v>Epilepsy or seizure disorder</c:v>
                  </c:pt>
                </c:lvl>
                <c:lvl>
                  <c:pt idx="0">
                    <c:v>f.</c:v>
                  </c:pt>
                  <c:pt idx="1">
                    <c:v>e.</c:v>
                  </c:pt>
                  <c:pt idx="2">
                    <c:v>d.</c:v>
                  </c:pt>
                </c:lvl>
              </c:multiLvlStrCache>
            </c:multiLvlStrRef>
          </c:cat>
          <c:val>
            <c:numRef>
              <c:f>[Macro_2016P_charts.xlsm]DQ42_2!$E$2:$E$4</c:f>
              <c:numCache>
                <c:formatCode>General</c:formatCode>
                <c:ptCount val="3"/>
                <c:pt idx="0">
                  <c:v>69.8</c:v>
                </c:pt>
                <c:pt idx="1">
                  <c:v>31.6</c:v>
                </c:pt>
                <c:pt idx="2">
                  <c:v>100</c:v>
                </c:pt>
              </c:numCache>
            </c:numRef>
          </c:val>
        </c:ser>
        <c:ser>
          <c:idx val="2"/>
          <c:order val="2"/>
          <c:tx>
            <c:strRef>
              <c:f>[Macro_2016P_charts.xlsm]DQ42_2!$F$1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[Macro_2016P_charts.xlsm]DQ42_2!$B$2:$C$4</c:f>
              <c:multiLvlStrCache>
                <c:ptCount val="3"/>
                <c:lvl>
                  <c:pt idx="0">
                    <c:v>Hypertension/high blood pressure</c:v>
                  </c:pt>
                  <c:pt idx="1">
                    <c:v>Obesity</c:v>
                  </c:pt>
                  <c:pt idx="2">
                    <c:v>Epilepsy or seizure disorder</c:v>
                  </c:pt>
                </c:lvl>
                <c:lvl>
                  <c:pt idx="0">
                    <c:v>f.</c:v>
                  </c:pt>
                  <c:pt idx="1">
                    <c:v>e.</c:v>
                  </c:pt>
                  <c:pt idx="2">
                    <c:v>d.</c:v>
                  </c:pt>
                </c:lvl>
              </c:multiLvlStrCache>
            </c:multiLvlStrRef>
          </c:cat>
          <c:val>
            <c:numRef>
              <c:f>[Macro_2016P_charts.xlsm]DQ42_2!$F$2:$F$4</c:f>
              <c:numCache>
                <c:formatCode>General</c:formatCode>
                <c:ptCount val="3"/>
                <c:pt idx="0">
                  <c:v>65.2</c:v>
                </c:pt>
                <c:pt idx="1">
                  <c:v>22.2</c:v>
                </c:pt>
                <c:pt idx="2">
                  <c:v>96</c:v>
                </c:pt>
              </c:numCache>
            </c:numRef>
          </c:val>
        </c:ser>
        <c:ser>
          <c:idx val="3"/>
          <c:order val="3"/>
          <c:tx>
            <c:strRef>
              <c:f>[Macro_2016P_charts.xlsm]DQ42_2!$G$1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[Macro_2016P_charts.xlsm]DQ42_2!$B$2:$C$4</c:f>
              <c:multiLvlStrCache>
                <c:ptCount val="3"/>
                <c:lvl>
                  <c:pt idx="0">
                    <c:v>Hypertension/high blood pressure</c:v>
                  </c:pt>
                  <c:pt idx="1">
                    <c:v>Obesity</c:v>
                  </c:pt>
                  <c:pt idx="2">
                    <c:v>Epilepsy or seizure disorder</c:v>
                  </c:pt>
                </c:lvl>
                <c:lvl>
                  <c:pt idx="0">
                    <c:v>f.</c:v>
                  </c:pt>
                  <c:pt idx="1">
                    <c:v>e.</c:v>
                  </c:pt>
                  <c:pt idx="2">
                    <c:v>d.</c:v>
                  </c:pt>
                </c:lvl>
              </c:multiLvlStrCache>
            </c:multiLvlStrRef>
          </c:cat>
          <c:val>
            <c:numRef>
              <c:f>[Macro_2016P_charts.xlsm]DQ42_2!$G$2:$G$4</c:f>
              <c:numCache>
                <c:formatCode>General</c:formatCode>
                <c:ptCount val="3"/>
                <c:pt idx="0">
                  <c:v>79.599999999999994</c:v>
                </c:pt>
                <c:pt idx="1">
                  <c:v>38.4</c:v>
                </c:pt>
                <c:pt idx="2">
                  <c:v>100</c:v>
                </c:pt>
              </c:numCache>
            </c:numRef>
          </c:val>
        </c:ser>
        <c:dLbls>
          <c:showLegendKey val="0"/>
          <c:showVal val="1"/>
          <c:showCatName val="0"/>
          <c:showSerName val="0"/>
          <c:showPercent val="0"/>
          <c:showBubbleSize val="0"/>
        </c:dLbls>
        <c:gapWidth val="300"/>
        <c:overlap val="-4"/>
        <c:axId val="475811400"/>
        <c:axId val="475811792"/>
      </c:barChart>
      <c:catAx>
        <c:axId val="475811400"/>
        <c:scaling>
          <c:orientation val="minMax"/>
        </c:scaling>
        <c:delete val="0"/>
        <c:axPos val="l"/>
        <c:numFmt formatCode="General" sourceLinked="0"/>
        <c:majorTickMark val="none"/>
        <c:minorTickMark val="none"/>
        <c:tickLblPos val="none"/>
        <c:spPr>
          <a:ln w="12700">
            <a:solidFill>
              <a:srgbClr val="000000"/>
            </a:solidFill>
            <a:prstDash val="solid"/>
          </a:ln>
        </c:spPr>
        <c:crossAx val="475811792"/>
        <c:crosses val="autoZero"/>
        <c:auto val="1"/>
        <c:lblAlgn val="ctr"/>
        <c:lblOffset val="100"/>
        <c:tickLblSkip val="1"/>
        <c:noMultiLvlLbl val="1"/>
      </c:catAx>
      <c:valAx>
        <c:axId val="47581179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475811400"/>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[Macro_2016P_charts.xlsm]DQ43_1!$D$1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[Macro_2016P_charts.xlsm]DQ43_1!$B$2:$C$4</c:f>
              <c:multiLvlStrCache>
                <c:ptCount val="3"/>
                <c:lvl>
                  <c:pt idx="0">
                    <c:v>Diabetes</c:v>
                  </c:pt>
                  <c:pt idx="1">
                    <c:v>Food allergies</c:v>
                  </c:pt>
                  <c:pt idx="2">
                    <c:v>Asthma</c:v>
                  </c:pt>
                </c:lvl>
                <c:lvl>
                  <c:pt idx="0">
                    <c:v>c.</c:v>
                  </c:pt>
                  <c:pt idx="1">
                    <c:v>b.</c:v>
                  </c:pt>
                  <c:pt idx="2">
                    <c:v>a.</c:v>
                  </c:pt>
                </c:lvl>
              </c:multiLvlStrCache>
            </c:multiLvlStrRef>
          </c:cat>
          <c:val>
            <c:numRef>
              <c:f>[Macro_2016P_charts.xlsm]DQ43_1!$D$2:$D$4</c:f>
              <c:numCache>
                <c:formatCode>General</c:formatCode>
                <c:ptCount val="3"/>
                <c:pt idx="0">
                  <c:v>43.7</c:v>
                </c:pt>
                <c:pt idx="1">
                  <c:v>43.3</c:v>
                </c:pt>
                <c:pt idx="2">
                  <c:v>43.6</c:v>
                </c:pt>
              </c:numCache>
            </c:numRef>
          </c:val>
        </c:ser>
        <c:ser>
          <c:idx val="1"/>
          <c:order val="1"/>
          <c:tx>
            <c:strRef>
              <c:f>[Macro_2016P_charts.xlsm]DQ43_1!$E$1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[Macro_2016P_charts.xlsm]DQ43_1!$B$2:$C$4</c:f>
              <c:multiLvlStrCache>
                <c:ptCount val="3"/>
                <c:lvl>
                  <c:pt idx="0">
                    <c:v>Diabetes</c:v>
                  </c:pt>
                  <c:pt idx="1">
                    <c:v>Food allergies</c:v>
                  </c:pt>
                  <c:pt idx="2">
                    <c:v>Asthma</c:v>
                  </c:pt>
                </c:lvl>
                <c:lvl>
                  <c:pt idx="0">
                    <c:v>c.</c:v>
                  </c:pt>
                  <c:pt idx="1">
                    <c:v>b.</c:v>
                  </c:pt>
                  <c:pt idx="2">
                    <c:v>a.</c:v>
                  </c:pt>
                </c:lvl>
              </c:multiLvlStrCache>
            </c:multiLvlStrRef>
          </c:cat>
          <c:val>
            <c:numRef>
              <c:f>[Macro_2016P_charts.xlsm]DQ43_1!$E$2:$E$4</c:f>
              <c:numCache>
                <c:formatCode>General</c:formatCode>
                <c:ptCount val="3"/>
                <c:pt idx="0">
                  <c:v>42</c:v>
                </c:pt>
                <c:pt idx="1">
                  <c:v>42</c:v>
                </c:pt>
                <c:pt idx="2">
                  <c:v>42</c:v>
                </c:pt>
              </c:numCache>
            </c:numRef>
          </c:val>
        </c:ser>
        <c:ser>
          <c:idx val="2"/>
          <c:order val="2"/>
          <c:tx>
            <c:strRef>
              <c:f>[Macro_2016P_charts.xlsm]DQ43_1!$F$1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[Macro_2016P_charts.xlsm]DQ43_1!$B$2:$C$4</c:f>
              <c:multiLvlStrCache>
                <c:ptCount val="3"/>
                <c:lvl>
                  <c:pt idx="0">
                    <c:v>Diabetes</c:v>
                  </c:pt>
                  <c:pt idx="1">
                    <c:v>Food allergies</c:v>
                  </c:pt>
                  <c:pt idx="2">
                    <c:v>Asthma</c:v>
                  </c:pt>
                </c:lvl>
                <c:lvl>
                  <c:pt idx="0">
                    <c:v>c.</c:v>
                  </c:pt>
                  <c:pt idx="1">
                    <c:v>b.</c:v>
                  </c:pt>
                  <c:pt idx="2">
                    <c:v>a.</c:v>
                  </c:pt>
                </c:lvl>
              </c:multiLvlStrCache>
            </c:multiLvlStrRef>
          </c:cat>
          <c:val>
            <c:numRef>
              <c:f>[Macro_2016P_charts.xlsm]DQ43_1!$F$2:$F$4</c:f>
              <c:numCache>
                <c:formatCode>General</c:formatCode>
                <c:ptCount val="3"/>
                <c:pt idx="0">
                  <c:v>39</c:v>
                </c:pt>
                <c:pt idx="1">
                  <c:v>39</c:v>
                </c:pt>
                <c:pt idx="2">
                  <c:v>39</c:v>
                </c:pt>
              </c:numCache>
            </c:numRef>
          </c:val>
        </c:ser>
        <c:ser>
          <c:idx val="3"/>
          <c:order val="3"/>
          <c:tx>
            <c:strRef>
              <c:f>[Macro_2016P_charts.xlsm]DQ43_1!$G$1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[Macro_2016P_charts.xlsm]DQ43_1!$B$2:$C$4</c:f>
              <c:multiLvlStrCache>
                <c:ptCount val="3"/>
                <c:lvl>
                  <c:pt idx="0">
                    <c:v>Diabetes</c:v>
                  </c:pt>
                  <c:pt idx="1">
                    <c:v>Food allergies</c:v>
                  </c:pt>
                  <c:pt idx="2">
                    <c:v>Asthma</c:v>
                  </c:pt>
                </c:lvl>
                <c:lvl>
                  <c:pt idx="0">
                    <c:v>c.</c:v>
                  </c:pt>
                  <c:pt idx="1">
                    <c:v>b.</c:v>
                  </c:pt>
                  <c:pt idx="2">
                    <c:v>a.</c:v>
                  </c:pt>
                </c:lvl>
              </c:multiLvlStrCache>
            </c:multiLvlStrRef>
          </c:cat>
          <c:val>
            <c:numRef>
              <c:f>[Macro_2016P_charts.xlsm]DQ43_1!$G$2:$G$4</c:f>
              <c:numCache>
                <c:formatCode>General</c:formatCode>
                <c:ptCount val="3"/>
                <c:pt idx="0">
                  <c:v>50.2</c:v>
                </c:pt>
                <c:pt idx="1">
                  <c:v>49</c:v>
                </c:pt>
                <c:pt idx="2">
                  <c:v>50</c:v>
                </c:pt>
              </c:numCache>
            </c:numRef>
          </c:val>
        </c:ser>
        <c:dLbls>
          <c:showLegendKey val="0"/>
          <c:showVal val="1"/>
          <c:showCatName val="0"/>
          <c:showSerName val="0"/>
          <c:showPercent val="0"/>
          <c:showBubbleSize val="0"/>
        </c:dLbls>
        <c:gapWidth val="300"/>
        <c:overlap val="-4"/>
        <c:axId val="475812576"/>
        <c:axId val="475812968"/>
      </c:barChart>
      <c:catAx>
        <c:axId val="475812576"/>
        <c:scaling>
          <c:orientation val="minMax"/>
        </c:scaling>
        <c:delete val="0"/>
        <c:axPos val="l"/>
        <c:numFmt formatCode="General" sourceLinked="0"/>
        <c:majorTickMark val="none"/>
        <c:minorTickMark val="none"/>
        <c:tickLblPos val="none"/>
        <c:spPr>
          <a:ln w="12700">
            <a:solidFill>
              <a:srgbClr val="000000"/>
            </a:solidFill>
            <a:prstDash val="solid"/>
          </a:ln>
        </c:spPr>
        <c:crossAx val="475812968"/>
        <c:crosses val="autoZero"/>
        <c:auto val="1"/>
        <c:lblAlgn val="ctr"/>
        <c:lblOffset val="100"/>
        <c:tickLblSkip val="1"/>
        <c:noMultiLvlLbl val="1"/>
      </c:catAx>
      <c:valAx>
        <c:axId val="4758129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475812576"/>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[Macro_2016P_charts.xlsm]DQ43_2!$D$1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[Macro_2016P_charts.xlsm]DQ43_2!$B$2:$C$4</c:f>
              <c:multiLvlStrCache>
                <c:ptCount val="3"/>
                <c:lvl>
                  <c:pt idx="0">
                    <c:v>Hypertension/high blood pressure</c:v>
                  </c:pt>
                  <c:pt idx="1">
                    <c:v>Obesity</c:v>
                  </c:pt>
                  <c:pt idx="2">
                    <c:v>Epilepsy or seizure disorder</c:v>
                  </c:pt>
                </c:lvl>
                <c:lvl>
                  <c:pt idx="0">
                    <c:v>f.</c:v>
                  </c:pt>
                  <c:pt idx="1">
                    <c:v>e.</c:v>
                  </c:pt>
                  <c:pt idx="2">
                    <c:v>d.</c:v>
                  </c:pt>
                </c:lvl>
              </c:multiLvlStrCache>
            </c:multiLvlStrRef>
          </c:cat>
          <c:val>
            <c:numRef>
              <c:f>[Macro_2016P_charts.xlsm]DQ43_2!$D$2:$D$4</c:f>
              <c:numCache>
                <c:formatCode>General</c:formatCode>
                <c:ptCount val="3"/>
                <c:pt idx="0">
                  <c:v>38.4</c:v>
                </c:pt>
                <c:pt idx="1">
                  <c:v>30.8</c:v>
                </c:pt>
                <c:pt idx="2">
                  <c:v>43.3</c:v>
                </c:pt>
              </c:numCache>
            </c:numRef>
          </c:val>
        </c:ser>
        <c:ser>
          <c:idx val="1"/>
          <c:order val="1"/>
          <c:tx>
            <c:strRef>
              <c:f>[Macro_2016P_charts.xlsm]DQ43_2!$E$1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[Macro_2016P_charts.xlsm]DQ43_2!$B$2:$C$4</c:f>
              <c:multiLvlStrCache>
                <c:ptCount val="3"/>
                <c:lvl>
                  <c:pt idx="0">
                    <c:v>Hypertension/high blood pressure</c:v>
                  </c:pt>
                  <c:pt idx="1">
                    <c:v>Obesity</c:v>
                  </c:pt>
                  <c:pt idx="2">
                    <c:v>Epilepsy or seizure disorder</c:v>
                  </c:pt>
                </c:lvl>
                <c:lvl>
                  <c:pt idx="0">
                    <c:v>f.</c:v>
                  </c:pt>
                  <c:pt idx="1">
                    <c:v>e.</c:v>
                  </c:pt>
                  <c:pt idx="2">
                    <c:v>d.</c:v>
                  </c:pt>
                </c:lvl>
              </c:multiLvlStrCache>
            </c:multiLvlStrRef>
          </c:cat>
          <c:val>
            <c:numRef>
              <c:f>[Macro_2016P_charts.xlsm]DQ43_2!$E$2:$E$4</c:f>
              <c:numCache>
                <c:formatCode>General</c:formatCode>
                <c:ptCount val="3"/>
                <c:pt idx="0">
                  <c:v>38.700000000000003</c:v>
                </c:pt>
                <c:pt idx="1">
                  <c:v>34.9</c:v>
                </c:pt>
                <c:pt idx="2">
                  <c:v>42</c:v>
                </c:pt>
              </c:numCache>
            </c:numRef>
          </c:val>
        </c:ser>
        <c:ser>
          <c:idx val="2"/>
          <c:order val="2"/>
          <c:tx>
            <c:strRef>
              <c:f>[Macro_2016P_charts.xlsm]DQ43_2!$F$1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[Macro_2016P_charts.xlsm]DQ43_2!$B$2:$C$4</c:f>
              <c:multiLvlStrCache>
                <c:ptCount val="3"/>
                <c:lvl>
                  <c:pt idx="0">
                    <c:v>Hypertension/high blood pressure</c:v>
                  </c:pt>
                  <c:pt idx="1">
                    <c:v>Obesity</c:v>
                  </c:pt>
                  <c:pt idx="2">
                    <c:v>Epilepsy or seizure disorder</c:v>
                  </c:pt>
                </c:lvl>
                <c:lvl>
                  <c:pt idx="0">
                    <c:v>f.</c:v>
                  </c:pt>
                  <c:pt idx="1">
                    <c:v>e.</c:v>
                  </c:pt>
                  <c:pt idx="2">
                    <c:v>d.</c:v>
                  </c:pt>
                </c:lvl>
              </c:multiLvlStrCache>
            </c:multiLvlStrRef>
          </c:cat>
          <c:val>
            <c:numRef>
              <c:f>[Macro_2016P_charts.xlsm]DQ43_2!$F$2:$F$4</c:f>
              <c:numCache>
                <c:formatCode>General</c:formatCode>
                <c:ptCount val="3"/>
                <c:pt idx="0">
                  <c:v>33.200000000000003</c:v>
                </c:pt>
                <c:pt idx="1">
                  <c:v>25.7</c:v>
                </c:pt>
                <c:pt idx="2">
                  <c:v>39</c:v>
                </c:pt>
              </c:numCache>
            </c:numRef>
          </c:val>
        </c:ser>
        <c:ser>
          <c:idx val="3"/>
          <c:order val="3"/>
          <c:tx>
            <c:strRef>
              <c:f>[Macro_2016P_charts.xlsm]DQ43_2!$G$1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[Macro_2016P_charts.xlsm]DQ43_2!$B$2:$C$4</c:f>
              <c:multiLvlStrCache>
                <c:ptCount val="3"/>
                <c:lvl>
                  <c:pt idx="0">
                    <c:v>Hypertension/high blood pressure</c:v>
                  </c:pt>
                  <c:pt idx="1">
                    <c:v>Obesity</c:v>
                  </c:pt>
                  <c:pt idx="2">
                    <c:v>Epilepsy or seizure disorder</c:v>
                  </c:pt>
                </c:lvl>
                <c:lvl>
                  <c:pt idx="0">
                    <c:v>f.</c:v>
                  </c:pt>
                  <c:pt idx="1">
                    <c:v>e.</c:v>
                  </c:pt>
                  <c:pt idx="2">
                    <c:v>d.</c:v>
                  </c:pt>
                </c:lvl>
              </c:multiLvlStrCache>
            </c:multiLvlStrRef>
          </c:cat>
          <c:val>
            <c:numRef>
              <c:f>[Macro_2016P_charts.xlsm]DQ43_2!$G$2:$G$4</c:f>
              <c:numCache>
                <c:formatCode>General</c:formatCode>
                <c:ptCount val="3"/>
                <c:pt idx="0">
                  <c:v>44.8</c:v>
                </c:pt>
                <c:pt idx="1">
                  <c:v>35.6</c:v>
                </c:pt>
                <c:pt idx="2">
                  <c:v>49</c:v>
                </c:pt>
              </c:numCache>
            </c:numRef>
          </c:val>
        </c:ser>
        <c:dLbls>
          <c:showLegendKey val="0"/>
          <c:showVal val="1"/>
          <c:showCatName val="0"/>
          <c:showSerName val="0"/>
          <c:showPercent val="0"/>
          <c:showBubbleSize val="0"/>
        </c:dLbls>
        <c:gapWidth val="300"/>
        <c:overlap val="-4"/>
        <c:axId val="475813752"/>
        <c:axId val="475814144"/>
      </c:barChart>
      <c:catAx>
        <c:axId val="475813752"/>
        <c:scaling>
          <c:orientation val="minMax"/>
        </c:scaling>
        <c:delete val="0"/>
        <c:axPos val="l"/>
        <c:numFmt formatCode="General" sourceLinked="0"/>
        <c:majorTickMark val="none"/>
        <c:minorTickMark val="none"/>
        <c:tickLblPos val="none"/>
        <c:spPr>
          <a:ln w="12700">
            <a:solidFill>
              <a:srgbClr val="000000"/>
            </a:solidFill>
            <a:prstDash val="solid"/>
          </a:ln>
        </c:spPr>
        <c:crossAx val="475814144"/>
        <c:crosses val="autoZero"/>
        <c:auto val="1"/>
        <c:lblAlgn val="ctr"/>
        <c:lblOffset val="100"/>
        <c:tickLblSkip val="1"/>
        <c:noMultiLvlLbl val="1"/>
      </c:catAx>
      <c:valAx>
        <c:axId val="47581414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475813752"/>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v>All Schools</c:v>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DQ04_1!$D$2</c:f>
              <c:numCache>
                <c:formatCode>General</c:formatCode>
                <c:ptCount val="1"/>
                <c:pt idx="0">
                  <c:v>87.6</c:v>
                </c:pt>
              </c:numCache>
            </c:numRef>
          </c:val>
        </c:ser>
        <c:ser>
          <c:idx val="1"/>
          <c:order val="1"/>
          <c:tx>
            <c:v>Junior/Senior High Schools</c:v>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DQ04_1!$E$2</c:f>
              <c:numCache>
                <c:formatCode>General</c:formatCode>
                <c:ptCount val="1"/>
                <c:pt idx="0">
                  <c:v>100</c:v>
                </c:pt>
              </c:numCache>
            </c:numRef>
          </c:val>
        </c:ser>
        <c:ser>
          <c:idx val="2"/>
          <c:order val="2"/>
          <c:tx>
            <c:v>Middle Schools</c:v>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DQ04_1!$F$2</c:f>
              <c:numCache>
                <c:formatCode>General</c:formatCode>
                <c:ptCount val="1"/>
                <c:pt idx="0">
                  <c:v>87.6</c:v>
                </c:pt>
              </c:numCache>
            </c:numRef>
          </c:val>
        </c:ser>
        <c:ser>
          <c:idx val="3"/>
          <c:order val="3"/>
          <c:tx>
            <c:v>High Schools</c:v>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DQ04_1!$G$2</c:f>
              <c:numCache>
                <c:formatCode>General</c:formatCode>
                <c:ptCount val="1"/>
                <c:pt idx="0">
                  <c:v>83</c:v>
                </c:pt>
              </c:numCache>
            </c:numRef>
          </c:val>
        </c:ser>
        <c:dLbls>
          <c:showLegendKey val="0"/>
          <c:showVal val="1"/>
          <c:showCatName val="0"/>
          <c:showSerName val="0"/>
          <c:showPercent val="0"/>
          <c:showBubbleSize val="0"/>
        </c:dLbls>
        <c:gapWidth val="300"/>
        <c:overlap val="-4"/>
        <c:axId val="391983872"/>
        <c:axId val="391984264"/>
      </c:barChart>
      <c:catAx>
        <c:axId val="391983872"/>
        <c:scaling>
          <c:orientation val="minMax"/>
        </c:scaling>
        <c:delete val="0"/>
        <c:axPos val="l"/>
        <c:majorTickMark val="none"/>
        <c:minorTickMark val="none"/>
        <c:tickLblPos val="none"/>
        <c:spPr>
          <a:ln w="12700">
            <a:solidFill>
              <a:srgbClr val="000000"/>
            </a:solidFill>
            <a:prstDash val="solid"/>
          </a:ln>
        </c:spPr>
        <c:crossAx val="391984264"/>
        <c:crosses val="autoZero"/>
        <c:auto val="1"/>
        <c:lblAlgn val="ctr"/>
        <c:lblOffset val="100"/>
        <c:tickLblSkip val="1"/>
        <c:noMultiLvlLbl val="1"/>
      </c:catAx>
      <c:valAx>
        <c:axId val="39198426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1983872"/>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[Macro_2016P_charts.xlsm]DQ44_1!$D$1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[Macro_2016P_charts.xlsm]DQ44_1!$B$2:$C$4</c:f>
              <c:multiLvlStrCache>
                <c:ptCount val="3"/>
                <c:lvl>
                  <c:pt idx="0">
                    <c:v>Parental consent is not required for sexual or reproductive health services and parents are provided with information about services provided only upon request</c:v>
                  </c:pt>
                  <c:pt idx="1">
                    <c:v>Parental consent is required before any sexual or reproductive health services are provided</c:v>
                  </c:pt>
                  <c:pt idx="2">
                    <c:v>This school does not provide any sexual or reproductive health services</c:v>
                  </c:pt>
                </c:lvl>
                <c:lvl>
                  <c:pt idx="0">
                    <c:v>c.</c:v>
                  </c:pt>
                  <c:pt idx="1">
                    <c:v>b.</c:v>
                  </c:pt>
                  <c:pt idx="2">
                    <c:v>a.</c:v>
                  </c:pt>
                </c:lvl>
              </c:multiLvlStrCache>
            </c:multiLvlStrRef>
          </c:cat>
          <c:val>
            <c:numRef>
              <c:f>[Macro_2016P_charts.xlsm]DQ44_1!$D$2:$D$4</c:f>
              <c:numCache>
                <c:formatCode>General</c:formatCode>
                <c:ptCount val="3"/>
                <c:pt idx="0">
                  <c:v>1.5</c:v>
                </c:pt>
                <c:pt idx="1">
                  <c:v>9.6999999999999993</c:v>
                </c:pt>
                <c:pt idx="2">
                  <c:v>83.7</c:v>
                </c:pt>
              </c:numCache>
            </c:numRef>
          </c:val>
        </c:ser>
        <c:ser>
          <c:idx val="1"/>
          <c:order val="1"/>
          <c:tx>
            <c:strRef>
              <c:f>[Macro_2016P_charts.xlsm]DQ44_1!$E$1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[Macro_2016P_charts.xlsm]DQ44_1!$B$2:$C$4</c:f>
              <c:multiLvlStrCache>
                <c:ptCount val="3"/>
                <c:lvl>
                  <c:pt idx="0">
                    <c:v>Parental consent is not required for sexual or reproductive health services and parents are provided with information about services provided only upon request</c:v>
                  </c:pt>
                  <c:pt idx="1">
                    <c:v>Parental consent is required before any sexual or reproductive health services are provided</c:v>
                  </c:pt>
                  <c:pt idx="2">
                    <c:v>This school does not provide any sexual or reproductive health services</c:v>
                  </c:pt>
                </c:lvl>
                <c:lvl>
                  <c:pt idx="0">
                    <c:v>c.</c:v>
                  </c:pt>
                  <c:pt idx="1">
                    <c:v>b.</c:v>
                  </c:pt>
                  <c:pt idx="2">
                    <c:v>a.</c:v>
                  </c:pt>
                </c:lvl>
              </c:multiLvlStrCache>
            </c:multiLvlStrRef>
          </c:cat>
          <c:val>
            <c:numRef>
              <c:f>[Macro_2016P_charts.xlsm]DQ44_1!$E$2:$E$4</c:f>
              <c:numCache>
                <c:formatCode>General</c:formatCode>
                <c:ptCount val="3"/>
                <c:pt idx="0">
                  <c:v>7</c:v>
                </c:pt>
                <c:pt idx="1">
                  <c:v>7</c:v>
                </c:pt>
                <c:pt idx="2">
                  <c:v>78.2</c:v>
                </c:pt>
              </c:numCache>
            </c:numRef>
          </c:val>
        </c:ser>
        <c:ser>
          <c:idx val="2"/>
          <c:order val="2"/>
          <c:tx>
            <c:strRef>
              <c:f>[Macro_2016P_charts.xlsm]DQ44_1!$F$1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[Macro_2016P_charts.xlsm]DQ44_1!$B$2:$C$4</c:f>
              <c:multiLvlStrCache>
                <c:ptCount val="3"/>
                <c:lvl>
                  <c:pt idx="0">
                    <c:v>Parental consent is not required for sexual or reproductive health services and parents are provided with information about services provided only upon request</c:v>
                  </c:pt>
                  <c:pt idx="1">
                    <c:v>Parental consent is required before any sexual or reproductive health services are provided</c:v>
                  </c:pt>
                  <c:pt idx="2">
                    <c:v>This school does not provide any sexual or reproductive health services</c:v>
                  </c:pt>
                </c:lvl>
                <c:lvl>
                  <c:pt idx="0">
                    <c:v>c.</c:v>
                  </c:pt>
                  <c:pt idx="1">
                    <c:v>b.</c:v>
                  </c:pt>
                  <c:pt idx="2">
                    <c:v>a.</c:v>
                  </c:pt>
                </c:lvl>
              </c:multiLvlStrCache>
            </c:multiLvlStrRef>
          </c:cat>
          <c:val>
            <c:numRef>
              <c:f>[Macro_2016P_charts.xlsm]DQ44_1!$F$2:$F$4</c:f>
              <c:numCache>
                <c:formatCode>General</c:formatCode>
                <c:ptCount val="3"/>
                <c:pt idx="0">
                  <c:v>1.1000000000000001</c:v>
                </c:pt>
                <c:pt idx="1">
                  <c:v>7.7</c:v>
                </c:pt>
                <c:pt idx="2">
                  <c:v>84.7</c:v>
                </c:pt>
              </c:numCache>
            </c:numRef>
          </c:val>
        </c:ser>
        <c:ser>
          <c:idx val="3"/>
          <c:order val="3"/>
          <c:tx>
            <c:strRef>
              <c:f>[Macro_2016P_charts.xlsm]DQ44_1!$G$1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[Macro_2016P_charts.xlsm]DQ44_1!$B$2:$C$4</c:f>
              <c:multiLvlStrCache>
                <c:ptCount val="3"/>
                <c:lvl>
                  <c:pt idx="0">
                    <c:v>Parental consent is not required for sexual or reproductive health services and parents are provided with information about services provided only upon request</c:v>
                  </c:pt>
                  <c:pt idx="1">
                    <c:v>Parental consent is required before any sexual or reproductive health services are provided</c:v>
                  </c:pt>
                  <c:pt idx="2">
                    <c:v>This school does not provide any sexual or reproductive health services</c:v>
                  </c:pt>
                </c:lvl>
                <c:lvl>
                  <c:pt idx="0">
                    <c:v>c.</c:v>
                  </c:pt>
                  <c:pt idx="1">
                    <c:v>b.</c:v>
                  </c:pt>
                  <c:pt idx="2">
                    <c:v>a.</c:v>
                  </c:pt>
                </c:lvl>
              </c:multiLvlStrCache>
            </c:multiLvlStrRef>
          </c:cat>
          <c:val>
            <c:numRef>
              <c:f>[Macro_2016P_charts.xlsm]DQ44_1!$G$2:$G$4</c:f>
              <c:numCache>
                <c:formatCode>General</c:formatCode>
                <c:ptCount val="3"/>
                <c:pt idx="0">
                  <c:v>8.0000000000000004E-4</c:v>
                </c:pt>
                <c:pt idx="1">
                  <c:v>13.1</c:v>
                </c:pt>
                <c:pt idx="2">
                  <c:v>84.3</c:v>
                </c:pt>
              </c:numCache>
            </c:numRef>
          </c:val>
        </c:ser>
        <c:dLbls>
          <c:showLegendKey val="0"/>
          <c:showVal val="1"/>
          <c:showCatName val="0"/>
          <c:showSerName val="0"/>
          <c:showPercent val="0"/>
          <c:showBubbleSize val="0"/>
        </c:dLbls>
        <c:gapWidth val="300"/>
        <c:overlap val="-4"/>
        <c:axId val="475814928"/>
        <c:axId val="475815320"/>
      </c:barChart>
      <c:catAx>
        <c:axId val="475814928"/>
        <c:scaling>
          <c:orientation val="minMax"/>
        </c:scaling>
        <c:delete val="0"/>
        <c:axPos val="l"/>
        <c:numFmt formatCode="General" sourceLinked="0"/>
        <c:majorTickMark val="none"/>
        <c:minorTickMark val="none"/>
        <c:tickLblPos val="none"/>
        <c:spPr>
          <a:ln w="12700">
            <a:solidFill>
              <a:srgbClr val="000000"/>
            </a:solidFill>
            <a:prstDash val="solid"/>
          </a:ln>
        </c:spPr>
        <c:crossAx val="475815320"/>
        <c:crosses val="autoZero"/>
        <c:auto val="1"/>
        <c:lblAlgn val="ctr"/>
        <c:lblOffset val="100"/>
        <c:tickLblSkip val="1"/>
        <c:noMultiLvlLbl val="1"/>
      </c:catAx>
      <c:valAx>
        <c:axId val="47581532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475814928"/>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[Macro_2016P_charts.xlsm]DQ44_2!$D$1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[Macro_2016P_charts.xlsm]DQ44_2!$B$2:$C$4</c:f>
              <c:multiLvlStrCache>
                <c:ptCount val="3"/>
                <c:lvl>
                  <c:pt idx="0">
                    <c:v>Parental consent is not required for sexual or reproductive health services and parents are not notified about any services provided</c:v>
                  </c:pt>
                  <c:pt idx="1">
                    <c:v>Parental consent is not required for sexual or reproductive health services, but parents are notified about all services provided</c:v>
                  </c:pt>
                  <c:pt idx="2">
                    <c:v>Parental consent is not required for sexual or reproductive health services, but parents may be notified depending on the service provided</c:v>
                  </c:pt>
                </c:lvl>
                <c:lvl>
                  <c:pt idx="0">
                    <c:v>f.</c:v>
                  </c:pt>
                  <c:pt idx="1">
                    <c:v>e.</c:v>
                  </c:pt>
                  <c:pt idx="2">
                    <c:v>d.</c:v>
                  </c:pt>
                </c:lvl>
              </c:multiLvlStrCache>
            </c:multiLvlStrRef>
          </c:cat>
          <c:val>
            <c:numRef>
              <c:f>[Macro_2016P_charts.xlsm]DQ44_2!$D$2:$D$4</c:f>
              <c:numCache>
                <c:formatCode>General</c:formatCode>
                <c:ptCount val="3"/>
                <c:pt idx="0">
                  <c:v>8.0000000000000004E-4</c:v>
                </c:pt>
                <c:pt idx="1">
                  <c:v>3.2</c:v>
                </c:pt>
                <c:pt idx="2">
                  <c:v>2</c:v>
                </c:pt>
              </c:numCache>
            </c:numRef>
          </c:val>
        </c:ser>
        <c:ser>
          <c:idx val="1"/>
          <c:order val="1"/>
          <c:tx>
            <c:strRef>
              <c:f>[Macro_2016P_charts.xlsm]DQ44_2!$E$1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[Macro_2016P_charts.xlsm]DQ44_2!$B$2:$C$4</c:f>
              <c:multiLvlStrCache>
                <c:ptCount val="3"/>
                <c:lvl>
                  <c:pt idx="0">
                    <c:v>Parental consent is not required for sexual or reproductive health services and parents are not notified about any services provided</c:v>
                  </c:pt>
                  <c:pt idx="1">
                    <c:v>Parental consent is not required for sexual or reproductive health services, but parents are notified about all services provided</c:v>
                  </c:pt>
                  <c:pt idx="2">
                    <c:v>Parental consent is not required for sexual or reproductive health services, but parents may be notified depending on the service provided</c:v>
                  </c:pt>
                </c:lvl>
                <c:lvl>
                  <c:pt idx="0">
                    <c:v>f.</c:v>
                  </c:pt>
                  <c:pt idx="1">
                    <c:v>e.</c:v>
                  </c:pt>
                  <c:pt idx="2">
                    <c:v>d.</c:v>
                  </c:pt>
                </c:lvl>
              </c:multiLvlStrCache>
            </c:multiLvlStrRef>
          </c:cat>
          <c:val>
            <c:numRef>
              <c:f>[Macro_2016P_charts.xlsm]DQ44_2!$E$2:$E$4</c:f>
              <c:numCache>
                <c:formatCode>General</c:formatCode>
                <c:ptCount val="3"/>
                <c:pt idx="0">
                  <c:v>8.0000000000000004E-4</c:v>
                </c:pt>
                <c:pt idx="1">
                  <c:v>8.0000000000000004E-4</c:v>
                </c:pt>
                <c:pt idx="2">
                  <c:v>7.7</c:v>
                </c:pt>
              </c:numCache>
            </c:numRef>
          </c:val>
        </c:ser>
        <c:ser>
          <c:idx val="2"/>
          <c:order val="2"/>
          <c:tx>
            <c:strRef>
              <c:f>[Macro_2016P_charts.xlsm]DQ44_2!$F$1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[Macro_2016P_charts.xlsm]DQ44_2!$B$2:$C$4</c:f>
              <c:multiLvlStrCache>
                <c:ptCount val="3"/>
                <c:lvl>
                  <c:pt idx="0">
                    <c:v>Parental consent is not required for sexual or reproductive health services and parents are not notified about any services provided</c:v>
                  </c:pt>
                  <c:pt idx="1">
                    <c:v>Parental consent is not required for sexual or reproductive health services, but parents are notified about all services provided</c:v>
                  </c:pt>
                  <c:pt idx="2">
                    <c:v>Parental consent is not required for sexual or reproductive health services, but parents may be notified depending on the service provided</c:v>
                  </c:pt>
                </c:lvl>
                <c:lvl>
                  <c:pt idx="0">
                    <c:v>f.</c:v>
                  </c:pt>
                  <c:pt idx="1">
                    <c:v>e.</c:v>
                  </c:pt>
                  <c:pt idx="2">
                    <c:v>d.</c:v>
                  </c:pt>
                </c:lvl>
              </c:multiLvlStrCache>
            </c:multiLvlStrRef>
          </c:cat>
          <c:val>
            <c:numRef>
              <c:f>[Macro_2016P_charts.xlsm]DQ44_2!$F$2:$F$4</c:f>
              <c:numCache>
                <c:formatCode>General</c:formatCode>
                <c:ptCount val="3"/>
                <c:pt idx="0">
                  <c:v>8.0000000000000004E-4</c:v>
                </c:pt>
                <c:pt idx="1">
                  <c:v>5.4</c:v>
                </c:pt>
                <c:pt idx="2">
                  <c:v>1.1000000000000001</c:v>
                </c:pt>
              </c:numCache>
            </c:numRef>
          </c:val>
        </c:ser>
        <c:ser>
          <c:idx val="3"/>
          <c:order val="3"/>
          <c:tx>
            <c:strRef>
              <c:f>[Macro_2016P_charts.xlsm]DQ44_2!$G$1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[Macro_2016P_charts.xlsm]DQ44_2!$B$2:$C$4</c:f>
              <c:multiLvlStrCache>
                <c:ptCount val="3"/>
                <c:lvl>
                  <c:pt idx="0">
                    <c:v>Parental consent is not required for sexual or reproductive health services and parents are not notified about any services provided</c:v>
                  </c:pt>
                  <c:pt idx="1">
                    <c:v>Parental consent is not required for sexual or reproductive health services, but parents are notified about all services provided</c:v>
                  </c:pt>
                  <c:pt idx="2">
                    <c:v>Parental consent is not required for sexual or reproductive health services, but parents may be notified depending on the service provided</c:v>
                  </c:pt>
                </c:lvl>
                <c:lvl>
                  <c:pt idx="0">
                    <c:v>f.</c:v>
                  </c:pt>
                  <c:pt idx="1">
                    <c:v>e.</c:v>
                  </c:pt>
                  <c:pt idx="2">
                    <c:v>d.</c:v>
                  </c:pt>
                </c:lvl>
              </c:multiLvlStrCache>
            </c:multiLvlStrRef>
          </c:cat>
          <c:val>
            <c:numRef>
              <c:f>[Macro_2016P_charts.xlsm]DQ44_2!$G$2:$G$4</c:f>
              <c:numCache>
                <c:formatCode>General</c:formatCode>
                <c:ptCount val="3"/>
                <c:pt idx="0">
                  <c:v>8.0000000000000004E-4</c:v>
                </c:pt>
                <c:pt idx="1">
                  <c:v>1.3</c:v>
                </c:pt>
                <c:pt idx="2">
                  <c:v>1.3</c:v>
                </c:pt>
              </c:numCache>
            </c:numRef>
          </c:val>
        </c:ser>
        <c:dLbls>
          <c:showLegendKey val="0"/>
          <c:showVal val="1"/>
          <c:showCatName val="0"/>
          <c:showSerName val="0"/>
          <c:showPercent val="0"/>
          <c:showBubbleSize val="0"/>
        </c:dLbls>
        <c:gapWidth val="300"/>
        <c:overlap val="-4"/>
        <c:axId val="475816104"/>
        <c:axId val="475816496"/>
      </c:barChart>
      <c:catAx>
        <c:axId val="475816104"/>
        <c:scaling>
          <c:orientation val="minMax"/>
        </c:scaling>
        <c:delete val="0"/>
        <c:axPos val="l"/>
        <c:numFmt formatCode="General" sourceLinked="0"/>
        <c:majorTickMark val="none"/>
        <c:minorTickMark val="none"/>
        <c:tickLblPos val="none"/>
        <c:spPr>
          <a:ln w="12700">
            <a:solidFill>
              <a:srgbClr val="000000"/>
            </a:solidFill>
            <a:prstDash val="solid"/>
          </a:ln>
        </c:spPr>
        <c:crossAx val="475816496"/>
        <c:crosses val="autoZero"/>
        <c:auto val="1"/>
        <c:lblAlgn val="ctr"/>
        <c:lblOffset val="100"/>
        <c:tickLblSkip val="1"/>
        <c:noMultiLvlLbl val="1"/>
      </c:catAx>
      <c:valAx>
        <c:axId val="47581649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475816104"/>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[Macro_2016P_charts.xlsm]DQ45_1!$D$1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[Macro_2016P_charts.xlsm]DQ45_1!$B$2:$C$4</c:f>
              <c:multiLvlStrCache>
                <c:ptCount val="3"/>
                <c:lvl>
                  <c:pt idx="0">
                    <c:v>Parental consent is not required for sexual or reproductive health services and parents are provided with information about services referred only upon request</c:v>
                  </c:pt>
                  <c:pt idx="1">
                    <c:v>Parental consent is required before any sexual or reproductive health services are referred</c:v>
                  </c:pt>
                  <c:pt idx="2">
                    <c:v>This school does not refer any sexual or reproductive health services</c:v>
                  </c:pt>
                </c:lvl>
                <c:lvl>
                  <c:pt idx="0">
                    <c:v>c.</c:v>
                  </c:pt>
                  <c:pt idx="1">
                    <c:v>b.</c:v>
                  </c:pt>
                  <c:pt idx="2">
                    <c:v>a.</c:v>
                  </c:pt>
                </c:lvl>
              </c:multiLvlStrCache>
            </c:multiLvlStrRef>
          </c:cat>
          <c:val>
            <c:numRef>
              <c:f>[Macro_2016P_charts.xlsm]DQ45_1!$D$2:$D$4</c:f>
              <c:numCache>
                <c:formatCode>General</c:formatCode>
                <c:ptCount val="3"/>
                <c:pt idx="0">
                  <c:v>3</c:v>
                </c:pt>
                <c:pt idx="1">
                  <c:v>23.9</c:v>
                </c:pt>
                <c:pt idx="2">
                  <c:v>64.3</c:v>
                </c:pt>
              </c:numCache>
            </c:numRef>
          </c:val>
        </c:ser>
        <c:ser>
          <c:idx val="1"/>
          <c:order val="1"/>
          <c:tx>
            <c:strRef>
              <c:f>[Macro_2016P_charts.xlsm]DQ45_1!$E$1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[Macro_2016P_charts.xlsm]DQ45_1!$B$2:$C$4</c:f>
              <c:multiLvlStrCache>
                <c:ptCount val="3"/>
                <c:lvl>
                  <c:pt idx="0">
                    <c:v>Parental consent is not required for sexual or reproductive health services and parents are provided with information about services referred only upon request</c:v>
                  </c:pt>
                  <c:pt idx="1">
                    <c:v>Parental consent is required before any sexual or reproductive health services are referred</c:v>
                  </c:pt>
                  <c:pt idx="2">
                    <c:v>This school does not refer any sexual or reproductive health services</c:v>
                  </c:pt>
                </c:lvl>
                <c:lvl>
                  <c:pt idx="0">
                    <c:v>c.</c:v>
                  </c:pt>
                  <c:pt idx="1">
                    <c:v>b.</c:v>
                  </c:pt>
                  <c:pt idx="2">
                    <c:v>a.</c:v>
                  </c:pt>
                </c:lvl>
              </c:multiLvlStrCache>
            </c:multiLvlStrRef>
          </c:cat>
          <c:val>
            <c:numRef>
              <c:f>[Macro_2016P_charts.xlsm]DQ45_1!$E$2:$E$4</c:f>
              <c:numCache>
                <c:formatCode>General</c:formatCode>
                <c:ptCount val="3"/>
                <c:pt idx="0">
                  <c:v>11</c:v>
                </c:pt>
                <c:pt idx="1">
                  <c:v>19.5</c:v>
                </c:pt>
                <c:pt idx="2">
                  <c:v>59.3</c:v>
                </c:pt>
              </c:numCache>
            </c:numRef>
          </c:val>
        </c:ser>
        <c:ser>
          <c:idx val="2"/>
          <c:order val="2"/>
          <c:tx>
            <c:strRef>
              <c:f>[Macro_2016P_charts.xlsm]DQ45_1!$F$1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[Macro_2016P_charts.xlsm]DQ45_1!$B$2:$C$4</c:f>
              <c:multiLvlStrCache>
                <c:ptCount val="3"/>
                <c:lvl>
                  <c:pt idx="0">
                    <c:v>Parental consent is not required for sexual or reproductive health services and parents are provided with information about services referred only upon request</c:v>
                  </c:pt>
                  <c:pt idx="1">
                    <c:v>Parental consent is required before any sexual or reproductive health services are referred</c:v>
                  </c:pt>
                  <c:pt idx="2">
                    <c:v>This school does not refer any sexual or reproductive health services</c:v>
                  </c:pt>
                </c:lvl>
                <c:lvl>
                  <c:pt idx="0">
                    <c:v>c.</c:v>
                  </c:pt>
                  <c:pt idx="1">
                    <c:v>b.</c:v>
                  </c:pt>
                  <c:pt idx="2">
                    <c:v>a.</c:v>
                  </c:pt>
                </c:lvl>
              </c:multiLvlStrCache>
            </c:multiLvlStrRef>
          </c:cat>
          <c:val>
            <c:numRef>
              <c:f>[Macro_2016P_charts.xlsm]DQ45_1!$F$2:$F$4</c:f>
              <c:numCache>
                <c:formatCode>General</c:formatCode>
                <c:ptCount val="3"/>
                <c:pt idx="0">
                  <c:v>2.4</c:v>
                </c:pt>
                <c:pt idx="1">
                  <c:v>18.3</c:v>
                </c:pt>
                <c:pt idx="2">
                  <c:v>74.5</c:v>
                </c:pt>
              </c:numCache>
            </c:numRef>
          </c:val>
        </c:ser>
        <c:ser>
          <c:idx val="3"/>
          <c:order val="3"/>
          <c:tx>
            <c:strRef>
              <c:f>[Macro_2016P_charts.xlsm]DQ45_1!$G$1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[Macro_2016P_charts.xlsm]DQ45_1!$B$2:$C$4</c:f>
              <c:multiLvlStrCache>
                <c:ptCount val="3"/>
                <c:lvl>
                  <c:pt idx="0">
                    <c:v>Parental consent is not required for sexual or reproductive health services and parents are provided with information about services referred only upon request</c:v>
                  </c:pt>
                  <c:pt idx="1">
                    <c:v>Parental consent is required before any sexual or reproductive health services are referred</c:v>
                  </c:pt>
                  <c:pt idx="2">
                    <c:v>This school does not refer any sexual or reproductive health services</c:v>
                  </c:pt>
                </c:lvl>
                <c:lvl>
                  <c:pt idx="0">
                    <c:v>c.</c:v>
                  </c:pt>
                  <c:pt idx="1">
                    <c:v>b.</c:v>
                  </c:pt>
                  <c:pt idx="2">
                    <c:v>a.</c:v>
                  </c:pt>
                </c:lvl>
              </c:multiLvlStrCache>
            </c:multiLvlStrRef>
          </c:cat>
          <c:val>
            <c:numRef>
              <c:f>[Macro_2016P_charts.xlsm]DQ45_1!$G$2:$G$4</c:f>
              <c:numCache>
                <c:formatCode>General</c:formatCode>
                <c:ptCount val="3"/>
                <c:pt idx="0">
                  <c:v>1.3</c:v>
                </c:pt>
                <c:pt idx="1">
                  <c:v>33.6</c:v>
                </c:pt>
                <c:pt idx="2">
                  <c:v>50.9</c:v>
                </c:pt>
              </c:numCache>
            </c:numRef>
          </c:val>
        </c:ser>
        <c:dLbls>
          <c:showLegendKey val="0"/>
          <c:showVal val="1"/>
          <c:showCatName val="0"/>
          <c:showSerName val="0"/>
          <c:showPercent val="0"/>
          <c:showBubbleSize val="0"/>
        </c:dLbls>
        <c:gapWidth val="300"/>
        <c:overlap val="-4"/>
        <c:axId val="475817280"/>
        <c:axId val="475817672"/>
      </c:barChart>
      <c:catAx>
        <c:axId val="475817280"/>
        <c:scaling>
          <c:orientation val="minMax"/>
        </c:scaling>
        <c:delete val="0"/>
        <c:axPos val="l"/>
        <c:numFmt formatCode="General" sourceLinked="0"/>
        <c:majorTickMark val="none"/>
        <c:minorTickMark val="none"/>
        <c:tickLblPos val="none"/>
        <c:spPr>
          <a:ln w="12700">
            <a:solidFill>
              <a:srgbClr val="000000"/>
            </a:solidFill>
            <a:prstDash val="solid"/>
          </a:ln>
        </c:spPr>
        <c:crossAx val="475817672"/>
        <c:crosses val="autoZero"/>
        <c:auto val="1"/>
        <c:lblAlgn val="ctr"/>
        <c:lblOffset val="100"/>
        <c:tickLblSkip val="1"/>
        <c:noMultiLvlLbl val="1"/>
      </c:catAx>
      <c:valAx>
        <c:axId val="47581767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475817280"/>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[Macro_2016P_charts.xlsm]DQ45_2!$D$1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[Macro_2016P_charts.xlsm]DQ45_2!$B$2:$C$4</c:f>
              <c:multiLvlStrCache>
                <c:ptCount val="3"/>
                <c:lvl>
                  <c:pt idx="0">
                    <c:v>Parental consent is not required for sexual or reproductive health services and parents are not notified about any services referred</c:v>
                  </c:pt>
                  <c:pt idx="1">
                    <c:v>Parental consent is not required for sexual or reproductive health services, but parents are notified about all services referred</c:v>
                  </c:pt>
                  <c:pt idx="2">
                    <c:v>Parental consent is not required for sexual or reproductive health services, but parents may be notified depending on the service referred</c:v>
                  </c:pt>
                </c:lvl>
                <c:lvl>
                  <c:pt idx="0">
                    <c:v>f.</c:v>
                  </c:pt>
                  <c:pt idx="1">
                    <c:v>e.</c:v>
                  </c:pt>
                  <c:pt idx="2">
                    <c:v>d.</c:v>
                  </c:pt>
                </c:lvl>
              </c:multiLvlStrCache>
            </c:multiLvlStrRef>
          </c:cat>
          <c:val>
            <c:numRef>
              <c:f>[Macro_2016P_charts.xlsm]DQ45_2!$D$2:$D$4</c:f>
              <c:numCache>
                <c:formatCode>General</c:formatCode>
                <c:ptCount val="3"/>
                <c:pt idx="0">
                  <c:v>0.6</c:v>
                </c:pt>
                <c:pt idx="1">
                  <c:v>3.2</c:v>
                </c:pt>
                <c:pt idx="2">
                  <c:v>5.0999999999999996</c:v>
                </c:pt>
              </c:numCache>
            </c:numRef>
          </c:val>
        </c:ser>
        <c:ser>
          <c:idx val="1"/>
          <c:order val="1"/>
          <c:tx>
            <c:strRef>
              <c:f>[Macro_2016P_charts.xlsm]DQ45_2!$E$1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[Macro_2016P_charts.xlsm]DQ45_2!$B$2:$C$4</c:f>
              <c:multiLvlStrCache>
                <c:ptCount val="3"/>
                <c:lvl>
                  <c:pt idx="0">
                    <c:v>Parental consent is not required for sexual or reproductive health services and parents are not notified about any services referred</c:v>
                  </c:pt>
                  <c:pt idx="1">
                    <c:v>Parental consent is not required for sexual or reproductive health services, but parents are notified about all services referred</c:v>
                  </c:pt>
                  <c:pt idx="2">
                    <c:v>Parental consent is not required for sexual or reproductive health services, but parents may be notified depending on the service referred</c:v>
                  </c:pt>
                </c:lvl>
                <c:lvl>
                  <c:pt idx="0">
                    <c:v>f.</c:v>
                  </c:pt>
                  <c:pt idx="1">
                    <c:v>e.</c:v>
                  </c:pt>
                  <c:pt idx="2">
                    <c:v>d.</c:v>
                  </c:pt>
                </c:lvl>
              </c:multiLvlStrCache>
            </c:multiLvlStrRef>
          </c:cat>
          <c:val>
            <c:numRef>
              <c:f>[Macro_2016P_charts.xlsm]DQ45_2!$E$2:$E$4</c:f>
              <c:numCache>
                <c:formatCode>General</c:formatCode>
                <c:ptCount val="3"/>
                <c:pt idx="0">
                  <c:v>8.0000000000000004E-4</c:v>
                </c:pt>
                <c:pt idx="1">
                  <c:v>5.5</c:v>
                </c:pt>
                <c:pt idx="2">
                  <c:v>4.7</c:v>
                </c:pt>
              </c:numCache>
            </c:numRef>
          </c:val>
        </c:ser>
        <c:ser>
          <c:idx val="2"/>
          <c:order val="2"/>
          <c:tx>
            <c:strRef>
              <c:f>[Macro_2016P_charts.xlsm]DQ45_2!$F$1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[Macro_2016P_charts.xlsm]DQ45_2!$B$2:$C$4</c:f>
              <c:multiLvlStrCache>
                <c:ptCount val="3"/>
                <c:lvl>
                  <c:pt idx="0">
                    <c:v>Parental consent is not required for sexual or reproductive health services and parents are not notified about any services referred</c:v>
                  </c:pt>
                  <c:pt idx="1">
                    <c:v>Parental consent is not required for sexual or reproductive health services, but parents are notified about all services referred</c:v>
                  </c:pt>
                  <c:pt idx="2">
                    <c:v>Parental consent is not required for sexual or reproductive health services, but parents may be notified depending on the service referred</c:v>
                  </c:pt>
                </c:lvl>
                <c:lvl>
                  <c:pt idx="0">
                    <c:v>f.</c:v>
                  </c:pt>
                  <c:pt idx="1">
                    <c:v>e.</c:v>
                  </c:pt>
                  <c:pt idx="2">
                    <c:v>d.</c:v>
                  </c:pt>
                </c:lvl>
              </c:multiLvlStrCache>
            </c:multiLvlStrRef>
          </c:cat>
          <c:val>
            <c:numRef>
              <c:f>[Macro_2016P_charts.xlsm]DQ45_2!$F$2:$F$4</c:f>
              <c:numCache>
                <c:formatCode>General</c:formatCode>
                <c:ptCount val="3"/>
                <c:pt idx="0">
                  <c:v>8.0000000000000004E-4</c:v>
                </c:pt>
                <c:pt idx="1">
                  <c:v>3.6</c:v>
                </c:pt>
                <c:pt idx="2">
                  <c:v>1.2</c:v>
                </c:pt>
              </c:numCache>
            </c:numRef>
          </c:val>
        </c:ser>
        <c:ser>
          <c:idx val="3"/>
          <c:order val="3"/>
          <c:tx>
            <c:strRef>
              <c:f>[Macro_2016P_charts.xlsm]DQ45_2!$G$1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[Macro_2016P_charts.xlsm]DQ45_2!$B$2:$C$4</c:f>
              <c:multiLvlStrCache>
                <c:ptCount val="3"/>
                <c:lvl>
                  <c:pt idx="0">
                    <c:v>Parental consent is not required for sexual or reproductive health services and parents are not notified about any services referred</c:v>
                  </c:pt>
                  <c:pt idx="1">
                    <c:v>Parental consent is not required for sexual or reproductive health services, but parents are notified about all services referred</c:v>
                  </c:pt>
                  <c:pt idx="2">
                    <c:v>Parental consent is not required for sexual or reproductive health services, but parents may be notified depending on the service referred</c:v>
                  </c:pt>
                </c:lvl>
                <c:lvl>
                  <c:pt idx="0">
                    <c:v>f.</c:v>
                  </c:pt>
                  <c:pt idx="1">
                    <c:v>e.</c:v>
                  </c:pt>
                  <c:pt idx="2">
                    <c:v>d.</c:v>
                  </c:pt>
                </c:lvl>
              </c:multiLvlStrCache>
            </c:multiLvlStrRef>
          </c:cat>
          <c:val>
            <c:numRef>
              <c:f>[Macro_2016P_charts.xlsm]DQ45_2!$G$2:$G$4</c:f>
              <c:numCache>
                <c:formatCode>General</c:formatCode>
                <c:ptCount val="3"/>
                <c:pt idx="0">
                  <c:v>1.6</c:v>
                </c:pt>
                <c:pt idx="1">
                  <c:v>1.6</c:v>
                </c:pt>
                <c:pt idx="2">
                  <c:v>10.9</c:v>
                </c:pt>
              </c:numCache>
            </c:numRef>
          </c:val>
        </c:ser>
        <c:dLbls>
          <c:showLegendKey val="0"/>
          <c:showVal val="1"/>
          <c:showCatName val="0"/>
          <c:showSerName val="0"/>
          <c:showPercent val="0"/>
          <c:showBubbleSize val="0"/>
        </c:dLbls>
        <c:gapWidth val="300"/>
        <c:overlap val="-4"/>
        <c:axId val="475818456"/>
        <c:axId val="476796264"/>
      </c:barChart>
      <c:catAx>
        <c:axId val="475818456"/>
        <c:scaling>
          <c:orientation val="minMax"/>
        </c:scaling>
        <c:delete val="0"/>
        <c:axPos val="l"/>
        <c:numFmt formatCode="General" sourceLinked="0"/>
        <c:majorTickMark val="none"/>
        <c:minorTickMark val="none"/>
        <c:tickLblPos val="none"/>
        <c:spPr>
          <a:ln w="12700">
            <a:solidFill>
              <a:srgbClr val="000000"/>
            </a:solidFill>
            <a:prstDash val="solid"/>
          </a:ln>
        </c:spPr>
        <c:crossAx val="476796264"/>
        <c:crosses val="autoZero"/>
        <c:auto val="1"/>
        <c:lblAlgn val="ctr"/>
        <c:lblOffset val="100"/>
        <c:tickLblSkip val="1"/>
        <c:noMultiLvlLbl val="1"/>
      </c:catAx>
      <c:valAx>
        <c:axId val="47679626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475818456"/>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[Macro_2016P_charts.xlsm]DQ46_1!$D$1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[Macro_2016P_charts.xlsm]DQ46_1!$B$2:$C$5</c:f>
              <c:multiLvlStrCache>
                <c:ptCount val="4"/>
                <c:lvl>
                  <c:pt idx="0">
                    <c:v>Linked parents and families to health services and programs in the community</c:v>
                  </c:pt>
                  <c:pt idx="1">
                    <c:v>Involved parents as school volunteers in the delivery of health education activities and services</c:v>
                  </c:pt>
                  <c:pt idx="2">
                    <c:v>Provided parents with information about how to monitor their child (e.g., setting parental expectations, keeping track of their child, responding when their child breaks the rules)</c:v>
                  </c:pt>
                  <c:pt idx="3">
                    <c:v>Provided parents and families with information about how to communicate with their child about sex</c:v>
                  </c:pt>
                </c:lvl>
                <c:lvl>
                  <c:pt idx="0">
                    <c:v>d.</c:v>
                  </c:pt>
                  <c:pt idx="1">
                    <c:v>c.</c:v>
                  </c:pt>
                  <c:pt idx="2">
                    <c:v>b.</c:v>
                  </c:pt>
                  <c:pt idx="3">
                    <c:v>a.</c:v>
                  </c:pt>
                </c:lvl>
              </c:multiLvlStrCache>
            </c:multiLvlStrRef>
          </c:cat>
          <c:val>
            <c:numRef>
              <c:f>[Macro_2016P_charts.xlsm]DQ46_1!$D$2:$D$5</c:f>
              <c:numCache>
                <c:formatCode>General</c:formatCode>
                <c:ptCount val="4"/>
                <c:pt idx="0">
                  <c:v>66.5</c:v>
                </c:pt>
                <c:pt idx="1">
                  <c:v>18.3</c:v>
                </c:pt>
                <c:pt idx="2">
                  <c:v>48.5</c:v>
                </c:pt>
                <c:pt idx="3">
                  <c:v>21.3</c:v>
                </c:pt>
              </c:numCache>
            </c:numRef>
          </c:val>
        </c:ser>
        <c:ser>
          <c:idx val="1"/>
          <c:order val="1"/>
          <c:tx>
            <c:strRef>
              <c:f>[Macro_2016P_charts.xlsm]DQ46_1!$E$1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[Macro_2016P_charts.xlsm]DQ46_1!$B$2:$C$5</c:f>
              <c:multiLvlStrCache>
                <c:ptCount val="4"/>
                <c:lvl>
                  <c:pt idx="0">
                    <c:v>Linked parents and families to health services and programs in the community</c:v>
                  </c:pt>
                  <c:pt idx="1">
                    <c:v>Involved parents as school volunteers in the delivery of health education activities and services</c:v>
                  </c:pt>
                  <c:pt idx="2">
                    <c:v>Provided parents with information about how to monitor their child (e.g., setting parental expectations, keeping track of their child, responding when their child breaks the rules)</c:v>
                  </c:pt>
                  <c:pt idx="3">
                    <c:v>Provided parents and families with information about how to communicate with their child about sex</c:v>
                  </c:pt>
                </c:lvl>
                <c:lvl>
                  <c:pt idx="0">
                    <c:v>d.</c:v>
                  </c:pt>
                  <c:pt idx="1">
                    <c:v>c.</c:v>
                  </c:pt>
                  <c:pt idx="2">
                    <c:v>b.</c:v>
                  </c:pt>
                  <c:pt idx="3">
                    <c:v>a.</c:v>
                  </c:pt>
                </c:lvl>
              </c:multiLvlStrCache>
            </c:multiLvlStrRef>
          </c:cat>
          <c:val>
            <c:numRef>
              <c:f>[Macro_2016P_charts.xlsm]DQ46_1!$E$2:$E$5</c:f>
              <c:numCache>
                <c:formatCode>General</c:formatCode>
                <c:ptCount val="4"/>
                <c:pt idx="0">
                  <c:v>61.9</c:v>
                </c:pt>
                <c:pt idx="1">
                  <c:v>20.6</c:v>
                </c:pt>
                <c:pt idx="2">
                  <c:v>28.1</c:v>
                </c:pt>
                <c:pt idx="3">
                  <c:v>21.2</c:v>
                </c:pt>
              </c:numCache>
            </c:numRef>
          </c:val>
        </c:ser>
        <c:ser>
          <c:idx val="2"/>
          <c:order val="2"/>
          <c:tx>
            <c:strRef>
              <c:f>[Macro_2016P_charts.xlsm]DQ46_1!$F$1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[Macro_2016P_charts.xlsm]DQ46_1!$B$2:$C$5</c:f>
              <c:multiLvlStrCache>
                <c:ptCount val="4"/>
                <c:lvl>
                  <c:pt idx="0">
                    <c:v>Linked parents and families to health services and programs in the community</c:v>
                  </c:pt>
                  <c:pt idx="1">
                    <c:v>Involved parents as school volunteers in the delivery of health education activities and services</c:v>
                  </c:pt>
                  <c:pt idx="2">
                    <c:v>Provided parents with information about how to monitor their child (e.g., setting parental expectations, keeping track of their child, responding when their child breaks the rules)</c:v>
                  </c:pt>
                  <c:pt idx="3">
                    <c:v>Provided parents and families with information about how to communicate with their child about sex</c:v>
                  </c:pt>
                </c:lvl>
                <c:lvl>
                  <c:pt idx="0">
                    <c:v>d.</c:v>
                  </c:pt>
                  <c:pt idx="1">
                    <c:v>c.</c:v>
                  </c:pt>
                  <c:pt idx="2">
                    <c:v>b.</c:v>
                  </c:pt>
                  <c:pt idx="3">
                    <c:v>a.</c:v>
                  </c:pt>
                </c:lvl>
              </c:multiLvlStrCache>
            </c:multiLvlStrRef>
          </c:cat>
          <c:val>
            <c:numRef>
              <c:f>[Macro_2016P_charts.xlsm]DQ46_1!$F$2:$F$5</c:f>
              <c:numCache>
                <c:formatCode>General</c:formatCode>
                <c:ptCount val="4"/>
                <c:pt idx="0">
                  <c:v>71.900000000000006</c:v>
                </c:pt>
                <c:pt idx="1">
                  <c:v>15.9</c:v>
                </c:pt>
                <c:pt idx="2">
                  <c:v>62.9</c:v>
                </c:pt>
                <c:pt idx="3">
                  <c:v>25</c:v>
                </c:pt>
              </c:numCache>
            </c:numRef>
          </c:val>
        </c:ser>
        <c:ser>
          <c:idx val="3"/>
          <c:order val="3"/>
          <c:tx>
            <c:strRef>
              <c:f>[Macro_2016P_charts.xlsm]DQ46_1!$G$1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[Macro_2016P_charts.xlsm]DQ46_1!$B$2:$C$5</c:f>
              <c:multiLvlStrCache>
                <c:ptCount val="4"/>
                <c:lvl>
                  <c:pt idx="0">
                    <c:v>Linked parents and families to health services and programs in the community</c:v>
                  </c:pt>
                  <c:pt idx="1">
                    <c:v>Involved parents as school volunteers in the delivery of health education activities and services</c:v>
                  </c:pt>
                  <c:pt idx="2">
                    <c:v>Provided parents with information about how to monitor their child (e.g., setting parental expectations, keeping track of their child, responding when their child breaks the rules)</c:v>
                  </c:pt>
                  <c:pt idx="3">
                    <c:v>Provided parents and families with information about how to communicate with their child about sex</c:v>
                  </c:pt>
                </c:lvl>
                <c:lvl>
                  <c:pt idx="0">
                    <c:v>d.</c:v>
                  </c:pt>
                  <c:pt idx="1">
                    <c:v>c.</c:v>
                  </c:pt>
                  <c:pt idx="2">
                    <c:v>b.</c:v>
                  </c:pt>
                  <c:pt idx="3">
                    <c:v>a.</c:v>
                  </c:pt>
                </c:lvl>
              </c:multiLvlStrCache>
            </c:multiLvlStrRef>
          </c:cat>
          <c:val>
            <c:numRef>
              <c:f>[Macro_2016P_charts.xlsm]DQ46_1!$G$2:$G$5</c:f>
              <c:numCache>
                <c:formatCode>General</c:formatCode>
                <c:ptCount val="4"/>
                <c:pt idx="0">
                  <c:v>61</c:v>
                </c:pt>
                <c:pt idx="1">
                  <c:v>20.7</c:v>
                </c:pt>
                <c:pt idx="2">
                  <c:v>36.799999999999997</c:v>
                </c:pt>
                <c:pt idx="3">
                  <c:v>16.600000000000001</c:v>
                </c:pt>
              </c:numCache>
            </c:numRef>
          </c:val>
        </c:ser>
        <c:dLbls>
          <c:showLegendKey val="0"/>
          <c:showVal val="1"/>
          <c:showCatName val="0"/>
          <c:showSerName val="0"/>
          <c:showPercent val="0"/>
          <c:showBubbleSize val="0"/>
        </c:dLbls>
        <c:gapWidth val="300"/>
        <c:overlap val="-4"/>
        <c:axId val="476797048"/>
        <c:axId val="476797440"/>
      </c:barChart>
      <c:catAx>
        <c:axId val="476797048"/>
        <c:scaling>
          <c:orientation val="minMax"/>
        </c:scaling>
        <c:delete val="0"/>
        <c:axPos val="l"/>
        <c:numFmt formatCode="General" sourceLinked="0"/>
        <c:majorTickMark val="none"/>
        <c:minorTickMark val="none"/>
        <c:tickLblPos val="none"/>
        <c:spPr>
          <a:ln w="12700">
            <a:solidFill>
              <a:srgbClr val="000000"/>
            </a:solidFill>
            <a:prstDash val="solid"/>
          </a:ln>
        </c:spPr>
        <c:crossAx val="476797440"/>
        <c:crosses val="autoZero"/>
        <c:auto val="1"/>
        <c:lblAlgn val="ctr"/>
        <c:lblOffset val="100"/>
        <c:tickLblSkip val="1"/>
        <c:noMultiLvlLbl val="1"/>
      </c:catAx>
      <c:valAx>
        <c:axId val="47679744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476797048"/>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v>All Schools</c:v>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[Macro_2016P_charts.xlsm]DQ47_1!$D$2</c:f>
              <c:numCache>
                <c:formatCode>General</c:formatCode>
                <c:ptCount val="1"/>
                <c:pt idx="0">
                  <c:v>83</c:v>
                </c:pt>
              </c:numCache>
            </c:numRef>
          </c:val>
        </c:ser>
        <c:ser>
          <c:idx val="1"/>
          <c:order val="1"/>
          <c:tx>
            <c:v>Junior/Senior High Schools</c:v>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[Macro_2016P_charts.xlsm]DQ47_1!$E$2</c:f>
              <c:numCache>
                <c:formatCode>General</c:formatCode>
                <c:ptCount val="1"/>
                <c:pt idx="0">
                  <c:v>76.2</c:v>
                </c:pt>
              </c:numCache>
            </c:numRef>
          </c:val>
        </c:ser>
        <c:ser>
          <c:idx val="2"/>
          <c:order val="2"/>
          <c:tx>
            <c:v>Middle Schools</c:v>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[Macro_2016P_charts.xlsm]DQ47_1!$F$2</c:f>
              <c:numCache>
                <c:formatCode>General</c:formatCode>
                <c:ptCount val="1"/>
                <c:pt idx="0">
                  <c:v>83.8</c:v>
                </c:pt>
              </c:numCache>
            </c:numRef>
          </c:val>
        </c:ser>
        <c:ser>
          <c:idx val="3"/>
          <c:order val="3"/>
          <c:tx>
            <c:v>High Schools</c:v>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[Macro_2016P_charts.xlsm]DQ47_1!$G$2</c:f>
              <c:numCache>
                <c:formatCode>General</c:formatCode>
                <c:ptCount val="1"/>
                <c:pt idx="0">
                  <c:v>84.3</c:v>
                </c:pt>
              </c:numCache>
            </c:numRef>
          </c:val>
        </c:ser>
        <c:dLbls>
          <c:showLegendKey val="0"/>
          <c:showVal val="1"/>
          <c:showCatName val="0"/>
          <c:showSerName val="0"/>
          <c:showPercent val="0"/>
          <c:showBubbleSize val="0"/>
        </c:dLbls>
        <c:gapWidth val="300"/>
        <c:overlap val="-4"/>
        <c:axId val="476798224"/>
        <c:axId val="476798616"/>
      </c:barChart>
      <c:catAx>
        <c:axId val="476798224"/>
        <c:scaling>
          <c:orientation val="minMax"/>
        </c:scaling>
        <c:delete val="0"/>
        <c:axPos val="l"/>
        <c:majorTickMark val="none"/>
        <c:minorTickMark val="none"/>
        <c:tickLblPos val="none"/>
        <c:spPr>
          <a:ln w="12700">
            <a:solidFill>
              <a:srgbClr val="000000"/>
            </a:solidFill>
            <a:prstDash val="solid"/>
          </a:ln>
        </c:spPr>
        <c:crossAx val="476798616"/>
        <c:crosses val="autoZero"/>
        <c:auto val="1"/>
        <c:lblAlgn val="ctr"/>
        <c:lblOffset val="100"/>
        <c:tickLblSkip val="1"/>
        <c:noMultiLvlLbl val="1"/>
      </c:catAx>
      <c:valAx>
        <c:axId val="47679861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476798224"/>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v>All Schools</c:v>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[Macro_2016P_charts.xlsm]DQ48_1!$D$2</c:f>
              <c:numCache>
                <c:formatCode>General</c:formatCode>
                <c:ptCount val="1"/>
                <c:pt idx="0">
                  <c:v>46.3</c:v>
                </c:pt>
              </c:numCache>
            </c:numRef>
          </c:val>
        </c:ser>
        <c:ser>
          <c:idx val="1"/>
          <c:order val="1"/>
          <c:tx>
            <c:v>Junior/Senior High Schools</c:v>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[Macro_2016P_charts.xlsm]DQ48_1!$E$2</c:f>
              <c:numCache>
                <c:formatCode>General</c:formatCode>
                <c:ptCount val="1"/>
                <c:pt idx="0">
                  <c:v>41.8</c:v>
                </c:pt>
              </c:numCache>
            </c:numRef>
          </c:val>
        </c:ser>
        <c:ser>
          <c:idx val="2"/>
          <c:order val="2"/>
          <c:tx>
            <c:v>Middle Schools</c:v>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[Macro_2016P_charts.xlsm]DQ48_1!$F$2</c:f>
              <c:numCache>
                <c:formatCode>General</c:formatCode>
                <c:ptCount val="1"/>
                <c:pt idx="0">
                  <c:v>46.4</c:v>
                </c:pt>
              </c:numCache>
            </c:numRef>
          </c:val>
        </c:ser>
        <c:ser>
          <c:idx val="3"/>
          <c:order val="3"/>
          <c:tx>
            <c:v>High Schools</c:v>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[Macro_2016P_charts.xlsm]DQ48_1!$G$2</c:f>
              <c:numCache>
                <c:formatCode>General</c:formatCode>
                <c:ptCount val="1"/>
                <c:pt idx="0">
                  <c:v>47.6</c:v>
                </c:pt>
              </c:numCache>
            </c:numRef>
          </c:val>
        </c:ser>
        <c:dLbls>
          <c:showLegendKey val="0"/>
          <c:showVal val="1"/>
          <c:showCatName val="0"/>
          <c:showSerName val="0"/>
          <c:showPercent val="0"/>
          <c:showBubbleSize val="0"/>
        </c:dLbls>
        <c:gapWidth val="300"/>
        <c:overlap val="-4"/>
        <c:axId val="476799400"/>
        <c:axId val="476799792"/>
      </c:barChart>
      <c:catAx>
        <c:axId val="476799400"/>
        <c:scaling>
          <c:orientation val="minMax"/>
        </c:scaling>
        <c:delete val="0"/>
        <c:axPos val="l"/>
        <c:majorTickMark val="none"/>
        <c:minorTickMark val="none"/>
        <c:tickLblPos val="none"/>
        <c:spPr>
          <a:ln w="12700">
            <a:solidFill>
              <a:srgbClr val="000000"/>
            </a:solidFill>
            <a:prstDash val="solid"/>
          </a:ln>
        </c:spPr>
        <c:crossAx val="476799792"/>
        <c:crosses val="autoZero"/>
        <c:auto val="1"/>
        <c:lblAlgn val="ctr"/>
        <c:lblOffset val="100"/>
        <c:tickLblSkip val="1"/>
        <c:noMultiLvlLbl val="1"/>
      </c:catAx>
      <c:valAx>
        <c:axId val="47679979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476799400"/>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v>All Schools</c:v>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[Macro_2016P_charts.xlsm]DQ49_1!$D$2</c:f>
              <c:numCache>
                <c:formatCode>General</c:formatCode>
                <c:ptCount val="1"/>
                <c:pt idx="0">
                  <c:v>74.8</c:v>
                </c:pt>
              </c:numCache>
            </c:numRef>
          </c:val>
        </c:ser>
        <c:ser>
          <c:idx val="1"/>
          <c:order val="1"/>
          <c:tx>
            <c:v>Junior/Senior High Schools</c:v>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[Macro_2016P_charts.xlsm]DQ49_1!$E$2</c:f>
              <c:numCache>
                <c:formatCode>General</c:formatCode>
                <c:ptCount val="1"/>
                <c:pt idx="0">
                  <c:v>80</c:v>
                </c:pt>
              </c:numCache>
            </c:numRef>
          </c:val>
        </c:ser>
        <c:ser>
          <c:idx val="2"/>
          <c:order val="2"/>
          <c:tx>
            <c:v>Middle Schools</c:v>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[Macro_2016P_charts.xlsm]DQ49_1!$F$2</c:f>
              <c:numCache>
                <c:formatCode>General</c:formatCode>
                <c:ptCount val="1"/>
                <c:pt idx="0">
                  <c:v>69.900000000000006</c:v>
                </c:pt>
              </c:numCache>
            </c:numRef>
          </c:val>
        </c:ser>
        <c:ser>
          <c:idx val="3"/>
          <c:order val="3"/>
          <c:tx>
            <c:v>High Schools</c:v>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[Macro_2016P_charts.xlsm]DQ49_1!$G$2</c:f>
              <c:numCache>
                <c:formatCode>General</c:formatCode>
                <c:ptCount val="1"/>
                <c:pt idx="0">
                  <c:v>79.3</c:v>
                </c:pt>
              </c:numCache>
            </c:numRef>
          </c:val>
        </c:ser>
        <c:dLbls>
          <c:showLegendKey val="0"/>
          <c:showVal val="1"/>
          <c:showCatName val="0"/>
          <c:showSerName val="0"/>
          <c:showPercent val="0"/>
          <c:showBubbleSize val="0"/>
        </c:dLbls>
        <c:gapWidth val="300"/>
        <c:overlap val="-4"/>
        <c:axId val="476800576"/>
        <c:axId val="476800968"/>
      </c:barChart>
      <c:catAx>
        <c:axId val="476800576"/>
        <c:scaling>
          <c:orientation val="minMax"/>
        </c:scaling>
        <c:delete val="0"/>
        <c:axPos val="l"/>
        <c:majorTickMark val="none"/>
        <c:minorTickMark val="none"/>
        <c:tickLblPos val="none"/>
        <c:spPr>
          <a:ln w="12700">
            <a:solidFill>
              <a:srgbClr val="000000"/>
            </a:solidFill>
            <a:prstDash val="solid"/>
          </a:ln>
        </c:spPr>
        <c:crossAx val="476800968"/>
        <c:crosses val="autoZero"/>
        <c:auto val="1"/>
        <c:lblAlgn val="ctr"/>
        <c:lblOffset val="100"/>
        <c:tickLblSkip val="1"/>
        <c:noMultiLvlLbl val="1"/>
      </c:catAx>
      <c:valAx>
        <c:axId val="4768009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476800576"/>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v>All Schools</c:v>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[Macro_2016P_charts.xlsm]DQ50_1!$D$2</c:f>
              <c:numCache>
                <c:formatCode>General</c:formatCode>
                <c:ptCount val="1"/>
                <c:pt idx="0">
                  <c:v>86</c:v>
                </c:pt>
              </c:numCache>
            </c:numRef>
          </c:val>
        </c:ser>
        <c:ser>
          <c:idx val="1"/>
          <c:order val="1"/>
          <c:tx>
            <c:v>Junior/Senior High Schools</c:v>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[Macro_2016P_charts.xlsm]DQ50_1!$E$2</c:f>
              <c:numCache>
                <c:formatCode>General</c:formatCode>
                <c:ptCount val="1"/>
                <c:pt idx="0">
                  <c:v>96.9</c:v>
                </c:pt>
              </c:numCache>
            </c:numRef>
          </c:val>
        </c:ser>
        <c:ser>
          <c:idx val="2"/>
          <c:order val="2"/>
          <c:tx>
            <c:v>Middle Schools</c:v>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[Macro_2016P_charts.xlsm]DQ50_1!$F$2</c:f>
              <c:numCache>
                <c:formatCode>General</c:formatCode>
                <c:ptCount val="1"/>
                <c:pt idx="0">
                  <c:v>73.8</c:v>
                </c:pt>
              </c:numCache>
            </c:numRef>
          </c:val>
        </c:ser>
        <c:ser>
          <c:idx val="3"/>
          <c:order val="3"/>
          <c:tx>
            <c:v>High Schools</c:v>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[Macro_2016P_charts.xlsm]DQ50_1!$G$2</c:f>
              <c:numCache>
                <c:formatCode>General</c:formatCode>
                <c:ptCount val="1"/>
                <c:pt idx="0">
                  <c:v>97.7</c:v>
                </c:pt>
              </c:numCache>
            </c:numRef>
          </c:val>
        </c:ser>
        <c:dLbls>
          <c:showLegendKey val="0"/>
          <c:showVal val="1"/>
          <c:showCatName val="0"/>
          <c:showSerName val="0"/>
          <c:showPercent val="0"/>
          <c:showBubbleSize val="0"/>
        </c:dLbls>
        <c:gapWidth val="300"/>
        <c:overlap val="-4"/>
        <c:axId val="476801752"/>
        <c:axId val="476802144"/>
      </c:barChart>
      <c:catAx>
        <c:axId val="476801752"/>
        <c:scaling>
          <c:orientation val="minMax"/>
        </c:scaling>
        <c:delete val="0"/>
        <c:axPos val="l"/>
        <c:majorTickMark val="none"/>
        <c:minorTickMark val="none"/>
        <c:tickLblPos val="none"/>
        <c:spPr>
          <a:ln w="12700">
            <a:solidFill>
              <a:srgbClr val="000000"/>
            </a:solidFill>
            <a:prstDash val="solid"/>
          </a:ln>
        </c:spPr>
        <c:crossAx val="476802144"/>
        <c:crosses val="autoZero"/>
        <c:auto val="1"/>
        <c:lblAlgn val="ctr"/>
        <c:lblOffset val="100"/>
        <c:tickLblSkip val="1"/>
        <c:noMultiLvlLbl val="1"/>
      </c:catAx>
      <c:valAx>
        <c:axId val="47680214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476801752"/>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0109890109889"/>
          <c:y val="0.14926878466969237"/>
          <c:w val="0.65934065934065933"/>
          <c:h val="0.7060010085728694"/>
        </c:manualLayout>
      </c:layout>
      <c:barChart>
        <c:barDir val="bar"/>
        <c:grouping val="clustered"/>
        <c:varyColors val="0"/>
        <c:ser>
          <c:idx val="0"/>
          <c:order val="0"/>
          <c:tx>
            <c:v>All Schools</c:v>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[Macro_2016P_charts.xlsm]DQ51_1!$D$2</c:f>
              <c:numCache>
                <c:formatCode>General</c:formatCode>
                <c:ptCount val="1"/>
                <c:pt idx="0">
                  <c:v>36.700000000000003</c:v>
                </c:pt>
              </c:numCache>
            </c:numRef>
          </c:val>
        </c:ser>
        <c:ser>
          <c:idx val="1"/>
          <c:order val="1"/>
          <c:tx>
            <c:v>Junior/Senior High Schools</c:v>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[Macro_2016P_charts.xlsm]DQ51_1!$E$2</c:f>
              <c:numCache>
                <c:formatCode>General</c:formatCode>
                <c:ptCount val="1"/>
                <c:pt idx="0">
                  <c:v>43.8</c:v>
                </c:pt>
              </c:numCache>
            </c:numRef>
          </c:val>
        </c:ser>
        <c:ser>
          <c:idx val="2"/>
          <c:order val="2"/>
          <c:tx>
            <c:v>Middle Schools</c:v>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[Macro_2016P_charts.xlsm]DQ51_1!$F$2</c:f>
              <c:numCache>
                <c:formatCode>General</c:formatCode>
                <c:ptCount val="1"/>
                <c:pt idx="0">
                  <c:v>29.4</c:v>
                </c:pt>
              </c:numCache>
            </c:numRef>
          </c:val>
        </c:ser>
        <c:ser>
          <c:idx val="3"/>
          <c:order val="3"/>
          <c:tx>
            <c:v>High Schools</c:v>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[Macro_2016P_charts.xlsm]DQ51_1!$G$2</c:f>
              <c:numCache>
                <c:formatCode>General</c:formatCode>
                <c:ptCount val="1"/>
                <c:pt idx="0">
                  <c:v>43.7</c:v>
                </c:pt>
              </c:numCache>
            </c:numRef>
          </c:val>
        </c:ser>
        <c:dLbls>
          <c:showLegendKey val="0"/>
          <c:showVal val="1"/>
          <c:showCatName val="0"/>
          <c:showSerName val="0"/>
          <c:showPercent val="0"/>
          <c:showBubbleSize val="0"/>
        </c:dLbls>
        <c:gapWidth val="300"/>
        <c:overlap val="-4"/>
        <c:axId val="476802928"/>
        <c:axId val="476803320"/>
      </c:barChart>
      <c:catAx>
        <c:axId val="476802928"/>
        <c:scaling>
          <c:orientation val="minMax"/>
        </c:scaling>
        <c:delete val="0"/>
        <c:axPos val="l"/>
        <c:majorTickMark val="none"/>
        <c:minorTickMark val="none"/>
        <c:tickLblPos val="none"/>
        <c:spPr>
          <a:ln w="12700">
            <a:solidFill>
              <a:srgbClr val="000000"/>
            </a:solidFill>
            <a:prstDash val="solid"/>
          </a:ln>
        </c:spPr>
        <c:crossAx val="476803320"/>
        <c:crosses val="autoZero"/>
        <c:auto val="1"/>
        <c:lblAlgn val="ctr"/>
        <c:lblOffset val="100"/>
        <c:tickLblSkip val="1"/>
        <c:noMultiLvlLbl val="1"/>
      </c:catAx>
      <c:valAx>
        <c:axId val="47680332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476802928"/>
        <c:crosses val="autoZero"/>
        <c:crossBetween val="between"/>
      </c:valAx>
    </c:plotArea>
    <c:legend>
      <c:legendPos val="b"/>
      <c:layout>
        <c:manualLayout>
          <c:xMode val="edge"/>
          <c:yMode val="edge"/>
          <c:x val="2.7838827838827841E-2"/>
          <c:y val="0.86535552193645993"/>
          <c:w val="0.93040293040293043"/>
          <c:h val="4.6394351991931419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v>All Schools</c:v>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[Macro_2016P_charts.xlsm]DQ05_1!$D$2</c:f>
              <c:numCache>
                <c:formatCode>General</c:formatCode>
                <c:ptCount val="1"/>
                <c:pt idx="0">
                  <c:v>54.8</c:v>
                </c:pt>
              </c:numCache>
            </c:numRef>
          </c:val>
        </c:ser>
        <c:ser>
          <c:idx val="1"/>
          <c:order val="1"/>
          <c:tx>
            <c:v>Junior/Senior High Schools</c:v>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[Macro_2016P_charts.xlsm]DQ05_1!$E$2</c:f>
              <c:numCache>
                <c:formatCode>General</c:formatCode>
                <c:ptCount val="1"/>
                <c:pt idx="0">
                  <c:v>68.099999999999994</c:v>
                </c:pt>
              </c:numCache>
            </c:numRef>
          </c:val>
        </c:ser>
        <c:ser>
          <c:idx val="2"/>
          <c:order val="2"/>
          <c:tx>
            <c:v>Middle Schools</c:v>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[Macro_2016P_charts.xlsm]DQ05_1!$F$2</c:f>
              <c:numCache>
                <c:formatCode>General</c:formatCode>
                <c:ptCount val="1"/>
                <c:pt idx="0">
                  <c:v>51.7</c:v>
                </c:pt>
              </c:numCache>
            </c:numRef>
          </c:val>
        </c:ser>
        <c:ser>
          <c:idx val="3"/>
          <c:order val="3"/>
          <c:tx>
            <c:v>High Schools</c:v>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[Macro_2016P_charts.xlsm]DQ05_1!$G$2</c:f>
              <c:numCache>
                <c:formatCode>General</c:formatCode>
                <c:ptCount val="1"/>
                <c:pt idx="0">
                  <c:v>54.3</c:v>
                </c:pt>
              </c:numCache>
            </c:numRef>
          </c:val>
        </c:ser>
        <c:dLbls>
          <c:showLegendKey val="0"/>
          <c:showVal val="1"/>
          <c:showCatName val="0"/>
          <c:showSerName val="0"/>
          <c:showPercent val="0"/>
          <c:showBubbleSize val="0"/>
        </c:dLbls>
        <c:gapWidth val="300"/>
        <c:overlap val="-4"/>
        <c:axId val="389229152"/>
        <c:axId val="389229544"/>
      </c:barChart>
      <c:catAx>
        <c:axId val="389229152"/>
        <c:scaling>
          <c:orientation val="minMax"/>
        </c:scaling>
        <c:delete val="0"/>
        <c:axPos val="l"/>
        <c:majorTickMark val="none"/>
        <c:minorTickMark val="none"/>
        <c:tickLblPos val="none"/>
        <c:spPr>
          <a:ln w="12700">
            <a:solidFill>
              <a:srgbClr val="000000"/>
            </a:solidFill>
            <a:prstDash val="solid"/>
          </a:ln>
        </c:spPr>
        <c:crossAx val="389229544"/>
        <c:crosses val="autoZero"/>
        <c:auto val="1"/>
        <c:lblAlgn val="ctr"/>
        <c:lblOffset val="100"/>
        <c:tickLblSkip val="1"/>
        <c:noMultiLvlLbl val="1"/>
      </c:catAx>
      <c:valAx>
        <c:axId val="38922954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89229152"/>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49570056968577"/>
          <c:y val="0.14908884159334376"/>
          <c:w val="0.65844639831548324"/>
          <c:h val="0.70514992645500429"/>
        </c:manualLayout>
      </c:layout>
      <c:barChart>
        <c:barDir val="bar"/>
        <c:grouping val="clustered"/>
        <c:varyColors val="0"/>
        <c:ser>
          <c:idx val="0"/>
          <c:order val="0"/>
          <c:tx>
            <c:strRef>
              <c:f>[Macro_2016P_charts.xlsm]DQ06_1!$D$1</c:f>
              <c:strCache>
                <c:ptCount val="1"/>
                <c:pt idx="0">
                  <c:v>All Schools</c:v>
                </c:pt>
              </c:strCache>
            </c:strRef>
          </c:tx>
          <c:spPr>
            <a:solidFill>
              <a:srgbClr val="C25D0A"/>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[Macro_2016P_charts.xlsm]DQ06_1!$B$2:$C$5</c:f>
              <c:multiLvlStrCache>
                <c:ptCount val="4"/>
                <c:lvl>
                  <c:pt idx="0">
                    <c:v>Communicated the importance of health and safety policies and activities to district administrators, school administrators, parent-teacher groups, or community members</c:v>
                  </c:pt>
                  <c:pt idx="1">
                    <c:v>Sought funding or leveraged resources to support health and safety priorities for students and staff</c:v>
                  </c:pt>
                  <c:pt idx="2">
                    <c:v>Recommended new or revised health and safety policies and activities to school administrators or the school improvement team</c:v>
                  </c:pt>
                  <c:pt idx="3">
                    <c:v>Identified student health needs based on a review of relevant data</c:v>
                  </c:pt>
                </c:lvl>
                <c:lvl>
                  <c:pt idx="0">
                    <c:v>d.</c:v>
                  </c:pt>
                  <c:pt idx="1">
                    <c:v>c.</c:v>
                  </c:pt>
                  <c:pt idx="2">
                    <c:v>b.</c:v>
                  </c:pt>
                  <c:pt idx="3">
                    <c:v>a.</c:v>
                  </c:pt>
                </c:lvl>
              </c:multiLvlStrCache>
            </c:multiLvlStrRef>
          </c:cat>
          <c:val>
            <c:numRef>
              <c:f>[Macro_2016P_charts.xlsm]DQ06_1!$D$2:$D$5</c:f>
              <c:numCache>
                <c:formatCode>General</c:formatCode>
                <c:ptCount val="4"/>
                <c:pt idx="0">
                  <c:v>87.8</c:v>
                </c:pt>
                <c:pt idx="1">
                  <c:v>68.599999999999994</c:v>
                </c:pt>
                <c:pt idx="2">
                  <c:v>74</c:v>
                </c:pt>
                <c:pt idx="3">
                  <c:v>66.400000000000006</c:v>
                </c:pt>
              </c:numCache>
            </c:numRef>
          </c:val>
        </c:ser>
        <c:ser>
          <c:idx val="1"/>
          <c:order val="1"/>
          <c:tx>
            <c:strRef>
              <c:f>[Macro_2016P_charts.xlsm]DQ06_1!$E$1</c:f>
              <c:strCache>
                <c:ptCount val="1"/>
                <c:pt idx="0">
                  <c:v>Junior/Senior High Schools</c:v>
                </c:pt>
              </c:strCache>
            </c:strRef>
          </c:tx>
          <c:spPr>
            <a:solidFill>
              <a:srgbClr val="296D3B"/>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[Macro_2016P_charts.xlsm]DQ06_1!$B$2:$C$5</c:f>
              <c:multiLvlStrCache>
                <c:ptCount val="4"/>
                <c:lvl>
                  <c:pt idx="0">
                    <c:v>Communicated the importance of health and safety policies and activities to district administrators, school administrators, parent-teacher groups, or community members</c:v>
                  </c:pt>
                  <c:pt idx="1">
                    <c:v>Sought funding or leveraged resources to support health and safety priorities for students and staff</c:v>
                  </c:pt>
                  <c:pt idx="2">
                    <c:v>Recommended new or revised health and safety policies and activities to school administrators or the school improvement team</c:v>
                  </c:pt>
                  <c:pt idx="3">
                    <c:v>Identified student health needs based on a review of relevant data</c:v>
                  </c:pt>
                </c:lvl>
                <c:lvl>
                  <c:pt idx="0">
                    <c:v>d.</c:v>
                  </c:pt>
                  <c:pt idx="1">
                    <c:v>c.</c:v>
                  </c:pt>
                  <c:pt idx="2">
                    <c:v>b.</c:v>
                  </c:pt>
                  <c:pt idx="3">
                    <c:v>a.</c:v>
                  </c:pt>
                </c:lvl>
              </c:multiLvlStrCache>
            </c:multiLvlStrRef>
          </c:cat>
          <c:val>
            <c:numRef>
              <c:f>[Macro_2016P_charts.xlsm]DQ06_1!$E$2:$E$5</c:f>
              <c:numCache>
                <c:formatCode>General</c:formatCode>
                <c:ptCount val="4"/>
                <c:pt idx="0">
                  <c:v>77</c:v>
                </c:pt>
                <c:pt idx="1">
                  <c:v>67.400000000000006</c:v>
                </c:pt>
                <c:pt idx="2">
                  <c:v>82.4</c:v>
                </c:pt>
                <c:pt idx="3">
                  <c:v>59.5</c:v>
                </c:pt>
              </c:numCache>
            </c:numRef>
          </c:val>
        </c:ser>
        <c:ser>
          <c:idx val="2"/>
          <c:order val="2"/>
          <c:tx>
            <c:strRef>
              <c:f>[Macro_2016P_charts.xlsm]DQ06_1!$F$1</c:f>
              <c:strCache>
                <c:ptCount val="1"/>
                <c:pt idx="0">
                  <c:v>Middle Schools</c:v>
                </c:pt>
              </c:strCache>
            </c:strRef>
          </c:tx>
          <c:spPr>
            <a:solidFill>
              <a:srgbClr val="005654"/>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[Macro_2016P_charts.xlsm]DQ06_1!$B$2:$C$5</c:f>
              <c:multiLvlStrCache>
                <c:ptCount val="4"/>
                <c:lvl>
                  <c:pt idx="0">
                    <c:v>Communicated the importance of health and safety policies and activities to district administrators, school administrators, parent-teacher groups, or community members</c:v>
                  </c:pt>
                  <c:pt idx="1">
                    <c:v>Sought funding or leveraged resources to support health and safety priorities for students and staff</c:v>
                  </c:pt>
                  <c:pt idx="2">
                    <c:v>Recommended new or revised health and safety policies and activities to school administrators or the school improvement team</c:v>
                  </c:pt>
                  <c:pt idx="3">
                    <c:v>Identified student health needs based on a review of relevant data</c:v>
                  </c:pt>
                </c:lvl>
                <c:lvl>
                  <c:pt idx="0">
                    <c:v>d.</c:v>
                  </c:pt>
                  <c:pt idx="1">
                    <c:v>c.</c:v>
                  </c:pt>
                  <c:pt idx="2">
                    <c:v>b.</c:v>
                  </c:pt>
                  <c:pt idx="3">
                    <c:v>a.</c:v>
                  </c:pt>
                </c:lvl>
              </c:multiLvlStrCache>
            </c:multiLvlStrRef>
          </c:cat>
          <c:val>
            <c:numRef>
              <c:f>[Macro_2016P_charts.xlsm]DQ06_1!$F$2:$F$5</c:f>
              <c:numCache>
                <c:formatCode>General</c:formatCode>
                <c:ptCount val="4"/>
                <c:pt idx="0">
                  <c:v>89.6</c:v>
                </c:pt>
                <c:pt idx="1">
                  <c:v>63.5</c:v>
                </c:pt>
                <c:pt idx="2">
                  <c:v>72.5</c:v>
                </c:pt>
                <c:pt idx="3">
                  <c:v>63.1</c:v>
                </c:pt>
              </c:numCache>
            </c:numRef>
          </c:val>
        </c:ser>
        <c:ser>
          <c:idx val="3"/>
          <c:order val="3"/>
          <c:tx>
            <c:strRef>
              <c:f>[Macro_2016P_charts.xlsm]DQ06_1!$G$1</c:f>
              <c:strCache>
                <c:ptCount val="1"/>
                <c:pt idx="0">
                  <c:v>High Schools</c:v>
                </c:pt>
              </c:strCache>
            </c:strRef>
          </c:tx>
          <c:spPr>
            <a:solidFill>
              <a:srgbClr val="00E315"/>
            </a:solidFill>
            <a:ln w="12700">
              <a:solidFill>
                <a:srgbClr val="000000"/>
              </a:solidFill>
              <a:prstDash val="solid"/>
            </a:ln>
          </c:spPr>
          <c:invertIfNegative val="0"/>
          <c:dLbls>
            <c:numFmt formatCode="0.0" sourceLinked="0"/>
            <c:spPr>
              <a:noFill/>
              <a:ln>
                <a:noFill/>
              </a:ln>
              <a:effectLst/>
            </c:spPr>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[Macro_2016P_charts.xlsm]DQ06_1!$B$2:$C$5</c:f>
              <c:multiLvlStrCache>
                <c:ptCount val="4"/>
                <c:lvl>
                  <c:pt idx="0">
                    <c:v>Communicated the importance of health and safety policies and activities to district administrators, school administrators, parent-teacher groups, or community members</c:v>
                  </c:pt>
                  <c:pt idx="1">
                    <c:v>Sought funding or leveraged resources to support health and safety priorities for students and staff</c:v>
                  </c:pt>
                  <c:pt idx="2">
                    <c:v>Recommended new or revised health and safety policies and activities to school administrators or the school improvement team</c:v>
                  </c:pt>
                  <c:pt idx="3">
                    <c:v>Identified student health needs based on a review of relevant data</c:v>
                  </c:pt>
                </c:lvl>
                <c:lvl>
                  <c:pt idx="0">
                    <c:v>d.</c:v>
                  </c:pt>
                  <c:pt idx="1">
                    <c:v>c.</c:v>
                  </c:pt>
                  <c:pt idx="2">
                    <c:v>b.</c:v>
                  </c:pt>
                  <c:pt idx="3">
                    <c:v>a.</c:v>
                  </c:pt>
                </c:lvl>
              </c:multiLvlStrCache>
            </c:multiLvlStrRef>
          </c:cat>
          <c:val>
            <c:numRef>
              <c:f>[Macro_2016P_charts.xlsm]DQ06_1!$G$2:$G$5</c:f>
              <c:numCache>
                <c:formatCode>General</c:formatCode>
                <c:ptCount val="4"/>
                <c:pt idx="0">
                  <c:v>90.2</c:v>
                </c:pt>
                <c:pt idx="1">
                  <c:v>76.099999999999994</c:v>
                </c:pt>
                <c:pt idx="2">
                  <c:v>72</c:v>
                </c:pt>
                <c:pt idx="3">
                  <c:v>74</c:v>
                </c:pt>
              </c:numCache>
            </c:numRef>
          </c:val>
        </c:ser>
        <c:dLbls>
          <c:showLegendKey val="0"/>
          <c:showVal val="1"/>
          <c:showCatName val="0"/>
          <c:showSerName val="0"/>
          <c:showPercent val="0"/>
          <c:showBubbleSize val="0"/>
        </c:dLbls>
        <c:gapWidth val="300"/>
        <c:overlap val="-4"/>
        <c:axId val="391985832"/>
        <c:axId val="391985440"/>
      </c:barChart>
      <c:catAx>
        <c:axId val="391985832"/>
        <c:scaling>
          <c:orientation val="minMax"/>
        </c:scaling>
        <c:delete val="0"/>
        <c:axPos val="l"/>
        <c:numFmt formatCode="General" sourceLinked="0"/>
        <c:majorTickMark val="none"/>
        <c:minorTickMark val="none"/>
        <c:tickLblPos val="none"/>
        <c:spPr>
          <a:ln w="12700">
            <a:solidFill>
              <a:srgbClr val="000000"/>
            </a:solidFill>
            <a:prstDash val="solid"/>
          </a:ln>
        </c:spPr>
        <c:crossAx val="391985440"/>
        <c:crosses val="autoZero"/>
        <c:auto val="1"/>
        <c:lblAlgn val="ctr"/>
        <c:lblOffset val="100"/>
        <c:tickLblSkip val="1"/>
        <c:noMultiLvlLbl val="1"/>
      </c:catAx>
      <c:valAx>
        <c:axId val="39198544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391985832"/>
        <c:crosses val="autoZero"/>
        <c:crossBetween val="between"/>
      </c:valAx>
    </c:plotArea>
    <c:legend>
      <c:legendPos val="b"/>
      <c:layout>
        <c:manualLayout>
          <c:xMode val="edge"/>
          <c:yMode val="edge"/>
          <c:x val="2.7801070151098183E-2"/>
          <c:y val="0.86431233842627675"/>
          <c:w val="0.92914102873407078"/>
          <c:h val="4.6338423738471711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Physical activity</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Nutrition</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Tobacco-use prevention</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ever used the School Health Index or other self-assessment tool to assess school policies, activities, and programs in the following areas.</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 of 79</a:t>
          </a:r>
        </a:p>
      </cdr:txBody>
    </cdr:sp>
  </cdr:relSizeAnchor>
</c:userShapes>
</file>

<file path=ppt/drawings/drawing10.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Reviewed health-related curricula or instructional materials</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Assessed the availability of physical activity opportunities for students</a:t>
          </a:r>
        </a:p>
      </cdr:txBody>
    </cdr:sp>
  </cdr:relSizeAnchor>
  <cdr:relSizeAnchor xmlns:cdr="http://schemas.openxmlformats.org/drawingml/2006/chartDrawing">
    <cdr:from>
      <cdr:x>0.0535</cdr:x>
      <cdr:y>0.61126</cdr:y>
    </cdr:from>
    <cdr:to>
      <cdr:x>0.08056</cdr:x>
      <cdr:y>0.81481</cdr:y>
    </cdr:to>
    <cdr:sp macro="" textlink="">
      <cdr:nvSpPr>
        <cdr:cNvPr id="6" name="y3"/>
        <cdr:cNvSpPr txBox="1"/>
      </cdr:nvSpPr>
      <cdr:spPr>
        <a:xfrm xmlns:a="http://schemas.openxmlformats.org/drawingml/2006/main">
          <a:off x="463606" y="3843718"/>
          <a:ext cx="234464" cy="127996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g.</a:t>
          </a:r>
        </a:p>
      </cdr:txBody>
    </cdr:sp>
  </cdr:relSizeAnchor>
  <cdr:relSizeAnchor xmlns:cdr="http://schemas.openxmlformats.org/drawingml/2006/chartDrawing">
    <cdr:from>
      <cdr:x>0.08171</cdr:x>
      <cdr:y>0.61126</cdr:y>
    </cdr:from>
    <cdr:to>
      <cdr:x>0.30278</cdr:x>
      <cdr:y>0.81481</cdr:y>
    </cdr:to>
    <cdr:sp macro="" textlink="">
      <cdr:nvSpPr>
        <cdr:cNvPr id="7" name="yt3"/>
        <cdr:cNvSpPr txBox="1"/>
      </cdr:nvSpPr>
      <cdr:spPr>
        <a:xfrm xmlns:a="http://schemas.openxmlformats.org/drawingml/2006/main">
          <a:off x="708053" y="3843717"/>
          <a:ext cx="1915602" cy="1279961"/>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Developed a written plan for implementing a Comprehensive School Physical Activity Program (a multi-component approach that provides opportunities for students to be physically active before, during, and after school)</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6.</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effectLst/>
              <a:latin typeface="Times New Roman" panose="02020603050405020304" pitchFamily="18" charset="0"/>
              <a:ea typeface="+mn-ea"/>
              <a:cs typeface="Times New Roman" panose="02020603050405020304" pitchFamily="18" charset="0"/>
            </a:rPr>
            <a:t>Percentage of schools that have a school health council, committee, or team that did the following activities during the past year.*</a:t>
          </a:r>
          <a:endParaRPr lang="en-US" sz="1000">
            <a:effectLst/>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*Among schools that have one or more than one group that offers guidance on the development of policies or coordinates activities on health topics.</a:t>
          </a: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10 of 79</a:t>
          </a:r>
        </a:p>
      </cdr:txBody>
    </cdr:sp>
  </cdr:relSizeAnchor>
</c:userShapes>
</file>

<file path=ppt/drawings/drawing11.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7.</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any clubs that give students opportunities to learn about people different from them, such as students with disabilities, homeless youth, or people from different cultures.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11 of 79</a:t>
          </a:r>
        </a:p>
      </cdr:txBody>
    </cdr:sp>
  </cdr:relSizeAnchor>
</c:userShapes>
</file>

<file path=ppt/drawings/drawing12.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Lessons in class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Special events sponsored by the school or community organizations (e.g., multicultural week, family night)</a:t>
          </a:r>
        </a:p>
      </cdr:txBody>
    </cdr:sp>
  </cdr:relSizeAnchor>
  <cdr:relSizeAnchor xmlns:cdr="http://schemas.openxmlformats.org/drawingml/2006/chartDrawing">
    <cdr:from>
      <cdr:x>0.02052</cdr:x>
      <cdr:y>0.02828</cdr:y>
    </cdr:from>
    <cdr:to>
      <cdr:x>0.04983</cdr:x>
      <cdr:y>0.10906</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8.</a:t>
          </a:r>
        </a:p>
      </cdr:txBody>
    </cdr:sp>
  </cdr:relSizeAnchor>
  <cdr:relSizeAnchor xmlns:cdr="http://schemas.openxmlformats.org/drawingml/2006/chartDrawing">
    <cdr:from>
      <cdr:x>0.04983</cdr:x>
      <cdr:y>0.02828</cdr:y>
    </cdr:from>
    <cdr:to>
      <cdr:x>0.97318</cdr:x>
      <cdr:y>0.10906</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offer each of the following activities for students to learn about people different from them, such as students with disabilities, homeless youth, or people from different cultures.</a:t>
          </a:r>
        </a:p>
      </cdr:txBody>
    </cdr:sp>
  </cdr:relSizeAnchor>
  <cdr:relSizeAnchor xmlns:cdr="http://schemas.openxmlformats.org/drawingml/2006/chartDrawing">
    <cdr:from>
      <cdr:x>0.02052</cdr:x>
      <cdr:y>0.91693</cdr:y>
    </cdr:from>
    <cdr:to>
      <cdr:x>0.97318</cdr:x>
      <cdr:y>0.99771</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12 of 79</a:t>
          </a:r>
        </a:p>
      </cdr:txBody>
    </cdr:sp>
  </cdr:relSizeAnchor>
</c:userShapes>
</file>

<file path=ppt/drawings/drawing13.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9.</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a student-led club that aims to create a safe, welcoming, and accepting school environment for all youth, regardless of sexual orientation or gender identity.</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13 of 79</a:t>
          </a:r>
        </a:p>
      </cdr:txBody>
    </cdr:sp>
  </cdr:relSizeAnchor>
</c:userShapes>
</file>

<file path=ppt/drawings/drawing14.xml><?xml version="1.0" encoding="utf-8"?>
<c:userShapes xmlns:c="http://schemas.openxmlformats.org/drawingml/2006/chart">
  <cdr:relSizeAnchor xmlns:cdr="http://schemas.openxmlformats.org/drawingml/2006/chartDrawing">
    <cdr:from>
      <cdr:x>0.05058</cdr:x>
      <cdr:y>0.09249</cdr:y>
    </cdr:from>
    <cdr:to>
      <cdr:x>0.08056</cdr:x>
      <cdr:y>0.31019</cdr:y>
    </cdr:to>
    <cdr:sp macro="" textlink="">
      <cdr:nvSpPr>
        <cdr:cNvPr id="2" name="y1"/>
        <cdr:cNvSpPr txBox="1"/>
      </cdr:nvSpPr>
      <cdr:spPr>
        <a:xfrm xmlns:a="http://schemas.openxmlformats.org/drawingml/2006/main">
          <a:off x="438319" y="581615"/>
          <a:ext cx="259751" cy="1368917"/>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0.08074</cdr:x>
      <cdr:y>0.09651</cdr:y>
    </cdr:from>
    <cdr:to>
      <cdr:x>0.30278</cdr:x>
      <cdr:y>0.31019</cdr:y>
    </cdr:to>
    <cdr:sp macro="" textlink="">
      <cdr:nvSpPr>
        <cdr:cNvPr id="3" name="yt1"/>
        <cdr:cNvSpPr txBox="1"/>
      </cdr:nvSpPr>
      <cdr:spPr>
        <a:xfrm xmlns:a="http://schemas.openxmlformats.org/drawingml/2006/main">
          <a:off x="699624" y="606903"/>
          <a:ext cx="1924032" cy="1343629"/>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Identify "safe spaces" (e.g., a counselor’s office, designated classroom, or student organization) where LGBTQ youth can receive support from administrators, teachers, or other school staff</a:t>
          </a:r>
        </a:p>
      </cdr:txBody>
    </cdr:sp>
  </cdr:relSizeAnchor>
  <cdr:relSizeAnchor xmlns:cdr="http://schemas.openxmlformats.org/drawingml/2006/chartDrawing">
    <cdr:from>
      <cdr:x>0.05253</cdr:x>
      <cdr:y>0.2882</cdr:y>
    </cdr:from>
    <cdr:to>
      <cdr:x>0.08056</cdr:x>
      <cdr:y>0.43519</cdr:y>
    </cdr:to>
    <cdr:sp macro="" textlink="">
      <cdr:nvSpPr>
        <cdr:cNvPr id="4" name="y2"/>
        <cdr:cNvSpPr txBox="1"/>
      </cdr:nvSpPr>
      <cdr:spPr>
        <a:xfrm xmlns:a="http://schemas.openxmlformats.org/drawingml/2006/main">
          <a:off x="455177" y="1812279"/>
          <a:ext cx="242893" cy="924277"/>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0.08074</cdr:x>
      <cdr:y>0.28552</cdr:y>
    </cdr:from>
    <cdr:to>
      <cdr:x>0.30253</cdr:x>
      <cdr:y>0.40885</cdr:y>
    </cdr:to>
    <cdr:sp macro="" textlink="">
      <cdr:nvSpPr>
        <cdr:cNvPr id="5" name="yt2"/>
        <cdr:cNvSpPr txBox="1"/>
      </cdr:nvSpPr>
      <cdr:spPr>
        <a:xfrm xmlns:a="http://schemas.openxmlformats.org/drawingml/2006/main">
          <a:off x="699624" y="1795420"/>
          <a:ext cx="1921865" cy="775505"/>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Prohibit harassment based on a student's perceived or actual sexual orientation or gender identity</a:t>
          </a:r>
        </a:p>
      </cdr:txBody>
    </cdr:sp>
  </cdr:relSizeAnchor>
  <cdr:relSizeAnchor xmlns:cdr="http://schemas.openxmlformats.org/drawingml/2006/chartDrawing">
    <cdr:from>
      <cdr:x>0.04961</cdr:x>
      <cdr:y>0.39142</cdr:y>
    </cdr:from>
    <cdr:to>
      <cdr:x>0.08056</cdr:x>
      <cdr:y>0.56019</cdr:y>
    </cdr:to>
    <cdr:sp macro="" textlink="">
      <cdr:nvSpPr>
        <cdr:cNvPr id="6" name="y3"/>
        <cdr:cNvSpPr txBox="1"/>
      </cdr:nvSpPr>
      <cdr:spPr>
        <a:xfrm xmlns:a="http://schemas.openxmlformats.org/drawingml/2006/main">
          <a:off x="429889" y="2461327"/>
          <a:ext cx="268181" cy="1061252"/>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0.07879</cdr:x>
      <cdr:y>0.38874</cdr:y>
    </cdr:from>
    <cdr:to>
      <cdr:x>0.3035</cdr:x>
      <cdr:y>0.54826</cdr:y>
    </cdr:to>
    <cdr:sp macro="" textlink="">
      <cdr:nvSpPr>
        <cdr:cNvPr id="7" name="yt3"/>
        <cdr:cNvSpPr txBox="1"/>
      </cdr:nvSpPr>
      <cdr:spPr>
        <a:xfrm xmlns:a="http://schemas.openxmlformats.org/drawingml/2006/main">
          <a:off x="682765" y="2444469"/>
          <a:ext cx="1947147" cy="1003075"/>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Encourage staff to attend professional development on safe and supportive school environments for all students, regardless of sexual orientation or gender identity</a:t>
          </a:r>
        </a:p>
      </cdr:txBody>
    </cdr:sp>
  </cdr:relSizeAnchor>
  <cdr:relSizeAnchor xmlns:cdr="http://schemas.openxmlformats.org/drawingml/2006/chartDrawing">
    <cdr:from>
      <cdr:x>0.0535</cdr:x>
      <cdr:y>0.55362</cdr:y>
    </cdr:from>
    <cdr:to>
      <cdr:x>0.08056</cdr:x>
      <cdr:y>0.69907</cdr:y>
    </cdr:to>
    <cdr:sp macro="" textlink="">
      <cdr:nvSpPr>
        <cdr:cNvPr id="8" name="y4"/>
        <cdr:cNvSpPr txBox="1"/>
      </cdr:nvSpPr>
      <cdr:spPr>
        <a:xfrm xmlns:a="http://schemas.openxmlformats.org/drawingml/2006/main">
          <a:off x="463606" y="3481261"/>
          <a:ext cx="234464" cy="914621"/>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0.08171</cdr:x>
      <cdr:y>0.55362</cdr:y>
    </cdr:from>
    <cdr:to>
      <cdr:x>0.30447</cdr:x>
      <cdr:y>0.7252</cdr:y>
    </cdr:to>
    <cdr:sp macro="" textlink="">
      <cdr:nvSpPr>
        <cdr:cNvPr id="9" name="yt4"/>
        <cdr:cNvSpPr txBox="1"/>
      </cdr:nvSpPr>
      <cdr:spPr>
        <a:xfrm xmlns:a="http://schemas.openxmlformats.org/drawingml/2006/main">
          <a:off x="708052" y="3481261"/>
          <a:ext cx="1930247" cy="1078931"/>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Facilitate access to providers not on school property who have experience in providing health services, including HIV/STD testing and counseling, to LGBTQ youth</a:t>
          </a:r>
        </a:p>
      </cdr:txBody>
    </cdr:sp>
  </cdr:relSizeAnchor>
  <cdr:relSizeAnchor xmlns:cdr="http://schemas.openxmlformats.org/drawingml/2006/chartDrawing">
    <cdr:from>
      <cdr:x>0.04767</cdr:x>
      <cdr:y>0.74129</cdr:y>
    </cdr:from>
    <cdr:to>
      <cdr:x>0.08366</cdr:x>
      <cdr:y>0.8287</cdr:y>
    </cdr:to>
    <cdr:sp macro="" textlink="">
      <cdr:nvSpPr>
        <cdr:cNvPr id="10" name="y5"/>
        <cdr:cNvSpPr txBox="1"/>
      </cdr:nvSpPr>
      <cdr:spPr>
        <a:xfrm xmlns:a="http://schemas.openxmlformats.org/drawingml/2006/main">
          <a:off x="413071" y="4661350"/>
          <a:ext cx="311841" cy="549669"/>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0.07879</cdr:x>
      <cdr:y>0.74263</cdr:y>
    </cdr:from>
    <cdr:to>
      <cdr:x>0.3035</cdr:x>
      <cdr:y>0.86193</cdr:y>
    </cdr:to>
    <cdr:sp macro="" textlink="">
      <cdr:nvSpPr>
        <cdr:cNvPr id="11" name="yt5"/>
        <cdr:cNvSpPr txBox="1"/>
      </cdr:nvSpPr>
      <cdr:spPr>
        <a:xfrm xmlns:a="http://schemas.openxmlformats.org/drawingml/2006/main">
          <a:off x="682733" y="4669778"/>
          <a:ext cx="1947179" cy="750197"/>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Facilitate access to providers not on school property who have experience in providing social and psychological services to LGBTQ youth</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10.</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engage in the following practices related to lesbian, gay, bisexual, trangender, or questioning (LGBTQ) youth.</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14 of 79</a:t>
          </a:r>
        </a:p>
      </cdr:txBody>
    </cdr:sp>
  </cdr:relSizeAnchor>
</c:userShapes>
</file>

<file path=ppt/drawings/drawing15.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11.</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in which staff received professional development on preventing, identifying, and responding to student bullying and sexual harassment, including electronic aggression.</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15 of 79</a:t>
          </a:r>
        </a:p>
      </cdr:txBody>
    </cdr:sp>
  </cdr:relSizeAnchor>
</c:userShapes>
</file>

<file path=ppt/drawings/drawing16.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12.</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a designated staff member to whom students can confidentially report student bullying and sexual harassment, including electronic aggression.</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16 of 79</a:t>
          </a:r>
        </a:p>
      </cdr:txBody>
    </cdr:sp>
  </cdr:relSizeAnchor>
</c:userShapes>
</file>

<file path=ppt/drawings/drawing17.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13.</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use electronic, paper, or oral communication to publicize and disseminate policies, rules, or regulations on bullying and sexual harassment, including electronic aggression.</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17 of 79</a:t>
          </a:r>
        </a:p>
      </cdr:txBody>
    </cdr:sp>
  </cdr:relSizeAnchor>
</c:userShapes>
</file>

<file path=ppt/drawings/drawing18.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Sixth grade</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Seventh grade</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Eighth grade</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Ninth grade</a:t>
          </a:r>
        </a:p>
      </cdr:txBody>
    </cdr:sp>
  </cdr:relSizeAnchor>
  <cdr:relSizeAnchor xmlns:cdr="http://schemas.openxmlformats.org/drawingml/2006/chartDrawing">
    <cdr:from>
      <cdr:x>0.02052</cdr:x>
      <cdr:y>0.02828</cdr:y>
    </cdr:from>
    <cdr:to>
      <cdr:x>0.04983</cdr:x>
      <cdr:y>0.10906</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14.</a:t>
          </a:r>
        </a:p>
      </cdr:txBody>
    </cdr:sp>
  </cdr:relSizeAnchor>
  <cdr:relSizeAnchor xmlns:cdr="http://schemas.openxmlformats.org/drawingml/2006/chartDrawing">
    <cdr:from>
      <cdr:x>0.04983</cdr:x>
      <cdr:y>0.02828</cdr:y>
    </cdr:from>
    <cdr:to>
      <cdr:x>0.97318</cdr:x>
      <cdr:y>0.10906</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taught a required physical education course in each of the following grades.*</a:t>
          </a:r>
        </a:p>
      </cdr:txBody>
    </cdr:sp>
  </cdr:relSizeAnchor>
  <cdr:relSizeAnchor xmlns:cdr="http://schemas.openxmlformats.org/drawingml/2006/chartDrawing">
    <cdr:from>
      <cdr:x>0.02052</cdr:x>
      <cdr:y>0.91693</cdr:y>
    </cdr:from>
    <cdr:to>
      <cdr:x>0.97318</cdr:x>
      <cdr:y>0.99771</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*Among schools with students in that grade.</a:t>
          </a:r>
        </a:p>
      </cdr:txBody>
    </cdr:sp>
  </cdr:relSizeAnchor>
  <cdr:relSizeAnchor xmlns:cdr="http://schemas.openxmlformats.org/drawingml/2006/chartDrawing">
    <cdr:from>
      <cdr:x>0.89008</cdr:x>
      <cdr:y>0.95961</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18 of 79</a:t>
          </a:r>
        </a:p>
      </cdr:txBody>
    </cdr:sp>
  </cdr:relSizeAnchor>
  <cdr:relSizeAnchor xmlns:cdr="http://schemas.openxmlformats.org/drawingml/2006/chartDrawing">
    <cdr:from>
      <cdr:x>0.02048</cdr:x>
      <cdr:y>0.95971</cdr:y>
    </cdr:from>
    <cdr:to>
      <cdr:x>0.97889</cdr:x>
      <cdr:y>1</cdr:y>
    </cdr:to>
    <cdr:sp macro="" textlink="">
      <cdr:nvSpPr>
        <cdr:cNvPr id="15"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NA = Not available</a:t>
          </a:r>
        </a:p>
      </cdr:txBody>
    </cdr:sp>
  </cdr:relSizeAnchor>
</c:userShapes>
</file>

<file path=ppt/drawings/drawing19.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Tenth grade</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Eleventh grade</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g.</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Twelfth grade</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14.</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taught a required physical education course in each of the following grades.*</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*Among schools with students in that grade.</a:t>
          </a: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19 of 79</a:t>
          </a:r>
        </a:p>
      </cdr:txBody>
    </cdr:sp>
  </cdr:relSizeAnchor>
  <cdr:relSizeAnchor xmlns:cdr="http://schemas.openxmlformats.org/drawingml/2006/chartDrawing">
    <cdr:from>
      <cdr:x>0.02048</cdr:x>
      <cdr:y>0.95971</cdr:y>
    </cdr:from>
    <cdr:to>
      <cdr:x>0.97889</cdr:x>
      <cdr:y>1</cdr:y>
    </cdr:to>
    <cdr:sp macro="" textlink="">
      <cdr:nvSpPr>
        <cdr:cNvPr id="13"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NA = Not available</a:t>
          </a:r>
        </a:p>
      </cdr:txBody>
    </cdr:sp>
  </cdr:relSizeAnchor>
</c:userShapes>
</file>

<file path=ppt/drawings/drawing2.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Asthma</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Injury and violence prevention</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HIV, STD, and teen pregnancy prevention</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ever used the School Health Index or other self-assessment tool to assess school policies, activities, and programs in the following areas.</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 of 79</a:t>
          </a:r>
        </a:p>
      </cdr:txBody>
    </cdr:sp>
  </cdr:relSizeAnchor>
</c:userShapes>
</file>

<file path=ppt/drawings/drawing20.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15.</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in which physical education teachers or specialists received professional development on physical education or physical activity during the past year.</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20 of 79</a:t>
          </a:r>
        </a:p>
      </cdr:txBody>
    </cdr:sp>
  </cdr:relSizeAnchor>
</c:userShapes>
</file>

<file path=ppt/drawings/drawing21.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Goals, objectives, and expected outcomes for physical education</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 chart describing the annual scope and sequence of instruction for physical education</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Plans for how to assess student performance in physical education</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16.</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those who teach physical education with the following materials.</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21 of 79</a:t>
          </a:r>
        </a:p>
      </cdr:txBody>
    </cdr:sp>
  </cdr:relSizeAnchor>
</c:userShapes>
</file>

<file path=ppt/drawings/drawing22.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 written physical education curriculum</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Resources for fitness testing</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Physical activity monitoring devices, such as pedometers or heart rate monitors, for physical education</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16.</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those who teach physical education with the following materials.</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22 of 79</a:t>
          </a:r>
        </a:p>
      </cdr:txBody>
    </cdr:sp>
  </cdr:relSizeAnchor>
</c:userShapes>
</file>

<file path=ppt/drawings/drawing23.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17.</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in which students participate in physical activity breaks in classrooms during the school day outside of physical education.</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23 of 79</a:t>
          </a:r>
        </a:p>
      </cdr:txBody>
    </cdr:sp>
  </cdr:relSizeAnchor>
</c:userShapes>
</file>

<file path=ppt/drawings/drawing24.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18.</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offer opportunities for all students to participate in intramural sports programs or physical activity clubs.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24 of 79</a:t>
          </a:r>
        </a:p>
      </cdr:txBody>
    </cdr:sp>
  </cdr:relSizeAnchor>
</c:userShapes>
</file>

<file path=ppt/drawings/drawing25.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19.</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offer interscholastic sports to students.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25 of 79</a:t>
          </a:r>
        </a:p>
      </cdr:txBody>
    </cdr:sp>
  </cdr:relSizeAnchor>
</c:userShapes>
</file>

<file path=ppt/drawings/drawing26.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20.</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offer opportunities for students to participate in physical activity before the school day through organized physical activities or access to facilities or equipment for physical activity.</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26 of 79</a:t>
          </a:r>
        </a:p>
      </cdr:txBody>
    </cdr:sp>
  </cdr:relSizeAnchor>
</c:userShapes>
</file>

<file path=ppt/drawings/drawing27.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21.</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a joint use agreement for shared use of school or community physical activity facilities.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27 of 79</a:t>
          </a:r>
        </a:p>
      </cdr:txBody>
    </cdr:sp>
  </cdr:relSizeAnchor>
</c:userShapes>
</file>

<file path=ppt/drawings/drawing28.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22.</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adopted a policy prohibiting tobacco use.</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28 of 79</a:t>
          </a:r>
        </a:p>
      </cdr:txBody>
    </cdr:sp>
  </cdr:relSizeAnchor>
</c:userShapes>
</file>

<file path=ppt/drawings/drawing29.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Cigarettes</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Smokeless tobacco (e.g., chewing tobacco, snuff, dip, snus)</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Cigars</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Pipes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Electronic vapor products (e.g., e-cigarettes, vape pipes, hookah pens)</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23.</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(Students) Percentage of schools that have a tobacco-use prevention policy that specifically prohibits the use of each type of tobacco for students during any school-related activity.</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29 of 79</a:t>
          </a:r>
        </a:p>
      </cdr:txBody>
    </cdr:sp>
  </cdr:relSizeAnchor>
</c:userShapes>
</file>

<file path=ppt/drawings/drawing3.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Health education</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Physical education</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Physical activity</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School meal programs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Foods and beverages available at school outside the school meal programs</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with a School Improvement Plan that includes health-related objectives on the following topics.</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 of 79</a:t>
          </a:r>
        </a:p>
      </cdr:txBody>
    </cdr:sp>
  </cdr:relSizeAnchor>
</c:userShapes>
</file>

<file path=ppt/drawings/drawing30.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Cigarettes</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Smokeless tobacco (e.g., chewing tobacco, snuff, dip, snus)</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Cigars</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Pipes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Electronic vapor products (e.g., e-cigarettes, vape pipes, hookah pens)</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23.</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(Faculty/Staff) Percentage of schools that have a tobacco-use prevention policy that specifically prohibits the use of each type of tobacco for faculty/staff during any school-related activity.</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30 of 79</a:t>
          </a:r>
        </a:p>
      </cdr:txBody>
    </cdr:sp>
  </cdr:relSizeAnchor>
</c:userShapes>
</file>

<file path=ppt/drawings/drawing31.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Cigarettes</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Smokeless tobacco (e.g., chewing tobacco, snuff, dip, snus)</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Cigars</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Pipes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Electronic vapor products (e.g., e-cigarettes, vape pipes, hookah pens)</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23.</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(Visitors) Percentage of schools that have a tobacco-use prevention policy that specifically prohibits the use of each type of tobacco for visitors during any school-related activity.</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31 of 79</a:t>
          </a:r>
        </a:p>
      </cdr:txBody>
    </cdr:sp>
  </cdr:relSizeAnchor>
</c:userShapes>
</file>

<file path=ppt/drawings/drawing32.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During school hours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During non-school hours</a:t>
          </a:r>
        </a:p>
      </cdr:txBody>
    </cdr:sp>
  </cdr:relSizeAnchor>
  <cdr:relSizeAnchor xmlns:cdr="http://schemas.openxmlformats.org/drawingml/2006/chartDrawing">
    <cdr:from>
      <cdr:x>0.02052</cdr:x>
      <cdr:y>0.02828</cdr:y>
    </cdr:from>
    <cdr:to>
      <cdr:x>0.04983</cdr:x>
      <cdr:y>0.10906</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24.</a:t>
          </a:r>
        </a:p>
      </cdr:txBody>
    </cdr:sp>
  </cdr:relSizeAnchor>
  <cdr:relSizeAnchor xmlns:cdr="http://schemas.openxmlformats.org/drawingml/2006/chartDrawing">
    <cdr:from>
      <cdr:x>0.04983</cdr:x>
      <cdr:y>0.02828</cdr:y>
    </cdr:from>
    <cdr:to>
      <cdr:x>0.97318</cdr:x>
      <cdr:y>0.10906</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(Students) Percentage of schools that have a tobacco-use prevention policy that specifically prohibits tobacco use during each of the following times for students.</a:t>
          </a:r>
        </a:p>
      </cdr:txBody>
    </cdr:sp>
  </cdr:relSizeAnchor>
  <cdr:relSizeAnchor xmlns:cdr="http://schemas.openxmlformats.org/drawingml/2006/chartDrawing">
    <cdr:from>
      <cdr:x>0.02052</cdr:x>
      <cdr:y>0.91693</cdr:y>
    </cdr:from>
    <cdr:to>
      <cdr:x>0.97318</cdr:x>
      <cdr:y>0.99771</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32 of 79</a:t>
          </a:r>
        </a:p>
      </cdr:txBody>
    </cdr:sp>
  </cdr:relSizeAnchor>
</c:userShapes>
</file>

<file path=ppt/drawings/drawing33.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During school hours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During non-school hours</a:t>
          </a:r>
        </a:p>
      </cdr:txBody>
    </cdr:sp>
  </cdr:relSizeAnchor>
  <cdr:relSizeAnchor xmlns:cdr="http://schemas.openxmlformats.org/drawingml/2006/chartDrawing">
    <cdr:from>
      <cdr:x>0.02052</cdr:x>
      <cdr:y>0.02828</cdr:y>
    </cdr:from>
    <cdr:to>
      <cdr:x>0.04983</cdr:x>
      <cdr:y>0.10906</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24.</a:t>
          </a:r>
        </a:p>
      </cdr:txBody>
    </cdr:sp>
  </cdr:relSizeAnchor>
  <cdr:relSizeAnchor xmlns:cdr="http://schemas.openxmlformats.org/drawingml/2006/chartDrawing">
    <cdr:from>
      <cdr:x>0.04983</cdr:x>
      <cdr:y>0.02828</cdr:y>
    </cdr:from>
    <cdr:to>
      <cdr:x>0.97318</cdr:x>
      <cdr:y>0.10906</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(Faculty/Staff) Percentage of schools that have a tobacco-use prevention policy that specifically prohibits tobacco use during each of the following times for faculty/staff.</a:t>
          </a:r>
        </a:p>
      </cdr:txBody>
    </cdr:sp>
  </cdr:relSizeAnchor>
  <cdr:relSizeAnchor xmlns:cdr="http://schemas.openxmlformats.org/drawingml/2006/chartDrawing">
    <cdr:from>
      <cdr:x>0.02052</cdr:x>
      <cdr:y>0.91693</cdr:y>
    </cdr:from>
    <cdr:to>
      <cdr:x>0.97318</cdr:x>
      <cdr:y>0.99771</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33 of 79</a:t>
          </a:r>
        </a:p>
      </cdr:txBody>
    </cdr:sp>
  </cdr:relSizeAnchor>
</c:userShapes>
</file>

<file path=ppt/drawings/drawing34.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During school hours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During non-school hours</a:t>
          </a:r>
        </a:p>
      </cdr:txBody>
    </cdr:sp>
  </cdr:relSizeAnchor>
  <cdr:relSizeAnchor xmlns:cdr="http://schemas.openxmlformats.org/drawingml/2006/chartDrawing">
    <cdr:from>
      <cdr:x>0.02052</cdr:x>
      <cdr:y>0.02828</cdr:y>
    </cdr:from>
    <cdr:to>
      <cdr:x>0.04983</cdr:x>
      <cdr:y>0.10906</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24.</a:t>
          </a:r>
        </a:p>
      </cdr:txBody>
    </cdr:sp>
  </cdr:relSizeAnchor>
  <cdr:relSizeAnchor xmlns:cdr="http://schemas.openxmlformats.org/drawingml/2006/chartDrawing">
    <cdr:from>
      <cdr:x>0.04983</cdr:x>
      <cdr:y>0.02828</cdr:y>
    </cdr:from>
    <cdr:to>
      <cdr:x>0.97318</cdr:x>
      <cdr:y>0.10906</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(Visitors) Percentage of schools that have a tobacco-use prevention policy that specifically prohibits tobacco use during each of the following times for visitors.</a:t>
          </a:r>
        </a:p>
      </cdr:txBody>
    </cdr:sp>
  </cdr:relSizeAnchor>
  <cdr:relSizeAnchor xmlns:cdr="http://schemas.openxmlformats.org/drawingml/2006/chartDrawing">
    <cdr:from>
      <cdr:x>0.02052</cdr:x>
      <cdr:y>0.91693</cdr:y>
    </cdr:from>
    <cdr:to>
      <cdr:x>0.97318</cdr:x>
      <cdr:y>0.99771</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34 of 79</a:t>
          </a:r>
        </a:p>
      </cdr:txBody>
    </cdr:sp>
  </cdr:relSizeAnchor>
</c:userShapes>
</file>

<file path=ppt/drawings/drawing35.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In school buildings</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Outside on school grounds, including parking lots and playing fields</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On school buses or other vehicles used to transport students</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At off-campus, school-sponsored events</a:t>
          </a:r>
        </a:p>
      </cdr:txBody>
    </cdr:sp>
  </cdr:relSizeAnchor>
  <cdr:relSizeAnchor xmlns:cdr="http://schemas.openxmlformats.org/drawingml/2006/chartDrawing">
    <cdr:from>
      <cdr:x>0.02052</cdr:x>
      <cdr:y>0.02828</cdr:y>
    </cdr:from>
    <cdr:to>
      <cdr:x>0.04983</cdr:x>
      <cdr:y>0.10906</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25.</a:t>
          </a:r>
        </a:p>
      </cdr:txBody>
    </cdr:sp>
  </cdr:relSizeAnchor>
  <cdr:relSizeAnchor xmlns:cdr="http://schemas.openxmlformats.org/drawingml/2006/chartDrawing">
    <cdr:from>
      <cdr:x>0.04983</cdr:x>
      <cdr:y>0.02828</cdr:y>
    </cdr:from>
    <cdr:to>
      <cdr:x>0.97318</cdr:x>
      <cdr:y>0.10906</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(Students) Percentage of schools that have a tobacco-use prevention policy that specifically prohibits tobacco use in each of the following locations for students.</a:t>
          </a:r>
        </a:p>
      </cdr:txBody>
    </cdr:sp>
  </cdr:relSizeAnchor>
  <cdr:relSizeAnchor xmlns:cdr="http://schemas.openxmlformats.org/drawingml/2006/chartDrawing">
    <cdr:from>
      <cdr:x>0.02052</cdr:x>
      <cdr:y>0.91693</cdr:y>
    </cdr:from>
    <cdr:to>
      <cdr:x>0.97318</cdr:x>
      <cdr:y>0.99771</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35 of 79</a:t>
          </a:r>
        </a:p>
      </cdr:txBody>
    </cdr:sp>
  </cdr:relSizeAnchor>
</c:userShapes>
</file>

<file path=ppt/drawings/drawing36.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In school buildings</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Outside on school grounds, including parking lots and playing fields</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On school buses or other vehicles used to transport students</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At off-campus, school-sponsored events</a:t>
          </a:r>
        </a:p>
      </cdr:txBody>
    </cdr:sp>
  </cdr:relSizeAnchor>
  <cdr:relSizeAnchor xmlns:cdr="http://schemas.openxmlformats.org/drawingml/2006/chartDrawing">
    <cdr:from>
      <cdr:x>0.02052</cdr:x>
      <cdr:y>0.02828</cdr:y>
    </cdr:from>
    <cdr:to>
      <cdr:x>0.04983</cdr:x>
      <cdr:y>0.10906</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25.</a:t>
          </a:r>
        </a:p>
      </cdr:txBody>
    </cdr:sp>
  </cdr:relSizeAnchor>
  <cdr:relSizeAnchor xmlns:cdr="http://schemas.openxmlformats.org/drawingml/2006/chartDrawing">
    <cdr:from>
      <cdr:x>0.04983</cdr:x>
      <cdr:y>0.02828</cdr:y>
    </cdr:from>
    <cdr:to>
      <cdr:x>0.97318</cdr:x>
      <cdr:y>0.10906</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(Faculty/Staff) Percentage of schools that have a tobacco-use prevention policy that specifically prohibits tobacco use in each of the following locations for faculty/staff.</a:t>
          </a:r>
        </a:p>
      </cdr:txBody>
    </cdr:sp>
  </cdr:relSizeAnchor>
  <cdr:relSizeAnchor xmlns:cdr="http://schemas.openxmlformats.org/drawingml/2006/chartDrawing">
    <cdr:from>
      <cdr:x>0.02052</cdr:x>
      <cdr:y>0.91693</cdr:y>
    </cdr:from>
    <cdr:to>
      <cdr:x>0.97318</cdr:x>
      <cdr:y>0.99771</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36 of 79</a:t>
          </a:r>
        </a:p>
      </cdr:txBody>
    </cdr:sp>
  </cdr:relSizeAnchor>
</c:userShapes>
</file>

<file path=ppt/drawings/drawing37.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In school buildings</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Outside on school grounds, including parking lots and playing fields</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On school buses or other vehicles used to transport students</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At off-campus, school-sponsored events</a:t>
          </a:r>
        </a:p>
      </cdr:txBody>
    </cdr:sp>
  </cdr:relSizeAnchor>
  <cdr:relSizeAnchor xmlns:cdr="http://schemas.openxmlformats.org/drawingml/2006/chartDrawing">
    <cdr:from>
      <cdr:x>0.02052</cdr:x>
      <cdr:y>0.02828</cdr:y>
    </cdr:from>
    <cdr:to>
      <cdr:x>0.04983</cdr:x>
      <cdr:y>0.10906</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25.</a:t>
          </a:r>
        </a:p>
      </cdr:txBody>
    </cdr:sp>
  </cdr:relSizeAnchor>
  <cdr:relSizeAnchor xmlns:cdr="http://schemas.openxmlformats.org/drawingml/2006/chartDrawing">
    <cdr:from>
      <cdr:x>0.04983</cdr:x>
      <cdr:y>0.02828</cdr:y>
    </cdr:from>
    <cdr:to>
      <cdr:x>0.97318</cdr:x>
      <cdr:y>0.10906</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(Visitors) Percentage of schools that have a tobacco-use prevention policy that specifically prohibits tobacco use in each of the following locations for visitors.</a:t>
          </a:r>
        </a:p>
      </cdr:txBody>
    </cdr:sp>
  </cdr:relSizeAnchor>
  <cdr:relSizeAnchor xmlns:cdr="http://schemas.openxmlformats.org/drawingml/2006/chartDrawing">
    <cdr:from>
      <cdr:x>0.02052</cdr:x>
      <cdr:y>0.91693</cdr:y>
    </cdr:from>
    <cdr:to>
      <cdr:x>0.97318</cdr:x>
      <cdr:y>0.99771</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37 of 79</a:t>
          </a:r>
        </a:p>
      </cdr:txBody>
    </cdr:sp>
  </cdr:relSizeAnchor>
</c:userShapes>
</file>

<file path=ppt/drawings/drawing38.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25N.</a:t>
          </a:r>
        </a:p>
      </cdr:txBody>
    </cdr:sp>
  </cdr:relSizeAnchor>
  <cdr:relSizeAnchor xmlns:cdr="http://schemas.openxmlformats.org/drawingml/2006/chartDrawing">
    <cdr:from>
      <cdr:x>0.05739</cdr:x>
      <cdr:y>0.02828</cdr:y>
    </cdr:from>
    <cdr:to>
      <cdr:x>0.98541</cdr:x>
      <cdr:y>0.12735</cdr:y>
    </cdr:to>
    <cdr:sp macro="" textlink="">
      <cdr:nvSpPr>
        <cdr:cNvPr id="3" name="PageTitle"/>
        <cdr:cNvSpPr txBox="1"/>
      </cdr:nvSpPr>
      <cdr:spPr>
        <a:xfrm xmlns:a="http://schemas.openxmlformats.org/drawingml/2006/main">
          <a:off x="497297" y="177830"/>
          <a:ext cx="8041486" cy="622944"/>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follow a policy that mandates a "tobacco-free environment."  A "tobacco-free environment" is one that prohibits tobacco use by students, staff, and visitors in school buildings, at school functions, in school vehicles, on school grounds, and at off-site school events, applicable 24 hours a day and seven days a week.*</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*Responses to question 23 (a, b, c, and d), question 24 (a and b), and question 25 (a, b, c, and d) are all "yes."</a:t>
          </a: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38 of 79</a:t>
          </a:r>
        </a:p>
      </cdr:txBody>
    </cdr:sp>
  </cdr:relSizeAnchor>
</c:userShapes>
</file>

<file path=ppt/drawings/drawing39.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26.</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post signs marking a tobacco-free school zone, that is, a specified distance from school grounds where tobacco use is not allowed.</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39 of 79</a:t>
          </a:r>
        </a:p>
      </cdr:txBody>
    </cdr:sp>
  </cdr:relSizeAnchor>
</c:userShapes>
</file>

<file path=ppt/drawings/drawing4.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Health services</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g.</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Counseling, psychological, and social services</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Physical environment</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Social and emotional climate</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j.</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Family engagement</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with a School Improvement Plan that includes health-related objectives on the following topics.</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 of 79</a:t>
          </a:r>
        </a:p>
      </cdr:txBody>
    </cdr:sp>
  </cdr:relSizeAnchor>
</c:userShapes>
</file>

<file path=ppt/drawings/drawing40.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Faculty and staff</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Students</a:t>
          </a:r>
        </a:p>
      </cdr:txBody>
    </cdr:sp>
  </cdr:relSizeAnchor>
  <cdr:relSizeAnchor xmlns:cdr="http://schemas.openxmlformats.org/drawingml/2006/chartDrawing">
    <cdr:from>
      <cdr:x>0.02052</cdr:x>
      <cdr:y>0.02828</cdr:y>
    </cdr:from>
    <cdr:to>
      <cdr:x>0.04983</cdr:x>
      <cdr:y>0.10906</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27.</a:t>
          </a:r>
        </a:p>
      </cdr:txBody>
    </cdr:sp>
  </cdr:relSizeAnchor>
  <cdr:relSizeAnchor xmlns:cdr="http://schemas.openxmlformats.org/drawingml/2006/chartDrawing">
    <cdr:from>
      <cdr:x>0.04983</cdr:x>
      <cdr:y>0.02828</cdr:y>
    </cdr:from>
    <cdr:to>
      <cdr:x>0.97318</cdr:x>
      <cdr:y>0.10906</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tobacco cessation services for each of the following groups.</a:t>
          </a:r>
        </a:p>
      </cdr:txBody>
    </cdr:sp>
  </cdr:relSizeAnchor>
  <cdr:relSizeAnchor xmlns:cdr="http://schemas.openxmlformats.org/drawingml/2006/chartDrawing">
    <cdr:from>
      <cdr:x>0.02052</cdr:x>
      <cdr:y>0.91693</cdr:y>
    </cdr:from>
    <cdr:to>
      <cdr:x>0.97318</cdr:x>
      <cdr:y>0.99771</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40 of 79</a:t>
          </a:r>
        </a:p>
      </cdr:txBody>
    </cdr:sp>
  </cdr:relSizeAnchor>
</c:userShapes>
</file>

<file path=ppt/drawings/drawing41.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Faculty and staff</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Students</a:t>
          </a:r>
        </a:p>
      </cdr:txBody>
    </cdr:sp>
  </cdr:relSizeAnchor>
  <cdr:relSizeAnchor xmlns:cdr="http://schemas.openxmlformats.org/drawingml/2006/chartDrawing">
    <cdr:from>
      <cdr:x>0.02052</cdr:x>
      <cdr:y>0.02828</cdr:y>
    </cdr:from>
    <cdr:to>
      <cdr:x>0.04983</cdr:x>
      <cdr:y>0.10906</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28.</a:t>
          </a:r>
        </a:p>
      </cdr:txBody>
    </cdr:sp>
  </cdr:relSizeAnchor>
  <cdr:relSizeAnchor xmlns:cdr="http://schemas.openxmlformats.org/drawingml/2006/chartDrawing">
    <cdr:from>
      <cdr:x>0.04983</cdr:x>
      <cdr:y>0.02828</cdr:y>
    </cdr:from>
    <cdr:to>
      <cdr:x>0.97318</cdr:x>
      <cdr:y>0.10906</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arrangements with any organization or health care professionals not on school property to provide tobacco cessation services for each of the following groups.</a:t>
          </a:r>
        </a:p>
      </cdr:txBody>
    </cdr:sp>
  </cdr:relSizeAnchor>
  <cdr:relSizeAnchor xmlns:cdr="http://schemas.openxmlformats.org/drawingml/2006/chartDrawing">
    <cdr:from>
      <cdr:x>0.02052</cdr:x>
      <cdr:y>0.91693</cdr:y>
    </cdr:from>
    <cdr:to>
      <cdr:x>0.97318</cdr:x>
      <cdr:y>0.99771</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41 of 79</a:t>
          </a:r>
        </a:p>
      </cdr:txBody>
    </cdr:sp>
  </cdr:relSizeAnchor>
</c:userShapes>
</file>

<file path=ppt/drawings/drawing42.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28N.</a:t>
          </a:r>
        </a:p>
      </cdr:txBody>
    </cdr:sp>
  </cdr:relSizeAnchor>
  <cdr:relSizeAnchor xmlns:cdr="http://schemas.openxmlformats.org/drawingml/2006/chartDrawing">
    <cdr:from>
      <cdr:x>0.06031</cdr:x>
      <cdr:y>0.02828</cdr:y>
    </cdr:from>
    <cdr:to>
      <cdr:x>0.97318</cdr:x>
      <cdr:y>0.10906</cdr:y>
    </cdr:to>
    <cdr:sp macro="" textlink="">
      <cdr:nvSpPr>
        <cdr:cNvPr id="3" name="PageTitle"/>
        <cdr:cNvSpPr txBox="1"/>
      </cdr:nvSpPr>
      <cdr:spPr>
        <a:xfrm xmlns:a="http://schemas.openxmlformats.org/drawingml/2006/main">
          <a:off x="522610" y="177830"/>
          <a:ext cx="7910209" cy="50796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tobacco-use cessation services to faculty, staff, and students through direct service at school or arrangements with providers not on school property.</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42 of 79</a:t>
          </a:r>
        </a:p>
      </cdr:txBody>
    </cdr:sp>
  </cdr:relSizeAnchor>
</c:userShapes>
</file>

<file path=ppt/drawings/drawing43.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Foods or beverages are not offered at school celebrations</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Never</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Rarely</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Sometimes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Always or almost always</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29.</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never, rarely, sometimes, or almost always or always offer fruits or non-fried vegetables at celebrations when foods and beverages are offered.</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43 of 79</a:t>
          </a:r>
        </a:p>
      </cdr:txBody>
    </cdr:sp>
  </cdr:relSizeAnchor>
</c:userShapes>
</file>

<file path=ppt/drawings/drawing44.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29N.</a:t>
          </a:r>
        </a:p>
      </cdr:txBody>
    </cdr:sp>
  </cdr:relSizeAnchor>
  <cdr:relSizeAnchor xmlns:cdr="http://schemas.openxmlformats.org/drawingml/2006/chartDrawing">
    <cdr:from>
      <cdr:x>0.05837</cdr:x>
      <cdr:y>0.02828</cdr:y>
    </cdr:from>
    <cdr:to>
      <cdr:x>0.97318</cdr:x>
      <cdr:y>0.10906</cdr:y>
    </cdr:to>
    <cdr:sp macro="" textlink="">
      <cdr:nvSpPr>
        <cdr:cNvPr id="3" name="PageTitle"/>
        <cdr:cNvSpPr txBox="1"/>
      </cdr:nvSpPr>
      <cdr:spPr>
        <a:xfrm xmlns:a="http://schemas.openxmlformats.org/drawingml/2006/main">
          <a:off x="505752" y="177830"/>
          <a:ext cx="7927068" cy="50796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offer fruits or non-fried vegetables in vending machines or school stores, and almost always or always at celebrations when foods and beverages are offered.</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44 of 79</a:t>
          </a:r>
        </a:p>
      </cdr:txBody>
    </cdr:sp>
  </cdr:relSizeAnchor>
</c:userShapes>
</file>

<file path=ppt/drawings/drawing45.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30.</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in which students can purchase snack foods or beverages from one or more vending machines at the school or at a school store, canteen, or snack bar.</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45 of 79</a:t>
          </a:r>
        </a:p>
      </cdr:txBody>
    </cdr:sp>
  </cdr:relSizeAnchor>
</c:userShapes>
</file>

<file path=ppt/drawings/drawing46.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Chocolate candy</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Other kinds of candy</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Salty snacks that are not low in fat (e.g., regular potato chips)</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Low sodium or "no added salt" pretzels, crackers, or chips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Cookies, crackers, cakes, pastries, or other baked goods that are not low in fat</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31.</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in which students can purchase the following snack foods or beverages from vending machines or at the school store, canteen, or snack bar.</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46 of 79</a:t>
          </a:r>
        </a:p>
      </cdr:txBody>
    </cdr:sp>
  </cdr:relSizeAnchor>
</c:userShapes>
</file>

<file path=ppt/drawings/drawing47.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Ice cream or frozen yogurt that is not low in fat</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g.</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 or whole milk (plain or flavored)</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Nonfat or 1% (low-fat) milk (plain)</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Water ices or frozen slushes that do not contain juice</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j.</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Soda pop or fruit drinks that are not 100% juice</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31.</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in which students can purchase the following snack foods or beverages from vending machines or at the school store, canteen, or snack bar.</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47 of 79</a:t>
          </a:r>
        </a:p>
      </cdr:txBody>
    </cdr:sp>
  </cdr:relSizeAnchor>
</c:userShapes>
</file>

<file path=ppt/drawings/drawing48.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k.</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Sports drinks (e.g., Gatorade)</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l.</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Energy drinks (e.g., Red Bull, Monster)</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m.</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Bottled water</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100% fruit or vegetable juice</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Foods or beverages containing caffeine</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31.</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in which students can purchase the following snack foods or beverages from vending machines or at the school store, canteen, or snack bar.</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48 of 79</a:t>
          </a:r>
        </a:p>
      </cdr:txBody>
    </cdr:sp>
  </cdr:relSizeAnchor>
</c:userShapes>
</file>

<file path=ppt/drawings/drawing49.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Fruits (not fruit juice)</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q.</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Non-fried vegetables (not vegetable juice)</a:t>
          </a:r>
        </a:p>
      </cdr:txBody>
    </cdr:sp>
  </cdr:relSizeAnchor>
  <cdr:relSizeAnchor xmlns:cdr="http://schemas.openxmlformats.org/drawingml/2006/chartDrawing">
    <cdr:from>
      <cdr:x>0.02052</cdr:x>
      <cdr:y>0.02828</cdr:y>
    </cdr:from>
    <cdr:to>
      <cdr:x>0.04983</cdr:x>
      <cdr:y>0.10906</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31.</a:t>
          </a:r>
        </a:p>
      </cdr:txBody>
    </cdr:sp>
  </cdr:relSizeAnchor>
  <cdr:relSizeAnchor xmlns:cdr="http://schemas.openxmlformats.org/drawingml/2006/chartDrawing">
    <cdr:from>
      <cdr:x>0.04983</cdr:x>
      <cdr:y>0.02828</cdr:y>
    </cdr:from>
    <cdr:to>
      <cdr:x>0.97318</cdr:x>
      <cdr:y>0.10906</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in which students can purchase the following snack foods or beverages from vending machines or at the school store, canteen, or snack bar.</a:t>
          </a:r>
        </a:p>
      </cdr:txBody>
    </cdr:sp>
  </cdr:relSizeAnchor>
  <cdr:relSizeAnchor xmlns:cdr="http://schemas.openxmlformats.org/drawingml/2006/chartDrawing">
    <cdr:from>
      <cdr:x>0.02052</cdr:x>
      <cdr:y>0.91693</cdr:y>
    </cdr:from>
    <cdr:to>
      <cdr:x>0.97318</cdr:x>
      <cdr:y>0.99771</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49 of 79</a:t>
          </a:r>
        </a:p>
      </cdr:txBody>
    </cdr:sp>
  </cdr:relSizeAnchor>
</c:userShapes>
</file>

<file path=ppt/drawings/drawing5.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k.</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Community involvement</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l.</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Employee wellness</a:t>
          </a:r>
        </a:p>
      </cdr:txBody>
    </cdr:sp>
  </cdr:relSizeAnchor>
  <cdr:relSizeAnchor xmlns:cdr="http://schemas.openxmlformats.org/drawingml/2006/chartDrawing">
    <cdr:from>
      <cdr:x>0.02052</cdr:x>
      <cdr:y>0.02828</cdr:y>
    </cdr:from>
    <cdr:to>
      <cdr:x>0.04983</cdr:x>
      <cdr:y>0.10906</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a:t>
          </a:r>
        </a:p>
      </cdr:txBody>
    </cdr:sp>
  </cdr:relSizeAnchor>
  <cdr:relSizeAnchor xmlns:cdr="http://schemas.openxmlformats.org/drawingml/2006/chartDrawing">
    <cdr:from>
      <cdr:x>0.04983</cdr:x>
      <cdr:y>0.02828</cdr:y>
    </cdr:from>
    <cdr:to>
      <cdr:x>0.97318</cdr:x>
      <cdr:y>0.10906</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with a School Improvement Plan that includes health-related objectives on the following topics.</a:t>
          </a:r>
        </a:p>
      </cdr:txBody>
    </cdr:sp>
  </cdr:relSizeAnchor>
  <cdr:relSizeAnchor xmlns:cdr="http://schemas.openxmlformats.org/drawingml/2006/chartDrawing">
    <cdr:from>
      <cdr:x>0.02052</cdr:x>
      <cdr:y>0.91693</cdr:y>
    </cdr:from>
    <cdr:to>
      <cdr:x>0.97318</cdr:x>
      <cdr:y>0.99771</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 of 79</a:t>
          </a:r>
        </a:p>
      </cdr:txBody>
    </cdr:sp>
  </cdr:relSizeAnchor>
</c:userShapes>
</file>

<file path=ppt/drawings/drawing50.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Priced nutritious foods and beverages at a lower cost while increasing the price of less nutritious foods and beverages</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Collected suggestions from students, families, and school staff on nutritious food preferences and strategies to promote healthy eating</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Provided information to students or families on the nutrition and caloric content of foods available</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Conducted taste tests to determine food preferences for nutritious items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Provided opportunities for students to visit the cafeteria to learn about food safety, food preparation, or other nutrition-related topics</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32.</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done any of the following activities during the current school year.</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50 of 79</a:t>
          </a:r>
        </a:p>
      </cdr:txBody>
    </cdr:sp>
  </cdr:relSizeAnchor>
</c:userShapes>
</file>

<file path=ppt/drawings/drawing51.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Served locally or regionally grown foods in the cafeteria or classrooms</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g.</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Planted a school food or vegetable garden</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Placed fruits and vegetables near the cafeteria cashier, where they are easy to access</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Used attractive displays for fruits and vegetables in the cafeteria</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j.</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Offered a self-serve salad bar to students</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32.</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done any of the following activities during the current school year.</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51 of 79</a:t>
          </a:r>
        </a:p>
      </cdr:txBody>
    </cdr:sp>
  </cdr:relSizeAnchor>
</c:userShapes>
</file>

<file path=ppt/drawings/drawing52.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k.</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Labeled healthful foods with appealing names (e.g., crunchy carrots)</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l.</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Encouraged students to drink plain water</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m.</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Prohibited school staff from giving students food or food coupons as a reward for good behavior or good academic performance</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Prohibited less nutritious foods and beverages (e.g., candy, baked goods) from being sold for fundraising purposes</a:t>
          </a:r>
        </a:p>
      </cdr:txBody>
    </cdr:sp>
  </cdr:relSizeAnchor>
  <cdr:relSizeAnchor xmlns:cdr="http://schemas.openxmlformats.org/drawingml/2006/chartDrawing">
    <cdr:from>
      <cdr:x>0.02052</cdr:x>
      <cdr:y>0.02828</cdr:y>
    </cdr:from>
    <cdr:to>
      <cdr:x>0.04983</cdr:x>
      <cdr:y>0.10906</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32.</a:t>
          </a:r>
        </a:p>
      </cdr:txBody>
    </cdr:sp>
  </cdr:relSizeAnchor>
  <cdr:relSizeAnchor xmlns:cdr="http://schemas.openxmlformats.org/drawingml/2006/chartDrawing">
    <cdr:from>
      <cdr:x>0.04983</cdr:x>
      <cdr:y>0.02828</cdr:y>
    </cdr:from>
    <cdr:to>
      <cdr:x>0.97318</cdr:x>
      <cdr:y>0.10906</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done any of the following activities during the current school year.</a:t>
          </a:r>
        </a:p>
      </cdr:txBody>
    </cdr:sp>
  </cdr:relSizeAnchor>
  <cdr:relSizeAnchor xmlns:cdr="http://schemas.openxmlformats.org/drawingml/2006/chartDrawing">
    <cdr:from>
      <cdr:x>0.02052</cdr:x>
      <cdr:y>0.91693</cdr:y>
    </cdr:from>
    <cdr:to>
      <cdr:x>0.97318</cdr:x>
      <cdr:y>0.99771</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52 of 79</a:t>
          </a:r>
        </a:p>
      </cdr:txBody>
    </cdr:sp>
  </cdr:relSizeAnchor>
</c:userShapes>
</file>

<file path=ppt/drawings/drawing53.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In school buildings</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On school grounds including on the outside of the school building, on playing fields, or other areas of the campus</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On school buses or other vehicles used to transport students</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In school publications (e.g., newsletters, newspapers, web sites, or other school publications)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In curricula or other educational materials (including assignment books, school supplies, book covers, and electronic media)</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33.</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prohibit advertisements for candy, fast food restaurants, or soft drinks in the following locations.</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53 of 79</a:t>
          </a:r>
        </a:p>
      </cdr:txBody>
    </cdr:sp>
  </cdr:relSizeAnchor>
</c:userShapes>
</file>

<file path=ppt/drawings/drawing54.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Yes, in all locations</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Yes, in certain locations</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No</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34.</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permit students to have a drinking water bottle with them during the school day.</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54 of 79</a:t>
          </a:r>
        </a:p>
      </cdr:txBody>
    </cdr:sp>
  </cdr:relSizeAnchor>
</c:userShapes>
</file>

<file path=ppt/drawings/drawing55.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34N.</a:t>
          </a:r>
        </a:p>
      </cdr:txBody>
    </cdr:sp>
  </cdr:relSizeAnchor>
  <cdr:relSizeAnchor xmlns:cdr="http://schemas.openxmlformats.org/drawingml/2006/chartDrawing">
    <cdr:from>
      <cdr:x>0.05739</cdr:x>
      <cdr:y>0.02828</cdr:y>
    </cdr:from>
    <cdr:to>
      <cdr:x>0.97318</cdr:x>
      <cdr:y>0.10906</cdr:y>
    </cdr:to>
    <cdr:sp macro="" textlink="">
      <cdr:nvSpPr>
        <cdr:cNvPr id="3" name="PageTitle"/>
        <cdr:cNvSpPr txBox="1"/>
      </cdr:nvSpPr>
      <cdr:spPr>
        <a:xfrm xmlns:a="http://schemas.openxmlformats.org/drawingml/2006/main">
          <a:off x="497322" y="177830"/>
          <a:ext cx="7935497" cy="50796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permit students to have a drinking water bottle with them in either all locations or certain locations during the school day.</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55 of 79</a:t>
          </a:r>
        </a:p>
      </cdr:txBody>
    </cdr:sp>
  </cdr:relSizeAnchor>
</c:userShapes>
</file>

<file path=ppt/drawings/drawing56.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Cafeteria during breakfast</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Cafeteria during lunch</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Gymnasium or other indoor physical activity facilities</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Outdoor physical activity facilities and sports fields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Hallways throughout the school</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35.</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offer a free source of drinking water in the following locations.*</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*Among schools with that location.</a:t>
          </a: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56 of 79</a:t>
          </a:r>
        </a:p>
      </cdr:txBody>
    </cdr:sp>
  </cdr:relSizeAnchor>
</c:userShapes>
</file>

<file path=ppt/drawings/drawing57.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36.</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a full-time registered nurse who provides health services to students.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57 of 79</a:t>
          </a:r>
        </a:p>
      </cdr:txBody>
    </cdr:sp>
  </cdr:relSizeAnchor>
</c:userShapes>
</file>

<file path=ppt/drawings/drawing58.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37.</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a part-time registered nurse who provides health services to students.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58 of 79</a:t>
          </a:r>
        </a:p>
      </cdr:txBody>
    </cdr:sp>
  </cdr:relSizeAnchor>
</c:userShapes>
</file>

<file path=ppt/drawings/drawing59.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38.</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a school-based health center that offers health services to students.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*Among schools with that location.</a:t>
          </a: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59 of 79</a:t>
          </a:r>
        </a:p>
      </cdr:txBody>
    </cdr:sp>
  </cdr:relSizeAnchor>
</c:userShapes>
</file>

<file path=ppt/drawings/drawing6.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reviewed health and safety data as part of school’s improvement planning process.*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*Among schools that engaged in an improvement planning process during the past year.</a:t>
          </a: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 of 79</a:t>
          </a:r>
        </a:p>
      </cdr:txBody>
    </cdr:sp>
  </cdr:relSizeAnchor>
</c:userShapes>
</file>

<file path=ppt/drawings/drawing60.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HIV testing</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HIV treatment (ongoing medical care for persons living with HIV)</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STD testing</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STD treatment</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Pregnancy testing</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39.</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the following services to students.</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60 of 79</a:t>
          </a:r>
        </a:p>
      </cdr:txBody>
    </cdr:sp>
  </cdr:relSizeAnchor>
</c:userShapes>
</file>

<file path=ppt/drawings/drawing61.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Provision of condoms</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g.</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Provision of condom-compatible lubricants (i.e., water- or silicone-based)</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Provision of contraceptives other than condoms (e.g., birth control pill, birth control shot, intrauterine device [IUD])</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Prenatal care</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j.</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Human papillomavirus (HPV) vaccine administration</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39.</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the following services to students.</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61 of 79</a:t>
          </a:r>
        </a:p>
      </cdr:txBody>
    </cdr:sp>
  </cdr:relSizeAnchor>
</c:userShapes>
</file>

<file path=ppt/drawings/drawing62.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HIV testing</a:t>
          </a:r>
        </a:p>
      </cdr:txBody>
    </cdr:sp>
  </cdr:relSizeAnchor>
  <cdr:relSizeAnchor xmlns:cdr="http://schemas.openxmlformats.org/drawingml/2006/chartDrawing">
    <cdr:from>
      <cdr:x>0.05253</cdr:x>
      <cdr:y>0.28954</cdr:y>
    </cdr:from>
    <cdr:to>
      <cdr:x>0.08056</cdr:x>
      <cdr:y>0.43519</cdr:y>
    </cdr:to>
    <cdr:sp macro="" textlink="">
      <cdr:nvSpPr>
        <cdr:cNvPr id="4" name="y2"/>
        <cdr:cNvSpPr txBox="1"/>
      </cdr:nvSpPr>
      <cdr:spPr>
        <a:xfrm xmlns:a="http://schemas.openxmlformats.org/drawingml/2006/main">
          <a:off x="455177" y="1820708"/>
          <a:ext cx="242893" cy="915848"/>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0.08171</cdr:x>
      <cdr:y>0.29088</cdr:y>
    </cdr:from>
    <cdr:to>
      <cdr:x>0.30278</cdr:x>
      <cdr:y>0.43519</cdr:y>
    </cdr:to>
    <cdr:sp macro="" textlink="">
      <cdr:nvSpPr>
        <cdr:cNvPr id="5" name="yt2"/>
        <cdr:cNvSpPr txBox="1"/>
      </cdr:nvSpPr>
      <cdr:spPr>
        <a:xfrm xmlns:a="http://schemas.openxmlformats.org/drawingml/2006/main">
          <a:off x="708052" y="1829137"/>
          <a:ext cx="1915603" cy="907419"/>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HIV treatment (ongoing medical care for persons living with HIV)</a:t>
          </a:r>
        </a:p>
      </cdr:txBody>
    </cdr:sp>
  </cdr:relSizeAnchor>
  <cdr:relSizeAnchor xmlns:cdr="http://schemas.openxmlformats.org/drawingml/2006/chartDrawing">
    <cdr:from>
      <cdr:x>0.05156</cdr:x>
      <cdr:y>0.40214</cdr:y>
    </cdr:from>
    <cdr:to>
      <cdr:x>0.07879</cdr:x>
      <cdr:y>0.56019</cdr:y>
    </cdr:to>
    <cdr:sp macro="" textlink="">
      <cdr:nvSpPr>
        <cdr:cNvPr id="6" name="y3"/>
        <cdr:cNvSpPr txBox="1"/>
      </cdr:nvSpPr>
      <cdr:spPr>
        <a:xfrm xmlns:a="http://schemas.openxmlformats.org/drawingml/2006/main">
          <a:off x="446748" y="2528761"/>
          <a:ext cx="235985" cy="993818"/>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0.07879</cdr:x>
      <cdr:y>0.40483</cdr:y>
    </cdr:from>
    <cdr:to>
      <cdr:x>0.29475</cdr:x>
      <cdr:y>0.59517</cdr:y>
    </cdr:to>
    <cdr:sp macro="" textlink="">
      <cdr:nvSpPr>
        <cdr:cNvPr id="7" name="yt3"/>
        <cdr:cNvSpPr txBox="1"/>
      </cdr:nvSpPr>
      <cdr:spPr>
        <a:xfrm xmlns:a="http://schemas.openxmlformats.org/drawingml/2006/main">
          <a:off x="682733" y="2545619"/>
          <a:ext cx="1871316" cy="1196921"/>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nPEP (non-occupational post-exposure prophylaxis for HIV--a short course of medication given within 72 hours of exposure to infectious bodily fluids from a person known to be HIV positive)</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STD testing</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STD treatment</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40.</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students with referrals to any organizations or health care professionals not on school property for the following services.</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62 of 79</a:t>
          </a:r>
        </a:p>
      </cdr:txBody>
    </cdr:sp>
  </cdr:relSizeAnchor>
</c:userShapes>
</file>

<file path=ppt/drawings/drawing63.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Pregnancy testing</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g.</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Provision of condoms</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Provision of condom-compatible lubricants (i.e., water- or silicone-based)</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Provision of contraceptives other than condoms (e.g., birth control pill, birth control shot, intrauterine device [IUD])</a:t>
          </a:r>
        </a:p>
      </cdr:txBody>
    </cdr:sp>
  </cdr:relSizeAnchor>
  <cdr:relSizeAnchor xmlns:cdr="http://schemas.openxmlformats.org/drawingml/2006/chartDrawing">
    <cdr:from>
      <cdr:x>0.02052</cdr:x>
      <cdr:y>0.02828</cdr:y>
    </cdr:from>
    <cdr:to>
      <cdr:x>0.04983</cdr:x>
      <cdr:y>0.10906</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40.</a:t>
          </a:r>
        </a:p>
      </cdr:txBody>
    </cdr:sp>
  </cdr:relSizeAnchor>
  <cdr:relSizeAnchor xmlns:cdr="http://schemas.openxmlformats.org/drawingml/2006/chartDrawing">
    <cdr:from>
      <cdr:x>0.04983</cdr:x>
      <cdr:y>0.02828</cdr:y>
    </cdr:from>
    <cdr:to>
      <cdr:x>0.97318</cdr:x>
      <cdr:y>0.10906</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students with referrals to any organizations or health care professionals not on school property for the following services.</a:t>
          </a:r>
        </a:p>
      </cdr:txBody>
    </cdr:sp>
  </cdr:relSizeAnchor>
  <cdr:relSizeAnchor xmlns:cdr="http://schemas.openxmlformats.org/drawingml/2006/chartDrawing">
    <cdr:from>
      <cdr:x>0.02052</cdr:x>
      <cdr:y>0.91693</cdr:y>
    </cdr:from>
    <cdr:to>
      <cdr:x>0.97318</cdr:x>
      <cdr:y>0.99771</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63 of 79</a:t>
          </a:r>
        </a:p>
      </cdr:txBody>
    </cdr:sp>
  </cdr:relSizeAnchor>
</c:userShapes>
</file>

<file path=ppt/drawings/drawing64.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j.</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Prenatal care</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k.</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Human papillomavirus (HPV) vaccine administration</a:t>
          </a:r>
        </a:p>
      </cdr:txBody>
    </cdr:sp>
  </cdr:relSizeAnchor>
  <cdr:relSizeAnchor xmlns:cdr="http://schemas.openxmlformats.org/drawingml/2006/chartDrawing">
    <cdr:from>
      <cdr:x>0.02052</cdr:x>
      <cdr:y>0.02828</cdr:y>
    </cdr:from>
    <cdr:to>
      <cdr:x>0.04983</cdr:x>
      <cdr:y>0.10906</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40.</a:t>
          </a:r>
        </a:p>
      </cdr:txBody>
    </cdr:sp>
  </cdr:relSizeAnchor>
  <cdr:relSizeAnchor xmlns:cdr="http://schemas.openxmlformats.org/drawingml/2006/chartDrawing">
    <cdr:from>
      <cdr:x>0.04983</cdr:x>
      <cdr:y>0.02828</cdr:y>
    </cdr:from>
    <cdr:to>
      <cdr:x>0.97318</cdr:x>
      <cdr:y>0.10906</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students with referrals to any organizations or health care professionals not on school property for the following services.</a:t>
          </a:r>
        </a:p>
      </cdr:txBody>
    </cdr:sp>
  </cdr:relSizeAnchor>
  <cdr:relSizeAnchor xmlns:cdr="http://schemas.openxmlformats.org/drawingml/2006/chartDrawing">
    <cdr:from>
      <cdr:x>0.02052</cdr:x>
      <cdr:y>0.91693</cdr:y>
    </cdr:from>
    <cdr:to>
      <cdr:x>0.97318</cdr:x>
      <cdr:y>0.99771</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64 of 79</a:t>
          </a:r>
        </a:p>
      </cdr:txBody>
    </cdr:sp>
  </cdr:relSizeAnchor>
</c:userShapes>
</file>

<file path=ppt/drawings/drawing65.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41.</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a protocol that ensures students with a chronic condition that may require daily or emergency management (e.g., asthma, diabetes, food allergies) are enrolled in private, state, or federally funded insurance programs if eligible.</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65 of 79</a:t>
          </a:r>
        </a:p>
      </cdr:txBody>
    </cdr:sp>
  </cdr:relSizeAnchor>
</c:userShapes>
</file>

<file path=ppt/drawings/drawing66.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Asthma</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Food allergies</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Diabetes</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42.</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routinely use school records to identify and track students with a current diagnosis of the following chronic conditions.</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66 of 79</a:t>
          </a:r>
        </a:p>
      </cdr:txBody>
    </cdr:sp>
  </cdr:relSizeAnchor>
</c:userShapes>
</file>

<file path=ppt/drawings/drawing67.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Epilepsy or seizure disorder</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Obesity</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Hypertension/high blood pressure</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42.</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routinely use school records to identify and track students with a current diagnosis of the following chronic conditions.</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67 of 79</a:t>
          </a:r>
        </a:p>
      </cdr:txBody>
    </cdr:sp>
  </cdr:relSizeAnchor>
</c:userShapes>
</file>

<file path=ppt/drawings/drawing68.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Asthma</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Food allergies</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Diabetes</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43.</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referrals to any organizations or health care professionals not on school property for students diagnosed with or suspected to have the following chronic conditions.</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68 of 79</a:t>
          </a:r>
        </a:p>
      </cdr:txBody>
    </cdr:sp>
  </cdr:relSizeAnchor>
</c:userShapes>
</file>

<file path=ppt/drawings/drawing69.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Epilepsy or seizure disorder</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Obesity</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Hypertension/high blood pressure</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43.</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referrals to any organizations or health care professionals not on school property for students diagnosed with or suspected to have the following chronic conditions.</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69 of 79</a:t>
          </a:r>
        </a:p>
      </cdr:txBody>
    </cdr:sp>
  </cdr:relSizeAnchor>
</c:userShapes>
</file>

<file path=ppt/drawings/drawing7.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currently have someone who oversees or coordinates school health and safety programs and activities.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7 of 79</a:t>
          </a:r>
        </a:p>
      </cdr:txBody>
    </cdr:sp>
  </cdr:relSizeAnchor>
</c:userShapes>
</file>

<file path=ppt/drawings/drawing70.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This school does not provide any sexual or reproductive health services</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Parental consent is required before any sexual or reproductive health services are provided</a:t>
          </a:r>
        </a:p>
      </cdr:txBody>
    </cdr:sp>
  </cdr:relSizeAnchor>
  <cdr:relSizeAnchor xmlns:cdr="http://schemas.openxmlformats.org/drawingml/2006/chartDrawing">
    <cdr:from>
      <cdr:x>0.04961</cdr:x>
      <cdr:y>0.64209</cdr:y>
    </cdr:from>
    <cdr:to>
      <cdr:x>0.08056</cdr:x>
      <cdr:y>0.81481</cdr:y>
    </cdr:to>
    <cdr:sp macro="" textlink="">
      <cdr:nvSpPr>
        <cdr:cNvPr id="6" name="y3"/>
        <cdr:cNvSpPr txBox="1"/>
      </cdr:nvSpPr>
      <cdr:spPr>
        <a:xfrm xmlns:a="http://schemas.openxmlformats.org/drawingml/2006/main">
          <a:off x="429889" y="4037588"/>
          <a:ext cx="268181" cy="108609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0.07977</cdr:x>
      <cdr:y>0.64477</cdr:y>
    </cdr:from>
    <cdr:to>
      <cdr:x>0.30278</cdr:x>
      <cdr:y>0.81481</cdr:y>
    </cdr:to>
    <cdr:sp macro="" textlink="">
      <cdr:nvSpPr>
        <cdr:cNvPr id="7" name="yt3"/>
        <cdr:cNvSpPr txBox="1"/>
      </cdr:nvSpPr>
      <cdr:spPr>
        <a:xfrm xmlns:a="http://schemas.openxmlformats.org/drawingml/2006/main">
          <a:off x="691195" y="4054448"/>
          <a:ext cx="1932461" cy="106923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Parental consent is not required for sexual or reproductive health services and parents are provided with information about services provided only upon request</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44.</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with practices regarding parental consent and notification when sexual or reproductive health services are provided.</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70 of 79</a:t>
          </a:r>
        </a:p>
      </cdr:txBody>
    </cdr:sp>
  </cdr:relSizeAnchor>
</c:userShapes>
</file>

<file path=ppt/drawings/drawing71.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Parental consent is not required for sexual or reproductive health services, but parents may be notified depending on the service provided</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Parental consent is not required for sexual or reproductive health services, but parents are notified about all services provided</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Parental consent is not required for sexual or reproductive health services and parents are not notified about any services provided</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44.</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with practices regarding parental consent and notification when sexual or reproductive health services are provided.</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71 of 79</a:t>
          </a:r>
        </a:p>
      </cdr:txBody>
    </cdr:sp>
  </cdr:relSizeAnchor>
</c:userShapes>
</file>

<file path=ppt/drawings/drawing72.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This school does not refer any sexual or reproductive health services</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Parental consent is required before any sexual or reproductive health services are referred</a:t>
          </a:r>
        </a:p>
      </cdr:txBody>
    </cdr:sp>
  </cdr:relSizeAnchor>
  <cdr:relSizeAnchor xmlns:cdr="http://schemas.openxmlformats.org/drawingml/2006/chartDrawing">
    <cdr:from>
      <cdr:x>0.05058</cdr:x>
      <cdr:y>0.64209</cdr:y>
    </cdr:from>
    <cdr:to>
      <cdr:x>0.08056</cdr:x>
      <cdr:y>0.81481</cdr:y>
    </cdr:to>
    <cdr:sp macro="" textlink="">
      <cdr:nvSpPr>
        <cdr:cNvPr id="6" name="y3"/>
        <cdr:cNvSpPr txBox="1"/>
      </cdr:nvSpPr>
      <cdr:spPr>
        <a:xfrm xmlns:a="http://schemas.openxmlformats.org/drawingml/2006/main">
          <a:off x="438319" y="4037588"/>
          <a:ext cx="259751" cy="108609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0.08171</cdr:x>
      <cdr:y>0.64477</cdr:y>
    </cdr:from>
    <cdr:to>
      <cdr:x>0.30278</cdr:x>
      <cdr:y>0.81481</cdr:y>
    </cdr:to>
    <cdr:sp macro="" textlink="">
      <cdr:nvSpPr>
        <cdr:cNvPr id="7" name="yt3"/>
        <cdr:cNvSpPr txBox="1"/>
      </cdr:nvSpPr>
      <cdr:spPr>
        <a:xfrm xmlns:a="http://schemas.openxmlformats.org/drawingml/2006/main">
          <a:off x="708052" y="4054448"/>
          <a:ext cx="1915603" cy="106923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Parental consent is not required for sexual or reproductive health services and parents are provided with information about services referred only upon request</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45.</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with practices regarding parental consent and notification when sexual or reproductive health services are referred.</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72 of 79</a:t>
          </a:r>
        </a:p>
      </cdr:txBody>
    </cdr:sp>
  </cdr:relSizeAnchor>
</c:userShapes>
</file>

<file path=ppt/drawings/drawing73.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Parental consent is not required for sexual or reproductive health services, but parents may be notified depending on the service referred</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Parental consent is not required for sexual or reproductive health services, but parents are notified about all services referred</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Parental consent is not required for sexual or reproductive health services and parents are not notified about any services referred</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45.</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with practices regarding parental consent and notification when sexual or reproductive health services are referred.</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73 of 79</a:t>
          </a:r>
        </a:p>
      </cdr:txBody>
    </cdr:sp>
  </cdr:relSizeAnchor>
</c:userShapes>
</file>

<file path=ppt/drawings/drawing74.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Provided parents and families with information about how to communicate with their child about sex</a:t>
          </a:r>
        </a:p>
      </cdr:txBody>
    </cdr:sp>
  </cdr:relSizeAnchor>
  <cdr:relSizeAnchor xmlns:cdr="http://schemas.openxmlformats.org/drawingml/2006/chartDrawing">
    <cdr:from>
      <cdr:x>0.05058</cdr:x>
      <cdr:y>0.3378</cdr:y>
    </cdr:from>
    <cdr:to>
      <cdr:x>0.08056</cdr:x>
      <cdr:y>0.50463</cdr:y>
    </cdr:to>
    <cdr:sp macro="" textlink="">
      <cdr:nvSpPr>
        <cdr:cNvPr id="4" name="y2"/>
        <cdr:cNvSpPr txBox="1"/>
      </cdr:nvSpPr>
      <cdr:spPr>
        <a:xfrm xmlns:a="http://schemas.openxmlformats.org/drawingml/2006/main">
          <a:off x="438319" y="2124159"/>
          <a:ext cx="259751" cy="1049048"/>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0.07879</cdr:x>
      <cdr:y>0.33914</cdr:y>
    </cdr:from>
    <cdr:to>
      <cdr:x>0.3035</cdr:x>
      <cdr:y>0.52011</cdr:y>
    </cdr:to>
    <cdr:sp macro="" textlink="">
      <cdr:nvSpPr>
        <cdr:cNvPr id="5" name="yt2"/>
        <cdr:cNvSpPr txBox="1"/>
      </cdr:nvSpPr>
      <cdr:spPr>
        <a:xfrm xmlns:a="http://schemas.openxmlformats.org/drawingml/2006/main">
          <a:off x="682733" y="2132575"/>
          <a:ext cx="1947179" cy="1137956"/>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Provided parents with information about how to monitor their child (e.g., setting parental expectations, keeping track of their child, responding when their child breaks the rules)</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Involved parents as school volunteers in the delivery of health education activities and services</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Linked parents and families to health services and programs in the community</a:t>
          </a:r>
        </a:p>
      </cdr:txBody>
    </cdr:sp>
  </cdr:relSizeAnchor>
  <cdr:relSizeAnchor xmlns:cdr="http://schemas.openxmlformats.org/drawingml/2006/chartDrawing">
    <cdr:from>
      <cdr:x>0.02052</cdr:x>
      <cdr:y>0.02828</cdr:y>
    </cdr:from>
    <cdr:to>
      <cdr:x>0.04983</cdr:x>
      <cdr:y>0.10906</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46.</a:t>
          </a:r>
        </a:p>
      </cdr:txBody>
    </cdr:sp>
  </cdr:relSizeAnchor>
  <cdr:relSizeAnchor xmlns:cdr="http://schemas.openxmlformats.org/drawingml/2006/chartDrawing">
    <cdr:from>
      <cdr:x>0.04983</cdr:x>
      <cdr:y>0.02828</cdr:y>
    </cdr:from>
    <cdr:to>
      <cdr:x>0.97318</cdr:x>
      <cdr:y>0.10906</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done any of the following activities during the current school year.</a:t>
          </a:r>
        </a:p>
      </cdr:txBody>
    </cdr:sp>
  </cdr:relSizeAnchor>
  <cdr:relSizeAnchor xmlns:cdr="http://schemas.openxmlformats.org/drawingml/2006/chartDrawing">
    <cdr:from>
      <cdr:x>0.02052</cdr:x>
      <cdr:y>0.91693</cdr:y>
    </cdr:from>
    <cdr:to>
      <cdr:x>0.97318</cdr:x>
      <cdr:y>0.99771</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74 of 79</a:t>
          </a:r>
        </a:p>
      </cdr:txBody>
    </cdr:sp>
  </cdr:relSizeAnchor>
</c:userShapes>
</file>

<file path=ppt/drawings/drawing75.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47.</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use electronic, paper, or oral communication to inform parents about school health services and programs.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75 of 79</a:t>
          </a:r>
        </a:p>
      </cdr:txBody>
    </cdr:sp>
  </cdr:relSizeAnchor>
</c:userShapes>
</file>

<file path=ppt/drawings/drawing76.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48.</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participate in a program in which family or community members serve as role models to students or mentor students, such as the Big Brothers Big Sisters program.</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76 of 79</a:t>
          </a:r>
        </a:p>
      </cdr:txBody>
    </cdr:sp>
  </cdr:relSizeAnchor>
</c:userShapes>
</file>

<file path=ppt/drawings/drawing77.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49.</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service-learning opportunities for students.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77 of 79</a:t>
          </a:r>
        </a:p>
      </cdr:txBody>
    </cdr:sp>
  </cdr:relSizeAnchor>
</c:userShapes>
</file>

<file path=ppt/drawings/drawing78.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50.</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peer tutoring opportunities for students.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78 of 79</a:t>
          </a:r>
        </a:p>
      </cdr:txBody>
    </cdr:sp>
  </cdr:relSizeAnchor>
</c:userShapes>
</file>

<file path=ppt/drawings/drawing79.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51.</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in which students’ families helped develop or implement policies and programs related to school health during the past two years.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79 of 79</a:t>
          </a:r>
        </a:p>
      </cdr:txBody>
    </cdr:sp>
  </cdr:relSizeAnchor>
</c:userShapes>
</file>

<file path=ppt/drawings/drawing8.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5.</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one or more than one group (e.g., a school health council, committee, or team) that offers guidance on the development of policies or coordinates activities on health topics.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8 of 79</a:t>
          </a:r>
        </a:p>
      </cdr:txBody>
    </cdr:sp>
  </cdr:relSizeAnchor>
</c:userShapes>
</file>

<file path=ppt/drawings/drawing9.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Identified student health needs based on a review of relevant data</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Recommended new or revised health and safety policies and activities to school administrators or the school improvement team</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Sought funding or leveraged resources to support health and safety priorities for students and staff</a:t>
          </a:r>
        </a:p>
      </cdr:txBody>
    </cdr:sp>
  </cdr:relSizeAnchor>
  <cdr:relSizeAnchor xmlns:cdr="http://schemas.openxmlformats.org/drawingml/2006/chartDrawing">
    <cdr:from>
      <cdr:x>0.05058</cdr:x>
      <cdr:y>0.67962</cdr:y>
    </cdr:from>
    <cdr:to>
      <cdr:x>0.08056</cdr:x>
      <cdr:y>0.85185</cdr:y>
    </cdr:to>
    <cdr:sp macro="" textlink="">
      <cdr:nvSpPr>
        <cdr:cNvPr id="8" name="y4"/>
        <cdr:cNvSpPr txBox="1"/>
      </cdr:nvSpPr>
      <cdr:spPr>
        <a:xfrm xmlns:a="http://schemas.openxmlformats.org/drawingml/2006/main">
          <a:off x="438319" y="4273606"/>
          <a:ext cx="259751" cy="1082985"/>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0.08074</cdr:x>
      <cdr:y>0.67962</cdr:y>
    </cdr:from>
    <cdr:to>
      <cdr:x>0.30278</cdr:x>
      <cdr:y>0.85185</cdr:y>
    </cdr:to>
    <cdr:sp macro="" textlink="">
      <cdr:nvSpPr>
        <cdr:cNvPr id="9" name="yt4"/>
        <cdr:cNvSpPr txBox="1"/>
      </cdr:nvSpPr>
      <cdr:spPr>
        <a:xfrm xmlns:a="http://schemas.openxmlformats.org/drawingml/2006/main">
          <a:off x="699624" y="4273606"/>
          <a:ext cx="1924032" cy="1082985"/>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Communicated the importance of health and safety policies and activities to district administrators, school administrators, parent-teacher groups, or community members</a:t>
          </a:r>
        </a:p>
      </cdr:txBody>
    </cdr:sp>
  </cdr:relSizeAnchor>
  <cdr:relSizeAnchor xmlns:cdr="http://schemas.openxmlformats.org/drawingml/2006/chartDrawing">
    <cdr:from>
      <cdr:x>0.02052</cdr:x>
      <cdr:y>0.02828</cdr:y>
    </cdr:from>
    <cdr:to>
      <cdr:x>0.04983</cdr:x>
      <cdr:y>0.10906</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6.</a:t>
          </a:r>
        </a:p>
      </cdr:txBody>
    </cdr:sp>
  </cdr:relSizeAnchor>
  <cdr:relSizeAnchor xmlns:cdr="http://schemas.openxmlformats.org/drawingml/2006/chartDrawing">
    <cdr:from>
      <cdr:x>0.04983</cdr:x>
      <cdr:y>0.02828</cdr:y>
    </cdr:from>
    <cdr:to>
      <cdr:x>0.97318</cdr:x>
      <cdr:y>0.10906</cdr:y>
    </cdr:to>
    <cdr:sp macro="" textlink="">
      <cdr:nvSpPr>
        <cdr:cNvPr id="11" name="PageTitle"/>
        <cdr:cNvSpPr txBox="1"/>
      </cdr:nvSpPr>
      <cdr:spPr>
        <a:xfrm xmlns:a="http://schemas.openxmlformats.org/drawingml/2006/main">
          <a:off x="431712" y="177668"/>
          <a:ext cx="7999625" cy="507496"/>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cs typeface="Times New Roman" panose="02020603050405020304" pitchFamily="18" charset="0"/>
            </a:rPr>
            <a:t>Percentage of schools that have a school </a:t>
          </a:r>
          <a:r>
            <a:rPr lang="en-US" sz="1000">
              <a:effectLst/>
              <a:latin typeface="Times New Roman" panose="02020603050405020304" pitchFamily="18" charset="0"/>
              <a:ea typeface="+mn-ea"/>
              <a:cs typeface="Times New Roman" panose="02020603050405020304" pitchFamily="18" charset="0"/>
            </a:rPr>
            <a:t>health </a:t>
          </a:r>
          <a:r>
            <a:rPr lang="en-US" sz="1000">
              <a:latin typeface="Times New Roman" panose="02020603050405020304" pitchFamily="18" charset="0"/>
              <a:cs typeface="Times New Roman" panose="02020603050405020304" pitchFamily="18" charset="0"/>
            </a:rPr>
            <a:t>council, committee, or team that did the following activities during the past year.*</a:t>
          </a:r>
        </a:p>
      </cdr:txBody>
    </cdr:sp>
  </cdr:relSizeAnchor>
  <cdr:relSizeAnchor xmlns:cdr="http://schemas.openxmlformats.org/drawingml/2006/chartDrawing">
    <cdr:from>
      <cdr:x>0.02052</cdr:x>
      <cdr:y>0.91693</cdr:y>
    </cdr:from>
    <cdr:to>
      <cdr:x>0.97318</cdr:x>
      <cdr:y>0.99771</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*Among schools that have one or more than one group that offers guidance on the development of policies or coordinates activities on health topics.</a:t>
          </a:r>
        </a:p>
      </cdr:txBody>
    </cdr:sp>
  </cdr:relSizeAnchor>
  <cdr:relSizeAnchor xmlns:cdr="http://schemas.openxmlformats.org/drawingml/2006/chartDrawing">
    <cdr:from>
      <cdr:x>0.89008</cdr:x>
      <cdr:y>0.95961</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9 of 79</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61F07C-4333-4C53-B68E-34D9EAA93E98}"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ED22E-36A1-47F1-A0E3-87AEACC77049}" type="slidenum">
              <a:rPr lang="en-US" smtClean="0"/>
              <a:t>‹#›</a:t>
            </a:fld>
            <a:endParaRPr lang="en-US"/>
          </a:p>
        </p:txBody>
      </p:sp>
    </p:spTree>
    <p:extLst>
      <p:ext uri="{BB962C8B-B14F-4D97-AF65-F5344CB8AC3E}">
        <p14:creationId xmlns:p14="http://schemas.microsoft.com/office/powerpoint/2010/main" val="2904096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61F07C-4333-4C53-B68E-34D9EAA93E98}"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ED22E-36A1-47F1-A0E3-87AEACC77049}" type="slidenum">
              <a:rPr lang="en-US" smtClean="0"/>
              <a:t>‹#›</a:t>
            </a:fld>
            <a:endParaRPr lang="en-US"/>
          </a:p>
        </p:txBody>
      </p:sp>
    </p:spTree>
    <p:extLst>
      <p:ext uri="{BB962C8B-B14F-4D97-AF65-F5344CB8AC3E}">
        <p14:creationId xmlns:p14="http://schemas.microsoft.com/office/powerpoint/2010/main" val="3520929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61F07C-4333-4C53-B68E-34D9EAA93E98}"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ED22E-36A1-47F1-A0E3-87AEACC77049}" type="slidenum">
              <a:rPr lang="en-US" smtClean="0"/>
              <a:t>‹#›</a:t>
            </a:fld>
            <a:endParaRPr lang="en-US"/>
          </a:p>
        </p:txBody>
      </p:sp>
    </p:spTree>
    <p:extLst>
      <p:ext uri="{BB962C8B-B14F-4D97-AF65-F5344CB8AC3E}">
        <p14:creationId xmlns:p14="http://schemas.microsoft.com/office/powerpoint/2010/main" val="2311127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61F07C-4333-4C53-B68E-34D9EAA93E98}"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ED22E-36A1-47F1-A0E3-87AEACC77049}" type="slidenum">
              <a:rPr lang="en-US" smtClean="0"/>
              <a:t>‹#›</a:t>
            </a:fld>
            <a:endParaRPr lang="en-US"/>
          </a:p>
        </p:txBody>
      </p:sp>
    </p:spTree>
    <p:extLst>
      <p:ext uri="{BB962C8B-B14F-4D97-AF65-F5344CB8AC3E}">
        <p14:creationId xmlns:p14="http://schemas.microsoft.com/office/powerpoint/2010/main" val="2736718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61F07C-4333-4C53-B68E-34D9EAA93E98}"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ED22E-36A1-47F1-A0E3-87AEACC77049}" type="slidenum">
              <a:rPr lang="en-US" smtClean="0"/>
              <a:t>‹#›</a:t>
            </a:fld>
            <a:endParaRPr lang="en-US"/>
          </a:p>
        </p:txBody>
      </p:sp>
    </p:spTree>
    <p:extLst>
      <p:ext uri="{BB962C8B-B14F-4D97-AF65-F5344CB8AC3E}">
        <p14:creationId xmlns:p14="http://schemas.microsoft.com/office/powerpoint/2010/main" val="3945986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61F07C-4333-4C53-B68E-34D9EAA93E98}"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FED22E-36A1-47F1-A0E3-87AEACC77049}" type="slidenum">
              <a:rPr lang="en-US" smtClean="0"/>
              <a:t>‹#›</a:t>
            </a:fld>
            <a:endParaRPr lang="en-US"/>
          </a:p>
        </p:txBody>
      </p:sp>
    </p:spTree>
    <p:extLst>
      <p:ext uri="{BB962C8B-B14F-4D97-AF65-F5344CB8AC3E}">
        <p14:creationId xmlns:p14="http://schemas.microsoft.com/office/powerpoint/2010/main" val="1539169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61F07C-4333-4C53-B68E-34D9EAA93E98}"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FED22E-36A1-47F1-A0E3-87AEACC77049}" type="slidenum">
              <a:rPr lang="en-US" smtClean="0"/>
              <a:t>‹#›</a:t>
            </a:fld>
            <a:endParaRPr lang="en-US"/>
          </a:p>
        </p:txBody>
      </p:sp>
    </p:spTree>
    <p:extLst>
      <p:ext uri="{BB962C8B-B14F-4D97-AF65-F5344CB8AC3E}">
        <p14:creationId xmlns:p14="http://schemas.microsoft.com/office/powerpoint/2010/main" val="322054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61F07C-4333-4C53-B68E-34D9EAA93E98}"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FED22E-36A1-47F1-A0E3-87AEACC77049}" type="slidenum">
              <a:rPr lang="en-US" smtClean="0"/>
              <a:t>‹#›</a:t>
            </a:fld>
            <a:endParaRPr lang="en-US"/>
          </a:p>
        </p:txBody>
      </p:sp>
    </p:spTree>
    <p:extLst>
      <p:ext uri="{BB962C8B-B14F-4D97-AF65-F5344CB8AC3E}">
        <p14:creationId xmlns:p14="http://schemas.microsoft.com/office/powerpoint/2010/main" val="2659708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61F07C-4333-4C53-B68E-34D9EAA93E98}"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FED22E-36A1-47F1-A0E3-87AEACC77049}" type="slidenum">
              <a:rPr lang="en-US" smtClean="0"/>
              <a:t>‹#›</a:t>
            </a:fld>
            <a:endParaRPr lang="en-US"/>
          </a:p>
        </p:txBody>
      </p:sp>
    </p:spTree>
    <p:extLst>
      <p:ext uri="{BB962C8B-B14F-4D97-AF65-F5344CB8AC3E}">
        <p14:creationId xmlns:p14="http://schemas.microsoft.com/office/powerpoint/2010/main" val="1191956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61F07C-4333-4C53-B68E-34D9EAA93E98}"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FED22E-36A1-47F1-A0E3-87AEACC77049}" type="slidenum">
              <a:rPr lang="en-US" smtClean="0"/>
              <a:t>‹#›</a:t>
            </a:fld>
            <a:endParaRPr lang="en-US"/>
          </a:p>
        </p:txBody>
      </p:sp>
    </p:spTree>
    <p:extLst>
      <p:ext uri="{BB962C8B-B14F-4D97-AF65-F5344CB8AC3E}">
        <p14:creationId xmlns:p14="http://schemas.microsoft.com/office/powerpoint/2010/main" val="3833552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61F07C-4333-4C53-B68E-34D9EAA93E98}"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FED22E-36A1-47F1-A0E3-87AEACC77049}" type="slidenum">
              <a:rPr lang="en-US" smtClean="0"/>
              <a:t>‹#›</a:t>
            </a:fld>
            <a:endParaRPr lang="en-US"/>
          </a:p>
        </p:txBody>
      </p:sp>
    </p:spTree>
    <p:extLst>
      <p:ext uri="{BB962C8B-B14F-4D97-AF65-F5344CB8AC3E}">
        <p14:creationId xmlns:p14="http://schemas.microsoft.com/office/powerpoint/2010/main" val="302456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61F07C-4333-4C53-B68E-34D9EAA93E98}" type="datetimeFigureOut">
              <a:rPr lang="en-US" smtClean="0"/>
              <a:t>12/5/2017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FED22E-36A1-47F1-A0E3-87AEACC77049}" type="slidenum">
              <a:rPr lang="en-US" smtClean="0"/>
              <a:t>‹#›</a:t>
            </a:fld>
            <a:endParaRPr lang="en-US"/>
          </a:p>
        </p:txBody>
      </p:sp>
    </p:spTree>
    <p:extLst>
      <p:ext uri="{BB962C8B-B14F-4D97-AF65-F5344CB8AC3E}">
        <p14:creationId xmlns:p14="http://schemas.microsoft.com/office/powerpoint/2010/main" val="3820262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chart" Target="../charts/chart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chart" Target="../charts/chart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chart" Target="../charts/chart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chart" Target="../charts/chart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chart" Target="../charts/chart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chart" Target="../charts/chart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chart" Target="../charts/chart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chart" Target="../charts/chart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chart" Target="../charts/chart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chart" Target="../charts/chart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chart" Target="../charts/chart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chart" Target="../charts/chart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chart" Target="../charts/chart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chart" Target="../charts/chart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chart" Target="../charts/chart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chart" Target="../charts/chart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chart" Target="../charts/chart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chart" Target="../charts/chart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chart" Target="../charts/chart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chart" Target="../charts/chart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chart" Target="../charts/chart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chart" Target="../charts/chart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chart" Target="../charts/chart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chart" Target="../charts/chart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chart" Target="../charts/chart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chart" Target="../charts/chart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chart" Target="../charts/chart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chart" Target="../charts/chart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chart" Target="../charts/chart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chart" Target="../charts/chart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chart" Target="../charts/chart7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chart" Target="../charts/chart7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chart" Target="../charts/chart73.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chart" Target="../charts/chart7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chart" Target="../charts/chart75.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chart" Target="../charts/chart76.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chart" Target="../charts/chart7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chart" Target="../charts/chart78.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chart" Target="../charts/chart7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97383207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0716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82209697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9947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56669864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0791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44106042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3722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89935849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1484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58570125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9214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56011961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6170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33111255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7993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05493620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3868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63786084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2264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61437940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2921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05935392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101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95571606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07073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22844335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2746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83506744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27701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58472226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1085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8613049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77317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98630747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846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89394729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9384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95571089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6909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81411432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0263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44261562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4729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06798419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37304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31471577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2798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87486973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63442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93307649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6093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25826838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24335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60040397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61663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57744229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34741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00782159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11417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6521734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33057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9147171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14689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41702784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4903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47990256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98848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30678159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37756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24588198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04120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62341092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63818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45476343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3436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46317250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55708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82969129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78357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91911421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11704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99773480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84788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65725335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44291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97065548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7661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8051797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328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29248689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37498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04854510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57663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59654704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90401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12299860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25526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60704589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56698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17258154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048018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12157547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21741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11948377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27454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70831770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239204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17809284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8191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28439774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390139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75648268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92263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54763896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79312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2426777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66607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9821476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63346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17416339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830810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64743424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555256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8344177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545138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07420991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731790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67902671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715936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96150676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1217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54850582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169042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9483502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172786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01165598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695218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4791485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146259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58933561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510819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29292478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295004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52652050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501135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26915086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042758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32568307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424610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08412036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087586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10840954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6839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52482754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4148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46431477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9AAD"/>
                </a:solidFill>
                <a:latin typeface="Arial"/>
              </a:rPr>
              <a:t>I N D I A N A</a:t>
            </a:r>
            <a:endParaRPr lang="en-US" sz="1100" b="1">
              <a:solidFill>
                <a:srgbClr val="009AAD"/>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2016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9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35097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urvey xmlns="649fa7f2-3abd-457f-86c9-337225b491f5">Profiles</Survey>
    <Survey_x0020_Population xmlns="649fa7f2-3abd-457f-86c9-337225b491f5">Overall</Survey_x0020_Population>
    <Year xmlns="649fa7f2-3abd-457f-86c9-337225b491f5">2016</Year>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2AD0456A4EB0447B0C1A2F784231EE9" ma:contentTypeVersion="4" ma:contentTypeDescription="Create a new document." ma:contentTypeScope="" ma:versionID="c139b50356850ef349fe56e8785e63f4">
  <xsd:schema xmlns:xsd="http://www.w3.org/2001/XMLSchema" xmlns:xs="http://www.w3.org/2001/XMLSchema" xmlns:p="http://schemas.microsoft.com/office/2006/metadata/properties" xmlns:ns2="649fa7f2-3abd-457f-86c9-337225b491f5" targetNamespace="http://schemas.microsoft.com/office/2006/metadata/properties" ma:root="true" ma:fieldsID="65ecdb1bf55402aca8d7d9e19577f72e" ns2:_="">
    <xsd:import namespace="649fa7f2-3abd-457f-86c9-337225b491f5"/>
    <xsd:element name="properties">
      <xsd:complexType>
        <xsd:sequence>
          <xsd:element name="documentManagement">
            <xsd:complexType>
              <xsd:all>
                <xsd:element ref="ns2:Survey" minOccurs="0"/>
                <xsd:element ref="ns2:Year" minOccurs="0"/>
                <xsd:element ref="ns2:Survey_x0020_Popul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9fa7f2-3abd-457f-86c9-337225b491f5" elementFormDefault="qualified">
    <xsd:import namespace="http://schemas.microsoft.com/office/2006/documentManagement/types"/>
    <xsd:import namespace="http://schemas.microsoft.com/office/infopath/2007/PartnerControls"/>
    <xsd:element name="Survey" ma:index="8" nillable="true" ma:displayName="Survey" ma:format="Dropdown" ma:internalName="Survey">
      <xsd:simpleType>
        <xsd:restriction base="dms:Choice">
          <xsd:enumeration value="Profiles"/>
          <xsd:enumeration value="YRBS"/>
        </xsd:restriction>
      </xsd:simpleType>
    </xsd:element>
    <xsd:element name="Year" ma:index="9" nillable="true" ma:displayName="Year" ma:format="Dropdown" ma:internalName="Year">
      <xsd:simpleType>
        <xsd:restriction base="dms:Choice">
          <xsd:enumeration value="2017"/>
          <xsd:enumeration value="2016"/>
          <xsd:enumeration value="2015"/>
          <xsd:enumeration value="2014"/>
          <xsd:enumeration value="2013"/>
          <xsd:enumeration value="2012"/>
          <xsd:enumeration value="2011"/>
          <xsd:enumeration value="2010"/>
          <xsd:enumeration value="2009"/>
          <xsd:enumeration value="2008"/>
          <xsd:enumeration value="2007"/>
          <xsd:enumeration value="2006"/>
          <xsd:enumeration value="2005"/>
          <xsd:enumeration value="2004"/>
          <xsd:enumeration value="2003"/>
          <xsd:enumeration value="2002"/>
          <xsd:enumeration value="2001"/>
          <xsd:enumeration value="2000"/>
          <xsd:enumeration value="1999"/>
          <xsd:enumeration value="1998"/>
          <xsd:enumeration value="1997"/>
          <xsd:enumeration value="1996"/>
          <xsd:enumeration value="1995"/>
          <xsd:enumeration value="1994"/>
          <xsd:enumeration value="1993"/>
          <xsd:enumeration value="1992"/>
          <xsd:enumeration value="1991"/>
        </xsd:restriction>
      </xsd:simpleType>
    </xsd:element>
    <xsd:element name="Survey_x0020_Population" ma:index="10" nillable="true" ma:displayName="Population" ma:format="Dropdown" ma:internalName="Survey_x0020_Population">
      <xsd:simpleType>
        <xsd:union memberTypes="dms:Text">
          <xsd:simpleType>
            <xsd:restriction base="dms:Choice">
              <xsd:enumeration value="Overall"/>
              <xsd:enumeration value="HIV Priority"/>
              <xsd:enumeration value="Chronic Targeted"/>
              <xsd:enumeration value="High School"/>
              <xsd:enumeration value="Middle School"/>
              <xsd:enumeration value="Alternative School"/>
              <xsd:enumeration value="Other"/>
              <xsd:enumeration value="Other High School"/>
              <xsd:enumeration value="Other Middle School"/>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598B17-7FCD-4CEA-96B5-D28A5EDF43F0}">
  <ds:schemaRefs>
    <ds:schemaRef ds:uri="http://schemas.microsoft.com/office/2006/documentManagement/types"/>
    <ds:schemaRef ds:uri="http://schemas.microsoft.com/office/2006/metadata/properties"/>
    <ds:schemaRef ds:uri="649fa7f2-3abd-457f-86c9-337225b491f5"/>
    <ds:schemaRef ds:uri="http://purl.org/dc/elements/1.1/"/>
    <ds:schemaRef ds:uri="http://purl.org/dc/dcmitype/"/>
    <ds:schemaRef ds:uri="http://schemas.openxmlformats.org/package/2006/metadata/core-properties"/>
    <ds:schemaRef ds:uri="http://schemas.microsoft.com/office/infopath/2007/PartnerControls"/>
    <ds:schemaRef ds:uri="http://www.w3.org/XML/1998/namespace"/>
    <ds:schemaRef ds:uri="http://purl.org/dc/terms/"/>
  </ds:schemaRefs>
</ds:datastoreItem>
</file>

<file path=customXml/itemProps2.xml><?xml version="1.0" encoding="utf-8"?>
<ds:datastoreItem xmlns:ds="http://schemas.openxmlformats.org/officeDocument/2006/customXml" ds:itemID="{214E8EE7-3409-4CD4-A825-B546011734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9fa7f2-3abd-457f-86c9-337225b491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FBE8867-BF34-40D7-8ABA-07A6E9DACD1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TotalTime>
  <Words>5668</Words>
  <Application>Microsoft Office PowerPoint</Application>
  <PresentationFormat>On-screen Show (4:3)</PresentationFormat>
  <Paragraphs>852</Paragraphs>
  <Slides>79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79</vt:i4>
      </vt:variant>
    </vt:vector>
  </HeadingPairs>
  <TitlesOfParts>
    <vt:vector size="83"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Westat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Alla Belenky</dc:creator>
  <cp:lastModifiedBy>Fancher, Andrea</cp:lastModifiedBy>
  <cp:revision>1</cp:revision>
  <dcterms:created xsi:type="dcterms:W3CDTF">2017-03-01T13:53:56Z</dcterms:created>
  <dcterms:modified xsi:type="dcterms:W3CDTF">2017-12-05T19:37:47Z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0x010100A2AD0456A4EB0447B0C1A2F784231EE9</vt:lpwstr>
  </property>
  <property fmtid="{D5CDD505-2E9C-101B-9397-08002B2CF9AE}" pid="3" name="Order">
    <vt:r8>26900</vt:r8>
  </property>
</Properties>
</file>