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8" r:id="rId2"/>
    <p:sldId id="272" r:id="rId3"/>
    <p:sldId id="296" r:id="rId4"/>
    <p:sldId id="273" r:id="rId5"/>
    <p:sldId id="292" r:id="rId6"/>
    <p:sldId id="293" r:id="rId7"/>
    <p:sldId id="294" r:id="rId8"/>
    <p:sldId id="276" r:id="rId9"/>
    <p:sldId id="297" r:id="rId10"/>
    <p:sldId id="299" r:id="rId11"/>
    <p:sldId id="264" r:id="rId12"/>
    <p:sldId id="301" r:id="rId13"/>
    <p:sldId id="274" r:id="rId14"/>
    <p:sldId id="305" r:id="rId15"/>
    <p:sldId id="284" r:id="rId16"/>
    <p:sldId id="302" r:id="rId17"/>
    <p:sldId id="275" r:id="rId18"/>
    <p:sldId id="288" r:id="rId19"/>
    <p:sldId id="287" r:id="rId20"/>
    <p:sldId id="289" r:id="rId21"/>
    <p:sldId id="290" r:id="rId22"/>
    <p:sldId id="277" r:id="rId23"/>
    <p:sldId id="30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9E03-4CA2-41BE-BD4F-FC2C69760A34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7E5A7-F5FA-4BD9-893E-008925DE0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7E5A7-F5FA-4BD9-893E-008925DE01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1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7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3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8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5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4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2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7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6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23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2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215A-1C2C-4663-9B10-E6949EF8DB1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82AA-8723-40D9-890F-E5679BD12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Indiana Palliative Care &amp; Quality of Life Advisory Council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Stakeholder Meeting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April 30, 2019</a:t>
            </a:r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Sample Profile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46" t="16911" r="22105" b="45653"/>
          <a:stretch/>
        </p:blipFill>
        <p:spPr>
          <a:xfrm>
            <a:off x="2294115" y="2289029"/>
            <a:ext cx="7316660" cy="28400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7834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YEAR 3 ACTIVITIES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Council Stakeholder Workgroups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Three groups; leadership from Council members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Members from community stakeholders, broadly conceptualized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Two working meetings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Review issues identified by Council</a:t>
            </a:r>
          </a:p>
          <a:p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Conducted SWOT analysis</a:t>
            </a:r>
          </a:p>
          <a:p>
            <a:endParaRPr 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Council reviewed SWOT and made final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250563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Workgroup Members* 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839787" y="1426818"/>
            <a:ext cx="9000611" cy="8239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Stakeholder </a:t>
            </a:r>
            <a:r>
              <a:rPr lang="en-US" dirty="0">
                <a:solidFill>
                  <a:schemeClr val="bg1"/>
                </a:solidFill>
                <a:latin typeface="Tw Cen MT" panose="020B0602020104020603" pitchFamily="34" charset="0"/>
              </a:rPr>
              <a:t>m</a:t>
            </a: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embers representing: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250730"/>
            <a:ext cx="5157787" cy="368458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Indiana 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State Department of Health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Indiana Rural Health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Indiana Pharmacy Alliance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Indiana Medicare/Medicaid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Division of Aging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Indiana Minority Health Coalition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Indianapolis Coalition for Patient </a:t>
            </a: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Safety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Indiana Catholic Conference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Center for Hospice Care (South Bend)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Indiana Hospital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4887" y="2447643"/>
            <a:ext cx="5183188" cy="368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Indiana </a:t>
            </a: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Health Care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Indiana </a:t>
            </a:r>
            <a:r>
              <a:rPr lang="en-US" sz="2200" dirty="0" err="1">
                <a:solidFill>
                  <a:schemeClr val="bg1"/>
                </a:solidFill>
                <a:latin typeface="Tw Cen MT" panose="020B0602020104020603" pitchFamily="34" charset="0"/>
              </a:rPr>
              <a:t>LeadingAge</a:t>
            </a:r>
            <a:endParaRPr lang="en-US" sz="22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Indiana Area Agency on Aging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Indiana </a:t>
            </a: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Hospice and Palliative Care Organization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Indiana Association for Home and Hospice Care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Indiana Department of Homeland Security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Indiana State Board of Nursing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Tw Cen MT" panose="020B0602020104020603" pitchFamily="34" charset="0"/>
              </a:rPr>
              <a:t>Medical Licensing Board of </a:t>
            </a:r>
            <a:r>
              <a:rPr 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Indiana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American Cancer Society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150571" y="6132231"/>
            <a:ext cx="809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*Please let us know if you participated and your organization is missing from this list!</a:t>
            </a:r>
            <a:endParaRPr lang="en-US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7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135"/>
            <a:ext cx="10515600" cy="1325563"/>
          </a:xfrm>
        </p:spPr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Recommendations Explored by the</a:t>
            </a:r>
            <a:b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</a:br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Access to palliative care Workgroup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63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1. 	Define the practice of palliative care for state regulation.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2.	Identify best practice policies for hospitals and palliative care 	programs.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3.	Create requirements for health systems to inform patients about the 	availability of palliative care services and/or the development of 	systems to identify patients who would benefit from palliative care.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4.	Ensure Medicaid eligible adults on Healthy Indiana Plan (HIP) have 	access to palliative care or hospice care in an extended care facility 	(ECF) or skilled nursing facility (SNF).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5.	Explore the possibility of permitting hospices to offer palliative care to 	non-terminal patients or inpatient hospices to offer non-terminal 	inpatient palliative care.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5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5135"/>
            <a:ext cx="10515600" cy="1325563"/>
          </a:xfrm>
        </p:spPr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Final council Recommendation for</a:t>
            </a:r>
            <a:b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</a:br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Access to palliative care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63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Define the practice of palliative care for state regulation.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6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Recommendations Explored by the</a:t>
            </a:r>
            <a:b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</a:br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advance care planning Workgroup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1.	Revise the Indiana living will/advance directives.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2.	Support development of a registry for advance directives and 	POST forms.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3.	Encourage additional nursing home data requirements: Data 	collection of advance care planning, advance directives and 	POST.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4.	Support advance care planning education and training for 	healthcare professionals.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5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Value based purchasing training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90" t="21999" r="12271" b="13831"/>
          <a:stretch/>
        </p:blipFill>
        <p:spPr>
          <a:xfrm>
            <a:off x="875798" y="2133600"/>
            <a:ext cx="6226043" cy="3429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5059228"/>
            <a:ext cx="1263914" cy="1079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1040" y="2032000"/>
            <a:ext cx="270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New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training for nursing facility staff through Division of Aging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as part of Value Based Purchasing Formula added in 2018.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Nursing facilities with a trained staff member received 5 points toward the 100 Value Based Purchasing point total. </a:t>
            </a:r>
          </a:p>
        </p:txBody>
      </p:sp>
    </p:spTree>
    <p:extLst>
      <p:ext uri="{BB962C8B-B14F-4D97-AF65-F5344CB8AC3E}">
        <p14:creationId xmlns:p14="http://schemas.microsoft.com/office/powerpoint/2010/main" val="2824985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final council Recommendations for advance care planning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accent2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Revise the Indiana living will/advance directives.</a:t>
            </a:r>
          </a:p>
        </p:txBody>
      </p:sp>
    </p:spTree>
    <p:extLst>
      <p:ext uri="{BB962C8B-B14F-4D97-AF65-F5344CB8AC3E}">
        <p14:creationId xmlns:p14="http://schemas.microsoft.com/office/powerpoint/2010/main" val="4212344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INDIANA ADVANCE DIRECTIVE PROGRESS</a:t>
            </a:r>
            <a:endParaRPr lang="en-US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6E6E6"/>
                </a:solidFill>
                <a:latin typeface="Tw Cen MT" panose="020B0602020104020603" pitchFamily="34" charset="0"/>
              </a:rPr>
              <a:t>2019 House Bill 1516 (Rep. Kirchhofer with Rep. Hatfield)</a:t>
            </a:r>
          </a:p>
          <a:p>
            <a:pPr lvl="1"/>
            <a:r>
              <a:rPr lang="en-US" dirty="0" smtClean="0">
                <a:solidFill>
                  <a:srgbClr val="E6E6E6"/>
                </a:solidFill>
                <a:latin typeface="Tw Cen MT" panose="020B0602020104020603" pitchFamily="34" charset="0"/>
              </a:rPr>
              <a:t>Goal = One Indiana Advance Directive</a:t>
            </a:r>
          </a:p>
          <a:p>
            <a:pPr lvl="2"/>
            <a:r>
              <a:rPr lang="en-US" dirty="0" smtClean="0">
                <a:solidFill>
                  <a:srgbClr val="E6E6E6"/>
                </a:solidFill>
                <a:latin typeface="Tw Cen MT" panose="020B0602020104020603" pitchFamily="34" charset="0"/>
              </a:rPr>
              <a:t>Consolidate 3 statues </a:t>
            </a:r>
          </a:p>
          <a:p>
            <a:pPr lvl="2"/>
            <a:r>
              <a:rPr lang="en-US" dirty="0" smtClean="0">
                <a:solidFill>
                  <a:srgbClr val="E6E6E6"/>
                </a:solidFill>
                <a:latin typeface="Tw Cen MT" panose="020B0602020104020603" pitchFamily="34" charset="0"/>
              </a:rPr>
              <a:t>Create uniform signatory requirements and revocation procedures; flexible formalities</a:t>
            </a:r>
          </a:p>
          <a:p>
            <a:pPr lvl="2"/>
            <a:r>
              <a:rPr lang="en-US" dirty="0" smtClean="0">
                <a:solidFill>
                  <a:srgbClr val="E6E6E6"/>
                </a:solidFill>
                <a:latin typeface="Tw Cen MT" panose="020B0602020104020603" pitchFamily="34" charset="0"/>
              </a:rPr>
              <a:t>Eliminate mandatory use of “official” form </a:t>
            </a:r>
          </a:p>
          <a:p>
            <a:pPr lvl="2"/>
            <a:r>
              <a:rPr lang="en-US" dirty="0" smtClean="0">
                <a:solidFill>
                  <a:srgbClr val="E6E6E6"/>
                </a:solidFill>
                <a:latin typeface="Tw Cen MT" panose="020B0602020104020603" pitchFamily="34" charset="0"/>
              </a:rPr>
              <a:t>Clarify standards for legal representatives</a:t>
            </a:r>
          </a:p>
          <a:p>
            <a:pPr lvl="1"/>
            <a:r>
              <a:rPr lang="en-US" dirty="0" smtClean="0">
                <a:solidFill>
                  <a:srgbClr val="E6E6E6"/>
                </a:solidFill>
                <a:latin typeface="Tw Cen MT" panose="020B0602020104020603" pitchFamily="34" charset="0"/>
              </a:rPr>
              <a:t>Bill was not introduced; exploring in summer session</a:t>
            </a:r>
          </a:p>
          <a:p>
            <a:pPr lvl="1"/>
            <a:endParaRPr lang="en-US" dirty="0">
              <a:solidFill>
                <a:srgbClr val="E6E6E6"/>
              </a:solidFill>
              <a:latin typeface="Tw Cen MT" panose="020B0602020104020603" pitchFamily="34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E6E6E6"/>
              </a:solidFill>
              <a:latin typeface="Tw Cen MT" panose="020B0602020104020603" pitchFamily="34" charset="0"/>
            </a:endParaRPr>
          </a:p>
          <a:p>
            <a:pPr lvl="1"/>
            <a:endParaRPr lang="en-US" dirty="0">
              <a:solidFill>
                <a:srgbClr val="E6E6E6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86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Recommendations explored by the</a:t>
            </a:r>
            <a:b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</a:br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Pain Medication and Management workgroup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1.	Adjust the current seven-day limit on opioid prescriptions to better 	serve palliative care patients (clarifying qualifications for those 	dispensing medication).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2.	Explore mandatory pain management education for prescribers.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3.	Provide sufficient and streamlined methods of pain medication 	disposal to those who are on the front lines of palliative care.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4.	Draft a model policy for a standard of care that includes 	accountability measures.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Indiana Palliative Care and Quality of Life Advisory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Quality of Life and Palliative Care Advisory Council</a:t>
            </a: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Legislation in 2016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American Cancer Society Cancer Action Network 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IC 16-19-17</a:t>
            </a:r>
          </a:p>
          <a:p>
            <a:pPr marL="914400" lvl="2" indent="0">
              <a:buNone/>
              <a:defRPr/>
            </a:pP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12 members (appointed)</a:t>
            </a:r>
          </a:p>
          <a:p>
            <a:pPr lvl="1">
              <a:defRPr/>
            </a:pPr>
            <a:endParaRPr 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1">
              <a:defRPr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Open meetings, bimonthly</a:t>
            </a:r>
          </a:p>
          <a:p>
            <a:pPr>
              <a:defRPr/>
            </a:pPr>
            <a:endParaRPr lang="en-US" sz="3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71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83"/>
          <a:stretch/>
        </p:blipFill>
        <p:spPr>
          <a:xfrm>
            <a:off x="1512787" y="1610757"/>
            <a:ext cx="9166426" cy="4873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INDIANA EDUCATION BILL</a:t>
            </a:r>
            <a:endParaRPr lang="en-US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7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" t="3962" r="-111" b="4508"/>
          <a:stretch/>
        </p:blipFill>
        <p:spPr>
          <a:xfrm>
            <a:off x="1852871" y="2002016"/>
            <a:ext cx="8486258" cy="4369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Federal Legislation Addressing Opioid Disposal by Hospice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4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Final Council recommendations for Pain Medication and Management 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Tw Cen MT" panose="020B0602020104020603" pitchFamily="34" charset="0"/>
              </a:rPr>
              <a:t>	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Adjust the current seven-day limit on opioid prescriptions to 		better serve palliative care patients (clarifying qualifications for 	those dispensing medication).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	</a:t>
            </a:r>
            <a:endParaRPr lang="en-US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	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Provide sufficient and streamlined methods of pain medication 	disposal to those who are on the front lines of palliative care.</a:t>
            </a:r>
          </a:p>
        </p:txBody>
      </p:sp>
    </p:spTree>
    <p:extLst>
      <p:ext uri="{BB962C8B-B14F-4D97-AF65-F5344CB8AC3E}">
        <p14:creationId xmlns:p14="http://schemas.microsoft.com/office/powerpoint/2010/main" val="369816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71" t="20654" r="31738" b="14056"/>
          <a:stretch/>
        </p:blipFill>
        <p:spPr>
          <a:xfrm>
            <a:off x="2847155" y="1652850"/>
            <a:ext cx="6497690" cy="48808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FINAL COUNCIL RECOMMENDATIONS - SUMMARY</a:t>
            </a:r>
            <a:endParaRPr lang="en-US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2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78" t="12633" r="32965" b="3735"/>
          <a:stretch/>
        </p:blipFill>
        <p:spPr>
          <a:xfrm>
            <a:off x="3531442" y="1610797"/>
            <a:ext cx="4490690" cy="49292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DIRECTIONS FOR THE FUTURE</a:t>
            </a:r>
            <a:endParaRPr lang="en-US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8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COUNCIL MEMBERS</a:t>
            </a:r>
            <a:endParaRPr lang="en-US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Susan Hickman, PhD (</a:t>
            </a:r>
            <a:r>
              <a:rPr lang="en-US" sz="1800" dirty="0" smtClean="0">
                <a:solidFill>
                  <a:schemeClr val="bg1"/>
                </a:solidFill>
              </a:rPr>
              <a:t>Chair) –  IU </a:t>
            </a:r>
            <a:r>
              <a:rPr lang="en-US" sz="1800" dirty="0">
                <a:solidFill>
                  <a:schemeClr val="bg1"/>
                </a:solidFill>
              </a:rPr>
              <a:t>School of Nursing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Mika </a:t>
            </a:r>
            <a:r>
              <a:rPr lang="en-US" sz="1800" dirty="0">
                <a:solidFill>
                  <a:schemeClr val="bg1"/>
                </a:solidFill>
              </a:rPr>
              <a:t>Hill, RN, </a:t>
            </a:r>
            <a:r>
              <a:rPr lang="en-US" sz="1800" dirty="0" smtClean="0">
                <a:solidFill>
                  <a:schemeClr val="bg1"/>
                </a:solidFill>
              </a:rPr>
              <a:t>BSN – Heart </a:t>
            </a:r>
            <a:r>
              <a:rPr lang="en-US" sz="1800" dirty="0">
                <a:solidFill>
                  <a:schemeClr val="bg1"/>
                </a:solidFill>
              </a:rPr>
              <a:t>to Heart Hospice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Chris </a:t>
            </a:r>
            <a:r>
              <a:rPr lang="en-US" sz="1800" dirty="0">
                <a:solidFill>
                  <a:schemeClr val="bg1"/>
                </a:solidFill>
              </a:rPr>
              <a:t>Brinneman, MSW </a:t>
            </a:r>
            <a:r>
              <a:rPr lang="en-US" sz="1800" dirty="0" smtClean="0">
                <a:solidFill>
                  <a:schemeClr val="bg1"/>
                </a:solidFill>
              </a:rPr>
              <a:t>– Parkview </a:t>
            </a:r>
            <a:r>
              <a:rPr lang="en-US" sz="1800" dirty="0">
                <a:solidFill>
                  <a:schemeClr val="bg1"/>
                </a:solidFill>
              </a:rPr>
              <a:t>Hospital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J</a:t>
            </a:r>
            <a:r>
              <a:rPr lang="en-US" sz="1800" dirty="0">
                <a:solidFill>
                  <a:schemeClr val="bg1"/>
                </a:solidFill>
              </a:rPr>
              <a:t>. Derek </a:t>
            </a:r>
            <a:r>
              <a:rPr lang="en-US" sz="1800" dirty="0" err="1">
                <a:solidFill>
                  <a:schemeClr val="bg1"/>
                </a:solidFill>
              </a:rPr>
              <a:t>Imars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PharmD</a:t>
            </a:r>
            <a:r>
              <a:rPr lang="en-US" sz="1800" dirty="0">
                <a:solidFill>
                  <a:schemeClr val="bg1"/>
                </a:solidFill>
              </a:rPr>
              <a:t>, MBA </a:t>
            </a:r>
            <a:r>
              <a:rPr lang="en-US" sz="1800" dirty="0" smtClean="0">
                <a:solidFill>
                  <a:schemeClr val="bg1"/>
                </a:solidFill>
              </a:rPr>
              <a:t>– St</a:t>
            </a:r>
            <a:r>
              <a:rPr lang="en-US" sz="1800" dirty="0">
                <a:solidFill>
                  <a:schemeClr val="bg1"/>
                </a:solidFill>
              </a:rPr>
              <a:t>. Vincent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Steve </a:t>
            </a:r>
            <a:r>
              <a:rPr lang="en-US" sz="1800" dirty="0">
                <a:solidFill>
                  <a:schemeClr val="bg1"/>
                </a:solidFill>
              </a:rPr>
              <a:t>Ivy, PhD </a:t>
            </a:r>
            <a:r>
              <a:rPr lang="en-US" sz="1800" dirty="0" smtClean="0">
                <a:solidFill>
                  <a:schemeClr val="bg1"/>
                </a:solidFill>
              </a:rPr>
              <a:t>– IU </a:t>
            </a:r>
            <a:r>
              <a:rPr lang="en-US" sz="1800" dirty="0">
                <a:solidFill>
                  <a:schemeClr val="bg1"/>
                </a:solidFill>
              </a:rPr>
              <a:t>Health (retired)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Katherine Crawford – American </a:t>
            </a:r>
            <a:r>
              <a:rPr lang="en-US" sz="1800" dirty="0">
                <a:solidFill>
                  <a:schemeClr val="bg1"/>
                </a:solidFill>
              </a:rPr>
              <a:t>Cancer Society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Tom Ledyard, MD – Community Health System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Lynn Robbin, MSN, RN, ANP-BC – Franciscan Health Michigan City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Gerald Walthall, MD – Franciscan Health (retired)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Stacey Sharp, MBA – Community Health System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Amy Haskamp, MSN, RN, </a:t>
            </a:r>
            <a:r>
              <a:rPr lang="en-US" sz="1800" dirty="0" smtClean="0">
                <a:solidFill>
                  <a:schemeClr val="bg1"/>
                </a:solidFill>
              </a:rPr>
              <a:t>PCNS-BC – Riley Children’s Hospital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Bryan Hannon – American Cancer Society Cancer Action Network</a:t>
            </a:r>
          </a:p>
          <a:p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Staff Support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Megan </a:t>
            </a:r>
            <a:r>
              <a:rPr lang="en-US" sz="1800" dirty="0" smtClean="0">
                <a:solidFill>
                  <a:schemeClr val="bg1"/>
                </a:solidFill>
              </a:rPr>
              <a:t>Agnew (ISDH)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Natasha Young (ISDH)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 </a:t>
            </a:r>
            <a:r>
              <a:rPr lang="en-US" sz="1800" dirty="0">
                <a:solidFill>
                  <a:schemeClr val="bg1"/>
                </a:solidFill>
              </a:rPr>
              <a:t>Heather Sager </a:t>
            </a:r>
            <a:r>
              <a:rPr lang="en-US" sz="1800" dirty="0" smtClean="0">
                <a:solidFill>
                  <a:schemeClr val="bg1"/>
                </a:solidFill>
              </a:rPr>
              <a:t>(ISDH)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   Grace Miller (ACSCANS)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744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Purpose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To educate and advocate for quality palliative care;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To collect, analyze on, and develop state initiatives concerning the establishment, maintenance, operation, and evaluation of palliative care in Indiana;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To make policy recommendations to improve palliative care and the quality of life of individuals with serious illness;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To prepare a report not later than January 1 of each year. </a:t>
            </a:r>
          </a:p>
        </p:txBody>
      </p:sp>
    </p:spTree>
    <p:extLst>
      <p:ext uri="{BB962C8B-B14F-4D97-AF65-F5344CB8AC3E}">
        <p14:creationId xmlns:p14="http://schemas.microsoft.com/office/powerpoint/2010/main" val="27209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Year 1 Activities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Reviewed work of other state councils</a:t>
            </a:r>
          </a:p>
          <a:p>
            <a:endParaRPr lang="en-US" alt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Discussed current challenges</a:t>
            </a:r>
          </a:p>
          <a:p>
            <a:endParaRPr lang="en-US" alt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Identified three focus areas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Advance care planning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Access to palliative care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Pain medication and management </a:t>
            </a:r>
          </a:p>
          <a:p>
            <a:endParaRPr lang="en-US" alt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3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Year 2 Activities</a:t>
            </a:r>
            <a:endParaRPr lang="en-US" altLang="en-US" cap="all" dirty="0" smtClean="0">
              <a:solidFill>
                <a:schemeClr val="accent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dirty="0">
                <a:solidFill>
                  <a:schemeClr val="bg1"/>
                </a:solidFill>
                <a:latin typeface="Tw Cen MT" panose="020B0602020104020603" pitchFamily="34" charset="0"/>
              </a:rPr>
              <a:t>Establishing Advisory Workgroups</a:t>
            </a:r>
            <a:endParaRPr lang="en-US" altLang="en-US" sz="36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Access to P</a:t>
            </a:r>
            <a:r>
              <a:rPr lang="en-US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alliative Care</a:t>
            </a:r>
            <a:endParaRPr lang="en-US" altLang="en-US" dirty="0">
              <a:solidFill>
                <a:schemeClr val="accent1">
                  <a:lumMod val="40000"/>
                  <a:lumOff val="60000"/>
                </a:schemeClr>
              </a:solidFill>
              <a:latin typeface="Tw Cen MT" panose="020B0602020104020603" pitchFamily="34" charset="0"/>
            </a:endParaRP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Hospital-based palliative care; defining the practice; health system role in education (awareness, who is eligible); ensuring Medicaid patient access; inpatient hospice as pall care provider</a:t>
            </a:r>
          </a:p>
          <a:p>
            <a:pPr marL="457200" lvl="1" indent="0">
              <a:buNone/>
            </a:pPr>
            <a:endParaRPr lang="en-US" alt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US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Advance care planning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Training requirements; registry; existing advance directives; </a:t>
            </a:r>
          </a:p>
          <a:p>
            <a:pPr lvl="2"/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Nursing home quality initiatives (done!)</a:t>
            </a:r>
          </a:p>
          <a:p>
            <a:endParaRPr lang="en-US" alt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lvl="1"/>
            <a:endParaRPr lang="en-US" altLang="en-US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6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Year 2 Activities</a:t>
            </a:r>
            <a:r>
              <a:rPr lang="en-US" altLang="en-US" b="1" dirty="0">
                <a:solidFill>
                  <a:schemeClr val="accent1"/>
                </a:solidFill>
                <a:latin typeface="Tw Cen MT" panose="020B0602020104020603" pitchFamily="34" charset="0"/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(</a:t>
            </a:r>
            <a:r>
              <a:rPr lang="en-US" altLang="en-US" b="1" dirty="0" err="1" smtClean="0">
                <a:solidFill>
                  <a:schemeClr val="accent1"/>
                </a:solidFill>
                <a:latin typeface="Tw Cen MT" panose="020B0602020104020603" pitchFamily="34" charset="0"/>
              </a:rPr>
              <a:t>cont</a:t>
            </a:r>
            <a:r>
              <a:rPr lang="en-US" altLang="en-US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w Cen MT" panose="020B0602020104020603" pitchFamily="34" charset="0"/>
              </a:rPr>
              <a:t>Pain medication and management ideas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Palliative care carve-out; access to meds in rural areas; mandatory education; hospice pain medication disposal; model policy for standard of care with accountability measures included</a:t>
            </a:r>
          </a:p>
        </p:txBody>
      </p:sp>
    </p:spTree>
    <p:extLst>
      <p:ext uri="{BB962C8B-B14F-4D97-AF65-F5344CB8AC3E}">
        <p14:creationId xmlns:p14="http://schemas.microsoft.com/office/powerpoint/2010/main" val="35454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1" t="-124" r="50578" b="5584"/>
          <a:stretch/>
        </p:blipFill>
        <p:spPr>
          <a:xfrm>
            <a:off x="2062594" y="1553375"/>
            <a:ext cx="8066813" cy="45037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Website Development for Public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Palliative Care Team Statewide Survey</a:t>
            </a:r>
            <a:endParaRPr lang="en-US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8" t="4886" r="51015" b="5025"/>
          <a:stretch/>
        </p:blipFill>
        <p:spPr>
          <a:xfrm>
            <a:off x="5044794" y="2168210"/>
            <a:ext cx="5899252" cy="31129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397" y="2198195"/>
            <a:ext cx="39846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Developed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Called every hospital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Identified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Emailed surveys to 36 contacts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Received responses about 16 hospital-based palliative care teams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7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744</Words>
  <Application>Microsoft Office PowerPoint</Application>
  <PresentationFormat>Widescreen</PresentationFormat>
  <Paragraphs>142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Tw Cen MT</vt:lpstr>
      <vt:lpstr>Office Theme</vt:lpstr>
      <vt:lpstr>Indiana Palliative Care &amp; Quality of Life Advisory Council</vt:lpstr>
      <vt:lpstr>Indiana Palliative Care and Quality of Life Advisory Council</vt:lpstr>
      <vt:lpstr>COUNCIL MEMBERS</vt:lpstr>
      <vt:lpstr>Purpose</vt:lpstr>
      <vt:lpstr>Year 1 Activities</vt:lpstr>
      <vt:lpstr>Year 2 Activities</vt:lpstr>
      <vt:lpstr>Year 2 Activities (cont)</vt:lpstr>
      <vt:lpstr>Website Development for Public</vt:lpstr>
      <vt:lpstr>Palliative Care Team Statewide Survey</vt:lpstr>
      <vt:lpstr>Sample Profile</vt:lpstr>
      <vt:lpstr>YEAR 3 ACTIVITIES</vt:lpstr>
      <vt:lpstr>Workgroup Members* </vt:lpstr>
      <vt:lpstr>Recommendations Explored by the Access to palliative care Workgroup</vt:lpstr>
      <vt:lpstr>Final council Recommendation for Access to palliative care</vt:lpstr>
      <vt:lpstr>Recommendations Explored by the advance care planning Workgroup</vt:lpstr>
      <vt:lpstr>Value based purchasing training</vt:lpstr>
      <vt:lpstr>final council Recommendations for advance care planning</vt:lpstr>
      <vt:lpstr>INDIANA ADVANCE DIRECTIVE PROGRESS</vt:lpstr>
      <vt:lpstr>Recommendations explored by the Pain Medication and Management workgroup</vt:lpstr>
      <vt:lpstr>INDIANA EDUCATION BILL</vt:lpstr>
      <vt:lpstr>Federal Legislation Addressing Opioid Disposal by Hospice</vt:lpstr>
      <vt:lpstr>Final Council recommendations for Pain Medication and Management </vt:lpstr>
      <vt:lpstr>FINAL COUNCIL RECOMMENDATIONS - SUMMARY</vt:lpstr>
      <vt:lpstr>DIRECTIONS FOR THE FUTURE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Hickman, Susan E</dc:creator>
  <cp:lastModifiedBy>Agnew, Megan</cp:lastModifiedBy>
  <cp:revision>32</cp:revision>
  <dcterms:created xsi:type="dcterms:W3CDTF">2019-02-24T20:29:37Z</dcterms:created>
  <dcterms:modified xsi:type="dcterms:W3CDTF">2019-07-10T15:21:49Z</dcterms:modified>
</cp:coreProperties>
</file>