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7" r:id="rId5"/>
    <p:sldId id="259" r:id="rId6"/>
    <p:sldId id="260" r:id="rId7"/>
    <p:sldId id="262" r:id="rId8"/>
    <p:sldId id="263" r:id="rId9"/>
    <p:sldId id="264" r:id="rId10"/>
    <p:sldId id="269" r:id="rId11"/>
    <p:sldId id="265" r:id="rId12"/>
    <p:sldId id="266" r:id="rId13"/>
    <p:sldId id="267" r:id="rId14"/>
    <p:sldId id="268" r:id="rId15"/>
    <p:sldId id="270" r:id="rId16"/>
    <p:sldId id="271" r:id="rId17"/>
    <p:sldId id="272" r:id="rId18"/>
    <p:sldId id="273" r:id="rId19"/>
    <p:sldId id="274" r:id="rId20"/>
    <p:sldId id="276" r:id="rId21"/>
    <p:sldId id="297" r:id="rId22"/>
    <p:sldId id="281" r:id="rId23"/>
    <p:sldId id="277" r:id="rId24"/>
    <p:sldId id="282" r:id="rId25"/>
    <p:sldId id="278" r:id="rId26"/>
    <p:sldId id="291" r:id="rId27"/>
    <p:sldId id="293" r:id="rId28"/>
    <p:sldId id="301" r:id="rId29"/>
    <p:sldId id="302" r:id="rId30"/>
    <p:sldId id="303" r:id="rId31"/>
    <p:sldId id="304" r:id="rId32"/>
    <p:sldId id="305" r:id="rId33"/>
    <p:sldId id="306" r:id="rId34"/>
    <p:sldId id="307" r:id="rId35"/>
    <p:sldId id="308" r:id="rId36"/>
    <p:sldId id="294" r:id="rId37"/>
    <p:sldId id="290" r:id="rId38"/>
    <p:sldId id="279" r:id="rId39"/>
    <p:sldId id="283" r:id="rId40"/>
    <p:sldId id="299" r:id="rId41"/>
    <p:sldId id="284" r:id="rId42"/>
    <p:sldId id="298" r:id="rId43"/>
    <p:sldId id="296" r:id="rId44"/>
    <p:sldId id="285" r:id="rId45"/>
    <p:sldId id="309" r:id="rId46"/>
    <p:sldId id="310" r:id="rId47"/>
    <p:sldId id="311" r:id="rId48"/>
    <p:sldId id="29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26A"/>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1" autoAdjust="0"/>
    <p:restoredTop sz="94660"/>
  </p:normalViewPr>
  <p:slideViewPr>
    <p:cSldViewPr snapToGrid="0">
      <p:cViewPr>
        <p:scale>
          <a:sx n="82" d="100"/>
          <a:sy n="82" d="100"/>
        </p:scale>
        <p:origin x="56" y="1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58347-446B-2C40-8C56-607C9E26EB0E}" type="doc">
      <dgm:prSet loTypeId="urn:microsoft.com/office/officeart/2005/8/layout/pyramid4" loCatId="matrix" qsTypeId="urn:microsoft.com/office/officeart/2005/8/quickstyle/simple1" qsCatId="simple" csTypeId="urn:microsoft.com/office/officeart/2005/8/colors/accent1_2" csCatId="accent1" phldr="1"/>
      <dgm:spPr/>
      <dgm:t>
        <a:bodyPr/>
        <a:lstStyle/>
        <a:p>
          <a:endParaRPr lang="en-US"/>
        </a:p>
      </dgm:t>
    </dgm:pt>
    <dgm:pt modelId="{21660032-8F3F-1E45-9DA7-BF594CDA003C}">
      <dgm:prSet phldrT="[Text]" custT="1"/>
      <dgm:spPr>
        <a:solidFill>
          <a:srgbClr val="E23329"/>
        </a:solidFill>
      </dgm:spPr>
      <dgm:t>
        <a:bodyPr/>
        <a:lstStyle/>
        <a:p>
          <a:r>
            <a:rPr lang="en-US" sz="1000" b="1" dirty="0"/>
            <a:t>School</a:t>
          </a:r>
        </a:p>
      </dgm:t>
    </dgm:pt>
    <dgm:pt modelId="{831BA9BF-177D-D646-B3AC-857B1C6B1AD5}" type="parTrans" cxnId="{9A6E2528-A3F9-C64C-A7EA-56A95E379E45}">
      <dgm:prSet/>
      <dgm:spPr/>
      <dgm:t>
        <a:bodyPr/>
        <a:lstStyle/>
        <a:p>
          <a:endParaRPr lang="en-US"/>
        </a:p>
      </dgm:t>
    </dgm:pt>
    <dgm:pt modelId="{07A1DFE0-6354-8248-B5CD-A1E6EAB5E360}" type="sibTrans" cxnId="{9A6E2528-A3F9-C64C-A7EA-56A95E379E45}">
      <dgm:prSet/>
      <dgm:spPr/>
      <dgm:t>
        <a:bodyPr/>
        <a:lstStyle/>
        <a:p>
          <a:endParaRPr lang="en-US"/>
        </a:p>
      </dgm:t>
    </dgm:pt>
    <dgm:pt modelId="{28847930-65C6-214E-9175-8CFD7294B607}">
      <dgm:prSet phldrT="[Text]" custT="1"/>
      <dgm:spPr>
        <a:solidFill>
          <a:srgbClr val="0078D2"/>
        </a:solidFill>
      </dgm:spPr>
      <dgm:t>
        <a:bodyPr/>
        <a:lstStyle/>
        <a:p>
          <a:r>
            <a:rPr lang="en-US" sz="1000" b="1" dirty="0"/>
            <a:t>Employers</a:t>
          </a:r>
        </a:p>
      </dgm:t>
    </dgm:pt>
    <dgm:pt modelId="{29E0B3A1-1AF6-3C49-9D91-0CEC0B6D2BC8}" type="parTrans" cxnId="{727FC72E-F2AE-CF4C-A355-D404DB89D83C}">
      <dgm:prSet/>
      <dgm:spPr/>
      <dgm:t>
        <a:bodyPr/>
        <a:lstStyle/>
        <a:p>
          <a:endParaRPr lang="en-US"/>
        </a:p>
      </dgm:t>
    </dgm:pt>
    <dgm:pt modelId="{7F40E12D-A304-E849-9AE4-7E55DD2EDB01}" type="sibTrans" cxnId="{727FC72E-F2AE-CF4C-A355-D404DB89D83C}">
      <dgm:prSet/>
      <dgm:spPr/>
      <dgm:t>
        <a:bodyPr/>
        <a:lstStyle/>
        <a:p>
          <a:endParaRPr lang="en-US"/>
        </a:p>
      </dgm:t>
    </dgm:pt>
    <dgm:pt modelId="{FD71F18C-0EFD-DB4C-83AD-51FDFBC725B4}">
      <dgm:prSet phldrT="[Text]" custT="1"/>
      <dgm:spPr>
        <a:solidFill>
          <a:srgbClr val="ECD400"/>
        </a:solidFill>
      </dgm:spPr>
      <dgm:t>
        <a:bodyPr/>
        <a:lstStyle/>
        <a:p>
          <a:r>
            <a:rPr lang="en-US" sz="1000" b="1" dirty="0">
              <a:solidFill>
                <a:schemeClr val="bg1"/>
              </a:solidFill>
            </a:rPr>
            <a:t>Student</a:t>
          </a:r>
        </a:p>
      </dgm:t>
    </dgm:pt>
    <dgm:pt modelId="{57ACC200-739D-F443-9D6E-02C77F0E0165}" type="parTrans" cxnId="{646F556B-6C2B-894E-AE4C-DC0060289894}">
      <dgm:prSet/>
      <dgm:spPr/>
      <dgm:t>
        <a:bodyPr/>
        <a:lstStyle/>
        <a:p>
          <a:endParaRPr lang="en-US"/>
        </a:p>
      </dgm:t>
    </dgm:pt>
    <dgm:pt modelId="{09D40021-5432-0945-8649-486FF1E50E9B}" type="sibTrans" cxnId="{646F556B-6C2B-894E-AE4C-DC0060289894}">
      <dgm:prSet/>
      <dgm:spPr/>
      <dgm:t>
        <a:bodyPr/>
        <a:lstStyle/>
        <a:p>
          <a:endParaRPr lang="en-US"/>
        </a:p>
      </dgm:t>
    </dgm:pt>
    <dgm:pt modelId="{19698DA8-F6B2-174A-9FF9-EE6386326A2D}">
      <dgm:prSet phldrT="[Text]" custT="1"/>
      <dgm:spPr>
        <a:solidFill>
          <a:srgbClr val="00B050"/>
        </a:solidFill>
      </dgm:spPr>
      <dgm:t>
        <a:bodyPr/>
        <a:lstStyle/>
        <a:p>
          <a:r>
            <a:rPr lang="en-US" sz="1000" b="1" dirty="0"/>
            <a:t>Parents/ Adults</a:t>
          </a:r>
        </a:p>
      </dgm:t>
    </dgm:pt>
    <dgm:pt modelId="{0E576F82-F19D-7D4F-B01A-2E8A87725769}" type="parTrans" cxnId="{ADE20062-9839-DE45-9988-2871A84C54E9}">
      <dgm:prSet/>
      <dgm:spPr/>
      <dgm:t>
        <a:bodyPr/>
        <a:lstStyle/>
        <a:p>
          <a:endParaRPr lang="en-US"/>
        </a:p>
      </dgm:t>
    </dgm:pt>
    <dgm:pt modelId="{EB1EB316-C28D-B542-82D2-3B30D4B99698}" type="sibTrans" cxnId="{ADE20062-9839-DE45-9988-2871A84C54E9}">
      <dgm:prSet/>
      <dgm:spPr/>
      <dgm:t>
        <a:bodyPr/>
        <a:lstStyle/>
        <a:p>
          <a:endParaRPr lang="en-US"/>
        </a:p>
      </dgm:t>
    </dgm:pt>
    <dgm:pt modelId="{7E8C6556-E141-D349-A0D1-7AD0C61DD239}" type="pres">
      <dgm:prSet presAssocID="{54A58347-446B-2C40-8C56-607C9E26EB0E}" presName="compositeShape" presStyleCnt="0">
        <dgm:presLayoutVars>
          <dgm:chMax val="9"/>
          <dgm:dir/>
          <dgm:resizeHandles val="exact"/>
        </dgm:presLayoutVars>
      </dgm:prSet>
      <dgm:spPr/>
      <dgm:t>
        <a:bodyPr/>
        <a:lstStyle/>
        <a:p>
          <a:endParaRPr lang="en-US"/>
        </a:p>
      </dgm:t>
    </dgm:pt>
    <dgm:pt modelId="{2C2D75B0-C40A-8149-BF5C-AF0E212610B5}" type="pres">
      <dgm:prSet presAssocID="{54A58347-446B-2C40-8C56-607C9E26EB0E}" presName="triangle1" presStyleLbl="node1" presStyleIdx="0" presStyleCnt="4">
        <dgm:presLayoutVars>
          <dgm:bulletEnabled val="1"/>
        </dgm:presLayoutVars>
      </dgm:prSet>
      <dgm:spPr/>
      <dgm:t>
        <a:bodyPr/>
        <a:lstStyle/>
        <a:p>
          <a:endParaRPr lang="en-US"/>
        </a:p>
      </dgm:t>
    </dgm:pt>
    <dgm:pt modelId="{2B06227B-2567-934B-B8B0-AEFC4342FE11}" type="pres">
      <dgm:prSet presAssocID="{54A58347-446B-2C40-8C56-607C9E26EB0E}" presName="triangle2" presStyleLbl="node1" presStyleIdx="1" presStyleCnt="4">
        <dgm:presLayoutVars>
          <dgm:bulletEnabled val="1"/>
        </dgm:presLayoutVars>
      </dgm:prSet>
      <dgm:spPr/>
      <dgm:t>
        <a:bodyPr/>
        <a:lstStyle/>
        <a:p>
          <a:endParaRPr lang="en-US"/>
        </a:p>
      </dgm:t>
    </dgm:pt>
    <dgm:pt modelId="{E2C8949B-DCB2-904F-8C16-788C54900BBA}" type="pres">
      <dgm:prSet presAssocID="{54A58347-446B-2C40-8C56-607C9E26EB0E}" presName="triangle3" presStyleLbl="node1" presStyleIdx="2" presStyleCnt="4">
        <dgm:presLayoutVars>
          <dgm:bulletEnabled val="1"/>
        </dgm:presLayoutVars>
      </dgm:prSet>
      <dgm:spPr/>
      <dgm:t>
        <a:bodyPr/>
        <a:lstStyle/>
        <a:p>
          <a:endParaRPr lang="en-US"/>
        </a:p>
      </dgm:t>
    </dgm:pt>
    <dgm:pt modelId="{FDD86F8B-2B72-6B4B-B4BF-318064E3FAC2}" type="pres">
      <dgm:prSet presAssocID="{54A58347-446B-2C40-8C56-607C9E26EB0E}" presName="triangle4" presStyleLbl="node1" presStyleIdx="3" presStyleCnt="4">
        <dgm:presLayoutVars>
          <dgm:bulletEnabled val="1"/>
        </dgm:presLayoutVars>
      </dgm:prSet>
      <dgm:spPr/>
      <dgm:t>
        <a:bodyPr/>
        <a:lstStyle/>
        <a:p>
          <a:endParaRPr lang="en-US"/>
        </a:p>
      </dgm:t>
    </dgm:pt>
  </dgm:ptLst>
  <dgm:cxnLst>
    <dgm:cxn modelId="{34390723-4E5F-4395-858D-2ACFD943FDFD}" type="presOf" srcId="{54A58347-446B-2C40-8C56-607C9E26EB0E}" destId="{7E8C6556-E141-D349-A0D1-7AD0C61DD239}" srcOrd="0" destOrd="0" presId="urn:microsoft.com/office/officeart/2005/8/layout/pyramid4"/>
    <dgm:cxn modelId="{9A6E2528-A3F9-C64C-A7EA-56A95E379E45}" srcId="{54A58347-446B-2C40-8C56-607C9E26EB0E}" destId="{21660032-8F3F-1E45-9DA7-BF594CDA003C}" srcOrd="0" destOrd="0" parTransId="{831BA9BF-177D-D646-B3AC-857B1C6B1AD5}" sibTransId="{07A1DFE0-6354-8248-B5CD-A1E6EAB5E360}"/>
    <dgm:cxn modelId="{46FC289E-5CD5-4567-9151-E6FD02A20FD7}" type="presOf" srcId="{FD71F18C-0EFD-DB4C-83AD-51FDFBC725B4}" destId="{E2C8949B-DCB2-904F-8C16-788C54900BBA}" srcOrd="0" destOrd="0" presId="urn:microsoft.com/office/officeart/2005/8/layout/pyramid4"/>
    <dgm:cxn modelId="{49813967-4A58-4E20-9D6A-083B62CDD6EE}" type="presOf" srcId="{19698DA8-F6B2-174A-9FF9-EE6386326A2D}" destId="{FDD86F8B-2B72-6B4B-B4BF-318064E3FAC2}" srcOrd="0" destOrd="0" presId="urn:microsoft.com/office/officeart/2005/8/layout/pyramid4"/>
    <dgm:cxn modelId="{727FC72E-F2AE-CF4C-A355-D404DB89D83C}" srcId="{54A58347-446B-2C40-8C56-607C9E26EB0E}" destId="{28847930-65C6-214E-9175-8CFD7294B607}" srcOrd="1" destOrd="0" parTransId="{29E0B3A1-1AF6-3C49-9D91-0CEC0B6D2BC8}" sibTransId="{7F40E12D-A304-E849-9AE4-7E55DD2EDB01}"/>
    <dgm:cxn modelId="{ADE20062-9839-DE45-9988-2871A84C54E9}" srcId="{54A58347-446B-2C40-8C56-607C9E26EB0E}" destId="{19698DA8-F6B2-174A-9FF9-EE6386326A2D}" srcOrd="3" destOrd="0" parTransId="{0E576F82-F19D-7D4F-B01A-2E8A87725769}" sibTransId="{EB1EB316-C28D-B542-82D2-3B30D4B99698}"/>
    <dgm:cxn modelId="{646F556B-6C2B-894E-AE4C-DC0060289894}" srcId="{54A58347-446B-2C40-8C56-607C9E26EB0E}" destId="{FD71F18C-0EFD-DB4C-83AD-51FDFBC725B4}" srcOrd="2" destOrd="0" parTransId="{57ACC200-739D-F443-9D6E-02C77F0E0165}" sibTransId="{09D40021-5432-0945-8649-486FF1E50E9B}"/>
    <dgm:cxn modelId="{F736F593-31ED-4A31-969E-94C474B027A0}" type="presOf" srcId="{21660032-8F3F-1E45-9DA7-BF594CDA003C}" destId="{2C2D75B0-C40A-8149-BF5C-AF0E212610B5}" srcOrd="0" destOrd="0" presId="urn:microsoft.com/office/officeart/2005/8/layout/pyramid4"/>
    <dgm:cxn modelId="{86857DB8-542C-4F22-9AD1-0A7F3837907C}" type="presOf" srcId="{28847930-65C6-214E-9175-8CFD7294B607}" destId="{2B06227B-2567-934B-B8B0-AEFC4342FE11}" srcOrd="0" destOrd="0" presId="urn:microsoft.com/office/officeart/2005/8/layout/pyramid4"/>
    <dgm:cxn modelId="{F382E6C8-D6C4-4DCE-90BF-9AFFAE84CEFB}" type="presParOf" srcId="{7E8C6556-E141-D349-A0D1-7AD0C61DD239}" destId="{2C2D75B0-C40A-8149-BF5C-AF0E212610B5}" srcOrd="0" destOrd="0" presId="urn:microsoft.com/office/officeart/2005/8/layout/pyramid4"/>
    <dgm:cxn modelId="{A6C98352-F5FB-414B-AE70-5C53A3ECECFE}" type="presParOf" srcId="{7E8C6556-E141-D349-A0D1-7AD0C61DD239}" destId="{2B06227B-2567-934B-B8B0-AEFC4342FE11}" srcOrd="1" destOrd="0" presId="urn:microsoft.com/office/officeart/2005/8/layout/pyramid4"/>
    <dgm:cxn modelId="{2A6BE618-2F4E-46A4-ABCD-5D1E1EACF3F1}" type="presParOf" srcId="{7E8C6556-E141-D349-A0D1-7AD0C61DD239}" destId="{E2C8949B-DCB2-904F-8C16-788C54900BBA}" srcOrd="2" destOrd="0" presId="urn:microsoft.com/office/officeart/2005/8/layout/pyramid4"/>
    <dgm:cxn modelId="{A268AA56-F2EF-413D-902C-13033B4E78E3}" type="presParOf" srcId="{7E8C6556-E141-D349-A0D1-7AD0C61DD239}" destId="{FDD86F8B-2B72-6B4B-B4BF-318064E3FAC2}"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E05FDB-B8FF-6B46-A350-80D7EC9931D1}" type="doc">
      <dgm:prSet loTypeId="urn:microsoft.com/office/officeart/2005/8/layout/chevron1" loCatId="matrix" qsTypeId="urn:microsoft.com/office/officeart/2005/8/quickstyle/simple1" qsCatId="simple" csTypeId="urn:microsoft.com/office/officeart/2005/8/colors/accent1_2" csCatId="accent1" phldr="1"/>
      <dgm:spPr/>
    </dgm:pt>
    <dgm:pt modelId="{50ADA770-E2E0-8143-B4F0-AEC390AE2227}">
      <dgm:prSet phldrT="[Text]"/>
      <dgm:spPr>
        <a:solidFill>
          <a:schemeClr val="accent1">
            <a:lumMod val="75000"/>
          </a:schemeClr>
        </a:solidFill>
      </dgm:spPr>
      <dgm:t>
        <a:bodyPr/>
        <a:lstStyle/>
        <a:p>
          <a:r>
            <a:rPr lang="en-US" dirty="0"/>
            <a:t>18-24</a:t>
          </a:r>
        </a:p>
      </dgm:t>
    </dgm:pt>
    <dgm:pt modelId="{B8D73477-D3CE-2143-BB13-E28157A4BF6B}" type="parTrans" cxnId="{BBF02177-BB85-C244-8413-64A17B0AFA27}">
      <dgm:prSet/>
      <dgm:spPr/>
      <dgm:t>
        <a:bodyPr/>
        <a:lstStyle/>
        <a:p>
          <a:endParaRPr lang="en-US"/>
        </a:p>
      </dgm:t>
    </dgm:pt>
    <dgm:pt modelId="{AE8F4B8A-4DEF-A24F-98BE-E7584B33EF96}" type="sibTrans" cxnId="{BBF02177-BB85-C244-8413-64A17B0AFA27}">
      <dgm:prSet/>
      <dgm:spPr/>
      <dgm:t>
        <a:bodyPr/>
        <a:lstStyle/>
        <a:p>
          <a:endParaRPr lang="en-US"/>
        </a:p>
      </dgm:t>
    </dgm:pt>
    <dgm:pt modelId="{08E5EE19-57EE-3B40-95D2-CBBCBB138EEF}">
      <dgm:prSet phldrT="[Text]"/>
      <dgm:spPr>
        <a:solidFill>
          <a:srgbClr val="FFAF0F"/>
        </a:solidFill>
      </dgm:spPr>
      <dgm:t>
        <a:bodyPr/>
        <a:lstStyle/>
        <a:p>
          <a:r>
            <a:rPr lang="en-US" dirty="0"/>
            <a:t>25+</a:t>
          </a:r>
        </a:p>
      </dgm:t>
    </dgm:pt>
    <dgm:pt modelId="{7EDC4F23-8DBF-E14A-842A-4D1C6BC6A88E}" type="parTrans" cxnId="{5DFB97D4-0BB8-A24B-B915-979B562D96B0}">
      <dgm:prSet/>
      <dgm:spPr/>
      <dgm:t>
        <a:bodyPr/>
        <a:lstStyle/>
        <a:p>
          <a:endParaRPr lang="en-US"/>
        </a:p>
      </dgm:t>
    </dgm:pt>
    <dgm:pt modelId="{23F1A201-791A-F242-8D2C-2332797A357C}" type="sibTrans" cxnId="{5DFB97D4-0BB8-A24B-B915-979B562D96B0}">
      <dgm:prSet/>
      <dgm:spPr/>
      <dgm:t>
        <a:bodyPr/>
        <a:lstStyle/>
        <a:p>
          <a:endParaRPr lang="en-US"/>
        </a:p>
      </dgm:t>
    </dgm:pt>
    <dgm:pt modelId="{80CA3E6D-8D48-0046-9AC0-91ADB56878DF}" type="pres">
      <dgm:prSet presAssocID="{59E05FDB-B8FF-6B46-A350-80D7EC9931D1}" presName="Name0" presStyleCnt="0">
        <dgm:presLayoutVars>
          <dgm:dir/>
          <dgm:animLvl val="lvl"/>
          <dgm:resizeHandles val="exact"/>
        </dgm:presLayoutVars>
      </dgm:prSet>
      <dgm:spPr/>
    </dgm:pt>
    <dgm:pt modelId="{9F01BD43-2534-3D41-99CB-571A2EA0BB24}" type="pres">
      <dgm:prSet presAssocID="{50ADA770-E2E0-8143-B4F0-AEC390AE2227}" presName="parTxOnly" presStyleLbl="node1" presStyleIdx="0" presStyleCnt="2">
        <dgm:presLayoutVars>
          <dgm:chMax val="0"/>
          <dgm:chPref val="0"/>
          <dgm:bulletEnabled val="1"/>
        </dgm:presLayoutVars>
      </dgm:prSet>
      <dgm:spPr/>
      <dgm:t>
        <a:bodyPr/>
        <a:lstStyle/>
        <a:p>
          <a:endParaRPr lang="en-US"/>
        </a:p>
      </dgm:t>
    </dgm:pt>
    <dgm:pt modelId="{1007C220-10B6-F747-A005-AE82CF09B307}" type="pres">
      <dgm:prSet presAssocID="{AE8F4B8A-4DEF-A24F-98BE-E7584B33EF96}" presName="parTxOnlySpace" presStyleCnt="0"/>
      <dgm:spPr/>
    </dgm:pt>
    <dgm:pt modelId="{246F2F13-B379-F349-9B6F-B62D97B82034}" type="pres">
      <dgm:prSet presAssocID="{08E5EE19-57EE-3B40-95D2-CBBCBB138EEF}" presName="parTxOnly" presStyleLbl="node1" presStyleIdx="1" presStyleCnt="2">
        <dgm:presLayoutVars>
          <dgm:chMax val="0"/>
          <dgm:chPref val="0"/>
          <dgm:bulletEnabled val="1"/>
        </dgm:presLayoutVars>
      </dgm:prSet>
      <dgm:spPr/>
      <dgm:t>
        <a:bodyPr/>
        <a:lstStyle/>
        <a:p>
          <a:endParaRPr lang="en-US"/>
        </a:p>
      </dgm:t>
    </dgm:pt>
  </dgm:ptLst>
  <dgm:cxnLst>
    <dgm:cxn modelId="{BBF02177-BB85-C244-8413-64A17B0AFA27}" srcId="{59E05FDB-B8FF-6B46-A350-80D7EC9931D1}" destId="{50ADA770-E2E0-8143-B4F0-AEC390AE2227}" srcOrd="0" destOrd="0" parTransId="{B8D73477-D3CE-2143-BB13-E28157A4BF6B}" sibTransId="{AE8F4B8A-4DEF-A24F-98BE-E7584B33EF96}"/>
    <dgm:cxn modelId="{B0AD5FEA-4E29-41D6-A970-9DD95154620A}" type="presOf" srcId="{59E05FDB-B8FF-6B46-A350-80D7EC9931D1}" destId="{80CA3E6D-8D48-0046-9AC0-91ADB56878DF}" srcOrd="0" destOrd="0" presId="urn:microsoft.com/office/officeart/2005/8/layout/chevron1"/>
    <dgm:cxn modelId="{361C0D56-C8F1-49EB-AD16-025A2D87DE9E}" type="presOf" srcId="{08E5EE19-57EE-3B40-95D2-CBBCBB138EEF}" destId="{246F2F13-B379-F349-9B6F-B62D97B82034}" srcOrd="0" destOrd="0" presId="urn:microsoft.com/office/officeart/2005/8/layout/chevron1"/>
    <dgm:cxn modelId="{5DFB97D4-0BB8-A24B-B915-979B562D96B0}" srcId="{59E05FDB-B8FF-6B46-A350-80D7EC9931D1}" destId="{08E5EE19-57EE-3B40-95D2-CBBCBB138EEF}" srcOrd="1" destOrd="0" parTransId="{7EDC4F23-8DBF-E14A-842A-4D1C6BC6A88E}" sibTransId="{23F1A201-791A-F242-8D2C-2332797A357C}"/>
    <dgm:cxn modelId="{5104DF50-04AA-40AF-805F-3876A748954A}" type="presOf" srcId="{50ADA770-E2E0-8143-B4F0-AEC390AE2227}" destId="{9F01BD43-2534-3D41-99CB-571A2EA0BB24}" srcOrd="0" destOrd="0" presId="urn:microsoft.com/office/officeart/2005/8/layout/chevron1"/>
    <dgm:cxn modelId="{A488F13D-C7A9-49EB-A0B4-DF2E3B3D81E2}" type="presParOf" srcId="{80CA3E6D-8D48-0046-9AC0-91ADB56878DF}" destId="{9F01BD43-2534-3D41-99CB-571A2EA0BB24}" srcOrd="0" destOrd="0" presId="urn:microsoft.com/office/officeart/2005/8/layout/chevron1"/>
    <dgm:cxn modelId="{956B5B58-99E6-42E4-8875-4181235917E1}" type="presParOf" srcId="{80CA3E6D-8D48-0046-9AC0-91ADB56878DF}" destId="{1007C220-10B6-F747-A005-AE82CF09B307}" srcOrd="1" destOrd="0" presId="urn:microsoft.com/office/officeart/2005/8/layout/chevron1"/>
    <dgm:cxn modelId="{F0280DE1-40F5-432C-A357-31D73E41E480}" type="presParOf" srcId="{80CA3E6D-8D48-0046-9AC0-91ADB56878DF}" destId="{246F2F13-B379-F349-9B6F-B62D97B82034}"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734" y="192776"/>
          <a:ext cx="2113397" cy="845358"/>
        </a:xfrm>
        <a:prstGeom prst="chevron">
          <a:avLst/>
        </a:prstGeom>
        <a:solidFill>
          <a:srgbClr val="D7D447"/>
        </a:solidFill>
        <a:ln w="19050" cap="flat" cmpd="sng" algn="ctr">
          <a:solidFill>
            <a:srgbClr val="FFFFFF">
              <a:hueOff val="0"/>
              <a:satOff val="0"/>
              <a:lumOff val="0"/>
              <a:alphaOff val="0"/>
            </a:srgbClr>
          </a:solidFill>
          <a:prstDash val="solid"/>
        </a:ln>
        <a:effectLst/>
      </dgm:spPr>
      <dgm:t>
        <a:bodyPr/>
        <a:lstStyle/>
        <a:p>
          <a:r>
            <a:rPr lang="en-US" sz="1700" b="1" dirty="0">
              <a:solidFill>
                <a:srgbClr val="FFFFFF"/>
              </a:solidFill>
              <a:latin typeface="Corbel" panose="020B0503020204020204"/>
              <a:ea typeface="+mn-ea"/>
              <a:cs typeface="+mn-cs"/>
            </a:rPr>
            <a:t>Engage</a:t>
          </a:r>
        </a:p>
        <a:p>
          <a:r>
            <a:rPr lang="en-US" sz="16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903791" y="192776"/>
          <a:ext cx="2113397" cy="845358"/>
        </a:xfrm>
        <a:prstGeom prst="chevron">
          <a:avLst/>
        </a:prstGeom>
        <a:solidFill>
          <a:srgbClr val="DF5327"/>
        </a:solidFill>
        <a:ln w="19050" cap="flat" cmpd="sng" algn="ctr">
          <a:solidFill>
            <a:srgbClr val="FFFFFF">
              <a:hueOff val="0"/>
              <a:satOff val="0"/>
              <a:lumOff val="0"/>
              <a:alphaOff val="0"/>
            </a:srgbClr>
          </a:solidFill>
          <a:prstDash val="solid"/>
        </a:ln>
        <a:effectLst/>
      </dgm:spPr>
      <dgm:t>
        <a:bodyPr/>
        <a:lstStyle/>
        <a:p>
          <a:r>
            <a:rPr lang="en-US" sz="1700" b="1" dirty="0">
              <a:solidFill>
                <a:srgbClr val="FFFFFF"/>
              </a:solidFill>
              <a:latin typeface="Corbel" panose="020B0503020204020204"/>
              <a:ea typeface="+mn-ea"/>
              <a:cs typeface="+mn-cs"/>
            </a:rPr>
            <a:t>Explore</a:t>
          </a:r>
        </a:p>
        <a:p>
          <a:r>
            <a:rPr lang="en-US" sz="16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805849" y="192776"/>
          <a:ext cx="2113397" cy="845358"/>
        </a:xfrm>
        <a:prstGeom prst="chevron">
          <a:avLst/>
        </a:prstGeom>
        <a:solidFill>
          <a:srgbClr val="418AB3"/>
        </a:solidFill>
        <a:ln w="19050" cap="flat" cmpd="sng" algn="ctr">
          <a:solidFill>
            <a:srgbClr val="FFFFFF">
              <a:hueOff val="0"/>
              <a:satOff val="0"/>
              <a:lumOff val="0"/>
              <a:alphaOff val="0"/>
            </a:srgbClr>
          </a:solidFill>
          <a:prstDash val="solid"/>
        </a:ln>
        <a:effectLst/>
      </dgm:spPr>
      <dgm:t>
        <a:bodyPr/>
        <a:lstStyle/>
        <a:p>
          <a:r>
            <a:rPr lang="en-US" sz="1700" b="1" dirty="0">
              <a:solidFill>
                <a:srgbClr val="FFFFFF"/>
              </a:solidFill>
              <a:latin typeface="Corbel" panose="020B0503020204020204"/>
              <a:ea typeface="+mn-ea"/>
              <a:cs typeface="+mn-cs"/>
            </a:rPr>
            <a:t>Experience</a:t>
          </a:r>
        </a:p>
        <a:p>
          <a:r>
            <a:rPr lang="en-US" sz="16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22DAC896-DDB1-4B37-9CB9-E273267383B6}" type="presOf" srcId="{385F6864-1AA8-F14D-BB3F-A013ECE19275}" destId="{A31A79ED-8CA1-0247-8343-D0F1A798CF51}" srcOrd="0" destOrd="0" presId="urn:microsoft.com/office/officeart/2005/8/layout/chevron1"/>
    <dgm:cxn modelId="{BC67A1D6-3BFB-44DA-ACC9-8B8C534BE0E1}" type="presOf" srcId="{F150BC4D-211A-B847-9493-182883D5B09E}" destId="{37939AE9-DDF9-1B4A-9985-99F482B1F0BD}" srcOrd="0" destOrd="0" presId="urn:microsoft.com/office/officeart/2005/8/layout/chevron1"/>
    <dgm:cxn modelId="{BD296722-011D-4116-963C-63445FC5579F}" type="presOf" srcId="{C95D0D25-4A8E-0E46-AB30-27CA6D8265D0}" destId="{2D3768A6-4116-A740-914A-DBB6D6786DD6}"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E391F5EC-5AD3-49B6-AF43-0B2CEAFB5189}" type="presOf" srcId="{869128A6-5877-4F4A-9F90-AA18A79A92FA}" destId="{C8C08915-3E82-2F4F-A7FE-A4B9E4AD72AC}" srcOrd="0" destOrd="0" presId="urn:microsoft.com/office/officeart/2005/8/layout/chevron1"/>
    <dgm:cxn modelId="{94522391-7FB5-F44E-8CA8-ED6EC69AB53D}" srcId="{F150BC4D-211A-B847-9493-182883D5B09E}" destId="{869128A6-5877-4F4A-9F90-AA18A79A92FA}" srcOrd="2" destOrd="0" parTransId="{5F9A2654-3132-8644-A76C-C365CF22631E}" sibTransId="{BBFA8EE1-5D08-8340-8894-D383ACC77744}"/>
    <dgm:cxn modelId="{EB8A0191-EAA3-824A-8EF9-5904ECE42199}" srcId="{F150BC4D-211A-B847-9493-182883D5B09E}" destId="{385F6864-1AA8-F14D-BB3F-A013ECE19275}" srcOrd="0" destOrd="0" parTransId="{5B1D3AFF-2428-9A46-A56D-61F43369A9FE}" sibTransId="{3661747E-DB33-204E-904D-A9D770534BA2}"/>
    <dgm:cxn modelId="{FB0C8539-E04F-4247-8D65-C56271C91C89}" type="presParOf" srcId="{37939AE9-DDF9-1B4A-9985-99F482B1F0BD}" destId="{A31A79ED-8CA1-0247-8343-D0F1A798CF51}" srcOrd="0" destOrd="0" presId="urn:microsoft.com/office/officeart/2005/8/layout/chevron1"/>
    <dgm:cxn modelId="{FBFD9DF0-4B35-4FF3-97F9-F61E5C24FD3D}" type="presParOf" srcId="{37939AE9-DDF9-1B4A-9985-99F482B1F0BD}" destId="{2F743BE2-A1A1-A447-8BA1-ED57072954C8}" srcOrd="1" destOrd="0" presId="urn:microsoft.com/office/officeart/2005/8/layout/chevron1"/>
    <dgm:cxn modelId="{4E10171E-E0D9-4F7D-AC58-C3732B9360B3}" type="presParOf" srcId="{37939AE9-DDF9-1B4A-9985-99F482B1F0BD}" destId="{2D3768A6-4116-A740-914A-DBB6D6786DD6}" srcOrd="2" destOrd="0" presId="urn:microsoft.com/office/officeart/2005/8/layout/chevron1"/>
    <dgm:cxn modelId="{8474AB76-7EC0-4206-A179-4614521C037C}" type="presParOf" srcId="{37939AE9-DDF9-1B4A-9985-99F482B1F0BD}" destId="{782965F6-360E-8D48-8F42-E862AE6F5273}" srcOrd="3" destOrd="0" presId="urn:microsoft.com/office/officeart/2005/8/layout/chevron1"/>
    <dgm:cxn modelId="{AFAC061B-EB19-4210-A8F6-B29C2C6E7EA4}"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603" y="0"/>
          <a:ext cx="1953673" cy="579857"/>
        </a:xfrm>
        <a:prstGeom prst="chevron">
          <a:avLst/>
        </a:prstGeom>
        <a:solidFill>
          <a:srgbClr val="D7D447"/>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Engage</a:t>
          </a:r>
        </a:p>
        <a:p>
          <a:r>
            <a:rPr lang="en-US" sz="14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759909"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Explore</a:t>
          </a:r>
        </a:p>
        <a:p>
          <a:r>
            <a:rPr lang="en-US" sz="14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518215"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Experience</a:t>
          </a:r>
        </a:p>
        <a:p>
          <a:r>
            <a:rPr lang="en-US" sz="14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custLinFactNeighborY="2332">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1042C939-D912-44DE-AF9E-6B4D61F3CE70}" type="presOf" srcId="{C95D0D25-4A8E-0E46-AB30-27CA6D8265D0}" destId="{2D3768A6-4116-A740-914A-DBB6D6786DD6}"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6C283CE2-9408-470B-9E9D-DCB0D9D5EBDE}" type="presOf" srcId="{F150BC4D-211A-B847-9493-182883D5B09E}" destId="{37939AE9-DDF9-1B4A-9985-99F482B1F0BD}" srcOrd="0" destOrd="0" presId="urn:microsoft.com/office/officeart/2005/8/layout/chevron1"/>
    <dgm:cxn modelId="{1AB168E3-1009-4717-8513-B2434EF71296}" type="presOf" srcId="{869128A6-5877-4F4A-9F90-AA18A79A92FA}" destId="{C8C08915-3E82-2F4F-A7FE-A4B9E4AD72AC}" srcOrd="0" destOrd="0" presId="urn:microsoft.com/office/officeart/2005/8/layout/chevron1"/>
    <dgm:cxn modelId="{94522391-7FB5-F44E-8CA8-ED6EC69AB53D}" srcId="{F150BC4D-211A-B847-9493-182883D5B09E}" destId="{869128A6-5877-4F4A-9F90-AA18A79A92FA}" srcOrd="2" destOrd="0" parTransId="{5F9A2654-3132-8644-A76C-C365CF22631E}" sibTransId="{BBFA8EE1-5D08-8340-8894-D383ACC77744}"/>
    <dgm:cxn modelId="{EB8A0191-EAA3-824A-8EF9-5904ECE42199}" srcId="{F150BC4D-211A-B847-9493-182883D5B09E}" destId="{385F6864-1AA8-F14D-BB3F-A013ECE19275}" srcOrd="0" destOrd="0" parTransId="{5B1D3AFF-2428-9A46-A56D-61F43369A9FE}" sibTransId="{3661747E-DB33-204E-904D-A9D770534BA2}"/>
    <dgm:cxn modelId="{E76E14EF-CF0C-4018-943B-800551651706}" type="presOf" srcId="{385F6864-1AA8-F14D-BB3F-A013ECE19275}" destId="{A31A79ED-8CA1-0247-8343-D0F1A798CF51}" srcOrd="0" destOrd="0" presId="urn:microsoft.com/office/officeart/2005/8/layout/chevron1"/>
    <dgm:cxn modelId="{9DC7428F-8F66-4F5B-AB2C-3765450261E4}" type="presParOf" srcId="{37939AE9-DDF9-1B4A-9985-99F482B1F0BD}" destId="{A31A79ED-8CA1-0247-8343-D0F1A798CF51}" srcOrd="0" destOrd="0" presId="urn:microsoft.com/office/officeart/2005/8/layout/chevron1"/>
    <dgm:cxn modelId="{E62CB72E-4D2C-4CF2-A59D-CFB5903873B6}" type="presParOf" srcId="{37939AE9-DDF9-1B4A-9985-99F482B1F0BD}" destId="{2F743BE2-A1A1-A447-8BA1-ED57072954C8}" srcOrd="1" destOrd="0" presId="urn:microsoft.com/office/officeart/2005/8/layout/chevron1"/>
    <dgm:cxn modelId="{2E42C6D9-5CC6-40FB-853C-76409B9FCA0A}" type="presParOf" srcId="{37939AE9-DDF9-1B4A-9985-99F482B1F0BD}" destId="{2D3768A6-4116-A740-914A-DBB6D6786DD6}" srcOrd="2" destOrd="0" presId="urn:microsoft.com/office/officeart/2005/8/layout/chevron1"/>
    <dgm:cxn modelId="{E9A762A0-F6FE-40FB-A55D-6047758C17E4}" type="presParOf" srcId="{37939AE9-DDF9-1B4A-9985-99F482B1F0BD}" destId="{782965F6-360E-8D48-8F42-E862AE6F5273}" srcOrd="3" destOrd="0" presId="urn:microsoft.com/office/officeart/2005/8/layout/chevron1"/>
    <dgm:cxn modelId="{E9BC553D-ED63-412C-9CC6-8ABE99195A9E}"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603"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Engage</a:t>
          </a:r>
        </a:p>
        <a:p>
          <a:r>
            <a:rPr lang="en-US" sz="14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759909" y="0"/>
          <a:ext cx="1953673" cy="579857"/>
        </a:xfrm>
        <a:prstGeom prst="chevron">
          <a:avLst/>
        </a:prstGeom>
        <a:solidFill>
          <a:srgbClr val="DF5327"/>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Explore</a:t>
          </a:r>
        </a:p>
        <a:p>
          <a:r>
            <a:rPr lang="en-US" sz="14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518215"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Experience</a:t>
          </a:r>
        </a:p>
        <a:p>
          <a:r>
            <a:rPr lang="en-US" sz="14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375C8D97-24DF-4F14-AD6B-E4FD5BE17401}" type="presOf" srcId="{869128A6-5877-4F4A-9F90-AA18A79A92FA}" destId="{C8C08915-3E82-2F4F-A7FE-A4B9E4AD72AC}"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36866C2E-ECE3-403C-AE41-F5D6428D5BAC}" type="presOf" srcId="{F150BC4D-211A-B847-9493-182883D5B09E}" destId="{37939AE9-DDF9-1B4A-9985-99F482B1F0BD}" srcOrd="0" destOrd="0" presId="urn:microsoft.com/office/officeart/2005/8/layout/chevron1"/>
    <dgm:cxn modelId="{8FD9F403-E358-49B4-A304-4AB831544590}" type="presOf" srcId="{385F6864-1AA8-F14D-BB3F-A013ECE19275}" destId="{A31A79ED-8CA1-0247-8343-D0F1A798CF51}" srcOrd="0" destOrd="0" presId="urn:microsoft.com/office/officeart/2005/8/layout/chevron1"/>
    <dgm:cxn modelId="{94522391-7FB5-F44E-8CA8-ED6EC69AB53D}" srcId="{F150BC4D-211A-B847-9493-182883D5B09E}" destId="{869128A6-5877-4F4A-9F90-AA18A79A92FA}" srcOrd="2" destOrd="0" parTransId="{5F9A2654-3132-8644-A76C-C365CF22631E}" sibTransId="{BBFA8EE1-5D08-8340-8894-D383ACC77744}"/>
    <dgm:cxn modelId="{EB8A0191-EAA3-824A-8EF9-5904ECE42199}" srcId="{F150BC4D-211A-B847-9493-182883D5B09E}" destId="{385F6864-1AA8-F14D-BB3F-A013ECE19275}" srcOrd="0" destOrd="0" parTransId="{5B1D3AFF-2428-9A46-A56D-61F43369A9FE}" sibTransId="{3661747E-DB33-204E-904D-A9D770534BA2}"/>
    <dgm:cxn modelId="{818E82C9-6C80-42A5-8F90-C710484265CA}" type="presOf" srcId="{C95D0D25-4A8E-0E46-AB30-27CA6D8265D0}" destId="{2D3768A6-4116-A740-914A-DBB6D6786DD6}" srcOrd="0" destOrd="0" presId="urn:microsoft.com/office/officeart/2005/8/layout/chevron1"/>
    <dgm:cxn modelId="{32781C7D-A7EC-437C-AC5A-BF5BEB28D1D8}" type="presParOf" srcId="{37939AE9-DDF9-1B4A-9985-99F482B1F0BD}" destId="{A31A79ED-8CA1-0247-8343-D0F1A798CF51}" srcOrd="0" destOrd="0" presId="urn:microsoft.com/office/officeart/2005/8/layout/chevron1"/>
    <dgm:cxn modelId="{7886920B-09EF-4D8E-9C19-4EA9921FEDAA}" type="presParOf" srcId="{37939AE9-DDF9-1B4A-9985-99F482B1F0BD}" destId="{2F743BE2-A1A1-A447-8BA1-ED57072954C8}" srcOrd="1" destOrd="0" presId="urn:microsoft.com/office/officeart/2005/8/layout/chevron1"/>
    <dgm:cxn modelId="{303A44EF-3183-40D7-9AB1-12F8DB2F9655}" type="presParOf" srcId="{37939AE9-DDF9-1B4A-9985-99F482B1F0BD}" destId="{2D3768A6-4116-A740-914A-DBB6D6786DD6}" srcOrd="2" destOrd="0" presId="urn:microsoft.com/office/officeart/2005/8/layout/chevron1"/>
    <dgm:cxn modelId="{BC59287D-60F4-45BB-B5FA-0700F7F0892D}" type="presParOf" srcId="{37939AE9-DDF9-1B4A-9985-99F482B1F0BD}" destId="{782965F6-360E-8D48-8F42-E862AE6F5273}" srcOrd="3" destOrd="0" presId="urn:microsoft.com/office/officeart/2005/8/layout/chevron1"/>
    <dgm:cxn modelId="{303749B9-CCFD-43F4-96E7-B0D06D6473D8}"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603"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Engage</a:t>
          </a:r>
        </a:p>
        <a:p>
          <a:r>
            <a:rPr lang="en-US" sz="14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759909" y="0"/>
          <a:ext cx="1953673" cy="579857"/>
        </a:xfrm>
        <a:prstGeom prst="chevron">
          <a:avLst/>
        </a:prstGeom>
        <a:solidFill>
          <a:srgbClr val="DF5327"/>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Explore</a:t>
          </a:r>
        </a:p>
        <a:p>
          <a:r>
            <a:rPr lang="en-US" sz="14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518215"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Experience</a:t>
          </a:r>
        </a:p>
        <a:p>
          <a:r>
            <a:rPr lang="en-US" sz="14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7B047280-5569-4A0D-AE79-C2E99A2E6E7E}" type="presOf" srcId="{C95D0D25-4A8E-0E46-AB30-27CA6D8265D0}" destId="{2D3768A6-4116-A740-914A-DBB6D6786DD6}" srcOrd="0" destOrd="0" presId="urn:microsoft.com/office/officeart/2005/8/layout/chevron1"/>
    <dgm:cxn modelId="{CA21CE18-EFF1-4967-841F-7B5BF0F4CFFC}" type="presOf" srcId="{F150BC4D-211A-B847-9493-182883D5B09E}" destId="{37939AE9-DDF9-1B4A-9985-99F482B1F0BD}"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B274377B-BA6C-45C0-AAB9-5D3909F05372}" type="presOf" srcId="{869128A6-5877-4F4A-9F90-AA18A79A92FA}" destId="{C8C08915-3E82-2F4F-A7FE-A4B9E4AD72AC}" srcOrd="0" destOrd="0" presId="urn:microsoft.com/office/officeart/2005/8/layout/chevron1"/>
    <dgm:cxn modelId="{5BD3BC0A-DE46-4270-859B-BA508220C9AB}" type="presOf" srcId="{385F6864-1AA8-F14D-BB3F-A013ECE19275}" destId="{A31A79ED-8CA1-0247-8343-D0F1A798CF51}" srcOrd="0" destOrd="0" presId="urn:microsoft.com/office/officeart/2005/8/layout/chevron1"/>
    <dgm:cxn modelId="{94522391-7FB5-F44E-8CA8-ED6EC69AB53D}" srcId="{F150BC4D-211A-B847-9493-182883D5B09E}" destId="{869128A6-5877-4F4A-9F90-AA18A79A92FA}" srcOrd="2" destOrd="0" parTransId="{5F9A2654-3132-8644-A76C-C365CF22631E}" sibTransId="{BBFA8EE1-5D08-8340-8894-D383ACC77744}"/>
    <dgm:cxn modelId="{EB8A0191-EAA3-824A-8EF9-5904ECE42199}" srcId="{F150BC4D-211A-B847-9493-182883D5B09E}" destId="{385F6864-1AA8-F14D-BB3F-A013ECE19275}" srcOrd="0" destOrd="0" parTransId="{5B1D3AFF-2428-9A46-A56D-61F43369A9FE}" sibTransId="{3661747E-DB33-204E-904D-A9D770534BA2}"/>
    <dgm:cxn modelId="{6D6053CC-3286-40B9-A8DD-82FB75BF852F}" type="presParOf" srcId="{37939AE9-DDF9-1B4A-9985-99F482B1F0BD}" destId="{A31A79ED-8CA1-0247-8343-D0F1A798CF51}" srcOrd="0" destOrd="0" presId="urn:microsoft.com/office/officeart/2005/8/layout/chevron1"/>
    <dgm:cxn modelId="{18731000-2007-46F7-B300-D5DCCFE3F250}" type="presParOf" srcId="{37939AE9-DDF9-1B4A-9985-99F482B1F0BD}" destId="{2F743BE2-A1A1-A447-8BA1-ED57072954C8}" srcOrd="1" destOrd="0" presId="urn:microsoft.com/office/officeart/2005/8/layout/chevron1"/>
    <dgm:cxn modelId="{391D374B-4F9C-4A31-9911-743452081B3B}" type="presParOf" srcId="{37939AE9-DDF9-1B4A-9985-99F482B1F0BD}" destId="{2D3768A6-4116-A740-914A-DBB6D6786DD6}" srcOrd="2" destOrd="0" presId="urn:microsoft.com/office/officeart/2005/8/layout/chevron1"/>
    <dgm:cxn modelId="{05A2E5D6-7A4E-4AE1-A1AF-86DF29AB9A73}" type="presParOf" srcId="{37939AE9-DDF9-1B4A-9985-99F482B1F0BD}" destId="{782965F6-360E-8D48-8F42-E862AE6F5273}" srcOrd="3" destOrd="0" presId="urn:microsoft.com/office/officeart/2005/8/layout/chevron1"/>
    <dgm:cxn modelId="{DA2076EA-F135-4543-850F-9244590DB4CA}"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603"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Engage</a:t>
          </a:r>
        </a:p>
        <a:p>
          <a:r>
            <a:rPr lang="en-US" sz="14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759909"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Explore</a:t>
          </a:r>
        </a:p>
        <a:p>
          <a:r>
            <a:rPr lang="en-US" sz="14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518215" y="0"/>
          <a:ext cx="1953673" cy="579857"/>
        </a:xfrm>
        <a:prstGeom prst="chevron">
          <a:avLst/>
        </a:prstGeom>
        <a:solidFill>
          <a:srgbClr val="418AB3"/>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Experience</a:t>
          </a:r>
        </a:p>
        <a:p>
          <a:r>
            <a:rPr lang="en-US" sz="14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3BD48420-0847-4C04-B469-4CB39BF74917}" type="presOf" srcId="{C95D0D25-4A8E-0E46-AB30-27CA6D8265D0}" destId="{2D3768A6-4116-A740-914A-DBB6D6786DD6}"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94522391-7FB5-F44E-8CA8-ED6EC69AB53D}" srcId="{F150BC4D-211A-B847-9493-182883D5B09E}" destId="{869128A6-5877-4F4A-9F90-AA18A79A92FA}" srcOrd="2" destOrd="0" parTransId="{5F9A2654-3132-8644-A76C-C365CF22631E}" sibTransId="{BBFA8EE1-5D08-8340-8894-D383ACC77744}"/>
    <dgm:cxn modelId="{665513D6-2A84-49D7-8E44-2B6B6978E9A8}" type="presOf" srcId="{385F6864-1AA8-F14D-BB3F-A013ECE19275}" destId="{A31A79ED-8CA1-0247-8343-D0F1A798CF51}" srcOrd="0" destOrd="0" presId="urn:microsoft.com/office/officeart/2005/8/layout/chevron1"/>
    <dgm:cxn modelId="{EB8A0191-EAA3-824A-8EF9-5904ECE42199}" srcId="{F150BC4D-211A-B847-9493-182883D5B09E}" destId="{385F6864-1AA8-F14D-BB3F-A013ECE19275}" srcOrd="0" destOrd="0" parTransId="{5B1D3AFF-2428-9A46-A56D-61F43369A9FE}" sibTransId="{3661747E-DB33-204E-904D-A9D770534BA2}"/>
    <dgm:cxn modelId="{D945E7FB-3914-45EF-A6A6-4CB946F155A4}" type="presOf" srcId="{869128A6-5877-4F4A-9F90-AA18A79A92FA}" destId="{C8C08915-3E82-2F4F-A7FE-A4B9E4AD72AC}" srcOrd="0" destOrd="0" presId="urn:microsoft.com/office/officeart/2005/8/layout/chevron1"/>
    <dgm:cxn modelId="{B5FCF3C4-5521-43A4-97D2-E8A414DD5935}" type="presOf" srcId="{F150BC4D-211A-B847-9493-182883D5B09E}" destId="{37939AE9-DDF9-1B4A-9985-99F482B1F0BD}" srcOrd="0" destOrd="0" presId="urn:microsoft.com/office/officeart/2005/8/layout/chevron1"/>
    <dgm:cxn modelId="{67BBA699-4681-4DEA-BCF1-D230FA937943}" type="presParOf" srcId="{37939AE9-DDF9-1B4A-9985-99F482B1F0BD}" destId="{A31A79ED-8CA1-0247-8343-D0F1A798CF51}" srcOrd="0" destOrd="0" presId="urn:microsoft.com/office/officeart/2005/8/layout/chevron1"/>
    <dgm:cxn modelId="{88D3E8A2-08AF-488F-B49A-884FDE688009}" type="presParOf" srcId="{37939AE9-DDF9-1B4A-9985-99F482B1F0BD}" destId="{2F743BE2-A1A1-A447-8BA1-ED57072954C8}" srcOrd="1" destOrd="0" presId="urn:microsoft.com/office/officeart/2005/8/layout/chevron1"/>
    <dgm:cxn modelId="{AD65DAE1-1B58-4B24-B53E-232FDF7A5B52}" type="presParOf" srcId="{37939AE9-DDF9-1B4A-9985-99F482B1F0BD}" destId="{2D3768A6-4116-A740-914A-DBB6D6786DD6}" srcOrd="2" destOrd="0" presId="urn:microsoft.com/office/officeart/2005/8/layout/chevron1"/>
    <dgm:cxn modelId="{1011D0B3-B46C-4BC0-8867-685D28BAE2A9}" type="presParOf" srcId="{37939AE9-DDF9-1B4A-9985-99F482B1F0BD}" destId="{782965F6-360E-8D48-8F42-E862AE6F5273}" srcOrd="3" destOrd="0" presId="urn:microsoft.com/office/officeart/2005/8/layout/chevron1"/>
    <dgm:cxn modelId="{60A95269-7512-42D8-98F8-94E0F4876685}"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603"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Engage</a:t>
          </a:r>
        </a:p>
        <a:p>
          <a:r>
            <a:rPr lang="en-US" sz="14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759909"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Explore</a:t>
          </a:r>
        </a:p>
        <a:p>
          <a:r>
            <a:rPr lang="en-US" sz="14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518215" y="0"/>
          <a:ext cx="1953673" cy="579857"/>
        </a:xfrm>
        <a:prstGeom prst="chevron">
          <a:avLst/>
        </a:prstGeom>
        <a:solidFill>
          <a:srgbClr val="418AB3"/>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Experience</a:t>
          </a:r>
        </a:p>
        <a:p>
          <a:r>
            <a:rPr lang="en-US" sz="14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448DAFA6-7D68-4658-9717-4381B22242AA}" type="presOf" srcId="{869128A6-5877-4F4A-9F90-AA18A79A92FA}" destId="{C8C08915-3E82-2F4F-A7FE-A4B9E4AD72AC}" srcOrd="0" destOrd="0" presId="urn:microsoft.com/office/officeart/2005/8/layout/chevron1"/>
    <dgm:cxn modelId="{83F1DDEE-9B7D-43A2-B3E6-5481D3659BEC}" type="presOf" srcId="{C95D0D25-4A8E-0E46-AB30-27CA6D8265D0}" destId="{2D3768A6-4116-A740-914A-DBB6D6786DD6}" srcOrd="0" destOrd="0" presId="urn:microsoft.com/office/officeart/2005/8/layout/chevron1"/>
    <dgm:cxn modelId="{968D7443-1F28-4CE0-A5B9-E549F81D8D18}" type="presOf" srcId="{F150BC4D-211A-B847-9493-182883D5B09E}" destId="{37939AE9-DDF9-1B4A-9985-99F482B1F0BD}"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94522391-7FB5-F44E-8CA8-ED6EC69AB53D}" srcId="{F150BC4D-211A-B847-9493-182883D5B09E}" destId="{869128A6-5877-4F4A-9F90-AA18A79A92FA}" srcOrd="2" destOrd="0" parTransId="{5F9A2654-3132-8644-A76C-C365CF22631E}" sibTransId="{BBFA8EE1-5D08-8340-8894-D383ACC77744}"/>
    <dgm:cxn modelId="{EB8A0191-EAA3-824A-8EF9-5904ECE42199}" srcId="{F150BC4D-211A-B847-9493-182883D5B09E}" destId="{385F6864-1AA8-F14D-BB3F-A013ECE19275}" srcOrd="0" destOrd="0" parTransId="{5B1D3AFF-2428-9A46-A56D-61F43369A9FE}" sibTransId="{3661747E-DB33-204E-904D-A9D770534BA2}"/>
    <dgm:cxn modelId="{2296E100-6918-4C36-973E-3ACAF648A279}" type="presOf" srcId="{385F6864-1AA8-F14D-BB3F-A013ECE19275}" destId="{A31A79ED-8CA1-0247-8343-D0F1A798CF51}" srcOrd="0" destOrd="0" presId="urn:microsoft.com/office/officeart/2005/8/layout/chevron1"/>
    <dgm:cxn modelId="{49D6F895-B5BB-4B6A-BB80-A63A80B074C4}" type="presParOf" srcId="{37939AE9-DDF9-1B4A-9985-99F482B1F0BD}" destId="{A31A79ED-8CA1-0247-8343-D0F1A798CF51}" srcOrd="0" destOrd="0" presId="urn:microsoft.com/office/officeart/2005/8/layout/chevron1"/>
    <dgm:cxn modelId="{CB8B6F1E-FD08-415C-BAC1-CBFC9C8668B9}" type="presParOf" srcId="{37939AE9-DDF9-1B4A-9985-99F482B1F0BD}" destId="{2F743BE2-A1A1-A447-8BA1-ED57072954C8}" srcOrd="1" destOrd="0" presId="urn:microsoft.com/office/officeart/2005/8/layout/chevron1"/>
    <dgm:cxn modelId="{7979CF87-07B6-49D8-A74B-A12A8306534E}" type="presParOf" srcId="{37939AE9-DDF9-1B4A-9985-99F482B1F0BD}" destId="{2D3768A6-4116-A740-914A-DBB6D6786DD6}" srcOrd="2" destOrd="0" presId="urn:microsoft.com/office/officeart/2005/8/layout/chevron1"/>
    <dgm:cxn modelId="{21E450B1-D363-4191-8963-CC0752F11433}" type="presParOf" srcId="{37939AE9-DDF9-1B4A-9985-99F482B1F0BD}" destId="{782965F6-360E-8D48-8F42-E862AE6F5273}" srcOrd="3" destOrd="0" presId="urn:microsoft.com/office/officeart/2005/8/layout/chevron1"/>
    <dgm:cxn modelId="{0499FCDC-AE14-4F40-9EB1-76AB61489399}"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50BC4D-211A-B847-9493-182883D5B09E}" type="doc">
      <dgm:prSet loTypeId="urn:microsoft.com/office/officeart/2005/8/layout/chevron1" loCatId="matrix" qsTypeId="urn:microsoft.com/office/officeart/2005/8/quickstyle/simple1" qsCatId="simple" csTypeId="urn:microsoft.com/office/officeart/2005/8/colors/accent1_2" csCatId="accent1" phldr="1"/>
      <dgm:spPr/>
    </dgm:pt>
    <dgm:pt modelId="{385F6864-1AA8-F14D-BB3F-A013ECE19275}">
      <dgm:prSet phldrT="[Text]" custT="1"/>
      <dgm:spPr>
        <a:xfrm>
          <a:off x="1603"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Engage</a:t>
          </a:r>
        </a:p>
        <a:p>
          <a:r>
            <a:rPr lang="en-US" sz="1400" dirty="0">
              <a:solidFill>
                <a:srgbClr val="FFFFFF"/>
              </a:solidFill>
              <a:latin typeface="Corbel" panose="020B0503020204020204"/>
              <a:ea typeface="+mn-ea"/>
              <a:cs typeface="+mn-cs"/>
            </a:rPr>
            <a:t>K-5</a:t>
          </a:r>
        </a:p>
      </dgm:t>
    </dgm:pt>
    <dgm:pt modelId="{5B1D3AFF-2428-9A46-A56D-61F43369A9FE}" type="parTrans" cxnId="{EB8A0191-EAA3-824A-8EF9-5904ECE42199}">
      <dgm:prSet/>
      <dgm:spPr/>
      <dgm:t>
        <a:bodyPr/>
        <a:lstStyle/>
        <a:p>
          <a:endParaRPr lang="en-US"/>
        </a:p>
      </dgm:t>
    </dgm:pt>
    <dgm:pt modelId="{3661747E-DB33-204E-904D-A9D770534BA2}" type="sibTrans" cxnId="{EB8A0191-EAA3-824A-8EF9-5904ECE42199}">
      <dgm:prSet/>
      <dgm:spPr/>
      <dgm:t>
        <a:bodyPr/>
        <a:lstStyle/>
        <a:p>
          <a:endParaRPr lang="en-US"/>
        </a:p>
      </dgm:t>
    </dgm:pt>
    <dgm:pt modelId="{C95D0D25-4A8E-0E46-AB30-27CA6D8265D0}">
      <dgm:prSet phldrT="[Text]" custT="1"/>
      <dgm:spPr>
        <a:xfrm>
          <a:off x="1759909" y="0"/>
          <a:ext cx="1953673" cy="579857"/>
        </a:xfrm>
        <a:prstGeom prst="chevron">
          <a:avLst/>
        </a:prstGeom>
        <a:solidFill>
          <a:srgbClr val="565349"/>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Explore</a:t>
          </a:r>
        </a:p>
        <a:p>
          <a:r>
            <a:rPr lang="en-US" sz="1400" dirty="0">
              <a:solidFill>
                <a:srgbClr val="FFFFFF"/>
              </a:solidFill>
              <a:latin typeface="Corbel" panose="020B0503020204020204"/>
              <a:ea typeface="+mn-ea"/>
              <a:cs typeface="+mn-cs"/>
            </a:rPr>
            <a:t>6-8</a:t>
          </a:r>
        </a:p>
      </dgm:t>
    </dgm:pt>
    <dgm:pt modelId="{D9EB6846-1D94-7041-A78B-1D44DE3DFA28}" type="parTrans" cxnId="{9192D681-D33C-FC42-9C27-1C0117B6855B}">
      <dgm:prSet/>
      <dgm:spPr/>
      <dgm:t>
        <a:bodyPr/>
        <a:lstStyle/>
        <a:p>
          <a:endParaRPr lang="en-US"/>
        </a:p>
      </dgm:t>
    </dgm:pt>
    <dgm:pt modelId="{1E909982-AFDA-F94E-AEF8-330105A626F1}" type="sibTrans" cxnId="{9192D681-D33C-FC42-9C27-1C0117B6855B}">
      <dgm:prSet/>
      <dgm:spPr/>
      <dgm:t>
        <a:bodyPr/>
        <a:lstStyle/>
        <a:p>
          <a:endParaRPr lang="en-US"/>
        </a:p>
      </dgm:t>
    </dgm:pt>
    <dgm:pt modelId="{869128A6-5877-4F4A-9F90-AA18A79A92FA}">
      <dgm:prSet phldrT="[Text]" custT="1"/>
      <dgm:spPr>
        <a:xfrm>
          <a:off x="3518215" y="0"/>
          <a:ext cx="1953673" cy="579857"/>
        </a:xfrm>
        <a:prstGeom prst="chevron">
          <a:avLst/>
        </a:prstGeom>
        <a:solidFill>
          <a:srgbClr val="418AB3"/>
        </a:solidFill>
        <a:ln w="19050" cap="flat" cmpd="sng" algn="ctr">
          <a:solidFill>
            <a:srgbClr val="FFFFFF">
              <a:hueOff val="0"/>
              <a:satOff val="0"/>
              <a:lumOff val="0"/>
              <a:alphaOff val="0"/>
            </a:srgbClr>
          </a:solidFill>
          <a:prstDash val="solid"/>
        </a:ln>
        <a:effectLst/>
      </dgm:spPr>
      <dgm:t>
        <a:bodyPr/>
        <a:lstStyle/>
        <a:p>
          <a:r>
            <a:rPr lang="en-US" sz="1500" b="1" dirty="0">
              <a:solidFill>
                <a:srgbClr val="FFFFFF"/>
              </a:solidFill>
              <a:latin typeface="Corbel" panose="020B0503020204020204"/>
              <a:ea typeface="+mn-ea"/>
              <a:cs typeface="+mn-cs"/>
            </a:rPr>
            <a:t>Experience</a:t>
          </a:r>
        </a:p>
        <a:p>
          <a:r>
            <a:rPr lang="en-US" sz="1400" dirty="0">
              <a:solidFill>
                <a:srgbClr val="FFFFFF"/>
              </a:solidFill>
              <a:latin typeface="Corbel" panose="020B0503020204020204"/>
              <a:ea typeface="+mn-ea"/>
              <a:cs typeface="+mn-cs"/>
            </a:rPr>
            <a:t>9-12</a:t>
          </a:r>
        </a:p>
      </dgm:t>
    </dgm:pt>
    <dgm:pt modelId="{5F9A2654-3132-8644-A76C-C365CF22631E}" type="parTrans" cxnId="{94522391-7FB5-F44E-8CA8-ED6EC69AB53D}">
      <dgm:prSet/>
      <dgm:spPr/>
      <dgm:t>
        <a:bodyPr/>
        <a:lstStyle/>
        <a:p>
          <a:endParaRPr lang="en-US"/>
        </a:p>
      </dgm:t>
    </dgm:pt>
    <dgm:pt modelId="{BBFA8EE1-5D08-8340-8894-D383ACC77744}" type="sibTrans" cxnId="{94522391-7FB5-F44E-8CA8-ED6EC69AB53D}">
      <dgm:prSet/>
      <dgm:spPr/>
      <dgm:t>
        <a:bodyPr/>
        <a:lstStyle/>
        <a:p>
          <a:endParaRPr lang="en-US"/>
        </a:p>
      </dgm:t>
    </dgm:pt>
    <dgm:pt modelId="{37939AE9-DDF9-1B4A-9985-99F482B1F0BD}" type="pres">
      <dgm:prSet presAssocID="{F150BC4D-211A-B847-9493-182883D5B09E}" presName="Name0" presStyleCnt="0">
        <dgm:presLayoutVars>
          <dgm:dir/>
          <dgm:animLvl val="lvl"/>
          <dgm:resizeHandles val="exact"/>
        </dgm:presLayoutVars>
      </dgm:prSet>
      <dgm:spPr/>
    </dgm:pt>
    <dgm:pt modelId="{A31A79ED-8CA1-0247-8343-D0F1A798CF51}" type="pres">
      <dgm:prSet presAssocID="{385F6864-1AA8-F14D-BB3F-A013ECE19275}" presName="parTxOnly" presStyleLbl="node1" presStyleIdx="0" presStyleCnt="3">
        <dgm:presLayoutVars>
          <dgm:chMax val="0"/>
          <dgm:chPref val="0"/>
          <dgm:bulletEnabled val="1"/>
        </dgm:presLayoutVars>
      </dgm:prSet>
      <dgm:spPr/>
      <dgm:t>
        <a:bodyPr/>
        <a:lstStyle/>
        <a:p>
          <a:endParaRPr lang="en-US"/>
        </a:p>
      </dgm:t>
    </dgm:pt>
    <dgm:pt modelId="{2F743BE2-A1A1-A447-8BA1-ED57072954C8}" type="pres">
      <dgm:prSet presAssocID="{3661747E-DB33-204E-904D-A9D770534BA2}" presName="parTxOnlySpace" presStyleCnt="0"/>
      <dgm:spPr/>
    </dgm:pt>
    <dgm:pt modelId="{2D3768A6-4116-A740-914A-DBB6D6786DD6}" type="pres">
      <dgm:prSet presAssocID="{C95D0D25-4A8E-0E46-AB30-27CA6D8265D0}" presName="parTxOnly" presStyleLbl="node1" presStyleIdx="1" presStyleCnt="3">
        <dgm:presLayoutVars>
          <dgm:chMax val="0"/>
          <dgm:chPref val="0"/>
          <dgm:bulletEnabled val="1"/>
        </dgm:presLayoutVars>
      </dgm:prSet>
      <dgm:spPr/>
      <dgm:t>
        <a:bodyPr/>
        <a:lstStyle/>
        <a:p>
          <a:endParaRPr lang="en-US"/>
        </a:p>
      </dgm:t>
    </dgm:pt>
    <dgm:pt modelId="{782965F6-360E-8D48-8F42-E862AE6F5273}" type="pres">
      <dgm:prSet presAssocID="{1E909982-AFDA-F94E-AEF8-330105A626F1}" presName="parTxOnlySpace" presStyleCnt="0"/>
      <dgm:spPr/>
    </dgm:pt>
    <dgm:pt modelId="{C8C08915-3E82-2F4F-A7FE-A4B9E4AD72AC}" type="pres">
      <dgm:prSet presAssocID="{869128A6-5877-4F4A-9F90-AA18A79A92FA}" presName="parTxOnly" presStyleLbl="node1" presStyleIdx="2" presStyleCnt="3">
        <dgm:presLayoutVars>
          <dgm:chMax val="0"/>
          <dgm:chPref val="0"/>
          <dgm:bulletEnabled val="1"/>
        </dgm:presLayoutVars>
      </dgm:prSet>
      <dgm:spPr/>
      <dgm:t>
        <a:bodyPr/>
        <a:lstStyle/>
        <a:p>
          <a:endParaRPr lang="en-US"/>
        </a:p>
      </dgm:t>
    </dgm:pt>
  </dgm:ptLst>
  <dgm:cxnLst>
    <dgm:cxn modelId="{67DBD886-EFC4-4D02-B2C6-804C6F69CA8A}" type="presOf" srcId="{869128A6-5877-4F4A-9F90-AA18A79A92FA}" destId="{C8C08915-3E82-2F4F-A7FE-A4B9E4AD72AC}" srcOrd="0" destOrd="0" presId="urn:microsoft.com/office/officeart/2005/8/layout/chevron1"/>
    <dgm:cxn modelId="{C288321C-8AD4-4358-A739-0B7D2BEA680E}" type="presOf" srcId="{385F6864-1AA8-F14D-BB3F-A013ECE19275}" destId="{A31A79ED-8CA1-0247-8343-D0F1A798CF51}" srcOrd="0" destOrd="0" presId="urn:microsoft.com/office/officeart/2005/8/layout/chevron1"/>
    <dgm:cxn modelId="{9192D681-D33C-FC42-9C27-1C0117B6855B}" srcId="{F150BC4D-211A-B847-9493-182883D5B09E}" destId="{C95D0D25-4A8E-0E46-AB30-27CA6D8265D0}" srcOrd="1" destOrd="0" parTransId="{D9EB6846-1D94-7041-A78B-1D44DE3DFA28}" sibTransId="{1E909982-AFDA-F94E-AEF8-330105A626F1}"/>
    <dgm:cxn modelId="{D4CA4B75-1B2C-4428-B793-B93D709E52A6}" type="presOf" srcId="{F150BC4D-211A-B847-9493-182883D5B09E}" destId="{37939AE9-DDF9-1B4A-9985-99F482B1F0BD}" srcOrd="0" destOrd="0" presId="urn:microsoft.com/office/officeart/2005/8/layout/chevron1"/>
    <dgm:cxn modelId="{A2E9954E-239A-4E17-961A-E9A35CC9EAC7}" type="presOf" srcId="{C95D0D25-4A8E-0E46-AB30-27CA6D8265D0}" destId="{2D3768A6-4116-A740-914A-DBB6D6786DD6}" srcOrd="0" destOrd="0" presId="urn:microsoft.com/office/officeart/2005/8/layout/chevron1"/>
    <dgm:cxn modelId="{94522391-7FB5-F44E-8CA8-ED6EC69AB53D}" srcId="{F150BC4D-211A-B847-9493-182883D5B09E}" destId="{869128A6-5877-4F4A-9F90-AA18A79A92FA}" srcOrd="2" destOrd="0" parTransId="{5F9A2654-3132-8644-A76C-C365CF22631E}" sibTransId="{BBFA8EE1-5D08-8340-8894-D383ACC77744}"/>
    <dgm:cxn modelId="{EB8A0191-EAA3-824A-8EF9-5904ECE42199}" srcId="{F150BC4D-211A-B847-9493-182883D5B09E}" destId="{385F6864-1AA8-F14D-BB3F-A013ECE19275}" srcOrd="0" destOrd="0" parTransId="{5B1D3AFF-2428-9A46-A56D-61F43369A9FE}" sibTransId="{3661747E-DB33-204E-904D-A9D770534BA2}"/>
    <dgm:cxn modelId="{A8F4F36F-B197-4D23-8D3A-06FE7265BD61}" type="presParOf" srcId="{37939AE9-DDF9-1B4A-9985-99F482B1F0BD}" destId="{A31A79ED-8CA1-0247-8343-D0F1A798CF51}" srcOrd="0" destOrd="0" presId="urn:microsoft.com/office/officeart/2005/8/layout/chevron1"/>
    <dgm:cxn modelId="{48AA14D0-EDD4-41F6-B050-477A061E8350}" type="presParOf" srcId="{37939AE9-DDF9-1B4A-9985-99F482B1F0BD}" destId="{2F743BE2-A1A1-A447-8BA1-ED57072954C8}" srcOrd="1" destOrd="0" presId="urn:microsoft.com/office/officeart/2005/8/layout/chevron1"/>
    <dgm:cxn modelId="{9E0B9D9E-A7DE-4117-BF2B-C25A44661291}" type="presParOf" srcId="{37939AE9-DDF9-1B4A-9985-99F482B1F0BD}" destId="{2D3768A6-4116-A740-914A-DBB6D6786DD6}" srcOrd="2" destOrd="0" presId="urn:microsoft.com/office/officeart/2005/8/layout/chevron1"/>
    <dgm:cxn modelId="{CBA7CC0F-A715-462C-8A97-54896B1F2315}" type="presParOf" srcId="{37939AE9-DDF9-1B4A-9985-99F482B1F0BD}" destId="{782965F6-360E-8D48-8F42-E862AE6F5273}" srcOrd="3" destOrd="0" presId="urn:microsoft.com/office/officeart/2005/8/layout/chevron1"/>
    <dgm:cxn modelId="{9DE9107D-68E1-41F0-B358-09FFADED0535}" type="presParOf" srcId="{37939AE9-DDF9-1B4A-9985-99F482B1F0BD}" destId="{C8C08915-3E82-2F4F-A7FE-A4B9E4AD72AC}"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A58347-446B-2C40-8C56-607C9E26EB0E}" type="doc">
      <dgm:prSet loTypeId="urn:microsoft.com/office/officeart/2005/8/layout/pyramid4" loCatId="matrix" qsTypeId="urn:microsoft.com/office/officeart/2005/8/quickstyle/simple1" qsCatId="simple" csTypeId="urn:microsoft.com/office/officeart/2005/8/colors/accent1_2" csCatId="accent1" phldr="1"/>
      <dgm:spPr/>
      <dgm:t>
        <a:bodyPr/>
        <a:lstStyle/>
        <a:p>
          <a:endParaRPr lang="en-US"/>
        </a:p>
      </dgm:t>
    </dgm:pt>
    <dgm:pt modelId="{21660032-8F3F-1E45-9DA7-BF594CDA003C}">
      <dgm:prSet phldrT="[Text]" custT="1"/>
      <dgm:spPr>
        <a:solidFill>
          <a:srgbClr val="E23329"/>
        </a:solidFill>
      </dgm:spPr>
      <dgm:t>
        <a:bodyPr/>
        <a:lstStyle/>
        <a:p>
          <a:r>
            <a:rPr lang="en-US" sz="900" b="1" dirty="0"/>
            <a:t>Post-secondary Education and Training Providers</a:t>
          </a:r>
        </a:p>
        <a:p>
          <a:endParaRPr lang="en-US" sz="900" b="1" dirty="0"/>
        </a:p>
      </dgm:t>
    </dgm:pt>
    <dgm:pt modelId="{831BA9BF-177D-D646-B3AC-857B1C6B1AD5}" type="parTrans" cxnId="{9A6E2528-A3F9-C64C-A7EA-56A95E379E45}">
      <dgm:prSet/>
      <dgm:spPr/>
      <dgm:t>
        <a:bodyPr/>
        <a:lstStyle/>
        <a:p>
          <a:endParaRPr lang="en-US"/>
        </a:p>
      </dgm:t>
    </dgm:pt>
    <dgm:pt modelId="{07A1DFE0-6354-8248-B5CD-A1E6EAB5E360}" type="sibTrans" cxnId="{9A6E2528-A3F9-C64C-A7EA-56A95E379E45}">
      <dgm:prSet/>
      <dgm:spPr/>
      <dgm:t>
        <a:bodyPr/>
        <a:lstStyle/>
        <a:p>
          <a:endParaRPr lang="en-US"/>
        </a:p>
      </dgm:t>
    </dgm:pt>
    <dgm:pt modelId="{28847930-65C6-214E-9175-8CFD7294B607}">
      <dgm:prSet phldrT="[Text]" custT="1"/>
      <dgm:spPr>
        <a:solidFill>
          <a:srgbClr val="0078D2"/>
        </a:solidFill>
      </dgm:spPr>
      <dgm:t>
        <a:bodyPr/>
        <a:lstStyle/>
        <a:p>
          <a:r>
            <a:rPr lang="en-US" sz="1000" b="1" dirty="0"/>
            <a:t>Employers/</a:t>
          </a:r>
          <a:br>
            <a:rPr lang="en-US" sz="1000" b="1" dirty="0"/>
          </a:br>
          <a:r>
            <a:rPr lang="en-US" sz="1000" b="1" dirty="0"/>
            <a:t>Local Workforce Boards</a:t>
          </a:r>
        </a:p>
      </dgm:t>
    </dgm:pt>
    <dgm:pt modelId="{29E0B3A1-1AF6-3C49-9D91-0CEC0B6D2BC8}" type="parTrans" cxnId="{727FC72E-F2AE-CF4C-A355-D404DB89D83C}">
      <dgm:prSet/>
      <dgm:spPr/>
      <dgm:t>
        <a:bodyPr/>
        <a:lstStyle/>
        <a:p>
          <a:endParaRPr lang="en-US"/>
        </a:p>
      </dgm:t>
    </dgm:pt>
    <dgm:pt modelId="{7F40E12D-A304-E849-9AE4-7E55DD2EDB01}" type="sibTrans" cxnId="{727FC72E-F2AE-CF4C-A355-D404DB89D83C}">
      <dgm:prSet/>
      <dgm:spPr/>
      <dgm:t>
        <a:bodyPr/>
        <a:lstStyle/>
        <a:p>
          <a:endParaRPr lang="en-US"/>
        </a:p>
      </dgm:t>
    </dgm:pt>
    <dgm:pt modelId="{FD71F18C-0EFD-DB4C-83AD-51FDFBC725B4}">
      <dgm:prSet phldrT="[Text]" custT="1"/>
      <dgm:spPr>
        <a:solidFill>
          <a:srgbClr val="ECD400"/>
        </a:solidFill>
      </dgm:spPr>
      <dgm:t>
        <a:bodyPr/>
        <a:lstStyle/>
        <a:p>
          <a:r>
            <a:rPr lang="en-US" sz="1000" b="1" dirty="0">
              <a:solidFill>
                <a:schemeClr val="bg1"/>
              </a:solidFill>
            </a:rPr>
            <a:t>Employee/ Student</a:t>
          </a:r>
        </a:p>
      </dgm:t>
    </dgm:pt>
    <dgm:pt modelId="{57ACC200-739D-F443-9D6E-02C77F0E0165}" type="parTrans" cxnId="{646F556B-6C2B-894E-AE4C-DC0060289894}">
      <dgm:prSet/>
      <dgm:spPr/>
      <dgm:t>
        <a:bodyPr/>
        <a:lstStyle/>
        <a:p>
          <a:endParaRPr lang="en-US"/>
        </a:p>
      </dgm:t>
    </dgm:pt>
    <dgm:pt modelId="{09D40021-5432-0945-8649-486FF1E50E9B}" type="sibTrans" cxnId="{646F556B-6C2B-894E-AE4C-DC0060289894}">
      <dgm:prSet/>
      <dgm:spPr/>
      <dgm:t>
        <a:bodyPr/>
        <a:lstStyle/>
        <a:p>
          <a:endParaRPr lang="en-US"/>
        </a:p>
      </dgm:t>
    </dgm:pt>
    <dgm:pt modelId="{19698DA8-F6B2-174A-9FF9-EE6386326A2D}">
      <dgm:prSet phldrT="[Text]" custT="1"/>
      <dgm:spPr>
        <a:solidFill>
          <a:srgbClr val="00B050"/>
        </a:solidFill>
      </dgm:spPr>
      <dgm:t>
        <a:bodyPr/>
        <a:lstStyle/>
        <a:p>
          <a:r>
            <a:rPr lang="en-US" sz="1000" b="1" dirty="0"/>
            <a:t>State</a:t>
          </a:r>
        </a:p>
      </dgm:t>
    </dgm:pt>
    <dgm:pt modelId="{0E576F82-F19D-7D4F-B01A-2E8A87725769}" type="parTrans" cxnId="{ADE20062-9839-DE45-9988-2871A84C54E9}">
      <dgm:prSet/>
      <dgm:spPr/>
      <dgm:t>
        <a:bodyPr/>
        <a:lstStyle/>
        <a:p>
          <a:endParaRPr lang="en-US"/>
        </a:p>
      </dgm:t>
    </dgm:pt>
    <dgm:pt modelId="{EB1EB316-C28D-B542-82D2-3B30D4B99698}" type="sibTrans" cxnId="{ADE20062-9839-DE45-9988-2871A84C54E9}">
      <dgm:prSet/>
      <dgm:spPr/>
      <dgm:t>
        <a:bodyPr/>
        <a:lstStyle/>
        <a:p>
          <a:endParaRPr lang="en-US"/>
        </a:p>
      </dgm:t>
    </dgm:pt>
    <dgm:pt modelId="{7E8C6556-E141-D349-A0D1-7AD0C61DD239}" type="pres">
      <dgm:prSet presAssocID="{54A58347-446B-2C40-8C56-607C9E26EB0E}" presName="compositeShape" presStyleCnt="0">
        <dgm:presLayoutVars>
          <dgm:chMax val="9"/>
          <dgm:dir/>
          <dgm:resizeHandles val="exact"/>
        </dgm:presLayoutVars>
      </dgm:prSet>
      <dgm:spPr/>
      <dgm:t>
        <a:bodyPr/>
        <a:lstStyle/>
        <a:p>
          <a:endParaRPr lang="en-US"/>
        </a:p>
      </dgm:t>
    </dgm:pt>
    <dgm:pt modelId="{2C2D75B0-C40A-8149-BF5C-AF0E212610B5}" type="pres">
      <dgm:prSet presAssocID="{54A58347-446B-2C40-8C56-607C9E26EB0E}" presName="triangle1" presStyleLbl="node1" presStyleIdx="0" presStyleCnt="4">
        <dgm:presLayoutVars>
          <dgm:bulletEnabled val="1"/>
        </dgm:presLayoutVars>
      </dgm:prSet>
      <dgm:spPr/>
      <dgm:t>
        <a:bodyPr/>
        <a:lstStyle/>
        <a:p>
          <a:endParaRPr lang="en-US"/>
        </a:p>
      </dgm:t>
    </dgm:pt>
    <dgm:pt modelId="{2B06227B-2567-934B-B8B0-AEFC4342FE11}" type="pres">
      <dgm:prSet presAssocID="{54A58347-446B-2C40-8C56-607C9E26EB0E}" presName="triangle2" presStyleLbl="node1" presStyleIdx="1" presStyleCnt="4">
        <dgm:presLayoutVars>
          <dgm:bulletEnabled val="1"/>
        </dgm:presLayoutVars>
      </dgm:prSet>
      <dgm:spPr/>
      <dgm:t>
        <a:bodyPr/>
        <a:lstStyle/>
        <a:p>
          <a:endParaRPr lang="en-US"/>
        </a:p>
      </dgm:t>
    </dgm:pt>
    <dgm:pt modelId="{E2C8949B-DCB2-904F-8C16-788C54900BBA}" type="pres">
      <dgm:prSet presAssocID="{54A58347-446B-2C40-8C56-607C9E26EB0E}" presName="triangle3" presStyleLbl="node1" presStyleIdx="2" presStyleCnt="4">
        <dgm:presLayoutVars>
          <dgm:bulletEnabled val="1"/>
        </dgm:presLayoutVars>
      </dgm:prSet>
      <dgm:spPr/>
      <dgm:t>
        <a:bodyPr/>
        <a:lstStyle/>
        <a:p>
          <a:endParaRPr lang="en-US"/>
        </a:p>
      </dgm:t>
    </dgm:pt>
    <dgm:pt modelId="{FDD86F8B-2B72-6B4B-B4BF-318064E3FAC2}" type="pres">
      <dgm:prSet presAssocID="{54A58347-446B-2C40-8C56-607C9E26EB0E}" presName="triangle4" presStyleLbl="node1" presStyleIdx="3" presStyleCnt="4">
        <dgm:presLayoutVars>
          <dgm:bulletEnabled val="1"/>
        </dgm:presLayoutVars>
      </dgm:prSet>
      <dgm:spPr/>
      <dgm:t>
        <a:bodyPr/>
        <a:lstStyle/>
        <a:p>
          <a:endParaRPr lang="en-US"/>
        </a:p>
      </dgm:t>
    </dgm:pt>
  </dgm:ptLst>
  <dgm:cxnLst>
    <dgm:cxn modelId="{D3F37474-EF97-480D-8EB1-2CBFF7686B96}" type="presOf" srcId="{28847930-65C6-214E-9175-8CFD7294B607}" destId="{2B06227B-2567-934B-B8B0-AEFC4342FE11}" srcOrd="0" destOrd="0" presId="urn:microsoft.com/office/officeart/2005/8/layout/pyramid4"/>
    <dgm:cxn modelId="{715ACFD0-23A2-4DBD-9876-39AEF60BB21E}" type="presOf" srcId="{FD71F18C-0EFD-DB4C-83AD-51FDFBC725B4}" destId="{E2C8949B-DCB2-904F-8C16-788C54900BBA}" srcOrd="0" destOrd="0" presId="urn:microsoft.com/office/officeart/2005/8/layout/pyramid4"/>
    <dgm:cxn modelId="{9A6E2528-A3F9-C64C-A7EA-56A95E379E45}" srcId="{54A58347-446B-2C40-8C56-607C9E26EB0E}" destId="{21660032-8F3F-1E45-9DA7-BF594CDA003C}" srcOrd="0" destOrd="0" parTransId="{831BA9BF-177D-D646-B3AC-857B1C6B1AD5}" sibTransId="{07A1DFE0-6354-8248-B5CD-A1E6EAB5E360}"/>
    <dgm:cxn modelId="{727FC72E-F2AE-CF4C-A355-D404DB89D83C}" srcId="{54A58347-446B-2C40-8C56-607C9E26EB0E}" destId="{28847930-65C6-214E-9175-8CFD7294B607}" srcOrd="1" destOrd="0" parTransId="{29E0B3A1-1AF6-3C49-9D91-0CEC0B6D2BC8}" sibTransId="{7F40E12D-A304-E849-9AE4-7E55DD2EDB01}"/>
    <dgm:cxn modelId="{ADE20062-9839-DE45-9988-2871A84C54E9}" srcId="{54A58347-446B-2C40-8C56-607C9E26EB0E}" destId="{19698DA8-F6B2-174A-9FF9-EE6386326A2D}" srcOrd="3" destOrd="0" parTransId="{0E576F82-F19D-7D4F-B01A-2E8A87725769}" sibTransId="{EB1EB316-C28D-B542-82D2-3B30D4B99698}"/>
    <dgm:cxn modelId="{CE699465-16F9-429A-86E8-AB29D5CA8151}" type="presOf" srcId="{21660032-8F3F-1E45-9DA7-BF594CDA003C}" destId="{2C2D75B0-C40A-8149-BF5C-AF0E212610B5}" srcOrd="0" destOrd="0" presId="urn:microsoft.com/office/officeart/2005/8/layout/pyramid4"/>
    <dgm:cxn modelId="{2322C953-314B-4108-819C-2F0F213C3FA0}" type="presOf" srcId="{19698DA8-F6B2-174A-9FF9-EE6386326A2D}" destId="{FDD86F8B-2B72-6B4B-B4BF-318064E3FAC2}" srcOrd="0" destOrd="0" presId="urn:microsoft.com/office/officeart/2005/8/layout/pyramid4"/>
    <dgm:cxn modelId="{646F556B-6C2B-894E-AE4C-DC0060289894}" srcId="{54A58347-446B-2C40-8C56-607C9E26EB0E}" destId="{FD71F18C-0EFD-DB4C-83AD-51FDFBC725B4}" srcOrd="2" destOrd="0" parTransId="{57ACC200-739D-F443-9D6E-02C77F0E0165}" sibTransId="{09D40021-5432-0945-8649-486FF1E50E9B}"/>
    <dgm:cxn modelId="{5DEDDA6F-045A-46C8-B782-EA78C58F4E7D}" type="presOf" srcId="{54A58347-446B-2C40-8C56-607C9E26EB0E}" destId="{7E8C6556-E141-D349-A0D1-7AD0C61DD239}" srcOrd="0" destOrd="0" presId="urn:microsoft.com/office/officeart/2005/8/layout/pyramid4"/>
    <dgm:cxn modelId="{AD524F93-7611-47FB-BCD3-BE2A5F38368C}" type="presParOf" srcId="{7E8C6556-E141-D349-A0D1-7AD0C61DD239}" destId="{2C2D75B0-C40A-8149-BF5C-AF0E212610B5}" srcOrd="0" destOrd="0" presId="urn:microsoft.com/office/officeart/2005/8/layout/pyramid4"/>
    <dgm:cxn modelId="{D475CCA0-EE6E-4DF2-975C-C34A28070A8A}" type="presParOf" srcId="{7E8C6556-E141-D349-A0D1-7AD0C61DD239}" destId="{2B06227B-2567-934B-B8B0-AEFC4342FE11}" srcOrd="1" destOrd="0" presId="urn:microsoft.com/office/officeart/2005/8/layout/pyramid4"/>
    <dgm:cxn modelId="{CE1CB6C8-27AC-49EB-8340-9E9187E8029B}" type="presParOf" srcId="{7E8C6556-E141-D349-A0D1-7AD0C61DD239}" destId="{E2C8949B-DCB2-904F-8C16-788C54900BBA}" srcOrd="2" destOrd="0" presId="urn:microsoft.com/office/officeart/2005/8/layout/pyramid4"/>
    <dgm:cxn modelId="{9AEA0226-8BFD-4AFA-9F84-1B202AD355D8}" type="presParOf" srcId="{7E8C6556-E141-D349-A0D1-7AD0C61DD239}" destId="{FDD86F8B-2B72-6B4B-B4BF-318064E3FAC2}"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D75B0-C40A-8149-BF5C-AF0E212610B5}">
      <dsp:nvSpPr>
        <dsp:cNvPr id="0" name=""/>
        <dsp:cNvSpPr/>
      </dsp:nvSpPr>
      <dsp:spPr>
        <a:xfrm>
          <a:off x="1248181" y="0"/>
          <a:ext cx="1452235" cy="1452235"/>
        </a:xfrm>
        <a:prstGeom prst="triangle">
          <a:avLst/>
        </a:prstGeom>
        <a:solidFill>
          <a:srgbClr val="E233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School</a:t>
          </a:r>
        </a:p>
      </dsp:txBody>
      <dsp:txXfrm>
        <a:off x="1611240" y="726118"/>
        <a:ext cx="726117" cy="726117"/>
      </dsp:txXfrm>
    </dsp:sp>
    <dsp:sp modelId="{2B06227B-2567-934B-B8B0-AEFC4342FE11}">
      <dsp:nvSpPr>
        <dsp:cNvPr id="0" name=""/>
        <dsp:cNvSpPr/>
      </dsp:nvSpPr>
      <dsp:spPr>
        <a:xfrm>
          <a:off x="522063" y="1452235"/>
          <a:ext cx="1452235" cy="1452235"/>
        </a:xfrm>
        <a:prstGeom prst="triangle">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Employers</a:t>
          </a:r>
        </a:p>
      </dsp:txBody>
      <dsp:txXfrm>
        <a:off x="885122" y="2178353"/>
        <a:ext cx="726117" cy="726117"/>
      </dsp:txXfrm>
    </dsp:sp>
    <dsp:sp modelId="{E2C8949B-DCB2-904F-8C16-788C54900BBA}">
      <dsp:nvSpPr>
        <dsp:cNvPr id="0" name=""/>
        <dsp:cNvSpPr/>
      </dsp:nvSpPr>
      <dsp:spPr>
        <a:xfrm rot="10800000">
          <a:off x="1248181" y="1452235"/>
          <a:ext cx="1452235" cy="1452235"/>
        </a:xfrm>
        <a:prstGeom prst="triangle">
          <a:avLst/>
        </a:prstGeom>
        <a:solidFill>
          <a:srgbClr val="ECD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Student</a:t>
          </a:r>
        </a:p>
      </dsp:txBody>
      <dsp:txXfrm rot="10800000">
        <a:off x="1611240" y="1452235"/>
        <a:ext cx="726117" cy="726117"/>
      </dsp:txXfrm>
    </dsp:sp>
    <dsp:sp modelId="{FDD86F8B-2B72-6B4B-B4BF-318064E3FAC2}">
      <dsp:nvSpPr>
        <dsp:cNvPr id="0" name=""/>
        <dsp:cNvSpPr/>
      </dsp:nvSpPr>
      <dsp:spPr>
        <a:xfrm>
          <a:off x="1974299" y="1452235"/>
          <a:ext cx="1452235" cy="1452235"/>
        </a:xfrm>
        <a:prstGeom prst="triangl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Parents/ Adults</a:t>
          </a:r>
        </a:p>
      </dsp:txBody>
      <dsp:txXfrm>
        <a:off x="2337358" y="2178353"/>
        <a:ext cx="726117" cy="726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1BD43-2534-3D41-99CB-571A2EA0BB24}">
      <dsp:nvSpPr>
        <dsp:cNvPr id="0" name=""/>
        <dsp:cNvSpPr/>
      </dsp:nvSpPr>
      <dsp:spPr>
        <a:xfrm>
          <a:off x="4938" y="0"/>
          <a:ext cx="2952199" cy="800397"/>
        </a:xfrm>
        <a:prstGeom prst="chevron">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kern="1200" dirty="0"/>
            <a:t>18-24</a:t>
          </a:r>
        </a:p>
      </dsp:txBody>
      <dsp:txXfrm>
        <a:off x="405137" y="0"/>
        <a:ext cx="2151802" cy="800397"/>
      </dsp:txXfrm>
    </dsp:sp>
    <dsp:sp modelId="{246F2F13-B379-F349-9B6F-B62D97B82034}">
      <dsp:nvSpPr>
        <dsp:cNvPr id="0" name=""/>
        <dsp:cNvSpPr/>
      </dsp:nvSpPr>
      <dsp:spPr>
        <a:xfrm>
          <a:off x="2661918" y="0"/>
          <a:ext cx="2952199" cy="800397"/>
        </a:xfrm>
        <a:prstGeom prst="chevron">
          <a:avLst/>
        </a:prstGeom>
        <a:solidFill>
          <a:srgbClr val="FFAF0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r>
            <a:rPr lang="en-US" sz="4800" kern="1200" dirty="0"/>
            <a:t>25+</a:t>
          </a:r>
        </a:p>
      </dsp:txBody>
      <dsp:txXfrm>
        <a:off x="3062117" y="0"/>
        <a:ext cx="2151802" cy="80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326" y="297610"/>
          <a:ext cx="2834012" cy="1133605"/>
        </a:xfrm>
        <a:prstGeom prst="chevron">
          <a:avLst/>
        </a:prstGeom>
        <a:solidFill>
          <a:srgbClr val="D7D447"/>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a:solidFill>
                <a:srgbClr val="FFFFFF"/>
              </a:solidFill>
              <a:latin typeface="Corbel" panose="020B0503020204020204"/>
              <a:ea typeface="+mn-ea"/>
              <a:cs typeface="+mn-cs"/>
            </a:rPr>
            <a:t>Engage</a:t>
          </a:r>
        </a:p>
        <a:p>
          <a:pPr lvl="0" algn="ctr" defTabSz="755650">
            <a:lnSpc>
              <a:spcPct val="90000"/>
            </a:lnSpc>
            <a:spcBef>
              <a:spcPct val="0"/>
            </a:spcBef>
            <a:spcAft>
              <a:spcPct val="35000"/>
            </a:spcAft>
          </a:pPr>
          <a:r>
            <a:rPr lang="en-US" sz="1600" kern="1200" dirty="0">
              <a:solidFill>
                <a:srgbClr val="FFFFFF"/>
              </a:solidFill>
              <a:latin typeface="Corbel" panose="020B0503020204020204"/>
              <a:ea typeface="+mn-ea"/>
              <a:cs typeface="+mn-cs"/>
            </a:rPr>
            <a:t>K-5</a:t>
          </a:r>
        </a:p>
      </dsp:txBody>
      <dsp:txXfrm>
        <a:off x="569129" y="297610"/>
        <a:ext cx="1700407" cy="1133605"/>
      </dsp:txXfrm>
    </dsp:sp>
    <dsp:sp modelId="{2D3768A6-4116-A740-914A-DBB6D6786DD6}">
      <dsp:nvSpPr>
        <dsp:cNvPr id="0" name=""/>
        <dsp:cNvSpPr/>
      </dsp:nvSpPr>
      <dsp:spPr>
        <a:xfrm>
          <a:off x="2552937" y="297610"/>
          <a:ext cx="2834012" cy="1133605"/>
        </a:xfrm>
        <a:prstGeom prst="chevron">
          <a:avLst/>
        </a:prstGeom>
        <a:solidFill>
          <a:srgbClr val="DF5327"/>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a:solidFill>
                <a:srgbClr val="FFFFFF"/>
              </a:solidFill>
              <a:latin typeface="Corbel" panose="020B0503020204020204"/>
              <a:ea typeface="+mn-ea"/>
              <a:cs typeface="+mn-cs"/>
            </a:rPr>
            <a:t>Explore</a:t>
          </a:r>
        </a:p>
        <a:p>
          <a:pPr lvl="0" algn="ctr" defTabSz="755650">
            <a:lnSpc>
              <a:spcPct val="90000"/>
            </a:lnSpc>
            <a:spcBef>
              <a:spcPct val="0"/>
            </a:spcBef>
            <a:spcAft>
              <a:spcPct val="35000"/>
            </a:spcAft>
          </a:pPr>
          <a:r>
            <a:rPr lang="en-US" sz="1600" kern="1200" dirty="0">
              <a:solidFill>
                <a:srgbClr val="FFFFFF"/>
              </a:solidFill>
              <a:latin typeface="Corbel" panose="020B0503020204020204"/>
              <a:ea typeface="+mn-ea"/>
              <a:cs typeface="+mn-cs"/>
            </a:rPr>
            <a:t>6-8</a:t>
          </a:r>
        </a:p>
      </dsp:txBody>
      <dsp:txXfrm>
        <a:off x="3119740" y="297610"/>
        <a:ext cx="1700407" cy="1133605"/>
      </dsp:txXfrm>
    </dsp:sp>
    <dsp:sp modelId="{C8C08915-3E82-2F4F-A7FE-A4B9E4AD72AC}">
      <dsp:nvSpPr>
        <dsp:cNvPr id="0" name=""/>
        <dsp:cNvSpPr/>
      </dsp:nvSpPr>
      <dsp:spPr>
        <a:xfrm>
          <a:off x="5103549" y="297610"/>
          <a:ext cx="2834012" cy="1133605"/>
        </a:xfrm>
        <a:prstGeom prst="chevron">
          <a:avLst/>
        </a:prstGeom>
        <a:solidFill>
          <a:srgbClr val="418AB3"/>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b="1" kern="1200" dirty="0">
              <a:solidFill>
                <a:srgbClr val="FFFFFF"/>
              </a:solidFill>
              <a:latin typeface="Corbel" panose="020B0503020204020204"/>
              <a:ea typeface="+mn-ea"/>
              <a:cs typeface="+mn-cs"/>
            </a:rPr>
            <a:t>Experience</a:t>
          </a:r>
        </a:p>
        <a:p>
          <a:pPr lvl="0" algn="ctr" defTabSz="755650">
            <a:lnSpc>
              <a:spcPct val="90000"/>
            </a:lnSpc>
            <a:spcBef>
              <a:spcPct val="0"/>
            </a:spcBef>
            <a:spcAft>
              <a:spcPct val="35000"/>
            </a:spcAft>
          </a:pPr>
          <a:r>
            <a:rPr lang="en-US" sz="1600" kern="1200" dirty="0">
              <a:solidFill>
                <a:srgbClr val="FFFFFF"/>
              </a:solidFill>
              <a:latin typeface="Corbel" panose="020B0503020204020204"/>
              <a:ea typeface="+mn-ea"/>
              <a:cs typeface="+mn-cs"/>
            </a:rPr>
            <a:t>9-12</a:t>
          </a:r>
        </a:p>
      </dsp:txBody>
      <dsp:txXfrm>
        <a:off x="5670352" y="297610"/>
        <a:ext cx="1700407" cy="1133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394" y="27212"/>
          <a:ext cx="2917427" cy="1166970"/>
        </a:xfrm>
        <a:prstGeom prst="chevron">
          <a:avLst/>
        </a:prstGeom>
        <a:solidFill>
          <a:srgbClr val="D7D447"/>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Engage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K-5</a:t>
          </a:r>
        </a:p>
      </dsp:txBody>
      <dsp:txXfrm>
        <a:off x="585879" y="27212"/>
        <a:ext cx="1750457" cy="1166970"/>
      </dsp:txXfrm>
    </dsp:sp>
    <dsp:sp modelId="{2D3768A6-4116-A740-914A-DBB6D6786DD6}">
      <dsp:nvSpPr>
        <dsp:cNvPr id="0" name=""/>
        <dsp:cNvSpPr/>
      </dsp:nvSpPr>
      <dsp:spPr>
        <a:xfrm>
          <a:off x="2628079" y="54424"/>
          <a:ext cx="2917427" cy="1166970"/>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Explore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6-8</a:t>
          </a:r>
        </a:p>
      </dsp:txBody>
      <dsp:txXfrm>
        <a:off x="3211564" y="54424"/>
        <a:ext cx="1750457" cy="1166970"/>
      </dsp:txXfrm>
    </dsp:sp>
    <dsp:sp modelId="{C8C08915-3E82-2F4F-A7FE-A4B9E4AD72AC}">
      <dsp:nvSpPr>
        <dsp:cNvPr id="0" name=""/>
        <dsp:cNvSpPr/>
      </dsp:nvSpPr>
      <dsp:spPr>
        <a:xfrm>
          <a:off x="5253763" y="27212"/>
          <a:ext cx="2917427" cy="1166970"/>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Experience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9-12</a:t>
          </a:r>
        </a:p>
      </dsp:txBody>
      <dsp:txXfrm>
        <a:off x="5837248" y="27212"/>
        <a:ext cx="1750457" cy="1166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446" y="106276"/>
          <a:ext cx="2980817" cy="1192326"/>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Engage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K-5</a:t>
          </a:r>
        </a:p>
      </dsp:txBody>
      <dsp:txXfrm>
        <a:off x="598609" y="106276"/>
        <a:ext cx="1788491" cy="1192326"/>
      </dsp:txXfrm>
    </dsp:sp>
    <dsp:sp modelId="{2D3768A6-4116-A740-914A-DBB6D6786DD6}">
      <dsp:nvSpPr>
        <dsp:cNvPr id="0" name=""/>
        <dsp:cNvSpPr/>
      </dsp:nvSpPr>
      <dsp:spPr>
        <a:xfrm>
          <a:off x="2685182" y="106276"/>
          <a:ext cx="2980817" cy="1192326"/>
        </a:xfrm>
        <a:prstGeom prst="chevron">
          <a:avLst/>
        </a:prstGeom>
        <a:solidFill>
          <a:srgbClr val="DF5327"/>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Explore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6-8</a:t>
          </a:r>
        </a:p>
      </dsp:txBody>
      <dsp:txXfrm>
        <a:off x="3281345" y="106276"/>
        <a:ext cx="1788491" cy="1192326"/>
      </dsp:txXfrm>
    </dsp:sp>
    <dsp:sp modelId="{C8C08915-3E82-2F4F-A7FE-A4B9E4AD72AC}">
      <dsp:nvSpPr>
        <dsp:cNvPr id="0" name=""/>
        <dsp:cNvSpPr/>
      </dsp:nvSpPr>
      <dsp:spPr>
        <a:xfrm>
          <a:off x="5367917" y="106276"/>
          <a:ext cx="2980817" cy="1192326"/>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Experience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9-12</a:t>
          </a:r>
        </a:p>
      </dsp:txBody>
      <dsp:txXfrm>
        <a:off x="5964080" y="106276"/>
        <a:ext cx="1788491" cy="1192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446" y="11692"/>
          <a:ext cx="2980817" cy="1192326"/>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Engage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K-5</a:t>
          </a:r>
        </a:p>
      </dsp:txBody>
      <dsp:txXfrm>
        <a:off x="598609" y="11692"/>
        <a:ext cx="1788491" cy="1192326"/>
      </dsp:txXfrm>
    </dsp:sp>
    <dsp:sp modelId="{2D3768A6-4116-A740-914A-DBB6D6786DD6}">
      <dsp:nvSpPr>
        <dsp:cNvPr id="0" name=""/>
        <dsp:cNvSpPr/>
      </dsp:nvSpPr>
      <dsp:spPr>
        <a:xfrm>
          <a:off x="2685182" y="11692"/>
          <a:ext cx="2980817" cy="1192326"/>
        </a:xfrm>
        <a:prstGeom prst="chevron">
          <a:avLst/>
        </a:prstGeom>
        <a:solidFill>
          <a:srgbClr val="DF5327"/>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Explore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6-8</a:t>
          </a:r>
        </a:p>
      </dsp:txBody>
      <dsp:txXfrm>
        <a:off x="3281345" y="11692"/>
        <a:ext cx="1788491" cy="1192326"/>
      </dsp:txXfrm>
    </dsp:sp>
    <dsp:sp modelId="{C8C08915-3E82-2F4F-A7FE-A4B9E4AD72AC}">
      <dsp:nvSpPr>
        <dsp:cNvPr id="0" name=""/>
        <dsp:cNvSpPr/>
      </dsp:nvSpPr>
      <dsp:spPr>
        <a:xfrm>
          <a:off x="5367917" y="11692"/>
          <a:ext cx="2980817" cy="1192326"/>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Experience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9-12</a:t>
          </a:r>
        </a:p>
      </dsp:txBody>
      <dsp:txXfrm>
        <a:off x="5964080" y="11692"/>
        <a:ext cx="1788491" cy="11923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139" y="158515"/>
          <a:ext cx="2606588" cy="1042635"/>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Engage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K-5</a:t>
          </a:r>
        </a:p>
      </dsp:txBody>
      <dsp:txXfrm>
        <a:off x="523457" y="158515"/>
        <a:ext cx="1563953" cy="1042635"/>
      </dsp:txXfrm>
    </dsp:sp>
    <dsp:sp modelId="{2D3768A6-4116-A740-914A-DBB6D6786DD6}">
      <dsp:nvSpPr>
        <dsp:cNvPr id="0" name=""/>
        <dsp:cNvSpPr/>
      </dsp:nvSpPr>
      <dsp:spPr>
        <a:xfrm>
          <a:off x="2348069" y="158515"/>
          <a:ext cx="2606588" cy="1042635"/>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Explore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6-8</a:t>
          </a:r>
        </a:p>
      </dsp:txBody>
      <dsp:txXfrm>
        <a:off x="2869387" y="158515"/>
        <a:ext cx="1563953" cy="1042635"/>
      </dsp:txXfrm>
    </dsp:sp>
    <dsp:sp modelId="{C8C08915-3E82-2F4F-A7FE-A4B9E4AD72AC}">
      <dsp:nvSpPr>
        <dsp:cNvPr id="0" name=""/>
        <dsp:cNvSpPr/>
      </dsp:nvSpPr>
      <dsp:spPr>
        <a:xfrm>
          <a:off x="4693999" y="158515"/>
          <a:ext cx="2606588" cy="1042635"/>
        </a:xfrm>
        <a:prstGeom prst="chevron">
          <a:avLst/>
        </a:prstGeom>
        <a:solidFill>
          <a:srgbClr val="418AB3"/>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Experience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9-12</a:t>
          </a:r>
        </a:p>
      </dsp:txBody>
      <dsp:txXfrm>
        <a:off x="5215317" y="158515"/>
        <a:ext cx="1563953" cy="10426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231" y="108808"/>
          <a:ext cx="2718146" cy="1087258"/>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Engage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K-5</a:t>
          </a:r>
        </a:p>
      </dsp:txBody>
      <dsp:txXfrm>
        <a:off x="545860" y="108808"/>
        <a:ext cx="1630888" cy="1087258"/>
      </dsp:txXfrm>
    </dsp:sp>
    <dsp:sp modelId="{2D3768A6-4116-A740-914A-DBB6D6786DD6}">
      <dsp:nvSpPr>
        <dsp:cNvPr id="0" name=""/>
        <dsp:cNvSpPr/>
      </dsp:nvSpPr>
      <dsp:spPr>
        <a:xfrm>
          <a:off x="2448562" y="108808"/>
          <a:ext cx="2718146" cy="1087258"/>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Explore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6-8</a:t>
          </a:r>
        </a:p>
      </dsp:txBody>
      <dsp:txXfrm>
        <a:off x="2992191" y="108808"/>
        <a:ext cx="1630888" cy="1087258"/>
      </dsp:txXfrm>
    </dsp:sp>
    <dsp:sp modelId="{C8C08915-3E82-2F4F-A7FE-A4B9E4AD72AC}">
      <dsp:nvSpPr>
        <dsp:cNvPr id="0" name=""/>
        <dsp:cNvSpPr/>
      </dsp:nvSpPr>
      <dsp:spPr>
        <a:xfrm>
          <a:off x="4894893" y="108808"/>
          <a:ext cx="2718146" cy="1087258"/>
        </a:xfrm>
        <a:prstGeom prst="chevron">
          <a:avLst/>
        </a:prstGeom>
        <a:solidFill>
          <a:srgbClr val="418AB3"/>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Experience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9-12</a:t>
          </a:r>
        </a:p>
      </dsp:txBody>
      <dsp:txXfrm>
        <a:off x="5438522" y="108808"/>
        <a:ext cx="1630888" cy="1087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A79ED-8CA1-0247-8343-D0F1A798CF51}">
      <dsp:nvSpPr>
        <dsp:cNvPr id="0" name=""/>
        <dsp:cNvSpPr/>
      </dsp:nvSpPr>
      <dsp:spPr>
        <a:xfrm>
          <a:off x="2079" y="184584"/>
          <a:ext cx="2534060" cy="1013624"/>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Engage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K-5</a:t>
          </a:r>
        </a:p>
      </dsp:txBody>
      <dsp:txXfrm>
        <a:off x="508891" y="184584"/>
        <a:ext cx="1520436" cy="1013624"/>
      </dsp:txXfrm>
    </dsp:sp>
    <dsp:sp modelId="{2D3768A6-4116-A740-914A-DBB6D6786DD6}">
      <dsp:nvSpPr>
        <dsp:cNvPr id="0" name=""/>
        <dsp:cNvSpPr/>
      </dsp:nvSpPr>
      <dsp:spPr>
        <a:xfrm>
          <a:off x="2282734" y="184584"/>
          <a:ext cx="2534060" cy="1013624"/>
        </a:xfrm>
        <a:prstGeom prst="chevron">
          <a:avLst/>
        </a:prstGeom>
        <a:solidFill>
          <a:srgbClr val="565349"/>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Explore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6-8</a:t>
          </a:r>
        </a:p>
      </dsp:txBody>
      <dsp:txXfrm>
        <a:off x="2789546" y="184584"/>
        <a:ext cx="1520436" cy="1013624"/>
      </dsp:txXfrm>
    </dsp:sp>
    <dsp:sp modelId="{C8C08915-3E82-2F4F-A7FE-A4B9E4AD72AC}">
      <dsp:nvSpPr>
        <dsp:cNvPr id="0" name=""/>
        <dsp:cNvSpPr/>
      </dsp:nvSpPr>
      <dsp:spPr>
        <a:xfrm>
          <a:off x="4563388" y="184584"/>
          <a:ext cx="2534060" cy="1013624"/>
        </a:xfrm>
        <a:prstGeom prst="chevron">
          <a:avLst/>
        </a:prstGeom>
        <a:solidFill>
          <a:srgbClr val="418AB3"/>
        </a:solidFill>
        <a:ln w="1905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dirty="0">
              <a:solidFill>
                <a:srgbClr val="FFFFFF"/>
              </a:solidFill>
              <a:latin typeface="Corbel" panose="020B0503020204020204"/>
              <a:ea typeface="+mn-ea"/>
              <a:cs typeface="+mn-cs"/>
            </a:rPr>
            <a:t>Experience</a:t>
          </a:r>
        </a:p>
        <a:p>
          <a:pPr lvl="0" algn="ctr" defTabSz="666750">
            <a:lnSpc>
              <a:spcPct val="90000"/>
            </a:lnSpc>
            <a:spcBef>
              <a:spcPct val="0"/>
            </a:spcBef>
            <a:spcAft>
              <a:spcPct val="35000"/>
            </a:spcAft>
          </a:pPr>
          <a:r>
            <a:rPr lang="en-US" sz="1400" kern="1200" dirty="0">
              <a:solidFill>
                <a:srgbClr val="FFFFFF"/>
              </a:solidFill>
              <a:latin typeface="Corbel" panose="020B0503020204020204"/>
              <a:ea typeface="+mn-ea"/>
              <a:cs typeface="+mn-cs"/>
            </a:rPr>
            <a:t>9-12</a:t>
          </a:r>
        </a:p>
      </dsp:txBody>
      <dsp:txXfrm>
        <a:off x="5070200" y="184584"/>
        <a:ext cx="1520436" cy="1013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D75B0-C40A-8149-BF5C-AF0E212610B5}">
      <dsp:nvSpPr>
        <dsp:cNvPr id="0" name=""/>
        <dsp:cNvSpPr/>
      </dsp:nvSpPr>
      <dsp:spPr>
        <a:xfrm>
          <a:off x="1270499" y="0"/>
          <a:ext cx="1503852" cy="1503852"/>
        </a:xfrm>
        <a:prstGeom prst="triangle">
          <a:avLst/>
        </a:prstGeom>
        <a:solidFill>
          <a:srgbClr val="E233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a:t>Post-secondary Education and Training Providers</a:t>
          </a:r>
        </a:p>
        <a:p>
          <a:pPr lvl="0" algn="ctr" defTabSz="400050">
            <a:lnSpc>
              <a:spcPct val="90000"/>
            </a:lnSpc>
            <a:spcBef>
              <a:spcPct val="0"/>
            </a:spcBef>
            <a:spcAft>
              <a:spcPct val="35000"/>
            </a:spcAft>
          </a:pPr>
          <a:endParaRPr lang="en-US" sz="900" b="1" kern="1200" dirty="0"/>
        </a:p>
      </dsp:txBody>
      <dsp:txXfrm>
        <a:off x="1646462" y="751926"/>
        <a:ext cx="751926" cy="751926"/>
      </dsp:txXfrm>
    </dsp:sp>
    <dsp:sp modelId="{2B06227B-2567-934B-B8B0-AEFC4342FE11}">
      <dsp:nvSpPr>
        <dsp:cNvPr id="0" name=""/>
        <dsp:cNvSpPr/>
      </dsp:nvSpPr>
      <dsp:spPr>
        <a:xfrm>
          <a:off x="518573" y="1503852"/>
          <a:ext cx="1503852" cy="1503852"/>
        </a:xfrm>
        <a:prstGeom prst="triangle">
          <a:avLst/>
        </a:prstGeom>
        <a:solidFill>
          <a:srgbClr val="0078D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Employers/</a:t>
          </a:r>
          <a:br>
            <a:rPr lang="en-US" sz="1000" b="1" kern="1200" dirty="0"/>
          </a:br>
          <a:r>
            <a:rPr lang="en-US" sz="1000" b="1" kern="1200" dirty="0"/>
            <a:t>Local Workforce Boards</a:t>
          </a:r>
        </a:p>
      </dsp:txBody>
      <dsp:txXfrm>
        <a:off x="894536" y="2255778"/>
        <a:ext cx="751926" cy="751926"/>
      </dsp:txXfrm>
    </dsp:sp>
    <dsp:sp modelId="{E2C8949B-DCB2-904F-8C16-788C54900BBA}">
      <dsp:nvSpPr>
        <dsp:cNvPr id="0" name=""/>
        <dsp:cNvSpPr/>
      </dsp:nvSpPr>
      <dsp:spPr>
        <a:xfrm rot="10800000">
          <a:off x="1270499" y="1503852"/>
          <a:ext cx="1503852" cy="1503852"/>
        </a:xfrm>
        <a:prstGeom prst="triangle">
          <a:avLst/>
        </a:prstGeom>
        <a:solidFill>
          <a:srgbClr val="ECD4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solidFill>
                <a:schemeClr val="bg1"/>
              </a:solidFill>
            </a:rPr>
            <a:t>Employee/ Student</a:t>
          </a:r>
        </a:p>
      </dsp:txBody>
      <dsp:txXfrm rot="10800000">
        <a:off x="1646462" y="1503852"/>
        <a:ext cx="751926" cy="751926"/>
      </dsp:txXfrm>
    </dsp:sp>
    <dsp:sp modelId="{FDD86F8B-2B72-6B4B-B4BF-318064E3FAC2}">
      <dsp:nvSpPr>
        <dsp:cNvPr id="0" name=""/>
        <dsp:cNvSpPr/>
      </dsp:nvSpPr>
      <dsp:spPr>
        <a:xfrm>
          <a:off x="2022426" y="1503852"/>
          <a:ext cx="1503852" cy="1503852"/>
        </a:xfrm>
        <a:prstGeom prst="triangl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State</a:t>
          </a:r>
        </a:p>
      </dsp:txBody>
      <dsp:txXfrm>
        <a:off x="2398389" y="2255778"/>
        <a:ext cx="751926" cy="7519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A7B274-0CED-416D-8864-BC9FE478F4C4}"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3910515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B274-0CED-416D-8864-BC9FE478F4C4}"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268632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B274-0CED-416D-8864-BC9FE478F4C4}"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1718684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1" y="3869635"/>
            <a:ext cx="8767860" cy="1388165"/>
          </a:xfrm>
        </p:spPr>
        <p:txBody>
          <a:bodyPr>
            <a:normAutofit/>
          </a:bodyPr>
          <a:lstStyle>
            <a:lvl1pPr marL="0" indent="0" algn="ctr">
              <a:buNone/>
              <a:defRPr sz="2200">
                <a:solidFill>
                  <a:srgbClr val="FFFFFF"/>
                </a:solidFill>
              </a:defRPr>
            </a:lvl1pPr>
            <a:lvl2pPr marL="457189" indent="0" algn="ctr">
              <a:buNone/>
              <a:defRPr sz="2200"/>
            </a:lvl2pPr>
            <a:lvl3pPr marL="914377" indent="0" algn="ctr">
              <a:buNone/>
              <a:defRPr sz="22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D604C6E-47AC-4892-AA58-758E1B76CAD8}" type="datetime1">
              <a:rPr lang="en-US" smtClean="0"/>
              <a:pPr/>
              <a:t>10/10/2018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957742D-4DCB-4305-897E-8998553CBFC0}" type="slidenum">
              <a:rPr lang="en-US" smtClean="0"/>
              <a:pPr/>
              <a:t>‹#›</a:t>
            </a:fld>
            <a:endParaRPr lang="en-US" dirty="0"/>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55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1854823731"/>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1"/>
            <a:ext cx="8769096" cy="1363807"/>
          </a:xfrm>
        </p:spPr>
        <p:txBody>
          <a:bodyPr anchor="t">
            <a:normAutofit/>
          </a:bodyPr>
          <a:lstStyle>
            <a:lvl1pPr marL="0" indent="0" algn="ctr">
              <a:buNone/>
              <a:defRPr sz="2200">
                <a:solidFill>
                  <a:schemeClr val="accent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353622"/>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292805057"/>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8" name="Footer Placeholder 7"/>
          <p:cNvSpPr>
            <a:spLocks noGrp="1"/>
          </p:cNvSpPr>
          <p:nvPr>
            <p:ph type="ftr" sz="quarter" idx="11"/>
          </p:nvPr>
        </p:nvSpPr>
        <p:spPr/>
        <p:txBody>
          <a:bodyPr/>
          <a:lstStyle/>
          <a:p>
            <a:endParaRPr lang="en-US">
              <a:solidFill>
                <a:srgbClr val="A6B727"/>
              </a:solidFill>
            </a:endParaRPr>
          </a:p>
        </p:txBody>
      </p:sp>
      <p:sp>
        <p:nvSpPr>
          <p:cNvPr id="9" name="Slide Number Placeholder 8"/>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2320118097"/>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4" name="Footer Placeholder 3"/>
          <p:cNvSpPr>
            <a:spLocks noGrp="1"/>
          </p:cNvSpPr>
          <p:nvPr>
            <p:ph type="ftr" sz="quarter" idx="11"/>
          </p:nvPr>
        </p:nvSpPr>
        <p:spPr/>
        <p:txBody>
          <a:bodyPr/>
          <a:lstStyle/>
          <a:p>
            <a:endParaRPr lang="en-US">
              <a:solidFill>
                <a:srgbClr val="A6B727"/>
              </a:solidFill>
            </a:endParaRPr>
          </a:p>
        </p:txBody>
      </p:sp>
      <p:sp>
        <p:nvSpPr>
          <p:cNvPr id="5" name="Slide Number Placeholder 4"/>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2176673990"/>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3" name="Footer Placeholder 2"/>
          <p:cNvSpPr>
            <a:spLocks noGrp="1"/>
          </p:cNvSpPr>
          <p:nvPr>
            <p:ph type="ftr" sz="quarter" idx="11"/>
          </p:nvPr>
        </p:nvSpPr>
        <p:spPr/>
        <p:txBody>
          <a:bodyPr/>
          <a:lstStyle/>
          <a:p>
            <a:endParaRPr lang="en-US">
              <a:solidFill>
                <a:srgbClr val="A6B727"/>
              </a:solidFill>
            </a:endParaRPr>
          </a:p>
        </p:txBody>
      </p:sp>
      <p:sp>
        <p:nvSpPr>
          <p:cNvPr id="4" name="Slide Number Placeholder 3"/>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7353232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2686695694"/>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7B274-0CED-416D-8864-BC9FE478F4C4}"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390116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453531692"/>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324314935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1"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72411C-9AE7-456E-BB7C-71868A0EF7C5}" type="datetimeFigureOut">
              <a:rPr lang="en-US" smtClean="0">
                <a:solidFill>
                  <a:srgbClr val="A6B727"/>
                </a:solidFill>
              </a:rPr>
              <a:pPr/>
              <a:t>10/10/2018</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pPr algn="ctr"/>
            <a:fld id="{00000000-1234-1234-1234-123412341234}" type="slidenum">
              <a:rPr lang="en" smtClean="0">
                <a:solidFill>
                  <a:srgbClr val="A6B727"/>
                </a:solidFill>
              </a:rPr>
              <a:pPr algn="ctr"/>
              <a:t>‹#›</a:t>
            </a:fld>
            <a:endParaRPr lang="en">
              <a:solidFill>
                <a:srgbClr val="A6B727"/>
              </a:solidFill>
            </a:endParaRPr>
          </a:p>
        </p:txBody>
      </p:sp>
    </p:spTree>
    <p:extLst>
      <p:ext uri="{BB962C8B-B14F-4D97-AF65-F5344CB8AC3E}">
        <p14:creationId xmlns:p14="http://schemas.microsoft.com/office/powerpoint/2010/main" val="310036769"/>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60600" y="1597000"/>
            <a:ext cx="4578800" cy="3664000"/>
          </a:xfrm>
          <a:prstGeom prst="rect">
            <a:avLst/>
          </a:prstGeom>
        </p:spPr>
        <p:txBody>
          <a:bodyPr spcFirstLastPara="1" wrap="square" lIns="91425" tIns="91425" rIns="91425" bIns="91425" anchor="ctr" anchorCtr="0"/>
          <a:lstStyle>
            <a:lvl1pPr lvl="0"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1pPr>
            <a:lvl2pPr lvl="1"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2pPr>
            <a:lvl3pPr lvl="2"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3pPr>
            <a:lvl4pPr lvl="3"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4pPr>
            <a:lvl5pPr lvl="4"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5pPr>
            <a:lvl6pPr lvl="5"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6pPr>
            <a:lvl7pPr lvl="6"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7pPr>
            <a:lvl8pPr lvl="7"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8pPr>
            <a:lvl9pPr lvl="8" algn="ctr">
              <a:spcBef>
                <a:spcPts val="0"/>
              </a:spcBef>
              <a:spcAft>
                <a:spcPts val="0"/>
              </a:spcAft>
              <a:buClr>
                <a:srgbClr val="0B5394"/>
              </a:buClr>
              <a:buSzPts val="3600"/>
              <a:buFont typeface="Pangolin"/>
              <a:buNone/>
              <a:defRPr sz="4800">
                <a:solidFill>
                  <a:srgbClr val="0B5394"/>
                </a:solidFill>
                <a:latin typeface="Pangolin"/>
                <a:ea typeface="Pangolin"/>
                <a:cs typeface="Pangolin"/>
                <a:sym typeface="Pangolin"/>
              </a:defRPr>
            </a:lvl9pPr>
          </a:lstStyle>
          <a:p>
            <a:endParaRPr/>
          </a:p>
        </p:txBody>
      </p:sp>
    </p:spTree>
    <p:extLst>
      <p:ext uri="{BB962C8B-B14F-4D97-AF65-F5344CB8AC3E}">
        <p14:creationId xmlns:p14="http://schemas.microsoft.com/office/powerpoint/2010/main" val="2283147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155167" y="477847"/>
            <a:ext cx="7501600" cy="11432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7"/>
          <p:cNvSpPr txBox="1">
            <a:spLocks noGrp="1"/>
          </p:cNvSpPr>
          <p:nvPr>
            <p:ph type="body" idx="1"/>
          </p:nvPr>
        </p:nvSpPr>
        <p:spPr>
          <a:xfrm>
            <a:off x="1155167" y="1747733"/>
            <a:ext cx="3641200" cy="40568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8" name="Google Shape;28;p7"/>
          <p:cNvSpPr txBox="1">
            <a:spLocks noGrp="1"/>
          </p:cNvSpPr>
          <p:nvPr>
            <p:ph type="body" idx="2"/>
          </p:nvPr>
        </p:nvSpPr>
        <p:spPr>
          <a:xfrm>
            <a:off x="5015605" y="1747733"/>
            <a:ext cx="3641200" cy="40568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9" name="Google Shape;29;p7"/>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srgbClr val="A6B727"/>
                </a:solidFill>
              </a:rPr>
              <a:pPr algn="ctr"/>
              <a:t>‹#›</a:t>
            </a:fld>
            <a:endParaRPr>
              <a:solidFill>
                <a:srgbClr val="A6B727"/>
              </a:solidFill>
            </a:endParaRPr>
          </a:p>
        </p:txBody>
      </p:sp>
    </p:spTree>
    <p:extLst>
      <p:ext uri="{BB962C8B-B14F-4D97-AF65-F5344CB8AC3E}">
        <p14:creationId xmlns:p14="http://schemas.microsoft.com/office/powerpoint/2010/main" val="64804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155167" y="856413"/>
            <a:ext cx="5288800" cy="1143200"/>
          </a:xfrm>
          <a:prstGeom prst="rect">
            <a:avLst/>
          </a:prstGeom>
        </p:spPr>
        <p:txBody>
          <a:bodyPr spcFirstLastPara="1" wrap="square" lIns="91425" tIns="91425" rIns="91425" bIns="91425" anchor="b" anchorCtr="0"/>
          <a:lstStyle>
            <a:lvl1pPr lvl="0" rtl="0">
              <a:spcBef>
                <a:spcPts val="0"/>
              </a:spcBef>
              <a:spcAft>
                <a:spcPts val="0"/>
              </a:spcAft>
              <a:buSzPts val="2000"/>
              <a:buNone/>
              <a:defRPr sz="2667"/>
            </a:lvl1pPr>
            <a:lvl2pPr lvl="1" rtl="0">
              <a:spcBef>
                <a:spcPts val="0"/>
              </a:spcBef>
              <a:spcAft>
                <a:spcPts val="0"/>
              </a:spcAft>
              <a:buSzPts val="2000"/>
              <a:buNone/>
              <a:defRPr sz="2667"/>
            </a:lvl2pPr>
            <a:lvl3pPr lvl="2" rtl="0">
              <a:spcBef>
                <a:spcPts val="0"/>
              </a:spcBef>
              <a:spcAft>
                <a:spcPts val="0"/>
              </a:spcAft>
              <a:buSzPts val="2000"/>
              <a:buNone/>
              <a:defRPr sz="2667"/>
            </a:lvl3pPr>
            <a:lvl4pPr lvl="3" rtl="0">
              <a:spcBef>
                <a:spcPts val="0"/>
              </a:spcBef>
              <a:spcAft>
                <a:spcPts val="0"/>
              </a:spcAft>
              <a:buSzPts val="2000"/>
              <a:buNone/>
              <a:defRPr sz="2667"/>
            </a:lvl4pPr>
            <a:lvl5pPr lvl="4" rtl="0">
              <a:spcBef>
                <a:spcPts val="0"/>
              </a:spcBef>
              <a:spcAft>
                <a:spcPts val="0"/>
              </a:spcAft>
              <a:buSzPts val="2000"/>
              <a:buNone/>
              <a:defRPr sz="2667"/>
            </a:lvl5pPr>
            <a:lvl6pPr lvl="5" rtl="0">
              <a:spcBef>
                <a:spcPts val="0"/>
              </a:spcBef>
              <a:spcAft>
                <a:spcPts val="0"/>
              </a:spcAft>
              <a:buSzPts val="2000"/>
              <a:buNone/>
              <a:defRPr sz="2667"/>
            </a:lvl6pPr>
            <a:lvl7pPr lvl="6" rtl="0">
              <a:spcBef>
                <a:spcPts val="0"/>
              </a:spcBef>
              <a:spcAft>
                <a:spcPts val="0"/>
              </a:spcAft>
              <a:buSzPts val="2000"/>
              <a:buNone/>
              <a:defRPr sz="2667"/>
            </a:lvl7pPr>
            <a:lvl8pPr lvl="7" rtl="0">
              <a:spcBef>
                <a:spcPts val="0"/>
              </a:spcBef>
              <a:spcAft>
                <a:spcPts val="0"/>
              </a:spcAft>
              <a:buSzPts val="2000"/>
              <a:buNone/>
              <a:defRPr sz="2667"/>
            </a:lvl8pPr>
            <a:lvl9pPr lvl="8" rtl="0">
              <a:spcBef>
                <a:spcPts val="0"/>
              </a:spcBef>
              <a:spcAft>
                <a:spcPts val="0"/>
              </a:spcAft>
              <a:buSzPts val="2000"/>
              <a:buNone/>
              <a:defRPr sz="2667"/>
            </a:lvl9pPr>
          </a:lstStyle>
          <a:p>
            <a:endParaRPr/>
          </a:p>
        </p:txBody>
      </p:sp>
      <p:sp>
        <p:nvSpPr>
          <p:cNvPr id="23" name="Google Shape;23;p6"/>
          <p:cNvSpPr txBox="1">
            <a:spLocks noGrp="1"/>
          </p:cNvSpPr>
          <p:nvPr>
            <p:ph type="body" idx="1"/>
          </p:nvPr>
        </p:nvSpPr>
        <p:spPr>
          <a:xfrm>
            <a:off x="1155167" y="2145800"/>
            <a:ext cx="5288800" cy="3778000"/>
          </a:xfrm>
          <a:prstGeom prst="rect">
            <a:avLst/>
          </a:prstGeom>
        </p:spPr>
        <p:txBody>
          <a:bodyPr spcFirstLastPara="1" wrap="square" lIns="91425" tIns="91425" rIns="91425" bIns="91425" anchor="t" anchorCtr="0"/>
          <a:lstStyle>
            <a:lvl1pPr marL="609585" lvl="0" indent="-423323" rtl="0">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57189" rtl="0">
              <a:spcBef>
                <a:spcPts val="0"/>
              </a:spcBef>
              <a:spcAft>
                <a:spcPts val="0"/>
              </a:spcAft>
              <a:buSzPts val="1800"/>
              <a:buChar char="✗"/>
              <a:defRPr/>
            </a:lvl5pPr>
            <a:lvl6pPr marL="3657509" lvl="5" indent="-457189" rtl="0">
              <a:spcBef>
                <a:spcPts val="0"/>
              </a:spcBef>
              <a:spcAft>
                <a:spcPts val="0"/>
              </a:spcAft>
              <a:buSzPts val="1800"/>
              <a:buChar char="✗"/>
              <a:defRPr/>
            </a:lvl6pPr>
            <a:lvl7pPr marL="4267093" lvl="6" indent="-457189" rtl="0">
              <a:spcBef>
                <a:spcPts val="0"/>
              </a:spcBef>
              <a:spcAft>
                <a:spcPts val="0"/>
              </a:spcAft>
              <a:buSzPts val="1800"/>
              <a:buChar char="✗"/>
              <a:defRPr/>
            </a:lvl7pPr>
            <a:lvl8pPr marL="4876678" lvl="7" indent="-457189" rtl="0">
              <a:spcBef>
                <a:spcPts val="0"/>
              </a:spcBef>
              <a:spcAft>
                <a:spcPts val="0"/>
              </a:spcAft>
              <a:buSzPts val="1800"/>
              <a:buChar char="✗"/>
              <a:defRPr/>
            </a:lvl8pPr>
            <a:lvl9pPr marL="5486263" lvl="8" indent="-457189" rtl="0">
              <a:spcBef>
                <a:spcPts val="0"/>
              </a:spcBef>
              <a:spcAft>
                <a:spcPts val="0"/>
              </a:spcAft>
              <a:buSzPts val="1800"/>
              <a:buChar char="✗"/>
              <a:defRPr/>
            </a:lvl9pPr>
          </a:lstStyle>
          <a:p>
            <a:endParaRPr/>
          </a:p>
        </p:txBody>
      </p:sp>
      <p:sp>
        <p:nvSpPr>
          <p:cNvPr id="24" name="Google Shape;24;p6"/>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a:solidFill>
                  <a:srgbClr val="A6B727"/>
                </a:solidFill>
              </a:rPr>
              <a:pPr algn="ctr"/>
              <a:t>‹#›</a:t>
            </a:fld>
            <a:endParaRPr>
              <a:solidFill>
                <a:srgbClr val="A6B727"/>
              </a:solidFill>
            </a:endParaRPr>
          </a:p>
        </p:txBody>
      </p:sp>
    </p:spTree>
    <p:extLst>
      <p:ext uri="{BB962C8B-B14F-4D97-AF65-F5344CB8AC3E}">
        <p14:creationId xmlns:p14="http://schemas.microsoft.com/office/powerpoint/2010/main" val="987266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604700" y="2314333"/>
            <a:ext cx="4648400" cy="1546400"/>
          </a:xfrm>
          <a:prstGeom prst="rect">
            <a:avLst/>
          </a:prstGeom>
        </p:spPr>
        <p:txBody>
          <a:bodyPr spcFirstLastPara="1" wrap="square" lIns="91425" tIns="91425" rIns="91425" bIns="91425" anchor="b" anchorCtr="0"/>
          <a:lstStyle>
            <a:lvl1pPr lvl="0"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1pPr>
            <a:lvl2pPr lvl="1"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2pPr>
            <a:lvl3pPr lvl="2"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3pPr>
            <a:lvl4pPr lvl="3"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4pPr>
            <a:lvl5pPr lvl="4"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5pPr>
            <a:lvl6pPr lvl="5"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6pPr>
            <a:lvl7pPr lvl="6"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7pPr>
            <a:lvl8pPr lvl="7"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8pPr>
            <a:lvl9pPr lvl="8" algn="ctr" rtl="0">
              <a:spcBef>
                <a:spcPts val="0"/>
              </a:spcBef>
              <a:spcAft>
                <a:spcPts val="0"/>
              </a:spcAft>
              <a:buClr>
                <a:srgbClr val="0B5394"/>
              </a:buClr>
              <a:buSzPts val="3000"/>
              <a:buFont typeface="Pangolin"/>
              <a:buNone/>
              <a:defRPr sz="4000">
                <a:solidFill>
                  <a:srgbClr val="0B5394"/>
                </a:solidFill>
                <a:latin typeface="Pangolin"/>
                <a:ea typeface="Pangolin"/>
                <a:cs typeface="Pangolin"/>
                <a:sym typeface="Pangolin"/>
              </a:defRPr>
            </a:lvl9pPr>
          </a:lstStyle>
          <a:p>
            <a:endParaRPr/>
          </a:p>
        </p:txBody>
      </p:sp>
      <p:sp>
        <p:nvSpPr>
          <p:cNvPr id="13" name="Google Shape;13;p3"/>
          <p:cNvSpPr txBox="1">
            <a:spLocks noGrp="1"/>
          </p:cNvSpPr>
          <p:nvPr>
            <p:ph type="subTitle" idx="1"/>
          </p:nvPr>
        </p:nvSpPr>
        <p:spPr>
          <a:xfrm>
            <a:off x="3604700" y="3685136"/>
            <a:ext cx="4648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434343"/>
              </a:buClr>
              <a:buSzPts val="1400"/>
              <a:buFont typeface="Inconsolata"/>
              <a:buNone/>
              <a:defRPr>
                <a:solidFill>
                  <a:srgbClr val="434343"/>
                </a:solidFill>
                <a:latin typeface="Inconsolata"/>
                <a:ea typeface="Inconsolata"/>
                <a:cs typeface="Inconsolata"/>
                <a:sym typeface="Inconsolata"/>
              </a:defRPr>
            </a:lvl1pPr>
            <a:lvl2pPr lvl="1"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2pPr>
            <a:lvl3pPr lvl="2"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3pPr>
            <a:lvl4pPr lvl="3"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4pPr>
            <a:lvl5pPr lvl="4"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5pPr>
            <a:lvl6pPr lvl="5"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6pPr>
            <a:lvl7pPr lvl="6"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7pPr>
            <a:lvl8pPr lvl="7"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8pPr>
            <a:lvl9pPr lvl="8" algn="ctr" rtl="0">
              <a:spcBef>
                <a:spcPts val="0"/>
              </a:spcBef>
              <a:spcAft>
                <a:spcPts val="0"/>
              </a:spcAft>
              <a:buClr>
                <a:srgbClr val="434343"/>
              </a:buClr>
              <a:buSzPts val="3000"/>
              <a:buFont typeface="Inconsolata"/>
              <a:buNone/>
              <a:defRPr sz="4000">
                <a:solidFill>
                  <a:srgbClr val="434343"/>
                </a:solidFill>
                <a:latin typeface="Inconsolata"/>
                <a:ea typeface="Inconsolata"/>
                <a:cs typeface="Inconsolata"/>
                <a:sym typeface="Inconsolata"/>
              </a:defRPr>
            </a:lvl9pPr>
          </a:lstStyle>
          <a:p>
            <a:endParaRPr/>
          </a:p>
        </p:txBody>
      </p:sp>
    </p:spTree>
    <p:extLst>
      <p:ext uri="{BB962C8B-B14F-4D97-AF65-F5344CB8AC3E}">
        <p14:creationId xmlns:p14="http://schemas.microsoft.com/office/powerpoint/2010/main" val="2912310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p:cSld name="1_Blank">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4"/>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a:solidFill>
                  <a:srgbClr val="A6B727"/>
                </a:solidFill>
              </a:rPr>
              <a:pPr algn="ctr"/>
              <a:t>‹#›</a:t>
            </a:fld>
            <a:endParaRPr>
              <a:solidFill>
                <a:srgbClr val="A6B727"/>
              </a:solidFill>
            </a:endParaRPr>
          </a:p>
        </p:txBody>
      </p:sp>
    </p:spTree>
    <p:extLst>
      <p:ext uri="{BB962C8B-B14F-4D97-AF65-F5344CB8AC3E}">
        <p14:creationId xmlns:p14="http://schemas.microsoft.com/office/powerpoint/2010/main" val="506861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ostit">
  <p:cSld name="Blank postit">
    <p:bg>
      <p:bgPr>
        <a:blipFill>
          <a:blip r:embed="rId2">
            <a:alphaModFix/>
          </a:blip>
          <a:stretch>
            <a:fillRect/>
          </a:stretch>
        </a:blipFill>
        <a:effectLst/>
      </p:bgPr>
    </p:bg>
    <p:spTree>
      <p:nvGrpSpPr>
        <p:cNvPr id="1" name="Shape 44"/>
        <p:cNvGrpSpPr/>
        <p:nvPr/>
      </p:nvGrpSpPr>
      <p:grpSpPr>
        <a:xfrm>
          <a:off x="0" y="0"/>
          <a:ext cx="0" cy="0"/>
          <a:chOff x="0" y="0"/>
          <a:chExt cx="0" cy="0"/>
        </a:xfrm>
      </p:grpSpPr>
      <p:sp>
        <p:nvSpPr>
          <p:cNvPr id="45" name="Google Shape;45;p12"/>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ctr"/>
            <a:fld id="{00000000-1234-1234-1234-123412341234}" type="slidenum">
              <a:rPr lang="en">
                <a:solidFill>
                  <a:srgbClr val="A6B727"/>
                </a:solidFill>
              </a:rPr>
              <a:pPr algn="ctr"/>
              <a:t>‹#›</a:t>
            </a:fld>
            <a:endParaRPr>
              <a:solidFill>
                <a:srgbClr val="A6B727"/>
              </a:solidFill>
            </a:endParaRPr>
          </a:p>
        </p:txBody>
      </p:sp>
    </p:spTree>
    <p:extLst>
      <p:ext uri="{BB962C8B-B14F-4D97-AF65-F5344CB8AC3E}">
        <p14:creationId xmlns:p14="http://schemas.microsoft.com/office/powerpoint/2010/main" val="122066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1 column" type="tx">
  <p:cSld name="Title + 1 column">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1155167" y="477847"/>
            <a:ext cx="7501600" cy="11432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5"/>
          <p:cNvSpPr txBox="1">
            <a:spLocks noGrp="1"/>
          </p:cNvSpPr>
          <p:nvPr>
            <p:ph type="body" idx="1"/>
          </p:nvPr>
        </p:nvSpPr>
        <p:spPr>
          <a:xfrm>
            <a:off x="1155167" y="1739391"/>
            <a:ext cx="7501600" cy="40840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20" name="Google Shape;20;p5"/>
          <p:cNvSpPr txBox="1">
            <a:spLocks noGrp="1"/>
          </p:cNvSpPr>
          <p:nvPr>
            <p:ph type="sldNum" idx="12"/>
          </p:nvPr>
        </p:nvSpPr>
        <p:spPr>
          <a:xfrm>
            <a:off x="11621367" y="6235167"/>
            <a:ext cx="570800" cy="622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ctr"/>
            <a:fld id="{00000000-1234-1234-1234-123412341234}" type="slidenum">
              <a:rPr lang="en">
                <a:solidFill>
                  <a:srgbClr val="A6B727"/>
                </a:solidFill>
              </a:rPr>
              <a:pPr algn="ctr"/>
              <a:t>‹#›</a:t>
            </a:fld>
            <a:endParaRPr>
              <a:solidFill>
                <a:srgbClr val="A6B727"/>
              </a:solidFill>
            </a:endParaRPr>
          </a:p>
        </p:txBody>
      </p:sp>
    </p:spTree>
    <p:extLst>
      <p:ext uri="{BB962C8B-B14F-4D97-AF65-F5344CB8AC3E}">
        <p14:creationId xmlns:p14="http://schemas.microsoft.com/office/powerpoint/2010/main" val="337974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A7B274-0CED-416D-8864-BC9FE478F4C4}" type="datetimeFigureOut">
              <a:rPr lang="en-US" smtClean="0"/>
              <a:t>10/10/2018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3755127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7B274-0CED-416D-8864-BC9FE478F4C4}"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15818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7B274-0CED-416D-8864-BC9FE478F4C4}" type="datetimeFigureOut">
              <a:rPr lang="en-US" smtClean="0"/>
              <a:t>10/10/2018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1406159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7B274-0CED-416D-8864-BC9FE478F4C4}" type="datetimeFigureOut">
              <a:rPr lang="en-US" smtClean="0"/>
              <a:t>10/10/2018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367904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7B274-0CED-416D-8864-BC9FE478F4C4}" type="datetimeFigureOut">
              <a:rPr lang="en-US" smtClean="0"/>
              <a:t>10/10/2018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413963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B274-0CED-416D-8864-BC9FE478F4C4}"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415480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A7B274-0CED-416D-8864-BC9FE478F4C4}" type="datetimeFigureOut">
              <a:rPr lang="en-US" smtClean="0"/>
              <a:t>10/10/2018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FAC296-368E-467D-835D-12C963F8E537}" type="slidenum">
              <a:rPr lang="en-US" smtClean="0"/>
              <a:t>‹#›</a:t>
            </a:fld>
            <a:endParaRPr lang="en-US"/>
          </a:p>
        </p:txBody>
      </p:sp>
    </p:spTree>
    <p:extLst>
      <p:ext uri="{BB962C8B-B14F-4D97-AF65-F5344CB8AC3E}">
        <p14:creationId xmlns:p14="http://schemas.microsoft.com/office/powerpoint/2010/main" val="191615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7B274-0CED-416D-8864-BC9FE478F4C4}" type="datetimeFigureOut">
              <a:rPr lang="en-US" smtClean="0"/>
              <a:t>10/10/2018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AC296-368E-467D-835D-12C963F8E537}" type="slidenum">
              <a:rPr lang="en-US" smtClean="0"/>
              <a:t>‹#›</a:t>
            </a:fld>
            <a:endParaRPr lang="en-US"/>
          </a:p>
        </p:txBody>
      </p:sp>
    </p:spTree>
    <p:extLst>
      <p:ext uri="{BB962C8B-B14F-4D97-AF65-F5344CB8AC3E}">
        <p14:creationId xmlns:p14="http://schemas.microsoft.com/office/powerpoint/2010/main" val="2970955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2"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5" cy="365125"/>
          </a:xfrm>
          <a:prstGeom prst="rect">
            <a:avLst/>
          </a:prstGeom>
        </p:spPr>
        <p:txBody>
          <a:bodyPr vert="horz" lIns="91440" tIns="45720" rIns="91440" bIns="45720" rtlCol="0" anchor="ctr"/>
          <a:lstStyle>
            <a:lvl1pPr algn="l">
              <a:defRPr sz="1200">
                <a:solidFill>
                  <a:schemeClr val="accent1"/>
                </a:solidFill>
              </a:defRPr>
            </a:lvl1pPr>
          </a:lstStyle>
          <a:p>
            <a:pPr>
              <a:buClr>
                <a:srgbClr val="000000"/>
              </a:buClr>
              <a:buFont typeface="Arial"/>
              <a:buNone/>
            </a:pPr>
            <a:fld id="{BA72411C-9AE7-456E-BB7C-71868A0EF7C5}" type="datetimeFigureOut">
              <a:rPr lang="en-US" kern="0" smtClean="0">
                <a:solidFill>
                  <a:srgbClr val="A6B727"/>
                </a:solidFill>
                <a:latin typeface="Arial"/>
                <a:cs typeface="Arial"/>
                <a:sym typeface="Arial"/>
              </a:rPr>
              <a:pPr>
                <a:buClr>
                  <a:srgbClr val="000000"/>
                </a:buClr>
                <a:buFont typeface="Arial"/>
                <a:buNone/>
              </a:pPr>
              <a:t>10/10/2018</a:t>
            </a:fld>
            <a:endParaRPr lang="en-US" kern="0">
              <a:solidFill>
                <a:srgbClr val="A6B727"/>
              </a:solidFill>
              <a:latin typeface="Arial"/>
              <a:cs typeface="Arial"/>
              <a:sym typeface="Arial"/>
            </a:endParaRPr>
          </a:p>
        </p:txBody>
      </p:sp>
      <p:sp>
        <p:nvSpPr>
          <p:cNvPr id="5" name="Footer Placeholder 4"/>
          <p:cNvSpPr>
            <a:spLocks noGrp="1"/>
          </p:cNvSpPr>
          <p:nvPr>
            <p:ph type="ftr" sz="quarter" idx="3"/>
          </p:nvPr>
        </p:nvSpPr>
        <p:spPr>
          <a:xfrm>
            <a:off x="3949149" y="6223828"/>
            <a:ext cx="4717775" cy="365125"/>
          </a:xfrm>
          <a:prstGeom prst="rect">
            <a:avLst/>
          </a:prstGeom>
        </p:spPr>
        <p:txBody>
          <a:bodyPr vert="horz" lIns="91440" tIns="45720" rIns="91440" bIns="45720" rtlCol="0" anchor="ctr"/>
          <a:lstStyle>
            <a:lvl1pPr algn="ctr">
              <a:defRPr sz="1200">
                <a:solidFill>
                  <a:schemeClr val="accent1"/>
                </a:solidFill>
              </a:defRPr>
            </a:lvl1pPr>
          </a:lstStyle>
          <a:p>
            <a:pPr>
              <a:buClr>
                <a:srgbClr val="000000"/>
              </a:buClr>
              <a:buFont typeface="Arial"/>
              <a:buNone/>
            </a:pPr>
            <a:endParaRPr lang="en-US" kern="0">
              <a:solidFill>
                <a:srgbClr val="A6B727"/>
              </a:solidFill>
              <a:latin typeface="Arial"/>
              <a:cs typeface="Arial"/>
              <a:sym typeface="Arial"/>
            </a:endParaRPr>
          </a:p>
        </p:txBody>
      </p:sp>
      <p:sp>
        <p:nvSpPr>
          <p:cNvPr id="6" name="Slide Number Placeholder 5"/>
          <p:cNvSpPr>
            <a:spLocks noGrp="1"/>
          </p:cNvSpPr>
          <p:nvPr>
            <p:ph type="sldNum" sz="quarter" idx="4"/>
          </p:nvPr>
        </p:nvSpPr>
        <p:spPr>
          <a:xfrm>
            <a:off x="9329532"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lgn="ctr">
              <a:buClr>
                <a:srgbClr val="000000"/>
              </a:buClr>
              <a:buFont typeface="Arial"/>
              <a:buNone/>
            </a:pPr>
            <a:fld id="{00000000-1234-1234-1234-123412341234}" type="slidenum">
              <a:rPr lang="en" kern="0" smtClean="0">
                <a:solidFill>
                  <a:srgbClr val="A6B727"/>
                </a:solidFill>
                <a:latin typeface="Arial"/>
                <a:cs typeface="Arial"/>
                <a:sym typeface="Arial"/>
              </a:rPr>
              <a:pPr algn="ctr">
                <a:buClr>
                  <a:srgbClr val="000000"/>
                </a:buClr>
                <a:buFont typeface="Arial"/>
                <a:buNone/>
              </a:pPr>
              <a:t>‹#›</a:t>
            </a:fld>
            <a:endParaRPr lang="en" kern="0">
              <a:solidFill>
                <a:srgbClr val="A6B727"/>
              </a:solidFill>
              <a:latin typeface="Arial"/>
              <a:cs typeface="Arial"/>
              <a:sym typeface="Arial"/>
            </a:endParaRPr>
          </a:p>
        </p:txBody>
      </p:sp>
    </p:spTree>
    <p:extLst>
      <p:ext uri="{BB962C8B-B14F-4D97-AF65-F5344CB8AC3E}">
        <p14:creationId xmlns:p14="http://schemas.microsoft.com/office/powerpoint/2010/main" val="3845458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fade thruBlk="1"/>
  </p:transition>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594" indent="-182875" algn="l" defTabSz="914377"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189"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02"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15"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28" indent="-182875"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960"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953"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945"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938" indent="-228594" algn="l" defTabSz="914377"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12192000" cy="5257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25780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7488"/>
          <a:stretch/>
        </p:blipFill>
        <p:spPr>
          <a:xfrm>
            <a:off x="4583643" y="5683715"/>
            <a:ext cx="3066622" cy="714375"/>
          </a:xfrm>
          <a:prstGeom prst="rect">
            <a:avLst/>
          </a:prstGeom>
        </p:spPr>
      </p:pic>
      <p:sp>
        <p:nvSpPr>
          <p:cNvPr id="7" name="Rectangle 6"/>
          <p:cNvSpPr/>
          <p:nvPr/>
        </p:nvSpPr>
        <p:spPr>
          <a:xfrm>
            <a:off x="1387620" y="1401702"/>
            <a:ext cx="9458668" cy="2385268"/>
          </a:xfrm>
          <a:prstGeom prst="rect">
            <a:avLst/>
          </a:prstGeom>
        </p:spPr>
        <p:txBody>
          <a:bodyPr wrap="square">
            <a:spAutoFit/>
          </a:bodyPr>
          <a:lstStyle/>
          <a:p>
            <a:pPr algn="ctr"/>
            <a:r>
              <a:rPr lang="en-US" sz="4000" b="1" dirty="0" smtClean="0">
                <a:solidFill>
                  <a:schemeClr val="bg1"/>
                </a:solidFill>
                <a:effectLst>
                  <a:outerShdw blurRad="38100" dist="38100" dir="2700000" algn="tl">
                    <a:srgbClr val="000000">
                      <a:alpha val="43137"/>
                    </a:srgbClr>
                  </a:outerShdw>
                </a:effectLst>
                <a:latin typeface="Franklin Gothic Medium" panose="020B0603020102020204" pitchFamily="34" charset="0"/>
              </a:rPr>
              <a:t>Building Indiana’s 21st Century Workforce</a:t>
            </a:r>
            <a:endParaRPr lang="en-US" sz="1100" b="1" dirty="0" smtClean="0">
              <a:solidFill>
                <a:schemeClr val="bg1"/>
              </a:solidFill>
              <a:latin typeface="Rockwell" pitchFamily="18" charset="0"/>
            </a:endParaRPr>
          </a:p>
          <a:p>
            <a:pPr algn="ctr"/>
            <a:endParaRPr lang="en-US" sz="1100" b="1" dirty="0">
              <a:solidFill>
                <a:schemeClr val="bg1"/>
              </a:solidFill>
              <a:latin typeface="Rockwell" pitchFamily="18" charset="0"/>
            </a:endParaRPr>
          </a:p>
          <a:p>
            <a:pPr algn="ctr"/>
            <a:endParaRPr lang="en-US" sz="1100" b="1" dirty="0">
              <a:solidFill>
                <a:schemeClr val="bg1"/>
              </a:solidFill>
              <a:latin typeface="Rockwell" pitchFamily="18" charset="0"/>
            </a:endParaRPr>
          </a:p>
          <a:p>
            <a:pPr algn="ctr"/>
            <a:endParaRPr lang="en-US" sz="2800" dirty="0">
              <a:solidFill>
                <a:schemeClr val="bg1"/>
              </a:solidFill>
              <a:latin typeface="Calibri" panose="020F0502020204030204" pitchFamily="34" charset="0"/>
            </a:endParaRPr>
          </a:p>
          <a:p>
            <a:pPr algn="ctr"/>
            <a:r>
              <a:rPr lang="en-US" sz="2500" dirty="0" smtClean="0">
                <a:solidFill>
                  <a:schemeClr val="bg1"/>
                </a:solidFill>
                <a:latin typeface="Franklin Gothic Medium" panose="020B0603020102020204" pitchFamily="34" charset="0"/>
              </a:rPr>
              <a:t>Governor’s Workforce Cabinet</a:t>
            </a:r>
            <a:endParaRPr lang="en-US" sz="2500" dirty="0">
              <a:solidFill>
                <a:schemeClr val="bg1"/>
              </a:solidFill>
              <a:latin typeface="Franklin Gothic Medium" panose="020B0603020102020204" pitchFamily="34" charset="0"/>
            </a:endParaRPr>
          </a:p>
          <a:p>
            <a:pPr algn="ctr"/>
            <a:endParaRPr lang="en-US" sz="1400" dirty="0">
              <a:solidFill>
                <a:schemeClr val="bg1">
                  <a:lumMod val="85000"/>
                </a:schemeClr>
              </a:solidFill>
              <a:latin typeface="Franklin Gothic Medium" panose="020B0603020102020204" pitchFamily="34" charset="0"/>
            </a:endParaRPr>
          </a:p>
          <a:p>
            <a:pPr algn="ctr"/>
            <a:r>
              <a:rPr lang="en-US" sz="2000" dirty="0" smtClean="0">
                <a:solidFill>
                  <a:srgbClr val="CC9900"/>
                </a:solidFill>
                <a:latin typeface="Franklin Gothic Medium" panose="020B0603020102020204" pitchFamily="34" charset="0"/>
              </a:rPr>
              <a:t>October 11, 2018</a:t>
            </a:r>
            <a:endParaRPr lang="en-US" sz="2000" dirty="0">
              <a:solidFill>
                <a:srgbClr val="CC9900"/>
              </a:solidFill>
              <a:latin typeface="Franklin Gothic Medium" panose="020B0603020102020204" pitchFamily="34" charset="0"/>
            </a:endParaRPr>
          </a:p>
        </p:txBody>
      </p:sp>
    </p:spTree>
    <p:extLst>
      <p:ext uri="{BB962C8B-B14F-4D97-AF65-F5344CB8AC3E}">
        <p14:creationId xmlns:p14="http://schemas.microsoft.com/office/powerpoint/2010/main" val="141503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Career Navigation: K-12 Students</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9" name="Diagram 8">
            <a:extLst>
              <a:ext uri="{FF2B5EF4-FFF2-40B4-BE49-F238E27FC236}">
                <a16:creationId xmlns:a16="http://schemas.microsoft.com/office/drawing/2014/main" xmlns="" id="{5E9BFDD7-FEAB-8041-8863-F36A98E7F064}"/>
              </a:ext>
            </a:extLst>
          </p:cNvPr>
          <p:cNvGraphicFramePr/>
          <p:nvPr>
            <p:extLst>
              <p:ext uri="{D42A27DB-BD31-4B8C-83A1-F6EECF244321}">
                <p14:modId xmlns:p14="http://schemas.microsoft.com/office/powerpoint/2010/main" val="4094391757"/>
              </p:ext>
            </p:extLst>
          </p:nvPr>
        </p:nvGraphicFramePr>
        <p:xfrm>
          <a:off x="0" y="2756437"/>
          <a:ext cx="3948599" cy="290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oogle Shape;191;p31" descr="Death_to_stock_communicate_hands_1.jpg">
            <a:extLst>
              <a:ext uri="{FF2B5EF4-FFF2-40B4-BE49-F238E27FC236}">
                <a16:creationId xmlns:a16="http://schemas.microsoft.com/office/drawing/2014/main" xmlns="" id="{0F146C23-495D-3946-A60D-AE3916B41485}"/>
              </a:ext>
            </a:extLst>
          </p:cNvPr>
          <p:cNvPicPr preferRelativeResize="0"/>
          <p:nvPr/>
        </p:nvPicPr>
        <p:blipFill rotWithShape="1">
          <a:blip r:embed="rId8">
            <a:alphaModFix/>
          </a:blip>
          <a:srcRect/>
          <a:stretch/>
        </p:blipFill>
        <p:spPr>
          <a:xfrm rot="123228">
            <a:off x="10045040" y="1792250"/>
            <a:ext cx="1607232" cy="1607232"/>
          </a:xfrm>
          <a:prstGeom prst="rect">
            <a:avLst/>
          </a:prstGeom>
          <a:noFill/>
          <a:ln>
            <a:noFill/>
          </a:ln>
        </p:spPr>
      </p:pic>
      <p:sp>
        <p:nvSpPr>
          <p:cNvPr id="12" name="Google Shape;112;p23"/>
          <p:cNvSpPr txBox="1">
            <a:spLocks/>
          </p:cNvSpPr>
          <p:nvPr/>
        </p:nvSpPr>
        <p:spPr>
          <a:xfrm>
            <a:off x="3675092" y="2336773"/>
            <a:ext cx="5657594" cy="178409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chemeClr val="tx1"/>
              </a:buClr>
              <a:buFont typeface="Wingdings" pitchFamily="2" charset="2"/>
              <a:buChar char="Ø"/>
            </a:pPr>
            <a:r>
              <a:rPr lang="en-US" sz="2000" dirty="0" smtClean="0">
                <a:cs typeface="Times New Roman" panose="02020603050405020304" pitchFamily="18" charset="0"/>
              </a:rPr>
              <a:t>An effective Career Navigation System will require engagement from:</a:t>
            </a:r>
          </a:p>
          <a:p>
            <a:pPr marL="1200150" lvl="2" indent="-285750">
              <a:buClr>
                <a:schemeClr val="tx1"/>
              </a:buClr>
            </a:pPr>
            <a:r>
              <a:rPr lang="en-US" b="1" dirty="0" smtClean="0">
                <a:solidFill>
                  <a:srgbClr val="FF0000"/>
                </a:solidFill>
                <a:cs typeface="Times New Roman" panose="02020603050405020304" pitchFamily="18" charset="0"/>
              </a:rPr>
              <a:t>Parents/Adults</a:t>
            </a:r>
          </a:p>
          <a:p>
            <a:pPr marL="1200150" lvl="2" indent="-285750">
              <a:buClr>
                <a:schemeClr val="tx1"/>
              </a:buClr>
            </a:pPr>
            <a:r>
              <a:rPr lang="en-US" b="1" dirty="0" smtClean="0">
                <a:solidFill>
                  <a:srgbClr val="00B050"/>
                </a:solidFill>
                <a:cs typeface="Times New Roman" panose="02020603050405020304" pitchFamily="18" charset="0"/>
              </a:rPr>
              <a:t>Schools</a:t>
            </a:r>
            <a:r>
              <a:rPr lang="en-US" b="1" dirty="0" smtClean="0">
                <a:cs typeface="Times New Roman" panose="02020603050405020304" pitchFamily="18" charset="0"/>
              </a:rPr>
              <a:t> – </a:t>
            </a:r>
            <a:r>
              <a:rPr lang="en-US" dirty="0" smtClean="0">
                <a:cs typeface="Times New Roman" panose="02020603050405020304" pitchFamily="18" charset="0"/>
              </a:rPr>
              <a:t>local and state support</a:t>
            </a:r>
          </a:p>
          <a:p>
            <a:pPr marL="1200150" lvl="2" indent="-285750">
              <a:buClr>
                <a:schemeClr val="tx1"/>
              </a:buClr>
            </a:pPr>
            <a:r>
              <a:rPr lang="en-US" b="1" dirty="0" smtClean="0">
                <a:solidFill>
                  <a:srgbClr val="0070C0"/>
                </a:solidFill>
                <a:cs typeface="Times New Roman" panose="02020603050405020304" pitchFamily="18" charset="0"/>
              </a:rPr>
              <a:t>Employers</a:t>
            </a:r>
            <a:endParaRPr lang="en-US" b="1" dirty="0">
              <a:solidFill>
                <a:srgbClr val="0070C0"/>
              </a:solidFill>
              <a:cs typeface="Times New Roman" panose="02020603050405020304" pitchFamily="18" charset="0"/>
            </a:endParaRPr>
          </a:p>
        </p:txBody>
      </p:sp>
      <p:sp>
        <p:nvSpPr>
          <p:cNvPr id="13" name="Rectangle 12">
            <a:extLst>
              <a:ext uri="{FF2B5EF4-FFF2-40B4-BE49-F238E27FC236}">
                <a16:creationId xmlns:a16="http://schemas.microsoft.com/office/drawing/2014/main" xmlns="" id="{27A43B6B-27E2-E247-8B9C-14677C8776FE}"/>
              </a:ext>
            </a:extLst>
          </p:cNvPr>
          <p:cNvSpPr/>
          <p:nvPr/>
        </p:nvSpPr>
        <p:spPr>
          <a:xfrm>
            <a:off x="3675092" y="4586464"/>
            <a:ext cx="5468908" cy="923330"/>
          </a:xfrm>
          <a:prstGeom prst="rect">
            <a:avLst/>
          </a:prstGeom>
        </p:spPr>
        <p:txBody>
          <a:bodyPr wrap="square">
            <a:spAutoFit/>
          </a:bodyPr>
          <a:lstStyle/>
          <a:p>
            <a:pPr marL="285750" indent="-285750">
              <a:buFont typeface="Wingdings" pitchFamily="2" charset="2"/>
              <a:buChar char="Ø"/>
            </a:pPr>
            <a:r>
              <a:rPr lang="en-US" dirty="0">
                <a:latin typeface="+mn-lt"/>
                <a:cs typeface="Times New Roman" panose="02020603050405020304" pitchFamily="18" charset="0"/>
              </a:rPr>
              <a:t>In Indiana, strengthening our workforce means all of us have the responsibility to support students as they prepare for their future careers.</a:t>
            </a:r>
          </a:p>
        </p:txBody>
      </p:sp>
    </p:spTree>
    <p:extLst>
      <p:ext uri="{BB962C8B-B14F-4D97-AF65-F5344CB8AC3E}">
        <p14:creationId xmlns:p14="http://schemas.microsoft.com/office/powerpoint/2010/main" val="2342326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Career Navigation: K-12 Students</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324541"/>
            <a:ext cx="11189970" cy="11298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3200" b="1" dirty="0" smtClean="0">
                <a:solidFill>
                  <a:schemeClr val="accent5">
                    <a:lumMod val="50000"/>
                  </a:schemeClr>
                </a:solidFill>
                <a:latin typeface="Franklin Gothic Medium" panose="020B0603020102020204" pitchFamily="34" charset="0"/>
                <a:cs typeface="Arial" pitchFamily="34" charset="0"/>
              </a:rPr>
              <a:t>This navigation system will create a seamless, constant connection for students from K-12 to postsecondary/career. </a:t>
            </a:r>
            <a:endParaRPr lang="en-US" sz="2000" dirty="0" smtClean="0">
              <a:solidFill>
                <a:schemeClr val="accent5">
                  <a:lumMod val="50000"/>
                </a:schemeClr>
              </a:solidFill>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15" name="Diagram 14">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3721740289"/>
              </p:ext>
            </p:extLst>
          </p:nvPr>
        </p:nvGraphicFramePr>
        <p:xfrm>
          <a:off x="2126056" y="4401478"/>
          <a:ext cx="7939888" cy="172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xmlns="" id="{5242B599-A28F-9749-B0C0-A396C0BE5494}"/>
              </a:ext>
            </a:extLst>
          </p:cNvPr>
          <p:cNvSpPr txBox="1"/>
          <p:nvPr/>
        </p:nvSpPr>
        <p:spPr>
          <a:xfrm>
            <a:off x="5363488" y="3939813"/>
            <a:ext cx="1465023" cy="461665"/>
          </a:xfrm>
          <a:prstGeom prst="rect">
            <a:avLst/>
          </a:prstGeom>
          <a:noFill/>
        </p:spPr>
        <p:txBody>
          <a:bodyPr wrap="square" rtlCol="0">
            <a:spAutoFit/>
          </a:bodyPr>
          <a:lstStyle/>
          <a:p>
            <a:r>
              <a:rPr lang="en-US" sz="2400" b="1" dirty="0"/>
              <a:t>GRADES</a:t>
            </a:r>
          </a:p>
        </p:txBody>
      </p:sp>
    </p:spTree>
    <p:extLst>
      <p:ext uri="{BB962C8B-B14F-4D97-AF65-F5344CB8AC3E}">
        <p14:creationId xmlns:p14="http://schemas.microsoft.com/office/powerpoint/2010/main" val="427935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Engage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Content Placeholder 2">
            <a:extLst>
              <a:ext uri="{FF2B5EF4-FFF2-40B4-BE49-F238E27FC236}">
                <a16:creationId xmlns:a16="http://schemas.microsoft.com/office/drawing/2014/main" xmlns="" id="{AB30B2B0-82DC-594C-ABA5-A5BE47DD0B26}"/>
              </a:ext>
            </a:extLst>
          </p:cNvPr>
          <p:cNvSpPr txBox="1">
            <a:spLocks/>
          </p:cNvSpPr>
          <p:nvPr/>
        </p:nvSpPr>
        <p:spPr>
          <a:xfrm>
            <a:off x="236947" y="1947553"/>
            <a:ext cx="8527044" cy="2946925"/>
          </a:xfrm>
          <a:prstGeom prst="rect">
            <a:avLst/>
          </a:prstGeom>
        </p:spPr>
        <p:txBody>
          <a:bodyPr>
            <a:normAutofit fontScale="4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3500" dirty="0">
              <a:latin typeface="+mn-lt"/>
              <a:cs typeface="Times New Roman" panose="02020603050405020304" pitchFamily="18" charset="0"/>
            </a:endParaRPr>
          </a:p>
          <a:p>
            <a:r>
              <a:rPr lang="en-US" sz="4000" b="1" u="sng" dirty="0">
                <a:latin typeface="+mn-lt"/>
              </a:rPr>
              <a:t>Engage</a:t>
            </a:r>
            <a:r>
              <a:rPr lang="en-US" sz="4000" dirty="0">
                <a:latin typeface="+mn-lt"/>
              </a:rPr>
              <a:t>: For grades K-5, in order to focus on </a:t>
            </a:r>
            <a:r>
              <a:rPr lang="en-US" sz="4000" b="1" i="1" dirty="0">
                <a:latin typeface="+mn-lt"/>
              </a:rPr>
              <a:t>engaging students earlier </a:t>
            </a:r>
            <a:r>
              <a:rPr lang="en-US" sz="4000" dirty="0">
                <a:latin typeface="+mn-lt"/>
              </a:rPr>
              <a:t>in their learning to connect education and careers/jobs, the recommended items for the menu are: </a:t>
            </a:r>
            <a:endParaRPr lang="en-US" sz="4000" dirty="0" smtClean="0">
              <a:latin typeface="+mn-lt"/>
            </a:endParaRPr>
          </a:p>
          <a:p>
            <a:endParaRPr lang="en-US" sz="4000" dirty="0">
              <a:latin typeface="+mn-lt"/>
            </a:endParaRPr>
          </a:p>
          <a:p>
            <a:r>
              <a:rPr lang="en-US" sz="4000" dirty="0">
                <a:latin typeface="+mn-lt"/>
              </a:rPr>
              <a:t>•	</a:t>
            </a:r>
            <a:r>
              <a:rPr lang="en-US" sz="4000" dirty="0" smtClean="0">
                <a:latin typeface="+mn-lt"/>
              </a:rPr>
              <a:t>Research </a:t>
            </a:r>
            <a:r>
              <a:rPr lang="en-US" sz="4000" dirty="0">
                <a:latin typeface="+mn-lt"/>
              </a:rPr>
              <a:t>a career/job each year</a:t>
            </a:r>
          </a:p>
          <a:p>
            <a:r>
              <a:rPr lang="en-US" sz="4000" dirty="0">
                <a:latin typeface="+mn-lt"/>
              </a:rPr>
              <a:t>•	Model a career for a class presentation each year </a:t>
            </a:r>
          </a:p>
          <a:p>
            <a:r>
              <a:rPr lang="en-US" sz="4000" dirty="0">
                <a:latin typeface="+mn-lt"/>
              </a:rPr>
              <a:t>•	Demonstration of Employability Skills Standards, developed by Department of Education </a:t>
            </a:r>
            <a:r>
              <a:rPr lang="en-US" sz="4000" dirty="0" smtClean="0">
                <a:latin typeface="+mn-lt"/>
              </a:rPr>
              <a:t>	in conjunction </a:t>
            </a:r>
            <a:r>
              <a:rPr lang="en-US" sz="4000" dirty="0">
                <a:latin typeface="+mn-lt"/>
              </a:rPr>
              <a:t>with the Department of Workforce Development and the employability </a:t>
            </a:r>
            <a:r>
              <a:rPr lang="en-US" sz="4000" dirty="0" smtClean="0">
                <a:latin typeface="+mn-lt"/>
              </a:rPr>
              <a:t>	skills standards </a:t>
            </a:r>
            <a:r>
              <a:rPr lang="en-US" sz="4000" dirty="0">
                <a:latin typeface="+mn-lt"/>
              </a:rPr>
              <a:t>committee each year as described in the standards</a:t>
            </a:r>
          </a:p>
          <a:p>
            <a:r>
              <a:rPr lang="en-US" sz="4000" dirty="0">
                <a:latin typeface="+mn-lt"/>
              </a:rPr>
              <a:t>•	Teacher led ‘What is a Job (&amp; its purpose)’ lessons to students each year </a:t>
            </a:r>
          </a:p>
          <a:p>
            <a:r>
              <a:rPr lang="en-US" sz="4000" dirty="0">
                <a:latin typeface="+mn-lt"/>
              </a:rPr>
              <a:t>•	Establishment of a parent participation event through Career Day/Night in grade 5</a:t>
            </a:r>
          </a:p>
          <a:p>
            <a:r>
              <a:rPr lang="en-US" sz="4000" dirty="0">
                <a:latin typeface="+mn-lt"/>
              </a:rPr>
              <a:t>•	Assignment of each student to a classroom job which utilizes employability skills each </a:t>
            </a:r>
            <a:r>
              <a:rPr lang="en-US" sz="4000" dirty="0" smtClean="0">
                <a:latin typeface="+mn-lt"/>
              </a:rPr>
              <a:t>	year</a:t>
            </a:r>
            <a:endParaRPr lang="en-US" sz="4000" dirty="0">
              <a:latin typeface="+mn-lt"/>
            </a:endParaRPr>
          </a:p>
          <a:p>
            <a:r>
              <a:rPr lang="en-US" sz="4000" dirty="0">
                <a:latin typeface="+mn-lt"/>
              </a:rPr>
              <a:t>•	Teaching project-based learning each year</a:t>
            </a:r>
          </a:p>
          <a:p>
            <a:endParaRPr lang="en-US" sz="4000" dirty="0"/>
          </a:p>
        </p:txBody>
      </p:sp>
      <p:graphicFrame>
        <p:nvGraphicFramePr>
          <p:cNvPr id="14" name="Diagram 13">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3674524333"/>
              </p:ext>
            </p:extLst>
          </p:nvPr>
        </p:nvGraphicFramePr>
        <p:xfrm>
          <a:off x="1478414" y="4894478"/>
          <a:ext cx="8173586" cy="1221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616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Explore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10" name="Diagram 9">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2443153593"/>
              </p:ext>
            </p:extLst>
          </p:nvPr>
        </p:nvGraphicFramePr>
        <p:xfrm>
          <a:off x="1391328" y="4851596"/>
          <a:ext cx="8351182" cy="140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xmlns="" id="{70F8114A-8502-4B48-A87D-BBF8728662D4}"/>
              </a:ext>
            </a:extLst>
          </p:cNvPr>
          <p:cNvSpPr txBox="1"/>
          <p:nvPr/>
        </p:nvSpPr>
        <p:spPr>
          <a:xfrm>
            <a:off x="236947" y="2086791"/>
            <a:ext cx="11074275" cy="2585323"/>
          </a:xfrm>
          <a:prstGeom prst="rect">
            <a:avLst/>
          </a:prstGeom>
          <a:noFill/>
        </p:spPr>
        <p:txBody>
          <a:bodyPr wrap="square" rtlCol="0">
            <a:spAutoFit/>
          </a:bodyPr>
          <a:lstStyle/>
          <a:p>
            <a:r>
              <a:rPr lang="en-US" b="1" u="sng" dirty="0"/>
              <a:t>Explore</a:t>
            </a:r>
            <a:r>
              <a:rPr lang="en-US" dirty="0"/>
              <a:t>: Students need a personal connection and the </a:t>
            </a:r>
            <a:r>
              <a:rPr lang="en-US" b="1" i="1" dirty="0"/>
              <a:t>ability to explore a future that fits their skills</a:t>
            </a:r>
            <a:r>
              <a:rPr lang="en-US" dirty="0"/>
              <a:t>. Without this connection students may disengage or worse, stop trying. The menu for grades 6-8 includes: </a:t>
            </a:r>
          </a:p>
          <a:p>
            <a:r>
              <a:rPr lang="en-US" dirty="0"/>
              <a:t>•	Create a graduation plan that will be saved electronically and can be revisited at any point through </a:t>
            </a:r>
            <a:r>
              <a:rPr lang="en-US" dirty="0" smtClean="0"/>
              <a:t>	graduation </a:t>
            </a:r>
            <a:r>
              <a:rPr lang="en-US" dirty="0"/>
              <a:t>and beyond but will be reviewed each year  (this graduation plan will be discussed in further </a:t>
            </a:r>
            <a:r>
              <a:rPr lang="en-US" dirty="0" smtClean="0"/>
              <a:t>	detail </a:t>
            </a:r>
            <a:r>
              <a:rPr lang="en-US" dirty="0"/>
              <a:t>later in the report) </a:t>
            </a:r>
          </a:p>
          <a:p>
            <a:r>
              <a:rPr lang="en-US" dirty="0"/>
              <a:t>•	Parent/guardian review of a student’s plan</a:t>
            </a:r>
          </a:p>
          <a:p>
            <a:r>
              <a:rPr lang="en-US" dirty="0"/>
              <a:t>•	Demonstration of Employability Skills Standards, developed by Department of Education in conjunction </a:t>
            </a:r>
            <a:r>
              <a:rPr lang="en-US" dirty="0" smtClean="0"/>
              <a:t>	with </a:t>
            </a:r>
            <a:r>
              <a:rPr lang="en-US" dirty="0"/>
              <a:t>the Department of Workforce Development and the employability skills standards committee each </a:t>
            </a:r>
            <a:r>
              <a:rPr lang="en-US" dirty="0" smtClean="0"/>
              <a:t>	year </a:t>
            </a:r>
            <a:r>
              <a:rPr lang="en-US" dirty="0"/>
              <a:t>as described in the standards</a:t>
            </a:r>
          </a:p>
        </p:txBody>
      </p:sp>
    </p:spTree>
    <p:extLst>
      <p:ext uri="{BB962C8B-B14F-4D97-AF65-F5344CB8AC3E}">
        <p14:creationId xmlns:p14="http://schemas.microsoft.com/office/powerpoint/2010/main" val="466560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Explore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Rectangle 8"/>
          <p:cNvSpPr/>
          <p:nvPr/>
        </p:nvSpPr>
        <p:spPr>
          <a:xfrm>
            <a:off x="743131" y="2822030"/>
            <a:ext cx="9750697" cy="1754326"/>
          </a:xfrm>
          <a:prstGeom prst="rect">
            <a:avLst/>
          </a:prstGeom>
        </p:spPr>
        <p:txBody>
          <a:bodyPr wrap="square">
            <a:spAutoFit/>
          </a:bodyPr>
          <a:lstStyle/>
          <a:p>
            <a:r>
              <a:rPr lang="en-US" dirty="0"/>
              <a:t>•	Student completion of and teacher use of a career exploration tool  (this tool will be </a:t>
            </a:r>
            <a:r>
              <a:rPr lang="en-US" dirty="0" smtClean="0"/>
              <a:t>	discussed </a:t>
            </a:r>
            <a:r>
              <a:rPr lang="en-US" dirty="0"/>
              <a:t>in further detail later in the report</a:t>
            </a:r>
          </a:p>
          <a:p>
            <a:r>
              <a:rPr lang="en-US" dirty="0"/>
              <a:t>•	Scheduled visits to employers in at least each key economic sector each year</a:t>
            </a:r>
          </a:p>
          <a:p>
            <a:r>
              <a:rPr lang="en-US" dirty="0"/>
              <a:t>•	Hands-on, engaged/interactive industry experiences (ex: JA job spark) grade 8</a:t>
            </a:r>
          </a:p>
          <a:p>
            <a:r>
              <a:rPr lang="en-US" dirty="0"/>
              <a:t>•	Teacher participation in teacher externships to integrate knowledge in to classroom </a:t>
            </a:r>
          </a:p>
          <a:p>
            <a:r>
              <a:rPr lang="en-US" dirty="0"/>
              <a:t>•	Employer participation in mentoring students in mentor program each year </a:t>
            </a:r>
          </a:p>
        </p:txBody>
      </p:sp>
      <p:sp>
        <p:nvSpPr>
          <p:cNvPr id="10" name="TextBox 9">
            <a:extLst>
              <a:ext uri="{FF2B5EF4-FFF2-40B4-BE49-F238E27FC236}">
                <a16:creationId xmlns:a16="http://schemas.microsoft.com/office/drawing/2014/main" xmlns="" id="{E3AD0F15-5619-A640-9903-3E07872BFB69}"/>
              </a:ext>
            </a:extLst>
          </p:cNvPr>
          <p:cNvSpPr txBox="1"/>
          <p:nvPr/>
        </p:nvSpPr>
        <p:spPr>
          <a:xfrm>
            <a:off x="236947" y="2430916"/>
            <a:ext cx="1407693" cy="369332"/>
          </a:xfrm>
          <a:prstGeom prst="rect">
            <a:avLst/>
          </a:prstGeom>
          <a:noFill/>
        </p:spPr>
        <p:txBody>
          <a:bodyPr wrap="none" rtlCol="0">
            <a:spAutoFit/>
          </a:bodyPr>
          <a:lstStyle/>
          <a:p>
            <a:r>
              <a:rPr lang="en-US" b="1" dirty="0" smtClean="0"/>
              <a:t> </a:t>
            </a:r>
            <a:r>
              <a:rPr lang="en-US" b="1" dirty="0"/>
              <a:t>(continued):</a:t>
            </a:r>
          </a:p>
        </p:txBody>
      </p:sp>
      <p:graphicFrame>
        <p:nvGraphicFramePr>
          <p:cNvPr id="12" name="Diagram 11">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3173834934"/>
              </p:ext>
            </p:extLst>
          </p:nvPr>
        </p:nvGraphicFramePr>
        <p:xfrm>
          <a:off x="1226961" y="5090301"/>
          <a:ext cx="8351182" cy="121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5847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Experience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13" name="Diagram 12">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1412409726"/>
              </p:ext>
            </p:extLst>
          </p:nvPr>
        </p:nvGraphicFramePr>
        <p:xfrm>
          <a:off x="1855786" y="4939533"/>
          <a:ext cx="7302728" cy="1359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xmlns="" id="{000E97FB-AF0F-3747-A56A-8047F454C67B}"/>
              </a:ext>
            </a:extLst>
          </p:cNvPr>
          <p:cNvSpPr txBox="1"/>
          <p:nvPr/>
        </p:nvSpPr>
        <p:spPr>
          <a:xfrm>
            <a:off x="522514" y="2042557"/>
            <a:ext cx="10224655" cy="2585323"/>
          </a:xfrm>
          <a:prstGeom prst="rect">
            <a:avLst/>
          </a:prstGeom>
          <a:noFill/>
        </p:spPr>
        <p:txBody>
          <a:bodyPr wrap="square" rtlCol="0">
            <a:spAutoFit/>
          </a:bodyPr>
          <a:lstStyle/>
          <a:p>
            <a:pPr>
              <a:buClr>
                <a:srgbClr val="000000"/>
              </a:buClr>
              <a:buFont typeface="Arial"/>
              <a:buNone/>
            </a:pPr>
            <a:r>
              <a:rPr lang="en-US" b="1" u="sng" kern="0" dirty="0">
                <a:solidFill>
                  <a:srgbClr val="000000"/>
                </a:solidFill>
                <a:cs typeface="Arial"/>
                <a:sym typeface="Arial"/>
              </a:rPr>
              <a:t>Experience</a:t>
            </a:r>
            <a:r>
              <a:rPr lang="en-US" kern="0" dirty="0">
                <a:solidFill>
                  <a:srgbClr val="000000"/>
                </a:solidFill>
                <a:cs typeface="Arial"/>
                <a:sym typeface="Arial"/>
              </a:rPr>
              <a:t>:  Students expand the depth of their knowledge and skills gained through experiences before transitioning to postsecondary or a career in grades 9-12.  A menu for 9-12 includes: </a:t>
            </a:r>
          </a:p>
          <a:p>
            <a:pPr>
              <a:buClr>
                <a:srgbClr val="000000"/>
              </a:buClr>
              <a:buFont typeface="Arial"/>
              <a:buNone/>
            </a:pPr>
            <a:r>
              <a:rPr lang="en-US" kern="0" dirty="0">
                <a:solidFill>
                  <a:srgbClr val="000000"/>
                </a:solidFill>
                <a:cs typeface="Arial"/>
                <a:sym typeface="Arial"/>
              </a:rPr>
              <a:t>•	Enrollment in a revamped college and careers course with self-efficacy components or an </a:t>
            </a:r>
            <a:r>
              <a:rPr lang="en-US" kern="0" dirty="0" smtClean="0">
                <a:solidFill>
                  <a:srgbClr val="000000"/>
                </a:solidFill>
                <a:cs typeface="Arial"/>
                <a:sym typeface="Arial"/>
              </a:rPr>
              <a:t>	introductory </a:t>
            </a:r>
            <a:r>
              <a:rPr lang="en-US" kern="0" dirty="0">
                <a:solidFill>
                  <a:srgbClr val="000000"/>
                </a:solidFill>
                <a:cs typeface="Arial"/>
                <a:sym typeface="Arial"/>
              </a:rPr>
              <a:t>career and technical education course grade </a:t>
            </a:r>
            <a:r>
              <a:rPr lang="en-US" kern="0" dirty="0" smtClean="0">
                <a:solidFill>
                  <a:srgbClr val="000000"/>
                </a:solidFill>
                <a:cs typeface="Arial"/>
                <a:sym typeface="Arial"/>
              </a:rPr>
              <a:t>9/10 	</a:t>
            </a:r>
            <a:endParaRPr lang="en-US" kern="0" dirty="0">
              <a:solidFill>
                <a:srgbClr val="000000"/>
              </a:solidFill>
              <a:cs typeface="Arial"/>
              <a:sym typeface="Arial"/>
            </a:endParaRPr>
          </a:p>
          <a:p>
            <a:pPr>
              <a:buClr>
                <a:srgbClr val="000000"/>
              </a:buClr>
              <a:buFont typeface="Arial"/>
              <a:buNone/>
            </a:pPr>
            <a:r>
              <a:rPr lang="en-US" kern="0" dirty="0">
                <a:solidFill>
                  <a:srgbClr val="000000"/>
                </a:solidFill>
                <a:cs typeface="Arial"/>
                <a:sym typeface="Arial"/>
              </a:rPr>
              <a:t>•	Transitions Course that includes financial literacy grade 11/12 </a:t>
            </a:r>
            <a:r>
              <a:rPr lang="en-US" kern="0" dirty="0" smtClean="0">
                <a:solidFill>
                  <a:srgbClr val="000000"/>
                </a:solidFill>
                <a:cs typeface="Arial"/>
                <a:sym typeface="Arial"/>
              </a:rPr>
              <a:t>	</a:t>
            </a:r>
            <a:endParaRPr lang="en-US" kern="0" dirty="0">
              <a:solidFill>
                <a:srgbClr val="000000"/>
              </a:solidFill>
              <a:cs typeface="Arial"/>
              <a:sym typeface="Arial"/>
            </a:endParaRPr>
          </a:p>
          <a:p>
            <a:pPr>
              <a:buClr>
                <a:srgbClr val="000000"/>
              </a:buClr>
              <a:buFont typeface="Arial"/>
              <a:buNone/>
            </a:pPr>
            <a:r>
              <a:rPr lang="en-US" kern="0" dirty="0">
                <a:solidFill>
                  <a:srgbClr val="000000"/>
                </a:solidFill>
                <a:cs typeface="Arial"/>
                <a:sym typeface="Arial"/>
              </a:rPr>
              <a:t>•	Student participation in a career day where they present their career and provide supporting </a:t>
            </a:r>
            <a:r>
              <a:rPr lang="en-US" kern="0" dirty="0" smtClean="0">
                <a:solidFill>
                  <a:srgbClr val="000000"/>
                </a:solidFill>
                <a:cs typeface="Arial"/>
                <a:sym typeface="Arial"/>
              </a:rPr>
              <a:t>	materials </a:t>
            </a:r>
            <a:r>
              <a:rPr lang="en-US" kern="0" dirty="0">
                <a:solidFill>
                  <a:srgbClr val="000000"/>
                </a:solidFill>
                <a:cs typeface="Arial"/>
                <a:sym typeface="Arial"/>
              </a:rPr>
              <a:t>including resumes and receive real feedback on their career and skills from local </a:t>
            </a:r>
            <a:r>
              <a:rPr lang="en-US" kern="0" dirty="0" smtClean="0">
                <a:solidFill>
                  <a:srgbClr val="000000"/>
                </a:solidFill>
                <a:cs typeface="Arial"/>
                <a:sym typeface="Arial"/>
              </a:rPr>
              <a:t>	employers </a:t>
            </a:r>
            <a:r>
              <a:rPr lang="en-US" kern="0" dirty="0">
                <a:solidFill>
                  <a:srgbClr val="000000"/>
                </a:solidFill>
                <a:cs typeface="Arial"/>
                <a:sym typeface="Arial"/>
              </a:rPr>
              <a:t>and community leaders to allow students to hear their strengths &amp; their areas of </a:t>
            </a:r>
            <a:r>
              <a:rPr lang="en-US" kern="0" dirty="0" smtClean="0">
                <a:solidFill>
                  <a:srgbClr val="000000"/>
                </a:solidFill>
                <a:cs typeface="Arial"/>
                <a:sym typeface="Arial"/>
              </a:rPr>
              <a:t>	growth/improvement </a:t>
            </a:r>
            <a:r>
              <a:rPr lang="en-US" kern="0" dirty="0">
                <a:solidFill>
                  <a:srgbClr val="000000"/>
                </a:solidFill>
                <a:cs typeface="Arial"/>
                <a:sym typeface="Arial"/>
              </a:rPr>
              <a:t>in a personal way grade 10</a:t>
            </a:r>
          </a:p>
        </p:txBody>
      </p:sp>
    </p:spTree>
    <p:extLst>
      <p:ext uri="{BB962C8B-B14F-4D97-AF65-F5344CB8AC3E}">
        <p14:creationId xmlns:p14="http://schemas.microsoft.com/office/powerpoint/2010/main" val="272038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Experience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12" name="Diagram 11">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4067108492"/>
              </p:ext>
            </p:extLst>
          </p:nvPr>
        </p:nvGraphicFramePr>
        <p:xfrm>
          <a:off x="1644843" y="5393874"/>
          <a:ext cx="7615271" cy="1304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xmlns="" id="{8B2BDBB7-9023-9A48-AF1A-8C3743E73B94}"/>
              </a:ext>
            </a:extLst>
          </p:cNvPr>
          <p:cNvSpPr txBox="1"/>
          <p:nvPr/>
        </p:nvSpPr>
        <p:spPr>
          <a:xfrm>
            <a:off x="538333" y="2205100"/>
            <a:ext cx="8534416" cy="3482870"/>
          </a:xfrm>
          <a:prstGeom prst="rect">
            <a:avLst/>
          </a:prstGeom>
          <a:noFill/>
        </p:spPr>
        <p:txBody>
          <a:bodyPr wrap="square" rtlCol="0">
            <a:spAutoFit/>
          </a:bodyPr>
          <a:lstStyle/>
          <a:p>
            <a:pPr marL="0" lvl="1">
              <a:buClr>
                <a:srgbClr val="000000"/>
              </a:buClr>
              <a:buFont typeface="Arial"/>
              <a:buNone/>
            </a:pPr>
            <a:r>
              <a:rPr lang="en-US" kern="0" dirty="0">
                <a:solidFill>
                  <a:srgbClr val="000000"/>
                </a:solidFill>
                <a:cs typeface="Arial"/>
                <a:sym typeface="Arial"/>
              </a:rPr>
              <a:t>•	Schools intentionally drive towards Dual Credit/Enrollment Courses for </a:t>
            </a:r>
            <a:r>
              <a:rPr lang="en-US" kern="0" dirty="0" smtClean="0">
                <a:solidFill>
                  <a:srgbClr val="000000"/>
                </a:solidFill>
                <a:cs typeface="Arial"/>
                <a:sym typeface="Arial"/>
              </a:rPr>
              <a:t>	postsecondary </a:t>
            </a:r>
            <a:r>
              <a:rPr lang="en-US" kern="0" dirty="0">
                <a:solidFill>
                  <a:srgbClr val="000000"/>
                </a:solidFill>
                <a:cs typeface="Arial"/>
                <a:sym typeface="Arial"/>
              </a:rPr>
              <a:t>credit and Career and Technical Education training </a:t>
            </a:r>
            <a:r>
              <a:rPr lang="en-US" kern="0" dirty="0" smtClean="0">
                <a:solidFill>
                  <a:srgbClr val="000000"/>
                </a:solidFill>
                <a:cs typeface="Arial"/>
                <a:sym typeface="Arial"/>
              </a:rPr>
              <a:t>embedded 	with </a:t>
            </a:r>
            <a:r>
              <a:rPr lang="en-US" kern="0" dirty="0">
                <a:solidFill>
                  <a:srgbClr val="000000"/>
                </a:solidFill>
                <a:cs typeface="Arial"/>
                <a:sym typeface="Arial"/>
              </a:rPr>
              <a:t>certificates or degrees with local postsecondary partners</a:t>
            </a:r>
          </a:p>
          <a:p>
            <a:pPr marL="0" lvl="1">
              <a:buClr>
                <a:srgbClr val="000000"/>
              </a:buClr>
              <a:buFont typeface="Arial"/>
              <a:buNone/>
            </a:pPr>
            <a:r>
              <a:rPr lang="en-US" kern="0" dirty="0">
                <a:solidFill>
                  <a:srgbClr val="000000"/>
                </a:solidFill>
                <a:cs typeface="Arial"/>
                <a:sym typeface="Arial"/>
              </a:rPr>
              <a:t>•	Participation in Work-based, Service-based or Project-based Learning </a:t>
            </a:r>
            <a:r>
              <a:rPr lang="en-US" kern="0" dirty="0" smtClean="0">
                <a:solidFill>
                  <a:srgbClr val="000000"/>
                </a:solidFill>
                <a:cs typeface="Arial"/>
                <a:sym typeface="Arial"/>
              </a:rPr>
              <a:t>	determined </a:t>
            </a:r>
            <a:r>
              <a:rPr lang="en-US" kern="0" dirty="0">
                <a:solidFill>
                  <a:srgbClr val="000000"/>
                </a:solidFill>
                <a:cs typeface="Arial"/>
                <a:sym typeface="Arial"/>
              </a:rPr>
              <a:t>within a graduation pathway </a:t>
            </a:r>
          </a:p>
          <a:p>
            <a:pPr marL="0" lvl="1">
              <a:buClr>
                <a:srgbClr val="000000"/>
              </a:buClr>
              <a:buFont typeface="Arial"/>
              <a:buNone/>
            </a:pPr>
            <a:r>
              <a:rPr lang="en-US" kern="0" dirty="0">
                <a:solidFill>
                  <a:srgbClr val="000000"/>
                </a:solidFill>
                <a:cs typeface="Arial"/>
                <a:sym typeface="Arial"/>
              </a:rPr>
              <a:t>•	Demonstration of Employability Skills Standards, developed by Department </a:t>
            </a:r>
            <a:r>
              <a:rPr lang="en-US" kern="0" dirty="0" smtClean="0">
                <a:solidFill>
                  <a:srgbClr val="000000"/>
                </a:solidFill>
                <a:cs typeface="Arial"/>
                <a:sym typeface="Arial"/>
              </a:rPr>
              <a:t>	of </a:t>
            </a:r>
            <a:r>
              <a:rPr lang="en-US" kern="0" dirty="0">
                <a:solidFill>
                  <a:srgbClr val="000000"/>
                </a:solidFill>
                <a:cs typeface="Arial"/>
                <a:sym typeface="Arial"/>
              </a:rPr>
              <a:t>Education in conjunction with the Department of Workforce </a:t>
            </a:r>
            <a:r>
              <a:rPr lang="en-US" kern="0" dirty="0" smtClean="0">
                <a:solidFill>
                  <a:srgbClr val="000000"/>
                </a:solidFill>
                <a:cs typeface="Arial"/>
                <a:sym typeface="Arial"/>
              </a:rPr>
              <a:t>	Development </a:t>
            </a:r>
            <a:r>
              <a:rPr lang="en-US" kern="0" dirty="0">
                <a:solidFill>
                  <a:srgbClr val="000000"/>
                </a:solidFill>
                <a:cs typeface="Arial"/>
                <a:sym typeface="Arial"/>
              </a:rPr>
              <a:t>and the employability skills standards committee each year as </a:t>
            </a:r>
            <a:r>
              <a:rPr lang="en-US" kern="0" dirty="0" smtClean="0">
                <a:solidFill>
                  <a:srgbClr val="000000"/>
                </a:solidFill>
                <a:cs typeface="Arial"/>
                <a:sym typeface="Arial"/>
              </a:rPr>
              <a:t>	described </a:t>
            </a:r>
            <a:r>
              <a:rPr lang="en-US" kern="0" dirty="0">
                <a:solidFill>
                  <a:srgbClr val="000000"/>
                </a:solidFill>
                <a:cs typeface="Arial"/>
                <a:sym typeface="Arial"/>
              </a:rPr>
              <a:t>in the standards</a:t>
            </a:r>
          </a:p>
          <a:p>
            <a:pPr marL="0" lvl="1">
              <a:buClr>
                <a:srgbClr val="000000"/>
              </a:buClr>
              <a:buFont typeface="Arial"/>
              <a:buNone/>
            </a:pPr>
            <a:r>
              <a:rPr lang="en-US" kern="0" dirty="0">
                <a:solidFill>
                  <a:srgbClr val="000000"/>
                </a:solidFill>
                <a:cs typeface="Arial"/>
                <a:sym typeface="Arial"/>
              </a:rPr>
              <a:t>•	Mentorship programs with business and community leaders to give </a:t>
            </a:r>
            <a:r>
              <a:rPr lang="en-US" kern="0" dirty="0" smtClean="0">
                <a:solidFill>
                  <a:srgbClr val="000000"/>
                </a:solidFill>
                <a:cs typeface="Arial"/>
                <a:sym typeface="Arial"/>
              </a:rPr>
              <a:t>students 	unique </a:t>
            </a:r>
            <a:r>
              <a:rPr lang="en-US" kern="0" dirty="0">
                <a:solidFill>
                  <a:srgbClr val="000000"/>
                </a:solidFill>
                <a:cs typeface="Arial"/>
                <a:sym typeface="Arial"/>
              </a:rPr>
              <a:t>insight on different experience, including the utilization of </a:t>
            </a:r>
            <a:r>
              <a:rPr lang="en-US" kern="0" dirty="0" smtClean="0">
                <a:solidFill>
                  <a:srgbClr val="000000"/>
                </a:solidFill>
                <a:cs typeface="Arial"/>
                <a:sym typeface="Arial"/>
              </a:rPr>
              <a:t>electronic 	tools </a:t>
            </a:r>
            <a:r>
              <a:rPr lang="en-US" kern="0" dirty="0">
                <a:solidFill>
                  <a:srgbClr val="000000"/>
                </a:solidFill>
                <a:cs typeface="Arial"/>
                <a:sym typeface="Arial"/>
              </a:rPr>
              <a:t>for sign-up based on student’s interests each year </a:t>
            </a:r>
          </a:p>
        </p:txBody>
      </p:sp>
      <p:sp>
        <p:nvSpPr>
          <p:cNvPr id="14" name="TextBox 13">
            <a:extLst>
              <a:ext uri="{FF2B5EF4-FFF2-40B4-BE49-F238E27FC236}">
                <a16:creationId xmlns:a16="http://schemas.microsoft.com/office/drawing/2014/main" xmlns="" id="{A4F52703-CA63-5F4A-819E-0689F5D93943}"/>
              </a:ext>
            </a:extLst>
          </p:cNvPr>
          <p:cNvSpPr txBox="1"/>
          <p:nvPr/>
        </p:nvSpPr>
        <p:spPr>
          <a:xfrm>
            <a:off x="828475" y="1963873"/>
            <a:ext cx="1394411" cy="307777"/>
          </a:xfrm>
          <a:prstGeom prst="rect">
            <a:avLst/>
          </a:prstGeom>
          <a:noFill/>
        </p:spPr>
        <p:txBody>
          <a:bodyPr wrap="square" rtlCol="0">
            <a:spAutoFit/>
          </a:bodyPr>
          <a:lstStyle/>
          <a:p>
            <a:pPr>
              <a:buClr>
                <a:srgbClr val="000000"/>
              </a:buClr>
              <a:buFont typeface="Arial"/>
              <a:buNone/>
            </a:pPr>
            <a:r>
              <a:rPr lang="en-US" sz="1400" b="1" kern="0" dirty="0">
                <a:solidFill>
                  <a:srgbClr val="000000"/>
                </a:solidFill>
                <a:latin typeface="Arial"/>
                <a:cs typeface="Arial"/>
                <a:sym typeface="Arial"/>
              </a:rPr>
              <a:t>(continued)</a:t>
            </a:r>
          </a:p>
        </p:txBody>
      </p:sp>
    </p:spTree>
    <p:extLst>
      <p:ext uri="{BB962C8B-B14F-4D97-AF65-F5344CB8AC3E}">
        <p14:creationId xmlns:p14="http://schemas.microsoft.com/office/powerpoint/2010/main" val="123861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Experience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12" name="Diagram 11">
            <a:extLst>
              <a:ext uri="{FF2B5EF4-FFF2-40B4-BE49-F238E27FC236}">
                <a16:creationId xmlns:a16="http://schemas.microsoft.com/office/drawing/2014/main" xmlns="" id="{56162BC5-66CD-4341-8A63-60267402E63E}"/>
              </a:ext>
            </a:extLst>
          </p:cNvPr>
          <p:cNvGraphicFramePr/>
          <p:nvPr>
            <p:extLst>
              <p:ext uri="{D42A27DB-BD31-4B8C-83A1-F6EECF244321}">
                <p14:modId xmlns:p14="http://schemas.microsoft.com/office/powerpoint/2010/main" val="317536370"/>
              </p:ext>
            </p:extLst>
          </p:nvPr>
        </p:nvGraphicFramePr>
        <p:xfrm>
          <a:off x="1725157" y="4988977"/>
          <a:ext cx="7099529" cy="1382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xmlns="" id="{8B2BDBB7-9023-9A48-AF1A-8C3743E73B94}"/>
              </a:ext>
            </a:extLst>
          </p:cNvPr>
          <p:cNvSpPr txBox="1"/>
          <p:nvPr/>
        </p:nvSpPr>
        <p:spPr>
          <a:xfrm>
            <a:off x="465618" y="2777267"/>
            <a:ext cx="9798814" cy="2015936"/>
          </a:xfrm>
          <a:prstGeom prst="rect">
            <a:avLst/>
          </a:prstGeom>
          <a:noFill/>
        </p:spPr>
        <p:txBody>
          <a:bodyPr wrap="square" rtlCol="0">
            <a:spAutoFit/>
          </a:bodyPr>
          <a:lstStyle/>
          <a:p>
            <a:pPr marL="0" lvl="1">
              <a:buClr>
                <a:srgbClr val="000000"/>
              </a:buClr>
              <a:buFont typeface="Arial"/>
              <a:buNone/>
            </a:pPr>
            <a:r>
              <a:rPr lang="en-US" sz="1600" kern="0" dirty="0" smtClean="0">
                <a:solidFill>
                  <a:srgbClr val="000000"/>
                </a:solidFill>
                <a:cs typeface="Arial"/>
                <a:sym typeface="Arial"/>
              </a:rPr>
              <a:t>•	Teacher </a:t>
            </a:r>
            <a:r>
              <a:rPr lang="en-US" sz="1600" kern="0" dirty="0">
                <a:solidFill>
                  <a:srgbClr val="000000"/>
                </a:solidFill>
                <a:cs typeface="Arial"/>
                <a:sym typeface="Arial"/>
              </a:rPr>
              <a:t>and Counselor participation in externships and the translation of those experiences into lesson </a:t>
            </a:r>
            <a:r>
              <a:rPr lang="en-US" sz="1600" kern="0" dirty="0" smtClean="0">
                <a:solidFill>
                  <a:srgbClr val="000000"/>
                </a:solidFill>
                <a:cs typeface="Arial"/>
                <a:sym typeface="Arial"/>
              </a:rPr>
              <a:t>	planning </a:t>
            </a:r>
            <a:r>
              <a:rPr lang="en-US" sz="1600" kern="0" dirty="0">
                <a:solidFill>
                  <a:srgbClr val="000000"/>
                </a:solidFill>
                <a:cs typeface="Arial"/>
                <a:sym typeface="Arial"/>
              </a:rPr>
              <a:t>each year </a:t>
            </a:r>
          </a:p>
          <a:p>
            <a:pPr marL="0" lvl="1">
              <a:buClr>
                <a:srgbClr val="000000"/>
              </a:buClr>
              <a:buFont typeface="Arial"/>
              <a:buNone/>
            </a:pPr>
            <a:r>
              <a:rPr lang="en-US" sz="1600" kern="0" dirty="0">
                <a:solidFill>
                  <a:srgbClr val="000000"/>
                </a:solidFill>
                <a:cs typeface="Arial"/>
                <a:sym typeface="Arial"/>
              </a:rPr>
              <a:t>•	Student participation in internship opportunities grades 11 and 12 </a:t>
            </a:r>
          </a:p>
          <a:p>
            <a:pPr marL="0" lvl="1">
              <a:buClr>
                <a:srgbClr val="000000"/>
              </a:buClr>
              <a:buFont typeface="Arial"/>
              <a:buNone/>
            </a:pPr>
            <a:r>
              <a:rPr lang="en-US" sz="1600" kern="0" dirty="0">
                <a:solidFill>
                  <a:srgbClr val="000000"/>
                </a:solidFill>
                <a:cs typeface="Arial"/>
                <a:sym typeface="Arial"/>
              </a:rPr>
              <a:t>•	Student participation in Apprenticeship/Earn and Learn opportunities each year</a:t>
            </a:r>
          </a:p>
          <a:p>
            <a:pPr marL="0" lvl="1">
              <a:buClr>
                <a:srgbClr val="000000"/>
              </a:buClr>
              <a:buFont typeface="Arial"/>
              <a:buNone/>
            </a:pPr>
            <a:r>
              <a:rPr lang="en-US" sz="1600" kern="0" dirty="0">
                <a:solidFill>
                  <a:srgbClr val="000000"/>
                </a:solidFill>
                <a:cs typeface="Arial"/>
                <a:sym typeface="Arial"/>
              </a:rPr>
              <a:t>•	Summer learning camps and student participation in summer bridge programs and related experiences </a:t>
            </a:r>
            <a:r>
              <a:rPr lang="en-US" sz="1600" kern="0" dirty="0" smtClean="0">
                <a:solidFill>
                  <a:srgbClr val="000000"/>
                </a:solidFill>
                <a:cs typeface="Arial"/>
                <a:sym typeface="Arial"/>
              </a:rPr>
              <a:t>	that </a:t>
            </a:r>
            <a:r>
              <a:rPr lang="en-US" sz="1600" kern="0" dirty="0">
                <a:solidFill>
                  <a:srgbClr val="000000"/>
                </a:solidFill>
                <a:cs typeface="Arial"/>
                <a:sym typeface="Arial"/>
              </a:rPr>
              <a:t>prepare recent high school graduates to transition successfully after high school to the </a:t>
            </a:r>
            <a:r>
              <a:rPr lang="en-US" sz="1600" kern="0" dirty="0" smtClean="0">
                <a:solidFill>
                  <a:srgbClr val="000000"/>
                </a:solidFill>
                <a:cs typeface="Arial"/>
                <a:sym typeface="Arial"/>
              </a:rPr>
              <a:t>	postsecondary </a:t>
            </a:r>
            <a:r>
              <a:rPr lang="en-US" sz="1600" kern="0" dirty="0">
                <a:solidFill>
                  <a:srgbClr val="000000"/>
                </a:solidFill>
                <a:cs typeface="Arial"/>
                <a:sym typeface="Arial"/>
              </a:rPr>
              <a:t>pathway the student chooses. grades 11 and 12</a:t>
            </a:r>
          </a:p>
          <a:p>
            <a:pPr marL="0" lvl="1">
              <a:buClr>
                <a:srgbClr val="000000"/>
              </a:buClr>
              <a:buFont typeface="Arial"/>
              <a:buNone/>
            </a:pPr>
            <a:endParaRPr lang="en-US" sz="1300" kern="0" dirty="0">
              <a:solidFill>
                <a:srgbClr val="000000"/>
              </a:solidFill>
              <a:latin typeface="Arial"/>
              <a:cs typeface="Arial"/>
              <a:sym typeface="Arial"/>
            </a:endParaRPr>
          </a:p>
        </p:txBody>
      </p:sp>
      <p:sp>
        <p:nvSpPr>
          <p:cNvPr id="14" name="TextBox 13">
            <a:extLst>
              <a:ext uri="{FF2B5EF4-FFF2-40B4-BE49-F238E27FC236}">
                <a16:creationId xmlns:a16="http://schemas.microsoft.com/office/drawing/2014/main" xmlns="" id="{A4F52703-CA63-5F4A-819E-0689F5D93943}"/>
              </a:ext>
            </a:extLst>
          </p:cNvPr>
          <p:cNvSpPr txBox="1"/>
          <p:nvPr/>
        </p:nvSpPr>
        <p:spPr>
          <a:xfrm>
            <a:off x="776514" y="2362142"/>
            <a:ext cx="1499530" cy="307777"/>
          </a:xfrm>
          <a:prstGeom prst="rect">
            <a:avLst/>
          </a:prstGeom>
          <a:noFill/>
        </p:spPr>
        <p:txBody>
          <a:bodyPr wrap="square" rtlCol="0">
            <a:spAutoFit/>
          </a:bodyPr>
          <a:lstStyle/>
          <a:p>
            <a:pPr>
              <a:buClr>
                <a:srgbClr val="000000"/>
              </a:buClr>
              <a:buFont typeface="Arial"/>
              <a:buNone/>
            </a:pPr>
            <a:r>
              <a:rPr lang="en-US" sz="1400" b="1" kern="0" dirty="0">
                <a:solidFill>
                  <a:srgbClr val="000000"/>
                </a:solidFill>
                <a:latin typeface="Arial"/>
                <a:cs typeface="Arial"/>
                <a:sym typeface="Arial"/>
              </a:rPr>
              <a:t>(continued)</a:t>
            </a:r>
          </a:p>
        </p:txBody>
      </p:sp>
    </p:spTree>
    <p:extLst>
      <p:ext uri="{BB962C8B-B14F-4D97-AF65-F5344CB8AC3E}">
        <p14:creationId xmlns:p14="http://schemas.microsoft.com/office/powerpoint/2010/main" val="403247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Additional Recommendations </a:t>
            </a:r>
          </a:p>
          <a:p>
            <a:pPr algn="ctr"/>
            <a:r>
              <a:rPr lang="en-US" sz="4000" b="1" dirty="0" smtClean="0">
                <a:solidFill>
                  <a:srgbClr val="112A6D"/>
                </a:solidFill>
                <a:latin typeface="Franklin Gothic Medium" panose="020B0603020102020204" pitchFamily="34" charset="0"/>
                <a:cs typeface="Arial" pitchFamily="34" charset="0"/>
              </a:rPr>
              <a:t>Career Navigation and Coaching System</a:t>
            </a: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Rectangle 8">
            <a:extLst>
              <a:ext uri="{FF2B5EF4-FFF2-40B4-BE49-F238E27FC236}">
                <a16:creationId xmlns:a16="http://schemas.microsoft.com/office/drawing/2014/main" xmlns="" id="{6D2D45D3-7817-5E43-828F-3A93DC02F914}"/>
              </a:ext>
            </a:extLst>
          </p:cNvPr>
          <p:cNvSpPr/>
          <p:nvPr/>
        </p:nvSpPr>
        <p:spPr>
          <a:xfrm>
            <a:off x="475013" y="2090058"/>
            <a:ext cx="9891612" cy="4801314"/>
          </a:xfrm>
          <a:prstGeom prst="rect">
            <a:avLst/>
          </a:prstGeom>
        </p:spPr>
        <p:txBody>
          <a:bodyPr wrap="square">
            <a:spAutoFit/>
          </a:bodyPr>
          <a:lstStyle/>
          <a:p>
            <a:pPr marL="742950" lvl="1" indent="-285750">
              <a:buFont typeface="Arial" panose="020B0604020202020204" pitchFamily="34" charset="0"/>
              <a:buChar char="•"/>
            </a:pPr>
            <a:r>
              <a:rPr lang="en-US" b="1" u="sng" dirty="0"/>
              <a:t>Professional Growth Points </a:t>
            </a:r>
            <a:r>
              <a:rPr lang="en-US" dirty="0"/>
              <a:t>for Teachers, School Counselors, and Administrators that require certain points only be acquired through: </a:t>
            </a:r>
            <a:r>
              <a:rPr lang="en-US" dirty="0" smtClean="0"/>
              <a:t>an </a:t>
            </a:r>
            <a:r>
              <a:rPr lang="en-US" dirty="0"/>
              <a:t>externship; </a:t>
            </a:r>
            <a:r>
              <a:rPr lang="en-US" dirty="0" smtClean="0"/>
              <a:t> attending </a:t>
            </a:r>
            <a:r>
              <a:rPr lang="en-US" dirty="0"/>
              <a:t>programming provided by the state </a:t>
            </a:r>
            <a:r>
              <a:rPr lang="en-US" dirty="0" smtClean="0"/>
              <a:t>or business </a:t>
            </a:r>
            <a:r>
              <a:rPr lang="en-US" dirty="0"/>
              <a:t>and industry that detail local employer needs, and provide resources for how schools and employers can work together to promote career </a:t>
            </a:r>
            <a:r>
              <a:rPr lang="en-US" dirty="0" smtClean="0"/>
              <a:t>navigation </a:t>
            </a:r>
            <a:r>
              <a:rPr lang="en-US" dirty="0"/>
              <a:t>and resources for </a:t>
            </a:r>
            <a:r>
              <a:rPr lang="en-US" dirty="0" smtClean="0"/>
              <a:t>students</a:t>
            </a:r>
          </a:p>
          <a:p>
            <a:pPr marL="742950" lvl="1" indent="-285750">
              <a:buFont typeface="Arial" panose="020B0604020202020204" pitchFamily="34" charset="0"/>
              <a:buChar char="•"/>
            </a:pPr>
            <a:r>
              <a:rPr lang="en-US" b="1" u="sng" dirty="0"/>
              <a:t>Preparing for Colleges and Careers/Postsecondary Transitions Course</a:t>
            </a:r>
          </a:p>
          <a:p>
            <a:pPr lvl="1"/>
            <a:r>
              <a:rPr lang="en-US" dirty="0" smtClean="0"/>
              <a:t>	Require </a:t>
            </a:r>
            <a:r>
              <a:rPr lang="en-US" dirty="0"/>
              <a:t>Preparing for College and Careers or an Introductory CTE Course. </a:t>
            </a:r>
            <a:r>
              <a:rPr lang="en-US" dirty="0" smtClean="0"/>
              <a:t>9th </a:t>
            </a:r>
            <a:r>
              <a:rPr lang="en-US" dirty="0"/>
              <a:t>or </a:t>
            </a:r>
            <a:r>
              <a:rPr lang="en-US" dirty="0" smtClean="0"/>
              <a:t>		10th </a:t>
            </a:r>
            <a:r>
              <a:rPr lang="en-US" dirty="0"/>
              <a:t>grade </a:t>
            </a:r>
            <a:r>
              <a:rPr lang="en-US" dirty="0" smtClean="0"/>
              <a:t>year </a:t>
            </a:r>
            <a:endParaRPr lang="en-US" dirty="0"/>
          </a:p>
          <a:p>
            <a:pPr lvl="1"/>
            <a:r>
              <a:rPr lang="en-US" dirty="0" smtClean="0"/>
              <a:t>	Consider </a:t>
            </a:r>
            <a:r>
              <a:rPr lang="en-US" dirty="0"/>
              <a:t>Adding a Postsecondary Transitions </a:t>
            </a:r>
            <a:r>
              <a:rPr lang="en-US" dirty="0" smtClean="0"/>
              <a:t>Course</a:t>
            </a:r>
            <a:endParaRPr lang="en-US" dirty="0"/>
          </a:p>
          <a:p>
            <a:pPr marL="742950" lvl="1" indent="-285750">
              <a:buFont typeface="Arial" panose="020B0604020202020204" pitchFamily="34" charset="0"/>
              <a:buChar char="•"/>
            </a:pPr>
            <a:r>
              <a:rPr lang="en-US" b="1" u="sng" dirty="0" smtClean="0"/>
              <a:t>Graduation Plan</a:t>
            </a:r>
            <a:endParaRPr lang="en-US" b="1" u="sng" dirty="0"/>
          </a:p>
          <a:p>
            <a:pPr lvl="2"/>
            <a:r>
              <a:rPr lang="en-US" dirty="0"/>
              <a:t>The current Graduation Plan, outlined in IC 20-30-4, should be tied to accountability and amended to include additional components such as, but not limited to, a career aptitude assessment, work-based learning, expanded exploration of certificate, two-year, and four-year postsecondary options, and postsecondary goal planning</a:t>
            </a:r>
            <a:endParaRPr lang="en-US" dirty="0" smtClean="0"/>
          </a:p>
          <a:p>
            <a:pPr lvl="3"/>
            <a:endParaRPr lang="en-US" dirty="0"/>
          </a:p>
          <a:p>
            <a:pPr marL="1657350" lvl="3" indent="-285750">
              <a:buFont typeface="Arial" panose="020B0604020202020204" pitchFamily="34" charset="0"/>
              <a:buChar char="•"/>
            </a:pPr>
            <a:endParaRPr lang="en-US" dirty="0"/>
          </a:p>
          <a:p>
            <a:pPr marL="1657350" lvl="3" indent="-285750">
              <a:buFont typeface="Arial" panose="020B0604020202020204" pitchFamily="34" charset="0"/>
              <a:buChar char="•"/>
            </a:pPr>
            <a:endParaRPr lang="en-US" dirty="0"/>
          </a:p>
        </p:txBody>
      </p:sp>
    </p:spTree>
    <p:extLst>
      <p:ext uri="{BB962C8B-B14F-4D97-AF65-F5344CB8AC3E}">
        <p14:creationId xmlns:p14="http://schemas.microsoft.com/office/powerpoint/2010/main" val="179224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Additional Recommendations Career Navigation and Coaching System </a:t>
            </a: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Rectangle 8"/>
          <p:cNvSpPr/>
          <p:nvPr/>
        </p:nvSpPr>
        <p:spPr>
          <a:xfrm>
            <a:off x="401175" y="2335432"/>
            <a:ext cx="9787854" cy="3416320"/>
          </a:xfrm>
          <a:prstGeom prst="rect">
            <a:avLst/>
          </a:prstGeom>
        </p:spPr>
        <p:txBody>
          <a:bodyPr wrap="square">
            <a:spAutoFit/>
          </a:bodyPr>
          <a:lstStyle/>
          <a:p>
            <a:r>
              <a:rPr lang="en-US" b="1" u="sng" dirty="0" smtClean="0"/>
              <a:t>Local </a:t>
            </a:r>
            <a:r>
              <a:rPr lang="en-US" b="1" u="sng" dirty="0"/>
              <a:t>Career Coaching Grant model (</a:t>
            </a:r>
            <a:r>
              <a:rPr lang="en-US" b="1" u="sng" dirty="0" smtClean="0"/>
              <a:t>LCCM)</a:t>
            </a:r>
          </a:p>
          <a:p>
            <a:pPr marL="285750" indent="-285750">
              <a:buFont typeface="Arial" panose="020B0604020202020204" pitchFamily="34" charset="0"/>
              <a:buChar char="•"/>
            </a:pPr>
            <a:r>
              <a:rPr lang="en-US" dirty="0" smtClean="0"/>
              <a:t>Will be established </a:t>
            </a:r>
            <a:r>
              <a:rPr lang="en-US" dirty="0"/>
              <a:t>by the Governor’s Workforce </a:t>
            </a:r>
            <a:r>
              <a:rPr lang="en-US" dirty="0" smtClean="0"/>
              <a:t>Cabinet in full </a:t>
            </a:r>
            <a:r>
              <a:rPr lang="en-US" dirty="0"/>
              <a:t>and formal consultation with a committee </a:t>
            </a:r>
            <a:r>
              <a:rPr lang="en-US" dirty="0" smtClean="0"/>
              <a:t>of </a:t>
            </a:r>
            <a:r>
              <a:rPr lang="en-US" dirty="0"/>
              <a:t>industry associations, state and local chambers of commerce, teacher, counselor, administrator, and school associations, philanthropic leaders, local and state elected officials and other interested </a:t>
            </a:r>
            <a:r>
              <a:rPr lang="en-US" dirty="0" smtClean="0"/>
              <a:t>stakeholders</a:t>
            </a:r>
          </a:p>
          <a:p>
            <a:endParaRPr lang="en-US" dirty="0" smtClean="0"/>
          </a:p>
          <a:p>
            <a:pPr marL="285750" indent="-285750">
              <a:buFont typeface="Arial" panose="020B0604020202020204" pitchFamily="34" charset="0"/>
              <a:buChar char="•"/>
            </a:pPr>
            <a:r>
              <a:rPr lang="en-US" dirty="0" smtClean="0"/>
              <a:t>Grants </a:t>
            </a:r>
            <a:r>
              <a:rPr lang="en-US" dirty="0"/>
              <a:t>will be employer-driven, but teams will be required to have explicit participation from public and private schools and districts, philanthropy, the local workforce system, sector groups, and other local stakeholders. </a:t>
            </a:r>
            <a:endParaRPr lang="en-US" dirty="0" smtClean="0"/>
          </a:p>
          <a:p>
            <a:endParaRPr lang="en-US" dirty="0" smtClean="0"/>
          </a:p>
          <a:p>
            <a:pPr marL="285750" indent="-285750">
              <a:buFont typeface="Arial" panose="020B0604020202020204" pitchFamily="34" charset="0"/>
              <a:buChar char="•"/>
            </a:pPr>
            <a:r>
              <a:rPr lang="en-US" dirty="0" smtClean="0"/>
              <a:t>At least </a:t>
            </a:r>
            <a:r>
              <a:rPr lang="en-US" dirty="0"/>
              <a:t>eight grants (four in each program year under the next budget) and a total of four million being awarded to various regions of the state. </a:t>
            </a:r>
            <a:endParaRPr lang="en-US" dirty="0" smtClean="0"/>
          </a:p>
        </p:txBody>
      </p:sp>
    </p:spTree>
    <p:extLst>
      <p:ext uri="{BB962C8B-B14F-4D97-AF65-F5344CB8AC3E}">
        <p14:creationId xmlns:p14="http://schemas.microsoft.com/office/powerpoint/2010/main" val="368448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Indiana’s Workforce Challenge</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pic>
        <p:nvPicPr>
          <p:cNvPr id="9" name="Google Shape;96;p21"/>
          <p:cNvPicPr preferRelativeResize="0"/>
          <p:nvPr/>
        </p:nvPicPr>
        <p:blipFill>
          <a:blip r:embed="rId3"/>
          <a:stretch>
            <a:fillRect/>
          </a:stretch>
        </p:blipFill>
        <p:spPr>
          <a:xfrm rot="123228">
            <a:off x="9757182" y="1885380"/>
            <a:ext cx="1607232" cy="1590948"/>
          </a:xfrm>
          <a:prstGeom prst="rect">
            <a:avLst/>
          </a:prstGeom>
          <a:noFill/>
          <a:ln>
            <a:noFill/>
          </a:ln>
        </p:spPr>
      </p:pic>
      <p:sp>
        <p:nvSpPr>
          <p:cNvPr id="10" name="Google Shape;94;p21"/>
          <p:cNvSpPr txBox="1">
            <a:spLocks/>
          </p:cNvSpPr>
          <p:nvPr/>
        </p:nvSpPr>
        <p:spPr>
          <a:xfrm>
            <a:off x="236947" y="2164652"/>
            <a:ext cx="8776424" cy="1754208"/>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2000" dirty="0" smtClean="0">
                <a:cs typeface="Times New Roman" panose="02020603050405020304" pitchFamily="18" charset="0"/>
              </a:rPr>
              <a:t> Only </a:t>
            </a:r>
            <a:r>
              <a:rPr lang="en-US" sz="2000" b="1" dirty="0" smtClean="0">
                <a:solidFill>
                  <a:srgbClr val="0070C0"/>
                </a:solidFill>
                <a:cs typeface="Times New Roman" panose="02020603050405020304" pitchFamily="18" charset="0"/>
              </a:rPr>
              <a:t>41.9% </a:t>
            </a:r>
            <a:r>
              <a:rPr lang="en-US" sz="2000" dirty="0" smtClean="0">
                <a:cs typeface="Times New Roman" panose="02020603050405020304" pitchFamily="18" charset="0"/>
              </a:rPr>
              <a:t>of Hoosiers have attained a post-secondary certificate or diploma, ranking us #42 in the nation (Lumina Foundation, A Stronger Nation report)</a:t>
            </a:r>
            <a:br>
              <a:rPr lang="en-US" sz="2000" dirty="0" smtClean="0">
                <a:cs typeface="Times New Roman" panose="02020603050405020304" pitchFamily="18" charset="0"/>
              </a:rPr>
            </a:br>
            <a:endParaRPr lang="en-US" sz="2000" dirty="0" smtClean="0">
              <a:cs typeface="Times New Roman" panose="02020603050405020304" pitchFamily="18" charset="0"/>
            </a:endParaRPr>
          </a:p>
          <a:p>
            <a:pPr marL="285750" indent="-285750"/>
            <a:r>
              <a:rPr lang="en-US" sz="2000" dirty="0" smtClean="0">
                <a:cs typeface="Times New Roman" panose="02020603050405020304" pitchFamily="18" charset="0"/>
              </a:rPr>
              <a:t>Roughly</a:t>
            </a:r>
            <a:r>
              <a:rPr lang="en-US" sz="2000" dirty="0" smtClean="0">
                <a:solidFill>
                  <a:srgbClr val="0070C0"/>
                </a:solidFill>
                <a:cs typeface="Times New Roman" panose="02020603050405020304" pitchFamily="18" charset="0"/>
              </a:rPr>
              <a:t> </a:t>
            </a:r>
            <a:r>
              <a:rPr lang="en-US" sz="2000" b="1" dirty="0" smtClean="0">
                <a:solidFill>
                  <a:srgbClr val="0070C0"/>
                </a:solidFill>
                <a:cs typeface="Times New Roman" panose="02020603050405020304" pitchFamily="18" charset="0"/>
              </a:rPr>
              <a:t>540,000 </a:t>
            </a:r>
            <a:r>
              <a:rPr lang="en-US" sz="2000" dirty="0" smtClean="0">
                <a:cs typeface="Times New Roman" panose="02020603050405020304" pitchFamily="18" charset="0"/>
              </a:rPr>
              <a:t>Hoosiers have begun college but have no credential to show for it (Lumina Foundation, A Stronger Nation report)</a:t>
            </a:r>
          </a:p>
          <a:p>
            <a:endParaRPr lang="en-US" sz="1500" dirty="0">
              <a:solidFill>
                <a:srgbClr val="FF0000"/>
              </a:solidFill>
            </a:endParaRPr>
          </a:p>
        </p:txBody>
      </p:sp>
      <p:sp>
        <p:nvSpPr>
          <p:cNvPr id="12" name="TextBox 11">
            <a:extLst>
              <a:ext uri="{FF2B5EF4-FFF2-40B4-BE49-F238E27FC236}">
                <a16:creationId xmlns:a16="http://schemas.microsoft.com/office/drawing/2014/main" xmlns="" id="{AB8316E1-A14F-1B44-97E9-F5528A586D2E}"/>
              </a:ext>
            </a:extLst>
          </p:cNvPr>
          <p:cNvSpPr txBox="1"/>
          <p:nvPr/>
        </p:nvSpPr>
        <p:spPr>
          <a:xfrm>
            <a:off x="236947" y="4070800"/>
            <a:ext cx="9792424"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n-lt"/>
                <a:cs typeface="Times New Roman" panose="02020603050405020304" pitchFamily="18" charset="0"/>
              </a:rPr>
              <a:t>Only </a:t>
            </a:r>
            <a:r>
              <a:rPr lang="en-US" sz="2000" b="1" dirty="0">
                <a:solidFill>
                  <a:srgbClr val="0070C0"/>
                </a:solidFill>
                <a:latin typeface="+mn-lt"/>
                <a:cs typeface="Times New Roman" panose="02020603050405020304" pitchFamily="18" charset="0"/>
              </a:rPr>
              <a:t>38% </a:t>
            </a:r>
            <a:r>
              <a:rPr lang="en-US" sz="2000" dirty="0">
                <a:latin typeface="+mn-lt"/>
                <a:cs typeface="Times New Roman" panose="02020603050405020304" pitchFamily="18" charset="0"/>
              </a:rPr>
              <a:t>of surveyed Indiana college alumni say they were well prepared for life outside of college (Gallup-Purdue Index Report, Great Jobs Great Lives)</a:t>
            </a:r>
            <a:r>
              <a:rPr lang="en-US" sz="2000" dirty="0">
                <a:solidFill>
                  <a:srgbClr val="FF0000"/>
                </a:solidFill>
                <a:latin typeface="+mn-lt"/>
                <a:cs typeface="Times New Roman" panose="02020603050405020304" pitchFamily="18" charset="0"/>
              </a:rPr>
              <a:t/>
            </a:r>
            <a:br>
              <a:rPr lang="en-US" sz="2000" dirty="0">
                <a:solidFill>
                  <a:srgbClr val="FF0000"/>
                </a:solidFill>
                <a:latin typeface="+mn-lt"/>
                <a:cs typeface="Times New Roman" panose="02020603050405020304" pitchFamily="18" charset="0"/>
              </a:rPr>
            </a:br>
            <a:endParaRPr lang="en-US" sz="2000" dirty="0">
              <a:solidFill>
                <a:srgbClr val="FF0000"/>
              </a:solidFill>
              <a:latin typeface="+mn-lt"/>
              <a:cs typeface="Times New Roman" panose="02020603050405020304" pitchFamily="18" charset="0"/>
            </a:endParaRPr>
          </a:p>
          <a:p>
            <a:pPr marL="285750" indent="-285750">
              <a:buFont typeface="Arial" panose="020B0604020202020204" pitchFamily="34" charset="0"/>
              <a:buChar char="•"/>
            </a:pPr>
            <a:r>
              <a:rPr lang="en-US" sz="2000" dirty="0">
                <a:latin typeface="+mn-lt"/>
                <a:cs typeface="Times New Roman" panose="02020603050405020304" pitchFamily="18" charset="0"/>
              </a:rPr>
              <a:t>Only </a:t>
            </a:r>
            <a:r>
              <a:rPr lang="en-US" sz="2000" b="1" dirty="0">
                <a:solidFill>
                  <a:srgbClr val="0070C0"/>
                </a:solidFill>
                <a:latin typeface="+mn-lt"/>
                <a:cs typeface="Times New Roman" panose="02020603050405020304" pitchFamily="18" charset="0"/>
              </a:rPr>
              <a:t>31% </a:t>
            </a:r>
            <a:r>
              <a:rPr lang="en-US" sz="2000" dirty="0">
                <a:latin typeface="+mn-lt"/>
                <a:cs typeface="Times New Roman" panose="02020603050405020304" pitchFamily="18" charset="0"/>
              </a:rPr>
              <a:t>say they are fulfilled in their current work (Gallup-Purdue Index Report, Great Jobs Great Lives)</a:t>
            </a:r>
          </a:p>
          <a:p>
            <a:endParaRPr lang="en-US" sz="2000" dirty="0">
              <a:solidFill>
                <a:srgbClr val="FF0000"/>
              </a:solidFill>
              <a:latin typeface="+mn-lt"/>
              <a:cs typeface="Times New Roman" panose="02020603050405020304" pitchFamily="18" charset="0"/>
            </a:endParaRPr>
          </a:p>
          <a:p>
            <a:pPr marL="285750" indent="-285750">
              <a:buFont typeface="Arial" panose="020B0604020202020204" pitchFamily="34" charset="0"/>
              <a:buChar char="•"/>
            </a:pPr>
            <a:r>
              <a:rPr lang="en-US" sz="2000" dirty="0">
                <a:latin typeface="+mn-lt"/>
                <a:cs typeface="Times New Roman" panose="02020603050405020304" pitchFamily="18" charset="0"/>
              </a:rPr>
              <a:t>Only </a:t>
            </a:r>
            <a:r>
              <a:rPr lang="en-US" sz="2000" b="1" dirty="0">
                <a:solidFill>
                  <a:srgbClr val="0070C0"/>
                </a:solidFill>
                <a:latin typeface="+mn-lt"/>
                <a:cs typeface="Times New Roman" panose="02020603050405020304" pitchFamily="18" charset="0"/>
              </a:rPr>
              <a:t>15% </a:t>
            </a:r>
            <a:r>
              <a:rPr lang="en-US" sz="2000" dirty="0">
                <a:latin typeface="+mn-lt"/>
                <a:cs typeface="Times New Roman" panose="02020603050405020304" pitchFamily="18" charset="0"/>
              </a:rPr>
              <a:t>say they received help finding a job after graduation (Gallup-Purdue Index Report, Great Jobs Great Lives)</a:t>
            </a:r>
          </a:p>
          <a:p>
            <a:endParaRPr lang="en-US" dirty="0"/>
          </a:p>
        </p:txBody>
      </p:sp>
    </p:spTree>
    <p:extLst>
      <p:ext uri="{BB962C8B-B14F-4D97-AF65-F5344CB8AC3E}">
        <p14:creationId xmlns:p14="http://schemas.microsoft.com/office/powerpoint/2010/main" val="67851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Additional Recommendations Career Navigation and Coaching System </a:t>
            </a: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5" name="Rectangle 4"/>
          <p:cNvSpPr/>
          <p:nvPr/>
        </p:nvSpPr>
        <p:spPr>
          <a:xfrm>
            <a:off x="510639" y="2636321"/>
            <a:ext cx="9855986" cy="2031325"/>
          </a:xfrm>
          <a:prstGeom prst="rect">
            <a:avLst/>
          </a:prstGeom>
        </p:spPr>
        <p:txBody>
          <a:bodyPr wrap="square">
            <a:spAutoFit/>
          </a:bodyPr>
          <a:lstStyle/>
          <a:p>
            <a:r>
              <a:rPr lang="en-US" b="1" u="sng" dirty="0" smtClean="0"/>
              <a:t>Career Exploration Tool</a:t>
            </a:r>
          </a:p>
          <a:p>
            <a:endParaRPr lang="en-US" b="1" dirty="0"/>
          </a:p>
          <a:p>
            <a:r>
              <a:rPr lang="en-US" b="1" dirty="0" smtClean="0"/>
              <a:t>Recommendation to Evaluate options through an RFI and RFP and consider including: </a:t>
            </a:r>
            <a:endParaRPr lang="en-US" b="1" dirty="0"/>
          </a:p>
          <a:p>
            <a:endParaRPr lang="en-US" dirty="0"/>
          </a:p>
          <a:p>
            <a:r>
              <a:rPr lang="en-US" dirty="0"/>
              <a:t>•	Aptitude in key career-related areas, </a:t>
            </a:r>
          </a:p>
          <a:p>
            <a:r>
              <a:rPr lang="en-US" dirty="0"/>
              <a:t>•	Personality survey (ex: Myers Briggs/Holland Code</a:t>
            </a:r>
            <a:r>
              <a:rPr lang="en-US" dirty="0" smtClean="0"/>
              <a:t>) </a:t>
            </a:r>
            <a:endParaRPr lang="en-US" dirty="0"/>
          </a:p>
          <a:p>
            <a:endParaRPr lang="en-US" dirty="0"/>
          </a:p>
        </p:txBody>
      </p:sp>
    </p:spTree>
    <p:extLst>
      <p:ext uri="{BB962C8B-B14F-4D97-AF65-F5344CB8AC3E}">
        <p14:creationId xmlns:p14="http://schemas.microsoft.com/office/powerpoint/2010/main" val="74500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Career Navigation</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10" name="Content Placeholder 2"/>
          <p:cNvSpPr txBox="1">
            <a:spLocks/>
          </p:cNvSpPr>
          <p:nvPr/>
        </p:nvSpPr>
        <p:spPr>
          <a:xfrm>
            <a:off x="3291250" y="3458531"/>
            <a:ext cx="5609499" cy="7524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3200" b="1" dirty="0" smtClean="0">
                <a:solidFill>
                  <a:srgbClr val="CC9900"/>
                </a:solidFill>
                <a:latin typeface="Franklin Gothic Medium" panose="020B0603020102020204" pitchFamily="34" charset="0"/>
                <a:cs typeface="Arial" pitchFamily="34" charset="0"/>
              </a:rPr>
              <a:t>Adults</a:t>
            </a: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Tree>
    <p:extLst>
      <p:ext uri="{BB962C8B-B14F-4D97-AF65-F5344CB8AC3E}">
        <p14:creationId xmlns:p14="http://schemas.microsoft.com/office/powerpoint/2010/main" val="4268246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Career Navigation - Adults</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graphicFrame>
        <p:nvGraphicFramePr>
          <p:cNvPr id="9" name="Diagram 8">
            <a:extLst>
              <a:ext uri="{FF2B5EF4-FFF2-40B4-BE49-F238E27FC236}">
                <a16:creationId xmlns:a16="http://schemas.microsoft.com/office/drawing/2014/main" xmlns="" id="{03E7D210-67F6-E74E-A236-E43D7BC4AFEA}"/>
              </a:ext>
            </a:extLst>
          </p:cNvPr>
          <p:cNvGraphicFramePr/>
          <p:nvPr>
            <p:extLst>
              <p:ext uri="{D42A27DB-BD31-4B8C-83A1-F6EECF244321}">
                <p14:modId xmlns:p14="http://schemas.microsoft.com/office/powerpoint/2010/main" val="352342401"/>
              </p:ext>
            </p:extLst>
          </p:nvPr>
        </p:nvGraphicFramePr>
        <p:xfrm>
          <a:off x="0" y="2653204"/>
          <a:ext cx="4044852" cy="3007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xmlns="" id="{869B6156-0770-F747-95AB-5E7AD0981599}"/>
              </a:ext>
            </a:extLst>
          </p:cNvPr>
          <p:cNvSpPr txBox="1"/>
          <p:nvPr/>
        </p:nvSpPr>
        <p:spPr>
          <a:xfrm>
            <a:off x="4433192" y="2430916"/>
            <a:ext cx="6251088" cy="1231106"/>
          </a:xfrm>
          <a:prstGeom prst="rect">
            <a:avLst/>
          </a:prstGeom>
          <a:noFill/>
        </p:spPr>
        <p:txBody>
          <a:bodyPr wrap="square" rtlCol="0">
            <a:spAutoFit/>
          </a:bodyPr>
          <a:lstStyle/>
          <a:p>
            <a:r>
              <a:rPr lang="en-US" sz="1400" dirty="0"/>
              <a:t>An effective Career Navigation System for adults will require engagement from:</a:t>
            </a:r>
          </a:p>
          <a:p>
            <a:pPr marL="285750" indent="-285750">
              <a:buFont typeface="Arial" panose="020B0604020202020204" pitchFamily="34" charset="0"/>
              <a:buChar char="•"/>
            </a:pPr>
            <a:r>
              <a:rPr lang="en-US" sz="1400" b="1" dirty="0">
                <a:solidFill>
                  <a:srgbClr val="FF0000"/>
                </a:solidFill>
              </a:rPr>
              <a:t>Postsecondary Education and Training Providers</a:t>
            </a:r>
          </a:p>
          <a:p>
            <a:pPr marL="285750" indent="-285750">
              <a:buFont typeface="Arial" panose="020B0604020202020204" pitchFamily="34" charset="0"/>
              <a:buChar char="•"/>
            </a:pPr>
            <a:r>
              <a:rPr lang="en-US" sz="1400" b="1" dirty="0">
                <a:solidFill>
                  <a:srgbClr val="0070C0"/>
                </a:solidFill>
              </a:rPr>
              <a:t>Employers and Local Workforce Boards</a:t>
            </a:r>
          </a:p>
          <a:p>
            <a:pPr marL="285750" indent="-285750">
              <a:buFont typeface="Arial" panose="020B0604020202020204" pitchFamily="34" charset="0"/>
              <a:buChar char="•"/>
            </a:pPr>
            <a:r>
              <a:rPr lang="en-US" sz="1400" b="1" dirty="0">
                <a:solidFill>
                  <a:srgbClr val="00B050"/>
                </a:solidFill>
              </a:rPr>
              <a:t>State</a:t>
            </a:r>
          </a:p>
          <a:p>
            <a:endParaRPr lang="en-US" dirty="0"/>
          </a:p>
        </p:txBody>
      </p:sp>
      <p:sp>
        <p:nvSpPr>
          <p:cNvPr id="11" name="TextBox 10">
            <a:extLst>
              <a:ext uri="{FF2B5EF4-FFF2-40B4-BE49-F238E27FC236}">
                <a16:creationId xmlns:a16="http://schemas.microsoft.com/office/drawing/2014/main" xmlns="" id="{814CC9C5-24B2-F842-A901-91761E7B0894}"/>
              </a:ext>
            </a:extLst>
          </p:cNvPr>
          <p:cNvSpPr txBox="1"/>
          <p:nvPr/>
        </p:nvSpPr>
        <p:spPr>
          <a:xfrm>
            <a:off x="4433191" y="3510872"/>
            <a:ext cx="6535684" cy="1446550"/>
          </a:xfrm>
          <a:prstGeom prst="rect">
            <a:avLst/>
          </a:prstGeom>
          <a:noFill/>
        </p:spPr>
        <p:txBody>
          <a:bodyPr wrap="square" rtlCol="0">
            <a:spAutoFit/>
          </a:bodyPr>
          <a:lstStyle/>
          <a:p>
            <a:r>
              <a:rPr lang="en-US" sz="1400" dirty="0"/>
              <a:t>Each partner must provide current and relevant information to the market today and assist in developing Life-Long Learning.</a:t>
            </a:r>
          </a:p>
          <a:p>
            <a:r>
              <a:rPr lang="en-US" sz="1400" dirty="0"/>
              <a:t> </a:t>
            </a:r>
          </a:p>
          <a:p>
            <a:r>
              <a:rPr lang="en-US" sz="1400" dirty="0"/>
              <a:t>A complete inventory must be conducted of the adult system and survey of adults using the system to improve use and results. </a:t>
            </a:r>
          </a:p>
          <a:p>
            <a:endParaRPr lang="en-US" dirty="0"/>
          </a:p>
        </p:txBody>
      </p:sp>
      <p:graphicFrame>
        <p:nvGraphicFramePr>
          <p:cNvPr id="12" name="Diagram 11">
            <a:extLst>
              <a:ext uri="{FF2B5EF4-FFF2-40B4-BE49-F238E27FC236}">
                <a16:creationId xmlns:a16="http://schemas.microsoft.com/office/drawing/2014/main" xmlns="" id="{05DC0F5B-EE7C-5E47-9FD1-D1FBF2C04CD0}"/>
              </a:ext>
            </a:extLst>
          </p:cNvPr>
          <p:cNvGraphicFramePr/>
          <p:nvPr>
            <p:extLst>
              <p:ext uri="{D42A27DB-BD31-4B8C-83A1-F6EECF244321}">
                <p14:modId xmlns:p14="http://schemas.microsoft.com/office/powerpoint/2010/main" val="3702723933"/>
              </p:ext>
            </p:extLst>
          </p:nvPr>
        </p:nvGraphicFramePr>
        <p:xfrm>
          <a:off x="4747567" y="5121432"/>
          <a:ext cx="5619057" cy="8003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973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arkle.org/sites/default/files/SkillfulLaunchCO258.jpg"/>
          <p:cNvPicPr>
            <a:picLocks noChangeAspect="1" noChangeArrowheads="1"/>
          </p:cNvPicPr>
          <p:nvPr/>
        </p:nvPicPr>
        <p:blipFill rotWithShape="1">
          <a:blip r:embed="rId2" cstate="screen">
            <a:duotone>
              <a:prstClr val="black"/>
              <a:schemeClr val="accent1">
                <a:tint val="45000"/>
                <a:satMod val="400000"/>
              </a:schemeClr>
            </a:duotone>
            <a:extLst>
              <a:ext uri="{28A0092B-C50C-407E-A947-70E740481C1C}">
                <a14:useLocalDpi xmlns:a14="http://schemas.microsoft.com/office/drawing/2010/main"/>
              </a:ext>
            </a:extLst>
          </a:blip>
          <a:srcRect b="15469"/>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0" y="12112"/>
            <a:ext cx="12192000" cy="6858000"/>
          </a:xfrm>
          <a:prstGeom prst="rect">
            <a:avLst/>
          </a:prstGeom>
          <a:solidFill>
            <a:srgbClr val="258672">
              <a:alpha val="74902"/>
            </a:srgbClr>
          </a:solidFill>
          <a:ln w="9525" cap="flat" cmpd="sng" algn="ctr">
            <a:noFill/>
            <a:prstDash val="solid"/>
          </a:ln>
          <a:effectLst/>
        </p:spPr>
        <p:txBody>
          <a:bodyPr lIns="91431" tIns="45715" rIns="91431" bIns="45715" rtlCol="0" anchor="ctr"/>
          <a:lstStyle/>
          <a:p>
            <a:pPr algn="ctr" fontAlgn="base">
              <a:spcBef>
                <a:spcPct val="0"/>
              </a:spcBef>
              <a:spcAft>
                <a:spcPct val="0"/>
              </a:spcAft>
              <a:buClr>
                <a:srgbClr val="000000"/>
              </a:buClr>
              <a:buFont typeface="Arial"/>
              <a:buNone/>
            </a:pPr>
            <a:endParaRPr lang="en-US" sz="1600" kern="0" dirty="0">
              <a:solidFill>
                <a:srgbClr val="FFFFFF"/>
              </a:solidFill>
              <a:latin typeface="Calibri"/>
              <a:cs typeface="Arial"/>
              <a:sym typeface="Arial"/>
            </a:endParaRPr>
          </a:p>
        </p:txBody>
      </p:sp>
      <p:sp>
        <p:nvSpPr>
          <p:cNvPr id="4" name="Rectangle 3"/>
          <p:cNvSpPr/>
          <p:nvPr/>
        </p:nvSpPr>
        <p:spPr>
          <a:xfrm>
            <a:off x="2003613" y="1708026"/>
            <a:ext cx="8216152" cy="3394591"/>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r>
              <a:rPr lang="en-US" sz="3200" b="1" kern="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sym typeface="Arial"/>
              </a:rPr>
              <a:t>SKILLFUL INDIANA</a:t>
            </a:r>
          </a:p>
        </p:txBody>
      </p:sp>
      <p:pic>
        <p:nvPicPr>
          <p:cNvPr id="12" name="Picture 11">
            <a:extLst>
              <a:ext uri="{FF2B5EF4-FFF2-40B4-BE49-F238E27FC236}">
                <a16:creationId xmlns="" xmlns:a16="http://schemas.microsoft.com/office/drawing/2014/main" id="{181FC02D-6E64-41C2-90AA-4DEFFFAB8F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59" y="6060117"/>
            <a:ext cx="2935224" cy="533400"/>
          </a:xfrm>
          <a:prstGeom prst="rect">
            <a:avLst/>
          </a:prstGeom>
        </p:spPr>
      </p:pic>
    </p:spTree>
    <p:extLst>
      <p:ext uri="{BB962C8B-B14F-4D97-AF65-F5344CB8AC3E}">
        <p14:creationId xmlns:p14="http://schemas.microsoft.com/office/powerpoint/2010/main" val="2641667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extBox 8">
            <a:extLst>
              <a:ext uri="{FF2B5EF4-FFF2-40B4-BE49-F238E27FC236}">
                <a16:creationId xmlns="" xmlns:a16="http://schemas.microsoft.com/office/drawing/2014/main" id="{43172957-A236-4CBF-AF62-110E86632ED8}"/>
              </a:ext>
            </a:extLst>
          </p:cNvPr>
          <p:cNvSpPr txBox="1"/>
          <p:nvPr/>
        </p:nvSpPr>
        <p:spPr>
          <a:xfrm>
            <a:off x="321609" y="261318"/>
            <a:ext cx="8927546" cy="523220"/>
          </a:xfrm>
          <a:prstGeom prst="rect">
            <a:avLst/>
          </a:prstGeom>
          <a:noFill/>
        </p:spPr>
        <p:txBody>
          <a:bodyPr wrap="square" rtlCol="0">
            <a:spAutoFit/>
          </a:bodyPr>
          <a:lstStyle/>
          <a:p>
            <a:pPr defTabSz="685800">
              <a:buClrTx/>
              <a:defRPr/>
            </a:pPr>
            <a:r>
              <a:rPr lang="en-US" sz="2800" kern="1200" dirty="0">
                <a:solidFill>
                  <a:srgbClr val="FFFFFF"/>
                </a:solidFill>
                <a:latin typeface="Open Sans Extrabold" panose="020B0906030804020204" pitchFamily="34" charset="0"/>
                <a:ea typeface="Open Sans Extrabold" panose="020B0906030804020204" pitchFamily="34" charset="0"/>
                <a:cs typeface="Open Sans Extrabold" panose="020B0906030804020204" pitchFamily="34" charset="0"/>
              </a:rPr>
              <a:t>Skillful Indiana: Career Coaches Impact Initiative </a:t>
            </a:r>
          </a:p>
        </p:txBody>
      </p:sp>
      <p:sp>
        <p:nvSpPr>
          <p:cNvPr id="10" name="Rectangle 9">
            <a:extLst>
              <a:ext uri="{FF2B5EF4-FFF2-40B4-BE49-F238E27FC236}">
                <a16:creationId xmlns="" xmlns:a16="http://schemas.microsoft.com/office/drawing/2014/main" id="{88ACAE1D-9475-472C-A5B3-22DA61909896}"/>
              </a:ext>
            </a:extLst>
          </p:cNvPr>
          <p:cNvSpPr/>
          <p:nvPr/>
        </p:nvSpPr>
        <p:spPr>
          <a:xfrm>
            <a:off x="225631" y="1393075"/>
            <a:ext cx="9120250" cy="954107"/>
          </a:xfrm>
          <a:prstGeom prst="rect">
            <a:avLst/>
          </a:prstGeom>
        </p:spPr>
        <p:txBody>
          <a:bodyPr wrap="square">
            <a:spAutoFit/>
          </a:bodyPr>
          <a:lstStyle/>
          <a:p>
            <a:pPr defTabSz="764118">
              <a:defRPr/>
            </a:pPr>
            <a:r>
              <a:rPr lang="en-US" sz="1400" kern="1200" dirty="0">
                <a:solidFill>
                  <a:srgbClr val="1D2120"/>
                </a:solidFill>
                <a:latin typeface="Open Sans" panose="020B0606030504020204" pitchFamily="34" charset="0"/>
                <a:ea typeface="Open Sans" panose="020B0606030504020204" pitchFamily="34" charset="0"/>
                <a:cs typeface="Open Sans" panose="020B0606030504020204" pitchFamily="34" charset="0"/>
              </a:rPr>
              <a:t>Career coaches </a:t>
            </a:r>
            <a:r>
              <a:rPr lang="en-US" sz="1400" dirty="0">
                <a:solidFill>
                  <a:srgbClr val="1D2120"/>
                </a:solidFill>
                <a:latin typeface="Open Sans" panose="020B0606030504020204" pitchFamily="34" charset="0"/>
                <a:ea typeface="Open Sans" panose="020B0606030504020204" pitchFamily="34" charset="0"/>
                <a:cs typeface="Open Sans" panose="020B0606030504020204" pitchFamily="34" charset="0"/>
              </a:rPr>
              <a:t>play a pivotal role for many </a:t>
            </a:r>
            <a:r>
              <a:rPr lang="en-US" sz="1400" kern="1200" dirty="0">
                <a:solidFill>
                  <a:srgbClr val="1D2120"/>
                </a:solidFill>
                <a:latin typeface="Open Sans" panose="020B0606030504020204" pitchFamily="34" charset="0"/>
                <a:ea typeface="Open Sans" panose="020B0606030504020204" pitchFamily="34" charset="0"/>
                <a:cs typeface="Open Sans" panose="020B0606030504020204" pitchFamily="34" charset="0"/>
              </a:rPr>
              <a:t>job seekers looking for employment and a better career path. Skillful Indiana will strengthen the skills and reach of career coaches across the state through a coaching corps and community of practice</a:t>
            </a:r>
            <a:r>
              <a:rPr lang="en-US" sz="1400" dirty="0">
                <a:solidFill>
                  <a:srgbClr val="1D2120"/>
                </a:solidFill>
                <a:latin typeface="Open Sans" panose="020B0606030504020204" pitchFamily="34" charset="0"/>
                <a:ea typeface="Open Sans" panose="020B0606030504020204" pitchFamily="34" charset="0"/>
                <a:cs typeface="Open Sans" panose="020B0606030504020204" pitchFamily="34" charset="0"/>
              </a:rPr>
              <a:t> modeled on Skillful Colorado’s successful initiative. Skillful Indiana</a:t>
            </a:r>
            <a:r>
              <a:rPr lang="en-US" sz="1400" kern="1200" dirty="0">
                <a:solidFill>
                  <a:srgbClr val="1D2120"/>
                </a:solidFill>
                <a:latin typeface="Open Sans" panose="020B0606030504020204" pitchFamily="34" charset="0"/>
                <a:ea typeface="Open Sans" panose="020B0606030504020204" pitchFamily="34" charset="0"/>
                <a:cs typeface="Open Sans" panose="020B0606030504020204" pitchFamily="34" charset="0"/>
              </a:rPr>
              <a:t> will provide resources to assist coaches in adapting to the impact of technology and a changing economy.</a:t>
            </a:r>
          </a:p>
        </p:txBody>
      </p:sp>
      <p:sp>
        <p:nvSpPr>
          <p:cNvPr id="11" name="Rectangle 10">
            <a:extLst>
              <a:ext uri="{FF2B5EF4-FFF2-40B4-BE49-F238E27FC236}">
                <a16:creationId xmlns="" xmlns:a16="http://schemas.microsoft.com/office/drawing/2014/main" id="{992A35C5-BE0A-4C6F-914A-EA724DCF5058}"/>
              </a:ext>
            </a:extLst>
          </p:cNvPr>
          <p:cNvSpPr/>
          <p:nvPr/>
        </p:nvSpPr>
        <p:spPr>
          <a:xfrm>
            <a:off x="382963" y="2297175"/>
            <a:ext cx="5589975" cy="2548111"/>
          </a:xfrm>
          <a:prstGeom prst="rect">
            <a:avLst/>
          </a:prstGeom>
        </p:spPr>
        <p:txBody>
          <a:bodyPr wrap="square">
            <a:spAutoFit/>
          </a:bodyPr>
          <a:lstStyle/>
          <a:p>
            <a:pPr lvl="0"/>
            <a:r>
              <a:rPr lang="en-US" sz="1100" b="1" dirty="0">
                <a:solidFill>
                  <a:schemeClr val="tx1"/>
                </a:solidFill>
                <a:latin typeface="Open Sans" panose="020B0606030504020204" pitchFamily="34" charset="0"/>
                <a:ea typeface="Open Sans" panose="020B0606030504020204" pitchFamily="34" charset="0"/>
                <a:cs typeface="Open Sans" panose="020B0606030504020204" pitchFamily="34" charset="0"/>
              </a:rPr>
              <a:t>INITIATIVE GOALS</a:t>
            </a:r>
          </a:p>
          <a:p>
            <a:pPr marL="596372" lvl="1" indent="-214313" defTabSz="685800">
              <a:buClrTx/>
              <a:buFont typeface="Wingdings" panose="05000000000000000000" pitchFamily="2" charset="2"/>
              <a:buChar char="ü"/>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The comparative strengths and resources within </a:t>
            </a:r>
            <a:r>
              <a:rPr lang="en-US" sz="11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IN</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’s coaching community </a:t>
            </a:r>
            <a:r>
              <a:rPr lang="en-US" sz="11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are</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brought together in an easily navigable whole, drawing upon coaching efforts within K-12, higher ed, </a:t>
            </a:r>
            <a:r>
              <a:rPr lang="en-US" sz="1100" kern="1200" dirty="0" err="1">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WorkOnes</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businesses, and community-based non-profits</a:t>
            </a:r>
          </a:p>
          <a:p>
            <a:pPr marL="596372" lvl="1" indent="-214313" defTabSz="685800">
              <a:buClrTx/>
              <a:buFont typeface="Wingdings" panose="05000000000000000000" pitchFamily="2" charset="2"/>
              <a:buChar char="ü"/>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Career coaches have access to data and technology and understand how to apply them to effectively place job seekers on better career pathways</a:t>
            </a:r>
          </a:p>
          <a:p>
            <a:pPr marL="596372" lvl="1" indent="-214313">
              <a:buFont typeface="Wingdings" panose="05000000000000000000" pitchFamily="2" charset="2"/>
              <a:buChar char="ü"/>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New and expert career coaches are members of a peer network and actively share best </a:t>
            </a:r>
            <a:r>
              <a:rPr lang="en-US" sz="11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practices through an online platform with </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each other, and civic and business leaders</a:t>
            </a:r>
          </a:p>
          <a:p>
            <a:pPr marL="596372" lvl="1" indent="-214313" defTabSz="685800">
              <a:buClrTx/>
              <a:buFont typeface="Wingdings" panose="05000000000000000000" pitchFamily="2" charset="2"/>
              <a:buChar char="ü"/>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Career coaches work together to apply their expertise to solve statewide workforce development challenges</a:t>
            </a:r>
          </a:p>
          <a:p>
            <a:pPr marL="596372" lvl="1" indent="-214313" defTabSz="685800">
              <a:buClrTx/>
              <a:buFont typeface="Wingdings" panose="05000000000000000000" pitchFamily="2" charset="2"/>
              <a:buChar char="ü"/>
              <a:defRPr/>
            </a:pPr>
            <a:endParaRPr lang="en-US" sz="1100" kern="1200" dirty="0">
              <a:solidFill>
                <a:srgbClr val="238572"/>
              </a:solidFill>
              <a:latin typeface="Open Sans" panose="020B0606030504020204" pitchFamily="34" charset="0"/>
              <a:ea typeface="Open Sans" panose="020B0606030504020204" pitchFamily="34" charset="0"/>
              <a:cs typeface="Open Sans" panose="020B0606030504020204" pitchFamily="34" charset="0"/>
            </a:endParaRPr>
          </a:p>
          <a:p>
            <a:pPr defTabSz="685800">
              <a:buClrTx/>
              <a:defRPr/>
            </a:pPr>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SKILLFUL RESOURCES</a:t>
            </a:r>
          </a:p>
          <a:p>
            <a:pPr marL="596372" lvl="1" indent="-214313" defTabSz="685800">
              <a:buClrTx/>
              <a:buFont typeface="Arial" panose="020B0604020202020204" pitchFamily="34" charset="0"/>
              <a:buChar char="•"/>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Skillful Colorado Governor’s Coaching Corps and Community of Practice curricula and online platforms, tailored to Indiana</a:t>
            </a:r>
          </a:p>
        </p:txBody>
      </p:sp>
      <p:sp>
        <p:nvSpPr>
          <p:cNvPr id="12" name="Rectangle 11">
            <a:extLst>
              <a:ext uri="{FF2B5EF4-FFF2-40B4-BE49-F238E27FC236}">
                <a16:creationId xmlns="" xmlns:a16="http://schemas.microsoft.com/office/drawing/2014/main" id="{4592DC10-BD77-4D0E-95A7-3243842402CB}"/>
              </a:ext>
            </a:extLst>
          </p:cNvPr>
          <p:cNvSpPr/>
          <p:nvPr/>
        </p:nvSpPr>
        <p:spPr>
          <a:xfrm>
            <a:off x="382963" y="4650014"/>
            <a:ext cx="6949194" cy="1277273"/>
          </a:xfrm>
          <a:prstGeom prst="rect">
            <a:avLst/>
          </a:prstGeom>
        </p:spPr>
        <p:txBody>
          <a:bodyPr wrap="square">
            <a:spAutoFit/>
          </a:bodyPr>
          <a:lstStyle/>
          <a:p>
            <a:pPr defTabSz="685800">
              <a:buClrTx/>
              <a:defRPr/>
            </a:pPr>
            <a:r>
              <a:rPr lang="en-US" sz="11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APPROACH</a:t>
            </a:r>
          </a:p>
          <a:p>
            <a:pPr marL="557213" lvl="1" indent="-214313" defTabSz="685800">
              <a:buClrTx/>
              <a:buFont typeface="Arial" panose="020B0604020202020204" pitchFamily="34" charset="0"/>
              <a:buChar char="•"/>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Launch the </a:t>
            </a:r>
            <a:r>
              <a:rPr lang="en-US" sz="1100" kern="1200" dirty="0">
                <a:solidFill>
                  <a:schemeClr val="tx2"/>
                </a:solidFill>
                <a:latin typeface="Open Sans Extrabold" panose="020B0906030804020204"/>
                <a:ea typeface="Open Sans Light" panose="020B0306030504020204" pitchFamily="34" charset="0"/>
                <a:cs typeface="Open Sans Light" panose="020B0306030504020204" pitchFamily="34" charset="0"/>
              </a:rPr>
              <a:t>Skillful</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100" kern="1200" dirty="0">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Indiana Governor’s Coaching Corps</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advancing the skills of top career coaches</a:t>
            </a:r>
            <a:r>
              <a:rPr lang="en-US" sz="11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and supporting them as they examine and develop recommendations for specific workforce development challenges</a:t>
            </a:r>
          </a:p>
          <a:p>
            <a:pPr marL="557213" lvl="1" indent="-214313" defTabSz="685800">
              <a:buClrTx/>
              <a:buFont typeface="Arial" panose="020B0604020202020204" pitchFamily="34" charset="0"/>
              <a:buChar char="•"/>
              <a:defRPr/>
            </a:pP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Launch an online </a:t>
            </a:r>
            <a:r>
              <a:rPr lang="en-US" sz="1100" kern="1200" dirty="0">
                <a:solidFill>
                  <a:schemeClr val="tx2"/>
                </a:solidFill>
                <a:latin typeface="Open Sans Extrabold" panose="020B0906030804020204"/>
                <a:ea typeface="Open Sans Light" panose="020B0306030504020204" pitchFamily="34" charset="0"/>
                <a:cs typeface="Open Sans Light" panose="020B0306030504020204" pitchFamily="34" charset="0"/>
              </a:rPr>
              <a:t>Skillful Indiana</a:t>
            </a:r>
            <a:r>
              <a:rPr lang="en-US" sz="1100" dirty="0">
                <a:solidFill>
                  <a:schemeClr val="tx2"/>
                </a:solidFill>
                <a:latin typeface="Open Sans Extrabold" panose="020B0906030804020204"/>
                <a:ea typeface="Open Sans Light" panose="020B0306030504020204" pitchFamily="34" charset="0"/>
                <a:cs typeface="Open Sans Light" panose="020B0306030504020204" pitchFamily="34" charset="0"/>
              </a:rPr>
              <a:t> </a:t>
            </a:r>
            <a:r>
              <a:rPr lang="en-US" sz="1100" dirty="0">
                <a:solidFill>
                  <a:srgbClr val="258672"/>
                </a:solidFill>
                <a:latin typeface="Open Sans Extrabold" panose="020B0906030804020204" pitchFamily="34" charset="0"/>
                <a:ea typeface="Open Sans Light" panose="020B0306030504020204" pitchFamily="34" charset="0"/>
                <a:cs typeface="Open Sans Light" panose="020B0306030504020204" pitchFamily="34" charset="0"/>
              </a:rPr>
              <a:t>C</a:t>
            </a:r>
            <a:r>
              <a:rPr lang="en-US" sz="1100" kern="1200" dirty="0" err="1">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oaching</a:t>
            </a:r>
            <a:r>
              <a:rPr lang="en-US" sz="1100" kern="1200" dirty="0">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en-US" sz="1100" dirty="0">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C</a:t>
            </a:r>
            <a:r>
              <a:rPr lang="en-US" sz="1100" kern="1200" dirty="0" err="1">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ommunity</a:t>
            </a:r>
            <a:r>
              <a:rPr lang="en-US" sz="1100" kern="1200" dirty="0">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 of Practice </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as a go-to resource for Indiana career coaches and a community connecting those dedicated to workforce development across regions and sectors</a:t>
            </a:r>
          </a:p>
          <a:p>
            <a:pPr marL="557213" lvl="1" indent="-214313" defTabSz="685800">
              <a:buClrTx/>
              <a:buFont typeface="Arial" panose="020B0604020202020204" pitchFamily="34" charset="0"/>
              <a:buChar char="•"/>
              <a:defRPr/>
            </a:pPr>
            <a:r>
              <a:rPr lang="en-US" sz="11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Working with state and coaching stakeholders, develop</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100" kern="1200" dirty="0">
                <a:solidFill>
                  <a:srgbClr val="258672"/>
                </a:solidFill>
                <a:latin typeface="Open Sans Extrabold" panose="020B0906030804020204" pitchFamily="34" charset="0"/>
                <a:ea typeface="Open Sans Extrabold" panose="020B0906030804020204" pitchFamily="34" charset="0"/>
                <a:cs typeface="Open Sans Extrabold" panose="020B0906030804020204" pitchFamily="34" charset="0"/>
              </a:rPr>
              <a:t>standards of quality for career coaching </a:t>
            </a:r>
            <a:r>
              <a:rPr lang="en-US" sz="1100" dirty="0">
                <a:solidFill>
                  <a:srgbClr val="1D2120"/>
                </a:solidFill>
                <a:latin typeface="Open Sans Light" panose="020B0306030504020204" pitchFamily="34" charset="0"/>
                <a:ea typeface="Open Sans Extrabold" panose="020B0906030804020204" pitchFamily="34" charset="0"/>
                <a:cs typeface="Open Sans Extrabold" panose="020B0906030804020204" pitchFamily="34" charset="0"/>
              </a:rPr>
              <a:t>that draw</a:t>
            </a:r>
            <a:r>
              <a:rPr lang="en-US" sz="1100" kern="1200" dirty="0">
                <a:solidFill>
                  <a:srgbClr val="1D2120"/>
                </a:solidFill>
                <a:latin typeface="Open Sans Light" panose="020B0306030504020204" pitchFamily="34" charset="0"/>
                <a:ea typeface="Open Sans Light" panose="020B0306030504020204" pitchFamily="34" charset="0"/>
                <a:cs typeface="Open Sans Light" panose="020B0306030504020204" pitchFamily="34" charset="0"/>
              </a:rPr>
              <a:t> upon best practices and tools from across the system</a:t>
            </a:r>
          </a:p>
        </p:txBody>
      </p:sp>
      <p:sp>
        <p:nvSpPr>
          <p:cNvPr id="13" name="TextBox 12">
            <a:extLst>
              <a:ext uri="{FF2B5EF4-FFF2-40B4-BE49-F238E27FC236}">
                <a16:creationId xmlns="" xmlns:a16="http://schemas.microsoft.com/office/drawing/2014/main" id="{DF823609-50D4-4EE0-935B-BC004B03E2CB}"/>
              </a:ext>
            </a:extLst>
          </p:cNvPr>
          <p:cNvSpPr txBox="1"/>
          <p:nvPr/>
        </p:nvSpPr>
        <p:spPr>
          <a:xfrm>
            <a:off x="7968343" y="3208373"/>
            <a:ext cx="3949679" cy="2246769"/>
          </a:xfrm>
          <a:prstGeom prst="rect">
            <a:avLst/>
          </a:prstGeom>
          <a:noFill/>
        </p:spPr>
        <p:txBody>
          <a:bodyPr wrap="square" rtlCol="0">
            <a:spAutoFit/>
          </a:bodyPr>
          <a:lstStyle/>
          <a:p>
            <a:pPr marL="128588" indent="-128588">
              <a:buFont typeface="Arial" panose="020B0604020202020204" pitchFamily="34" charset="0"/>
              <a:buChar char="•"/>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Launch the Indiana Governor’s Coaching Corps,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increasing the effectiveness of career coaches from public workforce centers, employers, higher ed, non-profits, and K-12</a:t>
            </a:r>
          </a:p>
          <a:p>
            <a:pPr marL="128588" indent="-128588">
              <a:buFont typeface="Arial" panose="020B0604020202020204" pitchFamily="34" charset="0"/>
              <a:buChar char="•"/>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Create a virtual coaching community of practice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to share best practices and upskill those at the frontlines supporting Indiana job seekers</a:t>
            </a:r>
          </a:p>
          <a:p>
            <a:pPr marL="128588" indent="-128588">
              <a:buFont typeface="Arial" panose="020B0604020202020204" pitchFamily="34" charset="0"/>
              <a:buChar char="•"/>
            </a:pPr>
            <a:r>
              <a:rPr lang="en-US" sz="1400" b="1" dirty="0">
                <a:latin typeface="Open Sans Light" panose="020B0306030504020204" pitchFamily="34" charset="0"/>
                <a:ea typeface="Open Sans Light" panose="020B0306030504020204" pitchFamily="34" charset="0"/>
                <a:cs typeface="Open Sans Light" panose="020B0306030504020204" pitchFamily="34" charset="0"/>
              </a:rPr>
              <a:t>Develop standards of  quality for career coaching</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to strengthen the system for future economic shifts and downturns</a:t>
            </a:r>
          </a:p>
        </p:txBody>
      </p:sp>
      <p:pic>
        <p:nvPicPr>
          <p:cNvPr id="14" name="Picture 14" descr="Image result for handshake icon">
            <a:extLst>
              <a:ext uri="{FF2B5EF4-FFF2-40B4-BE49-F238E27FC236}">
                <a16:creationId xmlns="" xmlns:a16="http://schemas.microsoft.com/office/drawing/2014/main" id="{E06D6F5A-8F8F-47B3-AF39-6868E05F606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74670" y="1556001"/>
            <a:ext cx="2183910" cy="2183910"/>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Pentagon 23">
            <a:extLst>
              <a:ext uri="{FF2B5EF4-FFF2-40B4-BE49-F238E27FC236}">
                <a16:creationId xmlns="" xmlns:a16="http://schemas.microsoft.com/office/drawing/2014/main" id="{007042E7-1725-468C-ADD2-12F4A578109A}"/>
              </a:ext>
            </a:extLst>
          </p:cNvPr>
          <p:cNvSpPr/>
          <p:nvPr/>
        </p:nvSpPr>
        <p:spPr>
          <a:xfrm>
            <a:off x="9274670" y="1420562"/>
            <a:ext cx="1992397" cy="1016348"/>
          </a:xfrm>
          <a:prstGeom prst="homePlate">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Career Coaches</a:t>
            </a:r>
          </a:p>
        </p:txBody>
      </p:sp>
    </p:spTree>
    <p:extLst>
      <p:ext uri="{BB962C8B-B14F-4D97-AF65-F5344CB8AC3E}">
        <p14:creationId xmlns:p14="http://schemas.microsoft.com/office/powerpoint/2010/main" val="94660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DISCUSSION</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244847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Career and Technical </a:t>
            </a:r>
            <a:r>
              <a:rPr lang="en-US" sz="4000" b="1" dirty="0" smtClean="0">
                <a:solidFill>
                  <a:srgbClr val="112A6D"/>
                </a:solidFill>
                <a:latin typeface="Franklin Gothic Medium" panose="020B0603020102020204" pitchFamily="34" charset="0"/>
                <a:cs typeface="Arial" pitchFamily="34" charset="0"/>
              </a:rPr>
              <a:t>Education</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145015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02550"/>
            <a:ext cx="10515600" cy="1102549"/>
          </a:xfrm>
        </p:spPr>
        <p:txBody>
          <a:bodyPr/>
          <a:lstStyle/>
          <a:p>
            <a:pPr algn="ctr"/>
            <a:r>
              <a:rPr lang="en-US" b="1" dirty="0" smtClean="0">
                <a:solidFill>
                  <a:srgbClr val="09426A"/>
                </a:solidFill>
              </a:rPr>
              <a:t>CTE Challenges</a:t>
            </a:r>
            <a:endParaRPr lang="en-US" b="1" dirty="0">
              <a:solidFill>
                <a:srgbClr val="09426A"/>
              </a:solidFill>
            </a:endParaRPr>
          </a:p>
        </p:txBody>
      </p:sp>
      <p:sp>
        <p:nvSpPr>
          <p:cNvPr id="15" name="Content Placeholder 14"/>
          <p:cNvSpPr>
            <a:spLocks noGrp="1"/>
          </p:cNvSpPr>
          <p:nvPr>
            <p:ph sz="half" idx="1"/>
          </p:nvPr>
        </p:nvSpPr>
        <p:spPr>
          <a:xfrm>
            <a:off x="838200" y="2205099"/>
            <a:ext cx="5181600" cy="3971864"/>
          </a:xfrm>
        </p:spPr>
        <p:txBody>
          <a:bodyPr/>
          <a:lstStyle/>
          <a:p>
            <a:r>
              <a:rPr lang="en-US" dirty="0" smtClean="0"/>
              <a:t>Flexibility and Accountability</a:t>
            </a:r>
          </a:p>
          <a:p>
            <a:r>
              <a:rPr lang="en-US" dirty="0" smtClean="0"/>
              <a:t>Strategic Alignment</a:t>
            </a:r>
          </a:p>
          <a:p>
            <a:r>
              <a:rPr lang="en-US" dirty="0" smtClean="0"/>
              <a:t>Consistent Delivery</a:t>
            </a:r>
          </a:p>
          <a:p>
            <a:r>
              <a:rPr lang="en-US" dirty="0" smtClean="0"/>
              <a:t>Funding Opportunities</a:t>
            </a:r>
            <a:endParaRPr lang="en-US" dirty="0"/>
          </a:p>
        </p:txBody>
      </p:sp>
      <p:sp>
        <p:nvSpPr>
          <p:cNvPr id="16" name="Content Placeholder 15"/>
          <p:cNvSpPr>
            <a:spLocks noGrp="1"/>
          </p:cNvSpPr>
          <p:nvPr>
            <p:ph sz="half" idx="2"/>
          </p:nvPr>
        </p:nvSpPr>
        <p:spPr>
          <a:xfrm>
            <a:off x="6172200" y="2205099"/>
            <a:ext cx="5181600" cy="3971863"/>
          </a:xfrm>
        </p:spPr>
        <p:txBody>
          <a:bodyPr/>
          <a:lstStyle/>
          <a:p>
            <a:r>
              <a:rPr lang="en-US" dirty="0" smtClean="0"/>
              <a:t>Exploration</a:t>
            </a:r>
          </a:p>
          <a:p>
            <a:r>
              <a:rPr lang="en-US" dirty="0" smtClean="0"/>
              <a:t>Elevating CTE</a:t>
            </a:r>
          </a:p>
          <a:p>
            <a:r>
              <a:rPr lang="en-US" dirty="0" smtClean="0"/>
              <a:t>Other</a:t>
            </a:r>
          </a:p>
          <a:p>
            <a:pPr lvl="1"/>
            <a:r>
              <a:rPr lang="en-US" dirty="0" smtClean="0"/>
              <a:t>K-12 Accountability Model</a:t>
            </a:r>
          </a:p>
          <a:p>
            <a:pPr lvl="1"/>
            <a:r>
              <a:rPr lang="en-US" dirty="0" smtClean="0"/>
              <a:t>Real World Career Readiness Recommendation</a:t>
            </a:r>
            <a:endParaRPr lang="en-US" dirty="0"/>
          </a:p>
        </p:txBody>
      </p:sp>
    </p:spTree>
    <p:extLst>
      <p:ext uri="{BB962C8B-B14F-4D97-AF65-F5344CB8AC3E}">
        <p14:creationId xmlns:p14="http://schemas.microsoft.com/office/powerpoint/2010/main" val="1811623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737424"/>
          </a:xfrm>
        </p:spPr>
        <p:txBody>
          <a:bodyPr/>
          <a:lstStyle/>
          <a:p>
            <a:pPr algn="ctr"/>
            <a:r>
              <a:rPr lang="en-US" b="1" dirty="0" smtClean="0">
                <a:solidFill>
                  <a:srgbClr val="09426A"/>
                </a:solidFill>
              </a:rPr>
              <a:t>CTE: Flexibility and Accountability</a:t>
            </a:r>
            <a:endParaRPr lang="en-US" b="1" dirty="0">
              <a:solidFill>
                <a:srgbClr val="09426A"/>
              </a:solidFill>
            </a:endParaRPr>
          </a:p>
        </p:txBody>
      </p:sp>
      <p:sp>
        <p:nvSpPr>
          <p:cNvPr id="15" name="Content Placeholder 14"/>
          <p:cNvSpPr>
            <a:spLocks noGrp="1"/>
          </p:cNvSpPr>
          <p:nvPr>
            <p:ph idx="1"/>
          </p:nvPr>
        </p:nvSpPr>
        <p:spPr>
          <a:xfrm>
            <a:off x="838200" y="1932049"/>
            <a:ext cx="10515600" cy="4244913"/>
          </a:xfrm>
        </p:spPr>
        <p:txBody>
          <a:bodyPr/>
          <a:lstStyle/>
          <a:p>
            <a:pPr marL="0" indent="0">
              <a:buNone/>
            </a:pPr>
            <a:r>
              <a:rPr lang="en-US" dirty="0" smtClean="0">
                <a:solidFill>
                  <a:srgbClr val="09426A"/>
                </a:solidFill>
              </a:rPr>
              <a:t>These recommendations…</a:t>
            </a:r>
          </a:p>
          <a:p>
            <a:pPr marL="514350" indent="-514350">
              <a:buFont typeface="+mj-lt"/>
              <a:buAutoNum type="arabicPeriod"/>
            </a:pPr>
            <a:r>
              <a:rPr lang="en-US" dirty="0">
                <a:solidFill>
                  <a:srgbClr val="09426A"/>
                </a:solidFill>
              </a:rPr>
              <a:t>a</a:t>
            </a:r>
            <a:r>
              <a:rPr lang="en-US" dirty="0" smtClean="0">
                <a:solidFill>
                  <a:srgbClr val="09426A"/>
                </a:solidFill>
              </a:rPr>
              <a:t>ddress the need for more flexibility in partnering with CTE providers in the local community.</a:t>
            </a:r>
          </a:p>
          <a:p>
            <a:pPr marL="514350" indent="-514350">
              <a:buFont typeface="+mj-lt"/>
              <a:buAutoNum type="arabicPeriod"/>
            </a:pPr>
            <a:r>
              <a:rPr lang="en-US" dirty="0">
                <a:solidFill>
                  <a:srgbClr val="09426A"/>
                </a:solidFill>
              </a:rPr>
              <a:t>a</a:t>
            </a:r>
            <a:r>
              <a:rPr lang="en-US" dirty="0" smtClean="0">
                <a:solidFill>
                  <a:srgbClr val="09426A"/>
                </a:solidFill>
              </a:rPr>
              <a:t>ddress the need to outline requirements for that flexibility.</a:t>
            </a:r>
          </a:p>
          <a:p>
            <a:pPr marL="514350" indent="-514350">
              <a:buFont typeface="+mj-lt"/>
              <a:buAutoNum type="arabicPeriod"/>
            </a:pPr>
            <a:r>
              <a:rPr lang="en-US" dirty="0">
                <a:solidFill>
                  <a:srgbClr val="09426A"/>
                </a:solidFill>
              </a:rPr>
              <a:t>o</a:t>
            </a:r>
            <a:r>
              <a:rPr lang="en-US" dirty="0" smtClean="0">
                <a:solidFill>
                  <a:srgbClr val="09426A"/>
                </a:solidFill>
              </a:rPr>
              <a:t>utline that CTE program accountability for local schools needs to be addressed.</a:t>
            </a:r>
          </a:p>
          <a:p>
            <a:pPr marL="514350" indent="-514350">
              <a:buFont typeface="+mj-lt"/>
              <a:buAutoNum type="arabicPeriod"/>
            </a:pPr>
            <a:r>
              <a:rPr lang="en-US" dirty="0">
                <a:solidFill>
                  <a:srgbClr val="09426A"/>
                </a:solidFill>
              </a:rPr>
              <a:t>i</a:t>
            </a:r>
            <a:r>
              <a:rPr lang="en-US" dirty="0" smtClean="0">
                <a:solidFill>
                  <a:srgbClr val="09426A"/>
                </a:solidFill>
              </a:rPr>
              <a:t>dentify additional areas to investigate further:</a:t>
            </a:r>
          </a:p>
          <a:p>
            <a:pPr marL="971550" lvl="1" indent="-514350">
              <a:buFont typeface="+mj-lt"/>
              <a:buAutoNum type="alphaLcPeriod"/>
            </a:pPr>
            <a:r>
              <a:rPr lang="en-US" dirty="0" smtClean="0">
                <a:solidFill>
                  <a:srgbClr val="09426A"/>
                </a:solidFill>
              </a:rPr>
              <a:t>Licensure and Collective Bargaining for CTE instructors</a:t>
            </a:r>
          </a:p>
          <a:p>
            <a:pPr marL="971550" lvl="1" indent="-514350">
              <a:buFont typeface="+mj-lt"/>
              <a:buAutoNum type="alphaLcPeriod"/>
            </a:pPr>
            <a:r>
              <a:rPr lang="en-US" dirty="0" smtClean="0">
                <a:solidFill>
                  <a:srgbClr val="09426A"/>
                </a:solidFill>
              </a:rPr>
              <a:t>Roles and responsibilities throughout the CTE system</a:t>
            </a:r>
            <a:endParaRPr lang="en-US" dirty="0">
              <a:solidFill>
                <a:srgbClr val="09426A"/>
              </a:solidFill>
            </a:endParaRPr>
          </a:p>
        </p:txBody>
      </p:sp>
    </p:spTree>
    <p:extLst>
      <p:ext uri="{BB962C8B-B14F-4D97-AF65-F5344CB8AC3E}">
        <p14:creationId xmlns:p14="http://schemas.microsoft.com/office/powerpoint/2010/main" val="123276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737424"/>
          </a:xfrm>
        </p:spPr>
        <p:txBody>
          <a:bodyPr/>
          <a:lstStyle/>
          <a:p>
            <a:pPr algn="ctr"/>
            <a:r>
              <a:rPr lang="en-US" b="1" dirty="0" smtClean="0">
                <a:solidFill>
                  <a:srgbClr val="09426A"/>
                </a:solidFill>
              </a:rPr>
              <a:t>CTE: Strategic Alignment</a:t>
            </a:r>
            <a:endParaRPr lang="en-US" b="1" dirty="0">
              <a:solidFill>
                <a:srgbClr val="09426A"/>
              </a:solidFill>
            </a:endParaRPr>
          </a:p>
        </p:txBody>
      </p:sp>
      <p:sp>
        <p:nvSpPr>
          <p:cNvPr id="15" name="Content Placeholder 14"/>
          <p:cNvSpPr>
            <a:spLocks noGrp="1"/>
          </p:cNvSpPr>
          <p:nvPr>
            <p:ph idx="1"/>
          </p:nvPr>
        </p:nvSpPr>
        <p:spPr>
          <a:xfrm>
            <a:off x="838200" y="1932049"/>
            <a:ext cx="10515600" cy="4244913"/>
          </a:xfrm>
        </p:spPr>
        <p:txBody>
          <a:bodyPr>
            <a:normAutofit lnSpcReduction="10000"/>
          </a:bodyPr>
          <a:lstStyle/>
          <a:p>
            <a:pPr marL="0" indent="0">
              <a:buNone/>
            </a:pPr>
            <a:r>
              <a:rPr lang="en-US" dirty="0" smtClean="0">
                <a:solidFill>
                  <a:srgbClr val="09426A"/>
                </a:solidFill>
              </a:rPr>
              <a:t>These recommendations…</a:t>
            </a:r>
          </a:p>
          <a:p>
            <a:pPr marL="514350" indent="-514350">
              <a:buFont typeface="+mj-lt"/>
              <a:buAutoNum type="arabicPeriod"/>
            </a:pPr>
            <a:r>
              <a:rPr lang="en-US" dirty="0">
                <a:solidFill>
                  <a:srgbClr val="09426A"/>
                </a:solidFill>
              </a:rPr>
              <a:t>c</a:t>
            </a:r>
            <a:r>
              <a:rPr lang="en-US" dirty="0" smtClean="0">
                <a:solidFill>
                  <a:srgbClr val="09426A"/>
                </a:solidFill>
              </a:rPr>
              <a:t>onsolidate the strategy and policy around CTE to the Governor’s Workforce Cabinet.</a:t>
            </a:r>
          </a:p>
          <a:p>
            <a:pPr marL="514350" indent="-514350">
              <a:buFont typeface="+mj-lt"/>
              <a:buAutoNum type="arabicPeriod"/>
            </a:pPr>
            <a:endParaRPr lang="en-US" dirty="0">
              <a:solidFill>
                <a:srgbClr val="09426A"/>
              </a:solidFill>
            </a:endParaRPr>
          </a:p>
          <a:p>
            <a:pPr marL="0" indent="0">
              <a:buNone/>
            </a:pPr>
            <a:r>
              <a:rPr lang="en-US" dirty="0" smtClean="0">
                <a:solidFill>
                  <a:srgbClr val="09426A"/>
                </a:solidFill>
              </a:rPr>
              <a:t>Currently, there is not a coherent vision for CTE across the K-12 and postsecondary space. As the GWC considers moving forward with Combined WIOA state plan, aligning state and federal resources in a more comprehensive way is of the utmost importance.</a:t>
            </a:r>
          </a:p>
          <a:p>
            <a:pPr marL="0" indent="0">
              <a:buNone/>
            </a:pPr>
            <a:endParaRPr lang="en-US" dirty="0">
              <a:solidFill>
                <a:srgbClr val="09426A"/>
              </a:solidFill>
            </a:endParaRPr>
          </a:p>
          <a:p>
            <a:pPr marL="0" indent="0">
              <a:buNone/>
            </a:pPr>
            <a:r>
              <a:rPr lang="en-US" dirty="0" smtClean="0">
                <a:solidFill>
                  <a:srgbClr val="09426A"/>
                </a:solidFill>
              </a:rPr>
              <a:t> </a:t>
            </a:r>
          </a:p>
        </p:txBody>
      </p:sp>
    </p:spTree>
    <p:extLst>
      <p:ext uri="{BB962C8B-B14F-4D97-AF65-F5344CB8AC3E}">
        <p14:creationId xmlns:p14="http://schemas.microsoft.com/office/powerpoint/2010/main" val="3521790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Governor’s Workforce Cabinet: Reports</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324541"/>
            <a:ext cx="11189970" cy="4175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200" b="1" dirty="0" smtClean="0">
                <a:solidFill>
                  <a:srgbClr val="CC9900"/>
                </a:solidFill>
                <a:latin typeface="Franklin Gothic Medium" panose="020B0603020102020204" pitchFamily="34" charset="0"/>
                <a:cs typeface="Arial" pitchFamily="34" charset="0"/>
              </a:rPr>
              <a:t>Reports will be submitted on October 31, 2018 for:</a:t>
            </a:r>
          </a:p>
          <a:p>
            <a:r>
              <a:rPr lang="en-US" sz="2400" dirty="0" smtClean="0">
                <a:latin typeface="Calibri" panose="020F0502020204030204" pitchFamily="34" charset="0"/>
                <a:cs typeface="Arial" pitchFamily="34" charset="0"/>
              </a:rPr>
              <a:t>Designed Career navigation system for our state by</a:t>
            </a:r>
          </a:p>
          <a:p>
            <a:r>
              <a:rPr lang="en-US" sz="2400" dirty="0" smtClean="0">
                <a:latin typeface="Calibri" panose="020F0502020204030204" pitchFamily="34" charset="0"/>
                <a:cs typeface="Arial" pitchFamily="34" charset="0"/>
              </a:rPr>
              <a:t>Workforce Funding Report</a:t>
            </a:r>
          </a:p>
          <a:p>
            <a:r>
              <a:rPr lang="en-US" sz="2400" dirty="0" smtClean="0">
                <a:latin typeface="Calibri" panose="020F0502020204030204" pitchFamily="34" charset="0"/>
                <a:cs typeface="Arial" pitchFamily="34" charset="0"/>
              </a:rPr>
              <a:t>College and Career Funding Report</a:t>
            </a:r>
          </a:p>
          <a:p>
            <a:r>
              <a:rPr lang="en-US" sz="2400" dirty="0" smtClean="0">
                <a:latin typeface="Calibri" panose="020F0502020204030204" pitchFamily="34" charset="0"/>
                <a:cs typeface="Arial" pitchFamily="34" charset="0"/>
              </a:rPr>
              <a:t>Career and Technical Education model for schools</a:t>
            </a: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1301648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737424"/>
          </a:xfrm>
        </p:spPr>
        <p:txBody>
          <a:bodyPr/>
          <a:lstStyle/>
          <a:p>
            <a:pPr algn="ctr"/>
            <a:r>
              <a:rPr lang="en-US" b="1" dirty="0" smtClean="0">
                <a:solidFill>
                  <a:srgbClr val="09426A"/>
                </a:solidFill>
              </a:rPr>
              <a:t>CTE: Delivery of Programs</a:t>
            </a:r>
            <a:endParaRPr lang="en-US" b="1" dirty="0">
              <a:solidFill>
                <a:srgbClr val="09426A"/>
              </a:solidFill>
            </a:endParaRPr>
          </a:p>
        </p:txBody>
      </p:sp>
      <p:sp>
        <p:nvSpPr>
          <p:cNvPr id="15" name="Content Placeholder 14"/>
          <p:cNvSpPr>
            <a:spLocks noGrp="1"/>
          </p:cNvSpPr>
          <p:nvPr>
            <p:ph idx="1"/>
          </p:nvPr>
        </p:nvSpPr>
        <p:spPr>
          <a:xfrm>
            <a:off x="838200" y="1932049"/>
            <a:ext cx="10515600" cy="4244913"/>
          </a:xfrm>
        </p:spPr>
        <p:txBody>
          <a:bodyPr>
            <a:normAutofit/>
          </a:bodyPr>
          <a:lstStyle/>
          <a:p>
            <a:pPr marL="0" indent="0">
              <a:buNone/>
            </a:pPr>
            <a:r>
              <a:rPr lang="en-US" dirty="0" smtClean="0">
                <a:solidFill>
                  <a:srgbClr val="09426A"/>
                </a:solidFill>
              </a:rPr>
              <a:t>These recommendations…</a:t>
            </a:r>
          </a:p>
          <a:p>
            <a:pPr marL="514350" indent="-514350">
              <a:buFont typeface="+mj-lt"/>
              <a:buAutoNum type="arabicPeriod"/>
            </a:pPr>
            <a:r>
              <a:rPr lang="en-US" dirty="0" smtClean="0">
                <a:solidFill>
                  <a:srgbClr val="09426A"/>
                </a:solidFill>
              </a:rPr>
              <a:t>set a definition for a CTE Concentrator.</a:t>
            </a:r>
          </a:p>
          <a:p>
            <a:pPr marL="514350" indent="-514350">
              <a:buFont typeface="+mj-lt"/>
              <a:buAutoNum type="arabicPeriod"/>
            </a:pPr>
            <a:r>
              <a:rPr lang="en-US" dirty="0">
                <a:solidFill>
                  <a:srgbClr val="09426A"/>
                </a:solidFill>
              </a:rPr>
              <a:t>s</a:t>
            </a:r>
            <a:r>
              <a:rPr lang="en-US" dirty="0" smtClean="0">
                <a:solidFill>
                  <a:srgbClr val="09426A"/>
                </a:solidFill>
              </a:rPr>
              <a:t>uggest utilizing a single set of sector employers to analyze the skills and competencies being taught across K-12 and postsecondary CTE.</a:t>
            </a:r>
          </a:p>
          <a:p>
            <a:pPr marL="514350" indent="-514350">
              <a:buFont typeface="+mj-lt"/>
              <a:buAutoNum type="arabicPeriod"/>
            </a:pPr>
            <a:r>
              <a:rPr lang="en-US" dirty="0" smtClean="0">
                <a:solidFill>
                  <a:srgbClr val="09426A"/>
                </a:solidFill>
              </a:rPr>
              <a:t>outline that every high school CTE concentrator should graduate with one year of college complete.</a:t>
            </a:r>
          </a:p>
          <a:p>
            <a:pPr marL="514350" indent="-514350">
              <a:buFont typeface="+mj-lt"/>
              <a:buAutoNum type="arabicPeriod"/>
            </a:pPr>
            <a:r>
              <a:rPr lang="en-US" dirty="0" smtClean="0">
                <a:solidFill>
                  <a:srgbClr val="09426A"/>
                </a:solidFill>
              </a:rPr>
              <a:t>outline that common assessments need to be developed to be used across CTE programs.</a:t>
            </a:r>
            <a:endParaRPr lang="en-US" dirty="0">
              <a:solidFill>
                <a:srgbClr val="09426A"/>
              </a:solidFill>
            </a:endParaRPr>
          </a:p>
          <a:p>
            <a:pPr marL="0" indent="0">
              <a:buNone/>
            </a:pPr>
            <a:r>
              <a:rPr lang="en-US" dirty="0" smtClean="0">
                <a:solidFill>
                  <a:srgbClr val="09426A"/>
                </a:solidFill>
              </a:rPr>
              <a:t> </a:t>
            </a:r>
          </a:p>
        </p:txBody>
      </p:sp>
    </p:spTree>
    <p:extLst>
      <p:ext uri="{BB962C8B-B14F-4D97-AF65-F5344CB8AC3E}">
        <p14:creationId xmlns:p14="http://schemas.microsoft.com/office/powerpoint/2010/main" val="336852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737424"/>
          </a:xfrm>
        </p:spPr>
        <p:txBody>
          <a:bodyPr/>
          <a:lstStyle/>
          <a:p>
            <a:pPr algn="ctr"/>
            <a:r>
              <a:rPr lang="en-US" b="1" dirty="0" smtClean="0">
                <a:solidFill>
                  <a:srgbClr val="09426A"/>
                </a:solidFill>
              </a:rPr>
              <a:t>CTE: Funding Opportunities</a:t>
            </a:r>
            <a:endParaRPr lang="en-US" b="1" dirty="0">
              <a:solidFill>
                <a:srgbClr val="09426A"/>
              </a:solidFill>
            </a:endParaRPr>
          </a:p>
        </p:txBody>
      </p:sp>
      <p:sp>
        <p:nvSpPr>
          <p:cNvPr id="15" name="Content Placeholder 14"/>
          <p:cNvSpPr>
            <a:spLocks noGrp="1"/>
          </p:cNvSpPr>
          <p:nvPr>
            <p:ph idx="1"/>
          </p:nvPr>
        </p:nvSpPr>
        <p:spPr>
          <a:xfrm>
            <a:off x="838200" y="1932049"/>
            <a:ext cx="10515600" cy="4244913"/>
          </a:xfrm>
        </p:spPr>
        <p:txBody>
          <a:bodyPr>
            <a:normAutofit/>
          </a:bodyPr>
          <a:lstStyle/>
          <a:p>
            <a:pPr marL="0" indent="0">
              <a:buNone/>
            </a:pPr>
            <a:r>
              <a:rPr lang="en-US" dirty="0" smtClean="0">
                <a:solidFill>
                  <a:srgbClr val="09426A"/>
                </a:solidFill>
              </a:rPr>
              <a:t>These recommendations…</a:t>
            </a:r>
          </a:p>
          <a:p>
            <a:pPr marL="514350" indent="-514350">
              <a:buFont typeface="+mj-lt"/>
              <a:buAutoNum type="arabicPeriod"/>
            </a:pPr>
            <a:r>
              <a:rPr lang="en-US" dirty="0">
                <a:solidFill>
                  <a:srgbClr val="09426A"/>
                </a:solidFill>
              </a:rPr>
              <a:t>c</a:t>
            </a:r>
            <a:r>
              <a:rPr lang="en-US" dirty="0" smtClean="0">
                <a:solidFill>
                  <a:srgbClr val="09426A"/>
                </a:solidFill>
              </a:rPr>
              <a:t>reate a  new tiered funding methodology.</a:t>
            </a:r>
          </a:p>
          <a:p>
            <a:pPr marL="514350" indent="-514350">
              <a:buFont typeface="+mj-lt"/>
              <a:buAutoNum type="arabicPeriod"/>
            </a:pPr>
            <a:r>
              <a:rPr lang="en-US" dirty="0" smtClean="0">
                <a:solidFill>
                  <a:srgbClr val="09426A"/>
                </a:solidFill>
              </a:rPr>
              <a:t>remove foundational courses from the CTE funding formula.</a:t>
            </a:r>
          </a:p>
          <a:p>
            <a:pPr marL="514350" indent="-514350">
              <a:buFont typeface="+mj-lt"/>
              <a:buAutoNum type="arabicPeriod"/>
            </a:pPr>
            <a:r>
              <a:rPr lang="en-US" dirty="0">
                <a:solidFill>
                  <a:srgbClr val="09426A"/>
                </a:solidFill>
              </a:rPr>
              <a:t>g</a:t>
            </a:r>
            <a:r>
              <a:rPr lang="en-US" dirty="0" smtClean="0">
                <a:solidFill>
                  <a:srgbClr val="09426A"/>
                </a:solidFill>
              </a:rPr>
              <a:t>ive consideration to the percentage of CTE funding that actually goes into CTE.</a:t>
            </a:r>
          </a:p>
          <a:p>
            <a:pPr marL="514350" indent="-514350">
              <a:buFont typeface="+mj-lt"/>
              <a:buAutoNum type="arabicPeriod"/>
            </a:pPr>
            <a:r>
              <a:rPr lang="en-US" dirty="0">
                <a:solidFill>
                  <a:srgbClr val="09426A"/>
                </a:solidFill>
              </a:rPr>
              <a:t>i</a:t>
            </a:r>
            <a:r>
              <a:rPr lang="en-US" dirty="0" smtClean="0">
                <a:solidFill>
                  <a:srgbClr val="09426A"/>
                </a:solidFill>
              </a:rPr>
              <a:t>ncentivize student outcomes.</a:t>
            </a:r>
          </a:p>
        </p:txBody>
      </p:sp>
    </p:spTree>
    <p:extLst>
      <p:ext uri="{BB962C8B-B14F-4D97-AF65-F5344CB8AC3E}">
        <p14:creationId xmlns:p14="http://schemas.microsoft.com/office/powerpoint/2010/main" val="152354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737424"/>
          </a:xfrm>
        </p:spPr>
        <p:txBody>
          <a:bodyPr/>
          <a:lstStyle/>
          <a:p>
            <a:pPr algn="ctr"/>
            <a:r>
              <a:rPr lang="en-US" b="1" dirty="0" smtClean="0">
                <a:solidFill>
                  <a:srgbClr val="09426A"/>
                </a:solidFill>
              </a:rPr>
              <a:t>CTE: Career Exploration</a:t>
            </a:r>
            <a:endParaRPr lang="en-US" b="1" dirty="0">
              <a:solidFill>
                <a:srgbClr val="09426A"/>
              </a:solidFill>
            </a:endParaRPr>
          </a:p>
        </p:txBody>
      </p:sp>
      <p:sp>
        <p:nvSpPr>
          <p:cNvPr id="15" name="Content Placeholder 14"/>
          <p:cNvSpPr>
            <a:spLocks noGrp="1"/>
          </p:cNvSpPr>
          <p:nvPr>
            <p:ph idx="1"/>
          </p:nvPr>
        </p:nvSpPr>
        <p:spPr>
          <a:xfrm>
            <a:off x="838200" y="1932049"/>
            <a:ext cx="10515600" cy="4244913"/>
          </a:xfrm>
        </p:spPr>
        <p:txBody>
          <a:bodyPr>
            <a:normAutofit/>
          </a:bodyPr>
          <a:lstStyle/>
          <a:p>
            <a:pPr marL="0" indent="0">
              <a:buNone/>
            </a:pPr>
            <a:r>
              <a:rPr lang="en-US" dirty="0" smtClean="0">
                <a:solidFill>
                  <a:srgbClr val="09426A"/>
                </a:solidFill>
              </a:rPr>
              <a:t>These recommendations…</a:t>
            </a:r>
          </a:p>
          <a:p>
            <a:pPr marL="0" indent="0">
              <a:buNone/>
            </a:pPr>
            <a:r>
              <a:rPr lang="en-US" dirty="0" smtClean="0">
                <a:solidFill>
                  <a:srgbClr val="09426A"/>
                </a:solidFill>
              </a:rPr>
              <a:t>1. </a:t>
            </a:r>
            <a:r>
              <a:rPr lang="en-US" dirty="0">
                <a:solidFill>
                  <a:srgbClr val="09426A"/>
                </a:solidFill>
              </a:rPr>
              <a:t>a</a:t>
            </a:r>
            <a:r>
              <a:rPr lang="en-US" dirty="0" smtClean="0">
                <a:solidFill>
                  <a:srgbClr val="09426A"/>
                </a:solidFill>
              </a:rPr>
              <a:t>lign with those made by the Career Coaching and Navigation team.</a:t>
            </a:r>
          </a:p>
        </p:txBody>
      </p:sp>
    </p:spTree>
    <p:extLst>
      <p:ext uri="{BB962C8B-B14F-4D97-AF65-F5344CB8AC3E}">
        <p14:creationId xmlns:p14="http://schemas.microsoft.com/office/powerpoint/2010/main" val="1228122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737424"/>
          </a:xfrm>
        </p:spPr>
        <p:txBody>
          <a:bodyPr/>
          <a:lstStyle/>
          <a:p>
            <a:pPr algn="ctr"/>
            <a:r>
              <a:rPr lang="en-US" b="1" dirty="0" smtClean="0">
                <a:solidFill>
                  <a:srgbClr val="09426A"/>
                </a:solidFill>
              </a:rPr>
              <a:t>CTE: Continuing to Elevate CTE</a:t>
            </a:r>
            <a:endParaRPr lang="en-US" b="1" dirty="0">
              <a:solidFill>
                <a:srgbClr val="09426A"/>
              </a:solidFill>
            </a:endParaRPr>
          </a:p>
        </p:txBody>
      </p:sp>
      <p:sp>
        <p:nvSpPr>
          <p:cNvPr id="15" name="Content Placeholder 14"/>
          <p:cNvSpPr>
            <a:spLocks noGrp="1"/>
          </p:cNvSpPr>
          <p:nvPr>
            <p:ph idx="1"/>
          </p:nvPr>
        </p:nvSpPr>
        <p:spPr>
          <a:xfrm>
            <a:off x="838200" y="1932049"/>
            <a:ext cx="10515600" cy="4244913"/>
          </a:xfrm>
        </p:spPr>
        <p:txBody>
          <a:bodyPr>
            <a:normAutofit/>
          </a:bodyPr>
          <a:lstStyle/>
          <a:p>
            <a:pPr marL="0" indent="0">
              <a:buNone/>
            </a:pPr>
            <a:r>
              <a:rPr lang="en-US" dirty="0" smtClean="0">
                <a:solidFill>
                  <a:srgbClr val="09426A"/>
                </a:solidFill>
              </a:rPr>
              <a:t>These recommendations…</a:t>
            </a:r>
          </a:p>
          <a:p>
            <a:pPr marL="514350" indent="-514350">
              <a:buAutoNum type="arabicPeriod"/>
            </a:pPr>
            <a:r>
              <a:rPr lang="en-US" dirty="0" smtClean="0">
                <a:solidFill>
                  <a:srgbClr val="09426A"/>
                </a:solidFill>
              </a:rPr>
              <a:t>outline the continuation of the CTE Action Team.</a:t>
            </a:r>
          </a:p>
          <a:p>
            <a:pPr marL="514350" indent="-514350">
              <a:buAutoNum type="arabicPeriod"/>
            </a:pPr>
            <a:r>
              <a:rPr lang="en-US" dirty="0">
                <a:solidFill>
                  <a:srgbClr val="09426A"/>
                </a:solidFill>
              </a:rPr>
              <a:t>c</a:t>
            </a:r>
            <a:r>
              <a:rPr lang="en-US" dirty="0" smtClean="0">
                <a:solidFill>
                  <a:srgbClr val="09426A"/>
                </a:solidFill>
              </a:rPr>
              <a:t>harge the Team with input and development of the state Perkins Plan.</a:t>
            </a:r>
          </a:p>
          <a:p>
            <a:pPr marL="514350" indent="-514350">
              <a:buAutoNum type="arabicPeriod"/>
            </a:pPr>
            <a:r>
              <a:rPr lang="en-US" dirty="0">
                <a:solidFill>
                  <a:srgbClr val="09426A"/>
                </a:solidFill>
              </a:rPr>
              <a:t>c</a:t>
            </a:r>
            <a:r>
              <a:rPr lang="en-US" dirty="0" smtClean="0">
                <a:solidFill>
                  <a:srgbClr val="09426A"/>
                </a:solidFill>
              </a:rPr>
              <a:t>onsider expansion of team membership to align to other state and federal programs.</a:t>
            </a:r>
          </a:p>
        </p:txBody>
      </p:sp>
    </p:spTree>
    <p:extLst>
      <p:ext uri="{BB962C8B-B14F-4D97-AF65-F5344CB8AC3E}">
        <p14:creationId xmlns:p14="http://schemas.microsoft.com/office/powerpoint/2010/main" val="516029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602"/>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8"/>
          <p:cNvSpPr>
            <a:spLocks noGrp="1"/>
          </p:cNvSpPr>
          <p:nvPr>
            <p:ph type="title"/>
          </p:nvPr>
        </p:nvSpPr>
        <p:spPr>
          <a:xfrm>
            <a:off x="838200" y="1194625"/>
            <a:ext cx="10515600" cy="820156"/>
          </a:xfrm>
        </p:spPr>
        <p:txBody>
          <a:bodyPr/>
          <a:lstStyle/>
          <a:p>
            <a:pPr algn="ctr"/>
            <a:r>
              <a:rPr lang="en-US" b="1" dirty="0" smtClean="0">
                <a:solidFill>
                  <a:srgbClr val="09426A"/>
                </a:solidFill>
              </a:rPr>
              <a:t>CTE: Other Recommendations</a:t>
            </a:r>
            <a:endParaRPr lang="en-US" b="1" dirty="0">
              <a:solidFill>
                <a:srgbClr val="09426A"/>
              </a:solidFill>
            </a:endParaRPr>
          </a:p>
        </p:txBody>
      </p:sp>
      <p:sp>
        <p:nvSpPr>
          <p:cNvPr id="15" name="Content Placeholder 14"/>
          <p:cNvSpPr>
            <a:spLocks noGrp="1"/>
          </p:cNvSpPr>
          <p:nvPr>
            <p:ph idx="1"/>
          </p:nvPr>
        </p:nvSpPr>
        <p:spPr>
          <a:xfrm>
            <a:off x="838200" y="1813303"/>
            <a:ext cx="10515600" cy="4363660"/>
          </a:xfrm>
        </p:spPr>
        <p:txBody>
          <a:bodyPr>
            <a:normAutofit/>
          </a:bodyPr>
          <a:lstStyle/>
          <a:p>
            <a:pPr marL="0" indent="0">
              <a:buNone/>
            </a:pPr>
            <a:r>
              <a:rPr lang="en-US" dirty="0" smtClean="0">
                <a:solidFill>
                  <a:srgbClr val="09426A"/>
                </a:solidFill>
              </a:rPr>
              <a:t>These recommendations…</a:t>
            </a:r>
          </a:p>
          <a:p>
            <a:pPr marL="514350" indent="-514350">
              <a:buAutoNum type="arabicPeriod"/>
            </a:pPr>
            <a:r>
              <a:rPr lang="en-US" dirty="0">
                <a:solidFill>
                  <a:srgbClr val="09426A"/>
                </a:solidFill>
              </a:rPr>
              <a:t>a</a:t>
            </a:r>
            <a:r>
              <a:rPr lang="en-US" dirty="0" smtClean="0">
                <a:solidFill>
                  <a:srgbClr val="09426A"/>
                </a:solidFill>
              </a:rPr>
              <a:t>sk the State Board of Education to consider new metrics for state K-12 accountability. Such as:</a:t>
            </a:r>
          </a:p>
          <a:p>
            <a:pPr marL="971550" lvl="1" indent="-514350">
              <a:buFont typeface="+mj-lt"/>
              <a:buAutoNum type="alphaLcPeriod"/>
            </a:pPr>
            <a:r>
              <a:rPr lang="en-US" dirty="0" smtClean="0">
                <a:solidFill>
                  <a:srgbClr val="09426A"/>
                </a:solidFill>
              </a:rPr>
              <a:t>Career Navigation</a:t>
            </a:r>
          </a:p>
          <a:p>
            <a:pPr marL="971550" lvl="1" indent="-514350">
              <a:buFont typeface="+mj-lt"/>
              <a:buAutoNum type="alphaLcPeriod"/>
            </a:pPr>
            <a:r>
              <a:rPr lang="en-US" dirty="0" smtClean="0">
                <a:solidFill>
                  <a:srgbClr val="09426A"/>
                </a:solidFill>
              </a:rPr>
              <a:t>Postsecondary Placements in education, employment, and enlistment</a:t>
            </a:r>
          </a:p>
          <a:p>
            <a:pPr marL="1428750" lvl="2" indent="-514350">
              <a:buFont typeface="+mj-lt"/>
              <a:buAutoNum type="arabicPeriod"/>
            </a:pPr>
            <a:r>
              <a:rPr lang="en-US" dirty="0" smtClean="0">
                <a:solidFill>
                  <a:srgbClr val="09426A"/>
                </a:solidFill>
              </a:rPr>
              <a:t>This aligns with how CTE programs will be measured under Perkins V.</a:t>
            </a:r>
          </a:p>
          <a:p>
            <a:pPr marL="971550" lvl="1" indent="-514350">
              <a:buFont typeface="+mj-lt"/>
              <a:buAutoNum type="alphaLcPeriod"/>
            </a:pPr>
            <a:r>
              <a:rPr lang="en-US" dirty="0" smtClean="0">
                <a:solidFill>
                  <a:srgbClr val="09426A"/>
                </a:solidFill>
              </a:rPr>
              <a:t>Work-based Learning</a:t>
            </a:r>
          </a:p>
          <a:p>
            <a:pPr marL="971550" lvl="1" indent="-514350">
              <a:buFont typeface="+mj-lt"/>
              <a:buAutoNum type="alphaLcPeriod"/>
            </a:pPr>
            <a:r>
              <a:rPr lang="en-US" dirty="0" smtClean="0">
                <a:solidFill>
                  <a:srgbClr val="09426A"/>
                </a:solidFill>
              </a:rPr>
              <a:t>On-Track </a:t>
            </a:r>
          </a:p>
          <a:p>
            <a:pPr marL="514350" indent="-514350">
              <a:buFont typeface="+mj-lt"/>
              <a:buAutoNum type="arabicPeriod"/>
            </a:pPr>
            <a:r>
              <a:rPr lang="en-US" dirty="0" smtClean="0">
                <a:solidFill>
                  <a:srgbClr val="09426A"/>
                </a:solidFill>
              </a:rPr>
              <a:t>outline for the legislature why the Real World Career Readiness program is not necessary.</a:t>
            </a:r>
          </a:p>
        </p:txBody>
      </p:sp>
    </p:spTree>
    <p:extLst>
      <p:ext uri="{BB962C8B-B14F-4D97-AF65-F5344CB8AC3E}">
        <p14:creationId xmlns:p14="http://schemas.microsoft.com/office/powerpoint/2010/main" val="2007679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DISCUSSION</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613194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College and Career Funding Recommendations</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3304624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Recommendations - College and Career Funding</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extBox 8">
            <a:extLst>
              <a:ext uri="{FF2B5EF4-FFF2-40B4-BE49-F238E27FC236}">
                <a16:creationId xmlns:a16="http://schemas.microsoft.com/office/drawing/2014/main" xmlns="" id="{E93149C2-95E8-4F4C-893A-7EA43016A70F}"/>
              </a:ext>
            </a:extLst>
          </p:cNvPr>
          <p:cNvSpPr txBox="1"/>
          <p:nvPr/>
        </p:nvSpPr>
        <p:spPr>
          <a:xfrm>
            <a:off x="236947" y="2205100"/>
            <a:ext cx="9817985" cy="2585323"/>
          </a:xfrm>
          <a:prstGeom prst="rect">
            <a:avLst/>
          </a:prstGeom>
          <a:noFill/>
        </p:spPr>
        <p:txBody>
          <a:bodyPr wrap="square" rtlCol="0">
            <a:spAutoFit/>
          </a:bodyPr>
          <a:lstStyle/>
          <a:p>
            <a:r>
              <a:rPr lang="en-US" dirty="0"/>
              <a:t>1. </a:t>
            </a:r>
            <a:r>
              <a:rPr lang="en-US" b="1" dirty="0"/>
              <a:t>Expand Pell eligibility to shorter-term certificates.   </a:t>
            </a:r>
            <a:r>
              <a:rPr lang="en-US" dirty="0"/>
              <a:t>Providing Pell for shorter term programs and allowing a wider selection of providers will expand the options available for </a:t>
            </a:r>
            <a:r>
              <a:rPr lang="en-US" dirty="0" smtClean="0"/>
              <a:t>students.  </a:t>
            </a:r>
            <a:endParaRPr lang="en-US" dirty="0"/>
          </a:p>
          <a:p>
            <a:r>
              <a:rPr lang="en-US" dirty="0" smtClean="0"/>
              <a:t>	•Currently</a:t>
            </a:r>
            <a:r>
              <a:rPr lang="en-US" dirty="0"/>
              <a:t>, Pell Grants are limited to programs which provide at least 600 clock hours, 16 </a:t>
            </a:r>
            <a:r>
              <a:rPr lang="en-US" dirty="0" smtClean="0"/>
              <a:t>	credit </a:t>
            </a:r>
            <a:r>
              <a:rPr lang="en-US" dirty="0"/>
              <a:t>hours or 24 quarter hours over a minimum of 15 weeks</a:t>
            </a:r>
          </a:p>
          <a:p>
            <a:r>
              <a:rPr lang="en-US" dirty="0" smtClean="0"/>
              <a:t>	•It </a:t>
            </a:r>
            <a:r>
              <a:rPr lang="en-US" dirty="0"/>
              <a:t>has been proposed to expand Pell Grants to programs which have at least 150 clock hours </a:t>
            </a:r>
            <a:r>
              <a:rPr lang="en-US" dirty="0" smtClean="0"/>
              <a:t>	of </a:t>
            </a:r>
            <a:r>
              <a:rPr lang="en-US" dirty="0"/>
              <a:t>training over 8 weeks. </a:t>
            </a:r>
          </a:p>
          <a:p>
            <a:r>
              <a:rPr lang="en-US" dirty="0"/>
              <a:t>The funding team supports that Pell eligibility should be expanded to certificate programs which:</a:t>
            </a:r>
          </a:p>
          <a:p>
            <a:r>
              <a:rPr lang="en-US" dirty="0" smtClean="0"/>
              <a:t>	•Have </a:t>
            </a:r>
            <a:r>
              <a:rPr lang="en-US" dirty="0"/>
              <a:t>at least 150 clock hours over a minimum of 8 weeks, and</a:t>
            </a:r>
          </a:p>
          <a:p>
            <a:r>
              <a:rPr lang="en-US" dirty="0" smtClean="0"/>
              <a:t>	•Are </a:t>
            </a:r>
            <a:r>
              <a:rPr lang="en-US" dirty="0"/>
              <a:t>embedded in longer-term certificates or lead to industry-recognized credentials</a:t>
            </a:r>
          </a:p>
        </p:txBody>
      </p:sp>
      <p:sp>
        <p:nvSpPr>
          <p:cNvPr id="11" name="Google Shape;332;p42">
            <a:extLst>
              <a:ext uri="{FF2B5EF4-FFF2-40B4-BE49-F238E27FC236}">
                <a16:creationId xmlns:a16="http://schemas.microsoft.com/office/drawing/2014/main" xmlns="" id="{50018819-1AEF-FC47-87D2-690A7B248593}"/>
              </a:ext>
            </a:extLst>
          </p:cNvPr>
          <p:cNvSpPr/>
          <p:nvPr/>
        </p:nvSpPr>
        <p:spPr>
          <a:xfrm>
            <a:off x="10477859" y="2415866"/>
            <a:ext cx="1328928" cy="103780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19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Recommendations - College and Career Funding</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324541"/>
            <a:ext cx="11189970" cy="4175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5" name="Rectangle 4"/>
          <p:cNvSpPr/>
          <p:nvPr/>
        </p:nvSpPr>
        <p:spPr>
          <a:xfrm>
            <a:off x="475013" y="2030681"/>
            <a:ext cx="10248405" cy="2554545"/>
          </a:xfrm>
          <a:prstGeom prst="rect">
            <a:avLst/>
          </a:prstGeom>
        </p:spPr>
        <p:txBody>
          <a:bodyPr wrap="square">
            <a:spAutoFit/>
          </a:bodyPr>
          <a:lstStyle/>
          <a:p>
            <a:r>
              <a:rPr lang="en-US" sz="1600" dirty="0" smtClean="0"/>
              <a:t>2. </a:t>
            </a:r>
            <a:r>
              <a:rPr lang="en-US" sz="1600" b="1" dirty="0" smtClean="0"/>
              <a:t>Change </a:t>
            </a:r>
            <a:r>
              <a:rPr lang="en-US" sz="1600" b="1" dirty="0"/>
              <a:t>the Definition of “Full Time” under Pell to 15 credit hours. </a:t>
            </a:r>
          </a:p>
          <a:p>
            <a:r>
              <a:rPr lang="en-US" sz="1600" dirty="0" smtClean="0"/>
              <a:t>Students only need to take 12 credit hours to receive their maximum Pell award</a:t>
            </a:r>
          </a:p>
          <a:p>
            <a:r>
              <a:rPr lang="en-US" sz="1600" dirty="0" smtClean="0"/>
              <a:t>The funding team recommends that a bonus should be provided for students that attempt 15 credits per semester</a:t>
            </a:r>
          </a:p>
          <a:p>
            <a:endParaRPr lang="en-US" sz="1600" dirty="0" smtClean="0"/>
          </a:p>
          <a:p>
            <a:r>
              <a:rPr lang="en-US" sz="1600" dirty="0" smtClean="0"/>
              <a:t>3. </a:t>
            </a:r>
            <a:r>
              <a:rPr lang="en-US" sz="1600" b="1" dirty="0" smtClean="0"/>
              <a:t>Allow Pell to apply to high school students who have not yet graduated but are taking college level courses</a:t>
            </a:r>
            <a:r>
              <a:rPr lang="en-US" sz="1600" dirty="0" smtClean="0"/>
              <a:t>.  The PROSPER Act would allow for students in high school who have not graduated to be eligible for financial aid to begin courses towards their degree while still in school</a:t>
            </a:r>
          </a:p>
          <a:p>
            <a:endParaRPr lang="en-US" sz="1600" dirty="0"/>
          </a:p>
          <a:p>
            <a:r>
              <a:rPr lang="en-US" sz="1600" dirty="0"/>
              <a:t>4. </a:t>
            </a:r>
            <a:r>
              <a:rPr lang="en-US" sz="1600" b="1" dirty="0"/>
              <a:t>Expanding Access to In-Demand Apprenticeships</a:t>
            </a:r>
            <a:r>
              <a:rPr lang="en-US" sz="1600" dirty="0"/>
              <a:t>. </a:t>
            </a:r>
            <a:r>
              <a:rPr lang="en-US" sz="1600" dirty="0" smtClean="0"/>
              <a:t>This must include other work-based learning opportunities Especially for small and mid-sized businesses and diverse industries </a:t>
            </a:r>
            <a:endParaRPr lang="en-US" sz="1600" dirty="0"/>
          </a:p>
        </p:txBody>
      </p:sp>
    </p:spTree>
    <p:extLst>
      <p:ext uri="{BB962C8B-B14F-4D97-AF65-F5344CB8AC3E}">
        <p14:creationId xmlns:p14="http://schemas.microsoft.com/office/powerpoint/2010/main" val="3926056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Recommendations - College and Career Funding</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extBox 8">
            <a:extLst>
              <a:ext uri="{FF2B5EF4-FFF2-40B4-BE49-F238E27FC236}">
                <a16:creationId xmlns:a16="http://schemas.microsoft.com/office/drawing/2014/main" xmlns="" id="{E93149C2-95E8-4F4C-893A-7EA43016A70F}"/>
              </a:ext>
            </a:extLst>
          </p:cNvPr>
          <p:cNvSpPr txBox="1"/>
          <p:nvPr/>
        </p:nvSpPr>
        <p:spPr>
          <a:xfrm>
            <a:off x="236947" y="2205100"/>
            <a:ext cx="9817985" cy="3139321"/>
          </a:xfrm>
          <a:prstGeom prst="rect">
            <a:avLst/>
          </a:prstGeom>
          <a:noFill/>
        </p:spPr>
        <p:txBody>
          <a:bodyPr wrap="square" rtlCol="0">
            <a:spAutoFit/>
          </a:bodyPr>
          <a:lstStyle/>
          <a:p>
            <a:r>
              <a:rPr lang="en-US" b="1" u="sng" dirty="0"/>
              <a:t>B</a:t>
            </a:r>
            <a:r>
              <a:rPr lang="en-US" b="1" u="sng" dirty="0" smtClean="0"/>
              <a:t>enefits to </a:t>
            </a:r>
            <a:r>
              <a:rPr lang="en-US" b="1" u="sng" dirty="0"/>
              <a:t>the State Financial Aid </a:t>
            </a:r>
            <a:r>
              <a:rPr lang="en-US" b="1" u="sng" dirty="0" smtClean="0"/>
              <a:t>programs</a:t>
            </a:r>
          </a:p>
          <a:p>
            <a:endParaRPr lang="en-US" b="1" u="sng" dirty="0" smtClean="0"/>
          </a:p>
          <a:p>
            <a:pPr marL="285750" indent="-285750">
              <a:buFont typeface="Arial" panose="020B0604020202020204" pitchFamily="34" charset="0"/>
              <a:buChar char="•"/>
            </a:pPr>
            <a:r>
              <a:rPr lang="en-US" dirty="0"/>
              <a:t> 21st Century Scholarships and Frank O’Bannon Scholarships metrics must be reviewed by the Commission on Higher Education to determine if the students that have access to the programs should be expanded and if the metrics are limiting the number of students who could benefit from the programs. </a:t>
            </a:r>
            <a:endParaRPr lang="en-US" dirty="0" smtClean="0"/>
          </a:p>
          <a:p>
            <a:endParaRPr lang="en-US" dirty="0"/>
          </a:p>
          <a:p>
            <a:pPr marL="285750" indent="-285750">
              <a:buFont typeface="Arial" panose="020B0604020202020204" pitchFamily="34" charset="0"/>
              <a:buChar char="•"/>
            </a:pPr>
            <a:r>
              <a:rPr lang="en-US" dirty="0"/>
              <a:t>Some of the students participating in the programs with new requirements have yet to graduate. The programs with the new requirements are seeing improved graduation rates and salary increases post-graduation. Standardized and frequent reviews for improvements in the program should be conducted and if there is no improvement action should be taken. </a:t>
            </a:r>
          </a:p>
        </p:txBody>
      </p:sp>
      <p:sp>
        <p:nvSpPr>
          <p:cNvPr id="11" name="Google Shape;332;p42">
            <a:extLst>
              <a:ext uri="{FF2B5EF4-FFF2-40B4-BE49-F238E27FC236}">
                <a16:creationId xmlns:a16="http://schemas.microsoft.com/office/drawing/2014/main" xmlns="" id="{50018819-1AEF-FC47-87D2-690A7B248593}"/>
              </a:ext>
            </a:extLst>
          </p:cNvPr>
          <p:cNvSpPr/>
          <p:nvPr/>
        </p:nvSpPr>
        <p:spPr>
          <a:xfrm>
            <a:off x="10477859" y="2415866"/>
            <a:ext cx="1328928" cy="1037808"/>
          </a:xfrm>
          <a:custGeom>
            <a:avLst/>
            <a:gdLst/>
            <a:ahLst/>
            <a:cxnLst/>
            <a:rect l="l" t="t" r="r" b="b"/>
            <a:pathLst>
              <a:path w="17082" h="17228" extrusionOk="0">
                <a:moveTo>
                  <a:pt x="6497" y="2993"/>
                </a:moveTo>
                <a:lnTo>
                  <a:pt x="6400" y="3042"/>
                </a:lnTo>
                <a:lnTo>
                  <a:pt x="6302" y="3090"/>
                </a:lnTo>
                <a:lnTo>
                  <a:pt x="6229" y="3212"/>
                </a:lnTo>
                <a:lnTo>
                  <a:pt x="6229" y="3285"/>
                </a:lnTo>
                <a:lnTo>
                  <a:pt x="6254" y="3334"/>
                </a:lnTo>
                <a:lnTo>
                  <a:pt x="6278" y="3407"/>
                </a:lnTo>
                <a:lnTo>
                  <a:pt x="6351" y="3455"/>
                </a:lnTo>
                <a:lnTo>
                  <a:pt x="6400" y="3480"/>
                </a:lnTo>
                <a:lnTo>
                  <a:pt x="6643" y="3480"/>
                </a:lnTo>
                <a:lnTo>
                  <a:pt x="6692" y="3504"/>
                </a:lnTo>
                <a:lnTo>
                  <a:pt x="6911" y="3504"/>
                </a:lnTo>
                <a:lnTo>
                  <a:pt x="6959" y="3480"/>
                </a:lnTo>
                <a:lnTo>
                  <a:pt x="7008" y="3455"/>
                </a:lnTo>
                <a:lnTo>
                  <a:pt x="7057" y="3407"/>
                </a:lnTo>
                <a:lnTo>
                  <a:pt x="7057" y="3334"/>
                </a:lnTo>
                <a:lnTo>
                  <a:pt x="7057" y="3212"/>
                </a:lnTo>
                <a:lnTo>
                  <a:pt x="7032" y="3163"/>
                </a:lnTo>
                <a:lnTo>
                  <a:pt x="7008" y="3115"/>
                </a:lnTo>
                <a:lnTo>
                  <a:pt x="6935" y="3042"/>
                </a:lnTo>
                <a:lnTo>
                  <a:pt x="6838" y="3017"/>
                </a:lnTo>
                <a:lnTo>
                  <a:pt x="6716" y="2993"/>
                </a:lnTo>
                <a:close/>
                <a:moveTo>
                  <a:pt x="5743" y="3236"/>
                </a:moveTo>
                <a:lnTo>
                  <a:pt x="5670" y="3261"/>
                </a:lnTo>
                <a:lnTo>
                  <a:pt x="5402" y="3358"/>
                </a:lnTo>
                <a:lnTo>
                  <a:pt x="5134" y="3480"/>
                </a:lnTo>
                <a:lnTo>
                  <a:pt x="4891" y="3601"/>
                </a:lnTo>
                <a:lnTo>
                  <a:pt x="4672" y="3747"/>
                </a:lnTo>
                <a:lnTo>
                  <a:pt x="4453" y="3918"/>
                </a:lnTo>
                <a:lnTo>
                  <a:pt x="4234" y="4088"/>
                </a:lnTo>
                <a:lnTo>
                  <a:pt x="4039" y="4283"/>
                </a:lnTo>
                <a:lnTo>
                  <a:pt x="3869" y="4477"/>
                </a:lnTo>
                <a:lnTo>
                  <a:pt x="3699" y="4696"/>
                </a:lnTo>
                <a:lnTo>
                  <a:pt x="3553" y="4940"/>
                </a:lnTo>
                <a:lnTo>
                  <a:pt x="3431" y="5159"/>
                </a:lnTo>
                <a:lnTo>
                  <a:pt x="3309" y="5402"/>
                </a:lnTo>
                <a:lnTo>
                  <a:pt x="3236" y="5670"/>
                </a:lnTo>
                <a:lnTo>
                  <a:pt x="3163" y="5937"/>
                </a:lnTo>
                <a:lnTo>
                  <a:pt x="3115" y="6229"/>
                </a:lnTo>
                <a:lnTo>
                  <a:pt x="3090" y="6497"/>
                </a:lnTo>
                <a:lnTo>
                  <a:pt x="3090" y="6546"/>
                </a:lnTo>
                <a:lnTo>
                  <a:pt x="3115" y="6594"/>
                </a:lnTo>
                <a:lnTo>
                  <a:pt x="3188" y="6667"/>
                </a:lnTo>
                <a:lnTo>
                  <a:pt x="3261" y="6716"/>
                </a:lnTo>
                <a:lnTo>
                  <a:pt x="3285" y="6716"/>
                </a:lnTo>
                <a:lnTo>
                  <a:pt x="3309" y="6692"/>
                </a:lnTo>
                <a:lnTo>
                  <a:pt x="3382" y="6667"/>
                </a:lnTo>
                <a:lnTo>
                  <a:pt x="3431" y="6594"/>
                </a:lnTo>
                <a:lnTo>
                  <a:pt x="3480" y="6546"/>
                </a:lnTo>
                <a:lnTo>
                  <a:pt x="3504" y="6473"/>
                </a:lnTo>
                <a:lnTo>
                  <a:pt x="3528" y="6156"/>
                </a:lnTo>
                <a:lnTo>
                  <a:pt x="3601" y="5864"/>
                </a:lnTo>
                <a:lnTo>
                  <a:pt x="3699" y="5597"/>
                </a:lnTo>
                <a:lnTo>
                  <a:pt x="3820" y="5353"/>
                </a:lnTo>
                <a:lnTo>
                  <a:pt x="3966" y="5086"/>
                </a:lnTo>
                <a:lnTo>
                  <a:pt x="4137" y="4867"/>
                </a:lnTo>
                <a:lnTo>
                  <a:pt x="4307" y="4623"/>
                </a:lnTo>
                <a:lnTo>
                  <a:pt x="4526" y="4429"/>
                </a:lnTo>
                <a:lnTo>
                  <a:pt x="4745" y="4234"/>
                </a:lnTo>
                <a:lnTo>
                  <a:pt x="4988" y="4088"/>
                </a:lnTo>
                <a:lnTo>
                  <a:pt x="5256" y="3942"/>
                </a:lnTo>
                <a:lnTo>
                  <a:pt x="5499" y="3796"/>
                </a:lnTo>
                <a:lnTo>
                  <a:pt x="5767" y="3699"/>
                </a:lnTo>
                <a:lnTo>
                  <a:pt x="5864" y="3650"/>
                </a:lnTo>
                <a:lnTo>
                  <a:pt x="5913" y="3577"/>
                </a:lnTo>
                <a:lnTo>
                  <a:pt x="5937" y="3504"/>
                </a:lnTo>
                <a:lnTo>
                  <a:pt x="5937" y="3407"/>
                </a:lnTo>
                <a:lnTo>
                  <a:pt x="5889" y="3334"/>
                </a:lnTo>
                <a:lnTo>
                  <a:pt x="5840" y="3285"/>
                </a:lnTo>
                <a:lnTo>
                  <a:pt x="5743" y="3236"/>
                </a:lnTo>
                <a:close/>
                <a:moveTo>
                  <a:pt x="7324" y="1971"/>
                </a:moveTo>
                <a:lnTo>
                  <a:pt x="7787" y="2020"/>
                </a:lnTo>
                <a:lnTo>
                  <a:pt x="8249" y="2141"/>
                </a:lnTo>
                <a:lnTo>
                  <a:pt x="8687" y="2312"/>
                </a:lnTo>
                <a:lnTo>
                  <a:pt x="9101" y="2506"/>
                </a:lnTo>
                <a:lnTo>
                  <a:pt x="9490" y="2774"/>
                </a:lnTo>
                <a:lnTo>
                  <a:pt x="9879" y="3066"/>
                </a:lnTo>
                <a:lnTo>
                  <a:pt x="10220" y="3431"/>
                </a:lnTo>
                <a:lnTo>
                  <a:pt x="10512" y="3820"/>
                </a:lnTo>
                <a:lnTo>
                  <a:pt x="10707" y="4088"/>
                </a:lnTo>
                <a:lnTo>
                  <a:pt x="10877" y="4380"/>
                </a:lnTo>
                <a:lnTo>
                  <a:pt x="11023" y="4696"/>
                </a:lnTo>
                <a:lnTo>
                  <a:pt x="11120" y="5013"/>
                </a:lnTo>
                <a:lnTo>
                  <a:pt x="11217" y="5329"/>
                </a:lnTo>
                <a:lnTo>
                  <a:pt x="11266" y="5645"/>
                </a:lnTo>
                <a:lnTo>
                  <a:pt x="11315" y="5986"/>
                </a:lnTo>
                <a:lnTo>
                  <a:pt x="11315" y="6302"/>
                </a:lnTo>
                <a:lnTo>
                  <a:pt x="11315" y="6643"/>
                </a:lnTo>
                <a:lnTo>
                  <a:pt x="11266" y="6959"/>
                </a:lnTo>
                <a:lnTo>
                  <a:pt x="11217" y="7300"/>
                </a:lnTo>
                <a:lnTo>
                  <a:pt x="11144" y="7616"/>
                </a:lnTo>
                <a:lnTo>
                  <a:pt x="11047" y="7932"/>
                </a:lnTo>
                <a:lnTo>
                  <a:pt x="10925" y="8249"/>
                </a:lnTo>
                <a:lnTo>
                  <a:pt x="10780" y="8565"/>
                </a:lnTo>
                <a:lnTo>
                  <a:pt x="10634" y="8857"/>
                </a:lnTo>
                <a:lnTo>
                  <a:pt x="10439" y="9173"/>
                </a:lnTo>
                <a:lnTo>
                  <a:pt x="10220" y="9490"/>
                </a:lnTo>
                <a:lnTo>
                  <a:pt x="9977" y="9757"/>
                </a:lnTo>
                <a:lnTo>
                  <a:pt x="9733" y="10025"/>
                </a:lnTo>
                <a:lnTo>
                  <a:pt x="9441" y="10268"/>
                </a:lnTo>
                <a:lnTo>
                  <a:pt x="9149" y="10487"/>
                </a:lnTo>
                <a:lnTo>
                  <a:pt x="8857" y="10682"/>
                </a:lnTo>
                <a:lnTo>
                  <a:pt x="8541" y="10852"/>
                </a:lnTo>
                <a:lnTo>
                  <a:pt x="8200" y="10998"/>
                </a:lnTo>
                <a:lnTo>
                  <a:pt x="7860" y="11120"/>
                </a:lnTo>
                <a:lnTo>
                  <a:pt x="7519" y="11193"/>
                </a:lnTo>
                <a:lnTo>
                  <a:pt x="7154" y="11242"/>
                </a:lnTo>
                <a:lnTo>
                  <a:pt x="6789" y="11266"/>
                </a:lnTo>
                <a:lnTo>
                  <a:pt x="6424" y="11242"/>
                </a:lnTo>
                <a:lnTo>
                  <a:pt x="6059" y="11193"/>
                </a:lnTo>
                <a:lnTo>
                  <a:pt x="5670" y="11096"/>
                </a:lnTo>
                <a:lnTo>
                  <a:pt x="5353" y="10998"/>
                </a:lnTo>
                <a:lnTo>
                  <a:pt x="5037" y="10877"/>
                </a:lnTo>
                <a:lnTo>
                  <a:pt x="4721" y="10731"/>
                </a:lnTo>
                <a:lnTo>
                  <a:pt x="4404" y="10560"/>
                </a:lnTo>
                <a:lnTo>
                  <a:pt x="4112" y="10390"/>
                </a:lnTo>
                <a:lnTo>
                  <a:pt x="3820" y="10171"/>
                </a:lnTo>
                <a:lnTo>
                  <a:pt x="3553" y="9952"/>
                </a:lnTo>
                <a:lnTo>
                  <a:pt x="3285" y="9733"/>
                </a:lnTo>
                <a:lnTo>
                  <a:pt x="3042" y="9490"/>
                </a:lnTo>
                <a:lnTo>
                  <a:pt x="2823" y="9222"/>
                </a:lnTo>
                <a:lnTo>
                  <a:pt x="2628" y="8930"/>
                </a:lnTo>
                <a:lnTo>
                  <a:pt x="2434" y="8638"/>
                </a:lnTo>
                <a:lnTo>
                  <a:pt x="2288" y="8346"/>
                </a:lnTo>
                <a:lnTo>
                  <a:pt x="2142" y="8030"/>
                </a:lnTo>
                <a:lnTo>
                  <a:pt x="2044" y="7689"/>
                </a:lnTo>
                <a:lnTo>
                  <a:pt x="1971" y="7349"/>
                </a:lnTo>
                <a:lnTo>
                  <a:pt x="1947" y="7057"/>
                </a:lnTo>
                <a:lnTo>
                  <a:pt x="1923" y="6765"/>
                </a:lnTo>
                <a:lnTo>
                  <a:pt x="1923" y="6497"/>
                </a:lnTo>
                <a:lnTo>
                  <a:pt x="1947" y="6205"/>
                </a:lnTo>
                <a:lnTo>
                  <a:pt x="1996" y="5937"/>
                </a:lnTo>
                <a:lnTo>
                  <a:pt x="2044" y="5670"/>
                </a:lnTo>
                <a:lnTo>
                  <a:pt x="2142" y="5402"/>
                </a:lnTo>
                <a:lnTo>
                  <a:pt x="2239" y="5159"/>
                </a:lnTo>
                <a:lnTo>
                  <a:pt x="2336" y="4915"/>
                </a:lnTo>
                <a:lnTo>
                  <a:pt x="2482" y="4672"/>
                </a:lnTo>
                <a:lnTo>
                  <a:pt x="2628" y="4429"/>
                </a:lnTo>
                <a:lnTo>
                  <a:pt x="2774" y="4210"/>
                </a:lnTo>
                <a:lnTo>
                  <a:pt x="2944" y="3991"/>
                </a:lnTo>
                <a:lnTo>
                  <a:pt x="3139" y="3772"/>
                </a:lnTo>
                <a:lnTo>
                  <a:pt x="3528" y="3382"/>
                </a:lnTo>
                <a:lnTo>
                  <a:pt x="3966" y="3017"/>
                </a:lnTo>
                <a:lnTo>
                  <a:pt x="4404" y="2701"/>
                </a:lnTo>
                <a:lnTo>
                  <a:pt x="4891" y="2409"/>
                </a:lnTo>
                <a:lnTo>
                  <a:pt x="5134" y="2287"/>
                </a:lnTo>
                <a:lnTo>
                  <a:pt x="5378" y="2166"/>
                </a:lnTo>
                <a:lnTo>
                  <a:pt x="5645" y="2117"/>
                </a:lnTo>
                <a:lnTo>
                  <a:pt x="6035" y="2068"/>
                </a:lnTo>
                <a:lnTo>
                  <a:pt x="6716" y="1995"/>
                </a:lnTo>
                <a:lnTo>
                  <a:pt x="7300" y="1995"/>
                </a:lnTo>
                <a:lnTo>
                  <a:pt x="7324" y="1971"/>
                </a:lnTo>
                <a:close/>
                <a:moveTo>
                  <a:pt x="6935" y="1533"/>
                </a:moveTo>
                <a:lnTo>
                  <a:pt x="6497" y="1582"/>
                </a:lnTo>
                <a:lnTo>
                  <a:pt x="6083" y="1679"/>
                </a:lnTo>
                <a:lnTo>
                  <a:pt x="5864" y="1703"/>
                </a:lnTo>
                <a:lnTo>
                  <a:pt x="5621" y="1752"/>
                </a:lnTo>
                <a:lnTo>
                  <a:pt x="5353" y="1825"/>
                </a:lnTo>
                <a:lnTo>
                  <a:pt x="5110" y="1922"/>
                </a:lnTo>
                <a:lnTo>
                  <a:pt x="4842" y="2044"/>
                </a:lnTo>
                <a:lnTo>
                  <a:pt x="4599" y="2166"/>
                </a:lnTo>
                <a:lnTo>
                  <a:pt x="4112" y="2458"/>
                </a:lnTo>
                <a:lnTo>
                  <a:pt x="3650" y="2774"/>
                </a:lnTo>
                <a:lnTo>
                  <a:pt x="3212" y="3115"/>
                </a:lnTo>
                <a:lnTo>
                  <a:pt x="2823" y="3504"/>
                </a:lnTo>
                <a:lnTo>
                  <a:pt x="2458" y="3918"/>
                </a:lnTo>
                <a:lnTo>
                  <a:pt x="2312" y="4161"/>
                </a:lnTo>
                <a:lnTo>
                  <a:pt x="2166" y="4380"/>
                </a:lnTo>
                <a:lnTo>
                  <a:pt x="2020" y="4623"/>
                </a:lnTo>
                <a:lnTo>
                  <a:pt x="1923" y="4867"/>
                </a:lnTo>
                <a:lnTo>
                  <a:pt x="1801" y="5110"/>
                </a:lnTo>
                <a:lnTo>
                  <a:pt x="1728" y="5378"/>
                </a:lnTo>
                <a:lnTo>
                  <a:pt x="1631" y="5645"/>
                </a:lnTo>
                <a:lnTo>
                  <a:pt x="1582" y="5913"/>
                </a:lnTo>
                <a:lnTo>
                  <a:pt x="1533" y="6181"/>
                </a:lnTo>
                <a:lnTo>
                  <a:pt x="1509" y="6473"/>
                </a:lnTo>
                <a:lnTo>
                  <a:pt x="1509" y="6765"/>
                </a:lnTo>
                <a:lnTo>
                  <a:pt x="1509" y="7057"/>
                </a:lnTo>
                <a:lnTo>
                  <a:pt x="1558" y="7349"/>
                </a:lnTo>
                <a:lnTo>
                  <a:pt x="1606" y="7640"/>
                </a:lnTo>
                <a:lnTo>
                  <a:pt x="1679" y="7932"/>
                </a:lnTo>
                <a:lnTo>
                  <a:pt x="1752" y="8224"/>
                </a:lnTo>
                <a:lnTo>
                  <a:pt x="1874" y="8492"/>
                </a:lnTo>
                <a:lnTo>
                  <a:pt x="1996" y="8760"/>
                </a:lnTo>
                <a:lnTo>
                  <a:pt x="2142" y="9027"/>
                </a:lnTo>
                <a:lnTo>
                  <a:pt x="2312" y="9295"/>
                </a:lnTo>
                <a:lnTo>
                  <a:pt x="2507" y="9538"/>
                </a:lnTo>
                <a:lnTo>
                  <a:pt x="2726" y="9782"/>
                </a:lnTo>
                <a:lnTo>
                  <a:pt x="2944" y="10001"/>
                </a:lnTo>
                <a:lnTo>
                  <a:pt x="3188" y="10195"/>
                </a:lnTo>
                <a:lnTo>
                  <a:pt x="3699" y="10585"/>
                </a:lnTo>
                <a:lnTo>
                  <a:pt x="3991" y="10779"/>
                </a:lnTo>
                <a:lnTo>
                  <a:pt x="4283" y="10950"/>
                </a:lnTo>
                <a:lnTo>
                  <a:pt x="4599" y="11120"/>
                </a:lnTo>
                <a:lnTo>
                  <a:pt x="4915" y="11266"/>
                </a:lnTo>
                <a:lnTo>
                  <a:pt x="5232" y="11412"/>
                </a:lnTo>
                <a:lnTo>
                  <a:pt x="5572" y="11509"/>
                </a:lnTo>
                <a:lnTo>
                  <a:pt x="5889" y="11607"/>
                </a:lnTo>
                <a:lnTo>
                  <a:pt x="6254" y="11680"/>
                </a:lnTo>
                <a:lnTo>
                  <a:pt x="6594" y="11704"/>
                </a:lnTo>
                <a:lnTo>
                  <a:pt x="6959" y="11728"/>
                </a:lnTo>
                <a:lnTo>
                  <a:pt x="7300" y="11680"/>
                </a:lnTo>
                <a:lnTo>
                  <a:pt x="7641" y="11631"/>
                </a:lnTo>
                <a:lnTo>
                  <a:pt x="7981" y="11534"/>
                </a:lnTo>
                <a:lnTo>
                  <a:pt x="8322" y="11436"/>
                </a:lnTo>
                <a:lnTo>
                  <a:pt x="8638" y="11290"/>
                </a:lnTo>
                <a:lnTo>
                  <a:pt x="8955" y="11120"/>
                </a:lnTo>
                <a:lnTo>
                  <a:pt x="9344" y="10877"/>
                </a:lnTo>
                <a:lnTo>
                  <a:pt x="9733" y="10609"/>
                </a:lnTo>
                <a:lnTo>
                  <a:pt x="10074" y="10293"/>
                </a:lnTo>
                <a:lnTo>
                  <a:pt x="10390" y="9976"/>
                </a:lnTo>
                <a:lnTo>
                  <a:pt x="10658" y="9611"/>
                </a:lnTo>
                <a:lnTo>
                  <a:pt x="10925" y="9222"/>
                </a:lnTo>
                <a:lnTo>
                  <a:pt x="11144" y="8808"/>
                </a:lnTo>
                <a:lnTo>
                  <a:pt x="11339" y="8395"/>
                </a:lnTo>
                <a:lnTo>
                  <a:pt x="11509" y="7957"/>
                </a:lnTo>
                <a:lnTo>
                  <a:pt x="11631" y="7519"/>
                </a:lnTo>
                <a:lnTo>
                  <a:pt x="11704" y="7081"/>
                </a:lnTo>
                <a:lnTo>
                  <a:pt x="11753" y="6619"/>
                </a:lnTo>
                <a:lnTo>
                  <a:pt x="11753" y="6156"/>
                </a:lnTo>
                <a:lnTo>
                  <a:pt x="11728" y="5694"/>
                </a:lnTo>
                <a:lnTo>
                  <a:pt x="11655" y="5256"/>
                </a:lnTo>
                <a:lnTo>
                  <a:pt x="11534" y="4794"/>
                </a:lnTo>
                <a:lnTo>
                  <a:pt x="11363" y="4404"/>
                </a:lnTo>
                <a:lnTo>
                  <a:pt x="11169" y="4015"/>
                </a:lnTo>
                <a:lnTo>
                  <a:pt x="10950" y="3650"/>
                </a:lnTo>
                <a:lnTo>
                  <a:pt x="10682" y="3285"/>
                </a:lnTo>
                <a:lnTo>
                  <a:pt x="10390" y="2969"/>
                </a:lnTo>
                <a:lnTo>
                  <a:pt x="10074" y="2677"/>
                </a:lnTo>
                <a:lnTo>
                  <a:pt x="9733" y="2409"/>
                </a:lnTo>
                <a:lnTo>
                  <a:pt x="9393" y="2166"/>
                </a:lnTo>
                <a:lnTo>
                  <a:pt x="9003" y="1971"/>
                </a:lnTo>
                <a:lnTo>
                  <a:pt x="8614" y="1801"/>
                </a:lnTo>
                <a:lnTo>
                  <a:pt x="8200" y="1655"/>
                </a:lnTo>
                <a:lnTo>
                  <a:pt x="7787" y="1582"/>
                </a:lnTo>
                <a:lnTo>
                  <a:pt x="7349" y="1533"/>
                </a:lnTo>
                <a:close/>
                <a:moveTo>
                  <a:pt x="12118" y="11558"/>
                </a:moveTo>
                <a:lnTo>
                  <a:pt x="12142" y="11582"/>
                </a:lnTo>
                <a:lnTo>
                  <a:pt x="11972" y="11777"/>
                </a:lnTo>
                <a:lnTo>
                  <a:pt x="12093" y="11631"/>
                </a:lnTo>
                <a:lnTo>
                  <a:pt x="12118" y="11558"/>
                </a:lnTo>
                <a:close/>
                <a:moveTo>
                  <a:pt x="6789" y="584"/>
                </a:moveTo>
                <a:lnTo>
                  <a:pt x="7154" y="608"/>
                </a:lnTo>
                <a:lnTo>
                  <a:pt x="7519" y="657"/>
                </a:lnTo>
                <a:lnTo>
                  <a:pt x="7884" y="706"/>
                </a:lnTo>
                <a:lnTo>
                  <a:pt x="8225" y="803"/>
                </a:lnTo>
                <a:lnTo>
                  <a:pt x="8565" y="900"/>
                </a:lnTo>
                <a:lnTo>
                  <a:pt x="8906" y="1022"/>
                </a:lnTo>
                <a:lnTo>
                  <a:pt x="9247" y="1144"/>
                </a:lnTo>
                <a:lnTo>
                  <a:pt x="9563" y="1314"/>
                </a:lnTo>
                <a:lnTo>
                  <a:pt x="9879" y="1484"/>
                </a:lnTo>
                <a:lnTo>
                  <a:pt x="10171" y="1679"/>
                </a:lnTo>
                <a:lnTo>
                  <a:pt x="10439" y="1874"/>
                </a:lnTo>
                <a:lnTo>
                  <a:pt x="10707" y="2093"/>
                </a:lnTo>
                <a:lnTo>
                  <a:pt x="10950" y="2312"/>
                </a:lnTo>
                <a:lnTo>
                  <a:pt x="11193" y="2555"/>
                </a:lnTo>
                <a:lnTo>
                  <a:pt x="11485" y="2896"/>
                </a:lnTo>
                <a:lnTo>
                  <a:pt x="11753" y="3261"/>
                </a:lnTo>
                <a:lnTo>
                  <a:pt x="11996" y="3626"/>
                </a:lnTo>
                <a:lnTo>
                  <a:pt x="12191" y="4015"/>
                </a:lnTo>
                <a:lnTo>
                  <a:pt x="12361" y="4404"/>
                </a:lnTo>
                <a:lnTo>
                  <a:pt x="12507" y="4818"/>
                </a:lnTo>
                <a:lnTo>
                  <a:pt x="12629" y="5232"/>
                </a:lnTo>
                <a:lnTo>
                  <a:pt x="12702" y="5645"/>
                </a:lnTo>
                <a:lnTo>
                  <a:pt x="12750" y="6059"/>
                </a:lnTo>
                <a:lnTo>
                  <a:pt x="12775" y="6473"/>
                </a:lnTo>
                <a:lnTo>
                  <a:pt x="12775" y="6911"/>
                </a:lnTo>
                <a:lnTo>
                  <a:pt x="12726" y="7324"/>
                </a:lnTo>
                <a:lnTo>
                  <a:pt x="12653" y="7762"/>
                </a:lnTo>
                <a:lnTo>
                  <a:pt x="12556" y="8176"/>
                </a:lnTo>
                <a:lnTo>
                  <a:pt x="12434" y="8589"/>
                </a:lnTo>
                <a:lnTo>
                  <a:pt x="12264" y="9003"/>
                </a:lnTo>
                <a:lnTo>
                  <a:pt x="12045" y="9465"/>
                </a:lnTo>
                <a:lnTo>
                  <a:pt x="11801" y="9903"/>
                </a:lnTo>
                <a:lnTo>
                  <a:pt x="11534" y="10293"/>
                </a:lnTo>
                <a:lnTo>
                  <a:pt x="11217" y="10682"/>
                </a:lnTo>
                <a:lnTo>
                  <a:pt x="10901" y="11047"/>
                </a:lnTo>
                <a:lnTo>
                  <a:pt x="10536" y="11388"/>
                </a:lnTo>
                <a:lnTo>
                  <a:pt x="10171" y="11680"/>
                </a:lnTo>
                <a:lnTo>
                  <a:pt x="9782" y="11947"/>
                </a:lnTo>
                <a:lnTo>
                  <a:pt x="9368" y="12191"/>
                </a:lnTo>
                <a:lnTo>
                  <a:pt x="8930" y="12385"/>
                </a:lnTo>
                <a:lnTo>
                  <a:pt x="8468" y="12556"/>
                </a:lnTo>
                <a:lnTo>
                  <a:pt x="8006" y="12677"/>
                </a:lnTo>
                <a:lnTo>
                  <a:pt x="7543" y="12750"/>
                </a:lnTo>
                <a:lnTo>
                  <a:pt x="7032" y="12775"/>
                </a:lnTo>
                <a:lnTo>
                  <a:pt x="6546" y="12775"/>
                </a:lnTo>
                <a:lnTo>
                  <a:pt x="6035" y="12702"/>
                </a:lnTo>
                <a:lnTo>
                  <a:pt x="5597" y="12604"/>
                </a:lnTo>
                <a:lnTo>
                  <a:pt x="5159" y="12483"/>
                </a:lnTo>
                <a:lnTo>
                  <a:pt x="4721" y="12337"/>
                </a:lnTo>
                <a:lnTo>
                  <a:pt x="4307" y="12166"/>
                </a:lnTo>
                <a:lnTo>
                  <a:pt x="3893" y="11947"/>
                </a:lnTo>
                <a:lnTo>
                  <a:pt x="3504" y="11728"/>
                </a:lnTo>
                <a:lnTo>
                  <a:pt x="3115" y="11485"/>
                </a:lnTo>
                <a:lnTo>
                  <a:pt x="2774" y="11193"/>
                </a:lnTo>
                <a:lnTo>
                  <a:pt x="2434" y="10901"/>
                </a:lnTo>
                <a:lnTo>
                  <a:pt x="2117" y="10560"/>
                </a:lnTo>
                <a:lnTo>
                  <a:pt x="1825" y="10220"/>
                </a:lnTo>
                <a:lnTo>
                  <a:pt x="1558" y="9855"/>
                </a:lnTo>
                <a:lnTo>
                  <a:pt x="1314" y="9465"/>
                </a:lnTo>
                <a:lnTo>
                  <a:pt x="1095" y="9052"/>
                </a:lnTo>
                <a:lnTo>
                  <a:pt x="925" y="8638"/>
                </a:lnTo>
                <a:lnTo>
                  <a:pt x="779" y="8200"/>
                </a:lnTo>
                <a:lnTo>
                  <a:pt x="682" y="7811"/>
                </a:lnTo>
                <a:lnTo>
                  <a:pt x="609" y="7446"/>
                </a:lnTo>
                <a:lnTo>
                  <a:pt x="560" y="7081"/>
                </a:lnTo>
                <a:lnTo>
                  <a:pt x="560" y="6716"/>
                </a:lnTo>
                <a:lnTo>
                  <a:pt x="560" y="6351"/>
                </a:lnTo>
                <a:lnTo>
                  <a:pt x="584" y="5986"/>
                </a:lnTo>
                <a:lnTo>
                  <a:pt x="633" y="5645"/>
                </a:lnTo>
                <a:lnTo>
                  <a:pt x="706" y="5305"/>
                </a:lnTo>
                <a:lnTo>
                  <a:pt x="803" y="4964"/>
                </a:lnTo>
                <a:lnTo>
                  <a:pt x="925" y="4648"/>
                </a:lnTo>
                <a:lnTo>
                  <a:pt x="1047" y="4307"/>
                </a:lnTo>
                <a:lnTo>
                  <a:pt x="1217" y="3991"/>
                </a:lnTo>
                <a:lnTo>
                  <a:pt x="1387" y="3674"/>
                </a:lnTo>
                <a:lnTo>
                  <a:pt x="1606" y="3382"/>
                </a:lnTo>
                <a:lnTo>
                  <a:pt x="1825" y="3090"/>
                </a:lnTo>
                <a:lnTo>
                  <a:pt x="2069" y="2798"/>
                </a:lnTo>
                <a:lnTo>
                  <a:pt x="2361" y="2506"/>
                </a:lnTo>
                <a:lnTo>
                  <a:pt x="2726" y="2190"/>
                </a:lnTo>
                <a:lnTo>
                  <a:pt x="3163" y="1849"/>
                </a:lnTo>
                <a:lnTo>
                  <a:pt x="3674" y="1509"/>
                </a:lnTo>
                <a:lnTo>
                  <a:pt x="4210" y="1217"/>
                </a:lnTo>
                <a:lnTo>
                  <a:pt x="4502" y="1071"/>
                </a:lnTo>
                <a:lnTo>
                  <a:pt x="4794" y="949"/>
                </a:lnTo>
                <a:lnTo>
                  <a:pt x="5110" y="852"/>
                </a:lnTo>
                <a:lnTo>
                  <a:pt x="5402" y="754"/>
                </a:lnTo>
                <a:lnTo>
                  <a:pt x="5718" y="681"/>
                </a:lnTo>
                <a:lnTo>
                  <a:pt x="6035" y="633"/>
                </a:lnTo>
                <a:lnTo>
                  <a:pt x="6400" y="608"/>
                </a:lnTo>
                <a:lnTo>
                  <a:pt x="6789" y="584"/>
                </a:lnTo>
                <a:close/>
                <a:moveTo>
                  <a:pt x="11704" y="10998"/>
                </a:moveTo>
                <a:lnTo>
                  <a:pt x="11923" y="11315"/>
                </a:lnTo>
                <a:lnTo>
                  <a:pt x="11874" y="11339"/>
                </a:lnTo>
                <a:lnTo>
                  <a:pt x="11850" y="11363"/>
                </a:lnTo>
                <a:lnTo>
                  <a:pt x="11607" y="11607"/>
                </a:lnTo>
                <a:lnTo>
                  <a:pt x="11339" y="11826"/>
                </a:lnTo>
                <a:lnTo>
                  <a:pt x="11071" y="11996"/>
                </a:lnTo>
                <a:lnTo>
                  <a:pt x="10950" y="12093"/>
                </a:lnTo>
                <a:lnTo>
                  <a:pt x="10925" y="12166"/>
                </a:lnTo>
                <a:lnTo>
                  <a:pt x="10901" y="12239"/>
                </a:lnTo>
                <a:lnTo>
                  <a:pt x="10901" y="12264"/>
                </a:lnTo>
                <a:lnTo>
                  <a:pt x="10974" y="12288"/>
                </a:lnTo>
                <a:lnTo>
                  <a:pt x="11047" y="12288"/>
                </a:lnTo>
                <a:lnTo>
                  <a:pt x="11217" y="12264"/>
                </a:lnTo>
                <a:lnTo>
                  <a:pt x="11363" y="12191"/>
                </a:lnTo>
                <a:lnTo>
                  <a:pt x="11509" y="12093"/>
                </a:lnTo>
                <a:lnTo>
                  <a:pt x="11826" y="11899"/>
                </a:lnTo>
                <a:lnTo>
                  <a:pt x="11972" y="11777"/>
                </a:lnTo>
                <a:lnTo>
                  <a:pt x="11850" y="11899"/>
                </a:lnTo>
                <a:lnTo>
                  <a:pt x="11728" y="11996"/>
                </a:lnTo>
                <a:lnTo>
                  <a:pt x="11485" y="12191"/>
                </a:lnTo>
                <a:lnTo>
                  <a:pt x="11363" y="12288"/>
                </a:lnTo>
                <a:lnTo>
                  <a:pt x="11339" y="12361"/>
                </a:lnTo>
                <a:lnTo>
                  <a:pt x="11339" y="12434"/>
                </a:lnTo>
                <a:lnTo>
                  <a:pt x="11363" y="12483"/>
                </a:lnTo>
                <a:lnTo>
                  <a:pt x="11412" y="12531"/>
                </a:lnTo>
                <a:lnTo>
                  <a:pt x="11485" y="12556"/>
                </a:lnTo>
                <a:lnTo>
                  <a:pt x="11558" y="12531"/>
                </a:lnTo>
                <a:lnTo>
                  <a:pt x="11728" y="12483"/>
                </a:lnTo>
                <a:lnTo>
                  <a:pt x="11874" y="12385"/>
                </a:lnTo>
                <a:lnTo>
                  <a:pt x="12020" y="12288"/>
                </a:lnTo>
                <a:lnTo>
                  <a:pt x="12239" y="12118"/>
                </a:lnTo>
                <a:lnTo>
                  <a:pt x="12361" y="12020"/>
                </a:lnTo>
                <a:lnTo>
                  <a:pt x="12434" y="11899"/>
                </a:lnTo>
                <a:lnTo>
                  <a:pt x="12507" y="11947"/>
                </a:lnTo>
                <a:lnTo>
                  <a:pt x="12288" y="12142"/>
                </a:lnTo>
                <a:lnTo>
                  <a:pt x="12069" y="12337"/>
                </a:lnTo>
                <a:lnTo>
                  <a:pt x="11826" y="12556"/>
                </a:lnTo>
                <a:lnTo>
                  <a:pt x="11728" y="12677"/>
                </a:lnTo>
                <a:lnTo>
                  <a:pt x="11655" y="12823"/>
                </a:lnTo>
                <a:lnTo>
                  <a:pt x="11631" y="12896"/>
                </a:lnTo>
                <a:lnTo>
                  <a:pt x="11680" y="12969"/>
                </a:lnTo>
                <a:lnTo>
                  <a:pt x="11753" y="12994"/>
                </a:lnTo>
                <a:lnTo>
                  <a:pt x="11826" y="12994"/>
                </a:lnTo>
                <a:lnTo>
                  <a:pt x="11972" y="12945"/>
                </a:lnTo>
                <a:lnTo>
                  <a:pt x="12118" y="12848"/>
                </a:lnTo>
                <a:lnTo>
                  <a:pt x="12385" y="12629"/>
                </a:lnTo>
                <a:lnTo>
                  <a:pt x="12604" y="12458"/>
                </a:lnTo>
                <a:lnTo>
                  <a:pt x="12823" y="12264"/>
                </a:lnTo>
                <a:lnTo>
                  <a:pt x="12872" y="12312"/>
                </a:lnTo>
                <a:lnTo>
                  <a:pt x="12604" y="12702"/>
                </a:lnTo>
                <a:lnTo>
                  <a:pt x="12483" y="12848"/>
                </a:lnTo>
                <a:lnTo>
                  <a:pt x="12361" y="12969"/>
                </a:lnTo>
                <a:lnTo>
                  <a:pt x="12215" y="13067"/>
                </a:lnTo>
                <a:lnTo>
                  <a:pt x="12093" y="13213"/>
                </a:lnTo>
                <a:lnTo>
                  <a:pt x="12093" y="13261"/>
                </a:lnTo>
                <a:lnTo>
                  <a:pt x="12093" y="13310"/>
                </a:lnTo>
                <a:lnTo>
                  <a:pt x="12118" y="13334"/>
                </a:lnTo>
                <a:lnTo>
                  <a:pt x="12166" y="13359"/>
                </a:lnTo>
                <a:lnTo>
                  <a:pt x="12312" y="13359"/>
                </a:lnTo>
                <a:lnTo>
                  <a:pt x="12458" y="13334"/>
                </a:lnTo>
                <a:lnTo>
                  <a:pt x="12604" y="13261"/>
                </a:lnTo>
                <a:lnTo>
                  <a:pt x="12750" y="13140"/>
                </a:lnTo>
                <a:lnTo>
                  <a:pt x="12896" y="13042"/>
                </a:lnTo>
                <a:lnTo>
                  <a:pt x="12994" y="12896"/>
                </a:lnTo>
                <a:lnTo>
                  <a:pt x="13115" y="12750"/>
                </a:lnTo>
                <a:lnTo>
                  <a:pt x="13188" y="12604"/>
                </a:lnTo>
                <a:lnTo>
                  <a:pt x="13505" y="12872"/>
                </a:lnTo>
                <a:lnTo>
                  <a:pt x="13407" y="12945"/>
                </a:lnTo>
                <a:lnTo>
                  <a:pt x="13310" y="13018"/>
                </a:lnTo>
                <a:lnTo>
                  <a:pt x="13115" y="13213"/>
                </a:lnTo>
                <a:lnTo>
                  <a:pt x="12896" y="13359"/>
                </a:lnTo>
                <a:lnTo>
                  <a:pt x="12677" y="13529"/>
                </a:lnTo>
                <a:lnTo>
                  <a:pt x="12653" y="13553"/>
                </a:lnTo>
                <a:lnTo>
                  <a:pt x="12629" y="13602"/>
                </a:lnTo>
                <a:lnTo>
                  <a:pt x="12653" y="13651"/>
                </a:lnTo>
                <a:lnTo>
                  <a:pt x="12677" y="13699"/>
                </a:lnTo>
                <a:lnTo>
                  <a:pt x="12750" y="13724"/>
                </a:lnTo>
                <a:lnTo>
                  <a:pt x="12848" y="13748"/>
                </a:lnTo>
                <a:lnTo>
                  <a:pt x="12921" y="13748"/>
                </a:lnTo>
                <a:lnTo>
                  <a:pt x="12994" y="13724"/>
                </a:lnTo>
                <a:lnTo>
                  <a:pt x="13140" y="13651"/>
                </a:lnTo>
                <a:lnTo>
                  <a:pt x="13286" y="13578"/>
                </a:lnTo>
                <a:lnTo>
                  <a:pt x="13407" y="13480"/>
                </a:lnTo>
                <a:lnTo>
                  <a:pt x="13553" y="13383"/>
                </a:lnTo>
                <a:lnTo>
                  <a:pt x="13675" y="13237"/>
                </a:lnTo>
                <a:lnTo>
                  <a:pt x="13724" y="13164"/>
                </a:lnTo>
                <a:lnTo>
                  <a:pt x="13748" y="13091"/>
                </a:lnTo>
                <a:lnTo>
                  <a:pt x="13943" y="13286"/>
                </a:lnTo>
                <a:lnTo>
                  <a:pt x="13918" y="13286"/>
                </a:lnTo>
                <a:lnTo>
                  <a:pt x="13772" y="13383"/>
                </a:lnTo>
                <a:lnTo>
                  <a:pt x="13675" y="13505"/>
                </a:lnTo>
                <a:lnTo>
                  <a:pt x="13456" y="13748"/>
                </a:lnTo>
                <a:lnTo>
                  <a:pt x="13237" y="13967"/>
                </a:lnTo>
                <a:lnTo>
                  <a:pt x="13140" y="14064"/>
                </a:lnTo>
                <a:lnTo>
                  <a:pt x="13067" y="14210"/>
                </a:lnTo>
                <a:lnTo>
                  <a:pt x="13042" y="14235"/>
                </a:lnTo>
                <a:lnTo>
                  <a:pt x="13067" y="14259"/>
                </a:lnTo>
                <a:lnTo>
                  <a:pt x="13067" y="14308"/>
                </a:lnTo>
                <a:lnTo>
                  <a:pt x="13115" y="14308"/>
                </a:lnTo>
                <a:lnTo>
                  <a:pt x="13261" y="14259"/>
                </a:lnTo>
                <a:lnTo>
                  <a:pt x="13407" y="14210"/>
                </a:lnTo>
                <a:lnTo>
                  <a:pt x="13651" y="14040"/>
                </a:lnTo>
                <a:lnTo>
                  <a:pt x="13797" y="13918"/>
                </a:lnTo>
                <a:lnTo>
                  <a:pt x="13943" y="13797"/>
                </a:lnTo>
                <a:lnTo>
                  <a:pt x="14064" y="13626"/>
                </a:lnTo>
                <a:lnTo>
                  <a:pt x="14137" y="13480"/>
                </a:lnTo>
                <a:lnTo>
                  <a:pt x="14332" y="13675"/>
                </a:lnTo>
                <a:lnTo>
                  <a:pt x="14186" y="13918"/>
                </a:lnTo>
                <a:lnTo>
                  <a:pt x="14089" y="14040"/>
                </a:lnTo>
                <a:lnTo>
                  <a:pt x="13991" y="14137"/>
                </a:lnTo>
                <a:lnTo>
                  <a:pt x="13870" y="14235"/>
                </a:lnTo>
                <a:lnTo>
                  <a:pt x="13748" y="14308"/>
                </a:lnTo>
                <a:lnTo>
                  <a:pt x="13626" y="14381"/>
                </a:lnTo>
                <a:lnTo>
                  <a:pt x="13505" y="14454"/>
                </a:lnTo>
                <a:lnTo>
                  <a:pt x="13505" y="14502"/>
                </a:lnTo>
                <a:lnTo>
                  <a:pt x="13480" y="14527"/>
                </a:lnTo>
                <a:lnTo>
                  <a:pt x="13505" y="14600"/>
                </a:lnTo>
                <a:lnTo>
                  <a:pt x="13602" y="14648"/>
                </a:lnTo>
                <a:lnTo>
                  <a:pt x="13675" y="14673"/>
                </a:lnTo>
                <a:lnTo>
                  <a:pt x="13772" y="14673"/>
                </a:lnTo>
                <a:lnTo>
                  <a:pt x="13894" y="14648"/>
                </a:lnTo>
                <a:lnTo>
                  <a:pt x="14089" y="14551"/>
                </a:lnTo>
                <a:lnTo>
                  <a:pt x="14235" y="14454"/>
                </a:lnTo>
                <a:lnTo>
                  <a:pt x="14356" y="14356"/>
                </a:lnTo>
                <a:lnTo>
                  <a:pt x="14454" y="14235"/>
                </a:lnTo>
                <a:lnTo>
                  <a:pt x="14575" y="14113"/>
                </a:lnTo>
                <a:lnTo>
                  <a:pt x="14648" y="13967"/>
                </a:lnTo>
                <a:lnTo>
                  <a:pt x="14867" y="14210"/>
                </a:lnTo>
                <a:lnTo>
                  <a:pt x="14843" y="14210"/>
                </a:lnTo>
                <a:lnTo>
                  <a:pt x="14721" y="14259"/>
                </a:lnTo>
                <a:lnTo>
                  <a:pt x="14624" y="14332"/>
                </a:lnTo>
                <a:lnTo>
                  <a:pt x="14454" y="14527"/>
                </a:lnTo>
                <a:lnTo>
                  <a:pt x="14235" y="14746"/>
                </a:lnTo>
                <a:lnTo>
                  <a:pt x="14113" y="14867"/>
                </a:lnTo>
                <a:lnTo>
                  <a:pt x="13991" y="14940"/>
                </a:lnTo>
                <a:lnTo>
                  <a:pt x="13967" y="14989"/>
                </a:lnTo>
                <a:lnTo>
                  <a:pt x="13967" y="15038"/>
                </a:lnTo>
                <a:lnTo>
                  <a:pt x="14016" y="15086"/>
                </a:lnTo>
                <a:lnTo>
                  <a:pt x="14064" y="15086"/>
                </a:lnTo>
                <a:lnTo>
                  <a:pt x="14356" y="15013"/>
                </a:lnTo>
                <a:lnTo>
                  <a:pt x="14478" y="14940"/>
                </a:lnTo>
                <a:lnTo>
                  <a:pt x="14624" y="14867"/>
                </a:lnTo>
                <a:lnTo>
                  <a:pt x="14867" y="14648"/>
                </a:lnTo>
                <a:lnTo>
                  <a:pt x="14965" y="14527"/>
                </a:lnTo>
                <a:lnTo>
                  <a:pt x="15038" y="14405"/>
                </a:lnTo>
                <a:lnTo>
                  <a:pt x="15038" y="14381"/>
                </a:lnTo>
                <a:lnTo>
                  <a:pt x="15330" y="14673"/>
                </a:lnTo>
                <a:lnTo>
                  <a:pt x="15111" y="14867"/>
                </a:lnTo>
                <a:lnTo>
                  <a:pt x="14892" y="15062"/>
                </a:lnTo>
                <a:lnTo>
                  <a:pt x="14648" y="15232"/>
                </a:lnTo>
                <a:lnTo>
                  <a:pt x="14527" y="15330"/>
                </a:lnTo>
                <a:lnTo>
                  <a:pt x="14429" y="15427"/>
                </a:lnTo>
                <a:lnTo>
                  <a:pt x="14405" y="15451"/>
                </a:lnTo>
                <a:lnTo>
                  <a:pt x="14405" y="15500"/>
                </a:lnTo>
                <a:lnTo>
                  <a:pt x="14429" y="15524"/>
                </a:lnTo>
                <a:lnTo>
                  <a:pt x="14454" y="15549"/>
                </a:lnTo>
                <a:lnTo>
                  <a:pt x="14624" y="15573"/>
                </a:lnTo>
                <a:lnTo>
                  <a:pt x="14770" y="15549"/>
                </a:lnTo>
                <a:lnTo>
                  <a:pt x="14940" y="15476"/>
                </a:lnTo>
                <a:lnTo>
                  <a:pt x="15086" y="15378"/>
                </a:lnTo>
                <a:lnTo>
                  <a:pt x="15232" y="15281"/>
                </a:lnTo>
                <a:lnTo>
                  <a:pt x="15354" y="15159"/>
                </a:lnTo>
                <a:lnTo>
                  <a:pt x="15573" y="14916"/>
                </a:lnTo>
                <a:lnTo>
                  <a:pt x="15743" y="15111"/>
                </a:lnTo>
                <a:lnTo>
                  <a:pt x="15476" y="15378"/>
                </a:lnTo>
                <a:lnTo>
                  <a:pt x="15330" y="15476"/>
                </a:lnTo>
                <a:lnTo>
                  <a:pt x="15184" y="15573"/>
                </a:lnTo>
                <a:lnTo>
                  <a:pt x="15038" y="15670"/>
                </a:lnTo>
                <a:lnTo>
                  <a:pt x="14892" y="15792"/>
                </a:lnTo>
                <a:lnTo>
                  <a:pt x="14843" y="15840"/>
                </a:lnTo>
                <a:lnTo>
                  <a:pt x="14867" y="15913"/>
                </a:lnTo>
                <a:lnTo>
                  <a:pt x="14892" y="15986"/>
                </a:lnTo>
                <a:lnTo>
                  <a:pt x="14940" y="16011"/>
                </a:lnTo>
                <a:lnTo>
                  <a:pt x="15038" y="16035"/>
                </a:lnTo>
                <a:lnTo>
                  <a:pt x="15159" y="16011"/>
                </a:lnTo>
                <a:lnTo>
                  <a:pt x="15354" y="15962"/>
                </a:lnTo>
                <a:lnTo>
                  <a:pt x="15524" y="15865"/>
                </a:lnTo>
                <a:lnTo>
                  <a:pt x="15695" y="15767"/>
                </a:lnTo>
                <a:lnTo>
                  <a:pt x="15889" y="15597"/>
                </a:lnTo>
                <a:lnTo>
                  <a:pt x="16060" y="15427"/>
                </a:lnTo>
                <a:lnTo>
                  <a:pt x="16352" y="15694"/>
                </a:lnTo>
                <a:lnTo>
                  <a:pt x="16181" y="15865"/>
                </a:lnTo>
                <a:lnTo>
                  <a:pt x="16011" y="16011"/>
                </a:lnTo>
                <a:lnTo>
                  <a:pt x="15743" y="16157"/>
                </a:lnTo>
                <a:lnTo>
                  <a:pt x="15500" y="16303"/>
                </a:lnTo>
                <a:lnTo>
                  <a:pt x="15451" y="16327"/>
                </a:lnTo>
                <a:lnTo>
                  <a:pt x="15451" y="16376"/>
                </a:lnTo>
                <a:lnTo>
                  <a:pt x="15476" y="16400"/>
                </a:lnTo>
                <a:lnTo>
                  <a:pt x="15524" y="16424"/>
                </a:lnTo>
                <a:lnTo>
                  <a:pt x="15719" y="16424"/>
                </a:lnTo>
                <a:lnTo>
                  <a:pt x="15889" y="16449"/>
                </a:lnTo>
                <a:lnTo>
                  <a:pt x="16084" y="16400"/>
                </a:lnTo>
                <a:lnTo>
                  <a:pt x="16254" y="16351"/>
                </a:lnTo>
                <a:lnTo>
                  <a:pt x="16400" y="16254"/>
                </a:lnTo>
                <a:lnTo>
                  <a:pt x="16522" y="16157"/>
                </a:lnTo>
                <a:lnTo>
                  <a:pt x="16498" y="16254"/>
                </a:lnTo>
                <a:lnTo>
                  <a:pt x="16400" y="16376"/>
                </a:lnTo>
                <a:lnTo>
                  <a:pt x="16279" y="16473"/>
                </a:lnTo>
                <a:lnTo>
                  <a:pt x="16133" y="16546"/>
                </a:lnTo>
                <a:lnTo>
                  <a:pt x="15987" y="16619"/>
                </a:lnTo>
                <a:lnTo>
                  <a:pt x="15768" y="16668"/>
                </a:lnTo>
                <a:lnTo>
                  <a:pt x="15451" y="16765"/>
                </a:lnTo>
                <a:lnTo>
                  <a:pt x="15427" y="16692"/>
                </a:lnTo>
                <a:lnTo>
                  <a:pt x="15354" y="16643"/>
                </a:lnTo>
                <a:lnTo>
                  <a:pt x="15208" y="16546"/>
                </a:lnTo>
                <a:lnTo>
                  <a:pt x="15062" y="16400"/>
                </a:lnTo>
                <a:lnTo>
                  <a:pt x="14770" y="16132"/>
                </a:lnTo>
                <a:lnTo>
                  <a:pt x="14016" y="15524"/>
                </a:lnTo>
                <a:lnTo>
                  <a:pt x="13626" y="15159"/>
                </a:lnTo>
                <a:lnTo>
                  <a:pt x="13261" y="14770"/>
                </a:lnTo>
                <a:lnTo>
                  <a:pt x="12556" y="14016"/>
                </a:lnTo>
                <a:lnTo>
                  <a:pt x="12312" y="13772"/>
                </a:lnTo>
                <a:lnTo>
                  <a:pt x="12045" y="13553"/>
                </a:lnTo>
                <a:lnTo>
                  <a:pt x="11485" y="13140"/>
                </a:lnTo>
                <a:lnTo>
                  <a:pt x="11217" y="12921"/>
                </a:lnTo>
                <a:lnTo>
                  <a:pt x="10950" y="12677"/>
                </a:lnTo>
                <a:lnTo>
                  <a:pt x="10707" y="12434"/>
                </a:lnTo>
                <a:lnTo>
                  <a:pt x="10512" y="12166"/>
                </a:lnTo>
                <a:lnTo>
                  <a:pt x="10828" y="11899"/>
                </a:lnTo>
                <a:lnTo>
                  <a:pt x="11144" y="11607"/>
                </a:lnTo>
                <a:lnTo>
                  <a:pt x="11436" y="11315"/>
                </a:lnTo>
                <a:lnTo>
                  <a:pt x="11704" y="10998"/>
                </a:lnTo>
                <a:close/>
                <a:moveTo>
                  <a:pt x="6400" y="0"/>
                </a:moveTo>
                <a:lnTo>
                  <a:pt x="5791" y="73"/>
                </a:lnTo>
                <a:lnTo>
                  <a:pt x="5183" y="170"/>
                </a:lnTo>
                <a:lnTo>
                  <a:pt x="4891" y="243"/>
                </a:lnTo>
                <a:lnTo>
                  <a:pt x="4599" y="341"/>
                </a:lnTo>
                <a:lnTo>
                  <a:pt x="4258" y="462"/>
                </a:lnTo>
                <a:lnTo>
                  <a:pt x="3918" y="633"/>
                </a:lnTo>
                <a:lnTo>
                  <a:pt x="3601" y="827"/>
                </a:lnTo>
                <a:lnTo>
                  <a:pt x="3285" y="1022"/>
                </a:lnTo>
                <a:lnTo>
                  <a:pt x="2969" y="1241"/>
                </a:lnTo>
                <a:lnTo>
                  <a:pt x="2677" y="1484"/>
                </a:lnTo>
                <a:lnTo>
                  <a:pt x="2117" y="1971"/>
                </a:lnTo>
                <a:lnTo>
                  <a:pt x="1850" y="2239"/>
                </a:lnTo>
                <a:lnTo>
                  <a:pt x="1606" y="2506"/>
                </a:lnTo>
                <a:lnTo>
                  <a:pt x="1363" y="2798"/>
                </a:lnTo>
                <a:lnTo>
                  <a:pt x="1168" y="3066"/>
                </a:lnTo>
                <a:lnTo>
                  <a:pt x="949" y="3382"/>
                </a:lnTo>
                <a:lnTo>
                  <a:pt x="779" y="3699"/>
                </a:lnTo>
                <a:lnTo>
                  <a:pt x="609" y="4015"/>
                </a:lnTo>
                <a:lnTo>
                  <a:pt x="463" y="4331"/>
                </a:lnTo>
                <a:lnTo>
                  <a:pt x="341" y="4672"/>
                </a:lnTo>
                <a:lnTo>
                  <a:pt x="244" y="5013"/>
                </a:lnTo>
                <a:lnTo>
                  <a:pt x="146" y="5353"/>
                </a:lnTo>
                <a:lnTo>
                  <a:pt x="73" y="5718"/>
                </a:lnTo>
                <a:lnTo>
                  <a:pt x="25" y="6083"/>
                </a:lnTo>
                <a:lnTo>
                  <a:pt x="0" y="6448"/>
                </a:lnTo>
                <a:lnTo>
                  <a:pt x="0" y="6813"/>
                </a:lnTo>
                <a:lnTo>
                  <a:pt x="0" y="7203"/>
                </a:lnTo>
                <a:lnTo>
                  <a:pt x="25" y="7592"/>
                </a:lnTo>
                <a:lnTo>
                  <a:pt x="98" y="7957"/>
                </a:lnTo>
                <a:lnTo>
                  <a:pt x="171" y="8346"/>
                </a:lnTo>
                <a:lnTo>
                  <a:pt x="268" y="8711"/>
                </a:lnTo>
                <a:lnTo>
                  <a:pt x="390" y="9076"/>
                </a:lnTo>
                <a:lnTo>
                  <a:pt x="560" y="9441"/>
                </a:lnTo>
                <a:lnTo>
                  <a:pt x="730" y="9782"/>
                </a:lnTo>
                <a:lnTo>
                  <a:pt x="925" y="10122"/>
                </a:lnTo>
                <a:lnTo>
                  <a:pt x="1168" y="10463"/>
                </a:lnTo>
                <a:lnTo>
                  <a:pt x="1436" y="10804"/>
                </a:lnTo>
                <a:lnTo>
                  <a:pt x="1704" y="11096"/>
                </a:lnTo>
                <a:lnTo>
                  <a:pt x="1996" y="11363"/>
                </a:lnTo>
                <a:lnTo>
                  <a:pt x="2312" y="11631"/>
                </a:lnTo>
                <a:lnTo>
                  <a:pt x="2628" y="11874"/>
                </a:lnTo>
                <a:lnTo>
                  <a:pt x="2969" y="12093"/>
                </a:lnTo>
                <a:lnTo>
                  <a:pt x="3334" y="12312"/>
                </a:lnTo>
                <a:lnTo>
                  <a:pt x="3747" y="12531"/>
                </a:lnTo>
                <a:lnTo>
                  <a:pt x="4161" y="12726"/>
                </a:lnTo>
                <a:lnTo>
                  <a:pt x="4599" y="12896"/>
                </a:lnTo>
                <a:lnTo>
                  <a:pt x="5037" y="13042"/>
                </a:lnTo>
                <a:lnTo>
                  <a:pt x="5499" y="13164"/>
                </a:lnTo>
                <a:lnTo>
                  <a:pt x="5937" y="13261"/>
                </a:lnTo>
                <a:lnTo>
                  <a:pt x="6400" y="13334"/>
                </a:lnTo>
                <a:lnTo>
                  <a:pt x="6862" y="13383"/>
                </a:lnTo>
                <a:lnTo>
                  <a:pt x="7324" y="13383"/>
                </a:lnTo>
                <a:lnTo>
                  <a:pt x="7787" y="13334"/>
                </a:lnTo>
                <a:lnTo>
                  <a:pt x="8225" y="13261"/>
                </a:lnTo>
                <a:lnTo>
                  <a:pt x="8638" y="13140"/>
                </a:lnTo>
                <a:lnTo>
                  <a:pt x="9076" y="12994"/>
                </a:lnTo>
                <a:lnTo>
                  <a:pt x="9466" y="12799"/>
                </a:lnTo>
                <a:lnTo>
                  <a:pt x="9879" y="12580"/>
                </a:lnTo>
                <a:lnTo>
                  <a:pt x="10269" y="12337"/>
                </a:lnTo>
                <a:lnTo>
                  <a:pt x="10293" y="12458"/>
                </a:lnTo>
                <a:lnTo>
                  <a:pt x="10317" y="12580"/>
                </a:lnTo>
                <a:lnTo>
                  <a:pt x="10390" y="12677"/>
                </a:lnTo>
                <a:lnTo>
                  <a:pt x="10463" y="12775"/>
                </a:lnTo>
                <a:lnTo>
                  <a:pt x="10658" y="12969"/>
                </a:lnTo>
                <a:lnTo>
                  <a:pt x="10828" y="13140"/>
                </a:lnTo>
                <a:lnTo>
                  <a:pt x="11120" y="13383"/>
                </a:lnTo>
                <a:lnTo>
                  <a:pt x="11412" y="13602"/>
                </a:lnTo>
                <a:lnTo>
                  <a:pt x="11704" y="13845"/>
                </a:lnTo>
                <a:lnTo>
                  <a:pt x="11972" y="14089"/>
                </a:lnTo>
                <a:lnTo>
                  <a:pt x="12385" y="14502"/>
                </a:lnTo>
                <a:lnTo>
                  <a:pt x="12775" y="14916"/>
                </a:lnTo>
                <a:lnTo>
                  <a:pt x="13164" y="15330"/>
                </a:lnTo>
                <a:lnTo>
                  <a:pt x="13553" y="15743"/>
                </a:lnTo>
                <a:lnTo>
                  <a:pt x="13772" y="15938"/>
                </a:lnTo>
                <a:lnTo>
                  <a:pt x="13991" y="16132"/>
                </a:lnTo>
                <a:lnTo>
                  <a:pt x="14429" y="16473"/>
                </a:lnTo>
                <a:lnTo>
                  <a:pt x="14770" y="16789"/>
                </a:lnTo>
                <a:lnTo>
                  <a:pt x="14916" y="16935"/>
                </a:lnTo>
                <a:lnTo>
                  <a:pt x="15111" y="17081"/>
                </a:lnTo>
                <a:lnTo>
                  <a:pt x="15184" y="17106"/>
                </a:lnTo>
                <a:lnTo>
                  <a:pt x="15232" y="17154"/>
                </a:lnTo>
                <a:lnTo>
                  <a:pt x="15305" y="17179"/>
                </a:lnTo>
                <a:lnTo>
                  <a:pt x="15451" y="17227"/>
                </a:lnTo>
                <a:lnTo>
                  <a:pt x="15646" y="17203"/>
                </a:lnTo>
                <a:lnTo>
                  <a:pt x="15841" y="17179"/>
                </a:lnTo>
                <a:lnTo>
                  <a:pt x="16035" y="17106"/>
                </a:lnTo>
                <a:lnTo>
                  <a:pt x="16230" y="17033"/>
                </a:lnTo>
                <a:lnTo>
                  <a:pt x="16498" y="16911"/>
                </a:lnTo>
                <a:lnTo>
                  <a:pt x="16644" y="16814"/>
                </a:lnTo>
                <a:lnTo>
                  <a:pt x="16790" y="16668"/>
                </a:lnTo>
                <a:lnTo>
                  <a:pt x="16911" y="16497"/>
                </a:lnTo>
                <a:lnTo>
                  <a:pt x="17009" y="16327"/>
                </a:lnTo>
                <a:lnTo>
                  <a:pt x="17057" y="16132"/>
                </a:lnTo>
                <a:lnTo>
                  <a:pt x="17082" y="15938"/>
                </a:lnTo>
                <a:lnTo>
                  <a:pt x="17057" y="15840"/>
                </a:lnTo>
                <a:lnTo>
                  <a:pt x="17033" y="15767"/>
                </a:lnTo>
                <a:lnTo>
                  <a:pt x="17009" y="15670"/>
                </a:lnTo>
                <a:lnTo>
                  <a:pt x="16936" y="15597"/>
                </a:lnTo>
                <a:lnTo>
                  <a:pt x="16887" y="15549"/>
                </a:lnTo>
                <a:lnTo>
                  <a:pt x="15500" y="14137"/>
                </a:lnTo>
                <a:lnTo>
                  <a:pt x="14819" y="13432"/>
                </a:lnTo>
                <a:lnTo>
                  <a:pt x="14089" y="12750"/>
                </a:lnTo>
                <a:lnTo>
                  <a:pt x="13772" y="12458"/>
                </a:lnTo>
                <a:lnTo>
                  <a:pt x="13432" y="12166"/>
                </a:lnTo>
                <a:lnTo>
                  <a:pt x="13091" y="11899"/>
                </a:lnTo>
                <a:lnTo>
                  <a:pt x="12775" y="11582"/>
                </a:lnTo>
                <a:lnTo>
                  <a:pt x="12580" y="11363"/>
                </a:lnTo>
                <a:lnTo>
                  <a:pt x="12385" y="11120"/>
                </a:lnTo>
                <a:lnTo>
                  <a:pt x="12166" y="10901"/>
                </a:lnTo>
                <a:lnTo>
                  <a:pt x="12045" y="10804"/>
                </a:lnTo>
                <a:lnTo>
                  <a:pt x="11923" y="10706"/>
                </a:lnTo>
                <a:lnTo>
                  <a:pt x="12191" y="10317"/>
                </a:lnTo>
                <a:lnTo>
                  <a:pt x="12434" y="9928"/>
                </a:lnTo>
                <a:lnTo>
                  <a:pt x="12629" y="9490"/>
                </a:lnTo>
                <a:lnTo>
                  <a:pt x="12823" y="9076"/>
                </a:lnTo>
                <a:lnTo>
                  <a:pt x="12969" y="8614"/>
                </a:lnTo>
                <a:lnTo>
                  <a:pt x="13091" y="8176"/>
                </a:lnTo>
                <a:lnTo>
                  <a:pt x="13188" y="7713"/>
                </a:lnTo>
                <a:lnTo>
                  <a:pt x="13261" y="7251"/>
                </a:lnTo>
                <a:lnTo>
                  <a:pt x="13310" y="6765"/>
                </a:lnTo>
                <a:lnTo>
                  <a:pt x="13310" y="6302"/>
                </a:lnTo>
                <a:lnTo>
                  <a:pt x="13286" y="5840"/>
                </a:lnTo>
                <a:lnTo>
                  <a:pt x="13237" y="5378"/>
                </a:lnTo>
                <a:lnTo>
                  <a:pt x="13164" y="4891"/>
                </a:lnTo>
                <a:lnTo>
                  <a:pt x="13042" y="4453"/>
                </a:lnTo>
                <a:lnTo>
                  <a:pt x="12896" y="3991"/>
                </a:lnTo>
                <a:lnTo>
                  <a:pt x="12702" y="3553"/>
                </a:lnTo>
                <a:lnTo>
                  <a:pt x="12580" y="3285"/>
                </a:lnTo>
                <a:lnTo>
                  <a:pt x="12434" y="3042"/>
                </a:lnTo>
                <a:lnTo>
                  <a:pt x="12288" y="2798"/>
                </a:lnTo>
                <a:lnTo>
                  <a:pt x="12118" y="2579"/>
                </a:lnTo>
                <a:lnTo>
                  <a:pt x="11753" y="2141"/>
                </a:lnTo>
                <a:lnTo>
                  <a:pt x="11339" y="1728"/>
                </a:lnTo>
                <a:lnTo>
                  <a:pt x="10901" y="1363"/>
                </a:lnTo>
                <a:lnTo>
                  <a:pt x="10415" y="1046"/>
                </a:lnTo>
                <a:lnTo>
                  <a:pt x="9904" y="754"/>
                </a:lnTo>
                <a:lnTo>
                  <a:pt x="9368" y="511"/>
                </a:lnTo>
                <a:lnTo>
                  <a:pt x="8784" y="316"/>
                </a:lnTo>
                <a:lnTo>
                  <a:pt x="8225" y="170"/>
                </a:lnTo>
                <a:lnTo>
                  <a:pt x="7616" y="73"/>
                </a:lnTo>
                <a:lnTo>
                  <a:pt x="7008" y="0"/>
                </a:lnTo>
                <a:close/>
              </a:path>
            </a:pathLst>
          </a:cu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4260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CICP and Fairbanks Grant Initial Findings</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1307367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Workforce Ready Grants</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324541"/>
            <a:ext cx="11189970" cy="4175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Rectangle 8"/>
          <p:cNvSpPr/>
          <p:nvPr/>
        </p:nvSpPr>
        <p:spPr>
          <a:xfrm>
            <a:off x="807522" y="2324540"/>
            <a:ext cx="8336478" cy="1477328"/>
          </a:xfrm>
          <a:prstGeom prst="rect">
            <a:avLst/>
          </a:prstGeom>
        </p:spPr>
        <p:txBody>
          <a:bodyPr wrap="square">
            <a:spAutoFit/>
          </a:bodyPr>
          <a:lstStyle/>
          <a:p>
            <a:r>
              <a:rPr lang="en-US" dirty="0"/>
              <a:t>E</a:t>
            </a:r>
            <a:r>
              <a:rPr lang="en-US" dirty="0" smtClean="0"/>
              <a:t>xpansion </a:t>
            </a:r>
            <a:r>
              <a:rPr lang="en-US" dirty="0"/>
              <a:t>of this program.  </a:t>
            </a:r>
            <a:endParaRPr lang="en-US" dirty="0" smtClean="0"/>
          </a:p>
          <a:p>
            <a:endParaRPr lang="en-US" dirty="0"/>
          </a:p>
          <a:p>
            <a:r>
              <a:rPr lang="en-US" dirty="0" smtClean="0"/>
              <a:t>Additional </a:t>
            </a:r>
            <a:r>
              <a:rPr lang="en-US" dirty="0"/>
              <a:t>funding sources </a:t>
            </a:r>
            <a:r>
              <a:rPr lang="en-US" dirty="0" smtClean="0"/>
              <a:t>to </a:t>
            </a:r>
            <a:r>
              <a:rPr lang="en-US" dirty="0"/>
              <a:t>increase the ability for Hoosier to utilize this program.  </a:t>
            </a:r>
            <a:endParaRPr lang="en-US" dirty="0" smtClean="0"/>
          </a:p>
          <a:p>
            <a:endParaRPr lang="en-US" dirty="0"/>
          </a:p>
          <a:p>
            <a:r>
              <a:rPr lang="en-US" dirty="0"/>
              <a:t>R</a:t>
            </a:r>
            <a:r>
              <a:rPr lang="en-US" dirty="0" smtClean="0"/>
              <a:t>eview </a:t>
            </a:r>
            <a:r>
              <a:rPr lang="en-US" dirty="0"/>
              <a:t>for expansion to programs that </a:t>
            </a:r>
            <a:r>
              <a:rPr lang="en-US" dirty="0" smtClean="0"/>
              <a:t>qualify for workforce ready grants.  </a:t>
            </a:r>
            <a:endParaRPr lang="en-US" dirty="0"/>
          </a:p>
        </p:txBody>
      </p:sp>
    </p:spTree>
    <p:extLst>
      <p:ext uri="{BB962C8B-B14F-4D97-AF65-F5344CB8AC3E}">
        <p14:creationId xmlns:p14="http://schemas.microsoft.com/office/powerpoint/2010/main" val="211189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DISCUSSION</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4239253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Workforce Funding Recommendations</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3455312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10" name="Title 9"/>
          <p:cNvSpPr>
            <a:spLocks noGrp="1"/>
          </p:cNvSpPr>
          <p:nvPr>
            <p:ph type="title"/>
          </p:nvPr>
        </p:nvSpPr>
        <p:spPr>
          <a:xfrm>
            <a:off x="838200" y="904100"/>
            <a:ext cx="10515600" cy="1325563"/>
          </a:xfrm>
        </p:spPr>
        <p:txBody>
          <a:bodyPr/>
          <a:lstStyle/>
          <a:p>
            <a:pPr algn="ctr"/>
            <a:r>
              <a:rPr lang="en-US" b="1" dirty="0" smtClean="0">
                <a:solidFill>
                  <a:srgbClr val="09426A"/>
                </a:solidFill>
              </a:rPr>
              <a:t>Workforce Funding Overview</a:t>
            </a:r>
            <a:endParaRPr lang="en-US" b="1" dirty="0">
              <a:solidFill>
                <a:srgbClr val="09426A"/>
              </a:solidFill>
            </a:endParaRPr>
          </a:p>
        </p:txBody>
      </p:sp>
      <p:sp>
        <p:nvSpPr>
          <p:cNvPr id="11" name="Content Placeholder 10"/>
          <p:cNvSpPr>
            <a:spLocks noGrp="1"/>
          </p:cNvSpPr>
          <p:nvPr>
            <p:ph idx="1"/>
          </p:nvPr>
        </p:nvSpPr>
        <p:spPr>
          <a:xfrm>
            <a:off x="838200" y="1945037"/>
            <a:ext cx="10515600" cy="4231925"/>
          </a:xfrm>
        </p:spPr>
        <p:txBody>
          <a:bodyPr>
            <a:normAutofit fontScale="92500" lnSpcReduction="10000"/>
          </a:bodyPr>
          <a:lstStyle/>
          <a:p>
            <a:pPr marL="0" indent="0">
              <a:buNone/>
            </a:pPr>
            <a:r>
              <a:rPr lang="en-US" sz="3600" b="1" u="sng" dirty="0">
                <a:solidFill>
                  <a:srgbClr val="09426A"/>
                </a:solidFill>
              </a:rPr>
              <a:t>Overall Assessment:</a:t>
            </a:r>
          </a:p>
          <a:p>
            <a:pPr marL="457200" lvl="0" indent="-457200" fontAlgn="base">
              <a:buFont typeface="+mj-lt"/>
              <a:buAutoNum type="arabicPeriod"/>
            </a:pPr>
            <a:r>
              <a:rPr lang="en-US" dirty="0" smtClean="0">
                <a:solidFill>
                  <a:srgbClr val="09426A"/>
                </a:solidFill>
              </a:rPr>
              <a:t>Currently, there is </a:t>
            </a:r>
            <a:r>
              <a:rPr lang="en-US" dirty="0">
                <a:solidFill>
                  <a:srgbClr val="09426A"/>
                </a:solidFill>
              </a:rPr>
              <a:t>no standard way to determine ROI </a:t>
            </a:r>
            <a:r>
              <a:rPr lang="en-US" dirty="0" smtClean="0">
                <a:solidFill>
                  <a:srgbClr val="09426A"/>
                </a:solidFill>
              </a:rPr>
              <a:t>or accountability across </a:t>
            </a:r>
            <a:r>
              <a:rPr lang="en-US" dirty="0">
                <a:solidFill>
                  <a:srgbClr val="09426A"/>
                </a:solidFill>
              </a:rPr>
              <a:t>the various workforce programs. </a:t>
            </a:r>
          </a:p>
          <a:p>
            <a:pPr marL="457200" lvl="0" indent="-457200" fontAlgn="base">
              <a:buFont typeface="+mj-lt"/>
              <a:buAutoNum type="arabicPeriod"/>
            </a:pPr>
            <a:r>
              <a:rPr lang="en-US" dirty="0">
                <a:solidFill>
                  <a:srgbClr val="09426A"/>
                </a:solidFill>
              </a:rPr>
              <a:t>While programs </a:t>
            </a:r>
            <a:r>
              <a:rPr lang="en-US" dirty="0" smtClean="0">
                <a:solidFill>
                  <a:srgbClr val="09426A"/>
                </a:solidFill>
              </a:rPr>
              <a:t>may be </a:t>
            </a:r>
            <a:r>
              <a:rPr lang="en-US" dirty="0">
                <a:solidFill>
                  <a:srgbClr val="09426A"/>
                </a:solidFill>
              </a:rPr>
              <a:t>effectively moving more Hoosiers into training and careers, there is some duplication of efforts across programs and agencies. </a:t>
            </a:r>
          </a:p>
          <a:p>
            <a:pPr marL="457200" lvl="0" indent="-457200" fontAlgn="base">
              <a:buFont typeface="+mj-lt"/>
              <a:buAutoNum type="arabicPeriod"/>
            </a:pPr>
            <a:r>
              <a:rPr lang="en-US" dirty="0">
                <a:solidFill>
                  <a:srgbClr val="09426A"/>
                </a:solidFill>
              </a:rPr>
              <a:t>More control could be given to local communities to run programs if there were a better method for determining accountability. </a:t>
            </a:r>
          </a:p>
          <a:p>
            <a:pPr marL="457200" lvl="0" indent="-457200" fontAlgn="base">
              <a:buFont typeface="+mj-lt"/>
              <a:buAutoNum type="arabicPeriod"/>
            </a:pPr>
            <a:r>
              <a:rPr lang="en-US" dirty="0">
                <a:solidFill>
                  <a:srgbClr val="09426A"/>
                </a:solidFill>
              </a:rPr>
              <a:t>There is a general lack of awareness from individuals and employers surrounding the existence of state and federal programs that help upskill/reskill and connect talent. </a:t>
            </a:r>
          </a:p>
          <a:p>
            <a:pPr marL="0" indent="0">
              <a:buNone/>
            </a:pPr>
            <a:endParaRPr lang="en-US" dirty="0"/>
          </a:p>
        </p:txBody>
      </p:sp>
    </p:spTree>
    <p:extLst>
      <p:ext uri="{BB962C8B-B14F-4D97-AF65-F5344CB8AC3E}">
        <p14:creationId xmlns:p14="http://schemas.microsoft.com/office/powerpoint/2010/main" val="1184283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10" name="Title 9"/>
          <p:cNvSpPr>
            <a:spLocks noGrp="1"/>
          </p:cNvSpPr>
          <p:nvPr>
            <p:ph type="title"/>
          </p:nvPr>
        </p:nvSpPr>
        <p:spPr>
          <a:xfrm>
            <a:off x="838200" y="1194625"/>
            <a:ext cx="10515600" cy="1035038"/>
          </a:xfrm>
        </p:spPr>
        <p:txBody>
          <a:bodyPr>
            <a:normAutofit fontScale="90000"/>
          </a:bodyPr>
          <a:lstStyle/>
          <a:p>
            <a:pPr algn="ctr"/>
            <a:r>
              <a:rPr lang="en-US" b="1" dirty="0" smtClean="0">
                <a:solidFill>
                  <a:srgbClr val="09426A"/>
                </a:solidFill>
              </a:rPr>
              <a:t>Workforce Funding Recommendations Summary</a:t>
            </a:r>
            <a:endParaRPr lang="en-US" b="1" dirty="0">
              <a:solidFill>
                <a:srgbClr val="09426A"/>
              </a:solidFill>
            </a:endParaRPr>
          </a:p>
        </p:txBody>
      </p:sp>
      <p:sp>
        <p:nvSpPr>
          <p:cNvPr id="11" name="Content Placeholder 10"/>
          <p:cNvSpPr>
            <a:spLocks noGrp="1"/>
          </p:cNvSpPr>
          <p:nvPr>
            <p:ph idx="1"/>
          </p:nvPr>
        </p:nvSpPr>
        <p:spPr>
          <a:xfrm>
            <a:off x="838200" y="2428113"/>
            <a:ext cx="10515600" cy="3748849"/>
          </a:xfrm>
        </p:spPr>
        <p:txBody>
          <a:bodyPr>
            <a:normAutofit/>
          </a:bodyPr>
          <a:lstStyle/>
          <a:p>
            <a:pPr marL="0" indent="0">
              <a:buNone/>
            </a:pPr>
            <a:r>
              <a:rPr lang="en-US" b="1" u="sng" dirty="0" smtClean="0">
                <a:solidFill>
                  <a:srgbClr val="09426A"/>
                </a:solidFill>
              </a:rPr>
              <a:t>Redirect Funding:</a:t>
            </a:r>
          </a:p>
          <a:p>
            <a:pPr marL="514350" indent="-514350">
              <a:buFont typeface="+mj-lt"/>
              <a:buAutoNum type="arabicPeriod"/>
            </a:pPr>
            <a:r>
              <a:rPr lang="en-US" dirty="0" err="1" smtClean="0">
                <a:solidFill>
                  <a:srgbClr val="09426A"/>
                </a:solidFill>
              </a:rPr>
              <a:t>WorkINdiana</a:t>
            </a:r>
            <a:r>
              <a:rPr lang="en-US" dirty="0" smtClean="0">
                <a:solidFill>
                  <a:srgbClr val="09426A"/>
                </a:solidFill>
              </a:rPr>
              <a:t> Certificate Program</a:t>
            </a:r>
          </a:p>
          <a:p>
            <a:pPr marL="514350" indent="-514350">
              <a:buFont typeface="+mj-lt"/>
              <a:buAutoNum type="arabicPeriod" startAt="2"/>
            </a:pPr>
            <a:r>
              <a:rPr lang="en-US" dirty="0" smtClean="0">
                <a:solidFill>
                  <a:srgbClr val="09426A"/>
                </a:solidFill>
              </a:rPr>
              <a:t>CTE Innovation Fund</a:t>
            </a:r>
          </a:p>
          <a:p>
            <a:pPr marL="0" indent="0">
              <a:buNone/>
            </a:pPr>
            <a:endParaRPr lang="en-US" dirty="0">
              <a:solidFill>
                <a:srgbClr val="09426A"/>
              </a:solidFill>
            </a:endParaRPr>
          </a:p>
          <a:p>
            <a:pPr marL="0" indent="0">
              <a:buNone/>
            </a:pPr>
            <a:r>
              <a:rPr lang="en-US" b="1" u="sng" dirty="0" smtClean="0">
                <a:solidFill>
                  <a:srgbClr val="09426A"/>
                </a:solidFill>
              </a:rPr>
              <a:t>Better Alignment Across Agencies:</a:t>
            </a:r>
          </a:p>
          <a:p>
            <a:pPr marL="514350" indent="-514350">
              <a:buFont typeface="+mj-lt"/>
              <a:buAutoNum type="arabicPeriod"/>
            </a:pPr>
            <a:r>
              <a:rPr lang="en-US" dirty="0" smtClean="0">
                <a:solidFill>
                  <a:srgbClr val="09426A"/>
                </a:solidFill>
              </a:rPr>
              <a:t>Hoosier Initiative for Re-entry (HIRE)</a:t>
            </a:r>
          </a:p>
          <a:p>
            <a:pPr marL="0" indent="0">
              <a:buNone/>
            </a:pPr>
            <a:endParaRPr lang="en-US" dirty="0" smtClean="0">
              <a:solidFill>
                <a:srgbClr val="09426A"/>
              </a:solidFill>
            </a:endParaRPr>
          </a:p>
          <a:p>
            <a:pPr marL="0" indent="0">
              <a:buNone/>
            </a:pPr>
            <a:endParaRPr lang="en-US" dirty="0">
              <a:solidFill>
                <a:srgbClr val="09426A"/>
              </a:solidFill>
            </a:endParaRPr>
          </a:p>
        </p:txBody>
      </p:sp>
    </p:spTree>
    <p:extLst>
      <p:ext uri="{BB962C8B-B14F-4D97-AF65-F5344CB8AC3E}">
        <p14:creationId xmlns:p14="http://schemas.microsoft.com/office/powerpoint/2010/main" val="2708064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10" name="Title 9"/>
          <p:cNvSpPr>
            <a:spLocks noGrp="1"/>
          </p:cNvSpPr>
          <p:nvPr>
            <p:ph type="title"/>
          </p:nvPr>
        </p:nvSpPr>
        <p:spPr>
          <a:xfrm>
            <a:off x="838200" y="1194625"/>
            <a:ext cx="10515600" cy="750412"/>
          </a:xfrm>
        </p:spPr>
        <p:txBody>
          <a:bodyPr>
            <a:normAutofit fontScale="90000"/>
          </a:bodyPr>
          <a:lstStyle/>
          <a:p>
            <a:pPr algn="ctr"/>
            <a:r>
              <a:rPr lang="en-US" b="1" dirty="0" smtClean="0">
                <a:solidFill>
                  <a:srgbClr val="09426A"/>
                </a:solidFill>
              </a:rPr>
              <a:t>Workforce Funding Recommendations Summary</a:t>
            </a:r>
            <a:endParaRPr lang="en-US" b="1" dirty="0">
              <a:solidFill>
                <a:srgbClr val="09426A"/>
              </a:solidFill>
            </a:endParaRPr>
          </a:p>
        </p:txBody>
      </p:sp>
      <p:sp>
        <p:nvSpPr>
          <p:cNvPr id="11" name="Content Placeholder 10"/>
          <p:cNvSpPr>
            <a:spLocks noGrp="1"/>
          </p:cNvSpPr>
          <p:nvPr>
            <p:ph idx="1"/>
          </p:nvPr>
        </p:nvSpPr>
        <p:spPr>
          <a:xfrm>
            <a:off x="838200" y="1945037"/>
            <a:ext cx="10515600" cy="4555263"/>
          </a:xfrm>
        </p:spPr>
        <p:txBody>
          <a:bodyPr>
            <a:normAutofit/>
          </a:bodyPr>
          <a:lstStyle/>
          <a:p>
            <a:pPr marL="0" indent="0">
              <a:buNone/>
            </a:pPr>
            <a:r>
              <a:rPr lang="en-US" b="1" u="sng" dirty="0" smtClean="0">
                <a:solidFill>
                  <a:srgbClr val="09426A"/>
                </a:solidFill>
              </a:rPr>
              <a:t>Enhance Programs:</a:t>
            </a:r>
          </a:p>
          <a:p>
            <a:pPr marL="514350" indent="-514350">
              <a:buFont typeface="+mj-lt"/>
              <a:buAutoNum type="arabicPeriod"/>
            </a:pPr>
            <a:r>
              <a:rPr lang="en-US" dirty="0" smtClean="0">
                <a:solidFill>
                  <a:srgbClr val="09426A"/>
                </a:solidFill>
              </a:rPr>
              <a:t>Employer Training Grant Program</a:t>
            </a:r>
          </a:p>
          <a:p>
            <a:pPr marL="971550" lvl="1" indent="-514350">
              <a:buFont typeface="+mj-lt"/>
              <a:buAutoNum type="alphaLcPeriod"/>
            </a:pPr>
            <a:r>
              <a:rPr lang="en-US" dirty="0" smtClean="0">
                <a:solidFill>
                  <a:srgbClr val="09426A"/>
                </a:solidFill>
              </a:rPr>
              <a:t>Increase the funding dedicated to this program</a:t>
            </a:r>
          </a:p>
          <a:p>
            <a:pPr marL="971550" lvl="1" indent="-514350">
              <a:buFont typeface="+mj-lt"/>
              <a:buAutoNum type="alphaLcPeriod"/>
            </a:pPr>
            <a:r>
              <a:rPr lang="en-US" dirty="0" smtClean="0">
                <a:solidFill>
                  <a:srgbClr val="09426A"/>
                </a:solidFill>
              </a:rPr>
              <a:t>Require outcomes such as:</a:t>
            </a:r>
          </a:p>
          <a:p>
            <a:pPr marL="1428750" lvl="2" indent="-514350">
              <a:buFont typeface="+mj-lt"/>
              <a:buAutoNum type="alphaLcPeriod"/>
            </a:pPr>
            <a:r>
              <a:rPr lang="en-US" dirty="0" smtClean="0">
                <a:solidFill>
                  <a:srgbClr val="09426A"/>
                </a:solidFill>
              </a:rPr>
              <a:t>Credential attainment</a:t>
            </a:r>
          </a:p>
          <a:p>
            <a:pPr marL="1428750" lvl="2" indent="-514350">
              <a:buFont typeface="+mj-lt"/>
              <a:buAutoNum type="alphaLcPeriod"/>
            </a:pPr>
            <a:r>
              <a:rPr lang="en-US" dirty="0" smtClean="0">
                <a:solidFill>
                  <a:srgbClr val="09426A"/>
                </a:solidFill>
              </a:rPr>
              <a:t>Wage gain</a:t>
            </a:r>
          </a:p>
          <a:p>
            <a:pPr marL="514350" indent="-514350">
              <a:buFont typeface="+mj-lt"/>
              <a:buAutoNum type="arabicPeriod" startAt="2"/>
            </a:pPr>
            <a:r>
              <a:rPr lang="en-US" dirty="0" smtClean="0">
                <a:solidFill>
                  <a:srgbClr val="09426A"/>
                </a:solidFill>
              </a:rPr>
              <a:t>Skills Enhancement Fund</a:t>
            </a:r>
          </a:p>
          <a:p>
            <a:pPr marL="971550" lvl="1" indent="-514350">
              <a:buFont typeface="+mj-lt"/>
              <a:buAutoNum type="alphaLcPeriod"/>
            </a:pPr>
            <a:r>
              <a:rPr lang="en-US" dirty="0" smtClean="0">
                <a:solidFill>
                  <a:srgbClr val="09426A"/>
                </a:solidFill>
              </a:rPr>
              <a:t>Require outcomes such as:</a:t>
            </a:r>
          </a:p>
          <a:p>
            <a:pPr marL="1428750" lvl="2" indent="-514350">
              <a:buFont typeface="+mj-lt"/>
              <a:buAutoNum type="alphaLcPeriod"/>
            </a:pPr>
            <a:r>
              <a:rPr lang="en-US" dirty="0" smtClean="0">
                <a:solidFill>
                  <a:srgbClr val="09426A"/>
                </a:solidFill>
              </a:rPr>
              <a:t>Credential attainment</a:t>
            </a:r>
          </a:p>
          <a:p>
            <a:pPr marL="1428750" lvl="2" indent="-514350">
              <a:buFont typeface="+mj-lt"/>
              <a:buAutoNum type="alphaLcPeriod"/>
            </a:pPr>
            <a:r>
              <a:rPr lang="en-US" dirty="0" smtClean="0">
                <a:solidFill>
                  <a:srgbClr val="09426A"/>
                </a:solidFill>
              </a:rPr>
              <a:t>Wage gain</a:t>
            </a:r>
          </a:p>
          <a:p>
            <a:pPr marL="0" indent="0">
              <a:buNone/>
            </a:pPr>
            <a:endParaRPr lang="en-US" dirty="0" smtClean="0">
              <a:solidFill>
                <a:srgbClr val="09426A"/>
              </a:solidFill>
            </a:endParaRPr>
          </a:p>
          <a:p>
            <a:pPr marL="0" indent="0">
              <a:buNone/>
            </a:pPr>
            <a:endParaRPr lang="en-US" dirty="0">
              <a:solidFill>
                <a:srgbClr val="09426A"/>
              </a:solidFill>
            </a:endParaRPr>
          </a:p>
        </p:txBody>
      </p:sp>
    </p:spTree>
    <p:extLst>
      <p:ext uri="{BB962C8B-B14F-4D97-AF65-F5344CB8AC3E}">
        <p14:creationId xmlns:p14="http://schemas.microsoft.com/office/powerpoint/2010/main" val="646997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10" name="Title 9"/>
          <p:cNvSpPr>
            <a:spLocks noGrp="1"/>
          </p:cNvSpPr>
          <p:nvPr>
            <p:ph type="title"/>
          </p:nvPr>
        </p:nvSpPr>
        <p:spPr>
          <a:xfrm>
            <a:off x="838200" y="1194625"/>
            <a:ext cx="10515600" cy="750412"/>
          </a:xfrm>
        </p:spPr>
        <p:txBody>
          <a:bodyPr>
            <a:normAutofit fontScale="90000"/>
          </a:bodyPr>
          <a:lstStyle/>
          <a:p>
            <a:pPr algn="ctr"/>
            <a:r>
              <a:rPr lang="en-US" b="1" dirty="0" smtClean="0">
                <a:solidFill>
                  <a:srgbClr val="09426A"/>
                </a:solidFill>
              </a:rPr>
              <a:t>Workforce Funding Recommendations Summary</a:t>
            </a:r>
            <a:endParaRPr lang="en-US" b="1" dirty="0">
              <a:solidFill>
                <a:srgbClr val="09426A"/>
              </a:solidFill>
            </a:endParaRPr>
          </a:p>
        </p:txBody>
      </p:sp>
      <p:sp>
        <p:nvSpPr>
          <p:cNvPr id="11" name="Content Placeholder 10"/>
          <p:cNvSpPr>
            <a:spLocks noGrp="1"/>
          </p:cNvSpPr>
          <p:nvPr>
            <p:ph idx="1"/>
          </p:nvPr>
        </p:nvSpPr>
        <p:spPr>
          <a:xfrm>
            <a:off x="838200" y="1945037"/>
            <a:ext cx="10515600" cy="4555263"/>
          </a:xfrm>
        </p:spPr>
        <p:txBody>
          <a:bodyPr>
            <a:normAutofit fontScale="92500" lnSpcReduction="20000"/>
          </a:bodyPr>
          <a:lstStyle/>
          <a:p>
            <a:pPr marL="0" indent="0">
              <a:buNone/>
            </a:pPr>
            <a:r>
              <a:rPr lang="en-US" sz="2600" b="1" u="sng" dirty="0">
                <a:solidFill>
                  <a:srgbClr val="09426A"/>
                </a:solidFill>
              </a:rPr>
              <a:t>Additional Recommendations</a:t>
            </a:r>
            <a:endParaRPr lang="en-US" dirty="0">
              <a:solidFill>
                <a:srgbClr val="09426A"/>
              </a:solidFill>
            </a:endParaRPr>
          </a:p>
          <a:p>
            <a:pPr marL="514350" indent="-514350">
              <a:buFont typeface="+mj-lt"/>
              <a:buAutoNum type="arabicPeriod"/>
            </a:pPr>
            <a:r>
              <a:rPr lang="en-US" dirty="0">
                <a:solidFill>
                  <a:srgbClr val="09426A"/>
                </a:solidFill>
              </a:rPr>
              <a:t>Initiate a Combined WIOA planning process to align federal and state funding streams such as:</a:t>
            </a:r>
          </a:p>
          <a:p>
            <a:pPr marL="914400" lvl="1" indent="-457200">
              <a:buFont typeface="+mj-lt"/>
              <a:buAutoNum type="alphaLcPeriod"/>
            </a:pPr>
            <a:r>
              <a:rPr lang="en-US" dirty="0">
                <a:solidFill>
                  <a:srgbClr val="09426A"/>
                </a:solidFill>
              </a:rPr>
              <a:t>SNAP/TANF IMPACT</a:t>
            </a:r>
          </a:p>
          <a:p>
            <a:pPr marL="914400" lvl="1" indent="-457200">
              <a:buFont typeface="+mj-lt"/>
              <a:buAutoNum type="alphaLcPeriod"/>
            </a:pPr>
            <a:r>
              <a:rPr lang="en-US" dirty="0">
                <a:solidFill>
                  <a:srgbClr val="09426A"/>
                </a:solidFill>
              </a:rPr>
              <a:t>Perkins (Career and Technical Education)</a:t>
            </a:r>
          </a:p>
          <a:p>
            <a:pPr marL="342900" indent="-342900">
              <a:buAutoNum type="arabicPeriod"/>
            </a:pPr>
            <a:r>
              <a:rPr lang="en-US" dirty="0" smtClean="0">
                <a:solidFill>
                  <a:srgbClr val="09426A"/>
                </a:solidFill>
              </a:rPr>
              <a:t>Develop </a:t>
            </a:r>
            <a:r>
              <a:rPr lang="en-US" dirty="0">
                <a:solidFill>
                  <a:srgbClr val="09426A"/>
                </a:solidFill>
              </a:rPr>
              <a:t>common metrics across all workforce </a:t>
            </a:r>
            <a:r>
              <a:rPr lang="en-US" dirty="0" smtClean="0">
                <a:solidFill>
                  <a:srgbClr val="09426A"/>
                </a:solidFill>
              </a:rPr>
              <a:t>programs to better determine ROI and common accountability. For </a:t>
            </a:r>
            <a:r>
              <a:rPr lang="en-US" dirty="0">
                <a:solidFill>
                  <a:srgbClr val="09426A"/>
                </a:solidFill>
              </a:rPr>
              <a:t>example:</a:t>
            </a:r>
          </a:p>
          <a:p>
            <a:pPr marL="914400" lvl="1" indent="-457200">
              <a:buFont typeface="+mj-lt"/>
              <a:buAutoNum type="alphaLcPeriod"/>
            </a:pPr>
            <a:r>
              <a:rPr lang="en-US" dirty="0">
                <a:solidFill>
                  <a:srgbClr val="09426A"/>
                </a:solidFill>
              </a:rPr>
              <a:t>Credential attainment</a:t>
            </a:r>
          </a:p>
          <a:p>
            <a:pPr marL="914400" lvl="1" indent="-457200">
              <a:buFont typeface="+mj-lt"/>
              <a:buAutoNum type="alphaLcPeriod"/>
            </a:pPr>
            <a:r>
              <a:rPr lang="en-US" dirty="0">
                <a:solidFill>
                  <a:srgbClr val="09426A"/>
                </a:solidFill>
              </a:rPr>
              <a:t>Employment rate percent increase</a:t>
            </a:r>
          </a:p>
          <a:p>
            <a:pPr marL="914400" lvl="1" indent="-457200">
              <a:buFont typeface="+mj-lt"/>
              <a:buAutoNum type="alphaLcPeriod"/>
            </a:pPr>
            <a:r>
              <a:rPr lang="en-US" dirty="0">
                <a:solidFill>
                  <a:srgbClr val="09426A"/>
                </a:solidFill>
              </a:rPr>
              <a:t>Wage gains </a:t>
            </a:r>
          </a:p>
          <a:p>
            <a:pPr marL="514350" indent="-514350">
              <a:buFont typeface="+mj-lt"/>
              <a:buAutoNum type="arabicPeriod" startAt="3"/>
            </a:pPr>
            <a:r>
              <a:rPr lang="en-US" dirty="0" smtClean="0">
                <a:solidFill>
                  <a:srgbClr val="09426A"/>
                </a:solidFill>
              </a:rPr>
              <a:t>Continued </a:t>
            </a:r>
            <a:r>
              <a:rPr lang="en-US" dirty="0">
                <a:solidFill>
                  <a:srgbClr val="09426A"/>
                </a:solidFill>
              </a:rPr>
              <a:t>Review of Additional Workforce Programs</a:t>
            </a:r>
          </a:p>
          <a:p>
            <a:pPr marL="914400" lvl="1" indent="-457200">
              <a:buFont typeface="+mj-lt"/>
              <a:buAutoNum type="alphaLcPeriod"/>
            </a:pPr>
            <a:r>
              <a:rPr lang="en-US" dirty="0">
                <a:solidFill>
                  <a:srgbClr val="09426A"/>
                </a:solidFill>
              </a:rPr>
              <a:t>Use the development of the combined plan to review other federal </a:t>
            </a:r>
            <a:r>
              <a:rPr lang="en-US" dirty="0" smtClean="0">
                <a:solidFill>
                  <a:srgbClr val="09426A"/>
                </a:solidFill>
              </a:rPr>
              <a:t>workforce programs</a:t>
            </a:r>
          </a:p>
          <a:p>
            <a:pPr marL="914400" lvl="1" indent="-457200">
              <a:buFont typeface="+mj-lt"/>
              <a:buAutoNum type="alphaLcPeriod" startAt="2"/>
            </a:pPr>
            <a:r>
              <a:rPr lang="en-US" dirty="0" smtClean="0">
                <a:solidFill>
                  <a:srgbClr val="09426A"/>
                </a:solidFill>
              </a:rPr>
              <a:t>Look for more opportunities to provide more funding to local communities</a:t>
            </a:r>
            <a:endParaRPr lang="en-US" dirty="0">
              <a:solidFill>
                <a:srgbClr val="09426A"/>
              </a:solidFill>
            </a:endParaRPr>
          </a:p>
          <a:p>
            <a:pPr marL="0" indent="0">
              <a:buNone/>
            </a:pPr>
            <a:endParaRPr lang="en-US" dirty="0" smtClean="0">
              <a:solidFill>
                <a:srgbClr val="09426A"/>
              </a:solidFill>
            </a:endParaRPr>
          </a:p>
          <a:p>
            <a:pPr marL="0" indent="0">
              <a:buNone/>
            </a:pPr>
            <a:endParaRPr lang="en-US" dirty="0">
              <a:solidFill>
                <a:srgbClr val="09426A"/>
              </a:solidFill>
            </a:endParaRPr>
          </a:p>
        </p:txBody>
      </p:sp>
    </p:spTree>
    <p:extLst>
      <p:ext uri="{BB962C8B-B14F-4D97-AF65-F5344CB8AC3E}">
        <p14:creationId xmlns:p14="http://schemas.microsoft.com/office/powerpoint/2010/main" val="27687971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DISCUSSION</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Tree>
    <p:extLst>
      <p:ext uri="{BB962C8B-B14F-4D97-AF65-F5344CB8AC3E}">
        <p14:creationId xmlns:p14="http://schemas.microsoft.com/office/powerpoint/2010/main" val="3702345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Baseline Activities Set the Stage</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222943"/>
            <a:ext cx="11189970" cy="417575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200" b="1" dirty="0" smtClean="0">
                <a:solidFill>
                  <a:srgbClr val="CC9900"/>
                </a:solidFill>
                <a:latin typeface="Franklin Gothic Medium" panose="020B0603020102020204" pitchFamily="34" charset="0"/>
                <a:cs typeface="Arial" pitchFamily="34" charset="0"/>
              </a:rPr>
              <a:t>Goal</a:t>
            </a:r>
          </a:p>
          <a:p>
            <a:pPr>
              <a:buNone/>
            </a:pPr>
            <a:r>
              <a:rPr lang="en-US" sz="2000" dirty="0" smtClean="0">
                <a:latin typeface="Calibri" panose="020F0502020204030204" pitchFamily="34" charset="0"/>
                <a:cs typeface="Arial" pitchFamily="34" charset="0"/>
              </a:rPr>
              <a:t>Become a people and state that value education as essential to a prosperous and stable quality of life and economic growth.</a:t>
            </a:r>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pic>
        <p:nvPicPr>
          <p:cNvPr id="11" name="Picture 10"/>
          <p:cNvPicPr>
            <a:picLocks noChangeAspect="1"/>
          </p:cNvPicPr>
          <p:nvPr/>
        </p:nvPicPr>
        <p:blipFill>
          <a:blip r:embed="rId3"/>
          <a:stretch>
            <a:fillRect/>
          </a:stretch>
        </p:blipFill>
        <p:spPr>
          <a:xfrm>
            <a:off x="236947" y="3690161"/>
            <a:ext cx="8805453" cy="2489123"/>
          </a:xfrm>
          <a:prstGeom prst="rect">
            <a:avLst/>
          </a:prstGeom>
        </p:spPr>
      </p:pic>
      <p:sp>
        <p:nvSpPr>
          <p:cNvPr id="13" name="Title 1">
            <a:extLst>
              <a:ext uri="{FF2B5EF4-FFF2-40B4-BE49-F238E27FC236}">
                <a16:creationId xmlns="" xmlns:a16="http://schemas.microsoft.com/office/drawing/2014/main" id="{7E7DF7DC-D52E-40DA-A5E6-14EF0BFD1DAA}"/>
              </a:ext>
            </a:extLst>
          </p:cNvPr>
          <p:cNvSpPr txBox="1">
            <a:spLocks/>
          </p:cNvSpPr>
          <p:nvPr/>
        </p:nvSpPr>
        <p:spPr>
          <a:xfrm>
            <a:off x="0" y="205979"/>
            <a:ext cx="9144000" cy="857250"/>
          </a:xfrm>
          <a:prstGeom prst="rect">
            <a:avLst/>
          </a:prstGeom>
          <a:noFill/>
        </p:spPr>
        <p:txBody>
          <a:bodyPr vert="horz" lIns="457200" tIns="45720" rIns="457200" bIns="45720" rtlCol="0" anchor="ctr">
            <a:normAutofit/>
          </a:bodyPr>
          <a:lstStyle>
            <a:lvl1pPr algn="l" defTabSz="342900" rtl="0" eaLnBrk="1" latinLnBrk="0" hangingPunct="1">
              <a:spcBef>
                <a:spcPct val="0"/>
              </a:spcBef>
              <a:buNone/>
              <a:defRPr sz="2700" kern="1200" baseline="0">
                <a:solidFill>
                  <a:srgbClr val="FFFFFF"/>
                </a:solidFill>
                <a:latin typeface="+mj-lt"/>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Arial"/>
                <a:ea typeface="+mj-ea"/>
                <a:cs typeface="+mj-cs"/>
              </a:rPr>
              <a:t>CICP</a:t>
            </a:r>
            <a:endParaRPr kumimoji="0" lang="en-US" sz="2700" b="0" i="0" u="none" strike="noStrike" kern="1200" cap="none" spc="0" normalizeH="0" baseline="0" noProof="0" dirty="0">
              <a:ln>
                <a:noFill/>
              </a:ln>
              <a:solidFill>
                <a:srgbClr val="FFFFFF"/>
              </a:solidFill>
              <a:effectLst/>
              <a:uLnTx/>
              <a:uFillTx/>
              <a:latin typeface="Arial"/>
              <a:ea typeface="+mj-ea"/>
              <a:cs typeface="+mj-cs"/>
            </a:endParaRPr>
          </a:p>
        </p:txBody>
      </p:sp>
    </p:spTree>
    <p:extLst>
      <p:ext uri="{BB962C8B-B14F-4D97-AF65-F5344CB8AC3E}">
        <p14:creationId xmlns:p14="http://schemas.microsoft.com/office/powerpoint/2010/main" val="399343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6" y="1440304"/>
            <a:ext cx="11838939" cy="7921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Research Validates Anecdotes About “Leaky Pipeline” </a:t>
            </a: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1">
            <a:extLst>
              <a:ext uri="{FF2B5EF4-FFF2-40B4-BE49-F238E27FC236}">
                <a16:creationId xmlns="" xmlns:a16="http://schemas.microsoft.com/office/drawing/2014/main" id="{7E7DF7DC-D52E-40DA-A5E6-14EF0BFD1DAA}"/>
              </a:ext>
            </a:extLst>
          </p:cNvPr>
          <p:cNvSpPr txBox="1">
            <a:spLocks/>
          </p:cNvSpPr>
          <p:nvPr/>
        </p:nvSpPr>
        <p:spPr>
          <a:xfrm>
            <a:off x="0" y="205979"/>
            <a:ext cx="9144000" cy="857250"/>
          </a:xfrm>
          <a:prstGeom prst="rect">
            <a:avLst/>
          </a:prstGeom>
          <a:noFill/>
        </p:spPr>
        <p:txBody>
          <a:bodyPr vert="horz" lIns="457200" tIns="45720" rIns="457200" bIns="45720" rtlCol="0" anchor="ctr">
            <a:normAutofit/>
          </a:bodyPr>
          <a:lstStyle>
            <a:lvl1pPr algn="l" defTabSz="342900" rtl="0" eaLnBrk="1" latinLnBrk="0" hangingPunct="1">
              <a:spcBef>
                <a:spcPct val="0"/>
              </a:spcBef>
              <a:buNone/>
              <a:defRPr sz="2700" kern="1200" baseline="0">
                <a:solidFill>
                  <a:srgbClr val="FFFFFF"/>
                </a:solidFill>
                <a:latin typeface="+mj-lt"/>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Arial"/>
                <a:ea typeface="+mj-ea"/>
                <a:cs typeface="+mj-cs"/>
              </a:rPr>
              <a:t>CICP</a:t>
            </a:r>
            <a:endParaRPr kumimoji="0" lang="en-US" sz="2700" b="0" i="0" u="none" strike="noStrike" kern="1200" cap="none" spc="0" normalizeH="0" baseline="0" noProof="0" dirty="0">
              <a:ln>
                <a:noFill/>
              </a:ln>
              <a:solidFill>
                <a:srgbClr val="FFFFFF"/>
              </a:solidFill>
              <a:effectLst/>
              <a:uLnTx/>
              <a:uFillTx/>
              <a:latin typeface="Arial"/>
              <a:ea typeface="+mj-ea"/>
              <a:cs typeface="+mj-cs"/>
            </a:endParaRPr>
          </a:p>
        </p:txBody>
      </p:sp>
      <p:sp>
        <p:nvSpPr>
          <p:cNvPr id="10" name="Content Placeholder 5">
            <a:extLst>
              <a:ext uri="{FF2B5EF4-FFF2-40B4-BE49-F238E27FC236}">
                <a16:creationId xmlns="" xmlns:a16="http://schemas.microsoft.com/office/drawing/2014/main" id="{8D9C01BC-6796-4082-A3C0-C4273BA38911}"/>
              </a:ext>
            </a:extLst>
          </p:cNvPr>
          <p:cNvSpPr txBox="1">
            <a:spLocks/>
          </p:cNvSpPr>
          <p:nvPr/>
        </p:nvSpPr>
        <p:spPr>
          <a:xfrm>
            <a:off x="379809" y="2864407"/>
            <a:ext cx="9649562" cy="382989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Students want practical skills.</a:t>
            </a:r>
            <a:r>
              <a:rPr lang="en-US" sz="1600" dirty="0" smtClean="0">
                <a:latin typeface="Arial" panose="020B0604020202020204" pitchFamily="34" charset="0"/>
                <a:cs typeface="Arial" panose="020B0604020202020204" pitchFamily="34" charset="0"/>
              </a:rPr>
              <a:t> More than half of students believe that formal education doesn’t relate to real life. Some employers agree.</a:t>
            </a: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Awareness is lacking. </a:t>
            </a:r>
            <a:r>
              <a:rPr lang="en-US" sz="1600" dirty="0" smtClean="0">
                <a:latin typeface="Arial" panose="020B0604020202020204" pitchFamily="34" charset="0"/>
                <a:cs typeface="Arial" panose="020B0604020202020204" pitchFamily="34" charset="0"/>
              </a:rPr>
              <a:t>Parents and students are not aware of high school and post-secondary paths beyond traditional classroom instruction and subjects. No, little, or mixed perceptions of CTE.</a:t>
            </a: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Anxiety is high.</a:t>
            </a:r>
            <a:r>
              <a:rPr lang="en-US" sz="1600" dirty="0" smtClean="0">
                <a:latin typeface="Arial" panose="020B0604020202020204" pitchFamily="34" charset="0"/>
                <a:cs typeface="Arial" panose="020B0604020202020204" pitchFamily="34" charset="0"/>
              </a:rPr>
              <a:t> Students </a:t>
            </a:r>
            <a:r>
              <a:rPr lang="en-US" sz="1600" i="1" dirty="0" smtClean="0">
                <a:latin typeface="Arial" panose="020B0604020202020204" pitchFamily="34" charset="0"/>
                <a:cs typeface="Arial" panose="020B0604020202020204" pitchFamily="34" charset="0"/>
              </a:rPr>
              <a:t>and parents </a:t>
            </a:r>
            <a:r>
              <a:rPr lang="en-US" sz="1600" dirty="0" smtClean="0">
                <a:latin typeface="Arial" panose="020B0604020202020204" pitchFamily="34" charset="0"/>
                <a:cs typeface="Arial" panose="020B0604020202020204" pitchFamily="34" charset="0"/>
              </a:rPr>
              <a:t>feel pressure to make the right decision, and feel paralyzed by the amount of information to know and its complexity.</a:t>
            </a: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College is default.</a:t>
            </a:r>
            <a:r>
              <a:rPr lang="en-US" sz="1600" dirty="0" smtClean="0">
                <a:latin typeface="Arial" panose="020B0604020202020204" pitchFamily="34" charset="0"/>
                <a:cs typeface="Arial" panose="020B0604020202020204" pitchFamily="34" charset="0"/>
              </a:rPr>
              <a:t> Students suspect that a 4-year degree isn’t needed to get a good job, but most expect to attend college anyway; they see few options.</a:t>
            </a:r>
            <a:endParaRPr lang="en-US" sz="1600" b="1" dirty="0" smtClean="0">
              <a:latin typeface="Arial" panose="020B0604020202020204" pitchFamily="34" charset="0"/>
              <a:cs typeface="Arial" panose="020B0604020202020204" pitchFamily="34" charset="0"/>
            </a:endParaRP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Cost is hindrance. </a:t>
            </a:r>
            <a:r>
              <a:rPr lang="en-US" sz="1600" dirty="0" smtClean="0">
                <a:latin typeface="Arial" panose="020B0604020202020204" pitchFamily="34" charset="0"/>
                <a:cs typeface="Arial" panose="020B0604020202020204" pitchFamily="34" charset="0"/>
              </a:rPr>
              <a:t>The expected cost of a 4-year degree keeps students from enrolling.</a:t>
            </a:r>
          </a:p>
          <a:p>
            <a:pPr marL="285750" indent="-285750">
              <a:spcAft>
                <a:spcPts val="500"/>
              </a:spcAft>
            </a:pPr>
            <a:endParaRPr lang="en-US" sz="1300" dirty="0">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36947" y="2239993"/>
            <a:ext cx="11189970" cy="49616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200" b="1" dirty="0" smtClean="0">
                <a:solidFill>
                  <a:srgbClr val="CC9900"/>
                </a:solidFill>
                <a:latin typeface="Franklin Gothic Medium" panose="020B0603020102020204" pitchFamily="34" charset="0"/>
                <a:cs typeface="Arial" pitchFamily="34" charset="0"/>
              </a:rPr>
              <a:t>Thematic Perceptions Across All Research</a:t>
            </a: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Tree>
    <p:extLst>
      <p:ext uri="{BB962C8B-B14F-4D97-AF65-F5344CB8AC3E}">
        <p14:creationId xmlns:p14="http://schemas.microsoft.com/office/powerpoint/2010/main" val="3653812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7" y="1440304"/>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Research Provides New Insights</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324542"/>
            <a:ext cx="11189970" cy="7524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200" b="1" dirty="0" smtClean="0">
                <a:solidFill>
                  <a:srgbClr val="CC9900"/>
                </a:solidFill>
                <a:latin typeface="Franklin Gothic Medium" panose="020B0603020102020204" pitchFamily="34" charset="0"/>
                <a:cs typeface="Arial" pitchFamily="34" charset="0"/>
              </a:rPr>
              <a:t>Thematic Perceptions Across All Research</a:t>
            </a:r>
            <a:endParaRPr lang="en-US" sz="2000" dirty="0" smtClean="0">
              <a:solidFill>
                <a:srgbClr val="112A6D"/>
              </a:solidFill>
              <a:latin typeface="Rockwell" pitchFamily="18" charset="0"/>
              <a:cs typeface="Arial" pitchFamily="34" charset="0"/>
            </a:endParaRP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1">
            <a:extLst>
              <a:ext uri="{FF2B5EF4-FFF2-40B4-BE49-F238E27FC236}">
                <a16:creationId xmlns="" xmlns:a16="http://schemas.microsoft.com/office/drawing/2014/main" id="{7E7DF7DC-D52E-40DA-A5E6-14EF0BFD1DAA}"/>
              </a:ext>
            </a:extLst>
          </p:cNvPr>
          <p:cNvSpPr txBox="1">
            <a:spLocks/>
          </p:cNvSpPr>
          <p:nvPr/>
        </p:nvSpPr>
        <p:spPr>
          <a:xfrm>
            <a:off x="0" y="205979"/>
            <a:ext cx="9144000" cy="857250"/>
          </a:xfrm>
          <a:prstGeom prst="rect">
            <a:avLst/>
          </a:prstGeom>
          <a:noFill/>
        </p:spPr>
        <p:txBody>
          <a:bodyPr vert="horz" lIns="457200" tIns="45720" rIns="457200" bIns="45720" rtlCol="0" anchor="ctr">
            <a:normAutofit/>
          </a:bodyPr>
          <a:lstStyle>
            <a:lvl1pPr algn="l" defTabSz="342900" rtl="0" eaLnBrk="1" latinLnBrk="0" hangingPunct="1">
              <a:spcBef>
                <a:spcPct val="0"/>
              </a:spcBef>
              <a:buNone/>
              <a:defRPr sz="2700" kern="1200" baseline="0">
                <a:solidFill>
                  <a:srgbClr val="FFFFFF"/>
                </a:solidFill>
                <a:latin typeface="+mj-lt"/>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Arial"/>
                <a:ea typeface="+mj-ea"/>
                <a:cs typeface="+mj-cs"/>
              </a:rPr>
              <a:t>CICP</a:t>
            </a:r>
            <a:endParaRPr kumimoji="0" lang="en-US" sz="2700" b="0" i="0" u="none" strike="noStrike" kern="1200" cap="none" spc="0" normalizeH="0" baseline="0" noProof="0" dirty="0">
              <a:ln>
                <a:noFill/>
              </a:ln>
              <a:solidFill>
                <a:srgbClr val="FFFFFF"/>
              </a:solidFill>
              <a:effectLst/>
              <a:uLnTx/>
              <a:uFillTx/>
              <a:latin typeface="Arial"/>
              <a:ea typeface="+mj-ea"/>
              <a:cs typeface="+mj-cs"/>
            </a:endParaRPr>
          </a:p>
        </p:txBody>
      </p:sp>
      <p:sp>
        <p:nvSpPr>
          <p:cNvPr id="10" name="Content Placeholder 5">
            <a:extLst>
              <a:ext uri="{FF2B5EF4-FFF2-40B4-BE49-F238E27FC236}">
                <a16:creationId xmlns="" xmlns:a16="http://schemas.microsoft.com/office/drawing/2014/main" id="{8D9C01BC-6796-4082-A3C0-C4273BA38911}"/>
              </a:ext>
            </a:extLst>
          </p:cNvPr>
          <p:cNvSpPr txBox="1">
            <a:spLocks/>
          </p:cNvSpPr>
          <p:nvPr/>
        </p:nvSpPr>
        <p:spPr>
          <a:xfrm>
            <a:off x="379809" y="3070692"/>
            <a:ext cx="9838248" cy="33860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Few perceived opportunities. </a:t>
            </a:r>
            <a:r>
              <a:rPr lang="en-US" sz="1600" dirty="0" smtClean="0">
                <a:latin typeface="Arial" panose="020B0604020202020204" pitchFamily="34" charset="0"/>
                <a:cs typeface="Arial" panose="020B0604020202020204" pitchFamily="34" charset="0"/>
              </a:rPr>
              <a:t>Students</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don’t believe Indiana has an abundance of jobs.</a:t>
            </a:r>
            <a:endParaRPr lang="en-US" sz="1600" b="1" dirty="0" smtClean="0">
              <a:latin typeface="Arial" panose="020B0604020202020204" pitchFamily="34" charset="0"/>
              <a:cs typeface="Arial" panose="020B0604020202020204" pitchFamily="34" charset="0"/>
            </a:endParaRP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Expectations differ.</a:t>
            </a:r>
            <a:r>
              <a:rPr lang="en-US" sz="1600" dirty="0" smtClean="0">
                <a:latin typeface="Arial" panose="020B0604020202020204" pitchFamily="34" charset="0"/>
                <a:cs typeface="Arial" panose="020B0604020202020204" pitchFamily="34" charset="0"/>
              </a:rPr>
              <a:t> Parents, teachers, and employers differ about who they believe bears the responsibility to teach and communicate the value of education to students. </a:t>
            </a: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Education is a personal value.</a:t>
            </a:r>
            <a:r>
              <a:rPr lang="en-US" sz="1600" dirty="0" smtClean="0">
                <a:latin typeface="Arial" panose="020B0604020202020204" pitchFamily="34" charset="0"/>
                <a:cs typeface="Arial" panose="020B0604020202020204" pitchFamily="34" charset="0"/>
              </a:rPr>
              <a:t> Most people believe they value education. Most do not believe the “state” values education.</a:t>
            </a: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Teachers feel underutilized.</a:t>
            </a:r>
            <a:r>
              <a:rPr lang="en-US" sz="1600" dirty="0" smtClean="0">
                <a:latin typeface="Arial" panose="020B0604020202020204" pitchFamily="34" charset="0"/>
                <a:cs typeface="Arial" panose="020B0604020202020204" pitchFamily="34" charset="0"/>
              </a:rPr>
              <a:t> Teachers want to teach critical thinking and problem solving skills but feel hamstrung by lack of control and distrust of the system.</a:t>
            </a:r>
          </a:p>
          <a:p>
            <a:pPr marL="285750" indent="-285750">
              <a:lnSpc>
                <a:spcPct val="125000"/>
              </a:lnSpc>
              <a:spcAft>
                <a:spcPts val="500"/>
              </a:spcAft>
            </a:pPr>
            <a:r>
              <a:rPr lang="en-US" sz="1600" b="1" dirty="0" smtClean="0">
                <a:latin typeface="Arial" panose="020B0604020202020204" pitchFamily="34" charset="0"/>
                <a:cs typeface="Arial" panose="020B0604020202020204" pitchFamily="34" charset="0"/>
              </a:rPr>
              <a:t>Teachers are skeptical.</a:t>
            </a:r>
            <a:r>
              <a:rPr lang="en-US" sz="1600" dirty="0" smtClean="0">
                <a:latin typeface="Arial" panose="020B0604020202020204" pitchFamily="34" charset="0"/>
                <a:cs typeface="Arial" panose="020B0604020202020204" pitchFamily="34" charset="0"/>
              </a:rPr>
              <a:t> Teachers do not believe they are providing children what they need.</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707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36946" y="1440304"/>
            <a:ext cx="11853453" cy="79216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12A6D"/>
                </a:solidFill>
                <a:latin typeface="Franklin Gothic Medium" panose="020B0603020102020204" pitchFamily="34" charset="0"/>
                <a:cs typeface="Arial" pitchFamily="34" charset="0"/>
              </a:rPr>
              <a:t>Changing These Perceptions Requires Long-term Effort</a:t>
            </a:r>
            <a:endParaRPr lang="en-US" sz="4000" b="1" dirty="0">
              <a:solidFill>
                <a:srgbClr val="112A6D"/>
              </a:solidFill>
              <a:latin typeface="Franklin Gothic Medium" panose="020B0603020102020204" pitchFamily="34" charset="0"/>
              <a:cs typeface="Arial" pitchFamily="34" charset="0"/>
            </a:endParaRPr>
          </a:p>
        </p:txBody>
      </p:sp>
      <p:sp>
        <p:nvSpPr>
          <p:cNvPr id="6" name="Content Placeholder 2"/>
          <p:cNvSpPr txBox="1">
            <a:spLocks/>
          </p:cNvSpPr>
          <p:nvPr/>
        </p:nvSpPr>
        <p:spPr>
          <a:xfrm>
            <a:off x="236947" y="2164888"/>
            <a:ext cx="11189970" cy="57831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sz="3200" b="1" dirty="0" smtClean="0">
                <a:solidFill>
                  <a:srgbClr val="CC9900"/>
                </a:solidFill>
                <a:latin typeface="Franklin Gothic Medium" panose="020B0603020102020204" pitchFamily="34" charset="0"/>
                <a:cs typeface="Arial" pitchFamily="34" charset="0"/>
              </a:rPr>
              <a:t>Communication &amp; Messaging: Phase I</a:t>
            </a: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pPr>
              <a:buFont typeface="Arial" panose="020B0604020202020204" pitchFamily="34" charset="0"/>
              <a:buNone/>
            </a:pP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9" name="Title 1">
            <a:extLst>
              <a:ext uri="{FF2B5EF4-FFF2-40B4-BE49-F238E27FC236}">
                <a16:creationId xmlns="" xmlns:a16="http://schemas.microsoft.com/office/drawing/2014/main" id="{7E7DF7DC-D52E-40DA-A5E6-14EF0BFD1DAA}"/>
              </a:ext>
            </a:extLst>
          </p:cNvPr>
          <p:cNvSpPr txBox="1">
            <a:spLocks/>
          </p:cNvSpPr>
          <p:nvPr/>
        </p:nvSpPr>
        <p:spPr>
          <a:xfrm>
            <a:off x="0" y="205979"/>
            <a:ext cx="9144000" cy="857250"/>
          </a:xfrm>
          <a:prstGeom prst="rect">
            <a:avLst/>
          </a:prstGeom>
          <a:noFill/>
        </p:spPr>
        <p:txBody>
          <a:bodyPr vert="horz" lIns="457200" tIns="45720" rIns="457200" bIns="45720" rtlCol="0" anchor="ctr">
            <a:normAutofit/>
          </a:bodyPr>
          <a:lstStyle>
            <a:lvl1pPr algn="l" defTabSz="342900" rtl="0" eaLnBrk="1" latinLnBrk="0" hangingPunct="1">
              <a:spcBef>
                <a:spcPct val="0"/>
              </a:spcBef>
              <a:buNone/>
              <a:defRPr sz="2700" kern="1200" baseline="0">
                <a:solidFill>
                  <a:srgbClr val="FFFFFF"/>
                </a:solidFill>
                <a:latin typeface="+mj-lt"/>
                <a:ea typeface="+mj-ea"/>
                <a:cs typeface="+mj-cs"/>
              </a:defRPr>
            </a:lvl1pPr>
          </a:lstStyle>
          <a:p>
            <a:pPr marL="0" marR="0" lvl="0" indent="0" algn="l" defTabSz="3429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Arial"/>
                <a:ea typeface="+mj-ea"/>
                <a:cs typeface="+mj-cs"/>
              </a:rPr>
              <a:t>CICP</a:t>
            </a:r>
            <a:endParaRPr kumimoji="0" lang="en-US" sz="2700" b="0" i="0" u="none" strike="noStrike" kern="1200" cap="none" spc="0" normalizeH="0" baseline="0" noProof="0" dirty="0">
              <a:ln>
                <a:noFill/>
              </a:ln>
              <a:solidFill>
                <a:srgbClr val="FFFFFF"/>
              </a:solidFill>
              <a:effectLst/>
              <a:uLnTx/>
              <a:uFillTx/>
              <a:latin typeface="Arial"/>
              <a:ea typeface="+mj-ea"/>
              <a:cs typeface="+mj-cs"/>
            </a:endParaRPr>
          </a:p>
        </p:txBody>
      </p:sp>
      <p:sp>
        <p:nvSpPr>
          <p:cNvPr id="10" name="Content Placeholder 5">
            <a:extLst>
              <a:ext uri="{FF2B5EF4-FFF2-40B4-BE49-F238E27FC236}">
                <a16:creationId xmlns="" xmlns:a16="http://schemas.microsoft.com/office/drawing/2014/main" id="{8D9C01BC-6796-4082-A3C0-C4273BA38911}"/>
              </a:ext>
            </a:extLst>
          </p:cNvPr>
          <p:cNvSpPr txBox="1">
            <a:spLocks/>
          </p:cNvSpPr>
          <p:nvPr/>
        </p:nvSpPr>
        <p:spPr>
          <a:xfrm>
            <a:off x="452545" y="2895096"/>
            <a:ext cx="9649398" cy="36052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smtClean="0"/>
              <a:t>Objectives</a:t>
            </a:r>
          </a:p>
          <a:p>
            <a:pPr marL="457200" indent="-285750"/>
            <a:r>
              <a:rPr lang="en-US" sz="1400" dirty="0" smtClean="0"/>
              <a:t>Persuade students that education beyond high school is both relevant and critical to their success</a:t>
            </a:r>
          </a:p>
          <a:p>
            <a:pPr marL="457200" indent="-285750"/>
            <a:r>
              <a:rPr lang="en-US" sz="1400" dirty="0" smtClean="0"/>
              <a:t>There are multiple pathways to a post-secondary education</a:t>
            </a:r>
          </a:p>
          <a:p>
            <a:pPr marL="0" indent="0">
              <a:buNone/>
            </a:pPr>
            <a:r>
              <a:rPr lang="en-US" sz="1400" dirty="0" smtClean="0"/>
              <a:t/>
            </a:r>
            <a:br>
              <a:rPr lang="en-US" sz="1400" dirty="0" smtClean="0"/>
            </a:br>
            <a:r>
              <a:rPr lang="en-US" sz="1400" b="1" dirty="0" smtClean="0"/>
              <a:t>Timeline:</a:t>
            </a:r>
            <a:r>
              <a:rPr lang="en-US" sz="1400" dirty="0" smtClean="0"/>
              <a:t> Phase I is 2 years with sustained effort over a decade</a:t>
            </a:r>
          </a:p>
          <a:p>
            <a:pPr marL="0" indent="0">
              <a:buNone/>
            </a:pPr>
            <a:r>
              <a:rPr lang="en-US" sz="1400" dirty="0" smtClean="0"/>
              <a:t/>
            </a:r>
            <a:br>
              <a:rPr lang="en-US" sz="1400" dirty="0" smtClean="0"/>
            </a:br>
            <a:r>
              <a:rPr lang="en-US" sz="1400" b="1" dirty="0" smtClean="0"/>
              <a:t>Audiences</a:t>
            </a:r>
          </a:p>
          <a:p>
            <a:pPr marL="457200" indent="-285750"/>
            <a:r>
              <a:rPr lang="en-US" sz="1400" dirty="0" smtClean="0"/>
              <a:t>Backbone campaign lays the foundation, targets all demographics across state</a:t>
            </a:r>
          </a:p>
          <a:p>
            <a:pPr marL="457200" indent="-285750"/>
            <a:r>
              <a:rPr lang="en-US" sz="1400" dirty="0" smtClean="0"/>
              <a:t>Targeted messaging to have rural and urban focus, prioritized as follows:</a:t>
            </a:r>
          </a:p>
          <a:p>
            <a:pPr marL="744538" lvl="3">
              <a:buFont typeface="Arial" panose="020B0604020202020204" pitchFamily="34" charset="0"/>
              <a:buAutoNum type="arabicPeriod"/>
            </a:pPr>
            <a:r>
              <a:rPr lang="en-US" sz="1400" dirty="0" smtClean="0"/>
              <a:t>Students 14 – 20 years old</a:t>
            </a:r>
          </a:p>
          <a:p>
            <a:pPr marL="744538" lvl="3">
              <a:buFont typeface="Arial" panose="020B0604020202020204" pitchFamily="34" charset="0"/>
              <a:buAutoNum type="arabicPeriod"/>
            </a:pPr>
            <a:r>
              <a:rPr lang="en-US" sz="1400" dirty="0" smtClean="0"/>
              <a:t>Parents and educators to be leveraged as influencers, with priority parents being those with less education and lower incomes</a:t>
            </a:r>
          </a:p>
          <a:p>
            <a:pPr marL="458788" lvl="1" indent="-285750"/>
            <a:r>
              <a:rPr lang="en-US" sz="1400" dirty="0" smtClean="0"/>
              <a:t>Employers engaged to assist in relating education to practical skills</a:t>
            </a:r>
          </a:p>
          <a:p>
            <a:endParaRPr lang="en-US" sz="1300" dirty="0" smtClean="0"/>
          </a:p>
          <a:p>
            <a:endParaRPr lang="en-US" sz="1300" b="1" dirty="0"/>
          </a:p>
        </p:txBody>
      </p:sp>
    </p:spTree>
    <p:extLst>
      <p:ext uri="{BB962C8B-B14F-4D97-AF65-F5344CB8AC3E}">
        <p14:creationId xmlns:p14="http://schemas.microsoft.com/office/powerpoint/2010/main" val="236437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1025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02550"/>
            <a:ext cx="12192000" cy="92075"/>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310515" y="2666369"/>
            <a:ext cx="11570970" cy="79216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12A6D"/>
                </a:solidFill>
                <a:latin typeface="Franklin Gothic Medium" panose="020B0603020102020204" pitchFamily="34" charset="0"/>
                <a:cs typeface="Arial" pitchFamily="34" charset="0"/>
              </a:rPr>
              <a:t>Career Navigation and Coaching System</a:t>
            </a:r>
            <a:endParaRPr lang="en-US" sz="4000" b="1" dirty="0">
              <a:solidFill>
                <a:srgbClr val="112A6D"/>
              </a:solidFill>
              <a:latin typeface="Franklin Gothic Medium" panose="020B0603020102020204" pitchFamily="34" charset="0"/>
              <a:cs typeface="Arial" pitchFamily="34" charset="0"/>
            </a:endParaRPr>
          </a:p>
        </p:txBody>
      </p:sp>
      <p:sp>
        <p:nvSpPr>
          <p:cNvPr id="7" name="Rectangle 6"/>
          <p:cNvSpPr/>
          <p:nvPr/>
        </p:nvSpPr>
        <p:spPr>
          <a:xfrm>
            <a:off x="0" y="6698750"/>
            <a:ext cx="12192000" cy="15924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9276" t="31161" r="29675" b="40974"/>
          <a:stretch/>
        </p:blipFill>
        <p:spPr>
          <a:xfrm>
            <a:off x="10366625" y="5447162"/>
            <a:ext cx="1551397" cy="1053138"/>
          </a:xfrm>
          <a:prstGeom prst="rect">
            <a:avLst/>
          </a:prstGeom>
        </p:spPr>
      </p:pic>
      <p:sp>
        <p:nvSpPr>
          <p:cNvPr id="10" name="Content Placeholder 2"/>
          <p:cNvSpPr txBox="1">
            <a:spLocks/>
          </p:cNvSpPr>
          <p:nvPr/>
        </p:nvSpPr>
        <p:spPr>
          <a:xfrm>
            <a:off x="3291250" y="3458531"/>
            <a:ext cx="5609499" cy="7524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en-US" sz="3200" b="1" dirty="0" smtClean="0">
                <a:solidFill>
                  <a:srgbClr val="CC9900"/>
                </a:solidFill>
                <a:latin typeface="Franklin Gothic Medium" panose="020B0603020102020204" pitchFamily="34" charset="0"/>
                <a:cs typeface="Arial" pitchFamily="34" charset="0"/>
              </a:rPr>
              <a:t>K-12 Students</a:t>
            </a:r>
            <a:endParaRPr lang="en-US" sz="2000" dirty="0" smtClean="0">
              <a:solidFill>
                <a:srgbClr val="112A6D"/>
              </a:solidFill>
              <a:latin typeface="Rockwell" pitchFamily="18" charset="0"/>
              <a:cs typeface="Arial" pitchFamily="34" charset="0"/>
            </a:endParaRPr>
          </a:p>
          <a:p>
            <a:endParaRPr lang="en-US" sz="2000" dirty="0" smtClean="0">
              <a:latin typeface="Rockwell" pitchFamily="18" charset="0"/>
              <a:cs typeface="Arial" pitchFamily="34" charset="0"/>
            </a:endParaRPr>
          </a:p>
          <a:p>
            <a:pPr>
              <a:buFont typeface="Arial" panose="020B0604020202020204" pitchFamily="34" charset="0"/>
              <a:buNone/>
            </a:pPr>
            <a:endParaRPr lang="en-US" sz="2000" dirty="0" smtClean="0">
              <a:latin typeface="Rockwell" pitchFamily="18" charset="0"/>
              <a:cs typeface="Arial" pitchFamily="34" charset="0"/>
            </a:endParaRPr>
          </a:p>
          <a:p>
            <a:pPr>
              <a:buFont typeface="Arial" panose="020B0604020202020204" pitchFamily="34" charset="0"/>
              <a:buNone/>
            </a:pPr>
            <a:endParaRPr lang="en-US" sz="2400" dirty="0" smtClean="0">
              <a:latin typeface="Rockwell" pitchFamily="18" charset="0"/>
            </a:endParaRPr>
          </a:p>
          <a:p>
            <a:pPr>
              <a:buFont typeface="Arial" panose="020B0604020202020204" pitchFamily="34" charset="0"/>
              <a:buNone/>
            </a:pPr>
            <a:endParaRPr lang="en-US" sz="2400" dirty="0">
              <a:latin typeface="Rockwell" pitchFamily="18" charset="0"/>
            </a:endParaRPr>
          </a:p>
        </p:txBody>
      </p:sp>
    </p:spTree>
    <p:extLst>
      <p:ext uri="{BB962C8B-B14F-4D97-AF65-F5344CB8AC3E}">
        <p14:creationId xmlns:p14="http://schemas.microsoft.com/office/powerpoint/2010/main" val="30539370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otalTime>1155</TotalTime>
  <Words>2343</Words>
  <Application>Microsoft Office PowerPoint</Application>
  <PresentationFormat>Widescreen</PresentationFormat>
  <Paragraphs>364</Paragraphs>
  <Slides>47</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47</vt:i4>
      </vt:variant>
    </vt:vector>
  </HeadingPairs>
  <TitlesOfParts>
    <vt:vector size="62" baseType="lpstr">
      <vt:lpstr>Arial</vt:lpstr>
      <vt:lpstr>Calibri</vt:lpstr>
      <vt:lpstr>Calibri Light</vt:lpstr>
      <vt:lpstr>Corbel</vt:lpstr>
      <vt:lpstr>Franklin Gothic Medium</vt:lpstr>
      <vt:lpstr>Inconsolata</vt:lpstr>
      <vt:lpstr>Open Sans</vt:lpstr>
      <vt:lpstr>Open Sans Extrabold</vt:lpstr>
      <vt:lpstr>Open Sans Light</vt:lpstr>
      <vt:lpstr>Pangolin</vt:lpstr>
      <vt:lpstr>Rockwell</vt:lpstr>
      <vt:lpstr>Times New Roman</vt:lpstr>
      <vt:lpstr>Wingdings</vt:lpstr>
      <vt:lpstr>Office Theme</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CTE Challenges</vt:lpstr>
      <vt:lpstr>CTE: Flexibility and Accountability</vt:lpstr>
      <vt:lpstr>CTE: Strategic Alignment</vt:lpstr>
      <vt:lpstr>CTE: Delivery of Programs</vt:lpstr>
      <vt:lpstr>CTE: Funding Opportunities</vt:lpstr>
      <vt:lpstr>CTE: Career Exploration</vt:lpstr>
      <vt:lpstr>CTE: Continuing to Elevate CTE</vt:lpstr>
      <vt:lpstr>CTE: Other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Workforce Funding Overview</vt:lpstr>
      <vt:lpstr>Workforce Funding Recommendations Summary</vt:lpstr>
      <vt:lpstr>Workforce Funding Recommendations Summary</vt:lpstr>
      <vt:lpstr>Workforce Funding Recommendations Summary</vt:lpstr>
      <vt:lpstr>PowerPoint Presentation</vt:lpstr>
    </vt:vector>
  </TitlesOfParts>
  <Company>State of Indiana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Zajac, Rachel</dc:creator>
  <cp:lastModifiedBy>Mcgrew, Patrick (Gov)</cp:lastModifiedBy>
  <cp:revision>34</cp:revision>
  <dcterms:created xsi:type="dcterms:W3CDTF">2018-10-10T16:28:05Z</dcterms:created>
  <dcterms:modified xsi:type="dcterms:W3CDTF">2018-10-11T12:16:46Z</dcterms:modified>
</cp:coreProperties>
</file>