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20" r:id="rId14"/>
    <p:sldId id="321" r:id="rId15"/>
    <p:sldId id="322" r:id="rId16"/>
    <p:sldId id="323" r:id="rId17"/>
    <p:sldId id="324" r:id="rId18"/>
    <p:sldId id="291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426A"/>
    <a:srgbClr val="094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B274-0CED-416D-8864-BC9FE478F4C4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C296-368E-467D-835D-12C963F8E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5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B274-0CED-416D-8864-BC9FE478F4C4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C296-368E-467D-835D-12C963F8E5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7243"/>
            <a:ext cx="9144000" cy="8269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834156"/>
            <a:ext cx="9144000" cy="69056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0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B274-0CED-416D-8864-BC9FE478F4C4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C296-368E-467D-835D-12C963F8E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B274-0CED-416D-8864-BC9FE478F4C4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C296-368E-467D-835D-12C963F8E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4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B274-0CED-416D-8864-BC9FE478F4C4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C296-368E-467D-835D-12C963F8E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B274-0CED-416D-8864-BC9FE478F4C4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C296-368E-467D-835D-12C963F8E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7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B274-0CED-416D-8864-BC9FE478F4C4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C296-368E-467D-835D-12C963F8E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2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B274-0CED-416D-8864-BC9FE478F4C4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C296-368E-467D-835D-12C963F8E53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7243"/>
            <a:ext cx="9144000" cy="8269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834156"/>
            <a:ext cx="9144000" cy="69056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7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B274-0CED-416D-8864-BC9FE478F4C4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C296-368E-467D-835D-12C963F8E5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7243"/>
            <a:ext cx="9144000" cy="8269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834156"/>
            <a:ext cx="9144000" cy="69056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0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B274-0CED-416D-8864-BC9FE478F4C4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C296-368E-467D-835D-12C963F8E5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7243"/>
            <a:ext cx="9144000" cy="8269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834156"/>
            <a:ext cx="9144000" cy="69056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3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7B274-0CED-416D-8864-BC9FE478F4C4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AC296-368E-467D-835D-12C963F8E5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A7B274-0CED-416D-8864-BC9FE478F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FAC296-368E-467D-835D-12C963F8E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731696"/>
            <a:ext cx="9144000" cy="11263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646237"/>
            <a:ext cx="9144000" cy="9207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1"/>
          <a:stretch/>
        </p:blipFill>
        <p:spPr>
          <a:xfrm>
            <a:off x="130627" y="5753147"/>
            <a:ext cx="3056075" cy="9166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6383" y="5882949"/>
            <a:ext cx="718902" cy="71890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7243"/>
            <a:ext cx="9144000" cy="8269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834156"/>
            <a:ext cx="9144000" cy="69056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6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17841" y="854474"/>
            <a:ext cx="710831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12A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Governor Holcomb’s</a:t>
            </a:r>
          </a:p>
          <a:p>
            <a:pPr algn="ctr"/>
            <a:r>
              <a:rPr lang="en-US" sz="4400" b="1" dirty="0" smtClean="0">
                <a:solidFill>
                  <a:srgbClr val="112A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2019 Next Level Agenda</a:t>
            </a:r>
          </a:p>
          <a:p>
            <a:pPr algn="ctr"/>
            <a:endParaRPr lang="en-US" sz="4400" b="1" dirty="0">
              <a:solidFill>
                <a:srgbClr val="112A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112A6D"/>
                </a:solidFill>
                <a:latin typeface="Franklin Gothic Medium" panose="020B0603020102020204" pitchFamily="34" charset="0"/>
              </a:rPr>
              <a:t>21st </a:t>
            </a:r>
            <a:r>
              <a:rPr lang="en-US" sz="3600" b="1" dirty="0">
                <a:solidFill>
                  <a:srgbClr val="112A6D"/>
                </a:solidFill>
                <a:latin typeface="Franklin Gothic Medium" panose="020B0603020102020204" pitchFamily="34" charset="0"/>
              </a:rPr>
              <a:t>Century </a:t>
            </a:r>
            <a:r>
              <a:rPr lang="en-US" sz="3600" b="1" dirty="0" smtClean="0">
                <a:solidFill>
                  <a:srgbClr val="112A6D"/>
                </a:solidFill>
                <a:latin typeface="Franklin Gothic Medium" panose="020B0603020102020204" pitchFamily="34" charset="0"/>
              </a:rPr>
              <a:t>Talent Regions</a:t>
            </a:r>
            <a:endParaRPr lang="en-US" sz="1100" b="1" dirty="0">
              <a:solidFill>
                <a:srgbClr val="112A6D"/>
              </a:solidFill>
              <a:latin typeface="Franklin Gothic Medium" panose="020B0603020102020204" pitchFamily="34" charset="0"/>
            </a:endParaRPr>
          </a:p>
          <a:p>
            <a:pPr algn="ctr"/>
            <a:endParaRPr lang="en-US" sz="2000" dirty="0" smtClean="0">
              <a:solidFill>
                <a:srgbClr val="112A6D"/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112A6D"/>
                </a:solidFill>
                <a:latin typeface="Franklin Gothic Medium" panose="020B0603020102020204" pitchFamily="34" charset="0"/>
              </a:rPr>
              <a:t>Building a 21</a:t>
            </a:r>
            <a:r>
              <a:rPr lang="en-US" sz="2000" baseline="30000" dirty="0" smtClean="0">
                <a:solidFill>
                  <a:srgbClr val="112A6D"/>
                </a:solidFill>
                <a:latin typeface="Franklin Gothic Medium" panose="020B0603020102020204" pitchFamily="34" charset="0"/>
              </a:rPr>
              <a:t>st</a:t>
            </a:r>
            <a:r>
              <a:rPr lang="en-US" sz="2000" dirty="0" smtClean="0">
                <a:solidFill>
                  <a:srgbClr val="112A6D"/>
                </a:solidFill>
                <a:latin typeface="Franklin Gothic Medium" panose="020B0603020102020204" pitchFamily="34" charset="0"/>
              </a:rPr>
              <a:t> Century Workforce</a:t>
            </a:r>
            <a:endParaRPr lang="en-US" sz="2800" dirty="0" smtClean="0">
              <a:solidFill>
                <a:srgbClr val="112A6D"/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en-US" sz="2800" dirty="0">
                <a:solidFill>
                  <a:srgbClr val="112A6D"/>
                </a:solidFill>
                <a:latin typeface="Franklin Gothic Medium" panose="020B0603020102020204" pitchFamily="34" charset="0"/>
              </a:rPr>
              <a:t> </a:t>
            </a:r>
            <a:endParaRPr lang="en-US" sz="2800" dirty="0" smtClean="0">
              <a:solidFill>
                <a:srgbClr val="112A6D"/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en-US" dirty="0">
                <a:solidFill>
                  <a:srgbClr val="112A6D"/>
                </a:solidFill>
                <a:latin typeface="Franklin Gothic Medium" panose="020B0603020102020204" pitchFamily="34" charset="0"/>
              </a:rPr>
              <a:t> </a:t>
            </a:r>
            <a:r>
              <a:rPr lang="en-US" dirty="0" smtClean="0">
                <a:solidFill>
                  <a:srgbClr val="112A6D"/>
                </a:solidFill>
                <a:latin typeface="Franklin Gothic Medium" panose="020B0603020102020204" pitchFamily="34" charset="0"/>
              </a:rPr>
              <a:t> </a:t>
            </a:r>
            <a:endParaRPr lang="en-US" dirty="0">
              <a:solidFill>
                <a:srgbClr val="112A6D"/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en-US" sz="2500" dirty="0" smtClean="0">
                <a:solidFill>
                  <a:srgbClr val="112A6D"/>
                </a:solidFill>
                <a:latin typeface="Franklin Gothic Medium" panose="020B0603020102020204" pitchFamily="34" charset="0"/>
              </a:rPr>
              <a:t>Blair Milo</a:t>
            </a:r>
            <a:endParaRPr lang="en-US" sz="2500" dirty="0">
              <a:solidFill>
                <a:srgbClr val="112A6D"/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en-US" sz="2500" dirty="0" smtClean="0">
                <a:solidFill>
                  <a:srgbClr val="112A6D"/>
                </a:solidFill>
                <a:latin typeface="Franklin Gothic Medium" panose="020B0603020102020204" pitchFamily="34" charset="0"/>
              </a:rPr>
              <a:t>Secretary for Career Connections and Talent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31696"/>
            <a:ext cx="9144000" cy="11263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646237"/>
            <a:ext cx="9144000" cy="9207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1"/>
          <a:stretch/>
        </p:blipFill>
        <p:spPr>
          <a:xfrm>
            <a:off x="130627" y="5753147"/>
            <a:ext cx="3056075" cy="91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6383" y="5882949"/>
            <a:ext cx="718902" cy="7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28441" y="135100"/>
            <a:ext cx="8196844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21</a:t>
            </a:r>
            <a:r>
              <a:rPr lang="en-US" sz="4000" b="1" baseline="30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st</a:t>
            </a:r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Century Talent Regions</a:t>
            </a:r>
            <a:endParaRPr lang="en-US" sz="40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31696"/>
            <a:ext cx="9144000" cy="11263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646237"/>
            <a:ext cx="9144000" cy="9207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1"/>
          <a:stretch/>
        </p:blipFill>
        <p:spPr>
          <a:xfrm>
            <a:off x="130627" y="5753147"/>
            <a:ext cx="3056075" cy="91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6383" y="5882949"/>
            <a:ext cx="718902" cy="7189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2500" t="28813" r="20441" b="7888"/>
          <a:stretch/>
        </p:blipFill>
        <p:spPr>
          <a:xfrm>
            <a:off x="892238" y="982440"/>
            <a:ext cx="7458381" cy="465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28441" y="135100"/>
            <a:ext cx="8196844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21</a:t>
            </a:r>
            <a:r>
              <a:rPr lang="en-US" sz="4000" b="1" baseline="30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st</a:t>
            </a:r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Century Talent Regions</a:t>
            </a:r>
            <a:endParaRPr lang="en-US" sz="40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31696"/>
            <a:ext cx="9144000" cy="11263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646237"/>
            <a:ext cx="9144000" cy="9207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1"/>
          <a:stretch/>
        </p:blipFill>
        <p:spPr>
          <a:xfrm>
            <a:off x="130627" y="5753147"/>
            <a:ext cx="3056075" cy="91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6383" y="5882949"/>
            <a:ext cx="718902" cy="7189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2794" t="28814" r="21091" b="8708"/>
          <a:stretch/>
        </p:blipFill>
        <p:spPr>
          <a:xfrm>
            <a:off x="820271" y="1012721"/>
            <a:ext cx="7368983" cy="461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28441" y="135100"/>
            <a:ext cx="8196844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21</a:t>
            </a:r>
            <a:r>
              <a:rPr lang="en-US" sz="4000" b="1" baseline="30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st</a:t>
            </a:r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Century Talent Regions</a:t>
            </a:r>
            <a:endParaRPr lang="en-US" sz="40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31696"/>
            <a:ext cx="9144000" cy="11263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646237"/>
            <a:ext cx="9144000" cy="9207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1"/>
          <a:stretch/>
        </p:blipFill>
        <p:spPr>
          <a:xfrm>
            <a:off x="130627" y="5753147"/>
            <a:ext cx="3056075" cy="91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6383" y="5882949"/>
            <a:ext cx="718902" cy="7189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3823" t="28553" r="21177" b="8410"/>
          <a:stretch/>
        </p:blipFill>
        <p:spPr>
          <a:xfrm>
            <a:off x="1071917" y="1006771"/>
            <a:ext cx="7076997" cy="456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28441" y="135100"/>
            <a:ext cx="8196844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21</a:t>
            </a:r>
            <a:r>
              <a:rPr lang="en-US" sz="4000" b="1" baseline="30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st</a:t>
            </a:r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Century Talent Regions</a:t>
            </a:r>
            <a:endParaRPr lang="en-US" sz="40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31696"/>
            <a:ext cx="9144000" cy="11263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646237"/>
            <a:ext cx="9144000" cy="9207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1"/>
          <a:stretch/>
        </p:blipFill>
        <p:spPr>
          <a:xfrm>
            <a:off x="130627" y="5753147"/>
            <a:ext cx="3056075" cy="91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6383" y="5882949"/>
            <a:ext cx="718902" cy="7189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3823" t="28553" r="21177" b="8410"/>
          <a:stretch/>
        </p:blipFill>
        <p:spPr>
          <a:xfrm>
            <a:off x="887501" y="1012720"/>
            <a:ext cx="7395883" cy="462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28441" y="135100"/>
            <a:ext cx="8196844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21</a:t>
            </a:r>
            <a:r>
              <a:rPr lang="en-US" sz="4000" b="1" baseline="30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st</a:t>
            </a:r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Century Talent Regions</a:t>
            </a:r>
            <a:endParaRPr lang="en-US" sz="40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31696"/>
            <a:ext cx="9144000" cy="11263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646237"/>
            <a:ext cx="9144000" cy="9207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1"/>
          <a:stretch/>
        </p:blipFill>
        <p:spPr>
          <a:xfrm>
            <a:off x="130627" y="5753147"/>
            <a:ext cx="3056075" cy="91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6383" y="5882949"/>
            <a:ext cx="718902" cy="7189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4117" t="28553" r="20882" b="8149"/>
          <a:stretch/>
        </p:blipFill>
        <p:spPr>
          <a:xfrm>
            <a:off x="1019894" y="1012721"/>
            <a:ext cx="7142467" cy="46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28441" y="135100"/>
            <a:ext cx="8196844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21</a:t>
            </a:r>
            <a:r>
              <a:rPr lang="en-US" sz="4000" b="1" baseline="30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st</a:t>
            </a:r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Century Talent Regions</a:t>
            </a:r>
            <a:endParaRPr lang="en-US" sz="40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31696"/>
            <a:ext cx="9144000" cy="11263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646237"/>
            <a:ext cx="9144000" cy="9207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1"/>
          <a:stretch/>
        </p:blipFill>
        <p:spPr>
          <a:xfrm>
            <a:off x="130627" y="5753147"/>
            <a:ext cx="3056075" cy="91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6383" y="5882949"/>
            <a:ext cx="718902" cy="7189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3530" t="28813" r="21176" b="7888"/>
          <a:stretch/>
        </p:blipFill>
        <p:spPr>
          <a:xfrm>
            <a:off x="954229" y="1012721"/>
            <a:ext cx="7199183" cy="46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28441" y="135100"/>
            <a:ext cx="8196844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21</a:t>
            </a:r>
            <a:r>
              <a:rPr lang="en-US" sz="4000" b="1" baseline="30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st</a:t>
            </a:r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Century Talent Regions</a:t>
            </a:r>
            <a:endParaRPr lang="en-US" sz="40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31696"/>
            <a:ext cx="9144000" cy="11263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646237"/>
            <a:ext cx="9144000" cy="9207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1"/>
          <a:stretch/>
        </p:blipFill>
        <p:spPr>
          <a:xfrm>
            <a:off x="130627" y="5753147"/>
            <a:ext cx="3056075" cy="91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6383" y="5882949"/>
            <a:ext cx="718902" cy="7189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3382" t="28552" r="20735" b="7626"/>
          <a:stretch/>
        </p:blipFill>
        <p:spPr>
          <a:xfrm>
            <a:off x="1011085" y="1012722"/>
            <a:ext cx="7218511" cy="463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28441" y="135100"/>
            <a:ext cx="8196844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21</a:t>
            </a:r>
            <a:r>
              <a:rPr lang="en-US" sz="4000" b="1" baseline="30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st</a:t>
            </a:r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Century Talent Regions</a:t>
            </a:r>
            <a:endParaRPr lang="en-US" sz="40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31696"/>
            <a:ext cx="9144000" cy="11263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646237"/>
            <a:ext cx="9144000" cy="9207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1"/>
          <a:stretch/>
        </p:blipFill>
        <p:spPr>
          <a:xfrm>
            <a:off x="130627" y="5753147"/>
            <a:ext cx="3056075" cy="91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6383" y="5882949"/>
            <a:ext cx="718902" cy="7189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3677" t="18350" r="20735" b="8935"/>
          <a:stretch/>
        </p:blipFill>
        <p:spPr>
          <a:xfrm>
            <a:off x="1462156" y="927262"/>
            <a:ext cx="6619524" cy="47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08429" y="1142382"/>
            <a:ext cx="8727141" cy="14682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Further information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Contact:</a:t>
            </a:r>
          </a:p>
          <a:p>
            <a:pPr algn="ctr"/>
            <a:r>
              <a:rPr lang="en-US" sz="32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Indiana Office of Career Connections and Talent</a:t>
            </a:r>
            <a:endParaRPr lang="en-US" sz="32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183340" y="3888351"/>
            <a:ext cx="632011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Website:  www.IN.gov/CCT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E-mail:  secretary@cct.in.gov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Phone:  317-234-4311</a:t>
            </a:r>
            <a:endParaRPr lang="en-US" altLang="en-US" dirty="0" smtClean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31696"/>
            <a:ext cx="9144000" cy="11263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5646237"/>
            <a:ext cx="9144000" cy="9207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1"/>
          <a:stretch/>
        </p:blipFill>
        <p:spPr>
          <a:xfrm>
            <a:off x="130627" y="5753147"/>
            <a:ext cx="3056075" cy="9166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6383" y="5882949"/>
            <a:ext cx="718902" cy="71890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28441" y="135100"/>
            <a:ext cx="8196844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21</a:t>
            </a:r>
            <a:r>
              <a:rPr lang="en-US" sz="4000" b="1" baseline="30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st</a:t>
            </a:r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Century Talent Regions</a:t>
            </a:r>
            <a:endParaRPr lang="en-US" sz="40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2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28441" y="135100"/>
            <a:ext cx="8196844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21</a:t>
            </a:r>
            <a:r>
              <a:rPr lang="en-US" sz="4000" b="1" baseline="30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st</a:t>
            </a:r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Century Talent Regions</a:t>
            </a:r>
            <a:endParaRPr lang="en-US" sz="40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909" y="905145"/>
            <a:ext cx="8683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</a:rPr>
              <a:t>WHAT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en-US" sz="2400" dirty="0" smtClean="0">
                <a:solidFill>
                  <a:srgbClr val="002060"/>
                </a:solidFill>
              </a:rPr>
              <a:t>Designation </a:t>
            </a:r>
            <a:r>
              <a:rPr lang="en-US" sz="2400" dirty="0">
                <a:solidFill>
                  <a:srgbClr val="002060"/>
                </a:solidFill>
              </a:rPr>
              <a:t>earned by regions to attract, </a:t>
            </a:r>
            <a:r>
              <a:rPr lang="en-US" sz="2400" dirty="0" smtClean="0">
                <a:solidFill>
                  <a:srgbClr val="002060"/>
                </a:solidFill>
              </a:rPr>
              <a:t>grow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smtClean="0">
                <a:solidFill>
                  <a:srgbClr val="002060"/>
                </a:solidFill>
              </a:rPr>
              <a:t>connect 	and </a:t>
            </a:r>
            <a:r>
              <a:rPr lang="en-US" sz="2400" dirty="0">
                <a:solidFill>
                  <a:srgbClr val="002060"/>
                </a:solidFill>
              </a:rPr>
              <a:t>retain talent.  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Regions who build </a:t>
            </a:r>
            <a:r>
              <a:rPr lang="en-US" sz="2400" dirty="0">
                <a:solidFill>
                  <a:srgbClr val="002060"/>
                </a:solidFill>
              </a:rPr>
              <a:t>and </a:t>
            </a:r>
            <a:r>
              <a:rPr lang="en-US" sz="2400" dirty="0" smtClean="0">
                <a:solidFill>
                  <a:srgbClr val="002060"/>
                </a:solidFill>
              </a:rPr>
              <a:t>implement </a:t>
            </a:r>
            <a:r>
              <a:rPr lang="en-US" sz="2400" dirty="0">
                <a:solidFill>
                  <a:srgbClr val="002060"/>
                </a:solidFill>
              </a:rPr>
              <a:t>a plan </a:t>
            </a:r>
            <a:r>
              <a:rPr lang="en-US" sz="2400" dirty="0" smtClean="0">
                <a:solidFill>
                  <a:srgbClr val="002060"/>
                </a:solidFill>
              </a:rPr>
              <a:t>to:</a:t>
            </a:r>
          </a:p>
          <a:p>
            <a:pPr marL="914400" lvl="1" indent="-457200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</a:rPr>
              <a:t>increase </a:t>
            </a:r>
            <a:r>
              <a:rPr lang="en-US" sz="2400" dirty="0">
                <a:solidFill>
                  <a:srgbClr val="002060"/>
                </a:solidFill>
              </a:rPr>
              <a:t>education </a:t>
            </a:r>
            <a:r>
              <a:rPr lang="en-US" sz="2400" dirty="0" smtClean="0">
                <a:solidFill>
                  <a:srgbClr val="002060"/>
                </a:solidFill>
              </a:rPr>
              <a:t>attainment</a:t>
            </a:r>
          </a:p>
          <a:p>
            <a:pPr marL="914400" lvl="1" indent="-457200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</a:rPr>
              <a:t>raise </a:t>
            </a:r>
            <a:r>
              <a:rPr lang="en-US" sz="2400" dirty="0">
                <a:solidFill>
                  <a:srgbClr val="002060"/>
                </a:solidFill>
              </a:rPr>
              <a:t>household </a:t>
            </a:r>
            <a:r>
              <a:rPr lang="en-US" sz="2400" dirty="0" smtClean="0">
                <a:solidFill>
                  <a:srgbClr val="002060"/>
                </a:solidFill>
              </a:rPr>
              <a:t>income</a:t>
            </a:r>
          </a:p>
          <a:p>
            <a:pPr marL="914400" lvl="1" indent="-457200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</a:rPr>
              <a:t>grow population</a:t>
            </a:r>
          </a:p>
          <a:p>
            <a:pPr lvl="1"/>
            <a:endParaRPr lang="en-US" sz="24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12 Pilot regions to receive Technical Assistance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31696"/>
            <a:ext cx="9144000" cy="11263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646237"/>
            <a:ext cx="9144000" cy="9207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1"/>
          <a:stretch/>
        </p:blipFill>
        <p:spPr>
          <a:xfrm>
            <a:off x="130627" y="5753147"/>
            <a:ext cx="3056075" cy="91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6383" y="5882949"/>
            <a:ext cx="718902" cy="718902"/>
          </a:xfrm>
          <a:prstGeom prst="rect">
            <a:avLst/>
          </a:prstGeom>
        </p:spPr>
      </p:pic>
      <p:pic>
        <p:nvPicPr>
          <p:cNvPr id="4" name="Picture 2" descr="civiclab-cov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9" b="68901"/>
          <a:stretch/>
        </p:blipFill>
        <p:spPr bwMode="auto">
          <a:xfrm>
            <a:off x="5042654" y="4688704"/>
            <a:ext cx="2218759" cy="8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299447" y="4690797"/>
            <a:ext cx="2353234" cy="847230"/>
            <a:chOff x="130627" y="4526549"/>
            <a:chExt cx="2747044" cy="1038372"/>
          </a:xfrm>
        </p:grpSpPr>
        <p:sp>
          <p:nvSpPr>
            <p:cNvPr id="5" name="Rectangle 4"/>
            <p:cNvSpPr/>
            <p:nvPr/>
          </p:nvSpPr>
          <p:spPr>
            <a:xfrm>
              <a:off x="130627" y="4526549"/>
              <a:ext cx="2747044" cy="1038372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IEDC-Logo-Gea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63" y="4572001"/>
              <a:ext cx="253365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25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28441" y="135100"/>
            <a:ext cx="8196844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21</a:t>
            </a:r>
            <a:r>
              <a:rPr lang="en-US" sz="4000" b="1" baseline="30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st</a:t>
            </a:r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Century Talent Regions</a:t>
            </a:r>
            <a:endParaRPr lang="en-US" sz="40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909" y="905145"/>
            <a:ext cx="8683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</a:rPr>
              <a:t>WHO/WHERE:  </a:t>
            </a:r>
            <a:endParaRPr lang="en-US" sz="2400" b="1" u="sng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	Self-defined </a:t>
            </a:r>
            <a:r>
              <a:rPr lang="en-US" sz="2400" dirty="0">
                <a:solidFill>
                  <a:srgbClr val="002060"/>
                </a:solidFill>
              </a:rPr>
              <a:t>by participants, but will include at least 3 cities, </a:t>
            </a:r>
            <a:r>
              <a:rPr lang="en-US" sz="2400" dirty="0" smtClean="0">
                <a:solidFill>
                  <a:srgbClr val="002060"/>
                </a:solidFill>
              </a:rPr>
              <a:t>	towns </a:t>
            </a:r>
            <a:r>
              <a:rPr lang="en-US" sz="2400" dirty="0">
                <a:solidFill>
                  <a:srgbClr val="002060"/>
                </a:solidFill>
              </a:rPr>
              <a:t>or townships with a designated </a:t>
            </a:r>
            <a:r>
              <a:rPr lang="en-US" sz="2400" dirty="0" smtClean="0">
                <a:solidFill>
                  <a:srgbClr val="002060"/>
                </a:solidFill>
              </a:rPr>
              <a:t>leader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Membership </a:t>
            </a:r>
            <a:r>
              <a:rPr lang="en-US" sz="2400" dirty="0">
                <a:solidFill>
                  <a:srgbClr val="002060"/>
                </a:solidFill>
              </a:rPr>
              <a:t>including, but not limited to:  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</a:rPr>
              <a:t>Business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</a:rPr>
              <a:t>K-12 education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</a:rPr>
              <a:t>Higher Education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</a:rPr>
              <a:t>Non-profit(s)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Regions </a:t>
            </a:r>
            <a:r>
              <a:rPr lang="en-US" sz="2400" dirty="0">
                <a:solidFill>
                  <a:srgbClr val="002060"/>
                </a:solidFill>
              </a:rPr>
              <a:t>may also be a county or multiple </a:t>
            </a:r>
            <a:r>
              <a:rPr lang="en-US" sz="2400" dirty="0" smtClean="0">
                <a:solidFill>
                  <a:srgbClr val="002060"/>
                </a:solidFill>
              </a:rPr>
              <a:t>counties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31696"/>
            <a:ext cx="9144000" cy="11263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646237"/>
            <a:ext cx="9144000" cy="9207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1"/>
          <a:stretch/>
        </p:blipFill>
        <p:spPr>
          <a:xfrm>
            <a:off x="130627" y="5753147"/>
            <a:ext cx="3056075" cy="91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6383" y="5882949"/>
            <a:ext cx="718902" cy="7189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74337" y="2775510"/>
            <a:ext cx="3595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</a:rPr>
              <a:t>Economic </a:t>
            </a:r>
            <a:r>
              <a:rPr lang="en-US" sz="2400" dirty="0">
                <a:solidFill>
                  <a:srgbClr val="002060"/>
                </a:solidFill>
              </a:rPr>
              <a:t>development 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</a:rPr>
              <a:t>Workforce development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</a:rPr>
              <a:t>Local government 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28441" y="135100"/>
            <a:ext cx="8196844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21</a:t>
            </a:r>
            <a:r>
              <a:rPr lang="en-US" sz="4000" b="1" baseline="30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st</a:t>
            </a:r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Century Talent Regions</a:t>
            </a:r>
            <a:endParaRPr lang="en-US" sz="40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909" y="905145"/>
            <a:ext cx="8683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</a:rPr>
              <a:t>WHEN: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Regions </a:t>
            </a:r>
            <a:r>
              <a:rPr lang="en-US" sz="2400" dirty="0">
                <a:solidFill>
                  <a:srgbClr val="002060"/>
                </a:solidFill>
              </a:rPr>
              <a:t>can begin organizing and collaborating with the </a:t>
            </a:r>
            <a:r>
              <a:rPr lang="en-US" sz="2400" dirty="0" smtClean="0">
                <a:solidFill>
                  <a:srgbClr val="002060"/>
                </a:solidFill>
              </a:rPr>
              <a:t>Office </a:t>
            </a:r>
            <a:r>
              <a:rPr lang="en-US" sz="2400" dirty="0">
                <a:solidFill>
                  <a:srgbClr val="002060"/>
                </a:solidFill>
              </a:rPr>
              <a:t>of Career Connections and </a:t>
            </a:r>
            <a:r>
              <a:rPr lang="en-US" sz="2400" dirty="0" smtClean="0">
                <a:solidFill>
                  <a:srgbClr val="002060"/>
                </a:solidFill>
              </a:rPr>
              <a:t>Talent/IEDC immediately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Timeline </a:t>
            </a:r>
            <a:r>
              <a:rPr lang="en-US" sz="2400" dirty="0">
                <a:solidFill>
                  <a:srgbClr val="002060"/>
                </a:solidFill>
              </a:rPr>
              <a:t>for gaining the designation will be dependent on the progress of the </a:t>
            </a:r>
            <a:r>
              <a:rPr lang="en-US" sz="2400" dirty="0" smtClean="0">
                <a:solidFill>
                  <a:srgbClr val="002060"/>
                </a:solidFill>
              </a:rPr>
              <a:t>region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12 </a:t>
            </a:r>
            <a:r>
              <a:rPr lang="en-US" sz="2400" dirty="0">
                <a:solidFill>
                  <a:srgbClr val="002060"/>
                </a:solidFill>
              </a:rPr>
              <a:t>regions </a:t>
            </a:r>
            <a:r>
              <a:rPr lang="en-US" sz="2400" dirty="0" smtClean="0">
                <a:solidFill>
                  <a:srgbClr val="002060"/>
                </a:solidFill>
              </a:rPr>
              <a:t>receiving technical assistance will be phased and developed over biennium commencing 2019</a:t>
            </a:r>
          </a:p>
          <a:p>
            <a:pPr lvl="1"/>
            <a:r>
              <a:rPr lang="en-US" sz="1200" dirty="0" smtClean="0">
                <a:solidFill>
                  <a:srgbClr val="002060"/>
                </a:solidFill>
              </a:rPr>
              <a:t>  </a:t>
            </a:r>
            <a:endParaRPr lang="en-US" sz="1200" dirty="0">
              <a:solidFill>
                <a:srgbClr val="002060"/>
              </a:solidFill>
            </a:endParaRPr>
          </a:p>
          <a:p>
            <a:r>
              <a:rPr lang="en-US" sz="2400" b="1" u="sng" dirty="0" smtClean="0">
                <a:solidFill>
                  <a:srgbClr val="002060"/>
                </a:solidFill>
              </a:rPr>
              <a:t>WHY:  </a:t>
            </a:r>
            <a:endParaRPr lang="en-US" sz="2400" b="1" u="sng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Regionalism works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Proven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Synthesizes efforts through common metrics, goals, efforts and regular communication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731696"/>
            <a:ext cx="9144000" cy="11263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646237"/>
            <a:ext cx="9144000" cy="9207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1"/>
          <a:stretch/>
        </p:blipFill>
        <p:spPr>
          <a:xfrm>
            <a:off x="130627" y="5753147"/>
            <a:ext cx="3056075" cy="91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6383" y="5882949"/>
            <a:ext cx="718902" cy="7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28441" y="135100"/>
            <a:ext cx="8196844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21</a:t>
            </a:r>
            <a:r>
              <a:rPr lang="en-US" sz="4000" b="1" baseline="30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st</a:t>
            </a:r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Century Talent Regions</a:t>
            </a:r>
            <a:endParaRPr lang="en-US" sz="40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31696"/>
            <a:ext cx="9144000" cy="11263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646237"/>
            <a:ext cx="9144000" cy="9207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1"/>
          <a:stretch/>
        </p:blipFill>
        <p:spPr>
          <a:xfrm>
            <a:off x="130627" y="5753147"/>
            <a:ext cx="3056075" cy="91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6383" y="5882949"/>
            <a:ext cx="718902" cy="71890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957047" y="927263"/>
            <a:ext cx="2868238" cy="4078826"/>
            <a:chOff x="5667935" y="927262"/>
            <a:chExt cx="3157350" cy="44885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l="52647" t="17829" r="20294" b="7103"/>
            <a:stretch/>
          </p:blipFill>
          <p:spPr>
            <a:xfrm>
              <a:off x="5947614" y="927262"/>
              <a:ext cx="2877671" cy="448853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809129" y="927262"/>
              <a:ext cx="578224" cy="122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67935" y="3911877"/>
              <a:ext cx="430306" cy="6146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55338" y="4467688"/>
              <a:ext cx="255716" cy="306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395442" y="4969710"/>
              <a:ext cx="255716" cy="306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1909" y="905145"/>
            <a:ext cx="5954079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</a:rPr>
              <a:t>HOW: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Start where the energy 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Evaluate Collaboration Readiness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Help regions understand their current state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Provide a systems-based talent framework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Provide key data for populating framework -&gt; dashboard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Engage/organize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Set goals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Education attainment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Household income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Population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Implement/continue connecting initiatives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Measure progress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r>
              <a:rPr lang="en-US" sz="1100" dirty="0" smtClean="0">
                <a:solidFill>
                  <a:srgbClr val="002060"/>
                </a:solidFill>
              </a:rPr>
              <a:t>  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3774" y="5009692"/>
            <a:ext cx="315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Emerging regions participating in the       Indiana Talent Network (ITN)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28441" y="135100"/>
            <a:ext cx="8196844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21</a:t>
            </a:r>
            <a:r>
              <a:rPr lang="en-US" sz="4000" b="1" baseline="30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st</a:t>
            </a:r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Century Talent Regions</a:t>
            </a:r>
            <a:endParaRPr lang="en-US" sz="40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31696"/>
            <a:ext cx="9144000" cy="11263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646237"/>
            <a:ext cx="9144000" cy="9207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1"/>
          <a:stretch/>
        </p:blipFill>
        <p:spPr>
          <a:xfrm>
            <a:off x="130627" y="5753147"/>
            <a:ext cx="3056075" cy="91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6383" y="5882949"/>
            <a:ext cx="718902" cy="718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3382" t="29075" r="20882" b="8411"/>
          <a:stretch/>
        </p:blipFill>
        <p:spPr>
          <a:xfrm>
            <a:off x="732864" y="968660"/>
            <a:ext cx="7678271" cy="46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28441" y="135100"/>
            <a:ext cx="8196844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21</a:t>
            </a:r>
            <a:r>
              <a:rPr lang="en-US" sz="4000" b="1" baseline="30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st</a:t>
            </a:r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Century Talent Regions</a:t>
            </a:r>
            <a:endParaRPr lang="en-US" sz="40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31696"/>
            <a:ext cx="9144000" cy="11263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646237"/>
            <a:ext cx="9144000" cy="9207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1"/>
          <a:stretch/>
        </p:blipFill>
        <p:spPr>
          <a:xfrm>
            <a:off x="130627" y="5753147"/>
            <a:ext cx="3056075" cy="91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6383" y="5882949"/>
            <a:ext cx="718902" cy="7189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4706" t="28552" r="21912" b="9196"/>
          <a:stretch/>
        </p:blipFill>
        <p:spPr>
          <a:xfrm>
            <a:off x="1062318" y="958933"/>
            <a:ext cx="7073148" cy="46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28441" y="135100"/>
            <a:ext cx="8196844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21</a:t>
            </a:r>
            <a:r>
              <a:rPr lang="en-US" sz="4000" b="1" baseline="30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st</a:t>
            </a:r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Century Talent Regions</a:t>
            </a:r>
            <a:endParaRPr lang="en-US" sz="40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31696"/>
            <a:ext cx="9144000" cy="11263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646237"/>
            <a:ext cx="9144000" cy="9207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1"/>
          <a:stretch/>
        </p:blipFill>
        <p:spPr>
          <a:xfrm>
            <a:off x="130627" y="5753147"/>
            <a:ext cx="3056075" cy="91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6383" y="5882949"/>
            <a:ext cx="718902" cy="7189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3971" t="28553" r="21029" b="7887"/>
          <a:stretch/>
        </p:blipFill>
        <p:spPr>
          <a:xfrm>
            <a:off x="1097927" y="1012721"/>
            <a:ext cx="7050987" cy="458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28441" y="135100"/>
            <a:ext cx="8196844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21</a:t>
            </a:r>
            <a:r>
              <a:rPr lang="en-US" sz="4000" b="1" baseline="30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st</a:t>
            </a:r>
            <a:r>
              <a:rPr lang="en-US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Century Talent Regions</a:t>
            </a:r>
            <a:endParaRPr lang="en-US" sz="40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31696"/>
            <a:ext cx="9144000" cy="11263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646237"/>
            <a:ext cx="9144000" cy="9207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1"/>
          <a:stretch/>
        </p:blipFill>
        <p:spPr>
          <a:xfrm>
            <a:off x="130627" y="5753147"/>
            <a:ext cx="3056075" cy="91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6383" y="5882949"/>
            <a:ext cx="718902" cy="7189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3971" t="28813" r="21177" b="7888"/>
          <a:stretch/>
        </p:blipFill>
        <p:spPr>
          <a:xfrm>
            <a:off x="995080" y="1012721"/>
            <a:ext cx="7126940" cy="462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243</Words>
  <Application>Microsoft Office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Franklin Gothic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Indiana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Zajac, Rachel</dc:creator>
  <cp:lastModifiedBy>Milo, Blair</cp:lastModifiedBy>
  <cp:revision>65</cp:revision>
  <cp:lastPrinted>2018-12-05T22:45:32Z</cp:lastPrinted>
  <dcterms:created xsi:type="dcterms:W3CDTF">2018-10-10T16:28:05Z</dcterms:created>
  <dcterms:modified xsi:type="dcterms:W3CDTF">2018-12-11T19:53:41Z</dcterms:modified>
</cp:coreProperties>
</file>