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10"/>
  </p:notesMasterIdLst>
  <p:handoutMasterIdLst>
    <p:handoutMasterId r:id="rId11"/>
  </p:handoutMasterIdLst>
  <p:sldIdLst>
    <p:sldId id="257" r:id="rId4"/>
    <p:sldId id="274" r:id="rId5"/>
    <p:sldId id="275" r:id="rId6"/>
    <p:sldId id="287" r:id="rId7"/>
    <p:sldId id="291" r:id="rId8"/>
    <p:sldId id="29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Spears" initials="NS" lastIdx="25" clrIdx="0">
    <p:extLst/>
  </p:cmAuthor>
  <p:cmAuthor id="2" name="Lora Saunders" initials="LS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0" autoAdjust="0"/>
    <p:restoredTop sz="88824" autoAdjust="0"/>
  </p:normalViewPr>
  <p:slideViewPr>
    <p:cSldViewPr snapToGrid="0">
      <p:cViewPr varScale="1">
        <p:scale>
          <a:sx n="82" d="100"/>
          <a:sy n="82" d="100"/>
        </p:scale>
        <p:origin x="144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BF5DA8-5973-4214-ACF7-60BE9805A8DD}" type="doc">
      <dgm:prSet loTypeId="urn:microsoft.com/office/officeart/2005/8/layout/hProcess11" loCatId="process" qsTypeId="urn:microsoft.com/office/officeart/2005/8/quickstyle/simple1" qsCatId="simple" csTypeId="urn:microsoft.com/office/officeart/2005/8/colors/accent0_3" csCatId="mainScheme" phldr="1"/>
      <dgm:spPr/>
    </dgm:pt>
    <dgm:pt modelId="{C3033875-F524-4D28-B937-3F1DF8EB8778}">
      <dgm:prSet phldrT="[Text]" custT="1"/>
      <dgm:spPr/>
      <dgm:t>
        <a:bodyPr/>
        <a:lstStyle/>
        <a:p>
          <a:r>
            <a:rPr lang="en-US" sz="2400" b="0" baseline="30000" dirty="0" smtClean="0"/>
            <a:t>Jan 27, 2015 </a:t>
          </a:r>
        </a:p>
        <a:p>
          <a:r>
            <a:rPr lang="en-US" sz="2400" b="0" baseline="30000" dirty="0" smtClean="0"/>
            <a:t>State starts taking HIP 2.0 applications</a:t>
          </a:r>
          <a:endParaRPr lang="en-US" sz="2400" b="0" baseline="30000" dirty="0"/>
        </a:p>
      </dgm:t>
    </dgm:pt>
    <dgm:pt modelId="{AC857668-C587-47B1-969E-A86670C6812F}" type="parTrans" cxnId="{5326E059-0C72-43A4-9C85-FD214364399E}">
      <dgm:prSet/>
      <dgm:spPr/>
      <dgm:t>
        <a:bodyPr/>
        <a:lstStyle/>
        <a:p>
          <a:endParaRPr lang="en-US"/>
        </a:p>
      </dgm:t>
    </dgm:pt>
    <dgm:pt modelId="{64E8ADC5-B8ED-47FC-B4A7-BAD00FC7A189}" type="sibTrans" cxnId="{5326E059-0C72-43A4-9C85-FD214364399E}">
      <dgm:prSet/>
      <dgm:spPr/>
      <dgm:t>
        <a:bodyPr/>
        <a:lstStyle/>
        <a:p>
          <a:endParaRPr lang="en-US"/>
        </a:p>
      </dgm:t>
    </dgm:pt>
    <dgm:pt modelId="{4B6AC331-2507-49E2-884C-269A88202C77}">
      <dgm:prSet phldrT="[Text]" custT="1"/>
      <dgm:spPr/>
      <dgm:t>
        <a:bodyPr/>
        <a:lstStyle/>
        <a:p>
          <a:r>
            <a:rPr lang="en-US" sz="1600" b="0" dirty="0" smtClean="0">
              <a:latin typeface="+mn-lt"/>
            </a:rPr>
            <a:t>Feb 1, 2015 </a:t>
          </a:r>
        </a:p>
        <a:p>
          <a:endParaRPr lang="en-US" sz="1600" b="0" dirty="0" smtClean="0">
            <a:latin typeface="+mn-lt"/>
          </a:endParaRPr>
        </a:p>
        <a:p>
          <a:r>
            <a:rPr lang="en-US" sz="1600" b="0" dirty="0" smtClean="0">
              <a:latin typeface="+mn-lt"/>
            </a:rPr>
            <a:t>HIP 2.0 coverage begins</a:t>
          </a:r>
        </a:p>
      </dgm:t>
    </dgm:pt>
    <dgm:pt modelId="{9E19EBD8-06AD-4D1D-80B2-1EF871368623}" type="parTrans" cxnId="{6FD0E478-30E5-45D0-99EC-816690AA595D}">
      <dgm:prSet/>
      <dgm:spPr/>
      <dgm:t>
        <a:bodyPr/>
        <a:lstStyle/>
        <a:p>
          <a:endParaRPr lang="en-US"/>
        </a:p>
      </dgm:t>
    </dgm:pt>
    <dgm:pt modelId="{2DBE1815-3DB9-4D6F-A881-60BB30A723F4}" type="sibTrans" cxnId="{6FD0E478-30E5-45D0-99EC-816690AA595D}">
      <dgm:prSet/>
      <dgm:spPr/>
      <dgm:t>
        <a:bodyPr/>
        <a:lstStyle/>
        <a:p>
          <a:endParaRPr lang="en-US"/>
        </a:p>
      </dgm:t>
    </dgm:pt>
    <dgm:pt modelId="{0C5EC57D-7419-4A07-AD7E-1136BF41718D}">
      <dgm:prSet phldrT="[Text]" custT="1"/>
      <dgm:spPr/>
      <dgm:t>
        <a:bodyPr/>
        <a:lstStyle/>
        <a:p>
          <a:r>
            <a:rPr lang="en-US" sz="2400" baseline="30000" dirty="0" smtClean="0"/>
            <a:t>July 1, 2015 </a:t>
          </a:r>
        </a:p>
        <a:p>
          <a:r>
            <a:rPr lang="en-US" sz="2400" baseline="30000" dirty="0" smtClean="0"/>
            <a:t>HIP Link begins</a:t>
          </a:r>
        </a:p>
      </dgm:t>
    </dgm:pt>
    <dgm:pt modelId="{3A735100-8F0B-4CC5-A12A-8B40E6A611C4}" type="parTrans" cxnId="{ACF93973-8BFA-48C0-A951-73B1998FB125}">
      <dgm:prSet/>
      <dgm:spPr/>
      <dgm:t>
        <a:bodyPr/>
        <a:lstStyle/>
        <a:p>
          <a:endParaRPr lang="en-US"/>
        </a:p>
      </dgm:t>
    </dgm:pt>
    <dgm:pt modelId="{0D7B4ADB-F896-4A55-98D1-8A344A0A256E}" type="sibTrans" cxnId="{ACF93973-8BFA-48C0-A951-73B1998FB125}">
      <dgm:prSet/>
      <dgm:spPr/>
      <dgm:t>
        <a:bodyPr/>
        <a:lstStyle/>
        <a:p>
          <a:endParaRPr lang="en-US"/>
        </a:p>
      </dgm:t>
    </dgm:pt>
    <dgm:pt modelId="{CA4C6DD9-1D7A-4729-BA08-107374E0C737}">
      <dgm:prSet custT="1"/>
      <dgm:spPr/>
      <dgm:t>
        <a:bodyPr/>
        <a:lstStyle/>
        <a:p>
          <a:r>
            <a:rPr lang="en-US" sz="1600" dirty="0" smtClean="0">
              <a:latin typeface="+mn-lt"/>
            </a:rPr>
            <a:t>May 4, 2015</a:t>
          </a:r>
        </a:p>
        <a:p>
          <a:endParaRPr lang="en-US" sz="1600" dirty="0" smtClean="0">
            <a:latin typeface="+mn-lt"/>
          </a:endParaRPr>
        </a:p>
        <a:p>
          <a:r>
            <a:rPr lang="en-US" sz="1600" dirty="0" smtClean="0">
              <a:latin typeface="+mn-lt"/>
            </a:rPr>
            <a:t>Gateway to Work Program begins</a:t>
          </a:r>
          <a:endParaRPr lang="en-US" sz="1600" dirty="0">
            <a:latin typeface="+mn-lt"/>
          </a:endParaRPr>
        </a:p>
      </dgm:t>
    </dgm:pt>
    <dgm:pt modelId="{9CE780DB-22AD-43D8-8A7B-4D7EA9B517EF}" type="parTrans" cxnId="{A3DEA67B-28CE-47CD-8AFA-1F3A0FE7392F}">
      <dgm:prSet/>
      <dgm:spPr/>
      <dgm:t>
        <a:bodyPr/>
        <a:lstStyle/>
        <a:p>
          <a:endParaRPr lang="en-US"/>
        </a:p>
      </dgm:t>
    </dgm:pt>
    <dgm:pt modelId="{B44FC008-0B28-468C-B952-F5F32370F459}" type="sibTrans" cxnId="{A3DEA67B-28CE-47CD-8AFA-1F3A0FE7392F}">
      <dgm:prSet/>
      <dgm:spPr/>
      <dgm:t>
        <a:bodyPr/>
        <a:lstStyle/>
        <a:p>
          <a:endParaRPr lang="en-US"/>
        </a:p>
      </dgm:t>
    </dgm:pt>
    <dgm:pt modelId="{CF71DCD2-5D35-4461-B457-61424CCE5A97}" type="pres">
      <dgm:prSet presAssocID="{76BF5DA8-5973-4214-ACF7-60BE9805A8DD}" presName="Name0" presStyleCnt="0">
        <dgm:presLayoutVars>
          <dgm:dir/>
          <dgm:resizeHandles val="exact"/>
        </dgm:presLayoutVars>
      </dgm:prSet>
      <dgm:spPr/>
    </dgm:pt>
    <dgm:pt modelId="{1953C15C-3102-4EAE-AAF3-7B2A43FFAEFF}" type="pres">
      <dgm:prSet presAssocID="{76BF5DA8-5973-4214-ACF7-60BE9805A8DD}" presName="arrow" presStyleLbl="bgShp" presStyleIdx="0" presStyleCnt="1"/>
      <dgm:spPr/>
    </dgm:pt>
    <dgm:pt modelId="{C00F3A84-6BB8-4A4C-AE65-8ECADE60C924}" type="pres">
      <dgm:prSet presAssocID="{76BF5DA8-5973-4214-ACF7-60BE9805A8DD}" presName="points" presStyleCnt="0"/>
      <dgm:spPr/>
    </dgm:pt>
    <dgm:pt modelId="{20F17CB5-3E30-47B5-83CE-A4CC5D07995A}" type="pres">
      <dgm:prSet presAssocID="{C3033875-F524-4D28-B937-3F1DF8EB8778}" presName="compositeA" presStyleCnt="0"/>
      <dgm:spPr/>
    </dgm:pt>
    <dgm:pt modelId="{2F5F28B8-B38B-48BA-A24A-23F65BB13070}" type="pres">
      <dgm:prSet presAssocID="{C3033875-F524-4D28-B937-3F1DF8EB8778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19715-1365-4EDA-BA7D-96BF813AD80C}" type="pres">
      <dgm:prSet presAssocID="{C3033875-F524-4D28-B937-3F1DF8EB8778}" presName="circleA" presStyleLbl="node1" presStyleIdx="0" presStyleCnt="4"/>
      <dgm:spPr/>
    </dgm:pt>
    <dgm:pt modelId="{D0A510E1-A4D7-4FA1-BF3D-D7915A042A19}" type="pres">
      <dgm:prSet presAssocID="{C3033875-F524-4D28-B937-3F1DF8EB8778}" presName="spaceA" presStyleCnt="0"/>
      <dgm:spPr/>
    </dgm:pt>
    <dgm:pt modelId="{16317F5E-D10F-4E5B-8F09-8F1AC7684861}" type="pres">
      <dgm:prSet presAssocID="{64E8ADC5-B8ED-47FC-B4A7-BAD00FC7A189}" presName="space" presStyleCnt="0"/>
      <dgm:spPr/>
    </dgm:pt>
    <dgm:pt modelId="{78A06E8D-9BA2-4403-9EB6-011FF6916CC3}" type="pres">
      <dgm:prSet presAssocID="{4B6AC331-2507-49E2-884C-269A88202C77}" presName="compositeB" presStyleCnt="0"/>
      <dgm:spPr/>
    </dgm:pt>
    <dgm:pt modelId="{EB67BD72-DF1B-45FB-B22A-DA15B878CCA5}" type="pres">
      <dgm:prSet presAssocID="{4B6AC331-2507-49E2-884C-269A88202C77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90F47-CB3D-44F6-884C-5F7F25520468}" type="pres">
      <dgm:prSet presAssocID="{4B6AC331-2507-49E2-884C-269A88202C77}" presName="circleB" presStyleLbl="node1" presStyleIdx="1" presStyleCnt="4"/>
      <dgm:spPr/>
    </dgm:pt>
    <dgm:pt modelId="{846FC1EB-DCB6-4A57-9413-D1B5384CA413}" type="pres">
      <dgm:prSet presAssocID="{4B6AC331-2507-49E2-884C-269A88202C77}" presName="spaceB" presStyleCnt="0"/>
      <dgm:spPr/>
    </dgm:pt>
    <dgm:pt modelId="{DE98A8D3-619B-4489-BF89-C1FDDD1315C4}" type="pres">
      <dgm:prSet presAssocID="{2DBE1815-3DB9-4D6F-A881-60BB30A723F4}" presName="space" presStyleCnt="0"/>
      <dgm:spPr/>
    </dgm:pt>
    <dgm:pt modelId="{44D5F18E-7E43-4630-B58A-651DBB06427E}" type="pres">
      <dgm:prSet presAssocID="{CA4C6DD9-1D7A-4729-BA08-107374E0C737}" presName="compositeA" presStyleCnt="0"/>
      <dgm:spPr/>
    </dgm:pt>
    <dgm:pt modelId="{99E663C9-FCF0-4627-AFF9-4CA857BFD315}" type="pres">
      <dgm:prSet presAssocID="{CA4C6DD9-1D7A-4729-BA08-107374E0C737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41755-8CF1-4EA0-87CA-BD1678579C47}" type="pres">
      <dgm:prSet presAssocID="{CA4C6DD9-1D7A-4729-BA08-107374E0C737}" presName="circleA" presStyleLbl="node1" presStyleIdx="2" presStyleCnt="4"/>
      <dgm:spPr/>
    </dgm:pt>
    <dgm:pt modelId="{9122473C-65E1-4827-8C04-7606189AC468}" type="pres">
      <dgm:prSet presAssocID="{CA4C6DD9-1D7A-4729-BA08-107374E0C737}" presName="spaceA" presStyleCnt="0"/>
      <dgm:spPr/>
    </dgm:pt>
    <dgm:pt modelId="{D4023DB1-1BE2-47A0-A37B-08FDB721EFB2}" type="pres">
      <dgm:prSet presAssocID="{B44FC008-0B28-468C-B952-F5F32370F459}" presName="space" presStyleCnt="0"/>
      <dgm:spPr/>
    </dgm:pt>
    <dgm:pt modelId="{09020FCB-257C-4A89-8CFF-106157FA5868}" type="pres">
      <dgm:prSet presAssocID="{0C5EC57D-7419-4A07-AD7E-1136BF41718D}" presName="compositeB" presStyleCnt="0"/>
      <dgm:spPr/>
    </dgm:pt>
    <dgm:pt modelId="{C70B5613-F520-4616-AC32-855E1A2E9DF1}" type="pres">
      <dgm:prSet presAssocID="{0C5EC57D-7419-4A07-AD7E-1136BF41718D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4BE49-FD35-4D79-A188-68B0A9F06265}" type="pres">
      <dgm:prSet presAssocID="{0C5EC57D-7419-4A07-AD7E-1136BF41718D}" presName="circleB" presStyleLbl="node1" presStyleIdx="3" presStyleCnt="4"/>
      <dgm:spPr/>
    </dgm:pt>
    <dgm:pt modelId="{44B3DC69-361F-4C4B-BFC1-BB6F9E42D17C}" type="pres">
      <dgm:prSet presAssocID="{0C5EC57D-7419-4A07-AD7E-1136BF41718D}" presName="spaceB" presStyleCnt="0"/>
      <dgm:spPr/>
    </dgm:pt>
  </dgm:ptLst>
  <dgm:cxnLst>
    <dgm:cxn modelId="{ACF93973-8BFA-48C0-A951-73B1998FB125}" srcId="{76BF5DA8-5973-4214-ACF7-60BE9805A8DD}" destId="{0C5EC57D-7419-4A07-AD7E-1136BF41718D}" srcOrd="3" destOrd="0" parTransId="{3A735100-8F0B-4CC5-A12A-8B40E6A611C4}" sibTransId="{0D7B4ADB-F896-4A55-98D1-8A344A0A256E}"/>
    <dgm:cxn modelId="{D536187F-1C0B-4E7C-B76F-01200B26A249}" type="presOf" srcId="{C3033875-F524-4D28-B937-3F1DF8EB8778}" destId="{2F5F28B8-B38B-48BA-A24A-23F65BB13070}" srcOrd="0" destOrd="0" presId="urn:microsoft.com/office/officeart/2005/8/layout/hProcess11"/>
    <dgm:cxn modelId="{115731F6-F1B2-45B3-8008-31C733B867E1}" type="presOf" srcId="{4B6AC331-2507-49E2-884C-269A88202C77}" destId="{EB67BD72-DF1B-45FB-B22A-DA15B878CCA5}" srcOrd="0" destOrd="0" presId="urn:microsoft.com/office/officeart/2005/8/layout/hProcess11"/>
    <dgm:cxn modelId="{A3DEA67B-28CE-47CD-8AFA-1F3A0FE7392F}" srcId="{76BF5DA8-5973-4214-ACF7-60BE9805A8DD}" destId="{CA4C6DD9-1D7A-4729-BA08-107374E0C737}" srcOrd="2" destOrd="0" parTransId="{9CE780DB-22AD-43D8-8A7B-4D7EA9B517EF}" sibTransId="{B44FC008-0B28-468C-B952-F5F32370F459}"/>
    <dgm:cxn modelId="{D731D8AC-2933-4D5F-BC84-F2B99488780B}" type="presOf" srcId="{76BF5DA8-5973-4214-ACF7-60BE9805A8DD}" destId="{CF71DCD2-5D35-4461-B457-61424CCE5A97}" srcOrd="0" destOrd="0" presId="urn:microsoft.com/office/officeart/2005/8/layout/hProcess11"/>
    <dgm:cxn modelId="{5326E059-0C72-43A4-9C85-FD214364399E}" srcId="{76BF5DA8-5973-4214-ACF7-60BE9805A8DD}" destId="{C3033875-F524-4D28-B937-3F1DF8EB8778}" srcOrd="0" destOrd="0" parTransId="{AC857668-C587-47B1-969E-A86670C6812F}" sibTransId="{64E8ADC5-B8ED-47FC-B4A7-BAD00FC7A189}"/>
    <dgm:cxn modelId="{9C13229F-2C01-4DF0-BAE7-2E9DC3024656}" type="presOf" srcId="{0C5EC57D-7419-4A07-AD7E-1136BF41718D}" destId="{C70B5613-F520-4616-AC32-855E1A2E9DF1}" srcOrd="0" destOrd="0" presId="urn:microsoft.com/office/officeart/2005/8/layout/hProcess11"/>
    <dgm:cxn modelId="{9F6480DC-126D-408C-9083-CFAC9D829853}" type="presOf" srcId="{CA4C6DD9-1D7A-4729-BA08-107374E0C737}" destId="{99E663C9-FCF0-4627-AFF9-4CA857BFD315}" srcOrd="0" destOrd="0" presId="urn:microsoft.com/office/officeart/2005/8/layout/hProcess11"/>
    <dgm:cxn modelId="{6FD0E478-30E5-45D0-99EC-816690AA595D}" srcId="{76BF5DA8-5973-4214-ACF7-60BE9805A8DD}" destId="{4B6AC331-2507-49E2-884C-269A88202C77}" srcOrd="1" destOrd="0" parTransId="{9E19EBD8-06AD-4D1D-80B2-1EF871368623}" sibTransId="{2DBE1815-3DB9-4D6F-A881-60BB30A723F4}"/>
    <dgm:cxn modelId="{D94C10EC-37B9-44F3-A14B-08C287742458}" type="presParOf" srcId="{CF71DCD2-5D35-4461-B457-61424CCE5A97}" destId="{1953C15C-3102-4EAE-AAF3-7B2A43FFAEFF}" srcOrd="0" destOrd="0" presId="urn:microsoft.com/office/officeart/2005/8/layout/hProcess11"/>
    <dgm:cxn modelId="{0B83AF1A-ABE7-4DFF-B91E-885596FEB40D}" type="presParOf" srcId="{CF71DCD2-5D35-4461-B457-61424CCE5A97}" destId="{C00F3A84-6BB8-4A4C-AE65-8ECADE60C924}" srcOrd="1" destOrd="0" presId="urn:microsoft.com/office/officeart/2005/8/layout/hProcess11"/>
    <dgm:cxn modelId="{398D76D3-B6F3-4AE2-B3C6-48D7CD67AA15}" type="presParOf" srcId="{C00F3A84-6BB8-4A4C-AE65-8ECADE60C924}" destId="{20F17CB5-3E30-47B5-83CE-A4CC5D07995A}" srcOrd="0" destOrd="0" presId="urn:microsoft.com/office/officeart/2005/8/layout/hProcess11"/>
    <dgm:cxn modelId="{CD322F17-49DE-4EE4-A4F8-6E52ED59A383}" type="presParOf" srcId="{20F17CB5-3E30-47B5-83CE-A4CC5D07995A}" destId="{2F5F28B8-B38B-48BA-A24A-23F65BB13070}" srcOrd="0" destOrd="0" presId="urn:microsoft.com/office/officeart/2005/8/layout/hProcess11"/>
    <dgm:cxn modelId="{69355B0B-5F12-46E8-A94A-5F8630251DD0}" type="presParOf" srcId="{20F17CB5-3E30-47B5-83CE-A4CC5D07995A}" destId="{5CA19715-1365-4EDA-BA7D-96BF813AD80C}" srcOrd="1" destOrd="0" presId="urn:microsoft.com/office/officeart/2005/8/layout/hProcess11"/>
    <dgm:cxn modelId="{F53AA363-7CCD-409E-AB9C-9719477C52F4}" type="presParOf" srcId="{20F17CB5-3E30-47B5-83CE-A4CC5D07995A}" destId="{D0A510E1-A4D7-4FA1-BF3D-D7915A042A19}" srcOrd="2" destOrd="0" presId="urn:microsoft.com/office/officeart/2005/8/layout/hProcess11"/>
    <dgm:cxn modelId="{EDC8D213-F2C6-46CC-A465-526E293893EA}" type="presParOf" srcId="{C00F3A84-6BB8-4A4C-AE65-8ECADE60C924}" destId="{16317F5E-D10F-4E5B-8F09-8F1AC7684861}" srcOrd="1" destOrd="0" presId="urn:microsoft.com/office/officeart/2005/8/layout/hProcess11"/>
    <dgm:cxn modelId="{22FE3966-F70B-4AD2-9DC1-C2CA1BC9DDCC}" type="presParOf" srcId="{C00F3A84-6BB8-4A4C-AE65-8ECADE60C924}" destId="{78A06E8D-9BA2-4403-9EB6-011FF6916CC3}" srcOrd="2" destOrd="0" presId="urn:microsoft.com/office/officeart/2005/8/layout/hProcess11"/>
    <dgm:cxn modelId="{E1D33654-1D39-4F7A-A040-19D84366071D}" type="presParOf" srcId="{78A06E8D-9BA2-4403-9EB6-011FF6916CC3}" destId="{EB67BD72-DF1B-45FB-B22A-DA15B878CCA5}" srcOrd="0" destOrd="0" presId="urn:microsoft.com/office/officeart/2005/8/layout/hProcess11"/>
    <dgm:cxn modelId="{6030E166-3C62-4F3C-8553-37A7C76FA373}" type="presParOf" srcId="{78A06E8D-9BA2-4403-9EB6-011FF6916CC3}" destId="{F2990F47-CB3D-44F6-884C-5F7F25520468}" srcOrd="1" destOrd="0" presId="urn:microsoft.com/office/officeart/2005/8/layout/hProcess11"/>
    <dgm:cxn modelId="{3B63BE4A-E10D-459F-AA3C-9F3ECADB7B6E}" type="presParOf" srcId="{78A06E8D-9BA2-4403-9EB6-011FF6916CC3}" destId="{846FC1EB-DCB6-4A57-9413-D1B5384CA413}" srcOrd="2" destOrd="0" presId="urn:microsoft.com/office/officeart/2005/8/layout/hProcess11"/>
    <dgm:cxn modelId="{5441AC84-C65B-438B-975C-E6666920431A}" type="presParOf" srcId="{C00F3A84-6BB8-4A4C-AE65-8ECADE60C924}" destId="{DE98A8D3-619B-4489-BF89-C1FDDD1315C4}" srcOrd="3" destOrd="0" presId="urn:microsoft.com/office/officeart/2005/8/layout/hProcess11"/>
    <dgm:cxn modelId="{778F8EC8-32D9-43DF-956D-10ECD3C1423B}" type="presParOf" srcId="{C00F3A84-6BB8-4A4C-AE65-8ECADE60C924}" destId="{44D5F18E-7E43-4630-B58A-651DBB06427E}" srcOrd="4" destOrd="0" presId="urn:microsoft.com/office/officeart/2005/8/layout/hProcess11"/>
    <dgm:cxn modelId="{D538BDE5-4BD7-41D0-8CB0-FEC4C7EF2545}" type="presParOf" srcId="{44D5F18E-7E43-4630-B58A-651DBB06427E}" destId="{99E663C9-FCF0-4627-AFF9-4CA857BFD315}" srcOrd="0" destOrd="0" presId="urn:microsoft.com/office/officeart/2005/8/layout/hProcess11"/>
    <dgm:cxn modelId="{2340F414-F938-4F76-A336-64AA314B0AD6}" type="presParOf" srcId="{44D5F18E-7E43-4630-B58A-651DBB06427E}" destId="{70341755-8CF1-4EA0-87CA-BD1678579C47}" srcOrd="1" destOrd="0" presId="urn:microsoft.com/office/officeart/2005/8/layout/hProcess11"/>
    <dgm:cxn modelId="{7DE88FF1-0078-4A7D-B2D3-DA06C6C2501F}" type="presParOf" srcId="{44D5F18E-7E43-4630-B58A-651DBB06427E}" destId="{9122473C-65E1-4827-8C04-7606189AC468}" srcOrd="2" destOrd="0" presId="urn:microsoft.com/office/officeart/2005/8/layout/hProcess11"/>
    <dgm:cxn modelId="{B22880A3-3EAD-4643-8572-271AFA36D7B4}" type="presParOf" srcId="{C00F3A84-6BB8-4A4C-AE65-8ECADE60C924}" destId="{D4023DB1-1BE2-47A0-A37B-08FDB721EFB2}" srcOrd="5" destOrd="0" presId="urn:microsoft.com/office/officeart/2005/8/layout/hProcess11"/>
    <dgm:cxn modelId="{E52EDA71-EF59-40C4-99CD-9D4DA33B6510}" type="presParOf" srcId="{C00F3A84-6BB8-4A4C-AE65-8ECADE60C924}" destId="{09020FCB-257C-4A89-8CFF-106157FA5868}" srcOrd="6" destOrd="0" presId="urn:microsoft.com/office/officeart/2005/8/layout/hProcess11"/>
    <dgm:cxn modelId="{5860D834-3BC5-40D6-B8C4-9EB7267D6C2E}" type="presParOf" srcId="{09020FCB-257C-4A89-8CFF-106157FA5868}" destId="{C70B5613-F520-4616-AC32-855E1A2E9DF1}" srcOrd="0" destOrd="0" presId="urn:microsoft.com/office/officeart/2005/8/layout/hProcess11"/>
    <dgm:cxn modelId="{B03A0653-D57D-47F3-8823-E81E4FCF5C45}" type="presParOf" srcId="{09020FCB-257C-4A89-8CFF-106157FA5868}" destId="{5464BE49-FD35-4D79-A188-68B0A9F06265}" srcOrd="1" destOrd="0" presId="urn:microsoft.com/office/officeart/2005/8/layout/hProcess11"/>
    <dgm:cxn modelId="{96EEF078-B68C-460D-87C4-AD31883BF49D}" type="presParOf" srcId="{09020FCB-257C-4A89-8CFF-106157FA5868}" destId="{44B3DC69-361F-4C4B-BFC1-BB6F9E42D17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0AB9DA-B3C7-4BD6-9039-B0A69AE72D90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CCF9B05-3EE6-4494-B8A5-CD234420A235}">
      <dgm:prSet custT="1"/>
      <dgm:spPr/>
      <dgm:t>
        <a:bodyPr/>
        <a:lstStyle/>
        <a:p>
          <a:r>
            <a:rPr lang="en-US" sz="20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dugi" panose="020B0502040204020203" pitchFamily="34" charset="0"/>
            </a:rPr>
            <a:t>300,378 </a:t>
          </a:r>
        </a:p>
        <a:p>
          <a:r>
            <a:rPr lang="en-US" sz="2000" dirty="0" smtClean="0">
              <a:latin typeface="Gadugi" panose="020B0502040204020203" pitchFamily="34" charset="0"/>
            </a:rPr>
            <a:t>IHCP Applications received since January 27, 2015</a:t>
          </a:r>
          <a:endParaRPr lang="en-US" sz="2000" dirty="0">
            <a:latin typeface="Gadugi" panose="020B0502040204020203" pitchFamily="34" charset="0"/>
          </a:endParaRPr>
        </a:p>
      </dgm:t>
    </dgm:pt>
    <dgm:pt modelId="{DE80BF28-3AA2-495B-A2F0-735E32AB1175}" type="parTrans" cxnId="{A437B854-BA97-4713-91A4-2F7EB4E519AB}">
      <dgm:prSet/>
      <dgm:spPr/>
      <dgm:t>
        <a:bodyPr/>
        <a:lstStyle/>
        <a:p>
          <a:endParaRPr lang="en-US"/>
        </a:p>
      </dgm:t>
    </dgm:pt>
    <dgm:pt modelId="{9F32AB0F-49A0-4640-93FB-C21C4517212A}" type="sibTrans" cxnId="{A437B854-BA97-4713-91A4-2F7EB4E519AB}">
      <dgm:prSet/>
      <dgm:spPr/>
      <dgm:t>
        <a:bodyPr/>
        <a:lstStyle/>
        <a:p>
          <a:endParaRPr lang="en-US"/>
        </a:p>
      </dgm:t>
    </dgm:pt>
    <dgm:pt modelId="{920B401B-CFB3-4379-B54E-5B2865F57241}">
      <dgm:prSet phldrT="[Text]" custT="1"/>
      <dgm:spPr/>
      <dgm:t>
        <a:bodyPr/>
        <a:lstStyle/>
        <a:p>
          <a:endParaRPr lang="en-US" sz="2000" b="0" cap="none" spc="0" dirty="0" smtClean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r>
            <a:rPr lang="en-US" sz="20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dugi" panose="020B0502040204020203" pitchFamily="34" charset="0"/>
            </a:rPr>
            <a:t>1,926 </a:t>
          </a:r>
        </a:p>
        <a:p>
          <a:r>
            <a:rPr lang="en-US" sz="20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dugi" panose="020B0502040204020203" pitchFamily="34" charset="0"/>
            </a:rPr>
            <a:t>Average number of IHCP applications per day</a:t>
          </a:r>
        </a:p>
        <a:p>
          <a:r>
            <a:rPr lang="en-US" sz="20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endParaRPr lang="en-US" sz="20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C2EF582-F80B-4A13-93A9-0250071A4B6C}" type="parTrans" cxnId="{06F26CE9-C1FA-4E30-85B0-8C3EDE4358FB}">
      <dgm:prSet/>
      <dgm:spPr/>
      <dgm:t>
        <a:bodyPr/>
        <a:lstStyle/>
        <a:p>
          <a:endParaRPr lang="en-US"/>
        </a:p>
      </dgm:t>
    </dgm:pt>
    <dgm:pt modelId="{E50D7740-D137-4030-B88F-EE3E322AFDFC}" type="sibTrans" cxnId="{06F26CE9-C1FA-4E30-85B0-8C3EDE4358FB}">
      <dgm:prSet/>
      <dgm:spPr/>
      <dgm:t>
        <a:bodyPr/>
        <a:lstStyle/>
        <a:p>
          <a:endParaRPr lang="en-US"/>
        </a:p>
      </dgm:t>
    </dgm:pt>
    <dgm:pt modelId="{7A724185-D946-468B-A4F0-D89070D1664B}">
      <dgm:prSet phldrT="[Text]" custT="1"/>
      <dgm:spPr/>
      <dgm:t>
        <a:bodyPr/>
        <a:lstStyle/>
        <a:p>
          <a:r>
            <a:rPr lang="en-US" sz="18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dugi" panose="020B0502040204020203" pitchFamily="34" charset="0"/>
            </a:rPr>
            <a:t>197,498  </a:t>
          </a:r>
        </a:p>
        <a:p>
          <a:r>
            <a:rPr lang="en-US" sz="18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dugi" panose="020B0502040204020203" pitchFamily="34" charset="0"/>
            </a:rPr>
            <a:t>Total number of applications that were submitted on-line</a:t>
          </a:r>
        </a:p>
      </dgm:t>
    </dgm:pt>
    <dgm:pt modelId="{FAA97865-3BDC-427D-BC31-48940B357733}" type="parTrans" cxnId="{69ADA0CB-CF59-4720-8A50-E5C3FD367DBF}">
      <dgm:prSet/>
      <dgm:spPr/>
      <dgm:t>
        <a:bodyPr/>
        <a:lstStyle/>
        <a:p>
          <a:endParaRPr lang="en-US"/>
        </a:p>
      </dgm:t>
    </dgm:pt>
    <dgm:pt modelId="{A9CE2D52-F145-437B-BD5F-81C6F3E9907C}" type="sibTrans" cxnId="{69ADA0CB-CF59-4720-8A50-E5C3FD367DBF}">
      <dgm:prSet/>
      <dgm:spPr/>
      <dgm:t>
        <a:bodyPr/>
        <a:lstStyle/>
        <a:p>
          <a:endParaRPr lang="en-US"/>
        </a:p>
      </dgm:t>
    </dgm:pt>
    <dgm:pt modelId="{D0BD2D1D-2FE5-413E-B103-B0DDD96AF510}" type="pres">
      <dgm:prSet presAssocID="{D10AB9DA-B3C7-4BD6-9039-B0A69AE72D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F8E7651-C436-4A71-A1C8-235D1ABA3A6D}" type="pres">
      <dgm:prSet presAssocID="{D10AB9DA-B3C7-4BD6-9039-B0A69AE72D90}" presName="Name1" presStyleCnt="0"/>
      <dgm:spPr/>
      <dgm:t>
        <a:bodyPr/>
        <a:lstStyle/>
        <a:p>
          <a:endParaRPr lang="en-US"/>
        </a:p>
      </dgm:t>
    </dgm:pt>
    <dgm:pt modelId="{335BAA9E-F6FE-44F5-8DB7-ECFD2E499195}" type="pres">
      <dgm:prSet presAssocID="{D10AB9DA-B3C7-4BD6-9039-B0A69AE72D90}" presName="cycle" presStyleCnt="0"/>
      <dgm:spPr/>
      <dgm:t>
        <a:bodyPr/>
        <a:lstStyle/>
        <a:p>
          <a:endParaRPr lang="en-US"/>
        </a:p>
      </dgm:t>
    </dgm:pt>
    <dgm:pt modelId="{19D0411D-52A8-4A92-A6A3-91DC77DFF91F}" type="pres">
      <dgm:prSet presAssocID="{D10AB9DA-B3C7-4BD6-9039-B0A69AE72D90}" presName="srcNode" presStyleLbl="node1" presStyleIdx="0" presStyleCnt="3"/>
      <dgm:spPr/>
      <dgm:t>
        <a:bodyPr/>
        <a:lstStyle/>
        <a:p>
          <a:endParaRPr lang="en-US"/>
        </a:p>
      </dgm:t>
    </dgm:pt>
    <dgm:pt modelId="{55FC751A-EE80-4B8E-B50A-777F972D2096}" type="pres">
      <dgm:prSet presAssocID="{D10AB9DA-B3C7-4BD6-9039-B0A69AE72D90}" presName="conn" presStyleLbl="parChTrans1D2" presStyleIdx="0" presStyleCnt="1"/>
      <dgm:spPr/>
      <dgm:t>
        <a:bodyPr/>
        <a:lstStyle/>
        <a:p>
          <a:endParaRPr lang="en-US"/>
        </a:p>
      </dgm:t>
    </dgm:pt>
    <dgm:pt modelId="{45FE56EB-65D6-4E98-B9AA-44B096D79366}" type="pres">
      <dgm:prSet presAssocID="{D10AB9DA-B3C7-4BD6-9039-B0A69AE72D90}" presName="extraNode" presStyleLbl="node1" presStyleIdx="0" presStyleCnt="3"/>
      <dgm:spPr/>
      <dgm:t>
        <a:bodyPr/>
        <a:lstStyle/>
        <a:p>
          <a:endParaRPr lang="en-US"/>
        </a:p>
      </dgm:t>
    </dgm:pt>
    <dgm:pt modelId="{6CDDE800-5157-446D-8CF4-7C4DC99D5E3D}" type="pres">
      <dgm:prSet presAssocID="{D10AB9DA-B3C7-4BD6-9039-B0A69AE72D90}" presName="dstNode" presStyleLbl="node1" presStyleIdx="0" presStyleCnt="3"/>
      <dgm:spPr/>
      <dgm:t>
        <a:bodyPr/>
        <a:lstStyle/>
        <a:p>
          <a:endParaRPr lang="en-US"/>
        </a:p>
      </dgm:t>
    </dgm:pt>
    <dgm:pt modelId="{2E91C278-8458-4247-A0C1-CBCBB081172B}" type="pres">
      <dgm:prSet presAssocID="{ACCF9B05-3EE6-4494-B8A5-CD234420A23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B1133-BBFB-4587-99B3-E413742F8484}" type="pres">
      <dgm:prSet presAssocID="{ACCF9B05-3EE6-4494-B8A5-CD234420A235}" presName="accent_1" presStyleCnt="0"/>
      <dgm:spPr/>
      <dgm:t>
        <a:bodyPr/>
        <a:lstStyle/>
        <a:p>
          <a:endParaRPr lang="en-US"/>
        </a:p>
      </dgm:t>
    </dgm:pt>
    <dgm:pt modelId="{8183A1EF-F7CE-443C-AE9E-2C65545EC56A}" type="pres">
      <dgm:prSet presAssocID="{ACCF9B05-3EE6-4494-B8A5-CD234420A235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6B81ED51-772F-4B78-979E-2D42B137BF60}" type="pres">
      <dgm:prSet presAssocID="{920B401B-CFB3-4379-B54E-5B2865F5724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D848D-4010-4FA1-B2BF-F3806E1F7D1A}" type="pres">
      <dgm:prSet presAssocID="{920B401B-CFB3-4379-B54E-5B2865F57241}" presName="accent_2" presStyleCnt="0"/>
      <dgm:spPr/>
      <dgm:t>
        <a:bodyPr/>
        <a:lstStyle/>
        <a:p>
          <a:endParaRPr lang="en-US"/>
        </a:p>
      </dgm:t>
    </dgm:pt>
    <dgm:pt modelId="{497C5D5D-34C0-4DD1-BDBE-9D649A3C1B85}" type="pres">
      <dgm:prSet presAssocID="{920B401B-CFB3-4379-B54E-5B2865F57241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014A3CE8-EBC1-487C-B48F-FEBFEFB2B656}" type="pres">
      <dgm:prSet presAssocID="{7A724185-D946-468B-A4F0-D89070D1664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1E674-D9D2-4E65-9F34-46EC3649CE34}" type="pres">
      <dgm:prSet presAssocID="{7A724185-D946-468B-A4F0-D89070D1664B}" presName="accent_3" presStyleCnt="0"/>
      <dgm:spPr/>
      <dgm:t>
        <a:bodyPr/>
        <a:lstStyle/>
        <a:p>
          <a:endParaRPr lang="en-US"/>
        </a:p>
      </dgm:t>
    </dgm:pt>
    <dgm:pt modelId="{C63D639C-18AD-4F5F-8A35-A52D0A7FBF1F}" type="pres">
      <dgm:prSet presAssocID="{7A724185-D946-468B-A4F0-D89070D1664B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A437B854-BA97-4713-91A4-2F7EB4E519AB}" srcId="{D10AB9DA-B3C7-4BD6-9039-B0A69AE72D90}" destId="{ACCF9B05-3EE6-4494-B8A5-CD234420A235}" srcOrd="0" destOrd="0" parTransId="{DE80BF28-3AA2-495B-A2F0-735E32AB1175}" sibTransId="{9F32AB0F-49A0-4640-93FB-C21C4517212A}"/>
    <dgm:cxn modelId="{BA0558EA-106C-42EE-A31A-1A012E951E3D}" type="presOf" srcId="{920B401B-CFB3-4379-B54E-5B2865F57241}" destId="{6B81ED51-772F-4B78-979E-2D42B137BF60}" srcOrd="0" destOrd="0" presId="urn:microsoft.com/office/officeart/2008/layout/VerticalCurvedList"/>
    <dgm:cxn modelId="{C6CD7F34-E6C7-4C5F-94F0-80426F085777}" type="presOf" srcId="{D10AB9DA-B3C7-4BD6-9039-B0A69AE72D90}" destId="{D0BD2D1D-2FE5-413E-B103-B0DDD96AF510}" srcOrd="0" destOrd="0" presId="urn:microsoft.com/office/officeart/2008/layout/VerticalCurvedList"/>
    <dgm:cxn modelId="{FB986A8B-7BBA-4294-A569-C630669A3263}" type="presOf" srcId="{ACCF9B05-3EE6-4494-B8A5-CD234420A235}" destId="{2E91C278-8458-4247-A0C1-CBCBB081172B}" srcOrd="0" destOrd="0" presId="urn:microsoft.com/office/officeart/2008/layout/VerticalCurvedList"/>
    <dgm:cxn modelId="{06F26CE9-C1FA-4E30-85B0-8C3EDE4358FB}" srcId="{D10AB9DA-B3C7-4BD6-9039-B0A69AE72D90}" destId="{920B401B-CFB3-4379-B54E-5B2865F57241}" srcOrd="1" destOrd="0" parTransId="{1C2EF582-F80B-4A13-93A9-0250071A4B6C}" sibTransId="{E50D7740-D137-4030-B88F-EE3E322AFDFC}"/>
    <dgm:cxn modelId="{FAD08304-9091-4E6A-BEFA-548EA8CDBF02}" type="presOf" srcId="{9F32AB0F-49A0-4640-93FB-C21C4517212A}" destId="{55FC751A-EE80-4B8E-B50A-777F972D2096}" srcOrd="0" destOrd="0" presId="urn:microsoft.com/office/officeart/2008/layout/VerticalCurvedList"/>
    <dgm:cxn modelId="{69ADA0CB-CF59-4720-8A50-E5C3FD367DBF}" srcId="{D10AB9DA-B3C7-4BD6-9039-B0A69AE72D90}" destId="{7A724185-D946-468B-A4F0-D89070D1664B}" srcOrd="2" destOrd="0" parTransId="{FAA97865-3BDC-427D-BC31-48940B357733}" sibTransId="{A9CE2D52-F145-437B-BD5F-81C6F3E9907C}"/>
    <dgm:cxn modelId="{63AFCEF4-5C3C-4C5F-A04C-A3B9D7ABDB0F}" type="presOf" srcId="{7A724185-D946-468B-A4F0-D89070D1664B}" destId="{014A3CE8-EBC1-487C-B48F-FEBFEFB2B656}" srcOrd="0" destOrd="0" presId="urn:microsoft.com/office/officeart/2008/layout/VerticalCurvedList"/>
    <dgm:cxn modelId="{7876015E-5C80-4C7C-B7F4-3D4AC7DFC096}" type="presParOf" srcId="{D0BD2D1D-2FE5-413E-B103-B0DDD96AF510}" destId="{3F8E7651-C436-4A71-A1C8-235D1ABA3A6D}" srcOrd="0" destOrd="0" presId="urn:microsoft.com/office/officeart/2008/layout/VerticalCurvedList"/>
    <dgm:cxn modelId="{E05F4163-EF6C-45B9-BC5E-1698D31D20B9}" type="presParOf" srcId="{3F8E7651-C436-4A71-A1C8-235D1ABA3A6D}" destId="{335BAA9E-F6FE-44F5-8DB7-ECFD2E499195}" srcOrd="0" destOrd="0" presId="urn:microsoft.com/office/officeart/2008/layout/VerticalCurvedList"/>
    <dgm:cxn modelId="{7A9940E2-F11C-49F2-8C1B-D724D3D9B6FB}" type="presParOf" srcId="{335BAA9E-F6FE-44F5-8DB7-ECFD2E499195}" destId="{19D0411D-52A8-4A92-A6A3-91DC77DFF91F}" srcOrd="0" destOrd="0" presId="urn:microsoft.com/office/officeart/2008/layout/VerticalCurvedList"/>
    <dgm:cxn modelId="{7E2F07A4-DA36-47ED-B46F-68298E8130B9}" type="presParOf" srcId="{335BAA9E-F6FE-44F5-8DB7-ECFD2E499195}" destId="{55FC751A-EE80-4B8E-B50A-777F972D2096}" srcOrd="1" destOrd="0" presId="urn:microsoft.com/office/officeart/2008/layout/VerticalCurvedList"/>
    <dgm:cxn modelId="{4CC8C58E-4874-4580-A04E-C0495321C267}" type="presParOf" srcId="{335BAA9E-F6FE-44F5-8DB7-ECFD2E499195}" destId="{45FE56EB-65D6-4E98-B9AA-44B096D79366}" srcOrd="2" destOrd="0" presId="urn:microsoft.com/office/officeart/2008/layout/VerticalCurvedList"/>
    <dgm:cxn modelId="{049C2951-0EE7-4D60-AE15-FB24DA3C2273}" type="presParOf" srcId="{335BAA9E-F6FE-44F5-8DB7-ECFD2E499195}" destId="{6CDDE800-5157-446D-8CF4-7C4DC99D5E3D}" srcOrd="3" destOrd="0" presId="urn:microsoft.com/office/officeart/2008/layout/VerticalCurvedList"/>
    <dgm:cxn modelId="{06F3AA41-EE4F-4D08-A5C0-B855B10E4065}" type="presParOf" srcId="{3F8E7651-C436-4A71-A1C8-235D1ABA3A6D}" destId="{2E91C278-8458-4247-A0C1-CBCBB081172B}" srcOrd="1" destOrd="0" presId="urn:microsoft.com/office/officeart/2008/layout/VerticalCurvedList"/>
    <dgm:cxn modelId="{2EC0B5A0-9258-4C69-803A-BD0E4AEF999D}" type="presParOf" srcId="{3F8E7651-C436-4A71-A1C8-235D1ABA3A6D}" destId="{F5DB1133-BBFB-4587-99B3-E413742F8484}" srcOrd="2" destOrd="0" presId="urn:microsoft.com/office/officeart/2008/layout/VerticalCurvedList"/>
    <dgm:cxn modelId="{579F461B-4A46-438E-894D-B582BFC006A8}" type="presParOf" srcId="{F5DB1133-BBFB-4587-99B3-E413742F8484}" destId="{8183A1EF-F7CE-443C-AE9E-2C65545EC56A}" srcOrd="0" destOrd="0" presId="urn:microsoft.com/office/officeart/2008/layout/VerticalCurvedList"/>
    <dgm:cxn modelId="{6E838C89-F985-4811-8EBB-246A04F33604}" type="presParOf" srcId="{3F8E7651-C436-4A71-A1C8-235D1ABA3A6D}" destId="{6B81ED51-772F-4B78-979E-2D42B137BF60}" srcOrd="3" destOrd="0" presId="urn:microsoft.com/office/officeart/2008/layout/VerticalCurvedList"/>
    <dgm:cxn modelId="{DE719201-DD12-40B8-BB20-CCBB72E0B444}" type="presParOf" srcId="{3F8E7651-C436-4A71-A1C8-235D1ABA3A6D}" destId="{998D848D-4010-4FA1-B2BF-F3806E1F7D1A}" srcOrd="4" destOrd="0" presId="urn:microsoft.com/office/officeart/2008/layout/VerticalCurvedList"/>
    <dgm:cxn modelId="{5DA77A47-94BE-4C76-8316-C909E8A750C9}" type="presParOf" srcId="{998D848D-4010-4FA1-B2BF-F3806E1F7D1A}" destId="{497C5D5D-34C0-4DD1-BDBE-9D649A3C1B85}" srcOrd="0" destOrd="0" presId="urn:microsoft.com/office/officeart/2008/layout/VerticalCurvedList"/>
    <dgm:cxn modelId="{2B64ACCA-EB35-422D-926C-3FC09026972B}" type="presParOf" srcId="{3F8E7651-C436-4A71-A1C8-235D1ABA3A6D}" destId="{014A3CE8-EBC1-487C-B48F-FEBFEFB2B656}" srcOrd="5" destOrd="0" presId="urn:microsoft.com/office/officeart/2008/layout/VerticalCurvedList"/>
    <dgm:cxn modelId="{15FB90A6-772D-46D0-B939-A731F7B48FD0}" type="presParOf" srcId="{3F8E7651-C436-4A71-A1C8-235D1ABA3A6D}" destId="{0941E674-D9D2-4E65-9F34-46EC3649CE34}" srcOrd="6" destOrd="0" presId="urn:microsoft.com/office/officeart/2008/layout/VerticalCurvedList"/>
    <dgm:cxn modelId="{762B762F-10E0-42EE-9483-790FFDA2175E}" type="presParOf" srcId="{0941E674-D9D2-4E65-9F34-46EC3649CE34}" destId="{C63D639C-18AD-4F5F-8A35-A52D0A7FBF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9186B0-E3BA-4EB0-A851-3DA641DDBED3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2FAB77F-243E-451B-9167-25FE30DB1F56}" type="pres">
      <dgm:prSet presAssocID="{539186B0-E3BA-4EB0-A851-3DA641DDBE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E0D0D15-4CFC-4194-8812-085EFCED8B43}" type="presOf" srcId="{539186B0-E3BA-4EB0-A851-3DA641DDBED3}" destId="{32FAB77F-243E-451B-9167-25FE30DB1F5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9186B0-E3BA-4EB0-A851-3DA641DDBED3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2FAB77F-243E-451B-9167-25FE30DB1F56}" type="pres">
      <dgm:prSet presAssocID="{539186B0-E3BA-4EB0-A851-3DA641DDBE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87A4D16-D6D5-4C64-AC34-0D26738198DF}" type="presOf" srcId="{539186B0-E3BA-4EB0-A851-3DA641DDBED3}" destId="{32FAB77F-243E-451B-9167-25FE30DB1F5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9186B0-E3BA-4EB0-A851-3DA641DDBED3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2FAB77F-243E-451B-9167-25FE30DB1F56}" type="pres">
      <dgm:prSet presAssocID="{539186B0-E3BA-4EB0-A851-3DA641DDBE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26982B2-49C8-4149-9C22-274D6A70351A}" type="presOf" srcId="{539186B0-E3BA-4EB0-A851-3DA641DDBED3}" destId="{32FAB77F-243E-451B-9167-25FE30DB1F5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3C15C-3102-4EAE-AAF3-7B2A43FFAEFF}">
      <dsp:nvSpPr>
        <dsp:cNvPr id="0" name=""/>
        <dsp:cNvSpPr/>
      </dsp:nvSpPr>
      <dsp:spPr>
        <a:xfrm>
          <a:off x="0" y="1219199"/>
          <a:ext cx="8124092" cy="1625600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F28B8-B38B-48BA-A24A-23F65BB13070}">
      <dsp:nvSpPr>
        <dsp:cNvPr id="0" name=""/>
        <dsp:cNvSpPr/>
      </dsp:nvSpPr>
      <dsp:spPr>
        <a:xfrm>
          <a:off x="3659" y="0"/>
          <a:ext cx="1760087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baseline="30000" dirty="0" smtClean="0"/>
            <a:t>Jan 27, 2015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baseline="30000" dirty="0" smtClean="0"/>
            <a:t>State starts taking HIP 2.0 applications</a:t>
          </a:r>
          <a:endParaRPr lang="en-US" sz="2400" b="0" kern="1200" baseline="30000" dirty="0"/>
        </a:p>
      </dsp:txBody>
      <dsp:txXfrm>
        <a:off x="3659" y="0"/>
        <a:ext cx="1760087" cy="1625600"/>
      </dsp:txXfrm>
    </dsp:sp>
    <dsp:sp modelId="{5CA19715-1365-4EDA-BA7D-96BF813AD80C}">
      <dsp:nvSpPr>
        <dsp:cNvPr id="0" name=""/>
        <dsp:cNvSpPr/>
      </dsp:nvSpPr>
      <dsp:spPr>
        <a:xfrm>
          <a:off x="680503" y="1828800"/>
          <a:ext cx="406400" cy="4064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67BD72-DF1B-45FB-B22A-DA15B878CCA5}">
      <dsp:nvSpPr>
        <dsp:cNvPr id="0" name=""/>
        <dsp:cNvSpPr/>
      </dsp:nvSpPr>
      <dsp:spPr>
        <a:xfrm>
          <a:off x="1851751" y="2438399"/>
          <a:ext cx="1760087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+mn-lt"/>
            </a:rPr>
            <a:t>Feb 1, 2015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 smtClean="0">
            <a:latin typeface="+mn-lt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+mn-lt"/>
            </a:rPr>
            <a:t>HIP 2.0 coverage begins</a:t>
          </a:r>
        </a:p>
      </dsp:txBody>
      <dsp:txXfrm>
        <a:off x="1851751" y="2438399"/>
        <a:ext cx="1760087" cy="1625600"/>
      </dsp:txXfrm>
    </dsp:sp>
    <dsp:sp modelId="{F2990F47-CB3D-44F6-884C-5F7F25520468}">
      <dsp:nvSpPr>
        <dsp:cNvPr id="0" name=""/>
        <dsp:cNvSpPr/>
      </dsp:nvSpPr>
      <dsp:spPr>
        <a:xfrm>
          <a:off x="2528595" y="1828800"/>
          <a:ext cx="406400" cy="4064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663C9-FCF0-4627-AFF9-4CA857BFD315}">
      <dsp:nvSpPr>
        <dsp:cNvPr id="0" name=""/>
        <dsp:cNvSpPr/>
      </dsp:nvSpPr>
      <dsp:spPr>
        <a:xfrm>
          <a:off x="3699843" y="0"/>
          <a:ext cx="1760087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May 4, 2015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latin typeface="+mn-lt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Gateway to Work Program begins</a:t>
          </a:r>
          <a:endParaRPr lang="en-US" sz="1600" kern="1200" dirty="0">
            <a:latin typeface="+mn-lt"/>
          </a:endParaRPr>
        </a:p>
      </dsp:txBody>
      <dsp:txXfrm>
        <a:off x="3699843" y="0"/>
        <a:ext cx="1760087" cy="1625600"/>
      </dsp:txXfrm>
    </dsp:sp>
    <dsp:sp modelId="{70341755-8CF1-4EA0-87CA-BD1678579C47}">
      <dsp:nvSpPr>
        <dsp:cNvPr id="0" name=""/>
        <dsp:cNvSpPr/>
      </dsp:nvSpPr>
      <dsp:spPr>
        <a:xfrm>
          <a:off x="4376687" y="1828800"/>
          <a:ext cx="406400" cy="4064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B5613-F520-4616-AC32-855E1A2E9DF1}">
      <dsp:nvSpPr>
        <dsp:cNvPr id="0" name=""/>
        <dsp:cNvSpPr/>
      </dsp:nvSpPr>
      <dsp:spPr>
        <a:xfrm>
          <a:off x="5547935" y="2438399"/>
          <a:ext cx="1760087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30000" dirty="0" smtClean="0"/>
            <a:t>July 1, 2015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30000" dirty="0" smtClean="0"/>
            <a:t>HIP Link begins</a:t>
          </a:r>
        </a:p>
      </dsp:txBody>
      <dsp:txXfrm>
        <a:off x="5547935" y="2438399"/>
        <a:ext cx="1760087" cy="1625600"/>
      </dsp:txXfrm>
    </dsp:sp>
    <dsp:sp modelId="{5464BE49-FD35-4D79-A188-68B0A9F06265}">
      <dsp:nvSpPr>
        <dsp:cNvPr id="0" name=""/>
        <dsp:cNvSpPr/>
      </dsp:nvSpPr>
      <dsp:spPr>
        <a:xfrm>
          <a:off x="6224779" y="1828800"/>
          <a:ext cx="406400" cy="4064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DDA8B-7F42-4AEE-939E-AA3C859C013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FDCD4-9267-4A47-A6EC-D2A55D5CE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82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3DC0E-1A3F-48BA-8B4C-3291DBA2C432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66838-D2D1-4CAD-8665-51FB848BDB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48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DDFDB-A023-451D-A746-A0967176BB0F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10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62" tIns="46582" rIns="93162" bIns="46582"/>
          <a:lstStyle/>
          <a:p>
            <a:endParaRPr lang="en-US" alt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82391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FF6600"/>
              </a:buClr>
              <a:buFont typeface="Wingdings" panose="05000000000000000000" pitchFamily="2" charset="2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66838-D2D1-4CAD-8665-51FB848BDBB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7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66838-D2D1-4CAD-8665-51FB848BDBB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30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66838-D2D1-4CAD-8665-51FB848BDBB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66838-D2D1-4CAD-8665-51FB848BDBB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42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66838-D2D1-4CAD-8665-51FB848BDBB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4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47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B696724-F393-473B-AE41-628912C0AD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84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2B257-037A-4493-BB5A-CFD86001BD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6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1BECE-6C71-4F1C-8D33-AB02775C73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81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7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8816DCD-EB98-43E6-BFA4-5ADA5BA9E2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26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219B-D00C-4063-ABDD-FFDFB51185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32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219B-D00C-4063-ABDD-FFDFB51185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96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219B-D00C-4063-ABDD-FFDFB51185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8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219B-D00C-4063-ABDD-FFDFB51185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5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219B-D00C-4063-ABDD-FFDFB51185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12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219B-D00C-4063-ABDD-FFDFB51185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18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219B-D00C-4063-ABDD-FFDFB51185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2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CDD54-9F9B-4D1C-A5FB-4A42ED47A0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85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219B-D00C-4063-ABDD-FFDFB51185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9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219B-D00C-4063-ABDD-FFDFB51185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59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219B-D00C-4063-ABDD-FFDFB51185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97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219B-D00C-4063-ABDD-FFDFB51185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73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47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B696724-F393-473B-AE41-628912C0AD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CDD54-9F9B-4D1C-A5FB-4A42ED47A0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89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63F5C-2E76-4562-A726-9A2791BB80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31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EAACD-7873-4319-9D57-9BD8D0830B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86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F9B70-2745-4DE1-994F-562BC9010B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05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3590F-130F-46FE-B549-619671BA0F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9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63F5C-2E76-4562-A726-9A2791BB80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3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B574F-E855-42C5-90D6-11F9F6BB8DA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71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E682E-C9EE-4DB5-B21A-EF7AE6AEE7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9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507D8-3DF3-4E88-933D-561B1FF92C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14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2B257-037A-4493-BB5A-CFD86001BD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59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1BECE-6C71-4F1C-8D33-AB02775C73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70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8816DCD-EB98-43E6-BFA4-5ADA5BA9E2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64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EAACD-7873-4319-9D57-9BD8D0830B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6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F9B70-2745-4DE1-994F-562BC9010B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5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3590F-130F-46FE-B549-619671BA0F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5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B574F-E855-42C5-90D6-11F9F6BB8DA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6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E682E-C9EE-4DB5-B21A-EF7AE6AEE7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507D8-3DF3-4E88-933D-561B1FF92C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6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7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F1BAB4-BD45-438C-8816-FDE5B68C4A7A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FF5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6200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0509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6202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0509B3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5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FF5F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FF5F00"/>
          </a:solidFill>
          <a:latin typeface="Americana St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FF5F00"/>
          </a:solidFill>
          <a:latin typeface="Americana St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FF5F00"/>
          </a:solidFill>
          <a:latin typeface="Americana St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FF5F00"/>
          </a:solidFill>
          <a:latin typeface="Americana Std" pitchFamily="18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600">
          <a:solidFill>
            <a:srgbClr val="FF5F00"/>
          </a:solidFill>
          <a:latin typeface="Americana Std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600">
          <a:solidFill>
            <a:srgbClr val="FF5F00"/>
          </a:solidFill>
          <a:latin typeface="Americana Std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600">
          <a:solidFill>
            <a:srgbClr val="FF5F00"/>
          </a:solidFill>
          <a:latin typeface="Americana Std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600">
          <a:solidFill>
            <a:srgbClr val="FF5F00"/>
          </a:solidFill>
          <a:latin typeface="Americana Std" pitchFamily="18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Clr>
          <a:srgbClr val="FF5F00"/>
        </a:buClr>
        <a:buSzPct val="75000"/>
        <a:buFont typeface="Wingdings" pitchFamily="2" charset="2"/>
        <a:buChar char="ü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Clr>
          <a:srgbClr val="0509B3"/>
        </a:buClr>
        <a:buSzPct val="75000"/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Char char="o"/>
        <a:defRPr sz="2000">
          <a:solidFill>
            <a:schemeClr val="tx1"/>
          </a:solidFill>
          <a:latin typeface="+mn-lt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D219B-D00C-4063-ABDD-FFDFB51185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F1BAB4-BD45-438C-8816-FDE5B68C4A7A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FF5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6200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0509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6202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0509B3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06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FF5F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FF5F00"/>
          </a:solidFill>
          <a:latin typeface="Americana St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FF5F00"/>
          </a:solidFill>
          <a:latin typeface="Americana St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FF5F00"/>
          </a:solidFill>
          <a:latin typeface="Americana St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FF5F00"/>
          </a:solidFill>
          <a:latin typeface="Americana St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5F00"/>
          </a:solidFill>
          <a:latin typeface="Americana St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5F00"/>
          </a:solidFill>
          <a:latin typeface="Americana St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5F00"/>
          </a:solidFill>
          <a:latin typeface="Americana St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5F00"/>
          </a:solidFill>
          <a:latin typeface="Americana St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5F00"/>
        </a:buClr>
        <a:buSzPct val="75000"/>
        <a:buFont typeface="Wingdings" pitchFamily="2" charset="2"/>
        <a:buChar char="ü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509B3"/>
        </a:buClr>
        <a:buSzPct val="75000"/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Char char="o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SSA logo - green for letterhe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199" y="5791199"/>
            <a:ext cx="813816" cy="813816"/>
          </a:xfrm>
          <a:prstGeom prst="rect">
            <a:avLst/>
          </a:prstGeom>
        </p:spPr>
      </p:pic>
      <p:sp>
        <p:nvSpPr>
          <p:cNvPr id="2099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4191000"/>
            <a:ext cx="7772400" cy="1143000"/>
          </a:xfrm>
          <a:noFill/>
          <a:ln/>
        </p:spPr>
        <p:txBody>
          <a:bodyPr anchor="ctr"/>
          <a:lstStyle/>
          <a:p>
            <a:r>
              <a:rPr lang="en-US" altLang="en-US" sz="3600" b="1" dirty="0">
                <a:solidFill>
                  <a:srgbClr val="FF6600"/>
                </a:solidFill>
                <a:latin typeface="Georgia" pitchFamily="18" charset="0"/>
              </a:rPr>
              <a:t>Healthy Indiana Plan 2.0</a:t>
            </a:r>
            <a:endParaRPr lang="en-US" altLang="en-US" sz="2100" dirty="0">
              <a:solidFill>
                <a:srgbClr val="FF6600"/>
              </a:solidFill>
              <a:latin typeface="Georgia" pitchFamily="18" charset="0"/>
            </a:endParaRPr>
          </a:p>
        </p:txBody>
      </p:sp>
      <p:pic>
        <p:nvPicPr>
          <p:cNvPr id="209927" name="Picture 7" descr="checkup circ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91201"/>
            <a:ext cx="7620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9928" name="Object 8"/>
          <p:cNvGraphicFramePr>
            <a:graphicFrameLocks noChangeAspect="1"/>
          </p:cNvGraphicFramePr>
          <p:nvPr/>
        </p:nvGraphicFramePr>
        <p:xfrm>
          <a:off x="0" y="0"/>
          <a:ext cx="91440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Photo Editor Photo" r:id="rId6" imgW="5390476" imgH="2409524" progId="">
                  <p:embed/>
                </p:oleObj>
              </mc:Choice>
              <mc:Fallback>
                <p:oleObj name="Photo Editor Photo" r:id="rId6" imgW="5390476" imgH="2409524" progId="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277" y="5486400"/>
            <a:ext cx="2532968" cy="101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Key Dates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DD54-9F9B-4D1C-A5FB-4A42ED47A018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45977032"/>
              </p:ext>
            </p:extLst>
          </p:nvPr>
        </p:nvGraphicFramePr>
        <p:xfrm>
          <a:off x="480646" y="1636971"/>
          <a:ext cx="81240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64" y="293516"/>
            <a:ext cx="2176869" cy="872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5723" y="5750004"/>
            <a:ext cx="33176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/>
              <a:t>170,000 </a:t>
            </a:r>
            <a:endParaRPr lang="en-US" sz="1600" dirty="0" smtClean="0"/>
          </a:p>
          <a:p>
            <a:pPr lvl="0" algn="ctr"/>
            <a:r>
              <a:rPr lang="en-US" sz="1600" dirty="0" smtClean="0"/>
              <a:t>non </a:t>
            </a:r>
            <a:r>
              <a:rPr lang="en-US" sz="1600" dirty="0"/>
              <a:t>disabled </a:t>
            </a:r>
            <a:r>
              <a:rPr lang="en-US" sz="1600" dirty="0" smtClean="0"/>
              <a:t>adults </a:t>
            </a:r>
            <a:r>
              <a:rPr lang="en-US" sz="1600" dirty="0"/>
              <a:t>and HIP </a:t>
            </a:r>
            <a:r>
              <a:rPr lang="en-US" sz="1600" dirty="0" smtClean="0"/>
              <a:t> </a:t>
            </a:r>
            <a:r>
              <a:rPr lang="en-US" sz="1600" dirty="0"/>
              <a:t>members transitioned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0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Applications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DD54-9F9B-4D1C-A5FB-4A42ED47A018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33982160"/>
              </p:ext>
            </p:extLst>
          </p:nvPr>
        </p:nvGraphicFramePr>
        <p:xfrm>
          <a:off x="656492" y="1524000"/>
          <a:ext cx="7760677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64" y="293516"/>
            <a:ext cx="2176869" cy="8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HIP 2.0: Enrollment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DD54-9F9B-4D1C-A5FB-4A42ED47A018}" type="slidenum">
              <a:rPr lang="en-US" altLang="en-US" smtClean="0">
                <a:solidFill>
                  <a:srgbClr val="000000"/>
                </a:solidFill>
              </a:rPr>
              <a:pPr/>
              <a:t>4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98985358"/>
              </p:ext>
            </p:extLst>
          </p:nvPr>
        </p:nvGraphicFramePr>
        <p:xfrm>
          <a:off x="685800" y="1309046"/>
          <a:ext cx="7930160" cy="2895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572192"/>
              </p:ext>
            </p:extLst>
          </p:nvPr>
        </p:nvGraphicFramePr>
        <p:xfrm>
          <a:off x="1655884" y="2374776"/>
          <a:ext cx="583223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354"/>
                <a:gridCol w="2883877"/>
              </a:tblGrid>
              <a:tr h="2149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Category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1387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Plus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169,764  (70%)</a:t>
                      </a:r>
                      <a:endParaRPr lang="en-US" sz="1400" dirty="0"/>
                    </a:p>
                  </a:txBody>
                  <a:tcPr/>
                </a:tc>
              </a:tr>
              <a:tr h="1387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Basic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74,240  (30%)</a:t>
                      </a:r>
                      <a:endParaRPr lang="en-US" sz="1400" dirty="0"/>
                    </a:p>
                  </a:txBody>
                  <a:tcPr/>
                </a:tc>
              </a:tr>
              <a:tr h="138754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Total Open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244,004</a:t>
                      </a:r>
                      <a:endParaRPr lang="en-US" sz="1400" b="1" dirty="0"/>
                    </a:p>
                  </a:txBody>
                  <a:tcPr/>
                </a:tc>
              </a:tr>
              <a:tr h="2149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Conditional Active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45,250*</a:t>
                      </a:r>
                      <a:endParaRPr lang="en-US" sz="1400" dirty="0"/>
                    </a:p>
                  </a:txBody>
                  <a:tcPr/>
                </a:tc>
              </a:tr>
              <a:tr h="214954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Total Eligible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289,254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29508" y="1723292"/>
            <a:ext cx="583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July 1, 2015 Enrollment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3138" y="4243754"/>
            <a:ext cx="4513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*Enrolled with MCE but have not yet made Power Account contribution.</a:t>
            </a:r>
            <a:endParaRPr lang="en-US" sz="1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64" y="293516"/>
            <a:ext cx="2176869" cy="872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9508" y="4970585"/>
            <a:ext cx="5931877" cy="33855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Over 1,900 new providers have been added to MCE networks.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024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HIP 2.0: Enrollment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DD54-9F9B-4D1C-A5FB-4A42ED47A018}" type="slidenum">
              <a:rPr lang="en-US" altLang="en-US" smtClean="0">
                <a:solidFill>
                  <a:srgbClr val="000000"/>
                </a:solidFill>
              </a:rPr>
              <a:pPr/>
              <a:t>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685800" y="1309046"/>
          <a:ext cx="7930160" cy="2895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955344"/>
              </p:ext>
            </p:extLst>
          </p:nvPr>
        </p:nvGraphicFramePr>
        <p:xfrm>
          <a:off x="1655884" y="2374776"/>
          <a:ext cx="5832231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839"/>
                <a:gridCol w="1929696"/>
                <a:gridCol w="1929696"/>
              </a:tblGrid>
              <a:tr h="2149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Percentage</a:t>
                      </a:r>
                      <a:endParaRPr lang="en-US" sz="1400" dirty="0"/>
                    </a:p>
                  </a:txBody>
                  <a:tcPr/>
                </a:tc>
              </a:tr>
              <a:tr h="13875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&lt;20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7,177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2.9%</a:t>
                      </a:r>
                      <a:endParaRPr lang="en-US" sz="1400" dirty="0"/>
                    </a:p>
                  </a:txBody>
                  <a:tcPr/>
                </a:tc>
              </a:tr>
              <a:tr h="13875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20-29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73,872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30.3%</a:t>
                      </a:r>
                      <a:endParaRPr lang="en-US" sz="1400" dirty="0"/>
                    </a:p>
                  </a:txBody>
                  <a:tcPr/>
                </a:tc>
              </a:tr>
              <a:tr h="13875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30-39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69,753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28.6%</a:t>
                      </a:r>
                      <a:endParaRPr lang="en-US" sz="1400" dirty="0"/>
                    </a:p>
                  </a:txBody>
                  <a:tcPr/>
                </a:tc>
              </a:tr>
              <a:tr h="13875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40-49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46,782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19.2%</a:t>
                      </a:r>
                      <a:endParaRPr lang="en-US" sz="1400" b="0" dirty="0"/>
                    </a:p>
                  </a:txBody>
                  <a:tcPr/>
                </a:tc>
              </a:tr>
              <a:tr h="21495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50-59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36,135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14.8%</a:t>
                      </a:r>
                      <a:endParaRPr lang="en-US" sz="1400" b="0" dirty="0"/>
                    </a:p>
                  </a:txBody>
                  <a:tcPr/>
                </a:tc>
              </a:tr>
              <a:tr h="21495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60+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10,285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4.2%</a:t>
                      </a:r>
                      <a:endParaRPr lang="en-US" sz="1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29508" y="1723292"/>
            <a:ext cx="583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July 1, 2015 Enrollment by 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64" y="293516"/>
            <a:ext cx="2176869" cy="8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HIP 2.0: Enrollment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DD54-9F9B-4D1C-A5FB-4A42ED47A018}" type="slidenum">
              <a:rPr lang="en-US" altLang="en-US" smtClean="0">
                <a:solidFill>
                  <a:srgbClr val="000000"/>
                </a:solidFill>
              </a:rPr>
              <a:pPr/>
              <a:t>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685800" y="1309046"/>
          <a:ext cx="7930160" cy="2895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012667"/>
              </p:ext>
            </p:extLst>
          </p:nvPr>
        </p:nvGraphicFramePr>
        <p:xfrm>
          <a:off x="1655884" y="2374776"/>
          <a:ext cx="5832231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839"/>
                <a:gridCol w="1929696"/>
                <a:gridCol w="1929696"/>
              </a:tblGrid>
              <a:tr h="2149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FPL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Percentage</a:t>
                      </a:r>
                      <a:endParaRPr lang="en-US" sz="1400" dirty="0"/>
                    </a:p>
                  </a:txBody>
                  <a:tcPr/>
                </a:tc>
              </a:tr>
              <a:tr h="13875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&lt;5%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130,790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53.6%</a:t>
                      </a:r>
                      <a:endParaRPr lang="en-US" sz="1400" dirty="0"/>
                    </a:p>
                  </a:txBody>
                  <a:tcPr/>
                </a:tc>
              </a:tr>
              <a:tr h="13875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5-10%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2,656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1.1%</a:t>
                      </a:r>
                      <a:endParaRPr lang="en-US" sz="1400" dirty="0"/>
                    </a:p>
                  </a:txBody>
                  <a:tcPr/>
                </a:tc>
              </a:tr>
              <a:tr h="13875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11-22%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6,410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2.6%</a:t>
                      </a:r>
                      <a:endParaRPr lang="en-US" sz="1400" dirty="0"/>
                    </a:p>
                  </a:txBody>
                  <a:tcPr/>
                </a:tc>
              </a:tr>
              <a:tr h="13875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23-50%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21,671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8.9%</a:t>
                      </a:r>
                      <a:endParaRPr lang="en-US" sz="1400" b="0" dirty="0"/>
                    </a:p>
                  </a:txBody>
                  <a:tcPr/>
                </a:tc>
              </a:tr>
              <a:tr h="21495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51-75%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28,361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11.6%</a:t>
                      </a:r>
                      <a:endParaRPr lang="en-US" sz="1400" b="0" dirty="0"/>
                    </a:p>
                  </a:txBody>
                  <a:tcPr/>
                </a:tc>
              </a:tr>
              <a:tr h="21495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76-100%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28,255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11.6%</a:t>
                      </a:r>
                      <a:endParaRPr lang="en-US" sz="1400" b="0" dirty="0"/>
                    </a:p>
                  </a:txBody>
                  <a:tcPr/>
                </a:tc>
              </a:tr>
              <a:tr h="21495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101-137%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24,099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9.9%</a:t>
                      </a:r>
                      <a:endParaRPr lang="en-US" sz="1400" b="0" dirty="0"/>
                    </a:p>
                  </a:txBody>
                  <a:tcPr/>
                </a:tc>
              </a:tr>
              <a:tr h="21495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138%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1,762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.7%</a:t>
                      </a:r>
                      <a:endParaRPr lang="en-US" sz="1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29508" y="1723292"/>
            <a:ext cx="583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July 1, 2015 Enrollment by Income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64" y="293516"/>
            <a:ext cx="2176869" cy="8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Level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Level">
      <a:majorFont>
        <a:latin typeface="Americana Std"/>
        <a:ea typeface=""/>
        <a:cs typeface=""/>
      </a:majorFont>
      <a:minorFont>
        <a:latin typeface="Americana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Level">
  <a:themeElements>
    <a:clrScheme name="Level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Level">
      <a:majorFont>
        <a:latin typeface="Americana Std"/>
        <a:ea typeface=""/>
        <a:cs typeface=""/>
      </a:majorFont>
      <a:minorFont>
        <a:latin typeface="Americana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7539</TotalTime>
  <Words>237</Words>
  <Application>Microsoft Office PowerPoint</Application>
  <PresentationFormat>On-screen Show (4:3)</PresentationFormat>
  <Paragraphs>101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Americana Std</vt:lpstr>
      <vt:lpstr>Arial</vt:lpstr>
      <vt:lpstr>Calibri</vt:lpstr>
      <vt:lpstr>Calibri Light</vt:lpstr>
      <vt:lpstr>Gadugi</vt:lpstr>
      <vt:lpstr>Georgia</vt:lpstr>
      <vt:lpstr>Times</vt:lpstr>
      <vt:lpstr>Times New Roman</vt:lpstr>
      <vt:lpstr>Verdana</vt:lpstr>
      <vt:lpstr>Wingdings</vt:lpstr>
      <vt:lpstr>Level</vt:lpstr>
      <vt:lpstr>Office Theme</vt:lpstr>
      <vt:lpstr>1_Level</vt:lpstr>
      <vt:lpstr>Photo Editor Photo</vt:lpstr>
      <vt:lpstr>Healthy Indiana Plan 2.0</vt:lpstr>
      <vt:lpstr>Key Dates</vt:lpstr>
      <vt:lpstr>Applications</vt:lpstr>
      <vt:lpstr>HIP 2.0: Enrollment</vt:lpstr>
      <vt:lpstr>HIP 2.0: Enrollment</vt:lpstr>
      <vt:lpstr>HIP 2.0: Enrollment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Indiana Plan 2.0</dc:title>
  <dc:creator>Nicole Spears</dc:creator>
  <cp:lastModifiedBy>angelnb</cp:lastModifiedBy>
  <cp:revision>121</cp:revision>
  <cp:lastPrinted>2015-07-08T17:41:58Z</cp:lastPrinted>
  <dcterms:created xsi:type="dcterms:W3CDTF">2014-09-04T01:55:00Z</dcterms:created>
  <dcterms:modified xsi:type="dcterms:W3CDTF">2015-07-09T12:52:00Z</dcterms:modified>
</cp:coreProperties>
</file>