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5"/>
  </p:notesMasterIdLst>
  <p:handoutMasterIdLst>
    <p:handoutMasterId r:id="rId16"/>
  </p:handoutMasterIdLst>
  <p:sldIdLst>
    <p:sldId id="269" r:id="rId2"/>
    <p:sldId id="281" r:id="rId3"/>
    <p:sldId id="257" r:id="rId4"/>
    <p:sldId id="278" r:id="rId5"/>
    <p:sldId id="282" r:id="rId6"/>
    <p:sldId id="274" r:id="rId7"/>
    <p:sldId id="275" r:id="rId8"/>
    <p:sldId id="276" r:id="rId9"/>
    <p:sldId id="277" r:id="rId10"/>
    <p:sldId id="279" r:id="rId11"/>
    <p:sldId id="270" r:id="rId12"/>
    <p:sldId id="271" r:id="rId13"/>
    <p:sldId id="272" r:id="rId14"/>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A168F360-64B9-4A9F-A9CD-0862F10E89FB}">
          <p14:sldIdLst>
            <p14:sldId id="269"/>
            <p14:sldId id="281"/>
            <p14:sldId id="257"/>
            <p14:sldId id="278"/>
          </p14:sldIdLst>
        </p14:section>
        <p14:section name="Untitled Section" id="{D3F70E78-726D-44AB-A504-47F2DE66CE0C}">
          <p14:sldIdLst>
            <p14:sldId id="282"/>
            <p14:sldId id="274"/>
            <p14:sldId id="275"/>
            <p14:sldId id="276"/>
            <p14:sldId id="277"/>
            <p14:sldId id="279"/>
            <p14:sldId id="270"/>
            <p14:sldId id="271"/>
            <p14:sldId id="272"/>
          </p14:sldIdLst>
        </p14:section>
      </p14:sectionLst>
    </p:ex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660"/>
  </p:normalViewPr>
  <p:slideViewPr>
    <p:cSldViewPr snapToGrid="0" snapToObjects="1">
      <p:cViewPr varScale="1">
        <p:scale>
          <a:sx n="82" d="100"/>
          <a:sy n="82" d="100"/>
        </p:scale>
        <p:origin x="1578" y="84"/>
      </p:cViewPr>
      <p:guideLst>
        <p:guide orient="horz" pos="2158"/>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wrap="square" lIns="92437" tIns="46219" rIns="92437" bIns="46219" numCol="1" anchor="t" anchorCtr="0" compatLnSpc="1">
            <a:prstTxWarp prst="textNoShape">
              <a:avLst/>
            </a:prstTxWarp>
          </a:bodyPr>
          <a:lstStyle>
            <a:lvl1pPr algn="r">
              <a:defRPr sz="1200"/>
            </a:lvl1pPr>
          </a:lstStyle>
          <a:p>
            <a:fld id="{F3214825-C62A-4A5C-BBC2-510E613F09D6}" type="datetimeFigureOut">
              <a:rPr lang="en-US" altLang="en-US"/>
              <a:pPr/>
              <a:t>06/03/2019</a:t>
            </a:fld>
            <a:endParaRPr lang="en-US" alt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7" tIns="46219" rIns="92437" bIns="4621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wrap="square" lIns="92437" tIns="46219" rIns="92437" bIns="46219" numCol="1" anchor="b" anchorCtr="0" compatLnSpc="1">
            <a:prstTxWarp prst="textNoShape">
              <a:avLst/>
            </a:prstTxWarp>
          </a:bodyPr>
          <a:lstStyle>
            <a:lvl1pPr algn="r">
              <a:defRPr sz="1200"/>
            </a:lvl1pPr>
          </a:lstStyle>
          <a:p>
            <a:fld id="{DB5AC773-BD4A-44B1-8B97-A6F64B03C449}" type="slidenum">
              <a:rPr lang="en-US" altLang="en-US"/>
              <a:pPr/>
              <a:t>‹#›</a:t>
            </a:fld>
            <a:endParaRPr lang="en-US" altLang="en-US"/>
          </a:p>
        </p:txBody>
      </p:sp>
    </p:spTree>
    <p:extLst>
      <p:ext uri="{BB962C8B-B14F-4D97-AF65-F5344CB8AC3E}">
        <p14:creationId xmlns:p14="http://schemas.microsoft.com/office/powerpoint/2010/main" val="2650756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37" tIns="46219" rIns="92437" bIns="46219" numCol="1" anchor="t" anchorCtr="0" compatLnSpc="1">
            <a:prstTxWarp prst="textNoShape">
              <a:avLst/>
            </a:prstTxWarp>
          </a:bodyPr>
          <a:lstStyle>
            <a:lvl1pPr algn="r">
              <a:defRPr sz="1200"/>
            </a:lvl1pPr>
          </a:lstStyle>
          <a:p>
            <a:fld id="{A3676F0F-0200-40EF-A87D-DB0E32E6D63F}" type="datetimeFigureOut">
              <a:rPr lang="en-US" altLang="en-US"/>
              <a:pPr/>
              <a:t>06/03/2019</a:t>
            </a:fld>
            <a:endParaRPr lang="en-US" alt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7" tIns="46219" rIns="92437" bIns="46219" rtlCol="0" anchor="ctr"/>
          <a:lstStyle/>
          <a:p>
            <a:pPr lvl="0"/>
            <a:endParaRPr lang="en-US" noProof="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37" tIns="46219" rIns="92437" bIns="462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37" tIns="46219" rIns="92437" bIns="46219" numCol="1" anchor="b" anchorCtr="0" compatLnSpc="1">
            <a:prstTxWarp prst="textNoShape">
              <a:avLst/>
            </a:prstTxWarp>
          </a:bodyPr>
          <a:lstStyle>
            <a:lvl1pPr algn="r">
              <a:defRPr sz="1200"/>
            </a:lvl1pPr>
          </a:lstStyle>
          <a:p>
            <a:fld id="{4AABE961-4CBD-4464-B67C-ED474FDF3960}" type="slidenum">
              <a:rPr lang="en-US" altLang="en-US"/>
              <a:pPr/>
              <a:t>‹#›</a:t>
            </a:fld>
            <a:endParaRPr lang="en-US" altLang="en-US"/>
          </a:p>
        </p:txBody>
      </p:sp>
    </p:spTree>
    <p:extLst>
      <p:ext uri="{BB962C8B-B14F-4D97-AF65-F5344CB8AC3E}">
        <p14:creationId xmlns:p14="http://schemas.microsoft.com/office/powerpoint/2010/main" val="121831698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ABE961-4CBD-4464-B67C-ED474FDF3960}" type="slidenum">
              <a:rPr lang="en-US" altLang="en-US" smtClean="0"/>
              <a:pPr/>
              <a:t>4</a:t>
            </a:fld>
            <a:endParaRPr lang="en-US" altLang="en-US"/>
          </a:p>
        </p:txBody>
      </p:sp>
    </p:spTree>
    <p:extLst>
      <p:ext uri="{BB962C8B-B14F-4D97-AF65-F5344CB8AC3E}">
        <p14:creationId xmlns:p14="http://schemas.microsoft.com/office/powerpoint/2010/main" val="273767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BE961-4CBD-4464-B67C-ED474FDF3960}" type="slidenum">
              <a:rPr lang="en-US" altLang="en-US" smtClean="0"/>
              <a:pPr/>
              <a:t>8</a:t>
            </a:fld>
            <a:endParaRPr lang="en-US" altLang="en-US"/>
          </a:p>
        </p:txBody>
      </p:sp>
    </p:spTree>
    <p:extLst>
      <p:ext uri="{BB962C8B-B14F-4D97-AF65-F5344CB8AC3E}">
        <p14:creationId xmlns:p14="http://schemas.microsoft.com/office/powerpoint/2010/main" val="1543403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Image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425" y="2201863"/>
            <a:ext cx="869315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Header_0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225425"/>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368300" y="6234113"/>
            <a:ext cx="4310063" cy="277812"/>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ea typeface="+mn-ea"/>
              </a:rPr>
              <a:t>VETERANS BENEFITS ADMINISTRATION</a:t>
            </a:r>
          </a:p>
        </p:txBody>
      </p:sp>
      <p:pic>
        <p:nvPicPr>
          <p:cNvPr id="5" name="Picture 11" descr="VA_PrimaryLogo_transparent_rgb.t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30988" y="6088063"/>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ircles_02.t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38888" y="1730375"/>
            <a:ext cx="2068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icture1_insert"/>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45400" y="1944688"/>
            <a:ext cx="596900" cy="51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6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fld id="{08372D58-16D9-411C-895F-8AD431F7A4DB}" type="slidenum">
              <a:rPr lang="en-US" altLang="en-US"/>
              <a:pPr/>
              <a:t>‹#›</a:t>
            </a:fld>
            <a:endParaRPr lang="en-US" altLang="en-US"/>
          </a:p>
        </p:txBody>
      </p:sp>
    </p:spTree>
    <p:extLst>
      <p:ext uri="{BB962C8B-B14F-4D97-AF65-F5344CB8AC3E}">
        <p14:creationId xmlns:p14="http://schemas.microsoft.com/office/powerpoint/2010/main" val="309282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fld id="{0D55CB89-EDF2-4749-A699-62E07113D80B}" type="slidenum">
              <a:rPr lang="en-US" altLang="en-US"/>
              <a:pPr/>
              <a:t>‹#›</a:t>
            </a:fld>
            <a:endParaRPr lang="en-US" altLang="en-US"/>
          </a:p>
        </p:txBody>
      </p:sp>
    </p:spTree>
    <p:extLst>
      <p:ext uri="{BB962C8B-B14F-4D97-AF65-F5344CB8AC3E}">
        <p14:creationId xmlns:p14="http://schemas.microsoft.com/office/powerpoint/2010/main" val="280457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2276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29ADD172-19E5-404A-9B46-CE08440DA926}" type="slidenum">
              <a:rPr lang="en-US" altLang="en-US"/>
              <a:pPr/>
              <a:t>‹#›</a:t>
            </a:fld>
            <a:endParaRPr lang="en-US" altLang="en-US"/>
          </a:p>
        </p:txBody>
      </p:sp>
    </p:spTree>
    <p:extLst>
      <p:ext uri="{BB962C8B-B14F-4D97-AF65-F5344CB8AC3E}">
        <p14:creationId xmlns:p14="http://schemas.microsoft.com/office/powerpoint/2010/main" val="113027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10"/>
          </p:nvPr>
        </p:nvSpPr>
        <p:spPr/>
        <p:txBody>
          <a:bodyPr/>
          <a:lstStyle>
            <a:lvl1pPr>
              <a:defRPr/>
            </a:lvl1pPr>
          </a:lstStyle>
          <a:p>
            <a:fld id="{688EBD07-C77F-48BF-B777-8EB44C663912}" type="slidenum">
              <a:rPr lang="en-US" altLang="en-US"/>
              <a:pPr/>
              <a:t>‹#›</a:t>
            </a:fld>
            <a:endParaRPr lang="en-US" altLang="en-US"/>
          </a:p>
        </p:txBody>
      </p:sp>
    </p:spTree>
    <p:extLst>
      <p:ext uri="{BB962C8B-B14F-4D97-AF65-F5344CB8AC3E}">
        <p14:creationId xmlns:p14="http://schemas.microsoft.com/office/powerpoint/2010/main" val="252093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A25AB853-1F4D-4654-99E5-7F3F8770A839}" type="slidenum">
              <a:rPr lang="en-US" altLang="en-US"/>
              <a:pPr/>
              <a:t>‹#›</a:t>
            </a:fld>
            <a:endParaRPr lang="en-US" altLang="en-US"/>
          </a:p>
        </p:txBody>
      </p:sp>
    </p:spTree>
    <p:extLst>
      <p:ext uri="{BB962C8B-B14F-4D97-AF65-F5344CB8AC3E}">
        <p14:creationId xmlns:p14="http://schemas.microsoft.com/office/powerpoint/2010/main" val="389727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9E211DBA-0DE8-4D59-8FB0-2AB729CF7103}" type="slidenum">
              <a:rPr lang="en-US" altLang="en-US"/>
              <a:pPr/>
              <a:t>‹#›</a:t>
            </a:fld>
            <a:endParaRPr lang="en-US" altLang="en-US"/>
          </a:p>
        </p:txBody>
      </p:sp>
    </p:spTree>
    <p:extLst>
      <p:ext uri="{BB962C8B-B14F-4D97-AF65-F5344CB8AC3E}">
        <p14:creationId xmlns:p14="http://schemas.microsoft.com/office/powerpoint/2010/main" val="240791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fld id="{EC1984B6-F156-40DF-AE54-9FD9818F05D2}" type="slidenum">
              <a:rPr lang="en-US" altLang="en-US"/>
              <a:pPr/>
              <a:t>‹#›</a:t>
            </a:fld>
            <a:endParaRPr lang="en-US" altLang="en-US"/>
          </a:p>
        </p:txBody>
      </p:sp>
    </p:spTree>
    <p:extLst>
      <p:ext uri="{BB962C8B-B14F-4D97-AF65-F5344CB8AC3E}">
        <p14:creationId xmlns:p14="http://schemas.microsoft.com/office/powerpoint/2010/main" val="396644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fld id="{D4F3148B-45DF-4793-91EF-0D497294DA8C}" type="slidenum">
              <a:rPr lang="en-US" altLang="en-US"/>
              <a:pPr/>
              <a:t>‹#›</a:t>
            </a:fld>
            <a:endParaRPr lang="en-US" altLang="en-US"/>
          </a:p>
        </p:txBody>
      </p:sp>
    </p:spTree>
    <p:extLst>
      <p:ext uri="{BB962C8B-B14F-4D97-AF65-F5344CB8AC3E}">
        <p14:creationId xmlns:p14="http://schemas.microsoft.com/office/powerpoint/2010/main" val="29572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Page_4.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fld id="{E2AEBDFA-1D63-46B3-B1B8-BA24FB593967}" type="slidenum">
              <a:rPr lang="en-US" altLang="en-US"/>
              <a:pPr/>
              <a:t>‹#›</a:t>
            </a:fld>
            <a:endParaRPr lang="en-US" altLang="en-US"/>
          </a:p>
        </p:txBody>
      </p:sp>
      <p:sp>
        <p:nvSpPr>
          <p:cNvPr id="5" name="TextBox 4"/>
          <p:cNvSpPr txBox="1"/>
          <p:nvPr userDrawn="1"/>
        </p:nvSpPr>
        <p:spPr>
          <a:xfrm>
            <a:off x="457200" y="6284913"/>
            <a:ext cx="4311650" cy="276225"/>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ea typeface="+mn-ea"/>
              </a:rPr>
              <a:t>VETERANS BENEFITS ADMINISTRATION</a:t>
            </a:r>
          </a:p>
        </p:txBody>
      </p:sp>
    </p:spTree>
  </p:cSld>
  <p:clrMap bg1="lt1" tx1="dk1" bg2="lt2" tx2="dk2" accent1="accent1" accent2="accent2" accent3="accent3" accent4="accent4" accent5="accent5" accent6="accent6" hlink="hlink" folHlink="folHlink"/>
  <p:sldLayoutIdLst>
    <p:sldLayoutId id="2147483669" r:id="rId1"/>
    <p:sldLayoutId id="2147483662" r:id="rId2"/>
    <p:sldLayoutId id="2147483670" r:id="rId3"/>
    <p:sldLayoutId id="2147483663" r:id="rId4"/>
    <p:sldLayoutId id="2147483664" r:id="rId5"/>
    <p:sldLayoutId id="2147483665" r:id="rId6"/>
    <p:sldLayoutId id="2147483671" r:id="rId7"/>
    <p:sldLayoutId id="2147483666" r:id="rId8"/>
    <p:sldLayoutId id="2147483667" r:id="rId9"/>
    <p:sldLayoutId id="2147483668" r:id="rId10"/>
  </p:sldLayoutIdLst>
  <p:hf hdr="0" ftr="0" dt="0"/>
  <p:txStyles>
    <p:titleStyle>
      <a:lvl1pPr algn="l" defTabSz="457200" rtl="0" fontAlgn="base">
        <a:spcBef>
          <a:spcPct val="0"/>
        </a:spcBef>
        <a:spcAft>
          <a:spcPct val="0"/>
        </a:spcAft>
        <a:defRPr sz="2400" kern="1200">
          <a:solidFill>
            <a:schemeClr val="bg1"/>
          </a:solidFill>
          <a:latin typeface="Georgia"/>
          <a:ea typeface="ＭＳ Ｐゴシック" pitchFamily="34" charset="-128"/>
          <a:cs typeface="Georgia"/>
        </a:defRPr>
      </a:lvl1pPr>
      <a:lvl2pPr algn="l" defTabSz="457200" rtl="0" fontAlgn="base">
        <a:spcBef>
          <a:spcPct val="0"/>
        </a:spcBef>
        <a:spcAft>
          <a:spcPct val="0"/>
        </a:spcAft>
        <a:defRPr sz="2400">
          <a:solidFill>
            <a:schemeClr val="bg1"/>
          </a:solidFill>
          <a:latin typeface="Georgia" pitchFamily="18" charset="0"/>
          <a:ea typeface="ＭＳ Ｐゴシック" pitchFamily="34" charset="-128"/>
        </a:defRPr>
      </a:lvl2pPr>
      <a:lvl3pPr algn="l" defTabSz="457200" rtl="0" fontAlgn="base">
        <a:spcBef>
          <a:spcPct val="0"/>
        </a:spcBef>
        <a:spcAft>
          <a:spcPct val="0"/>
        </a:spcAft>
        <a:defRPr sz="2400">
          <a:solidFill>
            <a:schemeClr val="bg1"/>
          </a:solidFill>
          <a:latin typeface="Georgia" pitchFamily="18" charset="0"/>
          <a:ea typeface="ＭＳ Ｐゴシック" pitchFamily="34" charset="-128"/>
        </a:defRPr>
      </a:lvl3pPr>
      <a:lvl4pPr algn="l" defTabSz="457200" rtl="0" fontAlgn="base">
        <a:spcBef>
          <a:spcPct val="0"/>
        </a:spcBef>
        <a:spcAft>
          <a:spcPct val="0"/>
        </a:spcAft>
        <a:defRPr sz="2400">
          <a:solidFill>
            <a:schemeClr val="bg1"/>
          </a:solidFill>
          <a:latin typeface="Georgia" pitchFamily="18" charset="0"/>
          <a:ea typeface="ＭＳ Ｐゴシック" pitchFamily="34" charset="-128"/>
        </a:defRPr>
      </a:lvl4pPr>
      <a:lvl5pPr algn="l" defTabSz="457200" rtl="0" fontAlgn="base">
        <a:spcBef>
          <a:spcPct val="0"/>
        </a:spcBef>
        <a:spcAft>
          <a:spcPct val="0"/>
        </a:spcAft>
        <a:defRPr sz="2400">
          <a:solidFill>
            <a:schemeClr val="bg1"/>
          </a:solidFill>
          <a:latin typeface="Georgia" pitchFamily="18" charset="0"/>
          <a:ea typeface="ＭＳ Ｐゴシック" pitchFamily="34" charset="-128"/>
        </a:defRPr>
      </a:lvl5pPr>
      <a:lvl6pPr marL="457200" algn="l" defTabSz="457200" rtl="0" fontAlgn="base">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fontAlgn="base">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fontAlgn="base">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fontAlgn="base">
        <a:spcBef>
          <a:spcPct val="0"/>
        </a:spcBef>
        <a:spcAft>
          <a:spcPct val="0"/>
        </a:spcAft>
        <a:defRPr sz="2400">
          <a:solidFill>
            <a:schemeClr val="bg1"/>
          </a:solidFill>
          <a:latin typeface="Georgia" pitchFamily="18" charset="0"/>
          <a:ea typeface="ＭＳ Ｐゴシック" pitchFamily="34" charset="-128"/>
        </a:defRPr>
      </a:lvl9pPr>
    </p:titleStyle>
    <p:bodyStyle>
      <a:lvl1pPr marL="342900" indent="-342900" algn="l" defTabSz="457200" rtl="0" fontAlgn="base">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fontAlgn="base">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fontAlgn="base">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fontAlgn="base">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fontAlgn="base">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benefits.va.gov/vocrehab/" TargetMode="External"/><Relationship Id="rId2" Type="http://schemas.openxmlformats.org/officeDocument/2006/relationships/hyperlink" Target="http://www.ebenefits.va.gov/" TargetMode="External"/><Relationship Id="rId1" Type="http://schemas.openxmlformats.org/officeDocument/2006/relationships/slideLayout" Target="../slideLayouts/slideLayout2.xml"/><Relationship Id="rId4" Type="http://schemas.openxmlformats.org/officeDocument/2006/relationships/hyperlink" Target="http://www.benefits.va.gov/gibi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2613" y="1163638"/>
            <a:ext cx="4741862" cy="707886"/>
          </a:xfrm>
          <a:prstGeom prst="rect">
            <a:avLst/>
          </a:prstGeom>
          <a:noFill/>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r>
              <a:rPr lang="en-US" altLang="en-US" sz="2000" b="1" dirty="0">
                <a:solidFill>
                  <a:schemeClr val="bg1"/>
                </a:solidFill>
              </a:rPr>
              <a:t>Department of Veterans Affairs</a:t>
            </a:r>
            <a:br>
              <a:rPr lang="en-US" altLang="en-US" sz="2000" b="1" dirty="0">
                <a:solidFill>
                  <a:schemeClr val="bg1"/>
                </a:solidFill>
              </a:rPr>
            </a:br>
            <a:r>
              <a:rPr lang="en-US" altLang="en-US" sz="2000" b="1" dirty="0">
                <a:solidFill>
                  <a:schemeClr val="bg1"/>
                </a:solidFill>
              </a:rPr>
              <a:t>Vocational Rehabilitation and Employment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VR&amp;E Services: 5 Tracks to Employment</a:t>
            </a:r>
          </a:p>
        </p:txBody>
      </p:sp>
      <p:sp>
        <p:nvSpPr>
          <p:cNvPr id="3" name="Content Placeholder 2"/>
          <p:cNvSpPr>
            <a:spLocks noGrp="1"/>
          </p:cNvSpPr>
          <p:nvPr>
            <p:ph idx="1"/>
          </p:nvPr>
        </p:nvSpPr>
        <p:spPr/>
        <p:txBody>
          <a:bodyPr/>
          <a:lstStyle/>
          <a:p>
            <a:pPr marL="0" indent="0">
              <a:buNone/>
            </a:pPr>
            <a:r>
              <a:rPr lang="en-US" b="1" u="sng" dirty="0"/>
              <a:t>Independent Living Services </a:t>
            </a:r>
          </a:p>
          <a:p>
            <a:pPr>
              <a:spcAft>
                <a:spcPts val="600"/>
              </a:spcAft>
            </a:pPr>
            <a:r>
              <a:rPr lang="en-US" dirty="0"/>
              <a:t>Designed for individuals who may not be currently ready for employment or currently able to pursue a vocational goal. </a:t>
            </a:r>
          </a:p>
          <a:p>
            <a:pPr lvl="1">
              <a:spcAft>
                <a:spcPts val="1200"/>
              </a:spcAft>
            </a:pPr>
            <a:r>
              <a:rPr lang="en-US" i="1" dirty="0"/>
              <a:t>Acquiring assistive technology, independent living skills training, community-based support services, gaining increased access within the home and community</a:t>
            </a:r>
          </a:p>
          <a:p>
            <a:pPr marL="0" indent="0">
              <a:buNone/>
            </a:pPr>
            <a:r>
              <a:rPr lang="en-US" b="1" u="sng" dirty="0"/>
              <a:t>Self-Employment</a:t>
            </a:r>
          </a:p>
          <a:p>
            <a:r>
              <a:rPr lang="en-US" dirty="0"/>
              <a:t>Designed for individuals who have the desire and skills to run a business and need a flexible or accommodating work environment because of their disabilities. </a:t>
            </a:r>
          </a:p>
          <a:p>
            <a:pPr lvl="1"/>
            <a:r>
              <a:rPr lang="en-US" i="1" dirty="0"/>
              <a:t>Help developing a business plan, analysis of business concept, training in small business operations/marketing/finances, and guidance in obtaining resources to implement the business plan</a:t>
            </a:r>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9</a:t>
            </a:fld>
            <a:endParaRPr lang="en-US" altLang="en-US"/>
          </a:p>
        </p:txBody>
      </p:sp>
    </p:spTree>
    <p:extLst>
      <p:ext uri="{BB962C8B-B14F-4D97-AF65-F5344CB8AC3E}">
        <p14:creationId xmlns:p14="http://schemas.microsoft.com/office/powerpoint/2010/main" val="34909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2800" dirty="0">
                <a:latin typeface="Georgia" pitchFamily="18" charset="0"/>
                <a:cs typeface="Georgia" pitchFamily="18" charset="0"/>
              </a:rPr>
              <a:t>Benefits of VR&amp;E Services</a:t>
            </a:r>
            <a:endParaRPr lang="en-US" sz="2800" dirty="0"/>
          </a:p>
        </p:txBody>
      </p:sp>
      <p:sp>
        <p:nvSpPr>
          <p:cNvPr id="3" name="Content Placeholder 2"/>
          <p:cNvSpPr>
            <a:spLocks noGrp="1"/>
          </p:cNvSpPr>
          <p:nvPr>
            <p:ph idx="1"/>
          </p:nvPr>
        </p:nvSpPr>
        <p:spPr>
          <a:xfrm>
            <a:off x="457200" y="1609726"/>
            <a:ext cx="8229600" cy="4516438"/>
          </a:xfrm>
        </p:spPr>
        <p:txBody>
          <a:bodyPr/>
          <a:lstStyle/>
          <a:p>
            <a:pPr>
              <a:defRPr/>
            </a:pPr>
            <a:r>
              <a:rPr lang="en-US" altLang="en-US" dirty="0">
                <a:cs typeface="Georgia" pitchFamily="18" charset="0"/>
              </a:rPr>
              <a:t>Support a wide variety of training programs (college, OJT, self-employment)</a:t>
            </a:r>
          </a:p>
          <a:p>
            <a:pPr>
              <a:defRPr/>
            </a:pPr>
            <a:r>
              <a:rPr lang="en-US" altLang="en-US" dirty="0">
                <a:cs typeface="Georgia" pitchFamily="18" charset="0"/>
              </a:rPr>
              <a:t>Payment of all tuition costs, books, required supplies plus a monthly stipend</a:t>
            </a:r>
          </a:p>
          <a:p>
            <a:pPr>
              <a:defRPr/>
            </a:pPr>
            <a:r>
              <a:rPr lang="en-US" altLang="en-US" dirty="0">
                <a:cs typeface="Georgia" pitchFamily="18" charset="0"/>
              </a:rPr>
              <a:t>Monthly stipend can be paid at the Post 9/11 GI Bill rate</a:t>
            </a:r>
          </a:p>
          <a:p>
            <a:pPr>
              <a:defRPr/>
            </a:pPr>
            <a:r>
              <a:rPr lang="en-US" altLang="en-US" dirty="0">
                <a:cs typeface="Georgia" pitchFamily="18" charset="0"/>
              </a:rPr>
              <a:t>Work one-on-one with a Vocational Rehabilitation Counselor to facilitate successful completion of planned services</a:t>
            </a:r>
          </a:p>
          <a:p>
            <a:pPr>
              <a:defRPr/>
            </a:pPr>
            <a:r>
              <a:rPr lang="en-US" altLang="en-US" dirty="0">
                <a:cs typeface="Georgia" pitchFamily="18" charset="0"/>
              </a:rPr>
              <a:t>Work one-on-one with an Employment Coordinator for assistance with job placement</a:t>
            </a:r>
          </a:p>
          <a:p>
            <a:pPr>
              <a:defRPr/>
            </a:pPr>
            <a:r>
              <a:rPr lang="en-US" altLang="en-US" dirty="0">
                <a:cs typeface="Georgia" pitchFamily="18" charset="0"/>
              </a:rPr>
              <a:t>Use of Tax Incentives only available through VR&amp;E</a:t>
            </a:r>
          </a:p>
          <a:p>
            <a:pPr>
              <a:defRPr/>
            </a:pPr>
            <a:r>
              <a:rPr lang="en-US" altLang="en-US" dirty="0">
                <a:cs typeface="Georgia" pitchFamily="18" charset="0"/>
              </a:rPr>
              <a:t>Eligible to expanded medical care at VA medical facilities</a:t>
            </a:r>
          </a:p>
          <a:p>
            <a:pPr>
              <a:defRPr/>
            </a:pPr>
            <a:r>
              <a:rPr lang="en-US" altLang="en-US" dirty="0">
                <a:cs typeface="Georgia" pitchFamily="18" charset="0"/>
              </a:rPr>
              <a:t>Educational and vocational counseling for transitioning Service Members, recently discharged Veterans, and students receiving VA educational benefits.</a:t>
            </a:r>
          </a:p>
          <a:p>
            <a:pPr lvl="1">
              <a:defRPr/>
            </a:pPr>
            <a:r>
              <a:rPr lang="en-US" altLang="en-US" dirty="0">
                <a:cs typeface="Georgia" pitchFamily="18" charset="0"/>
              </a:rPr>
              <a:t>Educational and career counseling also provided to Veterans’ dependents who qualify for Dependents’ Educational Assistance (Chapter 35).</a:t>
            </a:r>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10</a:t>
            </a:fld>
            <a:endParaRPr lang="en-US" altLang="en-US"/>
          </a:p>
        </p:txBody>
      </p:sp>
    </p:spTree>
    <p:extLst>
      <p:ext uri="{BB962C8B-B14F-4D97-AF65-F5344CB8AC3E}">
        <p14:creationId xmlns:p14="http://schemas.microsoft.com/office/powerpoint/2010/main" val="239322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584" y="609128"/>
            <a:ext cx="6764215" cy="813874"/>
          </a:xfrm>
        </p:spPr>
        <p:txBody>
          <a:bodyPr/>
          <a:lstStyle/>
          <a:p>
            <a:pPr algn="ctr"/>
            <a:br>
              <a:rPr lang="en-US" altLang="en-US" sz="2800" dirty="0">
                <a:latin typeface="Georgia" pitchFamily="18" charset="0"/>
                <a:cs typeface="Georgia" pitchFamily="18" charset="0"/>
              </a:rPr>
            </a:br>
            <a:r>
              <a:rPr lang="en-US" altLang="en-US" sz="2800" dirty="0">
                <a:latin typeface="Georgia" pitchFamily="18" charset="0"/>
                <a:cs typeface="Georgia" pitchFamily="18" charset="0"/>
              </a:rPr>
              <a:t>VR&amp;E in Indiana</a:t>
            </a:r>
            <a:br>
              <a:rPr lang="en-US" altLang="en-US" sz="2800" dirty="0">
                <a:latin typeface="Georgia" pitchFamily="18" charset="0"/>
                <a:cs typeface="Georgia" pitchFamily="18" charset="0"/>
              </a:rPr>
            </a:br>
            <a:endParaRPr lang="en-US" sz="2800" dirty="0"/>
          </a:p>
        </p:txBody>
      </p:sp>
      <p:sp>
        <p:nvSpPr>
          <p:cNvPr id="3" name="Content Placeholder 2"/>
          <p:cNvSpPr>
            <a:spLocks noGrp="1"/>
          </p:cNvSpPr>
          <p:nvPr>
            <p:ph sz="half" idx="1"/>
          </p:nvPr>
        </p:nvSpPr>
        <p:spPr>
          <a:xfrm>
            <a:off x="457200" y="1923323"/>
            <a:ext cx="1899138" cy="4043724"/>
          </a:xfrm>
        </p:spPr>
        <p:txBody>
          <a:bodyPr/>
          <a:lstStyle/>
          <a:p>
            <a:pPr marL="0" indent="0">
              <a:buNone/>
              <a:defRPr/>
            </a:pPr>
            <a:r>
              <a:rPr lang="en-US" altLang="en-US" b="1" u="sng" dirty="0">
                <a:cs typeface="Georgia" pitchFamily="18" charset="0"/>
              </a:rPr>
              <a:t>Where Are We Located  </a:t>
            </a:r>
            <a:r>
              <a:rPr lang="en-US" altLang="en-US" dirty="0">
                <a:cs typeface="Georgia" pitchFamily="18" charset="0"/>
              </a:rPr>
              <a:t>Eight locations throughout Indiana:  South Bend, Crown Point, Ft. Wayne, Kokomo, Columbus, Scottsburg, Evansville and the VA Regional Office in Indianapolis.</a:t>
            </a:r>
          </a:p>
          <a:p>
            <a:endParaRPr lang="en-US" dirty="0"/>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11</a:t>
            </a:fld>
            <a:endParaRPr lang="en-US" altLang="en-US"/>
          </a:p>
        </p:txBody>
      </p:sp>
      <p:pic>
        <p:nvPicPr>
          <p:cNvPr id="7" name="Picture 6">
            <a:extLst>
              <a:ext uri="{FF2B5EF4-FFF2-40B4-BE49-F238E27FC236}">
                <a16:creationId xmlns:a16="http://schemas.microsoft.com/office/drawing/2014/main" id="{B75C1918-C15B-4B8B-B1BF-E348AC7D2A9E}"/>
              </a:ext>
            </a:extLst>
          </p:cNvPr>
          <p:cNvPicPr>
            <a:picLocks noChangeAspect="1"/>
          </p:cNvPicPr>
          <p:nvPr/>
        </p:nvPicPr>
        <p:blipFill>
          <a:blip r:embed="rId2"/>
          <a:stretch>
            <a:fillRect/>
          </a:stretch>
        </p:blipFill>
        <p:spPr>
          <a:xfrm>
            <a:off x="3117228" y="1372265"/>
            <a:ext cx="4491049" cy="5242848"/>
          </a:xfrm>
          <a:prstGeom prst="rect">
            <a:avLst/>
          </a:prstGeom>
        </p:spPr>
      </p:pic>
      <p:sp>
        <p:nvSpPr>
          <p:cNvPr id="13" name="Star: 5 Points 12">
            <a:extLst>
              <a:ext uri="{FF2B5EF4-FFF2-40B4-BE49-F238E27FC236}">
                <a16:creationId xmlns:a16="http://schemas.microsoft.com/office/drawing/2014/main" id="{187A2FE8-79CB-46B4-A163-A8EFBB76767C}"/>
              </a:ext>
            </a:extLst>
          </p:cNvPr>
          <p:cNvSpPr/>
          <p:nvPr/>
        </p:nvSpPr>
        <p:spPr>
          <a:xfrm>
            <a:off x="5518688" y="3825610"/>
            <a:ext cx="397564" cy="30811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85C9250-8053-4E10-B021-4CC9A9A6A779}"/>
              </a:ext>
            </a:extLst>
          </p:cNvPr>
          <p:cNvSpPr/>
          <p:nvPr/>
        </p:nvSpPr>
        <p:spPr>
          <a:xfrm flipH="1">
            <a:off x="4174436" y="1923323"/>
            <a:ext cx="397564" cy="30811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tar: 6 Points 4">
            <a:extLst>
              <a:ext uri="{FF2B5EF4-FFF2-40B4-BE49-F238E27FC236}">
                <a16:creationId xmlns:a16="http://schemas.microsoft.com/office/drawing/2014/main" id="{A7A23FF3-768B-41C8-B062-3077CEA1F10E}"/>
              </a:ext>
            </a:extLst>
          </p:cNvPr>
          <p:cNvSpPr/>
          <p:nvPr/>
        </p:nvSpPr>
        <p:spPr>
          <a:xfrm>
            <a:off x="6482495" y="3274944"/>
            <a:ext cx="397564" cy="308112"/>
          </a:xfrm>
          <a:prstGeom prst="star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tar: 6 Points 5">
            <a:extLst>
              <a:ext uri="{FF2B5EF4-FFF2-40B4-BE49-F238E27FC236}">
                <a16:creationId xmlns:a16="http://schemas.microsoft.com/office/drawing/2014/main" id="{75C73B3F-32FD-4335-8D11-6BEC7108EF31}"/>
              </a:ext>
            </a:extLst>
          </p:cNvPr>
          <p:cNvSpPr/>
          <p:nvPr/>
        </p:nvSpPr>
        <p:spPr>
          <a:xfrm>
            <a:off x="5544101" y="1379806"/>
            <a:ext cx="397564" cy="308112"/>
          </a:xfrm>
          <a:prstGeom prst="star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C8C6E368-7C6B-4912-9939-746C2A32D325}"/>
              </a:ext>
            </a:extLst>
          </p:cNvPr>
          <p:cNvSpPr/>
          <p:nvPr/>
        </p:nvSpPr>
        <p:spPr>
          <a:xfrm rot="21436113" flipV="1">
            <a:off x="5177231" y="3192052"/>
            <a:ext cx="397564" cy="30811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B795C7D-903B-4713-9805-4D9D9B347A2B}"/>
              </a:ext>
            </a:extLst>
          </p:cNvPr>
          <p:cNvSpPr/>
          <p:nvPr/>
        </p:nvSpPr>
        <p:spPr>
          <a:xfrm>
            <a:off x="6084931" y="4429092"/>
            <a:ext cx="397564" cy="30811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21E83F0F-F74A-4F47-A058-C64D3C410EE9}"/>
              </a:ext>
            </a:extLst>
          </p:cNvPr>
          <p:cNvSpPr/>
          <p:nvPr/>
        </p:nvSpPr>
        <p:spPr>
          <a:xfrm>
            <a:off x="6082524" y="5522102"/>
            <a:ext cx="397564" cy="30811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3BBADABC-0BAD-4D7A-946F-E6F9517D9627}"/>
              </a:ext>
            </a:extLst>
          </p:cNvPr>
          <p:cNvSpPr/>
          <p:nvPr/>
        </p:nvSpPr>
        <p:spPr>
          <a:xfrm>
            <a:off x="3958710" y="6068219"/>
            <a:ext cx="357808" cy="242887"/>
          </a:xfrm>
          <a:prstGeom prst="star5">
            <a:avLst>
              <a:gd name="adj" fmla="val 34829"/>
              <a:gd name="hf" fmla="val 105146"/>
              <a:gd name="vf" fmla="val 1105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76B485-D492-4763-A84F-CE8DE261979E}"/>
              </a:ext>
            </a:extLst>
          </p:cNvPr>
          <p:cNvPicPr>
            <a:picLocks noChangeAspect="1"/>
          </p:cNvPicPr>
          <p:nvPr/>
        </p:nvPicPr>
        <p:blipFill>
          <a:blip r:embed="rId3"/>
          <a:stretch>
            <a:fillRect/>
          </a:stretch>
        </p:blipFill>
        <p:spPr>
          <a:xfrm>
            <a:off x="3751263" y="4014948"/>
            <a:ext cx="469433" cy="347502"/>
          </a:xfrm>
          <a:prstGeom prst="rect">
            <a:avLst/>
          </a:prstGeom>
        </p:spPr>
      </p:pic>
    </p:spTree>
    <p:extLst>
      <p:ext uri="{BB962C8B-B14F-4D97-AF65-F5344CB8AC3E}">
        <p14:creationId xmlns:p14="http://schemas.microsoft.com/office/powerpoint/2010/main" val="195728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Georgia" pitchFamily="18" charset="0"/>
                <a:cs typeface="Georgia" pitchFamily="18" charset="0"/>
              </a:rPr>
              <a:t>Department of Veterans Affairs</a:t>
            </a:r>
            <a:br>
              <a:rPr lang="en-US" altLang="en-US" dirty="0">
                <a:latin typeface="Georgia" pitchFamily="18" charset="0"/>
                <a:cs typeface="Georgia" pitchFamily="18" charset="0"/>
              </a:rPr>
            </a:br>
            <a:r>
              <a:rPr lang="en-US" altLang="en-US" dirty="0">
                <a:latin typeface="Georgia" pitchFamily="18" charset="0"/>
                <a:cs typeface="Georgia" pitchFamily="18" charset="0"/>
              </a:rPr>
              <a:t>Vocational Rehabilitation and Employment</a:t>
            </a:r>
            <a:endParaRPr lang="en-US" dirty="0"/>
          </a:p>
        </p:txBody>
      </p:sp>
      <p:sp>
        <p:nvSpPr>
          <p:cNvPr id="3" name="Content Placeholder 2"/>
          <p:cNvSpPr>
            <a:spLocks noGrp="1"/>
          </p:cNvSpPr>
          <p:nvPr>
            <p:ph idx="1"/>
          </p:nvPr>
        </p:nvSpPr>
        <p:spPr/>
        <p:txBody>
          <a:bodyPr/>
          <a:lstStyle/>
          <a:p>
            <a:pPr marL="0" indent="0">
              <a:buNone/>
            </a:pPr>
            <a:r>
              <a:rPr lang="en-US" altLang="en-US" dirty="0">
                <a:cs typeface="Georgia" pitchFamily="18" charset="0"/>
              </a:rPr>
              <a:t>Apply for Benefits</a:t>
            </a:r>
          </a:p>
          <a:p>
            <a:pPr marL="0" indent="0">
              <a:buNone/>
            </a:pPr>
            <a:r>
              <a:rPr lang="en-US" altLang="en-US" dirty="0">
                <a:cs typeface="Georgia" pitchFamily="18" charset="0"/>
              </a:rPr>
              <a:t>	</a:t>
            </a:r>
            <a:r>
              <a:rPr lang="en-US" altLang="en-US" dirty="0">
                <a:cs typeface="Georgia" pitchFamily="18" charset="0"/>
                <a:hlinkClick r:id="rId2"/>
              </a:rPr>
              <a:t>www.ebenefits.va.gov</a:t>
            </a:r>
            <a:endParaRPr lang="en-US" altLang="en-US" dirty="0">
              <a:cs typeface="Georgia" pitchFamily="18" charset="0"/>
            </a:endParaRPr>
          </a:p>
          <a:p>
            <a:pPr marL="0" indent="0">
              <a:buNone/>
            </a:pPr>
            <a:r>
              <a:rPr lang="en-US" altLang="en-US" dirty="0">
                <a:cs typeface="Georgia" pitchFamily="18" charset="0"/>
              </a:rPr>
              <a:t>	</a:t>
            </a:r>
          </a:p>
          <a:p>
            <a:pPr marL="0" indent="0">
              <a:buNone/>
            </a:pPr>
            <a:r>
              <a:rPr lang="en-US" altLang="en-US" dirty="0">
                <a:cs typeface="Georgia" pitchFamily="18" charset="0"/>
              </a:rPr>
              <a:t>For further information on VA VR&amp;E or other VA Benefits</a:t>
            </a:r>
          </a:p>
          <a:p>
            <a:pPr marL="0" indent="0">
              <a:buNone/>
            </a:pPr>
            <a:r>
              <a:rPr lang="en-US" altLang="en-US" dirty="0">
                <a:cs typeface="Georgia" pitchFamily="18" charset="0"/>
              </a:rPr>
              <a:t>	 </a:t>
            </a:r>
            <a:r>
              <a:rPr lang="en-US" altLang="en-US" dirty="0">
                <a:cs typeface="Georgia" pitchFamily="18" charset="0"/>
                <a:hlinkClick r:id="rId3"/>
              </a:rPr>
              <a:t>http://www.benefits.va.gov/vocrehab/</a:t>
            </a:r>
            <a:r>
              <a:rPr lang="en-US" altLang="en-US" dirty="0">
                <a:cs typeface="Georgia" pitchFamily="18" charset="0"/>
              </a:rPr>
              <a:t> </a:t>
            </a:r>
          </a:p>
          <a:p>
            <a:pPr marL="0" indent="0">
              <a:buNone/>
            </a:pPr>
            <a:r>
              <a:rPr lang="en-US" altLang="en-US" dirty="0">
                <a:cs typeface="Georgia" pitchFamily="18" charset="0"/>
              </a:rPr>
              <a:t>	1-800-827-1000 </a:t>
            </a:r>
          </a:p>
          <a:p>
            <a:pPr marL="0" indent="0">
              <a:buNone/>
            </a:pPr>
            <a:endParaRPr lang="en-US" altLang="en-US" dirty="0">
              <a:cs typeface="Georgia" pitchFamily="18" charset="0"/>
            </a:endParaRPr>
          </a:p>
          <a:p>
            <a:pPr marL="0" indent="0">
              <a:buNone/>
            </a:pPr>
            <a:r>
              <a:rPr lang="en-US" altLang="en-US" dirty="0">
                <a:cs typeface="Georgia" pitchFamily="18" charset="0"/>
              </a:rPr>
              <a:t>Website for self-paced </a:t>
            </a:r>
            <a:r>
              <a:rPr lang="en-US" altLang="en-US" dirty="0" err="1">
                <a:cs typeface="Georgia" pitchFamily="18" charset="0"/>
              </a:rPr>
              <a:t>CareerScope</a:t>
            </a:r>
            <a:r>
              <a:rPr lang="en-US" altLang="en-US" dirty="0">
                <a:cs typeface="Georgia" pitchFamily="18" charset="0"/>
              </a:rPr>
              <a:t> Testing:</a:t>
            </a:r>
          </a:p>
          <a:p>
            <a:pPr marL="0" indent="0">
              <a:buNone/>
            </a:pPr>
            <a:r>
              <a:rPr lang="en-US" altLang="en-US" dirty="0">
                <a:cs typeface="Georgia" pitchFamily="18" charset="0"/>
              </a:rPr>
              <a:t>	 </a:t>
            </a:r>
            <a:r>
              <a:rPr lang="en-US" altLang="en-US" dirty="0">
                <a:cs typeface="Georgia" pitchFamily="18" charset="0"/>
                <a:hlinkClick r:id="rId4"/>
              </a:rPr>
              <a:t>www.benefits.va.gov/gibill</a:t>
            </a:r>
            <a:endParaRPr lang="en-US" altLang="en-US" dirty="0">
              <a:cs typeface="Georgia" pitchFamily="18" charset="0"/>
            </a:endParaRPr>
          </a:p>
          <a:p>
            <a:pPr marL="0" indent="0">
              <a:buNone/>
            </a:pPr>
            <a:endParaRPr lang="en-US" altLang="en-US" dirty="0">
              <a:cs typeface="Georgia" pitchFamily="18" charset="0"/>
            </a:endParaRPr>
          </a:p>
          <a:p>
            <a:endParaRPr lang="en-US" dirty="0"/>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12</a:t>
            </a:fld>
            <a:endParaRPr lang="en-US" altLang="en-US"/>
          </a:p>
        </p:txBody>
      </p:sp>
    </p:spTree>
    <p:extLst>
      <p:ext uri="{BB962C8B-B14F-4D97-AF65-F5344CB8AC3E}">
        <p14:creationId xmlns:p14="http://schemas.microsoft.com/office/powerpoint/2010/main" val="297886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latin typeface="Georgia" pitchFamily="18" charset="0"/>
                <a:cs typeface="Georgia" pitchFamily="18" charset="0"/>
              </a:rPr>
              <a:t>Department of Veterans Affairs</a:t>
            </a:r>
            <a:br>
              <a:rPr lang="en-US" altLang="en-US" dirty="0">
                <a:latin typeface="Georgia" pitchFamily="18" charset="0"/>
                <a:cs typeface="Georgia" pitchFamily="18" charset="0"/>
              </a:rPr>
            </a:br>
            <a:r>
              <a:rPr lang="en-US" altLang="en-US" dirty="0">
                <a:latin typeface="Georgia" pitchFamily="18" charset="0"/>
                <a:cs typeface="Georgia" pitchFamily="18" charset="0"/>
              </a:rPr>
              <a:t>Vocational Rehabilitation and Employment</a:t>
            </a:r>
            <a:endParaRPr lang="en-US" dirty="0"/>
          </a:p>
        </p:txBody>
      </p:sp>
      <p:sp>
        <p:nvSpPr>
          <p:cNvPr id="3" name="Content Placeholder 2"/>
          <p:cNvSpPr>
            <a:spLocks noGrp="1"/>
          </p:cNvSpPr>
          <p:nvPr>
            <p:ph idx="1"/>
          </p:nvPr>
        </p:nvSpPr>
        <p:spPr/>
        <p:txBody>
          <a:bodyPr/>
          <a:lstStyle/>
          <a:p>
            <a:pPr marL="0" indent="0">
              <a:buNone/>
            </a:pPr>
            <a:r>
              <a:rPr lang="en-US" b="1" u="sng" dirty="0"/>
              <a:t>Today’s session will cover:</a:t>
            </a:r>
          </a:p>
          <a:p>
            <a:pPr marL="0" indent="0">
              <a:buNone/>
            </a:pPr>
            <a:endParaRPr lang="en-US" b="1" u="sng" dirty="0"/>
          </a:p>
          <a:p>
            <a:r>
              <a:rPr lang="en-US" dirty="0"/>
              <a:t>The mission and intent of VA Vocational Rehabilitation &amp; Employment  (VR&amp;E) </a:t>
            </a:r>
          </a:p>
          <a:p>
            <a:r>
              <a:rPr lang="en-US" dirty="0"/>
              <a:t>Criteria by which Veterans and Service Members are determined eligible for and entitled to VR&amp;E services</a:t>
            </a:r>
          </a:p>
          <a:p>
            <a:r>
              <a:rPr lang="en-US" dirty="0"/>
              <a:t>Application and evaluation process for VR&amp;E</a:t>
            </a:r>
          </a:p>
          <a:p>
            <a:r>
              <a:rPr lang="en-US" dirty="0"/>
              <a:t>Services offered through VR&amp;E</a:t>
            </a:r>
          </a:p>
          <a:p>
            <a:r>
              <a:rPr lang="en-US" dirty="0"/>
              <a:t>Advantages/benefits of VR&amp;E</a:t>
            </a:r>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1</a:t>
            </a:fld>
            <a:endParaRPr lang="en-US" altLang="en-US"/>
          </a:p>
        </p:txBody>
      </p:sp>
    </p:spTree>
    <p:extLst>
      <p:ext uri="{BB962C8B-B14F-4D97-AF65-F5344CB8AC3E}">
        <p14:creationId xmlns:p14="http://schemas.microsoft.com/office/powerpoint/2010/main" val="6741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algn="ctr"/>
            <a:r>
              <a:rPr lang="en-US" altLang="en-US" dirty="0">
                <a:latin typeface="Georgia" pitchFamily="18" charset="0"/>
                <a:cs typeface="Georgia" pitchFamily="18" charset="0"/>
              </a:rPr>
              <a:t>Department of Veterans Affairs</a:t>
            </a:r>
            <a:br>
              <a:rPr lang="en-US" altLang="en-US" dirty="0">
                <a:latin typeface="Georgia" pitchFamily="18" charset="0"/>
                <a:cs typeface="Georgia" pitchFamily="18" charset="0"/>
              </a:rPr>
            </a:br>
            <a:r>
              <a:rPr lang="en-US" altLang="en-US" dirty="0">
                <a:latin typeface="Georgia" pitchFamily="18" charset="0"/>
                <a:cs typeface="Georgia" pitchFamily="18" charset="0"/>
              </a:rPr>
              <a:t>Vocational Rehabilitation and Employment</a:t>
            </a:r>
            <a:endParaRPr lang="en-US" altLang="en-US" dirty="0">
              <a:latin typeface="Georgia" pitchFamily="18" charset="0"/>
            </a:endParaRPr>
          </a:p>
        </p:txBody>
      </p:sp>
      <p:sp>
        <p:nvSpPr>
          <p:cNvPr id="6146" name="Content Placeholder 2"/>
          <p:cNvSpPr>
            <a:spLocks noGrp="1"/>
          </p:cNvSpPr>
          <p:nvPr>
            <p:ph idx="1"/>
          </p:nvPr>
        </p:nvSpPr>
        <p:spPr>
          <a:xfrm>
            <a:off x="457200" y="1790700"/>
            <a:ext cx="8229600" cy="4459288"/>
          </a:xfrm>
        </p:spPr>
        <p:txBody>
          <a:bodyPr/>
          <a:lstStyle/>
          <a:p>
            <a:pPr marL="0" lvl="0" indent="0">
              <a:buNone/>
              <a:defRPr/>
            </a:pPr>
            <a:r>
              <a:rPr lang="en-US" altLang="en-US" b="1" u="sng" dirty="0">
                <a:solidFill>
                  <a:prstClr val="black"/>
                </a:solidFill>
                <a:cs typeface="Georgia" pitchFamily="18" charset="0"/>
              </a:rPr>
              <a:t>What is Vocational Rehabilitation &amp; Employment (VR&amp;E)?</a:t>
            </a:r>
          </a:p>
          <a:p>
            <a:pPr lvl="0">
              <a:buFont typeface="Arial" panose="020B0604020202020204" pitchFamily="34" charset="0"/>
              <a:buChar char="•"/>
              <a:defRPr/>
            </a:pPr>
            <a:r>
              <a:rPr lang="en-US" altLang="en-US" sz="1600" dirty="0">
                <a:solidFill>
                  <a:prstClr val="black"/>
                </a:solidFill>
                <a:cs typeface="Georgia" pitchFamily="18" charset="0"/>
              </a:rPr>
              <a:t>Pathway to suitable employment and career stability or increased independence in daily living for eligible Veterans and Service Members with service-connected disabilities.</a:t>
            </a:r>
          </a:p>
          <a:p>
            <a:pPr marL="0" indent="0" eaLnBrk="1" hangingPunct="1">
              <a:buNone/>
              <a:defRPr/>
            </a:pPr>
            <a:endParaRPr lang="en-US" altLang="en-US" dirty="0">
              <a:cs typeface="Georgia" pitchFamily="18" charset="0"/>
            </a:endParaRPr>
          </a:p>
          <a:p>
            <a:pPr marL="0" lvl="0" indent="0">
              <a:buNone/>
              <a:defRPr/>
            </a:pPr>
            <a:r>
              <a:rPr lang="en-US" altLang="en-US" b="1" u="sng" dirty="0">
                <a:solidFill>
                  <a:prstClr val="black"/>
                </a:solidFill>
                <a:cs typeface="Georgia" pitchFamily="18" charset="0"/>
              </a:rPr>
              <a:t>VR&amp;E Program Intent</a:t>
            </a:r>
            <a:endParaRPr lang="en-US" dirty="0"/>
          </a:p>
          <a:p>
            <a:r>
              <a:rPr lang="en-US" sz="1600" dirty="0"/>
              <a:t>Provide services to assist Veterans and Service Members with service-connected disabilities to succeed: </a:t>
            </a:r>
          </a:p>
          <a:p>
            <a:pPr lvl="1"/>
            <a:r>
              <a:rPr lang="en-US" dirty="0"/>
              <a:t>In transition … through services to support transition back to civilian life </a:t>
            </a:r>
          </a:p>
          <a:p>
            <a:pPr lvl="1"/>
            <a:r>
              <a:rPr lang="en-US" dirty="0"/>
              <a:t>At work … through services resulting in suitable employment </a:t>
            </a:r>
          </a:p>
          <a:p>
            <a:pPr lvl="1"/>
            <a:r>
              <a:rPr lang="en-US" dirty="0"/>
              <a:t>On campus … through services to support them during education and training </a:t>
            </a:r>
          </a:p>
          <a:p>
            <a:pPr lvl="1"/>
            <a:r>
              <a:rPr lang="en-US" dirty="0"/>
              <a:t>At home … and in their communities … through services to maximize independence in daily living</a:t>
            </a:r>
          </a:p>
        </p:txBody>
      </p:sp>
      <p:sp>
        <p:nvSpPr>
          <p:cNvPr id="4" name="Slide Number Placeholder 3"/>
          <p:cNvSpPr>
            <a:spLocks noGrp="1"/>
          </p:cNvSpPr>
          <p:nvPr>
            <p:ph type="sldNum" sz="quarter" idx="10"/>
          </p:nvPr>
        </p:nvSpPr>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fld id="{31BCDA60-79B2-41B1-9236-D196DA3A8ED2}" type="slidenum">
              <a:rPr lang="en-US" altLang="en-US">
                <a:solidFill>
                  <a:srgbClr val="898989"/>
                </a:solidFill>
                <a:latin typeface="Georgia" pitchFamily="18" charset="0"/>
              </a:rPr>
              <a:pPr/>
              <a:t>2</a:t>
            </a:fld>
            <a:endParaRPr lang="en-US" altLang="en-US">
              <a:solidFill>
                <a:srgbClr val="898989"/>
              </a:solidFill>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2800" dirty="0"/>
              <a:t>VR&amp;E Benefits and GI Bill </a:t>
            </a:r>
          </a:p>
        </p:txBody>
      </p:sp>
      <p:sp>
        <p:nvSpPr>
          <p:cNvPr id="3" name="Content Placeholder 2"/>
          <p:cNvSpPr>
            <a:spLocks noGrp="1"/>
          </p:cNvSpPr>
          <p:nvPr>
            <p:ph idx="1"/>
          </p:nvPr>
        </p:nvSpPr>
        <p:spPr/>
        <p:txBody>
          <a:bodyPr/>
          <a:lstStyle/>
          <a:p>
            <a:pPr marL="0" lvl="0" indent="0">
              <a:buNone/>
              <a:defRPr/>
            </a:pPr>
            <a:r>
              <a:rPr lang="en-US" altLang="en-US" b="1" u="sng" dirty="0">
                <a:solidFill>
                  <a:prstClr val="black"/>
                </a:solidFill>
                <a:cs typeface="Georgia" pitchFamily="18" charset="0"/>
              </a:rPr>
              <a:t>Is VR&amp;E Program the same as the GI Bill?</a:t>
            </a:r>
          </a:p>
          <a:p>
            <a:pPr marL="0" lvl="0" indent="0">
              <a:buNone/>
              <a:defRPr/>
            </a:pPr>
            <a:endParaRPr lang="en-US" altLang="en-US" b="1" u="sng" dirty="0">
              <a:solidFill>
                <a:prstClr val="black"/>
              </a:solidFill>
              <a:cs typeface="Georgia" pitchFamily="18" charset="0"/>
            </a:endParaRPr>
          </a:p>
          <a:p>
            <a:pPr marL="0" lvl="0" indent="0">
              <a:spcAft>
                <a:spcPts val="1200"/>
              </a:spcAft>
              <a:buNone/>
              <a:defRPr/>
            </a:pPr>
            <a:r>
              <a:rPr lang="en-US" altLang="en-US" b="1" i="1" dirty="0">
                <a:solidFill>
                  <a:prstClr val="black"/>
                </a:solidFill>
                <a:cs typeface="Georgia" pitchFamily="18" charset="0"/>
              </a:rPr>
              <a:t>No</a:t>
            </a:r>
            <a:r>
              <a:rPr lang="en-US" altLang="en-US" dirty="0">
                <a:solidFill>
                  <a:prstClr val="black"/>
                </a:solidFill>
                <a:cs typeface="Georgia" pitchFamily="18" charset="0"/>
              </a:rPr>
              <a:t>. GI Bill is an educational benefits program.</a:t>
            </a:r>
            <a:endParaRPr lang="en-US" dirty="0"/>
          </a:p>
          <a:p>
            <a:pPr lvl="1">
              <a:spcAft>
                <a:spcPts val="600"/>
              </a:spcAft>
            </a:pPr>
            <a:r>
              <a:rPr lang="en-US" dirty="0"/>
              <a:t>The purpose of the VR&amp;E Program is to help Veterans with service-connected disabilities and barriers to employment to become suitably employed. </a:t>
            </a:r>
          </a:p>
          <a:p>
            <a:pPr lvl="1">
              <a:spcAft>
                <a:spcPts val="600"/>
              </a:spcAft>
            </a:pPr>
            <a:r>
              <a:rPr lang="en-US" dirty="0"/>
              <a:t>Four of the Five VR&amp;E categories of services are geared specifically toward employment with personalized employment services offered (e.g., work readiness preparation, resume development, job-seeking skills, job accommodations, placement assistance, post-employment follow-up, etc.).</a:t>
            </a:r>
          </a:p>
          <a:p>
            <a:pPr lvl="1"/>
            <a:r>
              <a:rPr lang="en-US" dirty="0"/>
              <a:t>The “E” in VR&amp;E stands for the program’s mission to assist Veterans and Service Members with obtaining suitable </a:t>
            </a:r>
            <a:r>
              <a:rPr lang="en-US" b="1" u="sng" dirty="0"/>
              <a:t>Employment</a:t>
            </a:r>
            <a:r>
              <a:rPr lang="en-US" dirty="0"/>
              <a:t>. </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3</a:t>
            </a:fld>
            <a:endParaRPr lang="en-US" altLang="en-US"/>
          </a:p>
        </p:txBody>
      </p:sp>
    </p:spTree>
    <p:extLst>
      <p:ext uri="{BB962C8B-B14F-4D97-AF65-F5344CB8AC3E}">
        <p14:creationId xmlns:p14="http://schemas.microsoft.com/office/powerpoint/2010/main" val="268343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7DB0-9061-426A-A9DF-7F2623CE7793}"/>
              </a:ext>
            </a:extLst>
          </p:cNvPr>
          <p:cNvSpPr>
            <a:spLocks noGrp="1"/>
          </p:cNvSpPr>
          <p:nvPr>
            <p:ph type="title"/>
          </p:nvPr>
        </p:nvSpPr>
        <p:spPr/>
        <p:txBody>
          <a:bodyPr/>
          <a:lstStyle/>
          <a:p>
            <a:pPr algn="ctr"/>
            <a:r>
              <a:rPr lang="en-US" sz="3200" dirty="0"/>
              <a:t>VR&amp;E Benefits and GI Bill</a:t>
            </a:r>
          </a:p>
        </p:txBody>
      </p:sp>
      <p:sp>
        <p:nvSpPr>
          <p:cNvPr id="5" name="Content Placeholder 4">
            <a:extLst>
              <a:ext uri="{FF2B5EF4-FFF2-40B4-BE49-F238E27FC236}">
                <a16:creationId xmlns:a16="http://schemas.microsoft.com/office/drawing/2014/main" id="{8F85EEDE-4E92-4F7C-9F65-CDCBEE7BE8E4}"/>
              </a:ext>
            </a:extLst>
          </p:cNvPr>
          <p:cNvSpPr>
            <a:spLocks noGrp="1"/>
          </p:cNvSpPr>
          <p:nvPr>
            <p:ph idx="1"/>
          </p:nvPr>
        </p:nvSpPr>
        <p:spPr/>
        <p:txBody>
          <a:bodyPr/>
          <a:lstStyle/>
          <a:p>
            <a:endParaRPr lang="en-US" dirty="0"/>
          </a:p>
          <a:p>
            <a:endParaRPr lang="en-US" dirty="0"/>
          </a:p>
          <a:p>
            <a:r>
              <a:rPr lang="en-US" dirty="0"/>
              <a:t>--VR&amp;E services include Assisting the Veteran with:</a:t>
            </a:r>
          </a:p>
          <a:p>
            <a:pPr lvl="1"/>
            <a:r>
              <a:rPr lang="en-US" dirty="0"/>
              <a:t>Career Choice – Help the Veteran understand the best career options for them based on their interest and capabilities.  The Veteran will receive a comprehensive evaluation to determine abilities, skills, and interests for employment.</a:t>
            </a:r>
          </a:p>
          <a:p>
            <a:pPr lvl="1"/>
            <a:r>
              <a:rPr lang="en-US" dirty="0"/>
              <a:t>Benefits Coaching – guidance on the effective use of VA benefits and/or other resources to achieve educational and career goals.</a:t>
            </a:r>
          </a:p>
          <a:p>
            <a:pPr lvl="1"/>
            <a:r>
              <a:rPr lang="en-US" dirty="0"/>
              <a:t>Personalized Support – Academic or adjustment counseling and personalized support to remove any barriers to employment success.  The Veteran will receive Vocational counseling and rehabilitation planning for employment services as well as supportive rehabilitation services including case management, counseling, and medical referrals.</a:t>
            </a:r>
          </a:p>
        </p:txBody>
      </p:sp>
      <p:sp>
        <p:nvSpPr>
          <p:cNvPr id="3" name="Slide Number Placeholder 2">
            <a:extLst>
              <a:ext uri="{FF2B5EF4-FFF2-40B4-BE49-F238E27FC236}">
                <a16:creationId xmlns:a16="http://schemas.microsoft.com/office/drawing/2014/main" id="{0FC8725B-6453-41F1-B159-17B5D73F767E}"/>
              </a:ext>
            </a:extLst>
          </p:cNvPr>
          <p:cNvSpPr>
            <a:spLocks noGrp="1"/>
          </p:cNvSpPr>
          <p:nvPr>
            <p:ph type="sldNum" sz="quarter" idx="10"/>
          </p:nvPr>
        </p:nvSpPr>
        <p:spPr/>
        <p:txBody>
          <a:bodyPr/>
          <a:lstStyle/>
          <a:p>
            <a:fld id="{A25AB853-1F4D-4654-99E5-7F3F8770A839}" type="slidenum">
              <a:rPr lang="en-US" altLang="en-US" smtClean="0"/>
              <a:pPr/>
              <a:t>4</a:t>
            </a:fld>
            <a:endParaRPr lang="en-US" altLang="en-US"/>
          </a:p>
        </p:txBody>
      </p:sp>
    </p:spTree>
    <p:extLst>
      <p:ext uri="{BB962C8B-B14F-4D97-AF65-F5344CB8AC3E}">
        <p14:creationId xmlns:p14="http://schemas.microsoft.com/office/powerpoint/2010/main" val="293091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VR&amp;E Eligibility Criteria</a:t>
            </a:r>
          </a:p>
        </p:txBody>
      </p:sp>
      <p:sp>
        <p:nvSpPr>
          <p:cNvPr id="3" name="Content Placeholder 2"/>
          <p:cNvSpPr>
            <a:spLocks noGrp="1"/>
          </p:cNvSpPr>
          <p:nvPr>
            <p:ph idx="1"/>
          </p:nvPr>
        </p:nvSpPr>
        <p:spPr>
          <a:xfrm>
            <a:off x="457200" y="1504950"/>
            <a:ext cx="8229600" cy="4621213"/>
          </a:xfrm>
        </p:spPr>
        <p:txBody>
          <a:bodyPr/>
          <a:lstStyle/>
          <a:p>
            <a:pPr marL="0" indent="0" eaLnBrk="1" hangingPunct="1">
              <a:buNone/>
              <a:defRPr/>
            </a:pPr>
            <a:r>
              <a:rPr lang="en-US" altLang="en-US" b="1" u="sng" dirty="0">
                <a:cs typeface="Georgia" pitchFamily="18" charset="0"/>
              </a:rPr>
              <a:t>Veterans: </a:t>
            </a:r>
            <a:endParaRPr lang="en-US" b="1" u="sng" dirty="0"/>
          </a:p>
          <a:p>
            <a:r>
              <a:rPr lang="en-US" sz="1600" dirty="0"/>
              <a:t>Honorable or other than dishonorable discharge </a:t>
            </a:r>
          </a:p>
          <a:p>
            <a:r>
              <a:rPr lang="en-US" sz="1600" dirty="0"/>
              <a:t>A VA service-connected disability rating of 10% or more; or memorandum rating of 20%</a:t>
            </a:r>
          </a:p>
          <a:p>
            <a:r>
              <a:rPr lang="en-US" sz="1600" dirty="0"/>
              <a:t>Apply for VR&amp;E benefits </a:t>
            </a:r>
          </a:p>
          <a:p>
            <a:pPr marL="0" indent="0" eaLnBrk="1" hangingPunct="1">
              <a:buNone/>
              <a:defRPr/>
            </a:pPr>
            <a:endParaRPr lang="en-US" altLang="en-US" dirty="0">
              <a:cs typeface="Georgia" pitchFamily="18" charset="0"/>
            </a:endParaRPr>
          </a:p>
          <a:p>
            <a:pPr marL="0" indent="0">
              <a:buNone/>
            </a:pPr>
            <a:r>
              <a:rPr lang="en-US" b="1" u="sng" dirty="0"/>
              <a:t>Active Duty </a:t>
            </a:r>
            <a:r>
              <a:rPr lang="en-US" b="1" u="sng" dirty="0" err="1"/>
              <a:t>Servicemembers</a:t>
            </a:r>
            <a:r>
              <a:rPr lang="en-US" b="1" u="sng" dirty="0"/>
              <a:t>: </a:t>
            </a:r>
            <a:endParaRPr lang="en-US" u="sng" dirty="0"/>
          </a:p>
          <a:p>
            <a:r>
              <a:rPr lang="en-US" sz="1600" dirty="0"/>
              <a:t>Expect to receive an honorable discharge </a:t>
            </a:r>
          </a:p>
          <a:p>
            <a:r>
              <a:rPr lang="en-US" sz="1600" dirty="0"/>
              <a:t>Obtain a VA memorandum rating of 20% or more </a:t>
            </a:r>
          </a:p>
          <a:p>
            <a:r>
              <a:rPr lang="en-US" sz="1600" dirty="0"/>
              <a:t>Obtain a Proposed Disability Evaluation Service (DES) rating </a:t>
            </a:r>
          </a:p>
          <a:p>
            <a:r>
              <a:rPr lang="en-US" sz="1600" dirty="0"/>
              <a:t>Service Members awaiting discharge due to a medical condition resulting from a serious injury or illness that occurred in the line of duty may be automatically entitled to VR&amp;E benefits.</a:t>
            </a:r>
          </a:p>
          <a:p>
            <a:r>
              <a:rPr lang="en-US" sz="1600" dirty="0"/>
              <a:t>Apply for VR&amp;E benefits </a:t>
            </a:r>
          </a:p>
          <a:p>
            <a:pPr marL="0" indent="0" eaLnBrk="1" hangingPunct="1">
              <a:buNone/>
              <a:defRPr/>
            </a:pPr>
            <a:endParaRPr lang="en-US" altLang="en-US" dirty="0">
              <a:cs typeface="Georgia" pitchFamily="18" charset="0"/>
            </a:endParaRPr>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5</a:t>
            </a:fld>
            <a:endParaRPr lang="en-US" altLang="en-US"/>
          </a:p>
        </p:txBody>
      </p:sp>
    </p:spTree>
    <p:extLst>
      <p:ext uri="{BB962C8B-B14F-4D97-AF65-F5344CB8AC3E}">
        <p14:creationId xmlns:p14="http://schemas.microsoft.com/office/powerpoint/2010/main" val="379275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2800" dirty="0"/>
              <a:t>VR&amp;E Basic Benefit Information </a:t>
            </a:r>
          </a:p>
        </p:txBody>
      </p:sp>
      <p:sp>
        <p:nvSpPr>
          <p:cNvPr id="3" name="Content Placeholder 2"/>
          <p:cNvSpPr>
            <a:spLocks noGrp="1"/>
          </p:cNvSpPr>
          <p:nvPr>
            <p:ph idx="1"/>
          </p:nvPr>
        </p:nvSpPr>
        <p:spPr/>
        <p:txBody>
          <a:bodyPr/>
          <a:lstStyle/>
          <a:p>
            <a:pPr marL="0" indent="0">
              <a:buNone/>
            </a:pPr>
            <a:endParaRPr lang="en-US" dirty="0"/>
          </a:p>
          <a:p>
            <a:r>
              <a:rPr lang="en-US" dirty="0"/>
              <a:t>A maximum of 48 months of entitlement  </a:t>
            </a:r>
          </a:p>
          <a:p>
            <a:endParaRPr lang="en-US" dirty="0"/>
          </a:p>
          <a:p>
            <a:r>
              <a:rPr lang="en-US" dirty="0"/>
              <a:t>May be used within 12 years from the date of initial VA disability rating notification. The 12-year period begins on the latter of these dates: </a:t>
            </a:r>
          </a:p>
          <a:p>
            <a:pPr lvl="1"/>
            <a:r>
              <a:rPr lang="en-US" dirty="0"/>
              <a:t>Date of separation from active military duty, or </a:t>
            </a:r>
          </a:p>
          <a:p>
            <a:pPr lvl="1"/>
            <a:r>
              <a:rPr lang="en-US" dirty="0"/>
              <a:t>Date when the Veteran was first notified of a service-connected disability rating </a:t>
            </a:r>
          </a:p>
          <a:p>
            <a:endParaRPr lang="en-US" dirty="0"/>
          </a:p>
          <a:p>
            <a:r>
              <a:rPr lang="en-US" dirty="0"/>
              <a:t>Exception for Veterans with a Serious Employment Handicap (those Veterans who have very severe, significant difficulties and limitations with regard to preparing for, obtaining and maintaining employment).</a:t>
            </a:r>
          </a:p>
          <a:p>
            <a:endParaRPr lang="en-US" dirty="0"/>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6</a:t>
            </a:fld>
            <a:endParaRPr lang="en-US" altLang="en-US"/>
          </a:p>
        </p:txBody>
      </p:sp>
    </p:spTree>
    <p:extLst>
      <p:ext uri="{BB962C8B-B14F-4D97-AF65-F5344CB8AC3E}">
        <p14:creationId xmlns:p14="http://schemas.microsoft.com/office/powerpoint/2010/main" val="361567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VR&amp;E Application &amp; Evaluation Process </a:t>
            </a:r>
          </a:p>
        </p:txBody>
      </p:sp>
      <p:sp>
        <p:nvSpPr>
          <p:cNvPr id="3" name="Content Placeholder 2"/>
          <p:cNvSpPr>
            <a:spLocks noGrp="1"/>
          </p:cNvSpPr>
          <p:nvPr>
            <p:ph idx="1"/>
          </p:nvPr>
        </p:nvSpPr>
        <p:spPr/>
        <p:txBody>
          <a:bodyPr/>
          <a:lstStyle/>
          <a:p>
            <a:pPr>
              <a:spcAft>
                <a:spcPts val="600"/>
              </a:spcAft>
            </a:pPr>
            <a:r>
              <a:rPr lang="en-US" dirty="0"/>
              <a:t>Veteran or Service Member submits application for benefits.</a:t>
            </a:r>
          </a:p>
          <a:p>
            <a:pPr>
              <a:spcAft>
                <a:spcPts val="600"/>
              </a:spcAft>
            </a:pPr>
            <a:r>
              <a:rPr lang="en-US" dirty="0"/>
              <a:t>Applicant is scheduled for an appointment to come in for orientation and meet with a Vocational Rehabilitation Counselor (VRC).</a:t>
            </a:r>
          </a:p>
          <a:p>
            <a:r>
              <a:rPr lang="en-US" dirty="0"/>
              <a:t>VRC determines whether applicant is entitled to services. The following criteria must be met for the applicant to qualify for VR&amp;E services:</a:t>
            </a:r>
          </a:p>
          <a:p>
            <a:pPr lvl="1"/>
            <a:r>
              <a:rPr lang="en-US" dirty="0"/>
              <a:t>Finding that the applicant has barriers to employability</a:t>
            </a:r>
          </a:p>
          <a:p>
            <a:pPr lvl="1"/>
            <a:r>
              <a:rPr lang="en-US" dirty="0"/>
              <a:t>The barriers are due substantially to his/her service-connected disability conditions</a:t>
            </a:r>
          </a:p>
          <a:p>
            <a:pPr lvl="1">
              <a:spcAft>
                <a:spcPts val="600"/>
              </a:spcAft>
            </a:pPr>
            <a:r>
              <a:rPr lang="en-US" dirty="0"/>
              <a:t>The applicant must not have overcome the barriers by being suitably and stably employed or by having training/education/skills needed to qualify for suitable employment.</a:t>
            </a:r>
          </a:p>
          <a:p>
            <a:r>
              <a:rPr lang="en-US" dirty="0"/>
              <a:t>If entitled to services, the Veteran or Service Member works with VRC to identify services needed. </a:t>
            </a:r>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7</a:t>
            </a:fld>
            <a:endParaRPr lang="en-US" altLang="en-US"/>
          </a:p>
        </p:txBody>
      </p:sp>
    </p:spTree>
    <p:extLst>
      <p:ext uri="{BB962C8B-B14F-4D97-AF65-F5344CB8AC3E}">
        <p14:creationId xmlns:p14="http://schemas.microsoft.com/office/powerpoint/2010/main" val="45931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VR&amp;E Services: 5 Tracks to Employment</a:t>
            </a:r>
          </a:p>
        </p:txBody>
      </p:sp>
      <p:sp>
        <p:nvSpPr>
          <p:cNvPr id="3" name="Content Placeholder 2"/>
          <p:cNvSpPr>
            <a:spLocks noGrp="1"/>
          </p:cNvSpPr>
          <p:nvPr>
            <p:ph idx="1"/>
          </p:nvPr>
        </p:nvSpPr>
        <p:spPr>
          <a:xfrm>
            <a:off x="457200" y="1466850"/>
            <a:ext cx="8229600" cy="4659313"/>
          </a:xfrm>
        </p:spPr>
        <p:txBody>
          <a:bodyPr/>
          <a:lstStyle/>
          <a:p>
            <a:pPr marL="0" indent="0">
              <a:buNone/>
            </a:pPr>
            <a:r>
              <a:rPr lang="en-US" b="1" u="sng" dirty="0"/>
              <a:t>Re-employment </a:t>
            </a:r>
          </a:p>
          <a:p>
            <a:pPr>
              <a:spcAft>
                <a:spcPts val="600"/>
              </a:spcAft>
            </a:pPr>
            <a:r>
              <a:rPr lang="en-US" sz="1600" dirty="0"/>
              <a:t>Designed for individuals separating from active duty, National Guard, or Reserves and are returning to their previous employment. </a:t>
            </a:r>
          </a:p>
          <a:p>
            <a:pPr lvl="1">
              <a:spcAft>
                <a:spcPts val="1200"/>
              </a:spcAft>
            </a:pPr>
            <a:r>
              <a:rPr lang="en-US" sz="1400" i="1" dirty="0"/>
              <a:t>Consultation with employers, job accommodations, re-employment rights advice, case management</a:t>
            </a:r>
          </a:p>
          <a:p>
            <a:pPr marL="0" indent="0">
              <a:buNone/>
            </a:pPr>
            <a:r>
              <a:rPr lang="en-US" b="1" u="sng" dirty="0"/>
              <a:t>Rapid Access to Employment </a:t>
            </a:r>
          </a:p>
          <a:p>
            <a:pPr>
              <a:spcAft>
                <a:spcPts val="600"/>
              </a:spcAft>
            </a:pPr>
            <a:r>
              <a:rPr lang="en-US" sz="1600" dirty="0"/>
              <a:t>Designed for individuals expressing interest in seeking employment soon after separation or have the necessary skills to be competitively employed in an appropriate occupation. </a:t>
            </a:r>
          </a:p>
          <a:p>
            <a:pPr lvl="1">
              <a:spcAft>
                <a:spcPts val="1200"/>
              </a:spcAft>
            </a:pPr>
            <a:r>
              <a:rPr lang="en-US" sz="1400" i="1" dirty="0"/>
              <a:t>Resume development, job search assistance, placement services, post-employment follow-up</a:t>
            </a:r>
          </a:p>
          <a:p>
            <a:pPr marL="0" indent="0">
              <a:buNone/>
            </a:pPr>
            <a:r>
              <a:rPr lang="en-US" b="1" u="sng" dirty="0"/>
              <a:t>Employment through Long-Term Services</a:t>
            </a:r>
          </a:p>
          <a:p>
            <a:pPr>
              <a:spcAft>
                <a:spcPts val="600"/>
              </a:spcAft>
            </a:pPr>
            <a:r>
              <a:rPr lang="en-US" sz="1600" dirty="0"/>
              <a:t>Designed for individuals requiring specialized training and/or education to obtain suitable employment; nearly all Veterans that a Certifying Official will see are in this track.</a:t>
            </a:r>
          </a:p>
          <a:p>
            <a:pPr lvl="1">
              <a:spcAft>
                <a:spcPts val="600"/>
              </a:spcAft>
            </a:pPr>
            <a:r>
              <a:rPr lang="en-US" sz="1400" i="1" dirty="0"/>
              <a:t>Internships/apprenticeships, On-the-Job Training, college/vocational/technical training; coverage of tuition, fees, books, supplies; monthly subsistence allowance; case management</a:t>
            </a:r>
          </a:p>
        </p:txBody>
      </p:sp>
      <p:sp>
        <p:nvSpPr>
          <p:cNvPr id="4" name="Slide Number Placeholder 3"/>
          <p:cNvSpPr>
            <a:spLocks noGrp="1"/>
          </p:cNvSpPr>
          <p:nvPr>
            <p:ph type="sldNum" sz="quarter" idx="10"/>
          </p:nvPr>
        </p:nvSpPr>
        <p:spPr/>
        <p:txBody>
          <a:bodyPr/>
          <a:lstStyle/>
          <a:p>
            <a:fld id="{0D55CB89-EDF2-4749-A699-62E07113D80B}" type="slidenum">
              <a:rPr lang="en-US" altLang="en-US" smtClean="0"/>
              <a:pPr/>
              <a:t>8</a:t>
            </a:fld>
            <a:endParaRPr lang="en-US" altLang="en-US"/>
          </a:p>
        </p:txBody>
      </p:sp>
    </p:spTree>
    <p:extLst>
      <p:ext uri="{BB962C8B-B14F-4D97-AF65-F5344CB8AC3E}">
        <p14:creationId xmlns:p14="http://schemas.microsoft.com/office/powerpoint/2010/main" val="353134882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908</TotalTime>
  <Words>1180</Words>
  <Application>Microsoft Office PowerPoint</Application>
  <PresentationFormat>On-screen Show (4:3)</PresentationFormat>
  <Paragraphs>115</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Georgia</vt:lpstr>
      <vt:lpstr>Office Theme</vt:lpstr>
      <vt:lpstr>PowerPoint Presentation</vt:lpstr>
      <vt:lpstr>Department of Veterans Affairs Vocational Rehabilitation and Employment</vt:lpstr>
      <vt:lpstr>Department of Veterans Affairs Vocational Rehabilitation and Employment</vt:lpstr>
      <vt:lpstr> VR&amp;E Benefits and GI Bill </vt:lpstr>
      <vt:lpstr>VR&amp;E Benefits and GI Bill</vt:lpstr>
      <vt:lpstr>VR&amp;E Eligibility Criteria</vt:lpstr>
      <vt:lpstr> VR&amp;E Basic Benefit Information </vt:lpstr>
      <vt:lpstr>VR&amp;E Application &amp; Evaluation Process </vt:lpstr>
      <vt:lpstr>VR&amp;E Services: 5 Tracks to Employment</vt:lpstr>
      <vt:lpstr>VR&amp;E Services: 5 Tracks to Employment</vt:lpstr>
      <vt:lpstr>Benefits of VR&amp;E Services</vt:lpstr>
      <vt:lpstr> VR&amp;E in Indiana </vt:lpstr>
      <vt:lpstr>Department of Veterans Affairs Vocational Rehabilitation and Employment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Yeager</dc:creator>
  <cp:lastModifiedBy>BURGESS, TINA, VBAINDY</cp:lastModifiedBy>
  <cp:revision>120</cp:revision>
  <cp:lastPrinted>2019-06-03T19:35:56Z</cp:lastPrinted>
  <dcterms:created xsi:type="dcterms:W3CDTF">2011-05-12T19:56:03Z</dcterms:created>
  <dcterms:modified xsi:type="dcterms:W3CDTF">2019-06-03T19:43:22Z</dcterms:modified>
</cp:coreProperties>
</file>