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70" r:id="rId5"/>
    <p:sldId id="316" r:id="rId6"/>
    <p:sldId id="318" r:id="rId7"/>
    <p:sldId id="319" r:id="rId8"/>
    <p:sldId id="320" r:id="rId9"/>
    <p:sldId id="321" r:id="rId10"/>
    <p:sldId id="322" r:id="rId11"/>
    <p:sldId id="323" r:id="rId12"/>
    <p:sldId id="324" r:id="rId13"/>
    <p:sldId id="325" r:id="rId14"/>
  </p:sldIdLst>
  <p:sldSz cx="12192000" cy="6858000"/>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2" d="100"/>
          <a:sy n="102" d="100"/>
        </p:scale>
        <p:origin x="342" y="114"/>
      </p:cViewPr>
      <p:guideLst/>
    </p:cSldViewPr>
  </p:slideViewPr>
  <p:notesTextViewPr>
    <p:cViewPr>
      <p:scale>
        <a:sx n="1" d="1"/>
        <a:sy n="1" d="1"/>
      </p:scale>
      <p:origin x="0" y="0"/>
    </p:cViewPr>
  </p:notesTextViewPr>
  <p:sorterViewPr>
    <p:cViewPr varScale="1">
      <p:scale>
        <a:sx n="1" d="1"/>
        <a:sy n="1" d="1"/>
      </p:scale>
      <p:origin x="0" y="-8816"/>
    </p:cViewPr>
  </p:sorter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_rels/data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98160C-4D94-43A3-AEA9-E498F679A309}"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53BAFE44-9C12-4073-9D43-1BE380DA36C9}" type="parTrans" cxnId="{D5386363-52F7-4EC8-9A5F-802A2E199000}">
      <dgm:prSet/>
      <dgm:spPr/>
      <dgm:t>
        <a:bodyPr/>
        <a:lstStyle/>
        <a:p>
          <a:pPr marL="182880"/>
          <a:endParaRPr lang="en-US">
            <a:latin typeface="Times New Roman" pitchFamily="18" charset="0"/>
            <a:cs typeface="Times New Roman" pitchFamily="18" charset="0"/>
          </a:endParaRPr>
        </a:p>
      </dgm:t>
    </dgm:pt>
    <dgm:pt modelId="{B4F24434-B9DC-4C39-99FD-4411EBD8F108}">
      <dgm:prSet/>
      <dgm:spPr>
        <a:solidFill>
          <a:srgbClr val="002060"/>
        </a:solidFill>
        <a:ln w="57150">
          <a:solidFill>
            <a:srgbClr val="FFC000"/>
          </a:solidFill>
        </a:ln>
      </dgm:spPr>
      <dgm:t>
        <a:bodyPr/>
        <a:lstStyle/>
        <a:p>
          <a:pPr marL="182880"/>
          <a:r>
            <a:rPr lang="en-US" b="0" dirty="0">
              <a:latin typeface="Times New Roman" pitchFamily="18" charset="0"/>
              <a:cs typeface="Times New Roman" pitchFamily="18" charset="0"/>
            </a:rPr>
            <a:t>Added responsibility: To carry out the administrative functions concerning accreditation standards established in sections 4 and 10 of this chapter.</a:t>
          </a:r>
        </a:p>
      </dgm:t>
    </dgm:pt>
    <dgm:pt modelId="{78F5BF76-44F7-4339-B13C-9D5136725C13}" type="sibTrans" cxnId="{D5386363-52F7-4EC8-9A5F-802A2E199000}">
      <dgm:prSet/>
      <dgm:spPr/>
      <dgm:t>
        <a:bodyPr/>
        <a:lstStyle/>
        <a:p>
          <a:pPr marL="182880"/>
          <a:endParaRPr lang="en-US">
            <a:latin typeface="Times New Roman" pitchFamily="18" charset="0"/>
            <a:cs typeface="Times New Roman" pitchFamily="18" charset="0"/>
          </a:endParaRPr>
        </a:p>
      </dgm:t>
    </dgm:pt>
    <dgm:pt modelId="{550195E5-C645-47E5-8BB8-F9E2C8F7AF4B}" type="parTrans" cxnId="{73177DB1-87A8-4903-BEE6-EC1818FD4920}">
      <dgm:prSet/>
      <dgm:spPr/>
      <dgm:t>
        <a:bodyPr/>
        <a:lstStyle/>
        <a:p>
          <a:pPr marL="182880"/>
          <a:endParaRPr lang="en-US">
            <a:latin typeface="Times New Roman" pitchFamily="18" charset="0"/>
            <a:cs typeface="Times New Roman" pitchFamily="18" charset="0"/>
          </a:endParaRPr>
        </a:p>
      </dgm:t>
    </dgm:pt>
    <dgm:pt modelId="{9A9084B4-C642-4EAB-A9EA-793D3256A5E2}">
      <dgm:prSet/>
      <dgm:spPr>
        <a:solidFill>
          <a:srgbClr val="002060"/>
        </a:solidFill>
        <a:ln w="57150">
          <a:solidFill>
            <a:srgbClr val="FFC000"/>
          </a:solidFill>
        </a:ln>
      </dgm:spPr>
      <dgm:t>
        <a:bodyPr/>
        <a:lstStyle/>
        <a:p>
          <a:pPr marL="182880"/>
          <a:r>
            <a:rPr lang="en-US" b="0" dirty="0">
              <a:latin typeface="Times New Roman" pitchFamily="18" charset="0"/>
              <a:cs typeface="Times New Roman" pitchFamily="18" charset="0"/>
            </a:rPr>
            <a:t>Added: To conduct, or select a designee to conduct, biannual public meetings with the executive of each county to provide necessary information regarding outstanding claims and answer questions from veterans. The biannual meetings are subject to the notice requirements in IC 5-3-1.</a:t>
          </a:r>
        </a:p>
      </dgm:t>
    </dgm:pt>
    <dgm:pt modelId="{82599139-A023-4267-94BC-C8AB09F81F29}" type="sibTrans" cxnId="{73177DB1-87A8-4903-BEE6-EC1818FD4920}">
      <dgm:prSet/>
      <dgm:spPr/>
      <dgm:t>
        <a:bodyPr/>
        <a:lstStyle/>
        <a:p>
          <a:pPr marL="182880"/>
          <a:endParaRPr lang="en-US">
            <a:latin typeface="Times New Roman" pitchFamily="18" charset="0"/>
            <a:cs typeface="Times New Roman" pitchFamily="18" charset="0"/>
          </a:endParaRPr>
        </a:p>
      </dgm:t>
    </dgm:pt>
    <dgm:pt modelId="{9C93AC54-AB94-4F01-A03D-F60870523F9F}" type="parTrans" cxnId="{1BAF58CA-D75F-4627-8019-999F630D48E9}">
      <dgm:prSet/>
      <dgm:spPr/>
      <dgm:t>
        <a:bodyPr/>
        <a:lstStyle/>
        <a:p>
          <a:pPr marL="182880"/>
          <a:endParaRPr lang="en-US">
            <a:latin typeface="Times New Roman" pitchFamily="18" charset="0"/>
            <a:cs typeface="Times New Roman" pitchFamily="18" charset="0"/>
          </a:endParaRPr>
        </a:p>
      </dgm:t>
    </dgm:pt>
    <dgm:pt modelId="{4987ABAF-7713-47DC-AD6C-362B356D7CEC}">
      <dgm:prSet/>
      <dgm:spPr>
        <a:solidFill>
          <a:srgbClr val="002060"/>
        </a:solidFill>
        <a:ln w="57150">
          <a:solidFill>
            <a:srgbClr val="FFC000"/>
          </a:solidFill>
        </a:ln>
      </dgm:spPr>
      <dgm:t>
        <a:bodyPr/>
        <a:lstStyle/>
        <a:p>
          <a:pPr marL="182880"/>
          <a:r>
            <a:rPr lang="en-US" b="0" dirty="0">
              <a:latin typeface="Times New Roman" pitchFamily="18" charset="0"/>
              <a:cs typeface="Times New Roman" pitchFamily="18" charset="0"/>
            </a:rPr>
            <a:t>Removed: Field direction, inspection, and coordination of county and city service officers as provided in this chapter.</a:t>
          </a:r>
        </a:p>
      </dgm:t>
    </dgm:pt>
    <dgm:pt modelId="{B1489A93-B9DC-4CA4-B2D7-71A4E25F87EE}" type="sibTrans" cxnId="{1BAF58CA-D75F-4627-8019-999F630D48E9}">
      <dgm:prSet/>
      <dgm:spPr/>
      <dgm:t>
        <a:bodyPr/>
        <a:lstStyle/>
        <a:p>
          <a:pPr marL="182880"/>
          <a:endParaRPr lang="en-US">
            <a:latin typeface="Times New Roman" pitchFamily="18" charset="0"/>
            <a:cs typeface="Times New Roman" pitchFamily="18" charset="0"/>
          </a:endParaRPr>
        </a:p>
      </dgm:t>
    </dgm:pt>
    <dgm:pt modelId="{CC597380-87C4-4C7C-A31A-CB984B204DA6}" type="pres">
      <dgm:prSet presAssocID="{6798160C-4D94-43A3-AEA9-E498F679A309}" presName="linear" presStyleCnt="0">
        <dgm:presLayoutVars>
          <dgm:animLvl val="lvl"/>
          <dgm:resizeHandles val="exact"/>
        </dgm:presLayoutVars>
      </dgm:prSet>
      <dgm:spPr/>
    </dgm:pt>
    <dgm:pt modelId="{9513946A-4673-4B38-BBCF-7322C875ADF2}" type="pres">
      <dgm:prSet presAssocID="{B4F24434-B9DC-4C39-99FD-4411EBD8F108}" presName="parentText" presStyleLbl="node1" presStyleIdx="0" presStyleCnt="3" custLinFactY="-11390" custLinFactNeighborY="-100000">
        <dgm:presLayoutVars>
          <dgm:chMax val="0"/>
          <dgm:bulletEnabled val="1"/>
        </dgm:presLayoutVars>
      </dgm:prSet>
      <dgm:spPr/>
    </dgm:pt>
    <dgm:pt modelId="{A499109E-08B7-41AF-B8DB-030D14D2E4B4}" type="pres">
      <dgm:prSet presAssocID="{78F5BF76-44F7-4339-B13C-9D5136725C13}" presName="spacer" presStyleCnt="0"/>
      <dgm:spPr/>
    </dgm:pt>
    <dgm:pt modelId="{C2FC3090-22B9-4A03-9923-0CF4EECA3606}" type="pres">
      <dgm:prSet presAssocID="{9A9084B4-C642-4EAB-A9EA-793D3256A5E2}" presName="parentText" presStyleLbl="node1" presStyleIdx="1" presStyleCnt="3" custLinFactY="1515" custLinFactNeighborY="100000">
        <dgm:presLayoutVars>
          <dgm:chMax val="0"/>
          <dgm:bulletEnabled val="1"/>
        </dgm:presLayoutVars>
      </dgm:prSet>
      <dgm:spPr/>
    </dgm:pt>
    <dgm:pt modelId="{81057F5B-E9F6-4DC4-A92C-8BCC7930EAED}" type="pres">
      <dgm:prSet presAssocID="{82599139-A023-4267-94BC-C8AB09F81F29}" presName="spacer" presStyleCnt="0"/>
      <dgm:spPr/>
    </dgm:pt>
    <dgm:pt modelId="{7AE12B4B-D89B-4E28-99F3-851A156F0BA3}" type="pres">
      <dgm:prSet presAssocID="{4987ABAF-7713-47DC-AD6C-362B356D7CEC}" presName="parentText" presStyleLbl="node1" presStyleIdx="2" presStyleCnt="3" custLinFactY="25270" custLinFactNeighborY="100000">
        <dgm:presLayoutVars>
          <dgm:chMax val="0"/>
          <dgm:bulletEnabled val="1"/>
        </dgm:presLayoutVars>
      </dgm:prSet>
      <dgm:spPr/>
    </dgm:pt>
  </dgm:ptLst>
  <dgm:cxnLst>
    <dgm:cxn modelId="{8AE60110-FB93-4463-8272-E9636D368348}" type="presOf" srcId="{6798160C-4D94-43A3-AEA9-E498F679A309}" destId="{CC597380-87C4-4C7C-A31A-CB984B204DA6}" srcOrd="0" destOrd="0" presId="urn:microsoft.com/office/officeart/2005/8/layout/vList2"/>
    <dgm:cxn modelId="{D5386363-52F7-4EC8-9A5F-802A2E199000}" srcId="{6798160C-4D94-43A3-AEA9-E498F679A309}" destId="{B4F24434-B9DC-4C39-99FD-4411EBD8F108}" srcOrd="0" destOrd="0" parTransId="{53BAFE44-9C12-4073-9D43-1BE380DA36C9}" sibTransId="{78F5BF76-44F7-4339-B13C-9D5136725C13}"/>
    <dgm:cxn modelId="{477FC148-E948-49A4-8F5D-256263A8ACA5}" type="presOf" srcId="{9A9084B4-C642-4EAB-A9EA-793D3256A5E2}" destId="{C2FC3090-22B9-4A03-9923-0CF4EECA3606}" srcOrd="0" destOrd="0" presId="urn:microsoft.com/office/officeart/2005/8/layout/vList2"/>
    <dgm:cxn modelId="{DC2C7D8A-54FC-4997-913E-60F41A5B7443}" type="presOf" srcId="{B4F24434-B9DC-4C39-99FD-4411EBD8F108}" destId="{9513946A-4673-4B38-BBCF-7322C875ADF2}" srcOrd="0" destOrd="0" presId="urn:microsoft.com/office/officeart/2005/8/layout/vList2"/>
    <dgm:cxn modelId="{73177DB1-87A8-4903-BEE6-EC1818FD4920}" srcId="{6798160C-4D94-43A3-AEA9-E498F679A309}" destId="{9A9084B4-C642-4EAB-A9EA-793D3256A5E2}" srcOrd="1" destOrd="0" parTransId="{550195E5-C645-47E5-8BB8-F9E2C8F7AF4B}" sibTransId="{82599139-A023-4267-94BC-C8AB09F81F29}"/>
    <dgm:cxn modelId="{1BAF58CA-D75F-4627-8019-999F630D48E9}" srcId="{6798160C-4D94-43A3-AEA9-E498F679A309}" destId="{4987ABAF-7713-47DC-AD6C-362B356D7CEC}" srcOrd="2" destOrd="0" parTransId="{9C93AC54-AB94-4F01-A03D-F60870523F9F}" sibTransId="{B1489A93-B9DC-4CA4-B2D7-71A4E25F87EE}"/>
    <dgm:cxn modelId="{6D8344FB-B635-487A-9647-2C47C21E0B2D}" type="presOf" srcId="{4987ABAF-7713-47DC-AD6C-362B356D7CEC}" destId="{7AE12B4B-D89B-4E28-99F3-851A156F0BA3}" srcOrd="0" destOrd="0" presId="urn:microsoft.com/office/officeart/2005/8/layout/vList2"/>
    <dgm:cxn modelId="{AB9D29AD-F77F-4415-9A76-D8A0B2704FA0}" type="presParOf" srcId="{CC597380-87C4-4C7C-A31A-CB984B204DA6}" destId="{9513946A-4673-4B38-BBCF-7322C875ADF2}" srcOrd="0" destOrd="0" presId="urn:microsoft.com/office/officeart/2005/8/layout/vList2"/>
    <dgm:cxn modelId="{0624D8A0-B916-4874-9393-2AF056678614}" type="presParOf" srcId="{CC597380-87C4-4C7C-A31A-CB984B204DA6}" destId="{A499109E-08B7-41AF-B8DB-030D14D2E4B4}" srcOrd="1" destOrd="0" presId="urn:microsoft.com/office/officeart/2005/8/layout/vList2"/>
    <dgm:cxn modelId="{86431811-24D9-4173-9EF0-044BA7E4F0DD}" type="presParOf" srcId="{CC597380-87C4-4C7C-A31A-CB984B204DA6}" destId="{C2FC3090-22B9-4A03-9923-0CF4EECA3606}" srcOrd="2" destOrd="0" presId="urn:microsoft.com/office/officeart/2005/8/layout/vList2"/>
    <dgm:cxn modelId="{050E3CE0-B497-4A30-8BE1-779C0F85C6C3}" type="presParOf" srcId="{CC597380-87C4-4C7C-A31A-CB984B204DA6}" destId="{81057F5B-E9F6-4DC4-A92C-8BCC7930EAED}" srcOrd="3" destOrd="0" presId="urn:microsoft.com/office/officeart/2005/8/layout/vList2"/>
    <dgm:cxn modelId="{6DD419FD-FEEA-4DC9-9E6B-3E98910EF4EA}" type="presParOf" srcId="{CC597380-87C4-4C7C-A31A-CB984B204DA6}" destId="{7AE12B4B-D89B-4E28-99F3-851A156F0BA3}"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main"/>
    </a:ext>
  </dgm:extLst>
</dgm:dataModel>
</file>

<file path=ppt/diagrams/data2.xml><?xml version="1.0" encoding="utf-8"?>
<dgm:dataModel xmlns:dgm="http://schemas.openxmlformats.org/drawingml/2006/diagram" xmlns:a="http://schemas.openxmlformats.org/drawingml/2006/main">
  <dgm:ptLst>
    <dgm:pt modelId="{9B6B3507-FB26-431D-A472-FA7958C85D31}" type="doc">
      <dgm:prSet loTypeId="urn:microsoft.com/office/officeart/2005/8/layout/default" loCatId="list" qsTypeId="urn:microsoft.com/office/officeart/2005/8/quickstyle/simple1" qsCatId="simple" csTypeId="urn:microsoft.com/office/officeart/2005/8/colors/accent0_3" csCatId="mainScheme" phldr="1"/>
      <dgm:spPr/>
      <dgm:t>
        <a:bodyPr/>
        <a:lstStyle/>
        <a:p>
          <a:endParaRPr lang="en-US"/>
        </a:p>
      </dgm:t>
    </dgm:pt>
    <dgm:pt modelId="{EE922818-D36C-4FF6-93CB-82D5319800DC}" type="parTrans" cxnId="{E4DE242F-DEC6-4B37-BEC9-5D931693AC49}">
      <dgm:prSet/>
      <dgm:spPr/>
      <dgm:t>
        <a:bodyPr/>
        <a:lstStyle/>
        <a:p>
          <a:endParaRPr lang="en-US">
            <a:latin typeface="Times New Roman" pitchFamily="18" charset="0"/>
            <a:cs typeface="Times New Roman" pitchFamily="18" charset="0"/>
          </a:endParaRPr>
        </a:p>
      </dgm:t>
    </dgm:pt>
    <dgm:pt modelId="{B3D85685-EC2C-42FE-8504-F87F71490E19}">
      <dgm:prSet/>
      <dgm:spPr>
        <a:solidFill>
          <a:srgbClr val="002060"/>
        </a:solidFill>
        <a:ln w="57150">
          <a:solidFill>
            <a:srgbClr val="FFC000"/>
          </a:solidFill>
        </a:ln>
      </dgm:spPr>
      <dgm:t>
        <a:bodyPr/>
        <a:lstStyle/>
        <a:p>
          <a:r>
            <a:rPr lang="en-US">
              <a:latin typeface="Times New Roman" pitchFamily="18" charset="0"/>
              <a:cs typeface="Times New Roman" pitchFamily="18" charset="0"/>
            </a:rPr>
            <a:t>Receipt of a Federal Personal Identification Verification (PIV) Card </a:t>
          </a:r>
        </a:p>
      </dgm:t>
    </dgm:pt>
    <dgm:pt modelId="{67B53BC3-8592-40C9-A041-1FF57D0B84FA}" type="sibTrans" cxnId="{E4DE242F-DEC6-4B37-BEC9-5D931693AC49}">
      <dgm:prSet/>
      <dgm:spPr/>
      <dgm:t>
        <a:bodyPr/>
        <a:lstStyle/>
        <a:p>
          <a:endParaRPr lang="en-US">
            <a:latin typeface="Times New Roman" pitchFamily="18" charset="0"/>
            <a:cs typeface="Times New Roman" pitchFamily="18" charset="0"/>
          </a:endParaRPr>
        </a:p>
      </dgm:t>
    </dgm:pt>
    <dgm:pt modelId="{288BFC99-5D6B-40F5-ABC6-F6A67E94BCC2}" type="parTrans" cxnId="{749DC420-E07D-4043-8EF7-5E5DE29597B5}">
      <dgm:prSet/>
      <dgm:spPr/>
      <dgm:t>
        <a:bodyPr/>
        <a:lstStyle/>
        <a:p>
          <a:endParaRPr lang="en-US">
            <a:latin typeface="Times New Roman" pitchFamily="18" charset="0"/>
            <a:cs typeface="Times New Roman" pitchFamily="18" charset="0"/>
          </a:endParaRPr>
        </a:p>
      </dgm:t>
    </dgm:pt>
    <dgm:pt modelId="{4173CD73-2704-481C-947A-E1A706FD485A}">
      <dgm:prSet/>
      <dgm:spPr>
        <a:solidFill>
          <a:srgbClr val="002060"/>
        </a:solidFill>
        <a:ln w="57150">
          <a:solidFill>
            <a:srgbClr val="FFC000"/>
          </a:solidFill>
        </a:ln>
      </dgm:spPr>
      <dgm:t>
        <a:bodyPr/>
        <a:lstStyle/>
        <a:p>
          <a:r>
            <a:rPr lang="en-US">
              <a:latin typeface="Times New Roman" pitchFamily="18" charset="0"/>
              <a:cs typeface="Times New Roman" pitchFamily="18" charset="0"/>
            </a:rPr>
            <a:t>Standards of Performance and Key Performance Indicators</a:t>
          </a:r>
        </a:p>
      </dgm:t>
    </dgm:pt>
    <dgm:pt modelId="{A3207E8A-6A95-4E2D-A504-34074D65EE65}" type="sibTrans" cxnId="{749DC420-E07D-4043-8EF7-5E5DE29597B5}">
      <dgm:prSet/>
      <dgm:spPr/>
      <dgm:t>
        <a:bodyPr/>
        <a:lstStyle/>
        <a:p>
          <a:endParaRPr lang="en-US">
            <a:latin typeface="Times New Roman" pitchFamily="18" charset="0"/>
            <a:cs typeface="Times New Roman" pitchFamily="18" charset="0"/>
          </a:endParaRPr>
        </a:p>
      </dgm:t>
    </dgm:pt>
    <dgm:pt modelId="{D41AD9DF-0CD0-4E5C-86AE-0450C6766CD8}" type="parTrans" cxnId="{0CBA8124-CEC0-4E6D-A40A-029DF02B6F0C}">
      <dgm:prSet/>
      <dgm:spPr/>
      <dgm:t>
        <a:bodyPr/>
        <a:lstStyle/>
        <a:p>
          <a:endParaRPr lang="en-US">
            <a:latin typeface="Times New Roman" pitchFamily="18" charset="0"/>
            <a:cs typeface="Times New Roman" pitchFamily="18" charset="0"/>
          </a:endParaRPr>
        </a:p>
      </dgm:t>
    </dgm:pt>
    <dgm:pt modelId="{A5DCCCEC-DA82-40A5-B20E-3ABBBDB252CF}">
      <dgm:prSet/>
      <dgm:spPr>
        <a:solidFill>
          <a:srgbClr val="002060"/>
        </a:solidFill>
        <a:ln w="57150">
          <a:solidFill>
            <a:srgbClr val="FFC000"/>
          </a:solidFill>
        </a:ln>
      </dgm:spPr>
      <dgm:t>
        <a:bodyPr/>
        <a:lstStyle/>
        <a:p>
          <a:r>
            <a:rPr lang="en-US">
              <a:latin typeface="Times New Roman" pitchFamily="18" charset="0"/>
              <a:cs typeface="Times New Roman" pitchFamily="18" charset="0"/>
            </a:rPr>
            <a:t>Minimum Training Requirements</a:t>
          </a:r>
        </a:p>
      </dgm:t>
    </dgm:pt>
    <dgm:pt modelId="{07D226CC-8AF4-46C0-8A64-CB5D3D142506}" type="sibTrans" cxnId="{0CBA8124-CEC0-4E6D-A40A-029DF02B6F0C}">
      <dgm:prSet/>
      <dgm:spPr/>
      <dgm:t>
        <a:bodyPr/>
        <a:lstStyle/>
        <a:p>
          <a:endParaRPr lang="en-US">
            <a:latin typeface="Times New Roman" pitchFamily="18" charset="0"/>
            <a:cs typeface="Times New Roman" pitchFamily="18" charset="0"/>
          </a:endParaRPr>
        </a:p>
      </dgm:t>
    </dgm:pt>
    <dgm:pt modelId="{5C32D637-5511-42E5-A3C5-059EABFC9B3B}" type="parTrans" cxnId="{4B8DD078-9A9C-4D26-B60E-5E7CE66A3D7D}">
      <dgm:prSet/>
      <dgm:spPr/>
      <dgm:t>
        <a:bodyPr/>
        <a:lstStyle/>
        <a:p>
          <a:endParaRPr lang="en-US">
            <a:latin typeface="Times New Roman" pitchFamily="18" charset="0"/>
            <a:cs typeface="Times New Roman" pitchFamily="18" charset="0"/>
          </a:endParaRPr>
        </a:p>
      </dgm:t>
    </dgm:pt>
    <dgm:pt modelId="{F75A595C-154D-45B4-9D4C-B9041DEDD3F4}">
      <dgm:prSet/>
      <dgm:spPr>
        <a:solidFill>
          <a:srgbClr val="002060"/>
        </a:solidFill>
        <a:ln w="57150">
          <a:solidFill>
            <a:srgbClr val="FFC000"/>
          </a:solidFill>
        </a:ln>
      </dgm:spPr>
      <dgm:t>
        <a:bodyPr/>
        <a:lstStyle/>
        <a:p>
          <a:r>
            <a:rPr lang="en-US">
              <a:latin typeface="Times New Roman" pitchFamily="18" charset="0"/>
              <a:cs typeface="Times New Roman" pitchFamily="18" charset="0"/>
            </a:rPr>
            <a:t>Testing Requirements</a:t>
          </a:r>
        </a:p>
      </dgm:t>
    </dgm:pt>
    <dgm:pt modelId="{AC12FD22-F3B6-4781-BB27-BD50695C2AF0}" type="sibTrans" cxnId="{4B8DD078-9A9C-4D26-B60E-5E7CE66A3D7D}">
      <dgm:prSet/>
      <dgm:spPr/>
      <dgm:t>
        <a:bodyPr/>
        <a:lstStyle/>
        <a:p>
          <a:endParaRPr lang="en-US">
            <a:latin typeface="Times New Roman" pitchFamily="18" charset="0"/>
            <a:cs typeface="Times New Roman" pitchFamily="18" charset="0"/>
          </a:endParaRPr>
        </a:p>
      </dgm:t>
    </dgm:pt>
    <dgm:pt modelId="{86B41981-F739-4F44-86B2-0F81F448FA43}" type="parTrans" cxnId="{D12858BC-9358-475F-9202-AD2314AA78E2}">
      <dgm:prSet/>
      <dgm:spPr/>
      <dgm:t>
        <a:bodyPr/>
        <a:lstStyle/>
        <a:p>
          <a:endParaRPr lang="en-US">
            <a:latin typeface="Times New Roman" pitchFamily="18" charset="0"/>
            <a:cs typeface="Times New Roman" pitchFamily="18" charset="0"/>
          </a:endParaRPr>
        </a:p>
      </dgm:t>
    </dgm:pt>
    <dgm:pt modelId="{401E3857-57E6-4B07-B6AA-739ABD4A63AE}">
      <dgm:prSet/>
      <dgm:spPr>
        <a:solidFill>
          <a:srgbClr val="002060"/>
        </a:solidFill>
        <a:ln w="57150">
          <a:solidFill>
            <a:srgbClr val="FFC000"/>
          </a:solidFill>
        </a:ln>
      </dgm:spPr>
      <dgm:t>
        <a:bodyPr/>
        <a:lstStyle/>
        <a:p>
          <a:r>
            <a:rPr lang="en-US">
              <a:latin typeface="Times New Roman" pitchFamily="18" charset="0"/>
              <a:cs typeface="Times New Roman" pitchFamily="18" charset="0"/>
            </a:rPr>
            <a:t>Periodic Service Officer Reporting Requirements</a:t>
          </a:r>
        </a:p>
      </dgm:t>
    </dgm:pt>
    <dgm:pt modelId="{7430FD50-ECB4-4095-B45D-EDFB5BE60AB9}" type="sibTrans" cxnId="{D12858BC-9358-475F-9202-AD2314AA78E2}">
      <dgm:prSet/>
      <dgm:spPr/>
      <dgm:t>
        <a:bodyPr/>
        <a:lstStyle/>
        <a:p>
          <a:endParaRPr lang="en-US">
            <a:latin typeface="Times New Roman" pitchFamily="18" charset="0"/>
            <a:cs typeface="Times New Roman" pitchFamily="18" charset="0"/>
          </a:endParaRPr>
        </a:p>
      </dgm:t>
    </dgm:pt>
    <dgm:pt modelId="{50650397-236F-4798-AD89-2F25F973268A}" type="pres">
      <dgm:prSet presAssocID="{9B6B3507-FB26-431D-A472-FA7958C85D31}" presName="diagram" presStyleCnt="0">
        <dgm:presLayoutVars>
          <dgm:dir/>
          <dgm:resizeHandles val="exact"/>
        </dgm:presLayoutVars>
      </dgm:prSet>
      <dgm:spPr/>
    </dgm:pt>
    <dgm:pt modelId="{837F63B7-39D0-4C30-937B-7CCB50027319}" type="pres">
      <dgm:prSet presAssocID="{B3D85685-EC2C-42FE-8504-F87F71490E19}" presName="node" presStyleLbl="node1" presStyleIdx="0" presStyleCnt="5" custScaleX="100650" custScaleY="108280" custLinFactNeighborX="-3389" custLinFactNeighborY="3074">
        <dgm:presLayoutVars>
          <dgm:bulletEnabled val="1"/>
        </dgm:presLayoutVars>
      </dgm:prSet>
      <dgm:spPr/>
    </dgm:pt>
    <dgm:pt modelId="{79CE2F38-4255-4286-BEC7-E8512E4F1AB0}" type="pres">
      <dgm:prSet presAssocID="{67B53BC3-8592-40C9-A041-1FF57D0B84FA}" presName="sibTrans" presStyleCnt="0"/>
      <dgm:spPr/>
    </dgm:pt>
    <dgm:pt modelId="{1BBB90AE-EC52-46EF-8D13-3912F5A7A9E7}" type="pres">
      <dgm:prSet presAssocID="{4173CD73-2704-481C-947A-E1A706FD485A}" presName="node" presStyleLbl="node1" presStyleIdx="1" presStyleCnt="5" custScaleX="100670" custScaleY="107940" custLinFactNeighborX="-1588" custLinFactNeighborY="3074">
        <dgm:presLayoutVars>
          <dgm:bulletEnabled val="1"/>
        </dgm:presLayoutVars>
      </dgm:prSet>
      <dgm:spPr/>
    </dgm:pt>
    <dgm:pt modelId="{7604DA49-ADCC-43A2-BF8B-0282970C1CE8}" type="pres">
      <dgm:prSet presAssocID="{A3207E8A-6A95-4E2D-A504-34074D65EE65}" presName="sibTrans" presStyleCnt="0"/>
      <dgm:spPr/>
    </dgm:pt>
    <dgm:pt modelId="{8D665F17-9BC5-4AF9-B4F3-786D8D5E866C}" type="pres">
      <dgm:prSet presAssocID="{A5DCCCEC-DA82-40A5-B20E-3ABBBDB252CF}" presName="node" presStyleLbl="node1" presStyleIdx="2" presStyleCnt="5" custScaleX="100670" custScaleY="107783" custLinFactNeighborX="-2684" custLinFactNeighborY="2995">
        <dgm:presLayoutVars>
          <dgm:bulletEnabled val="1"/>
        </dgm:presLayoutVars>
      </dgm:prSet>
      <dgm:spPr/>
    </dgm:pt>
    <dgm:pt modelId="{5C5D088D-C15F-4037-B686-B35CA9529218}" type="pres">
      <dgm:prSet presAssocID="{07D226CC-8AF4-46C0-8A64-CB5D3D142506}" presName="sibTrans" presStyleCnt="0"/>
      <dgm:spPr/>
    </dgm:pt>
    <dgm:pt modelId="{D7B8D0ED-4451-4303-B51E-D3A7F8CDE776}" type="pres">
      <dgm:prSet presAssocID="{F75A595C-154D-45B4-9D4C-B9041DEDD3F4}" presName="node" presStyleLbl="node1" presStyleIdx="3" presStyleCnt="5" custScaleX="100828" custScaleY="107940" custLinFactNeighborX="-15901" custLinFactNeighborY="10164">
        <dgm:presLayoutVars>
          <dgm:bulletEnabled val="1"/>
        </dgm:presLayoutVars>
      </dgm:prSet>
      <dgm:spPr/>
    </dgm:pt>
    <dgm:pt modelId="{86D53F4A-5C3B-4960-99C4-B49F5A3BA32D}" type="pres">
      <dgm:prSet presAssocID="{AC12FD22-F3B6-4781-BB27-BD50695C2AF0}" presName="sibTrans" presStyleCnt="0"/>
      <dgm:spPr/>
    </dgm:pt>
    <dgm:pt modelId="{2E6D020F-8E02-4416-A230-8493F2D53155}" type="pres">
      <dgm:prSet presAssocID="{401E3857-57E6-4B07-B6AA-739ABD4A63AE}" presName="node" presStyleLbl="node1" presStyleIdx="4" presStyleCnt="5" custScaleX="100986" custScaleY="108110" custLinFactNeighborX="24993" custLinFactNeighborY="10249">
        <dgm:presLayoutVars>
          <dgm:bulletEnabled val="1"/>
        </dgm:presLayoutVars>
      </dgm:prSet>
      <dgm:spPr/>
    </dgm:pt>
  </dgm:ptLst>
  <dgm:cxnLst>
    <dgm:cxn modelId="{749DC420-E07D-4043-8EF7-5E5DE29597B5}" srcId="{9B6B3507-FB26-431D-A472-FA7958C85D31}" destId="{4173CD73-2704-481C-947A-E1A706FD485A}" srcOrd="1" destOrd="0" parTransId="{288BFC99-5D6B-40F5-ABC6-F6A67E94BCC2}" sibTransId="{A3207E8A-6A95-4E2D-A504-34074D65EE65}"/>
    <dgm:cxn modelId="{0CBA8124-CEC0-4E6D-A40A-029DF02B6F0C}" srcId="{9B6B3507-FB26-431D-A472-FA7958C85D31}" destId="{A5DCCCEC-DA82-40A5-B20E-3ABBBDB252CF}" srcOrd="2" destOrd="0" parTransId="{D41AD9DF-0CD0-4E5C-86AE-0450C6766CD8}" sibTransId="{07D226CC-8AF4-46C0-8A64-CB5D3D142506}"/>
    <dgm:cxn modelId="{E4DE242F-DEC6-4B37-BEC9-5D931693AC49}" srcId="{9B6B3507-FB26-431D-A472-FA7958C85D31}" destId="{B3D85685-EC2C-42FE-8504-F87F71490E19}" srcOrd="0" destOrd="0" parTransId="{EE922818-D36C-4FF6-93CB-82D5319800DC}" sibTransId="{67B53BC3-8592-40C9-A041-1FF57D0B84FA}"/>
    <dgm:cxn modelId="{2CE8BA32-A6CF-4688-BED4-6646C153F571}" type="presOf" srcId="{9B6B3507-FB26-431D-A472-FA7958C85D31}" destId="{50650397-236F-4798-AD89-2F25F973268A}" srcOrd="0" destOrd="0" presId="urn:microsoft.com/office/officeart/2005/8/layout/default"/>
    <dgm:cxn modelId="{4B8DD078-9A9C-4D26-B60E-5E7CE66A3D7D}" srcId="{9B6B3507-FB26-431D-A472-FA7958C85D31}" destId="{F75A595C-154D-45B4-9D4C-B9041DEDD3F4}" srcOrd="3" destOrd="0" parTransId="{5C32D637-5511-42E5-A3C5-059EABFC9B3B}" sibTransId="{AC12FD22-F3B6-4781-BB27-BD50695C2AF0}"/>
    <dgm:cxn modelId="{B489908E-C416-418A-AC59-91FC77822520}" type="presOf" srcId="{401E3857-57E6-4B07-B6AA-739ABD4A63AE}" destId="{2E6D020F-8E02-4416-A230-8493F2D53155}" srcOrd="0" destOrd="0" presId="urn:microsoft.com/office/officeart/2005/8/layout/default"/>
    <dgm:cxn modelId="{DDFE2C97-BEF1-4D6E-B665-CDF07BB81EA6}" type="presOf" srcId="{F75A595C-154D-45B4-9D4C-B9041DEDD3F4}" destId="{D7B8D0ED-4451-4303-B51E-D3A7F8CDE776}" srcOrd="0" destOrd="0" presId="urn:microsoft.com/office/officeart/2005/8/layout/default"/>
    <dgm:cxn modelId="{DBC311B4-6F6E-4C75-A4F4-DBE577FD4C66}" type="presOf" srcId="{A5DCCCEC-DA82-40A5-B20E-3ABBBDB252CF}" destId="{8D665F17-9BC5-4AF9-B4F3-786D8D5E866C}" srcOrd="0" destOrd="0" presId="urn:microsoft.com/office/officeart/2005/8/layout/default"/>
    <dgm:cxn modelId="{D12858BC-9358-475F-9202-AD2314AA78E2}" srcId="{9B6B3507-FB26-431D-A472-FA7958C85D31}" destId="{401E3857-57E6-4B07-B6AA-739ABD4A63AE}" srcOrd="4" destOrd="0" parTransId="{86B41981-F739-4F44-86B2-0F81F448FA43}" sibTransId="{7430FD50-ECB4-4095-B45D-EDFB5BE60AB9}"/>
    <dgm:cxn modelId="{81E5F9C5-2222-4CDE-BDE1-61297E0ED1BB}" type="presOf" srcId="{B3D85685-EC2C-42FE-8504-F87F71490E19}" destId="{837F63B7-39D0-4C30-937B-7CCB50027319}" srcOrd="0" destOrd="0" presId="urn:microsoft.com/office/officeart/2005/8/layout/default"/>
    <dgm:cxn modelId="{4E24D8F3-5FEC-46D5-849C-FEA1654E79F6}" type="presOf" srcId="{4173CD73-2704-481C-947A-E1A706FD485A}" destId="{1BBB90AE-EC52-46EF-8D13-3912F5A7A9E7}" srcOrd="0" destOrd="0" presId="urn:microsoft.com/office/officeart/2005/8/layout/default"/>
    <dgm:cxn modelId="{29803C05-D491-479C-B883-D2BE522847C8}" type="presParOf" srcId="{50650397-236F-4798-AD89-2F25F973268A}" destId="{837F63B7-39D0-4C30-937B-7CCB50027319}" srcOrd="0" destOrd="0" presId="urn:microsoft.com/office/officeart/2005/8/layout/default"/>
    <dgm:cxn modelId="{3A7C30D2-9518-4748-AE17-18BFCF8F5D05}" type="presParOf" srcId="{50650397-236F-4798-AD89-2F25F973268A}" destId="{79CE2F38-4255-4286-BEC7-E8512E4F1AB0}" srcOrd="1" destOrd="0" presId="urn:microsoft.com/office/officeart/2005/8/layout/default"/>
    <dgm:cxn modelId="{600C8D3F-295C-402F-A1C8-B4B53264BAD4}" type="presParOf" srcId="{50650397-236F-4798-AD89-2F25F973268A}" destId="{1BBB90AE-EC52-46EF-8D13-3912F5A7A9E7}" srcOrd="2" destOrd="0" presId="urn:microsoft.com/office/officeart/2005/8/layout/default"/>
    <dgm:cxn modelId="{52E5D539-A7F6-434B-8E9F-91F886BE6F70}" type="presParOf" srcId="{50650397-236F-4798-AD89-2F25F973268A}" destId="{7604DA49-ADCC-43A2-BF8B-0282970C1CE8}" srcOrd="3" destOrd="0" presId="urn:microsoft.com/office/officeart/2005/8/layout/default"/>
    <dgm:cxn modelId="{E1A5FC0C-9C70-4C18-9A6B-33B870031C89}" type="presParOf" srcId="{50650397-236F-4798-AD89-2F25F973268A}" destId="{8D665F17-9BC5-4AF9-B4F3-786D8D5E866C}" srcOrd="4" destOrd="0" presId="urn:microsoft.com/office/officeart/2005/8/layout/default"/>
    <dgm:cxn modelId="{36E1BA1E-195C-4059-AFF9-C883602AB1FB}" type="presParOf" srcId="{50650397-236F-4798-AD89-2F25F973268A}" destId="{5C5D088D-C15F-4037-B686-B35CA9529218}" srcOrd="5" destOrd="0" presId="urn:microsoft.com/office/officeart/2005/8/layout/default"/>
    <dgm:cxn modelId="{2615BAE2-0E1A-48C9-AC5F-06A37F5BABE1}" type="presParOf" srcId="{50650397-236F-4798-AD89-2F25F973268A}" destId="{D7B8D0ED-4451-4303-B51E-D3A7F8CDE776}" srcOrd="6" destOrd="0" presId="urn:microsoft.com/office/officeart/2005/8/layout/default"/>
    <dgm:cxn modelId="{F0EB905A-21C6-4228-A523-1D1C4C4239D4}" type="presParOf" srcId="{50650397-236F-4798-AD89-2F25F973268A}" destId="{86D53F4A-5C3B-4960-99C4-B49F5A3BA32D}" srcOrd="7" destOrd="0" presId="urn:microsoft.com/office/officeart/2005/8/layout/default"/>
    <dgm:cxn modelId="{4A9FB776-9CDB-48F5-9937-1B0E9C5D7DC2}" type="presParOf" srcId="{50650397-236F-4798-AD89-2F25F973268A}" destId="{2E6D020F-8E02-4416-A230-8493F2D53155}"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main"/>
    </a:ext>
  </dgm:extLst>
</dgm:dataModel>
</file>

<file path=ppt/diagrams/data3.xml><?xml version="1.0" encoding="utf-8"?>
<dgm:dataModel xmlns:dgm="http://schemas.openxmlformats.org/drawingml/2006/diagram" xmlns:a="http://schemas.openxmlformats.org/drawingml/2006/main">
  <dgm:ptLst>
    <dgm:pt modelId="{4C10BED8-167E-4B01-8602-60F695722B14}" type="doc">
      <dgm:prSet loTypeId="urn:microsoft.com/office/officeart/2005/8/layout/vList3" loCatId="list" qsTypeId="urn:microsoft.com/office/officeart/2005/8/quickstyle/simple1" qsCatId="simple" csTypeId="urn:microsoft.com/office/officeart/2005/8/colors/accent0_1" csCatId="mainScheme" phldr="1"/>
      <dgm:spPr/>
      <dgm:t>
        <a:bodyPr/>
        <a:lstStyle/>
        <a:p>
          <a:endParaRPr lang="en-US"/>
        </a:p>
      </dgm:t>
    </dgm:pt>
    <dgm:pt modelId="{F40753C5-61BA-44EA-9801-3F1B7D8AE80F}" type="parTrans" cxnId="{304E911E-7A57-4481-9819-A13CE05AAB01}">
      <dgm:prSet/>
      <dgm:spPr/>
      <dgm:t>
        <a:bodyPr/>
        <a:lstStyle/>
        <a:p>
          <a:endParaRPr lang="en-US">
            <a:solidFill>
              <a:schemeClr val="tx1"/>
            </a:solidFill>
            <a:latin typeface="Times New Roman" pitchFamily="18" charset="0"/>
            <a:cs typeface="Times New Roman" pitchFamily="18" charset="0"/>
          </a:endParaRPr>
        </a:p>
      </dgm:t>
    </dgm:pt>
    <dgm:pt modelId="{03F3B0EC-BBFE-4503-A15B-6DC1AC683223}">
      <dgm:prSet/>
      <dgm:spPr>
        <a:solidFill>
          <a:srgbClr val="002060"/>
        </a:solidFill>
        <a:ln w="57150">
          <a:solidFill>
            <a:srgbClr val="FFC000"/>
          </a:solidFill>
        </a:ln>
      </dgm:spPr>
      <dgm:t>
        <a:bodyPr/>
        <a:lstStyle/>
        <a:p>
          <a:r>
            <a:rPr lang="en-US">
              <a:solidFill>
                <a:schemeClr val="tx1"/>
              </a:solidFill>
              <a:latin typeface="Times New Roman" pitchFamily="18" charset="0"/>
              <a:cs typeface="Times New Roman" pitchFamily="18" charset="0"/>
            </a:rPr>
            <a:t>Number of veterans assisted </a:t>
          </a:r>
        </a:p>
      </dgm:t>
    </dgm:pt>
    <dgm:pt modelId="{F538C506-7A58-4C46-86D6-BA8E0D25AE85}" type="sibTrans" cxnId="{304E911E-7A57-4481-9819-A13CE05AAB01}">
      <dgm:prSet/>
      <dgm:spPr/>
      <dgm:t>
        <a:bodyPr/>
        <a:lstStyle/>
        <a:p>
          <a:endParaRPr lang="en-US">
            <a:solidFill>
              <a:schemeClr val="tx1"/>
            </a:solidFill>
            <a:latin typeface="Times New Roman" pitchFamily="18" charset="0"/>
            <a:cs typeface="Times New Roman" pitchFamily="18" charset="0"/>
          </a:endParaRPr>
        </a:p>
      </dgm:t>
    </dgm:pt>
    <dgm:pt modelId="{E2587ABC-26BA-4E5D-A4AF-97774541AD48}" type="parTrans" cxnId="{C79F276F-C663-4CA5-A4F5-CDCCB29E7CD1}">
      <dgm:prSet/>
      <dgm:spPr/>
      <dgm:t>
        <a:bodyPr/>
        <a:lstStyle/>
        <a:p>
          <a:endParaRPr lang="en-US">
            <a:solidFill>
              <a:schemeClr val="tx1"/>
            </a:solidFill>
            <a:latin typeface="Times New Roman" pitchFamily="18" charset="0"/>
            <a:cs typeface="Times New Roman" pitchFamily="18" charset="0"/>
          </a:endParaRPr>
        </a:p>
      </dgm:t>
    </dgm:pt>
    <dgm:pt modelId="{9C72F1FE-3921-4556-90ED-0075700F4757}">
      <dgm:prSet/>
      <dgm:spPr>
        <a:solidFill>
          <a:srgbClr val="002060"/>
        </a:solidFill>
        <a:ln w="57150">
          <a:solidFill>
            <a:srgbClr val="FFC000"/>
          </a:solidFill>
        </a:ln>
      </dgm:spPr>
      <dgm:t>
        <a:bodyPr/>
        <a:lstStyle/>
        <a:p>
          <a:r>
            <a:rPr lang="en-US">
              <a:solidFill>
                <a:schemeClr val="tx1"/>
              </a:solidFill>
              <a:latin typeface="Times New Roman" pitchFamily="18" charset="0"/>
              <a:cs typeface="Times New Roman" pitchFamily="18" charset="0"/>
            </a:rPr>
            <a:t>Types of benefit claims filed</a:t>
          </a:r>
        </a:p>
      </dgm:t>
    </dgm:pt>
    <dgm:pt modelId="{7B89947B-5766-4D1C-A266-8741251AF771}" type="sibTrans" cxnId="{C79F276F-C663-4CA5-A4F5-CDCCB29E7CD1}">
      <dgm:prSet/>
      <dgm:spPr/>
      <dgm:t>
        <a:bodyPr/>
        <a:lstStyle/>
        <a:p>
          <a:endParaRPr lang="en-US">
            <a:solidFill>
              <a:schemeClr val="tx1"/>
            </a:solidFill>
            <a:latin typeface="Times New Roman" pitchFamily="18" charset="0"/>
            <a:cs typeface="Times New Roman" pitchFamily="18" charset="0"/>
          </a:endParaRPr>
        </a:p>
      </dgm:t>
    </dgm:pt>
    <dgm:pt modelId="{C2ED9754-7D74-42A5-997D-943C0D14A08F}" type="parTrans" cxnId="{A4E0BAB2-1F1F-48B3-ABCA-23C2C5798D2F}">
      <dgm:prSet/>
      <dgm:spPr/>
      <dgm:t>
        <a:bodyPr/>
        <a:lstStyle/>
        <a:p>
          <a:endParaRPr lang="en-US">
            <a:solidFill>
              <a:schemeClr val="tx1"/>
            </a:solidFill>
            <a:latin typeface="Times New Roman" pitchFamily="18" charset="0"/>
            <a:cs typeface="Times New Roman" pitchFamily="18" charset="0"/>
          </a:endParaRPr>
        </a:p>
      </dgm:t>
    </dgm:pt>
    <dgm:pt modelId="{68053ECC-6320-4DBC-92FB-6702BB8BB3BE}">
      <dgm:prSet/>
      <dgm:spPr>
        <a:solidFill>
          <a:srgbClr val="002060"/>
        </a:solidFill>
        <a:ln w="57150">
          <a:solidFill>
            <a:srgbClr val="FFC000"/>
          </a:solidFill>
        </a:ln>
      </dgm:spPr>
      <dgm:t>
        <a:bodyPr/>
        <a:lstStyle/>
        <a:p>
          <a:r>
            <a:rPr lang="en-US">
              <a:solidFill>
                <a:schemeClr val="tx1"/>
              </a:solidFill>
              <a:latin typeface="Times New Roman" pitchFamily="18" charset="0"/>
              <a:cs typeface="Times New Roman" pitchFamily="18" charset="0"/>
            </a:rPr>
            <a:t>Outreach initiatives</a:t>
          </a:r>
        </a:p>
      </dgm:t>
    </dgm:pt>
    <dgm:pt modelId="{B9B8F3C9-6DB4-4E9D-BFA4-A77E4FB3AE72}" type="sibTrans" cxnId="{A4E0BAB2-1F1F-48B3-ABCA-23C2C5798D2F}">
      <dgm:prSet/>
      <dgm:spPr/>
      <dgm:t>
        <a:bodyPr/>
        <a:lstStyle/>
        <a:p>
          <a:endParaRPr lang="en-US">
            <a:solidFill>
              <a:schemeClr val="tx1"/>
            </a:solidFill>
            <a:latin typeface="Times New Roman" pitchFamily="18" charset="0"/>
            <a:cs typeface="Times New Roman" pitchFamily="18" charset="0"/>
          </a:endParaRPr>
        </a:p>
      </dgm:t>
    </dgm:pt>
    <dgm:pt modelId="{F5D3F44F-E741-416E-A628-DA89628A3790}" type="parTrans" cxnId="{B0BA726E-1FFE-4E36-B865-BCEEE3C484A2}">
      <dgm:prSet/>
      <dgm:spPr/>
      <dgm:t>
        <a:bodyPr/>
        <a:lstStyle/>
        <a:p>
          <a:endParaRPr lang="en-US">
            <a:solidFill>
              <a:schemeClr val="tx1"/>
            </a:solidFill>
            <a:latin typeface="Times New Roman" pitchFamily="18" charset="0"/>
            <a:cs typeface="Times New Roman" pitchFamily="18" charset="0"/>
          </a:endParaRPr>
        </a:p>
      </dgm:t>
    </dgm:pt>
    <dgm:pt modelId="{697D2E86-4ECA-4399-A2A1-2CCFC48C08C4}">
      <dgm:prSet/>
      <dgm:spPr>
        <a:solidFill>
          <a:srgbClr val="002060"/>
        </a:solidFill>
        <a:ln w="57150">
          <a:solidFill>
            <a:srgbClr val="FFC000"/>
          </a:solidFill>
        </a:ln>
      </dgm:spPr>
      <dgm:t>
        <a:bodyPr/>
        <a:lstStyle/>
        <a:p>
          <a:r>
            <a:rPr lang="en-US">
              <a:solidFill>
                <a:schemeClr val="tx1"/>
              </a:solidFill>
              <a:latin typeface="Times New Roman" pitchFamily="18" charset="0"/>
              <a:cs typeface="Times New Roman" pitchFamily="18" charset="0"/>
            </a:rPr>
            <a:t>Any other standard or indicator required by the commission</a:t>
          </a:r>
        </a:p>
      </dgm:t>
    </dgm:pt>
    <dgm:pt modelId="{DE782887-F299-4401-8029-18E4CC28F59C}" type="sibTrans" cxnId="{B0BA726E-1FFE-4E36-B865-BCEEE3C484A2}">
      <dgm:prSet/>
      <dgm:spPr/>
      <dgm:t>
        <a:bodyPr/>
        <a:lstStyle/>
        <a:p>
          <a:endParaRPr lang="en-US">
            <a:solidFill>
              <a:schemeClr val="tx1"/>
            </a:solidFill>
            <a:latin typeface="Times New Roman" pitchFamily="18" charset="0"/>
            <a:cs typeface="Times New Roman" pitchFamily="18" charset="0"/>
          </a:endParaRPr>
        </a:p>
      </dgm:t>
    </dgm:pt>
    <dgm:pt modelId="{FFE752CD-4BAE-4460-8072-248003659C01}" type="pres">
      <dgm:prSet presAssocID="{4C10BED8-167E-4B01-8602-60F695722B14}" presName="linearFlow" presStyleCnt="0">
        <dgm:presLayoutVars>
          <dgm:dir/>
          <dgm:resizeHandles val="exact"/>
        </dgm:presLayoutVars>
      </dgm:prSet>
      <dgm:spPr/>
    </dgm:pt>
    <dgm:pt modelId="{961D976B-D0E2-4100-BCF8-A4829C0C3574}" type="pres">
      <dgm:prSet presAssocID="{03F3B0EC-BBFE-4503-A15B-6DC1AC683223}" presName="composite" presStyleCnt="0"/>
      <dgm:spPr/>
    </dgm:pt>
    <dgm:pt modelId="{CC2DF423-79F2-4B77-A7E1-E7CB0A1E738A}" type="pres">
      <dgm:prSet presAssocID="{03F3B0EC-BBFE-4503-A15B-6DC1AC683223}" presName="imgShp" presStyleLbl="fgImgPlace1" presStyleIdx="0" presStyleCnt="4" custScaleX="119721" custScaleY="119721"/>
      <dgm:spPr>
        <a:blipFill>
          <a:blip xmlns:r="http://schemas.openxmlformats.org/officeDocument/2006/relationships" r:embed="rId1">
            <a:lum bright="70000" contrast="-70000"/>
            <a:extLst>
              <a:ext uri="{96DAC541-7B7A-43D3-8B79-37D633B846F1}">
                <asvg:svgBlip xmlns:asvg="http://schemas.microsoft.com/office/drawing/2016/SVG/main" r:embed="rId2"/>
              </a:ext>
            </a:extLst>
          </a:blip>
          <a:stretch>
            <a:fillRect/>
          </a:stretch>
        </a:blipFill>
        <a:ln w="57150">
          <a:solidFill>
            <a:srgbClr val="FFC000"/>
          </a:solidFill>
        </a:ln>
      </dgm:spPr>
    </dgm:pt>
    <dgm:pt modelId="{A7F308C6-7F66-4E39-A29D-8D7DD580BE5C}" type="pres">
      <dgm:prSet presAssocID="{03F3B0EC-BBFE-4503-A15B-6DC1AC683223}" presName="txShp" presStyleLbl="node1" presStyleIdx="0" presStyleCnt="4" custScaleX="102088" custScaleY="124261" custLinFactNeighborX="8410" custLinFactNeighborY="-266">
        <dgm:presLayoutVars>
          <dgm:bulletEnabled val="1"/>
        </dgm:presLayoutVars>
      </dgm:prSet>
      <dgm:spPr/>
    </dgm:pt>
    <dgm:pt modelId="{A3BA75CD-B054-4C51-8D99-9B451FDD34C5}" type="pres">
      <dgm:prSet presAssocID="{F538C506-7A58-4C46-86D6-BA8E0D25AE85}" presName="spacing" presStyleCnt="0"/>
      <dgm:spPr/>
    </dgm:pt>
    <dgm:pt modelId="{05332489-3C9C-4566-B923-33048BB510E0}" type="pres">
      <dgm:prSet presAssocID="{9C72F1FE-3921-4556-90ED-0075700F4757}" presName="composite" presStyleCnt="0"/>
      <dgm:spPr/>
    </dgm:pt>
    <dgm:pt modelId="{A747DE80-75A7-49C8-8197-DAFB35B70D70}" type="pres">
      <dgm:prSet presAssocID="{9C72F1FE-3921-4556-90ED-0075700F4757}" presName="imgShp" presStyleLbl="fgImgPlace1" presStyleIdx="1" presStyleCnt="4" custScaleX="119721" custScaleY="119721"/>
      <dgm:spPr>
        <a:blipFill>
          <a:blip xmlns:r="http://schemas.openxmlformats.org/officeDocument/2006/relationships" r:embed="rId3">
            <a:lum bright="70000" contrast="-70000"/>
            <a:extLst>
              <a:ext uri="{96DAC541-7B7A-43D3-8B79-37D633B846F1}">
                <asvg:svgBlip xmlns:asvg="http://schemas.microsoft.com/office/drawing/2016/SVG/main" r:embed="rId4"/>
              </a:ext>
            </a:extLst>
          </a:blip>
          <a:stretch>
            <a:fillRect/>
          </a:stretch>
        </a:blipFill>
        <a:ln w="57150">
          <a:solidFill>
            <a:srgbClr val="FFC000"/>
          </a:solidFill>
        </a:ln>
      </dgm:spPr>
      <dgm:extLst>
        <a:ext uri="{E40237B7-FDA0-4F09-8148-C483321AD2D9}">
          <dgm14:cNvPr xmlns:dgm14="http://schemas.microsoft.com/office/drawing/2010/diagram" id="0" name="" descr="Care with solid fill"/>
        </a:ext>
      </dgm:extLst>
    </dgm:pt>
    <dgm:pt modelId="{19573B9B-2A7B-4CD8-B484-8239737EFF12}" type="pres">
      <dgm:prSet presAssocID="{9C72F1FE-3921-4556-90ED-0075700F4757}" presName="txShp" presStyleLbl="node1" presStyleIdx="1" presStyleCnt="4" custScaleX="102088" custScaleY="118716" custLinFactNeighborX="8410" custLinFactNeighborY="-3097">
        <dgm:presLayoutVars>
          <dgm:bulletEnabled val="1"/>
        </dgm:presLayoutVars>
      </dgm:prSet>
      <dgm:spPr/>
    </dgm:pt>
    <dgm:pt modelId="{480BB7C8-CB69-4B28-AE89-79F1977DC891}" type="pres">
      <dgm:prSet presAssocID="{7B89947B-5766-4D1C-A266-8741251AF771}" presName="spacing" presStyleCnt="0"/>
      <dgm:spPr/>
    </dgm:pt>
    <dgm:pt modelId="{9524515D-76E8-4488-8A74-B76CEBF1AB8F}" type="pres">
      <dgm:prSet presAssocID="{68053ECC-6320-4DBC-92FB-6702BB8BB3BE}" presName="composite" presStyleCnt="0"/>
      <dgm:spPr/>
    </dgm:pt>
    <dgm:pt modelId="{45E4F177-A2D0-4228-A9AD-D0EC3BDB789C}" type="pres">
      <dgm:prSet presAssocID="{68053ECC-6320-4DBC-92FB-6702BB8BB3BE}" presName="imgShp" presStyleLbl="fgImgPlace1" presStyleIdx="2" presStyleCnt="4" custScaleX="119567" custScaleY="119567"/>
      <dgm:spPr>
        <a:blipFill>
          <a:blip xmlns:r="http://schemas.openxmlformats.org/officeDocument/2006/relationships" r:embed="rId5">
            <a:lum bright="70000" contrast="-70000"/>
            <a:extLst>
              <a:ext uri="{96DAC541-7B7A-43D3-8B79-37D633B846F1}">
                <asvg:svgBlip xmlns:asvg="http://schemas.microsoft.com/office/drawing/2016/SVG/main" r:embed="rId6"/>
              </a:ext>
            </a:extLst>
          </a:blip>
          <a:stretch>
            <a:fillRect/>
          </a:stretch>
        </a:blipFill>
        <a:ln w="57150">
          <a:solidFill>
            <a:srgbClr val="FFC000"/>
          </a:solidFill>
        </a:ln>
      </dgm:spPr>
      <dgm:extLst>
        <a:ext uri="{E40237B7-FDA0-4F09-8148-C483321AD2D9}">
          <dgm14:cNvPr xmlns:dgm14="http://schemas.microsoft.com/office/drawing/2010/diagram" id="0" name="" descr="Megaphone1 with solid fill"/>
        </a:ext>
      </dgm:extLst>
    </dgm:pt>
    <dgm:pt modelId="{96C703F5-58DC-4985-BC8E-9BCB7A840699}" type="pres">
      <dgm:prSet presAssocID="{68053ECC-6320-4DBC-92FB-6702BB8BB3BE}" presName="txShp" presStyleLbl="node1" presStyleIdx="2" presStyleCnt="4" custScaleX="102088" custScaleY="114397" custLinFactNeighborX="8410" custLinFactNeighborY="-4251">
        <dgm:presLayoutVars>
          <dgm:bulletEnabled val="1"/>
        </dgm:presLayoutVars>
      </dgm:prSet>
      <dgm:spPr/>
    </dgm:pt>
    <dgm:pt modelId="{350696A2-8FA8-4DAB-8FFF-0B82C88CCCF1}" type="pres">
      <dgm:prSet presAssocID="{B9B8F3C9-6DB4-4E9D-BFA4-A77E4FB3AE72}" presName="spacing" presStyleCnt="0"/>
      <dgm:spPr/>
    </dgm:pt>
    <dgm:pt modelId="{91C4F489-C21B-499E-81EB-2716C4ED8DA2}" type="pres">
      <dgm:prSet presAssocID="{697D2E86-4ECA-4399-A2A1-2CCFC48C08C4}" presName="composite" presStyleCnt="0"/>
      <dgm:spPr/>
    </dgm:pt>
    <dgm:pt modelId="{4132E3EC-29B3-49DF-9CE0-1DB83FACA76D}" type="pres">
      <dgm:prSet presAssocID="{697D2E86-4ECA-4399-A2A1-2CCFC48C08C4}" presName="imgShp" presStyleLbl="fgImgPlace1" presStyleIdx="3" presStyleCnt="4" custScaleX="119567" custScaleY="119567" custLinFactNeighborX="644" custLinFactNeighborY="3298"/>
      <dgm:spPr>
        <a:blipFill>
          <a:blip xmlns:r="http://schemas.openxmlformats.org/officeDocument/2006/relationships" r:embed="rId7">
            <a:lum bright="70000" contrast="-70000"/>
            <a:extLst>
              <a:ext uri="{96DAC541-7B7A-43D3-8B79-37D633B846F1}">
                <asvg:svgBlip xmlns:asvg="http://schemas.microsoft.com/office/drawing/2016/SVG/main" r:embed="rId8"/>
              </a:ext>
            </a:extLst>
          </a:blip>
          <a:stretch>
            <a:fillRect/>
          </a:stretch>
        </a:blipFill>
        <a:ln w="57150">
          <a:solidFill>
            <a:srgbClr val="FFC000"/>
          </a:solidFill>
        </a:ln>
      </dgm:spPr>
      <dgm:extLst>
        <a:ext uri="{E40237B7-FDA0-4F09-8148-C483321AD2D9}">
          <dgm14:cNvPr xmlns:dgm14="http://schemas.microsoft.com/office/drawing/2010/diagram" id="0" name="" descr="Checkmark with solid fill"/>
        </a:ext>
      </dgm:extLst>
    </dgm:pt>
    <dgm:pt modelId="{B4248E5B-2832-4247-9723-5A5FC123718D}" type="pres">
      <dgm:prSet presAssocID="{697D2E86-4ECA-4399-A2A1-2CCFC48C08C4}" presName="txShp" presStyleLbl="node1" presStyleIdx="3" presStyleCnt="4" custScaleX="102088" custScaleY="131672" custLinFactNeighborX="8410" custLinFactNeighborY="-1822">
        <dgm:presLayoutVars>
          <dgm:bulletEnabled val="1"/>
        </dgm:presLayoutVars>
      </dgm:prSet>
      <dgm:spPr/>
    </dgm:pt>
  </dgm:ptLst>
  <dgm:cxnLst>
    <dgm:cxn modelId="{304E911E-7A57-4481-9819-A13CE05AAB01}" srcId="{4C10BED8-167E-4B01-8602-60F695722B14}" destId="{03F3B0EC-BBFE-4503-A15B-6DC1AC683223}" srcOrd="0" destOrd="0" parTransId="{F40753C5-61BA-44EA-9801-3F1B7D8AE80F}" sibTransId="{F538C506-7A58-4C46-86D6-BA8E0D25AE85}"/>
    <dgm:cxn modelId="{12171233-948A-4267-8006-54E8C45DEF21}" type="presOf" srcId="{03F3B0EC-BBFE-4503-A15B-6DC1AC683223}" destId="{A7F308C6-7F66-4E39-A29D-8D7DD580BE5C}" srcOrd="0" destOrd="0" presId="urn:microsoft.com/office/officeart/2005/8/layout/vList3"/>
    <dgm:cxn modelId="{C9F8713D-9BB6-4918-8094-1E08F1D7A33B}" type="presOf" srcId="{68053ECC-6320-4DBC-92FB-6702BB8BB3BE}" destId="{96C703F5-58DC-4985-BC8E-9BCB7A840699}" srcOrd="0" destOrd="0" presId="urn:microsoft.com/office/officeart/2005/8/layout/vList3"/>
    <dgm:cxn modelId="{5C4E3B64-8C06-48F2-940B-5B36C7D12676}" type="presOf" srcId="{697D2E86-4ECA-4399-A2A1-2CCFC48C08C4}" destId="{B4248E5B-2832-4247-9723-5A5FC123718D}" srcOrd="0" destOrd="0" presId="urn:microsoft.com/office/officeart/2005/8/layout/vList3"/>
    <dgm:cxn modelId="{B0BA726E-1FFE-4E36-B865-BCEEE3C484A2}" srcId="{4C10BED8-167E-4B01-8602-60F695722B14}" destId="{697D2E86-4ECA-4399-A2A1-2CCFC48C08C4}" srcOrd="3" destOrd="0" parTransId="{F5D3F44F-E741-416E-A628-DA89628A3790}" sibTransId="{DE782887-F299-4401-8029-18E4CC28F59C}"/>
    <dgm:cxn modelId="{C79F276F-C663-4CA5-A4F5-CDCCB29E7CD1}" srcId="{4C10BED8-167E-4B01-8602-60F695722B14}" destId="{9C72F1FE-3921-4556-90ED-0075700F4757}" srcOrd="1" destOrd="0" parTransId="{E2587ABC-26BA-4E5D-A4AF-97774541AD48}" sibTransId="{7B89947B-5766-4D1C-A266-8741251AF771}"/>
    <dgm:cxn modelId="{5C0DCD8F-1985-4D71-9CC2-996E43B55214}" type="presOf" srcId="{9C72F1FE-3921-4556-90ED-0075700F4757}" destId="{19573B9B-2A7B-4CD8-B484-8239737EFF12}" srcOrd="0" destOrd="0" presId="urn:microsoft.com/office/officeart/2005/8/layout/vList3"/>
    <dgm:cxn modelId="{A4E0BAB2-1F1F-48B3-ABCA-23C2C5798D2F}" srcId="{4C10BED8-167E-4B01-8602-60F695722B14}" destId="{68053ECC-6320-4DBC-92FB-6702BB8BB3BE}" srcOrd="2" destOrd="0" parTransId="{C2ED9754-7D74-42A5-997D-943C0D14A08F}" sibTransId="{B9B8F3C9-6DB4-4E9D-BFA4-A77E4FB3AE72}"/>
    <dgm:cxn modelId="{FBCB19B3-42A3-42D9-960E-EAE4E5DE263B}" type="presOf" srcId="{4C10BED8-167E-4B01-8602-60F695722B14}" destId="{FFE752CD-4BAE-4460-8072-248003659C01}" srcOrd="0" destOrd="0" presId="urn:microsoft.com/office/officeart/2005/8/layout/vList3"/>
    <dgm:cxn modelId="{FEE22791-92B3-4309-8BEB-43A87BF70D24}" type="presParOf" srcId="{FFE752CD-4BAE-4460-8072-248003659C01}" destId="{961D976B-D0E2-4100-BCF8-A4829C0C3574}" srcOrd="0" destOrd="0" presId="urn:microsoft.com/office/officeart/2005/8/layout/vList3"/>
    <dgm:cxn modelId="{81C53FF5-B618-4B50-8895-6F63BFB80F96}" type="presParOf" srcId="{961D976B-D0E2-4100-BCF8-A4829C0C3574}" destId="{CC2DF423-79F2-4B77-A7E1-E7CB0A1E738A}" srcOrd="0" destOrd="0" presId="urn:microsoft.com/office/officeart/2005/8/layout/vList3"/>
    <dgm:cxn modelId="{C5C8B5A4-922C-4995-A752-3B6EF6871182}" type="presParOf" srcId="{961D976B-D0E2-4100-BCF8-A4829C0C3574}" destId="{A7F308C6-7F66-4E39-A29D-8D7DD580BE5C}" srcOrd="1" destOrd="0" presId="urn:microsoft.com/office/officeart/2005/8/layout/vList3"/>
    <dgm:cxn modelId="{F5719485-613B-4FCB-876E-1B09C635EC8C}" type="presParOf" srcId="{FFE752CD-4BAE-4460-8072-248003659C01}" destId="{A3BA75CD-B054-4C51-8D99-9B451FDD34C5}" srcOrd="1" destOrd="0" presId="urn:microsoft.com/office/officeart/2005/8/layout/vList3"/>
    <dgm:cxn modelId="{1FF3B58A-FA90-487F-B443-6A76697C8D87}" type="presParOf" srcId="{FFE752CD-4BAE-4460-8072-248003659C01}" destId="{05332489-3C9C-4566-B923-33048BB510E0}" srcOrd="2" destOrd="0" presId="urn:microsoft.com/office/officeart/2005/8/layout/vList3"/>
    <dgm:cxn modelId="{DC99C12C-2476-4167-85E6-E294EA693D22}" type="presParOf" srcId="{05332489-3C9C-4566-B923-33048BB510E0}" destId="{A747DE80-75A7-49C8-8197-DAFB35B70D70}" srcOrd="0" destOrd="0" presId="urn:microsoft.com/office/officeart/2005/8/layout/vList3"/>
    <dgm:cxn modelId="{3CABA0B1-EF7A-4AF1-B2BD-582BA3704C21}" type="presParOf" srcId="{05332489-3C9C-4566-B923-33048BB510E0}" destId="{19573B9B-2A7B-4CD8-B484-8239737EFF12}" srcOrd="1" destOrd="0" presId="urn:microsoft.com/office/officeart/2005/8/layout/vList3"/>
    <dgm:cxn modelId="{8B4C90D9-8E8F-4FBA-9D9C-21BC98B0AE4C}" type="presParOf" srcId="{FFE752CD-4BAE-4460-8072-248003659C01}" destId="{480BB7C8-CB69-4B28-AE89-79F1977DC891}" srcOrd="3" destOrd="0" presId="urn:microsoft.com/office/officeart/2005/8/layout/vList3"/>
    <dgm:cxn modelId="{E98999B5-C706-4EC1-94A6-859142853D43}" type="presParOf" srcId="{FFE752CD-4BAE-4460-8072-248003659C01}" destId="{9524515D-76E8-4488-8A74-B76CEBF1AB8F}" srcOrd="4" destOrd="0" presId="urn:microsoft.com/office/officeart/2005/8/layout/vList3"/>
    <dgm:cxn modelId="{098DFCD6-D583-4772-8149-EB689D7349BB}" type="presParOf" srcId="{9524515D-76E8-4488-8A74-B76CEBF1AB8F}" destId="{45E4F177-A2D0-4228-A9AD-D0EC3BDB789C}" srcOrd="0" destOrd="0" presId="urn:microsoft.com/office/officeart/2005/8/layout/vList3"/>
    <dgm:cxn modelId="{41E18008-7467-49A9-9272-361C0662049A}" type="presParOf" srcId="{9524515D-76E8-4488-8A74-B76CEBF1AB8F}" destId="{96C703F5-58DC-4985-BC8E-9BCB7A840699}" srcOrd="1" destOrd="0" presId="urn:microsoft.com/office/officeart/2005/8/layout/vList3"/>
    <dgm:cxn modelId="{C5CCA518-3681-40E8-8C2F-46457F426856}" type="presParOf" srcId="{FFE752CD-4BAE-4460-8072-248003659C01}" destId="{350696A2-8FA8-4DAB-8FFF-0B82C88CCCF1}" srcOrd="5" destOrd="0" presId="urn:microsoft.com/office/officeart/2005/8/layout/vList3"/>
    <dgm:cxn modelId="{D8E8FBC3-7E03-44F9-BE46-475AB2605362}" type="presParOf" srcId="{FFE752CD-4BAE-4460-8072-248003659C01}" destId="{91C4F489-C21B-499E-81EB-2716C4ED8DA2}" srcOrd="6" destOrd="0" presId="urn:microsoft.com/office/officeart/2005/8/layout/vList3"/>
    <dgm:cxn modelId="{017EE870-7824-4CCC-92DE-41D9ED99D9F6}" type="presParOf" srcId="{91C4F489-C21B-499E-81EB-2716C4ED8DA2}" destId="{4132E3EC-29B3-49DF-9CE0-1DB83FACA76D}" srcOrd="0" destOrd="0" presId="urn:microsoft.com/office/officeart/2005/8/layout/vList3"/>
    <dgm:cxn modelId="{35E2956B-6822-4FE3-B3C7-70E800D14ED4}" type="presParOf" srcId="{91C4F489-C21B-499E-81EB-2716C4ED8DA2}" destId="{B4248E5B-2832-4247-9723-5A5FC123718D}"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main"/>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13946A-4673-4B38-BBCF-7322C875ADF2}">
      <dsp:nvSpPr>
        <dsp:cNvPr id="0" name=""/>
        <dsp:cNvSpPr/>
      </dsp:nvSpPr>
      <dsp:spPr>
        <a:xfrm>
          <a:off x="0" y="182881"/>
          <a:ext cx="9144000" cy="902508"/>
        </a:xfrm>
        <a:prstGeom prst="roundRect">
          <a:avLst/>
        </a:prstGeom>
        <a:solidFill>
          <a:srgbClr val="002060"/>
        </a:solidFill>
        <a:ln w="571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182880" lvl="0" indent="0" algn="l" defTabSz="755650">
            <a:lnSpc>
              <a:spcPct val="90000"/>
            </a:lnSpc>
            <a:spcBef>
              <a:spcPct val="0"/>
            </a:spcBef>
            <a:spcAft>
              <a:spcPct val="35000"/>
            </a:spcAft>
            <a:buNone/>
          </a:pPr>
          <a:r>
            <a:rPr lang="en-US" sz="1700" b="0" kern="1200" dirty="0">
              <a:latin typeface="Times New Roman" pitchFamily="18" charset="0"/>
              <a:cs typeface="Times New Roman" pitchFamily="18" charset="0"/>
            </a:rPr>
            <a:t>Added responsibility: To carry out the administrative functions concerning accreditation standards established in sections 4 and 10 of this chapter.</a:t>
          </a:r>
        </a:p>
      </dsp:txBody>
      <dsp:txXfrm>
        <a:off x="44057" y="226938"/>
        <a:ext cx="9055886" cy="814394"/>
      </dsp:txXfrm>
    </dsp:sp>
    <dsp:sp modelId="{C2FC3090-22B9-4A03-9923-0CF4EECA3606}">
      <dsp:nvSpPr>
        <dsp:cNvPr id="0" name=""/>
        <dsp:cNvSpPr/>
      </dsp:nvSpPr>
      <dsp:spPr>
        <a:xfrm>
          <a:off x="0" y="1348738"/>
          <a:ext cx="9144000" cy="902508"/>
        </a:xfrm>
        <a:prstGeom prst="roundRect">
          <a:avLst/>
        </a:prstGeom>
        <a:solidFill>
          <a:srgbClr val="002060"/>
        </a:solidFill>
        <a:ln w="571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182880" lvl="0" indent="0" algn="l" defTabSz="755650">
            <a:lnSpc>
              <a:spcPct val="90000"/>
            </a:lnSpc>
            <a:spcBef>
              <a:spcPct val="0"/>
            </a:spcBef>
            <a:spcAft>
              <a:spcPct val="35000"/>
            </a:spcAft>
            <a:buNone/>
          </a:pPr>
          <a:r>
            <a:rPr lang="en-US" sz="1700" b="0" kern="1200" dirty="0">
              <a:latin typeface="Times New Roman" pitchFamily="18" charset="0"/>
              <a:cs typeface="Times New Roman" pitchFamily="18" charset="0"/>
            </a:rPr>
            <a:t>Added: To conduct, or select a designee to conduct, biannual public meetings with the executive of each county to provide necessary information regarding outstanding claims and answer questions from veterans. The biannual meetings are subject to the notice requirements in IC 5-3-1.</a:t>
          </a:r>
        </a:p>
      </dsp:txBody>
      <dsp:txXfrm>
        <a:off x="44057" y="1392795"/>
        <a:ext cx="9055886" cy="814394"/>
      </dsp:txXfrm>
    </dsp:sp>
    <dsp:sp modelId="{7AE12B4B-D89B-4E28-99F3-851A156F0BA3}">
      <dsp:nvSpPr>
        <dsp:cNvPr id="0" name=""/>
        <dsp:cNvSpPr/>
      </dsp:nvSpPr>
      <dsp:spPr>
        <a:xfrm>
          <a:off x="0" y="2514598"/>
          <a:ext cx="9144000" cy="902508"/>
        </a:xfrm>
        <a:prstGeom prst="roundRect">
          <a:avLst/>
        </a:prstGeom>
        <a:solidFill>
          <a:srgbClr val="002060"/>
        </a:solidFill>
        <a:ln w="571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182880" lvl="0" indent="0" algn="l" defTabSz="755650">
            <a:lnSpc>
              <a:spcPct val="90000"/>
            </a:lnSpc>
            <a:spcBef>
              <a:spcPct val="0"/>
            </a:spcBef>
            <a:spcAft>
              <a:spcPct val="35000"/>
            </a:spcAft>
            <a:buNone/>
          </a:pPr>
          <a:r>
            <a:rPr lang="en-US" sz="1700" b="0" kern="1200" dirty="0">
              <a:latin typeface="Times New Roman" pitchFamily="18" charset="0"/>
              <a:cs typeface="Times New Roman" pitchFamily="18" charset="0"/>
            </a:rPr>
            <a:t>Removed: Field direction, inspection, and coordination of county and city service officers as provided in this chapter.</a:t>
          </a:r>
        </a:p>
      </dsp:txBody>
      <dsp:txXfrm>
        <a:off x="44057" y="2558655"/>
        <a:ext cx="9055886" cy="8143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7F63B7-39D0-4C30-937B-7CCB50027319}">
      <dsp:nvSpPr>
        <dsp:cNvPr id="0" name=""/>
        <dsp:cNvSpPr/>
      </dsp:nvSpPr>
      <dsp:spPr>
        <a:xfrm>
          <a:off x="0" y="600912"/>
          <a:ext cx="2829517" cy="1826409"/>
        </a:xfrm>
        <a:prstGeom prst="rect">
          <a:avLst/>
        </a:prstGeom>
        <a:solidFill>
          <a:srgbClr val="002060"/>
        </a:solidFill>
        <a:ln w="571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latin typeface="Times New Roman" pitchFamily="18" charset="0"/>
              <a:cs typeface="Times New Roman" pitchFamily="18" charset="0"/>
            </a:rPr>
            <a:t>Receipt of a Federal Personal Identification Verification (PIV) Card </a:t>
          </a:r>
        </a:p>
      </dsp:txBody>
      <dsp:txXfrm>
        <a:off x="0" y="600912"/>
        <a:ext cx="2829517" cy="1826409"/>
      </dsp:txXfrm>
    </dsp:sp>
    <dsp:sp modelId="{1BBB90AE-EC52-46EF-8D13-3912F5A7A9E7}">
      <dsp:nvSpPr>
        <dsp:cNvPr id="0" name=""/>
        <dsp:cNvSpPr/>
      </dsp:nvSpPr>
      <dsp:spPr>
        <a:xfrm>
          <a:off x="3066316" y="603780"/>
          <a:ext cx="2830079" cy="1820674"/>
        </a:xfrm>
        <a:prstGeom prst="rect">
          <a:avLst/>
        </a:prstGeom>
        <a:solidFill>
          <a:srgbClr val="002060"/>
        </a:solidFill>
        <a:ln w="571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latin typeface="Times New Roman" pitchFamily="18" charset="0"/>
              <a:cs typeface="Times New Roman" pitchFamily="18" charset="0"/>
            </a:rPr>
            <a:t>Standards of Performance and Key Performance Indicators</a:t>
          </a:r>
        </a:p>
      </dsp:txBody>
      <dsp:txXfrm>
        <a:off x="3066316" y="603780"/>
        <a:ext cx="2830079" cy="1820674"/>
      </dsp:txXfrm>
    </dsp:sp>
    <dsp:sp modelId="{8D665F17-9BC5-4AF9-B4F3-786D8D5E866C}">
      <dsp:nvSpPr>
        <dsp:cNvPr id="0" name=""/>
        <dsp:cNvSpPr/>
      </dsp:nvSpPr>
      <dsp:spPr>
        <a:xfrm>
          <a:off x="6146709" y="603772"/>
          <a:ext cx="2830079" cy="1818026"/>
        </a:xfrm>
        <a:prstGeom prst="rect">
          <a:avLst/>
        </a:prstGeom>
        <a:solidFill>
          <a:srgbClr val="002060"/>
        </a:solidFill>
        <a:ln w="571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latin typeface="Times New Roman" pitchFamily="18" charset="0"/>
              <a:cs typeface="Times New Roman" pitchFamily="18" charset="0"/>
            </a:rPr>
            <a:t>Minimum Training Requirements</a:t>
          </a:r>
        </a:p>
      </dsp:txBody>
      <dsp:txXfrm>
        <a:off x="6146709" y="603772"/>
        <a:ext cx="2830079" cy="1818026"/>
      </dsp:txXfrm>
    </dsp:sp>
    <dsp:sp modelId="{D7B8D0ED-4451-4303-B51E-D3A7F8CDE776}">
      <dsp:nvSpPr>
        <dsp:cNvPr id="0" name=""/>
        <dsp:cNvSpPr/>
      </dsp:nvSpPr>
      <dsp:spPr>
        <a:xfrm>
          <a:off x="1101959" y="2829470"/>
          <a:ext cx="2834521" cy="1820674"/>
        </a:xfrm>
        <a:prstGeom prst="rect">
          <a:avLst/>
        </a:prstGeom>
        <a:solidFill>
          <a:srgbClr val="002060"/>
        </a:solidFill>
        <a:ln w="571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latin typeface="Times New Roman" pitchFamily="18" charset="0"/>
              <a:cs typeface="Times New Roman" pitchFamily="18" charset="0"/>
            </a:rPr>
            <a:t>Testing Requirements</a:t>
          </a:r>
        </a:p>
      </dsp:txBody>
      <dsp:txXfrm>
        <a:off x="1101959" y="2829470"/>
        <a:ext cx="2834521" cy="1820674"/>
      </dsp:txXfrm>
    </dsp:sp>
    <dsp:sp modelId="{2E6D020F-8E02-4416-A230-8493F2D53155}">
      <dsp:nvSpPr>
        <dsp:cNvPr id="0" name=""/>
        <dsp:cNvSpPr/>
      </dsp:nvSpPr>
      <dsp:spPr>
        <a:xfrm>
          <a:off x="5367235" y="2829470"/>
          <a:ext cx="2838963" cy="1823541"/>
        </a:xfrm>
        <a:prstGeom prst="rect">
          <a:avLst/>
        </a:prstGeom>
        <a:solidFill>
          <a:srgbClr val="002060"/>
        </a:solidFill>
        <a:ln w="571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latin typeface="Times New Roman" pitchFamily="18" charset="0"/>
              <a:cs typeface="Times New Roman" pitchFamily="18" charset="0"/>
            </a:rPr>
            <a:t>Periodic Service Officer Reporting Requirements</a:t>
          </a:r>
        </a:p>
      </dsp:txBody>
      <dsp:txXfrm>
        <a:off x="5367235" y="2829470"/>
        <a:ext cx="2838963" cy="18235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F308C6-7F66-4E39-A29D-8D7DD580BE5C}">
      <dsp:nvSpPr>
        <dsp:cNvPr id="0" name=""/>
        <dsp:cNvSpPr/>
      </dsp:nvSpPr>
      <dsp:spPr>
        <a:xfrm rot="10800000">
          <a:off x="2501020" y="0"/>
          <a:ext cx="7315209" cy="854170"/>
        </a:xfrm>
        <a:prstGeom prst="homePlate">
          <a:avLst/>
        </a:prstGeom>
        <a:solidFill>
          <a:srgbClr val="002060"/>
        </a:solidFill>
        <a:ln w="571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3125" tIns="99060" rIns="184912" bIns="99060" numCol="1" spcCol="1270" anchor="ctr" anchorCtr="0">
          <a:noAutofit/>
        </a:bodyPr>
        <a:lstStyle/>
        <a:p>
          <a:pPr marL="0" lvl="0" indent="0" algn="ctr" defTabSz="1155700">
            <a:lnSpc>
              <a:spcPct val="90000"/>
            </a:lnSpc>
            <a:spcBef>
              <a:spcPct val="0"/>
            </a:spcBef>
            <a:spcAft>
              <a:spcPct val="35000"/>
            </a:spcAft>
            <a:buNone/>
          </a:pPr>
          <a:r>
            <a:rPr lang="en-US" sz="2600" kern="1200">
              <a:solidFill>
                <a:schemeClr val="tx1"/>
              </a:solidFill>
              <a:latin typeface="Times New Roman" pitchFamily="18" charset="0"/>
              <a:cs typeface="Times New Roman" pitchFamily="18" charset="0"/>
            </a:rPr>
            <a:t>Number of veterans assisted </a:t>
          </a:r>
        </a:p>
      </dsp:txBody>
      <dsp:txXfrm rot="10800000">
        <a:off x="2714562" y="0"/>
        <a:ext cx="7101667" cy="854170"/>
      </dsp:txXfrm>
    </dsp:sp>
    <dsp:sp modelId="{CC2DF423-79F2-4B77-A7E1-E7CB0A1E738A}">
      <dsp:nvSpPr>
        <dsp:cNvPr id="0" name=""/>
        <dsp:cNvSpPr/>
      </dsp:nvSpPr>
      <dsp:spPr>
        <a:xfrm>
          <a:off x="1561722" y="16377"/>
          <a:ext cx="822962" cy="822962"/>
        </a:xfrm>
        <a:prstGeom prst="ellipse">
          <a:avLst/>
        </a:prstGeom>
        <a:blipFill>
          <a:blip xmlns:r="http://schemas.openxmlformats.org/officeDocument/2006/relationships" r:embed="rId1">
            <a:lum bright="70000" contrast="-70000"/>
            <a:extLst>
              <a:ext uri="{96DAC541-7B7A-43D3-8B79-37D633B846F1}">
                <asvg:svgBlip xmlns:asvg="http://schemas.microsoft.com/office/drawing/2016/SVG/main" r:embed="rId2"/>
              </a:ext>
            </a:extLst>
          </a:blip>
          <a:stretch>
            <a:fillRect/>
          </a:stretch>
        </a:blipFill>
        <a:ln w="571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dsp:style>
    </dsp:sp>
    <dsp:sp modelId="{19573B9B-2A7B-4CD8-B484-8239737EFF12}">
      <dsp:nvSpPr>
        <dsp:cNvPr id="0" name=""/>
        <dsp:cNvSpPr/>
      </dsp:nvSpPr>
      <dsp:spPr>
        <a:xfrm rot="10800000">
          <a:off x="2501020" y="1026260"/>
          <a:ext cx="7315209" cy="816054"/>
        </a:xfrm>
        <a:prstGeom prst="homePlate">
          <a:avLst/>
        </a:prstGeom>
        <a:solidFill>
          <a:srgbClr val="002060"/>
        </a:solidFill>
        <a:ln w="571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3125" tIns="99060" rIns="184912" bIns="99060" numCol="1" spcCol="1270" anchor="ctr" anchorCtr="0">
          <a:noAutofit/>
        </a:bodyPr>
        <a:lstStyle/>
        <a:p>
          <a:pPr marL="0" lvl="0" indent="0" algn="ctr" defTabSz="1155700">
            <a:lnSpc>
              <a:spcPct val="90000"/>
            </a:lnSpc>
            <a:spcBef>
              <a:spcPct val="0"/>
            </a:spcBef>
            <a:spcAft>
              <a:spcPct val="35000"/>
            </a:spcAft>
            <a:buNone/>
          </a:pPr>
          <a:r>
            <a:rPr lang="en-US" sz="2600" kern="1200">
              <a:solidFill>
                <a:schemeClr val="tx1"/>
              </a:solidFill>
              <a:latin typeface="Times New Roman" pitchFamily="18" charset="0"/>
              <a:cs typeface="Times New Roman" pitchFamily="18" charset="0"/>
            </a:rPr>
            <a:t>Types of benefit claims filed</a:t>
          </a:r>
        </a:p>
      </dsp:txBody>
      <dsp:txXfrm rot="10800000">
        <a:off x="2705033" y="1026260"/>
        <a:ext cx="7111196" cy="816054"/>
      </dsp:txXfrm>
    </dsp:sp>
    <dsp:sp modelId="{A747DE80-75A7-49C8-8197-DAFB35B70D70}">
      <dsp:nvSpPr>
        <dsp:cNvPr id="0" name=""/>
        <dsp:cNvSpPr/>
      </dsp:nvSpPr>
      <dsp:spPr>
        <a:xfrm>
          <a:off x="1561722" y="1044095"/>
          <a:ext cx="822962" cy="822962"/>
        </a:xfrm>
        <a:prstGeom prst="ellipse">
          <a:avLst/>
        </a:prstGeom>
        <a:blipFill>
          <a:blip xmlns:r="http://schemas.openxmlformats.org/officeDocument/2006/relationships" r:embed="rId3">
            <a:lum bright="70000" contrast="-70000"/>
            <a:extLst>
              <a:ext uri="{96DAC541-7B7A-43D3-8B79-37D633B846F1}">
                <asvg:svgBlip xmlns:asvg="http://schemas.microsoft.com/office/drawing/2016/SVG/main" r:embed="rId4"/>
              </a:ext>
            </a:extLst>
          </a:blip>
          <a:stretch>
            <a:fillRect/>
          </a:stretch>
        </a:blipFill>
        <a:ln w="571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dsp:style>
    </dsp:sp>
    <dsp:sp modelId="{96C703F5-58DC-4985-BC8E-9BCB7A840699}">
      <dsp:nvSpPr>
        <dsp:cNvPr id="0" name=""/>
        <dsp:cNvSpPr/>
      </dsp:nvSpPr>
      <dsp:spPr>
        <a:xfrm rot="10800000">
          <a:off x="2500756" y="2044757"/>
          <a:ext cx="7315209" cy="786365"/>
        </a:xfrm>
        <a:prstGeom prst="homePlate">
          <a:avLst/>
        </a:prstGeom>
        <a:solidFill>
          <a:srgbClr val="002060"/>
        </a:solidFill>
        <a:ln w="571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3125" tIns="99060" rIns="184912" bIns="99060" numCol="1" spcCol="1270" anchor="ctr" anchorCtr="0">
          <a:noAutofit/>
        </a:bodyPr>
        <a:lstStyle/>
        <a:p>
          <a:pPr marL="0" lvl="0" indent="0" algn="ctr" defTabSz="1155700">
            <a:lnSpc>
              <a:spcPct val="90000"/>
            </a:lnSpc>
            <a:spcBef>
              <a:spcPct val="0"/>
            </a:spcBef>
            <a:spcAft>
              <a:spcPct val="35000"/>
            </a:spcAft>
            <a:buNone/>
          </a:pPr>
          <a:r>
            <a:rPr lang="en-US" sz="2600" kern="1200">
              <a:solidFill>
                <a:schemeClr val="tx1"/>
              </a:solidFill>
              <a:latin typeface="Times New Roman" pitchFamily="18" charset="0"/>
              <a:cs typeface="Times New Roman" pitchFamily="18" charset="0"/>
            </a:rPr>
            <a:t>Outreach initiatives</a:t>
          </a:r>
        </a:p>
      </dsp:txBody>
      <dsp:txXfrm rot="10800000">
        <a:off x="2697347" y="2044757"/>
        <a:ext cx="7118618" cy="786365"/>
      </dsp:txXfrm>
    </dsp:sp>
    <dsp:sp modelId="{45E4F177-A2D0-4228-A9AD-D0EC3BDB789C}">
      <dsp:nvSpPr>
        <dsp:cNvPr id="0" name=""/>
        <dsp:cNvSpPr/>
      </dsp:nvSpPr>
      <dsp:spPr>
        <a:xfrm>
          <a:off x="1561986" y="2056209"/>
          <a:ext cx="821904" cy="821904"/>
        </a:xfrm>
        <a:prstGeom prst="ellipse">
          <a:avLst/>
        </a:prstGeom>
        <a:blipFill>
          <a:blip xmlns:r="http://schemas.openxmlformats.org/officeDocument/2006/relationships" r:embed="rId5">
            <a:lum bright="70000" contrast="-70000"/>
            <a:extLst>
              <a:ext uri="{96DAC541-7B7A-43D3-8B79-37D633B846F1}">
                <asvg:svgBlip xmlns:asvg="http://schemas.microsoft.com/office/drawing/2016/SVG/main" r:embed="rId6"/>
              </a:ext>
            </a:extLst>
          </a:blip>
          <a:stretch>
            <a:fillRect/>
          </a:stretch>
        </a:blipFill>
        <a:ln w="571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dsp:style>
    </dsp:sp>
    <dsp:sp modelId="{B4248E5B-2832-4247-9723-5A5FC123718D}">
      <dsp:nvSpPr>
        <dsp:cNvPr id="0" name=""/>
        <dsp:cNvSpPr/>
      </dsp:nvSpPr>
      <dsp:spPr>
        <a:xfrm rot="10800000">
          <a:off x="2500756" y="3054741"/>
          <a:ext cx="7315209" cy="905114"/>
        </a:xfrm>
        <a:prstGeom prst="homePlate">
          <a:avLst/>
        </a:prstGeom>
        <a:solidFill>
          <a:srgbClr val="002060"/>
        </a:solidFill>
        <a:ln w="571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3125" tIns="99060" rIns="184912" bIns="99060" numCol="1" spcCol="1270" anchor="ctr" anchorCtr="0">
          <a:noAutofit/>
        </a:bodyPr>
        <a:lstStyle/>
        <a:p>
          <a:pPr marL="0" lvl="0" indent="0" algn="ctr" defTabSz="1155700">
            <a:lnSpc>
              <a:spcPct val="90000"/>
            </a:lnSpc>
            <a:spcBef>
              <a:spcPct val="0"/>
            </a:spcBef>
            <a:spcAft>
              <a:spcPct val="35000"/>
            </a:spcAft>
            <a:buNone/>
          </a:pPr>
          <a:r>
            <a:rPr lang="en-US" sz="2600" kern="1200">
              <a:solidFill>
                <a:schemeClr val="tx1"/>
              </a:solidFill>
              <a:latin typeface="Times New Roman" pitchFamily="18" charset="0"/>
              <a:cs typeface="Times New Roman" pitchFamily="18" charset="0"/>
            </a:rPr>
            <a:t>Any other standard or indicator required by the commission</a:t>
          </a:r>
        </a:p>
      </dsp:txBody>
      <dsp:txXfrm rot="10800000">
        <a:off x="2727034" y="3054741"/>
        <a:ext cx="7088931" cy="905114"/>
      </dsp:txXfrm>
    </dsp:sp>
    <dsp:sp modelId="{4132E3EC-29B3-49DF-9CE0-1DB83FACA76D}">
      <dsp:nvSpPr>
        <dsp:cNvPr id="0" name=""/>
        <dsp:cNvSpPr/>
      </dsp:nvSpPr>
      <dsp:spPr>
        <a:xfrm>
          <a:off x="1566413" y="3131541"/>
          <a:ext cx="821904" cy="821904"/>
        </a:xfrm>
        <a:prstGeom prst="ellipse">
          <a:avLst/>
        </a:prstGeom>
        <a:blipFill>
          <a:blip xmlns:r="http://schemas.openxmlformats.org/officeDocument/2006/relationships" r:embed="rId7">
            <a:lum bright="70000" contrast="-70000"/>
            <a:extLst>
              <a:ext uri="{96DAC541-7B7A-43D3-8B79-37D633B846F1}">
                <asvg:svgBlip xmlns:asvg="http://schemas.microsoft.com/office/drawing/2016/SVG/main" r:embed="rId8"/>
              </a:ext>
            </a:extLst>
          </a:blip>
          <a:stretch>
            <a:fillRect/>
          </a:stretch>
        </a:blipFill>
        <a:ln w="57150" cap="flat" cmpd="sng" algn="ctr">
          <a:solidFill>
            <a:srgbClr val="FFC000"/>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C4172C-9E95-493C-93CF-0246C6EA07A2}" type="datetimeFigureOut">
              <a:rPr lang="en-US" smtClean="0"/>
              <a:t>7/15/2025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271BF3-9570-4B42-BC5E-E14D1E1383A2}" type="slidenum">
              <a:rPr lang="en-US" smtClean="0"/>
              <a:t>‹#›</a:t>
            </a:fld>
            <a:endParaRPr lang="en-US"/>
          </a:p>
        </p:txBody>
      </p:sp>
    </p:spTree>
    <p:extLst>
      <p:ext uri="{BB962C8B-B14F-4D97-AF65-F5344CB8AC3E}">
        <p14:creationId xmlns:p14="http://schemas.microsoft.com/office/powerpoint/2010/main" val="2383027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AFC3C-22BD-4CCE-A6C1-6D8711B00B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7148797-6BAA-47EF-B499-211829C71418}"/>
              </a:ext>
            </a:extLst>
          </p:cNvPr>
          <p:cNvSpPr>
            <a:spLocks noGrp="1"/>
          </p:cNvSpPr>
          <p:nvPr>
            <p:ph type="dt" sz="half" idx="10"/>
          </p:nvPr>
        </p:nvSpPr>
        <p:spPr/>
        <p:txBody>
          <a:bodyPr/>
          <a:lstStyle/>
          <a:p>
            <a:fld id="{4B16C9F5-E712-4EFF-B62F-7824FD841470}" type="datetime4">
              <a:rPr lang="en-US" smtClean="0"/>
              <a:t>July 15, 2025</a:t>
            </a:fld>
            <a:endParaRPr lang="en-US"/>
          </a:p>
        </p:txBody>
      </p:sp>
      <p:sp>
        <p:nvSpPr>
          <p:cNvPr id="4" name="Footer Placeholder 3">
            <a:extLst>
              <a:ext uri="{FF2B5EF4-FFF2-40B4-BE49-F238E27FC236}">
                <a16:creationId xmlns:a16="http://schemas.microsoft.com/office/drawing/2014/main" id="{7DE961FE-116A-4527-9F4F-F34F98DC8E3A}"/>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51050789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D034A17-91FE-4C73-B1F9-DD351DA8F976}"/>
              </a:ext>
            </a:extLst>
          </p:cNvPr>
          <p:cNvSpPr>
            <a:spLocks noGrp="1"/>
          </p:cNvSpPr>
          <p:nvPr>
            <p:ph type="dt" sz="half" idx="10"/>
          </p:nvPr>
        </p:nvSpPr>
        <p:spPr/>
        <p:txBody>
          <a:bodyPr/>
          <a:lstStyle/>
          <a:p>
            <a:fld id="{4B16C9F5-E712-4EFF-B62F-7824FD841470}" type="datetime4">
              <a:rPr lang="en-US" smtClean="0"/>
              <a:t>July 15, 2025</a:t>
            </a:fld>
            <a:endParaRPr lang="en-US"/>
          </a:p>
        </p:txBody>
      </p:sp>
      <p:sp>
        <p:nvSpPr>
          <p:cNvPr id="4" name="Footer Placeholder 3">
            <a:extLst>
              <a:ext uri="{FF2B5EF4-FFF2-40B4-BE49-F238E27FC236}">
                <a16:creationId xmlns:a16="http://schemas.microsoft.com/office/drawing/2014/main" id="{7D8FD173-507F-400D-B1D3-CF97BC626E84}"/>
              </a:ext>
            </a:extLst>
          </p:cNvPr>
          <p:cNvSpPr>
            <a:spLocks noGrp="1"/>
          </p:cNvSpPr>
          <p:nvPr>
            <p:ph type="ftr" sz="quarter" idx="11"/>
          </p:nvPr>
        </p:nvSpPr>
        <p:spPr/>
        <p:txBody>
          <a:bodyPr/>
          <a:lstStyle/>
          <a:p>
            <a:endParaRPr lang="en-US"/>
          </a:p>
        </p:txBody>
      </p:sp>
      <p:sp>
        <p:nvSpPr>
          <p:cNvPr id="5" name="Title 4">
            <a:extLst>
              <a:ext uri="{FF2B5EF4-FFF2-40B4-BE49-F238E27FC236}">
                <a16:creationId xmlns:a16="http://schemas.microsoft.com/office/drawing/2014/main" id="{D3F022B2-9C39-4962-BA05-59B1A52F20CD}"/>
              </a:ext>
            </a:extLst>
          </p:cNvPr>
          <p:cNvSpPr>
            <a:spLocks noGrp="1"/>
          </p:cNvSpPr>
          <p:nvPr>
            <p:ph type="title"/>
          </p:nvPr>
        </p:nvSpPr>
        <p:spPr>
          <a:xfrm>
            <a:off x="838200" y="365125"/>
            <a:ext cx="9153698"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12752800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bg>
      <p:bgRef idx="1003">
        <a:schemeClr val="bg2"/>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98DB907B-4FF8-4958-AFCB-BD95B4F9FA16}"/>
              </a:ext>
            </a:extLst>
          </p:cNvPr>
          <p:cNvSpPr>
            <a:spLocks noGrp="1"/>
          </p:cNvSpPr>
          <p:nvPr>
            <p:ph type="dt" sz="half" idx="10"/>
          </p:nvPr>
        </p:nvSpPr>
        <p:spPr/>
        <p:txBody>
          <a:bodyPr/>
          <a:lstStyle/>
          <a:p>
            <a:fld id="{F6E5A6EB-564C-4464-9A21-46E259796EF6}" type="datetime4">
              <a:rPr lang="en-US" smtClean="0"/>
              <a:t>July 15, 2025</a:t>
            </a:fld>
            <a:endParaRPr lang="en-US"/>
          </a:p>
        </p:txBody>
      </p:sp>
      <p:sp>
        <p:nvSpPr>
          <p:cNvPr id="5" name="Footer Placeholder 4">
            <a:extLst>
              <a:ext uri="{FF2B5EF4-FFF2-40B4-BE49-F238E27FC236}">
                <a16:creationId xmlns:a16="http://schemas.microsoft.com/office/drawing/2014/main" id="{D58A99E6-FAB0-46B3-9186-99EE9390C0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798899-8A1A-414F-9141-3A6448D74793}"/>
              </a:ext>
            </a:extLst>
          </p:cNvPr>
          <p:cNvSpPr>
            <a:spLocks noGrp="1"/>
          </p:cNvSpPr>
          <p:nvPr>
            <p:ph type="sldNum" sz="quarter" idx="12"/>
          </p:nvPr>
        </p:nvSpPr>
        <p:spPr>
          <a:xfrm>
            <a:off x="7381875" y="6302371"/>
            <a:ext cx="2743200" cy="365125"/>
          </a:xfrm>
          <a:prstGeom prst="rect">
            <a:avLst/>
          </a:prstGeom>
        </p:spPr>
        <p:txBody>
          <a:bodyPr/>
          <a:lstStyle/>
          <a:p>
            <a:fld id="{60184930-F1CD-407C-B396-539787BF59C2}" type="slidenum">
              <a:rPr lang="en-US" smtClean="0"/>
              <a:t>‹#›</a:t>
            </a:fld>
            <a:endParaRPr lang="en-US"/>
          </a:p>
        </p:txBody>
      </p:sp>
    </p:spTree>
    <p:extLst>
      <p:ext uri="{BB962C8B-B14F-4D97-AF65-F5344CB8AC3E}">
        <p14:creationId xmlns:p14="http://schemas.microsoft.com/office/powerpoint/2010/main" val="2690672746"/>
      </p:ext>
    </p:extLst>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92E21-EC01-4696-8FFC-06DDDEEDF2E2}"/>
              </a:ext>
            </a:extLst>
          </p:cNvPr>
          <p:cNvSpPr>
            <a:spLocks noGrp="1"/>
          </p:cNvSpPr>
          <p:nvPr>
            <p:ph type="title"/>
          </p:nvPr>
        </p:nvSpPr>
        <p:spPr>
          <a:xfrm>
            <a:off x="838200" y="365125"/>
            <a:ext cx="9167949"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BFE68366-3B4B-469B-AF13-1D9B936C6774}"/>
              </a:ext>
            </a:extLst>
          </p:cNvPr>
          <p:cNvSpPr>
            <a:spLocks noGrp="1"/>
          </p:cNvSpPr>
          <p:nvPr>
            <p:ph type="dt" sz="half" idx="10"/>
          </p:nvPr>
        </p:nvSpPr>
        <p:spPr/>
        <p:txBody>
          <a:bodyPr/>
          <a:lstStyle/>
          <a:p>
            <a:fld id="{4B16C9F5-E712-4EFF-B62F-7824FD841470}" type="datetime4">
              <a:rPr lang="en-US" smtClean="0"/>
              <a:t>July 15, 2025</a:t>
            </a:fld>
            <a:endParaRPr lang="en-US"/>
          </a:p>
        </p:txBody>
      </p:sp>
      <p:sp>
        <p:nvSpPr>
          <p:cNvPr id="4" name="Footer Placeholder 3">
            <a:extLst>
              <a:ext uri="{FF2B5EF4-FFF2-40B4-BE49-F238E27FC236}">
                <a16:creationId xmlns:a16="http://schemas.microsoft.com/office/drawing/2014/main" id="{EE1C9796-6BA8-4CF9-8342-FDFCD370EDA3}"/>
              </a:ext>
            </a:extLst>
          </p:cNvPr>
          <p:cNvSpPr>
            <a:spLocks noGrp="1"/>
          </p:cNvSpPr>
          <p:nvPr>
            <p:ph type="ftr" sz="quarter" idx="11"/>
          </p:nvPr>
        </p:nvSpPr>
        <p:spPr/>
        <p:txBody>
          <a:bodyPr/>
          <a:lstStyle/>
          <a:p>
            <a:endParaRPr lang="en-US"/>
          </a:p>
        </p:txBody>
      </p:sp>
      <p:sp>
        <p:nvSpPr>
          <p:cNvPr id="5" name="Content Placeholder 2">
            <a:extLst>
              <a:ext uri="{FF2B5EF4-FFF2-40B4-BE49-F238E27FC236}">
                <a16:creationId xmlns:a16="http://schemas.microsoft.com/office/drawing/2014/main" id="{F49674F1-4839-4FBF-9FF8-578C419EA14E}"/>
              </a:ext>
            </a:extLst>
          </p:cNvPr>
          <p:cNvSpPr>
            <a:spLocks noGrp="1"/>
          </p:cNvSpPr>
          <p:nvPr>
            <p:ph sz="half" idx="1"/>
          </p:nvPr>
        </p:nvSpPr>
        <p:spPr>
          <a:xfrm>
            <a:off x="838200" y="1825625"/>
            <a:ext cx="4528458"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3">
            <a:extLst>
              <a:ext uri="{FF2B5EF4-FFF2-40B4-BE49-F238E27FC236}">
                <a16:creationId xmlns:a16="http://schemas.microsoft.com/office/drawing/2014/main" id="{D88420A8-707B-49E4-BEC2-A6C6AE9D82FE}"/>
              </a:ext>
            </a:extLst>
          </p:cNvPr>
          <p:cNvSpPr>
            <a:spLocks noGrp="1"/>
          </p:cNvSpPr>
          <p:nvPr>
            <p:ph sz="half" idx="2"/>
          </p:nvPr>
        </p:nvSpPr>
        <p:spPr>
          <a:xfrm>
            <a:off x="5519058" y="1825625"/>
            <a:ext cx="4487091"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38909130"/>
      </p:ext>
    </p:extLst>
  </p:cSld>
  <p:clrMapOvr>
    <a:overrideClrMapping bg1="lt1" tx1="dk1" bg2="lt2" tx2="dk2" accent1="accent1" accent2="accent2" accent3="accent3" accent4="accent4" accent5="accent5" accent6="accent6" hlink="hlink" folHlink="folHlink"/>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ustom Layou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92E21-EC01-4696-8FFC-06DDDEEDF2E2}"/>
              </a:ext>
            </a:extLst>
          </p:cNvPr>
          <p:cNvSpPr>
            <a:spLocks noGrp="1"/>
          </p:cNvSpPr>
          <p:nvPr>
            <p:ph type="title"/>
          </p:nvPr>
        </p:nvSpPr>
        <p:spPr>
          <a:xfrm>
            <a:off x="838200" y="365125"/>
            <a:ext cx="9167949"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BFE68366-3B4B-469B-AF13-1D9B936C6774}"/>
              </a:ext>
            </a:extLst>
          </p:cNvPr>
          <p:cNvSpPr>
            <a:spLocks noGrp="1"/>
          </p:cNvSpPr>
          <p:nvPr>
            <p:ph type="dt" sz="half" idx="10"/>
          </p:nvPr>
        </p:nvSpPr>
        <p:spPr/>
        <p:txBody>
          <a:bodyPr/>
          <a:lstStyle/>
          <a:p>
            <a:fld id="{4B16C9F5-E712-4EFF-B62F-7824FD841470}" type="datetime4">
              <a:rPr lang="en-US" smtClean="0"/>
              <a:t>July 15, 2025</a:t>
            </a:fld>
            <a:endParaRPr lang="en-US"/>
          </a:p>
        </p:txBody>
      </p:sp>
      <p:sp>
        <p:nvSpPr>
          <p:cNvPr id="4" name="Footer Placeholder 3">
            <a:extLst>
              <a:ext uri="{FF2B5EF4-FFF2-40B4-BE49-F238E27FC236}">
                <a16:creationId xmlns:a16="http://schemas.microsoft.com/office/drawing/2014/main" id="{EE1C9796-6BA8-4CF9-8342-FDFCD370EDA3}"/>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50221170"/>
      </p:ext>
    </p:extLst>
  </p:cSld>
  <p:clrMapOvr>
    <a:overrideClrMapping bg1="lt1" tx1="dk1" bg2="lt2" tx2="dk2" accent1="accent1" accent2="accent2" accent3="accent3" accent4="accent4" accent5="accent5" accent6="accent6" hlink="hlink" folHlink="folHlink"/>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98DB907B-4FF8-4958-AFCB-BD95B4F9FA16}"/>
              </a:ext>
            </a:extLst>
          </p:cNvPr>
          <p:cNvSpPr>
            <a:spLocks noGrp="1"/>
          </p:cNvSpPr>
          <p:nvPr>
            <p:ph type="dt" sz="half" idx="10"/>
          </p:nvPr>
        </p:nvSpPr>
        <p:spPr/>
        <p:txBody>
          <a:bodyPr/>
          <a:lstStyle/>
          <a:p>
            <a:fld id="{F6E5A6EB-564C-4464-9A21-46E259796EF6}" type="datetime4">
              <a:rPr lang="en-US" smtClean="0"/>
              <a:t>July 15, 2025</a:t>
            </a:fld>
            <a:endParaRPr lang="en-US"/>
          </a:p>
        </p:txBody>
      </p:sp>
      <p:sp>
        <p:nvSpPr>
          <p:cNvPr id="5" name="Footer Placeholder 4">
            <a:extLst>
              <a:ext uri="{FF2B5EF4-FFF2-40B4-BE49-F238E27FC236}">
                <a16:creationId xmlns:a16="http://schemas.microsoft.com/office/drawing/2014/main" id="{D58A99E6-FAB0-46B3-9186-99EE9390C0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798899-8A1A-414F-9141-3A6448D74793}"/>
              </a:ext>
            </a:extLst>
          </p:cNvPr>
          <p:cNvSpPr>
            <a:spLocks noGrp="1"/>
          </p:cNvSpPr>
          <p:nvPr>
            <p:ph type="sldNum" sz="quarter" idx="12"/>
          </p:nvPr>
        </p:nvSpPr>
        <p:spPr>
          <a:xfrm>
            <a:off x="7381875" y="6302371"/>
            <a:ext cx="2743200" cy="365125"/>
          </a:xfrm>
          <a:prstGeom prst="rect">
            <a:avLst/>
          </a:prstGeom>
        </p:spPr>
        <p:txBody>
          <a:bodyPr/>
          <a:lstStyle/>
          <a:p>
            <a:fld id="{60184930-F1CD-407C-B396-539787BF59C2}" type="slidenum">
              <a:rPr lang="en-US" smtClean="0"/>
              <a:t>‹#›</a:t>
            </a:fld>
            <a:endParaRPr lang="en-US"/>
          </a:p>
        </p:txBody>
      </p:sp>
    </p:spTree>
    <p:extLst>
      <p:ext uri="{BB962C8B-B14F-4D97-AF65-F5344CB8AC3E}">
        <p14:creationId xmlns:p14="http://schemas.microsoft.com/office/powerpoint/2010/main" val="464336229"/>
      </p:ext>
    </p:extLst>
  </p:cSld>
  <p:clrMapOvr>
    <a:overrideClrMapping bg1="lt1" tx1="dk1" bg2="lt2" tx2="dk2" accent1="accent1" accent2="accent2" accent3="accent3" accent4="accent4" accent5="accent5" accent6="accent6" hlink="hlink" folHlink="folHlink"/>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297C6234-826C-4DCB-9B16-44CA215FC70F}"/>
              </a:ext>
            </a:extLst>
          </p:cNvPr>
          <p:cNvSpPr>
            <a:spLocks noGrp="1"/>
          </p:cNvSpPr>
          <p:nvPr>
            <p:ph type="dt" sz="half" idx="2"/>
          </p:nvPr>
        </p:nvSpPr>
        <p:spPr>
          <a:xfrm>
            <a:off x="504788" y="6356347"/>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6C9F5-E712-4EFF-B62F-7824FD841470}" type="datetime4">
              <a:rPr lang="en-US" smtClean="0"/>
              <a:t>July 15, 2025</a:t>
            </a:fld>
            <a:endParaRPr lang="en-US"/>
          </a:p>
        </p:txBody>
      </p:sp>
      <p:sp>
        <p:nvSpPr>
          <p:cNvPr id="5" name="Footer Placeholder 4">
            <a:extLst>
              <a:ext uri="{FF2B5EF4-FFF2-40B4-BE49-F238E27FC236}">
                <a16:creationId xmlns:a16="http://schemas.microsoft.com/office/drawing/2014/main" id="{FAD940B6-AA8F-44E4-A50A-6C838408B52A}"/>
              </a:ext>
            </a:extLst>
          </p:cNvPr>
          <p:cNvSpPr>
            <a:spLocks noGrp="1"/>
          </p:cNvSpPr>
          <p:nvPr>
            <p:ph type="ftr" sz="quarter" idx="3"/>
          </p:nvPr>
        </p:nvSpPr>
        <p:spPr>
          <a:xfrm>
            <a:off x="3581399" y="6356350"/>
            <a:ext cx="6743665" cy="36512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7" name="Rectangle 6">
            <a:extLst>
              <a:ext uri="{FF2B5EF4-FFF2-40B4-BE49-F238E27FC236}">
                <a16:creationId xmlns:a16="http://schemas.microsoft.com/office/drawing/2014/main" id="{7B8893F1-C20A-4BF0-906C-0A7E20857554}"/>
              </a:ext>
            </a:extLst>
          </p:cNvPr>
          <p:cNvSpPr/>
          <p:nvPr userDrawn="1"/>
        </p:nvSpPr>
        <p:spPr>
          <a:xfrm>
            <a:off x="10763250" y="0"/>
            <a:ext cx="1428750" cy="6858000"/>
          </a:xfrm>
          <a:prstGeom prst="rect">
            <a:avLst/>
          </a:prstGeom>
          <a:solidFill>
            <a:srgbClr val="002060"/>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9" name="Straight Connector 8">
            <a:extLst>
              <a:ext uri="{FF2B5EF4-FFF2-40B4-BE49-F238E27FC236}">
                <a16:creationId xmlns:a16="http://schemas.microsoft.com/office/drawing/2014/main" id="{8C8C5523-44C8-4D57-9770-E784B845C27B}"/>
              </a:ext>
            </a:extLst>
          </p:cNvPr>
          <p:cNvCxnSpPr/>
          <p:nvPr userDrawn="1"/>
        </p:nvCxnSpPr>
        <p:spPr>
          <a:xfrm flipH="1">
            <a:off x="10963275" y="0"/>
            <a:ext cx="0" cy="6858000"/>
          </a:xfrm>
          <a:prstGeom prst="line">
            <a:avLst/>
          </a:prstGeom>
          <a:ln w="57150">
            <a:solidFill>
              <a:srgbClr val="FFC000"/>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2CD4D838-8A81-4D9F-B0A1-E4FD6984F2C1}"/>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399914" y="-676406"/>
            <a:ext cx="8210812" cy="8210812"/>
          </a:xfrm>
          <a:prstGeom prst="rect">
            <a:avLst/>
          </a:prstGeom>
        </p:spPr>
      </p:pic>
      <p:pic>
        <p:nvPicPr>
          <p:cNvPr id="17" name="Picture 16" descr="Logo&#10;&#10;Description automatically generated">
            <a:extLst>
              <a:ext uri="{FF2B5EF4-FFF2-40B4-BE49-F238E27FC236}">
                <a16:creationId xmlns:a16="http://schemas.microsoft.com/office/drawing/2014/main" id="{DBF5C42A-F14F-4212-B786-52BD5CC11F98}"/>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10048912" y="249172"/>
            <a:ext cx="1937825" cy="1938581"/>
          </a:xfrm>
          <a:prstGeom prst="rect">
            <a:avLst/>
          </a:prstGeom>
        </p:spPr>
      </p:pic>
      <p:sp>
        <p:nvSpPr>
          <p:cNvPr id="6" name="Title Placeholder 5">
            <a:extLst>
              <a:ext uri="{FF2B5EF4-FFF2-40B4-BE49-F238E27FC236}">
                <a16:creationId xmlns:a16="http://schemas.microsoft.com/office/drawing/2014/main" id="{52740B06-1148-434A-A9E9-8C0491E76596}"/>
              </a:ext>
            </a:extLst>
          </p:cNvPr>
          <p:cNvSpPr>
            <a:spLocks noGrp="1"/>
          </p:cNvSpPr>
          <p:nvPr>
            <p:ph type="title"/>
          </p:nvPr>
        </p:nvSpPr>
        <p:spPr>
          <a:xfrm>
            <a:off x="1805464" y="2350206"/>
            <a:ext cx="7399712"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1399810172"/>
      </p:ext>
    </p:extLst>
  </p:cSld>
  <p:clrMap bg1="dk1" tx1="lt1" bg2="dk2" tx2="lt2" accent1="accent1" accent2="accent2" accent3="accent3" accent4="accent4" accent5="accent5" accent6="accent6" hlink="hlink" folHlink="folHlink"/>
  <p:sldLayoutIdLst>
    <p:sldLayoutId id="2147483667" r:id="rId1"/>
    <p:sldLayoutId id="2147483666" r:id="rId2"/>
    <p:sldLayoutId id="2147483665" r:id="rId3"/>
    <p:sldLayoutId id="2147483650" r:id="rId4"/>
    <p:sldLayoutId id="2147483664" r:id="rId5"/>
    <p:sldLayoutId id="2147483649" r:id="rId6"/>
  </p:sldLayoutIdLst>
  <p:transition/>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rotect.checkpoint.com/v2/___http:/www.in.gopv/dva___.YzJ1OnN0YXRlb2ZpbmRpYW5hOmM6bzo4MTM3MmM2NmM1ZWVmMzk3ZGI5ZmI4YjhkMjFkYTY4YTo2OjY4MzI6ZDQ0M2U3NzA4MzIxMzBhYjQ4ZjQ0ZDBlMWVlZjU4ZGRlOTAzYTc5N2ZjZmU5NWRmMzU3MjBjNDkzZmVhMTZiYjpwOkY6Tg" TargetMode="External"/><Relationship Id="rId2" Type="http://schemas.openxmlformats.org/officeDocument/2006/relationships/hyperlink" Target="http://www.in.gopv/dva" TargetMode="Externa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hyperlink" Target="https://protect.checkpoint.com/v2/___http:/www.in.gopv/dva___.YzJ1OnN0YXRlb2ZpbmRpYW5hOmM6bzo4MTM3MmM2NmM1ZWVmMzk3ZGI5ZmI4YjhkMjFkYTY4YTo2OjY4MzI6ZDQ0M2U3NzA4MzIxMzBhYjQ4ZjQ0ZDBlMWVlZjU4ZGRlOTAzYTc5N2ZjZmU5NWRmMzU3MjBjNDkzZmVhMTZiYjpwOkY6Tg" TargetMode="External"/><Relationship Id="rId2" Type="http://schemas.openxmlformats.org/officeDocument/2006/relationships/hyperlink" Target="http://www.in.gopv/dva" TargetMode="Externa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diagramLayout" Target="../diagrams/layout1.xml"/><Relationship Id="rId7" Type="http://schemas.openxmlformats.org/officeDocument/2006/relationships/image" Target="../media/image5.png"/><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3A958BB-31D4-876E-52F6-C95B9F667B2F}"/>
              </a:ext>
            </a:extLst>
          </p:cNvPr>
          <p:cNvSpPr/>
          <p:nvPr/>
        </p:nvSpPr>
        <p:spPr>
          <a:xfrm>
            <a:off x="10065429" y="2630272"/>
            <a:ext cx="1896199" cy="3893193"/>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endParaRPr>
          </a:p>
        </p:txBody>
      </p:sp>
      <p:sp>
        <p:nvSpPr>
          <p:cNvPr id="4" name="Title 1">
            <a:extLst>
              <a:ext uri="{FF2B5EF4-FFF2-40B4-BE49-F238E27FC236}">
                <a16:creationId xmlns:a16="http://schemas.microsoft.com/office/drawing/2014/main" id="{9B84744B-42E9-8E98-F9C3-080345449FC8}"/>
              </a:ext>
            </a:extLst>
          </p:cNvPr>
          <p:cNvSpPr txBox="1"/>
          <p:nvPr/>
        </p:nvSpPr>
        <p:spPr>
          <a:xfrm>
            <a:off x="9991556" y="2823175"/>
            <a:ext cx="2043944" cy="39612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4800">
                <a:solidFill>
                  <a:srgbClr val="FFC000"/>
                </a:solidFill>
                <a:latin typeface="Times New Roman" pitchFamily="18" charset="0"/>
                <a:cs typeface="Times New Roman" pitchFamily="18" charset="0"/>
              </a:rPr>
              <a:t>IDVA</a:t>
            </a:r>
          </a:p>
        </p:txBody>
      </p:sp>
      <p:sp>
        <p:nvSpPr>
          <p:cNvPr id="5" name="TextBox 4">
            <a:extLst>
              <a:ext uri="{FF2B5EF4-FFF2-40B4-BE49-F238E27FC236}">
                <a16:creationId xmlns:a16="http://schemas.microsoft.com/office/drawing/2014/main" id="{E8D24BE0-6CD6-F896-3DE2-57CAE2A0AB07}"/>
              </a:ext>
            </a:extLst>
          </p:cNvPr>
          <p:cNvSpPr txBox="1"/>
          <p:nvPr/>
        </p:nvSpPr>
        <p:spPr>
          <a:xfrm>
            <a:off x="9654997" y="3486387"/>
            <a:ext cx="2743200" cy="640080"/>
          </a:xfrm>
          <a:prstGeom prst="rect">
            <a:avLst/>
          </a:prstGeom>
          <a:noFill/>
        </p:spPr>
        <p:txBody>
          <a:bodyPr wrap="square" rtlCol="0">
            <a:spAutoFit/>
          </a:bodyPr>
          <a:lstStyle/>
          <a:p>
            <a:pPr algn="ctr"/>
            <a:r>
              <a:rPr lang="en-US">
                <a:latin typeface="Times New Roman" pitchFamily="18" charset="0"/>
                <a:cs typeface="Times New Roman" pitchFamily="18" charset="0"/>
              </a:rPr>
              <a:t>317-232-3910</a:t>
            </a:r>
            <a:endParaRPr lang="en-US" sz="900">
              <a:latin typeface="Times New Roman" pitchFamily="18" charset="0"/>
              <a:cs typeface="Times New Roman" pitchFamily="18" charset="0"/>
              <a:hlinkClick r:id="rId2"/>
            </a:endParaRPr>
          </a:p>
          <a:p>
            <a:pPr algn="ctr"/>
            <a:r>
              <a:rPr lang="en-US">
                <a:latin typeface="Times New Roman" pitchFamily="18" charset="0"/>
                <a:cs typeface="Times New Roman" pitchFamily="18" charset="0"/>
                <a:hlinkClick r:id="rId3"/>
              </a:rPr>
              <a:t>wwwˌinˌgov/dva</a:t>
            </a:r>
            <a:r>
              <a:rPr lang="en-US">
                <a:latin typeface="Times New Roman" pitchFamily="18" charset="0"/>
                <a:cs typeface="Times New Roman" pitchFamily="18" charset="0"/>
              </a:rPr>
              <a:t> </a:t>
            </a:r>
          </a:p>
        </p:txBody>
      </p:sp>
      <p:pic>
        <p:nvPicPr>
          <p:cNvPr id="10" name="Picture 9">
            <a:extLst>
              <a:ext uri="{FF2B5EF4-FFF2-40B4-BE49-F238E27FC236}">
                <a16:creationId xmlns:a16="http://schemas.microsoft.com/office/drawing/2014/main" id="{A1B0326B-E726-BE31-ED86-A99A4E9043F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43595" y="4676805"/>
            <a:ext cx="1739866" cy="1739866"/>
          </a:xfrm>
          <a:prstGeom prst="rect">
            <a:avLst/>
          </a:prstGeom>
        </p:spPr>
      </p:pic>
      <p:sp>
        <p:nvSpPr>
          <p:cNvPr id="17" name="Title 1">
            <a:extLst>
              <a:ext uri="{FF2B5EF4-FFF2-40B4-BE49-F238E27FC236}">
                <a16:creationId xmlns:a16="http://schemas.microsoft.com/office/drawing/2014/main" id="{AED75896-23A0-8F2D-4B36-A68162D1BA8D}"/>
              </a:ext>
            </a:extLst>
          </p:cNvPr>
          <p:cNvSpPr txBox="1"/>
          <p:nvPr/>
        </p:nvSpPr>
        <p:spPr>
          <a:xfrm>
            <a:off x="847543" y="5340448"/>
            <a:ext cx="9437595" cy="147002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2800" dirty="0">
                <a:solidFill>
                  <a:srgbClr val="FFC000"/>
                </a:solidFill>
                <a:latin typeface="Times New Roman" pitchFamily="18" charset="0"/>
                <a:cs typeface="Times New Roman" pitchFamily="18" charset="0"/>
              </a:rPr>
              <a:t>Our Vision:</a:t>
            </a:r>
          </a:p>
          <a:p>
            <a:pPr algn="ctr">
              <a:defRPr/>
            </a:pPr>
            <a:r>
              <a:rPr lang="en-US" sz="2000" dirty="0">
                <a:latin typeface="Times New Roman" pitchFamily="18" charset="0"/>
                <a:cs typeface="Times New Roman" pitchFamily="18" charset="0"/>
              </a:rPr>
              <a:t>Indiana is the choice for Veterans to Live, Work &amp; Thrive.</a:t>
            </a:r>
          </a:p>
        </p:txBody>
      </p:sp>
      <p:sp>
        <p:nvSpPr>
          <p:cNvPr id="18" name="Title 1">
            <a:extLst>
              <a:ext uri="{FF2B5EF4-FFF2-40B4-BE49-F238E27FC236}">
                <a16:creationId xmlns:a16="http://schemas.microsoft.com/office/drawing/2014/main" id="{784D8378-9348-FB94-D18D-26C59DD2C09E}"/>
              </a:ext>
            </a:extLst>
          </p:cNvPr>
          <p:cNvSpPr txBox="1"/>
          <p:nvPr/>
        </p:nvSpPr>
        <p:spPr>
          <a:xfrm>
            <a:off x="717575" y="4389797"/>
            <a:ext cx="9426020" cy="147002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2800" dirty="0">
                <a:solidFill>
                  <a:srgbClr val="FFC000"/>
                </a:solidFill>
                <a:latin typeface="Times New Roman" pitchFamily="18" charset="0"/>
                <a:cs typeface="Times New Roman" pitchFamily="18" charset="0"/>
              </a:rPr>
              <a:t>Our Mission:</a:t>
            </a:r>
          </a:p>
          <a:p>
            <a:pPr algn="ctr">
              <a:defRPr/>
            </a:pPr>
            <a:r>
              <a:rPr lang="en-US" sz="2000" dirty="0">
                <a:latin typeface="Times New Roman" pitchFamily="18" charset="0"/>
                <a:cs typeface="Times New Roman" pitchFamily="18" charset="0"/>
              </a:rPr>
              <a:t>To Support, Serve &amp; Advocate for the Indiana Veteran Community</a:t>
            </a:r>
          </a:p>
        </p:txBody>
      </p:sp>
      <p:sp>
        <p:nvSpPr>
          <p:cNvPr id="19" name="Title 1">
            <a:extLst>
              <a:ext uri="{FF2B5EF4-FFF2-40B4-BE49-F238E27FC236}">
                <a16:creationId xmlns:a16="http://schemas.microsoft.com/office/drawing/2014/main" id="{F86C941B-18AE-2BD8-EB13-5C3EE2D987B4}"/>
              </a:ext>
            </a:extLst>
          </p:cNvPr>
          <p:cNvSpPr txBox="1"/>
          <p:nvPr/>
        </p:nvSpPr>
        <p:spPr>
          <a:xfrm>
            <a:off x="170174" y="441329"/>
            <a:ext cx="9829800" cy="85407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a:solidFill>
                  <a:srgbClr val="FFC000"/>
                </a:solidFill>
                <a:latin typeface="Times New Roman" pitchFamily="18" charset="0"/>
                <a:cs typeface="Times New Roman" pitchFamily="18" charset="0"/>
              </a:rPr>
              <a:t>Indiana Department of Veterans Affairs</a:t>
            </a:r>
          </a:p>
        </p:txBody>
      </p:sp>
      <p:sp>
        <p:nvSpPr>
          <p:cNvPr id="2" name="Title 1">
            <a:extLst>
              <a:ext uri="{FF2B5EF4-FFF2-40B4-BE49-F238E27FC236}">
                <a16:creationId xmlns:a16="http://schemas.microsoft.com/office/drawing/2014/main" id="{115C3FA9-ECA8-A50E-684F-C597B1E326D9}"/>
              </a:ext>
            </a:extLst>
          </p:cNvPr>
          <p:cNvSpPr txBox="1"/>
          <p:nvPr/>
        </p:nvSpPr>
        <p:spPr>
          <a:xfrm>
            <a:off x="434193" y="1796774"/>
            <a:ext cx="9426020" cy="147002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dirty="0">
                <a:solidFill>
                  <a:srgbClr val="FFC000"/>
                </a:solidFill>
                <a:latin typeface="Times New Roman" pitchFamily="18" charset="0"/>
                <a:cs typeface="Times New Roman" pitchFamily="18" charset="0"/>
              </a:rPr>
              <a:t>Senate Enrolled Act No.433</a:t>
            </a:r>
            <a:r>
              <a:rPr lang="en-US" sz="3600" dirty="0">
                <a:latin typeface="Times New Roman" pitchFamily="18" charset="0"/>
                <a:cs typeface="Times New Roman" pitchFamily="18" charset="0"/>
              </a:rPr>
              <a:t> </a:t>
            </a:r>
          </a:p>
          <a:p>
            <a:pPr algn="ctr">
              <a:defRPr/>
            </a:pPr>
            <a:r>
              <a:rPr lang="en-US" sz="3600" dirty="0">
                <a:latin typeface="Times New Roman" pitchFamily="18" charset="0"/>
                <a:cs typeface="Times New Roman" pitchFamily="18" charset="0"/>
              </a:rPr>
              <a:t>       Effective July 1, 2025</a:t>
            </a:r>
          </a:p>
          <a:p>
            <a:pPr algn="ctr">
              <a:defRPr/>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224754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AFC6A-C391-2FF1-4F7B-A0F2CEE429A2}"/>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46A8A3FA-A4AA-EE3E-FF92-834C59AAB155}"/>
              </a:ext>
            </a:extLst>
          </p:cNvPr>
          <p:cNvSpPr>
            <a:spLocks noGrp="1"/>
          </p:cNvSpPr>
          <p:nvPr>
            <p:ph type="dt" sz="half" idx="10"/>
          </p:nvPr>
        </p:nvSpPr>
        <p:spPr/>
        <p:txBody>
          <a:bodyPr/>
          <a:lstStyle/>
          <a:p>
            <a:fld id="{F6E5A6EB-564C-4464-9A21-46E259796EF6}" type="datetime4">
              <a:rPr lang="en-US" smtClean="0"/>
              <a:t>July 15, 2025</a:t>
            </a:fld>
            <a:endParaRPr lang="en-US"/>
          </a:p>
        </p:txBody>
      </p:sp>
      <p:sp>
        <p:nvSpPr>
          <p:cNvPr id="7" name="Rectangle 6">
            <a:extLst>
              <a:ext uri="{FF2B5EF4-FFF2-40B4-BE49-F238E27FC236}">
                <a16:creationId xmlns:a16="http://schemas.microsoft.com/office/drawing/2014/main" id="{EFA64B06-686E-88F3-8E21-D52A88FDC1E6}"/>
              </a:ext>
            </a:extLst>
          </p:cNvPr>
          <p:cNvSpPr/>
          <p:nvPr/>
        </p:nvSpPr>
        <p:spPr>
          <a:xfrm>
            <a:off x="10065429" y="2630272"/>
            <a:ext cx="1896199" cy="3893193"/>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endParaRPr>
          </a:p>
        </p:txBody>
      </p:sp>
      <p:sp>
        <p:nvSpPr>
          <p:cNvPr id="3" name="Rectangle 1">
            <a:extLst>
              <a:ext uri="{FF2B5EF4-FFF2-40B4-BE49-F238E27FC236}">
                <a16:creationId xmlns:a16="http://schemas.microsoft.com/office/drawing/2014/main" id="{B7B24D1A-E976-8870-1DE3-29BBD46C3244}"/>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Rectangle 3">
            <a:extLst>
              <a:ext uri="{FF2B5EF4-FFF2-40B4-BE49-F238E27FC236}">
                <a16:creationId xmlns:a16="http://schemas.microsoft.com/office/drawing/2014/main" id="{311E92EF-1364-4C34-ED08-A5CCCBB6AFEE}"/>
              </a:ext>
            </a:extLst>
          </p:cNvPr>
          <p:cNvSpPr/>
          <p:nvPr/>
        </p:nvSpPr>
        <p:spPr>
          <a:xfrm>
            <a:off x="1093551" y="1794805"/>
            <a:ext cx="7850909" cy="4029493"/>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Ins="182880" rtlCol="0" anchor="ctr"/>
          <a:lstStyle/>
          <a:p>
            <a:pPr marL="57150" algn="ctr">
              <a:spcAft>
                <a:spcPts val="1600"/>
              </a:spcAft>
            </a:pPr>
            <a:r>
              <a:rPr lang="en-US" sz="2800" b="1" dirty="0">
                <a:solidFill>
                  <a:srgbClr val="FFC000"/>
                </a:solidFill>
                <a:latin typeface="Times New Roman" pitchFamily="18" charset="0"/>
                <a:cs typeface="Times New Roman" pitchFamily="18" charset="0"/>
              </a:rPr>
              <a:t>Summary</a:t>
            </a:r>
          </a:p>
          <a:p>
            <a:pPr marL="285750" indent="-228600">
              <a:spcAft>
                <a:spcPts val="1600"/>
              </a:spcAft>
              <a:buFont typeface="Arial" panose="020B0604020202020204" pitchFamily="34" charset="0"/>
              <a:buChar char="•"/>
            </a:pPr>
            <a:r>
              <a:rPr lang="en-US" sz="2800" b="1" dirty="0">
                <a:solidFill>
                  <a:schemeClr val="tx1"/>
                </a:solidFill>
                <a:latin typeface="Times New Roman" pitchFamily="18" charset="0"/>
                <a:cs typeface="Times New Roman" pitchFamily="18" charset="0"/>
              </a:rPr>
              <a:t>Deliver excellent service to veterans at the local level.</a:t>
            </a:r>
          </a:p>
          <a:p>
            <a:pPr marL="285750" indent="-228600">
              <a:spcAft>
                <a:spcPts val="1600"/>
              </a:spcAft>
              <a:buFont typeface="Arial" panose="020B0604020202020204" pitchFamily="34" charset="0"/>
              <a:buChar char="•"/>
            </a:pPr>
            <a:r>
              <a:rPr lang="en-US" sz="2800" b="1" dirty="0">
                <a:solidFill>
                  <a:schemeClr val="tx1"/>
                </a:solidFill>
                <a:latin typeface="Times New Roman" pitchFamily="18" charset="0"/>
                <a:cs typeface="Times New Roman" pitchFamily="18" charset="0"/>
              </a:rPr>
              <a:t>Improve standards through a uniform accreditation process.</a:t>
            </a:r>
          </a:p>
          <a:p>
            <a:pPr marL="285750" indent="-228600">
              <a:spcAft>
                <a:spcPts val="1600"/>
              </a:spcAft>
              <a:buFont typeface="Arial" panose="020B0604020202020204" pitchFamily="34" charset="0"/>
              <a:buChar char="•"/>
            </a:pPr>
            <a:r>
              <a:rPr lang="en-US" sz="2800" b="1" dirty="0">
                <a:solidFill>
                  <a:schemeClr val="tx1"/>
                </a:solidFill>
                <a:latin typeface="Times New Roman" pitchFamily="18" charset="0"/>
                <a:cs typeface="Times New Roman" pitchFamily="18" charset="0"/>
              </a:rPr>
              <a:t>Create a lasting impact on the veteran community and excellence among CVSOs.</a:t>
            </a:r>
          </a:p>
        </p:txBody>
      </p:sp>
      <p:sp>
        <p:nvSpPr>
          <p:cNvPr id="6" name="Title 1">
            <a:extLst>
              <a:ext uri="{FF2B5EF4-FFF2-40B4-BE49-F238E27FC236}">
                <a16:creationId xmlns:a16="http://schemas.microsoft.com/office/drawing/2014/main" id="{B2519DC2-CA3B-7E02-1341-FDA491DED5E2}"/>
              </a:ext>
            </a:extLst>
          </p:cNvPr>
          <p:cNvSpPr txBox="1"/>
          <p:nvPr/>
        </p:nvSpPr>
        <p:spPr>
          <a:xfrm>
            <a:off x="170174" y="441329"/>
            <a:ext cx="9829800" cy="85407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a:solidFill>
                  <a:srgbClr val="FFC000"/>
                </a:solidFill>
                <a:latin typeface="Times New Roman" pitchFamily="18" charset="0"/>
                <a:cs typeface="Times New Roman" pitchFamily="18" charset="0"/>
              </a:rPr>
              <a:t>Indiana Department of Veterans Affairs</a:t>
            </a:r>
          </a:p>
        </p:txBody>
      </p:sp>
      <p:sp>
        <p:nvSpPr>
          <p:cNvPr id="11" name="TextBox 10">
            <a:extLst>
              <a:ext uri="{FF2B5EF4-FFF2-40B4-BE49-F238E27FC236}">
                <a16:creationId xmlns:a16="http://schemas.microsoft.com/office/drawing/2014/main" id="{9A5CB0F2-5ACC-9B46-429F-533B3CD0B3C0}"/>
              </a:ext>
            </a:extLst>
          </p:cNvPr>
          <p:cNvSpPr txBox="1"/>
          <p:nvPr/>
        </p:nvSpPr>
        <p:spPr>
          <a:xfrm>
            <a:off x="9654997" y="3486387"/>
            <a:ext cx="2743200" cy="640080"/>
          </a:xfrm>
          <a:prstGeom prst="rect">
            <a:avLst/>
          </a:prstGeom>
          <a:noFill/>
        </p:spPr>
        <p:txBody>
          <a:bodyPr wrap="square" rtlCol="0">
            <a:spAutoFit/>
          </a:bodyPr>
          <a:lstStyle/>
          <a:p>
            <a:pPr algn="ctr"/>
            <a:r>
              <a:rPr lang="en-US">
                <a:latin typeface="Times New Roman" pitchFamily="18" charset="0"/>
                <a:cs typeface="Times New Roman" pitchFamily="18" charset="0"/>
              </a:rPr>
              <a:t>317-232-3910</a:t>
            </a:r>
            <a:endParaRPr lang="en-US" sz="900">
              <a:latin typeface="Times New Roman" pitchFamily="18" charset="0"/>
              <a:cs typeface="Times New Roman" pitchFamily="18" charset="0"/>
              <a:hlinkClick r:id="rId2"/>
            </a:endParaRPr>
          </a:p>
          <a:p>
            <a:pPr algn="ctr"/>
            <a:r>
              <a:rPr lang="en-US">
                <a:latin typeface="Times New Roman" pitchFamily="18" charset="0"/>
                <a:cs typeface="Times New Roman" pitchFamily="18" charset="0"/>
                <a:hlinkClick r:id="rId3"/>
              </a:rPr>
              <a:t>wwwˌinˌgov/dva</a:t>
            </a:r>
            <a:r>
              <a:rPr lang="en-US">
                <a:latin typeface="Times New Roman" pitchFamily="18" charset="0"/>
                <a:cs typeface="Times New Roman" pitchFamily="18" charset="0"/>
              </a:rPr>
              <a:t> </a:t>
            </a:r>
          </a:p>
        </p:txBody>
      </p:sp>
      <p:sp>
        <p:nvSpPr>
          <p:cNvPr id="12" name="Title 1">
            <a:extLst>
              <a:ext uri="{FF2B5EF4-FFF2-40B4-BE49-F238E27FC236}">
                <a16:creationId xmlns:a16="http://schemas.microsoft.com/office/drawing/2014/main" id="{DBBD9828-22AB-F279-D04D-074E35F79C61}"/>
              </a:ext>
            </a:extLst>
          </p:cNvPr>
          <p:cNvSpPr txBox="1"/>
          <p:nvPr/>
        </p:nvSpPr>
        <p:spPr>
          <a:xfrm>
            <a:off x="9991556" y="2823175"/>
            <a:ext cx="2043944" cy="39612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4800">
                <a:solidFill>
                  <a:srgbClr val="FFC000"/>
                </a:solidFill>
                <a:latin typeface="Times New Roman" pitchFamily="18" charset="0"/>
                <a:cs typeface="Times New Roman" pitchFamily="18" charset="0"/>
              </a:rPr>
              <a:t>IDVA</a:t>
            </a:r>
          </a:p>
        </p:txBody>
      </p:sp>
      <p:pic>
        <p:nvPicPr>
          <p:cNvPr id="13" name="Picture 12">
            <a:extLst>
              <a:ext uri="{FF2B5EF4-FFF2-40B4-BE49-F238E27FC236}">
                <a16:creationId xmlns:a16="http://schemas.microsoft.com/office/drawing/2014/main" id="{1F21884B-72FD-E80F-EFB2-F723CEEC957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43595" y="4676805"/>
            <a:ext cx="1739866" cy="1739866"/>
          </a:xfrm>
          <a:prstGeom prst="rect">
            <a:avLst/>
          </a:prstGeom>
        </p:spPr>
      </p:pic>
    </p:spTree>
    <p:extLst>
      <p:ext uri="{BB962C8B-B14F-4D97-AF65-F5344CB8AC3E}">
        <p14:creationId xmlns:p14="http://schemas.microsoft.com/office/powerpoint/2010/main" val="72847126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E9E1A0-EDE4-C9E9-9FC1-1F348E9BD101}"/>
              </a:ext>
            </a:extLst>
          </p:cNvPr>
          <p:cNvSpPr>
            <a:spLocks noGrp="1"/>
          </p:cNvSpPr>
          <p:nvPr>
            <p:ph type="dt" sz="half" idx="10"/>
          </p:nvPr>
        </p:nvSpPr>
        <p:spPr/>
        <p:txBody>
          <a:bodyPr/>
          <a:lstStyle/>
          <a:p>
            <a:fld id="{F6E5A6EB-564C-4464-9A21-46E259796EF6}" type="datetime4">
              <a:rPr lang="en-US" smtClean="0"/>
              <a:t>July 15, 2025</a:t>
            </a:fld>
            <a:endParaRPr lang="en-US"/>
          </a:p>
        </p:txBody>
      </p:sp>
      <p:sp>
        <p:nvSpPr>
          <p:cNvPr id="3" name="Rectangle 1">
            <a:extLst>
              <a:ext uri="{FF2B5EF4-FFF2-40B4-BE49-F238E27FC236}">
                <a16:creationId xmlns:a16="http://schemas.microsoft.com/office/drawing/2014/main" id="{5DB435D8-1047-6EEA-AE2D-CA1B7C15E126}"/>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Rectangle 3">
            <a:extLst>
              <a:ext uri="{FF2B5EF4-FFF2-40B4-BE49-F238E27FC236}">
                <a16:creationId xmlns:a16="http://schemas.microsoft.com/office/drawing/2014/main" id="{8BA92664-6267-6991-B3F6-97AF9A283A59}"/>
              </a:ext>
            </a:extLst>
          </p:cNvPr>
          <p:cNvSpPr/>
          <p:nvPr/>
        </p:nvSpPr>
        <p:spPr>
          <a:xfrm>
            <a:off x="504788" y="1198418"/>
            <a:ext cx="9182676" cy="4926333"/>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Ins="182880" rtlCol="0" anchor="ctr"/>
          <a:lstStyle/>
          <a:p>
            <a:pPr marL="182880" algn="ctr">
              <a:spcAft>
                <a:spcPts val="1600"/>
              </a:spcAft>
            </a:pPr>
            <a:r>
              <a:rPr lang="en-US" sz="3200" b="1" dirty="0">
                <a:solidFill>
                  <a:srgbClr val="FFC000"/>
                </a:solidFill>
                <a:latin typeface="Times New Roman" pitchFamily="18" charset="0"/>
                <a:cs typeface="Times New Roman" pitchFamily="18" charset="0"/>
              </a:rPr>
              <a:t>Goals:</a:t>
            </a:r>
          </a:p>
          <a:p>
            <a:pPr marL="342900" indent="-342900">
              <a:spcAft>
                <a:spcPts val="1600"/>
              </a:spcAft>
              <a:buFont typeface="Arial" panose="020B0604020202020204" pitchFamily="34" charset="0"/>
              <a:buChar char="•"/>
            </a:pPr>
            <a:r>
              <a:rPr lang="en-US" sz="2800" b="1" dirty="0">
                <a:solidFill>
                  <a:schemeClr val="tx1"/>
                </a:solidFill>
                <a:latin typeface="Times New Roman" pitchFamily="18" charset="0"/>
                <a:cs typeface="Times New Roman" pitchFamily="18" charset="0"/>
              </a:rPr>
              <a:t>Deliver excellent service to veterans at the local level.</a:t>
            </a:r>
          </a:p>
          <a:p>
            <a:pPr marL="342900" indent="-342900">
              <a:spcAft>
                <a:spcPts val="1600"/>
              </a:spcAft>
              <a:buFont typeface="Arial" panose="020B0604020202020204" pitchFamily="34" charset="0"/>
              <a:buChar char="•"/>
            </a:pPr>
            <a:r>
              <a:rPr lang="en-US" sz="2800" b="1" dirty="0">
                <a:solidFill>
                  <a:schemeClr val="tx1"/>
                </a:solidFill>
                <a:latin typeface="Times New Roman" pitchFamily="18" charset="0"/>
                <a:cs typeface="Times New Roman" pitchFamily="18" charset="0"/>
              </a:rPr>
              <a:t>Clearly develop and implement an accreditation standard to improve service quality.</a:t>
            </a:r>
          </a:p>
          <a:p>
            <a:pPr marL="342900" indent="-342900">
              <a:spcAft>
                <a:spcPts val="1600"/>
              </a:spcAft>
              <a:buFont typeface="Arial" panose="020B0604020202020204" pitchFamily="34" charset="0"/>
              <a:buChar char="•"/>
            </a:pPr>
            <a:r>
              <a:rPr lang="en-US" sz="2800" b="1" dirty="0">
                <a:solidFill>
                  <a:schemeClr val="tx1"/>
                </a:solidFill>
                <a:latin typeface="Times New Roman" pitchFamily="18" charset="0"/>
                <a:cs typeface="Times New Roman" pitchFamily="18" charset="0"/>
              </a:rPr>
              <a:t>Monitor and ensure County Veteran Service Officers (CVSO) maintain accreditation standards.</a:t>
            </a:r>
          </a:p>
          <a:p>
            <a:pPr marL="342900" indent="-342900">
              <a:spcAft>
                <a:spcPts val="1600"/>
              </a:spcAft>
              <a:buFont typeface="Arial" panose="020B0604020202020204" pitchFamily="34" charset="0"/>
              <a:buChar char="•"/>
            </a:pPr>
            <a:r>
              <a:rPr lang="en-US" sz="2800" b="1" dirty="0">
                <a:solidFill>
                  <a:schemeClr val="tx1"/>
                </a:solidFill>
                <a:latin typeface="Times New Roman" pitchFamily="18" charset="0"/>
                <a:cs typeface="Times New Roman" pitchFamily="18" charset="0"/>
              </a:rPr>
              <a:t>Establish procedures to identify noncompliance and revoke accreditation when standards are not met. </a:t>
            </a:r>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66335545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D7105D-FB61-30F3-F0D0-37C655150544}"/>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995AF589-DD25-EFAE-A3E3-BFFEB96A40D7}"/>
              </a:ext>
            </a:extLst>
          </p:cNvPr>
          <p:cNvSpPr>
            <a:spLocks noGrp="1"/>
          </p:cNvSpPr>
          <p:nvPr>
            <p:ph type="dt" sz="half" idx="10"/>
          </p:nvPr>
        </p:nvSpPr>
        <p:spPr/>
        <p:txBody>
          <a:bodyPr/>
          <a:lstStyle/>
          <a:p>
            <a:fld id="{F6E5A6EB-564C-4464-9A21-46E259796EF6}" type="datetime4">
              <a:rPr lang="en-US" smtClean="0"/>
              <a:t>July 15, 2025</a:t>
            </a:fld>
            <a:endParaRPr lang="en-US"/>
          </a:p>
        </p:txBody>
      </p:sp>
      <p:sp>
        <p:nvSpPr>
          <p:cNvPr id="7" name="Rectangle 6">
            <a:extLst>
              <a:ext uri="{FF2B5EF4-FFF2-40B4-BE49-F238E27FC236}">
                <a16:creationId xmlns:a16="http://schemas.microsoft.com/office/drawing/2014/main" id="{05E52949-3D04-4A13-0173-732706A45618}"/>
              </a:ext>
            </a:extLst>
          </p:cNvPr>
          <p:cNvSpPr/>
          <p:nvPr/>
        </p:nvSpPr>
        <p:spPr>
          <a:xfrm>
            <a:off x="10065429" y="2630272"/>
            <a:ext cx="1896199" cy="3893193"/>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itle 1">
            <a:extLst>
              <a:ext uri="{FF2B5EF4-FFF2-40B4-BE49-F238E27FC236}">
                <a16:creationId xmlns:a16="http://schemas.microsoft.com/office/drawing/2014/main" id="{4662FDF1-A129-E5A0-18E5-A7E80B251247}"/>
              </a:ext>
            </a:extLst>
          </p:cNvPr>
          <p:cNvSpPr txBox="1"/>
          <p:nvPr/>
        </p:nvSpPr>
        <p:spPr>
          <a:xfrm>
            <a:off x="9991556" y="3429000"/>
            <a:ext cx="2043944" cy="226697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2800" dirty="0">
                <a:solidFill>
                  <a:srgbClr val="FFC000"/>
                </a:solidFill>
                <a:latin typeface="Times New Roman" pitchFamily="18" charset="0"/>
                <a:cs typeface="Times New Roman" pitchFamily="18" charset="0"/>
              </a:rPr>
              <a:t>Section 4: Powers of Commission; Reporting</a:t>
            </a:r>
          </a:p>
        </p:txBody>
      </p:sp>
      <p:sp>
        <p:nvSpPr>
          <p:cNvPr id="3" name="Rectangle 1">
            <a:extLst>
              <a:ext uri="{FF2B5EF4-FFF2-40B4-BE49-F238E27FC236}">
                <a16:creationId xmlns:a16="http://schemas.microsoft.com/office/drawing/2014/main" id="{E1BA4050-8612-825E-110A-191C9F3645BB}"/>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Rectangle 3">
            <a:extLst>
              <a:ext uri="{FF2B5EF4-FFF2-40B4-BE49-F238E27FC236}">
                <a16:creationId xmlns:a16="http://schemas.microsoft.com/office/drawing/2014/main" id="{FC396BB9-B4AC-66C8-54BF-B921396CCC07}"/>
              </a:ext>
            </a:extLst>
          </p:cNvPr>
          <p:cNvSpPr/>
          <p:nvPr/>
        </p:nvSpPr>
        <p:spPr>
          <a:xfrm>
            <a:off x="481104" y="1022413"/>
            <a:ext cx="3996357" cy="5020208"/>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Ins="182880" rtlCol="0" anchor="ctr"/>
          <a:lstStyle/>
          <a:p>
            <a:pPr marL="182880" marR="0" lvl="0" indent="0" algn="l" defTabSz="914400" rtl="0" eaLnBrk="1" fontAlgn="auto" latinLnBrk="0" hangingPunct="1">
              <a:lnSpc>
                <a:spcPct val="100000"/>
              </a:lnSpc>
              <a:spcBef>
                <a:spcPts val="1000"/>
              </a:spcBef>
              <a:spcAft>
                <a:spcPct val="0"/>
              </a:spcAft>
              <a:buClrTx/>
              <a:buSzTx/>
              <a:buFont typeface="Arial" panose="020B0604020202020204" pitchFamily="34" charset="0"/>
              <a:buNone/>
              <a:defRPr/>
            </a:pPr>
            <a:r>
              <a:rPr kumimoji="0" lang="en-US" sz="1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Sec. 4. The commission shall do acts necessary or reasonably incident to the fulfillment of the purposes of this chapter, including the following:</a:t>
            </a:r>
          </a:p>
          <a:p>
            <a:pPr marL="182880" marR="0" lvl="0" indent="0" algn="l" defTabSz="914400" rtl="0" eaLnBrk="1" fontAlgn="auto" latinLnBrk="0" hangingPunct="1">
              <a:lnSpc>
                <a:spcPct val="100000"/>
              </a:lnSpc>
              <a:spcBef>
                <a:spcPts val="1000"/>
              </a:spcBef>
              <a:spcAft>
                <a:spcPct val="0"/>
              </a:spcAft>
              <a:buClrTx/>
              <a:buSzTx/>
              <a:buFont typeface="Arial" panose="020B0604020202020204" pitchFamily="34" charset="0"/>
              <a:buNone/>
              <a:defRPr/>
            </a:pPr>
            <a:r>
              <a:rPr kumimoji="0" lang="en-US" sz="1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(1) Adopt rules under IC 4-22-2 to administer this chapter. </a:t>
            </a:r>
          </a:p>
          <a:p>
            <a:pPr marL="182880" marR="0" lvl="0" indent="0" algn="l" defTabSz="914400" rtl="0" eaLnBrk="1" fontAlgn="auto" latinLnBrk="0" hangingPunct="1">
              <a:lnSpc>
                <a:spcPct val="100000"/>
              </a:lnSpc>
              <a:spcBef>
                <a:spcPts val="1000"/>
              </a:spcBef>
              <a:spcAft>
                <a:spcPct val="0"/>
              </a:spcAft>
              <a:buClrTx/>
              <a:buSzTx/>
              <a:buFont typeface="Arial" panose="020B0604020202020204" pitchFamily="34" charset="0"/>
              <a:buNone/>
              <a:defRPr/>
            </a:pPr>
            <a:r>
              <a:rPr kumimoji="0" lang="en-US" sz="1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(2) Advise the veterans' state service officer in problems concerning the welfare of veterans. </a:t>
            </a:r>
          </a:p>
          <a:p>
            <a:pPr marL="182880" marR="0" lvl="0" indent="0" algn="l" defTabSz="914400" rtl="0" eaLnBrk="1" fontAlgn="auto" latinLnBrk="0" hangingPunct="1">
              <a:lnSpc>
                <a:spcPct val="100000"/>
              </a:lnSpc>
              <a:spcBef>
                <a:spcPts val="1000"/>
              </a:spcBef>
              <a:spcAft>
                <a:spcPct val="0"/>
              </a:spcAft>
              <a:buClrTx/>
              <a:buSzTx/>
              <a:buFont typeface="Arial" panose="020B0604020202020204" pitchFamily="34" charset="0"/>
              <a:buNone/>
              <a:defRPr/>
            </a:pPr>
            <a:r>
              <a:rPr kumimoji="0" lang="en-US" sz="1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(3) Determine general administrative policies within the department. </a:t>
            </a:r>
          </a:p>
          <a:p>
            <a:pPr marL="182880" marR="0" lvl="0" indent="0" algn="l" defTabSz="914400" rtl="0" eaLnBrk="1" fontAlgn="auto" latinLnBrk="0" hangingPunct="1">
              <a:lnSpc>
                <a:spcPct val="100000"/>
              </a:lnSpc>
              <a:spcBef>
                <a:spcPts val="1000"/>
              </a:spcBef>
              <a:spcAft>
                <a:spcPct val="0"/>
              </a:spcAft>
              <a:buClrTx/>
              <a:buSzTx/>
              <a:buFont typeface="Arial" panose="020B0604020202020204" pitchFamily="34" charset="0"/>
              <a:buNone/>
              <a:defRPr/>
            </a:pPr>
            <a:r>
              <a:rPr kumimoji="0" lang="en-US" sz="1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(4) Supervise the department.</a:t>
            </a:r>
          </a:p>
          <a:p>
            <a:pPr marL="182880" marR="0" lvl="0" indent="0" algn="l" defTabSz="914400" rtl="0" eaLnBrk="1" fontAlgn="auto" latinLnBrk="0" hangingPunct="1">
              <a:lnSpc>
                <a:spcPct val="100000"/>
              </a:lnSpc>
              <a:spcBef>
                <a:spcPts val="1000"/>
              </a:spcBef>
              <a:spcAft>
                <a:spcPct val="0"/>
              </a:spcAft>
              <a:buClrTx/>
              <a:buSzTx/>
              <a:buFont typeface="Arial" panose="020B0604020202020204" pitchFamily="34" charset="0"/>
              <a:buNone/>
              <a:defRPr/>
            </a:pPr>
            <a:r>
              <a:rPr kumimoji="0" lang="en-US" sz="1200" b="1"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(5) </a:t>
            </a:r>
            <a:r>
              <a:rPr kumimoji="0" lang="en-US" sz="1200" b="1" i="0" u="sng" strike="noStrike" kern="1200" cap="none" spc="0" normalizeH="0" baseline="0" noProof="0" dirty="0">
                <a:ln>
                  <a:noFill/>
                </a:ln>
                <a:solidFill>
                  <a:schemeClr val="tx1"/>
                </a:solidFill>
                <a:effectLst/>
                <a:uLnTx/>
                <a:uFillTx/>
                <a:latin typeface="Times New Roman" pitchFamily="18" charset="0"/>
                <a:cs typeface="Times New Roman" pitchFamily="18" charset="0"/>
              </a:rPr>
              <a:t>Not later than January 1, 2026</a:t>
            </a:r>
            <a:r>
              <a:rPr kumimoji="0" lang="en-US" sz="1200" b="1"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 establish standards for accreditation under section 10 of this chapter for state, county, and city service officers.</a:t>
            </a:r>
          </a:p>
          <a:p>
            <a:pPr marL="182880" marR="0" lvl="0" indent="0" algn="l" defTabSz="914400" rtl="0" eaLnBrk="1" fontAlgn="auto" latinLnBrk="0" hangingPunct="1">
              <a:lnSpc>
                <a:spcPct val="100000"/>
              </a:lnSpc>
              <a:spcBef>
                <a:spcPts val="1000"/>
              </a:spcBef>
              <a:spcAft>
                <a:spcPct val="0"/>
              </a:spcAft>
              <a:buClrTx/>
              <a:buSzTx/>
              <a:buFont typeface="Arial" panose="020B0604020202020204" pitchFamily="34" charset="0"/>
              <a:buNone/>
              <a:defRPr/>
            </a:pPr>
            <a:r>
              <a:rPr kumimoji="0" lang="en-US" sz="1200" b="1"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(6) Establish procedures to identify and address noncompliance with accreditation standards consistent with the requirements set forth in section 10 of this chapter.</a:t>
            </a:r>
          </a:p>
          <a:p>
            <a:pPr marL="182880" marR="0" lvl="0" indent="0" algn="l" defTabSz="914400" rtl="0" eaLnBrk="1" fontAlgn="auto" latinLnBrk="0" hangingPunct="1">
              <a:lnSpc>
                <a:spcPct val="100000"/>
              </a:lnSpc>
              <a:spcBef>
                <a:spcPts val="1000"/>
              </a:spcBef>
              <a:spcAft>
                <a:spcPct val="0"/>
              </a:spcAft>
              <a:buClrTx/>
              <a:buSzTx/>
              <a:buFont typeface="Arial" panose="020B0604020202020204" pitchFamily="34" charset="0"/>
              <a:buNone/>
              <a:defRPr/>
            </a:pPr>
            <a:r>
              <a:rPr kumimoji="0" lang="en-US" sz="1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(7) Submit, not later than December 31 of each year, an annual report to the legislative council in an electronic format under IC 5-14-6 and to the governor concerning the welfare of veterans.</a:t>
            </a:r>
          </a:p>
        </p:txBody>
      </p:sp>
      <p:sp>
        <p:nvSpPr>
          <p:cNvPr id="6" name="Rectangle 5">
            <a:extLst>
              <a:ext uri="{FF2B5EF4-FFF2-40B4-BE49-F238E27FC236}">
                <a16:creationId xmlns:a16="http://schemas.microsoft.com/office/drawing/2014/main" id="{F4F1D80A-E4B9-B4BC-1D70-2DC248846B09}"/>
              </a:ext>
            </a:extLst>
          </p:cNvPr>
          <p:cNvSpPr/>
          <p:nvPr/>
        </p:nvSpPr>
        <p:spPr>
          <a:xfrm>
            <a:off x="4807751" y="2031523"/>
            <a:ext cx="4779643" cy="3001987"/>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square" lIns="0" rIns="182880" rtlCol="0" anchor="ctr"/>
          <a:lstStyle/>
          <a:p>
            <a:pPr marL="182880" algn="ctr"/>
            <a:r>
              <a:rPr lang="en-US" b="1" dirty="0">
                <a:solidFill>
                  <a:srgbClr val="FFC000"/>
                </a:solidFill>
                <a:latin typeface="Times New Roman" pitchFamily="18" charset="0"/>
                <a:cs typeface="Times New Roman" pitchFamily="18" charset="0"/>
              </a:rPr>
              <a:t>Key Takeaways:</a:t>
            </a:r>
          </a:p>
          <a:p>
            <a:pPr marL="468630" indent="-285750">
              <a:buFont typeface="Arial" panose="020B0604020202020204" pitchFamily="34" charset="0"/>
              <a:buChar char="•"/>
            </a:pPr>
            <a:r>
              <a:rPr lang="en-US" b="1" dirty="0">
                <a:solidFill>
                  <a:schemeClr val="tx1"/>
                </a:solidFill>
                <a:latin typeface="Times New Roman" pitchFamily="18" charset="0"/>
                <a:cs typeface="Times New Roman" pitchFamily="18" charset="0"/>
              </a:rPr>
              <a:t>No later than </a:t>
            </a:r>
            <a:r>
              <a:rPr lang="en-US" b="1" u="sng" dirty="0">
                <a:solidFill>
                  <a:schemeClr val="tx1"/>
                </a:solidFill>
                <a:latin typeface="Times New Roman" pitchFamily="18" charset="0"/>
                <a:cs typeface="Times New Roman" pitchFamily="18" charset="0"/>
              </a:rPr>
              <a:t>January 1, 2026</a:t>
            </a:r>
            <a:r>
              <a:rPr lang="en-US" b="1" dirty="0">
                <a:solidFill>
                  <a:schemeClr val="tx1"/>
                </a:solidFill>
                <a:latin typeface="Times New Roman" pitchFamily="18" charset="0"/>
                <a:cs typeface="Times New Roman" pitchFamily="18" charset="0"/>
              </a:rPr>
              <a:t>, standards for accreditation for state, county, and city service officers must be established.</a:t>
            </a:r>
          </a:p>
          <a:p>
            <a:pPr marL="468630" indent="-285750">
              <a:buFont typeface="Arial" panose="020B0604020202020204" pitchFamily="34" charset="0"/>
              <a:buChar char="•"/>
            </a:pPr>
            <a:r>
              <a:rPr lang="en-US" b="1" dirty="0">
                <a:solidFill>
                  <a:schemeClr val="tx1"/>
                </a:solidFill>
                <a:latin typeface="Times New Roman" pitchFamily="18" charset="0"/>
                <a:cs typeface="Times New Roman" pitchFamily="18" charset="0"/>
              </a:rPr>
              <a:t>Procedures to identify and address noncompliance with accreditation standards must be established.</a:t>
            </a:r>
          </a:p>
        </p:txBody>
      </p:sp>
      <p:pic>
        <p:nvPicPr>
          <p:cNvPr id="9" name="Picture 8">
            <a:extLst>
              <a:ext uri="{FF2B5EF4-FFF2-40B4-BE49-F238E27FC236}">
                <a16:creationId xmlns:a16="http://schemas.microsoft.com/office/drawing/2014/main" id="{C40E92ED-1EF7-B9B8-6D92-2BF5C63F419E}"/>
              </a:ext>
            </a:extLst>
          </p:cNvPr>
          <p:cNvPicPr>
            <a:picLocks noChangeAspect="1"/>
          </p:cNvPicPr>
          <p:nvPr/>
        </p:nvPicPr>
        <p:blipFill>
          <a:blip r:embed="rId2"/>
          <a:stretch>
            <a:fillRect/>
          </a:stretch>
        </p:blipFill>
        <p:spPr>
          <a:xfrm>
            <a:off x="5985308" y="2496820"/>
            <a:ext cx="396247" cy="396247"/>
          </a:xfrm>
          <a:prstGeom prst="rect">
            <a:avLst/>
          </a:prstGeom>
        </p:spPr>
      </p:pic>
    </p:spTree>
    <p:extLst>
      <p:ext uri="{BB962C8B-B14F-4D97-AF65-F5344CB8AC3E}">
        <p14:creationId xmlns:p14="http://schemas.microsoft.com/office/powerpoint/2010/main" val="204709633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D897D-427A-6211-099D-774EE01A2374}"/>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742DAFDD-AD0D-A7B0-97CF-C34CAB2F0DEF}"/>
              </a:ext>
            </a:extLst>
          </p:cNvPr>
          <p:cNvSpPr>
            <a:spLocks noGrp="1"/>
          </p:cNvSpPr>
          <p:nvPr>
            <p:ph type="dt" sz="half" idx="10"/>
          </p:nvPr>
        </p:nvSpPr>
        <p:spPr/>
        <p:txBody>
          <a:bodyPr/>
          <a:lstStyle/>
          <a:p>
            <a:fld id="{F6E5A6EB-564C-4464-9A21-46E259796EF6}" type="datetime4">
              <a:rPr lang="en-US" smtClean="0"/>
              <a:t>July 15, 2025</a:t>
            </a:fld>
            <a:endParaRPr lang="en-US"/>
          </a:p>
        </p:txBody>
      </p:sp>
      <p:sp>
        <p:nvSpPr>
          <p:cNvPr id="7" name="Rectangle 6">
            <a:extLst>
              <a:ext uri="{FF2B5EF4-FFF2-40B4-BE49-F238E27FC236}">
                <a16:creationId xmlns:a16="http://schemas.microsoft.com/office/drawing/2014/main" id="{0848CDA1-3726-F47F-CB52-D7757F05A89E}"/>
              </a:ext>
            </a:extLst>
          </p:cNvPr>
          <p:cNvSpPr/>
          <p:nvPr/>
        </p:nvSpPr>
        <p:spPr>
          <a:xfrm>
            <a:off x="10065429" y="2630272"/>
            <a:ext cx="1896199" cy="3893193"/>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itle 1">
            <a:extLst>
              <a:ext uri="{FF2B5EF4-FFF2-40B4-BE49-F238E27FC236}">
                <a16:creationId xmlns:a16="http://schemas.microsoft.com/office/drawing/2014/main" id="{8A9E0E69-BD0C-92D7-284D-D04B36E849BA}"/>
              </a:ext>
            </a:extLst>
          </p:cNvPr>
          <p:cNvSpPr txBox="1"/>
          <p:nvPr/>
        </p:nvSpPr>
        <p:spPr>
          <a:xfrm>
            <a:off x="9991556" y="3689956"/>
            <a:ext cx="2043944" cy="177382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200" dirty="0">
                <a:solidFill>
                  <a:srgbClr val="FFC000"/>
                </a:solidFill>
                <a:latin typeface="Times New Roman" pitchFamily="18" charset="0"/>
                <a:cs typeface="Times New Roman" pitchFamily="18" charset="0"/>
              </a:rPr>
              <a:t>Section 6: Duties of Director</a:t>
            </a:r>
          </a:p>
        </p:txBody>
      </p:sp>
      <p:sp>
        <p:nvSpPr>
          <p:cNvPr id="3" name="Rectangle 1">
            <a:extLst>
              <a:ext uri="{FF2B5EF4-FFF2-40B4-BE49-F238E27FC236}">
                <a16:creationId xmlns:a16="http://schemas.microsoft.com/office/drawing/2014/main" id="{7B8F0D64-CCC2-CAE8-BF1E-381B8C971CF8}"/>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Text Placeholder 9">
            <a:extLst>
              <a:ext uri="{FF2B5EF4-FFF2-40B4-BE49-F238E27FC236}">
                <a16:creationId xmlns:a16="http://schemas.microsoft.com/office/drawing/2014/main" id="{DE4C419A-F1DE-2A6F-205B-F1B7F8BD182D}"/>
              </a:ext>
            </a:extLst>
          </p:cNvPr>
          <p:cNvGraphicFramePr/>
          <p:nvPr>
            <p:extLst>
              <p:ext uri="{D42A27DB-BD31-4B8C-83A1-F6EECF244321}">
                <p14:modId xmlns:p14="http://schemas.microsoft.com/office/powerpoint/2010/main" val="1683558092"/>
              </p:ext>
            </p:extLst>
          </p:nvPr>
        </p:nvGraphicFramePr>
        <p:xfrm>
          <a:off x="565173" y="640080"/>
          <a:ext cx="9144000" cy="3474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angle 8">
            <a:extLst>
              <a:ext uri="{FF2B5EF4-FFF2-40B4-BE49-F238E27FC236}">
                <a16:creationId xmlns:a16="http://schemas.microsoft.com/office/drawing/2014/main" id="{878F59A5-3C93-2264-17B8-D5340B58D6DE}"/>
              </a:ext>
            </a:extLst>
          </p:cNvPr>
          <p:cNvSpPr/>
          <p:nvPr/>
        </p:nvSpPr>
        <p:spPr>
          <a:xfrm>
            <a:off x="681487" y="4487689"/>
            <a:ext cx="8928339" cy="1495769"/>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Ins="182880" rtlCol="0" anchor="ctr"/>
          <a:lstStyle/>
          <a:p>
            <a:pPr marL="182880" algn="ctr"/>
            <a:r>
              <a:rPr lang="en-US" b="1" dirty="0">
                <a:solidFill>
                  <a:srgbClr val="FFC000"/>
                </a:solidFill>
                <a:latin typeface="Times New Roman" pitchFamily="18" charset="0"/>
                <a:cs typeface="Times New Roman" pitchFamily="18" charset="0"/>
              </a:rPr>
              <a:t>Key Takeaways:</a:t>
            </a:r>
          </a:p>
          <a:p>
            <a:pPr marL="285750" indent="-285750">
              <a:buFont typeface="Arial" panose="020B0604020202020204" pitchFamily="34" charset="0"/>
              <a:buChar char="•"/>
            </a:pPr>
            <a:r>
              <a:rPr lang="en-US" b="1" dirty="0">
                <a:solidFill>
                  <a:schemeClr val="tx1"/>
                </a:solidFill>
                <a:latin typeface="Times New Roman" pitchFamily="18" charset="0"/>
                <a:cs typeface="Times New Roman" pitchFamily="18" charset="0"/>
              </a:rPr>
              <a:t>A public meeting will be held </a:t>
            </a:r>
            <a:r>
              <a:rPr lang="en-US" b="1" u="sng" dirty="0">
                <a:solidFill>
                  <a:schemeClr val="tx1"/>
                </a:solidFill>
                <a:latin typeface="Times New Roman" pitchFamily="18" charset="0"/>
                <a:cs typeface="Times New Roman" pitchFamily="18" charset="0"/>
              </a:rPr>
              <a:t>twice a year in each county</a:t>
            </a:r>
            <a:r>
              <a:rPr lang="en-US" b="1" dirty="0">
                <a:solidFill>
                  <a:schemeClr val="tx1"/>
                </a:solidFill>
                <a:latin typeface="Times New Roman" pitchFamily="18" charset="0"/>
                <a:cs typeface="Times New Roman" pitchFamily="18" charset="0"/>
              </a:rPr>
              <a:t> to ensure accountability, provide transparency, and answer any questions.</a:t>
            </a:r>
          </a:p>
          <a:p>
            <a:pPr marL="285750" indent="-285750">
              <a:buFont typeface="Arial" panose="020B0604020202020204" pitchFamily="34" charset="0"/>
              <a:buChar char="•"/>
            </a:pPr>
            <a:r>
              <a:rPr lang="en-US" b="1" dirty="0">
                <a:solidFill>
                  <a:schemeClr val="tx1"/>
                </a:solidFill>
                <a:latin typeface="Times New Roman" pitchFamily="18" charset="0"/>
                <a:cs typeface="Times New Roman" pitchFamily="18" charset="0"/>
              </a:rPr>
              <a:t>Accreditation standards will be created and monitored rather than supervisory duty.</a:t>
            </a:r>
          </a:p>
        </p:txBody>
      </p:sp>
      <p:pic>
        <p:nvPicPr>
          <p:cNvPr id="10" name="Graphic 9" descr="Bullseye with solid fill">
            <a:extLst>
              <a:ext uri="{FF2B5EF4-FFF2-40B4-BE49-F238E27FC236}">
                <a16:creationId xmlns:a16="http://schemas.microsoft.com/office/drawing/2014/main" id="{7728A78E-C77C-CF61-9ED3-38EFE72B4FA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925455" y="4576868"/>
            <a:ext cx="434109" cy="434109"/>
          </a:xfrm>
          <a:prstGeom prst="rect">
            <a:avLst/>
          </a:prstGeom>
        </p:spPr>
      </p:pic>
    </p:spTree>
    <p:extLst>
      <p:ext uri="{BB962C8B-B14F-4D97-AF65-F5344CB8AC3E}">
        <p14:creationId xmlns:p14="http://schemas.microsoft.com/office/powerpoint/2010/main" val="76638516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40A03-87D4-F36C-787E-6300E9A10C37}"/>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473C26EE-F32B-C753-C42A-59B499321FB1}"/>
              </a:ext>
            </a:extLst>
          </p:cNvPr>
          <p:cNvSpPr>
            <a:spLocks noGrp="1"/>
          </p:cNvSpPr>
          <p:nvPr>
            <p:ph type="dt" sz="half" idx="10"/>
          </p:nvPr>
        </p:nvSpPr>
        <p:spPr/>
        <p:txBody>
          <a:bodyPr/>
          <a:lstStyle/>
          <a:p>
            <a:fld id="{F6E5A6EB-564C-4464-9A21-46E259796EF6}" type="datetime4">
              <a:rPr lang="en-US" smtClean="0"/>
              <a:t>July 15, 2025</a:t>
            </a:fld>
            <a:endParaRPr lang="en-US"/>
          </a:p>
        </p:txBody>
      </p:sp>
      <p:sp>
        <p:nvSpPr>
          <p:cNvPr id="7" name="Rectangle 6">
            <a:extLst>
              <a:ext uri="{FF2B5EF4-FFF2-40B4-BE49-F238E27FC236}">
                <a16:creationId xmlns:a16="http://schemas.microsoft.com/office/drawing/2014/main" id="{8A9AABAE-EBFB-1143-64D4-C580ACCF4702}"/>
              </a:ext>
            </a:extLst>
          </p:cNvPr>
          <p:cNvSpPr/>
          <p:nvPr/>
        </p:nvSpPr>
        <p:spPr>
          <a:xfrm>
            <a:off x="10065429" y="2630272"/>
            <a:ext cx="1896199" cy="3893193"/>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itle 1">
            <a:extLst>
              <a:ext uri="{FF2B5EF4-FFF2-40B4-BE49-F238E27FC236}">
                <a16:creationId xmlns:a16="http://schemas.microsoft.com/office/drawing/2014/main" id="{F96695CF-EB62-CAAB-5AC5-A0CAF425E438}"/>
              </a:ext>
            </a:extLst>
          </p:cNvPr>
          <p:cNvSpPr txBox="1"/>
          <p:nvPr/>
        </p:nvSpPr>
        <p:spPr>
          <a:xfrm>
            <a:off x="10065429" y="2780922"/>
            <a:ext cx="1896199" cy="241217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2400">
                <a:solidFill>
                  <a:srgbClr val="FFC000"/>
                </a:solidFill>
                <a:latin typeface="Times New Roman" pitchFamily="18" charset="0"/>
                <a:cs typeface="Times New Roman" pitchFamily="18" charset="0"/>
              </a:rPr>
              <a:t>Section 9: County Service Officer, City Service Officer, and Assistants</a:t>
            </a:r>
          </a:p>
        </p:txBody>
      </p:sp>
      <p:sp>
        <p:nvSpPr>
          <p:cNvPr id="3" name="Rectangle 1">
            <a:extLst>
              <a:ext uri="{FF2B5EF4-FFF2-40B4-BE49-F238E27FC236}">
                <a16:creationId xmlns:a16="http://schemas.microsoft.com/office/drawing/2014/main" id="{40282335-BFF7-CD37-10BE-E807EA9693E7}"/>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a:extLst>
              <a:ext uri="{FF2B5EF4-FFF2-40B4-BE49-F238E27FC236}">
                <a16:creationId xmlns:a16="http://schemas.microsoft.com/office/drawing/2014/main" id="{06FC1D75-3D9F-4706-7C8D-220BB0C80495}"/>
              </a:ext>
            </a:extLst>
          </p:cNvPr>
          <p:cNvSpPr/>
          <p:nvPr/>
        </p:nvSpPr>
        <p:spPr>
          <a:xfrm>
            <a:off x="4832817" y="1381420"/>
            <a:ext cx="4893250" cy="3886612"/>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Ins="182880" rtlCol="0" anchor="ctr"/>
          <a:lstStyle/>
          <a:p>
            <a:pPr marL="182880" algn="ctr">
              <a:spcBef>
                <a:spcPts val="1000"/>
              </a:spcBef>
            </a:pPr>
            <a:r>
              <a:rPr lang="en-US" b="1" dirty="0">
                <a:solidFill>
                  <a:srgbClr val="FFC000"/>
                </a:solidFill>
                <a:latin typeface="Times New Roman" pitchFamily="18" charset="0"/>
                <a:cs typeface="Times New Roman" pitchFamily="18" charset="0"/>
              </a:rPr>
              <a:t>Key Takeaways:</a:t>
            </a:r>
          </a:p>
          <a:p>
            <a:pPr marL="285750" indent="-285750">
              <a:spcBef>
                <a:spcPts val="1000"/>
              </a:spcBef>
              <a:buFont typeface="Arial" panose="020B0604020202020204" pitchFamily="34" charset="0"/>
              <a:buChar char="•"/>
            </a:pPr>
            <a:r>
              <a:rPr lang="en-US" b="1" dirty="0">
                <a:solidFill>
                  <a:schemeClr val="tx1"/>
                </a:solidFill>
                <a:latin typeface="Times New Roman" pitchFamily="18" charset="0"/>
                <a:cs typeface="Times New Roman" pitchFamily="18" charset="0"/>
              </a:rPr>
              <a:t>CVSO’s and assistants are hired </a:t>
            </a:r>
            <a:r>
              <a:rPr lang="en-US" b="1" u="sng" dirty="0">
                <a:solidFill>
                  <a:schemeClr val="tx1"/>
                </a:solidFill>
                <a:latin typeface="Times New Roman" pitchFamily="18" charset="0"/>
                <a:cs typeface="Times New Roman" pitchFamily="18" charset="0"/>
              </a:rPr>
              <a:t>NOT</a:t>
            </a:r>
            <a:r>
              <a:rPr lang="en-US" b="1" dirty="0">
                <a:solidFill>
                  <a:schemeClr val="tx1"/>
                </a:solidFill>
                <a:latin typeface="Times New Roman" pitchFamily="18" charset="0"/>
                <a:cs typeface="Times New Roman" pitchFamily="18" charset="0"/>
              </a:rPr>
              <a:t> appointed.</a:t>
            </a:r>
          </a:p>
          <a:p>
            <a:pPr marL="285750" indent="-285750">
              <a:spcBef>
                <a:spcPts val="1000"/>
              </a:spcBef>
              <a:buFont typeface="Arial" panose="020B0604020202020204" pitchFamily="34" charset="0"/>
              <a:buChar char="•"/>
            </a:pPr>
            <a:r>
              <a:rPr lang="en-US" b="1" dirty="0">
                <a:solidFill>
                  <a:schemeClr val="tx1"/>
                </a:solidFill>
                <a:latin typeface="Times New Roman" pitchFamily="18" charset="0"/>
                <a:cs typeface="Times New Roman" pitchFamily="18" charset="0"/>
              </a:rPr>
              <a:t>Counties may jointly employ a CVSO if each county demonstrates their workload and time could be reasonably split between multiple counties. </a:t>
            </a:r>
            <a:endParaRPr lang="en-US" dirty="0">
              <a:solidFill>
                <a:schemeClr val="tx1"/>
              </a:solidFill>
              <a:latin typeface="Times New Roman" pitchFamily="18" charset="0"/>
              <a:cs typeface="Times New Roman" pitchFamily="18" charset="0"/>
            </a:endParaRPr>
          </a:p>
        </p:txBody>
      </p:sp>
      <p:sp>
        <p:nvSpPr>
          <p:cNvPr id="5" name="TextBox 4">
            <a:extLst>
              <a:ext uri="{FF2B5EF4-FFF2-40B4-BE49-F238E27FC236}">
                <a16:creationId xmlns:a16="http://schemas.microsoft.com/office/drawing/2014/main" id="{C67D4624-4AA1-5AED-4520-92FD3A6FABE3}"/>
              </a:ext>
            </a:extLst>
          </p:cNvPr>
          <p:cNvSpPr txBox="1"/>
          <p:nvPr/>
        </p:nvSpPr>
        <p:spPr>
          <a:xfrm>
            <a:off x="10215584" y="5343750"/>
            <a:ext cx="1595887" cy="1154162"/>
          </a:xfrm>
          <a:prstGeom prst="rect">
            <a:avLst/>
          </a:prstGeom>
          <a:noFill/>
        </p:spPr>
        <p:txBody>
          <a:bodyPr wrap="square" rtlCol="0">
            <a:spAutoFit/>
          </a:bodyPr>
          <a:lstStyle/>
          <a:p>
            <a:pPr algn="ctr"/>
            <a:r>
              <a:rPr lang="en-US" sz="1700">
                <a:latin typeface="Times New Roman" pitchFamily="18" charset="0"/>
                <a:cs typeface="Times New Roman" pitchFamily="18" charset="0"/>
              </a:rPr>
              <a:t>Transition from Appointment to Employment</a:t>
            </a:r>
          </a:p>
          <a:p>
            <a:endParaRPr lang="en-US"/>
          </a:p>
        </p:txBody>
      </p:sp>
      <p:sp>
        <p:nvSpPr>
          <p:cNvPr id="9" name="Rectangle 8">
            <a:extLst>
              <a:ext uri="{FF2B5EF4-FFF2-40B4-BE49-F238E27FC236}">
                <a16:creationId xmlns:a16="http://schemas.microsoft.com/office/drawing/2014/main" id="{A38E560F-91DB-E9D9-56A2-25D4DE4D8043}"/>
              </a:ext>
            </a:extLst>
          </p:cNvPr>
          <p:cNvSpPr/>
          <p:nvPr/>
        </p:nvSpPr>
        <p:spPr>
          <a:xfrm>
            <a:off x="504788" y="1381419"/>
            <a:ext cx="3988668" cy="3893192"/>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Ins="182880" rtlCol="0" anchor="ctr"/>
          <a:lstStyle/>
          <a:p>
            <a:pPr marL="182880">
              <a:spcBef>
                <a:spcPts val="600"/>
              </a:spcBef>
            </a:pPr>
            <a:r>
              <a:rPr lang="en-US" sz="1600" dirty="0">
                <a:solidFill>
                  <a:schemeClr val="tx1"/>
                </a:solidFill>
                <a:latin typeface="Times New Roman" pitchFamily="18" charset="0"/>
                <a:cs typeface="Times New Roman" pitchFamily="18" charset="0"/>
              </a:rPr>
              <a:t>Sec. 9. (a) Subject to subsection (h), a county executive shall </a:t>
            </a:r>
            <a:r>
              <a:rPr lang="en-US" sz="1600" b="1" u="sng" dirty="0">
                <a:solidFill>
                  <a:schemeClr val="tx1"/>
                </a:solidFill>
                <a:latin typeface="Times New Roman" pitchFamily="18" charset="0"/>
                <a:cs typeface="Times New Roman" pitchFamily="18" charset="0"/>
              </a:rPr>
              <a:t>employ</a:t>
            </a:r>
            <a:r>
              <a:rPr lang="en-US" sz="1600" b="1" dirty="0">
                <a:solidFill>
                  <a:schemeClr val="tx1"/>
                </a:solidFill>
                <a:latin typeface="Times New Roman" pitchFamily="18" charset="0"/>
                <a:cs typeface="Times New Roman" pitchFamily="18" charset="0"/>
              </a:rPr>
              <a:t> </a:t>
            </a:r>
            <a:r>
              <a:rPr lang="en-US" sz="1600" dirty="0">
                <a:solidFill>
                  <a:schemeClr val="tx1"/>
                </a:solidFill>
                <a:latin typeface="Times New Roman" pitchFamily="18" charset="0"/>
                <a:cs typeface="Times New Roman" pitchFamily="18" charset="0"/>
              </a:rPr>
              <a:t>a service officer and may </a:t>
            </a:r>
            <a:r>
              <a:rPr lang="en-US" sz="1600" b="1" u="sng" dirty="0">
                <a:solidFill>
                  <a:schemeClr val="tx1"/>
                </a:solidFill>
                <a:latin typeface="Times New Roman" pitchFamily="18" charset="0"/>
                <a:cs typeface="Times New Roman" pitchFamily="18" charset="0"/>
              </a:rPr>
              <a:t>employ</a:t>
            </a:r>
            <a:r>
              <a:rPr lang="en-US" sz="1600" dirty="0">
                <a:solidFill>
                  <a:schemeClr val="tx1"/>
                </a:solidFill>
                <a:latin typeface="Times New Roman" pitchFamily="18" charset="0"/>
                <a:cs typeface="Times New Roman" pitchFamily="18" charset="0"/>
              </a:rPr>
              <a:t> service officer assistants to serve the veterans of the county. However, with the approval of the commission, </a:t>
            </a:r>
            <a:r>
              <a:rPr lang="en-US" sz="1600" b="1" u="sng" dirty="0">
                <a:solidFill>
                  <a:schemeClr val="tx1"/>
                </a:solidFill>
                <a:latin typeface="Times New Roman" pitchFamily="18" charset="0"/>
                <a:cs typeface="Times New Roman" pitchFamily="18" charset="0"/>
              </a:rPr>
              <a:t>two (2) or more counties may enter into an agreement to employ a service officer if each county demonstrates to the commission that the workload does not justify each county employing a separate county service officer. </a:t>
            </a:r>
          </a:p>
        </p:txBody>
      </p:sp>
      <p:pic>
        <p:nvPicPr>
          <p:cNvPr id="11" name="Graphic 10" descr="Bullseye with solid fill">
            <a:extLst>
              <a:ext uri="{FF2B5EF4-FFF2-40B4-BE49-F238E27FC236}">
                <a16:creationId xmlns:a16="http://schemas.microsoft.com/office/drawing/2014/main" id="{5AA9C16E-1602-124F-7A4C-1D4A69469A3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096000" y="2196163"/>
            <a:ext cx="434109" cy="434109"/>
          </a:xfrm>
          <a:prstGeom prst="rect">
            <a:avLst/>
          </a:prstGeom>
        </p:spPr>
      </p:pic>
    </p:spTree>
    <p:extLst>
      <p:ext uri="{BB962C8B-B14F-4D97-AF65-F5344CB8AC3E}">
        <p14:creationId xmlns:p14="http://schemas.microsoft.com/office/powerpoint/2010/main" val="346228146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DBEFE-4F30-1F07-F5D1-F19E9F3064B9}"/>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09B7ED6C-1940-D290-4042-3497B3C3C9B0}"/>
              </a:ext>
            </a:extLst>
          </p:cNvPr>
          <p:cNvSpPr>
            <a:spLocks noGrp="1"/>
          </p:cNvSpPr>
          <p:nvPr>
            <p:ph type="dt" sz="half" idx="10"/>
          </p:nvPr>
        </p:nvSpPr>
        <p:spPr/>
        <p:txBody>
          <a:bodyPr/>
          <a:lstStyle/>
          <a:p>
            <a:fld id="{F6E5A6EB-564C-4464-9A21-46E259796EF6}" type="datetime4">
              <a:rPr lang="en-US" smtClean="0"/>
              <a:t>July 15, 2025</a:t>
            </a:fld>
            <a:endParaRPr lang="en-US"/>
          </a:p>
        </p:txBody>
      </p:sp>
      <p:sp>
        <p:nvSpPr>
          <p:cNvPr id="7" name="Rectangle 6">
            <a:extLst>
              <a:ext uri="{FF2B5EF4-FFF2-40B4-BE49-F238E27FC236}">
                <a16:creationId xmlns:a16="http://schemas.microsoft.com/office/drawing/2014/main" id="{3B44EF48-82C1-DC35-948E-69385761E2BA}"/>
              </a:ext>
            </a:extLst>
          </p:cNvPr>
          <p:cNvSpPr/>
          <p:nvPr/>
        </p:nvSpPr>
        <p:spPr>
          <a:xfrm>
            <a:off x="10065429" y="2630272"/>
            <a:ext cx="1896199" cy="3893193"/>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itle 1">
            <a:extLst>
              <a:ext uri="{FF2B5EF4-FFF2-40B4-BE49-F238E27FC236}">
                <a16:creationId xmlns:a16="http://schemas.microsoft.com/office/drawing/2014/main" id="{19E62107-F333-75C3-CAC0-B40C9BD94E01}"/>
              </a:ext>
            </a:extLst>
          </p:cNvPr>
          <p:cNvSpPr txBox="1"/>
          <p:nvPr/>
        </p:nvSpPr>
        <p:spPr>
          <a:xfrm>
            <a:off x="10065429" y="2780921"/>
            <a:ext cx="1896199" cy="272062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2400" dirty="0">
                <a:solidFill>
                  <a:srgbClr val="FFC000"/>
                </a:solidFill>
                <a:latin typeface="Times New Roman" pitchFamily="18" charset="0"/>
                <a:cs typeface="Times New Roman" pitchFamily="18" charset="0"/>
              </a:rPr>
              <a:t>Section 9: County Service Officers, City Service Officers, and Assistants,</a:t>
            </a:r>
          </a:p>
          <a:p>
            <a:pPr algn="ctr">
              <a:defRPr/>
            </a:pPr>
            <a:r>
              <a:rPr lang="en-US" sz="2400" dirty="0">
                <a:solidFill>
                  <a:srgbClr val="FFC000"/>
                </a:solidFill>
                <a:latin typeface="Times New Roman" pitchFamily="18" charset="0"/>
                <a:cs typeface="Times New Roman" pitchFamily="18" charset="0"/>
              </a:rPr>
              <a:t>Cont.</a:t>
            </a:r>
          </a:p>
        </p:txBody>
      </p:sp>
      <p:sp>
        <p:nvSpPr>
          <p:cNvPr id="3" name="Rectangle 1">
            <a:extLst>
              <a:ext uri="{FF2B5EF4-FFF2-40B4-BE49-F238E27FC236}">
                <a16:creationId xmlns:a16="http://schemas.microsoft.com/office/drawing/2014/main" id="{2F3C7EDD-7C3A-40A5-A7D4-48BF81282785}"/>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a:extLst>
              <a:ext uri="{FF2B5EF4-FFF2-40B4-BE49-F238E27FC236}">
                <a16:creationId xmlns:a16="http://schemas.microsoft.com/office/drawing/2014/main" id="{0D96D1BA-4037-0D03-D064-66253552FB83}"/>
              </a:ext>
            </a:extLst>
          </p:cNvPr>
          <p:cNvSpPr/>
          <p:nvPr/>
        </p:nvSpPr>
        <p:spPr>
          <a:xfrm>
            <a:off x="4876366" y="1147314"/>
            <a:ext cx="4893250" cy="4553386"/>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Ins="182880" rtlCol="0" anchor="ctr"/>
          <a:lstStyle/>
          <a:p>
            <a:pPr algn="ctr">
              <a:spcBef>
                <a:spcPts val="1000"/>
              </a:spcBef>
            </a:pPr>
            <a:r>
              <a:rPr lang="en-US" sz="2000" b="1" dirty="0">
                <a:solidFill>
                  <a:srgbClr val="FFC000"/>
                </a:solidFill>
                <a:latin typeface="Times New Roman" pitchFamily="18" charset="0"/>
                <a:cs typeface="Times New Roman" pitchFamily="18" charset="0"/>
              </a:rPr>
              <a:t>Key Takeaways:</a:t>
            </a:r>
          </a:p>
          <a:p>
            <a:pPr marL="285750" indent="-285750">
              <a:spcBef>
                <a:spcPts val="1000"/>
              </a:spcBef>
              <a:buFont typeface="Arial" panose="020B0604020202020204" pitchFamily="34" charset="0"/>
              <a:buChar char="•"/>
            </a:pPr>
            <a:r>
              <a:rPr lang="en-US" sz="2000" b="1" dirty="0">
                <a:solidFill>
                  <a:schemeClr val="tx1"/>
                </a:solidFill>
                <a:latin typeface="Times New Roman" pitchFamily="18" charset="0"/>
                <a:cs typeface="Times New Roman" pitchFamily="18" charset="0"/>
              </a:rPr>
              <a:t>All county and city officials and departments shall assist CVSOs in obtaining necessary information.</a:t>
            </a:r>
          </a:p>
          <a:p>
            <a:pPr marL="285750" indent="-285750">
              <a:spcBef>
                <a:spcPts val="1000"/>
              </a:spcBef>
              <a:buFont typeface="Arial" panose="020B0604020202020204" pitchFamily="34" charset="0"/>
              <a:buChar char="•"/>
            </a:pPr>
            <a:r>
              <a:rPr lang="en-US" sz="2000" b="1" u="sng" dirty="0">
                <a:solidFill>
                  <a:schemeClr val="tx1"/>
                </a:solidFill>
                <a:latin typeface="Times New Roman" pitchFamily="18" charset="0"/>
                <a:cs typeface="Times New Roman" pitchFamily="18" charset="0"/>
              </a:rPr>
              <a:t>June 30, 2026</a:t>
            </a:r>
            <a:r>
              <a:rPr lang="en-US" sz="2000" b="1" dirty="0">
                <a:solidFill>
                  <a:schemeClr val="tx1"/>
                </a:solidFill>
                <a:latin typeface="Times New Roman" pitchFamily="18" charset="0"/>
                <a:cs typeface="Times New Roman" pitchFamily="18" charset="0"/>
              </a:rPr>
              <a:t>, is a hard deadline </a:t>
            </a:r>
            <a:r>
              <a:rPr lang="en-US" sz="2000" b="1">
                <a:solidFill>
                  <a:schemeClr val="tx1"/>
                </a:solidFill>
                <a:latin typeface="Times New Roman" pitchFamily="18" charset="0"/>
                <a:cs typeface="Times New Roman" pitchFamily="18" charset="0"/>
              </a:rPr>
              <a:t>for CVSOs </a:t>
            </a:r>
            <a:r>
              <a:rPr lang="en-US" sz="2000" b="1" dirty="0">
                <a:solidFill>
                  <a:schemeClr val="tx1"/>
                </a:solidFill>
                <a:latin typeface="Times New Roman" pitchFamily="18" charset="0"/>
                <a:cs typeface="Times New Roman" pitchFamily="18" charset="0"/>
              </a:rPr>
              <a:t>to be accredited or they cannot provide services on behalf of the county or city.</a:t>
            </a:r>
            <a:endParaRPr lang="en-US" sz="2000" b="1" u="sng" dirty="0">
              <a:solidFill>
                <a:schemeClr val="tx1"/>
              </a:solidFill>
              <a:latin typeface="Times New Roman" pitchFamily="18" charset="0"/>
              <a:cs typeface="Times New Roman" pitchFamily="18" charset="0"/>
            </a:endParaRPr>
          </a:p>
        </p:txBody>
      </p:sp>
      <p:sp>
        <p:nvSpPr>
          <p:cNvPr id="5" name="TextBox 4">
            <a:extLst>
              <a:ext uri="{FF2B5EF4-FFF2-40B4-BE49-F238E27FC236}">
                <a16:creationId xmlns:a16="http://schemas.microsoft.com/office/drawing/2014/main" id="{943A9CC7-9116-35E9-9CBE-04FCE3817E3E}"/>
              </a:ext>
            </a:extLst>
          </p:cNvPr>
          <p:cNvSpPr txBox="1"/>
          <p:nvPr/>
        </p:nvSpPr>
        <p:spPr>
          <a:xfrm>
            <a:off x="10215584" y="5515372"/>
            <a:ext cx="1595887" cy="1154162"/>
          </a:xfrm>
          <a:prstGeom prst="rect">
            <a:avLst/>
          </a:prstGeom>
          <a:noFill/>
        </p:spPr>
        <p:txBody>
          <a:bodyPr wrap="square" rtlCol="0">
            <a:spAutoFit/>
          </a:bodyPr>
          <a:lstStyle/>
          <a:p>
            <a:pPr algn="ctr"/>
            <a:r>
              <a:rPr lang="en-US" sz="1700">
                <a:latin typeface="Times New Roman" pitchFamily="18" charset="0"/>
                <a:cs typeface="Times New Roman" pitchFamily="18" charset="0"/>
              </a:rPr>
              <a:t>Compliance and Accreditation Deadline</a:t>
            </a:r>
          </a:p>
          <a:p>
            <a:endParaRPr lang="en-US"/>
          </a:p>
        </p:txBody>
      </p:sp>
      <p:sp>
        <p:nvSpPr>
          <p:cNvPr id="9" name="Rectangle 8">
            <a:extLst>
              <a:ext uri="{FF2B5EF4-FFF2-40B4-BE49-F238E27FC236}">
                <a16:creationId xmlns:a16="http://schemas.microsoft.com/office/drawing/2014/main" id="{FCCA637F-B28A-220D-8E83-5B1DD3393781}"/>
              </a:ext>
            </a:extLst>
          </p:cNvPr>
          <p:cNvSpPr/>
          <p:nvPr/>
        </p:nvSpPr>
        <p:spPr>
          <a:xfrm>
            <a:off x="439450" y="1147314"/>
            <a:ext cx="4141103" cy="4553386"/>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Ins="182880" rtlCol="0" anchor="ctr"/>
          <a:lstStyle/>
          <a:p>
            <a:pPr marL="182880"/>
            <a:r>
              <a:rPr lang="en-US" sz="1600" dirty="0">
                <a:solidFill>
                  <a:schemeClr val="tx1"/>
                </a:solidFill>
                <a:latin typeface="Times New Roman" pitchFamily="18" charset="0"/>
                <a:cs typeface="Times New Roman" pitchFamily="18" charset="0"/>
              </a:rPr>
              <a:t>(g) Every county or city official and department of the county or city shall cooperate with the service officer and shall provide the service officer with information necessary in connection with the performance of the service officer's duties. Nothing in this subsection shall be construed to require a county or city to share information that is otherwise considered confidential in accordance with law.</a:t>
            </a:r>
          </a:p>
          <a:p>
            <a:pPr marL="182880"/>
            <a:r>
              <a:rPr lang="en-US" sz="1600" dirty="0">
                <a:solidFill>
                  <a:schemeClr val="tx1"/>
                </a:solidFill>
                <a:latin typeface="Times New Roman" pitchFamily="18" charset="0"/>
                <a:cs typeface="Times New Roman" pitchFamily="18" charset="0"/>
              </a:rPr>
              <a:t> </a:t>
            </a:r>
          </a:p>
          <a:p>
            <a:pPr marL="182880"/>
            <a:r>
              <a:rPr lang="en-US" sz="1600" dirty="0">
                <a:solidFill>
                  <a:schemeClr val="tx1"/>
                </a:solidFill>
                <a:latin typeface="Times New Roman" pitchFamily="18" charset="0"/>
                <a:cs typeface="Times New Roman" pitchFamily="18" charset="0"/>
              </a:rPr>
              <a:t>(h) </a:t>
            </a:r>
            <a:r>
              <a:rPr lang="en-US" sz="1600" b="1" u="sng" dirty="0">
                <a:solidFill>
                  <a:schemeClr val="tx1"/>
                </a:solidFill>
                <a:latin typeface="Times New Roman" pitchFamily="18" charset="0"/>
                <a:cs typeface="Times New Roman" pitchFamily="18" charset="0"/>
              </a:rPr>
              <a:t>After June 30, 2026</a:t>
            </a:r>
            <a:r>
              <a:rPr lang="en-US" sz="1600" b="1" dirty="0">
                <a:solidFill>
                  <a:schemeClr val="tx1"/>
                </a:solidFill>
                <a:latin typeface="Times New Roman" pitchFamily="18" charset="0"/>
                <a:cs typeface="Times New Roman" pitchFamily="18" charset="0"/>
              </a:rPr>
              <a:t>, </a:t>
            </a:r>
            <a:r>
              <a:rPr lang="en-US" sz="1600" dirty="0">
                <a:solidFill>
                  <a:schemeClr val="tx1"/>
                </a:solidFill>
                <a:latin typeface="Times New Roman" pitchFamily="18" charset="0"/>
                <a:cs typeface="Times New Roman" pitchFamily="18" charset="0"/>
              </a:rPr>
              <a:t>a service officer </a:t>
            </a:r>
            <a:r>
              <a:rPr lang="en-US" sz="1600" b="1" u="sng" dirty="0">
                <a:solidFill>
                  <a:schemeClr val="tx1"/>
                </a:solidFill>
                <a:latin typeface="Times New Roman" pitchFamily="18" charset="0"/>
                <a:cs typeface="Times New Roman" pitchFamily="18" charset="0"/>
              </a:rPr>
              <a:t>must be accredited</a:t>
            </a:r>
            <a:r>
              <a:rPr lang="en-US" sz="1600" dirty="0">
                <a:solidFill>
                  <a:schemeClr val="tx1"/>
                </a:solidFill>
                <a:latin typeface="Times New Roman" pitchFamily="18" charset="0"/>
                <a:cs typeface="Times New Roman" pitchFamily="18" charset="0"/>
              </a:rPr>
              <a:t> </a:t>
            </a:r>
            <a:r>
              <a:rPr lang="en-US" sz="1600" b="1" dirty="0">
                <a:solidFill>
                  <a:schemeClr val="tx1"/>
                </a:solidFill>
                <a:latin typeface="Times New Roman" pitchFamily="18" charset="0"/>
                <a:cs typeface="Times New Roman" pitchFamily="18" charset="0"/>
              </a:rPr>
              <a:t>by </a:t>
            </a:r>
            <a:r>
              <a:rPr lang="en-US" sz="1600" dirty="0">
                <a:solidFill>
                  <a:schemeClr val="tx1"/>
                </a:solidFill>
                <a:latin typeface="Times New Roman" pitchFamily="18" charset="0"/>
                <a:cs typeface="Times New Roman" pitchFamily="18" charset="0"/>
              </a:rPr>
              <a:t>the department </a:t>
            </a:r>
            <a:r>
              <a:rPr lang="en-US" sz="1600" b="1" u="sng" dirty="0">
                <a:solidFill>
                  <a:schemeClr val="tx1"/>
                </a:solidFill>
                <a:latin typeface="Times New Roman" pitchFamily="18" charset="0"/>
                <a:cs typeface="Times New Roman" pitchFamily="18" charset="0"/>
              </a:rPr>
              <a:t>in order to provide service to veterans on behalf of the county or city.</a:t>
            </a:r>
          </a:p>
        </p:txBody>
      </p:sp>
      <p:pic>
        <p:nvPicPr>
          <p:cNvPr id="4" name="Graphic 3" descr="Bullseye with solid fill">
            <a:extLst>
              <a:ext uri="{FF2B5EF4-FFF2-40B4-BE49-F238E27FC236}">
                <a16:creationId xmlns:a16="http://schemas.microsoft.com/office/drawing/2014/main" id="{E0642F0A-6B9B-AE3B-E4E1-DCDD74AD095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953787" y="2023129"/>
            <a:ext cx="434109" cy="434109"/>
          </a:xfrm>
          <a:prstGeom prst="rect">
            <a:avLst/>
          </a:prstGeom>
        </p:spPr>
      </p:pic>
    </p:spTree>
    <p:extLst>
      <p:ext uri="{BB962C8B-B14F-4D97-AF65-F5344CB8AC3E}">
        <p14:creationId xmlns:p14="http://schemas.microsoft.com/office/powerpoint/2010/main" val="126860709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60C4A5-67A1-5886-3702-8AB8ADCA5C30}"/>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21ECCAE0-ECF0-E0AD-ED67-5DF44DCFE71A}"/>
              </a:ext>
            </a:extLst>
          </p:cNvPr>
          <p:cNvSpPr>
            <a:spLocks noGrp="1"/>
          </p:cNvSpPr>
          <p:nvPr>
            <p:ph type="dt" sz="half" idx="10"/>
          </p:nvPr>
        </p:nvSpPr>
        <p:spPr/>
        <p:txBody>
          <a:bodyPr/>
          <a:lstStyle/>
          <a:p>
            <a:fld id="{F6E5A6EB-564C-4464-9A21-46E259796EF6}" type="datetime4">
              <a:rPr lang="en-US" smtClean="0"/>
              <a:t>July 15, 2025</a:t>
            </a:fld>
            <a:endParaRPr lang="en-US"/>
          </a:p>
        </p:txBody>
      </p:sp>
      <p:sp>
        <p:nvSpPr>
          <p:cNvPr id="7" name="Rectangle 6">
            <a:extLst>
              <a:ext uri="{FF2B5EF4-FFF2-40B4-BE49-F238E27FC236}">
                <a16:creationId xmlns:a16="http://schemas.microsoft.com/office/drawing/2014/main" id="{AEBC8040-C709-03A8-A88B-EDA3B9EAAC0A}"/>
              </a:ext>
            </a:extLst>
          </p:cNvPr>
          <p:cNvSpPr/>
          <p:nvPr/>
        </p:nvSpPr>
        <p:spPr>
          <a:xfrm>
            <a:off x="10065429" y="2630272"/>
            <a:ext cx="1896199" cy="3893193"/>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itle 1">
            <a:extLst>
              <a:ext uri="{FF2B5EF4-FFF2-40B4-BE49-F238E27FC236}">
                <a16:creationId xmlns:a16="http://schemas.microsoft.com/office/drawing/2014/main" id="{DE132C7B-C522-F364-FF08-D9F47606E3D0}"/>
              </a:ext>
            </a:extLst>
          </p:cNvPr>
          <p:cNvSpPr txBox="1"/>
          <p:nvPr/>
        </p:nvSpPr>
        <p:spPr>
          <a:xfrm>
            <a:off x="10065429" y="2893066"/>
            <a:ext cx="1896199" cy="175657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2400">
                <a:solidFill>
                  <a:srgbClr val="FFC000"/>
                </a:solidFill>
                <a:latin typeface="Times New Roman" pitchFamily="18" charset="0"/>
                <a:cs typeface="Times New Roman" pitchFamily="18" charset="0"/>
              </a:rPr>
              <a:t>Section 10: Training Courses; Service Officers</a:t>
            </a:r>
          </a:p>
        </p:txBody>
      </p:sp>
      <p:sp>
        <p:nvSpPr>
          <p:cNvPr id="3" name="Rectangle 1">
            <a:extLst>
              <a:ext uri="{FF2B5EF4-FFF2-40B4-BE49-F238E27FC236}">
                <a16:creationId xmlns:a16="http://schemas.microsoft.com/office/drawing/2014/main" id="{29A151E8-0CB3-EF92-847D-04156FAFDA31}"/>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Rectangle 3">
            <a:extLst>
              <a:ext uri="{FF2B5EF4-FFF2-40B4-BE49-F238E27FC236}">
                <a16:creationId xmlns:a16="http://schemas.microsoft.com/office/drawing/2014/main" id="{E6904409-CE9F-7CDA-060D-EA1C085AD3BE}"/>
              </a:ext>
            </a:extLst>
          </p:cNvPr>
          <p:cNvSpPr/>
          <p:nvPr/>
        </p:nvSpPr>
        <p:spPr>
          <a:xfrm>
            <a:off x="350459" y="1301727"/>
            <a:ext cx="4353172" cy="4939246"/>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Ins="182880" rtlCol="0" anchor="ctr"/>
          <a:lstStyle/>
          <a:p>
            <a:pPr marL="182880">
              <a:spcBef>
                <a:spcPts val="800"/>
              </a:spcBef>
            </a:pPr>
            <a:r>
              <a:rPr lang="en-US" sz="1200" dirty="0">
                <a:solidFill>
                  <a:schemeClr val="tx1"/>
                </a:solidFill>
                <a:latin typeface="Times New Roman" pitchFamily="18" charset="0"/>
                <a:cs typeface="Times New Roman" pitchFamily="18" charset="0"/>
              </a:rPr>
              <a:t>Sec. 10. (a) </a:t>
            </a:r>
            <a:r>
              <a:rPr lang="en-US" sz="1200" b="1" u="sng" dirty="0">
                <a:solidFill>
                  <a:schemeClr val="tx1"/>
                </a:solidFill>
                <a:latin typeface="Times New Roman" pitchFamily="18" charset="0"/>
                <a:cs typeface="Times New Roman" pitchFamily="18" charset="0"/>
              </a:rPr>
              <a:t>Within thirty (30) days</a:t>
            </a:r>
            <a:r>
              <a:rPr lang="en-US" sz="1200" b="1" dirty="0">
                <a:solidFill>
                  <a:schemeClr val="tx1"/>
                </a:solidFill>
                <a:latin typeface="Times New Roman" pitchFamily="18" charset="0"/>
                <a:cs typeface="Times New Roman" pitchFamily="18" charset="0"/>
              </a:rPr>
              <a:t> of their employment, new county or city service officers must attend a new service officer orientation </a:t>
            </a:r>
            <a:r>
              <a:rPr lang="en-US" sz="1200" dirty="0">
                <a:solidFill>
                  <a:schemeClr val="tx1"/>
                </a:solidFill>
                <a:latin typeface="Times New Roman" pitchFamily="18" charset="0"/>
                <a:cs typeface="Times New Roman" pitchFamily="18" charset="0"/>
              </a:rPr>
              <a:t>presented by the department to assist veterans and their dependents and survivors. The curriculum for the new service officer orientation shall be set forth by the commission in accordance with section 4 of this chapter.  </a:t>
            </a:r>
          </a:p>
          <a:p>
            <a:pPr marL="182880">
              <a:spcBef>
                <a:spcPts val="800"/>
              </a:spcBef>
            </a:pPr>
            <a:r>
              <a:rPr lang="en-US" sz="1200" dirty="0">
                <a:solidFill>
                  <a:schemeClr val="tx1"/>
                </a:solidFill>
                <a:latin typeface="Times New Roman" pitchFamily="18" charset="0"/>
                <a:cs typeface="Times New Roman" pitchFamily="18" charset="0"/>
              </a:rPr>
              <a:t>(b) </a:t>
            </a:r>
            <a:r>
              <a:rPr lang="en-US" sz="1200" b="1" dirty="0">
                <a:solidFill>
                  <a:schemeClr val="tx1"/>
                </a:solidFill>
                <a:latin typeface="Times New Roman" pitchFamily="18" charset="0"/>
                <a:cs typeface="Times New Roman" pitchFamily="18" charset="0"/>
              </a:rPr>
              <a:t>An individual employed as a state, county, or city service officer under this chapter is required to become accredited by the department </a:t>
            </a:r>
            <a:r>
              <a:rPr lang="en-US" sz="1200" b="1" u="sng" dirty="0">
                <a:solidFill>
                  <a:schemeClr val="tx1"/>
                </a:solidFill>
                <a:latin typeface="Times New Roman" pitchFamily="18" charset="0"/>
                <a:cs typeface="Times New Roman" pitchFamily="18" charset="0"/>
              </a:rPr>
              <a:t>not later than six (6) months </a:t>
            </a:r>
            <a:r>
              <a:rPr lang="en-US" sz="1200" b="1" dirty="0">
                <a:solidFill>
                  <a:schemeClr val="tx1"/>
                </a:solidFill>
                <a:latin typeface="Times New Roman" pitchFamily="18" charset="0"/>
                <a:cs typeface="Times New Roman" pitchFamily="18" charset="0"/>
              </a:rPr>
              <a:t>from the date of the individual's employment</a:t>
            </a:r>
            <a:r>
              <a:rPr lang="en-US" sz="1200" dirty="0">
                <a:solidFill>
                  <a:schemeClr val="tx1"/>
                </a:solidFill>
                <a:latin typeface="Times New Roman" pitchFamily="18" charset="0"/>
                <a:cs typeface="Times New Roman" pitchFamily="18" charset="0"/>
              </a:rPr>
              <a:t>.  </a:t>
            </a:r>
          </a:p>
          <a:p>
            <a:pPr marL="182880">
              <a:spcBef>
                <a:spcPts val="800"/>
              </a:spcBef>
            </a:pPr>
            <a:r>
              <a:rPr lang="en-US" sz="1200" dirty="0">
                <a:solidFill>
                  <a:schemeClr val="tx1"/>
                </a:solidFill>
                <a:latin typeface="Times New Roman" pitchFamily="18" charset="0"/>
                <a:cs typeface="Times New Roman" pitchFamily="18" charset="0"/>
              </a:rPr>
              <a:t>(c) </a:t>
            </a:r>
            <a:r>
              <a:rPr lang="en-US" sz="1200" b="1" u="sng" dirty="0">
                <a:solidFill>
                  <a:schemeClr val="tx1"/>
                </a:solidFill>
                <a:latin typeface="Times New Roman" pitchFamily="18" charset="0"/>
                <a:cs typeface="Times New Roman" pitchFamily="18" charset="0"/>
              </a:rPr>
              <a:t>Annually</a:t>
            </a:r>
            <a:r>
              <a:rPr lang="en-US" sz="1200" b="1" dirty="0">
                <a:solidFill>
                  <a:schemeClr val="tx1"/>
                </a:solidFill>
                <a:latin typeface="Times New Roman" pitchFamily="18" charset="0"/>
                <a:cs typeface="Times New Roman" pitchFamily="18" charset="0"/>
              </a:rPr>
              <a:t>, all state, county, or city service officers shall undergo a course of training … After a service officer has undergone this sustainment training and successfully passed a written test, the service officer shall be reaccredited to assist veterans for the following year.</a:t>
            </a:r>
          </a:p>
          <a:p>
            <a:pPr marL="182880">
              <a:spcBef>
                <a:spcPts val="800"/>
              </a:spcBef>
            </a:pPr>
            <a:r>
              <a:rPr lang="en-US" sz="1200" dirty="0">
                <a:solidFill>
                  <a:schemeClr val="tx1"/>
                </a:solidFill>
                <a:latin typeface="Times New Roman" pitchFamily="18" charset="0"/>
                <a:cs typeface="Times New Roman" pitchFamily="18" charset="0"/>
              </a:rPr>
              <a:t>(d) </a:t>
            </a:r>
            <a:r>
              <a:rPr lang="en-US" sz="1200" b="1" u="sng" dirty="0">
                <a:solidFill>
                  <a:schemeClr val="tx1"/>
                </a:solidFill>
                <a:latin typeface="Times New Roman" pitchFamily="18" charset="0"/>
                <a:cs typeface="Times New Roman" pitchFamily="18" charset="0"/>
              </a:rPr>
              <a:t>Not later than January 1, 2026</a:t>
            </a:r>
            <a:r>
              <a:rPr lang="en-US" sz="1200" dirty="0">
                <a:solidFill>
                  <a:schemeClr val="tx1"/>
                </a:solidFill>
                <a:latin typeface="Times New Roman" pitchFamily="18" charset="0"/>
                <a:cs typeface="Times New Roman" pitchFamily="18" charset="0"/>
              </a:rPr>
              <a:t>, the standards for accreditation approved by the commission must include: (</a:t>
            </a:r>
            <a:r>
              <a:rPr lang="en-US" sz="1200" i="1" dirty="0">
                <a:solidFill>
                  <a:schemeClr val="tx1"/>
                </a:solidFill>
                <a:latin typeface="Times New Roman" pitchFamily="18" charset="0"/>
                <a:cs typeface="Times New Roman" pitchFamily="18" charset="0"/>
              </a:rPr>
              <a:t>see next slide for details</a:t>
            </a:r>
            <a:r>
              <a:rPr lang="en-US" sz="1200" dirty="0">
                <a:solidFill>
                  <a:schemeClr val="tx1"/>
                </a:solidFill>
                <a:latin typeface="Times New Roman" pitchFamily="18" charset="0"/>
                <a:cs typeface="Times New Roman" pitchFamily="18" charset="0"/>
              </a:rPr>
              <a:t>).</a:t>
            </a:r>
            <a:endParaRPr lang="en-US" sz="1200" b="1" dirty="0">
              <a:solidFill>
                <a:schemeClr val="tx1"/>
              </a:solidFill>
              <a:latin typeface="Times New Roman" pitchFamily="18" charset="0"/>
              <a:cs typeface="Times New Roman" pitchFamily="18" charset="0"/>
            </a:endParaRPr>
          </a:p>
          <a:p>
            <a:pPr marL="182880">
              <a:spcBef>
                <a:spcPts val="800"/>
              </a:spcBef>
            </a:pPr>
            <a:r>
              <a:rPr lang="en-US" sz="1200" dirty="0">
                <a:solidFill>
                  <a:schemeClr val="tx1"/>
                </a:solidFill>
                <a:latin typeface="Times New Roman" pitchFamily="18" charset="0"/>
                <a:cs typeface="Times New Roman" pitchFamily="18" charset="0"/>
              </a:rPr>
              <a:t>(e) </a:t>
            </a:r>
            <a:r>
              <a:rPr lang="en-US" sz="1200" b="1" dirty="0">
                <a:solidFill>
                  <a:schemeClr val="tx1"/>
                </a:solidFill>
                <a:latin typeface="Times New Roman" pitchFamily="18" charset="0"/>
                <a:cs typeface="Times New Roman" pitchFamily="18" charset="0"/>
              </a:rPr>
              <a:t>The commission shall also develop protocols for revoking a service officer's accreditation </a:t>
            </a:r>
            <a:r>
              <a:rPr lang="en-US" sz="1200" dirty="0">
                <a:solidFill>
                  <a:schemeClr val="tx1"/>
                </a:solidFill>
                <a:latin typeface="Times New Roman" pitchFamily="18" charset="0"/>
                <a:cs typeface="Times New Roman" pitchFamily="18" charset="0"/>
              </a:rPr>
              <a:t>in the event the service officer is </a:t>
            </a:r>
            <a:r>
              <a:rPr lang="en-US" sz="1200" b="1" u="sng" dirty="0">
                <a:solidFill>
                  <a:schemeClr val="tx1"/>
                </a:solidFill>
                <a:latin typeface="Times New Roman" pitchFamily="18" charset="0"/>
                <a:cs typeface="Times New Roman" pitchFamily="18" charset="0"/>
              </a:rPr>
              <a:t>not compliant</a:t>
            </a:r>
            <a:r>
              <a:rPr lang="en-US" sz="1200" u="sng" dirty="0">
                <a:solidFill>
                  <a:schemeClr val="tx1"/>
                </a:solidFill>
                <a:latin typeface="Times New Roman" pitchFamily="18" charset="0"/>
                <a:cs typeface="Times New Roman" pitchFamily="18" charset="0"/>
              </a:rPr>
              <a:t> </a:t>
            </a:r>
            <a:r>
              <a:rPr lang="en-US" sz="1200" dirty="0">
                <a:solidFill>
                  <a:schemeClr val="tx1"/>
                </a:solidFill>
                <a:latin typeface="Times New Roman" pitchFamily="18" charset="0"/>
                <a:cs typeface="Times New Roman" pitchFamily="18" charset="0"/>
              </a:rPr>
              <a:t>with the requirements established in subsection (d).</a:t>
            </a:r>
            <a:endParaRPr lang="en-US" sz="1200" b="1" dirty="0">
              <a:solidFill>
                <a:schemeClr val="tx1"/>
              </a:solidFill>
              <a:latin typeface="Times New Roman" pitchFamily="18" charset="0"/>
              <a:cs typeface="Times New Roman" pitchFamily="18" charset="0"/>
            </a:endParaRPr>
          </a:p>
        </p:txBody>
      </p:sp>
      <p:sp>
        <p:nvSpPr>
          <p:cNvPr id="6" name="Rectangle 5">
            <a:extLst>
              <a:ext uri="{FF2B5EF4-FFF2-40B4-BE49-F238E27FC236}">
                <a16:creationId xmlns:a16="http://schemas.microsoft.com/office/drawing/2014/main" id="{76DB0163-ABF9-AA47-C97C-A240DEFA69BF}"/>
              </a:ext>
            </a:extLst>
          </p:cNvPr>
          <p:cNvSpPr/>
          <p:nvPr/>
        </p:nvSpPr>
        <p:spPr>
          <a:xfrm>
            <a:off x="4937905" y="1301725"/>
            <a:ext cx="4893250" cy="4939245"/>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Ins="182880" rtlCol="0" anchor="ctr"/>
          <a:lstStyle/>
          <a:p>
            <a:pPr algn="ctr">
              <a:spcBef>
                <a:spcPts val="1000"/>
              </a:spcBef>
            </a:pPr>
            <a:r>
              <a:rPr lang="en-US" b="1" dirty="0">
                <a:solidFill>
                  <a:srgbClr val="FFC000"/>
                </a:solidFill>
                <a:latin typeface="Times New Roman" pitchFamily="18" charset="0"/>
                <a:cs typeface="Times New Roman" pitchFamily="18" charset="0"/>
              </a:rPr>
              <a:t>Key Takeaways:</a:t>
            </a:r>
          </a:p>
          <a:p>
            <a:pPr marL="285750" indent="-285750">
              <a:spcBef>
                <a:spcPts val="1000"/>
              </a:spcBef>
              <a:buFont typeface="Arial" panose="020B0604020202020204" pitchFamily="34" charset="0"/>
              <a:buChar char="•"/>
            </a:pPr>
            <a:r>
              <a:rPr lang="en-US" b="1" dirty="0">
                <a:solidFill>
                  <a:schemeClr val="tx1"/>
                </a:solidFill>
                <a:latin typeface="Times New Roman" pitchFamily="18" charset="0"/>
                <a:cs typeface="Times New Roman" pitchFamily="18" charset="0"/>
              </a:rPr>
              <a:t>New hires have </a:t>
            </a:r>
            <a:r>
              <a:rPr lang="en-US" b="1" u="sng" dirty="0">
                <a:solidFill>
                  <a:schemeClr val="tx1"/>
                </a:solidFill>
                <a:latin typeface="Times New Roman" pitchFamily="18" charset="0"/>
                <a:cs typeface="Times New Roman" pitchFamily="18" charset="0"/>
              </a:rPr>
              <a:t>30 days</a:t>
            </a:r>
            <a:r>
              <a:rPr lang="en-US" b="1" dirty="0">
                <a:solidFill>
                  <a:schemeClr val="tx1"/>
                </a:solidFill>
                <a:latin typeface="Times New Roman" pitchFamily="18" charset="0"/>
                <a:cs typeface="Times New Roman" pitchFamily="18" charset="0"/>
              </a:rPr>
              <a:t> to attend new service officer orientation. </a:t>
            </a:r>
          </a:p>
          <a:p>
            <a:pPr marL="285750" indent="-285750">
              <a:spcBef>
                <a:spcPts val="1000"/>
              </a:spcBef>
              <a:buFont typeface="Arial" panose="020B0604020202020204" pitchFamily="34" charset="0"/>
              <a:buChar char="•"/>
            </a:pPr>
            <a:r>
              <a:rPr lang="en-US" b="1" dirty="0">
                <a:solidFill>
                  <a:schemeClr val="tx1"/>
                </a:solidFill>
                <a:latin typeface="Times New Roman" pitchFamily="18" charset="0"/>
                <a:cs typeface="Times New Roman" pitchFamily="18" charset="0"/>
              </a:rPr>
              <a:t>New hires have a </a:t>
            </a:r>
            <a:r>
              <a:rPr lang="en-US" b="1" u="sng" dirty="0">
                <a:solidFill>
                  <a:schemeClr val="tx1"/>
                </a:solidFill>
                <a:latin typeface="Times New Roman" pitchFamily="18" charset="0"/>
                <a:cs typeface="Times New Roman" pitchFamily="18" charset="0"/>
              </a:rPr>
              <a:t>6-month window</a:t>
            </a:r>
            <a:r>
              <a:rPr lang="en-US" b="1" dirty="0">
                <a:solidFill>
                  <a:schemeClr val="tx1"/>
                </a:solidFill>
                <a:latin typeface="Times New Roman" pitchFamily="18" charset="0"/>
                <a:cs typeface="Times New Roman" pitchFamily="18" charset="0"/>
              </a:rPr>
              <a:t> to obtain their accreditation from the department.</a:t>
            </a:r>
          </a:p>
          <a:p>
            <a:pPr marL="285750" indent="-285750">
              <a:spcBef>
                <a:spcPts val="1000"/>
              </a:spcBef>
              <a:buFont typeface="Arial" panose="020B0604020202020204" pitchFamily="34" charset="0"/>
              <a:buChar char="•"/>
            </a:pPr>
            <a:r>
              <a:rPr lang="en-US" b="1" dirty="0">
                <a:solidFill>
                  <a:schemeClr val="tx1"/>
                </a:solidFill>
                <a:latin typeface="Times New Roman" pitchFamily="18" charset="0"/>
                <a:cs typeface="Times New Roman" pitchFamily="18" charset="0"/>
              </a:rPr>
              <a:t>Service officers will undergo </a:t>
            </a:r>
            <a:r>
              <a:rPr lang="en-US" b="1" u="sng" dirty="0">
                <a:solidFill>
                  <a:schemeClr val="tx1"/>
                </a:solidFill>
                <a:latin typeface="Times New Roman" pitchFamily="18" charset="0"/>
                <a:cs typeface="Times New Roman" pitchFamily="18" charset="0"/>
              </a:rPr>
              <a:t>annual training</a:t>
            </a:r>
            <a:r>
              <a:rPr lang="en-US" b="1" dirty="0">
                <a:solidFill>
                  <a:schemeClr val="tx1"/>
                </a:solidFill>
                <a:latin typeface="Times New Roman" pitchFamily="18" charset="0"/>
                <a:cs typeface="Times New Roman" pitchFamily="18" charset="0"/>
              </a:rPr>
              <a:t> where they will be tested and obtain their </a:t>
            </a:r>
            <a:r>
              <a:rPr lang="en-US" b="1" u="sng" dirty="0">
                <a:solidFill>
                  <a:schemeClr val="tx1"/>
                </a:solidFill>
                <a:latin typeface="Times New Roman" pitchFamily="18" charset="0"/>
                <a:cs typeface="Times New Roman" pitchFamily="18" charset="0"/>
              </a:rPr>
              <a:t>accreditation for the following year.</a:t>
            </a:r>
          </a:p>
          <a:p>
            <a:pPr marL="285750" indent="-285750">
              <a:spcBef>
                <a:spcPts val="1000"/>
              </a:spcBef>
              <a:buFont typeface="Arial" panose="020B0604020202020204" pitchFamily="34" charset="0"/>
              <a:buChar char="•"/>
            </a:pPr>
            <a:r>
              <a:rPr lang="en-US" b="1" dirty="0">
                <a:solidFill>
                  <a:schemeClr val="tx1"/>
                </a:solidFill>
                <a:latin typeface="Times New Roman" pitchFamily="18" charset="0"/>
                <a:cs typeface="Times New Roman" pitchFamily="18" charset="0"/>
              </a:rPr>
              <a:t>By </a:t>
            </a:r>
            <a:r>
              <a:rPr lang="en-US" b="1" u="sng" dirty="0">
                <a:solidFill>
                  <a:schemeClr val="tx1"/>
                </a:solidFill>
                <a:latin typeface="Times New Roman" pitchFamily="18" charset="0"/>
                <a:cs typeface="Times New Roman" pitchFamily="18" charset="0"/>
              </a:rPr>
              <a:t>January 1, 2026</a:t>
            </a:r>
            <a:r>
              <a:rPr lang="en-US" b="1" dirty="0">
                <a:solidFill>
                  <a:schemeClr val="tx1"/>
                </a:solidFill>
                <a:latin typeface="Times New Roman" pitchFamily="18" charset="0"/>
                <a:cs typeface="Times New Roman" pitchFamily="18" charset="0"/>
              </a:rPr>
              <a:t>, standards for accreditation must be approved by the commission and protocols for noncompliance will be established.</a:t>
            </a:r>
          </a:p>
        </p:txBody>
      </p:sp>
      <p:sp>
        <p:nvSpPr>
          <p:cNvPr id="5" name="TextBox 4">
            <a:extLst>
              <a:ext uri="{FF2B5EF4-FFF2-40B4-BE49-F238E27FC236}">
                <a16:creationId xmlns:a16="http://schemas.microsoft.com/office/drawing/2014/main" id="{1159C339-AC95-0417-E017-2CDBF96319A6}"/>
              </a:ext>
            </a:extLst>
          </p:cNvPr>
          <p:cNvSpPr txBox="1"/>
          <p:nvPr/>
        </p:nvSpPr>
        <p:spPr>
          <a:xfrm>
            <a:off x="10351698" y="4986068"/>
            <a:ext cx="1397479" cy="646331"/>
          </a:xfrm>
          <a:prstGeom prst="rect">
            <a:avLst/>
          </a:prstGeom>
          <a:noFill/>
        </p:spPr>
        <p:txBody>
          <a:bodyPr wrap="square" rtlCol="0">
            <a:spAutoFit/>
          </a:bodyPr>
          <a:lstStyle/>
          <a:p>
            <a:pPr algn="ctr"/>
            <a:r>
              <a:rPr lang="en-US">
                <a:latin typeface="Times New Roman" pitchFamily="18" charset="0"/>
                <a:cs typeface="Times New Roman" pitchFamily="18" charset="0"/>
              </a:rPr>
              <a:t>Important Deadlines</a:t>
            </a:r>
          </a:p>
        </p:txBody>
      </p:sp>
      <p:pic>
        <p:nvPicPr>
          <p:cNvPr id="9" name="Graphic 8" descr="Bullseye with solid fill">
            <a:extLst>
              <a:ext uri="{FF2B5EF4-FFF2-40B4-BE49-F238E27FC236}">
                <a16:creationId xmlns:a16="http://schemas.microsoft.com/office/drawing/2014/main" id="{214062BD-2270-04F1-0C3A-D125ED89310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035040" y="1524268"/>
            <a:ext cx="434109" cy="434109"/>
          </a:xfrm>
          <a:prstGeom prst="rect">
            <a:avLst/>
          </a:prstGeom>
        </p:spPr>
      </p:pic>
    </p:spTree>
    <p:extLst>
      <p:ext uri="{BB962C8B-B14F-4D97-AF65-F5344CB8AC3E}">
        <p14:creationId xmlns:p14="http://schemas.microsoft.com/office/powerpoint/2010/main" val="149871340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B8FCB-84C8-5775-9218-FDD63D0B48C9}"/>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EA0D20FF-2638-6F50-BB52-CC7B09AE64E5}"/>
              </a:ext>
            </a:extLst>
          </p:cNvPr>
          <p:cNvSpPr>
            <a:spLocks noGrp="1"/>
          </p:cNvSpPr>
          <p:nvPr>
            <p:ph type="dt" sz="half" idx="10"/>
          </p:nvPr>
        </p:nvSpPr>
        <p:spPr/>
        <p:txBody>
          <a:bodyPr/>
          <a:lstStyle/>
          <a:p>
            <a:fld id="{F6E5A6EB-564C-4464-9A21-46E259796EF6}" type="datetime4">
              <a:rPr lang="en-US" smtClean="0"/>
              <a:t>July 15, 2025</a:t>
            </a:fld>
            <a:endParaRPr lang="en-US"/>
          </a:p>
        </p:txBody>
      </p:sp>
      <p:sp>
        <p:nvSpPr>
          <p:cNvPr id="7" name="Rectangle 6">
            <a:extLst>
              <a:ext uri="{FF2B5EF4-FFF2-40B4-BE49-F238E27FC236}">
                <a16:creationId xmlns:a16="http://schemas.microsoft.com/office/drawing/2014/main" id="{FF66080B-DA75-860A-EB23-2C971BAB41E8}"/>
              </a:ext>
            </a:extLst>
          </p:cNvPr>
          <p:cNvSpPr/>
          <p:nvPr/>
        </p:nvSpPr>
        <p:spPr>
          <a:xfrm>
            <a:off x="10065429" y="2630272"/>
            <a:ext cx="1896199" cy="3893193"/>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itle 1">
            <a:extLst>
              <a:ext uri="{FF2B5EF4-FFF2-40B4-BE49-F238E27FC236}">
                <a16:creationId xmlns:a16="http://schemas.microsoft.com/office/drawing/2014/main" id="{F0B05B06-45C5-2EEA-2D56-D807E18F472F}"/>
              </a:ext>
            </a:extLst>
          </p:cNvPr>
          <p:cNvSpPr txBox="1"/>
          <p:nvPr/>
        </p:nvSpPr>
        <p:spPr>
          <a:xfrm>
            <a:off x="9991556" y="2789549"/>
            <a:ext cx="2043944" cy="102332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2400">
                <a:solidFill>
                  <a:srgbClr val="FFC000"/>
                </a:solidFill>
                <a:latin typeface="Times New Roman" pitchFamily="18" charset="0"/>
                <a:cs typeface="Times New Roman" pitchFamily="18" charset="0"/>
              </a:rPr>
              <a:t>Standards for Accreditation Requirements</a:t>
            </a:r>
          </a:p>
        </p:txBody>
      </p:sp>
      <p:sp>
        <p:nvSpPr>
          <p:cNvPr id="3" name="Rectangle 1">
            <a:extLst>
              <a:ext uri="{FF2B5EF4-FFF2-40B4-BE49-F238E27FC236}">
                <a16:creationId xmlns:a16="http://schemas.microsoft.com/office/drawing/2014/main" id="{AFFE42A3-9865-F2CB-DB40-FFC3E10EE340}"/>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 name="Diagram 3">
            <a:extLst>
              <a:ext uri="{FF2B5EF4-FFF2-40B4-BE49-F238E27FC236}">
                <a16:creationId xmlns:a16="http://schemas.microsoft.com/office/drawing/2014/main" id="{1DB280CE-B62E-3077-74BA-A599942AC567}"/>
              </a:ext>
            </a:extLst>
          </p:cNvPr>
          <p:cNvGraphicFramePr/>
          <p:nvPr>
            <p:extLst>
              <p:ext uri="{D42A27DB-BD31-4B8C-83A1-F6EECF244321}">
                <p14:modId xmlns:p14="http://schemas.microsoft.com/office/powerpoint/2010/main" val="624834214"/>
              </p:ext>
            </p:extLst>
          </p:nvPr>
        </p:nvGraphicFramePr>
        <p:xfrm>
          <a:off x="728758" y="983411"/>
          <a:ext cx="905256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59839582-4A60-B8BB-333B-6B569CC23E2E}"/>
              </a:ext>
            </a:extLst>
          </p:cNvPr>
          <p:cNvSpPr txBox="1"/>
          <p:nvPr/>
        </p:nvSpPr>
        <p:spPr>
          <a:xfrm>
            <a:off x="10224211" y="4206367"/>
            <a:ext cx="1578634" cy="1923604"/>
          </a:xfrm>
          <a:prstGeom prst="rect">
            <a:avLst/>
          </a:prstGeom>
          <a:noFill/>
        </p:spPr>
        <p:txBody>
          <a:bodyPr wrap="square" rtlCol="0">
            <a:spAutoFit/>
          </a:bodyPr>
          <a:lstStyle/>
          <a:p>
            <a:pPr algn="ctr"/>
            <a:r>
              <a:rPr lang="en-US" sz="1700">
                <a:latin typeface="Times New Roman" pitchFamily="18" charset="0"/>
                <a:cs typeface="Times New Roman" pitchFamily="18" charset="0"/>
              </a:rPr>
              <a:t>Standards must be approved by the commission by January 1st, 2026, and include the following:</a:t>
            </a:r>
          </a:p>
        </p:txBody>
      </p:sp>
    </p:spTree>
    <p:extLst>
      <p:ext uri="{BB962C8B-B14F-4D97-AF65-F5344CB8AC3E}">
        <p14:creationId xmlns:p14="http://schemas.microsoft.com/office/powerpoint/2010/main" val="383671364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9BE78E-821A-1D94-AD05-602BCA8E291D}"/>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D73EF96F-D83B-1641-D9EA-9B1FFA4EA397}"/>
              </a:ext>
            </a:extLst>
          </p:cNvPr>
          <p:cNvSpPr>
            <a:spLocks noGrp="1"/>
          </p:cNvSpPr>
          <p:nvPr>
            <p:ph type="dt" sz="half" idx="10"/>
          </p:nvPr>
        </p:nvSpPr>
        <p:spPr/>
        <p:txBody>
          <a:bodyPr/>
          <a:lstStyle/>
          <a:p>
            <a:fld id="{F6E5A6EB-564C-4464-9A21-46E259796EF6}" type="datetime4">
              <a:rPr lang="en-US" smtClean="0"/>
              <a:t>July 15, 2025</a:t>
            </a:fld>
            <a:endParaRPr lang="en-US"/>
          </a:p>
        </p:txBody>
      </p:sp>
      <p:sp>
        <p:nvSpPr>
          <p:cNvPr id="7" name="Rectangle 6">
            <a:extLst>
              <a:ext uri="{FF2B5EF4-FFF2-40B4-BE49-F238E27FC236}">
                <a16:creationId xmlns:a16="http://schemas.microsoft.com/office/drawing/2014/main" id="{8621E969-0D3C-6F53-B479-FC6966F06C02}"/>
              </a:ext>
            </a:extLst>
          </p:cNvPr>
          <p:cNvSpPr/>
          <p:nvPr/>
        </p:nvSpPr>
        <p:spPr>
          <a:xfrm>
            <a:off x="10065429" y="2630272"/>
            <a:ext cx="1896199" cy="3893193"/>
          </a:xfrm>
          <a:prstGeom prst="rect">
            <a:avLst/>
          </a:prstGeom>
          <a:solidFill>
            <a:srgbClr val="00206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8" name="Title 1">
            <a:extLst>
              <a:ext uri="{FF2B5EF4-FFF2-40B4-BE49-F238E27FC236}">
                <a16:creationId xmlns:a16="http://schemas.microsoft.com/office/drawing/2014/main" id="{B4B2565A-E7CB-3C67-31B8-C2A99A418B08}"/>
              </a:ext>
            </a:extLst>
          </p:cNvPr>
          <p:cNvSpPr txBox="1"/>
          <p:nvPr/>
        </p:nvSpPr>
        <p:spPr>
          <a:xfrm>
            <a:off x="9991556" y="3553543"/>
            <a:ext cx="2043944" cy="102332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2400" dirty="0">
                <a:solidFill>
                  <a:srgbClr val="FFC000"/>
                </a:solidFill>
                <a:latin typeface="Times New Roman" pitchFamily="18" charset="0"/>
                <a:cs typeface="Times New Roman" pitchFamily="18" charset="0"/>
              </a:rPr>
              <a:t>Examples of Performance Indicators</a:t>
            </a:r>
          </a:p>
        </p:txBody>
      </p:sp>
      <p:sp>
        <p:nvSpPr>
          <p:cNvPr id="3" name="Rectangle 1">
            <a:extLst>
              <a:ext uri="{FF2B5EF4-FFF2-40B4-BE49-F238E27FC236}">
                <a16:creationId xmlns:a16="http://schemas.microsoft.com/office/drawing/2014/main" id="{C26B8306-1242-C10B-4B9D-43AA9E25034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Diagram 4">
            <a:extLst>
              <a:ext uri="{FF2B5EF4-FFF2-40B4-BE49-F238E27FC236}">
                <a16:creationId xmlns:a16="http://schemas.microsoft.com/office/drawing/2014/main" id="{821F75B9-2173-0C05-9CF3-9C89BCA12CFE}"/>
              </a:ext>
            </a:extLst>
          </p:cNvPr>
          <p:cNvGraphicFramePr/>
          <p:nvPr>
            <p:extLst>
              <p:ext uri="{D42A27DB-BD31-4B8C-83A1-F6EECF244321}">
                <p14:modId xmlns:p14="http://schemas.microsoft.com/office/powerpoint/2010/main" val="2645317506"/>
              </p:ext>
            </p:extLst>
          </p:nvPr>
        </p:nvGraphicFramePr>
        <p:xfrm>
          <a:off x="-551115" y="1442423"/>
          <a:ext cx="10775326" cy="39731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3067368"/>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3.10.0.957"/>
  <p:tag name="AS_RELEASE_DATE" val="2023.07.31"/>
  <p:tag name="AS_TITLE" val="Aspose.Slides for Java"/>
  <p:tag name="AS_VERSION" val="23.7"/>
</p:tagLst>
</file>

<file path=ppt/theme/theme1.xml><?xml version="1.0" encoding="utf-8"?>
<a:theme xmlns:a="http://schemas.openxmlformats.org/drawingml/2006/main" name="IDVA Theme">
  <a:themeElements>
    <a:clrScheme name="IDVA Master">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 Master 3.o" id="{2B8D93E7-0188-4955-840F-E97FD6EFD601}" vid="{0CD68D60-03B4-455F-8E56-B340A45EC7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50719CA8A160C40B079F7A9C280773A" ma:contentTypeVersion="15" ma:contentTypeDescription="Create a new document." ma:contentTypeScope="" ma:versionID="b8edbc9acaad6dad6206f8d7cde7e7f2">
  <xsd:schema xmlns:xsd="http://www.w3.org/2001/XMLSchema" xmlns:xs="http://www.w3.org/2001/XMLSchema" xmlns:p="http://schemas.microsoft.com/office/2006/metadata/properties" xmlns:ns2="6e3d3011-4b58-4b4e-a30d-9846d396ea1f" xmlns:ns3="785e2215-2ffe-4404-bfd3-51cb09dd6522" targetNamespace="http://schemas.microsoft.com/office/2006/metadata/properties" ma:root="true" ma:fieldsID="60115c562e0fb33f1bab3be124bc8582" ns2:_="" ns3:_="">
    <xsd:import namespace="6e3d3011-4b58-4b4e-a30d-9846d396ea1f"/>
    <xsd:import namespace="785e2215-2ffe-4404-bfd3-51cb09dd652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3d3011-4b58-4b4e-a30d-9846d396ea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2675d46-00a0-495e-b90c-e7abf5d36b7d"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85e2215-2ffe-4404-bfd3-51cb09dd65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21c2db27-82e0-45e3-9eff-22380499ef49}" ma:internalName="TaxCatchAll" ma:showField="CatchAllData" ma:web="785e2215-2ffe-4404-bfd3-51cb09dd65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e3d3011-4b58-4b4e-a30d-9846d396ea1f">
      <Terms xmlns="http://schemas.microsoft.com/office/infopath/2007/PartnerControls"/>
    </lcf76f155ced4ddcb4097134ff3c332f>
    <TaxCatchAll xmlns="785e2215-2ffe-4404-bfd3-51cb09dd6522" xsi:nil="true"/>
  </documentManagement>
</p:properties>
</file>

<file path=customXml/itemProps1.xml><?xml version="1.0" encoding="utf-8"?>
<ds:datastoreItem xmlns:ds="http://schemas.openxmlformats.org/officeDocument/2006/customXml" ds:itemID="{816075E6-518B-466C-B49E-C322AA9D4706}">
  <ds:schemaRefs>
    <ds:schemaRef ds:uri="http://schemas.microsoft.com/sharepoint/v3/contenttype/forms"/>
  </ds:schemaRefs>
</ds:datastoreItem>
</file>

<file path=customXml/itemProps2.xml><?xml version="1.0" encoding="utf-8"?>
<ds:datastoreItem xmlns:ds="http://schemas.openxmlformats.org/officeDocument/2006/customXml" ds:itemID="{4AC1E3B0-1827-415E-A8EF-2909E2077D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3d3011-4b58-4b4e-a30d-9846d396ea1f"/>
    <ds:schemaRef ds:uri="785e2215-2ffe-4404-bfd3-51cb09dd65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C3DE964-0F3A-4827-B322-9B50BA38F620}">
  <ds:schemaRefs>
    <ds:schemaRef ds:uri="785e2215-2ffe-4404-bfd3-51cb09dd6522"/>
    <ds:schemaRef ds:uri="http://www.w3.org/XML/1998/namespace"/>
    <ds:schemaRef ds:uri="http://purl.org/dc/dcmitype/"/>
    <ds:schemaRef ds:uri="6e3d3011-4b58-4b4e-a30d-9846d396ea1f"/>
    <ds:schemaRef ds:uri="http://schemas.microsoft.com/office/2006/documentManagement/types"/>
    <ds:schemaRef ds:uri="http://schemas.openxmlformats.org/package/2006/metadata/core-properties"/>
    <ds:schemaRef ds:uri="http://schemas.microsoft.com/office/infopath/2007/PartnerControls"/>
    <ds:schemaRef ds:uri="http://schemas.microsoft.com/office/2006/metadata/properties"/>
    <ds:schemaRef ds:uri="http://purl.org/dc/terms/"/>
    <ds:schemaRef ds:uri="http://purl.org/dc/elements/1.1/"/>
  </ds:schemaRefs>
</ds:datastoreItem>
</file>

<file path=docMetadata/LabelInfo.xml><?xml version="1.0" encoding="utf-8"?>
<clbl:labelList xmlns:clbl="http://schemas.microsoft.com/office/2020/mipLabelMetadata">
  <clbl:label id="{2199bfba-a409-4f13-b0c4-18b45933d88d}" enabled="0" method="" siteId="{2199bfba-a409-4f13-b0c4-18b45933d88d}" removed="1"/>
</clbl:labelList>
</file>

<file path=docProps/app.xml><?xml version="1.0" encoding="utf-8"?>
<Properties xmlns="http://schemas.openxmlformats.org/officeDocument/2006/extended-properties" xmlns:vt="http://schemas.openxmlformats.org/officeDocument/2006/docPropsVTypes">
  <Template>Long Form State Benefits 2021</Template>
  <TotalTime>7935</TotalTime>
  <Words>1196</Words>
  <Application>Microsoft Office PowerPoint</Application>
  <PresentationFormat>Widescreen</PresentationFormat>
  <Paragraphs>90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IDVA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Devito, Joseph</dc:creator>
  <cp:lastModifiedBy>Evans, Lesley</cp:lastModifiedBy>
  <cp:revision>39</cp:revision>
  <dcterms:created xsi:type="dcterms:W3CDTF">2021-06-25T18:19:13Z</dcterms:created>
  <dcterms:modified xsi:type="dcterms:W3CDTF">2025-07-15T19:22:44Z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0x010100B50719CA8A160C40B079F7A9C280773A</vt:lpwstr>
  </property>
  <property fmtid="{D5CDD505-2E9C-101B-9397-08002B2CF9AE}" pid="3" name="MediaServiceImageTags">
    <vt:lpwstr/>
  </property>
</Properties>
</file>