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3" r:id="rId2"/>
    <p:sldId id="260" r:id="rId3"/>
    <p:sldId id="261" r:id="rId4"/>
    <p:sldId id="262" r:id="rId5"/>
    <p:sldId id="264" r:id="rId6"/>
    <p:sldId id="265" r:id="rId7"/>
    <p:sldId id="266" r:id="rId8"/>
    <p:sldId id="268" r:id="rId9"/>
    <p:sldId id="267" r:id="rId10"/>
    <p:sldId id="269" r:id="rId11"/>
    <p:sldId id="270" r:id="rId12"/>
    <p:sldId id="272" r:id="rId13"/>
    <p:sldId id="273"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C50"/>
    <a:srgbClr val="0A32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E49140-EFB9-43F1-9E22-A0145BD30C21}" v="38" dt="2025-06-03T18:34:29.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9"/>
    <p:restoredTop sz="87779" autoAdjust="0"/>
  </p:normalViewPr>
  <p:slideViewPr>
    <p:cSldViewPr snapToGrid="0" snapToObjects="1">
      <p:cViewPr varScale="1">
        <p:scale>
          <a:sx n="55" d="100"/>
          <a:sy n="55" d="100"/>
        </p:scale>
        <p:origin x="12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gham, Travis D" userId="40f9fbbe-5288-4b5b-b4dc-c71056170ccc" providerId="ADAL" clId="{71E49140-EFB9-43F1-9E22-A0145BD30C21}"/>
    <pc:docChg chg="undo custSel addSld delSld modSld sldOrd">
      <pc:chgData name="Higham, Travis D" userId="40f9fbbe-5288-4b5b-b4dc-c71056170ccc" providerId="ADAL" clId="{71E49140-EFB9-43F1-9E22-A0145BD30C21}" dt="2025-06-03T18:39:58.770" v="7567" actId="20577"/>
      <pc:docMkLst>
        <pc:docMk/>
      </pc:docMkLst>
      <pc:sldChg chg="addSp modSp mod">
        <pc:chgData name="Higham, Travis D" userId="40f9fbbe-5288-4b5b-b4dc-c71056170ccc" providerId="ADAL" clId="{71E49140-EFB9-43F1-9E22-A0145BD30C21}" dt="2025-05-28T13:38:04.206" v="6155" actId="1076"/>
        <pc:sldMkLst>
          <pc:docMk/>
          <pc:sldMk cId="4284604963" sldId="260"/>
        </pc:sldMkLst>
        <pc:spChg chg="add mod">
          <ac:chgData name="Higham, Travis D" userId="40f9fbbe-5288-4b5b-b4dc-c71056170ccc" providerId="ADAL" clId="{71E49140-EFB9-43F1-9E22-A0145BD30C21}" dt="2025-05-28T13:38:04.206" v="6155" actId="1076"/>
          <ac:spMkLst>
            <pc:docMk/>
            <pc:sldMk cId="4284604963" sldId="260"/>
            <ac:spMk id="2" creationId="{874B056F-A39B-A88B-2AEC-DCA3797A8585}"/>
          </ac:spMkLst>
        </pc:spChg>
        <pc:spChg chg="mod">
          <ac:chgData name="Higham, Travis D" userId="40f9fbbe-5288-4b5b-b4dc-c71056170ccc" providerId="ADAL" clId="{71E49140-EFB9-43F1-9E22-A0145BD30C21}" dt="2025-05-27T16:26:03.756" v="59" actId="20577"/>
          <ac:spMkLst>
            <pc:docMk/>
            <pc:sldMk cId="4284604963" sldId="260"/>
            <ac:spMk id="4" creationId="{1F4EC07F-0DB4-B64C-B499-C1102A4D5D70}"/>
          </ac:spMkLst>
        </pc:spChg>
      </pc:sldChg>
      <pc:sldChg chg="addSp delSp modSp new mod">
        <pc:chgData name="Higham, Travis D" userId="40f9fbbe-5288-4b5b-b4dc-c71056170ccc" providerId="ADAL" clId="{71E49140-EFB9-43F1-9E22-A0145BD30C21}" dt="2025-05-28T15:04:25.841" v="6162" actId="1076"/>
        <pc:sldMkLst>
          <pc:docMk/>
          <pc:sldMk cId="3657541638" sldId="261"/>
        </pc:sldMkLst>
        <pc:spChg chg="mod">
          <ac:chgData name="Higham, Travis D" userId="40f9fbbe-5288-4b5b-b4dc-c71056170ccc" providerId="ADAL" clId="{71E49140-EFB9-43F1-9E22-A0145BD30C21}" dt="2025-05-27T16:29:03.983" v="76" actId="20577"/>
          <ac:spMkLst>
            <pc:docMk/>
            <pc:sldMk cId="3657541638" sldId="261"/>
            <ac:spMk id="2" creationId="{DAC2E67C-CDDF-DAA1-29DB-56422E4BAE37}"/>
          </ac:spMkLst>
        </pc:spChg>
        <pc:spChg chg="add del mod">
          <ac:chgData name="Higham, Travis D" userId="40f9fbbe-5288-4b5b-b4dc-c71056170ccc" providerId="ADAL" clId="{71E49140-EFB9-43F1-9E22-A0145BD30C21}" dt="2025-05-27T16:43:09.710" v="564" actId="20577"/>
          <ac:spMkLst>
            <pc:docMk/>
            <pc:sldMk cId="3657541638" sldId="261"/>
            <ac:spMk id="4" creationId="{02BDFE11-E224-9C73-8F5D-2447EA588912}"/>
          </ac:spMkLst>
        </pc:spChg>
        <pc:spChg chg="add del mod">
          <ac:chgData name="Higham, Travis D" userId="40f9fbbe-5288-4b5b-b4dc-c71056170ccc" providerId="ADAL" clId="{71E49140-EFB9-43F1-9E22-A0145BD30C21}" dt="2025-05-28T15:04:25.841" v="6162" actId="1076"/>
          <ac:spMkLst>
            <pc:docMk/>
            <pc:sldMk cId="3657541638" sldId="261"/>
            <ac:spMk id="6" creationId="{83329C4F-0C76-FA42-D26B-61568AEBE99C}"/>
          </ac:spMkLst>
        </pc:spChg>
      </pc:sldChg>
      <pc:sldChg chg="addSp delSp modSp new mod">
        <pc:chgData name="Higham, Travis D" userId="40f9fbbe-5288-4b5b-b4dc-c71056170ccc" providerId="ADAL" clId="{71E49140-EFB9-43F1-9E22-A0145BD30C21}" dt="2025-05-28T13:56:05.615" v="6159" actId="20577"/>
        <pc:sldMkLst>
          <pc:docMk/>
          <pc:sldMk cId="3305713179" sldId="262"/>
        </pc:sldMkLst>
        <pc:spChg chg="mod">
          <ac:chgData name="Higham, Travis D" userId="40f9fbbe-5288-4b5b-b4dc-c71056170ccc" providerId="ADAL" clId="{71E49140-EFB9-43F1-9E22-A0145BD30C21}" dt="2025-05-27T17:26:27.519" v="791" actId="20577"/>
          <ac:spMkLst>
            <pc:docMk/>
            <pc:sldMk cId="3305713179" sldId="262"/>
            <ac:spMk id="2" creationId="{2C5AB4B9-9B21-4F24-61FE-7322E38015F2}"/>
          </ac:spMkLst>
        </pc:spChg>
        <pc:spChg chg="add mod">
          <ac:chgData name="Higham, Travis D" userId="40f9fbbe-5288-4b5b-b4dc-c71056170ccc" providerId="ADAL" clId="{71E49140-EFB9-43F1-9E22-A0145BD30C21}" dt="2025-05-28T13:56:05.615" v="6159" actId="20577"/>
          <ac:spMkLst>
            <pc:docMk/>
            <pc:sldMk cId="3305713179" sldId="262"/>
            <ac:spMk id="4" creationId="{50B42BEC-51D9-C2D0-F50C-D15C567DFC10}"/>
          </ac:spMkLst>
        </pc:spChg>
      </pc:sldChg>
      <pc:sldChg chg="new del ord">
        <pc:chgData name="Higham, Travis D" userId="40f9fbbe-5288-4b5b-b4dc-c71056170ccc" providerId="ADAL" clId="{71E49140-EFB9-43F1-9E22-A0145BD30C21}" dt="2025-05-27T17:40:29.648" v="1379" actId="2696"/>
        <pc:sldMkLst>
          <pc:docMk/>
          <pc:sldMk cId="1500345871" sldId="263"/>
        </pc:sldMkLst>
      </pc:sldChg>
      <pc:sldChg chg="addSp modSp new mod ord">
        <pc:chgData name="Higham, Travis D" userId="40f9fbbe-5288-4b5b-b4dc-c71056170ccc" providerId="ADAL" clId="{71E49140-EFB9-43F1-9E22-A0145BD30C21}" dt="2025-05-27T18:37:20.059" v="3254" actId="20577"/>
        <pc:sldMkLst>
          <pc:docMk/>
          <pc:sldMk cId="3524567930" sldId="263"/>
        </pc:sldMkLst>
        <pc:spChg chg="mod">
          <ac:chgData name="Higham, Travis D" userId="40f9fbbe-5288-4b5b-b4dc-c71056170ccc" providerId="ADAL" clId="{71E49140-EFB9-43F1-9E22-A0145BD30C21}" dt="2025-05-27T17:46:07.309" v="1605" actId="113"/>
          <ac:spMkLst>
            <pc:docMk/>
            <pc:sldMk cId="3524567930" sldId="263"/>
            <ac:spMk id="2" creationId="{DC9D9281-3CB1-9392-C72B-D8D28EA5D1F9}"/>
          </ac:spMkLst>
        </pc:spChg>
        <pc:spChg chg="add mod">
          <ac:chgData name="Higham, Travis D" userId="40f9fbbe-5288-4b5b-b4dc-c71056170ccc" providerId="ADAL" clId="{71E49140-EFB9-43F1-9E22-A0145BD30C21}" dt="2025-05-27T18:37:20.059" v="3254" actId="20577"/>
          <ac:spMkLst>
            <pc:docMk/>
            <pc:sldMk cId="3524567930" sldId="263"/>
            <ac:spMk id="3" creationId="{05324063-04BB-EE67-4931-6D1E55E97E12}"/>
          </ac:spMkLst>
        </pc:spChg>
      </pc:sldChg>
      <pc:sldChg chg="addSp modSp new del mod">
        <pc:chgData name="Higham, Travis D" userId="40f9fbbe-5288-4b5b-b4dc-c71056170ccc" providerId="ADAL" clId="{71E49140-EFB9-43F1-9E22-A0145BD30C21}" dt="2025-05-27T18:02:06.856" v="2099" actId="2696"/>
        <pc:sldMkLst>
          <pc:docMk/>
          <pc:sldMk cId="1353885592" sldId="264"/>
        </pc:sldMkLst>
      </pc:sldChg>
      <pc:sldChg chg="addSp delSp modSp new mod">
        <pc:chgData name="Higham, Travis D" userId="40f9fbbe-5288-4b5b-b4dc-c71056170ccc" providerId="ADAL" clId="{71E49140-EFB9-43F1-9E22-A0145BD30C21}" dt="2025-05-27T18:28:47.182" v="3088" actId="20577"/>
        <pc:sldMkLst>
          <pc:docMk/>
          <pc:sldMk cId="1709465322" sldId="264"/>
        </pc:sldMkLst>
        <pc:spChg chg="add mod">
          <ac:chgData name="Higham, Travis D" userId="40f9fbbe-5288-4b5b-b4dc-c71056170ccc" providerId="ADAL" clId="{71E49140-EFB9-43F1-9E22-A0145BD30C21}" dt="2025-05-27T18:03:00.543" v="2151" actId="255"/>
          <ac:spMkLst>
            <pc:docMk/>
            <pc:sldMk cId="1709465322" sldId="264"/>
            <ac:spMk id="3" creationId="{32629E98-E975-B039-4B51-CAF9084A71FC}"/>
          </ac:spMkLst>
        </pc:spChg>
        <pc:spChg chg="add mod">
          <ac:chgData name="Higham, Travis D" userId="40f9fbbe-5288-4b5b-b4dc-c71056170ccc" providerId="ADAL" clId="{71E49140-EFB9-43F1-9E22-A0145BD30C21}" dt="2025-05-27T18:28:47.182" v="3088" actId="20577"/>
          <ac:spMkLst>
            <pc:docMk/>
            <pc:sldMk cId="1709465322" sldId="264"/>
            <ac:spMk id="4" creationId="{809E822B-6005-62DC-0CDF-81EAA6046C41}"/>
          </ac:spMkLst>
        </pc:spChg>
      </pc:sldChg>
      <pc:sldChg chg="addSp delSp modSp new mod">
        <pc:chgData name="Higham, Travis D" userId="40f9fbbe-5288-4b5b-b4dc-c71056170ccc" providerId="ADAL" clId="{71E49140-EFB9-43F1-9E22-A0145BD30C21}" dt="2025-05-27T18:34:34.392" v="3196" actId="113"/>
        <pc:sldMkLst>
          <pc:docMk/>
          <pc:sldMk cId="2502723305" sldId="265"/>
        </pc:sldMkLst>
        <pc:spChg chg="add mod">
          <ac:chgData name="Higham, Travis D" userId="40f9fbbe-5288-4b5b-b4dc-c71056170ccc" providerId="ADAL" clId="{71E49140-EFB9-43F1-9E22-A0145BD30C21}" dt="2025-05-27T18:29:49.526" v="3139" actId="255"/>
          <ac:spMkLst>
            <pc:docMk/>
            <pc:sldMk cId="2502723305" sldId="265"/>
            <ac:spMk id="2" creationId="{68A24B85-2161-6C8C-F3BB-E0443BD3B10E}"/>
          </ac:spMkLst>
        </pc:spChg>
        <pc:spChg chg="add mod">
          <ac:chgData name="Higham, Travis D" userId="40f9fbbe-5288-4b5b-b4dc-c71056170ccc" providerId="ADAL" clId="{71E49140-EFB9-43F1-9E22-A0145BD30C21}" dt="2025-05-27T18:34:34.392" v="3196" actId="113"/>
          <ac:spMkLst>
            <pc:docMk/>
            <pc:sldMk cId="2502723305" sldId="265"/>
            <ac:spMk id="4" creationId="{F06975BB-FC85-1FF4-8B14-DB8445B870BB}"/>
          </ac:spMkLst>
        </pc:spChg>
      </pc:sldChg>
      <pc:sldChg chg="addSp delSp modSp new mod">
        <pc:chgData name="Higham, Travis D" userId="40f9fbbe-5288-4b5b-b4dc-c71056170ccc" providerId="ADAL" clId="{71E49140-EFB9-43F1-9E22-A0145BD30C21}" dt="2025-05-28T15:07:21.714" v="6251" actId="20577"/>
        <pc:sldMkLst>
          <pc:docMk/>
          <pc:sldMk cId="1086565698" sldId="266"/>
        </pc:sldMkLst>
        <pc:spChg chg="add mod">
          <ac:chgData name="Higham, Travis D" userId="40f9fbbe-5288-4b5b-b4dc-c71056170ccc" providerId="ADAL" clId="{71E49140-EFB9-43F1-9E22-A0145BD30C21}" dt="2025-05-27T18:43:17.343" v="3342" actId="255"/>
          <ac:spMkLst>
            <pc:docMk/>
            <pc:sldMk cId="1086565698" sldId="266"/>
            <ac:spMk id="2" creationId="{683885B1-07A9-18C7-FA2A-79F8E2050CF1}"/>
          </ac:spMkLst>
        </pc:spChg>
        <pc:spChg chg="add mod">
          <ac:chgData name="Higham, Travis D" userId="40f9fbbe-5288-4b5b-b4dc-c71056170ccc" providerId="ADAL" clId="{71E49140-EFB9-43F1-9E22-A0145BD30C21}" dt="2025-05-28T15:07:21.714" v="6251" actId="20577"/>
          <ac:spMkLst>
            <pc:docMk/>
            <pc:sldMk cId="1086565698" sldId="266"/>
            <ac:spMk id="4" creationId="{FA875250-C1CE-673D-3F31-A6497DA0EF6D}"/>
          </ac:spMkLst>
        </pc:spChg>
      </pc:sldChg>
      <pc:sldChg chg="addSp modSp new mod">
        <pc:chgData name="Higham, Travis D" userId="40f9fbbe-5288-4b5b-b4dc-c71056170ccc" providerId="ADAL" clId="{71E49140-EFB9-43F1-9E22-A0145BD30C21}" dt="2025-05-28T17:21:54.468" v="7011" actId="313"/>
        <pc:sldMkLst>
          <pc:docMk/>
          <pc:sldMk cId="3392613770" sldId="267"/>
        </pc:sldMkLst>
        <pc:spChg chg="add mod">
          <ac:chgData name="Higham, Travis D" userId="40f9fbbe-5288-4b5b-b4dc-c71056170ccc" providerId="ADAL" clId="{71E49140-EFB9-43F1-9E22-A0145BD30C21}" dt="2025-05-28T12:47:06.207" v="4756" actId="255"/>
          <ac:spMkLst>
            <pc:docMk/>
            <pc:sldMk cId="3392613770" sldId="267"/>
            <ac:spMk id="2" creationId="{4CFC219A-9C65-7D3C-7246-89DAC8E64C18}"/>
          </ac:spMkLst>
        </pc:spChg>
        <pc:spChg chg="add mod">
          <ac:chgData name="Higham, Travis D" userId="40f9fbbe-5288-4b5b-b4dc-c71056170ccc" providerId="ADAL" clId="{71E49140-EFB9-43F1-9E22-A0145BD30C21}" dt="2025-05-28T17:21:54.468" v="7011" actId="313"/>
          <ac:spMkLst>
            <pc:docMk/>
            <pc:sldMk cId="3392613770" sldId="267"/>
            <ac:spMk id="3" creationId="{E9688354-3CB2-6A49-0BB9-187634EA8B0E}"/>
          </ac:spMkLst>
        </pc:spChg>
      </pc:sldChg>
      <pc:sldChg chg="addSp modSp new mod">
        <pc:chgData name="Higham, Travis D" userId="40f9fbbe-5288-4b5b-b4dc-c71056170ccc" providerId="ADAL" clId="{71E49140-EFB9-43F1-9E22-A0145BD30C21}" dt="2025-05-28T12:53:38.533" v="5259" actId="1076"/>
        <pc:sldMkLst>
          <pc:docMk/>
          <pc:sldMk cId="3837920511" sldId="268"/>
        </pc:sldMkLst>
        <pc:spChg chg="add mod">
          <ac:chgData name="Higham, Travis D" userId="40f9fbbe-5288-4b5b-b4dc-c71056170ccc" providerId="ADAL" clId="{71E49140-EFB9-43F1-9E22-A0145BD30C21}" dt="2025-05-28T12:53:38.533" v="5259" actId="1076"/>
          <ac:spMkLst>
            <pc:docMk/>
            <pc:sldMk cId="3837920511" sldId="268"/>
            <ac:spMk id="2" creationId="{B231F172-A78B-2F7D-83FB-3238C3BB8C9B}"/>
          </ac:spMkLst>
        </pc:spChg>
      </pc:sldChg>
      <pc:sldChg chg="addSp delSp modSp new mod">
        <pc:chgData name="Higham, Travis D" userId="40f9fbbe-5288-4b5b-b4dc-c71056170ccc" providerId="ADAL" clId="{71E49140-EFB9-43F1-9E22-A0145BD30C21}" dt="2025-05-28T15:11:50.434" v="6436" actId="20577"/>
        <pc:sldMkLst>
          <pc:docMk/>
          <pc:sldMk cId="1781764710" sldId="269"/>
        </pc:sldMkLst>
        <pc:spChg chg="add mod">
          <ac:chgData name="Higham, Travis D" userId="40f9fbbe-5288-4b5b-b4dc-c71056170ccc" providerId="ADAL" clId="{71E49140-EFB9-43F1-9E22-A0145BD30C21}" dt="2025-05-28T12:56:19.248" v="5274" actId="20577"/>
          <ac:spMkLst>
            <pc:docMk/>
            <pc:sldMk cId="1781764710" sldId="269"/>
            <ac:spMk id="3" creationId="{FCEBCB2D-AD92-7416-3A20-DBD6E307C84C}"/>
          </ac:spMkLst>
        </pc:spChg>
        <pc:spChg chg="add mod">
          <ac:chgData name="Higham, Travis D" userId="40f9fbbe-5288-4b5b-b4dc-c71056170ccc" providerId="ADAL" clId="{71E49140-EFB9-43F1-9E22-A0145BD30C21}" dt="2025-05-28T15:11:50.434" v="6436" actId="20577"/>
          <ac:spMkLst>
            <pc:docMk/>
            <pc:sldMk cId="1781764710" sldId="269"/>
            <ac:spMk id="4" creationId="{9C1B00B8-9794-2535-F3A7-3F40E7AA1914}"/>
          </ac:spMkLst>
        </pc:spChg>
      </pc:sldChg>
      <pc:sldChg chg="new del">
        <pc:chgData name="Higham, Travis D" userId="40f9fbbe-5288-4b5b-b4dc-c71056170ccc" providerId="ADAL" clId="{71E49140-EFB9-43F1-9E22-A0145BD30C21}" dt="2025-05-28T12:55:06.115" v="5261" actId="2696"/>
        <pc:sldMkLst>
          <pc:docMk/>
          <pc:sldMk cId="4083475744" sldId="269"/>
        </pc:sldMkLst>
      </pc:sldChg>
      <pc:sldChg chg="addSp modSp new mod">
        <pc:chgData name="Higham, Travis D" userId="40f9fbbe-5288-4b5b-b4dc-c71056170ccc" providerId="ADAL" clId="{71E49140-EFB9-43F1-9E22-A0145BD30C21}" dt="2025-05-28T17:17:04.938" v="6884" actId="20577"/>
        <pc:sldMkLst>
          <pc:docMk/>
          <pc:sldMk cId="878166027" sldId="270"/>
        </pc:sldMkLst>
        <pc:spChg chg="mod">
          <ac:chgData name="Higham, Travis D" userId="40f9fbbe-5288-4b5b-b4dc-c71056170ccc" providerId="ADAL" clId="{71E49140-EFB9-43F1-9E22-A0145BD30C21}" dt="2025-05-28T12:57:29.542" v="5286" actId="1076"/>
          <ac:spMkLst>
            <pc:docMk/>
            <pc:sldMk cId="878166027" sldId="270"/>
            <ac:spMk id="2" creationId="{48545A81-C97C-B42B-7E27-ECACDF520E7C}"/>
          </ac:spMkLst>
        </pc:spChg>
        <pc:spChg chg="add mod">
          <ac:chgData name="Higham, Travis D" userId="40f9fbbe-5288-4b5b-b4dc-c71056170ccc" providerId="ADAL" clId="{71E49140-EFB9-43F1-9E22-A0145BD30C21}" dt="2025-05-28T17:17:04.938" v="6884" actId="20577"/>
          <ac:spMkLst>
            <pc:docMk/>
            <pc:sldMk cId="878166027" sldId="270"/>
            <ac:spMk id="3" creationId="{737F7202-2F4F-B2AE-7A9E-4A181FA66A1A}"/>
          </ac:spMkLst>
        </pc:spChg>
      </pc:sldChg>
      <pc:sldChg chg="add del">
        <pc:chgData name="Higham, Travis D" userId="40f9fbbe-5288-4b5b-b4dc-c71056170ccc" providerId="ADAL" clId="{71E49140-EFB9-43F1-9E22-A0145BD30C21}" dt="2025-05-28T12:55:36.774" v="5267" actId="2696"/>
        <pc:sldMkLst>
          <pc:docMk/>
          <pc:sldMk cId="2146236757" sldId="270"/>
        </pc:sldMkLst>
      </pc:sldChg>
      <pc:sldChg chg="addSp delSp modSp new mod">
        <pc:chgData name="Higham, Travis D" userId="40f9fbbe-5288-4b5b-b4dc-c71056170ccc" providerId="ADAL" clId="{71E49140-EFB9-43F1-9E22-A0145BD30C21}" dt="2025-05-28T13:25:35.114" v="6143" actId="1076"/>
        <pc:sldMkLst>
          <pc:docMk/>
          <pc:sldMk cId="247173155" sldId="271"/>
        </pc:sldMkLst>
        <pc:spChg chg="add mod">
          <ac:chgData name="Higham, Travis D" userId="40f9fbbe-5288-4b5b-b4dc-c71056170ccc" providerId="ADAL" clId="{71E49140-EFB9-43F1-9E22-A0145BD30C21}" dt="2025-05-28T13:25:35.114" v="6143" actId="1076"/>
          <ac:spMkLst>
            <pc:docMk/>
            <pc:sldMk cId="247173155" sldId="271"/>
            <ac:spMk id="3" creationId="{29106E38-D3A4-FC58-CD53-77E13E58ED70}"/>
          </ac:spMkLst>
        </pc:spChg>
      </pc:sldChg>
      <pc:sldChg chg="addSp delSp modSp new mod">
        <pc:chgData name="Higham, Travis D" userId="40f9fbbe-5288-4b5b-b4dc-c71056170ccc" providerId="ADAL" clId="{71E49140-EFB9-43F1-9E22-A0145BD30C21}" dt="2025-06-03T17:15:31.466" v="7066" actId="20577"/>
        <pc:sldMkLst>
          <pc:docMk/>
          <pc:sldMk cId="4136661580" sldId="272"/>
        </pc:sldMkLst>
        <pc:spChg chg="mod">
          <ac:chgData name="Higham, Travis D" userId="40f9fbbe-5288-4b5b-b4dc-c71056170ccc" providerId="ADAL" clId="{71E49140-EFB9-43F1-9E22-A0145BD30C21}" dt="2025-05-28T16:43:21.055" v="6534" actId="14100"/>
          <ac:spMkLst>
            <pc:docMk/>
            <pc:sldMk cId="4136661580" sldId="272"/>
            <ac:spMk id="2" creationId="{C52E5719-C82A-0479-C6AE-D8723950993C}"/>
          </ac:spMkLst>
        </pc:spChg>
        <pc:spChg chg="add mod">
          <ac:chgData name="Higham, Travis D" userId="40f9fbbe-5288-4b5b-b4dc-c71056170ccc" providerId="ADAL" clId="{71E49140-EFB9-43F1-9E22-A0145BD30C21}" dt="2025-06-03T17:15:31.466" v="7066" actId="20577"/>
          <ac:spMkLst>
            <pc:docMk/>
            <pc:sldMk cId="4136661580" sldId="272"/>
            <ac:spMk id="4" creationId="{03B5749C-6E6B-43DE-9069-638FB560DB38}"/>
          </ac:spMkLst>
        </pc:spChg>
      </pc:sldChg>
      <pc:sldChg chg="addSp modSp new mod">
        <pc:chgData name="Higham, Travis D" userId="40f9fbbe-5288-4b5b-b4dc-c71056170ccc" providerId="ADAL" clId="{71E49140-EFB9-43F1-9E22-A0145BD30C21}" dt="2025-06-03T18:39:58.770" v="7567" actId="20577"/>
        <pc:sldMkLst>
          <pc:docMk/>
          <pc:sldMk cId="80563886" sldId="273"/>
        </pc:sldMkLst>
        <pc:spChg chg="add mod">
          <ac:chgData name="Higham, Travis D" userId="40f9fbbe-5288-4b5b-b4dc-c71056170ccc" providerId="ADAL" clId="{71E49140-EFB9-43F1-9E22-A0145BD30C21}" dt="2025-06-03T18:34:08.575" v="7087" actId="255"/>
          <ac:spMkLst>
            <pc:docMk/>
            <pc:sldMk cId="80563886" sldId="273"/>
            <ac:spMk id="2" creationId="{F74CB399-867B-172B-43CA-130A1011CD20}"/>
          </ac:spMkLst>
        </pc:spChg>
        <pc:spChg chg="add mod">
          <ac:chgData name="Higham, Travis D" userId="40f9fbbe-5288-4b5b-b4dc-c71056170ccc" providerId="ADAL" clId="{71E49140-EFB9-43F1-9E22-A0145BD30C21}" dt="2025-06-03T18:39:58.770" v="7567" actId="20577"/>
          <ac:spMkLst>
            <pc:docMk/>
            <pc:sldMk cId="80563886" sldId="273"/>
            <ac:spMk id="3" creationId="{42CBB864-3A33-DF8F-2BAC-656716F14E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1FE58-7F2A-41D3-BF60-9A344AE2FDA8}"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1E68E-0C84-4325-B457-17D361725C98}" type="slidenum">
              <a:rPr lang="en-US" smtClean="0"/>
              <a:t>‹#›</a:t>
            </a:fld>
            <a:endParaRPr lang="en-US"/>
          </a:p>
        </p:txBody>
      </p:sp>
    </p:spTree>
    <p:extLst>
      <p:ext uri="{BB962C8B-B14F-4D97-AF65-F5344CB8AC3E}">
        <p14:creationId xmlns:p14="http://schemas.microsoft.com/office/powerpoint/2010/main" val="34848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59B6-62A4-FD42-953C-4AA3EE3A3A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A98FE6-6A01-D143-9C87-C0C72056E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B34187-869D-DA4A-80DF-AD31FB86B14F}"/>
              </a:ext>
            </a:extLst>
          </p:cNvPr>
          <p:cNvSpPr>
            <a:spLocks noGrp="1"/>
          </p:cNvSpPr>
          <p:nvPr>
            <p:ph type="dt" sz="half" idx="10"/>
          </p:nvPr>
        </p:nvSpPr>
        <p:spPr/>
        <p:txBody>
          <a:bodyPr/>
          <a:lstStyle/>
          <a:p>
            <a:fld id="{01E528AD-329C-FE41-8086-79D74AB85AC3}" type="datetimeFigureOut">
              <a:rPr lang="en-US" smtClean="0"/>
              <a:t>6/3/2025</a:t>
            </a:fld>
            <a:endParaRPr lang="en-US"/>
          </a:p>
        </p:txBody>
      </p:sp>
      <p:sp>
        <p:nvSpPr>
          <p:cNvPr id="5" name="Footer Placeholder 4">
            <a:extLst>
              <a:ext uri="{FF2B5EF4-FFF2-40B4-BE49-F238E27FC236}">
                <a16:creationId xmlns:a16="http://schemas.microsoft.com/office/drawing/2014/main" id="{924583C5-F351-F64D-BC73-6244A6EB9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F8AE2-0966-6A46-A516-73B53923AD34}"/>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12" name="Picture 11" descr="Chart&#10;&#10;Description automatically generated with medium confidence">
            <a:extLst>
              <a:ext uri="{FF2B5EF4-FFF2-40B4-BE49-F238E27FC236}">
                <a16:creationId xmlns:a16="http://schemas.microsoft.com/office/drawing/2014/main" id="{9376493E-F7D8-6F43-BE21-384B66E8014C}"/>
              </a:ext>
            </a:extLst>
          </p:cNvPr>
          <p:cNvPicPr>
            <a:picLocks noChangeAspect="1"/>
          </p:cNvPicPr>
          <p:nvPr userDrawn="1"/>
        </p:nvPicPr>
        <p:blipFill>
          <a:blip r:embed="rId2"/>
          <a:stretch>
            <a:fillRect/>
          </a:stretch>
        </p:blipFill>
        <p:spPr>
          <a:xfrm>
            <a:off x="-38100" y="-14289"/>
            <a:ext cx="12255500" cy="6893719"/>
          </a:xfrm>
          <a:prstGeom prst="rect">
            <a:avLst/>
          </a:prstGeom>
        </p:spPr>
      </p:pic>
    </p:spTree>
    <p:extLst>
      <p:ext uri="{BB962C8B-B14F-4D97-AF65-F5344CB8AC3E}">
        <p14:creationId xmlns:p14="http://schemas.microsoft.com/office/powerpoint/2010/main" val="666076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0E9CCC-05BF-AD4D-8C44-FE81948BA131}"/>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24491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F7FB-5880-254B-AA9B-FCA51AFB5E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7BE8E-0A1B-8B48-98C6-67A4FE4559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000F3A-A6CD-0843-854D-3A43140B5F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6656A-E93D-404A-B057-B96E5422C666}"/>
              </a:ext>
            </a:extLst>
          </p:cNvPr>
          <p:cNvSpPr>
            <a:spLocks noGrp="1"/>
          </p:cNvSpPr>
          <p:nvPr>
            <p:ph type="dt" sz="half" idx="10"/>
          </p:nvPr>
        </p:nvSpPr>
        <p:spPr/>
        <p:txBody>
          <a:bodyPr/>
          <a:lstStyle/>
          <a:p>
            <a:fld id="{01E528AD-329C-FE41-8086-79D74AB85AC3}" type="datetimeFigureOut">
              <a:rPr lang="en-US" smtClean="0"/>
              <a:t>6/3/2025</a:t>
            </a:fld>
            <a:endParaRPr lang="en-US"/>
          </a:p>
        </p:txBody>
      </p:sp>
      <p:sp>
        <p:nvSpPr>
          <p:cNvPr id="6" name="Footer Placeholder 5">
            <a:extLst>
              <a:ext uri="{FF2B5EF4-FFF2-40B4-BE49-F238E27FC236}">
                <a16:creationId xmlns:a16="http://schemas.microsoft.com/office/drawing/2014/main" id="{4F34D75C-59D2-244B-913E-2AEDE4C48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1DB27-0178-0346-833E-FF789EB7D3BB}"/>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11" name="Picture 10" descr="Shape&#10;&#10;Description automatically generated">
            <a:extLst>
              <a:ext uri="{FF2B5EF4-FFF2-40B4-BE49-F238E27FC236}">
                <a16:creationId xmlns:a16="http://schemas.microsoft.com/office/drawing/2014/main" id="{67D42162-4104-1246-AE1A-69ECFBF8FEEB}"/>
              </a:ext>
            </a:extLst>
          </p:cNvPr>
          <p:cNvPicPr>
            <a:picLocks noChangeAspect="1"/>
          </p:cNvPicPr>
          <p:nvPr userDrawn="1"/>
        </p:nvPicPr>
        <p:blipFill>
          <a:blip r:embed="rId2"/>
          <a:stretch>
            <a:fillRect/>
          </a:stretch>
        </p:blipFill>
        <p:spPr>
          <a:xfrm>
            <a:off x="-1" y="0"/>
            <a:ext cx="12192001" cy="6858000"/>
          </a:xfrm>
          <a:prstGeom prst="rect">
            <a:avLst/>
          </a:prstGeom>
        </p:spPr>
      </p:pic>
      <p:pic>
        <p:nvPicPr>
          <p:cNvPr id="9" name="Picture 8" descr="Shape&#10;&#10;Description automatically generated">
            <a:extLst>
              <a:ext uri="{FF2B5EF4-FFF2-40B4-BE49-F238E27FC236}">
                <a16:creationId xmlns:a16="http://schemas.microsoft.com/office/drawing/2014/main" id="{0F2AA527-76F7-6143-BD7C-D68275E37105}"/>
              </a:ext>
            </a:extLst>
          </p:cNvPr>
          <p:cNvPicPr>
            <a:picLocks noChangeAspect="1"/>
          </p:cNvPicPr>
          <p:nvPr userDrawn="1"/>
        </p:nvPicPr>
        <p:blipFill>
          <a:blip r:embed="rId3"/>
          <a:stretch>
            <a:fillRect/>
          </a:stretch>
        </p:blipFill>
        <p:spPr>
          <a:xfrm>
            <a:off x="5414" y="0"/>
            <a:ext cx="12181172" cy="6858000"/>
          </a:xfrm>
          <a:prstGeom prst="rect">
            <a:avLst/>
          </a:prstGeom>
        </p:spPr>
      </p:pic>
    </p:spTree>
    <p:extLst>
      <p:ext uri="{BB962C8B-B14F-4D97-AF65-F5344CB8AC3E}">
        <p14:creationId xmlns:p14="http://schemas.microsoft.com/office/powerpoint/2010/main" val="2809115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434E-798D-0446-B1CB-DA91B0F98A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C306DC-94D9-704A-B10C-2763CD8E23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3DD70D-ABD6-1A40-8962-54B59DC93C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EDE56-A5F5-344F-A5B5-AF43C9F64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861539-8A96-C746-8003-C6AF9BDCB8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10CD59-6468-EB47-B570-376F0CFEC94C}"/>
              </a:ext>
            </a:extLst>
          </p:cNvPr>
          <p:cNvSpPr>
            <a:spLocks noGrp="1"/>
          </p:cNvSpPr>
          <p:nvPr>
            <p:ph type="dt" sz="half" idx="10"/>
          </p:nvPr>
        </p:nvSpPr>
        <p:spPr/>
        <p:txBody>
          <a:bodyPr/>
          <a:lstStyle/>
          <a:p>
            <a:fld id="{01E528AD-329C-FE41-8086-79D74AB85AC3}" type="datetimeFigureOut">
              <a:rPr lang="en-US" smtClean="0"/>
              <a:t>6/3/2025</a:t>
            </a:fld>
            <a:endParaRPr lang="en-US"/>
          </a:p>
        </p:txBody>
      </p:sp>
      <p:sp>
        <p:nvSpPr>
          <p:cNvPr id="8" name="Footer Placeholder 7">
            <a:extLst>
              <a:ext uri="{FF2B5EF4-FFF2-40B4-BE49-F238E27FC236}">
                <a16:creationId xmlns:a16="http://schemas.microsoft.com/office/drawing/2014/main" id="{D65B335C-55FD-C74D-9D80-75D4AAD96B5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F5F3C5-FE43-4546-A3DB-8077E9CC2B00}"/>
              </a:ext>
            </a:extLst>
          </p:cNvPr>
          <p:cNvSpPr>
            <a:spLocks noGrp="1"/>
          </p:cNvSpPr>
          <p:nvPr>
            <p:ph type="sldNum" sz="quarter" idx="12"/>
          </p:nvPr>
        </p:nvSpPr>
        <p:spPr/>
        <p:txBody>
          <a:bodyPr/>
          <a:lstStyle/>
          <a:p>
            <a:fld id="{BBCFE8E3-F2B3-1B47-95E5-F5329BEC250D}" type="slidenum">
              <a:rPr lang="en-US" smtClean="0"/>
              <a:t>‹#›</a:t>
            </a:fld>
            <a:endParaRPr lang="en-US" dirty="0"/>
          </a:p>
        </p:txBody>
      </p:sp>
      <p:pic>
        <p:nvPicPr>
          <p:cNvPr id="13" name="Picture 12" descr="A picture containing background pattern&#10;&#10;Description automatically generated">
            <a:extLst>
              <a:ext uri="{FF2B5EF4-FFF2-40B4-BE49-F238E27FC236}">
                <a16:creationId xmlns:a16="http://schemas.microsoft.com/office/drawing/2014/main" id="{632E4A0B-B023-8841-B955-99326CA804A7}"/>
              </a:ext>
            </a:extLst>
          </p:cNvPr>
          <p:cNvPicPr>
            <a:picLocks noChangeAspect="1"/>
          </p:cNvPicPr>
          <p:nvPr userDrawn="1"/>
        </p:nvPicPr>
        <p:blipFill>
          <a:blip r:embed="rId2"/>
          <a:stretch>
            <a:fillRect/>
          </a:stretch>
        </p:blipFill>
        <p:spPr>
          <a:xfrm>
            <a:off x="101600" y="0"/>
            <a:ext cx="12192000" cy="6858000"/>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E2C85DA7-628F-B34B-A6D0-079928D1A2CF}"/>
              </a:ext>
            </a:extLst>
          </p:cNvPr>
          <p:cNvPicPr>
            <a:picLocks noChangeAspect="1"/>
          </p:cNvPicPr>
          <p:nvPr userDrawn="1"/>
        </p:nvPicPr>
        <p:blipFill>
          <a:blip r:embed="rId3"/>
          <a:stretch>
            <a:fillRect/>
          </a:stretch>
        </p:blipFill>
        <p:spPr>
          <a:xfrm>
            <a:off x="80183" y="0"/>
            <a:ext cx="12188389" cy="6858000"/>
          </a:xfrm>
          <a:prstGeom prst="rect">
            <a:avLst/>
          </a:prstGeom>
        </p:spPr>
      </p:pic>
    </p:spTree>
    <p:extLst>
      <p:ext uri="{BB962C8B-B14F-4D97-AF65-F5344CB8AC3E}">
        <p14:creationId xmlns:p14="http://schemas.microsoft.com/office/powerpoint/2010/main" val="293425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C3FD-B97F-9242-A8A1-00ED6A0AC5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CBF448-CE7C-4F49-B10B-97EAAD6920B8}"/>
              </a:ext>
            </a:extLst>
          </p:cNvPr>
          <p:cNvSpPr>
            <a:spLocks noGrp="1"/>
          </p:cNvSpPr>
          <p:nvPr>
            <p:ph type="dt" sz="half" idx="10"/>
          </p:nvPr>
        </p:nvSpPr>
        <p:spPr/>
        <p:txBody>
          <a:bodyPr/>
          <a:lstStyle/>
          <a:p>
            <a:fld id="{01E528AD-329C-FE41-8086-79D74AB85AC3}" type="datetimeFigureOut">
              <a:rPr lang="en-US" smtClean="0"/>
              <a:t>6/3/2025</a:t>
            </a:fld>
            <a:endParaRPr lang="en-US"/>
          </a:p>
        </p:txBody>
      </p:sp>
      <p:sp>
        <p:nvSpPr>
          <p:cNvPr id="4" name="Footer Placeholder 3">
            <a:extLst>
              <a:ext uri="{FF2B5EF4-FFF2-40B4-BE49-F238E27FC236}">
                <a16:creationId xmlns:a16="http://schemas.microsoft.com/office/drawing/2014/main" id="{B4C5389D-EB17-764D-8793-86F1B0F98C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89A256-D163-024E-9865-DDE342AE8987}"/>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7" name="Picture 6" descr="A picture containing background pattern&#10;&#10;Description automatically generated">
            <a:extLst>
              <a:ext uri="{FF2B5EF4-FFF2-40B4-BE49-F238E27FC236}">
                <a16:creationId xmlns:a16="http://schemas.microsoft.com/office/drawing/2014/main" id="{9A316B34-15AB-4544-9D1A-023E063FFFE8}"/>
              </a:ext>
            </a:extLst>
          </p:cNvPr>
          <p:cNvPicPr>
            <a:picLocks noChangeAspect="1"/>
          </p:cNvPicPr>
          <p:nvPr userDrawn="1"/>
        </p:nvPicPr>
        <p:blipFill>
          <a:blip r:embed="rId2"/>
          <a:stretch>
            <a:fillRect/>
          </a:stretch>
        </p:blipFill>
        <p:spPr>
          <a:xfrm>
            <a:off x="1805" y="0"/>
            <a:ext cx="12188389" cy="6858000"/>
          </a:xfrm>
          <a:prstGeom prst="rect">
            <a:avLst/>
          </a:prstGeom>
        </p:spPr>
      </p:pic>
    </p:spTree>
    <p:extLst>
      <p:ext uri="{BB962C8B-B14F-4D97-AF65-F5344CB8AC3E}">
        <p14:creationId xmlns:p14="http://schemas.microsoft.com/office/powerpoint/2010/main" val="345722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7562F2-8886-0840-8B5D-99062D5E7446}"/>
              </a:ext>
            </a:extLst>
          </p:cNvPr>
          <p:cNvSpPr>
            <a:spLocks noGrp="1"/>
          </p:cNvSpPr>
          <p:nvPr>
            <p:ph type="dt" sz="half" idx="10"/>
          </p:nvPr>
        </p:nvSpPr>
        <p:spPr/>
        <p:txBody>
          <a:bodyPr/>
          <a:lstStyle/>
          <a:p>
            <a:fld id="{01E528AD-329C-FE41-8086-79D74AB85AC3}" type="datetimeFigureOut">
              <a:rPr lang="en-US" smtClean="0"/>
              <a:t>6/3/2025</a:t>
            </a:fld>
            <a:endParaRPr lang="en-US"/>
          </a:p>
        </p:txBody>
      </p:sp>
      <p:sp>
        <p:nvSpPr>
          <p:cNvPr id="3" name="Footer Placeholder 2">
            <a:extLst>
              <a:ext uri="{FF2B5EF4-FFF2-40B4-BE49-F238E27FC236}">
                <a16:creationId xmlns:a16="http://schemas.microsoft.com/office/drawing/2014/main" id="{7D173805-0307-BB44-B76E-F4E8529DA2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3A9C49-977E-8945-BFC9-C3AF114170E6}"/>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8" name="Picture 7" descr="Background pattern&#10;&#10;Description automatically generated with low confidence">
            <a:extLst>
              <a:ext uri="{FF2B5EF4-FFF2-40B4-BE49-F238E27FC236}">
                <a16:creationId xmlns:a16="http://schemas.microsoft.com/office/drawing/2014/main" id="{1977EF4E-5EC0-784B-9D07-FCFD1D5F6803}"/>
              </a:ext>
            </a:extLst>
          </p:cNvPr>
          <p:cNvPicPr>
            <a:picLocks noChangeAspect="1"/>
          </p:cNvPicPr>
          <p:nvPr userDrawn="1"/>
        </p:nvPicPr>
        <p:blipFill>
          <a:blip r:embed="rId2"/>
          <a:stretch>
            <a:fillRect/>
          </a:stretch>
        </p:blipFill>
        <p:spPr>
          <a:xfrm>
            <a:off x="0" y="9525"/>
            <a:ext cx="12175067" cy="6848475"/>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2FCA61BF-E178-6D44-A694-A39F32DED7A6}"/>
              </a:ext>
            </a:extLst>
          </p:cNvPr>
          <p:cNvPicPr>
            <a:picLocks noChangeAspect="1"/>
          </p:cNvPicPr>
          <p:nvPr userDrawn="1"/>
        </p:nvPicPr>
        <p:blipFill>
          <a:blip r:embed="rId3"/>
          <a:stretch>
            <a:fillRect/>
          </a:stretch>
        </p:blipFill>
        <p:spPr>
          <a:xfrm>
            <a:off x="1805" y="0"/>
            <a:ext cx="12188389" cy="6858000"/>
          </a:xfrm>
          <a:prstGeom prst="rect">
            <a:avLst/>
          </a:prstGeom>
        </p:spPr>
      </p:pic>
    </p:spTree>
    <p:extLst>
      <p:ext uri="{BB962C8B-B14F-4D97-AF65-F5344CB8AC3E}">
        <p14:creationId xmlns:p14="http://schemas.microsoft.com/office/powerpoint/2010/main" val="2080553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3C7F-1474-7F43-A220-4C9B494F8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D6FA45-7318-8F46-9FB3-9964FB33A5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48BBC-BCC0-CF43-AD93-2D77AF1CB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982095-54FC-E64C-8A18-DCA636FEB608}"/>
              </a:ext>
            </a:extLst>
          </p:cNvPr>
          <p:cNvSpPr>
            <a:spLocks noGrp="1"/>
          </p:cNvSpPr>
          <p:nvPr>
            <p:ph type="dt" sz="half" idx="10"/>
          </p:nvPr>
        </p:nvSpPr>
        <p:spPr/>
        <p:txBody>
          <a:bodyPr/>
          <a:lstStyle/>
          <a:p>
            <a:fld id="{01E528AD-329C-FE41-8086-79D74AB85AC3}" type="datetimeFigureOut">
              <a:rPr lang="en-US" smtClean="0"/>
              <a:t>6/3/2025</a:t>
            </a:fld>
            <a:endParaRPr lang="en-US"/>
          </a:p>
        </p:txBody>
      </p:sp>
      <p:sp>
        <p:nvSpPr>
          <p:cNvPr id="6" name="Footer Placeholder 5">
            <a:extLst>
              <a:ext uri="{FF2B5EF4-FFF2-40B4-BE49-F238E27FC236}">
                <a16:creationId xmlns:a16="http://schemas.microsoft.com/office/drawing/2014/main" id="{00191714-6C74-9142-B2C8-AA66F79F7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82ED3-DB12-EE49-A916-A3ED9FFCD526}"/>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10" name="Picture 9" descr="Shape, rectangle&#10;&#10;Description automatically generated">
            <a:extLst>
              <a:ext uri="{FF2B5EF4-FFF2-40B4-BE49-F238E27FC236}">
                <a16:creationId xmlns:a16="http://schemas.microsoft.com/office/drawing/2014/main" id="{CD272DF7-14BF-0E46-A7B0-F9656A2CB6FD}"/>
              </a:ext>
            </a:extLst>
          </p:cNvPr>
          <p:cNvPicPr>
            <a:picLocks noChangeAspect="1"/>
          </p:cNvPicPr>
          <p:nvPr userDrawn="1"/>
        </p:nvPicPr>
        <p:blipFill>
          <a:blip r:embed="rId2"/>
          <a:stretch>
            <a:fillRect/>
          </a:stretch>
        </p:blipFill>
        <p:spPr>
          <a:xfrm>
            <a:off x="0" y="9797"/>
            <a:ext cx="12174583" cy="6848203"/>
          </a:xfrm>
          <a:prstGeom prst="rect">
            <a:avLst/>
          </a:prstGeom>
        </p:spPr>
      </p:pic>
    </p:spTree>
    <p:extLst>
      <p:ext uri="{BB962C8B-B14F-4D97-AF65-F5344CB8AC3E}">
        <p14:creationId xmlns:p14="http://schemas.microsoft.com/office/powerpoint/2010/main" val="3910250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CE0B-20CD-2845-9E86-0428AD578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A61C35-2748-8F4A-A97E-27B7EE299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058769-CF5F-0149-A24B-ABB5A9110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B7D90-AD56-B54D-9E56-B83EFF2D5494}"/>
              </a:ext>
            </a:extLst>
          </p:cNvPr>
          <p:cNvSpPr>
            <a:spLocks noGrp="1"/>
          </p:cNvSpPr>
          <p:nvPr>
            <p:ph type="dt" sz="half" idx="10"/>
          </p:nvPr>
        </p:nvSpPr>
        <p:spPr/>
        <p:txBody>
          <a:bodyPr/>
          <a:lstStyle/>
          <a:p>
            <a:fld id="{01E528AD-329C-FE41-8086-79D74AB85AC3}" type="datetimeFigureOut">
              <a:rPr lang="en-US" smtClean="0"/>
              <a:t>6/3/2025</a:t>
            </a:fld>
            <a:endParaRPr lang="en-US"/>
          </a:p>
        </p:txBody>
      </p:sp>
      <p:sp>
        <p:nvSpPr>
          <p:cNvPr id="6" name="Footer Placeholder 5">
            <a:extLst>
              <a:ext uri="{FF2B5EF4-FFF2-40B4-BE49-F238E27FC236}">
                <a16:creationId xmlns:a16="http://schemas.microsoft.com/office/drawing/2014/main" id="{B3D426EC-638B-EB47-8AB8-ACEC26EEB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F96D6-4D72-7B45-8BCC-F884304175F9}"/>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10" name="Picture 9" descr="Shape, rectangle&#10;&#10;Description automatically generated">
            <a:extLst>
              <a:ext uri="{FF2B5EF4-FFF2-40B4-BE49-F238E27FC236}">
                <a16:creationId xmlns:a16="http://schemas.microsoft.com/office/drawing/2014/main" id="{A22DD678-157D-6C4A-B27B-81907372B3B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151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0E163045-00FE-2C41-9683-F8E10EA382E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34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1F94-8296-A244-9A6E-EE8C77302E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8BC435-1E1C-2D4A-92E0-10AAF6C3DAE7}"/>
              </a:ext>
            </a:extLst>
          </p:cNvPr>
          <p:cNvSpPr>
            <a:spLocks noGrp="1"/>
          </p:cNvSpPr>
          <p:nvPr>
            <p:ph type="dt" sz="half" idx="10"/>
          </p:nvPr>
        </p:nvSpPr>
        <p:spPr/>
        <p:txBody>
          <a:bodyPr/>
          <a:lstStyle/>
          <a:p>
            <a:fld id="{01E528AD-329C-FE41-8086-79D74AB85AC3}" type="datetimeFigureOut">
              <a:rPr lang="en-US" smtClean="0"/>
              <a:t>6/3/2025</a:t>
            </a:fld>
            <a:endParaRPr lang="en-US"/>
          </a:p>
        </p:txBody>
      </p:sp>
      <p:sp>
        <p:nvSpPr>
          <p:cNvPr id="4" name="Footer Placeholder 3">
            <a:extLst>
              <a:ext uri="{FF2B5EF4-FFF2-40B4-BE49-F238E27FC236}">
                <a16:creationId xmlns:a16="http://schemas.microsoft.com/office/drawing/2014/main" id="{24F849CC-AA77-8943-B307-78CF5B17A8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0A0928-AFFD-B641-A3F0-D706E6578AD7}"/>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A3A4050F-EDC6-4746-A33B-6B5FFA8192E7}"/>
              </a:ext>
            </a:extLst>
          </p:cNvPr>
          <p:cNvPicPr>
            <a:picLocks noChangeAspect="1"/>
          </p:cNvPicPr>
          <p:nvPr userDrawn="1"/>
        </p:nvPicPr>
        <p:blipFill>
          <a:blip r:embed="rId2"/>
          <a:stretch>
            <a:fillRect/>
          </a:stretch>
        </p:blipFill>
        <p:spPr>
          <a:xfrm>
            <a:off x="-12700" y="-7144"/>
            <a:ext cx="12204700" cy="6865144"/>
          </a:xfrm>
          <a:prstGeom prst="rect">
            <a:avLst/>
          </a:prstGeom>
        </p:spPr>
      </p:pic>
    </p:spTree>
    <p:extLst>
      <p:ext uri="{BB962C8B-B14F-4D97-AF65-F5344CB8AC3E}">
        <p14:creationId xmlns:p14="http://schemas.microsoft.com/office/powerpoint/2010/main" val="195128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pplication&#10;&#10;Description automatically generated with low confidence">
            <a:extLst>
              <a:ext uri="{FF2B5EF4-FFF2-40B4-BE49-F238E27FC236}">
                <a16:creationId xmlns:a16="http://schemas.microsoft.com/office/drawing/2014/main" id="{33287828-A198-9F4B-938F-570F8134F3E6}"/>
              </a:ext>
            </a:extLst>
          </p:cNvPr>
          <p:cNvPicPr>
            <a:picLocks noChangeAspect="1"/>
          </p:cNvPicPr>
          <p:nvPr userDrawn="1"/>
        </p:nvPicPr>
        <p:blipFill>
          <a:blip r:embed="rId2"/>
          <a:stretch>
            <a:fillRect/>
          </a:stretch>
        </p:blipFill>
        <p:spPr>
          <a:xfrm>
            <a:off x="0" y="-12245"/>
            <a:ext cx="12213771" cy="6870246"/>
          </a:xfrm>
          <a:prstGeom prst="rect">
            <a:avLst/>
          </a:prstGeom>
        </p:spPr>
      </p:pic>
    </p:spTree>
    <p:extLst>
      <p:ext uri="{BB962C8B-B14F-4D97-AF65-F5344CB8AC3E}">
        <p14:creationId xmlns:p14="http://schemas.microsoft.com/office/powerpoint/2010/main" val="316498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8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a16="http://schemas.microsoft.com/office/drawing/2014/main" id="{F2F41A94-3EB4-B443-B160-D34E2BCDCA80}"/>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87898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24C2E86A-563D-1A48-A7C6-B45749B63086}"/>
              </a:ext>
            </a:extLst>
          </p:cNvPr>
          <p:cNvPicPr>
            <a:picLocks noChangeAspect="1"/>
          </p:cNvPicPr>
          <p:nvPr userDrawn="1"/>
        </p:nvPicPr>
        <p:blipFill>
          <a:blip r:embed="rId2"/>
          <a:stretch>
            <a:fillRect/>
          </a:stretch>
        </p:blipFill>
        <p:spPr>
          <a:xfrm>
            <a:off x="-1" y="1"/>
            <a:ext cx="12192001" cy="685800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35A1395C-7F84-F549-964D-7570A80BA18B}"/>
              </a:ext>
            </a:extLst>
          </p:cNvPr>
          <p:cNvPicPr>
            <a:picLocks noChangeAspect="1"/>
          </p:cNvPicPr>
          <p:nvPr userDrawn="1"/>
        </p:nvPicPr>
        <p:blipFill>
          <a:blip r:embed="rId3"/>
          <a:stretch>
            <a:fillRect/>
          </a:stretch>
        </p:blipFill>
        <p:spPr>
          <a:xfrm>
            <a:off x="5414" y="0"/>
            <a:ext cx="12181172" cy="6858000"/>
          </a:xfrm>
          <a:prstGeom prst="rect">
            <a:avLst/>
          </a:prstGeom>
        </p:spPr>
      </p:pic>
      <p:pic>
        <p:nvPicPr>
          <p:cNvPr id="8" name="Picture 7" descr="Background pattern&#10;&#10;Description automatically generated with low confidence">
            <a:extLst>
              <a:ext uri="{FF2B5EF4-FFF2-40B4-BE49-F238E27FC236}">
                <a16:creationId xmlns:a16="http://schemas.microsoft.com/office/drawing/2014/main" id="{C91156DC-0DBA-8B4F-9551-D8C271C6F42C}"/>
              </a:ext>
            </a:extLst>
          </p:cNvPr>
          <p:cNvPicPr>
            <a:picLocks noChangeAspect="1"/>
          </p:cNvPicPr>
          <p:nvPr userDrawn="1"/>
        </p:nvPicPr>
        <p:blipFill>
          <a:blip r:embed="rId4"/>
          <a:stretch>
            <a:fillRect/>
          </a:stretch>
        </p:blipFill>
        <p:spPr>
          <a:xfrm>
            <a:off x="5414" y="0"/>
            <a:ext cx="12181172" cy="6858000"/>
          </a:xfrm>
          <a:prstGeom prst="rect">
            <a:avLst/>
          </a:prstGeom>
        </p:spPr>
      </p:pic>
    </p:spTree>
    <p:extLst>
      <p:ext uri="{BB962C8B-B14F-4D97-AF65-F5344CB8AC3E}">
        <p14:creationId xmlns:p14="http://schemas.microsoft.com/office/powerpoint/2010/main" val="555556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AE046241-8216-5243-AF1A-CCB5A7BDD781}"/>
              </a:ext>
            </a:extLst>
          </p:cNvPr>
          <p:cNvPicPr>
            <a:picLocks noChangeAspect="1"/>
          </p:cNvPicPr>
          <p:nvPr userDrawn="1"/>
        </p:nvPicPr>
        <p:blipFill>
          <a:blip r:embed="rId2"/>
          <a:stretch>
            <a:fillRect/>
          </a:stretch>
        </p:blipFill>
        <p:spPr>
          <a:xfrm>
            <a:off x="-14514" y="8164"/>
            <a:ext cx="12206514" cy="6866164"/>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B28F4369-0420-204F-BA29-358F45607D09}"/>
              </a:ext>
            </a:extLst>
          </p:cNvPr>
          <p:cNvPicPr>
            <a:picLocks noChangeAspect="1"/>
          </p:cNvPicPr>
          <p:nvPr userDrawn="1"/>
        </p:nvPicPr>
        <p:blipFill>
          <a:blip r:embed="rId3"/>
          <a:stretch>
            <a:fillRect/>
          </a:stretch>
        </p:blipFill>
        <p:spPr>
          <a:xfrm>
            <a:off x="5414" y="0"/>
            <a:ext cx="12181172" cy="6858000"/>
          </a:xfrm>
          <a:prstGeom prst="rect">
            <a:avLst/>
          </a:prstGeom>
        </p:spPr>
      </p:pic>
    </p:spTree>
    <p:extLst>
      <p:ext uri="{BB962C8B-B14F-4D97-AF65-F5344CB8AC3E}">
        <p14:creationId xmlns:p14="http://schemas.microsoft.com/office/powerpoint/2010/main" val="393751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F0A19DD8-4694-4E4F-8A23-BC0A4679708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16FB35F6-0ADD-894D-8536-640B1468C6AE}"/>
              </a:ext>
            </a:extLst>
          </p:cNvPr>
          <p:cNvPicPr>
            <a:picLocks noChangeAspect="1"/>
          </p:cNvPicPr>
          <p:nvPr userDrawn="1"/>
        </p:nvPicPr>
        <p:blipFill>
          <a:blip r:embed="rId3"/>
          <a:stretch>
            <a:fillRect/>
          </a:stretch>
        </p:blipFill>
        <p:spPr>
          <a:xfrm>
            <a:off x="5414" y="0"/>
            <a:ext cx="12181172" cy="6858000"/>
          </a:xfrm>
          <a:prstGeom prst="rect">
            <a:avLst/>
          </a:prstGeom>
        </p:spPr>
      </p:pic>
    </p:spTree>
    <p:extLst>
      <p:ext uri="{BB962C8B-B14F-4D97-AF65-F5344CB8AC3E}">
        <p14:creationId xmlns:p14="http://schemas.microsoft.com/office/powerpoint/2010/main" val="328545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3C08F-E6D0-0C46-BBA5-8326778B7C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DA55EF-C0E7-8A42-A624-066C21AC0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4FDDE-59A0-E24B-A0ED-38D2764FA0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528AD-329C-FE41-8086-79D74AB85AC3}" type="datetimeFigureOut">
              <a:rPr lang="en-US" smtClean="0"/>
              <a:t>6/3/2025</a:t>
            </a:fld>
            <a:endParaRPr lang="en-US"/>
          </a:p>
        </p:txBody>
      </p:sp>
      <p:sp>
        <p:nvSpPr>
          <p:cNvPr id="5" name="Footer Placeholder 4">
            <a:extLst>
              <a:ext uri="{FF2B5EF4-FFF2-40B4-BE49-F238E27FC236}">
                <a16:creationId xmlns:a16="http://schemas.microsoft.com/office/drawing/2014/main" id="{D27A4C44-5134-2B4A-A5E6-27AB0F8B8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9D96AA-5728-044C-A409-E9E9C1BCB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FE8E3-F2B3-1B47-95E5-F5329BEC250D}" type="slidenum">
              <a:rPr lang="en-US" smtClean="0"/>
              <a:t>‹#›</a:t>
            </a:fld>
            <a:endParaRPr lang="en-US"/>
          </a:p>
        </p:txBody>
      </p:sp>
    </p:spTree>
    <p:extLst>
      <p:ext uri="{BB962C8B-B14F-4D97-AF65-F5344CB8AC3E}">
        <p14:creationId xmlns:p14="http://schemas.microsoft.com/office/powerpoint/2010/main" val="1500277000"/>
      </p:ext>
    </p:extLst>
  </p:cSld>
  <p:clrMap bg1="lt1" tx1="dk1" bg2="lt2" tx2="dk2" accent1="accent1" accent2="accent2" accent3="accent3" accent4="accent4" accent5="accent5" accent6="accent6" hlink="hlink" folHlink="folHlink"/>
  <p:sldLayoutIdLst>
    <p:sldLayoutId id="2147483651" r:id="rId1"/>
    <p:sldLayoutId id="2147483666" r:id="rId2"/>
    <p:sldLayoutId id="2147483660" r:id="rId3"/>
    <p:sldLayoutId id="2147483649" r:id="rId4"/>
    <p:sldLayoutId id="2147483667" r:id="rId5"/>
    <p:sldLayoutId id="2147483661" r:id="rId6"/>
    <p:sldLayoutId id="2147483663" r:id="rId7"/>
    <p:sldLayoutId id="2147483664" r:id="rId8"/>
    <p:sldLayoutId id="2147483665" r:id="rId9"/>
    <p:sldLayoutId id="2147483662" r:id="rId10"/>
    <p:sldLayoutId id="2147483652" r:id="rId11"/>
    <p:sldLayoutId id="2147483653" r:id="rId12"/>
    <p:sldLayoutId id="2147483654" r:id="rId13"/>
    <p:sldLayoutId id="2147483655" r:id="rId14"/>
    <p:sldLayoutId id="2147483656" r:id="rId15"/>
    <p:sldLayoutId id="214748365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hyperlink" Target="https://www.dol.gov/agencies/vets/programs/userra/aboutuserra"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www.dol.gov/agencies/vets/programs/tap/off-base-transition-training"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www.dol.gov/agencies/vets"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9281-3CB1-9392-C72B-D8D28EA5D1F9}"/>
              </a:ext>
            </a:extLst>
          </p:cNvPr>
          <p:cNvSpPr>
            <a:spLocks noGrp="1"/>
          </p:cNvSpPr>
          <p:nvPr>
            <p:ph type="title"/>
          </p:nvPr>
        </p:nvSpPr>
        <p:spPr/>
        <p:txBody>
          <a:bodyPr/>
          <a:lstStyle/>
          <a:p>
            <a:pPr algn="ctr"/>
            <a:r>
              <a:rPr lang="en-US" b="1" dirty="0"/>
              <a:t>Travis D. Higham</a:t>
            </a:r>
          </a:p>
        </p:txBody>
      </p:sp>
      <p:sp>
        <p:nvSpPr>
          <p:cNvPr id="3" name="TextBox 2">
            <a:extLst>
              <a:ext uri="{FF2B5EF4-FFF2-40B4-BE49-F238E27FC236}">
                <a16:creationId xmlns:a16="http://schemas.microsoft.com/office/drawing/2014/main" id="{05324063-04BB-EE67-4931-6D1E55E97E12}"/>
              </a:ext>
            </a:extLst>
          </p:cNvPr>
          <p:cNvSpPr txBox="1"/>
          <p:nvPr/>
        </p:nvSpPr>
        <p:spPr>
          <a:xfrm>
            <a:off x="4224759" y="2152891"/>
            <a:ext cx="6759616" cy="4431983"/>
          </a:xfrm>
          <a:prstGeom prst="rect">
            <a:avLst/>
          </a:prstGeom>
          <a:noFill/>
        </p:spPr>
        <p:txBody>
          <a:bodyPr wrap="square" rtlCol="0">
            <a:spAutoFit/>
          </a:bodyPr>
          <a:lstStyle/>
          <a:p>
            <a:r>
              <a:rPr lang="en-US" sz="2400" dirty="0"/>
              <a:t>United States Marine Corps – Nuclear Weapons Security</a:t>
            </a:r>
          </a:p>
          <a:p>
            <a:r>
              <a:rPr lang="en-US" sz="2400" dirty="0"/>
              <a:t>V3/3 Chief Coxswain/HQ Platoon SGT</a:t>
            </a:r>
          </a:p>
          <a:p>
            <a:endParaRPr lang="en-US" sz="2400" dirty="0"/>
          </a:p>
          <a:p>
            <a:r>
              <a:rPr lang="en-US" sz="2400" dirty="0"/>
              <a:t>Veteran Employment Coordinator</a:t>
            </a:r>
          </a:p>
          <a:p>
            <a:r>
              <a:rPr lang="en-US" sz="2400" dirty="0"/>
              <a:t>IDVA Liaison </a:t>
            </a:r>
          </a:p>
          <a:p>
            <a:r>
              <a:rPr lang="en-US" sz="2400" dirty="0"/>
              <a:t>Skillbridge Program Specialist</a:t>
            </a:r>
          </a:p>
          <a:p>
            <a:endParaRPr lang="en-US" sz="2400" dirty="0"/>
          </a:p>
          <a:p>
            <a:r>
              <a:rPr lang="en-US" sz="2400" dirty="0"/>
              <a:t>Contact: </a:t>
            </a:r>
          </a:p>
          <a:p>
            <a:r>
              <a:rPr lang="en-US" sz="2400" dirty="0"/>
              <a:t>Cell: 317-439-5967</a:t>
            </a:r>
          </a:p>
          <a:p>
            <a:r>
              <a:rPr lang="en-US" sz="2400" dirty="0"/>
              <a:t>Email: Thigham@dwd.in.gov</a:t>
            </a:r>
          </a:p>
          <a:p>
            <a:endParaRPr lang="en-US" dirty="0"/>
          </a:p>
        </p:txBody>
      </p:sp>
    </p:spTree>
    <p:extLst>
      <p:ext uri="{BB962C8B-B14F-4D97-AF65-F5344CB8AC3E}">
        <p14:creationId xmlns:p14="http://schemas.microsoft.com/office/powerpoint/2010/main" val="3524567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BCB2D-AD92-7416-3A20-DBD6E307C84C}"/>
              </a:ext>
            </a:extLst>
          </p:cNvPr>
          <p:cNvSpPr txBox="1"/>
          <p:nvPr/>
        </p:nvSpPr>
        <p:spPr>
          <a:xfrm>
            <a:off x="383457" y="186813"/>
            <a:ext cx="11484077" cy="461665"/>
          </a:xfrm>
          <a:prstGeom prst="rect">
            <a:avLst/>
          </a:prstGeom>
          <a:noFill/>
        </p:spPr>
        <p:txBody>
          <a:bodyPr wrap="square" rtlCol="0">
            <a:spAutoFit/>
          </a:bodyPr>
          <a:lstStyle/>
          <a:p>
            <a:r>
              <a:rPr lang="en-US" sz="2400" b="1" dirty="0"/>
              <a:t>Homeless Veterans Reintegration Program (HVRP)</a:t>
            </a:r>
          </a:p>
        </p:txBody>
      </p:sp>
      <p:sp>
        <p:nvSpPr>
          <p:cNvPr id="4" name="TextBox 3">
            <a:extLst>
              <a:ext uri="{FF2B5EF4-FFF2-40B4-BE49-F238E27FC236}">
                <a16:creationId xmlns:a16="http://schemas.microsoft.com/office/drawing/2014/main" id="{9C1B00B8-9794-2535-F3A7-3F40E7AA1914}"/>
              </a:ext>
            </a:extLst>
          </p:cNvPr>
          <p:cNvSpPr txBox="1"/>
          <p:nvPr/>
        </p:nvSpPr>
        <p:spPr>
          <a:xfrm>
            <a:off x="383456" y="612844"/>
            <a:ext cx="9733937" cy="6032421"/>
          </a:xfrm>
          <a:prstGeom prst="rect">
            <a:avLst/>
          </a:prstGeom>
          <a:noFill/>
        </p:spPr>
        <p:txBody>
          <a:bodyPr wrap="square" rtlCol="0">
            <a:spAutoFit/>
          </a:bodyPr>
          <a:lstStyle/>
          <a:p>
            <a:r>
              <a:rPr lang="en-US" sz="1600" dirty="0"/>
              <a:t>HVRP Programs Primarily Serve:</a:t>
            </a:r>
          </a:p>
          <a:p>
            <a:r>
              <a:rPr lang="en-US" sz="1600" dirty="0"/>
              <a:t>Veterans experiencing or at risk of homelessness</a:t>
            </a:r>
          </a:p>
          <a:p>
            <a:r>
              <a:rPr lang="en-US" sz="1600" dirty="0"/>
              <a:t>Homeless women veterans and homeless veterans with children</a:t>
            </a:r>
          </a:p>
          <a:p>
            <a:r>
              <a:rPr lang="en-US" sz="1600" dirty="0"/>
              <a:t>Justice-involved veterans</a:t>
            </a:r>
          </a:p>
          <a:p>
            <a:endParaRPr lang="en-US" sz="1600" dirty="0"/>
          </a:p>
          <a:p>
            <a:r>
              <a:rPr lang="en-US" sz="1600" dirty="0"/>
              <a:t>Goals:</a:t>
            </a:r>
          </a:p>
          <a:p>
            <a:r>
              <a:rPr lang="en-US" sz="1600" dirty="0"/>
              <a:t>Provide career exploration, training, placement, and supportive services to veterans experiencing or at risk of homelessness, empowering them to secure employment in stable, high-demand occupations paying wages consistent with the relevant market.</a:t>
            </a:r>
          </a:p>
          <a:p>
            <a:r>
              <a:rPr lang="en-US" sz="1600" dirty="0"/>
              <a:t>Establish strong partnerships between public, private, and nonprofit organizations, especially those that employ and partner with veterans who have experienced homelessness, to deliver services to veterans experiencing or at risk of homelessness to assist in overcoming barriers to employment.</a:t>
            </a:r>
          </a:p>
          <a:p>
            <a:endParaRPr lang="en-US" sz="1600" dirty="0"/>
          </a:p>
          <a:p>
            <a:r>
              <a:rPr lang="en-US" sz="1600" dirty="0"/>
              <a:t>HVRP Programs Accomplish their goals through: Outreach, Assessment/Intake, Case Management, Job Driven Training and Placement, and Collaboration</a:t>
            </a:r>
          </a:p>
          <a:p>
            <a:endParaRPr lang="en-US" sz="1600" dirty="0"/>
          </a:p>
          <a:p>
            <a:r>
              <a:rPr lang="en-US" sz="1600" dirty="0"/>
              <a:t>Current Indiana HVRP Programs are:</a:t>
            </a:r>
          </a:p>
          <a:p>
            <a:r>
              <a:rPr lang="en-US" sz="1600" dirty="0"/>
              <a:t>VOA Indianapolis</a:t>
            </a:r>
          </a:p>
          <a:p>
            <a:r>
              <a:rPr lang="en-US" sz="1600" dirty="0"/>
              <a:t>Easterseals Crossroads Indianapolis</a:t>
            </a:r>
          </a:p>
          <a:p>
            <a:r>
              <a:rPr lang="en-US" sz="1600" dirty="0"/>
              <a:t>Echo Housing Evansville</a:t>
            </a:r>
          </a:p>
          <a:p>
            <a:r>
              <a:rPr lang="en-US" sz="1600" dirty="0"/>
              <a:t>VOA Gary</a:t>
            </a:r>
          </a:p>
          <a:p>
            <a:r>
              <a:rPr lang="en-US" sz="1600" dirty="0"/>
              <a:t>VOA Ft Wayne </a:t>
            </a:r>
          </a:p>
          <a:p>
            <a:r>
              <a:rPr lang="en-US" sz="1600" dirty="0"/>
              <a:t>Valid through June 30, 2025</a:t>
            </a:r>
          </a:p>
          <a:p>
            <a:endParaRPr lang="en-US" dirty="0"/>
          </a:p>
        </p:txBody>
      </p:sp>
    </p:spTree>
    <p:extLst>
      <p:ext uri="{BB962C8B-B14F-4D97-AF65-F5344CB8AC3E}">
        <p14:creationId xmlns:p14="http://schemas.microsoft.com/office/powerpoint/2010/main" val="1781764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5A81-C97C-B42B-7E27-ECACDF520E7C}"/>
              </a:ext>
            </a:extLst>
          </p:cNvPr>
          <p:cNvSpPr>
            <a:spLocks noGrp="1"/>
          </p:cNvSpPr>
          <p:nvPr>
            <p:ph type="title"/>
          </p:nvPr>
        </p:nvSpPr>
        <p:spPr>
          <a:xfrm>
            <a:off x="1398638" y="186813"/>
            <a:ext cx="10515600" cy="629265"/>
          </a:xfrm>
        </p:spPr>
        <p:txBody>
          <a:bodyPr>
            <a:normAutofit fontScale="90000"/>
          </a:bodyPr>
          <a:lstStyle/>
          <a:p>
            <a:r>
              <a:rPr lang="en-US" sz="2400" b="1" dirty="0"/>
              <a:t>Uniform Services Employment and Reemployment Rights Act (USERRA)</a:t>
            </a:r>
            <a:br>
              <a:rPr lang="en-US" sz="2400" b="1" dirty="0"/>
            </a:br>
            <a:endParaRPr lang="en-US" sz="2400" b="1" dirty="0"/>
          </a:p>
        </p:txBody>
      </p:sp>
      <p:sp>
        <p:nvSpPr>
          <p:cNvPr id="3" name="TextBox 2">
            <a:extLst>
              <a:ext uri="{FF2B5EF4-FFF2-40B4-BE49-F238E27FC236}">
                <a16:creationId xmlns:a16="http://schemas.microsoft.com/office/drawing/2014/main" id="{737F7202-2F4F-B2AE-7A9E-4A181FA66A1A}"/>
              </a:ext>
            </a:extLst>
          </p:cNvPr>
          <p:cNvSpPr txBox="1"/>
          <p:nvPr/>
        </p:nvSpPr>
        <p:spPr>
          <a:xfrm>
            <a:off x="1398638" y="816078"/>
            <a:ext cx="10515600" cy="5539978"/>
          </a:xfrm>
          <a:prstGeom prst="rect">
            <a:avLst/>
          </a:prstGeom>
          <a:noFill/>
        </p:spPr>
        <p:txBody>
          <a:bodyPr wrap="square" rtlCol="0">
            <a:spAutoFit/>
          </a:bodyPr>
          <a:lstStyle/>
          <a:p>
            <a:r>
              <a:rPr lang="en-US" sz="1600" dirty="0"/>
              <a:t>USERRA protects civilian job rights and benefits for veterans, members of the active and Reserve components of the U.S. armed forces, and ANY person assisting in a USERRA investigation.</a:t>
            </a:r>
          </a:p>
          <a:p>
            <a:r>
              <a:rPr lang="en-US" sz="1600" dirty="0"/>
              <a:t>USERRA prohibits employment discrimination against a person on the basis of past military service, current military obligations, or intent to serve. An employer must not deny initial employment, reemployment, retention in employment, promotion, or any benefit of employment to a person on the basis of a past, present, or future service obligation. In addition, an employer must not retaliate against a person because of an action taken to enforce or exercise any USERRA right or for assisting in an USERRA investigation.</a:t>
            </a:r>
          </a:p>
          <a:p>
            <a:endParaRPr lang="en-US" sz="1600" dirty="0"/>
          </a:p>
          <a:p>
            <a:r>
              <a:rPr lang="en-US" sz="1600" dirty="0"/>
              <a:t>The U.S. Department of Labor, Veterans Employment and Training Service (VETS) is authorized to investigate and resolve complaints of USERRA violations.</a:t>
            </a:r>
          </a:p>
          <a:p>
            <a:endParaRPr lang="en-US" sz="1600" dirty="0"/>
          </a:p>
          <a:p>
            <a:r>
              <a:rPr lang="en-US" sz="1600" dirty="0"/>
              <a:t>Veterans have the right to Reemployment, Right to be Free From Discrimination and Retaliation, and the Right to Health Insurance Protection. For a full list of these rights please visit </a:t>
            </a:r>
            <a:r>
              <a:rPr lang="en-US" sz="1600" dirty="0">
                <a:hlinkClick r:id="rId2"/>
              </a:rPr>
              <a:t>https://www.dol.gov/agencies/vets/programs/userra/aboutuserra</a:t>
            </a:r>
            <a:endParaRPr lang="en-US" sz="1600" dirty="0"/>
          </a:p>
          <a:p>
            <a:r>
              <a:rPr lang="en-US" sz="1600" dirty="0"/>
              <a:t>Disclaimer: Each case and circumstance is unique and seeking advise from a qualified investigator is advised. </a:t>
            </a:r>
          </a:p>
          <a:p>
            <a:endParaRPr lang="en-US" sz="1600" dirty="0"/>
          </a:p>
          <a:p>
            <a:r>
              <a:rPr lang="en-US" sz="1600" dirty="0"/>
              <a:t>For assistance in filing a complaint, or for any other information on USERRA, contact VETS at 1-866-4-USA-DOL or visit its website.</a:t>
            </a:r>
          </a:p>
          <a:p>
            <a:endParaRPr lang="en-US" dirty="0"/>
          </a:p>
          <a:p>
            <a:r>
              <a:rPr lang="en-US" sz="1600" dirty="0"/>
              <a:t>Veterans Preference: Veterans who are disabled, who served on active duty in the Armed Forces during certain specified time periods or in military campaigns are entitled to preference over others in hiring for virtually all federal government jobs.</a:t>
            </a:r>
          </a:p>
          <a:p>
            <a:r>
              <a:rPr lang="en-US" sz="1600" dirty="0"/>
              <a:t>Also known as the Veterans Employment Opportunities Act (VEOA).</a:t>
            </a:r>
          </a:p>
        </p:txBody>
      </p:sp>
    </p:spTree>
    <p:extLst>
      <p:ext uri="{BB962C8B-B14F-4D97-AF65-F5344CB8AC3E}">
        <p14:creationId xmlns:p14="http://schemas.microsoft.com/office/powerpoint/2010/main" val="87816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5719-C82A-0479-C6AE-D8723950993C}"/>
              </a:ext>
            </a:extLst>
          </p:cNvPr>
          <p:cNvSpPr>
            <a:spLocks noGrp="1"/>
          </p:cNvSpPr>
          <p:nvPr>
            <p:ph type="title"/>
          </p:nvPr>
        </p:nvSpPr>
        <p:spPr>
          <a:xfrm>
            <a:off x="1484670" y="148817"/>
            <a:ext cx="10314040" cy="932732"/>
          </a:xfrm>
        </p:spPr>
        <p:txBody>
          <a:bodyPr>
            <a:normAutofit/>
          </a:bodyPr>
          <a:lstStyle/>
          <a:p>
            <a:r>
              <a:rPr lang="en-US" sz="2800" b="1" dirty="0"/>
              <a:t>Off Base Transitional Training</a:t>
            </a:r>
          </a:p>
        </p:txBody>
      </p:sp>
      <p:sp>
        <p:nvSpPr>
          <p:cNvPr id="4" name="TextBox 3">
            <a:extLst>
              <a:ext uri="{FF2B5EF4-FFF2-40B4-BE49-F238E27FC236}">
                <a16:creationId xmlns:a16="http://schemas.microsoft.com/office/drawing/2014/main" id="{03B5749C-6E6B-43DE-9069-638FB560DB38}"/>
              </a:ext>
            </a:extLst>
          </p:cNvPr>
          <p:cNvSpPr txBox="1"/>
          <p:nvPr/>
        </p:nvSpPr>
        <p:spPr>
          <a:xfrm>
            <a:off x="1484670" y="1248697"/>
            <a:ext cx="10314039" cy="5416868"/>
          </a:xfrm>
          <a:prstGeom prst="rect">
            <a:avLst/>
          </a:prstGeom>
          <a:noFill/>
        </p:spPr>
        <p:txBody>
          <a:bodyPr wrap="square" rtlCol="0">
            <a:spAutoFit/>
          </a:bodyPr>
          <a:lstStyle/>
          <a:p>
            <a:r>
              <a:rPr lang="en-US" sz="1600" dirty="0"/>
              <a:t>The Off-Base Transition Training (OBTT) program is an opportunity for veterans, veterans currently serving in the National Guard and Reserve, and their spouses to take control of their career through workshops to help meet their employment goals.</a:t>
            </a:r>
          </a:p>
          <a:p>
            <a:r>
              <a:rPr lang="en-US" sz="1600" dirty="0"/>
              <a:t>OBTT offers the opportunity for you to move your career forward on your schedule. This series of workshops are in-person, virtual and built to fit your schedule. The workshops are offered to you at no cost based on your service. You can mix and match workshops to meet your employment goals and attend workshops at your own pace.</a:t>
            </a:r>
          </a:p>
          <a:p>
            <a:r>
              <a:rPr lang="en-US" sz="1600" dirty="0"/>
              <a:t>Workshops will cover topics such as: Your Next move</a:t>
            </a:r>
          </a:p>
          <a:p>
            <a:r>
              <a:rPr lang="en-US" sz="1600" dirty="0"/>
              <a:t>Marketing Yourself and Job Search Tactics</a:t>
            </a:r>
          </a:p>
          <a:p>
            <a:r>
              <a:rPr lang="en-US" sz="1600" dirty="0"/>
              <a:t>Understanding and Writing Your Resume</a:t>
            </a:r>
          </a:p>
          <a:p>
            <a:r>
              <a:rPr lang="en-US" sz="1600" dirty="0"/>
              <a:t>Interview Skills</a:t>
            </a:r>
          </a:p>
          <a:p>
            <a:r>
              <a:rPr lang="en-US" sz="1600" dirty="0"/>
              <a:t>Federal Hiring</a:t>
            </a:r>
          </a:p>
          <a:p>
            <a:r>
              <a:rPr lang="en-US" sz="1600" dirty="0"/>
              <a:t>LinkedIn Profiles and Job Search</a:t>
            </a:r>
          </a:p>
          <a:p>
            <a:r>
              <a:rPr lang="en-US" sz="1600" dirty="0"/>
              <a:t>Employment Rights</a:t>
            </a:r>
          </a:p>
          <a:p>
            <a:r>
              <a:rPr lang="en-US" sz="1600" dirty="0"/>
              <a:t>Salary Negotiations</a:t>
            </a:r>
          </a:p>
          <a:p>
            <a:endParaRPr lang="en-US" sz="1600" dirty="0"/>
          </a:p>
          <a:p>
            <a:r>
              <a:rPr lang="en-US" sz="1600" dirty="0"/>
              <a:t>OBTT is currently available in 14 states and the District of Columbia.</a:t>
            </a:r>
          </a:p>
          <a:p>
            <a:r>
              <a:rPr lang="en-US" dirty="0">
                <a:hlinkClick r:id="rId2"/>
              </a:rPr>
              <a:t>https://www.dol.gov/agencies/vets/programs/tap/off-base-transition-training</a:t>
            </a:r>
            <a:endParaRPr lang="en-US" dirty="0"/>
          </a:p>
          <a:p>
            <a:endParaRPr lang="en-US" dirty="0"/>
          </a:p>
          <a:p>
            <a:r>
              <a:rPr lang="en-US" dirty="0"/>
              <a:t>James Holden</a:t>
            </a:r>
          </a:p>
          <a:p>
            <a:r>
              <a:rPr lang="en-US" dirty="0"/>
              <a:t>(317) 719-8376</a:t>
            </a:r>
          </a:p>
          <a:p>
            <a:r>
              <a:rPr lang="en-US" dirty="0"/>
              <a:t>James.holden@serco-na.com</a:t>
            </a:r>
          </a:p>
        </p:txBody>
      </p:sp>
    </p:spTree>
    <p:extLst>
      <p:ext uri="{BB962C8B-B14F-4D97-AF65-F5344CB8AC3E}">
        <p14:creationId xmlns:p14="http://schemas.microsoft.com/office/powerpoint/2010/main" val="4136661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CB399-867B-172B-43CA-130A1011CD20}"/>
              </a:ext>
            </a:extLst>
          </p:cNvPr>
          <p:cNvSpPr txBox="1"/>
          <p:nvPr/>
        </p:nvSpPr>
        <p:spPr>
          <a:xfrm>
            <a:off x="314445" y="138896"/>
            <a:ext cx="11563109" cy="523220"/>
          </a:xfrm>
          <a:prstGeom prst="rect">
            <a:avLst/>
          </a:prstGeom>
          <a:noFill/>
        </p:spPr>
        <p:txBody>
          <a:bodyPr wrap="square" rtlCol="0">
            <a:spAutoFit/>
          </a:bodyPr>
          <a:lstStyle/>
          <a:p>
            <a:r>
              <a:rPr lang="en-US" sz="2800" b="1" dirty="0"/>
              <a:t>Stand Down Grant</a:t>
            </a:r>
          </a:p>
        </p:txBody>
      </p:sp>
      <p:sp>
        <p:nvSpPr>
          <p:cNvPr id="3" name="TextBox 2">
            <a:extLst>
              <a:ext uri="{FF2B5EF4-FFF2-40B4-BE49-F238E27FC236}">
                <a16:creationId xmlns:a16="http://schemas.microsoft.com/office/drawing/2014/main" id="{42CBB864-3A33-DF8F-2BAC-656716F14E36}"/>
              </a:ext>
            </a:extLst>
          </p:cNvPr>
          <p:cNvSpPr txBox="1"/>
          <p:nvPr/>
        </p:nvSpPr>
        <p:spPr>
          <a:xfrm>
            <a:off x="314445" y="833377"/>
            <a:ext cx="11688502" cy="5324535"/>
          </a:xfrm>
          <a:prstGeom prst="rect">
            <a:avLst/>
          </a:prstGeom>
          <a:noFill/>
        </p:spPr>
        <p:txBody>
          <a:bodyPr wrap="square" rtlCol="0">
            <a:spAutoFit/>
          </a:bodyPr>
          <a:lstStyle/>
          <a:p>
            <a:r>
              <a:rPr lang="en-US" sz="2000" dirty="0"/>
              <a:t>Stand Downs (SD) are typically one- to three-day events providing supplies and services to homeless Veterans, such as food, shelter, clothing, health screenings and VA Social Security benefits counseling. Veterans can also receive referrals to other assistance such as health care, housing solutions, employment, substance use treatment and mental health </a:t>
            </a:r>
            <a:r>
              <a:rPr lang="en-US" sz="2000"/>
              <a:t>counseling.</a:t>
            </a:r>
            <a:endParaRPr lang="en-US" sz="2000" dirty="0"/>
          </a:p>
          <a:p>
            <a:r>
              <a:rPr lang="en-US" sz="2000" dirty="0"/>
              <a:t>DOL's Veterans' Employment and Training Service (VETS) awards Stand Down funding through the Homeless Veterans’ Reintegration Program (HVRP) on an annual basis, pending funding reauthorization.</a:t>
            </a:r>
          </a:p>
          <a:p>
            <a:r>
              <a:rPr lang="en-US" sz="2000" dirty="0"/>
              <a:t>This noncompetitive grant is awarded on a first-come, first-served basis to support one day or multi-day events at up to $7,000 or $10,000, respectively. </a:t>
            </a:r>
          </a:p>
          <a:p>
            <a:r>
              <a:rPr lang="en-US" sz="2000" dirty="0"/>
              <a:t>Eligible entities include: </a:t>
            </a:r>
          </a:p>
          <a:p>
            <a:r>
              <a:rPr lang="en-US" sz="2000" dirty="0"/>
              <a:t>state workforce agencies</a:t>
            </a:r>
          </a:p>
          <a:p>
            <a:r>
              <a:rPr lang="en-US" sz="2000" dirty="0"/>
              <a:t>state and local workforce investment boards</a:t>
            </a:r>
          </a:p>
          <a:p>
            <a:r>
              <a:rPr lang="en-US" sz="2000" dirty="0"/>
              <a:t>veterans service organizations</a:t>
            </a:r>
          </a:p>
          <a:p>
            <a:r>
              <a:rPr lang="en-US" sz="2000" dirty="0"/>
              <a:t>local public agencies and nonprofit organizations, including community and faith-based organizations</a:t>
            </a:r>
          </a:p>
          <a:p>
            <a:r>
              <a:rPr lang="en-US" sz="2000" dirty="0"/>
              <a:t>Applicants must have a familiarity with the area and population to be served and the ability to administer an effective and timely program. See VPL 01-23 Section IV for the full list of eligible applicants.</a:t>
            </a:r>
          </a:p>
          <a:p>
            <a:r>
              <a:rPr lang="en-US" sz="2000" dirty="0"/>
              <a:t>All applications must be submitted to the appropriate State Director for Veterans’ Employment and Training Service (DVET) no less than 90 days prior to the event.</a:t>
            </a:r>
          </a:p>
        </p:txBody>
      </p:sp>
    </p:spTree>
    <p:extLst>
      <p:ext uri="{BB962C8B-B14F-4D97-AF65-F5344CB8AC3E}">
        <p14:creationId xmlns:p14="http://schemas.microsoft.com/office/powerpoint/2010/main" val="80563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06E38-D3A4-FC58-CD53-77E13E58ED70}"/>
              </a:ext>
            </a:extLst>
          </p:cNvPr>
          <p:cNvSpPr txBox="1"/>
          <p:nvPr/>
        </p:nvSpPr>
        <p:spPr>
          <a:xfrm>
            <a:off x="2212258" y="2921168"/>
            <a:ext cx="7767484" cy="1015663"/>
          </a:xfrm>
          <a:prstGeom prst="rect">
            <a:avLst/>
          </a:prstGeom>
          <a:noFill/>
        </p:spPr>
        <p:txBody>
          <a:bodyPr wrap="square" rtlCol="0">
            <a:spAutoFit/>
          </a:bodyPr>
          <a:lstStyle/>
          <a:p>
            <a:pPr algn="ctr"/>
            <a:r>
              <a:rPr lang="en-US" sz="6000" b="1" dirty="0"/>
              <a:t>Questions?</a:t>
            </a:r>
          </a:p>
        </p:txBody>
      </p:sp>
    </p:spTree>
    <p:extLst>
      <p:ext uri="{BB962C8B-B14F-4D97-AF65-F5344CB8AC3E}">
        <p14:creationId xmlns:p14="http://schemas.microsoft.com/office/powerpoint/2010/main" val="24717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4EC07F-0DB4-B64C-B499-C1102A4D5D70}"/>
              </a:ext>
            </a:extLst>
          </p:cNvPr>
          <p:cNvSpPr>
            <a:spLocks noGrp="1"/>
          </p:cNvSpPr>
          <p:nvPr>
            <p:ph type="title"/>
          </p:nvPr>
        </p:nvSpPr>
        <p:spPr>
          <a:xfrm>
            <a:off x="2637581" y="1772214"/>
            <a:ext cx="7169002" cy="863599"/>
          </a:xfrm>
        </p:spPr>
        <p:txBody>
          <a:bodyPr>
            <a:normAutofit fontScale="90000"/>
          </a:bodyPr>
          <a:lstStyle/>
          <a:p>
            <a:r>
              <a:rPr lang="en-US" b="1" i="1" dirty="0">
                <a:solidFill>
                  <a:schemeClr val="bg1"/>
                </a:solidFill>
                <a:latin typeface="Arial" panose="020B0604020202020204" pitchFamily="34" charset="0"/>
                <a:cs typeface="Arial" panose="020B0604020202020204" pitchFamily="34" charset="0"/>
              </a:rPr>
              <a:t>Jobs for Veterans State Grant</a:t>
            </a:r>
          </a:p>
        </p:txBody>
      </p:sp>
      <p:sp>
        <p:nvSpPr>
          <p:cNvPr id="2" name="TextBox 1">
            <a:extLst>
              <a:ext uri="{FF2B5EF4-FFF2-40B4-BE49-F238E27FC236}">
                <a16:creationId xmlns:a16="http://schemas.microsoft.com/office/drawing/2014/main" id="{874B056F-A39B-A88B-2AEC-DCA3797A8585}"/>
              </a:ext>
            </a:extLst>
          </p:cNvPr>
          <p:cNvSpPr txBox="1"/>
          <p:nvPr/>
        </p:nvSpPr>
        <p:spPr>
          <a:xfrm>
            <a:off x="2637581" y="2847372"/>
            <a:ext cx="3206188" cy="584775"/>
          </a:xfrm>
          <a:prstGeom prst="rect">
            <a:avLst/>
          </a:prstGeom>
          <a:noFill/>
        </p:spPr>
        <p:txBody>
          <a:bodyPr wrap="square" rtlCol="0">
            <a:spAutoFit/>
          </a:bodyPr>
          <a:lstStyle/>
          <a:p>
            <a:r>
              <a:rPr lang="en-US" sz="3200" dirty="0">
                <a:solidFill>
                  <a:schemeClr val="bg1"/>
                </a:solidFill>
              </a:rPr>
              <a:t>Travis Higham</a:t>
            </a:r>
          </a:p>
        </p:txBody>
      </p:sp>
    </p:spTree>
    <p:extLst>
      <p:ext uri="{BB962C8B-B14F-4D97-AF65-F5344CB8AC3E}">
        <p14:creationId xmlns:p14="http://schemas.microsoft.com/office/powerpoint/2010/main" val="428460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E67C-CDDF-DAA1-29DB-56422E4BAE37}"/>
              </a:ext>
            </a:extLst>
          </p:cNvPr>
          <p:cNvSpPr>
            <a:spLocks noGrp="1"/>
          </p:cNvSpPr>
          <p:nvPr>
            <p:ph type="title"/>
          </p:nvPr>
        </p:nvSpPr>
        <p:spPr/>
        <p:txBody>
          <a:bodyPr/>
          <a:lstStyle/>
          <a:p>
            <a:r>
              <a:rPr lang="en-US" dirty="0"/>
              <a:t>General Overview</a:t>
            </a:r>
          </a:p>
        </p:txBody>
      </p:sp>
      <p:sp>
        <p:nvSpPr>
          <p:cNvPr id="4" name="Content Placeholder 3">
            <a:extLst>
              <a:ext uri="{FF2B5EF4-FFF2-40B4-BE49-F238E27FC236}">
                <a16:creationId xmlns:a16="http://schemas.microsoft.com/office/drawing/2014/main" id="{02BDFE11-E224-9C73-8F5D-2447EA588912}"/>
              </a:ext>
            </a:extLst>
          </p:cNvPr>
          <p:cNvSpPr>
            <a:spLocks noGrp="1"/>
          </p:cNvSpPr>
          <p:nvPr>
            <p:ph sz="half" idx="2"/>
          </p:nvPr>
        </p:nvSpPr>
        <p:spPr>
          <a:xfrm>
            <a:off x="839788" y="1690688"/>
            <a:ext cx="5157787" cy="4498975"/>
          </a:xfrm>
        </p:spPr>
        <p:txBody>
          <a:bodyPr/>
          <a:lstStyle/>
          <a:p>
            <a:pPr marL="0" indent="0">
              <a:buNone/>
            </a:pPr>
            <a:r>
              <a:rPr lang="en-US" dirty="0"/>
              <a:t>The Department of Labor – Veteran Employment and Training Services (DOL VETS) is the parent organization for Jobs for Veterans State Grant (JVSG). 54 state workforce agencies are provided federal funding through the JVSG program to hire dedicated staff to provide individualized career and training services to veterans and eligible persons. </a:t>
            </a:r>
          </a:p>
        </p:txBody>
      </p:sp>
      <p:sp>
        <p:nvSpPr>
          <p:cNvPr id="6" name="Content Placeholder 5">
            <a:extLst>
              <a:ext uri="{FF2B5EF4-FFF2-40B4-BE49-F238E27FC236}">
                <a16:creationId xmlns:a16="http://schemas.microsoft.com/office/drawing/2014/main" id="{83329C4F-0C76-FA42-D26B-61568AEBE99C}"/>
              </a:ext>
            </a:extLst>
          </p:cNvPr>
          <p:cNvSpPr>
            <a:spLocks noGrp="1"/>
          </p:cNvSpPr>
          <p:nvPr>
            <p:ph sz="quarter" idx="4"/>
          </p:nvPr>
        </p:nvSpPr>
        <p:spPr>
          <a:xfrm>
            <a:off x="5997575" y="1690688"/>
            <a:ext cx="5183188" cy="4498975"/>
          </a:xfrm>
        </p:spPr>
        <p:txBody>
          <a:bodyPr/>
          <a:lstStyle/>
          <a:p>
            <a:pPr marL="0" indent="0">
              <a:buNone/>
            </a:pPr>
            <a:r>
              <a:rPr lang="en-US" dirty="0"/>
              <a:t>JVSG provides a staffing grant to a state agency, in our case the Department of Workforce Development, these staff positions come with a number of responsibilities we will get into shortly.</a:t>
            </a:r>
          </a:p>
        </p:txBody>
      </p:sp>
    </p:spTree>
    <p:extLst>
      <p:ext uri="{BB962C8B-B14F-4D97-AF65-F5344CB8AC3E}">
        <p14:creationId xmlns:p14="http://schemas.microsoft.com/office/powerpoint/2010/main" val="365754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B4B9-9B21-4F24-61FE-7322E38015F2}"/>
              </a:ext>
            </a:extLst>
          </p:cNvPr>
          <p:cNvSpPr>
            <a:spLocks noGrp="1"/>
          </p:cNvSpPr>
          <p:nvPr>
            <p:ph type="title"/>
          </p:nvPr>
        </p:nvSpPr>
        <p:spPr>
          <a:xfrm>
            <a:off x="1412111" y="365125"/>
            <a:ext cx="10335228" cy="884941"/>
          </a:xfrm>
        </p:spPr>
        <p:txBody>
          <a:bodyPr/>
          <a:lstStyle/>
          <a:p>
            <a:r>
              <a:rPr lang="en-US" dirty="0"/>
              <a:t>Personnel Breakdown</a:t>
            </a:r>
          </a:p>
        </p:txBody>
      </p:sp>
      <p:sp>
        <p:nvSpPr>
          <p:cNvPr id="4" name="TextBox 3">
            <a:extLst>
              <a:ext uri="{FF2B5EF4-FFF2-40B4-BE49-F238E27FC236}">
                <a16:creationId xmlns:a16="http://schemas.microsoft.com/office/drawing/2014/main" id="{50B42BEC-51D9-C2D0-F50C-D15C567DFC10}"/>
              </a:ext>
            </a:extLst>
          </p:cNvPr>
          <p:cNvSpPr txBox="1"/>
          <p:nvPr/>
        </p:nvSpPr>
        <p:spPr>
          <a:xfrm>
            <a:off x="1412111" y="1331089"/>
            <a:ext cx="10335228" cy="5324535"/>
          </a:xfrm>
          <a:prstGeom prst="rect">
            <a:avLst/>
          </a:prstGeom>
          <a:noFill/>
        </p:spPr>
        <p:txBody>
          <a:bodyPr wrap="square" rtlCol="0">
            <a:spAutoFit/>
          </a:bodyPr>
          <a:lstStyle/>
          <a:p>
            <a:pPr algn="ctr"/>
            <a:r>
              <a:rPr lang="en-US" sz="2000" dirty="0"/>
              <a:t>DOL VETS State Director/Assistant Director(s) 	DWD Division Director</a:t>
            </a:r>
          </a:p>
          <a:p>
            <a:pPr algn="ctr"/>
            <a:r>
              <a:rPr lang="en-US" sz="2000" dirty="0"/>
              <a:t>Mike Thompson/Don Mains			David Douglass</a:t>
            </a:r>
          </a:p>
          <a:p>
            <a:pPr algn="ctr"/>
            <a:endParaRPr lang="en-US" sz="2000" dirty="0"/>
          </a:p>
          <a:p>
            <a:pPr algn="ctr"/>
            <a:r>
              <a:rPr lang="en-US" sz="2000" dirty="0"/>
              <a:t>JVSG State Director</a:t>
            </a:r>
          </a:p>
          <a:p>
            <a:pPr algn="ctr"/>
            <a:r>
              <a:rPr lang="en-US" sz="2000" dirty="0"/>
              <a:t>Mark Mathes</a:t>
            </a:r>
          </a:p>
          <a:p>
            <a:pPr algn="ctr"/>
            <a:endParaRPr lang="en-US" sz="2000" dirty="0"/>
          </a:p>
          <a:p>
            <a:pPr algn="ctr"/>
            <a:r>
              <a:rPr lang="en-US" sz="2000" dirty="0"/>
              <a:t>Regional Directors – 3 for Indiana</a:t>
            </a:r>
          </a:p>
          <a:p>
            <a:pPr algn="ctr"/>
            <a:r>
              <a:rPr lang="en-US" sz="2000" dirty="0"/>
              <a:t>Ernie Rivas	David Zipoff	James Fountain</a:t>
            </a:r>
          </a:p>
          <a:p>
            <a:pPr algn="ctr"/>
            <a:endParaRPr lang="en-US" sz="2000" dirty="0"/>
          </a:p>
          <a:p>
            <a:pPr algn="ctr"/>
            <a:r>
              <a:rPr lang="en-US" sz="2000" dirty="0"/>
              <a:t>Specialty Positions - Indiana</a:t>
            </a:r>
          </a:p>
          <a:p>
            <a:pPr algn="ctr"/>
            <a:r>
              <a:rPr lang="en-US" sz="2000" dirty="0"/>
              <a:t>Resource Coordinator	Veteran Employment Coordinator	Voc Rehab Specialist</a:t>
            </a:r>
          </a:p>
          <a:p>
            <a:pPr algn="ctr"/>
            <a:endParaRPr lang="en-US" sz="2000" dirty="0"/>
          </a:p>
          <a:p>
            <a:pPr algn="ctr"/>
            <a:r>
              <a:rPr lang="en-US" sz="2000" dirty="0"/>
              <a:t>Local Veteran Employment Representatives</a:t>
            </a:r>
          </a:p>
          <a:p>
            <a:pPr algn="ctr"/>
            <a:endParaRPr lang="en-US" sz="2000" dirty="0"/>
          </a:p>
          <a:p>
            <a:pPr algn="ctr"/>
            <a:r>
              <a:rPr lang="en-US" sz="2000" dirty="0"/>
              <a:t>Disabled Veteran Outreach Program Specialist </a:t>
            </a:r>
          </a:p>
          <a:p>
            <a:pPr algn="ctr"/>
            <a:endParaRPr lang="en-US" sz="2000" dirty="0"/>
          </a:p>
          <a:p>
            <a:pPr algn="ctr"/>
            <a:r>
              <a:rPr lang="en-US" sz="2000" dirty="0"/>
              <a:t>Consolidated Positions (Rural States)</a:t>
            </a:r>
          </a:p>
        </p:txBody>
      </p:sp>
    </p:spTree>
    <p:extLst>
      <p:ext uri="{BB962C8B-B14F-4D97-AF65-F5344CB8AC3E}">
        <p14:creationId xmlns:p14="http://schemas.microsoft.com/office/powerpoint/2010/main" val="3305713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29E98-E975-B039-4B51-CAF9084A71FC}"/>
              </a:ext>
            </a:extLst>
          </p:cNvPr>
          <p:cNvSpPr txBox="1"/>
          <p:nvPr/>
        </p:nvSpPr>
        <p:spPr>
          <a:xfrm>
            <a:off x="648182" y="416689"/>
            <a:ext cx="11146421" cy="461665"/>
          </a:xfrm>
          <a:prstGeom prst="rect">
            <a:avLst/>
          </a:prstGeom>
          <a:noFill/>
        </p:spPr>
        <p:txBody>
          <a:bodyPr wrap="square" rtlCol="0">
            <a:spAutoFit/>
          </a:bodyPr>
          <a:lstStyle/>
          <a:p>
            <a:r>
              <a:rPr lang="en-US" sz="2400" b="1" dirty="0"/>
              <a:t>Local Veteran Employment Representative</a:t>
            </a:r>
          </a:p>
        </p:txBody>
      </p:sp>
      <p:sp>
        <p:nvSpPr>
          <p:cNvPr id="4" name="TextBox 3">
            <a:extLst>
              <a:ext uri="{FF2B5EF4-FFF2-40B4-BE49-F238E27FC236}">
                <a16:creationId xmlns:a16="http://schemas.microsoft.com/office/drawing/2014/main" id="{809E822B-6005-62DC-0CDF-81EAA6046C41}"/>
              </a:ext>
            </a:extLst>
          </p:cNvPr>
          <p:cNvSpPr txBox="1"/>
          <p:nvPr/>
        </p:nvSpPr>
        <p:spPr>
          <a:xfrm>
            <a:off x="648182" y="1076446"/>
            <a:ext cx="9514390" cy="5632311"/>
          </a:xfrm>
          <a:prstGeom prst="rect">
            <a:avLst/>
          </a:prstGeom>
          <a:noFill/>
        </p:spPr>
        <p:txBody>
          <a:bodyPr wrap="square" rtlCol="0">
            <a:spAutoFit/>
          </a:bodyPr>
          <a:lstStyle/>
          <a:p>
            <a:r>
              <a:rPr lang="en-US" dirty="0"/>
              <a:t>LVERs conduct outreach to the employer community and facilitate employment, training, and placement services under the state’s employment service delivery system (Indiana Career Connect). </a:t>
            </a:r>
          </a:p>
          <a:p>
            <a:r>
              <a:rPr lang="en-US" dirty="0"/>
              <a:t>LVERs should advocate for all veterans and the additional populations identified by the Secretary with business, industry, and other community-based organizations by participating in appropriate activities. These activities include, but are not limited to: </a:t>
            </a:r>
          </a:p>
          <a:p>
            <a:r>
              <a:rPr lang="en-US" dirty="0"/>
              <a:t>• Planning, conducting, and participating in job and career fairs </a:t>
            </a:r>
          </a:p>
          <a:p>
            <a:r>
              <a:rPr lang="en-US" dirty="0"/>
              <a:t>• Conducting employer outreach, including facility tours or interviews with current employees to familiarize themselves with job responsibilities or qualifications</a:t>
            </a:r>
          </a:p>
          <a:p>
            <a:r>
              <a:rPr lang="en-US" dirty="0"/>
              <a:t>• Assisting with job development for veterans, eligible persons, and other DVOP-eligible populations enrolled in workforce development programs</a:t>
            </a:r>
          </a:p>
          <a:p>
            <a:r>
              <a:rPr lang="en-US" dirty="0"/>
              <a:t>• Facilitating job search workshops/groups, on behalf of/in conjunction with employers, provided that DVOP and/or other AJC staff are available to deliver any needed direct services</a:t>
            </a:r>
          </a:p>
          <a:p>
            <a:r>
              <a:rPr lang="en-US" dirty="0"/>
              <a:t>• Working with established unions, apprenticeship programs, and businesses or business organizations to promote and secure employment and training for veterans</a:t>
            </a:r>
          </a:p>
          <a:p>
            <a:r>
              <a:rPr lang="en-US" dirty="0"/>
              <a:t>• Informing federal contractors of the process to recruit qualified veterans</a:t>
            </a:r>
          </a:p>
          <a:p>
            <a:r>
              <a:rPr lang="en-US" dirty="0"/>
              <a:t>• Promoting initiatives and programs such as the DoD SkillBridge program and the HIRE Vets Medallion Program. LVERs play an important role in developing the veteran service delivery strategies in the state workforce system, educating all AJC staff with current veterans’ employment initiatives and programs, and providing regular updates on veteran services and programs. </a:t>
            </a:r>
          </a:p>
          <a:p>
            <a:endParaRPr lang="en-US" dirty="0"/>
          </a:p>
        </p:txBody>
      </p:sp>
    </p:spTree>
    <p:extLst>
      <p:ext uri="{BB962C8B-B14F-4D97-AF65-F5344CB8AC3E}">
        <p14:creationId xmlns:p14="http://schemas.microsoft.com/office/powerpoint/2010/main" val="170946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24B85-2161-6C8C-F3BB-E0443BD3B10E}"/>
              </a:ext>
            </a:extLst>
          </p:cNvPr>
          <p:cNvSpPr txBox="1"/>
          <p:nvPr/>
        </p:nvSpPr>
        <p:spPr>
          <a:xfrm>
            <a:off x="451413" y="173620"/>
            <a:ext cx="10463514" cy="461665"/>
          </a:xfrm>
          <a:prstGeom prst="rect">
            <a:avLst/>
          </a:prstGeom>
          <a:noFill/>
        </p:spPr>
        <p:txBody>
          <a:bodyPr wrap="square" rtlCol="0">
            <a:spAutoFit/>
          </a:bodyPr>
          <a:lstStyle/>
          <a:p>
            <a:r>
              <a:rPr lang="en-US" sz="2400" b="1" dirty="0"/>
              <a:t>Disabled Veteran Outreach Program Specialists</a:t>
            </a:r>
          </a:p>
        </p:txBody>
      </p:sp>
      <p:sp>
        <p:nvSpPr>
          <p:cNvPr id="4" name="TextBox 3">
            <a:extLst>
              <a:ext uri="{FF2B5EF4-FFF2-40B4-BE49-F238E27FC236}">
                <a16:creationId xmlns:a16="http://schemas.microsoft.com/office/drawing/2014/main" id="{F06975BB-FC85-1FF4-8B14-DB8445B870BB}"/>
              </a:ext>
            </a:extLst>
          </p:cNvPr>
          <p:cNvSpPr txBox="1"/>
          <p:nvPr/>
        </p:nvSpPr>
        <p:spPr>
          <a:xfrm>
            <a:off x="590309" y="891251"/>
            <a:ext cx="9549114" cy="5078313"/>
          </a:xfrm>
          <a:prstGeom prst="rect">
            <a:avLst/>
          </a:prstGeom>
          <a:noFill/>
        </p:spPr>
        <p:txBody>
          <a:bodyPr wrap="square" rtlCol="0">
            <a:spAutoFit/>
          </a:bodyPr>
          <a:lstStyle/>
          <a:p>
            <a:r>
              <a:rPr lang="en-US" dirty="0"/>
              <a:t>The DVOP specialist works directly with eligible veterans and eligible persons who have employment barriers and other authorized populations, as identified in VETS policies, particularly the new VPL 05-24. The services provided by a DVOP specialist are referred to as individualized career services. These services include, but are not limited to:</a:t>
            </a:r>
          </a:p>
          <a:p>
            <a:r>
              <a:rPr lang="en-US" dirty="0"/>
              <a:t>• Comprehensive and specialized assessments of skill levels and service needs;</a:t>
            </a:r>
          </a:p>
          <a:p>
            <a:r>
              <a:rPr lang="en-US" dirty="0"/>
              <a:t>• Development of an individual employment plan (IEP) to identify the employment goals, appropriate achievement objectives and appropriate combination of services for the participant to achieve the employment goals</a:t>
            </a:r>
          </a:p>
          <a:p>
            <a:r>
              <a:rPr lang="en-US" dirty="0"/>
              <a:t>• Career planning</a:t>
            </a:r>
          </a:p>
          <a:p>
            <a:r>
              <a:rPr lang="en-US" dirty="0"/>
              <a:t>• Short-term prevocational services that may include development of learning skills, communication skills, interviewing skills, punctuality, personal maintenance skills, and professional conduct to prepare individuals for unsubsidized employment or training services</a:t>
            </a:r>
          </a:p>
          <a:p>
            <a:r>
              <a:rPr lang="en-US" dirty="0"/>
              <a:t>DVOP specialists focus on providing individualized career services through the case management framework, as taught by the National Veterans’ Training Institute (NVTI). This framework includes three elements: comprehensive assessment, employment plan, and consistent contact. </a:t>
            </a:r>
            <a:r>
              <a:rPr lang="en-US" b="1" dirty="0"/>
              <a:t>Additionally, DVOP specialists build relationships and conduct outreach and recruitment activities with other service providers in the local area to enroll eligible and priority category persons in an AJC. </a:t>
            </a:r>
          </a:p>
          <a:p>
            <a:endParaRPr lang="en-US" dirty="0"/>
          </a:p>
        </p:txBody>
      </p:sp>
    </p:spTree>
    <p:extLst>
      <p:ext uri="{BB962C8B-B14F-4D97-AF65-F5344CB8AC3E}">
        <p14:creationId xmlns:p14="http://schemas.microsoft.com/office/powerpoint/2010/main" val="250272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3885B1-07A9-18C7-FA2A-79F8E2050CF1}"/>
              </a:ext>
            </a:extLst>
          </p:cNvPr>
          <p:cNvSpPr txBox="1"/>
          <p:nvPr/>
        </p:nvSpPr>
        <p:spPr>
          <a:xfrm>
            <a:off x="1689904" y="196770"/>
            <a:ext cx="10058400" cy="400110"/>
          </a:xfrm>
          <a:prstGeom prst="rect">
            <a:avLst/>
          </a:prstGeom>
          <a:noFill/>
        </p:spPr>
        <p:txBody>
          <a:bodyPr wrap="square" rtlCol="0">
            <a:spAutoFit/>
          </a:bodyPr>
          <a:lstStyle/>
          <a:p>
            <a:r>
              <a:rPr lang="en-US" sz="2000" b="1" dirty="0"/>
              <a:t>Resource Coordinator – Veteran Employment Coordinator – Voc Rehab Specialist</a:t>
            </a:r>
          </a:p>
        </p:txBody>
      </p:sp>
      <p:sp>
        <p:nvSpPr>
          <p:cNvPr id="4" name="TextBox 3">
            <a:extLst>
              <a:ext uri="{FF2B5EF4-FFF2-40B4-BE49-F238E27FC236}">
                <a16:creationId xmlns:a16="http://schemas.microsoft.com/office/drawing/2014/main" id="{FA875250-C1CE-673D-3F31-A6497DA0EF6D}"/>
              </a:ext>
            </a:extLst>
          </p:cNvPr>
          <p:cNvSpPr txBox="1"/>
          <p:nvPr/>
        </p:nvSpPr>
        <p:spPr>
          <a:xfrm>
            <a:off x="1689904" y="596880"/>
            <a:ext cx="8809261" cy="4524315"/>
          </a:xfrm>
          <a:prstGeom prst="rect">
            <a:avLst/>
          </a:prstGeom>
          <a:noFill/>
        </p:spPr>
        <p:txBody>
          <a:bodyPr wrap="square" rtlCol="0">
            <a:spAutoFit/>
          </a:bodyPr>
          <a:lstStyle/>
          <a:p>
            <a:r>
              <a:rPr lang="en-US" dirty="0"/>
              <a:t>The Resource Coordinator (VRC) is housed inside IDVA and covers a host of responsibilities similar to a DVOP. They also specialize in partnerships that result in gathering and distributing resources that may hinder veterans from gaining or maintaining employment. Example: bikes for transportation.</a:t>
            </a:r>
          </a:p>
          <a:p>
            <a:endParaRPr lang="en-US" dirty="0"/>
          </a:p>
          <a:p>
            <a:r>
              <a:rPr lang="en-US" dirty="0"/>
              <a:t>The Veteran Employment Coordinator (VEC) (myself) is housed inside IDVA and covers a host responsibilities similar to a LVER. They also specialize in all business partnerships for IDVA and work on creating and maintaining meaningful relationships with large companies and organizations across the state and the Midwest. Currently the VEC is also the Skillbridge Program Specialist for Indiana. </a:t>
            </a:r>
          </a:p>
          <a:p>
            <a:endParaRPr lang="en-US" dirty="0"/>
          </a:p>
          <a:p>
            <a:r>
              <a:rPr lang="en-US" dirty="0"/>
              <a:t>The Vocational Rehabilitation specialist, formerly known as our Intense Services Coordinator, is imbedded at the VBA office of Veteran Readiness and Employment working alongside the counselors and upper decisions makers to keep up our partnership. This Voc Rehab specialist will ensure that all veterans going through Voc Rehab (Chapt. 31) meet with a DVOP for employment services. They will also advise JVSG members on changes to Chapt. 31 policy.     </a:t>
            </a:r>
          </a:p>
        </p:txBody>
      </p:sp>
    </p:spTree>
    <p:extLst>
      <p:ext uri="{BB962C8B-B14F-4D97-AF65-F5344CB8AC3E}">
        <p14:creationId xmlns:p14="http://schemas.microsoft.com/office/powerpoint/2010/main" val="1086565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31F172-A78B-2F7D-83FB-3238C3BB8C9B}"/>
              </a:ext>
            </a:extLst>
          </p:cNvPr>
          <p:cNvSpPr txBox="1"/>
          <p:nvPr/>
        </p:nvSpPr>
        <p:spPr>
          <a:xfrm>
            <a:off x="4193458" y="2413337"/>
            <a:ext cx="3805083" cy="1015663"/>
          </a:xfrm>
          <a:prstGeom prst="rect">
            <a:avLst/>
          </a:prstGeom>
          <a:noFill/>
        </p:spPr>
        <p:txBody>
          <a:bodyPr wrap="square" rtlCol="0">
            <a:spAutoFit/>
          </a:bodyPr>
          <a:lstStyle/>
          <a:p>
            <a:r>
              <a:rPr lang="en-US" sz="6000" b="1" dirty="0"/>
              <a:t>Questions?</a:t>
            </a:r>
          </a:p>
        </p:txBody>
      </p:sp>
    </p:spTree>
    <p:extLst>
      <p:ext uri="{BB962C8B-B14F-4D97-AF65-F5344CB8AC3E}">
        <p14:creationId xmlns:p14="http://schemas.microsoft.com/office/powerpoint/2010/main" val="3837920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FC219A-9C65-7D3C-7246-89DAC8E64C18}"/>
              </a:ext>
            </a:extLst>
          </p:cNvPr>
          <p:cNvSpPr txBox="1"/>
          <p:nvPr/>
        </p:nvSpPr>
        <p:spPr>
          <a:xfrm>
            <a:off x="1582994" y="137652"/>
            <a:ext cx="10402529" cy="461665"/>
          </a:xfrm>
          <a:prstGeom prst="rect">
            <a:avLst/>
          </a:prstGeom>
          <a:noFill/>
        </p:spPr>
        <p:txBody>
          <a:bodyPr wrap="square" rtlCol="0">
            <a:spAutoFit/>
          </a:bodyPr>
          <a:lstStyle/>
          <a:p>
            <a:r>
              <a:rPr lang="en-US" sz="2400" b="1" dirty="0"/>
              <a:t>Department of Labor Veteran Employment and Training Services</a:t>
            </a:r>
          </a:p>
        </p:txBody>
      </p:sp>
      <p:sp>
        <p:nvSpPr>
          <p:cNvPr id="3" name="TextBox 2">
            <a:extLst>
              <a:ext uri="{FF2B5EF4-FFF2-40B4-BE49-F238E27FC236}">
                <a16:creationId xmlns:a16="http://schemas.microsoft.com/office/drawing/2014/main" id="{E9688354-3CB2-6A49-0BB9-187634EA8B0E}"/>
              </a:ext>
            </a:extLst>
          </p:cNvPr>
          <p:cNvSpPr txBox="1"/>
          <p:nvPr/>
        </p:nvSpPr>
        <p:spPr>
          <a:xfrm>
            <a:off x="1681316" y="816077"/>
            <a:ext cx="10304207" cy="4524315"/>
          </a:xfrm>
          <a:prstGeom prst="rect">
            <a:avLst/>
          </a:prstGeom>
          <a:noFill/>
        </p:spPr>
        <p:txBody>
          <a:bodyPr wrap="square" rtlCol="0">
            <a:spAutoFit/>
          </a:bodyPr>
          <a:lstStyle/>
          <a:p>
            <a:r>
              <a:rPr lang="en-US" dirty="0"/>
              <a:t>The Mission of the Veterans’ Employment Training Service (VETS) is to “prepare America's veterans, service members, and military spouses for meaningful careers, provide them with employment resources and expertise, protect their employment rights, and promote their employment opportunities</a:t>
            </a:r>
          </a:p>
          <a:p>
            <a:endParaRPr lang="en-US" dirty="0"/>
          </a:p>
          <a:p>
            <a:r>
              <a:rPr lang="en-US" dirty="0"/>
              <a:t>DOLVETS is fully or partially responsible for many federal programs related to veterans and the United States Workforce, some include: </a:t>
            </a:r>
          </a:p>
          <a:p>
            <a:r>
              <a:rPr lang="en-US" dirty="0"/>
              <a:t>HIRE Vets Medallion Program (HVMP)</a:t>
            </a:r>
          </a:p>
          <a:p>
            <a:r>
              <a:rPr lang="en-US" dirty="0"/>
              <a:t>Homeless Veterans Reintegration Program (HVRP)</a:t>
            </a:r>
          </a:p>
          <a:p>
            <a:r>
              <a:rPr lang="en-US" dirty="0"/>
              <a:t>Jobs for Veterans State Grant (JVSG)</a:t>
            </a:r>
          </a:p>
          <a:p>
            <a:r>
              <a:rPr lang="en-US" dirty="0"/>
              <a:t>National Veterans Training Institute (NVTI)</a:t>
            </a:r>
          </a:p>
          <a:p>
            <a:r>
              <a:rPr lang="en-US" dirty="0"/>
              <a:t>Transition Assistance Program (TAP) – Off Base Transitional Training (OBTT)</a:t>
            </a:r>
          </a:p>
          <a:p>
            <a:r>
              <a:rPr lang="en-US" dirty="0"/>
              <a:t>Uniform Services Employment and Reemployment Rights Act (USERRA) Compliance – Veteran Preference</a:t>
            </a:r>
          </a:p>
          <a:p>
            <a:r>
              <a:rPr lang="en-US" dirty="0"/>
              <a:t>National Veterans Technical Assistance Center (NVTAC) </a:t>
            </a:r>
          </a:p>
          <a:p>
            <a:endParaRPr lang="en-US" dirty="0"/>
          </a:p>
          <a:p>
            <a:r>
              <a:rPr lang="en-US" dirty="0">
                <a:hlinkClick r:id="rId2"/>
              </a:rPr>
              <a:t>https://www.dol.gov/agencies/vets</a:t>
            </a:r>
            <a:r>
              <a:rPr lang="en-US" dirty="0"/>
              <a:t> </a:t>
            </a:r>
          </a:p>
          <a:p>
            <a:endParaRPr lang="en-US" dirty="0"/>
          </a:p>
        </p:txBody>
      </p:sp>
    </p:spTree>
    <p:extLst>
      <p:ext uri="{BB962C8B-B14F-4D97-AF65-F5344CB8AC3E}">
        <p14:creationId xmlns:p14="http://schemas.microsoft.com/office/powerpoint/2010/main" val="3392613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831</TotalTime>
  <Words>1923</Words>
  <Application>Microsoft Office PowerPoint</Application>
  <PresentationFormat>Widescreen</PresentationFormat>
  <Paragraphs>133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Travis D. Higham</vt:lpstr>
      <vt:lpstr>Jobs for Veterans State Grant</vt:lpstr>
      <vt:lpstr>General Overview</vt:lpstr>
      <vt:lpstr>Personnel Breakdown</vt:lpstr>
      <vt:lpstr>PowerPoint Presentation</vt:lpstr>
      <vt:lpstr>PowerPoint Presentation</vt:lpstr>
      <vt:lpstr>PowerPoint Presentation</vt:lpstr>
      <vt:lpstr>PowerPoint Presentation</vt:lpstr>
      <vt:lpstr>PowerPoint Presentation</vt:lpstr>
      <vt:lpstr>PowerPoint Presentation</vt:lpstr>
      <vt:lpstr>Uniform Services Employment and Reemployment Rights Act (USERRA) </vt:lpstr>
      <vt:lpstr>Off Base Transitional Training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Jen Roberts</dc:creator>
  <cp:lastModifiedBy>Higham, Travis D</cp:lastModifiedBy>
  <cp:revision>29</cp:revision>
  <dcterms:created xsi:type="dcterms:W3CDTF">2022-02-13T18:01:01Z</dcterms:created>
  <dcterms:modified xsi:type="dcterms:W3CDTF">2025-06-03T18:39:59Z</dcterms:modified>
</cp:coreProperties>
</file>