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62" r:id="rId7"/>
    <p:sldId id="263" r:id="rId8"/>
    <p:sldId id="264" r:id="rId9"/>
  </p:sldIdLst>
  <p:sldSz cx="18288000" cy="10287000"/>
  <p:notesSz cx="6858000" cy="9144000"/>
  <p:embeddedFontLst>
    <p:embeddedFont>
      <p:font typeface="DM Sans" pitchFamily="2" charset="0"/>
      <p:regular r:id="rId10"/>
      <p:bold r:id="rId11"/>
      <p:italic r:id="rId12"/>
      <p:boldItalic r:id="rId13"/>
    </p:embeddedFont>
    <p:embeddedFont>
      <p:font typeface="Montserrat" panose="00000500000000000000" pitchFamily="2" charset="0"/>
      <p:regular r:id="rId14"/>
      <p:bold r:id="rId15"/>
      <p:italic r:id="rId16"/>
      <p:boldItalic r:id="rId17"/>
    </p:embeddedFont>
    <p:embeddedFont>
      <p:font typeface="Montserrat Ultra-Bold" panose="020B0604020202020204" charset="0"/>
      <p:regular r:id="rId18"/>
    </p:embeddedFont>
    <p:embeddedFont>
      <p:font typeface="Playfair Display Ultra-Bold" panose="020B0604020202020204" charset="0"/>
      <p:regular r:id="rId19"/>
    </p:embeddedFont>
    <p:embeddedFont>
      <p:font typeface="Poppins Medium" panose="00000600000000000000" pitchFamily="2" charset="0"/>
      <p:regular r:id="rId20"/>
      <p: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82D21-F81C-4ED8-A3DE-CAC352E79B74}" v="5" dt="2025-06-20T17:18:19.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11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Tamara M." userId="891c2b52-d602-479c-9619-9c719b2f7dc7" providerId="ADAL" clId="{A9782D21-F81C-4ED8-A3DE-CAC352E79B74}"/>
    <pc:docChg chg="undo custSel delSld modSld">
      <pc:chgData name="Smith, Tamara M." userId="891c2b52-d602-479c-9619-9c719b2f7dc7" providerId="ADAL" clId="{A9782D21-F81C-4ED8-A3DE-CAC352E79B74}" dt="2025-06-20T17:18:19.343" v="1223"/>
      <pc:docMkLst>
        <pc:docMk/>
      </pc:docMkLst>
      <pc:sldChg chg="del">
        <pc:chgData name="Smith, Tamara M." userId="891c2b52-d602-479c-9619-9c719b2f7dc7" providerId="ADAL" clId="{A9782D21-F81C-4ED8-A3DE-CAC352E79B74}" dt="2025-06-20T17:03:45.643" v="0" actId="2696"/>
        <pc:sldMkLst>
          <pc:docMk/>
          <pc:sldMk cId="0" sldId="259"/>
        </pc:sldMkLst>
      </pc:sldChg>
      <pc:sldChg chg="addSp modSp mod">
        <pc:chgData name="Smith, Tamara M." userId="891c2b52-d602-479c-9619-9c719b2f7dc7" providerId="ADAL" clId="{A9782D21-F81C-4ED8-A3DE-CAC352E79B74}" dt="2025-06-20T17:18:14.633" v="1222"/>
        <pc:sldMkLst>
          <pc:docMk/>
          <pc:sldMk cId="0" sldId="261"/>
        </pc:sldMkLst>
        <pc:spChg chg="mod">
          <ac:chgData name="Smith, Tamara M." userId="891c2b52-d602-479c-9619-9c719b2f7dc7" providerId="ADAL" clId="{A9782D21-F81C-4ED8-A3DE-CAC352E79B74}" dt="2025-06-20T17:03:57.442" v="1" actId="14100"/>
          <ac:spMkLst>
            <pc:docMk/>
            <pc:sldMk cId="0" sldId="261"/>
            <ac:spMk id="2" creationId="{00000000-0000-0000-0000-000000000000}"/>
          </ac:spMkLst>
        </pc:spChg>
        <pc:spChg chg="mod">
          <ac:chgData name="Smith, Tamara M." userId="891c2b52-d602-479c-9619-9c719b2f7dc7" providerId="ADAL" clId="{A9782D21-F81C-4ED8-A3DE-CAC352E79B74}" dt="2025-06-20T17:04:47.775" v="157" actId="20577"/>
          <ac:spMkLst>
            <pc:docMk/>
            <pc:sldMk cId="0" sldId="261"/>
            <ac:spMk id="3" creationId="{00000000-0000-0000-0000-000000000000}"/>
          </ac:spMkLst>
        </pc:spChg>
        <pc:spChg chg="add mod">
          <ac:chgData name="Smith, Tamara M." userId="891c2b52-d602-479c-9619-9c719b2f7dc7" providerId="ADAL" clId="{A9782D21-F81C-4ED8-A3DE-CAC352E79B74}" dt="2025-06-20T17:18:14.633" v="1222"/>
          <ac:spMkLst>
            <pc:docMk/>
            <pc:sldMk cId="0" sldId="261"/>
            <ac:spMk id="4" creationId="{E4CDB588-4E14-3636-F159-C7E41E1DE26E}"/>
          </ac:spMkLst>
        </pc:spChg>
      </pc:sldChg>
      <pc:sldChg chg="addSp delSp modSp mod">
        <pc:chgData name="Smith, Tamara M." userId="891c2b52-d602-479c-9619-9c719b2f7dc7" providerId="ADAL" clId="{A9782D21-F81C-4ED8-A3DE-CAC352E79B74}" dt="2025-06-20T17:11:07.425" v="338" actId="1076"/>
        <pc:sldMkLst>
          <pc:docMk/>
          <pc:sldMk cId="0" sldId="262"/>
        </pc:sldMkLst>
        <pc:spChg chg="mod">
          <ac:chgData name="Smith, Tamara M." userId="891c2b52-d602-479c-9619-9c719b2f7dc7" providerId="ADAL" clId="{A9782D21-F81C-4ED8-A3DE-CAC352E79B74}" dt="2025-06-20T17:08:14.186" v="207" actId="20577"/>
          <ac:spMkLst>
            <pc:docMk/>
            <pc:sldMk cId="0" sldId="262"/>
            <ac:spMk id="4" creationId="{00000000-0000-0000-0000-000000000000}"/>
          </ac:spMkLst>
        </pc:spChg>
        <pc:spChg chg="mod">
          <ac:chgData name="Smith, Tamara M." userId="891c2b52-d602-479c-9619-9c719b2f7dc7" providerId="ADAL" clId="{A9782D21-F81C-4ED8-A3DE-CAC352E79B74}" dt="2025-06-20T17:10:16.047" v="326" actId="1076"/>
          <ac:spMkLst>
            <pc:docMk/>
            <pc:sldMk cId="0" sldId="262"/>
            <ac:spMk id="5" creationId="{00000000-0000-0000-0000-000000000000}"/>
          </ac:spMkLst>
        </pc:spChg>
        <pc:spChg chg="mod">
          <ac:chgData name="Smith, Tamara M." userId="891c2b52-d602-479c-9619-9c719b2f7dc7" providerId="ADAL" clId="{A9782D21-F81C-4ED8-A3DE-CAC352E79B74}" dt="2025-06-20T17:10:20.025" v="327" actId="1076"/>
          <ac:spMkLst>
            <pc:docMk/>
            <pc:sldMk cId="0" sldId="262"/>
            <ac:spMk id="6" creationId="{00000000-0000-0000-0000-000000000000}"/>
          </ac:spMkLst>
        </pc:spChg>
        <pc:spChg chg="mod">
          <ac:chgData name="Smith, Tamara M." userId="891c2b52-d602-479c-9619-9c719b2f7dc7" providerId="ADAL" clId="{A9782D21-F81C-4ED8-A3DE-CAC352E79B74}" dt="2025-06-20T17:10:23.295" v="328" actId="1076"/>
          <ac:spMkLst>
            <pc:docMk/>
            <pc:sldMk cId="0" sldId="262"/>
            <ac:spMk id="7" creationId="{00000000-0000-0000-0000-000000000000}"/>
          </ac:spMkLst>
        </pc:spChg>
        <pc:spChg chg="del mod">
          <ac:chgData name="Smith, Tamara M." userId="891c2b52-d602-479c-9619-9c719b2f7dc7" providerId="ADAL" clId="{A9782D21-F81C-4ED8-A3DE-CAC352E79B74}" dt="2025-06-20T17:08:29.513" v="215"/>
          <ac:spMkLst>
            <pc:docMk/>
            <pc:sldMk cId="0" sldId="262"/>
            <ac:spMk id="8" creationId="{00000000-0000-0000-0000-000000000000}"/>
          </ac:spMkLst>
        </pc:spChg>
        <pc:spChg chg="add mod">
          <ac:chgData name="Smith, Tamara M." userId="891c2b52-d602-479c-9619-9c719b2f7dc7" providerId="ADAL" clId="{A9782D21-F81C-4ED8-A3DE-CAC352E79B74}" dt="2025-06-20T17:11:07.425" v="338" actId="1076"/>
          <ac:spMkLst>
            <pc:docMk/>
            <pc:sldMk cId="0" sldId="262"/>
            <ac:spMk id="10" creationId="{EC30F478-7EF6-53FA-0488-B1614E950AA8}"/>
          </ac:spMkLst>
        </pc:spChg>
      </pc:sldChg>
      <pc:sldChg chg="addSp delSp modSp mod">
        <pc:chgData name="Smith, Tamara M." userId="891c2b52-d602-479c-9619-9c719b2f7dc7" providerId="ADAL" clId="{A9782D21-F81C-4ED8-A3DE-CAC352E79B74}" dt="2025-06-20T17:18:19.343" v="1223"/>
        <pc:sldMkLst>
          <pc:docMk/>
          <pc:sldMk cId="0" sldId="263"/>
        </pc:sldMkLst>
        <pc:spChg chg="del mod">
          <ac:chgData name="Smith, Tamara M." userId="891c2b52-d602-479c-9619-9c719b2f7dc7" providerId="ADAL" clId="{A9782D21-F81C-4ED8-A3DE-CAC352E79B74}" dt="2025-06-20T17:10:30.942" v="331"/>
          <ac:spMkLst>
            <pc:docMk/>
            <pc:sldMk cId="0" sldId="263"/>
            <ac:spMk id="2" creationId="{00000000-0000-0000-0000-000000000000}"/>
          </ac:spMkLst>
        </pc:spChg>
        <pc:spChg chg="add mod">
          <ac:chgData name="Smith, Tamara M." userId="891c2b52-d602-479c-9619-9c719b2f7dc7" providerId="ADAL" clId="{A9782D21-F81C-4ED8-A3DE-CAC352E79B74}" dt="2025-06-20T17:11:19.311" v="356" actId="1076"/>
          <ac:spMkLst>
            <pc:docMk/>
            <pc:sldMk cId="0" sldId="263"/>
            <ac:spMk id="4" creationId="{4E643F73-85FF-35E3-6ED8-0A2D85C9D0CE}"/>
          </ac:spMkLst>
        </pc:spChg>
        <pc:spChg chg="add mod">
          <ac:chgData name="Smith, Tamara M." userId="891c2b52-d602-479c-9619-9c719b2f7dc7" providerId="ADAL" clId="{A9782D21-F81C-4ED8-A3DE-CAC352E79B74}" dt="2025-06-20T17:18:01.661" v="1221" actId="14100"/>
          <ac:spMkLst>
            <pc:docMk/>
            <pc:sldMk cId="0" sldId="263"/>
            <ac:spMk id="6" creationId="{F9EA3D9D-6D10-0D7D-B2D7-749C036C6B51}"/>
          </ac:spMkLst>
        </pc:spChg>
        <pc:spChg chg="add mod">
          <ac:chgData name="Smith, Tamara M." userId="891c2b52-d602-479c-9619-9c719b2f7dc7" providerId="ADAL" clId="{A9782D21-F81C-4ED8-A3DE-CAC352E79B74}" dt="2025-06-20T17:18:19.343" v="1223"/>
          <ac:spMkLst>
            <pc:docMk/>
            <pc:sldMk cId="0" sldId="263"/>
            <ac:spMk id="7" creationId="{0F5FC63D-FDE5-9E60-0DF8-CFF32BCD573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in.gov/ivh/ivh-services"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2"/>
            <a:srcRect l="9428" r="9428"/>
            <a:stretch>
              <a:fillRect/>
            </a:stretch>
          </p:blipFill>
          <p:spPr>
            <a:xfrm>
              <a:off x="0" y="0"/>
              <a:ext cx="14839567"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6"/>
          <p:cNvSpPr/>
          <p:nvPr/>
        </p:nvSpPr>
        <p:spPr>
          <a:xfrm>
            <a:off x="-282420" y="9096375"/>
            <a:ext cx="18852841"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7"/>
          <p:cNvSpPr/>
          <p:nvPr/>
        </p:nvSpPr>
        <p:spPr>
          <a:xfrm>
            <a:off x="1028700" y="4896894"/>
            <a:ext cx="2261045" cy="0"/>
          </a:xfrm>
          <a:prstGeom prst="line">
            <a:avLst/>
          </a:prstGeom>
          <a:ln w="104775" cap="rnd">
            <a:solidFill>
              <a:srgbClr val="FFFFFF"/>
            </a:solidFill>
            <a:prstDash val="solid"/>
            <a:headEnd type="none" w="sm" len="sm"/>
            <a:tailEnd type="none" w="sm" len="sm"/>
          </a:ln>
        </p:spPr>
        <p:txBody>
          <a:bodyPr/>
          <a:lstStyle/>
          <a:p>
            <a:endParaRPr lang="en-US"/>
          </a:p>
        </p:txBody>
      </p:sp>
      <p:sp>
        <p:nvSpPr>
          <p:cNvPr id="8" name="Freeform 8"/>
          <p:cNvSpPr/>
          <p:nvPr/>
        </p:nvSpPr>
        <p:spPr>
          <a:xfrm>
            <a:off x="3701568" y="5925980"/>
            <a:ext cx="2824742" cy="2824742"/>
          </a:xfrm>
          <a:custGeom>
            <a:avLst/>
            <a:gdLst/>
            <a:ahLst/>
            <a:cxnLst/>
            <a:rect l="l" t="t" r="r" b="b"/>
            <a:pathLst>
              <a:path w="2824742" h="2824742">
                <a:moveTo>
                  <a:pt x="0" y="0"/>
                </a:moveTo>
                <a:lnTo>
                  <a:pt x="2824743" y="0"/>
                </a:lnTo>
                <a:lnTo>
                  <a:pt x="2824743" y="2824743"/>
                </a:lnTo>
                <a:lnTo>
                  <a:pt x="0" y="2824743"/>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370559" y="735719"/>
            <a:ext cx="10198751" cy="3744369"/>
          </a:xfrm>
          <a:prstGeom prst="rect">
            <a:avLst/>
          </a:prstGeom>
        </p:spPr>
        <p:txBody>
          <a:bodyPr lIns="0" tIns="0" rIns="0" bIns="0" rtlCol="0" anchor="t">
            <a:spAutoFit/>
          </a:bodyPr>
          <a:lstStyle/>
          <a:p>
            <a:pPr algn="l">
              <a:lnSpc>
                <a:spcPts val="9637"/>
              </a:lnSpc>
            </a:pPr>
            <a:r>
              <a:rPr lang="en-US" sz="10475" b="1">
                <a:solidFill>
                  <a:srgbClr val="FFFFFF"/>
                </a:solidFill>
                <a:latin typeface="Montserrat Ultra-Bold"/>
                <a:ea typeface="Montserrat Ultra-Bold"/>
                <a:cs typeface="Montserrat Ultra-Bold"/>
                <a:sym typeface="Montserrat Ultra-Bold"/>
              </a:rPr>
              <a:t>Indiana Veterans’ Home</a:t>
            </a:r>
          </a:p>
        </p:txBody>
      </p:sp>
      <p:sp>
        <p:nvSpPr>
          <p:cNvPr id="10" name="TextBox 10"/>
          <p:cNvSpPr txBox="1"/>
          <p:nvPr/>
        </p:nvSpPr>
        <p:spPr>
          <a:xfrm>
            <a:off x="1028700" y="5470685"/>
            <a:ext cx="5099376" cy="455295"/>
          </a:xfrm>
          <a:prstGeom prst="rect">
            <a:avLst/>
          </a:prstGeom>
        </p:spPr>
        <p:txBody>
          <a:bodyPr lIns="0" tIns="0" rIns="0" bIns="0" rtlCol="0" anchor="t">
            <a:spAutoFit/>
          </a:bodyPr>
          <a:lstStyle/>
          <a:p>
            <a:pPr algn="l">
              <a:lnSpc>
                <a:spcPts val="3779"/>
              </a:lnSpc>
            </a:pPr>
            <a:r>
              <a:rPr lang="en-US" sz="2699">
                <a:solidFill>
                  <a:srgbClr val="FFFFFF"/>
                </a:solidFill>
                <a:latin typeface="Montserrat"/>
                <a:ea typeface="Montserrat"/>
                <a:cs typeface="Montserrat"/>
                <a:sym typeface="Montserrat"/>
              </a:rPr>
              <a:t>2025</a:t>
            </a:r>
          </a:p>
        </p:txBody>
      </p:sp>
      <p:sp>
        <p:nvSpPr>
          <p:cNvPr id="11" name="TextBox 11"/>
          <p:cNvSpPr txBox="1"/>
          <p:nvPr/>
        </p:nvSpPr>
        <p:spPr>
          <a:xfrm>
            <a:off x="1028700" y="9296400"/>
            <a:ext cx="5099376" cy="271160"/>
          </a:xfrm>
          <a:prstGeom prst="rect">
            <a:avLst/>
          </a:prstGeom>
        </p:spPr>
        <p:txBody>
          <a:bodyPr lIns="0" tIns="0" rIns="0" bIns="0" rtlCol="0" anchor="t">
            <a:spAutoFit/>
          </a:bodyPr>
          <a:lstStyle/>
          <a:p>
            <a:pPr algn="l">
              <a:lnSpc>
                <a:spcPts val="2050"/>
              </a:lnSpc>
            </a:pPr>
            <a:r>
              <a:rPr lang="en-US" sz="2050">
                <a:solidFill>
                  <a:srgbClr val="FFFFFF"/>
                </a:solidFill>
                <a:latin typeface="Montserrat"/>
                <a:ea typeface="Montserrat"/>
                <a:cs typeface="Montserrat"/>
                <a:sym typeface="Montserrat"/>
              </a:rPr>
              <a:t>www.in.gov/ivh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Freeform 2"/>
          <p:cNvSpPr/>
          <p:nvPr/>
        </p:nvSpPr>
        <p:spPr>
          <a:xfrm>
            <a:off x="0" y="390839"/>
            <a:ext cx="18591121" cy="6058381"/>
          </a:xfrm>
          <a:custGeom>
            <a:avLst/>
            <a:gdLst/>
            <a:ahLst/>
            <a:cxnLst/>
            <a:rect l="l" t="t" r="r" b="b"/>
            <a:pathLst>
              <a:path w="18591121" h="6058381">
                <a:moveTo>
                  <a:pt x="0" y="0"/>
                </a:moveTo>
                <a:lnTo>
                  <a:pt x="18591121" y="0"/>
                </a:lnTo>
                <a:lnTo>
                  <a:pt x="18591121" y="6058381"/>
                </a:lnTo>
                <a:lnTo>
                  <a:pt x="0" y="6058381"/>
                </a:lnTo>
                <a:lnTo>
                  <a:pt x="0" y="0"/>
                </a:lnTo>
                <a:close/>
              </a:path>
            </a:pathLst>
          </a:custGeom>
          <a:blipFill>
            <a:blip r:embed="rId2"/>
            <a:stretch>
              <a:fillRect t="-65074" b="-65074"/>
            </a:stretch>
          </a:blipFill>
        </p:spPr>
        <p:txBody>
          <a:bodyPr/>
          <a:lstStyle/>
          <a:p>
            <a:endParaRPr lang="en-US"/>
          </a:p>
        </p:txBody>
      </p:sp>
      <p:sp>
        <p:nvSpPr>
          <p:cNvPr id="3" name="TextBox 3"/>
          <p:cNvSpPr txBox="1"/>
          <p:nvPr/>
        </p:nvSpPr>
        <p:spPr>
          <a:xfrm>
            <a:off x="286148" y="6892339"/>
            <a:ext cx="18001852" cy="2939415"/>
          </a:xfrm>
          <a:prstGeom prst="rect">
            <a:avLst/>
          </a:prstGeom>
        </p:spPr>
        <p:txBody>
          <a:bodyPr lIns="0" tIns="0" rIns="0" bIns="0" rtlCol="0" anchor="t">
            <a:spAutoFit/>
          </a:bodyPr>
          <a:lstStyle/>
          <a:p>
            <a:pPr algn="ctr">
              <a:lnSpc>
                <a:spcPts val="3359"/>
              </a:lnSpc>
            </a:pPr>
            <a:r>
              <a:rPr lang="en-US" sz="2400" b="1">
                <a:solidFill>
                  <a:srgbClr val="FFFFFF"/>
                </a:solidFill>
                <a:latin typeface="Poppins Medium"/>
                <a:ea typeface="Poppins Medium"/>
                <a:cs typeface="Poppins Medium"/>
                <a:sym typeface="Poppins Medium"/>
              </a:rPr>
              <a:t>Located in West Lafayette, Indiana, the Indiana Veterans' Home (IVH) offers long-term skilled nursing care, </a:t>
            </a:r>
          </a:p>
          <a:p>
            <a:pPr algn="ctr">
              <a:lnSpc>
                <a:spcPts val="3359"/>
              </a:lnSpc>
            </a:pPr>
            <a:r>
              <a:rPr lang="en-US" sz="2400" b="1">
                <a:solidFill>
                  <a:srgbClr val="FFFFFF"/>
                </a:solidFill>
                <a:latin typeface="Poppins Medium"/>
                <a:ea typeface="Poppins Medium"/>
                <a:cs typeface="Poppins Medium"/>
                <a:sym typeface="Poppins Medium"/>
              </a:rPr>
              <a:t>short-term rehabilitation, independent living, and memory care services to </a:t>
            </a:r>
          </a:p>
          <a:p>
            <a:pPr algn="ctr">
              <a:lnSpc>
                <a:spcPts val="3359"/>
              </a:lnSpc>
            </a:pPr>
            <a:r>
              <a:rPr lang="en-US" sz="2400" b="1">
                <a:solidFill>
                  <a:srgbClr val="FFFFFF"/>
                </a:solidFill>
                <a:latin typeface="Poppins Medium"/>
                <a:ea typeface="Poppins Medium"/>
                <a:cs typeface="Poppins Medium"/>
                <a:sym typeface="Poppins Medium"/>
              </a:rPr>
              <a:t>honorably discharged Indiana veterans their spouses/widows, and Gold Star parents.</a:t>
            </a:r>
          </a:p>
          <a:p>
            <a:pPr algn="ctr">
              <a:lnSpc>
                <a:spcPts val="3359"/>
              </a:lnSpc>
            </a:pPr>
            <a:r>
              <a:rPr lang="en-US" sz="2400" b="1">
                <a:solidFill>
                  <a:srgbClr val="FFFFFF"/>
                </a:solidFill>
                <a:latin typeface="Poppins Medium"/>
                <a:ea typeface="Poppins Medium"/>
                <a:cs typeface="Poppins Medium"/>
                <a:sym typeface="Poppins Medium"/>
              </a:rPr>
              <a:t> </a:t>
            </a:r>
          </a:p>
          <a:p>
            <a:pPr algn="ctr">
              <a:lnSpc>
                <a:spcPts val="3359"/>
              </a:lnSpc>
            </a:pPr>
            <a:r>
              <a:rPr lang="en-US" sz="2400" b="1">
                <a:solidFill>
                  <a:srgbClr val="FFFFFF"/>
                </a:solidFill>
                <a:latin typeface="Poppins Medium"/>
                <a:ea typeface="Poppins Medium"/>
                <a:cs typeface="Poppins Medium"/>
                <a:sym typeface="Poppins Medium"/>
              </a:rPr>
              <a:t>With a comprehensive array of on-site services offered in a home-like setting along with veteran-specific programming and events, IVH is the best choice for Hoosier veterans and their spouses.</a:t>
            </a:r>
          </a:p>
          <a:p>
            <a:pPr algn="ctr">
              <a:lnSpc>
                <a:spcPts val="3359"/>
              </a:lnSpc>
            </a:pPr>
            <a:endParaRPr lang="en-US" sz="2400" b="1">
              <a:solidFill>
                <a:srgbClr val="FFFFFF"/>
              </a:solidFill>
              <a:latin typeface="Poppins Medium"/>
              <a:ea typeface="Poppins Medium"/>
              <a:cs typeface="Poppins Medium"/>
              <a:sym typeface="Poppi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Freeform 2"/>
          <p:cNvSpPr/>
          <p:nvPr/>
        </p:nvSpPr>
        <p:spPr>
          <a:xfrm>
            <a:off x="0" y="-228919"/>
            <a:ext cx="18684292" cy="6072213"/>
          </a:xfrm>
          <a:custGeom>
            <a:avLst/>
            <a:gdLst/>
            <a:ahLst/>
            <a:cxnLst/>
            <a:rect l="l" t="t" r="r" b="b"/>
            <a:pathLst>
              <a:path w="18684292" h="6072213">
                <a:moveTo>
                  <a:pt x="0" y="0"/>
                </a:moveTo>
                <a:lnTo>
                  <a:pt x="18684292" y="0"/>
                </a:lnTo>
                <a:lnTo>
                  <a:pt x="18684292" y="6072213"/>
                </a:lnTo>
                <a:lnTo>
                  <a:pt x="0" y="6072213"/>
                </a:lnTo>
                <a:lnTo>
                  <a:pt x="0" y="0"/>
                </a:lnTo>
                <a:close/>
              </a:path>
            </a:pathLst>
          </a:custGeom>
          <a:blipFill>
            <a:blip r:embed="rId2"/>
            <a:stretch>
              <a:fillRect t="-34622" b="-70512"/>
            </a:stretch>
          </a:blipFill>
        </p:spPr>
        <p:txBody>
          <a:bodyPr/>
          <a:lstStyle/>
          <a:p>
            <a:endParaRPr lang="en-US"/>
          </a:p>
        </p:txBody>
      </p:sp>
      <p:sp>
        <p:nvSpPr>
          <p:cNvPr id="3" name="TextBox 3"/>
          <p:cNvSpPr txBox="1"/>
          <p:nvPr/>
        </p:nvSpPr>
        <p:spPr>
          <a:xfrm>
            <a:off x="536528" y="5894070"/>
            <a:ext cx="17214944" cy="4392930"/>
          </a:xfrm>
          <a:prstGeom prst="rect">
            <a:avLst/>
          </a:prstGeom>
        </p:spPr>
        <p:txBody>
          <a:bodyPr lIns="0" tIns="0" rIns="0" bIns="0" rtlCol="0" anchor="t">
            <a:spAutoFit/>
          </a:bodyPr>
          <a:lstStyle/>
          <a:p>
            <a:pPr algn="ctr">
              <a:lnSpc>
                <a:spcPts val="2520"/>
              </a:lnSpc>
            </a:pPr>
            <a:r>
              <a:rPr lang="en-US" sz="1800" dirty="0">
                <a:solidFill>
                  <a:srgbClr val="FFFFFF"/>
                </a:solidFill>
                <a:latin typeface="DM Sans"/>
                <a:ea typeface="DM Sans"/>
                <a:cs typeface="DM Sans"/>
                <a:sym typeface="DM Sans"/>
              </a:rPr>
              <a:t>Your Home. You're Family.</a:t>
            </a:r>
          </a:p>
          <a:p>
            <a:pPr algn="ctr">
              <a:lnSpc>
                <a:spcPts val="2520"/>
              </a:lnSpc>
            </a:pPr>
            <a:r>
              <a:rPr lang="en-US" sz="1800" dirty="0">
                <a:solidFill>
                  <a:srgbClr val="FFFFFF"/>
                </a:solidFill>
                <a:latin typeface="DM Sans"/>
                <a:ea typeface="DM Sans"/>
                <a:cs typeface="DM Sans"/>
                <a:sym typeface="DM Sans"/>
              </a:rPr>
              <a:t>The Indiana Veterans' Home is located in West Lafayette, Indiana.</a:t>
            </a:r>
          </a:p>
          <a:p>
            <a:pPr algn="ctr">
              <a:lnSpc>
                <a:spcPts val="2520"/>
              </a:lnSpc>
            </a:pPr>
            <a:r>
              <a:rPr lang="en-US" sz="1800" dirty="0">
                <a:solidFill>
                  <a:srgbClr val="FFFFFF"/>
                </a:solidFill>
                <a:latin typeface="DM Sans"/>
                <a:ea typeface="DM Sans"/>
                <a:cs typeface="DM Sans"/>
                <a:sym typeface="DM Sans"/>
              </a:rPr>
              <a:t>Originally created to care for veterans of the Civil War, the Indiana Veterans’ Home welcomed its first resident in 1896. Located on 250+ acres in West Lafayette, IVH is a  full-service care facility offering a complete array of </a:t>
            </a:r>
            <a:r>
              <a:rPr lang="en-US" sz="1800" dirty="0">
                <a:solidFill>
                  <a:srgbClr val="FFFFFF"/>
                </a:solidFill>
                <a:latin typeface="DM Sans"/>
                <a:ea typeface="DM Sans"/>
                <a:cs typeface="DM Sans"/>
                <a:sym typeface="DM Sans"/>
                <a:hlinkClick r:id="rId3" tooltip="https://www.in.gov/ivh/ivh-services"/>
              </a:rPr>
              <a:t>services</a:t>
            </a:r>
            <a:r>
              <a:rPr lang="en-US" sz="1800" dirty="0">
                <a:solidFill>
                  <a:srgbClr val="FFFFFF"/>
                </a:solidFill>
                <a:latin typeface="DM Sans"/>
                <a:ea typeface="DM Sans"/>
                <a:cs typeface="DM Sans"/>
                <a:sym typeface="DM Sans"/>
              </a:rPr>
              <a:t> for residents.</a:t>
            </a: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r>
              <a:rPr lang="en-US" sz="1800" dirty="0">
                <a:solidFill>
                  <a:srgbClr val="FFFFFF"/>
                </a:solidFill>
                <a:latin typeface="DM Sans"/>
                <a:ea typeface="DM Sans"/>
                <a:cs typeface="DM Sans"/>
                <a:sym typeface="DM Sans"/>
              </a:rPr>
              <a:t>Why IVH?</a:t>
            </a:r>
          </a:p>
          <a:p>
            <a:pPr algn="ctr">
              <a:lnSpc>
                <a:spcPts val="2520"/>
              </a:lnSpc>
            </a:pPr>
            <a:r>
              <a:rPr lang="en-US" sz="1800" dirty="0">
                <a:solidFill>
                  <a:srgbClr val="FFFFFF"/>
                </a:solidFill>
                <a:latin typeface="DM Sans"/>
                <a:ea typeface="DM Sans"/>
                <a:cs typeface="DM Sans"/>
                <a:sym typeface="DM Sans"/>
              </a:rPr>
              <a:t>It is our privilege to serve Hoosier veterans and their spouses and we take that responsibility very seriously. Residents here enjoy newly renovated care units, our beautiful grounds and gardens, the resident library and media center, an on-site chapel, beauty shop, fishing pond, and our transportation services, along with a rich history and extensive recreational programming and events geared specifically for veterans. With our exclusive array of on-site services, expansive volunteer department, and tremendous support from the major veterans service organizations, IVH is truly the best option for Hoosier veterans and their spouses seeking independent living, long-term nursing care, short-term rehabilitation, or memory care.</a:t>
            </a:r>
          </a:p>
          <a:p>
            <a:pPr algn="ctr">
              <a:lnSpc>
                <a:spcPts val="2520"/>
              </a:lnSpc>
            </a:pPr>
            <a:endParaRPr lang="en-US" sz="1800" dirty="0">
              <a:solidFill>
                <a:srgbClr val="FFFFFF"/>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extBox 2"/>
          <p:cNvSpPr txBox="1"/>
          <p:nvPr/>
        </p:nvSpPr>
        <p:spPr>
          <a:xfrm>
            <a:off x="7592764" y="2092361"/>
            <a:ext cx="9666536" cy="6593205"/>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Montserrat"/>
                <a:ea typeface="Montserrat"/>
                <a:cs typeface="Montserrat"/>
                <a:sym typeface="Montserrat"/>
              </a:rPr>
              <a:t>The Indiana Veterans' Home is a full-service care facility, offering a complete array of </a:t>
            </a:r>
          </a:p>
          <a:p>
            <a:pPr algn="l">
              <a:lnSpc>
                <a:spcPts val="2520"/>
              </a:lnSpc>
              <a:spcBef>
                <a:spcPct val="0"/>
              </a:spcBef>
            </a:pPr>
            <a:r>
              <a:rPr lang="en-US" sz="1800">
                <a:solidFill>
                  <a:srgbClr val="FFFFFF"/>
                </a:solidFill>
                <a:latin typeface="Montserrat"/>
                <a:ea typeface="Montserrat"/>
                <a:cs typeface="Montserrat"/>
                <a:sym typeface="Montserrat"/>
              </a:rPr>
              <a:t>on-site services for our residents.</a:t>
            </a:r>
          </a:p>
          <a:p>
            <a:pPr algn="l">
              <a:lnSpc>
                <a:spcPts val="2520"/>
              </a:lnSpc>
              <a:spcBef>
                <a:spcPct val="0"/>
              </a:spcBef>
            </a:pPr>
            <a:endParaRPr lang="en-US" sz="1800">
              <a:solidFill>
                <a:srgbClr val="FFFFFF"/>
              </a:solidFill>
              <a:latin typeface="Montserrat"/>
              <a:ea typeface="Montserrat"/>
              <a:cs typeface="Montserrat"/>
              <a:sym typeface="Montserrat"/>
            </a:endParaRPr>
          </a:p>
          <a:p>
            <a:pPr algn="l">
              <a:lnSpc>
                <a:spcPts val="2520"/>
              </a:lnSpc>
              <a:spcBef>
                <a:spcPct val="0"/>
              </a:spcBef>
            </a:pPr>
            <a:r>
              <a:rPr lang="en-US" sz="1800">
                <a:solidFill>
                  <a:srgbClr val="FFFFFF"/>
                </a:solidFill>
                <a:latin typeface="Montserrat"/>
                <a:ea typeface="Montserrat"/>
                <a:cs typeface="Montserrat"/>
                <a:sym typeface="Montserrat"/>
              </a:rPr>
              <a:t>Board-Certified Physicians</a:t>
            </a:r>
          </a:p>
          <a:p>
            <a:pPr algn="l">
              <a:lnSpc>
                <a:spcPts val="2520"/>
              </a:lnSpc>
              <a:spcBef>
                <a:spcPct val="0"/>
              </a:spcBef>
            </a:pPr>
            <a:r>
              <a:rPr lang="en-US" sz="1800">
                <a:solidFill>
                  <a:srgbClr val="FFFFFF"/>
                </a:solidFill>
                <a:latin typeface="Montserrat"/>
                <a:ea typeface="Montserrat"/>
                <a:cs typeface="Montserrat"/>
                <a:sym typeface="Montserrat"/>
              </a:rPr>
              <a:t>Premier Nursing Care</a:t>
            </a:r>
          </a:p>
          <a:p>
            <a:pPr algn="l">
              <a:lnSpc>
                <a:spcPts val="2520"/>
              </a:lnSpc>
              <a:spcBef>
                <a:spcPct val="0"/>
              </a:spcBef>
            </a:pPr>
            <a:r>
              <a:rPr lang="en-US" sz="1800">
                <a:solidFill>
                  <a:srgbClr val="FFFFFF"/>
                </a:solidFill>
                <a:latin typeface="Montserrat"/>
                <a:ea typeface="Montserrat"/>
                <a:cs typeface="Montserrat"/>
                <a:sym typeface="Montserrat"/>
              </a:rPr>
              <a:t>Physical and Occupational Therapy</a:t>
            </a:r>
          </a:p>
          <a:p>
            <a:pPr algn="l">
              <a:lnSpc>
                <a:spcPts val="2520"/>
              </a:lnSpc>
              <a:spcBef>
                <a:spcPct val="0"/>
              </a:spcBef>
            </a:pPr>
            <a:r>
              <a:rPr lang="en-US" sz="1800">
                <a:solidFill>
                  <a:srgbClr val="FFFFFF"/>
                </a:solidFill>
                <a:latin typeface="Montserrat"/>
                <a:ea typeface="Montserrat"/>
                <a:cs typeface="Montserrat"/>
                <a:sym typeface="Montserrat"/>
              </a:rPr>
              <a:t>Pharmacy</a:t>
            </a:r>
          </a:p>
          <a:p>
            <a:pPr algn="l">
              <a:lnSpc>
                <a:spcPts val="2520"/>
              </a:lnSpc>
              <a:spcBef>
                <a:spcPct val="0"/>
              </a:spcBef>
            </a:pPr>
            <a:r>
              <a:rPr lang="en-US" sz="1800">
                <a:solidFill>
                  <a:srgbClr val="FFFFFF"/>
                </a:solidFill>
                <a:latin typeface="Montserrat"/>
                <a:ea typeface="Montserrat"/>
                <a:cs typeface="Montserrat"/>
                <a:sym typeface="Montserrat"/>
              </a:rPr>
              <a:t>Podiatry</a:t>
            </a:r>
          </a:p>
          <a:p>
            <a:pPr algn="l">
              <a:lnSpc>
                <a:spcPts val="2520"/>
              </a:lnSpc>
              <a:spcBef>
                <a:spcPct val="0"/>
              </a:spcBef>
            </a:pPr>
            <a:r>
              <a:rPr lang="en-US" sz="1800">
                <a:solidFill>
                  <a:srgbClr val="FFFFFF"/>
                </a:solidFill>
                <a:latin typeface="Montserrat"/>
                <a:ea typeface="Montserrat"/>
                <a:cs typeface="Montserrat"/>
                <a:sym typeface="Montserrat"/>
              </a:rPr>
              <a:t>Dentistry</a:t>
            </a:r>
          </a:p>
          <a:p>
            <a:pPr algn="l">
              <a:lnSpc>
                <a:spcPts val="2520"/>
              </a:lnSpc>
              <a:spcBef>
                <a:spcPct val="0"/>
              </a:spcBef>
            </a:pPr>
            <a:r>
              <a:rPr lang="en-US" sz="1800">
                <a:solidFill>
                  <a:srgbClr val="FFFFFF"/>
                </a:solidFill>
                <a:latin typeface="Montserrat"/>
                <a:ea typeface="Montserrat"/>
                <a:cs typeface="Montserrat"/>
                <a:sym typeface="Montserrat"/>
              </a:rPr>
              <a:t>Optometry</a:t>
            </a:r>
          </a:p>
          <a:p>
            <a:pPr algn="l">
              <a:lnSpc>
                <a:spcPts val="2520"/>
              </a:lnSpc>
              <a:spcBef>
                <a:spcPct val="0"/>
              </a:spcBef>
            </a:pPr>
            <a:r>
              <a:rPr lang="en-US" sz="1800">
                <a:solidFill>
                  <a:srgbClr val="FFFFFF"/>
                </a:solidFill>
                <a:latin typeface="Montserrat"/>
                <a:ea typeface="Montserrat"/>
                <a:cs typeface="Montserrat"/>
                <a:sym typeface="Montserrat"/>
              </a:rPr>
              <a:t>On-site X-Ray Services</a:t>
            </a:r>
          </a:p>
          <a:p>
            <a:pPr algn="l">
              <a:lnSpc>
                <a:spcPts val="2520"/>
              </a:lnSpc>
              <a:spcBef>
                <a:spcPct val="0"/>
              </a:spcBef>
            </a:pPr>
            <a:r>
              <a:rPr lang="en-US" sz="1800">
                <a:solidFill>
                  <a:srgbClr val="FFFFFF"/>
                </a:solidFill>
                <a:latin typeface="Montserrat"/>
                <a:ea typeface="Montserrat"/>
                <a:cs typeface="Montserrat"/>
                <a:sym typeface="Montserrat"/>
              </a:rPr>
              <a:t>Transportation Services, including routes to the Indy VA</a:t>
            </a:r>
          </a:p>
          <a:p>
            <a:pPr algn="l">
              <a:lnSpc>
                <a:spcPts val="2520"/>
              </a:lnSpc>
              <a:spcBef>
                <a:spcPct val="0"/>
              </a:spcBef>
            </a:pPr>
            <a:r>
              <a:rPr lang="en-US" sz="1800">
                <a:solidFill>
                  <a:srgbClr val="FFFFFF"/>
                </a:solidFill>
                <a:latin typeface="Montserrat"/>
                <a:ea typeface="Montserrat"/>
                <a:cs typeface="Montserrat"/>
                <a:sym typeface="Montserrat"/>
              </a:rPr>
              <a:t>Certified Music and Art Therapy Programs</a:t>
            </a:r>
          </a:p>
          <a:p>
            <a:pPr algn="l">
              <a:lnSpc>
                <a:spcPts val="2520"/>
              </a:lnSpc>
              <a:spcBef>
                <a:spcPct val="0"/>
              </a:spcBef>
            </a:pPr>
            <a:r>
              <a:rPr lang="en-US" sz="1800">
                <a:solidFill>
                  <a:srgbClr val="FFFFFF"/>
                </a:solidFill>
                <a:latin typeface="Montserrat"/>
                <a:ea typeface="Montserrat"/>
                <a:cs typeface="Montserrat"/>
                <a:sym typeface="Montserrat"/>
              </a:rPr>
              <a:t>Resident Library and Media Center</a:t>
            </a:r>
          </a:p>
          <a:p>
            <a:pPr algn="l">
              <a:lnSpc>
                <a:spcPts val="2520"/>
              </a:lnSpc>
              <a:spcBef>
                <a:spcPct val="0"/>
              </a:spcBef>
            </a:pPr>
            <a:r>
              <a:rPr lang="en-US" sz="1800">
                <a:solidFill>
                  <a:srgbClr val="FFFFFF"/>
                </a:solidFill>
                <a:latin typeface="Montserrat"/>
                <a:ea typeface="Montserrat"/>
                <a:cs typeface="Montserrat"/>
                <a:sym typeface="Montserrat"/>
              </a:rPr>
              <a:t>Chapel and Full-Time Chaplain</a:t>
            </a:r>
          </a:p>
          <a:p>
            <a:pPr algn="l">
              <a:lnSpc>
                <a:spcPts val="2520"/>
              </a:lnSpc>
              <a:spcBef>
                <a:spcPct val="0"/>
              </a:spcBef>
            </a:pPr>
            <a:r>
              <a:rPr lang="en-US" sz="1800">
                <a:solidFill>
                  <a:srgbClr val="FFFFFF"/>
                </a:solidFill>
                <a:latin typeface="Montserrat"/>
                <a:ea typeface="Montserrat"/>
                <a:cs typeface="Montserrat"/>
                <a:sym typeface="Montserrat"/>
              </a:rPr>
              <a:t>Beauty Salon and Barber Shop</a:t>
            </a:r>
          </a:p>
          <a:p>
            <a:pPr algn="l">
              <a:lnSpc>
                <a:spcPts val="2520"/>
              </a:lnSpc>
              <a:spcBef>
                <a:spcPct val="0"/>
              </a:spcBef>
            </a:pPr>
            <a:r>
              <a:rPr lang="en-US" sz="1800">
                <a:solidFill>
                  <a:srgbClr val="FFFFFF"/>
                </a:solidFill>
                <a:latin typeface="Montserrat"/>
                <a:ea typeface="Montserrat"/>
                <a:cs typeface="Montserrat"/>
                <a:sym typeface="Montserrat"/>
              </a:rPr>
              <a:t>Fishing Pond</a:t>
            </a:r>
          </a:p>
          <a:p>
            <a:pPr algn="l">
              <a:lnSpc>
                <a:spcPts val="2520"/>
              </a:lnSpc>
              <a:spcBef>
                <a:spcPct val="0"/>
              </a:spcBef>
            </a:pPr>
            <a:r>
              <a:rPr lang="en-US" sz="1800">
                <a:solidFill>
                  <a:srgbClr val="FFFFFF"/>
                </a:solidFill>
                <a:latin typeface="Montserrat"/>
                <a:ea typeface="Montserrat"/>
                <a:cs typeface="Montserrat"/>
                <a:sym typeface="Montserrat"/>
              </a:rPr>
              <a:t>Resident Gardens</a:t>
            </a:r>
          </a:p>
          <a:p>
            <a:pPr algn="l">
              <a:lnSpc>
                <a:spcPts val="2520"/>
              </a:lnSpc>
              <a:spcBef>
                <a:spcPct val="0"/>
              </a:spcBef>
            </a:pPr>
            <a:r>
              <a:rPr lang="en-US" sz="1800">
                <a:solidFill>
                  <a:srgbClr val="FFFFFF"/>
                </a:solidFill>
                <a:latin typeface="Montserrat"/>
                <a:ea typeface="Montserrat"/>
                <a:cs typeface="Montserrat"/>
                <a:sym typeface="Montserrat"/>
              </a:rPr>
              <a:t>Resident Lounges and Game Rooms</a:t>
            </a:r>
          </a:p>
          <a:p>
            <a:pPr algn="l">
              <a:lnSpc>
                <a:spcPts val="2520"/>
              </a:lnSpc>
              <a:spcBef>
                <a:spcPct val="0"/>
              </a:spcBef>
            </a:pPr>
            <a:r>
              <a:rPr lang="en-US" sz="1800">
                <a:solidFill>
                  <a:srgbClr val="FFFFFF"/>
                </a:solidFill>
                <a:latin typeface="Montserrat"/>
                <a:ea typeface="Montserrat"/>
                <a:cs typeface="Montserrat"/>
                <a:sym typeface="Montserrat"/>
              </a:rPr>
              <a:t>Veterans' and patriotic events held year-round</a:t>
            </a:r>
          </a:p>
          <a:p>
            <a:pPr algn="l">
              <a:lnSpc>
                <a:spcPts val="2520"/>
              </a:lnSpc>
              <a:spcBef>
                <a:spcPct val="0"/>
              </a:spcBef>
            </a:pPr>
            <a:r>
              <a:rPr lang="en-US" sz="1800">
                <a:solidFill>
                  <a:srgbClr val="FFFFFF"/>
                </a:solidFill>
                <a:latin typeface="Montserrat"/>
                <a:ea typeface="Montserrat"/>
                <a:cs typeface="Montserrat"/>
                <a:sym typeface="Montserrat"/>
              </a:rPr>
              <a:t>Expansive network of volunteers and support from veterans groups</a:t>
            </a:r>
          </a:p>
        </p:txBody>
      </p:sp>
      <p:sp>
        <p:nvSpPr>
          <p:cNvPr id="3" name="Freeform 3"/>
          <p:cNvSpPr/>
          <p:nvPr/>
        </p:nvSpPr>
        <p:spPr>
          <a:xfrm>
            <a:off x="694391" y="2651410"/>
            <a:ext cx="5978658" cy="4483993"/>
          </a:xfrm>
          <a:custGeom>
            <a:avLst/>
            <a:gdLst/>
            <a:ahLst/>
            <a:cxnLst/>
            <a:rect l="l" t="t" r="r" b="b"/>
            <a:pathLst>
              <a:path w="5978658" h="4483993">
                <a:moveTo>
                  <a:pt x="0" y="0"/>
                </a:moveTo>
                <a:lnTo>
                  <a:pt x="5978658" y="0"/>
                </a:lnTo>
                <a:lnTo>
                  <a:pt x="5978658" y="4483993"/>
                </a:lnTo>
                <a:lnTo>
                  <a:pt x="0" y="4483993"/>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extBox 2"/>
          <p:cNvSpPr txBox="1"/>
          <p:nvPr/>
        </p:nvSpPr>
        <p:spPr>
          <a:xfrm>
            <a:off x="427886" y="428327"/>
            <a:ext cx="3077313" cy="712470"/>
          </a:xfrm>
          <a:prstGeom prst="rect">
            <a:avLst/>
          </a:prstGeom>
        </p:spPr>
        <p:txBody>
          <a:bodyPr wrap="square" lIns="0" tIns="0" rIns="0" bIns="0" rtlCol="0" anchor="t">
            <a:spAutoFit/>
          </a:bodyPr>
          <a:lstStyle/>
          <a:p>
            <a:pPr algn="ctr">
              <a:lnSpc>
                <a:spcPts val="5880"/>
              </a:lnSpc>
            </a:pPr>
            <a:r>
              <a:rPr lang="en-US" sz="4200" b="1" dirty="0">
                <a:solidFill>
                  <a:srgbClr val="FFFFFF"/>
                </a:solidFill>
                <a:latin typeface="Playfair Display Ultra-Bold"/>
                <a:ea typeface="Playfair Display Ultra-Bold"/>
                <a:cs typeface="Playfair Display Ultra-Bold"/>
                <a:sym typeface="Playfair Display Ultra-Bold"/>
              </a:rPr>
              <a:t>Admissions</a:t>
            </a:r>
          </a:p>
        </p:txBody>
      </p:sp>
      <p:sp>
        <p:nvSpPr>
          <p:cNvPr id="3" name="TextBox 3"/>
          <p:cNvSpPr txBox="1"/>
          <p:nvPr/>
        </p:nvSpPr>
        <p:spPr>
          <a:xfrm>
            <a:off x="2017345" y="1527061"/>
            <a:ext cx="13658200" cy="8998874"/>
          </a:xfrm>
          <a:prstGeom prst="rect">
            <a:avLst/>
          </a:prstGeom>
        </p:spPr>
        <p:txBody>
          <a:bodyPr lIns="0" tIns="0" rIns="0" bIns="0" rtlCol="0" anchor="t">
            <a:spAutoFit/>
          </a:bodyPr>
          <a:lstStyle/>
          <a:p>
            <a:pPr algn="ctr">
              <a:lnSpc>
                <a:spcPts val="3359"/>
              </a:lnSpc>
            </a:pPr>
            <a:r>
              <a:rPr lang="en-US" sz="2400" b="1" dirty="0">
                <a:solidFill>
                  <a:srgbClr val="FFFFFF"/>
                </a:solidFill>
                <a:latin typeface="Poppins Medium"/>
                <a:ea typeface="Poppins Medium"/>
                <a:cs typeface="Poppins Medium"/>
                <a:sym typeface="Poppins Medium"/>
              </a:rPr>
              <a:t>The Indiana Veterans' Home is operated by the State of Indiana for the care of honorably discharged Indiana veterans and their spouses.</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An honorably discharged veteran of the United States armed forces and/or the spouse (or surviving spouse) of an honorably discharged veteran of the United States armed forces is eligible to apply for residency at the Indiana Veterans' Home.</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Applicants must be an Indiana resident for at least one (1) year immediately preceding application for admission. Residency waivers may apply for service members who enlisted from or discharged to the state of Indiana.</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All applicants must pass a criminal background check conducted by the Indiana Veterans’ Home to be eligible for admission.</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When IVH receives a referral, we have to review/discuss to ensure that we have the correct LOC and can meet their needs.</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Questions? Contact the Admissions and Marketing Department for more information at Admissions&amp;Marketing@ivh.in.gov or call (765) 497-8072.</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1960"/>
              </a:lnSpc>
            </a:pPr>
            <a:endParaRPr lang="en-US" sz="2400" b="1" dirty="0">
              <a:solidFill>
                <a:srgbClr val="FFFFFF"/>
              </a:solidFill>
              <a:latin typeface="Poppins Medium"/>
              <a:ea typeface="Poppins Medium"/>
              <a:cs typeface="Poppins Medium"/>
              <a:sym typeface="Poppins Medium"/>
            </a:endParaRPr>
          </a:p>
        </p:txBody>
      </p:sp>
      <p:sp>
        <p:nvSpPr>
          <p:cNvPr id="4" name="Freeform 2">
            <a:extLst>
              <a:ext uri="{FF2B5EF4-FFF2-40B4-BE49-F238E27FC236}">
                <a16:creationId xmlns:a16="http://schemas.microsoft.com/office/drawing/2014/main" id="{E4CDB588-4E14-3636-F159-C7E41E1DE26E}"/>
              </a:ext>
            </a:extLst>
          </p:cNvPr>
          <p:cNvSpPr/>
          <p:nvPr/>
        </p:nvSpPr>
        <p:spPr>
          <a:xfrm>
            <a:off x="16258845" y="8450417"/>
            <a:ext cx="1615766" cy="1615766"/>
          </a:xfrm>
          <a:custGeom>
            <a:avLst/>
            <a:gdLst/>
            <a:ahLst/>
            <a:cxnLst/>
            <a:rect l="l" t="t" r="r" b="b"/>
            <a:pathLst>
              <a:path w="1615766" h="1615766">
                <a:moveTo>
                  <a:pt x="0" y="0"/>
                </a:moveTo>
                <a:lnTo>
                  <a:pt x="1615767" y="0"/>
                </a:lnTo>
                <a:lnTo>
                  <a:pt x="1615767" y="1615766"/>
                </a:lnTo>
                <a:lnTo>
                  <a:pt x="0" y="16157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Freeform 2"/>
          <p:cNvSpPr/>
          <p:nvPr/>
        </p:nvSpPr>
        <p:spPr>
          <a:xfrm>
            <a:off x="16258845" y="8450417"/>
            <a:ext cx="1615766" cy="1615766"/>
          </a:xfrm>
          <a:custGeom>
            <a:avLst/>
            <a:gdLst/>
            <a:ahLst/>
            <a:cxnLst/>
            <a:rect l="l" t="t" r="r" b="b"/>
            <a:pathLst>
              <a:path w="1615766" h="1615766">
                <a:moveTo>
                  <a:pt x="0" y="0"/>
                </a:moveTo>
                <a:lnTo>
                  <a:pt x="1615767" y="0"/>
                </a:lnTo>
                <a:lnTo>
                  <a:pt x="1615767" y="1615766"/>
                </a:lnTo>
                <a:lnTo>
                  <a:pt x="0" y="161576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34710" y="528479"/>
            <a:ext cx="2310259" cy="712470"/>
          </a:xfrm>
          <a:prstGeom prst="rect">
            <a:avLst/>
          </a:prstGeom>
        </p:spPr>
        <p:txBody>
          <a:bodyPr lIns="0" tIns="0" rIns="0" bIns="0" rtlCol="0" anchor="t">
            <a:spAutoFit/>
          </a:bodyPr>
          <a:lstStyle/>
          <a:p>
            <a:pPr algn="ctr">
              <a:lnSpc>
                <a:spcPts val="5880"/>
              </a:lnSpc>
            </a:pPr>
            <a:r>
              <a:rPr lang="en-US" sz="4200" b="1" dirty="0">
                <a:solidFill>
                  <a:srgbClr val="FFFFFF"/>
                </a:solidFill>
                <a:latin typeface="Playfair Display Ultra-Bold"/>
                <a:ea typeface="Playfair Display Ultra-Bold"/>
                <a:cs typeface="Playfair Display Ultra-Bold"/>
                <a:sym typeface="Playfair Display Ultra-Bold"/>
              </a:rPr>
              <a:t>Referrals</a:t>
            </a:r>
          </a:p>
        </p:txBody>
      </p:sp>
      <p:sp>
        <p:nvSpPr>
          <p:cNvPr id="4" name="TextBox 4"/>
          <p:cNvSpPr txBox="1"/>
          <p:nvPr/>
        </p:nvSpPr>
        <p:spPr>
          <a:xfrm>
            <a:off x="2438400" y="1900062"/>
            <a:ext cx="11753150" cy="610167"/>
          </a:xfrm>
          <a:prstGeom prst="rect">
            <a:avLst/>
          </a:prstGeom>
        </p:spPr>
        <p:txBody>
          <a:bodyPr lIns="0" tIns="0" rIns="0" bIns="0" rtlCol="0" anchor="t">
            <a:spAutoFit/>
          </a:bodyPr>
          <a:lstStyle/>
          <a:p>
            <a:pPr algn="ctr">
              <a:lnSpc>
                <a:spcPts val="5040"/>
              </a:lnSpc>
            </a:pPr>
            <a:r>
              <a:rPr lang="en-US" sz="3600" b="1" dirty="0">
                <a:solidFill>
                  <a:srgbClr val="FFFFFF"/>
                </a:solidFill>
                <a:latin typeface="Poppins Medium"/>
                <a:ea typeface="Poppins Medium"/>
                <a:cs typeface="Poppins Medium"/>
                <a:sym typeface="Poppins Medium"/>
              </a:rPr>
              <a:t>Fax the clinical referrals to (765) 497-8004</a:t>
            </a:r>
          </a:p>
        </p:txBody>
      </p:sp>
      <p:sp>
        <p:nvSpPr>
          <p:cNvPr id="5" name="TextBox 5"/>
          <p:cNvSpPr txBox="1"/>
          <p:nvPr/>
        </p:nvSpPr>
        <p:spPr>
          <a:xfrm>
            <a:off x="2844969" y="2795736"/>
            <a:ext cx="11701219" cy="621030"/>
          </a:xfrm>
          <a:prstGeom prst="rect">
            <a:avLst/>
          </a:prstGeom>
        </p:spPr>
        <p:txBody>
          <a:bodyPr lIns="0" tIns="0" rIns="0" bIns="0" rtlCol="0" anchor="t">
            <a:spAutoFit/>
          </a:bodyPr>
          <a:lstStyle/>
          <a:p>
            <a:pPr algn="just">
              <a:lnSpc>
                <a:spcPts val="2520"/>
              </a:lnSpc>
            </a:pPr>
            <a:r>
              <a:rPr lang="en-US" sz="1800" dirty="0">
                <a:solidFill>
                  <a:srgbClr val="FFFFFF"/>
                </a:solidFill>
                <a:latin typeface="DM Sans"/>
                <a:ea typeface="DM Sans"/>
                <a:cs typeface="DM Sans"/>
                <a:sym typeface="DM Sans"/>
              </a:rPr>
              <a:t>Our Clinical Liaison, Tara, will review the notes and conduct a bedside visit once we have the clinical referral, Military Data Screen or DD214, VA Face Sheet, and the backgrounds have been completed.</a:t>
            </a:r>
          </a:p>
        </p:txBody>
      </p:sp>
      <p:sp>
        <p:nvSpPr>
          <p:cNvPr id="6" name="TextBox 6"/>
          <p:cNvSpPr txBox="1"/>
          <p:nvPr/>
        </p:nvSpPr>
        <p:spPr>
          <a:xfrm>
            <a:off x="2438400" y="3601904"/>
            <a:ext cx="13898463" cy="627031"/>
          </a:xfrm>
          <a:prstGeom prst="rect">
            <a:avLst/>
          </a:prstGeom>
        </p:spPr>
        <p:txBody>
          <a:bodyPr lIns="0" tIns="0" rIns="0" bIns="0" rtlCol="0" anchor="t">
            <a:spAutoFit/>
          </a:bodyPr>
          <a:lstStyle/>
          <a:p>
            <a:pPr algn="l">
              <a:lnSpc>
                <a:spcPts val="2520"/>
              </a:lnSpc>
            </a:pPr>
            <a:r>
              <a:rPr lang="en-US" sz="1800" dirty="0">
                <a:solidFill>
                  <a:srgbClr val="FFFFFF"/>
                </a:solidFill>
                <a:latin typeface="DM Sans"/>
                <a:ea typeface="DM Sans"/>
                <a:cs typeface="DM Sans"/>
                <a:sym typeface="DM Sans"/>
              </a:rPr>
              <a:t>During the bedside visit, Tara will assist the veteran and/or family with completing the 2-page application and signing IVH’s PHI form.</a:t>
            </a:r>
          </a:p>
        </p:txBody>
      </p:sp>
      <p:sp>
        <p:nvSpPr>
          <p:cNvPr id="7" name="TextBox 7"/>
          <p:cNvSpPr txBox="1"/>
          <p:nvPr/>
        </p:nvSpPr>
        <p:spPr>
          <a:xfrm>
            <a:off x="1560239" y="4414073"/>
            <a:ext cx="15167521" cy="1564005"/>
          </a:xfrm>
          <a:prstGeom prst="rect">
            <a:avLst/>
          </a:prstGeom>
        </p:spPr>
        <p:txBody>
          <a:bodyPr lIns="0" tIns="0" rIns="0" bIns="0" rtlCol="0" anchor="t">
            <a:spAutoFit/>
          </a:bodyPr>
          <a:lstStyle/>
          <a:p>
            <a:pPr algn="ctr">
              <a:lnSpc>
                <a:spcPts val="2520"/>
              </a:lnSpc>
            </a:pPr>
            <a:r>
              <a:rPr lang="en-US" sz="1800" dirty="0">
                <a:solidFill>
                  <a:srgbClr val="FFFFFF"/>
                </a:solidFill>
                <a:latin typeface="DM Sans"/>
                <a:ea typeface="DM Sans"/>
                <a:cs typeface="DM Sans"/>
                <a:sym typeface="DM Sans"/>
              </a:rPr>
              <a:t>After the bedside is completed, Tara will type out her report and email all the information to the Admissions Committee for review.  </a:t>
            </a: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r>
              <a:rPr lang="en-US" sz="1800" dirty="0">
                <a:solidFill>
                  <a:srgbClr val="FFFFFF"/>
                </a:solidFill>
                <a:latin typeface="DM Sans"/>
                <a:ea typeface="DM Sans"/>
                <a:cs typeface="DM Sans"/>
                <a:sym typeface="DM Sans"/>
              </a:rPr>
              <a:t>If currently in the  hospital and need a decision ASAP, the committee will review as soon as possible to get an answer back to the Social Worker.</a:t>
            </a: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r>
              <a:rPr lang="en-US" sz="1800" dirty="0">
                <a:solidFill>
                  <a:srgbClr val="FFFFFF"/>
                </a:solidFill>
                <a:latin typeface="DM Sans"/>
                <a:ea typeface="DM Sans"/>
                <a:cs typeface="DM Sans"/>
                <a:sym typeface="DM Sans"/>
              </a:rPr>
              <a:t>The Admissions Team will keep the Social Worker updated on where everything is in the process.</a:t>
            </a:r>
          </a:p>
        </p:txBody>
      </p:sp>
      <p:sp>
        <p:nvSpPr>
          <p:cNvPr id="10" name="TextBox 9">
            <a:extLst>
              <a:ext uri="{FF2B5EF4-FFF2-40B4-BE49-F238E27FC236}">
                <a16:creationId xmlns:a16="http://schemas.microsoft.com/office/drawing/2014/main" id="{EC30F478-7EF6-53FA-0488-B1614E950AA8}"/>
              </a:ext>
            </a:extLst>
          </p:cNvPr>
          <p:cNvSpPr txBox="1"/>
          <p:nvPr/>
        </p:nvSpPr>
        <p:spPr>
          <a:xfrm>
            <a:off x="3124200" y="6589890"/>
            <a:ext cx="11734800" cy="3218766"/>
          </a:xfrm>
          <a:prstGeom prst="rect">
            <a:avLst/>
          </a:prstGeom>
          <a:noFill/>
        </p:spPr>
        <p:txBody>
          <a:bodyPr wrap="square">
            <a:spAutoFit/>
          </a:bodyPr>
          <a:lstStyle/>
          <a:p>
            <a:pPr algn="ctr"/>
            <a:r>
              <a:rPr lang="en-US" sz="1800" b="1" u="sng" dirty="0">
                <a:solidFill>
                  <a:schemeClr val="bg1"/>
                </a:solidFill>
                <a:latin typeface="DM Sans" pitchFamily="2" charset="0"/>
              </a:rPr>
              <a:t>IVH is currently undergoing an internal restructuring process. As part of this transition, we will be placing new referrals for the nursing home side on a waiting list for approximately six months, effective immediately. </a:t>
            </a:r>
          </a:p>
          <a:p>
            <a:pPr algn="ctr"/>
            <a:r>
              <a:rPr lang="en-US" sz="1800" b="1" u="sng" dirty="0">
                <a:solidFill>
                  <a:schemeClr val="bg1"/>
                </a:solidFill>
                <a:latin typeface="DM Sans" pitchFamily="2" charset="0"/>
              </a:rPr>
              <a:t> </a:t>
            </a:r>
          </a:p>
          <a:p>
            <a:pPr algn="ctr"/>
            <a:r>
              <a:rPr lang="en-US" sz="1800" b="1" u="sng" dirty="0">
                <a:solidFill>
                  <a:schemeClr val="bg1"/>
                </a:solidFill>
                <a:latin typeface="DM Sans" pitchFamily="2" charset="0"/>
              </a:rPr>
              <a:t>We understand the importance of timely placements, and we want to support you during this period. If you need assistance with identifying alternative placement options for veterans or their spouses, we would be happy to provide you with resources and recommendations.</a:t>
            </a:r>
          </a:p>
          <a:p>
            <a:pPr algn="ctr"/>
            <a:endParaRPr lang="en-US" sz="1800" b="1" u="sng" dirty="0">
              <a:solidFill>
                <a:schemeClr val="bg1"/>
              </a:solidFill>
              <a:latin typeface="DM Sans" pitchFamily="2" charset="0"/>
            </a:endParaRPr>
          </a:p>
          <a:p>
            <a:pPr algn="ctr"/>
            <a:r>
              <a:rPr lang="en-US" sz="1800" b="1" u="sng" dirty="0">
                <a:solidFill>
                  <a:schemeClr val="bg1"/>
                </a:solidFill>
                <a:latin typeface="DM Sans" pitchFamily="2" charset="0"/>
              </a:rPr>
              <a:t>Independent Living is still on an indefinite waitlist.</a:t>
            </a:r>
          </a:p>
          <a:p>
            <a:pPr algn="ctr">
              <a:lnSpc>
                <a:spcPts val="5880"/>
              </a:lnSpc>
            </a:pPr>
            <a:endParaRPr lang="en-US" sz="1800" b="1" dirty="0">
              <a:solidFill>
                <a:schemeClr val="bg1"/>
              </a:solidFill>
              <a:latin typeface="DM Sans" pitchFamily="2" charset="0"/>
              <a:ea typeface="Playfair Display Ultra-Bold"/>
              <a:cs typeface="Playfair Display Ultra-Bold"/>
              <a:sym typeface="Playfair Display Ul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643F73-85FF-35E3-6ED8-0A2D85C9D0CE}"/>
              </a:ext>
            </a:extLst>
          </p:cNvPr>
          <p:cNvSpPr txBox="1"/>
          <p:nvPr/>
        </p:nvSpPr>
        <p:spPr>
          <a:xfrm>
            <a:off x="-1676400" y="419100"/>
            <a:ext cx="9144000" cy="781496"/>
          </a:xfrm>
          <a:prstGeom prst="rect">
            <a:avLst/>
          </a:prstGeom>
          <a:noFill/>
        </p:spPr>
        <p:txBody>
          <a:bodyPr wrap="square">
            <a:spAutoFit/>
          </a:bodyPr>
          <a:lstStyle/>
          <a:p>
            <a:pPr algn="ctr">
              <a:lnSpc>
                <a:spcPts val="5880"/>
              </a:lnSpc>
            </a:pPr>
            <a:r>
              <a:rPr lang="en-US" sz="4200" b="1" dirty="0">
                <a:solidFill>
                  <a:srgbClr val="FFFFFF"/>
                </a:solidFill>
                <a:latin typeface="Playfair Display Ultra-Bold"/>
                <a:ea typeface="Playfair Display Ultra-Bold"/>
                <a:cs typeface="Playfair Display Ultra-Bold"/>
                <a:sym typeface="Playfair Display Ultra-Bold"/>
              </a:rPr>
              <a:t>Tips &amp; References</a:t>
            </a:r>
          </a:p>
        </p:txBody>
      </p:sp>
      <p:sp>
        <p:nvSpPr>
          <p:cNvPr id="6" name="TextBox 5">
            <a:extLst>
              <a:ext uri="{FF2B5EF4-FFF2-40B4-BE49-F238E27FC236}">
                <a16:creationId xmlns:a16="http://schemas.microsoft.com/office/drawing/2014/main" id="{F9EA3D9D-6D10-0D7D-B2D7-749C036C6B51}"/>
              </a:ext>
            </a:extLst>
          </p:cNvPr>
          <p:cNvSpPr txBox="1"/>
          <p:nvPr/>
        </p:nvSpPr>
        <p:spPr>
          <a:xfrm>
            <a:off x="2514600" y="2019300"/>
            <a:ext cx="13258800" cy="4858959"/>
          </a:xfrm>
          <a:prstGeom prst="rect">
            <a:avLst/>
          </a:prstGeom>
          <a:noFill/>
        </p:spPr>
        <p:txBody>
          <a:bodyPr wrap="square">
            <a:spAutoFit/>
          </a:bodyPr>
          <a:lstStyle/>
          <a:p>
            <a:pPr algn="just">
              <a:lnSpc>
                <a:spcPts val="2520"/>
              </a:lnSpc>
            </a:pPr>
            <a:r>
              <a:rPr lang="en-US" dirty="0">
                <a:solidFill>
                  <a:schemeClr val="bg1"/>
                </a:solidFill>
                <a:latin typeface="DM Sans" pitchFamily="2" charset="0"/>
                <a:ea typeface="DM Sans"/>
                <a:cs typeface="DM Sans"/>
                <a:sym typeface="DM Sans"/>
              </a:rPr>
              <a:t>The Indiana Veterans’ Home is a long-term care nursing facility. Per regulations, we must ensure that an applicant meets the LOC standard before we can accept them. </a:t>
            </a:r>
          </a:p>
          <a:p>
            <a:pPr algn="just">
              <a:lnSpc>
                <a:spcPts val="2520"/>
              </a:lnSpc>
            </a:pPr>
            <a:endParaRPr lang="en-US" dirty="0">
              <a:solidFill>
                <a:schemeClr val="bg1"/>
              </a:solidFill>
              <a:latin typeface="DM Sans" pitchFamily="2" charset="0"/>
              <a:ea typeface="DM Sans"/>
              <a:cs typeface="DM Sans"/>
              <a:sym typeface="DM Sans"/>
            </a:endParaRPr>
          </a:p>
          <a:p>
            <a:pPr algn="just">
              <a:lnSpc>
                <a:spcPts val="2520"/>
              </a:lnSpc>
            </a:pPr>
            <a:r>
              <a:rPr lang="en-US" dirty="0">
                <a:solidFill>
                  <a:schemeClr val="bg1"/>
                </a:solidFill>
                <a:latin typeface="DM Sans" pitchFamily="2" charset="0"/>
                <a:ea typeface="DM Sans"/>
                <a:cs typeface="DM Sans"/>
                <a:sym typeface="DM Sans"/>
              </a:rPr>
              <a:t>The VA Higher Per Diem Program only pays the daily rate towards the Nursing Home Section per federal code. </a:t>
            </a:r>
            <a:r>
              <a:rPr lang="en-US" b="1" dirty="0">
                <a:solidFill>
                  <a:schemeClr val="bg1"/>
                </a:solidFill>
                <a:latin typeface="DM Sans" pitchFamily="2" charset="0"/>
              </a:rPr>
              <a:t>(Reference 38 U.S.C. § 1745)</a:t>
            </a:r>
            <a:endParaRPr lang="en-US" dirty="0">
              <a:solidFill>
                <a:schemeClr val="bg1"/>
              </a:solidFill>
              <a:latin typeface="DM Sans" pitchFamily="2" charset="0"/>
            </a:endParaRPr>
          </a:p>
          <a:p>
            <a:pPr algn="just">
              <a:lnSpc>
                <a:spcPts val="2520"/>
              </a:lnSpc>
            </a:pPr>
            <a:endParaRPr lang="en-US" dirty="0">
              <a:solidFill>
                <a:schemeClr val="bg1"/>
              </a:solidFill>
              <a:latin typeface="DM Sans" pitchFamily="2" charset="0"/>
              <a:ea typeface="DM Sans"/>
              <a:cs typeface="DM Sans"/>
              <a:sym typeface="DM Sans"/>
            </a:endParaRPr>
          </a:p>
          <a:p>
            <a:r>
              <a:rPr lang="en-US" b="1" dirty="0">
                <a:solidFill>
                  <a:schemeClr val="bg1"/>
                </a:solidFill>
                <a:latin typeface="DM Sans" pitchFamily="2" charset="0"/>
              </a:rPr>
              <a:t>The 70% or greater service-connected wartime Veteran is eligible for free nursing care at the Indiana Veterans’ Home. This benefit at the Indiana State Veterans Home has no income limitation. (Reference 38 U.S.C. § 1745)</a:t>
            </a:r>
            <a:endParaRPr lang="en-US" dirty="0">
              <a:solidFill>
                <a:schemeClr val="bg1"/>
              </a:solidFill>
              <a:latin typeface="DM Sans" pitchFamily="2" charset="0"/>
            </a:endParaRPr>
          </a:p>
          <a:p>
            <a:r>
              <a:rPr lang="en-US" dirty="0">
                <a:solidFill>
                  <a:schemeClr val="bg1"/>
                </a:solidFill>
                <a:latin typeface="DM Sans" pitchFamily="2" charset="0"/>
              </a:rPr>
              <a:t>·	The Veteran is entitled to keep all social security, pensions, and other income that would normally be used to offset their cost in a long term care facility.</a:t>
            </a:r>
          </a:p>
          <a:p>
            <a:endParaRPr lang="en-US" dirty="0">
              <a:solidFill>
                <a:schemeClr val="bg1"/>
              </a:solidFill>
              <a:latin typeface="DM Sans" pitchFamily="2" charset="0"/>
            </a:endParaRPr>
          </a:p>
          <a:p>
            <a:r>
              <a:rPr lang="en-US" dirty="0">
                <a:solidFill>
                  <a:schemeClr val="bg1"/>
                </a:solidFill>
                <a:latin typeface="DM Sans" pitchFamily="2" charset="0"/>
              </a:rPr>
              <a:t>Even though we would like to accept every veteran that applies, we have to look at the needed LOC, can we safely meet their needs, and/or are they a risk to themselves or others.</a:t>
            </a:r>
          </a:p>
          <a:p>
            <a:r>
              <a:rPr lang="en-US" dirty="0">
                <a:solidFill>
                  <a:schemeClr val="bg1"/>
                </a:solidFill>
                <a:latin typeface="DM Sans" pitchFamily="2" charset="0"/>
              </a:rPr>
              <a:t> </a:t>
            </a:r>
          </a:p>
          <a:p>
            <a:pPr algn="just">
              <a:lnSpc>
                <a:spcPts val="2520"/>
              </a:lnSpc>
            </a:pPr>
            <a:endParaRPr lang="en-US" dirty="0">
              <a:solidFill>
                <a:schemeClr val="bg1"/>
              </a:solidFill>
              <a:latin typeface="DM Sans" pitchFamily="2" charset="0"/>
              <a:ea typeface="DM Sans"/>
              <a:cs typeface="DM Sans"/>
              <a:sym typeface="DM Sans"/>
            </a:endParaRPr>
          </a:p>
          <a:p>
            <a:pPr algn="just">
              <a:lnSpc>
                <a:spcPts val="2520"/>
              </a:lnSpc>
            </a:pPr>
            <a:endParaRPr lang="en-US" dirty="0">
              <a:solidFill>
                <a:schemeClr val="bg1"/>
              </a:solidFill>
              <a:latin typeface="DM Sans" pitchFamily="2" charset="0"/>
              <a:ea typeface="DM Sans"/>
              <a:cs typeface="DM Sans"/>
              <a:sym typeface="DM Sans"/>
            </a:endParaRPr>
          </a:p>
        </p:txBody>
      </p:sp>
      <p:sp>
        <p:nvSpPr>
          <p:cNvPr id="7" name="Freeform 2">
            <a:extLst>
              <a:ext uri="{FF2B5EF4-FFF2-40B4-BE49-F238E27FC236}">
                <a16:creationId xmlns:a16="http://schemas.microsoft.com/office/drawing/2014/main" id="{0F5FC63D-FDE5-9E60-0DF8-CFF32BCD5739}"/>
              </a:ext>
            </a:extLst>
          </p:cNvPr>
          <p:cNvSpPr/>
          <p:nvPr/>
        </p:nvSpPr>
        <p:spPr>
          <a:xfrm>
            <a:off x="16258845" y="8450417"/>
            <a:ext cx="1615766" cy="1615766"/>
          </a:xfrm>
          <a:custGeom>
            <a:avLst/>
            <a:gdLst/>
            <a:ahLst/>
            <a:cxnLst/>
            <a:rect l="l" t="t" r="r" b="b"/>
            <a:pathLst>
              <a:path w="1615766" h="1615766">
                <a:moveTo>
                  <a:pt x="0" y="0"/>
                </a:moveTo>
                <a:lnTo>
                  <a:pt x="1615767" y="0"/>
                </a:lnTo>
                <a:lnTo>
                  <a:pt x="1615767" y="1615766"/>
                </a:lnTo>
                <a:lnTo>
                  <a:pt x="0" y="16157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extBox 2"/>
          <p:cNvSpPr txBox="1"/>
          <p:nvPr/>
        </p:nvSpPr>
        <p:spPr>
          <a:xfrm>
            <a:off x="6547943" y="4190364"/>
            <a:ext cx="3732758" cy="953136"/>
          </a:xfrm>
          <a:prstGeom prst="rect">
            <a:avLst/>
          </a:prstGeom>
        </p:spPr>
        <p:txBody>
          <a:bodyPr lIns="0" tIns="0" rIns="0" bIns="0" rtlCol="0" anchor="t">
            <a:spAutoFit/>
          </a:bodyPr>
          <a:lstStyle/>
          <a:p>
            <a:pPr algn="ctr">
              <a:lnSpc>
                <a:spcPts val="7839"/>
              </a:lnSpc>
            </a:pPr>
            <a:r>
              <a:rPr lang="en-US" sz="5599" b="1">
                <a:solidFill>
                  <a:srgbClr val="FFFFFF"/>
                </a:solidFill>
                <a:latin typeface="Playfair Display Ultra-Bold"/>
                <a:ea typeface="Playfair Display Ultra-Bold"/>
                <a:cs typeface="Playfair Display Ultra-Bold"/>
                <a:sym typeface="Playfair Display Ultra-Bold"/>
              </a:rPr>
              <a:t>Questions?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16</TotalTime>
  <Words>978</Words>
  <Application>Microsoft Office PowerPoint</Application>
  <PresentationFormat>Custom</PresentationFormat>
  <Paragraphs>74</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Playfair Display Ultra-Bold</vt:lpstr>
      <vt:lpstr>Poppins Medium</vt:lpstr>
      <vt:lpstr>Arial</vt:lpstr>
      <vt:lpstr>Calibri</vt:lpstr>
      <vt:lpstr>Montserrat</vt:lpstr>
      <vt:lpstr>DM Sans</vt:lpstr>
      <vt:lpstr>Montserrat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Indiana Veterans’ Home</dc:title>
  <cp:lastModifiedBy>Smith, Tamara M.</cp:lastModifiedBy>
  <cp:revision>2</cp:revision>
  <dcterms:created xsi:type="dcterms:W3CDTF">2006-08-16T00:00:00Z</dcterms:created>
  <dcterms:modified xsi:type="dcterms:W3CDTF">2025-06-20T17:18:21Z</dcterms:modified>
  <dc:identifier>DAGag8QCChc</dc:identifier>
</cp:coreProperties>
</file>