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  <p:sldMasterId id="2147483696" r:id="rId7"/>
  </p:sldMasterIdLst>
  <p:notesMasterIdLst>
    <p:notesMasterId r:id="rId15"/>
  </p:notesMasterIdLst>
  <p:handoutMasterIdLst>
    <p:handoutMasterId r:id="rId16"/>
  </p:handoutMasterIdLst>
  <p:sldIdLst>
    <p:sldId id="326" r:id="rId8"/>
    <p:sldId id="371" r:id="rId9"/>
    <p:sldId id="376" r:id="rId10"/>
    <p:sldId id="2076138357" r:id="rId11"/>
    <p:sldId id="2076138358" r:id="rId12"/>
    <p:sldId id="2076138359" r:id="rId13"/>
    <p:sldId id="3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Layman" initials="BL" lastIdx="23" clrIdx="0">
    <p:extLst>
      <p:ext uri="{19B8F6BF-5375-455C-9EA6-DF929625EA0E}">
        <p15:presenceInfo xmlns:p15="http://schemas.microsoft.com/office/powerpoint/2012/main" userId="S::bennett.layman@dynamiciservices.com::26a6a6b6-55d3-4b7a-9de4-d16a57e1ba2a" providerId="AD"/>
      </p:ext>
    </p:extLst>
  </p:cmAuthor>
  <p:cmAuthor id="2" name="GOEBEL, LISA, VBAINDY" initials="GLV" lastIdx="1" clrIdx="1">
    <p:extLst>
      <p:ext uri="{19B8F6BF-5375-455C-9EA6-DF929625EA0E}">
        <p15:presenceInfo xmlns:p15="http://schemas.microsoft.com/office/powerpoint/2012/main" userId="S-1-5-21-1409082233-764733703-682003330-4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CC00"/>
    <a:srgbClr val="669900"/>
    <a:srgbClr val="0F5A9C"/>
    <a:srgbClr val="3399FF"/>
    <a:srgbClr val="0099FF"/>
    <a:srgbClr val="3333CC"/>
    <a:srgbClr val="66CCFF"/>
    <a:srgbClr val="00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81107" autoAdjust="0"/>
  </p:normalViewPr>
  <p:slideViewPr>
    <p:cSldViewPr>
      <p:cViewPr varScale="1">
        <p:scale>
          <a:sx n="90" d="100"/>
          <a:sy n="90" d="100"/>
        </p:scale>
        <p:origin x="22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C0DE1-3334-4A90-A761-E373B5EB2E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7898C-1EA3-45C0-895E-26474D0D3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131B-4D44-460F-8FC4-07F551B2C133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B2AE7-BD76-4839-8A86-72DA78E1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CC17-D8E2-471A-BB45-266C8CBF1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5686-A1CA-45B0-B048-DCE7155B7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6/23/2025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4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1/30/2025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1/30/2025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60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42" y="4803739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15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44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8625" b="1" spc="-75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73" y="5644912"/>
            <a:ext cx="2293991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1144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Agenda</a:t>
            </a:r>
            <a:endParaRPr lang="en-US" sz="27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6" y="1659466"/>
            <a:ext cx="8481253" cy="276999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846077"/>
            <a:ext cx="7892223" cy="66941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lvl="1" indent="-257175">
              <a:spcBef>
                <a:spcPts val="900"/>
              </a:spcBef>
              <a:buFont typeface="+mj-lt"/>
              <a:buAutoNum type="arabicPeriod"/>
            </a:pPr>
            <a:r>
              <a:rPr lang="en-US" sz="15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900"/>
              </a:spcBef>
            </a:pPr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6987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322298991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8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98BF1-F862-458B-9304-6C359FDC9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105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922696425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81317926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7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4" y="27306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20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C9EE10-276E-452D-B000-625E0B2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833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852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605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F01A-F868-C648-B231-4B938062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89EA-66EF-274B-BBEA-4671ED1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41B1F-E5E8-8D4D-991A-00139C26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2CDD3-94E1-1142-AC82-F3E1577B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5BD1-8CD9-3F4C-A1B6-7F2FC51E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544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5124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B214-5351-4B47-AF31-9498ACB4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15E8-516E-304B-A3AF-DCA89844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311BB5-EB35-9B4E-AFB4-CD0024A40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1770" y="6249616"/>
            <a:ext cx="295074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chemeClr val="bg1"/>
                </a:solidFill>
              </a:defRPr>
            </a:lvl1pPr>
          </a:lstStyle>
          <a:p>
            <a:fld id="{90535BD1-8CD9-3F4C-A1B6-7F2FC51E7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748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199A8C-FFFC-904F-A051-23C012716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1770" y="6249616"/>
            <a:ext cx="295074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chemeClr val="bg1"/>
                </a:solidFill>
              </a:defRPr>
            </a:lvl1pPr>
          </a:lstStyle>
          <a:p>
            <a:fld id="{90535BD1-8CD9-3F4C-A1B6-7F2FC51E7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31BF3-3EF6-6B42-9257-3724A9BEE149}"/>
              </a:ext>
            </a:extLst>
          </p:cNvPr>
          <p:cNvSpPr/>
          <p:nvPr userDrawn="1"/>
        </p:nvSpPr>
        <p:spPr>
          <a:xfrm>
            <a:off x="0" y="-1"/>
            <a:ext cx="9144000" cy="6155873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32F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BC7D3-CB56-1841-A672-A04B98465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2128"/>
            <a:ext cx="9144000" cy="4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954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VA Logo" descr="Logo and seal for U.S. Department of Veterans Affairs, Office of Information and Technolog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83" y="5535883"/>
            <a:ext cx="3370217" cy="786384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3291841" y="1942495"/>
            <a:ext cx="4355045" cy="858806"/>
          </a:xfrm>
        </p:spPr>
        <p:txBody>
          <a:bodyPr anchor="t">
            <a:noAutofit/>
          </a:bodyPr>
          <a:lstStyle>
            <a:lvl1pPr>
              <a:defRPr sz="2250" cap="all" baseline="0">
                <a:solidFill>
                  <a:srgbClr val="175594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3292476" y="2842370"/>
            <a:ext cx="4354513" cy="365760"/>
          </a:xfrm>
        </p:spPr>
        <p:txBody>
          <a:bodyPr anchor="t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3292475" y="3242960"/>
            <a:ext cx="4354410" cy="365760"/>
          </a:xfrm>
        </p:spPr>
        <p:txBody>
          <a:bodyPr anchor="t">
            <a:noAutofit/>
          </a:bodyPr>
          <a:lstStyle>
            <a:lvl1pPr marL="0" indent="0">
              <a:buNone/>
              <a:defRPr lang="en-US" sz="1500" i="1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3292476" y="3633715"/>
            <a:ext cx="4354513" cy="368140"/>
          </a:xfrm>
        </p:spPr>
        <p:txBody>
          <a:bodyPr anchor="t">
            <a:noAutofit/>
          </a:bodyPr>
          <a:lstStyle>
            <a:lvl1pPr marL="0" indent="0">
              <a:buNone/>
              <a:defRPr lang="en-US" sz="1500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292475" y="4287713"/>
            <a:ext cx="2980944" cy="24688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Audience Name</a:t>
            </a:r>
          </a:p>
        </p:txBody>
      </p:sp>
      <p:sp>
        <p:nvSpPr>
          <p:cNvPr id="29" name="Month Day, YYYY"/>
          <p:cNvSpPr>
            <a:spLocks noGrp="1"/>
          </p:cNvSpPr>
          <p:nvPr>
            <p:ph type="body" sz="quarter" idx="14" hasCustomPrompt="1"/>
          </p:nvPr>
        </p:nvSpPr>
        <p:spPr>
          <a:xfrm>
            <a:off x="3292475" y="4572313"/>
            <a:ext cx="2989263" cy="265176"/>
          </a:xfrm>
        </p:spPr>
        <p:txBody>
          <a:bodyPr>
            <a:noAutofit/>
          </a:bodyPr>
          <a:lstStyle>
            <a:lvl1pPr marL="0" indent="0">
              <a:buNone/>
              <a:defRPr lang="en-US" sz="12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Month Day,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6306B-1049-3E4E-BC76-BE32A56B3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2475" y="4976063"/>
            <a:ext cx="2495550" cy="200247"/>
          </a:xfrm>
        </p:spPr>
        <p:txBody>
          <a:bodyPr anchor="ctr"/>
          <a:lstStyle>
            <a:lvl1pPr marL="0" indent="0">
              <a:buNone/>
              <a:defRPr sz="9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4133554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Questions?"/>
          <p:cNvSpPr>
            <a:spLocks noGrp="1"/>
          </p:cNvSpPr>
          <p:nvPr>
            <p:ph type="title" hasCustomPrompt="1"/>
          </p:nvPr>
        </p:nvSpPr>
        <p:spPr>
          <a:xfrm>
            <a:off x="623888" y="2219026"/>
            <a:ext cx="7886700" cy="1253380"/>
          </a:xfrm>
        </p:spPr>
        <p:txBody>
          <a:bodyPr anchor="ctr">
            <a:noAutofit/>
          </a:bodyPr>
          <a:lstStyle>
            <a:lvl1pPr algn="ctr">
              <a:defRPr sz="3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0"/>
          </p:nvPr>
        </p:nvSpPr>
        <p:spPr>
          <a:xfrm>
            <a:off x="6457950" y="6028291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7380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B1D0-CB50-4889-8A2C-CDFE9C66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E5C5-9776-47BB-8F8C-6BCB9408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FD1-09C5-4463-8A0E-B5EE1C744A2A}" type="datetime1">
              <a:rPr lang="en-US" smtClean="0"/>
              <a:t>06/24/2025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8ABCC-5B72-4C44-83D1-981C902E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PACT Act Communications Plan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DE572-797E-4941-95EC-7FBEDF3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2D9-50E8-46EE-9DA8-0A4B6398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691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06/24/2025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8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6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1612692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515" y="6184206"/>
              <a:ext cx="1927485" cy="64170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45A6B7C-9A75-4962-BDFE-123973749B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185" y="6151896"/>
            <a:ext cx="2929631" cy="7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wipe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8874F1-0993-4A3F-9684-FB740B5C6190}"/>
              </a:ext>
            </a:extLst>
          </p:cNvPr>
          <p:cNvSpPr txBox="1">
            <a:spLocks/>
          </p:cNvSpPr>
          <p:nvPr/>
        </p:nvSpPr>
        <p:spPr>
          <a:xfrm>
            <a:off x="685800" y="21373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Indianapolis Regional Office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084C94-22D0-4249-B611-79558155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154859"/>
            <a:ext cx="7086600" cy="246439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County Veteran Service Officer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Indiana War Memorial, Indianapolis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June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24, 2025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1066800"/>
            <a:ext cx="809274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Rating Claims</a:t>
            </a:r>
          </a:p>
          <a:p>
            <a:pPr>
              <a:spcBef>
                <a:spcPts val="0"/>
              </a:spcBef>
            </a:pPr>
            <a:r>
              <a:rPr lang="en-US" dirty="0"/>
              <a:t>National inventory 736,829</a:t>
            </a:r>
          </a:p>
          <a:p>
            <a:pPr>
              <a:spcBef>
                <a:spcPts val="0"/>
              </a:spcBef>
            </a:pPr>
            <a:r>
              <a:rPr lang="en-US" dirty="0"/>
              <a:t>133.5 Average Days to Complete FYTD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8CDB-CECF-426B-A7A6-138B0D8BF6D0}"/>
              </a:ext>
            </a:extLst>
          </p:cNvPr>
          <p:cNvSpPr txBox="1"/>
          <p:nvPr/>
        </p:nvSpPr>
        <p:spPr>
          <a:xfrm>
            <a:off x="2282370" y="2551107"/>
            <a:ext cx="67890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u="sng" dirty="0"/>
              <a:t>Non-Rating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378,224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74.1 Average Days to Complete</a:t>
            </a:r>
          </a:p>
          <a:p>
            <a:pPr marL="0" indent="0">
              <a:buNone/>
            </a:pPr>
            <a:r>
              <a:rPr lang="en-US" sz="3200" b="1" u="sng" dirty="0"/>
              <a:t>Pension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31,840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146 Average Days to Complete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0FCFF-4BFA-4863-A83F-0F255F2C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16764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Legacy Appeals</a:t>
            </a:r>
          </a:p>
          <a:p>
            <a:r>
              <a:rPr lang="en-US" dirty="0"/>
              <a:t>Approximately 28,343 pending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Appeals Modernization Act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6A54280-D396-498C-A01C-FB659594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68228"/>
              </p:ext>
            </p:extLst>
          </p:nvPr>
        </p:nvGraphicFramePr>
        <p:xfrm>
          <a:off x="1162050" y="3429000"/>
          <a:ext cx="68199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3">
                  <a:extLst>
                    <a:ext uri="{9D8B030D-6E8A-4147-A177-3AD203B41FA5}">
                      <a16:colId xmlns:a16="http://schemas.microsoft.com/office/drawing/2014/main" val="1475084148"/>
                    </a:ext>
                  </a:extLst>
                </a:gridCol>
                <a:gridCol w="1397977">
                  <a:extLst>
                    <a:ext uri="{9D8B030D-6E8A-4147-A177-3AD203B41FA5}">
                      <a16:colId xmlns:a16="http://schemas.microsoft.com/office/drawing/2014/main" val="23308203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690568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77494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916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Appeal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47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Higher-Level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72,064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73,901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81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Supplemental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163,747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9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14400"/>
            <a:ext cx="81153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PACT Act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2,307,283 claims received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323,901 claims still pending; 112.3 ADP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2,450,061 claims rated since August 10, 2022; 163.7 ADC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1100" b="1" u="sng" dirty="0"/>
          </a:p>
          <a:p>
            <a:pPr marL="2743200" lvl="6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Pact Act Claims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B2C8-A577-51AB-F5E0-C385F2A8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30"/>
            <a:ext cx="9144000" cy="9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21C5D-2445-2A14-D00B-2B613D46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88E17-28AF-8DB9-6978-969EB12A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vs Backlog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9CB57-DEBF-6D1E-63EE-26881C8B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B4E8F-57B2-7A76-DC9D-575EF44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B37997-FD7B-8BE9-EF45-AEC84F69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57422-CD60-73A4-F7CF-3803F3357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55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C85BCA4-738A-462E-8380-BE3F95CE6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" y="2971800"/>
            <a:ext cx="9020743" cy="26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7537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EACF3A11384D85F6BE53C3B42C83" ma:contentTypeVersion="0" ma:contentTypeDescription="Create a new document." ma:contentTypeScope="" ma:versionID="89bcd67c79400503c6c2b221c53372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26CEB6-9AF9-457F-AF81-4CE14B2E5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B67843-69E2-4F19-AAEC-F51C2CB1F51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70B0C9-F711-4A6C-8D25-BE1E56643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15644</TotalTime>
  <Words>132</Words>
  <Application>Microsoft Office PowerPoint</Application>
  <PresentationFormat>On-screen Show (4:3)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Myriad Pro</vt:lpstr>
      <vt:lpstr>10_Office Theme</vt:lpstr>
      <vt:lpstr>1_Custom Design</vt:lpstr>
      <vt:lpstr>Custom Design</vt:lpstr>
      <vt:lpstr>16_Office Theme</vt:lpstr>
      <vt:lpstr>PowerPoint Presentation</vt:lpstr>
      <vt:lpstr>Workload Updates</vt:lpstr>
      <vt:lpstr>Workload Updates</vt:lpstr>
      <vt:lpstr>Pact Act Claims</vt:lpstr>
      <vt:lpstr>Inventory vs Backlog</vt:lpstr>
      <vt:lpstr>PowerPoint Presentation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WILLIAMS, AARON, VBAINDY</cp:lastModifiedBy>
  <cp:revision>416</cp:revision>
  <cp:lastPrinted>2019-08-23T20:33:55Z</cp:lastPrinted>
  <dcterms:created xsi:type="dcterms:W3CDTF">2017-12-21T16:13:31Z</dcterms:created>
  <dcterms:modified xsi:type="dcterms:W3CDTF">2025-06-24T12:15:06Z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0x0101001356EACF3A11384D85F6BE53C3B42C83</vt:lpwstr>
  </property>
</Properties>
</file>