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2"/>
  </p:notesMasterIdLst>
  <p:sldIdLst>
    <p:sldId id="257" r:id="rId5"/>
    <p:sldId id="302" r:id="rId6"/>
    <p:sldId id="258" r:id="rId7"/>
    <p:sldId id="280" r:id="rId8"/>
    <p:sldId id="259" r:id="rId9"/>
    <p:sldId id="260" r:id="rId10"/>
    <p:sldId id="261" r:id="rId11"/>
    <p:sldId id="262" r:id="rId12"/>
    <p:sldId id="263" r:id="rId13"/>
    <p:sldId id="264" r:id="rId14"/>
    <p:sldId id="265" r:id="rId15"/>
    <p:sldId id="266" r:id="rId16"/>
    <p:sldId id="295" r:id="rId17"/>
    <p:sldId id="305" r:id="rId18"/>
    <p:sldId id="267" r:id="rId19"/>
    <p:sldId id="268" r:id="rId20"/>
    <p:sldId id="269" r:id="rId21"/>
    <p:sldId id="270" r:id="rId22"/>
    <p:sldId id="282" r:id="rId23"/>
    <p:sldId id="294" r:id="rId24"/>
    <p:sldId id="271" r:id="rId25"/>
    <p:sldId id="303" r:id="rId26"/>
    <p:sldId id="306" r:id="rId27"/>
    <p:sldId id="273" r:id="rId28"/>
    <p:sldId id="274" r:id="rId29"/>
    <p:sldId id="275" r:id="rId30"/>
    <p:sldId id="287" r:id="rId31"/>
    <p:sldId id="276" r:id="rId32"/>
    <p:sldId id="307" r:id="rId33"/>
    <p:sldId id="304" r:id="rId34"/>
    <p:sldId id="278" r:id="rId35"/>
    <p:sldId id="288" r:id="rId36"/>
    <p:sldId id="290" r:id="rId37"/>
    <p:sldId id="291" r:id="rId38"/>
    <p:sldId id="292" r:id="rId39"/>
    <p:sldId id="296"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son, Karey A." initials="K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1471" autoAdjust="0"/>
  </p:normalViewPr>
  <p:slideViewPr>
    <p:cSldViewPr>
      <p:cViewPr varScale="1">
        <p:scale>
          <a:sx n="69" d="100"/>
          <a:sy n="69" d="100"/>
        </p:scale>
        <p:origin x="159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139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9A966-99B3-4238-9133-FFDF359B01D1}" type="datetimeFigureOut">
              <a:rPr lang="en-US" smtClean="0"/>
              <a:t>5/11/2021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E6F64C-6394-4BA8-8441-8AA831A5494F}" type="slidenum">
              <a:rPr lang="en-US" smtClean="0"/>
              <a:t>‹#›</a:t>
            </a:fld>
            <a:endParaRPr lang="en-US"/>
          </a:p>
        </p:txBody>
      </p:sp>
    </p:spTree>
    <p:extLst>
      <p:ext uri="{BB962C8B-B14F-4D97-AF65-F5344CB8AC3E}">
        <p14:creationId xmlns:p14="http://schemas.microsoft.com/office/powerpoint/2010/main" val="3584187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6D1DB6-E8B0-4829-AF88-2A4DC3203EF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7478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6F64C-6394-4BA8-8441-8AA831A5494F}" type="slidenum">
              <a:rPr lang="en-US" smtClean="0"/>
              <a:t>23</a:t>
            </a:fld>
            <a:endParaRPr lang="en-US"/>
          </a:p>
        </p:txBody>
      </p:sp>
    </p:spTree>
    <p:extLst>
      <p:ext uri="{BB962C8B-B14F-4D97-AF65-F5344CB8AC3E}">
        <p14:creationId xmlns:p14="http://schemas.microsoft.com/office/powerpoint/2010/main" val="2128787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non-formulary medications will be listed by their generic name not by brand names</a:t>
            </a:r>
          </a:p>
          <a:p>
            <a:endParaRPr lang="en-US" dirty="0"/>
          </a:p>
        </p:txBody>
      </p:sp>
      <p:sp>
        <p:nvSpPr>
          <p:cNvPr id="4" name="Slide Number Placeholder 3"/>
          <p:cNvSpPr>
            <a:spLocks noGrp="1"/>
          </p:cNvSpPr>
          <p:nvPr>
            <p:ph type="sldNum" sz="quarter" idx="10"/>
          </p:nvPr>
        </p:nvSpPr>
        <p:spPr/>
        <p:txBody>
          <a:bodyPr/>
          <a:lstStyle/>
          <a:p>
            <a:fld id="{FEE6F64C-6394-4BA8-8441-8AA831A5494F}" type="slidenum">
              <a:rPr lang="en-US" smtClean="0"/>
              <a:t>25</a:t>
            </a:fld>
            <a:endParaRPr lang="en-US"/>
          </a:p>
        </p:txBody>
      </p:sp>
    </p:spTree>
    <p:extLst>
      <p:ext uri="{BB962C8B-B14F-4D97-AF65-F5344CB8AC3E}">
        <p14:creationId xmlns:p14="http://schemas.microsoft.com/office/powerpoint/2010/main" val="268630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Veterans who have not applied for VA enrollment because they thought their income was too high may want to reconsider applying if their projected current year’s income is lower. </a:t>
            </a:r>
          </a:p>
          <a:p>
            <a:pPr marL="171450" indent="-171450">
              <a:buFont typeface="Arial" panose="020B0604020202020204" pitchFamily="34" charset="0"/>
              <a:buChar char="•"/>
            </a:pPr>
            <a:r>
              <a:rPr lang="en-US" dirty="0"/>
              <a:t>VA’s Medical Care Hardship program helps Veterans qualify for VA enrollment for health care services if they had a recent change in their income, even if they were previously denied enrollment based on their household income.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FEE6F64C-6394-4BA8-8441-8AA831A5494F}" type="slidenum">
              <a:rPr lang="en-US" smtClean="0"/>
              <a:t>28</a:t>
            </a:fld>
            <a:endParaRPr lang="en-US"/>
          </a:p>
        </p:txBody>
      </p:sp>
    </p:spTree>
    <p:extLst>
      <p:ext uri="{BB962C8B-B14F-4D97-AF65-F5344CB8AC3E}">
        <p14:creationId xmlns:p14="http://schemas.microsoft.com/office/powerpoint/2010/main" val="1034232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Veteran should complete a Means Test to see if his</a:t>
            </a:r>
            <a:r>
              <a:rPr lang="en-US" baseline="0" dirty="0"/>
              <a:t> income is below the national threshold.  He may fall into Priority Group 5, making him eligible due to income.</a:t>
            </a:r>
            <a:r>
              <a:rPr lang="en-US" dirty="0"/>
              <a:t> </a:t>
            </a:r>
          </a:p>
        </p:txBody>
      </p:sp>
      <p:sp>
        <p:nvSpPr>
          <p:cNvPr id="4" name="Slide Number Placeholder 3"/>
          <p:cNvSpPr>
            <a:spLocks noGrp="1"/>
          </p:cNvSpPr>
          <p:nvPr>
            <p:ph type="sldNum" sz="quarter" idx="10"/>
          </p:nvPr>
        </p:nvSpPr>
        <p:spPr/>
        <p:txBody>
          <a:bodyPr/>
          <a:lstStyle/>
          <a:p>
            <a:fld id="{FEE6F64C-6394-4BA8-8441-8AA831A5494F}" type="slidenum">
              <a:rPr lang="en-US" smtClean="0"/>
              <a:t>30</a:t>
            </a:fld>
            <a:endParaRPr lang="en-US"/>
          </a:p>
        </p:txBody>
      </p:sp>
    </p:spTree>
    <p:extLst>
      <p:ext uri="{BB962C8B-B14F-4D97-AF65-F5344CB8AC3E}">
        <p14:creationId xmlns:p14="http://schemas.microsoft.com/office/powerpoint/2010/main" val="3698178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E6F64C-6394-4BA8-8441-8AA831A5494F}" type="slidenum">
              <a:rPr lang="en-US" smtClean="0"/>
              <a:t>32</a:t>
            </a:fld>
            <a:endParaRPr lang="en-US"/>
          </a:p>
        </p:txBody>
      </p:sp>
    </p:spTree>
    <p:extLst>
      <p:ext uri="{BB962C8B-B14F-4D97-AF65-F5344CB8AC3E}">
        <p14:creationId xmlns:p14="http://schemas.microsoft.com/office/powerpoint/2010/main" val="492403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6F64C-6394-4BA8-8441-8AA831A5494F}" type="slidenum">
              <a:rPr lang="en-US" smtClean="0"/>
              <a:t>36</a:t>
            </a:fld>
            <a:endParaRPr lang="en-US"/>
          </a:p>
        </p:txBody>
      </p:sp>
    </p:spTree>
    <p:extLst>
      <p:ext uri="{BB962C8B-B14F-4D97-AF65-F5344CB8AC3E}">
        <p14:creationId xmlns:p14="http://schemas.microsoft.com/office/powerpoint/2010/main" val="4095753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6F64C-6394-4BA8-8441-8AA831A5494F}" type="slidenum">
              <a:rPr lang="en-US" smtClean="0"/>
              <a:t>4</a:t>
            </a:fld>
            <a:endParaRPr lang="en-US"/>
          </a:p>
        </p:txBody>
      </p:sp>
    </p:spTree>
    <p:extLst>
      <p:ext uri="{BB962C8B-B14F-4D97-AF65-F5344CB8AC3E}">
        <p14:creationId xmlns:p14="http://schemas.microsoft.com/office/powerpoint/2010/main" val="2996114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09/7/80- must serve 24 consecutive months of honorable active service to be eligible for VA Health care, or completed full term of service. </a:t>
            </a:r>
          </a:p>
          <a:p>
            <a:r>
              <a:rPr lang="en-US" dirty="0"/>
              <a:t>National Guard/Reserves-</a:t>
            </a:r>
            <a:r>
              <a:rPr lang="en-US" baseline="0" dirty="0"/>
              <a:t> must be called to service under executive order Title 10. </a:t>
            </a:r>
          </a:p>
          <a:p>
            <a:endParaRPr lang="en-US" dirty="0"/>
          </a:p>
        </p:txBody>
      </p:sp>
      <p:sp>
        <p:nvSpPr>
          <p:cNvPr id="4" name="Slide Number Placeholder 3"/>
          <p:cNvSpPr>
            <a:spLocks noGrp="1"/>
          </p:cNvSpPr>
          <p:nvPr>
            <p:ph type="sldNum" sz="quarter" idx="10"/>
          </p:nvPr>
        </p:nvSpPr>
        <p:spPr/>
        <p:txBody>
          <a:bodyPr/>
          <a:lstStyle/>
          <a:p>
            <a:fld id="{CD6D1DB6-E8B0-4829-AF88-2A4DC3203EF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6730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a:t>
            </a:r>
            <a:r>
              <a:rPr lang="en-US" baseline="0" dirty="0"/>
              <a:t> example, patients who call in or walk in prior to their future CID will request either a specific date or a next available date.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the scheduler pulls up a patient i</a:t>
            </a:r>
            <a:r>
              <a:rPr lang="en-US" dirty="0"/>
              <a:t>n Appointment Management, the</a:t>
            </a:r>
            <a:r>
              <a:rPr lang="en-US" baseline="0" dirty="0"/>
              <a:t> information screen will list the future patient’s appointments along with an action or disposition box.  Within this box, there are several abbreviations for the scheduler to review information about the patient.  For example:  PD will show the patient’s demographics, MA is used to make the patient’s appointment, etc…</a:t>
            </a:r>
            <a:endParaRPr lang="en-US" dirty="0"/>
          </a:p>
          <a:p>
            <a:endParaRPr lang="en-US" dirty="0"/>
          </a:p>
        </p:txBody>
      </p:sp>
      <p:sp>
        <p:nvSpPr>
          <p:cNvPr id="4" name="Slide Number Placeholder 3"/>
          <p:cNvSpPr>
            <a:spLocks noGrp="1"/>
          </p:cNvSpPr>
          <p:nvPr>
            <p:ph type="sldNum" sz="quarter" idx="10"/>
          </p:nvPr>
        </p:nvSpPr>
        <p:spPr/>
        <p:txBody>
          <a:bodyPr/>
          <a:lstStyle/>
          <a:p>
            <a:fld id="{CD6D1DB6-E8B0-4829-AF88-2A4DC3203EF2}" type="slidenum">
              <a:rPr lang="en-US" smtClean="0"/>
              <a:t>11</a:t>
            </a:fld>
            <a:endParaRPr lang="en-US"/>
          </a:p>
        </p:txBody>
      </p:sp>
    </p:spTree>
    <p:extLst>
      <p:ext uri="{BB962C8B-B14F-4D97-AF65-F5344CB8AC3E}">
        <p14:creationId xmlns:p14="http://schemas.microsoft.com/office/powerpoint/2010/main" val="323640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Veteran</a:t>
            </a:r>
            <a:r>
              <a:rPr lang="en-US" baseline="0" dirty="0"/>
              <a:t> is eligible for VA care as a Combat Veteran.  </a:t>
            </a:r>
          </a:p>
          <a:p>
            <a:pPr marL="171450" indent="-171450">
              <a:buFont typeface="Arial" panose="020B0604020202020204" pitchFamily="34" charset="0"/>
              <a:buChar char="•"/>
            </a:pPr>
            <a:r>
              <a:rPr lang="en-US" baseline="0" dirty="0"/>
              <a:t>The Veteran is eligible for: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Cost free health care, hospital care, medical services and nursing home care for any illness.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 Co-Payments / Not required to disclosed their income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Priority Group 6 unless eligible for a higher PG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Enrollment for 5 years begins on the date of discharge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Full access to VA’s Medical Benefits Package</a:t>
            </a:r>
          </a:p>
          <a:p>
            <a:pPr marL="171450" indent="-171450">
              <a:buFont typeface="Arial" panose="020B0604020202020204" pitchFamily="34" charset="0"/>
              <a:buChar char="•"/>
            </a:pPr>
            <a:r>
              <a:rPr lang="en-US" baseline="0" dirty="0"/>
              <a:t>Under the scheduling menu option, after you have pulled up the patient, look in the “enrollment priority group” field in VistA</a:t>
            </a:r>
            <a:endParaRPr lang="en-US" dirty="0"/>
          </a:p>
        </p:txBody>
      </p:sp>
      <p:sp>
        <p:nvSpPr>
          <p:cNvPr id="4" name="Slide Number Placeholder 3"/>
          <p:cNvSpPr>
            <a:spLocks noGrp="1"/>
          </p:cNvSpPr>
          <p:nvPr>
            <p:ph type="sldNum" sz="quarter" idx="10"/>
          </p:nvPr>
        </p:nvSpPr>
        <p:spPr/>
        <p:txBody>
          <a:bodyPr/>
          <a:lstStyle/>
          <a:p>
            <a:fld id="{FEE6F64C-6394-4BA8-8441-8AA831A5494F}" type="slidenum">
              <a:rPr lang="en-US" smtClean="0"/>
              <a:t>14</a:t>
            </a:fld>
            <a:endParaRPr lang="en-US"/>
          </a:p>
        </p:txBody>
      </p:sp>
    </p:spTree>
    <p:extLst>
      <p:ext uri="{BB962C8B-B14F-4D97-AF65-F5344CB8AC3E}">
        <p14:creationId xmlns:p14="http://schemas.microsoft.com/office/powerpoint/2010/main" val="1051628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6F64C-6394-4BA8-8441-8AA831A5494F}" type="slidenum">
              <a:rPr lang="en-US" smtClean="0"/>
              <a:t>15</a:t>
            </a:fld>
            <a:endParaRPr lang="en-US"/>
          </a:p>
        </p:txBody>
      </p:sp>
    </p:spTree>
    <p:extLst>
      <p:ext uri="{BB962C8B-B14F-4D97-AF65-F5344CB8AC3E}">
        <p14:creationId xmlns:p14="http://schemas.microsoft.com/office/powerpoint/2010/main" val="28963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6F64C-6394-4BA8-8441-8AA831A5494F}" type="slidenum">
              <a:rPr lang="en-US" smtClean="0"/>
              <a:t>16</a:t>
            </a:fld>
            <a:endParaRPr lang="en-US"/>
          </a:p>
        </p:txBody>
      </p:sp>
    </p:spTree>
    <p:extLst>
      <p:ext uri="{BB962C8B-B14F-4D97-AF65-F5344CB8AC3E}">
        <p14:creationId xmlns:p14="http://schemas.microsoft.com/office/powerpoint/2010/main" val="4049952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Enrollment Priority: GROUP 5</a:t>
            </a:r>
            <a:r>
              <a:rPr lang="en-US" sz="1000" dirty="0"/>
              <a:t> – According to means test information (income) is below the threshold. </a:t>
            </a:r>
          </a:p>
          <a:p>
            <a:r>
              <a:rPr lang="en-US" sz="1000" dirty="0"/>
              <a:t>                                   If everything else checks out, this person will be in priority group 5 where he</a:t>
            </a:r>
          </a:p>
          <a:p>
            <a:r>
              <a:rPr lang="en-US" sz="1000" dirty="0"/>
              <a:t>                                   will pay for medication only.</a:t>
            </a:r>
          </a:p>
          <a:p>
            <a:r>
              <a:rPr lang="en-US" sz="1000" dirty="0"/>
              <a:t> </a:t>
            </a:r>
          </a:p>
          <a:p>
            <a:r>
              <a:rPr lang="en-US" sz="1000" b="1" dirty="0"/>
              <a:t>Category: IN PROCESS</a:t>
            </a:r>
            <a:r>
              <a:rPr lang="en-US" sz="1000" dirty="0"/>
              <a:t> – Patient is not actually enrolled yet.  The information has been put in at the local level </a:t>
            </a:r>
          </a:p>
          <a:p>
            <a:r>
              <a:rPr lang="en-US" sz="1000" dirty="0"/>
              <a:t>                          (OVAMC) but not completed in Health Eligibility Center (HEC), Atlanta GA. When we submit the </a:t>
            </a:r>
          </a:p>
          <a:p>
            <a:r>
              <a:rPr lang="en-US" sz="1000" dirty="0"/>
              <a:t>                          Information in VistA, VistA communicates with HEC, who verifies information provided.  HEC</a:t>
            </a:r>
          </a:p>
          <a:p>
            <a:r>
              <a:rPr lang="en-US" sz="1000" dirty="0"/>
              <a:t>actually enrolls the veteran.  Once HEC has completed the verification process (usually    within 24-48 hours) it will change to ENROLLED if eligible or NOT ENROLLED if found not eligible.</a:t>
            </a:r>
          </a:p>
          <a:p>
            <a:r>
              <a:rPr lang="en-US" sz="1000" dirty="0"/>
              <a:t> </a:t>
            </a:r>
          </a:p>
          <a:p>
            <a:r>
              <a:rPr lang="en-US" sz="1000" b="1" dirty="0"/>
              <a:t>End Date: - 09/04/2009</a:t>
            </a:r>
            <a:r>
              <a:rPr lang="en-US" sz="1000" dirty="0"/>
              <a:t> – The date of last means test.  Since this is noting 2009, the veteran needs to do a means </a:t>
            </a:r>
          </a:p>
          <a:p>
            <a:r>
              <a:rPr lang="en-US" sz="1000" dirty="0"/>
              <a:t>                            test to update his information.  If he does that, it will generate action at HEC and may </a:t>
            </a:r>
          </a:p>
          <a:p>
            <a:r>
              <a:rPr lang="en-US" sz="1000" dirty="0"/>
              <a:t>                            change from IN PROCESS to either ENROLLED or NOT ENROLLED</a:t>
            </a:r>
            <a:r>
              <a:rPr lang="en-US" dirty="0"/>
              <a:t>.</a:t>
            </a:r>
          </a:p>
          <a:p>
            <a:endParaRPr lang="en-US" dirty="0"/>
          </a:p>
        </p:txBody>
      </p:sp>
      <p:sp>
        <p:nvSpPr>
          <p:cNvPr id="4" name="Slide Number Placeholder 3"/>
          <p:cNvSpPr>
            <a:spLocks noGrp="1"/>
          </p:cNvSpPr>
          <p:nvPr>
            <p:ph type="sldNum" sz="quarter" idx="10"/>
          </p:nvPr>
        </p:nvSpPr>
        <p:spPr/>
        <p:txBody>
          <a:bodyPr/>
          <a:lstStyle/>
          <a:p>
            <a:fld id="{FEE6F64C-6394-4BA8-8441-8AA831A5494F}" type="slidenum">
              <a:rPr lang="en-US" smtClean="0"/>
              <a:t>19</a:t>
            </a:fld>
            <a:endParaRPr lang="en-US"/>
          </a:p>
        </p:txBody>
      </p:sp>
    </p:spTree>
    <p:extLst>
      <p:ext uri="{BB962C8B-B14F-4D97-AF65-F5344CB8AC3E}">
        <p14:creationId xmlns:p14="http://schemas.microsoft.com/office/powerpoint/2010/main" val="590772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E6F64C-6394-4BA8-8441-8AA831A5494F}" type="slidenum">
              <a:rPr lang="en-US" smtClean="0"/>
              <a:t>20</a:t>
            </a:fld>
            <a:endParaRPr lang="en-US"/>
          </a:p>
        </p:txBody>
      </p:sp>
    </p:spTree>
    <p:extLst>
      <p:ext uri="{BB962C8B-B14F-4D97-AF65-F5344CB8AC3E}">
        <p14:creationId xmlns:p14="http://schemas.microsoft.com/office/powerpoint/2010/main" val="1245701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cover9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38880" y="1586843"/>
            <a:ext cx="7772400" cy="730127"/>
          </a:xfrm>
        </p:spPr>
        <p:txBody>
          <a:bodyPr anchor="b" anchorCtr="0">
            <a:normAutofit/>
          </a:bodyPr>
          <a:lstStyle>
            <a:lvl1pPr algn="l">
              <a:defRPr sz="20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2413135"/>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0902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C9137D70-656E-428C-A8B9-89972A3F399D}" type="slidenum">
              <a:rPr lang="en-US" smtClean="0"/>
              <a:t>‹#›</a:t>
            </a:fld>
            <a:endParaRPr lang="en-US"/>
          </a:p>
        </p:txBody>
      </p:sp>
    </p:spTree>
    <p:extLst>
      <p:ext uri="{BB962C8B-B14F-4D97-AF65-F5344CB8AC3E}">
        <p14:creationId xmlns:p14="http://schemas.microsoft.com/office/powerpoint/2010/main" val="366957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35650"/>
            <a:ext cx="8229600" cy="419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C9137D70-656E-428C-A8B9-89972A3F399D}" type="slidenum">
              <a:rPr lang="en-US" smtClean="0"/>
              <a:t>‹#›</a:t>
            </a:fld>
            <a:endParaRPr lang="en-US"/>
          </a:p>
        </p:txBody>
      </p:sp>
    </p:spTree>
    <p:extLst>
      <p:ext uri="{BB962C8B-B14F-4D97-AF65-F5344CB8AC3E}">
        <p14:creationId xmlns:p14="http://schemas.microsoft.com/office/powerpoint/2010/main" val="222987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7593" y="4406900"/>
            <a:ext cx="77724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53759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9137D70-656E-428C-A8B9-89972A3F399D}" type="slidenum">
              <a:rPr lang="en-US" smtClean="0"/>
              <a:t>‹#›</a:t>
            </a:fld>
            <a:endParaRPr lang="en-US"/>
          </a:p>
        </p:txBody>
      </p:sp>
    </p:spTree>
    <p:extLst>
      <p:ext uri="{BB962C8B-B14F-4D97-AF65-F5344CB8AC3E}">
        <p14:creationId xmlns:p14="http://schemas.microsoft.com/office/powerpoint/2010/main" val="15082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Slide Number Placeholder 8"/>
          <p:cNvSpPr>
            <a:spLocks noGrp="1"/>
          </p:cNvSpPr>
          <p:nvPr>
            <p:ph type="sldNum" sz="quarter" idx="12"/>
          </p:nvPr>
        </p:nvSpPr>
        <p:spPr/>
        <p:txBody>
          <a:bodyPr/>
          <a:lstStyle/>
          <a:p>
            <a:fld id="{C9137D70-656E-428C-A8B9-89972A3F399D}" type="slidenum">
              <a:rPr lang="en-US" smtClean="0"/>
              <a:t>‹#›</a:t>
            </a:fld>
            <a:endParaRPr lang="en-US"/>
          </a:p>
        </p:txBody>
      </p:sp>
    </p:spTree>
    <p:extLst>
      <p:ext uri="{BB962C8B-B14F-4D97-AF65-F5344CB8AC3E}">
        <p14:creationId xmlns:p14="http://schemas.microsoft.com/office/powerpoint/2010/main" val="1862334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9137D70-656E-428C-A8B9-89972A3F399D}" type="slidenum">
              <a:rPr lang="en-US" smtClean="0"/>
              <a:t>‹#›</a:t>
            </a:fld>
            <a:endParaRPr lang="en-US"/>
          </a:p>
        </p:txBody>
      </p:sp>
    </p:spTree>
    <p:extLst>
      <p:ext uri="{BB962C8B-B14F-4D97-AF65-F5344CB8AC3E}">
        <p14:creationId xmlns:p14="http://schemas.microsoft.com/office/powerpoint/2010/main" val="380617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137D70-656E-428C-A8B9-89972A3F399D}" type="slidenum">
              <a:rPr lang="en-US" smtClean="0"/>
              <a:t>‹#›</a:t>
            </a:fld>
            <a:endParaRPr lang="en-US"/>
          </a:p>
        </p:txBody>
      </p:sp>
    </p:spTree>
    <p:extLst>
      <p:ext uri="{BB962C8B-B14F-4D97-AF65-F5344CB8AC3E}">
        <p14:creationId xmlns:p14="http://schemas.microsoft.com/office/powerpoint/2010/main" val="261425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9137D70-656E-428C-A8B9-89972A3F399D}"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91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9137D70-656E-428C-A8B9-89972A3F399D}" type="slidenum">
              <a:rPr lang="en-US" smtClean="0"/>
              <a:t>‹#›</a:t>
            </a:fld>
            <a:endParaRPr lang="en-US"/>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67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ackground interior.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29114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49348"/>
            <a:ext cx="8229600" cy="42768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583351" y="6249857"/>
            <a:ext cx="49075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Georgia"/>
              </a:defRPr>
            </a:lvl1pPr>
          </a:lstStyle>
          <a:p>
            <a:fld id="{C9137D70-656E-428C-A8B9-89972A3F399D}" type="slidenum">
              <a:rPr lang="en-US" smtClean="0"/>
              <a:pPr/>
              <a:t>‹#›</a:t>
            </a:fld>
            <a:endParaRPr lang="en-US"/>
          </a:p>
        </p:txBody>
      </p:sp>
      <p:sp>
        <p:nvSpPr>
          <p:cNvPr id="5" name="TextBox 4"/>
          <p:cNvSpPr txBox="1"/>
          <p:nvPr/>
        </p:nvSpPr>
        <p:spPr>
          <a:xfrm>
            <a:off x="457200" y="6284494"/>
            <a:ext cx="4311073" cy="276999"/>
          </a:xfrm>
          <a:prstGeom prst="rect">
            <a:avLst/>
          </a:prstGeom>
          <a:noFill/>
        </p:spPr>
        <p:txBody>
          <a:bodyPr wrap="square" rtlCol="0">
            <a:spAutoFit/>
          </a:bodyPr>
          <a:lstStyle/>
          <a:p>
            <a:r>
              <a:rPr lang="en-US" sz="1200" spc="100" dirty="0">
                <a:solidFill>
                  <a:schemeClr val="bg1">
                    <a:lumMod val="65000"/>
                  </a:schemeClr>
                </a:solidFill>
              </a:rPr>
              <a:t>VETERANS HEALTH</a:t>
            </a:r>
            <a:r>
              <a:rPr lang="en-US" sz="1200" spc="100" baseline="0" dirty="0">
                <a:solidFill>
                  <a:schemeClr val="bg1">
                    <a:lumMod val="65000"/>
                  </a:schemeClr>
                </a:solidFill>
              </a:rPr>
              <a:t> ADMINISTRATION</a:t>
            </a:r>
            <a:endParaRPr lang="en-US" sz="1200" spc="100" dirty="0">
              <a:solidFill>
                <a:schemeClr val="bg1">
                  <a:lumMod val="65000"/>
                </a:schemeClr>
              </a:solidFill>
            </a:endParaRPr>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lvl1pPr algn="l" defTabSz="457200" rtl="0" eaLnBrk="1" latinLnBrk="0" hangingPunct="1">
        <a:spcBef>
          <a:spcPct val="0"/>
        </a:spcBef>
        <a:buNone/>
        <a:defRPr sz="2400" kern="1200">
          <a:solidFill>
            <a:schemeClr val="bg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Georgia"/>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Georgia"/>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Georgia"/>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va.gov/healthbenefits/resources/publications/IB10-438_combat_veteran_eligibility.pdf"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newjersey.va.gov/services/returning/index.asp"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va.gov/healthbenefits/cost/copay_rates.as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ebenefits.va.gov/ebenefits/homepag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va.gov/healthbenefits/assets/documents/publications/FS164-9.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60673"/>
            <a:ext cx="7772400" cy="730127"/>
          </a:xfrm>
        </p:spPr>
        <p:txBody>
          <a:bodyPr>
            <a:normAutofit/>
          </a:bodyPr>
          <a:lstStyle/>
          <a:p>
            <a:pPr algn="l"/>
            <a:r>
              <a:rPr lang="en-US" sz="2400" b="0" dirty="0">
                <a:latin typeface="Georgia" panose="02040502050405020303" pitchFamily="18" charset="0"/>
              </a:rPr>
              <a:t>Veteran Eligibility and Enrollment</a:t>
            </a:r>
          </a:p>
        </p:txBody>
      </p:sp>
    </p:spTree>
    <p:extLst>
      <p:ext uri="{BB962C8B-B14F-4D97-AF65-F5344CB8AC3E}">
        <p14:creationId xmlns:p14="http://schemas.microsoft.com/office/powerpoint/2010/main" val="94721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Characteristic of Service</a:t>
            </a:r>
          </a:p>
        </p:txBody>
      </p:sp>
      <p:sp>
        <p:nvSpPr>
          <p:cNvPr id="3" name="Content Placeholder 2"/>
          <p:cNvSpPr>
            <a:spLocks noGrp="1"/>
          </p:cNvSpPr>
          <p:nvPr>
            <p:ph idx="1"/>
          </p:nvPr>
        </p:nvSpPr>
        <p:spPr/>
        <p:txBody>
          <a:bodyPr>
            <a:normAutofit/>
          </a:bodyPr>
          <a:lstStyle/>
          <a:p>
            <a:pPr marL="114300" indent="0">
              <a:buNone/>
            </a:pPr>
            <a:r>
              <a:rPr lang="en-US" sz="2400" b="1" dirty="0"/>
              <a:t>Qualifying Characteristics of Service:</a:t>
            </a:r>
          </a:p>
          <a:p>
            <a:pPr marL="658368" indent="-457200">
              <a:buFont typeface="Arial" panose="020B0604020202020204" pitchFamily="34" charset="0"/>
              <a:buChar char="•"/>
            </a:pPr>
            <a:r>
              <a:rPr lang="en-US" sz="2000" dirty="0"/>
              <a:t>Honorable </a:t>
            </a:r>
          </a:p>
          <a:p>
            <a:pPr marL="658368" indent="-457200">
              <a:buFont typeface="Arial" panose="020B0604020202020204" pitchFamily="34" charset="0"/>
              <a:buChar char="•"/>
            </a:pPr>
            <a:r>
              <a:rPr lang="en-US" sz="2000" dirty="0"/>
              <a:t>Under Honorable Conditions</a:t>
            </a:r>
          </a:p>
          <a:p>
            <a:pPr marL="658368" indent="-457200">
              <a:buFont typeface="Arial" panose="020B0604020202020204" pitchFamily="34" charset="0"/>
              <a:buChar char="•"/>
            </a:pPr>
            <a:r>
              <a:rPr lang="en-US" sz="2000" dirty="0"/>
              <a:t>General </a:t>
            </a:r>
          </a:p>
          <a:p>
            <a:pPr marL="457200">
              <a:buFontTx/>
              <a:buChar char="-"/>
            </a:pPr>
            <a:endParaRPr lang="en-US" sz="2400" dirty="0"/>
          </a:p>
          <a:p>
            <a:pPr marL="114300" indent="0">
              <a:buNone/>
            </a:pPr>
            <a:r>
              <a:rPr lang="en-US" sz="2400" b="1" dirty="0"/>
              <a:t>Non-Qualifying Characteristics of Service:</a:t>
            </a:r>
          </a:p>
          <a:p>
            <a:pPr marL="658368" indent="-457200">
              <a:buFont typeface="Arial" panose="020B0604020202020204" pitchFamily="34" charset="0"/>
              <a:buChar char="•"/>
            </a:pPr>
            <a:r>
              <a:rPr lang="en-US" sz="2000" dirty="0"/>
              <a:t>Dishonorable</a:t>
            </a:r>
          </a:p>
          <a:p>
            <a:pPr marL="658368" indent="-457200">
              <a:buFont typeface="Arial" panose="020B0604020202020204" pitchFamily="34" charset="0"/>
              <a:buChar char="•"/>
            </a:pPr>
            <a:r>
              <a:rPr lang="en-US" sz="2000" dirty="0"/>
              <a:t>Bad Conduct</a:t>
            </a:r>
          </a:p>
          <a:p>
            <a:pPr marL="658368" indent="-457200">
              <a:buFont typeface="Arial" panose="020B0604020202020204" pitchFamily="34" charset="0"/>
              <a:buChar char="•"/>
            </a:pPr>
            <a:r>
              <a:rPr lang="en-US" sz="2000" dirty="0"/>
              <a:t>Other than Honorable </a:t>
            </a:r>
          </a:p>
        </p:txBody>
      </p:sp>
      <p:sp>
        <p:nvSpPr>
          <p:cNvPr id="4" name="Slide Number Placeholder 3"/>
          <p:cNvSpPr>
            <a:spLocks noGrp="1"/>
          </p:cNvSpPr>
          <p:nvPr>
            <p:ph type="sldNum" sz="quarter" idx="10"/>
          </p:nvPr>
        </p:nvSpPr>
        <p:spPr/>
        <p:txBody>
          <a:bodyPr/>
          <a:lstStyle/>
          <a:p>
            <a:fld id="{C9137D70-656E-428C-A8B9-89972A3F399D}" type="slidenum">
              <a:rPr lang="en-US" smtClean="0"/>
              <a:t>10</a:t>
            </a:fld>
            <a:endParaRPr lang="en-US"/>
          </a:p>
        </p:txBody>
      </p:sp>
    </p:spTree>
    <p:extLst>
      <p:ext uri="{BB962C8B-B14F-4D97-AF65-F5344CB8AC3E}">
        <p14:creationId xmlns:p14="http://schemas.microsoft.com/office/powerpoint/2010/main" val="1152382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Ineligible Patients </a:t>
            </a:r>
          </a:p>
        </p:txBody>
      </p:sp>
      <p:sp>
        <p:nvSpPr>
          <p:cNvPr id="5" name="Content Placeholder 2"/>
          <p:cNvSpPr>
            <a:spLocks noGrp="1"/>
          </p:cNvSpPr>
          <p:nvPr>
            <p:ph idx="1"/>
          </p:nvPr>
        </p:nvSpPr>
        <p:spPr>
          <a:xfrm>
            <a:off x="381000" y="1828800"/>
            <a:ext cx="8364593" cy="4419600"/>
          </a:xfrm>
        </p:spPr>
        <p:txBody>
          <a:bodyPr>
            <a:normAutofit/>
          </a:bodyPr>
          <a:lstStyle/>
          <a:p>
            <a:pPr marL="685800" lvl="1" indent="-457200">
              <a:buFont typeface="Arial" panose="020B0604020202020204" pitchFamily="34" charset="0"/>
              <a:buChar char="•"/>
            </a:pPr>
            <a:r>
              <a:rPr lang="en-US" sz="2400" dirty="0"/>
              <a:t>MSAs must pay attention to the eligibility of patients they are scheduling</a:t>
            </a:r>
          </a:p>
          <a:p>
            <a:pPr marL="685800" lvl="1" indent="-457200">
              <a:buFont typeface="Arial" panose="020B0604020202020204" pitchFamily="34" charset="0"/>
              <a:buChar char="•"/>
            </a:pPr>
            <a:r>
              <a:rPr lang="en-US" sz="2400" dirty="0"/>
              <a:t>Care will </a:t>
            </a:r>
            <a:r>
              <a:rPr lang="en-US" sz="2400" b="1" u="sng" dirty="0"/>
              <a:t>never</a:t>
            </a:r>
            <a:r>
              <a:rPr lang="en-US" sz="2400" dirty="0"/>
              <a:t> be refused</a:t>
            </a:r>
          </a:p>
          <a:p>
            <a:pPr marL="685800" lvl="1" indent="-457200">
              <a:buFont typeface="Arial" panose="020B0604020202020204" pitchFamily="34" charset="0"/>
              <a:buChar char="•"/>
            </a:pPr>
            <a:r>
              <a:rPr lang="en-US" sz="2400" dirty="0"/>
              <a:t>Patients must be advised when they are ineligible. Verify your local process with your supervisor for how to handle ineligible patients who wish to proceed with treatment. This typically consists of the Veteran signing a formal Statement of Understanding.</a:t>
            </a:r>
          </a:p>
        </p:txBody>
      </p:sp>
      <p:sp>
        <p:nvSpPr>
          <p:cNvPr id="3" name="Slide Number Placeholder 2"/>
          <p:cNvSpPr>
            <a:spLocks noGrp="1"/>
          </p:cNvSpPr>
          <p:nvPr>
            <p:ph type="sldNum" sz="quarter" idx="10"/>
          </p:nvPr>
        </p:nvSpPr>
        <p:spPr/>
        <p:txBody>
          <a:bodyPr/>
          <a:lstStyle/>
          <a:p>
            <a:fld id="{C9137D70-656E-428C-A8B9-89972A3F399D}" type="slidenum">
              <a:rPr lang="en-US" smtClean="0"/>
              <a:t>11</a:t>
            </a:fld>
            <a:endParaRPr lang="en-US"/>
          </a:p>
        </p:txBody>
      </p:sp>
    </p:spTree>
    <p:extLst>
      <p:ext uri="{BB962C8B-B14F-4D97-AF65-F5344CB8AC3E}">
        <p14:creationId xmlns:p14="http://schemas.microsoft.com/office/powerpoint/2010/main" val="3046688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Combat Veterans</a:t>
            </a:r>
          </a:p>
        </p:txBody>
      </p:sp>
      <p:sp>
        <p:nvSpPr>
          <p:cNvPr id="3" name="Content Placeholder 2"/>
          <p:cNvSpPr>
            <a:spLocks noGrp="1"/>
          </p:cNvSpPr>
          <p:nvPr>
            <p:ph idx="1"/>
          </p:nvPr>
        </p:nvSpPr>
        <p:spPr>
          <a:xfrm>
            <a:off x="533400" y="1759003"/>
            <a:ext cx="8229600" cy="4525963"/>
          </a:xfrm>
        </p:spPr>
        <p:txBody>
          <a:bodyPr>
            <a:normAutofit/>
          </a:bodyPr>
          <a:lstStyle/>
          <a:p>
            <a:pPr marL="114300" indent="0">
              <a:buNone/>
            </a:pPr>
            <a:r>
              <a:rPr lang="en-US" sz="2000" dirty="0"/>
              <a:t>Combat Veterans who were discharged or released from active service on or after January 28, 2003, are eligible for enhanced enrollment for VA health care for 5 years from the date of discharge or release. Enhanced benefits for these Combat Veterans include:</a:t>
            </a:r>
          </a:p>
          <a:p>
            <a:pPr marL="854075" indent="-457200">
              <a:buFont typeface="Arial" panose="020B0604020202020204" pitchFamily="34" charset="0"/>
              <a:buChar char="•"/>
            </a:pPr>
            <a:r>
              <a:rPr lang="en-US" sz="2000" dirty="0"/>
              <a:t>Cost-free (no copay) health care, hospital care, medical services and nursing home care for any illness potentially related to combat service as decided by the treating provider for that encounter without needing to disclose income</a:t>
            </a:r>
          </a:p>
          <a:p>
            <a:pPr marL="854075" indent="-457200">
              <a:buFont typeface="Arial" panose="020B0604020202020204" pitchFamily="34" charset="0"/>
              <a:buChar char="•"/>
            </a:pPr>
            <a:r>
              <a:rPr lang="en-US" sz="2000" dirty="0"/>
              <a:t>Priority Group 6 unless eligible for a higher Priority Group</a:t>
            </a:r>
          </a:p>
          <a:p>
            <a:pPr marL="854075" indent="-457200">
              <a:buFont typeface="Arial" panose="020B0604020202020204" pitchFamily="34" charset="0"/>
              <a:buChar char="•"/>
            </a:pPr>
            <a:r>
              <a:rPr lang="en-US" sz="2000" dirty="0"/>
              <a:t>Enrollment for 5 years begins on the date of discharge</a:t>
            </a:r>
          </a:p>
          <a:p>
            <a:pPr marL="854075" indent="-457200">
              <a:buFont typeface="Arial" panose="020B0604020202020204" pitchFamily="34" charset="0"/>
              <a:buChar char="•"/>
            </a:pPr>
            <a:r>
              <a:rPr lang="en-US" sz="2000" dirty="0"/>
              <a:t>Full access to VA’s Medical Benefits Package</a:t>
            </a:r>
          </a:p>
          <a:p>
            <a:pPr marL="854075" indent="-457200">
              <a:buFont typeface="Arial" panose="020B0604020202020204" pitchFamily="34" charset="0"/>
              <a:buChar char="•"/>
            </a:pPr>
            <a:r>
              <a:rPr lang="en-US" sz="2000" dirty="0"/>
              <a:t>See the </a:t>
            </a:r>
            <a:r>
              <a:rPr lang="en-US" sz="2000" dirty="0">
                <a:hlinkClick r:id="rId2"/>
              </a:rPr>
              <a:t>Combat Veteran Eligibility </a:t>
            </a:r>
            <a:r>
              <a:rPr lang="en-US" sz="2000" dirty="0"/>
              <a:t>fact sheet </a:t>
            </a:r>
            <a:br>
              <a:rPr lang="en-US" sz="2000" dirty="0"/>
            </a:br>
            <a:r>
              <a:rPr lang="en-US" sz="2000" dirty="0"/>
              <a:t>for additional details</a:t>
            </a:r>
          </a:p>
          <a:p>
            <a:pPr marL="114300" indent="0">
              <a:buNone/>
            </a:pPr>
            <a:endParaRPr lang="en-US" sz="20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35796"/>
            <a:ext cx="4495800" cy="1219200"/>
          </a:xfrm>
          <a:prstGeom prst="rect">
            <a:avLst/>
          </a:prstGeom>
        </p:spPr>
      </p:pic>
      <p:pic>
        <p:nvPicPr>
          <p:cNvPr id="5" name="Picture 4" descr="OEF/OIF/OND Returning Service Member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781163" y="5302380"/>
            <a:ext cx="1753235" cy="855980"/>
          </a:xfrm>
          <a:prstGeom prst="rect">
            <a:avLst/>
          </a:prstGeom>
          <a:noFill/>
          <a:ln>
            <a:noFill/>
          </a:ln>
        </p:spPr>
      </p:pic>
      <p:sp>
        <p:nvSpPr>
          <p:cNvPr id="6" name="Slide Number Placeholder 5"/>
          <p:cNvSpPr>
            <a:spLocks noGrp="1"/>
          </p:cNvSpPr>
          <p:nvPr>
            <p:ph type="sldNum" sz="quarter" idx="10"/>
          </p:nvPr>
        </p:nvSpPr>
        <p:spPr/>
        <p:txBody>
          <a:bodyPr/>
          <a:lstStyle/>
          <a:p>
            <a:fld id="{C9137D70-656E-428C-A8B9-89972A3F399D}" type="slidenum">
              <a:rPr lang="en-US" smtClean="0"/>
              <a:t>12</a:t>
            </a:fld>
            <a:endParaRPr lang="en-US"/>
          </a:p>
        </p:txBody>
      </p:sp>
    </p:spTree>
    <p:extLst>
      <p:ext uri="{BB962C8B-B14F-4D97-AF65-F5344CB8AC3E}">
        <p14:creationId xmlns:p14="http://schemas.microsoft.com/office/powerpoint/2010/main" val="412962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Combat Veterans (cont.)</a:t>
            </a:r>
          </a:p>
        </p:txBody>
      </p:sp>
      <p:pic>
        <p:nvPicPr>
          <p:cNvPr id="4" name="Picture 2"/>
          <p:cNvPicPr>
            <a:picLocks noGrp="1" noChangeAspect="1" noChangeArrowheads="1"/>
          </p:cNvPicPr>
          <p:nvPr>
            <p:ph idx="1"/>
          </p:nvPr>
        </p:nvPicPr>
        <p:blipFill rotWithShape="1">
          <a:blip r:embed="rId2" cstate="print"/>
          <a:srcRect l="1468" t="10492" r="3614" b="6886"/>
          <a:stretch/>
        </p:blipFill>
        <p:spPr bwMode="auto">
          <a:xfrm>
            <a:off x="990600" y="1815849"/>
            <a:ext cx="6705600" cy="4377749"/>
          </a:xfrm>
          <a:prstGeom prst="rect">
            <a:avLst/>
          </a:prstGeom>
          <a:noFill/>
          <a:ln w="9525">
            <a:noFill/>
            <a:miter lim="800000"/>
            <a:headEnd/>
            <a:tailEnd/>
          </a:ln>
        </p:spPr>
      </p:pic>
      <p:sp>
        <p:nvSpPr>
          <p:cNvPr id="3" name="Oval 2"/>
          <p:cNvSpPr/>
          <p:nvPr/>
        </p:nvSpPr>
        <p:spPr>
          <a:xfrm>
            <a:off x="2575560" y="5486400"/>
            <a:ext cx="1203960" cy="4572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0"/>
          </p:nvPr>
        </p:nvSpPr>
        <p:spPr/>
        <p:txBody>
          <a:bodyPr/>
          <a:lstStyle/>
          <a:p>
            <a:fld id="{C9137D70-656E-428C-A8B9-89972A3F399D}" type="slidenum">
              <a:rPr lang="en-US" smtClean="0"/>
              <a:t>13</a:t>
            </a:fld>
            <a:endParaRPr lang="en-US"/>
          </a:p>
        </p:txBody>
      </p:sp>
    </p:spTree>
    <p:extLst>
      <p:ext uri="{BB962C8B-B14F-4D97-AF65-F5344CB8AC3E}">
        <p14:creationId xmlns:p14="http://schemas.microsoft.com/office/powerpoint/2010/main" val="2919190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Knowledge Check</a:t>
            </a:r>
          </a:p>
        </p:txBody>
      </p:sp>
      <p:sp>
        <p:nvSpPr>
          <p:cNvPr id="3" name="Content Placeholder 2"/>
          <p:cNvSpPr>
            <a:spLocks noGrp="1"/>
          </p:cNvSpPr>
          <p:nvPr>
            <p:ph idx="1"/>
          </p:nvPr>
        </p:nvSpPr>
        <p:spPr/>
        <p:txBody>
          <a:bodyPr>
            <a:normAutofit/>
          </a:bodyPr>
          <a:lstStyle/>
          <a:p>
            <a:pPr marL="0" indent="0">
              <a:buNone/>
            </a:pPr>
            <a:r>
              <a:rPr lang="en-US" sz="2400" dirty="0"/>
              <a:t>A Veteran that served in Desert Storm wants to be seen for a knee problem.  </a:t>
            </a:r>
          </a:p>
          <a:p>
            <a:pPr marL="585788">
              <a:buFont typeface="Arial" panose="020B0604020202020204" pitchFamily="34" charset="0"/>
              <a:buChar char="•"/>
            </a:pPr>
            <a:r>
              <a:rPr lang="en-US" sz="2400" dirty="0"/>
              <a:t>Is the Veteran eligible for care?  </a:t>
            </a:r>
          </a:p>
          <a:p>
            <a:pPr marL="585788">
              <a:buFont typeface="Arial" panose="020B0604020202020204" pitchFamily="34" charset="0"/>
              <a:buChar char="•"/>
            </a:pPr>
            <a:r>
              <a:rPr lang="en-US" sz="2400" dirty="0"/>
              <a:t>If so, what care is the Veteran eligible for?  </a:t>
            </a:r>
          </a:p>
          <a:p>
            <a:pPr marL="585788">
              <a:buFont typeface="Arial" panose="020B0604020202020204" pitchFamily="34" charset="0"/>
              <a:buChar char="•"/>
            </a:pPr>
            <a:r>
              <a:rPr lang="en-US" sz="2400" dirty="0"/>
              <a:t>Where would you look in VistA to see the eligibility of this Veteran?</a:t>
            </a:r>
          </a:p>
        </p:txBody>
      </p:sp>
      <p:sp>
        <p:nvSpPr>
          <p:cNvPr id="4" name="Slide Number Placeholder 3"/>
          <p:cNvSpPr>
            <a:spLocks noGrp="1"/>
          </p:cNvSpPr>
          <p:nvPr>
            <p:ph type="sldNum" sz="quarter" idx="10"/>
          </p:nvPr>
        </p:nvSpPr>
        <p:spPr/>
        <p:txBody>
          <a:bodyPr/>
          <a:lstStyle/>
          <a:p>
            <a:fld id="{C9137D70-656E-428C-A8B9-89972A3F399D}" type="slidenum">
              <a:rPr lang="en-US" smtClean="0"/>
              <a:t>14</a:t>
            </a:fld>
            <a:endParaRPr lang="en-US"/>
          </a:p>
        </p:txBody>
      </p:sp>
    </p:spTree>
    <p:extLst>
      <p:ext uri="{BB962C8B-B14F-4D97-AF65-F5344CB8AC3E}">
        <p14:creationId xmlns:p14="http://schemas.microsoft.com/office/powerpoint/2010/main" val="576538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Priority Groups</a:t>
            </a:r>
          </a:p>
        </p:txBody>
      </p:sp>
      <p:sp>
        <p:nvSpPr>
          <p:cNvPr id="3" name="Content Placeholder 2"/>
          <p:cNvSpPr>
            <a:spLocks noGrp="1"/>
          </p:cNvSpPr>
          <p:nvPr>
            <p:ph idx="1"/>
          </p:nvPr>
        </p:nvSpPr>
        <p:spPr>
          <a:xfrm>
            <a:off x="304800" y="1828800"/>
            <a:ext cx="8610600" cy="4495800"/>
          </a:xfrm>
        </p:spPr>
        <p:txBody>
          <a:bodyPr>
            <a:normAutofit lnSpcReduction="10000"/>
          </a:bodyPr>
          <a:lstStyle/>
          <a:p>
            <a:pPr marL="114300" indent="0">
              <a:buNone/>
            </a:pPr>
            <a:r>
              <a:rPr lang="en-US" sz="2400" b="1" dirty="0"/>
              <a:t>Priority Group 1: </a:t>
            </a:r>
          </a:p>
          <a:p>
            <a:pPr marL="682625">
              <a:buFont typeface="Arial" panose="020B0604020202020204" pitchFamily="34" charset="0"/>
              <a:buChar char="•"/>
              <a:tabLst>
                <a:tab pos="682625" algn="l"/>
              </a:tabLst>
            </a:pPr>
            <a:r>
              <a:rPr lang="en-US" sz="1900" dirty="0"/>
              <a:t>Rated Service Connected (SC) disability 50% or more</a:t>
            </a:r>
          </a:p>
          <a:p>
            <a:pPr marL="682625">
              <a:buFont typeface="Arial" panose="020B0604020202020204" pitchFamily="34" charset="0"/>
              <a:buChar char="•"/>
              <a:tabLst>
                <a:tab pos="682625" algn="l"/>
              </a:tabLst>
            </a:pPr>
            <a:r>
              <a:rPr lang="en-US" sz="1900" dirty="0"/>
              <a:t>Unemployable due to VA SC disability</a:t>
            </a:r>
          </a:p>
          <a:p>
            <a:pPr marL="682625">
              <a:buFont typeface="Arial" panose="020B0604020202020204" pitchFamily="34" charset="0"/>
              <a:buChar char="•"/>
              <a:tabLst>
                <a:tab pos="682625" algn="l"/>
              </a:tabLst>
            </a:pPr>
            <a:r>
              <a:rPr lang="en-US" sz="1900"/>
              <a:t>Medal of Honor (MOH)</a:t>
            </a:r>
          </a:p>
          <a:p>
            <a:pPr marL="114300" indent="0">
              <a:buNone/>
            </a:pPr>
            <a:r>
              <a:rPr lang="en-US" sz="2400" b="1"/>
              <a:t>Priority </a:t>
            </a:r>
            <a:r>
              <a:rPr lang="en-US" sz="2400" b="1" dirty="0"/>
              <a:t>Group 2:</a:t>
            </a:r>
          </a:p>
          <a:p>
            <a:pPr marL="682625">
              <a:buFont typeface="Arial" panose="020B0604020202020204" pitchFamily="34" charset="0"/>
              <a:buChar char="•"/>
            </a:pPr>
            <a:r>
              <a:rPr lang="en-US" sz="1900" dirty="0"/>
              <a:t>Rated SC Disability 30% - 40% </a:t>
            </a:r>
          </a:p>
          <a:p>
            <a:pPr marL="114300" indent="0">
              <a:buNone/>
            </a:pPr>
            <a:r>
              <a:rPr lang="en-US" sz="2400" b="1" dirty="0"/>
              <a:t>Priority Group 3:</a:t>
            </a:r>
          </a:p>
          <a:p>
            <a:pPr marL="682625">
              <a:buFont typeface="Arial" panose="020B0604020202020204" pitchFamily="34" charset="0"/>
              <a:buChar char="•"/>
            </a:pPr>
            <a:r>
              <a:rPr lang="en-US" sz="1900" dirty="0"/>
              <a:t>Former POWs (No Pharmacy Co-Pay)</a:t>
            </a:r>
          </a:p>
          <a:p>
            <a:pPr marL="682625">
              <a:buFont typeface="Arial" panose="020B0604020202020204" pitchFamily="34" charset="0"/>
              <a:buChar char="•"/>
            </a:pPr>
            <a:r>
              <a:rPr lang="en-US" sz="1900" dirty="0"/>
              <a:t>Purple Heart </a:t>
            </a:r>
          </a:p>
          <a:p>
            <a:pPr marL="682625">
              <a:buFont typeface="Arial" panose="020B0604020202020204" pitchFamily="34" charset="0"/>
              <a:buChar char="•"/>
            </a:pPr>
            <a:r>
              <a:rPr lang="en-US" sz="1900" dirty="0"/>
              <a:t>Discharged due to a disability that was incurred or aggravated in the line of duty </a:t>
            </a:r>
          </a:p>
          <a:p>
            <a:pPr marL="682625">
              <a:buFont typeface="Arial" panose="020B0604020202020204" pitchFamily="34" charset="0"/>
              <a:buChar char="•"/>
            </a:pPr>
            <a:r>
              <a:rPr lang="en-US" sz="1900" dirty="0"/>
              <a:t>10% - 20% SC Disabilities </a:t>
            </a:r>
          </a:p>
          <a:p>
            <a:pPr marL="682625">
              <a:buFont typeface="Arial" panose="020B0604020202020204" pitchFamily="34" charset="0"/>
              <a:buChar char="•"/>
            </a:pPr>
            <a:r>
              <a:rPr lang="en-US" sz="1900" dirty="0"/>
              <a:t>Individuals disabled by treatment or vocational rehabilitation </a:t>
            </a:r>
          </a:p>
          <a:p>
            <a:pPr marL="571500" indent="-457200">
              <a:buFont typeface="Wingdings" panose="05000000000000000000" pitchFamily="2" charset="2"/>
              <a:buChar char="§"/>
            </a:pPr>
            <a:endParaRPr lang="en-US" i="1" dirty="0"/>
          </a:p>
        </p:txBody>
      </p:sp>
      <p:sp>
        <p:nvSpPr>
          <p:cNvPr id="4" name="Slide Number Placeholder 3"/>
          <p:cNvSpPr>
            <a:spLocks noGrp="1"/>
          </p:cNvSpPr>
          <p:nvPr>
            <p:ph type="sldNum" sz="quarter" idx="10"/>
          </p:nvPr>
        </p:nvSpPr>
        <p:spPr/>
        <p:txBody>
          <a:bodyPr/>
          <a:lstStyle/>
          <a:p>
            <a:fld id="{C9137D70-656E-428C-A8B9-89972A3F399D}" type="slidenum">
              <a:rPr lang="en-US" smtClean="0"/>
              <a:t>15</a:t>
            </a:fld>
            <a:endParaRPr lang="en-US"/>
          </a:p>
        </p:txBody>
      </p:sp>
    </p:spTree>
    <p:extLst>
      <p:ext uri="{BB962C8B-B14F-4D97-AF65-F5344CB8AC3E}">
        <p14:creationId xmlns:p14="http://schemas.microsoft.com/office/powerpoint/2010/main" val="412972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Priority Groups (cont.)</a:t>
            </a:r>
          </a:p>
        </p:txBody>
      </p:sp>
      <p:sp>
        <p:nvSpPr>
          <p:cNvPr id="3" name="Content Placeholder 2"/>
          <p:cNvSpPr>
            <a:spLocks noGrp="1"/>
          </p:cNvSpPr>
          <p:nvPr>
            <p:ph idx="1"/>
          </p:nvPr>
        </p:nvSpPr>
        <p:spPr>
          <a:xfrm>
            <a:off x="304800" y="1828800"/>
            <a:ext cx="8534400" cy="4495800"/>
          </a:xfrm>
        </p:spPr>
        <p:txBody>
          <a:bodyPr>
            <a:noAutofit/>
          </a:bodyPr>
          <a:lstStyle/>
          <a:p>
            <a:pPr marL="114300" indent="0">
              <a:buNone/>
            </a:pPr>
            <a:r>
              <a:rPr lang="en-US" sz="2400" b="1" dirty="0"/>
              <a:t>Priority Group 4: </a:t>
            </a:r>
          </a:p>
          <a:p>
            <a:pPr marL="682625" indent="-285750">
              <a:spcBef>
                <a:spcPts val="200"/>
              </a:spcBef>
              <a:buFont typeface="Arial" panose="020B0604020202020204" pitchFamily="34" charset="0"/>
              <a:buChar char="•"/>
            </a:pPr>
            <a:r>
              <a:rPr lang="en-US" sz="1800" dirty="0"/>
              <a:t>Receiving aid and attendance or housebound benefits</a:t>
            </a:r>
          </a:p>
          <a:p>
            <a:pPr marL="682625" indent="-285750">
              <a:spcBef>
                <a:spcPts val="200"/>
              </a:spcBef>
              <a:buFont typeface="Arial" panose="020B0604020202020204" pitchFamily="34" charset="0"/>
              <a:buChar char="•"/>
            </a:pPr>
            <a:r>
              <a:rPr lang="en-US" sz="1800" dirty="0"/>
              <a:t>Determined by VA to be Catastrophically Disabled </a:t>
            </a:r>
          </a:p>
          <a:p>
            <a:pPr marL="114300" indent="0">
              <a:buNone/>
            </a:pPr>
            <a:r>
              <a:rPr lang="en-US" sz="2400" b="1" dirty="0"/>
              <a:t>Priority Group 5:</a:t>
            </a:r>
          </a:p>
          <a:p>
            <a:pPr marL="682625" indent="-285750">
              <a:spcBef>
                <a:spcPts val="200"/>
              </a:spcBef>
              <a:buFont typeface="Arial" panose="020B0604020202020204" pitchFamily="34" charset="0"/>
              <a:buChar char="•"/>
            </a:pPr>
            <a:r>
              <a:rPr lang="en-US" sz="1800" dirty="0"/>
              <a:t>NSC and 0% Non-compensable SC Veterans with income and net worth below established VA Means Thresholds</a:t>
            </a:r>
          </a:p>
          <a:p>
            <a:pPr marL="682625" indent="-285750">
              <a:spcBef>
                <a:spcPts val="200"/>
              </a:spcBef>
              <a:buFont typeface="Arial" panose="020B0604020202020204" pitchFamily="34" charset="0"/>
              <a:buChar char="•"/>
            </a:pPr>
            <a:r>
              <a:rPr lang="en-US" sz="1800" dirty="0"/>
              <a:t>Veterans in receipt of VA pension benefits (Retirees)</a:t>
            </a:r>
          </a:p>
          <a:p>
            <a:pPr marL="682625" indent="-285750">
              <a:spcBef>
                <a:spcPts val="200"/>
              </a:spcBef>
              <a:buFont typeface="Arial" panose="020B0604020202020204" pitchFamily="34" charset="0"/>
              <a:buChar char="•"/>
            </a:pPr>
            <a:r>
              <a:rPr lang="en-US" sz="1800" dirty="0"/>
              <a:t>Veterans eligible for Medicaid benefits</a:t>
            </a:r>
          </a:p>
          <a:p>
            <a:pPr marL="114300" indent="0">
              <a:buNone/>
            </a:pPr>
            <a:r>
              <a:rPr lang="en-US" sz="2400" b="1" dirty="0"/>
              <a:t>Priority Group 6:</a:t>
            </a:r>
          </a:p>
          <a:p>
            <a:pPr marL="682625" indent="-285750">
              <a:spcBef>
                <a:spcPts val="200"/>
              </a:spcBef>
              <a:buFont typeface="Arial" panose="020B0604020202020204" pitchFamily="34" charset="0"/>
              <a:buChar char="•"/>
              <a:tabLst>
                <a:tab pos="682625" algn="l"/>
              </a:tabLst>
            </a:pPr>
            <a:r>
              <a:rPr lang="en-US" sz="1800" dirty="0"/>
              <a:t>Combat Veterans</a:t>
            </a:r>
          </a:p>
          <a:p>
            <a:pPr marL="682625" indent="-285750">
              <a:spcBef>
                <a:spcPts val="200"/>
              </a:spcBef>
              <a:buFont typeface="Arial" panose="020B0604020202020204" pitchFamily="34" charset="0"/>
              <a:buChar char="•"/>
              <a:tabLst>
                <a:tab pos="682625" algn="l"/>
              </a:tabLst>
            </a:pPr>
            <a:r>
              <a:rPr lang="en-US" sz="1800" dirty="0"/>
              <a:t>Veterans exposed to Ionizing Radiation</a:t>
            </a:r>
          </a:p>
          <a:p>
            <a:pPr marL="682625" indent="-285750">
              <a:spcBef>
                <a:spcPts val="200"/>
              </a:spcBef>
              <a:buFont typeface="Arial" panose="020B0604020202020204" pitchFamily="34" charset="0"/>
              <a:buChar char="•"/>
              <a:tabLst>
                <a:tab pos="682625" algn="l"/>
              </a:tabLst>
            </a:pPr>
            <a:r>
              <a:rPr lang="en-US" sz="1800" dirty="0"/>
              <a:t>Veterans exposed to Agent Orange</a:t>
            </a:r>
          </a:p>
          <a:p>
            <a:pPr marL="682625" indent="-285750">
              <a:spcBef>
                <a:spcPts val="200"/>
              </a:spcBef>
              <a:buFont typeface="Arial" panose="020B0604020202020204" pitchFamily="34" charset="0"/>
              <a:buChar char="•"/>
              <a:tabLst>
                <a:tab pos="682625" algn="l"/>
              </a:tabLst>
            </a:pPr>
            <a:r>
              <a:rPr lang="en-US" sz="1800" dirty="0"/>
              <a:t>Project 112/SHAD </a:t>
            </a:r>
          </a:p>
          <a:p>
            <a:pPr marL="682625" indent="-285750">
              <a:spcBef>
                <a:spcPts val="200"/>
              </a:spcBef>
              <a:buFont typeface="Arial" panose="020B0604020202020204" pitchFamily="34" charset="0"/>
              <a:buChar char="•"/>
              <a:tabLst>
                <a:tab pos="682625" algn="l"/>
              </a:tabLst>
            </a:pPr>
            <a:r>
              <a:rPr lang="en-US" sz="1800" dirty="0"/>
              <a:t>Persian Gulf Veterans (SW Asia)</a:t>
            </a:r>
          </a:p>
          <a:p>
            <a:pPr marL="114300" indent="0">
              <a:buNone/>
            </a:pPr>
            <a:endParaRPr lang="en-US" sz="2400" i="1" dirty="0"/>
          </a:p>
        </p:txBody>
      </p:sp>
      <p:sp>
        <p:nvSpPr>
          <p:cNvPr id="4" name="Slide Number Placeholder 3"/>
          <p:cNvSpPr>
            <a:spLocks noGrp="1"/>
          </p:cNvSpPr>
          <p:nvPr>
            <p:ph type="sldNum" sz="quarter" idx="10"/>
          </p:nvPr>
        </p:nvSpPr>
        <p:spPr/>
        <p:txBody>
          <a:bodyPr/>
          <a:lstStyle/>
          <a:p>
            <a:fld id="{C9137D70-656E-428C-A8B9-89972A3F399D}" type="slidenum">
              <a:rPr lang="en-US" smtClean="0"/>
              <a:t>16</a:t>
            </a:fld>
            <a:endParaRPr lang="en-US"/>
          </a:p>
        </p:txBody>
      </p:sp>
    </p:spTree>
    <p:extLst>
      <p:ext uri="{BB962C8B-B14F-4D97-AF65-F5344CB8AC3E}">
        <p14:creationId xmlns:p14="http://schemas.microsoft.com/office/powerpoint/2010/main" val="1152782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Priority Groups (cont.)</a:t>
            </a:r>
          </a:p>
        </p:txBody>
      </p:sp>
      <p:sp>
        <p:nvSpPr>
          <p:cNvPr id="3" name="Content Placeholder 2"/>
          <p:cNvSpPr>
            <a:spLocks noGrp="1"/>
          </p:cNvSpPr>
          <p:nvPr>
            <p:ph idx="1"/>
          </p:nvPr>
        </p:nvSpPr>
        <p:spPr>
          <a:xfrm>
            <a:off x="304800" y="1828800"/>
            <a:ext cx="8610600" cy="5029200"/>
          </a:xfrm>
        </p:spPr>
        <p:txBody>
          <a:bodyPr>
            <a:normAutofit/>
          </a:bodyPr>
          <a:lstStyle/>
          <a:p>
            <a:pPr marL="114300" indent="0">
              <a:buNone/>
            </a:pPr>
            <a:r>
              <a:rPr lang="en-US" sz="2400" b="1" dirty="0"/>
              <a:t>Priority Group 7: </a:t>
            </a:r>
          </a:p>
          <a:p>
            <a:pPr marL="682625">
              <a:buFont typeface="Arial" panose="020B0604020202020204" pitchFamily="34" charset="0"/>
              <a:buChar char="•"/>
            </a:pPr>
            <a:r>
              <a:rPr lang="en-US" sz="2000" dirty="0"/>
              <a:t>Veterans with income and/or net worth above the VA national income threshold and below the geographic threshold who agree to pay copays </a:t>
            </a:r>
          </a:p>
          <a:p>
            <a:pPr marL="114300" indent="0">
              <a:buNone/>
            </a:pPr>
            <a:r>
              <a:rPr lang="en-US" sz="2400" b="1" dirty="0"/>
              <a:t>Priority Group 8:</a:t>
            </a:r>
          </a:p>
          <a:p>
            <a:pPr marL="682625">
              <a:buFont typeface="Arial" panose="020B0604020202020204" pitchFamily="34" charset="0"/>
              <a:buChar char="•"/>
            </a:pPr>
            <a:r>
              <a:rPr lang="en-US" sz="2000" dirty="0"/>
              <a:t>Veterans who agree to pay specified copays with income and/or net worth above the VA threshold and geographic threshold (income more than 10% above NTL threshold)</a:t>
            </a:r>
          </a:p>
          <a:p>
            <a:pPr marL="114300" indent="0">
              <a:buNone/>
            </a:pPr>
            <a:r>
              <a:rPr lang="en-US" sz="2400" b="1" dirty="0"/>
              <a:t>Priority Group 8 (A &amp; C):</a:t>
            </a:r>
          </a:p>
          <a:p>
            <a:pPr marL="682625">
              <a:buFont typeface="Arial" panose="020B0604020202020204" pitchFamily="34" charset="0"/>
              <a:buChar char="•"/>
            </a:pPr>
            <a:r>
              <a:rPr lang="en-US" sz="2000" dirty="0"/>
              <a:t>Non-compensable 0% SC and NSC Veterans enrolled as of January 16, 2003 and who have remained enrolled since that date and/or placed in this sub-priority group due to change in eligibility status</a:t>
            </a:r>
          </a:p>
          <a:p>
            <a:pPr marL="114300" indent="0">
              <a:buNone/>
            </a:pPr>
            <a:endParaRPr lang="en-US" sz="2000" i="1" dirty="0"/>
          </a:p>
        </p:txBody>
      </p:sp>
      <p:sp>
        <p:nvSpPr>
          <p:cNvPr id="4" name="Slide Number Placeholder 3"/>
          <p:cNvSpPr>
            <a:spLocks noGrp="1"/>
          </p:cNvSpPr>
          <p:nvPr>
            <p:ph type="sldNum" sz="quarter" idx="10"/>
          </p:nvPr>
        </p:nvSpPr>
        <p:spPr/>
        <p:txBody>
          <a:bodyPr/>
          <a:lstStyle/>
          <a:p>
            <a:fld id="{C9137D70-656E-428C-A8B9-89972A3F399D}" type="slidenum">
              <a:rPr lang="en-US" smtClean="0"/>
              <a:t>17</a:t>
            </a:fld>
            <a:endParaRPr lang="en-US"/>
          </a:p>
        </p:txBody>
      </p:sp>
    </p:spTree>
    <p:extLst>
      <p:ext uri="{BB962C8B-B14F-4D97-AF65-F5344CB8AC3E}">
        <p14:creationId xmlns:p14="http://schemas.microsoft.com/office/powerpoint/2010/main" val="2095959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Priority Groups (cont.)</a:t>
            </a:r>
          </a:p>
        </p:txBody>
      </p:sp>
      <p:sp>
        <p:nvSpPr>
          <p:cNvPr id="3" name="Content Placeholder 2"/>
          <p:cNvSpPr>
            <a:spLocks noGrp="1"/>
          </p:cNvSpPr>
          <p:nvPr>
            <p:ph idx="1"/>
          </p:nvPr>
        </p:nvSpPr>
        <p:spPr>
          <a:xfrm>
            <a:off x="304800" y="1828800"/>
            <a:ext cx="8610600" cy="4648200"/>
          </a:xfrm>
        </p:spPr>
        <p:txBody>
          <a:bodyPr>
            <a:normAutofit/>
          </a:bodyPr>
          <a:lstStyle/>
          <a:p>
            <a:pPr marL="114300" indent="0">
              <a:buNone/>
            </a:pPr>
            <a:r>
              <a:rPr lang="en-US" sz="2400" b="1" dirty="0"/>
              <a:t>Priority Group 8 (B &amp; D): </a:t>
            </a:r>
          </a:p>
          <a:p>
            <a:pPr marL="682625">
              <a:buFont typeface="Arial" panose="020B0604020202020204" pitchFamily="34" charset="0"/>
              <a:buChar char="•"/>
            </a:pPr>
            <a:r>
              <a:rPr lang="en-US" sz="2000" dirty="0"/>
              <a:t>Non-compensable 0% SC and NSC veterans enrolled on or after June 15, 2009 and whose income exceeds the VA threshold and geographic threshold by 10% or less as a result of expanded enrollment relaxation</a:t>
            </a:r>
            <a:endParaRPr lang="en-US" sz="2400" dirty="0"/>
          </a:p>
          <a:p>
            <a:pPr marL="114300" indent="0">
              <a:buNone/>
            </a:pPr>
            <a:r>
              <a:rPr lang="en-US" sz="2400" b="1" dirty="0"/>
              <a:t>Priority Group 8 (E):</a:t>
            </a:r>
          </a:p>
          <a:p>
            <a:pPr marL="682625">
              <a:buFont typeface="Arial" panose="020B0604020202020204" pitchFamily="34" charset="0"/>
              <a:buChar char="•"/>
            </a:pPr>
            <a:r>
              <a:rPr lang="en-US" sz="2000" dirty="0"/>
              <a:t>Non-compensable 0% SC Veterans applying for enrollment after January 16, 2003 (can be treated for SC disabilities only)</a:t>
            </a:r>
          </a:p>
          <a:p>
            <a:pPr marL="114300" indent="0">
              <a:buNone/>
            </a:pPr>
            <a:r>
              <a:rPr lang="en-US" sz="2400" b="1" dirty="0"/>
              <a:t>Priority Group 8 (G):</a:t>
            </a:r>
          </a:p>
          <a:p>
            <a:pPr marL="682625">
              <a:buFont typeface="Arial" panose="020B0604020202020204" pitchFamily="34" charset="0"/>
              <a:buChar char="•"/>
            </a:pPr>
            <a:r>
              <a:rPr lang="en-US" sz="2000" dirty="0"/>
              <a:t>NSC Veterans applying for enrollment after January 16, 2003  </a:t>
            </a:r>
          </a:p>
          <a:p>
            <a:pPr marL="682625">
              <a:buFont typeface="Arial" panose="020B0604020202020204" pitchFamily="34" charset="0"/>
              <a:buChar char="•"/>
            </a:pPr>
            <a:r>
              <a:rPr lang="en-US" sz="2000" dirty="0"/>
              <a:t>If treated the Veteran will have to sign a Statement of Understanding and will be charged at the Humanitarian Rate</a:t>
            </a:r>
          </a:p>
          <a:p>
            <a:pPr marL="457200" indent="-342900">
              <a:buFont typeface="Wingdings" panose="05000000000000000000" pitchFamily="2" charset="2"/>
              <a:buChar char="§"/>
            </a:pPr>
            <a:endParaRPr lang="en-US" sz="2400" i="1" dirty="0"/>
          </a:p>
        </p:txBody>
      </p:sp>
      <p:sp>
        <p:nvSpPr>
          <p:cNvPr id="4" name="Slide Number Placeholder 3"/>
          <p:cNvSpPr>
            <a:spLocks noGrp="1"/>
          </p:cNvSpPr>
          <p:nvPr>
            <p:ph type="sldNum" sz="quarter" idx="10"/>
          </p:nvPr>
        </p:nvSpPr>
        <p:spPr/>
        <p:txBody>
          <a:bodyPr/>
          <a:lstStyle/>
          <a:p>
            <a:fld id="{C9137D70-656E-428C-A8B9-89972A3F399D}" type="slidenum">
              <a:rPr lang="en-US" smtClean="0"/>
              <a:t>18</a:t>
            </a:fld>
            <a:endParaRPr lang="en-US"/>
          </a:p>
        </p:txBody>
      </p:sp>
    </p:spTree>
    <p:extLst>
      <p:ext uri="{BB962C8B-B14F-4D97-AF65-F5344CB8AC3E}">
        <p14:creationId xmlns:p14="http://schemas.microsoft.com/office/powerpoint/2010/main" val="27575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Priority Groups (cont.)</a:t>
            </a:r>
          </a:p>
        </p:txBody>
      </p:sp>
      <p:pic>
        <p:nvPicPr>
          <p:cNvPr id="4098" name="Picture 2"/>
          <p:cNvPicPr>
            <a:picLocks noGrp="1" noChangeAspect="1" noChangeArrowheads="1"/>
          </p:cNvPicPr>
          <p:nvPr>
            <p:ph idx="1"/>
          </p:nvPr>
        </p:nvPicPr>
        <p:blipFill rotWithShape="1">
          <a:blip r:embed="rId3" cstate="print"/>
          <a:srcRect l="1802" t="10101" r="3783" b="8411"/>
          <a:stretch/>
        </p:blipFill>
        <p:spPr bwMode="auto">
          <a:xfrm>
            <a:off x="365760" y="1981200"/>
            <a:ext cx="8414747" cy="3886200"/>
          </a:xfrm>
          <a:prstGeom prst="rect">
            <a:avLst/>
          </a:prstGeom>
          <a:noFill/>
          <a:ln w="9525">
            <a:noFill/>
            <a:miter lim="800000"/>
            <a:headEnd/>
            <a:tailEnd/>
          </a:ln>
        </p:spPr>
      </p:pic>
      <p:sp>
        <p:nvSpPr>
          <p:cNvPr id="3" name="Oval 2"/>
          <p:cNvSpPr/>
          <p:nvPr/>
        </p:nvSpPr>
        <p:spPr>
          <a:xfrm>
            <a:off x="2590800" y="5110843"/>
            <a:ext cx="990600" cy="45175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709160" y="5110843"/>
            <a:ext cx="1447800" cy="45175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254240" y="5110843"/>
            <a:ext cx="1295400" cy="451757"/>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C9137D70-656E-428C-A8B9-89972A3F399D}" type="slidenum">
              <a:rPr lang="en-US" smtClean="0"/>
              <a:t>19</a:t>
            </a:fld>
            <a:endParaRPr lang="en-US"/>
          </a:p>
        </p:txBody>
      </p:sp>
    </p:spTree>
    <p:extLst>
      <p:ext uri="{BB962C8B-B14F-4D97-AF65-F5344CB8AC3E}">
        <p14:creationId xmlns:p14="http://schemas.microsoft.com/office/powerpoint/2010/main" val="311638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Objectives</a:t>
            </a:r>
          </a:p>
        </p:txBody>
      </p:sp>
      <p:sp>
        <p:nvSpPr>
          <p:cNvPr id="3" name="Content Placeholder 2"/>
          <p:cNvSpPr>
            <a:spLocks noGrp="1"/>
          </p:cNvSpPr>
          <p:nvPr>
            <p:ph idx="1"/>
          </p:nvPr>
        </p:nvSpPr>
        <p:spPr/>
        <p:txBody>
          <a:bodyPr>
            <a:normAutofit/>
          </a:bodyPr>
          <a:lstStyle/>
          <a:p>
            <a:pPr marL="0" indent="0">
              <a:buNone/>
            </a:pPr>
            <a:r>
              <a:rPr lang="en-US" sz="2400" dirty="0"/>
              <a:t>In this section, the participants will describe criteria for Veteran eligibility for healthcare services in the VHA system and steps for enrollment. Participants will also describe priority groups and characteristics of service. </a:t>
            </a:r>
          </a:p>
          <a:p>
            <a:pPr marL="0" indent="0">
              <a:buNone/>
            </a:pPr>
            <a:endParaRPr lang="en-US" sz="2400" dirty="0"/>
          </a:p>
        </p:txBody>
      </p:sp>
      <p:sp>
        <p:nvSpPr>
          <p:cNvPr id="4" name="Slide Number Placeholder 3"/>
          <p:cNvSpPr>
            <a:spLocks noGrp="1"/>
          </p:cNvSpPr>
          <p:nvPr>
            <p:ph type="sldNum" sz="quarter" idx="10"/>
          </p:nvPr>
        </p:nvSpPr>
        <p:spPr/>
        <p:txBody>
          <a:bodyPr/>
          <a:lstStyle/>
          <a:p>
            <a:fld id="{C9137D70-656E-428C-A8B9-89972A3F399D}" type="slidenum">
              <a:rPr lang="en-US" smtClean="0"/>
              <a:t>2</a:t>
            </a:fld>
            <a:endParaRPr lang="en-US"/>
          </a:p>
        </p:txBody>
      </p:sp>
    </p:spTree>
    <p:extLst>
      <p:ext uri="{BB962C8B-B14F-4D97-AF65-F5344CB8AC3E}">
        <p14:creationId xmlns:p14="http://schemas.microsoft.com/office/powerpoint/2010/main" val="386240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Non-Veteran/8G Ineligible Record</a:t>
            </a:r>
          </a:p>
        </p:txBody>
      </p:sp>
      <p:pic>
        <p:nvPicPr>
          <p:cNvPr id="1027" name="Picture 3"/>
          <p:cNvPicPr>
            <a:picLocks noGrp="1" noChangeAspect="1" noChangeArrowheads="1"/>
          </p:cNvPicPr>
          <p:nvPr>
            <p:ph idx="1"/>
          </p:nvPr>
        </p:nvPicPr>
        <p:blipFill rotWithShape="1">
          <a:blip r:embed="rId3" cstate="print"/>
          <a:srcRect l="3019" t="10792" r="3774" b="9483"/>
          <a:stretch/>
        </p:blipFill>
        <p:spPr bwMode="auto">
          <a:xfrm>
            <a:off x="426720" y="2072640"/>
            <a:ext cx="3764280" cy="3489960"/>
          </a:xfrm>
          <a:prstGeom prst="rect">
            <a:avLst/>
          </a:prstGeom>
          <a:noFill/>
          <a:ln w="9525">
            <a:noFill/>
            <a:miter lim="800000"/>
            <a:headEnd/>
            <a:tailEnd/>
          </a:ln>
        </p:spPr>
      </p:pic>
      <p:pic>
        <p:nvPicPr>
          <p:cNvPr id="8" name="Picture 2"/>
          <p:cNvPicPr>
            <a:picLocks noChangeAspect="1" noChangeArrowheads="1"/>
          </p:cNvPicPr>
          <p:nvPr/>
        </p:nvPicPr>
        <p:blipFill rotWithShape="1">
          <a:blip r:embed="rId4" cstate="print"/>
          <a:srcRect l="1800" t="10344" r="5000" b="10344"/>
          <a:stretch/>
        </p:blipFill>
        <p:spPr bwMode="auto">
          <a:xfrm>
            <a:off x="4501896" y="2057400"/>
            <a:ext cx="4261104" cy="3505200"/>
          </a:xfrm>
          <a:prstGeom prst="rect">
            <a:avLst/>
          </a:prstGeom>
          <a:noFill/>
          <a:ln w="9525">
            <a:noFill/>
            <a:miter lim="800000"/>
            <a:headEnd/>
            <a:tailEnd/>
          </a:ln>
        </p:spPr>
      </p:pic>
      <p:sp>
        <p:nvSpPr>
          <p:cNvPr id="3" name="Oval 2"/>
          <p:cNvSpPr/>
          <p:nvPr/>
        </p:nvSpPr>
        <p:spPr>
          <a:xfrm>
            <a:off x="304800" y="5029199"/>
            <a:ext cx="1295400" cy="228600"/>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066468" y="5012435"/>
            <a:ext cx="3163131" cy="550164"/>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789176" y="5017007"/>
            <a:ext cx="1289305" cy="228600"/>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3608831" y="4597768"/>
            <a:ext cx="783335" cy="202831"/>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123432" y="4768595"/>
            <a:ext cx="1420368" cy="243840"/>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467600" y="4748783"/>
            <a:ext cx="1295400" cy="264553"/>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C9137D70-656E-428C-A8B9-89972A3F399D}" type="slidenum">
              <a:rPr lang="en-US" smtClean="0"/>
              <a:t>20</a:t>
            </a:fld>
            <a:endParaRPr lang="en-US"/>
          </a:p>
        </p:txBody>
      </p:sp>
    </p:spTree>
    <p:extLst>
      <p:ext uri="{BB962C8B-B14F-4D97-AF65-F5344CB8AC3E}">
        <p14:creationId xmlns:p14="http://schemas.microsoft.com/office/powerpoint/2010/main" val="1773870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Benefits Package</a:t>
            </a:r>
          </a:p>
        </p:txBody>
      </p:sp>
      <p:sp>
        <p:nvSpPr>
          <p:cNvPr id="3" name="Content Placeholder 2"/>
          <p:cNvSpPr>
            <a:spLocks noGrp="1"/>
          </p:cNvSpPr>
          <p:nvPr>
            <p:ph idx="1"/>
          </p:nvPr>
        </p:nvSpPr>
        <p:spPr>
          <a:xfrm>
            <a:off x="533400" y="1752600"/>
            <a:ext cx="8153400" cy="4648200"/>
          </a:xfrm>
        </p:spPr>
        <p:txBody>
          <a:bodyPr>
            <a:normAutofit fontScale="85000" lnSpcReduction="10000"/>
          </a:bodyPr>
          <a:lstStyle/>
          <a:p>
            <a:pPr marL="114300" indent="0">
              <a:buNone/>
            </a:pPr>
            <a:r>
              <a:rPr lang="en-US" sz="2800" dirty="0"/>
              <a:t>The medical benefits package includes:</a:t>
            </a:r>
          </a:p>
          <a:p>
            <a:pPr marL="571500" indent="-400050">
              <a:buFont typeface="Arial" panose="020B0604020202020204" pitchFamily="34" charset="0"/>
              <a:buChar char="•"/>
            </a:pPr>
            <a:r>
              <a:rPr lang="en-US" sz="2400" dirty="0"/>
              <a:t>Preventive Care Services</a:t>
            </a:r>
          </a:p>
          <a:p>
            <a:pPr marL="571500" indent="-400050">
              <a:buFont typeface="Arial" panose="020B0604020202020204" pitchFamily="34" charset="0"/>
              <a:buChar char="•"/>
            </a:pPr>
            <a:r>
              <a:rPr lang="en-US" sz="2400" dirty="0"/>
              <a:t>Inpatient and Outpatient Diagnostics and Treatment</a:t>
            </a:r>
          </a:p>
          <a:p>
            <a:pPr marL="571500" indent="-400050">
              <a:buFont typeface="Arial" panose="020B0604020202020204" pitchFamily="34" charset="0"/>
              <a:buChar char="•"/>
            </a:pPr>
            <a:r>
              <a:rPr lang="en-US" sz="2400" dirty="0"/>
              <a:t>Prescription Services </a:t>
            </a:r>
            <a:br>
              <a:rPr lang="en-US" sz="2400" dirty="0"/>
            </a:br>
            <a:endParaRPr lang="en-US" sz="2400" dirty="0"/>
          </a:p>
          <a:p>
            <a:pPr marL="114300" indent="0">
              <a:buNone/>
            </a:pPr>
            <a:r>
              <a:rPr lang="en-US" sz="2800" dirty="0"/>
              <a:t>Benefits subject to certain eligibility restrictions include:</a:t>
            </a:r>
          </a:p>
          <a:p>
            <a:pPr marL="544068">
              <a:buFont typeface="Arial" panose="020B0604020202020204" pitchFamily="34" charset="0"/>
              <a:buChar char="•"/>
            </a:pPr>
            <a:r>
              <a:rPr lang="en-US" sz="2400" dirty="0"/>
              <a:t>Eyeglasses and Hearing Aids</a:t>
            </a:r>
          </a:p>
          <a:p>
            <a:pPr marL="544068">
              <a:buFont typeface="Arial" panose="020B0604020202020204" pitchFamily="34" charset="0"/>
              <a:buChar char="•"/>
            </a:pPr>
            <a:r>
              <a:rPr lang="en-US" sz="2400" dirty="0"/>
              <a:t>Ambulance Service</a:t>
            </a:r>
          </a:p>
          <a:p>
            <a:pPr marL="544068">
              <a:buFont typeface="Arial" panose="020B0604020202020204" pitchFamily="34" charset="0"/>
              <a:buChar char="•"/>
            </a:pPr>
            <a:r>
              <a:rPr lang="en-US" sz="2400" dirty="0"/>
              <a:t>Non-VA Care</a:t>
            </a:r>
          </a:p>
          <a:p>
            <a:pPr marL="544068">
              <a:buFont typeface="Arial" panose="020B0604020202020204" pitchFamily="34" charset="0"/>
              <a:buChar char="•"/>
            </a:pPr>
            <a:r>
              <a:rPr lang="en-US" sz="2400" dirty="0"/>
              <a:t>Prosthetics, Durable Medical Equipment and Rehabilitative Devices</a:t>
            </a:r>
          </a:p>
          <a:p>
            <a:pPr marL="544068">
              <a:buFont typeface="Arial" panose="020B0604020202020204" pitchFamily="34" charset="0"/>
              <a:buChar char="•"/>
            </a:pPr>
            <a:r>
              <a:rPr lang="en-US" sz="2400" dirty="0"/>
              <a:t>Dental</a:t>
            </a:r>
          </a:p>
          <a:p>
            <a:pPr marL="544068">
              <a:buFont typeface="Arial" panose="020B0604020202020204" pitchFamily="34" charset="0"/>
              <a:buChar char="•"/>
            </a:pPr>
            <a:r>
              <a:rPr lang="en-US" sz="2400" dirty="0"/>
              <a:t>Certain Counseling Services</a:t>
            </a:r>
          </a:p>
          <a:p>
            <a:pPr marL="544068">
              <a:buFont typeface="Arial" panose="020B0604020202020204" pitchFamily="34" charset="0"/>
              <a:buChar char="•"/>
            </a:pPr>
            <a:r>
              <a:rPr lang="en-US" sz="2400" dirty="0"/>
              <a:t>VA Foreign Medical Program </a:t>
            </a:r>
          </a:p>
          <a:p>
            <a:pPr marL="457200" indent="-342900">
              <a:buFont typeface="Wingdings" panose="05000000000000000000" pitchFamily="2" charset="2"/>
              <a:buChar char="§"/>
            </a:pPr>
            <a:endParaRPr lang="en-US" sz="2400" i="1" dirty="0"/>
          </a:p>
        </p:txBody>
      </p:sp>
      <p:sp>
        <p:nvSpPr>
          <p:cNvPr id="4" name="Slide Number Placeholder 3"/>
          <p:cNvSpPr>
            <a:spLocks noGrp="1"/>
          </p:cNvSpPr>
          <p:nvPr>
            <p:ph type="sldNum" sz="quarter" idx="10"/>
          </p:nvPr>
        </p:nvSpPr>
        <p:spPr/>
        <p:txBody>
          <a:bodyPr/>
          <a:lstStyle/>
          <a:p>
            <a:fld id="{C9137D70-656E-428C-A8B9-89972A3F399D}" type="slidenum">
              <a:rPr lang="en-US" smtClean="0"/>
              <a:t>21</a:t>
            </a:fld>
            <a:endParaRPr lang="en-US"/>
          </a:p>
        </p:txBody>
      </p:sp>
    </p:spTree>
    <p:extLst>
      <p:ext uri="{BB962C8B-B14F-4D97-AF65-F5344CB8AC3E}">
        <p14:creationId xmlns:p14="http://schemas.microsoft.com/office/powerpoint/2010/main" val="4099405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Benefits Package Exclusions</a:t>
            </a:r>
          </a:p>
        </p:txBody>
      </p:sp>
      <p:sp>
        <p:nvSpPr>
          <p:cNvPr id="3" name="Content Placeholder 2"/>
          <p:cNvSpPr>
            <a:spLocks noGrp="1"/>
          </p:cNvSpPr>
          <p:nvPr>
            <p:ph idx="1"/>
          </p:nvPr>
        </p:nvSpPr>
        <p:spPr>
          <a:xfrm>
            <a:off x="533400" y="1752600"/>
            <a:ext cx="8153400" cy="4648200"/>
          </a:xfrm>
        </p:spPr>
        <p:txBody>
          <a:bodyPr>
            <a:normAutofit fontScale="92500" lnSpcReduction="20000"/>
          </a:bodyPr>
          <a:lstStyle/>
          <a:p>
            <a:pPr marL="114300" indent="0">
              <a:buNone/>
            </a:pPr>
            <a:r>
              <a:rPr lang="en-US" sz="2400" dirty="0"/>
              <a:t>The following health care services are not included in the VA Medical Benefits Package:</a:t>
            </a:r>
          </a:p>
          <a:p>
            <a:pPr marL="457200">
              <a:buFont typeface="Arial" panose="020B0604020202020204" pitchFamily="34" charset="0"/>
              <a:buChar char="•"/>
            </a:pPr>
            <a:r>
              <a:rPr lang="en-US" sz="2200" dirty="0"/>
              <a:t>Abortions and abortion counseling</a:t>
            </a:r>
          </a:p>
          <a:p>
            <a:pPr marL="457200">
              <a:buFont typeface="Arial" panose="020B0604020202020204" pitchFamily="34" charset="0"/>
              <a:buChar char="•"/>
            </a:pPr>
            <a:r>
              <a:rPr lang="en-US" sz="2200" dirty="0"/>
              <a:t>Cosmetic surgery, except where determined by VA to be medically necessary</a:t>
            </a:r>
          </a:p>
          <a:p>
            <a:pPr marL="457200">
              <a:buFont typeface="Arial" panose="020B0604020202020204" pitchFamily="34" charset="0"/>
              <a:buChar char="•"/>
            </a:pPr>
            <a:r>
              <a:rPr lang="en-US" sz="2200" dirty="0"/>
              <a:t>Gender alteration</a:t>
            </a:r>
          </a:p>
          <a:p>
            <a:pPr marL="457200">
              <a:buFont typeface="Arial" panose="020B0604020202020204" pitchFamily="34" charset="0"/>
              <a:buChar char="•"/>
            </a:pPr>
            <a:r>
              <a:rPr lang="en-US" sz="2200" dirty="0"/>
              <a:t>Health club or spa membership</a:t>
            </a:r>
          </a:p>
          <a:p>
            <a:pPr marL="457200">
              <a:buFont typeface="Arial" panose="020B0604020202020204" pitchFamily="34" charset="0"/>
              <a:buChar char="•"/>
            </a:pPr>
            <a:r>
              <a:rPr lang="en-US" sz="2200" dirty="0"/>
              <a:t>In-vitro fertilization</a:t>
            </a:r>
          </a:p>
          <a:p>
            <a:pPr marL="457200">
              <a:buFont typeface="Arial" panose="020B0604020202020204" pitchFamily="34" charset="0"/>
              <a:buChar char="•"/>
            </a:pPr>
            <a:r>
              <a:rPr lang="en-US" sz="2200" dirty="0"/>
              <a:t>Drugs, biological, and medical devices not approved by the Food and Drug Administration, unless part of formal clinical trial under an approved research program or when prescribed under a compassionate use exemption</a:t>
            </a:r>
          </a:p>
          <a:p>
            <a:pPr marL="457200">
              <a:buFont typeface="Arial" panose="020B0604020202020204" pitchFamily="34" charset="0"/>
              <a:buChar char="•"/>
            </a:pPr>
            <a:r>
              <a:rPr lang="en-US" sz="2200" dirty="0"/>
              <a:t>Inpatient hospital or outpatient care for a Veteran who is either a patient or inmate in an institution of another government agency, if that agency has a legal obligation to provide the care or services</a:t>
            </a:r>
          </a:p>
          <a:p>
            <a:pPr marL="457200">
              <a:buFont typeface="Arial" panose="020B0604020202020204" pitchFamily="34" charset="0"/>
              <a:buChar char="•"/>
            </a:pPr>
            <a:endParaRPr lang="en-US" sz="2400" dirty="0"/>
          </a:p>
          <a:p>
            <a:pPr marL="457200" indent="-342900">
              <a:buFont typeface="Arial" panose="020B0604020202020204" pitchFamily="34" charset="0"/>
              <a:buChar char="•"/>
            </a:pPr>
            <a:endParaRPr lang="en-US" sz="2400" dirty="0"/>
          </a:p>
        </p:txBody>
      </p:sp>
      <p:sp>
        <p:nvSpPr>
          <p:cNvPr id="4" name="Slide Number Placeholder 3"/>
          <p:cNvSpPr>
            <a:spLocks noGrp="1"/>
          </p:cNvSpPr>
          <p:nvPr>
            <p:ph type="sldNum" sz="quarter" idx="10"/>
          </p:nvPr>
        </p:nvSpPr>
        <p:spPr/>
        <p:txBody>
          <a:bodyPr/>
          <a:lstStyle/>
          <a:p>
            <a:fld id="{C9137D70-656E-428C-A8B9-89972A3F399D}" type="slidenum">
              <a:rPr lang="en-US" smtClean="0"/>
              <a:t>22</a:t>
            </a:fld>
            <a:endParaRPr lang="en-US"/>
          </a:p>
        </p:txBody>
      </p:sp>
    </p:spTree>
    <p:extLst>
      <p:ext uri="{BB962C8B-B14F-4D97-AF65-F5344CB8AC3E}">
        <p14:creationId xmlns:p14="http://schemas.microsoft.com/office/powerpoint/2010/main" val="2980279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Co-payments</a:t>
            </a:r>
          </a:p>
        </p:txBody>
      </p:sp>
      <p:sp>
        <p:nvSpPr>
          <p:cNvPr id="3" name="Content Placeholder 2"/>
          <p:cNvSpPr>
            <a:spLocks noGrp="1"/>
          </p:cNvSpPr>
          <p:nvPr>
            <p:ph idx="1"/>
          </p:nvPr>
        </p:nvSpPr>
        <p:spPr>
          <a:xfrm>
            <a:off x="457200" y="1752600"/>
            <a:ext cx="8382000" cy="4648200"/>
          </a:xfrm>
        </p:spPr>
        <p:txBody>
          <a:bodyPr>
            <a:normAutofit fontScale="92500" lnSpcReduction="20000"/>
          </a:bodyPr>
          <a:lstStyle/>
          <a:p>
            <a:pPr marL="0" indent="0">
              <a:buNone/>
            </a:pPr>
            <a:r>
              <a:rPr lang="en-US" sz="2200" dirty="0"/>
              <a:t>A co-payment (aka co-pay) is a fixed amount to be collected from Veterans for covered VA health care goods and services, such as medications and outpatient visits. The eligibility office will relay co-pay requirements to Veterans upon establishing care in the system. </a:t>
            </a:r>
            <a:br>
              <a:rPr lang="en-US" sz="2200" dirty="0"/>
            </a:br>
            <a:endParaRPr lang="en-US" sz="900" dirty="0"/>
          </a:p>
          <a:p>
            <a:pPr marL="0" indent="0">
              <a:buNone/>
            </a:pPr>
            <a:r>
              <a:rPr lang="en-US" sz="2200" dirty="0"/>
              <a:t>Many Veterans qualify for cost-free health care services and are not subject to co-pays. Common criteria for cost-free health care services include: </a:t>
            </a:r>
          </a:p>
          <a:p>
            <a:pPr lvl="1">
              <a:buFont typeface="Arial" panose="020B0604020202020204" pitchFamily="34" charset="0"/>
              <a:buChar char="•"/>
            </a:pPr>
            <a:r>
              <a:rPr lang="en-US" sz="2000" dirty="0"/>
              <a:t>Purple Heart recipient </a:t>
            </a:r>
          </a:p>
          <a:p>
            <a:pPr lvl="1">
              <a:buFont typeface="Arial" panose="020B0604020202020204" pitchFamily="34" charset="0"/>
              <a:buChar char="•"/>
            </a:pPr>
            <a:r>
              <a:rPr lang="en-US" sz="2000" dirty="0"/>
              <a:t>Former Prisoner of War (POW) Status</a:t>
            </a:r>
          </a:p>
          <a:p>
            <a:pPr lvl="1">
              <a:buFont typeface="Arial" panose="020B0604020202020204" pitchFamily="34" charset="0"/>
              <a:buChar char="•"/>
            </a:pPr>
            <a:r>
              <a:rPr lang="en-US" sz="2000" dirty="0"/>
              <a:t>50% or more Compensable VA service-connected disabilities</a:t>
            </a:r>
          </a:p>
          <a:p>
            <a:pPr lvl="1">
              <a:buFont typeface="Arial" panose="020B0604020202020204" pitchFamily="34" charset="0"/>
              <a:buChar char="•"/>
            </a:pPr>
            <a:r>
              <a:rPr lang="en-US" sz="2000" dirty="0"/>
              <a:t>Veterans deemed catastrophically disabled by a VA provider </a:t>
            </a:r>
          </a:p>
          <a:p>
            <a:pPr lvl="1">
              <a:buFont typeface="Arial" panose="020B0604020202020204" pitchFamily="34" charset="0"/>
              <a:buChar char="•"/>
            </a:pPr>
            <a:r>
              <a:rPr lang="en-US" sz="2000" dirty="0"/>
              <a:t>Veterans with income below the income threshold </a:t>
            </a:r>
          </a:p>
          <a:p>
            <a:pPr lvl="1">
              <a:buFont typeface="Arial" panose="020B0604020202020204" pitchFamily="34" charset="0"/>
              <a:buChar char="•"/>
            </a:pPr>
            <a:r>
              <a:rPr lang="en-US" sz="2000" dirty="0"/>
              <a:t>Other qualifying factors, including treatment related to their military service experience</a:t>
            </a:r>
          </a:p>
          <a:p>
            <a:pPr marL="57150" indent="0">
              <a:buNone/>
            </a:pPr>
            <a:r>
              <a:rPr lang="en-US" sz="2200" dirty="0"/>
              <a:t>An annual financial assessment should be completed by the Veteran to determine if (s)he qualifies for cost-free services.</a:t>
            </a:r>
          </a:p>
        </p:txBody>
      </p:sp>
      <p:sp>
        <p:nvSpPr>
          <p:cNvPr id="4" name="Slide Number Placeholder 3"/>
          <p:cNvSpPr>
            <a:spLocks noGrp="1"/>
          </p:cNvSpPr>
          <p:nvPr>
            <p:ph type="sldNum" sz="quarter" idx="10"/>
          </p:nvPr>
        </p:nvSpPr>
        <p:spPr/>
        <p:txBody>
          <a:bodyPr/>
          <a:lstStyle/>
          <a:p>
            <a:fld id="{C9137D70-656E-428C-A8B9-89972A3F399D}" type="slidenum">
              <a:rPr lang="en-US" smtClean="0"/>
              <a:t>23</a:t>
            </a:fld>
            <a:endParaRPr lang="en-US"/>
          </a:p>
        </p:txBody>
      </p:sp>
    </p:spTree>
    <p:extLst>
      <p:ext uri="{BB962C8B-B14F-4D97-AF65-F5344CB8AC3E}">
        <p14:creationId xmlns:p14="http://schemas.microsoft.com/office/powerpoint/2010/main" val="1011891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 y="15240"/>
            <a:ext cx="8305800" cy="1524000"/>
          </a:xfrm>
        </p:spPr>
        <p:txBody>
          <a:bodyPr>
            <a:normAutofit/>
          </a:bodyPr>
          <a:lstStyle/>
          <a:p>
            <a:r>
              <a:rPr lang="en-US" dirty="0"/>
              <a:t>Outpatient Services Co-pays</a:t>
            </a:r>
          </a:p>
        </p:txBody>
      </p:sp>
      <p:sp>
        <p:nvSpPr>
          <p:cNvPr id="3" name="Content Placeholder 2"/>
          <p:cNvSpPr>
            <a:spLocks noGrp="1"/>
          </p:cNvSpPr>
          <p:nvPr>
            <p:ph idx="1"/>
          </p:nvPr>
        </p:nvSpPr>
        <p:spPr>
          <a:xfrm>
            <a:off x="457200" y="1752600"/>
            <a:ext cx="8229600" cy="4525963"/>
          </a:xfrm>
        </p:spPr>
        <p:txBody>
          <a:bodyPr>
            <a:normAutofit/>
          </a:bodyPr>
          <a:lstStyle/>
          <a:p>
            <a:r>
              <a:rPr lang="en-US" sz="2000" dirty="0"/>
              <a:t>Primary Care Services – Those services provided by a primary care clinician.  </a:t>
            </a:r>
            <a:br>
              <a:rPr lang="en-US" sz="2000" dirty="0"/>
            </a:br>
            <a:r>
              <a:rPr lang="en-US" sz="2000" dirty="0"/>
              <a:t>		</a:t>
            </a:r>
            <a:r>
              <a:rPr lang="en-US" sz="2000" b="1" dirty="0"/>
              <a:t>Primary Care Co-pay = $15 </a:t>
            </a:r>
            <a:r>
              <a:rPr lang="en-US" sz="2000" dirty="0"/>
              <a:t>     </a:t>
            </a:r>
          </a:p>
          <a:p>
            <a:r>
              <a:rPr lang="en-US" sz="2000" dirty="0"/>
              <a:t>Specialty Care Services – In general, services delivered in a specialty outpatient clinic provided by specialty clinicians who are highly-specialized, narrowly-focused health care professionals.</a:t>
            </a:r>
            <a:br>
              <a:rPr lang="en-US" sz="2000" dirty="0"/>
            </a:br>
            <a:r>
              <a:rPr lang="en-US" sz="2000" dirty="0"/>
              <a:t>		</a:t>
            </a:r>
            <a:r>
              <a:rPr lang="en-US" sz="2000" b="1" dirty="0"/>
              <a:t>Specialty Care Co-pay = $50 </a:t>
            </a:r>
            <a:r>
              <a:rPr lang="en-US" sz="2000" dirty="0"/>
              <a:t> </a:t>
            </a:r>
          </a:p>
          <a:p>
            <a:pPr>
              <a:buFont typeface="Arial" panose="020B0604020202020204" pitchFamily="34" charset="0"/>
              <a:buChar char="•"/>
            </a:pPr>
            <a:r>
              <a:rPr lang="en-US" sz="2000" dirty="0"/>
              <a:t>There is no co-pay requirement for preventive services, such as screenings or immunizations</a:t>
            </a:r>
          </a:p>
          <a:p>
            <a:pPr>
              <a:buFont typeface="Arial" panose="020B0604020202020204" pitchFamily="34" charset="0"/>
              <a:buChar char="•"/>
            </a:pPr>
            <a:r>
              <a:rPr lang="en-US" sz="2000" dirty="0"/>
              <a:t>Veterans will only be subject to the highest applicable co-pay per day</a:t>
            </a:r>
            <a:br>
              <a:rPr lang="en-US" sz="2000" dirty="0"/>
            </a:br>
            <a:endParaRPr lang="en-US" sz="800" dirty="0"/>
          </a:p>
          <a:p>
            <a:pPr marL="400050" lvl="1" indent="0">
              <a:buNone/>
            </a:pPr>
            <a:r>
              <a:rPr lang="en-US" sz="1800" dirty="0"/>
              <a:t>Example: A Veteran sees her Primary Care Provider in the morning and sees a Dermatologist in the afternoon.  She will be charged $50 for the co-pay for Specialty Care, but not the $15 for Primary Care.</a:t>
            </a:r>
          </a:p>
          <a:p>
            <a:pPr>
              <a:buNone/>
            </a:pPr>
            <a:endParaRPr lang="en-US" sz="2000" dirty="0"/>
          </a:p>
        </p:txBody>
      </p:sp>
      <p:sp>
        <p:nvSpPr>
          <p:cNvPr id="4" name="Slide Number Placeholder 3"/>
          <p:cNvSpPr>
            <a:spLocks noGrp="1"/>
          </p:cNvSpPr>
          <p:nvPr>
            <p:ph type="sldNum" sz="quarter" idx="10"/>
          </p:nvPr>
        </p:nvSpPr>
        <p:spPr/>
        <p:txBody>
          <a:bodyPr/>
          <a:lstStyle/>
          <a:p>
            <a:fld id="{C9137D70-656E-428C-A8B9-89972A3F399D}" type="slidenum">
              <a:rPr lang="en-US" smtClean="0"/>
              <a:t>24</a:t>
            </a:fld>
            <a:endParaRPr lang="en-US"/>
          </a:p>
        </p:txBody>
      </p:sp>
    </p:spTree>
    <p:extLst>
      <p:ext uri="{BB962C8B-B14F-4D97-AF65-F5344CB8AC3E}">
        <p14:creationId xmlns:p14="http://schemas.microsoft.com/office/powerpoint/2010/main" val="1352363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normAutofit/>
          </a:bodyPr>
          <a:lstStyle/>
          <a:p>
            <a:r>
              <a:rPr lang="en-US" dirty="0"/>
              <a:t>Pharmacy Services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000" b="1" dirty="0"/>
              <a:t>VA Formulary List</a:t>
            </a:r>
          </a:p>
          <a:p>
            <a:pPr lvl="1">
              <a:buFont typeface="Courier New" panose="02070309020205020404" pitchFamily="49" charset="0"/>
              <a:buChar char="o"/>
            </a:pPr>
            <a:r>
              <a:rPr lang="en-US" sz="2000" dirty="0"/>
              <a:t>A comprehensive medication list that is always in stock in all VAs</a:t>
            </a:r>
          </a:p>
          <a:p>
            <a:pPr marL="395478" indent="-285750">
              <a:buFont typeface="Arial" panose="020B0604020202020204" pitchFamily="34" charset="0"/>
              <a:buChar char="•"/>
            </a:pPr>
            <a:endParaRPr lang="en-US" sz="2000" dirty="0"/>
          </a:p>
          <a:p>
            <a:pPr>
              <a:buFont typeface="Arial" panose="020B0604020202020204" pitchFamily="34" charset="0"/>
              <a:buChar char="•"/>
            </a:pPr>
            <a:r>
              <a:rPr lang="en-US" sz="2000" b="1" dirty="0"/>
              <a:t>VA Non-formulary Medications</a:t>
            </a:r>
          </a:p>
          <a:p>
            <a:pPr lvl="1">
              <a:buFont typeface="Courier New" panose="02070309020205020404" pitchFamily="49" charset="0"/>
              <a:buChar char="o"/>
            </a:pPr>
            <a:r>
              <a:rPr lang="en-US" sz="2000" dirty="0"/>
              <a:t>Medications that are not normally in stock</a:t>
            </a:r>
          </a:p>
          <a:p>
            <a:pPr lvl="1">
              <a:buFont typeface="Courier New" panose="02070309020205020404" pitchFamily="49" charset="0"/>
              <a:buChar char="o"/>
            </a:pPr>
            <a:r>
              <a:rPr lang="en-US" sz="2000" dirty="0"/>
              <a:t>Primary care providers can special order</a:t>
            </a:r>
          </a:p>
        </p:txBody>
      </p:sp>
      <p:sp>
        <p:nvSpPr>
          <p:cNvPr id="4" name="Slide Number Placeholder 3"/>
          <p:cNvSpPr>
            <a:spLocks noGrp="1"/>
          </p:cNvSpPr>
          <p:nvPr>
            <p:ph type="sldNum" sz="quarter" idx="10"/>
          </p:nvPr>
        </p:nvSpPr>
        <p:spPr/>
        <p:txBody>
          <a:bodyPr/>
          <a:lstStyle/>
          <a:p>
            <a:fld id="{C9137D70-656E-428C-A8B9-89972A3F399D}" type="slidenum">
              <a:rPr lang="en-US" smtClean="0"/>
              <a:t>25</a:t>
            </a:fld>
            <a:endParaRPr lang="en-US"/>
          </a:p>
        </p:txBody>
      </p:sp>
    </p:spTree>
    <p:extLst>
      <p:ext uri="{BB962C8B-B14F-4D97-AF65-F5344CB8AC3E}">
        <p14:creationId xmlns:p14="http://schemas.microsoft.com/office/powerpoint/2010/main" val="63546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dirty="0"/>
              <a:t>Medication Co-pays</a:t>
            </a:r>
          </a:p>
        </p:txBody>
      </p:sp>
      <p:sp>
        <p:nvSpPr>
          <p:cNvPr id="3" name="Content Placeholder 2"/>
          <p:cNvSpPr>
            <a:spLocks noGrp="1"/>
          </p:cNvSpPr>
          <p:nvPr>
            <p:ph idx="1"/>
          </p:nvPr>
        </p:nvSpPr>
        <p:spPr>
          <a:xfrm>
            <a:off x="457200" y="1752600"/>
            <a:ext cx="8229600" cy="4572000"/>
          </a:xfrm>
        </p:spPr>
        <p:txBody>
          <a:bodyPr>
            <a:noAutofit/>
          </a:bodyPr>
          <a:lstStyle/>
          <a:p>
            <a:pPr>
              <a:buFont typeface="Arial" panose="020B0604020202020204" pitchFamily="34" charset="0"/>
              <a:buChar char="•"/>
            </a:pPr>
            <a:r>
              <a:rPr lang="en-US" dirty="0"/>
              <a:t>Veterans in Priority Group 1 receive free medication</a:t>
            </a:r>
          </a:p>
          <a:p>
            <a:pPr>
              <a:buFont typeface="Arial" panose="020B0604020202020204" pitchFamily="34" charset="0"/>
              <a:buChar char="•"/>
            </a:pPr>
            <a:r>
              <a:rPr lang="en-US" dirty="0"/>
              <a:t>Veterans in Priority Groups 2-8:</a:t>
            </a:r>
          </a:p>
          <a:p>
            <a:pPr lvl="1">
              <a:buFont typeface="Arial" panose="020B0604020202020204" pitchFamily="34" charset="0"/>
              <a:buChar char="•"/>
            </a:pPr>
            <a:r>
              <a:rPr lang="en-US" sz="1800" dirty="0"/>
              <a:t>Are required to pay for each 30-day or less supply of medication for treatment of nonservice-connected condition (unless otherwise exempt)</a:t>
            </a:r>
          </a:p>
          <a:p>
            <a:pPr lvl="1">
              <a:buFont typeface="Arial" panose="020B0604020202020204" pitchFamily="34" charset="0"/>
              <a:buChar char="•"/>
            </a:pPr>
            <a:r>
              <a:rPr lang="en-US" sz="1800" dirty="0"/>
              <a:t>Are subject to the following copayments:</a:t>
            </a:r>
          </a:p>
          <a:p>
            <a:pPr lvl="1">
              <a:buFont typeface="Arial" panose="020B0604020202020204" pitchFamily="34" charset="0"/>
              <a:buChar char="•"/>
            </a:pPr>
            <a:endParaRPr lang="en-US" sz="1800" dirty="0"/>
          </a:p>
          <a:p>
            <a:pPr lvl="1">
              <a:buFont typeface="Arial" panose="020B0604020202020204" pitchFamily="34" charset="0"/>
              <a:buChar char="•"/>
            </a:pPr>
            <a:endParaRPr lang="en-US" sz="1800" dirty="0"/>
          </a:p>
          <a:p>
            <a:pPr lvl="1">
              <a:buFont typeface="Arial" panose="020B0604020202020204" pitchFamily="34" charset="0"/>
              <a:buChar char="•"/>
            </a:pPr>
            <a:endParaRPr lang="en-US" sz="1800" dirty="0"/>
          </a:p>
          <a:p>
            <a:pPr lvl="1">
              <a:buFont typeface="Arial" panose="020B0604020202020204" pitchFamily="34" charset="0"/>
              <a:buChar char="•"/>
            </a:pPr>
            <a:endParaRPr lang="en-US" sz="1800" dirty="0"/>
          </a:p>
          <a:p>
            <a:pPr lvl="1">
              <a:buFont typeface="Arial" panose="020B0604020202020204" pitchFamily="34" charset="0"/>
              <a:buChar char="•"/>
            </a:pPr>
            <a:endParaRPr lang="en-US" sz="1800" dirty="0"/>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Have a $700 medication copayment cap</a:t>
            </a:r>
          </a:p>
          <a:p>
            <a:pPr marL="0" indent="0">
              <a:buNone/>
            </a:pPr>
            <a:r>
              <a:rPr lang="en-US" dirty="0"/>
              <a:t>For the most current co-pay and medication tier information visit the Health Benefits website at </a:t>
            </a:r>
            <a:r>
              <a:rPr lang="en-US" dirty="0">
                <a:hlinkClick r:id="rId2"/>
              </a:rPr>
              <a:t>https://www.va.gov/healthbenefits/cost/copay_rates.asp</a:t>
            </a:r>
            <a:endParaRPr lang="en-US" dirty="0"/>
          </a:p>
        </p:txBody>
      </p:sp>
      <p:sp>
        <p:nvSpPr>
          <p:cNvPr id="4" name="Slide Number Placeholder 3"/>
          <p:cNvSpPr>
            <a:spLocks noGrp="1"/>
          </p:cNvSpPr>
          <p:nvPr>
            <p:ph type="sldNum" sz="quarter" idx="10"/>
          </p:nvPr>
        </p:nvSpPr>
        <p:spPr/>
        <p:txBody>
          <a:bodyPr/>
          <a:lstStyle/>
          <a:p>
            <a:fld id="{C9137D70-656E-428C-A8B9-89972A3F399D}" type="slidenum">
              <a:rPr lang="en-US" smtClean="0"/>
              <a:t>26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037754184"/>
              </p:ext>
            </p:extLst>
          </p:nvPr>
        </p:nvGraphicFramePr>
        <p:xfrm>
          <a:off x="762000" y="3489960"/>
          <a:ext cx="8077200" cy="1691640"/>
        </p:xfrm>
        <a:graphic>
          <a:graphicData uri="http://schemas.openxmlformats.org/drawingml/2006/table">
            <a:tbl>
              <a:tblPr firstRow="1" bandRow="1">
                <a:tableStyleId>{5C22544A-7EE6-4342-B048-85BDC9FD1C3A}</a:tableStyleId>
              </a:tblPr>
              <a:tblGrid>
                <a:gridCol w="448360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155192">
                  <a:extLst>
                    <a:ext uri="{9D8B030D-6E8A-4147-A177-3AD203B41FA5}">
                      <a16:colId xmlns:a16="http://schemas.microsoft.com/office/drawing/2014/main" val="20003"/>
                    </a:ext>
                  </a:extLst>
                </a:gridCol>
              </a:tblGrid>
              <a:tr h="370840">
                <a:tc>
                  <a:txBody>
                    <a:bodyPr/>
                    <a:lstStyle/>
                    <a:p>
                      <a:pPr algn="ctr"/>
                      <a:r>
                        <a:rPr lang="en-US" sz="1600" dirty="0"/>
                        <a:t>Outpatient Medication Tier</a:t>
                      </a:r>
                    </a:p>
                  </a:txBody>
                  <a:tcPr anchor="b"/>
                </a:tc>
                <a:tc>
                  <a:txBody>
                    <a:bodyPr/>
                    <a:lstStyle/>
                    <a:p>
                      <a:pPr algn="ctr"/>
                      <a:r>
                        <a:rPr lang="en-US" sz="1600" dirty="0"/>
                        <a:t>1-30 </a:t>
                      </a:r>
                      <a:br>
                        <a:rPr lang="en-US" sz="1600" dirty="0"/>
                      </a:br>
                      <a:r>
                        <a:rPr lang="en-US" sz="1600" dirty="0"/>
                        <a:t>Day</a:t>
                      </a:r>
                      <a:r>
                        <a:rPr lang="en-US" sz="1600" baseline="0" dirty="0"/>
                        <a:t> Supply</a:t>
                      </a:r>
                      <a:endParaRPr lang="en-US" sz="1600" dirty="0"/>
                    </a:p>
                  </a:txBody>
                  <a:tcPr anchor="b"/>
                </a:tc>
                <a:tc>
                  <a:txBody>
                    <a:bodyPr/>
                    <a:lstStyle/>
                    <a:p>
                      <a:pPr algn="ctr"/>
                      <a:r>
                        <a:rPr lang="en-US" sz="1600" dirty="0"/>
                        <a:t>31-60 </a:t>
                      </a:r>
                      <a:br>
                        <a:rPr lang="en-US" sz="1600" dirty="0"/>
                      </a:br>
                      <a:r>
                        <a:rPr lang="en-US" sz="1600" dirty="0"/>
                        <a:t>Day Supply</a:t>
                      </a:r>
                    </a:p>
                  </a:txBody>
                  <a:tcPr anchor="b"/>
                </a:tc>
                <a:tc>
                  <a:txBody>
                    <a:bodyPr/>
                    <a:lstStyle/>
                    <a:p>
                      <a:pPr algn="ctr"/>
                      <a:r>
                        <a:rPr lang="en-US" sz="1600" dirty="0"/>
                        <a:t>61-90 </a:t>
                      </a:r>
                      <a:br>
                        <a:rPr lang="en-US" sz="1600" dirty="0"/>
                      </a:br>
                      <a:r>
                        <a:rPr lang="en-US" sz="1600" dirty="0"/>
                        <a:t>Day Supply</a:t>
                      </a:r>
                    </a:p>
                  </a:txBody>
                  <a:tcPr anchor="b"/>
                </a:tc>
                <a:extLst>
                  <a:ext uri="{0D108BD9-81ED-4DB2-BD59-A6C34878D82A}">
                    <a16:rowId xmlns:a16="http://schemas.microsoft.com/office/drawing/2014/main" val="10000"/>
                  </a:ext>
                </a:extLst>
              </a:tr>
              <a:tr h="370840">
                <a:tc>
                  <a:txBody>
                    <a:bodyPr/>
                    <a:lstStyle/>
                    <a:p>
                      <a:r>
                        <a:rPr lang="en-US" sz="1600" dirty="0"/>
                        <a:t>Tier 1 (Preferred Generics)</a:t>
                      </a:r>
                    </a:p>
                  </a:txBody>
                  <a:tcPr/>
                </a:tc>
                <a:tc>
                  <a:txBody>
                    <a:bodyPr/>
                    <a:lstStyle/>
                    <a:p>
                      <a:pPr algn="ctr"/>
                      <a:r>
                        <a:rPr lang="en-US" sz="1600" dirty="0"/>
                        <a:t>$5 Copay</a:t>
                      </a:r>
                    </a:p>
                  </a:txBody>
                  <a:tcPr/>
                </a:tc>
                <a:tc>
                  <a:txBody>
                    <a:bodyPr/>
                    <a:lstStyle/>
                    <a:p>
                      <a:pPr algn="ctr"/>
                      <a:r>
                        <a:rPr lang="en-US" sz="1600" dirty="0"/>
                        <a:t>$8</a:t>
                      </a:r>
                      <a:r>
                        <a:rPr lang="en-US" sz="1600" baseline="0" dirty="0"/>
                        <a:t> </a:t>
                      </a:r>
                      <a:r>
                        <a:rPr lang="en-US" sz="1600" dirty="0"/>
                        <a:t>Copay</a:t>
                      </a:r>
                    </a:p>
                  </a:txBody>
                  <a:tcPr/>
                </a:tc>
                <a:tc>
                  <a:txBody>
                    <a:bodyPr/>
                    <a:lstStyle/>
                    <a:p>
                      <a:pPr algn="ctr"/>
                      <a:r>
                        <a:rPr lang="en-US" sz="1600" dirty="0"/>
                        <a:t>$11 Copay</a:t>
                      </a:r>
                    </a:p>
                  </a:txBody>
                  <a:tcPr/>
                </a:tc>
                <a:extLst>
                  <a:ext uri="{0D108BD9-81ED-4DB2-BD59-A6C34878D82A}">
                    <a16:rowId xmlns:a16="http://schemas.microsoft.com/office/drawing/2014/main" val="10001"/>
                  </a:ext>
                </a:extLst>
              </a:tr>
              <a:tr h="370840">
                <a:tc>
                  <a:txBody>
                    <a:bodyPr/>
                    <a:lstStyle/>
                    <a:p>
                      <a:r>
                        <a:rPr lang="en-US" sz="1600" dirty="0"/>
                        <a:t>Tier 2 (Non-Preferred Generics and some OTCs) </a:t>
                      </a:r>
                    </a:p>
                  </a:txBody>
                  <a:tcPr/>
                </a:tc>
                <a:tc>
                  <a:txBody>
                    <a:bodyPr/>
                    <a:lstStyle/>
                    <a:p>
                      <a:pPr algn="ctr"/>
                      <a:r>
                        <a:rPr lang="en-US" sz="1600" dirty="0"/>
                        <a:t>$10</a:t>
                      </a:r>
                      <a:r>
                        <a:rPr lang="en-US" sz="1600" baseline="0" dirty="0"/>
                        <a:t> Copay</a:t>
                      </a:r>
                      <a:endParaRPr lang="en-US" sz="1600" dirty="0"/>
                    </a:p>
                  </a:txBody>
                  <a:tcPr/>
                </a:tc>
                <a:tc>
                  <a:txBody>
                    <a:bodyPr/>
                    <a:lstStyle/>
                    <a:p>
                      <a:pPr algn="ctr"/>
                      <a:r>
                        <a:rPr lang="en-US" sz="1600" dirty="0"/>
                        <a:t>$16</a:t>
                      </a:r>
                      <a:r>
                        <a:rPr lang="en-US" sz="1600" baseline="0" dirty="0"/>
                        <a:t> Copay</a:t>
                      </a:r>
                      <a:endParaRPr lang="en-US" sz="1600" dirty="0"/>
                    </a:p>
                  </a:txBody>
                  <a:tcPr/>
                </a:tc>
                <a:tc>
                  <a:txBody>
                    <a:bodyPr/>
                    <a:lstStyle/>
                    <a:p>
                      <a:pPr algn="ctr"/>
                      <a:r>
                        <a:rPr lang="en-US" sz="1600" dirty="0"/>
                        <a:t>$22</a:t>
                      </a:r>
                      <a:r>
                        <a:rPr lang="en-US" sz="1600" baseline="0" dirty="0"/>
                        <a:t> Copay</a:t>
                      </a:r>
                      <a:endParaRPr lang="en-US" sz="1600" dirty="0"/>
                    </a:p>
                  </a:txBody>
                  <a:tcPr/>
                </a:tc>
                <a:extLst>
                  <a:ext uri="{0D108BD9-81ED-4DB2-BD59-A6C34878D82A}">
                    <a16:rowId xmlns:a16="http://schemas.microsoft.com/office/drawing/2014/main" val="10002"/>
                  </a:ext>
                </a:extLst>
              </a:tr>
              <a:tr h="370840">
                <a:tc>
                  <a:txBody>
                    <a:bodyPr/>
                    <a:lstStyle/>
                    <a:p>
                      <a:r>
                        <a:rPr lang="en-US" sz="1600" dirty="0"/>
                        <a:t>Tier 3 (Brand Name) </a:t>
                      </a:r>
                    </a:p>
                  </a:txBody>
                  <a:tcPr/>
                </a:tc>
                <a:tc>
                  <a:txBody>
                    <a:bodyPr/>
                    <a:lstStyle/>
                    <a:p>
                      <a:pPr algn="ctr"/>
                      <a:r>
                        <a:rPr lang="en-US" sz="1600" dirty="0"/>
                        <a:t>$15</a:t>
                      </a:r>
                      <a:r>
                        <a:rPr lang="en-US" sz="1600" baseline="0" dirty="0"/>
                        <a:t> Copay</a:t>
                      </a:r>
                      <a:endParaRPr lang="en-US" sz="1600" dirty="0"/>
                    </a:p>
                  </a:txBody>
                  <a:tcPr/>
                </a:tc>
                <a:tc>
                  <a:txBody>
                    <a:bodyPr/>
                    <a:lstStyle/>
                    <a:p>
                      <a:pPr algn="ctr"/>
                      <a:r>
                        <a:rPr lang="en-US" sz="1600" dirty="0"/>
                        <a:t>$24</a:t>
                      </a:r>
                      <a:r>
                        <a:rPr lang="en-US" sz="1600" baseline="0" dirty="0"/>
                        <a:t> Copay</a:t>
                      </a:r>
                      <a:endParaRPr lang="en-US" sz="1600" dirty="0"/>
                    </a:p>
                  </a:txBody>
                  <a:tcPr/>
                </a:tc>
                <a:tc>
                  <a:txBody>
                    <a:bodyPr/>
                    <a:lstStyle/>
                    <a:p>
                      <a:pPr algn="ctr"/>
                      <a:r>
                        <a:rPr lang="en-US" sz="1600" dirty="0"/>
                        <a:t>$33</a:t>
                      </a:r>
                      <a:r>
                        <a:rPr lang="en-US" sz="1600" baseline="0" dirty="0"/>
                        <a:t> Copay</a:t>
                      </a: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8477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dirty="0"/>
              <a:t>Dental Eligibility</a:t>
            </a:r>
          </a:p>
        </p:txBody>
      </p:sp>
      <p:sp>
        <p:nvSpPr>
          <p:cNvPr id="3" name="Content Placeholder 2"/>
          <p:cNvSpPr>
            <a:spLocks noGrp="1"/>
          </p:cNvSpPr>
          <p:nvPr>
            <p:ph idx="1"/>
          </p:nvPr>
        </p:nvSpPr>
        <p:spPr/>
        <p:txBody>
          <a:bodyPr>
            <a:normAutofit/>
          </a:bodyPr>
          <a:lstStyle/>
          <a:p>
            <a:pPr marL="0" indent="0">
              <a:buNone/>
            </a:pPr>
            <a:r>
              <a:rPr lang="en-US" sz="2400" dirty="0"/>
              <a:t>Veterans may be eligible for dental benefits if they are:</a:t>
            </a:r>
          </a:p>
          <a:p>
            <a:pPr>
              <a:buFont typeface="Arial" panose="020B0604020202020204" pitchFamily="34" charset="0"/>
              <a:buChar char="•"/>
            </a:pPr>
            <a:r>
              <a:rPr lang="en-US" sz="2400" dirty="0"/>
              <a:t>Service Connected at 100% and the Veteran is determined VA Unemployable</a:t>
            </a:r>
          </a:p>
          <a:p>
            <a:pPr>
              <a:buFont typeface="Arial" panose="020B0604020202020204" pitchFamily="34" charset="0"/>
              <a:buChar char="•"/>
            </a:pPr>
            <a:r>
              <a:rPr lang="en-US" sz="2400" dirty="0"/>
              <a:t>Service Connected for a dental condition</a:t>
            </a:r>
          </a:p>
          <a:p>
            <a:pPr>
              <a:buFont typeface="Arial" panose="020B0604020202020204" pitchFamily="34" charset="0"/>
              <a:buChar char="•"/>
            </a:pPr>
            <a:r>
              <a:rPr lang="en-US" sz="2400" dirty="0"/>
              <a:t>A former Prisoner of War (POW)</a:t>
            </a:r>
          </a:p>
          <a:p>
            <a:pPr>
              <a:buFont typeface="Arial" panose="020B0604020202020204" pitchFamily="34" charset="0"/>
              <a:buChar char="•"/>
            </a:pPr>
            <a:r>
              <a:rPr lang="en-US" sz="2400" dirty="0"/>
              <a:t>Within 180 days of discharge, if indicated on DD214</a:t>
            </a:r>
          </a:p>
          <a:p>
            <a:pPr>
              <a:buFont typeface="Arial" panose="020B0604020202020204" pitchFamily="34" charset="0"/>
              <a:buChar char="•"/>
            </a:pPr>
            <a:r>
              <a:rPr lang="en-US" sz="2400" dirty="0"/>
              <a:t>Homeless</a:t>
            </a:r>
          </a:p>
          <a:p>
            <a:pPr>
              <a:buFont typeface="Arial" panose="020B0604020202020204" pitchFamily="34" charset="0"/>
              <a:buChar char="•"/>
            </a:pPr>
            <a:r>
              <a:rPr lang="en-US" sz="2400" dirty="0"/>
              <a:t>Enrolled in Vocational Rehabilitation</a:t>
            </a:r>
          </a:p>
        </p:txBody>
      </p:sp>
      <p:sp>
        <p:nvSpPr>
          <p:cNvPr id="4" name="Slide Number Placeholder 3"/>
          <p:cNvSpPr>
            <a:spLocks noGrp="1"/>
          </p:cNvSpPr>
          <p:nvPr>
            <p:ph type="sldNum" sz="quarter" idx="10"/>
          </p:nvPr>
        </p:nvSpPr>
        <p:spPr/>
        <p:txBody>
          <a:bodyPr/>
          <a:lstStyle/>
          <a:p>
            <a:fld id="{C9137D70-656E-428C-A8B9-89972A3F399D}" type="slidenum">
              <a:rPr lang="en-US" smtClean="0"/>
              <a:t>27</a:t>
            </a:fld>
            <a:endParaRPr lang="en-US"/>
          </a:p>
        </p:txBody>
      </p:sp>
    </p:spTree>
    <p:extLst>
      <p:ext uri="{BB962C8B-B14F-4D97-AF65-F5344CB8AC3E}">
        <p14:creationId xmlns:p14="http://schemas.microsoft.com/office/powerpoint/2010/main" val="4230907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normAutofit/>
          </a:bodyPr>
          <a:lstStyle/>
          <a:p>
            <a:r>
              <a:rPr lang="en-US" dirty="0"/>
              <a:t>Financial or Medical Hardship</a:t>
            </a:r>
          </a:p>
        </p:txBody>
      </p:sp>
      <p:sp>
        <p:nvSpPr>
          <p:cNvPr id="3" name="Content Placeholder 2"/>
          <p:cNvSpPr>
            <a:spLocks noGrp="1"/>
          </p:cNvSpPr>
          <p:nvPr>
            <p:ph idx="1"/>
          </p:nvPr>
        </p:nvSpPr>
        <p:spPr/>
        <p:txBody>
          <a:bodyPr>
            <a:normAutofit/>
          </a:bodyPr>
          <a:lstStyle/>
          <a:p>
            <a:pPr marL="0" indent="0">
              <a:buNone/>
            </a:pPr>
            <a:r>
              <a:rPr lang="en-US" sz="2400" dirty="0"/>
              <a:t>Veterans may be eligible for VA assistance due to:</a:t>
            </a:r>
          </a:p>
          <a:p>
            <a:r>
              <a:rPr lang="en-US" sz="2400" dirty="0"/>
              <a:t>Financial distress</a:t>
            </a:r>
          </a:p>
          <a:p>
            <a:r>
              <a:rPr lang="en-US" sz="2400" dirty="0"/>
              <a:t>Struggling to pay VA copays</a:t>
            </a:r>
          </a:p>
          <a:p>
            <a:r>
              <a:rPr lang="en-US" sz="2400" dirty="0"/>
              <a:t>Loss of job or experienced a significant decrease in household income</a:t>
            </a:r>
          </a:p>
          <a:p>
            <a:pPr lvl="1">
              <a:buFont typeface="Courier New" panose="02070309020205020404" pitchFamily="49" charset="0"/>
              <a:buChar char="o"/>
            </a:pPr>
            <a:r>
              <a:rPr lang="en-US" sz="2200" dirty="0"/>
              <a:t>Veteran’s current year income is substantially reduced from the prior year</a:t>
            </a:r>
          </a:p>
          <a:p>
            <a:pPr lvl="1">
              <a:buFont typeface="Courier New" panose="02070309020205020404" pitchFamily="49" charset="0"/>
              <a:buChar char="o"/>
            </a:pPr>
            <a:r>
              <a:rPr lang="en-US" sz="2200" dirty="0"/>
              <a:t>Loss of employment, sudden decrease in income or increases in out-of-pocket Veteran or family health care expenses, factor into VA’s hardship determination</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p:txBody>
      </p:sp>
      <p:sp>
        <p:nvSpPr>
          <p:cNvPr id="4" name="Slide Number Placeholder 3"/>
          <p:cNvSpPr>
            <a:spLocks noGrp="1"/>
          </p:cNvSpPr>
          <p:nvPr>
            <p:ph type="sldNum" sz="quarter" idx="10"/>
          </p:nvPr>
        </p:nvSpPr>
        <p:spPr/>
        <p:txBody>
          <a:bodyPr/>
          <a:lstStyle/>
          <a:p>
            <a:fld id="{C9137D70-656E-428C-A8B9-89972A3F399D}" type="slidenum">
              <a:rPr lang="en-US" smtClean="0"/>
              <a:t>28</a:t>
            </a:fld>
            <a:endParaRPr lang="en-US"/>
          </a:p>
        </p:txBody>
      </p:sp>
    </p:spTree>
    <p:extLst>
      <p:ext uri="{BB962C8B-B14F-4D97-AF65-F5344CB8AC3E}">
        <p14:creationId xmlns:p14="http://schemas.microsoft.com/office/powerpoint/2010/main" val="4256694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1144"/>
          </a:xfrm>
        </p:spPr>
        <p:txBody>
          <a:bodyPr>
            <a:normAutofit/>
          </a:bodyPr>
          <a:lstStyle/>
          <a:p>
            <a:r>
              <a:rPr lang="en-US" dirty="0"/>
              <a:t>MEANS Test</a:t>
            </a:r>
          </a:p>
        </p:txBody>
      </p:sp>
      <p:sp>
        <p:nvSpPr>
          <p:cNvPr id="4" name="Content Placeholder 3"/>
          <p:cNvSpPr>
            <a:spLocks noGrp="1"/>
          </p:cNvSpPr>
          <p:nvPr>
            <p:ph idx="1"/>
          </p:nvPr>
        </p:nvSpPr>
        <p:spPr>
          <a:xfrm>
            <a:off x="457200" y="1600200"/>
            <a:ext cx="8229600" cy="5029200"/>
          </a:xfrm>
        </p:spPr>
        <p:txBody>
          <a:bodyPr>
            <a:normAutofit/>
          </a:bodyPr>
          <a:lstStyle/>
          <a:p>
            <a:pPr marL="114300" indent="0">
              <a:buNone/>
            </a:pPr>
            <a:endParaRPr lang="en-US" sz="2400" dirty="0">
              <a:solidFill>
                <a:schemeClr val="tx1"/>
              </a:solidFill>
            </a:endParaRPr>
          </a:p>
          <a:p>
            <a:pPr marL="114300" indent="0">
              <a:buNone/>
            </a:pPr>
            <a:endParaRPr lang="en-US" dirty="0">
              <a:solidFill>
                <a:schemeClr val="tx1"/>
              </a:solidFill>
            </a:endParaRPr>
          </a:p>
          <a:p>
            <a:pPr marL="0" lvl="0" indent="0">
              <a:buNone/>
            </a:pPr>
            <a:endParaRPr lang="en-US" dirty="0"/>
          </a:p>
        </p:txBody>
      </p:sp>
      <p:sp>
        <p:nvSpPr>
          <p:cNvPr id="5" name="Rectangle 4"/>
          <p:cNvSpPr/>
          <p:nvPr/>
        </p:nvSpPr>
        <p:spPr>
          <a:xfrm>
            <a:off x="304800" y="1905000"/>
            <a:ext cx="8534400" cy="1938992"/>
          </a:xfrm>
          <a:prstGeom prst="rect">
            <a:avLst/>
          </a:prstGeom>
        </p:spPr>
        <p:txBody>
          <a:bodyPr wrap="square">
            <a:spAutoFit/>
          </a:bodyPr>
          <a:lstStyle/>
          <a:p>
            <a:pPr marL="114300"/>
            <a:r>
              <a:rPr lang="en-US" sz="2400" dirty="0">
                <a:solidFill>
                  <a:prstClr val="black"/>
                </a:solidFill>
              </a:rPr>
              <a:t>The Financial Assessment is used to:</a:t>
            </a:r>
          </a:p>
          <a:p>
            <a:pPr marL="682625" indent="-342900">
              <a:buFont typeface="Arial" panose="020B0604020202020204" pitchFamily="34" charset="0"/>
              <a:buChar char="•"/>
            </a:pPr>
            <a:r>
              <a:rPr lang="en-US" sz="2400" dirty="0">
                <a:solidFill>
                  <a:prstClr val="black"/>
                </a:solidFill>
              </a:rPr>
              <a:t>Determine a Veteran’s ability to pay for medical care</a:t>
            </a:r>
          </a:p>
          <a:p>
            <a:pPr marL="682625" indent="-342900">
              <a:buFont typeface="Arial" panose="020B0604020202020204" pitchFamily="34" charset="0"/>
              <a:buChar char="•"/>
            </a:pPr>
            <a:r>
              <a:rPr lang="en-US" sz="2400" dirty="0">
                <a:solidFill>
                  <a:prstClr val="black"/>
                </a:solidFill>
              </a:rPr>
              <a:t>Establish eligibility for beneficiary travel </a:t>
            </a:r>
          </a:p>
          <a:p>
            <a:pPr marL="682625" indent="-342900">
              <a:buFont typeface="Arial" panose="020B0604020202020204" pitchFamily="34" charset="0"/>
              <a:buChar char="•"/>
            </a:pPr>
            <a:r>
              <a:rPr lang="en-US" sz="2400" dirty="0">
                <a:solidFill>
                  <a:prstClr val="black"/>
                </a:solidFill>
              </a:rPr>
              <a:t>Ensure that Veterans are assigned to the appropriate priority group</a:t>
            </a:r>
            <a:endParaRPr lang="en-US" sz="2800" dirty="0">
              <a:solidFill>
                <a:prstClr val="black"/>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28" y="4191000"/>
            <a:ext cx="7582959" cy="1371792"/>
          </a:xfrm>
          <a:prstGeom prst="rect">
            <a:avLst/>
          </a:prstGeom>
        </p:spPr>
      </p:pic>
      <p:sp>
        <p:nvSpPr>
          <p:cNvPr id="3" name="Slide Number Placeholder 2"/>
          <p:cNvSpPr>
            <a:spLocks noGrp="1"/>
          </p:cNvSpPr>
          <p:nvPr>
            <p:ph type="sldNum" sz="quarter" idx="10"/>
          </p:nvPr>
        </p:nvSpPr>
        <p:spPr/>
        <p:txBody>
          <a:bodyPr/>
          <a:lstStyle/>
          <a:p>
            <a:fld id="{C9137D70-656E-428C-A8B9-89972A3F399D}" type="slidenum">
              <a:rPr lang="en-US" smtClean="0"/>
              <a:t>29</a:t>
            </a:fld>
            <a:endParaRPr lang="en-US"/>
          </a:p>
        </p:txBody>
      </p:sp>
    </p:spTree>
    <p:extLst>
      <p:ext uri="{BB962C8B-B14F-4D97-AF65-F5344CB8AC3E}">
        <p14:creationId xmlns:p14="http://schemas.microsoft.com/office/powerpoint/2010/main" val="123548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normAutofit/>
          </a:bodyPr>
          <a:lstStyle/>
          <a:p>
            <a:r>
              <a:rPr lang="en-US" dirty="0"/>
              <a:t>How Veterans Apply for Benefits</a:t>
            </a:r>
          </a:p>
        </p:txBody>
      </p:sp>
      <p:sp>
        <p:nvSpPr>
          <p:cNvPr id="3" name="Content Placeholder 2"/>
          <p:cNvSpPr>
            <a:spLocks noGrp="1"/>
          </p:cNvSpPr>
          <p:nvPr>
            <p:ph idx="1"/>
          </p:nvPr>
        </p:nvSpPr>
        <p:spPr>
          <a:xfrm>
            <a:off x="304800" y="1832264"/>
            <a:ext cx="8382000" cy="4416136"/>
          </a:xfrm>
        </p:spPr>
        <p:txBody>
          <a:bodyPr>
            <a:normAutofit/>
          </a:bodyPr>
          <a:lstStyle/>
          <a:p>
            <a:pPr>
              <a:spcBef>
                <a:spcPts val="600"/>
              </a:spcBef>
              <a:spcAft>
                <a:spcPts val="600"/>
              </a:spcAft>
              <a:buFont typeface="Arial" panose="020B0604020202020204" pitchFamily="34" charset="0"/>
              <a:buChar char="•"/>
            </a:pPr>
            <a:r>
              <a:rPr lang="en-US" sz="2400" dirty="0"/>
              <a:t>VA encourages Veterans to submit information electronically via the eBenefits site</a:t>
            </a:r>
          </a:p>
          <a:p>
            <a:pPr>
              <a:spcBef>
                <a:spcPts val="600"/>
              </a:spcBef>
              <a:spcAft>
                <a:spcPts val="600"/>
              </a:spcAft>
              <a:buFont typeface="Arial" panose="020B0604020202020204" pitchFamily="34" charset="0"/>
              <a:buChar char="•"/>
            </a:pPr>
            <a:r>
              <a:rPr lang="en-US" sz="2400" dirty="0"/>
              <a:t>Veterans can also use the eBenefits site to access a full list of resources and services related to VA benefits</a:t>
            </a:r>
          </a:p>
          <a:p>
            <a:pPr marL="0" indent="0" algn="ctr">
              <a:spcBef>
                <a:spcPts val="600"/>
              </a:spcBef>
              <a:spcAft>
                <a:spcPts val="600"/>
              </a:spcAft>
              <a:buNone/>
            </a:pPr>
            <a:r>
              <a:rPr lang="en-US" sz="2400" dirty="0">
                <a:hlinkClick r:id="rId2"/>
              </a:rPr>
              <a:t>https://www.ebenefits.va.gov/ebenefits/homepage</a:t>
            </a:r>
            <a:endParaRPr lang="en-US" sz="2400" dirty="0"/>
          </a:p>
          <a:p>
            <a:pPr>
              <a:spcBef>
                <a:spcPts val="600"/>
              </a:spcBef>
              <a:spcAft>
                <a:spcPts val="600"/>
              </a:spcAft>
            </a:pPr>
            <a:r>
              <a:rPr lang="en-US" sz="2400" dirty="0"/>
              <a:t>Veterans can also apply for VA benefits in person</a:t>
            </a:r>
          </a:p>
          <a:p>
            <a:pPr>
              <a:spcBef>
                <a:spcPts val="600"/>
              </a:spcBef>
              <a:spcAft>
                <a:spcPts val="600"/>
              </a:spcAft>
            </a:pPr>
            <a:endParaRPr lang="en-US" sz="2400" dirty="0"/>
          </a:p>
        </p:txBody>
      </p:sp>
      <p:sp>
        <p:nvSpPr>
          <p:cNvPr id="4" name="Slide Number Placeholder 3"/>
          <p:cNvSpPr>
            <a:spLocks noGrp="1"/>
          </p:cNvSpPr>
          <p:nvPr>
            <p:ph type="sldNum" sz="quarter" idx="10"/>
          </p:nvPr>
        </p:nvSpPr>
        <p:spPr/>
        <p:txBody>
          <a:bodyPr/>
          <a:lstStyle/>
          <a:p>
            <a:fld id="{C9137D70-656E-428C-A8B9-89972A3F399D}" type="slidenum">
              <a:rPr lang="en-US" smtClean="0"/>
              <a:t>3</a:t>
            </a:fld>
            <a:endParaRPr lang="en-US"/>
          </a:p>
        </p:txBody>
      </p:sp>
    </p:spTree>
    <p:extLst>
      <p:ext uri="{BB962C8B-B14F-4D97-AF65-F5344CB8AC3E}">
        <p14:creationId xmlns:p14="http://schemas.microsoft.com/office/powerpoint/2010/main" val="2974519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1144"/>
          </a:xfrm>
        </p:spPr>
        <p:txBody>
          <a:bodyPr>
            <a:normAutofit/>
          </a:bodyPr>
          <a:lstStyle/>
          <a:p>
            <a:r>
              <a:rPr lang="en-US" dirty="0"/>
              <a:t>Knowledge Check</a:t>
            </a:r>
          </a:p>
        </p:txBody>
      </p:sp>
      <p:sp>
        <p:nvSpPr>
          <p:cNvPr id="3" name="Content Placeholder 2"/>
          <p:cNvSpPr>
            <a:spLocks noGrp="1"/>
          </p:cNvSpPr>
          <p:nvPr>
            <p:ph idx="1"/>
          </p:nvPr>
        </p:nvSpPr>
        <p:spPr/>
        <p:txBody>
          <a:bodyPr>
            <a:normAutofit/>
          </a:bodyPr>
          <a:lstStyle/>
          <a:p>
            <a:pPr marL="0" indent="0">
              <a:buNone/>
            </a:pPr>
            <a:r>
              <a:rPr lang="en-US" sz="2800" dirty="0"/>
              <a:t>A Vietnam war Veteran states (s)he is not service connected, but (s)he does not make enough money to afford healthcare.  What should (s)he do?</a:t>
            </a:r>
          </a:p>
        </p:txBody>
      </p:sp>
      <p:sp>
        <p:nvSpPr>
          <p:cNvPr id="4" name="Slide Number Placeholder 3"/>
          <p:cNvSpPr>
            <a:spLocks noGrp="1"/>
          </p:cNvSpPr>
          <p:nvPr>
            <p:ph type="sldNum" sz="quarter" idx="10"/>
          </p:nvPr>
        </p:nvSpPr>
        <p:spPr/>
        <p:txBody>
          <a:bodyPr/>
          <a:lstStyle/>
          <a:p>
            <a:fld id="{C9137D70-656E-428C-A8B9-89972A3F399D}" type="slidenum">
              <a:rPr lang="en-US" smtClean="0"/>
              <a:t>30</a:t>
            </a:fld>
            <a:endParaRPr lang="en-US"/>
          </a:p>
        </p:txBody>
      </p:sp>
    </p:spTree>
    <p:extLst>
      <p:ext uri="{BB962C8B-B14F-4D97-AF65-F5344CB8AC3E}">
        <p14:creationId xmlns:p14="http://schemas.microsoft.com/office/powerpoint/2010/main" val="1599819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8458200" cy="1371600"/>
          </a:xfrm>
        </p:spPr>
        <p:txBody>
          <a:bodyPr>
            <a:normAutofit/>
          </a:bodyPr>
          <a:lstStyle/>
          <a:p>
            <a:r>
              <a:rPr lang="en-US" dirty="0"/>
              <a:t>What about TRICARE and CHAMPVA?</a:t>
            </a:r>
          </a:p>
        </p:txBody>
      </p:sp>
      <p:sp>
        <p:nvSpPr>
          <p:cNvPr id="3" name="Content Placeholder 2"/>
          <p:cNvSpPr>
            <a:spLocks noGrp="1"/>
          </p:cNvSpPr>
          <p:nvPr>
            <p:ph idx="1"/>
          </p:nvPr>
        </p:nvSpPr>
        <p:spPr>
          <a:xfrm>
            <a:off x="228600" y="1752600"/>
            <a:ext cx="8382000" cy="4190513"/>
          </a:xfrm>
        </p:spPr>
        <p:txBody>
          <a:bodyPr>
            <a:normAutofit/>
          </a:bodyPr>
          <a:lstStyle/>
          <a:p>
            <a:pPr>
              <a:buFont typeface="Arial" panose="020B0604020202020204" pitchFamily="34" charset="0"/>
              <a:buChar char="•"/>
            </a:pPr>
            <a:r>
              <a:rPr lang="en-US" sz="2400" dirty="0"/>
              <a:t>Veterans may be dual-eligible for care under a combination of TRICARE and Veteran benefits</a:t>
            </a:r>
          </a:p>
          <a:p>
            <a:pPr lvl="1">
              <a:buFont typeface="Courier New" panose="02070309020205020404" pitchFamily="49" charset="0"/>
              <a:buChar char="o"/>
            </a:pPr>
            <a:r>
              <a:rPr lang="en-US" sz="2400" dirty="0"/>
              <a:t>If a Veteran’s insurance information lists TRICARE, ensure you validate whether the patient is using TRICARE or VA benefits for the visit</a:t>
            </a:r>
          </a:p>
          <a:p>
            <a:endParaRPr lang="en-US" sz="2400" dirty="0"/>
          </a:p>
          <a:p>
            <a:pPr>
              <a:buFont typeface="Arial" panose="020B0604020202020204" pitchFamily="34" charset="0"/>
              <a:buChar char="•"/>
            </a:pPr>
            <a:r>
              <a:rPr lang="en-US" sz="2400" dirty="0"/>
              <a:t>CHAMPVA program status varies by facility. Be sure to know the status of your local CHAMPVA program. </a:t>
            </a:r>
            <a:endParaRPr lang="en-US" sz="2400" dirty="0">
              <a:solidFill>
                <a:srgbClr val="7030A0"/>
              </a:solidFill>
            </a:endParaRPr>
          </a:p>
        </p:txBody>
      </p:sp>
      <p:sp>
        <p:nvSpPr>
          <p:cNvPr id="4" name="Slide Number Placeholder 3"/>
          <p:cNvSpPr>
            <a:spLocks noGrp="1"/>
          </p:cNvSpPr>
          <p:nvPr>
            <p:ph type="sldNum" sz="quarter" idx="10"/>
          </p:nvPr>
        </p:nvSpPr>
        <p:spPr/>
        <p:txBody>
          <a:bodyPr/>
          <a:lstStyle/>
          <a:p>
            <a:fld id="{C9137D70-656E-428C-A8B9-89972A3F399D}" type="slidenum">
              <a:rPr lang="en-US" smtClean="0"/>
              <a:t>31</a:t>
            </a:fld>
            <a:endParaRPr lang="en-US"/>
          </a:p>
        </p:txBody>
      </p:sp>
    </p:spTree>
    <p:extLst>
      <p:ext uri="{BB962C8B-B14F-4D97-AF65-F5344CB8AC3E}">
        <p14:creationId xmlns:p14="http://schemas.microsoft.com/office/powerpoint/2010/main" val="241970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598"/>
            <a:ext cx="8229600" cy="1173162"/>
          </a:xfrm>
        </p:spPr>
        <p:txBody>
          <a:bodyPr>
            <a:normAutofit/>
          </a:bodyPr>
          <a:lstStyle/>
          <a:p>
            <a:r>
              <a:rPr lang="en-US" dirty="0"/>
              <a:t>Covered VA Services</a:t>
            </a:r>
          </a:p>
        </p:txBody>
      </p:sp>
      <p:sp>
        <p:nvSpPr>
          <p:cNvPr id="3" name="Content Placeholder 2"/>
          <p:cNvSpPr>
            <a:spLocks noGrp="1"/>
          </p:cNvSpPr>
          <p:nvPr>
            <p:ph idx="1"/>
          </p:nvPr>
        </p:nvSpPr>
        <p:spPr>
          <a:xfrm>
            <a:off x="457200" y="1752600"/>
            <a:ext cx="8229600" cy="4190513"/>
          </a:xfrm>
        </p:spPr>
        <p:txBody>
          <a:bodyPr>
            <a:normAutofit/>
          </a:bodyPr>
          <a:lstStyle/>
          <a:p>
            <a:r>
              <a:rPr lang="en-US" sz="2000" dirty="0"/>
              <a:t>Primary Care Services</a:t>
            </a:r>
          </a:p>
          <a:p>
            <a:r>
              <a:rPr lang="en-US" sz="2000" dirty="0"/>
              <a:t>Inpatient Care Services</a:t>
            </a:r>
          </a:p>
          <a:p>
            <a:r>
              <a:rPr lang="en-US" sz="2000" dirty="0"/>
              <a:t>Ancillary Services</a:t>
            </a:r>
          </a:p>
          <a:p>
            <a:r>
              <a:rPr lang="en-US" sz="2000" dirty="0"/>
              <a:t>Specialty Care Services</a:t>
            </a:r>
          </a:p>
          <a:p>
            <a:r>
              <a:rPr lang="en-US" sz="2000" dirty="0"/>
              <a:t>Mental Health Care</a:t>
            </a:r>
          </a:p>
          <a:p>
            <a:r>
              <a:rPr lang="en-US" sz="2000" dirty="0"/>
              <a:t>Veteran's Crisis Line</a:t>
            </a:r>
          </a:p>
          <a:p>
            <a:r>
              <a:rPr lang="en-US" sz="2000" dirty="0"/>
              <a:t>Homeless Services</a:t>
            </a:r>
          </a:p>
          <a:p>
            <a:r>
              <a:rPr lang="en-US" sz="2000" dirty="0"/>
              <a:t>Woman’s Services</a:t>
            </a:r>
          </a:p>
          <a:p>
            <a:r>
              <a:rPr lang="en-US" sz="2000" dirty="0"/>
              <a:t>Transplant Services</a:t>
            </a:r>
          </a:p>
          <a:p>
            <a:r>
              <a:rPr lang="en-US" sz="2000" dirty="0"/>
              <a:t>Reproductive Services</a:t>
            </a:r>
          </a:p>
          <a:p>
            <a:r>
              <a:rPr lang="en-US" sz="2000" dirty="0"/>
              <a:t>Adoption Services</a:t>
            </a:r>
          </a:p>
        </p:txBody>
      </p:sp>
      <p:sp>
        <p:nvSpPr>
          <p:cNvPr id="4" name="Slide Number Placeholder 3"/>
          <p:cNvSpPr>
            <a:spLocks noGrp="1"/>
          </p:cNvSpPr>
          <p:nvPr>
            <p:ph type="sldNum" sz="quarter" idx="10"/>
          </p:nvPr>
        </p:nvSpPr>
        <p:spPr/>
        <p:txBody>
          <a:bodyPr/>
          <a:lstStyle/>
          <a:p>
            <a:fld id="{C9137D70-656E-428C-A8B9-89972A3F399D}" type="slidenum">
              <a:rPr lang="en-US" smtClean="0"/>
              <a:t>32</a:t>
            </a:fld>
            <a:endParaRPr lang="en-US"/>
          </a:p>
        </p:txBody>
      </p:sp>
    </p:spTree>
    <p:extLst>
      <p:ext uri="{BB962C8B-B14F-4D97-AF65-F5344CB8AC3E}">
        <p14:creationId xmlns:p14="http://schemas.microsoft.com/office/powerpoint/2010/main" val="1236952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219200"/>
          </a:xfrm>
        </p:spPr>
        <p:txBody>
          <a:bodyPr>
            <a:normAutofit/>
          </a:bodyPr>
          <a:lstStyle/>
          <a:p>
            <a:r>
              <a:rPr lang="en-US" dirty="0"/>
              <a:t>Veterans Health Identification Card (VHIC)</a:t>
            </a:r>
          </a:p>
        </p:txBody>
      </p:sp>
      <p:sp>
        <p:nvSpPr>
          <p:cNvPr id="3" name="Content Placeholder 2"/>
          <p:cNvSpPr>
            <a:spLocks noGrp="1"/>
          </p:cNvSpPr>
          <p:nvPr>
            <p:ph idx="1"/>
          </p:nvPr>
        </p:nvSpPr>
        <p:spPr>
          <a:xfrm>
            <a:off x="457200" y="1828801"/>
            <a:ext cx="8229600" cy="1676400"/>
          </a:xfrm>
        </p:spPr>
        <p:txBody>
          <a:bodyPr>
            <a:noAutofit/>
          </a:bodyPr>
          <a:lstStyle/>
          <a:p>
            <a:pPr>
              <a:buFont typeface="Arial" panose="020B0604020202020204" pitchFamily="34" charset="0"/>
              <a:buChar char="•"/>
            </a:pPr>
            <a:r>
              <a:rPr lang="en-US" sz="2400" dirty="0"/>
              <a:t>The VHIC is only for identification of those who are eligible/registered for health care and is used when Veterans check into appointments</a:t>
            </a:r>
          </a:p>
          <a:p>
            <a:pPr>
              <a:buFont typeface="Arial" panose="020B0604020202020204" pitchFamily="34" charset="0"/>
              <a:buChar char="•"/>
            </a:pPr>
            <a:r>
              <a:rPr lang="en-US" sz="2400" dirty="0"/>
              <a:t>The card is not an insurance</a:t>
            </a:r>
            <a:br>
              <a:rPr lang="en-US" sz="2400" dirty="0"/>
            </a:br>
            <a:r>
              <a:rPr lang="en-US" sz="2400" dirty="0"/>
              <a:t>card and does not </a:t>
            </a:r>
            <a:br>
              <a:rPr lang="en-US" sz="2400" dirty="0"/>
            </a:br>
            <a:r>
              <a:rPr lang="en-US" sz="2400" dirty="0"/>
              <a:t>authorize or pay </a:t>
            </a:r>
            <a:br>
              <a:rPr lang="en-US" sz="2400" dirty="0"/>
            </a:br>
            <a:r>
              <a:rPr lang="en-US" sz="2400" dirty="0"/>
              <a:t>for care at non-VA </a:t>
            </a:r>
            <a:br>
              <a:rPr lang="en-US" sz="2400" dirty="0"/>
            </a:br>
            <a:r>
              <a:rPr lang="en-US" sz="2400" dirty="0"/>
              <a:t>facilities</a:t>
            </a:r>
          </a:p>
        </p:txBody>
      </p:sp>
      <p:pic>
        <p:nvPicPr>
          <p:cNvPr id="4" name="Content Placeholder 3" descr="Graphic of a Veterans Identification Card (VIC)." title="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1628" y="3291840"/>
            <a:ext cx="4027572" cy="29718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fld id="{C9137D70-656E-428C-A8B9-89972A3F399D}" type="slidenum">
              <a:rPr lang="en-US" smtClean="0"/>
              <a:t>33</a:t>
            </a:fld>
            <a:endParaRPr lang="en-US"/>
          </a:p>
        </p:txBody>
      </p:sp>
    </p:spTree>
    <p:extLst>
      <p:ext uri="{BB962C8B-B14F-4D97-AF65-F5344CB8AC3E}">
        <p14:creationId xmlns:p14="http://schemas.microsoft.com/office/powerpoint/2010/main" val="3684791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6078"/>
            <a:ext cx="8229600" cy="1173162"/>
          </a:xfrm>
        </p:spPr>
        <p:txBody>
          <a:bodyPr>
            <a:normAutofit/>
          </a:bodyPr>
          <a:lstStyle/>
          <a:p>
            <a:r>
              <a:rPr lang="en-US" dirty="0"/>
              <a:t>Fugitive Felon Program</a:t>
            </a:r>
          </a:p>
        </p:txBody>
      </p:sp>
      <p:sp>
        <p:nvSpPr>
          <p:cNvPr id="3" name="Content Placeholder 2"/>
          <p:cNvSpPr>
            <a:spLocks noGrp="1"/>
          </p:cNvSpPr>
          <p:nvPr>
            <p:ph idx="1"/>
          </p:nvPr>
        </p:nvSpPr>
        <p:spPr>
          <a:xfrm>
            <a:off x="381000" y="1752600"/>
            <a:ext cx="8229600" cy="4190513"/>
          </a:xfrm>
        </p:spPr>
        <p:txBody>
          <a:bodyPr>
            <a:normAutofit lnSpcReduction="10000"/>
          </a:bodyPr>
          <a:lstStyle/>
          <a:p>
            <a:pPr>
              <a:buFont typeface="Arial" panose="020B0604020202020204" pitchFamily="34" charset="0"/>
              <a:buChar char="•"/>
            </a:pPr>
            <a:r>
              <a:rPr lang="en-US" sz="2000" dirty="0"/>
              <a:t>If you become aware that a Veteran is a fugitive felon:</a:t>
            </a:r>
          </a:p>
          <a:p>
            <a:pPr lvl="1">
              <a:buFont typeface="Calibri" panose="020F0502020204030204" pitchFamily="34" charset="0"/>
              <a:buChar char="–"/>
            </a:pPr>
            <a:r>
              <a:rPr lang="en-US" sz="2000" dirty="0"/>
              <a:t>Do not inform the Veteran of the FFP status</a:t>
            </a:r>
          </a:p>
          <a:p>
            <a:pPr lvl="1">
              <a:buFont typeface="Calibri" panose="020F0502020204030204" pitchFamily="34" charset="0"/>
              <a:buChar char="–"/>
            </a:pPr>
            <a:r>
              <a:rPr lang="en-US" sz="2000" dirty="0"/>
              <a:t>Notify your Supervisor, VA Police or send the Veteran to the Enrollment Department</a:t>
            </a:r>
          </a:p>
          <a:p>
            <a:pPr>
              <a:buFont typeface="Arial" panose="020B0604020202020204" pitchFamily="34" charset="0"/>
              <a:buChar char="•"/>
            </a:pPr>
            <a:r>
              <a:rPr lang="en-US" sz="2000" dirty="0"/>
              <a:t>VA is prohibited from providing or continuing to provide health care and other services</a:t>
            </a:r>
          </a:p>
          <a:p>
            <a:pPr>
              <a:buFont typeface="Arial" panose="020B0604020202020204" pitchFamily="34" charset="0"/>
              <a:buChar char="•"/>
            </a:pPr>
            <a:r>
              <a:rPr lang="en-US" sz="2000" dirty="0"/>
              <a:t>VHA will take appropriate steps to transition care from the VHA to alternative outside care</a:t>
            </a:r>
          </a:p>
          <a:p>
            <a:pPr>
              <a:buFont typeface="Arial" panose="020B0604020202020204" pitchFamily="34" charset="0"/>
              <a:buChar char="•"/>
            </a:pPr>
            <a:r>
              <a:rPr lang="en-US" sz="2000" dirty="0"/>
              <a:t>Persons identified as a Fugitive Felon must contact the Originating Agency that issued the warrant, </a:t>
            </a:r>
            <a:r>
              <a:rPr lang="en-US" sz="2000" i="1" dirty="0">
                <a:solidFill>
                  <a:srgbClr val="FF0000"/>
                </a:solidFill>
              </a:rPr>
              <a:t>not the VA Police</a:t>
            </a:r>
          </a:p>
          <a:p>
            <a:pPr>
              <a:buFont typeface="Arial" panose="020B0604020202020204" pitchFamily="34" charset="0"/>
              <a:buChar char="•"/>
            </a:pPr>
            <a:r>
              <a:rPr lang="en-US" sz="2000" dirty="0"/>
              <a:t>For more information visit </a:t>
            </a:r>
            <a:r>
              <a:rPr lang="en-US" sz="2000" dirty="0">
                <a:hlinkClick r:id="rId2"/>
              </a:rPr>
              <a:t>http://www.va.gov/healthbenefits/assets/documents/publications/FS164-9.pdf</a:t>
            </a:r>
            <a:r>
              <a:rPr lang="en-US" sz="2000" dirty="0"/>
              <a:t> </a:t>
            </a:r>
          </a:p>
        </p:txBody>
      </p:sp>
      <p:sp>
        <p:nvSpPr>
          <p:cNvPr id="4" name="Slide Number Placeholder 3"/>
          <p:cNvSpPr>
            <a:spLocks noGrp="1"/>
          </p:cNvSpPr>
          <p:nvPr>
            <p:ph type="sldNum" sz="quarter" idx="10"/>
          </p:nvPr>
        </p:nvSpPr>
        <p:spPr/>
        <p:txBody>
          <a:bodyPr/>
          <a:lstStyle/>
          <a:p>
            <a:fld id="{C9137D70-656E-428C-A8B9-89972A3F399D}" type="slidenum">
              <a:rPr lang="en-US" smtClean="0"/>
              <a:t>34</a:t>
            </a:fld>
            <a:endParaRPr lang="en-US"/>
          </a:p>
        </p:txBody>
      </p:sp>
    </p:spTree>
    <p:extLst>
      <p:ext uri="{BB962C8B-B14F-4D97-AF65-F5344CB8AC3E}">
        <p14:creationId xmlns:p14="http://schemas.microsoft.com/office/powerpoint/2010/main" val="171023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173162"/>
          </a:xfrm>
        </p:spPr>
        <p:txBody>
          <a:bodyPr>
            <a:normAutofit/>
          </a:bodyPr>
          <a:lstStyle/>
          <a:p>
            <a:r>
              <a:rPr lang="en-US" dirty="0"/>
              <a:t>Fugitive Felon Flag</a:t>
            </a:r>
          </a:p>
        </p:txBody>
      </p:sp>
      <p:pic>
        <p:nvPicPr>
          <p:cNvPr id="2051" name="Picture 3"/>
          <p:cNvPicPr>
            <a:picLocks noGrp="1" noChangeAspect="1" noChangeArrowheads="1"/>
          </p:cNvPicPr>
          <p:nvPr>
            <p:ph idx="1"/>
          </p:nvPr>
        </p:nvPicPr>
        <p:blipFill rotWithShape="1">
          <a:blip r:embed="rId2" cstate="print"/>
          <a:srcRect l="1739" t="10164" r="3492" b="6885"/>
          <a:stretch/>
        </p:blipFill>
        <p:spPr bwMode="auto">
          <a:xfrm>
            <a:off x="1143000" y="1828800"/>
            <a:ext cx="6705600" cy="4464518"/>
          </a:xfrm>
          <a:prstGeom prst="rect">
            <a:avLst/>
          </a:prstGeom>
          <a:noFill/>
          <a:ln w="9525">
            <a:noFill/>
            <a:miter lim="800000"/>
            <a:headEnd/>
            <a:tailEnd/>
          </a:ln>
        </p:spPr>
      </p:pic>
      <p:sp>
        <p:nvSpPr>
          <p:cNvPr id="5" name="Oval 4"/>
          <p:cNvSpPr/>
          <p:nvPr/>
        </p:nvSpPr>
        <p:spPr>
          <a:xfrm>
            <a:off x="2164080" y="5181600"/>
            <a:ext cx="3657600" cy="68308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C9137D70-656E-428C-A8B9-89972A3F399D}" type="slidenum">
              <a:rPr lang="en-US" smtClean="0"/>
              <a:t>35</a:t>
            </a:fld>
            <a:endParaRPr lang="en-US"/>
          </a:p>
        </p:txBody>
      </p:sp>
    </p:spTree>
    <p:extLst>
      <p:ext uri="{BB962C8B-B14F-4D97-AF65-F5344CB8AC3E}">
        <p14:creationId xmlns:p14="http://schemas.microsoft.com/office/powerpoint/2010/main" val="2409339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173162"/>
          </a:xfrm>
        </p:spPr>
        <p:txBody>
          <a:bodyPr>
            <a:normAutofit/>
          </a:bodyPr>
          <a:lstStyle/>
          <a:p>
            <a:r>
              <a:rPr lang="en-US" dirty="0"/>
              <a:t>Sensitive Record</a:t>
            </a:r>
          </a:p>
        </p:txBody>
      </p:sp>
      <p:pic>
        <p:nvPicPr>
          <p:cNvPr id="1026" name="Picture 2"/>
          <p:cNvPicPr>
            <a:picLocks noGrp="1" noChangeAspect="1" noChangeArrowheads="1"/>
          </p:cNvPicPr>
          <p:nvPr>
            <p:ph idx="1"/>
          </p:nvPr>
        </p:nvPicPr>
        <p:blipFill rotWithShape="1">
          <a:blip r:embed="rId3" cstate="print"/>
          <a:srcRect l="1929" t="11189" r="3603" b="6915"/>
          <a:stretch/>
        </p:blipFill>
        <p:spPr bwMode="auto">
          <a:xfrm>
            <a:off x="272142" y="1856014"/>
            <a:ext cx="8647157" cy="4011386"/>
          </a:xfrm>
          <a:prstGeom prst="rect">
            <a:avLst/>
          </a:prstGeom>
          <a:noFill/>
          <a:ln w="9525">
            <a:noFill/>
            <a:miter lim="800000"/>
            <a:headEnd/>
            <a:tailEnd/>
          </a:ln>
        </p:spPr>
      </p:pic>
      <p:sp>
        <p:nvSpPr>
          <p:cNvPr id="7" name="Oval 6"/>
          <p:cNvSpPr/>
          <p:nvPr/>
        </p:nvSpPr>
        <p:spPr>
          <a:xfrm>
            <a:off x="4427220" y="3127240"/>
            <a:ext cx="3048000" cy="451757"/>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20040" y="3688080"/>
            <a:ext cx="8534400" cy="1884702"/>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C9137D70-656E-428C-A8B9-89972A3F399D}" type="slidenum">
              <a:rPr lang="en-US" smtClean="0"/>
              <a:t>36</a:t>
            </a:fld>
            <a:endParaRPr lang="en-US"/>
          </a:p>
        </p:txBody>
      </p:sp>
    </p:spTree>
    <p:extLst>
      <p:ext uri="{BB962C8B-B14F-4D97-AF65-F5344CB8AC3E}">
        <p14:creationId xmlns:p14="http://schemas.microsoft.com/office/powerpoint/2010/main" val="25816434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a:bodyPr>
          <a:lstStyle/>
          <a:p>
            <a:r>
              <a:rPr lang="en-US" dirty="0"/>
              <a:t>Questions</a:t>
            </a:r>
          </a:p>
        </p:txBody>
      </p:sp>
      <p:pic>
        <p:nvPicPr>
          <p:cNvPr id="5" name="Content Placeholder 3" descr="Questions"/>
          <p:cNvPicPr>
            <a:picLocks noGrp="1"/>
          </p:cNvPicPr>
          <p:nvPr>
            <p:ph idx="1"/>
          </p:nvPr>
        </p:nvPicPr>
        <p:blipFill>
          <a:blip r:embed="rId2" cstate="print"/>
          <a:srcRect/>
          <a:stretch>
            <a:fillRect/>
          </a:stretch>
        </p:blipFill>
        <p:spPr bwMode="auto">
          <a:xfrm>
            <a:off x="2895600" y="1676400"/>
            <a:ext cx="3248025" cy="4449763"/>
          </a:xfrm>
          <a:prstGeom prst="rect">
            <a:avLst/>
          </a:prstGeom>
          <a:noFill/>
          <a:ln w="9525">
            <a:noFill/>
            <a:miter lim="800000"/>
            <a:headEnd/>
            <a:tailEnd/>
          </a:ln>
        </p:spPr>
      </p:pic>
      <p:sp>
        <p:nvSpPr>
          <p:cNvPr id="3" name="Slide Number Placeholder 2"/>
          <p:cNvSpPr>
            <a:spLocks noGrp="1"/>
          </p:cNvSpPr>
          <p:nvPr>
            <p:ph type="sldNum" sz="quarter" idx="10"/>
          </p:nvPr>
        </p:nvSpPr>
        <p:spPr/>
        <p:txBody>
          <a:bodyPr/>
          <a:lstStyle/>
          <a:p>
            <a:fld id="{C9137D70-656E-428C-A8B9-89972A3F399D}" type="slidenum">
              <a:rPr lang="en-US" smtClean="0"/>
              <a:t>37</a:t>
            </a:fld>
            <a:endParaRPr lang="en-US"/>
          </a:p>
        </p:txBody>
      </p:sp>
    </p:spTree>
    <p:extLst>
      <p:ext uri="{BB962C8B-B14F-4D97-AF65-F5344CB8AC3E}">
        <p14:creationId xmlns:p14="http://schemas.microsoft.com/office/powerpoint/2010/main" val="43142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Veteran Healthcare</a:t>
            </a:r>
          </a:p>
        </p:txBody>
      </p:sp>
      <p:sp>
        <p:nvSpPr>
          <p:cNvPr id="3" name="Content Placeholder 2"/>
          <p:cNvSpPr>
            <a:spLocks noGrp="1"/>
          </p:cNvSpPr>
          <p:nvPr>
            <p:ph idx="1"/>
          </p:nvPr>
        </p:nvSpPr>
        <p:spPr/>
        <p:txBody>
          <a:bodyPr>
            <a:normAutofit/>
          </a:bodyPr>
          <a:lstStyle/>
          <a:p>
            <a:pPr>
              <a:spcBef>
                <a:spcPts val="600"/>
              </a:spcBef>
              <a:spcAft>
                <a:spcPts val="600"/>
              </a:spcAft>
              <a:buFont typeface="Arial" panose="020B0604020202020204" pitchFamily="34" charset="0"/>
              <a:buChar char="•"/>
            </a:pPr>
            <a:r>
              <a:rPr lang="en-US" sz="2400" dirty="0"/>
              <a:t>The services provided are a </a:t>
            </a:r>
            <a:r>
              <a:rPr lang="en-US" sz="2400" dirty="0">
                <a:solidFill>
                  <a:srgbClr val="FF0000"/>
                </a:solidFill>
              </a:rPr>
              <a:t>BENEFIT</a:t>
            </a:r>
            <a:r>
              <a:rPr lang="en-US" sz="2400" dirty="0"/>
              <a:t> </a:t>
            </a:r>
          </a:p>
          <a:p>
            <a:pPr>
              <a:spcBef>
                <a:spcPts val="600"/>
              </a:spcBef>
              <a:spcAft>
                <a:spcPts val="600"/>
              </a:spcAft>
              <a:buFont typeface="Arial" panose="020B0604020202020204" pitchFamily="34" charset="0"/>
              <a:buChar char="•"/>
            </a:pPr>
            <a:r>
              <a:rPr lang="en-US" sz="2400" dirty="0"/>
              <a:t>This is not health insurance</a:t>
            </a:r>
          </a:p>
          <a:p>
            <a:pPr>
              <a:spcBef>
                <a:spcPts val="600"/>
              </a:spcBef>
              <a:spcAft>
                <a:spcPts val="600"/>
              </a:spcAft>
              <a:buFont typeface="Arial" panose="020B0604020202020204" pitchFamily="34" charset="0"/>
              <a:buChar char="•"/>
            </a:pPr>
            <a:r>
              <a:rPr lang="en-US" sz="2400" dirty="0"/>
              <a:t>This benefit complies with the Healthcare Reform Act</a:t>
            </a:r>
          </a:p>
          <a:p>
            <a:pPr>
              <a:spcBef>
                <a:spcPts val="600"/>
              </a:spcBef>
              <a:spcAft>
                <a:spcPts val="600"/>
              </a:spcAft>
              <a:buFont typeface="Arial" panose="020B0604020202020204" pitchFamily="34" charset="0"/>
              <a:buChar char="•"/>
            </a:pPr>
            <a:r>
              <a:rPr lang="en-US" sz="2400" dirty="0"/>
              <a:t>Health benefits are different for each Veteran</a:t>
            </a:r>
          </a:p>
        </p:txBody>
      </p:sp>
      <p:sp>
        <p:nvSpPr>
          <p:cNvPr id="4" name="Slide Number Placeholder 3"/>
          <p:cNvSpPr>
            <a:spLocks noGrp="1"/>
          </p:cNvSpPr>
          <p:nvPr>
            <p:ph type="sldNum" sz="quarter" idx="10"/>
          </p:nvPr>
        </p:nvSpPr>
        <p:spPr/>
        <p:txBody>
          <a:bodyPr/>
          <a:lstStyle/>
          <a:p>
            <a:fld id="{C9137D70-656E-428C-A8B9-89972A3F399D}" type="slidenum">
              <a:rPr lang="en-US" smtClean="0"/>
              <a:t>4</a:t>
            </a:fld>
            <a:endParaRPr lang="en-US"/>
          </a:p>
        </p:txBody>
      </p:sp>
    </p:spTree>
    <p:extLst>
      <p:ext uri="{BB962C8B-B14F-4D97-AF65-F5344CB8AC3E}">
        <p14:creationId xmlns:p14="http://schemas.microsoft.com/office/powerpoint/2010/main" val="143992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vs. Enrollment</a:t>
            </a:r>
          </a:p>
        </p:txBody>
      </p:sp>
      <p:sp>
        <p:nvSpPr>
          <p:cNvPr id="6" name="Content Placeholder 2"/>
          <p:cNvSpPr>
            <a:spLocks noGrp="1"/>
          </p:cNvSpPr>
          <p:nvPr>
            <p:ph idx="1"/>
          </p:nvPr>
        </p:nvSpPr>
        <p:spPr>
          <a:xfrm>
            <a:off x="381000" y="1905000"/>
            <a:ext cx="8229600" cy="4419600"/>
          </a:xfrm>
        </p:spPr>
        <p:txBody>
          <a:bodyPr>
            <a:normAutofit fontScale="85000" lnSpcReduction="20000"/>
          </a:bodyPr>
          <a:lstStyle/>
          <a:p>
            <a:pPr marL="0" indent="0">
              <a:buNone/>
            </a:pPr>
            <a:r>
              <a:rPr lang="en-US" sz="2400" b="1" dirty="0"/>
              <a:t>Registration</a:t>
            </a:r>
          </a:p>
          <a:p>
            <a:pPr marL="633413">
              <a:buFont typeface="Arial" panose="020B0604020202020204" pitchFamily="34" charset="0"/>
              <a:buChar char="•"/>
            </a:pPr>
            <a:r>
              <a:rPr lang="en-US" sz="2400" dirty="0"/>
              <a:t>Required</a:t>
            </a:r>
          </a:p>
          <a:p>
            <a:pPr marL="633413">
              <a:buFont typeface="Arial" panose="020B0604020202020204" pitchFamily="34" charset="0"/>
              <a:buChar char="•"/>
            </a:pPr>
            <a:r>
              <a:rPr lang="en-US" sz="2400" dirty="0"/>
              <a:t>Occurs at the VA Medical Center</a:t>
            </a:r>
          </a:p>
          <a:p>
            <a:pPr marL="633413">
              <a:buFont typeface="Arial" panose="020B0604020202020204" pitchFamily="34" charset="0"/>
              <a:buChar char="•"/>
            </a:pPr>
            <a:r>
              <a:rPr lang="en-US" sz="2400" dirty="0"/>
              <a:t>Patients may be registered even if they are not eligible for enrollment (example:  Non-eligible patients treated for humanitarian reasons)</a:t>
            </a:r>
          </a:p>
          <a:p>
            <a:endParaRPr lang="en-US" sz="2400" dirty="0"/>
          </a:p>
          <a:p>
            <a:pPr marL="0" indent="0">
              <a:buNone/>
            </a:pPr>
            <a:r>
              <a:rPr lang="en-US" sz="2400" b="1" dirty="0"/>
              <a:t>Enrollment</a:t>
            </a:r>
          </a:p>
          <a:p>
            <a:pPr marL="633413">
              <a:buFont typeface="Arial" panose="020B0604020202020204" pitchFamily="34" charset="0"/>
              <a:buChar char="•"/>
              <a:tabLst>
                <a:tab pos="682625" algn="l"/>
              </a:tabLst>
            </a:pPr>
            <a:r>
              <a:rPr lang="en-US" sz="2400" dirty="0"/>
              <a:t>Patients may decline enrollment</a:t>
            </a:r>
          </a:p>
          <a:p>
            <a:pPr marL="633413">
              <a:buFont typeface="Arial" panose="020B0604020202020204" pitchFamily="34" charset="0"/>
              <a:buChar char="•"/>
              <a:tabLst>
                <a:tab pos="682625" algn="l"/>
              </a:tabLst>
            </a:pPr>
            <a:r>
              <a:rPr lang="en-US" sz="2400" dirty="0"/>
              <a:t>VistA submission is processed by the national the Health Eligibility Center (HEC)</a:t>
            </a:r>
          </a:p>
          <a:p>
            <a:pPr marL="633413">
              <a:buFont typeface="Arial" panose="020B0604020202020204" pitchFamily="34" charset="0"/>
              <a:buChar char="•"/>
              <a:tabLst>
                <a:tab pos="682625" algn="l"/>
              </a:tabLst>
            </a:pPr>
            <a:r>
              <a:rPr lang="en-US" sz="2400" dirty="0"/>
              <a:t>Veterans</a:t>
            </a:r>
            <a:r>
              <a:rPr lang="en-US" sz="2400" b="1" dirty="0"/>
              <a:t> </a:t>
            </a:r>
            <a:r>
              <a:rPr lang="en-US" sz="2400" dirty="0"/>
              <a:t>may decline or cancel enrollment at any time with written communication to the HEC</a:t>
            </a:r>
          </a:p>
          <a:p>
            <a:pPr marL="633413">
              <a:buFont typeface="Arial" panose="020B0604020202020204" pitchFamily="34" charset="0"/>
              <a:buChar char="•"/>
              <a:tabLst>
                <a:tab pos="682625" algn="l"/>
              </a:tabLst>
            </a:pPr>
            <a:r>
              <a:rPr lang="en-US" sz="2400" dirty="0"/>
              <a:t>Only the HEC can process the request and override the enrollment status</a:t>
            </a:r>
          </a:p>
          <a:p>
            <a:pPr marL="633413">
              <a:buFont typeface="Arial" panose="020B0604020202020204" pitchFamily="34" charset="0"/>
              <a:buChar char="•"/>
              <a:tabLst>
                <a:tab pos="682625" algn="l"/>
              </a:tabLst>
            </a:pPr>
            <a:r>
              <a:rPr lang="en-US" sz="2400" dirty="0"/>
              <a:t>Eligibility updates are completed through the HEC</a:t>
            </a:r>
          </a:p>
          <a:p>
            <a:pPr marL="114300" indent="0">
              <a:buNone/>
            </a:pPr>
            <a:endParaRPr lang="en-US" sz="2400" dirty="0"/>
          </a:p>
          <a:p>
            <a:pPr marL="114300" indent="0">
              <a:buNone/>
            </a:pPr>
            <a:endParaRPr lang="en-US" sz="2400" dirty="0"/>
          </a:p>
        </p:txBody>
      </p:sp>
      <p:sp>
        <p:nvSpPr>
          <p:cNvPr id="3" name="Slide Number Placeholder 2"/>
          <p:cNvSpPr>
            <a:spLocks noGrp="1"/>
          </p:cNvSpPr>
          <p:nvPr>
            <p:ph type="sldNum" sz="quarter" idx="10"/>
          </p:nvPr>
        </p:nvSpPr>
        <p:spPr/>
        <p:txBody>
          <a:bodyPr/>
          <a:lstStyle/>
          <a:p>
            <a:fld id="{C9137D70-656E-428C-A8B9-89972A3F399D}" type="slidenum">
              <a:rPr lang="en-US" smtClean="0"/>
              <a:t>5</a:t>
            </a:fld>
            <a:endParaRPr lang="en-US"/>
          </a:p>
        </p:txBody>
      </p:sp>
    </p:spTree>
    <p:extLst>
      <p:ext uri="{BB962C8B-B14F-4D97-AF65-F5344CB8AC3E}">
        <p14:creationId xmlns:p14="http://schemas.microsoft.com/office/powerpoint/2010/main" val="416395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Eligibility Definitions</a:t>
            </a:r>
          </a:p>
        </p:txBody>
      </p:sp>
      <p:sp>
        <p:nvSpPr>
          <p:cNvPr id="3" name="Content Placeholder 2"/>
          <p:cNvSpPr>
            <a:spLocks noGrp="1"/>
          </p:cNvSpPr>
          <p:nvPr>
            <p:ph idx="1"/>
          </p:nvPr>
        </p:nvSpPr>
        <p:spPr>
          <a:xfrm>
            <a:off x="381000" y="1828800"/>
            <a:ext cx="8305800" cy="4297363"/>
          </a:xfrm>
        </p:spPr>
        <p:txBody>
          <a:bodyPr>
            <a:normAutofit/>
          </a:bodyPr>
          <a:lstStyle/>
          <a:p>
            <a:pPr marL="0" indent="0">
              <a:buNone/>
            </a:pPr>
            <a:r>
              <a:rPr lang="en-US" sz="2400" b="1" dirty="0"/>
              <a:t>Ineligible</a:t>
            </a:r>
          </a:p>
          <a:p>
            <a:pPr marL="742950">
              <a:buFont typeface="Arial" panose="020B0604020202020204" pitchFamily="34" charset="0"/>
              <a:buChar char="•"/>
            </a:pPr>
            <a:r>
              <a:rPr lang="en-US" sz="2000" dirty="0"/>
              <a:t>No qualifying period of service</a:t>
            </a:r>
          </a:p>
          <a:p>
            <a:pPr marL="742950">
              <a:buFont typeface="Arial" panose="020B0604020202020204" pitchFamily="34" charset="0"/>
              <a:buChar char="•"/>
            </a:pPr>
            <a:r>
              <a:rPr lang="en-US" sz="2000" dirty="0"/>
              <a:t>Notification is performed by the VA Medical Center</a:t>
            </a:r>
          </a:p>
          <a:p>
            <a:endParaRPr lang="en-US" dirty="0"/>
          </a:p>
          <a:p>
            <a:pPr marL="0" indent="0">
              <a:buNone/>
            </a:pPr>
            <a:r>
              <a:rPr lang="en-US" sz="2400" b="1" dirty="0"/>
              <a:t>Rejected </a:t>
            </a:r>
          </a:p>
          <a:p>
            <a:pPr marL="742950">
              <a:buFont typeface="Arial" panose="020B0604020202020204" pitchFamily="34" charset="0"/>
              <a:buChar char="•"/>
            </a:pPr>
            <a:r>
              <a:rPr lang="en-US" sz="2000" dirty="0"/>
              <a:t>Income exceeds national threshold </a:t>
            </a:r>
          </a:p>
          <a:p>
            <a:pPr marL="742950">
              <a:buFont typeface="Arial" panose="020B0604020202020204" pitchFamily="34" charset="0"/>
              <a:buChar char="•"/>
            </a:pPr>
            <a:r>
              <a:rPr lang="en-US" sz="2000" dirty="0"/>
              <a:t>No income information was provided</a:t>
            </a:r>
          </a:p>
          <a:p>
            <a:pPr marL="742950">
              <a:buFont typeface="Arial" panose="020B0604020202020204" pitchFamily="34" charset="0"/>
              <a:buChar char="•"/>
            </a:pPr>
            <a:r>
              <a:rPr lang="en-US" sz="2000" dirty="0"/>
              <a:t>Notification is performed by the HEC</a:t>
            </a:r>
          </a:p>
        </p:txBody>
      </p:sp>
      <p:sp>
        <p:nvSpPr>
          <p:cNvPr id="4" name="Slide Number Placeholder 3"/>
          <p:cNvSpPr>
            <a:spLocks noGrp="1"/>
          </p:cNvSpPr>
          <p:nvPr>
            <p:ph type="sldNum" sz="quarter" idx="10"/>
          </p:nvPr>
        </p:nvSpPr>
        <p:spPr/>
        <p:txBody>
          <a:bodyPr/>
          <a:lstStyle/>
          <a:p>
            <a:fld id="{C9137D70-656E-428C-A8B9-89972A3F399D}" type="slidenum">
              <a:rPr lang="en-US" smtClean="0"/>
              <a:t>6</a:t>
            </a:fld>
            <a:endParaRPr lang="en-US"/>
          </a:p>
        </p:txBody>
      </p:sp>
    </p:spTree>
    <p:extLst>
      <p:ext uri="{BB962C8B-B14F-4D97-AF65-F5344CB8AC3E}">
        <p14:creationId xmlns:p14="http://schemas.microsoft.com/office/powerpoint/2010/main" val="285225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Eligibility Definitions (cont.)</a:t>
            </a:r>
          </a:p>
        </p:txBody>
      </p:sp>
      <p:sp>
        <p:nvSpPr>
          <p:cNvPr id="3" name="Content Placeholder 2"/>
          <p:cNvSpPr>
            <a:spLocks noGrp="1"/>
          </p:cNvSpPr>
          <p:nvPr>
            <p:ph idx="1"/>
          </p:nvPr>
        </p:nvSpPr>
        <p:spPr>
          <a:xfrm>
            <a:off x="457200" y="1828800"/>
            <a:ext cx="8229600" cy="4297363"/>
          </a:xfrm>
        </p:spPr>
        <p:txBody>
          <a:bodyPr>
            <a:normAutofit/>
          </a:bodyPr>
          <a:lstStyle/>
          <a:p>
            <a:pPr marL="0" indent="0">
              <a:buNone/>
            </a:pPr>
            <a:r>
              <a:rPr lang="en-US" sz="2400" b="1" dirty="0"/>
              <a:t>Compensable </a:t>
            </a:r>
          </a:p>
          <a:p>
            <a:pPr marL="400050" lvl="1" indent="0">
              <a:buNone/>
            </a:pPr>
            <a:r>
              <a:rPr lang="en-US" sz="2000" dirty="0"/>
              <a:t>Veteran receives monetary benefits related to a service-related illness, disease or injury</a:t>
            </a:r>
          </a:p>
          <a:p>
            <a:pPr marL="0" indent="0">
              <a:buNone/>
            </a:pPr>
            <a:r>
              <a:rPr lang="en-US" sz="2400" b="1" dirty="0"/>
              <a:t>Non-compensable</a:t>
            </a:r>
          </a:p>
          <a:p>
            <a:pPr marL="400050" lvl="1" indent="0">
              <a:buNone/>
            </a:pPr>
            <a:r>
              <a:rPr lang="en-US" sz="2000" dirty="0"/>
              <a:t>Veteran is </a:t>
            </a:r>
            <a:r>
              <a:rPr lang="en-US" sz="2000" b="1" u="sng" dirty="0">
                <a:solidFill>
                  <a:srgbClr val="FF0000"/>
                </a:solidFill>
              </a:rPr>
              <a:t>not</a:t>
            </a:r>
            <a:r>
              <a:rPr lang="en-US" sz="2000" dirty="0">
                <a:solidFill>
                  <a:srgbClr val="FF0000"/>
                </a:solidFill>
              </a:rPr>
              <a:t> </a:t>
            </a:r>
            <a:r>
              <a:rPr lang="en-US" sz="2000" dirty="0"/>
              <a:t>in receipt of monetary benefits related to a military service-connected disability</a:t>
            </a:r>
          </a:p>
          <a:p>
            <a:pPr marL="0" indent="0">
              <a:buNone/>
            </a:pPr>
            <a:r>
              <a:rPr lang="en-US" sz="2400" b="1" dirty="0"/>
              <a:t>Means Test</a:t>
            </a:r>
          </a:p>
          <a:p>
            <a:pPr marL="400050" lvl="1" indent="0">
              <a:buNone/>
            </a:pPr>
            <a:r>
              <a:rPr lang="en-US" sz="2000" dirty="0"/>
              <a:t>National income limit irrespective of where the Veteran resides</a:t>
            </a:r>
            <a:endParaRPr lang="en-US" sz="2000" b="1" dirty="0"/>
          </a:p>
          <a:p>
            <a:pPr marL="0" indent="0">
              <a:buNone/>
            </a:pPr>
            <a:r>
              <a:rPr lang="en-US" sz="2400" b="1" dirty="0"/>
              <a:t>Geographic Means Test Threshold (GMT)</a:t>
            </a:r>
          </a:p>
          <a:p>
            <a:pPr marL="400050" lvl="1" indent="0">
              <a:buNone/>
            </a:pPr>
            <a:r>
              <a:rPr lang="en-US" sz="2000" dirty="0"/>
              <a:t>Factors in the Cost of Living for a specific location</a:t>
            </a:r>
          </a:p>
        </p:txBody>
      </p:sp>
      <p:sp>
        <p:nvSpPr>
          <p:cNvPr id="4" name="Slide Number Placeholder 3"/>
          <p:cNvSpPr>
            <a:spLocks noGrp="1"/>
          </p:cNvSpPr>
          <p:nvPr>
            <p:ph type="sldNum" sz="quarter" idx="10"/>
          </p:nvPr>
        </p:nvSpPr>
        <p:spPr/>
        <p:txBody>
          <a:bodyPr/>
          <a:lstStyle/>
          <a:p>
            <a:fld id="{C9137D70-656E-428C-A8B9-89972A3F399D}" type="slidenum">
              <a:rPr lang="en-US" smtClean="0"/>
              <a:t>7</a:t>
            </a:fld>
            <a:endParaRPr lang="en-US"/>
          </a:p>
        </p:txBody>
      </p:sp>
    </p:spTree>
    <p:extLst>
      <p:ext uri="{BB962C8B-B14F-4D97-AF65-F5344CB8AC3E}">
        <p14:creationId xmlns:p14="http://schemas.microsoft.com/office/powerpoint/2010/main" val="156463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290637"/>
          </a:xfrm>
        </p:spPr>
        <p:txBody>
          <a:bodyPr>
            <a:normAutofit/>
          </a:bodyPr>
          <a:lstStyle/>
          <a:p>
            <a:r>
              <a:rPr lang="en-US" dirty="0"/>
              <a:t>Eligibility Criteria</a:t>
            </a:r>
          </a:p>
        </p:txBody>
      </p:sp>
      <p:pic>
        <p:nvPicPr>
          <p:cNvPr id="7" name="Picture 6"/>
          <p:cNvPicPr/>
          <p:nvPr/>
        </p:nvPicPr>
        <p:blipFill>
          <a:blip r:embed="rId3"/>
          <a:stretch>
            <a:fillRect/>
          </a:stretch>
        </p:blipFill>
        <p:spPr>
          <a:xfrm>
            <a:off x="321129" y="321129"/>
            <a:ext cx="8458200" cy="6248400"/>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C9137D70-656E-428C-A8B9-89972A3F399D}" type="slidenum">
              <a:rPr lang="en-US" smtClean="0"/>
              <a:t>8</a:t>
            </a:fld>
            <a:endParaRPr lang="en-US"/>
          </a:p>
        </p:txBody>
      </p:sp>
    </p:spTree>
    <p:extLst>
      <p:ext uri="{BB962C8B-B14F-4D97-AF65-F5344CB8AC3E}">
        <p14:creationId xmlns:p14="http://schemas.microsoft.com/office/powerpoint/2010/main" val="376800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Eligibility (cont.)</a:t>
            </a:r>
          </a:p>
        </p:txBody>
      </p:sp>
      <p:sp>
        <p:nvSpPr>
          <p:cNvPr id="5" name="Content Placeholder 4"/>
          <p:cNvSpPr>
            <a:spLocks noGrp="1"/>
          </p:cNvSpPr>
          <p:nvPr>
            <p:ph idx="1"/>
          </p:nvPr>
        </p:nvSpPr>
        <p:spPr/>
        <p:txBody>
          <a:bodyPr>
            <a:normAutofit/>
          </a:bodyPr>
          <a:lstStyle/>
          <a:p>
            <a:pPr marL="0" indent="0">
              <a:buNone/>
            </a:pPr>
            <a:r>
              <a:rPr lang="en-US" sz="2000" dirty="0"/>
              <a:t>Criteria for VA benefits eligibility by Service member type are listed below.</a:t>
            </a:r>
          </a:p>
          <a:p>
            <a:pPr marL="0" indent="0">
              <a:buNone/>
            </a:pPr>
            <a:r>
              <a:rPr lang="en-US" sz="2000" b="1" dirty="0"/>
              <a:t>Enlisted:</a:t>
            </a:r>
            <a:r>
              <a:rPr lang="en-US" b="1" dirty="0"/>
              <a:t> </a:t>
            </a:r>
          </a:p>
          <a:p>
            <a:pPr marL="682625">
              <a:buFont typeface="Arial" panose="020B0604020202020204" pitchFamily="34" charset="0"/>
              <a:buChar char="•"/>
            </a:pPr>
            <a:r>
              <a:rPr lang="en-US" dirty="0"/>
              <a:t>Prior to 9/7/80 = 1 Day of Honorable Active Service</a:t>
            </a:r>
          </a:p>
          <a:p>
            <a:pPr marL="682625">
              <a:buFont typeface="Arial" panose="020B0604020202020204" pitchFamily="34" charset="0"/>
              <a:buChar char="•"/>
            </a:pPr>
            <a:r>
              <a:rPr lang="en-US" dirty="0"/>
              <a:t>After 9/7/80 = 24 Consecutive Months Active Service</a:t>
            </a:r>
          </a:p>
          <a:p>
            <a:endParaRPr lang="en-US" dirty="0"/>
          </a:p>
          <a:p>
            <a:pPr marL="0" indent="0">
              <a:buNone/>
            </a:pPr>
            <a:r>
              <a:rPr lang="en-US" sz="2000" b="1" dirty="0"/>
              <a:t>Officer:</a:t>
            </a:r>
          </a:p>
          <a:p>
            <a:pPr marL="682625">
              <a:buFont typeface="Arial" panose="020B0604020202020204" pitchFamily="34" charset="0"/>
              <a:buChar char="•"/>
            </a:pPr>
            <a:r>
              <a:rPr lang="en-US" dirty="0"/>
              <a:t>Prior to 10/16/81= 1 Day of Honorable Active Service</a:t>
            </a:r>
          </a:p>
          <a:p>
            <a:pPr marL="682625">
              <a:buFont typeface="Arial" panose="020B0604020202020204" pitchFamily="34" charset="0"/>
              <a:buChar char="•"/>
            </a:pPr>
            <a:r>
              <a:rPr lang="en-US" dirty="0"/>
              <a:t>After 10/16/81= 24 Consecutive Months Active Service</a:t>
            </a:r>
          </a:p>
          <a:p>
            <a:endParaRPr lang="en-US" dirty="0"/>
          </a:p>
          <a:p>
            <a:pPr marL="0" indent="0">
              <a:buNone/>
            </a:pPr>
            <a:r>
              <a:rPr lang="en-US" sz="2000" b="1" dirty="0"/>
              <a:t>Reservists &amp; National Guard:</a:t>
            </a:r>
          </a:p>
          <a:p>
            <a:pPr marL="682625">
              <a:buFont typeface="Arial" panose="020B0604020202020204" pitchFamily="34" charset="0"/>
              <a:buChar char="•"/>
            </a:pPr>
            <a:r>
              <a:rPr lang="en-US" dirty="0"/>
              <a:t>Must serve the full time called to Active Duty under Executive Order, Title 10 </a:t>
            </a:r>
          </a:p>
          <a:p>
            <a:endParaRPr lang="en-US" dirty="0"/>
          </a:p>
        </p:txBody>
      </p:sp>
      <p:sp>
        <p:nvSpPr>
          <p:cNvPr id="3" name="Slide Number Placeholder 2"/>
          <p:cNvSpPr>
            <a:spLocks noGrp="1"/>
          </p:cNvSpPr>
          <p:nvPr>
            <p:ph type="sldNum" sz="quarter" idx="10"/>
          </p:nvPr>
        </p:nvSpPr>
        <p:spPr/>
        <p:txBody>
          <a:bodyPr/>
          <a:lstStyle/>
          <a:p>
            <a:fld id="{C9137D70-656E-428C-A8B9-89972A3F399D}" type="slidenum">
              <a:rPr lang="en-US" smtClean="0"/>
              <a:t>9</a:t>
            </a:fld>
            <a:endParaRPr lang="en-US"/>
          </a:p>
        </p:txBody>
      </p:sp>
    </p:spTree>
    <p:extLst>
      <p:ext uri="{BB962C8B-B14F-4D97-AF65-F5344CB8AC3E}">
        <p14:creationId xmlns:p14="http://schemas.microsoft.com/office/powerpoint/2010/main" val="1281751221"/>
      </p:ext>
    </p:extLst>
  </p:cSld>
  <p:clrMapOvr>
    <a:masterClrMapping/>
  </p:clrMapOvr>
</p:sld>
</file>

<file path=ppt/theme/theme1.xml><?xml version="1.0" encoding="utf-8"?>
<a:theme xmlns:a="http://schemas.openxmlformats.org/drawingml/2006/main" name="VHA">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A4E3C4A16BBA4B87DD17979277A352" ma:contentTypeVersion="0" ma:contentTypeDescription="Create a new document." ma:contentTypeScope="" ma:versionID="b583561ac142664973176dff19046a19">
  <xsd:schema xmlns:xsd="http://www.w3.org/2001/XMLSchema" xmlns:xs="http://www.w3.org/2001/XMLSchema" xmlns:p="http://schemas.microsoft.com/office/2006/metadata/properties" targetNamespace="http://schemas.microsoft.com/office/2006/metadata/properties" ma:root="true" ma:fieldsID="abf739da56f6756d3209b4e9235e443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FC9BCE-44DB-4B84-AB08-9C0FC51652BC}">
  <ds:schemaRefs>
    <ds:schemaRef ds:uri="http://schemas.microsoft.com/sharepoint/v3/contenttype/forms"/>
  </ds:schemaRefs>
</ds:datastoreItem>
</file>

<file path=customXml/itemProps2.xml><?xml version="1.0" encoding="utf-8"?>
<ds:datastoreItem xmlns:ds="http://schemas.openxmlformats.org/officeDocument/2006/customXml" ds:itemID="{FD19075D-E339-40D0-BBA7-1C974A902014}">
  <ds:schemaRefs>
    <ds:schemaRef ds:uri="http://purl.org/dc/terms/"/>
    <ds:schemaRef ds:uri="http://www.w3.org/XML/1998/namespace"/>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http://purl.org/dc/elements/1.1/"/>
  </ds:schemaRefs>
</ds:datastoreItem>
</file>

<file path=customXml/itemProps3.xml><?xml version="1.0" encoding="utf-8"?>
<ds:datastoreItem xmlns:ds="http://schemas.openxmlformats.org/officeDocument/2006/customXml" ds:itemID="{86C72093-A328-4CB3-9A05-BDCB2B092E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VHA</Template>
  <TotalTime>3082</TotalTime>
  <Words>2895</Words>
  <Application>Microsoft Office PowerPoint</Application>
  <PresentationFormat>On-screen Show (4:3)</PresentationFormat>
  <Paragraphs>335</Paragraphs>
  <Slides>37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Georgia</vt:lpstr>
      <vt:lpstr>Wingdings</vt:lpstr>
      <vt:lpstr>VHA</vt:lpstr>
      <vt:lpstr>Veteran Eligibility and Enrollment</vt:lpstr>
      <vt:lpstr>Objectives</vt:lpstr>
      <vt:lpstr>How Veterans Apply for Benefits</vt:lpstr>
      <vt:lpstr>Veteran Healthcare</vt:lpstr>
      <vt:lpstr>Registration vs. Enrollment</vt:lpstr>
      <vt:lpstr>Eligibility Definitions</vt:lpstr>
      <vt:lpstr>Eligibility Definitions (cont.)</vt:lpstr>
      <vt:lpstr>Eligibility Criteria</vt:lpstr>
      <vt:lpstr>Basic Eligibility (cont.)</vt:lpstr>
      <vt:lpstr>Characteristic of Service</vt:lpstr>
      <vt:lpstr>Ineligible Patients </vt:lpstr>
      <vt:lpstr>Combat Veterans</vt:lpstr>
      <vt:lpstr>Combat Veterans (cont.)</vt:lpstr>
      <vt:lpstr>Knowledge Check</vt:lpstr>
      <vt:lpstr>Priority Groups</vt:lpstr>
      <vt:lpstr>Priority Groups (cont.)</vt:lpstr>
      <vt:lpstr>Priority Groups (cont.)</vt:lpstr>
      <vt:lpstr>Priority Groups (cont.)</vt:lpstr>
      <vt:lpstr>Priority Groups (cont.)</vt:lpstr>
      <vt:lpstr> Non-Veteran/8G Ineligible Record</vt:lpstr>
      <vt:lpstr>Medical Benefits Package</vt:lpstr>
      <vt:lpstr>Medical Benefits Package Exclusions</vt:lpstr>
      <vt:lpstr>Co-payments</vt:lpstr>
      <vt:lpstr>Outpatient Services Co-pays</vt:lpstr>
      <vt:lpstr>Pharmacy Services</vt:lpstr>
      <vt:lpstr>Medication Co-pays</vt:lpstr>
      <vt:lpstr>Dental Eligibility</vt:lpstr>
      <vt:lpstr>Financial or Medical Hardship</vt:lpstr>
      <vt:lpstr>MEANS Test</vt:lpstr>
      <vt:lpstr>Knowledge Check</vt:lpstr>
      <vt:lpstr>What about TRICARE and CHAMPVA?</vt:lpstr>
      <vt:lpstr>Covered VA Services</vt:lpstr>
      <vt:lpstr>Veterans Health Identification Card (VHIC)</vt:lpstr>
      <vt:lpstr>Fugitive Felon Program</vt:lpstr>
      <vt:lpstr>Fugitive Felon Flag</vt:lpstr>
      <vt:lpstr>Sensitive Record</vt:lpstr>
      <vt:lpstr>Questions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Eligibility, Enrollment, &amp; Services</dc:title>
  <dc:creator>Department of Veterans Affairs</dc:creator>
  <cp:lastModifiedBy>Shepard, Christina</cp:lastModifiedBy>
  <cp:revision>85</cp:revision>
  <dcterms:created xsi:type="dcterms:W3CDTF">2016-03-10T15:56:13Z</dcterms:created>
  <dcterms:modified xsi:type="dcterms:W3CDTF">2021-05-11T13:01:42Z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0x01010015A4E3C4A16BBA4B87DD17979277A352</vt:lpwstr>
  </property>
  <property fmtid="{D5CDD505-2E9C-101B-9397-08002B2CF9AE}" pid="3" name="Offisync_UniqueId">
    <vt:lpwstr>76529</vt:lpwstr>
  </property>
  <property fmtid="{D5CDD505-2E9C-101B-9397-08002B2CF9AE}" pid="4" name="Jive_LatestUserAccountName">
    <vt:lpwstr>jill.allen@va.gov</vt:lpwstr>
  </property>
  <property fmtid="{D5CDD505-2E9C-101B-9397-08002B2CF9AE}" pid="5" name="Offisync_UpdateToken">
    <vt:lpwstr>1</vt:lpwstr>
  </property>
  <property fmtid="{D5CDD505-2E9C-101B-9397-08002B2CF9AE}" pid="6" name="Offisync_ServerID">
    <vt:lpwstr>446f515a-9a89-47c2-a980-3adc02941f76</vt:lpwstr>
  </property>
  <property fmtid="{D5CDD505-2E9C-101B-9397-08002B2CF9AE}" pid="7" name="Offisync_ProviderInitializationData">
    <vt:lpwstr>https://www.vapulse.net</vt:lpwstr>
  </property>
  <property fmtid="{D5CDD505-2E9C-101B-9397-08002B2CF9AE}" pid="8" name="Jive_VersionGuid">
    <vt:lpwstr>5a9cb88d-51ba-4fa5-ab40-0f162deac28e</vt:lpwstr>
  </property>
</Properties>
</file>