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92" r:id="rId2"/>
    <p:sldId id="259" r:id="rId3"/>
    <p:sldId id="268" r:id="rId4"/>
    <p:sldId id="260" r:id="rId5"/>
    <p:sldId id="274" r:id="rId6"/>
    <p:sldId id="276" r:id="rId7"/>
    <p:sldId id="277" r:id="rId8"/>
    <p:sldId id="275" r:id="rId9"/>
    <p:sldId id="261" r:id="rId10"/>
    <p:sldId id="262" r:id="rId11"/>
    <p:sldId id="271" r:id="rId12"/>
    <p:sldId id="273" r:id="rId13"/>
    <p:sldId id="293" r:id="rId14"/>
    <p:sldId id="263" r:id="rId15"/>
    <p:sldId id="264" r:id="rId16"/>
    <p:sldId id="278" r:id="rId1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0" autoAdjust="0"/>
    <p:restoredTop sz="65054" autoAdjust="0"/>
  </p:normalViewPr>
  <p:slideViewPr>
    <p:cSldViewPr>
      <p:cViewPr varScale="1">
        <p:scale>
          <a:sx n="43" d="100"/>
          <a:sy n="43" d="100"/>
        </p:scale>
        <p:origin x="1478"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86"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954871C8-B348-487F-9F83-A3FD1C662EBF}" type="datetimeFigureOut">
              <a:rPr lang="en-US"/>
              <a:pPr>
                <a:defRPr/>
              </a:pPr>
              <a:t>4/27/2020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B2D4694-D2D4-4EC0-8E2E-AD7F1E55D344}" type="slidenum">
              <a:rPr lang="en-US" altLang="en-US"/>
              <a:pPr>
                <a:defRPr/>
              </a:pPr>
              <a:t>‹#›</a:t>
            </a:fld>
            <a:endParaRPr lang="en-US" altLang="en-US"/>
          </a:p>
        </p:txBody>
      </p:sp>
    </p:spTree>
    <p:extLst>
      <p:ext uri="{BB962C8B-B14F-4D97-AF65-F5344CB8AC3E}">
        <p14:creationId xmlns:p14="http://schemas.microsoft.com/office/powerpoint/2010/main" val="30225489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756EA604-F42F-4BB5-9D2E-E503325B7248}" type="datetimeFigureOut">
              <a:rPr lang="en-US"/>
              <a:pPr>
                <a:defRPr/>
              </a:pPr>
              <a:t>4/27/2020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038C452-384A-4A32-8C58-BD970EB00DFC}" type="slidenum">
              <a:rPr lang="en-US" altLang="en-US"/>
              <a:pPr>
                <a:defRPr/>
              </a:pPr>
              <a:t>‹#›</a:t>
            </a:fld>
            <a:endParaRPr lang="en-US" altLang="en-US"/>
          </a:p>
        </p:txBody>
      </p:sp>
    </p:spTree>
    <p:extLst>
      <p:ext uri="{BB962C8B-B14F-4D97-AF65-F5344CB8AC3E}">
        <p14:creationId xmlns:p14="http://schemas.microsoft.com/office/powerpoint/2010/main" val="13436622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doe.in.gov/nutrition/school-nutrition-programs"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latin typeface="Times New Roman" panose="02020603050405020304" pitchFamily="18" charset="0"/>
            </a:endParaRPr>
          </a:p>
          <a:p>
            <a:pPr eaLnBrk="1" hangingPunct="1">
              <a:spcBef>
                <a:spcPct val="0"/>
              </a:spcBef>
            </a:pPr>
            <a:endParaRPr lang="en-US" altLang="en-US" smtClean="0"/>
          </a:p>
          <a:p>
            <a:pPr eaLnBrk="1" hangingPunct="1">
              <a:spcBef>
                <a:spcPct val="0"/>
              </a:spcBef>
            </a:pPr>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6523FE1-8157-44E8-80BE-03B3A9D705C2}" type="slidenum">
              <a:rPr lang="en-US" altLang="en-US" smtClean="0">
                <a:latin typeface="Arial" panose="020B0604020202020204" pitchFamily="34" charset="0"/>
              </a:rPr>
              <a:pPr>
                <a:spcBef>
                  <a:spcPct val="0"/>
                </a:spcBef>
              </a:pPr>
              <a:t>1</a:t>
            </a:fld>
            <a:endParaRPr lang="en-US" altLang="en-US" smtClean="0">
              <a:latin typeface="Arial" panose="020B0604020202020204" pitchFamily="34" charset="0"/>
            </a:endParaRPr>
          </a:p>
        </p:txBody>
      </p:sp>
    </p:spTree>
    <p:extLst>
      <p:ext uri="{BB962C8B-B14F-4D97-AF65-F5344CB8AC3E}">
        <p14:creationId xmlns:p14="http://schemas.microsoft.com/office/powerpoint/2010/main" val="3595301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p:txBody>
          <a:bodyPr wrap="square" numCol="1" anchor="t" anchorCtr="0" compatLnSpc="1">
            <a:prstTxWarp prst="textNoShape">
              <a:avLst/>
            </a:prstTxWarp>
          </a:bodyPr>
          <a:lstStyle/>
          <a:p>
            <a:pPr eaLnBrk="1" hangingPunct="1">
              <a:defRPr/>
            </a:pPr>
            <a:r>
              <a:rPr lang="en-US" dirty="0" smtClean="0"/>
              <a:t>Camps that participate in any Child Nutrition Programs must be in compliance with federal Civil Rights requirements.  They must ensure that program benefits are made available and are provided to all eligible individuals without discrimination on the basis of race, color, national origin, age, sex, or disability.  </a:t>
            </a:r>
          </a:p>
          <a:p>
            <a:pPr eaLnBrk="1" hangingPunct="1">
              <a:defRPr/>
            </a:pPr>
            <a:endParaRPr lang="en-US" dirty="0" smtClean="0"/>
          </a:p>
          <a:p>
            <a:pPr eaLnBrk="1" hangingPunct="1">
              <a:defRPr/>
            </a:pPr>
            <a:r>
              <a:rPr lang="en-US" dirty="0" smtClean="0"/>
              <a:t>To assist with civil rights training and ensure that camps understand their responsibilities, an Online Civil Rights Training module has been developed to provide guidance in training your staff.  </a:t>
            </a:r>
            <a:endParaRPr lang="en-US" b="1" strike="sngStrike" dirty="0" smtClean="0"/>
          </a:p>
          <a:p>
            <a:pPr eaLnBrk="1" hangingPunct="1">
              <a:defRPr/>
            </a:pPr>
            <a:endParaRPr lang="en-US" dirty="0" smtClean="0"/>
          </a:p>
          <a:p>
            <a:pPr eaLnBrk="1" hangingPunct="1">
              <a:defRPr/>
            </a:pPr>
            <a:r>
              <a:rPr lang="en-US" dirty="0" smtClean="0"/>
              <a:t>Annually, one person from your organization should complete the Online Civil Rights Training. This person is responsible for training the rest of the staff involved in the Special Milk Program.  Camps should print off the quiz results as documentation of completing the online training and the names of the staff that have been trained must also be written down for documentation.   Your Field Consultant will verify training has been completed during program reviews. </a:t>
            </a:r>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769A5E-FED0-4CCB-B090-0E0FAD3855BD}" type="slidenum">
              <a:rPr lang="en-US" altLang="en-US" smtClean="0">
                <a:latin typeface="Arial" panose="020B0604020202020204" pitchFamily="34" charset="0"/>
              </a:rPr>
              <a:pPr>
                <a:spcBef>
                  <a:spcPct val="0"/>
                </a:spcBef>
              </a:pPr>
              <a:t>10</a:t>
            </a:fld>
            <a:endParaRPr lang="en-US" altLang="en-US" smtClean="0">
              <a:latin typeface="Arial" panose="020B0604020202020204" pitchFamily="34" charset="0"/>
            </a:endParaRPr>
          </a:p>
        </p:txBody>
      </p:sp>
    </p:spTree>
    <p:extLst>
      <p:ext uri="{BB962C8B-B14F-4D97-AF65-F5344CB8AC3E}">
        <p14:creationId xmlns:p14="http://schemas.microsoft.com/office/powerpoint/2010/main" val="10622539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On this web page, you will find the annual Civil Rights quiz, training tools and additional resources needed to assist you with Civil Rights Requirements.  Including, the long and short non-discrimination statements, required Civil Rights forms, as well as, documents that can be used to help with training staff.</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F39E5D-C21C-4912-9F73-427DD2922DC1}" type="slidenum">
              <a:rPr lang="en-US" altLang="en-US" smtClean="0">
                <a:latin typeface="Arial" panose="020B0604020202020204" pitchFamily="34" charset="0"/>
              </a:rPr>
              <a:pPr>
                <a:spcBef>
                  <a:spcPct val="0"/>
                </a:spcBef>
              </a:pPr>
              <a:t>11</a:t>
            </a:fld>
            <a:endParaRPr lang="en-US" altLang="en-US" smtClean="0">
              <a:latin typeface="Arial" panose="020B0604020202020204" pitchFamily="34" charset="0"/>
            </a:endParaRPr>
          </a:p>
        </p:txBody>
      </p:sp>
    </p:spTree>
    <p:extLst>
      <p:ext uri="{BB962C8B-B14F-4D97-AF65-F5344CB8AC3E}">
        <p14:creationId xmlns:p14="http://schemas.microsoft.com/office/powerpoint/2010/main" val="30020417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xfrm>
            <a:off x="779463" y="4343400"/>
            <a:ext cx="5607050" cy="4183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Brochures and/or applications that include information about milk and are distributed to campers’ households must include the full nondiscrimination statement.  </a:t>
            </a:r>
          </a:p>
          <a:p>
            <a:endParaRPr lang="en-US" altLang="en-US" dirty="0" smtClean="0"/>
          </a:p>
          <a:p>
            <a:endParaRPr lang="en-US" altLang="en-US" dirty="0"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A070FF-87C8-4833-A0CB-514E3294381F}" type="slidenum">
              <a:rPr lang="en-US" altLang="en-US" smtClean="0">
                <a:latin typeface="Arial" panose="020B0604020202020204" pitchFamily="34" charset="0"/>
              </a:rPr>
              <a:pPr>
                <a:spcBef>
                  <a:spcPct val="0"/>
                </a:spcBef>
              </a:pPr>
              <a:t>12</a:t>
            </a:fld>
            <a:endParaRPr lang="en-US" altLang="en-US" smtClean="0">
              <a:latin typeface="Arial" panose="020B0604020202020204" pitchFamily="34" charset="0"/>
            </a:endParaRPr>
          </a:p>
        </p:txBody>
      </p:sp>
    </p:spTree>
    <p:extLst>
      <p:ext uri="{BB962C8B-B14F-4D97-AF65-F5344CB8AC3E}">
        <p14:creationId xmlns:p14="http://schemas.microsoft.com/office/powerpoint/2010/main" val="2402040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Materials</a:t>
            </a:r>
            <a:r>
              <a:rPr lang="en-US" altLang="en-US" baseline="0" dirty="0" smtClean="0"/>
              <a:t> that include information about milk and</a:t>
            </a:r>
            <a:r>
              <a:rPr lang="en-US" altLang="en-US" dirty="0" smtClean="0"/>
              <a:t> are one page or less (front and back-sided is considered one page) may use the short statement, in print size no smaller than the text.</a:t>
            </a:r>
          </a:p>
          <a:p>
            <a:endParaRPr lang="en-US" altLang="en-US" dirty="0" smtClean="0"/>
          </a:p>
          <a:p>
            <a:r>
              <a:rPr lang="en-US" altLang="en-US" dirty="0" smtClean="0"/>
              <a:t>Also, the nondiscrimination statement, or a link to it, must be included on the home page of your organization’s website. </a:t>
            </a:r>
          </a:p>
          <a:p>
            <a:endParaRPr lang="en-US" altLang="en-US" dirty="0" smtClean="0"/>
          </a:p>
          <a:p>
            <a:r>
              <a:rPr lang="en-US" altLang="en-US" dirty="0" smtClean="0"/>
              <a:t>The full and short nondiscrimination statements can be found on the Civil Rights webpage, as discussed in a previous slide.</a:t>
            </a:r>
          </a:p>
          <a:p>
            <a:endParaRPr lang="en-US" altLang="en-US" dirty="0" smtClean="0"/>
          </a:p>
          <a:p>
            <a:r>
              <a:rPr lang="en-US" altLang="en-US" dirty="0" smtClean="0"/>
              <a:t>During the administrative review, your Field Consultant will verify if your informational materials include the appropriate nondiscrimination statement, as well as, review your Civil Rights training documentation.  Civil Rights requirements is the number one issue found during reviews. </a:t>
            </a:r>
          </a:p>
          <a:p>
            <a:endParaRPr lang="en-US" dirty="0"/>
          </a:p>
        </p:txBody>
      </p:sp>
      <p:sp>
        <p:nvSpPr>
          <p:cNvPr id="4" name="Slide Number Placeholder 3"/>
          <p:cNvSpPr>
            <a:spLocks noGrp="1"/>
          </p:cNvSpPr>
          <p:nvPr>
            <p:ph type="sldNum" sz="quarter" idx="10"/>
          </p:nvPr>
        </p:nvSpPr>
        <p:spPr/>
        <p:txBody>
          <a:bodyPr/>
          <a:lstStyle/>
          <a:p>
            <a:pPr>
              <a:defRPr/>
            </a:pPr>
            <a:fld id="{9038C452-384A-4A32-8C58-BD970EB00DFC}" type="slidenum">
              <a:rPr lang="en-US" altLang="en-US" smtClean="0"/>
              <a:pPr>
                <a:defRPr/>
              </a:pPr>
              <a:t>13</a:t>
            </a:fld>
            <a:endParaRPr lang="en-US" altLang="en-US"/>
          </a:p>
        </p:txBody>
      </p:sp>
    </p:spTree>
    <p:extLst>
      <p:ext uri="{BB962C8B-B14F-4D97-AF65-F5344CB8AC3E}">
        <p14:creationId xmlns:p14="http://schemas.microsoft.com/office/powerpoint/2010/main" val="42221769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xfrm>
            <a:off x="1219200" y="685800"/>
            <a:ext cx="4649788"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The “And Justice for All” poster must be placed  in a public area where participants and potential participants have ready access. Examples of locations to display the poster would be all cafeterias, entrance to facilities, or main offices.</a:t>
            </a:r>
          </a:p>
          <a:p>
            <a:pPr eaLnBrk="1" hangingPunct="1"/>
            <a:endParaRPr lang="en-US" altLang="en-US" dirty="0" smtClean="0"/>
          </a:p>
          <a:p>
            <a:pPr eaLnBrk="1" hangingPunct="1"/>
            <a:r>
              <a:rPr lang="en-US" altLang="en-US" dirty="0" smtClean="0"/>
              <a:t>The “And Justice For All” poster contains Civil Rights complaint procedures. </a:t>
            </a:r>
          </a:p>
          <a:p>
            <a:pPr eaLnBrk="1" hangingPunct="1"/>
            <a:endParaRPr lang="en-US" altLang="en-US" dirty="0" smtClean="0"/>
          </a:p>
          <a:p>
            <a:r>
              <a:rPr lang="en-US" altLang="en-US" dirty="0" smtClean="0"/>
              <a:t>Posters are available from the Indiana Department of Education, Office of School and Community Nutrition Programs. Email a request to Maggie Schabel at mschabel@doe.in.gov. Please be sure to provide the sponsor name, mailing address, and quantity of posters requested. </a:t>
            </a:r>
          </a:p>
          <a:p>
            <a:pPr eaLnBrk="1" hangingPunct="1"/>
            <a:endParaRPr lang="en-US" altLang="en-US" dirty="0" smtClean="0"/>
          </a:p>
          <a:p>
            <a:pPr eaLnBrk="1" hangingPunct="1"/>
            <a:r>
              <a:rPr lang="en-US" altLang="en-US" dirty="0" smtClean="0"/>
              <a:t>Special Milk Program sponsors must also make available, upon request, information about the program requirements and procedures for filing complaints. Template procedures and logs can be found on the Civil Rights website.</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A47174-55C3-4341-8B15-157BBD7D4A52}" type="slidenum">
              <a:rPr lang="en-US" altLang="en-US" smtClean="0">
                <a:latin typeface="Arial" panose="020B0604020202020204" pitchFamily="34" charset="0"/>
              </a:rPr>
              <a:pPr>
                <a:spcBef>
                  <a:spcPct val="0"/>
                </a:spcBef>
              </a:pPr>
              <a:t>14</a:t>
            </a:fld>
            <a:endParaRPr lang="en-US" altLang="en-US" smtClean="0">
              <a:latin typeface="Arial" panose="020B0604020202020204" pitchFamily="34" charset="0"/>
            </a:endParaRPr>
          </a:p>
        </p:txBody>
      </p:sp>
      <p:pic>
        <p:nvPicPr>
          <p:cNvPr id="4198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0238" y="2438400"/>
            <a:ext cx="1090612"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7562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1181100" y="67786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As a reminder, please make sure that your sponsor and site information sheets are updated in the </a:t>
            </a:r>
            <a:r>
              <a:rPr lang="en-US" altLang="en-US" dirty="0" err="1" smtClean="0"/>
              <a:t>CNPweb</a:t>
            </a:r>
            <a:r>
              <a:rPr lang="en-US" altLang="en-US" dirty="0" smtClean="0"/>
              <a:t> located on the applications tab.  From now until the end of June, you will be working in the current Program Year.  For milk consumed AFTER June 30, you will first need to UPDATE your sponsor and site information sheet for next Program Year.  You will find the sponsor and site information sheet for next program year on the Application Tab.  You can do this as soon as the next Program Year is available.  Once this is approved by the State Agency, then you may file claims in next Program Year for milk consumed after June.  </a:t>
            </a:r>
          </a:p>
          <a:p>
            <a:r>
              <a:rPr lang="en-US" altLang="en-US" dirty="0" smtClean="0"/>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The best way to access the </a:t>
            </a:r>
            <a:r>
              <a:rPr lang="en-US" altLang="en-US" i="1" dirty="0" err="1" smtClean="0"/>
              <a:t>CNPweb</a:t>
            </a:r>
            <a:r>
              <a:rPr lang="en-US" altLang="en-US" dirty="0" smtClean="0"/>
              <a:t> is to</a:t>
            </a:r>
            <a:r>
              <a:rPr lang="en-US" altLang="en-US" baseline="0" dirty="0" smtClean="0"/>
              <a:t> the right of the</a:t>
            </a:r>
            <a:r>
              <a:rPr lang="en-US" altLang="en-US" dirty="0" smtClean="0"/>
              <a:t> School Nutrition</a:t>
            </a:r>
            <a:r>
              <a:rPr lang="en-US" altLang="en-US" baseline="0" dirty="0" smtClean="0"/>
              <a:t> Program’s</a:t>
            </a:r>
            <a:r>
              <a:rPr lang="en-US" altLang="en-US" dirty="0" smtClean="0"/>
              <a:t> website at </a:t>
            </a:r>
            <a:r>
              <a:rPr lang="en-US" sz="1200" dirty="0" smtClean="0">
                <a:hlinkClick r:id="rId3"/>
              </a:rPr>
              <a:t>https://www.doe.in.gov/nutrition/school-nutrition-programs</a:t>
            </a:r>
            <a:r>
              <a:rPr lang="en-US" altLang="en-US" u="sng" dirty="0" smtClean="0"/>
              <a:t>.</a:t>
            </a:r>
            <a:r>
              <a:rPr lang="en-US" altLang="en-US" dirty="0" smtClean="0"/>
              <a:t>  Make it a Favorite or Bookmark in your web browser.  </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69B7CD-1D0F-4188-ADAF-E8736CB0E831}" type="slidenum">
              <a:rPr lang="en-US" altLang="en-US" smtClean="0">
                <a:latin typeface="Arial" panose="020B0604020202020204" pitchFamily="34" charset="0"/>
              </a:rPr>
              <a:pPr>
                <a:spcBef>
                  <a:spcPct val="0"/>
                </a:spcBef>
              </a:pPr>
              <a:t>15</a:t>
            </a:fld>
            <a:endParaRPr lang="en-US" altLang="en-US" smtClean="0">
              <a:latin typeface="Arial" panose="020B0604020202020204" pitchFamily="34" charset="0"/>
            </a:endParaRPr>
          </a:p>
        </p:txBody>
      </p:sp>
    </p:spTree>
    <p:extLst>
      <p:ext uri="{BB962C8B-B14F-4D97-AF65-F5344CB8AC3E}">
        <p14:creationId xmlns:p14="http://schemas.microsoft.com/office/powerpoint/2010/main" val="41282417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p:txBody>
          <a:bodyPr wrap="square" numCol="1" anchor="t" anchorCtr="0" compatLnSpc="1">
            <a:prstTxWarp prst="textNoShape">
              <a:avLst/>
            </a:prstTxWarp>
          </a:bodyPr>
          <a:lstStyle/>
          <a:p>
            <a:pPr>
              <a:defRPr/>
            </a:pPr>
            <a:r>
              <a:rPr lang="en-US" dirty="0" smtClean="0"/>
              <a:t>All records of the Special Milk Program must be kept.  The types of records which must be kept include:</a:t>
            </a:r>
          </a:p>
          <a:p>
            <a:pPr marL="0" indent="0">
              <a:buFontTx/>
              <a:buNone/>
              <a:defRPr/>
            </a:pPr>
            <a:r>
              <a:rPr lang="en-US" dirty="0" smtClean="0"/>
              <a:t>1. An accounting of milk served to children through a monthly inventory of milk and/or a special camp milk worksheet</a:t>
            </a:r>
          </a:p>
          <a:p>
            <a:pPr>
              <a:defRPr/>
            </a:pPr>
            <a:r>
              <a:rPr lang="en-US" dirty="0" smtClean="0"/>
              <a:t>2.</a:t>
            </a:r>
            <a:r>
              <a:rPr lang="en-US" baseline="0" dirty="0" smtClean="0"/>
              <a:t> </a:t>
            </a:r>
            <a:r>
              <a:rPr lang="en-US" dirty="0" smtClean="0"/>
              <a:t>Invoices or receipts for milk which will justify the amount of milk</a:t>
            </a:r>
            <a:r>
              <a:rPr lang="en-US" baseline="0" dirty="0" smtClean="0"/>
              <a:t> </a:t>
            </a:r>
            <a:r>
              <a:rPr lang="en-US" dirty="0" smtClean="0"/>
              <a:t>claimed for reimbursement</a:t>
            </a:r>
          </a:p>
          <a:p>
            <a:pPr>
              <a:defRPr/>
            </a:pPr>
            <a:r>
              <a:rPr lang="en-US" dirty="0" smtClean="0"/>
              <a:t>3. Quotes from local ads or milk vendors</a:t>
            </a:r>
          </a:p>
          <a:p>
            <a:pPr>
              <a:defRPr/>
            </a:pPr>
            <a:r>
              <a:rPr lang="en-US" dirty="0" smtClean="0"/>
              <a:t>4. A copy of the camp brochure and/or application, if it </a:t>
            </a:r>
            <a:r>
              <a:rPr lang="en-US" smtClean="0"/>
              <a:t>includes information on milk</a:t>
            </a:r>
            <a:endParaRPr lang="en-US" dirty="0" smtClean="0"/>
          </a:p>
          <a:p>
            <a:pPr>
              <a:defRPr/>
            </a:pPr>
            <a:r>
              <a:rPr lang="en-US" dirty="0" smtClean="0"/>
              <a:t>5. On-line civil rights training documentation which includes printing off the online quiz results</a:t>
            </a:r>
          </a:p>
          <a:p>
            <a:pPr>
              <a:defRPr/>
            </a:pPr>
            <a:r>
              <a:rPr lang="en-US" dirty="0" smtClean="0"/>
              <a:t>6. Civil rights training documentation for camp staff involved in the Special Milk Program which includes having a listing of all those staff members that were trained</a:t>
            </a:r>
          </a:p>
          <a:p>
            <a:pPr>
              <a:defRPr/>
            </a:pPr>
            <a:endParaRPr lang="en-US" dirty="0"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170EDD-1735-41AD-9C4C-5ED489CB3239}" type="slidenum">
              <a:rPr lang="en-US" altLang="en-US" smtClean="0">
                <a:latin typeface="Arial" panose="020B0604020202020204" pitchFamily="34" charset="0"/>
              </a:rPr>
              <a:pPr>
                <a:spcBef>
                  <a:spcPct val="0"/>
                </a:spcBef>
              </a:pPr>
              <a:t>16</a:t>
            </a:fld>
            <a:endParaRPr lang="en-US" altLang="en-US" smtClean="0">
              <a:latin typeface="Arial" panose="020B0604020202020204" pitchFamily="34" charset="0"/>
            </a:endParaRPr>
          </a:p>
        </p:txBody>
      </p:sp>
    </p:spTree>
    <p:extLst>
      <p:ext uri="{BB962C8B-B14F-4D97-AF65-F5344CB8AC3E}">
        <p14:creationId xmlns:p14="http://schemas.microsoft.com/office/powerpoint/2010/main" val="2751713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First, let’s discuss the Paid Milk Only Option.  Camps on the Special Milk Program receive reimbursement for milk served to children from the Indiana Department of Education at the paid rate.  In the paid milk only option, either the milk is provided by the sponsor at no charge to all children, or the price of milk is included in the tuition or camping fee so that all children automatically receive milk. </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76CE9F-126B-4A6A-BF45-8FC042104048}" type="slidenum">
              <a:rPr lang="en-US" altLang="en-US" smtClean="0">
                <a:latin typeface="Arial" panose="020B0604020202020204" pitchFamily="34" charset="0"/>
              </a:rPr>
              <a:pPr>
                <a:spcBef>
                  <a:spcPct val="0"/>
                </a:spcBef>
              </a:pPr>
              <a:t>2</a:t>
            </a:fld>
            <a:endParaRPr lang="en-US" altLang="en-US" smtClean="0">
              <a:latin typeface="Arial" panose="020B0604020202020204" pitchFamily="34" charset="0"/>
            </a:endParaRPr>
          </a:p>
        </p:txBody>
      </p:sp>
    </p:spTree>
    <p:extLst>
      <p:ext uri="{BB962C8B-B14F-4D97-AF65-F5344CB8AC3E}">
        <p14:creationId xmlns:p14="http://schemas.microsoft.com/office/powerpoint/2010/main" val="3879950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dirty="0" smtClean="0"/>
              <a:t>According to memo, SP 29-2011, a variety of fluid milk must be served consistent with the most recent Dietary Guidelines for Americans.  </a:t>
            </a:r>
            <a:r>
              <a:rPr lang="en-US" altLang="en-US" dirty="0" smtClean="0"/>
              <a:t>The 2015 Dietary Guidelines recommend that persons over two years of age consume fat-free or low-fat (1%) fluid milk.  Special Milk Program camps must offer from the following: fat-free milk and/or low-fat (1%) milk in flavored or unflavored varieties. </a:t>
            </a:r>
          </a:p>
          <a:p>
            <a:pPr eaLnBrk="1" hangingPunct="1"/>
            <a:endParaRPr lang="en-US" altLang="en-US"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D81EF57-6B31-4557-854D-302D89760246}" type="slidenum">
              <a:rPr lang="en-US" altLang="en-US" smtClean="0">
                <a:latin typeface="Arial" panose="020B0604020202020204" pitchFamily="34" charset="0"/>
              </a:rPr>
              <a:pPr>
                <a:spcBef>
                  <a:spcPct val="0"/>
                </a:spcBef>
              </a:pPr>
              <a:t>3</a:t>
            </a:fld>
            <a:endParaRPr lang="en-US" altLang="en-US" smtClean="0">
              <a:latin typeface="Arial" panose="020B0604020202020204" pitchFamily="34" charset="0"/>
            </a:endParaRPr>
          </a:p>
        </p:txBody>
      </p:sp>
    </p:spTree>
    <p:extLst>
      <p:ext uri="{BB962C8B-B14F-4D97-AF65-F5344CB8AC3E}">
        <p14:creationId xmlns:p14="http://schemas.microsoft.com/office/powerpoint/2010/main" val="1454645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Special Milk Program camps must keep records that document the number of milks served to children.  There is not a limit or restriction to the number of half-pints that can be served or claimed for reimbursement.  As long as there is documentation to show the milks were served to children.  Milks served to </a:t>
            </a:r>
            <a:r>
              <a:rPr lang="en-US" altLang="en-US" dirty="0" smtClean="0">
                <a:solidFill>
                  <a:srgbClr val="FF0000"/>
                </a:solidFill>
              </a:rPr>
              <a:t>adults or used </a:t>
            </a:r>
            <a:r>
              <a:rPr lang="en-US" altLang="en-US" dirty="0" smtClean="0"/>
              <a:t>for cooking may not be claimed for reimbursement.  If you are not taking a daily milk count at point of service (the point of service is when the child receives the milk), using the special milk camp worksheet will assist you in tracking the number of milks served to children. The </a:t>
            </a:r>
            <a:r>
              <a:rPr lang="en-US" altLang="en-US" dirty="0" err="1" smtClean="0"/>
              <a:t>CNPweb</a:t>
            </a:r>
            <a:r>
              <a:rPr lang="en-US" altLang="en-US" dirty="0" smtClean="0"/>
              <a:t> is where you file your milk claims for reimbursement.  </a:t>
            </a:r>
          </a:p>
          <a:p>
            <a:pPr eaLnBrk="1" hangingPunct="1"/>
            <a:endParaRPr lang="en-US" altLang="en-US" dirty="0" smtClean="0"/>
          </a:p>
          <a:p>
            <a:pPr eaLnBrk="1" hangingPunct="1"/>
            <a:r>
              <a:rPr lang="en-US" altLang="en-US" dirty="0" smtClean="0"/>
              <a:t>When your field consultant comes to conduct a review, milk invoices or milk receipts must be available to verify that enough milk was purchased for your reimbursement claim.</a:t>
            </a:r>
            <a:endParaRPr lang="en-US" altLang="en-US" b="1" dirty="0" smtClean="0"/>
          </a:p>
          <a:p>
            <a:pPr eaLnBrk="1" hangingPunct="1"/>
            <a:endParaRPr lang="en-US" altLang="en-US" dirty="0" smtClean="0"/>
          </a:p>
          <a:p>
            <a:pPr eaLnBrk="1" hangingPunct="1"/>
            <a:r>
              <a:rPr lang="en-US" altLang="en-US" dirty="0" smtClean="0"/>
              <a:t>It is required that sponsors receive quotes from three qualified sources.  Documentation could include, prices from local ads or quotes from vendors.  Copies of quotes must be kept on file. </a:t>
            </a:r>
            <a:endParaRPr lang="en-US" altLang="en-US" b="1" dirty="0" smtClean="0"/>
          </a:p>
          <a:p>
            <a:pPr eaLnBrk="1" hangingPunct="1"/>
            <a:endParaRPr lang="en-US" altLang="en-US" dirty="0" smtClean="0"/>
          </a:p>
          <a:p>
            <a:pPr eaLnBrk="1" hangingPunct="1"/>
            <a:endParaRPr lang="en-US" altLang="en-US" dirty="0"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F15CA0C-2637-4913-90E8-D0638C35E06D}" type="slidenum">
              <a:rPr lang="en-US" altLang="en-US" smtClean="0">
                <a:latin typeface="Arial" panose="020B0604020202020204" pitchFamily="34" charset="0"/>
              </a:rPr>
              <a:pPr>
                <a:spcBef>
                  <a:spcPct val="0"/>
                </a:spcBef>
              </a:pPr>
              <a:t>4</a:t>
            </a:fld>
            <a:endParaRPr lang="en-US" altLang="en-US" smtClean="0">
              <a:latin typeface="Arial" panose="020B0604020202020204" pitchFamily="34" charset="0"/>
            </a:endParaRPr>
          </a:p>
        </p:txBody>
      </p:sp>
    </p:spTree>
    <p:extLst>
      <p:ext uri="{BB962C8B-B14F-4D97-AF65-F5344CB8AC3E}">
        <p14:creationId xmlns:p14="http://schemas.microsoft.com/office/powerpoint/2010/main" val="2519977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is the special milk camp worksheet which is divided into 3 sections. If you are not taking a daily milk count at point of service (the point of service is when the child receives the milk), using the special milk camp worksheet will assist you in tracking the number of milks served to children.  We will review each section starting with section I first.</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D1C34C6-E5CB-4291-B8A6-445AC5AC3710}" type="slidenum">
              <a:rPr lang="en-US" altLang="en-US" smtClean="0">
                <a:latin typeface="Arial" panose="020B0604020202020204" pitchFamily="34" charset="0"/>
              </a:rPr>
              <a:pPr>
                <a:spcBef>
                  <a:spcPct val="0"/>
                </a:spcBef>
              </a:pPr>
              <a:t>5</a:t>
            </a:fld>
            <a:endParaRPr lang="en-US" altLang="en-US" smtClean="0">
              <a:latin typeface="Arial" panose="020B0604020202020204" pitchFamily="34" charset="0"/>
            </a:endParaRPr>
          </a:p>
        </p:txBody>
      </p:sp>
    </p:spTree>
    <p:extLst>
      <p:ext uri="{BB962C8B-B14F-4D97-AF65-F5344CB8AC3E}">
        <p14:creationId xmlns:p14="http://schemas.microsoft.com/office/powerpoint/2010/main" val="1494501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In section I, you will start by entering the beginning inventory on </a:t>
            </a:r>
            <a:r>
              <a:rPr lang="en-US" altLang="en-US" b="1" smtClean="0"/>
              <a:t>line a </a:t>
            </a:r>
            <a:r>
              <a:rPr lang="en-US" altLang="en-US" smtClean="0"/>
              <a:t>at the top of the page.  Beginning inventory is the number of milks on hand on the first day of camp.  On </a:t>
            </a:r>
            <a:r>
              <a:rPr lang="en-US" altLang="en-US" b="1" smtClean="0"/>
              <a:t>line b </a:t>
            </a:r>
            <a:r>
              <a:rPr lang="en-US" altLang="en-US" smtClean="0"/>
              <a:t>enter the number of milks purchased during the month from your receipts.  This number can be obtained from your invoices or receipts.  On </a:t>
            </a:r>
            <a:r>
              <a:rPr lang="en-US" altLang="en-US" b="1" smtClean="0"/>
              <a:t>line c </a:t>
            </a:r>
            <a:r>
              <a:rPr lang="en-US" altLang="en-US" smtClean="0"/>
              <a:t>enter any inventory adjustments for donated milk and subtract any inventory adjustments for milk that was returned to the vendor.  Calculate as shown on the worksheet to determine the total milk available, enter the total milk available on </a:t>
            </a:r>
            <a:r>
              <a:rPr lang="en-US" altLang="en-US" b="1" smtClean="0"/>
              <a:t>line d</a:t>
            </a:r>
            <a:r>
              <a:rPr lang="en-US" altLang="en-US" smtClean="0"/>
              <a:t>.</a:t>
            </a:r>
          </a:p>
          <a:p>
            <a:endParaRPr lang="en-US" altLang="en-US" smtClean="0"/>
          </a:p>
          <a:p>
            <a:r>
              <a:rPr lang="en-US" altLang="en-US" smtClean="0"/>
              <a:t>On </a:t>
            </a:r>
            <a:r>
              <a:rPr lang="en-US" altLang="en-US" b="1" smtClean="0"/>
              <a:t>line e</a:t>
            </a:r>
            <a:r>
              <a:rPr lang="en-US" altLang="en-US" smtClean="0"/>
              <a:t> enter the actual count of adult consumed milk.  If you do not know this number you can easily calculate it in section II which we will talk about next.  On </a:t>
            </a:r>
            <a:r>
              <a:rPr lang="en-US" altLang="en-US" b="1" smtClean="0"/>
              <a:t>line f </a:t>
            </a:r>
            <a:r>
              <a:rPr lang="en-US" altLang="en-US" smtClean="0"/>
              <a:t>enter the special purpose milk or the milk used in cooking.  On </a:t>
            </a:r>
            <a:r>
              <a:rPr lang="en-US" altLang="en-US" b="1" smtClean="0"/>
              <a:t>line g </a:t>
            </a:r>
            <a:r>
              <a:rPr lang="en-US" altLang="en-US" smtClean="0"/>
              <a:t>enter the ending milk inventory of milks on hand at the end of the month.  Calculate as shown on the worksheet to determine the number of milks served to children for the month, enter the total of milk served to children on </a:t>
            </a:r>
            <a:r>
              <a:rPr lang="en-US" altLang="en-US" b="1" smtClean="0"/>
              <a:t>line h</a:t>
            </a:r>
            <a:r>
              <a:rPr lang="en-US" altLang="en-US" smtClean="0"/>
              <a:t>.</a:t>
            </a:r>
          </a:p>
          <a:p>
            <a:endParaRPr lang="en-US" alt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BD36CA2-FDB1-4AA0-81EF-486AF2D01491}" type="slidenum">
              <a:rPr lang="en-US" altLang="en-US" smtClean="0">
                <a:latin typeface="Arial" panose="020B0604020202020204" pitchFamily="34" charset="0"/>
              </a:rPr>
              <a:pPr>
                <a:spcBef>
                  <a:spcPct val="0"/>
                </a:spcBef>
              </a:pPr>
              <a:t>6</a:t>
            </a:fld>
            <a:endParaRPr lang="en-US" altLang="en-US" smtClean="0">
              <a:latin typeface="Arial" panose="020B0604020202020204" pitchFamily="34" charset="0"/>
            </a:endParaRPr>
          </a:p>
        </p:txBody>
      </p:sp>
    </p:spTree>
    <p:extLst>
      <p:ext uri="{BB962C8B-B14F-4D97-AF65-F5344CB8AC3E}">
        <p14:creationId xmlns:p14="http://schemas.microsoft.com/office/powerpoint/2010/main" val="1775058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When you haven’t tracked the number of adult milks taken, </a:t>
            </a:r>
            <a:r>
              <a:rPr lang="en-US" altLang="en-US" b="1" smtClean="0"/>
              <a:t>section 2 </a:t>
            </a:r>
            <a:r>
              <a:rPr lang="en-US" altLang="en-US" smtClean="0"/>
              <a:t>of the worksheet should be completed.  First, you will track the number of children and adults that were in attendance each day.  Remember, a child will be 18 years old or younger.  Total each column at the end of the month. Using the totals in </a:t>
            </a:r>
            <a:r>
              <a:rPr lang="en-US" altLang="en-US" b="1" smtClean="0"/>
              <a:t>column B and C </a:t>
            </a:r>
            <a:r>
              <a:rPr lang="en-US" altLang="en-US" smtClean="0"/>
              <a:t>along with the total milks available in </a:t>
            </a:r>
            <a:r>
              <a:rPr lang="en-US" altLang="en-US" b="1" smtClean="0"/>
              <a:t>row d </a:t>
            </a:r>
            <a:r>
              <a:rPr lang="en-US" altLang="en-US" smtClean="0"/>
              <a:t>complete the section to the right to calculate the average adult milk consumed.  Enter that number in </a:t>
            </a:r>
            <a:r>
              <a:rPr lang="en-US" altLang="en-US" b="1" smtClean="0"/>
              <a:t>section I, row e</a:t>
            </a:r>
            <a:r>
              <a:rPr lang="en-US" altLang="en-US" smtClean="0"/>
              <a:t>.</a:t>
            </a:r>
          </a:p>
          <a:p>
            <a:endParaRPr lang="en-US" altLang="en-US" smtClean="0"/>
          </a:p>
          <a:p>
            <a:r>
              <a:rPr lang="en-US" altLang="en-US" smtClean="0"/>
              <a:t>Also, for those camps using gallons of milk versus half pints, in section 2 there is a formula to help with converting gallons of milk to half pints.  </a:t>
            </a:r>
          </a:p>
          <a:p>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D2CB363-C038-441B-B360-C9D9C404F95F}" type="slidenum">
              <a:rPr lang="en-US" altLang="en-US" smtClean="0">
                <a:latin typeface="Arial" panose="020B0604020202020204" pitchFamily="34" charset="0"/>
              </a:rPr>
              <a:pPr>
                <a:spcBef>
                  <a:spcPct val="0"/>
                </a:spcBef>
              </a:pPr>
              <a:t>7</a:t>
            </a:fld>
            <a:endParaRPr lang="en-US" altLang="en-US" smtClean="0">
              <a:latin typeface="Arial" panose="020B0604020202020204" pitchFamily="34" charset="0"/>
            </a:endParaRPr>
          </a:p>
        </p:txBody>
      </p:sp>
    </p:spTree>
    <p:extLst>
      <p:ext uri="{BB962C8B-B14F-4D97-AF65-F5344CB8AC3E}">
        <p14:creationId xmlns:p14="http://schemas.microsoft.com/office/powerpoint/2010/main" val="2082956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Section 3 explains how to compute average daily attendance and average cost of milk per half pint.  These figures are needed to complete the site and sponsor claims on the CNPWeb.</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4CFBF50-1F6E-4D64-976F-C94550640EBA}" type="slidenum">
              <a:rPr lang="en-US" altLang="en-US" smtClean="0">
                <a:latin typeface="Arial" panose="020B0604020202020204" pitchFamily="34" charset="0"/>
              </a:rPr>
              <a:pPr>
                <a:spcBef>
                  <a:spcPct val="0"/>
                </a:spcBef>
              </a:pPr>
              <a:t>8</a:t>
            </a:fld>
            <a:endParaRPr lang="en-US" altLang="en-US" smtClean="0">
              <a:latin typeface="Arial" panose="020B0604020202020204" pitchFamily="34" charset="0"/>
            </a:endParaRPr>
          </a:p>
        </p:txBody>
      </p:sp>
    </p:spTree>
    <p:extLst>
      <p:ext uri="{BB962C8B-B14F-4D97-AF65-F5344CB8AC3E}">
        <p14:creationId xmlns:p14="http://schemas.microsoft.com/office/powerpoint/2010/main" val="3991585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p:txBody>
          <a:bodyPr wrap="square" numCol="1" anchor="t" anchorCtr="0" compatLnSpc="1">
            <a:prstTxWarp prst="textNoShape">
              <a:avLst/>
            </a:prstTxWarp>
          </a:bodyPr>
          <a:lstStyle/>
          <a:p>
            <a:pPr eaLnBrk="1" hangingPunct="1">
              <a:defRPr/>
            </a:pPr>
            <a:r>
              <a:rPr lang="en-US" dirty="0" smtClean="0"/>
              <a:t>Reimbursement for milk consumed is electronically submitted through our School and Community Nutrition website in the </a:t>
            </a:r>
            <a:r>
              <a:rPr lang="en-US" dirty="0" err="1" smtClean="0"/>
              <a:t>CNPweb</a:t>
            </a:r>
            <a:r>
              <a:rPr lang="en-US" dirty="0" smtClean="0"/>
              <a:t>.  To ensure prompt payment, submit your claim for reimbursement no later than the 10</a:t>
            </a:r>
            <a:r>
              <a:rPr lang="en-US" baseline="30000" dirty="0" smtClean="0"/>
              <a:t>th</a:t>
            </a:r>
            <a:r>
              <a:rPr lang="en-US" dirty="0" smtClean="0"/>
              <a:t> day of the month following the claim period.  For example, submit your June claim for reimbursement by July 10.  </a:t>
            </a:r>
          </a:p>
          <a:p>
            <a:pPr eaLnBrk="1" hangingPunct="1">
              <a:defRPr/>
            </a:pPr>
            <a:r>
              <a:rPr lang="en-US" dirty="0" smtClean="0"/>
              <a:t> </a:t>
            </a:r>
          </a:p>
          <a:p>
            <a:pPr eaLnBrk="1" hangingPunct="1">
              <a:defRPr/>
            </a:pPr>
            <a:r>
              <a:rPr lang="en-US" dirty="0" smtClean="0"/>
              <a:t>In the past,  some camps have lost funding for a months worth of special milk reimbursement because they did not claim in the proper amount of time.  Claims </a:t>
            </a:r>
            <a:r>
              <a:rPr lang="en-US" b="1" dirty="0" smtClean="0"/>
              <a:t>must</a:t>
            </a:r>
            <a:r>
              <a:rPr lang="en-US" dirty="0" smtClean="0"/>
              <a:t> be submitted within 60 calendar days of the last day of the claim period to receive payment.  For example, a claim for the month of June must be submitted no later than August 30.  A one-time exception may be granted for claims filed after the 60 day grace period.  However, this one-time exception may only be used once every three years.</a:t>
            </a:r>
            <a:endParaRPr lang="en-US" strike="sngStrike"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5D1AB9-F2C6-4F4A-8325-88281A440B4B}" type="slidenum">
              <a:rPr lang="en-US" altLang="en-US" smtClean="0">
                <a:latin typeface="Arial" panose="020B0604020202020204" pitchFamily="34" charset="0"/>
              </a:rPr>
              <a:pPr>
                <a:spcBef>
                  <a:spcPct val="0"/>
                </a:spcBef>
              </a:pPr>
              <a:t>9</a:t>
            </a:fld>
            <a:endParaRPr lang="en-US" altLang="en-US" smtClean="0">
              <a:latin typeface="Arial" panose="020B0604020202020204" pitchFamily="34" charset="0"/>
            </a:endParaRPr>
          </a:p>
        </p:txBody>
      </p:sp>
    </p:spTree>
    <p:extLst>
      <p:ext uri="{BB962C8B-B14F-4D97-AF65-F5344CB8AC3E}">
        <p14:creationId xmlns:p14="http://schemas.microsoft.com/office/powerpoint/2010/main" val="2629497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5" name="Rectangle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6" name="Rectangle 21"/>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7" name="Rectangle 23"/>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9D1E9553-288B-489E-B230-5BF32BB373DF}" type="datetimeFigureOut">
              <a:rPr lang="en-US"/>
              <a:pPr>
                <a:defRPr/>
              </a:pPr>
              <a:t>4/27/2020</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lvl1pPr>
          </a:lstStyle>
          <a:p>
            <a:pPr>
              <a:defRPr/>
            </a:pPr>
            <a:fld id="{6DA5E4F7-BEF8-4DFA-AB59-C65987F06CB3}" type="slidenum">
              <a:rPr lang="en-US" altLang="en-US"/>
              <a:pPr>
                <a:defRPr/>
              </a:pPr>
              <a:t>‹#›</a:t>
            </a:fld>
            <a:endParaRPr lang="en-US" altLang="en-US"/>
          </a:p>
        </p:txBody>
      </p:sp>
    </p:spTree>
    <p:extLst>
      <p:ext uri="{BB962C8B-B14F-4D97-AF65-F5344CB8AC3E}">
        <p14:creationId xmlns:p14="http://schemas.microsoft.com/office/powerpoint/2010/main" val="217462477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5AF51E0-9270-4809-8102-AC34DDECF286}" type="datetimeFigureOut">
              <a:rPr lang="en-US"/>
              <a:pPr>
                <a:defRPr/>
              </a:pPr>
              <a:t>4/27/2020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6E9389-4DE3-44F5-B106-F1A75D71B9BE}" type="slidenum">
              <a:rPr lang="en-US" altLang="en-US"/>
              <a:pPr>
                <a:defRPr/>
              </a:pPr>
              <a:t>‹#›</a:t>
            </a:fld>
            <a:endParaRPr lang="en-US" altLang="en-US"/>
          </a:p>
        </p:txBody>
      </p:sp>
    </p:spTree>
    <p:extLst>
      <p:ext uri="{BB962C8B-B14F-4D97-AF65-F5344CB8AC3E}">
        <p14:creationId xmlns:p14="http://schemas.microsoft.com/office/powerpoint/2010/main" val="374352844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solidFill>
          <a:schemeClr val="bg2"/>
        </a:solidFill>
        <a:effectLst/>
      </p:bgPr>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5" name="Rectangle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6" name="Rectangle 21"/>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7"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0E4D7854-2F8B-4A60-8B2A-380EFD0477C5}" type="slidenum">
              <a:rPr lang="en-US" altLang="en-US"/>
              <a:pPr>
                <a:defRPr/>
              </a:pPr>
              <a:t>‹#›</a:t>
            </a:fld>
            <a:endParaRPr lang="en-US" altLang="en-US"/>
          </a:p>
        </p:txBody>
      </p:sp>
      <p:sp>
        <p:nvSpPr>
          <p:cNvPr id="14" name="Date Placeholder 3"/>
          <p:cNvSpPr>
            <a:spLocks noGrp="1"/>
          </p:cNvSpPr>
          <p:nvPr>
            <p:ph type="dt" sz="half" idx="11"/>
          </p:nvPr>
        </p:nvSpPr>
        <p:spPr/>
        <p:txBody>
          <a:bodyPr/>
          <a:lstStyle>
            <a:lvl1pPr>
              <a:defRPr/>
            </a:lvl1pPr>
          </a:lstStyle>
          <a:p>
            <a:pPr>
              <a:defRPr/>
            </a:pPr>
            <a:fld id="{C593A6B1-8BEF-4165-8EA1-6C06FA0DD9C1}" type="datetimeFigureOut">
              <a:rPr lang="en-US"/>
              <a:pPr>
                <a:defRPr/>
              </a:pPr>
              <a:t>4/27/2020</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53783163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91809D2-0072-4AF5-8E43-4A158C11DDE1}" type="datetimeFigureOut">
              <a:rPr lang="en-US"/>
              <a:pPr>
                <a:defRPr/>
              </a:pPr>
              <a:t>4/27/2020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97D4A022-4AEF-4161-B211-FFE20BB37AE7}" type="slidenum">
              <a:rPr lang="en-US" altLang="en-US"/>
              <a:pPr>
                <a:defRPr/>
              </a:pPr>
              <a:t>‹#›</a:t>
            </a:fld>
            <a:endParaRPr lang="en-US" altLang="en-US"/>
          </a:p>
        </p:txBody>
      </p:sp>
    </p:spTree>
    <p:extLst>
      <p:ext uri="{BB962C8B-B14F-4D97-AF65-F5344CB8AC3E}">
        <p14:creationId xmlns:p14="http://schemas.microsoft.com/office/powerpoint/2010/main" val="245068228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5"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6" name="Rectangle 21"/>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7" name="Rectangle 23"/>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8" name="Rectangle 24"/>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9" name="Rectangle 25"/>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29C6D019-8BA2-4F4E-A6D9-34685E0AD19F}" type="datetimeFigureOut">
              <a:rPr lang="en-US"/>
              <a:pPr>
                <a:defRPr/>
              </a:pPr>
              <a:t>4/27/2020</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lvl1pPr>
          </a:lstStyle>
          <a:p>
            <a:pPr>
              <a:defRPr/>
            </a:pPr>
            <a:fld id="{599DC643-DABF-447A-BF20-B2FF11967DDC}" type="slidenum">
              <a:rPr lang="en-US" altLang="en-US"/>
              <a:pPr>
                <a:defRPr/>
              </a:pPr>
              <a:t>‹#›</a:t>
            </a:fld>
            <a:endParaRPr lang="en-US" altLang="en-US"/>
          </a:p>
        </p:txBody>
      </p:sp>
    </p:spTree>
    <p:extLst>
      <p:ext uri="{BB962C8B-B14F-4D97-AF65-F5344CB8AC3E}">
        <p14:creationId xmlns:p14="http://schemas.microsoft.com/office/powerpoint/2010/main" val="363199180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2"/>
        </a:solidFill>
        <a:effectLst/>
      </p:bgPr>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682913E8-923D-4159-94D2-AE635DFC27AE}" type="datetimeFigureOut">
              <a:rPr lang="en-US"/>
              <a:pPr>
                <a:defRPr/>
              </a:pPr>
              <a:t>4/27/2020</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5B6D46AC-0238-4D2D-AF91-52E9FA167D35}" type="slidenum">
              <a:rPr lang="en-US" altLang="en-US"/>
              <a:pPr>
                <a:defRPr/>
              </a:pPr>
              <a:t>‹#›</a:t>
            </a:fld>
            <a:endParaRPr lang="en-US" altLang="en-US"/>
          </a:p>
        </p:txBody>
      </p:sp>
    </p:spTree>
    <p:extLst>
      <p:ext uri="{BB962C8B-B14F-4D97-AF65-F5344CB8AC3E}">
        <p14:creationId xmlns:p14="http://schemas.microsoft.com/office/powerpoint/2010/main" val="995078115"/>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solidFill>
        <a:effectLst/>
      </p:bgPr>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Rectangle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9" name="Rectangle 21"/>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10"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11" name="Rectangle 24"/>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A1F64A58-2028-460D-8F6C-DE2AC91279AB}" type="datetimeFigureOut">
              <a:rPr lang="en-US"/>
              <a:pPr>
                <a:defRPr/>
              </a:pPr>
              <a:t>4/27/2020</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defRPr/>
            </a:lvl1pPr>
          </a:lstStyle>
          <a:p>
            <a:pPr>
              <a:defRPr/>
            </a:pPr>
            <a:fld id="{14B4EA01-B35C-431D-A57B-582701D8EEE2}" type="slidenum">
              <a:rPr lang="en-US" altLang="en-US"/>
              <a:pPr>
                <a:defRPr/>
              </a:pPr>
              <a:t>‹#›</a:t>
            </a:fld>
            <a:endParaRPr lang="en-US" altLang="en-US"/>
          </a:p>
        </p:txBody>
      </p:sp>
    </p:spTree>
    <p:extLst>
      <p:ext uri="{BB962C8B-B14F-4D97-AF65-F5344CB8AC3E}">
        <p14:creationId xmlns:p14="http://schemas.microsoft.com/office/powerpoint/2010/main" val="1035695666"/>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076A3220-A1A5-4845-BFE1-91ADC54702C8}" type="datetimeFigureOut">
              <a:rPr lang="en-US"/>
              <a:pPr>
                <a:defRPr/>
              </a:pPr>
              <a:t>4/27/2020</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D2FA2F9E-F388-4F30-B2D5-95CEED703D34}" type="slidenum">
              <a:rPr lang="en-US" altLang="en-US"/>
              <a:pPr>
                <a:defRPr/>
              </a:pPr>
              <a:t>‹#›</a:t>
            </a:fld>
            <a:endParaRPr lang="en-US" altLang="en-US"/>
          </a:p>
        </p:txBody>
      </p:sp>
    </p:spTree>
    <p:extLst>
      <p:ext uri="{BB962C8B-B14F-4D97-AF65-F5344CB8AC3E}">
        <p14:creationId xmlns:p14="http://schemas.microsoft.com/office/powerpoint/2010/main" val="784193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3" name="Rectangle 20"/>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4" name="Rectangle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5"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p:txBody>
          <a:bodyPr/>
          <a:lstStyle>
            <a:lvl1pPr>
              <a:defRPr/>
            </a:lvl1pPr>
          </a:lstStyle>
          <a:p>
            <a:pPr>
              <a:defRPr/>
            </a:pPr>
            <a:fld id="{E9072913-088D-45CB-AF50-DA5945792BE1}" type="datetimeFigureOut">
              <a:rPr lang="en-US"/>
              <a:pPr>
                <a:defRPr/>
              </a:pPr>
              <a:t>4/27/2020</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1025AAA2-9449-4106-BEAA-0AC791CB0217}" type="slidenum">
              <a:rPr lang="en-US" altLang="en-US"/>
              <a:pPr>
                <a:defRPr/>
              </a:pPr>
              <a:t>‹#›</a:t>
            </a:fld>
            <a:endParaRPr lang="en-US" altLang="en-US"/>
          </a:p>
        </p:txBody>
      </p:sp>
    </p:spTree>
    <p:extLst>
      <p:ext uri="{BB962C8B-B14F-4D97-AF65-F5344CB8AC3E}">
        <p14:creationId xmlns:p14="http://schemas.microsoft.com/office/powerpoint/2010/main" val="2103479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8" name="Rectangle 23"/>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9"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B1BCC240-74CF-4BA1-A59F-FFB9922D2E2E}" type="slidenum">
              <a:rPr lang="en-US" altLang="en-US"/>
              <a:pPr>
                <a:defRPr/>
              </a:pPr>
              <a:t>‹#›</a:t>
            </a:fld>
            <a:endParaRPr lang="en-US" altLang="en-US"/>
          </a:p>
        </p:txBody>
      </p:sp>
      <p:sp>
        <p:nvSpPr>
          <p:cNvPr id="17" name="Date Placeholder 4"/>
          <p:cNvSpPr>
            <a:spLocks noGrp="1"/>
          </p:cNvSpPr>
          <p:nvPr>
            <p:ph type="dt" sz="half" idx="11"/>
          </p:nvPr>
        </p:nvSpPr>
        <p:spPr/>
        <p:txBody>
          <a:bodyPr/>
          <a:lstStyle>
            <a:lvl1pPr>
              <a:defRPr/>
            </a:lvl1pPr>
          </a:lstStyle>
          <a:p>
            <a:pPr>
              <a:defRPr/>
            </a:pPr>
            <a:fld id="{08E0D2A4-309D-4E80-9CBC-EEE4338AA1B9}" type="datetimeFigureOut">
              <a:rPr lang="en-US"/>
              <a:pPr>
                <a:defRPr/>
              </a:pPr>
              <a:t>4/27/2020</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extLst>
      <p:ext uri="{BB962C8B-B14F-4D97-AF65-F5344CB8AC3E}">
        <p14:creationId xmlns:p14="http://schemas.microsoft.com/office/powerpoint/2010/main" val="205955961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8" name="Rectangle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9"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AB32448E-92A2-4D15-8171-BDEF994A5C0E}" type="slidenum">
              <a:rPr lang="en-US" altLang="en-US"/>
              <a:pPr>
                <a:defRPr/>
              </a:pPr>
              <a:t>‹#›</a:t>
            </a:fld>
            <a:endParaRPr lang="en-US" alt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CEE9C41B-6994-45C1-AAB3-D3A99CA7B4C7}" type="datetimeFigureOut">
              <a:rPr lang="en-US"/>
              <a:pPr>
                <a:defRPr/>
              </a:pPr>
              <a:t>4/27/2020</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extLst>
      <p:ext uri="{BB962C8B-B14F-4D97-AF65-F5344CB8AC3E}">
        <p14:creationId xmlns:p14="http://schemas.microsoft.com/office/powerpoint/2010/main" val="2719230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1027"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1028"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1029"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ADA06278-E5D3-42F9-90E5-867C1C9E7A1C}" type="datetimeFigureOut">
              <a:rPr lang="en-US"/>
              <a:pPr>
                <a:defRPr/>
              </a:pPr>
              <a:t>4/27/2020</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eaLnBrk="1" hangingPunct="1">
              <a:defRPr sz="1600">
                <a:solidFill>
                  <a:srgbClr val="7B9899"/>
                </a:solidFill>
                <a:latin typeface="Georgia" panose="02040502050405020303" pitchFamily="18" charset="0"/>
              </a:defRPr>
            </a:lvl1pPr>
          </a:lstStyle>
          <a:p>
            <a:pPr>
              <a:defRPr/>
            </a:pPr>
            <a:fld id="{B5057A05-C238-4825-BC8F-D6B616F1FF00}" type="slidenum">
              <a:rPr lang="en-US" altLang="en-US"/>
              <a:pPr>
                <a:defRPr/>
              </a:pPr>
              <a:t>‹#›</a:t>
            </a:fld>
            <a:endParaRPr lang="en-US" altLang="en-US"/>
          </a:p>
        </p:txBody>
      </p:sp>
      <p:sp>
        <p:nvSpPr>
          <p:cNvPr id="1038"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255" r:id="rId1"/>
    <p:sldLayoutId id="2147484256" r:id="rId2"/>
    <p:sldLayoutId id="2147484257" r:id="rId3"/>
    <p:sldLayoutId id="2147484258" r:id="rId4"/>
    <p:sldLayoutId id="2147484259" r:id="rId5"/>
    <p:sldLayoutId id="2147484260" r:id="rId6"/>
    <p:sldLayoutId id="2147484261" r:id="rId7"/>
    <p:sldLayoutId id="2147484262" r:id="rId8"/>
    <p:sldLayoutId id="2147484263" r:id="rId9"/>
    <p:sldLayoutId id="2147484264" r:id="rId10"/>
    <p:sldLayoutId id="2147484265"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sz="20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doe.in.gov/nutrition/scn-civil-rights-requirement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hyperlink" Target="http://www.ocio.usda.gov/sites/default/files/docs/2012/Complain_combined_6_8_12.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mailto:program.intake@usda.gov" TargetMode="External"/><Relationship Id="rId4" Type="http://schemas.openxmlformats.org/officeDocument/2006/relationships/hyperlink" Target="http://www.ascr.usda.gov/complaint_filing_cust.html"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doe.in.gov/nutrition/school-nutrition-program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hyperlink" Target="https://www.doe.in.gov/nutrition/policies-and-regulation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hyperlink" Target="http://www.doe.in.gov/nutrition/snp-pricing-guidanc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76400" y="3886200"/>
            <a:ext cx="6400800" cy="1752600"/>
          </a:xfrm>
        </p:spPr>
        <p:txBody>
          <a:bodyPr>
            <a:normAutofit/>
          </a:bodyPr>
          <a:lstStyle/>
          <a:p>
            <a:pPr eaLnBrk="1" fontAlgn="auto" hangingPunct="1">
              <a:spcAft>
                <a:spcPts val="0"/>
              </a:spcAft>
              <a:buFont typeface="Wingdings 2"/>
              <a:buNone/>
              <a:defRPr/>
            </a:pPr>
            <a:r>
              <a:rPr lang="en-US" dirty="0" smtClean="0"/>
              <a:t>Indiana Department of Education</a:t>
            </a:r>
          </a:p>
          <a:p>
            <a:pPr eaLnBrk="1" fontAlgn="auto" hangingPunct="1">
              <a:spcAft>
                <a:spcPts val="0"/>
              </a:spcAft>
              <a:buFont typeface="Wingdings 2"/>
              <a:buNone/>
              <a:defRPr/>
            </a:pPr>
            <a:r>
              <a:rPr lang="en-US" dirty="0" smtClean="0"/>
              <a:t>School Nutrition Programs</a:t>
            </a:r>
          </a:p>
        </p:txBody>
      </p:sp>
      <p:sp>
        <p:nvSpPr>
          <p:cNvPr id="2" name="Title 1"/>
          <p:cNvSpPr>
            <a:spLocks noGrp="1"/>
          </p:cNvSpPr>
          <p:nvPr>
            <p:ph type="ctrTitle"/>
          </p:nvPr>
        </p:nvSpPr>
        <p:spPr>
          <a:xfrm>
            <a:off x="762000" y="1295400"/>
            <a:ext cx="7772400" cy="2609850"/>
          </a:xfrm>
        </p:spPr>
        <p:style>
          <a:lnRef idx="2">
            <a:schemeClr val="accent5"/>
          </a:lnRef>
          <a:fillRef idx="1">
            <a:schemeClr val="lt1"/>
          </a:fillRef>
          <a:effectRef idx="0">
            <a:schemeClr val="accent5"/>
          </a:effectRef>
          <a:fontRef idx="minor">
            <a:schemeClr val="dk1"/>
          </a:fontRef>
        </p:style>
        <p:txBody>
          <a:bodyPr>
            <a:normAutofit/>
          </a:bodyPr>
          <a:lstStyle/>
          <a:p>
            <a:pPr eaLnBrk="1" fontAlgn="auto" hangingPunct="1">
              <a:spcAft>
                <a:spcPts val="0"/>
              </a:spcAft>
              <a:defRPr/>
            </a:pPr>
            <a:r>
              <a:rPr lang="en-US" dirty="0" smtClean="0"/>
              <a:t>	Special Milk Program 	Requirements for Camps</a:t>
            </a:r>
            <a:endParaRPr lang="en-US" dirty="0"/>
          </a:p>
        </p:txBody>
      </p:sp>
      <p:pic>
        <p:nvPicPr>
          <p:cNvPr id="15364" name="Picture 2" descr="C:\Users\abarnes\AppData\Local\Microsoft\Windows\Temporary Internet Files\Content.IE5\281HT8ZU\MC90025076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762000"/>
            <a:ext cx="1836738"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smtClean="0">
                <a:solidFill>
                  <a:srgbClr val="7B9899"/>
                </a:solidFill>
              </a:rPr>
              <a:t>Civil Rights Requirements</a:t>
            </a:r>
          </a:p>
        </p:txBody>
      </p:sp>
      <p:sp>
        <p:nvSpPr>
          <p:cNvPr id="3" name="Content Placeholder 2"/>
          <p:cNvSpPr>
            <a:spLocks noGrp="1"/>
          </p:cNvSpPr>
          <p:nvPr>
            <p:ph sz="quarter" idx="1"/>
          </p:nvPr>
        </p:nvSpPr>
        <p:spPr>
          <a:xfrm>
            <a:off x="457200" y="1676400"/>
            <a:ext cx="8229600" cy="4449763"/>
          </a:xfrm>
        </p:spPr>
        <p:txBody>
          <a:bodyPr>
            <a:normAutofit/>
          </a:bodyPr>
          <a:lstStyle/>
          <a:p>
            <a:pPr marL="274320" indent="-274320" eaLnBrk="1" fontAlgn="auto" hangingPunct="1">
              <a:spcAft>
                <a:spcPts val="0"/>
              </a:spcAft>
              <a:buFont typeface="Wingdings 2"/>
              <a:buChar char=""/>
              <a:defRPr/>
            </a:pPr>
            <a:r>
              <a:rPr lang="en-US" sz="2800" dirty="0" smtClean="0"/>
              <a:t>Complete on-line Civil Rights Training</a:t>
            </a:r>
          </a:p>
          <a:p>
            <a:pPr eaLnBrk="1" hangingPunct="1">
              <a:defRPr/>
            </a:pPr>
            <a:r>
              <a:rPr lang="en-US" dirty="0" smtClean="0"/>
              <a:t>One person in the organization needs to complete the online quiz</a:t>
            </a:r>
          </a:p>
          <a:p>
            <a:pPr eaLnBrk="1" hangingPunct="1">
              <a:defRPr/>
            </a:pPr>
            <a:r>
              <a:rPr lang="en-US" dirty="0" smtClean="0"/>
              <a:t>This person is responsible for training the rest of the staff about Civil Rights requirements</a:t>
            </a:r>
          </a:p>
          <a:p>
            <a:pPr lvl="1" eaLnBrk="1" hangingPunct="1">
              <a:defRPr/>
            </a:pPr>
            <a:r>
              <a:rPr lang="en-US" dirty="0" smtClean="0"/>
              <a:t>Make sure to document the names of the staff that have been trained</a:t>
            </a:r>
          </a:p>
          <a:p>
            <a:pPr eaLnBrk="1" hangingPunct="1">
              <a:defRPr/>
            </a:pPr>
            <a:r>
              <a:rPr lang="en-US" dirty="0" smtClean="0"/>
              <a:t>Civil Rights training must be conducted annually</a:t>
            </a:r>
          </a:p>
          <a:p>
            <a:pPr marL="274320" indent="-274320" eaLnBrk="1" fontAlgn="auto" hangingPunct="1">
              <a:spcAft>
                <a:spcPts val="0"/>
              </a:spcAft>
              <a:buFont typeface="Wingdings 2"/>
              <a:buChar char=""/>
              <a:defRPr/>
            </a:pPr>
            <a:endParaRPr lang="en-US" sz="3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rgbClr val="7B9899"/>
                </a:solidFill>
              </a:rPr>
              <a:t>Civil Rights Requirements</a:t>
            </a:r>
            <a:endParaRPr lang="en-US" dirty="0"/>
          </a:p>
        </p:txBody>
      </p:sp>
      <p:sp>
        <p:nvSpPr>
          <p:cNvPr id="35843" name="Content Placeholder 2"/>
          <p:cNvSpPr>
            <a:spLocks noGrp="1"/>
          </p:cNvSpPr>
          <p:nvPr>
            <p:ph sz="quarter" idx="1"/>
          </p:nvPr>
        </p:nvSpPr>
        <p:spPr>
          <a:xfrm>
            <a:off x="301625" y="1527175"/>
            <a:ext cx="8504238" cy="4572000"/>
          </a:xfrm>
        </p:spPr>
        <p:txBody>
          <a:bodyPr/>
          <a:lstStyle/>
          <a:p>
            <a:r>
              <a:rPr lang="en-US" altLang="en-US" dirty="0" smtClean="0"/>
              <a:t>Civil Rights webpage</a:t>
            </a:r>
          </a:p>
          <a:p>
            <a:pPr lvl="1"/>
            <a:r>
              <a:rPr lang="en-US" altLang="en-US" dirty="0" smtClean="0">
                <a:hlinkClick r:id="rId3"/>
              </a:rPr>
              <a:t>http://www.doe.in.gov/nutrition/scn-civil-rights-requirements</a:t>
            </a:r>
            <a:endParaRPr lang="en-US" altLang="en-US" dirty="0" smtClean="0"/>
          </a:p>
          <a:p>
            <a:pPr lvl="1"/>
            <a:endParaRPr lang="en-US" altLang="en-US" dirty="0" smtClean="0"/>
          </a:p>
        </p:txBody>
      </p:sp>
      <p:pic>
        <p:nvPicPr>
          <p:cNvPr id="3" name="Picture 2"/>
          <p:cNvPicPr>
            <a:picLocks noChangeAspect="1"/>
          </p:cNvPicPr>
          <p:nvPr/>
        </p:nvPicPr>
        <p:blipFill>
          <a:blip r:embed="rId4"/>
          <a:stretch>
            <a:fillRect/>
          </a:stretch>
        </p:blipFill>
        <p:spPr>
          <a:xfrm>
            <a:off x="2548494" y="3352800"/>
            <a:ext cx="4040661" cy="2470313"/>
          </a:xfrm>
          <a:prstGeom prst="rect">
            <a:avLst/>
          </a:prstGeom>
        </p:spPr>
      </p:pic>
      <p:sp>
        <p:nvSpPr>
          <p:cNvPr id="4" name="Rectangle 3"/>
          <p:cNvSpPr/>
          <p:nvPr/>
        </p:nvSpPr>
        <p:spPr>
          <a:xfrm>
            <a:off x="2819400" y="4953000"/>
            <a:ext cx="2819400" cy="381000"/>
          </a:xfrm>
          <a:prstGeom prst="rect">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rgbClr val="7B9899"/>
                </a:solidFill>
              </a:rPr>
              <a:t>Civil Rights Requirements</a:t>
            </a:r>
            <a:endParaRPr lang="en-US" dirty="0"/>
          </a:p>
        </p:txBody>
      </p:sp>
      <p:sp>
        <p:nvSpPr>
          <p:cNvPr id="24579" name="Content Placeholder 2"/>
          <p:cNvSpPr>
            <a:spLocks noGrp="1"/>
          </p:cNvSpPr>
          <p:nvPr>
            <p:ph sz="quarter" idx="1"/>
          </p:nvPr>
        </p:nvSpPr>
        <p:spPr>
          <a:xfrm>
            <a:off x="298450" y="1752600"/>
            <a:ext cx="8596313" cy="3505200"/>
          </a:xfrm>
          <a:extLst>
            <a:ext uri="{91240B29-F687-4F45-9708-019B960494DF}">
              <a14:hiddenLine xmlns:a14="http://schemas.microsoft.com/office/drawing/2010/main" w="28575">
                <a:solidFill>
                  <a:srgbClr val="000000"/>
                </a:solidFill>
                <a:miter lim="800000"/>
                <a:headEnd/>
                <a:tailEnd/>
              </a14:hiddenLine>
            </a:ext>
          </a:extLst>
        </p:spPr>
        <p:txBody>
          <a:bodyPr/>
          <a:lstStyle/>
          <a:p>
            <a:pPr marL="0" indent="0">
              <a:buFont typeface="Wingdings 2" panose="05020102010507070707" pitchFamily="18" charset="2"/>
              <a:buNone/>
              <a:defRPr/>
            </a:pPr>
            <a:r>
              <a:rPr lang="en-US" sz="1050" b="1" dirty="0"/>
              <a:t> </a:t>
            </a:r>
            <a:r>
              <a:rPr lang="en-US" sz="1050" i="1" dirty="0" smtClean="0"/>
              <a:t>In </a:t>
            </a:r>
            <a:r>
              <a:rPr lang="en-US" sz="1050" i="1" dirty="0"/>
              <a:t>accordance with Federal civil rights law and U.S. Department of Agriculture (USDA) civil rights regulations and policies, the USDA, its Agencies, offices, and employees, and institutions participating in or administering USDA programs are prohibited from discriminating based on race, color, national origin, sex, disability, age, or reprisal or retaliation for prior civil rights activity in any program or activity conducted or funded by USDA.  </a:t>
            </a:r>
            <a:endParaRPr lang="en-US" sz="1050" dirty="0"/>
          </a:p>
          <a:p>
            <a:pPr marL="0" indent="0">
              <a:buFont typeface="Wingdings 2" panose="05020102010507070707" pitchFamily="18" charset="2"/>
              <a:buNone/>
              <a:defRPr/>
            </a:pPr>
            <a:r>
              <a:rPr lang="en-US" sz="1050" i="1" dirty="0"/>
              <a:t> </a:t>
            </a:r>
            <a:endParaRPr lang="en-US" sz="1050" dirty="0"/>
          </a:p>
          <a:p>
            <a:pPr marL="0" indent="0">
              <a:buFont typeface="Wingdings 2" panose="05020102010507070707" pitchFamily="18" charset="2"/>
              <a:buNone/>
              <a:defRPr/>
            </a:pPr>
            <a:r>
              <a:rPr lang="en-US" sz="1050" i="1" dirty="0"/>
              <a:t>Persons with disabilities who require alternative means of communication for program information (e.g. Braille, large print, audiotape, American Sign Language, etc.), should contact the Agency (State or local) where they applied for benefits.  Individuals who are deaf, hard of hearing or have speech disabilities may contact USDA through the Federal Relay Service at (800) 877-8339.  Additionally, program information may be made available in languages other than English.</a:t>
            </a:r>
            <a:endParaRPr lang="en-US" sz="1050" dirty="0"/>
          </a:p>
          <a:p>
            <a:pPr marL="0" indent="0">
              <a:buFont typeface="Wingdings 2" panose="05020102010507070707" pitchFamily="18" charset="2"/>
              <a:buNone/>
              <a:defRPr/>
            </a:pPr>
            <a:r>
              <a:rPr lang="en-US" sz="1050" i="1" dirty="0"/>
              <a:t> </a:t>
            </a:r>
            <a:endParaRPr lang="en-US" sz="1050" dirty="0"/>
          </a:p>
          <a:p>
            <a:pPr marL="0" indent="0">
              <a:buFont typeface="Wingdings 2" panose="05020102010507070707" pitchFamily="18" charset="2"/>
              <a:buNone/>
              <a:defRPr/>
            </a:pPr>
            <a:r>
              <a:rPr lang="en-US" sz="1050" i="1" dirty="0"/>
              <a:t>To file a program complaint of discrimination, complete the </a:t>
            </a:r>
            <a:r>
              <a:rPr lang="en-US" sz="1050" i="1" u="sng" dirty="0">
                <a:hlinkClick r:id="rId3" tooltip="Opens in new window."/>
              </a:rPr>
              <a:t>USDA Program Discrimination Complaint Form</a:t>
            </a:r>
            <a:r>
              <a:rPr lang="en-US" sz="1050" i="1" dirty="0"/>
              <a:t>, (AD-3027) found online at: </a:t>
            </a:r>
            <a:r>
              <a:rPr lang="en-US" sz="1050" i="1" u="sng" dirty="0">
                <a:hlinkClick r:id="rId4"/>
              </a:rPr>
              <a:t>http://www.ascr.usda.gov/complaint_filing_cust.html</a:t>
            </a:r>
            <a:r>
              <a:rPr lang="en-US" sz="1050" i="1" dirty="0"/>
              <a:t>, and at any USDA office, or write a letter addressed to USDA and provide in the letter all of the information requested in the form. To request a copy of the complaint form, call (866) 632-9992. Submit your completed form or letter to USDA by: </a:t>
            </a:r>
            <a:endParaRPr lang="en-US" sz="1050" dirty="0"/>
          </a:p>
          <a:p>
            <a:pPr marL="0" indent="0">
              <a:buFont typeface="Wingdings 2" panose="05020102010507070707" pitchFamily="18" charset="2"/>
              <a:buNone/>
              <a:defRPr/>
            </a:pPr>
            <a:r>
              <a:rPr lang="en-US" sz="1050" i="1" dirty="0"/>
              <a:t> </a:t>
            </a:r>
            <a:endParaRPr lang="en-US" sz="1050" dirty="0"/>
          </a:p>
          <a:p>
            <a:pPr marL="0" indent="0">
              <a:buFont typeface="Wingdings 2" panose="05020102010507070707" pitchFamily="18" charset="2"/>
              <a:buNone/>
              <a:defRPr/>
            </a:pPr>
            <a:r>
              <a:rPr lang="en-US" sz="1050" i="1" dirty="0"/>
              <a:t>(</a:t>
            </a:r>
            <a:r>
              <a:rPr lang="en-US" sz="1050" i="1" dirty="0" smtClean="0"/>
              <a:t>1) mail</a:t>
            </a:r>
            <a:r>
              <a:rPr lang="en-US" sz="1050" i="1" dirty="0"/>
              <a:t>: U.S. Department of Agriculture </a:t>
            </a:r>
            <a:endParaRPr lang="en-US" sz="1050" dirty="0"/>
          </a:p>
          <a:p>
            <a:pPr marL="0" indent="0">
              <a:buFont typeface="Wingdings 2" panose="05020102010507070707" pitchFamily="18" charset="2"/>
              <a:buNone/>
              <a:defRPr/>
            </a:pPr>
            <a:r>
              <a:rPr lang="en-US" sz="1050" i="1" dirty="0"/>
              <a:t> </a:t>
            </a:r>
            <a:r>
              <a:rPr lang="en-US" sz="1050" i="1" dirty="0" smtClean="0"/>
              <a:t>                Office </a:t>
            </a:r>
            <a:r>
              <a:rPr lang="en-US" sz="1050" i="1" dirty="0"/>
              <a:t>of the Assistant Secretary for Civil Rights </a:t>
            </a:r>
            <a:endParaRPr lang="en-US" sz="1050" dirty="0"/>
          </a:p>
          <a:p>
            <a:pPr marL="0" indent="0">
              <a:buFont typeface="Wingdings 2" panose="05020102010507070707" pitchFamily="18" charset="2"/>
              <a:buNone/>
              <a:defRPr/>
            </a:pPr>
            <a:r>
              <a:rPr lang="en-US" sz="1050" i="1" dirty="0" smtClean="0"/>
              <a:t>                  1400 </a:t>
            </a:r>
            <a:r>
              <a:rPr lang="en-US" sz="1050" i="1" dirty="0"/>
              <a:t>Independence Avenue, SW </a:t>
            </a:r>
            <a:endParaRPr lang="en-US" sz="1050" dirty="0"/>
          </a:p>
          <a:p>
            <a:pPr marL="0" indent="0">
              <a:buFont typeface="Wingdings 2" panose="05020102010507070707" pitchFamily="18" charset="2"/>
              <a:buNone/>
              <a:defRPr/>
            </a:pPr>
            <a:r>
              <a:rPr lang="en-US" sz="1050" i="1" dirty="0" smtClean="0"/>
              <a:t>                 Washington</a:t>
            </a:r>
            <a:r>
              <a:rPr lang="en-US" sz="1050" i="1" dirty="0"/>
              <a:t>, D.C. 20250-9410; </a:t>
            </a:r>
            <a:endParaRPr lang="en-US" sz="1050" dirty="0"/>
          </a:p>
          <a:p>
            <a:pPr marL="0" indent="0">
              <a:buFont typeface="Wingdings 2" panose="05020102010507070707" pitchFamily="18" charset="2"/>
              <a:buNone/>
              <a:defRPr/>
            </a:pPr>
            <a:r>
              <a:rPr lang="en-US" sz="1050" i="1" dirty="0"/>
              <a:t> </a:t>
            </a:r>
            <a:endParaRPr lang="en-US" sz="1050" dirty="0"/>
          </a:p>
          <a:p>
            <a:pPr marL="0" indent="0">
              <a:buFont typeface="Wingdings 2" panose="05020102010507070707" pitchFamily="18" charset="2"/>
              <a:buNone/>
              <a:defRPr/>
            </a:pPr>
            <a:r>
              <a:rPr lang="en-US" sz="1050" i="1" dirty="0"/>
              <a:t>(2) </a:t>
            </a:r>
            <a:r>
              <a:rPr lang="en-US" sz="1050" i="1" dirty="0" smtClean="0"/>
              <a:t>fax</a:t>
            </a:r>
            <a:r>
              <a:rPr lang="en-US" sz="1050" i="1" dirty="0"/>
              <a:t>: (202) 690-7442; or </a:t>
            </a:r>
            <a:endParaRPr lang="en-US" sz="1050" dirty="0"/>
          </a:p>
          <a:p>
            <a:pPr marL="0" indent="0">
              <a:buFont typeface="Wingdings 2" panose="05020102010507070707" pitchFamily="18" charset="2"/>
              <a:buNone/>
              <a:defRPr/>
            </a:pPr>
            <a:r>
              <a:rPr lang="en-US" sz="1050" i="1" dirty="0"/>
              <a:t> </a:t>
            </a:r>
            <a:endParaRPr lang="en-US" sz="1050" dirty="0"/>
          </a:p>
          <a:p>
            <a:pPr marL="0" indent="0">
              <a:buFont typeface="Wingdings 2" panose="05020102010507070707" pitchFamily="18" charset="2"/>
              <a:buNone/>
              <a:defRPr/>
            </a:pPr>
            <a:r>
              <a:rPr lang="en-US" sz="1050" i="1" dirty="0"/>
              <a:t>(3) </a:t>
            </a:r>
            <a:r>
              <a:rPr lang="en-US" sz="1050" i="1" dirty="0" smtClean="0"/>
              <a:t>email</a:t>
            </a:r>
            <a:r>
              <a:rPr lang="en-US" sz="1050" i="1" dirty="0"/>
              <a:t>: </a:t>
            </a:r>
            <a:r>
              <a:rPr lang="en-US" sz="1050" i="1" u="sng" dirty="0">
                <a:hlinkClick r:id="rId5"/>
              </a:rPr>
              <a:t>program.intake@usda.gov</a:t>
            </a:r>
            <a:r>
              <a:rPr lang="en-US" sz="1050" i="1" dirty="0"/>
              <a:t>.</a:t>
            </a:r>
            <a:endParaRPr lang="en-US" sz="1050" dirty="0"/>
          </a:p>
          <a:p>
            <a:pPr marL="0" indent="0">
              <a:buFont typeface="Wingdings 2" panose="05020102010507070707" pitchFamily="18" charset="2"/>
              <a:buNone/>
              <a:defRPr/>
            </a:pPr>
            <a:r>
              <a:rPr lang="en-US" sz="1050" i="1" dirty="0"/>
              <a:t> </a:t>
            </a:r>
            <a:endParaRPr lang="en-US" sz="1050" dirty="0"/>
          </a:p>
          <a:p>
            <a:pPr marL="0" indent="0">
              <a:buFont typeface="Wingdings 2" panose="05020102010507070707" pitchFamily="18" charset="2"/>
              <a:buNone/>
              <a:defRPr/>
            </a:pPr>
            <a:r>
              <a:rPr lang="en-US" sz="1050" i="1" dirty="0"/>
              <a:t>This institution is an equal opportunity provider.</a:t>
            </a:r>
            <a:endParaRPr lang="en-US" sz="1050" dirty="0"/>
          </a:p>
          <a:p>
            <a:pPr marL="0" indent="0">
              <a:buFont typeface="Wingdings 2" panose="05020102010507070707" pitchFamily="18" charset="2"/>
              <a:buNone/>
              <a:defRPr/>
            </a:pPr>
            <a:r>
              <a:rPr lang="en-US" altLang="en-US" sz="105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	</a:t>
            </a:r>
            <a:endParaRPr lang="en-US" altLang="en-US" sz="2000" dirty="0" smtClean="0"/>
          </a:p>
        </p:txBody>
      </p:sp>
      <p:sp>
        <p:nvSpPr>
          <p:cNvPr id="23556" name="TextBox 11"/>
          <p:cNvSpPr txBox="1">
            <a:spLocks noChangeArrowheads="1"/>
          </p:cNvSpPr>
          <p:nvPr/>
        </p:nvSpPr>
        <p:spPr bwMode="auto">
          <a:xfrm>
            <a:off x="1828800" y="1447800"/>
            <a:ext cx="5257800" cy="369888"/>
          </a:xfrm>
          <a:prstGeom prst="rect">
            <a:avLst/>
          </a:prstGeom>
          <a:noFill/>
          <a:ln w="9525">
            <a:noFill/>
            <a:miter lim="800000"/>
            <a:headEnd/>
            <a:tailEnd/>
          </a:ln>
        </p:spPr>
        <p:txBody>
          <a:bodyPr>
            <a:spAutoFit/>
          </a:bodyPr>
          <a:lstStyle/>
          <a:p>
            <a:pPr algn="ctr" eaLnBrk="1" hangingPunct="1">
              <a:defRPr/>
            </a:pPr>
            <a:r>
              <a:rPr lang="en-US" u="sng" dirty="0">
                <a:latin typeface="+mn-lt"/>
              </a:rPr>
              <a:t>Full Nondiscrimination Statement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rgbClr val="7B9899"/>
                </a:solidFill>
              </a:rPr>
              <a:t>Civil Rights Requirements</a:t>
            </a:r>
            <a:endParaRPr lang="en-US" dirty="0"/>
          </a:p>
        </p:txBody>
      </p:sp>
      <p:sp>
        <p:nvSpPr>
          <p:cNvPr id="39939" name="Content Placeholder 2"/>
          <p:cNvSpPr>
            <a:spLocks noGrp="1"/>
          </p:cNvSpPr>
          <p:nvPr>
            <p:ph sz="quarter" idx="1"/>
          </p:nvPr>
        </p:nvSpPr>
        <p:spPr>
          <a:xfrm>
            <a:off x="301625" y="1527175"/>
            <a:ext cx="8504238" cy="4572000"/>
          </a:xfrm>
        </p:spPr>
        <p:txBody>
          <a:bodyPr/>
          <a:lstStyle/>
          <a:p>
            <a:r>
              <a:rPr lang="en-US" altLang="en-US" sz="2800" smtClean="0">
                <a:ea typeface="Verdana" panose="020B0604030504040204" pitchFamily="34" charset="0"/>
                <a:cs typeface="Verdana" panose="020B0604030504040204" pitchFamily="34" charset="0"/>
              </a:rPr>
              <a:t>Sponsors may use the short nondiscrimination statement on documents mentioning USDA Child Nutrition Programs, if the document is 1 page or less in length.</a:t>
            </a:r>
          </a:p>
          <a:p>
            <a:endParaRPr lang="en-US" altLang="en-US" sz="2800" smtClean="0">
              <a:solidFill>
                <a:srgbClr val="000000"/>
              </a:solidFill>
              <a:cs typeface="Arial" panose="020B0604020202020204" pitchFamily="34" charset="0"/>
            </a:endParaRPr>
          </a:p>
          <a:p>
            <a:r>
              <a:rPr lang="en-US" altLang="en-US" sz="2800" u="sng" smtClean="0">
                <a:solidFill>
                  <a:srgbClr val="000000"/>
                </a:solidFill>
                <a:cs typeface="Arial" panose="020B0604020202020204" pitchFamily="34" charset="0"/>
              </a:rPr>
              <a:t>Short Nondiscrimination Statement: </a:t>
            </a:r>
            <a:r>
              <a:rPr lang="en-US" altLang="en-US" smtClean="0"/>
              <a:t>This institution is an equal opportunity provider.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altLang="en-US" smtClean="0">
                <a:solidFill>
                  <a:srgbClr val="7B9899"/>
                </a:solidFill>
              </a:rPr>
              <a:t>Civil Rights Requirements</a:t>
            </a:r>
          </a:p>
        </p:txBody>
      </p:sp>
      <p:sp>
        <p:nvSpPr>
          <p:cNvPr id="40963" name="Content Placeholder 2"/>
          <p:cNvSpPr>
            <a:spLocks noGrp="1"/>
          </p:cNvSpPr>
          <p:nvPr>
            <p:ph sz="quarter" idx="1"/>
          </p:nvPr>
        </p:nvSpPr>
        <p:spPr>
          <a:xfrm>
            <a:off x="301625" y="1527175"/>
            <a:ext cx="8504238" cy="4572000"/>
          </a:xfrm>
        </p:spPr>
        <p:txBody>
          <a:bodyPr/>
          <a:lstStyle/>
          <a:p>
            <a:pPr eaLnBrk="1" hangingPunct="1"/>
            <a:r>
              <a:rPr lang="en-US" altLang="en-US" smtClean="0"/>
              <a:t>Display the nondiscrimination poster in a prominent place.</a:t>
            </a:r>
          </a:p>
          <a:p>
            <a:pPr eaLnBrk="1" hangingPunct="1"/>
            <a:endParaRPr lang="en-US" altLang="en-US" smtClean="0"/>
          </a:p>
          <a:p>
            <a:pPr eaLnBrk="1" hangingPunct="1"/>
            <a:r>
              <a:rPr lang="en-US" altLang="en-US" smtClean="0"/>
              <a:t>Make available to participates, information about program requirements and procedures for filing a complaint upon request.</a:t>
            </a:r>
          </a:p>
          <a:p>
            <a:pPr eaLnBrk="1" hangingPunct="1"/>
            <a:endParaRPr lang="en-US" alt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304800" y="228600"/>
            <a:ext cx="8534400" cy="758825"/>
          </a:xfrm>
        </p:spPr>
        <p:txBody>
          <a:bodyPr/>
          <a:lstStyle/>
          <a:p>
            <a:pPr eaLnBrk="1" hangingPunct="1"/>
            <a:r>
              <a:rPr lang="en-US" altLang="en-US" smtClean="0">
                <a:solidFill>
                  <a:srgbClr val="7B9899"/>
                </a:solidFill>
              </a:rPr>
              <a:t>CNPweb Renewal </a:t>
            </a:r>
          </a:p>
        </p:txBody>
      </p:sp>
      <p:sp>
        <p:nvSpPr>
          <p:cNvPr id="3" name="Content Placeholder 2"/>
          <p:cNvSpPr>
            <a:spLocks noGrp="1"/>
          </p:cNvSpPr>
          <p:nvPr>
            <p:ph sz="quarter" idx="1"/>
          </p:nvPr>
        </p:nvSpPr>
        <p:spPr>
          <a:xfrm>
            <a:off x="301625" y="1527175"/>
            <a:ext cx="8504238" cy="4572000"/>
          </a:xfrm>
        </p:spPr>
        <p:txBody>
          <a:bodyPr>
            <a:normAutofit/>
          </a:bodyPr>
          <a:lstStyle/>
          <a:p>
            <a:pPr marL="274320" indent="-274320" eaLnBrk="1" fontAlgn="auto" hangingPunct="1">
              <a:spcAft>
                <a:spcPts val="0"/>
              </a:spcAft>
              <a:buFont typeface="Wingdings 2"/>
              <a:buChar char=""/>
              <a:defRPr/>
            </a:pPr>
            <a:r>
              <a:rPr lang="en-US" dirty="0" smtClean="0"/>
              <a:t>In May/June, the Sponsor and Site </a:t>
            </a:r>
            <a:r>
              <a:rPr lang="en-US" dirty="0"/>
              <a:t>I</a:t>
            </a:r>
            <a:r>
              <a:rPr lang="en-US" dirty="0" smtClean="0"/>
              <a:t>nformation Sheets needs to be updated in the </a:t>
            </a:r>
            <a:r>
              <a:rPr lang="en-US" dirty="0" err="1" smtClean="0"/>
              <a:t>CNPweb</a:t>
            </a:r>
            <a:r>
              <a:rPr lang="en-US" dirty="0" smtClean="0"/>
              <a:t> for next program year.</a:t>
            </a:r>
          </a:p>
          <a:p>
            <a:pPr marL="274320" indent="-274320" eaLnBrk="1" fontAlgn="auto" hangingPunct="1">
              <a:spcAft>
                <a:spcPts val="0"/>
              </a:spcAft>
              <a:buFont typeface="Wingdings 2"/>
              <a:buChar char=""/>
              <a:defRPr/>
            </a:pPr>
            <a:r>
              <a:rPr lang="en-US" dirty="0" smtClean="0"/>
              <a:t>Must complete the new program year in the </a:t>
            </a:r>
            <a:r>
              <a:rPr lang="en-US" dirty="0" err="1" smtClean="0"/>
              <a:t>CNPweb</a:t>
            </a:r>
            <a:r>
              <a:rPr lang="en-US" dirty="0" smtClean="0"/>
              <a:t> before July reimbursement claim can be submitted through the </a:t>
            </a:r>
            <a:r>
              <a:rPr lang="en-US" dirty="0" err="1" smtClean="0"/>
              <a:t>CNPweb</a:t>
            </a:r>
            <a:r>
              <a:rPr lang="en-US" dirty="0" smtClean="0"/>
              <a:t>.</a:t>
            </a:r>
          </a:p>
          <a:p>
            <a:pPr marL="274320" indent="-274320" eaLnBrk="1" fontAlgn="auto" hangingPunct="1">
              <a:spcAft>
                <a:spcPts val="0"/>
              </a:spcAft>
              <a:buFont typeface="Wingdings 2"/>
              <a:buNone/>
              <a:defRPr/>
            </a:pPr>
            <a:r>
              <a:rPr lang="en-US" sz="2800" dirty="0" smtClean="0"/>
              <a:t>Website to access the </a:t>
            </a:r>
            <a:r>
              <a:rPr lang="en-US" sz="2800" dirty="0" err="1" smtClean="0"/>
              <a:t>CNPweb</a:t>
            </a:r>
            <a:r>
              <a:rPr lang="en-US" sz="2800" dirty="0" smtClean="0"/>
              <a:t>: </a:t>
            </a:r>
            <a:r>
              <a:rPr lang="en-US" sz="2800" dirty="0">
                <a:hlinkClick r:id="rId3"/>
              </a:rPr>
              <a:t>https://www.doe.in.gov/nutrition/school-nutrition-programs</a:t>
            </a:r>
            <a:endParaRPr lang="en-US" sz="2800" dirty="0"/>
          </a:p>
        </p:txBody>
      </p:sp>
      <p:pic>
        <p:nvPicPr>
          <p:cNvPr id="2" name="Picture 1"/>
          <p:cNvPicPr>
            <a:picLocks noChangeAspect="1"/>
          </p:cNvPicPr>
          <p:nvPr/>
        </p:nvPicPr>
        <p:blipFill>
          <a:blip r:embed="rId4"/>
          <a:stretch>
            <a:fillRect/>
          </a:stretch>
        </p:blipFill>
        <p:spPr>
          <a:xfrm>
            <a:off x="6248400" y="5156104"/>
            <a:ext cx="2323917" cy="1482821"/>
          </a:xfrm>
          <a:prstGeom prst="rect">
            <a:avLst/>
          </a:prstGeom>
        </p:spPr>
      </p:pic>
      <p:sp>
        <p:nvSpPr>
          <p:cNvPr id="4" name="Rectangle 3"/>
          <p:cNvSpPr/>
          <p:nvPr/>
        </p:nvSpPr>
        <p:spPr>
          <a:xfrm>
            <a:off x="6248400" y="5486400"/>
            <a:ext cx="1161958" cy="304800"/>
          </a:xfrm>
          <a:prstGeom prst="rect">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Documentations to Retain</a:t>
            </a:r>
            <a:endParaRPr lang="en-US" dirty="0"/>
          </a:p>
        </p:txBody>
      </p:sp>
      <p:sp>
        <p:nvSpPr>
          <p:cNvPr id="45059" name="Content Placeholder 2"/>
          <p:cNvSpPr>
            <a:spLocks noGrp="1"/>
          </p:cNvSpPr>
          <p:nvPr>
            <p:ph sz="quarter" idx="1"/>
          </p:nvPr>
        </p:nvSpPr>
        <p:spPr>
          <a:xfrm>
            <a:off x="301625" y="1527175"/>
            <a:ext cx="8504238" cy="4572000"/>
          </a:xfrm>
        </p:spPr>
        <p:txBody>
          <a:bodyPr/>
          <a:lstStyle/>
          <a:p>
            <a:pPr eaLnBrk="1" hangingPunct="1"/>
            <a:r>
              <a:rPr lang="en-US" altLang="en-US" dirty="0" smtClean="0"/>
              <a:t>Retain all documentation according to USDA and State Board of Accounts record keeping requirements - </a:t>
            </a:r>
            <a:r>
              <a:rPr lang="en-US" dirty="0" smtClean="0">
                <a:hlinkClick r:id="rId3"/>
              </a:rPr>
              <a:t>https://www.doe.in.gov/nutrition/policies-and-regulations </a:t>
            </a:r>
            <a:r>
              <a:rPr lang="en-US" altLang="en-US" dirty="0" smtClean="0"/>
              <a:t>: </a:t>
            </a:r>
          </a:p>
          <a:p>
            <a:pPr lvl="1" eaLnBrk="1" hangingPunct="1"/>
            <a:r>
              <a:rPr lang="en-US" altLang="en-US" dirty="0" smtClean="0"/>
              <a:t>Milk worksheet (if applicable)</a:t>
            </a:r>
          </a:p>
          <a:p>
            <a:pPr lvl="1" eaLnBrk="1" hangingPunct="1"/>
            <a:r>
              <a:rPr lang="en-US" altLang="en-US" dirty="0" smtClean="0"/>
              <a:t>Milk invoices/receipts</a:t>
            </a:r>
          </a:p>
          <a:p>
            <a:pPr lvl="1" eaLnBrk="1" hangingPunct="1"/>
            <a:r>
              <a:rPr lang="en-US" altLang="en-US" dirty="0" smtClean="0"/>
              <a:t>Quotes</a:t>
            </a:r>
          </a:p>
          <a:p>
            <a:pPr lvl="1" eaLnBrk="1" hangingPunct="1"/>
            <a:r>
              <a:rPr lang="en-US" altLang="en-US" dirty="0" smtClean="0"/>
              <a:t>Camp brochure and/or application</a:t>
            </a:r>
          </a:p>
          <a:p>
            <a:pPr lvl="1" eaLnBrk="1" hangingPunct="1"/>
            <a:r>
              <a:rPr lang="en-US" altLang="en-US" dirty="0" smtClean="0"/>
              <a:t>On-line Civil Rights Training documentation</a:t>
            </a:r>
          </a:p>
          <a:p>
            <a:pPr lvl="1"/>
            <a:r>
              <a:rPr lang="en-US" altLang="en-US" dirty="0" smtClean="0"/>
              <a:t>Civil Rights training documentation for camp staff</a:t>
            </a:r>
          </a:p>
          <a:p>
            <a:endParaRPr lang="en-US" altLang="en-US" dirty="0" smtClean="0"/>
          </a:p>
        </p:txBody>
      </p:sp>
      <p:pic>
        <p:nvPicPr>
          <p:cNvPr id="3" name="Picture 2"/>
          <p:cNvPicPr>
            <a:picLocks noChangeAspect="1"/>
          </p:cNvPicPr>
          <p:nvPr/>
        </p:nvPicPr>
        <p:blipFill>
          <a:blip r:embed="rId4"/>
          <a:stretch>
            <a:fillRect/>
          </a:stretch>
        </p:blipFill>
        <p:spPr>
          <a:xfrm>
            <a:off x="5943600" y="3390343"/>
            <a:ext cx="2824369" cy="1664999"/>
          </a:xfrm>
          <a:prstGeom prst="rect">
            <a:avLst/>
          </a:prstGeom>
        </p:spPr>
      </p:pic>
      <p:sp>
        <p:nvSpPr>
          <p:cNvPr id="4" name="Rectangle 3"/>
          <p:cNvSpPr/>
          <p:nvPr/>
        </p:nvSpPr>
        <p:spPr>
          <a:xfrm>
            <a:off x="5943600" y="4724400"/>
            <a:ext cx="1905000" cy="228600"/>
          </a:xfrm>
          <a:prstGeom prst="rect">
            <a:avLst/>
          </a:prstGeom>
          <a:noFill/>
          <a:ln w="285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smtClean="0">
                <a:solidFill>
                  <a:srgbClr val="7B9899"/>
                </a:solidFill>
              </a:rPr>
              <a:t>Paid Milk Only Option</a:t>
            </a:r>
          </a:p>
        </p:txBody>
      </p:sp>
      <p:sp>
        <p:nvSpPr>
          <p:cNvPr id="17411" name="Content Placeholder 2"/>
          <p:cNvSpPr>
            <a:spLocks noGrp="1"/>
          </p:cNvSpPr>
          <p:nvPr>
            <p:ph sz="quarter" idx="1"/>
          </p:nvPr>
        </p:nvSpPr>
        <p:spPr>
          <a:xfrm>
            <a:off x="301625" y="1527175"/>
            <a:ext cx="8504238" cy="4572000"/>
          </a:xfrm>
        </p:spPr>
        <p:txBody>
          <a:bodyPr/>
          <a:lstStyle/>
          <a:p>
            <a:pPr eaLnBrk="1" hangingPunct="1"/>
            <a:r>
              <a:rPr lang="en-US" altLang="en-US" dirty="0" smtClean="0"/>
              <a:t>Reimbursement is based on current year’s federal reimbursement rate. Children are not charged for milk.</a:t>
            </a:r>
          </a:p>
          <a:p>
            <a:pPr eaLnBrk="1" hangingPunct="1"/>
            <a:r>
              <a:rPr lang="en-US" altLang="en-US" dirty="0" smtClean="0"/>
              <a:t>The reimbursement rates are listed here- </a:t>
            </a:r>
            <a:r>
              <a:rPr lang="en-US" altLang="en-US" dirty="0" smtClean="0">
                <a:hlinkClick r:id="rId3"/>
              </a:rPr>
              <a:t>http://www.doe.in.gov/nutrition/snp-pricing-guidance</a:t>
            </a:r>
            <a:r>
              <a:rPr lang="en-US" altLang="en-US" dirty="0" smtClean="0"/>
              <a:t> </a:t>
            </a:r>
          </a:p>
          <a:p>
            <a:pPr eaLnBrk="1" hangingPunct="1">
              <a:buFont typeface="Wingdings 2" panose="05020102010507070707" pitchFamily="18" charset="2"/>
              <a:buNone/>
            </a:pPr>
            <a:endParaRPr lang="en-US"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Nutrition Requirements for Fluid Milk</a:t>
            </a:r>
            <a:endParaRPr lang="en-US" dirty="0"/>
          </a:p>
        </p:txBody>
      </p:sp>
      <p:sp>
        <p:nvSpPr>
          <p:cNvPr id="19459" name="Content Placeholder 2"/>
          <p:cNvSpPr>
            <a:spLocks noGrp="1"/>
          </p:cNvSpPr>
          <p:nvPr>
            <p:ph sz="quarter" idx="1"/>
          </p:nvPr>
        </p:nvSpPr>
        <p:spPr>
          <a:xfrm>
            <a:off x="301625" y="1527175"/>
            <a:ext cx="8504238" cy="4572000"/>
          </a:xfrm>
        </p:spPr>
        <p:txBody>
          <a:bodyPr/>
          <a:lstStyle/>
          <a:p>
            <a:pPr eaLnBrk="1" hangingPunct="1"/>
            <a:r>
              <a:rPr lang="en-US" altLang="en-US" smtClean="0"/>
              <a:t>USDA Memo, SP 29-2011.</a:t>
            </a:r>
          </a:p>
          <a:p>
            <a:pPr eaLnBrk="1" hangingPunct="1"/>
            <a:r>
              <a:rPr lang="en-US" altLang="en-US" smtClean="0"/>
              <a:t>Persons over two years of age should consume fat-free or low-fat fluid milk.</a:t>
            </a:r>
          </a:p>
          <a:p>
            <a:pPr lvl="1" eaLnBrk="1" hangingPunct="1"/>
            <a:r>
              <a:rPr lang="en-US" altLang="en-US" smtClean="0"/>
              <a:t>Fat-free and or Low-fat (1%) milk (unflavored or flavored)</a:t>
            </a:r>
          </a:p>
          <a:p>
            <a:pPr>
              <a:buFont typeface="Wingdings 2" panose="05020102010507070707" pitchFamily="18" charset="2"/>
              <a:buNone/>
            </a:pPr>
            <a:endParaRPr lang="en-US"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mtClean="0">
                <a:solidFill>
                  <a:srgbClr val="7B9899"/>
                </a:solidFill>
              </a:rPr>
              <a:t>Recordkeeping Requirements</a:t>
            </a:r>
          </a:p>
        </p:txBody>
      </p:sp>
      <p:sp>
        <p:nvSpPr>
          <p:cNvPr id="21507" name="Content Placeholder 2"/>
          <p:cNvSpPr>
            <a:spLocks noGrp="1"/>
          </p:cNvSpPr>
          <p:nvPr>
            <p:ph sz="quarter" idx="1"/>
          </p:nvPr>
        </p:nvSpPr>
        <p:spPr>
          <a:xfrm>
            <a:off x="304800" y="1600200"/>
            <a:ext cx="8610600" cy="4648200"/>
          </a:xfrm>
        </p:spPr>
        <p:txBody>
          <a:bodyPr/>
          <a:lstStyle/>
          <a:p>
            <a:pPr eaLnBrk="1" hangingPunct="1"/>
            <a:r>
              <a:rPr lang="en-US" altLang="en-US" smtClean="0"/>
              <a:t>Milk worksheet for number of milks served</a:t>
            </a:r>
          </a:p>
          <a:p>
            <a:pPr eaLnBrk="1" hangingPunct="1"/>
            <a:r>
              <a:rPr lang="en-US" altLang="en-US" smtClean="0"/>
              <a:t>Milk receipts  or invoices for the month</a:t>
            </a:r>
          </a:p>
          <a:p>
            <a:pPr eaLnBrk="1" hangingPunct="1"/>
            <a:r>
              <a:rPr lang="en-US" altLang="en-US" smtClean="0"/>
              <a:t>Documentation of quotes</a:t>
            </a:r>
          </a:p>
          <a:p>
            <a:pPr eaLnBrk="1" hangingPunct="1">
              <a:buFont typeface="Wingdings 2" panose="05020102010507070707" pitchFamily="18" charset="2"/>
              <a:buNone/>
            </a:pPr>
            <a:endParaRPr lang="en-US" altLang="en-US" smtClean="0"/>
          </a:p>
          <a:p>
            <a:pPr eaLnBrk="1" hangingPunct="1"/>
            <a:endParaRPr lang="en-US" altLang="en-US" smtClean="0"/>
          </a:p>
          <a:p>
            <a:pPr eaLnBrk="1" hangingPunct="1"/>
            <a:endParaRPr lang="en-US" altLang="en-US" smtClean="0"/>
          </a:p>
          <a:p>
            <a:pPr eaLnBrk="1" hangingPunct="1">
              <a:buFont typeface="Wingdings 2" panose="05020102010507070707" pitchFamily="18" charset="2"/>
              <a:buNone/>
            </a:pPr>
            <a:endParaRPr lang="en-US"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Special Milk Camp Worksheet</a:t>
            </a:r>
            <a:endParaRPr lang="en-US" dirty="0"/>
          </a:p>
        </p:txBody>
      </p:sp>
      <p:pic>
        <p:nvPicPr>
          <p:cNvPr id="23555" name="Picture 8"/>
          <p:cNvPicPr>
            <a:picLocks noChangeAspect="1" noChangeArrowheads="1"/>
          </p:cNvPicPr>
          <p:nvPr/>
        </p:nvPicPr>
        <p:blipFill>
          <a:blip r:embed="rId3">
            <a:extLst>
              <a:ext uri="{28A0092B-C50C-407E-A947-70E740481C1C}">
                <a14:useLocalDpi xmlns:a14="http://schemas.microsoft.com/office/drawing/2010/main" val="0"/>
              </a:ext>
            </a:extLst>
          </a:blip>
          <a:srcRect l="5080" r="9840"/>
          <a:stretch>
            <a:fillRect/>
          </a:stretch>
        </p:blipFill>
        <p:spPr bwMode="auto">
          <a:xfrm>
            <a:off x="2743200" y="1371600"/>
            <a:ext cx="3886200" cy="503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Special Milk Camp Worksheet </a:t>
            </a:r>
            <a:br>
              <a:rPr lang="en-US" dirty="0" smtClean="0"/>
            </a:br>
            <a:r>
              <a:rPr lang="en-US" sz="1800" dirty="0" smtClean="0"/>
              <a:t>(section I)</a:t>
            </a:r>
            <a:endParaRPr lang="en-US" sz="1800" dirty="0"/>
          </a:p>
        </p:txBody>
      </p:sp>
      <p:pic>
        <p:nvPicPr>
          <p:cNvPr id="25603"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r="8080"/>
          <a:stretch>
            <a:fillRect/>
          </a:stretch>
        </p:blipFill>
        <p:spPr>
          <a:xfrm>
            <a:off x="228600" y="1905000"/>
            <a:ext cx="8596313" cy="3581400"/>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Special Milk Camp Worksheet </a:t>
            </a:r>
            <a:br>
              <a:rPr lang="en-US" dirty="0" smtClean="0"/>
            </a:br>
            <a:r>
              <a:rPr lang="en-US" sz="1800" dirty="0" smtClean="0"/>
              <a:t>(section II)</a:t>
            </a:r>
            <a:endParaRPr lang="en-US" dirty="0"/>
          </a:p>
        </p:txBody>
      </p:sp>
      <p:pic>
        <p:nvPicPr>
          <p:cNvPr id="27651"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2286000" y="1447800"/>
            <a:ext cx="4800600" cy="4933950"/>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Special Milk Camp Worksheet </a:t>
            </a:r>
            <a:br>
              <a:rPr lang="en-US" dirty="0" smtClean="0"/>
            </a:br>
            <a:r>
              <a:rPr lang="en-US" sz="1800" dirty="0" smtClean="0"/>
              <a:t>(section III)</a:t>
            </a:r>
            <a:endParaRPr lang="en-US" dirty="0"/>
          </a:p>
        </p:txBody>
      </p:sp>
      <p:pic>
        <p:nvPicPr>
          <p:cNvPr id="29699" name="Picture 5"/>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b="14790"/>
          <a:stretch>
            <a:fillRect/>
          </a:stretch>
        </p:blipFill>
        <p:spPr>
          <a:xfrm>
            <a:off x="0" y="2133600"/>
            <a:ext cx="9144000" cy="1828800"/>
          </a:xfr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smtClean="0">
                <a:solidFill>
                  <a:srgbClr val="7B9899"/>
                </a:solidFill>
              </a:rPr>
              <a:t>CNPweb Monthly Claim</a:t>
            </a:r>
          </a:p>
        </p:txBody>
      </p:sp>
      <p:sp>
        <p:nvSpPr>
          <p:cNvPr id="31747" name="Content Placeholder 2"/>
          <p:cNvSpPr>
            <a:spLocks noGrp="1"/>
          </p:cNvSpPr>
          <p:nvPr>
            <p:ph sz="quarter" idx="1"/>
          </p:nvPr>
        </p:nvSpPr>
        <p:spPr>
          <a:xfrm>
            <a:off x="301625" y="1527175"/>
            <a:ext cx="8504238" cy="4572000"/>
          </a:xfrm>
        </p:spPr>
        <p:txBody>
          <a:bodyPr/>
          <a:lstStyle/>
          <a:p>
            <a:pPr eaLnBrk="1" hangingPunct="1"/>
            <a:r>
              <a:rPr lang="en-US" altLang="en-US" dirty="0" smtClean="0"/>
              <a:t>Monthly reimbursement Claims are recommended to be submitted through the </a:t>
            </a:r>
            <a:r>
              <a:rPr lang="en-US" altLang="en-US" dirty="0" err="1" smtClean="0"/>
              <a:t>CNPweb</a:t>
            </a:r>
            <a:r>
              <a:rPr lang="en-US" altLang="en-US" dirty="0" smtClean="0"/>
              <a:t> by the 10</a:t>
            </a:r>
            <a:r>
              <a:rPr lang="en-US" altLang="en-US" baseline="30000" dirty="0" smtClean="0"/>
              <a:t>th</a:t>
            </a:r>
            <a:r>
              <a:rPr lang="en-US" altLang="en-US" dirty="0" smtClean="0"/>
              <a:t> day of the month following the claim period.</a:t>
            </a:r>
          </a:p>
          <a:p>
            <a:pPr eaLnBrk="1" hangingPunct="1"/>
            <a:r>
              <a:rPr lang="en-US" altLang="en-US" dirty="0" smtClean="0"/>
              <a:t>Original claims must be submitted within 60 calendar days following the claim month.</a:t>
            </a:r>
          </a:p>
          <a:p>
            <a:pPr eaLnBrk="1" hangingPunct="1">
              <a:buFont typeface="Wingdings 2" panose="05020102010507070707" pitchFamily="18" charset="2"/>
              <a:buNone/>
            </a:pPr>
            <a:endParaRPr lang="en-US" altLang="en-US" dirty="0" smtClean="0"/>
          </a:p>
        </p:txBody>
      </p:sp>
      <p:pic>
        <p:nvPicPr>
          <p:cNvPr id="2" name="Picture 1"/>
          <p:cNvPicPr>
            <a:picLocks noChangeAspect="1"/>
          </p:cNvPicPr>
          <p:nvPr/>
        </p:nvPicPr>
        <p:blipFill>
          <a:blip r:embed="rId3"/>
          <a:stretch>
            <a:fillRect/>
          </a:stretch>
        </p:blipFill>
        <p:spPr>
          <a:xfrm>
            <a:off x="2926572" y="4114800"/>
            <a:ext cx="3284505" cy="1623201"/>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2955</TotalTime>
  <Words>1999</Words>
  <Application>Microsoft Office PowerPoint</Application>
  <PresentationFormat>On-screen Show (4:3)</PresentationFormat>
  <Paragraphs>141</Paragraphs>
  <Slides>16</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Georgia</vt:lpstr>
      <vt:lpstr>Times New Roman</vt:lpstr>
      <vt:lpstr>Verdana</vt:lpstr>
      <vt:lpstr>Wingdings</vt:lpstr>
      <vt:lpstr>Wingdings 2</vt:lpstr>
      <vt:lpstr>Civic</vt:lpstr>
      <vt:lpstr> Special Milk Program  Requirements for Camps</vt:lpstr>
      <vt:lpstr>Paid Milk Only Option</vt:lpstr>
      <vt:lpstr>Nutrition Requirements for Fluid Milk</vt:lpstr>
      <vt:lpstr>Recordkeeping Requirements</vt:lpstr>
      <vt:lpstr>Special Milk Camp Worksheet</vt:lpstr>
      <vt:lpstr>Special Milk Camp Worksheet  (section I)</vt:lpstr>
      <vt:lpstr>Special Milk Camp Worksheet  (section II)</vt:lpstr>
      <vt:lpstr>Special Milk Camp Worksheet  (section III)</vt:lpstr>
      <vt:lpstr>CNPweb Monthly Claim</vt:lpstr>
      <vt:lpstr>Civil Rights Requirements</vt:lpstr>
      <vt:lpstr>Civil Rights Requirements</vt:lpstr>
      <vt:lpstr>Civil Rights Requirements</vt:lpstr>
      <vt:lpstr>Civil Rights Requirements</vt:lpstr>
      <vt:lpstr>Civil Rights Requirements</vt:lpstr>
      <vt:lpstr>CNPweb Renewal </vt:lpstr>
      <vt:lpstr>Documentations to Retain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abarnes</dc:creator>
  <cp:lastModifiedBy>Moore, Cheryl</cp:lastModifiedBy>
  <cp:revision>256</cp:revision>
  <dcterms:created xsi:type="dcterms:W3CDTF">2011-11-21T14:01:20Z</dcterms:created>
  <dcterms:modified xsi:type="dcterms:W3CDTF">2020-04-27T13:20:51Z</dcterms:modified>
</cp:coreProperties>
</file>