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2"/>
  </p:notesMasterIdLst>
  <p:sldIdLst>
    <p:sldId id="256" r:id="rId2"/>
    <p:sldId id="266" r:id="rId3"/>
    <p:sldId id="257" r:id="rId4"/>
    <p:sldId id="259" r:id="rId5"/>
    <p:sldId id="267" r:id="rId6"/>
    <p:sldId id="262" r:id="rId7"/>
    <p:sldId id="261" r:id="rId8"/>
    <p:sldId id="264" r:id="rId9"/>
    <p:sldId id="265" r:id="rId10"/>
    <p:sldId id="260" r:id="rId11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swald" panose="00000500000000000000" pitchFamily="2" charset="0"/>
      <p:regular r:id="rId18"/>
      <p:bold r:id="rId19"/>
    </p:embeddedFont>
    <p:embeddedFont>
      <p:font typeface="Saira Semi Condensed" panose="020B0604020202020204" charset="0"/>
      <p:regular r:id="rId20"/>
      <p:bold r:id="rId21"/>
    </p:embeddedFont>
    <p:embeddedFont>
      <p:font typeface="Saira SemiCondensed Light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24" autoAdjust="0"/>
  </p:normalViewPr>
  <p:slideViewPr>
    <p:cSldViewPr snapToGrid="0">
      <p:cViewPr varScale="1">
        <p:scale>
          <a:sx n="136" d="100"/>
          <a:sy n="136" d="100"/>
        </p:scale>
        <p:origin x="89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e2d7a7853c_0_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e2d7a7853c_0_8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e2d7a7853c_0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ge2d7a7853c_0_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e2d7a7853c_0_2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ge2d7a7853c_0_2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e2d7a7853c_0_2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ge2d7a7853c_0_2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071936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Henry (Hank) Richards hrichards@yellowstonecountymt.gov </a:t>
            </a:r>
          </a:p>
        </p:txBody>
      </p:sp>
    </p:spTree>
    <p:extLst>
      <p:ext uri="{BB962C8B-B14F-4D97-AF65-F5344CB8AC3E}">
        <p14:creationId xmlns:p14="http://schemas.microsoft.com/office/powerpoint/2010/main" val="2609084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e2d7a7853c_0_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e2d7a7853c_0_8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3388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e2d7a7853c_0_2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ge2d7a7853c_0_2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631403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e2d7a7853c_0_1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e2d7a7853c_0_1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476" y="734377"/>
            <a:ext cx="4825818" cy="43114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solidFill>
            <a:srgbClr val="0B0D18">
              <a:alpha val="22350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4"/>
          <p:cNvSpPr/>
          <p:nvPr/>
        </p:nvSpPr>
        <p:spPr>
          <a:xfrm>
            <a:off x="-1" y="10000"/>
            <a:ext cx="844398" cy="51335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4"/>
          <p:cNvSpPr/>
          <p:nvPr/>
        </p:nvSpPr>
        <p:spPr>
          <a:xfrm>
            <a:off x="-1" y="712470"/>
            <a:ext cx="4584384" cy="38676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7592854" y="0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7155666" y="4163377"/>
            <a:ext cx="1699758" cy="9801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1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7635726" y="4243388"/>
            <a:ext cx="1508274" cy="900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" name="Google Shape;71;p14"/>
          <p:cNvGrpSpPr/>
          <p:nvPr/>
        </p:nvGrpSpPr>
        <p:grpSpPr>
          <a:xfrm>
            <a:off x="6677976" y="4591049"/>
            <a:ext cx="872008" cy="585306"/>
            <a:chOff x="6677976" y="4591049"/>
            <a:chExt cx="872008" cy="585306"/>
          </a:xfrm>
        </p:grpSpPr>
        <p:sp>
          <p:nvSpPr>
            <p:cNvPr id="72" name="Google Shape;72;p14"/>
            <p:cNvSpPr/>
            <p:nvPr/>
          </p:nvSpPr>
          <p:spPr>
            <a:xfrm>
              <a:off x="6780370" y="51034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6746556" y="50487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6712267" y="499443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6677976" y="493966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6865143" y="512587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6831329" y="50715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6797038" y="50172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6762749" y="496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6728935" y="49082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6916101" y="50944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6881812" y="503967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6847522" y="498538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6813231" y="493109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6779418" y="487632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7000874" y="51173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6966584" y="506253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6932293" y="50082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6898004" y="49534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6864190" y="48991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6829900" y="484489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7085647" y="513968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7051356" y="508539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7017067" y="50311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6982776" y="497633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6948962" y="49220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6914673" y="48672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6880382" y="481298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7136129" y="51082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7101838" y="50534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7067549" y="499919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7033735" y="494490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6999445" y="489013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6965155" y="48358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6930865" y="478107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7220901" y="5130641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7186612" y="50763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7152322" y="502205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7118507" y="49672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7084218" y="49129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7049928" y="485870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7015637" y="480393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6981824" y="474964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7271384" y="509920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7237093" y="504491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7202804" y="499014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7168990" y="493585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7134700" y="48810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7100410" y="48267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7066597" y="477250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7032306" y="47177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7356156" y="512206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7321867" y="506730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7287576" y="501300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7253762" y="495871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7219473" y="49039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7185182" y="484965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7151368" y="479488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7117079" y="474059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7082788" y="46862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7406638" y="509016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7372349" y="503586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7338535" y="49810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7304245" y="49268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7269955" y="48725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7235665" y="48177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7201851" y="476345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7167562" y="47086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7133272" y="465439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7457122" y="5058250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7423307" y="500395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7389018" y="494966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7354728" y="489489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7320437" y="48406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7286624" y="47863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7252334" y="47315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7218043" y="467725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7184230" y="462248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4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7508080" y="502681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7473791" y="497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7439500" y="49177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7405210" y="486346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7371397" y="480869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7337106" y="475440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7302817" y="470011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7268526" y="46453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7234712" y="45910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14"/>
          <p:cNvSpPr txBox="1">
            <a:spLocks noGrp="1"/>
          </p:cNvSpPr>
          <p:nvPr>
            <p:ph type="ctrTitle"/>
          </p:nvPr>
        </p:nvSpPr>
        <p:spPr>
          <a:xfrm>
            <a:off x="489100" y="1855563"/>
            <a:ext cx="3668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Oswald"/>
              <a:buNone/>
              <a:defRPr sz="4000" b="1" i="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59" name="Google Shape;159;p14"/>
          <p:cNvSpPr txBox="1">
            <a:spLocks noGrp="1"/>
          </p:cNvSpPr>
          <p:nvPr>
            <p:ph type="subTitle" idx="1"/>
          </p:nvPr>
        </p:nvSpPr>
        <p:spPr>
          <a:xfrm>
            <a:off x="489100" y="3036075"/>
            <a:ext cx="32436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Saira Semi Condensed"/>
              <a:buNone/>
              <a:defRPr sz="1800" b="1">
                <a:solidFill>
                  <a:schemeClr val="accent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pic>
        <p:nvPicPr>
          <p:cNvPr id="160" name="Google Shape;1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399" y="4906625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4"/>
          <p:cNvSpPr txBox="1"/>
          <p:nvPr/>
        </p:nvSpPr>
        <p:spPr>
          <a:xfrm>
            <a:off x="1090601" y="4866975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600" b="1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@EducateIN</a:t>
            </a:r>
            <a:endParaRPr sz="1600" b="1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inverse">
  <p:cSld name="TITLE_1_2">
    <p:bg>
      <p:bgPr>
        <a:solidFill>
          <a:schemeClr val="dk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/>
          <p:nvPr/>
        </p:nvSpPr>
        <p:spPr>
          <a:xfrm>
            <a:off x="476" y="734377"/>
            <a:ext cx="4825818" cy="43114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solidFill>
            <a:srgbClr val="FFFFFF">
              <a:alpha val="16200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5"/>
          <p:cNvSpPr/>
          <p:nvPr/>
        </p:nvSpPr>
        <p:spPr>
          <a:xfrm>
            <a:off x="-1" y="10000"/>
            <a:ext cx="844398" cy="51335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5"/>
          <p:cNvSpPr/>
          <p:nvPr/>
        </p:nvSpPr>
        <p:spPr>
          <a:xfrm>
            <a:off x="-1" y="712470"/>
            <a:ext cx="4584384" cy="38676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5"/>
          <p:cNvSpPr/>
          <p:nvPr/>
        </p:nvSpPr>
        <p:spPr>
          <a:xfrm>
            <a:off x="7592854" y="0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200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5"/>
          <p:cNvSpPr/>
          <p:nvPr/>
        </p:nvSpPr>
        <p:spPr>
          <a:xfrm>
            <a:off x="7155666" y="4163377"/>
            <a:ext cx="1699758" cy="9801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1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5"/>
          <p:cNvSpPr/>
          <p:nvPr/>
        </p:nvSpPr>
        <p:spPr>
          <a:xfrm>
            <a:off x="7635726" y="4243388"/>
            <a:ext cx="1508274" cy="900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5"/>
          <p:cNvSpPr/>
          <p:nvPr/>
        </p:nvSpPr>
        <p:spPr>
          <a:xfrm>
            <a:off x="-2" y="4048124"/>
            <a:ext cx="1107756" cy="7834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234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5"/>
          <p:cNvSpPr/>
          <p:nvPr/>
        </p:nvSpPr>
        <p:spPr>
          <a:xfrm>
            <a:off x="-2" y="4342923"/>
            <a:ext cx="1047276" cy="752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563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5"/>
          <p:cNvSpPr/>
          <p:nvPr/>
        </p:nvSpPr>
        <p:spPr>
          <a:xfrm>
            <a:off x="-1" y="3853337"/>
            <a:ext cx="1089180" cy="7915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131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5"/>
          <p:cNvSpPr/>
          <p:nvPr/>
        </p:nvSpPr>
        <p:spPr>
          <a:xfrm>
            <a:off x="475" y="3951921"/>
            <a:ext cx="816318" cy="585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8911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5"/>
          <p:cNvSpPr/>
          <p:nvPr/>
        </p:nvSpPr>
        <p:spPr>
          <a:xfrm>
            <a:off x="-1" y="4626292"/>
            <a:ext cx="333828" cy="2509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29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5"/>
          <p:cNvSpPr/>
          <p:nvPr/>
        </p:nvSpPr>
        <p:spPr>
          <a:xfrm>
            <a:off x="188593" y="4570094"/>
            <a:ext cx="868698" cy="573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9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293845" y="4740592"/>
            <a:ext cx="611010" cy="40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2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43813" y="4886800"/>
            <a:ext cx="445284" cy="2567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09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-2" y="3945254"/>
            <a:ext cx="1460160" cy="10268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458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5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5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5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5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5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5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5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5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" name="Google Shape;188;p15"/>
          <p:cNvGrpSpPr/>
          <p:nvPr/>
        </p:nvGrpSpPr>
        <p:grpSpPr>
          <a:xfrm>
            <a:off x="6677976" y="4591049"/>
            <a:ext cx="872008" cy="585306"/>
            <a:chOff x="6677976" y="4591049"/>
            <a:chExt cx="872008" cy="585306"/>
          </a:xfrm>
        </p:grpSpPr>
        <p:sp>
          <p:nvSpPr>
            <p:cNvPr id="189" name="Google Shape;189;p15"/>
            <p:cNvSpPr/>
            <p:nvPr/>
          </p:nvSpPr>
          <p:spPr>
            <a:xfrm>
              <a:off x="6780370" y="51034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6746556" y="50487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6712267" y="499443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6677976" y="493966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6865143" y="512587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6831329" y="50715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6797038" y="50172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6762749" y="496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6728935" y="49082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6916101" y="50944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6881812" y="503967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6847522" y="498538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6813231" y="493109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6779418" y="487632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7000874" y="51173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6966584" y="506253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6932293" y="50082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6898004" y="49534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6864190" y="48991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6829900" y="484489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7085647" y="513968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7051356" y="508539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7017067" y="50311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6982776" y="497633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6948962" y="49220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6914673" y="48672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6880382" y="481298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7136129" y="51082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7101838" y="50534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7067549" y="499919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7033735" y="494490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6999445" y="489013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6965155" y="48358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6930865" y="478107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7220901" y="5130641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7186612" y="50763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7152322" y="502205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7118507" y="49672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7084218" y="49129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7049928" y="485870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7015637" y="480393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6981824" y="474964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7271384" y="509920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7237093" y="504491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7202804" y="499014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7168990" y="493585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7134700" y="48810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7100410" y="48267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7066597" y="477250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032306" y="47177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356156" y="512206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7321867" y="506730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7287576" y="501300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253762" y="495871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7219473" y="49039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7185182" y="484965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7151368" y="479488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7117079" y="474059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7082788" y="46862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7406638" y="509016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7372349" y="503586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7338535" y="49810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7304245" y="49268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7269955" y="48725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7235665" y="48177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7201851" y="476345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7167562" y="47086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7133272" y="465439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7457122" y="5058250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7423307" y="500395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7389018" y="494966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7354728" y="489489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7320437" y="48406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7286624" y="47863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7252334" y="47315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7218043" y="467725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7184230" y="462248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4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7508080" y="502681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7473791" y="497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7439500" y="49177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7405210" y="486346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7371397" y="480869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7337106" y="475440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7302817" y="470011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7268526" y="46453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7234712" y="45910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15"/>
          <p:cNvGrpSpPr/>
          <p:nvPr/>
        </p:nvGrpSpPr>
        <p:grpSpPr>
          <a:xfrm>
            <a:off x="-45720" y="1170144"/>
            <a:ext cx="864886" cy="1040119"/>
            <a:chOff x="-45720" y="1170144"/>
            <a:chExt cx="864886" cy="1040119"/>
          </a:xfrm>
        </p:grpSpPr>
        <p:sp>
          <p:nvSpPr>
            <p:cNvPr id="276" name="Google Shape;276;p15"/>
            <p:cNvSpPr/>
            <p:nvPr/>
          </p:nvSpPr>
          <p:spPr>
            <a:xfrm>
              <a:off x="483394" y="11701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518160" y="124967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553402" y="13287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588169" y="140779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622935" y="1486851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658177" y="1566384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692944" y="16454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728186" y="172450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762952" y="180355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410050" y="120253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444818" y="12820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479583" y="136112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514825" y="144017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549593" y="15192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584358" y="1598770"/>
              <a:ext cx="56700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619601" y="1677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654367" y="175688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689610" y="18359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336232" y="123539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371475" y="13144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406241" y="139350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441007" y="14725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476250" y="155209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511016" y="163115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545782" y="1710212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581025" y="17892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615791" y="18683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262890" y="12677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297656" y="134683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332899" y="142589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367664" y="15049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402431" y="1584482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437674" y="16635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472439" y="174259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507206" y="182165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542449" y="190118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189547" y="13001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224313" y="137921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259080" y="14582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294322" y="1537809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329088" y="161686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363855" y="169592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399097" y="177498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433863" y="18540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468630" y="1933573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115728" y="133254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150971" y="141160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185738" y="14906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220503" y="15701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55746" y="16492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90513" y="172830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25279" y="1807367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360521" y="188690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395288" y="196595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42386" y="136493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77153" y="144398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112395" y="152352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147161" y="16025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181928" y="168163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217169" y="17606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251936" y="18397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286702" y="1919286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321944" y="19983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-31432" y="139731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810" y="147637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8576" y="15559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73819" y="163496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108584" y="171402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143351" y="17930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178594" y="1872613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213359" y="19516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248125" y="2030728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-34766" y="15882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0" y="166735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5243" y="17464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70008" y="182594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104775" y="19049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140017" y="198405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174784" y="206311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-38576" y="17787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-3333" y="185832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31432" y="19373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66198" y="201644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101441" y="20954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-41910" y="196976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-7144" y="2048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27623" y="21278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-45720" y="2160745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4" name="Google Shape;364;p15"/>
          <p:cNvSpPr txBox="1">
            <a:spLocks noGrp="1"/>
          </p:cNvSpPr>
          <p:nvPr>
            <p:ph type="ctrTitle"/>
          </p:nvPr>
        </p:nvSpPr>
        <p:spPr>
          <a:xfrm>
            <a:off x="489100" y="1855563"/>
            <a:ext cx="3668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6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6"/>
          <p:cNvSpPr/>
          <p:nvPr/>
        </p:nvSpPr>
        <p:spPr>
          <a:xfrm>
            <a:off x="0" y="511492"/>
            <a:ext cx="6746544" cy="6824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10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6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6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6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6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6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6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6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6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6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6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6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body" idx="1"/>
          </p:nvPr>
        </p:nvSpPr>
        <p:spPr>
          <a:xfrm>
            <a:off x="846150" y="1418300"/>
            <a:ext cx="6746700" cy="289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Char char="●"/>
              <a:defRPr sz="2100" b="1">
                <a:latin typeface="Oswald"/>
                <a:ea typeface="Oswald"/>
                <a:cs typeface="Oswald"/>
                <a:sym typeface="Oswald"/>
              </a:defRPr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swald"/>
              <a:buChar char="○"/>
              <a:defRPr sz="1900"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3655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swald"/>
              <a:buChar char="■"/>
              <a:defRPr sz="1700"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23850" rtl="0">
              <a:spcBef>
                <a:spcPts val="1000"/>
              </a:spcBef>
              <a:spcAft>
                <a:spcPts val="0"/>
              </a:spcAft>
              <a:buSzPts val="1500"/>
              <a:buFont typeface="Oswald"/>
              <a:buChar char="●"/>
              <a:defRPr sz="1500"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23850" rtl="0">
              <a:spcBef>
                <a:spcPts val="1000"/>
              </a:spcBef>
              <a:spcAft>
                <a:spcPts val="0"/>
              </a:spcAft>
              <a:buSzPts val="1500"/>
              <a:buFont typeface="Oswald"/>
              <a:buChar char="○"/>
              <a:defRPr sz="1500"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23850" rtl="0">
              <a:spcBef>
                <a:spcPts val="1000"/>
              </a:spcBef>
              <a:spcAft>
                <a:spcPts val="0"/>
              </a:spcAft>
              <a:buSzPts val="1500"/>
              <a:buFont typeface="Oswald"/>
              <a:buChar char="■"/>
              <a:defRPr sz="1500"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23850" rtl="0">
              <a:spcBef>
                <a:spcPts val="1000"/>
              </a:spcBef>
              <a:spcAft>
                <a:spcPts val="0"/>
              </a:spcAft>
              <a:buSzPts val="1500"/>
              <a:buFont typeface="Oswald"/>
              <a:buChar char="●"/>
              <a:defRPr sz="1500"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23850" rtl="0">
              <a:spcBef>
                <a:spcPts val="1000"/>
              </a:spcBef>
              <a:spcAft>
                <a:spcPts val="0"/>
              </a:spcAft>
              <a:buSzPts val="1500"/>
              <a:buFont typeface="Oswald"/>
              <a:buChar char="○"/>
              <a:defRPr sz="1500"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23850" rtl="0">
              <a:spcBef>
                <a:spcPts val="1000"/>
              </a:spcBef>
              <a:spcAft>
                <a:spcPts val="1000"/>
              </a:spcAft>
              <a:buSzPts val="1500"/>
              <a:buFont typeface="Oswald"/>
              <a:buChar char="■"/>
              <a:defRPr sz="15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81" name="Google Shape;381;p16"/>
          <p:cNvSpPr/>
          <p:nvPr/>
        </p:nvSpPr>
        <p:spPr>
          <a:xfrm>
            <a:off x="9150181" y="4228344"/>
            <a:ext cx="40554" cy="385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858" y="0"/>
                </a:moveTo>
                <a:lnTo>
                  <a:pt x="0" y="16416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6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600" b="1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@EducateIN</a:t>
            </a:r>
            <a:endParaRPr sz="1600" b="1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1600">
              <a:solidFill>
                <a:srgbClr val="151E4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7"/>
          <p:cNvSpPr/>
          <p:nvPr/>
        </p:nvSpPr>
        <p:spPr>
          <a:xfrm>
            <a:off x="0" y="511492"/>
            <a:ext cx="6746544" cy="6824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10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7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7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7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7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7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7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7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7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7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7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7"/>
          <p:cNvSpPr/>
          <p:nvPr/>
        </p:nvSpPr>
        <p:spPr>
          <a:xfrm>
            <a:off x="9150181" y="4228344"/>
            <a:ext cx="40554" cy="385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858" y="0"/>
                </a:moveTo>
                <a:lnTo>
                  <a:pt x="0" y="16416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7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17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7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7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600" b="1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@EducateIN</a:t>
            </a:r>
            <a:endParaRPr sz="1600" b="1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1600">
              <a:solidFill>
                <a:srgbClr val="151E4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8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8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8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8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8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8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8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8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8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8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8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8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5" name="Google Shape;41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18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600" b="1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@EducateIN</a:t>
            </a:r>
            <a:endParaRPr sz="1600" b="1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1600">
              <a:solidFill>
                <a:srgbClr val="151E4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9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9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9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9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9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9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9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9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9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9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9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9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" name="Google Shape;43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9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600" b="1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@EducateIN</a:t>
            </a:r>
            <a:endParaRPr sz="1600" b="1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1600">
              <a:solidFill>
                <a:srgbClr val="151E4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dk1"/>
        </a:solid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0"/>
          <p:cNvSpPr/>
          <p:nvPr/>
        </p:nvSpPr>
        <p:spPr>
          <a:xfrm>
            <a:off x="8595299" y="11425"/>
            <a:ext cx="548694" cy="5132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>
              <a:alpha val="162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0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0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0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0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0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0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0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0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600" b="1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@EducateIN</a:t>
            </a:r>
            <a:endParaRPr sz="1600" b="1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1600">
              <a:solidFill>
                <a:srgbClr val="151E4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46150" y="1418300"/>
            <a:ext cx="6746700" cy="28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aira SemiCondensed Light"/>
              <a:buChar char="▰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marL="914400" lvl="1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aira SemiCondensed Light"/>
              <a:buChar char="▱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marL="1371600" lvl="2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aira SemiCondensed Light"/>
              <a:buChar char="▸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marL="1828800" lvl="3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marL="2286000" lvl="4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marL="2743200" lvl="5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marL="3200400" lvl="6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marL="3657600" lvl="7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marL="4114800" lvl="8" indent="-3810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1"/>
          <p:cNvSpPr txBox="1">
            <a:spLocks noGrp="1"/>
          </p:cNvSpPr>
          <p:nvPr>
            <p:ph type="ctrTitle"/>
          </p:nvPr>
        </p:nvSpPr>
        <p:spPr>
          <a:xfrm>
            <a:off x="240775" y="2830050"/>
            <a:ext cx="3341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0" dirty="0">
                <a:latin typeface="Oswald"/>
                <a:ea typeface="Oswald"/>
                <a:cs typeface="Oswald"/>
                <a:sym typeface="Oswald"/>
              </a:rPr>
              <a:t>Title I, D </a:t>
            </a:r>
            <a:br>
              <a:rPr lang="en" b="1" i="0" dirty="0">
                <a:latin typeface="Oswald"/>
                <a:ea typeface="Oswald"/>
                <a:cs typeface="Oswald"/>
                <a:sym typeface="Oswald"/>
              </a:rPr>
            </a:br>
            <a:r>
              <a:rPr lang="en" b="1" i="0" dirty="0">
                <a:latin typeface="Oswald"/>
                <a:ea typeface="Oswald"/>
                <a:cs typeface="Oswald"/>
                <a:sym typeface="Oswald"/>
              </a:rPr>
              <a:t>Use of Funds</a:t>
            </a:r>
            <a:endParaRPr b="1" i="0" dirty="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5"/>
          <p:cNvSpPr txBox="1">
            <a:spLocks noGrp="1"/>
          </p:cNvSpPr>
          <p:nvPr>
            <p:ph type="ctrTitle"/>
          </p:nvPr>
        </p:nvSpPr>
        <p:spPr>
          <a:xfrm>
            <a:off x="489100" y="2099813"/>
            <a:ext cx="3668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Thank you!</a:t>
            </a:r>
            <a:endParaRPr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5E3FDD2-7281-17F9-D2A0-18396BC8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couple of notes to begin…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7214EB-2DE1-A135-DDE6-85CD906AE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150" y="2007220"/>
            <a:ext cx="6746700" cy="2304580"/>
          </a:xfrm>
        </p:spPr>
        <p:txBody>
          <a:bodyPr/>
          <a:lstStyle/>
          <a:p>
            <a:r>
              <a:rPr lang="en-US" dirty="0"/>
              <a:t>Today’s session will be recorded and posted to the Title I, D website so that you can view at a later time, if needed.</a:t>
            </a:r>
          </a:p>
          <a:p>
            <a:endParaRPr lang="en-US" dirty="0"/>
          </a:p>
          <a:p>
            <a:r>
              <a:rPr lang="en-US" dirty="0"/>
              <a:t>Title I, D allocations were sent out this morning!!!</a:t>
            </a:r>
          </a:p>
        </p:txBody>
      </p:sp>
    </p:spTree>
    <p:extLst>
      <p:ext uri="{BB962C8B-B14F-4D97-AF65-F5344CB8AC3E}">
        <p14:creationId xmlns:p14="http://schemas.microsoft.com/office/powerpoint/2010/main" val="1602718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2"/>
          <p:cNvSpPr txBox="1">
            <a:spLocks noGrp="1"/>
          </p:cNvSpPr>
          <p:nvPr>
            <p:ph type="body" idx="1"/>
          </p:nvPr>
        </p:nvSpPr>
        <p:spPr>
          <a:xfrm>
            <a:off x="846150" y="1418300"/>
            <a:ext cx="6746700" cy="28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 dirty="0">
                <a:solidFill>
                  <a:srgbClr val="151E49"/>
                </a:solidFill>
              </a:rPr>
              <a:t>Two main questions….</a:t>
            </a: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lang="en" dirty="0">
              <a:solidFill>
                <a:srgbClr val="151E49"/>
              </a:solidFill>
            </a:endParaRPr>
          </a:p>
          <a:p>
            <a:pPr lvl="0" indent="-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Font typeface="+mj-lt"/>
              <a:buAutoNum type="arabicPeriod"/>
            </a:pPr>
            <a:r>
              <a:rPr lang="en" dirty="0">
                <a:solidFill>
                  <a:srgbClr val="151E49"/>
                </a:solidFill>
              </a:rPr>
              <a:t>What types of programs can Title I, Part D (TIPD) fund?</a:t>
            </a:r>
            <a:endParaRPr sz="2100" dirty="0"/>
          </a:p>
          <a:p>
            <a:pPr lvl="0" indent="-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Font typeface="+mj-lt"/>
              <a:buAutoNum type="arabicPeriod"/>
            </a:pPr>
            <a:r>
              <a:rPr lang="en" dirty="0">
                <a:solidFill>
                  <a:srgbClr val="151E49"/>
                </a:solidFill>
              </a:rPr>
              <a:t>How are other states and districts using their funds?</a:t>
            </a:r>
            <a:endParaRPr sz="2100" dirty="0"/>
          </a:p>
        </p:txBody>
      </p:sp>
      <p:sp>
        <p:nvSpPr>
          <p:cNvPr id="458" name="Google Shape;458;p22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i="0" dirty="0">
                <a:solidFill>
                  <a:srgbClr val="FECF00"/>
                </a:solidFill>
              </a:rPr>
              <a:t>Topics for Today</a:t>
            </a:r>
            <a:endParaRPr i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4"/>
          <p:cNvSpPr txBox="1">
            <a:spLocks noGrp="1"/>
          </p:cNvSpPr>
          <p:nvPr>
            <p:ph type="body" idx="1"/>
          </p:nvPr>
        </p:nvSpPr>
        <p:spPr>
          <a:xfrm>
            <a:off x="58685" y="1385384"/>
            <a:ext cx="2464176" cy="32466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68575" tIns="68575" rIns="68575" bIns="68575" numCol="1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 u="sng" dirty="0">
                <a:solidFill>
                  <a:srgbClr val="151E49"/>
                </a:solidFill>
              </a:rPr>
              <a:t>Personnel</a:t>
            </a:r>
            <a:endParaRPr sz="2100" u="sng" dirty="0"/>
          </a:p>
          <a:p>
            <a:pPr marL="3429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1900" dirty="0">
                <a:latin typeface="Oswald"/>
                <a:ea typeface="Oswald"/>
                <a:cs typeface="Oswald"/>
                <a:sym typeface="Oswald"/>
              </a:rPr>
              <a:t>Teacher/Instructors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1900" dirty="0"/>
              <a:t>Social Worker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1900" dirty="0"/>
              <a:t>Transition Coordinator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1900" dirty="0"/>
              <a:t>Mentors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1900" dirty="0"/>
              <a:t>Tutors</a:t>
            </a:r>
            <a:endParaRPr sz="2700" dirty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lang="en" sz="2100" b="1" dirty="0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lang="en" dirty="0">
              <a:solidFill>
                <a:srgbClr val="151E4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lang="en" sz="2100" b="1" dirty="0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1E49"/>
              </a:buClr>
              <a:buSzPts val="1900"/>
              <a:buNone/>
            </a:pPr>
            <a:endParaRPr sz="1900" dirty="0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69" name="Google Shape;469;p24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i="0" dirty="0">
                <a:solidFill>
                  <a:srgbClr val="FECF00"/>
                </a:solidFill>
              </a:rPr>
              <a:t>Types of programs TIPD can pay for…</a:t>
            </a:r>
            <a:endParaRPr i="0" dirty="0"/>
          </a:p>
        </p:txBody>
      </p:sp>
      <p:sp>
        <p:nvSpPr>
          <p:cNvPr id="4" name="Google Shape;468;p24">
            <a:extLst>
              <a:ext uri="{FF2B5EF4-FFF2-40B4-BE49-F238E27FC236}">
                <a16:creationId xmlns:a16="http://schemas.microsoft.com/office/drawing/2014/main" id="{31313817-1D36-3969-054B-2FB848CDBF4D}"/>
              </a:ext>
            </a:extLst>
          </p:cNvPr>
          <p:cNvSpPr txBox="1">
            <a:spLocks/>
          </p:cNvSpPr>
          <p:nvPr/>
        </p:nvSpPr>
        <p:spPr>
          <a:xfrm>
            <a:off x="2613080" y="1385384"/>
            <a:ext cx="2652981" cy="32466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68575" tIns="68575" rIns="68575" bIns="68575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Char char="●"/>
              <a:defRPr sz="21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swald"/>
              <a:buChar char="○"/>
              <a:defRPr sz="19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swald"/>
              <a:buChar char="■"/>
              <a:defRPr sz="17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●"/>
              <a:defRPr sz="15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○"/>
              <a:defRPr sz="15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■"/>
              <a:defRPr sz="15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●"/>
              <a:defRPr sz="15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○"/>
              <a:defRPr sz="15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Font typeface="Oswald"/>
              <a:buChar char="■"/>
              <a:defRPr sz="15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800"/>
              </a:spcBef>
              <a:buFont typeface="Oswald"/>
              <a:buNone/>
            </a:pPr>
            <a:r>
              <a:rPr lang="en-US" u="sng" dirty="0">
                <a:solidFill>
                  <a:srgbClr val="151E49"/>
                </a:solidFill>
              </a:rPr>
              <a:t>Professional Services</a:t>
            </a:r>
            <a:endParaRPr lang="en-US" u="sng" dirty="0"/>
          </a:p>
          <a:p>
            <a:pPr marL="342900" indent="-342900">
              <a:lnSpc>
                <a:spcPct val="115000"/>
              </a:lnSpc>
              <a:spcBef>
                <a:spcPts val="800"/>
              </a:spcBef>
            </a:pPr>
            <a:r>
              <a:rPr lang="en-US" sz="1900" dirty="0"/>
              <a:t>Music &amp; Art programs</a:t>
            </a:r>
          </a:p>
          <a:p>
            <a:pPr marL="342900" indent="-342900">
              <a:lnSpc>
                <a:spcPct val="115000"/>
              </a:lnSpc>
              <a:spcBef>
                <a:spcPts val="800"/>
              </a:spcBef>
            </a:pPr>
            <a:r>
              <a:rPr lang="en-US" sz="1900" dirty="0"/>
              <a:t>Counseling services</a:t>
            </a:r>
          </a:p>
          <a:p>
            <a:pPr marL="342900" indent="-342900">
              <a:lnSpc>
                <a:spcPct val="115000"/>
              </a:lnSpc>
              <a:spcBef>
                <a:spcPts val="800"/>
              </a:spcBef>
            </a:pPr>
            <a:r>
              <a:rPr lang="en-US" sz="1900" dirty="0"/>
              <a:t>Dropout Prevention services</a:t>
            </a:r>
          </a:p>
          <a:p>
            <a:pPr marL="342900" indent="-342900">
              <a:lnSpc>
                <a:spcPct val="115000"/>
              </a:lnSpc>
              <a:spcBef>
                <a:spcPts val="800"/>
              </a:spcBef>
            </a:pPr>
            <a:r>
              <a:rPr lang="en-US" sz="1900" dirty="0"/>
              <a:t>Professional Development for staff</a:t>
            </a:r>
            <a:endParaRPr lang="en-US" sz="2700" dirty="0"/>
          </a:p>
          <a:p>
            <a:pPr marL="0" indent="0">
              <a:lnSpc>
                <a:spcPct val="115000"/>
              </a:lnSpc>
              <a:spcBef>
                <a:spcPts val="800"/>
              </a:spcBef>
              <a:buFont typeface="Oswald"/>
              <a:buNone/>
            </a:pPr>
            <a:endParaRPr lang="en-US" dirty="0">
              <a:solidFill>
                <a:srgbClr val="151E49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800"/>
              </a:spcBef>
              <a:buFont typeface="Oswald"/>
              <a:buNone/>
            </a:pPr>
            <a:endParaRPr lang="en-US" dirty="0">
              <a:solidFill>
                <a:srgbClr val="151E49"/>
              </a:solidFill>
            </a:endParaRPr>
          </a:p>
          <a:p>
            <a:pPr marL="107950" indent="0">
              <a:lnSpc>
                <a:spcPct val="115000"/>
              </a:lnSpc>
              <a:buClr>
                <a:srgbClr val="151E49"/>
              </a:buClr>
              <a:buSzPts val="1900"/>
              <a:buFont typeface="Oswald"/>
              <a:buNone/>
            </a:pPr>
            <a:endParaRPr lang="en-US" sz="1900" dirty="0">
              <a:solidFill>
                <a:srgbClr val="151E49"/>
              </a:solidFill>
            </a:endParaRPr>
          </a:p>
        </p:txBody>
      </p:sp>
      <p:sp>
        <p:nvSpPr>
          <p:cNvPr id="5" name="Google Shape;468;p24">
            <a:extLst>
              <a:ext uri="{FF2B5EF4-FFF2-40B4-BE49-F238E27FC236}">
                <a16:creationId xmlns:a16="http://schemas.microsoft.com/office/drawing/2014/main" id="{2B09C6EB-D7EA-0524-C4B9-0A2021E465C7}"/>
              </a:ext>
            </a:extLst>
          </p:cNvPr>
          <p:cNvSpPr txBox="1">
            <a:spLocks/>
          </p:cNvSpPr>
          <p:nvPr/>
        </p:nvSpPr>
        <p:spPr>
          <a:xfrm>
            <a:off x="5356279" y="1385384"/>
            <a:ext cx="3688567" cy="32466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68575" tIns="68575" rIns="68575" bIns="68575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Char char="●"/>
              <a:defRPr sz="21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swald"/>
              <a:buChar char="○"/>
              <a:defRPr sz="19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swald"/>
              <a:buChar char="■"/>
              <a:defRPr sz="17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●"/>
              <a:defRPr sz="15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○"/>
              <a:defRPr sz="15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■"/>
              <a:defRPr sz="15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●"/>
              <a:defRPr sz="15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○"/>
              <a:defRPr sz="15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Font typeface="Oswald"/>
              <a:buChar char="■"/>
              <a:defRPr sz="15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800"/>
              </a:spcBef>
              <a:buFont typeface="Oswald"/>
              <a:buNone/>
            </a:pPr>
            <a:r>
              <a:rPr lang="en-US" u="sng" dirty="0">
                <a:solidFill>
                  <a:srgbClr val="151E49"/>
                </a:solidFill>
              </a:rPr>
              <a:t>Supplies</a:t>
            </a:r>
          </a:p>
          <a:p>
            <a:pPr indent="-349250">
              <a:spcBef>
                <a:spcPts val="800"/>
              </a:spcBef>
              <a:buClr>
                <a:srgbClr val="151E49"/>
              </a:buClr>
              <a:buSzPts val="1900"/>
            </a:pPr>
            <a:r>
              <a:rPr lang="en-US" sz="1900" dirty="0">
                <a:solidFill>
                  <a:srgbClr val="151E49"/>
                </a:solidFill>
              </a:rPr>
              <a:t>Consumable and non-consumable supplies to support any of these programs</a:t>
            </a:r>
          </a:p>
          <a:p>
            <a:pPr indent="-349250">
              <a:spcBef>
                <a:spcPts val="800"/>
              </a:spcBef>
              <a:buClr>
                <a:srgbClr val="151E49"/>
              </a:buClr>
              <a:buSzPts val="1900"/>
            </a:pPr>
            <a:r>
              <a:rPr lang="en-US" sz="1900" dirty="0">
                <a:solidFill>
                  <a:srgbClr val="151E49"/>
                </a:solidFill>
              </a:rPr>
              <a:t>Sensory/calming room for student use</a:t>
            </a:r>
          </a:p>
          <a:p>
            <a:pPr indent="-349250">
              <a:spcBef>
                <a:spcPts val="800"/>
              </a:spcBef>
              <a:buClr>
                <a:srgbClr val="151E49"/>
              </a:buClr>
              <a:buSzPts val="1900"/>
            </a:pPr>
            <a:r>
              <a:rPr lang="en-US" sz="1900" dirty="0">
                <a:solidFill>
                  <a:srgbClr val="151E49"/>
                </a:solidFill>
              </a:rPr>
              <a:t>Online subscription for learning</a:t>
            </a:r>
          </a:p>
          <a:p>
            <a:pPr indent="-349250">
              <a:spcBef>
                <a:spcPts val="800"/>
              </a:spcBef>
              <a:buClr>
                <a:srgbClr val="151E49"/>
              </a:buClr>
              <a:buSzPts val="1900"/>
            </a:pPr>
            <a:r>
              <a:rPr lang="en-US" sz="1900" dirty="0">
                <a:solidFill>
                  <a:srgbClr val="151E49"/>
                </a:solidFill>
              </a:rPr>
              <a:t>PBIS</a:t>
            </a:r>
          </a:p>
          <a:p>
            <a:pPr marL="107950" indent="0">
              <a:lnSpc>
                <a:spcPct val="115000"/>
              </a:lnSpc>
              <a:buClr>
                <a:srgbClr val="151E49"/>
              </a:buClr>
              <a:buSzPts val="1900"/>
              <a:buFont typeface="Oswald"/>
              <a:buNone/>
            </a:pPr>
            <a:endParaRPr lang="en-US" sz="1900" dirty="0">
              <a:solidFill>
                <a:srgbClr val="151E4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39605-23A8-7521-DD48-FF2972A1C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note: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C94E3-03F7-05ED-942E-951C2A34D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5250" indent="0">
              <a:buNone/>
            </a:pPr>
            <a:r>
              <a:rPr lang="en-US" dirty="0"/>
              <a:t>This slide was an addition to the original set of slides used during the presentation. </a:t>
            </a:r>
          </a:p>
          <a:p>
            <a:pPr marL="95250" indent="0">
              <a:buNone/>
            </a:pPr>
            <a:endParaRPr lang="en-US" dirty="0"/>
          </a:p>
          <a:p>
            <a:pPr marL="95250" indent="0">
              <a:buNone/>
            </a:pPr>
            <a:r>
              <a:rPr lang="en-US" dirty="0"/>
              <a:t>Title I, Part D Subpart II does not have the Supplement not Supplant revision in federal statute. This means that we have a bit more flexibility with spending Title I, D funds as compared to Title I, A. Please address any questions with your Title I, D grant specialist. </a:t>
            </a:r>
          </a:p>
        </p:txBody>
      </p:sp>
    </p:spTree>
    <p:extLst>
      <p:ext uri="{BB962C8B-B14F-4D97-AF65-F5344CB8AC3E}">
        <p14:creationId xmlns:p14="http://schemas.microsoft.com/office/powerpoint/2010/main" val="369441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4"/>
          <p:cNvSpPr txBox="1">
            <a:spLocks noGrp="1"/>
          </p:cNvSpPr>
          <p:nvPr>
            <p:ph type="body" idx="1"/>
          </p:nvPr>
        </p:nvSpPr>
        <p:spPr>
          <a:xfrm>
            <a:off x="85060" y="2115879"/>
            <a:ext cx="8952614" cy="281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numCol="3" anchor="t" anchorCtr="0">
            <a:no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1900" dirty="0"/>
              <a:t>Supplemental tutoring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1900" dirty="0">
                <a:latin typeface="Oswald"/>
                <a:ea typeface="Oswald"/>
                <a:cs typeface="Oswald"/>
                <a:sym typeface="Oswald"/>
              </a:rPr>
              <a:t>Tutoring services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1900" dirty="0"/>
              <a:t>Contracted services for parent engagement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1900" dirty="0">
                <a:latin typeface="Oswald"/>
                <a:ea typeface="Oswald"/>
                <a:cs typeface="Oswald"/>
                <a:sym typeface="Oswald"/>
              </a:rPr>
              <a:t>Tutoring and staffing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1900" dirty="0"/>
              <a:t>PD, tutors, SEL items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1900" dirty="0">
                <a:latin typeface="Oswald"/>
                <a:ea typeface="Oswald"/>
                <a:cs typeface="Oswald"/>
                <a:sym typeface="Oswald"/>
              </a:rPr>
              <a:t>Credit recovery license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1900" dirty="0"/>
              <a:t>Contracted SEL services, supplies, Parent Involvement supplies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1900" dirty="0">
                <a:latin typeface="Oswald"/>
                <a:ea typeface="Oswald"/>
                <a:cs typeface="Oswald"/>
                <a:sym typeface="Oswald"/>
              </a:rPr>
              <a:t>Counseling services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1900" dirty="0"/>
              <a:t>iPads, books for students, PD for teachers</a:t>
            </a:r>
            <a:endParaRPr lang="en-US" sz="1900" dirty="0">
              <a:latin typeface="Oswald"/>
              <a:ea typeface="Oswald"/>
              <a:cs typeface="Oswald"/>
              <a:sym typeface="Oswald"/>
            </a:endParaRPr>
          </a:p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1E49"/>
              </a:buClr>
              <a:buSzPts val="1900"/>
              <a:buNone/>
            </a:pPr>
            <a:endParaRPr sz="1900" dirty="0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69" name="Google Shape;469;p24"/>
          <p:cNvSpPr txBox="1">
            <a:spLocks noGrp="1"/>
          </p:cNvSpPr>
          <p:nvPr>
            <p:ph type="title"/>
          </p:nvPr>
        </p:nvSpPr>
        <p:spPr>
          <a:xfrm>
            <a:off x="0" y="511500"/>
            <a:ext cx="6092456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 i="0" dirty="0">
                <a:solidFill>
                  <a:srgbClr val="FECF00"/>
                </a:solidFill>
              </a:rPr>
              <a:t>What are some things you are spending TIPD funds on?</a:t>
            </a:r>
            <a:endParaRPr sz="2400" i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B49799-8C21-40FB-893E-87DE73DF66ED}"/>
              </a:ext>
            </a:extLst>
          </p:cNvPr>
          <p:cNvSpPr txBox="1"/>
          <p:nvPr/>
        </p:nvSpPr>
        <p:spPr>
          <a:xfrm>
            <a:off x="1286539" y="1455494"/>
            <a:ext cx="6570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dk1"/>
                </a:solidFill>
                <a:latin typeface="Oswald"/>
                <a:sym typeface="Oswald"/>
              </a:rPr>
              <a:t>Type in the chat or unmute yourself to chime in on what your district/facility is spending Title I, D funds 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0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63F0A-A515-4965-825A-929A43B5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other states doing?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56BB1-6202-4555-ADF1-167E0D942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27" y="1418300"/>
            <a:ext cx="4933507" cy="3419514"/>
          </a:xfrm>
        </p:spPr>
        <p:txBody>
          <a:bodyPr/>
          <a:lstStyle/>
          <a:p>
            <a:r>
              <a:rPr lang="en-US" dirty="0"/>
              <a:t>NASP – Montana</a:t>
            </a:r>
          </a:p>
          <a:p>
            <a:pPr lvl="1"/>
            <a:r>
              <a:rPr lang="en-US" dirty="0"/>
              <a:t>National Archery in the Schools Program</a:t>
            </a:r>
          </a:p>
          <a:p>
            <a:pPr lvl="1"/>
            <a:r>
              <a:rPr lang="en-US" dirty="0"/>
              <a:t>Implemented as part of a PBIS program</a:t>
            </a:r>
          </a:p>
          <a:p>
            <a:pPr lvl="1"/>
            <a:r>
              <a:rPr lang="en-US" dirty="0"/>
              <a:t>Inclusive of all students</a:t>
            </a:r>
          </a:p>
          <a:p>
            <a:pPr lvl="1"/>
            <a:r>
              <a:rPr lang="en-US" dirty="0"/>
              <a:t>40% of students report that they are more engaged in the classroom because of NASP</a:t>
            </a:r>
          </a:p>
          <a:p>
            <a:pPr lvl="1"/>
            <a:r>
              <a:rPr lang="en-US" dirty="0"/>
              <a:t>NASP has awarded $2.5 million in scholarships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E0D4A7-7B3A-476C-B098-B198D6CBC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321" y="1732996"/>
            <a:ext cx="3729480" cy="279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55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1"/>
          <p:cNvSpPr txBox="1">
            <a:spLocks noGrp="1"/>
          </p:cNvSpPr>
          <p:nvPr>
            <p:ph type="ctrTitle" idx="4294967295"/>
          </p:nvPr>
        </p:nvSpPr>
        <p:spPr>
          <a:xfrm>
            <a:off x="1070517" y="1992312"/>
            <a:ext cx="3668713" cy="1158875"/>
          </a:xfr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5837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4"/>
          <p:cNvSpPr txBox="1">
            <a:spLocks noGrp="1"/>
          </p:cNvSpPr>
          <p:nvPr>
            <p:ph type="title" idx="4294967295"/>
          </p:nvPr>
        </p:nvSpPr>
        <p:spPr>
          <a:xfrm>
            <a:off x="0" y="511175"/>
            <a:ext cx="6092825" cy="68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i="0" dirty="0">
                <a:solidFill>
                  <a:srgbClr val="FECF00"/>
                </a:solidFill>
              </a:rPr>
              <a:t>T</a:t>
            </a:r>
            <a:r>
              <a:rPr lang="en" sz="2400" i="0" dirty="0">
                <a:solidFill>
                  <a:srgbClr val="FECF00"/>
                </a:solidFill>
              </a:rPr>
              <a:t>opics for discussion…</a:t>
            </a:r>
            <a:endParaRPr sz="2400" i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B49799-8C21-40FB-893E-87DE73DF66ED}"/>
              </a:ext>
            </a:extLst>
          </p:cNvPr>
          <p:cNvSpPr txBox="1"/>
          <p:nvPr/>
        </p:nvSpPr>
        <p:spPr>
          <a:xfrm>
            <a:off x="956930" y="1992022"/>
            <a:ext cx="723013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Oswald"/>
                <a:sym typeface="Oswald"/>
              </a:rPr>
              <a:t>How do you wish you could spend your funds?</a:t>
            </a:r>
          </a:p>
          <a:p>
            <a:endParaRPr lang="en-US" sz="2000" b="1" dirty="0">
              <a:solidFill>
                <a:schemeClr val="bg1"/>
              </a:solidFill>
              <a:latin typeface="Oswald"/>
              <a:sym typeface="Oswald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Oswald"/>
                <a:sym typeface="Oswald"/>
              </a:rPr>
              <a:t>What is the highest priority need for your facility and students?</a:t>
            </a:r>
          </a:p>
          <a:p>
            <a:endParaRPr lang="en-US" sz="2000" b="1" dirty="0">
              <a:solidFill>
                <a:schemeClr val="bg1"/>
              </a:solidFill>
              <a:latin typeface="Oswald"/>
              <a:sym typeface="Oswald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Oswald"/>
                <a:sym typeface="Oswald"/>
              </a:rPr>
              <a:t>Has today been helpful to you?</a:t>
            </a:r>
          </a:p>
          <a:p>
            <a:endParaRPr lang="en-US" sz="2000" b="1" dirty="0">
              <a:solidFill>
                <a:schemeClr val="bg1"/>
              </a:solidFill>
              <a:latin typeface="Oswald"/>
              <a:sym typeface="Oswald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54294"/>
      </p:ext>
    </p:extLst>
  </p:cSld>
  <p:clrMapOvr>
    <a:masterClrMapping/>
  </p:clrMapOvr>
</p:sld>
</file>

<file path=ppt/theme/theme1.xml><?xml version="1.0" encoding="utf-8"?>
<a:theme xmlns:a="http://schemas.openxmlformats.org/drawingml/2006/main" name="Regan template">
  <a:themeElements>
    <a:clrScheme name="Custom 347">
      <a:dk1>
        <a:srgbClr val="151E49"/>
      </a:dk1>
      <a:lt1>
        <a:srgbClr val="FFFFFF"/>
      </a:lt1>
      <a:dk2>
        <a:srgbClr val="2C345B"/>
      </a:dk2>
      <a:lt2>
        <a:srgbClr val="E7E8EC"/>
      </a:lt2>
      <a:accent1>
        <a:srgbClr val="FECF00"/>
      </a:accent1>
      <a:accent2>
        <a:srgbClr val="FEE77F"/>
      </a:accent2>
      <a:accent3>
        <a:srgbClr val="FEE266"/>
      </a:accent3>
      <a:accent4>
        <a:srgbClr val="151E49"/>
      </a:accent4>
      <a:accent5>
        <a:srgbClr val="D0D2DA"/>
      </a:accent5>
      <a:accent6>
        <a:srgbClr val="FECF00"/>
      </a:accent6>
      <a:hlink>
        <a:srgbClr val="151E4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14225</TotalTime>
  <Words>392</Words>
  <Application>Microsoft Office PowerPoint</Application>
  <PresentationFormat>On-screen Show (16:9)</PresentationFormat>
  <Paragraphs>61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Oswald</vt:lpstr>
      <vt:lpstr>Saira SemiCondensed Light</vt:lpstr>
      <vt:lpstr>Arial</vt:lpstr>
      <vt:lpstr>Bebas Neue</vt:lpstr>
      <vt:lpstr>Calibri</vt:lpstr>
      <vt:lpstr>Saira Semi Condensed</vt:lpstr>
      <vt:lpstr>Regan template</vt:lpstr>
      <vt:lpstr>Title I, D  Use of Funds</vt:lpstr>
      <vt:lpstr>A couple of notes to begin…</vt:lpstr>
      <vt:lpstr>Topics for Today</vt:lpstr>
      <vt:lpstr>Types of programs TIPD can pay for…</vt:lpstr>
      <vt:lpstr>Please note:</vt:lpstr>
      <vt:lpstr>What are some things you are spending TIPD funds on?</vt:lpstr>
      <vt:lpstr>What are other states doing?</vt:lpstr>
      <vt:lpstr>Questions?</vt:lpstr>
      <vt:lpstr>Topics for discussion…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I, D  Use of Funds</dc:title>
  <dc:creator>Richert, Meghan</dc:creator>
  <cp:lastModifiedBy>Richert, Meghan</cp:lastModifiedBy>
  <cp:revision>9</cp:revision>
  <dcterms:modified xsi:type="dcterms:W3CDTF">2022-07-12T14:25:37Z</dcterms:modified>
</cp:coreProperties>
</file>