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Alatsi"/>
      <p:regular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0" roundtripDataSignature="AMtx7mgt6Fi34mbcRXAhvivKa720s7mO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Alatsi-regular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3" name="Google Shape;31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0" name="Google Shape;34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3" name="Google Shape;35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s://gn.ecivis.com/GO/gn_redir/T/j0dqytvzf05n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mailto:ALittrell@doe.in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31071" y="-180826"/>
            <a:ext cx="4239084" cy="10467826"/>
            <a:chOff x="0" y="-241102"/>
            <a:chExt cx="5652112" cy="13957102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2826056" y="-241102"/>
              <a:ext cx="2826056" cy="13957102"/>
              <a:chOff x="0" y="-47625"/>
              <a:chExt cx="558233" cy="2756958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rect b="b" l="l" r="r" t="t"/>
                <a:pathLst>
                  <a:path extrusionOk="0" h="2709333" w="5582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434A60"/>
              </a:solidFill>
              <a:ln>
                <a:noFill/>
              </a:ln>
            </p:spPr>
          </p:sp>
          <p:sp>
            <p:nvSpPr>
              <p:cNvPr id="87" name="Google Shape;87;p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1"/>
            <p:cNvGrpSpPr/>
            <p:nvPr/>
          </p:nvGrpSpPr>
          <p:grpSpPr>
            <a:xfrm>
              <a:off x="1413028" y="-241102"/>
              <a:ext cx="2826056" cy="13957102"/>
              <a:chOff x="0" y="-47625"/>
              <a:chExt cx="558233" cy="2756958"/>
            </a:xfrm>
          </p:grpSpPr>
          <p:sp>
            <p:nvSpPr>
              <p:cNvPr id="89" name="Google Shape;89;p1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rect b="b" l="l" r="r" t="t"/>
                <a:pathLst>
                  <a:path extrusionOk="0" h="2709333" w="5582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51E49"/>
              </a:solidFill>
              <a:ln>
                <a:noFill/>
              </a:ln>
            </p:spPr>
          </p:sp>
          <p:sp>
            <p:nvSpPr>
              <p:cNvPr id="90" name="Google Shape;90;p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1"/>
            <p:cNvGrpSpPr/>
            <p:nvPr/>
          </p:nvGrpSpPr>
          <p:grpSpPr>
            <a:xfrm>
              <a:off x="0" y="-241102"/>
              <a:ext cx="2826056" cy="13957102"/>
              <a:chOff x="0" y="-47625"/>
              <a:chExt cx="558233" cy="2756958"/>
            </a:xfrm>
          </p:grpSpPr>
          <p:sp>
            <p:nvSpPr>
              <p:cNvPr id="92" name="Google Shape;92;p1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rect b="b" l="l" r="r" t="t"/>
                <a:pathLst>
                  <a:path extrusionOk="0" h="2709333" w="5582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</p:sp>
          <p:sp>
            <p:nvSpPr>
              <p:cNvPr id="93" name="Google Shape;93;p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" name="Google Shape;94;p1"/>
          <p:cNvSpPr txBox="1"/>
          <p:nvPr/>
        </p:nvSpPr>
        <p:spPr>
          <a:xfrm>
            <a:off x="5532242" y="2486025"/>
            <a:ext cx="11171706" cy="564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-US" sz="15000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QUALITY COUNTS 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t/>
            </a:r>
            <a:endParaRPr b="0" i="0" sz="15000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2646898" y="-210192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11118095" y="9258300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23202" y="163250"/>
            <a:ext cx="1892338" cy="1918624"/>
          </a:xfrm>
          <a:custGeom>
            <a:rect b="b" l="l" r="r" t="t"/>
            <a:pathLst>
              <a:path extrusionOk="0" h="1918624" w="1892338">
                <a:moveTo>
                  <a:pt x="0" y="0"/>
                </a:moveTo>
                <a:lnTo>
                  <a:pt x="1892338" y="0"/>
                </a:lnTo>
                <a:lnTo>
                  <a:pt x="1892338" y="1918624"/>
                </a:lnTo>
                <a:lnTo>
                  <a:pt x="0" y="1918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07996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4208013" y="69388"/>
            <a:ext cx="3622114" cy="1918624"/>
          </a:xfrm>
          <a:custGeom>
            <a:rect b="b" l="l" r="r" t="t"/>
            <a:pathLst>
              <a:path extrusionOk="0" h="1918624" w="3622114">
                <a:moveTo>
                  <a:pt x="0" y="0"/>
                </a:moveTo>
                <a:lnTo>
                  <a:pt x="3622114" y="0"/>
                </a:lnTo>
                <a:lnTo>
                  <a:pt x="3622114" y="1918624"/>
                </a:lnTo>
                <a:lnTo>
                  <a:pt x="0" y="1918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0914" r="0" t="0"/>
            </a:stretch>
          </a:blipFill>
          <a:ln>
            <a:noFill/>
          </a:ln>
        </p:spPr>
      </p:sp>
      <p:grpSp>
        <p:nvGrpSpPr>
          <p:cNvPr id="99" name="Google Shape;99;p1"/>
          <p:cNvGrpSpPr/>
          <p:nvPr/>
        </p:nvGrpSpPr>
        <p:grpSpPr>
          <a:xfrm>
            <a:off x="4590941" y="6591300"/>
            <a:ext cx="3086100" cy="3086100"/>
            <a:chOff x="0" y="0"/>
            <a:chExt cx="812800" cy="812800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C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99"/>
                <a:buFont typeface="Arial"/>
                <a:buNone/>
              </a:pPr>
              <a:r>
                <a:rPr b="0" i="0" lang="en-US" sz="1899" u="none" cap="none" strike="noStrike">
                  <a:solidFill>
                    <a:srgbClr val="000000"/>
                  </a:solidFill>
                  <a:latin typeface="Alatsi"/>
                  <a:ea typeface="Alatsi"/>
                  <a:cs typeface="Alatsi"/>
                  <a:sym typeface="Alatsi"/>
                </a:rPr>
                <a:t>Tip: have two screens  to view this presentation and follow the instructions at the same time!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1"/>
          <p:cNvSpPr txBox="1"/>
          <p:nvPr/>
        </p:nvSpPr>
        <p:spPr>
          <a:xfrm>
            <a:off x="4723446" y="6591296"/>
            <a:ext cx="126252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35"/>
              <a:buFont typeface="Arial"/>
              <a:buNone/>
            </a:pPr>
            <a:r>
              <a:rPr b="0" i="0" lang="en-US" sz="5735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Application Guide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7677041" y="8077200"/>
            <a:ext cx="6882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6"/>
              <a:buFont typeface="Arial"/>
              <a:buNone/>
            </a:pPr>
            <a:r>
              <a:rPr b="0" i="0" lang="en-US" sz="3126" u="sng" cap="none" strike="noStrike">
                <a:solidFill>
                  <a:schemeClr val="hlink"/>
                </a:solidFill>
                <a:latin typeface="Alatsi"/>
                <a:ea typeface="Alatsi"/>
                <a:cs typeface="Alatsi"/>
                <a:sym typeface="Alatsi"/>
                <a:hlinkClick r:id="rId5"/>
              </a:rPr>
              <a:t>Click here to begin!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2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231" name="Google Shape;231;p12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232" name="Google Shape;232;p12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2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4" name="Google Shape;234;p12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12"/>
          <p:cNvSpPr/>
          <p:nvPr/>
        </p:nvSpPr>
        <p:spPr>
          <a:xfrm>
            <a:off x="-1145203" y="-402279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2"/>
          <p:cNvSpPr/>
          <p:nvPr/>
        </p:nvSpPr>
        <p:spPr>
          <a:xfrm>
            <a:off x="14982801" y="5143500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2"/>
          <p:cNvSpPr/>
          <p:nvPr/>
        </p:nvSpPr>
        <p:spPr>
          <a:xfrm>
            <a:off x="7749183" y="2840624"/>
            <a:ext cx="9358313" cy="5475772"/>
          </a:xfrm>
          <a:custGeom>
            <a:rect b="b" l="l" r="r" t="t"/>
            <a:pathLst>
              <a:path extrusionOk="0" h="5475772" w="9358313">
                <a:moveTo>
                  <a:pt x="0" y="0"/>
                </a:moveTo>
                <a:lnTo>
                  <a:pt x="9358314" y="0"/>
                </a:lnTo>
                <a:lnTo>
                  <a:pt x="9358314" y="5475772"/>
                </a:lnTo>
                <a:lnTo>
                  <a:pt x="0" y="5475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6208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238" name="Google Shape;238;p12"/>
          <p:cNvSpPr txBox="1"/>
          <p:nvPr/>
        </p:nvSpPr>
        <p:spPr>
          <a:xfrm>
            <a:off x="730461" y="4150827"/>
            <a:ext cx="6827424" cy="1928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Click “Save Changes”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t/>
            </a:r>
            <a:endParaRPr b="0" i="0" sz="3709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Scroll to the top of the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/>
          <p:nvPr/>
        </p:nvSpPr>
        <p:spPr>
          <a:xfrm rot="-780343">
            <a:off x="3209079" y="7001428"/>
            <a:ext cx="5684414" cy="1605847"/>
          </a:xfrm>
          <a:custGeom>
            <a:rect b="b" l="l" r="r" t="t"/>
            <a:pathLst>
              <a:path extrusionOk="0" h="1605847" w="5684414">
                <a:moveTo>
                  <a:pt x="5684414" y="1605847"/>
                </a:moveTo>
                <a:lnTo>
                  <a:pt x="0" y="1605847"/>
                </a:lnTo>
                <a:lnTo>
                  <a:pt x="0" y="0"/>
                </a:lnTo>
                <a:lnTo>
                  <a:pt x="5684414" y="0"/>
                </a:lnTo>
                <a:lnTo>
                  <a:pt x="5684414" y="160584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/>
          <p:nvPr/>
        </p:nvSpPr>
        <p:spPr>
          <a:xfrm>
            <a:off x="12982861" y="5945563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5" name="Google Shape;245;p13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246" name="Google Shape;246;p13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247" name="Google Shape;247;p13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3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9" name="Google Shape;249;p13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13"/>
          <p:cNvSpPr/>
          <p:nvPr/>
        </p:nvSpPr>
        <p:spPr>
          <a:xfrm>
            <a:off x="-3009325" y="-402279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3"/>
          <p:cNvSpPr/>
          <p:nvPr/>
        </p:nvSpPr>
        <p:spPr>
          <a:xfrm>
            <a:off x="7488184" y="2565358"/>
            <a:ext cx="9152277" cy="6356151"/>
          </a:xfrm>
          <a:custGeom>
            <a:rect b="b" l="l" r="r" t="t"/>
            <a:pathLst>
              <a:path extrusionOk="0" h="6356151" w="9152277">
                <a:moveTo>
                  <a:pt x="0" y="0"/>
                </a:moveTo>
                <a:lnTo>
                  <a:pt x="9152277" y="0"/>
                </a:lnTo>
                <a:lnTo>
                  <a:pt x="9152277" y="6356151"/>
                </a:lnTo>
                <a:lnTo>
                  <a:pt x="0" y="6356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57097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252" name="Google Shape;252;p13"/>
          <p:cNvSpPr txBox="1"/>
          <p:nvPr/>
        </p:nvSpPr>
        <p:spPr>
          <a:xfrm>
            <a:off x="730461" y="4150827"/>
            <a:ext cx="6827424" cy="618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Click “Return to Application”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 rot="-780343">
            <a:off x="3565212" y="5142639"/>
            <a:ext cx="5684414" cy="1605847"/>
          </a:xfrm>
          <a:custGeom>
            <a:rect b="b" l="l" r="r" t="t"/>
            <a:pathLst>
              <a:path extrusionOk="0" h="1605847" w="5684414">
                <a:moveTo>
                  <a:pt x="5684414" y="1605847"/>
                </a:moveTo>
                <a:lnTo>
                  <a:pt x="0" y="1605847"/>
                </a:lnTo>
                <a:lnTo>
                  <a:pt x="0" y="0"/>
                </a:lnTo>
                <a:lnTo>
                  <a:pt x="5684414" y="0"/>
                </a:lnTo>
                <a:lnTo>
                  <a:pt x="5684414" y="160584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3"/>
          <p:cNvSpPr txBox="1"/>
          <p:nvPr/>
        </p:nvSpPr>
        <p:spPr>
          <a:xfrm>
            <a:off x="660760" y="7310372"/>
            <a:ext cx="6827424" cy="618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Allow page to load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/>
          <p:nvPr/>
        </p:nvSpPr>
        <p:spPr>
          <a:xfrm>
            <a:off x="13764167" y="6379649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0" name="Google Shape;260;p14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4" name="Google Shape;264;p14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14"/>
          <p:cNvSpPr/>
          <p:nvPr/>
        </p:nvSpPr>
        <p:spPr>
          <a:xfrm>
            <a:off x="-3657600" y="-402279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4"/>
          <p:cNvSpPr/>
          <p:nvPr/>
        </p:nvSpPr>
        <p:spPr>
          <a:xfrm>
            <a:off x="5286075" y="2475750"/>
            <a:ext cx="12396741" cy="6782550"/>
          </a:xfrm>
          <a:custGeom>
            <a:rect b="b" l="l" r="r" t="t"/>
            <a:pathLst>
              <a:path extrusionOk="0" h="6782550" w="12396741">
                <a:moveTo>
                  <a:pt x="0" y="0"/>
                </a:moveTo>
                <a:lnTo>
                  <a:pt x="12396740" y="0"/>
                </a:lnTo>
                <a:lnTo>
                  <a:pt x="12396740" y="6782550"/>
                </a:lnTo>
                <a:lnTo>
                  <a:pt x="0" y="6782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6467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267" name="Google Shape;267;p14"/>
          <p:cNvSpPr txBox="1"/>
          <p:nvPr/>
        </p:nvSpPr>
        <p:spPr>
          <a:xfrm>
            <a:off x="1177505" y="4377137"/>
            <a:ext cx="6827424" cy="618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Log in again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-1781687">
            <a:off x="9823830" y="7169554"/>
            <a:ext cx="5684414" cy="1605847"/>
          </a:xfrm>
          <a:custGeom>
            <a:rect b="b" l="l" r="r" t="t"/>
            <a:pathLst>
              <a:path extrusionOk="0" h="1605847" w="5684414">
                <a:moveTo>
                  <a:pt x="5684413" y="1605846"/>
                </a:moveTo>
                <a:lnTo>
                  <a:pt x="0" y="1605846"/>
                </a:lnTo>
                <a:lnTo>
                  <a:pt x="0" y="0"/>
                </a:lnTo>
                <a:lnTo>
                  <a:pt x="5684413" y="0"/>
                </a:lnTo>
                <a:lnTo>
                  <a:pt x="5684413" y="160584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/>
          <p:nvPr/>
        </p:nvSpPr>
        <p:spPr>
          <a:xfrm>
            <a:off x="13764167" y="5827621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4" name="Google Shape;274;p15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275" name="Google Shape;275;p15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276" name="Google Shape;276;p15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5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8" name="Google Shape;278;p15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15"/>
          <p:cNvSpPr/>
          <p:nvPr/>
        </p:nvSpPr>
        <p:spPr>
          <a:xfrm>
            <a:off x="-2628900" y="-1449083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5"/>
          <p:cNvSpPr/>
          <p:nvPr/>
        </p:nvSpPr>
        <p:spPr>
          <a:xfrm>
            <a:off x="2613584" y="3169157"/>
            <a:ext cx="13245571" cy="5977489"/>
          </a:xfrm>
          <a:custGeom>
            <a:rect b="b" l="l" r="r" t="t"/>
            <a:pathLst>
              <a:path extrusionOk="0" h="5977489" w="13245571">
                <a:moveTo>
                  <a:pt x="0" y="0"/>
                </a:moveTo>
                <a:lnTo>
                  <a:pt x="13245571" y="0"/>
                </a:lnTo>
                <a:lnTo>
                  <a:pt x="13245571" y="5977489"/>
                </a:lnTo>
                <a:lnTo>
                  <a:pt x="0" y="5977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281" name="Google Shape;281;p15"/>
          <p:cNvSpPr/>
          <p:nvPr/>
        </p:nvSpPr>
        <p:spPr>
          <a:xfrm flipH="1" rot="536802">
            <a:off x="6169921" y="6610195"/>
            <a:ext cx="5948158" cy="1680355"/>
          </a:xfrm>
          <a:custGeom>
            <a:rect b="b" l="l" r="r" t="t"/>
            <a:pathLst>
              <a:path extrusionOk="0" h="1680355" w="5948158">
                <a:moveTo>
                  <a:pt x="0" y="1680354"/>
                </a:moveTo>
                <a:lnTo>
                  <a:pt x="5948158" y="1680354"/>
                </a:lnTo>
                <a:lnTo>
                  <a:pt x="5948158" y="0"/>
                </a:lnTo>
                <a:lnTo>
                  <a:pt x="0" y="0"/>
                </a:lnTo>
                <a:lnTo>
                  <a:pt x="0" y="1680354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15"/>
          <p:cNvSpPr txBox="1"/>
          <p:nvPr/>
        </p:nvSpPr>
        <p:spPr>
          <a:xfrm>
            <a:off x="1827976" y="2083605"/>
            <a:ext cx="14632047" cy="618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Complete your Profile and save the changes, then return to this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/>
          <p:nvPr/>
        </p:nvSpPr>
        <p:spPr>
          <a:xfrm>
            <a:off x="13417488" y="6142174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8" name="Google Shape;288;p16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289" name="Google Shape;289;p16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290" name="Google Shape;290;p16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6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2" name="Google Shape;292;p16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16"/>
          <p:cNvSpPr/>
          <p:nvPr/>
        </p:nvSpPr>
        <p:spPr>
          <a:xfrm>
            <a:off x="-2243137" y="-402279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6"/>
          <p:cNvSpPr/>
          <p:nvPr/>
        </p:nvSpPr>
        <p:spPr>
          <a:xfrm>
            <a:off x="2391131" y="3927903"/>
            <a:ext cx="11811676" cy="5330397"/>
          </a:xfrm>
          <a:custGeom>
            <a:rect b="b" l="l" r="r" t="t"/>
            <a:pathLst>
              <a:path extrusionOk="0" h="5330397" w="11811676">
                <a:moveTo>
                  <a:pt x="0" y="0"/>
                </a:moveTo>
                <a:lnTo>
                  <a:pt x="11811676" y="0"/>
                </a:lnTo>
                <a:lnTo>
                  <a:pt x="11811676" y="5330397"/>
                </a:lnTo>
                <a:lnTo>
                  <a:pt x="0" y="5330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295" name="Google Shape;295;p16"/>
          <p:cNvSpPr/>
          <p:nvPr/>
        </p:nvSpPr>
        <p:spPr>
          <a:xfrm flipH="1" rot="-2076750">
            <a:off x="6301793" y="6811090"/>
            <a:ext cx="5684414" cy="1605847"/>
          </a:xfrm>
          <a:custGeom>
            <a:rect b="b" l="l" r="r" t="t"/>
            <a:pathLst>
              <a:path extrusionOk="0" h="1605847" w="5684414">
                <a:moveTo>
                  <a:pt x="0" y="1605846"/>
                </a:moveTo>
                <a:lnTo>
                  <a:pt x="5684414" y="1605846"/>
                </a:lnTo>
                <a:lnTo>
                  <a:pt x="5684414" y="0"/>
                </a:lnTo>
                <a:lnTo>
                  <a:pt x="0" y="0"/>
                </a:lnTo>
                <a:lnTo>
                  <a:pt x="0" y="160584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6"/>
          <p:cNvSpPr txBox="1"/>
          <p:nvPr/>
        </p:nvSpPr>
        <p:spPr>
          <a:xfrm>
            <a:off x="1577918" y="2462978"/>
            <a:ext cx="14868169" cy="618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Back at this page, Click the “Untitled” square to open the application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7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302" name="Google Shape;302;p17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303" name="Google Shape;303;p17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7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5" name="Google Shape;305;p17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17"/>
          <p:cNvSpPr/>
          <p:nvPr/>
        </p:nvSpPr>
        <p:spPr>
          <a:xfrm>
            <a:off x="1475832" y="-1449083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17"/>
          <p:cNvSpPr/>
          <p:nvPr/>
        </p:nvSpPr>
        <p:spPr>
          <a:xfrm>
            <a:off x="10721225" y="8788169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17"/>
          <p:cNvSpPr/>
          <p:nvPr/>
        </p:nvSpPr>
        <p:spPr>
          <a:xfrm>
            <a:off x="2089883" y="3113861"/>
            <a:ext cx="13402299" cy="6144439"/>
          </a:xfrm>
          <a:custGeom>
            <a:rect b="b" l="l" r="r" t="t"/>
            <a:pathLst>
              <a:path extrusionOk="0" h="6144439" w="13402299">
                <a:moveTo>
                  <a:pt x="0" y="0"/>
                </a:moveTo>
                <a:lnTo>
                  <a:pt x="13402299" y="0"/>
                </a:lnTo>
                <a:lnTo>
                  <a:pt x="13402299" y="6144439"/>
                </a:lnTo>
                <a:lnTo>
                  <a:pt x="0" y="6144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309" name="Google Shape;309;p17"/>
          <p:cNvSpPr/>
          <p:nvPr/>
        </p:nvSpPr>
        <p:spPr>
          <a:xfrm flipH="1" rot="-2534257">
            <a:off x="13016948" y="5480240"/>
            <a:ext cx="5684414" cy="1605847"/>
          </a:xfrm>
          <a:custGeom>
            <a:rect b="b" l="l" r="r" t="t"/>
            <a:pathLst>
              <a:path extrusionOk="0" h="1605847" w="5684414">
                <a:moveTo>
                  <a:pt x="0" y="1605847"/>
                </a:moveTo>
                <a:lnTo>
                  <a:pt x="5684414" y="1605847"/>
                </a:lnTo>
                <a:lnTo>
                  <a:pt x="5684414" y="0"/>
                </a:lnTo>
                <a:lnTo>
                  <a:pt x="0" y="0"/>
                </a:lnTo>
                <a:lnTo>
                  <a:pt x="0" y="160584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7"/>
          <p:cNvSpPr txBox="1"/>
          <p:nvPr/>
        </p:nvSpPr>
        <p:spPr>
          <a:xfrm>
            <a:off x="5959003" y="1959972"/>
            <a:ext cx="6827424" cy="618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Click the blue “Open” box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/>
          <p:nvPr/>
        </p:nvSpPr>
        <p:spPr>
          <a:xfrm>
            <a:off x="12982861" y="5945563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6" name="Google Shape;316;p18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317" name="Google Shape;317;p18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318" name="Google Shape;318;p1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8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18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" name="Google Shape;321;p18"/>
          <p:cNvSpPr/>
          <p:nvPr/>
        </p:nvSpPr>
        <p:spPr>
          <a:xfrm>
            <a:off x="-3009325" y="-402279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18"/>
          <p:cNvSpPr/>
          <p:nvPr/>
        </p:nvSpPr>
        <p:spPr>
          <a:xfrm>
            <a:off x="2549557" y="3854686"/>
            <a:ext cx="13188886" cy="6087178"/>
          </a:xfrm>
          <a:custGeom>
            <a:rect b="b" l="l" r="r" t="t"/>
            <a:pathLst>
              <a:path extrusionOk="0" h="6087178" w="13188886">
                <a:moveTo>
                  <a:pt x="0" y="0"/>
                </a:moveTo>
                <a:lnTo>
                  <a:pt x="13188886" y="0"/>
                </a:lnTo>
                <a:lnTo>
                  <a:pt x="13188886" y="6087178"/>
                </a:lnTo>
                <a:lnTo>
                  <a:pt x="0" y="6087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323" name="Google Shape;323;p18"/>
          <p:cNvSpPr txBox="1"/>
          <p:nvPr/>
        </p:nvSpPr>
        <p:spPr>
          <a:xfrm>
            <a:off x="887528" y="1363184"/>
            <a:ext cx="16867800" cy="3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rPr b="0" i="0" lang="en-US" sz="38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Complete the application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424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9"/>
              <a:buFont typeface="Arial"/>
              <a:buNone/>
            </a:pPr>
            <a:r>
              <a:t/>
            </a:r>
            <a:endParaRPr b="0" i="0" sz="3809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b="0" i="0" lang="en-US" sz="31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Please follow naming conventions and contact ALittrell@doe.in.gov with any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4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t/>
            </a:r>
            <a:endParaRPr b="0" i="0" sz="3109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rPr b="0" i="0" lang="en-US" sz="31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Use the “Save Draft” button to save your work and resume later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9"/>
              <a:buFont typeface="Arial"/>
              <a:buNone/>
            </a:pPr>
            <a:r>
              <a:t/>
            </a:r>
            <a:endParaRPr b="0" i="0" sz="3109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"/>
          <p:cNvSpPr/>
          <p:nvPr/>
        </p:nvSpPr>
        <p:spPr>
          <a:xfrm>
            <a:off x="13764167" y="5827621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9" name="Google Shape;329;p19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330" name="Google Shape;330;p19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331" name="Google Shape;331;p19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3" name="Google Shape;333;p19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19"/>
          <p:cNvSpPr/>
          <p:nvPr/>
        </p:nvSpPr>
        <p:spPr>
          <a:xfrm>
            <a:off x="-2628900" y="-1449083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19"/>
          <p:cNvSpPr/>
          <p:nvPr/>
        </p:nvSpPr>
        <p:spPr>
          <a:xfrm>
            <a:off x="2175887" y="3816052"/>
            <a:ext cx="13936226" cy="5574490"/>
          </a:xfrm>
          <a:custGeom>
            <a:rect b="b" l="l" r="r" t="t"/>
            <a:pathLst>
              <a:path extrusionOk="0" h="5574490" w="13936226">
                <a:moveTo>
                  <a:pt x="0" y="0"/>
                </a:moveTo>
                <a:lnTo>
                  <a:pt x="13936226" y="0"/>
                </a:lnTo>
                <a:lnTo>
                  <a:pt x="13936226" y="5574490"/>
                </a:lnTo>
                <a:lnTo>
                  <a:pt x="0" y="5574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336" name="Google Shape;336;p19"/>
          <p:cNvSpPr/>
          <p:nvPr/>
        </p:nvSpPr>
        <p:spPr>
          <a:xfrm flipH="1" rot="655657">
            <a:off x="5911106" y="8418123"/>
            <a:ext cx="5948158" cy="1680355"/>
          </a:xfrm>
          <a:custGeom>
            <a:rect b="b" l="l" r="r" t="t"/>
            <a:pathLst>
              <a:path extrusionOk="0" h="1680355" w="5948158">
                <a:moveTo>
                  <a:pt x="0" y="1680354"/>
                </a:moveTo>
                <a:lnTo>
                  <a:pt x="5948158" y="1680354"/>
                </a:lnTo>
                <a:lnTo>
                  <a:pt x="5948158" y="0"/>
                </a:lnTo>
                <a:lnTo>
                  <a:pt x="0" y="0"/>
                </a:lnTo>
                <a:lnTo>
                  <a:pt x="0" y="1680354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9"/>
          <p:cNvSpPr txBox="1"/>
          <p:nvPr/>
        </p:nvSpPr>
        <p:spPr>
          <a:xfrm>
            <a:off x="1404461" y="1103598"/>
            <a:ext cx="147078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9"/>
              <a:buFont typeface="Arial"/>
              <a:buNone/>
            </a:pPr>
            <a:r>
              <a:rPr b="0" i="0" lang="en-US" sz="34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At the bottom of the page, upload the completed Excel file Detailed Budget you downloaded at the beginning of the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4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9"/>
              <a:buFont typeface="Arial"/>
              <a:buNone/>
            </a:pPr>
            <a:r>
              <a:rPr b="0" i="0" lang="en-US" sz="34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Once all portions are complete and the budget is uploaded, click “Mark Complete” then “Close”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"/>
          <p:cNvSpPr/>
          <p:nvPr/>
        </p:nvSpPr>
        <p:spPr>
          <a:xfrm>
            <a:off x="12982861" y="5945563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3" name="Google Shape;343;p20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344" name="Google Shape;344;p20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345" name="Google Shape;345;p2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0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7" name="Google Shape;347;p20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20"/>
          <p:cNvSpPr/>
          <p:nvPr/>
        </p:nvSpPr>
        <p:spPr>
          <a:xfrm>
            <a:off x="-2858684" y="-854366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20"/>
          <p:cNvSpPr/>
          <p:nvPr/>
        </p:nvSpPr>
        <p:spPr>
          <a:xfrm>
            <a:off x="2013417" y="3777498"/>
            <a:ext cx="14627044" cy="6240872"/>
          </a:xfrm>
          <a:custGeom>
            <a:rect b="b" l="l" r="r" t="t"/>
            <a:pathLst>
              <a:path extrusionOk="0" h="6240872" w="14627044">
                <a:moveTo>
                  <a:pt x="0" y="0"/>
                </a:moveTo>
                <a:lnTo>
                  <a:pt x="14627044" y="0"/>
                </a:lnTo>
                <a:lnTo>
                  <a:pt x="14627044" y="6240872"/>
                </a:lnTo>
                <a:lnTo>
                  <a:pt x="0" y="6240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350" name="Google Shape;350;p20"/>
          <p:cNvSpPr txBox="1"/>
          <p:nvPr/>
        </p:nvSpPr>
        <p:spPr>
          <a:xfrm>
            <a:off x="819391" y="1478243"/>
            <a:ext cx="163032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Back in the application home page, the “Submit” button is now green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6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9"/>
              <a:buFont typeface="Arial"/>
              <a:buNone/>
            </a:pPr>
            <a:r>
              <a:t/>
            </a:r>
            <a:endParaRPr b="0" i="0" sz="1309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ctr">
              <a:lnSpc>
                <a:spcPct val="115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Click to submit your finished application! You can check the status of your application in your eCivis portal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21"/>
          <p:cNvGrpSpPr/>
          <p:nvPr/>
        </p:nvGrpSpPr>
        <p:grpSpPr>
          <a:xfrm>
            <a:off x="-31071" y="-180826"/>
            <a:ext cx="4239084" cy="10467826"/>
            <a:chOff x="0" y="-241102"/>
            <a:chExt cx="5652112" cy="13957102"/>
          </a:xfrm>
        </p:grpSpPr>
        <p:grpSp>
          <p:nvGrpSpPr>
            <p:cNvPr id="356" name="Google Shape;356;p21"/>
            <p:cNvGrpSpPr/>
            <p:nvPr/>
          </p:nvGrpSpPr>
          <p:grpSpPr>
            <a:xfrm>
              <a:off x="2826056" y="-241102"/>
              <a:ext cx="2826056" cy="13957102"/>
              <a:chOff x="0" y="-47625"/>
              <a:chExt cx="558233" cy="2756958"/>
            </a:xfrm>
          </p:grpSpPr>
          <p:sp>
            <p:nvSpPr>
              <p:cNvPr id="357" name="Google Shape;357;p21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rect b="b" l="l" r="r" t="t"/>
                <a:pathLst>
                  <a:path extrusionOk="0" h="2709333" w="5582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434A60"/>
              </a:solidFill>
              <a:ln>
                <a:noFill/>
              </a:ln>
            </p:spPr>
          </p:sp>
          <p:sp>
            <p:nvSpPr>
              <p:cNvPr id="358" name="Google Shape;358;p2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" name="Google Shape;359;p21"/>
            <p:cNvGrpSpPr/>
            <p:nvPr/>
          </p:nvGrpSpPr>
          <p:grpSpPr>
            <a:xfrm>
              <a:off x="1413028" y="-241102"/>
              <a:ext cx="2826056" cy="13957102"/>
              <a:chOff x="0" y="-47625"/>
              <a:chExt cx="558233" cy="2756958"/>
            </a:xfrm>
          </p:grpSpPr>
          <p:sp>
            <p:nvSpPr>
              <p:cNvPr id="360" name="Google Shape;360;p21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rect b="b" l="l" r="r" t="t"/>
                <a:pathLst>
                  <a:path extrusionOk="0" h="2709333" w="5582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51E49"/>
              </a:solidFill>
              <a:ln>
                <a:noFill/>
              </a:ln>
            </p:spPr>
          </p:sp>
          <p:sp>
            <p:nvSpPr>
              <p:cNvPr id="361" name="Google Shape;361;p2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" name="Google Shape;362;p21"/>
            <p:cNvGrpSpPr/>
            <p:nvPr/>
          </p:nvGrpSpPr>
          <p:grpSpPr>
            <a:xfrm>
              <a:off x="0" y="-241102"/>
              <a:ext cx="2826056" cy="13957102"/>
              <a:chOff x="0" y="-47625"/>
              <a:chExt cx="558233" cy="2756958"/>
            </a:xfrm>
          </p:grpSpPr>
          <p:sp>
            <p:nvSpPr>
              <p:cNvPr id="363" name="Google Shape;363;p21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rect b="b" l="l" r="r" t="t"/>
                <a:pathLst>
                  <a:path extrusionOk="0" h="2709333" w="5582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</p:sp>
          <p:sp>
            <p:nvSpPr>
              <p:cNvPr id="364" name="Google Shape;364;p2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5" name="Google Shape;365;p21"/>
          <p:cNvSpPr txBox="1"/>
          <p:nvPr/>
        </p:nvSpPr>
        <p:spPr>
          <a:xfrm>
            <a:off x="5532242" y="3767887"/>
            <a:ext cx="11171706" cy="1952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-US" sz="15000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12646898" y="-210192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1"/>
          <p:cNvSpPr/>
          <p:nvPr/>
        </p:nvSpPr>
        <p:spPr>
          <a:xfrm>
            <a:off x="11118095" y="9258300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21"/>
          <p:cNvSpPr/>
          <p:nvPr/>
        </p:nvSpPr>
        <p:spPr>
          <a:xfrm>
            <a:off x="123202" y="163250"/>
            <a:ext cx="1892338" cy="1918624"/>
          </a:xfrm>
          <a:custGeom>
            <a:rect b="b" l="l" r="r" t="t"/>
            <a:pathLst>
              <a:path extrusionOk="0" h="1918624" w="1892338">
                <a:moveTo>
                  <a:pt x="0" y="0"/>
                </a:moveTo>
                <a:lnTo>
                  <a:pt x="1892338" y="0"/>
                </a:lnTo>
                <a:lnTo>
                  <a:pt x="1892338" y="1918624"/>
                </a:lnTo>
                <a:lnTo>
                  <a:pt x="0" y="1918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07996" t="0"/>
            </a:stretch>
          </a:blipFill>
          <a:ln>
            <a:noFill/>
          </a:ln>
        </p:spPr>
      </p:sp>
      <p:sp>
        <p:nvSpPr>
          <p:cNvPr id="369" name="Google Shape;369;p21"/>
          <p:cNvSpPr/>
          <p:nvPr/>
        </p:nvSpPr>
        <p:spPr>
          <a:xfrm>
            <a:off x="4208013" y="69388"/>
            <a:ext cx="3622114" cy="1918624"/>
          </a:xfrm>
          <a:custGeom>
            <a:rect b="b" l="l" r="r" t="t"/>
            <a:pathLst>
              <a:path extrusionOk="0" h="1918624" w="3622114">
                <a:moveTo>
                  <a:pt x="0" y="0"/>
                </a:moveTo>
                <a:lnTo>
                  <a:pt x="3622114" y="0"/>
                </a:lnTo>
                <a:lnTo>
                  <a:pt x="3622114" y="1918624"/>
                </a:lnTo>
                <a:lnTo>
                  <a:pt x="0" y="1918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0914" r="0" t="0"/>
            </a:stretch>
          </a:blipFill>
          <a:ln>
            <a:noFill/>
          </a:ln>
        </p:spPr>
      </p:sp>
      <p:sp>
        <p:nvSpPr>
          <p:cNvPr id="370" name="Google Shape;370;p21"/>
          <p:cNvSpPr txBox="1"/>
          <p:nvPr/>
        </p:nvSpPr>
        <p:spPr>
          <a:xfrm>
            <a:off x="4805421" y="6322469"/>
            <a:ext cx="126252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35"/>
              <a:buFont typeface="Arial"/>
              <a:buNone/>
            </a:pPr>
            <a:r>
              <a:rPr b="0" i="0" lang="en-US" sz="4235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Contact </a:t>
            </a:r>
            <a:r>
              <a:rPr b="0" i="0" lang="en-US" sz="4235" u="sng" cap="none" strike="noStrike">
                <a:solidFill>
                  <a:schemeClr val="hlink"/>
                </a:solidFill>
                <a:latin typeface="Alatsi"/>
                <a:ea typeface="Alatsi"/>
                <a:cs typeface="Alatsi"/>
                <a:sym typeface="Alatsi"/>
                <a:hlinkClick r:id="rId5"/>
              </a:rPr>
              <a:t>ALittrell@doe.in.gov</a:t>
            </a:r>
            <a:r>
              <a:rPr b="0" i="0" lang="en-US" sz="4235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with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12982861" y="5933231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9" name="Google Shape;109;p4"/>
          <p:cNvGrpSpPr/>
          <p:nvPr/>
        </p:nvGrpSpPr>
        <p:grpSpPr>
          <a:xfrm>
            <a:off x="15859155" y="-98041"/>
            <a:ext cx="1562626" cy="2485652"/>
            <a:chOff x="0" y="-130721"/>
            <a:chExt cx="2083500" cy="3314203"/>
          </a:xfrm>
        </p:grpSpPr>
        <p:grpSp>
          <p:nvGrpSpPr>
            <p:cNvPr id="110" name="Google Shape;110;p4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111" name="Google Shape;111;p4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4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3" name="Google Shape;113;p4"/>
            <p:cNvSpPr txBox="1"/>
            <p:nvPr/>
          </p:nvSpPr>
          <p:spPr>
            <a:xfrm>
              <a:off x="0" y="437582"/>
              <a:ext cx="2083500" cy="274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t/>
              </a:r>
              <a:endParaRPr b="1" i="0" sz="5575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4" name="Google Shape;114;p4"/>
          <p:cNvSpPr/>
          <p:nvPr/>
        </p:nvSpPr>
        <p:spPr>
          <a:xfrm>
            <a:off x="-3482681" y="-210192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4"/>
          <p:cNvSpPr/>
          <p:nvPr/>
        </p:nvSpPr>
        <p:spPr>
          <a:xfrm>
            <a:off x="8503099" y="2461815"/>
            <a:ext cx="8959524" cy="6101665"/>
          </a:xfrm>
          <a:custGeom>
            <a:rect b="b" l="l" r="r" t="t"/>
            <a:pathLst>
              <a:path extrusionOk="0" h="6101665" w="8959524">
                <a:moveTo>
                  <a:pt x="0" y="0"/>
                </a:moveTo>
                <a:lnTo>
                  <a:pt x="8959524" y="0"/>
                </a:lnTo>
                <a:lnTo>
                  <a:pt x="8959524" y="6101665"/>
                </a:lnTo>
                <a:lnTo>
                  <a:pt x="0" y="610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116" name="Google Shape;116;p4"/>
          <p:cNvSpPr txBox="1"/>
          <p:nvPr/>
        </p:nvSpPr>
        <p:spPr>
          <a:xfrm>
            <a:off x="907560" y="4159445"/>
            <a:ext cx="10793714" cy="2194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0"/>
              <a:buFont typeface="Arial"/>
              <a:buNone/>
            </a:pPr>
            <a:r>
              <a:rPr b="0" i="0" lang="en-US" sz="4180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This page should now be open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0"/>
              <a:buFont typeface="Arial"/>
              <a:buNone/>
            </a:pPr>
            <a:r>
              <a:t/>
            </a:r>
            <a:endParaRPr b="0" i="0" sz="4180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0"/>
              <a:buFont typeface="Arial"/>
              <a:buNone/>
            </a:pPr>
            <a:r>
              <a:rPr b="0" i="0" lang="en-US" sz="4180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Click the “Files” tab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 flipH="1" rot="-1422244">
            <a:off x="12520586" y="4002230"/>
            <a:ext cx="5684414" cy="1605847"/>
          </a:xfrm>
          <a:custGeom>
            <a:rect b="b" l="l" r="r" t="t"/>
            <a:pathLst>
              <a:path extrusionOk="0" h="1605847" w="5684414">
                <a:moveTo>
                  <a:pt x="0" y="1605847"/>
                </a:moveTo>
                <a:lnTo>
                  <a:pt x="5684414" y="1605847"/>
                </a:lnTo>
                <a:lnTo>
                  <a:pt x="5684414" y="0"/>
                </a:lnTo>
                <a:lnTo>
                  <a:pt x="0" y="0"/>
                </a:lnTo>
                <a:lnTo>
                  <a:pt x="0" y="160584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4"/>
          <p:cNvSpPr txBox="1"/>
          <p:nvPr/>
        </p:nvSpPr>
        <p:spPr>
          <a:xfrm>
            <a:off x="10547625" y="4285075"/>
            <a:ext cx="2324400" cy="3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5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124" name="Google Shape;124;p5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125" name="Google Shape;125;p5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5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" name="Google Shape;127;p5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5"/>
          <p:cNvSpPr/>
          <p:nvPr/>
        </p:nvSpPr>
        <p:spPr>
          <a:xfrm>
            <a:off x="7512165" y="-1553858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5"/>
          <p:cNvSpPr/>
          <p:nvPr/>
        </p:nvSpPr>
        <p:spPr>
          <a:xfrm>
            <a:off x="892058" y="9048108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5"/>
          <p:cNvSpPr/>
          <p:nvPr/>
        </p:nvSpPr>
        <p:spPr>
          <a:xfrm>
            <a:off x="7512165" y="1352910"/>
            <a:ext cx="9278953" cy="6043216"/>
          </a:xfrm>
          <a:custGeom>
            <a:rect b="b" l="l" r="r" t="t"/>
            <a:pathLst>
              <a:path extrusionOk="0" h="6043216" w="9278953">
                <a:moveTo>
                  <a:pt x="0" y="0"/>
                </a:moveTo>
                <a:lnTo>
                  <a:pt x="9278953" y="0"/>
                </a:lnTo>
                <a:lnTo>
                  <a:pt x="9278953" y="6043216"/>
                </a:lnTo>
                <a:lnTo>
                  <a:pt x="0" y="6043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131" name="Google Shape;131;p5"/>
          <p:cNvSpPr/>
          <p:nvPr/>
        </p:nvSpPr>
        <p:spPr>
          <a:xfrm>
            <a:off x="707037" y="6237584"/>
            <a:ext cx="6506726" cy="3467792"/>
          </a:xfrm>
          <a:custGeom>
            <a:rect b="b" l="l" r="r" t="t"/>
            <a:pathLst>
              <a:path extrusionOk="0" h="3467792" w="6506726">
                <a:moveTo>
                  <a:pt x="0" y="0"/>
                </a:moveTo>
                <a:lnTo>
                  <a:pt x="6506726" y="0"/>
                </a:lnTo>
                <a:lnTo>
                  <a:pt x="6506726" y="3467792"/>
                </a:lnTo>
                <a:lnTo>
                  <a:pt x="0" y="3467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6011" t="0"/>
            </a:stretch>
          </a:blipFill>
          <a:ln cap="sq" cmpd="sng" w="38100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132" name="Google Shape;132;p5"/>
          <p:cNvSpPr/>
          <p:nvPr/>
        </p:nvSpPr>
        <p:spPr>
          <a:xfrm flipH="1" rot="-1422244">
            <a:off x="11849541" y="3702336"/>
            <a:ext cx="5684414" cy="1605847"/>
          </a:xfrm>
          <a:custGeom>
            <a:rect b="b" l="l" r="r" t="t"/>
            <a:pathLst>
              <a:path extrusionOk="0" h="1605847" w="5684414">
                <a:moveTo>
                  <a:pt x="0" y="1605847"/>
                </a:moveTo>
                <a:lnTo>
                  <a:pt x="5684414" y="1605847"/>
                </a:lnTo>
                <a:lnTo>
                  <a:pt x="5684414" y="0"/>
                </a:lnTo>
                <a:lnTo>
                  <a:pt x="0" y="0"/>
                </a:lnTo>
                <a:lnTo>
                  <a:pt x="0" y="1605847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5"/>
          <p:cNvSpPr txBox="1"/>
          <p:nvPr/>
        </p:nvSpPr>
        <p:spPr>
          <a:xfrm>
            <a:off x="9686775" y="3267600"/>
            <a:ext cx="2324400" cy="3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5"/>
          <p:cNvCxnSpPr/>
          <p:nvPr/>
        </p:nvCxnSpPr>
        <p:spPr>
          <a:xfrm flipH="1">
            <a:off x="7615538" y="8063827"/>
            <a:ext cx="402775" cy="59997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5" name="Google Shape;135;p5"/>
          <p:cNvSpPr/>
          <p:nvPr/>
        </p:nvSpPr>
        <p:spPr>
          <a:xfrm flipH="1" rot="-1578730">
            <a:off x="9206003" y="2335058"/>
            <a:ext cx="5737413" cy="1620819"/>
          </a:xfrm>
          <a:custGeom>
            <a:rect b="b" l="l" r="r" t="t"/>
            <a:pathLst>
              <a:path extrusionOk="0" h="1620819" w="5737413">
                <a:moveTo>
                  <a:pt x="0" y="1620820"/>
                </a:moveTo>
                <a:lnTo>
                  <a:pt x="5737414" y="1620820"/>
                </a:lnTo>
                <a:lnTo>
                  <a:pt x="5737414" y="0"/>
                </a:lnTo>
                <a:lnTo>
                  <a:pt x="0" y="0"/>
                </a:lnTo>
                <a:lnTo>
                  <a:pt x="0" y="162082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5"/>
          <p:cNvSpPr txBox="1"/>
          <p:nvPr/>
        </p:nvSpPr>
        <p:spPr>
          <a:xfrm>
            <a:off x="679312" y="645444"/>
            <a:ext cx="6691800" cy="55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4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Click the Excel file to download the Detailed Budget</a:t>
            </a:r>
            <a:endParaRPr b="0" i="0" sz="3409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t/>
            </a:r>
            <a:endParaRPr b="0" i="0" sz="1309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4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(not present on example) Also click the Quality Counts II Assurances and Authorizer Letter of Support documents to download</a:t>
            </a:r>
            <a:endParaRPr b="0" i="0" sz="3409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t/>
            </a:r>
            <a:endParaRPr b="0" i="0" sz="1409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4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Click the “Apply” button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8109427" y="7632637"/>
            <a:ext cx="9312300" cy="2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29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This is the budget that just downloaded. Complete and save this in Excel. Later in the presentation you’ll see where to upload it. The assurances document will need a non-electronic signature and also to be uploaded later.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6562575" y="2223100"/>
            <a:ext cx="859200" cy="819600"/>
          </a:xfrm>
          <a:prstGeom prst="ellipse">
            <a:avLst/>
          </a:prstGeom>
          <a:solidFill>
            <a:srgbClr val="151E49"/>
          </a:solidFill>
          <a:ln cap="flat" cmpd="sng" w="9525">
            <a:solidFill>
              <a:srgbClr val="151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6778325" y="2223100"/>
            <a:ext cx="6750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3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13834425" y="634375"/>
            <a:ext cx="859200" cy="819600"/>
          </a:xfrm>
          <a:prstGeom prst="ellipse">
            <a:avLst/>
          </a:prstGeom>
          <a:solidFill>
            <a:srgbClr val="151E49"/>
          </a:solidFill>
          <a:ln cap="flat" cmpd="sng" w="9525">
            <a:solidFill>
              <a:srgbClr val="151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14050175" y="634375"/>
            <a:ext cx="6750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3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147" name="Google Shape;147;p6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148" name="Google Shape;148;p6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6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" name="Google Shape;150;p6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6"/>
          <p:cNvSpPr/>
          <p:nvPr/>
        </p:nvSpPr>
        <p:spPr>
          <a:xfrm>
            <a:off x="9697545" y="8788169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6"/>
          <p:cNvSpPr/>
          <p:nvPr/>
        </p:nvSpPr>
        <p:spPr>
          <a:xfrm>
            <a:off x="1564423" y="-1641171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6"/>
          <p:cNvSpPr/>
          <p:nvPr/>
        </p:nvSpPr>
        <p:spPr>
          <a:xfrm>
            <a:off x="8121009" y="2233842"/>
            <a:ext cx="9564432" cy="5993711"/>
          </a:xfrm>
          <a:custGeom>
            <a:rect b="b" l="l" r="r" t="t"/>
            <a:pathLst>
              <a:path extrusionOk="0" h="5993711" w="9564432">
                <a:moveTo>
                  <a:pt x="0" y="0"/>
                </a:moveTo>
                <a:lnTo>
                  <a:pt x="9564433" y="0"/>
                </a:lnTo>
                <a:lnTo>
                  <a:pt x="9564433" y="5993711"/>
                </a:lnTo>
                <a:lnTo>
                  <a:pt x="0" y="59937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154" name="Google Shape;154;p6"/>
          <p:cNvSpPr txBox="1"/>
          <p:nvPr/>
        </p:nvSpPr>
        <p:spPr>
          <a:xfrm>
            <a:off x="687251" y="3582938"/>
            <a:ext cx="7285303" cy="32383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Welcome to the eCivis Portal Log in!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t/>
            </a:r>
            <a:endParaRPr b="0" i="0" sz="3709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You will need to create an account. Once you do, you will use the “Portal Login” button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 flipH="1" rot="9159029">
            <a:off x="8930800" y="4592669"/>
            <a:ext cx="5684414" cy="1605847"/>
          </a:xfrm>
          <a:custGeom>
            <a:rect b="b" l="l" r="r" t="t"/>
            <a:pathLst>
              <a:path extrusionOk="0" h="1605847" w="5684414">
                <a:moveTo>
                  <a:pt x="0" y="1605847"/>
                </a:moveTo>
                <a:lnTo>
                  <a:pt x="5684413" y="1605847"/>
                </a:lnTo>
                <a:lnTo>
                  <a:pt x="5684413" y="0"/>
                </a:lnTo>
                <a:lnTo>
                  <a:pt x="0" y="0"/>
                </a:lnTo>
                <a:lnTo>
                  <a:pt x="0" y="160584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/>
          <p:nvPr/>
        </p:nvSpPr>
        <p:spPr>
          <a:xfrm>
            <a:off x="13764167" y="5827621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1" name="Google Shape;161;p7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162" name="Google Shape;162;p7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163" name="Google Shape;163;p7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" name="Google Shape;165;p7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7"/>
          <p:cNvSpPr/>
          <p:nvPr/>
        </p:nvSpPr>
        <p:spPr>
          <a:xfrm>
            <a:off x="-2628900" y="-1449083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7"/>
          <p:cNvSpPr/>
          <p:nvPr/>
        </p:nvSpPr>
        <p:spPr>
          <a:xfrm>
            <a:off x="1369958" y="3697452"/>
            <a:ext cx="15270503" cy="4917885"/>
          </a:xfrm>
          <a:custGeom>
            <a:rect b="b" l="l" r="r" t="t"/>
            <a:pathLst>
              <a:path extrusionOk="0" h="4917885" w="15270503">
                <a:moveTo>
                  <a:pt x="0" y="0"/>
                </a:moveTo>
                <a:lnTo>
                  <a:pt x="15270503" y="0"/>
                </a:lnTo>
                <a:lnTo>
                  <a:pt x="15270503" y="4917885"/>
                </a:lnTo>
                <a:lnTo>
                  <a:pt x="0" y="4917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168" name="Google Shape;168;p7"/>
          <p:cNvSpPr txBox="1"/>
          <p:nvPr/>
        </p:nvSpPr>
        <p:spPr>
          <a:xfrm>
            <a:off x="2780886" y="2480549"/>
            <a:ext cx="127263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You’re in! Click the “CSP Quality Counts II - Cohort </a:t>
            </a:r>
            <a:r>
              <a:rPr lang="en-US" sz="3709">
                <a:latin typeface="Alatsi"/>
                <a:ea typeface="Alatsi"/>
                <a:cs typeface="Alatsi"/>
                <a:sym typeface="Alatsi"/>
              </a:rPr>
              <a:t>4</a:t>
            </a: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” button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 flipH="1" rot="1313566">
            <a:off x="4083430" y="7812414"/>
            <a:ext cx="5684414" cy="1605847"/>
          </a:xfrm>
          <a:custGeom>
            <a:rect b="b" l="l" r="r" t="t"/>
            <a:pathLst>
              <a:path extrusionOk="0" h="1605847" w="5684414">
                <a:moveTo>
                  <a:pt x="0" y="1605847"/>
                </a:moveTo>
                <a:lnTo>
                  <a:pt x="5684414" y="1605847"/>
                </a:lnTo>
                <a:lnTo>
                  <a:pt x="5684414" y="0"/>
                </a:lnTo>
                <a:lnTo>
                  <a:pt x="0" y="0"/>
                </a:lnTo>
                <a:lnTo>
                  <a:pt x="0" y="160584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>
            <a:off x="13417488" y="6142174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5" name="Google Shape;175;p8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176" name="Google Shape;176;p8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177" name="Google Shape;177;p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" name="Google Shape;179;p8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8"/>
          <p:cNvSpPr/>
          <p:nvPr/>
        </p:nvSpPr>
        <p:spPr>
          <a:xfrm>
            <a:off x="-2243137" y="-402279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8"/>
          <p:cNvSpPr/>
          <p:nvPr/>
        </p:nvSpPr>
        <p:spPr>
          <a:xfrm>
            <a:off x="3073402" y="4269469"/>
            <a:ext cx="11712750" cy="5269825"/>
          </a:xfrm>
          <a:custGeom>
            <a:rect b="b" l="l" r="r" t="t"/>
            <a:pathLst>
              <a:path extrusionOk="0" h="5269825" w="11712750">
                <a:moveTo>
                  <a:pt x="0" y="0"/>
                </a:moveTo>
                <a:lnTo>
                  <a:pt x="11712750" y="0"/>
                </a:lnTo>
                <a:lnTo>
                  <a:pt x="11712750" y="5269825"/>
                </a:lnTo>
                <a:lnTo>
                  <a:pt x="0" y="5269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839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182" name="Google Shape;182;p8"/>
          <p:cNvSpPr txBox="1"/>
          <p:nvPr/>
        </p:nvSpPr>
        <p:spPr>
          <a:xfrm>
            <a:off x="5414601" y="1141231"/>
            <a:ext cx="10905991" cy="2583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Your screen should now look like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t/>
            </a:r>
            <a:endParaRPr b="0" i="0" sz="3709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Before you begin the application, scroll on the outer scroll bar down to “Application Budget”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/>
          <p:nvPr/>
        </p:nvSpPr>
        <p:spPr>
          <a:xfrm flipH="1" rot="9123337">
            <a:off x="9056870" y="5775830"/>
            <a:ext cx="5684414" cy="1605847"/>
          </a:xfrm>
          <a:custGeom>
            <a:rect b="b" l="l" r="r" t="t"/>
            <a:pathLst>
              <a:path extrusionOk="0" h="1605847" w="5684414">
                <a:moveTo>
                  <a:pt x="0" y="1605846"/>
                </a:moveTo>
                <a:lnTo>
                  <a:pt x="5684414" y="1605846"/>
                </a:lnTo>
                <a:lnTo>
                  <a:pt x="5684414" y="0"/>
                </a:lnTo>
                <a:lnTo>
                  <a:pt x="0" y="0"/>
                </a:lnTo>
                <a:lnTo>
                  <a:pt x="0" y="160584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9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189" name="Google Shape;189;p9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190" name="Google Shape;190;p9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Google Shape;192;p9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9"/>
          <p:cNvSpPr/>
          <p:nvPr/>
        </p:nvSpPr>
        <p:spPr>
          <a:xfrm>
            <a:off x="14982801" y="6379649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9"/>
          <p:cNvSpPr/>
          <p:nvPr/>
        </p:nvSpPr>
        <p:spPr>
          <a:xfrm>
            <a:off x="-1629121" y="-402279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9"/>
          <p:cNvSpPr/>
          <p:nvPr/>
        </p:nvSpPr>
        <p:spPr>
          <a:xfrm>
            <a:off x="1028700" y="3572603"/>
            <a:ext cx="13162756" cy="6087015"/>
          </a:xfrm>
          <a:custGeom>
            <a:rect b="b" l="l" r="r" t="t"/>
            <a:pathLst>
              <a:path extrusionOk="0" h="6087015" w="13162756">
                <a:moveTo>
                  <a:pt x="0" y="0"/>
                </a:moveTo>
                <a:lnTo>
                  <a:pt x="13162756" y="0"/>
                </a:lnTo>
                <a:lnTo>
                  <a:pt x="13162756" y="6087015"/>
                </a:lnTo>
                <a:lnTo>
                  <a:pt x="0" y="6087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366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196" name="Google Shape;196;p9"/>
          <p:cNvSpPr txBox="1"/>
          <p:nvPr/>
        </p:nvSpPr>
        <p:spPr>
          <a:xfrm>
            <a:off x="5454172" y="1957785"/>
            <a:ext cx="10905991" cy="1273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Once under the “Application Budget” section, click the 3 lines on the right, then click “Edit Budget”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/>
          <p:nvPr/>
        </p:nvSpPr>
        <p:spPr>
          <a:xfrm flipH="1" rot="-2206193">
            <a:off x="12688422" y="6512164"/>
            <a:ext cx="5684414" cy="1605847"/>
          </a:xfrm>
          <a:custGeom>
            <a:rect b="b" l="l" r="r" t="t"/>
            <a:pathLst>
              <a:path extrusionOk="0" h="1605847" w="5684414">
                <a:moveTo>
                  <a:pt x="0" y="1605847"/>
                </a:moveTo>
                <a:lnTo>
                  <a:pt x="5684414" y="1605847"/>
                </a:lnTo>
                <a:lnTo>
                  <a:pt x="5684414" y="0"/>
                </a:lnTo>
                <a:lnTo>
                  <a:pt x="0" y="0"/>
                </a:lnTo>
                <a:lnTo>
                  <a:pt x="0" y="160584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0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203" name="Google Shape;203;p10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204" name="Google Shape;204;p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0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6" name="Google Shape;206;p10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0"/>
          <p:cNvSpPr/>
          <p:nvPr/>
        </p:nvSpPr>
        <p:spPr>
          <a:xfrm>
            <a:off x="1475832" y="-1449083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0"/>
          <p:cNvSpPr/>
          <p:nvPr/>
        </p:nvSpPr>
        <p:spPr>
          <a:xfrm>
            <a:off x="10721225" y="8788169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0"/>
          <p:cNvSpPr/>
          <p:nvPr/>
        </p:nvSpPr>
        <p:spPr>
          <a:xfrm>
            <a:off x="7964528" y="2624864"/>
            <a:ext cx="9457239" cy="5512115"/>
          </a:xfrm>
          <a:custGeom>
            <a:rect b="b" l="l" r="r" t="t"/>
            <a:pathLst>
              <a:path extrusionOk="0" h="5512115" w="9457239">
                <a:moveTo>
                  <a:pt x="0" y="0"/>
                </a:moveTo>
                <a:lnTo>
                  <a:pt x="9457239" y="0"/>
                </a:lnTo>
                <a:lnTo>
                  <a:pt x="9457239" y="5512116"/>
                </a:lnTo>
                <a:lnTo>
                  <a:pt x="0" y="5512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4889" t="0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210" name="Google Shape;210;p10"/>
          <p:cNvSpPr txBox="1"/>
          <p:nvPr/>
        </p:nvSpPr>
        <p:spPr>
          <a:xfrm>
            <a:off x="730461" y="2783474"/>
            <a:ext cx="6827424" cy="32383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Allow the page to load, then scroll down to line item 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t/>
            </a:r>
            <a:endParaRPr b="0" i="0" sz="3709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9"/>
              <a:buFont typeface="Arial"/>
              <a:buNone/>
            </a:pPr>
            <a:r>
              <a:rPr b="0" i="0" lang="en-US" sz="37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Click the text “7. Grant Program/Grant Agreements(s)”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 rot="-2206193">
            <a:off x="5048596" y="6413238"/>
            <a:ext cx="5684414" cy="1605847"/>
          </a:xfrm>
          <a:custGeom>
            <a:rect b="b" l="l" r="r" t="t"/>
            <a:pathLst>
              <a:path extrusionOk="0" h="1605847" w="5684414">
                <a:moveTo>
                  <a:pt x="5684414" y="1605847"/>
                </a:moveTo>
                <a:lnTo>
                  <a:pt x="0" y="1605847"/>
                </a:lnTo>
                <a:lnTo>
                  <a:pt x="0" y="0"/>
                </a:lnTo>
                <a:lnTo>
                  <a:pt x="5684414" y="0"/>
                </a:lnTo>
                <a:lnTo>
                  <a:pt x="5684414" y="160584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F8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1"/>
          <p:cNvGrpSpPr/>
          <p:nvPr/>
        </p:nvGrpSpPr>
        <p:grpSpPr>
          <a:xfrm>
            <a:off x="15859155" y="-98041"/>
            <a:ext cx="1562626" cy="1771266"/>
            <a:chOff x="0" y="-130721"/>
            <a:chExt cx="2083500" cy="2361688"/>
          </a:xfrm>
        </p:grpSpPr>
        <p:grpSp>
          <p:nvGrpSpPr>
            <p:cNvPr id="217" name="Google Shape;217;p11"/>
            <p:cNvGrpSpPr/>
            <p:nvPr/>
          </p:nvGrpSpPr>
          <p:grpSpPr>
            <a:xfrm>
              <a:off x="75599" y="-130721"/>
              <a:ext cx="1932284" cy="2361688"/>
              <a:chOff x="0" y="-47625"/>
              <a:chExt cx="703982" cy="860425"/>
            </a:xfrm>
          </p:grpSpPr>
          <p:sp>
            <p:nvSpPr>
              <p:cNvPr id="218" name="Google Shape;218;p11"/>
              <p:cNvSpPr/>
              <p:nvPr/>
            </p:nvSpPr>
            <p:spPr>
              <a:xfrm>
                <a:off x="0" y="0"/>
                <a:ext cx="703982" cy="812800"/>
              </a:xfrm>
              <a:custGeom>
                <a:rect b="b" l="l" r="r" t="t"/>
                <a:pathLst>
                  <a:path extrusionOk="0" h="812800" w="703982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ECF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0" name="Google Shape;220;p11"/>
            <p:cNvSpPr txBox="1"/>
            <p:nvPr/>
          </p:nvSpPr>
          <p:spPr>
            <a:xfrm>
              <a:off x="0" y="437582"/>
              <a:ext cx="20835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75"/>
                <a:buFont typeface="Arial"/>
                <a:buNone/>
              </a:pPr>
              <a:r>
                <a:rPr b="1" i="0" lang="en-US" sz="5575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11"/>
          <p:cNvSpPr/>
          <p:nvPr/>
        </p:nvSpPr>
        <p:spPr>
          <a:xfrm>
            <a:off x="1263762" y="-1458608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1"/>
          <p:cNvSpPr/>
          <p:nvPr/>
        </p:nvSpPr>
        <p:spPr>
          <a:xfrm>
            <a:off x="11804788" y="9258300"/>
            <a:ext cx="7315200" cy="2477783"/>
          </a:xfrm>
          <a:custGeom>
            <a:rect b="b" l="l" r="r" t="t"/>
            <a:pathLst>
              <a:path extrusionOk="0"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1"/>
          <p:cNvSpPr/>
          <p:nvPr/>
        </p:nvSpPr>
        <p:spPr>
          <a:xfrm>
            <a:off x="2042013" y="5638130"/>
            <a:ext cx="13817142" cy="4220122"/>
          </a:xfrm>
          <a:custGeom>
            <a:rect b="b" l="l" r="r" t="t"/>
            <a:pathLst>
              <a:path extrusionOk="0" h="4220122" w="13817142">
                <a:moveTo>
                  <a:pt x="0" y="0"/>
                </a:moveTo>
                <a:lnTo>
                  <a:pt x="13817142" y="0"/>
                </a:lnTo>
                <a:lnTo>
                  <a:pt x="13817142" y="4220121"/>
                </a:lnTo>
                <a:lnTo>
                  <a:pt x="0" y="42201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8076" l="0" r="-26748" t="-71528"/>
            </a:stretch>
          </a:blipFill>
          <a:ln cap="sq" cmpd="sng" w="47625">
            <a:solidFill>
              <a:srgbClr val="FECF00"/>
            </a:solidFill>
            <a:prstDash val="solid"/>
            <a:miter lim="80"/>
            <a:headEnd len="sm" w="sm" type="none"/>
            <a:tailEnd len="sm" w="sm" type="none"/>
          </a:ln>
        </p:spPr>
      </p:sp>
      <p:sp>
        <p:nvSpPr>
          <p:cNvPr id="224" name="Google Shape;224;p11"/>
          <p:cNvSpPr txBox="1"/>
          <p:nvPr/>
        </p:nvSpPr>
        <p:spPr>
          <a:xfrm>
            <a:off x="1028700" y="1155638"/>
            <a:ext cx="16621200" cy="51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9"/>
              <a:buFont typeface="Arial"/>
              <a:buNone/>
            </a:pPr>
            <a:r>
              <a:rPr b="0" i="0" lang="en-US" sz="33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Enter the amount you’re requesting from the grant in the “cost” box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9"/>
              <a:buFont typeface="Arial"/>
              <a:buNone/>
            </a:pPr>
            <a:r>
              <a:rPr b="0" i="0" lang="en-US" sz="33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You may request up to $2,000,000.00 (note: amount requested is not a review criterion, it will not affect your application positively or negatively)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5527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l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9"/>
              <a:buFont typeface="Arial"/>
              <a:buNone/>
            </a:pPr>
            <a:r>
              <a:rPr b="0" i="0" lang="en-US" sz="33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Because you completed this part, once awarded you will be able to use your eCivis portal to check your grant spend-down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indent="0" lvl="0" marL="0" marR="0" rtl="0" algn="l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9"/>
              <a:buFont typeface="Arial"/>
              <a:buNone/>
            </a:pPr>
            <a:r>
              <a:rPr b="0" i="0" lang="en-US" sz="3309" u="none" cap="none" strike="noStrike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Scroll to the bottom of the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69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9"/>
              <a:buFont typeface="Arial"/>
              <a:buNone/>
            </a:pPr>
            <a:r>
              <a:t/>
            </a:r>
            <a:endParaRPr b="0" i="0" sz="3309" u="none" cap="none" strike="noStrike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225" name="Google Shape;225;p11"/>
          <p:cNvSpPr/>
          <p:nvPr/>
        </p:nvSpPr>
        <p:spPr>
          <a:xfrm flipH="1" rot="-2206193">
            <a:off x="9720645" y="5720757"/>
            <a:ext cx="5684414" cy="1605847"/>
          </a:xfrm>
          <a:custGeom>
            <a:rect b="b" l="l" r="r" t="t"/>
            <a:pathLst>
              <a:path extrusionOk="0" h="1605847" w="5684414">
                <a:moveTo>
                  <a:pt x="0" y="1605846"/>
                </a:moveTo>
                <a:lnTo>
                  <a:pt x="5684413" y="1605846"/>
                </a:lnTo>
                <a:lnTo>
                  <a:pt x="5684413" y="0"/>
                </a:lnTo>
                <a:lnTo>
                  <a:pt x="0" y="0"/>
                </a:lnTo>
                <a:lnTo>
                  <a:pt x="0" y="160584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