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61" r:id="rId4"/>
    <p:sldId id="262" r:id="rId5"/>
    <p:sldId id="277" r:id="rId6"/>
    <p:sldId id="276" r:id="rId7"/>
    <p:sldId id="278" r:id="rId8"/>
    <p:sldId id="265" r:id="rId9"/>
    <p:sldId id="266" r:id="rId10"/>
    <p:sldId id="267" r:id="rId11"/>
    <p:sldId id="275" r:id="rId12"/>
    <p:sldId id="27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F4FFEFB-C6C3-4F22-AB73-E758A53278C2}">
          <p14:sldIdLst>
            <p14:sldId id="257"/>
            <p14:sldId id="258"/>
            <p14:sldId id="261"/>
            <p14:sldId id="262"/>
            <p14:sldId id="277"/>
            <p14:sldId id="276"/>
            <p14:sldId id="278"/>
          </p14:sldIdLst>
        </p14:section>
        <p14:section name="Untitled Section" id="{498EB114-4DCA-44F8-AEA9-8608C5E474DC}">
          <p14:sldIdLst>
            <p14:sldId id="265"/>
            <p14:sldId id="266"/>
            <p14:sldId id="267"/>
            <p14:sldId id="275"/>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127" autoAdjust="0"/>
  </p:normalViewPr>
  <p:slideViewPr>
    <p:cSldViewPr snapToGrid="0">
      <p:cViewPr varScale="1">
        <p:scale>
          <a:sx n="94" d="100"/>
          <a:sy n="94" d="100"/>
        </p:scale>
        <p:origin x="42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33A508-C5D2-45EB-8B6A-E8E730F50A4B}" type="datetimeFigureOut">
              <a:rPr lang="en-US" smtClean="0"/>
              <a:t>6/12/2025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BCF9F7-1531-4466-97A3-DB943A332060}" type="slidenum">
              <a:rPr lang="en-US" smtClean="0"/>
              <a:t>‹#›</a:t>
            </a:fld>
            <a:endParaRPr lang="en-US"/>
          </a:p>
        </p:txBody>
      </p:sp>
    </p:spTree>
    <p:extLst>
      <p:ext uri="{BB962C8B-B14F-4D97-AF65-F5344CB8AC3E}">
        <p14:creationId xmlns:p14="http://schemas.microsoft.com/office/powerpoint/2010/main" val="1095301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As part</a:t>
            </a:r>
            <a:r>
              <a:rPr lang="en-US" baseline="0" dirty="0"/>
              <a:t> of the </a:t>
            </a:r>
            <a:r>
              <a:rPr lang="en-US" dirty="0"/>
              <a:t>Healthy, Hunger-Free Kids Act of 2010,</a:t>
            </a:r>
            <a:r>
              <a:rPr lang="en-US" baseline="0" dirty="0"/>
              <a:t> </a:t>
            </a:r>
            <a:r>
              <a:rPr lang="en-US" sz="1200" kern="1200" dirty="0">
                <a:solidFill>
                  <a:schemeClr val="tx1"/>
                </a:solidFill>
                <a:latin typeface="+mn-lt"/>
                <a:ea typeface="+mn-ea"/>
                <a:cs typeface="+mn-cs"/>
              </a:rPr>
              <a:t>school food authorities (SFAs) participating in the National School Lunch Program are required</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to ensure sufficient funds are provided to the nonprofit school food service account for lunches served to students not eligible for free or reduced price meals. Schools</a:t>
            </a:r>
            <a:r>
              <a:rPr lang="en-US" sz="1200" kern="1200" baseline="0" dirty="0">
                <a:solidFill>
                  <a:schemeClr val="tx1"/>
                </a:solidFill>
                <a:latin typeface="+mn-lt"/>
                <a:ea typeface="+mn-ea"/>
                <a:cs typeface="+mn-cs"/>
              </a:rPr>
              <a:t> have the choice of raising their paid meal prices or making up the difference using other non-Federal funds: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mn-lt"/>
                <a:ea typeface="+mn-ea"/>
                <a:cs typeface="+mn-cs"/>
              </a:rPr>
              <a:t>  any State or local per-lunch reimbursement specifically provided for </a:t>
            </a:r>
            <a:r>
              <a:rPr lang="en-US" sz="1200" i="0" kern="1200" dirty="0">
                <a:solidFill>
                  <a:schemeClr val="tx1"/>
                </a:solidFill>
                <a:latin typeface="+mn-lt"/>
                <a:ea typeface="+mn-ea"/>
                <a:cs typeface="+mn-cs"/>
              </a:rPr>
              <a:t>ANY PAID MEALS (lunches</a:t>
            </a:r>
            <a:r>
              <a:rPr lang="en-US" sz="1200" i="0" kern="1200" baseline="0" dirty="0">
                <a:solidFill>
                  <a:schemeClr val="tx1"/>
                </a:solidFill>
                <a:latin typeface="+mn-lt"/>
                <a:ea typeface="+mn-ea"/>
                <a:cs typeface="+mn-cs"/>
              </a:rPr>
              <a:t> and breakfasts)</a:t>
            </a:r>
            <a:endParaRPr lang="en-US" sz="1200" i="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mn-lt"/>
                <a:ea typeface="+mn-ea"/>
                <a:cs typeface="+mn-cs"/>
              </a:rPr>
              <a:t>  funds provided specifically for PAID MEALS by organizations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a:solidFill>
                  <a:schemeClr val="tx1"/>
                </a:solidFill>
                <a:latin typeface="+mn-lt"/>
                <a:ea typeface="+mn-ea"/>
                <a:cs typeface="+mn-cs"/>
              </a:rPr>
              <a:t>  any proportion attributable to PAID MEALS from direct payments made from school district funds to support lunch service</a:t>
            </a:r>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11942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BCF9F7-1531-4466-97A3-DB943A332060}" type="slidenum">
              <a:rPr lang="en-US" smtClean="0"/>
              <a:t>11</a:t>
            </a:fld>
            <a:endParaRPr lang="en-US"/>
          </a:p>
        </p:txBody>
      </p:sp>
    </p:spTree>
    <p:extLst>
      <p:ext uri="{BB962C8B-B14F-4D97-AF65-F5344CB8AC3E}">
        <p14:creationId xmlns:p14="http://schemas.microsoft.com/office/powerpoint/2010/main" val="3405117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C44CA1-513F-4ACD-9194-D39E1A6D66C1}" type="slidenum">
              <a:rPr lang="en-US" smtClean="0"/>
              <a:pPr/>
              <a:t>12</a:t>
            </a:fld>
            <a:endParaRPr lang="en-US"/>
          </a:p>
        </p:txBody>
      </p:sp>
    </p:spTree>
    <p:extLst>
      <p:ext uri="{BB962C8B-B14F-4D97-AF65-F5344CB8AC3E}">
        <p14:creationId xmlns:p14="http://schemas.microsoft.com/office/powerpoint/2010/main" val="3163311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598267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82814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011982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Clr>
                <a:schemeClr val="accent1"/>
              </a:buClr>
              <a:buFont typeface="Arial" panose="020B0604020202020204" pitchFamily="34" charset="0"/>
              <a:buChar char="•"/>
            </a:pPr>
            <a:r>
              <a:rPr lang="en-US" sz="1200" dirty="0"/>
              <a:t>SFAs will start on the Instruction tab entering your sponsor number that can be found in the upper right hand corner in </a:t>
            </a:r>
            <a:r>
              <a:rPr lang="en-US" sz="1200" dirty="0" err="1"/>
              <a:t>CNPweb</a:t>
            </a:r>
            <a:r>
              <a:rPr lang="en-US" sz="1200" dirty="0"/>
              <a:t> </a:t>
            </a:r>
          </a:p>
          <a:p>
            <a:pPr marL="342900" marR="0" lvl="0"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US" sz="1200" dirty="0"/>
              <a:t>SFAs will continue to the “Unrounded Requirement Finder” tab. </a:t>
            </a:r>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789526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US" dirty="0"/>
              <a:t>Enter the unrounded required price from the prior year’s PLE Tool. Notice it says UNROUNDED. Do not</a:t>
            </a:r>
            <a:r>
              <a:rPr lang="en-US" baseline="0" dirty="0"/>
              <a:t> use the rounded down number and also do not use your current weighted average price. You can find this number by opening the prior year’s PLE Tool and looking on the Unrounded Requirement Finder tab. It will be in the white box to the left of the peach box.</a:t>
            </a:r>
          </a:p>
          <a:p>
            <a:pPr marL="800100" marR="0" lvl="1"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US" i="1" baseline="0" dirty="0"/>
              <a:t>If you do not know the unrounded price requirement, then you will need to complete: “Complete if you do NOT know your SY 2024-2025 Unrounded Price Requirement” which can be found on the same tab</a:t>
            </a:r>
          </a:p>
          <a:p>
            <a:pPr marL="342900" marR="0" lvl="0"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US" sz="1200" dirty="0"/>
              <a:t>Choose the next tab options based on how you want to meet the requirement</a:t>
            </a:r>
          </a:p>
          <a:p>
            <a:pPr marL="800100" marR="0" lvl="1"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r>
              <a:rPr lang="en-US" sz="1200" dirty="0"/>
              <a:t>SFAs may use the prices they last charged students as the bases for their SY 2025-2026 paid lunch price calculation, even if those were charged during a year the SFA was not required to comply with PLE requirements (SFAs will want to enter their monthly # of Paid Lunches, and Paid Lunch Price for October 2024 on tab SY 25-26 Price Calculator).</a:t>
            </a:r>
          </a:p>
          <a:p>
            <a:pPr marL="342900" marR="0" lvl="0" indent="-342900" algn="l" defTabSz="914400" rtl="0" eaLnBrk="1" fontAlgn="auto" latinLnBrk="0" hangingPunct="1">
              <a:lnSpc>
                <a:spcPct val="100000"/>
              </a:lnSpc>
              <a:spcBef>
                <a:spcPts val="0"/>
              </a:spcBef>
              <a:spcAft>
                <a:spcPts val="0"/>
              </a:spcAft>
              <a:buClr>
                <a:schemeClr val="accent1"/>
              </a:buClr>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062038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the next section you will enter the number of PAID meals from October of the year prior, and the price charged for those paid meals. This is only the amount a full paid student meals and does not include free, reduced or adult meals. If you have tiered pricing at a school (high schools often times have two or more different prices for different meals) you will want to split that school into two or more lines…the number of meals at one price point and the number of meals at the other price point(s) on other lines. This calculates your current weighted average price for your school district.</a:t>
            </a:r>
          </a:p>
          <a:p>
            <a:endParaRPr lang="en-US" baseline="0" dirty="0"/>
          </a:p>
          <a:p>
            <a:r>
              <a:rPr lang="en-US" baseline="0" dirty="0"/>
              <a:t>Below that is the Total Price Increase followed by the Required Price with the minimum 10-cent average increase in lunch price (The SFA has an option of a price increase above the 10 cents).</a:t>
            </a:r>
            <a:endParaRPr lang="en-US" dirty="0"/>
          </a:p>
        </p:txBody>
      </p:sp>
      <p:sp>
        <p:nvSpPr>
          <p:cNvPr id="4" name="Slide Number Placeholder 3"/>
          <p:cNvSpPr>
            <a:spLocks noGrp="1"/>
          </p:cNvSpPr>
          <p:nvPr>
            <p:ph type="sldNum" sz="quarter" idx="10"/>
          </p:nvPr>
        </p:nvSpPr>
        <p:spPr/>
        <p:txBody>
          <a:bodyPr/>
          <a:lstStyle/>
          <a:p>
            <a:fld id="{75BCF9F7-1531-4466-97A3-DB943A332060}" type="slidenum">
              <a:rPr lang="en-US" smtClean="0"/>
              <a:t>8</a:t>
            </a:fld>
            <a:endParaRPr lang="en-US"/>
          </a:p>
        </p:txBody>
      </p:sp>
    </p:spTree>
    <p:extLst>
      <p:ext uri="{BB962C8B-B14F-4D97-AF65-F5344CB8AC3E}">
        <p14:creationId xmlns:p14="http://schemas.microsoft.com/office/powerpoint/2010/main" val="3923597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mn-lt"/>
                <a:ea typeface="+mn-ea"/>
                <a:cs typeface="+mn-cs"/>
              </a:rPr>
              <a:t>This step is optional and allows users to try different prices to achieve the required new weighted average price. You will use the same meal counts as you used above in the weighted average price calculator then change your prices until your new weighted average price meets the minimum requirement. SFA can increase the lunch amount above the .10 cents if necessary.</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en-US" alt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mn-lt"/>
                <a:ea typeface="+mn-ea"/>
                <a:cs typeface="+mn-cs"/>
              </a:rPr>
              <a:t>You can also raise the price at one school higher than at the other school to meet the requirements (5 cents at one school and 15 cent at another so the average is at least 10 cents). You do not have to raise the prices the same amount for each school, but the weighted average price needs to equal at least the minimum requirement. </a:t>
            </a:r>
            <a:endParaRPr lang="en-US" dirty="0"/>
          </a:p>
        </p:txBody>
      </p:sp>
      <p:sp>
        <p:nvSpPr>
          <p:cNvPr id="4" name="Slide Number Placeholder 3"/>
          <p:cNvSpPr>
            <a:spLocks noGrp="1"/>
          </p:cNvSpPr>
          <p:nvPr>
            <p:ph type="sldNum" sz="quarter" idx="10"/>
          </p:nvPr>
        </p:nvSpPr>
        <p:spPr/>
        <p:txBody>
          <a:bodyPr/>
          <a:lstStyle/>
          <a:p>
            <a:fld id="{20C44CA1-513F-4ACD-9194-D39E1A6D66C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4155388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BCF9F7-1531-4466-97A3-DB943A332060}" type="slidenum">
              <a:rPr lang="en-US" smtClean="0"/>
              <a:t>10</a:t>
            </a:fld>
            <a:endParaRPr lang="en-US"/>
          </a:p>
        </p:txBody>
      </p:sp>
    </p:spTree>
    <p:extLst>
      <p:ext uri="{BB962C8B-B14F-4D97-AF65-F5344CB8AC3E}">
        <p14:creationId xmlns:p14="http://schemas.microsoft.com/office/powerpoint/2010/main" val="2384812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38B20D2-D9A0-439B-81E4-433EB5E4E557}" type="datetimeFigureOut">
              <a:rPr lang="en-US" smtClean="0"/>
              <a:pPr/>
              <a:t>6/12/2025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305952548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38B20D2-D9A0-439B-81E4-433EB5E4E55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143334464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9221216" y="3009902"/>
            <a:ext cx="609600" cy="441325"/>
          </a:xfrm>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38B20D2-D9A0-439B-81E4-433EB5E4E55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a:t>Click to edit Master title style</a:t>
            </a:r>
          </a:p>
        </p:txBody>
      </p:sp>
    </p:spTree>
    <p:extLst>
      <p:ext uri="{BB962C8B-B14F-4D97-AF65-F5344CB8AC3E}">
        <p14:creationId xmlns:p14="http://schemas.microsoft.com/office/powerpoint/2010/main" val="95264986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738B20D2-D9A0-439B-81E4-433EB5E4E557}"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93404223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38B20D2-D9A0-439B-81E4-433EB5E4E557}" type="datetimeFigureOut">
              <a:rPr lang="en-US" smtClean="0"/>
              <a:pPr/>
              <a:t>6/12/2025</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73020844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738B20D2-D9A0-439B-81E4-433EB5E4E557}"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87459920"/>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738B20D2-D9A0-439B-81E4-433EB5E4E557}" type="datetimeFigureOut">
              <a:rPr lang="en-US" smtClean="0"/>
              <a:pPr/>
              <a:t>6/12/2025</a:t>
            </a:fld>
            <a:endParaRPr lang="en-US"/>
          </a:p>
        </p:txBody>
      </p:sp>
      <p:sp>
        <p:nvSpPr>
          <p:cNvPr id="8" name="Footer Placeholder 7"/>
          <p:cNvSpPr>
            <a:spLocks noGrp="1"/>
          </p:cNvSpPr>
          <p:nvPr>
            <p:ph type="ftr" sz="quarter" idx="11"/>
          </p:nvPr>
        </p:nvSpPr>
        <p:spPr>
          <a:xfrm>
            <a:off x="406400" y="6409944"/>
            <a:ext cx="4775200" cy="365760"/>
          </a:xfrm>
        </p:spPr>
        <p:txBody>
          <a:bodyPr/>
          <a:lstStyle/>
          <a:p>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363048645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38B20D2-D9A0-439B-81E4-433EB5E4E557}"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3447355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 name="Date Placeholder 1"/>
          <p:cNvSpPr>
            <a:spLocks noGrp="1"/>
          </p:cNvSpPr>
          <p:nvPr>
            <p:ph type="dt" sz="half" idx="10"/>
          </p:nvPr>
        </p:nvSpPr>
        <p:spPr/>
        <p:txBody>
          <a:bodyPr/>
          <a:lstStyle/>
          <a:p>
            <a:fld id="{738B20D2-D9A0-439B-81E4-433EB5E4E557}"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BB9F5B19-91ED-4609-9979-A5035F3386B0}" type="slidenum">
              <a:rPr lang="en-US" smtClean="0"/>
              <a:pPr/>
              <a:t>‹#›</a:t>
            </a:fld>
            <a:endParaRPr lang="en-US"/>
          </a:p>
        </p:txBody>
      </p:sp>
    </p:spTree>
    <p:extLst>
      <p:ext uri="{BB962C8B-B14F-4D97-AF65-F5344CB8AC3E}">
        <p14:creationId xmlns:p14="http://schemas.microsoft.com/office/powerpoint/2010/main" val="3012826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Date Placeholder 4"/>
          <p:cNvSpPr>
            <a:spLocks noGrp="1"/>
          </p:cNvSpPr>
          <p:nvPr>
            <p:ph type="dt" sz="half" idx="10"/>
          </p:nvPr>
        </p:nvSpPr>
        <p:spPr/>
        <p:txBody>
          <a:bodyPr/>
          <a:lstStyle/>
          <a:p>
            <a:fld id="{738B20D2-D9A0-439B-81E4-433EB5E4E557}" type="datetimeFigureOut">
              <a:rPr lang="en-US" smtClean="0"/>
              <a:pPr/>
              <a:t>6/12/2025</a:t>
            </a:fld>
            <a:endParaRPr lang="en-US"/>
          </a:p>
        </p:txBody>
      </p:sp>
      <p:sp>
        <p:nvSpPr>
          <p:cNvPr id="6" name="Footer Placeholder 5"/>
          <p:cNvSpPr>
            <a:spLocks noGrp="1"/>
          </p:cNvSpPr>
          <p:nvPr>
            <p:ph type="ftr" sz="quarter" idx="11"/>
          </p:nvPr>
        </p:nvSpPr>
        <p:spPr>
          <a:xfrm>
            <a:off x="402336" y="6410848"/>
            <a:ext cx="4511040" cy="365760"/>
          </a:xfrm>
        </p:spPr>
        <p:txBody>
          <a:bodyPr/>
          <a:lstStyle/>
          <a:p>
            <a:endParaRPr lang="en-US"/>
          </a:p>
        </p:txBody>
      </p:sp>
    </p:spTree>
    <p:extLst>
      <p:ext uri="{BB962C8B-B14F-4D97-AF65-F5344CB8AC3E}">
        <p14:creationId xmlns:p14="http://schemas.microsoft.com/office/powerpoint/2010/main" val="40753558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738B20D2-D9A0-439B-81E4-433EB5E4E557}" type="datetimeFigureOut">
              <a:rPr lang="en-US" smtClean="0"/>
              <a:pPr/>
              <a:t>6/12/2025</a:t>
            </a:fld>
            <a:endParaRPr lang="en-US"/>
          </a:p>
        </p:txBody>
      </p:sp>
      <p:sp>
        <p:nvSpPr>
          <p:cNvPr id="6" name="Footer Placeholder 5"/>
          <p:cNvSpPr>
            <a:spLocks noGrp="1"/>
          </p:cNvSpPr>
          <p:nvPr>
            <p:ph type="ftr" sz="quarter" idx="11"/>
          </p:nvPr>
        </p:nvSpPr>
        <p:spPr>
          <a:xfrm>
            <a:off x="402336" y="6410848"/>
            <a:ext cx="4779264" cy="365760"/>
          </a:xfrm>
        </p:spPr>
        <p:txBody>
          <a:bodyPr/>
          <a:lstStyle/>
          <a:p>
            <a:endParaRPr lang="en-US"/>
          </a:p>
        </p:txBody>
      </p:sp>
    </p:spTree>
    <p:extLst>
      <p:ext uri="{BB962C8B-B14F-4D97-AF65-F5344CB8AC3E}">
        <p14:creationId xmlns:p14="http://schemas.microsoft.com/office/powerpoint/2010/main" val="172136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738B20D2-D9A0-439B-81E4-433EB5E4E557}" type="datetimeFigureOut">
              <a:rPr lang="en-US" smtClean="0"/>
              <a:pPr/>
              <a:t>6/12/2025</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sz="1800"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sz="1800">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B9F5B19-91ED-4609-9979-A5035F3386B0}" type="slidenum">
              <a:rPr lang="en-US" smtClean="0">
                <a:solidFill>
                  <a:srgbClr val="8CADAE">
                    <a:shade val="75000"/>
                  </a:srgbClr>
                </a:solidFill>
              </a:rPr>
              <a:pPr/>
              <a:t>‹#›</a:t>
            </a:fld>
            <a:endParaRPr lang="en-US">
              <a:solidFill>
                <a:srgbClr val="8CADAE">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784910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gov/doe/nutrition/financial-management/#Paid_Lunch_Equity__PLE_"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in.gov/doe/nutrition/financial-management/#Paid_Lunch_Equity__PLE_"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mailto:SCNFinance@doe.in.gov"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in.gov/doe/nutrition/financial-management/#Paid_Lunch_Equity__PLE_"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hyperlink" Target="mailto:SCNfiance@doe.in.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doe/nutrition/financial-management/#Paid_Lunch_Equity__PLE_"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SCNFinance@doe.in.gov"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in.gov/doe/nutrition/financial-management/#Paid_Lunch_Equity__PLE_"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1828800" y="3200400"/>
            <a:ext cx="8534400" cy="1752600"/>
          </a:xfrm>
        </p:spPr>
        <p:txBody>
          <a:bodyPr>
            <a:noAutofit/>
          </a:bodyPr>
          <a:lstStyle/>
          <a:p>
            <a:pPr marL="342900" indent="-342900" algn="l">
              <a:spcBef>
                <a:spcPts val="1200"/>
              </a:spcBef>
              <a:spcAft>
                <a:spcPts val="1200"/>
              </a:spcAft>
              <a:buFont typeface="Arial" panose="020B0604020202020204" pitchFamily="34" charset="0"/>
              <a:buChar char="•"/>
            </a:pPr>
            <a:r>
              <a:rPr lang="en-US" sz="2400" dirty="0">
                <a:solidFill>
                  <a:schemeClr val="accent3">
                    <a:lumMod val="75000"/>
                  </a:schemeClr>
                </a:solidFill>
                <a:latin typeface="Calibri" panose="020F0502020204030204" pitchFamily="34" charset="0"/>
              </a:rPr>
              <a:t>What is Paid Lunch Equity?</a:t>
            </a:r>
          </a:p>
          <a:p>
            <a:pPr marL="342900" indent="-342900" algn="l">
              <a:spcBef>
                <a:spcPts val="1200"/>
              </a:spcBef>
              <a:spcAft>
                <a:spcPts val="1200"/>
              </a:spcAft>
              <a:buFont typeface="Arial" panose="020B0604020202020204" pitchFamily="34" charset="0"/>
              <a:buChar char="•"/>
            </a:pPr>
            <a:r>
              <a:rPr lang="en-US" sz="2400" dirty="0">
                <a:solidFill>
                  <a:schemeClr val="accent3">
                    <a:lumMod val="75000"/>
                  </a:schemeClr>
                </a:solidFill>
                <a:latin typeface="Calibri" panose="020F0502020204030204" pitchFamily="34" charset="0"/>
              </a:rPr>
              <a:t>When and how do I calculate my Paid Lunch Equity Requirement?</a:t>
            </a:r>
          </a:p>
          <a:p>
            <a:pPr marL="342900" indent="-342900" algn="l">
              <a:spcBef>
                <a:spcPts val="1200"/>
              </a:spcBef>
              <a:spcAft>
                <a:spcPts val="1200"/>
              </a:spcAft>
              <a:buFont typeface="Arial" panose="020B0604020202020204" pitchFamily="34" charset="0"/>
              <a:buChar char="•"/>
            </a:pPr>
            <a:r>
              <a:rPr lang="en-US" sz="2400" dirty="0">
                <a:solidFill>
                  <a:schemeClr val="accent3">
                    <a:lumMod val="75000"/>
                  </a:schemeClr>
                </a:solidFill>
                <a:latin typeface="Calibri" panose="020F0502020204030204" pitchFamily="34" charset="0"/>
              </a:rPr>
              <a:t>Can we apply for an exemption from the PLE requirement?</a:t>
            </a:r>
          </a:p>
        </p:txBody>
      </p:sp>
      <p:sp>
        <p:nvSpPr>
          <p:cNvPr id="6" name="Title 5"/>
          <p:cNvSpPr>
            <a:spLocks noGrp="1"/>
          </p:cNvSpPr>
          <p:nvPr>
            <p:ph type="ctrTitle"/>
          </p:nvPr>
        </p:nvSpPr>
        <p:spPr>
          <a:xfrm>
            <a:off x="2209800" y="381000"/>
            <a:ext cx="7772400" cy="1295400"/>
          </a:xfrm>
        </p:spPr>
        <p:txBody>
          <a:bodyPr>
            <a:normAutofit fontScale="90000"/>
          </a:bodyPr>
          <a:lstStyle/>
          <a:p>
            <a:r>
              <a:rPr lang="en-US" dirty="0"/>
              <a:t>Paid Lunch Equity (PLE) </a:t>
            </a:r>
            <a:br>
              <a:rPr lang="en-US" dirty="0"/>
            </a:br>
            <a:r>
              <a:rPr lang="en-US" dirty="0"/>
              <a:t>2025-2026</a:t>
            </a:r>
            <a:br>
              <a:rPr lang="en-US" dirty="0"/>
            </a:br>
            <a:r>
              <a:rPr lang="en-US" sz="1200" dirty="0"/>
              <a:t>RCCIs do not need to complete the Paid Lunch Equity Tools, as all students are free. Exception: RCCIs with day treatment centers (students are not residents)</a:t>
            </a:r>
          </a:p>
        </p:txBody>
      </p:sp>
    </p:spTree>
    <p:extLst>
      <p:ext uri="{BB962C8B-B14F-4D97-AF65-F5344CB8AC3E}">
        <p14:creationId xmlns:p14="http://schemas.microsoft.com/office/powerpoint/2010/main" val="113504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 Exemptions</a:t>
            </a:r>
          </a:p>
        </p:txBody>
      </p:sp>
      <p:sp>
        <p:nvSpPr>
          <p:cNvPr id="3" name="Content Placeholder 2"/>
          <p:cNvSpPr>
            <a:spLocks noGrp="1"/>
          </p:cNvSpPr>
          <p:nvPr>
            <p:ph sz="quarter" idx="1"/>
          </p:nvPr>
        </p:nvSpPr>
        <p:spPr>
          <a:xfrm>
            <a:off x="402336" y="1496291"/>
            <a:ext cx="10724843" cy="4928259"/>
          </a:xfrm>
        </p:spPr>
        <p:txBody>
          <a:bodyPr>
            <a:normAutofit/>
          </a:bodyPr>
          <a:lstStyle/>
          <a:p>
            <a:r>
              <a:rPr lang="en-US" dirty="0">
                <a:latin typeface="Times New Roman" panose="02020603050405020304" pitchFamily="18" charset="0"/>
                <a:cs typeface="Times New Roman" panose="02020603050405020304" pitchFamily="18" charset="0"/>
              </a:rPr>
              <a:t>A PLE Exemption, if approved by the State Agency, allows a school meeting pre-determined criteria, an exemption from the PLE Pricing requirements. This means the school will not have to raise paid lunch prices for that year. The school will need to complete an attestation statement that can be found at: </a:t>
            </a:r>
            <a:r>
              <a:rPr lang="en-US" sz="2400" b="1" dirty="0">
                <a:latin typeface="Times New Roman" panose="02020603050405020304" pitchFamily="18" charset="0"/>
                <a:cs typeface="Times New Roman" panose="02020603050405020304" pitchFamily="18" charset="0"/>
                <a:hlinkClick r:id="rId3"/>
              </a:rPr>
              <a:t>Paid Lunch Equity (PLE)</a:t>
            </a:r>
            <a:endParaRPr lang="en-US" sz="2400" b="1" i="0" u="none" strike="noStrike" baseline="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Congress determines whether to allow exemptions each year and the State Agency has the authority to approve or deny the requests based on multiple factors.</a:t>
            </a:r>
          </a:p>
        </p:txBody>
      </p:sp>
    </p:spTree>
    <p:extLst>
      <p:ext uri="{BB962C8B-B14F-4D97-AF65-F5344CB8AC3E}">
        <p14:creationId xmlns:p14="http://schemas.microsoft.com/office/powerpoint/2010/main" val="3243768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 Exemptions SY 2025-2026</a:t>
            </a:r>
          </a:p>
        </p:txBody>
      </p:sp>
      <p:sp>
        <p:nvSpPr>
          <p:cNvPr id="3" name="Content Placeholder 2"/>
          <p:cNvSpPr>
            <a:spLocks noGrp="1"/>
          </p:cNvSpPr>
          <p:nvPr>
            <p:ph sz="quarter" idx="1"/>
          </p:nvPr>
        </p:nvSpPr>
        <p:spPr>
          <a:xfrm>
            <a:off x="402336" y="1496291"/>
            <a:ext cx="11009851" cy="4928259"/>
          </a:xfrm>
        </p:spPr>
        <p:txBody>
          <a:bodyPr>
            <a:normAutofit/>
          </a:bodyPr>
          <a:lstStyle/>
          <a:p>
            <a:endParaRPr lang="en-US" sz="2100" dirty="0">
              <a:latin typeface="Times New Roman" panose="02020603050405020304" pitchFamily="18" charset="0"/>
              <a:cs typeface="Times New Roman" panose="02020603050405020304" pitchFamily="18" charset="0"/>
            </a:endParaRPr>
          </a:p>
          <a:p>
            <a:r>
              <a:rPr lang="en-US" sz="2100" dirty="0">
                <a:latin typeface="Times New Roman" panose="02020603050405020304" pitchFamily="18" charset="0"/>
                <a:cs typeface="Times New Roman" panose="02020603050405020304" pitchFamily="18" charset="0"/>
              </a:rPr>
              <a:t>For SY 2025-2026 SFAs with a positive or zero balance in the nonprofit school food service account as of June 30, 2024, SFA’s are exempt from PLE pricing requirements found at </a:t>
            </a:r>
            <a:r>
              <a:rPr lang="en-US" sz="2100" b="0" i="0" u="none" strike="noStrike" baseline="0" dirty="0">
                <a:solidFill>
                  <a:srgbClr val="0000FF"/>
                </a:solidFill>
                <a:latin typeface="Times New Roman" panose="02020603050405020304" pitchFamily="18" charset="0"/>
                <a:cs typeface="Times New Roman" panose="02020603050405020304" pitchFamily="18" charset="0"/>
              </a:rPr>
              <a:t>7 CFR 210.14(e)</a:t>
            </a:r>
            <a:r>
              <a:rPr lang="en-US" sz="2100" b="0" i="0" u="none" strike="noStrike" baseline="0" dirty="0">
                <a:solidFill>
                  <a:srgbClr val="000000"/>
                </a:solidFill>
                <a:latin typeface="Times New Roman" panose="02020603050405020304" pitchFamily="18" charset="0"/>
                <a:cs typeface="Times New Roman" panose="02020603050405020304" pitchFamily="18" charset="0"/>
              </a:rPr>
              <a:t>.</a:t>
            </a:r>
          </a:p>
          <a:p>
            <a:pPr lvl="1"/>
            <a:r>
              <a:rPr lang="en-US" sz="1600" b="0" i="0" u="none" strike="noStrike" baseline="0" dirty="0">
                <a:solidFill>
                  <a:srgbClr val="000000"/>
                </a:solidFill>
                <a:latin typeface="Times New Roman" panose="02020603050405020304" pitchFamily="18" charset="0"/>
                <a:cs typeface="Times New Roman" panose="02020603050405020304" pitchFamily="18" charset="0"/>
              </a:rPr>
              <a:t>An att</a:t>
            </a:r>
            <a:r>
              <a:rPr lang="en-US" sz="1600" dirty="0">
                <a:solidFill>
                  <a:srgbClr val="000000"/>
                </a:solidFill>
                <a:latin typeface="Times New Roman" panose="02020603050405020304" pitchFamily="18" charset="0"/>
                <a:cs typeface="Times New Roman" panose="02020603050405020304" pitchFamily="18" charset="0"/>
              </a:rPr>
              <a:t>estation needs to be completed verifying that SFA’s nonprofit food service account was positive or zero balance as of </a:t>
            </a:r>
            <a:r>
              <a:rPr lang="en-US" sz="1600" b="1" dirty="0">
                <a:solidFill>
                  <a:schemeClr val="tx1"/>
                </a:solidFill>
                <a:latin typeface="Times New Roman" panose="02020603050405020304" pitchFamily="18" charset="0"/>
                <a:cs typeface="Times New Roman" panose="02020603050405020304" pitchFamily="18" charset="0"/>
              </a:rPr>
              <a:t>June 30, 2024. </a:t>
            </a:r>
            <a:r>
              <a:rPr lang="en-US" sz="1600" i="1" dirty="0">
                <a:solidFill>
                  <a:srgbClr val="000000"/>
                </a:solidFill>
                <a:latin typeface="Times New Roman" panose="02020603050405020304" pitchFamily="18" charset="0"/>
                <a:cs typeface="Times New Roman" panose="02020603050405020304" pitchFamily="18" charset="0"/>
              </a:rPr>
              <a:t>Once the attestation statement is submitted, you should receive an email receipt verifying submission. Please keep this receipt and verification of your balance of your school food service account as of June 30, 2024, to be considered approved.</a:t>
            </a:r>
            <a:endParaRPr lang="en-US" sz="1600" i="1" dirty="0">
              <a:latin typeface="Times New Roman" panose="02020603050405020304" pitchFamily="18" charset="0"/>
              <a:cs typeface="Times New Roman" panose="02020603050405020304" pitchFamily="18" charset="0"/>
            </a:endParaRPr>
          </a:p>
          <a:p>
            <a:r>
              <a:rPr lang="en-US" sz="2100" dirty="0">
                <a:solidFill>
                  <a:prstClr val="black"/>
                </a:solidFill>
                <a:latin typeface="Times New Roman" panose="02020603050405020304" pitchFamily="18" charset="0"/>
                <a:cs typeface="Times New Roman" panose="02020603050405020304" pitchFamily="18" charset="0"/>
              </a:rPr>
              <a:t>SFAs that had a negative balance in the nonprofit school food service account as of June 30, 2024, must follow PLE requirement according to </a:t>
            </a:r>
            <a:r>
              <a:rPr lang="en-US" sz="2100" b="0" i="0" u="none" strike="noStrike" baseline="0" dirty="0">
                <a:solidFill>
                  <a:srgbClr val="0000FF"/>
                </a:solidFill>
                <a:latin typeface="Times New Roman" panose="02020603050405020304" pitchFamily="18" charset="0"/>
                <a:cs typeface="Times New Roman" panose="02020603050405020304" pitchFamily="18" charset="0"/>
              </a:rPr>
              <a:t>7 CFR 210.14(e) </a:t>
            </a:r>
            <a:r>
              <a:rPr lang="en-US" sz="2100" b="0" i="0" u="none" strike="noStrike" baseline="0" dirty="0">
                <a:solidFill>
                  <a:prstClr val="black"/>
                </a:solidFill>
                <a:latin typeface="Times New Roman" panose="02020603050405020304" pitchFamily="18" charset="0"/>
                <a:cs typeface="Times New Roman" panose="02020603050405020304" pitchFamily="18" charset="0"/>
              </a:rPr>
              <a:t>w</a:t>
            </a:r>
            <a:r>
              <a:rPr lang="en-US" sz="2100" dirty="0">
                <a:solidFill>
                  <a:prstClr val="black"/>
                </a:solidFill>
                <a:latin typeface="Times New Roman" panose="02020603050405020304" pitchFamily="18" charset="0"/>
                <a:cs typeface="Times New Roman" panose="02020603050405020304" pitchFamily="18" charset="0"/>
              </a:rPr>
              <a:t>hen establishing their paid lunch prices for SY 2025-2026. SFAs may use the PLE tool found at: </a:t>
            </a:r>
            <a:r>
              <a:rPr lang="en-US" sz="2100" b="1" dirty="0">
                <a:latin typeface="Times New Roman" panose="02020603050405020304" pitchFamily="18" charset="0"/>
                <a:cs typeface="Times New Roman" panose="02020603050405020304" pitchFamily="18" charset="0"/>
                <a:hlinkClick r:id="rId3"/>
              </a:rPr>
              <a:t>Paid Lunch Equity (PLE)</a:t>
            </a:r>
            <a:r>
              <a:rPr lang="en-US" sz="2100" b="1" dirty="0">
                <a:solidFill>
                  <a:srgbClr val="FF0000"/>
                </a:solidFill>
                <a:latin typeface="Times New Roman" panose="02020603050405020304" pitchFamily="18" charset="0"/>
                <a:cs typeface="Times New Roman" panose="02020603050405020304" pitchFamily="18" charset="0"/>
              </a:rPr>
              <a:t> </a:t>
            </a:r>
            <a:r>
              <a:rPr lang="en-US" sz="2100" dirty="0">
                <a:solidFill>
                  <a:prstClr val="black"/>
                </a:solidFill>
                <a:latin typeface="Times New Roman" panose="02020603050405020304" pitchFamily="18" charset="0"/>
                <a:cs typeface="Times New Roman" panose="02020603050405020304" pitchFamily="18" charset="0"/>
              </a:rPr>
              <a:t>to determine their paid lunch prices. Please email your PLE Tool</a:t>
            </a:r>
            <a:r>
              <a:rPr lang="en-US" sz="2100" dirty="0">
                <a:latin typeface="Times New Roman" panose="02020603050405020304" pitchFamily="18" charset="0"/>
                <a:cs typeface="Times New Roman" panose="02020603050405020304" pitchFamily="18" charset="0"/>
              </a:rPr>
              <a:t>: </a:t>
            </a:r>
            <a:r>
              <a:rPr lang="en-US" sz="2100" b="1" dirty="0">
                <a:latin typeface="Times New Roman" panose="02020603050405020304" pitchFamily="18" charset="0"/>
                <a:cs typeface="Times New Roman" panose="02020603050405020304" pitchFamily="18" charset="0"/>
                <a:hlinkClick r:id="rId4"/>
              </a:rPr>
              <a:t>SCNFinance@doe.in.gov</a:t>
            </a:r>
            <a:r>
              <a:rPr lang="en-US" sz="2100" b="1" dirty="0">
                <a:latin typeface="Times New Roman" panose="02020603050405020304" pitchFamily="18" charset="0"/>
                <a:cs typeface="Times New Roman" panose="02020603050405020304" pitchFamily="18" charset="0"/>
              </a:rPr>
              <a:t> (Please include PLE Tool and your sponsor number in the subject line)</a:t>
            </a:r>
          </a:p>
        </p:txBody>
      </p:sp>
    </p:spTree>
    <p:extLst>
      <p:ext uri="{BB962C8B-B14F-4D97-AF65-F5344CB8AC3E}">
        <p14:creationId xmlns:p14="http://schemas.microsoft.com/office/powerpoint/2010/main" val="1546193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State Agency Contact</a:t>
            </a:r>
          </a:p>
        </p:txBody>
      </p:sp>
      <p:sp>
        <p:nvSpPr>
          <p:cNvPr id="3" name="Rectangle 2"/>
          <p:cNvSpPr/>
          <p:nvPr/>
        </p:nvSpPr>
        <p:spPr>
          <a:xfrm>
            <a:off x="1824736" y="1484416"/>
            <a:ext cx="8534400" cy="4759036"/>
          </a:xfrm>
          <a:prstGeom prst="rect">
            <a:avLst/>
          </a:prstGeom>
          <a:solidFill>
            <a:schemeClr val="accent3">
              <a:lumMod val="75000"/>
              <a:alpha val="79000"/>
            </a:schemeClr>
          </a:solidFill>
        </p:spPr>
        <p:txBody>
          <a:bodyPr/>
          <a:lstStyle/>
          <a:p>
            <a:pPr>
              <a:defRPr/>
            </a:pPr>
            <a:endParaRPr lang="en-US" sz="2000" dirty="0"/>
          </a:p>
          <a:p>
            <a:pPr lvl="1">
              <a:defRPr/>
            </a:pPr>
            <a:r>
              <a:rPr lang="en-US" sz="2800" dirty="0"/>
              <a:t>For questions about </a:t>
            </a:r>
            <a:r>
              <a:rPr lang="en-US" sz="2800" b="1" dirty="0"/>
              <a:t>Financial Management of the Food Service Account</a:t>
            </a:r>
            <a:r>
              <a:rPr lang="en-US" sz="2800" dirty="0"/>
              <a:t>, contact:</a:t>
            </a:r>
          </a:p>
          <a:p>
            <a:pPr lvl="2">
              <a:defRPr/>
            </a:pPr>
            <a:endParaRPr lang="en-US" sz="2800" dirty="0"/>
          </a:p>
          <a:p>
            <a:pPr lvl="2">
              <a:defRPr/>
            </a:pPr>
            <a:r>
              <a:rPr lang="en-US" sz="2400" dirty="0"/>
              <a:t>Joe Olivadoti			Andrea Hollin</a:t>
            </a:r>
          </a:p>
          <a:p>
            <a:pPr lvl="2">
              <a:defRPr/>
            </a:pPr>
            <a:r>
              <a:rPr lang="en-US" sz="2400" dirty="0"/>
              <a:t>JOlivadoti1@doe.in.gov	AHollin@doe.in.gov</a:t>
            </a:r>
          </a:p>
          <a:p>
            <a:pPr lvl="2">
              <a:defRPr/>
            </a:pPr>
            <a:r>
              <a:rPr lang="en-US" sz="2400" dirty="0"/>
              <a:t>(317) 234-4378		(317) 232-0410</a:t>
            </a:r>
          </a:p>
          <a:p>
            <a:pPr marL="0" lvl="2" algn="ctr">
              <a:defRPr/>
            </a:pPr>
            <a:r>
              <a:rPr lang="en-US" sz="2400" dirty="0">
                <a:solidFill>
                  <a:schemeClr val="bg1"/>
                </a:solidFill>
              </a:rPr>
              <a:t>Common questions and answer can be found at: </a:t>
            </a:r>
            <a:r>
              <a:rPr lang="en-US" sz="2400" b="1" dirty="0">
                <a:solidFill>
                  <a:schemeClr val="bg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Paid Lunch Equity (PLE)</a:t>
            </a:r>
            <a:r>
              <a:rPr lang="en-US" sz="2400" b="1" dirty="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rPr>
              <a:t>Or</a:t>
            </a:r>
          </a:p>
          <a:p>
            <a:pPr marL="0" lvl="2" algn="ctr">
              <a:defRPr/>
            </a:pPr>
            <a:r>
              <a:rPr lang="en-US" sz="2400" dirty="0">
                <a:solidFill>
                  <a:schemeClr val="bg1"/>
                </a:solidFill>
              </a:rPr>
              <a:t>Email: </a:t>
            </a:r>
            <a:r>
              <a:rPr lang="en-US" sz="2400" dirty="0">
                <a:solidFill>
                  <a:schemeClr val="bg1"/>
                </a:solidFill>
                <a:hlinkClick r:id="rId4">
                  <a:extLst>
                    <a:ext uri="{A12FA001-AC4F-418D-AE19-62706E023703}">
                      <ahyp:hlinkClr xmlns:ahyp="http://schemas.microsoft.com/office/drawing/2018/hyperlinkcolor" val="tx"/>
                    </a:ext>
                  </a:extLst>
                </a:hlinkClick>
              </a:rPr>
              <a:t>SCNfiance@doe.in.gov</a:t>
            </a:r>
            <a:r>
              <a:rPr lang="en-US" sz="2400" dirty="0">
                <a:solidFill>
                  <a:schemeClr val="bg1"/>
                </a:solidFill>
              </a:rPr>
              <a:t> </a:t>
            </a:r>
          </a:p>
          <a:p>
            <a:pPr marL="0" lvl="2" algn="ctr">
              <a:defRPr/>
            </a:pPr>
            <a:r>
              <a:rPr lang="en-US" sz="1200" i="1" dirty="0">
                <a:solidFill>
                  <a:schemeClr val="bg1"/>
                </a:solidFill>
              </a:rPr>
              <a:t>(Please be sure to include your sponsor number and PLE Tool in the subject line)</a:t>
            </a:r>
            <a:endParaRPr lang="en-US" sz="3600" dirty="0">
              <a:solidFill>
                <a:schemeClr val="accent5">
                  <a:lumMod val="20000"/>
                  <a:lumOff val="80000"/>
                </a:schemeClr>
              </a:solidFill>
            </a:endParaRPr>
          </a:p>
          <a:p>
            <a:pPr lvl="2">
              <a:defRPr/>
            </a:pPr>
            <a:endParaRPr lang="en-US" sz="2800" dirty="0"/>
          </a:p>
        </p:txBody>
      </p:sp>
    </p:spTree>
    <p:extLst>
      <p:ext uri="{BB962C8B-B14F-4D97-AF65-F5344CB8AC3E}">
        <p14:creationId xmlns:p14="http://schemas.microsoft.com/office/powerpoint/2010/main" val="359084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Paid Lunch Equity (PLE)</a:t>
            </a:r>
          </a:p>
        </p:txBody>
      </p:sp>
      <p:sp>
        <p:nvSpPr>
          <p:cNvPr id="198659" name="Content Placeholder 2"/>
          <p:cNvSpPr>
            <a:spLocks noGrp="1"/>
          </p:cNvSpPr>
          <p:nvPr>
            <p:ph sz="quarter" idx="1"/>
          </p:nvPr>
        </p:nvSpPr>
        <p:spPr>
          <a:xfrm>
            <a:off x="1825752" y="1752600"/>
            <a:ext cx="8503920" cy="4346448"/>
          </a:xfrm>
        </p:spPr>
        <p:txBody>
          <a:bodyPr>
            <a:normAutofit fontScale="62500" lnSpcReduction="20000"/>
          </a:bodyPr>
          <a:lstStyle/>
          <a:p>
            <a:pPr marL="514350" indent="-514350">
              <a:buNone/>
            </a:pPr>
            <a:r>
              <a:rPr lang="en-US" sz="2800" dirty="0"/>
              <a:t>Healthy, Hunger-Free Kids Act of 2010</a:t>
            </a:r>
          </a:p>
          <a:p>
            <a:pPr marL="914400" lvl="1" indent="-514350">
              <a:buClr>
                <a:schemeClr val="tx1"/>
              </a:buClr>
              <a:buSzPct val="75000"/>
              <a:buFont typeface="Arial" panose="020B0604020202020204" pitchFamily="34" charset="0"/>
              <a:buChar char="•"/>
            </a:pPr>
            <a:r>
              <a:rPr lang="en-US" sz="2800" dirty="0">
                <a:solidFill>
                  <a:schemeClr val="tx1"/>
                </a:solidFill>
              </a:rPr>
              <a:t>Increase prices charged for “paid” lunches, or</a:t>
            </a:r>
          </a:p>
          <a:p>
            <a:pPr marL="914400" lvl="1" indent="-514350">
              <a:buClr>
                <a:schemeClr val="tx1"/>
              </a:buClr>
              <a:buSzPct val="75000"/>
              <a:buFont typeface="Arial" panose="020B0604020202020204" pitchFamily="34" charset="0"/>
              <a:buChar char="•"/>
            </a:pPr>
            <a:r>
              <a:rPr lang="en-US" sz="2800" dirty="0">
                <a:solidFill>
                  <a:schemeClr val="tx1"/>
                </a:solidFill>
              </a:rPr>
              <a:t>Provide other non-Federal sources to the nonprofit school food service account</a:t>
            </a:r>
          </a:p>
          <a:p>
            <a:pPr marL="514350" lvl="1" indent="-514350">
              <a:buNone/>
            </a:pPr>
            <a:r>
              <a:rPr lang="en-US" sz="2800" dirty="0">
                <a:solidFill>
                  <a:schemeClr val="tx1"/>
                </a:solidFill>
              </a:rPr>
              <a:t>Calculation of the Paid Lunch Equity</a:t>
            </a:r>
          </a:p>
          <a:p>
            <a:pPr marL="914400" lvl="2" indent="-514350">
              <a:buClr>
                <a:schemeClr val="tx1"/>
              </a:buClr>
              <a:buFont typeface="Arial" panose="020B0604020202020204" pitchFamily="34" charset="0"/>
              <a:buChar char="•"/>
            </a:pPr>
            <a:r>
              <a:rPr lang="en-US" sz="2800" dirty="0"/>
              <a:t>SY 16-17		$2.78</a:t>
            </a:r>
          </a:p>
          <a:p>
            <a:pPr marL="914400" lvl="2" indent="-514350">
              <a:buClr>
                <a:schemeClr val="tx1"/>
              </a:buClr>
              <a:buFont typeface="Arial" panose="020B0604020202020204" pitchFamily="34" charset="0"/>
              <a:buChar char="•"/>
            </a:pPr>
            <a:r>
              <a:rPr lang="en-US" sz="2800" dirty="0"/>
              <a:t>SY 17-18		$2.86</a:t>
            </a:r>
          </a:p>
          <a:p>
            <a:pPr marL="914400" lvl="2" indent="-514350">
              <a:buClr>
                <a:schemeClr val="tx1"/>
              </a:buClr>
              <a:buFont typeface="Arial" panose="020B0604020202020204" pitchFamily="34" charset="0"/>
              <a:buChar char="•"/>
            </a:pPr>
            <a:r>
              <a:rPr lang="en-US" sz="2800" dirty="0"/>
              <a:t>SY 18-19		$2.92</a:t>
            </a:r>
          </a:p>
          <a:p>
            <a:pPr marL="914400" lvl="2" indent="-514350">
              <a:buClr>
                <a:schemeClr val="tx1"/>
              </a:buClr>
              <a:buFont typeface="Arial" panose="020B0604020202020204" pitchFamily="34" charset="0"/>
              <a:buChar char="•"/>
            </a:pPr>
            <a:r>
              <a:rPr lang="en-US" sz="2800" dirty="0"/>
              <a:t>SY 19-20		$3.00</a:t>
            </a:r>
          </a:p>
          <a:p>
            <a:pPr marL="914400" lvl="2" indent="-514350">
              <a:buClr>
                <a:schemeClr val="tx1"/>
              </a:buClr>
              <a:buFont typeface="Arial" panose="020B0604020202020204" pitchFamily="34" charset="0"/>
              <a:buChar char="•"/>
            </a:pPr>
            <a:r>
              <a:rPr lang="en-US" sz="2800" dirty="0"/>
              <a:t>SY20-21		$3.09</a:t>
            </a:r>
          </a:p>
          <a:p>
            <a:pPr marL="914400" lvl="2" indent="-514350">
              <a:buClr>
                <a:schemeClr val="tx1"/>
              </a:buClr>
              <a:buFont typeface="Arial" panose="020B0604020202020204" pitchFamily="34" charset="0"/>
              <a:buChar char="•"/>
            </a:pPr>
            <a:r>
              <a:rPr lang="en-US" sz="2800" dirty="0"/>
              <a:t>SY 21-22		$3.18</a:t>
            </a:r>
          </a:p>
          <a:p>
            <a:pPr marL="914400" lvl="2" indent="-514350">
              <a:buClr>
                <a:schemeClr val="tx1"/>
              </a:buClr>
              <a:buFont typeface="Arial" panose="020B0604020202020204" pitchFamily="34" charset="0"/>
              <a:buChar char="•"/>
            </a:pPr>
            <a:r>
              <a:rPr lang="en-US" sz="2800" dirty="0"/>
              <a:t>SY 22-23	$3.31</a:t>
            </a:r>
          </a:p>
          <a:p>
            <a:pPr marL="914400" lvl="2" indent="-514350">
              <a:buClr>
                <a:schemeClr val="tx1"/>
              </a:buClr>
              <a:buFont typeface="Arial" panose="020B0604020202020204" pitchFamily="34" charset="0"/>
              <a:buChar char="•"/>
            </a:pPr>
            <a:r>
              <a:rPr lang="en-US" sz="2800" dirty="0"/>
              <a:t>SY23-24		$3.56</a:t>
            </a:r>
          </a:p>
          <a:p>
            <a:pPr marL="914400" lvl="2" indent="-514350">
              <a:buClr>
                <a:schemeClr val="tx1"/>
              </a:buClr>
              <a:buFont typeface="Arial" panose="020B0604020202020204" pitchFamily="34" charset="0"/>
              <a:buChar char="•"/>
            </a:pPr>
            <a:r>
              <a:rPr lang="en-US" sz="2800" dirty="0"/>
              <a:t>SY24-25		$3.85</a:t>
            </a:r>
          </a:p>
          <a:p>
            <a:pPr marL="914400" lvl="2" indent="-514350">
              <a:buClr>
                <a:schemeClr val="tx1"/>
              </a:buClr>
              <a:buFont typeface="Arial" panose="020B0604020202020204" pitchFamily="34" charset="0"/>
              <a:buChar char="•"/>
            </a:pPr>
            <a:r>
              <a:rPr lang="en-US" sz="2800" dirty="0"/>
              <a:t>SY25-26		$4.01</a:t>
            </a:r>
          </a:p>
          <a:p>
            <a:pPr marL="914400" lvl="2" indent="-514350">
              <a:buClr>
                <a:schemeClr val="tx1"/>
              </a:buClr>
              <a:buFont typeface="Arial" panose="020B0604020202020204" pitchFamily="34" charset="0"/>
              <a:buChar char="•"/>
            </a:pPr>
            <a:endParaRPr lang="en-US" sz="2800" dirty="0"/>
          </a:p>
        </p:txBody>
      </p:sp>
    </p:spTree>
    <p:extLst>
      <p:ext uri="{BB962C8B-B14F-4D97-AF65-F5344CB8AC3E}">
        <p14:creationId xmlns:p14="http://schemas.microsoft.com/office/powerpoint/2010/main" val="53090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Lunch Equity (PLE)</a:t>
            </a:r>
          </a:p>
        </p:txBody>
      </p:sp>
      <p:sp>
        <p:nvSpPr>
          <p:cNvPr id="4" name="Content Placeholder 2"/>
          <p:cNvSpPr>
            <a:spLocks noGrp="1"/>
          </p:cNvSpPr>
          <p:nvPr>
            <p:ph sz="quarter" idx="1"/>
          </p:nvPr>
        </p:nvSpPr>
        <p:spPr>
          <a:xfrm>
            <a:off x="1825752" y="1752600"/>
            <a:ext cx="8503920" cy="4346448"/>
          </a:xfrm>
        </p:spPr>
        <p:txBody>
          <a:bodyPr>
            <a:normAutofit fontScale="40000" lnSpcReduction="20000"/>
          </a:bodyPr>
          <a:lstStyle/>
          <a:p>
            <a:pPr marL="0" indent="0" algn="ctr">
              <a:buNone/>
            </a:pPr>
            <a:r>
              <a:rPr lang="en-US" sz="4200" b="1" dirty="0">
                <a:latin typeface="Calibri" pitchFamily="34" charset="0"/>
                <a:cs typeface="Calibri" pitchFamily="34" charset="0"/>
              </a:rPr>
              <a:t>SFAs Qualifying for the SY 2025-2026 PLE Exemption</a:t>
            </a:r>
          </a:p>
          <a:p>
            <a:pPr marL="0" indent="0" algn="ctr">
              <a:buNone/>
            </a:pPr>
            <a:endParaRPr lang="en-US" sz="4200" b="1" dirty="0">
              <a:latin typeface="Calibri" pitchFamily="34" charset="0"/>
              <a:cs typeface="Calibri" pitchFamily="34" charset="0"/>
            </a:endParaRPr>
          </a:p>
          <a:p>
            <a:r>
              <a:rPr lang="en-US" sz="4000" dirty="0">
                <a:latin typeface="Times New Roman" panose="02020603050405020304" pitchFamily="18" charset="0"/>
                <a:cs typeface="Times New Roman" panose="02020603050405020304" pitchFamily="18" charset="0"/>
              </a:rPr>
              <a:t>For SY 2025-2026 SFAs with a positive or zero balance in the nonprofit school food service account as of June 30, 2024, SFA’s are exempt from PLE pricing requirements found at </a:t>
            </a:r>
            <a:r>
              <a:rPr lang="en-US" sz="4000" b="0" i="0" u="none" strike="noStrike" baseline="0" dirty="0">
                <a:solidFill>
                  <a:srgbClr val="0000FF"/>
                </a:solidFill>
                <a:latin typeface="Times New Roman" panose="02020603050405020304" pitchFamily="18" charset="0"/>
                <a:cs typeface="Times New Roman" panose="02020603050405020304" pitchFamily="18" charset="0"/>
              </a:rPr>
              <a:t>7 CFR 210.14(e)</a:t>
            </a:r>
            <a:r>
              <a:rPr lang="en-US" sz="4000" b="0" i="0" u="none" strike="noStrike" baseline="0" dirty="0">
                <a:solidFill>
                  <a:srgbClr val="000000"/>
                </a:solidFill>
                <a:latin typeface="Times New Roman" panose="02020603050405020304" pitchFamily="18" charset="0"/>
                <a:cs typeface="Times New Roman" panose="02020603050405020304" pitchFamily="18" charset="0"/>
              </a:rPr>
              <a:t>.</a:t>
            </a:r>
          </a:p>
          <a:p>
            <a:pPr lvl="1"/>
            <a:r>
              <a:rPr lang="en-US" sz="4000" dirty="0">
                <a:solidFill>
                  <a:srgbClr val="000000"/>
                </a:solidFill>
                <a:latin typeface="Times New Roman" panose="02020603050405020304" pitchFamily="18" charset="0"/>
                <a:cs typeface="Times New Roman" panose="02020603050405020304" pitchFamily="18" charset="0"/>
              </a:rPr>
              <a:t>An attestation needs to be completed verifying that SFA’s nonprofit food service account was positive or zero balance as of </a:t>
            </a:r>
            <a:r>
              <a:rPr lang="en-US" sz="4000" b="1" dirty="0">
                <a:solidFill>
                  <a:schemeClr val="tx1"/>
                </a:solidFill>
                <a:latin typeface="Times New Roman" panose="02020603050405020304" pitchFamily="18" charset="0"/>
                <a:cs typeface="Times New Roman" panose="02020603050405020304" pitchFamily="18" charset="0"/>
              </a:rPr>
              <a:t>June 30, 2024</a:t>
            </a:r>
            <a:r>
              <a:rPr lang="en-US" sz="4000" dirty="0">
                <a:solidFill>
                  <a:srgbClr val="000000"/>
                </a:solidFill>
                <a:latin typeface="Times New Roman" panose="02020603050405020304" pitchFamily="18" charset="0"/>
                <a:cs typeface="Times New Roman" panose="02020603050405020304" pitchFamily="18" charset="0"/>
              </a:rPr>
              <a:t>.</a:t>
            </a:r>
            <a:r>
              <a:rPr lang="en-US" sz="4000" b="0" i="0" u="none" strike="noStrike" baseline="0" dirty="0">
                <a:solidFill>
                  <a:srgbClr val="000000"/>
                </a:solidFill>
                <a:latin typeface="Times New Roman" panose="02020603050405020304" pitchFamily="18" charset="0"/>
                <a:cs typeface="Times New Roman" panose="02020603050405020304" pitchFamily="18" charset="0"/>
              </a:rPr>
              <a:t> </a:t>
            </a:r>
            <a:r>
              <a:rPr lang="en-US" sz="4000" i="1" dirty="0">
                <a:solidFill>
                  <a:srgbClr val="000000"/>
                </a:solidFill>
                <a:latin typeface="Times New Roman" panose="02020603050405020304" pitchFamily="18" charset="0"/>
                <a:cs typeface="Times New Roman" panose="02020603050405020304" pitchFamily="18" charset="0"/>
              </a:rPr>
              <a:t>Once the attestation statement is submitted, you should receive an email receipt verifying submission. Please keep this receipt and verification of your balance of your school food service account as of June 30, 2024, to be considered approved.</a:t>
            </a:r>
            <a:endParaRPr lang="en-US" sz="4000" i="1"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While not required, exempt SFAs may still use the PLE tool to complete the steps necessary to determine their target SY 2025-2026 paid lunch price, consistent with Program regulation at </a:t>
            </a:r>
            <a:r>
              <a:rPr lang="en-US" sz="4000" b="0" i="0" u="none" strike="noStrike" baseline="0" dirty="0">
                <a:solidFill>
                  <a:srgbClr val="0000FF"/>
                </a:solidFill>
                <a:latin typeface="Times New Roman" panose="02020603050405020304" pitchFamily="18" charset="0"/>
                <a:cs typeface="Times New Roman" panose="02020603050405020304" pitchFamily="18" charset="0"/>
              </a:rPr>
              <a:t>7 CFR 210.14(e)</a:t>
            </a:r>
            <a:r>
              <a:rPr lang="en-US" sz="4000" b="0" i="0" u="none" strike="noStrike" baseline="0" dirty="0">
                <a:solidFill>
                  <a:srgbClr val="000000"/>
                </a:solidFill>
                <a:latin typeface="Times New Roman" panose="02020603050405020304" pitchFamily="18" charset="0"/>
                <a:cs typeface="Times New Roman" panose="02020603050405020304" pitchFamily="18" charset="0"/>
              </a:rPr>
              <a:t>, and adjust their paid lunch prices accordingly,. Please note, the SY 2025-2026 PLE tool and instructions can be found at: </a:t>
            </a:r>
            <a:r>
              <a:rPr lang="en-US" sz="4000" b="1" dirty="0">
                <a:latin typeface="Times New Roman" panose="02020603050405020304" pitchFamily="18" charset="0"/>
                <a:cs typeface="Times New Roman" panose="02020603050405020304" pitchFamily="18" charset="0"/>
                <a:hlinkClick r:id="rId3"/>
              </a:rPr>
              <a:t>Paid Lunch Equity (PLE)</a:t>
            </a:r>
            <a:endParaRPr lang="en-US" sz="4000" b="1" dirty="0">
              <a:latin typeface="Times New Roman" panose="02020603050405020304" pitchFamily="18" charset="0"/>
              <a:cs typeface="Times New Roman" panose="02020603050405020304" pitchFamily="18" charset="0"/>
            </a:endParaRPr>
          </a:p>
          <a:p>
            <a:r>
              <a:rPr lang="en-US" sz="4000" b="1" dirty="0">
                <a:latin typeface="Times New Roman" panose="02020603050405020304" pitchFamily="18" charset="0"/>
                <a:cs typeface="Times New Roman" panose="02020603050405020304" pitchFamily="18" charset="0"/>
              </a:rPr>
              <a:t>The weighted</a:t>
            </a:r>
            <a:r>
              <a:rPr lang="en-US" sz="4000" b="1" i="1" u="none" strike="noStrike" baseline="0" dirty="0">
                <a:latin typeface="Times New Roman" panose="02020603050405020304" pitchFamily="18" charset="0"/>
                <a:cs typeface="Times New Roman" panose="02020603050405020304" pitchFamily="18" charset="0"/>
              </a:rPr>
              <a:t> average price for 2025-2026 should be at or above $</a:t>
            </a:r>
            <a:r>
              <a:rPr lang="en-US" sz="4000" b="1" i="1" dirty="0">
                <a:latin typeface="Times New Roman" panose="02020603050405020304" pitchFamily="18" charset="0"/>
                <a:cs typeface="Times New Roman" panose="02020603050405020304" pitchFamily="18" charset="0"/>
              </a:rPr>
              <a:t>4.01</a:t>
            </a:r>
            <a:endParaRPr lang="en-US" sz="4000" b="1" i="1" u="none" strike="noStrike" baseline="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If you have any questions, please email: </a:t>
            </a:r>
            <a:r>
              <a:rPr lang="en-US" sz="4000" b="1" dirty="0">
                <a:latin typeface="Times New Roman" panose="02020603050405020304" pitchFamily="18" charset="0"/>
                <a:cs typeface="Times New Roman" panose="02020603050405020304" pitchFamily="18" charset="0"/>
                <a:hlinkClick r:id="rId4"/>
              </a:rPr>
              <a:t>SCNFinance@doe.in.gov</a:t>
            </a:r>
            <a:r>
              <a:rPr lang="en-US" sz="4000" b="1"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n-US" sz="4000" i="1" dirty="0">
                <a:latin typeface="Times New Roman" panose="02020603050405020304" pitchFamily="18" charset="0"/>
                <a:cs typeface="Times New Roman" panose="02020603050405020304" pitchFamily="18" charset="0"/>
              </a:rPr>
              <a:t>Please put your sponsor number, and “PLE Tool” in the subject line)</a:t>
            </a:r>
            <a:r>
              <a:rPr lang="en-US" sz="4000" dirty="0">
                <a:latin typeface="Times New Roman" panose="02020603050405020304" pitchFamily="18" charset="0"/>
                <a:cs typeface="Times New Roman" panose="02020603050405020304" pitchFamily="18" charset="0"/>
              </a:rPr>
              <a:t>.</a:t>
            </a:r>
          </a:p>
          <a:p>
            <a:r>
              <a:rPr lang="en-US" sz="4000" dirty="0">
                <a:latin typeface="Times New Roman" panose="02020603050405020304" pitchFamily="18" charset="0"/>
                <a:cs typeface="Times New Roman" panose="02020603050405020304" pitchFamily="18" charset="0"/>
              </a:rPr>
              <a:t>Common Questions &amp; Answers can be found at: </a:t>
            </a:r>
            <a:r>
              <a:rPr lang="en-US" sz="4000" b="1" dirty="0">
                <a:latin typeface="Times New Roman" panose="02020603050405020304" pitchFamily="18" charset="0"/>
                <a:cs typeface="Times New Roman" panose="02020603050405020304" pitchFamily="18" charset="0"/>
                <a:hlinkClick r:id="rId3"/>
              </a:rPr>
              <a:t>Paid Lunch Equity (PLE)</a:t>
            </a:r>
            <a:endParaRPr lang="en-US" sz="4000" b="1" i="0" u="none" strike="noStrike" baseline="0" dirty="0">
              <a:latin typeface="Times New Roman" panose="02020603050405020304" pitchFamily="18" charset="0"/>
              <a:cs typeface="Times New Roman" panose="02020603050405020304" pitchFamily="18" charset="0"/>
            </a:endParaRPr>
          </a:p>
          <a:p>
            <a:endParaRPr lang="en-US" sz="4000" dirty="0">
              <a:solidFill>
                <a:srgbClr val="FF0000"/>
              </a:solidFill>
              <a:latin typeface="Calibri" pitchFamily="34" charset="0"/>
              <a:cs typeface="Calibri" pitchFamily="34" charset="0"/>
            </a:endParaRPr>
          </a:p>
        </p:txBody>
      </p:sp>
    </p:spTree>
    <p:extLst>
      <p:ext uri="{BB962C8B-B14F-4D97-AF65-F5344CB8AC3E}">
        <p14:creationId xmlns:p14="http://schemas.microsoft.com/office/powerpoint/2010/main" val="1288182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Lunch Equity (PLE)</a:t>
            </a:r>
          </a:p>
        </p:txBody>
      </p:sp>
      <p:sp>
        <p:nvSpPr>
          <p:cNvPr id="4" name="Content Placeholder 2"/>
          <p:cNvSpPr>
            <a:spLocks noGrp="1"/>
          </p:cNvSpPr>
          <p:nvPr>
            <p:ph sz="quarter" idx="1"/>
          </p:nvPr>
        </p:nvSpPr>
        <p:spPr>
          <a:xfrm>
            <a:off x="1825752" y="1527048"/>
            <a:ext cx="8503920" cy="4873752"/>
          </a:xfrm>
        </p:spPr>
        <p:txBody>
          <a:bodyPr>
            <a:normAutofit/>
          </a:bodyPr>
          <a:lstStyle/>
          <a:p>
            <a:pPr marL="0" indent="0" algn="ctr">
              <a:buSzPct val="125000"/>
              <a:buNone/>
            </a:pPr>
            <a:r>
              <a:rPr lang="en-US" sz="2800" b="1" dirty="0"/>
              <a:t>SFAs Not Qualifying for the SY 2025-2026 PLE Exemption</a:t>
            </a:r>
          </a:p>
          <a:p>
            <a:pPr marL="0" indent="0" algn="ctr">
              <a:buSzPct val="125000"/>
              <a:buNone/>
            </a:pPr>
            <a:endParaRPr lang="en-US" sz="2800" b="1" dirty="0"/>
          </a:p>
          <a:p>
            <a:pPr marL="817563" lvl="1" indent="-342900">
              <a:spcBef>
                <a:spcPts val="0"/>
              </a:spcBef>
              <a:spcAft>
                <a:spcPts val="1200"/>
              </a:spcAft>
              <a:buClr>
                <a:srgbClr val="CCB400"/>
              </a:buClr>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SFAs that had a negative balance in the nonprofit school food service account as of </a:t>
            </a:r>
            <a:r>
              <a:rPr lang="en-US" sz="2800" b="1" dirty="0">
                <a:solidFill>
                  <a:prstClr val="black"/>
                </a:solidFill>
                <a:latin typeface="Times New Roman" panose="02020603050405020304" pitchFamily="18" charset="0"/>
                <a:cs typeface="Times New Roman" panose="02020603050405020304" pitchFamily="18" charset="0"/>
              </a:rPr>
              <a:t>June 30, 2024</a:t>
            </a:r>
            <a:r>
              <a:rPr lang="en-US" sz="2800" dirty="0">
                <a:solidFill>
                  <a:prstClr val="black"/>
                </a:solidFill>
                <a:latin typeface="Times New Roman" panose="02020603050405020304" pitchFamily="18" charset="0"/>
                <a:cs typeface="Times New Roman" panose="02020603050405020304" pitchFamily="18" charset="0"/>
              </a:rPr>
              <a:t>, must follow PLE requirement according to </a:t>
            </a:r>
            <a:r>
              <a:rPr lang="en-US" sz="2800" b="0" i="0" u="none" strike="noStrike" baseline="0" dirty="0">
                <a:solidFill>
                  <a:srgbClr val="0000FF"/>
                </a:solidFill>
                <a:latin typeface="Times New Roman" panose="02020603050405020304" pitchFamily="18" charset="0"/>
                <a:cs typeface="Times New Roman" panose="02020603050405020304" pitchFamily="18" charset="0"/>
              </a:rPr>
              <a:t>7 CFR 210.14(e) </a:t>
            </a:r>
            <a:r>
              <a:rPr lang="en-US" sz="2800" b="0" i="0" u="none" strike="noStrike" baseline="0" dirty="0">
                <a:solidFill>
                  <a:prstClr val="black"/>
                </a:solidFill>
                <a:latin typeface="Times New Roman" panose="02020603050405020304" pitchFamily="18" charset="0"/>
                <a:cs typeface="Times New Roman" panose="02020603050405020304" pitchFamily="18" charset="0"/>
              </a:rPr>
              <a:t>w</a:t>
            </a:r>
            <a:r>
              <a:rPr lang="en-US" sz="2800" dirty="0">
                <a:solidFill>
                  <a:prstClr val="black"/>
                </a:solidFill>
                <a:latin typeface="Times New Roman" panose="02020603050405020304" pitchFamily="18" charset="0"/>
                <a:cs typeface="Times New Roman" panose="02020603050405020304" pitchFamily="18" charset="0"/>
              </a:rPr>
              <a:t>hen establishing their paid lunch prices for SY 2025-2026. SFAs may use the PLE tool found at: </a:t>
            </a:r>
            <a:r>
              <a:rPr lang="en-US" sz="2800" b="1" dirty="0">
                <a:latin typeface="Times New Roman" panose="02020603050405020304" pitchFamily="18" charset="0"/>
                <a:cs typeface="Times New Roman" panose="02020603050405020304" pitchFamily="18" charset="0"/>
                <a:hlinkClick r:id="rId3"/>
              </a:rPr>
              <a:t>Paid Lunch Equity (PLE)</a:t>
            </a:r>
            <a:r>
              <a:rPr lang="en-US" sz="2800" b="1" dirty="0">
                <a:solidFill>
                  <a:srgbClr val="FF0000"/>
                </a:solidFill>
                <a:latin typeface="Times New Roman" panose="02020603050405020304" pitchFamily="18" charset="0"/>
                <a:cs typeface="Times New Roman" panose="02020603050405020304" pitchFamily="18" charset="0"/>
              </a:rPr>
              <a:t> </a:t>
            </a:r>
            <a:r>
              <a:rPr lang="en-US" sz="2800" dirty="0">
                <a:solidFill>
                  <a:prstClr val="black"/>
                </a:solidFill>
                <a:latin typeface="Times New Roman" panose="02020603050405020304" pitchFamily="18" charset="0"/>
                <a:cs typeface="Times New Roman" panose="02020603050405020304" pitchFamily="18" charset="0"/>
              </a:rPr>
              <a:t>to determine their paid lunch prices.</a:t>
            </a:r>
          </a:p>
        </p:txBody>
      </p:sp>
    </p:spTree>
    <p:extLst>
      <p:ext uri="{BB962C8B-B14F-4D97-AF65-F5344CB8AC3E}">
        <p14:creationId xmlns:p14="http://schemas.microsoft.com/office/powerpoint/2010/main" val="2517166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Lunch Equity (PLE)</a:t>
            </a:r>
          </a:p>
        </p:txBody>
      </p:sp>
      <p:sp>
        <p:nvSpPr>
          <p:cNvPr id="4" name="Content Placeholder 2"/>
          <p:cNvSpPr>
            <a:spLocks noGrp="1"/>
          </p:cNvSpPr>
          <p:nvPr>
            <p:ph sz="quarter" idx="1"/>
          </p:nvPr>
        </p:nvSpPr>
        <p:spPr>
          <a:xfrm>
            <a:off x="1825752" y="1527048"/>
            <a:ext cx="8503920" cy="4873752"/>
          </a:xfrm>
        </p:spPr>
        <p:txBody>
          <a:bodyPr>
            <a:normAutofit fontScale="77500" lnSpcReduction="20000"/>
          </a:bodyPr>
          <a:lstStyle/>
          <a:p>
            <a:pPr marL="0" indent="0" algn="ctr">
              <a:buSzPct val="125000"/>
              <a:buNone/>
            </a:pPr>
            <a:r>
              <a:rPr lang="en-US" sz="2800" b="1" dirty="0"/>
              <a:t>SFAs Not Qualifying for the SY 2025-2026 PLE Exemption</a:t>
            </a:r>
          </a:p>
          <a:p>
            <a:pPr marL="0" indent="0" algn="ctr">
              <a:buSzPct val="125000"/>
              <a:buNone/>
            </a:pPr>
            <a:endParaRPr lang="en-US" sz="2800" b="1" dirty="0"/>
          </a:p>
          <a:p>
            <a:pPr marL="817563" lvl="1" indent="-342900">
              <a:spcBef>
                <a:spcPts val="0"/>
              </a:spcBef>
              <a:spcAft>
                <a:spcPts val="1200"/>
              </a:spcAft>
              <a:buClr>
                <a:srgbClr val="CCB400"/>
              </a:buClr>
              <a:buFont typeface="Arial" panose="020B0604020202020204" pitchFamily="34" charset="0"/>
              <a:buChar char="•"/>
            </a:pPr>
            <a:r>
              <a:rPr lang="en-US" sz="2600" dirty="0">
                <a:solidFill>
                  <a:prstClr val="black"/>
                </a:solidFill>
              </a:rPr>
              <a:t>In the PLE tool, SFAs may use the price they last charged students as the basis for the SY 2025-2026 paid lunch equity price calculation, even if those prices were charged during a year the SFA was not required to comply with PLE requirements. </a:t>
            </a:r>
          </a:p>
          <a:p>
            <a:pPr marL="817563" lvl="1" indent="-342900">
              <a:spcBef>
                <a:spcPts val="0"/>
              </a:spcBef>
              <a:spcAft>
                <a:spcPts val="1200"/>
              </a:spcAft>
              <a:buClr>
                <a:srgbClr val="CCB400"/>
              </a:buClr>
              <a:buFont typeface="Arial" panose="020B0604020202020204" pitchFamily="34" charset="0"/>
              <a:buChar char="•"/>
            </a:pPr>
            <a:r>
              <a:rPr lang="en-US" sz="2600" dirty="0">
                <a:solidFill>
                  <a:prstClr val="black"/>
                </a:solidFill>
              </a:rPr>
              <a:t>If an SFA did not charge for meals during SY 2024-2025, such as an SFA that operated the Community </a:t>
            </a:r>
            <a:r>
              <a:rPr lang="en-US" sz="2600" dirty="0" err="1">
                <a:solidFill>
                  <a:prstClr val="black"/>
                </a:solidFill>
              </a:rPr>
              <a:t>Eligiblity</a:t>
            </a:r>
            <a:r>
              <a:rPr lang="en-US" sz="2600" dirty="0">
                <a:solidFill>
                  <a:prstClr val="black"/>
                </a:solidFill>
              </a:rPr>
              <a:t> Provision, Provision 2 or 3, or a State funded non-pricing  option and is returning to standard counting and claiming in SY 2025-2026, it may use the most recent paid lunch price date as the basis for its SY 2025-2026 paid lunch calculation. If an SFA is unable to find documentation of the last paid meal price charged to students, then it must follow FNS guidance for new schools found in </a:t>
            </a:r>
            <a:r>
              <a:rPr lang="en-US" sz="1800" b="0" i="1" u="none" strike="noStrike" baseline="0" dirty="0">
                <a:solidFill>
                  <a:srgbClr val="0000FF"/>
                </a:solidFill>
                <a:latin typeface="Times New Roman" panose="02020603050405020304" pitchFamily="18" charset="0"/>
              </a:rPr>
              <a:t>Guidance on Paid Lunch Equity and Revenue from Nonprogram Foods | Food and Nutrition Service (usda.gov)</a:t>
            </a:r>
            <a:r>
              <a:rPr lang="en-US" sz="1800" b="0" i="0" u="none" strike="noStrike" baseline="0" dirty="0">
                <a:solidFill>
                  <a:srgbClr val="000000"/>
                </a:solidFill>
                <a:latin typeface="Times New Roman" panose="02020603050405020304" pitchFamily="18" charset="0"/>
              </a:rPr>
              <a:t>. </a:t>
            </a:r>
          </a:p>
          <a:p>
            <a:pPr marL="474663" lvl="1" indent="0">
              <a:spcBef>
                <a:spcPts val="0"/>
              </a:spcBef>
              <a:spcAft>
                <a:spcPts val="1200"/>
              </a:spcAft>
              <a:buClr>
                <a:srgbClr val="CCB400"/>
              </a:buClr>
              <a:buNone/>
            </a:pPr>
            <a:r>
              <a:rPr lang="en-US" sz="1800" i="1" dirty="0">
                <a:solidFill>
                  <a:srgbClr val="000000"/>
                </a:solidFill>
                <a:latin typeface="Times New Roman" panose="02020603050405020304" pitchFamily="18" charset="0"/>
              </a:rPr>
              <a:t>Consistent with </a:t>
            </a:r>
            <a:r>
              <a:rPr lang="en-US" sz="1800" b="0" i="1" u="none" strike="noStrike" baseline="0" dirty="0">
                <a:solidFill>
                  <a:srgbClr val="0000FF"/>
                </a:solidFill>
                <a:latin typeface="Times New Roman" panose="02020603050405020304" pitchFamily="18" charset="0"/>
              </a:rPr>
              <a:t>7 CFR 210.14(e)(4)(</a:t>
            </a:r>
            <a:r>
              <a:rPr lang="en-US" sz="1800" b="0" i="1" u="none" strike="noStrike" baseline="0" dirty="0" err="1">
                <a:solidFill>
                  <a:srgbClr val="0000FF"/>
                </a:solidFill>
                <a:latin typeface="Times New Roman" panose="02020603050405020304" pitchFamily="18" charset="0"/>
              </a:rPr>
              <a:t>i</a:t>
            </a:r>
            <a:r>
              <a:rPr lang="en-US" sz="1800" b="0" i="1" u="none" strike="noStrike" baseline="0" dirty="0">
                <a:solidFill>
                  <a:srgbClr val="0000FF"/>
                </a:solidFill>
                <a:latin typeface="Times New Roman" panose="02020603050405020304" pitchFamily="18" charset="0"/>
              </a:rPr>
              <a:t>)</a:t>
            </a:r>
            <a:r>
              <a:rPr lang="en-US" sz="1800" b="0" i="1" u="none" strike="noStrike" baseline="0" dirty="0">
                <a:solidFill>
                  <a:srgbClr val="000000"/>
                </a:solidFill>
                <a:latin typeface="Times New Roman" panose="02020603050405020304" pitchFamily="18" charset="0"/>
              </a:rPr>
              <a:t>, SFAs are not required to raise their paid lunch price by more than 10 cents for SY 2025-2026 from the last year they charged for paid lunches. SFAs can still choose to raise the price by more than 10 cents.</a:t>
            </a:r>
            <a:endParaRPr lang="en-US" sz="2600" i="1" dirty="0">
              <a:solidFill>
                <a:prstClr val="black"/>
              </a:solidFill>
            </a:endParaRPr>
          </a:p>
          <a:p>
            <a:pPr marL="817563" lvl="1" indent="-342900">
              <a:spcBef>
                <a:spcPts val="0"/>
              </a:spcBef>
              <a:spcAft>
                <a:spcPts val="1200"/>
              </a:spcAft>
              <a:buClr>
                <a:srgbClr val="CCB400"/>
              </a:buClr>
              <a:buFont typeface="Arial" panose="020B0604020202020204" pitchFamily="34" charset="0"/>
              <a:buChar char="•"/>
            </a:pPr>
            <a:endParaRPr lang="en-US" sz="2600" dirty="0">
              <a:solidFill>
                <a:prstClr val="black"/>
              </a:solidFill>
            </a:endParaRPr>
          </a:p>
          <a:p>
            <a:pPr marL="747713" lvl="1" indent="-273050">
              <a:buNone/>
            </a:pPr>
            <a:endParaRPr lang="en-US" sz="2400" dirty="0"/>
          </a:p>
        </p:txBody>
      </p:sp>
    </p:spTree>
    <p:extLst>
      <p:ext uri="{BB962C8B-B14F-4D97-AF65-F5344CB8AC3E}">
        <p14:creationId xmlns:p14="http://schemas.microsoft.com/office/powerpoint/2010/main" val="208073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Paid Lunch Equity (PLE)</a:t>
            </a:r>
          </a:p>
        </p:txBody>
      </p:sp>
      <p:sp>
        <p:nvSpPr>
          <p:cNvPr id="5" name="TextBox 4"/>
          <p:cNvSpPr txBox="1"/>
          <p:nvPr/>
        </p:nvSpPr>
        <p:spPr>
          <a:xfrm>
            <a:off x="1314020" y="1720161"/>
            <a:ext cx="8686800" cy="4401205"/>
          </a:xfrm>
          <a:prstGeom prst="rect">
            <a:avLst/>
          </a:prstGeom>
          <a:noFill/>
        </p:spPr>
        <p:txBody>
          <a:bodyPr wrap="square" rtlCol="0">
            <a:spAutoFit/>
          </a:bodyPr>
          <a:lstStyle/>
          <a:p>
            <a:pPr>
              <a:buClr>
                <a:srgbClr val="D16349"/>
              </a:buClr>
            </a:pPr>
            <a:r>
              <a:rPr lang="en-US" sz="2000" dirty="0">
                <a:solidFill>
                  <a:prstClr val="black"/>
                </a:solidFill>
              </a:rPr>
              <a:t>PLE Tool Excel Tabs:</a:t>
            </a:r>
          </a:p>
          <a:p>
            <a:pPr>
              <a:buClr>
                <a:srgbClr val="D16349"/>
              </a:buClr>
            </a:pPr>
            <a:r>
              <a:rPr lang="en-US" sz="2000" dirty="0">
                <a:solidFill>
                  <a:prstClr val="black"/>
                </a:solidFill>
              </a:rPr>
              <a:t>Tab 1: Guidance</a:t>
            </a:r>
          </a:p>
          <a:p>
            <a:pPr>
              <a:buClr>
                <a:srgbClr val="D16349"/>
              </a:buClr>
            </a:pPr>
            <a:r>
              <a:rPr lang="en-US" sz="2000" dirty="0">
                <a:solidFill>
                  <a:prstClr val="black"/>
                </a:solidFill>
              </a:rPr>
              <a:t>Tab 2: Instructions (Enter sponsor number and name in cell A3)</a:t>
            </a:r>
          </a:p>
          <a:p>
            <a:pPr>
              <a:buClr>
                <a:srgbClr val="D16349"/>
              </a:buClr>
            </a:pPr>
            <a:r>
              <a:rPr lang="en-US" sz="2000" dirty="0">
                <a:solidFill>
                  <a:prstClr val="black"/>
                </a:solidFill>
              </a:rPr>
              <a:t>Tab 3: SY 25-26 Requirement Calculator</a:t>
            </a:r>
          </a:p>
          <a:p>
            <a:pPr>
              <a:buClr>
                <a:srgbClr val="D16349"/>
              </a:buClr>
            </a:pPr>
            <a:r>
              <a:rPr lang="en-US" sz="2000" dirty="0">
                <a:solidFill>
                  <a:prstClr val="black"/>
                </a:solidFill>
              </a:rPr>
              <a:t>Tab 4: SY 25-26 Price Raise Calculator</a:t>
            </a:r>
          </a:p>
          <a:p>
            <a:pPr>
              <a:buClr>
                <a:srgbClr val="D16349"/>
              </a:buClr>
            </a:pPr>
            <a:r>
              <a:rPr lang="en-US" sz="2000" dirty="0">
                <a:solidFill>
                  <a:prstClr val="black"/>
                </a:solidFill>
              </a:rPr>
              <a:t>Tab 5: SY 25-26 Non-Federal Calculator</a:t>
            </a:r>
          </a:p>
          <a:p>
            <a:pPr>
              <a:buClr>
                <a:srgbClr val="D16349"/>
              </a:buClr>
            </a:pPr>
            <a:r>
              <a:rPr lang="en-US" sz="2000" dirty="0">
                <a:solidFill>
                  <a:prstClr val="black"/>
                </a:solidFill>
              </a:rPr>
              <a:t>Tab 6: SY 25-26 Split Calculator</a:t>
            </a:r>
          </a:p>
          <a:p>
            <a:pPr>
              <a:buClr>
                <a:srgbClr val="D16349"/>
              </a:buClr>
            </a:pPr>
            <a:r>
              <a:rPr lang="en-US" sz="2000" dirty="0">
                <a:solidFill>
                  <a:prstClr val="black"/>
                </a:solidFill>
              </a:rPr>
              <a:t>Tab 7: SY 2025-26 REPORT</a:t>
            </a:r>
          </a:p>
          <a:p>
            <a:pPr>
              <a:buClr>
                <a:srgbClr val="D16349"/>
              </a:buClr>
            </a:pPr>
            <a:r>
              <a:rPr lang="en-US" sz="2000" dirty="0">
                <a:solidFill>
                  <a:prstClr val="black"/>
                </a:solidFill>
              </a:rPr>
              <a:t>Tab 8: SY 10-11 Price Calculator</a:t>
            </a:r>
          </a:p>
          <a:p>
            <a:pPr>
              <a:buClr>
                <a:srgbClr val="D16349"/>
              </a:buClr>
            </a:pPr>
            <a:endParaRPr lang="en-US" sz="2000" dirty="0">
              <a:solidFill>
                <a:prstClr val="black"/>
              </a:solidFill>
            </a:endParaRPr>
          </a:p>
          <a:p>
            <a:pPr>
              <a:buClr>
                <a:srgbClr val="D16349"/>
              </a:buClr>
            </a:pPr>
            <a:r>
              <a:rPr lang="en-US" sz="2000" i="1" dirty="0">
                <a:solidFill>
                  <a:prstClr val="black"/>
                </a:solidFill>
              </a:rPr>
              <a:t>You will start with the Instructions tab by entering your sponsor number and school name in cell A2 </a:t>
            </a:r>
          </a:p>
          <a:p>
            <a:pPr>
              <a:buClr>
                <a:srgbClr val="D16349"/>
              </a:buClr>
            </a:pPr>
            <a:endParaRPr lang="en-US" sz="2000" i="1" dirty="0">
              <a:solidFill>
                <a:prstClr val="black"/>
              </a:solidFill>
            </a:endParaRPr>
          </a:p>
          <a:p>
            <a:pPr>
              <a:buClr>
                <a:srgbClr val="D16349"/>
              </a:buClr>
            </a:pPr>
            <a:endParaRPr lang="en-US" sz="2000" dirty="0">
              <a:solidFill>
                <a:prstClr val="black"/>
              </a:solidFill>
            </a:endParaRPr>
          </a:p>
        </p:txBody>
      </p:sp>
      <p:pic>
        <p:nvPicPr>
          <p:cNvPr id="4" name="Picture 3">
            <a:extLst>
              <a:ext uri="{FF2B5EF4-FFF2-40B4-BE49-F238E27FC236}">
                <a16:creationId xmlns:a16="http://schemas.microsoft.com/office/drawing/2014/main" id="{FFC9AB40-562D-279D-E29E-C3A70080E9EC}"/>
              </a:ext>
            </a:extLst>
          </p:cNvPr>
          <p:cNvPicPr>
            <a:picLocks noChangeAspect="1"/>
          </p:cNvPicPr>
          <p:nvPr/>
        </p:nvPicPr>
        <p:blipFill>
          <a:blip r:embed="rId3"/>
          <a:stretch>
            <a:fillRect/>
          </a:stretch>
        </p:blipFill>
        <p:spPr>
          <a:xfrm>
            <a:off x="1427730" y="5624172"/>
            <a:ext cx="4229690" cy="323895"/>
          </a:xfrm>
          <a:prstGeom prst="rect">
            <a:avLst/>
          </a:prstGeom>
        </p:spPr>
      </p:pic>
    </p:spTree>
    <p:extLst>
      <p:ext uri="{BB962C8B-B14F-4D97-AF65-F5344CB8AC3E}">
        <p14:creationId xmlns:p14="http://schemas.microsoft.com/office/powerpoint/2010/main" val="1495167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Unrounded Requirement Finder Step 1</a:t>
            </a:r>
          </a:p>
        </p:txBody>
      </p:sp>
      <p:sp>
        <p:nvSpPr>
          <p:cNvPr id="5" name="TextBox 4"/>
          <p:cNvSpPr txBox="1"/>
          <p:nvPr/>
        </p:nvSpPr>
        <p:spPr>
          <a:xfrm>
            <a:off x="1288141" y="1720161"/>
            <a:ext cx="8686800" cy="1384995"/>
          </a:xfrm>
          <a:prstGeom prst="rect">
            <a:avLst/>
          </a:prstGeom>
          <a:noFill/>
        </p:spPr>
        <p:txBody>
          <a:bodyPr wrap="square" rtlCol="0">
            <a:spAutoFit/>
          </a:bodyPr>
          <a:lstStyle/>
          <a:p>
            <a:pPr>
              <a:buClr>
                <a:srgbClr val="D16349"/>
              </a:buClr>
            </a:pPr>
            <a:r>
              <a:rPr lang="en-US" sz="2000" dirty="0">
                <a:solidFill>
                  <a:prstClr val="black"/>
                </a:solidFill>
              </a:rPr>
              <a:t>Tab 2: Unrounded Requirement Finder</a:t>
            </a:r>
          </a:p>
          <a:p>
            <a:pPr>
              <a:buClr>
                <a:srgbClr val="D16349"/>
              </a:buClr>
            </a:pPr>
            <a:r>
              <a:rPr lang="en-US" sz="1200" i="1" dirty="0">
                <a:solidFill>
                  <a:prstClr val="black"/>
                </a:solidFill>
              </a:rPr>
              <a:t>If a  PLE Tool was not completed for 2024-2025, you may want to enter your October 2023 Monthly # of Paid Lunches, and Paid Lunch Price on the SY 24-25 Price Calculator tab</a:t>
            </a:r>
          </a:p>
          <a:p>
            <a:pPr>
              <a:buClr>
                <a:srgbClr val="D16349"/>
              </a:buClr>
            </a:pPr>
            <a:endParaRPr lang="en-US" sz="2000" dirty="0">
              <a:solidFill>
                <a:prstClr val="black"/>
              </a:solidFill>
            </a:endParaRPr>
          </a:p>
          <a:p>
            <a:pPr>
              <a:buClr>
                <a:srgbClr val="D16349"/>
              </a:buClr>
            </a:pPr>
            <a:endParaRPr lang="en-US" sz="2000" dirty="0">
              <a:solidFill>
                <a:prstClr val="black"/>
              </a:solidFill>
            </a:endParaRPr>
          </a:p>
        </p:txBody>
      </p:sp>
      <p:sp>
        <p:nvSpPr>
          <p:cNvPr id="7" name="Rectangle 6">
            <a:extLst>
              <a:ext uri="{FF2B5EF4-FFF2-40B4-BE49-F238E27FC236}">
                <a16:creationId xmlns:a16="http://schemas.microsoft.com/office/drawing/2014/main" id="{FAA70445-298D-AAA4-D314-4B6EE5ADBFAF}"/>
              </a:ext>
            </a:extLst>
          </p:cNvPr>
          <p:cNvSpPr/>
          <p:nvPr/>
        </p:nvSpPr>
        <p:spPr>
          <a:xfrm>
            <a:off x="1929211" y="3597215"/>
            <a:ext cx="3272517" cy="10869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Price requirement (unrounded) from SY 2024-2025 PLE Tool</a:t>
            </a:r>
          </a:p>
        </p:txBody>
      </p:sp>
      <p:cxnSp>
        <p:nvCxnSpPr>
          <p:cNvPr id="9" name="Straight Arrow Connector 8">
            <a:extLst>
              <a:ext uri="{FF2B5EF4-FFF2-40B4-BE49-F238E27FC236}">
                <a16:creationId xmlns:a16="http://schemas.microsoft.com/office/drawing/2014/main" id="{D10AC581-B751-5820-9620-FDD9E726536C}"/>
              </a:ext>
            </a:extLst>
          </p:cNvPr>
          <p:cNvCxnSpPr>
            <a:cxnSpLocks/>
          </p:cNvCxnSpPr>
          <p:nvPr/>
        </p:nvCxnSpPr>
        <p:spPr>
          <a:xfrm>
            <a:off x="4888311" y="4507448"/>
            <a:ext cx="1710897" cy="832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86BF979-0F4F-563B-9BE9-3BA9148CB637}"/>
              </a:ext>
            </a:extLst>
          </p:cNvPr>
          <p:cNvPicPr>
            <a:picLocks noChangeAspect="1"/>
          </p:cNvPicPr>
          <p:nvPr/>
        </p:nvPicPr>
        <p:blipFill>
          <a:blip r:embed="rId3"/>
          <a:stretch>
            <a:fillRect/>
          </a:stretch>
        </p:blipFill>
        <p:spPr>
          <a:xfrm>
            <a:off x="6599209" y="3597215"/>
            <a:ext cx="5182328" cy="2201102"/>
          </a:xfrm>
          <a:prstGeom prst="rect">
            <a:avLst/>
          </a:prstGeom>
        </p:spPr>
      </p:pic>
    </p:spTree>
    <p:extLst>
      <p:ext uri="{BB962C8B-B14F-4D97-AF65-F5344CB8AC3E}">
        <p14:creationId xmlns:p14="http://schemas.microsoft.com/office/powerpoint/2010/main" val="2008522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Weighted Average Price Calculator (Step 2)</a:t>
            </a:r>
          </a:p>
        </p:txBody>
      </p:sp>
      <p:sp>
        <p:nvSpPr>
          <p:cNvPr id="8" name="Rectangle 7">
            <a:extLst>
              <a:ext uri="{FF2B5EF4-FFF2-40B4-BE49-F238E27FC236}">
                <a16:creationId xmlns:a16="http://schemas.microsoft.com/office/drawing/2014/main" id="{66EECAFF-8D10-E71E-6D06-7E0FC9E82C4F}"/>
              </a:ext>
            </a:extLst>
          </p:cNvPr>
          <p:cNvSpPr/>
          <p:nvPr/>
        </p:nvSpPr>
        <p:spPr>
          <a:xfrm>
            <a:off x="7567964" y="2835564"/>
            <a:ext cx="2157927" cy="9513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Current Weighted Average Price</a:t>
            </a:r>
            <a:endParaRPr lang="en-US" b="1" dirty="0">
              <a:solidFill>
                <a:schemeClr val="tx1"/>
              </a:solidFill>
            </a:endParaRPr>
          </a:p>
        </p:txBody>
      </p:sp>
      <p:pic>
        <p:nvPicPr>
          <p:cNvPr id="5" name="Picture 4">
            <a:extLst>
              <a:ext uri="{FF2B5EF4-FFF2-40B4-BE49-F238E27FC236}">
                <a16:creationId xmlns:a16="http://schemas.microsoft.com/office/drawing/2014/main" id="{1EC690D5-85E5-F248-FDB8-819E4682A0EB}"/>
              </a:ext>
            </a:extLst>
          </p:cNvPr>
          <p:cNvPicPr>
            <a:picLocks noChangeAspect="1"/>
          </p:cNvPicPr>
          <p:nvPr/>
        </p:nvPicPr>
        <p:blipFill>
          <a:blip r:embed="rId3"/>
          <a:stretch>
            <a:fillRect/>
          </a:stretch>
        </p:blipFill>
        <p:spPr>
          <a:xfrm>
            <a:off x="238020" y="1534160"/>
            <a:ext cx="5172017" cy="4707317"/>
          </a:xfrm>
          <a:prstGeom prst="rect">
            <a:avLst/>
          </a:prstGeom>
        </p:spPr>
      </p:pic>
      <p:cxnSp>
        <p:nvCxnSpPr>
          <p:cNvPr id="7" name="Straight Arrow Connector 6">
            <a:extLst>
              <a:ext uri="{FF2B5EF4-FFF2-40B4-BE49-F238E27FC236}">
                <a16:creationId xmlns:a16="http://schemas.microsoft.com/office/drawing/2014/main" id="{1CFD2363-964B-C296-6212-26B680A75AFC}"/>
              </a:ext>
            </a:extLst>
          </p:cNvPr>
          <p:cNvCxnSpPr>
            <a:cxnSpLocks/>
          </p:cNvCxnSpPr>
          <p:nvPr/>
        </p:nvCxnSpPr>
        <p:spPr>
          <a:xfrm flipH="1">
            <a:off x="1209040" y="3429000"/>
            <a:ext cx="6358924" cy="26466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8967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 </a:t>
            </a:r>
          </a:p>
        </p:txBody>
      </p:sp>
      <p:pic>
        <p:nvPicPr>
          <p:cNvPr id="8" name="Picture 7">
            <a:extLst>
              <a:ext uri="{FF2B5EF4-FFF2-40B4-BE49-F238E27FC236}">
                <a16:creationId xmlns:a16="http://schemas.microsoft.com/office/drawing/2014/main" id="{4BDC1848-447C-7ACC-ABD2-9453AD032EB0}"/>
              </a:ext>
            </a:extLst>
          </p:cNvPr>
          <p:cNvPicPr>
            <a:picLocks noChangeAspect="1"/>
          </p:cNvPicPr>
          <p:nvPr/>
        </p:nvPicPr>
        <p:blipFill>
          <a:blip r:embed="rId3"/>
          <a:stretch>
            <a:fillRect/>
          </a:stretch>
        </p:blipFill>
        <p:spPr>
          <a:xfrm>
            <a:off x="680720" y="1502759"/>
            <a:ext cx="7444714" cy="4096322"/>
          </a:xfrm>
          <a:prstGeom prst="rect">
            <a:avLst/>
          </a:prstGeom>
        </p:spPr>
      </p:pic>
      <p:sp>
        <p:nvSpPr>
          <p:cNvPr id="10" name="Oval 9"/>
          <p:cNvSpPr/>
          <p:nvPr/>
        </p:nvSpPr>
        <p:spPr>
          <a:xfrm>
            <a:off x="6712153" y="5229442"/>
            <a:ext cx="1545361" cy="512042"/>
          </a:xfrm>
          <a:prstGeom prst="ellipse">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ine Callout 1 6"/>
          <p:cNvSpPr/>
          <p:nvPr/>
        </p:nvSpPr>
        <p:spPr>
          <a:xfrm>
            <a:off x="9469041" y="3204357"/>
            <a:ext cx="2312495" cy="914400"/>
          </a:xfrm>
          <a:prstGeom prst="borderCallout1">
            <a:avLst>
              <a:gd name="adj1" fmla="val 51218"/>
              <a:gd name="adj2" fmla="val -827"/>
              <a:gd name="adj3" fmla="val 233230"/>
              <a:gd name="adj4" fmla="val -62648"/>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New Weighted Average Price</a:t>
            </a:r>
          </a:p>
        </p:txBody>
      </p:sp>
    </p:spTree>
    <p:extLst>
      <p:ext uri="{BB962C8B-B14F-4D97-AF65-F5344CB8AC3E}">
        <p14:creationId xmlns:p14="http://schemas.microsoft.com/office/powerpoint/2010/main" val="165339913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1018</TotalTime>
  <Words>1918</Words>
  <Application>Microsoft Office PowerPoint</Application>
  <PresentationFormat>Widescreen</PresentationFormat>
  <Paragraphs>103</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Georgia</vt:lpstr>
      <vt:lpstr>Times New Roman</vt:lpstr>
      <vt:lpstr>Wingdings</vt:lpstr>
      <vt:lpstr>Wingdings 2</vt:lpstr>
      <vt:lpstr>Civic</vt:lpstr>
      <vt:lpstr>Paid Lunch Equity (PLE)  2025-2026 RCCIs do not need to complete the Paid Lunch Equity Tools, as all students are free. Exception: RCCIs with day treatment centers (students are not residents)</vt:lpstr>
      <vt:lpstr>Paid Lunch Equity (PLE)</vt:lpstr>
      <vt:lpstr>Paid Lunch Equity (PLE)</vt:lpstr>
      <vt:lpstr>Paid Lunch Equity (PLE)</vt:lpstr>
      <vt:lpstr>Paid Lunch Equity (PLE)</vt:lpstr>
      <vt:lpstr>Paid Lunch Equity (PLE)</vt:lpstr>
      <vt:lpstr>Unrounded Requirement Finder Step 1</vt:lpstr>
      <vt:lpstr>Weighted Average Price Calculator (Step 2)</vt:lpstr>
      <vt:lpstr>Step 3 </vt:lpstr>
      <vt:lpstr>PLE Exemptions</vt:lpstr>
      <vt:lpstr>PLE Exemptions SY 2025-2026</vt:lpstr>
      <vt:lpstr>State Agency Contact</vt:lpstr>
    </vt:vector>
  </TitlesOfParts>
  <Company>State of Indiana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Powers, Danyetta</dc:creator>
  <cp:lastModifiedBy>Olivadoti, Joe</cp:lastModifiedBy>
  <cp:revision>56</cp:revision>
  <dcterms:created xsi:type="dcterms:W3CDTF">2017-05-23T18:25:53Z</dcterms:created>
  <dcterms:modified xsi:type="dcterms:W3CDTF">2025-06-12T12:22:14Z</dcterms:modified>
</cp:coreProperties>
</file>