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9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12" r:id="rId55"/>
    <p:sldId id="313" r:id="rId56"/>
    <p:sldId id="314" r:id="rId57"/>
    <p:sldId id="315" r:id="rId58"/>
    <p:sldId id="317" r:id="rId59"/>
    <p:sldId id="318" r:id="rId60"/>
    <p:sldId id="319" r:id="rId61"/>
    <p:sldId id="320" r:id="rId62"/>
    <p:sldId id="321" r:id="rId63"/>
    <p:sldId id="322" r:id="rId64"/>
    <p:sldId id="323" r:id="rId65"/>
    <p:sldId id="324" r:id="rId66"/>
    <p:sldId id="325" r:id="rId67"/>
    <p:sldId id="326" r:id="rId68"/>
    <p:sldId id="356" r:id="rId69"/>
    <p:sldId id="357" r:id="rId70"/>
    <p:sldId id="358" r:id="rId71"/>
    <p:sldId id="359" r:id="rId72"/>
    <p:sldId id="340" r:id="rId73"/>
    <p:sldId id="360" r:id="rId74"/>
    <p:sldId id="327" r:id="rId75"/>
    <p:sldId id="361" r:id="rId76"/>
    <p:sldId id="362" r:id="rId77"/>
    <p:sldId id="328" r:id="rId78"/>
    <p:sldId id="329" r:id="rId79"/>
    <p:sldId id="331" r:id="rId80"/>
    <p:sldId id="332" r:id="rId81"/>
    <p:sldId id="333" r:id="rId82"/>
    <p:sldId id="334" r:id="rId83"/>
    <p:sldId id="335" r:id="rId84"/>
    <p:sldId id="349" r:id="rId85"/>
    <p:sldId id="363" r:id="rId86"/>
    <p:sldId id="364" r:id="rId87"/>
    <p:sldId id="365" r:id="rId88"/>
    <p:sldId id="336" r:id="rId89"/>
    <p:sldId id="337" r:id="rId90"/>
    <p:sldId id="338" r:id="rId91"/>
    <p:sldId id="339" r:id="rId92"/>
    <p:sldId id="348" r:id="rId93"/>
    <p:sldId id="347" r:id="rId94"/>
    <p:sldId id="346" r:id="rId95"/>
    <p:sldId id="303" r:id="rId9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g7zU244LFP7hpbjLAy8CmFF8K8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FAC14-0A82-4A4D-AC32-A7C3854D7337}" v="17" dt="2022-04-22T17:36:31.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customschemas.google.com/relationships/presentationmetadata" Target="metadata"/><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inner, Tina" userId="715c6a46-da24-4068-9771-f26961efe6d5" providerId="ADAL" clId="{E9AFAC14-0A82-4A4D-AC32-A7C3854D7337}"/>
    <pc:docChg chg="undo custSel addSld delSld modSld sldOrd">
      <pc:chgData name="Skinner, Tina" userId="715c6a46-da24-4068-9771-f26961efe6d5" providerId="ADAL" clId="{E9AFAC14-0A82-4A4D-AC32-A7C3854D7337}" dt="2022-04-22T18:15:43.835" v="1367" actId="20577"/>
      <pc:docMkLst>
        <pc:docMk/>
      </pc:docMkLst>
      <pc:sldChg chg="ord setBg">
        <pc:chgData name="Skinner, Tina" userId="715c6a46-da24-4068-9771-f26961efe6d5" providerId="ADAL" clId="{E9AFAC14-0A82-4A4D-AC32-A7C3854D7337}" dt="2022-04-22T17:31:15.959" v="324"/>
        <pc:sldMkLst>
          <pc:docMk/>
          <pc:sldMk cId="0" sldId="256"/>
        </pc:sldMkLst>
      </pc:sldChg>
      <pc:sldChg chg="modSp mod setBg">
        <pc:chgData name="Skinner, Tina" userId="715c6a46-da24-4068-9771-f26961efe6d5" providerId="ADAL" clId="{E9AFAC14-0A82-4A4D-AC32-A7C3854D7337}" dt="2022-04-22T18:15:43.835" v="1367" actId="20577"/>
        <pc:sldMkLst>
          <pc:docMk/>
          <pc:sldMk cId="0" sldId="257"/>
        </pc:sldMkLst>
        <pc:spChg chg="mod">
          <ac:chgData name="Skinner, Tina" userId="715c6a46-da24-4068-9771-f26961efe6d5" providerId="ADAL" clId="{E9AFAC14-0A82-4A4D-AC32-A7C3854D7337}" dt="2022-04-22T18:15:43.835" v="1367" actId="20577"/>
          <ac:spMkLst>
            <pc:docMk/>
            <pc:sldMk cId="0" sldId="257"/>
            <ac:spMk id="104" creationId="{00000000-0000-0000-0000-000000000000}"/>
          </ac:spMkLst>
        </pc:spChg>
      </pc:sldChg>
      <pc:sldChg chg="modSp mod setBg">
        <pc:chgData name="Skinner, Tina" userId="715c6a46-da24-4068-9771-f26961efe6d5" providerId="ADAL" clId="{E9AFAC14-0A82-4A4D-AC32-A7C3854D7337}" dt="2022-04-22T18:14:59.053" v="1358" actId="20577"/>
        <pc:sldMkLst>
          <pc:docMk/>
          <pc:sldMk cId="0" sldId="258"/>
        </pc:sldMkLst>
        <pc:spChg chg="mod">
          <ac:chgData name="Skinner, Tina" userId="715c6a46-da24-4068-9771-f26961efe6d5" providerId="ADAL" clId="{E9AFAC14-0A82-4A4D-AC32-A7C3854D7337}" dt="2022-04-22T18:14:29.200" v="1338" actId="20577"/>
          <ac:spMkLst>
            <pc:docMk/>
            <pc:sldMk cId="0" sldId="258"/>
            <ac:spMk id="109" creationId="{00000000-0000-0000-0000-000000000000}"/>
          </ac:spMkLst>
        </pc:spChg>
        <pc:spChg chg="mod">
          <ac:chgData name="Skinner, Tina" userId="715c6a46-da24-4068-9771-f26961efe6d5" providerId="ADAL" clId="{E9AFAC14-0A82-4A4D-AC32-A7C3854D7337}" dt="2022-04-22T18:14:59.053" v="1358" actId="20577"/>
          <ac:spMkLst>
            <pc:docMk/>
            <pc:sldMk cId="0" sldId="258"/>
            <ac:spMk id="110" creationId="{00000000-0000-0000-0000-000000000000}"/>
          </ac:spMkLst>
        </pc:spChg>
      </pc:sldChg>
      <pc:sldChg chg="setBg modNotes">
        <pc:chgData name="Skinner, Tina" userId="715c6a46-da24-4068-9771-f26961efe6d5" providerId="ADAL" clId="{E9AFAC14-0A82-4A4D-AC32-A7C3854D7337}" dt="2022-04-22T17:31:15.959" v="324"/>
        <pc:sldMkLst>
          <pc:docMk/>
          <pc:sldMk cId="0" sldId="259"/>
        </pc:sldMkLst>
      </pc:sldChg>
      <pc:sldChg chg="setBg modNotes">
        <pc:chgData name="Skinner, Tina" userId="715c6a46-da24-4068-9771-f26961efe6d5" providerId="ADAL" clId="{E9AFAC14-0A82-4A4D-AC32-A7C3854D7337}" dt="2022-04-22T17:32:58.428" v="326"/>
        <pc:sldMkLst>
          <pc:docMk/>
          <pc:sldMk cId="0" sldId="260"/>
        </pc:sldMkLst>
      </pc:sldChg>
      <pc:sldChg chg="modSp mod setBg">
        <pc:chgData name="Skinner, Tina" userId="715c6a46-da24-4068-9771-f26961efe6d5" providerId="ADAL" clId="{E9AFAC14-0A82-4A4D-AC32-A7C3854D7337}" dt="2022-04-22T17:32:58.508" v="327" actId="27636"/>
        <pc:sldMkLst>
          <pc:docMk/>
          <pc:sldMk cId="0" sldId="261"/>
        </pc:sldMkLst>
        <pc:spChg chg="mod">
          <ac:chgData name="Skinner, Tina" userId="715c6a46-da24-4068-9771-f26961efe6d5" providerId="ADAL" clId="{E9AFAC14-0A82-4A4D-AC32-A7C3854D7337}" dt="2022-04-22T17:32:58.508" v="327" actId="27636"/>
          <ac:spMkLst>
            <pc:docMk/>
            <pc:sldMk cId="0" sldId="261"/>
            <ac:spMk id="129" creationId="{00000000-0000-0000-0000-000000000000}"/>
          </ac:spMkLst>
        </pc:spChg>
      </pc:sldChg>
      <pc:sldChg chg="setBg modNotes">
        <pc:chgData name="Skinner, Tina" userId="715c6a46-da24-4068-9771-f26961efe6d5" providerId="ADAL" clId="{E9AFAC14-0A82-4A4D-AC32-A7C3854D7337}" dt="2022-04-22T17:32:58.428" v="326"/>
        <pc:sldMkLst>
          <pc:docMk/>
          <pc:sldMk cId="0" sldId="262"/>
        </pc:sldMkLst>
      </pc:sldChg>
      <pc:sldChg chg="setBg modNotes">
        <pc:chgData name="Skinner, Tina" userId="715c6a46-da24-4068-9771-f26961efe6d5" providerId="ADAL" clId="{E9AFAC14-0A82-4A4D-AC32-A7C3854D7337}" dt="2022-04-22T17:32:58.428" v="326"/>
        <pc:sldMkLst>
          <pc:docMk/>
          <pc:sldMk cId="0" sldId="263"/>
        </pc:sldMkLst>
      </pc:sldChg>
      <pc:sldChg chg="setBg modNotes">
        <pc:chgData name="Skinner, Tina" userId="715c6a46-da24-4068-9771-f26961efe6d5" providerId="ADAL" clId="{E9AFAC14-0A82-4A4D-AC32-A7C3854D7337}" dt="2022-04-22T17:32:58.428" v="326"/>
        <pc:sldMkLst>
          <pc:docMk/>
          <pc:sldMk cId="0" sldId="264"/>
        </pc:sldMkLst>
      </pc:sldChg>
      <pc:sldChg chg="setBg modNotes">
        <pc:chgData name="Skinner, Tina" userId="715c6a46-da24-4068-9771-f26961efe6d5" providerId="ADAL" clId="{E9AFAC14-0A82-4A4D-AC32-A7C3854D7337}" dt="2022-04-22T17:32:58.428" v="326"/>
        <pc:sldMkLst>
          <pc:docMk/>
          <pc:sldMk cId="0" sldId="265"/>
        </pc:sldMkLst>
      </pc:sldChg>
      <pc:sldChg chg="setBg modNotes">
        <pc:chgData name="Skinner, Tina" userId="715c6a46-da24-4068-9771-f26961efe6d5" providerId="ADAL" clId="{E9AFAC14-0A82-4A4D-AC32-A7C3854D7337}" dt="2022-04-22T17:32:58.428" v="326"/>
        <pc:sldMkLst>
          <pc:docMk/>
          <pc:sldMk cId="0" sldId="266"/>
        </pc:sldMkLst>
      </pc:sldChg>
      <pc:sldChg chg="setBg modNotes">
        <pc:chgData name="Skinner, Tina" userId="715c6a46-da24-4068-9771-f26961efe6d5" providerId="ADAL" clId="{E9AFAC14-0A82-4A4D-AC32-A7C3854D7337}" dt="2022-04-22T17:32:58.428" v="326"/>
        <pc:sldMkLst>
          <pc:docMk/>
          <pc:sldMk cId="0" sldId="267"/>
        </pc:sldMkLst>
      </pc:sldChg>
      <pc:sldChg chg="setBg modNotes">
        <pc:chgData name="Skinner, Tina" userId="715c6a46-da24-4068-9771-f26961efe6d5" providerId="ADAL" clId="{E9AFAC14-0A82-4A4D-AC32-A7C3854D7337}" dt="2022-04-22T17:32:58.428" v="326"/>
        <pc:sldMkLst>
          <pc:docMk/>
          <pc:sldMk cId="0" sldId="268"/>
        </pc:sldMkLst>
      </pc:sldChg>
      <pc:sldChg chg="setBg modNotes">
        <pc:chgData name="Skinner, Tina" userId="715c6a46-da24-4068-9771-f26961efe6d5" providerId="ADAL" clId="{E9AFAC14-0A82-4A4D-AC32-A7C3854D7337}" dt="2022-04-22T17:32:58.428" v="326"/>
        <pc:sldMkLst>
          <pc:docMk/>
          <pc:sldMk cId="0" sldId="269"/>
        </pc:sldMkLst>
      </pc:sldChg>
      <pc:sldChg chg="setBg modNotes">
        <pc:chgData name="Skinner, Tina" userId="715c6a46-da24-4068-9771-f26961efe6d5" providerId="ADAL" clId="{E9AFAC14-0A82-4A4D-AC32-A7C3854D7337}" dt="2022-04-22T17:32:58.428" v="326"/>
        <pc:sldMkLst>
          <pc:docMk/>
          <pc:sldMk cId="0" sldId="270"/>
        </pc:sldMkLst>
      </pc:sldChg>
      <pc:sldChg chg="modSp mod setBg">
        <pc:chgData name="Skinner, Tina" userId="715c6a46-da24-4068-9771-f26961efe6d5" providerId="ADAL" clId="{E9AFAC14-0A82-4A4D-AC32-A7C3854D7337}" dt="2022-04-22T17:32:58.428" v="326"/>
        <pc:sldMkLst>
          <pc:docMk/>
          <pc:sldMk cId="0" sldId="271"/>
        </pc:sldMkLst>
        <pc:spChg chg="mod">
          <ac:chgData name="Skinner, Tina" userId="715c6a46-da24-4068-9771-f26961efe6d5" providerId="ADAL" clId="{E9AFAC14-0A82-4A4D-AC32-A7C3854D7337}" dt="2022-04-22T17:06:53.471" v="1" actId="27636"/>
          <ac:spMkLst>
            <pc:docMk/>
            <pc:sldMk cId="0" sldId="271"/>
            <ac:spMk id="205" creationId="{00000000-0000-0000-0000-000000000000}"/>
          </ac:spMkLst>
        </pc:spChg>
      </pc:sldChg>
      <pc:sldChg chg="modSp mod setBg">
        <pc:chgData name="Skinner, Tina" userId="715c6a46-da24-4068-9771-f26961efe6d5" providerId="ADAL" clId="{E9AFAC14-0A82-4A4D-AC32-A7C3854D7337}" dt="2022-04-22T17:32:58.428" v="326"/>
        <pc:sldMkLst>
          <pc:docMk/>
          <pc:sldMk cId="0" sldId="272"/>
        </pc:sldMkLst>
        <pc:spChg chg="mod">
          <ac:chgData name="Skinner, Tina" userId="715c6a46-da24-4068-9771-f26961efe6d5" providerId="ADAL" clId="{E9AFAC14-0A82-4A4D-AC32-A7C3854D7337}" dt="2022-04-22T17:06:53.493" v="3" actId="27636"/>
          <ac:spMkLst>
            <pc:docMk/>
            <pc:sldMk cId="0" sldId="272"/>
            <ac:spMk id="211" creationId="{00000000-0000-0000-0000-000000000000}"/>
          </ac:spMkLst>
        </pc:spChg>
        <pc:spChg chg="mod">
          <ac:chgData name="Skinner, Tina" userId="715c6a46-da24-4068-9771-f26961efe6d5" providerId="ADAL" clId="{E9AFAC14-0A82-4A4D-AC32-A7C3854D7337}" dt="2022-04-22T17:06:53.485" v="2" actId="27636"/>
          <ac:spMkLst>
            <pc:docMk/>
            <pc:sldMk cId="0" sldId="272"/>
            <ac:spMk id="212" creationId="{00000000-0000-0000-0000-000000000000}"/>
          </ac:spMkLst>
        </pc:spChg>
      </pc:sldChg>
      <pc:sldChg chg="setBg modNotes">
        <pc:chgData name="Skinner, Tina" userId="715c6a46-da24-4068-9771-f26961efe6d5" providerId="ADAL" clId="{E9AFAC14-0A82-4A4D-AC32-A7C3854D7337}" dt="2022-04-22T17:32:58.428" v="326"/>
        <pc:sldMkLst>
          <pc:docMk/>
          <pc:sldMk cId="0" sldId="273"/>
        </pc:sldMkLst>
      </pc:sldChg>
      <pc:sldChg chg="setBg modNotes">
        <pc:chgData name="Skinner, Tina" userId="715c6a46-da24-4068-9771-f26961efe6d5" providerId="ADAL" clId="{E9AFAC14-0A82-4A4D-AC32-A7C3854D7337}" dt="2022-04-22T17:32:58.428" v="326"/>
        <pc:sldMkLst>
          <pc:docMk/>
          <pc:sldMk cId="0" sldId="274"/>
        </pc:sldMkLst>
      </pc:sldChg>
      <pc:sldChg chg="setBg modNotes">
        <pc:chgData name="Skinner, Tina" userId="715c6a46-da24-4068-9771-f26961efe6d5" providerId="ADAL" clId="{E9AFAC14-0A82-4A4D-AC32-A7C3854D7337}" dt="2022-04-22T17:32:58.428" v="326"/>
        <pc:sldMkLst>
          <pc:docMk/>
          <pc:sldMk cId="0" sldId="275"/>
        </pc:sldMkLst>
      </pc:sldChg>
      <pc:sldChg chg="setBg modNotes">
        <pc:chgData name="Skinner, Tina" userId="715c6a46-da24-4068-9771-f26961efe6d5" providerId="ADAL" clId="{E9AFAC14-0A82-4A4D-AC32-A7C3854D7337}" dt="2022-04-22T17:32:58.428" v="326"/>
        <pc:sldMkLst>
          <pc:docMk/>
          <pc:sldMk cId="0" sldId="276"/>
        </pc:sldMkLst>
      </pc:sldChg>
      <pc:sldChg chg="setBg modNotes">
        <pc:chgData name="Skinner, Tina" userId="715c6a46-da24-4068-9771-f26961efe6d5" providerId="ADAL" clId="{E9AFAC14-0A82-4A4D-AC32-A7C3854D7337}" dt="2022-04-22T17:32:58.428" v="326"/>
        <pc:sldMkLst>
          <pc:docMk/>
          <pc:sldMk cId="0" sldId="277"/>
        </pc:sldMkLst>
      </pc:sldChg>
      <pc:sldChg chg="setBg modNotes">
        <pc:chgData name="Skinner, Tina" userId="715c6a46-da24-4068-9771-f26961efe6d5" providerId="ADAL" clId="{E9AFAC14-0A82-4A4D-AC32-A7C3854D7337}" dt="2022-04-22T17:32:58.428" v="326"/>
        <pc:sldMkLst>
          <pc:docMk/>
          <pc:sldMk cId="0" sldId="278"/>
        </pc:sldMkLst>
      </pc:sldChg>
      <pc:sldChg chg="setBg modNotes">
        <pc:chgData name="Skinner, Tina" userId="715c6a46-da24-4068-9771-f26961efe6d5" providerId="ADAL" clId="{E9AFAC14-0A82-4A4D-AC32-A7C3854D7337}" dt="2022-04-22T17:32:58.428" v="326"/>
        <pc:sldMkLst>
          <pc:docMk/>
          <pc:sldMk cId="0" sldId="279"/>
        </pc:sldMkLst>
      </pc:sldChg>
      <pc:sldChg chg="setBg modNotes">
        <pc:chgData name="Skinner, Tina" userId="715c6a46-da24-4068-9771-f26961efe6d5" providerId="ADAL" clId="{E9AFAC14-0A82-4A4D-AC32-A7C3854D7337}" dt="2022-04-22T17:32:58.428" v="326"/>
        <pc:sldMkLst>
          <pc:docMk/>
          <pc:sldMk cId="0" sldId="280"/>
        </pc:sldMkLst>
      </pc:sldChg>
      <pc:sldChg chg="setBg modNotes">
        <pc:chgData name="Skinner, Tina" userId="715c6a46-da24-4068-9771-f26961efe6d5" providerId="ADAL" clId="{E9AFAC14-0A82-4A4D-AC32-A7C3854D7337}" dt="2022-04-22T17:32:58.428" v="326"/>
        <pc:sldMkLst>
          <pc:docMk/>
          <pc:sldMk cId="0" sldId="281"/>
        </pc:sldMkLst>
      </pc:sldChg>
      <pc:sldChg chg="setBg modNotes">
        <pc:chgData name="Skinner, Tina" userId="715c6a46-da24-4068-9771-f26961efe6d5" providerId="ADAL" clId="{E9AFAC14-0A82-4A4D-AC32-A7C3854D7337}" dt="2022-04-22T17:32:58.428" v="326"/>
        <pc:sldMkLst>
          <pc:docMk/>
          <pc:sldMk cId="0" sldId="282"/>
        </pc:sldMkLst>
      </pc:sldChg>
      <pc:sldChg chg="setBg modNotes">
        <pc:chgData name="Skinner, Tina" userId="715c6a46-da24-4068-9771-f26961efe6d5" providerId="ADAL" clId="{E9AFAC14-0A82-4A4D-AC32-A7C3854D7337}" dt="2022-04-22T17:32:58.428" v="326"/>
        <pc:sldMkLst>
          <pc:docMk/>
          <pc:sldMk cId="0" sldId="283"/>
        </pc:sldMkLst>
      </pc:sldChg>
      <pc:sldChg chg="setBg modNotes">
        <pc:chgData name="Skinner, Tina" userId="715c6a46-da24-4068-9771-f26961efe6d5" providerId="ADAL" clId="{E9AFAC14-0A82-4A4D-AC32-A7C3854D7337}" dt="2022-04-22T17:32:58.428" v="326"/>
        <pc:sldMkLst>
          <pc:docMk/>
          <pc:sldMk cId="0" sldId="284"/>
        </pc:sldMkLst>
      </pc:sldChg>
      <pc:sldChg chg="setBg modNotes">
        <pc:chgData name="Skinner, Tina" userId="715c6a46-da24-4068-9771-f26961efe6d5" providerId="ADAL" clId="{E9AFAC14-0A82-4A4D-AC32-A7C3854D7337}" dt="2022-04-22T17:32:58.428" v="326"/>
        <pc:sldMkLst>
          <pc:docMk/>
          <pc:sldMk cId="0" sldId="285"/>
        </pc:sldMkLst>
      </pc:sldChg>
      <pc:sldChg chg="setBg modNotes">
        <pc:chgData name="Skinner, Tina" userId="715c6a46-da24-4068-9771-f26961efe6d5" providerId="ADAL" clId="{E9AFAC14-0A82-4A4D-AC32-A7C3854D7337}" dt="2022-04-22T17:32:58.428" v="326"/>
        <pc:sldMkLst>
          <pc:docMk/>
          <pc:sldMk cId="0" sldId="286"/>
        </pc:sldMkLst>
      </pc:sldChg>
      <pc:sldChg chg="setBg modNotes">
        <pc:chgData name="Skinner, Tina" userId="715c6a46-da24-4068-9771-f26961efe6d5" providerId="ADAL" clId="{E9AFAC14-0A82-4A4D-AC32-A7C3854D7337}" dt="2022-04-22T17:32:58.428" v="326"/>
        <pc:sldMkLst>
          <pc:docMk/>
          <pc:sldMk cId="0" sldId="287"/>
        </pc:sldMkLst>
      </pc:sldChg>
      <pc:sldChg chg="setBg modNotes">
        <pc:chgData name="Skinner, Tina" userId="715c6a46-da24-4068-9771-f26961efe6d5" providerId="ADAL" clId="{E9AFAC14-0A82-4A4D-AC32-A7C3854D7337}" dt="2022-04-22T17:32:58.428" v="326"/>
        <pc:sldMkLst>
          <pc:docMk/>
          <pc:sldMk cId="0" sldId="288"/>
        </pc:sldMkLst>
      </pc:sldChg>
      <pc:sldChg chg="setBg modNotes">
        <pc:chgData name="Skinner, Tina" userId="715c6a46-da24-4068-9771-f26961efe6d5" providerId="ADAL" clId="{E9AFAC14-0A82-4A4D-AC32-A7C3854D7337}" dt="2022-04-22T17:32:58.428" v="326"/>
        <pc:sldMkLst>
          <pc:docMk/>
          <pc:sldMk cId="0" sldId="289"/>
        </pc:sldMkLst>
      </pc:sldChg>
      <pc:sldChg chg="setBg modNotes">
        <pc:chgData name="Skinner, Tina" userId="715c6a46-da24-4068-9771-f26961efe6d5" providerId="ADAL" clId="{E9AFAC14-0A82-4A4D-AC32-A7C3854D7337}" dt="2022-04-22T17:32:58.428" v="326"/>
        <pc:sldMkLst>
          <pc:docMk/>
          <pc:sldMk cId="0" sldId="290"/>
        </pc:sldMkLst>
      </pc:sldChg>
      <pc:sldChg chg="setBg modNotes">
        <pc:chgData name="Skinner, Tina" userId="715c6a46-da24-4068-9771-f26961efe6d5" providerId="ADAL" clId="{E9AFAC14-0A82-4A4D-AC32-A7C3854D7337}" dt="2022-04-22T17:32:58.428" v="326"/>
        <pc:sldMkLst>
          <pc:docMk/>
          <pc:sldMk cId="0" sldId="291"/>
        </pc:sldMkLst>
      </pc:sldChg>
      <pc:sldChg chg="setBg modNotes">
        <pc:chgData name="Skinner, Tina" userId="715c6a46-da24-4068-9771-f26961efe6d5" providerId="ADAL" clId="{E9AFAC14-0A82-4A4D-AC32-A7C3854D7337}" dt="2022-04-22T17:32:58.428" v="326"/>
        <pc:sldMkLst>
          <pc:docMk/>
          <pc:sldMk cId="0" sldId="292"/>
        </pc:sldMkLst>
      </pc:sldChg>
      <pc:sldChg chg="setBg modNotes">
        <pc:chgData name="Skinner, Tina" userId="715c6a46-da24-4068-9771-f26961efe6d5" providerId="ADAL" clId="{E9AFAC14-0A82-4A4D-AC32-A7C3854D7337}" dt="2022-04-22T17:32:58.428" v="326"/>
        <pc:sldMkLst>
          <pc:docMk/>
          <pc:sldMk cId="0" sldId="293"/>
        </pc:sldMkLst>
      </pc:sldChg>
      <pc:sldChg chg="setBg modNotes">
        <pc:chgData name="Skinner, Tina" userId="715c6a46-da24-4068-9771-f26961efe6d5" providerId="ADAL" clId="{E9AFAC14-0A82-4A4D-AC32-A7C3854D7337}" dt="2022-04-22T17:32:58.428" v="326"/>
        <pc:sldMkLst>
          <pc:docMk/>
          <pc:sldMk cId="0" sldId="294"/>
        </pc:sldMkLst>
      </pc:sldChg>
      <pc:sldChg chg="setBg modNotes">
        <pc:chgData name="Skinner, Tina" userId="715c6a46-da24-4068-9771-f26961efe6d5" providerId="ADAL" clId="{E9AFAC14-0A82-4A4D-AC32-A7C3854D7337}" dt="2022-04-22T17:32:58.428" v="326"/>
        <pc:sldMkLst>
          <pc:docMk/>
          <pc:sldMk cId="0" sldId="295"/>
        </pc:sldMkLst>
      </pc:sldChg>
      <pc:sldChg chg="setBg modNotes">
        <pc:chgData name="Skinner, Tina" userId="715c6a46-da24-4068-9771-f26961efe6d5" providerId="ADAL" clId="{E9AFAC14-0A82-4A4D-AC32-A7C3854D7337}" dt="2022-04-22T17:32:58.428" v="326"/>
        <pc:sldMkLst>
          <pc:docMk/>
          <pc:sldMk cId="0" sldId="296"/>
        </pc:sldMkLst>
      </pc:sldChg>
      <pc:sldChg chg="setBg modNotes">
        <pc:chgData name="Skinner, Tina" userId="715c6a46-da24-4068-9771-f26961efe6d5" providerId="ADAL" clId="{E9AFAC14-0A82-4A4D-AC32-A7C3854D7337}" dt="2022-04-22T17:32:58.428" v="326"/>
        <pc:sldMkLst>
          <pc:docMk/>
          <pc:sldMk cId="0" sldId="297"/>
        </pc:sldMkLst>
      </pc:sldChg>
      <pc:sldChg chg="setBg modNotes">
        <pc:chgData name="Skinner, Tina" userId="715c6a46-da24-4068-9771-f26961efe6d5" providerId="ADAL" clId="{E9AFAC14-0A82-4A4D-AC32-A7C3854D7337}" dt="2022-04-22T17:32:58.428" v="326"/>
        <pc:sldMkLst>
          <pc:docMk/>
          <pc:sldMk cId="0" sldId="298"/>
        </pc:sldMkLst>
      </pc:sldChg>
      <pc:sldChg chg="setBg modNotes">
        <pc:chgData name="Skinner, Tina" userId="715c6a46-da24-4068-9771-f26961efe6d5" providerId="ADAL" clId="{E9AFAC14-0A82-4A4D-AC32-A7C3854D7337}" dt="2022-04-22T17:32:58.428" v="326"/>
        <pc:sldMkLst>
          <pc:docMk/>
          <pc:sldMk cId="0" sldId="299"/>
        </pc:sldMkLst>
      </pc:sldChg>
      <pc:sldChg chg="setBg modNotes">
        <pc:chgData name="Skinner, Tina" userId="715c6a46-da24-4068-9771-f26961efe6d5" providerId="ADAL" clId="{E9AFAC14-0A82-4A4D-AC32-A7C3854D7337}" dt="2022-04-22T17:32:58.428" v="326"/>
        <pc:sldMkLst>
          <pc:docMk/>
          <pc:sldMk cId="0" sldId="300"/>
        </pc:sldMkLst>
      </pc:sldChg>
      <pc:sldChg chg="setBg modNotes">
        <pc:chgData name="Skinner, Tina" userId="715c6a46-da24-4068-9771-f26961efe6d5" providerId="ADAL" clId="{E9AFAC14-0A82-4A4D-AC32-A7C3854D7337}" dt="2022-04-22T17:32:58.428" v="326"/>
        <pc:sldMkLst>
          <pc:docMk/>
          <pc:sldMk cId="0" sldId="301"/>
        </pc:sldMkLst>
      </pc:sldChg>
      <pc:sldChg chg="setBg modNotes">
        <pc:chgData name="Skinner, Tina" userId="715c6a46-da24-4068-9771-f26961efe6d5" providerId="ADAL" clId="{E9AFAC14-0A82-4A4D-AC32-A7C3854D7337}" dt="2022-04-22T17:32:58.428" v="326"/>
        <pc:sldMkLst>
          <pc:docMk/>
          <pc:sldMk cId="0" sldId="302"/>
        </pc:sldMkLst>
      </pc:sldChg>
      <pc:sldChg chg="addSp delSp modSp mod">
        <pc:chgData name="Skinner, Tina" userId="715c6a46-da24-4068-9771-f26961efe6d5" providerId="ADAL" clId="{E9AFAC14-0A82-4A4D-AC32-A7C3854D7337}" dt="2022-04-22T18:09:12.592" v="1219" actId="21"/>
        <pc:sldMkLst>
          <pc:docMk/>
          <pc:sldMk cId="0" sldId="303"/>
        </pc:sldMkLst>
        <pc:spChg chg="add del mod">
          <ac:chgData name="Skinner, Tina" userId="715c6a46-da24-4068-9771-f26961efe6d5" providerId="ADAL" clId="{E9AFAC14-0A82-4A4D-AC32-A7C3854D7337}" dt="2022-04-22T18:09:12.592" v="1219" actId="21"/>
          <ac:spMkLst>
            <pc:docMk/>
            <pc:sldMk cId="0" sldId="303"/>
            <ac:spMk id="3" creationId="{3F2EB506-CEB0-41F8-BA4A-7B47E4001589}"/>
          </ac:spMkLst>
        </pc:spChg>
        <pc:spChg chg="del mod">
          <ac:chgData name="Skinner, Tina" userId="715c6a46-da24-4068-9771-f26961efe6d5" providerId="ADAL" clId="{E9AFAC14-0A82-4A4D-AC32-A7C3854D7337}" dt="2022-04-22T18:09:08.860" v="1218" actId="21"/>
          <ac:spMkLst>
            <pc:docMk/>
            <pc:sldMk cId="0" sldId="303"/>
            <ac:spMk id="463" creationId="{00000000-0000-0000-0000-000000000000}"/>
          </ac:spMkLst>
        </pc:spChg>
        <pc:spChg chg="mod">
          <ac:chgData name="Skinner, Tina" userId="715c6a46-da24-4068-9771-f26961efe6d5" providerId="ADAL" clId="{E9AFAC14-0A82-4A4D-AC32-A7C3854D7337}" dt="2022-04-22T18:08:58.394" v="1216" actId="1076"/>
          <ac:spMkLst>
            <pc:docMk/>
            <pc:sldMk cId="0" sldId="303"/>
            <ac:spMk id="464" creationId="{00000000-0000-0000-0000-000000000000}"/>
          </ac:spMkLst>
        </pc:spChg>
      </pc:sldChg>
      <pc:sldChg chg="modSp mod setBg">
        <pc:chgData name="Skinner, Tina" userId="715c6a46-da24-4068-9771-f26961efe6d5" providerId="ADAL" clId="{E9AFAC14-0A82-4A4D-AC32-A7C3854D7337}" dt="2022-04-22T17:21:23.128" v="259"/>
        <pc:sldMkLst>
          <pc:docMk/>
          <pc:sldMk cId="4260854385" sldId="304"/>
        </pc:sldMkLst>
        <pc:spChg chg="mod">
          <ac:chgData name="Skinner, Tina" userId="715c6a46-da24-4068-9771-f26961efe6d5" providerId="ADAL" clId="{E9AFAC14-0A82-4A4D-AC32-A7C3854D7337}" dt="2022-04-22T17:08:25.204" v="23" actId="20577"/>
          <ac:spMkLst>
            <pc:docMk/>
            <pc:sldMk cId="4260854385" sldId="304"/>
            <ac:spMk id="3" creationId="{00000000-0000-0000-0000-000000000000}"/>
          </ac:spMkLst>
        </pc:spChg>
        <pc:picChg chg="mod">
          <ac:chgData name="Skinner, Tina" userId="715c6a46-da24-4068-9771-f26961efe6d5" providerId="ADAL" clId="{E9AFAC14-0A82-4A4D-AC32-A7C3854D7337}" dt="2022-04-22T17:08:32.781" v="24" actId="1076"/>
          <ac:picMkLst>
            <pc:docMk/>
            <pc:sldMk cId="4260854385" sldId="304"/>
            <ac:picMk id="14340" creationId="{00000000-0000-0000-0000-000000000000}"/>
          </ac:picMkLst>
        </pc:picChg>
      </pc:sldChg>
      <pc:sldChg chg="setBg">
        <pc:chgData name="Skinner, Tina" userId="715c6a46-da24-4068-9771-f26961efe6d5" providerId="ADAL" clId="{E9AFAC14-0A82-4A4D-AC32-A7C3854D7337}" dt="2022-04-22T17:21:23.128" v="259"/>
        <pc:sldMkLst>
          <pc:docMk/>
          <pc:sldMk cId="4099057993" sldId="305"/>
        </pc:sldMkLst>
      </pc:sldChg>
      <pc:sldChg chg="setBg">
        <pc:chgData name="Skinner, Tina" userId="715c6a46-da24-4068-9771-f26961efe6d5" providerId="ADAL" clId="{E9AFAC14-0A82-4A4D-AC32-A7C3854D7337}" dt="2022-04-22T17:21:23.128" v="259"/>
        <pc:sldMkLst>
          <pc:docMk/>
          <pc:sldMk cId="2401486421" sldId="306"/>
        </pc:sldMkLst>
      </pc:sldChg>
      <pc:sldChg chg="setBg">
        <pc:chgData name="Skinner, Tina" userId="715c6a46-da24-4068-9771-f26961efe6d5" providerId="ADAL" clId="{E9AFAC14-0A82-4A4D-AC32-A7C3854D7337}" dt="2022-04-22T17:21:23.128" v="259"/>
        <pc:sldMkLst>
          <pc:docMk/>
          <pc:sldMk cId="3656518193" sldId="307"/>
        </pc:sldMkLst>
      </pc:sldChg>
      <pc:sldChg chg="modSp mod setBg">
        <pc:chgData name="Skinner, Tina" userId="715c6a46-da24-4068-9771-f26961efe6d5" providerId="ADAL" clId="{E9AFAC14-0A82-4A4D-AC32-A7C3854D7337}" dt="2022-04-22T17:21:23.128" v="259"/>
        <pc:sldMkLst>
          <pc:docMk/>
          <pc:sldMk cId="497741355" sldId="308"/>
        </pc:sldMkLst>
        <pc:spChg chg="mod">
          <ac:chgData name="Skinner, Tina" userId="715c6a46-da24-4068-9771-f26961efe6d5" providerId="ADAL" clId="{E9AFAC14-0A82-4A4D-AC32-A7C3854D7337}" dt="2022-04-22T17:08:58.195" v="25" actId="20577"/>
          <ac:spMkLst>
            <pc:docMk/>
            <pc:sldMk cId="497741355" sldId="308"/>
            <ac:spMk id="3" creationId="{00000000-0000-0000-0000-000000000000}"/>
          </ac:spMkLst>
        </pc:spChg>
      </pc:sldChg>
      <pc:sldChg chg="modSp del mod">
        <pc:chgData name="Skinner, Tina" userId="715c6a46-da24-4068-9771-f26961efe6d5" providerId="ADAL" clId="{E9AFAC14-0A82-4A4D-AC32-A7C3854D7337}" dt="2022-04-22T17:09:10.514" v="26" actId="2696"/>
        <pc:sldMkLst>
          <pc:docMk/>
          <pc:sldMk cId="1792631322" sldId="309"/>
        </pc:sldMkLst>
        <pc:spChg chg="mod">
          <ac:chgData name="Skinner, Tina" userId="715c6a46-da24-4068-9771-f26961efe6d5" providerId="ADAL" clId="{E9AFAC14-0A82-4A4D-AC32-A7C3854D7337}" dt="2022-04-22T17:07:48.342" v="4" actId="27636"/>
          <ac:spMkLst>
            <pc:docMk/>
            <pc:sldMk cId="1792631322" sldId="309"/>
            <ac:spMk id="3" creationId="{00000000-0000-0000-0000-000000000000}"/>
          </ac:spMkLst>
        </pc:spChg>
      </pc:sldChg>
      <pc:sldChg chg="modSp del mod">
        <pc:chgData name="Skinner, Tina" userId="715c6a46-da24-4068-9771-f26961efe6d5" providerId="ADAL" clId="{E9AFAC14-0A82-4A4D-AC32-A7C3854D7337}" dt="2022-04-22T17:09:17.404" v="27" actId="2696"/>
        <pc:sldMkLst>
          <pc:docMk/>
          <pc:sldMk cId="3843029339" sldId="310"/>
        </pc:sldMkLst>
        <pc:spChg chg="mod">
          <ac:chgData name="Skinner, Tina" userId="715c6a46-da24-4068-9771-f26961efe6d5" providerId="ADAL" clId="{E9AFAC14-0A82-4A4D-AC32-A7C3854D7337}" dt="2022-04-22T17:07:48.352" v="5" actId="27636"/>
          <ac:spMkLst>
            <pc:docMk/>
            <pc:sldMk cId="3843029339" sldId="310"/>
            <ac:spMk id="3" creationId="{00000000-0000-0000-0000-000000000000}"/>
          </ac:spMkLst>
        </pc:spChg>
      </pc:sldChg>
      <pc:sldChg chg="del">
        <pc:chgData name="Skinner, Tina" userId="715c6a46-da24-4068-9771-f26961efe6d5" providerId="ADAL" clId="{E9AFAC14-0A82-4A4D-AC32-A7C3854D7337}" dt="2022-04-22T17:09:26.798" v="28" actId="2696"/>
        <pc:sldMkLst>
          <pc:docMk/>
          <pc:sldMk cId="3834085824" sldId="311"/>
        </pc:sldMkLst>
      </pc:sldChg>
      <pc:sldChg chg="modSp mod setBg">
        <pc:chgData name="Skinner, Tina" userId="715c6a46-da24-4068-9771-f26961efe6d5" providerId="ADAL" clId="{E9AFAC14-0A82-4A4D-AC32-A7C3854D7337}" dt="2022-04-22T17:21:23.128" v="259"/>
        <pc:sldMkLst>
          <pc:docMk/>
          <pc:sldMk cId="2154591064" sldId="312"/>
        </pc:sldMkLst>
        <pc:spChg chg="mod">
          <ac:chgData name="Skinner, Tina" userId="715c6a46-da24-4068-9771-f26961efe6d5" providerId="ADAL" clId="{E9AFAC14-0A82-4A4D-AC32-A7C3854D7337}" dt="2022-04-22T17:10:15.299" v="77" actId="20577"/>
          <ac:spMkLst>
            <pc:docMk/>
            <pc:sldMk cId="2154591064" sldId="312"/>
            <ac:spMk id="3" creationId="{00000000-0000-0000-0000-000000000000}"/>
          </ac:spMkLst>
        </pc:spChg>
      </pc:sldChg>
      <pc:sldChg chg="modSp mod setBg">
        <pc:chgData name="Skinner, Tina" userId="715c6a46-da24-4068-9771-f26961efe6d5" providerId="ADAL" clId="{E9AFAC14-0A82-4A4D-AC32-A7C3854D7337}" dt="2022-04-22T17:21:23.128" v="259"/>
        <pc:sldMkLst>
          <pc:docMk/>
          <pc:sldMk cId="620284528" sldId="313"/>
        </pc:sldMkLst>
        <pc:spChg chg="mod">
          <ac:chgData name="Skinner, Tina" userId="715c6a46-da24-4068-9771-f26961efe6d5" providerId="ADAL" clId="{E9AFAC14-0A82-4A4D-AC32-A7C3854D7337}" dt="2022-04-22T17:07:48.369" v="6" actId="27636"/>
          <ac:spMkLst>
            <pc:docMk/>
            <pc:sldMk cId="620284528" sldId="313"/>
            <ac:spMk id="3" creationId="{00000000-0000-0000-0000-000000000000}"/>
          </ac:spMkLst>
        </pc:spChg>
      </pc:sldChg>
      <pc:sldChg chg="setBg">
        <pc:chgData name="Skinner, Tina" userId="715c6a46-da24-4068-9771-f26961efe6d5" providerId="ADAL" clId="{E9AFAC14-0A82-4A4D-AC32-A7C3854D7337}" dt="2022-04-22T17:21:23.128" v="259"/>
        <pc:sldMkLst>
          <pc:docMk/>
          <pc:sldMk cId="3746873637" sldId="314"/>
        </pc:sldMkLst>
      </pc:sldChg>
      <pc:sldChg chg="setBg">
        <pc:chgData name="Skinner, Tina" userId="715c6a46-da24-4068-9771-f26961efe6d5" providerId="ADAL" clId="{E9AFAC14-0A82-4A4D-AC32-A7C3854D7337}" dt="2022-04-22T17:21:23.128" v="259"/>
        <pc:sldMkLst>
          <pc:docMk/>
          <pc:sldMk cId="2284992092" sldId="315"/>
        </pc:sldMkLst>
      </pc:sldChg>
      <pc:sldChg chg="setBg">
        <pc:chgData name="Skinner, Tina" userId="715c6a46-da24-4068-9771-f26961efe6d5" providerId="ADAL" clId="{E9AFAC14-0A82-4A4D-AC32-A7C3854D7337}" dt="2022-04-22T17:21:23.128" v="259"/>
        <pc:sldMkLst>
          <pc:docMk/>
          <pc:sldMk cId="1476516554" sldId="317"/>
        </pc:sldMkLst>
      </pc:sldChg>
      <pc:sldChg chg="setBg">
        <pc:chgData name="Skinner, Tina" userId="715c6a46-da24-4068-9771-f26961efe6d5" providerId="ADAL" clId="{E9AFAC14-0A82-4A4D-AC32-A7C3854D7337}" dt="2022-04-22T17:21:23.128" v="259"/>
        <pc:sldMkLst>
          <pc:docMk/>
          <pc:sldMk cId="462119537" sldId="318"/>
        </pc:sldMkLst>
      </pc:sldChg>
      <pc:sldChg chg="setBg">
        <pc:chgData name="Skinner, Tina" userId="715c6a46-da24-4068-9771-f26961efe6d5" providerId="ADAL" clId="{E9AFAC14-0A82-4A4D-AC32-A7C3854D7337}" dt="2022-04-22T17:21:23.128" v="259"/>
        <pc:sldMkLst>
          <pc:docMk/>
          <pc:sldMk cId="946519255" sldId="319"/>
        </pc:sldMkLst>
      </pc:sldChg>
      <pc:sldChg chg="modSp mod setBg">
        <pc:chgData name="Skinner, Tina" userId="715c6a46-da24-4068-9771-f26961efe6d5" providerId="ADAL" clId="{E9AFAC14-0A82-4A4D-AC32-A7C3854D7337}" dt="2022-04-22T17:21:23.128" v="259"/>
        <pc:sldMkLst>
          <pc:docMk/>
          <pc:sldMk cId="3062372729" sldId="320"/>
        </pc:sldMkLst>
        <pc:spChg chg="mod">
          <ac:chgData name="Skinner, Tina" userId="715c6a46-da24-4068-9771-f26961efe6d5" providerId="ADAL" clId="{E9AFAC14-0A82-4A4D-AC32-A7C3854D7337}" dt="2022-04-22T17:12:05.626" v="129" actId="20577"/>
          <ac:spMkLst>
            <pc:docMk/>
            <pc:sldMk cId="3062372729" sldId="320"/>
            <ac:spMk id="3" creationId="{00000000-0000-0000-0000-000000000000}"/>
          </ac:spMkLst>
        </pc:spChg>
      </pc:sldChg>
      <pc:sldChg chg="modSp mod setBg">
        <pc:chgData name="Skinner, Tina" userId="715c6a46-da24-4068-9771-f26961efe6d5" providerId="ADAL" clId="{E9AFAC14-0A82-4A4D-AC32-A7C3854D7337}" dt="2022-04-22T17:21:23.128" v="259"/>
        <pc:sldMkLst>
          <pc:docMk/>
          <pc:sldMk cId="2442740195" sldId="321"/>
        </pc:sldMkLst>
        <pc:spChg chg="mod">
          <ac:chgData name="Skinner, Tina" userId="715c6a46-da24-4068-9771-f26961efe6d5" providerId="ADAL" clId="{E9AFAC14-0A82-4A4D-AC32-A7C3854D7337}" dt="2022-04-22T17:07:48.404" v="7" actId="27636"/>
          <ac:spMkLst>
            <pc:docMk/>
            <pc:sldMk cId="2442740195" sldId="321"/>
            <ac:spMk id="3" creationId="{00000000-0000-0000-0000-000000000000}"/>
          </ac:spMkLst>
        </pc:spChg>
      </pc:sldChg>
      <pc:sldChg chg="modSp mod setBg">
        <pc:chgData name="Skinner, Tina" userId="715c6a46-da24-4068-9771-f26961efe6d5" providerId="ADAL" clId="{E9AFAC14-0A82-4A4D-AC32-A7C3854D7337}" dt="2022-04-22T17:21:23.128" v="259"/>
        <pc:sldMkLst>
          <pc:docMk/>
          <pc:sldMk cId="992816346" sldId="322"/>
        </pc:sldMkLst>
        <pc:spChg chg="mod">
          <ac:chgData name="Skinner, Tina" userId="715c6a46-da24-4068-9771-f26961efe6d5" providerId="ADAL" clId="{E9AFAC14-0A82-4A4D-AC32-A7C3854D7337}" dt="2022-04-22T17:12:34.380" v="142" actId="20577"/>
          <ac:spMkLst>
            <pc:docMk/>
            <pc:sldMk cId="992816346" sldId="322"/>
            <ac:spMk id="3" creationId="{00000000-0000-0000-0000-000000000000}"/>
          </ac:spMkLst>
        </pc:spChg>
      </pc:sldChg>
      <pc:sldChg chg="setBg">
        <pc:chgData name="Skinner, Tina" userId="715c6a46-da24-4068-9771-f26961efe6d5" providerId="ADAL" clId="{E9AFAC14-0A82-4A4D-AC32-A7C3854D7337}" dt="2022-04-22T17:21:23.128" v="259"/>
        <pc:sldMkLst>
          <pc:docMk/>
          <pc:sldMk cId="4181269514" sldId="323"/>
        </pc:sldMkLst>
      </pc:sldChg>
      <pc:sldChg chg="modSp mod setBg">
        <pc:chgData name="Skinner, Tina" userId="715c6a46-da24-4068-9771-f26961efe6d5" providerId="ADAL" clId="{E9AFAC14-0A82-4A4D-AC32-A7C3854D7337}" dt="2022-04-22T17:21:23.128" v="259"/>
        <pc:sldMkLst>
          <pc:docMk/>
          <pc:sldMk cId="1487838148" sldId="324"/>
        </pc:sldMkLst>
        <pc:spChg chg="mod">
          <ac:chgData name="Skinner, Tina" userId="715c6a46-da24-4068-9771-f26961efe6d5" providerId="ADAL" clId="{E9AFAC14-0A82-4A4D-AC32-A7C3854D7337}" dt="2022-04-22T17:14:17.221" v="211" actId="20577"/>
          <ac:spMkLst>
            <pc:docMk/>
            <pc:sldMk cId="1487838148" sldId="324"/>
            <ac:spMk id="3" creationId="{00000000-0000-0000-0000-000000000000}"/>
          </ac:spMkLst>
        </pc:spChg>
      </pc:sldChg>
      <pc:sldChg chg="setBg">
        <pc:chgData name="Skinner, Tina" userId="715c6a46-da24-4068-9771-f26961efe6d5" providerId="ADAL" clId="{E9AFAC14-0A82-4A4D-AC32-A7C3854D7337}" dt="2022-04-22T17:21:23.128" v="259"/>
        <pc:sldMkLst>
          <pc:docMk/>
          <pc:sldMk cId="1421844094" sldId="325"/>
        </pc:sldMkLst>
      </pc:sldChg>
      <pc:sldChg chg="modSp mod setBg">
        <pc:chgData name="Skinner, Tina" userId="715c6a46-da24-4068-9771-f26961efe6d5" providerId="ADAL" clId="{E9AFAC14-0A82-4A4D-AC32-A7C3854D7337}" dt="2022-04-22T17:33:46.201" v="332" actId="20577"/>
        <pc:sldMkLst>
          <pc:docMk/>
          <pc:sldMk cId="91046979" sldId="326"/>
        </pc:sldMkLst>
        <pc:spChg chg="mod">
          <ac:chgData name="Skinner, Tina" userId="715c6a46-da24-4068-9771-f26961efe6d5" providerId="ADAL" clId="{E9AFAC14-0A82-4A4D-AC32-A7C3854D7337}" dt="2022-04-22T17:33:46.201" v="332" actId="20577"/>
          <ac:spMkLst>
            <pc:docMk/>
            <pc:sldMk cId="91046979" sldId="326"/>
            <ac:spMk id="3" creationId="{00000000-0000-0000-0000-000000000000}"/>
          </ac:spMkLst>
        </pc:spChg>
      </pc:sldChg>
      <pc:sldChg chg="setBg">
        <pc:chgData name="Skinner, Tina" userId="715c6a46-da24-4068-9771-f26961efe6d5" providerId="ADAL" clId="{E9AFAC14-0A82-4A4D-AC32-A7C3854D7337}" dt="2022-04-22T17:20:17.791" v="258"/>
        <pc:sldMkLst>
          <pc:docMk/>
          <pc:sldMk cId="2868812309" sldId="327"/>
        </pc:sldMkLst>
      </pc:sldChg>
      <pc:sldChg chg="modSp mod setBg">
        <pc:chgData name="Skinner, Tina" userId="715c6a46-da24-4068-9771-f26961efe6d5" providerId="ADAL" clId="{E9AFAC14-0A82-4A4D-AC32-A7C3854D7337}" dt="2022-04-22T17:46:54.433" v="844" actId="20577"/>
        <pc:sldMkLst>
          <pc:docMk/>
          <pc:sldMk cId="471938766" sldId="328"/>
        </pc:sldMkLst>
        <pc:spChg chg="mod">
          <ac:chgData name="Skinner, Tina" userId="715c6a46-da24-4068-9771-f26961efe6d5" providerId="ADAL" clId="{E9AFAC14-0A82-4A4D-AC32-A7C3854D7337}" dt="2022-04-22T17:46:54.433" v="844" actId="20577"/>
          <ac:spMkLst>
            <pc:docMk/>
            <pc:sldMk cId="471938766" sldId="328"/>
            <ac:spMk id="3" creationId="{00000000-0000-0000-0000-000000000000}"/>
          </ac:spMkLst>
        </pc:spChg>
      </pc:sldChg>
      <pc:sldChg chg="modSp mod setBg">
        <pc:chgData name="Skinner, Tina" userId="715c6a46-da24-4068-9771-f26961efe6d5" providerId="ADAL" clId="{E9AFAC14-0A82-4A4D-AC32-A7C3854D7337}" dt="2022-04-22T17:47:54.702" v="883" actId="20577"/>
        <pc:sldMkLst>
          <pc:docMk/>
          <pc:sldMk cId="2145912488" sldId="329"/>
        </pc:sldMkLst>
        <pc:spChg chg="mod">
          <ac:chgData name="Skinner, Tina" userId="715c6a46-da24-4068-9771-f26961efe6d5" providerId="ADAL" clId="{E9AFAC14-0A82-4A4D-AC32-A7C3854D7337}" dt="2022-04-22T17:47:54.702" v="883" actId="20577"/>
          <ac:spMkLst>
            <pc:docMk/>
            <pc:sldMk cId="2145912488" sldId="329"/>
            <ac:spMk id="3" creationId="{00000000-0000-0000-0000-000000000000}"/>
          </ac:spMkLst>
        </pc:spChg>
      </pc:sldChg>
      <pc:sldChg chg="modSp mod setBg">
        <pc:chgData name="Skinner, Tina" userId="715c6a46-da24-4068-9771-f26961efe6d5" providerId="ADAL" clId="{E9AFAC14-0A82-4A4D-AC32-A7C3854D7337}" dt="2022-04-22T17:48:47.350" v="936" actId="20577"/>
        <pc:sldMkLst>
          <pc:docMk/>
          <pc:sldMk cId="704327204" sldId="331"/>
        </pc:sldMkLst>
        <pc:spChg chg="mod">
          <ac:chgData name="Skinner, Tina" userId="715c6a46-da24-4068-9771-f26961efe6d5" providerId="ADAL" clId="{E9AFAC14-0A82-4A4D-AC32-A7C3854D7337}" dt="2022-04-22T17:48:47.350" v="936" actId="20577"/>
          <ac:spMkLst>
            <pc:docMk/>
            <pc:sldMk cId="704327204" sldId="331"/>
            <ac:spMk id="3" creationId="{00000000-0000-0000-0000-000000000000}"/>
          </ac:spMkLst>
        </pc:spChg>
      </pc:sldChg>
      <pc:sldChg chg="setBg">
        <pc:chgData name="Skinner, Tina" userId="715c6a46-da24-4068-9771-f26961efe6d5" providerId="ADAL" clId="{E9AFAC14-0A82-4A4D-AC32-A7C3854D7337}" dt="2022-04-22T17:20:17.791" v="258"/>
        <pc:sldMkLst>
          <pc:docMk/>
          <pc:sldMk cId="8594840" sldId="332"/>
        </pc:sldMkLst>
      </pc:sldChg>
      <pc:sldChg chg="modSp mod setBg">
        <pc:chgData name="Skinner, Tina" userId="715c6a46-da24-4068-9771-f26961efe6d5" providerId="ADAL" clId="{E9AFAC14-0A82-4A4D-AC32-A7C3854D7337}" dt="2022-04-22T17:20:17.791" v="258"/>
        <pc:sldMkLst>
          <pc:docMk/>
          <pc:sldMk cId="4241215781" sldId="333"/>
        </pc:sldMkLst>
        <pc:spChg chg="mod">
          <ac:chgData name="Skinner, Tina" userId="715c6a46-da24-4068-9771-f26961efe6d5" providerId="ADAL" clId="{E9AFAC14-0A82-4A4D-AC32-A7C3854D7337}" dt="2022-04-22T17:17:35.867" v="254" actId="27636"/>
          <ac:spMkLst>
            <pc:docMk/>
            <pc:sldMk cId="4241215781" sldId="333"/>
            <ac:spMk id="3" creationId="{00000000-0000-0000-0000-000000000000}"/>
          </ac:spMkLst>
        </pc:spChg>
      </pc:sldChg>
      <pc:sldChg chg="modSp mod setBg">
        <pc:chgData name="Skinner, Tina" userId="715c6a46-da24-4068-9771-f26961efe6d5" providerId="ADAL" clId="{E9AFAC14-0A82-4A4D-AC32-A7C3854D7337}" dt="2022-04-22T17:49:48.719" v="948" actId="20577"/>
        <pc:sldMkLst>
          <pc:docMk/>
          <pc:sldMk cId="3652160906" sldId="334"/>
        </pc:sldMkLst>
        <pc:spChg chg="mod">
          <ac:chgData name="Skinner, Tina" userId="715c6a46-da24-4068-9771-f26961efe6d5" providerId="ADAL" clId="{E9AFAC14-0A82-4A4D-AC32-A7C3854D7337}" dt="2022-04-22T17:49:48.719" v="948" actId="20577"/>
          <ac:spMkLst>
            <pc:docMk/>
            <pc:sldMk cId="3652160906" sldId="334"/>
            <ac:spMk id="3" creationId="{00000000-0000-0000-0000-000000000000}"/>
          </ac:spMkLst>
        </pc:spChg>
      </pc:sldChg>
      <pc:sldChg chg="modSp mod setBg">
        <pc:chgData name="Skinner, Tina" userId="715c6a46-da24-4068-9771-f26961efe6d5" providerId="ADAL" clId="{E9AFAC14-0A82-4A4D-AC32-A7C3854D7337}" dt="2022-04-22T17:20:17.791" v="258"/>
        <pc:sldMkLst>
          <pc:docMk/>
          <pc:sldMk cId="64224651" sldId="335"/>
        </pc:sldMkLst>
        <pc:spChg chg="mod">
          <ac:chgData name="Skinner, Tina" userId="715c6a46-da24-4068-9771-f26961efe6d5" providerId="ADAL" clId="{E9AFAC14-0A82-4A4D-AC32-A7C3854D7337}" dt="2022-04-22T17:17:35.881" v="255" actId="27636"/>
          <ac:spMkLst>
            <pc:docMk/>
            <pc:sldMk cId="64224651" sldId="335"/>
            <ac:spMk id="3" creationId="{00000000-0000-0000-0000-000000000000}"/>
          </ac:spMkLst>
        </pc:spChg>
      </pc:sldChg>
      <pc:sldChg chg="modSp mod setBg">
        <pc:chgData name="Skinner, Tina" userId="715c6a46-da24-4068-9771-f26961efe6d5" providerId="ADAL" clId="{E9AFAC14-0A82-4A4D-AC32-A7C3854D7337}" dt="2022-04-22T18:00:08.461" v="973" actId="20577"/>
        <pc:sldMkLst>
          <pc:docMk/>
          <pc:sldMk cId="1871269142" sldId="336"/>
        </pc:sldMkLst>
        <pc:spChg chg="mod">
          <ac:chgData name="Skinner, Tina" userId="715c6a46-da24-4068-9771-f26961efe6d5" providerId="ADAL" clId="{E9AFAC14-0A82-4A4D-AC32-A7C3854D7337}" dt="2022-04-22T18:00:08.461" v="973" actId="20577"/>
          <ac:spMkLst>
            <pc:docMk/>
            <pc:sldMk cId="1871269142" sldId="336"/>
            <ac:spMk id="2" creationId="{00000000-0000-0000-0000-000000000000}"/>
          </ac:spMkLst>
        </pc:spChg>
      </pc:sldChg>
      <pc:sldChg chg="modSp mod setBg">
        <pc:chgData name="Skinner, Tina" userId="715c6a46-da24-4068-9771-f26961efe6d5" providerId="ADAL" clId="{E9AFAC14-0A82-4A4D-AC32-A7C3854D7337}" dt="2022-04-22T17:20:17.791" v="258"/>
        <pc:sldMkLst>
          <pc:docMk/>
          <pc:sldMk cId="1328724278" sldId="337"/>
        </pc:sldMkLst>
        <pc:spChg chg="mod">
          <ac:chgData name="Skinner, Tina" userId="715c6a46-da24-4068-9771-f26961efe6d5" providerId="ADAL" clId="{E9AFAC14-0A82-4A4D-AC32-A7C3854D7337}" dt="2022-04-22T17:17:35.930" v="257" actId="27636"/>
          <ac:spMkLst>
            <pc:docMk/>
            <pc:sldMk cId="1328724278" sldId="337"/>
            <ac:spMk id="3" creationId="{00000000-0000-0000-0000-000000000000}"/>
          </ac:spMkLst>
        </pc:spChg>
      </pc:sldChg>
      <pc:sldChg chg="setBg">
        <pc:chgData name="Skinner, Tina" userId="715c6a46-da24-4068-9771-f26961efe6d5" providerId="ADAL" clId="{E9AFAC14-0A82-4A4D-AC32-A7C3854D7337}" dt="2022-04-22T17:20:17.791" v="258"/>
        <pc:sldMkLst>
          <pc:docMk/>
          <pc:sldMk cId="1095884528" sldId="338"/>
        </pc:sldMkLst>
      </pc:sldChg>
      <pc:sldChg chg="modSp mod setBg">
        <pc:chgData name="Skinner, Tina" userId="715c6a46-da24-4068-9771-f26961efe6d5" providerId="ADAL" clId="{E9AFAC14-0A82-4A4D-AC32-A7C3854D7337}" dt="2022-04-22T18:01:02.901" v="980" actId="20577"/>
        <pc:sldMkLst>
          <pc:docMk/>
          <pc:sldMk cId="971424670" sldId="339"/>
        </pc:sldMkLst>
        <pc:spChg chg="mod">
          <ac:chgData name="Skinner, Tina" userId="715c6a46-da24-4068-9771-f26961efe6d5" providerId="ADAL" clId="{E9AFAC14-0A82-4A4D-AC32-A7C3854D7337}" dt="2022-04-22T18:01:02.901" v="980" actId="20577"/>
          <ac:spMkLst>
            <pc:docMk/>
            <pc:sldMk cId="971424670" sldId="339"/>
            <ac:spMk id="3" creationId="{00000000-0000-0000-0000-000000000000}"/>
          </ac:spMkLst>
        </pc:spChg>
      </pc:sldChg>
      <pc:sldChg chg="setBg">
        <pc:chgData name="Skinner, Tina" userId="715c6a46-da24-4068-9771-f26961efe6d5" providerId="ADAL" clId="{E9AFAC14-0A82-4A4D-AC32-A7C3854D7337}" dt="2022-04-22T17:20:17.791" v="258"/>
        <pc:sldMkLst>
          <pc:docMk/>
          <pc:sldMk cId="3366030114" sldId="340"/>
        </pc:sldMkLst>
      </pc:sldChg>
      <pc:sldChg chg="setBg">
        <pc:chgData name="Skinner, Tina" userId="715c6a46-da24-4068-9771-f26961efe6d5" providerId="ADAL" clId="{E9AFAC14-0A82-4A4D-AC32-A7C3854D7337}" dt="2022-04-22T17:20:17.791" v="258"/>
        <pc:sldMkLst>
          <pc:docMk/>
          <pc:sldMk cId="3235276727" sldId="346"/>
        </pc:sldMkLst>
      </pc:sldChg>
      <pc:sldChg chg="modSp mod setBg">
        <pc:chgData name="Skinner, Tina" userId="715c6a46-da24-4068-9771-f26961efe6d5" providerId="ADAL" clId="{E9AFAC14-0A82-4A4D-AC32-A7C3854D7337}" dt="2022-04-22T18:05:20.597" v="1185" actId="20577"/>
        <pc:sldMkLst>
          <pc:docMk/>
          <pc:sldMk cId="380009760" sldId="347"/>
        </pc:sldMkLst>
        <pc:spChg chg="mod">
          <ac:chgData name="Skinner, Tina" userId="715c6a46-da24-4068-9771-f26961efe6d5" providerId="ADAL" clId="{E9AFAC14-0A82-4A4D-AC32-A7C3854D7337}" dt="2022-04-22T18:05:20.597" v="1185" actId="20577"/>
          <ac:spMkLst>
            <pc:docMk/>
            <pc:sldMk cId="380009760" sldId="347"/>
            <ac:spMk id="3" creationId="{00000000-0000-0000-0000-000000000000}"/>
          </ac:spMkLst>
        </pc:spChg>
      </pc:sldChg>
      <pc:sldChg chg="modSp mod setBg">
        <pc:chgData name="Skinner, Tina" userId="715c6a46-da24-4068-9771-f26961efe6d5" providerId="ADAL" clId="{E9AFAC14-0A82-4A4D-AC32-A7C3854D7337}" dt="2022-04-22T18:02:55.202" v="983" actId="5793"/>
        <pc:sldMkLst>
          <pc:docMk/>
          <pc:sldMk cId="2121298030" sldId="348"/>
        </pc:sldMkLst>
        <pc:spChg chg="mod">
          <ac:chgData name="Skinner, Tina" userId="715c6a46-da24-4068-9771-f26961efe6d5" providerId="ADAL" clId="{E9AFAC14-0A82-4A4D-AC32-A7C3854D7337}" dt="2022-04-22T18:02:55.202" v="983" actId="5793"/>
          <ac:spMkLst>
            <pc:docMk/>
            <pc:sldMk cId="2121298030" sldId="348"/>
            <ac:spMk id="3" creationId="{00000000-0000-0000-0000-000000000000}"/>
          </ac:spMkLst>
        </pc:spChg>
      </pc:sldChg>
      <pc:sldChg chg="modSp mod setBg">
        <pc:chgData name="Skinner, Tina" userId="715c6a46-da24-4068-9771-f26961efe6d5" providerId="ADAL" clId="{E9AFAC14-0A82-4A4D-AC32-A7C3854D7337}" dt="2022-04-22T17:50:37.416" v="967" actId="20577"/>
        <pc:sldMkLst>
          <pc:docMk/>
          <pc:sldMk cId="2013709459" sldId="349"/>
        </pc:sldMkLst>
        <pc:spChg chg="mod">
          <ac:chgData name="Skinner, Tina" userId="715c6a46-da24-4068-9771-f26961efe6d5" providerId="ADAL" clId="{E9AFAC14-0A82-4A4D-AC32-A7C3854D7337}" dt="2022-04-22T17:50:37.416" v="967" actId="20577"/>
          <ac:spMkLst>
            <pc:docMk/>
            <pc:sldMk cId="2013709459" sldId="349"/>
            <ac:spMk id="3" creationId="{00000000-0000-0000-0000-000000000000}"/>
          </ac:spMkLst>
        </pc:spChg>
      </pc:sldChg>
      <pc:sldChg chg="modSp del mod">
        <pc:chgData name="Skinner, Tina" userId="715c6a46-da24-4068-9771-f26961efe6d5" providerId="ADAL" clId="{E9AFAC14-0A82-4A4D-AC32-A7C3854D7337}" dt="2022-04-22T17:16:29.445" v="250" actId="2696"/>
        <pc:sldMkLst>
          <pc:docMk/>
          <pc:sldMk cId="72471378" sldId="350"/>
        </pc:sldMkLst>
        <pc:spChg chg="mod">
          <ac:chgData name="Skinner, Tina" userId="715c6a46-da24-4068-9771-f26961efe6d5" providerId="ADAL" clId="{E9AFAC14-0A82-4A4D-AC32-A7C3854D7337}" dt="2022-04-22T17:16:10.199" v="249" actId="20577"/>
          <ac:spMkLst>
            <pc:docMk/>
            <pc:sldMk cId="72471378" sldId="350"/>
            <ac:spMk id="3" creationId="{00000000-0000-0000-0000-000000000000}"/>
          </ac:spMkLst>
        </pc:spChg>
      </pc:sldChg>
      <pc:sldChg chg="setBg">
        <pc:chgData name="Skinner, Tina" userId="715c6a46-da24-4068-9771-f26961efe6d5" providerId="ADAL" clId="{E9AFAC14-0A82-4A4D-AC32-A7C3854D7337}" dt="2022-04-22T17:21:23.128" v="259"/>
        <pc:sldMkLst>
          <pc:docMk/>
          <pc:sldMk cId="2080609954" sldId="356"/>
        </pc:sldMkLst>
      </pc:sldChg>
      <pc:sldChg chg="addSp delSp modSp mod setBg">
        <pc:chgData name="Skinner, Tina" userId="715c6a46-da24-4068-9771-f26961efe6d5" providerId="ADAL" clId="{E9AFAC14-0A82-4A4D-AC32-A7C3854D7337}" dt="2022-04-22T17:37:10.207" v="338" actId="207"/>
        <pc:sldMkLst>
          <pc:docMk/>
          <pc:sldMk cId="1818589606" sldId="357"/>
        </pc:sldMkLst>
        <pc:spChg chg="mod">
          <ac:chgData name="Skinner, Tina" userId="715c6a46-da24-4068-9771-f26961efe6d5" providerId="ADAL" clId="{E9AFAC14-0A82-4A4D-AC32-A7C3854D7337}" dt="2022-04-22T17:36:58.858" v="337" actId="26606"/>
          <ac:spMkLst>
            <pc:docMk/>
            <pc:sldMk cId="1818589606" sldId="357"/>
            <ac:spMk id="2" creationId="{00000000-0000-0000-0000-000000000000}"/>
          </ac:spMkLst>
        </pc:spChg>
        <pc:spChg chg="mod">
          <ac:chgData name="Skinner, Tina" userId="715c6a46-da24-4068-9771-f26961efe6d5" providerId="ADAL" clId="{E9AFAC14-0A82-4A4D-AC32-A7C3854D7337}" dt="2022-04-22T17:36:58.858" v="337" actId="26606"/>
          <ac:spMkLst>
            <pc:docMk/>
            <pc:sldMk cId="1818589606" sldId="357"/>
            <ac:spMk id="3" creationId="{00000000-0000-0000-0000-000000000000}"/>
          </ac:spMkLst>
        </pc:spChg>
        <pc:spChg chg="add del">
          <ac:chgData name="Skinner, Tina" userId="715c6a46-da24-4068-9771-f26961efe6d5" providerId="ADAL" clId="{E9AFAC14-0A82-4A4D-AC32-A7C3854D7337}" dt="2022-04-22T17:36:58.858" v="337" actId="26606"/>
          <ac:spMkLst>
            <pc:docMk/>
            <pc:sldMk cId="1818589606" sldId="357"/>
            <ac:spMk id="10" creationId="{1A95671B-3CC6-4792-9114-B74FAEA224E6}"/>
          </ac:spMkLst>
        </pc:spChg>
        <pc:picChg chg="del">
          <ac:chgData name="Skinner, Tina" userId="715c6a46-da24-4068-9771-f26961efe6d5" providerId="ADAL" clId="{E9AFAC14-0A82-4A4D-AC32-A7C3854D7337}" dt="2022-04-22T17:34:32.296" v="333" actId="478"/>
          <ac:picMkLst>
            <pc:docMk/>
            <pc:sldMk cId="1818589606" sldId="357"/>
            <ac:picMk id="4" creationId="{00000000-0000-0000-0000-000000000000}"/>
          </ac:picMkLst>
        </pc:picChg>
        <pc:picChg chg="add mod">
          <ac:chgData name="Skinner, Tina" userId="715c6a46-da24-4068-9771-f26961efe6d5" providerId="ADAL" clId="{E9AFAC14-0A82-4A4D-AC32-A7C3854D7337}" dt="2022-04-22T17:37:10.207" v="338" actId="207"/>
          <ac:picMkLst>
            <pc:docMk/>
            <pc:sldMk cId="1818589606" sldId="357"/>
            <ac:picMk id="5" creationId="{8A90DBFE-A356-4F83-BA7E-471BF4A3C5EB}"/>
          </ac:picMkLst>
        </pc:picChg>
      </pc:sldChg>
      <pc:sldChg chg="setBg">
        <pc:chgData name="Skinner, Tina" userId="715c6a46-da24-4068-9771-f26961efe6d5" providerId="ADAL" clId="{E9AFAC14-0A82-4A4D-AC32-A7C3854D7337}" dt="2022-04-22T17:20:17.791" v="258"/>
        <pc:sldMkLst>
          <pc:docMk/>
          <pc:sldMk cId="2713975289" sldId="358"/>
        </pc:sldMkLst>
      </pc:sldChg>
      <pc:sldChg chg="modSp mod setBg">
        <pc:chgData name="Skinner, Tina" userId="715c6a46-da24-4068-9771-f26961efe6d5" providerId="ADAL" clId="{E9AFAC14-0A82-4A4D-AC32-A7C3854D7337}" dt="2022-04-22T17:38:05.026" v="348" actId="20577"/>
        <pc:sldMkLst>
          <pc:docMk/>
          <pc:sldMk cId="119395394" sldId="359"/>
        </pc:sldMkLst>
        <pc:spChg chg="mod">
          <ac:chgData name="Skinner, Tina" userId="715c6a46-da24-4068-9771-f26961efe6d5" providerId="ADAL" clId="{E9AFAC14-0A82-4A4D-AC32-A7C3854D7337}" dt="2022-04-22T17:38:05.026" v="348" actId="20577"/>
          <ac:spMkLst>
            <pc:docMk/>
            <pc:sldMk cId="119395394" sldId="359"/>
            <ac:spMk id="3" creationId="{00000000-0000-0000-0000-000000000000}"/>
          </ac:spMkLst>
        </pc:spChg>
      </pc:sldChg>
      <pc:sldChg chg="setBg">
        <pc:chgData name="Skinner, Tina" userId="715c6a46-da24-4068-9771-f26961efe6d5" providerId="ADAL" clId="{E9AFAC14-0A82-4A4D-AC32-A7C3854D7337}" dt="2022-04-22T17:20:17.791" v="258"/>
        <pc:sldMkLst>
          <pc:docMk/>
          <pc:sldMk cId="4123311782" sldId="360"/>
        </pc:sldMkLst>
      </pc:sldChg>
      <pc:sldChg chg="modSp mod setBg">
        <pc:chgData name="Skinner, Tina" userId="715c6a46-da24-4068-9771-f26961efe6d5" providerId="ADAL" clId="{E9AFAC14-0A82-4A4D-AC32-A7C3854D7337}" dt="2022-04-22T17:20:17.791" v="258"/>
        <pc:sldMkLst>
          <pc:docMk/>
          <pc:sldMk cId="3483299738" sldId="361"/>
        </pc:sldMkLst>
        <pc:spChg chg="mod">
          <ac:chgData name="Skinner, Tina" userId="715c6a46-da24-4068-9771-f26961efe6d5" providerId="ADAL" clId="{E9AFAC14-0A82-4A4D-AC32-A7C3854D7337}" dt="2022-04-22T17:17:35.826" v="252" actId="27636"/>
          <ac:spMkLst>
            <pc:docMk/>
            <pc:sldMk cId="3483299738" sldId="361"/>
            <ac:spMk id="3" creationId="{00000000-0000-0000-0000-000000000000}"/>
          </ac:spMkLst>
        </pc:spChg>
      </pc:sldChg>
      <pc:sldChg chg="modSp mod setBg">
        <pc:chgData name="Skinner, Tina" userId="715c6a46-da24-4068-9771-f26961efe6d5" providerId="ADAL" clId="{E9AFAC14-0A82-4A4D-AC32-A7C3854D7337}" dt="2022-04-22T17:43:25.725" v="699" actId="20577"/>
        <pc:sldMkLst>
          <pc:docMk/>
          <pc:sldMk cId="3708467404" sldId="362"/>
        </pc:sldMkLst>
        <pc:spChg chg="mod">
          <ac:chgData name="Skinner, Tina" userId="715c6a46-da24-4068-9771-f26961efe6d5" providerId="ADAL" clId="{E9AFAC14-0A82-4A4D-AC32-A7C3854D7337}" dt="2022-04-22T17:43:25.725" v="699" actId="20577"/>
          <ac:spMkLst>
            <pc:docMk/>
            <pc:sldMk cId="3708467404" sldId="362"/>
            <ac:spMk id="3" creationId="{00000000-0000-0000-0000-000000000000}"/>
          </ac:spMkLst>
        </pc:spChg>
      </pc:sldChg>
      <pc:sldChg chg="setBg">
        <pc:chgData name="Skinner, Tina" userId="715c6a46-da24-4068-9771-f26961efe6d5" providerId="ADAL" clId="{E9AFAC14-0A82-4A4D-AC32-A7C3854D7337}" dt="2022-04-22T17:20:17.791" v="258"/>
        <pc:sldMkLst>
          <pc:docMk/>
          <pc:sldMk cId="2716236200" sldId="363"/>
        </pc:sldMkLst>
      </pc:sldChg>
      <pc:sldChg chg="modSp mod setBg">
        <pc:chgData name="Skinner, Tina" userId="715c6a46-da24-4068-9771-f26961efe6d5" providerId="ADAL" clId="{E9AFAC14-0A82-4A4D-AC32-A7C3854D7337}" dt="2022-04-22T17:20:17.791" v="258"/>
        <pc:sldMkLst>
          <pc:docMk/>
          <pc:sldMk cId="4264551779" sldId="364"/>
        </pc:sldMkLst>
        <pc:spChg chg="mod">
          <ac:chgData name="Skinner, Tina" userId="715c6a46-da24-4068-9771-f26961efe6d5" providerId="ADAL" clId="{E9AFAC14-0A82-4A4D-AC32-A7C3854D7337}" dt="2022-04-22T17:17:35.899" v="256" actId="27636"/>
          <ac:spMkLst>
            <pc:docMk/>
            <pc:sldMk cId="4264551779" sldId="364"/>
            <ac:spMk id="3" creationId="{00000000-0000-0000-0000-000000000000}"/>
          </ac:spMkLst>
        </pc:spChg>
      </pc:sldChg>
      <pc:sldChg chg="modSp mod setBg">
        <pc:chgData name="Skinner, Tina" userId="715c6a46-da24-4068-9771-f26961efe6d5" providerId="ADAL" clId="{E9AFAC14-0A82-4A4D-AC32-A7C3854D7337}" dt="2022-04-22T17:58:40.235" v="971" actId="27636"/>
        <pc:sldMkLst>
          <pc:docMk/>
          <pc:sldMk cId="3636337073" sldId="365"/>
        </pc:sldMkLst>
        <pc:spChg chg="mod">
          <ac:chgData name="Skinner, Tina" userId="715c6a46-da24-4068-9771-f26961efe6d5" providerId="ADAL" clId="{E9AFAC14-0A82-4A4D-AC32-A7C3854D7337}" dt="2022-04-22T17:58:40.235" v="971" actId="27636"/>
          <ac:spMkLst>
            <pc:docMk/>
            <pc:sldMk cId="3636337073" sldId="365"/>
            <ac:spMk id="4" creationId="{00000000-0000-0000-0000-000000000000}"/>
          </ac:spMkLst>
        </pc:spChg>
      </pc:sldChg>
      <pc:sldChg chg="del setBg">
        <pc:chgData name="Skinner, Tina" userId="715c6a46-da24-4068-9771-f26961efe6d5" providerId="ADAL" clId="{E9AFAC14-0A82-4A4D-AC32-A7C3854D7337}" dt="2022-04-22T17:59:49.575" v="972" actId="2696"/>
        <pc:sldMkLst>
          <pc:docMk/>
          <pc:sldMk cId="1196982848" sldId="366"/>
        </pc:sldMkLst>
      </pc:sldChg>
      <pc:sldChg chg="new del">
        <pc:chgData name="Skinner, Tina" userId="715c6a46-da24-4068-9771-f26961efe6d5" providerId="ADAL" clId="{E9AFAC14-0A82-4A4D-AC32-A7C3854D7337}" dt="2022-04-22T18:08:12.565" v="1187" actId="2696"/>
        <pc:sldMkLst>
          <pc:docMk/>
          <pc:sldMk cId="3309960737" sldId="3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57ab8653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57ab865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57ab8653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57ab8653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0" name="Google Shape;4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4" name="Google Shape;45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a:spLocks noGrp="1"/>
          </p:cNvSpPr>
          <p:nvPr>
            <p:ph type="pic" idx="2"/>
          </p:nvPr>
        </p:nvSpPr>
        <p:spPr>
          <a:xfrm>
            <a:off x="5183188" y="987425"/>
            <a:ext cx="6172200" cy="4873625"/>
          </a:xfrm>
          <a:prstGeom prst="rect">
            <a:avLst/>
          </a:prstGeom>
          <a:noFill/>
          <a:ln>
            <a:noFill/>
          </a:ln>
        </p:spPr>
      </p:sp>
      <p:sp>
        <p:nvSpPr>
          <p:cNvPr id="64" name="Google Shape;64;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
        <p:cNvGrpSpPr/>
        <p:nvPr/>
      </p:nvGrpSpPr>
      <p:grpSpPr>
        <a:xfrm>
          <a:off x="0" y="0"/>
          <a:ext cx="0" cy="0"/>
          <a:chOff x="0" y="0"/>
          <a:chExt cx="0" cy="0"/>
        </a:xfrm>
      </p:grpSpPr>
      <p:sp>
        <p:nvSpPr>
          <p:cNvPr id="6" name="Google Shape;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1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fns.usda.gov/sfsp/handbook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524000" y="799070"/>
            <a:ext cx="9144000" cy="130222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t>Annual SFSP Staff Training</a:t>
            </a:r>
            <a:r>
              <a:rPr lang="en-US"/>
              <a:t> </a:t>
            </a:r>
            <a:endParaRPr/>
          </a:p>
          <a:p>
            <a:pPr marL="0" lvl="0" indent="0" algn="ctr" rtl="0">
              <a:lnSpc>
                <a:spcPct val="90000"/>
              </a:lnSpc>
              <a:spcBef>
                <a:spcPts val="0"/>
              </a:spcBef>
              <a:spcAft>
                <a:spcPts val="0"/>
              </a:spcAft>
              <a:buClr>
                <a:schemeClr val="dk1"/>
              </a:buClr>
              <a:buSzPct val="150000"/>
              <a:buFont typeface="Calibri"/>
              <a:buNone/>
            </a:pPr>
            <a:r>
              <a:rPr lang="en-US" sz="4000" u="sng"/>
              <a:t>Spring 2022</a:t>
            </a:r>
            <a:endParaRPr sz="4000" u="sng"/>
          </a:p>
        </p:txBody>
      </p:sp>
      <p:sp>
        <p:nvSpPr>
          <p:cNvPr id="97" name="Google Shape;97;p1"/>
          <p:cNvSpPr txBox="1">
            <a:spLocks noGrp="1"/>
          </p:cNvSpPr>
          <p:nvPr>
            <p:ph type="subTitle" idx="1"/>
          </p:nvPr>
        </p:nvSpPr>
        <p:spPr>
          <a:xfrm>
            <a:off x="483850" y="2101300"/>
            <a:ext cx="114441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Created as a Resource for Sponsors to Train Staff in </a:t>
            </a:r>
            <a:endParaRPr/>
          </a:p>
          <a:p>
            <a:pPr marL="0" lvl="0" indent="0" algn="ctr" rtl="0">
              <a:lnSpc>
                <a:spcPct val="90000"/>
              </a:lnSpc>
              <a:spcBef>
                <a:spcPts val="0"/>
              </a:spcBef>
              <a:spcAft>
                <a:spcPts val="0"/>
              </a:spcAft>
              <a:buClr>
                <a:schemeClr val="dk1"/>
              </a:buClr>
              <a:buSzPts val="2400"/>
              <a:buNone/>
            </a:pPr>
            <a:r>
              <a:rPr lang="en-US"/>
              <a:t>Program Requirements</a:t>
            </a:r>
            <a:endParaRPr/>
          </a:p>
        </p:txBody>
      </p:sp>
      <p:pic>
        <p:nvPicPr>
          <p:cNvPr id="98" name="Google Shape;98;p1" descr="Image result for summer food service program"/>
          <p:cNvPicPr preferRelativeResize="0"/>
          <p:nvPr/>
        </p:nvPicPr>
        <p:blipFill rotWithShape="1">
          <a:blip r:embed="rId3">
            <a:alphaModFix/>
          </a:blip>
          <a:srcRect/>
          <a:stretch/>
        </p:blipFill>
        <p:spPr>
          <a:xfrm>
            <a:off x="3875875" y="2966200"/>
            <a:ext cx="4707151" cy="3714099"/>
          </a:xfrm>
          <a:prstGeom prst="rect">
            <a:avLst/>
          </a:prstGeom>
          <a:noFill/>
          <a:ln>
            <a:noFill/>
          </a:ln>
          <a:effectLst>
            <a:outerShdw blurRad="57150" dist="19050" dir="5400000" algn="b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a:t>
            </a:r>
            <a:endParaRPr/>
          </a:p>
        </p:txBody>
      </p:sp>
      <p:sp>
        <p:nvSpPr>
          <p:cNvPr id="161" name="Google Shape;161;p8"/>
          <p:cNvSpPr/>
          <p:nvPr/>
        </p:nvSpPr>
        <p:spPr>
          <a:xfrm>
            <a:off x="990600" y="1543050"/>
            <a:ext cx="10515600" cy="2019300"/>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8"/>
          <p:cNvSpPr txBox="1"/>
          <p:nvPr/>
        </p:nvSpPr>
        <p:spPr>
          <a:xfrm>
            <a:off x="1295400" y="1690688"/>
            <a:ext cx="99060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Program Adult- </a:t>
            </a:r>
            <a:r>
              <a:rPr lang="en-US" sz="2800" b="0" i="0" u="none" strike="noStrike" cap="none">
                <a:solidFill>
                  <a:schemeClr val="dk1"/>
                </a:solidFill>
                <a:latin typeface="Calibri"/>
                <a:ea typeface="Calibri"/>
                <a:cs typeface="Calibri"/>
                <a:sym typeface="Calibri"/>
              </a:rPr>
              <a:t>An employee or volunteer who has a job duty specific to SFSP.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For example, a monitor watching to ensure children stay on site, kitchen staff, meal counters, custodians </a:t>
            </a:r>
            <a:r>
              <a:rPr lang="en-US" sz="2400">
                <a:solidFill>
                  <a:schemeClr val="dk1"/>
                </a:solidFill>
                <a:latin typeface="Calibri"/>
                <a:ea typeface="Calibri"/>
                <a:cs typeface="Calibri"/>
                <a:sym typeface="Calibri"/>
              </a:rPr>
              <a:t>assigned with program related duties</a:t>
            </a:r>
            <a:r>
              <a:rPr lang="en-US" sz="2400" b="0"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8"/>
          <p:cNvSpPr/>
          <p:nvPr/>
        </p:nvSpPr>
        <p:spPr>
          <a:xfrm>
            <a:off x="990600" y="3785392"/>
            <a:ext cx="10515600" cy="2516188"/>
          </a:xfrm>
          <a:prstGeom prst="roundRect">
            <a:avLst>
              <a:gd name="adj" fmla="val 16667"/>
            </a:avLst>
          </a:prstGeom>
          <a:solidFill>
            <a:srgbClr val="F7CAAC"/>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8"/>
          <p:cNvSpPr txBox="1">
            <a:spLocks noGrp="1"/>
          </p:cNvSpPr>
          <p:nvPr>
            <p:ph type="body" idx="1"/>
          </p:nvPr>
        </p:nvSpPr>
        <p:spPr>
          <a:xfrm>
            <a:off x="1219200" y="3917948"/>
            <a:ext cx="10287000" cy="23836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Non-Program Adult- </a:t>
            </a:r>
            <a:r>
              <a:rPr lang="en-US"/>
              <a:t>A person over the age of 18 who does not have a specific job duty within the SFSP. This can include employees or volunteers who do not work with the meal service operation. </a:t>
            </a:r>
            <a:endParaRPr/>
          </a:p>
          <a:p>
            <a:pPr marL="685800" lvl="1" indent="-228600" algn="l" rtl="0">
              <a:lnSpc>
                <a:spcPct val="90000"/>
              </a:lnSpc>
              <a:spcBef>
                <a:spcPts val="500"/>
              </a:spcBef>
              <a:spcAft>
                <a:spcPts val="0"/>
              </a:spcAft>
              <a:buClr>
                <a:schemeClr val="dk1"/>
              </a:buClr>
              <a:buSzPts val="2400"/>
              <a:buChar char="•"/>
            </a:pPr>
            <a:r>
              <a:rPr lang="en-US"/>
              <a:t>For example, parents who bring their kids to the site, daycare staff who bring children to your site, YMCA counselors who do not help with SFSP in any way, custodians who do not work in the cafeteria.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Program Adult vs. Non-Program Adult Meals</a:t>
            </a:r>
            <a:endParaRPr/>
          </a:p>
        </p:txBody>
      </p:sp>
      <p:sp>
        <p:nvSpPr>
          <p:cNvPr id="170" name="Google Shape;170;p9"/>
          <p:cNvSpPr txBox="1">
            <a:spLocks noGrp="1"/>
          </p:cNvSpPr>
          <p:nvPr>
            <p:ph type="body" idx="1"/>
          </p:nvPr>
        </p:nvSpPr>
        <p:spPr>
          <a:xfrm>
            <a:off x="838200" y="1430500"/>
            <a:ext cx="10515600" cy="5158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800"/>
              <a:buNone/>
            </a:pPr>
            <a:r>
              <a:rPr lang="en-US" sz="3100"/>
              <a:t>SFSP Sponsors may (but are not required to) provide </a:t>
            </a:r>
            <a:r>
              <a:rPr lang="en-US" sz="3100" u="sng"/>
              <a:t>program adults </a:t>
            </a:r>
            <a:r>
              <a:rPr lang="en-US" sz="3100"/>
              <a:t>one meal free of charge. This is considered an allowable expense. </a:t>
            </a:r>
            <a:r>
              <a:rPr lang="en-US" sz="3100" u="sng"/>
              <a:t>These meals are marked on the daily meal count form but not claimed for reimbursement!</a:t>
            </a:r>
            <a:r>
              <a:rPr lang="en-US" sz="3100"/>
              <a:t> </a:t>
            </a:r>
            <a:endParaRPr sz="3100"/>
          </a:p>
          <a:p>
            <a:pPr marL="0" lvl="0" indent="0" algn="l" rtl="0">
              <a:lnSpc>
                <a:spcPct val="70000"/>
              </a:lnSpc>
              <a:spcBef>
                <a:spcPts val="1000"/>
              </a:spcBef>
              <a:spcAft>
                <a:spcPts val="0"/>
              </a:spcAft>
              <a:buClr>
                <a:schemeClr val="dk1"/>
              </a:buClr>
              <a:buSzPts val="2800"/>
              <a:buNone/>
            </a:pPr>
            <a:endParaRPr sz="3100"/>
          </a:p>
          <a:p>
            <a:pPr marL="0" lvl="0" indent="0" algn="l" rtl="0">
              <a:lnSpc>
                <a:spcPct val="70000"/>
              </a:lnSpc>
              <a:spcBef>
                <a:spcPts val="1000"/>
              </a:spcBef>
              <a:spcAft>
                <a:spcPts val="0"/>
              </a:spcAft>
              <a:buClr>
                <a:schemeClr val="dk1"/>
              </a:buClr>
              <a:buSzPts val="2800"/>
              <a:buNone/>
            </a:pPr>
            <a:r>
              <a:rPr lang="en-US" sz="3100" u="sng"/>
              <a:t>Non-Program adult </a:t>
            </a:r>
            <a:r>
              <a:rPr lang="en-US" sz="3100"/>
              <a:t>meals must be either purchased or donations are made to the program from an outside source.</a:t>
            </a:r>
            <a:endParaRPr sz="3100"/>
          </a:p>
          <a:p>
            <a:pPr marL="685800" lvl="1" indent="-247650" algn="l" rtl="0">
              <a:lnSpc>
                <a:spcPct val="70000"/>
              </a:lnSpc>
              <a:spcBef>
                <a:spcPts val="500"/>
              </a:spcBef>
              <a:spcAft>
                <a:spcPts val="0"/>
              </a:spcAft>
              <a:buClr>
                <a:schemeClr val="dk1"/>
              </a:buClr>
              <a:buSzPts val="2700"/>
              <a:buChar char="•"/>
            </a:pPr>
            <a:r>
              <a:rPr lang="en-US" sz="2700"/>
              <a:t>It is recommended that all adult meals be eaten on site to avoid confusion among children about what foods may be taken off site.</a:t>
            </a:r>
            <a:endParaRPr sz="2700"/>
          </a:p>
          <a:p>
            <a:pPr marL="685800" lvl="1" indent="-247650" algn="l" rtl="0">
              <a:lnSpc>
                <a:spcPct val="70000"/>
              </a:lnSpc>
              <a:spcBef>
                <a:spcPts val="500"/>
              </a:spcBef>
              <a:spcAft>
                <a:spcPts val="0"/>
              </a:spcAft>
              <a:buClr>
                <a:schemeClr val="dk1"/>
              </a:buClr>
              <a:buSzPts val="2700"/>
              <a:buChar char="•"/>
            </a:pPr>
            <a:r>
              <a:rPr lang="en-US" sz="2700"/>
              <a:t>Some sites solicit donations from community partners in order to serve non-program adults free of charge. Each sponsor must set a non-program adult meal price and ensure that the meals are counted and the money for the meals is deposited into the SFSP account.</a:t>
            </a:r>
            <a:endParaRPr sz="2700"/>
          </a:p>
          <a:p>
            <a:pPr marL="228600" lvl="0" indent="-50800" algn="l" rtl="0">
              <a:lnSpc>
                <a:spcPct val="7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76" name="Google Shape;176;p10"/>
          <p:cNvSpPr txBox="1">
            <a:spLocks noGrp="1"/>
          </p:cNvSpPr>
          <p:nvPr>
            <p:ph type="body" idx="1"/>
          </p:nvPr>
        </p:nvSpPr>
        <p:spPr>
          <a:xfrm>
            <a:off x="838200" y="1594199"/>
            <a:ext cx="10515600" cy="453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Meals must be served within the approved meal service time.</a:t>
            </a:r>
            <a:endParaRPr/>
          </a:p>
          <a:p>
            <a:pPr marL="685800" lvl="1" indent="-228600" algn="l" rtl="0">
              <a:lnSpc>
                <a:spcPct val="90000"/>
              </a:lnSpc>
              <a:spcBef>
                <a:spcPts val="500"/>
              </a:spcBef>
              <a:spcAft>
                <a:spcPts val="0"/>
              </a:spcAft>
              <a:buClr>
                <a:schemeClr val="dk1"/>
              </a:buClr>
              <a:buSzPts val="2400"/>
              <a:buChar char="•"/>
            </a:pPr>
            <a:r>
              <a:rPr lang="en-US"/>
              <a:t>Times may be changed throughout the summer, but prior approval must be given by the IDOE before serving meals at the new time. </a:t>
            </a:r>
            <a:endParaRPr/>
          </a:p>
          <a:p>
            <a:pPr marL="685800" lvl="1" indent="-228600" algn="l" rtl="0">
              <a:lnSpc>
                <a:spcPct val="90000"/>
              </a:lnSpc>
              <a:spcBef>
                <a:spcPts val="500"/>
              </a:spcBef>
              <a:spcAft>
                <a:spcPts val="0"/>
              </a:spcAft>
              <a:buClr>
                <a:schemeClr val="dk1"/>
              </a:buClr>
              <a:buSzPts val="2400"/>
              <a:buChar char="•"/>
            </a:pPr>
            <a:r>
              <a:rPr lang="en-US"/>
              <a:t>It is best to keep meal service time consistent throughout the summer to ensure regular attendance. </a:t>
            </a:r>
            <a:endParaRPr/>
          </a:p>
          <a:p>
            <a:pPr marL="685800" lvl="1" indent="-228600" algn="l" rtl="0">
              <a:lnSpc>
                <a:spcPct val="90000"/>
              </a:lnSpc>
              <a:spcBef>
                <a:spcPts val="500"/>
              </a:spcBef>
              <a:spcAft>
                <a:spcPts val="0"/>
              </a:spcAft>
              <a:buClr>
                <a:schemeClr val="dk1"/>
              </a:buClr>
              <a:buSzPts val="2400"/>
              <a:buChar char="•"/>
            </a:pPr>
            <a:r>
              <a:rPr lang="en-US"/>
              <a:t>Changes to the meal service time may take several days to approve.</a:t>
            </a:r>
            <a:endParaRPr/>
          </a:p>
          <a:p>
            <a:pPr marL="685800" lvl="1" indent="-228600" algn="l" rtl="0">
              <a:lnSpc>
                <a:spcPct val="90000"/>
              </a:lnSpc>
              <a:spcBef>
                <a:spcPts val="500"/>
              </a:spcBef>
              <a:spcAft>
                <a:spcPts val="0"/>
              </a:spcAft>
              <a:buClr>
                <a:schemeClr val="dk1"/>
              </a:buClr>
              <a:buSzPts val="2400"/>
              <a:buChar char="•"/>
            </a:pPr>
            <a:r>
              <a:rPr lang="en-US"/>
              <a:t>All meals served outside of the approved meal service time are ineligible for reimbursement. </a:t>
            </a:r>
            <a:endParaRPr/>
          </a:p>
          <a:p>
            <a:pPr marL="685800" lvl="1" indent="-228600" algn="l" rtl="0">
              <a:lnSpc>
                <a:spcPct val="90000"/>
              </a:lnSpc>
              <a:spcBef>
                <a:spcPts val="500"/>
              </a:spcBef>
              <a:spcAft>
                <a:spcPts val="0"/>
              </a:spcAft>
              <a:buClr>
                <a:schemeClr val="dk1"/>
              </a:buClr>
              <a:buSzPts val="2400"/>
              <a:buChar char="•"/>
            </a:pPr>
            <a:r>
              <a:rPr lang="en-US"/>
              <a:t>If a household continually shows up after meal service has concluded, provide a written reminder of the meal service time.</a:t>
            </a:r>
            <a:endParaRPr/>
          </a:p>
          <a:p>
            <a:pPr marL="228600" lvl="0" indent="-50800" algn="l" rtl="0">
              <a:lnSpc>
                <a:spcPct val="90000"/>
              </a:lnSpc>
              <a:spcBef>
                <a:spcPts val="1000"/>
              </a:spcBef>
              <a:spcAft>
                <a:spcPts val="0"/>
              </a:spcAft>
              <a:buClr>
                <a:schemeClr val="dk1"/>
              </a:buClr>
              <a:buSzPts val="2800"/>
              <a:buNone/>
            </a:pPr>
            <a:endParaRPr/>
          </a:p>
        </p:txBody>
      </p:sp>
      <p:pic>
        <p:nvPicPr>
          <p:cNvPr id="177" name="Google Shape;177;p10"/>
          <p:cNvPicPr preferRelativeResize="0"/>
          <p:nvPr/>
        </p:nvPicPr>
        <p:blipFill rotWithShape="1">
          <a:blip r:embed="rId3">
            <a:alphaModFix/>
          </a:blip>
          <a:srcRect/>
          <a:stretch/>
        </p:blipFill>
        <p:spPr>
          <a:xfrm>
            <a:off x="9627577" y="5397817"/>
            <a:ext cx="1105112" cy="1236344"/>
          </a:xfrm>
          <a:prstGeom prst="rect">
            <a:avLst/>
          </a:prstGeom>
          <a:noFill/>
          <a:ln>
            <a:noFill/>
          </a:ln>
        </p:spPr>
      </p:pic>
      <p:pic>
        <p:nvPicPr>
          <p:cNvPr id="178" name="Google Shape;178;p10" descr="Image result for clock no background"/>
          <p:cNvPicPr preferRelativeResize="0"/>
          <p:nvPr/>
        </p:nvPicPr>
        <p:blipFill rotWithShape="1">
          <a:blip r:embed="rId4">
            <a:alphaModFix/>
          </a:blip>
          <a:srcRect/>
          <a:stretch/>
        </p:blipFill>
        <p:spPr>
          <a:xfrm>
            <a:off x="7921869" y="5397817"/>
            <a:ext cx="1330813" cy="1330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84" name="Google Shape;184;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If a site is located outside bad weather may result in the cancellation of meal service.</a:t>
            </a:r>
            <a:endParaRPr/>
          </a:p>
          <a:p>
            <a:pPr marL="685800" lvl="1" indent="-228600" algn="l" rtl="0">
              <a:lnSpc>
                <a:spcPct val="90000"/>
              </a:lnSpc>
              <a:spcBef>
                <a:spcPts val="500"/>
              </a:spcBef>
              <a:spcAft>
                <a:spcPts val="0"/>
              </a:spcAft>
              <a:buClr>
                <a:schemeClr val="dk1"/>
              </a:buClr>
              <a:buSzPts val="2400"/>
              <a:buChar char="•"/>
            </a:pPr>
            <a:r>
              <a:rPr lang="en-US"/>
              <a:t>An inclement weather plan should be determined prior to the start of the program season and entered in the site information application in CNPweb.</a:t>
            </a:r>
            <a:endParaRPr/>
          </a:p>
          <a:p>
            <a:pPr marL="685800" lvl="1" indent="-228600" algn="l" rtl="0">
              <a:lnSpc>
                <a:spcPct val="90000"/>
              </a:lnSpc>
              <a:spcBef>
                <a:spcPts val="500"/>
              </a:spcBef>
              <a:spcAft>
                <a:spcPts val="0"/>
              </a:spcAft>
              <a:buClr>
                <a:schemeClr val="dk1"/>
              </a:buClr>
              <a:buSzPts val="2400"/>
              <a:buChar char="•"/>
            </a:pPr>
            <a:r>
              <a:rPr lang="en-US"/>
              <a:t>Discuss your alternate meal service plan in case of bad weather with your SFSP director.</a:t>
            </a:r>
            <a:endParaRPr/>
          </a:p>
          <a:p>
            <a:pPr marL="685800" lvl="1" indent="-228600" algn="l" rtl="0">
              <a:lnSpc>
                <a:spcPct val="90000"/>
              </a:lnSpc>
              <a:spcBef>
                <a:spcPts val="500"/>
              </a:spcBef>
              <a:spcAft>
                <a:spcPts val="0"/>
              </a:spcAft>
              <a:buClr>
                <a:schemeClr val="dk1"/>
              </a:buClr>
              <a:buSzPts val="2400"/>
              <a:buChar char="•"/>
            </a:pPr>
            <a:r>
              <a:rPr lang="en-US"/>
              <a:t>Make sure all staff are trained to follow the inclement weather plan.</a:t>
            </a:r>
            <a:endParaRPr/>
          </a:p>
          <a:p>
            <a:pPr marL="685800" lvl="1" indent="-76200" algn="l" rtl="0">
              <a:lnSpc>
                <a:spcPct val="90000"/>
              </a:lnSpc>
              <a:spcBef>
                <a:spcPts val="500"/>
              </a:spcBef>
              <a:spcAft>
                <a:spcPts val="0"/>
              </a:spcAft>
              <a:buClr>
                <a:schemeClr val="dk1"/>
              </a:buClr>
              <a:buSzPts val="24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85" name="Google Shape;185;p11" descr="Image result for rain cloud"/>
          <p:cNvPicPr preferRelativeResize="0"/>
          <p:nvPr/>
        </p:nvPicPr>
        <p:blipFill rotWithShape="1">
          <a:blip r:embed="rId3">
            <a:alphaModFix/>
          </a:blip>
          <a:srcRect/>
          <a:stretch/>
        </p:blipFill>
        <p:spPr>
          <a:xfrm>
            <a:off x="4966799" y="4923198"/>
            <a:ext cx="2258402" cy="1602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a:t>
            </a:r>
            <a:endParaRPr/>
          </a:p>
        </p:txBody>
      </p:sp>
      <p:sp>
        <p:nvSpPr>
          <p:cNvPr id="191" name="Google Shape;19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Will you use a share table?</a:t>
            </a:r>
            <a:r>
              <a:rPr lang="en-US" sz="1800"/>
              <a:t> (Click image below)</a:t>
            </a:r>
            <a:endParaRPr sz="1800"/>
          </a:p>
        </p:txBody>
      </p:sp>
      <p:pic>
        <p:nvPicPr>
          <p:cNvPr id="192" name="Google Shape;192;p12" descr="How a “No” Becomes a “Yes” | Veritus Group">
            <a:hlinkClick r:id="rId3" action="ppaction://hlinksldjump"/>
          </p:cNvPr>
          <p:cNvPicPr preferRelativeResize="0"/>
          <p:nvPr/>
        </p:nvPicPr>
        <p:blipFill rotWithShape="1">
          <a:blip r:embed="rId4">
            <a:alphaModFix/>
          </a:blip>
          <a:srcRect/>
          <a:stretch/>
        </p:blipFill>
        <p:spPr>
          <a:xfrm>
            <a:off x="1832190" y="3397040"/>
            <a:ext cx="2457729" cy="1639305"/>
          </a:xfrm>
          <a:prstGeom prst="rect">
            <a:avLst/>
          </a:prstGeom>
          <a:noFill/>
          <a:ln>
            <a:noFill/>
          </a:ln>
        </p:spPr>
      </p:pic>
      <p:pic>
        <p:nvPicPr>
          <p:cNvPr id="193" name="Google Shape;193;p12" descr="7 Tips for Saying No Effectively | Inc.com">
            <a:hlinkClick r:id="rId5" action="ppaction://hlinksldjump"/>
          </p:cNvPr>
          <p:cNvPicPr preferRelativeResize="0"/>
          <p:nvPr/>
        </p:nvPicPr>
        <p:blipFill rotWithShape="1">
          <a:blip r:embed="rId6">
            <a:alphaModFix/>
          </a:blip>
          <a:srcRect/>
          <a:stretch/>
        </p:blipFill>
        <p:spPr>
          <a:xfrm>
            <a:off x="7147421" y="3429000"/>
            <a:ext cx="2857502" cy="16073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199" name="Google Shape;19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If the site opts to operate a share table, items on the share table may only be consumed by children and youth age 18 and younger.</a:t>
            </a:r>
            <a:endParaRPr u="sng"/>
          </a:p>
          <a:p>
            <a:pPr marL="228600" lvl="0" indent="-228600" algn="l" rtl="0">
              <a:lnSpc>
                <a:spcPct val="90000"/>
              </a:lnSpc>
              <a:spcBef>
                <a:spcPts val="1000"/>
              </a:spcBef>
              <a:spcAft>
                <a:spcPts val="0"/>
              </a:spcAft>
              <a:buClr>
                <a:schemeClr val="dk1"/>
              </a:buClr>
              <a:buSzPts val="2800"/>
              <a:buChar char="•"/>
            </a:pPr>
            <a:r>
              <a:rPr lang="en-US"/>
              <a:t>A Share Table is a designated area where unopened, individually wrapped food items may be placed for participants who are still hungry. Share tables must meet all requirements as established by the local health department.</a:t>
            </a:r>
            <a:endParaRPr/>
          </a:p>
          <a:p>
            <a:pPr marL="228600" lvl="0" indent="-228600" algn="l" rtl="0">
              <a:lnSpc>
                <a:spcPct val="90000"/>
              </a:lnSpc>
              <a:spcBef>
                <a:spcPts val="1000"/>
              </a:spcBef>
              <a:spcAft>
                <a:spcPts val="0"/>
              </a:spcAft>
              <a:buClr>
                <a:schemeClr val="dk1"/>
              </a:buClr>
              <a:buSzPts val="2800"/>
              <a:buChar char="•"/>
            </a:pPr>
            <a:r>
              <a:rPr lang="en-US"/>
              <a:t>If a child eats all of their meal and the site allows, they may select one of the allowable items (fruit </a:t>
            </a:r>
            <a:r>
              <a:rPr lang="en-US" u="sng"/>
              <a:t>or</a:t>
            </a:r>
            <a:r>
              <a:rPr lang="en-US"/>
              <a:t> vegetable </a:t>
            </a:r>
            <a:r>
              <a:rPr lang="en-US" u="sng"/>
              <a:t>or</a:t>
            </a:r>
            <a:r>
              <a:rPr lang="en-US"/>
              <a:t> grain) from the share table to take home.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Share Table Reminders</a:t>
            </a:r>
            <a:endParaRPr>
              <a:solidFill>
                <a:srgbClr val="7030A0"/>
              </a:solidFill>
            </a:endParaRPr>
          </a:p>
        </p:txBody>
      </p:sp>
      <p:sp>
        <p:nvSpPr>
          <p:cNvPr id="205" name="Google Shape;20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90000"/>
              </a:lnSpc>
              <a:spcBef>
                <a:spcPts val="0"/>
              </a:spcBef>
              <a:spcAft>
                <a:spcPts val="0"/>
              </a:spcAft>
              <a:buClr>
                <a:schemeClr val="dk1"/>
              </a:buClr>
              <a:buSzPts val="2800"/>
              <a:buChar char="•"/>
            </a:pPr>
            <a:r>
              <a:rPr lang="en-US"/>
              <a:t>Only pre-packaged items may go on the share table</a:t>
            </a:r>
            <a:endParaRPr/>
          </a:p>
          <a:p>
            <a:pPr marL="685800" lvl="1" indent="-240030" algn="l" rtl="0">
              <a:lnSpc>
                <a:spcPct val="90000"/>
              </a:lnSpc>
              <a:spcBef>
                <a:spcPts val="500"/>
              </a:spcBef>
              <a:spcAft>
                <a:spcPts val="0"/>
              </a:spcAft>
              <a:buClr>
                <a:schemeClr val="dk1"/>
              </a:buClr>
              <a:buSzPts val="2400"/>
              <a:buChar char="•"/>
            </a:pPr>
            <a:r>
              <a:rPr lang="en-US"/>
              <a:t>For example: cheese sticks, goldfish cracker packages, milk cartons, juice boxes, apples, oranges, banana, packages of baby carrots, uncrustable sandwiches</a:t>
            </a:r>
            <a:endParaRPr/>
          </a:p>
          <a:p>
            <a:pPr marL="228600" lvl="0" indent="-241934" algn="l" rtl="0">
              <a:lnSpc>
                <a:spcPct val="90000"/>
              </a:lnSpc>
              <a:spcBef>
                <a:spcPts val="1000"/>
              </a:spcBef>
              <a:spcAft>
                <a:spcPts val="0"/>
              </a:spcAft>
              <a:buClr>
                <a:schemeClr val="dk1"/>
              </a:buClr>
              <a:buSzPts val="2800"/>
              <a:buChar char="•"/>
            </a:pPr>
            <a:r>
              <a:rPr lang="en-US"/>
              <a:t>Items that have been opened or contaminated must be thrown away</a:t>
            </a:r>
            <a:endParaRPr/>
          </a:p>
          <a:p>
            <a:pPr marL="228600" lvl="0" indent="-241934" algn="l" rtl="0">
              <a:lnSpc>
                <a:spcPct val="90000"/>
              </a:lnSpc>
              <a:spcBef>
                <a:spcPts val="1000"/>
              </a:spcBef>
              <a:spcAft>
                <a:spcPts val="0"/>
              </a:spcAft>
              <a:buClr>
                <a:schemeClr val="dk1"/>
              </a:buClr>
              <a:buSzPts val="2800"/>
              <a:buChar char="•"/>
            </a:pPr>
            <a:r>
              <a:rPr lang="en-US"/>
              <a:t>Items should be kept at food safe temperatures</a:t>
            </a:r>
            <a:endParaRPr/>
          </a:p>
          <a:p>
            <a:pPr marL="685800" lvl="1" indent="-240030" algn="l" rtl="0">
              <a:lnSpc>
                <a:spcPct val="90000"/>
              </a:lnSpc>
              <a:spcBef>
                <a:spcPts val="500"/>
              </a:spcBef>
              <a:spcAft>
                <a:spcPts val="0"/>
              </a:spcAft>
              <a:buClr>
                <a:schemeClr val="dk1"/>
              </a:buClr>
              <a:buSzPts val="2400"/>
              <a:buChar char="•"/>
            </a:pPr>
            <a:r>
              <a:rPr lang="en-US"/>
              <a:t>If you accept milk, it is best to have a cooler or a bowl with ice to keep the milk at a food safe temperature</a:t>
            </a:r>
            <a:endParaRPr/>
          </a:p>
          <a:p>
            <a:pPr marL="228600" lvl="0" indent="-241934" algn="l" rtl="0">
              <a:lnSpc>
                <a:spcPct val="90000"/>
              </a:lnSpc>
              <a:spcBef>
                <a:spcPts val="1000"/>
              </a:spcBef>
              <a:spcAft>
                <a:spcPts val="0"/>
              </a:spcAft>
              <a:buClr>
                <a:schemeClr val="dk1"/>
              </a:buClr>
              <a:buSzPts val="2800"/>
              <a:buChar char="•"/>
            </a:pPr>
            <a:r>
              <a:rPr lang="en-US"/>
              <a:t>Share table items may be kept and put out the following day as long as they have been held a food safe temperatures</a:t>
            </a:r>
            <a:endParaRPr/>
          </a:p>
          <a:p>
            <a:pPr marL="685800" lvl="1" indent="-240030" algn="l" rtl="0">
              <a:lnSpc>
                <a:spcPct val="90000"/>
              </a:lnSpc>
              <a:spcBef>
                <a:spcPts val="500"/>
              </a:spcBef>
              <a:spcAft>
                <a:spcPts val="0"/>
              </a:spcAft>
              <a:buClr>
                <a:schemeClr val="dk1"/>
              </a:buClr>
              <a:buSzPts val="2400"/>
              <a:buChar char="•"/>
            </a:pPr>
            <a:r>
              <a:rPr lang="en-US"/>
              <a:t>Make sure that any perishable items (milk) are checked for expiration if kept more than one day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 </a:t>
            </a:r>
            <a:endParaRPr/>
          </a:p>
        </p:txBody>
      </p:sp>
      <p:sp>
        <p:nvSpPr>
          <p:cNvPr id="211" name="Google Shape;211;p15"/>
          <p:cNvSpPr txBox="1">
            <a:spLocks noGrp="1"/>
          </p:cNvSpPr>
          <p:nvPr>
            <p:ph type="body" idx="1"/>
          </p:nvPr>
        </p:nvSpPr>
        <p:spPr>
          <a:xfrm>
            <a:off x="567745" y="2088614"/>
            <a:ext cx="5227748" cy="411153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b="1" u="sng"/>
              <a:t>Each Breakfast meal must include:</a:t>
            </a:r>
            <a:endParaRPr/>
          </a:p>
          <a:p>
            <a:pPr marL="228600" lvl="0" indent="-208280" algn="l" rtl="0">
              <a:lnSpc>
                <a:spcPct val="90000"/>
              </a:lnSpc>
              <a:spcBef>
                <a:spcPts val="1000"/>
              </a:spcBef>
              <a:spcAft>
                <a:spcPts val="0"/>
              </a:spcAft>
              <a:buClr>
                <a:schemeClr val="dk1"/>
              </a:buClr>
              <a:buSzPct val="100000"/>
              <a:buChar char="•"/>
            </a:pPr>
            <a:r>
              <a:rPr lang="en-US" sz="2942"/>
              <a:t>1 serving bread/grain</a:t>
            </a:r>
            <a:endParaRPr sz="2942"/>
          </a:p>
          <a:p>
            <a:pPr marL="228600" lvl="0" indent="-208280" algn="l" rtl="0">
              <a:lnSpc>
                <a:spcPct val="90000"/>
              </a:lnSpc>
              <a:spcBef>
                <a:spcPts val="1000"/>
              </a:spcBef>
              <a:spcAft>
                <a:spcPts val="0"/>
              </a:spcAft>
              <a:buClr>
                <a:schemeClr val="dk1"/>
              </a:buClr>
              <a:buSzPct val="100000"/>
              <a:buChar char="•"/>
            </a:pPr>
            <a:r>
              <a:rPr lang="en-US" sz="2942"/>
              <a:t>½ cup of fruit or vegetable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u="sng"/>
              <a:t>Each Snack Must include 2 of the following: (pick any combination)</a:t>
            </a:r>
            <a:endParaRPr/>
          </a:p>
          <a:p>
            <a:pPr marL="228600" lvl="0" indent="-208280" algn="l" rtl="0">
              <a:lnSpc>
                <a:spcPct val="90000"/>
              </a:lnSpc>
              <a:spcBef>
                <a:spcPts val="1000"/>
              </a:spcBef>
              <a:spcAft>
                <a:spcPts val="0"/>
              </a:spcAft>
              <a:buClr>
                <a:schemeClr val="dk1"/>
              </a:buClr>
              <a:buSzPct val="100000"/>
              <a:buChar char="•"/>
            </a:pPr>
            <a:r>
              <a:rPr lang="en-US" sz="2942"/>
              <a:t>1 oz meat or meat alternate</a:t>
            </a:r>
            <a:endParaRPr sz="2942"/>
          </a:p>
          <a:p>
            <a:pPr marL="228600" lvl="0" indent="-208280" algn="l" rtl="0">
              <a:lnSpc>
                <a:spcPct val="90000"/>
              </a:lnSpc>
              <a:spcBef>
                <a:spcPts val="1000"/>
              </a:spcBef>
              <a:spcAft>
                <a:spcPts val="0"/>
              </a:spcAft>
              <a:buClr>
                <a:schemeClr val="dk1"/>
              </a:buClr>
              <a:buSzPct val="100000"/>
              <a:buChar char="•"/>
            </a:pPr>
            <a:r>
              <a:rPr lang="en-US" sz="2942"/>
              <a:t>1 serving of bread or grain</a:t>
            </a:r>
            <a:endParaRPr sz="2942"/>
          </a:p>
          <a:p>
            <a:pPr marL="228600" lvl="0" indent="-208280" algn="l" rtl="0">
              <a:lnSpc>
                <a:spcPct val="90000"/>
              </a:lnSpc>
              <a:spcBef>
                <a:spcPts val="1000"/>
              </a:spcBef>
              <a:spcAft>
                <a:spcPts val="0"/>
              </a:spcAft>
              <a:buClr>
                <a:schemeClr val="dk1"/>
              </a:buClr>
              <a:buSzPct val="100000"/>
              <a:buChar char="•"/>
            </a:pPr>
            <a:r>
              <a:rPr lang="en-US" sz="2942"/>
              <a:t>¾ cup of fruit or vegetable (6 oz juice)</a:t>
            </a:r>
            <a:endParaRPr sz="2942"/>
          </a:p>
          <a:p>
            <a:pPr marL="228600" lvl="0" indent="-208280" algn="l" rtl="0">
              <a:lnSpc>
                <a:spcPct val="90000"/>
              </a:lnSpc>
              <a:spcBef>
                <a:spcPts val="1000"/>
              </a:spcBef>
              <a:spcAft>
                <a:spcPts val="0"/>
              </a:spcAft>
              <a:buClr>
                <a:schemeClr val="dk1"/>
              </a:buClr>
              <a:buSzPct val="100000"/>
              <a:buChar char="•"/>
            </a:pPr>
            <a:r>
              <a:rPr lang="en-US" sz="2942"/>
              <a:t>8 oz of milk</a:t>
            </a:r>
            <a:endParaRPr sz="2942"/>
          </a:p>
          <a:p>
            <a:pPr marL="228600" lvl="0" indent="-77470" algn="l" rtl="0">
              <a:lnSpc>
                <a:spcPct val="90000"/>
              </a:lnSpc>
              <a:spcBef>
                <a:spcPts val="1000"/>
              </a:spcBef>
              <a:spcAft>
                <a:spcPts val="0"/>
              </a:spcAft>
              <a:buClr>
                <a:schemeClr val="dk1"/>
              </a:buClr>
              <a:buSzPct val="100000"/>
              <a:buNone/>
            </a:pPr>
            <a:endParaRPr/>
          </a:p>
        </p:txBody>
      </p:sp>
      <p:sp>
        <p:nvSpPr>
          <p:cNvPr id="212" name="Google Shape;212;p15"/>
          <p:cNvSpPr txBox="1">
            <a:spLocks noGrp="1"/>
          </p:cNvSpPr>
          <p:nvPr>
            <p:ph type="body" idx="2"/>
          </p:nvPr>
        </p:nvSpPr>
        <p:spPr>
          <a:xfrm>
            <a:off x="6299915" y="2195939"/>
            <a:ext cx="5387661" cy="305546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b="1" u="sng"/>
              <a:t>Each Lunch Meal must include:</a:t>
            </a:r>
            <a:endParaRPr/>
          </a:p>
          <a:p>
            <a:pPr marL="228600" lvl="0" indent="-228600" algn="l" rtl="0">
              <a:lnSpc>
                <a:spcPct val="90000"/>
              </a:lnSpc>
              <a:spcBef>
                <a:spcPts val="1000"/>
              </a:spcBef>
              <a:spcAft>
                <a:spcPts val="0"/>
              </a:spcAft>
              <a:buClr>
                <a:schemeClr val="dk1"/>
              </a:buClr>
              <a:buSzPct val="100000"/>
              <a:buChar char="•"/>
            </a:pPr>
            <a:r>
              <a:rPr lang="en-US"/>
              <a:t>2 oz of meat or meat alternate</a:t>
            </a:r>
            <a:endParaRPr/>
          </a:p>
          <a:p>
            <a:pPr marL="228600" lvl="0" indent="-228600" algn="l" rtl="0">
              <a:lnSpc>
                <a:spcPct val="90000"/>
              </a:lnSpc>
              <a:spcBef>
                <a:spcPts val="1000"/>
              </a:spcBef>
              <a:spcAft>
                <a:spcPts val="0"/>
              </a:spcAft>
              <a:buClr>
                <a:schemeClr val="dk1"/>
              </a:buClr>
              <a:buSzPct val="100000"/>
              <a:buChar char="•"/>
            </a:pPr>
            <a:r>
              <a:rPr lang="en-US"/>
              <a:t>1 serving of bread or grain</a:t>
            </a:r>
            <a:endParaRPr/>
          </a:p>
          <a:p>
            <a:pPr marL="228600" lvl="0" indent="-228600" algn="l" rtl="0">
              <a:lnSpc>
                <a:spcPct val="90000"/>
              </a:lnSpc>
              <a:spcBef>
                <a:spcPts val="1000"/>
              </a:spcBef>
              <a:spcAft>
                <a:spcPts val="0"/>
              </a:spcAft>
              <a:buClr>
                <a:schemeClr val="dk1"/>
              </a:buClr>
              <a:buSzPct val="100000"/>
              <a:buChar char="•"/>
            </a:pPr>
            <a:r>
              <a:rPr lang="en-US"/>
              <a:t>¾ cup total fruit and/or vegetable in 2 different varieties</a:t>
            </a:r>
            <a:endParaRPr/>
          </a:p>
          <a:p>
            <a:pPr marL="685800" lvl="1" indent="-228600" algn="l" rtl="0">
              <a:lnSpc>
                <a:spcPct val="90000"/>
              </a:lnSpc>
              <a:spcBef>
                <a:spcPts val="500"/>
              </a:spcBef>
              <a:spcAft>
                <a:spcPts val="0"/>
              </a:spcAft>
              <a:buClr>
                <a:schemeClr val="dk1"/>
              </a:buClr>
              <a:buSzPct val="100000"/>
              <a:buChar char="•"/>
            </a:pPr>
            <a:r>
              <a:rPr lang="en-US"/>
              <a:t>For example: ¼ cup carrots and ½ cup of peaches</a:t>
            </a:r>
            <a:endParaRPr/>
          </a:p>
          <a:p>
            <a:pPr marL="228600" lvl="0" indent="-228600" algn="l" rtl="0">
              <a:lnSpc>
                <a:spcPct val="90000"/>
              </a:lnSpc>
              <a:spcBef>
                <a:spcPts val="1000"/>
              </a:spcBef>
              <a:spcAft>
                <a:spcPts val="0"/>
              </a:spcAft>
              <a:buClr>
                <a:schemeClr val="dk1"/>
              </a:buClr>
              <a:buSzPct val="100000"/>
              <a:buChar char="•"/>
            </a:pPr>
            <a:r>
              <a:rPr lang="en-US"/>
              <a:t>8 oz of milk</a:t>
            </a:r>
            <a:endParaRPr/>
          </a:p>
          <a:p>
            <a:pPr marL="0" lvl="0" indent="0" algn="l" rtl="0">
              <a:lnSpc>
                <a:spcPct val="90000"/>
              </a:lnSpc>
              <a:spcBef>
                <a:spcPts val="1000"/>
              </a:spcBef>
              <a:spcAft>
                <a:spcPts val="0"/>
              </a:spcAft>
              <a:buClr>
                <a:schemeClr val="dk1"/>
              </a:buClr>
              <a:buSzPct val="100000"/>
              <a:buNone/>
            </a:pPr>
            <a:endParaRPr/>
          </a:p>
        </p:txBody>
      </p:sp>
      <p:sp>
        <p:nvSpPr>
          <p:cNvPr id="213" name="Google Shape;213;p15"/>
          <p:cNvSpPr txBox="1"/>
          <p:nvPr/>
        </p:nvSpPr>
        <p:spPr>
          <a:xfrm>
            <a:off x="567745" y="1386015"/>
            <a:ext cx="111198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C00000"/>
                </a:solidFill>
                <a:latin typeface="Calibri"/>
                <a:ea typeface="Calibri"/>
                <a:cs typeface="Calibri"/>
                <a:sym typeface="Calibri"/>
              </a:rPr>
              <a:t>Menus are planned to meet </a:t>
            </a:r>
            <a:r>
              <a:rPr lang="en-US" sz="2800">
                <a:solidFill>
                  <a:srgbClr val="C00000"/>
                </a:solidFill>
                <a:latin typeface="Calibri"/>
                <a:ea typeface="Calibri"/>
                <a:cs typeface="Calibri"/>
                <a:sym typeface="Calibri"/>
              </a:rPr>
              <a:t>the minimum </a:t>
            </a:r>
            <a:r>
              <a:rPr lang="en-US" sz="2800" b="0" i="0" u="none" strike="noStrike" cap="none">
                <a:solidFill>
                  <a:srgbClr val="C00000"/>
                </a:solidFill>
                <a:latin typeface="Calibri"/>
                <a:ea typeface="Calibri"/>
                <a:cs typeface="Calibri"/>
                <a:sym typeface="Calibri"/>
              </a:rPr>
              <a:t>meal pattern requirements.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15"/>
          <p:cNvSpPr txBox="1"/>
          <p:nvPr/>
        </p:nvSpPr>
        <p:spPr>
          <a:xfrm>
            <a:off x="0" y="6200148"/>
            <a:ext cx="1219199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rgbClr val="C00000"/>
                </a:solidFill>
                <a:latin typeface="Calibri"/>
                <a:ea typeface="Calibri"/>
                <a:cs typeface="Calibri"/>
                <a:sym typeface="Calibri"/>
              </a:rPr>
              <a:t>Sites must not change the planned menu without approval from the SFSP director!</a:t>
            </a:r>
            <a:endParaRPr sz="24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Pattern</a:t>
            </a:r>
            <a:endParaRPr/>
          </a:p>
        </p:txBody>
      </p:sp>
      <p:sp>
        <p:nvSpPr>
          <p:cNvPr id="220" name="Google Shape;22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All children must take all of the planned menu items unless the site is approved to use Offer versus Serve </a:t>
            </a:r>
            <a:endParaRPr/>
          </a:p>
          <a:p>
            <a:pPr marL="228600" lvl="0" indent="-228600" algn="l" rtl="0">
              <a:lnSpc>
                <a:spcPct val="90000"/>
              </a:lnSpc>
              <a:spcBef>
                <a:spcPts val="1000"/>
              </a:spcBef>
              <a:spcAft>
                <a:spcPts val="0"/>
              </a:spcAft>
              <a:buClr>
                <a:schemeClr val="dk1"/>
              </a:buClr>
              <a:buSzPts val="2800"/>
              <a:buChar char="•"/>
            </a:pPr>
            <a:r>
              <a:rPr lang="en-US"/>
              <a:t>Milk </a:t>
            </a:r>
            <a:r>
              <a:rPr lang="en-US" u="sng"/>
              <a:t>is a required </a:t>
            </a:r>
            <a:r>
              <a:rPr lang="en-US"/>
              <a:t>component of breakfast and lunch/supper and no substitution of water or juice is allowable.</a:t>
            </a:r>
            <a:endParaRPr/>
          </a:p>
          <a:p>
            <a:pPr marL="228600" lvl="0" indent="-228600" algn="l" rtl="0">
              <a:lnSpc>
                <a:spcPct val="90000"/>
              </a:lnSpc>
              <a:spcBef>
                <a:spcPts val="1000"/>
              </a:spcBef>
              <a:spcAft>
                <a:spcPts val="0"/>
              </a:spcAft>
              <a:buClr>
                <a:schemeClr val="dk1"/>
              </a:buClr>
              <a:buSzPts val="2800"/>
              <a:buChar char="•"/>
            </a:pPr>
            <a:r>
              <a:rPr lang="en-US"/>
              <a:t>Fruit and vegetable are grouped into one component. You may serve 2 fruit options or 2 vegetable options or one of each at lunch.</a:t>
            </a:r>
            <a:endParaRPr/>
          </a:p>
          <a:p>
            <a:pPr marL="228600" lvl="0" indent="-228600" algn="l" rtl="0">
              <a:lnSpc>
                <a:spcPct val="90000"/>
              </a:lnSpc>
              <a:spcBef>
                <a:spcPts val="1000"/>
              </a:spcBef>
              <a:spcAft>
                <a:spcPts val="0"/>
              </a:spcAft>
              <a:buClr>
                <a:schemeClr val="dk1"/>
              </a:buClr>
              <a:buSzPts val="2800"/>
              <a:buChar char="•"/>
            </a:pPr>
            <a:r>
              <a:rPr lang="en-US" b="1" u="sng"/>
              <a:t>Not all food substitutions are equal!!</a:t>
            </a:r>
            <a:r>
              <a:rPr lang="en-US" b="1"/>
              <a:t> </a:t>
            </a:r>
            <a:r>
              <a:rPr lang="en-US"/>
              <a:t>Before making substitutions to the planned menu, please contact the SFSP director for approval.</a:t>
            </a:r>
            <a:endParaRPr/>
          </a:p>
          <a:p>
            <a:pPr marL="228600" lvl="0" indent="-228600" algn="l" rtl="0">
              <a:lnSpc>
                <a:spcPct val="90000"/>
              </a:lnSpc>
              <a:spcBef>
                <a:spcPts val="1000"/>
              </a:spcBef>
              <a:spcAft>
                <a:spcPts val="0"/>
              </a:spcAft>
              <a:buClr>
                <a:schemeClr val="dk1"/>
              </a:buClr>
              <a:buSzPts val="2800"/>
              <a:buChar char="•"/>
            </a:pPr>
            <a:r>
              <a:rPr lang="en-US"/>
              <a:t>If any food donations are received on site, ensure that this is documented, including who donated and in what quantity.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Congregate Meals</a:t>
            </a:r>
            <a:endParaRPr/>
          </a:p>
        </p:txBody>
      </p:sp>
      <p:sp>
        <p:nvSpPr>
          <p:cNvPr id="226" name="Google Shape;226;p17"/>
          <p:cNvSpPr txBox="1">
            <a:spLocks noGrp="1"/>
          </p:cNvSpPr>
          <p:nvPr>
            <p:ph type="body" idx="1"/>
          </p:nvPr>
        </p:nvSpPr>
        <p:spPr>
          <a:xfrm>
            <a:off x="838200" y="1825624"/>
            <a:ext cx="10515600" cy="45370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sz="3200" u="sng"/>
              <a:t>All meals must be consumed on site this summer</a:t>
            </a:r>
            <a:r>
              <a:rPr lang="en-US" sz="3200"/>
              <a:t>! </a:t>
            </a:r>
            <a:endParaRPr sz="3200"/>
          </a:p>
          <a:p>
            <a:pPr marL="0" lvl="0" indent="0" algn="l" rtl="0">
              <a:lnSpc>
                <a:spcPct val="90000"/>
              </a:lnSpc>
              <a:spcBef>
                <a:spcPts val="1000"/>
              </a:spcBef>
              <a:spcAft>
                <a:spcPts val="0"/>
              </a:spcAft>
              <a:buClr>
                <a:schemeClr val="dk1"/>
              </a:buClr>
              <a:buSzPts val="2800"/>
              <a:buNone/>
            </a:pPr>
            <a:endParaRPr sz="3200"/>
          </a:p>
          <a:p>
            <a:pPr marL="0" lvl="0" indent="0" algn="l" rtl="0">
              <a:lnSpc>
                <a:spcPct val="90000"/>
              </a:lnSpc>
              <a:spcBef>
                <a:spcPts val="1000"/>
              </a:spcBef>
              <a:spcAft>
                <a:spcPts val="0"/>
              </a:spcAft>
              <a:buClr>
                <a:schemeClr val="dk1"/>
              </a:buClr>
              <a:buSzPts val="2800"/>
              <a:buNone/>
            </a:pPr>
            <a:r>
              <a:rPr lang="en-US" sz="3200"/>
              <a:t>No off-site meal consumption is allowed. </a:t>
            </a:r>
            <a:endParaRPr sz="3200"/>
          </a:p>
          <a:p>
            <a:pPr marL="0" lvl="0" indent="0" algn="l" rtl="0">
              <a:lnSpc>
                <a:spcPct val="90000"/>
              </a:lnSpc>
              <a:spcBef>
                <a:spcPts val="1000"/>
              </a:spcBef>
              <a:spcAft>
                <a:spcPts val="0"/>
              </a:spcAft>
              <a:buClr>
                <a:schemeClr val="dk1"/>
              </a:buClr>
              <a:buSzPts val="2800"/>
              <a:buNone/>
            </a:pPr>
            <a:r>
              <a:rPr lang="en-US" sz="3200"/>
              <a:t>Parents or caregivers may not pick up meals for their children. </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02"/>
        <p:cNvGrpSpPr/>
        <p:nvPr/>
      </p:nvGrpSpPr>
      <p:grpSpPr>
        <a:xfrm>
          <a:off x="0" y="0"/>
          <a:ext cx="0" cy="0"/>
          <a:chOff x="0" y="0"/>
          <a:chExt cx="0" cy="0"/>
        </a:xfrm>
      </p:grpSpPr>
      <p:sp>
        <p:nvSpPr>
          <p:cNvPr id="103" name="Google Shape;103;g1257ab86530_1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FF0000"/>
                </a:solidFill>
              </a:rPr>
              <a:t>ATTENTION SFSP SPONSOR!</a:t>
            </a:r>
            <a:r>
              <a:rPr lang="en-US" b="1"/>
              <a:t> IDOE Disclaimer</a:t>
            </a:r>
            <a:endParaRPr b="1"/>
          </a:p>
        </p:txBody>
      </p:sp>
      <p:sp>
        <p:nvSpPr>
          <p:cNvPr id="104" name="Google Shape;104;g1257ab86530_1_1"/>
          <p:cNvSpPr txBox="1">
            <a:spLocks noGrp="1"/>
          </p:cNvSpPr>
          <p:nvPr>
            <p:ph type="body" idx="1"/>
          </p:nvPr>
        </p:nvSpPr>
        <p:spPr>
          <a:xfrm>
            <a:off x="838200" y="1825625"/>
            <a:ext cx="10515600" cy="43512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Please note that this training tool is not an all-encompassing resource that covers every single aspect of SFSP operations in detail. Instead, this tool should be viewed as a sample staff training document.</a:t>
            </a:r>
          </a:p>
          <a:p>
            <a:pPr marL="457200" lvl="0" indent="-342900" algn="l" rtl="0">
              <a:spcBef>
                <a:spcPts val="0"/>
              </a:spcBef>
              <a:spcAft>
                <a:spcPts val="0"/>
              </a:spcAft>
              <a:buSzPts val="1800"/>
              <a:buChar char="●"/>
            </a:pPr>
            <a:endParaRPr lang="en-US" dirty="0"/>
          </a:p>
          <a:p>
            <a:pPr marL="457200" lvl="0" indent="-342900" algn="l" rtl="0">
              <a:spcBef>
                <a:spcPts val="0"/>
              </a:spcBef>
              <a:spcAft>
                <a:spcPts val="0"/>
              </a:spcAft>
              <a:buSzPts val="1800"/>
              <a:buChar char="●"/>
            </a:pPr>
            <a:r>
              <a:rPr lang="en-US" dirty="0"/>
              <a:t>Keep this in mind when training your staff and volunteers while making sure all aspects critical to your specific sponsorship are addressed </a:t>
            </a:r>
            <a:r>
              <a:rPr lang="en-US"/>
              <a:t>to help ensure </a:t>
            </a:r>
            <a:r>
              <a:rPr lang="en-US" dirty="0"/>
              <a:t>compliance and success at each site.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Meals to be eaten on site!</a:t>
            </a:r>
            <a:endParaRPr/>
          </a:p>
        </p:txBody>
      </p:sp>
      <p:sp>
        <p:nvSpPr>
          <p:cNvPr id="232" name="Google Shape;23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685800" lvl="1" indent="-241300" algn="l" rtl="0">
              <a:lnSpc>
                <a:spcPct val="90000"/>
              </a:lnSpc>
              <a:spcBef>
                <a:spcPts val="500"/>
              </a:spcBef>
              <a:spcAft>
                <a:spcPts val="0"/>
              </a:spcAft>
              <a:buClr>
                <a:schemeClr val="dk1"/>
              </a:buClr>
              <a:buSzPts val="2600"/>
              <a:buChar char="•"/>
            </a:pPr>
            <a:r>
              <a:rPr lang="en-US" sz="2600"/>
              <a:t>As site staff, you must enforce that meals are eaten on site only. </a:t>
            </a:r>
            <a:endParaRPr sz="2600"/>
          </a:p>
          <a:p>
            <a:pPr marL="685800" lvl="1" indent="-241300" algn="l" rtl="0">
              <a:lnSpc>
                <a:spcPct val="90000"/>
              </a:lnSpc>
              <a:spcBef>
                <a:spcPts val="500"/>
              </a:spcBef>
              <a:spcAft>
                <a:spcPts val="0"/>
              </a:spcAft>
              <a:buClr>
                <a:schemeClr val="dk1"/>
              </a:buClr>
              <a:buSzPts val="2600"/>
              <a:buChar char="•"/>
            </a:pPr>
            <a:r>
              <a:rPr lang="en-US" sz="2600"/>
              <a:t>Meals must be consumed in the presence of site staff. </a:t>
            </a:r>
            <a:endParaRPr sz="2600"/>
          </a:p>
          <a:p>
            <a:pPr marL="1143000" lvl="2" indent="-241300" algn="l" rtl="0">
              <a:lnSpc>
                <a:spcPct val="90000"/>
              </a:lnSpc>
              <a:spcBef>
                <a:spcPts val="500"/>
              </a:spcBef>
              <a:spcAft>
                <a:spcPts val="0"/>
              </a:spcAft>
              <a:buClr>
                <a:schemeClr val="dk1"/>
              </a:buClr>
              <a:buSzPts val="2200"/>
              <a:buChar char="•"/>
            </a:pPr>
            <a:r>
              <a:rPr lang="en-US" sz="2200"/>
              <a:t>If meal service ends at 12:30 and site staff leave at 12:32, they should collect all trash prior to leaving the site. Children should not have complete meals at the time site staff leave to ensure on-site meal consumption.</a:t>
            </a:r>
            <a:endParaRPr sz="2200"/>
          </a:p>
          <a:p>
            <a:pPr marL="685800" lvl="1" indent="-241300" algn="l" rtl="0">
              <a:lnSpc>
                <a:spcPct val="90000"/>
              </a:lnSpc>
              <a:spcBef>
                <a:spcPts val="500"/>
              </a:spcBef>
              <a:spcAft>
                <a:spcPts val="0"/>
              </a:spcAft>
              <a:buClr>
                <a:schemeClr val="dk1"/>
              </a:buClr>
              <a:buSzPts val="2600"/>
              <a:buChar char="•"/>
            </a:pPr>
            <a:r>
              <a:rPr lang="en-US" sz="2600"/>
              <a:t>Meals must be consumed in the designated meal service area. </a:t>
            </a:r>
            <a:endParaRPr sz="2600"/>
          </a:p>
          <a:p>
            <a:pPr marL="685800" lvl="1" indent="-241300" algn="l" rtl="0">
              <a:lnSpc>
                <a:spcPct val="90000"/>
              </a:lnSpc>
              <a:spcBef>
                <a:spcPts val="500"/>
              </a:spcBef>
              <a:spcAft>
                <a:spcPts val="0"/>
              </a:spcAft>
              <a:buClr>
                <a:schemeClr val="dk1"/>
              </a:buClr>
              <a:buSzPts val="2600"/>
              <a:buChar char="•"/>
            </a:pPr>
            <a:r>
              <a:rPr lang="en-US" sz="2600"/>
              <a:t>If a household continually leaves the site with food in hand after being explained the site rules, site staff may decline to serve the child. </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Children must be present to receive a meal</a:t>
            </a:r>
            <a:endParaRPr/>
          </a:p>
        </p:txBody>
      </p:sp>
      <p:sp>
        <p:nvSpPr>
          <p:cNvPr id="238" name="Google Shape;23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73050" algn="l" rtl="0">
              <a:lnSpc>
                <a:spcPct val="90000"/>
              </a:lnSpc>
              <a:spcBef>
                <a:spcPts val="0"/>
              </a:spcBef>
              <a:spcAft>
                <a:spcPts val="0"/>
              </a:spcAft>
              <a:buClr>
                <a:schemeClr val="dk1"/>
              </a:buClr>
              <a:buSzPts val="2700"/>
              <a:buChar char="•"/>
            </a:pPr>
            <a:r>
              <a:rPr lang="en-US" sz="2700" b="0" i="0" u="none" strike="noStrike">
                <a:latin typeface="Arial"/>
                <a:ea typeface="Arial"/>
                <a:cs typeface="Arial"/>
                <a:sym typeface="Arial"/>
              </a:rPr>
              <a:t>Meals can only be served to children present at the meal site. </a:t>
            </a:r>
            <a:endParaRPr sz="3500"/>
          </a:p>
          <a:p>
            <a:pPr marL="228600" lvl="0" indent="-101600" algn="l" rtl="0">
              <a:lnSpc>
                <a:spcPct val="90000"/>
              </a:lnSpc>
              <a:spcBef>
                <a:spcPts val="0"/>
              </a:spcBef>
              <a:spcAft>
                <a:spcPts val="0"/>
              </a:spcAft>
              <a:buClr>
                <a:schemeClr val="dk1"/>
              </a:buClr>
              <a:buSzPts val="2000"/>
              <a:buNone/>
            </a:pPr>
            <a:endParaRPr sz="2700">
              <a:latin typeface="Arial"/>
              <a:ea typeface="Arial"/>
              <a:cs typeface="Arial"/>
              <a:sym typeface="Arial"/>
            </a:endParaRPr>
          </a:p>
          <a:p>
            <a:pPr marL="228600" lvl="0" indent="-273050" algn="l" rtl="0">
              <a:lnSpc>
                <a:spcPct val="90000"/>
              </a:lnSpc>
              <a:spcBef>
                <a:spcPts val="0"/>
              </a:spcBef>
              <a:spcAft>
                <a:spcPts val="0"/>
              </a:spcAft>
              <a:buClr>
                <a:schemeClr val="dk1"/>
              </a:buClr>
              <a:buSzPts val="2700"/>
              <a:buChar char="•"/>
            </a:pPr>
            <a:r>
              <a:rPr lang="en-US" sz="2700">
                <a:highlight>
                  <a:srgbClr val="FFFF00"/>
                </a:highlight>
                <a:latin typeface="Arial"/>
                <a:ea typeface="Arial"/>
                <a:cs typeface="Arial"/>
                <a:sym typeface="Arial"/>
              </a:rPr>
              <a:t>Adults can purchase meals at the set adult meal price.</a:t>
            </a:r>
            <a:endParaRPr sz="3500"/>
          </a:p>
          <a:p>
            <a:pPr marL="228600" lvl="0" indent="-101600" algn="l" rtl="0">
              <a:lnSpc>
                <a:spcPct val="90000"/>
              </a:lnSpc>
              <a:spcBef>
                <a:spcPts val="0"/>
              </a:spcBef>
              <a:spcAft>
                <a:spcPts val="0"/>
              </a:spcAft>
              <a:buClr>
                <a:schemeClr val="dk1"/>
              </a:buClr>
              <a:buSzPts val="2000"/>
              <a:buNone/>
            </a:pPr>
            <a:endParaRPr sz="2000" b="0">
              <a:highlight>
                <a:srgbClr val="FFFF00"/>
              </a:highlight>
              <a:latin typeface="Arial"/>
              <a:ea typeface="Arial"/>
              <a:cs typeface="Arial"/>
              <a:sym typeface="Arial"/>
            </a:endParaRPr>
          </a:p>
          <a:p>
            <a:pPr marL="0" lvl="0" indent="0" algn="l" rtl="0">
              <a:lnSpc>
                <a:spcPct val="90000"/>
              </a:lnSpc>
              <a:spcBef>
                <a:spcPts val="0"/>
              </a:spcBef>
              <a:spcAft>
                <a:spcPts val="0"/>
              </a:spcAft>
              <a:buClr>
                <a:schemeClr val="dk1"/>
              </a:buClr>
              <a:buSzPts val="2000"/>
              <a:buNone/>
            </a:pPr>
            <a:endParaRPr sz="2000" b="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r>
              <a:rPr lang="en-US" sz="2400" b="1">
                <a:latin typeface="Arial"/>
                <a:ea typeface="Arial"/>
                <a:cs typeface="Arial"/>
                <a:sym typeface="Arial"/>
              </a:rPr>
              <a:t>There are no exceptions to this requirement!! </a:t>
            </a:r>
            <a:endParaRPr sz="2400" b="1">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2400" b="1">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3200" b="1"/>
          </a:p>
        </p:txBody>
      </p:sp>
      <p:sp>
        <p:nvSpPr>
          <p:cNvPr id="239" name="Google Shape;239;p22"/>
          <p:cNvSpPr txBox="1"/>
          <p:nvPr/>
        </p:nvSpPr>
        <p:spPr>
          <a:xfrm>
            <a:off x="8934276" y="6176963"/>
            <a:ext cx="26173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 action="ppaction://noaction">
                  <a:extLst>
                    <a:ext uri="{A12FA001-AC4F-418D-AE19-62706E023703}">
                      <ahyp:hlinkClr xmlns:ahyp="http://schemas.microsoft.com/office/drawing/2018/hyperlinkcolor" val="tx"/>
                    </a:ext>
                  </a:extLst>
                </a:hlinkClick>
              </a:rPr>
              <a:t>Click Here when Finished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Local Program Procedures</a:t>
            </a:r>
            <a:endParaRPr/>
          </a:p>
        </p:txBody>
      </p:sp>
      <p:sp>
        <p:nvSpPr>
          <p:cNvPr id="245" name="Google Shape;245;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Let’s take a moment to discuss our specific procedures and processes:</a:t>
            </a:r>
            <a:endParaRPr/>
          </a:p>
          <a:p>
            <a:pPr marL="228600" lvl="0" indent="-228600" algn="l" rtl="0">
              <a:lnSpc>
                <a:spcPct val="90000"/>
              </a:lnSpc>
              <a:spcBef>
                <a:spcPts val="1000"/>
              </a:spcBef>
              <a:spcAft>
                <a:spcPts val="0"/>
              </a:spcAft>
              <a:buClr>
                <a:schemeClr val="dk1"/>
              </a:buClr>
              <a:buSzPts val="2800"/>
              <a:buChar char="•"/>
            </a:pPr>
            <a:r>
              <a:rPr lang="en-US"/>
              <a:t>Integrity Plan</a:t>
            </a:r>
            <a:endParaRPr/>
          </a:p>
          <a:p>
            <a:pPr marL="228600" lvl="0" indent="-228600" algn="l" rtl="0">
              <a:lnSpc>
                <a:spcPct val="90000"/>
              </a:lnSpc>
              <a:spcBef>
                <a:spcPts val="1000"/>
              </a:spcBef>
              <a:spcAft>
                <a:spcPts val="0"/>
              </a:spcAft>
              <a:buClr>
                <a:schemeClr val="dk1"/>
              </a:buClr>
              <a:buSzPts val="2800"/>
              <a:buChar char="•"/>
            </a:pPr>
            <a:r>
              <a:rPr lang="en-US"/>
              <a:t>Daily Documentation</a:t>
            </a:r>
            <a:endParaRPr/>
          </a:p>
          <a:p>
            <a:pPr marL="228600" lvl="0" indent="-228600" algn="l" rtl="0">
              <a:lnSpc>
                <a:spcPct val="90000"/>
              </a:lnSpc>
              <a:spcBef>
                <a:spcPts val="1000"/>
              </a:spcBef>
              <a:spcAft>
                <a:spcPts val="0"/>
              </a:spcAft>
              <a:buClr>
                <a:schemeClr val="dk1"/>
              </a:buClr>
              <a:buSzPts val="2800"/>
              <a:buChar char="•"/>
            </a:pPr>
            <a:r>
              <a:rPr lang="en-US"/>
              <a:t>Food Safety Procedures</a:t>
            </a:r>
            <a:endParaRPr/>
          </a:p>
          <a:p>
            <a:pPr marL="228600" lvl="0" indent="-228600" algn="l" rtl="0">
              <a:lnSpc>
                <a:spcPct val="90000"/>
              </a:lnSpc>
              <a:spcBef>
                <a:spcPts val="1000"/>
              </a:spcBef>
              <a:spcAft>
                <a:spcPts val="0"/>
              </a:spcAft>
              <a:buClr>
                <a:schemeClr val="dk1"/>
              </a:buClr>
              <a:buSzPts val="2800"/>
              <a:buChar char="•"/>
            </a:pPr>
            <a:r>
              <a:rPr lang="en-US"/>
              <a:t>Food Packaging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Counting</a:t>
            </a:r>
            <a:endParaRPr/>
          </a:p>
        </p:txBody>
      </p:sp>
      <p:sp>
        <p:nvSpPr>
          <p:cNvPr id="251" name="Google Shape;2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For meals meeting the meal pattern, each meal served will be documented on the daily meal count form. </a:t>
            </a:r>
            <a:endParaRPr/>
          </a:p>
          <a:p>
            <a:pPr marL="228600" lvl="0" indent="-228600" algn="l" rtl="0">
              <a:lnSpc>
                <a:spcPct val="90000"/>
              </a:lnSpc>
              <a:spcBef>
                <a:spcPts val="1000"/>
              </a:spcBef>
              <a:spcAft>
                <a:spcPts val="0"/>
              </a:spcAft>
              <a:buClr>
                <a:schemeClr val="dk1"/>
              </a:buClr>
              <a:buSzPts val="2800"/>
              <a:buChar char="•"/>
            </a:pPr>
            <a:r>
              <a:rPr lang="en-US"/>
              <a:t>This form is to be completed as the children go through the line at the point where the child receives their complete meal.</a:t>
            </a:r>
            <a:endParaRPr/>
          </a:p>
          <a:p>
            <a:pPr marL="228600" lvl="0" indent="-228600" algn="l" rtl="0">
              <a:lnSpc>
                <a:spcPct val="90000"/>
              </a:lnSpc>
              <a:spcBef>
                <a:spcPts val="1000"/>
              </a:spcBef>
              <a:spcAft>
                <a:spcPts val="0"/>
              </a:spcAft>
              <a:buClr>
                <a:schemeClr val="dk1"/>
              </a:buClr>
              <a:buSzPts val="2800"/>
              <a:buChar char="•"/>
            </a:pPr>
            <a:r>
              <a:rPr lang="en-US"/>
              <a:t>The form cannot be completed before the meal or after the meal is served, it must be filled out during the meal service.</a:t>
            </a:r>
            <a:endParaRPr/>
          </a:p>
          <a:p>
            <a:pPr marL="228600" lvl="0" indent="-228600" algn="l" rtl="0">
              <a:lnSpc>
                <a:spcPct val="90000"/>
              </a:lnSpc>
              <a:spcBef>
                <a:spcPts val="1000"/>
              </a:spcBef>
              <a:spcAft>
                <a:spcPts val="0"/>
              </a:spcAft>
              <a:buClr>
                <a:schemeClr val="dk1"/>
              </a:buClr>
              <a:buSzPts val="2800"/>
              <a:buChar char="•"/>
            </a:pPr>
            <a:r>
              <a:rPr lang="en-US"/>
              <a:t>One person must stand at the end of the meal service line to document the meal each child receives.</a:t>
            </a:r>
            <a:endParaRPr/>
          </a:p>
          <a:p>
            <a:pPr marL="228600" lvl="0" indent="-228600" algn="l" rtl="0">
              <a:lnSpc>
                <a:spcPct val="90000"/>
              </a:lnSpc>
              <a:spcBef>
                <a:spcPts val="1000"/>
              </a:spcBef>
              <a:spcAft>
                <a:spcPts val="0"/>
              </a:spcAft>
              <a:buClr>
                <a:schemeClr val="dk1"/>
              </a:buClr>
              <a:buSzPts val="2800"/>
              <a:buChar char="•"/>
            </a:pPr>
            <a:r>
              <a:rPr lang="en-US"/>
              <a:t>To avoid miscounting, the person assigned to document the meal count should not also be plating the food.</a:t>
            </a:r>
            <a:endParaRPr/>
          </a:p>
        </p:txBody>
      </p:sp>
      <p:pic>
        <p:nvPicPr>
          <p:cNvPr id="252" name="Google Shape;252;p24" descr="Image result for counting on hand"/>
          <p:cNvPicPr preferRelativeResize="0"/>
          <p:nvPr/>
        </p:nvPicPr>
        <p:blipFill rotWithShape="1">
          <a:blip r:embed="rId3">
            <a:alphaModFix/>
          </a:blip>
          <a:srcRect/>
          <a:stretch/>
        </p:blipFill>
        <p:spPr>
          <a:xfrm>
            <a:off x="9029699" y="5660006"/>
            <a:ext cx="2753025" cy="10339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Let’s Review Meal Counting Form</a:t>
            </a:r>
            <a:endParaRPr/>
          </a:p>
        </p:txBody>
      </p:sp>
      <p:sp>
        <p:nvSpPr>
          <p:cNvPr id="258" name="Google Shape;258;p25"/>
          <p:cNvSpPr txBox="1">
            <a:spLocks noGrp="1"/>
          </p:cNvSpPr>
          <p:nvPr>
            <p:ph type="body" idx="1"/>
          </p:nvPr>
        </p:nvSpPr>
        <p:spPr>
          <a:xfrm>
            <a:off x="838200" y="146717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Each site is required to use the USDA daily meal count form or one of the IDOE pre-approved daily count forms (see SFSP webpage for approved alternates). Pay attention to all the sections of this form! </a:t>
            </a:r>
            <a:endParaRPr/>
          </a:p>
        </p:txBody>
      </p:sp>
      <p:pic>
        <p:nvPicPr>
          <p:cNvPr id="259" name="Google Shape;259;p25"/>
          <p:cNvPicPr preferRelativeResize="0"/>
          <p:nvPr/>
        </p:nvPicPr>
        <p:blipFill rotWithShape="1">
          <a:blip r:embed="rId3">
            <a:alphaModFix/>
          </a:blip>
          <a:srcRect/>
          <a:stretch/>
        </p:blipFill>
        <p:spPr>
          <a:xfrm>
            <a:off x="1108700" y="2781125"/>
            <a:ext cx="4711649" cy="3714651"/>
          </a:xfrm>
          <a:prstGeom prst="rect">
            <a:avLst/>
          </a:prstGeom>
          <a:noFill/>
          <a:ln>
            <a:noFill/>
          </a:ln>
        </p:spPr>
      </p:pic>
      <p:pic>
        <p:nvPicPr>
          <p:cNvPr id="260" name="Google Shape;260;p25"/>
          <p:cNvPicPr preferRelativeResize="0"/>
          <p:nvPr/>
        </p:nvPicPr>
        <p:blipFill>
          <a:blip r:embed="rId4">
            <a:alphaModFix/>
          </a:blip>
          <a:stretch>
            <a:fillRect/>
          </a:stretch>
        </p:blipFill>
        <p:spPr>
          <a:xfrm>
            <a:off x="5957400" y="2781125"/>
            <a:ext cx="4711651" cy="3714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66" name="Google Shape;266;p26"/>
          <p:cNvPicPr preferRelativeResize="0"/>
          <p:nvPr/>
        </p:nvPicPr>
        <p:blipFill rotWithShape="1">
          <a:blip r:embed="rId3">
            <a:alphaModFix/>
          </a:blip>
          <a:srcRect/>
          <a:stretch/>
        </p:blipFill>
        <p:spPr>
          <a:xfrm>
            <a:off x="752475" y="2986758"/>
            <a:ext cx="10601325" cy="2352675"/>
          </a:xfrm>
          <a:prstGeom prst="rect">
            <a:avLst/>
          </a:prstGeom>
          <a:noFill/>
          <a:ln>
            <a:noFill/>
          </a:ln>
        </p:spPr>
      </p:pic>
      <p:sp>
        <p:nvSpPr>
          <p:cNvPr id="267" name="Google Shape;267;p26"/>
          <p:cNvSpPr/>
          <p:nvPr/>
        </p:nvSpPr>
        <p:spPr>
          <a:xfrm>
            <a:off x="838201"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8" name="Google Shape;268;p26"/>
          <p:cNvCxnSpPr/>
          <p:nvPr/>
        </p:nvCxnSpPr>
        <p:spPr>
          <a:xfrm rot="10800000">
            <a:off x="1506828" y="2459866"/>
            <a:ext cx="141668" cy="646330"/>
          </a:xfrm>
          <a:prstGeom prst="straightConnector1">
            <a:avLst/>
          </a:prstGeom>
          <a:noFill/>
          <a:ln w="25400" cap="flat" cmpd="sng">
            <a:solidFill>
              <a:srgbClr val="FF0000"/>
            </a:solidFill>
            <a:prstDash val="solid"/>
            <a:miter lim="800000"/>
            <a:headEnd type="none" w="sm" len="sm"/>
            <a:tailEnd type="none" w="sm" len="sm"/>
          </a:ln>
        </p:spPr>
      </p:cxnSp>
      <p:sp>
        <p:nvSpPr>
          <p:cNvPr id="269" name="Google Shape;269;p26"/>
          <p:cNvSpPr txBox="1"/>
          <p:nvPr/>
        </p:nvSpPr>
        <p:spPr>
          <a:xfrm>
            <a:off x="838200" y="1561400"/>
            <a:ext cx="2793600" cy="923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Site name is important!! </a:t>
            </a:r>
            <a:r>
              <a:rPr lang="en-US" sz="1800">
                <a:solidFill>
                  <a:schemeClr val="dk1"/>
                </a:solidFill>
                <a:latin typeface="Calibri"/>
                <a:ea typeface="Calibri"/>
                <a:cs typeface="Calibri"/>
                <a:sym typeface="Calibri"/>
              </a:rPr>
              <a:t>This and the address</a:t>
            </a:r>
            <a:r>
              <a:rPr lang="en-US" sz="1800" b="0" i="0" u="none" strike="noStrike" cap="none">
                <a:solidFill>
                  <a:schemeClr val="dk1"/>
                </a:solidFill>
                <a:latin typeface="Calibri"/>
                <a:ea typeface="Calibri"/>
                <a:cs typeface="Calibri"/>
                <a:sym typeface="Calibri"/>
              </a:rPr>
              <a:t> can be pre-fille</a:t>
            </a:r>
            <a:r>
              <a:rPr lang="en-US" sz="1800">
                <a:solidFill>
                  <a:schemeClr val="dk1"/>
                </a:solidFill>
                <a:latin typeface="Calibri"/>
                <a:ea typeface="Calibri"/>
                <a:cs typeface="Calibri"/>
                <a:sym typeface="Calibri"/>
              </a:rPr>
              <a:t>d for ease of use. </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0" name="Google Shape;270;p26"/>
          <p:cNvSpPr/>
          <p:nvPr/>
        </p:nvSpPr>
        <p:spPr>
          <a:xfrm>
            <a:off x="5820178" y="3106196"/>
            <a:ext cx="3257282" cy="435494"/>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1" name="Google Shape;271;p26"/>
          <p:cNvCxnSpPr/>
          <p:nvPr/>
        </p:nvCxnSpPr>
        <p:spPr>
          <a:xfrm rot="10800000" flipH="1">
            <a:off x="7403071" y="2459866"/>
            <a:ext cx="45748" cy="652200"/>
          </a:xfrm>
          <a:prstGeom prst="straightConnector1">
            <a:avLst/>
          </a:prstGeom>
          <a:noFill/>
          <a:ln w="25400" cap="flat" cmpd="sng">
            <a:solidFill>
              <a:srgbClr val="FF0000"/>
            </a:solidFill>
            <a:prstDash val="solid"/>
            <a:miter lim="800000"/>
            <a:headEnd type="none" w="sm" len="sm"/>
            <a:tailEnd type="none" w="sm" len="sm"/>
          </a:ln>
        </p:spPr>
      </p:cxnSp>
      <p:sp>
        <p:nvSpPr>
          <p:cNvPr id="272" name="Google Shape;272;p26"/>
          <p:cNvSpPr txBox="1"/>
          <p:nvPr/>
        </p:nvSpPr>
        <p:spPr>
          <a:xfrm>
            <a:off x="6920247" y="1543713"/>
            <a:ext cx="1346781"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Meal Type is required for claiming! </a:t>
            </a:r>
            <a:endParaRPr sz="1400" b="0" i="0" u="none" strike="noStrike" cap="none">
              <a:solidFill>
                <a:srgbClr val="000000"/>
              </a:solidFill>
              <a:latin typeface="Arial"/>
              <a:ea typeface="Arial"/>
              <a:cs typeface="Arial"/>
              <a:sym typeface="Arial"/>
            </a:endParaRPr>
          </a:p>
        </p:txBody>
      </p:sp>
      <p:sp>
        <p:nvSpPr>
          <p:cNvPr id="273" name="Google Shape;273;p26"/>
          <p:cNvSpPr/>
          <p:nvPr/>
        </p:nvSpPr>
        <p:spPr>
          <a:xfrm>
            <a:off x="838199" y="3628407"/>
            <a:ext cx="6564871"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4" name="Google Shape;274;p26"/>
          <p:cNvCxnSpPr/>
          <p:nvPr/>
        </p:nvCxnSpPr>
        <p:spPr>
          <a:xfrm rot="10800000" flipH="1">
            <a:off x="4804088" y="2541078"/>
            <a:ext cx="45748" cy="1087330"/>
          </a:xfrm>
          <a:prstGeom prst="straightConnector1">
            <a:avLst/>
          </a:prstGeom>
          <a:noFill/>
          <a:ln w="25400" cap="flat" cmpd="sng">
            <a:solidFill>
              <a:srgbClr val="7030A0"/>
            </a:solidFill>
            <a:prstDash val="solid"/>
            <a:miter lim="800000"/>
            <a:headEnd type="none" w="sm" len="sm"/>
            <a:tailEnd type="none" w="sm" len="sm"/>
          </a:ln>
        </p:spPr>
      </p:cxnSp>
      <p:sp>
        <p:nvSpPr>
          <p:cNvPr id="275" name="Google Shape;275;p26"/>
          <p:cNvSpPr txBox="1"/>
          <p:nvPr/>
        </p:nvSpPr>
        <p:spPr>
          <a:xfrm>
            <a:off x="3679266" y="1340749"/>
            <a:ext cx="2730488" cy="1200329"/>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should be the address of the site, not the sponsor! This is the address listed in CNPweb!</a:t>
            </a:r>
            <a:endParaRPr sz="1400" b="0" i="0" u="none" strike="noStrike" cap="none">
              <a:solidFill>
                <a:srgbClr val="000000"/>
              </a:solidFill>
              <a:latin typeface="Arial"/>
              <a:ea typeface="Arial"/>
              <a:cs typeface="Arial"/>
              <a:sym typeface="Arial"/>
            </a:endParaRPr>
          </a:p>
        </p:txBody>
      </p:sp>
      <p:sp>
        <p:nvSpPr>
          <p:cNvPr id="276" name="Google Shape;276;p26"/>
          <p:cNvSpPr/>
          <p:nvPr/>
        </p:nvSpPr>
        <p:spPr>
          <a:xfrm>
            <a:off x="7507242" y="3649805"/>
            <a:ext cx="3742386" cy="435494"/>
          </a:xfrm>
          <a:prstGeom prst="roundRect">
            <a:avLst>
              <a:gd name="adj" fmla="val 16667"/>
            </a:avLst>
          </a:prstGeom>
          <a:noFill/>
          <a:ln w="254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7" name="Google Shape;277;p26"/>
          <p:cNvCxnSpPr/>
          <p:nvPr/>
        </p:nvCxnSpPr>
        <p:spPr>
          <a:xfrm rot="10800000" flipH="1">
            <a:off x="9305958" y="2204864"/>
            <a:ext cx="144954" cy="1418004"/>
          </a:xfrm>
          <a:prstGeom prst="straightConnector1">
            <a:avLst/>
          </a:prstGeom>
          <a:noFill/>
          <a:ln w="25400" cap="flat" cmpd="sng">
            <a:solidFill>
              <a:srgbClr val="7030A0"/>
            </a:solidFill>
            <a:prstDash val="solid"/>
            <a:miter lim="800000"/>
            <a:headEnd type="none" w="sm" len="sm"/>
            <a:tailEnd type="none" w="sm" len="sm"/>
          </a:ln>
        </p:spPr>
      </p:cxnSp>
      <p:sp>
        <p:nvSpPr>
          <p:cNvPr id="278" name="Google Shape;278;p26"/>
          <p:cNvSpPr txBox="1"/>
          <p:nvPr/>
        </p:nvSpPr>
        <p:spPr>
          <a:xfrm>
            <a:off x="8777521" y="1284927"/>
            <a:ext cx="1654366" cy="92333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Phone number for the site, not sponsor.</a:t>
            </a:r>
            <a:endParaRPr sz="1400" b="0" i="0" u="none" strike="noStrike" cap="none">
              <a:solidFill>
                <a:srgbClr val="000000"/>
              </a:solidFill>
              <a:latin typeface="Arial"/>
              <a:ea typeface="Arial"/>
              <a:cs typeface="Arial"/>
              <a:sym typeface="Arial"/>
            </a:endParaRPr>
          </a:p>
        </p:txBody>
      </p:sp>
      <p:sp>
        <p:nvSpPr>
          <p:cNvPr id="279" name="Google Shape;279;p26"/>
          <p:cNvSpPr/>
          <p:nvPr/>
        </p:nvSpPr>
        <p:spPr>
          <a:xfrm>
            <a:off x="863352" y="4163095"/>
            <a:ext cx="4352592"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0" name="Google Shape;280;p26"/>
          <p:cNvCxnSpPr/>
          <p:nvPr/>
        </p:nvCxnSpPr>
        <p:spPr>
          <a:xfrm rot="10800000" flipH="1">
            <a:off x="618186" y="4507606"/>
            <a:ext cx="245165" cy="951265"/>
          </a:xfrm>
          <a:prstGeom prst="straightConnector1">
            <a:avLst/>
          </a:prstGeom>
          <a:noFill/>
          <a:ln w="25400" cap="flat" cmpd="sng">
            <a:solidFill>
              <a:srgbClr val="00B050"/>
            </a:solidFill>
            <a:prstDash val="solid"/>
            <a:miter lim="800000"/>
            <a:headEnd type="none" w="sm" len="sm"/>
            <a:tailEnd type="none" w="sm" len="sm"/>
          </a:ln>
        </p:spPr>
      </p:cxnSp>
      <p:sp>
        <p:nvSpPr>
          <p:cNvPr id="281" name="Google Shape;281;p26"/>
          <p:cNvSpPr txBox="1"/>
          <p:nvPr/>
        </p:nvSpPr>
        <p:spPr>
          <a:xfrm>
            <a:off x="336250" y="5466825"/>
            <a:ext cx="3550200" cy="147750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site supervisor for the day must be listed. This person must be trained in Site Supervisor Responsibilities! A trained site supervisor must </a:t>
            </a:r>
            <a:r>
              <a:rPr lang="en-US" sz="1800">
                <a:solidFill>
                  <a:schemeClr val="dk1"/>
                </a:solidFill>
                <a:latin typeface="Calibri"/>
                <a:ea typeface="Calibri"/>
                <a:cs typeface="Calibri"/>
                <a:sym typeface="Calibri"/>
              </a:rPr>
              <a:t>always be present!</a:t>
            </a:r>
            <a:endParaRPr sz="1400" b="0" i="0" u="none" strike="noStrike" cap="none">
              <a:solidFill>
                <a:srgbClr val="000000"/>
              </a:solidFill>
              <a:latin typeface="Arial"/>
              <a:ea typeface="Arial"/>
              <a:cs typeface="Arial"/>
              <a:sym typeface="Arial"/>
            </a:endParaRPr>
          </a:p>
        </p:txBody>
      </p:sp>
      <p:sp>
        <p:nvSpPr>
          <p:cNvPr id="282" name="Google Shape;282;p26"/>
          <p:cNvSpPr/>
          <p:nvPr/>
        </p:nvSpPr>
        <p:spPr>
          <a:xfrm>
            <a:off x="6722772" y="4169520"/>
            <a:ext cx="4356781" cy="435494"/>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3" name="Google Shape;283;p26"/>
          <p:cNvCxnSpPr/>
          <p:nvPr/>
        </p:nvCxnSpPr>
        <p:spPr>
          <a:xfrm rot="10800000" flipH="1">
            <a:off x="10315977" y="4607402"/>
            <a:ext cx="115910" cy="1047092"/>
          </a:xfrm>
          <a:prstGeom prst="straightConnector1">
            <a:avLst/>
          </a:prstGeom>
          <a:noFill/>
          <a:ln w="25400" cap="flat" cmpd="sng">
            <a:solidFill>
              <a:srgbClr val="00B050"/>
            </a:solidFill>
            <a:prstDash val="solid"/>
            <a:miter lim="800000"/>
            <a:headEnd type="none" w="sm" len="sm"/>
            <a:tailEnd type="none" w="sm" len="sm"/>
          </a:ln>
        </p:spPr>
      </p:cxnSp>
      <p:sp>
        <p:nvSpPr>
          <p:cNvPr id="284" name="Google Shape;284;p26"/>
          <p:cNvSpPr txBox="1"/>
          <p:nvPr/>
        </p:nvSpPr>
        <p:spPr>
          <a:xfrm>
            <a:off x="8267028" y="5654494"/>
            <a:ext cx="3418602" cy="64633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Delivery time and date are important to ensure food safety!! </a:t>
            </a:r>
            <a:endParaRPr sz="1400" b="0" i="0" u="none" strike="noStrike" cap="none">
              <a:solidFill>
                <a:srgbClr val="000000"/>
              </a:solidFill>
              <a:latin typeface="Arial"/>
              <a:ea typeface="Arial"/>
              <a:cs typeface="Arial"/>
              <a:sym typeface="Arial"/>
            </a:endParaRPr>
          </a:p>
        </p:txBody>
      </p:sp>
      <p:sp>
        <p:nvSpPr>
          <p:cNvPr id="285" name="Google Shape;285;p26"/>
          <p:cNvSpPr/>
          <p:nvPr/>
        </p:nvSpPr>
        <p:spPr>
          <a:xfrm>
            <a:off x="863351" y="4748346"/>
            <a:ext cx="8319285" cy="524908"/>
          </a:xfrm>
          <a:prstGeom prst="roundRect">
            <a:avLst>
              <a:gd name="adj" fmla="val 16667"/>
            </a:avLst>
          </a:prstGeom>
          <a:noFill/>
          <a:ln w="254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6" name="Google Shape;286;p26"/>
          <p:cNvCxnSpPr/>
          <p:nvPr/>
        </p:nvCxnSpPr>
        <p:spPr>
          <a:xfrm rot="10800000" flipH="1">
            <a:off x="6387921" y="5253734"/>
            <a:ext cx="24550" cy="258671"/>
          </a:xfrm>
          <a:prstGeom prst="straightConnector1">
            <a:avLst/>
          </a:prstGeom>
          <a:noFill/>
          <a:ln w="25400" cap="flat" cmpd="sng">
            <a:solidFill>
              <a:srgbClr val="00B0F0"/>
            </a:solidFill>
            <a:prstDash val="solid"/>
            <a:miter lim="800000"/>
            <a:headEnd type="none" w="sm" len="sm"/>
            <a:tailEnd type="none" w="sm" len="sm"/>
          </a:ln>
        </p:spPr>
      </p:cxnSp>
      <p:sp>
        <p:nvSpPr>
          <p:cNvPr id="287" name="Google Shape;287;p26"/>
          <p:cNvSpPr txBox="1"/>
          <p:nvPr/>
        </p:nvSpPr>
        <p:spPr>
          <a:xfrm>
            <a:off x="4080457" y="5499238"/>
            <a:ext cx="4031086" cy="1200329"/>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number of meals available must be completed on a daily basis. If you claim more meals than the number here, the extra meals will be disallowed by IDOE.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293" name="Google Shape;293;p27"/>
          <p:cNvPicPr preferRelativeResize="0"/>
          <p:nvPr/>
        </p:nvPicPr>
        <p:blipFill rotWithShape="1">
          <a:blip r:embed="rId3">
            <a:alphaModFix/>
          </a:blip>
          <a:srcRect/>
          <a:stretch/>
        </p:blipFill>
        <p:spPr>
          <a:xfrm>
            <a:off x="838200" y="1825193"/>
            <a:ext cx="10534650" cy="3781425"/>
          </a:xfrm>
          <a:prstGeom prst="rect">
            <a:avLst/>
          </a:prstGeom>
          <a:noFill/>
          <a:ln>
            <a:noFill/>
          </a:ln>
        </p:spPr>
      </p:pic>
      <p:sp>
        <p:nvSpPr>
          <p:cNvPr id="294" name="Google Shape;294;p27"/>
          <p:cNvSpPr/>
          <p:nvPr/>
        </p:nvSpPr>
        <p:spPr>
          <a:xfrm>
            <a:off x="838200" y="2189237"/>
            <a:ext cx="5549721" cy="50227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5" name="Google Shape;295;p27"/>
          <p:cNvCxnSpPr/>
          <p:nvPr/>
        </p:nvCxnSpPr>
        <p:spPr>
          <a:xfrm rot="10800000" flipH="1">
            <a:off x="6387921" y="1516009"/>
            <a:ext cx="892110" cy="807077"/>
          </a:xfrm>
          <a:prstGeom prst="straightConnector1">
            <a:avLst/>
          </a:prstGeom>
          <a:noFill/>
          <a:ln w="25400" cap="flat" cmpd="sng">
            <a:solidFill>
              <a:srgbClr val="FF0000"/>
            </a:solidFill>
            <a:prstDash val="solid"/>
            <a:miter lim="800000"/>
            <a:headEnd type="none" w="sm" len="sm"/>
            <a:tailEnd type="none" w="sm" len="sm"/>
          </a:ln>
        </p:spPr>
      </p:cxnSp>
      <p:sp>
        <p:nvSpPr>
          <p:cNvPr id="296" name="Google Shape;296;p27"/>
          <p:cNvSpPr txBox="1"/>
          <p:nvPr/>
        </p:nvSpPr>
        <p:spPr>
          <a:xfrm>
            <a:off x="6892730" y="301698"/>
            <a:ext cx="4867422" cy="120032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Only </a:t>
            </a:r>
            <a:r>
              <a:rPr lang="en-US" sz="1800" b="1" i="0" u="sng" strike="noStrike" cap="none">
                <a:solidFill>
                  <a:srgbClr val="FF0000"/>
                </a:solidFill>
                <a:latin typeface="Calibri"/>
                <a:ea typeface="Calibri"/>
                <a:cs typeface="Calibri"/>
                <a:sym typeface="Calibri"/>
              </a:rPr>
              <a:t>first</a:t>
            </a:r>
            <a:r>
              <a:rPr lang="en-US" sz="1800" b="1" i="0" u="sng" strike="noStrike" cap="none">
                <a:solidFill>
                  <a:schemeClr val="dk1"/>
                </a:solidFill>
                <a:latin typeface="Calibri"/>
                <a:ea typeface="Calibri"/>
                <a:cs typeface="Calibri"/>
                <a:sym typeface="Calibri"/>
              </a:rPr>
              <a:t> meals served to children are counted here. </a:t>
            </a:r>
            <a:r>
              <a:rPr lang="en-US" sz="1800" b="0" i="0" u="none" strike="noStrike" cap="none">
                <a:solidFill>
                  <a:schemeClr val="dk1"/>
                </a:solidFill>
                <a:latin typeface="Calibri"/>
                <a:ea typeface="Calibri"/>
                <a:cs typeface="Calibri"/>
                <a:sym typeface="Calibri"/>
              </a:rPr>
              <a:t>Meals </a:t>
            </a:r>
            <a:r>
              <a:rPr lang="en-US" sz="1800" b="0" i="0" u="sng" strike="noStrike" cap="none">
                <a:solidFill>
                  <a:schemeClr val="dk1"/>
                </a:solidFill>
                <a:latin typeface="Calibri"/>
                <a:ea typeface="Calibri"/>
                <a:cs typeface="Calibri"/>
                <a:sym typeface="Calibri"/>
              </a:rPr>
              <a:t>must</a:t>
            </a:r>
            <a:r>
              <a:rPr lang="en-US" sz="1800" b="0" i="0" u="none" strike="noStrike" cap="none">
                <a:solidFill>
                  <a:schemeClr val="dk1"/>
                </a:solidFill>
                <a:latin typeface="Calibri"/>
                <a:ea typeface="Calibri"/>
                <a:cs typeface="Calibri"/>
                <a:sym typeface="Calibri"/>
              </a:rPr>
              <a:t> be counted individually. No lines through all the numbers, no circle of the final number- each meal must be counted individually! </a:t>
            </a:r>
            <a:endParaRPr sz="1400" b="0" i="0" u="none" strike="noStrike" cap="none">
              <a:solidFill>
                <a:srgbClr val="000000"/>
              </a:solidFill>
              <a:latin typeface="Arial"/>
              <a:ea typeface="Arial"/>
              <a:cs typeface="Arial"/>
              <a:sym typeface="Arial"/>
            </a:endParaRPr>
          </a:p>
        </p:txBody>
      </p:sp>
      <p:sp>
        <p:nvSpPr>
          <p:cNvPr id="297" name="Google Shape;297;p27"/>
          <p:cNvSpPr/>
          <p:nvPr/>
        </p:nvSpPr>
        <p:spPr>
          <a:xfrm>
            <a:off x="7448842" y="5042062"/>
            <a:ext cx="3334044" cy="54065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8" name="Google Shape;298;p27"/>
          <p:cNvCxnSpPr/>
          <p:nvPr/>
        </p:nvCxnSpPr>
        <p:spPr>
          <a:xfrm rot="10800000" flipH="1">
            <a:off x="7104185" y="5582721"/>
            <a:ext cx="450166" cy="167610"/>
          </a:xfrm>
          <a:prstGeom prst="straightConnector1">
            <a:avLst/>
          </a:prstGeom>
          <a:noFill/>
          <a:ln w="25400" cap="flat" cmpd="sng">
            <a:solidFill>
              <a:srgbClr val="FF0000"/>
            </a:solidFill>
            <a:prstDash val="solid"/>
            <a:miter lim="800000"/>
            <a:headEnd type="none" w="sm" len="sm"/>
            <a:tailEnd type="none" w="sm" len="sm"/>
          </a:ln>
        </p:spPr>
      </p:cxnSp>
      <p:sp>
        <p:nvSpPr>
          <p:cNvPr id="299" name="Google Shape;299;p27"/>
          <p:cNvSpPr txBox="1"/>
          <p:nvPr/>
        </p:nvSpPr>
        <p:spPr>
          <a:xfrm>
            <a:off x="3008141" y="5750331"/>
            <a:ext cx="4546210"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total number of meals served must be included </a:t>
            </a:r>
            <a:r>
              <a:rPr lang="en-US" sz="1800" b="0" i="0" u="sng" strike="noStrike" cap="none">
                <a:solidFill>
                  <a:schemeClr val="dk1"/>
                </a:solidFill>
                <a:latin typeface="Calibri"/>
                <a:ea typeface="Calibri"/>
                <a:cs typeface="Calibri"/>
                <a:sym typeface="Calibri"/>
              </a:rPr>
              <a:t>and</a:t>
            </a:r>
            <a:r>
              <a:rPr lang="en-US" sz="1800" b="0" i="0" u="none" strike="noStrike" cap="none">
                <a:solidFill>
                  <a:schemeClr val="dk1"/>
                </a:solidFill>
                <a:latin typeface="Calibri"/>
                <a:ea typeface="Calibri"/>
                <a:cs typeface="Calibri"/>
                <a:sym typeface="Calibri"/>
              </a:rPr>
              <a:t> match the number of individual meal count marks!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a:stretch/>
        </p:blipFill>
        <p:spPr>
          <a:xfrm>
            <a:off x="790575" y="1871003"/>
            <a:ext cx="10563225" cy="3819525"/>
          </a:xfrm>
          <a:prstGeom prst="rect">
            <a:avLst/>
          </a:prstGeom>
          <a:noFill/>
          <a:ln>
            <a:noFill/>
          </a:ln>
        </p:spPr>
      </p:pic>
      <p:sp>
        <p:nvSpPr>
          <p:cNvPr id="305" name="Google Shape;305;p28"/>
          <p:cNvSpPr txBox="1">
            <a:spLocks noGrp="1"/>
          </p:cNvSpPr>
          <p:nvPr>
            <p:ph type="title"/>
          </p:nvPr>
        </p:nvSpPr>
        <p:spPr>
          <a:xfrm>
            <a:off x="418294" y="-11009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06" name="Google Shape;306;p28"/>
          <p:cNvSpPr/>
          <p:nvPr/>
        </p:nvSpPr>
        <p:spPr>
          <a:xfrm>
            <a:off x="683015" y="1871003"/>
            <a:ext cx="3270006"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7" name="Google Shape;307;p28"/>
          <p:cNvCxnSpPr/>
          <p:nvPr/>
        </p:nvCxnSpPr>
        <p:spPr>
          <a:xfrm rot="10800000" flipH="1">
            <a:off x="2667880" y="1707322"/>
            <a:ext cx="1021080" cy="180316"/>
          </a:xfrm>
          <a:prstGeom prst="straightConnector1">
            <a:avLst/>
          </a:prstGeom>
          <a:noFill/>
          <a:ln w="25400" cap="flat" cmpd="sng">
            <a:solidFill>
              <a:srgbClr val="FF0000"/>
            </a:solidFill>
            <a:prstDash val="solid"/>
            <a:miter lim="800000"/>
            <a:headEnd type="none" w="sm" len="sm"/>
            <a:tailEnd type="none" w="sm" len="sm"/>
          </a:ln>
        </p:spPr>
      </p:cxnSp>
      <p:sp>
        <p:nvSpPr>
          <p:cNvPr id="308" name="Google Shape;308;p28"/>
          <p:cNvSpPr txBox="1"/>
          <p:nvPr/>
        </p:nvSpPr>
        <p:spPr>
          <a:xfrm>
            <a:off x="3688960" y="941176"/>
            <a:ext cx="429071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Individual meal counting is still required. And these must be complete meals, not only one component or leftovers.</a:t>
            </a: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6212938" y="1876351"/>
            <a:ext cx="5140862" cy="1763298"/>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0" name="Google Shape;310;p28"/>
          <p:cNvCxnSpPr/>
          <p:nvPr/>
        </p:nvCxnSpPr>
        <p:spPr>
          <a:xfrm rot="10800000">
            <a:off x="9361976" y="1562327"/>
            <a:ext cx="25644" cy="289990"/>
          </a:xfrm>
          <a:prstGeom prst="straightConnector1">
            <a:avLst/>
          </a:prstGeom>
          <a:noFill/>
          <a:ln w="25400" cap="flat" cmpd="sng">
            <a:solidFill>
              <a:srgbClr val="FF0000"/>
            </a:solidFill>
            <a:prstDash val="solid"/>
            <a:miter lim="800000"/>
            <a:headEnd type="none" w="sm" len="sm"/>
            <a:tailEnd type="none" w="sm" len="sm"/>
          </a:ln>
        </p:spPr>
      </p:cxnSp>
      <p:sp>
        <p:nvSpPr>
          <p:cNvPr id="311" name="Google Shape;311;p28"/>
          <p:cNvSpPr txBox="1"/>
          <p:nvPr/>
        </p:nvSpPr>
        <p:spPr>
          <a:xfrm>
            <a:off x="8199120" y="898833"/>
            <a:ext cx="2954216"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Totals matching the meal counts must be listed.</a:t>
            </a: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9361976" y="3634301"/>
            <a:ext cx="1442012" cy="1809896"/>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3" name="Google Shape;313;p28"/>
          <p:cNvCxnSpPr/>
          <p:nvPr/>
        </p:nvCxnSpPr>
        <p:spPr>
          <a:xfrm flipH="1">
            <a:off x="4625926" y="4937760"/>
            <a:ext cx="4736050" cy="1127503"/>
          </a:xfrm>
          <a:prstGeom prst="straightConnector1">
            <a:avLst/>
          </a:prstGeom>
          <a:noFill/>
          <a:ln w="25400" cap="flat" cmpd="sng">
            <a:solidFill>
              <a:srgbClr val="FF0000"/>
            </a:solidFill>
            <a:prstDash val="solid"/>
            <a:miter lim="800000"/>
            <a:headEnd type="none" w="sm" len="sm"/>
            <a:tailEnd type="none" w="sm" len="sm"/>
          </a:ln>
        </p:spPr>
      </p:cxnSp>
      <p:sp>
        <p:nvSpPr>
          <p:cNvPr id="314" name="Google Shape;314;p28"/>
          <p:cNvSpPr txBox="1"/>
          <p:nvPr/>
        </p:nvSpPr>
        <p:spPr>
          <a:xfrm>
            <a:off x="1060498" y="5870843"/>
            <a:ext cx="3565428" cy="92333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all meals served and left over meals and add to get the number of meals available for the day.</a:t>
            </a: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7841346" y="5438502"/>
            <a:ext cx="3092548" cy="292929"/>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16" name="Google Shape;316;p28"/>
          <p:cNvCxnSpPr/>
          <p:nvPr/>
        </p:nvCxnSpPr>
        <p:spPr>
          <a:xfrm>
            <a:off x="8356210" y="5731431"/>
            <a:ext cx="105067" cy="188900"/>
          </a:xfrm>
          <a:prstGeom prst="straightConnector1">
            <a:avLst/>
          </a:prstGeom>
          <a:noFill/>
          <a:ln w="25400" cap="flat" cmpd="sng">
            <a:solidFill>
              <a:srgbClr val="00B050"/>
            </a:solidFill>
            <a:prstDash val="solid"/>
            <a:miter lim="800000"/>
            <a:headEnd type="none" w="sm" len="sm"/>
            <a:tailEnd type="none" w="sm" len="sm"/>
          </a:ln>
        </p:spPr>
      </p:cxnSp>
      <p:sp>
        <p:nvSpPr>
          <p:cNvPr id="317" name="Google Shape;317;p28"/>
          <p:cNvSpPr txBox="1"/>
          <p:nvPr/>
        </p:nvSpPr>
        <p:spPr>
          <a:xfrm>
            <a:off x="8356210" y="5877918"/>
            <a:ext cx="3565428" cy="923330"/>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total should be the number of meals you listed as available for the day!!!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pic>
        <p:nvPicPr>
          <p:cNvPr id="323" name="Google Shape;323;p29"/>
          <p:cNvPicPr preferRelativeResize="0"/>
          <p:nvPr/>
        </p:nvPicPr>
        <p:blipFill rotWithShape="1">
          <a:blip r:embed="rId3">
            <a:alphaModFix/>
          </a:blip>
          <a:srcRect/>
          <a:stretch/>
        </p:blipFill>
        <p:spPr>
          <a:xfrm>
            <a:off x="838200" y="2561126"/>
            <a:ext cx="10534650" cy="1876425"/>
          </a:xfrm>
          <a:prstGeom prst="rect">
            <a:avLst/>
          </a:prstGeom>
          <a:noFill/>
          <a:ln>
            <a:noFill/>
          </a:ln>
        </p:spPr>
      </p:pic>
      <p:sp>
        <p:nvSpPr>
          <p:cNvPr id="324" name="Google Shape;324;p29"/>
          <p:cNvSpPr/>
          <p:nvPr/>
        </p:nvSpPr>
        <p:spPr>
          <a:xfrm>
            <a:off x="838200" y="2561126"/>
            <a:ext cx="6716151" cy="575969"/>
          </a:xfrm>
          <a:prstGeom prst="roundRect">
            <a:avLst>
              <a:gd name="adj" fmla="val 16667"/>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5" name="Google Shape;325;p29"/>
          <p:cNvCxnSpPr/>
          <p:nvPr/>
        </p:nvCxnSpPr>
        <p:spPr>
          <a:xfrm rot="10800000" flipH="1">
            <a:off x="4065563" y="2053883"/>
            <a:ext cx="422031" cy="507243"/>
          </a:xfrm>
          <a:prstGeom prst="straightConnector1">
            <a:avLst/>
          </a:prstGeom>
          <a:noFill/>
          <a:ln w="25400" cap="flat" cmpd="sng">
            <a:solidFill>
              <a:srgbClr val="FF0000"/>
            </a:solidFill>
            <a:prstDash val="solid"/>
            <a:miter lim="800000"/>
            <a:headEnd type="none" w="sm" len="sm"/>
            <a:tailEnd type="none" w="sm" len="sm"/>
          </a:ln>
        </p:spPr>
      </p:cxnSp>
      <p:sp>
        <p:nvSpPr>
          <p:cNvPr id="326" name="Google Shape;326;p29"/>
          <p:cNvSpPr txBox="1"/>
          <p:nvPr/>
        </p:nvSpPr>
        <p:spPr>
          <a:xfrm>
            <a:off x="4487594" y="1304526"/>
            <a:ext cx="7230794" cy="1200329"/>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Count meals here if: you served all available meals prior to the end of the meal service time and there are additional children requesting a meal. Count the total number of kids up to the end of the approved meal service time.</a:t>
            </a: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838200" y="3249637"/>
            <a:ext cx="10303412" cy="1026941"/>
          </a:xfrm>
          <a:prstGeom prst="roundRect">
            <a:avLst>
              <a:gd name="adj" fmla="val 16667"/>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8" name="Google Shape;328;p29"/>
          <p:cNvCxnSpPr/>
          <p:nvPr/>
        </p:nvCxnSpPr>
        <p:spPr>
          <a:xfrm rot="10800000" flipH="1">
            <a:off x="4487594" y="4264417"/>
            <a:ext cx="239151" cy="700672"/>
          </a:xfrm>
          <a:prstGeom prst="straightConnector1">
            <a:avLst/>
          </a:prstGeom>
          <a:noFill/>
          <a:ln w="25400" cap="flat" cmpd="sng">
            <a:solidFill>
              <a:srgbClr val="00B050"/>
            </a:solidFill>
            <a:prstDash val="solid"/>
            <a:miter lim="800000"/>
            <a:headEnd type="none" w="sm" len="sm"/>
            <a:tailEnd type="none" w="sm" len="sm"/>
          </a:ln>
        </p:spPr>
      </p:cxnSp>
      <p:sp>
        <p:nvSpPr>
          <p:cNvPr id="329" name="Google Shape;329;p29"/>
          <p:cNvSpPr txBox="1"/>
          <p:nvPr/>
        </p:nvSpPr>
        <p:spPr>
          <a:xfrm>
            <a:off x="2374509" y="4965089"/>
            <a:ext cx="7230794" cy="1477328"/>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Signature and Date are REQUIRED. </a:t>
            </a:r>
            <a:r>
              <a:rPr lang="en-US" sz="1800" b="0" i="0" u="none" strike="noStrike" cap="none">
                <a:solidFill>
                  <a:schemeClr val="dk1"/>
                </a:solidFill>
                <a:latin typeface="Calibri"/>
                <a:ea typeface="Calibri"/>
                <a:cs typeface="Calibri"/>
                <a:sym typeface="Calibri"/>
              </a:rPr>
              <a:t>The form should be signed by the person counting meals on the day of meal service. The person counting meals should not sign to site supervisor’s name in this line, they should sign their name on the line. The sponsor may require the site supervisor to also sign off of the meal count form if they desire.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Meal Count Form</a:t>
            </a:r>
            <a:endParaRPr/>
          </a:p>
        </p:txBody>
      </p:sp>
      <p:sp>
        <p:nvSpPr>
          <p:cNvPr id="335" name="Google Shape;335;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Meals will be disallowed by the IDOE if meal count records are not complete, including:</a:t>
            </a:r>
            <a:endParaRPr/>
          </a:p>
          <a:p>
            <a:pPr marL="228600" lvl="0" indent="-228600" algn="l" rtl="0">
              <a:lnSpc>
                <a:spcPct val="90000"/>
              </a:lnSpc>
              <a:spcBef>
                <a:spcPts val="1000"/>
              </a:spcBef>
              <a:spcAft>
                <a:spcPts val="0"/>
              </a:spcAft>
              <a:buClr>
                <a:schemeClr val="dk1"/>
              </a:buClr>
              <a:buSzPts val="2800"/>
              <a:buChar char="•"/>
            </a:pPr>
            <a:r>
              <a:rPr lang="en-US"/>
              <a:t>Meals are not counted individually: one line through many numbers or one mark on the final meal count</a:t>
            </a:r>
            <a:endParaRPr/>
          </a:p>
          <a:p>
            <a:pPr marL="228600" lvl="0" indent="-228600" algn="l" rtl="0">
              <a:lnSpc>
                <a:spcPct val="90000"/>
              </a:lnSpc>
              <a:spcBef>
                <a:spcPts val="1000"/>
              </a:spcBef>
              <a:spcAft>
                <a:spcPts val="0"/>
              </a:spcAft>
              <a:buClr>
                <a:schemeClr val="dk1"/>
              </a:buClr>
              <a:buSzPts val="2800"/>
              <a:buChar char="•"/>
            </a:pPr>
            <a:r>
              <a:rPr lang="en-US"/>
              <a:t>Missing required information such as total number of meals available or missing signature</a:t>
            </a:r>
            <a:endParaRPr/>
          </a:p>
          <a:p>
            <a:pPr marL="228600" lvl="0" indent="-228600" algn="l" rtl="0">
              <a:lnSpc>
                <a:spcPct val="90000"/>
              </a:lnSpc>
              <a:spcBef>
                <a:spcPts val="1000"/>
              </a:spcBef>
              <a:spcAft>
                <a:spcPts val="0"/>
              </a:spcAft>
              <a:buClr>
                <a:schemeClr val="dk1"/>
              </a:buClr>
              <a:buSzPts val="2800"/>
              <a:buChar char="•"/>
            </a:pPr>
            <a:r>
              <a:rPr lang="en-US"/>
              <a:t>More meals were claimed than the number of meals available</a:t>
            </a:r>
            <a:endParaRPr/>
          </a:p>
          <a:p>
            <a:pPr marL="228600" lvl="0" indent="-228600" algn="l" rtl="0">
              <a:lnSpc>
                <a:spcPct val="90000"/>
              </a:lnSpc>
              <a:spcBef>
                <a:spcPts val="1000"/>
              </a:spcBef>
              <a:spcAft>
                <a:spcPts val="0"/>
              </a:spcAft>
              <a:buClr>
                <a:schemeClr val="dk1"/>
              </a:buClr>
              <a:buSzPts val="2800"/>
              <a:buChar char="•"/>
            </a:pPr>
            <a:r>
              <a:rPr lang="en-US"/>
              <a:t>Exact meal counts repeat daily with no variation</a:t>
            </a:r>
            <a:endParaRPr/>
          </a:p>
          <a:p>
            <a:pPr marL="228600" lvl="0" indent="-50800" algn="l" rtl="0">
              <a:lnSpc>
                <a:spcPct val="90000"/>
              </a:lnSpc>
              <a:spcBef>
                <a:spcPts val="1000"/>
              </a:spcBef>
              <a:spcAft>
                <a:spcPts val="0"/>
              </a:spcAft>
              <a:buClr>
                <a:schemeClr val="dk1"/>
              </a:buClr>
              <a:buSzPts val="2800"/>
              <a:buNone/>
            </a:pPr>
            <a:endParaRPr/>
          </a:p>
        </p:txBody>
      </p:sp>
      <p:pic>
        <p:nvPicPr>
          <p:cNvPr id="336" name="Google Shape;336;p30" descr="Image result for red x"/>
          <p:cNvPicPr preferRelativeResize="0"/>
          <p:nvPr/>
        </p:nvPicPr>
        <p:blipFill rotWithShape="1">
          <a:blip r:embed="rId3">
            <a:alphaModFix/>
          </a:blip>
          <a:srcRect/>
          <a:stretch/>
        </p:blipFill>
        <p:spPr>
          <a:xfrm>
            <a:off x="10052539" y="4950069"/>
            <a:ext cx="1837041" cy="18370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08"/>
        <p:cNvGrpSpPr/>
        <p:nvPr/>
      </p:nvGrpSpPr>
      <p:grpSpPr>
        <a:xfrm>
          <a:off x="0" y="0"/>
          <a:ext cx="0" cy="0"/>
          <a:chOff x="0" y="0"/>
          <a:chExt cx="0" cy="0"/>
        </a:xfrm>
      </p:grpSpPr>
      <p:sp>
        <p:nvSpPr>
          <p:cNvPr id="109" name="Google Shape;109;g1257ab86530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Training includes three separate sessions:</a:t>
            </a:r>
            <a:endParaRPr dirty="0"/>
          </a:p>
        </p:txBody>
      </p:sp>
      <p:sp>
        <p:nvSpPr>
          <p:cNvPr id="110" name="Google Shape;110;g1257ab86530_1_6"/>
          <p:cNvSpPr txBox="1">
            <a:spLocks noGrp="1"/>
          </p:cNvSpPr>
          <p:nvPr>
            <p:ph type="body" idx="1"/>
          </p:nvPr>
        </p:nvSpPr>
        <p:spPr>
          <a:xfrm>
            <a:off x="838200" y="1618891"/>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Clr>
                <a:schemeClr val="dk1"/>
              </a:buClr>
              <a:buSzPts val="1100"/>
              <a:buFont typeface="Arial"/>
              <a:buNone/>
            </a:pPr>
            <a:r>
              <a:rPr lang="en-US" sz="2400" b="1" dirty="0"/>
              <a:t>1. Site Staff</a:t>
            </a:r>
            <a:endParaRPr sz="2400" b="1" dirty="0"/>
          </a:p>
          <a:p>
            <a:pPr marL="0" lvl="0" indent="0" algn="ctr" rtl="0">
              <a:spcBef>
                <a:spcPts val="1000"/>
              </a:spcBef>
              <a:spcAft>
                <a:spcPts val="0"/>
              </a:spcAft>
              <a:buClr>
                <a:schemeClr val="dk1"/>
              </a:buClr>
              <a:buSzPts val="1100"/>
              <a:buFont typeface="Arial"/>
              <a:buNone/>
            </a:pPr>
            <a:r>
              <a:rPr lang="en-US" sz="2400" b="1" dirty="0"/>
              <a:t>2. Site Supervisors</a:t>
            </a:r>
            <a:endParaRPr sz="2400" b="1" dirty="0"/>
          </a:p>
          <a:p>
            <a:pPr marL="0" lvl="0" indent="0" algn="ctr" rtl="0">
              <a:spcBef>
                <a:spcPts val="1000"/>
              </a:spcBef>
              <a:spcAft>
                <a:spcPts val="0"/>
              </a:spcAft>
              <a:buNone/>
            </a:pPr>
            <a:r>
              <a:rPr lang="en-US" sz="2400" b="1" dirty="0"/>
              <a:t>3. Site Monitors*</a:t>
            </a:r>
            <a:endParaRPr sz="2400" b="1" dirty="0"/>
          </a:p>
          <a:p>
            <a:pPr marL="0" lvl="0" indent="0" algn="ctr" rtl="0">
              <a:spcBef>
                <a:spcPts val="1000"/>
              </a:spcBef>
              <a:spcAft>
                <a:spcPts val="0"/>
              </a:spcAft>
              <a:buNone/>
            </a:pPr>
            <a:r>
              <a:rPr lang="en-US" sz="2400" dirty="0"/>
              <a:t>Different sessions are divided by the color of slides. </a:t>
            </a:r>
          </a:p>
          <a:p>
            <a:pPr marL="0" lvl="0" indent="0" algn="ctr" rtl="0">
              <a:spcBef>
                <a:spcPts val="1000"/>
              </a:spcBef>
              <a:spcAft>
                <a:spcPts val="0"/>
              </a:spcAft>
              <a:buNone/>
            </a:pPr>
            <a:r>
              <a:rPr lang="en-US" sz="2400" dirty="0"/>
              <a:t>When the color changes, you can dismiss some of the attendees based on their job duties and training needs. </a:t>
            </a:r>
            <a:endParaRPr sz="2400" b="1" dirty="0"/>
          </a:p>
          <a:p>
            <a:pPr marL="0" lvl="0" indent="0" algn="l" rtl="0">
              <a:spcBef>
                <a:spcPts val="1000"/>
              </a:spcBef>
              <a:spcAft>
                <a:spcPts val="0"/>
              </a:spcAft>
              <a:buClr>
                <a:schemeClr val="dk1"/>
              </a:buClr>
              <a:buSzPts val="1100"/>
              <a:buFont typeface="Arial"/>
              <a:buNone/>
            </a:pPr>
            <a:endParaRPr sz="2400" b="1" dirty="0"/>
          </a:p>
          <a:p>
            <a:pPr marL="0" lvl="0" indent="0" algn="l" rtl="0">
              <a:spcBef>
                <a:spcPts val="1000"/>
              </a:spcBef>
              <a:spcAft>
                <a:spcPts val="0"/>
              </a:spcAft>
              <a:buNone/>
            </a:pPr>
            <a:r>
              <a:rPr lang="en-US" sz="1800" dirty="0"/>
              <a:t>*Monitors should stay for the entire training. Site Supervisors should stay for the first 2 sessions.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0"/>
        <p:cNvGrpSpPr/>
        <p:nvPr/>
      </p:nvGrpSpPr>
      <p:grpSpPr>
        <a:xfrm>
          <a:off x="0" y="0"/>
          <a:ext cx="0" cy="0"/>
          <a:chOff x="0" y="0"/>
          <a:chExt cx="0" cy="0"/>
        </a:xfrm>
      </p:grpSpPr>
      <p:sp>
        <p:nvSpPr>
          <p:cNvPr id="341" name="Google Shape;341;p31"/>
          <p:cNvSpPr/>
          <p:nvPr/>
        </p:nvSpPr>
        <p:spPr>
          <a:xfrm>
            <a:off x="-1" y="0"/>
            <a:ext cx="12188952" cy="6858000"/>
          </a:xfrm>
          <a:prstGeom prst="rect">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31"/>
          <p:cNvSpPr txBox="1">
            <a:spLocks noGrp="1"/>
          </p:cNvSpPr>
          <p:nvPr>
            <p:ph type="title"/>
          </p:nvPr>
        </p:nvSpPr>
        <p:spPr>
          <a:xfrm>
            <a:off x="6892119" y="891540"/>
            <a:ext cx="4589493" cy="15783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Meal Counting Questions? </a:t>
            </a:r>
            <a:endParaRPr/>
          </a:p>
        </p:txBody>
      </p:sp>
      <p:pic>
        <p:nvPicPr>
          <p:cNvPr id="343" name="Google Shape;343;p31" descr="Image result for question"/>
          <p:cNvPicPr preferRelativeResize="0"/>
          <p:nvPr/>
        </p:nvPicPr>
        <p:blipFill rotWithShape="1">
          <a:blip r:embed="rId3">
            <a:alphaModFix/>
          </a:blip>
          <a:srcRect l="5166" r="2376" b="-1"/>
          <a:stretch/>
        </p:blipFill>
        <p:spPr>
          <a:xfrm>
            <a:off x="1" y="10"/>
            <a:ext cx="6832674" cy="6857990"/>
          </a:xfrm>
          <a:custGeom>
            <a:avLst/>
            <a:gdLst/>
            <a:ahLst/>
            <a:cxnLst/>
            <a:rect l="l" t="t" r="r" b="b"/>
            <a:pathLst>
              <a:path w="6832674" h="6858000" extrusionOk="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344" name="Google Shape;344;p31"/>
          <p:cNvSpPr txBox="1">
            <a:spLocks noGrp="1"/>
          </p:cNvSpPr>
          <p:nvPr>
            <p:ph type="body" idx="1"/>
          </p:nvPr>
        </p:nvSpPr>
        <p:spPr>
          <a:xfrm>
            <a:off x="6892119" y="2630161"/>
            <a:ext cx="4589491" cy="33324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This is a very important aspect of our program, so please make sure you understand all the requirements and ask questions!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0" name="Google Shape;350;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extremely important that food is kept at food safe temperatures during the hot summer months. </a:t>
            </a:r>
            <a:endParaRPr/>
          </a:p>
          <a:p>
            <a:pPr marL="228600" lvl="0" indent="-228600" algn="l" rtl="0">
              <a:lnSpc>
                <a:spcPct val="90000"/>
              </a:lnSpc>
              <a:spcBef>
                <a:spcPts val="1000"/>
              </a:spcBef>
              <a:spcAft>
                <a:spcPts val="0"/>
              </a:spcAft>
              <a:buClr>
                <a:schemeClr val="dk1"/>
              </a:buClr>
              <a:buSzPts val="2800"/>
              <a:buChar char="•"/>
            </a:pPr>
            <a:r>
              <a:rPr lang="en-US"/>
              <a:t>Sites may utilize Time or Temperature Control</a:t>
            </a:r>
            <a:endParaRPr/>
          </a:p>
          <a:p>
            <a:pPr marL="228600" lvl="0" indent="-228600" algn="l" rtl="0">
              <a:lnSpc>
                <a:spcPct val="90000"/>
              </a:lnSpc>
              <a:spcBef>
                <a:spcPts val="1000"/>
              </a:spcBef>
              <a:spcAft>
                <a:spcPts val="0"/>
              </a:spcAft>
              <a:buClr>
                <a:schemeClr val="dk1"/>
              </a:buClr>
              <a:buSzPts val="2800"/>
              <a:buChar char="•"/>
            </a:pPr>
            <a:r>
              <a:rPr lang="en-US" u="sng"/>
              <a:t>Whether using time or temperature to control bacteria growth, documentation must be kept to ensure proof of food safe practices.</a:t>
            </a:r>
            <a:endParaRPr/>
          </a:p>
          <a:p>
            <a:pPr marL="228600" lvl="0" indent="-228600" algn="l" rtl="0">
              <a:lnSpc>
                <a:spcPct val="90000"/>
              </a:lnSpc>
              <a:spcBef>
                <a:spcPts val="1000"/>
              </a:spcBef>
              <a:spcAft>
                <a:spcPts val="0"/>
              </a:spcAft>
              <a:buClr>
                <a:schemeClr val="dk1"/>
              </a:buClr>
              <a:buSzPts val="2800"/>
              <a:buChar char="•"/>
            </a:pPr>
            <a:r>
              <a:rPr lang="en-US"/>
              <a:t>In the event of a food borne illness outbreak, the health department will ask to see all documentation that proper food safety controls were put into place for Summer Food Service Program operation</a:t>
            </a:r>
            <a:endParaRPr/>
          </a:p>
        </p:txBody>
      </p:sp>
      <p:pic>
        <p:nvPicPr>
          <p:cNvPr id="351" name="Google Shape;351;p32" descr="Image result for food thermometer"/>
          <p:cNvPicPr preferRelativeResize="0"/>
          <p:nvPr/>
        </p:nvPicPr>
        <p:blipFill rotWithShape="1">
          <a:blip r:embed="rId3">
            <a:alphaModFix/>
          </a:blip>
          <a:srcRect/>
          <a:stretch/>
        </p:blipFill>
        <p:spPr>
          <a:xfrm>
            <a:off x="5083655" y="5402523"/>
            <a:ext cx="2024690" cy="134224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55"/>
        <p:cNvGrpSpPr/>
        <p:nvPr/>
      </p:nvGrpSpPr>
      <p:grpSpPr>
        <a:xfrm>
          <a:off x="0" y="0"/>
          <a:ext cx="0" cy="0"/>
          <a:chOff x="0" y="0"/>
          <a:chExt cx="0" cy="0"/>
        </a:xfrm>
      </p:grpSpPr>
      <p:sp>
        <p:nvSpPr>
          <p:cNvPr id="356" name="Google Shape;35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57" name="Google Shape;35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Time as a control:</a:t>
            </a:r>
            <a:endParaRPr/>
          </a:p>
          <a:p>
            <a:pPr marL="228600" lvl="0" indent="-228600" algn="l" rtl="0">
              <a:lnSpc>
                <a:spcPct val="90000"/>
              </a:lnSpc>
              <a:spcBef>
                <a:spcPts val="1000"/>
              </a:spcBef>
              <a:spcAft>
                <a:spcPts val="0"/>
              </a:spcAft>
              <a:buClr>
                <a:schemeClr val="dk1"/>
              </a:buClr>
              <a:buSzPts val="2800"/>
              <a:buChar char="•"/>
            </a:pPr>
            <a:r>
              <a:rPr lang="en-US"/>
              <a:t>When using time control, food may be taken out of temperature holding (hot or cold) for up to 4 hours prior to service. Once the 4 hour time limit has been reached, all food items must be discarded. </a:t>
            </a:r>
            <a:endParaRPr/>
          </a:p>
          <a:p>
            <a:pPr marL="228600" lvl="0" indent="-228600" algn="l" rtl="0">
              <a:lnSpc>
                <a:spcPct val="90000"/>
              </a:lnSpc>
              <a:spcBef>
                <a:spcPts val="1000"/>
              </a:spcBef>
              <a:spcAft>
                <a:spcPts val="0"/>
              </a:spcAft>
              <a:buClr>
                <a:schemeClr val="dk1"/>
              </a:buClr>
              <a:buSzPts val="2800"/>
              <a:buChar char="•"/>
            </a:pPr>
            <a:r>
              <a:rPr lang="en-US"/>
              <a:t>When using this method, sites must document what time food was taken out of temperature control and what time the items were discarded.</a:t>
            </a:r>
            <a:endParaRPr/>
          </a:p>
          <a:p>
            <a:pPr marL="228600" lvl="0" indent="-228600" algn="l" rtl="0">
              <a:lnSpc>
                <a:spcPct val="90000"/>
              </a:lnSpc>
              <a:spcBef>
                <a:spcPts val="1000"/>
              </a:spcBef>
              <a:spcAft>
                <a:spcPts val="0"/>
              </a:spcAft>
              <a:buClr>
                <a:schemeClr val="dk1"/>
              </a:buClr>
              <a:buSzPts val="2800"/>
              <a:buChar char="•"/>
            </a:pPr>
            <a:r>
              <a:rPr lang="en-US"/>
              <a:t>Keep in mind if opting to utilize this method, that children are more likely to eat food items kept at their ideal temperature. (Kids don’t like warm milk!!) </a:t>
            </a:r>
            <a:endParaRPr/>
          </a:p>
          <a:p>
            <a:pPr marL="228600" lvl="0" indent="-50800" algn="l" rtl="0">
              <a:lnSpc>
                <a:spcPct val="90000"/>
              </a:lnSpc>
              <a:spcBef>
                <a:spcPts val="1000"/>
              </a:spcBef>
              <a:spcAft>
                <a:spcPts val="0"/>
              </a:spcAft>
              <a:buClr>
                <a:schemeClr val="dk1"/>
              </a:buClr>
              <a:buSzPts val="2800"/>
              <a:buNone/>
            </a:pPr>
            <a:endParaRPr/>
          </a:p>
        </p:txBody>
      </p:sp>
      <p:pic>
        <p:nvPicPr>
          <p:cNvPr id="358" name="Google Shape;358;p33" descr="Image result for 4 hours"/>
          <p:cNvPicPr preferRelativeResize="0"/>
          <p:nvPr/>
        </p:nvPicPr>
        <p:blipFill rotWithShape="1">
          <a:blip r:embed="rId3">
            <a:alphaModFix/>
          </a:blip>
          <a:srcRect/>
          <a:stretch/>
        </p:blipFill>
        <p:spPr>
          <a:xfrm>
            <a:off x="9953576" y="386501"/>
            <a:ext cx="1958949" cy="18218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64" name="Google Shape;364;p34"/>
          <p:cNvSpPr txBox="1">
            <a:spLocks noGrp="1"/>
          </p:cNvSpPr>
          <p:nvPr>
            <p:ph type="body" idx="1"/>
          </p:nvPr>
        </p:nvSpPr>
        <p:spPr>
          <a:xfrm>
            <a:off x="434163" y="1690688"/>
            <a:ext cx="8444023" cy="490149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Temperature as a control:</a:t>
            </a:r>
            <a:endParaRPr/>
          </a:p>
          <a:p>
            <a:pPr marL="228600" lvl="0" indent="-228600" algn="l" rtl="0">
              <a:lnSpc>
                <a:spcPct val="90000"/>
              </a:lnSpc>
              <a:spcBef>
                <a:spcPts val="1000"/>
              </a:spcBef>
              <a:spcAft>
                <a:spcPts val="0"/>
              </a:spcAft>
              <a:buClr>
                <a:schemeClr val="dk1"/>
              </a:buClr>
              <a:buSzPct val="100000"/>
              <a:buChar char="•"/>
            </a:pPr>
            <a:r>
              <a:rPr lang="en-US"/>
              <a:t>When utilizing temperature as a control, sites must document that food is maintained at proper temperature for the item being served</a:t>
            </a:r>
            <a:endParaRPr/>
          </a:p>
          <a:p>
            <a:pPr marL="685800" lvl="1" indent="-228600" algn="l" rtl="0">
              <a:lnSpc>
                <a:spcPct val="90000"/>
              </a:lnSpc>
              <a:spcBef>
                <a:spcPts val="500"/>
              </a:spcBef>
              <a:spcAft>
                <a:spcPts val="0"/>
              </a:spcAft>
              <a:buClr>
                <a:schemeClr val="dk1"/>
              </a:buClr>
              <a:buSzPct val="100000"/>
              <a:buChar char="•"/>
            </a:pPr>
            <a:r>
              <a:rPr lang="en-US"/>
              <a:t>Cold items: below 41 degrees</a:t>
            </a:r>
            <a:endParaRPr/>
          </a:p>
          <a:p>
            <a:pPr marL="685800" lvl="1" indent="-228600" algn="l" rtl="0">
              <a:lnSpc>
                <a:spcPct val="90000"/>
              </a:lnSpc>
              <a:spcBef>
                <a:spcPts val="500"/>
              </a:spcBef>
              <a:spcAft>
                <a:spcPts val="0"/>
              </a:spcAft>
              <a:buClr>
                <a:schemeClr val="dk1"/>
              </a:buClr>
              <a:buSzPct val="100000"/>
              <a:buChar char="•"/>
            </a:pPr>
            <a:r>
              <a:rPr lang="en-US"/>
              <a:t>Hot items: 135 degrees or above</a:t>
            </a:r>
            <a:endParaRPr/>
          </a:p>
          <a:p>
            <a:pPr marL="228600" lvl="0" indent="-228600" algn="l" rtl="0">
              <a:lnSpc>
                <a:spcPct val="90000"/>
              </a:lnSpc>
              <a:spcBef>
                <a:spcPts val="1000"/>
              </a:spcBef>
              <a:spcAft>
                <a:spcPts val="0"/>
              </a:spcAft>
              <a:buClr>
                <a:schemeClr val="dk1"/>
              </a:buClr>
              <a:buSzPct val="100000"/>
              <a:buChar char="•"/>
            </a:pPr>
            <a:r>
              <a:rPr lang="en-US"/>
              <a:t>Proper equipment must be in place-- steam tables or chafing dishes for hot items and coolers and ice packs or cold tables for cold items</a:t>
            </a:r>
            <a:endParaRPr/>
          </a:p>
          <a:p>
            <a:pPr marL="228600" lvl="0" indent="-228600" algn="l" rtl="0">
              <a:lnSpc>
                <a:spcPct val="90000"/>
              </a:lnSpc>
              <a:spcBef>
                <a:spcPts val="1000"/>
              </a:spcBef>
              <a:spcAft>
                <a:spcPts val="0"/>
              </a:spcAft>
              <a:buClr>
                <a:schemeClr val="dk1"/>
              </a:buClr>
              <a:buSzPct val="100000"/>
              <a:buChar char="•"/>
            </a:pPr>
            <a:r>
              <a:rPr lang="en-US"/>
              <a:t>Sites must document the receiving temperature as well as hot or cold holding temperatures for all items being served</a:t>
            </a:r>
            <a:endParaRPr/>
          </a:p>
          <a:p>
            <a:pPr marL="228600" lvl="0" indent="-228600" algn="l" rtl="0">
              <a:lnSpc>
                <a:spcPct val="90000"/>
              </a:lnSpc>
              <a:spcBef>
                <a:spcPts val="1000"/>
              </a:spcBef>
              <a:spcAft>
                <a:spcPts val="0"/>
              </a:spcAft>
              <a:buClr>
                <a:schemeClr val="dk1"/>
              </a:buClr>
              <a:buSzPct val="100000"/>
              <a:buChar char="•"/>
            </a:pPr>
            <a:r>
              <a:rPr lang="en-US"/>
              <a:t>A temperature log is required and thermometers must be used at the site level to document proper holding temperatures.</a:t>
            </a:r>
            <a:endParaRPr/>
          </a:p>
        </p:txBody>
      </p:sp>
      <p:pic>
        <p:nvPicPr>
          <p:cNvPr id="365" name="Google Shape;365;p34" descr="Image result for temperature danger zone"/>
          <p:cNvPicPr preferRelativeResize="0"/>
          <p:nvPr/>
        </p:nvPicPr>
        <p:blipFill rotWithShape="1">
          <a:blip r:embed="rId3">
            <a:alphaModFix/>
          </a:blip>
          <a:srcRect/>
          <a:stretch/>
        </p:blipFill>
        <p:spPr>
          <a:xfrm>
            <a:off x="9101470" y="2138435"/>
            <a:ext cx="2773178" cy="35706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69"/>
        <p:cNvGrpSpPr/>
        <p:nvPr/>
      </p:nvGrpSpPr>
      <p:grpSpPr>
        <a:xfrm>
          <a:off x="0" y="0"/>
          <a:ext cx="0" cy="0"/>
          <a:chOff x="0" y="0"/>
          <a:chExt cx="0" cy="0"/>
        </a:xfrm>
      </p:grpSpPr>
      <p:sp>
        <p:nvSpPr>
          <p:cNvPr id="370" name="Google Shape;37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Food Safety</a:t>
            </a:r>
            <a:endParaRPr/>
          </a:p>
        </p:txBody>
      </p:sp>
      <p:sp>
        <p:nvSpPr>
          <p:cNvPr id="371" name="Google Shape;37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Hairnets and gloves must be worn by servers serving open food items </a:t>
            </a:r>
            <a:endParaRPr/>
          </a:p>
          <a:p>
            <a:pPr marL="685800" lvl="1" indent="-228600" algn="l" rtl="0">
              <a:lnSpc>
                <a:spcPct val="90000"/>
              </a:lnSpc>
              <a:spcBef>
                <a:spcPts val="500"/>
              </a:spcBef>
              <a:spcAft>
                <a:spcPts val="0"/>
              </a:spcAft>
              <a:buClr>
                <a:schemeClr val="dk1"/>
              </a:buClr>
              <a:buSzPts val="2400"/>
              <a:buChar char="•"/>
            </a:pPr>
            <a:r>
              <a:rPr lang="en-US"/>
              <a:t>for example: serving green beans out of a pan</a:t>
            </a:r>
            <a:endParaRPr/>
          </a:p>
          <a:p>
            <a:pPr marL="457200" lvl="0" indent="-342900" algn="l" rtl="0">
              <a:lnSpc>
                <a:spcPct val="90000"/>
              </a:lnSpc>
              <a:spcBef>
                <a:spcPts val="0"/>
              </a:spcBef>
              <a:spcAft>
                <a:spcPts val="0"/>
              </a:spcAft>
              <a:buSzPts val="1800"/>
              <a:buChar char="-"/>
            </a:pPr>
            <a:r>
              <a:rPr lang="en-US"/>
              <a:t>If all meal items are packaged and placed into bags in the central kitchen and site staff only hand out a bag and milk carton, the requirement may not be applicable. </a:t>
            </a:r>
            <a:endParaRPr/>
          </a:p>
          <a:p>
            <a:pPr marL="457200" lvl="0" indent="-342900" algn="l" rtl="0">
              <a:lnSpc>
                <a:spcPct val="90000"/>
              </a:lnSpc>
              <a:spcBef>
                <a:spcPts val="0"/>
              </a:spcBef>
              <a:spcAft>
                <a:spcPts val="0"/>
              </a:spcAft>
              <a:buSzPts val="1800"/>
              <a:buChar char="-"/>
            </a:pPr>
            <a:r>
              <a:rPr lang="en-US"/>
              <a:t>Be mindful of your surroundings- if the wind is blowing grass or leaves into your meal service area, shield food items from the debris so it does not contaminate your food items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Daily Site Reminders</a:t>
            </a:r>
            <a:endParaRPr/>
          </a:p>
        </p:txBody>
      </p:sp>
      <p:sp>
        <p:nvSpPr>
          <p:cNvPr id="377" name="Google Shape;37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Meal service area should be inspected daily, free from debris and safe for children</a:t>
            </a:r>
            <a:endParaRPr/>
          </a:p>
          <a:p>
            <a:pPr marL="228600" lvl="0" indent="-228600" algn="l" rtl="0">
              <a:lnSpc>
                <a:spcPct val="90000"/>
              </a:lnSpc>
              <a:spcBef>
                <a:spcPts val="1000"/>
              </a:spcBef>
              <a:spcAft>
                <a:spcPts val="0"/>
              </a:spcAft>
              <a:buClr>
                <a:schemeClr val="dk1"/>
              </a:buClr>
              <a:buSzPts val="2800"/>
              <a:buChar char="•"/>
            </a:pPr>
            <a:r>
              <a:rPr lang="en-US"/>
              <a:t>Greet children with a smile and “how are you today?”</a:t>
            </a:r>
            <a:endParaRPr/>
          </a:p>
          <a:p>
            <a:pPr marL="228600" lvl="0" indent="-228600" algn="l" rtl="0">
              <a:lnSpc>
                <a:spcPct val="90000"/>
              </a:lnSpc>
              <a:spcBef>
                <a:spcPts val="1000"/>
              </a:spcBef>
              <a:spcAft>
                <a:spcPts val="0"/>
              </a:spcAft>
              <a:buClr>
                <a:schemeClr val="dk1"/>
              </a:buClr>
              <a:buSzPts val="2800"/>
              <a:buChar char="•"/>
            </a:pPr>
            <a:r>
              <a:rPr lang="en-US"/>
              <a:t>All meals served must contain all of the required food items</a:t>
            </a:r>
            <a:endParaRPr/>
          </a:p>
          <a:p>
            <a:pPr marL="228600" lvl="0" indent="-228600" algn="l" rtl="0">
              <a:lnSpc>
                <a:spcPct val="90000"/>
              </a:lnSpc>
              <a:spcBef>
                <a:spcPts val="1000"/>
              </a:spcBef>
              <a:spcAft>
                <a:spcPts val="0"/>
              </a:spcAft>
              <a:buClr>
                <a:schemeClr val="dk1"/>
              </a:buClr>
              <a:buSzPts val="2800"/>
              <a:buChar char="•"/>
            </a:pPr>
            <a:r>
              <a:rPr lang="en-US"/>
              <a:t>Count meals individually as children go through the line</a:t>
            </a:r>
            <a:endParaRPr/>
          </a:p>
          <a:p>
            <a:pPr marL="228600" lvl="0" indent="-228600" algn="l" rtl="0">
              <a:lnSpc>
                <a:spcPct val="90000"/>
              </a:lnSpc>
              <a:spcBef>
                <a:spcPts val="1000"/>
              </a:spcBef>
              <a:spcAft>
                <a:spcPts val="0"/>
              </a:spcAft>
              <a:buClr>
                <a:schemeClr val="dk1"/>
              </a:buClr>
              <a:buSzPts val="2800"/>
              <a:buChar char="•"/>
            </a:pPr>
            <a:r>
              <a:rPr lang="en-US"/>
              <a:t>Clean up the meal service area and throw away all trash</a:t>
            </a:r>
            <a:endParaRPr/>
          </a:p>
          <a:p>
            <a:pPr marL="228600" lvl="0" indent="-228600" algn="l" rtl="0">
              <a:lnSpc>
                <a:spcPct val="90000"/>
              </a:lnSpc>
              <a:spcBef>
                <a:spcPts val="1000"/>
              </a:spcBef>
              <a:spcAft>
                <a:spcPts val="0"/>
              </a:spcAft>
              <a:buClr>
                <a:schemeClr val="dk1"/>
              </a:buClr>
              <a:buSzPts val="2800"/>
              <a:buChar char="•"/>
            </a:pPr>
            <a:r>
              <a:rPr lang="en-US"/>
              <a:t>Ensure children have enough time to finish eating before you leave the site. When you leave, all meals should be eaten and trash thrown away.</a:t>
            </a:r>
            <a:endParaRPr/>
          </a:p>
          <a:p>
            <a:pPr marL="228600" lvl="0" indent="-228600" algn="l" rtl="0">
              <a:lnSpc>
                <a:spcPct val="90000"/>
              </a:lnSpc>
              <a:spcBef>
                <a:spcPts val="1000"/>
              </a:spcBef>
              <a:spcAft>
                <a:spcPts val="0"/>
              </a:spcAft>
              <a:buClr>
                <a:schemeClr val="dk1"/>
              </a:buClr>
              <a:buSzPts val="2800"/>
              <a:buChar char="•"/>
            </a:pPr>
            <a:r>
              <a:rPr lang="en-US"/>
              <a:t>If in doubt, ask your site supervisor!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81"/>
        <p:cNvGrpSpPr/>
        <p:nvPr/>
      </p:nvGrpSpPr>
      <p:grpSpPr>
        <a:xfrm>
          <a:off x="0" y="0"/>
          <a:ext cx="0" cy="0"/>
          <a:chOff x="0" y="0"/>
          <a:chExt cx="0" cy="0"/>
        </a:xfrm>
      </p:grpSpPr>
      <p:sp>
        <p:nvSpPr>
          <p:cNvPr id="382" name="Google Shape;382;p37"/>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p37" descr="Image result for question"/>
          <p:cNvPicPr preferRelativeResize="0"/>
          <p:nvPr/>
        </p:nvPicPr>
        <p:blipFill rotWithShape="1">
          <a:blip r:embed="rId3">
            <a:alphaModFix/>
          </a:blip>
          <a:srcRect t="7079" b="8332"/>
          <a:stretch/>
        </p:blipFill>
        <p:spPr>
          <a:xfrm>
            <a:off x="20" y="10"/>
            <a:ext cx="12191980" cy="6857990"/>
          </a:xfrm>
          <a:prstGeom prst="rect">
            <a:avLst/>
          </a:prstGeom>
          <a:noFill/>
          <a:ln>
            <a:noFill/>
          </a:ln>
        </p:spPr>
      </p:pic>
      <p:sp>
        <p:nvSpPr>
          <p:cNvPr id="384" name="Google Shape;384;p37"/>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37"/>
          <p:cNvSpPr txBox="1">
            <a:spLocks noGrp="1"/>
          </p:cNvSpPr>
          <p:nvPr>
            <p:ph type="title"/>
          </p:nvPr>
        </p:nvSpPr>
        <p:spPr>
          <a:xfrm>
            <a:off x="1112520" y="2152955"/>
            <a:ext cx="9966960" cy="25520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b="1">
                <a:solidFill>
                  <a:srgbClr val="FFFFFF"/>
                </a:solidFill>
              </a:rPr>
              <a:t>Questions?</a:t>
            </a:r>
            <a:endParaRPr/>
          </a:p>
        </p:txBody>
      </p:sp>
      <p:sp>
        <p:nvSpPr>
          <p:cNvPr id="386" name="Google Shape;386;p37"/>
          <p:cNvSpPr txBox="1">
            <a:spLocks noGrp="1"/>
          </p:cNvSpPr>
          <p:nvPr>
            <p:ph type="body" idx="1"/>
          </p:nvPr>
        </p:nvSpPr>
        <p:spPr>
          <a:xfrm>
            <a:off x="2150364" y="5342072"/>
            <a:ext cx="7891272" cy="707465"/>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rgbClr val="FFFFFF"/>
              </a:buClr>
              <a:buSzPct val="100000"/>
              <a:buNone/>
            </a:pPr>
            <a:r>
              <a:rPr lang="en-US" b="1">
                <a:solidFill>
                  <a:srgbClr val="FFFFFF"/>
                </a:solidFill>
              </a:rPr>
              <a:t>Any questions about meal service or general program compliance?</a:t>
            </a:r>
            <a:endParaRPr/>
          </a:p>
        </p:txBody>
      </p:sp>
      <p:sp>
        <p:nvSpPr>
          <p:cNvPr id="387" name="Google Shape;387;p37"/>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37"/>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2"/>
        <p:cNvGrpSpPr/>
        <p:nvPr/>
      </p:nvGrpSpPr>
      <p:grpSpPr>
        <a:xfrm>
          <a:off x="0" y="0"/>
          <a:ext cx="0" cy="0"/>
          <a:chOff x="0" y="0"/>
          <a:chExt cx="0" cy="0"/>
        </a:xfrm>
      </p:grpSpPr>
      <p:sp>
        <p:nvSpPr>
          <p:cNvPr id="393" name="Google Shape;39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a:t>
            </a:r>
            <a:endParaRPr/>
          </a:p>
        </p:txBody>
      </p:sp>
      <p:sp>
        <p:nvSpPr>
          <p:cNvPr id="394" name="Google Shape;39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Civil Rights seeks to ensure that all program participants are treated fairly and that benefits are equally accessible to all children</a:t>
            </a:r>
            <a:endParaRPr/>
          </a:p>
          <a:p>
            <a:pPr marL="228600" lvl="0" indent="-228600" algn="l" rtl="0">
              <a:lnSpc>
                <a:spcPct val="90000"/>
              </a:lnSpc>
              <a:spcBef>
                <a:spcPts val="1000"/>
              </a:spcBef>
              <a:spcAft>
                <a:spcPts val="0"/>
              </a:spcAft>
              <a:buClr>
                <a:schemeClr val="dk1"/>
              </a:buClr>
              <a:buSzPts val="2800"/>
              <a:buChar char="•"/>
            </a:pPr>
            <a:r>
              <a:rPr lang="en-US"/>
              <a:t>Discrimination occurs when a person or groups of people are treated unequally. </a:t>
            </a:r>
            <a:endParaRPr/>
          </a:p>
          <a:p>
            <a:pPr marL="228600" lvl="0" indent="-228600" algn="l" rtl="0">
              <a:lnSpc>
                <a:spcPct val="90000"/>
              </a:lnSpc>
              <a:spcBef>
                <a:spcPts val="1000"/>
              </a:spcBef>
              <a:spcAft>
                <a:spcPts val="0"/>
              </a:spcAft>
              <a:buClr>
                <a:schemeClr val="dk1"/>
              </a:buClr>
              <a:buSzPts val="2800"/>
              <a:buChar char="•"/>
            </a:pPr>
            <a:r>
              <a:rPr lang="en-US"/>
              <a:t>Discrimination may be intentional or unintentional</a:t>
            </a:r>
            <a:endParaRPr/>
          </a:p>
          <a:p>
            <a:pPr marL="228600" lvl="0" indent="-228600" algn="l" rtl="0">
              <a:lnSpc>
                <a:spcPct val="90000"/>
              </a:lnSpc>
              <a:spcBef>
                <a:spcPts val="1000"/>
              </a:spcBef>
              <a:spcAft>
                <a:spcPts val="0"/>
              </a:spcAft>
              <a:buClr>
                <a:schemeClr val="dk1"/>
              </a:buClr>
              <a:buSzPts val="2800"/>
              <a:buChar char="•"/>
            </a:pPr>
            <a:r>
              <a:rPr lang="en-US"/>
              <a:t>The protected classes in child nutrition programs: </a:t>
            </a:r>
            <a:endParaRPr/>
          </a:p>
          <a:p>
            <a:pPr marL="685800" lvl="1" indent="-228600" algn="l" rtl="0">
              <a:lnSpc>
                <a:spcPct val="90000"/>
              </a:lnSpc>
              <a:spcBef>
                <a:spcPts val="500"/>
              </a:spcBef>
              <a:spcAft>
                <a:spcPts val="0"/>
              </a:spcAft>
              <a:buClr>
                <a:schemeClr val="dk1"/>
              </a:buClr>
              <a:buSzPts val="2400"/>
              <a:buChar char="•"/>
            </a:pPr>
            <a:r>
              <a:rPr lang="en-US"/>
              <a:t>Race, Color, National Origin, Age, Sex, and Disability</a:t>
            </a:r>
            <a:endParaRPr/>
          </a:p>
          <a:p>
            <a:pPr marL="228600" lvl="0" indent="-228600" algn="l" rtl="0">
              <a:lnSpc>
                <a:spcPct val="90000"/>
              </a:lnSpc>
              <a:spcBef>
                <a:spcPts val="1000"/>
              </a:spcBef>
              <a:spcAft>
                <a:spcPts val="0"/>
              </a:spcAft>
              <a:buClr>
                <a:schemeClr val="dk1"/>
              </a:buClr>
              <a:buSzPts val="2800"/>
              <a:buChar char="•"/>
            </a:pPr>
            <a:r>
              <a:rPr lang="en-US"/>
              <a:t>You may not treat someone differently if they are a member of one of the protected classes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0" name="Google Shape;40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Civil Rights Laws require: </a:t>
            </a:r>
            <a:endParaRPr/>
          </a:p>
          <a:p>
            <a:pPr marL="228600" lvl="0" indent="-228600" algn="l" rtl="0">
              <a:lnSpc>
                <a:spcPct val="90000"/>
              </a:lnSpc>
              <a:spcBef>
                <a:spcPts val="1000"/>
              </a:spcBef>
              <a:spcAft>
                <a:spcPts val="0"/>
              </a:spcAft>
              <a:buClr>
                <a:schemeClr val="dk1"/>
              </a:buClr>
              <a:buSzPts val="2800"/>
              <a:buChar char="•"/>
            </a:pPr>
            <a:r>
              <a:rPr lang="en-US"/>
              <a:t>Equal treatment for everyone</a:t>
            </a:r>
            <a:endParaRPr/>
          </a:p>
          <a:p>
            <a:pPr marL="228600" lvl="0" indent="-228600" algn="l" rtl="0">
              <a:lnSpc>
                <a:spcPct val="90000"/>
              </a:lnSpc>
              <a:spcBef>
                <a:spcPts val="1000"/>
              </a:spcBef>
              <a:spcAft>
                <a:spcPts val="0"/>
              </a:spcAft>
              <a:buClr>
                <a:schemeClr val="dk1"/>
              </a:buClr>
              <a:buSzPts val="2800"/>
              <a:buChar char="•"/>
            </a:pPr>
            <a:r>
              <a:rPr lang="en-US"/>
              <a:t>Equal access to all programs and activities</a:t>
            </a:r>
            <a:endParaRPr/>
          </a:p>
          <a:p>
            <a:pPr marL="228600" lvl="0" indent="-228600" algn="l" rtl="0">
              <a:lnSpc>
                <a:spcPct val="90000"/>
              </a:lnSpc>
              <a:spcBef>
                <a:spcPts val="1000"/>
              </a:spcBef>
              <a:spcAft>
                <a:spcPts val="0"/>
              </a:spcAft>
              <a:buClr>
                <a:schemeClr val="dk1"/>
              </a:buClr>
              <a:buSzPts val="2800"/>
              <a:buChar char="•"/>
            </a:pPr>
            <a:r>
              <a:rPr lang="en-US"/>
              <a:t>Elimination of barriers that prevent or deter people from receiving benefits</a:t>
            </a:r>
            <a:endParaRPr/>
          </a:p>
          <a:p>
            <a:pPr marL="228600" lvl="0" indent="-228600" algn="l" rtl="0">
              <a:lnSpc>
                <a:spcPct val="90000"/>
              </a:lnSpc>
              <a:spcBef>
                <a:spcPts val="1000"/>
              </a:spcBef>
              <a:spcAft>
                <a:spcPts val="0"/>
              </a:spcAft>
              <a:buClr>
                <a:schemeClr val="dk1"/>
              </a:buClr>
              <a:buSzPts val="2800"/>
              <a:buChar char="•"/>
            </a:pPr>
            <a:r>
              <a:rPr lang="en-US"/>
              <a:t>Dignity and respect for all</a:t>
            </a:r>
            <a:endParaRPr/>
          </a:p>
          <a:p>
            <a:pPr marL="228600" lvl="0" indent="-228600" algn="l" rtl="0">
              <a:lnSpc>
                <a:spcPct val="90000"/>
              </a:lnSpc>
              <a:spcBef>
                <a:spcPts val="1000"/>
              </a:spcBef>
              <a:spcAft>
                <a:spcPts val="0"/>
              </a:spcAft>
              <a:buClr>
                <a:schemeClr val="dk1"/>
              </a:buClr>
              <a:buSzPts val="2800"/>
              <a:buChar char="•"/>
            </a:pPr>
            <a:r>
              <a:rPr lang="en-US"/>
              <a:t>Ensure that discrimination, prejudice and stereotyping do not exist</a:t>
            </a:r>
            <a:endParaRPr/>
          </a:p>
          <a:p>
            <a:pPr marL="228600" lvl="0" indent="-228600" algn="l" rtl="0">
              <a:lnSpc>
                <a:spcPct val="90000"/>
              </a:lnSpc>
              <a:spcBef>
                <a:spcPts val="1000"/>
              </a:spcBef>
              <a:spcAft>
                <a:spcPts val="0"/>
              </a:spcAft>
              <a:buClr>
                <a:schemeClr val="dk1"/>
              </a:buClr>
              <a:buSzPts val="2800"/>
              <a:buChar char="•"/>
            </a:pPr>
            <a:r>
              <a:rPr lang="en-US"/>
              <a:t>Knowledge of both rights and responsibilities</a:t>
            </a:r>
            <a:endParaRPr/>
          </a:p>
        </p:txBody>
      </p:sp>
      <p:pic>
        <p:nvPicPr>
          <p:cNvPr id="401" name="Google Shape;401;p39" descr="Image result for diversity"/>
          <p:cNvPicPr preferRelativeResize="0"/>
          <p:nvPr/>
        </p:nvPicPr>
        <p:blipFill rotWithShape="1">
          <a:blip r:embed="rId3">
            <a:alphaModFix/>
          </a:blip>
          <a:srcRect/>
          <a:stretch/>
        </p:blipFill>
        <p:spPr>
          <a:xfrm>
            <a:off x="7779119" y="581025"/>
            <a:ext cx="3810000" cy="22193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05"/>
        <p:cNvGrpSpPr/>
        <p:nvPr/>
      </p:nvGrpSpPr>
      <p:grpSpPr>
        <a:xfrm>
          <a:off x="0" y="0"/>
          <a:ext cx="0" cy="0"/>
          <a:chOff x="0" y="0"/>
          <a:chExt cx="0" cy="0"/>
        </a:xfrm>
      </p:grpSpPr>
      <p:sp>
        <p:nvSpPr>
          <p:cNvPr id="406" name="Google Shape;40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07" name="Google Shape;40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Who is responsible for Civil Rights compliance?</a:t>
            </a:r>
            <a:endParaRPr/>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6600"/>
              <a:buNone/>
            </a:pPr>
            <a:endParaRPr sz="6600"/>
          </a:p>
          <a:p>
            <a:pPr marL="0" lvl="0" indent="0" algn="ctr" rtl="0">
              <a:lnSpc>
                <a:spcPct val="90000"/>
              </a:lnSpc>
              <a:spcBef>
                <a:spcPts val="1000"/>
              </a:spcBef>
              <a:spcAft>
                <a:spcPts val="0"/>
              </a:spcAft>
              <a:buClr>
                <a:schemeClr val="dk1"/>
              </a:buClr>
              <a:buSzPts val="3000"/>
              <a:buNone/>
            </a:pPr>
            <a:r>
              <a:rPr lang="en-US" sz="3000"/>
              <a:t>Is civil Rights training required annually for all staff and program volunteers?</a:t>
            </a:r>
            <a:endParaRPr/>
          </a:p>
          <a:p>
            <a:pPr marL="0" lvl="0" indent="0" algn="ctr" rtl="0">
              <a:lnSpc>
                <a:spcPct val="90000"/>
              </a:lnSpc>
              <a:spcBef>
                <a:spcPts val="1000"/>
              </a:spcBef>
              <a:spcAft>
                <a:spcPts val="0"/>
              </a:spcAft>
              <a:buClr>
                <a:schemeClr val="dk1"/>
              </a:buClr>
              <a:buSzPts val="6600"/>
              <a:buNone/>
            </a:pPr>
            <a:r>
              <a:rPr lang="en-US" sz="6600"/>
              <a:t>YES!</a:t>
            </a:r>
            <a:endParaRPr/>
          </a:p>
        </p:txBody>
      </p:sp>
      <p:pic>
        <p:nvPicPr>
          <p:cNvPr id="408" name="Google Shape;408;p40" descr="Image result for you gif"/>
          <p:cNvPicPr preferRelativeResize="0"/>
          <p:nvPr/>
        </p:nvPicPr>
        <p:blipFill rotWithShape="1">
          <a:blip r:embed="rId3">
            <a:alphaModFix/>
          </a:blip>
          <a:srcRect/>
          <a:stretch/>
        </p:blipFill>
        <p:spPr>
          <a:xfrm>
            <a:off x="4348634" y="2308582"/>
            <a:ext cx="3123084" cy="16927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Preliminaries</a:t>
            </a:r>
            <a:endParaRPr/>
          </a:p>
        </p:txBody>
      </p:sp>
      <p:sp>
        <p:nvSpPr>
          <p:cNvPr id="116" name="Google Shape;11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Please make sure to sign in on the training sign in page.</a:t>
            </a:r>
            <a:endParaRPr/>
          </a:p>
          <a:p>
            <a:pPr marL="228600" lvl="0" indent="-228600" algn="l" rtl="0">
              <a:lnSpc>
                <a:spcPct val="90000"/>
              </a:lnSpc>
              <a:spcBef>
                <a:spcPts val="1000"/>
              </a:spcBef>
              <a:spcAft>
                <a:spcPts val="0"/>
              </a:spcAft>
              <a:buClr>
                <a:schemeClr val="dk1"/>
              </a:buClr>
              <a:buSzPts val="2800"/>
              <a:buChar char="•"/>
            </a:pPr>
            <a:r>
              <a:rPr lang="en-US"/>
              <a:t>If you have any questions, do not hesitate to ask! </a:t>
            </a:r>
            <a:endParaRPr/>
          </a:p>
          <a:p>
            <a:pPr marL="228600" lvl="0" indent="-228600" algn="l" rtl="0">
              <a:lnSpc>
                <a:spcPct val="90000"/>
              </a:lnSpc>
              <a:spcBef>
                <a:spcPts val="1000"/>
              </a:spcBef>
              <a:spcAft>
                <a:spcPts val="0"/>
              </a:spcAft>
              <a:buClr>
                <a:schemeClr val="dk1"/>
              </a:buClr>
              <a:buSzPts val="2800"/>
              <a:buChar char="•"/>
            </a:pPr>
            <a:r>
              <a:rPr lang="en-US"/>
              <a:t>All SFSP employees are required to be trained in program requirements each year. </a:t>
            </a:r>
            <a:endParaRPr/>
          </a:p>
          <a:p>
            <a:pPr marL="228600" lvl="0" indent="-5080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400"/>
              <a:buNone/>
            </a:pPr>
            <a:endParaRPr/>
          </a:p>
        </p:txBody>
      </p:sp>
      <p:pic>
        <p:nvPicPr>
          <p:cNvPr id="117" name="Google Shape;117;p2"/>
          <p:cNvPicPr preferRelativeResize="0"/>
          <p:nvPr/>
        </p:nvPicPr>
        <p:blipFill rotWithShape="1">
          <a:blip r:embed="rId3">
            <a:alphaModFix/>
          </a:blip>
          <a:srcRect/>
          <a:stretch/>
        </p:blipFill>
        <p:spPr>
          <a:xfrm>
            <a:off x="4854464" y="5136821"/>
            <a:ext cx="2483071" cy="9021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2"/>
        <p:cNvGrpSpPr/>
        <p:nvPr/>
      </p:nvGrpSpPr>
      <p:grpSpPr>
        <a:xfrm>
          <a:off x="0" y="0"/>
          <a:ext cx="0" cy="0"/>
          <a:chOff x="0" y="0"/>
          <a:chExt cx="0" cy="0"/>
        </a:xfrm>
      </p:grpSpPr>
      <p:sp>
        <p:nvSpPr>
          <p:cNvPr id="413" name="Google Shape;41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14" name="Google Shape;41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Non-discrimination statements must be included on all materials sent to households in reference to any child nutrition program. </a:t>
            </a:r>
            <a:endParaRPr/>
          </a:p>
          <a:p>
            <a:pPr marL="228600" lvl="0" indent="-228600" algn="l" rtl="0">
              <a:lnSpc>
                <a:spcPct val="90000"/>
              </a:lnSpc>
              <a:spcBef>
                <a:spcPts val="1000"/>
              </a:spcBef>
              <a:spcAft>
                <a:spcPts val="0"/>
              </a:spcAft>
              <a:buClr>
                <a:schemeClr val="dk1"/>
              </a:buClr>
              <a:buSzPts val="2800"/>
              <a:buChar char="•"/>
            </a:pPr>
            <a:r>
              <a:rPr lang="en-US"/>
              <a:t>Contact your SFSP director for the correct statement to be included on your materials.</a:t>
            </a:r>
            <a:endParaRPr/>
          </a:p>
          <a:p>
            <a:pPr marL="228600" lvl="0" indent="-228600" algn="l" rtl="0">
              <a:lnSpc>
                <a:spcPct val="90000"/>
              </a:lnSpc>
              <a:spcBef>
                <a:spcPts val="1000"/>
              </a:spcBef>
              <a:spcAft>
                <a:spcPts val="0"/>
              </a:spcAft>
              <a:buClr>
                <a:schemeClr val="dk1"/>
              </a:buClr>
              <a:buSzPts val="2800"/>
              <a:buChar char="•"/>
            </a:pPr>
            <a:r>
              <a:rPr lang="en-US"/>
              <a:t>Before sending out any flyers or informational papers, ensure that the non-discrimination statement is attached!</a:t>
            </a:r>
            <a:endParaRPr/>
          </a:p>
          <a:p>
            <a:pPr marL="228600" lvl="0" indent="-228600" algn="l" rtl="0">
              <a:lnSpc>
                <a:spcPct val="90000"/>
              </a:lnSpc>
              <a:spcBef>
                <a:spcPts val="1000"/>
              </a:spcBef>
              <a:spcAft>
                <a:spcPts val="0"/>
              </a:spcAft>
              <a:buClr>
                <a:schemeClr val="dk1"/>
              </a:buClr>
              <a:buSzPts val="2800"/>
              <a:buChar char="•"/>
            </a:pPr>
            <a:r>
              <a:rPr lang="en-US"/>
              <a:t>Camp Sponsors: The statement should be included on any application you send to households!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0" name="Google Shape;420;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Do you have a need to communicate in a language other than English? </a:t>
            </a:r>
            <a:endParaRPr/>
          </a:p>
          <a:p>
            <a:pPr marL="685800" lvl="1" indent="-228600" algn="l" rtl="0">
              <a:lnSpc>
                <a:spcPct val="90000"/>
              </a:lnSpc>
              <a:spcBef>
                <a:spcPts val="500"/>
              </a:spcBef>
              <a:spcAft>
                <a:spcPts val="0"/>
              </a:spcAft>
              <a:buClr>
                <a:schemeClr val="dk1"/>
              </a:buClr>
              <a:buSzPts val="2400"/>
              <a:buChar char="•"/>
            </a:pPr>
            <a:r>
              <a:rPr lang="en-US"/>
              <a:t>If so, please ensure that all program materials are provided in all languages necessary to fully communicate with your participating families.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IDOE has flyers with the site rules available in both English and Spanish.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24"/>
        <p:cNvGrpSpPr/>
        <p:nvPr/>
      </p:nvGrpSpPr>
      <p:grpSpPr>
        <a:xfrm>
          <a:off x="0" y="0"/>
          <a:ext cx="0" cy="0"/>
          <a:chOff x="0" y="0"/>
          <a:chExt cx="0" cy="0"/>
        </a:xfrm>
      </p:grpSpPr>
      <p:sp>
        <p:nvSpPr>
          <p:cNvPr id="425" name="Google Shape;42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26" name="Google Shape;426;p43"/>
          <p:cNvSpPr txBox="1">
            <a:spLocks noGrp="1"/>
          </p:cNvSpPr>
          <p:nvPr>
            <p:ph type="body" idx="1"/>
          </p:nvPr>
        </p:nvSpPr>
        <p:spPr>
          <a:xfrm>
            <a:off x="838200" y="1690688"/>
            <a:ext cx="77152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The “And Justice for All” poster must be visible to program participants at every meal service site! </a:t>
            </a:r>
            <a:endParaRPr/>
          </a:p>
          <a:p>
            <a:pPr marL="228600" lvl="0" indent="-228600" algn="l" rtl="0">
              <a:lnSpc>
                <a:spcPct val="90000"/>
              </a:lnSpc>
              <a:spcBef>
                <a:spcPts val="1000"/>
              </a:spcBef>
              <a:spcAft>
                <a:spcPts val="0"/>
              </a:spcAft>
              <a:buClr>
                <a:schemeClr val="dk1"/>
              </a:buClr>
              <a:buSzPts val="2800"/>
              <a:buChar char="•"/>
            </a:pPr>
            <a:r>
              <a:rPr lang="en-US"/>
              <a:t>You must utilize the full 11x17 inch size</a:t>
            </a:r>
            <a:endParaRPr/>
          </a:p>
          <a:p>
            <a:pPr marL="228600" lvl="0" indent="-228600" algn="l" rtl="0">
              <a:lnSpc>
                <a:spcPct val="90000"/>
              </a:lnSpc>
              <a:spcBef>
                <a:spcPts val="1000"/>
              </a:spcBef>
              <a:spcAft>
                <a:spcPts val="0"/>
              </a:spcAft>
              <a:buClr>
                <a:schemeClr val="dk1"/>
              </a:buClr>
              <a:buSzPts val="2800"/>
              <a:buChar char="•"/>
            </a:pPr>
            <a:r>
              <a:rPr lang="en-US"/>
              <a:t>If you need additional posters for each site,</a:t>
            </a:r>
            <a:endParaRPr/>
          </a:p>
          <a:p>
            <a:pPr marL="0" lvl="0" indent="0" algn="l" rtl="0">
              <a:lnSpc>
                <a:spcPct val="90000"/>
              </a:lnSpc>
              <a:spcBef>
                <a:spcPts val="1000"/>
              </a:spcBef>
              <a:spcAft>
                <a:spcPts val="0"/>
              </a:spcAft>
              <a:buClr>
                <a:schemeClr val="dk1"/>
              </a:buClr>
              <a:buSzPts val="2800"/>
              <a:buNone/>
            </a:pPr>
            <a:r>
              <a:rPr lang="en-US"/>
              <a:t>please contact your SFSP director</a:t>
            </a:r>
            <a:endParaRPr/>
          </a:p>
          <a:p>
            <a:pPr marL="0" lvl="0" indent="0" algn="l" rtl="0">
              <a:lnSpc>
                <a:spcPct val="90000"/>
              </a:lnSpc>
              <a:spcBef>
                <a:spcPts val="1000"/>
              </a:spcBef>
              <a:spcAft>
                <a:spcPts val="0"/>
              </a:spcAft>
              <a:buClr>
                <a:schemeClr val="dk1"/>
              </a:buClr>
              <a:buSzPts val="2800"/>
              <a:buNone/>
            </a:pPr>
            <a:endParaRPr/>
          </a:p>
        </p:txBody>
      </p:sp>
      <p:pic>
        <p:nvPicPr>
          <p:cNvPr id="427" name="Google Shape;427;p43"/>
          <p:cNvPicPr preferRelativeResize="0"/>
          <p:nvPr/>
        </p:nvPicPr>
        <p:blipFill rotWithShape="1">
          <a:blip r:embed="rId3">
            <a:alphaModFix/>
          </a:blip>
          <a:srcRect/>
          <a:stretch/>
        </p:blipFill>
        <p:spPr>
          <a:xfrm>
            <a:off x="8610200" y="1094549"/>
            <a:ext cx="3013375" cy="46570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838200" y="39326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33" name="Google Shape;43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 part of the Civil Rights compliance requirement is completing the Racial/Ethnic Data form</a:t>
            </a:r>
            <a:endParaRPr/>
          </a:p>
          <a:p>
            <a:pPr marL="228600" lvl="0" indent="-228600" algn="l" rtl="0">
              <a:lnSpc>
                <a:spcPct val="90000"/>
              </a:lnSpc>
              <a:spcBef>
                <a:spcPts val="0"/>
              </a:spcBef>
              <a:spcAft>
                <a:spcPts val="0"/>
              </a:spcAft>
              <a:buClr>
                <a:schemeClr val="dk1"/>
              </a:buClr>
              <a:buSzPts val="2800"/>
              <a:buChar char="•"/>
            </a:pPr>
            <a:r>
              <a:rPr lang="en-US"/>
              <a:t>It must be collected annually by sponsor staff for each site </a:t>
            </a:r>
            <a:endParaRPr/>
          </a:p>
          <a:p>
            <a:pPr marL="228600" lvl="0" indent="-228600" algn="l" rtl="0">
              <a:lnSpc>
                <a:spcPct val="90000"/>
              </a:lnSpc>
              <a:spcBef>
                <a:spcPts val="0"/>
              </a:spcBef>
              <a:spcAft>
                <a:spcPts val="0"/>
              </a:spcAft>
              <a:buClr>
                <a:schemeClr val="dk1"/>
              </a:buClr>
              <a:buSzPts val="2800"/>
              <a:buChar char="•"/>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37"/>
        <p:cNvGrpSpPr/>
        <p:nvPr/>
      </p:nvGrpSpPr>
      <p:grpSpPr>
        <a:xfrm>
          <a:off x="0" y="0"/>
          <a:ext cx="0" cy="0"/>
          <a:chOff x="0" y="0"/>
          <a:chExt cx="0" cy="0"/>
        </a:xfrm>
      </p:grpSpPr>
      <p:sp>
        <p:nvSpPr>
          <p:cNvPr id="438" name="Google Shape;43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 Complaints</a:t>
            </a:r>
            <a:endParaRPr/>
          </a:p>
        </p:txBody>
      </p:sp>
      <p:sp>
        <p:nvSpPr>
          <p:cNvPr id="439" name="Google Shape;43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a basic right for individuals to file a civil rights complaint at any time.</a:t>
            </a:r>
            <a:endParaRPr/>
          </a:p>
          <a:p>
            <a:pPr marL="228600" lvl="0" indent="-228600" algn="l" rtl="0">
              <a:lnSpc>
                <a:spcPct val="90000"/>
              </a:lnSpc>
              <a:spcBef>
                <a:spcPts val="1000"/>
              </a:spcBef>
              <a:spcAft>
                <a:spcPts val="0"/>
              </a:spcAft>
              <a:buClr>
                <a:schemeClr val="dk1"/>
              </a:buClr>
              <a:buSzPts val="2800"/>
              <a:buChar char="•"/>
            </a:pPr>
            <a:r>
              <a:rPr lang="en-US"/>
              <a:t>Complaints may be given verbally or written</a:t>
            </a:r>
            <a:endParaRPr/>
          </a:p>
          <a:p>
            <a:pPr marL="228600" lvl="0" indent="-228600" algn="l" rtl="0">
              <a:lnSpc>
                <a:spcPct val="90000"/>
              </a:lnSpc>
              <a:spcBef>
                <a:spcPts val="1000"/>
              </a:spcBef>
              <a:spcAft>
                <a:spcPts val="0"/>
              </a:spcAft>
              <a:buClr>
                <a:schemeClr val="dk1"/>
              </a:buClr>
              <a:buSzPts val="2800"/>
              <a:buChar char="•"/>
            </a:pPr>
            <a:r>
              <a:rPr lang="en-US"/>
              <a:t>Complaints may be given anonymously</a:t>
            </a:r>
            <a:endParaRPr/>
          </a:p>
          <a:p>
            <a:pPr marL="228600" lvl="0" indent="-228600" algn="l" rtl="0">
              <a:lnSpc>
                <a:spcPct val="90000"/>
              </a:lnSpc>
              <a:spcBef>
                <a:spcPts val="1000"/>
              </a:spcBef>
              <a:spcAft>
                <a:spcPts val="0"/>
              </a:spcAft>
              <a:buClr>
                <a:schemeClr val="dk1"/>
              </a:buClr>
              <a:buSzPts val="2800"/>
              <a:buChar char="•"/>
            </a:pPr>
            <a:r>
              <a:rPr lang="en-US"/>
              <a:t>Complaints may be filed at any time up to 6 months after the incident has occurred</a:t>
            </a:r>
            <a:endParaRPr/>
          </a:p>
          <a:p>
            <a:pPr marL="228600" lvl="0" indent="-228600" algn="l" rtl="0">
              <a:lnSpc>
                <a:spcPct val="90000"/>
              </a:lnSpc>
              <a:spcBef>
                <a:spcPts val="1000"/>
              </a:spcBef>
              <a:spcAft>
                <a:spcPts val="0"/>
              </a:spcAft>
              <a:buClr>
                <a:schemeClr val="dk1"/>
              </a:buClr>
              <a:buSzPts val="2800"/>
              <a:buChar char="•"/>
            </a:pPr>
            <a:r>
              <a:rPr lang="en-US"/>
              <a:t>Complaints must be logged correctly and reported to either the USDA office of Civil Rights or to the Indiana Department of Education</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3"/>
        <p:cNvGrpSpPr/>
        <p:nvPr/>
      </p:nvGrpSpPr>
      <p:grpSpPr>
        <a:xfrm>
          <a:off x="0" y="0"/>
          <a:ext cx="0" cy="0"/>
          <a:chOff x="0" y="0"/>
          <a:chExt cx="0" cy="0"/>
        </a:xfrm>
      </p:grpSpPr>
      <p:sp>
        <p:nvSpPr>
          <p:cNvPr id="444" name="Google Shape;44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45" name="Google Shape;44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Information to be collected when receiving a civil rights complaint:</a:t>
            </a:r>
            <a:endParaRPr/>
          </a:p>
          <a:p>
            <a:pPr marL="228600" lvl="0" indent="-228600" algn="l" rtl="0">
              <a:lnSpc>
                <a:spcPct val="90000"/>
              </a:lnSpc>
              <a:spcBef>
                <a:spcPts val="1000"/>
              </a:spcBef>
              <a:spcAft>
                <a:spcPts val="0"/>
              </a:spcAft>
              <a:buClr>
                <a:schemeClr val="dk1"/>
              </a:buClr>
              <a:buSzPts val="2800"/>
              <a:buChar char="•"/>
            </a:pPr>
            <a:r>
              <a:rPr lang="en-US"/>
              <a:t>Who: Contact Information of Complainant</a:t>
            </a:r>
            <a:endParaRPr/>
          </a:p>
          <a:p>
            <a:pPr marL="228600" lvl="0" indent="-228600" algn="l" rtl="0">
              <a:lnSpc>
                <a:spcPct val="90000"/>
              </a:lnSpc>
              <a:spcBef>
                <a:spcPts val="1000"/>
              </a:spcBef>
              <a:spcAft>
                <a:spcPts val="0"/>
              </a:spcAft>
              <a:buClr>
                <a:schemeClr val="dk1"/>
              </a:buClr>
              <a:buSzPts val="2800"/>
              <a:buChar char="•"/>
            </a:pPr>
            <a:r>
              <a:rPr lang="en-US"/>
              <a:t>What: Description of Incident(s)</a:t>
            </a:r>
            <a:endParaRPr/>
          </a:p>
          <a:p>
            <a:pPr marL="228600" lvl="0" indent="-228600" algn="l" rtl="0">
              <a:lnSpc>
                <a:spcPct val="90000"/>
              </a:lnSpc>
              <a:spcBef>
                <a:spcPts val="1000"/>
              </a:spcBef>
              <a:spcAft>
                <a:spcPts val="0"/>
              </a:spcAft>
              <a:buClr>
                <a:schemeClr val="dk1"/>
              </a:buClr>
              <a:buSzPts val="2800"/>
              <a:buChar char="•"/>
            </a:pPr>
            <a:r>
              <a:rPr lang="en-US"/>
              <a:t>When: Date of the Incident</a:t>
            </a:r>
            <a:endParaRPr/>
          </a:p>
          <a:p>
            <a:pPr marL="228600" lvl="0" indent="-228600" algn="l" rtl="0">
              <a:lnSpc>
                <a:spcPct val="90000"/>
              </a:lnSpc>
              <a:spcBef>
                <a:spcPts val="1000"/>
              </a:spcBef>
              <a:spcAft>
                <a:spcPts val="0"/>
              </a:spcAft>
              <a:buClr>
                <a:schemeClr val="dk1"/>
              </a:buClr>
              <a:buSzPts val="2800"/>
              <a:buChar char="•"/>
            </a:pPr>
            <a:r>
              <a:rPr lang="en-US"/>
              <a:t>Where: Location(s) of Occurrence</a:t>
            </a:r>
            <a:endParaRPr/>
          </a:p>
          <a:p>
            <a:pPr marL="228600" lvl="0" indent="-228600" algn="l" rtl="0">
              <a:lnSpc>
                <a:spcPct val="90000"/>
              </a:lnSpc>
              <a:spcBef>
                <a:spcPts val="1000"/>
              </a:spcBef>
              <a:spcAft>
                <a:spcPts val="0"/>
              </a:spcAft>
              <a:buClr>
                <a:schemeClr val="dk1"/>
              </a:buClr>
              <a:buSzPts val="2800"/>
              <a:buChar char="•"/>
            </a:pPr>
            <a:r>
              <a:rPr lang="en-US"/>
              <a:t>Who Else: Possible Witnesses</a:t>
            </a: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US"/>
              <a:t>Then, contact your SFSP director!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49"/>
        <p:cNvGrpSpPr/>
        <p:nvPr/>
      </p:nvGrpSpPr>
      <p:grpSpPr>
        <a:xfrm>
          <a:off x="0" y="0"/>
          <a:ext cx="0" cy="0"/>
          <a:chOff x="0" y="0"/>
          <a:chExt cx="0" cy="0"/>
        </a:xfrm>
      </p:grpSpPr>
      <p:sp>
        <p:nvSpPr>
          <p:cNvPr id="450" name="Google Shape;4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1" name="Google Shape;45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Everyone has a responsibility to ensure all people are treated equally and with good manners</a:t>
            </a:r>
            <a:endParaRPr/>
          </a:p>
          <a:p>
            <a:pPr marL="228600" lvl="0" indent="-228600" algn="l" rtl="0">
              <a:lnSpc>
                <a:spcPct val="90000"/>
              </a:lnSpc>
              <a:spcBef>
                <a:spcPts val="1000"/>
              </a:spcBef>
              <a:spcAft>
                <a:spcPts val="0"/>
              </a:spcAft>
              <a:buClr>
                <a:schemeClr val="dk1"/>
              </a:buClr>
              <a:buSzPts val="2800"/>
              <a:buChar char="•"/>
            </a:pPr>
            <a:r>
              <a:rPr lang="en-US"/>
              <a:t>Civil Rights complaints are to be taken seriously</a:t>
            </a:r>
            <a:endParaRPr/>
          </a:p>
          <a:p>
            <a:pPr marL="228600" lvl="0" indent="-228600" algn="l" rtl="0">
              <a:lnSpc>
                <a:spcPct val="90000"/>
              </a:lnSpc>
              <a:spcBef>
                <a:spcPts val="1000"/>
              </a:spcBef>
              <a:spcAft>
                <a:spcPts val="0"/>
              </a:spcAft>
              <a:buClr>
                <a:schemeClr val="dk1"/>
              </a:buClr>
              <a:buSzPts val="2800"/>
              <a:buChar char="•"/>
            </a:pPr>
            <a:r>
              <a:rPr lang="en-US"/>
              <a:t>All complaints must be reported to the USDA</a:t>
            </a:r>
            <a:endParaRPr/>
          </a:p>
          <a:p>
            <a:pPr marL="228600" lvl="0" indent="-228600" algn="l" rtl="0">
              <a:lnSpc>
                <a:spcPct val="90000"/>
              </a:lnSpc>
              <a:spcBef>
                <a:spcPts val="1000"/>
              </a:spcBef>
              <a:spcAft>
                <a:spcPts val="0"/>
              </a:spcAft>
              <a:buClr>
                <a:schemeClr val="dk1"/>
              </a:buClr>
              <a:buSzPts val="2800"/>
              <a:buChar char="•"/>
            </a:pPr>
            <a:r>
              <a:rPr lang="en-US"/>
              <a:t>It is not up to you to determine whether the complaint is valid- you simply report the complaint as it is stated to you</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Civil Rights</a:t>
            </a:r>
            <a:endParaRPr/>
          </a:p>
        </p:txBody>
      </p:sp>
      <p:sp>
        <p:nvSpPr>
          <p:cNvPr id="457" name="Google Shape;457;p49"/>
          <p:cNvSpPr txBox="1">
            <a:spLocks noGrp="1"/>
          </p:cNvSpPr>
          <p:nvPr>
            <p:ph type="body" idx="1"/>
          </p:nvPr>
        </p:nvSpPr>
        <p:spPr>
          <a:xfrm>
            <a:off x="838200" y="1690688"/>
            <a:ext cx="10515600" cy="485558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Meal Substitutions</a:t>
            </a:r>
            <a:endParaRPr/>
          </a:p>
          <a:p>
            <a:pPr marL="228600" lvl="0" indent="-228600" algn="l" rtl="0">
              <a:lnSpc>
                <a:spcPct val="90000"/>
              </a:lnSpc>
              <a:spcBef>
                <a:spcPts val="1000"/>
              </a:spcBef>
              <a:spcAft>
                <a:spcPts val="0"/>
              </a:spcAft>
              <a:buClr>
                <a:schemeClr val="dk1"/>
              </a:buClr>
              <a:buSzPct val="100000"/>
              <a:buChar char="•"/>
            </a:pPr>
            <a:r>
              <a:rPr lang="en-US"/>
              <a:t>Meal substitutions must be made for students with an allergy or disability</a:t>
            </a:r>
            <a:endParaRPr/>
          </a:p>
          <a:p>
            <a:pPr marL="228600" lvl="0" indent="-228600" algn="l" rtl="0">
              <a:lnSpc>
                <a:spcPct val="90000"/>
              </a:lnSpc>
              <a:spcBef>
                <a:spcPts val="1000"/>
              </a:spcBef>
              <a:spcAft>
                <a:spcPts val="0"/>
              </a:spcAft>
              <a:buClr>
                <a:schemeClr val="dk1"/>
              </a:buClr>
              <a:buSzPct val="100000"/>
              <a:buChar char="•"/>
            </a:pPr>
            <a:r>
              <a:rPr lang="en-US"/>
              <a:t>A substitution that can be made within the meal pattern does not require a note by a medical authority</a:t>
            </a:r>
            <a:endParaRPr/>
          </a:p>
          <a:p>
            <a:pPr marL="685800" lvl="1" indent="-228600" algn="l" rtl="0">
              <a:lnSpc>
                <a:spcPct val="90000"/>
              </a:lnSpc>
              <a:spcBef>
                <a:spcPts val="500"/>
              </a:spcBef>
              <a:spcAft>
                <a:spcPts val="0"/>
              </a:spcAft>
              <a:buClr>
                <a:schemeClr val="dk1"/>
              </a:buClr>
              <a:buSzPct val="100000"/>
              <a:buChar char="•"/>
            </a:pPr>
            <a:r>
              <a:rPr lang="en-US"/>
              <a:t>For example: A child states that they are lactose intolerant and you have soy milk available. No doctor’s note is required, but you may request one at the local level to make sure you provide the most appropriate substitution </a:t>
            </a:r>
            <a:endParaRPr/>
          </a:p>
          <a:p>
            <a:pPr marL="228600" lvl="0" indent="-228600" algn="l" rtl="0">
              <a:lnSpc>
                <a:spcPct val="90000"/>
              </a:lnSpc>
              <a:spcBef>
                <a:spcPts val="1000"/>
              </a:spcBef>
              <a:spcAft>
                <a:spcPts val="0"/>
              </a:spcAft>
              <a:buClr>
                <a:schemeClr val="dk1"/>
              </a:buClr>
              <a:buSzPct val="100000"/>
              <a:buChar char="•"/>
            </a:pPr>
            <a:r>
              <a:rPr lang="en-US"/>
              <a:t>Substitutions made with a doctor’s note may follow what the documentation says and substitutions are allowable outside of the meal pattern</a:t>
            </a:r>
            <a:endParaRPr/>
          </a:p>
          <a:p>
            <a:pPr marL="685800" lvl="1" indent="-228600" algn="l" rtl="0">
              <a:lnSpc>
                <a:spcPct val="90000"/>
              </a:lnSpc>
              <a:spcBef>
                <a:spcPts val="500"/>
              </a:spcBef>
              <a:spcAft>
                <a:spcPts val="0"/>
              </a:spcAft>
              <a:buClr>
                <a:schemeClr val="dk1"/>
              </a:buClr>
              <a:buSzPct val="100000"/>
              <a:buChar char="•"/>
            </a:pPr>
            <a:r>
              <a:rPr lang="en-US"/>
              <a:t>For example: the allergy note states the child is allergic to milk and soy, so juice should be substituted at lunch. As long as the note is signed by someone with prescriptive authority, you may make the meal pattern change. Keep the doctor’s note available for review by State Agency reviewers. This documentation may be kept in the sponsor’s central office.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Training </a:t>
            </a:r>
          </a:p>
        </p:txBody>
      </p:sp>
      <p:sp>
        <p:nvSpPr>
          <p:cNvPr id="3" name="Content Placeholder 2"/>
          <p:cNvSpPr>
            <a:spLocks noGrp="1"/>
          </p:cNvSpPr>
          <p:nvPr>
            <p:ph idx="1"/>
          </p:nvPr>
        </p:nvSpPr>
        <p:spPr/>
        <p:txBody>
          <a:bodyPr/>
          <a:lstStyle/>
          <a:p>
            <a:pPr marL="0" indent="0">
              <a:buNone/>
            </a:pPr>
            <a:r>
              <a:rPr lang="en-US" dirty="0"/>
              <a:t>All site staff who will not be site supervisors or monitors may be dismissed at this time. </a:t>
            </a:r>
          </a:p>
        </p:txBody>
      </p:sp>
      <p:pic>
        <p:nvPicPr>
          <p:cNvPr id="14340" name="Picture 4" descr="Image result for supervis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572" y="2628217"/>
            <a:ext cx="2365149" cy="37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4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lstStyle/>
          <a:p>
            <a:pPr marL="0" indent="0">
              <a:buNone/>
            </a:pPr>
            <a:r>
              <a:rPr lang="en-US" dirty="0"/>
              <a:t>What is your role? </a:t>
            </a:r>
          </a:p>
          <a:p>
            <a:r>
              <a:rPr lang="en-US" dirty="0"/>
              <a:t>To ensure that compliance is met daily for each meal that you supervise.</a:t>
            </a:r>
          </a:p>
          <a:p>
            <a:r>
              <a:rPr lang="en-US" dirty="0"/>
              <a:t>Serve meals to all children who come to your site.</a:t>
            </a:r>
          </a:p>
          <a:p>
            <a:r>
              <a:rPr lang="en-US" dirty="0"/>
              <a:t>Provide excellent customer service to the families that you serve.</a:t>
            </a:r>
          </a:p>
          <a:p>
            <a:r>
              <a:rPr lang="en-US" b="1" u="sng" dirty="0"/>
              <a:t>A trained site supervisor must be present during meal service (observing actual meal service the entire meal period) each day</a:t>
            </a:r>
          </a:p>
          <a:p>
            <a:endParaRPr lang="en-US" dirty="0"/>
          </a:p>
        </p:txBody>
      </p:sp>
    </p:spTree>
    <p:extLst>
      <p:ext uri="{BB962C8B-B14F-4D97-AF65-F5344CB8AC3E}">
        <p14:creationId xmlns:p14="http://schemas.microsoft.com/office/powerpoint/2010/main" val="409905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What is it?</a:t>
            </a:r>
            <a:endParaRPr/>
          </a:p>
        </p:txBody>
      </p:sp>
      <p:sp>
        <p:nvSpPr>
          <p:cNvPr id="123" name="Google Shape;1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a:t>SFSP = </a:t>
            </a:r>
            <a:r>
              <a:rPr lang="en-US" sz="4000" u="sng"/>
              <a:t>S</a:t>
            </a:r>
            <a:r>
              <a:rPr lang="en-US" sz="4000"/>
              <a:t>ummer </a:t>
            </a:r>
            <a:r>
              <a:rPr lang="en-US" sz="4000" u="sng"/>
              <a:t>F</a:t>
            </a:r>
            <a:r>
              <a:rPr lang="en-US" sz="4000"/>
              <a:t>ood </a:t>
            </a:r>
            <a:r>
              <a:rPr lang="en-US" sz="4000" u="sng"/>
              <a:t>S</a:t>
            </a:r>
            <a:r>
              <a:rPr lang="en-US" sz="4000"/>
              <a:t>ervice </a:t>
            </a:r>
            <a:r>
              <a:rPr lang="en-US" sz="4000" u="sng"/>
              <a:t>P</a:t>
            </a:r>
            <a:r>
              <a:rPr lang="en-US" sz="4000"/>
              <a:t>rogram</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The SFSP is funded by the USDA (United States Department of Agriculture)</a:t>
            </a:r>
            <a:endParaRPr/>
          </a:p>
          <a:p>
            <a:pPr marL="228600" lvl="0" indent="-228600" algn="l" rtl="0">
              <a:lnSpc>
                <a:spcPct val="90000"/>
              </a:lnSpc>
              <a:spcBef>
                <a:spcPts val="1000"/>
              </a:spcBef>
              <a:spcAft>
                <a:spcPts val="0"/>
              </a:spcAft>
              <a:buClr>
                <a:schemeClr val="dk1"/>
              </a:buClr>
              <a:buSzPts val="2800"/>
              <a:buChar char="•"/>
            </a:pPr>
            <a:r>
              <a:rPr lang="en-US"/>
              <a:t>All rules and regulations are federal (national) requirements </a:t>
            </a:r>
            <a:endParaRPr/>
          </a:p>
          <a:p>
            <a:pPr marL="228600" lvl="0" indent="-228600" algn="l" rtl="0">
              <a:lnSpc>
                <a:spcPct val="90000"/>
              </a:lnSpc>
              <a:spcBef>
                <a:spcPts val="1000"/>
              </a:spcBef>
              <a:spcAft>
                <a:spcPts val="0"/>
              </a:spcAft>
              <a:buClr>
                <a:schemeClr val="dk1"/>
              </a:buClr>
              <a:buSzPts val="2800"/>
              <a:buChar char="•"/>
            </a:pPr>
            <a:r>
              <a:rPr lang="en-US"/>
              <a:t>The SFSP is locally administered by the Indiana Department of Education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Responsibilities</a:t>
            </a:r>
          </a:p>
          <a:p>
            <a:r>
              <a:rPr lang="en-US" dirty="0"/>
              <a:t>Ensure each meal served is reimbursable</a:t>
            </a:r>
          </a:p>
          <a:p>
            <a:r>
              <a:rPr lang="en-US" dirty="0"/>
              <a:t>Maintain meal count documentation</a:t>
            </a:r>
          </a:p>
          <a:p>
            <a:r>
              <a:rPr lang="en-US" dirty="0"/>
              <a:t>Maintain meal pattern compliance documentation</a:t>
            </a:r>
          </a:p>
          <a:p>
            <a:r>
              <a:rPr lang="en-US" dirty="0"/>
              <a:t>Maintain delivery receipts as needed</a:t>
            </a:r>
          </a:p>
          <a:p>
            <a:r>
              <a:rPr lang="en-US" dirty="0"/>
              <a:t>Communicate with Sponsor about meal delivery changes</a:t>
            </a:r>
          </a:p>
          <a:p>
            <a:r>
              <a:rPr lang="en-US" dirty="0"/>
              <a:t>Ensure food safety</a:t>
            </a:r>
          </a:p>
          <a:p>
            <a:r>
              <a:rPr lang="en-US" dirty="0"/>
              <a:t>Ensure civil rights compliance</a:t>
            </a:r>
          </a:p>
          <a:p>
            <a:r>
              <a:rPr lang="en-US" dirty="0"/>
              <a:t>Inform your SFSP director of the need for a change in meal service time or meal type</a:t>
            </a:r>
          </a:p>
          <a:p>
            <a:r>
              <a:rPr lang="en-US" dirty="0"/>
              <a:t>Submit all appropriate to the central office each week</a:t>
            </a:r>
          </a:p>
          <a:p>
            <a:r>
              <a:rPr lang="en-US" dirty="0"/>
              <a:t>Keep your site safe</a:t>
            </a:r>
          </a:p>
        </p:txBody>
      </p:sp>
      <p:pic>
        <p:nvPicPr>
          <p:cNvPr id="5" name="Picture 4"/>
          <p:cNvPicPr>
            <a:picLocks noChangeAspect="1"/>
          </p:cNvPicPr>
          <p:nvPr/>
        </p:nvPicPr>
        <p:blipFill>
          <a:blip r:embed="rId2"/>
          <a:stretch>
            <a:fillRect/>
          </a:stretch>
        </p:blipFill>
        <p:spPr>
          <a:xfrm>
            <a:off x="7919526" y="1027906"/>
            <a:ext cx="3559145" cy="2272484"/>
          </a:xfrm>
          <a:prstGeom prst="rect">
            <a:avLst/>
          </a:prstGeom>
        </p:spPr>
      </p:pic>
    </p:spTree>
    <p:extLst>
      <p:ext uri="{BB962C8B-B14F-4D97-AF65-F5344CB8AC3E}">
        <p14:creationId xmlns:p14="http://schemas.microsoft.com/office/powerpoint/2010/main" val="2401486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Reimbursable Meals</a:t>
            </a:r>
          </a:p>
        </p:txBody>
      </p:sp>
      <p:sp>
        <p:nvSpPr>
          <p:cNvPr id="3" name="Content Placeholder 2"/>
          <p:cNvSpPr>
            <a:spLocks noGrp="1"/>
          </p:cNvSpPr>
          <p:nvPr>
            <p:ph idx="1"/>
          </p:nvPr>
        </p:nvSpPr>
        <p:spPr/>
        <p:txBody>
          <a:bodyPr/>
          <a:lstStyle/>
          <a:p>
            <a:r>
              <a:rPr lang="en-US" dirty="0"/>
              <a:t>Each child must be offered the minimum required items according to the meal pattern</a:t>
            </a:r>
          </a:p>
          <a:p>
            <a:r>
              <a:rPr lang="en-US" dirty="0"/>
              <a:t>Each meal claimed must contain the minimum required meal components/items according to your service method</a:t>
            </a:r>
          </a:p>
          <a:p>
            <a:r>
              <a:rPr lang="en-US" dirty="0"/>
              <a:t>Each meal claimed must be eaten on site</a:t>
            </a:r>
          </a:p>
          <a:p>
            <a:r>
              <a:rPr lang="en-US" dirty="0"/>
              <a:t>Children should be served before adults</a:t>
            </a:r>
          </a:p>
          <a:p>
            <a:r>
              <a:rPr lang="en-US" u="sng" dirty="0"/>
              <a:t>Only meals served to children </a:t>
            </a:r>
            <a:r>
              <a:rPr lang="en-US" dirty="0"/>
              <a:t>may be claimed for reimbursement, all other meals must be counted in the correct section of the daily meal count form</a:t>
            </a:r>
          </a:p>
        </p:txBody>
      </p:sp>
    </p:spTree>
    <p:extLst>
      <p:ext uri="{BB962C8B-B14F-4D97-AF65-F5344CB8AC3E}">
        <p14:creationId xmlns:p14="http://schemas.microsoft.com/office/powerpoint/2010/main" val="3656518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Meal Count Documentation</a:t>
            </a:r>
          </a:p>
        </p:txBody>
      </p:sp>
      <p:sp>
        <p:nvSpPr>
          <p:cNvPr id="3" name="Content Placeholder 2"/>
          <p:cNvSpPr>
            <a:spLocks noGrp="1"/>
          </p:cNvSpPr>
          <p:nvPr>
            <p:ph idx="1"/>
          </p:nvPr>
        </p:nvSpPr>
        <p:spPr/>
        <p:txBody>
          <a:bodyPr/>
          <a:lstStyle/>
          <a:p>
            <a:r>
              <a:rPr lang="en-US" dirty="0"/>
              <a:t>Ensure meals are counted at the point of service</a:t>
            </a:r>
          </a:p>
          <a:p>
            <a:r>
              <a:rPr lang="en-US" dirty="0"/>
              <a:t>Ensure there is one person designated to count meals on each meal service line</a:t>
            </a:r>
          </a:p>
          <a:p>
            <a:r>
              <a:rPr lang="en-US" dirty="0"/>
              <a:t>Ensure the person counting meals is trained in how to complete the daily meal count form</a:t>
            </a:r>
          </a:p>
          <a:p>
            <a:r>
              <a:rPr lang="en-US" dirty="0"/>
              <a:t>Look over all meal count sheets to ensure completeness and accuracy</a:t>
            </a:r>
          </a:p>
        </p:txBody>
      </p:sp>
    </p:spTree>
    <p:extLst>
      <p:ext uri="{BB962C8B-B14F-4D97-AF65-F5344CB8AC3E}">
        <p14:creationId xmlns:p14="http://schemas.microsoft.com/office/powerpoint/2010/main" val="49774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Meal Pattern Compliance Documentation</a:t>
            </a:r>
          </a:p>
        </p:txBody>
      </p:sp>
      <p:sp>
        <p:nvSpPr>
          <p:cNvPr id="3" name="Content Placeholder 2"/>
          <p:cNvSpPr>
            <a:spLocks noGrp="1"/>
          </p:cNvSpPr>
          <p:nvPr>
            <p:ph idx="1"/>
          </p:nvPr>
        </p:nvSpPr>
        <p:spPr>
          <a:xfrm>
            <a:off x="838200" y="1967293"/>
            <a:ext cx="10515600" cy="4351338"/>
          </a:xfrm>
        </p:spPr>
        <p:txBody>
          <a:bodyPr>
            <a:normAutofit/>
          </a:bodyPr>
          <a:lstStyle/>
          <a:p>
            <a:r>
              <a:rPr lang="en-US" dirty="0"/>
              <a:t>Keep recipes and CN labels for items served</a:t>
            </a:r>
          </a:p>
          <a:p>
            <a:r>
              <a:rPr lang="en-US" dirty="0"/>
              <a:t>Each site must track what is offered in a meal.</a:t>
            </a:r>
          </a:p>
          <a:p>
            <a:pPr lvl="1"/>
            <a:r>
              <a:rPr lang="en-US" dirty="0"/>
              <a:t>Detailed Menu</a:t>
            </a:r>
          </a:p>
          <a:p>
            <a:pPr marL="0" indent="0">
              <a:buNone/>
            </a:pPr>
            <a:r>
              <a:rPr lang="en-US" dirty="0"/>
              <a:t>	and/or</a:t>
            </a:r>
          </a:p>
          <a:p>
            <a:pPr lvl="1"/>
            <a:r>
              <a:rPr lang="en-US" dirty="0"/>
              <a:t>Production Records</a:t>
            </a:r>
          </a:p>
          <a:p>
            <a:pPr lvl="1"/>
            <a:r>
              <a:rPr lang="en-US" dirty="0"/>
              <a:t>Any substitutions made must be documented </a:t>
            </a:r>
          </a:p>
          <a:p>
            <a:pPr marL="457200" lvl="1" indent="0">
              <a:buNone/>
            </a:pPr>
            <a:endParaRPr lang="en-US" dirty="0"/>
          </a:p>
          <a:p>
            <a:pPr marL="457200" lvl="1" indent="0" algn="ctr">
              <a:buNone/>
            </a:pPr>
            <a:r>
              <a:rPr lang="en-US" dirty="0"/>
              <a:t>Discuss with your SFSP Director how menu documentation should be maintained.</a:t>
            </a:r>
          </a:p>
        </p:txBody>
      </p:sp>
    </p:spTree>
    <p:extLst>
      <p:ext uri="{BB962C8B-B14F-4D97-AF65-F5344CB8AC3E}">
        <p14:creationId xmlns:p14="http://schemas.microsoft.com/office/powerpoint/2010/main" val="21545910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Menu Example</a:t>
            </a:r>
          </a:p>
        </p:txBody>
      </p:sp>
      <p:sp>
        <p:nvSpPr>
          <p:cNvPr id="3" name="Content Placeholder 2"/>
          <p:cNvSpPr>
            <a:spLocks noGrp="1"/>
          </p:cNvSpPr>
          <p:nvPr>
            <p:ph idx="1"/>
          </p:nvPr>
        </p:nvSpPr>
        <p:spPr>
          <a:xfrm>
            <a:off x="838200" y="1825625"/>
            <a:ext cx="10515600" cy="479693"/>
          </a:xfrm>
        </p:spPr>
        <p:txBody>
          <a:bodyPr>
            <a:normAutofit fontScale="85000" lnSpcReduction="20000"/>
          </a:bodyPr>
          <a:lstStyle/>
          <a:p>
            <a:pPr marL="0" indent="0" algn="ctr">
              <a:buNone/>
            </a:pPr>
            <a:r>
              <a:rPr lang="en-US" dirty="0"/>
              <a:t>Lists all items offered and the serving size for each.</a:t>
            </a:r>
          </a:p>
        </p:txBody>
      </p:sp>
      <p:pic>
        <p:nvPicPr>
          <p:cNvPr id="4" name="Picture 3"/>
          <p:cNvPicPr>
            <a:picLocks noChangeAspect="1"/>
          </p:cNvPicPr>
          <p:nvPr/>
        </p:nvPicPr>
        <p:blipFill>
          <a:blip r:embed="rId2"/>
          <a:stretch>
            <a:fillRect/>
          </a:stretch>
        </p:blipFill>
        <p:spPr>
          <a:xfrm>
            <a:off x="1496185" y="2574700"/>
            <a:ext cx="9633777" cy="2987899"/>
          </a:xfrm>
          <a:prstGeom prst="rect">
            <a:avLst/>
          </a:prstGeom>
        </p:spPr>
      </p:pic>
    </p:spTree>
    <p:extLst>
      <p:ext uri="{BB962C8B-B14F-4D97-AF65-F5344CB8AC3E}">
        <p14:creationId xmlns:p14="http://schemas.microsoft.com/office/powerpoint/2010/main" val="620284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Production Record Example</a:t>
            </a:r>
          </a:p>
        </p:txBody>
      </p:sp>
      <p:pic>
        <p:nvPicPr>
          <p:cNvPr id="4" name="Picture 3"/>
          <p:cNvPicPr>
            <a:picLocks noChangeAspect="1"/>
          </p:cNvPicPr>
          <p:nvPr/>
        </p:nvPicPr>
        <p:blipFill>
          <a:blip r:embed="rId2"/>
          <a:stretch>
            <a:fillRect/>
          </a:stretch>
        </p:blipFill>
        <p:spPr>
          <a:xfrm>
            <a:off x="2852469" y="1054513"/>
            <a:ext cx="7362825" cy="5610225"/>
          </a:xfrm>
          <a:prstGeom prst="rect">
            <a:avLst/>
          </a:prstGeom>
        </p:spPr>
      </p:pic>
    </p:spTree>
    <p:extLst>
      <p:ext uri="{BB962C8B-B14F-4D97-AF65-F5344CB8AC3E}">
        <p14:creationId xmlns:p14="http://schemas.microsoft.com/office/powerpoint/2010/main" val="374687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Delivery Receipts</a:t>
            </a:r>
          </a:p>
        </p:txBody>
      </p:sp>
      <p:sp>
        <p:nvSpPr>
          <p:cNvPr id="3" name="Content Placeholder 2"/>
          <p:cNvSpPr>
            <a:spLocks noGrp="1"/>
          </p:cNvSpPr>
          <p:nvPr>
            <p:ph idx="1"/>
          </p:nvPr>
        </p:nvSpPr>
        <p:spPr/>
        <p:txBody>
          <a:bodyPr/>
          <a:lstStyle/>
          <a:p>
            <a:r>
              <a:rPr lang="en-US" dirty="0"/>
              <a:t>If serving vended meals, the vendor should provide some sort of documentation of how many meals have been delivered. </a:t>
            </a:r>
          </a:p>
          <a:p>
            <a:pPr lvl="1"/>
            <a:r>
              <a:rPr lang="en-US" dirty="0"/>
              <a:t>Meal delivery slips may be maintained at the sponsor level, however, a daily sign off or delivery confirmation slip of how many meals were delivered at each site should be standard practice at the site level.</a:t>
            </a:r>
          </a:p>
          <a:p>
            <a:endParaRPr lang="en-US" dirty="0"/>
          </a:p>
          <a:p>
            <a:r>
              <a:rPr lang="en-US" dirty="0"/>
              <a:t>If receiving raw foods, maintain delivery receipts and invoices</a:t>
            </a:r>
          </a:p>
          <a:p>
            <a:pPr lvl="1"/>
            <a:r>
              <a:rPr lang="en-US" dirty="0"/>
              <a:t>Check to ensure food is delivered at proper temperature and in good condition</a:t>
            </a:r>
          </a:p>
          <a:p>
            <a:pPr marL="0" indent="0">
              <a:buNone/>
            </a:pPr>
            <a:endParaRPr lang="en-US" dirty="0"/>
          </a:p>
        </p:txBody>
      </p:sp>
    </p:spTree>
    <p:extLst>
      <p:ext uri="{BB962C8B-B14F-4D97-AF65-F5344CB8AC3E}">
        <p14:creationId xmlns:p14="http://schemas.microsoft.com/office/powerpoint/2010/main" val="2284992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Meal Delivery Changes</a:t>
            </a:r>
          </a:p>
        </p:txBody>
      </p:sp>
      <p:sp>
        <p:nvSpPr>
          <p:cNvPr id="3" name="Content Placeholder 2"/>
          <p:cNvSpPr>
            <a:spLocks noGrp="1"/>
          </p:cNvSpPr>
          <p:nvPr>
            <p:ph idx="1"/>
          </p:nvPr>
        </p:nvSpPr>
        <p:spPr>
          <a:solidFill>
            <a:schemeClr val="accent4">
              <a:lumMod val="40000"/>
              <a:lumOff val="60000"/>
            </a:schemeClr>
          </a:solidFill>
        </p:spPr>
        <p:txBody>
          <a:bodyPr/>
          <a:lstStyle/>
          <a:p>
            <a:pPr marL="0" indent="0">
              <a:buNone/>
            </a:pPr>
            <a:r>
              <a:rPr lang="en-US" dirty="0">
                <a:solidFill>
                  <a:srgbClr val="7030A0"/>
                </a:solidFill>
              </a:rPr>
              <a:t>Sponsors insert how meal delivery changes should be handled:</a:t>
            </a:r>
          </a:p>
          <a:p>
            <a:r>
              <a:rPr lang="en-US" dirty="0">
                <a:solidFill>
                  <a:srgbClr val="7030A0"/>
                </a:solidFill>
              </a:rPr>
              <a:t>whom do they contact? </a:t>
            </a:r>
          </a:p>
          <a:p>
            <a:r>
              <a:rPr lang="en-US" dirty="0">
                <a:solidFill>
                  <a:srgbClr val="7030A0"/>
                </a:solidFill>
              </a:rPr>
              <a:t>Is there a phone number or email? </a:t>
            </a:r>
          </a:p>
          <a:p>
            <a:r>
              <a:rPr lang="en-US" dirty="0">
                <a:solidFill>
                  <a:srgbClr val="7030A0"/>
                </a:solidFill>
              </a:rPr>
              <a:t>Is there a cut-off time?</a:t>
            </a:r>
          </a:p>
          <a:p>
            <a:r>
              <a:rPr lang="en-US" dirty="0">
                <a:solidFill>
                  <a:srgbClr val="7030A0"/>
                </a:solidFill>
              </a:rPr>
              <a:t>Do they need to notify more than one person? </a:t>
            </a:r>
          </a:p>
        </p:txBody>
      </p:sp>
    </p:spTree>
    <p:extLst>
      <p:ext uri="{BB962C8B-B14F-4D97-AF65-F5344CB8AC3E}">
        <p14:creationId xmlns:p14="http://schemas.microsoft.com/office/powerpoint/2010/main" val="1476516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Food Safety</a:t>
            </a:r>
          </a:p>
        </p:txBody>
      </p:sp>
      <p:sp>
        <p:nvSpPr>
          <p:cNvPr id="3" name="Content Placeholder 2"/>
          <p:cNvSpPr>
            <a:spLocks noGrp="1"/>
          </p:cNvSpPr>
          <p:nvPr>
            <p:ph idx="1"/>
          </p:nvPr>
        </p:nvSpPr>
        <p:spPr/>
        <p:txBody>
          <a:bodyPr/>
          <a:lstStyle/>
          <a:p>
            <a:r>
              <a:rPr lang="en-US" dirty="0"/>
              <a:t>Make sure that all employees are following food safe practices</a:t>
            </a:r>
          </a:p>
          <a:p>
            <a:pPr lvl="1"/>
            <a:r>
              <a:rPr lang="en-US" dirty="0"/>
              <a:t>If you have a food safety plan, make sure that Standard Operating Procedures are followed</a:t>
            </a:r>
          </a:p>
          <a:p>
            <a:r>
              <a:rPr lang="en-US" dirty="0"/>
              <a:t>Ensure food is stored at proper temperatures</a:t>
            </a:r>
          </a:p>
          <a:p>
            <a:r>
              <a:rPr lang="en-US" dirty="0"/>
              <a:t>Ensure food temperatures are taken during preparation and service and recorded in the correct temperature logs</a:t>
            </a:r>
          </a:p>
          <a:p>
            <a:r>
              <a:rPr lang="en-US" dirty="0"/>
              <a:t>OR if using time as a control, documenting the time items have been out of temperature control to be thrown away</a:t>
            </a:r>
          </a:p>
        </p:txBody>
      </p:sp>
    </p:spTree>
    <p:extLst>
      <p:ext uri="{BB962C8B-B14F-4D97-AF65-F5344CB8AC3E}">
        <p14:creationId xmlns:p14="http://schemas.microsoft.com/office/powerpoint/2010/main" val="462119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Civil Rights Compliance</a:t>
            </a:r>
          </a:p>
        </p:txBody>
      </p:sp>
      <p:sp>
        <p:nvSpPr>
          <p:cNvPr id="3" name="Content Placeholder 2"/>
          <p:cNvSpPr>
            <a:spLocks noGrp="1"/>
          </p:cNvSpPr>
          <p:nvPr>
            <p:ph idx="1"/>
          </p:nvPr>
        </p:nvSpPr>
        <p:spPr/>
        <p:txBody>
          <a:bodyPr/>
          <a:lstStyle/>
          <a:p>
            <a:r>
              <a:rPr lang="en-US" dirty="0"/>
              <a:t>Maintain an operation that allows equal access for all children</a:t>
            </a:r>
          </a:p>
          <a:p>
            <a:r>
              <a:rPr lang="en-US" dirty="0"/>
              <a:t>Treat all families that you come into contact the same while expecting customer service excellence from other site staff</a:t>
            </a:r>
          </a:p>
          <a:p>
            <a:r>
              <a:rPr lang="en-US" dirty="0"/>
              <a:t>Make sure the “And Justice for All” poster is posted during meal service each day</a:t>
            </a:r>
          </a:p>
        </p:txBody>
      </p:sp>
      <p:pic>
        <p:nvPicPr>
          <p:cNvPr id="16386" name="Picture 2" descr="Image result for diver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830" y="3146199"/>
            <a:ext cx="4320495" cy="432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SFSP Purpose</a:t>
            </a:r>
            <a:endParaRPr/>
          </a:p>
        </p:txBody>
      </p:sp>
      <p:sp>
        <p:nvSpPr>
          <p:cNvPr id="129" name="Google Shape;129;p4"/>
          <p:cNvSpPr txBox="1">
            <a:spLocks noGrp="1"/>
          </p:cNvSpPr>
          <p:nvPr>
            <p:ph type="body" idx="1"/>
          </p:nvPr>
        </p:nvSpPr>
        <p:spPr>
          <a:xfrm>
            <a:off x="838200" y="1825625"/>
            <a:ext cx="10515600" cy="4779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a:t>SFSP IS…</a:t>
            </a:r>
            <a:endParaRPr/>
          </a:p>
          <a:p>
            <a:pPr marL="228600" lvl="0" indent="-228600" algn="l" rtl="0">
              <a:lnSpc>
                <a:spcPct val="90000"/>
              </a:lnSpc>
              <a:spcBef>
                <a:spcPts val="1000"/>
              </a:spcBef>
              <a:spcAft>
                <a:spcPts val="0"/>
              </a:spcAft>
              <a:buClr>
                <a:schemeClr val="dk1"/>
              </a:buClr>
              <a:buSzPts val="2800"/>
              <a:buChar char="•"/>
            </a:pPr>
            <a:r>
              <a:rPr lang="en-US"/>
              <a:t>A program to provide nutritional meals to underprivileged children during times when school is not in session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SFSP is NOT…</a:t>
            </a:r>
            <a:endParaRPr/>
          </a:p>
          <a:p>
            <a:pPr marL="228600" lvl="0" indent="-228600" algn="l" rtl="0">
              <a:lnSpc>
                <a:spcPct val="90000"/>
              </a:lnSpc>
              <a:spcBef>
                <a:spcPts val="1000"/>
              </a:spcBef>
              <a:spcAft>
                <a:spcPts val="0"/>
              </a:spcAft>
              <a:buClr>
                <a:schemeClr val="dk1"/>
              </a:buClr>
              <a:buSzPts val="2800"/>
              <a:buChar char="•"/>
            </a:pPr>
            <a:r>
              <a:rPr lang="en-US"/>
              <a:t>A program to feed adults</a:t>
            </a:r>
            <a:endParaRPr/>
          </a:p>
          <a:p>
            <a:pPr marL="228600" lvl="0" indent="-228600" algn="l" rtl="0">
              <a:lnSpc>
                <a:spcPct val="90000"/>
              </a:lnSpc>
              <a:spcBef>
                <a:spcPts val="1000"/>
              </a:spcBef>
              <a:spcAft>
                <a:spcPts val="0"/>
              </a:spcAft>
              <a:buClr>
                <a:schemeClr val="dk1"/>
              </a:buClr>
              <a:buSzPts val="2800"/>
              <a:buChar char="•"/>
            </a:pPr>
            <a:r>
              <a:rPr lang="en-US"/>
              <a:t>Designed to provide children with all food that they need in a day</a:t>
            </a:r>
            <a:endParaRPr/>
          </a:p>
          <a:p>
            <a:pPr marL="228600" lvl="0" indent="-228600" algn="l" rtl="0">
              <a:lnSpc>
                <a:spcPct val="90000"/>
              </a:lnSpc>
              <a:spcBef>
                <a:spcPts val="1000"/>
              </a:spcBef>
              <a:spcAft>
                <a:spcPts val="0"/>
              </a:spcAft>
              <a:buClr>
                <a:schemeClr val="dk1"/>
              </a:buClr>
              <a:buSzPts val="2800"/>
              <a:buChar char="•"/>
            </a:pPr>
            <a:r>
              <a:rPr lang="en-US"/>
              <a:t>A program for children to take food home to eat at a later time</a:t>
            </a: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a:t>Attention! Waivers that allowed off-site meal consumption during the pandemic have expired</a:t>
            </a:r>
            <a:endParaRPr/>
          </a:p>
        </p:txBody>
      </p:sp>
      <p:pic>
        <p:nvPicPr>
          <p:cNvPr id="130" name="Google Shape;130;p4" descr="Image result for summer food service program"/>
          <p:cNvPicPr preferRelativeResize="0"/>
          <p:nvPr/>
        </p:nvPicPr>
        <p:blipFill rotWithShape="1">
          <a:blip r:embed="rId3">
            <a:alphaModFix/>
          </a:blip>
          <a:srcRect/>
          <a:stretch/>
        </p:blipFill>
        <p:spPr>
          <a:xfrm>
            <a:off x="7895511" y="2860469"/>
            <a:ext cx="3715265" cy="13894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the SFSP Director of Changes</a:t>
            </a: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All meals must be served within the approved meal service time</a:t>
            </a:r>
          </a:p>
          <a:p>
            <a:r>
              <a:rPr lang="en-US" dirty="0"/>
              <a:t>Confirm with your SFSP Director what meal service time is approved for your site</a:t>
            </a:r>
          </a:p>
          <a:p>
            <a:r>
              <a:rPr lang="en-US" dirty="0"/>
              <a:t>No changes can be made without prior approval by the IDOE</a:t>
            </a:r>
          </a:p>
          <a:p>
            <a:r>
              <a:rPr lang="en-US" dirty="0"/>
              <a:t>Any need to change meal service time will take a few days to be approved, so changes will not be immediately available</a:t>
            </a:r>
          </a:p>
          <a:p>
            <a:r>
              <a:rPr lang="en-US" dirty="0"/>
              <a:t>Field trips for enrolled groups must be put into the online system and approved by the IDOE</a:t>
            </a:r>
          </a:p>
          <a:p>
            <a:r>
              <a:rPr lang="en-US" dirty="0"/>
              <a:t>Emergency situations (i.e. the breakdown of a delivery truck) should be communicated to the IDOE immediately</a:t>
            </a:r>
          </a:p>
        </p:txBody>
      </p:sp>
    </p:spTree>
    <p:extLst>
      <p:ext uri="{BB962C8B-B14F-4D97-AF65-F5344CB8AC3E}">
        <p14:creationId xmlns:p14="http://schemas.microsoft.com/office/powerpoint/2010/main" val="3062372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all Required Documentation </a:t>
            </a:r>
          </a:p>
        </p:txBody>
      </p:sp>
      <p:sp>
        <p:nvSpPr>
          <p:cNvPr id="3" name="Content Placeholder 2"/>
          <p:cNvSpPr>
            <a:spLocks noGrp="1"/>
          </p:cNvSpPr>
          <p:nvPr>
            <p:ph idx="1"/>
          </p:nvPr>
        </p:nvSpPr>
        <p:spPr>
          <a:solidFill>
            <a:schemeClr val="accent4">
              <a:lumMod val="40000"/>
              <a:lumOff val="60000"/>
            </a:schemeClr>
          </a:solidFill>
        </p:spPr>
        <p:txBody>
          <a:bodyPr>
            <a:normAutofit fontScale="92500" lnSpcReduction="10000"/>
          </a:bodyPr>
          <a:lstStyle/>
          <a:p>
            <a:r>
              <a:rPr lang="en-US" dirty="0"/>
              <a:t>Submit all required paperwork:</a:t>
            </a:r>
          </a:p>
          <a:p>
            <a:r>
              <a:rPr lang="en-US" dirty="0"/>
              <a:t>Daily Meal Count Forms</a:t>
            </a:r>
          </a:p>
          <a:p>
            <a:r>
              <a:rPr lang="en-US" dirty="0"/>
              <a:t>Proof of meal pattern compliance</a:t>
            </a:r>
          </a:p>
          <a:p>
            <a:r>
              <a:rPr lang="en-US" dirty="0"/>
              <a:t>Meal Count Consolidation Forms</a:t>
            </a:r>
          </a:p>
          <a:p>
            <a:r>
              <a:rPr lang="en-US" dirty="0"/>
              <a:t>Meal Delivery Receipts (for vended meals)</a:t>
            </a:r>
          </a:p>
          <a:p>
            <a:r>
              <a:rPr lang="en-US" dirty="0"/>
              <a:t>Food invoices and delivery receipts</a:t>
            </a:r>
          </a:p>
          <a:p>
            <a:r>
              <a:rPr lang="en-US" dirty="0"/>
              <a:t>Milk delivery receipts</a:t>
            </a:r>
          </a:p>
          <a:p>
            <a:endParaRPr lang="en-US" dirty="0"/>
          </a:p>
          <a:p>
            <a:r>
              <a:rPr lang="en-US" dirty="0">
                <a:solidFill>
                  <a:srgbClr val="7030A0"/>
                </a:solidFill>
              </a:rPr>
              <a:t>Sponsors, you can adjust this list based on the document you require</a:t>
            </a:r>
          </a:p>
        </p:txBody>
      </p:sp>
    </p:spTree>
    <p:extLst>
      <p:ext uri="{BB962C8B-B14F-4D97-AF65-F5344CB8AC3E}">
        <p14:creationId xmlns:p14="http://schemas.microsoft.com/office/powerpoint/2010/main" val="244274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First!</a:t>
            </a:r>
          </a:p>
        </p:txBody>
      </p:sp>
      <p:sp>
        <p:nvSpPr>
          <p:cNvPr id="3" name="Content Placeholder 2"/>
          <p:cNvSpPr>
            <a:spLocks noGrp="1"/>
          </p:cNvSpPr>
          <p:nvPr>
            <p:ph idx="1"/>
          </p:nvPr>
        </p:nvSpPr>
        <p:spPr/>
        <p:txBody>
          <a:bodyPr>
            <a:normAutofit lnSpcReduction="10000"/>
          </a:bodyPr>
          <a:lstStyle/>
          <a:p>
            <a:r>
              <a:rPr lang="en-US" dirty="0"/>
              <a:t>If you ever feel unsafe or threatened at your job, call the police</a:t>
            </a:r>
          </a:p>
          <a:p>
            <a:r>
              <a:rPr lang="en-US" dirty="0"/>
              <a:t>If you fear the children are unsafe or being threatened, call the police</a:t>
            </a:r>
          </a:p>
          <a:p>
            <a:r>
              <a:rPr lang="en-US" dirty="0"/>
              <a:t>In the event that a parent or other adult becomes upset, do what the parent is asking first and explain the requirements/rules after the fact</a:t>
            </a:r>
          </a:p>
          <a:p>
            <a:pPr lvl="1"/>
            <a:r>
              <a:rPr lang="en-US" dirty="0"/>
              <a:t>Do not antagonize an adult in order to strictly follow the rules</a:t>
            </a:r>
          </a:p>
          <a:p>
            <a:r>
              <a:rPr lang="en-US" dirty="0"/>
              <a:t>If someone at the site is continually a bother, call your SFSP monitor or director to come speak with the person</a:t>
            </a:r>
          </a:p>
          <a:p>
            <a:pPr lvl="1"/>
            <a:r>
              <a:rPr lang="en-US" dirty="0"/>
              <a:t>Most parents may not know the rules and just need a gentle reminder of the policies that you must follow</a:t>
            </a:r>
          </a:p>
        </p:txBody>
      </p:sp>
    </p:spTree>
    <p:extLst>
      <p:ext uri="{BB962C8B-B14F-4D97-AF65-F5344CB8AC3E}">
        <p14:creationId xmlns:p14="http://schemas.microsoft.com/office/powerpoint/2010/main" val="992816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Week Reminders</a:t>
            </a:r>
          </a:p>
        </p:txBody>
      </p:sp>
      <p:sp>
        <p:nvSpPr>
          <p:cNvPr id="3" name="Content Placeholder 2"/>
          <p:cNvSpPr>
            <a:spLocks noGrp="1"/>
          </p:cNvSpPr>
          <p:nvPr>
            <p:ph idx="1"/>
          </p:nvPr>
        </p:nvSpPr>
        <p:spPr/>
        <p:txBody>
          <a:bodyPr/>
          <a:lstStyle/>
          <a:p>
            <a:r>
              <a:rPr lang="en-US" dirty="0"/>
              <a:t>Communicate all of the rules to each family and child who eats at your sites</a:t>
            </a:r>
          </a:p>
          <a:p>
            <a:r>
              <a:rPr lang="en-US" dirty="0"/>
              <a:t>Ensure proper meal counting procedures from staff</a:t>
            </a:r>
          </a:p>
          <a:p>
            <a:r>
              <a:rPr lang="en-US" dirty="0"/>
              <a:t>Ensure meals are served in the correct meal service time</a:t>
            </a:r>
          </a:p>
          <a:p>
            <a:r>
              <a:rPr lang="en-US" dirty="0"/>
              <a:t>Follow the planned menu or plan a menu to meet meal pattern requirements</a:t>
            </a:r>
          </a:p>
          <a:p>
            <a:r>
              <a:rPr lang="en-US" dirty="0"/>
              <a:t>Expect excellent food safety and customer service from other site staff</a:t>
            </a:r>
          </a:p>
          <a:p>
            <a:r>
              <a:rPr lang="en-US" dirty="0"/>
              <a:t>Create a fun meal atmosphere</a:t>
            </a:r>
          </a:p>
        </p:txBody>
      </p:sp>
    </p:spTree>
    <p:extLst>
      <p:ext uri="{BB962C8B-B14F-4D97-AF65-F5344CB8AC3E}">
        <p14:creationId xmlns:p14="http://schemas.microsoft.com/office/powerpoint/2010/main" val="4181269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Customers</a:t>
            </a:r>
          </a:p>
        </p:txBody>
      </p:sp>
      <p:sp>
        <p:nvSpPr>
          <p:cNvPr id="3" name="Content Placeholder 2"/>
          <p:cNvSpPr>
            <a:spLocks noGrp="1"/>
          </p:cNvSpPr>
          <p:nvPr>
            <p:ph idx="1"/>
          </p:nvPr>
        </p:nvSpPr>
        <p:spPr/>
        <p:txBody>
          <a:bodyPr>
            <a:normAutofit lnSpcReduction="10000"/>
          </a:bodyPr>
          <a:lstStyle/>
          <a:p>
            <a:pPr marL="0" indent="0">
              <a:buNone/>
            </a:pPr>
            <a:r>
              <a:rPr lang="en-US" dirty="0"/>
              <a:t>Communicate the rules to all participants and family members</a:t>
            </a:r>
          </a:p>
          <a:p>
            <a:pPr lvl="1"/>
            <a:r>
              <a:rPr lang="en-US" dirty="0"/>
              <a:t>Determine with your SFSP Director how rule violations will be handled on a daily basis</a:t>
            </a:r>
          </a:p>
          <a:p>
            <a:pPr marL="0" indent="0">
              <a:buNone/>
            </a:pPr>
            <a:r>
              <a:rPr lang="en-US" dirty="0"/>
              <a:t>Recommendations for dealing with parents eating child’s meal:</a:t>
            </a:r>
          </a:p>
          <a:p>
            <a:pPr lvl="1"/>
            <a:r>
              <a:rPr lang="en-US" dirty="0"/>
              <a:t>Slip a note to the parent explaining the rules</a:t>
            </a:r>
          </a:p>
          <a:p>
            <a:pPr lvl="1"/>
            <a:r>
              <a:rPr lang="en-US" dirty="0"/>
              <a:t>As the family is leaving, pull the parents aside and explain the rules</a:t>
            </a:r>
          </a:p>
          <a:p>
            <a:pPr lvl="1"/>
            <a:r>
              <a:rPr lang="en-US" dirty="0"/>
              <a:t>Post the rules in a visible location in the meal service area</a:t>
            </a:r>
          </a:p>
          <a:p>
            <a:pPr lvl="1"/>
            <a:r>
              <a:rPr lang="en-US" dirty="0"/>
              <a:t>Make a broad announcement to remind parents in attendance that they are not permitted to consume any portion of a child’s meal</a:t>
            </a:r>
          </a:p>
          <a:p>
            <a:pPr lvl="1"/>
            <a:r>
              <a:rPr lang="en-US" dirty="0"/>
              <a:t>Partner with a community organization to offer meals free of charge to non-program adults</a:t>
            </a:r>
          </a:p>
          <a:p>
            <a:endParaRPr lang="en-US" dirty="0"/>
          </a:p>
        </p:txBody>
      </p:sp>
    </p:spTree>
    <p:extLst>
      <p:ext uri="{BB962C8B-B14F-4D97-AF65-F5344CB8AC3E}">
        <p14:creationId xmlns:p14="http://schemas.microsoft.com/office/powerpoint/2010/main" val="1487838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Kids</a:t>
            </a:r>
          </a:p>
        </p:txBody>
      </p:sp>
      <p:sp>
        <p:nvSpPr>
          <p:cNvPr id="3" name="Content Placeholder 2"/>
          <p:cNvSpPr>
            <a:spLocks noGrp="1"/>
          </p:cNvSpPr>
          <p:nvPr>
            <p:ph idx="1"/>
          </p:nvPr>
        </p:nvSpPr>
        <p:spPr/>
        <p:txBody>
          <a:bodyPr/>
          <a:lstStyle/>
          <a:p>
            <a:r>
              <a:rPr lang="en-US" dirty="0"/>
              <a:t>Talk with kids- ask them how their day is going</a:t>
            </a:r>
          </a:p>
          <a:p>
            <a:r>
              <a:rPr lang="en-US" dirty="0"/>
              <a:t>Encourage children to try items that might be new or unfamiliar to them.</a:t>
            </a:r>
          </a:p>
          <a:p>
            <a:r>
              <a:rPr lang="en-US" dirty="0"/>
              <a:t>Discuss food items that might be local and where they were grown/produced</a:t>
            </a:r>
          </a:p>
          <a:p>
            <a:r>
              <a:rPr lang="en-US" dirty="0"/>
              <a:t>Allow children enough time to finish their meal without being rushed</a:t>
            </a:r>
          </a:p>
          <a:p>
            <a:r>
              <a:rPr lang="en-US" dirty="0"/>
              <a:t>Sit with kids while they are eating (if you have time)</a:t>
            </a:r>
          </a:p>
          <a:p>
            <a:r>
              <a:rPr lang="en-US" dirty="0"/>
              <a:t>Be mindful of how you talk about the food you are serving</a:t>
            </a:r>
          </a:p>
        </p:txBody>
      </p:sp>
      <p:pic>
        <p:nvPicPr>
          <p:cNvPr id="18434" name="Picture 2" descr="Image result for engaging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365125"/>
            <a:ext cx="2524125" cy="16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44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Handbook</a:t>
            </a:r>
          </a:p>
        </p:txBody>
      </p:sp>
      <p:sp>
        <p:nvSpPr>
          <p:cNvPr id="3" name="Content Placeholder 2"/>
          <p:cNvSpPr>
            <a:spLocks noGrp="1"/>
          </p:cNvSpPr>
          <p:nvPr>
            <p:ph idx="1"/>
          </p:nvPr>
        </p:nvSpPr>
        <p:spPr/>
        <p:txBody>
          <a:bodyPr/>
          <a:lstStyle/>
          <a:p>
            <a:pPr marL="0" indent="0">
              <a:buNone/>
            </a:pPr>
            <a:r>
              <a:rPr lang="en-US" dirty="0"/>
              <a:t>Each Site Supervisor should be given the Site Supervisor Guide or a link to a digital copy. </a:t>
            </a:r>
          </a:p>
          <a:p>
            <a:r>
              <a:rPr lang="en-US" dirty="0"/>
              <a:t>The Site Supervisor Guide is a helpful resource </a:t>
            </a:r>
          </a:p>
          <a:p>
            <a:r>
              <a:rPr lang="en-US" dirty="0"/>
              <a:t>The link to both English and Spanish versions of the Guide can be found here: </a:t>
            </a:r>
          </a:p>
          <a:p>
            <a:pPr lvl="1"/>
            <a:r>
              <a:rPr lang="en-US" dirty="0">
                <a:hlinkClick r:id="rId2"/>
              </a:rPr>
              <a:t>https://www.fns.usda.gov/sfsp/handbooks</a:t>
            </a:r>
            <a:r>
              <a:rPr lang="en-US" dirty="0"/>
              <a:t> </a:t>
            </a:r>
          </a:p>
        </p:txBody>
      </p:sp>
    </p:spTree>
    <p:extLst>
      <p:ext uri="{BB962C8B-B14F-4D97-AF65-F5344CB8AC3E}">
        <p14:creationId xmlns:p14="http://schemas.microsoft.com/office/powerpoint/2010/main" val="91046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Supervisor Questions? </a:t>
            </a:r>
          </a:p>
        </p:txBody>
      </p:sp>
      <p:pic>
        <p:nvPicPr>
          <p:cNvPr id="20482"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25625"/>
            <a:ext cx="6432550" cy="364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0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Sponsor Monitor Training</a:t>
            </a:r>
            <a:endParaRPr lang="en-US" dirty="0"/>
          </a:p>
        </p:txBody>
      </p:sp>
      <p:sp>
        <p:nvSpPr>
          <p:cNvPr id="3" name="Content Placeholder 2"/>
          <p:cNvSpPr>
            <a:spLocks noGrp="1"/>
          </p:cNvSpPr>
          <p:nvPr>
            <p:ph idx="1"/>
          </p:nvPr>
        </p:nvSpPr>
        <p:spPr/>
        <p:txBody>
          <a:bodyPr/>
          <a:lstStyle/>
          <a:p>
            <a:pPr marL="0" indent="0">
              <a:buNone/>
            </a:pPr>
            <a:r>
              <a:rPr lang="en-US"/>
              <a:t>All sponsor monitors must be trained annually. </a:t>
            </a:r>
          </a:p>
          <a:p>
            <a:pPr marL="0" indent="0">
              <a:buNone/>
            </a:pPr>
            <a:r>
              <a:rPr lang="en-US"/>
              <a:t>It will be helpful for each Monitor to have a </a:t>
            </a:r>
            <a:r>
              <a:rPr lang="en-US" b="1"/>
              <a:t>Sponsor Monitor’s Guide </a:t>
            </a:r>
            <a:r>
              <a:rPr lang="en-US"/>
              <a:t>available during this training for reference.</a:t>
            </a:r>
          </a:p>
          <a:p>
            <a:pPr marL="0" indent="0">
              <a:buNone/>
            </a:pPr>
            <a:r>
              <a:rPr lang="en-US"/>
              <a:t>	</a:t>
            </a:r>
            <a:r>
              <a:rPr lang="en-US">
                <a:hlinkClick r:id="rId2"/>
              </a:rPr>
              <a:t>https://www.fns.usda.gov/sfsp/handbooks</a:t>
            </a:r>
            <a:r>
              <a:rPr lang="en-US"/>
              <a:t> </a:t>
            </a:r>
          </a:p>
          <a:p>
            <a:pPr marL="0" indent="0">
              <a:buNone/>
            </a:pPr>
            <a:endParaRPr lang="en-US" dirty="0"/>
          </a:p>
        </p:txBody>
      </p:sp>
      <p:pic>
        <p:nvPicPr>
          <p:cNvPr id="5" name="Picture 4">
            <a:extLst>
              <a:ext uri="{FF2B5EF4-FFF2-40B4-BE49-F238E27FC236}">
                <a16:creationId xmlns:a16="http://schemas.microsoft.com/office/drawing/2014/main" id="{8A90DBFE-A356-4F83-BA7E-471BF4A3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4246245"/>
            <a:ext cx="5943600" cy="1623060"/>
          </a:xfrm>
          <a:prstGeom prst="rect">
            <a:avLst/>
          </a:prstGeom>
          <a:solidFill>
            <a:schemeClr val="accent4">
              <a:lumMod val="20000"/>
              <a:lumOff val="80000"/>
            </a:schemeClr>
          </a:solidFill>
        </p:spPr>
      </p:pic>
    </p:spTree>
    <p:extLst>
      <p:ext uri="{BB962C8B-B14F-4D97-AF65-F5344CB8AC3E}">
        <p14:creationId xmlns:p14="http://schemas.microsoft.com/office/powerpoint/2010/main" val="1818589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Role of the Monitor</a:t>
            </a:r>
            <a:endParaRPr lang="en-US" dirty="0"/>
          </a:p>
        </p:txBody>
      </p:sp>
      <p:sp>
        <p:nvSpPr>
          <p:cNvPr id="3" name="Content Placeholder 2"/>
          <p:cNvSpPr>
            <a:spLocks noGrp="1"/>
          </p:cNvSpPr>
          <p:nvPr>
            <p:ph idx="1"/>
          </p:nvPr>
        </p:nvSpPr>
        <p:spPr/>
        <p:txBody>
          <a:bodyPr/>
          <a:lstStyle/>
          <a:p>
            <a:r>
              <a:rPr lang="en-US" dirty="0"/>
              <a:t>The role of the sponsor’s monitor is to ensure total compliance of all SFSP regulations through sponsor self-monitoring visits.</a:t>
            </a:r>
          </a:p>
          <a:p>
            <a:r>
              <a:rPr lang="en-US" dirty="0"/>
              <a:t>The sponsor monitor must be independent of the day-to-day operations of the sites they are to monitor. </a:t>
            </a:r>
          </a:p>
          <a:p>
            <a:r>
              <a:rPr lang="en-US" dirty="0"/>
              <a:t>The sponsor monitor must be knowledgeable of all SFSP program requirements and regulations and be able to objectively monitor sites, answer questions about program requirements and provide technical assistance to site staff.</a:t>
            </a:r>
          </a:p>
        </p:txBody>
      </p:sp>
    </p:spTree>
    <p:extLst>
      <p:ext uri="{BB962C8B-B14F-4D97-AF65-F5344CB8AC3E}">
        <p14:creationId xmlns:p14="http://schemas.microsoft.com/office/powerpoint/2010/main" val="27139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34"/>
        <p:cNvGrpSpPr/>
        <p:nvPr/>
      </p:nvGrpSpPr>
      <p:grpSpPr>
        <a:xfrm>
          <a:off x="0" y="0"/>
          <a:ext cx="0" cy="0"/>
          <a:chOff x="0" y="0"/>
          <a:chExt cx="0" cy="0"/>
        </a:xfrm>
      </p:grpSpPr>
      <p:sp>
        <p:nvSpPr>
          <p:cNvPr id="135" name="Google Shape;135;p5"/>
          <p:cNvSpPr/>
          <p:nvPr/>
        </p:nvSpPr>
        <p:spPr>
          <a:xfrm>
            <a:off x="2495280" y="2342906"/>
            <a:ext cx="7334517" cy="156717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
          <p:cNvSpPr/>
          <p:nvPr/>
        </p:nvSpPr>
        <p:spPr>
          <a:xfrm>
            <a:off x="2495275" y="408850"/>
            <a:ext cx="7334400" cy="1369500"/>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
          <p:cNvSpPr txBox="1"/>
          <p:nvPr/>
        </p:nvSpPr>
        <p:spPr>
          <a:xfrm>
            <a:off x="2266674" y="577750"/>
            <a:ext cx="7791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USDA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Funds the program. </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Creates the rules for the program.</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Oversees the I</a:t>
            </a:r>
            <a:r>
              <a:rPr lang="en-US" sz="1800" b="1">
                <a:solidFill>
                  <a:schemeClr val="dk1"/>
                </a:solidFill>
                <a:latin typeface="Calibri"/>
                <a:ea typeface="Calibri"/>
                <a:cs typeface="Calibri"/>
                <a:sym typeface="Calibri"/>
              </a:rPr>
              <a:t>DOE</a:t>
            </a:r>
            <a:r>
              <a:rPr lang="en-US" sz="1800" b="1" i="0" u="none" strike="noStrike" cap="none">
                <a:solidFill>
                  <a:schemeClr val="dk1"/>
                </a:solidFill>
                <a:latin typeface="Calibri"/>
                <a:ea typeface="Calibri"/>
                <a:cs typeface="Calibri"/>
                <a:sym typeface="Calibri"/>
              </a:rPr>
              <a:t> administration of program.</a:t>
            </a:r>
            <a:endParaRPr sz="1400" b="1" i="0" u="none" strike="noStrike" cap="none">
              <a:solidFill>
                <a:srgbClr val="000000"/>
              </a:solidFill>
            </a:endParaRPr>
          </a:p>
        </p:txBody>
      </p:sp>
      <p:sp>
        <p:nvSpPr>
          <p:cNvPr id="138" name="Google Shape;138;p5"/>
          <p:cNvSpPr txBox="1"/>
          <p:nvPr/>
        </p:nvSpPr>
        <p:spPr>
          <a:xfrm>
            <a:off x="2486038" y="2387827"/>
            <a:ext cx="73344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IDOE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Approves sponsoring organizations as well as new sites.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Trains</a:t>
            </a:r>
            <a:r>
              <a:rPr lang="en-US" sz="1800" b="1">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sponsors on program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Monitors sponsors for compliance.</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Conducts SFSP Administrative Reviews according to USDA requirements.</a:t>
            </a:r>
            <a:endParaRPr sz="1400" b="1" i="0" u="none" strike="noStrike" cap="none">
              <a:solidFill>
                <a:srgbClr val="000000"/>
              </a:solidFill>
            </a:endParaRPr>
          </a:p>
        </p:txBody>
      </p:sp>
      <p:sp>
        <p:nvSpPr>
          <p:cNvPr id="139" name="Google Shape;139;p5"/>
          <p:cNvSpPr/>
          <p:nvPr/>
        </p:nvSpPr>
        <p:spPr>
          <a:xfrm>
            <a:off x="2495280" y="4458131"/>
            <a:ext cx="7334517" cy="1821615"/>
          </a:xfrm>
          <a:prstGeom prst="roundRect">
            <a:avLst>
              <a:gd name="adj" fmla="val 16667"/>
            </a:avLst>
          </a:prstGeom>
          <a:solidFill>
            <a:srgbClr val="CCFF99"/>
          </a:solidFill>
          <a:ln w="12700" cap="flat" cmpd="sng">
            <a:solidFill>
              <a:srgbClr val="D8E2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p:nvPr/>
        </p:nvSpPr>
        <p:spPr>
          <a:xfrm>
            <a:off x="2495275" y="4525425"/>
            <a:ext cx="73344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u="sng">
                <a:solidFill>
                  <a:schemeClr val="dk1"/>
                </a:solidFill>
                <a:latin typeface="Calibri"/>
                <a:ea typeface="Calibri"/>
                <a:cs typeface="Calibri"/>
                <a:sym typeface="Calibri"/>
              </a:rPr>
              <a:t>Our </a:t>
            </a:r>
            <a:r>
              <a:rPr lang="en-US" sz="1800" b="1" i="0" u="sng" strike="noStrike" cap="none">
                <a:solidFill>
                  <a:schemeClr val="dk1"/>
                </a:solidFill>
                <a:latin typeface="Calibri"/>
                <a:ea typeface="Calibri"/>
                <a:cs typeface="Calibri"/>
                <a:sym typeface="Calibri"/>
              </a:rPr>
              <a:t>Local Sponsoring Agency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Provides nutritious meals to children that meet meal pattern requirements.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Ensures </a:t>
            </a:r>
            <a:r>
              <a:rPr lang="en-US" sz="1800" b="1" i="0" u="sng" strike="noStrike" cap="none">
                <a:solidFill>
                  <a:schemeClr val="dk1"/>
                </a:solidFill>
                <a:latin typeface="Calibri"/>
                <a:ea typeface="Calibri"/>
                <a:cs typeface="Calibri"/>
                <a:sym typeface="Calibri"/>
              </a:rPr>
              <a:t>daily</a:t>
            </a:r>
            <a:r>
              <a:rPr lang="en-US" sz="1800" b="1" i="0" u="none" strike="noStrike" cap="none">
                <a:solidFill>
                  <a:schemeClr val="dk1"/>
                </a:solidFill>
                <a:latin typeface="Calibri"/>
                <a:ea typeface="Calibri"/>
                <a:cs typeface="Calibri"/>
                <a:sym typeface="Calibri"/>
              </a:rPr>
              <a:t> compliance with all USDA regulations.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Spends federal tax dollars only on providing nutritious meals to children.</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Feeds children at approved meal service sites during approved meal times.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Self-monitors to ensure continued compliance at each site.</a:t>
            </a:r>
            <a:endParaRPr sz="1400" b="1" i="0" u="none" strike="noStrike" cap="none">
              <a:solidFill>
                <a:srgbClr val="000000"/>
              </a:solidFill>
            </a:endParaRPr>
          </a:p>
        </p:txBody>
      </p:sp>
      <p:cxnSp>
        <p:nvCxnSpPr>
          <p:cNvPr id="141" name="Google Shape;141;p5"/>
          <p:cNvCxnSpPr/>
          <p:nvPr/>
        </p:nvCxnSpPr>
        <p:spPr>
          <a:xfrm>
            <a:off x="6162537" y="1893194"/>
            <a:ext cx="0" cy="334851"/>
          </a:xfrm>
          <a:prstGeom prst="straightConnector1">
            <a:avLst/>
          </a:prstGeom>
          <a:noFill/>
          <a:ln w="9525" cap="flat" cmpd="sng">
            <a:solidFill>
              <a:schemeClr val="dk1"/>
            </a:solidFill>
            <a:prstDash val="solid"/>
            <a:miter lim="800000"/>
            <a:headEnd type="none" w="sm" len="sm"/>
            <a:tailEnd type="triangle" w="med" len="med"/>
          </a:ln>
        </p:spPr>
      </p:cxnSp>
      <p:cxnSp>
        <p:nvCxnSpPr>
          <p:cNvPr id="142" name="Google Shape;142;p5"/>
          <p:cNvCxnSpPr/>
          <p:nvPr/>
        </p:nvCxnSpPr>
        <p:spPr>
          <a:xfrm>
            <a:off x="6153947" y="4016061"/>
            <a:ext cx="0" cy="334851"/>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Job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Be the link between the SFSP director and the site staff including Site Supervisors</a:t>
            </a:r>
          </a:p>
          <a:p>
            <a:r>
              <a:rPr lang="en-US" dirty="0"/>
              <a:t>Monitor all assigned sites within the required time frame</a:t>
            </a:r>
          </a:p>
          <a:p>
            <a:pPr lvl="1"/>
            <a:r>
              <a:rPr lang="en-US" dirty="0"/>
              <a:t>Pre-Operational Visits</a:t>
            </a:r>
          </a:p>
          <a:p>
            <a:pPr lvl="1"/>
            <a:r>
              <a:rPr lang="en-US" dirty="0"/>
              <a:t>First Week Visit</a:t>
            </a:r>
          </a:p>
          <a:p>
            <a:pPr lvl="1"/>
            <a:r>
              <a:rPr lang="en-US" dirty="0"/>
              <a:t>4 week Site Reviews</a:t>
            </a:r>
          </a:p>
          <a:p>
            <a:r>
              <a:rPr lang="en-US" dirty="0"/>
              <a:t>Conduct training as necessary for site staff</a:t>
            </a:r>
          </a:p>
          <a:p>
            <a:r>
              <a:rPr lang="en-US" dirty="0"/>
              <a:t>Ensuring proper meal counting practices and reconciling meal counts with the site supervisor</a:t>
            </a:r>
          </a:p>
          <a:p>
            <a:r>
              <a:rPr lang="en-US" dirty="0"/>
              <a:t>Complete the Racial/Ethnic Data Form</a:t>
            </a:r>
          </a:p>
          <a:p>
            <a:r>
              <a:rPr lang="en-US" dirty="0"/>
              <a:t>Conducting follow-up visits as needed</a:t>
            </a:r>
          </a:p>
          <a:p>
            <a:endParaRPr lang="en-US" dirty="0"/>
          </a:p>
        </p:txBody>
      </p:sp>
    </p:spTree>
    <p:extLst>
      <p:ext uri="{BB962C8B-B14F-4D97-AF65-F5344CB8AC3E}">
        <p14:creationId xmlns:p14="http://schemas.microsoft.com/office/powerpoint/2010/main" val="119395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Assisting Site Staff</a:t>
            </a:r>
            <a:endParaRPr lang="en-US" dirty="0"/>
          </a:p>
        </p:txBody>
      </p:sp>
      <p:sp>
        <p:nvSpPr>
          <p:cNvPr id="3" name="Content Placeholder 2"/>
          <p:cNvSpPr>
            <a:spLocks noGrp="1"/>
          </p:cNvSpPr>
          <p:nvPr>
            <p:ph idx="1"/>
          </p:nvPr>
        </p:nvSpPr>
        <p:spPr/>
        <p:txBody>
          <a:bodyPr>
            <a:normAutofit lnSpcReduction="10000"/>
          </a:bodyPr>
          <a:lstStyle/>
          <a:p>
            <a:r>
              <a:rPr lang="en-US"/>
              <a:t>Have a thorough understanding of meal pattern requirements in case site staff need to make changes to the planned menu or need assistance in planning menus.</a:t>
            </a:r>
          </a:p>
          <a:p>
            <a:r>
              <a:rPr lang="en-US"/>
              <a:t>Understand meal counting requirements thoroughly enough to provide corrective training as necessary.</a:t>
            </a:r>
          </a:p>
          <a:p>
            <a:r>
              <a:rPr lang="en-US"/>
              <a:t>Have an understanding of good food safety practices to be able to make suggestions when issues are noted.</a:t>
            </a:r>
          </a:p>
          <a:p>
            <a:r>
              <a:rPr lang="en-US"/>
              <a:t>Be able to provide Civil Rights training to site staff who may have missed training or who are newly hired.</a:t>
            </a:r>
          </a:p>
          <a:p>
            <a:r>
              <a:rPr lang="en-US"/>
              <a:t>Know when meals should not be claimed for reimbursement.</a:t>
            </a:r>
            <a:endParaRPr lang="en-US" dirty="0"/>
          </a:p>
        </p:txBody>
      </p:sp>
    </p:spTree>
    <p:extLst>
      <p:ext uri="{BB962C8B-B14F-4D97-AF65-F5344CB8AC3E}">
        <p14:creationId xmlns:p14="http://schemas.microsoft.com/office/powerpoint/2010/main" val="3366030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Observations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a:t>Visit vs. Review</a:t>
            </a:r>
          </a:p>
          <a:p>
            <a:pPr marL="0" indent="0">
              <a:buNone/>
            </a:pPr>
            <a:r>
              <a:rPr lang="en-US" dirty="0"/>
              <a:t>The first week observation is called a “visit.” The visit ensures that meal service operations are running smoothly and that any obvious errors are corrected immediately. </a:t>
            </a:r>
          </a:p>
          <a:p>
            <a:pPr marL="0" indent="0">
              <a:buNone/>
            </a:pPr>
            <a:endParaRPr lang="en-US" dirty="0"/>
          </a:p>
          <a:p>
            <a:pPr marL="0" indent="0">
              <a:buNone/>
            </a:pPr>
            <a:r>
              <a:rPr lang="en-US" dirty="0"/>
              <a:t>The 4 week observation is called a “review.” During the Site Review, the monitor will ensure that ALL areas of SFSP compliance is met. The Monitor must remain on site the entire length of service for the Site Review.</a:t>
            </a:r>
          </a:p>
          <a:p>
            <a:pPr marL="0" indent="0">
              <a:buNone/>
            </a:pPr>
            <a:endParaRPr lang="en-US" dirty="0"/>
          </a:p>
        </p:txBody>
      </p:sp>
    </p:spTree>
    <p:extLst>
      <p:ext uri="{BB962C8B-B14F-4D97-AF65-F5344CB8AC3E}">
        <p14:creationId xmlns:p14="http://schemas.microsoft.com/office/powerpoint/2010/main" val="4123311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 Reminder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t>Monitors need to ensure that all service errors are noted on the review documentation and that corrective action or training has been conducted to ensure future compliance. </a:t>
            </a:r>
          </a:p>
          <a:p>
            <a:r>
              <a:rPr lang="en-US"/>
              <a:t>Errors noted on the sponsor’s monitoring forms are not included on any State Agency administrative review. When the State Agency reviewer sees that sites were monitored objectively with errors noted, it shows the State Agency representative that errors are taken seriously and corrected as needed.</a:t>
            </a:r>
          </a:p>
          <a:p>
            <a:r>
              <a:rPr lang="en-US"/>
              <a:t>When monitoring reports completed by the sponsor’s monitor state that there were no errors, but State Agency Staff monitor and there are numerous errors, it shows a lack of objective observation and corrective action.</a:t>
            </a:r>
            <a:endParaRPr lang="en-US" dirty="0"/>
          </a:p>
        </p:txBody>
      </p:sp>
    </p:spTree>
    <p:extLst>
      <p:ext uri="{BB962C8B-B14F-4D97-AF65-F5344CB8AC3E}">
        <p14:creationId xmlns:p14="http://schemas.microsoft.com/office/powerpoint/2010/main" val="2868812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Pre-Operational Visit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Pre-operational visits are conducted for new sites and those that experienced operational problems the previous year before a site operates the summer program.</a:t>
            </a:r>
          </a:p>
          <a:p>
            <a:pPr lvl="1"/>
            <a:r>
              <a:rPr lang="en-US" dirty="0"/>
              <a:t>The visit should be conducted on site to ensure accurate information is obtained through observation. </a:t>
            </a:r>
          </a:p>
          <a:p>
            <a:r>
              <a:rPr lang="en-US" dirty="0"/>
              <a:t>These visits are required to determine that the sites have the facilities to provide meal service for the anticipated number of children in attendance and the capability to conduct the proposed meal service.</a:t>
            </a:r>
          </a:p>
          <a:p>
            <a:r>
              <a:rPr lang="en-US" dirty="0"/>
              <a:t>The Pre-Operational Visit form is to be completed prior to the site’s operation.</a:t>
            </a:r>
          </a:p>
          <a:p>
            <a:r>
              <a:rPr lang="en-US" dirty="0"/>
              <a:t>Sponsors, please review the Pre-Operational Visit Form with staff to ensure understanding of how to complete the visit. </a:t>
            </a:r>
          </a:p>
        </p:txBody>
      </p:sp>
    </p:spTree>
    <p:extLst>
      <p:ext uri="{BB962C8B-B14F-4D97-AF65-F5344CB8AC3E}">
        <p14:creationId xmlns:p14="http://schemas.microsoft.com/office/powerpoint/2010/main" val="34832997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Week Visit</a:t>
            </a:r>
          </a:p>
        </p:txBody>
      </p:sp>
      <p:sp>
        <p:nvSpPr>
          <p:cNvPr id="3" name="Content Placeholder 2"/>
          <p:cNvSpPr>
            <a:spLocks noGrp="1"/>
          </p:cNvSpPr>
          <p:nvPr>
            <p:ph idx="1"/>
          </p:nvPr>
        </p:nvSpPr>
        <p:spPr>
          <a:xfrm>
            <a:off x="838200" y="1825624"/>
            <a:ext cx="10515600" cy="4708525"/>
          </a:xfrm>
        </p:spPr>
        <p:txBody>
          <a:bodyPr>
            <a:normAutofit/>
          </a:bodyPr>
          <a:lstStyle/>
          <a:p>
            <a:r>
              <a:rPr lang="en-US" dirty="0"/>
              <a:t>First Week Visit is required for all sites, except for returning successful sites (thanks to the waiver in PY 2022 only).</a:t>
            </a:r>
          </a:p>
          <a:p>
            <a:pPr lvl="1"/>
            <a:r>
              <a:rPr lang="en-US" dirty="0"/>
              <a:t>This review is meant to be a brief look at the food service operation for meal service compliance.</a:t>
            </a:r>
          </a:p>
          <a:p>
            <a:pPr lvl="1"/>
            <a:r>
              <a:rPr lang="en-US" dirty="0"/>
              <a:t>There is some flexibility that you do not have to observe the entire length of meal service with this visit. Best practice would be to stay the entire length of meal service to see all areas of compliance. </a:t>
            </a:r>
          </a:p>
          <a:p>
            <a:pPr marL="0" indent="0">
              <a:buNone/>
            </a:pPr>
            <a:endParaRPr lang="en-US" dirty="0"/>
          </a:p>
          <a:p>
            <a:pPr marL="0" indent="0">
              <a:buNone/>
            </a:pPr>
            <a:r>
              <a:rPr lang="en-US" dirty="0"/>
              <a:t>Please review the First Week Visit Form with Monitors to ensure understanding of form completion.</a:t>
            </a:r>
          </a:p>
          <a:p>
            <a:endParaRPr lang="en-US" dirty="0"/>
          </a:p>
        </p:txBody>
      </p:sp>
    </p:spTree>
    <p:extLst>
      <p:ext uri="{BB962C8B-B14F-4D97-AF65-F5344CB8AC3E}">
        <p14:creationId xmlns:p14="http://schemas.microsoft.com/office/powerpoint/2010/main" val="37084674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Week Visit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Critical items to double check for correctness</a:t>
            </a:r>
            <a:r>
              <a:rPr lang="en-US" dirty="0"/>
              <a:t>:</a:t>
            </a:r>
          </a:p>
          <a:p>
            <a:pPr lvl="1"/>
            <a:r>
              <a:rPr lang="en-US" dirty="0"/>
              <a:t>Site address</a:t>
            </a:r>
          </a:p>
          <a:p>
            <a:pPr lvl="1"/>
            <a:r>
              <a:rPr lang="en-US" dirty="0"/>
              <a:t>Site supervisor name</a:t>
            </a:r>
          </a:p>
          <a:p>
            <a:pPr lvl="1"/>
            <a:r>
              <a:rPr lang="en-US" dirty="0"/>
              <a:t>Site Type (open or closed)</a:t>
            </a:r>
          </a:p>
          <a:p>
            <a:pPr lvl="1"/>
            <a:r>
              <a:rPr lang="en-US" dirty="0"/>
              <a:t>Operating Dates</a:t>
            </a:r>
          </a:p>
          <a:p>
            <a:pPr lvl="1"/>
            <a:r>
              <a:rPr lang="en-US" dirty="0"/>
              <a:t>Meal types served &amp; Field trips</a:t>
            </a:r>
          </a:p>
          <a:p>
            <a:pPr lvl="1"/>
            <a:r>
              <a:rPr lang="en-US" dirty="0"/>
              <a:t>Meal times</a:t>
            </a:r>
          </a:p>
          <a:p>
            <a:r>
              <a:rPr lang="en-US" dirty="0"/>
              <a:t>Ensure sites are operating according to the site type. If the site is to be open, site staff cannot limit children coming into the facility for a meal. </a:t>
            </a:r>
          </a:p>
          <a:p>
            <a:pPr lvl="1"/>
            <a:r>
              <a:rPr lang="en-US" dirty="0"/>
              <a:t>For example, if the program is a summer </a:t>
            </a:r>
            <a:r>
              <a:rPr lang="en-US" dirty="0" err="1"/>
              <a:t>daycamp</a:t>
            </a:r>
            <a:r>
              <a:rPr lang="en-US" dirty="0"/>
              <a:t> that is listed as open site, children must be able to walk in from off the street and be served a meal during the listed open serving time.</a:t>
            </a:r>
          </a:p>
          <a:p>
            <a:pPr marL="0" indent="0">
              <a:buNone/>
            </a:pPr>
            <a:endParaRPr lang="en-US" dirty="0"/>
          </a:p>
        </p:txBody>
      </p:sp>
    </p:spTree>
    <p:extLst>
      <p:ext uri="{BB962C8B-B14F-4D97-AF65-F5344CB8AC3E}">
        <p14:creationId xmlns:p14="http://schemas.microsoft.com/office/powerpoint/2010/main" val="471938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First Week Visit</a:t>
            </a:r>
            <a:endParaRPr lang="en-US" dirty="0"/>
          </a:p>
        </p:txBody>
      </p:sp>
      <p:sp>
        <p:nvSpPr>
          <p:cNvPr id="3" name="Content Placeholder 2"/>
          <p:cNvSpPr>
            <a:spLocks noGrp="1"/>
          </p:cNvSpPr>
          <p:nvPr>
            <p:ph idx="1"/>
          </p:nvPr>
        </p:nvSpPr>
        <p:spPr/>
        <p:txBody>
          <a:bodyPr>
            <a:normAutofit lnSpcReduction="10000"/>
          </a:bodyPr>
          <a:lstStyle/>
          <a:p>
            <a:r>
              <a:rPr lang="en-US" dirty="0"/>
              <a:t>Check to make sure the “And Justice for All” poster is visible and the correct size</a:t>
            </a:r>
          </a:p>
          <a:p>
            <a:r>
              <a:rPr lang="en-US" dirty="0"/>
              <a:t>Ensure proper food safety practices</a:t>
            </a:r>
          </a:p>
          <a:p>
            <a:r>
              <a:rPr lang="en-US" dirty="0"/>
              <a:t>Ensure proper meal counting procedures</a:t>
            </a:r>
          </a:p>
          <a:p>
            <a:r>
              <a:rPr lang="en-US" dirty="0"/>
              <a:t>Ensure meals meet the meal pattern requirements for the type of meal served</a:t>
            </a:r>
          </a:p>
          <a:p>
            <a:r>
              <a:rPr lang="en-US" dirty="0"/>
              <a:t>Ensure the site rules are enforced </a:t>
            </a:r>
          </a:p>
          <a:p>
            <a:pPr lvl="1"/>
            <a:r>
              <a:rPr lang="en-US" dirty="0"/>
              <a:t>Are children staying on site to eat their meals? Are adults aware they cannot eat off a child’s plate? Are Site Rules utilized or posted? Are share table items available only to children?</a:t>
            </a:r>
          </a:p>
        </p:txBody>
      </p:sp>
    </p:spTree>
    <p:extLst>
      <p:ext uri="{BB962C8B-B14F-4D97-AF65-F5344CB8AC3E}">
        <p14:creationId xmlns:p14="http://schemas.microsoft.com/office/powerpoint/2010/main" val="2145912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endParaRPr lang="en-US" dirty="0"/>
          </a:p>
        </p:txBody>
      </p:sp>
      <p:sp>
        <p:nvSpPr>
          <p:cNvPr id="3" name="Content Placeholder 2"/>
          <p:cNvSpPr>
            <a:spLocks noGrp="1"/>
          </p:cNvSpPr>
          <p:nvPr>
            <p:ph idx="1"/>
          </p:nvPr>
        </p:nvSpPr>
        <p:spPr/>
        <p:txBody>
          <a:bodyPr/>
          <a:lstStyle/>
          <a:p>
            <a:r>
              <a:rPr lang="en-US" dirty="0"/>
              <a:t>The Site Review is to be conducted within the first four weeks of site operation. </a:t>
            </a:r>
          </a:p>
          <a:p>
            <a:r>
              <a:rPr lang="en-US" dirty="0"/>
              <a:t>The review looks at all areas of SFSP compliance, not just meal service.</a:t>
            </a:r>
          </a:p>
          <a:p>
            <a:r>
              <a:rPr lang="en-US" dirty="0"/>
              <a:t>Please review the Site Review form to ensure understanding of completion.</a:t>
            </a:r>
          </a:p>
          <a:p>
            <a:pPr lvl="1"/>
            <a:r>
              <a:rPr lang="en-US" dirty="0"/>
              <a:t>Note this is a multi-page document!! </a:t>
            </a:r>
          </a:p>
          <a:p>
            <a:endParaRPr lang="en-US" dirty="0"/>
          </a:p>
        </p:txBody>
      </p:sp>
    </p:spTree>
    <p:extLst>
      <p:ext uri="{BB962C8B-B14F-4D97-AF65-F5344CB8AC3E}">
        <p14:creationId xmlns:p14="http://schemas.microsoft.com/office/powerpoint/2010/main" val="704327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Site Review</a:t>
            </a:r>
            <a:endParaRPr lang="en-US" dirty="0"/>
          </a:p>
        </p:txBody>
      </p:sp>
      <p:sp>
        <p:nvSpPr>
          <p:cNvPr id="3" name="Content Placeholder 2"/>
          <p:cNvSpPr>
            <a:spLocks noGrp="1"/>
          </p:cNvSpPr>
          <p:nvPr>
            <p:ph idx="1"/>
          </p:nvPr>
        </p:nvSpPr>
        <p:spPr/>
        <p:txBody>
          <a:bodyPr/>
          <a:lstStyle/>
          <a:p>
            <a:r>
              <a:rPr lang="en-US"/>
              <a:t>Complete the Site Review form completely.</a:t>
            </a:r>
          </a:p>
          <a:p>
            <a:r>
              <a:rPr lang="en-US"/>
              <a:t>Stay for the entire length of meal service for the meal observed.</a:t>
            </a:r>
          </a:p>
          <a:p>
            <a:r>
              <a:rPr lang="en-US"/>
              <a:t>Record all errors in compliance.</a:t>
            </a:r>
          </a:p>
          <a:p>
            <a:r>
              <a:rPr lang="en-US"/>
              <a:t>Describe corrective action to be implemented.</a:t>
            </a:r>
          </a:p>
          <a:p>
            <a:r>
              <a:rPr lang="en-US"/>
              <a:t>Conduct a follow-up review as needed.</a:t>
            </a:r>
            <a:endParaRPr lang="en-US" dirty="0"/>
          </a:p>
        </p:txBody>
      </p:sp>
    </p:spTree>
    <p:extLst>
      <p:ext uri="{BB962C8B-B14F-4D97-AF65-F5344CB8AC3E}">
        <p14:creationId xmlns:p14="http://schemas.microsoft.com/office/powerpoint/2010/main" val="859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Selection</a:t>
            </a:r>
            <a:endParaRPr/>
          </a:p>
        </p:txBody>
      </p:sp>
      <p:sp>
        <p:nvSpPr>
          <p:cNvPr id="148" name="Google Shape;14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Sites are located in approved meal service areas. </a:t>
            </a:r>
            <a:endParaRPr/>
          </a:p>
          <a:p>
            <a:pPr marL="228600" lvl="0" indent="-228600" algn="l" rtl="0">
              <a:lnSpc>
                <a:spcPct val="90000"/>
              </a:lnSpc>
              <a:spcBef>
                <a:spcPts val="1000"/>
              </a:spcBef>
              <a:spcAft>
                <a:spcPts val="0"/>
              </a:spcAft>
              <a:buClr>
                <a:schemeClr val="dk1"/>
              </a:buClr>
              <a:buSzPts val="2800"/>
              <a:buChar char="•"/>
            </a:pPr>
            <a:r>
              <a:rPr lang="en-US"/>
              <a:t>Sites may not be moved to a new location without prior approval from the IN Department of Education. </a:t>
            </a:r>
            <a:endParaRPr/>
          </a:p>
          <a:p>
            <a:pPr marL="228600" lvl="0" indent="-228600" algn="l" rtl="0">
              <a:lnSpc>
                <a:spcPct val="90000"/>
              </a:lnSpc>
              <a:spcBef>
                <a:spcPts val="1000"/>
              </a:spcBef>
              <a:spcAft>
                <a:spcPts val="0"/>
              </a:spcAft>
              <a:buClr>
                <a:schemeClr val="dk1"/>
              </a:buClr>
              <a:buSzPts val="2800"/>
              <a:buChar char="•"/>
            </a:pPr>
            <a:r>
              <a:rPr lang="en-US"/>
              <a:t>Site locations should be chosen with accessibility in mind and located where children can gather easily.</a:t>
            </a:r>
            <a:endParaRPr/>
          </a:p>
          <a:p>
            <a:pPr marL="228600" lvl="0" indent="-50800" algn="l" rtl="0">
              <a:lnSpc>
                <a:spcPct val="90000"/>
              </a:lnSpc>
              <a:spcBef>
                <a:spcPts val="1000"/>
              </a:spcBef>
              <a:spcAft>
                <a:spcPts val="0"/>
              </a:spcAft>
              <a:buClr>
                <a:schemeClr val="dk1"/>
              </a:buClr>
              <a:buSzPts val="2800"/>
              <a:buNone/>
            </a:pPr>
            <a:endParaRPr/>
          </a:p>
        </p:txBody>
      </p:sp>
      <p:pic>
        <p:nvPicPr>
          <p:cNvPr id="149" name="Google Shape;149;p6"/>
          <p:cNvPicPr preferRelativeResize="0"/>
          <p:nvPr/>
        </p:nvPicPr>
        <p:blipFill rotWithShape="1">
          <a:blip r:embed="rId3">
            <a:alphaModFix/>
          </a:blip>
          <a:srcRect/>
          <a:stretch/>
        </p:blipFill>
        <p:spPr>
          <a:xfrm>
            <a:off x="8640661" y="4061730"/>
            <a:ext cx="2442917" cy="187916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1</a:t>
            </a:r>
            <a:endParaRPr lang="en-US" dirty="0"/>
          </a:p>
        </p:txBody>
      </p:sp>
      <p:sp>
        <p:nvSpPr>
          <p:cNvPr id="3" name="Content Placeholder 2"/>
          <p:cNvSpPr>
            <a:spLocks noGrp="1"/>
          </p:cNvSpPr>
          <p:nvPr>
            <p:ph idx="1"/>
          </p:nvPr>
        </p:nvSpPr>
        <p:spPr>
          <a:xfrm>
            <a:off x="838200" y="1825625"/>
            <a:ext cx="4277497" cy="4351338"/>
          </a:xfrm>
        </p:spPr>
        <p:txBody>
          <a:bodyPr>
            <a:normAutofit fontScale="77500" lnSpcReduction="20000"/>
          </a:bodyPr>
          <a:lstStyle/>
          <a:p>
            <a:r>
              <a:rPr lang="en-US"/>
              <a:t>Complete all of the requested information.</a:t>
            </a:r>
          </a:p>
          <a:p>
            <a:r>
              <a:rPr lang="en-US"/>
              <a:t>You must remain on site for the entire meal service period.</a:t>
            </a:r>
          </a:p>
          <a:p>
            <a:r>
              <a:rPr lang="en-US"/>
              <a:t>You do not have to observe more than one meal type. You are only required to observe one of the meal types offered at the site, but can observe more as needed.</a:t>
            </a:r>
          </a:p>
          <a:p>
            <a:r>
              <a:rPr lang="en-US"/>
              <a:t>Average Daily Participation can be figured by looking at the past 5 days of meal service participation and averaging the daily participation. </a:t>
            </a:r>
            <a:endParaRPr lang="en-US" dirty="0"/>
          </a:p>
        </p:txBody>
      </p:sp>
      <p:pic>
        <p:nvPicPr>
          <p:cNvPr id="5" name="Picture 4"/>
          <p:cNvPicPr>
            <a:picLocks noChangeAspect="1"/>
          </p:cNvPicPr>
          <p:nvPr/>
        </p:nvPicPr>
        <p:blipFill>
          <a:blip r:embed="rId2"/>
          <a:stretch>
            <a:fillRect/>
          </a:stretch>
        </p:blipFill>
        <p:spPr>
          <a:xfrm>
            <a:off x="5381800" y="1551417"/>
            <a:ext cx="6408507" cy="4625546"/>
          </a:xfrm>
          <a:prstGeom prst="rect">
            <a:avLst/>
          </a:prstGeom>
        </p:spPr>
      </p:pic>
    </p:spTree>
    <p:extLst>
      <p:ext uri="{BB962C8B-B14F-4D97-AF65-F5344CB8AC3E}">
        <p14:creationId xmlns:p14="http://schemas.microsoft.com/office/powerpoint/2010/main" val="4241215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1</a:t>
            </a:r>
            <a:endParaRPr lang="en-US" dirty="0"/>
          </a:p>
        </p:txBody>
      </p:sp>
      <p:sp>
        <p:nvSpPr>
          <p:cNvPr id="3" name="Content Placeholder 2"/>
          <p:cNvSpPr>
            <a:spLocks noGrp="1"/>
          </p:cNvSpPr>
          <p:nvPr>
            <p:ph idx="1"/>
          </p:nvPr>
        </p:nvSpPr>
        <p:spPr>
          <a:xfrm>
            <a:off x="838200" y="1825625"/>
            <a:ext cx="3799702" cy="4351338"/>
          </a:xfrm>
        </p:spPr>
        <p:txBody>
          <a:bodyPr/>
          <a:lstStyle/>
          <a:p>
            <a:endParaRPr lang="en-US" dirty="0"/>
          </a:p>
          <a:p>
            <a:endParaRPr lang="en-US" dirty="0"/>
          </a:p>
          <a:p>
            <a:r>
              <a:rPr lang="en-US" dirty="0"/>
              <a:t>You will complete each of the boxes based on the meal type that you are observing.</a:t>
            </a:r>
          </a:p>
          <a:p>
            <a:endParaRPr lang="en-US" dirty="0"/>
          </a:p>
        </p:txBody>
      </p:sp>
      <p:pic>
        <p:nvPicPr>
          <p:cNvPr id="5" name="Picture 4"/>
          <p:cNvPicPr>
            <a:picLocks noChangeAspect="1"/>
          </p:cNvPicPr>
          <p:nvPr/>
        </p:nvPicPr>
        <p:blipFill>
          <a:blip r:embed="rId2"/>
          <a:stretch>
            <a:fillRect/>
          </a:stretch>
        </p:blipFill>
        <p:spPr>
          <a:xfrm>
            <a:off x="4934465" y="2107750"/>
            <a:ext cx="6310184" cy="3309537"/>
          </a:xfrm>
          <a:prstGeom prst="rect">
            <a:avLst/>
          </a:prstGeom>
        </p:spPr>
      </p:pic>
    </p:spTree>
    <p:extLst>
      <p:ext uri="{BB962C8B-B14F-4D97-AF65-F5344CB8AC3E}">
        <p14:creationId xmlns:p14="http://schemas.microsoft.com/office/powerpoint/2010/main" val="3652160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2</a:t>
            </a:r>
            <a:endParaRPr lang="en-US" dirty="0"/>
          </a:p>
        </p:txBody>
      </p:sp>
      <p:sp>
        <p:nvSpPr>
          <p:cNvPr id="3" name="Content Placeholder 2"/>
          <p:cNvSpPr>
            <a:spLocks noGrp="1"/>
          </p:cNvSpPr>
          <p:nvPr>
            <p:ph idx="1"/>
          </p:nvPr>
        </p:nvSpPr>
        <p:spPr>
          <a:xfrm>
            <a:off x="838200" y="1690688"/>
            <a:ext cx="5669692" cy="4351338"/>
          </a:xfrm>
        </p:spPr>
        <p:txBody>
          <a:bodyPr>
            <a:normAutofit fontScale="92500"/>
          </a:bodyPr>
          <a:lstStyle/>
          <a:p>
            <a:r>
              <a:rPr lang="en-US" dirty="0"/>
              <a:t>Answer the next questions honestly. </a:t>
            </a:r>
          </a:p>
          <a:p>
            <a:r>
              <a:rPr lang="en-US" dirty="0"/>
              <a:t>Any discrepancies or non-compliance should be recorded on page 3 with corrective action described.</a:t>
            </a:r>
          </a:p>
          <a:p>
            <a:r>
              <a:rPr lang="en-US" dirty="0"/>
              <a:t>Any questions where the answer may be “not applicable” please write “n/a”.</a:t>
            </a:r>
          </a:p>
          <a:p>
            <a:r>
              <a:rPr lang="en-US" dirty="0"/>
              <a:t>Explain any “no” answers as that will describe any errors in compliance.</a:t>
            </a:r>
          </a:p>
        </p:txBody>
      </p:sp>
      <p:pic>
        <p:nvPicPr>
          <p:cNvPr id="5" name="Picture 4"/>
          <p:cNvPicPr>
            <a:picLocks noChangeAspect="1"/>
          </p:cNvPicPr>
          <p:nvPr/>
        </p:nvPicPr>
        <p:blipFill>
          <a:blip r:embed="rId2"/>
          <a:stretch>
            <a:fillRect/>
          </a:stretch>
        </p:blipFill>
        <p:spPr>
          <a:xfrm>
            <a:off x="6786110" y="1408670"/>
            <a:ext cx="4920432" cy="5235146"/>
          </a:xfrm>
          <a:prstGeom prst="rect">
            <a:avLst/>
          </a:prstGeom>
        </p:spPr>
      </p:pic>
    </p:spTree>
    <p:extLst>
      <p:ext uri="{BB962C8B-B14F-4D97-AF65-F5344CB8AC3E}">
        <p14:creationId xmlns:p14="http://schemas.microsoft.com/office/powerpoint/2010/main" val="64224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p:txBody>
          <a:bodyPr>
            <a:normAutofit fontScale="92500"/>
          </a:bodyPr>
          <a:lstStyle/>
          <a:p>
            <a:pPr marL="0" indent="0">
              <a:buNone/>
            </a:pPr>
            <a:r>
              <a:rPr lang="en-US" dirty="0"/>
              <a:t>Please note that there is only one short question about food safety. However, it is important that you ensure proper food safety practices are followed and report when they are not.</a:t>
            </a:r>
          </a:p>
          <a:p>
            <a:pPr marL="0" indent="0">
              <a:buNone/>
            </a:pPr>
            <a:r>
              <a:rPr lang="en-US" dirty="0"/>
              <a:t>Proper food safety practices include:</a:t>
            </a:r>
          </a:p>
          <a:p>
            <a:pPr lvl="1"/>
            <a:r>
              <a:rPr lang="en-US" dirty="0"/>
              <a:t>Taking temperatures or checking the time prior to serving meals</a:t>
            </a:r>
          </a:p>
          <a:p>
            <a:pPr lvl="1"/>
            <a:r>
              <a:rPr lang="en-US" dirty="0"/>
              <a:t>Ensuring that either the time or the temperature is reported on the proper log</a:t>
            </a:r>
          </a:p>
          <a:p>
            <a:pPr lvl="1"/>
            <a:r>
              <a:rPr lang="en-US" dirty="0"/>
              <a:t>Wearing hair coverings and gloves when needed</a:t>
            </a:r>
          </a:p>
          <a:p>
            <a:pPr lvl="1"/>
            <a:r>
              <a:rPr lang="en-US" dirty="0"/>
              <a:t>Keeping coolers and milk cases closed when not serving meals</a:t>
            </a:r>
          </a:p>
          <a:p>
            <a:pPr lvl="1"/>
            <a:r>
              <a:rPr lang="en-US" dirty="0"/>
              <a:t>If preparing meals at the site, are dishes clean and sanitized properly?</a:t>
            </a:r>
          </a:p>
          <a:p>
            <a:pPr lvl="1"/>
            <a:r>
              <a:rPr lang="en-US" dirty="0"/>
              <a:t>Are cooler or hot holding unit temperatures taken?</a:t>
            </a:r>
          </a:p>
          <a:p>
            <a:pPr lvl="1"/>
            <a:r>
              <a:rPr lang="en-US" dirty="0"/>
              <a:t>If serving outside, is the food service area free from debris?</a:t>
            </a:r>
          </a:p>
        </p:txBody>
      </p:sp>
    </p:spTree>
    <p:extLst>
      <p:ext uri="{BB962C8B-B14F-4D97-AF65-F5344CB8AC3E}">
        <p14:creationId xmlns:p14="http://schemas.microsoft.com/office/powerpoint/2010/main" val="2013709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3" name="Content Placeholder 2"/>
          <p:cNvSpPr>
            <a:spLocks noGrp="1"/>
          </p:cNvSpPr>
          <p:nvPr>
            <p:ph idx="1"/>
          </p:nvPr>
        </p:nvSpPr>
        <p:spPr>
          <a:xfrm>
            <a:off x="566350" y="1855401"/>
            <a:ext cx="4495861" cy="4351338"/>
          </a:xfrm>
        </p:spPr>
        <p:txBody>
          <a:bodyPr>
            <a:normAutofit/>
          </a:bodyPr>
          <a:lstStyle/>
          <a:p>
            <a:r>
              <a:rPr lang="en-US" dirty="0"/>
              <a:t>Page 3 is all about Civil Rights! </a:t>
            </a:r>
          </a:p>
          <a:p>
            <a:r>
              <a:rPr lang="en-US" dirty="0"/>
              <a:t>Answer all questions honestly and make adjustments to procedures as needed.</a:t>
            </a:r>
          </a:p>
        </p:txBody>
      </p:sp>
      <p:pic>
        <p:nvPicPr>
          <p:cNvPr id="5" name="Picture 4"/>
          <p:cNvPicPr>
            <a:picLocks noChangeAspect="1"/>
          </p:cNvPicPr>
          <p:nvPr/>
        </p:nvPicPr>
        <p:blipFill>
          <a:blip r:embed="rId2"/>
          <a:stretch>
            <a:fillRect/>
          </a:stretch>
        </p:blipFill>
        <p:spPr>
          <a:xfrm>
            <a:off x="5269068" y="1855401"/>
            <a:ext cx="6323251" cy="3822802"/>
          </a:xfrm>
          <a:prstGeom prst="rect">
            <a:avLst/>
          </a:prstGeom>
        </p:spPr>
      </p:pic>
    </p:spTree>
    <p:extLst>
      <p:ext uri="{BB962C8B-B14F-4D97-AF65-F5344CB8AC3E}">
        <p14:creationId xmlns:p14="http://schemas.microsoft.com/office/powerpoint/2010/main" val="2716236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3" name="Content Placeholder 2"/>
          <p:cNvSpPr>
            <a:spLocks noGrp="1"/>
          </p:cNvSpPr>
          <p:nvPr>
            <p:ph idx="1"/>
          </p:nvPr>
        </p:nvSpPr>
        <p:spPr>
          <a:xfrm>
            <a:off x="838199" y="1825625"/>
            <a:ext cx="4495861" cy="4351338"/>
          </a:xfrm>
        </p:spPr>
        <p:txBody>
          <a:bodyPr>
            <a:normAutofit fontScale="92500" lnSpcReduction="10000"/>
          </a:bodyPr>
          <a:lstStyle/>
          <a:p>
            <a:r>
              <a:rPr lang="en-US" dirty="0"/>
              <a:t>Racial/Ethnic Data can be collected as part of the Site Review. </a:t>
            </a:r>
          </a:p>
          <a:p>
            <a:r>
              <a:rPr lang="en-US" dirty="0"/>
              <a:t>Racial/Ethnic Data must be collected at least one time throughout the summer. </a:t>
            </a:r>
          </a:p>
          <a:p>
            <a:r>
              <a:rPr lang="en-US" dirty="0"/>
              <a:t>If you have a rotating population of children, Racial/Ethnic Data must be collected each time the population</a:t>
            </a:r>
          </a:p>
        </p:txBody>
      </p:sp>
      <p:pic>
        <p:nvPicPr>
          <p:cNvPr id="5" name="Picture 4"/>
          <p:cNvPicPr>
            <a:picLocks noChangeAspect="1"/>
          </p:cNvPicPr>
          <p:nvPr/>
        </p:nvPicPr>
        <p:blipFill>
          <a:blip r:embed="rId2"/>
          <a:stretch>
            <a:fillRect/>
          </a:stretch>
        </p:blipFill>
        <p:spPr>
          <a:xfrm>
            <a:off x="5634681" y="2101437"/>
            <a:ext cx="5946318" cy="3625985"/>
          </a:xfrm>
          <a:prstGeom prst="rect">
            <a:avLst/>
          </a:prstGeom>
        </p:spPr>
      </p:pic>
    </p:spTree>
    <p:extLst>
      <p:ext uri="{BB962C8B-B14F-4D97-AF65-F5344CB8AC3E}">
        <p14:creationId xmlns:p14="http://schemas.microsoft.com/office/powerpoint/2010/main" val="4264551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 pg 3</a:t>
            </a:r>
            <a:endParaRPr lang="en-US" dirty="0"/>
          </a:p>
        </p:txBody>
      </p:sp>
      <p:sp>
        <p:nvSpPr>
          <p:cNvPr id="4" name="Content Placeholder 3"/>
          <p:cNvSpPr>
            <a:spLocks noGrp="1"/>
          </p:cNvSpPr>
          <p:nvPr>
            <p:ph idx="1"/>
          </p:nvPr>
        </p:nvSpPr>
        <p:spPr>
          <a:xfrm>
            <a:off x="838200" y="1825624"/>
            <a:ext cx="10515600" cy="4756407"/>
          </a:xfrm>
        </p:spPr>
        <p:txBody>
          <a:bodyPr>
            <a:normAutofit/>
          </a:bodyPr>
          <a:lstStyle/>
          <a:p>
            <a:pPr marL="0" indent="0">
              <a:buNone/>
            </a:pPr>
            <a:r>
              <a:rPr lang="en-US" b="1" dirty="0"/>
              <a:t>From the Sponsor Monitor’s Guide:</a:t>
            </a:r>
          </a:p>
          <a:p>
            <a:r>
              <a:rPr lang="en-US" dirty="0"/>
              <a:t>The sponsor should complete this form for each site under its jurisdiction each year. Sponsors of residential camps must collect this information for each camp session. For all other sites, the sponsor must count the participating children at least once during the site’s operation. </a:t>
            </a:r>
          </a:p>
          <a:p>
            <a:r>
              <a:rPr lang="en-US" dirty="0"/>
              <a:t>The sponsor must retain racial and ethnic data, as well as documentation for the data for 3 years and must safeguard this information to prevent its use for discriminatory purposes. Access to Program records containing racial and ethnic data should be limited to authorized personnel. </a:t>
            </a:r>
          </a:p>
        </p:txBody>
      </p:sp>
    </p:spTree>
    <p:extLst>
      <p:ext uri="{BB962C8B-B14F-4D97-AF65-F5344CB8AC3E}">
        <p14:creationId xmlns:p14="http://schemas.microsoft.com/office/powerpoint/2010/main" val="3636337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a:t>
            </a:r>
          </a:p>
        </p:txBody>
      </p:sp>
      <p:sp>
        <p:nvSpPr>
          <p:cNvPr id="3" name="Content Placeholder 2"/>
          <p:cNvSpPr>
            <a:spLocks noGrp="1"/>
          </p:cNvSpPr>
          <p:nvPr>
            <p:ph idx="1"/>
          </p:nvPr>
        </p:nvSpPr>
        <p:spPr>
          <a:xfrm>
            <a:off x="838199" y="1825625"/>
            <a:ext cx="4495861" cy="4351338"/>
          </a:xfrm>
        </p:spPr>
        <p:txBody>
          <a:bodyPr>
            <a:normAutofit fontScale="92500" lnSpcReduction="20000"/>
          </a:bodyPr>
          <a:lstStyle/>
          <a:p>
            <a:r>
              <a:rPr lang="en-US" dirty="0"/>
              <a:t>Under Program Violations, you can record the number of meals that should not be claimed due to non-compliance. </a:t>
            </a:r>
          </a:p>
          <a:p>
            <a:pPr lvl="1"/>
            <a:r>
              <a:rPr lang="en-US" dirty="0"/>
              <a:t>Any meals knowingly served that do not follow SFSP regulations should not be claimed for reimbursement.</a:t>
            </a:r>
          </a:p>
          <a:p>
            <a:pPr lvl="1"/>
            <a:r>
              <a:rPr lang="en-US" dirty="0"/>
              <a:t>For example, the monitor arrives before the approved meal service time and 10 children have already been fed. These meals should not be claimed for reimbursement.</a:t>
            </a:r>
          </a:p>
        </p:txBody>
      </p:sp>
      <p:pic>
        <p:nvPicPr>
          <p:cNvPr id="5" name="Picture 4"/>
          <p:cNvPicPr>
            <a:picLocks noChangeAspect="1"/>
          </p:cNvPicPr>
          <p:nvPr/>
        </p:nvPicPr>
        <p:blipFill>
          <a:blip r:embed="rId2"/>
          <a:stretch>
            <a:fillRect/>
          </a:stretch>
        </p:blipFill>
        <p:spPr>
          <a:xfrm>
            <a:off x="5526593" y="2262034"/>
            <a:ext cx="6268507" cy="2524598"/>
          </a:xfrm>
          <a:prstGeom prst="rect">
            <a:avLst/>
          </a:prstGeom>
        </p:spPr>
      </p:pic>
    </p:spTree>
    <p:extLst>
      <p:ext uri="{BB962C8B-B14F-4D97-AF65-F5344CB8AC3E}">
        <p14:creationId xmlns:p14="http://schemas.microsoft.com/office/powerpoint/2010/main" val="1871269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of the Site Review Form- </a:t>
            </a:r>
            <a:r>
              <a:rPr lang="en-US" dirty="0" err="1"/>
              <a:t>pg</a:t>
            </a:r>
            <a:r>
              <a:rPr lang="en-US" dirty="0"/>
              <a:t> 4</a:t>
            </a:r>
          </a:p>
        </p:txBody>
      </p:sp>
      <p:sp>
        <p:nvSpPr>
          <p:cNvPr id="3" name="Content Placeholder 2"/>
          <p:cNvSpPr>
            <a:spLocks noGrp="1"/>
          </p:cNvSpPr>
          <p:nvPr>
            <p:ph idx="1"/>
          </p:nvPr>
        </p:nvSpPr>
        <p:spPr>
          <a:xfrm>
            <a:off x="838200" y="1825625"/>
            <a:ext cx="4326924" cy="4351338"/>
          </a:xfrm>
        </p:spPr>
        <p:txBody>
          <a:bodyPr>
            <a:normAutofit fontScale="92500" lnSpcReduction="10000"/>
          </a:bodyPr>
          <a:lstStyle/>
          <a:p>
            <a:r>
              <a:rPr lang="en-US"/>
              <a:t>In the next section you can record additional errors and explain what was observed.</a:t>
            </a:r>
          </a:p>
          <a:p>
            <a:r>
              <a:rPr lang="en-US"/>
              <a:t>Then, you will list any corrective action that was discussed and the plan for correction.</a:t>
            </a:r>
          </a:p>
          <a:p>
            <a:r>
              <a:rPr lang="en-US"/>
              <a:t>Make sure to sign the review form and have the site supervisor sign the form also. </a:t>
            </a:r>
            <a:endParaRPr lang="en-US" dirty="0"/>
          </a:p>
        </p:txBody>
      </p:sp>
      <p:pic>
        <p:nvPicPr>
          <p:cNvPr id="5" name="Picture 4"/>
          <p:cNvPicPr>
            <a:picLocks noChangeAspect="1"/>
          </p:cNvPicPr>
          <p:nvPr/>
        </p:nvPicPr>
        <p:blipFill>
          <a:blip r:embed="rId2"/>
          <a:stretch>
            <a:fillRect/>
          </a:stretch>
        </p:blipFill>
        <p:spPr>
          <a:xfrm>
            <a:off x="5941366" y="1758156"/>
            <a:ext cx="5592572" cy="4486275"/>
          </a:xfrm>
          <a:prstGeom prst="rect">
            <a:avLst/>
          </a:prstGeom>
        </p:spPr>
      </p:pic>
    </p:spTree>
    <p:extLst>
      <p:ext uri="{BB962C8B-B14F-4D97-AF65-F5344CB8AC3E}">
        <p14:creationId xmlns:p14="http://schemas.microsoft.com/office/powerpoint/2010/main" val="13287242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Completion of the Site Review Form</a:t>
            </a:r>
            <a:endParaRPr lang="en-US" dirty="0"/>
          </a:p>
        </p:txBody>
      </p:sp>
      <p:sp>
        <p:nvSpPr>
          <p:cNvPr id="3" name="Content Placeholder 2"/>
          <p:cNvSpPr>
            <a:spLocks noGrp="1"/>
          </p:cNvSpPr>
          <p:nvPr>
            <p:ph idx="1"/>
          </p:nvPr>
        </p:nvSpPr>
        <p:spPr/>
        <p:txBody>
          <a:bodyPr/>
          <a:lstStyle/>
          <a:p>
            <a:r>
              <a:rPr lang="en-US" dirty="0"/>
              <a:t>If you need additional space to list corrective action or issues noted, you can use additional paper to further explain.</a:t>
            </a:r>
          </a:p>
          <a:p>
            <a:r>
              <a:rPr lang="en-US" dirty="0"/>
              <a:t>List all areas of non-compliance and create a corrective action plan (CAP)</a:t>
            </a:r>
          </a:p>
          <a:p>
            <a:r>
              <a:rPr lang="en-US" dirty="0"/>
              <a:t>Conduct a follow-up review for all sites with areas of non-compliance.</a:t>
            </a:r>
          </a:p>
        </p:txBody>
      </p:sp>
      <p:pic>
        <p:nvPicPr>
          <p:cNvPr id="1945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0" y="4139607"/>
            <a:ext cx="2476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8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Site Rules</a:t>
            </a:r>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u="sng"/>
              <a:t>Meals are only available to children 18 and younger. If older, the child must be enrolled as a student in a K-12 school</a:t>
            </a:r>
            <a:r>
              <a:rPr lang="en-US"/>
              <a:t>.</a:t>
            </a:r>
            <a:endParaRPr/>
          </a:p>
          <a:p>
            <a:pPr marL="685800" lvl="1" indent="-228600" algn="l" rtl="0">
              <a:lnSpc>
                <a:spcPct val="90000"/>
              </a:lnSpc>
              <a:spcBef>
                <a:spcPts val="500"/>
              </a:spcBef>
              <a:spcAft>
                <a:spcPts val="0"/>
              </a:spcAft>
              <a:buClr>
                <a:schemeClr val="dk1"/>
              </a:buClr>
              <a:buSzPts val="2400"/>
              <a:buChar char="•"/>
            </a:pPr>
            <a:r>
              <a:rPr lang="en-US"/>
              <a:t>Persons with disabilities who are over the age of 18 must be enrolled in the local K-12 school to receive meals. (For reference, students with mental disabilities often graduate around the age of 21 or 22.)</a:t>
            </a:r>
            <a:endParaRPr/>
          </a:p>
          <a:p>
            <a:pPr marL="685800" lvl="1" indent="-228600" algn="l" rtl="0">
              <a:lnSpc>
                <a:spcPct val="90000"/>
              </a:lnSpc>
              <a:spcBef>
                <a:spcPts val="500"/>
              </a:spcBef>
              <a:spcAft>
                <a:spcPts val="0"/>
              </a:spcAft>
              <a:buClr>
                <a:schemeClr val="dk1"/>
              </a:buClr>
              <a:buSzPts val="2400"/>
              <a:buChar char="•"/>
            </a:pPr>
            <a:r>
              <a:rPr lang="en-US"/>
              <a:t>Pregnant women over the age of 18 do not qualify for a free meal.</a:t>
            </a:r>
            <a:endParaRPr/>
          </a:p>
          <a:p>
            <a:pPr marL="685800" lvl="1" indent="-228600" algn="l" rtl="0">
              <a:lnSpc>
                <a:spcPct val="90000"/>
              </a:lnSpc>
              <a:spcBef>
                <a:spcPts val="500"/>
              </a:spcBef>
              <a:spcAft>
                <a:spcPts val="0"/>
              </a:spcAft>
              <a:buClr>
                <a:schemeClr val="dk1"/>
              </a:buClr>
              <a:buSzPts val="2400"/>
              <a:buChar char="•"/>
            </a:pPr>
            <a:r>
              <a:rPr lang="en-US"/>
              <a:t>Small children who are not eating solid foods (younger than 6 months) or who are too young to eat the food provided should not be served a meal.</a:t>
            </a:r>
            <a:endParaRPr/>
          </a:p>
          <a:p>
            <a:pPr marL="685800" lvl="1" indent="-7620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Review</a:t>
            </a:r>
            <a:endParaRPr lang="en-US" dirty="0"/>
          </a:p>
        </p:txBody>
      </p:sp>
      <p:sp>
        <p:nvSpPr>
          <p:cNvPr id="3" name="Content Placeholder 2"/>
          <p:cNvSpPr>
            <a:spLocks noGrp="1"/>
          </p:cNvSpPr>
          <p:nvPr>
            <p:ph idx="1"/>
          </p:nvPr>
        </p:nvSpPr>
        <p:spPr/>
        <p:txBody>
          <a:bodyPr/>
          <a:lstStyle/>
          <a:p>
            <a:r>
              <a:rPr lang="en-US" dirty="0"/>
              <a:t>Complete the Site Review form again.</a:t>
            </a:r>
          </a:p>
          <a:p>
            <a:r>
              <a:rPr lang="en-US" dirty="0"/>
              <a:t>Ensure all areas of non-compliance have been corrected and meal service is running smoothly.</a:t>
            </a:r>
          </a:p>
          <a:p>
            <a:pPr lvl="1"/>
            <a:r>
              <a:rPr lang="en-US" dirty="0"/>
              <a:t>Note on the review form how issues found in the last review have been corrected or that further corrective action is needed.</a:t>
            </a:r>
          </a:p>
          <a:p>
            <a:endParaRPr lang="en-US" dirty="0"/>
          </a:p>
        </p:txBody>
      </p:sp>
      <p:pic>
        <p:nvPicPr>
          <p:cNvPr id="21506" name="Picture 2" descr="Image result for double che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689" y="4267200"/>
            <a:ext cx="199208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4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 Keeping</a:t>
            </a:r>
            <a:endParaRPr lang="en-US" dirty="0"/>
          </a:p>
        </p:txBody>
      </p:sp>
      <p:sp>
        <p:nvSpPr>
          <p:cNvPr id="3" name="Content Placeholder 2"/>
          <p:cNvSpPr>
            <a:spLocks noGrp="1"/>
          </p:cNvSpPr>
          <p:nvPr>
            <p:ph idx="1"/>
          </p:nvPr>
        </p:nvSpPr>
        <p:spPr>
          <a:solidFill>
            <a:schemeClr val="accent4">
              <a:lumMod val="40000"/>
              <a:lumOff val="60000"/>
            </a:schemeClr>
          </a:solidFill>
        </p:spPr>
        <p:txBody>
          <a:bodyPr/>
          <a:lstStyle/>
          <a:p>
            <a:pPr marL="114300" indent="0">
              <a:buNone/>
            </a:pPr>
            <a:r>
              <a:rPr lang="en-US" dirty="0">
                <a:solidFill>
                  <a:srgbClr val="7030A0"/>
                </a:solidFill>
              </a:rPr>
              <a:t>Sponsors- insert here the record keeping procedures you would like your monitors to follow– </a:t>
            </a:r>
          </a:p>
          <a:p>
            <a:r>
              <a:rPr lang="en-US" dirty="0">
                <a:solidFill>
                  <a:srgbClr val="7030A0"/>
                </a:solidFill>
              </a:rPr>
              <a:t>Where do they turn in review forms? </a:t>
            </a:r>
          </a:p>
          <a:p>
            <a:r>
              <a:rPr lang="en-US" dirty="0">
                <a:solidFill>
                  <a:srgbClr val="7030A0"/>
                </a:solidFill>
              </a:rPr>
              <a:t>To whom do they report issues? </a:t>
            </a:r>
          </a:p>
          <a:p>
            <a:r>
              <a:rPr lang="en-US" dirty="0">
                <a:solidFill>
                  <a:srgbClr val="7030A0"/>
                </a:solidFill>
              </a:rPr>
              <a:t>How are follow-up reviews and corrective action planned? Etc.</a:t>
            </a:r>
          </a:p>
        </p:txBody>
      </p:sp>
    </p:spTree>
    <p:extLst>
      <p:ext uri="{BB962C8B-B14F-4D97-AF65-F5344CB8AC3E}">
        <p14:creationId xmlns:p14="http://schemas.microsoft.com/office/powerpoint/2010/main" val="21212980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p:txBody>
          <a:bodyPr>
            <a:normAutofit/>
          </a:bodyPr>
          <a:lstStyle/>
          <a:p>
            <a:r>
              <a:rPr lang="en-US" dirty="0"/>
              <a:t>It is important to map out your site visits well in advance to ensure enough time to complete the reviews. </a:t>
            </a:r>
          </a:p>
          <a:p>
            <a:pPr lvl="1"/>
            <a:r>
              <a:rPr lang="en-US" dirty="0">
                <a:solidFill>
                  <a:schemeClr val="accent1">
                    <a:lumMod val="50000"/>
                  </a:schemeClr>
                </a:solidFill>
              </a:rPr>
              <a:t>Helpful Hint: Put together a calendar (either paper or electronic) where you list all site reviews and timeframes you need to complete during the summer. </a:t>
            </a:r>
          </a:p>
          <a:p>
            <a:r>
              <a:rPr lang="en-US" dirty="0"/>
              <a:t>First, list the operating dates of all the sites you need to visit and highlight all the new sites and sites with operational issues last year.</a:t>
            </a:r>
          </a:p>
          <a:p>
            <a:pPr lvl="1"/>
            <a:r>
              <a:rPr lang="en-US" dirty="0">
                <a:solidFill>
                  <a:schemeClr val="accent1">
                    <a:lumMod val="50000"/>
                  </a:schemeClr>
                </a:solidFill>
              </a:rPr>
              <a:t>Helpful Hint: There is a report that your SFSP Director can run from </a:t>
            </a:r>
            <a:r>
              <a:rPr lang="en-US" dirty="0" err="1">
                <a:solidFill>
                  <a:schemeClr val="accent1">
                    <a:lumMod val="50000"/>
                  </a:schemeClr>
                </a:solidFill>
              </a:rPr>
              <a:t>CNPweb</a:t>
            </a:r>
            <a:r>
              <a:rPr lang="en-US" dirty="0">
                <a:solidFill>
                  <a:schemeClr val="accent1">
                    <a:lumMod val="50000"/>
                  </a:schemeClr>
                </a:solidFill>
              </a:rPr>
              <a:t> that lists all sites under your sponsorship with operating information included! The monitor can use this to double check site operations for accuracy. </a:t>
            </a:r>
          </a:p>
        </p:txBody>
      </p:sp>
    </p:spTree>
    <p:extLst>
      <p:ext uri="{BB962C8B-B14F-4D97-AF65-F5344CB8AC3E}">
        <p14:creationId xmlns:p14="http://schemas.microsoft.com/office/powerpoint/2010/main" val="380009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Planning Your Reviews</a:t>
            </a:r>
            <a:endParaRPr lang="en-US" dirty="0"/>
          </a:p>
        </p:txBody>
      </p:sp>
      <p:sp>
        <p:nvSpPr>
          <p:cNvPr id="3" name="Content Placeholder 2"/>
          <p:cNvSpPr>
            <a:spLocks noGrp="1"/>
          </p:cNvSpPr>
          <p:nvPr>
            <p:ph idx="1"/>
          </p:nvPr>
        </p:nvSpPr>
        <p:spPr/>
        <p:txBody>
          <a:bodyPr>
            <a:normAutofit lnSpcReduction="10000"/>
          </a:bodyPr>
          <a:lstStyle/>
          <a:p>
            <a:r>
              <a:rPr lang="en-US"/>
              <a:t>Then, place all the first week visits that you will need to conduct on the calendar. This will help you to see if you have enough time to conduct all that you need. </a:t>
            </a:r>
          </a:p>
          <a:p>
            <a:r>
              <a:rPr lang="en-US"/>
              <a:t>Next, list all of the Site Reviews (one for each site!) that you need to complete within the first 4 weeks of each site operation.</a:t>
            </a:r>
          </a:p>
          <a:p>
            <a:pPr lvl="1"/>
            <a:r>
              <a:rPr lang="en-US">
                <a:solidFill>
                  <a:schemeClr val="accent1">
                    <a:lumMod val="50000"/>
                  </a:schemeClr>
                </a:solidFill>
              </a:rPr>
              <a:t>Don’t forget when planning your visits and reviews that you can plan multiple in one day- visit breakfast at one site, then lunch at another. Just don’t forget to add in travel time!</a:t>
            </a:r>
          </a:p>
          <a:p>
            <a:r>
              <a:rPr lang="en-US"/>
              <a:t>Then, plan pop-in site visits for sites throughout the program operation. Keeping tabs on how sites are doing throughout the entire program operation will ensure continued compliance. </a:t>
            </a:r>
          </a:p>
          <a:p>
            <a:endParaRPr lang="en-US" dirty="0"/>
          </a:p>
        </p:txBody>
      </p:sp>
    </p:spTree>
    <p:extLst>
      <p:ext uri="{BB962C8B-B14F-4D97-AF65-F5344CB8AC3E}">
        <p14:creationId xmlns:p14="http://schemas.microsoft.com/office/powerpoint/2010/main" val="32352767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51" descr="Hey, Can I Ask You A Question? - IN Magazine"/>
          <p:cNvPicPr preferRelativeResize="0"/>
          <p:nvPr/>
        </p:nvPicPr>
        <p:blipFill rotWithShape="1">
          <a:blip r:embed="rId3">
            <a:alphaModFix amt="40000"/>
          </a:blip>
          <a:srcRect t="532" b="5718"/>
          <a:stretch/>
        </p:blipFill>
        <p:spPr>
          <a:xfrm>
            <a:off x="20" y="10"/>
            <a:ext cx="12191980" cy="6857990"/>
          </a:xfrm>
          <a:prstGeom prst="rect">
            <a:avLst/>
          </a:prstGeom>
          <a:noFill/>
          <a:ln>
            <a:noFill/>
          </a:ln>
        </p:spPr>
      </p:pic>
      <p:sp>
        <p:nvSpPr>
          <p:cNvPr id="464" name="Google Shape;464;p51"/>
          <p:cNvSpPr txBox="1">
            <a:spLocks noGrp="1"/>
          </p:cNvSpPr>
          <p:nvPr>
            <p:ph type="body" idx="1"/>
          </p:nvPr>
        </p:nvSpPr>
        <p:spPr>
          <a:xfrm>
            <a:off x="750515" y="5351230"/>
            <a:ext cx="10261600" cy="12029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sz="3200" dirty="0"/>
              <a:t>             </a:t>
            </a:r>
            <a:r>
              <a:rPr lang="en-US" sz="3200" b="1" dirty="0">
                <a:solidFill>
                  <a:schemeClr val="dk1"/>
                </a:solidFill>
              </a:rPr>
              <a:t>Any lingering questions about our meal service </a:t>
            </a:r>
            <a:endParaRPr sz="3200" b="1" dirty="0">
              <a:solidFill>
                <a:schemeClr val="dk1"/>
              </a:solidFill>
            </a:endParaRPr>
          </a:p>
          <a:p>
            <a:pPr marL="0" lvl="0" indent="0" algn="ctr" rtl="0">
              <a:lnSpc>
                <a:spcPct val="90000"/>
              </a:lnSpc>
              <a:spcBef>
                <a:spcPts val="0"/>
              </a:spcBef>
              <a:spcAft>
                <a:spcPts val="0"/>
              </a:spcAft>
              <a:buClr>
                <a:schemeClr val="lt1"/>
              </a:buClr>
              <a:buSzPts val="3200"/>
              <a:buNone/>
            </a:pPr>
            <a:r>
              <a:rPr lang="en-US" sz="3200" b="1" dirty="0">
                <a:solidFill>
                  <a:schemeClr val="dk1"/>
                </a:solidFill>
              </a:rPr>
              <a:t>plans this summer? Let’s discuss it now!  </a:t>
            </a:r>
            <a:endParaRPr b="1"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6740</Words>
  <Application>Microsoft Office PowerPoint</Application>
  <PresentationFormat>Widescreen</PresentationFormat>
  <Paragraphs>542</Paragraphs>
  <Slides>94</Slides>
  <Notes>48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94</vt:i4>
      </vt:variant>
    </vt:vector>
  </HeadingPairs>
  <TitlesOfParts>
    <vt:vector size="98" baseType="lpstr">
      <vt:lpstr>Arial</vt:lpstr>
      <vt:lpstr>Calibri</vt:lpstr>
      <vt:lpstr>Office Theme</vt:lpstr>
      <vt:lpstr>Office Theme</vt:lpstr>
      <vt:lpstr>Annual SFSP Staff Training  Spring 2022</vt:lpstr>
      <vt:lpstr>ATTENTION SFSP SPONSOR! IDOE Disclaimer</vt:lpstr>
      <vt:lpstr>Training includes three separate sessions:</vt:lpstr>
      <vt:lpstr>Preliminaries</vt:lpstr>
      <vt:lpstr>SFSP- What is it?</vt:lpstr>
      <vt:lpstr>SFSP Purpose</vt:lpstr>
      <vt:lpstr>PowerPoint Presentation</vt:lpstr>
      <vt:lpstr>Site Selection</vt:lpstr>
      <vt:lpstr>Site Rules</vt:lpstr>
      <vt:lpstr>Program Adult vs. Non-Program Adult</vt:lpstr>
      <vt:lpstr>Program Adult vs. Non-Program Adult Meals</vt:lpstr>
      <vt:lpstr>Site Rules</vt:lpstr>
      <vt:lpstr>Site Rules</vt:lpstr>
      <vt:lpstr>Share Table</vt:lpstr>
      <vt:lpstr>Share Table Reminders</vt:lpstr>
      <vt:lpstr>Share Table Reminders</vt:lpstr>
      <vt:lpstr>Meal Pattern </vt:lpstr>
      <vt:lpstr>Meal Pattern</vt:lpstr>
      <vt:lpstr>Congregate Meals</vt:lpstr>
      <vt:lpstr>Meals to be eaten on site!</vt:lpstr>
      <vt:lpstr>Children must be present to receive a meal</vt:lpstr>
      <vt:lpstr>Local Program Procedures</vt:lpstr>
      <vt:lpstr>Meal Counting</vt:lpstr>
      <vt:lpstr>Let’s Review Meal Counting Form</vt:lpstr>
      <vt:lpstr>Meal Count Form</vt:lpstr>
      <vt:lpstr>Meal Count Form</vt:lpstr>
      <vt:lpstr>Meal Count Form</vt:lpstr>
      <vt:lpstr>Meal Count Form</vt:lpstr>
      <vt:lpstr>Meal Count Form</vt:lpstr>
      <vt:lpstr>Meal Counting Questions? </vt:lpstr>
      <vt:lpstr>Food Safety</vt:lpstr>
      <vt:lpstr>Food Safety</vt:lpstr>
      <vt:lpstr>Food Safety</vt:lpstr>
      <vt:lpstr>Food Safety</vt:lpstr>
      <vt:lpstr>Daily Site Reminders</vt:lpstr>
      <vt:lpstr>Questions?</vt:lpstr>
      <vt:lpstr>Civil Rights </vt:lpstr>
      <vt:lpstr>Civil Rights</vt:lpstr>
      <vt:lpstr>Civil Rights</vt:lpstr>
      <vt:lpstr>Civil Rights</vt:lpstr>
      <vt:lpstr>Civil Rights</vt:lpstr>
      <vt:lpstr>Civil Rights</vt:lpstr>
      <vt:lpstr>Civil Rights</vt:lpstr>
      <vt:lpstr>Civil Rights Complaints</vt:lpstr>
      <vt:lpstr>Civil Rights</vt:lpstr>
      <vt:lpstr>Civil Rights</vt:lpstr>
      <vt:lpstr>Civil Rights</vt:lpstr>
      <vt:lpstr>Site Supervisor Training </vt:lpstr>
      <vt:lpstr>Site Supervisor</vt:lpstr>
      <vt:lpstr>Site Supervisor</vt:lpstr>
      <vt:lpstr>Ensuring Reimbursable Meals</vt:lpstr>
      <vt:lpstr>Maintain Meal Count Documentation</vt:lpstr>
      <vt:lpstr>Maintain Meal Pattern Compliance Documentation</vt:lpstr>
      <vt:lpstr>Detailed Menu Example</vt:lpstr>
      <vt:lpstr>Production Record Example</vt:lpstr>
      <vt:lpstr>Maintain Delivery Receipts</vt:lpstr>
      <vt:lpstr>Communicate Meal Delivery Changes</vt:lpstr>
      <vt:lpstr>Ensure Food Safety</vt:lpstr>
      <vt:lpstr>Ensure Civil Rights Compliance</vt:lpstr>
      <vt:lpstr>Inform the SFSP Director of Changes</vt:lpstr>
      <vt:lpstr>Submit all Required Documentation </vt:lpstr>
      <vt:lpstr>Safety First!</vt:lpstr>
      <vt:lpstr>First Week Reminders</vt:lpstr>
      <vt:lpstr>Communicating with Customers</vt:lpstr>
      <vt:lpstr>Engaging Kids</vt:lpstr>
      <vt:lpstr>Site Supervisor Handbook</vt:lpstr>
      <vt:lpstr>Site Supervisor Questions? </vt:lpstr>
      <vt:lpstr>Sponsor Monitor Training</vt:lpstr>
      <vt:lpstr>Role of the Monitor</vt:lpstr>
      <vt:lpstr>Monitor Job Responsibilities</vt:lpstr>
      <vt:lpstr>Assisting Site Staff</vt:lpstr>
      <vt:lpstr>Monitoring Observations</vt:lpstr>
      <vt:lpstr>Monitor Reminder</vt:lpstr>
      <vt:lpstr>Pre-Operational Visit</vt:lpstr>
      <vt:lpstr>First Week Visit</vt:lpstr>
      <vt:lpstr>First Week Visit</vt:lpstr>
      <vt:lpstr>First Week Visit</vt:lpstr>
      <vt:lpstr>Site Review</vt:lpstr>
      <vt:lpstr>Site Review</vt:lpstr>
      <vt:lpstr>Completion of the Site Review Form- pg 1</vt:lpstr>
      <vt:lpstr>Completion of the Site Review Form- pg 1</vt:lpstr>
      <vt:lpstr>Completion of the Site Review Form- pg 2</vt:lpstr>
      <vt:lpstr>Completion of the Site Review Form</vt:lpstr>
      <vt:lpstr>Completion of the Site Review Form- pg 3</vt:lpstr>
      <vt:lpstr>Completion of the Site Review Form- pg 3</vt:lpstr>
      <vt:lpstr>Completion of the Site Review Form- pg 3</vt:lpstr>
      <vt:lpstr>Completion of the Site Review Form</vt:lpstr>
      <vt:lpstr>Completion of the Site Review Form- pg 4</vt:lpstr>
      <vt:lpstr>Completion of the Site Review Form</vt:lpstr>
      <vt:lpstr>Follow-up Review</vt:lpstr>
      <vt:lpstr>Record Keeping</vt:lpstr>
      <vt:lpstr>Planning Your Reviews</vt:lpstr>
      <vt:lpstr>Planning Your Reviews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SFSP Staff Training  Spring 2022</dc:title>
  <dc:creator>Pentzer, Gretchen</dc:creator>
  <cp:lastModifiedBy>Skinner, Tina</cp:lastModifiedBy>
  <cp:revision>1</cp:revision>
  <dcterms:created xsi:type="dcterms:W3CDTF">2017-12-28T18:03:12Z</dcterms:created>
  <dcterms:modified xsi:type="dcterms:W3CDTF">2022-04-22T18:15:47Z</dcterms:modified>
</cp:coreProperties>
</file>