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675" r:id="rId6"/>
    <p:sldMasterId id="2147483686" r:id="rId7"/>
    <p:sldMasterId id="2147483705" r:id="rId8"/>
    <p:sldMasterId id="2147483697" r:id="rId9"/>
  </p:sldMasterIdLst>
  <p:notesMasterIdLst>
    <p:notesMasterId r:id="rId29"/>
  </p:notesMasterIdLst>
  <p:sldIdLst>
    <p:sldId id="262" r:id="rId10"/>
    <p:sldId id="273" r:id="rId11"/>
    <p:sldId id="274" r:id="rId12"/>
    <p:sldId id="275" r:id="rId13"/>
    <p:sldId id="276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78" r:id="rId25"/>
    <p:sldId id="288" r:id="rId26"/>
    <p:sldId id="272" r:id="rId27"/>
    <p:sldId id="26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microsoft.com/office/2016/11/relationships/changesInfo" Target="changesInfos/changesInfo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presProps" Target="presProps.xml"/><Relationship Id="rId8" Type="http://schemas.openxmlformats.org/officeDocument/2006/relationships/slideMaster" Target="slideMasters/slideMaster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m, Michael" userId="c6578a09-eb89-4d48-a9a0-fc231335cff7" providerId="ADAL" clId="{45E7A966-CED0-4C09-A5CD-1D84BEE01718}"/>
    <pc:docChg chg="delSld modSld">
      <pc:chgData name="Beam, Michael" userId="c6578a09-eb89-4d48-a9a0-fc231335cff7" providerId="ADAL" clId="{45E7A966-CED0-4C09-A5CD-1D84BEE01718}" dt="2024-02-01T14:29:05.255" v="16" actId="13926"/>
      <pc:docMkLst>
        <pc:docMk/>
      </pc:docMkLst>
      <pc:sldChg chg="modSp mod">
        <pc:chgData name="Beam, Michael" userId="c6578a09-eb89-4d48-a9a0-fc231335cff7" providerId="ADAL" clId="{45E7A966-CED0-4C09-A5CD-1D84BEE01718}" dt="2024-02-01T14:29:05.255" v="16" actId="13926"/>
        <pc:sldMkLst>
          <pc:docMk/>
          <pc:sldMk cId="1401941138" sldId="262"/>
        </pc:sldMkLst>
        <pc:spChg chg="mod">
          <ac:chgData name="Beam, Michael" userId="c6578a09-eb89-4d48-a9a0-fc231335cff7" providerId="ADAL" clId="{45E7A966-CED0-4C09-A5CD-1D84BEE01718}" dt="2024-02-01T14:21:45.809" v="6" actId="20577"/>
          <ac:spMkLst>
            <pc:docMk/>
            <pc:sldMk cId="1401941138" sldId="262"/>
            <ac:spMk id="3" creationId="{4D9E4908-9457-2041-9A4F-55011A613F30}"/>
          </ac:spMkLst>
        </pc:spChg>
        <pc:spChg chg="mod">
          <ac:chgData name="Beam, Michael" userId="c6578a09-eb89-4d48-a9a0-fc231335cff7" providerId="ADAL" clId="{45E7A966-CED0-4C09-A5CD-1D84BEE01718}" dt="2024-02-01T14:29:05.255" v="16" actId="13926"/>
          <ac:spMkLst>
            <pc:docMk/>
            <pc:sldMk cId="1401941138" sldId="262"/>
            <ac:spMk id="4" creationId="{E3DCAC5A-9458-9424-5DFC-D9AC66D27C6D}"/>
          </ac:spMkLst>
        </pc:spChg>
      </pc:sldChg>
      <pc:sldChg chg="del">
        <pc:chgData name="Beam, Michael" userId="c6578a09-eb89-4d48-a9a0-fc231335cff7" providerId="ADAL" clId="{45E7A966-CED0-4C09-A5CD-1D84BEE01718}" dt="2024-02-01T14:15:56.705" v="0" actId="2696"/>
        <pc:sldMkLst>
          <pc:docMk/>
          <pc:sldMk cId="1144696490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A24C84-19FA-44F9-83E8-39322C8E2900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1EE6D-A9C4-4C39-A7E7-E8FAE5D884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7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4394" y="3119948"/>
            <a:ext cx="11263211" cy="986518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IN ALL CAPS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F35E813-E2D4-E980-82F4-817BDE9551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4394" y="4120061"/>
            <a:ext cx="11263210" cy="3724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8CAD121D-F573-E840-0C43-2C18B2D26A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654" y="4473726"/>
            <a:ext cx="11263210" cy="3064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Year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1AA855-CF4A-C310-36DE-DF2A6A022367}"/>
              </a:ext>
            </a:extLst>
          </p:cNvPr>
          <p:cNvCxnSpPr>
            <a:cxnSpLocks/>
          </p:cNvCxnSpPr>
          <p:nvPr userDrawn="1"/>
        </p:nvCxnSpPr>
        <p:spPr>
          <a:xfrm>
            <a:off x="4997151" y="4022542"/>
            <a:ext cx="2197699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17DE3744-0B4A-4074-9B53-D594150BD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67" y="1409324"/>
            <a:ext cx="2305383" cy="15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670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Multiline) &amp;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A7CF873-91A9-FD9A-89A8-4C3AC0D239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774" y="644514"/>
            <a:ext cx="10612079" cy="89313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MULTILINE SLIDE TITLE </a:t>
            </a:r>
            <a:br>
              <a:rPr lang="en-US" dirty="0"/>
            </a:br>
            <a:r>
              <a:rPr lang="en-US" dirty="0"/>
              <a:t>IN ALL CAPS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0AF17-170D-9C60-4395-34AF5F9C8DB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95993" y="1829808"/>
            <a:ext cx="5216137" cy="449942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41E35A0-FA48-9C92-29EC-016D3E0FFF8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379870" y="1829809"/>
            <a:ext cx="5216137" cy="449942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807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2970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5376EB-916D-ADEA-1E70-68EF04F12DA7}"/>
              </a:ext>
            </a:extLst>
          </p:cNvPr>
          <p:cNvSpPr/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42AE7E-7027-3C41-BAF7-DA090A766F3C}"/>
              </a:ext>
            </a:extLst>
          </p:cNvPr>
          <p:cNvSpPr/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5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old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5376EB-916D-ADEA-1E70-68EF04F12DA7}"/>
              </a:ext>
            </a:extLst>
          </p:cNvPr>
          <p:cNvSpPr/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42AE7E-7027-3C41-BAF7-DA090A766F3C}"/>
              </a:ext>
            </a:extLst>
          </p:cNvPr>
          <p:cNvSpPr/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6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95376EB-916D-ADEA-1E70-68EF04F12DA7}"/>
              </a:ext>
            </a:extLst>
          </p:cNvPr>
          <p:cNvSpPr/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142AE7E-7027-3C41-BAF7-DA090A766F3C}"/>
              </a:ext>
            </a:extLst>
          </p:cNvPr>
          <p:cNvSpPr/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7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19A7E8F-D4A3-42EA-C513-A5259DC19535}"/>
              </a:ext>
            </a:extLst>
          </p:cNvPr>
          <p:cNvGrpSpPr/>
          <p:nvPr userDrawn="1"/>
        </p:nvGrpSpPr>
        <p:grpSpPr>
          <a:xfrm>
            <a:off x="0" y="1913283"/>
            <a:ext cx="12192000" cy="3060009"/>
            <a:chOff x="0" y="1913283"/>
            <a:chExt cx="12192000" cy="30600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00580D7-6FA5-7869-6375-120B0503C91C}"/>
                </a:ext>
              </a:extLst>
            </p:cNvPr>
            <p:cNvSpPr/>
            <p:nvPr userDrawn="1"/>
          </p:nvSpPr>
          <p:spPr>
            <a:xfrm>
              <a:off x="0" y="1913283"/>
              <a:ext cx="12192000" cy="30314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ECE3AA-47A1-84AD-7AF7-2132C83DD0DA}"/>
                </a:ext>
              </a:extLst>
            </p:cNvPr>
            <p:cNvSpPr/>
            <p:nvPr userDrawn="1"/>
          </p:nvSpPr>
          <p:spPr>
            <a:xfrm>
              <a:off x="0" y="1941857"/>
              <a:ext cx="12192000" cy="30314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A46442BA-A6F2-EC9A-791E-CFEA2D3BE382}"/>
              </a:ext>
            </a:extLst>
          </p:cNvPr>
          <p:cNvSpPr txBox="1">
            <a:spLocks/>
          </p:cNvSpPr>
          <p:nvPr userDrawn="1"/>
        </p:nvSpPr>
        <p:spPr>
          <a:xfrm>
            <a:off x="464394" y="3082063"/>
            <a:ext cx="11263211" cy="58338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accent1"/>
                </a:solidFill>
              </a:rPr>
              <a:t>CONTACT INFORMATION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D07077A-92B6-7CBF-D1CD-4B96D27F6F7A}"/>
              </a:ext>
            </a:extLst>
          </p:cNvPr>
          <p:cNvCxnSpPr>
            <a:cxnSpLocks/>
          </p:cNvCxnSpPr>
          <p:nvPr userDrawn="1"/>
        </p:nvCxnSpPr>
        <p:spPr>
          <a:xfrm>
            <a:off x="4997150" y="3647158"/>
            <a:ext cx="2197699" cy="0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E5719C-DB19-D598-7E68-3BCC5CB92A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2623" y="3863770"/>
            <a:ext cx="11306754" cy="86335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400"/>
              </a:lnSpc>
              <a:buNone/>
              <a:defRPr lang="en-US" dirty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Employee Name</a:t>
            </a:r>
          </a:p>
          <a:p>
            <a:pPr lvl="0"/>
            <a:r>
              <a:rPr lang="en-US" dirty="0"/>
              <a:t>email@dhs.in.gov</a:t>
            </a:r>
          </a:p>
        </p:txBody>
      </p:sp>
      <p:pic>
        <p:nvPicPr>
          <p:cNvPr id="10" name="Picture 9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5CA58B94-971B-65AC-36F5-4141051671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837" y="1695146"/>
            <a:ext cx="1950323" cy="129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680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(Multip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19A7E8F-D4A3-42EA-C513-A5259DC19535}"/>
              </a:ext>
            </a:extLst>
          </p:cNvPr>
          <p:cNvGrpSpPr/>
          <p:nvPr userDrawn="1"/>
        </p:nvGrpSpPr>
        <p:grpSpPr>
          <a:xfrm>
            <a:off x="0" y="1913283"/>
            <a:ext cx="12192000" cy="3060009"/>
            <a:chOff x="0" y="1913283"/>
            <a:chExt cx="12192000" cy="30600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00580D7-6FA5-7869-6375-120B0503C91C}"/>
                </a:ext>
              </a:extLst>
            </p:cNvPr>
            <p:cNvSpPr/>
            <p:nvPr userDrawn="1"/>
          </p:nvSpPr>
          <p:spPr>
            <a:xfrm>
              <a:off x="0" y="1913283"/>
              <a:ext cx="12192000" cy="30314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ECE3AA-47A1-84AD-7AF7-2132C83DD0DA}"/>
                </a:ext>
              </a:extLst>
            </p:cNvPr>
            <p:cNvSpPr/>
            <p:nvPr userDrawn="1"/>
          </p:nvSpPr>
          <p:spPr>
            <a:xfrm>
              <a:off x="0" y="1941857"/>
              <a:ext cx="12192000" cy="30314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A46442BA-A6F2-EC9A-791E-CFEA2D3BE382}"/>
              </a:ext>
            </a:extLst>
          </p:cNvPr>
          <p:cNvSpPr txBox="1">
            <a:spLocks/>
          </p:cNvSpPr>
          <p:nvPr userDrawn="1"/>
        </p:nvSpPr>
        <p:spPr>
          <a:xfrm>
            <a:off x="464394" y="3082063"/>
            <a:ext cx="11263211" cy="583380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accent1"/>
                </a:solidFill>
              </a:rPr>
              <a:t>CONTACT INFORMATION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D07077A-92B6-7CBF-D1CD-4B96D27F6F7A}"/>
              </a:ext>
            </a:extLst>
          </p:cNvPr>
          <p:cNvCxnSpPr>
            <a:cxnSpLocks/>
          </p:cNvCxnSpPr>
          <p:nvPr userDrawn="1"/>
        </p:nvCxnSpPr>
        <p:spPr>
          <a:xfrm>
            <a:off x="4997150" y="3647158"/>
            <a:ext cx="2197699" cy="0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EE5719C-DB19-D598-7E68-3BCC5CB92A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5441" y="3863770"/>
            <a:ext cx="5554423" cy="94187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400"/>
              </a:lnSpc>
              <a:buNone/>
              <a:defRPr lang="en-US" dirty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Employee Name</a:t>
            </a:r>
          </a:p>
          <a:p>
            <a:pPr lvl="0"/>
            <a:r>
              <a:rPr lang="en-US" dirty="0"/>
              <a:t>email@dhs.in.gov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5710B01-B522-0F02-7534-D33107E078D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62138" y="3863769"/>
            <a:ext cx="5554421" cy="941879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ts val="2400"/>
              </a:lnSpc>
              <a:buNone/>
              <a:defRPr lang="en-US" dirty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Employee Name</a:t>
            </a:r>
          </a:p>
          <a:p>
            <a:pPr lvl="0"/>
            <a:r>
              <a:rPr lang="en-US" dirty="0"/>
              <a:t>email@dhs.in.gov</a:t>
            </a:r>
          </a:p>
        </p:txBody>
      </p:sp>
      <p:pic>
        <p:nvPicPr>
          <p:cNvPr id="10" name="Picture 9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E57D0329-1CB5-B901-9F0C-E48DCD2950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837" y="1695146"/>
            <a:ext cx="1950323" cy="129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13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19A7E8F-D4A3-42EA-C513-A5259DC19535}"/>
              </a:ext>
            </a:extLst>
          </p:cNvPr>
          <p:cNvGrpSpPr/>
          <p:nvPr userDrawn="1"/>
        </p:nvGrpSpPr>
        <p:grpSpPr>
          <a:xfrm>
            <a:off x="0" y="1913283"/>
            <a:ext cx="12192000" cy="3060009"/>
            <a:chOff x="0" y="1913283"/>
            <a:chExt cx="12192000" cy="30600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00580D7-6FA5-7869-6375-120B0503C91C}"/>
                </a:ext>
              </a:extLst>
            </p:cNvPr>
            <p:cNvSpPr/>
            <p:nvPr userDrawn="1"/>
          </p:nvSpPr>
          <p:spPr>
            <a:xfrm>
              <a:off x="0" y="1913283"/>
              <a:ext cx="12192000" cy="30314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ECE3AA-47A1-84AD-7AF7-2132C83DD0DA}"/>
                </a:ext>
              </a:extLst>
            </p:cNvPr>
            <p:cNvSpPr/>
            <p:nvPr userDrawn="1"/>
          </p:nvSpPr>
          <p:spPr>
            <a:xfrm>
              <a:off x="0" y="1941857"/>
              <a:ext cx="12192000" cy="30314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A46442BA-A6F2-EC9A-791E-CFEA2D3BE382}"/>
              </a:ext>
            </a:extLst>
          </p:cNvPr>
          <p:cNvSpPr txBox="1">
            <a:spLocks/>
          </p:cNvSpPr>
          <p:nvPr userDrawn="1"/>
        </p:nvSpPr>
        <p:spPr>
          <a:xfrm>
            <a:off x="464394" y="2972184"/>
            <a:ext cx="11263211" cy="12062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accent1"/>
                </a:solidFill>
              </a:rPr>
              <a:t>QUESTIONS?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D07077A-92B6-7CBF-D1CD-4B96D27F6F7A}"/>
              </a:ext>
            </a:extLst>
          </p:cNvPr>
          <p:cNvCxnSpPr>
            <a:cxnSpLocks/>
          </p:cNvCxnSpPr>
          <p:nvPr userDrawn="1"/>
        </p:nvCxnSpPr>
        <p:spPr>
          <a:xfrm>
            <a:off x="4997150" y="4086698"/>
            <a:ext cx="2197699" cy="0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BC622AE7-406F-F985-F65B-9A35C7916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837" y="1695146"/>
            <a:ext cx="1950323" cy="129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96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19A7E8F-D4A3-42EA-C513-A5259DC19535}"/>
              </a:ext>
            </a:extLst>
          </p:cNvPr>
          <p:cNvGrpSpPr/>
          <p:nvPr userDrawn="1"/>
        </p:nvGrpSpPr>
        <p:grpSpPr>
          <a:xfrm>
            <a:off x="0" y="1913283"/>
            <a:ext cx="12192000" cy="3060009"/>
            <a:chOff x="0" y="1913283"/>
            <a:chExt cx="12192000" cy="306000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00580D7-6FA5-7869-6375-120B0503C91C}"/>
                </a:ext>
              </a:extLst>
            </p:cNvPr>
            <p:cNvSpPr/>
            <p:nvPr userDrawn="1"/>
          </p:nvSpPr>
          <p:spPr>
            <a:xfrm>
              <a:off x="0" y="1913283"/>
              <a:ext cx="12192000" cy="303143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EECE3AA-47A1-84AD-7AF7-2132C83DD0DA}"/>
                </a:ext>
              </a:extLst>
            </p:cNvPr>
            <p:cNvSpPr/>
            <p:nvPr userDrawn="1"/>
          </p:nvSpPr>
          <p:spPr>
            <a:xfrm>
              <a:off x="0" y="1941857"/>
              <a:ext cx="12192000" cy="30314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itle 1">
            <a:extLst>
              <a:ext uri="{FF2B5EF4-FFF2-40B4-BE49-F238E27FC236}">
                <a16:creationId xmlns:a16="http://schemas.microsoft.com/office/drawing/2014/main" id="{A46442BA-A6F2-EC9A-791E-CFEA2D3BE382}"/>
              </a:ext>
            </a:extLst>
          </p:cNvPr>
          <p:cNvSpPr txBox="1">
            <a:spLocks/>
          </p:cNvSpPr>
          <p:nvPr userDrawn="1"/>
        </p:nvSpPr>
        <p:spPr>
          <a:xfrm>
            <a:off x="464394" y="2972184"/>
            <a:ext cx="11263211" cy="12062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accent1"/>
                </a:solidFill>
              </a:rPr>
              <a:t>THANK YOU!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8245E5C-2655-B0A0-EC43-EA882E50D12B}"/>
              </a:ext>
            </a:extLst>
          </p:cNvPr>
          <p:cNvCxnSpPr>
            <a:cxnSpLocks/>
          </p:cNvCxnSpPr>
          <p:nvPr userDrawn="1"/>
        </p:nvCxnSpPr>
        <p:spPr>
          <a:xfrm>
            <a:off x="4997150" y="4086698"/>
            <a:ext cx="2197699" cy="0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05C0A204-247F-69A6-3D39-6168A8E6A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837" y="1695146"/>
            <a:ext cx="1950323" cy="129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828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520D-E0CE-4DF4-2BBD-24C886D21A9E}"/>
              </a:ext>
            </a:extLst>
          </p:cNvPr>
          <p:cNvSpPr txBox="1">
            <a:spLocks/>
          </p:cNvSpPr>
          <p:nvPr userDrawn="1"/>
        </p:nvSpPr>
        <p:spPr>
          <a:xfrm>
            <a:off x="464394" y="1577635"/>
            <a:ext cx="11263211" cy="12062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THE END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3D0D41A-FA7F-0E66-601F-6E7E336C22BC}"/>
              </a:ext>
            </a:extLst>
          </p:cNvPr>
          <p:cNvCxnSpPr>
            <a:cxnSpLocks/>
          </p:cNvCxnSpPr>
          <p:nvPr userDrawn="1"/>
        </p:nvCxnSpPr>
        <p:spPr>
          <a:xfrm>
            <a:off x="4997150" y="2692148"/>
            <a:ext cx="2197699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2CA3A0D4-F46C-EB55-926D-5F98660BCB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24" y="3109535"/>
            <a:ext cx="3387951" cy="224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00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Multi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4394" y="2943347"/>
            <a:ext cx="11263211" cy="1712541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MULTILINE TITLE</a:t>
            </a:r>
            <a:br>
              <a:rPr lang="en-US" dirty="0"/>
            </a:br>
            <a:r>
              <a:rPr lang="en-US" dirty="0"/>
              <a:t>IN ALL CAPS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4AE8022-FCD3-3A69-7EF9-1969075058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4394" y="4663840"/>
            <a:ext cx="11263210" cy="37242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C2291974-0211-C930-4AE9-60C287DF55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3654" y="5012208"/>
            <a:ext cx="11263210" cy="30649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Month Year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DFD3C7-6A9C-2721-DF31-D105E1B2D82F}"/>
              </a:ext>
            </a:extLst>
          </p:cNvPr>
          <p:cNvCxnSpPr>
            <a:cxnSpLocks/>
          </p:cNvCxnSpPr>
          <p:nvPr userDrawn="1"/>
        </p:nvCxnSpPr>
        <p:spPr>
          <a:xfrm>
            <a:off x="4997151" y="4579832"/>
            <a:ext cx="2197699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56E47676-FD14-A8B3-5432-B35280A757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567" y="1124035"/>
            <a:ext cx="2305383" cy="152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939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End w/ Combine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F2BD6-516C-E62A-D987-378B6E289AA1}"/>
              </a:ext>
            </a:extLst>
          </p:cNvPr>
          <p:cNvSpPr txBox="1">
            <a:spLocks/>
          </p:cNvSpPr>
          <p:nvPr userDrawn="1"/>
        </p:nvSpPr>
        <p:spPr>
          <a:xfrm>
            <a:off x="464394" y="1577635"/>
            <a:ext cx="11263211" cy="12062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THE END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75EE345-69A7-6A56-160A-E1479A7FD5E7}"/>
              </a:ext>
            </a:extLst>
          </p:cNvPr>
          <p:cNvCxnSpPr>
            <a:cxnSpLocks/>
          </p:cNvCxnSpPr>
          <p:nvPr userDrawn="1"/>
        </p:nvCxnSpPr>
        <p:spPr>
          <a:xfrm>
            <a:off x="4997150" y="2692148"/>
            <a:ext cx="2197699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D438D669-EB7E-A28F-6CA4-652F75FD4A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24" y="3109535"/>
            <a:ext cx="3387951" cy="224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4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hite Section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3402C4-BD8E-36E5-04C6-E56695DF4CAA}"/>
              </a:ext>
            </a:extLst>
          </p:cNvPr>
          <p:cNvSpPr/>
          <p:nvPr userDrawn="1"/>
        </p:nvSpPr>
        <p:spPr>
          <a:xfrm>
            <a:off x="0" y="0"/>
            <a:ext cx="12192000" cy="3851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C9C989-91BD-9A68-BF6D-DD064FDE24C9}"/>
              </a:ext>
            </a:extLst>
          </p:cNvPr>
          <p:cNvSpPr/>
          <p:nvPr userDrawn="1"/>
        </p:nvSpPr>
        <p:spPr>
          <a:xfrm>
            <a:off x="0" y="0"/>
            <a:ext cx="12192000" cy="3571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3233758"/>
            <a:ext cx="10515600" cy="963738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HEADING IN ALL CAPS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2048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additional text if needed.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0D7320-FA3C-8988-CDEF-22D4C5960315}"/>
              </a:ext>
            </a:extLst>
          </p:cNvPr>
          <p:cNvCxnSpPr>
            <a:cxnSpLocks/>
          </p:cNvCxnSpPr>
          <p:nvPr userDrawn="1"/>
        </p:nvCxnSpPr>
        <p:spPr>
          <a:xfrm>
            <a:off x="4997150" y="4120645"/>
            <a:ext cx="2197699" cy="0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901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White Section Header (Multi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F0275A2-C613-C45D-88B0-D7A907BA15E9}"/>
              </a:ext>
            </a:extLst>
          </p:cNvPr>
          <p:cNvSpPr/>
          <p:nvPr userDrawn="1"/>
        </p:nvSpPr>
        <p:spPr>
          <a:xfrm>
            <a:off x="0" y="0"/>
            <a:ext cx="12192000" cy="3851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387AD88-4FD9-95EF-A561-ADFB377F3B61}"/>
              </a:ext>
            </a:extLst>
          </p:cNvPr>
          <p:cNvSpPr/>
          <p:nvPr userDrawn="1"/>
        </p:nvSpPr>
        <p:spPr>
          <a:xfrm>
            <a:off x="0" y="0"/>
            <a:ext cx="12192000" cy="3571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2880556"/>
            <a:ext cx="10515600" cy="172901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MULTILINE HEADING</a:t>
            </a:r>
            <a:br>
              <a:rPr lang="en-US" dirty="0"/>
            </a:br>
            <a:r>
              <a:rPr lang="en-US" dirty="0"/>
              <a:t>IN ALL CAPS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616937"/>
            <a:ext cx="10515600" cy="150018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additional text if needed.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B6EA478-779E-52F5-DFCB-B83B4D603187}"/>
              </a:ext>
            </a:extLst>
          </p:cNvPr>
          <p:cNvCxnSpPr>
            <a:cxnSpLocks/>
          </p:cNvCxnSpPr>
          <p:nvPr userDrawn="1"/>
        </p:nvCxnSpPr>
        <p:spPr>
          <a:xfrm>
            <a:off x="4997150" y="4536676"/>
            <a:ext cx="2197699" cy="0"/>
          </a:xfrm>
          <a:prstGeom prst="line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3007977C-D64E-9AD5-4B57-9563C5BCA2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439" y="1614989"/>
            <a:ext cx="1721121" cy="11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0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olor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F807C92-F6C2-135E-3DA8-C395C81E7133}"/>
              </a:ext>
            </a:extLst>
          </p:cNvPr>
          <p:cNvSpPr/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83EC1D-6A90-14BD-9855-4DC609120FED}"/>
              </a:ext>
            </a:extLst>
          </p:cNvPr>
          <p:cNvSpPr>
            <a:spLocks/>
          </p:cNvSpPr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393" y="3143497"/>
            <a:ext cx="11263211" cy="963738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HEADING IN ALL CAPS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4393" y="4114603"/>
            <a:ext cx="11263211" cy="150018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additional text if needed.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3898E3F-3C14-FE7A-192E-0A2F63E9F2A2}"/>
              </a:ext>
            </a:extLst>
          </p:cNvPr>
          <p:cNvCxnSpPr>
            <a:cxnSpLocks/>
          </p:cNvCxnSpPr>
          <p:nvPr userDrawn="1"/>
        </p:nvCxnSpPr>
        <p:spPr>
          <a:xfrm>
            <a:off x="4997150" y="4034342"/>
            <a:ext cx="2197699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D8C0D633-9737-A05F-7941-128533634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439" y="1932847"/>
            <a:ext cx="1721121" cy="11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28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Section Header (Multil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082886-B323-588D-4E25-2C161442FC49}"/>
              </a:ext>
            </a:extLst>
          </p:cNvPr>
          <p:cNvSpPr>
            <a:spLocks/>
          </p:cNvSpPr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A540D4-54D6-4BCD-D07B-11EC2A149547}"/>
              </a:ext>
            </a:extLst>
          </p:cNvPr>
          <p:cNvSpPr>
            <a:spLocks/>
          </p:cNvSpPr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4393" y="2880553"/>
            <a:ext cx="11263211" cy="1729013"/>
          </a:xfrm>
          <a:prstGeom prst="rect">
            <a:avLst/>
          </a:prstGeom>
        </p:spPr>
        <p:txBody>
          <a:bodyPr anchor="b"/>
          <a:lstStyle>
            <a:lvl1pPr algn="ctr">
              <a:lnSpc>
                <a:spcPct val="8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MULTILINE HEADING</a:t>
            </a:r>
            <a:br>
              <a:rPr lang="en-US" dirty="0"/>
            </a:br>
            <a:r>
              <a:rPr lang="en-US" dirty="0"/>
              <a:t>IN ALL CAPS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64393" y="4616934"/>
            <a:ext cx="11263211" cy="150018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buNone/>
              <a:defRPr sz="200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Add additional text if needed.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227AA9-BFF3-8D57-87A5-0890E5338A33}"/>
              </a:ext>
            </a:extLst>
          </p:cNvPr>
          <p:cNvCxnSpPr>
            <a:cxnSpLocks/>
          </p:cNvCxnSpPr>
          <p:nvPr userDrawn="1"/>
        </p:nvCxnSpPr>
        <p:spPr>
          <a:xfrm>
            <a:off x="4997150" y="4536673"/>
            <a:ext cx="2197699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AA2AF341-5254-B0C6-DC63-1A3A1D2A0D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439" y="1614989"/>
            <a:ext cx="1721121" cy="114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8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DCE294D-706C-BC53-8958-7C7243DDD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774" y="595531"/>
            <a:ext cx="10612079" cy="5190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SLIDE TITLE IN ALL CAPS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D344C0E-2384-80A7-CCD4-590E87C4960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95993" y="1428505"/>
            <a:ext cx="11000014" cy="490073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883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Multiline)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774" y="644514"/>
            <a:ext cx="10612079" cy="893131"/>
          </a:xfrm>
          <a:prstGeom prst="rect">
            <a:avLst/>
          </a:prstGeom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MULTILINE SLIDE TITLE </a:t>
            </a:r>
            <a:br>
              <a:rPr lang="en-US" dirty="0"/>
            </a:br>
            <a:r>
              <a:rPr lang="en-US" dirty="0"/>
              <a:t>IN ALL CAPS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3C6E40-A161-99C6-3E18-5EC1F82AC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993" y="1829596"/>
            <a:ext cx="11000014" cy="449964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07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D86CE75-567E-65A5-2548-CA2BA403C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8774" y="595531"/>
            <a:ext cx="10612079" cy="5190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SLIDE TITLE IN ALL CAPS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3D6B323-3AEE-D3F6-1AE1-11F00C37F44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95993" y="1428504"/>
            <a:ext cx="5216137" cy="490073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A18B4D1-59A6-F4EA-83D8-47FA44EEB8A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379870" y="1428505"/>
            <a:ext cx="5216137" cy="490073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54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D13798-424A-B1F4-AFA7-1FF5174E19A2}"/>
              </a:ext>
            </a:extLst>
          </p:cNvPr>
          <p:cNvSpPr/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2350905-3E74-6E4D-CE21-08174DFABB39}"/>
              </a:ext>
            </a:extLst>
          </p:cNvPr>
          <p:cNvSpPr/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581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80" r:id="rId3"/>
    <p:sldLayoutId id="214748368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61ABE6-F518-8978-911D-834A30AD8C7A}"/>
              </a:ext>
            </a:extLst>
          </p:cNvPr>
          <p:cNvSpPr/>
          <p:nvPr userDrawn="1"/>
        </p:nvSpPr>
        <p:spPr>
          <a:xfrm>
            <a:off x="0" y="0"/>
            <a:ext cx="12192000" cy="3851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1F17CF-5E2F-8DB7-238F-032D012C1071}"/>
              </a:ext>
            </a:extLst>
          </p:cNvPr>
          <p:cNvSpPr/>
          <p:nvPr userDrawn="1"/>
        </p:nvSpPr>
        <p:spPr>
          <a:xfrm>
            <a:off x="0" y="0"/>
            <a:ext cx="12192000" cy="3571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37190624-7776-2FAD-6DEF-AA7D22952CF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3013" y="192577"/>
            <a:ext cx="1409722" cy="933744"/>
          </a:xfrm>
          <a:prstGeom prst="rect">
            <a:avLst/>
          </a:prstGeom>
        </p:spPr>
      </p:pic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C01AEE2-93C1-EA22-141C-A9CA43B38749}"/>
              </a:ext>
            </a:extLst>
          </p:cNvPr>
          <p:cNvSpPr txBox="1">
            <a:spLocks/>
          </p:cNvSpPr>
          <p:nvPr userDrawn="1"/>
        </p:nvSpPr>
        <p:spPr>
          <a:xfrm>
            <a:off x="11249923" y="6519925"/>
            <a:ext cx="778051" cy="3064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FOUO</a:t>
            </a:r>
          </a:p>
        </p:txBody>
      </p:sp>
    </p:spTree>
    <p:extLst>
      <p:ext uri="{BB962C8B-B14F-4D97-AF65-F5344CB8AC3E}">
        <p14:creationId xmlns:p14="http://schemas.microsoft.com/office/powerpoint/2010/main" val="3156612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708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AF3F4EB-B9C9-D491-3ED1-14DEED90D2D5}"/>
              </a:ext>
            </a:extLst>
          </p:cNvPr>
          <p:cNvSpPr/>
          <p:nvPr userDrawn="1"/>
        </p:nvSpPr>
        <p:spPr>
          <a:xfrm>
            <a:off x="0" y="-35320"/>
            <a:ext cx="12192000" cy="6893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DD4181A-9FBD-7A54-26C1-F18734E55278}"/>
              </a:ext>
            </a:extLst>
          </p:cNvPr>
          <p:cNvSpPr/>
          <p:nvPr userDrawn="1"/>
        </p:nvSpPr>
        <p:spPr>
          <a:xfrm>
            <a:off x="0" y="-3532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4" r:id="rId2"/>
    <p:sldLayoutId id="2147483703" r:id="rId3"/>
    <p:sldLayoutId id="2147483702" r:id="rId4"/>
    <p:sldLayoutId id="2147483701" r:id="rId5"/>
    <p:sldLayoutId id="214748369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6BCEA-09FF-75EE-8127-05E8A2DCF1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43347"/>
            <a:ext cx="12192000" cy="1712541"/>
          </a:xfrm>
        </p:spPr>
        <p:txBody>
          <a:bodyPr/>
          <a:lstStyle/>
          <a:p>
            <a:r>
              <a:rPr lang="en-US" dirty="0"/>
              <a:t>TOTAL SOLAR ECLIPSE TABLETOP EXERCISE IN A BOX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E4908-9457-2041-9A4F-55011A613F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394" y="4663840"/>
            <a:ext cx="11263210" cy="372426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[Indiana Department of Homeland Security]</a:t>
            </a:r>
          </a:p>
          <a:p>
            <a:r>
              <a:rPr lang="en-US" dirty="0"/>
              <a:t>IDHS District </a:t>
            </a:r>
            <a:r>
              <a:rPr lang="en-US" dirty="0">
                <a:highlight>
                  <a:srgbClr val="FFFF00"/>
                </a:highlight>
              </a:rPr>
              <a:t>[#]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CAC5A-9458-9424-5DFC-D9AC66D27C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4394" y="5448936"/>
            <a:ext cx="11263210" cy="306493"/>
          </a:xfrm>
        </p:spPr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[MONTH DAY]</a:t>
            </a:r>
            <a:r>
              <a:rPr lang="en-US" dirty="0"/>
              <a:t>, 2024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EB33BD-C424-0663-FACE-424A46A0AB79}"/>
              </a:ext>
            </a:extLst>
          </p:cNvPr>
          <p:cNvSpPr txBox="1">
            <a:spLocks/>
          </p:cNvSpPr>
          <p:nvPr/>
        </p:nvSpPr>
        <p:spPr>
          <a:xfrm>
            <a:off x="464394" y="6524330"/>
            <a:ext cx="11263210" cy="3064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For official use only</a:t>
            </a:r>
          </a:p>
        </p:txBody>
      </p:sp>
    </p:spTree>
    <p:extLst>
      <p:ext uri="{BB962C8B-B14F-4D97-AF65-F5344CB8AC3E}">
        <p14:creationId xmlns:p14="http://schemas.microsoft.com/office/powerpoint/2010/main" val="1401941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7A01D-E6BA-B4DA-201E-869FB6299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 &amp;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A9550-7EAE-445D-6858-9C7FE6AF428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Do you anticipate communication challenges in the days leading up to eclipse events?</a:t>
            </a: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If so, how will these challenges be mitigated?</a:t>
            </a: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Are there secondary or alternative means of communicating between emergency personnel?</a:t>
            </a: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Will there be challenges related to the interoperability of communications between agencies and disciplines?</a:t>
            </a: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What processes are in place to provide situational updates to emergency personnel and other critical stakeholders during the response to a multi-jurisdictional incident?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How does your agency/organization typically coordinate emergency preparedness and response efforts with other local, state and federal agencies/organizations?</a:t>
            </a:r>
            <a:endParaRPr lang="en-US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254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7B3AC-5409-39A8-9C7C-836BEDC0A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SAFETY &amp;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B0909-A9D9-14CF-EACE-0546A378820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special events, are food vendors periodically inspected to ensure compliance?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potential medical assistance needs from observers?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What, if any, procedures are in place for local police departments to request assistance from state police for traffic management and crowd control operations?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 local police departments request assistance from other local police in less affected regions?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you checked in with community mental health center(s) and mobile crisis availability?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3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27A9A-A5E0-32E3-FA8B-78128921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8420-45AD-89A7-F573-18F9AF9FB2B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event of heavy traffic on major roadways, what alternate routes are available to assist visitors in reaching their destinations?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mechanisms are in place to communicate detours?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 you ensure responders are able to access incident sites given traffic conditions?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would you coordinate across counties to alleviate traffic congestion for special events?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Discuss the major emergency routes in the areas of operations for the TSE event.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28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352A-C2DE-EBD6-B253-7AB09209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&amp;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21E23-7882-20FB-FC72-3627D0855EF5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have an updated and accurate list of resources available for potential deployment?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MOUs/MOAs does your organization/agency have in place that will not be as strained during the TSE event that could be called upon in case of emergency?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resources do you predict you will need to request from other counties/state agencies because your organization/agency does not have that resource?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have the ability to view and use the State Emergency Operations Center WebEOC resource catalog tool?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460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FC1E-E622-A7FE-A319-3A82C116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E55E5-1968-4875-C7A0-721B81869EF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 algn="just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plans are in place to provide shelter or mass evacuation for visitors in campsites or various eclipse venues in case of an emergency, and how would those be communicated?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mechanisms are in place to communicate with out-of-town visitors at various eclipse venues, including campsites, viewing sites and events?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6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are you monitoring and responding to social media activity?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spcBef>
                <a:spcPts val="6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attempt to dispel rumors and clarify information via social media? If so, how? Which ones?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just">
              <a:spcBef>
                <a:spcPts val="60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you share social media activity and information with your partners?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236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4210C-386C-A0CB-469D-6EE593596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VIEWING, LODGING &amp; LOCAL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7B5CB3-0AB3-FC89-2171-0626776BBC2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will you engage your community-based organizations to assist those within your community before, during and after the TSE event? 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efforts, if any, have been made between the EMA, local tourism office, chamber of commerce and other private entities on developing a list of event observation sites for government services to be aware of?</a:t>
            </a:r>
            <a:endParaRPr lang="en-US" sz="2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25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EAEAA-76D9-8A2A-0255-407032F7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HOTWASH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A8F84-99A9-6F28-248E-CDDCD02A85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your thoughts on today’s exercise?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377F8-1D1F-4EB4-1BA9-41346A7BA28D}"/>
              </a:ext>
            </a:extLst>
          </p:cNvPr>
          <p:cNvSpPr txBox="1">
            <a:spLocks/>
          </p:cNvSpPr>
          <p:nvPr/>
        </p:nvSpPr>
        <p:spPr>
          <a:xfrm>
            <a:off x="11249923" y="6519925"/>
            <a:ext cx="778051" cy="3064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FOUO</a:t>
            </a:r>
          </a:p>
        </p:txBody>
      </p:sp>
    </p:spTree>
    <p:extLst>
      <p:ext uri="{BB962C8B-B14F-4D97-AF65-F5344CB8AC3E}">
        <p14:creationId xmlns:p14="http://schemas.microsoft.com/office/powerpoint/2010/main" val="8212189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E087D-A7EC-C684-4E18-E5AC1C421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HOTWASH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86883-7B8B-63A4-2BB7-980F3B1E126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Currently, does your organization/agency have the capability and resources available to support this scenario?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gaps, if any, did you notice that need to be addressed before the TSE occurs? 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potential corrective actions you can take to address these gaps?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34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81A8441-67D4-E48C-5A8B-6878E200A6C9}"/>
              </a:ext>
            </a:extLst>
          </p:cNvPr>
          <p:cNvSpPr txBox="1">
            <a:spLocks/>
          </p:cNvSpPr>
          <p:nvPr/>
        </p:nvSpPr>
        <p:spPr>
          <a:xfrm>
            <a:off x="11249923" y="6519925"/>
            <a:ext cx="778051" cy="3064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FOUO</a:t>
            </a:r>
          </a:p>
        </p:txBody>
      </p:sp>
    </p:spTree>
    <p:extLst>
      <p:ext uri="{BB962C8B-B14F-4D97-AF65-F5344CB8AC3E}">
        <p14:creationId xmlns:p14="http://schemas.microsoft.com/office/powerpoint/2010/main" val="20824202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5F464-4547-ACA0-C352-5C48A56AA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FEEDBACK?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B5EB9-0CFD-0E01-110E-8EAEADB1FA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want to hear from you!</a:t>
            </a:r>
          </a:p>
          <a:p>
            <a:r>
              <a:rPr lang="en-US" dirty="0"/>
              <a:t>Email </a:t>
            </a:r>
            <a:r>
              <a:rPr lang="en-US" b="1" dirty="0"/>
              <a:t>exercise@dhs.in.gov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0E83B-5D38-5F59-527C-E033C5663A55}"/>
              </a:ext>
            </a:extLst>
          </p:cNvPr>
          <p:cNvSpPr txBox="1">
            <a:spLocks/>
          </p:cNvSpPr>
          <p:nvPr/>
        </p:nvSpPr>
        <p:spPr>
          <a:xfrm>
            <a:off x="11249923" y="6519925"/>
            <a:ext cx="778051" cy="30649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100" dirty="0">
                <a:solidFill>
                  <a:schemeClr val="accent3">
                    <a:lumMod val="75000"/>
                  </a:schemeClr>
                </a:solidFill>
              </a:rPr>
              <a:t>FOUO</a:t>
            </a:r>
          </a:p>
        </p:txBody>
      </p:sp>
    </p:spTree>
    <p:extLst>
      <p:ext uri="{BB962C8B-B14F-4D97-AF65-F5344CB8AC3E}">
        <p14:creationId xmlns:p14="http://schemas.microsoft.com/office/powerpoint/2010/main" val="153811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ADBAB-D407-46C5-71E6-25230774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588E6-7FEE-3E6A-C5C8-1AD428BA9D20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Duration: estimated 30 minutes – 1 hour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/>
              <a:t>Module 1 and Hotwash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After-Action Report (AAR)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Exercise documents can be requested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/>
              <a:t>Modify per each agency/organization’s needs</a:t>
            </a:r>
          </a:p>
        </p:txBody>
      </p:sp>
    </p:spTree>
    <p:extLst>
      <p:ext uri="{BB962C8B-B14F-4D97-AF65-F5344CB8AC3E}">
        <p14:creationId xmlns:p14="http://schemas.microsoft.com/office/powerpoint/2010/main" val="67591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9B3CA-0AEA-4766-5865-8A31036D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36A39-FCD8-E3D5-B220-E81C3FBDA1A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/>
              <a:t>Operational Coordination</a:t>
            </a:r>
          </a:p>
          <a:p>
            <a:r>
              <a:rPr lang="en-US" dirty="0"/>
              <a:t>Critical Transportation</a:t>
            </a:r>
          </a:p>
          <a:p>
            <a:r>
              <a:rPr lang="en-US" dirty="0"/>
              <a:t>Operational Communications</a:t>
            </a:r>
          </a:p>
          <a:p>
            <a:r>
              <a:rPr lang="en-US" dirty="0"/>
              <a:t>Intelligence and Information Sharing</a:t>
            </a:r>
          </a:p>
        </p:txBody>
      </p:sp>
    </p:spTree>
    <p:extLst>
      <p:ext uri="{BB962C8B-B14F-4D97-AF65-F5344CB8AC3E}">
        <p14:creationId xmlns:p14="http://schemas.microsoft.com/office/powerpoint/2010/main" val="2939330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47769-2E09-F683-999E-27FE4B9A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3338B-9168-39A4-0DCE-0C4D99A9FA8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00"/>
                </a:solidFill>
              </a:rPr>
              <a:t>Operational Coordination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1B1B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Players will discuss coordination efforts with key stakeholders (law enforcement, medical services, fire departments, government agencies, non-profit and private partners) to ensure that there is a unity of effort in understanding each agency’s/organization’s objectives for the event and available staged resources.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solidFill>
                <a:srgbClr val="1B1B1B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00"/>
                </a:solidFill>
              </a:rPr>
              <a:t>Critical Transportation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1B1B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Players will discuss the major emergency routes in the areas of operations for the TSE.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71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71D0B-C40B-C67D-E3DA-8983E3A19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014A7-FEF2-254C-E9AF-F8973063B406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00"/>
                </a:solidFill>
              </a:rPr>
              <a:t>Operational Communication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1B1B1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Players will discuss the establishment of interoperability between participating agencies during the TSE.</a:t>
            </a:r>
          </a:p>
          <a:p>
            <a:pPr marL="0" indent="0">
              <a:spcAft>
                <a:spcPts val="600"/>
              </a:spcAft>
              <a:buNone/>
            </a:pPr>
            <a:endParaRPr lang="en-US" sz="2400" dirty="0">
              <a:solidFill>
                <a:srgbClr val="1B1B1B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000000"/>
                </a:solidFill>
              </a:rPr>
              <a:t>Intelligence and Information Sharing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Discuss the procedures and systems used to share information during the TSE.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25024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2764C-F3CB-07D2-AF8F-9D1E12E2D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5CC8CC-8F65-2FC3-D99C-9260FD4FAD33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400" dirty="0"/>
              <a:t>Communications and Operations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Public Safety and Health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Transportation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Resources and Logistics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Education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Viewing, Lodging and Local Support</a:t>
            </a:r>
          </a:p>
        </p:txBody>
      </p:sp>
    </p:spTree>
    <p:extLst>
      <p:ext uri="{BB962C8B-B14F-4D97-AF65-F5344CB8AC3E}">
        <p14:creationId xmlns:p14="http://schemas.microsoft.com/office/powerpoint/2010/main" val="141856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39587-7AE5-C998-DBCE-6D8A1A791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DEEF6-D901-B346-180A-C21E49D8A93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Open, low-stress, no-fault environment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Provide a respectful, professional learning environment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Responses should be based on knowledge of YOUR county/organization’s current plans, policies and capabilities 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(i.e., only existing assets can be used), as well as insights derived from training.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6776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C7114-4FFC-A08E-09C4-8C97BF0A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E440A-57A3-7FF6-11DB-2924067E0224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b="1" dirty="0">
                <a:solidFill>
                  <a:srgbClr val="000000"/>
                </a:solidFill>
              </a:rPr>
              <a:t>Monday, April 8, 2024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b="1" dirty="0">
              <a:solidFill>
                <a:schemeClr val="accent3"/>
              </a:solidFill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Solar event attendance has reached peak levels across various Indiana counties. Hundreds of thousands of visitors have arrived to view the eclipse, congesting area roadways and taxing local supplies.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716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665E8-3541-A65E-B08C-8D595143E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43EA3-C846-0EBB-6772-E2BEC9C33A1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Congested roadways, extreme traffic, stress to local infrastructure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Strain on local and state resources due to the influx of visitors</a:t>
            </a:r>
          </a:p>
        </p:txBody>
      </p:sp>
    </p:spTree>
    <p:extLst>
      <p:ext uri="{BB962C8B-B14F-4D97-AF65-F5344CB8AC3E}">
        <p14:creationId xmlns:p14="http://schemas.microsoft.com/office/powerpoint/2010/main" val="2865192722"/>
      </p:ext>
    </p:extLst>
  </p:cSld>
  <p:clrMapOvr>
    <a:masterClrMapping/>
  </p:clrMapOvr>
</p:sld>
</file>

<file path=ppt/theme/theme1.xml><?xml version="1.0" encoding="utf-8"?>
<a:theme xmlns:a="http://schemas.openxmlformats.org/drawingml/2006/main" name="TSE Title Slides">
  <a:themeElements>
    <a:clrScheme name="IDHS (TSE)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AE852D"/>
      </a:accent1>
      <a:accent2>
        <a:srgbClr val="5F5F5F"/>
      </a:accent2>
      <a:accent3>
        <a:srgbClr val="A7A8A9"/>
      </a:accent3>
      <a:accent4>
        <a:srgbClr val="D8D8D8"/>
      </a:accent4>
      <a:accent5>
        <a:srgbClr val="5F5F5F"/>
      </a:accent5>
      <a:accent6>
        <a:srgbClr val="000000"/>
      </a:accent6>
      <a:hlink>
        <a:srgbClr val="7AA2D5"/>
      </a:hlink>
      <a:folHlink>
        <a:srgbClr val="7AA2D5"/>
      </a:folHlink>
    </a:clrScheme>
    <a:fontScheme name="ID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 algn="l">
          <a:defRPr sz="18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 - Total Solar Eclipse (Countdown Included)  -  Read-Only" id="{D54D9723-F6DA-4CA2-9987-E4E591291161}" vid="{F7B5FC2F-3E33-4003-8132-101405F3D224}"/>
    </a:ext>
  </a:extLst>
</a:theme>
</file>

<file path=ppt/theme/theme2.xml><?xml version="1.0" encoding="utf-8"?>
<a:theme xmlns:a="http://schemas.openxmlformats.org/drawingml/2006/main" name="TSE Section Heading Slides">
  <a:themeElements>
    <a:clrScheme name="IDHS (TSE)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AE852D"/>
      </a:accent1>
      <a:accent2>
        <a:srgbClr val="5F5F5F"/>
      </a:accent2>
      <a:accent3>
        <a:srgbClr val="A7A8A9"/>
      </a:accent3>
      <a:accent4>
        <a:srgbClr val="D8D8D8"/>
      </a:accent4>
      <a:accent5>
        <a:srgbClr val="5F5F5F"/>
      </a:accent5>
      <a:accent6>
        <a:srgbClr val="000000"/>
      </a:accent6>
      <a:hlink>
        <a:srgbClr val="7AA2D5"/>
      </a:hlink>
      <a:folHlink>
        <a:srgbClr val="7AA2D5"/>
      </a:folHlink>
    </a:clrScheme>
    <a:fontScheme name="ID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Total Solar Eclipse (Countdown Included)  -  Read-Only" id="{D54D9723-F6DA-4CA2-9987-E4E591291161}" vid="{D09682E6-D9F9-4FE6-85F4-8B3E3F040964}"/>
    </a:ext>
  </a:extLst>
</a:theme>
</file>

<file path=ppt/theme/theme3.xml><?xml version="1.0" encoding="utf-8"?>
<a:theme xmlns:a="http://schemas.openxmlformats.org/drawingml/2006/main" name="TSE Content Slides">
  <a:themeElements>
    <a:clrScheme name="IDHS (TSE)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AE852D"/>
      </a:accent1>
      <a:accent2>
        <a:srgbClr val="5F5F5F"/>
      </a:accent2>
      <a:accent3>
        <a:srgbClr val="A7A8A9"/>
      </a:accent3>
      <a:accent4>
        <a:srgbClr val="D8D8D8"/>
      </a:accent4>
      <a:accent5>
        <a:srgbClr val="5F5F5F"/>
      </a:accent5>
      <a:accent6>
        <a:srgbClr val="000000"/>
      </a:accent6>
      <a:hlink>
        <a:srgbClr val="7AA2D5"/>
      </a:hlink>
      <a:folHlink>
        <a:srgbClr val="7AA2D5"/>
      </a:folHlink>
    </a:clrScheme>
    <a:fontScheme name="ID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Total Solar Eclipse (Countdown Included)  -  Read-Only" id="{D54D9723-F6DA-4CA2-9987-E4E591291161}" vid="{CBF9F5D1-5F68-4A4D-895F-9BD441D55ACF}"/>
    </a:ext>
  </a:extLst>
</a:theme>
</file>

<file path=ppt/theme/theme4.xml><?xml version="1.0" encoding="utf-8"?>
<a:theme xmlns:a="http://schemas.openxmlformats.org/drawingml/2006/main" name="TSE Blank Slides">
  <a:themeElements>
    <a:clrScheme name="IDHS (TSE)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AE852D"/>
      </a:accent1>
      <a:accent2>
        <a:srgbClr val="5F5F5F"/>
      </a:accent2>
      <a:accent3>
        <a:srgbClr val="A7A8A9"/>
      </a:accent3>
      <a:accent4>
        <a:srgbClr val="D8D8D8"/>
      </a:accent4>
      <a:accent5>
        <a:srgbClr val="5F5F5F"/>
      </a:accent5>
      <a:accent6>
        <a:srgbClr val="000000"/>
      </a:accent6>
      <a:hlink>
        <a:srgbClr val="7AA2D5"/>
      </a:hlink>
      <a:folHlink>
        <a:srgbClr val="7AA2D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Total Solar Eclipse (Countdown Included)  -  Read-Only" id="{D54D9723-F6DA-4CA2-9987-E4E591291161}" vid="{7B1CE273-49B7-465B-9763-E17E9F2C7CDD}"/>
    </a:ext>
  </a:extLst>
</a:theme>
</file>

<file path=ppt/theme/theme5.xml><?xml version="1.0" encoding="utf-8"?>
<a:theme xmlns:a="http://schemas.openxmlformats.org/drawingml/2006/main" name="TSE Ending Slides">
  <a:themeElements>
    <a:clrScheme name="IDHS (TSE)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AE852D"/>
      </a:accent1>
      <a:accent2>
        <a:srgbClr val="5F5F5F"/>
      </a:accent2>
      <a:accent3>
        <a:srgbClr val="A7A8A9"/>
      </a:accent3>
      <a:accent4>
        <a:srgbClr val="D8D8D8"/>
      </a:accent4>
      <a:accent5>
        <a:srgbClr val="5F5F5F"/>
      </a:accent5>
      <a:accent6>
        <a:srgbClr val="000000"/>
      </a:accent6>
      <a:hlink>
        <a:srgbClr val="7AA2D5"/>
      </a:hlink>
      <a:folHlink>
        <a:srgbClr val="7AA2D5"/>
      </a:folHlink>
    </a:clrScheme>
    <a:fontScheme name="IDH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- Total Solar Eclipse (Countdown Included)  -  Read-Only" id="{D54D9723-F6DA-4CA2-9987-E4E591291161}" vid="{02CFE091-0A6B-41DA-8D30-B032E1D2A4A6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db5066c-6899-482b-9ea0-5145f9da9989" xsi:nil="true"/>
    <lcf76f155ced4ddcb4097134ff3c332f xmlns="c2984724-29a1-49ba-8aee-cd35c394a775">
      <Terms xmlns="http://schemas.microsoft.com/office/infopath/2007/PartnerControls"/>
    </lcf76f155ced4ddcb4097134ff3c332f>
    <_dlc_DocId xmlns="c7a55d30-779e-4693-90e0-63e72ad38380">TDTHCMKEAHUN-1406432730-133</_dlc_DocId>
    <_dlc_DocIdUrl xmlns="c7a55d30-779e-4693-90e0-63e72ad38380">
      <Url>https://ingov.sharepoint.com/sites/DHS/_layouts/15/DocIdRedir.aspx?ID=TDTHCMKEAHUN-1406432730-133</Url>
      <Description>TDTHCMKEAHUN-1406432730-133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6E3D9956364546BA762FDC64F56DA4" ma:contentTypeVersion="11" ma:contentTypeDescription="Create a new document." ma:contentTypeScope="" ma:versionID="16518266326f751f525fabdc9af6e351">
  <xsd:schema xmlns:xsd="http://www.w3.org/2001/XMLSchema" xmlns:xs="http://www.w3.org/2001/XMLSchema" xmlns:p="http://schemas.microsoft.com/office/2006/metadata/properties" xmlns:ns2="c7a55d30-779e-4693-90e0-63e72ad38380" xmlns:ns3="c2984724-29a1-49ba-8aee-cd35c394a775" xmlns:ns4="ddb5066c-6899-482b-9ea0-5145f9da9989" targetNamespace="http://schemas.microsoft.com/office/2006/metadata/properties" ma:root="true" ma:fieldsID="72ffc68150bfedaf6905647da2ab0bc4" ns2:_="" ns3:_="" ns4:_="">
    <xsd:import namespace="c7a55d30-779e-4693-90e0-63e72ad38380"/>
    <xsd:import namespace="c2984724-29a1-49ba-8aee-cd35c394a775"/>
    <xsd:import namespace="ddb5066c-6899-482b-9ea0-5145f9da998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4:TaxCatchAll" minOccurs="0"/>
                <xsd:element ref="ns3:MediaServiceDateTaken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55d30-779e-4693-90e0-63e72ad3838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84724-29a1-49ba-8aee-cd35c394a7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2675d46-00a0-495e-b90c-e7abf5d36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b5066c-6899-482b-9ea0-5145f9da9989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db05b3c-1238-40a1-9c47-179d623dc7cc}" ma:internalName="TaxCatchAll" ma:showField="CatchAllData" ma:web="c7a55d30-779e-4693-90e0-63e72ad383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5B2AE5-FE27-4415-A4CF-FA14DE8E2A3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102546B-CC68-44D3-B57E-8A826BBCCE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5C6B50-DD47-4BC8-BB90-45042CD7BA11}">
  <ds:schemaRefs>
    <ds:schemaRef ds:uri="ddb5066c-6899-482b-9ea0-5145f9da9989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c2984724-29a1-49ba-8aee-cd35c394a775"/>
    <ds:schemaRef ds:uri="http://purl.org/dc/dcmitype/"/>
    <ds:schemaRef ds:uri="http://schemas.microsoft.com/office/infopath/2007/PartnerControls"/>
    <ds:schemaRef ds:uri="c7a55d30-779e-4693-90e0-63e72ad38380"/>
  </ds:schemaRefs>
</ds:datastoreItem>
</file>

<file path=customXml/itemProps4.xml><?xml version="1.0" encoding="utf-8"?>
<ds:datastoreItem xmlns:ds="http://schemas.openxmlformats.org/officeDocument/2006/customXml" ds:itemID="{5134F3FE-1FF1-4AA1-A51B-651F116DD4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a55d30-779e-4693-90e0-63e72ad38380"/>
    <ds:schemaRef ds:uri="c2984724-29a1-49ba-8aee-cd35c394a775"/>
    <ds:schemaRef ds:uri="ddb5066c-6899-482b-9ea0-5145f9da99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- Total Solar Eclipse (Countdown Included)</Template>
  <TotalTime>118</TotalTime>
  <Words>920</Words>
  <Application>Microsoft Office PowerPoint</Application>
  <PresentationFormat>Widescreen</PresentationFormat>
  <Paragraphs>91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Symbol</vt:lpstr>
      <vt:lpstr>TSE Title Slides</vt:lpstr>
      <vt:lpstr>TSE Section Heading Slides</vt:lpstr>
      <vt:lpstr>TSE Content Slides</vt:lpstr>
      <vt:lpstr>TSE Blank Slides</vt:lpstr>
      <vt:lpstr>TSE Ending Slides</vt:lpstr>
      <vt:lpstr>TOTAL SOLAR ECLIPSE TABLETOP EXERCISE IN A BOX</vt:lpstr>
      <vt:lpstr>EXERCISE OVERVIEW</vt:lpstr>
      <vt:lpstr>CORE CAPABILITIES</vt:lpstr>
      <vt:lpstr>OBJECTIVES</vt:lpstr>
      <vt:lpstr>OBJECTIVES</vt:lpstr>
      <vt:lpstr>DISCUSSION TOPICS</vt:lpstr>
      <vt:lpstr>EXERCISE GUIDELINES</vt:lpstr>
      <vt:lpstr>SCENARIO</vt:lpstr>
      <vt:lpstr>KEY ISSUES</vt:lpstr>
      <vt:lpstr>COMMUNICATIONS &amp; OPERATIONS</vt:lpstr>
      <vt:lpstr>PUBLIC SAFETY &amp; HEALTH</vt:lpstr>
      <vt:lpstr>TRANSPORTATION</vt:lpstr>
      <vt:lpstr>RESOURCES &amp; LOGISTICS</vt:lpstr>
      <vt:lpstr>EDUCATIONS</vt:lpstr>
      <vt:lpstr>VIEWING, LODGING &amp; LOCAL SUPPORT</vt:lpstr>
      <vt:lpstr>HOTWASH</vt:lpstr>
      <vt:lpstr>HOTWASH DISCUSSION</vt:lpstr>
      <vt:lpstr>PowerPoint Presentation</vt:lpstr>
      <vt:lpstr>HAVE FEEDBACK?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TOTAL SOLAR ECLIPSE POWERPOINT TEMPLATE</dc:title>
  <dc:creator>Derrer, Elaina</dc:creator>
  <cp:lastModifiedBy>Bruning, Andru</cp:lastModifiedBy>
  <cp:revision>5</cp:revision>
  <dcterms:created xsi:type="dcterms:W3CDTF">2024-01-25T15:01:42Z</dcterms:created>
  <dcterms:modified xsi:type="dcterms:W3CDTF">2024-02-09T13:58:10Z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0x010100F66E3D9956364546BA762FDC64F56DA4</vt:lpwstr>
  </property>
  <property fmtid="{D5CDD505-2E9C-101B-9397-08002B2CF9AE}" pid="3" name="_dlc_DocIdItemGuid">
    <vt:lpwstr>b481f791-6912-4a27-814b-36c90728a72e</vt:lpwstr>
  </property>
  <property fmtid="{D5CDD505-2E9C-101B-9397-08002B2CF9AE}" pid="4" name="MediaServiceImageTags">
    <vt:lpwstr/>
  </property>
</Properties>
</file>