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3" r:id="rId5"/>
    <p:sldId id="291" r:id="rId6"/>
    <p:sldId id="292" r:id="rId7"/>
    <p:sldId id="293" r:id="rId8"/>
    <p:sldId id="297" r:id="rId9"/>
    <p:sldId id="261" r:id="rId10"/>
    <p:sldId id="266" r:id="rId11"/>
    <p:sldId id="269" r:id="rId12"/>
    <p:sldId id="275" r:id="rId13"/>
    <p:sldId id="274" r:id="rId14"/>
    <p:sldId id="273" r:id="rId15"/>
    <p:sldId id="272" r:id="rId16"/>
    <p:sldId id="271" r:id="rId17"/>
    <p:sldId id="281" r:id="rId18"/>
    <p:sldId id="298" r:id="rId19"/>
    <p:sldId id="299" r:id="rId20"/>
    <p:sldId id="277" r:id="rId21"/>
    <p:sldId id="276" r:id="rId22"/>
    <p:sldId id="268" r:id="rId23"/>
    <p:sldId id="286" r:id="rId24"/>
    <p:sldId id="267" r:id="rId25"/>
    <p:sldId id="285" r:id="rId26"/>
    <p:sldId id="283" r:id="rId27"/>
    <p:sldId id="287" r:id="rId28"/>
    <p:sldId id="290"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ussmeyer, Angela M" initials="NAM" lastIdx="1" clrIdx="0">
    <p:extLst>
      <p:ext uri="{19B8F6BF-5375-455C-9EA6-DF929625EA0E}">
        <p15:presenceInfo xmlns:p15="http://schemas.microsoft.com/office/powerpoint/2012/main" userId="S::ANussmeyer@iec.IN.gov::5a646ca7-df61-42b4-9ef6-f4b1d49aa9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1" d="100"/>
          <a:sy n="101" d="100"/>
        </p:scale>
        <p:origin x="99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C523F-BC9E-49FC-B7DE-55CBF11B60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F0A9CD-FCB8-4189-B54D-2601903CF9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AB50908-73AC-4425-8D46-3230613EDC46}"/>
              </a:ext>
            </a:extLst>
          </p:cNvPr>
          <p:cNvSpPr>
            <a:spLocks noGrp="1"/>
          </p:cNvSpPr>
          <p:nvPr>
            <p:ph type="dt" sz="half" idx="10"/>
          </p:nvPr>
        </p:nvSpPr>
        <p:spPr/>
        <p:txBody>
          <a:bodyPr/>
          <a:lstStyle/>
          <a:p>
            <a:fld id="{00755378-0656-4D2F-89D5-574BE44E6BAA}" type="datetimeFigureOut">
              <a:rPr lang="en-US" smtClean="0"/>
              <a:t>10/5/2021</a:t>
            </a:fld>
            <a:endParaRPr lang="en-US"/>
          </a:p>
        </p:txBody>
      </p:sp>
      <p:sp>
        <p:nvSpPr>
          <p:cNvPr id="5" name="Footer Placeholder 4">
            <a:extLst>
              <a:ext uri="{FF2B5EF4-FFF2-40B4-BE49-F238E27FC236}">
                <a16:creationId xmlns:a16="http://schemas.microsoft.com/office/drawing/2014/main" id="{1360F0F0-31AC-45DA-88CD-A4FC9F7DF4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2B773F-2AF1-4845-81B0-7E76B54B427D}"/>
              </a:ext>
            </a:extLst>
          </p:cNvPr>
          <p:cNvSpPr>
            <a:spLocks noGrp="1"/>
          </p:cNvSpPr>
          <p:nvPr>
            <p:ph type="sldNum" sz="quarter" idx="12"/>
          </p:nvPr>
        </p:nvSpPr>
        <p:spPr/>
        <p:txBody>
          <a:bodyPr/>
          <a:lstStyle/>
          <a:p>
            <a:fld id="{A8DFA1D5-2F02-45D7-9247-30F34FA7E56E}" type="slidenum">
              <a:rPr lang="en-US" smtClean="0"/>
              <a:t>‹#›</a:t>
            </a:fld>
            <a:endParaRPr lang="en-US"/>
          </a:p>
        </p:txBody>
      </p:sp>
    </p:spTree>
    <p:extLst>
      <p:ext uri="{BB962C8B-B14F-4D97-AF65-F5344CB8AC3E}">
        <p14:creationId xmlns:p14="http://schemas.microsoft.com/office/powerpoint/2010/main" val="593726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B692B-6205-4280-AFB1-9C3A229B061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D933EC1-40AA-4C6C-9810-15BF94D54D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3770CF-8EFD-4BB4-B9FD-B0D5958DC56E}"/>
              </a:ext>
            </a:extLst>
          </p:cNvPr>
          <p:cNvSpPr>
            <a:spLocks noGrp="1"/>
          </p:cNvSpPr>
          <p:nvPr>
            <p:ph type="dt" sz="half" idx="10"/>
          </p:nvPr>
        </p:nvSpPr>
        <p:spPr/>
        <p:txBody>
          <a:bodyPr/>
          <a:lstStyle/>
          <a:p>
            <a:fld id="{00755378-0656-4D2F-89D5-574BE44E6BAA}" type="datetimeFigureOut">
              <a:rPr lang="en-US" smtClean="0"/>
              <a:t>10/5/2021</a:t>
            </a:fld>
            <a:endParaRPr lang="en-US"/>
          </a:p>
        </p:txBody>
      </p:sp>
      <p:sp>
        <p:nvSpPr>
          <p:cNvPr id="5" name="Footer Placeholder 4">
            <a:extLst>
              <a:ext uri="{FF2B5EF4-FFF2-40B4-BE49-F238E27FC236}">
                <a16:creationId xmlns:a16="http://schemas.microsoft.com/office/drawing/2014/main" id="{4A7AA325-B483-458A-B58A-82E4163417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D30EFE-C2DB-4121-8ED4-791FF4ECE569}"/>
              </a:ext>
            </a:extLst>
          </p:cNvPr>
          <p:cNvSpPr>
            <a:spLocks noGrp="1"/>
          </p:cNvSpPr>
          <p:nvPr>
            <p:ph type="sldNum" sz="quarter" idx="12"/>
          </p:nvPr>
        </p:nvSpPr>
        <p:spPr/>
        <p:txBody>
          <a:bodyPr/>
          <a:lstStyle/>
          <a:p>
            <a:fld id="{A8DFA1D5-2F02-45D7-9247-30F34FA7E56E}" type="slidenum">
              <a:rPr lang="en-US" smtClean="0"/>
              <a:t>‹#›</a:t>
            </a:fld>
            <a:endParaRPr lang="en-US"/>
          </a:p>
        </p:txBody>
      </p:sp>
    </p:spTree>
    <p:extLst>
      <p:ext uri="{BB962C8B-B14F-4D97-AF65-F5344CB8AC3E}">
        <p14:creationId xmlns:p14="http://schemas.microsoft.com/office/powerpoint/2010/main" val="4080934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1FE7DBF-3B0C-4FD7-946D-40DC713B3AD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3500701-241B-4FDC-B61B-5D16928EF8E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B53B62-14B5-4FB7-9267-AD10CF0BAC72}"/>
              </a:ext>
            </a:extLst>
          </p:cNvPr>
          <p:cNvSpPr>
            <a:spLocks noGrp="1"/>
          </p:cNvSpPr>
          <p:nvPr>
            <p:ph type="dt" sz="half" idx="10"/>
          </p:nvPr>
        </p:nvSpPr>
        <p:spPr/>
        <p:txBody>
          <a:bodyPr/>
          <a:lstStyle/>
          <a:p>
            <a:fld id="{00755378-0656-4D2F-89D5-574BE44E6BAA}" type="datetimeFigureOut">
              <a:rPr lang="en-US" smtClean="0"/>
              <a:t>10/5/2021</a:t>
            </a:fld>
            <a:endParaRPr lang="en-US"/>
          </a:p>
        </p:txBody>
      </p:sp>
      <p:sp>
        <p:nvSpPr>
          <p:cNvPr id="5" name="Footer Placeholder 4">
            <a:extLst>
              <a:ext uri="{FF2B5EF4-FFF2-40B4-BE49-F238E27FC236}">
                <a16:creationId xmlns:a16="http://schemas.microsoft.com/office/drawing/2014/main" id="{BB30509D-4106-4388-AB3F-AB2251AC14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7A1D58-CF90-4F65-8129-92284679D033}"/>
              </a:ext>
            </a:extLst>
          </p:cNvPr>
          <p:cNvSpPr>
            <a:spLocks noGrp="1"/>
          </p:cNvSpPr>
          <p:nvPr>
            <p:ph type="sldNum" sz="quarter" idx="12"/>
          </p:nvPr>
        </p:nvSpPr>
        <p:spPr/>
        <p:txBody>
          <a:bodyPr/>
          <a:lstStyle/>
          <a:p>
            <a:fld id="{A8DFA1D5-2F02-45D7-9247-30F34FA7E56E}" type="slidenum">
              <a:rPr lang="en-US" smtClean="0"/>
              <a:t>‹#›</a:t>
            </a:fld>
            <a:endParaRPr lang="en-US"/>
          </a:p>
        </p:txBody>
      </p:sp>
    </p:spTree>
    <p:extLst>
      <p:ext uri="{BB962C8B-B14F-4D97-AF65-F5344CB8AC3E}">
        <p14:creationId xmlns:p14="http://schemas.microsoft.com/office/powerpoint/2010/main" val="3379982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69E2B-2EC1-4A4F-B90A-BC33DA358E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154425-25B9-495D-AF99-4AC136E004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8694DC-1F41-48B2-9698-4A986136F251}"/>
              </a:ext>
            </a:extLst>
          </p:cNvPr>
          <p:cNvSpPr>
            <a:spLocks noGrp="1"/>
          </p:cNvSpPr>
          <p:nvPr>
            <p:ph type="dt" sz="half" idx="10"/>
          </p:nvPr>
        </p:nvSpPr>
        <p:spPr/>
        <p:txBody>
          <a:bodyPr/>
          <a:lstStyle/>
          <a:p>
            <a:fld id="{00755378-0656-4D2F-89D5-574BE44E6BAA}" type="datetimeFigureOut">
              <a:rPr lang="en-US" smtClean="0"/>
              <a:t>10/5/2021</a:t>
            </a:fld>
            <a:endParaRPr lang="en-US"/>
          </a:p>
        </p:txBody>
      </p:sp>
      <p:sp>
        <p:nvSpPr>
          <p:cNvPr id="5" name="Footer Placeholder 4">
            <a:extLst>
              <a:ext uri="{FF2B5EF4-FFF2-40B4-BE49-F238E27FC236}">
                <a16:creationId xmlns:a16="http://schemas.microsoft.com/office/drawing/2014/main" id="{4C7ABE85-4218-4BD0-8867-84509C2B8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37C3E2-F28C-4357-8869-FAC7E0A4E0CF}"/>
              </a:ext>
            </a:extLst>
          </p:cNvPr>
          <p:cNvSpPr>
            <a:spLocks noGrp="1"/>
          </p:cNvSpPr>
          <p:nvPr>
            <p:ph type="sldNum" sz="quarter" idx="12"/>
          </p:nvPr>
        </p:nvSpPr>
        <p:spPr/>
        <p:txBody>
          <a:bodyPr/>
          <a:lstStyle/>
          <a:p>
            <a:fld id="{A8DFA1D5-2F02-45D7-9247-30F34FA7E56E}" type="slidenum">
              <a:rPr lang="en-US" smtClean="0"/>
              <a:t>‹#›</a:t>
            </a:fld>
            <a:endParaRPr lang="en-US"/>
          </a:p>
        </p:txBody>
      </p:sp>
    </p:spTree>
    <p:extLst>
      <p:ext uri="{BB962C8B-B14F-4D97-AF65-F5344CB8AC3E}">
        <p14:creationId xmlns:p14="http://schemas.microsoft.com/office/powerpoint/2010/main" val="3849473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9BA05-3749-47A7-A26D-C85E3A7F37B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9FC37F3-B8BF-45B7-BA4B-F4EB7BEBD5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B806A7-9A53-4C0E-AE96-2A6F8C6DBA79}"/>
              </a:ext>
            </a:extLst>
          </p:cNvPr>
          <p:cNvSpPr>
            <a:spLocks noGrp="1"/>
          </p:cNvSpPr>
          <p:nvPr>
            <p:ph type="dt" sz="half" idx="10"/>
          </p:nvPr>
        </p:nvSpPr>
        <p:spPr/>
        <p:txBody>
          <a:bodyPr/>
          <a:lstStyle/>
          <a:p>
            <a:fld id="{00755378-0656-4D2F-89D5-574BE44E6BAA}" type="datetimeFigureOut">
              <a:rPr lang="en-US" smtClean="0"/>
              <a:t>10/5/2021</a:t>
            </a:fld>
            <a:endParaRPr lang="en-US"/>
          </a:p>
        </p:txBody>
      </p:sp>
      <p:sp>
        <p:nvSpPr>
          <p:cNvPr id="5" name="Footer Placeholder 4">
            <a:extLst>
              <a:ext uri="{FF2B5EF4-FFF2-40B4-BE49-F238E27FC236}">
                <a16:creationId xmlns:a16="http://schemas.microsoft.com/office/drawing/2014/main" id="{09BAF690-14E2-45A4-9BEB-F44AC38DF7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4D9849-866C-4B95-9D71-8249CA35D9A6}"/>
              </a:ext>
            </a:extLst>
          </p:cNvPr>
          <p:cNvSpPr>
            <a:spLocks noGrp="1"/>
          </p:cNvSpPr>
          <p:nvPr>
            <p:ph type="sldNum" sz="quarter" idx="12"/>
          </p:nvPr>
        </p:nvSpPr>
        <p:spPr/>
        <p:txBody>
          <a:bodyPr/>
          <a:lstStyle/>
          <a:p>
            <a:fld id="{A8DFA1D5-2F02-45D7-9247-30F34FA7E56E}" type="slidenum">
              <a:rPr lang="en-US" smtClean="0"/>
              <a:t>‹#›</a:t>
            </a:fld>
            <a:endParaRPr lang="en-US"/>
          </a:p>
        </p:txBody>
      </p:sp>
    </p:spTree>
    <p:extLst>
      <p:ext uri="{BB962C8B-B14F-4D97-AF65-F5344CB8AC3E}">
        <p14:creationId xmlns:p14="http://schemas.microsoft.com/office/powerpoint/2010/main" val="775845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CAA0F-822B-42B3-B760-EC74DE1D49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F3AB2A-54D0-481B-8F08-F191836760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70280B-D86B-4B76-A240-9D881ECDDFB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5CFECB-01FE-446D-8146-267391611BB2}"/>
              </a:ext>
            </a:extLst>
          </p:cNvPr>
          <p:cNvSpPr>
            <a:spLocks noGrp="1"/>
          </p:cNvSpPr>
          <p:nvPr>
            <p:ph type="dt" sz="half" idx="10"/>
          </p:nvPr>
        </p:nvSpPr>
        <p:spPr/>
        <p:txBody>
          <a:bodyPr/>
          <a:lstStyle/>
          <a:p>
            <a:fld id="{00755378-0656-4D2F-89D5-574BE44E6BAA}" type="datetimeFigureOut">
              <a:rPr lang="en-US" smtClean="0"/>
              <a:t>10/5/2021</a:t>
            </a:fld>
            <a:endParaRPr lang="en-US"/>
          </a:p>
        </p:txBody>
      </p:sp>
      <p:sp>
        <p:nvSpPr>
          <p:cNvPr id="6" name="Footer Placeholder 5">
            <a:extLst>
              <a:ext uri="{FF2B5EF4-FFF2-40B4-BE49-F238E27FC236}">
                <a16:creationId xmlns:a16="http://schemas.microsoft.com/office/drawing/2014/main" id="{92FC585E-8BC4-409D-939B-ECA864F401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D36796-7A1E-4DDC-8795-C37A12C211A2}"/>
              </a:ext>
            </a:extLst>
          </p:cNvPr>
          <p:cNvSpPr>
            <a:spLocks noGrp="1"/>
          </p:cNvSpPr>
          <p:nvPr>
            <p:ph type="sldNum" sz="quarter" idx="12"/>
          </p:nvPr>
        </p:nvSpPr>
        <p:spPr/>
        <p:txBody>
          <a:bodyPr/>
          <a:lstStyle/>
          <a:p>
            <a:fld id="{A8DFA1D5-2F02-45D7-9247-30F34FA7E56E}" type="slidenum">
              <a:rPr lang="en-US" smtClean="0"/>
              <a:t>‹#›</a:t>
            </a:fld>
            <a:endParaRPr lang="en-US"/>
          </a:p>
        </p:txBody>
      </p:sp>
    </p:spTree>
    <p:extLst>
      <p:ext uri="{BB962C8B-B14F-4D97-AF65-F5344CB8AC3E}">
        <p14:creationId xmlns:p14="http://schemas.microsoft.com/office/powerpoint/2010/main" val="2954091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766FB-BDD8-40BF-8FC5-288E3EA64FA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3508E48-2233-4F2B-B42B-DC9A9E82DF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4EDCD7E-293D-44BE-ADC8-8118D8E14A0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0AF442E-867B-4A18-91F8-68140F45D2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BED318-D90B-487B-8AF0-DA791FA7F62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288356-8D1F-4FA4-B87F-2B30C0B049A1}"/>
              </a:ext>
            </a:extLst>
          </p:cNvPr>
          <p:cNvSpPr>
            <a:spLocks noGrp="1"/>
          </p:cNvSpPr>
          <p:nvPr>
            <p:ph type="dt" sz="half" idx="10"/>
          </p:nvPr>
        </p:nvSpPr>
        <p:spPr/>
        <p:txBody>
          <a:bodyPr/>
          <a:lstStyle/>
          <a:p>
            <a:fld id="{00755378-0656-4D2F-89D5-574BE44E6BAA}" type="datetimeFigureOut">
              <a:rPr lang="en-US" smtClean="0"/>
              <a:t>10/5/2021</a:t>
            </a:fld>
            <a:endParaRPr lang="en-US"/>
          </a:p>
        </p:txBody>
      </p:sp>
      <p:sp>
        <p:nvSpPr>
          <p:cNvPr id="8" name="Footer Placeholder 7">
            <a:extLst>
              <a:ext uri="{FF2B5EF4-FFF2-40B4-BE49-F238E27FC236}">
                <a16:creationId xmlns:a16="http://schemas.microsoft.com/office/drawing/2014/main" id="{4DC77101-E048-4346-9111-E5B43589A03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8B0A593-20A3-4985-9B70-9DF71B43815E}"/>
              </a:ext>
            </a:extLst>
          </p:cNvPr>
          <p:cNvSpPr>
            <a:spLocks noGrp="1"/>
          </p:cNvSpPr>
          <p:nvPr>
            <p:ph type="sldNum" sz="quarter" idx="12"/>
          </p:nvPr>
        </p:nvSpPr>
        <p:spPr/>
        <p:txBody>
          <a:bodyPr/>
          <a:lstStyle/>
          <a:p>
            <a:fld id="{A8DFA1D5-2F02-45D7-9247-30F34FA7E56E}" type="slidenum">
              <a:rPr lang="en-US" smtClean="0"/>
              <a:t>‹#›</a:t>
            </a:fld>
            <a:endParaRPr lang="en-US"/>
          </a:p>
        </p:txBody>
      </p:sp>
    </p:spTree>
    <p:extLst>
      <p:ext uri="{BB962C8B-B14F-4D97-AF65-F5344CB8AC3E}">
        <p14:creationId xmlns:p14="http://schemas.microsoft.com/office/powerpoint/2010/main" val="32247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BD809-ED56-4B78-AF19-65EF6C230D1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1FDAD2D-11E8-4066-9C91-0C9558D23B47}"/>
              </a:ext>
            </a:extLst>
          </p:cNvPr>
          <p:cNvSpPr>
            <a:spLocks noGrp="1"/>
          </p:cNvSpPr>
          <p:nvPr>
            <p:ph type="dt" sz="half" idx="10"/>
          </p:nvPr>
        </p:nvSpPr>
        <p:spPr/>
        <p:txBody>
          <a:bodyPr/>
          <a:lstStyle/>
          <a:p>
            <a:fld id="{00755378-0656-4D2F-89D5-574BE44E6BAA}" type="datetimeFigureOut">
              <a:rPr lang="en-US" smtClean="0"/>
              <a:t>10/5/2021</a:t>
            </a:fld>
            <a:endParaRPr lang="en-US"/>
          </a:p>
        </p:txBody>
      </p:sp>
      <p:sp>
        <p:nvSpPr>
          <p:cNvPr id="4" name="Footer Placeholder 3">
            <a:extLst>
              <a:ext uri="{FF2B5EF4-FFF2-40B4-BE49-F238E27FC236}">
                <a16:creationId xmlns:a16="http://schemas.microsoft.com/office/drawing/2014/main" id="{F39CB721-4046-4EE8-8F61-F00010A2A63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2F249EB-32A6-4807-A267-4E17D13BAB99}"/>
              </a:ext>
            </a:extLst>
          </p:cNvPr>
          <p:cNvSpPr>
            <a:spLocks noGrp="1"/>
          </p:cNvSpPr>
          <p:nvPr>
            <p:ph type="sldNum" sz="quarter" idx="12"/>
          </p:nvPr>
        </p:nvSpPr>
        <p:spPr/>
        <p:txBody>
          <a:bodyPr/>
          <a:lstStyle/>
          <a:p>
            <a:fld id="{A8DFA1D5-2F02-45D7-9247-30F34FA7E56E}" type="slidenum">
              <a:rPr lang="en-US" smtClean="0"/>
              <a:t>‹#›</a:t>
            </a:fld>
            <a:endParaRPr lang="en-US"/>
          </a:p>
        </p:txBody>
      </p:sp>
    </p:spTree>
    <p:extLst>
      <p:ext uri="{BB962C8B-B14F-4D97-AF65-F5344CB8AC3E}">
        <p14:creationId xmlns:p14="http://schemas.microsoft.com/office/powerpoint/2010/main" val="2529941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C1DE36-6CB1-41FD-A355-040C6BEAC1D9}"/>
              </a:ext>
            </a:extLst>
          </p:cNvPr>
          <p:cNvSpPr>
            <a:spLocks noGrp="1"/>
          </p:cNvSpPr>
          <p:nvPr>
            <p:ph type="dt" sz="half" idx="10"/>
          </p:nvPr>
        </p:nvSpPr>
        <p:spPr/>
        <p:txBody>
          <a:bodyPr/>
          <a:lstStyle/>
          <a:p>
            <a:fld id="{00755378-0656-4D2F-89D5-574BE44E6BAA}" type="datetimeFigureOut">
              <a:rPr lang="en-US" smtClean="0"/>
              <a:t>10/5/2021</a:t>
            </a:fld>
            <a:endParaRPr lang="en-US"/>
          </a:p>
        </p:txBody>
      </p:sp>
      <p:sp>
        <p:nvSpPr>
          <p:cNvPr id="3" name="Footer Placeholder 2">
            <a:extLst>
              <a:ext uri="{FF2B5EF4-FFF2-40B4-BE49-F238E27FC236}">
                <a16:creationId xmlns:a16="http://schemas.microsoft.com/office/drawing/2014/main" id="{607C8619-13AE-4201-AF01-8CB0C0B707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E1E35E-1C16-4D1F-BCB5-98390454BCAA}"/>
              </a:ext>
            </a:extLst>
          </p:cNvPr>
          <p:cNvSpPr>
            <a:spLocks noGrp="1"/>
          </p:cNvSpPr>
          <p:nvPr>
            <p:ph type="sldNum" sz="quarter" idx="12"/>
          </p:nvPr>
        </p:nvSpPr>
        <p:spPr/>
        <p:txBody>
          <a:bodyPr/>
          <a:lstStyle/>
          <a:p>
            <a:fld id="{A8DFA1D5-2F02-45D7-9247-30F34FA7E56E}" type="slidenum">
              <a:rPr lang="en-US" smtClean="0"/>
              <a:t>‹#›</a:t>
            </a:fld>
            <a:endParaRPr lang="en-US"/>
          </a:p>
        </p:txBody>
      </p:sp>
    </p:spTree>
    <p:extLst>
      <p:ext uri="{BB962C8B-B14F-4D97-AF65-F5344CB8AC3E}">
        <p14:creationId xmlns:p14="http://schemas.microsoft.com/office/powerpoint/2010/main" val="90366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608E3-672B-47A9-B352-A75A726D52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6102780-E6B4-48F5-A81A-1C16CE53EA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2374CCA-A1C9-49E9-8562-DB47D876C7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8FC2DF-4EE3-409A-9B9B-E9FA0DB44749}"/>
              </a:ext>
            </a:extLst>
          </p:cNvPr>
          <p:cNvSpPr>
            <a:spLocks noGrp="1"/>
          </p:cNvSpPr>
          <p:nvPr>
            <p:ph type="dt" sz="half" idx="10"/>
          </p:nvPr>
        </p:nvSpPr>
        <p:spPr/>
        <p:txBody>
          <a:bodyPr/>
          <a:lstStyle/>
          <a:p>
            <a:fld id="{00755378-0656-4D2F-89D5-574BE44E6BAA}" type="datetimeFigureOut">
              <a:rPr lang="en-US" smtClean="0"/>
              <a:t>10/5/2021</a:t>
            </a:fld>
            <a:endParaRPr lang="en-US"/>
          </a:p>
        </p:txBody>
      </p:sp>
      <p:sp>
        <p:nvSpPr>
          <p:cNvPr id="6" name="Footer Placeholder 5">
            <a:extLst>
              <a:ext uri="{FF2B5EF4-FFF2-40B4-BE49-F238E27FC236}">
                <a16:creationId xmlns:a16="http://schemas.microsoft.com/office/drawing/2014/main" id="{90CABF4F-6735-4701-9703-D0D10C73A6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798F04-4286-42F4-9B12-AFE578585540}"/>
              </a:ext>
            </a:extLst>
          </p:cNvPr>
          <p:cNvSpPr>
            <a:spLocks noGrp="1"/>
          </p:cNvSpPr>
          <p:nvPr>
            <p:ph type="sldNum" sz="quarter" idx="12"/>
          </p:nvPr>
        </p:nvSpPr>
        <p:spPr/>
        <p:txBody>
          <a:bodyPr/>
          <a:lstStyle/>
          <a:p>
            <a:fld id="{A8DFA1D5-2F02-45D7-9247-30F34FA7E56E}" type="slidenum">
              <a:rPr lang="en-US" smtClean="0"/>
              <a:t>‹#›</a:t>
            </a:fld>
            <a:endParaRPr lang="en-US"/>
          </a:p>
        </p:txBody>
      </p:sp>
    </p:spTree>
    <p:extLst>
      <p:ext uri="{BB962C8B-B14F-4D97-AF65-F5344CB8AC3E}">
        <p14:creationId xmlns:p14="http://schemas.microsoft.com/office/powerpoint/2010/main" val="3711104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75009-EAB2-4F13-BBC1-C894B72344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140FA9-A165-482C-A48F-88E5A6137A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A2DF616-F417-4D37-8BA0-A6EC8417AB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C6713A-8378-4DBF-B25F-2C761C81B6EB}"/>
              </a:ext>
            </a:extLst>
          </p:cNvPr>
          <p:cNvSpPr>
            <a:spLocks noGrp="1"/>
          </p:cNvSpPr>
          <p:nvPr>
            <p:ph type="dt" sz="half" idx="10"/>
          </p:nvPr>
        </p:nvSpPr>
        <p:spPr/>
        <p:txBody>
          <a:bodyPr/>
          <a:lstStyle/>
          <a:p>
            <a:fld id="{00755378-0656-4D2F-89D5-574BE44E6BAA}" type="datetimeFigureOut">
              <a:rPr lang="en-US" smtClean="0"/>
              <a:t>10/5/2021</a:t>
            </a:fld>
            <a:endParaRPr lang="en-US"/>
          </a:p>
        </p:txBody>
      </p:sp>
      <p:sp>
        <p:nvSpPr>
          <p:cNvPr id="6" name="Footer Placeholder 5">
            <a:extLst>
              <a:ext uri="{FF2B5EF4-FFF2-40B4-BE49-F238E27FC236}">
                <a16:creationId xmlns:a16="http://schemas.microsoft.com/office/drawing/2014/main" id="{D93D9B62-425A-4A23-BBE8-3C283BAA0D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3B4F99-D972-49B8-97BC-40E4E22C4701}"/>
              </a:ext>
            </a:extLst>
          </p:cNvPr>
          <p:cNvSpPr>
            <a:spLocks noGrp="1"/>
          </p:cNvSpPr>
          <p:nvPr>
            <p:ph type="sldNum" sz="quarter" idx="12"/>
          </p:nvPr>
        </p:nvSpPr>
        <p:spPr/>
        <p:txBody>
          <a:bodyPr/>
          <a:lstStyle/>
          <a:p>
            <a:fld id="{A8DFA1D5-2F02-45D7-9247-30F34FA7E56E}" type="slidenum">
              <a:rPr lang="en-US" smtClean="0"/>
              <a:t>‹#›</a:t>
            </a:fld>
            <a:endParaRPr lang="en-US"/>
          </a:p>
        </p:txBody>
      </p:sp>
    </p:spTree>
    <p:extLst>
      <p:ext uri="{BB962C8B-B14F-4D97-AF65-F5344CB8AC3E}">
        <p14:creationId xmlns:p14="http://schemas.microsoft.com/office/powerpoint/2010/main" val="3801219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149B98-A38A-4E7A-AF8E-6992A942EA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52D1D84-24A3-421E-8598-39D89FB355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C7E782-DECD-41B5-AE29-E3862A1D36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755378-0656-4D2F-89D5-574BE44E6BAA}" type="datetimeFigureOut">
              <a:rPr lang="en-US" smtClean="0"/>
              <a:t>10/5/2021</a:t>
            </a:fld>
            <a:endParaRPr lang="en-US"/>
          </a:p>
        </p:txBody>
      </p:sp>
      <p:sp>
        <p:nvSpPr>
          <p:cNvPr id="5" name="Footer Placeholder 4">
            <a:extLst>
              <a:ext uri="{FF2B5EF4-FFF2-40B4-BE49-F238E27FC236}">
                <a16:creationId xmlns:a16="http://schemas.microsoft.com/office/drawing/2014/main" id="{65490434-95D9-4D8C-81ED-88FFF76D5E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DC7F3-6CA2-473C-A7F5-32A4DD7F61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DFA1D5-2F02-45D7-9247-30F34FA7E56E}" type="slidenum">
              <a:rPr lang="en-US" smtClean="0"/>
              <a:t>‹#›</a:t>
            </a:fld>
            <a:endParaRPr lang="en-US"/>
          </a:p>
        </p:txBody>
      </p:sp>
    </p:spTree>
    <p:extLst>
      <p:ext uri="{BB962C8B-B14F-4D97-AF65-F5344CB8AC3E}">
        <p14:creationId xmlns:p14="http://schemas.microsoft.com/office/powerpoint/2010/main" val="284320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t="3248" b="9543"/>
          <a:stretch/>
        </p:blipFill>
        <p:spPr>
          <a:xfrm>
            <a:off x="20" y="10"/>
            <a:ext cx="12191980" cy="6857990"/>
          </a:xfrm>
          <a:prstGeom prst="rect">
            <a:avLst/>
          </a:prstGeom>
        </p:spPr>
      </p:pic>
      <p:sp>
        <p:nvSpPr>
          <p:cNvPr id="35" name="Freeform: Shape 34">
            <a:extLst>
              <a:ext uri="{FF2B5EF4-FFF2-40B4-BE49-F238E27FC236}">
                <a16:creationId xmlns:a16="http://schemas.microsoft.com/office/drawing/2014/main" id="{6B3BAD04-E614-4C16-8360-019FCF0045A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23809"/>
            <a:ext cx="11016943" cy="2262375"/>
          </a:xfrm>
          <a:custGeom>
            <a:avLst/>
            <a:gdLst>
              <a:gd name="connsiteX0" fmla="*/ 0 w 11016943"/>
              <a:gd name="connsiteY0" fmla="*/ 0 h 2262375"/>
              <a:gd name="connsiteX1" fmla="*/ 9969166 w 11016943"/>
              <a:gd name="connsiteY1" fmla="*/ 0 h 2262375"/>
              <a:gd name="connsiteX2" fmla="*/ 11016943 w 11016943"/>
              <a:gd name="connsiteY2" fmla="*/ 2262375 h 2262375"/>
              <a:gd name="connsiteX3" fmla="*/ 4942050 w 11016943"/>
              <a:gd name="connsiteY3" fmla="*/ 2262375 h 2262375"/>
              <a:gd name="connsiteX4" fmla="*/ 4582160 w 11016943"/>
              <a:gd name="connsiteY4" fmla="*/ 2262375 h 2262375"/>
              <a:gd name="connsiteX5" fmla="*/ 0 w 11016943"/>
              <a:gd name="connsiteY5" fmla="*/ 2262375 h 2262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016943" h="2262375">
                <a:moveTo>
                  <a:pt x="0" y="0"/>
                </a:moveTo>
                <a:lnTo>
                  <a:pt x="9969166" y="0"/>
                </a:lnTo>
                <a:lnTo>
                  <a:pt x="11016943" y="2262375"/>
                </a:lnTo>
                <a:lnTo>
                  <a:pt x="4942050" y="2262375"/>
                </a:lnTo>
                <a:lnTo>
                  <a:pt x="4582160" y="2262375"/>
                </a:lnTo>
                <a:lnTo>
                  <a:pt x="0" y="2262375"/>
                </a:lnTo>
                <a:close/>
              </a:path>
            </a:pathLst>
          </a:custGeom>
          <a:solidFill>
            <a:schemeClr val="tx1">
              <a:lumMod val="85000"/>
              <a:lumOff val="15000"/>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B63CF35-805D-4C0C-AA72-BC7FAFCF3C89}"/>
              </a:ext>
            </a:extLst>
          </p:cNvPr>
          <p:cNvSpPr>
            <a:spLocks noGrp="1"/>
          </p:cNvSpPr>
          <p:nvPr>
            <p:ph type="ctrTitle"/>
          </p:nvPr>
        </p:nvSpPr>
        <p:spPr>
          <a:xfrm>
            <a:off x="0" y="3936830"/>
            <a:ext cx="11625942" cy="2921169"/>
          </a:xfrm>
        </p:spPr>
        <p:txBody>
          <a:bodyPr>
            <a:normAutofit/>
          </a:bodyPr>
          <a:lstStyle/>
          <a:p>
            <a:pPr algn="l"/>
            <a:r>
              <a:rPr lang="en-US" dirty="0">
                <a:solidFill>
                  <a:srgbClr val="FFFFFF"/>
                </a:solidFill>
              </a:rPr>
              <a:t>2021 Redistricting  </a:t>
            </a:r>
            <a:br>
              <a:rPr lang="en-US" dirty="0">
                <a:solidFill>
                  <a:srgbClr val="FFFFFF"/>
                </a:solidFill>
              </a:rPr>
            </a:br>
            <a:r>
              <a:rPr lang="en-US" dirty="0">
                <a:solidFill>
                  <a:srgbClr val="FFFFFF"/>
                </a:solidFill>
              </a:rPr>
              <a:t>and Reprecincting </a:t>
            </a:r>
            <a:r>
              <a:rPr lang="en-US" sz="4400" dirty="0">
                <a:solidFill>
                  <a:srgbClr val="FFFFFF"/>
                </a:solidFill>
              </a:rPr>
              <a:t/>
            </a:r>
            <a:br>
              <a:rPr lang="en-US" sz="4400" dirty="0">
                <a:solidFill>
                  <a:srgbClr val="FFFFFF"/>
                </a:solidFill>
              </a:rPr>
            </a:br>
            <a:r>
              <a:rPr lang="en-US" sz="3600" dirty="0">
                <a:solidFill>
                  <a:srgbClr val="FFFFFF"/>
                </a:solidFill>
              </a:rPr>
              <a:t>Brad King &amp; Angie Nussmeyer, IED Co-Directors</a:t>
            </a:r>
            <a:r>
              <a:rPr lang="en-US" sz="4400" dirty="0">
                <a:solidFill>
                  <a:srgbClr val="FFFFFF"/>
                </a:solidFill>
              </a:rPr>
              <a:t/>
            </a:r>
            <a:br>
              <a:rPr lang="en-US" sz="4400" dirty="0">
                <a:solidFill>
                  <a:srgbClr val="FFFFFF"/>
                </a:solidFill>
              </a:rPr>
            </a:br>
            <a:endParaRPr lang="en-US" sz="4400" dirty="0">
              <a:solidFill>
                <a:srgbClr val="FFFFFF"/>
              </a:solidFill>
            </a:endParaRPr>
          </a:p>
        </p:txBody>
      </p:sp>
      <p:sp>
        <p:nvSpPr>
          <p:cNvPr id="8" name="TextBox 7">
            <a:extLst>
              <a:ext uri="{FF2B5EF4-FFF2-40B4-BE49-F238E27FC236}">
                <a16:creationId xmlns:a16="http://schemas.microsoft.com/office/drawing/2014/main" id="{21A16910-ADB7-4DFA-B0B8-6DB170A4A065}"/>
              </a:ext>
            </a:extLst>
          </p:cNvPr>
          <p:cNvSpPr txBox="1"/>
          <p:nvPr/>
        </p:nvSpPr>
        <p:spPr>
          <a:xfrm>
            <a:off x="261258" y="162573"/>
            <a:ext cx="8338457" cy="2554545"/>
          </a:xfrm>
          <a:prstGeom prst="rect">
            <a:avLst/>
          </a:prstGeom>
          <a:noFill/>
        </p:spPr>
        <p:txBody>
          <a:bodyPr wrap="square" rtlCol="0">
            <a:spAutoFit/>
          </a:bodyPr>
          <a:lstStyle/>
          <a:p>
            <a:r>
              <a:rPr lang="en-US" sz="8000" b="1" dirty="0"/>
              <a:t>Association of Indiana Counties</a:t>
            </a:r>
          </a:p>
        </p:txBody>
      </p:sp>
      <p:sp>
        <p:nvSpPr>
          <p:cNvPr id="10" name="TextBox 9">
            <a:extLst>
              <a:ext uri="{FF2B5EF4-FFF2-40B4-BE49-F238E27FC236}">
                <a16:creationId xmlns:a16="http://schemas.microsoft.com/office/drawing/2014/main" id="{F8AAC323-4020-4BC1-B8A7-64A6E244CB6D}"/>
              </a:ext>
            </a:extLst>
          </p:cNvPr>
          <p:cNvSpPr txBox="1"/>
          <p:nvPr/>
        </p:nvSpPr>
        <p:spPr>
          <a:xfrm>
            <a:off x="7791450" y="6209874"/>
            <a:ext cx="5445577" cy="707886"/>
          </a:xfrm>
          <a:prstGeom prst="rect">
            <a:avLst/>
          </a:prstGeom>
          <a:noFill/>
        </p:spPr>
        <p:txBody>
          <a:bodyPr wrap="square" rtlCol="0">
            <a:spAutoFit/>
          </a:bodyPr>
          <a:lstStyle/>
          <a:p>
            <a:r>
              <a:rPr lang="en-US" sz="4000" b="1"/>
              <a:t>September 22, </a:t>
            </a:r>
            <a:r>
              <a:rPr lang="en-US" sz="4000" b="1" dirty="0"/>
              <a:t>2021</a:t>
            </a:r>
          </a:p>
        </p:txBody>
      </p:sp>
    </p:spTree>
    <p:extLst>
      <p:ext uri="{BB962C8B-B14F-4D97-AF65-F5344CB8AC3E}">
        <p14:creationId xmlns:p14="http://schemas.microsoft.com/office/powerpoint/2010/main" val="2858093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5BBF73EB-0D9A-43D7-B627-CAF65AA8C5C0}"/>
              </a:ext>
            </a:extLst>
          </p:cNvPr>
          <p:cNvSpPr txBox="1"/>
          <p:nvPr/>
        </p:nvSpPr>
        <p:spPr>
          <a:xfrm>
            <a:off x="351720" y="1179461"/>
            <a:ext cx="10460240" cy="4154984"/>
          </a:xfrm>
          <a:prstGeom prst="rect">
            <a:avLst/>
          </a:prstGeom>
          <a:noFill/>
        </p:spPr>
        <p:txBody>
          <a:bodyPr wrap="square">
            <a:spAutoFit/>
          </a:bodyPr>
          <a:lstStyle/>
          <a:p>
            <a:pPr marL="342900" indent="-342900">
              <a:buClr>
                <a:schemeClr val="tx2"/>
              </a:buClr>
              <a:buSzPct val="100000"/>
              <a:buFont typeface="Arial" panose="020B0604020202020204" pitchFamily="34" charset="0"/>
              <a:buChar char="•"/>
            </a:pPr>
            <a:r>
              <a:rPr lang="en-US" altLang="en-US" sz="2400" dirty="0"/>
              <a:t>If congressional district or state legislative districts split some current precincts in your counties, new precincts will have to be established since no precinct may cross a congressional or state legislative district line.</a:t>
            </a:r>
          </a:p>
          <a:p>
            <a:pPr marL="342900" indent="-342900">
              <a:buClr>
                <a:schemeClr val="tx2"/>
              </a:buClr>
              <a:buSzPct val="100000"/>
              <a:buFont typeface="Arial" panose="020B0604020202020204" pitchFamily="34" charset="0"/>
              <a:buChar char="•"/>
            </a:pPr>
            <a:r>
              <a:rPr lang="en-US" altLang="en-US" sz="2400" dirty="0"/>
              <a:t>Even in counties with no split precincts, some or all voter registration records in the county will have to be altered to reflect voter’s assignment to new election districts. This must be done by January 5, 2022 -  First date for candidate filing. </a:t>
            </a:r>
          </a:p>
          <a:p>
            <a:pPr marL="342900" indent="-342900">
              <a:buClr>
                <a:schemeClr val="tx2"/>
              </a:buClr>
              <a:buSzPct val="100000"/>
              <a:buFont typeface="Arial" panose="020B0604020202020204" pitchFamily="34" charset="0"/>
              <a:buChar char="•"/>
            </a:pPr>
            <a:r>
              <a:rPr lang="en-US" altLang="en-US" sz="2400" dirty="0"/>
              <a:t>Other county district changes (such as county commissioner and county council redistricting) may also require changes in precincts and voter records.</a:t>
            </a:r>
          </a:p>
          <a:p>
            <a:pPr marL="342900" indent="-342900">
              <a:buClr>
                <a:schemeClr val="tx2"/>
              </a:buClr>
              <a:buSzPct val="100000"/>
              <a:buFont typeface="Arial" panose="020B0604020202020204" pitchFamily="34" charset="0"/>
              <a:buChar char="•"/>
            </a:pPr>
            <a:r>
              <a:rPr lang="en-US" altLang="en-US" sz="2400" dirty="0"/>
              <a:t>Redistricting will require county election officials to work with Election Division and Secretary of State to make certain both boundaries and registration records are accurate. </a:t>
            </a:r>
          </a:p>
        </p:txBody>
      </p:sp>
      <p:sp>
        <p:nvSpPr>
          <p:cNvPr id="10" name="Title 1">
            <a:extLst>
              <a:ext uri="{FF2B5EF4-FFF2-40B4-BE49-F238E27FC236}">
                <a16:creationId xmlns:a16="http://schemas.microsoft.com/office/drawing/2014/main" id="{A166BF53-8D97-418A-83EE-9C11A92C56A2}"/>
              </a:ext>
            </a:extLst>
          </p:cNvPr>
          <p:cNvSpPr txBox="1">
            <a:spLocks noChangeArrowheads="1"/>
          </p:cNvSpPr>
          <p:nvPr/>
        </p:nvSpPr>
        <p:spPr>
          <a:xfrm>
            <a:off x="1185117" y="188861"/>
            <a:ext cx="8983717" cy="9906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en-US" sz="4800" dirty="0">
                <a:latin typeface="+mn-lt"/>
              </a:rPr>
              <a:t>Redistricting and </a:t>
            </a:r>
            <a:r>
              <a:rPr lang="en-US" altLang="en-US" sz="4800" dirty="0" err="1">
                <a:latin typeface="+mn-lt"/>
              </a:rPr>
              <a:t>Reprecincting</a:t>
            </a:r>
            <a:endParaRPr lang="en-US" altLang="en-US" sz="4800" dirty="0">
              <a:latin typeface="+mn-lt"/>
            </a:endParaRPr>
          </a:p>
        </p:txBody>
      </p:sp>
    </p:spTree>
    <p:extLst>
      <p:ext uri="{BB962C8B-B14F-4D97-AF65-F5344CB8AC3E}">
        <p14:creationId xmlns:p14="http://schemas.microsoft.com/office/powerpoint/2010/main" val="2056055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itle 1">
            <a:extLst>
              <a:ext uri="{FF2B5EF4-FFF2-40B4-BE49-F238E27FC236}">
                <a16:creationId xmlns:a16="http://schemas.microsoft.com/office/drawing/2014/main" id="{23F52759-238A-4512-A97A-90D8FB40198A}"/>
              </a:ext>
            </a:extLst>
          </p:cNvPr>
          <p:cNvSpPr txBox="1">
            <a:spLocks noChangeArrowheads="1"/>
          </p:cNvSpPr>
          <p:nvPr/>
        </p:nvSpPr>
        <p:spPr>
          <a:xfrm>
            <a:off x="678283" y="197122"/>
            <a:ext cx="9559347" cy="86967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en-US" sz="3200" dirty="0">
                <a:latin typeface="Arial" panose="020B0604020202020204" pitchFamily="34" charset="0"/>
              </a:rPr>
              <a:t>County Council Redistricting (Most Counties)</a:t>
            </a:r>
            <a:endParaRPr lang="en-US" altLang="en-US" sz="3200" dirty="0"/>
          </a:p>
        </p:txBody>
      </p:sp>
      <p:sp>
        <p:nvSpPr>
          <p:cNvPr id="10" name="Rectangle 4">
            <a:extLst>
              <a:ext uri="{FF2B5EF4-FFF2-40B4-BE49-F238E27FC236}">
                <a16:creationId xmlns:a16="http://schemas.microsoft.com/office/drawing/2014/main" id="{9F9475C7-6859-4910-B0D4-D3253EF0D975}"/>
              </a:ext>
            </a:extLst>
          </p:cNvPr>
          <p:cNvSpPr>
            <a:spLocks noChangeArrowheads="1"/>
          </p:cNvSpPr>
          <p:nvPr/>
        </p:nvSpPr>
        <p:spPr bwMode="auto">
          <a:xfrm>
            <a:off x="99288" y="1214206"/>
            <a:ext cx="11309132"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lr>
                <a:schemeClr val="hlink"/>
              </a:buClr>
              <a:buSzPct val="60000"/>
              <a:buFont typeface="Wingdings" panose="05000000000000000000" pitchFamily="2" charset="2"/>
              <a:buChar char="n"/>
              <a:defRPr sz="2800">
                <a:solidFill>
                  <a:schemeClr val="tx1"/>
                </a:solidFill>
                <a:latin typeface="AGaramond"/>
              </a:defRPr>
            </a:lvl1pPr>
            <a:lvl2pPr marL="742950" indent="-285750">
              <a:spcBef>
                <a:spcPct val="20000"/>
              </a:spcBef>
              <a:buClr>
                <a:schemeClr val="tx2"/>
              </a:buClr>
              <a:buSzPct val="65000"/>
              <a:buFont typeface="Wingdings" panose="05000000000000000000" pitchFamily="2" charset="2"/>
              <a:buChar char="u"/>
              <a:defRPr sz="2600">
                <a:solidFill>
                  <a:schemeClr val="tx1"/>
                </a:solidFill>
                <a:latin typeface="AGaramond"/>
              </a:defRPr>
            </a:lvl2pPr>
            <a:lvl3pPr marL="1143000" indent="-228600">
              <a:spcBef>
                <a:spcPct val="20000"/>
              </a:spcBef>
              <a:buClr>
                <a:schemeClr val="hlink"/>
              </a:buClr>
              <a:buSzPct val="65000"/>
              <a:buFont typeface="Wingdings" panose="05000000000000000000" pitchFamily="2" charset="2"/>
              <a:buChar char="«"/>
              <a:defRPr sz="2400">
                <a:solidFill>
                  <a:schemeClr val="tx1"/>
                </a:solidFill>
                <a:latin typeface="AGaramond"/>
              </a:defRPr>
            </a:lvl3pPr>
            <a:lvl4pPr marL="1600200" indent="-228600">
              <a:spcBef>
                <a:spcPct val="20000"/>
              </a:spcBef>
              <a:buClr>
                <a:schemeClr val="tx2"/>
              </a:buClr>
              <a:buSzPct val="100000"/>
              <a:buChar char="•"/>
              <a:defRPr sz="2000">
                <a:solidFill>
                  <a:schemeClr val="tx1"/>
                </a:solidFill>
                <a:latin typeface="AGaramond"/>
              </a:defRPr>
            </a:lvl4pPr>
            <a:lvl5pPr marL="2057400" indent="-228600">
              <a:spcBef>
                <a:spcPct val="20000"/>
              </a:spcBef>
              <a:buClr>
                <a:schemeClr val="hlink"/>
              </a:buClr>
              <a:buSzPct val="100000"/>
              <a:buChar char="–"/>
              <a:defRPr sz="2000">
                <a:solidFill>
                  <a:schemeClr val="tx1"/>
                </a:solidFill>
                <a:latin typeface="AGaramond"/>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Garamond"/>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Garamond"/>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Garamond"/>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Garamond"/>
              </a:defRPr>
            </a:lvl9pPr>
          </a:lstStyle>
          <a:p>
            <a:pPr>
              <a:buClr>
                <a:schemeClr val="tx2"/>
              </a:buClr>
              <a:buSzPct val="100000"/>
              <a:buFont typeface="Arial" panose="020B0604020202020204" pitchFamily="34" charset="0"/>
              <a:buChar char="•"/>
            </a:pPr>
            <a:r>
              <a:rPr lang="en-US" altLang="en-US" sz="3200" dirty="0">
                <a:latin typeface="+mn-lt"/>
              </a:rPr>
              <a:t>4 single-member districts/ 3 at-large seats </a:t>
            </a:r>
          </a:p>
          <a:p>
            <a:pPr>
              <a:buClr>
                <a:schemeClr val="tx2"/>
              </a:buClr>
              <a:buSzPct val="100000"/>
              <a:buFont typeface="Arial" panose="020B0604020202020204" pitchFamily="34" charset="0"/>
              <a:buChar char="•"/>
            </a:pPr>
            <a:r>
              <a:rPr lang="en-US" altLang="en-US" sz="3200" dirty="0">
                <a:latin typeface="+mn-lt"/>
              </a:rPr>
              <a:t>Single member districts are established by </a:t>
            </a:r>
            <a:r>
              <a:rPr lang="en-US" altLang="en-US" sz="3200" b="1" i="1" dirty="0">
                <a:latin typeface="+mn-lt"/>
              </a:rPr>
              <a:t>Co. Commissioner Ordinance</a:t>
            </a:r>
            <a:r>
              <a:rPr lang="en-US" altLang="en-US" sz="3200" dirty="0">
                <a:latin typeface="+mn-lt"/>
              </a:rPr>
              <a:t> (IC 36-2-3-4; IC 36-2-3-4.7)</a:t>
            </a:r>
          </a:p>
          <a:p>
            <a:pPr lvl="1">
              <a:buFont typeface="Arial" panose="020B0604020202020204" pitchFamily="34" charset="0"/>
              <a:buChar char="•"/>
            </a:pPr>
            <a:r>
              <a:rPr lang="en-US" altLang="en-US" sz="3200" dirty="0">
                <a:latin typeface="+mn-lt"/>
              </a:rPr>
              <a:t>Districts must be “compact” subject only to natural boundaries (roadways, railroads, waterways etc.) </a:t>
            </a:r>
          </a:p>
          <a:p>
            <a:pPr lvl="1">
              <a:buFont typeface="Arial" panose="020B0604020202020204" pitchFamily="34" charset="0"/>
              <a:buChar char="•"/>
            </a:pPr>
            <a:r>
              <a:rPr lang="en-US" altLang="en-US" sz="3200" dirty="0">
                <a:latin typeface="+mn-lt"/>
              </a:rPr>
              <a:t>Districts must contain, as nearly as possible, </a:t>
            </a:r>
            <a:r>
              <a:rPr lang="en-US" altLang="en-US" sz="3200" b="1" i="1" dirty="0">
                <a:latin typeface="+mn-lt"/>
              </a:rPr>
              <a:t>equal population.</a:t>
            </a:r>
          </a:p>
          <a:p>
            <a:pPr lvl="1">
              <a:buFont typeface="Arial" panose="020B0604020202020204" pitchFamily="34" charset="0"/>
              <a:buChar char="•"/>
            </a:pPr>
            <a:r>
              <a:rPr lang="en-US" altLang="en-US" sz="3200" dirty="0">
                <a:latin typeface="+mn-lt"/>
              </a:rPr>
              <a:t>District boundaries </a:t>
            </a:r>
            <a:r>
              <a:rPr lang="en-US" altLang="en-US" sz="3200" u="sng" dirty="0">
                <a:latin typeface="+mn-lt"/>
              </a:rPr>
              <a:t>must not cross a precinct boundary</a:t>
            </a:r>
            <a:r>
              <a:rPr lang="en-US" altLang="en-US" sz="3200" dirty="0">
                <a:latin typeface="+mn-lt"/>
              </a:rPr>
              <a:t>.</a:t>
            </a:r>
          </a:p>
          <a:p>
            <a:pPr lvl="1">
              <a:buFont typeface="Arial" panose="020B0604020202020204" pitchFamily="34" charset="0"/>
              <a:buChar char="•"/>
            </a:pPr>
            <a:r>
              <a:rPr lang="en-US" altLang="en-US" sz="3200" dirty="0">
                <a:latin typeface="+mn-lt"/>
              </a:rPr>
              <a:t>Districts must include whole townships, except when division is clearly necessary to accomplishing redistricting.</a:t>
            </a:r>
          </a:p>
        </p:txBody>
      </p:sp>
    </p:spTree>
    <p:extLst>
      <p:ext uri="{BB962C8B-B14F-4D97-AF65-F5344CB8AC3E}">
        <p14:creationId xmlns:p14="http://schemas.microsoft.com/office/powerpoint/2010/main" val="389047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1">
            <a:extLst>
              <a:ext uri="{FF2B5EF4-FFF2-40B4-BE49-F238E27FC236}">
                <a16:creationId xmlns:a16="http://schemas.microsoft.com/office/drawing/2014/main" id="{ABDAF7C2-C37A-46AF-8963-24790EEE5A59}"/>
              </a:ext>
            </a:extLst>
          </p:cNvPr>
          <p:cNvSpPr txBox="1">
            <a:spLocks noChangeArrowheads="1"/>
          </p:cNvSpPr>
          <p:nvPr/>
        </p:nvSpPr>
        <p:spPr>
          <a:xfrm>
            <a:off x="1006366" y="-38105"/>
            <a:ext cx="6235262" cy="11430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en-US" sz="4000" dirty="0">
                <a:latin typeface="Arial" panose="020B0604020202020204" pitchFamily="34" charset="0"/>
              </a:rPr>
              <a:t>Lake County Council </a:t>
            </a:r>
            <a:endParaRPr lang="en-US" altLang="en-US" sz="4000" dirty="0"/>
          </a:p>
        </p:txBody>
      </p:sp>
      <p:sp>
        <p:nvSpPr>
          <p:cNvPr id="8" name="Content Placeholder 2">
            <a:extLst>
              <a:ext uri="{FF2B5EF4-FFF2-40B4-BE49-F238E27FC236}">
                <a16:creationId xmlns:a16="http://schemas.microsoft.com/office/drawing/2014/main" id="{0B4B6734-675E-442F-A79B-45BD9EE3C04B}"/>
              </a:ext>
            </a:extLst>
          </p:cNvPr>
          <p:cNvSpPr txBox="1">
            <a:spLocks noChangeArrowheads="1"/>
          </p:cNvSpPr>
          <p:nvPr/>
        </p:nvSpPr>
        <p:spPr>
          <a:xfrm>
            <a:off x="0" y="952500"/>
            <a:ext cx="10394730" cy="4953000"/>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buClr>
                <a:schemeClr val="tx2"/>
              </a:buClr>
              <a:buSzPct val="100000"/>
              <a:buFont typeface="Wingdings" panose="05000000000000000000" pitchFamily="2" charset="2"/>
              <a:buChar char="Ø"/>
            </a:pPr>
            <a:endParaRPr lang="en-US" altLang="en-US" dirty="0">
              <a:solidFill>
                <a:schemeClr val="tx2"/>
              </a:solidFill>
            </a:endParaRPr>
          </a:p>
          <a:p>
            <a:pPr marL="457200" indent="-457200" algn="l">
              <a:buClr>
                <a:schemeClr val="tx2"/>
              </a:buClr>
              <a:buSzPct val="100000"/>
              <a:buFont typeface="Arial" panose="020B0604020202020204" pitchFamily="34" charset="0"/>
              <a:buChar char="•"/>
            </a:pPr>
            <a:r>
              <a:rPr lang="en-US" altLang="en-US" sz="3200" dirty="0"/>
              <a:t>Lake County Council Districts established by Indiana Election Commission Order acting as (“Lake County Redistricting Commission”), plus 4 state legislative advisory members.</a:t>
            </a:r>
          </a:p>
          <a:p>
            <a:pPr marL="914400" lvl="1" indent="-457200" algn="l">
              <a:buSzPct val="100000"/>
              <a:buFont typeface="Arial" panose="020B0604020202020204" pitchFamily="34" charset="0"/>
              <a:buChar char="•"/>
            </a:pPr>
            <a:r>
              <a:rPr lang="en-US" altLang="en-US" sz="3200" dirty="0"/>
              <a:t>7 Single Member Districts.</a:t>
            </a:r>
          </a:p>
          <a:p>
            <a:pPr marL="914400" lvl="1" indent="-457200" algn="l">
              <a:buSzPct val="100000"/>
              <a:buFont typeface="Arial" panose="020B0604020202020204" pitchFamily="34" charset="0"/>
              <a:buChar char="•"/>
            </a:pPr>
            <a:r>
              <a:rPr lang="en-US" altLang="en-US" sz="3200" dirty="0"/>
              <a:t>Required to have equal population.</a:t>
            </a:r>
          </a:p>
          <a:p>
            <a:pPr marL="914400" lvl="1" indent="-457200" algn="l">
              <a:buSzPct val="100000"/>
              <a:buFont typeface="Arial" panose="020B0604020202020204" pitchFamily="34" charset="0"/>
              <a:buChar char="•"/>
            </a:pPr>
            <a:r>
              <a:rPr lang="en-US" altLang="en-US" sz="3200" dirty="0"/>
              <a:t>Subject to same standards as other county council districts in all other counties except Marion and St. Joseph.</a:t>
            </a:r>
          </a:p>
          <a:p>
            <a:pPr marL="914400" lvl="1" indent="-457200" algn="l">
              <a:buSzPct val="100000"/>
              <a:buFont typeface="Arial" panose="020B0604020202020204" pitchFamily="34" charset="0"/>
              <a:buChar char="•"/>
            </a:pPr>
            <a:r>
              <a:rPr lang="en-US" altLang="en-US" sz="3200" dirty="0"/>
              <a:t>Marion County has city-county council not a county council under a different law. City-County council redistricting in 2022.</a:t>
            </a:r>
          </a:p>
        </p:txBody>
      </p:sp>
    </p:spTree>
    <p:extLst>
      <p:ext uri="{BB962C8B-B14F-4D97-AF65-F5344CB8AC3E}">
        <p14:creationId xmlns:p14="http://schemas.microsoft.com/office/powerpoint/2010/main" val="2350495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1">
            <a:extLst>
              <a:ext uri="{FF2B5EF4-FFF2-40B4-BE49-F238E27FC236}">
                <a16:creationId xmlns:a16="http://schemas.microsoft.com/office/drawing/2014/main" id="{016EB66F-8644-4745-BC29-D22379DAACC8}"/>
              </a:ext>
            </a:extLst>
          </p:cNvPr>
          <p:cNvSpPr txBox="1">
            <a:spLocks noChangeArrowheads="1"/>
          </p:cNvSpPr>
          <p:nvPr/>
        </p:nvSpPr>
        <p:spPr>
          <a:xfrm>
            <a:off x="647355" y="-38100"/>
            <a:ext cx="7622628" cy="11430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en-US" sz="4000" dirty="0">
                <a:latin typeface="Arial" panose="020B0604020202020204" pitchFamily="34" charset="0"/>
              </a:rPr>
              <a:t>St. Joseph County Council</a:t>
            </a:r>
            <a:endParaRPr lang="en-US" altLang="en-US" sz="4000" dirty="0"/>
          </a:p>
        </p:txBody>
      </p:sp>
      <p:sp>
        <p:nvSpPr>
          <p:cNvPr id="8" name="Content Placeholder 2">
            <a:extLst>
              <a:ext uri="{FF2B5EF4-FFF2-40B4-BE49-F238E27FC236}">
                <a16:creationId xmlns:a16="http://schemas.microsoft.com/office/drawing/2014/main" id="{19A809B4-B024-4755-BE31-17B42411F761}"/>
              </a:ext>
            </a:extLst>
          </p:cNvPr>
          <p:cNvSpPr txBox="1">
            <a:spLocks noChangeArrowheads="1"/>
          </p:cNvSpPr>
          <p:nvPr/>
        </p:nvSpPr>
        <p:spPr>
          <a:xfrm>
            <a:off x="647355" y="1104900"/>
            <a:ext cx="10460422" cy="4953000"/>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buClr>
                <a:schemeClr val="tx2"/>
              </a:buClr>
              <a:buSzPct val="100000"/>
              <a:buFont typeface="Wingdings" panose="05000000000000000000" pitchFamily="2" charset="2"/>
              <a:buChar char="Ø"/>
            </a:pPr>
            <a:endParaRPr lang="en-US" altLang="en-US" dirty="0">
              <a:solidFill>
                <a:schemeClr val="tx2"/>
              </a:solidFill>
            </a:endParaRPr>
          </a:p>
          <a:p>
            <a:pPr marL="571500" indent="-571500" algn="l">
              <a:buClr>
                <a:schemeClr val="tx2"/>
              </a:buClr>
              <a:buSzPct val="100000"/>
              <a:buFont typeface="Arial" panose="020B0604020202020204" pitchFamily="34" charset="0"/>
              <a:buChar char="•"/>
            </a:pPr>
            <a:r>
              <a:rPr lang="en-US" altLang="en-US" sz="3600" dirty="0"/>
              <a:t>St. Joseph County Council established by county council ordinance.</a:t>
            </a:r>
          </a:p>
          <a:p>
            <a:pPr marL="1028700" lvl="1" indent="-571500" algn="l">
              <a:buSzPct val="100000"/>
              <a:buFont typeface="Arial" panose="020B0604020202020204" pitchFamily="34" charset="0"/>
              <a:buChar char="•"/>
            </a:pPr>
            <a:r>
              <a:rPr lang="en-US" altLang="en-US" sz="3600" dirty="0"/>
              <a:t>9 single member districts. </a:t>
            </a:r>
          </a:p>
          <a:p>
            <a:pPr marL="1028700" lvl="1" indent="-571500" algn="l">
              <a:buSzPct val="100000"/>
              <a:buFont typeface="Arial" panose="020B0604020202020204" pitchFamily="34" charset="0"/>
              <a:buChar char="•"/>
            </a:pPr>
            <a:r>
              <a:rPr lang="en-US" altLang="en-US" sz="3600" dirty="0"/>
              <a:t>Required to have equal population. </a:t>
            </a:r>
          </a:p>
          <a:p>
            <a:pPr marL="1028700" lvl="1" indent="-571500" algn="l">
              <a:buSzPct val="100000"/>
              <a:buFont typeface="Arial" panose="020B0604020202020204" pitchFamily="34" charset="0"/>
              <a:buChar char="•"/>
            </a:pPr>
            <a:r>
              <a:rPr lang="en-US" altLang="en-US" sz="3600" dirty="0"/>
              <a:t>3 of county council districts must be contained within 3 county commissioner districts. “(nesting)”</a:t>
            </a:r>
          </a:p>
          <a:p>
            <a:pPr marL="1028700" lvl="1" indent="-571500" algn="l">
              <a:buSzPct val="100000"/>
              <a:buFont typeface="Arial" panose="020B0604020202020204" pitchFamily="34" charset="0"/>
              <a:buChar char="•"/>
            </a:pPr>
            <a:r>
              <a:rPr lang="en-US" altLang="en-US" sz="3600" dirty="0"/>
              <a:t>Subject to same standards as county council districts in all other counties except Marion and Lake.</a:t>
            </a:r>
          </a:p>
          <a:p>
            <a:pPr lvl="1" algn="l">
              <a:buSzPct val="100000"/>
              <a:buFont typeface="Wingdings" panose="05000000000000000000" pitchFamily="2" charset="2"/>
              <a:buChar char="Ø"/>
            </a:pPr>
            <a:endParaRPr lang="en-US" altLang="en-US" sz="3000" dirty="0">
              <a:solidFill>
                <a:schemeClr val="tx2"/>
              </a:solidFill>
            </a:endParaRPr>
          </a:p>
          <a:p>
            <a:pPr algn="l"/>
            <a:endParaRPr lang="en-US" altLang="en-US" dirty="0"/>
          </a:p>
        </p:txBody>
      </p:sp>
    </p:spTree>
    <p:extLst>
      <p:ext uri="{BB962C8B-B14F-4D97-AF65-F5344CB8AC3E}">
        <p14:creationId xmlns:p14="http://schemas.microsoft.com/office/powerpoint/2010/main" val="1985658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2">
            <a:extLst>
              <a:ext uri="{FF2B5EF4-FFF2-40B4-BE49-F238E27FC236}">
                <a16:creationId xmlns:a16="http://schemas.microsoft.com/office/drawing/2014/main" id="{A4C819CB-27F0-4D6C-8A12-5F9BB056643E}"/>
              </a:ext>
            </a:extLst>
          </p:cNvPr>
          <p:cNvSpPr txBox="1">
            <a:spLocks noChangeArrowheads="1"/>
          </p:cNvSpPr>
          <p:nvPr/>
        </p:nvSpPr>
        <p:spPr>
          <a:xfrm>
            <a:off x="1185117" y="119555"/>
            <a:ext cx="9997890" cy="914400"/>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en-US" sz="3600" dirty="0">
                <a:latin typeface="Arial" panose="020B0604020202020204" pitchFamily="34" charset="0"/>
              </a:rPr>
              <a:t>County Commissioner Redistricting (Most Counties)</a:t>
            </a:r>
          </a:p>
        </p:txBody>
      </p:sp>
      <p:sp>
        <p:nvSpPr>
          <p:cNvPr id="8" name="Rectangle 4">
            <a:extLst>
              <a:ext uri="{FF2B5EF4-FFF2-40B4-BE49-F238E27FC236}">
                <a16:creationId xmlns:a16="http://schemas.microsoft.com/office/drawing/2014/main" id="{A408716F-FECB-4D99-A775-A9094BB04126}"/>
              </a:ext>
            </a:extLst>
          </p:cNvPr>
          <p:cNvSpPr>
            <a:spLocks noChangeArrowheads="1"/>
          </p:cNvSpPr>
          <p:nvPr/>
        </p:nvSpPr>
        <p:spPr bwMode="auto">
          <a:xfrm>
            <a:off x="281151" y="1153510"/>
            <a:ext cx="10502463"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lr>
                <a:schemeClr val="hlink"/>
              </a:buClr>
              <a:buSzPct val="60000"/>
              <a:buFont typeface="Wingdings" panose="05000000000000000000" pitchFamily="2" charset="2"/>
              <a:buChar char="n"/>
              <a:defRPr sz="2800">
                <a:solidFill>
                  <a:schemeClr val="tx1"/>
                </a:solidFill>
                <a:latin typeface="AGaramond"/>
              </a:defRPr>
            </a:lvl1pPr>
            <a:lvl2pPr marL="742950" indent="-285750">
              <a:spcBef>
                <a:spcPct val="20000"/>
              </a:spcBef>
              <a:buClr>
                <a:schemeClr val="tx2"/>
              </a:buClr>
              <a:buSzPct val="65000"/>
              <a:buFont typeface="Wingdings" panose="05000000000000000000" pitchFamily="2" charset="2"/>
              <a:buChar char="u"/>
              <a:defRPr sz="2600">
                <a:solidFill>
                  <a:schemeClr val="tx1"/>
                </a:solidFill>
                <a:latin typeface="AGaramond"/>
              </a:defRPr>
            </a:lvl2pPr>
            <a:lvl3pPr marL="1143000" indent="-228600">
              <a:spcBef>
                <a:spcPct val="20000"/>
              </a:spcBef>
              <a:buClr>
                <a:schemeClr val="hlink"/>
              </a:buClr>
              <a:buSzPct val="65000"/>
              <a:buFont typeface="Wingdings" panose="05000000000000000000" pitchFamily="2" charset="2"/>
              <a:buChar char="«"/>
              <a:defRPr sz="2400">
                <a:solidFill>
                  <a:schemeClr val="tx1"/>
                </a:solidFill>
                <a:latin typeface="AGaramond"/>
              </a:defRPr>
            </a:lvl3pPr>
            <a:lvl4pPr marL="1600200" indent="-228600">
              <a:spcBef>
                <a:spcPct val="20000"/>
              </a:spcBef>
              <a:buClr>
                <a:schemeClr val="tx2"/>
              </a:buClr>
              <a:buSzPct val="100000"/>
              <a:buChar char="•"/>
              <a:defRPr sz="2000">
                <a:solidFill>
                  <a:schemeClr val="tx1"/>
                </a:solidFill>
                <a:latin typeface="AGaramond"/>
              </a:defRPr>
            </a:lvl4pPr>
            <a:lvl5pPr marL="2057400" indent="-228600">
              <a:spcBef>
                <a:spcPct val="20000"/>
              </a:spcBef>
              <a:buClr>
                <a:schemeClr val="hlink"/>
              </a:buClr>
              <a:buSzPct val="100000"/>
              <a:buChar char="–"/>
              <a:defRPr sz="2000">
                <a:solidFill>
                  <a:schemeClr val="tx1"/>
                </a:solidFill>
                <a:latin typeface="AGaramond"/>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Garamond"/>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Garamond"/>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Garamond"/>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Garamond"/>
              </a:defRPr>
            </a:lvl9pPr>
          </a:lstStyle>
          <a:p>
            <a:pPr>
              <a:buClr>
                <a:schemeClr val="tx2"/>
              </a:buClr>
              <a:buSzPct val="100000"/>
              <a:buFont typeface="Arial" panose="020B0604020202020204" pitchFamily="34" charset="0"/>
              <a:buChar char="•"/>
            </a:pPr>
            <a:r>
              <a:rPr lang="en-US" altLang="en-US" dirty="0">
                <a:latin typeface="+mn-lt"/>
              </a:rPr>
              <a:t> </a:t>
            </a:r>
            <a:r>
              <a:rPr lang="en-US" altLang="en-US" sz="3200" dirty="0">
                <a:latin typeface="+mn-lt"/>
              </a:rPr>
              <a:t>3 districts are established by </a:t>
            </a:r>
            <a:r>
              <a:rPr lang="en-US" altLang="en-US" sz="3200" b="1" i="1" dirty="0">
                <a:latin typeface="+mn-lt"/>
              </a:rPr>
              <a:t>Co. Commissioner Ordinance</a:t>
            </a:r>
            <a:r>
              <a:rPr lang="en-US" altLang="en-US" sz="3200" dirty="0">
                <a:latin typeface="+mn-lt"/>
              </a:rPr>
              <a:t> (IC 36-2-2-4 and 36-2-2-4.7)</a:t>
            </a:r>
          </a:p>
          <a:p>
            <a:pPr lvl="1">
              <a:buSzPct val="100000"/>
              <a:buFont typeface="Arial" panose="020B0604020202020204" pitchFamily="34" charset="0"/>
              <a:buChar char="•"/>
            </a:pPr>
            <a:r>
              <a:rPr lang="en-US" altLang="en-US" sz="3200" dirty="0">
                <a:latin typeface="+mn-lt"/>
              </a:rPr>
              <a:t>Districts must contain “contiguous” territory. </a:t>
            </a:r>
          </a:p>
          <a:p>
            <a:pPr lvl="1">
              <a:buSzPct val="100000"/>
              <a:buFont typeface="Arial" panose="020B0604020202020204" pitchFamily="34" charset="0"/>
              <a:buChar char="•"/>
            </a:pPr>
            <a:r>
              <a:rPr lang="en-US" altLang="en-US" sz="3200" dirty="0">
                <a:latin typeface="+mn-lt"/>
              </a:rPr>
              <a:t>Districts must be reasonably “compact”.</a:t>
            </a:r>
          </a:p>
          <a:p>
            <a:pPr lvl="1">
              <a:buSzPct val="100000"/>
              <a:buFont typeface="Arial" panose="020B0604020202020204" pitchFamily="34" charset="0"/>
              <a:buChar char="•"/>
            </a:pPr>
            <a:r>
              <a:rPr lang="en-US" altLang="en-US" sz="3200" dirty="0">
                <a:latin typeface="+mn-lt"/>
              </a:rPr>
              <a:t>Not required to have equal population in most counties.</a:t>
            </a:r>
          </a:p>
          <a:p>
            <a:pPr lvl="1">
              <a:buSzPct val="100000"/>
              <a:buFont typeface="Arial" panose="020B0604020202020204" pitchFamily="34" charset="0"/>
              <a:buChar char="•"/>
            </a:pPr>
            <a:r>
              <a:rPr lang="en-US" altLang="en-US" sz="3200" dirty="0">
                <a:latin typeface="+mn-lt"/>
              </a:rPr>
              <a:t>District boundaries </a:t>
            </a:r>
            <a:r>
              <a:rPr lang="en-US" altLang="en-US" sz="3200" u="sng" dirty="0">
                <a:latin typeface="+mn-lt"/>
              </a:rPr>
              <a:t>must not cross precinct boundary lines</a:t>
            </a:r>
            <a:r>
              <a:rPr lang="en-US" altLang="en-US" sz="3200" dirty="0">
                <a:latin typeface="+mn-lt"/>
              </a:rPr>
              <a:t> and must divide townships only when a division is clearly necessary to accomplish redistricting. (IC 36-2-2-4)</a:t>
            </a:r>
          </a:p>
        </p:txBody>
      </p:sp>
    </p:spTree>
    <p:extLst>
      <p:ext uri="{BB962C8B-B14F-4D97-AF65-F5344CB8AC3E}">
        <p14:creationId xmlns:p14="http://schemas.microsoft.com/office/powerpoint/2010/main" val="27619090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1">
            <a:extLst>
              <a:ext uri="{FF2B5EF4-FFF2-40B4-BE49-F238E27FC236}">
                <a16:creationId xmlns:a16="http://schemas.microsoft.com/office/drawing/2014/main" id="{831C1589-413A-4E84-8CA8-7395AB2FF451}"/>
              </a:ext>
            </a:extLst>
          </p:cNvPr>
          <p:cNvSpPr txBox="1">
            <a:spLocks noChangeArrowheads="1"/>
          </p:cNvSpPr>
          <p:nvPr/>
        </p:nvSpPr>
        <p:spPr>
          <a:xfrm>
            <a:off x="241738" y="130383"/>
            <a:ext cx="7987862" cy="9906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en-US" sz="3600" dirty="0">
                <a:latin typeface="Arial" panose="020B0604020202020204" pitchFamily="34" charset="0"/>
              </a:rPr>
              <a:t>Lake County Commissioners</a:t>
            </a:r>
            <a:endParaRPr lang="en-US" altLang="en-US" sz="3600" dirty="0"/>
          </a:p>
        </p:txBody>
      </p:sp>
      <p:sp>
        <p:nvSpPr>
          <p:cNvPr id="8" name="Content Placeholder 2">
            <a:extLst>
              <a:ext uri="{FF2B5EF4-FFF2-40B4-BE49-F238E27FC236}">
                <a16:creationId xmlns:a16="http://schemas.microsoft.com/office/drawing/2014/main" id="{1CC385A3-8183-448E-97E6-56F4965D8B80}"/>
              </a:ext>
            </a:extLst>
          </p:cNvPr>
          <p:cNvSpPr txBox="1">
            <a:spLocks noChangeArrowheads="1"/>
          </p:cNvSpPr>
          <p:nvPr/>
        </p:nvSpPr>
        <p:spPr>
          <a:xfrm>
            <a:off x="241738" y="771988"/>
            <a:ext cx="9756601" cy="54864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buClr>
                <a:schemeClr val="tx2"/>
              </a:buClr>
              <a:buSzPct val="100000"/>
              <a:buFont typeface="Wingdings" panose="05000000000000000000" pitchFamily="2" charset="2"/>
              <a:buChar char="Ø"/>
              <a:defRPr/>
            </a:pPr>
            <a:endParaRPr lang="en-US" altLang="en-US" dirty="0">
              <a:solidFill>
                <a:schemeClr val="tx2"/>
              </a:solidFill>
            </a:endParaRPr>
          </a:p>
          <a:p>
            <a:pPr marL="457200" indent="-457200" algn="l">
              <a:buClr>
                <a:schemeClr val="tx2"/>
              </a:buClr>
              <a:buSzPct val="100000"/>
              <a:buFont typeface="Arial" panose="020B0604020202020204" pitchFamily="34" charset="0"/>
              <a:buChar char="•"/>
              <a:defRPr/>
            </a:pPr>
            <a:r>
              <a:rPr lang="en-US" altLang="en-US" sz="3200" dirty="0"/>
              <a:t>Lake County Commissioner Districts Established by Indiana Election Commission Order acting as (“Lake County Redistricting Commission”), plus 4 state legislative advisory members.</a:t>
            </a:r>
          </a:p>
          <a:p>
            <a:pPr marL="914400" lvl="1" indent="-457200" algn="l">
              <a:buSzPct val="100000"/>
              <a:buFont typeface="Arial" panose="020B0604020202020204" pitchFamily="34" charset="0"/>
              <a:buChar char="•"/>
              <a:defRPr/>
            </a:pPr>
            <a:r>
              <a:rPr lang="en-US" altLang="en-US" sz="3200" dirty="0"/>
              <a:t>3 Single Member Districts.</a:t>
            </a:r>
          </a:p>
          <a:p>
            <a:pPr marL="914400" lvl="1" indent="-457200" algn="l">
              <a:buSzPct val="100000"/>
              <a:buFont typeface="Arial" panose="020B0604020202020204" pitchFamily="34" charset="0"/>
              <a:buChar char="•"/>
              <a:defRPr/>
            </a:pPr>
            <a:r>
              <a:rPr lang="en-US" altLang="en-US" sz="3200" dirty="0"/>
              <a:t>Required to have equal population.</a:t>
            </a:r>
          </a:p>
          <a:p>
            <a:pPr marL="914400" lvl="1" indent="-457200" algn="l">
              <a:buSzPct val="100000"/>
              <a:buFont typeface="Arial" panose="020B0604020202020204" pitchFamily="34" charset="0"/>
              <a:buChar char="•"/>
              <a:defRPr/>
            </a:pPr>
            <a:r>
              <a:rPr lang="en-US" altLang="en-US" sz="3200" dirty="0"/>
              <a:t>Subject to same standards as other county commissioner districts in all other counties except Marion and St. Joseph.</a:t>
            </a:r>
          </a:p>
          <a:p>
            <a:pPr>
              <a:buFont typeface="Wingdings" panose="05000000000000000000" pitchFamily="2" charset="2"/>
              <a:buNone/>
              <a:defRPr/>
            </a:pPr>
            <a:endParaRPr lang="en-US" altLang="en-US" dirty="0"/>
          </a:p>
        </p:txBody>
      </p:sp>
    </p:spTree>
    <p:extLst>
      <p:ext uri="{BB962C8B-B14F-4D97-AF65-F5344CB8AC3E}">
        <p14:creationId xmlns:p14="http://schemas.microsoft.com/office/powerpoint/2010/main" val="33273689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1">
            <a:extLst>
              <a:ext uri="{FF2B5EF4-FFF2-40B4-BE49-F238E27FC236}">
                <a16:creationId xmlns:a16="http://schemas.microsoft.com/office/drawing/2014/main" id="{5E6FD131-D288-4602-B8A3-15745A707F47}"/>
              </a:ext>
            </a:extLst>
          </p:cNvPr>
          <p:cNvSpPr txBox="1">
            <a:spLocks noChangeArrowheads="1"/>
          </p:cNvSpPr>
          <p:nvPr/>
        </p:nvSpPr>
        <p:spPr>
          <a:xfrm>
            <a:off x="-1" y="255030"/>
            <a:ext cx="10428271" cy="82211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en-US" sz="4000" dirty="0">
                <a:latin typeface="Arial" panose="020B0604020202020204" pitchFamily="34" charset="0"/>
              </a:rPr>
              <a:t>St. Joseph County Commissioners</a:t>
            </a:r>
            <a:endParaRPr lang="en-US" altLang="en-US" sz="4000" dirty="0"/>
          </a:p>
        </p:txBody>
      </p:sp>
      <p:sp>
        <p:nvSpPr>
          <p:cNvPr id="8" name="Content Placeholder 2">
            <a:extLst>
              <a:ext uri="{FF2B5EF4-FFF2-40B4-BE49-F238E27FC236}">
                <a16:creationId xmlns:a16="http://schemas.microsoft.com/office/drawing/2014/main" id="{3D6C7C83-FECD-4323-A3C3-6AF421EF0B81}"/>
              </a:ext>
            </a:extLst>
          </p:cNvPr>
          <p:cNvSpPr txBox="1">
            <a:spLocks noChangeArrowheads="1"/>
          </p:cNvSpPr>
          <p:nvPr/>
        </p:nvSpPr>
        <p:spPr>
          <a:xfrm>
            <a:off x="481029" y="698835"/>
            <a:ext cx="10218502" cy="5981700"/>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571500" indent="-571500" algn="l">
              <a:buClr>
                <a:schemeClr val="tx2"/>
              </a:buClr>
              <a:buSzPct val="100000"/>
              <a:buFont typeface="Arial" panose="020B0604020202020204" pitchFamily="34" charset="0"/>
              <a:buChar char="•"/>
            </a:pPr>
            <a:endParaRPr lang="en-US" altLang="en-US" sz="3900" dirty="0"/>
          </a:p>
          <a:p>
            <a:pPr marL="571500" indent="-571500" algn="l">
              <a:buClr>
                <a:schemeClr val="tx2"/>
              </a:buClr>
              <a:buSzPct val="100000"/>
              <a:buFont typeface="Arial" panose="020B0604020202020204" pitchFamily="34" charset="0"/>
              <a:buChar char="•"/>
            </a:pPr>
            <a:r>
              <a:rPr lang="en-US" altLang="en-US" sz="3900" dirty="0"/>
              <a:t>St. Joseph County Commissioners established by commissioner resolution.</a:t>
            </a:r>
          </a:p>
          <a:p>
            <a:pPr marL="1028700" lvl="1" indent="-571500" algn="l">
              <a:buSzPct val="100000"/>
              <a:buFont typeface="Arial" panose="020B0604020202020204" pitchFamily="34" charset="0"/>
              <a:buChar char="•"/>
            </a:pPr>
            <a:r>
              <a:rPr lang="en-US" altLang="en-US" sz="3900" dirty="0"/>
              <a:t>3 single member districts. </a:t>
            </a:r>
          </a:p>
          <a:p>
            <a:pPr marL="1028700" lvl="1" indent="-571500" algn="l">
              <a:buSzPct val="100000"/>
              <a:buFont typeface="Arial" panose="020B0604020202020204" pitchFamily="34" charset="0"/>
              <a:buChar char="•"/>
            </a:pPr>
            <a:r>
              <a:rPr lang="en-US" altLang="en-US" sz="3900" dirty="0"/>
              <a:t>Required to have equal population. </a:t>
            </a:r>
          </a:p>
          <a:p>
            <a:pPr marL="1028700" lvl="1" indent="-571500" algn="l">
              <a:buSzPct val="100000"/>
              <a:buFont typeface="Arial" panose="020B0604020202020204" pitchFamily="34" charset="0"/>
              <a:buChar char="•"/>
            </a:pPr>
            <a:r>
              <a:rPr lang="en-US" altLang="en-US" sz="3900" dirty="0"/>
              <a:t>Subject to same standards as county commissioner districts in all other counties except Marion and Lake.</a:t>
            </a:r>
          </a:p>
          <a:p>
            <a:pPr marL="1028700" lvl="1" indent="-571500" algn="l">
              <a:buSzPct val="100000"/>
              <a:buFont typeface="Arial" panose="020B0604020202020204" pitchFamily="34" charset="0"/>
              <a:buChar char="•"/>
            </a:pPr>
            <a:r>
              <a:rPr lang="en-US" altLang="en-US" sz="3900" dirty="0"/>
              <a:t>Marion County does not have separately elected commissioners. Mayor of Indianapolis is Marion County executive under </a:t>
            </a:r>
            <a:r>
              <a:rPr lang="en-US" altLang="en-US" sz="3900" dirty="0" err="1"/>
              <a:t>Unigov</a:t>
            </a:r>
            <a:r>
              <a:rPr lang="en-US" altLang="en-US" sz="3900" dirty="0"/>
              <a:t>.</a:t>
            </a:r>
          </a:p>
          <a:p>
            <a:pPr lvl="1">
              <a:buSzPct val="100000"/>
              <a:buFont typeface="Wingdings" panose="05000000000000000000" pitchFamily="2" charset="2"/>
              <a:buChar char="Ø"/>
            </a:pPr>
            <a:endParaRPr lang="en-US" altLang="en-US" sz="3000" dirty="0">
              <a:solidFill>
                <a:schemeClr val="tx2"/>
              </a:solidFill>
            </a:endParaRPr>
          </a:p>
          <a:p>
            <a:endParaRPr lang="en-US" altLang="en-US" dirty="0"/>
          </a:p>
        </p:txBody>
      </p:sp>
    </p:spTree>
    <p:extLst>
      <p:ext uri="{BB962C8B-B14F-4D97-AF65-F5344CB8AC3E}">
        <p14:creationId xmlns:p14="http://schemas.microsoft.com/office/powerpoint/2010/main" val="4269112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2">
            <a:extLst>
              <a:ext uri="{FF2B5EF4-FFF2-40B4-BE49-F238E27FC236}">
                <a16:creationId xmlns:a16="http://schemas.microsoft.com/office/drawing/2014/main" id="{57F65AEF-9513-4532-8B87-212E81F4032A}"/>
              </a:ext>
            </a:extLst>
          </p:cNvPr>
          <p:cNvSpPr txBox="1">
            <a:spLocks noChangeArrowheads="1"/>
          </p:cNvSpPr>
          <p:nvPr/>
        </p:nvSpPr>
        <p:spPr>
          <a:xfrm>
            <a:off x="1127205" y="114300"/>
            <a:ext cx="8952216" cy="914400"/>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en-US" sz="3600" dirty="0">
                <a:latin typeface="Arial" panose="020B0604020202020204" pitchFamily="34" charset="0"/>
              </a:rPr>
              <a:t>Vacancies; District Descriptions in Ordinances</a:t>
            </a:r>
          </a:p>
        </p:txBody>
      </p:sp>
      <p:sp>
        <p:nvSpPr>
          <p:cNvPr id="8" name="Rectangle 4">
            <a:extLst>
              <a:ext uri="{FF2B5EF4-FFF2-40B4-BE49-F238E27FC236}">
                <a16:creationId xmlns:a16="http://schemas.microsoft.com/office/drawing/2014/main" id="{CC8D98A1-7D48-4D02-AA54-5570828FE335}"/>
              </a:ext>
            </a:extLst>
          </p:cNvPr>
          <p:cNvSpPr>
            <a:spLocks noChangeArrowheads="1"/>
          </p:cNvSpPr>
          <p:nvPr/>
        </p:nvSpPr>
        <p:spPr bwMode="auto">
          <a:xfrm>
            <a:off x="249620" y="1143000"/>
            <a:ext cx="9934903"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lr>
                <a:schemeClr val="hlink"/>
              </a:buClr>
              <a:buSzPct val="60000"/>
              <a:buFont typeface="Wingdings" panose="05000000000000000000" pitchFamily="2" charset="2"/>
              <a:buChar char="n"/>
              <a:defRPr sz="2800">
                <a:solidFill>
                  <a:schemeClr val="tx1"/>
                </a:solidFill>
                <a:latin typeface="AGaramond"/>
              </a:defRPr>
            </a:lvl1pPr>
            <a:lvl2pPr marL="742950" indent="-285750">
              <a:spcBef>
                <a:spcPct val="20000"/>
              </a:spcBef>
              <a:buClr>
                <a:schemeClr val="tx2"/>
              </a:buClr>
              <a:buSzPct val="65000"/>
              <a:buFont typeface="Wingdings" panose="05000000000000000000" pitchFamily="2" charset="2"/>
              <a:buChar char="u"/>
              <a:defRPr sz="2600">
                <a:solidFill>
                  <a:schemeClr val="tx1"/>
                </a:solidFill>
                <a:latin typeface="AGaramond"/>
              </a:defRPr>
            </a:lvl2pPr>
            <a:lvl3pPr marL="1143000" indent="-228600">
              <a:spcBef>
                <a:spcPct val="20000"/>
              </a:spcBef>
              <a:buClr>
                <a:schemeClr val="hlink"/>
              </a:buClr>
              <a:buSzPct val="65000"/>
              <a:buFont typeface="Wingdings" panose="05000000000000000000" pitchFamily="2" charset="2"/>
              <a:buChar char="«"/>
              <a:defRPr sz="2400">
                <a:solidFill>
                  <a:schemeClr val="tx1"/>
                </a:solidFill>
                <a:latin typeface="AGaramond"/>
              </a:defRPr>
            </a:lvl3pPr>
            <a:lvl4pPr marL="1600200" indent="-228600">
              <a:spcBef>
                <a:spcPct val="20000"/>
              </a:spcBef>
              <a:buClr>
                <a:schemeClr val="tx2"/>
              </a:buClr>
              <a:buSzPct val="100000"/>
              <a:buChar char="•"/>
              <a:defRPr sz="2000">
                <a:solidFill>
                  <a:schemeClr val="tx1"/>
                </a:solidFill>
                <a:latin typeface="AGaramond"/>
              </a:defRPr>
            </a:lvl4pPr>
            <a:lvl5pPr marL="2057400" indent="-228600">
              <a:spcBef>
                <a:spcPct val="20000"/>
              </a:spcBef>
              <a:buClr>
                <a:schemeClr val="hlink"/>
              </a:buClr>
              <a:buSzPct val="100000"/>
              <a:buChar char="–"/>
              <a:defRPr sz="2000">
                <a:solidFill>
                  <a:schemeClr val="tx1"/>
                </a:solidFill>
                <a:latin typeface="AGaramond"/>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Garamond"/>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Garamond"/>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Garamond"/>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Garamond"/>
              </a:defRPr>
            </a:lvl9pPr>
          </a:lstStyle>
          <a:p>
            <a:pPr marL="0" indent="0" algn="ctr">
              <a:buNone/>
            </a:pPr>
            <a:endParaRPr lang="en-US" altLang="en-US" sz="1050" b="1" u="sng" dirty="0">
              <a:latin typeface="+mn-lt"/>
            </a:endParaRPr>
          </a:p>
          <a:p>
            <a:pPr>
              <a:buClr>
                <a:schemeClr val="tx2"/>
              </a:buClr>
              <a:buSzPct val="100000"/>
              <a:buFont typeface="Arial" panose="020B0604020202020204" pitchFamily="34" charset="0"/>
              <a:buChar char="•"/>
            </a:pPr>
            <a:r>
              <a:rPr lang="en-US" altLang="en-US" dirty="0">
                <a:latin typeface="+mn-lt"/>
              </a:rPr>
              <a:t>Previously adopted ordinance establishing districts remains in effect for the purpose of filling a vacancy in office until the expiration of the term of that office. (36-1-6-10)</a:t>
            </a:r>
          </a:p>
          <a:p>
            <a:pPr>
              <a:buClr>
                <a:schemeClr val="tx2"/>
              </a:buClr>
              <a:buSzPct val="100000"/>
              <a:buFont typeface="Arial" panose="020B0604020202020204" pitchFamily="34" charset="0"/>
              <a:buChar char="•"/>
            </a:pPr>
            <a:r>
              <a:rPr lang="en-US" altLang="en-US" dirty="0">
                <a:latin typeface="+mn-lt"/>
              </a:rPr>
              <a:t>A reference in the ordinance to an existing boundary (a precinct, for example) refers to the precinct as it existed on the date of adoption of the ordinance. A change in the precinct boundary after adoption of the ordinance does not alter the boundaries of the election districts established by the ordinance. (IC 36-1-6-10)</a:t>
            </a:r>
          </a:p>
        </p:txBody>
      </p:sp>
    </p:spTree>
    <p:extLst>
      <p:ext uri="{BB962C8B-B14F-4D97-AF65-F5344CB8AC3E}">
        <p14:creationId xmlns:p14="http://schemas.microsoft.com/office/powerpoint/2010/main" val="6252149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2">
            <a:extLst>
              <a:ext uri="{FF2B5EF4-FFF2-40B4-BE49-F238E27FC236}">
                <a16:creationId xmlns:a16="http://schemas.microsoft.com/office/drawing/2014/main" id="{57F65AEF-9513-4532-8B87-212E81F4032A}"/>
              </a:ext>
            </a:extLst>
          </p:cNvPr>
          <p:cNvSpPr txBox="1">
            <a:spLocks noChangeArrowheads="1"/>
          </p:cNvSpPr>
          <p:nvPr/>
        </p:nvSpPr>
        <p:spPr>
          <a:xfrm>
            <a:off x="1127205" y="114300"/>
            <a:ext cx="8952216" cy="9144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en-US" sz="3600" dirty="0">
                <a:latin typeface="Arial" panose="020B0604020202020204" pitchFamily="34" charset="0"/>
              </a:rPr>
              <a:t>Redistricting Ordinances (Finer points)</a:t>
            </a:r>
          </a:p>
        </p:txBody>
      </p:sp>
      <p:sp>
        <p:nvSpPr>
          <p:cNvPr id="8" name="Rectangle 4">
            <a:extLst>
              <a:ext uri="{FF2B5EF4-FFF2-40B4-BE49-F238E27FC236}">
                <a16:creationId xmlns:a16="http://schemas.microsoft.com/office/drawing/2014/main" id="{CC8D98A1-7D48-4D02-AA54-5570828FE335}"/>
              </a:ext>
            </a:extLst>
          </p:cNvPr>
          <p:cNvSpPr>
            <a:spLocks noChangeArrowheads="1"/>
          </p:cNvSpPr>
          <p:nvPr/>
        </p:nvSpPr>
        <p:spPr bwMode="auto">
          <a:xfrm>
            <a:off x="249620" y="1143000"/>
            <a:ext cx="9934903"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lr>
                <a:schemeClr val="hlink"/>
              </a:buClr>
              <a:buSzPct val="60000"/>
              <a:buFont typeface="Wingdings" panose="05000000000000000000" pitchFamily="2" charset="2"/>
              <a:buChar char="n"/>
              <a:defRPr sz="2800">
                <a:solidFill>
                  <a:schemeClr val="tx1"/>
                </a:solidFill>
                <a:latin typeface="AGaramond"/>
              </a:defRPr>
            </a:lvl1pPr>
            <a:lvl2pPr marL="742950" indent="-285750">
              <a:spcBef>
                <a:spcPct val="20000"/>
              </a:spcBef>
              <a:buClr>
                <a:schemeClr val="tx2"/>
              </a:buClr>
              <a:buSzPct val="65000"/>
              <a:buFont typeface="Wingdings" panose="05000000000000000000" pitchFamily="2" charset="2"/>
              <a:buChar char="u"/>
              <a:defRPr sz="2600">
                <a:solidFill>
                  <a:schemeClr val="tx1"/>
                </a:solidFill>
                <a:latin typeface="AGaramond"/>
              </a:defRPr>
            </a:lvl2pPr>
            <a:lvl3pPr marL="1143000" indent="-228600">
              <a:spcBef>
                <a:spcPct val="20000"/>
              </a:spcBef>
              <a:buClr>
                <a:schemeClr val="hlink"/>
              </a:buClr>
              <a:buSzPct val="65000"/>
              <a:buFont typeface="Wingdings" panose="05000000000000000000" pitchFamily="2" charset="2"/>
              <a:buChar char="«"/>
              <a:defRPr sz="2400">
                <a:solidFill>
                  <a:schemeClr val="tx1"/>
                </a:solidFill>
                <a:latin typeface="AGaramond"/>
              </a:defRPr>
            </a:lvl3pPr>
            <a:lvl4pPr marL="1600200" indent="-228600">
              <a:spcBef>
                <a:spcPct val="20000"/>
              </a:spcBef>
              <a:buClr>
                <a:schemeClr val="tx2"/>
              </a:buClr>
              <a:buSzPct val="100000"/>
              <a:buChar char="•"/>
              <a:defRPr sz="2000">
                <a:solidFill>
                  <a:schemeClr val="tx1"/>
                </a:solidFill>
                <a:latin typeface="AGaramond"/>
              </a:defRPr>
            </a:lvl4pPr>
            <a:lvl5pPr marL="2057400" indent="-228600">
              <a:spcBef>
                <a:spcPct val="20000"/>
              </a:spcBef>
              <a:buClr>
                <a:schemeClr val="hlink"/>
              </a:buClr>
              <a:buSzPct val="100000"/>
              <a:buChar char="–"/>
              <a:defRPr sz="2000">
                <a:solidFill>
                  <a:schemeClr val="tx1"/>
                </a:solidFill>
                <a:latin typeface="AGaramond"/>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Garamond"/>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Garamond"/>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Garamond"/>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Garamond"/>
              </a:defRPr>
            </a:lvl9pPr>
          </a:lstStyle>
          <a:p>
            <a:pPr marL="0" indent="0" algn="ctr">
              <a:buNone/>
            </a:pPr>
            <a:endParaRPr lang="en-US" altLang="en-US" sz="1050" b="1" u="sng" dirty="0">
              <a:latin typeface="+mn-lt"/>
            </a:endParaRPr>
          </a:p>
          <a:p>
            <a:pPr>
              <a:buClr>
                <a:schemeClr val="tx2"/>
              </a:buClr>
              <a:buSzPct val="100000"/>
              <a:buFont typeface="Arial" panose="020B0604020202020204" pitchFamily="34" charset="0"/>
              <a:buChar char="•"/>
            </a:pPr>
            <a:r>
              <a:rPr lang="en-US" altLang="en-US" dirty="0">
                <a:latin typeface="+mn-lt"/>
              </a:rPr>
              <a:t>Existing districts can be “recertified” by adopting </a:t>
            </a:r>
            <a:r>
              <a:rPr lang="en-US" altLang="en-US">
                <a:latin typeface="+mn-lt"/>
              </a:rPr>
              <a:t>ordinance stating that </a:t>
            </a:r>
            <a:r>
              <a:rPr lang="en-US" altLang="en-US" dirty="0">
                <a:latin typeface="+mn-lt"/>
              </a:rPr>
              <a:t>the existing districts comply with law and remain effect.</a:t>
            </a:r>
          </a:p>
          <a:p>
            <a:pPr>
              <a:buClr>
                <a:schemeClr val="tx2"/>
              </a:buClr>
              <a:buSzPct val="100000"/>
              <a:buFont typeface="Arial" panose="020B0604020202020204" pitchFamily="34" charset="0"/>
              <a:buChar char="•"/>
            </a:pPr>
            <a:r>
              <a:rPr lang="en-US" altLang="en-US" dirty="0">
                <a:latin typeface="+mn-lt"/>
              </a:rPr>
              <a:t>Unanimous consent required to pass ordinance at same day it is introduced (IC 36-2-4-7). St. Joseph County commissioner resolution requires two meetings in any case (IC 36-2-2-4.7)</a:t>
            </a:r>
          </a:p>
          <a:p>
            <a:pPr>
              <a:buClr>
                <a:schemeClr val="tx2"/>
              </a:buClr>
              <a:buSzPct val="100000"/>
              <a:buFont typeface="Arial" panose="020B0604020202020204" pitchFamily="34" charset="0"/>
              <a:buChar char="•"/>
            </a:pPr>
            <a:r>
              <a:rPr lang="en-US" altLang="en-US" dirty="0">
                <a:latin typeface="+mn-lt"/>
              </a:rPr>
              <a:t>Ordinance requires map of districts (in addition to legal descriptions). If there is conflict, words prevail over maps.</a:t>
            </a:r>
          </a:p>
          <a:p>
            <a:pPr>
              <a:buClr>
                <a:schemeClr val="tx2"/>
              </a:buClr>
              <a:buSzPct val="100000"/>
              <a:buFont typeface="Arial" panose="020B0604020202020204" pitchFamily="34" charset="0"/>
              <a:buChar char="•"/>
            </a:pPr>
            <a:r>
              <a:rPr lang="en-US" altLang="en-US" dirty="0">
                <a:latin typeface="+mn-lt"/>
              </a:rPr>
              <a:t>Ordinance must be filed with county clerk (IC 36-2-2-4; 36-2-3-4) and auditor (IC 36-2-4-9), but no legal notice publication required (IC 36-1-5-3).</a:t>
            </a:r>
          </a:p>
        </p:txBody>
      </p:sp>
    </p:spTree>
    <p:extLst>
      <p:ext uri="{BB962C8B-B14F-4D97-AF65-F5344CB8AC3E}">
        <p14:creationId xmlns:p14="http://schemas.microsoft.com/office/powerpoint/2010/main" val="735121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2">
            <a:extLst>
              <a:ext uri="{FF2B5EF4-FFF2-40B4-BE49-F238E27FC236}">
                <a16:creationId xmlns:a16="http://schemas.microsoft.com/office/drawing/2014/main" id="{57F65AEF-9513-4532-8B87-212E81F4032A}"/>
              </a:ext>
            </a:extLst>
          </p:cNvPr>
          <p:cNvSpPr txBox="1">
            <a:spLocks noChangeArrowheads="1"/>
          </p:cNvSpPr>
          <p:nvPr/>
        </p:nvSpPr>
        <p:spPr>
          <a:xfrm>
            <a:off x="1127205" y="114300"/>
            <a:ext cx="8952216" cy="9144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en-US" sz="3600" dirty="0">
                <a:latin typeface="Arial" panose="020B0604020202020204" pitchFamily="34" charset="0"/>
              </a:rPr>
              <a:t>Redistricting Ordinances (Finer points)</a:t>
            </a:r>
          </a:p>
        </p:txBody>
      </p:sp>
      <p:sp>
        <p:nvSpPr>
          <p:cNvPr id="8" name="Rectangle 4">
            <a:extLst>
              <a:ext uri="{FF2B5EF4-FFF2-40B4-BE49-F238E27FC236}">
                <a16:creationId xmlns:a16="http://schemas.microsoft.com/office/drawing/2014/main" id="{CC8D98A1-7D48-4D02-AA54-5570828FE335}"/>
              </a:ext>
            </a:extLst>
          </p:cNvPr>
          <p:cNvSpPr>
            <a:spLocks noChangeArrowheads="1"/>
          </p:cNvSpPr>
          <p:nvPr/>
        </p:nvSpPr>
        <p:spPr bwMode="auto">
          <a:xfrm>
            <a:off x="249620" y="1143000"/>
            <a:ext cx="9934903"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lr>
                <a:schemeClr val="hlink"/>
              </a:buClr>
              <a:buSzPct val="60000"/>
              <a:buFont typeface="Wingdings" panose="05000000000000000000" pitchFamily="2" charset="2"/>
              <a:buChar char="n"/>
              <a:defRPr sz="2800">
                <a:solidFill>
                  <a:schemeClr val="tx1"/>
                </a:solidFill>
                <a:latin typeface="AGaramond"/>
              </a:defRPr>
            </a:lvl1pPr>
            <a:lvl2pPr marL="742950" indent="-285750">
              <a:spcBef>
                <a:spcPct val="20000"/>
              </a:spcBef>
              <a:buClr>
                <a:schemeClr val="tx2"/>
              </a:buClr>
              <a:buSzPct val="65000"/>
              <a:buFont typeface="Wingdings" panose="05000000000000000000" pitchFamily="2" charset="2"/>
              <a:buChar char="u"/>
              <a:defRPr sz="2600">
                <a:solidFill>
                  <a:schemeClr val="tx1"/>
                </a:solidFill>
                <a:latin typeface="AGaramond"/>
              </a:defRPr>
            </a:lvl2pPr>
            <a:lvl3pPr marL="1143000" indent="-228600">
              <a:spcBef>
                <a:spcPct val="20000"/>
              </a:spcBef>
              <a:buClr>
                <a:schemeClr val="hlink"/>
              </a:buClr>
              <a:buSzPct val="65000"/>
              <a:buFont typeface="Wingdings" panose="05000000000000000000" pitchFamily="2" charset="2"/>
              <a:buChar char="«"/>
              <a:defRPr sz="2400">
                <a:solidFill>
                  <a:schemeClr val="tx1"/>
                </a:solidFill>
                <a:latin typeface="AGaramond"/>
              </a:defRPr>
            </a:lvl3pPr>
            <a:lvl4pPr marL="1600200" indent="-228600">
              <a:spcBef>
                <a:spcPct val="20000"/>
              </a:spcBef>
              <a:buClr>
                <a:schemeClr val="tx2"/>
              </a:buClr>
              <a:buSzPct val="100000"/>
              <a:buChar char="•"/>
              <a:defRPr sz="2000">
                <a:solidFill>
                  <a:schemeClr val="tx1"/>
                </a:solidFill>
                <a:latin typeface="AGaramond"/>
              </a:defRPr>
            </a:lvl4pPr>
            <a:lvl5pPr marL="2057400" indent="-228600">
              <a:spcBef>
                <a:spcPct val="20000"/>
              </a:spcBef>
              <a:buClr>
                <a:schemeClr val="hlink"/>
              </a:buClr>
              <a:buSzPct val="100000"/>
              <a:buChar char="–"/>
              <a:defRPr sz="2000">
                <a:solidFill>
                  <a:schemeClr val="tx1"/>
                </a:solidFill>
                <a:latin typeface="AGaramond"/>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Garamond"/>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Garamond"/>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Garamond"/>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Garamond"/>
              </a:defRPr>
            </a:lvl9pPr>
          </a:lstStyle>
          <a:p>
            <a:pPr marL="0" indent="0" algn="ctr">
              <a:buNone/>
            </a:pPr>
            <a:endParaRPr lang="en-US" altLang="en-US" sz="1050" b="1" u="sng" dirty="0">
              <a:latin typeface="+mn-lt"/>
            </a:endParaRPr>
          </a:p>
          <a:p>
            <a:pPr>
              <a:buClr>
                <a:schemeClr val="tx2"/>
              </a:buClr>
              <a:buSzPct val="100000"/>
              <a:buFont typeface="Arial" panose="020B0604020202020204" pitchFamily="34" charset="0"/>
              <a:buChar char="•"/>
            </a:pPr>
            <a:r>
              <a:rPr lang="en-US" altLang="en-US" dirty="0">
                <a:latin typeface="+mn-lt"/>
              </a:rPr>
              <a:t>Care needed with effective dates of repeal of prior ordinances and county code provisions. Recognize that existing county commissioner ordinances have continuing effect for members elected in 2020. (IC 36-1-6-10) </a:t>
            </a:r>
          </a:p>
        </p:txBody>
      </p:sp>
    </p:spTree>
    <p:extLst>
      <p:ext uri="{BB962C8B-B14F-4D97-AF65-F5344CB8AC3E}">
        <p14:creationId xmlns:p14="http://schemas.microsoft.com/office/powerpoint/2010/main" val="1210108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48"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7193BD4E-C832-4111-AABD-424FEDEC1FDA}"/>
              </a:ext>
            </a:extLst>
          </p:cNvPr>
          <p:cNvSpPr txBox="1"/>
          <p:nvPr/>
        </p:nvSpPr>
        <p:spPr>
          <a:xfrm>
            <a:off x="788276" y="5896303"/>
            <a:ext cx="184731" cy="369332"/>
          </a:xfrm>
          <a:prstGeom prst="rect">
            <a:avLst/>
          </a:prstGeom>
          <a:noFill/>
        </p:spPr>
        <p:txBody>
          <a:bodyPr wrap="none" rtlCol="0">
            <a:spAutoFit/>
          </a:bodyPr>
          <a:lstStyle/>
          <a:p>
            <a:endParaRPr lang="en-US" dirty="0"/>
          </a:p>
        </p:txBody>
      </p:sp>
      <p:sp>
        <p:nvSpPr>
          <p:cNvPr id="10" name="TextBox 9">
            <a:extLst>
              <a:ext uri="{FF2B5EF4-FFF2-40B4-BE49-F238E27FC236}">
                <a16:creationId xmlns:a16="http://schemas.microsoft.com/office/drawing/2014/main" id="{EF04B0F1-B7E2-4FB5-96AE-89B629E87068}"/>
              </a:ext>
            </a:extLst>
          </p:cNvPr>
          <p:cNvSpPr txBox="1"/>
          <p:nvPr/>
        </p:nvSpPr>
        <p:spPr>
          <a:xfrm>
            <a:off x="1324303" y="399392"/>
            <a:ext cx="8345214" cy="923330"/>
          </a:xfrm>
          <a:prstGeom prst="rect">
            <a:avLst/>
          </a:prstGeom>
          <a:noFill/>
        </p:spPr>
        <p:txBody>
          <a:bodyPr wrap="square" rtlCol="0">
            <a:spAutoFit/>
          </a:bodyPr>
          <a:lstStyle/>
          <a:p>
            <a:r>
              <a:rPr lang="en-US" sz="5400" b="1" dirty="0">
                <a:latin typeface="+mj-lt"/>
              </a:rPr>
              <a:t>State and County Redistricting</a:t>
            </a:r>
            <a:endParaRPr lang="en-US" sz="5400" dirty="0">
              <a:latin typeface="+mj-lt"/>
            </a:endParaRPr>
          </a:p>
        </p:txBody>
      </p:sp>
      <p:sp>
        <p:nvSpPr>
          <p:cNvPr id="11" name="TextBox 10">
            <a:extLst>
              <a:ext uri="{FF2B5EF4-FFF2-40B4-BE49-F238E27FC236}">
                <a16:creationId xmlns:a16="http://schemas.microsoft.com/office/drawing/2014/main" id="{22A6487D-E1AE-4960-A832-5028C55F3D25}"/>
              </a:ext>
            </a:extLst>
          </p:cNvPr>
          <p:cNvSpPr txBox="1"/>
          <p:nvPr/>
        </p:nvSpPr>
        <p:spPr>
          <a:xfrm>
            <a:off x="338674" y="1292011"/>
            <a:ext cx="9921766" cy="769441"/>
          </a:xfrm>
          <a:prstGeom prst="rect">
            <a:avLst/>
          </a:prstGeom>
          <a:noFill/>
        </p:spPr>
        <p:txBody>
          <a:bodyPr wrap="square" rtlCol="0">
            <a:spAutoFit/>
          </a:bodyPr>
          <a:lstStyle/>
          <a:p>
            <a:r>
              <a:rPr lang="en-US" sz="4400" dirty="0"/>
              <a:t>The process has begun….</a:t>
            </a:r>
          </a:p>
        </p:txBody>
      </p:sp>
      <p:sp>
        <p:nvSpPr>
          <p:cNvPr id="14" name="TextBox 13">
            <a:extLst>
              <a:ext uri="{FF2B5EF4-FFF2-40B4-BE49-F238E27FC236}">
                <a16:creationId xmlns:a16="http://schemas.microsoft.com/office/drawing/2014/main" id="{8FFCBCD0-B896-422E-91B8-880A6067BFE2}"/>
              </a:ext>
            </a:extLst>
          </p:cNvPr>
          <p:cNvSpPr txBox="1"/>
          <p:nvPr/>
        </p:nvSpPr>
        <p:spPr>
          <a:xfrm>
            <a:off x="338674" y="1964386"/>
            <a:ext cx="9246760" cy="4570482"/>
          </a:xfrm>
          <a:prstGeom prst="rect">
            <a:avLst/>
          </a:prstGeom>
          <a:noFill/>
        </p:spPr>
        <p:txBody>
          <a:bodyPr wrap="square" rtlCol="0">
            <a:spAutoFit/>
          </a:bodyPr>
          <a:lstStyle/>
          <a:p>
            <a:pPr marL="285750" indent="-285750">
              <a:buFont typeface="Arial" panose="020B0604020202020204" pitchFamily="34" charset="0"/>
              <a:buChar char="•"/>
            </a:pPr>
            <a:r>
              <a:rPr lang="en-US" sz="2800" dirty="0"/>
              <a:t>U.S. Census Bureau provided results of 2020 Census using a “legacy” software format in August 2021 (rather than final version of data in February or March as in past years).</a:t>
            </a:r>
          </a:p>
          <a:p>
            <a:pPr marL="742950" lvl="1" indent="-285750">
              <a:buFont typeface="Arial" panose="020B0604020202020204" pitchFamily="34" charset="0"/>
              <a:buChar char="•"/>
            </a:pPr>
            <a:r>
              <a:rPr lang="en-US" sz="2800" dirty="0"/>
              <a:t>More consumable text (.csv) file with same info was released to Census Bureau website on September 16.</a:t>
            </a:r>
          </a:p>
          <a:p>
            <a:pPr marL="285750" indent="-285750">
              <a:buFont typeface="Arial" panose="020B0604020202020204" pitchFamily="34" charset="0"/>
              <a:buChar char="•"/>
            </a:pPr>
            <a:r>
              <a:rPr lang="en-US" sz="2800" dirty="0"/>
              <a:t>Census Bureau data is available at the state library. Contact:</a:t>
            </a:r>
            <a:br>
              <a:rPr lang="en-US" sz="2800" dirty="0"/>
            </a:br>
            <a:r>
              <a:rPr lang="en-US" sz="1100" dirty="0"/>
              <a:t/>
            </a:r>
            <a:br>
              <a:rPr lang="en-US" sz="1100" dirty="0"/>
            </a:br>
            <a:r>
              <a:rPr lang="en-US" sz="1100" dirty="0"/>
              <a:t>		</a:t>
            </a:r>
            <a:r>
              <a:rPr lang="en-US" sz="2800" dirty="0"/>
              <a:t>	</a:t>
            </a:r>
            <a:r>
              <a:rPr lang="en-US" sz="2800" b="1" dirty="0"/>
              <a:t>State Library Data Center</a:t>
            </a:r>
            <a:br>
              <a:rPr lang="en-US" sz="2800" b="1" dirty="0"/>
            </a:br>
            <a:r>
              <a:rPr lang="en-US" sz="2800" b="1" dirty="0"/>
              <a:t>				Katie Springer </a:t>
            </a:r>
            <a:br>
              <a:rPr lang="en-US" sz="2800" b="1" dirty="0"/>
            </a:br>
            <a:r>
              <a:rPr lang="en-US" sz="2800" b="1" dirty="0"/>
              <a:t>				317-232-3732 </a:t>
            </a:r>
          </a:p>
          <a:p>
            <a:pPr marL="285750" indent="-285750">
              <a:buFont typeface="Arial" panose="020B0604020202020204" pitchFamily="34" charset="0"/>
              <a:buChar char="•"/>
            </a:pPr>
            <a:endParaRPr lang="en-US" sz="2800" dirty="0"/>
          </a:p>
        </p:txBody>
      </p:sp>
    </p:spTree>
    <p:extLst>
      <p:ext uri="{BB962C8B-B14F-4D97-AF65-F5344CB8AC3E}">
        <p14:creationId xmlns:p14="http://schemas.microsoft.com/office/powerpoint/2010/main" val="19991021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2">
            <a:extLst>
              <a:ext uri="{FF2B5EF4-FFF2-40B4-BE49-F238E27FC236}">
                <a16:creationId xmlns:a16="http://schemas.microsoft.com/office/drawing/2014/main" id="{5C516641-6964-4A78-8B24-0A984BE8DBCE}"/>
              </a:ext>
            </a:extLst>
          </p:cNvPr>
          <p:cNvSpPr txBox="1">
            <a:spLocks noChangeArrowheads="1"/>
          </p:cNvSpPr>
          <p:nvPr/>
        </p:nvSpPr>
        <p:spPr>
          <a:xfrm>
            <a:off x="1410669" y="304800"/>
            <a:ext cx="6096000" cy="9144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US" sz="3600" dirty="0">
                <a:latin typeface="Arial" panose="020B0604020202020204" pitchFamily="34" charset="0"/>
              </a:rPr>
              <a:t>Who Establishes Precincts?</a:t>
            </a:r>
          </a:p>
        </p:txBody>
      </p:sp>
      <p:sp>
        <p:nvSpPr>
          <p:cNvPr id="8" name="Rectangle 4">
            <a:extLst>
              <a:ext uri="{FF2B5EF4-FFF2-40B4-BE49-F238E27FC236}">
                <a16:creationId xmlns:a16="http://schemas.microsoft.com/office/drawing/2014/main" id="{6952E9F7-3CDE-4A98-9EFB-7F9B0C8F9FA9}"/>
              </a:ext>
            </a:extLst>
          </p:cNvPr>
          <p:cNvSpPr>
            <a:spLocks noChangeArrowheads="1"/>
          </p:cNvSpPr>
          <p:nvPr/>
        </p:nvSpPr>
        <p:spPr bwMode="auto">
          <a:xfrm>
            <a:off x="228600" y="1066790"/>
            <a:ext cx="11482371"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lr>
                <a:schemeClr val="hlink"/>
              </a:buClr>
              <a:buSzPct val="60000"/>
              <a:buFont typeface="Wingdings" panose="05000000000000000000" pitchFamily="2" charset="2"/>
              <a:buChar char="n"/>
              <a:defRPr sz="2800">
                <a:solidFill>
                  <a:schemeClr val="tx1"/>
                </a:solidFill>
                <a:latin typeface="AGaramond"/>
              </a:defRPr>
            </a:lvl1pPr>
            <a:lvl2pPr marL="742950" indent="-285750">
              <a:spcBef>
                <a:spcPct val="20000"/>
              </a:spcBef>
              <a:buClr>
                <a:schemeClr val="tx2"/>
              </a:buClr>
              <a:buSzPct val="65000"/>
              <a:buFont typeface="Wingdings" panose="05000000000000000000" pitchFamily="2" charset="2"/>
              <a:buChar char="u"/>
              <a:defRPr sz="2600">
                <a:solidFill>
                  <a:schemeClr val="tx1"/>
                </a:solidFill>
                <a:latin typeface="AGaramond"/>
              </a:defRPr>
            </a:lvl2pPr>
            <a:lvl3pPr marL="1143000" indent="-228600">
              <a:spcBef>
                <a:spcPct val="20000"/>
              </a:spcBef>
              <a:buClr>
                <a:schemeClr val="hlink"/>
              </a:buClr>
              <a:buSzPct val="65000"/>
              <a:buFont typeface="Wingdings" panose="05000000000000000000" pitchFamily="2" charset="2"/>
              <a:buChar char="«"/>
              <a:defRPr sz="2400">
                <a:solidFill>
                  <a:schemeClr val="tx1"/>
                </a:solidFill>
                <a:latin typeface="AGaramond"/>
              </a:defRPr>
            </a:lvl3pPr>
            <a:lvl4pPr marL="1600200" indent="-228600">
              <a:spcBef>
                <a:spcPct val="20000"/>
              </a:spcBef>
              <a:buClr>
                <a:schemeClr val="tx2"/>
              </a:buClr>
              <a:buSzPct val="100000"/>
              <a:buChar char="•"/>
              <a:defRPr sz="2000">
                <a:solidFill>
                  <a:schemeClr val="tx1"/>
                </a:solidFill>
                <a:latin typeface="AGaramond"/>
              </a:defRPr>
            </a:lvl4pPr>
            <a:lvl5pPr marL="2057400" indent="-228600">
              <a:spcBef>
                <a:spcPct val="20000"/>
              </a:spcBef>
              <a:buClr>
                <a:schemeClr val="hlink"/>
              </a:buClr>
              <a:buSzPct val="100000"/>
              <a:buChar char="–"/>
              <a:defRPr sz="2000">
                <a:solidFill>
                  <a:schemeClr val="tx1"/>
                </a:solidFill>
                <a:latin typeface="AGaramond"/>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Garamond"/>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Garamond"/>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Garamond"/>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Garamond"/>
              </a:defRPr>
            </a:lvl9pPr>
          </a:lstStyle>
          <a:p>
            <a:pPr algn="ctr" eaLnBrk="1" hangingPunct="1">
              <a:buFont typeface="Wingdings" panose="05000000000000000000" pitchFamily="2" charset="2"/>
              <a:buNone/>
            </a:pPr>
            <a:endParaRPr lang="en-US" altLang="en-US" sz="1400" b="1" u="sng" dirty="0">
              <a:solidFill>
                <a:schemeClr val="tx2"/>
              </a:solidFill>
            </a:endParaRPr>
          </a:p>
          <a:p>
            <a:pPr eaLnBrk="1" hangingPunct="1">
              <a:buClr>
                <a:schemeClr val="tx2"/>
              </a:buClr>
              <a:buSzPct val="100000"/>
              <a:buFont typeface="Arial" panose="020B0604020202020204" pitchFamily="34" charset="0"/>
              <a:buChar char="•"/>
            </a:pPr>
            <a:r>
              <a:rPr lang="en-US" altLang="en-US" sz="3600" dirty="0">
                <a:latin typeface="+mn-lt"/>
              </a:rPr>
              <a:t>Precincts are established by the following people:</a:t>
            </a:r>
          </a:p>
          <a:p>
            <a:pPr lvl="1" eaLnBrk="1" hangingPunct="1">
              <a:buFont typeface="Arial" panose="020B0604020202020204" pitchFamily="34" charset="0"/>
              <a:buChar char="•"/>
            </a:pPr>
            <a:r>
              <a:rPr lang="en-US" altLang="en-US" sz="3600" dirty="0">
                <a:latin typeface="+mn-lt"/>
              </a:rPr>
              <a:t>The County Commissioners.</a:t>
            </a:r>
          </a:p>
          <a:p>
            <a:pPr lvl="1" eaLnBrk="1" hangingPunct="1">
              <a:buFont typeface="Arial" panose="020B0604020202020204" pitchFamily="34" charset="0"/>
              <a:buChar char="•"/>
            </a:pPr>
            <a:r>
              <a:rPr lang="en-US" altLang="en-US" sz="3600" dirty="0">
                <a:latin typeface="+mn-lt"/>
              </a:rPr>
              <a:t>Combined Boards of Election and Registration in Lake, Porter, and Tippecanoe Counties. </a:t>
            </a:r>
          </a:p>
          <a:p>
            <a:pPr lvl="1" eaLnBrk="1" hangingPunct="1">
              <a:buFont typeface="Arial" panose="020B0604020202020204" pitchFamily="34" charset="0"/>
              <a:buChar char="•"/>
            </a:pPr>
            <a:r>
              <a:rPr lang="en-US" altLang="en-US" sz="3600" dirty="0">
                <a:latin typeface="+mn-lt"/>
              </a:rPr>
              <a:t>In some cases, the Indiana Election Commission, if precinct boundary crossing election district line in violation of state law. </a:t>
            </a:r>
          </a:p>
        </p:txBody>
      </p:sp>
    </p:spTree>
    <p:extLst>
      <p:ext uri="{BB962C8B-B14F-4D97-AF65-F5344CB8AC3E}">
        <p14:creationId xmlns:p14="http://schemas.microsoft.com/office/powerpoint/2010/main" val="15180734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2">
            <a:extLst>
              <a:ext uri="{FF2B5EF4-FFF2-40B4-BE49-F238E27FC236}">
                <a16:creationId xmlns:a16="http://schemas.microsoft.com/office/drawing/2014/main" id="{1CC27084-6F5A-4385-A493-904FFCA48D33}"/>
              </a:ext>
            </a:extLst>
          </p:cNvPr>
          <p:cNvSpPr txBox="1">
            <a:spLocks noChangeArrowheads="1"/>
          </p:cNvSpPr>
          <p:nvPr/>
        </p:nvSpPr>
        <p:spPr>
          <a:xfrm>
            <a:off x="1316330" y="228595"/>
            <a:ext cx="8768255" cy="914400"/>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US" sz="3600" dirty="0">
                <a:latin typeface="Arial" panose="020B0604020202020204" pitchFamily="34" charset="0"/>
              </a:rPr>
              <a:t>What is the Process for Establishing Precincts</a:t>
            </a:r>
          </a:p>
        </p:txBody>
      </p:sp>
      <p:sp>
        <p:nvSpPr>
          <p:cNvPr id="8" name="Rectangle 4">
            <a:extLst>
              <a:ext uri="{FF2B5EF4-FFF2-40B4-BE49-F238E27FC236}">
                <a16:creationId xmlns:a16="http://schemas.microsoft.com/office/drawing/2014/main" id="{E3493D46-A3EB-479D-9DD6-C507D7491FC5}"/>
              </a:ext>
            </a:extLst>
          </p:cNvPr>
          <p:cNvSpPr>
            <a:spLocks noChangeArrowheads="1"/>
          </p:cNvSpPr>
          <p:nvPr/>
        </p:nvSpPr>
        <p:spPr bwMode="auto">
          <a:xfrm>
            <a:off x="397902" y="1066805"/>
            <a:ext cx="9995338"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lr>
                <a:schemeClr val="hlink"/>
              </a:buClr>
              <a:buSzPct val="60000"/>
              <a:buFont typeface="Wingdings" panose="05000000000000000000" pitchFamily="2" charset="2"/>
              <a:buChar char="n"/>
              <a:defRPr sz="2800">
                <a:solidFill>
                  <a:schemeClr val="tx1"/>
                </a:solidFill>
                <a:latin typeface="AGaramond"/>
              </a:defRPr>
            </a:lvl1pPr>
            <a:lvl2pPr marL="742950" indent="-285750">
              <a:spcBef>
                <a:spcPct val="20000"/>
              </a:spcBef>
              <a:buClr>
                <a:schemeClr val="tx2"/>
              </a:buClr>
              <a:buSzPct val="65000"/>
              <a:buFont typeface="Wingdings" panose="05000000000000000000" pitchFamily="2" charset="2"/>
              <a:buChar char="u"/>
              <a:defRPr sz="2600">
                <a:solidFill>
                  <a:schemeClr val="tx1"/>
                </a:solidFill>
                <a:latin typeface="AGaramond"/>
              </a:defRPr>
            </a:lvl2pPr>
            <a:lvl3pPr marL="1143000" indent="-228600">
              <a:spcBef>
                <a:spcPct val="20000"/>
              </a:spcBef>
              <a:buClr>
                <a:schemeClr val="hlink"/>
              </a:buClr>
              <a:buSzPct val="65000"/>
              <a:buFont typeface="Wingdings" panose="05000000000000000000" pitchFamily="2" charset="2"/>
              <a:buChar char="«"/>
              <a:defRPr sz="2400">
                <a:solidFill>
                  <a:schemeClr val="tx1"/>
                </a:solidFill>
                <a:latin typeface="AGaramond"/>
              </a:defRPr>
            </a:lvl3pPr>
            <a:lvl4pPr marL="1600200" indent="-228600">
              <a:spcBef>
                <a:spcPct val="20000"/>
              </a:spcBef>
              <a:buClr>
                <a:schemeClr val="tx2"/>
              </a:buClr>
              <a:buSzPct val="100000"/>
              <a:buChar char="•"/>
              <a:defRPr sz="2000">
                <a:solidFill>
                  <a:schemeClr val="tx1"/>
                </a:solidFill>
                <a:latin typeface="AGaramond"/>
              </a:defRPr>
            </a:lvl4pPr>
            <a:lvl5pPr marL="2057400" indent="-228600">
              <a:spcBef>
                <a:spcPct val="20000"/>
              </a:spcBef>
              <a:buClr>
                <a:schemeClr val="hlink"/>
              </a:buClr>
              <a:buSzPct val="100000"/>
              <a:buChar char="–"/>
              <a:defRPr sz="2000">
                <a:solidFill>
                  <a:schemeClr val="tx1"/>
                </a:solidFill>
                <a:latin typeface="AGaramond"/>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Garamond"/>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Garamond"/>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Garamond"/>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Garamond"/>
              </a:defRPr>
            </a:lvl9pPr>
          </a:lstStyle>
          <a:p>
            <a:pPr eaLnBrk="1" hangingPunct="1">
              <a:spcBef>
                <a:spcPct val="0"/>
              </a:spcBef>
              <a:buClr>
                <a:schemeClr val="tx2"/>
              </a:buClr>
              <a:buSzPct val="100000"/>
              <a:buFont typeface="Arial" panose="020B0604020202020204" pitchFamily="34" charset="0"/>
              <a:buChar char="•"/>
            </a:pPr>
            <a:r>
              <a:rPr lang="en-US" altLang="en-US" sz="3200" dirty="0">
                <a:latin typeface="+mn-lt"/>
              </a:rPr>
              <a:t>The County Commissioners propose a precinct establishment order.</a:t>
            </a:r>
          </a:p>
          <a:p>
            <a:pPr eaLnBrk="1" hangingPunct="1">
              <a:spcBef>
                <a:spcPct val="0"/>
              </a:spcBef>
              <a:buClr>
                <a:schemeClr val="tx2"/>
              </a:buClr>
              <a:buSzPct val="100000"/>
              <a:buFont typeface="Arial" panose="020B0604020202020204" pitchFamily="34" charset="0"/>
              <a:buChar char="•"/>
            </a:pPr>
            <a:r>
              <a:rPr lang="en-US" altLang="en-US" sz="3200" dirty="0">
                <a:latin typeface="+mn-lt"/>
              </a:rPr>
              <a:t>IED performs technical review of precinct proposals after Office of Census Data (OCD), [part of Legislative Services Agency] review.</a:t>
            </a:r>
          </a:p>
          <a:p>
            <a:pPr lvl="1" eaLnBrk="1" hangingPunct="1">
              <a:spcBef>
                <a:spcPct val="0"/>
              </a:spcBef>
              <a:buFont typeface="Arial" panose="020B0604020202020204" pitchFamily="34" charset="0"/>
              <a:buChar char="•"/>
            </a:pPr>
            <a:r>
              <a:rPr lang="en-US" altLang="en-US" sz="3200" dirty="0">
                <a:latin typeface="+mn-lt"/>
              </a:rPr>
              <a:t>If a county voter files a timely objection after legal notice of IED approval is published by the county, Indiana Election Commission (IEC) will determine whether to approve precincts.</a:t>
            </a:r>
          </a:p>
          <a:p>
            <a:pPr lvl="1" eaLnBrk="1" hangingPunct="1">
              <a:spcBef>
                <a:spcPct val="0"/>
              </a:spcBef>
              <a:buFont typeface="Arial" panose="020B0604020202020204" pitchFamily="34" charset="0"/>
              <a:buChar char="•"/>
            </a:pPr>
            <a:r>
              <a:rPr lang="en-US" altLang="en-US" sz="3200" dirty="0">
                <a:latin typeface="+mn-lt"/>
              </a:rPr>
              <a:t>IEC may approve precinct changes if there is not sufficient time for a 10 day objection period.</a:t>
            </a:r>
          </a:p>
        </p:txBody>
      </p:sp>
    </p:spTree>
    <p:extLst>
      <p:ext uri="{BB962C8B-B14F-4D97-AF65-F5344CB8AC3E}">
        <p14:creationId xmlns:p14="http://schemas.microsoft.com/office/powerpoint/2010/main" val="2662139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2">
            <a:extLst>
              <a:ext uri="{FF2B5EF4-FFF2-40B4-BE49-F238E27FC236}">
                <a16:creationId xmlns:a16="http://schemas.microsoft.com/office/drawing/2014/main" id="{D1BAA2D4-D6BC-4699-B92C-16132F41BA3E}"/>
              </a:ext>
            </a:extLst>
          </p:cNvPr>
          <p:cNvSpPr txBox="1">
            <a:spLocks noChangeArrowheads="1"/>
          </p:cNvSpPr>
          <p:nvPr/>
        </p:nvSpPr>
        <p:spPr>
          <a:xfrm>
            <a:off x="1185117" y="241635"/>
            <a:ext cx="9004738" cy="914400"/>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US" sz="3600" dirty="0">
                <a:latin typeface="Arial" panose="020B0604020202020204" pitchFamily="34" charset="0"/>
              </a:rPr>
              <a:t>What is the Process for Establishing Precincts</a:t>
            </a:r>
          </a:p>
        </p:txBody>
      </p:sp>
      <p:sp>
        <p:nvSpPr>
          <p:cNvPr id="9" name="Rectangle 4">
            <a:extLst>
              <a:ext uri="{FF2B5EF4-FFF2-40B4-BE49-F238E27FC236}">
                <a16:creationId xmlns:a16="http://schemas.microsoft.com/office/drawing/2014/main" id="{0B9DB646-1ABD-414F-8445-08BD28C883F8}"/>
              </a:ext>
            </a:extLst>
          </p:cNvPr>
          <p:cNvSpPr>
            <a:spLocks noChangeArrowheads="1"/>
          </p:cNvSpPr>
          <p:nvPr/>
        </p:nvSpPr>
        <p:spPr bwMode="auto">
          <a:xfrm>
            <a:off x="414438" y="1149518"/>
            <a:ext cx="10176641"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lr>
                <a:schemeClr val="hlink"/>
              </a:buClr>
              <a:buSzPct val="60000"/>
              <a:buFont typeface="Wingdings" panose="05000000000000000000" pitchFamily="2" charset="2"/>
              <a:buChar char="n"/>
              <a:defRPr sz="2800">
                <a:solidFill>
                  <a:schemeClr val="tx1"/>
                </a:solidFill>
                <a:latin typeface="AGaramond"/>
              </a:defRPr>
            </a:lvl1pPr>
            <a:lvl2pPr marL="742950" indent="-285750">
              <a:spcBef>
                <a:spcPct val="20000"/>
              </a:spcBef>
              <a:buClr>
                <a:schemeClr val="tx2"/>
              </a:buClr>
              <a:buSzPct val="65000"/>
              <a:buFont typeface="Wingdings" panose="05000000000000000000" pitchFamily="2" charset="2"/>
              <a:buChar char="u"/>
              <a:defRPr sz="2600">
                <a:solidFill>
                  <a:schemeClr val="tx1"/>
                </a:solidFill>
                <a:latin typeface="AGaramond"/>
              </a:defRPr>
            </a:lvl2pPr>
            <a:lvl3pPr marL="1143000" indent="-228600">
              <a:spcBef>
                <a:spcPct val="20000"/>
              </a:spcBef>
              <a:buClr>
                <a:schemeClr val="hlink"/>
              </a:buClr>
              <a:buSzPct val="65000"/>
              <a:buFont typeface="Wingdings" panose="05000000000000000000" pitchFamily="2" charset="2"/>
              <a:buChar char="«"/>
              <a:defRPr sz="2400">
                <a:solidFill>
                  <a:schemeClr val="tx1"/>
                </a:solidFill>
                <a:latin typeface="AGaramond"/>
              </a:defRPr>
            </a:lvl3pPr>
            <a:lvl4pPr marL="1600200" indent="-228600">
              <a:spcBef>
                <a:spcPct val="20000"/>
              </a:spcBef>
              <a:buClr>
                <a:schemeClr val="tx2"/>
              </a:buClr>
              <a:buSzPct val="100000"/>
              <a:buChar char="•"/>
              <a:defRPr sz="2000">
                <a:solidFill>
                  <a:schemeClr val="tx1"/>
                </a:solidFill>
                <a:latin typeface="AGaramond"/>
              </a:defRPr>
            </a:lvl4pPr>
            <a:lvl5pPr marL="2057400" indent="-228600">
              <a:spcBef>
                <a:spcPct val="20000"/>
              </a:spcBef>
              <a:buClr>
                <a:schemeClr val="hlink"/>
              </a:buClr>
              <a:buSzPct val="100000"/>
              <a:buChar char="–"/>
              <a:defRPr sz="2000">
                <a:solidFill>
                  <a:schemeClr val="tx1"/>
                </a:solidFill>
                <a:latin typeface="AGaramond"/>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Garamond"/>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Garamond"/>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Garamond"/>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Garamond"/>
              </a:defRPr>
            </a:lvl9pPr>
          </a:lstStyle>
          <a:p>
            <a:pPr eaLnBrk="1" hangingPunct="1">
              <a:spcBef>
                <a:spcPct val="0"/>
              </a:spcBef>
              <a:buClr>
                <a:schemeClr val="tx2"/>
              </a:buClr>
              <a:buSzPct val="100000"/>
              <a:buFont typeface="Arial" panose="020B0604020202020204" pitchFamily="34" charset="0"/>
              <a:buChar char="•"/>
            </a:pPr>
            <a:r>
              <a:rPr lang="en-US" altLang="en-US" sz="3600" dirty="0">
                <a:latin typeface="+mn-lt"/>
              </a:rPr>
              <a:t>Establishing precincts requires the proper paperwork.</a:t>
            </a:r>
          </a:p>
          <a:p>
            <a:pPr lvl="1" eaLnBrk="1" hangingPunct="1">
              <a:spcBef>
                <a:spcPct val="0"/>
              </a:spcBef>
              <a:buFont typeface="Arial" panose="020B0604020202020204" pitchFamily="34" charset="0"/>
              <a:buChar char="•"/>
            </a:pPr>
            <a:r>
              <a:rPr lang="en-US" altLang="en-US" sz="3600" dirty="0">
                <a:latin typeface="+mn-lt"/>
              </a:rPr>
              <a:t>Order from the County Commissioners.</a:t>
            </a:r>
          </a:p>
          <a:p>
            <a:pPr lvl="1" eaLnBrk="1" hangingPunct="1">
              <a:spcBef>
                <a:spcPct val="0"/>
              </a:spcBef>
              <a:buFont typeface="Arial" panose="020B0604020202020204" pitchFamily="34" charset="0"/>
              <a:buChar char="•"/>
            </a:pPr>
            <a:r>
              <a:rPr lang="en-US" altLang="en-US" sz="3600" dirty="0">
                <a:latin typeface="+mn-lt"/>
              </a:rPr>
              <a:t>Completed IEC-8s describing precinct changes.</a:t>
            </a:r>
          </a:p>
          <a:p>
            <a:pPr lvl="1" eaLnBrk="1" hangingPunct="1">
              <a:spcBef>
                <a:spcPct val="0"/>
              </a:spcBef>
              <a:buFont typeface="Arial" panose="020B0604020202020204" pitchFamily="34" charset="0"/>
              <a:buChar char="•"/>
            </a:pPr>
            <a:r>
              <a:rPr lang="en-US" altLang="en-US" sz="3600" dirty="0">
                <a:latin typeface="+mn-lt"/>
              </a:rPr>
              <a:t>At some point precinct GIS “shape files” are laid over census “Tiger Files” that allow census block listing to be printed for each precinct.</a:t>
            </a:r>
          </a:p>
          <a:p>
            <a:pPr lvl="1" eaLnBrk="1" hangingPunct="1">
              <a:spcBef>
                <a:spcPct val="0"/>
              </a:spcBef>
              <a:buFont typeface="Arial" panose="020B0604020202020204" pitchFamily="34" charset="0"/>
              <a:buChar char="•"/>
            </a:pPr>
            <a:r>
              <a:rPr lang="en-US" altLang="en-US" sz="3600" dirty="0">
                <a:latin typeface="+mn-lt"/>
              </a:rPr>
              <a:t>State plans to implement optional paperless county precinct change module in SVRS this year.</a:t>
            </a:r>
          </a:p>
          <a:p>
            <a:pPr lvl="1" eaLnBrk="1" hangingPunct="1">
              <a:buFont typeface="Wingdings" panose="05000000000000000000" pitchFamily="2" charset="2"/>
              <a:buNone/>
            </a:pPr>
            <a:endParaRPr lang="en-US" altLang="en-US" sz="800" dirty="0"/>
          </a:p>
        </p:txBody>
      </p:sp>
    </p:spTree>
    <p:extLst>
      <p:ext uri="{BB962C8B-B14F-4D97-AF65-F5344CB8AC3E}">
        <p14:creationId xmlns:p14="http://schemas.microsoft.com/office/powerpoint/2010/main" val="24459618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1">
            <a:extLst>
              <a:ext uri="{FF2B5EF4-FFF2-40B4-BE49-F238E27FC236}">
                <a16:creationId xmlns:a16="http://schemas.microsoft.com/office/drawing/2014/main" id="{AF163516-3540-46E7-BB26-9FEF2F5A9EE6}"/>
              </a:ext>
            </a:extLst>
          </p:cNvPr>
          <p:cNvSpPr txBox="1">
            <a:spLocks noChangeArrowheads="1"/>
          </p:cNvSpPr>
          <p:nvPr/>
        </p:nvSpPr>
        <p:spPr>
          <a:xfrm>
            <a:off x="927537" y="157394"/>
            <a:ext cx="10612821" cy="914400"/>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en-US" sz="4000" dirty="0">
                <a:latin typeface="Arial" panose="020B0604020202020204" pitchFamily="34" charset="0"/>
              </a:rPr>
              <a:t>What is the Process for Establishing Precincts?</a:t>
            </a:r>
            <a:endParaRPr lang="en-US" altLang="en-US" sz="4000" dirty="0"/>
          </a:p>
        </p:txBody>
      </p:sp>
      <p:sp>
        <p:nvSpPr>
          <p:cNvPr id="8" name="Content Placeholder 2">
            <a:extLst>
              <a:ext uri="{FF2B5EF4-FFF2-40B4-BE49-F238E27FC236}">
                <a16:creationId xmlns:a16="http://schemas.microsoft.com/office/drawing/2014/main" id="{4294121E-688E-4B5F-9C42-B42A8004B4C5}"/>
              </a:ext>
            </a:extLst>
          </p:cNvPr>
          <p:cNvSpPr txBox="1">
            <a:spLocks noChangeArrowheads="1"/>
          </p:cNvSpPr>
          <p:nvPr/>
        </p:nvSpPr>
        <p:spPr>
          <a:xfrm>
            <a:off x="152400" y="1371600"/>
            <a:ext cx="10095186" cy="52578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Clr>
                <a:schemeClr val="tx2"/>
              </a:buClr>
              <a:buSzPct val="100000"/>
              <a:buFont typeface="Arial" panose="020B0604020202020204" pitchFamily="34" charset="0"/>
              <a:buChar char="•"/>
            </a:pPr>
            <a:r>
              <a:rPr lang="en-US" altLang="en-US" sz="3600" dirty="0"/>
              <a:t>Establishing precincts involves several steps but the IED can help with sample forms and technical assistance.</a:t>
            </a:r>
          </a:p>
          <a:p>
            <a:pPr marL="914400" lvl="1" indent="-457200" algn="l">
              <a:buFont typeface="Arial" panose="020B0604020202020204" pitchFamily="34" charset="0"/>
              <a:buChar char="•"/>
            </a:pPr>
            <a:r>
              <a:rPr lang="en-US" altLang="en-US" sz="3600" dirty="0"/>
              <a:t>IED will assign a precinct coordinator to help guide a county through the process.</a:t>
            </a:r>
          </a:p>
          <a:p>
            <a:pPr marL="914400" lvl="1" indent="-457200" algn="l">
              <a:buFont typeface="Arial" panose="020B0604020202020204" pitchFamily="34" charset="0"/>
              <a:buChar char="•"/>
            </a:pPr>
            <a:r>
              <a:rPr lang="en-US" altLang="en-US" sz="3600" dirty="0"/>
              <a:t>IED will issue memos along the way (For example, IED will provide specific instructions upon approval of precincts regarding follow-up procedures).</a:t>
            </a:r>
          </a:p>
          <a:p>
            <a:pPr algn="l"/>
            <a:endParaRPr lang="en-US" altLang="en-US" dirty="0"/>
          </a:p>
        </p:txBody>
      </p:sp>
    </p:spTree>
    <p:extLst>
      <p:ext uri="{BB962C8B-B14F-4D97-AF65-F5344CB8AC3E}">
        <p14:creationId xmlns:p14="http://schemas.microsoft.com/office/powerpoint/2010/main" val="31386690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2">
            <a:extLst>
              <a:ext uri="{FF2B5EF4-FFF2-40B4-BE49-F238E27FC236}">
                <a16:creationId xmlns:a16="http://schemas.microsoft.com/office/drawing/2014/main" id="{2FF21AFE-DC37-4EE6-BE92-34A69793B918}"/>
              </a:ext>
            </a:extLst>
          </p:cNvPr>
          <p:cNvSpPr txBox="1">
            <a:spLocks noChangeArrowheads="1"/>
          </p:cNvSpPr>
          <p:nvPr/>
        </p:nvSpPr>
        <p:spPr>
          <a:xfrm>
            <a:off x="1185117" y="314788"/>
            <a:ext cx="7441324" cy="914400"/>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US" sz="3600" dirty="0">
                <a:latin typeface="Arial" panose="020B0604020202020204" pitchFamily="34" charset="0"/>
              </a:rPr>
              <a:t>Are Any Precinct Changes Automatic?</a:t>
            </a:r>
          </a:p>
        </p:txBody>
      </p:sp>
      <p:sp>
        <p:nvSpPr>
          <p:cNvPr id="9" name="Rectangle 4">
            <a:extLst>
              <a:ext uri="{FF2B5EF4-FFF2-40B4-BE49-F238E27FC236}">
                <a16:creationId xmlns:a16="http://schemas.microsoft.com/office/drawing/2014/main" id="{96924CD3-00BA-481B-B714-95E21D8CCE79}"/>
              </a:ext>
            </a:extLst>
          </p:cNvPr>
          <p:cNvSpPr>
            <a:spLocks noChangeArrowheads="1"/>
          </p:cNvSpPr>
          <p:nvPr/>
        </p:nvSpPr>
        <p:spPr bwMode="auto">
          <a:xfrm>
            <a:off x="321601" y="1540083"/>
            <a:ext cx="11049000" cy="5165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lr>
                <a:schemeClr val="hlink"/>
              </a:buClr>
              <a:buSzPct val="60000"/>
              <a:buFont typeface="Wingdings" panose="05000000000000000000" pitchFamily="2" charset="2"/>
              <a:buChar char="n"/>
              <a:defRPr sz="2800">
                <a:solidFill>
                  <a:schemeClr val="tx1"/>
                </a:solidFill>
                <a:latin typeface="AGaramond"/>
              </a:defRPr>
            </a:lvl1pPr>
            <a:lvl2pPr marL="742950" indent="-285750">
              <a:spcBef>
                <a:spcPct val="20000"/>
              </a:spcBef>
              <a:buClr>
                <a:schemeClr val="tx2"/>
              </a:buClr>
              <a:buSzPct val="65000"/>
              <a:buFont typeface="Wingdings" panose="05000000000000000000" pitchFamily="2" charset="2"/>
              <a:buChar char="u"/>
              <a:defRPr sz="2600">
                <a:solidFill>
                  <a:schemeClr val="tx1"/>
                </a:solidFill>
                <a:latin typeface="AGaramond"/>
              </a:defRPr>
            </a:lvl2pPr>
            <a:lvl3pPr marL="1143000" indent="-228600">
              <a:spcBef>
                <a:spcPct val="20000"/>
              </a:spcBef>
              <a:buClr>
                <a:schemeClr val="hlink"/>
              </a:buClr>
              <a:buSzPct val="65000"/>
              <a:buFont typeface="Wingdings" panose="05000000000000000000" pitchFamily="2" charset="2"/>
              <a:buChar char="«"/>
              <a:defRPr sz="2400">
                <a:solidFill>
                  <a:schemeClr val="tx1"/>
                </a:solidFill>
                <a:latin typeface="AGaramond"/>
              </a:defRPr>
            </a:lvl3pPr>
            <a:lvl4pPr marL="1600200" indent="-228600">
              <a:spcBef>
                <a:spcPct val="20000"/>
              </a:spcBef>
              <a:buClr>
                <a:schemeClr val="tx2"/>
              </a:buClr>
              <a:buSzPct val="100000"/>
              <a:buChar char="•"/>
              <a:defRPr sz="2000">
                <a:solidFill>
                  <a:schemeClr val="tx1"/>
                </a:solidFill>
                <a:latin typeface="AGaramond"/>
              </a:defRPr>
            </a:lvl4pPr>
            <a:lvl5pPr marL="2057400" indent="-228600">
              <a:spcBef>
                <a:spcPct val="20000"/>
              </a:spcBef>
              <a:buClr>
                <a:schemeClr val="hlink"/>
              </a:buClr>
              <a:buSzPct val="100000"/>
              <a:buChar char="–"/>
              <a:defRPr sz="2000">
                <a:solidFill>
                  <a:schemeClr val="tx1"/>
                </a:solidFill>
                <a:latin typeface="AGaramond"/>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Garamond"/>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Garamond"/>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Garamond"/>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Garamond"/>
              </a:defRPr>
            </a:lvl9pPr>
          </a:lstStyle>
          <a:p>
            <a:pPr eaLnBrk="1" hangingPunct="1">
              <a:buClr>
                <a:schemeClr val="tx2"/>
              </a:buClr>
              <a:buSzPct val="100000"/>
              <a:buFont typeface="Arial" panose="020B0604020202020204" pitchFamily="34" charset="0"/>
              <a:buChar char="•"/>
            </a:pPr>
            <a:r>
              <a:rPr lang="en-US" altLang="en-US" sz="3600" dirty="0">
                <a:latin typeface="+mn-lt"/>
              </a:rPr>
              <a:t>Precincts may </a:t>
            </a:r>
            <a:r>
              <a:rPr lang="en-US" altLang="en-US" sz="3600" u="sng" dirty="0">
                <a:latin typeface="+mn-lt"/>
              </a:rPr>
              <a:t>not</a:t>
            </a:r>
            <a:r>
              <a:rPr lang="en-US" altLang="en-US" sz="3600" dirty="0">
                <a:latin typeface="+mn-lt"/>
              </a:rPr>
              <a:t> be established by any other people or by any other process. </a:t>
            </a:r>
          </a:p>
          <a:p>
            <a:pPr lvl="1" eaLnBrk="1" hangingPunct="1">
              <a:buFont typeface="Arial" panose="020B0604020202020204" pitchFamily="34" charset="0"/>
              <a:buChar char="•"/>
            </a:pPr>
            <a:r>
              <a:rPr lang="en-US" altLang="en-US" sz="3600" dirty="0">
                <a:latin typeface="+mn-lt"/>
              </a:rPr>
              <a:t>Precinct boundaries are not “automatically” altered when the General Assembly or a county, municipality, or school district establishes new election districts.</a:t>
            </a:r>
          </a:p>
          <a:p>
            <a:pPr lvl="1" eaLnBrk="1" hangingPunct="1">
              <a:buFont typeface="Arial" panose="020B0604020202020204" pitchFamily="34" charset="0"/>
              <a:buChar char="•"/>
            </a:pPr>
            <a:r>
              <a:rPr lang="en-US" altLang="en-US" sz="3600" dirty="0">
                <a:latin typeface="+mn-lt"/>
              </a:rPr>
              <a:t>Precincts are not “automatically” altered when a city or town annexes new territory.</a:t>
            </a:r>
          </a:p>
        </p:txBody>
      </p:sp>
    </p:spTree>
    <p:extLst>
      <p:ext uri="{BB962C8B-B14F-4D97-AF65-F5344CB8AC3E}">
        <p14:creationId xmlns:p14="http://schemas.microsoft.com/office/powerpoint/2010/main" val="32761111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2">
            <a:extLst>
              <a:ext uri="{FF2B5EF4-FFF2-40B4-BE49-F238E27FC236}">
                <a16:creationId xmlns:a16="http://schemas.microsoft.com/office/drawing/2014/main" id="{EE9C80E1-A98C-4427-89B1-05D0BBD2C980}"/>
              </a:ext>
            </a:extLst>
          </p:cNvPr>
          <p:cNvSpPr txBox="1">
            <a:spLocks noChangeArrowheads="1"/>
          </p:cNvSpPr>
          <p:nvPr/>
        </p:nvSpPr>
        <p:spPr>
          <a:xfrm>
            <a:off x="1271752" y="157550"/>
            <a:ext cx="7756634" cy="914400"/>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en-US" sz="3600" dirty="0">
                <a:latin typeface="Arial" panose="020B0604020202020204" pitchFamily="34" charset="0"/>
              </a:rPr>
              <a:t>Additional Precinct Technical Standards</a:t>
            </a:r>
          </a:p>
        </p:txBody>
      </p:sp>
      <p:sp>
        <p:nvSpPr>
          <p:cNvPr id="8" name="Rectangle 4">
            <a:extLst>
              <a:ext uri="{FF2B5EF4-FFF2-40B4-BE49-F238E27FC236}">
                <a16:creationId xmlns:a16="http://schemas.microsoft.com/office/drawing/2014/main" id="{028D71B4-8EE1-441C-BF80-CB72AB77999B}"/>
              </a:ext>
            </a:extLst>
          </p:cNvPr>
          <p:cNvSpPr>
            <a:spLocks noChangeArrowheads="1"/>
          </p:cNvSpPr>
          <p:nvPr/>
        </p:nvSpPr>
        <p:spPr bwMode="auto">
          <a:xfrm>
            <a:off x="380999" y="1143000"/>
            <a:ext cx="10276491"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lr>
                <a:schemeClr val="hlink"/>
              </a:buClr>
              <a:buSzPct val="60000"/>
              <a:buFont typeface="Wingdings" panose="05000000000000000000" pitchFamily="2" charset="2"/>
              <a:buChar char="n"/>
              <a:defRPr sz="2800">
                <a:solidFill>
                  <a:schemeClr val="tx1"/>
                </a:solidFill>
                <a:latin typeface="AGaramond"/>
              </a:defRPr>
            </a:lvl1pPr>
            <a:lvl2pPr marL="742950" indent="-285750">
              <a:spcBef>
                <a:spcPct val="20000"/>
              </a:spcBef>
              <a:buClr>
                <a:schemeClr val="tx2"/>
              </a:buClr>
              <a:buSzPct val="65000"/>
              <a:buFont typeface="Wingdings" panose="05000000000000000000" pitchFamily="2" charset="2"/>
              <a:buChar char="u"/>
              <a:defRPr sz="2600">
                <a:solidFill>
                  <a:schemeClr val="tx1"/>
                </a:solidFill>
                <a:latin typeface="AGaramond"/>
              </a:defRPr>
            </a:lvl2pPr>
            <a:lvl3pPr marL="1143000" indent="-228600">
              <a:spcBef>
                <a:spcPct val="20000"/>
              </a:spcBef>
              <a:buClr>
                <a:schemeClr val="hlink"/>
              </a:buClr>
              <a:buSzPct val="65000"/>
              <a:buFont typeface="Wingdings" panose="05000000000000000000" pitchFamily="2" charset="2"/>
              <a:buChar char="«"/>
              <a:defRPr sz="2400">
                <a:solidFill>
                  <a:schemeClr val="tx1"/>
                </a:solidFill>
                <a:latin typeface="AGaramond"/>
              </a:defRPr>
            </a:lvl3pPr>
            <a:lvl4pPr marL="1600200" indent="-228600">
              <a:spcBef>
                <a:spcPct val="20000"/>
              </a:spcBef>
              <a:buClr>
                <a:schemeClr val="tx2"/>
              </a:buClr>
              <a:buSzPct val="100000"/>
              <a:buChar char="•"/>
              <a:defRPr sz="2000">
                <a:solidFill>
                  <a:schemeClr val="tx1"/>
                </a:solidFill>
                <a:latin typeface="AGaramond"/>
              </a:defRPr>
            </a:lvl4pPr>
            <a:lvl5pPr marL="2057400" indent="-228600">
              <a:spcBef>
                <a:spcPct val="20000"/>
              </a:spcBef>
              <a:buClr>
                <a:schemeClr val="hlink"/>
              </a:buClr>
              <a:buSzPct val="100000"/>
              <a:buChar char="–"/>
              <a:defRPr sz="2000">
                <a:solidFill>
                  <a:schemeClr val="tx1"/>
                </a:solidFill>
                <a:latin typeface="AGaramond"/>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Garamond"/>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Garamond"/>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Garamond"/>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Garamond"/>
              </a:defRPr>
            </a:lvl9pPr>
          </a:lstStyle>
          <a:p>
            <a:pPr eaLnBrk="1" hangingPunct="1">
              <a:buClr>
                <a:schemeClr val="tx2"/>
              </a:buClr>
              <a:buSzPct val="100000"/>
              <a:buFont typeface="Arial" panose="020B0604020202020204" pitchFamily="34" charset="0"/>
              <a:buChar char="•"/>
            </a:pPr>
            <a:r>
              <a:rPr lang="en-US" altLang="en-US" sz="2000" dirty="0">
                <a:latin typeface="+mn-lt"/>
              </a:rPr>
              <a:t>Active Voter limits (IC 3-11-1.5) see “active voter” definitions IC 3-5-2-1.7(1)</a:t>
            </a:r>
          </a:p>
          <a:p>
            <a:pPr eaLnBrk="1" hangingPunct="1">
              <a:buClr>
                <a:schemeClr val="tx2"/>
              </a:buClr>
              <a:buSzPct val="100000"/>
              <a:buFont typeface="Arial" panose="020B0604020202020204" pitchFamily="34" charset="0"/>
              <a:buChar char="•"/>
            </a:pPr>
            <a:r>
              <a:rPr lang="en-US" altLang="en-US" sz="2000" dirty="0">
                <a:latin typeface="+mn-lt"/>
              </a:rPr>
              <a:t>Minimum of 600 active voters with some exceptions and grandfathering. </a:t>
            </a:r>
          </a:p>
          <a:p>
            <a:pPr eaLnBrk="1" hangingPunct="1">
              <a:buClr>
                <a:schemeClr val="tx2"/>
              </a:buClr>
              <a:buSzPct val="100000"/>
              <a:buFont typeface="Arial" panose="020B0604020202020204" pitchFamily="34" charset="0"/>
              <a:buChar char="•"/>
            </a:pPr>
            <a:r>
              <a:rPr lang="en-US" altLang="en-US" sz="2000" dirty="0">
                <a:latin typeface="+mn-lt"/>
              </a:rPr>
              <a:t>Not less than 600 active voters.</a:t>
            </a:r>
          </a:p>
          <a:p>
            <a:pPr lvl="1">
              <a:buSzPct val="100000"/>
              <a:buFont typeface="Arial" panose="020B0604020202020204" pitchFamily="34" charset="0"/>
              <a:buChar char="•"/>
            </a:pPr>
            <a:r>
              <a:rPr lang="en-US" altLang="en-US" sz="2000" dirty="0">
                <a:latin typeface="+mn-lt"/>
              </a:rPr>
              <a:t>Grandfathered if established before July 1, 2019. </a:t>
            </a:r>
          </a:p>
          <a:p>
            <a:pPr lvl="1">
              <a:buSzPct val="100000"/>
              <a:buFont typeface="Arial" panose="020B0604020202020204" pitchFamily="34" charset="0"/>
              <a:buChar char="•"/>
            </a:pPr>
            <a:r>
              <a:rPr lang="en-US" altLang="en-US" sz="2000" dirty="0">
                <a:latin typeface="+mn-lt"/>
              </a:rPr>
              <a:t>Exempted if precinct is entire county commissioner, county council district, or city or town council district, or entire township, city or town. </a:t>
            </a:r>
          </a:p>
          <a:p>
            <a:pPr eaLnBrk="1" hangingPunct="1">
              <a:buClr>
                <a:schemeClr val="tx2"/>
              </a:buClr>
              <a:buSzPct val="100000"/>
              <a:buFont typeface="Arial" panose="020B0604020202020204" pitchFamily="34" charset="0"/>
              <a:buChar char="•"/>
            </a:pPr>
            <a:r>
              <a:rPr lang="en-US" altLang="en-US" sz="2000" dirty="0">
                <a:latin typeface="+mn-lt"/>
              </a:rPr>
              <a:t>Not more than 2,000 active voters. </a:t>
            </a:r>
          </a:p>
          <a:p>
            <a:pPr lvl="1">
              <a:buSzPct val="100000"/>
              <a:buFont typeface="Arial" panose="020B0604020202020204" pitchFamily="34" charset="0"/>
              <a:buChar char="•"/>
            </a:pPr>
            <a:r>
              <a:rPr lang="en-US" altLang="en-US" sz="1800" dirty="0">
                <a:latin typeface="+mn-lt"/>
              </a:rPr>
              <a:t>Exceptions are if it is the entire township or entire city or town council district or one residential structure with more than 2,000 active voters then limit is raised to 2,300 active voters. </a:t>
            </a:r>
          </a:p>
          <a:p>
            <a:pPr lvl="1">
              <a:buSzPct val="100000"/>
              <a:buFont typeface="Arial" panose="020B0604020202020204" pitchFamily="34" charset="0"/>
              <a:buChar char="•"/>
            </a:pPr>
            <a:r>
              <a:rPr lang="en-US" altLang="en-US" sz="1800" dirty="0">
                <a:latin typeface="+mn-lt"/>
              </a:rPr>
              <a:t>Precincts in certain university campuses, if less than 40% of active voters voted in the last primary, then there is no limit. </a:t>
            </a:r>
          </a:p>
          <a:p>
            <a:pPr eaLnBrk="1" hangingPunct="1">
              <a:buClr>
                <a:schemeClr val="tx2"/>
              </a:buClr>
              <a:buSzPct val="100000"/>
              <a:buFont typeface="Arial" panose="020B0604020202020204" pitchFamily="34" charset="0"/>
              <a:buChar char="•"/>
            </a:pPr>
            <a:r>
              <a:rPr lang="en-US" altLang="en-US" sz="2000" dirty="0">
                <a:latin typeface="+mn-lt"/>
              </a:rPr>
              <a:t>When establishing precincts your precincts MUST follow these boundaries and may NEVER cross these boundaries:</a:t>
            </a:r>
          </a:p>
          <a:p>
            <a:pPr lvl="1" eaLnBrk="1" hangingPunct="1">
              <a:buFont typeface="Arial" panose="020B0604020202020204" pitchFamily="34" charset="0"/>
              <a:buChar char="•"/>
            </a:pPr>
            <a:r>
              <a:rPr lang="en-US" altLang="en-US" sz="2000" dirty="0">
                <a:latin typeface="+mn-lt"/>
              </a:rPr>
              <a:t>No precinct may cross a congressional, state legislative or township boundary.</a:t>
            </a:r>
          </a:p>
          <a:p>
            <a:pPr lvl="1" eaLnBrk="1" hangingPunct="1">
              <a:buFont typeface="Arial" panose="020B0604020202020204" pitchFamily="34" charset="0"/>
              <a:buChar char="•"/>
            </a:pPr>
            <a:r>
              <a:rPr lang="en-US" altLang="en-US" sz="2000" dirty="0">
                <a:latin typeface="+mn-lt"/>
              </a:rPr>
              <a:t>No precinct may cross the state boundary or a county boundary or a township boundary.</a:t>
            </a:r>
          </a:p>
          <a:p>
            <a:pPr lvl="1" eaLnBrk="1" hangingPunct="1"/>
            <a:endParaRPr lang="en-US" altLang="en-US" sz="800" dirty="0"/>
          </a:p>
        </p:txBody>
      </p:sp>
    </p:spTree>
    <p:extLst>
      <p:ext uri="{BB962C8B-B14F-4D97-AF65-F5344CB8AC3E}">
        <p14:creationId xmlns:p14="http://schemas.microsoft.com/office/powerpoint/2010/main" val="30309788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2">
            <a:extLst>
              <a:ext uri="{FF2B5EF4-FFF2-40B4-BE49-F238E27FC236}">
                <a16:creationId xmlns:a16="http://schemas.microsoft.com/office/drawing/2014/main" id="{9AD09CBD-9BCA-4F27-8C0B-E0120182DFB9}"/>
              </a:ext>
            </a:extLst>
          </p:cNvPr>
          <p:cNvSpPr txBox="1">
            <a:spLocks noChangeArrowheads="1"/>
          </p:cNvSpPr>
          <p:nvPr/>
        </p:nvSpPr>
        <p:spPr>
          <a:xfrm>
            <a:off x="323088" y="94593"/>
            <a:ext cx="6400800" cy="9144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en-US" sz="3600" dirty="0">
                <a:latin typeface="Arial" panose="020B0604020202020204" pitchFamily="34" charset="0"/>
              </a:rPr>
              <a:t>Municipal Annexation</a:t>
            </a:r>
          </a:p>
        </p:txBody>
      </p:sp>
      <p:sp>
        <p:nvSpPr>
          <p:cNvPr id="8" name="Rectangle 4">
            <a:extLst>
              <a:ext uri="{FF2B5EF4-FFF2-40B4-BE49-F238E27FC236}">
                <a16:creationId xmlns:a16="http://schemas.microsoft.com/office/drawing/2014/main" id="{251DD989-4311-443B-8195-14F4515EF03B}"/>
              </a:ext>
            </a:extLst>
          </p:cNvPr>
          <p:cNvSpPr>
            <a:spLocks noChangeArrowheads="1"/>
          </p:cNvSpPr>
          <p:nvPr/>
        </p:nvSpPr>
        <p:spPr bwMode="auto">
          <a:xfrm>
            <a:off x="323088" y="698835"/>
            <a:ext cx="10281850" cy="6232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lr>
                <a:schemeClr val="hlink"/>
              </a:buClr>
              <a:buSzPct val="60000"/>
              <a:buFont typeface="Wingdings" panose="05000000000000000000" pitchFamily="2" charset="2"/>
              <a:buChar char="n"/>
              <a:defRPr sz="2800">
                <a:solidFill>
                  <a:schemeClr val="tx1"/>
                </a:solidFill>
                <a:latin typeface="AGaramond"/>
              </a:defRPr>
            </a:lvl1pPr>
            <a:lvl2pPr marL="742950" indent="-285750">
              <a:spcBef>
                <a:spcPct val="20000"/>
              </a:spcBef>
              <a:buClr>
                <a:schemeClr val="tx2"/>
              </a:buClr>
              <a:buSzPct val="65000"/>
              <a:buFont typeface="Wingdings" panose="05000000000000000000" pitchFamily="2" charset="2"/>
              <a:buChar char="u"/>
              <a:defRPr sz="2600">
                <a:solidFill>
                  <a:schemeClr val="tx1"/>
                </a:solidFill>
                <a:latin typeface="AGaramond"/>
              </a:defRPr>
            </a:lvl2pPr>
            <a:lvl3pPr marL="1143000" indent="-228600">
              <a:spcBef>
                <a:spcPct val="20000"/>
              </a:spcBef>
              <a:buClr>
                <a:schemeClr val="hlink"/>
              </a:buClr>
              <a:buSzPct val="65000"/>
              <a:buFont typeface="Wingdings" panose="05000000000000000000" pitchFamily="2" charset="2"/>
              <a:buChar char="«"/>
              <a:defRPr sz="2400">
                <a:solidFill>
                  <a:schemeClr val="tx1"/>
                </a:solidFill>
                <a:latin typeface="AGaramond"/>
              </a:defRPr>
            </a:lvl3pPr>
            <a:lvl4pPr marL="1600200" indent="-228600">
              <a:spcBef>
                <a:spcPct val="20000"/>
              </a:spcBef>
              <a:buClr>
                <a:schemeClr val="tx2"/>
              </a:buClr>
              <a:buSzPct val="100000"/>
              <a:buChar char="•"/>
              <a:defRPr sz="2000">
                <a:solidFill>
                  <a:schemeClr val="tx1"/>
                </a:solidFill>
                <a:latin typeface="AGaramond"/>
              </a:defRPr>
            </a:lvl4pPr>
            <a:lvl5pPr marL="2057400" indent="-228600">
              <a:spcBef>
                <a:spcPct val="20000"/>
              </a:spcBef>
              <a:buClr>
                <a:schemeClr val="hlink"/>
              </a:buClr>
              <a:buSzPct val="100000"/>
              <a:buChar char="–"/>
              <a:defRPr sz="2000">
                <a:solidFill>
                  <a:schemeClr val="tx1"/>
                </a:solidFill>
                <a:latin typeface="AGaramond"/>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Garamond"/>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Garamond"/>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Garamond"/>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Garamond"/>
              </a:defRPr>
            </a:lvl9pPr>
          </a:lstStyle>
          <a:p>
            <a:pPr algn="ctr" eaLnBrk="1" hangingPunct="1">
              <a:buFont typeface="Wingdings" panose="05000000000000000000" pitchFamily="2" charset="2"/>
              <a:buNone/>
            </a:pPr>
            <a:endParaRPr lang="en-US" altLang="en-US" sz="3200" b="1" u="sng" dirty="0">
              <a:latin typeface="+mn-lt"/>
            </a:endParaRPr>
          </a:p>
          <a:p>
            <a:pPr eaLnBrk="1" hangingPunct="1">
              <a:buClr>
                <a:schemeClr val="tx2"/>
              </a:buClr>
              <a:buSzPct val="100000"/>
              <a:buFont typeface="Arial" panose="020B0604020202020204" pitchFamily="34" charset="0"/>
              <a:buChar char="•"/>
            </a:pPr>
            <a:r>
              <a:rPr lang="en-US" altLang="en-US" sz="3200" dirty="0">
                <a:latin typeface="+mn-lt"/>
              </a:rPr>
              <a:t>Annexation ordinance must assign annexed area to council district in a city or town (if any). </a:t>
            </a:r>
          </a:p>
          <a:p>
            <a:pPr eaLnBrk="1" hangingPunct="1">
              <a:buClr>
                <a:schemeClr val="tx2"/>
              </a:buClr>
              <a:buSzPct val="100000"/>
              <a:buFont typeface="Arial" panose="020B0604020202020204" pitchFamily="34" charset="0"/>
              <a:buChar char="•"/>
            </a:pPr>
            <a:r>
              <a:rPr lang="en-US" altLang="en-US" sz="3200" dirty="0">
                <a:latin typeface="+mn-lt"/>
              </a:rPr>
              <a:t>Voters in annexed area are eligible to vote in city or town elections once the annexation is final. (IC 3-11-1.5-33)</a:t>
            </a:r>
          </a:p>
          <a:p>
            <a:pPr eaLnBrk="1" hangingPunct="1">
              <a:buClr>
                <a:schemeClr val="tx2"/>
              </a:buClr>
              <a:buSzPct val="100000"/>
              <a:buFont typeface="Arial" panose="020B0604020202020204" pitchFamily="34" charset="0"/>
              <a:buChar char="•"/>
            </a:pPr>
            <a:r>
              <a:rPr lang="en-US" altLang="en-US" sz="3200" dirty="0">
                <a:latin typeface="+mn-lt"/>
              </a:rPr>
              <a:t>However, an annexation by a city or town does not “automatically” change any of your precincts.</a:t>
            </a:r>
          </a:p>
          <a:p>
            <a:pPr lvl="1" eaLnBrk="1" hangingPunct="1">
              <a:buFont typeface="Arial" panose="020B0604020202020204" pitchFamily="34" charset="0"/>
              <a:buChar char="•"/>
            </a:pPr>
            <a:r>
              <a:rPr lang="en-US" altLang="en-US" sz="3200" dirty="0">
                <a:latin typeface="+mn-lt"/>
              </a:rPr>
              <a:t>Remember- Only county commissioners or IEC can change precinct boundaries.</a:t>
            </a:r>
            <a:endParaRPr lang="en-US" altLang="en-US" sz="3200" b="1" dirty="0">
              <a:latin typeface="+mn-lt"/>
            </a:endParaRPr>
          </a:p>
        </p:txBody>
      </p:sp>
    </p:spTree>
    <p:extLst>
      <p:ext uri="{BB962C8B-B14F-4D97-AF65-F5344CB8AC3E}">
        <p14:creationId xmlns:p14="http://schemas.microsoft.com/office/powerpoint/2010/main" val="5614248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2">
            <a:extLst>
              <a:ext uri="{FF2B5EF4-FFF2-40B4-BE49-F238E27FC236}">
                <a16:creationId xmlns:a16="http://schemas.microsoft.com/office/drawing/2014/main" id="{1C5C5E89-E1FD-4BFA-8FA5-EBF116C90EB1}"/>
              </a:ext>
            </a:extLst>
          </p:cNvPr>
          <p:cNvSpPr txBox="1">
            <a:spLocks noChangeArrowheads="1"/>
          </p:cNvSpPr>
          <p:nvPr/>
        </p:nvSpPr>
        <p:spPr>
          <a:xfrm>
            <a:off x="1185117" y="275795"/>
            <a:ext cx="8875987" cy="762000"/>
          </a:xfrm>
          <a:prstGeom prst="rect">
            <a:avLst/>
          </a:prstGeom>
        </p:spPr>
        <p:txBody>
          <a:bodyPr vert="horz" lIns="91440" tIns="45720" rIns="91440" bIns="45720" rtlCol="0" anchor="b">
            <a:normAutofit fontScale="92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ltLang="en-US" sz="3600" dirty="0">
                <a:latin typeface="Arial" panose="020B0604020202020204" pitchFamily="34" charset="0"/>
              </a:rPr>
              <a:t>Batch Changes to Voter Registration Records</a:t>
            </a:r>
          </a:p>
        </p:txBody>
      </p:sp>
      <p:sp>
        <p:nvSpPr>
          <p:cNvPr id="8" name="Rectangle 4">
            <a:extLst>
              <a:ext uri="{FF2B5EF4-FFF2-40B4-BE49-F238E27FC236}">
                <a16:creationId xmlns:a16="http://schemas.microsoft.com/office/drawing/2014/main" id="{BB182256-D49F-4516-8921-81F24B3A2FC6}"/>
              </a:ext>
            </a:extLst>
          </p:cNvPr>
          <p:cNvSpPr>
            <a:spLocks noChangeArrowheads="1"/>
          </p:cNvSpPr>
          <p:nvPr/>
        </p:nvSpPr>
        <p:spPr bwMode="auto">
          <a:xfrm>
            <a:off x="0" y="1121876"/>
            <a:ext cx="9900745"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lr>
                <a:schemeClr val="hlink"/>
              </a:buClr>
              <a:buSzPct val="60000"/>
              <a:buFont typeface="Wingdings" panose="05000000000000000000" pitchFamily="2" charset="2"/>
              <a:buChar char="n"/>
              <a:defRPr sz="2800">
                <a:solidFill>
                  <a:schemeClr val="tx1"/>
                </a:solidFill>
                <a:latin typeface="AGaramond"/>
              </a:defRPr>
            </a:lvl1pPr>
            <a:lvl2pPr marL="742950" indent="-285750">
              <a:spcBef>
                <a:spcPct val="20000"/>
              </a:spcBef>
              <a:buClr>
                <a:schemeClr val="tx2"/>
              </a:buClr>
              <a:buSzPct val="65000"/>
              <a:buFont typeface="Wingdings" panose="05000000000000000000" pitchFamily="2" charset="2"/>
              <a:buChar char="u"/>
              <a:defRPr sz="2600">
                <a:solidFill>
                  <a:schemeClr val="tx1"/>
                </a:solidFill>
                <a:latin typeface="AGaramond"/>
              </a:defRPr>
            </a:lvl2pPr>
            <a:lvl3pPr marL="1143000" indent="-228600">
              <a:spcBef>
                <a:spcPct val="20000"/>
              </a:spcBef>
              <a:buClr>
                <a:schemeClr val="hlink"/>
              </a:buClr>
              <a:buSzPct val="65000"/>
              <a:buFont typeface="Wingdings" panose="05000000000000000000" pitchFamily="2" charset="2"/>
              <a:buChar char="«"/>
              <a:defRPr sz="2400">
                <a:solidFill>
                  <a:schemeClr val="tx1"/>
                </a:solidFill>
                <a:latin typeface="AGaramond"/>
              </a:defRPr>
            </a:lvl3pPr>
            <a:lvl4pPr marL="1600200" indent="-228600">
              <a:spcBef>
                <a:spcPct val="20000"/>
              </a:spcBef>
              <a:buClr>
                <a:schemeClr val="tx2"/>
              </a:buClr>
              <a:buSzPct val="100000"/>
              <a:buChar char="•"/>
              <a:defRPr sz="2000">
                <a:solidFill>
                  <a:schemeClr val="tx1"/>
                </a:solidFill>
                <a:latin typeface="AGaramond"/>
              </a:defRPr>
            </a:lvl4pPr>
            <a:lvl5pPr marL="2057400" indent="-228600">
              <a:spcBef>
                <a:spcPct val="20000"/>
              </a:spcBef>
              <a:buClr>
                <a:schemeClr val="hlink"/>
              </a:buClr>
              <a:buSzPct val="100000"/>
              <a:buChar char="–"/>
              <a:defRPr sz="2000">
                <a:solidFill>
                  <a:schemeClr val="tx1"/>
                </a:solidFill>
                <a:latin typeface="AGaramond"/>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Garamond"/>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Garamond"/>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Garamond"/>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Garamond"/>
              </a:defRPr>
            </a:lvl9pPr>
          </a:lstStyle>
          <a:p>
            <a:pPr algn="ctr" eaLnBrk="1" hangingPunct="1">
              <a:buFont typeface="Wingdings" panose="05000000000000000000" pitchFamily="2" charset="2"/>
              <a:buNone/>
            </a:pPr>
            <a:endParaRPr lang="en-US" altLang="en-US" sz="1400" b="1" u="sng" dirty="0">
              <a:solidFill>
                <a:schemeClr val="tx2"/>
              </a:solidFill>
            </a:endParaRPr>
          </a:p>
          <a:p>
            <a:pPr eaLnBrk="1" hangingPunct="1">
              <a:buClr>
                <a:schemeClr val="tx2"/>
              </a:buClr>
              <a:buSzTx/>
              <a:buFont typeface="Arial" panose="020B0604020202020204" pitchFamily="34" charset="0"/>
              <a:buChar char="•"/>
            </a:pPr>
            <a:r>
              <a:rPr lang="en-US" altLang="en-US" sz="3200" dirty="0">
                <a:latin typeface="+mn-lt"/>
              </a:rPr>
              <a:t>Counties are responsible for making changes in individual voter records but can authorize the state to make batch changes to all voter registration records in a specific township or precinct or the entire county to reflect new district lines rather than county make changes </a:t>
            </a:r>
            <a:r>
              <a:rPr lang="en-US" altLang="en-US" sz="3200">
                <a:latin typeface="+mn-lt"/>
              </a:rPr>
              <a:t>one record at </a:t>
            </a:r>
            <a:r>
              <a:rPr lang="en-US" altLang="en-US" sz="3200" dirty="0">
                <a:latin typeface="+mn-lt"/>
              </a:rPr>
              <a:t>a time. </a:t>
            </a:r>
          </a:p>
        </p:txBody>
      </p:sp>
    </p:spTree>
    <p:extLst>
      <p:ext uri="{BB962C8B-B14F-4D97-AF65-F5344CB8AC3E}">
        <p14:creationId xmlns:p14="http://schemas.microsoft.com/office/powerpoint/2010/main" val="19888338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2">
            <a:extLst>
              <a:ext uri="{FF2B5EF4-FFF2-40B4-BE49-F238E27FC236}">
                <a16:creationId xmlns:a16="http://schemas.microsoft.com/office/drawing/2014/main" id="{1C5C5E89-E1FD-4BFA-8FA5-EBF116C90EB1}"/>
              </a:ext>
            </a:extLst>
          </p:cNvPr>
          <p:cNvSpPr txBox="1">
            <a:spLocks noChangeArrowheads="1"/>
          </p:cNvSpPr>
          <p:nvPr/>
        </p:nvSpPr>
        <p:spPr>
          <a:xfrm>
            <a:off x="1676399" y="152400"/>
            <a:ext cx="8080201" cy="7620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altLang="en-US" sz="3600" dirty="0">
              <a:latin typeface="Arial" panose="020B0604020202020204" pitchFamily="34" charset="0"/>
            </a:endParaRPr>
          </a:p>
        </p:txBody>
      </p:sp>
      <p:sp>
        <p:nvSpPr>
          <p:cNvPr id="8" name="Rectangle 4">
            <a:extLst>
              <a:ext uri="{FF2B5EF4-FFF2-40B4-BE49-F238E27FC236}">
                <a16:creationId xmlns:a16="http://schemas.microsoft.com/office/drawing/2014/main" id="{BB182256-D49F-4516-8921-81F24B3A2FC6}"/>
              </a:ext>
            </a:extLst>
          </p:cNvPr>
          <p:cNvSpPr>
            <a:spLocks noChangeArrowheads="1"/>
          </p:cNvSpPr>
          <p:nvPr/>
        </p:nvSpPr>
        <p:spPr bwMode="auto">
          <a:xfrm>
            <a:off x="72444" y="698835"/>
            <a:ext cx="1128811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lr>
                <a:schemeClr val="hlink"/>
              </a:buClr>
              <a:buSzPct val="60000"/>
              <a:buFont typeface="Wingdings" panose="05000000000000000000" pitchFamily="2" charset="2"/>
              <a:buChar char="n"/>
              <a:defRPr sz="2800">
                <a:solidFill>
                  <a:schemeClr val="tx1"/>
                </a:solidFill>
                <a:latin typeface="AGaramond"/>
              </a:defRPr>
            </a:lvl1pPr>
            <a:lvl2pPr marL="742950" indent="-285750">
              <a:spcBef>
                <a:spcPct val="20000"/>
              </a:spcBef>
              <a:buClr>
                <a:schemeClr val="tx2"/>
              </a:buClr>
              <a:buSzPct val="65000"/>
              <a:buFont typeface="Wingdings" panose="05000000000000000000" pitchFamily="2" charset="2"/>
              <a:buChar char="u"/>
              <a:defRPr sz="2600">
                <a:solidFill>
                  <a:schemeClr val="tx1"/>
                </a:solidFill>
                <a:latin typeface="AGaramond"/>
              </a:defRPr>
            </a:lvl2pPr>
            <a:lvl3pPr marL="1143000" indent="-228600">
              <a:spcBef>
                <a:spcPct val="20000"/>
              </a:spcBef>
              <a:buClr>
                <a:schemeClr val="hlink"/>
              </a:buClr>
              <a:buSzPct val="65000"/>
              <a:buFont typeface="Wingdings" panose="05000000000000000000" pitchFamily="2" charset="2"/>
              <a:buChar char="«"/>
              <a:defRPr sz="2400">
                <a:solidFill>
                  <a:schemeClr val="tx1"/>
                </a:solidFill>
                <a:latin typeface="AGaramond"/>
              </a:defRPr>
            </a:lvl3pPr>
            <a:lvl4pPr marL="1600200" indent="-228600">
              <a:spcBef>
                <a:spcPct val="20000"/>
              </a:spcBef>
              <a:buClr>
                <a:schemeClr val="tx2"/>
              </a:buClr>
              <a:buSzPct val="100000"/>
              <a:buChar char="•"/>
              <a:defRPr sz="2000">
                <a:solidFill>
                  <a:schemeClr val="tx1"/>
                </a:solidFill>
                <a:latin typeface="AGaramond"/>
              </a:defRPr>
            </a:lvl4pPr>
            <a:lvl5pPr marL="2057400" indent="-228600">
              <a:spcBef>
                <a:spcPct val="20000"/>
              </a:spcBef>
              <a:buClr>
                <a:schemeClr val="hlink"/>
              </a:buClr>
              <a:buSzPct val="100000"/>
              <a:buChar char="–"/>
              <a:defRPr sz="2000">
                <a:solidFill>
                  <a:schemeClr val="tx1"/>
                </a:solidFill>
                <a:latin typeface="AGaramond"/>
              </a:defRPr>
            </a:lvl5pPr>
            <a:lvl6pPr marL="2514600" indent="-228600" eaLnBrk="0" fontAlgn="base" hangingPunct="0">
              <a:spcBef>
                <a:spcPct val="20000"/>
              </a:spcBef>
              <a:spcAft>
                <a:spcPct val="0"/>
              </a:spcAft>
              <a:buClr>
                <a:schemeClr val="hlink"/>
              </a:buClr>
              <a:buSzPct val="100000"/>
              <a:buChar char="–"/>
              <a:defRPr sz="2000">
                <a:solidFill>
                  <a:schemeClr val="tx1"/>
                </a:solidFill>
                <a:latin typeface="AGaramond"/>
              </a:defRPr>
            </a:lvl6pPr>
            <a:lvl7pPr marL="2971800" indent="-228600" eaLnBrk="0" fontAlgn="base" hangingPunct="0">
              <a:spcBef>
                <a:spcPct val="20000"/>
              </a:spcBef>
              <a:spcAft>
                <a:spcPct val="0"/>
              </a:spcAft>
              <a:buClr>
                <a:schemeClr val="hlink"/>
              </a:buClr>
              <a:buSzPct val="100000"/>
              <a:buChar char="–"/>
              <a:defRPr sz="2000">
                <a:solidFill>
                  <a:schemeClr val="tx1"/>
                </a:solidFill>
                <a:latin typeface="AGaramond"/>
              </a:defRPr>
            </a:lvl7pPr>
            <a:lvl8pPr marL="3429000" indent="-228600" eaLnBrk="0" fontAlgn="base" hangingPunct="0">
              <a:spcBef>
                <a:spcPct val="20000"/>
              </a:spcBef>
              <a:spcAft>
                <a:spcPct val="0"/>
              </a:spcAft>
              <a:buClr>
                <a:schemeClr val="hlink"/>
              </a:buClr>
              <a:buSzPct val="100000"/>
              <a:buChar char="–"/>
              <a:defRPr sz="2000">
                <a:solidFill>
                  <a:schemeClr val="tx1"/>
                </a:solidFill>
                <a:latin typeface="AGaramond"/>
              </a:defRPr>
            </a:lvl8pPr>
            <a:lvl9pPr marL="3886200" indent="-228600" eaLnBrk="0" fontAlgn="base" hangingPunct="0">
              <a:spcBef>
                <a:spcPct val="20000"/>
              </a:spcBef>
              <a:spcAft>
                <a:spcPct val="0"/>
              </a:spcAft>
              <a:buClr>
                <a:schemeClr val="hlink"/>
              </a:buClr>
              <a:buSzPct val="100000"/>
              <a:buChar char="–"/>
              <a:defRPr sz="2000">
                <a:solidFill>
                  <a:schemeClr val="tx1"/>
                </a:solidFill>
                <a:latin typeface="AGaramond"/>
              </a:defRPr>
            </a:lvl9pPr>
          </a:lstStyle>
          <a:p>
            <a:pPr algn="ctr" eaLnBrk="1" hangingPunct="1">
              <a:buFont typeface="Wingdings" panose="05000000000000000000" pitchFamily="2" charset="2"/>
              <a:buNone/>
            </a:pPr>
            <a:endParaRPr lang="en-US" altLang="en-US" sz="1400" b="1" u="sng" dirty="0">
              <a:solidFill>
                <a:schemeClr val="tx2"/>
              </a:solidFill>
            </a:endParaRPr>
          </a:p>
        </p:txBody>
      </p:sp>
      <p:sp>
        <p:nvSpPr>
          <p:cNvPr id="2" name="TextBox 1">
            <a:extLst>
              <a:ext uri="{FF2B5EF4-FFF2-40B4-BE49-F238E27FC236}">
                <a16:creationId xmlns:a16="http://schemas.microsoft.com/office/drawing/2014/main" id="{9193AAE7-E93F-49C6-81BC-DC7A312E5784}"/>
              </a:ext>
            </a:extLst>
          </p:cNvPr>
          <p:cNvSpPr txBox="1"/>
          <p:nvPr/>
        </p:nvSpPr>
        <p:spPr>
          <a:xfrm>
            <a:off x="2102070" y="2385745"/>
            <a:ext cx="7493876" cy="1446550"/>
          </a:xfrm>
          <a:prstGeom prst="rect">
            <a:avLst/>
          </a:prstGeom>
          <a:noFill/>
        </p:spPr>
        <p:txBody>
          <a:bodyPr wrap="square" rtlCol="0">
            <a:spAutoFit/>
          </a:bodyPr>
          <a:lstStyle/>
          <a:p>
            <a:r>
              <a:rPr lang="en-US" sz="8800" dirty="0"/>
              <a:t>Questions?</a:t>
            </a:r>
          </a:p>
        </p:txBody>
      </p:sp>
    </p:spTree>
    <p:extLst>
      <p:ext uri="{BB962C8B-B14F-4D97-AF65-F5344CB8AC3E}">
        <p14:creationId xmlns:p14="http://schemas.microsoft.com/office/powerpoint/2010/main" val="1128354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7695BCD1-0C73-4BB4-AF6A-EF3A5D6779E7}"/>
              </a:ext>
            </a:extLst>
          </p:cNvPr>
          <p:cNvSpPr txBox="1"/>
          <p:nvPr/>
        </p:nvSpPr>
        <p:spPr>
          <a:xfrm>
            <a:off x="1190897" y="291365"/>
            <a:ext cx="10749741" cy="769441"/>
          </a:xfrm>
          <a:prstGeom prst="rect">
            <a:avLst/>
          </a:prstGeom>
          <a:noFill/>
        </p:spPr>
        <p:txBody>
          <a:bodyPr wrap="square" rtlCol="0">
            <a:spAutoFit/>
          </a:bodyPr>
          <a:lstStyle/>
          <a:p>
            <a:r>
              <a:rPr lang="en-US" sz="4400" dirty="0"/>
              <a:t>Census Data Discrepancies</a:t>
            </a:r>
          </a:p>
        </p:txBody>
      </p:sp>
      <p:sp>
        <p:nvSpPr>
          <p:cNvPr id="4" name="TextBox 3">
            <a:extLst>
              <a:ext uri="{FF2B5EF4-FFF2-40B4-BE49-F238E27FC236}">
                <a16:creationId xmlns:a16="http://schemas.microsoft.com/office/drawing/2014/main" id="{C379B2C2-1BB1-48E3-ABFE-057FCCA7243C}"/>
              </a:ext>
            </a:extLst>
          </p:cNvPr>
          <p:cNvSpPr txBox="1"/>
          <p:nvPr/>
        </p:nvSpPr>
        <p:spPr>
          <a:xfrm>
            <a:off x="98878" y="1106306"/>
            <a:ext cx="10749741" cy="4401205"/>
          </a:xfrm>
          <a:prstGeom prst="rect">
            <a:avLst/>
          </a:prstGeom>
          <a:noFill/>
        </p:spPr>
        <p:txBody>
          <a:bodyPr wrap="square" rtlCol="0">
            <a:spAutoFit/>
          </a:bodyPr>
          <a:lstStyle/>
          <a:p>
            <a:pPr marL="285750" indent="-285750">
              <a:buFont typeface="Arial" panose="020B0604020202020204" pitchFamily="34" charset="0"/>
              <a:buChar char="•"/>
            </a:pPr>
            <a:endParaRPr lang="en-US" sz="2800" b="1" dirty="0"/>
          </a:p>
          <a:p>
            <a:pPr marL="285750" indent="-285750">
              <a:buFont typeface="Arial" panose="020B0604020202020204" pitchFamily="34" charset="0"/>
              <a:buChar char="•"/>
            </a:pPr>
            <a:r>
              <a:rPr lang="en-US" sz="2800" dirty="0"/>
              <a:t>County election officials have worked with county commissioners to make precinct names consistent between Census data and state databases. </a:t>
            </a:r>
          </a:p>
          <a:p>
            <a:pPr marL="285750" indent="-285750">
              <a:buFont typeface="Arial" panose="020B0604020202020204" pitchFamily="34" charset="0"/>
              <a:buChar char="•"/>
            </a:pPr>
            <a:r>
              <a:rPr lang="en-US" sz="2800" dirty="0"/>
              <a:t>County election officials have compared detailed precinct boundary maps showing minor discrepancies between Census Bureau and state boundary maps: “slivers” of difference due to software versions.</a:t>
            </a:r>
          </a:p>
          <a:p>
            <a:pPr marL="285750" indent="-285750">
              <a:buFont typeface="Arial" panose="020B0604020202020204" pitchFamily="34" charset="0"/>
              <a:buChar char="•"/>
            </a:pPr>
            <a:r>
              <a:rPr lang="en-US" sz="2800" dirty="0"/>
              <a:t>As of January 1, 2022, Census Bureau precinct boundaries will become legal boundaries of Indiana precincts. Counties can proceed to correct any significant problem using Census Bureau boundaries as base. </a:t>
            </a:r>
          </a:p>
        </p:txBody>
      </p:sp>
    </p:spTree>
    <p:extLst>
      <p:ext uri="{BB962C8B-B14F-4D97-AF65-F5344CB8AC3E}">
        <p14:creationId xmlns:p14="http://schemas.microsoft.com/office/powerpoint/2010/main" val="4116801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33" name="Rectangle 32">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7" name="Rectangle 36">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2C1AD22A-D3AA-4D27-ACB6-3145FDC8D397}"/>
              </a:ext>
            </a:extLst>
          </p:cNvPr>
          <p:cNvSpPr txBox="1"/>
          <p:nvPr/>
        </p:nvSpPr>
        <p:spPr>
          <a:xfrm>
            <a:off x="0" y="1147818"/>
            <a:ext cx="10733510" cy="5262979"/>
          </a:xfrm>
          <a:prstGeom prst="rect">
            <a:avLst/>
          </a:prstGeom>
          <a:noFill/>
        </p:spPr>
        <p:txBody>
          <a:bodyPr wrap="square" rtlCol="0">
            <a:spAutoFit/>
          </a:bodyPr>
          <a:lstStyle/>
          <a:p>
            <a:pPr marL="457200" indent="-457200">
              <a:buFont typeface="Arial" panose="020B0604020202020204" pitchFamily="34" charset="0"/>
              <a:buChar char="•"/>
            </a:pPr>
            <a:r>
              <a:rPr lang="en-US" sz="2800" dirty="0"/>
              <a:t>House Bill </a:t>
            </a:r>
            <a:r>
              <a:rPr lang="en-US" sz="2800"/>
              <a:t>1581-2021 currently contains </a:t>
            </a:r>
            <a:r>
              <a:rPr lang="en-US" sz="2800" dirty="0"/>
              <a:t>proposed new Congressional and  Indiana House of Representative lines. </a:t>
            </a:r>
          </a:p>
          <a:p>
            <a:pPr marL="457200" indent="-457200">
              <a:buFont typeface="Arial" panose="020B0604020202020204" pitchFamily="34" charset="0"/>
              <a:buChar char="•"/>
            </a:pPr>
            <a:r>
              <a:rPr lang="en-US" sz="2800" dirty="0"/>
              <a:t>House Elections Committee conducted hearings and voted bill out of committee on Monday, September 20, with the full House scheduled to consider amendments on Wednesday, September 22 and final passage on Thursday, September 23. </a:t>
            </a:r>
          </a:p>
          <a:p>
            <a:pPr marL="457200" indent="-457200">
              <a:buFont typeface="Arial" panose="020B0604020202020204" pitchFamily="34" charset="0"/>
              <a:buChar char="•"/>
            </a:pPr>
            <a:r>
              <a:rPr lang="en-US" sz="2800" dirty="0"/>
              <a:t>State Senate district maps will be offered as second reading amendment to HB 1581 today (Wednesday, September 22). </a:t>
            </a:r>
          </a:p>
          <a:p>
            <a:pPr marL="457200" indent="-457200">
              <a:buFont typeface="Arial" panose="020B0604020202020204" pitchFamily="34" charset="0"/>
              <a:buChar char="•"/>
            </a:pPr>
            <a:r>
              <a:rPr lang="en-US" sz="2800" dirty="0"/>
              <a:t>Senate Elections Committee to conduct hearings on HB 1581 on Monday, September 27 and Tuesday, September 28</a:t>
            </a:r>
          </a:p>
          <a:p>
            <a:pPr marL="457200" indent="-457200">
              <a:buFont typeface="Arial" panose="020B0604020202020204" pitchFamily="34" charset="0"/>
              <a:buChar char="•"/>
            </a:pPr>
            <a:r>
              <a:rPr lang="en-US" sz="2800" dirty="0"/>
              <a:t>Full Senate scheduled to consider amendments on Thursday, September 30 and final passage of HB 1581 on Friday, October 1. </a:t>
            </a:r>
          </a:p>
        </p:txBody>
      </p:sp>
      <p:sp>
        <p:nvSpPr>
          <p:cNvPr id="7" name="TextBox 6">
            <a:extLst>
              <a:ext uri="{FF2B5EF4-FFF2-40B4-BE49-F238E27FC236}">
                <a16:creationId xmlns:a16="http://schemas.microsoft.com/office/drawing/2014/main" id="{B3E6F0F6-B26A-48A5-805F-2E5D023E133E}"/>
              </a:ext>
            </a:extLst>
          </p:cNvPr>
          <p:cNvSpPr txBox="1"/>
          <p:nvPr/>
        </p:nvSpPr>
        <p:spPr>
          <a:xfrm>
            <a:off x="1493969" y="314114"/>
            <a:ext cx="6697531" cy="769441"/>
          </a:xfrm>
          <a:prstGeom prst="rect">
            <a:avLst/>
          </a:prstGeom>
          <a:noFill/>
        </p:spPr>
        <p:txBody>
          <a:bodyPr wrap="square" rtlCol="0">
            <a:spAutoFit/>
          </a:bodyPr>
          <a:lstStyle/>
          <a:p>
            <a:r>
              <a:rPr lang="en-US" sz="4400" dirty="0"/>
              <a:t>State Legislative Schedule</a:t>
            </a:r>
          </a:p>
        </p:txBody>
      </p:sp>
    </p:spTree>
    <p:extLst>
      <p:ext uri="{BB962C8B-B14F-4D97-AF65-F5344CB8AC3E}">
        <p14:creationId xmlns:p14="http://schemas.microsoft.com/office/powerpoint/2010/main" val="3663772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33" name="Rectangle 32">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7" name="Rectangle 36">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2C1AD22A-D3AA-4D27-ACB6-3145FDC8D397}"/>
              </a:ext>
            </a:extLst>
          </p:cNvPr>
          <p:cNvSpPr txBox="1"/>
          <p:nvPr/>
        </p:nvSpPr>
        <p:spPr>
          <a:xfrm>
            <a:off x="92591" y="1163315"/>
            <a:ext cx="10733510" cy="2246769"/>
          </a:xfrm>
          <a:prstGeom prst="rect">
            <a:avLst/>
          </a:prstGeom>
          <a:noFill/>
        </p:spPr>
        <p:txBody>
          <a:bodyPr wrap="square" rtlCol="0">
            <a:spAutoFit/>
          </a:bodyPr>
          <a:lstStyle/>
          <a:p>
            <a:pPr marL="457200" indent="-457200">
              <a:buFont typeface="Arial" panose="020B0604020202020204" pitchFamily="34" charset="0"/>
              <a:buChar char="•"/>
            </a:pPr>
            <a:r>
              <a:rPr lang="en-US" sz="2800" dirty="0"/>
              <a:t>If ANY change made to HB 1581 in the Indiana Senate, the Indiana House must either “concur” (agree) to change, or appoint conference committee with Senate to reach agreement.  </a:t>
            </a:r>
          </a:p>
          <a:p>
            <a:pPr marL="457200" indent="-457200">
              <a:buFont typeface="Arial" panose="020B0604020202020204" pitchFamily="34" charset="0"/>
              <a:buChar char="•"/>
            </a:pPr>
            <a:r>
              <a:rPr lang="en-US" sz="2800" dirty="0"/>
              <a:t>When both House and Senate have agreed on language for HB 1581, the bill must be “presented” to the Governor for action.</a:t>
            </a:r>
          </a:p>
        </p:txBody>
      </p:sp>
      <p:sp>
        <p:nvSpPr>
          <p:cNvPr id="7" name="TextBox 6">
            <a:extLst>
              <a:ext uri="{FF2B5EF4-FFF2-40B4-BE49-F238E27FC236}">
                <a16:creationId xmlns:a16="http://schemas.microsoft.com/office/drawing/2014/main" id="{B3E6F0F6-B26A-48A5-805F-2E5D023E133E}"/>
              </a:ext>
            </a:extLst>
          </p:cNvPr>
          <p:cNvSpPr txBox="1"/>
          <p:nvPr/>
        </p:nvSpPr>
        <p:spPr>
          <a:xfrm>
            <a:off x="1493969" y="314114"/>
            <a:ext cx="7398571" cy="769441"/>
          </a:xfrm>
          <a:prstGeom prst="rect">
            <a:avLst/>
          </a:prstGeom>
          <a:noFill/>
        </p:spPr>
        <p:txBody>
          <a:bodyPr wrap="square" rtlCol="0">
            <a:spAutoFit/>
          </a:bodyPr>
          <a:lstStyle/>
          <a:p>
            <a:r>
              <a:rPr lang="en-US" sz="4400" dirty="0"/>
              <a:t>Legislative Schedule Unknowns</a:t>
            </a:r>
          </a:p>
        </p:txBody>
      </p:sp>
    </p:spTree>
    <p:extLst>
      <p:ext uri="{BB962C8B-B14F-4D97-AF65-F5344CB8AC3E}">
        <p14:creationId xmlns:p14="http://schemas.microsoft.com/office/powerpoint/2010/main" val="3633776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33" name="Rectangle 32">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7" name="Rectangle 36">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2C1AD22A-D3AA-4D27-ACB6-3145FDC8D397}"/>
              </a:ext>
            </a:extLst>
          </p:cNvPr>
          <p:cNvSpPr txBox="1"/>
          <p:nvPr/>
        </p:nvSpPr>
        <p:spPr>
          <a:xfrm>
            <a:off x="0" y="1083555"/>
            <a:ext cx="10733510" cy="4401205"/>
          </a:xfrm>
          <a:prstGeom prst="rect">
            <a:avLst/>
          </a:prstGeom>
          <a:noFill/>
        </p:spPr>
        <p:txBody>
          <a:bodyPr wrap="square" rtlCol="0">
            <a:spAutoFit/>
          </a:bodyPr>
          <a:lstStyle/>
          <a:p>
            <a:pPr marL="457200" indent="-457200">
              <a:buFont typeface="Arial" panose="020B0604020202020204" pitchFamily="34" charset="0"/>
              <a:buChar char="•"/>
            </a:pPr>
            <a:r>
              <a:rPr lang="en-US" sz="2800" dirty="0"/>
              <a:t>“Presentation” may not happen immediately: Final version of bills must first be signed by House Speaker, Senate President Pro Tempore, and Lieutenant Governor (as President of Senate).</a:t>
            </a:r>
          </a:p>
          <a:p>
            <a:pPr marL="457200" indent="-457200">
              <a:buFont typeface="Arial" panose="020B0604020202020204" pitchFamily="34" charset="0"/>
              <a:buChar char="•"/>
            </a:pPr>
            <a:r>
              <a:rPr lang="en-US" sz="2800" dirty="0"/>
              <a:t>Governor has 3 options concerning any bill: sign the bill, veto the bill, or allow the bill to become law without Governor’s signature.</a:t>
            </a:r>
          </a:p>
          <a:p>
            <a:pPr marL="457200" indent="-457200">
              <a:buFont typeface="Arial" panose="020B0604020202020204" pitchFamily="34" charset="0"/>
              <a:buChar char="•"/>
            </a:pPr>
            <a:r>
              <a:rPr lang="en-US" sz="2800" dirty="0"/>
              <a:t>Indiana Constitution gives Governor 7 days to make decision after “presentation”. Any bill not signed or vetoed becomes law on 8</a:t>
            </a:r>
            <a:r>
              <a:rPr lang="en-US" sz="2800" baseline="30000" dirty="0"/>
              <a:t>th</a:t>
            </a:r>
            <a:r>
              <a:rPr lang="en-US" sz="2800" dirty="0"/>
              <a:t> day after presentation. (Article 5, Section 14)</a:t>
            </a:r>
          </a:p>
          <a:p>
            <a:pPr marL="457200" indent="-457200">
              <a:buFont typeface="Arial" panose="020B0604020202020204" pitchFamily="34" charset="0"/>
              <a:buChar char="•"/>
            </a:pPr>
            <a:r>
              <a:rPr lang="en-US" sz="2800" dirty="0"/>
              <a:t>We may know final district lines during week of October 4.</a:t>
            </a:r>
          </a:p>
          <a:p>
            <a:pPr marL="457200" indent="-457200">
              <a:buFont typeface="Arial" panose="020B0604020202020204" pitchFamily="34" charset="0"/>
              <a:buChar char="•"/>
            </a:pPr>
            <a:r>
              <a:rPr lang="en-US" sz="2800" dirty="0"/>
              <a:t>But nothing CERTAIN until Governor acts.</a:t>
            </a:r>
          </a:p>
        </p:txBody>
      </p:sp>
      <p:sp>
        <p:nvSpPr>
          <p:cNvPr id="7" name="TextBox 6">
            <a:extLst>
              <a:ext uri="{FF2B5EF4-FFF2-40B4-BE49-F238E27FC236}">
                <a16:creationId xmlns:a16="http://schemas.microsoft.com/office/drawing/2014/main" id="{B3E6F0F6-B26A-48A5-805F-2E5D023E133E}"/>
              </a:ext>
            </a:extLst>
          </p:cNvPr>
          <p:cNvSpPr txBox="1"/>
          <p:nvPr/>
        </p:nvSpPr>
        <p:spPr>
          <a:xfrm>
            <a:off x="1493969" y="314114"/>
            <a:ext cx="7398571" cy="769441"/>
          </a:xfrm>
          <a:prstGeom prst="rect">
            <a:avLst/>
          </a:prstGeom>
          <a:noFill/>
        </p:spPr>
        <p:txBody>
          <a:bodyPr wrap="square" rtlCol="0">
            <a:spAutoFit/>
          </a:bodyPr>
          <a:lstStyle/>
          <a:p>
            <a:r>
              <a:rPr lang="en-US" sz="4400" dirty="0"/>
              <a:t>Legislative Schedule Unknowns</a:t>
            </a:r>
          </a:p>
        </p:txBody>
      </p:sp>
    </p:spTree>
    <p:extLst>
      <p:ext uri="{BB962C8B-B14F-4D97-AF65-F5344CB8AC3E}">
        <p14:creationId xmlns:p14="http://schemas.microsoft.com/office/powerpoint/2010/main" val="1790858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B63CF35-805D-4C0C-AA72-BC7FAFCF3C89}"/>
              </a:ext>
            </a:extLst>
          </p:cNvPr>
          <p:cNvSpPr>
            <a:spLocks noGrp="1"/>
          </p:cNvSpPr>
          <p:nvPr>
            <p:ph type="ctrTitle"/>
          </p:nvPr>
        </p:nvSpPr>
        <p:spPr>
          <a:xfrm>
            <a:off x="1300792" y="497323"/>
            <a:ext cx="5730629" cy="1276285"/>
          </a:xfrm>
        </p:spPr>
        <p:txBody>
          <a:bodyPr anchor="b">
            <a:normAutofit fontScale="90000"/>
          </a:bodyPr>
          <a:lstStyle/>
          <a:p>
            <a:pPr algn="l"/>
            <a:r>
              <a:rPr lang="en-US" sz="4800" dirty="0"/>
              <a:t>What We Do Know</a:t>
            </a:r>
            <a:br>
              <a:rPr lang="en-US" sz="4800" dirty="0"/>
            </a:br>
            <a:endParaRPr lang="en-US" sz="4800"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03808001-6BD0-4AE5-B668-821DBE1FE4A4}"/>
              </a:ext>
            </a:extLst>
          </p:cNvPr>
          <p:cNvSpPr txBox="1"/>
          <p:nvPr/>
        </p:nvSpPr>
        <p:spPr>
          <a:xfrm>
            <a:off x="588580" y="1285011"/>
            <a:ext cx="9756601" cy="5632311"/>
          </a:xfrm>
          <a:prstGeom prst="rect">
            <a:avLst/>
          </a:prstGeom>
          <a:noFill/>
        </p:spPr>
        <p:txBody>
          <a:bodyPr wrap="square" rtlCol="0">
            <a:spAutoFit/>
          </a:bodyPr>
          <a:lstStyle/>
          <a:p>
            <a:pPr marL="285750" indent="-285750">
              <a:buFont typeface="Arial" panose="020B0604020202020204" pitchFamily="34" charset="0"/>
              <a:buChar char="•"/>
            </a:pPr>
            <a:r>
              <a:rPr lang="en-US" sz="2400" dirty="0"/>
              <a:t>House Bill 1581-2021 (if amended) will contain proposal to split precincts in 19 counties:</a:t>
            </a:r>
          </a:p>
          <a:p>
            <a:endParaRPr lang="en-US" sz="2400" dirty="0"/>
          </a:p>
          <a:p>
            <a:pPr lvl="1"/>
            <a:r>
              <a:rPr lang="en-US" sz="2400" dirty="0"/>
              <a:t>Bartholomew (CD), Cass (CD), </a:t>
            </a:r>
          </a:p>
          <a:p>
            <a:pPr lvl="1"/>
            <a:r>
              <a:rPr lang="en-US" sz="2400" dirty="0"/>
              <a:t>DeKalb (SD), Delaware (HD), </a:t>
            </a:r>
          </a:p>
          <a:p>
            <a:pPr lvl="1"/>
            <a:r>
              <a:rPr lang="en-US" sz="2400" dirty="0"/>
              <a:t>Fountain (CD), Hamilton (HD and SD), </a:t>
            </a:r>
          </a:p>
          <a:p>
            <a:pPr lvl="1"/>
            <a:r>
              <a:rPr lang="en-US" sz="2400" dirty="0"/>
              <a:t>Hendricks (HD), Howard (CD, HD, and SD), </a:t>
            </a:r>
          </a:p>
          <a:p>
            <a:pPr lvl="1"/>
            <a:r>
              <a:rPr lang="en-US" sz="2400" dirty="0"/>
              <a:t>Johnson (HD and SD), Kosciusko (CD and SD), </a:t>
            </a:r>
          </a:p>
          <a:p>
            <a:pPr lvl="1"/>
            <a:r>
              <a:rPr lang="en-US" sz="2400" dirty="0"/>
              <a:t>Lake (HD and SD), LaPorte (CD), </a:t>
            </a:r>
          </a:p>
          <a:p>
            <a:pPr lvl="1"/>
            <a:r>
              <a:rPr lang="en-US" sz="2400" dirty="0"/>
              <a:t>Madison (HD), Marion (CD and SD), </a:t>
            </a:r>
          </a:p>
          <a:p>
            <a:pPr lvl="1"/>
            <a:r>
              <a:rPr lang="en-US" sz="2400" dirty="0"/>
              <a:t>Owen (SD), Porter (HD), </a:t>
            </a:r>
          </a:p>
          <a:p>
            <a:pPr lvl="1"/>
            <a:r>
              <a:rPr lang="en-US" sz="2400" dirty="0"/>
              <a:t>Randolph (CD), St. Joseph (HD), </a:t>
            </a:r>
          </a:p>
          <a:p>
            <a:pPr lvl="1"/>
            <a:r>
              <a:rPr lang="en-US" sz="2400" dirty="0"/>
              <a:t>Warrick (HD)</a:t>
            </a:r>
          </a:p>
          <a:p>
            <a:pPr marL="457200" indent="-457200">
              <a:buAutoNum type="arabicPeriod"/>
            </a:pPr>
            <a:endParaRPr lang="en-US" sz="2400" dirty="0"/>
          </a:p>
          <a:p>
            <a:endParaRPr lang="en-US" sz="2400" dirty="0"/>
          </a:p>
        </p:txBody>
      </p:sp>
    </p:spTree>
    <p:extLst>
      <p:ext uri="{BB962C8B-B14F-4D97-AF65-F5344CB8AC3E}">
        <p14:creationId xmlns:p14="http://schemas.microsoft.com/office/powerpoint/2010/main" val="2788992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B63CF35-805D-4C0C-AA72-BC7FAFCF3C89}"/>
              </a:ext>
            </a:extLst>
          </p:cNvPr>
          <p:cNvSpPr>
            <a:spLocks noGrp="1"/>
          </p:cNvSpPr>
          <p:nvPr>
            <p:ph type="ctrTitle"/>
          </p:nvPr>
        </p:nvSpPr>
        <p:spPr>
          <a:xfrm>
            <a:off x="1300792" y="497323"/>
            <a:ext cx="5730629" cy="1276285"/>
          </a:xfrm>
        </p:spPr>
        <p:txBody>
          <a:bodyPr anchor="b">
            <a:normAutofit fontScale="90000"/>
          </a:bodyPr>
          <a:lstStyle/>
          <a:p>
            <a:pPr algn="l"/>
            <a:r>
              <a:rPr lang="en-US" sz="4800" dirty="0"/>
              <a:t>What We Do Know</a:t>
            </a:r>
            <a:br>
              <a:rPr lang="en-US" sz="4800" dirty="0"/>
            </a:br>
            <a:endParaRPr lang="en-US" sz="4800"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03808001-6BD0-4AE5-B668-821DBE1FE4A4}"/>
              </a:ext>
            </a:extLst>
          </p:cNvPr>
          <p:cNvSpPr txBox="1"/>
          <p:nvPr/>
        </p:nvSpPr>
        <p:spPr>
          <a:xfrm>
            <a:off x="833074" y="1341584"/>
            <a:ext cx="9308454" cy="3046988"/>
          </a:xfrm>
          <a:prstGeom prst="rect">
            <a:avLst/>
          </a:prstGeom>
          <a:noFill/>
        </p:spPr>
        <p:txBody>
          <a:bodyPr wrap="square" rtlCol="0">
            <a:spAutoFit/>
          </a:bodyPr>
          <a:lstStyle/>
          <a:p>
            <a:pPr marL="285750" indent="-285750">
              <a:buFont typeface="Arial" panose="020B0604020202020204" pitchFamily="34" charset="0"/>
              <a:buChar char="•"/>
            </a:pPr>
            <a:r>
              <a:rPr lang="en-US" sz="2400" dirty="0"/>
              <a:t>No residence requirements for Congressional candidates.</a:t>
            </a:r>
          </a:p>
          <a:p>
            <a:pPr marL="285750" indent="-285750">
              <a:buFont typeface="Arial" panose="020B0604020202020204" pitchFamily="34" charset="0"/>
              <a:buChar char="•"/>
            </a:pPr>
            <a:r>
              <a:rPr lang="en-US" sz="2400" dirty="0"/>
              <a:t>On November 7, 2021, Indiana Senate and House of Representatives district lines must be in place for candidates to be certain candidate will meet residence requirements. </a:t>
            </a:r>
          </a:p>
          <a:p>
            <a:pPr marL="285750" indent="-285750">
              <a:buFont typeface="Arial" panose="020B0604020202020204" pitchFamily="34" charset="0"/>
              <a:buChar char="•"/>
            </a:pPr>
            <a:r>
              <a:rPr lang="en-US" sz="2400" dirty="0"/>
              <a:t>Article 4 Section 7 of the Indiana Constitution requires candidates to be inhabitants of the district for 1 year before the November 8, 2022 General Election. </a:t>
            </a:r>
          </a:p>
          <a:p>
            <a:pPr marL="285750" indent="-285750">
              <a:buFont typeface="Arial" panose="020B0604020202020204" pitchFamily="34" charset="0"/>
              <a:buChar char="•"/>
            </a:pPr>
            <a:endParaRPr lang="en-US" sz="2400" dirty="0"/>
          </a:p>
        </p:txBody>
      </p:sp>
    </p:spTree>
    <p:extLst>
      <p:ext uri="{BB962C8B-B14F-4D97-AF65-F5344CB8AC3E}">
        <p14:creationId xmlns:p14="http://schemas.microsoft.com/office/powerpoint/2010/main" val="3888999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E91DC736-0EF8-4F87-9146-EBF1D2EE4D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spider on a white surface&#10;&#10;Description automatically generated with medium confidence">
            <a:extLst>
              <a:ext uri="{FF2B5EF4-FFF2-40B4-BE49-F238E27FC236}">
                <a16:creationId xmlns:a16="http://schemas.microsoft.com/office/drawing/2014/main" id="{14C2CFEC-E908-4438-B133-78354B87866A}"/>
              </a:ext>
            </a:extLst>
          </p:cNvPr>
          <p:cNvPicPr>
            <a:picLocks noChangeAspect="1"/>
          </p:cNvPicPr>
          <p:nvPr/>
        </p:nvPicPr>
        <p:blipFill rotWithShape="1">
          <a:blip r:embed="rId2">
            <a:extLst>
              <a:ext uri="{28A0092B-C50C-407E-A947-70E740481C1C}">
                <a14:useLocalDpi xmlns:a14="http://schemas.microsoft.com/office/drawing/2010/main" val="0"/>
              </a:ext>
            </a:extLst>
          </a:blip>
          <a:srcRect l="385" r="23219" b="6295"/>
          <a:stretch/>
        </p:blipFill>
        <p:spPr>
          <a:xfrm>
            <a:off x="3523488" y="10"/>
            <a:ext cx="8668512" cy="6857990"/>
          </a:xfrm>
          <a:prstGeom prst="rect">
            <a:avLst/>
          </a:prstGeom>
        </p:spPr>
      </p:pic>
      <p:sp>
        <p:nvSpPr>
          <p:cNvPr id="26" name="Rectangle 25">
            <a:extLst>
              <a:ext uri="{FF2B5EF4-FFF2-40B4-BE49-F238E27FC236}">
                <a16:creationId xmlns:a16="http://schemas.microsoft.com/office/drawing/2014/main" id="{097CD68E-23E3-4007-8847-CD0944C4F7B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B63CF35-805D-4C0C-AA72-BC7FAFCF3C89}"/>
              </a:ext>
            </a:extLst>
          </p:cNvPr>
          <p:cNvSpPr>
            <a:spLocks noGrp="1"/>
          </p:cNvSpPr>
          <p:nvPr>
            <p:ph type="ctrTitle"/>
          </p:nvPr>
        </p:nvSpPr>
        <p:spPr>
          <a:xfrm>
            <a:off x="1344801" y="776537"/>
            <a:ext cx="5465903" cy="1534543"/>
          </a:xfrm>
        </p:spPr>
        <p:txBody>
          <a:bodyPr anchor="b">
            <a:normAutofit fontScale="90000"/>
          </a:bodyPr>
          <a:lstStyle/>
          <a:p>
            <a:pPr algn="l"/>
            <a:r>
              <a:rPr lang="en-US" sz="4800" dirty="0"/>
              <a:t>Things We Do Know</a:t>
            </a:r>
            <a:br>
              <a:rPr lang="en-US" sz="4800" dirty="0"/>
            </a:br>
            <a:r>
              <a:rPr lang="en-US" sz="4800" dirty="0"/>
              <a:t/>
            </a:r>
            <a:br>
              <a:rPr lang="en-US" sz="4800" dirty="0"/>
            </a:br>
            <a:endParaRPr lang="en-US" sz="4800" dirty="0"/>
          </a:p>
        </p:txBody>
      </p:sp>
      <p:sp>
        <p:nvSpPr>
          <p:cNvPr id="28" name="Rectangle 27">
            <a:extLst>
              <a:ext uri="{FF2B5EF4-FFF2-40B4-BE49-F238E27FC236}">
                <a16:creationId xmlns:a16="http://schemas.microsoft.com/office/drawing/2014/main"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037C0E92-BC77-4A6F-8E6F-B47942F6D3A2}"/>
              </a:ext>
            </a:extLst>
          </p:cNvPr>
          <p:cNvSpPr txBox="1"/>
          <p:nvPr/>
        </p:nvSpPr>
        <p:spPr>
          <a:xfrm>
            <a:off x="601613" y="1397671"/>
            <a:ext cx="9477808" cy="3108543"/>
          </a:xfrm>
          <a:prstGeom prst="rect">
            <a:avLst/>
          </a:prstGeom>
          <a:noFill/>
        </p:spPr>
        <p:txBody>
          <a:bodyPr wrap="square" rtlCol="0">
            <a:spAutoFit/>
          </a:bodyPr>
          <a:lstStyle/>
          <a:p>
            <a:pPr marL="285750" indent="-285750">
              <a:buFont typeface="Arial" panose="020B0604020202020204" pitchFamily="34" charset="0"/>
              <a:buChar char="•"/>
            </a:pPr>
            <a:r>
              <a:rPr lang="en-US" sz="2800" dirty="0"/>
              <a:t>January 5, 2022 candidate filing begins for May and November 2022 elections. </a:t>
            </a:r>
          </a:p>
          <a:p>
            <a:pPr marL="285750" indent="-285750">
              <a:buFont typeface="Arial" panose="020B0604020202020204" pitchFamily="34" charset="0"/>
              <a:buChar char="•"/>
            </a:pPr>
            <a:r>
              <a:rPr lang="en-US" sz="2800" dirty="0"/>
              <a:t>Precinct boundaries must be finalized because we will have Democrats filing for precinct committeeman election in May 2022 primary and </a:t>
            </a:r>
          </a:p>
          <a:p>
            <a:pPr marL="285750" indent="-285750">
              <a:buFont typeface="Arial" panose="020B0604020202020204" pitchFamily="34" charset="0"/>
              <a:buChar char="•"/>
            </a:pPr>
            <a:r>
              <a:rPr lang="en-US" sz="2800" dirty="0"/>
              <a:t>All other candidates have to indicate which precinct they are a resident of when they file.</a:t>
            </a:r>
          </a:p>
        </p:txBody>
      </p:sp>
    </p:spTree>
    <p:extLst>
      <p:ext uri="{BB962C8B-B14F-4D97-AF65-F5344CB8AC3E}">
        <p14:creationId xmlns:p14="http://schemas.microsoft.com/office/powerpoint/2010/main" val="32708671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701</TotalTime>
  <Words>2216</Words>
  <Application>Microsoft Office PowerPoint</Application>
  <PresentationFormat>Widescreen</PresentationFormat>
  <Paragraphs>154</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AGaramond</vt:lpstr>
      <vt:lpstr>Arial</vt:lpstr>
      <vt:lpstr>Calibri</vt:lpstr>
      <vt:lpstr>Calibri Light</vt:lpstr>
      <vt:lpstr>Wingdings</vt:lpstr>
      <vt:lpstr>Office Theme</vt:lpstr>
      <vt:lpstr>2021 Redistricting   and Reprecincting  Brad King &amp; Angie Nussmeyer, IED Co-Directors </vt:lpstr>
      <vt:lpstr>PowerPoint Presentation</vt:lpstr>
      <vt:lpstr>PowerPoint Presentation</vt:lpstr>
      <vt:lpstr>PowerPoint Presentation</vt:lpstr>
      <vt:lpstr>PowerPoint Presentation</vt:lpstr>
      <vt:lpstr>PowerPoint Presentation</vt:lpstr>
      <vt:lpstr>What We Do Know </vt:lpstr>
      <vt:lpstr>What We Do Know </vt:lpstr>
      <vt:lpstr>Things We Do Know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Warycha, Valerie S</dc:creator>
  <cp:lastModifiedBy>Angie Purdie</cp:lastModifiedBy>
  <cp:revision>12</cp:revision>
  <dcterms:created xsi:type="dcterms:W3CDTF">2021-08-19T14:39:42Z</dcterms:created>
  <dcterms:modified xsi:type="dcterms:W3CDTF">2021-10-05T14:56:34Z</dcterms:modified>
</cp:coreProperties>
</file>