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sldIdLst>
    <p:sldId id="256" r:id="rId5"/>
    <p:sldId id="261" r:id="rId6"/>
    <p:sldId id="288" r:id="rId7"/>
    <p:sldId id="315" r:id="rId8"/>
    <p:sldId id="310" r:id="rId9"/>
    <p:sldId id="314" r:id="rId10"/>
    <p:sldId id="268" r:id="rId11"/>
    <p:sldId id="316" r:id="rId12"/>
    <p:sldId id="289" r:id="rId13"/>
    <p:sldId id="317" r:id="rId14"/>
    <p:sldId id="302" r:id="rId15"/>
    <p:sldId id="318" r:id="rId16"/>
    <p:sldId id="319" r:id="rId17"/>
    <p:sldId id="320" r:id="rId18"/>
    <p:sldId id="291" r:id="rId19"/>
    <p:sldId id="321" r:id="rId20"/>
    <p:sldId id="283" r:id="rId21"/>
    <p:sldId id="294" r:id="rId22"/>
    <p:sldId id="324" r:id="rId23"/>
    <p:sldId id="269" r:id="rId24"/>
    <p:sldId id="325" r:id="rId25"/>
    <p:sldId id="326" r:id="rId26"/>
    <p:sldId id="311" r:id="rId27"/>
    <p:sldId id="272" r:id="rId28"/>
    <p:sldId id="273" r:id="rId29"/>
    <p:sldId id="274" r:id="rId30"/>
    <p:sldId id="305" r:id="rId31"/>
    <p:sldId id="276" r:id="rId32"/>
    <p:sldId id="277" r:id="rId33"/>
    <p:sldId id="275" r:id="rId34"/>
    <p:sldId id="278" r:id="rId35"/>
    <p:sldId id="306" r:id="rId36"/>
    <p:sldId id="281" r:id="rId37"/>
    <p:sldId id="328" r:id="rId38"/>
    <p:sldId id="284" r:id="rId39"/>
    <p:sldId id="307" r:id="rId40"/>
    <p:sldId id="285" r:id="rId41"/>
    <p:sldId id="286" r:id="rId42"/>
    <p:sldId id="309" r:id="rId43"/>
    <p:sldId id="260" r:id="rId44"/>
    <p:sldId id="257"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68019-9749-AE4B-8AFC-8ED515CFADE6}" name="Everett, Courtney J" initials="CE" userId="S::ceverett@comptroller.in.gov::3b1e6495-425a-43aa-828e-c9426345c379" providerId="AD"/>
  <p188:author id="{22DE403D-8BC9-873E-80B7-DFF98F85E59D}" name="Van Dorp, Fred" initials="FV" userId="S::FVanDorp@comptroller.in.gov::1e0a3f9a-c040-4d82-adab-2ba80be067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64"/>
    <a:srgbClr val="0B208B"/>
    <a:srgbClr val="1D1652"/>
    <a:srgbClr val="11571E"/>
    <a:srgbClr val="156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E2CAF-037A-9E9A-BE8F-3337E1731993}" v="18" dt="2024-10-21T12:12:43.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12612D-7231-4BAF-928D-9AC9236568E4}"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6BA81-02AC-4FB3-A806-7775FC6942C0}" type="slidenum">
              <a:rPr lang="en-US" smtClean="0"/>
              <a:t>‹#›</a:t>
            </a:fld>
            <a:endParaRPr lang="en-US"/>
          </a:p>
        </p:txBody>
      </p:sp>
    </p:spTree>
    <p:extLst>
      <p:ext uri="{BB962C8B-B14F-4D97-AF65-F5344CB8AC3E}">
        <p14:creationId xmlns:p14="http://schemas.microsoft.com/office/powerpoint/2010/main" val="9593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7A34-D461-4E36-9A59-C3564D776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C0D04-028D-4208-B215-9196C3CE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05EB4-F3F6-4BA3-970A-BD6902C9EA9C}"/>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2572EB7E-60C2-4FBD-AE99-BCE1C2F10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62335-EB29-4CAC-8E5C-56425BB5E43E}"/>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64317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9D28-C40B-48CA-99A9-1AE7A5C63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B4E20-CB42-4DF1-908B-B8E5631B1F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4F997-31DC-4AB0-8B56-73356D2F3DEF}"/>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0D516E4E-A312-4AA1-9B5B-82C2A9347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37AF2-6D6D-4009-8C00-E3BC558555EB}"/>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54546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65E35-98EF-46A3-AC66-3B1513CEC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DA0A2B-0DAE-4956-B4EE-C3E4437DE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F9ECA-2D00-4531-A66C-5FEC9AEE2F77}"/>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5200474A-443E-4EDF-B454-5D3ABB87B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01AA6-ECC3-4C3D-9DCF-818B26423FA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83405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4299-1871-4719-A698-935A981B2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0172D-7A80-4648-B764-B7E75CA80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15F7F-0932-4DEE-BDE7-368045C2E004}"/>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E7869A2D-3003-48F4-B63C-1F06DEE55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96CB2-38A1-4AF9-9A73-58EBDE6F51D0}"/>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252831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5219-B0EE-4A74-8A52-2789945F4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7809F-9BA6-46D6-BF9F-77EFD9DE92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AF5BE-338E-4849-963A-72CC28C41AA5}"/>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83A48B29-5E9F-476A-A6CB-B8C558D39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4CDC-F508-45C1-A330-9CC94AD31D4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64171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2B35-8D7C-4FFF-8693-D44B9B7EF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07D8E-2A4C-4A7E-9C4C-4052A50E5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2DEA2-5720-40BF-B3DE-604C9C67F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E20783-88A3-4B84-A3CE-D6BB633D995D}"/>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10CB4073-5850-4E44-80F0-BF4C0D5D9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20665-3F10-45E3-B72E-3CB293B9115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27020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F923-2DCB-4772-9B5A-58040DC653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4B95B-64DF-4723-BCCC-C213BAB05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D7BB59-A6FD-4C21-83BD-B93714F5E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2086C-69E9-4AE4-B4DB-BAEF8F335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EC594-40E2-4441-99EC-03BB2ED1E2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511FD-C0EB-45C9-89E3-65137423A6DA}"/>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8" name="Footer Placeholder 7">
            <a:extLst>
              <a:ext uri="{FF2B5EF4-FFF2-40B4-BE49-F238E27FC236}">
                <a16:creationId xmlns:a16="http://schemas.microsoft.com/office/drawing/2014/main" id="{33B1A673-9196-4903-ABF1-D86BB27D9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BA3AD-0534-4755-97C3-CB5C2D238182}"/>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92647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185-8C84-4B78-AFE5-2BB9C500E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00F14-908E-49C0-A9F2-8EB2B7FFF226}"/>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4" name="Footer Placeholder 3">
            <a:extLst>
              <a:ext uri="{FF2B5EF4-FFF2-40B4-BE49-F238E27FC236}">
                <a16:creationId xmlns:a16="http://schemas.microsoft.com/office/drawing/2014/main" id="{67B2ECCF-9E86-437D-89CA-846737DFE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A45EF4-463D-44B9-B27F-31DA46243F5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0409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A8C73-8996-4C5A-AACB-C399DDBFFC7F}"/>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3" name="Footer Placeholder 2">
            <a:extLst>
              <a:ext uri="{FF2B5EF4-FFF2-40B4-BE49-F238E27FC236}">
                <a16:creationId xmlns:a16="http://schemas.microsoft.com/office/drawing/2014/main" id="{333A3BE8-2118-4061-B637-920FBFA97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237EB-C8D7-4259-8021-E9379F3E914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42563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734E-A84A-4694-A554-A1FF7AB32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EC99D-60E3-4C82-8592-9D70010D0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6CB3AB-0D59-4E45-9996-C7359AF16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07D32-C9A5-4030-933D-8FFCA0B3AA35}"/>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901DEC4B-AD9F-415F-B04D-8A0D5E412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BD301-382A-4B1F-A35D-C4B33966349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98104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1A0B-7E62-411C-9F73-F86AC12D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0B67C-2DF8-489F-A26F-0769C459F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47DC-5521-4907-8227-F3D0B6B17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B68F5-18B3-40CA-B485-A99EE8B056A9}"/>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612BF1A7-7979-4F76-BD6B-E0561E234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36CCB-4728-4591-9205-AD332261CD0E}"/>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56651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02EBD-F054-47B6-B8F7-86BBB472B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D6859-D7AA-4E25-9A16-2C2F80BA5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ECB25-8323-4B42-8B60-F42E2909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3B078F4E-02BD-4A44-BC1C-ED758CE3A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11A86-B834-4836-96A7-B0F7D9FD4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64238-3FBC-4CF0-8622-1AF97D16496A}" type="slidenum">
              <a:rPr lang="en-US" smtClean="0"/>
              <a:t>‹#›</a:t>
            </a:fld>
            <a:endParaRPr lang="en-US"/>
          </a:p>
        </p:txBody>
      </p:sp>
    </p:spTree>
    <p:extLst>
      <p:ext uri="{BB962C8B-B14F-4D97-AF65-F5344CB8AC3E}">
        <p14:creationId xmlns:p14="http://schemas.microsoft.com/office/powerpoint/2010/main" val="318385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ircraftexcise#@dor.in.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cooper@bmv.in.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cooper@bmv.in.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cope@comptroller.in.gov" TargetMode="External"/><Relationship Id="rId2" Type="http://schemas.openxmlformats.org/officeDocument/2006/relationships/hyperlink" Target="mailto:fvandorp@comptroller.in.gov"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mailto:localgovernment@comptroller.in.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with medium confidence">
            <a:extLst>
              <a:ext uri="{FF2B5EF4-FFF2-40B4-BE49-F238E27FC236}">
                <a16:creationId xmlns:a16="http://schemas.microsoft.com/office/drawing/2014/main" id="{0BB9D6EC-DD9C-AA36-70B6-6D50C21A7F01}"/>
              </a:ext>
            </a:extLst>
          </p:cNvPr>
          <p:cNvPicPr>
            <a:picLocks noChangeAspect="1"/>
          </p:cNvPicPr>
          <p:nvPr/>
        </p:nvPicPr>
        <p:blipFill rotWithShape="1">
          <a:blip r:embed="rId2">
            <a:extLst>
              <a:ext uri="{28A0092B-C50C-407E-A947-70E740481C1C}">
                <a14:useLocalDpi xmlns:a14="http://schemas.microsoft.com/office/drawing/2010/main" val="0"/>
              </a:ext>
            </a:extLst>
          </a:blip>
          <a:srcRect b="14934"/>
          <a:stretch/>
        </p:blipFill>
        <p:spPr>
          <a:xfrm>
            <a:off x="0" y="-56147"/>
            <a:ext cx="12192000" cy="6914147"/>
          </a:xfrm>
          <a:prstGeom prst="rect">
            <a:avLst/>
          </a:prstGeom>
        </p:spPr>
      </p:pic>
      <p:grpSp>
        <p:nvGrpSpPr>
          <p:cNvPr id="14" name="Group 13">
            <a:extLst>
              <a:ext uri="{FF2B5EF4-FFF2-40B4-BE49-F238E27FC236}">
                <a16:creationId xmlns:a16="http://schemas.microsoft.com/office/drawing/2014/main" id="{0E1D6181-DB9C-27B1-CFE6-CB08F2A8AC00}"/>
              </a:ext>
            </a:extLst>
          </p:cNvPr>
          <p:cNvGrpSpPr/>
          <p:nvPr/>
        </p:nvGrpSpPr>
        <p:grpSpPr>
          <a:xfrm>
            <a:off x="0" y="4444981"/>
            <a:ext cx="10044752" cy="2019868"/>
            <a:chOff x="641684" y="1998560"/>
            <a:chExt cx="10044752" cy="2019868"/>
          </a:xfrm>
        </p:grpSpPr>
        <p:sp>
          <p:nvSpPr>
            <p:cNvPr id="13" name="Rectangle 12">
              <a:extLst>
                <a:ext uri="{FF2B5EF4-FFF2-40B4-BE49-F238E27FC236}">
                  <a16:creationId xmlns:a16="http://schemas.microsoft.com/office/drawing/2014/main" id="{2555496D-C05E-98F8-3466-C73F62A724B1}"/>
                </a:ext>
              </a:extLst>
            </p:cNvPr>
            <p:cNvSpPr/>
            <p:nvPr/>
          </p:nvSpPr>
          <p:spPr>
            <a:xfrm>
              <a:off x="641684" y="1998560"/>
              <a:ext cx="10044752" cy="201986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B52E82-B551-41D0-A640-5544F962DC10}"/>
                </a:ext>
              </a:extLst>
            </p:cNvPr>
            <p:cNvSpPr txBox="1"/>
            <p:nvPr/>
          </p:nvSpPr>
          <p:spPr>
            <a:xfrm>
              <a:off x="2365398" y="2006827"/>
              <a:ext cx="7770124" cy="1969770"/>
            </a:xfrm>
            <a:prstGeom prst="rect">
              <a:avLst/>
            </a:prstGeom>
            <a:noFill/>
            <a:ln>
              <a:noFill/>
            </a:ln>
          </p:spPr>
          <p:txBody>
            <a:bodyPr wrap="square" lIns="91440" tIns="45720" rIns="91440" bIns="45720" rtlCol="0" anchor="t">
              <a:spAutoFit/>
            </a:bodyPr>
            <a:lstStyle/>
            <a:p>
              <a:r>
                <a:rPr lang="en-US" sz="3500">
                  <a:solidFill>
                    <a:schemeClr val="bg1"/>
                  </a:solidFill>
                  <a:latin typeface="Amasis MT Pro Medium"/>
                  <a:cs typeface="Calibri"/>
                </a:rPr>
                <a:t>Excise Allocation Worksheet &amp; Reconciliation Worksheet</a:t>
              </a:r>
            </a:p>
            <a:p>
              <a:endParaRPr lang="en-US">
                <a:solidFill>
                  <a:schemeClr val="bg1"/>
                </a:solidFill>
                <a:latin typeface="Amasis MT Pro Light"/>
                <a:cs typeface="Arial"/>
              </a:endParaRPr>
            </a:p>
            <a:p>
              <a:r>
                <a:rPr lang="en-US">
                  <a:solidFill>
                    <a:schemeClr val="bg1"/>
                  </a:solidFill>
                  <a:latin typeface="Amasis MT Pro Light"/>
                  <a:cs typeface="Arial"/>
                </a:rPr>
                <a:t>JANE COPE, Local Government Specialist</a:t>
              </a:r>
              <a:endParaRPr lang="en-US">
                <a:solidFill>
                  <a:schemeClr val="bg1"/>
                </a:solidFill>
                <a:latin typeface="Amasis MT Pro Light" panose="02040304050005020304" pitchFamily="18" charset="0"/>
                <a:cs typeface="Arial" panose="020B0604020202020204" pitchFamily="34" charset="0"/>
              </a:endParaRPr>
            </a:p>
            <a:p>
              <a:r>
                <a:rPr lang="en-US" sz="1600">
                  <a:solidFill>
                    <a:schemeClr val="bg1"/>
                  </a:solidFill>
                  <a:latin typeface="Amasis MT Pro Light"/>
                  <a:cs typeface="Arial"/>
                </a:rPr>
                <a:t>Indiana State Comptroller Elise Nieshalla</a:t>
              </a:r>
              <a:endParaRPr lang="en-US" sz="1600">
                <a:solidFill>
                  <a:schemeClr val="bg1"/>
                </a:solidFill>
                <a:latin typeface="Amasis MT Pro Light" panose="02040304050005020304" pitchFamily="18" charset="0"/>
                <a:cs typeface="Arial" panose="020B0604020202020204" pitchFamily="34" charset="0"/>
              </a:endParaRPr>
            </a:p>
          </p:txBody>
        </p:sp>
        <p:pic>
          <p:nvPicPr>
            <p:cNvPr id="12" name="Picture 11" descr="A picture containing mammal, text&#10;&#10;Description automatically generated">
              <a:extLst>
                <a:ext uri="{FF2B5EF4-FFF2-40B4-BE49-F238E27FC236}">
                  <a16:creationId xmlns:a16="http://schemas.microsoft.com/office/drawing/2014/main" id="{77686A09-E4CB-A170-C7A5-AB6C81579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2" y="2225509"/>
              <a:ext cx="1434023" cy="1434023"/>
            </a:xfrm>
            <a:prstGeom prst="rect">
              <a:avLst/>
            </a:prstGeom>
          </p:spPr>
        </p:pic>
      </p:grpSp>
    </p:spTree>
    <p:extLst>
      <p:ext uri="{BB962C8B-B14F-4D97-AF65-F5344CB8AC3E}">
        <p14:creationId xmlns:p14="http://schemas.microsoft.com/office/powerpoint/2010/main" val="2791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4F31-66C0-B793-532F-4D5BF84FC64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938EBB-0F06-F672-79B3-66E03C846AE4}"/>
              </a:ext>
            </a:extLst>
          </p:cNvPr>
          <p:cNvSpPr txBox="1"/>
          <p:nvPr/>
        </p:nvSpPr>
        <p:spPr>
          <a:xfrm>
            <a:off x="502921" y="1211263"/>
            <a:ext cx="5181599" cy="523220"/>
          </a:xfrm>
          <a:prstGeom prst="rect">
            <a:avLst/>
          </a:prstGeom>
          <a:noFill/>
          <a:ln>
            <a:noFill/>
          </a:ln>
        </p:spPr>
        <p:txBody>
          <a:bodyPr wrap="square" rtlCol="0">
            <a:spAutoFit/>
          </a:bodyPr>
          <a:lstStyle/>
          <a:p>
            <a:r>
              <a:rPr lang="en-US" sz="2800">
                <a:latin typeface="Amasis MT Pro Light" panose="02040304050005020304" pitchFamily="18" charset="0"/>
                <a:cs typeface="Arial" panose="020B0604020202020204" pitchFamily="34" charset="0"/>
              </a:rPr>
              <a:t>Section B – Included Excise Tax</a:t>
            </a:r>
          </a:p>
        </p:txBody>
      </p:sp>
      <p:sp>
        <p:nvSpPr>
          <p:cNvPr id="8" name="Slide Number Placeholder 7">
            <a:extLst>
              <a:ext uri="{FF2B5EF4-FFF2-40B4-BE49-F238E27FC236}">
                <a16:creationId xmlns:a16="http://schemas.microsoft.com/office/drawing/2014/main" id="{2DF7A1F8-A6C8-B8D0-4000-4FB1E0A10AB9}"/>
              </a:ext>
            </a:extLst>
          </p:cNvPr>
          <p:cNvSpPr>
            <a:spLocks noGrp="1"/>
          </p:cNvSpPr>
          <p:nvPr>
            <p:ph type="sldNum" sz="quarter" idx="12"/>
          </p:nvPr>
        </p:nvSpPr>
        <p:spPr/>
        <p:txBody>
          <a:bodyPr/>
          <a:lstStyle/>
          <a:p>
            <a:fld id="{CBE64238-3FBC-4CF0-8622-1AF97D16496A}" type="slidenum">
              <a:rPr lang="en-US" smtClean="0">
                <a:solidFill>
                  <a:schemeClr val="bg1"/>
                </a:solidFill>
              </a:rPr>
              <a:t>10</a:t>
            </a:fld>
            <a:endParaRPr lang="en-US">
              <a:solidFill>
                <a:schemeClr val="bg1"/>
              </a:solidFill>
            </a:endParaRPr>
          </a:p>
        </p:txBody>
      </p:sp>
      <p:cxnSp>
        <p:nvCxnSpPr>
          <p:cNvPr id="5" name="Straight Connector 4">
            <a:extLst>
              <a:ext uri="{FF2B5EF4-FFF2-40B4-BE49-F238E27FC236}">
                <a16:creationId xmlns:a16="http://schemas.microsoft.com/office/drawing/2014/main" id="{0563298D-E31D-F7C1-F440-BDEBC618001F}"/>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D8D0EDB-C5CD-1A8C-5B61-4CDBB7F0572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8E9FE-AB7B-B334-3AF3-8EA187762308}"/>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A34B9A38-78E4-A160-6281-DC967C504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3" name="Content Placeholder 2">
            <a:extLst>
              <a:ext uri="{FF2B5EF4-FFF2-40B4-BE49-F238E27FC236}">
                <a16:creationId xmlns:a16="http://schemas.microsoft.com/office/drawing/2014/main" id="{E9E4489E-97C8-AEB3-182C-7BFE3B969A74}"/>
              </a:ext>
            </a:extLst>
          </p:cNvPr>
          <p:cNvSpPr>
            <a:spLocks noGrp="1"/>
          </p:cNvSpPr>
          <p:nvPr>
            <p:ph sz="half" idx="1"/>
          </p:nvPr>
        </p:nvSpPr>
        <p:spPr>
          <a:xfrm>
            <a:off x="775335" y="1621429"/>
            <a:ext cx="5181600" cy="4168335"/>
          </a:xfrm>
          <a:ln>
            <a:noFill/>
          </a:ln>
        </p:spPr>
        <p:txBody>
          <a:bodyPr>
            <a:normAutofit/>
          </a:bodyPr>
          <a:lstStyle/>
          <a:p>
            <a:pPr>
              <a:lnSpc>
                <a:spcPct val="150000"/>
              </a:lnSpc>
            </a:pPr>
            <a:r>
              <a:rPr lang="en-US" sz="2400">
                <a:latin typeface="Amasis MT Pro Light" panose="02040304050005020304" pitchFamily="18" charset="0"/>
                <a:cs typeface="Arial" panose="020B0604020202020204" pitchFamily="34" charset="0"/>
              </a:rPr>
              <a:t>Excise Taxes included in the calculation of State Fund Deduction amounts &amp; the State Remittance</a:t>
            </a:r>
          </a:p>
          <a:p>
            <a:pPr>
              <a:lnSpc>
                <a:spcPct val="150000"/>
              </a:lnSpc>
            </a:pPr>
            <a:r>
              <a:rPr lang="en-US" sz="2400">
                <a:latin typeface="Amasis MT Pro Light" panose="02040304050005020304" pitchFamily="18" charset="0"/>
                <a:cs typeface="Arial" panose="020B0604020202020204" pitchFamily="34" charset="0"/>
              </a:rPr>
              <a:t>Used with Section C to calculate the State Remittance Portion</a:t>
            </a:r>
          </a:p>
          <a:p>
            <a:pPr marL="914400" lvl="2" indent="0">
              <a:lnSpc>
                <a:spcPct val="150000"/>
              </a:lnSpc>
              <a:buNone/>
            </a:pPr>
            <a:endParaRPr lang="en-US" sz="2400">
              <a:latin typeface="Amasis MT Pro Light" panose="02040304050005020304" pitchFamily="18" charset="0"/>
              <a:cs typeface="Arial" panose="020B0604020202020204" pitchFamily="34" charset="0"/>
            </a:endParaRPr>
          </a:p>
          <a:p>
            <a:pPr lvl="3">
              <a:lnSpc>
                <a:spcPct val="150000"/>
              </a:lnSpc>
            </a:pPr>
            <a:endParaRPr lang="en-US" sz="2400">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69E39294-5666-C377-7753-4E77B3DECEF4}"/>
              </a:ext>
            </a:extLst>
          </p:cNvPr>
          <p:cNvSpPr txBox="1">
            <a:spLocks/>
          </p:cNvSpPr>
          <p:nvPr/>
        </p:nvSpPr>
        <p:spPr>
          <a:xfrm>
            <a:off x="426720" y="193675"/>
            <a:ext cx="10515600" cy="812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B </a:t>
            </a:r>
          </a:p>
        </p:txBody>
      </p:sp>
      <p:pic>
        <p:nvPicPr>
          <p:cNvPr id="15" name="Picture 14">
            <a:extLst>
              <a:ext uri="{FF2B5EF4-FFF2-40B4-BE49-F238E27FC236}">
                <a16:creationId xmlns:a16="http://schemas.microsoft.com/office/drawing/2014/main" id="{5CF5D59A-F761-AE63-77E1-7EFC0A731F52}"/>
              </a:ext>
            </a:extLst>
          </p:cNvPr>
          <p:cNvPicPr>
            <a:picLocks noChangeAspect="1"/>
          </p:cNvPicPr>
          <p:nvPr/>
        </p:nvPicPr>
        <p:blipFill>
          <a:blip r:embed="rId3"/>
          <a:stretch>
            <a:fillRect/>
          </a:stretch>
        </p:blipFill>
        <p:spPr>
          <a:xfrm>
            <a:off x="6172202" y="1516184"/>
            <a:ext cx="5534797" cy="2665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814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8510E-7964-FF8F-DC2D-0BCE6DA60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71E5D-E0C0-6208-02CB-9C38DFCFBCE7}"/>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B, cont. </a:t>
            </a:r>
          </a:p>
        </p:txBody>
      </p:sp>
      <p:sp>
        <p:nvSpPr>
          <p:cNvPr id="3" name="Content Placeholder 2">
            <a:extLst>
              <a:ext uri="{FF2B5EF4-FFF2-40B4-BE49-F238E27FC236}">
                <a16:creationId xmlns:a16="http://schemas.microsoft.com/office/drawing/2014/main" id="{60140763-E468-E717-8F8C-83E673018629}"/>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The types of Excise Tax included in the calculation of State Fund Deduction amounts are:</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Motor Vehicle Excise Tax</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Watercraft Excise Tax</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Excise Tax Replacement Credit</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Aircraft Excise Tax</a:t>
            </a:r>
          </a:p>
          <a:p>
            <a:pPr marL="1371600" lvl="3"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093F738-E2A8-14B3-4229-DD46770477FD}"/>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86FE5B1-CA41-CCE8-3BC2-551152890124}"/>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DA533667-79BE-64AF-A833-A2C5159DC482}"/>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11</a:t>
            </a:fld>
            <a:endParaRPr lang="en-US">
              <a:solidFill>
                <a:schemeClr val="bg1"/>
              </a:solidFill>
            </a:endParaRPr>
          </a:p>
        </p:txBody>
      </p:sp>
      <p:sp>
        <p:nvSpPr>
          <p:cNvPr id="9" name="TextBox 8">
            <a:extLst>
              <a:ext uri="{FF2B5EF4-FFF2-40B4-BE49-F238E27FC236}">
                <a16:creationId xmlns:a16="http://schemas.microsoft.com/office/drawing/2014/main" id="{FC06337E-E140-4CC6-429D-8B04138E0EEF}"/>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18EE8300-0F08-A3C9-4598-0FC19350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54807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4F31-66C0-B793-532F-4D5BF84FC64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938EBB-0F06-F672-79B3-66E03C846AE4}"/>
              </a:ext>
            </a:extLst>
          </p:cNvPr>
          <p:cNvSpPr txBox="1"/>
          <p:nvPr/>
        </p:nvSpPr>
        <p:spPr>
          <a:xfrm>
            <a:off x="502921" y="1134878"/>
            <a:ext cx="6561908" cy="662874"/>
          </a:xfrm>
          <a:prstGeom prst="rect">
            <a:avLst/>
          </a:prstGeom>
          <a:noFill/>
          <a:ln>
            <a:noFill/>
          </a:ln>
        </p:spPr>
        <p:txBody>
          <a:bodyPr wrap="square" rtlCol="0">
            <a:spAutoFit/>
          </a:bodyPr>
          <a:lstStyle/>
          <a:p>
            <a:pPr>
              <a:lnSpc>
                <a:spcPct val="150000"/>
              </a:lnSpc>
            </a:pPr>
            <a:r>
              <a:rPr lang="en-US" sz="2800">
                <a:latin typeface="Amasis MT Pro Light" panose="02040304050005020304" pitchFamily="18" charset="0"/>
                <a:cs typeface="Arial" panose="020B0604020202020204" pitchFamily="34" charset="0"/>
              </a:rPr>
              <a:t>Section C – Deduction Allocation Factors</a:t>
            </a:r>
          </a:p>
        </p:txBody>
      </p:sp>
      <p:sp>
        <p:nvSpPr>
          <p:cNvPr id="8" name="Slide Number Placeholder 7">
            <a:extLst>
              <a:ext uri="{FF2B5EF4-FFF2-40B4-BE49-F238E27FC236}">
                <a16:creationId xmlns:a16="http://schemas.microsoft.com/office/drawing/2014/main" id="{2DF7A1F8-A6C8-B8D0-4000-4FB1E0A10AB9}"/>
              </a:ext>
            </a:extLst>
          </p:cNvPr>
          <p:cNvSpPr>
            <a:spLocks noGrp="1"/>
          </p:cNvSpPr>
          <p:nvPr>
            <p:ph type="sldNum" sz="quarter" idx="12"/>
          </p:nvPr>
        </p:nvSpPr>
        <p:spPr/>
        <p:txBody>
          <a:bodyPr/>
          <a:lstStyle/>
          <a:p>
            <a:fld id="{CBE64238-3FBC-4CF0-8622-1AF97D16496A}" type="slidenum">
              <a:rPr lang="en-US" smtClean="0">
                <a:solidFill>
                  <a:schemeClr val="bg1"/>
                </a:solidFill>
              </a:rPr>
              <a:t>12</a:t>
            </a:fld>
            <a:endParaRPr lang="en-US">
              <a:solidFill>
                <a:schemeClr val="bg1"/>
              </a:solidFill>
            </a:endParaRPr>
          </a:p>
        </p:txBody>
      </p:sp>
      <p:cxnSp>
        <p:nvCxnSpPr>
          <p:cNvPr id="5" name="Straight Connector 4">
            <a:extLst>
              <a:ext uri="{FF2B5EF4-FFF2-40B4-BE49-F238E27FC236}">
                <a16:creationId xmlns:a16="http://schemas.microsoft.com/office/drawing/2014/main" id="{0563298D-E31D-F7C1-F440-BDEBC618001F}"/>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D8D0EDB-C5CD-1A8C-5B61-4CDBB7F0572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8E9FE-AB7B-B334-3AF3-8EA187762308}"/>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A34B9A38-78E4-A160-6281-DC967C504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3" name="Content Placeholder 2">
            <a:extLst>
              <a:ext uri="{FF2B5EF4-FFF2-40B4-BE49-F238E27FC236}">
                <a16:creationId xmlns:a16="http://schemas.microsoft.com/office/drawing/2014/main" id="{E9E4489E-97C8-AEB3-182C-7BFE3B969A74}"/>
              </a:ext>
            </a:extLst>
          </p:cNvPr>
          <p:cNvSpPr>
            <a:spLocks noGrp="1"/>
          </p:cNvSpPr>
          <p:nvPr>
            <p:ph sz="half" idx="1"/>
          </p:nvPr>
        </p:nvSpPr>
        <p:spPr>
          <a:xfrm>
            <a:off x="838200" y="1654075"/>
            <a:ext cx="10648950" cy="4120117"/>
          </a:xfrm>
          <a:ln>
            <a:noFill/>
          </a:ln>
        </p:spPr>
        <p:txBody>
          <a:bodyPr>
            <a:normAutofit/>
          </a:bodyPr>
          <a:lstStyle/>
          <a:p>
            <a:pPr>
              <a:lnSpc>
                <a:spcPct val="150000"/>
              </a:lnSpc>
            </a:pPr>
            <a:r>
              <a:rPr lang="en-US" sz="2400">
                <a:latin typeface="Amasis MT Pro Light" panose="02040304050005020304" pitchFamily="18" charset="0"/>
                <a:cs typeface="Arial" panose="020B0604020202020204" pitchFamily="34" charset="0"/>
              </a:rPr>
              <a:t>Used with Section B to calculate the State Remittance portion.</a:t>
            </a:r>
          </a:p>
          <a:p>
            <a:pPr>
              <a:lnSpc>
                <a:spcPct val="150000"/>
              </a:lnSpc>
            </a:pPr>
            <a:r>
              <a:rPr lang="en-US" sz="2400">
                <a:latin typeface="Amasis MT Pro Light" panose="02040304050005020304" pitchFamily="18" charset="0"/>
                <a:cs typeface="Arial" panose="020B0604020202020204" pitchFamily="34" charset="0"/>
              </a:rPr>
              <a:t>Additional information about the history of the factors will be detailed later in the presentation. </a:t>
            </a:r>
          </a:p>
          <a:p>
            <a:pPr marL="914400" lvl="2" indent="0">
              <a:lnSpc>
                <a:spcPct val="150000"/>
              </a:lnSpc>
              <a:buNone/>
            </a:pPr>
            <a:endParaRPr lang="en-US" sz="2400">
              <a:latin typeface="Amasis MT Pro Light" panose="02040304050005020304" pitchFamily="18" charset="0"/>
              <a:cs typeface="Arial" panose="020B0604020202020204" pitchFamily="34" charset="0"/>
            </a:endParaRPr>
          </a:p>
          <a:p>
            <a:pPr lvl="3">
              <a:lnSpc>
                <a:spcPct val="150000"/>
              </a:lnSpc>
            </a:pPr>
            <a:endParaRPr lang="en-US" sz="2400">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263FA9B-2735-C99F-D773-3951E2BB4195}"/>
              </a:ext>
            </a:extLst>
          </p:cNvPr>
          <p:cNvSpPr txBox="1">
            <a:spLocks/>
          </p:cNvSpPr>
          <p:nvPr/>
        </p:nvSpPr>
        <p:spPr>
          <a:xfrm>
            <a:off x="426720" y="193675"/>
            <a:ext cx="10515600" cy="812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C </a:t>
            </a:r>
          </a:p>
        </p:txBody>
      </p:sp>
      <p:pic>
        <p:nvPicPr>
          <p:cNvPr id="19" name="Picture 18">
            <a:extLst>
              <a:ext uri="{FF2B5EF4-FFF2-40B4-BE49-F238E27FC236}">
                <a16:creationId xmlns:a16="http://schemas.microsoft.com/office/drawing/2014/main" id="{B8A86D59-2B77-4CBF-3B96-24669BAE2DF8}"/>
              </a:ext>
            </a:extLst>
          </p:cNvPr>
          <p:cNvPicPr>
            <a:picLocks noChangeAspect="1"/>
          </p:cNvPicPr>
          <p:nvPr/>
        </p:nvPicPr>
        <p:blipFill>
          <a:blip r:embed="rId3"/>
          <a:stretch>
            <a:fillRect/>
          </a:stretch>
        </p:blipFill>
        <p:spPr>
          <a:xfrm>
            <a:off x="1241243" y="3611901"/>
            <a:ext cx="10383024" cy="2382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475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4F31-66C0-B793-532F-4D5BF84FC64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938EBB-0F06-F672-79B3-66E03C846AE4}"/>
              </a:ext>
            </a:extLst>
          </p:cNvPr>
          <p:cNvSpPr txBox="1"/>
          <p:nvPr/>
        </p:nvSpPr>
        <p:spPr>
          <a:xfrm>
            <a:off x="502921" y="1091825"/>
            <a:ext cx="5181599" cy="662874"/>
          </a:xfrm>
          <a:prstGeom prst="rect">
            <a:avLst/>
          </a:prstGeom>
          <a:noFill/>
          <a:ln>
            <a:noFill/>
          </a:ln>
        </p:spPr>
        <p:txBody>
          <a:bodyPr wrap="square" rtlCol="0">
            <a:spAutoFit/>
          </a:bodyPr>
          <a:lstStyle/>
          <a:p>
            <a:pPr>
              <a:lnSpc>
                <a:spcPct val="150000"/>
              </a:lnSpc>
            </a:pPr>
            <a:r>
              <a:rPr lang="en-US" sz="2800">
                <a:latin typeface="Amasis MT Pro Light" panose="02040304050005020304" pitchFamily="18" charset="0"/>
                <a:cs typeface="Arial" panose="020B0604020202020204" pitchFamily="34" charset="0"/>
              </a:rPr>
              <a:t>Section D – Excluded Excise Tax</a:t>
            </a:r>
          </a:p>
        </p:txBody>
      </p:sp>
      <p:sp>
        <p:nvSpPr>
          <p:cNvPr id="8" name="Slide Number Placeholder 7">
            <a:extLst>
              <a:ext uri="{FF2B5EF4-FFF2-40B4-BE49-F238E27FC236}">
                <a16:creationId xmlns:a16="http://schemas.microsoft.com/office/drawing/2014/main" id="{2DF7A1F8-A6C8-B8D0-4000-4FB1E0A10AB9}"/>
              </a:ext>
            </a:extLst>
          </p:cNvPr>
          <p:cNvSpPr>
            <a:spLocks noGrp="1"/>
          </p:cNvSpPr>
          <p:nvPr>
            <p:ph type="sldNum" sz="quarter" idx="12"/>
          </p:nvPr>
        </p:nvSpPr>
        <p:spPr/>
        <p:txBody>
          <a:bodyPr/>
          <a:lstStyle/>
          <a:p>
            <a:fld id="{CBE64238-3FBC-4CF0-8622-1AF97D16496A}" type="slidenum">
              <a:rPr lang="en-US" smtClean="0">
                <a:solidFill>
                  <a:schemeClr val="bg1"/>
                </a:solidFill>
              </a:rPr>
              <a:t>13</a:t>
            </a:fld>
            <a:endParaRPr lang="en-US">
              <a:solidFill>
                <a:schemeClr val="bg1"/>
              </a:solidFill>
            </a:endParaRPr>
          </a:p>
        </p:txBody>
      </p:sp>
      <p:cxnSp>
        <p:nvCxnSpPr>
          <p:cNvPr id="5" name="Straight Connector 4">
            <a:extLst>
              <a:ext uri="{FF2B5EF4-FFF2-40B4-BE49-F238E27FC236}">
                <a16:creationId xmlns:a16="http://schemas.microsoft.com/office/drawing/2014/main" id="{0563298D-E31D-F7C1-F440-BDEBC618001F}"/>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D8D0EDB-C5CD-1A8C-5B61-4CDBB7F0572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8E9FE-AB7B-B334-3AF3-8EA187762308}"/>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A34B9A38-78E4-A160-6281-DC967C504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3" name="Content Placeholder 2">
            <a:extLst>
              <a:ext uri="{FF2B5EF4-FFF2-40B4-BE49-F238E27FC236}">
                <a16:creationId xmlns:a16="http://schemas.microsoft.com/office/drawing/2014/main" id="{E9E4489E-97C8-AEB3-182C-7BFE3B969A74}"/>
              </a:ext>
            </a:extLst>
          </p:cNvPr>
          <p:cNvSpPr>
            <a:spLocks noGrp="1"/>
          </p:cNvSpPr>
          <p:nvPr>
            <p:ph sz="half" idx="1"/>
          </p:nvPr>
        </p:nvSpPr>
        <p:spPr>
          <a:xfrm>
            <a:off x="775334" y="1681778"/>
            <a:ext cx="10578465" cy="4038620"/>
          </a:xfrm>
          <a:ln>
            <a:noFill/>
          </a:ln>
        </p:spPr>
        <p:txBody>
          <a:bodyPr>
            <a:normAutofit/>
          </a:bodyPr>
          <a:lstStyle/>
          <a:p>
            <a:pPr>
              <a:lnSpc>
                <a:spcPct val="150000"/>
              </a:lnSpc>
            </a:pPr>
            <a:r>
              <a:rPr lang="en-US" sz="2400">
                <a:latin typeface="Amasis MT Pro Light" panose="02040304050005020304" pitchFamily="18" charset="0"/>
                <a:cs typeface="Arial" panose="020B0604020202020204" pitchFamily="34" charset="0"/>
              </a:rPr>
              <a:t>Excise Taxes that will be included in Settlement but are not subject to State remittance calculation.</a:t>
            </a:r>
          </a:p>
          <a:p>
            <a:pPr marL="914400" lvl="2" indent="0">
              <a:lnSpc>
                <a:spcPct val="150000"/>
              </a:lnSpc>
              <a:buNone/>
            </a:pPr>
            <a:endParaRPr lang="en-US" sz="2400">
              <a:latin typeface="Amasis MT Pro Light" panose="02040304050005020304" pitchFamily="18" charset="0"/>
              <a:cs typeface="Arial" panose="020B0604020202020204" pitchFamily="34" charset="0"/>
            </a:endParaRPr>
          </a:p>
          <a:p>
            <a:pPr lvl="3">
              <a:lnSpc>
                <a:spcPct val="150000"/>
              </a:lnSpc>
            </a:pPr>
            <a:endParaRPr lang="en-US" sz="2400">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4CFBA89-31ED-034C-1FDB-CE8F3B16BF30}"/>
              </a:ext>
            </a:extLst>
          </p:cNvPr>
          <p:cNvSpPr txBox="1">
            <a:spLocks/>
          </p:cNvSpPr>
          <p:nvPr/>
        </p:nvSpPr>
        <p:spPr>
          <a:xfrm>
            <a:off x="426720" y="193675"/>
            <a:ext cx="10515600" cy="812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D </a:t>
            </a:r>
          </a:p>
        </p:txBody>
      </p:sp>
      <p:pic>
        <p:nvPicPr>
          <p:cNvPr id="17" name="Picture 16">
            <a:extLst>
              <a:ext uri="{FF2B5EF4-FFF2-40B4-BE49-F238E27FC236}">
                <a16:creationId xmlns:a16="http://schemas.microsoft.com/office/drawing/2014/main" id="{3266C2C8-7081-C5C1-E770-85CBCEB725B0}"/>
              </a:ext>
            </a:extLst>
          </p:cNvPr>
          <p:cNvPicPr>
            <a:picLocks noChangeAspect="1"/>
          </p:cNvPicPr>
          <p:nvPr/>
        </p:nvPicPr>
        <p:blipFill>
          <a:blip r:embed="rId3"/>
          <a:stretch>
            <a:fillRect/>
          </a:stretch>
        </p:blipFill>
        <p:spPr>
          <a:xfrm>
            <a:off x="1120140" y="3572513"/>
            <a:ext cx="10296526" cy="2336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497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8510E-7964-FF8F-DC2D-0BCE6DA60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71E5D-E0C0-6208-02CB-9C38DFCFBCE7}"/>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D, cont. </a:t>
            </a:r>
          </a:p>
        </p:txBody>
      </p:sp>
      <p:sp>
        <p:nvSpPr>
          <p:cNvPr id="3" name="Content Placeholder 2">
            <a:extLst>
              <a:ext uri="{FF2B5EF4-FFF2-40B4-BE49-F238E27FC236}">
                <a16:creationId xmlns:a16="http://schemas.microsoft.com/office/drawing/2014/main" id="{60140763-E468-E717-8F8C-83E673018629}"/>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The types of Excise Tax excluded from the calculation of State Fund Deduction amounts are:</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Auto Rental Excise Tax</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Heavy Equipment Rental Excise Tax</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Vehicle Sharing Excise Tax</a:t>
            </a:r>
          </a:p>
          <a:p>
            <a:pPr marL="1371600" lvl="3"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093F738-E2A8-14B3-4229-DD46770477FD}"/>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86FE5B1-CA41-CCE8-3BC2-551152890124}"/>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DA533667-79BE-64AF-A833-A2C5159DC482}"/>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14</a:t>
            </a:fld>
            <a:endParaRPr lang="en-US">
              <a:solidFill>
                <a:schemeClr val="bg1"/>
              </a:solidFill>
            </a:endParaRPr>
          </a:p>
        </p:txBody>
      </p:sp>
      <p:sp>
        <p:nvSpPr>
          <p:cNvPr id="9" name="TextBox 8">
            <a:extLst>
              <a:ext uri="{FF2B5EF4-FFF2-40B4-BE49-F238E27FC236}">
                <a16:creationId xmlns:a16="http://schemas.microsoft.com/office/drawing/2014/main" id="{FC06337E-E140-4CC6-429D-8B04138E0EEF}"/>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18EE8300-0F08-A3C9-4598-0FC19350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40274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EAC3-823F-FDC5-EC4F-7241DBF88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53044-F708-C5B8-666C-D6249011570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Phases </a:t>
            </a:r>
          </a:p>
        </p:txBody>
      </p:sp>
      <p:sp>
        <p:nvSpPr>
          <p:cNvPr id="3" name="Content Placeholder 2">
            <a:extLst>
              <a:ext uri="{FF2B5EF4-FFF2-40B4-BE49-F238E27FC236}">
                <a16:creationId xmlns:a16="http://schemas.microsoft.com/office/drawing/2014/main" id="{0F50FDEF-19A6-FDC0-563C-BDF2CD0F1F22}"/>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Sections B &amp; C both reference the State Remittance portion of the excise calculation – this covers 2 major shifts in tax policy:</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Phase 1 - Section C. SWETA Allocation Factor</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Phase 2 - Section C. 2009 Welfare and Excise Tax Allocation Factor </a:t>
            </a:r>
          </a:p>
          <a:p>
            <a:pPr lvl="1">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D153868-7194-CEE3-88EB-F3D0D2E4FFFA}"/>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D1109D3-6293-E8AA-C242-CDD1E6E524E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D38DB22E-49EA-DF16-B88C-FFEE055C1AAD}"/>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15</a:t>
            </a:fld>
            <a:endParaRPr lang="en-US">
              <a:solidFill>
                <a:schemeClr val="bg1"/>
              </a:solidFill>
            </a:endParaRPr>
          </a:p>
        </p:txBody>
      </p:sp>
      <p:sp>
        <p:nvSpPr>
          <p:cNvPr id="9" name="TextBox 8">
            <a:extLst>
              <a:ext uri="{FF2B5EF4-FFF2-40B4-BE49-F238E27FC236}">
                <a16:creationId xmlns:a16="http://schemas.microsoft.com/office/drawing/2014/main" id="{689619AE-DE30-CF42-AFDE-B032A25BE043}"/>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A0758CD-13D6-7DCC-67E0-A81A09EF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562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EAC3-823F-FDC5-EC4F-7241DBF88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53044-F708-C5B8-666C-D6249011570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Phase 1 </a:t>
            </a:r>
          </a:p>
        </p:txBody>
      </p:sp>
      <p:sp>
        <p:nvSpPr>
          <p:cNvPr id="3" name="Content Placeholder 2">
            <a:extLst>
              <a:ext uri="{FF2B5EF4-FFF2-40B4-BE49-F238E27FC236}">
                <a16:creationId xmlns:a16="http://schemas.microsoft.com/office/drawing/2014/main" id="{0F50FDEF-19A6-FDC0-563C-BDF2CD0F1F22}"/>
              </a:ext>
            </a:extLst>
          </p:cNvPr>
          <p:cNvSpPr>
            <a:spLocks noGrp="1"/>
          </p:cNvSpPr>
          <p:nvPr>
            <p:ph idx="1"/>
          </p:nvPr>
        </p:nvSpPr>
        <p:spPr>
          <a:xfrm>
            <a:off x="560070" y="1057294"/>
            <a:ext cx="10793730" cy="5242035"/>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Phase 1. Section C. SWETA Allocation Factor:</a:t>
            </a:r>
          </a:p>
          <a:p>
            <a:pPr marL="403225" lvl="1">
              <a:lnSpc>
                <a:spcPct val="150000"/>
              </a:lnSpc>
            </a:pPr>
            <a:r>
              <a:rPr lang="en-US">
                <a:latin typeface="Amasis MT Pro Light" panose="02040304050005020304" pitchFamily="18" charset="0"/>
                <a:cs typeface="Arial" panose="020B0604020202020204" pitchFamily="34" charset="0"/>
              </a:rPr>
              <a:t>Section 59 P.L. 273 Acts of 1999 required the calculation of the state welfare allocation to be made prior to the Excise Tax distributions calculations. </a:t>
            </a:r>
          </a:p>
          <a:p>
            <a:pPr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The 1997, 1998 and 1999 fund Property Tax rates for the Welfare Administration and the County Welfare funds were added together. </a:t>
            </a:r>
          </a:p>
          <a:p>
            <a:pPr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The 1997, 1998 and 1998 taxing district rates were added together.</a:t>
            </a:r>
          </a:p>
          <a:p>
            <a:pPr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The total of the 3-year fund rates were divided by the total of the 3-year taxing district rates to arrive at the Allocation Factor.</a:t>
            </a: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D153868-7194-CEE3-88EB-F3D0D2E4FFFA}"/>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D1109D3-6293-E8AA-C242-CDD1E6E524E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D38DB22E-49EA-DF16-B88C-FFEE055C1AAD}"/>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16</a:t>
            </a:fld>
            <a:endParaRPr lang="en-US">
              <a:solidFill>
                <a:schemeClr val="bg1"/>
              </a:solidFill>
            </a:endParaRPr>
          </a:p>
        </p:txBody>
      </p:sp>
      <p:sp>
        <p:nvSpPr>
          <p:cNvPr id="9" name="TextBox 8">
            <a:extLst>
              <a:ext uri="{FF2B5EF4-FFF2-40B4-BE49-F238E27FC236}">
                <a16:creationId xmlns:a16="http://schemas.microsoft.com/office/drawing/2014/main" id="{689619AE-DE30-CF42-AFDE-B032A25BE043}"/>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A0758CD-13D6-7DCC-67E0-A81A09EF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00280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Phase 2 </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lnSpcReduction="10000"/>
          </a:bodyPr>
          <a:lstStyle/>
          <a:p>
            <a:pPr marL="0" indent="0">
              <a:lnSpc>
                <a:spcPct val="150000"/>
              </a:lnSpc>
              <a:buNone/>
            </a:pPr>
            <a:r>
              <a:rPr lang="en-US">
                <a:latin typeface="Amasis MT Pro Light" panose="02040304050005020304" pitchFamily="18" charset="0"/>
                <a:cs typeface="Arial" panose="020B0604020202020204" pitchFamily="34" charset="0"/>
              </a:rPr>
              <a:t>Phase 2. Section C. 2009 </a:t>
            </a:r>
            <a:r>
              <a:rPr lang="en-US" u="sng">
                <a:latin typeface="Amasis MT Pro Light" panose="02040304050005020304" pitchFamily="18" charset="0"/>
                <a:cs typeface="Arial" panose="020B0604020202020204" pitchFamily="34" charset="0"/>
              </a:rPr>
              <a:t>Welfare and Excise</a:t>
            </a:r>
            <a:r>
              <a:rPr lang="en-US">
                <a:latin typeface="Amasis MT Pro Light" panose="02040304050005020304" pitchFamily="18" charset="0"/>
                <a:cs typeface="Arial" panose="020B0604020202020204" pitchFamily="34" charset="0"/>
              </a:rPr>
              <a:t> Tax Allocation Factor </a:t>
            </a:r>
          </a:p>
          <a:p>
            <a:pPr lvl="1">
              <a:lnSpc>
                <a:spcPct val="150000"/>
              </a:lnSpc>
            </a:pPr>
            <a:r>
              <a:rPr lang="en-US">
                <a:latin typeface="Amasis MT Pro Light" panose="02040304050005020304" pitchFamily="18" charset="0"/>
                <a:cs typeface="Arial" panose="020B0604020202020204" pitchFamily="34" charset="0"/>
              </a:rPr>
              <a:t>Beginning with 2008 pay 2009 the 5 welfare funds and 2 school funds were no longer funded by Property Tax. </a:t>
            </a:r>
          </a:p>
          <a:p>
            <a:pPr lvl="1">
              <a:lnSpc>
                <a:spcPct val="150000"/>
              </a:lnSpc>
            </a:pPr>
            <a:r>
              <a:rPr lang="en-US">
                <a:latin typeface="Amasis MT Pro Light" panose="02040304050005020304" pitchFamily="18" charset="0"/>
                <a:cs typeface="Arial" panose="020B0604020202020204" pitchFamily="34" charset="0"/>
              </a:rPr>
              <a:t>Allocation Factors for the Welfare Funds were calculated based on pay 2006, 2007 and 2008 fund Property Tax rates. </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2006, 2007 and 2008 Welfare Fund rates were added together.</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2006, 2007 and 2008 taxing district rates were added together. </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total of the 3-year fund rates were divided by the total of the 3-year taxing district rates to arrive at the updated Allocation Factor.</a:t>
            </a:r>
          </a:p>
          <a:p>
            <a:pPr marL="1371600" lvl="3"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69813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5F94-327F-DE21-B5F9-89DB87559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47870-DD7F-95A7-175E-7A4F6637D474}"/>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Phase 2, cont. </a:t>
            </a:r>
          </a:p>
        </p:txBody>
      </p:sp>
      <p:sp>
        <p:nvSpPr>
          <p:cNvPr id="3" name="Content Placeholder 2">
            <a:extLst>
              <a:ext uri="{FF2B5EF4-FFF2-40B4-BE49-F238E27FC236}">
                <a16:creationId xmlns:a16="http://schemas.microsoft.com/office/drawing/2014/main" id="{20F18D15-BBAE-0B61-A96B-500EAC403A20}"/>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Phase 2. Section C. 2009 </a:t>
            </a:r>
            <a:r>
              <a:rPr lang="en-US" u="sng">
                <a:latin typeface="Amasis MT Pro Light" panose="02040304050005020304" pitchFamily="18" charset="0"/>
                <a:cs typeface="Arial" panose="020B0604020202020204" pitchFamily="34" charset="0"/>
              </a:rPr>
              <a:t>School</a:t>
            </a:r>
            <a:r>
              <a:rPr lang="en-US">
                <a:latin typeface="Amasis MT Pro Light" panose="02040304050005020304" pitchFamily="18" charset="0"/>
                <a:cs typeface="Arial" panose="020B0604020202020204" pitchFamily="34" charset="0"/>
              </a:rPr>
              <a:t> Excise Tax Allocation Factor </a:t>
            </a:r>
          </a:p>
          <a:p>
            <a:pPr lvl="1">
              <a:lnSpc>
                <a:spcPct val="150000"/>
              </a:lnSpc>
            </a:pPr>
            <a:r>
              <a:rPr lang="en-US">
                <a:latin typeface="Amasis MT Pro Light" panose="02040304050005020304" pitchFamily="18" charset="0"/>
                <a:cs typeface="Arial" panose="020B0604020202020204" pitchFamily="34" charset="0"/>
              </a:rPr>
              <a:t>Allocation Factors for the School Funds were calculated based on pay 2006, 2007 and 2008 fund Property Tax rates. </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2006, 2007 and 2008 Property Tax rates for the School Funds were added together. </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2006, 2007 and 2008 taxing district rates were added together.</a:t>
            </a:r>
          </a:p>
          <a:p>
            <a:pPr lvl="2">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total of the 3-year fund rates were divided by the total of the 3-year taxing district rates to arrive at the Allocation Factor.</a:t>
            </a:r>
          </a:p>
          <a:p>
            <a:pPr marL="0" indent="0">
              <a:lnSpc>
                <a:spcPct val="150000"/>
              </a:lnSpc>
              <a:buNone/>
            </a:pPr>
            <a:endParaRPr lang="en-US">
              <a:latin typeface="Amasis MT Pro Light" panose="02040304050005020304" pitchFamily="18" charset="0"/>
              <a:cs typeface="Arial" panose="020B0604020202020204" pitchFamily="34" charset="0"/>
            </a:endParaRPr>
          </a:p>
          <a:p>
            <a:pPr>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F114F12-F2FC-F001-C9C0-E1A6308B8113}"/>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85E6B-FFD4-4EDD-C975-5975D559150B}"/>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BFC130AB-2203-8368-8C97-2FEDEFD157F5}"/>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18</a:t>
            </a:fld>
            <a:endParaRPr lang="en-US">
              <a:solidFill>
                <a:schemeClr val="bg1"/>
              </a:solidFill>
            </a:endParaRPr>
          </a:p>
        </p:txBody>
      </p:sp>
      <p:sp>
        <p:nvSpPr>
          <p:cNvPr id="9" name="TextBox 8">
            <a:extLst>
              <a:ext uri="{FF2B5EF4-FFF2-40B4-BE49-F238E27FC236}">
                <a16:creationId xmlns:a16="http://schemas.microsoft.com/office/drawing/2014/main" id="{3DCAE35F-3231-6617-D08C-E2C93A98438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F30966A-AF9A-D468-7A3C-6A43BA73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46795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1507-EFCD-BA7A-4A1C-F6E8904F98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72806-404E-F80D-EF37-2FD6235C1ECF}"/>
              </a:ext>
            </a:extLst>
          </p:cNvPr>
          <p:cNvSpPr>
            <a:spLocks noGrp="1"/>
          </p:cNvSpPr>
          <p:nvPr>
            <p:ph type="body" idx="1"/>
          </p:nvPr>
        </p:nvSpPr>
        <p:spPr/>
        <p:txBody>
          <a:bodyPr>
            <a:normAutofit/>
          </a:bodyPr>
          <a:lstStyle/>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8ED12577-CE68-2DCB-0F9F-D87CFE7D18FF}"/>
              </a:ext>
            </a:extLst>
          </p:cNvPr>
          <p:cNvSpPr>
            <a:spLocks noGrp="1"/>
          </p:cNvSpPr>
          <p:nvPr>
            <p:ph type="sldNum" sz="quarter" idx="12"/>
          </p:nvPr>
        </p:nvSpPr>
        <p:spPr/>
        <p:txBody>
          <a:bodyPr/>
          <a:lstStyle/>
          <a:p>
            <a:fld id="{CBE64238-3FBC-4CF0-8622-1AF97D16496A}" type="slidenum">
              <a:rPr lang="en-US" smtClean="0">
                <a:solidFill>
                  <a:schemeClr val="bg1"/>
                </a:solidFill>
              </a:rPr>
              <a:t>19</a:t>
            </a:fld>
            <a:endParaRPr lang="en-US">
              <a:solidFill>
                <a:schemeClr val="bg1"/>
              </a:solidFill>
            </a:endParaRPr>
          </a:p>
        </p:txBody>
      </p:sp>
      <p:sp>
        <p:nvSpPr>
          <p:cNvPr id="6" name="Rectangle 5">
            <a:extLst>
              <a:ext uri="{FF2B5EF4-FFF2-40B4-BE49-F238E27FC236}">
                <a16:creationId xmlns:a16="http://schemas.microsoft.com/office/drawing/2014/main" id="{DFD465FA-5B17-C547-5AC2-AD2D5927C892}"/>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7719B9-9BDC-2E3E-577C-D0659188B58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91166EDC-BE6A-9759-783E-7C4401C7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2054" name="Picture 6" descr="Payroll tax – increased audit activity around engagement of contractors">
            <a:extLst>
              <a:ext uri="{FF2B5EF4-FFF2-40B4-BE49-F238E27FC236}">
                <a16:creationId xmlns:a16="http://schemas.microsoft.com/office/drawing/2014/main" id="{45AC9B05-E7B9-4BA5-A5BC-7EC62EEC18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43"/>
          <a:stretch/>
        </p:blipFill>
        <p:spPr bwMode="auto">
          <a:xfrm>
            <a:off x="3932919" y="15349"/>
            <a:ext cx="8259082" cy="6380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87F07B-8A63-7F1D-597A-D8779112167A}"/>
              </a:ext>
            </a:extLst>
          </p:cNvPr>
          <p:cNvSpPr>
            <a:spLocks noGrp="1"/>
          </p:cNvSpPr>
          <p:nvPr>
            <p:ph type="title"/>
          </p:nvPr>
        </p:nvSpPr>
        <p:spPr>
          <a:xfrm>
            <a:off x="657678" y="576263"/>
            <a:ext cx="10515600" cy="2852737"/>
          </a:xfrm>
        </p:spPr>
        <p:txBody>
          <a:bodyPr>
            <a:normAutofit/>
          </a:bodyPr>
          <a:lstStyle/>
          <a:p>
            <a:r>
              <a:rPr lang="en-US" sz="4800">
                <a:solidFill>
                  <a:schemeClr val="accent1">
                    <a:lumMod val="50000"/>
                  </a:schemeClr>
                </a:solidFill>
                <a:latin typeface="Amasis MT Pro Medium" panose="02040604050005020304" pitchFamily="18" charset="0"/>
                <a:cs typeface="Arial" panose="020B0604020202020204" pitchFamily="34" charset="0"/>
              </a:rPr>
              <a:t>Excise Tax </a:t>
            </a:r>
            <a:br>
              <a:rPr lang="en-US" sz="4800">
                <a:solidFill>
                  <a:schemeClr val="accent1">
                    <a:lumMod val="50000"/>
                  </a:schemeClr>
                </a:solidFill>
                <a:latin typeface="Amasis MT Pro Medium" panose="02040604050005020304" pitchFamily="18" charset="0"/>
                <a:cs typeface="Arial" panose="020B0604020202020204" pitchFamily="34" charset="0"/>
              </a:rPr>
            </a:br>
            <a:r>
              <a:rPr lang="en-US" sz="4800">
                <a:solidFill>
                  <a:schemeClr val="accent1">
                    <a:lumMod val="50000"/>
                  </a:schemeClr>
                </a:solidFill>
                <a:latin typeface="Amasis MT Pro Medium" panose="02040604050005020304" pitchFamily="18" charset="0"/>
                <a:cs typeface="Arial" panose="020B0604020202020204" pitchFamily="34" charset="0"/>
              </a:rPr>
              <a:t>Reconciliation</a:t>
            </a:r>
          </a:p>
        </p:txBody>
      </p:sp>
    </p:spTree>
    <p:extLst>
      <p:ext uri="{BB962C8B-B14F-4D97-AF65-F5344CB8AC3E}">
        <p14:creationId xmlns:p14="http://schemas.microsoft.com/office/powerpoint/2010/main" val="96961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AGENDA</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Introduction to Excise Taxes</a:t>
            </a:r>
          </a:p>
          <a:p>
            <a:pPr>
              <a:lnSpc>
                <a:spcPct val="150000"/>
              </a:lnSpc>
            </a:pPr>
            <a:r>
              <a:rPr lang="en-US">
                <a:latin typeface="Amasis MT Pro Light" panose="02040304050005020304" pitchFamily="18" charset="0"/>
                <a:cs typeface="Arial" panose="020B0604020202020204" pitchFamily="34" charset="0"/>
              </a:rPr>
              <a:t>Deep Dive: </a:t>
            </a:r>
          </a:p>
          <a:p>
            <a:pPr lvl="1">
              <a:lnSpc>
                <a:spcPct val="10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Excise Allocation Worksheet </a:t>
            </a:r>
          </a:p>
          <a:p>
            <a:pPr lvl="2">
              <a:lnSpc>
                <a:spcPct val="100000"/>
              </a:lnSpc>
            </a:pPr>
            <a:r>
              <a:rPr lang="en-US">
                <a:latin typeface="Amasis MT Pro Light" panose="02040304050005020304" pitchFamily="18" charset="0"/>
                <a:cs typeface="Arial" panose="020B0604020202020204" pitchFamily="34" charset="0"/>
              </a:rPr>
              <a:t>History of State Remittance Portion</a:t>
            </a:r>
          </a:p>
          <a:p>
            <a:pPr lvl="1">
              <a:lnSpc>
                <a:spcPct val="10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Excise Reconciliation Worksheet</a:t>
            </a:r>
          </a:p>
          <a:p>
            <a:pPr lvl="2">
              <a:lnSpc>
                <a:spcPct val="100000"/>
              </a:lnSpc>
            </a:pPr>
            <a:r>
              <a:rPr lang="en-US">
                <a:latin typeface="Amasis MT Pro Light" panose="02040304050005020304" pitchFamily="18" charset="0"/>
                <a:cs typeface="Arial" panose="020B0604020202020204" pitchFamily="34" charset="0"/>
              </a:rPr>
              <a:t>Best Practices for Excise Reconciliation with County Treasurer</a:t>
            </a:r>
          </a:p>
          <a:p>
            <a:pPr>
              <a:lnSpc>
                <a:spcPct val="150000"/>
              </a:lnSpc>
            </a:pPr>
            <a:r>
              <a:rPr lang="en-US">
                <a:latin typeface="Amasis MT Pro Light" panose="02040304050005020304" pitchFamily="18" charset="0"/>
                <a:cs typeface="Arial" panose="020B0604020202020204" pitchFamily="34" charset="0"/>
              </a:rPr>
              <a:t>Excise Frequently Asked Questions </a:t>
            </a:r>
          </a:p>
          <a:p>
            <a:pPr lvl="1">
              <a:lnSpc>
                <a:spcPct val="150000"/>
              </a:lnSpc>
            </a:pPr>
            <a:endParaRPr lang="en-US">
              <a:latin typeface="Amasis MT Pro Light" panose="02040304050005020304" pitchFamily="18" charset="0"/>
              <a:cs typeface="Arial" panose="020B0604020202020204" pitchFamily="34" charset="0"/>
            </a:endParaRPr>
          </a:p>
          <a:p>
            <a:pPr marL="0"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85697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The Excise Tax Reconciliation Worksheet is a required part of every County’s Settlement submission.</a:t>
            </a:r>
          </a:p>
          <a:p>
            <a:pPr>
              <a:lnSpc>
                <a:spcPct val="150000"/>
              </a:lnSpc>
            </a:pPr>
            <a:r>
              <a:rPr lang="en-US">
                <a:latin typeface="Amasis MT Pro Light" panose="02040304050005020304" pitchFamily="18" charset="0"/>
                <a:cs typeface="Arial" panose="020B0604020202020204" pitchFamily="34" charset="0"/>
              </a:rPr>
              <a:t>The worksheet is designed to reconcile the Excise Tax certified by the County Treasurer to the County Auditor’s funds ledger. </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The reconciliation ensures that the Excise Tax total is accurate.</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Verifies all excise is being distributed to the units.</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Ensures the starting point for the next Settlement is accurate.</a:t>
            </a:r>
          </a:p>
          <a:p>
            <a:pPr>
              <a:lnSpc>
                <a:spcPct val="150000"/>
              </a:lnSpc>
            </a:pPr>
            <a:endParaRPr lang="en-US">
              <a:latin typeface="Amasis MT Pro Light" panose="02040304050005020304" pitchFamily="18" charset="0"/>
              <a:cs typeface="Arial" panose="020B0604020202020204" pitchFamily="34" charset="0"/>
            </a:endParaRPr>
          </a:p>
          <a:p>
            <a:pPr>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95406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C040-812E-DEF6-54AF-25EF34887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CE781-19B3-0179-3108-A5586D181DFE}"/>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D8063FA1-4032-5B77-A7CE-61A0D1EC4789}"/>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Counties will complete the 10 Lines of the “Recon WKS” tab. </a:t>
            </a:r>
          </a:p>
          <a:p>
            <a:pPr>
              <a:lnSpc>
                <a:spcPct val="150000"/>
              </a:lnSpc>
            </a:pPr>
            <a:r>
              <a:rPr lang="en-US">
                <a:latin typeface="Amasis MT Pro Light" panose="02040304050005020304" pitchFamily="18" charset="0"/>
                <a:cs typeface="Arial" panose="020B0604020202020204" pitchFamily="34" charset="0"/>
              </a:rPr>
              <a:t>The “Line Descriptions” tab provides additional instruction, context, and guidance for each of the 10 Line of the “Recon WKS” tab. </a:t>
            </a: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982CA12-6112-00E4-10D3-4ED918B44378}"/>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8AB58A-CBF3-A8D1-8143-F6B3D2A8880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08DB230-67C3-C09D-8280-E295BCC63559}"/>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21</a:t>
            </a:fld>
            <a:endParaRPr lang="en-US">
              <a:solidFill>
                <a:schemeClr val="bg1"/>
              </a:solidFill>
            </a:endParaRPr>
          </a:p>
        </p:txBody>
      </p:sp>
      <p:sp>
        <p:nvSpPr>
          <p:cNvPr id="9" name="TextBox 8">
            <a:extLst>
              <a:ext uri="{FF2B5EF4-FFF2-40B4-BE49-F238E27FC236}">
                <a16:creationId xmlns:a16="http://schemas.microsoft.com/office/drawing/2014/main" id="{0247026C-C52A-D915-26B6-7A9C284576CB}"/>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020B26E7-E597-3298-A72F-036EB7531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a:extLst>
              <a:ext uri="{FF2B5EF4-FFF2-40B4-BE49-F238E27FC236}">
                <a16:creationId xmlns:a16="http://schemas.microsoft.com/office/drawing/2014/main" id="{B1B5CE86-7DBB-57B2-D243-EF045B89156B}"/>
              </a:ext>
            </a:extLst>
          </p:cNvPr>
          <p:cNvPicPr>
            <a:picLocks noChangeAspect="1"/>
          </p:cNvPicPr>
          <p:nvPr/>
        </p:nvPicPr>
        <p:blipFill>
          <a:blip r:embed="rId3"/>
          <a:stretch>
            <a:fillRect/>
          </a:stretch>
        </p:blipFill>
        <p:spPr>
          <a:xfrm>
            <a:off x="3875258" y="3597104"/>
            <a:ext cx="6063399" cy="2307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448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20" name="Content Placeholder 2">
            <a:extLst>
              <a:ext uri="{FF2B5EF4-FFF2-40B4-BE49-F238E27FC236}">
                <a16:creationId xmlns:a16="http://schemas.microsoft.com/office/drawing/2014/main" id="{D2900F83-9F41-2A98-9B2F-8C02419EAD7F}"/>
              </a:ext>
            </a:extLst>
          </p:cNvPr>
          <p:cNvSpPr>
            <a:spLocks noGrp="1"/>
          </p:cNvSpPr>
          <p:nvPr>
            <p:ph sz="half" idx="1"/>
          </p:nvPr>
        </p:nvSpPr>
        <p:spPr>
          <a:xfrm>
            <a:off x="838200" y="1297354"/>
            <a:ext cx="10648950" cy="4879609"/>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The County Auditor’s cut-off date is used by the Comptroller to calculate an expected variance of Excise reported between the County Auditor &amp; County Treasurer.</a:t>
            </a:r>
            <a:endParaRPr lang="en-US">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654319A-804B-8129-D338-2B0EA6CA7DC2}"/>
              </a:ext>
            </a:extLst>
          </p:cNvPr>
          <p:cNvPicPr>
            <a:picLocks noChangeAspect="1"/>
          </p:cNvPicPr>
          <p:nvPr/>
        </p:nvPicPr>
        <p:blipFill>
          <a:blip r:embed="rId3"/>
          <a:stretch>
            <a:fillRect/>
          </a:stretch>
        </p:blipFill>
        <p:spPr>
          <a:xfrm>
            <a:off x="1197430" y="3377664"/>
            <a:ext cx="10289720" cy="2673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Frame 23">
            <a:extLst>
              <a:ext uri="{FF2B5EF4-FFF2-40B4-BE49-F238E27FC236}">
                <a16:creationId xmlns:a16="http://schemas.microsoft.com/office/drawing/2014/main" id="{71F7CB92-C3CF-149F-9ED3-C115C28E360D}"/>
              </a:ext>
            </a:extLst>
          </p:cNvPr>
          <p:cNvSpPr/>
          <p:nvPr/>
        </p:nvSpPr>
        <p:spPr>
          <a:xfrm>
            <a:off x="10386434" y="5580955"/>
            <a:ext cx="1459946" cy="596008"/>
          </a:xfrm>
          <a:prstGeom prst="frame">
            <a:avLst>
              <a:gd name="adj1" fmla="val 5023"/>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680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C040-812E-DEF6-54AF-25EF34887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CE781-19B3-0179-3108-A5586D181DFE}"/>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D8063FA1-4032-5B77-A7CE-61A0D1EC4789}"/>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1. County Treasurer Certified Excise Tax </a:t>
            </a:r>
          </a:p>
          <a:p>
            <a:pPr lvl="1">
              <a:lnSpc>
                <a:spcPct val="150000"/>
              </a:lnSpc>
            </a:pPr>
            <a:r>
              <a:rPr lang="en-US">
                <a:latin typeface="Amasis MT Pro Light" panose="02040304050005020304" pitchFamily="18" charset="0"/>
                <a:cs typeface="Arial" panose="020B0604020202020204" pitchFamily="34" charset="0"/>
              </a:rPr>
              <a:t>The amount of total Excise Tax certified by the County Treasurer </a:t>
            </a:r>
          </a:p>
          <a:p>
            <a:pPr lvl="1">
              <a:lnSpc>
                <a:spcPct val="150000"/>
              </a:lnSpc>
            </a:pPr>
            <a:r>
              <a:rPr lang="en-US">
                <a:latin typeface="Amasis MT Pro Light" panose="02040304050005020304" pitchFamily="18" charset="0"/>
                <a:cs typeface="Arial" panose="020B0604020202020204" pitchFamily="34" charset="0"/>
              </a:rPr>
              <a:t>Validated by the Comptroller against the “License Excise Tax Collected” line in Column 3 of the 49TC.</a:t>
            </a:r>
          </a:p>
          <a:p>
            <a:pPr lvl="1">
              <a:lnSpc>
                <a:spcPct val="150000"/>
              </a:lnSpc>
            </a:pPr>
            <a:r>
              <a:rPr lang="en-US">
                <a:latin typeface="Amasis MT Pro Light" panose="02040304050005020304" pitchFamily="18" charset="0"/>
                <a:cs typeface="Arial" panose="020B0604020202020204" pitchFamily="34" charset="0"/>
              </a:rPr>
              <a:t>Includes all Excise types shown in the Other Sources Section of the County Treasurer’s cashbook as of the date of the County Treasurer’s certification.</a:t>
            </a:r>
          </a:p>
          <a:p>
            <a:pPr lvl="1">
              <a:lnSpc>
                <a:spcPct val="150000"/>
              </a:lnSpc>
            </a:pPr>
            <a:r>
              <a:rPr lang="en-US">
                <a:latin typeface="Amasis MT Pro Light" panose="02040304050005020304" pitchFamily="18" charset="0"/>
                <a:cs typeface="Arial" panose="020B0604020202020204" pitchFamily="34" charset="0"/>
              </a:rPr>
              <a:t>Does not include Excise Sur Tax &amp; Wheel Tax.</a:t>
            </a: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982CA12-6112-00E4-10D3-4ED918B44378}"/>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8AB58A-CBF3-A8D1-8143-F6B3D2A8880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08DB230-67C3-C09D-8280-E295BCC63559}"/>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23</a:t>
            </a:fld>
            <a:endParaRPr lang="en-US">
              <a:solidFill>
                <a:schemeClr val="bg1"/>
              </a:solidFill>
            </a:endParaRPr>
          </a:p>
        </p:txBody>
      </p:sp>
      <p:sp>
        <p:nvSpPr>
          <p:cNvPr id="9" name="TextBox 8">
            <a:extLst>
              <a:ext uri="{FF2B5EF4-FFF2-40B4-BE49-F238E27FC236}">
                <a16:creationId xmlns:a16="http://schemas.microsoft.com/office/drawing/2014/main" id="{0247026C-C52A-D915-26B6-7A9C284576CB}"/>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020B26E7-E597-3298-A72F-036EB7531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475817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2. Plus: Excise Tax Advance Total. </a:t>
            </a:r>
          </a:p>
          <a:p>
            <a:pPr lvl="2">
              <a:lnSpc>
                <a:spcPct val="150000"/>
              </a:lnSpc>
            </a:pPr>
            <a:r>
              <a:rPr lang="en-US" sz="2400">
                <a:latin typeface="Amasis MT Pro Light" panose="02040304050005020304" pitchFamily="18" charset="0"/>
                <a:cs typeface="Arial" panose="020B0604020202020204" pitchFamily="34" charset="0"/>
              </a:rPr>
              <a:t>Enter the amount of Excise tax advanced to units since the last Settlement.</a:t>
            </a:r>
          </a:p>
          <a:p>
            <a:pPr marL="0" indent="0">
              <a:lnSpc>
                <a:spcPct val="150000"/>
              </a:lnSpc>
              <a:buNone/>
            </a:pPr>
            <a:r>
              <a:rPr lang="en-US">
                <a:latin typeface="Amasis MT Pro Light" panose="02040304050005020304" pitchFamily="18" charset="0"/>
                <a:cs typeface="Arial" panose="020B0604020202020204" pitchFamily="34" charset="0"/>
              </a:rPr>
              <a:t>Line 3. Minus: Excise Tax to be Distributed at Settlement.  </a:t>
            </a:r>
          </a:p>
          <a:p>
            <a:pPr lvl="2">
              <a:lnSpc>
                <a:spcPct val="150000"/>
              </a:lnSpc>
            </a:pPr>
            <a:r>
              <a:rPr lang="en-US" sz="2400">
                <a:latin typeface="Amasis MT Pro Light" panose="02040304050005020304" pitchFamily="18" charset="0"/>
                <a:cs typeface="Arial" panose="020B0604020202020204" pitchFamily="34" charset="0"/>
              </a:rPr>
              <a:t>The amount entered on this lines is the total of column 8 of the 49TC &amp; the total on the Excise Tax Allocation worksheet Total Excise Tax for Distribution column.</a:t>
            </a:r>
          </a:p>
          <a:p>
            <a:pPr lvl="2">
              <a:lnSpc>
                <a:spcPct val="150000"/>
              </a:lnSpc>
            </a:pPr>
            <a:r>
              <a:rPr lang="en-US" sz="2400">
                <a:latin typeface="Amasis MT Pro Light" panose="02040304050005020304" pitchFamily="18" charset="0"/>
                <a:cs typeface="Arial" panose="020B0604020202020204" pitchFamily="34" charset="0"/>
              </a:rPr>
              <a:t>Entered as a positive number.</a:t>
            </a: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44212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4. Minus: Excise Tax to be Distributed to County General Fund for Reimbursement of Watercraft Excise Tax Refunds. </a:t>
            </a:r>
          </a:p>
          <a:p>
            <a:pPr lvl="2">
              <a:lnSpc>
                <a:spcPct val="150000"/>
              </a:lnSpc>
            </a:pPr>
            <a:r>
              <a:rPr lang="en-US" sz="2400">
                <a:latin typeface="Amasis MT Pro Light" panose="02040304050005020304" pitchFamily="18" charset="0"/>
                <a:cs typeface="Arial" panose="020B0604020202020204" pitchFamily="34" charset="0"/>
              </a:rPr>
              <a:t>If the County refunded Watercraft Excise tax to a taxpayer out of the County General Fund, the amount would be entered on this line.</a:t>
            </a:r>
          </a:p>
          <a:p>
            <a:pPr lvl="2">
              <a:lnSpc>
                <a:spcPct val="150000"/>
              </a:lnSpc>
            </a:pPr>
            <a:r>
              <a:rPr lang="en-US" sz="2400">
                <a:latin typeface="Amasis MT Pro Light" panose="02040304050005020304" pitchFamily="18" charset="0"/>
                <a:cs typeface="Arial" panose="020B0604020202020204" pitchFamily="34" charset="0"/>
              </a:rPr>
              <a:t>The refund amount should be deducted from applicable taxing district Excise Tax amount prior to the calculation of the allocation amount.  </a:t>
            </a:r>
          </a:p>
          <a:p>
            <a:pPr lvl="2">
              <a:lnSpc>
                <a:spcPct val="150000"/>
              </a:lnSpc>
            </a:pPr>
            <a:r>
              <a:rPr lang="en-US" sz="2400">
                <a:latin typeface="Amasis MT Pro Light" panose="02040304050005020304" pitchFamily="18" charset="0"/>
                <a:cs typeface="Arial" panose="020B0604020202020204" pitchFamily="34" charset="0"/>
              </a:rPr>
              <a:t>Entered as a positive number.</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84886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10604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5. Minus: Welfare and School Excise Tax Allocations. </a:t>
            </a:r>
          </a:p>
          <a:p>
            <a:pPr marL="576263" lvl="2">
              <a:lnSpc>
                <a:spcPct val="150000"/>
              </a:lnSpc>
            </a:pPr>
            <a:r>
              <a:rPr lang="en-US" sz="2400">
                <a:latin typeface="Amasis MT Pro Light" panose="02040304050005020304" pitchFamily="18" charset="0"/>
                <a:cs typeface="Arial" panose="020B0604020202020204" pitchFamily="34" charset="0"/>
              </a:rPr>
              <a:t>This is the Remittance to State amount from the Excise Tax Allocation worksheet.  </a:t>
            </a:r>
          </a:p>
          <a:p>
            <a:pPr marL="576263" lvl="2">
              <a:lnSpc>
                <a:spcPct val="150000"/>
              </a:lnSpc>
            </a:pPr>
            <a:r>
              <a:rPr lang="en-US" sz="2400">
                <a:latin typeface="Amasis MT Pro Light" panose="02040304050005020304" pitchFamily="18" charset="0"/>
                <a:cs typeface="Arial" panose="020B0604020202020204" pitchFamily="34" charset="0"/>
              </a:rPr>
              <a:t>The amount will be entered as a positive number.</a:t>
            </a:r>
          </a:p>
          <a:p>
            <a:pPr marL="914400" lvl="2"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a:extLst>
              <a:ext uri="{FF2B5EF4-FFF2-40B4-BE49-F238E27FC236}">
                <a16:creationId xmlns:a16="http://schemas.microsoft.com/office/drawing/2014/main" id="{77B3ED82-B034-F3BD-CBE3-D010CCB922C5}"/>
              </a:ext>
            </a:extLst>
          </p:cNvPr>
          <p:cNvPicPr>
            <a:picLocks noChangeAspect="1"/>
          </p:cNvPicPr>
          <p:nvPr/>
        </p:nvPicPr>
        <p:blipFill>
          <a:blip r:embed="rId3"/>
          <a:stretch>
            <a:fillRect/>
          </a:stretch>
        </p:blipFill>
        <p:spPr>
          <a:xfrm>
            <a:off x="2111282" y="3920464"/>
            <a:ext cx="7146476" cy="197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306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B0013-03E5-0F9A-F4F2-F2A954B7C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2D16D-B069-9E43-2F11-4D1670F9B4BE}"/>
              </a:ext>
            </a:extLst>
          </p:cNvPr>
          <p:cNvSpPr>
            <a:spLocks noGrp="1"/>
          </p:cNvSpPr>
          <p:nvPr>
            <p:ph type="title"/>
          </p:nvPr>
        </p:nvSpPr>
        <p:spPr>
          <a:xfrm>
            <a:off x="426720" y="365126"/>
            <a:ext cx="10927080" cy="583564"/>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068A6EB9-C389-A7EA-A16D-89AE85E9C3A1}"/>
              </a:ext>
            </a:extLst>
          </p:cNvPr>
          <p:cNvSpPr>
            <a:spLocks noGrp="1"/>
          </p:cNvSpPr>
          <p:nvPr>
            <p:ph sz="half" idx="1"/>
          </p:nvPr>
        </p:nvSpPr>
        <p:spPr>
          <a:xfrm>
            <a:off x="426720" y="1266093"/>
            <a:ext cx="11060430" cy="4910870"/>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6. Equals Treasurer and Auditor Excise Tax Difference. </a:t>
            </a:r>
          </a:p>
          <a:p>
            <a:pPr lvl="1">
              <a:lnSpc>
                <a:spcPct val="150000"/>
              </a:lnSpc>
            </a:pPr>
            <a:r>
              <a:rPr lang="en-US">
                <a:latin typeface="Amasis MT Pro Light" panose="02040304050005020304" pitchFamily="18" charset="0"/>
                <a:cs typeface="Arial" panose="020B0604020202020204" pitchFamily="34" charset="0"/>
              </a:rPr>
              <a:t>County Treasurer certified amount, plus advances, minus the Excise distribution amount, minus Excise refunds, minus welfare and school Excise amounts.  </a:t>
            </a:r>
          </a:p>
          <a:p>
            <a:pPr lvl="1">
              <a:lnSpc>
                <a:spcPct val="150000"/>
              </a:lnSpc>
            </a:pPr>
            <a:r>
              <a:rPr lang="en-US">
                <a:latin typeface="Amasis MT Pro Light" panose="02040304050005020304" pitchFamily="18" charset="0"/>
                <a:cs typeface="Arial" panose="020B0604020202020204" pitchFamily="34" charset="0"/>
              </a:rPr>
              <a:t>Line 1 + Line 2 – Line 3 – Line 4 – Line 5.</a:t>
            </a:r>
          </a:p>
          <a:p>
            <a:pPr lvl="1">
              <a:lnSpc>
                <a:spcPct val="150000"/>
              </a:lnSpc>
            </a:pPr>
            <a:r>
              <a:rPr lang="en-US" b="1">
                <a:latin typeface="Amasis MT Pro Light" panose="02040304050005020304" pitchFamily="18" charset="0"/>
                <a:cs typeface="Arial" panose="020B0604020202020204" pitchFamily="34" charset="0"/>
              </a:rPr>
              <a:t>Due to the difference in timing of reporting by the County Auditor &amp; County Treasurer we would expect to see a difference in Line 6.</a:t>
            </a:r>
          </a:p>
          <a:p>
            <a:pPr lvl="1">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4DE3CF89-08D3-F570-7170-B215087D021F}"/>
              </a:ext>
            </a:extLst>
          </p:cNvPr>
          <p:cNvSpPr>
            <a:spLocks noGrp="1"/>
          </p:cNvSpPr>
          <p:nvPr>
            <p:ph type="sldNum" sz="quarter" idx="12"/>
          </p:nvPr>
        </p:nvSpPr>
        <p:spPr/>
        <p:txBody>
          <a:bodyPr/>
          <a:lstStyle/>
          <a:p>
            <a:fld id="{CBE64238-3FBC-4CF0-8622-1AF97D16496A}" type="slidenum">
              <a:rPr lang="en-US" smtClean="0">
                <a:solidFill>
                  <a:schemeClr val="bg1"/>
                </a:solidFill>
              </a:rPr>
              <a:t>27</a:t>
            </a:fld>
            <a:endParaRPr lang="en-US">
              <a:solidFill>
                <a:schemeClr val="bg1"/>
              </a:solidFill>
            </a:endParaRPr>
          </a:p>
        </p:txBody>
      </p:sp>
      <p:cxnSp>
        <p:nvCxnSpPr>
          <p:cNvPr id="5" name="Straight Connector 4">
            <a:extLst>
              <a:ext uri="{FF2B5EF4-FFF2-40B4-BE49-F238E27FC236}">
                <a16:creationId xmlns:a16="http://schemas.microsoft.com/office/drawing/2014/main" id="{FC28D88C-54B7-F959-665F-33EF8EFCDE2F}"/>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313C9BB-0648-67A8-2561-458CC2BB40EA}"/>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FFD9F4-5DF9-707E-66E0-5E130FC4AA6F}"/>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6AFE0AE3-406E-64BF-0C46-1C128B2AF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00255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7. Plus: State Comptroller Excise Tax Replacement Credit Distribution included by County Auditor in Excise Tax, but not received by County Treasurer by treasurer certification date and not included in treasurer’s certified amount.</a:t>
            </a:r>
          </a:p>
          <a:p>
            <a:pPr lvl="1">
              <a:lnSpc>
                <a:spcPct val="150000"/>
              </a:lnSpc>
            </a:pPr>
            <a:r>
              <a:rPr lang="en-US">
                <a:latin typeface="Amasis MT Pro Light" panose="02040304050005020304" pitchFamily="18" charset="0"/>
                <a:cs typeface="Arial" panose="020B0604020202020204" pitchFamily="34" charset="0"/>
              </a:rPr>
              <a:t>The County Auditor included the Excise Tax Replacement Credit in the Excise distribution amount, but the County Treasurer did not include the Excise Tax Replacement Credit in the certified Excise Tax collections on the 49TC.</a:t>
            </a:r>
          </a:p>
          <a:p>
            <a:pPr>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28</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46843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8. Minus: Excise Tax Received after the Auditor Cut Off Date.</a:t>
            </a:r>
          </a:p>
          <a:p>
            <a:pPr lvl="1">
              <a:lnSpc>
                <a:spcPct val="150000"/>
              </a:lnSpc>
            </a:pPr>
            <a:r>
              <a:rPr lang="en-US">
                <a:latin typeface="Amasis MT Pro Light" panose="02040304050005020304" pitchFamily="18" charset="0"/>
                <a:cs typeface="Arial" panose="020B0604020202020204" pitchFamily="34" charset="0"/>
              </a:rPr>
              <a:t>Excise tax received by the County Treasurer after the cut off date &amp; is included the County Treasurer certified amount on the 49TC.</a:t>
            </a:r>
          </a:p>
          <a:p>
            <a:pPr lvl="1">
              <a:lnSpc>
                <a:spcPct val="150000"/>
              </a:lnSpc>
            </a:pPr>
            <a:r>
              <a:rPr lang="en-US">
                <a:latin typeface="Amasis MT Pro Light" panose="02040304050005020304" pitchFamily="18" charset="0"/>
                <a:cs typeface="Arial" panose="020B0604020202020204" pitchFamily="34" charset="0"/>
              </a:rPr>
              <a:t>The amount is entered as a positive number.</a:t>
            </a:r>
          </a:p>
          <a:p>
            <a:pPr lvl="1">
              <a:lnSpc>
                <a:spcPct val="150000"/>
              </a:lnSpc>
            </a:pPr>
            <a:r>
              <a:rPr lang="en-US">
                <a:latin typeface="Amasis MT Pro Light" panose="02040304050005020304" pitchFamily="18" charset="0"/>
                <a:cs typeface="Arial" panose="020B0604020202020204" pitchFamily="34" charset="0"/>
              </a:rPr>
              <a:t>This amount can be determined by reviewing the amounts received after the County Auditor’s cut off date and the date the County Treasurer certified Excise collections.</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29</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69756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1507-EFCD-BA7A-4A1C-F6E8904F9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7F07B-8A63-7F1D-597A-D8779112167A}"/>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t>
            </a:r>
          </a:p>
        </p:txBody>
      </p:sp>
      <p:sp>
        <p:nvSpPr>
          <p:cNvPr id="3" name="Content Placeholder 2">
            <a:extLst>
              <a:ext uri="{FF2B5EF4-FFF2-40B4-BE49-F238E27FC236}">
                <a16:creationId xmlns:a16="http://schemas.microsoft.com/office/drawing/2014/main" id="{B9372806-404E-F80D-EF37-2FD6235C1ECF}"/>
              </a:ext>
            </a:extLst>
          </p:cNvPr>
          <p:cNvSpPr>
            <a:spLocks noGrp="1"/>
          </p:cNvSpPr>
          <p:nvPr>
            <p:ph idx="1"/>
          </p:nvPr>
        </p:nvSpPr>
        <p:spPr>
          <a:xfrm>
            <a:off x="560070" y="1234440"/>
            <a:ext cx="10793730" cy="4942523"/>
          </a:xfrm>
        </p:spPr>
        <p:txBody>
          <a:bodyPr>
            <a:normAutofit lnSpcReduction="10000"/>
          </a:bodyPr>
          <a:lstStyle/>
          <a:p>
            <a:pPr>
              <a:lnSpc>
                <a:spcPct val="150000"/>
              </a:lnSpc>
            </a:pPr>
            <a:r>
              <a:rPr lang="en-US">
                <a:latin typeface="Amasis MT Pro Light" panose="02040304050005020304" pitchFamily="18" charset="0"/>
                <a:cs typeface="Arial" panose="020B0604020202020204" pitchFamily="34" charset="0"/>
              </a:rPr>
              <a:t>While it is tempting to only think about Property Taxes during Settlement, Excise Taxes appear on nearly all Settlement forms &amp; worksheets:</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Excise Tax Allocation Worksheet</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Excise Tax Reconciliation Worksheet</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49TC</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Form 102’s/105</a:t>
            </a:r>
          </a:p>
          <a:p>
            <a:pPr lvl="1">
              <a:lnSpc>
                <a:spcPct val="150000"/>
              </a:lnSpc>
              <a:buFont typeface="Courier New" panose="02070309020205020404" pitchFamily="49" charset="0"/>
              <a:buChar char="o"/>
            </a:pPr>
            <a:r>
              <a:rPr lang="en-US">
                <a:latin typeface="Amasis MT Pro Light" panose="02040304050005020304" pitchFamily="18" charset="0"/>
                <a:cs typeface="Arial" panose="020B0604020202020204" pitchFamily="34" charset="0"/>
              </a:rPr>
              <a:t>Quietus Worksheet</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89EDE78-B8DE-E655-B40C-9C10FF3376EB}"/>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FD465FA-5B17-C547-5AC2-AD2D5927C892}"/>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ED12577-CE68-2DCB-0F9F-D87CFE7D18FF}"/>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a:t>
            </a:fld>
            <a:endParaRPr lang="en-US">
              <a:solidFill>
                <a:schemeClr val="bg1"/>
              </a:solidFill>
            </a:endParaRPr>
          </a:p>
        </p:txBody>
      </p:sp>
      <p:sp>
        <p:nvSpPr>
          <p:cNvPr id="9" name="TextBox 8">
            <a:extLst>
              <a:ext uri="{FF2B5EF4-FFF2-40B4-BE49-F238E27FC236}">
                <a16:creationId xmlns:a16="http://schemas.microsoft.com/office/drawing/2014/main" id="{3A7719B9-9BDC-2E3E-577C-D0659188B58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91166EDC-BE6A-9759-783E-7C4401C7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96769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9. Plus: Excise Tax included by the County Auditor in Excise Tax &amp; is Excise Tax Received within the County Auditor’s Excise Tax cut off date, but not yet posted to the County Treasurer’s Cashbook and not included in the Treasurer’s Certified amount.</a:t>
            </a:r>
          </a:p>
          <a:p>
            <a:pPr lvl="1">
              <a:lnSpc>
                <a:spcPct val="150000"/>
              </a:lnSpc>
            </a:pPr>
            <a:r>
              <a:rPr lang="en-US">
                <a:latin typeface="Amasis MT Pro Light" panose="02040304050005020304" pitchFamily="18" charset="0"/>
                <a:cs typeface="Arial" panose="020B0604020202020204" pitchFamily="34" charset="0"/>
              </a:rPr>
              <a:t>This item is much like Step 7 but is for other types of Excise than Excise Tax Replacement Credit.</a:t>
            </a:r>
          </a:p>
          <a:p>
            <a:pPr lvl="1">
              <a:lnSpc>
                <a:spcPct val="150000"/>
              </a:lnSpc>
            </a:pPr>
            <a:r>
              <a:rPr lang="en-US">
                <a:latin typeface="Amasis MT Pro Light" panose="02040304050005020304" pitchFamily="18" charset="0"/>
                <a:cs typeface="Arial" panose="020B0604020202020204" pitchFamily="34" charset="0"/>
              </a:rPr>
              <a:t>There may not be an amount listed on Line 9.</a:t>
            </a:r>
            <a:endParaRPr lang="en-US">
              <a:latin typeface="Arial" panose="020B0604020202020204" pitchFamily="34"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84438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10. Equals: Reconciled Difference.</a:t>
            </a:r>
          </a:p>
          <a:p>
            <a:pPr lvl="1">
              <a:lnSpc>
                <a:spcPct val="150000"/>
              </a:lnSpc>
            </a:pPr>
            <a:r>
              <a:rPr lang="en-US">
                <a:latin typeface="Amasis MT Pro Light" panose="02040304050005020304" pitchFamily="18" charset="0"/>
                <a:cs typeface="Arial" panose="020B0604020202020204" pitchFamily="34" charset="0"/>
              </a:rPr>
              <a:t>This calculation is the County Treasurer &amp; County Auditor Excise Tax difference, plus the amount of Excise Tax Replacement Credit included by County Auditor but not certified by the County Treasurer, plus the Excise Tax included by the County Auditor but not certified by the County Treasurer, less the Excise Tax Received after the County Auditor’s cut off date.</a:t>
            </a:r>
          </a:p>
          <a:p>
            <a:pPr lvl="1">
              <a:lnSpc>
                <a:spcPct val="150000"/>
              </a:lnSpc>
            </a:pPr>
            <a:r>
              <a:rPr lang="en-US">
                <a:latin typeface="Amasis MT Pro Light" panose="02040304050005020304" pitchFamily="18" charset="0"/>
                <a:cs typeface="Arial" panose="020B0604020202020204" pitchFamily="34" charset="0"/>
              </a:rPr>
              <a:t>Line 6 + Line 7 + Line 8 – Line 9.</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31</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25158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D6B7-7B74-F10D-600C-1FAE23B2A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11181-A5F1-BA4F-7A83-08C4D59F614B}"/>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E50FC51-DFFD-1158-DD49-9BF6566B966E}"/>
              </a:ext>
            </a:extLst>
          </p:cNvPr>
          <p:cNvSpPr>
            <a:spLocks noGrp="1"/>
          </p:cNvSpPr>
          <p:nvPr>
            <p:ph idx="1"/>
          </p:nvPr>
        </p:nvSpPr>
        <p:spPr>
          <a:xfrm>
            <a:off x="560070" y="1060266"/>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Line 10. Equals: Reconciled Difference.</a:t>
            </a:r>
          </a:p>
          <a:p>
            <a:pPr lvl="1">
              <a:lnSpc>
                <a:spcPct val="150000"/>
              </a:lnSpc>
            </a:pPr>
            <a:r>
              <a:rPr lang="en-US">
                <a:latin typeface="Amasis MT Pro Light" panose="02040304050005020304" pitchFamily="18" charset="0"/>
                <a:cs typeface="Arial" panose="020B0604020202020204" pitchFamily="34" charset="0"/>
              </a:rPr>
              <a:t>The Reconciled Difference amount should be $0.00.</a:t>
            </a:r>
          </a:p>
          <a:p>
            <a:pPr lvl="1">
              <a:lnSpc>
                <a:spcPct val="150000"/>
              </a:lnSpc>
            </a:pPr>
            <a:r>
              <a:rPr lang="en-US">
                <a:latin typeface="Amasis MT Pro Light" panose="02040304050005020304" pitchFamily="18" charset="0"/>
                <a:cs typeface="Arial" panose="020B0604020202020204" pitchFamily="34" charset="0"/>
              </a:rPr>
              <a:t>If not zero, the difference should be investigated &amp; appropriate reporting/distribution corrections made.</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The amount entered on Line 8 must not be forced to make the Line 10 Reconciled Difference equal $0.00.</a:t>
            </a:r>
          </a:p>
        </p:txBody>
      </p:sp>
      <p:cxnSp>
        <p:nvCxnSpPr>
          <p:cNvPr id="5" name="Straight Connector 4">
            <a:extLst>
              <a:ext uri="{FF2B5EF4-FFF2-40B4-BE49-F238E27FC236}">
                <a16:creationId xmlns:a16="http://schemas.microsoft.com/office/drawing/2014/main" id="{6FC36D3E-20A9-A9B2-D1D2-3080507BF4D1}"/>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649E8C6-A65B-3977-70AC-01F75D42FBAC}"/>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7EB2621-1AAD-B786-3BB1-F09A284AB425}"/>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32</a:t>
            </a:fld>
            <a:endParaRPr lang="en-US">
              <a:solidFill>
                <a:schemeClr val="bg1"/>
              </a:solidFill>
            </a:endParaRPr>
          </a:p>
        </p:txBody>
      </p:sp>
      <p:sp>
        <p:nvSpPr>
          <p:cNvPr id="9" name="TextBox 8">
            <a:extLst>
              <a:ext uri="{FF2B5EF4-FFF2-40B4-BE49-F238E27FC236}">
                <a16:creationId xmlns:a16="http://schemas.microsoft.com/office/drawing/2014/main" id="{7A127677-84BA-D1C9-520C-C5A1749F8ADC}"/>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14ACE3D-F615-BA85-C192-2711DBA34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4309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RECONCILIATION Worksheet,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1060430" cy="4942523"/>
          </a:xfrm>
        </p:spPr>
        <p:txBody>
          <a:bodyPr>
            <a:normAutofit fontScale="92500" lnSpcReduction="10000"/>
          </a:bodyPr>
          <a:lstStyle/>
          <a:p>
            <a:pPr marL="0" indent="0">
              <a:lnSpc>
                <a:spcPct val="150000"/>
              </a:lnSpc>
              <a:buNone/>
            </a:pPr>
            <a:r>
              <a:rPr lang="en-US">
                <a:latin typeface="Amasis MT Pro Light" panose="02040304050005020304" pitchFamily="18" charset="0"/>
                <a:cs typeface="Arial" panose="020B0604020202020204" pitchFamily="34" charset="0"/>
              </a:rPr>
              <a:t>Line 10. Equals: Reconciled Difference.</a:t>
            </a:r>
          </a:p>
          <a:p>
            <a:pPr marL="511175" lvl="1">
              <a:lnSpc>
                <a:spcPct val="150000"/>
              </a:lnSpc>
            </a:pPr>
            <a:r>
              <a:rPr lang="en-US">
                <a:latin typeface="Amasis MT Pro Light" panose="02040304050005020304" pitchFamily="18" charset="0"/>
                <a:cs typeface="Arial" panose="020B0604020202020204" pitchFamily="34" charset="0"/>
              </a:rPr>
              <a:t>When a reconciled difference appears, the County may:</a:t>
            </a:r>
          </a:p>
          <a:p>
            <a:pPr marL="804863"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Review the worksheet data entry errors.</a:t>
            </a:r>
          </a:p>
          <a:p>
            <a:pPr marL="804863"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Verify each of the types of Excise Tax being distributed by the County Auditor agrees with the amounts on the County Treasurer Cashbook as of the cut off date. </a:t>
            </a:r>
          </a:p>
          <a:p>
            <a:pPr marL="804863"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Compare the receipts from the County Treasurer to County Auditor Excise Tax Ledger.</a:t>
            </a:r>
          </a:p>
          <a:p>
            <a:pPr marL="804863" lvl="2">
              <a:lnSpc>
                <a:spcPct val="150000"/>
              </a:lnSpc>
              <a:buFont typeface="Courier New" panose="02070309020205020404" pitchFamily="49" charset="0"/>
              <a:buChar char="o"/>
            </a:pPr>
            <a:r>
              <a:rPr lang="en-US" sz="2400">
                <a:latin typeface="Amasis MT Pro Light" panose="02040304050005020304" pitchFamily="18" charset="0"/>
                <a:cs typeface="Arial" panose="020B0604020202020204" pitchFamily="34" charset="0"/>
              </a:rPr>
              <a:t>Verify the amounts recorded on the County Treasurer’s Cashbook for all types of Excise after the County Auditor cut off date agrees with the distribution reports the County Auditor has received from DOR, BMV &amp; Comptroller.</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89433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1507-EFCD-BA7A-4A1C-F6E8904F9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7F07B-8A63-7F1D-597A-D8779112167A}"/>
              </a:ext>
            </a:extLst>
          </p:cNvPr>
          <p:cNvSpPr>
            <a:spLocks noGrp="1"/>
          </p:cNvSpPr>
          <p:nvPr>
            <p:ph type="title"/>
          </p:nvPr>
        </p:nvSpPr>
        <p:spPr>
          <a:xfrm>
            <a:off x="304801" y="921779"/>
            <a:ext cx="5568950" cy="2852737"/>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Frequently </a:t>
            </a:r>
            <a:br>
              <a:rPr lang="en-US" sz="4000">
                <a:solidFill>
                  <a:schemeClr val="accent1">
                    <a:lumMod val="50000"/>
                  </a:schemeClr>
                </a:solidFill>
                <a:latin typeface="Amasis MT Pro Medium" panose="02040604050005020304" pitchFamily="18" charset="0"/>
                <a:cs typeface="Arial" panose="020B0604020202020204" pitchFamily="34" charset="0"/>
              </a:rPr>
            </a:br>
            <a:r>
              <a:rPr lang="en-US" sz="4000">
                <a:solidFill>
                  <a:schemeClr val="accent1">
                    <a:lumMod val="50000"/>
                  </a:schemeClr>
                </a:solidFill>
                <a:latin typeface="Amasis MT Pro Medium" panose="02040604050005020304" pitchFamily="18" charset="0"/>
                <a:cs typeface="Arial" panose="020B0604020202020204" pitchFamily="34" charset="0"/>
              </a:rPr>
              <a:t>Asked Questions</a:t>
            </a:r>
          </a:p>
        </p:txBody>
      </p:sp>
      <p:sp>
        <p:nvSpPr>
          <p:cNvPr id="3" name="Content Placeholder 2">
            <a:extLst>
              <a:ext uri="{FF2B5EF4-FFF2-40B4-BE49-F238E27FC236}">
                <a16:creationId xmlns:a16="http://schemas.microsoft.com/office/drawing/2014/main" id="{B9372806-404E-F80D-EF37-2FD6235C1ECF}"/>
              </a:ext>
            </a:extLst>
          </p:cNvPr>
          <p:cNvSpPr>
            <a:spLocks noGrp="1"/>
          </p:cNvSpPr>
          <p:nvPr>
            <p:ph type="body" idx="1"/>
          </p:nvPr>
        </p:nvSpPr>
        <p:spPr/>
        <p:txBody>
          <a:bodyPr>
            <a:normAutofit/>
          </a:bodyPr>
          <a:lstStyle/>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8ED12577-CE68-2DCB-0F9F-D87CFE7D18FF}"/>
              </a:ext>
            </a:extLst>
          </p:cNvPr>
          <p:cNvSpPr>
            <a:spLocks noGrp="1"/>
          </p:cNvSpPr>
          <p:nvPr>
            <p:ph type="sldNum" sz="quarter" idx="12"/>
          </p:nvPr>
        </p:nvSpPr>
        <p:spPr/>
        <p:txBody>
          <a:bodyPr/>
          <a:lstStyle/>
          <a:p>
            <a:fld id="{CBE64238-3FBC-4CF0-8622-1AF97D16496A}" type="slidenum">
              <a:rPr lang="en-US" smtClean="0">
                <a:solidFill>
                  <a:schemeClr val="bg1"/>
                </a:solidFill>
              </a:rPr>
              <a:t>34</a:t>
            </a:fld>
            <a:endParaRPr lang="en-US">
              <a:solidFill>
                <a:schemeClr val="bg1"/>
              </a:solidFill>
            </a:endParaRPr>
          </a:p>
        </p:txBody>
      </p:sp>
      <p:sp>
        <p:nvSpPr>
          <p:cNvPr id="6" name="Rectangle 5">
            <a:extLst>
              <a:ext uri="{FF2B5EF4-FFF2-40B4-BE49-F238E27FC236}">
                <a16:creationId xmlns:a16="http://schemas.microsoft.com/office/drawing/2014/main" id="{DFD465FA-5B17-C547-5AC2-AD2D5927C892}"/>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7719B9-9BDC-2E3E-577C-D0659188B58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91166EDC-BE6A-9759-783E-7C4401C7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3076" name="Picture 4" descr="How to Design an Effective FAQ Page with the Best 15 Examples | UX Planet">
            <a:extLst>
              <a:ext uri="{FF2B5EF4-FFF2-40B4-BE49-F238E27FC236}">
                <a16:creationId xmlns:a16="http://schemas.microsoft.com/office/drawing/2014/main" id="{F68879C9-4DD1-55D9-6077-DC5CE9711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11" r="17816"/>
          <a:stretch/>
        </p:blipFill>
        <p:spPr bwMode="auto">
          <a:xfrm>
            <a:off x="4702628" y="261256"/>
            <a:ext cx="7184571" cy="574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93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5934-073E-9072-7F1C-0846D01A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7D76D-1ED4-70E9-AE28-51102B22D5B7}"/>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FAQ’S</a:t>
            </a:r>
          </a:p>
        </p:txBody>
      </p:sp>
      <p:sp>
        <p:nvSpPr>
          <p:cNvPr id="3" name="Content Placeholder 2">
            <a:extLst>
              <a:ext uri="{FF2B5EF4-FFF2-40B4-BE49-F238E27FC236}">
                <a16:creationId xmlns:a16="http://schemas.microsoft.com/office/drawing/2014/main" id="{7F2D32FF-1B69-B56F-0666-D0686421BBA2}"/>
              </a:ext>
            </a:extLst>
          </p:cNvPr>
          <p:cNvSpPr>
            <a:spLocks noGrp="1"/>
          </p:cNvSpPr>
          <p:nvPr>
            <p:ph idx="1"/>
          </p:nvPr>
        </p:nvSpPr>
        <p:spPr>
          <a:xfrm>
            <a:off x="560070" y="1234440"/>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Question: I didn’t receive a report for </a:t>
            </a:r>
            <a:r>
              <a:rPr lang="en-US" u="sng">
                <a:latin typeface="Amasis MT Pro Light" panose="02040304050005020304" pitchFamily="18" charset="0"/>
                <a:cs typeface="Arial" panose="020B0604020202020204" pitchFamily="34" charset="0"/>
              </a:rPr>
              <a:t>Aircraft</a:t>
            </a:r>
            <a:r>
              <a:rPr lang="en-US">
                <a:latin typeface="Amasis MT Pro Light" panose="02040304050005020304" pitchFamily="18" charset="0"/>
                <a:cs typeface="Arial" panose="020B0604020202020204" pitchFamily="34" charset="0"/>
              </a:rPr>
              <a:t> Excise Tax in July.  Can you provide the report for our county?</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Answer: Aircraft Excise Tax reports are originated by the Department of Revenue (“DOR”). The missing report can be requested directly from the email address: </a:t>
            </a:r>
            <a:r>
              <a:rPr lang="en-US">
                <a:latin typeface="Amasis MT Pro Light" panose="02040304050005020304" pitchFamily="18" charset="0"/>
                <a:cs typeface="Arial" panose="020B0604020202020204" pitchFamily="34" charset="0"/>
                <a:hlinkClick r:id="rId2"/>
              </a:rPr>
              <a:t>aircrafttax@dor.in.gov</a:t>
            </a:r>
            <a:r>
              <a:rPr lang="en-US">
                <a:latin typeface="Amasis MT Pro Light" panose="02040304050005020304" pitchFamily="18" charset="0"/>
                <a:cs typeface="Arial" panose="020B0604020202020204" pitchFamily="34" charset="0"/>
              </a:rPr>
              <a:t>.</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4ADFC2BE-84AE-F906-12F2-24ED005CFECE}"/>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51AC8E2-E787-0F5F-6636-CC41B6C906FB}"/>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9BB12685-5DD3-3B5C-058B-15509AB65EBA}"/>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35</a:t>
            </a:fld>
            <a:endParaRPr lang="en-US">
              <a:solidFill>
                <a:schemeClr val="bg1"/>
              </a:solidFill>
            </a:endParaRPr>
          </a:p>
        </p:txBody>
      </p:sp>
      <p:sp>
        <p:nvSpPr>
          <p:cNvPr id="9" name="TextBox 8">
            <a:extLst>
              <a:ext uri="{FF2B5EF4-FFF2-40B4-BE49-F238E27FC236}">
                <a16:creationId xmlns:a16="http://schemas.microsoft.com/office/drawing/2014/main" id="{93D20F1F-CA7C-0B0F-C832-AA00CF102564}"/>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C3A853C-2C27-329C-2664-22AEC549A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187481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6504-A055-3DA9-C4F6-E5F17C1D6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08FE1-EF68-8626-9E59-D56881A98BAE}"/>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FAQ’S</a:t>
            </a:r>
          </a:p>
        </p:txBody>
      </p:sp>
      <p:sp>
        <p:nvSpPr>
          <p:cNvPr id="3" name="Content Placeholder 2">
            <a:extLst>
              <a:ext uri="{FF2B5EF4-FFF2-40B4-BE49-F238E27FC236}">
                <a16:creationId xmlns:a16="http://schemas.microsoft.com/office/drawing/2014/main" id="{161F0B0D-9493-8C0A-21EA-6F47D7C3C6A6}"/>
              </a:ext>
            </a:extLst>
          </p:cNvPr>
          <p:cNvSpPr>
            <a:spLocks noGrp="1"/>
          </p:cNvSpPr>
          <p:nvPr>
            <p:ph idx="1"/>
          </p:nvPr>
        </p:nvSpPr>
        <p:spPr>
          <a:xfrm>
            <a:off x="560070" y="1234440"/>
            <a:ext cx="10793730" cy="4942523"/>
          </a:xfrm>
        </p:spPr>
        <p:txBody>
          <a:bodyPr vert="horz" lIns="91440" tIns="45720" rIns="91440" bIns="45720" rtlCol="0" anchor="t">
            <a:normAutofit/>
          </a:bodyPr>
          <a:lstStyle/>
          <a:p>
            <a:pPr marL="0" indent="0">
              <a:lnSpc>
                <a:spcPct val="150000"/>
              </a:lnSpc>
              <a:buNone/>
            </a:pPr>
            <a:r>
              <a:rPr lang="en-US">
                <a:latin typeface="Amasis MT Pro Light"/>
                <a:cs typeface="Arial"/>
              </a:rPr>
              <a:t>Question 2: I didn’t receive a </a:t>
            </a:r>
            <a:r>
              <a:rPr lang="en-US" u="sng">
                <a:latin typeface="Amasis MT Pro Light"/>
                <a:cs typeface="Arial"/>
              </a:rPr>
              <a:t>Watercraft</a:t>
            </a:r>
            <a:r>
              <a:rPr lang="en-US">
                <a:latin typeface="Amasis MT Pro Light"/>
                <a:cs typeface="Arial"/>
              </a:rPr>
              <a:t> (boat) Excise report for Watercraft Excise Tax in August 2024?</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Answer: Watercraft (boat) Excise reports are generated by the BMV and should be on the BMV FTP site. To request copies of the report, please contact Tamytha Cooper at </a:t>
            </a:r>
            <a:r>
              <a:rPr lang="en-US">
                <a:latin typeface="Amasis MT Pro Light" panose="02040304050005020304" pitchFamily="18" charset="0"/>
                <a:cs typeface="Arial" panose="020B0604020202020204" pitchFamily="34" charset="0"/>
                <a:hlinkClick r:id="rId2"/>
              </a:rPr>
              <a:t>tcooper@bmv.in.gov</a:t>
            </a:r>
            <a:r>
              <a:rPr lang="en-US">
                <a:latin typeface="Amasis MT Pro Light" panose="02040304050005020304" pitchFamily="18" charset="0"/>
                <a:cs typeface="Arial" panose="020B0604020202020204" pitchFamily="34" charset="0"/>
              </a:rPr>
              <a:t>.</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57118287-3C93-C769-31D0-499F2602D02E}"/>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181BB26-90CE-ED92-E1FE-A20D9D61E3CA}"/>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60282C7-62D5-B0CD-6E9C-583BE60F35DE}"/>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36</a:t>
            </a:fld>
            <a:endParaRPr lang="en-US">
              <a:solidFill>
                <a:schemeClr val="bg1"/>
              </a:solidFill>
            </a:endParaRPr>
          </a:p>
        </p:txBody>
      </p:sp>
      <p:sp>
        <p:nvSpPr>
          <p:cNvPr id="9" name="TextBox 8">
            <a:extLst>
              <a:ext uri="{FF2B5EF4-FFF2-40B4-BE49-F238E27FC236}">
                <a16:creationId xmlns:a16="http://schemas.microsoft.com/office/drawing/2014/main" id="{21745FDD-9020-9E4A-CBDA-B1DB790EB453}"/>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F6ED7587-832E-D946-3C69-426268338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399256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DA0B-4E0A-653B-D360-AC329C6E1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977CD-88FB-334B-1E74-E55AE5161D6A}"/>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FAQ’S</a:t>
            </a:r>
          </a:p>
        </p:txBody>
      </p:sp>
      <p:sp>
        <p:nvSpPr>
          <p:cNvPr id="3" name="Content Placeholder 2">
            <a:extLst>
              <a:ext uri="{FF2B5EF4-FFF2-40B4-BE49-F238E27FC236}">
                <a16:creationId xmlns:a16="http://schemas.microsoft.com/office/drawing/2014/main" id="{A20FC037-5A58-C092-259B-4C6A064A93CA}"/>
              </a:ext>
            </a:extLst>
          </p:cNvPr>
          <p:cNvSpPr>
            <a:spLocks noGrp="1"/>
          </p:cNvSpPr>
          <p:nvPr>
            <p:ph idx="1"/>
          </p:nvPr>
        </p:nvSpPr>
        <p:spPr>
          <a:xfrm>
            <a:off x="560070" y="1161797"/>
            <a:ext cx="10793730" cy="4942523"/>
          </a:xfrm>
        </p:spPr>
        <p:txBody>
          <a:bodyPr>
            <a:normAutofit/>
          </a:bodyPr>
          <a:lstStyle/>
          <a:p>
            <a:pPr marL="0" indent="0">
              <a:lnSpc>
                <a:spcPct val="150000"/>
              </a:lnSpc>
              <a:buNone/>
            </a:pPr>
            <a:r>
              <a:rPr lang="en-US">
                <a:latin typeface="Amasis MT Pro Light" panose="02040304050005020304" pitchFamily="18" charset="0"/>
                <a:cs typeface="Arial" panose="020B0604020202020204" pitchFamily="34" charset="0"/>
              </a:rPr>
              <a:t>Question 3: My daily report for Excise Tax Replacement Credit does not match the amount on the June 2024 BMV Summary report #1234 sent with the Excise Tax Replacement Credit distribution?</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Answer: Review the report on the FTP site to ascertain if there were any changes to the specific report. If there are no changes, contact Tamytha Cooper at </a:t>
            </a:r>
            <a:r>
              <a:rPr lang="en-US">
                <a:latin typeface="Amasis MT Pro Light" panose="02040304050005020304" pitchFamily="18" charset="0"/>
                <a:cs typeface="Arial" panose="020B0604020202020204" pitchFamily="34" charset="0"/>
                <a:hlinkClick r:id="rId2"/>
              </a:rPr>
              <a:t>tcooper@bmv.in.gov</a:t>
            </a:r>
            <a:r>
              <a:rPr lang="en-US">
                <a:latin typeface="Amasis MT Pro Light" panose="02040304050005020304" pitchFamily="18" charset="0"/>
                <a:cs typeface="Arial" panose="020B0604020202020204" pitchFamily="34" charset="0"/>
              </a:rPr>
              <a:t>.</a:t>
            </a: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5894CFB-E46A-D16E-B531-376FC4CFFE0A}"/>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8085D7-FF05-8554-0783-C1C0B2801DF8}"/>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604926B2-1FE3-300A-28EB-CA553AFCA4DB}"/>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37</a:t>
            </a:fld>
            <a:endParaRPr lang="en-US">
              <a:solidFill>
                <a:schemeClr val="bg1"/>
              </a:solidFill>
            </a:endParaRPr>
          </a:p>
        </p:txBody>
      </p:sp>
      <p:sp>
        <p:nvSpPr>
          <p:cNvPr id="9" name="TextBox 8">
            <a:extLst>
              <a:ext uri="{FF2B5EF4-FFF2-40B4-BE49-F238E27FC236}">
                <a16:creationId xmlns:a16="http://schemas.microsoft.com/office/drawing/2014/main" id="{D5E066E5-3CB9-E01D-887B-B692230E4D8C}"/>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24895F0A-9B73-C7EE-0E80-B1E5C5C4E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466692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2206A-D70A-6C21-0A8D-F565BB392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928FA-51DD-200B-E8E8-7AC20C331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FAQ’S</a:t>
            </a:r>
          </a:p>
        </p:txBody>
      </p:sp>
      <p:sp>
        <p:nvSpPr>
          <p:cNvPr id="3" name="Content Placeholder 2">
            <a:extLst>
              <a:ext uri="{FF2B5EF4-FFF2-40B4-BE49-F238E27FC236}">
                <a16:creationId xmlns:a16="http://schemas.microsoft.com/office/drawing/2014/main" id="{BCB304C8-0805-4720-11D8-E54EA4A2E875}"/>
              </a:ext>
            </a:extLst>
          </p:cNvPr>
          <p:cNvSpPr>
            <a:spLocks noGrp="1"/>
          </p:cNvSpPr>
          <p:nvPr>
            <p:ph idx="1"/>
          </p:nvPr>
        </p:nvSpPr>
        <p:spPr>
          <a:xfrm>
            <a:off x="560070" y="1234440"/>
            <a:ext cx="10793730" cy="4942523"/>
          </a:xfrm>
        </p:spPr>
        <p:txBody>
          <a:bodyPr>
            <a:normAutofit fontScale="92500" lnSpcReduction="20000"/>
          </a:bodyPr>
          <a:lstStyle/>
          <a:p>
            <a:pPr marL="0" indent="0">
              <a:lnSpc>
                <a:spcPct val="150000"/>
              </a:lnSpc>
              <a:buNone/>
            </a:pPr>
            <a:r>
              <a:rPr lang="en-US">
                <a:latin typeface="Amasis MT Pro Light" panose="02040304050005020304" pitchFamily="18" charset="0"/>
                <a:cs typeface="Arial" panose="020B0604020202020204" pitchFamily="34" charset="0"/>
              </a:rPr>
              <a:t>Question 4: Our County Treasurer received an ACH for “Vehicle Sharing Excise.” Is there a report somewhere with the breakdown by taxing district?</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Answer: IC 6-6-16 guidance given for the collection of this tax only requires the taxpayer to provide the county in which the tax was paid, not the taxing district. The Comptroller suggests two options:</a:t>
            </a:r>
          </a:p>
          <a:p>
            <a:pPr marL="0" indent="0">
              <a:lnSpc>
                <a:spcPct val="150000"/>
              </a:lnSpc>
              <a:buNone/>
            </a:pPr>
            <a:r>
              <a:rPr lang="en-US">
                <a:latin typeface="Amasis MT Pro Light" panose="02040304050005020304" pitchFamily="18" charset="0"/>
                <a:cs typeface="Arial" panose="020B0604020202020204" pitchFamily="34" charset="0"/>
              </a:rPr>
              <a:t>	1. Distribute the funds proportionally between all taxing districts.</a:t>
            </a:r>
          </a:p>
          <a:p>
            <a:pPr marL="0" indent="0">
              <a:lnSpc>
                <a:spcPct val="150000"/>
              </a:lnSpc>
              <a:buNone/>
            </a:pPr>
            <a:r>
              <a:rPr lang="en-US">
                <a:latin typeface="Amasis MT Pro Light" panose="02040304050005020304" pitchFamily="18" charset="0"/>
                <a:cs typeface="Arial" panose="020B0604020202020204" pitchFamily="34" charset="0"/>
              </a:rPr>
              <a:t>	2. Distribute the funds to the largest taxing district.</a:t>
            </a:r>
          </a:p>
          <a:p>
            <a:pPr marL="457200" lvl="1"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14B8CA19-509B-0D14-F10F-6D7A76E8706C}"/>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AF6CA7F-C755-0EC6-4F39-6BC8B004BBA2}"/>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83AE31D-6759-0F4E-D514-51EDFD4DC0E7}"/>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38</a:t>
            </a:fld>
            <a:endParaRPr lang="en-US">
              <a:solidFill>
                <a:schemeClr val="bg1"/>
              </a:solidFill>
            </a:endParaRPr>
          </a:p>
        </p:txBody>
      </p:sp>
      <p:sp>
        <p:nvSpPr>
          <p:cNvPr id="9" name="TextBox 8">
            <a:extLst>
              <a:ext uri="{FF2B5EF4-FFF2-40B4-BE49-F238E27FC236}">
                <a16:creationId xmlns:a16="http://schemas.microsoft.com/office/drawing/2014/main" id="{8B0217D5-3246-3F8E-6CE2-71B1140725C4}"/>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779E6584-AC5E-85D2-E59E-9F9CBFFB1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730127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DFB8-C721-70E0-F1A1-3EF419AC5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F98D2-CC7B-1827-5502-F0EB71CA39DC}"/>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FAQ’S</a:t>
            </a:r>
          </a:p>
        </p:txBody>
      </p:sp>
      <p:sp>
        <p:nvSpPr>
          <p:cNvPr id="3" name="Content Placeholder 2">
            <a:extLst>
              <a:ext uri="{FF2B5EF4-FFF2-40B4-BE49-F238E27FC236}">
                <a16:creationId xmlns:a16="http://schemas.microsoft.com/office/drawing/2014/main" id="{7C301ACE-002B-1125-3877-8EAEF5EC22BB}"/>
              </a:ext>
            </a:extLst>
          </p:cNvPr>
          <p:cNvSpPr>
            <a:spLocks noGrp="1"/>
          </p:cNvSpPr>
          <p:nvPr>
            <p:ph idx="1"/>
          </p:nvPr>
        </p:nvSpPr>
        <p:spPr>
          <a:xfrm>
            <a:off x="560070" y="1161797"/>
            <a:ext cx="10793730" cy="4942523"/>
          </a:xfrm>
        </p:spPr>
        <p:txBody>
          <a:bodyPr>
            <a:normAutofit fontScale="92500"/>
          </a:bodyPr>
          <a:lstStyle/>
          <a:p>
            <a:pPr marL="0" indent="0">
              <a:lnSpc>
                <a:spcPct val="150000"/>
              </a:lnSpc>
              <a:buNone/>
            </a:pPr>
            <a:r>
              <a:rPr lang="en-US">
                <a:latin typeface="Amasis MT Pro Light" panose="02040304050005020304" pitchFamily="18" charset="0"/>
                <a:cs typeface="Arial" panose="020B0604020202020204" pitchFamily="34" charset="0"/>
              </a:rPr>
              <a:t>Question 5: There is no column on the Excise Tax Allocation Worksheet for me to enter the Wheel and Sur Tax collections.  Is there a reason for this?</a:t>
            </a:r>
          </a:p>
          <a:p>
            <a:pPr marL="0" indent="0">
              <a:lnSpc>
                <a:spcPct val="150000"/>
              </a:lnSpc>
              <a:buNone/>
            </a:pPr>
            <a:endParaRPr lang="en-US">
              <a:latin typeface="Amasis MT Pro Light" panose="02040304050005020304" pitchFamily="18" charset="0"/>
              <a:cs typeface="Arial" panose="020B0604020202020204" pitchFamily="34" charset="0"/>
            </a:endParaRPr>
          </a:p>
          <a:p>
            <a:pPr marL="0" indent="0">
              <a:lnSpc>
                <a:spcPct val="150000"/>
              </a:lnSpc>
              <a:buNone/>
            </a:pPr>
            <a:r>
              <a:rPr lang="en-US">
                <a:latin typeface="Amasis MT Pro Light" panose="02040304050005020304" pitchFamily="18" charset="0"/>
                <a:cs typeface="Arial" panose="020B0604020202020204" pitchFamily="34" charset="0"/>
              </a:rPr>
              <a:t>Answer:  Wheel and Sur Tax collections are not included with Property Tax and Excise Tax Settlement distributions.  Based on statute, Wheel and Sur Tax follow an entirely different process to allocate the revenue to the units and are processed monthly outside of the Settlement process.</a:t>
            </a: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7F49EFC7-D851-F9ED-DBBB-F6AECE09016A}"/>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E4123A-5E98-0DCA-B03E-5A84BBAE13DD}"/>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2453AB2-08FB-E39D-0331-93FC8363221E}"/>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39</a:t>
            </a:fld>
            <a:endParaRPr lang="en-US">
              <a:solidFill>
                <a:schemeClr val="bg1"/>
              </a:solidFill>
            </a:endParaRPr>
          </a:p>
        </p:txBody>
      </p:sp>
      <p:sp>
        <p:nvSpPr>
          <p:cNvPr id="9" name="TextBox 8">
            <a:extLst>
              <a:ext uri="{FF2B5EF4-FFF2-40B4-BE49-F238E27FC236}">
                <a16:creationId xmlns:a16="http://schemas.microsoft.com/office/drawing/2014/main" id="{F4A678FD-FF74-17AE-9287-E5533344830B}"/>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D6517592-85EF-5097-832D-05BADFC0B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25907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057294"/>
            <a:ext cx="10793730" cy="5119669"/>
          </a:xfrm>
        </p:spPr>
        <p:txBody>
          <a:bodyPr>
            <a:normAutofit fontScale="92500" lnSpcReduction="10000"/>
          </a:bodyPr>
          <a:lstStyle/>
          <a:p>
            <a:pPr>
              <a:lnSpc>
                <a:spcPct val="150000"/>
              </a:lnSpc>
            </a:pPr>
            <a:r>
              <a:rPr lang="en-US" sz="3000">
                <a:latin typeface="Amasis MT Pro Light" panose="02040304050005020304" pitchFamily="18" charset="0"/>
                <a:cs typeface="Arial" panose="020B0604020202020204" pitchFamily="34" charset="0"/>
              </a:rPr>
              <a:t>Excise presents unique challenges during the Settlement process: </a:t>
            </a:r>
          </a:p>
          <a:p>
            <a:pPr lvl="1">
              <a:lnSpc>
                <a:spcPct val="150000"/>
              </a:lnSpc>
              <a:buFont typeface="Courier New" panose="02070309020205020404" pitchFamily="49" charset="0"/>
              <a:buChar char="o"/>
            </a:pPr>
            <a:r>
              <a:rPr lang="en-US" sz="2600">
                <a:latin typeface="Amasis MT Pro Light" panose="02040304050005020304" pitchFamily="18" charset="0"/>
                <a:cs typeface="Arial" panose="020B0604020202020204" pitchFamily="34" charset="0"/>
              </a:rPr>
              <a:t>Property Tax is based on a fixed geographic location – taxes are collected at a local level &amp; can be distributed based on the location.</a:t>
            </a:r>
          </a:p>
          <a:p>
            <a:pPr lvl="1">
              <a:lnSpc>
                <a:spcPct val="150000"/>
              </a:lnSpc>
              <a:buFont typeface="Courier New" panose="02070309020205020404" pitchFamily="49" charset="0"/>
              <a:buChar char="o"/>
            </a:pPr>
            <a:r>
              <a:rPr lang="en-US" sz="2600">
                <a:latin typeface="Amasis MT Pro Light" panose="02040304050005020304" pitchFamily="18" charset="0"/>
                <a:cs typeface="Arial" panose="020B0604020202020204" pitchFamily="34" charset="0"/>
              </a:rPr>
              <a:t>Excise Tax refers to </a:t>
            </a:r>
            <a:r>
              <a:rPr lang="en-US" sz="2600" u="sng">
                <a:latin typeface="Amasis MT Pro Light" panose="02040304050005020304" pitchFamily="18" charset="0"/>
                <a:cs typeface="Arial" panose="020B0604020202020204" pitchFamily="34" charset="0"/>
              </a:rPr>
              <a:t>7</a:t>
            </a:r>
            <a:r>
              <a:rPr lang="en-US" sz="2600">
                <a:latin typeface="Amasis MT Pro Light" panose="02040304050005020304" pitchFamily="18" charset="0"/>
                <a:cs typeface="Arial" panose="020B0604020202020204" pitchFamily="34" charset="0"/>
              </a:rPr>
              <a:t> different taxes collected by the State &amp; distributed to local governments. </a:t>
            </a:r>
          </a:p>
          <a:p>
            <a:pPr lvl="1">
              <a:lnSpc>
                <a:spcPct val="150000"/>
              </a:lnSpc>
              <a:buFont typeface="Courier New" panose="02070309020205020404" pitchFamily="49" charset="0"/>
              <a:buChar char="o"/>
            </a:pPr>
            <a:r>
              <a:rPr lang="en-US" sz="2600">
                <a:latin typeface="Amasis MT Pro Light" panose="02040304050005020304" pitchFamily="18" charset="0"/>
                <a:cs typeface="Arial" panose="020B0604020202020204" pitchFamily="34" charset="0"/>
              </a:rPr>
              <a:t>Excise Tax is tied to an individual – not a location – which means extra steps are needed to distribute the Excise Taxes.</a:t>
            </a:r>
          </a:p>
          <a:p>
            <a:pPr lvl="1">
              <a:lnSpc>
                <a:spcPct val="150000"/>
              </a:lnSpc>
              <a:buFont typeface="Courier New" panose="02070309020205020404" pitchFamily="49" charset="0"/>
              <a:buChar char="o"/>
            </a:pPr>
            <a:r>
              <a:rPr lang="en-US" sz="2600">
                <a:latin typeface="Amasis MT Pro Light" panose="02040304050005020304" pitchFamily="18" charset="0"/>
                <a:cs typeface="Arial" panose="020B0604020202020204" pitchFamily="34" charset="0"/>
              </a:rPr>
              <a:t>During Settlement, a portion of Excise Tax distributed to the county is returned to the State.</a:t>
            </a:r>
          </a:p>
          <a:p>
            <a:pPr lvl="1">
              <a:lnSpc>
                <a:spcPct val="150000"/>
              </a:lnSpc>
            </a:pPr>
            <a:endParaRPr lang="en-US">
              <a:latin typeface="Amasis MT Pro Light" panose="02040304050005020304" pitchFamily="18" charset="0"/>
              <a:cs typeface="Arial" panose="020B0604020202020204" pitchFamily="34" charset="0"/>
            </a:endParaRPr>
          </a:p>
          <a:p>
            <a:pPr marL="0"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577061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a:cs typeface="Arial"/>
              </a:rPr>
              <a:t>At Your Service</a:t>
            </a:r>
            <a:endParaRPr lang="en-US"/>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635211"/>
            <a:ext cx="10793730" cy="4541752"/>
          </a:xfrm>
        </p:spPr>
        <p:txBody>
          <a:bodyPr vert="horz" lIns="91440" tIns="45720" rIns="91440" bIns="45720" rtlCol="0" anchor="t">
            <a:normAutofit/>
          </a:bodyPr>
          <a:lstStyle/>
          <a:p>
            <a:pPr marL="0" indent="0">
              <a:lnSpc>
                <a:spcPct val="100000"/>
              </a:lnSpc>
              <a:buNone/>
            </a:pPr>
            <a:r>
              <a:rPr lang="en-US">
                <a:latin typeface="Amasis MT Pro Light" panose="02040304050005020304" pitchFamily="18" charset="0"/>
                <a:cs typeface="Arial" panose="020B0604020202020204" pitchFamily="34" charset="0"/>
              </a:rPr>
              <a:t>FRED VAN DORP				JANIE COPE</a:t>
            </a:r>
          </a:p>
          <a:p>
            <a:pPr marL="0" indent="0">
              <a:lnSpc>
                <a:spcPct val="100000"/>
              </a:lnSpc>
              <a:spcBef>
                <a:spcPts val="0"/>
              </a:spcBef>
              <a:buNone/>
            </a:pPr>
            <a:r>
              <a:rPr lang="en-US" sz="1800">
                <a:latin typeface="Amasis MT Pro Light" panose="02040304050005020304" pitchFamily="18" charset="0"/>
                <a:cs typeface="Arial" panose="020B0604020202020204" pitchFamily="34" charset="0"/>
              </a:rPr>
              <a:t>Accounting and Reporting Director			Local Government Specialist</a:t>
            </a:r>
          </a:p>
          <a:p>
            <a:pPr marL="0" indent="0">
              <a:lnSpc>
                <a:spcPct val="100000"/>
              </a:lnSpc>
              <a:spcBef>
                <a:spcPts val="0"/>
              </a:spcBef>
              <a:buNone/>
            </a:pPr>
            <a:r>
              <a:rPr lang="en-US" sz="1800">
                <a:latin typeface="Amasis MT Pro Light"/>
                <a:cs typeface="Arial"/>
              </a:rPr>
              <a:t>State Comptroller Elise Nieshalla			State Comptroller Elise Nieshalla</a:t>
            </a: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r>
              <a:rPr lang="en-US" sz="1800">
                <a:latin typeface="Amasis MT Pro Light" panose="02040304050005020304" pitchFamily="18" charset="0"/>
                <a:cs typeface="Arial" panose="020B0604020202020204" pitchFamily="34" charset="0"/>
              </a:rPr>
              <a:t>317-232-3309					317-233-1712</a:t>
            </a:r>
          </a:p>
          <a:p>
            <a:pPr marL="0" indent="0">
              <a:lnSpc>
                <a:spcPct val="100000"/>
              </a:lnSpc>
              <a:spcBef>
                <a:spcPts val="0"/>
              </a:spcBef>
              <a:buNone/>
            </a:pPr>
            <a:r>
              <a:rPr lang="en-US" sz="1800">
                <a:latin typeface="Amasis MT Pro Light" panose="02040304050005020304" pitchFamily="18" charset="0"/>
                <a:cs typeface="Arial" panose="020B0604020202020204" pitchFamily="34" charset="0"/>
                <a:hlinkClick r:id="rId2"/>
              </a:rPr>
              <a:t>fvandorp@comptroller.in.gov</a:t>
            </a:r>
            <a:r>
              <a:rPr lang="en-US" sz="1800">
                <a:latin typeface="Amasis MT Pro Light" panose="02040304050005020304" pitchFamily="18" charset="0"/>
                <a:cs typeface="Arial" panose="020B0604020202020204" pitchFamily="34" charset="0"/>
              </a:rPr>
              <a:t>				</a:t>
            </a:r>
            <a:r>
              <a:rPr lang="en-US" sz="1800">
                <a:latin typeface="Amasis MT Pro Light" panose="02040304050005020304" pitchFamily="18" charset="0"/>
                <a:cs typeface="Arial" panose="020B0604020202020204" pitchFamily="34" charset="0"/>
                <a:hlinkClick r:id="rId3"/>
              </a:rPr>
              <a:t>jcope@comptroller.in.gov</a:t>
            </a:r>
            <a:r>
              <a:rPr lang="en-US" sz="1800">
                <a:latin typeface="Amasis MT Pro Light" panose="02040304050005020304" pitchFamily="18" charset="0"/>
                <a:cs typeface="Arial" panose="020B0604020202020204" pitchFamily="34" charset="0"/>
              </a:rPr>
              <a:t>			</a:t>
            </a:r>
          </a:p>
          <a:p>
            <a:pPr marL="0" indent="0">
              <a:lnSpc>
                <a:spcPct val="100000"/>
              </a:lnSpc>
              <a:spcBef>
                <a:spcPts val="0"/>
              </a:spcBef>
              <a:buNone/>
            </a:pP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r>
              <a:rPr lang="en-US">
                <a:latin typeface="Amasis MT Pro Light" panose="02040304050005020304" pitchFamily="18" charset="0"/>
                <a:cs typeface="Arial" panose="020B0604020202020204" pitchFamily="34" charset="0"/>
              </a:rPr>
              <a:t>LOCAL GOVERNMENT</a:t>
            </a:r>
          </a:p>
          <a:p>
            <a:pPr marL="0" indent="0">
              <a:lnSpc>
                <a:spcPct val="100000"/>
              </a:lnSpc>
              <a:spcBef>
                <a:spcPts val="0"/>
              </a:spcBef>
              <a:buNone/>
            </a:pPr>
            <a:r>
              <a:rPr lang="en-US" sz="1800">
                <a:latin typeface="Amasis MT Pro Light" panose="02040304050005020304" pitchFamily="18" charset="0"/>
                <a:cs typeface="Arial" panose="020B0604020202020204" pitchFamily="34" charset="0"/>
                <a:hlinkClick r:id="rId4"/>
              </a:rPr>
              <a:t>localgovernment@comptroller.in.gov</a:t>
            </a: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sz="1800">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0297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40</a:t>
            </a:fld>
            <a:endParaRPr lang="en-US">
              <a:solidFill>
                <a:schemeClr val="bg1"/>
              </a:solidFill>
            </a:endParaRPr>
          </a:p>
        </p:txBody>
      </p:sp>
      <p:sp>
        <p:nvSpPr>
          <p:cNvPr id="4" name="TextBox 3">
            <a:extLst>
              <a:ext uri="{FF2B5EF4-FFF2-40B4-BE49-F238E27FC236}">
                <a16:creationId xmlns:a16="http://schemas.microsoft.com/office/drawing/2014/main" id="{8BA94FE5-7386-3923-392A-AA81723D6312}"/>
              </a:ext>
            </a:extLst>
          </p:cNvPr>
          <p:cNvSpPr txBox="1"/>
          <p:nvPr/>
        </p:nvSpPr>
        <p:spPr>
          <a:xfrm>
            <a:off x="1079310" y="6401394"/>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7" name="Picture 6" descr="A picture containing mammal, text&#10;&#10;Description automatically generated">
            <a:extLst>
              <a:ext uri="{FF2B5EF4-FFF2-40B4-BE49-F238E27FC236}">
                <a16:creationId xmlns:a16="http://schemas.microsoft.com/office/drawing/2014/main" id="{D332F3F4-98D7-8215-EF6D-495DB4B03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9" name="Picture 8">
            <a:extLst>
              <a:ext uri="{FF2B5EF4-FFF2-40B4-BE49-F238E27FC236}">
                <a16:creationId xmlns:a16="http://schemas.microsoft.com/office/drawing/2014/main" id="{320921EE-B569-B959-1353-BFC0355F9724}"/>
              </a:ext>
            </a:extLst>
          </p:cNvPr>
          <p:cNvPicPr>
            <a:picLocks noChangeAspect="1"/>
          </p:cNvPicPr>
          <p:nvPr/>
        </p:nvPicPr>
        <p:blipFill>
          <a:blip r:embed="rId6"/>
          <a:stretch>
            <a:fillRect/>
          </a:stretch>
        </p:blipFill>
        <p:spPr>
          <a:xfrm>
            <a:off x="8441725" y="4806609"/>
            <a:ext cx="3062416" cy="1013593"/>
          </a:xfrm>
          <a:prstGeom prst="rect">
            <a:avLst/>
          </a:prstGeom>
        </p:spPr>
      </p:pic>
    </p:spTree>
    <p:extLst>
      <p:ext uri="{BB962C8B-B14F-4D97-AF65-F5344CB8AC3E}">
        <p14:creationId xmlns:p14="http://schemas.microsoft.com/office/powerpoint/2010/main" val="2417175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433F-762F-4E2E-868D-01859C7213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6BF274-03F8-4B7C-AB69-55D277E8564B}"/>
              </a:ext>
            </a:extLst>
          </p:cNvPr>
          <p:cNvSpPr>
            <a:spLocks noGrp="1"/>
          </p:cNvSpPr>
          <p:nvPr>
            <p:ph type="subTitle" idx="1"/>
          </p:nvPr>
        </p:nvSpPr>
        <p:spPr/>
        <p:txBody>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id="{214D7375-2427-44CD-99E1-766514E32743}"/>
              </a:ext>
            </a:extLst>
          </p:cNvPr>
          <p:cNvPicPr>
            <a:picLocks noChangeAspect="1"/>
          </p:cNvPicPr>
          <p:nvPr/>
        </p:nvPicPr>
        <p:blipFill rotWithShape="1">
          <a:blip r:embed="rId2">
            <a:extLst>
              <a:ext uri="{28A0092B-C50C-407E-A947-70E740481C1C}">
                <a14:useLocalDpi xmlns:a14="http://schemas.microsoft.com/office/drawing/2010/main" val="0"/>
              </a:ext>
            </a:extLst>
          </a:blip>
          <a:srcRect t="8405" r="15933" b="7529"/>
          <a:stretch/>
        </p:blipFill>
        <p:spPr>
          <a:xfrm>
            <a:off x="0" y="0"/>
            <a:ext cx="12192000" cy="6857999"/>
          </a:xfrm>
          <a:prstGeom prst="rect">
            <a:avLst/>
          </a:prstGeom>
        </p:spPr>
      </p:pic>
      <p:sp>
        <p:nvSpPr>
          <p:cNvPr id="6" name="Rectangle 5">
            <a:extLst>
              <a:ext uri="{FF2B5EF4-FFF2-40B4-BE49-F238E27FC236}">
                <a16:creationId xmlns:a16="http://schemas.microsoft.com/office/drawing/2014/main" id="{9E46F69E-82F6-4864-BA7D-3AC46F62E2A3}"/>
              </a:ext>
            </a:extLst>
          </p:cNvPr>
          <p:cNvSpPr/>
          <p:nvPr/>
        </p:nvSpPr>
        <p:spPr>
          <a:xfrm>
            <a:off x="0" y="4244454"/>
            <a:ext cx="10044752" cy="201986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B52E82-B551-41D0-A640-5544F962DC10}"/>
              </a:ext>
            </a:extLst>
          </p:cNvPr>
          <p:cNvSpPr txBox="1"/>
          <p:nvPr/>
        </p:nvSpPr>
        <p:spPr>
          <a:xfrm>
            <a:off x="1991096" y="4354830"/>
            <a:ext cx="7770124" cy="1815882"/>
          </a:xfrm>
          <a:prstGeom prst="rect">
            <a:avLst/>
          </a:prstGeom>
          <a:noFill/>
        </p:spPr>
        <p:txBody>
          <a:bodyPr wrap="square" rtlCol="0">
            <a:spAutoFit/>
          </a:bodyPr>
          <a:lstStyle/>
          <a:p>
            <a:r>
              <a:rPr lang="en-US" sz="4000">
                <a:solidFill>
                  <a:schemeClr val="bg1"/>
                </a:solidFill>
                <a:latin typeface="Amasis MT Pro Medium" panose="02040604050005020304" pitchFamily="18" charset="0"/>
                <a:cs typeface="Arial" panose="020B0604020202020204" pitchFamily="34" charset="0"/>
              </a:rPr>
              <a:t>THANK YOU</a:t>
            </a:r>
          </a:p>
          <a:p>
            <a:endParaRPr lang="en-US">
              <a:solidFill>
                <a:schemeClr val="bg1"/>
              </a:solidFill>
              <a:latin typeface="Arial" panose="020B0604020202020204" pitchFamily="34" charset="0"/>
              <a:cs typeface="Arial" panose="020B0604020202020204" pitchFamily="34" charset="0"/>
            </a:endParaRPr>
          </a:p>
          <a:p>
            <a:r>
              <a:rPr lang="en-US">
                <a:solidFill>
                  <a:schemeClr val="bg1"/>
                </a:solidFill>
                <a:latin typeface="Amasis MT Pro Light" panose="02040304050005020304" pitchFamily="18" charset="0"/>
                <a:cs typeface="Arial" panose="020B0604020202020204" pitchFamily="34" charset="0"/>
              </a:rPr>
              <a:t>JANE COPE</a:t>
            </a:r>
          </a:p>
          <a:p>
            <a:r>
              <a:rPr lang="en-US">
                <a:solidFill>
                  <a:schemeClr val="bg1"/>
                </a:solidFill>
                <a:latin typeface="Amasis MT Pro Light" panose="02040304050005020304" pitchFamily="18" charset="0"/>
                <a:cs typeface="Arial" panose="020B0604020202020204" pitchFamily="34" charset="0"/>
              </a:rPr>
              <a:t>Local Government Specialist</a:t>
            </a:r>
          </a:p>
          <a:p>
            <a:r>
              <a:rPr lang="en-US">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4" name="Picture 3" descr="A picture containing mammal, text&#10;&#10;Description automatically generated">
            <a:extLst>
              <a:ext uri="{FF2B5EF4-FFF2-40B4-BE49-F238E27FC236}">
                <a16:creationId xmlns:a16="http://schemas.microsoft.com/office/drawing/2014/main" id="{7C9ABA99-90AB-7DE1-5880-6CC2C85EB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41" y="4537376"/>
            <a:ext cx="1434023" cy="1434023"/>
          </a:xfrm>
          <a:prstGeom prst="rect">
            <a:avLst/>
          </a:prstGeom>
        </p:spPr>
      </p:pic>
    </p:spTree>
    <p:extLst>
      <p:ext uri="{BB962C8B-B14F-4D97-AF65-F5344CB8AC3E}">
        <p14:creationId xmlns:p14="http://schemas.microsoft.com/office/powerpoint/2010/main" val="197677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280B-DB6C-FF5A-16EB-30D78E9C7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F0D7C-1E38-D424-6265-EBF5D300EF24}"/>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cont. </a:t>
            </a:r>
          </a:p>
        </p:txBody>
      </p:sp>
      <p:sp>
        <p:nvSpPr>
          <p:cNvPr id="3" name="Content Placeholder 2">
            <a:extLst>
              <a:ext uri="{FF2B5EF4-FFF2-40B4-BE49-F238E27FC236}">
                <a16:creationId xmlns:a16="http://schemas.microsoft.com/office/drawing/2014/main" id="{FA4D4CF0-E373-794E-8F1F-6D3A1DDAF1B2}"/>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Based on data reported on the Form 22, Excise Taxes represent almost $1.7B of revenue for local governments over the last three years.</a:t>
            </a:r>
          </a:p>
        </p:txBody>
      </p:sp>
      <p:cxnSp>
        <p:nvCxnSpPr>
          <p:cNvPr id="5" name="Straight Connector 4">
            <a:extLst>
              <a:ext uri="{FF2B5EF4-FFF2-40B4-BE49-F238E27FC236}">
                <a16:creationId xmlns:a16="http://schemas.microsoft.com/office/drawing/2014/main" id="{04799318-B0E4-CA9F-904C-D582EB033519}"/>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55FEB05-A5B3-DE40-F67E-0473161A1887}"/>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A19B1DFD-623B-2580-15D8-51E2C471B231}"/>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5</a:t>
            </a:fld>
            <a:endParaRPr lang="en-US">
              <a:solidFill>
                <a:schemeClr val="bg1"/>
              </a:solidFill>
            </a:endParaRPr>
          </a:p>
        </p:txBody>
      </p:sp>
      <p:sp>
        <p:nvSpPr>
          <p:cNvPr id="9" name="TextBox 8">
            <a:extLst>
              <a:ext uri="{FF2B5EF4-FFF2-40B4-BE49-F238E27FC236}">
                <a16:creationId xmlns:a16="http://schemas.microsoft.com/office/drawing/2014/main" id="{CCDE38D3-E574-A70A-EDDB-8CA50DC1617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AA9A4DEB-BD4B-97C1-1C60-8B81B991A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a:extLst>
              <a:ext uri="{FF2B5EF4-FFF2-40B4-BE49-F238E27FC236}">
                <a16:creationId xmlns:a16="http://schemas.microsoft.com/office/drawing/2014/main" id="{70905635-0595-E0B5-276C-EC144AB19BD7}"/>
              </a:ext>
            </a:extLst>
          </p:cNvPr>
          <p:cNvPicPr>
            <a:picLocks noChangeAspect="1"/>
          </p:cNvPicPr>
          <p:nvPr/>
        </p:nvPicPr>
        <p:blipFill>
          <a:blip r:embed="rId3"/>
          <a:stretch>
            <a:fillRect/>
          </a:stretch>
        </p:blipFill>
        <p:spPr>
          <a:xfrm>
            <a:off x="426720" y="2810550"/>
            <a:ext cx="11060430" cy="2716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07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1507-EFCD-BA7A-4A1C-F6E8904F9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7F07B-8A63-7F1D-597A-D8779112167A}"/>
              </a:ext>
            </a:extLst>
          </p:cNvPr>
          <p:cNvSpPr>
            <a:spLocks noGrp="1"/>
          </p:cNvSpPr>
          <p:nvPr>
            <p:ph type="title"/>
          </p:nvPr>
        </p:nvSpPr>
        <p:spPr>
          <a:xfrm>
            <a:off x="396419" y="627824"/>
            <a:ext cx="4208236" cy="2852737"/>
          </a:xfrm>
        </p:spPr>
        <p:txBody>
          <a:bodyPr>
            <a:normAutofit/>
          </a:bodyPr>
          <a:lstStyle/>
          <a:p>
            <a:r>
              <a:rPr lang="en-US" sz="4800">
                <a:solidFill>
                  <a:schemeClr val="accent1">
                    <a:lumMod val="50000"/>
                  </a:schemeClr>
                </a:solidFill>
                <a:latin typeface="Amasis MT Pro Medium" panose="02040604050005020304" pitchFamily="18" charset="0"/>
                <a:cs typeface="Arial" panose="020B0604020202020204" pitchFamily="34" charset="0"/>
              </a:rPr>
              <a:t>EXCISE TAX </a:t>
            </a:r>
            <a:br>
              <a:rPr lang="en-US" sz="4800">
                <a:solidFill>
                  <a:schemeClr val="accent1">
                    <a:lumMod val="50000"/>
                  </a:schemeClr>
                </a:solidFill>
                <a:latin typeface="Amasis MT Pro Medium" panose="02040604050005020304" pitchFamily="18" charset="0"/>
                <a:cs typeface="Arial" panose="020B0604020202020204" pitchFamily="34" charset="0"/>
              </a:rPr>
            </a:br>
            <a:r>
              <a:rPr lang="en-US" sz="4800">
                <a:solidFill>
                  <a:schemeClr val="accent1">
                    <a:lumMod val="50000"/>
                  </a:schemeClr>
                </a:solidFill>
                <a:latin typeface="Amasis MT Pro Medium" panose="02040604050005020304" pitchFamily="18" charset="0"/>
                <a:cs typeface="Arial" panose="020B0604020202020204" pitchFamily="34" charset="0"/>
              </a:rPr>
              <a:t>ALLOCATION </a:t>
            </a:r>
          </a:p>
        </p:txBody>
      </p:sp>
      <p:sp>
        <p:nvSpPr>
          <p:cNvPr id="3" name="Content Placeholder 2">
            <a:extLst>
              <a:ext uri="{FF2B5EF4-FFF2-40B4-BE49-F238E27FC236}">
                <a16:creationId xmlns:a16="http://schemas.microsoft.com/office/drawing/2014/main" id="{B9372806-404E-F80D-EF37-2FD6235C1ECF}"/>
              </a:ext>
            </a:extLst>
          </p:cNvPr>
          <p:cNvSpPr>
            <a:spLocks noGrp="1"/>
          </p:cNvSpPr>
          <p:nvPr>
            <p:ph type="body" idx="1"/>
          </p:nvPr>
        </p:nvSpPr>
        <p:spPr/>
        <p:txBody>
          <a:bodyPr>
            <a:normAutofit/>
          </a:bodyPr>
          <a:lstStyle/>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8ED12577-CE68-2DCB-0F9F-D87CFE7D18FF}"/>
              </a:ext>
            </a:extLst>
          </p:cNvPr>
          <p:cNvSpPr>
            <a:spLocks noGrp="1"/>
          </p:cNvSpPr>
          <p:nvPr>
            <p:ph type="sldNum" sz="quarter" idx="12"/>
          </p:nvPr>
        </p:nvSpPr>
        <p:spPr/>
        <p:txBody>
          <a:bodyPr/>
          <a:lstStyle/>
          <a:p>
            <a:fld id="{CBE64238-3FBC-4CF0-8622-1AF97D16496A}" type="slidenum">
              <a:rPr lang="en-US" smtClean="0">
                <a:solidFill>
                  <a:schemeClr val="bg1"/>
                </a:solidFill>
              </a:rPr>
              <a:t>6</a:t>
            </a:fld>
            <a:endParaRPr lang="en-US">
              <a:solidFill>
                <a:schemeClr val="bg1"/>
              </a:solidFill>
            </a:endParaRPr>
          </a:p>
        </p:txBody>
      </p:sp>
      <p:sp>
        <p:nvSpPr>
          <p:cNvPr id="6" name="Rectangle 5">
            <a:extLst>
              <a:ext uri="{FF2B5EF4-FFF2-40B4-BE49-F238E27FC236}">
                <a16:creationId xmlns:a16="http://schemas.microsoft.com/office/drawing/2014/main" id="{DFD465FA-5B17-C547-5AC2-AD2D5927C892}"/>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7719B9-9BDC-2E3E-577C-D0659188B58D}"/>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91166EDC-BE6A-9759-783E-7C4401C7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026" name="Picture 2" descr="Here's How the New Pass-Through Deduction Could Cut Your Freelance Tax Bill  by 20 Percent - CPA for Freelancers">
            <a:extLst>
              <a:ext uri="{FF2B5EF4-FFF2-40B4-BE49-F238E27FC236}">
                <a16:creationId xmlns:a16="http://schemas.microsoft.com/office/drawing/2014/main" id="{C7F7FD74-4FD5-34FA-5966-239E6EF4AD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5" r="3045"/>
          <a:stretch/>
        </p:blipFill>
        <p:spPr bwMode="auto">
          <a:xfrm>
            <a:off x="4757059" y="303088"/>
            <a:ext cx="7169150" cy="568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0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Worksheet </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a:lnSpc>
                <a:spcPct val="150000"/>
              </a:lnSpc>
            </a:pPr>
            <a:r>
              <a:rPr lang="en-US">
                <a:latin typeface="Amasis MT Pro Light" panose="02040304050005020304" pitchFamily="18" charset="0"/>
                <a:cs typeface="Arial" panose="020B0604020202020204" pitchFamily="34" charset="0"/>
              </a:rPr>
              <a:t>The Excise Tax Allocation Worksheet is a required part of every County’s Settlement submission.</a:t>
            </a:r>
          </a:p>
          <a:p>
            <a:pPr>
              <a:lnSpc>
                <a:spcPct val="150000"/>
              </a:lnSpc>
            </a:pPr>
            <a:r>
              <a:rPr lang="en-US">
                <a:latin typeface="Amasis MT Pro Light" panose="02040304050005020304" pitchFamily="18" charset="0"/>
                <a:cs typeface="Arial" panose="020B0604020202020204" pitchFamily="34" charset="0"/>
              </a:rPr>
              <a:t>The worksheet calculates &amp; presents both:</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The amount of Excise Tax to be distributed to each taxing district.</a:t>
            </a:r>
          </a:p>
          <a:p>
            <a:pPr marL="914400" lvl="1" indent="-457200">
              <a:lnSpc>
                <a:spcPct val="150000"/>
              </a:lnSpc>
              <a:buFont typeface="+mj-lt"/>
              <a:buAutoNum type="arabicPeriod"/>
            </a:pPr>
            <a:r>
              <a:rPr lang="en-US">
                <a:latin typeface="Amasis MT Pro Light" panose="02040304050005020304" pitchFamily="18" charset="0"/>
                <a:cs typeface="Arial" panose="020B0604020202020204" pitchFamily="34" charset="0"/>
              </a:rPr>
              <a:t>The amount of Excise Tax that will be remitted to the State.</a:t>
            </a:r>
          </a:p>
          <a:p>
            <a:pPr>
              <a:lnSpc>
                <a:spcPct val="150000"/>
              </a:lnSpc>
            </a:pPr>
            <a:endParaRPr lang="en-US">
              <a:latin typeface="Amasis MT Pro Light" panose="02040304050005020304" pitchFamily="18" charset="0"/>
              <a:cs typeface="Arial" panose="020B0604020202020204" pitchFamily="34" charset="0"/>
            </a:endParaRPr>
          </a:p>
          <a:p>
            <a:pPr marL="0" indent="0">
              <a:lnSpc>
                <a:spcPct val="150000"/>
              </a:lnSpc>
              <a:buNone/>
            </a:pPr>
            <a:endParaRPr lang="en-US">
              <a:latin typeface="Amasis MT Pro Light" panose="02040304050005020304" pitchFamily="18"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a:p>
            <a:pPr marL="1371600" lvl="3"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92959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C63F4-E655-913A-D63A-145B4AE6B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AB0CC-6EA1-CBC1-A094-FA8B7570FE47}"/>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Worksheet Sections </a:t>
            </a:r>
          </a:p>
        </p:txBody>
      </p:sp>
      <p:cxnSp>
        <p:nvCxnSpPr>
          <p:cNvPr id="5" name="Straight Connector 4">
            <a:extLst>
              <a:ext uri="{FF2B5EF4-FFF2-40B4-BE49-F238E27FC236}">
                <a16:creationId xmlns:a16="http://schemas.microsoft.com/office/drawing/2014/main" id="{701DC275-E4E2-9BAC-6FB5-4E92714EAD06}"/>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8875480-9F7A-306A-6392-F10A816FE40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4F401F4-56C6-7B69-BA9E-7B39EE752785}"/>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8</a:t>
            </a:fld>
            <a:endParaRPr lang="en-US">
              <a:solidFill>
                <a:schemeClr val="bg1"/>
              </a:solidFill>
            </a:endParaRPr>
          </a:p>
        </p:txBody>
      </p:sp>
      <p:sp>
        <p:nvSpPr>
          <p:cNvPr id="9" name="TextBox 8">
            <a:extLst>
              <a:ext uri="{FF2B5EF4-FFF2-40B4-BE49-F238E27FC236}">
                <a16:creationId xmlns:a16="http://schemas.microsoft.com/office/drawing/2014/main" id="{C2157ACE-D161-ECCD-3A93-643FB4F9C61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2D1B5B04-EBCA-E51D-92F3-593F26E1C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11" name="Flowchart: Process 10">
            <a:extLst>
              <a:ext uri="{FF2B5EF4-FFF2-40B4-BE49-F238E27FC236}">
                <a16:creationId xmlns:a16="http://schemas.microsoft.com/office/drawing/2014/main" id="{F8EE7398-26C8-F876-0BD8-FC00AE8678AB}"/>
              </a:ext>
            </a:extLst>
          </p:cNvPr>
          <p:cNvSpPr/>
          <p:nvPr/>
        </p:nvSpPr>
        <p:spPr>
          <a:xfrm>
            <a:off x="560070" y="1376896"/>
            <a:ext cx="2351314" cy="3928187"/>
          </a:xfrm>
          <a:prstGeom prst="flowChartProcess">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masis MT Pro Light" panose="02040304050005020304" pitchFamily="18" charset="0"/>
                <a:cs typeface="Arial" panose="020B0604020202020204" pitchFamily="34" charset="0"/>
              </a:rPr>
              <a:t>Section A:</a:t>
            </a:r>
          </a:p>
          <a:p>
            <a:pPr algn="ctr"/>
            <a:r>
              <a:rPr lang="en-US" b="1">
                <a:solidFill>
                  <a:schemeClr val="tx1"/>
                </a:solidFill>
                <a:latin typeface="Amasis MT Pro Light" panose="02040304050005020304" pitchFamily="18" charset="0"/>
                <a:cs typeface="Arial" panose="020B0604020202020204" pitchFamily="34" charset="0"/>
              </a:rPr>
              <a:t>County Specific</a:t>
            </a:r>
          </a:p>
          <a:p>
            <a:pPr algn="ctr"/>
            <a:r>
              <a:rPr lang="en-US" b="1">
                <a:solidFill>
                  <a:schemeClr val="tx1"/>
                </a:solidFill>
                <a:latin typeface="Amasis MT Pro Light" panose="02040304050005020304" pitchFamily="18" charset="0"/>
                <a:cs typeface="Arial" panose="020B0604020202020204" pitchFamily="34" charset="0"/>
              </a:rPr>
              <a:t>taxing district</a:t>
            </a:r>
          </a:p>
        </p:txBody>
      </p:sp>
      <p:sp>
        <p:nvSpPr>
          <p:cNvPr id="12" name="Flowchart: Process 11">
            <a:extLst>
              <a:ext uri="{FF2B5EF4-FFF2-40B4-BE49-F238E27FC236}">
                <a16:creationId xmlns:a16="http://schemas.microsoft.com/office/drawing/2014/main" id="{129A9992-03EE-3498-B0EF-028122A7E2EC}"/>
              </a:ext>
            </a:extLst>
          </p:cNvPr>
          <p:cNvSpPr/>
          <p:nvPr/>
        </p:nvSpPr>
        <p:spPr>
          <a:xfrm>
            <a:off x="3242193" y="1376896"/>
            <a:ext cx="2351314" cy="3928187"/>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a:p>
            <a:pPr algn="ctr"/>
            <a:endParaRPr lang="en-US">
              <a:solidFill>
                <a:schemeClr val="tx1"/>
              </a:solidFill>
            </a:endParaRPr>
          </a:p>
          <a:p>
            <a:pPr algn="ctr"/>
            <a:endParaRPr lang="en-US" b="1">
              <a:solidFill>
                <a:schemeClr val="tx1"/>
              </a:solidFill>
              <a:latin typeface="Amasis MT Pro Light" panose="02040304050005020304" pitchFamily="18" charset="0"/>
              <a:cs typeface="Arial" panose="020B0604020202020204" pitchFamily="34" charset="0"/>
            </a:endParaRPr>
          </a:p>
          <a:p>
            <a:pPr algn="ctr"/>
            <a:r>
              <a:rPr lang="en-US" b="1">
                <a:solidFill>
                  <a:schemeClr val="tx1"/>
                </a:solidFill>
                <a:latin typeface="Amasis MT Pro Light" panose="02040304050005020304" pitchFamily="18" charset="0"/>
                <a:cs typeface="Arial" panose="020B0604020202020204" pitchFamily="34" charset="0"/>
              </a:rPr>
              <a:t>Section B:</a:t>
            </a:r>
          </a:p>
          <a:p>
            <a:pPr algn="ctr"/>
            <a:r>
              <a:rPr lang="en-US" b="1">
                <a:solidFill>
                  <a:schemeClr val="tx1"/>
                </a:solidFill>
                <a:latin typeface="Amasis MT Pro Light" panose="02040304050005020304" pitchFamily="18" charset="0"/>
                <a:cs typeface="Arial" panose="020B0604020202020204" pitchFamily="34" charset="0"/>
              </a:rPr>
              <a:t>Excise Tax </a:t>
            </a:r>
            <a:r>
              <a:rPr lang="en-US" b="1" u="sng">
                <a:solidFill>
                  <a:schemeClr val="tx1"/>
                </a:solidFill>
                <a:latin typeface="Amasis MT Pro Light" panose="02040304050005020304" pitchFamily="18" charset="0"/>
                <a:cs typeface="Arial" panose="020B0604020202020204" pitchFamily="34" charset="0"/>
              </a:rPr>
              <a:t>included</a:t>
            </a:r>
            <a:r>
              <a:rPr lang="en-US" b="1">
                <a:solidFill>
                  <a:schemeClr val="tx1"/>
                </a:solidFill>
                <a:latin typeface="Amasis MT Pro Light" panose="02040304050005020304" pitchFamily="18" charset="0"/>
                <a:cs typeface="Arial" panose="020B0604020202020204" pitchFamily="34" charset="0"/>
              </a:rPr>
              <a:t> in the calculation of portion subject to state remittance</a:t>
            </a:r>
          </a:p>
          <a:p>
            <a:pPr algn="ctr"/>
            <a:endParaRPr lang="en-US">
              <a:solidFill>
                <a:schemeClr val="tx1"/>
              </a:solidFill>
            </a:endParaRPr>
          </a:p>
        </p:txBody>
      </p:sp>
      <p:sp>
        <p:nvSpPr>
          <p:cNvPr id="13" name="Flowchart: Process 12">
            <a:extLst>
              <a:ext uri="{FF2B5EF4-FFF2-40B4-BE49-F238E27FC236}">
                <a16:creationId xmlns:a16="http://schemas.microsoft.com/office/drawing/2014/main" id="{06D98E1E-8C82-39F2-D9D5-C2AB9854899D}"/>
              </a:ext>
            </a:extLst>
          </p:cNvPr>
          <p:cNvSpPr/>
          <p:nvPr/>
        </p:nvSpPr>
        <p:spPr>
          <a:xfrm>
            <a:off x="5924316" y="1376897"/>
            <a:ext cx="2351314" cy="3928187"/>
          </a:xfrm>
          <a:prstGeom prst="flowChartProcess">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algn="ctr">
              <a:buNone/>
            </a:pPr>
            <a:r>
              <a:rPr lang="en-US" b="1">
                <a:solidFill>
                  <a:schemeClr val="tx1"/>
                </a:solidFill>
                <a:latin typeface="Amasis MT Pro Light" panose="02040304050005020304" pitchFamily="18" charset="0"/>
                <a:cs typeface="Arial" panose="020B0604020202020204" pitchFamily="34" charset="0"/>
              </a:rPr>
              <a:t>Section C:</a:t>
            </a:r>
          </a:p>
          <a:p>
            <a:pPr marL="0" lvl="1" indent="0" algn="ctr">
              <a:buNone/>
            </a:pPr>
            <a:r>
              <a:rPr lang="en-US" b="1">
                <a:solidFill>
                  <a:schemeClr val="tx1"/>
                </a:solidFill>
                <a:latin typeface="Amasis MT Pro Light" panose="02040304050005020304" pitchFamily="18" charset="0"/>
                <a:cs typeface="Arial" panose="020B0604020202020204" pitchFamily="34" charset="0"/>
              </a:rPr>
              <a:t> State Fund Deduction Allocation Factors.</a:t>
            </a:r>
          </a:p>
        </p:txBody>
      </p:sp>
      <p:sp>
        <p:nvSpPr>
          <p:cNvPr id="14" name="Flowchart: Process 13">
            <a:extLst>
              <a:ext uri="{FF2B5EF4-FFF2-40B4-BE49-F238E27FC236}">
                <a16:creationId xmlns:a16="http://schemas.microsoft.com/office/drawing/2014/main" id="{E9AF533D-772B-B03B-EA8D-AF78E1CD7877}"/>
              </a:ext>
            </a:extLst>
          </p:cNvPr>
          <p:cNvSpPr/>
          <p:nvPr/>
        </p:nvSpPr>
        <p:spPr>
          <a:xfrm>
            <a:off x="8606439" y="1376896"/>
            <a:ext cx="2351314" cy="3928187"/>
          </a:xfrm>
          <a:prstGeom prst="flowChartProcess">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endParaRPr lang="en-US" b="1">
              <a:solidFill>
                <a:schemeClr val="tx1"/>
              </a:solidFill>
              <a:latin typeface="Amasis MT Pro Light" panose="02040304050005020304" pitchFamily="18" charset="0"/>
              <a:cs typeface="Arial" panose="020B0604020202020204" pitchFamily="34" charset="0"/>
            </a:endParaRPr>
          </a:p>
          <a:p>
            <a:pPr marL="0" lvl="1" algn="ctr"/>
            <a:endParaRPr lang="en-US" b="1">
              <a:solidFill>
                <a:schemeClr val="tx1"/>
              </a:solidFill>
              <a:latin typeface="Amasis MT Pro Light" panose="02040304050005020304" pitchFamily="18" charset="0"/>
              <a:cs typeface="Arial" panose="020B0604020202020204" pitchFamily="34" charset="0"/>
            </a:endParaRPr>
          </a:p>
          <a:p>
            <a:pPr marL="0" lvl="1" algn="ctr"/>
            <a:endParaRPr lang="en-US" b="1">
              <a:solidFill>
                <a:schemeClr val="tx1"/>
              </a:solidFill>
              <a:latin typeface="Amasis MT Pro Light" panose="02040304050005020304" pitchFamily="18" charset="0"/>
              <a:cs typeface="Arial" panose="020B0604020202020204" pitchFamily="34" charset="0"/>
            </a:endParaRPr>
          </a:p>
          <a:p>
            <a:pPr marL="0" lvl="1" algn="ctr"/>
            <a:r>
              <a:rPr lang="en-US" b="1">
                <a:solidFill>
                  <a:schemeClr val="tx1"/>
                </a:solidFill>
                <a:latin typeface="Amasis MT Pro Light" panose="02040304050005020304" pitchFamily="18" charset="0"/>
                <a:cs typeface="Arial" panose="020B0604020202020204" pitchFamily="34" charset="0"/>
              </a:rPr>
              <a:t>Section D:</a:t>
            </a:r>
          </a:p>
          <a:p>
            <a:pPr marL="0" lvl="1" algn="ctr"/>
            <a:r>
              <a:rPr lang="en-US" b="1">
                <a:solidFill>
                  <a:schemeClr val="tx1"/>
                </a:solidFill>
                <a:latin typeface="Amasis MT Pro Light" panose="02040304050005020304" pitchFamily="18" charset="0"/>
                <a:cs typeface="Arial" panose="020B0604020202020204" pitchFamily="34" charset="0"/>
              </a:rPr>
              <a:t>Excise Tax </a:t>
            </a:r>
            <a:r>
              <a:rPr lang="en-US" b="1" u="sng">
                <a:solidFill>
                  <a:schemeClr val="tx1"/>
                </a:solidFill>
                <a:latin typeface="Amasis MT Pro Light" panose="02040304050005020304" pitchFamily="18" charset="0"/>
                <a:cs typeface="Arial" panose="020B0604020202020204" pitchFamily="34" charset="0"/>
              </a:rPr>
              <a:t>excluded</a:t>
            </a:r>
            <a:r>
              <a:rPr lang="en-US" b="1">
                <a:solidFill>
                  <a:schemeClr val="tx1"/>
                </a:solidFill>
                <a:latin typeface="Amasis MT Pro Light" panose="02040304050005020304" pitchFamily="18" charset="0"/>
                <a:cs typeface="Arial" panose="020B0604020202020204" pitchFamily="34" charset="0"/>
              </a:rPr>
              <a:t> from the calculation of portion subject to state remittance.</a:t>
            </a:r>
          </a:p>
          <a:p>
            <a:pPr algn="ctr"/>
            <a:endParaRPr lang="en-US"/>
          </a:p>
        </p:txBody>
      </p:sp>
    </p:spTree>
    <p:extLst>
      <p:ext uri="{BB962C8B-B14F-4D97-AF65-F5344CB8AC3E}">
        <p14:creationId xmlns:p14="http://schemas.microsoft.com/office/powerpoint/2010/main" val="113663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4F31-66C0-B793-532F-4D5BF84FC64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938EBB-0F06-F672-79B3-66E03C846AE4}"/>
              </a:ext>
            </a:extLst>
          </p:cNvPr>
          <p:cNvSpPr txBox="1"/>
          <p:nvPr/>
        </p:nvSpPr>
        <p:spPr>
          <a:xfrm>
            <a:off x="502921" y="1342200"/>
            <a:ext cx="5181599" cy="523220"/>
          </a:xfrm>
          <a:prstGeom prst="rect">
            <a:avLst/>
          </a:prstGeom>
          <a:noFill/>
          <a:ln>
            <a:noFill/>
          </a:ln>
        </p:spPr>
        <p:txBody>
          <a:bodyPr wrap="square" rtlCol="0">
            <a:spAutoFit/>
          </a:bodyPr>
          <a:lstStyle/>
          <a:p>
            <a:r>
              <a:rPr lang="en-US" sz="2800">
                <a:latin typeface="Amasis MT Pro Light" panose="02040304050005020304" pitchFamily="18" charset="0"/>
                <a:cs typeface="Arial" panose="020B0604020202020204" pitchFamily="34" charset="0"/>
              </a:rPr>
              <a:t>Section A - Taxing Districts</a:t>
            </a:r>
          </a:p>
        </p:txBody>
      </p:sp>
      <p:pic>
        <p:nvPicPr>
          <p:cNvPr id="15" name="Content Placeholder 14">
            <a:extLst>
              <a:ext uri="{FF2B5EF4-FFF2-40B4-BE49-F238E27FC236}">
                <a16:creationId xmlns:a16="http://schemas.microsoft.com/office/drawing/2014/main" id="{C3147A17-8679-8C32-479D-230F62FD8EF6}"/>
              </a:ext>
            </a:extLst>
          </p:cNvPr>
          <p:cNvPicPr>
            <a:picLocks noGrp="1" noChangeAspect="1"/>
          </p:cNvPicPr>
          <p:nvPr>
            <p:ph sz="half" idx="2"/>
          </p:nvPr>
        </p:nvPicPr>
        <p:blipFill>
          <a:blip r:embed="rId2"/>
          <a:stretch>
            <a:fillRect/>
          </a:stretch>
        </p:blipFill>
        <p:spPr>
          <a:xfrm>
            <a:off x="7068357" y="1493893"/>
            <a:ext cx="3172268" cy="743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a:extLst>
              <a:ext uri="{FF2B5EF4-FFF2-40B4-BE49-F238E27FC236}">
                <a16:creationId xmlns:a16="http://schemas.microsoft.com/office/drawing/2014/main" id="{2DF7A1F8-A6C8-B8D0-4000-4FB1E0A10AB9}"/>
              </a:ext>
            </a:extLst>
          </p:cNvPr>
          <p:cNvSpPr>
            <a:spLocks noGrp="1"/>
          </p:cNvSpPr>
          <p:nvPr>
            <p:ph type="sldNum" sz="quarter" idx="12"/>
          </p:nvPr>
        </p:nvSpPr>
        <p:spPr/>
        <p:txBody>
          <a:bodyPr/>
          <a:lstStyle/>
          <a:p>
            <a:fld id="{CBE64238-3FBC-4CF0-8622-1AF97D16496A}" type="slidenum">
              <a:rPr lang="en-US" smtClean="0">
                <a:solidFill>
                  <a:schemeClr val="bg1"/>
                </a:solidFill>
              </a:rPr>
              <a:t>9</a:t>
            </a:fld>
            <a:endParaRPr lang="en-US">
              <a:solidFill>
                <a:schemeClr val="bg1"/>
              </a:solidFill>
            </a:endParaRPr>
          </a:p>
        </p:txBody>
      </p:sp>
      <p:cxnSp>
        <p:nvCxnSpPr>
          <p:cNvPr id="5" name="Straight Connector 4">
            <a:extLst>
              <a:ext uri="{FF2B5EF4-FFF2-40B4-BE49-F238E27FC236}">
                <a16:creationId xmlns:a16="http://schemas.microsoft.com/office/drawing/2014/main" id="{0563298D-E31D-F7C1-F440-BDEBC618001F}"/>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D8D0EDB-C5CD-1A8C-5B61-4CDBB7F05723}"/>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8E9FE-AB7B-B334-3AF3-8EA187762308}"/>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A34B9A38-78E4-A160-6281-DC967C504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3" name="Content Placeholder 2">
            <a:extLst>
              <a:ext uri="{FF2B5EF4-FFF2-40B4-BE49-F238E27FC236}">
                <a16:creationId xmlns:a16="http://schemas.microsoft.com/office/drawing/2014/main" id="{E9E4489E-97C8-AEB3-182C-7BFE3B969A74}"/>
              </a:ext>
            </a:extLst>
          </p:cNvPr>
          <p:cNvSpPr>
            <a:spLocks noGrp="1"/>
          </p:cNvSpPr>
          <p:nvPr>
            <p:ph sz="half" idx="1"/>
          </p:nvPr>
        </p:nvSpPr>
        <p:spPr>
          <a:xfrm>
            <a:off x="838200" y="1780025"/>
            <a:ext cx="5802086" cy="4168335"/>
          </a:xfrm>
          <a:ln>
            <a:noFill/>
          </a:ln>
        </p:spPr>
        <p:txBody>
          <a:bodyPr>
            <a:normAutofit/>
          </a:bodyPr>
          <a:lstStyle/>
          <a:p>
            <a:pPr>
              <a:lnSpc>
                <a:spcPct val="150000"/>
              </a:lnSpc>
            </a:pPr>
            <a:r>
              <a:rPr lang="en-US">
                <a:latin typeface="Amasis MT Pro Light" panose="02040304050005020304" pitchFamily="18" charset="0"/>
                <a:cs typeface="Arial" panose="020B0604020202020204" pitchFamily="34" charset="0"/>
              </a:rPr>
              <a:t>Select your county name</a:t>
            </a:r>
          </a:p>
          <a:p>
            <a:pPr>
              <a:lnSpc>
                <a:spcPct val="150000"/>
              </a:lnSpc>
            </a:pPr>
            <a:r>
              <a:rPr lang="en-US">
                <a:latin typeface="Amasis MT Pro Light" panose="02040304050005020304" pitchFamily="18" charset="0"/>
                <a:cs typeface="Arial" panose="020B0604020202020204" pitchFamily="34" charset="0"/>
              </a:rPr>
              <a:t>Taxing districts will prepopulate</a:t>
            </a:r>
          </a:p>
          <a:p>
            <a:pPr>
              <a:lnSpc>
                <a:spcPct val="150000"/>
              </a:lnSpc>
            </a:pPr>
            <a:r>
              <a:rPr lang="en-US">
                <a:latin typeface="Amasis MT Pro Light" panose="02040304050005020304" pitchFamily="18" charset="0"/>
                <a:cs typeface="Arial" panose="020B0604020202020204" pitchFamily="34" charset="0"/>
              </a:rPr>
              <a:t>Taxing districts are largely based on taxing district names &amp; numbers from 2014 budget data</a:t>
            </a:r>
          </a:p>
          <a:p>
            <a:pPr marL="1371600" lvl="3" indent="0">
              <a:lnSpc>
                <a:spcPct val="150000"/>
              </a:lnSpc>
              <a:buNone/>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lvl="3">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E9421E9-F9D7-B5E5-E0F7-883604D875A3}"/>
              </a:ext>
            </a:extLst>
          </p:cNvPr>
          <p:cNvSpPr txBox="1">
            <a:spLocks/>
          </p:cNvSpPr>
          <p:nvPr/>
        </p:nvSpPr>
        <p:spPr>
          <a:xfrm>
            <a:off x="426720" y="193675"/>
            <a:ext cx="10515600" cy="812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accent1">
                    <a:lumMod val="50000"/>
                  </a:schemeClr>
                </a:solidFill>
                <a:latin typeface="Amasis MT Pro Medium" panose="02040604050005020304" pitchFamily="18" charset="0"/>
                <a:cs typeface="Arial" panose="020B0604020202020204" pitchFamily="34" charset="0"/>
              </a:rPr>
              <a:t>EXCISE TAX ALLOCATION – Section A </a:t>
            </a:r>
          </a:p>
        </p:txBody>
      </p:sp>
      <p:pic>
        <p:nvPicPr>
          <p:cNvPr id="17" name="Picture 16">
            <a:extLst>
              <a:ext uri="{FF2B5EF4-FFF2-40B4-BE49-F238E27FC236}">
                <a16:creationId xmlns:a16="http://schemas.microsoft.com/office/drawing/2014/main" id="{03F1EE27-D74A-C784-1F54-55FC4672E2E2}"/>
              </a:ext>
            </a:extLst>
          </p:cNvPr>
          <p:cNvPicPr>
            <a:picLocks noChangeAspect="1"/>
          </p:cNvPicPr>
          <p:nvPr/>
        </p:nvPicPr>
        <p:blipFill>
          <a:blip r:embed="rId4"/>
          <a:stretch>
            <a:fillRect/>
          </a:stretch>
        </p:blipFill>
        <p:spPr>
          <a:xfrm>
            <a:off x="7068357" y="2814169"/>
            <a:ext cx="3172268" cy="3362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Arrow: Down 17">
            <a:extLst>
              <a:ext uri="{FF2B5EF4-FFF2-40B4-BE49-F238E27FC236}">
                <a16:creationId xmlns:a16="http://schemas.microsoft.com/office/drawing/2014/main" id="{2941FD32-87B8-5721-AEE3-666E90198561}"/>
              </a:ext>
            </a:extLst>
          </p:cNvPr>
          <p:cNvSpPr/>
          <p:nvPr/>
        </p:nvSpPr>
        <p:spPr>
          <a:xfrm>
            <a:off x="8368284" y="2351233"/>
            <a:ext cx="484632" cy="3532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52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57C5AB36290E48B8C9CFC3EF9ED4F4" ma:contentTypeVersion="14" ma:contentTypeDescription="Create a new document." ma:contentTypeScope="" ma:versionID="e5fd86919088a8822c1cb2af3a1ddd60">
  <xsd:schema xmlns:xsd="http://www.w3.org/2001/XMLSchema" xmlns:xs="http://www.w3.org/2001/XMLSchema" xmlns:p="http://schemas.microsoft.com/office/2006/metadata/properties" xmlns:ns2="67bfe5d7-d645-4a06-9937-3c699bb711e2" xmlns:ns3="c7b70c55-949b-4645-9342-998dc5592637" targetNamespace="http://schemas.microsoft.com/office/2006/metadata/properties" ma:root="true" ma:fieldsID="9d5881f131592972697977fd25553596" ns2:_="" ns3:_="">
    <xsd:import namespace="67bfe5d7-d645-4a06-9937-3c699bb711e2"/>
    <xsd:import namespace="c7b70c55-949b-4645-9342-998dc55926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e5d7-d645-4a06-9937-3c699bb71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b70c55-949b-4645-9342-998dc55926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a11d246-7fb0-43d7-a23c-44ff8c0b1aa4}" ma:internalName="TaxCatchAll" ma:showField="CatchAllData" ma:web="c7b70c55-949b-4645-9342-998dc5592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bfe5d7-d645-4a06-9937-3c699bb711e2">
      <Terms xmlns="http://schemas.microsoft.com/office/infopath/2007/PartnerControls"/>
    </lcf76f155ced4ddcb4097134ff3c332f>
    <TaxCatchAll xmlns="c7b70c55-949b-4645-9342-998dc5592637" xsi:nil="true"/>
  </documentManagement>
</p:properties>
</file>

<file path=customXml/itemProps1.xml><?xml version="1.0" encoding="utf-8"?>
<ds:datastoreItem xmlns:ds="http://schemas.openxmlformats.org/officeDocument/2006/customXml" ds:itemID="{CE4B33E7-62A8-4A12-8423-4C615E15CADD}">
  <ds:schemaRefs>
    <ds:schemaRef ds:uri="http://schemas.microsoft.com/sharepoint/v3/contenttype/forms"/>
  </ds:schemaRefs>
</ds:datastoreItem>
</file>

<file path=customXml/itemProps2.xml><?xml version="1.0" encoding="utf-8"?>
<ds:datastoreItem xmlns:ds="http://schemas.openxmlformats.org/officeDocument/2006/customXml" ds:itemID="{3D2C22E0-1DFE-4300-B47B-4B71691F6597}">
  <ds:schemaRefs>
    <ds:schemaRef ds:uri="67bfe5d7-d645-4a06-9937-3c699bb711e2"/>
    <ds:schemaRef ds:uri="c7b70c55-949b-4645-9342-998dc5592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CB4B9E-DE35-4535-9734-FC4AF7C2EE2C}">
  <ds:schemaRefs>
    <ds:schemaRef ds:uri="67bfe5d7-d645-4a06-9937-3c699bb711e2"/>
    <ds:schemaRef ds:uri="c7b70c55-949b-4645-9342-998dc5592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0</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AGENDA</vt:lpstr>
      <vt:lpstr>EXCISE TAX </vt:lpstr>
      <vt:lpstr>EXCISE TAX, cont.</vt:lpstr>
      <vt:lpstr>EXCISE TAX, cont. </vt:lpstr>
      <vt:lpstr>EXCISE TAX  ALLOCATION </vt:lpstr>
      <vt:lpstr>EXCISE TAX ALLOCATION Worksheet </vt:lpstr>
      <vt:lpstr>EXCISE TAX ALLOCATION Worksheet Sections </vt:lpstr>
      <vt:lpstr>PowerPoint Presentation</vt:lpstr>
      <vt:lpstr>PowerPoint Presentation</vt:lpstr>
      <vt:lpstr>EXCISE TAX ALLOCATION – Section B, cont. </vt:lpstr>
      <vt:lpstr>PowerPoint Presentation</vt:lpstr>
      <vt:lpstr>PowerPoint Presentation</vt:lpstr>
      <vt:lpstr>EXCISE TAX ALLOCATION – Section D, cont. </vt:lpstr>
      <vt:lpstr>EXCISE TAX ALLOCATION Phases </vt:lpstr>
      <vt:lpstr>EXCISE TAX ALLOCATION Phase 1 </vt:lpstr>
      <vt:lpstr>EXCISE TAX ALLOCATION Phase 2 </vt:lpstr>
      <vt:lpstr>EXCISE TAX ALLOCATION Phase 2, cont. </vt:lpstr>
      <vt:lpstr>Excise Tax  Reconciliation</vt:lpstr>
      <vt:lpstr>EXCISE TAX RECONCILIATION Worksheet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TAX RECONCILIATION Worksheet, cont.</vt:lpstr>
      <vt:lpstr>Excise Frequently  Asked Questions</vt:lpstr>
      <vt:lpstr>EXCISE TAX FAQ’S</vt:lpstr>
      <vt:lpstr>EXCISE TAX FAQ’S</vt:lpstr>
      <vt:lpstr>EXCISE TAX FAQ’S</vt:lpstr>
      <vt:lpstr>EXCISE TAX FAQ’S</vt:lpstr>
      <vt:lpstr>EXCISE TAX FAQ’S</vt:lpstr>
      <vt:lpstr>At Your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Boesen</dc:creator>
  <cp:revision>2</cp:revision>
  <cp:lastPrinted>2024-10-09T15:35:49Z</cp:lastPrinted>
  <dcterms:created xsi:type="dcterms:W3CDTF">2021-04-21T14:31:36Z</dcterms:created>
  <dcterms:modified xsi:type="dcterms:W3CDTF">2025-01-29T14:29:36Z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0x0101009157C5AB36290E48B8C9CFC3EF9ED4F4</vt:lpwstr>
  </property>
  <property fmtid="{D5CDD505-2E9C-101B-9397-08002B2CF9AE}" pid="3" name="_dlc_DocIdItemGuid">
    <vt:lpwstr>9e779e4f-9a8b-499b-84c0-db8dad10d4a7</vt:lpwstr>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