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43_F9DCCCFE.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3"/>
  </p:notesMasterIdLst>
  <p:sldIdLst>
    <p:sldId id="256" r:id="rId5"/>
    <p:sldId id="261" r:id="rId6"/>
    <p:sldId id="262" r:id="rId7"/>
    <p:sldId id="269" r:id="rId8"/>
    <p:sldId id="283" r:id="rId9"/>
    <p:sldId id="286" r:id="rId10"/>
    <p:sldId id="319" r:id="rId11"/>
    <p:sldId id="309" r:id="rId12"/>
    <p:sldId id="284" r:id="rId13"/>
    <p:sldId id="320" r:id="rId14"/>
    <p:sldId id="287" r:id="rId15"/>
    <p:sldId id="271" r:id="rId16"/>
    <p:sldId id="321" r:id="rId17"/>
    <p:sldId id="330" r:id="rId18"/>
    <p:sldId id="322" r:id="rId19"/>
    <p:sldId id="323" r:id="rId20"/>
    <p:sldId id="329" r:id="rId21"/>
    <p:sldId id="324" r:id="rId22"/>
    <p:sldId id="325" r:id="rId23"/>
    <p:sldId id="326" r:id="rId24"/>
    <p:sldId id="331" r:id="rId25"/>
    <p:sldId id="327" r:id="rId26"/>
    <p:sldId id="278" r:id="rId27"/>
    <p:sldId id="333" r:id="rId28"/>
    <p:sldId id="315" r:id="rId29"/>
    <p:sldId id="334" r:id="rId30"/>
    <p:sldId id="281" r:id="rId31"/>
    <p:sldId id="282" r:id="rId32"/>
    <p:sldId id="303" r:id="rId33"/>
    <p:sldId id="305" r:id="rId34"/>
    <p:sldId id="304" r:id="rId35"/>
    <p:sldId id="336" r:id="rId36"/>
    <p:sldId id="266" r:id="rId37"/>
    <p:sldId id="265" r:id="rId38"/>
    <p:sldId id="288" r:id="rId39"/>
    <p:sldId id="289" r:id="rId40"/>
    <p:sldId id="310" r:id="rId41"/>
    <p:sldId id="298" r:id="rId42"/>
    <p:sldId id="313" r:id="rId43"/>
    <p:sldId id="317" r:id="rId44"/>
    <p:sldId id="311" r:id="rId45"/>
    <p:sldId id="299" r:id="rId46"/>
    <p:sldId id="312" r:id="rId47"/>
    <p:sldId id="337" r:id="rId48"/>
    <p:sldId id="338" r:id="rId49"/>
    <p:sldId id="339" r:id="rId50"/>
    <p:sldId id="260" r:id="rId51"/>
    <p:sldId id="257"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68019-9749-AE4B-8AFC-8ED515CFADE6}" name="Everett, Courtney J" initials="ECJ" userId="S::ceverett@comptroller.in.gov::3b1e6495-425a-43aa-828e-c9426345c379" providerId="AD"/>
  <p188:author id="{75EF1869-D06D-B749-7D97-4A6496EA399A}" name="Boesen, Emily" initials="EB" userId="S::EBoesen@comptroller.in.gov::b49cd3e2-aa5f-4af0-84dd-804aae4c94a0" providerId="AD"/>
  <p188:author id="{A82502DB-74AE-A91B-C81F-86E5163000FB}" name="Cope, Jane" initials="JC" userId="S::jcope@comptroller.in.gov::3de2489b-b0da-42f8-a4bf-a7a2493070a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D1652"/>
    <a:srgbClr val="081764"/>
    <a:srgbClr val="0B208B"/>
    <a:srgbClr val="11571E"/>
    <a:srgbClr val="156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49236-40DE-E1FE-6EF2-4A8BEF8885B4}" v="7" dt="2024-05-21T19:37:02.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omments/modernComment_143_F9DCCCFE.xml><?xml version="1.0" encoding="utf-8"?>
<p188:cmLst xmlns:a="http://schemas.openxmlformats.org/drawingml/2006/main" xmlns:r="http://schemas.openxmlformats.org/officeDocument/2006/relationships" xmlns:p188="http://schemas.microsoft.com/office/powerpoint/2018/8/main">
  <p188:cm id="{BCECCB06-B517-4A55-ADC6-A5EF6F0F7B64}" authorId="{75EF1869-D06D-B749-7D97-4A6496EA399A}" created="2024-05-15T20:03:45.887">
    <ac:deMkLst xmlns:ac="http://schemas.microsoft.com/office/drawing/2013/main/command">
      <pc:docMk xmlns:pc="http://schemas.microsoft.com/office/powerpoint/2013/main/command"/>
      <pc:sldMk xmlns:pc="http://schemas.microsoft.com/office/powerpoint/2013/main/command" cId="4191997182" sldId="323"/>
      <ac:spMk id="11" creationId="{3C901AC0-438B-1CB6-6A0A-3CB07B4BB39F}"/>
    </ac:deMkLst>
    <p188:txBody>
      <a:bodyPr/>
      <a:lstStyle/>
      <a:p>
        <a:r>
          <a:rPr lang="en-US"/>
          <a:t>(on next slide,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12612D-7231-4BAF-928D-9AC9236568E4}"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46BA81-02AC-4FB3-A806-7775FC6942C0}" type="slidenum">
              <a:rPr lang="en-US" smtClean="0"/>
              <a:t>‹#›</a:t>
            </a:fld>
            <a:endParaRPr lang="en-US"/>
          </a:p>
        </p:txBody>
      </p:sp>
    </p:spTree>
    <p:extLst>
      <p:ext uri="{BB962C8B-B14F-4D97-AF65-F5344CB8AC3E}">
        <p14:creationId xmlns:p14="http://schemas.microsoft.com/office/powerpoint/2010/main" val="9593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a:latin typeface="Amasis MT Pro Light" panose="02040304050005020304" pitchFamily="18" charset="0"/>
                <a:cs typeface="Arial" panose="020B0604020202020204" pitchFamily="34" charset="0"/>
              </a:rPr>
              <a:t>The following options available to view:</a:t>
            </a:r>
          </a:p>
          <a:p>
            <a:pPr lvl="1">
              <a:lnSpc>
                <a:spcPct val="100000"/>
              </a:lnSpc>
              <a:buFont typeface="Courier New" panose="02070309020205020404" pitchFamily="49" charset="0"/>
              <a:buChar char="o"/>
            </a:pPr>
            <a:r>
              <a:rPr lang="en-US" sz="2800">
                <a:latin typeface="Amasis MT Pro Light" panose="02040304050005020304" pitchFamily="18" charset="0"/>
                <a:cs typeface="Arial" panose="020B0604020202020204" pitchFamily="34" charset="0"/>
              </a:rPr>
              <a:t>Assets owned by the State of Indiana</a:t>
            </a:r>
          </a:p>
          <a:p>
            <a:pPr lvl="1">
              <a:lnSpc>
                <a:spcPct val="100000"/>
              </a:lnSpc>
              <a:buFont typeface="Courier New" panose="02070309020205020404" pitchFamily="49" charset="0"/>
              <a:buChar char="o"/>
            </a:pPr>
            <a:r>
              <a:rPr lang="en-US" sz="2800">
                <a:latin typeface="Amasis MT Pro Light" panose="02040304050005020304" pitchFamily="18" charset="0"/>
                <a:cs typeface="Arial" panose="020B0604020202020204" pitchFamily="34" charset="0"/>
              </a:rPr>
              <a:t>State contracts</a:t>
            </a:r>
          </a:p>
          <a:p>
            <a:pPr lvl="1">
              <a:lnSpc>
                <a:spcPct val="100000"/>
              </a:lnSpc>
              <a:buFont typeface="Courier New" panose="02070309020205020404" pitchFamily="49" charset="0"/>
              <a:buChar char="o"/>
            </a:pPr>
            <a:r>
              <a:rPr lang="en-US" sz="2800">
                <a:latin typeface="Amasis MT Pro Light" panose="02040304050005020304" pitchFamily="18" charset="0"/>
                <a:cs typeface="Arial" panose="020B0604020202020204" pitchFamily="34" charset="0"/>
              </a:rPr>
              <a:t>State employee salaries</a:t>
            </a:r>
          </a:p>
          <a:p>
            <a:pPr lvl="1">
              <a:lnSpc>
                <a:spcPct val="100000"/>
              </a:lnSpc>
              <a:buFont typeface="Courier New" panose="02070309020205020404" pitchFamily="49" charset="0"/>
              <a:buChar char="o"/>
            </a:pPr>
            <a:r>
              <a:rPr lang="en-US" sz="2800">
                <a:latin typeface="Amasis MT Pro Light" panose="02040304050005020304" pitchFamily="18" charset="0"/>
                <a:cs typeface="Arial" panose="020B0604020202020204" pitchFamily="34" charset="0"/>
              </a:rPr>
              <a:t>State financial data including information on expenditures, reserves, and liabilities</a:t>
            </a:r>
          </a:p>
          <a:p>
            <a:pPr lvl="1">
              <a:lnSpc>
                <a:spcPct val="100000"/>
              </a:lnSpc>
              <a:buFont typeface="Courier New" panose="02070309020205020404" pitchFamily="49" charset="0"/>
              <a:buChar char="o"/>
            </a:pPr>
            <a:r>
              <a:rPr lang="en-US" sz="2800">
                <a:latin typeface="Amasis MT Pro Light" panose="02040304050005020304" pitchFamily="18" charset="0"/>
                <a:cs typeface="Arial" panose="020B0604020202020204" pitchFamily="34" charset="0"/>
              </a:rPr>
              <a:t>Local government financial information </a:t>
            </a:r>
          </a:p>
          <a:p>
            <a:endParaRPr lang="en-US"/>
          </a:p>
        </p:txBody>
      </p:sp>
      <p:sp>
        <p:nvSpPr>
          <p:cNvPr id="4" name="Slide Number Placeholder 3"/>
          <p:cNvSpPr>
            <a:spLocks noGrp="1"/>
          </p:cNvSpPr>
          <p:nvPr>
            <p:ph type="sldNum" sz="quarter" idx="5"/>
          </p:nvPr>
        </p:nvSpPr>
        <p:spPr/>
        <p:txBody>
          <a:bodyPr/>
          <a:lstStyle/>
          <a:p>
            <a:fld id="{CE46BA81-02AC-4FB3-A806-7775FC6942C0}" type="slidenum">
              <a:rPr lang="en-US" smtClean="0"/>
              <a:t>38</a:t>
            </a:fld>
            <a:endParaRPr lang="en-US"/>
          </a:p>
        </p:txBody>
      </p:sp>
    </p:spTree>
    <p:extLst>
      <p:ext uri="{BB962C8B-B14F-4D97-AF65-F5344CB8AC3E}">
        <p14:creationId xmlns:p14="http://schemas.microsoft.com/office/powerpoint/2010/main" val="152388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7A34-D461-4E36-9A59-C3564D776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C0D04-028D-4208-B215-9196C3CE5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05EB4-F3F6-4BA3-970A-BD6902C9EA9C}"/>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2572EB7E-60C2-4FBD-AE99-BCE1C2F10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62335-EB29-4CAC-8E5C-56425BB5E43E}"/>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364317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9D28-C40B-48CA-99A9-1AE7A5C639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B4E20-CB42-4DF1-908B-B8E5631B1F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4F997-31DC-4AB0-8B56-73356D2F3DEF}"/>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0D516E4E-A312-4AA1-9B5B-82C2A9347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37AF2-6D6D-4009-8C00-E3BC558555EB}"/>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154546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65E35-98EF-46A3-AC66-3B1513CECF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DA0A2B-0DAE-4956-B4EE-C3E4437DE5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F9ECA-2D00-4531-A66C-5FEC9AEE2F77}"/>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5200474A-443E-4EDF-B454-5D3ABB87B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01AA6-ECC3-4C3D-9DCF-818B26423FAA}"/>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83405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4299-1871-4719-A698-935A981B2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0172D-7A80-4648-B764-B7E75CA80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15F7F-0932-4DEE-BDE7-368045C2E004}"/>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E7869A2D-3003-48F4-B63C-1F06DEE55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96CB2-38A1-4AF9-9A73-58EBDE6F51D0}"/>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252831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5219-B0EE-4A74-8A52-2789945F4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57809F-9BA6-46D6-BF9F-77EFD9DE92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AF5BE-338E-4849-963A-72CC28C41AA5}"/>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83A48B29-5E9F-476A-A6CB-B8C558D39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D4CDC-F508-45C1-A330-9CC94AD31D43}"/>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364171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2B35-8D7C-4FFF-8693-D44B9B7EF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07D8E-2A4C-4A7E-9C4C-4052A50E5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2DEA2-5720-40BF-B3DE-604C9C67F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E20783-88A3-4B84-A3CE-D6BB633D995D}"/>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6" name="Footer Placeholder 5">
            <a:extLst>
              <a:ext uri="{FF2B5EF4-FFF2-40B4-BE49-F238E27FC236}">
                <a16:creationId xmlns:a16="http://schemas.microsoft.com/office/drawing/2014/main" id="{10CB4073-5850-4E44-80F0-BF4C0D5D9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20665-3F10-45E3-B72E-3CB293B9115A}"/>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27020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F923-2DCB-4772-9B5A-58040DC653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4B95B-64DF-4723-BCCC-C213BAB05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D7BB59-A6FD-4C21-83BD-B93714F5E6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12086C-69E9-4AE4-B4DB-BAEF8F335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EC594-40E2-4441-99EC-03BB2ED1E2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511FD-C0EB-45C9-89E3-65137423A6DA}"/>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8" name="Footer Placeholder 7">
            <a:extLst>
              <a:ext uri="{FF2B5EF4-FFF2-40B4-BE49-F238E27FC236}">
                <a16:creationId xmlns:a16="http://schemas.microsoft.com/office/drawing/2014/main" id="{33B1A673-9196-4903-ABF1-D86BB27D9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BA3AD-0534-4755-97C3-CB5C2D238182}"/>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92647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185-8C84-4B78-AFE5-2BB9C500E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00F14-908E-49C0-A9F2-8EB2B7FFF226}"/>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4" name="Footer Placeholder 3">
            <a:extLst>
              <a:ext uri="{FF2B5EF4-FFF2-40B4-BE49-F238E27FC236}">
                <a16:creationId xmlns:a16="http://schemas.microsoft.com/office/drawing/2014/main" id="{67B2ECCF-9E86-437D-89CA-846737DFE3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A45EF4-463D-44B9-B27F-31DA46243F53}"/>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304094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A8C73-8996-4C5A-AACB-C399DDBFFC7F}"/>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3" name="Footer Placeholder 2">
            <a:extLst>
              <a:ext uri="{FF2B5EF4-FFF2-40B4-BE49-F238E27FC236}">
                <a16:creationId xmlns:a16="http://schemas.microsoft.com/office/drawing/2014/main" id="{333A3BE8-2118-4061-B637-920FBFA97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237EB-C8D7-4259-8021-E9379F3E9143}"/>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142563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734E-A84A-4694-A554-A1FF7AB32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EC99D-60E3-4C82-8592-9D70010D0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6CB3AB-0D59-4E45-9996-C7359AF16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07D32-C9A5-4030-933D-8FFCA0B3AA35}"/>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6" name="Footer Placeholder 5">
            <a:extLst>
              <a:ext uri="{FF2B5EF4-FFF2-40B4-BE49-F238E27FC236}">
                <a16:creationId xmlns:a16="http://schemas.microsoft.com/office/drawing/2014/main" id="{901DEC4B-AD9F-415F-B04D-8A0D5E412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BD301-382A-4B1F-A35D-C4B33966349A}"/>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98104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1A0B-7E62-411C-9F73-F86AC12D0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0B67C-2DF8-489F-A26F-0769C459F5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D47DC-5521-4907-8227-F3D0B6B17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B68F5-18B3-40CA-B485-A99EE8B056A9}"/>
              </a:ext>
            </a:extLst>
          </p:cNvPr>
          <p:cNvSpPr>
            <a:spLocks noGrp="1"/>
          </p:cNvSpPr>
          <p:nvPr>
            <p:ph type="dt" sz="half" idx="10"/>
          </p:nvPr>
        </p:nvSpPr>
        <p:spPr/>
        <p:txBody>
          <a:bodyPr/>
          <a:lstStyle/>
          <a:p>
            <a:fld id="{A1CE79F1-0F62-4143-9A0C-614873517A93}" type="datetimeFigureOut">
              <a:rPr lang="en-US" smtClean="0"/>
              <a:t>1/29/2025</a:t>
            </a:fld>
            <a:endParaRPr lang="en-US"/>
          </a:p>
        </p:txBody>
      </p:sp>
      <p:sp>
        <p:nvSpPr>
          <p:cNvPr id="6" name="Footer Placeholder 5">
            <a:extLst>
              <a:ext uri="{FF2B5EF4-FFF2-40B4-BE49-F238E27FC236}">
                <a16:creationId xmlns:a16="http://schemas.microsoft.com/office/drawing/2014/main" id="{612BF1A7-7979-4F76-BD6B-E0561E234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36CCB-4728-4591-9205-AD332261CD0E}"/>
              </a:ext>
            </a:extLst>
          </p:cNvPr>
          <p:cNvSpPr>
            <a:spLocks noGrp="1"/>
          </p:cNvSpPr>
          <p:nvPr>
            <p:ph type="sldNum" sz="quarter" idx="12"/>
          </p:nvPr>
        </p:nvSpPr>
        <p:spPr/>
        <p:txBody>
          <a:bodyPr/>
          <a:lstStyle/>
          <a:p>
            <a:fld id="{CBE64238-3FBC-4CF0-8622-1AF97D16496A}" type="slidenum">
              <a:rPr lang="en-US" smtClean="0"/>
              <a:t>‹#›</a:t>
            </a:fld>
            <a:endParaRPr lang="en-US"/>
          </a:p>
        </p:txBody>
      </p:sp>
    </p:spTree>
    <p:extLst>
      <p:ext uri="{BB962C8B-B14F-4D97-AF65-F5344CB8AC3E}">
        <p14:creationId xmlns:p14="http://schemas.microsoft.com/office/powerpoint/2010/main" val="156651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02EBD-F054-47B6-B8F7-86BBB472B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D6859-D7AA-4E25-9A16-2C2F80BA5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ECB25-8323-4B42-8B60-F42E2909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E79F1-0F62-4143-9A0C-614873517A93}" type="datetimeFigureOut">
              <a:rPr lang="en-US" smtClean="0"/>
              <a:t>1/29/2025</a:t>
            </a:fld>
            <a:endParaRPr lang="en-US"/>
          </a:p>
        </p:txBody>
      </p:sp>
      <p:sp>
        <p:nvSpPr>
          <p:cNvPr id="5" name="Footer Placeholder 4">
            <a:extLst>
              <a:ext uri="{FF2B5EF4-FFF2-40B4-BE49-F238E27FC236}">
                <a16:creationId xmlns:a16="http://schemas.microsoft.com/office/drawing/2014/main" id="{3B078F4E-02BD-4A44-BC1C-ED758CE3A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11A86-B834-4836-96A7-B0F7D9FD4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64238-3FBC-4CF0-8622-1AF97D16496A}" type="slidenum">
              <a:rPr lang="en-US" smtClean="0"/>
              <a:t>‹#›</a:t>
            </a:fld>
            <a:endParaRPr lang="en-US"/>
          </a:p>
        </p:txBody>
      </p:sp>
    </p:spTree>
    <p:extLst>
      <p:ext uri="{BB962C8B-B14F-4D97-AF65-F5344CB8AC3E}">
        <p14:creationId xmlns:p14="http://schemas.microsoft.com/office/powerpoint/2010/main" val="318385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43_F9DCCCFE.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gov/it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ocalgovernment@comptroller.in.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gov/itp/local-government/"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jonion@comptroller.in.gov" TargetMode="External"/><Relationship Id="rId7" Type="http://schemas.openxmlformats.org/officeDocument/2006/relationships/image" Target="../media/image27.png"/><Relationship Id="rId2" Type="http://schemas.openxmlformats.org/officeDocument/2006/relationships/hyperlink" Target="mailto:jcope@comptroller.in.gov"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fvandorp@comptroller.in.gov" TargetMode="External"/><Relationship Id="rId4" Type="http://schemas.openxmlformats.org/officeDocument/2006/relationships/hyperlink" Target="mailto:localgovernment@comptroller.in.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at a table&#10;&#10;Description automatically generated with medium confidence">
            <a:extLst>
              <a:ext uri="{FF2B5EF4-FFF2-40B4-BE49-F238E27FC236}">
                <a16:creationId xmlns:a16="http://schemas.microsoft.com/office/drawing/2014/main" id="{0BB9D6EC-DD9C-AA36-70B6-6D50C21A7F01}"/>
              </a:ext>
            </a:extLst>
          </p:cNvPr>
          <p:cNvPicPr>
            <a:picLocks noChangeAspect="1"/>
          </p:cNvPicPr>
          <p:nvPr/>
        </p:nvPicPr>
        <p:blipFill rotWithShape="1">
          <a:blip r:embed="rId2">
            <a:extLst>
              <a:ext uri="{28A0092B-C50C-407E-A947-70E740481C1C}">
                <a14:useLocalDpi xmlns:a14="http://schemas.microsoft.com/office/drawing/2010/main" val="0"/>
              </a:ext>
            </a:extLst>
          </a:blip>
          <a:srcRect b="14934"/>
          <a:stretch/>
        </p:blipFill>
        <p:spPr>
          <a:xfrm>
            <a:off x="0" y="-56147"/>
            <a:ext cx="12192000" cy="6914147"/>
          </a:xfrm>
          <a:prstGeom prst="rect">
            <a:avLst/>
          </a:prstGeom>
        </p:spPr>
      </p:pic>
      <p:grpSp>
        <p:nvGrpSpPr>
          <p:cNvPr id="14" name="Group 13">
            <a:extLst>
              <a:ext uri="{FF2B5EF4-FFF2-40B4-BE49-F238E27FC236}">
                <a16:creationId xmlns:a16="http://schemas.microsoft.com/office/drawing/2014/main" id="{0E1D6181-DB9C-27B1-CFE6-CB08F2A8AC00}"/>
              </a:ext>
            </a:extLst>
          </p:cNvPr>
          <p:cNvGrpSpPr/>
          <p:nvPr/>
        </p:nvGrpSpPr>
        <p:grpSpPr>
          <a:xfrm>
            <a:off x="0" y="4444981"/>
            <a:ext cx="10044752" cy="2019868"/>
            <a:chOff x="641684" y="1998560"/>
            <a:chExt cx="10044752" cy="2019868"/>
          </a:xfrm>
        </p:grpSpPr>
        <p:sp>
          <p:nvSpPr>
            <p:cNvPr id="13" name="Rectangle 12">
              <a:extLst>
                <a:ext uri="{FF2B5EF4-FFF2-40B4-BE49-F238E27FC236}">
                  <a16:creationId xmlns:a16="http://schemas.microsoft.com/office/drawing/2014/main" id="{2555496D-C05E-98F8-3466-C73F62A724B1}"/>
                </a:ext>
              </a:extLst>
            </p:cNvPr>
            <p:cNvSpPr/>
            <p:nvPr/>
          </p:nvSpPr>
          <p:spPr>
            <a:xfrm>
              <a:off x="641684" y="1998560"/>
              <a:ext cx="10044752" cy="201986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B52E82-B551-41D0-A640-5544F962DC10}"/>
                </a:ext>
              </a:extLst>
            </p:cNvPr>
            <p:cNvSpPr txBox="1"/>
            <p:nvPr/>
          </p:nvSpPr>
          <p:spPr>
            <a:xfrm>
              <a:off x="2416884" y="2181003"/>
              <a:ext cx="7770124" cy="1554272"/>
            </a:xfrm>
            <a:prstGeom prst="rect">
              <a:avLst/>
            </a:prstGeom>
            <a:noFill/>
            <a:ln>
              <a:noFill/>
            </a:ln>
          </p:spPr>
          <p:txBody>
            <a:bodyPr wrap="square" lIns="91440" tIns="45720" rIns="91440" bIns="45720" rtlCol="0" anchor="t">
              <a:spAutoFit/>
            </a:bodyPr>
            <a:lstStyle/>
            <a:p>
              <a:r>
                <a:rPr lang="en-US" sz="3500" dirty="0">
                  <a:solidFill>
                    <a:schemeClr val="bg1"/>
                  </a:solidFill>
                  <a:latin typeface="Amasis MT Pro Medium"/>
                  <a:cs typeface="Calibri"/>
                </a:rPr>
                <a:t>Indiana State Comptroller's Office</a:t>
              </a:r>
              <a:endParaRPr lang="en-US" dirty="0">
                <a:solidFill>
                  <a:schemeClr val="bg1"/>
                </a:solidFill>
              </a:endParaRPr>
            </a:p>
            <a:p>
              <a:r>
                <a:rPr lang="en-US" sz="1500" dirty="0">
                  <a:solidFill>
                    <a:schemeClr val="bg1"/>
                  </a:solidFill>
                  <a:latin typeface="Amasis MT Pro Light"/>
                  <a:cs typeface="Arial"/>
                </a:rPr>
                <a:t>Janie Cope, Local Government Specialist </a:t>
              </a:r>
              <a:endParaRPr lang="en-US" sz="1500" dirty="0">
                <a:solidFill>
                  <a:schemeClr val="bg1"/>
                </a:solidFill>
                <a:latin typeface="Amasis MT Pro Light" panose="02040304050005020304" pitchFamily="18" charset="0"/>
                <a:cs typeface="Arial" panose="020B0604020202020204" pitchFamily="34" charset="0"/>
              </a:endParaRPr>
            </a:p>
            <a:p>
              <a:r>
                <a:rPr lang="en-US" sz="1500" dirty="0">
                  <a:solidFill>
                    <a:schemeClr val="bg1"/>
                  </a:solidFill>
                  <a:latin typeface="Amasis MT Pro Light"/>
                  <a:cs typeface="Arial"/>
                </a:rPr>
                <a:t>Jill Onion, Assistant Director Accounting &amp; Reporting</a:t>
              </a:r>
            </a:p>
            <a:p>
              <a:r>
                <a:rPr lang="en-US" sz="1500" dirty="0">
                  <a:solidFill>
                    <a:schemeClr val="bg1"/>
                  </a:solidFill>
                  <a:latin typeface="Amasis MT Pro Light"/>
                  <a:cs typeface="Arial"/>
                </a:rPr>
                <a:t>Fred Van Dorp, Director of Accounting &amp; Reporting and Local Government</a:t>
              </a:r>
              <a:endParaRPr lang="en-US" sz="1500" dirty="0">
                <a:solidFill>
                  <a:schemeClr val="bg1"/>
                </a:solidFill>
                <a:latin typeface="Amasis MT Pro Light" panose="02040304050005020304" pitchFamily="18" charset="0"/>
                <a:cs typeface="Arial" panose="020B0604020202020204" pitchFamily="34" charset="0"/>
              </a:endParaRPr>
            </a:p>
            <a:p>
              <a:endParaRPr lang="en-US" sz="1500" dirty="0">
                <a:solidFill>
                  <a:schemeClr val="bg1"/>
                </a:solidFill>
                <a:latin typeface="Amasis MT Pro Light"/>
                <a:cs typeface="Arial"/>
              </a:endParaRPr>
            </a:p>
          </p:txBody>
        </p:sp>
        <p:pic>
          <p:nvPicPr>
            <p:cNvPr id="12" name="Picture 11" descr="A picture containing mammal, text&#10;&#10;Description automatically generated">
              <a:extLst>
                <a:ext uri="{FF2B5EF4-FFF2-40B4-BE49-F238E27FC236}">
                  <a16:creationId xmlns:a16="http://schemas.microsoft.com/office/drawing/2014/main" id="{77686A09-E4CB-A170-C7A5-AB6C81579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2" y="2225509"/>
              <a:ext cx="1434023" cy="1434023"/>
            </a:xfrm>
            <a:prstGeom prst="rect">
              <a:avLst/>
            </a:prstGeom>
          </p:spPr>
        </p:pic>
      </p:grpSp>
    </p:spTree>
    <p:extLst>
      <p:ext uri="{BB962C8B-B14F-4D97-AF65-F5344CB8AC3E}">
        <p14:creationId xmlns:p14="http://schemas.microsoft.com/office/powerpoint/2010/main" val="2791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107948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49TC County Auditor Responsibilities,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a:normAutofit/>
          </a:bodyPr>
          <a:lstStyle/>
          <a:p>
            <a:pPr marL="457200" lvl="1" indent="0">
              <a:lnSpc>
                <a:spcPct val="100000"/>
              </a:lnSpc>
              <a:buNone/>
            </a:pPr>
            <a:endParaRPr lang="en-US">
              <a:latin typeface="Amasis MT Pro Light" panose="02040304050005020304" pitchFamily="18" charset="0"/>
              <a:cs typeface="Arial" panose="020B0604020202020204" pitchFamily="34" charset="0"/>
            </a:endParaRPr>
          </a:p>
          <a:p>
            <a:pPr marL="457200" lvl="1" indent="0">
              <a:lnSpc>
                <a:spcPct val="100000"/>
              </a:lnSpc>
              <a:buNone/>
            </a:pPr>
            <a:endParaRPr lang="en-US">
              <a:latin typeface="Amasis MT Pro Light" panose="02040304050005020304" pitchFamily="18" charset="0"/>
              <a:cs typeface="Arial" panose="020B0604020202020204" pitchFamily="34" charset="0"/>
            </a:endParaRPr>
          </a:p>
          <a:p>
            <a:pPr marL="457200" lvl="1" indent="0">
              <a:lnSpc>
                <a:spcPct val="100000"/>
              </a:lnSpc>
              <a:buNone/>
            </a:pPr>
            <a:endParaRPr lang="en-US">
              <a:latin typeface="Amasis MT Pro Light" panose="02040304050005020304" pitchFamily="18" charset="0"/>
              <a:cs typeface="Arial" panose="020B0604020202020204" pitchFamily="34" charset="0"/>
            </a:endParaRPr>
          </a:p>
          <a:p>
            <a:pPr marL="457200" lvl="1" indent="0">
              <a:lnSpc>
                <a:spcPct val="10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10</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1" name="Picture 10">
            <a:extLst>
              <a:ext uri="{FF2B5EF4-FFF2-40B4-BE49-F238E27FC236}">
                <a16:creationId xmlns:a16="http://schemas.microsoft.com/office/drawing/2014/main" id="{0C36B751-AA7C-0AE7-A155-C01D0B45D555}"/>
              </a:ext>
            </a:extLst>
          </p:cNvPr>
          <p:cNvPicPr>
            <a:picLocks noChangeAspect="1"/>
          </p:cNvPicPr>
          <p:nvPr/>
        </p:nvPicPr>
        <p:blipFill>
          <a:blip r:embed="rId3"/>
          <a:stretch>
            <a:fillRect/>
          </a:stretch>
        </p:blipFill>
        <p:spPr>
          <a:xfrm>
            <a:off x="1199673" y="1258400"/>
            <a:ext cx="9792653" cy="144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2">
            <a:extLst>
              <a:ext uri="{FF2B5EF4-FFF2-40B4-BE49-F238E27FC236}">
                <a16:creationId xmlns:a16="http://schemas.microsoft.com/office/drawing/2014/main" id="{39D5EAD3-E787-2B6D-5EED-F4EA9E481438}"/>
              </a:ext>
            </a:extLst>
          </p:cNvPr>
          <p:cNvSpPr txBox="1">
            <a:spLocks/>
          </p:cNvSpPr>
          <p:nvPr/>
        </p:nvSpPr>
        <p:spPr>
          <a:xfrm>
            <a:off x="712470" y="1410801"/>
            <a:ext cx="10793730" cy="49425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914400" lvl="2" indent="0">
              <a:lnSpc>
                <a:spcPct val="150000"/>
              </a:lnSpc>
              <a:buFont typeface="Arial" panose="020B0604020202020204" pitchFamily="34" charset="0"/>
              <a:buNone/>
            </a:pPr>
            <a:endParaRPr lang="en-US" dirty="0">
              <a:latin typeface="Amasis MT Pro Light" panose="02040304050005020304" pitchFamily="18" charset="0"/>
              <a:cs typeface="Arial" panose="020B0604020202020204" pitchFamily="34" charset="0"/>
            </a:endParaRPr>
          </a:p>
          <a:p>
            <a:pPr lvl="1" indent="-337820">
              <a:lnSpc>
                <a:spcPct val="100000"/>
              </a:lnSpc>
              <a:buFont typeface="Courier New" panose="02070309020205020404" pitchFamily="49" charset="0"/>
              <a:buChar char="o"/>
            </a:pPr>
            <a:r>
              <a:rPr lang="en-US" dirty="0">
                <a:latin typeface="Amasis MT Pro Light"/>
                <a:cs typeface="Arial"/>
              </a:rPr>
              <a:t>Column 7 -  Contains an embedded formula to calculate the total Property Tax for distribution by taxing district; Column 5 plus Column 6</a:t>
            </a:r>
            <a:endParaRPr lang="en-US" strike="sngStrike" dirty="0">
              <a:latin typeface="Amasis MT Pro Light"/>
              <a:cs typeface="Arial"/>
            </a:endParaRPr>
          </a:p>
          <a:p>
            <a:pPr lvl="1" indent="-337820">
              <a:lnSpc>
                <a:spcPct val="100000"/>
              </a:lnSpc>
              <a:buFont typeface="Courier New" panose="02070309020205020404" pitchFamily="49" charset="0"/>
              <a:buChar char="o"/>
            </a:pPr>
            <a:r>
              <a:rPr lang="en-US" dirty="0">
                <a:latin typeface="Amasis MT Pro Light"/>
                <a:cs typeface="Arial"/>
              </a:rPr>
              <a:t>Column 8 - Enter the License Excise Tax to be distributed</a:t>
            </a:r>
            <a:endParaRPr lang="en-US" strike="sngStrike" dirty="0">
              <a:latin typeface="Amasis MT Pro Light"/>
              <a:cs typeface="Arial"/>
            </a:endParaRPr>
          </a:p>
          <a:p>
            <a:pPr lvl="1" indent="-337820">
              <a:lnSpc>
                <a:spcPct val="100000"/>
              </a:lnSpc>
              <a:buFont typeface="Courier New" panose="02070309020205020404" pitchFamily="49" charset="0"/>
              <a:buChar char="o"/>
            </a:pPr>
            <a:r>
              <a:rPr lang="en-US" dirty="0">
                <a:latin typeface="Amasis MT Pro Light"/>
                <a:cs typeface="Arial"/>
              </a:rPr>
              <a:t>Column 9 – Contains embedded formula to calculate the total amount to be distributed by taxing district; Column 7 plus Column 8</a:t>
            </a:r>
            <a:endParaRPr lang="en-US" strike="sngStrike" dirty="0">
              <a:latin typeface="Amasis MT Pro Light"/>
              <a:cs typeface="Arial"/>
            </a:endParaRPr>
          </a:p>
          <a:p>
            <a:pPr lvl="2">
              <a:lnSpc>
                <a:spcPct val="100000"/>
              </a:lnSpc>
            </a:pPr>
            <a:endParaRPr lang="en-US" sz="2800"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Font typeface="Arial" panose="020B0604020202020204" pitchFamily="34" charset="0"/>
              <a:buNone/>
            </a:pPr>
            <a:endParaRPr lang="en-US" dirty="0">
              <a:latin typeface="Amasis MT Pro Light" panose="02040304050005020304" pitchFamily="18" charset="0"/>
              <a:cs typeface="Arial" panose="020B0604020202020204" pitchFamily="34" charset="0"/>
            </a:endParaRPr>
          </a:p>
          <a:p>
            <a:pPr marL="457200" lvl="1" indent="0">
              <a:lnSpc>
                <a:spcPct val="150000"/>
              </a:lnSpc>
              <a:buFont typeface="Arial" panose="020B0604020202020204" pitchFamily="34" charset="0"/>
              <a:buNone/>
            </a:pPr>
            <a:endParaRPr lang="en-US" dirty="0">
              <a:latin typeface="Amasis MT Pro Light" panose="02040304050005020304" pitchFamily="18" charset="0"/>
              <a:cs typeface="Arial" panose="020B0604020202020204" pitchFamily="34" charset="0"/>
            </a:endParaRPr>
          </a:p>
        </p:txBody>
      </p:sp>
    </p:spTree>
    <p:extLst>
      <p:ext uri="{BB962C8B-B14F-4D97-AF65-F5344CB8AC3E}">
        <p14:creationId xmlns:p14="http://schemas.microsoft.com/office/powerpoint/2010/main" val="387614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49TC Review Section</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lvl="1">
              <a:lnSpc>
                <a:spcPct val="150000"/>
              </a:lnSpc>
            </a:pPr>
            <a:endParaRPr lang="en-US" dirty="0">
              <a:latin typeface="Amasis MT Pro Light" panose="02040304050005020304" pitchFamily="18" charset="0"/>
              <a:cs typeface="Arial" panose="020B0604020202020204" pitchFamily="34" charset="0"/>
            </a:endParaRPr>
          </a:p>
          <a:p>
            <a:pPr lvl="1">
              <a:lnSpc>
                <a:spcPct val="150000"/>
              </a:lnSpc>
            </a:pPr>
            <a:endParaRPr lang="en-US" dirty="0">
              <a:latin typeface="Amasis MT Pro Light" panose="02040304050005020304" pitchFamily="18" charset="0"/>
              <a:cs typeface="Arial" panose="020B0604020202020204" pitchFamily="34" charset="0"/>
            </a:endParaRPr>
          </a:p>
          <a:p>
            <a:pPr lvl="1">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20000"/>
              </a:lnSpc>
              <a:buNone/>
            </a:pPr>
            <a:endParaRPr lang="en-US" dirty="0">
              <a:latin typeface="Amasis MT Pro Light" panose="02040304050005020304" pitchFamily="18" charset="0"/>
              <a:cs typeface="Arial" panose="020B0604020202020204" pitchFamily="34" charset="0"/>
            </a:endParaRPr>
          </a:p>
          <a:p>
            <a:pPr lvl="1">
              <a:lnSpc>
                <a:spcPct val="100000"/>
              </a:lnSpc>
              <a:buFont typeface="Courier New" panose="020B0604020202020204" pitchFamily="34" charset="0"/>
              <a:buChar char="o"/>
            </a:pPr>
            <a:r>
              <a:rPr lang="en-US" dirty="0">
                <a:latin typeface="Amasis MT Pro Light"/>
                <a:cs typeface="Arial"/>
              </a:rPr>
              <a:t>There will only be entries in this section if your county has property tax relief. If refunds are included in Form 102 Section A, there will be variance amount listed in column 12.</a:t>
            </a:r>
          </a:p>
          <a:p>
            <a:pPr lvl="1">
              <a:lnSpc>
                <a:spcPct val="120000"/>
              </a:lnSpc>
              <a:buFont typeface="Courier New" panose="020B0604020202020204" pitchFamily="34" charset="0"/>
              <a:buChar char="o"/>
            </a:pPr>
            <a:r>
              <a:rPr lang="en-US" dirty="0">
                <a:latin typeface="Amasis MT Pro Light"/>
                <a:cs typeface="Arial"/>
              </a:rPr>
              <a:t>Column 12 determines if the treasurer needs more transferred from the PTR fund or if the treasurer has more PTR on the cash book that is needed for settlement</a:t>
            </a:r>
          </a:p>
          <a:p>
            <a:pPr lvl="1">
              <a:lnSpc>
                <a:spcPct val="150000"/>
              </a:lnSpc>
            </a:pPr>
            <a:endParaRPr lang="en-US" dirty="0">
              <a:latin typeface="Amasis MT Pro Light" panose="02040304050005020304" pitchFamily="18" charset="0"/>
              <a:cs typeface="Arial" panose="020B0604020202020204" pitchFamily="34" charset="0"/>
            </a:endParaRPr>
          </a:p>
          <a:p>
            <a:pPr lvl="1">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11</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3CDBAF21-6B0D-F7E6-1373-F032E7AAEFDD}"/>
              </a:ext>
            </a:extLst>
          </p:cNvPr>
          <p:cNvPicPr>
            <a:picLocks noChangeAspect="1"/>
          </p:cNvPicPr>
          <p:nvPr/>
        </p:nvPicPr>
        <p:blipFill>
          <a:blip r:embed="rId3"/>
          <a:stretch>
            <a:fillRect/>
          </a:stretch>
        </p:blipFill>
        <p:spPr>
          <a:xfrm>
            <a:off x="1929424" y="1253444"/>
            <a:ext cx="7606173" cy="1986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334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2</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a:normAutofit/>
          </a:bodyPr>
          <a:lstStyle/>
          <a:p>
            <a:pPr marL="0" indent="0">
              <a:lnSpc>
                <a:spcPct val="100000"/>
              </a:lnSpc>
              <a:buNone/>
            </a:pPr>
            <a:endParaRPr lang="en-US" dirty="0">
              <a:latin typeface="Amasis MT Pro Light" panose="02040304050005020304" pitchFamily="18" charset="0"/>
              <a:cs typeface="Arial" panose="020B0604020202020204" pitchFamily="34" charset="0"/>
            </a:endParaRPr>
          </a:p>
          <a:p>
            <a:pPr marL="0" indent="0">
              <a:lnSpc>
                <a:spcPct val="100000"/>
              </a:lnSpc>
              <a:buNone/>
            </a:pPr>
            <a:endParaRPr lang="en-US" dirty="0">
              <a:latin typeface="Amasis MT Pro Light" panose="02040304050005020304" pitchFamily="18" charset="0"/>
              <a:cs typeface="Arial" panose="020B0604020202020204" pitchFamily="34" charset="0"/>
            </a:endParaRPr>
          </a:p>
          <a:p>
            <a:pPr marL="0" indent="0">
              <a:lnSpc>
                <a:spcPct val="100000"/>
              </a:lnSpc>
              <a:buNone/>
            </a:pPr>
            <a:endParaRPr lang="en-US" dirty="0">
              <a:latin typeface="Amasis MT Pro Light" panose="02040304050005020304" pitchFamily="18" charset="0"/>
              <a:cs typeface="Arial" panose="020B0604020202020204" pitchFamily="34" charset="0"/>
            </a:endParaRPr>
          </a:p>
          <a:p>
            <a:pPr marL="0" indent="0">
              <a:lnSpc>
                <a:spcPct val="100000"/>
              </a:lnSpc>
              <a:buNone/>
            </a:pPr>
            <a:endParaRPr lang="en-US" dirty="0">
              <a:latin typeface="Amasis MT Pro Light" panose="02040304050005020304" pitchFamily="18" charset="0"/>
              <a:cs typeface="Arial" panose="020B0604020202020204" pitchFamily="34" charset="0"/>
            </a:endParaRPr>
          </a:p>
          <a:p>
            <a:pPr marL="0" indent="0">
              <a:lnSpc>
                <a:spcPct val="10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12</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rame 6">
            <a:extLst>
              <a:ext uri="{FF2B5EF4-FFF2-40B4-BE49-F238E27FC236}">
                <a16:creationId xmlns:a16="http://schemas.microsoft.com/office/drawing/2014/main" id="{3F561674-18F8-4F65-4BB4-E87EC93F7EB1}"/>
              </a:ext>
            </a:extLst>
          </p:cNvPr>
          <p:cNvSpPr/>
          <p:nvPr/>
        </p:nvSpPr>
        <p:spPr>
          <a:xfrm>
            <a:off x="1034414" y="2162755"/>
            <a:ext cx="9907906"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ontent Placeholder 2">
            <a:extLst>
              <a:ext uri="{FF2B5EF4-FFF2-40B4-BE49-F238E27FC236}">
                <a16:creationId xmlns:a16="http://schemas.microsoft.com/office/drawing/2014/main" id="{C85B9887-0704-98B8-0704-E2FA9EE48E70}"/>
              </a:ext>
            </a:extLst>
          </p:cNvPr>
          <p:cNvSpPr txBox="1">
            <a:spLocks/>
          </p:cNvSpPr>
          <p:nvPr/>
        </p:nvSpPr>
        <p:spPr>
          <a:xfrm>
            <a:off x="693420" y="1703706"/>
            <a:ext cx="10793730" cy="4942523"/>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marL="0" indent="0">
              <a:lnSpc>
                <a:spcPct val="150000"/>
              </a:lnSpc>
              <a:buFont typeface="Arial" panose="020B0604020202020204" pitchFamily="34" charset="0"/>
              <a:buNone/>
            </a:pPr>
            <a:endParaRPr lang="en-US" dirty="0">
              <a:latin typeface="Amasis MT Pro Light" panose="02040304050005020304" pitchFamily="18" charset="0"/>
              <a:cs typeface="Arial" panose="020B0604020202020204" pitchFamily="34" charset="0"/>
            </a:endParaRPr>
          </a:p>
          <a:p>
            <a:pPr lvl="1" indent="-337820">
              <a:lnSpc>
                <a:spcPct val="120000"/>
              </a:lnSpc>
              <a:buFont typeface="Courier New" panose="02070309020205020404" pitchFamily="49" charset="0"/>
              <a:buChar char="o"/>
            </a:pPr>
            <a:r>
              <a:rPr lang="en-US" sz="4400" dirty="0">
                <a:latin typeface="Amasis MT Pro Light" panose="02040304050005020304" pitchFamily="18" charset="0"/>
                <a:cs typeface="Arial" panose="020B0604020202020204" pitchFamily="34" charset="0"/>
              </a:rPr>
              <a:t>Net Tax, Penalty &amp; Interest column is the amount of property tax, penalty &amp; interest collected for the taxing district</a:t>
            </a:r>
          </a:p>
          <a:p>
            <a:pPr lvl="1" indent="-337820">
              <a:lnSpc>
                <a:spcPct val="120000"/>
              </a:lnSpc>
              <a:buFont typeface="Courier New" panose="02070309020205020404" pitchFamily="49" charset="0"/>
              <a:buChar char="o"/>
            </a:pPr>
            <a:r>
              <a:rPr lang="en-US" sz="4400" dirty="0">
                <a:latin typeface="Amasis MT Pro Light" panose="02040304050005020304" pitchFamily="18" charset="0"/>
                <a:cs typeface="Arial" panose="020B0604020202020204" pitchFamily="34" charset="0"/>
              </a:rPr>
              <a:t>Property Tax Relief Amount column is the amount of property tax relief apportioned for the taxing district</a:t>
            </a:r>
          </a:p>
          <a:p>
            <a:pPr lvl="1" indent="-337820">
              <a:lnSpc>
                <a:spcPct val="120000"/>
              </a:lnSpc>
              <a:buFont typeface="Courier New" panose="02070309020205020404" pitchFamily="49" charset="0"/>
              <a:buChar char="o"/>
            </a:pPr>
            <a:r>
              <a:rPr lang="en-US" sz="4400" dirty="0">
                <a:latin typeface="Amasis MT Pro Light"/>
                <a:cs typeface="Arial"/>
              </a:rPr>
              <a:t>Total column is the total net tax, penalty</a:t>
            </a:r>
            <a:r>
              <a:rPr lang="en-US" sz="4400" strike="sngStrike" dirty="0">
                <a:latin typeface="Amasis MT Pro Light"/>
                <a:cs typeface="Arial"/>
              </a:rPr>
              <a:t>,</a:t>
            </a:r>
            <a:r>
              <a:rPr lang="en-US" sz="4400" dirty="0">
                <a:latin typeface="Amasis MT Pro Light"/>
                <a:cs typeface="Arial"/>
              </a:rPr>
              <a:t> &amp; interest and the property tax relief apportioned for the taxing district</a:t>
            </a:r>
          </a:p>
          <a:p>
            <a:pPr>
              <a:lnSpc>
                <a:spcPct val="150000"/>
              </a:lnSpc>
            </a:pPr>
            <a:endParaRPr lang="en-US" dirty="0">
              <a:latin typeface="Amasis MT Pro Light" panose="02040304050005020304" pitchFamily="18" charset="0"/>
              <a:cs typeface="Arial" panose="020B0604020202020204" pitchFamily="34" charset="0"/>
            </a:endParaRPr>
          </a:p>
        </p:txBody>
      </p:sp>
    </p:spTree>
    <p:extLst>
      <p:ext uri="{BB962C8B-B14F-4D97-AF65-F5344CB8AC3E}">
        <p14:creationId xmlns:p14="http://schemas.microsoft.com/office/powerpoint/2010/main" val="321837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4</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13</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rame 6">
            <a:extLst>
              <a:ext uri="{FF2B5EF4-FFF2-40B4-BE49-F238E27FC236}">
                <a16:creationId xmlns:a16="http://schemas.microsoft.com/office/drawing/2014/main" id="{3F561674-18F8-4F65-4BB4-E87EC93F7EB1}"/>
              </a:ext>
            </a:extLst>
          </p:cNvPr>
          <p:cNvSpPr/>
          <p:nvPr/>
        </p:nvSpPr>
        <p:spPr>
          <a:xfrm>
            <a:off x="1034414" y="2480806"/>
            <a:ext cx="9907905" cy="17492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ontent Placeholder 2">
            <a:extLst>
              <a:ext uri="{FF2B5EF4-FFF2-40B4-BE49-F238E27FC236}">
                <a16:creationId xmlns:a16="http://schemas.microsoft.com/office/drawing/2014/main" id="{65595620-78AB-9C7C-C05A-740ECBD858C3}"/>
              </a:ext>
            </a:extLst>
          </p:cNvPr>
          <p:cNvSpPr>
            <a:spLocks noGrp="1"/>
          </p:cNvSpPr>
          <p:nvPr>
            <p:ph idx="1"/>
          </p:nvPr>
        </p:nvSpPr>
        <p:spPr>
          <a:xfrm>
            <a:off x="560388" y="1258888"/>
            <a:ext cx="10793412" cy="4941887"/>
          </a:xfrm>
        </p:spPr>
        <p:txBody>
          <a:bodyPr>
            <a:normAutofit fontScale="40000" lnSpcReduction="20000"/>
          </a:bodyPr>
          <a:lstStyle/>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marL="804863" lvl="1" indent="-347663">
              <a:lnSpc>
                <a:spcPct val="120000"/>
              </a:lnSpc>
              <a:buFont typeface="Courier New" panose="02070309020205020404" pitchFamily="49" charset="0"/>
              <a:buChar char="o"/>
            </a:pPr>
            <a:r>
              <a:rPr lang="en-US" sz="6000" dirty="0">
                <a:latin typeface="Amasis MT Pro Light" panose="02040304050005020304" pitchFamily="18" charset="0"/>
                <a:cs typeface="Arial" panose="020B0604020202020204" pitchFamily="34" charset="0"/>
              </a:rPr>
              <a:t>Less: Erroneous Tax, Penalty &amp; Interest column is the amount of property tax, penalty &amp; interest refunded by taxing district from the Form 17TC</a:t>
            </a:r>
          </a:p>
          <a:p>
            <a:pPr marL="804863" lvl="1" indent="-347663">
              <a:lnSpc>
                <a:spcPct val="120000"/>
              </a:lnSpc>
              <a:buFont typeface="Courier New" panose="02070309020205020404" pitchFamily="49" charset="0"/>
              <a:buChar char="o"/>
            </a:pPr>
            <a:r>
              <a:rPr lang="en-US" sz="6000" dirty="0">
                <a:latin typeface="Amasis MT Pro Light" panose="02040304050005020304" pitchFamily="18" charset="0"/>
                <a:cs typeface="Arial" panose="020B0604020202020204" pitchFamily="34" charset="0"/>
              </a:rPr>
              <a:t>Property Tax Relief Amount column is the amount of property tax relief refunded by taxing district from the Form 17TC</a:t>
            </a:r>
          </a:p>
          <a:p>
            <a:pPr>
              <a:lnSpc>
                <a:spcPct val="150000"/>
              </a:lnSpc>
            </a:pPr>
            <a:endParaRPr lang="en-US" dirty="0">
              <a:latin typeface="Amasis MT Pro Light" panose="02040304050005020304" pitchFamily="18" charset="0"/>
              <a:cs typeface="Arial" panose="020B0604020202020204" pitchFamily="34" charset="0"/>
            </a:endParaRPr>
          </a:p>
        </p:txBody>
      </p:sp>
    </p:spTree>
    <p:extLst>
      <p:ext uri="{BB962C8B-B14F-4D97-AF65-F5344CB8AC3E}">
        <p14:creationId xmlns:p14="http://schemas.microsoft.com/office/powerpoint/2010/main" val="164692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4, cont.</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14</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65595620-78AB-9C7C-C05A-740ECBD858C3}"/>
              </a:ext>
            </a:extLst>
          </p:cNvPr>
          <p:cNvSpPr>
            <a:spLocks noGrp="1"/>
          </p:cNvSpPr>
          <p:nvPr>
            <p:ph idx="1"/>
          </p:nvPr>
        </p:nvSpPr>
        <p:spPr>
          <a:xfrm>
            <a:off x="560388" y="1258888"/>
            <a:ext cx="10793412" cy="4941887"/>
          </a:xfrm>
        </p:spPr>
        <p:txBody>
          <a:bodyPr vert="horz" lIns="91440" tIns="45720" rIns="91440" bIns="45720" rtlCol="0" anchor="t">
            <a:normAutofit/>
          </a:bodyPr>
          <a:lstStyle/>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lvl="1">
              <a:lnSpc>
                <a:spcPct val="120000"/>
              </a:lnSpc>
              <a:buFont typeface="Courier New" panose="02070309020205020404" pitchFamily="49" charset="0"/>
              <a:buChar char="o"/>
            </a:pPr>
            <a:r>
              <a:rPr lang="en-US" sz="2800" dirty="0">
                <a:latin typeface="Amasis MT Pro Light"/>
                <a:cs typeface="Arial"/>
              </a:rPr>
              <a:t>Total column is the total net tax, penalty &amp; interest, and the property tax relief refunded by taxing district from the Form 17TC</a:t>
            </a:r>
          </a:p>
          <a:p>
            <a:pPr marL="0" indent="0">
              <a:lnSpc>
                <a:spcPct val="150000"/>
              </a:lnSpc>
              <a:buNone/>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p:txBody>
      </p:sp>
      <p:sp>
        <p:nvSpPr>
          <p:cNvPr id="3" name="Frame 2">
            <a:extLst>
              <a:ext uri="{FF2B5EF4-FFF2-40B4-BE49-F238E27FC236}">
                <a16:creationId xmlns:a16="http://schemas.microsoft.com/office/drawing/2014/main" id="{D687BCE8-ADBF-6337-D64C-D8E08829B265}"/>
              </a:ext>
            </a:extLst>
          </p:cNvPr>
          <p:cNvSpPr/>
          <p:nvPr/>
        </p:nvSpPr>
        <p:spPr>
          <a:xfrm>
            <a:off x="1034414" y="2488760"/>
            <a:ext cx="9939709" cy="159024"/>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3816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5</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15</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F805F1C3-95DA-2DAA-884A-C67FE06C5B01}"/>
              </a:ext>
            </a:extLst>
          </p:cNvPr>
          <p:cNvSpPr>
            <a:spLocks noGrp="1"/>
          </p:cNvSpPr>
          <p:nvPr>
            <p:ph idx="1"/>
          </p:nvPr>
        </p:nvSpPr>
        <p:spPr>
          <a:xfrm>
            <a:off x="560388" y="1258888"/>
            <a:ext cx="10793412" cy="4941887"/>
          </a:xfrm>
        </p:spPr>
        <p:txBody>
          <a:bodyPr vert="horz" lIns="91440" tIns="45720" rIns="91440" bIns="45720" rtlCol="0" anchor="t">
            <a:normAutofit/>
          </a:bodyPr>
          <a:lstStyle/>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lvl="1">
              <a:lnSpc>
                <a:spcPct val="100000"/>
              </a:lnSpc>
              <a:buFont typeface="Courier New" panose="02070309020205020404" pitchFamily="49" charset="0"/>
              <a:buChar char="o"/>
            </a:pPr>
            <a:endParaRPr lang="en-US" sz="2500" dirty="0">
              <a:latin typeface="Amasis MT Pro Light" panose="02040304050005020304" pitchFamily="18" charset="0"/>
              <a:cs typeface="Arial" panose="020B0604020202020204" pitchFamily="34" charset="0"/>
            </a:endParaRPr>
          </a:p>
          <a:p>
            <a:pPr marL="860425" lvl="1" indent="-403225">
              <a:lnSpc>
                <a:spcPct val="10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Add: Late Payment Penalties on Unpaid Special Assessments Collected in the Net Tax, Penalty &amp; Interest column. </a:t>
            </a:r>
          </a:p>
          <a:p>
            <a:pPr lvl="2">
              <a:lnSpc>
                <a:spcPct val="100000"/>
              </a:lnSpc>
            </a:pPr>
            <a:r>
              <a:rPr lang="en-US" sz="2400" dirty="0">
                <a:latin typeface="Amasis MT Pro Light"/>
                <a:cs typeface="Arial"/>
              </a:rPr>
              <a:t>This references the amount of late payment penalties on unpaid special assessments collected shown in column 13 of the 49TC by taxing district.</a:t>
            </a:r>
          </a:p>
          <a:p>
            <a:pPr lvl="2">
              <a:lnSpc>
                <a:spcPct val="100000"/>
              </a:lnSpc>
            </a:pPr>
            <a:r>
              <a:rPr lang="en-US" sz="2400" dirty="0">
                <a:highlight>
                  <a:srgbClr val="FFFF00"/>
                </a:highlight>
                <a:latin typeface="Amasis MT Pro Light"/>
                <a:cs typeface="Arial"/>
              </a:rPr>
              <a:t>You cannot enter PTR data on this line. </a:t>
            </a:r>
            <a:endParaRPr lang="en-US" sz="2400" dirty="0">
              <a:solidFill>
                <a:srgbClr val="FF0000"/>
              </a:solidFill>
              <a:highlight>
                <a:srgbClr val="FFFF00"/>
              </a:highlight>
              <a:latin typeface="Amasis MT Pro Light"/>
              <a:cs typeface="Arial"/>
            </a:endParaRPr>
          </a:p>
          <a:p>
            <a:pPr>
              <a:lnSpc>
                <a:spcPct val="150000"/>
              </a:lnSpc>
            </a:pPr>
            <a:endParaRPr lang="en-US" dirty="0">
              <a:latin typeface="Amasis MT Pro Light" panose="02040304050005020304" pitchFamily="18" charset="0"/>
              <a:cs typeface="Arial" panose="020B0604020202020204" pitchFamily="34" charset="0"/>
            </a:endParaRPr>
          </a:p>
        </p:txBody>
      </p:sp>
      <p:sp>
        <p:nvSpPr>
          <p:cNvPr id="12" name="Frame 11">
            <a:extLst>
              <a:ext uri="{FF2B5EF4-FFF2-40B4-BE49-F238E27FC236}">
                <a16:creationId xmlns:a16="http://schemas.microsoft.com/office/drawing/2014/main" id="{0335B0F6-7F7B-BAB7-E3D3-A3E4A024F70B}"/>
              </a:ext>
            </a:extLst>
          </p:cNvPr>
          <p:cNvSpPr/>
          <p:nvPr/>
        </p:nvSpPr>
        <p:spPr>
          <a:xfrm>
            <a:off x="838200" y="2639833"/>
            <a:ext cx="10104120"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045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6</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16</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4"/>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3C901AC0-438B-1CB6-6A0A-3CB07B4BB39F}"/>
              </a:ext>
            </a:extLst>
          </p:cNvPr>
          <p:cNvSpPr>
            <a:spLocks noGrp="1"/>
          </p:cNvSpPr>
          <p:nvPr>
            <p:ph idx="1"/>
          </p:nvPr>
        </p:nvSpPr>
        <p:spPr>
          <a:xfrm>
            <a:off x="560388" y="1258888"/>
            <a:ext cx="10793412" cy="4941887"/>
          </a:xfrm>
        </p:spPr>
        <p:txBody>
          <a:bodyPr vert="horz" lIns="91440" tIns="45720" rIns="91440" bIns="45720" rtlCol="0" anchor="t">
            <a:noAutofit/>
          </a:bodyPr>
          <a:lstStyle/>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marL="804545" lvl="1" indent="-347345">
              <a:lnSpc>
                <a:spcPct val="150000"/>
              </a:lnSpc>
              <a:buFont typeface="Courier New" panose="02070309020205020404" pitchFamily="49" charset="0"/>
              <a:buChar char="o"/>
            </a:pPr>
            <a:endParaRPr lang="en-US" dirty="0">
              <a:latin typeface="Amasis MT Pro Light"/>
              <a:cs typeface="Arial"/>
            </a:endParaRPr>
          </a:p>
          <a:p>
            <a:pPr marL="804545" lvl="1" indent="-347345">
              <a:lnSpc>
                <a:spcPct val="150000"/>
              </a:lnSpc>
              <a:buFont typeface="Courier New" panose="02070309020205020404" pitchFamily="49" charset="0"/>
              <a:buChar char="o"/>
            </a:pPr>
            <a:r>
              <a:rPr lang="en-US" dirty="0">
                <a:latin typeface="Amasis MT Pro Light"/>
                <a:cs typeface="Arial"/>
              </a:rPr>
              <a:t>Add or Less: Other Before Apportionment Adjustments</a:t>
            </a:r>
            <a:endParaRPr lang="en-US" dirty="0">
              <a:latin typeface="Amasis MT Pro Light" panose="02040304050005020304" pitchFamily="18" charset="0"/>
              <a:cs typeface="Arial" panose="020B0604020202020204" pitchFamily="34" charset="0"/>
            </a:endParaRPr>
          </a:p>
          <a:p>
            <a:pPr marL="804545" lvl="1" indent="-347345">
              <a:lnSpc>
                <a:spcPct val="120000"/>
              </a:lnSpc>
              <a:buFont typeface="Courier New" panose="02070309020205020404" pitchFamily="49" charset="0"/>
              <a:buChar char="o"/>
            </a:pPr>
            <a:r>
              <a:rPr lang="en-US" dirty="0">
                <a:latin typeface="Amasis MT Pro Light"/>
                <a:cs typeface="Arial"/>
              </a:rPr>
              <a:t>Net Tax, Penalty &amp; Interest column is the amount of other adjustments, such as NSF fees, prior settlement adjustments.</a:t>
            </a:r>
          </a:p>
          <a:p>
            <a:pPr>
              <a:lnSpc>
                <a:spcPct val="150000"/>
              </a:lnSpc>
            </a:pPr>
            <a:endParaRPr lang="en-US" dirty="0">
              <a:latin typeface="Amasis MT Pro Light" panose="02040304050005020304" pitchFamily="18" charset="0"/>
              <a:cs typeface="Arial" panose="020B0604020202020204" pitchFamily="34" charset="0"/>
            </a:endParaRPr>
          </a:p>
        </p:txBody>
      </p:sp>
      <p:sp>
        <p:nvSpPr>
          <p:cNvPr id="12" name="Frame 11">
            <a:extLst>
              <a:ext uri="{FF2B5EF4-FFF2-40B4-BE49-F238E27FC236}">
                <a16:creationId xmlns:a16="http://schemas.microsoft.com/office/drawing/2014/main" id="{75D99A28-0A95-0C3F-C02C-51F2881D1F5D}"/>
              </a:ext>
            </a:extLst>
          </p:cNvPr>
          <p:cNvSpPr/>
          <p:nvPr/>
        </p:nvSpPr>
        <p:spPr>
          <a:xfrm>
            <a:off x="858803" y="2802236"/>
            <a:ext cx="10104120"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199718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6, cont.</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17</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3C901AC0-438B-1CB6-6A0A-3CB07B4BB39F}"/>
              </a:ext>
            </a:extLst>
          </p:cNvPr>
          <p:cNvSpPr>
            <a:spLocks noGrp="1"/>
          </p:cNvSpPr>
          <p:nvPr>
            <p:ph idx="1"/>
          </p:nvPr>
        </p:nvSpPr>
        <p:spPr>
          <a:xfrm>
            <a:off x="560388" y="1258888"/>
            <a:ext cx="10793412" cy="4941887"/>
          </a:xfrm>
        </p:spPr>
        <p:txBody>
          <a:bodyPr>
            <a:noAutofit/>
          </a:bodyPr>
          <a:lstStyle/>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marL="860425" lvl="1" indent="-349250">
              <a:lnSpc>
                <a:spcPct val="15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Add or Less: Other Before Apportionment Adjustments</a:t>
            </a:r>
          </a:p>
          <a:p>
            <a:pPr marL="860425" lvl="1" indent="-349250">
              <a:lnSpc>
                <a:spcPct val="12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Property Tax Relief Amount column is the amount of PTR applicable to the other adjustments</a:t>
            </a:r>
          </a:p>
          <a:p>
            <a:pPr marL="860425" lvl="1" indent="-349250">
              <a:lnSpc>
                <a:spcPct val="12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Total column is total of other adjustments</a:t>
            </a:r>
          </a:p>
          <a:p>
            <a:pPr>
              <a:lnSpc>
                <a:spcPct val="150000"/>
              </a:lnSpc>
            </a:pPr>
            <a:endParaRPr lang="en-US" dirty="0">
              <a:latin typeface="Amasis MT Pro Light" panose="02040304050005020304" pitchFamily="18" charset="0"/>
              <a:cs typeface="Arial" panose="020B0604020202020204" pitchFamily="34" charset="0"/>
            </a:endParaRPr>
          </a:p>
        </p:txBody>
      </p:sp>
      <p:sp>
        <p:nvSpPr>
          <p:cNvPr id="3" name="Frame 2">
            <a:extLst>
              <a:ext uri="{FF2B5EF4-FFF2-40B4-BE49-F238E27FC236}">
                <a16:creationId xmlns:a16="http://schemas.microsoft.com/office/drawing/2014/main" id="{67450A7E-C6FF-5B66-7F74-2B0A5126DA99}"/>
              </a:ext>
            </a:extLst>
          </p:cNvPr>
          <p:cNvSpPr/>
          <p:nvPr/>
        </p:nvSpPr>
        <p:spPr>
          <a:xfrm>
            <a:off x="838200" y="2802236"/>
            <a:ext cx="10104120"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505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7</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18</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ADE4379A-B29E-6B99-76AE-7EA648F6D301}"/>
              </a:ext>
            </a:extLst>
          </p:cNvPr>
          <p:cNvSpPr>
            <a:spLocks noGrp="1"/>
          </p:cNvSpPr>
          <p:nvPr>
            <p:ph idx="1"/>
          </p:nvPr>
        </p:nvSpPr>
        <p:spPr>
          <a:xfrm>
            <a:off x="560388" y="1258888"/>
            <a:ext cx="10793412" cy="4941887"/>
          </a:xfrm>
        </p:spPr>
        <p:txBody>
          <a:bodyPr vert="horz" lIns="91440" tIns="45720" rIns="91440" bIns="45720" rtlCol="0" anchor="t">
            <a:normAutofit fontScale="25000" lnSpcReduction="20000"/>
          </a:bodyPr>
          <a:lstStyle/>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11200" dirty="0">
              <a:latin typeface="Amasis MT Pro Light" panose="02040304050005020304" pitchFamily="18" charset="0"/>
              <a:cs typeface="Arial" panose="020B0604020202020204" pitchFamily="34" charset="0"/>
            </a:endParaRPr>
          </a:p>
          <a:p>
            <a:pPr marL="804545" lvl="1" indent="-347345">
              <a:lnSpc>
                <a:spcPct val="110000"/>
              </a:lnSpc>
              <a:buFont typeface="Courier New" panose="02070309020205020404" pitchFamily="49" charset="0"/>
              <a:buChar char="o"/>
            </a:pPr>
            <a:r>
              <a:rPr lang="en-US" sz="9600" dirty="0">
                <a:latin typeface="Amasis MT Pro Light"/>
                <a:cs typeface="Arial"/>
              </a:rPr>
              <a:t>Net Tax, Penalty &amp; Interest column is the property tax amount less the amount of erroneous tax, penalties</a:t>
            </a:r>
            <a:r>
              <a:rPr lang="en-US" sz="9600" strike="sngStrike" dirty="0">
                <a:latin typeface="Amasis MT Pro Light"/>
                <a:cs typeface="Arial"/>
              </a:rPr>
              <a:t>,</a:t>
            </a:r>
            <a:r>
              <a:rPr lang="en-US" sz="9600" dirty="0">
                <a:latin typeface="Amasis MT Pro Light"/>
                <a:cs typeface="Arial"/>
              </a:rPr>
              <a:t> &amp; interest refunded, added late payment penalty on unpaid special assessments collected</a:t>
            </a:r>
            <a:r>
              <a:rPr lang="en-US" sz="9600" strike="sngStrike" dirty="0">
                <a:latin typeface="Amasis MT Pro Light"/>
                <a:cs typeface="Arial"/>
              </a:rPr>
              <a:t>, </a:t>
            </a:r>
            <a:r>
              <a:rPr lang="en-US" sz="9600" dirty="0">
                <a:latin typeface="Amasis MT Pro Light"/>
                <a:cs typeface="Arial"/>
              </a:rPr>
              <a:t>&amp; less or added other before apportionment adjustments. </a:t>
            </a:r>
          </a:p>
          <a:p>
            <a:pPr lvl="2">
              <a:lnSpc>
                <a:spcPct val="110000"/>
              </a:lnSpc>
            </a:pPr>
            <a:r>
              <a:rPr lang="en-US" sz="9600" dirty="0">
                <a:latin typeface="Amasis MT Pro Light"/>
                <a:cs typeface="Arial"/>
              </a:rPr>
              <a:t>(Line 2 - Line 4 + Line 5 +/- Line 6)</a:t>
            </a:r>
          </a:p>
        </p:txBody>
      </p:sp>
      <p:sp>
        <p:nvSpPr>
          <p:cNvPr id="12" name="Frame 11">
            <a:extLst>
              <a:ext uri="{FF2B5EF4-FFF2-40B4-BE49-F238E27FC236}">
                <a16:creationId xmlns:a16="http://schemas.microsoft.com/office/drawing/2014/main" id="{62B0E8BD-B76E-FF89-C619-8BAFAF84E983}"/>
              </a:ext>
            </a:extLst>
          </p:cNvPr>
          <p:cNvSpPr/>
          <p:nvPr/>
        </p:nvSpPr>
        <p:spPr>
          <a:xfrm>
            <a:off x="838200" y="2953308"/>
            <a:ext cx="10104120"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216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7,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marL="739775" lvl="1" indent="-282575">
              <a:lnSpc>
                <a:spcPct val="110000"/>
              </a:lnSpc>
              <a:buFont typeface="Courier New" panose="02070309020205020404" pitchFamily="49" charset="0"/>
              <a:buChar char="o"/>
            </a:pPr>
            <a:r>
              <a:rPr lang="en-US" dirty="0">
                <a:latin typeface="Amasis MT Pro Light"/>
                <a:cs typeface="Arial"/>
              </a:rPr>
              <a:t>Property Tax Relief Amount column is the property tax relief less property tax relief from erroneous tax, penalties &amp; interest refunded.  (Line 2 - Line 4)</a:t>
            </a:r>
          </a:p>
          <a:p>
            <a:pPr marL="739775" lvl="1" indent="-282575">
              <a:lnSpc>
                <a:spcPct val="110000"/>
              </a:lnSpc>
              <a:buFont typeface="Courier New" panose="02070309020205020404" pitchFamily="49" charset="0"/>
              <a:buChar char="o"/>
            </a:pPr>
            <a:r>
              <a:rPr lang="en-US" dirty="0">
                <a:latin typeface="Amasis MT Pro Light"/>
                <a:cs typeface="Arial"/>
              </a:rPr>
              <a:t>Total column is the total net tax penalty &amp; interest plus the property tax relief amounts in line 7</a:t>
            </a:r>
          </a:p>
          <a:p>
            <a:pPr>
              <a:lnSpc>
                <a:spcPct val="150000"/>
              </a:lnSpc>
            </a:pPr>
            <a:endParaRPr lang="en-US" dirty="0">
              <a:latin typeface="Amasis MT Pro Light" panose="02040304050005020304" pitchFamily="18" charset="0"/>
              <a:cs typeface="Arial" panose="020B0604020202020204" pitchFamily="34" charset="0"/>
            </a:endParaRPr>
          </a:p>
          <a:p>
            <a:pPr marL="0" indent="0">
              <a:lnSpc>
                <a:spcPct val="10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19</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Frame 10">
            <a:extLst>
              <a:ext uri="{FF2B5EF4-FFF2-40B4-BE49-F238E27FC236}">
                <a16:creationId xmlns:a16="http://schemas.microsoft.com/office/drawing/2014/main" id="{9059C3D7-2698-9AD3-09FA-854FE0207F92}"/>
              </a:ext>
            </a:extLst>
          </p:cNvPr>
          <p:cNvSpPr/>
          <p:nvPr/>
        </p:nvSpPr>
        <p:spPr>
          <a:xfrm>
            <a:off x="838200" y="2961263"/>
            <a:ext cx="10104120"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2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DISCUSSION ITEMS</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vert="horz" lIns="91440" tIns="45720" rIns="91440" bIns="45720" rtlCol="0" anchor="t">
            <a:normAutofit/>
          </a:bodyPr>
          <a:lstStyle/>
          <a:p>
            <a:pPr>
              <a:lnSpc>
                <a:spcPct val="150000"/>
              </a:lnSpc>
            </a:pPr>
            <a:r>
              <a:rPr lang="en-US">
                <a:latin typeface="Amasis MT Pro Light"/>
                <a:cs typeface="Arial"/>
              </a:rPr>
              <a:t>Settlement forms</a:t>
            </a:r>
            <a:endParaRPr lang="en-US">
              <a:cs typeface="Calibri" panose="020F0502020204030204"/>
            </a:endParaRPr>
          </a:p>
          <a:p>
            <a:pPr lvl="1">
              <a:lnSpc>
                <a:spcPct val="110000"/>
              </a:lnSpc>
              <a:buFont typeface="Courier New" panose="02070309020205020404" pitchFamily="49" charset="0"/>
              <a:buChar char="o"/>
            </a:pPr>
            <a:r>
              <a:rPr lang="en-US" sz="2800" dirty="0">
                <a:latin typeface="Amasis MT Pro Light"/>
                <a:cs typeface="Arial"/>
              </a:rPr>
              <a:t>Form 49TC</a:t>
            </a:r>
          </a:p>
          <a:p>
            <a:pPr lvl="1">
              <a:lnSpc>
                <a:spcPct val="110000"/>
              </a:lnSpc>
              <a:buFont typeface="Courier New" panose="02070309020205020404" pitchFamily="49" charset="0"/>
              <a:buChar char="o"/>
            </a:pPr>
            <a:r>
              <a:rPr lang="en-US" sz="2800" dirty="0">
                <a:latin typeface="Amasis MT Pro Light"/>
                <a:cs typeface="Arial"/>
              </a:rPr>
              <a:t>Form 102</a:t>
            </a:r>
          </a:p>
          <a:p>
            <a:pPr lvl="1">
              <a:lnSpc>
                <a:spcPct val="110000"/>
              </a:lnSpc>
              <a:buFont typeface="Courier New" panose="02070309020205020404" pitchFamily="49" charset="0"/>
              <a:buChar char="o"/>
            </a:pPr>
            <a:r>
              <a:rPr lang="en-US" sz="2800" dirty="0">
                <a:latin typeface="Amasis MT Pro Light"/>
                <a:cs typeface="Arial"/>
              </a:rPr>
              <a:t>Form 105</a:t>
            </a:r>
          </a:p>
          <a:p>
            <a:pPr lvl="1">
              <a:lnSpc>
                <a:spcPct val="110000"/>
              </a:lnSpc>
              <a:buFont typeface="Courier New" panose="02070309020205020404" pitchFamily="49" charset="0"/>
              <a:buChar char="o"/>
            </a:pPr>
            <a:r>
              <a:rPr lang="en-US" sz="2800" dirty="0">
                <a:latin typeface="Amasis MT Pro Light"/>
                <a:cs typeface="Arial"/>
              </a:rPr>
              <a:t>Settlement Checklist</a:t>
            </a:r>
          </a:p>
          <a:p>
            <a:pPr lvl="1">
              <a:lnSpc>
                <a:spcPct val="110000"/>
              </a:lnSpc>
              <a:buFont typeface="Courier New" panose="02070309020205020404" pitchFamily="49" charset="0"/>
              <a:buChar char="o"/>
            </a:pPr>
            <a:r>
              <a:rPr lang="en-US" sz="2800" dirty="0">
                <a:latin typeface="Amasis MT Pro Light"/>
                <a:cs typeface="Arial"/>
              </a:rPr>
              <a:t>Settlement Approvals</a:t>
            </a:r>
          </a:p>
          <a:p>
            <a:pPr>
              <a:lnSpc>
                <a:spcPct val="150000"/>
              </a:lnSpc>
            </a:pPr>
            <a:r>
              <a:rPr lang="en-US" dirty="0">
                <a:latin typeface="Amasis MT Pro Light"/>
                <a:cs typeface="Arial"/>
              </a:rPr>
              <a:t>Indiana Transparency Portal &amp; ACH notification</a:t>
            </a:r>
          </a:p>
          <a:p>
            <a:pPr>
              <a:lnSpc>
                <a:spcPct val="150000"/>
              </a:lnSpc>
            </a:pPr>
            <a:endParaRPr lang="en-US" sz="2400">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31292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8</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20</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F33DFC05-10F6-11FF-3FAB-44E1C8923346}"/>
              </a:ext>
            </a:extLst>
          </p:cNvPr>
          <p:cNvSpPr>
            <a:spLocks noGrp="1"/>
          </p:cNvSpPr>
          <p:nvPr>
            <p:ph idx="1"/>
          </p:nvPr>
        </p:nvSpPr>
        <p:spPr>
          <a:xfrm>
            <a:off x="1120140" y="1228979"/>
            <a:ext cx="10233660" cy="5080298"/>
          </a:xfrm>
        </p:spPr>
        <p:txBody>
          <a:bodyPr>
            <a:normAutofit/>
          </a:bodyPr>
          <a:lstStyle/>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r>
              <a:rPr lang="en-US" sz="2400" dirty="0">
                <a:latin typeface="Amasis MT Pro Light" panose="02040304050005020304" pitchFamily="18" charset="0"/>
                <a:cs typeface="Arial" panose="020B0604020202020204" pitchFamily="34" charset="0"/>
              </a:rPr>
              <a:t>License Excise Tax for Apportionment</a:t>
            </a:r>
          </a:p>
          <a:p>
            <a:pPr lvl="1">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Net Tax, Penalty &amp; Interest column is the amount of excise tax to distribute from the final column of the Excise Tax Allocation worksheet by district</a:t>
            </a:r>
          </a:p>
        </p:txBody>
      </p:sp>
      <p:sp>
        <p:nvSpPr>
          <p:cNvPr id="12" name="Frame 11">
            <a:extLst>
              <a:ext uri="{FF2B5EF4-FFF2-40B4-BE49-F238E27FC236}">
                <a16:creationId xmlns:a16="http://schemas.microsoft.com/office/drawing/2014/main" id="{5D48B00B-D5A7-83B5-FBCD-AAC27E5B574D}"/>
              </a:ext>
            </a:extLst>
          </p:cNvPr>
          <p:cNvSpPr/>
          <p:nvPr/>
        </p:nvSpPr>
        <p:spPr>
          <a:xfrm>
            <a:off x="838200" y="3110154"/>
            <a:ext cx="10104120"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537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8, cont.</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21</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F33DFC05-10F6-11FF-3FAB-44E1C8923346}"/>
              </a:ext>
            </a:extLst>
          </p:cNvPr>
          <p:cNvSpPr>
            <a:spLocks noGrp="1"/>
          </p:cNvSpPr>
          <p:nvPr>
            <p:ph idx="1"/>
          </p:nvPr>
        </p:nvSpPr>
        <p:spPr>
          <a:xfrm>
            <a:off x="560388" y="1228979"/>
            <a:ext cx="10793412" cy="5080298"/>
          </a:xfrm>
        </p:spPr>
        <p:txBody>
          <a:bodyPr>
            <a:normAutofit/>
          </a:bodyPr>
          <a:lstStyle/>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endParaRPr lang="en-US"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Total column is the amount in the Net Tax, Penalty &amp; Interest column</a:t>
            </a:r>
          </a:p>
          <a:p>
            <a:pPr lvl="1">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You cannot enter data PTR data on this line</a:t>
            </a:r>
          </a:p>
        </p:txBody>
      </p:sp>
      <p:sp>
        <p:nvSpPr>
          <p:cNvPr id="3" name="Frame 2">
            <a:extLst>
              <a:ext uri="{FF2B5EF4-FFF2-40B4-BE49-F238E27FC236}">
                <a16:creationId xmlns:a16="http://schemas.microsoft.com/office/drawing/2014/main" id="{61A1C863-E871-E456-17D5-6643FCF7CBA0}"/>
              </a:ext>
            </a:extLst>
          </p:cNvPr>
          <p:cNvSpPr/>
          <p:nvPr/>
        </p:nvSpPr>
        <p:spPr>
          <a:xfrm>
            <a:off x="854102" y="3102203"/>
            <a:ext cx="10104120" cy="19083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062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 Line 9</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22</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0A216580-C327-A3F0-BDE9-778DCF2F2970}"/>
              </a:ext>
            </a:extLst>
          </p:cNvPr>
          <p:cNvPicPr>
            <a:picLocks noChangeAspect="1"/>
          </p:cNvPicPr>
          <p:nvPr/>
        </p:nvPicPr>
        <p:blipFill>
          <a:blip r:embed="rId3"/>
          <a:stretch>
            <a:fillRect/>
          </a:stretch>
        </p:blipFill>
        <p:spPr>
          <a:xfrm>
            <a:off x="1229077" y="1315550"/>
            <a:ext cx="9455716" cy="2219803"/>
          </a:xfrm>
          <a:prstGeom prst="rect">
            <a:avLst/>
          </a:prstGeom>
          <a:solidFill>
            <a:srgbClr val="FFFFFF">
              <a:shade val="85000"/>
            </a:srgbClr>
          </a:solidFill>
          <a:ln w="381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a:extLst>
              <a:ext uri="{FF2B5EF4-FFF2-40B4-BE49-F238E27FC236}">
                <a16:creationId xmlns:a16="http://schemas.microsoft.com/office/drawing/2014/main" id="{DE0B311F-92D5-8CFC-7981-28920102A094}"/>
              </a:ext>
            </a:extLst>
          </p:cNvPr>
          <p:cNvSpPr>
            <a:spLocks noGrp="1"/>
          </p:cNvSpPr>
          <p:nvPr>
            <p:ph idx="1"/>
          </p:nvPr>
        </p:nvSpPr>
        <p:spPr>
          <a:xfrm>
            <a:off x="560388" y="1532722"/>
            <a:ext cx="10793412" cy="4941887"/>
          </a:xfrm>
        </p:spPr>
        <p:txBody>
          <a:bodyPr>
            <a:normAutofit/>
          </a:bodyPr>
          <a:lstStyle/>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endParaRPr lang="en-US" dirty="0">
              <a:latin typeface="Amasis MT Pro Light" panose="02040304050005020304" pitchFamily="18" charset="0"/>
              <a:cs typeface="Arial" panose="020B0604020202020204" pitchFamily="34" charset="0"/>
            </a:endParaRPr>
          </a:p>
          <a:p>
            <a:pPr>
              <a:lnSpc>
                <a:spcPct val="110000"/>
              </a:lnSpc>
            </a:pPr>
            <a:endParaRPr lang="en-US" dirty="0">
              <a:latin typeface="Amasis MT Pro Light" panose="02040304050005020304" pitchFamily="18" charset="0"/>
              <a:cs typeface="Arial" panose="020B0604020202020204" pitchFamily="34" charset="0"/>
            </a:endParaRPr>
          </a:p>
          <a:p>
            <a:pPr lvl="1">
              <a:lnSpc>
                <a:spcPct val="110000"/>
              </a:lnSpc>
              <a:buFont typeface="Courier New" panose="02070309020205020404" pitchFamily="49" charset="0"/>
              <a:buChar char="o"/>
            </a:pPr>
            <a:endParaRPr lang="en-US" sz="2800" dirty="0">
              <a:latin typeface="Amasis MT Pro Light" panose="02040304050005020304" pitchFamily="18" charset="0"/>
              <a:cs typeface="Arial" panose="020B0604020202020204" pitchFamily="34" charset="0"/>
            </a:endParaRPr>
          </a:p>
          <a:p>
            <a:pPr marL="914400" lvl="1" indent="-457200">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Net Tax, Penalty &amp; Interest column is the total of Line 7 amount plus the line 8 amount</a:t>
            </a:r>
          </a:p>
          <a:p>
            <a:pPr marL="914400" lvl="1" indent="-457200">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Property Tax Relief Amount column is the total of the line 7 amount</a:t>
            </a:r>
          </a:p>
          <a:p>
            <a:pPr marL="914400" lvl="1" indent="-457200">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Total column equals the total of Line 7 amount plus the line 8 amount</a:t>
            </a:r>
          </a:p>
          <a:p>
            <a:pPr>
              <a:lnSpc>
                <a:spcPct val="150000"/>
              </a:lnSpc>
            </a:pPr>
            <a:endParaRPr lang="en-US" dirty="0">
              <a:latin typeface="Amasis MT Pro Light" panose="02040304050005020304" pitchFamily="18" charset="0"/>
              <a:cs typeface="Arial" panose="020B0604020202020204" pitchFamily="34" charset="0"/>
            </a:endParaRPr>
          </a:p>
        </p:txBody>
      </p:sp>
      <p:sp>
        <p:nvSpPr>
          <p:cNvPr id="12" name="Frame 11">
            <a:extLst>
              <a:ext uri="{FF2B5EF4-FFF2-40B4-BE49-F238E27FC236}">
                <a16:creationId xmlns:a16="http://schemas.microsoft.com/office/drawing/2014/main" id="{7F10E7E5-F67A-4B9C-CFB5-EF7A3AB87302}"/>
              </a:ext>
            </a:extLst>
          </p:cNvPr>
          <p:cNvSpPr/>
          <p:nvPr/>
        </p:nvSpPr>
        <p:spPr>
          <a:xfrm>
            <a:off x="838200" y="3268963"/>
            <a:ext cx="10104120" cy="32310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187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A-1</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a:normAutofit/>
          </a:bodyPr>
          <a:lstStyle/>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r>
              <a:rPr lang="en-US" sz="2400" dirty="0">
                <a:latin typeface="Amasis MT Pro Light" panose="02040304050005020304" pitchFamily="18" charset="0"/>
                <a:cs typeface="Arial" panose="020B0604020202020204" pitchFamily="34" charset="0"/>
              </a:rPr>
              <a:t>Section A-1 is completed for December Settlement only</a:t>
            </a:r>
          </a:p>
          <a:p>
            <a:pPr lvl="1">
              <a:lnSpc>
                <a:spcPct val="10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More detail on this section will be provided later in the year, but note the increase in complexity in December compared to June.</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23</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7" name="Picture 6">
            <a:extLst>
              <a:ext uri="{FF2B5EF4-FFF2-40B4-BE49-F238E27FC236}">
                <a16:creationId xmlns:a16="http://schemas.microsoft.com/office/drawing/2014/main" id="{BC32DDED-23DB-46D4-42A3-10A9EE2C452D}"/>
              </a:ext>
            </a:extLst>
          </p:cNvPr>
          <p:cNvPicPr>
            <a:picLocks noChangeAspect="1"/>
          </p:cNvPicPr>
          <p:nvPr/>
        </p:nvPicPr>
        <p:blipFill>
          <a:blip r:embed="rId3"/>
          <a:stretch>
            <a:fillRect/>
          </a:stretch>
        </p:blipFill>
        <p:spPr>
          <a:xfrm>
            <a:off x="683895" y="1201252"/>
            <a:ext cx="10546080" cy="2334101"/>
          </a:xfrm>
          <a:prstGeom prst="rect">
            <a:avLst/>
          </a:prstGeom>
          <a:ln w="38100">
            <a:solidFill>
              <a:schemeClr val="tx1"/>
            </a:solidFill>
          </a:ln>
        </p:spPr>
      </p:pic>
    </p:spTree>
    <p:extLst>
      <p:ext uri="{BB962C8B-B14F-4D97-AF65-F5344CB8AC3E}">
        <p14:creationId xmlns:p14="http://schemas.microsoft.com/office/powerpoint/2010/main" val="3276213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B</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24</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FA7BC361-37C4-CFE0-AF78-E3A923575D84}"/>
              </a:ext>
            </a:extLst>
          </p:cNvPr>
          <p:cNvPicPr>
            <a:picLocks noChangeAspect="1"/>
          </p:cNvPicPr>
          <p:nvPr/>
        </p:nvPicPr>
        <p:blipFill>
          <a:blip r:embed="rId3"/>
          <a:stretch>
            <a:fillRect/>
          </a:stretch>
        </p:blipFill>
        <p:spPr>
          <a:xfrm>
            <a:off x="2228908" y="1201252"/>
            <a:ext cx="7456054" cy="2066723"/>
          </a:xfrm>
          <a:prstGeom prst="rect">
            <a:avLst/>
          </a:prstGeom>
          <a:ln w="38100">
            <a:solidFill>
              <a:schemeClr val="tx1"/>
            </a:solidFill>
          </a:ln>
        </p:spPr>
      </p:pic>
      <p:sp>
        <p:nvSpPr>
          <p:cNvPr id="13" name="Content Placeholder 2">
            <a:extLst>
              <a:ext uri="{FF2B5EF4-FFF2-40B4-BE49-F238E27FC236}">
                <a16:creationId xmlns:a16="http://schemas.microsoft.com/office/drawing/2014/main" id="{7E7D2F82-D220-6D10-6ADF-C30F49029908}"/>
              </a:ext>
            </a:extLst>
          </p:cNvPr>
          <p:cNvSpPr>
            <a:spLocks noGrp="1"/>
          </p:cNvSpPr>
          <p:nvPr>
            <p:ph idx="1"/>
          </p:nvPr>
        </p:nvSpPr>
        <p:spPr>
          <a:xfrm>
            <a:off x="560388" y="1344613"/>
            <a:ext cx="10793412" cy="4941887"/>
          </a:xfrm>
        </p:spPr>
        <p:txBody>
          <a:bodyPr>
            <a:normAutofit/>
          </a:bodyPr>
          <a:lstStyle/>
          <a:p>
            <a:pPr marL="0" indent="0">
              <a:lnSpc>
                <a:spcPct val="150000"/>
              </a:lnSpc>
              <a:buNone/>
            </a:pPr>
            <a:endParaRPr lang="en-US" dirty="0">
              <a:latin typeface="Amasis MT Pro Light" panose="02040304050005020304" pitchFamily="18" charset="0"/>
              <a:cs typeface="Arial" panose="020B0604020202020204" pitchFamily="34" charset="0"/>
            </a:endParaRPr>
          </a:p>
          <a:p>
            <a:pPr marL="0"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10000"/>
              </a:lnSpc>
              <a:buNone/>
            </a:pPr>
            <a:endParaRPr lang="en-US" dirty="0">
              <a:latin typeface="Amasis MT Pro Light" panose="02040304050005020304" pitchFamily="18" charset="0"/>
              <a:cs typeface="Arial" panose="020B0604020202020204" pitchFamily="34" charset="0"/>
            </a:endParaRPr>
          </a:p>
          <a:p>
            <a:pPr marL="457200" lvl="1" indent="0">
              <a:lnSpc>
                <a:spcPct val="110000"/>
              </a:lnSpc>
              <a:buNone/>
            </a:pPr>
            <a:endParaRPr lang="en-US" dirty="0">
              <a:latin typeface="Amasis MT Pro Light" panose="02040304050005020304" pitchFamily="18" charset="0"/>
              <a:cs typeface="Arial" panose="020B0604020202020204" pitchFamily="34" charset="0"/>
            </a:endParaRPr>
          </a:p>
          <a:p>
            <a:pPr>
              <a:lnSpc>
                <a:spcPct val="100000"/>
              </a:lnSpc>
            </a:pPr>
            <a:r>
              <a:rPr lang="en-US" sz="2400" dirty="0">
                <a:latin typeface="Amasis MT Pro Light" panose="02040304050005020304" pitchFamily="18" charset="0"/>
                <a:cs typeface="Arial" panose="020B0604020202020204" pitchFamily="34" charset="0"/>
              </a:rPr>
              <a:t>The Form 102 is completed for each taxing district in the county</a:t>
            </a:r>
          </a:p>
          <a:p>
            <a:pPr>
              <a:lnSpc>
                <a:spcPct val="100000"/>
              </a:lnSpc>
            </a:pPr>
            <a:r>
              <a:rPr lang="en-US" sz="2400" dirty="0">
                <a:latin typeface="Amasis MT Pro Light" panose="02040304050005020304" pitchFamily="18" charset="0"/>
                <a:cs typeface="Arial" panose="020B0604020202020204" pitchFamily="34" charset="0"/>
              </a:rPr>
              <a:t>Section B will always display 106 rows of data</a:t>
            </a:r>
          </a:p>
          <a:p>
            <a:pPr>
              <a:lnSpc>
                <a:spcPct val="100000"/>
              </a:lnSpc>
            </a:pPr>
            <a:r>
              <a:rPr lang="en-US" sz="2400" dirty="0">
                <a:latin typeface="Amasis MT Pro Light" panose="02040304050005020304" pitchFamily="18" charset="0"/>
                <a:cs typeface="Arial" panose="020B0604020202020204" pitchFamily="34" charset="0"/>
              </a:rPr>
              <a:t>Section B uses the same net property &amp; excise taxes available from Section A, but displays tax dollars by unit &amp; by fund</a:t>
            </a:r>
          </a:p>
        </p:txBody>
      </p:sp>
    </p:spTree>
    <p:extLst>
      <p:ext uri="{BB962C8B-B14F-4D97-AF65-F5344CB8AC3E}">
        <p14:creationId xmlns:p14="http://schemas.microsoft.com/office/powerpoint/2010/main" val="518111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B,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344127"/>
            <a:ext cx="10793730" cy="4942523"/>
          </a:xfrm>
        </p:spPr>
        <p:txBody>
          <a:bodyPr vert="horz" lIns="91440" tIns="45720" rIns="91440" bIns="45720" rtlCol="0" anchor="t">
            <a:normAutofit/>
          </a:bodyPr>
          <a:lstStyle/>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r>
              <a:rPr lang="en-US" sz="2400" dirty="0">
                <a:latin typeface="Amasis MT Pro Light"/>
                <a:cs typeface="Arial"/>
              </a:rPr>
              <a:t>Total Net Property Tax – Enter the amount of property tax apportioned to each of the taxing district funds</a:t>
            </a:r>
          </a:p>
          <a:p>
            <a:pPr>
              <a:lnSpc>
                <a:spcPct val="100000"/>
              </a:lnSpc>
            </a:pPr>
            <a:r>
              <a:rPr lang="en-US" sz="2400" dirty="0">
                <a:latin typeface="Amasis MT Pro Light"/>
                <a:cs typeface="Arial"/>
              </a:rPr>
              <a:t>The apportionment of the Net Property Tax is calculated using the </a:t>
            </a:r>
            <a:r>
              <a:rPr lang="en-US" sz="2400" u="sng" dirty="0">
                <a:latin typeface="Amasis MT Pro Light"/>
                <a:cs typeface="Arial"/>
              </a:rPr>
              <a:t>Circuit Breaker Rates</a:t>
            </a:r>
            <a:r>
              <a:rPr lang="en-US" sz="2400" dirty="0">
                <a:latin typeface="Amasis MT Pro Light"/>
                <a:cs typeface="Arial"/>
              </a:rPr>
              <a:t> provided by DLGF</a:t>
            </a:r>
          </a:p>
          <a:p>
            <a:pPr>
              <a:lnSpc>
                <a:spcPct val="100000"/>
              </a:lnSpc>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25</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FA7BC361-37C4-CFE0-AF78-E3A923575D84}"/>
              </a:ext>
            </a:extLst>
          </p:cNvPr>
          <p:cNvPicPr>
            <a:picLocks noChangeAspect="1"/>
          </p:cNvPicPr>
          <p:nvPr/>
        </p:nvPicPr>
        <p:blipFill>
          <a:blip r:embed="rId3"/>
          <a:stretch>
            <a:fillRect/>
          </a:stretch>
        </p:blipFill>
        <p:spPr>
          <a:xfrm>
            <a:off x="2228908" y="1201252"/>
            <a:ext cx="7456054" cy="2066723"/>
          </a:xfrm>
          <a:prstGeom prst="rect">
            <a:avLst/>
          </a:prstGeom>
          <a:ln w="38100">
            <a:solidFill>
              <a:schemeClr val="tx1"/>
            </a:solidFill>
          </a:ln>
        </p:spPr>
      </p:pic>
      <p:sp>
        <p:nvSpPr>
          <p:cNvPr id="7" name="Frame 6">
            <a:extLst>
              <a:ext uri="{FF2B5EF4-FFF2-40B4-BE49-F238E27FC236}">
                <a16:creationId xmlns:a16="http://schemas.microsoft.com/office/drawing/2014/main" id="{2E7737A5-E0CE-45A5-757E-048E1FA7935D}"/>
              </a:ext>
            </a:extLst>
          </p:cNvPr>
          <p:cNvSpPr/>
          <p:nvPr/>
        </p:nvSpPr>
        <p:spPr>
          <a:xfrm>
            <a:off x="5176299" y="3003951"/>
            <a:ext cx="1439185" cy="192474"/>
          </a:xfrm>
          <a:prstGeom prst="frame">
            <a:avLst>
              <a:gd name="adj1" fmla="val 50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845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102 Section B, cont.</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26</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FA7BC361-37C4-CFE0-AF78-E3A923575D84}"/>
              </a:ext>
            </a:extLst>
          </p:cNvPr>
          <p:cNvPicPr>
            <a:picLocks noChangeAspect="1"/>
          </p:cNvPicPr>
          <p:nvPr/>
        </p:nvPicPr>
        <p:blipFill>
          <a:blip r:embed="rId3"/>
          <a:stretch>
            <a:fillRect/>
          </a:stretch>
        </p:blipFill>
        <p:spPr>
          <a:xfrm>
            <a:off x="2228908" y="1201252"/>
            <a:ext cx="7456054" cy="2066723"/>
          </a:xfrm>
          <a:prstGeom prst="rect">
            <a:avLst/>
          </a:prstGeom>
          <a:ln w="38100">
            <a:solidFill>
              <a:schemeClr val="tx1"/>
            </a:solidFill>
          </a:ln>
        </p:spPr>
      </p:pic>
      <p:sp>
        <p:nvSpPr>
          <p:cNvPr id="7" name="Content Placeholder 2">
            <a:extLst>
              <a:ext uri="{FF2B5EF4-FFF2-40B4-BE49-F238E27FC236}">
                <a16:creationId xmlns:a16="http://schemas.microsoft.com/office/drawing/2014/main" id="{AA5D3B0F-C362-1208-4CA2-1A6C3ABBE6F1}"/>
              </a:ext>
            </a:extLst>
          </p:cNvPr>
          <p:cNvSpPr>
            <a:spLocks noGrp="1"/>
          </p:cNvSpPr>
          <p:nvPr>
            <p:ph idx="1"/>
          </p:nvPr>
        </p:nvSpPr>
        <p:spPr>
          <a:xfrm>
            <a:off x="560388" y="1344613"/>
            <a:ext cx="10793412" cy="4941887"/>
          </a:xfrm>
        </p:spPr>
        <p:txBody>
          <a:bodyPr vert="horz" lIns="91440" tIns="45720" rIns="91440" bIns="45720" rtlCol="0" anchor="t">
            <a:normAutofit/>
          </a:bodyPr>
          <a:lstStyle/>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r>
              <a:rPr lang="en-US" sz="2400" dirty="0">
                <a:latin typeface="Amasis MT Pro Light"/>
                <a:cs typeface="Arial"/>
              </a:rPr>
              <a:t>License Excise Tax – Enter the amount of excise tax apportioned to each of the district funds</a:t>
            </a:r>
          </a:p>
          <a:p>
            <a:pPr>
              <a:lnSpc>
                <a:spcPct val="100000"/>
              </a:lnSpc>
            </a:pPr>
            <a:r>
              <a:rPr lang="en-US" sz="2400" b="1" dirty="0">
                <a:latin typeface="Amasis MT Pro Light"/>
                <a:cs typeface="Arial"/>
              </a:rPr>
              <a:t>The apportionment of the License Excise Tax is calculated using the </a:t>
            </a:r>
            <a:r>
              <a:rPr lang="en-US" sz="2400" b="1" u="sng" dirty="0">
                <a:latin typeface="Amasis MT Pro Light"/>
                <a:cs typeface="Arial"/>
              </a:rPr>
              <a:t>Certified Tax Rates</a:t>
            </a:r>
            <a:r>
              <a:rPr lang="en-US" sz="2400" b="1" dirty="0">
                <a:latin typeface="Amasis MT Pro Light"/>
                <a:cs typeface="Arial"/>
              </a:rPr>
              <a:t> provided by the DLGF</a:t>
            </a:r>
          </a:p>
        </p:txBody>
      </p:sp>
      <p:sp>
        <p:nvSpPr>
          <p:cNvPr id="11" name="Frame 10">
            <a:extLst>
              <a:ext uri="{FF2B5EF4-FFF2-40B4-BE49-F238E27FC236}">
                <a16:creationId xmlns:a16="http://schemas.microsoft.com/office/drawing/2014/main" id="{EB5461E4-BC04-1281-5CFD-AD39074F0345}"/>
              </a:ext>
            </a:extLst>
          </p:cNvPr>
          <p:cNvSpPr/>
          <p:nvPr/>
        </p:nvSpPr>
        <p:spPr>
          <a:xfrm>
            <a:off x="6607534" y="3027767"/>
            <a:ext cx="1391477" cy="192474"/>
          </a:xfrm>
          <a:prstGeom prst="frame">
            <a:avLst>
              <a:gd name="adj1" fmla="val 50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638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105</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1759"/>
            <a:ext cx="10793730" cy="5252235"/>
          </a:xfrm>
        </p:spPr>
        <p:txBody>
          <a:bodyPr vert="horz" lIns="91440" tIns="45720" rIns="91440" bIns="45720" rtlCol="0" anchor="t">
            <a:normAutofit/>
          </a:bodyPr>
          <a:lstStyle/>
          <a:p>
            <a:pPr>
              <a:lnSpc>
                <a:spcPct val="120000"/>
              </a:lnSpc>
            </a:pPr>
            <a:r>
              <a:rPr lang="en-US" dirty="0">
                <a:latin typeface="Amasis MT Pro Light"/>
                <a:cs typeface="Arial"/>
              </a:rPr>
              <a:t>The Form 105 is the aggregate total of each of the Form 102’s.</a:t>
            </a:r>
          </a:p>
          <a:p>
            <a:pPr>
              <a:lnSpc>
                <a:spcPct val="120000"/>
              </a:lnSpc>
            </a:pPr>
            <a:r>
              <a:rPr lang="en-US" dirty="0">
                <a:latin typeface="Amasis MT Pro Light"/>
                <a:cs typeface="Arial"/>
              </a:rPr>
              <a:t>The Form 105 includes:</a:t>
            </a:r>
          </a:p>
          <a:p>
            <a:pPr lvl="1">
              <a:lnSpc>
                <a:spcPct val="120000"/>
              </a:lnSpc>
              <a:buFont typeface="Courier New" panose="02070309020205020404" pitchFamily="49" charset="0"/>
              <a:buChar char="o"/>
            </a:pPr>
            <a:r>
              <a:rPr lang="en-US" sz="2800" dirty="0">
                <a:latin typeface="Amasis MT Pro Light"/>
                <a:cs typeface="Arial"/>
              </a:rPr>
              <a:t> Section A:	June Settlement</a:t>
            </a:r>
          </a:p>
          <a:p>
            <a:pPr lvl="1">
              <a:lnSpc>
                <a:spcPct val="120000"/>
              </a:lnSpc>
              <a:buFont typeface="Courier New" panose="02070309020205020404" pitchFamily="49" charset="0"/>
              <a:buChar char="o"/>
            </a:pPr>
            <a:r>
              <a:rPr lang="en-US" sz="2800" dirty="0">
                <a:latin typeface="Amasis MT Pro Light"/>
                <a:cs typeface="Arial"/>
              </a:rPr>
              <a:t> Section A-1:	December Settlement</a:t>
            </a:r>
          </a:p>
          <a:p>
            <a:pPr lvl="1">
              <a:lnSpc>
                <a:spcPct val="120000"/>
              </a:lnSpc>
              <a:buFont typeface="Courier New" panose="02070309020205020404" pitchFamily="49" charset="0"/>
              <a:buChar char="o"/>
            </a:pPr>
            <a:r>
              <a:rPr lang="en-US" sz="2800" dirty="0">
                <a:latin typeface="Amasis MT Pro Light"/>
                <a:cs typeface="Arial"/>
              </a:rPr>
              <a:t> Section B:	Apportionment</a:t>
            </a:r>
          </a:p>
          <a:p>
            <a:pPr lvl="1">
              <a:lnSpc>
                <a:spcPct val="120000"/>
              </a:lnSpc>
              <a:buFont typeface="Courier New" panose="02070309020205020404" pitchFamily="49" charset="0"/>
              <a:buChar char="o"/>
            </a:pPr>
            <a:r>
              <a:rPr lang="en-US" sz="2800" dirty="0">
                <a:latin typeface="Amasis MT Pro Light"/>
                <a:cs typeface="Arial"/>
              </a:rPr>
              <a:t> Section C:	Fines and Fees due State amount</a:t>
            </a: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27</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85807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105 Section C</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a:normAutofit/>
          </a:bodyPr>
          <a:lstStyle/>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a:lnSpc>
                <a:spcPct val="110000"/>
              </a:lnSpc>
            </a:pPr>
            <a:r>
              <a:rPr lang="en-US" dirty="0">
                <a:latin typeface="Amasis MT Pro Light" panose="02040304050005020304" pitchFamily="18" charset="0"/>
                <a:cs typeface="Arial" panose="020B0604020202020204" pitchFamily="34" charset="0"/>
              </a:rPr>
              <a:t>Section C is pre-populated with the name of fines &amp; fees due</a:t>
            </a:r>
          </a:p>
          <a:p>
            <a:pPr>
              <a:lnSpc>
                <a:spcPct val="110000"/>
              </a:lnSpc>
            </a:pPr>
            <a:r>
              <a:rPr lang="en-US" dirty="0">
                <a:latin typeface="Amasis MT Pro Light" panose="02040304050005020304" pitchFamily="18" charset="0"/>
                <a:cs typeface="Arial" panose="020B0604020202020204" pitchFamily="34" charset="0"/>
              </a:rPr>
              <a:t>More in-depth description of the Fines &amp; Fees can be found in the Settlement Instructions, Section C</a:t>
            </a:r>
          </a:p>
          <a:p>
            <a:pPr>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28</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A43B1F81-59AE-40D3-E088-7D37D17F2F83}"/>
              </a:ext>
            </a:extLst>
          </p:cNvPr>
          <p:cNvPicPr>
            <a:picLocks noChangeAspect="1"/>
          </p:cNvPicPr>
          <p:nvPr/>
        </p:nvPicPr>
        <p:blipFill>
          <a:blip r:embed="rId3"/>
          <a:stretch>
            <a:fillRect/>
          </a:stretch>
        </p:blipFill>
        <p:spPr>
          <a:xfrm>
            <a:off x="3782867" y="1163551"/>
            <a:ext cx="3803305" cy="2903665"/>
          </a:xfrm>
          <a:prstGeom prst="rect">
            <a:avLst/>
          </a:prstGeom>
          <a:ln w="38100">
            <a:solidFill>
              <a:schemeClr val="tx1"/>
            </a:solidFill>
          </a:ln>
        </p:spPr>
      </p:pic>
    </p:spTree>
    <p:extLst>
      <p:ext uri="{BB962C8B-B14F-4D97-AF65-F5344CB8AC3E}">
        <p14:creationId xmlns:p14="http://schemas.microsoft.com/office/powerpoint/2010/main" val="4013925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Form 105 Section C</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a:lnSpc>
                <a:spcPct val="100000"/>
              </a:lnSpc>
            </a:pPr>
            <a:r>
              <a:rPr lang="en-US" sz="2400" dirty="0">
                <a:latin typeface="Amasis MT Pro Light"/>
                <a:cs typeface="Arial"/>
              </a:rPr>
              <a:t>Fines &amp; Fees are various dollars collected by the county based on Indiana Statute</a:t>
            </a:r>
          </a:p>
          <a:p>
            <a:pPr>
              <a:lnSpc>
                <a:spcPct val="100000"/>
              </a:lnSpc>
            </a:pPr>
            <a:r>
              <a:rPr lang="en-US" sz="2400" dirty="0">
                <a:latin typeface="Amasis MT Pro Light"/>
                <a:cs typeface="Arial"/>
              </a:rPr>
              <a:t>Not every county will have every fine or fee listed in Section C</a:t>
            </a:r>
          </a:p>
          <a:p>
            <a:pPr>
              <a:lnSpc>
                <a:spcPct val="100000"/>
              </a:lnSpc>
            </a:pPr>
            <a:r>
              <a:rPr lang="en-US" sz="2400" dirty="0">
                <a:latin typeface="Amasis MT Pro Light"/>
                <a:cs typeface="Arial"/>
              </a:rPr>
              <a:t>Fines &amp; Fees are to be remitted electronically to the Office of State Comptroller once county settlement is pre-approved</a:t>
            </a:r>
          </a:p>
          <a:p>
            <a:pPr>
              <a:lnSpc>
                <a:spcPct val="100000"/>
              </a:lnSpc>
            </a:pPr>
            <a:r>
              <a:rPr lang="en-US" sz="2400" dirty="0">
                <a:latin typeface="Amasis MT Pro Light" panose="02040304050005020304" pitchFamily="18" charset="0"/>
                <a:cs typeface="Arial" panose="020B0604020202020204" pitchFamily="34" charset="0"/>
              </a:rPr>
              <a:t>The remittance to the State must occur by June 30</a:t>
            </a:r>
            <a:r>
              <a:rPr lang="en-US" sz="2400" baseline="30000" dirty="0">
                <a:latin typeface="Amasis MT Pro Light" panose="02040304050005020304" pitchFamily="18" charset="0"/>
                <a:cs typeface="Arial" panose="020B0604020202020204" pitchFamily="34" charset="0"/>
              </a:rPr>
              <a:t>th</a:t>
            </a:r>
            <a:r>
              <a:rPr lang="en-US" sz="2400" dirty="0">
                <a:latin typeface="Amasis MT Pro Light" panose="02040304050005020304" pitchFamily="18" charset="0"/>
                <a:cs typeface="Arial" panose="020B0604020202020204" pitchFamily="34" charset="0"/>
              </a:rPr>
              <a:t> for the Spring Settlement &amp; by December 31</a:t>
            </a:r>
            <a:r>
              <a:rPr lang="en-US" sz="2400" baseline="30000" dirty="0">
                <a:latin typeface="Amasis MT Pro Light" panose="02040304050005020304" pitchFamily="18" charset="0"/>
                <a:cs typeface="Arial" panose="020B0604020202020204" pitchFamily="34" charset="0"/>
              </a:rPr>
              <a:t>st</a:t>
            </a:r>
            <a:r>
              <a:rPr lang="en-US" sz="2400" dirty="0">
                <a:latin typeface="Amasis MT Pro Light" panose="02040304050005020304" pitchFamily="18" charset="0"/>
                <a:cs typeface="Arial" panose="020B0604020202020204" pitchFamily="34" charset="0"/>
              </a:rPr>
              <a:t> for the Fall Settlement</a:t>
            </a:r>
          </a:p>
          <a:p>
            <a:pPr lvl="1">
              <a:lnSpc>
                <a:spcPct val="150000"/>
              </a:lnSpc>
            </a:pPr>
            <a:endParaRPr lang="en-US" sz="2800" dirty="0">
              <a:latin typeface="Amasis MT Pro Light" panose="02040304050005020304" pitchFamily="18" charset="0"/>
              <a:cs typeface="Arial" panose="020B0604020202020204" pitchFamily="34" charset="0"/>
            </a:endParaRPr>
          </a:p>
          <a:p>
            <a:pPr marL="457200" lvl="1" indent="0">
              <a:lnSpc>
                <a:spcPct val="150000"/>
              </a:lnSpc>
              <a:buNone/>
            </a:pPr>
            <a:endParaRPr lang="en-US" sz="2800"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29</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575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Introduction to Settlement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vert="horz" lIns="91440" tIns="45720" rIns="91440" bIns="45720" rtlCol="0" anchor="t">
            <a:normAutofit/>
          </a:bodyPr>
          <a:lstStyle/>
          <a:p>
            <a:pPr>
              <a:lnSpc>
                <a:spcPct val="100000"/>
              </a:lnSpc>
            </a:pPr>
            <a:r>
              <a:rPr lang="en-US" dirty="0">
                <a:latin typeface="Amasis MT Pro Light"/>
                <a:cs typeface="Arial"/>
              </a:rPr>
              <a:t>The county settlement process includes the balancing &amp; distribution of both property &amp; excise taxes to all units of government in the county. </a:t>
            </a:r>
            <a:endParaRPr lang="en-US" dirty="0">
              <a:latin typeface="Amasis MT Pro Light" panose="02040304050005020304" pitchFamily="18" charset="0"/>
              <a:cs typeface="Arial" panose="020B0604020202020204" pitchFamily="34" charset="0"/>
            </a:endParaRPr>
          </a:p>
          <a:p>
            <a:pPr>
              <a:lnSpc>
                <a:spcPct val="100000"/>
              </a:lnSpc>
            </a:pPr>
            <a:r>
              <a:rPr lang="en-US" dirty="0">
                <a:latin typeface="Amasis MT Pro Light"/>
                <a:cs typeface="Arial"/>
              </a:rPr>
              <a:t>After the County Treasurer has completed posting &amp; reconciling tax collections, they submit the collections to the County Auditor.</a:t>
            </a:r>
          </a:p>
          <a:p>
            <a:pPr>
              <a:lnSpc>
                <a:spcPct val="100000"/>
              </a:lnSpc>
            </a:pPr>
            <a:r>
              <a:rPr lang="en-US" dirty="0">
                <a:latin typeface="Amasis MT Pro Light"/>
                <a:cs typeface="Arial"/>
              </a:rPr>
              <a:t>The County Auditor completes the State prescribed settlement documents &amp; submits to the Office of State Comptroller for review. </a:t>
            </a:r>
            <a:endParaRPr lang="en-US" dirty="0">
              <a:latin typeface="Amasis MT Pro Light" panose="02040304050005020304" pitchFamily="18" charset="0"/>
              <a:cs typeface="Arial" panose="020B0604020202020204" pitchFamily="34" charset="0"/>
            </a:endParaRPr>
          </a:p>
          <a:p>
            <a:pPr>
              <a:lnSpc>
                <a:spcPct val="100000"/>
              </a:lnSpc>
            </a:pPr>
            <a:r>
              <a:rPr lang="en-US" dirty="0">
                <a:latin typeface="Amasis MT Pro Light"/>
                <a:cs typeface="Arial"/>
              </a:rPr>
              <a:t>Once approved by the State, the County Auditor distributes the settlement dollars to the units of government in the county.</a:t>
            </a:r>
          </a:p>
          <a:p>
            <a:pPr marL="457200" lvl="1" indent="0">
              <a:lnSpc>
                <a:spcPct val="150000"/>
              </a:lnSpc>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84696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1060430" cy="4942523"/>
          </a:xfrm>
        </p:spPr>
        <p:txBody>
          <a:bodyPr>
            <a:normAutofit/>
          </a:bodyPr>
          <a:lstStyle/>
          <a:p>
            <a:pPr marL="0" indent="0">
              <a:lnSpc>
                <a:spcPct val="100000"/>
              </a:lnSpc>
              <a:buNone/>
            </a:pPr>
            <a:r>
              <a:rPr lang="en-US" sz="2400" dirty="0">
                <a:latin typeface="Amasis MT Pro Light" panose="02040304050005020304" pitchFamily="18" charset="0"/>
                <a:cs typeface="Arial" panose="020B0604020202020204" pitchFamily="34" charset="0"/>
              </a:rPr>
              <a:t>Below is a chart displaying the numbers of submissions for June &amp; December 2023 settlements</a:t>
            </a:r>
          </a:p>
          <a:p>
            <a:pPr>
              <a:lnSpc>
                <a:spcPct val="100000"/>
              </a:lnSpc>
            </a:pPr>
            <a:r>
              <a:rPr lang="en-US" sz="2400" dirty="0">
                <a:latin typeface="Amasis MT Pro Light" panose="02040304050005020304" pitchFamily="18" charset="0"/>
                <a:cs typeface="Arial" panose="020B0604020202020204" pitchFamily="34" charset="0"/>
              </a:rPr>
              <a:t>When a submission comes in, the State does a complete review of all the data fields</a:t>
            </a:r>
          </a:p>
          <a:p>
            <a:pPr>
              <a:lnSpc>
                <a:spcPct val="100000"/>
              </a:lnSpc>
            </a:pPr>
            <a:r>
              <a:rPr lang="en-US" sz="2400" dirty="0">
                <a:latin typeface="Amasis MT Pro Light" panose="02040304050005020304" pitchFamily="18" charset="0"/>
                <a:cs typeface="Arial" panose="020B0604020202020204" pitchFamily="34" charset="0"/>
              </a:rPr>
              <a:t>If any issue(s) is (are) identified, the county is contacted, the correction(s) is (are) made, then resubmitted &amp; re-reviewed</a:t>
            </a: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1">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1">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rial" panose="020B0604020202020204" pitchFamily="34" charset="0"/>
              <a:cs typeface="Arial" panose="020B0604020202020204" pitchFamily="34" charset="0"/>
            </a:endParaRPr>
          </a:p>
          <a:p>
            <a:pPr marL="457200" lvl="1" indent="0">
              <a:lnSpc>
                <a:spcPct val="150000"/>
              </a:lnSpc>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30</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7" name="Picture 6">
            <a:extLst>
              <a:ext uri="{FF2B5EF4-FFF2-40B4-BE49-F238E27FC236}">
                <a16:creationId xmlns:a16="http://schemas.microsoft.com/office/drawing/2014/main" id="{D600E840-3D19-D85C-58A8-50E56894EB90}"/>
              </a:ext>
            </a:extLst>
          </p:cNvPr>
          <p:cNvPicPr>
            <a:picLocks noChangeAspect="1"/>
          </p:cNvPicPr>
          <p:nvPr/>
        </p:nvPicPr>
        <p:blipFill>
          <a:blip r:embed="rId3"/>
          <a:stretch>
            <a:fillRect/>
          </a:stretch>
        </p:blipFill>
        <p:spPr>
          <a:xfrm>
            <a:off x="2056660" y="4290458"/>
            <a:ext cx="6973883" cy="1886505"/>
          </a:xfrm>
          <a:prstGeom prst="rect">
            <a:avLst/>
          </a:prstGeom>
          <a:ln w="38100">
            <a:solidFill>
              <a:schemeClr val="tx1"/>
            </a:solidFill>
          </a:ln>
        </p:spPr>
      </p:pic>
    </p:spTree>
    <p:extLst>
      <p:ext uri="{BB962C8B-B14F-4D97-AF65-F5344CB8AC3E}">
        <p14:creationId xmlns:p14="http://schemas.microsoft.com/office/powerpoint/2010/main" val="3798343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Checklist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a:lnSpc>
                <a:spcPct val="120000"/>
              </a:lnSpc>
            </a:pPr>
            <a:r>
              <a:rPr lang="en-US" sz="2400" dirty="0">
                <a:latin typeface="Amasis MT Pro Light" panose="02040304050005020304" pitchFamily="18" charset="0"/>
                <a:cs typeface="Arial" panose="020B0604020202020204" pitchFamily="34" charset="0"/>
              </a:rPr>
              <a:t>Settlement Checklist was created for the county to use to verify their data prior to submitting settlement for approval</a:t>
            </a:r>
          </a:p>
          <a:p>
            <a:pPr>
              <a:lnSpc>
                <a:spcPct val="150000"/>
              </a:lnSpc>
            </a:pPr>
            <a:r>
              <a:rPr lang="en-US" sz="2400" dirty="0">
                <a:latin typeface="Amasis MT Pro Light" panose="02040304050005020304" pitchFamily="18" charset="0"/>
                <a:cs typeface="Arial" panose="020B0604020202020204" pitchFamily="34" charset="0"/>
              </a:rPr>
              <a:t>The Checklist simulates “most” of the State’s review</a:t>
            </a:r>
          </a:p>
          <a:p>
            <a:pPr>
              <a:lnSpc>
                <a:spcPct val="120000"/>
              </a:lnSpc>
            </a:pPr>
            <a:r>
              <a:rPr lang="en-US" sz="2400" dirty="0">
                <a:latin typeface="Amasis MT Pro Light" panose="02040304050005020304" pitchFamily="18" charset="0"/>
                <a:cs typeface="Arial" panose="020B0604020202020204" pitchFamily="34" charset="0"/>
              </a:rPr>
              <a:t>The Checklist allows the county to self-review their information prior to submission for consistency across forms in reporting</a:t>
            </a:r>
          </a:p>
          <a:p>
            <a:pPr>
              <a:lnSpc>
                <a:spcPct val="120000"/>
              </a:lnSpc>
            </a:pPr>
            <a:r>
              <a:rPr lang="en-US" sz="2400" dirty="0">
                <a:latin typeface="Amasis MT Pro Light" panose="02040304050005020304" pitchFamily="18" charset="0"/>
                <a:cs typeface="Arial" panose="020B0604020202020204" pitchFamily="34" charset="0"/>
              </a:rPr>
              <a:t>Provided by the State during settlement process</a:t>
            </a:r>
          </a:p>
          <a:p>
            <a:pPr>
              <a:lnSpc>
                <a:spcPct val="120000"/>
              </a:lnSpc>
            </a:pPr>
            <a:r>
              <a:rPr lang="en-US" sz="2400" dirty="0">
                <a:latin typeface="Amasis MT Pro Light" panose="02040304050005020304" pitchFamily="18" charset="0"/>
                <a:cs typeface="Arial" panose="020B0604020202020204" pitchFamily="34" charset="0"/>
              </a:rPr>
              <a:t>Submit to State upon completion</a:t>
            </a:r>
          </a:p>
          <a:p>
            <a:pPr marL="0" indent="0">
              <a:lnSpc>
                <a:spcPct val="150000"/>
              </a:lnSpc>
              <a:buNone/>
            </a:pPr>
            <a:endParaRPr lang="en-US" sz="2400"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31</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02630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Checklist Example 1</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310642"/>
            <a:ext cx="10793730" cy="4942523"/>
          </a:xfrm>
        </p:spPr>
        <p:txBody>
          <a:bodyPr>
            <a:normAutofit/>
          </a:bodyPr>
          <a:lstStyle/>
          <a:p>
            <a:pPr marL="0" indent="0">
              <a:lnSpc>
                <a:spcPct val="100000"/>
              </a:lnSpc>
              <a:buNone/>
            </a:pPr>
            <a:r>
              <a:rPr lang="en-US" sz="2400" dirty="0">
                <a:latin typeface="Amasis MT Pro Light" panose="02040304050005020304" pitchFamily="18" charset="0"/>
                <a:cs typeface="Arial" panose="020B0604020202020204" pitchFamily="34" charset="0"/>
              </a:rPr>
              <a:t>Form 102 Section A</a:t>
            </a:r>
          </a:p>
          <a:p>
            <a:pPr marL="0" indent="0">
              <a:lnSpc>
                <a:spcPct val="100000"/>
              </a:lnSpc>
              <a:buNone/>
            </a:pPr>
            <a:endParaRPr lang="en-US" sz="2400" dirty="0">
              <a:latin typeface="Amasis MT Pro Light" panose="02040304050005020304" pitchFamily="18" charset="0"/>
              <a:cs typeface="Arial" panose="020B0604020202020204" pitchFamily="34" charset="0"/>
            </a:endParaRPr>
          </a:p>
          <a:p>
            <a:pPr marL="0" indent="0">
              <a:lnSpc>
                <a:spcPct val="100000"/>
              </a:lnSpc>
              <a:buNone/>
            </a:pPr>
            <a:endParaRPr lang="en-US" sz="2400" dirty="0">
              <a:latin typeface="Amasis MT Pro Light" panose="02040304050005020304" pitchFamily="18" charset="0"/>
              <a:cs typeface="Arial" panose="020B0604020202020204" pitchFamily="34" charset="0"/>
            </a:endParaRPr>
          </a:p>
          <a:p>
            <a:pPr marL="0" indent="0">
              <a:lnSpc>
                <a:spcPct val="100000"/>
              </a:lnSpc>
              <a:buNone/>
            </a:pPr>
            <a:endParaRPr lang="en-US" sz="2400" dirty="0">
              <a:latin typeface="Amasis MT Pro Light" panose="02040304050005020304" pitchFamily="18" charset="0"/>
              <a:cs typeface="Arial" panose="020B0604020202020204" pitchFamily="34" charset="0"/>
            </a:endParaRPr>
          </a:p>
          <a:p>
            <a:pPr marL="0" indent="0">
              <a:lnSpc>
                <a:spcPct val="100000"/>
              </a:lnSpc>
              <a:buNone/>
            </a:pPr>
            <a:r>
              <a:rPr lang="en-US" sz="2400" dirty="0">
                <a:latin typeface="Amasis MT Pro Light" panose="02040304050005020304" pitchFamily="18" charset="0"/>
                <a:cs typeface="Arial" panose="020B0604020202020204" pitchFamily="34" charset="0"/>
              </a:rPr>
              <a:t>49TC</a:t>
            </a:r>
          </a:p>
          <a:p>
            <a:pPr marL="228600" lvl="1">
              <a:lnSpc>
                <a:spcPct val="100000"/>
              </a:lnSpc>
              <a:spcBef>
                <a:spcPts val="1000"/>
              </a:spcBef>
            </a:pPr>
            <a:endParaRPr lang="en-US" dirty="0">
              <a:latin typeface="Amasis MT Pro Light" panose="02040304050005020304" pitchFamily="18" charset="0"/>
              <a:cs typeface="Arial" panose="020B0604020202020204" pitchFamily="34" charset="0"/>
            </a:endParaRPr>
          </a:p>
          <a:p>
            <a:pPr>
              <a:lnSpc>
                <a:spcPct val="100000"/>
              </a:lnSpc>
            </a:pPr>
            <a:r>
              <a:rPr lang="en-US" sz="2400" dirty="0">
                <a:latin typeface="Amasis MT Pro Light" panose="02040304050005020304" pitchFamily="18" charset="0"/>
                <a:cs typeface="Arial" panose="020B0604020202020204" pitchFamily="34" charset="0"/>
              </a:rPr>
              <a:t>Form 49TC Column 7 amount is Section A, Line 7 “Net Property Tax for Apportionment” Total column of Form 102</a:t>
            </a:r>
          </a:p>
          <a:p>
            <a:pPr>
              <a:lnSpc>
                <a:spcPct val="100000"/>
              </a:lnSpc>
            </a:pPr>
            <a:r>
              <a:rPr lang="en-US" sz="2400" dirty="0">
                <a:latin typeface="Amasis MT Pro Light" panose="02040304050005020304" pitchFamily="18" charset="0"/>
                <a:cs typeface="Arial" panose="020B0604020202020204" pitchFamily="34" charset="0"/>
              </a:rPr>
              <a:t>Form 49TC Column 9 amount is Section A, Line 9 “Total For Apportionment” Total column of Form 102</a:t>
            </a:r>
          </a:p>
          <a:p>
            <a:pPr>
              <a:lnSpc>
                <a:spcPct val="10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32</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635D45FE-2591-FDB1-7BFE-065C88B06832}"/>
              </a:ext>
            </a:extLst>
          </p:cNvPr>
          <p:cNvPicPr>
            <a:picLocks noChangeAspect="1"/>
          </p:cNvPicPr>
          <p:nvPr/>
        </p:nvPicPr>
        <p:blipFill>
          <a:blip r:embed="rId3"/>
          <a:stretch>
            <a:fillRect/>
          </a:stretch>
        </p:blipFill>
        <p:spPr>
          <a:xfrm>
            <a:off x="4560541" y="1222390"/>
            <a:ext cx="6793259" cy="1554872"/>
          </a:xfrm>
          <a:prstGeom prst="rect">
            <a:avLst/>
          </a:prstGeom>
          <a:ln w="38100">
            <a:solidFill>
              <a:schemeClr val="tx1"/>
            </a:solidFill>
          </a:ln>
        </p:spPr>
      </p:pic>
      <p:pic>
        <p:nvPicPr>
          <p:cNvPr id="11" name="Picture 10">
            <a:extLst>
              <a:ext uri="{FF2B5EF4-FFF2-40B4-BE49-F238E27FC236}">
                <a16:creationId xmlns:a16="http://schemas.microsoft.com/office/drawing/2014/main" id="{18483914-9778-C7C5-8726-DA4B0302E0EA}"/>
              </a:ext>
            </a:extLst>
          </p:cNvPr>
          <p:cNvPicPr>
            <a:picLocks noChangeAspect="1"/>
          </p:cNvPicPr>
          <p:nvPr/>
        </p:nvPicPr>
        <p:blipFill>
          <a:blip r:embed="rId4"/>
          <a:stretch>
            <a:fillRect/>
          </a:stretch>
        </p:blipFill>
        <p:spPr>
          <a:xfrm>
            <a:off x="4555105" y="2890275"/>
            <a:ext cx="6798695" cy="1229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rame 6">
            <a:extLst>
              <a:ext uri="{FF2B5EF4-FFF2-40B4-BE49-F238E27FC236}">
                <a16:creationId xmlns:a16="http://schemas.microsoft.com/office/drawing/2014/main" id="{4726D721-C5B5-1ABE-28E6-7B43C0CAC35C}"/>
              </a:ext>
            </a:extLst>
          </p:cNvPr>
          <p:cNvSpPr/>
          <p:nvPr/>
        </p:nvSpPr>
        <p:spPr>
          <a:xfrm>
            <a:off x="5014910" y="4119730"/>
            <a:ext cx="45719" cy="76595"/>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739B092C-CE9B-8245-D070-9D0583D4DBB8}"/>
              </a:ext>
            </a:extLst>
          </p:cNvPr>
          <p:cNvSpPr/>
          <p:nvPr/>
        </p:nvSpPr>
        <p:spPr>
          <a:xfrm>
            <a:off x="7643813" y="2157413"/>
            <a:ext cx="45719" cy="4571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4875FC44-DF1B-45C2-56F9-29E19D8501D9}"/>
              </a:ext>
            </a:extLst>
          </p:cNvPr>
          <p:cNvSpPr/>
          <p:nvPr/>
        </p:nvSpPr>
        <p:spPr>
          <a:xfrm>
            <a:off x="10267743" y="2319482"/>
            <a:ext cx="966787" cy="21937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29F319D6-1A25-3615-7118-F32FD561D9E2}"/>
              </a:ext>
            </a:extLst>
          </p:cNvPr>
          <p:cNvSpPr/>
          <p:nvPr/>
        </p:nvSpPr>
        <p:spPr>
          <a:xfrm>
            <a:off x="8213697" y="3282447"/>
            <a:ext cx="804098" cy="875581"/>
          </a:xfrm>
          <a:prstGeom prst="frame">
            <a:avLst>
              <a:gd name="adj1" fmla="val 51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BF5A36F9-A564-5BEE-DBBF-991C80C57825}"/>
              </a:ext>
            </a:extLst>
          </p:cNvPr>
          <p:cNvSpPr/>
          <p:nvPr/>
        </p:nvSpPr>
        <p:spPr>
          <a:xfrm>
            <a:off x="9767183" y="3282447"/>
            <a:ext cx="804098" cy="875581"/>
          </a:xfrm>
          <a:prstGeom prst="frame">
            <a:avLst>
              <a:gd name="adj1" fmla="val 5101"/>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439C9926-B93E-AFCA-3BC6-1AB55B0043F5}"/>
              </a:ext>
            </a:extLst>
          </p:cNvPr>
          <p:cNvSpPr/>
          <p:nvPr/>
        </p:nvSpPr>
        <p:spPr>
          <a:xfrm>
            <a:off x="10267743" y="2567406"/>
            <a:ext cx="966787" cy="219373"/>
          </a:xfrm>
          <a:prstGeom prst="fram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3763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Checklist Example 2</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34440"/>
            <a:ext cx="10793730" cy="4942523"/>
          </a:xfrm>
        </p:spPr>
        <p:txBody>
          <a:bodyPr>
            <a:normAutofit/>
          </a:bodyPr>
          <a:lstStyle/>
          <a:p>
            <a:pPr marL="0" indent="0">
              <a:lnSpc>
                <a:spcPct val="100000"/>
              </a:lnSpc>
              <a:buNone/>
            </a:pPr>
            <a:r>
              <a:rPr lang="en-US" sz="2400" dirty="0">
                <a:latin typeface="Amasis MT Pro Light" panose="02040304050005020304" pitchFamily="18" charset="0"/>
                <a:cs typeface="Arial" panose="020B0604020202020204" pitchFamily="34" charset="0"/>
              </a:rPr>
              <a:t>Form 102 Section A</a:t>
            </a:r>
          </a:p>
          <a:p>
            <a:pPr marL="0" indent="0">
              <a:lnSpc>
                <a:spcPct val="100000"/>
              </a:lnSpc>
              <a:buNone/>
            </a:pPr>
            <a:endParaRPr lang="en-US" sz="2400" dirty="0">
              <a:latin typeface="Amasis MT Pro Light" panose="02040304050005020304" pitchFamily="18" charset="0"/>
              <a:cs typeface="Arial" panose="020B0604020202020204" pitchFamily="34" charset="0"/>
            </a:endParaRPr>
          </a:p>
          <a:p>
            <a:pPr marL="0" indent="0">
              <a:lnSpc>
                <a:spcPct val="100000"/>
              </a:lnSpc>
              <a:buNone/>
            </a:pPr>
            <a:endParaRPr lang="en-US" sz="2400" dirty="0">
              <a:latin typeface="Amasis MT Pro Light" panose="02040304050005020304" pitchFamily="18" charset="0"/>
              <a:cs typeface="Arial" panose="020B0604020202020204" pitchFamily="34" charset="0"/>
            </a:endParaRPr>
          </a:p>
          <a:p>
            <a:pPr marL="0" indent="0">
              <a:lnSpc>
                <a:spcPct val="100000"/>
              </a:lnSpc>
              <a:buNone/>
            </a:pPr>
            <a:endParaRPr lang="en-US" sz="2400" dirty="0">
              <a:latin typeface="Amasis MT Pro Light" panose="02040304050005020304" pitchFamily="18" charset="0"/>
              <a:cs typeface="Arial" panose="020B0604020202020204" pitchFamily="34" charset="0"/>
            </a:endParaRPr>
          </a:p>
          <a:p>
            <a:pPr marL="0" indent="0">
              <a:lnSpc>
                <a:spcPct val="100000"/>
              </a:lnSpc>
              <a:buNone/>
            </a:pPr>
            <a:r>
              <a:rPr lang="en-US" sz="2400" dirty="0">
                <a:latin typeface="Amasis MT Pro Light" panose="02040304050005020304" pitchFamily="18" charset="0"/>
                <a:cs typeface="Arial" panose="020B0604020202020204" pitchFamily="34" charset="0"/>
              </a:rPr>
              <a:t>49TC</a:t>
            </a:r>
          </a:p>
          <a:p>
            <a:pPr marL="228600" lvl="1">
              <a:lnSpc>
                <a:spcPct val="100000"/>
              </a:lnSpc>
              <a:spcBef>
                <a:spcPts val="1000"/>
              </a:spcBef>
            </a:pPr>
            <a:endParaRPr lang="en-US" dirty="0">
              <a:latin typeface="Amasis MT Pro Light" panose="02040304050005020304" pitchFamily="18" charset="0"/>
              <a:cs typeface="Arial" panose="020B0604020202020204" pitchFamily="34" charset="0"/>
            </a:endParaRPr>
          </a:p>
          <a:p>
            <a:pPr marL="228600" lvl="1">
              <a:lnSpc>
                <a:spcPct val="100000"/>
              </a:lnSpc>
              <a:spcBef>
                <a:spcPts val="1000"/>
              </a:spcBef>
            </a:pPr>
            <a:r>
              <a:rPr lang="en-US" dirty="0">
                <a:latin typeface="Amasis MT Pro Light" panose="02040304050005020304" pitchFamily="18" charset="0"/>
                <a:cs typeface="Arial" panose="020B0604020202020204" pitchFamily="34" charset="0"/>
              </a:rPr>
              <a:t>Form 102 Line 7, Net Property Tax for Apportionment, is the amount on the Form 49TC Column 5</a:t>
            </a:r>
          </a:p>
          <a:p>
            <a:pPr marL="228600" lvl="1">
              <a:lnSpc>
                <a:spcPct val="100000"/>
              </a:lnSpc>
              <a:spcBef>
                <a:spcPts val="1000"/>
              </a:spcBef>
            </a:pPr>
            <a:r>
              <a:rPr lang="en-US" dirty="0">
                <a:latin typeface="Amasis MT Pro Light" panose="02040304050005020304" pitchFamily="18" charset="0"/>
                <a:cs typeface="Arial" panose="020B0604020202020204" pitchFamily="34" charset="0"/>
              </a:rPr>
              <a:t>Form 49TC Column 2 is the LIT Property Tax Relief Amount received from County Auditor</a:t>
            </a:r>
          </a:p>
          <a:p>
            <a:pPr>
              <a:lnSpc>
                <a:spcPct val="100000"/>
              </a:lnSpc>
            </a:pPr>
            <a:endParaRPr lang="en-US" sz="2400" dirty="0">
              <a:latin typeface="Amasis MT Pro Light" panose="02040304050005020304" pitchFamily="18" charset="0"/>
              <a:cs typeface="Arial" panose="020B0604020202020204" pitchFamily="34" charset="0"/>
            </a:endParaRPr>
          </a:p>
          <a:p>
            <a:pPr>
              <a:lnSpc>
                <a:spcPct val="10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a:lnSpc>
                <a:spcPct val="150000"/>
              </a:lnSpc>
            </a:pPr>
            <a:endParaRPr lang="en-US" sz="2400"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33</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635D45FE-2591-FDB1-7BFE-065C88B06832}"/>
              </a:ext>
            </a:extLst>
          </p:cNvPr>
          <p:cNvPicPr>
            <a:picLocks noChangeAspect="1"/>
          </p:cNvPicPr>
          <p:nvPr/>
        </p:nvPicPr>
        <p:blipFill>
          <a:blip r:embed="rId3"/>
          <a:stretch>
            <a:fillRect/>
          </a:stretch>
        </p:blipFill>
        <p:spPr>
          <a:xfrm>
            <a:off x="4560541" y="1222390"/>
            <a:ext cx="6793259" cy="1554872"/>
          </a:xfrm>
          <a:prstGeom prst="rect">
            <a:avLst/>
          </a:prstGeom>
          <a:ln w="38100">
            <a:solidFill>
              <a:schemeClr val="tx1"/>
            </a:solidFill>
          </a:ln>
        </p:spPr>
      </p:pic>
      <p:pic>
        <p:nvPicPr>
          <p:cNvPr id="11" name="Picture 10">
            <a:extLst>
              <a:ext uri="{FF2B5EF4-FFF2-40B4-BE49-F238E27FC236}">
                <a16:creationId xmlns:a16="http://schemas.microsoft.com/office/drawing/2014/main" id="{18483914-9778-C7C5-8726-DA4B0302E0EA}"/>
              </a:ext>
            </a:extLst>
          </p:cNvPr>
          <p:cNvPicPr>
            <a:picLocks noChangeAspect="1"/>
          </p:cNvPicPr>
          <p:nvPr/>
        </p:nvPicPr>
        <p:blipFill>
          <a:blip r:embed="rId4"/>
          <a:stretch>
            <a:fillRect/>
          </a:stretch>
        </p:blipFill>
        <p:spPr>
          <a:xfrm>
            <a:off x="4544667" y="2890275"/>
            <a:ext cx="6809133" cy="1260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rame 6">
            <a:extLst>
              <a:ext uri="{FF2B5EF4-FFF2-40B4-BE49-F238E27FC236}">
                <a16:creationId xmlns:a16="http://schemas.microsoft.com/office/drawing/2014/main" id="{4726D721-C5B5-1ABE-28E6-7B43C0CAC35C}"/>
              </a:ext>
            </a:extLst>
          </p:cNvPr>
          <p:cNvSpPr/>
          <p:nvPr/>
        </p:nvSpPr>
        <p:spPr>
          <a:xfrm>
            <a:off x="5014910" y="4119730"/>
            <a:ext cx="45719" cy="76595"/>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739B092C-CE9B-8245-D070-9D0583D4DBB8}"/>
              </a:ext>
            </a:extLst>
          </p:cNvPr>
          <p:cNvSpPr/>
          <p:nvPr/>
        </p:nvSpPr>
        <p:spPr>
          <a:xfrm>
            <a:off x="7643813" y="2157413"/>
            <a:ext cx="45719" cy="4571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4875FC44-DF1B-45C2-56F9-29E19D8501D9}"/>
              </a:ext>
            </a:extLst>
          </p:cNvPr>
          <p:cNvSpPr/>
          <p:nvPr/>
        </p:nvSpPr>
        <p:spPr>
          <a:xfrm>
            <a:off x="8399187" y="2289151"/>
            <a:ext cx="966787" cy="21937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29F319D6-1A25-3615-7118-F32FD561D9E2}"/>
              </a:ext>
            </a:extLst>
          </p:cNvPr>
          <p:cNvSpPr/>
          <p:nvPr/>
        </p:nvSpPr>
        <p:spPr>
          <a:xfrm>
            <a:off x="6621095" y="3948143"/>
            <a:ext cx="814389" cy="22008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5335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Checklist Example 3</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699135" y="1270645"/>
            <a:ext cx="10793730" cy="5116344"/>
          </a:xfrm>
        </p:spPr>
        <p:txBody>
          <a:bodyPr>
            <a:normAutofit fontScale="70000" lnSpcReduction="20000"/>
          </a:bodyPr>
          <a:lstStyle/>
          <a:p>
            <a:pPr marL="0" indent="0">
              <a:lnSpc>
                <a:spcPct val="150000"/>
              </a:lnSpc>
              <a:buNone/>
            </a:pPr>
            <a:r>
              <a:rPr lang="en-US" sz="4000">
                <a:latin typeface="Amasis MT Pro Light" panose="02040304050005020304" pitchFamily="18" charset="0"/>
                <a:cs typeface="Arial" panose="020B0604020202020204" pitchFamily="34" charset="0"/>
              </a:rPr>
              <a:t>Form 102 Section A</a:t>
            </a:r>
          </a:p>
          <a:p>
            <a:pPr marL="457200" lvl="1"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00000"/>
              </a:lnSpc>
              <a:buNone/>
            </a:pPr>
            <a:endParaRPr lang="en-US" sz="2100">
              <a:latin typeface="Amasis MT Pro Light" panose="02040304050005020304" pitchFamily="18" charset="0"/>
              <a:cs typeface="Arial" panose="020B0604020202020204" pitchFamily="34" charset="0"/>
            </a:endParaRPr>
          </a:p>
          <a:p>
            <a:pPr marL="457200" lvl="1" indent="0">
              <a:lnSpc>
                <a:spcPct val="100000"/>
              </a:lnSpc>
              <a:buNone/>
            </a:pPr>
            <a:endParaRPr lang="en-US" sz="2100">
              <a:latin typeface="Amasis MT Pro Light" panose="02040304050005020304" pitchFamily="18" charset="0"/>
              <a:cs typeface="Arial" panose="020B0604020202020204" pitchFamily="34" charset="0"/>
            </a:endParaRPr>
          </a:p>
          <a:p>
            <a:pPr marL="0" indent="0">
              <a:lnSpc>
                <a:spcPct val="150000"/>
              </a:lnSpc>
              <a:buNone/>
            </a:pPr>
            <a:r>
              <a:rPr lang="en-US" sz="4000">
                <a:latin typeface="Amasis MT Pro Light" panose="02040304050005020304" pitchFamily="18" charset="0"/>
                <a:cs typeface="Arial" panose="020B0604020202020204" pitchFamily="34" charset="0"/>
              </a:rPr>
              <a:t>Form 102 Section B </a:t>
            </a:r>
          </a:p>
          <a:p>
            <a:pPr marL="457200" lvl="1"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00000"/>
              </a:lnSpc>
              <a:buNone/>
            </a:pPr>
            <a:endParaRPr lang="en-US" sz="2100">
              <a:latin typeface="Amasis MT Pro Light" panose="02040304050005020304" pitchFamily="18" charset="0"/>
              <a:cs typeface="Arial" panose="020B0604020202020204" pitchFamily="34" charset="0"/>
            </a:endParaRPr>
          </a:p>
          <a:p>
            <a:pPr>
              <a:lnSpc>
                <a:spcPct val="120000"/>
              </a:lnSpc>
            </a:pPr>
            <a:r>
              <a:rPr lang="en-US" sz="3400">
                <a:latin typeface="Amasis MT Pro Light" panose="02040304050005020304" pitchFamily="18" charset="0"/>
                <a:cs typeface="Arial" panose="020B0604020202020204" pitchFamily="34" charset="0"/>
              </a:rPr>
              <a:t>Form 102 Section B, “Total Net Property Tax” column total equals Section A, Line 7</a:t>
            </a:r>
          </a:p>
          <a:p>
            <a:pPr>
              <a:lnSpc>
                <a:spcPct val="120000"/>
              </a:lnSpc>
            </a:pPr>
            <a:r>
              <a:rPr lang="en-US" sz="3400">
                <a:latin typeface="Amasis MT Pro Light" panose="02040304050005020304" pitchFamily="18" charset="0"/>
                <a:cs typeface="Arial" panose="020B0604020202020204" pitchFamily="34" charset="0"/>
              </a:rPr>
              <a:t>The “License Excise Tax” column is the total of Section A, Line 8</a:t>
            </a:r>
          </a:p>
          <a:p>
            <a:pPr>
              <a:lnSpc>
                <a:spcPct val="120000"/>
              </a:lnSpc>
            </a:pPr>
            <a:r>
              <a:rPr lang="en-US" sz="3400">
                <a:latin typeface="Amasis MT Pro Light" panose="02040304050005020304" pitchFamily="18" charset="0"/>
                <a:cs typeface="Arial" panose="020B0604020202020204" pitchFamily="34" charset="0"/>
              </a:rPr>
              <a:t>Total Property Tax and Excise Tax column total is the total of Section A, Line 9</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34</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2" name="Picture 11">
            <a:extLst>
              <a:ext uri="{FF2B5EF4-FFF2-40B4-BE49-F238E27FC236}">
                <a16:creationId xmlns:a16="http://schemas.microsoft.com/office/drawing/2014/main" id="{AAA1B504-D0B5-E75E-6803-2D7F4B1D0FBC}"/>
              </a:ext>
            </a:extLst>
          </p:cNvPr>
          <p:cNvPicPr>
            <a:picLocks noChangeAspect="1"/>
          </p:cNvPicPr>
          <p:nvPr/>
        </p:nvPicPr>
        <p:blipFill>
          <a:blip r:embed="rId3"/>
          <a:stretch>
            <a:fillRect/>
          </a:stretch>
        </p:blipFill>
        <p:spPr>
          <a:xfrm>
            <a:off x="5122545" y="1028175"/>
            <a:ext cx="6231255" cy="1426238"/>
          </a:xfrm>
          <a:prstGeom prst="rect">
            <a:avLst/>
          </a:prstGeom>
          <a:ln w="38100">
            <a:solidFill>
              <a:schemeClr val="tx1"/>
            </a:solidFill>
          </a:ln>
        </p:spPr>
      </p:pic>
      <p:pic>
        <p:nvPicPr>
          <p:cNvPr id="22" name="Picture 21">
            <a:extLst>
              <a:ext uri="{FF2B5EF4-FFF2-40B4-BE49-F238E27FC236}">
                <a16:creationId xmlns:a16="http://schemas.microsoft.com/office/drawing/2014/main" id="{6A6DC25E-3E7D-4526-2613-1975DC1D6AF3}"/>
              </a:ext>
            </a:extLst>
          </p:cNvPr>
          <p:cNvPicPr>
            <a:picLocks noChangeAspect="1"/>
          </p:cNvPicPr>
          <p:nvPr/>
        </p:nvPicPr>
        <p:blipFill>
          <a:blip r:embed="rId4"/>
          <a:stretch>
            <a:fillRect/>
          </a:stretch>
        </p:blipFill>
        <p:spPr>
          <a:xfrm>
            <a:off x="5135672" y="2467324"/>
            <a:ext cx="6218128" cy="1459350"/>
          </a:xfrm>
          <a:prstGeom prst="rect">
            <a:avLst/>
          </a:prstGeom>
          <a:ln w="38100">
            <a:solidFill>
              <a:schemeClr val="tx1"/>
            </a:solidFill>
          </a:ln>
        </p:spPr>
      </p:pic>
      <p:sp>
        <p:nvSpPr>
          <p:cNvPr id="4" name="Frame 3">
            <a:extLst>
              <a:ext uri="{FF2B5EF4-FFF2-40B4-BE49-F238E27FC236}">
                <a16:creationId xmlns:a16="http://schemas.microsoft.com/office/drawing/2014/main" id="{6CBAF8FE-18AC-16A2-6095-9C5C58311D5A}"/>
              </a:ext>
            </a:extLst>
          </p:cNvPr>
          <p:cNvSpPr/>
          <p:nvPr/>
        </p:nvSpPr>
        <p:spPr>
          <a:xfrm>
            <a:off x="10329864" y="2075290"/>
            <a:ext cx="1023936" cy="379123"/>
          </a:xfrm>
          <a:prstGeom prst="frame">
            <a:avLst>
              <a:gd name="adj1" fmla="val 60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CBE39703-CC95-8A7B-5B1D-656D1058065D}"/>
              </a:ext>
            </a:extLst>
          </p:cNvPr>
          <p:cNvSpPr/>
          <p:nvPr/>
        </p:nvSpPr>
        <p:spPr>
          <a:xfrm>
            <a:off x="7768811" y="3673689"/>
            <a:ext cx="3574550" cy="27633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51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Pre-Approval &amp; Approval</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marL="514350" indent="-514350">
              <a:lnSpc>
                <a:spcPct val="150000"/>
              </a:lnSpc>
              <a:buFont typeface="+mj-lt"/>
              <a:buAutoNum type="arabicPeriod"/>
            </a:pPr>
            <a:r>
              <a:rPr lang="en-US" sz="2400" dirty="0">
                <a:latin typeface="Amasis MT Pro Light"/>
                <a:cs typeface="Arial"/>
              </a:rPr>
              <a:t>Submission of Settlement forms to the Comptroller FTP site/email</a:t>
            </a:r>
          </a:p>
          <a:p>
            <a:pPr marL="514350" indent="-514350">
              <a:lnSpc>
                <a:spcPct val="150000"/>
              </a:lnSpc>
              <a:buFont typeface="+mj-lt"/>
              <a:buAutoNum type="arabicPeriod"/>
            </a:pPr>
            <a:r>
              <a:rPr lang="en-US" sz="2400" dirty="0">
                <a:latin typeface="Amasis MT Pro Light"/>
                <a:cs typeface="Arial"/>
              </a:rPr>
              <a:t>State Comptroller review</a:t>
            </a:r>
          </a:p>
          <a:p>
            <a:pPr marL="514350" indent="-514350">
              <a:lnSpc>
                <a:spcPct val="150000"/>
              </a:lnSpc>
              <a:buFont typeface="+mj-lt"/>
              <a:buAutoNum type="arabicPeriod"/>
            </a:pPr>
            <a:r>
              <a:rPr lang="en-US" sz="2400" dirty="0">
                <a:latin typeface="Amasis MT Pro Light"/>
                <a:cs typeface="Arial"/>
              </a:rPr>
              <a:t>Pre-Approval notification sent to County Auditor &amp; Treasurer</a:t>
            </a:r>
          </a:p>
          <a:p>
            <a:pPr marL="514350" indent="-514350">
              <a:lnSpc>
                <a:spcPct val="150000"/>
              </a:lnSpc>
              <a:buFont typeface="+mj-lt"/>
              <a:buAutoNum type="arabicPeriod"/>
            </a:pPr>
            <a:r>
              <a:rPr lang="en-US" sz="2400" dirty="0">
                <a:latin typeface="Amasis MT Pro Light"/>
                <a:cs typeface="Arial"/>
              </a:rPr>
              <a:t>Form 105 Certification (E-Signature form) placed on FTP site/email</a:t>
            </a:r>
          </a:p>
          <a:p>
            <a:pPr marL="514350" indent="-514350">
              <a:lnSpc>
                <a:spcPct val="100000"/>
              </a:lnSpc>
              <a:buFont typeface="+mj-lt"/>
              <a:buAutoNum type="arabicPeriod"/>
            </a:pPr>
            <a:r>
              <a:rPr lang="en-US" sz="2400" dirty="0">
                <a:latin typeface="Amasis MT Pro Light"/>
                <a:cs typeface="Arial"/>
              </a:rPr>
              <a:t>County Auditor completes E-Signature form &amp; uploads completed form to FTP site/email</a:t>
            </a: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35</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200025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Pre-Approval &amp; Approval</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Autofit/>
          </a:bodyPr>
          <a:lstStyle/>
          <a:p>
            <a:pPr>
              <a:lnSpc>
                <a:spcPct val="100000"/>
              </a:lnSpc>
            </a:pPr>
            <a:r>
              <a:rPr lang="en-US" sz="2400" dirty="0">
                <a:latin typeface="Amasis MT Pro Light"/>
                <a:cs typeface="Arial"/>
              </a:rPr>
              <a:t>Remit to State Comptroller</a:t>
            </a:r>
          </a:p>
          <a:p>
            <a:pPr marL="914400" lvl="1" indent="-457200">
              <a:lnSpc>
                <a:spcPct val="100000"/>
              </a:lnSpc>
              <a:buFont typeface="Courier New" panose="02070309020205020404" pitchFamily="49" charset="0"/>
              <a:buChar char="o"/>
            </a:pPr>
            <a:r>
              <a:rPr lang="en-US" dirty="0">
                <a:latin typeface="Amasis MT Pro Light"/>
                <a:cs typeface="Arial"/>
              </a:rPr>
              <a:t>Section C Fines &amp; Fees </a:t>
            </a:r>
            <a:endParaRPr lang="en-US" dirty="0">
              <a:latin typeface="Amasis MT Pro Light" panose="02040304050005020304" pitchFamily="18" charset="0"/>
              <a:cs typeface="Arial" panose="020B0604020202020204" pitchFamily="34" charset="0"/>
            </a:endParaRPr>
          </a:p>
          <a:p>
            <a:pPr marL="914400" lvl="1" indent="-457200">
              <a:lnSpc>
                <a:spcPct val="100000"/>
              </a:lnSpc>
              <a:buFont typeface="Courier New" panose="02070309020205020404" pitchFamily="49" charset="0"/>
              <a:buChar char="o"/>
            </a:pPr>
            <a:r>
              <a:rPr lang="en-US" dirty="0">
                <a:latin typeface="Amasis MT Pro Light"/>
                <a:cs typeface="Arial"/>
              </a:rPr>
              <a:t>Excise Tax due to the State </a:t>
            </a:r>
            <a:endParaRPr lang="en-US" dirty="0">
              <a:latin typeface="Amasis MT Pro Light" panose="02040304050005020304" pitchFamily="18" charset="0"/>
              <a:cs typeface="Arial" panose="020B0604020202020204" pitchFamily="34" charset="0"/>
            </a:endParaRPr>
          </a:p>
          <a:p>
            <a:pPr marL="914400" lvl="1" indent="-457200">
              <a:lnSpc>
                <a:spcPct val="100000"/>
              </a:lnSpc>
              <a:buFont typeface="Courier New" panose="02070309020205020404" pitchFamily="49" charset="0"/>
              <a:buChar char="o"/>
            </a:pPr>
            <a:r>
              <a:rPr lang="en-US" dirty="0">
                <a:latin typeface="Amasis MT Pro Light"/>
                <a:cs typeface="Arial"/>
              </a:rPr>
              <a:t>Outstanding items listed below as applicable</a:t>
            </a:r>
          </a:p>
          <a:p>
            <a:pPr lvl="2">
              <a:lnSpc>
                <a:spcPct val="100000"/>
              </a:lnSpc>
            </a:pPr>
            <a:r>
              <a:rPr lang="en-US" sz="2400" dirty="0">
                <a:latin typeface="Amasis MT Pro Light"/>
                <a:cs typeface="Arial"/>
              </a:rPr>
              <a:t>Judges Supplemental: One-half of the total due for the year must be  remitted - Due Feb 1, 2024 &amp; May 1, 2024</a:t>
            </a:r>
          </a:p>
          <a:p>
            <a:pPr lvl="2">
              <a:lnSpc>
                <a:spcPct val="100000"/>
              </a:lnSpc>
            </a:pPr>
            <a:r>
              <a:rPr lang="en-US" sz="2400" dirty="0">
                <a:latin typeface="Amasis MT Pro Light"/>
                <a:cs typeface="Arial"/>
              </a:rPr>
              <a:t>Fines &amp; Forfeitures - Due May 1, 2024</a:t>
            </a:r>
          </a:p>
          <a:p>
            <a:pPr>
              <a:lnSpc>
                <a:spcPct val="100000"/>
              </a:lnSpc>
            </a:pPr>
            <a:r>
              <a:rPr lang="en-US" sz="2400" dirty="0">
                <a:latin typeface="Amasis MT Pro Light"/>
                <a:cs typeface="Arial"/>
              </a:rPr>
              <a:t>Once all steps are completed &amp; remittance collected, the final approval email will be sent to the County Auditor &amp; Treasurer</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36</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286591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Pre-Approval &amp; Approval,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28725"/>
            <a:ext cx="11060430" cy="4972199"/>
          </a:xfrm>
        </p:spPr>
        <p:txBody>
          <a:bodyPr vert="horz" lIns="91440" tIns="45720" rIns="91440" bIns="45720" rtlCol="0" anchor="t">
            <a:normAutofit/>
          </a:bodyPr>
          <a:lstStyle/>
          <a:p>
            <a:pPr>
              <a:lnSpc>
                <a:spcPct val="100000"/>
              </a:lnSpc>
            </a:pPr>
            <a:r>
              <a:rPr lang="en-US" sz="2400" dirty="0">
                <a:latin typeface="Amasis MT Pro Light"/>
                <a:cs typeface="Arial"/>
              </a:rPr>
              <a:t>The statutory deadline to complete Spring Settlement is June 30</a:t>
            </a:r>
            <a:endParaRPr lang="en-US" sz="2400" dirty="0">
              <a:latin typeface="Amasis MT Pro Light" panose="02040304050005020304" pitchFamily="18" charset="0"/>
              <a:cs typeface="Arial" panose="020B0604020202020204" pitchFamily="34" charset="0"/>
            </a:endParaRPr>
          </a:p>
          <a:p>
            <a:pPr lvl="1">
              <a:lnSpc>
                <a:spcPct val="100000"/>
              </a:lnSpc>
              <a:buFont typeface="Courier New" panose="02070309020205020404" pitchFamily="49" charset="0"/>
              <a:buChar char="o"/>
            </a:pPr>
            <a:r>
              <a:rPr lang="en-US" dirty="0">
                <a:latin typeface="Amasis MT Pro Light"/>
                <a:cs typeface="Arial"/>
              </a:rPr>
              <a:t> Includes the County submission, State review, State approval &amp; County distribution of taxes to each unit in their county</a:t>
            </a:r>
          </a:p>
          <a:p>
            <a:pPr>
              <a:lnSpc>
                <a:spcPct val="100000"/>
              </a:lnSpc>
            </a:pPr>
            <a:r>
              <a:rPr lang="en-US" sz="2400" dirty="0">
                <a:latin typeface="Amasis MT Pro Light"/>
                <a:cs typeface="Arial"/>
              </a:rPr>
              <a:t>County Auditor must report to DLGF the taxes distributed via the DECAF application on Gateway  </a:t>
            </a:r>
            <a:endParaRPr lang="en-US" sz="2400" dirty="0">
              <a:latin typeface="Amasis MT Pro Light" panose="02040304050005020304" pitchFamily="18" charset="0"/>
              <a:cs typeface="Arial" panose="020B0604020202020204" pitchFamily="34" charset="0"/>
            </a:endParaRPr>
          </a:p>
          <a:p>
            <a:pPr lvl="1">
              <a:lnSpc>
                <a:spcPct val="100000"/>
              </a:lnSpc>
              <a:buFont typeface="Courier New" panose="02070309020205020404" pitchFamily="49" charset="0"/>
              <a:buChar char="o"/>
            </a:pPr>
            <a:r>
              <a:rPr lang="en-US" dirty="0">
                <a:latin typeface="Amasis MT Pro Light"/>
                <a:cs typeface="Arial"/>
              </a:rPr>
              <a:t> The amounts will be reported by unit &amp; by fund and will be separated by Property Tax, Excise, Examination of Records, FIT &amp; CVET</a:t>
            </a:r>
            <a:endParaRPr lang="en-US" dirty="0">
              <a:latin typeface="Amasis MT Pro Light" panose="02040304050005020304" pitchFamily="18" charset="0"/>
              <a:cs typeface="Arial" panose="020B0604020202020204" pitchFamily="34" charset="0"/>
            </a:endParaRPr>
          </a:p>
          <a:p>
            <a:pPr lvl="1">
              <a:lnSpc>
                <a:spcPct val="100000"/>
              </a:lnSpc>
              <a:buFont typeface="Courier New" panose="02070309020205020404" pitchFamily="49" charset="0"/>
              <a:buChar char="o"/>
            </a:pPr>
            <a:r>
              <a:rPr lang="en-US" dirty="0">
                <a:latin typeface="Amasis MT Pro Light"/>
                <a:cs typeface="Arial"/>
              </a:rPr>
              <a:t> The statutory deadline for reporting to DLGF is July 15</a:t>
            </a:r>
            <a:endParaRPr lang="en-US" dirty="0">
              <a:latin typeface="Amasis MT Pro Light" panose="02040304050005020304" pitchFamily="18" charset="0"/>
              <a:cs typeface="Arial" panose="020B0604020202020204" pitchFamily="34" charset="0"/>
            </a:endParaRPr>
          </a:p>
          <a:p>
            <a:pPr lvl="1">
              <a:lnSpc>
                <a:spcPct val="100000"/>
              </a:lnSpc>
              <a:buFont typeface="Courier New" panose="02070309020205020404" pitchFamily="49" charset="0"/>
              <a:buChar char="o"/>
            </a:pPr>
            <a:r>
              <a:rPr lang="en-US" dirty="0">
                <a:latin typeface="Amasis MT Pro Light"/>
                <a:cs typeface="Arial"/>
              </a:rPr>
              <a:t> DLGF will use these amounts during each unit’s budget certification</a:t>
            </a:r>
          </a:p>
          <a:p>
            <a:pPr marL="457200" lvl="1" indent="0">
              <a:lnSpc>
                <a:spcPct val="150000"/>
              </a:lnSpc>
              <a:buNone/>
            </a:pPr>
            <a:endParaRPr lang="en-US" sz="2800"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37</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3574601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Indiana Transparency Portal (ITP)</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1398358" y="1258401"/>
            <a:ext cx="9955442" cy="4942523"/>
          </a:xfrm>
        </p:spPr>
        <p:txBody>
          <a:bodyPr vert="horz" lIns="91440" tIns="45720" rIns="91440" bIns="45720" rtlCol="0" anchor="t">
            <a:normAutofit/>
          </a:bodyPr>
          <a:lstStyle/>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457200" lvl="1" indent="0">
              <a:lnSpc>
                <a:spcPct val="100000"/>
              </a:lnSpc>
              <a:buNone/>
            </a:pPr>
            <a:endParaRPr lang="en-US">
              <a:latin typeface="Amasis MT Pro Light" panose="02040304050005020304" pitchFamily="18" charset="0"/>
              <a:cs typeface="Arial" panose="020B0604020202020204" pitchFamily="34" charset="0"/>
            </a:endParaRPr>
          </a:p>
          <a:p>
            <a:pPr>
              <a:lnSpc>
                <a:spcPct val="100000"/>
              </a:lnSpc>
            </a:pPr>
            <a:r>
              <a:rPr lang="en-US">
                <a:latin typeface="Amasis MT Pro Light"/>
                <a:cs typeface="Arial"/>
                <a:hlinkClick r:id="rId3"/>
              </a:rPr>
              <a:t>IN.gov/ITP</a:t>
            </a:r>
            <a:r>
              <a:rPr lang="en-US">
                <a:latin typeface="Amasis MT Pro Light"/>
                <a:cs typeface="Arial"/>
              </a:rPr>
              <a:t>   </a:t>
            </a:r>
            <a:endParaRPr lang="en-US">
              <a:latin typeface="Amasis MT Pro Light" panose="02040304050005020304" pitchFamily="18" charset="0"/>
              <a:cs typeface="Arial" panose="020B0604020202020204" pitchFamily="34" charset="0"/>
            </a:endParaRPr>
          </a:p>
          <a:p>
            <a:pPr>
              <a:lnSpc>
                <a:spcPct val="100000"/>
              </a:lnSpc>
            </a:pPr>
            <a:r>
              <a:rPr lang="en-US">
                <a:latin typeface="Amasis MT Pro Light"/>
                <a:cs typeface="Arial"/>
              </a:rPr>
              <a:t>Direct link on the State Comptroller’s website </a:t>
            </a: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914400" lvl="2" indent="0">
              <a:lnSpc>
                <a:spcPct val="10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38</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04F5F620-5535-642E-B2E9-C5D0695B53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358" y="1235430"/>
            <a:ext cx="9395283" cy="3683710"/>
          </a:xfrm>
          <a:prstGeom prst="rect">
            <a:avLst/>
          </a:prstGeom>
        </p:spPr>
      </p:pic>
    </p:spTree>
    <p:extLst>
      <p:ext uri="{BB962C8B-B14F-4D97-AF65-F5344CB8AC3E}">
        <p14:creationId xmlns:p14="http://schemas.microsoft.com/office/powerpoint/2010/main" val="307957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kumimoji="0" lang="en-US" sz="4000" b="0" i="0" u="none" strike="noStrike" kern="1200" cap="none" spc="0" normalizeH="0" baseline="0" noProof="0" dirty="0">
                <a:ln>
                  <a:noFill/>
                </a:ln>
                <a:effectLst/>
                <a:uLnTx/>
                <a:uFillTx/>
                <a:latin typeface="Amasis MT Pro Medium"/>
                <a:cs typeface="Arial"/>
              </a:rPr>
              <a:t>Automated Clearing House (ACH)</a:t>
            </a:r>
            <a:r>
              <a:rPr lang="en-US" sz="4000" dirty="0">
                <a:latin typeface="Amasis MT Pro Medium"/>
                <a:cs typeface="Arial"/>
              </a:rPr>
              <a:t> </a:t>
            </a:r>
            <a:r>
              <a:rPr kumimoji="0" lang="en-US" sz="4000" b="0" i="0" u="none" strike="noStrike" kern="1200" cap="none" spc="0" normalizeH="0" baseline="0" noProof="0" dirty="0">
                <a:ln>
                  <a:noFill/>
                </a:ln>
                <a:effectLst/>
                <a:uLnTx/>
                <a:uFillTx/>
                <a:latin typeface="Amasis MT Pro Medium"/>
                <a:cs typeface="Arial"/>
              </a:rPr>
              <a:t>Notifications</a:t>
            </a:r>
            <a:endParaRPr lang="en-US" sz="4000" dirty="0">
              <a:latin typeface="Amasis MT Pro Medium"/>
              <a:cs typeface="Arial"/>
            </a:endParaRP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161797"/>
            <a:ext cx="10793730" cy="4942523"/>
          </a:xfrm>
          <a:solidFill>
            <a:schemeClr val="bg1"/>
          </a:solidFill>
        </p:spPr>
        <p:txBody>
          <a:bodyPr>
            <a:normAutofit/>
          </a:bodyPr>
          <a:lstStyle/>
          <a:p>
            <a:pPr>
              <a:lnSpc>
                <a:spcPct val="100000"/>
              </a:lnSpc>
            </a:pPr>
            <a:r>
              <a:rPr lang="en-US" sz="2200" dirty="0">
                <a:latin typeface="Amasis MT Pro Light" panose="02040304050005020304" pitchFamily="18" charset="0"/>
                <a:cs typeface="Arial" panose="020B0604020202020204" pitchFamily="34" charset="0"/>
              </a:rPr>
              <a:t>ACH notification provides:</a:t>
            </a:r>
          </a:p>
          <a:p>
            <a:pPr marL="860425" lvl="1" indent="-403225">
              <a:lnSpc>
                <a:spcPct val="100000"/>
              </a:lnSpc>
              <a:buFont typeface="Courier New" panose="02070309020205020404" pitchFamily="49" charset="0"/>
              <a:buChar char="o"/>
            </a:pPr>
            <a:r>
              <a:rPr lang="en-US" sz="2200" dirty="0">
                <a:latin typeface="Amasis MT Pro Light" panose="02040304050005020304" pitchFamily="18" charset="0"/>
                <a:cs typeface="Arial" panose="020B0604020202020204" pitchFamily="34" charset="0"/>
              </a:rPr>
              <a:t>Vendor number</a:t>
            </a:r>
          </a:p>
          <a:p>
            <a:pPr marL="860425" lvl="1" indent="-403225">
              <a:lnSpc>
                <a:spcPct val="100000"/>
              </a:lnSpc>
              <a:buFont typeface="Courier New" panose="02070309020205020404" pitchFamily="49" charset="0"/>
              <a:buChar char="o"/>
            </a:pPr>
            <a:r>
              <a:rPr lang="en-US" sz="2200" dirty="0">
                <a:latin typeface="Amasis MT Pro Light" panose="02040304050005020304" pitchFamily="18" charset="0"/>
                <a:cs typeface="Arial" panose="020B0604020202020204" pitchFamily="34" charset="0"/>
              </a:rPr>
              <a:t>Payment date</a:t>
            </a:r>
          </a:p>
          <a:p>
            <a:pPr marL="860425" lvl="1" indent="-403225">
              <a:lnSpc>
                <a:spcPct val="100000"/>
              </a:lnSpc>
              <a:buFont typeface="Courier New" panose="02070309020205020404" pitchFamily="49" charset="0"/>
              <a:buChar char="o"/>
            </a:pPr>
            <a:r>
              <a:rPr lang="en-US" sz="2200" dirty="0">
                <a:latin typeface="Amasis MT Pro Light" panose="02040304050005020304" pitchFamily="18" charset="0"/>
                <a:cs typeface="Arial" panose="020B0604020202020204" pitchFamily="34" charset="0"/>
              </a:rPr>
              <a:t>Reference number</a:t>
            </a:r>
          </a:p>
          <a:p>
            <a:pPr marL="860425" lvl="1" indent="-403225">
              <a:lnSpc>
                <a:spcPct val="100000"/>
              </a:lnSpc>
              <a:buFont typeface="Courier New" panose="02070309020205020404" pitchFamily="49" charset="0"/>
              <a:buChar char="o"/>
            </a:pPr>
            <a:r>
              <a:rPr lang="en-US" sz="2200" dirty="0">
                <a:latin typeface="Amasis MT Pro Light" panose="02040304050005020304" pitchFamily="18" charset="0"/>
                <a:cs typeface="Arial" panose="020B0604020202020204" pitchFamily="34" charset="0"/>
              </a:rPr>
              <a:t>Dollar amount</a:t>
            </a:r>
          </a:p>
          <a:p>
            <a:pPr marL="860425" lvl="1" indent="-403225">
              <a:lnSpc>
                <a:spcPct val="100000"/>
              </a:lnSpc>
              <a:buFont typeface="Courier New" panose="02070309020205020404" pitchFamily="49" charset="0"/>
              <a:buChar char="o"/>
            </a:pPr>
            <a:r>
              <a:rPr lang="en-US" sz="2200" dirty="0">
                <a:latin typeface="Amasis MT Pro Light" panose="02040304050005020304" pitchFamily="18" charset="0"/>
                <a:cs typeface="Arial" panose="020B0604020202020204" pitchFamily="34" charset="0"/>
              </a:rPr>
              <a:t>Business unit number</a:t>
            </a:r>
          </a:p>
          <a:p>
            <a:pPr marL="860425" lvl="1" indent="-403225">
              <a:lnSpc>
                <a:spcPct val="100000"/>
              </a:lnSpc>
              <a:buFont typeface="Courier New" panose="02070309020205020404" pitchFamily="49" charset="0"/>
              <a:buChar char="o"/>
            </a:pPr>
            <a:r>
              <a:rPr lang="en-US" sz="2200" dirty="0">
                <a:latin typeface="Amasis MT Pro Light" panose="02040304050005020304" pitchFamily="18" charset="0"/>
                <a:cs typeface="Arial" panose="020B0604020202020204" pitchFamily="34" charset="0"/>
              </a:rPr>
              <a:t>Agency name</a:t>
            </a:r>
          </a:p>
          <a:p>
            <a:pPr marL="860425" lvl="1" indent="-403225">
              <a:lnSpc>
                <a:spcPct val="100000"/>
              </a:lnSpc>
              <a:buFont typeface="Courier New" panose="02070309020205020404" pitchFamily="49" charset="0"/>
              <a:buChar char="o"/>
            </a:pPr>
            <a:r>
              <a:rPr lang="en-US" sz="2200" dirty="0">
                <a:latin typeface="Amasis MT Pro Light" panose="02040304050005020304" pitchFamily="18" charset="0"/>
                <a:cs typeface="Arial" panose="020B0604020202020204" pitchFamily="34" charset="0"/>
              </a:rPr>
              <a:t>Payment message </a:t>
            </a:r>
          </a:p>
          <a:p>
            <a:pPr marL="914400" lvl="2" indent="0">
              <a:lnSpc>
                <a:spcPct val="100000"/>
              </a:lnSpc>
              <a:buNone/>
            </a:pPr>
            <a:endParaRPr lang="en-US" sz="2200" dirty="0">
              <a:latin typeface="Amasis MT Pro Light" panose="02040304050005020304" pitchFamily="18" charset="0"/>
              <a:cs typeface="Arial" panose="020B0604020202020204" pitchFamily="34" charset="0"/>
            </a:endParaRPr>
          </a:p>
          <a:p>
            <a:pPr>
              <a:lnSpc>
                <a:spcPct val="100000"/>
              </a:lnSpc>
            </a:pPr>
            <a:r>
              <a:rPr lang="en-US" sz="2200" dirty="0">
                <a:latin typeface="Amasis MT Pro Light" panose="02040304050005020304" pitchFamily="18" charset="0"/>
                <a:cs typeface="Arial" panose="020B0604020202020204" pitchFamily="34" charset="0"/>
              </a:rPr>
              <a:t>For entities receiving an ACH notification who are uncertain what the remittance is for, we have a listing of Agency Contacts to assist in answering those questions.</a:t>
            </a:r>
          </a:p>
          <a:p>
            <a:pPr marL="457200" lvl="1" indent="0">
              <a:lnSpc>
                <a:spcPct val="100000"/>
              </a:lnSpc>
              <a:buNone/>
            </a:pPr>
            <a:endParaRPr lang="en-US" dirty="0">
              <a:latin typeface="Amasis MT Pro Light" panose="02040304050005020304" pitchFamily="18" charset="0"/>
              <a:cs typeface="Arial" panose="020B0604020202020204" pitchFamily="34" charset="0"/>
            </a:endParaRPr>
          </a:p>
          <a:p>
            <a:pPr marL="914400" lvl="2" indent="0">
              <a:lnSpc>
                <a:spcPct val="100000"/>
              </a:lnSpc>
              <a:buNone/>
            </a:pPr>
            <a:endParaRPr lang="en-US" dirty="0">
              <a:latin typeface="Amasis MT Pro Light" panose="02040304050005020304" pitchFamily="18" charset="0"/>
              <a:cs typeface="Arial" panose="020B0604020202020204" pitchFamily="34" charset="0"/>
            </a:endParaRPr>
          </a:p>
          <a:p>
            <a:pPr marL="914400" lvl="2" indent="0">
              <a:lnSpc>
                <a:spcPct val="100000"/>
              </a:lnSpc>
              <a:buNone/>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100584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39</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1F93FD11-1A0B-5D18-9EB1-DEDA73B44482}"/>
              </a:ext>
            </a:extLst>
          </p:cNvPr>
          <p:cNvPicPr>
            <a:picLocks noChangeAspect="1"/>
          </p:cNvPicPr>
          <p:nvPr/>
        </p:nvPicPr>
        <p:blipFill>
          <a:blip r:embed="rId3"/>
          <a:stretch>
            <a:fillRect/>
          </a:stretch>
        </p:blipFill>
        <p:spPr>
          <a:xfrm>
            <a:off x="5644668" y="1499836"/>
            <a:ext cx="5297652" cy="1929164"/>
          </a:xfrm>
          <a:prstGeom prst="rect">
            <a:avLst/>
          </a:prstGeom>
        </p:spPr>
      </p:pic>
    </p:spTree>
    <p:extLst>
      <p:ext uri="{BB962C8B-B14F-4D97-AF65-F5344CB8AC3E}">
        <p14:creationId xmlns:p14="http://schemas.microsoft.com/office/powerpoint/2010/main" val="263336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689466" y="1205685"/>
            <a:ext cx="10793730" cy="4942523"/>
          </a:xfrm>
          <a:solidFill>
            <a:schemeClr val="bg1"/>
          </a:solidFill>
          <a:ln>
            <a:solidFill>
              <a:srgbClr val="FFFFFF"/>
            </a:solidFill>
          </a:ln>
        </p:spPr>
        <p:txBody>
          <a:bodyPr vert="horz" lIns="91440" tIns="45720" rIns="91440" bIns="45720" rtlCol="0" anchor="t">
            <a:normAutofit fontScale="85000" lnSpcReduction="20000"/>
          </a:bodyPr>
          <a:lstStyle/>
          <a:p>
            <a:pPr marL="0" indent="0">
              <a:lnSpc>
                <a:spcPct val="110000"/>
              </a:lnSpc>
              <a:buNone/>
            </a:pPr>
            <a:r>
              <a:rPr lang="en-US">
                <a:latin typeface="Amasis MT Pro Light"/>
                <a:cs typeface="Arial"/>
              </a:rPr>
              <a:t>The following are the settlement forms &amp; documentation to complete submission for approval: </a:t>
            </a:r>
          </a:p>
          <a:p>
            <a:pPr>
              <a:lnSpc>
                <a:spcPct val="110000"/>
              </a:lnSpc>
            </a:pPr>
            <a:r>
              <a:rPr lang="en-US">
                <a:latin typeface="Amasis MT Pro Light"/>
                <a:cs typeface="Arial"/>
              </a:rPr>
              <a:t>Settlement Checklist</a:t>
            </a:r>
          </a:p>
          <a:p>
            <a:pPr>
              <a:lnSpc>
                <a:spcPct val="110000"/>
              </a:lnSpc>
            </a:pPr>
            <a:r>
              <a:rPr lang="en-US">
                <a:latin typeface="Amasis MT Pro Light"/>
                <a:cs typeface="Arial"/>
              </a:rPr>
              <a:t>Form 49TC</a:t>
            </a:r>
          </a:p>
          <a:p>
            <a:pPr>
              <a:lnSpc>
                <a:spcPct val="110000"/>
              </a:lnSpc>
            </a:pPr>
            <a:r>
              <a:rPr lang="en-US">
                <a:latin typeface="Amasis MT Pro Light"/>
                <a:cs typeface="Arial"/>
              </a:rPr>
              <a:t>Form 102</a:t>
            </a:r>
          </a:p>
          <a:p>
            <a:pPr>
              <a:lnSpc>
                <a:spcPct val="110000"/>
              </a:lnSpc>
            </a:pPr>
            <a:r>
              <a:rPr lang="en-US">
                <a:latin typeface="Amasis MT Pro Light"/>
                <a:cs typeface="Arial"/>
              </a:rPr>
              <a:t>Form 105</a:t>
            </a:r>
          </a:p>
          <a:p>
            <a:pPr>
              <a:lnSpc>
                <a:spcPct val="110000"/>
              </a:lnSpc>
            </a:pPr>
            <a:r>
              <a:rPr lang="en-US">
                <a:latin typeface="Amasis MT Pro Light" panose="02040304050005020304" pitchFamily="18" charset="0"/>
              </a:rPr>
              <a:t>Form 17TC</a:t>
            </a:r>
          </a:p>
          <a:p>
            <a:pPr>
              <a:lnSpc>
                <a:spcPct val="110000"/>
              </a:lnSpc>
            </a:pPr>
            <a:r>
              <a:rPr lang="en-US">
                <a:latin typeface="Amasis MT Pro Light" panose="02040304050005020304" pitchFamily="18" charset="0"/>
              </a:rPr>
              <a:t>Excise Tax Allocation Worksheet</a:t>
            </a:r>
          </a:p>
          <a:p>
            <a:pPr marL="0" indent="0">
              <a:lnSpc>
                <a:spcPct val="110000"/>
              </a:lnSpc>
              <a:buNone/>
            </a:pPr>
            <a:endParaRPr lang="en-US">
              <a:latin typeface="Amasis MT Pro Light"/>
              <a:cs typeface="Arial"/>
            </a:endParaRPr>
          </a:p>
          <a:p>
            <a:pPr marL="0" marR="0" lvl="0" indent="0">
              <a:lnSpc>
                <a:spcPct val="107000"/>
              </a:lnSpc>
              <a:spcBef>
                <a:spcPts val="0"/>
              </a:spcBef>
              <a:spcAft>
                <a:spcPts val="0"/>
              </a:spcAft>
              <a:buNone/>
            </a:pPr>
            <a:r>
              <a:rPr lang="en-US">
                <a:latin typeface="Amasis MT Pro Light"/>
                <a:cs typeface="Arial"/>
              </a:rPr>
              <a:t>	</a:t>
            </a:r>
          </a:p>
          <a:p>
            <a:pPr marL="0" marR="0" lvl="0" indent="0">
              <a:lnSpc>
                <a:spcPct val="107000"/>
              </a:lnSpc>
              <a:spcBef>
                <a:spcPts val="0"/>
              </a:spcBef>
              <a:spcAft>
                <a:spcPts val="0"/>
              </a:spcAft>
              <a:buNone/>
            </a:pPr>
            <a:r>
              <a:rPr lang="en-US">
                <a:latin typeface="Amasis MT Pro Light"/>
                <a:cs typeface="Arial"/>
              </a:rPr>
              <a:t>	</a:t>
            </a:r>
          </a:p>
          <a:p>
            <a:pPr marL="0" indent="0">
              <a:lnSpc>
                <a:spcPct val="110000"/>
              </a:lnSpc>
              <a:buNone/>
            </a:pPr>
            <a:endParaRPr lang="en-US">
              <a:latin typeface="Amasis MT Pro Light" panose="02040304050005020304" pitchFamily="18" charset="0"/>
              <a:cs typeface="Arial" panose="020B0604020202020204" pitchFamily="34" charset="0"/>
            </a:endParaRPr>
          </a:p>
          <a:p>
            <a:pPr marL="0" indent="0">
              <a:lnSpc>
                <a:spcPct val="11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a:p>
            <a:pPr lvl="1">
              <a:lnSpc>
                <a:spcPct val="150000"/>
              </a:lnSpc>
            </a:pPr>
            <a:endParaRPr lang="en-US">
              <a:latin typeface="Amasis MT Pro Light" panose="02040304050005020304" pitchFamily="18" charset="0"/>
              <a:cs typeface="Arial" panose="020B0604020202020204" pitchFamily="34" charset="0"/>
            </a:endParaRPr>
          </a:p>
          <a:p>
            <a:pPr lvl="1">
              <a:lnSpc>
                <a:spcPct val="150000"/>
              </a:lnSpc>
            </a:pPr>
            <a:endParaRPr lang="en-US">
              <a:latin typeface="Amasis MT Pro Light" panose="020403040500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Settlement Documents to Upload</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
        <p:nvSpPr>
          <p:cNvPr id="4" name="Content Placeholder 2">
            <a:extLst>
              <a:ext uri="{FF2B5EF4-FFF2-40B4-BE49-F238E27FC236}">
                <a16:creationId xmlns:a16="http://schemas.microsoft.com/office/drawing/2014/main" id="{D4D10694-5A9F-5D18-A182-57274081A095}"/>
              </a:ext>
            </a:extLst>
          </p:cNvPr>
          <p:cNvSpPr txBox="1">
            <a:spLocks/>
          </p:cNvSpPr>
          <p:nvPr/>
        </p:nvSpPr>
        <p:spPr>
          <a:xfrm>
            <a:off x="5646854" y="1947901"/>
            <a:ext cx="5726637" cy="2562454"/>
          </a:xfrm>
          <a:prstGeom prst="rect">
            <a:avLst/>
          </a:prstGeom>
          <a:solidFill>
            <a:schemeClr val="bg1"/>
          </a:solidFill>
          <a:ln>
            <a:solidFill>
              <a:srgbClr val="FFFFFF"/>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a:latin typeface="Amasis MT Pro Light" panose="02040304050005020304" pitchFamily="18" charset="0"/>
              </a:rPr>
              <a:t>Excise Tax Reconciliation Worksheet</a:t>
            </a:r>
          </a:p>
          <a:p>
            <a:pPr>
              <a:lnSpc>
                <a:spcPct val="110000"/>
              </a:lnSpc>
            </a:pPr>
            <a:r>
              <a:rPr lang="en-US" sz="2400">
                <a:latin typeface="Amasis MT Pro Light" panose="02040304050005020304" pitchFamily="18" charset="0"/>
                <a:cs typeface="Arial"/>
              </a:rPr>
              <a:t>Quietus Worksheet</a:t>
            </a:r>
          </a:p>
          <a:p>
            <a:pPr>
              <a:lnSpc>
                <a:spcPct val="110000"/>
              </a:lnSpc>
            </a:pPr>
            <a:r>
              <a:rPr lang="en-US" sz="2400">
                <a:latin typeface="Amasis MT Pro Light" panose="02040304050005020304" pitchFamily="18" charset="0"/>
                <a:cs typeface="Arial"/>
              </a:rPr>
              <a:t>Distribution/Circuit Breaker Rates</a:t>
            </a:r>
          </a:p>
          <a:p>
            <a:pPr>
              <a:lnSpc>
                <a:spcPct val="110000"/>
              </a:lnSpc>
            </a:pPr>
            <a:r>
              <a:rPr lang="en-US" sz="2400">
                <a:latin typeface="Amasis MT Pro Light" panose="02040304050005020304" pitchFamily="18" charset="0"/>
                <a:cs typeface="Arial"/>
              </a:rPr>
              <a:t>Explanation of Form 105 Section C Totals (if needed) </a:t>
            </a:r>
            <a:endParaRPr lang="en-US" sz="2400">
              <a:latin typeface="Amasis MT Pro Light"/>
              <a:cs typeface="Arial"/>
            </a:endParaRPr>
          </a:p>
          <a:p>
            <a:pPr marL="0" indent="0">
              <a:lnSpc>
                <a:spcPct val="107000"/>
              </a:lnSpc>
              <a:spcBef>
                <a:spcPts val="0"/>
              </a:spcBef>
              <a:buFont typeface="Arial" panose="020B0604020202020204" pitchFamily="34" charset="0"/>
              <a:buNone/>
            </a:pPr>
            <a:r>
              <a:rPr lang="en-US" sz="2400">
                <a:latin typeface="Amasis MT Pro Light"/>
                <a:cs typeface="Arial"/>
              </a:rPr>
              <a:t>	</a:t>
            </a:r>
          </a:p>
          <a:p>
            <a:pPr marL="0" indent="0">
              <a:lnSpc>
                <a:spcPct val="107000"/>
              </a:lnSpc>
              <a:spcBef>
                <a:spcPts val="0"/>
              </a:spcBef>
              <a:buFont typeface="Arial" panose="020B0604020202020204" pitchFamily="34" charset="0"/>
              <a:buNone/>
            </a:pPr>
            <a:r>
              <a:rPr lang="en-US" sz="2400">
                <a:latin typeface="Amasis MT Pro Light"/>
                <a:cs typeface="Arial"/>
              </a:rPr>
              <a:t>	</a:t>
            </a:r>
          </a:p>
          <a:p>
            <a:pPr marL="0" indent="0">
              <a:lnSpc>
                <a:spcPct val="110000"/>
              </a:lnSpc>
              <a:buFont typeface="Arial" panose="020B0604020202020204" pitchFamily="34" charset="0"/>
              <a:buNone/>
            </a:pPr>
            <a:endParaRPr lang="en-US" sz="2400">
              <a:latin typeface="Amasis MT Pro Light" panose="02040304050005020304" pitchFamily="18" charset="0"/>
              <a:cs typeface="Arial" panose="020B0604020202020204" pitchFamily="34" charset="0"/>
            </a:endParaRPr>
          </a:p>
          <a:p>
            <a:pPr marL="0" indent="0">
              <a:lnSpc>
                <a:spcPct val="110000"/>
              </a:lnSpc>
              <a:buFont typeface="Arial" panose="020B0604020202020204" pitchFamily="34" charset="0"/>
              <a:buNone/>
            </a:pPr>
            <a:endParaRPr lang="en-US" sz="2400">
              <a:latin typeface="Amasis MT Pro Light" panose="02040304050005020304" pitchFamily="18" charset="0"/>
              <a:cs typeface="Arial" panose="020B0604020202020204" pitchFamily="34" charset="0"/>
            </a:endParaRPr>
          </a:p>
          <a:p>
            <a:pPr marL="457200" lvl="1" indent="0">
              <a:lnSpc>
                <a:spcPct val="150000"/>
              </a:lnSpc>
              <a:buFont typeface="Arial" panose="020B0604020202020204" pitchFamily="34" charset="0"/>
              <a:buNone/>
            </a:pPr>
            <a:endParaRPr lang="en-US">
              <a:latin typeface="Amasis MT Pro Light" panose="02040304050005020304" pitchFamily="18" charset="0"/>
              <a:cs typeface="Arial" panose="020B0604020202020204" pitchFamily="34" charset="0"/>
            </a:endParaRPr>
          </a:p>
          <a:p>
            <a:pPr lvl="1">
              <a:lnSpc>
                <a:spcPct val="150000"/>
              </a:lnSpc>
            </a:pPr>
            <a:endParaRPr lang="en-US">
              <a:latin typeface="Amasis MT Pro Light" panose="02040304050005020304" pitchFamily="18" charset="0"/>
              <a:cs typeface="Arial" panose="020B0604020202020204" pitchFamily="34" charset="0"/>
            </a:endParaRPr>
          </a:p>
          <a:p>
            <a:pPr lvl="1">
              <a:lnSpc>
                <a:spcPct val="150000"/>
              </a:lnSpc>
            </a:pPr>
            <a:endParaRPr lang="en-US">
              <a:latin typeface="Amasis MT Pro Light" panose="02040304050005020304" pitchFamily="18" charset="0"/>
              <a:cs typeface="Arial" panose="020B0604020202020204" pitchFamily="34" charset="0"/>
            </a:endParaRPr>
          </a:p>
        </p:txBody>
      </p:sp>
    </p:spTree>
    <p:extLst>
      <p:ext uri="{BB962C8B-B14F-4D97-AF65-F5344CB8AC3E}">
        <p14:creationId xmlns:p14="http://schemas.microsoft.com/office/powerpoint/2010/main" val="660150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388398" y="233530"/>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ITP Resources for ACH Notifications</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4599760" cy="4942523"/>
          </a:xfrm>
        </p:spPr>
        <p:txBody>
          <a:bodyPr>
            <a:normAutofit/>
          </a:bodyPr>
          <a:lstStyle/>
          <a:p>
            <a:pPr>
              <a:lnSpc>
                <a:spcPct val="100000"/>
              </a:lnSpc>
            </a:pPr>
            <a:r>
              <a:rPr lang="en-US" dirty="0">
                <a:latin typeface="Amasis MT Pro Light" panose="02040304050005020304" pitchFamily="18" charset="0"/>
                <a:cs typeface="Arial" panose="020B0604020202020204" pitchFamily="34" charset="0"/>
              </a:rPr>
              <a:t>Visit ITP to access the Agency Contact listings</a:t>
            </a:r>
          </a:p>
          <a:p>
            <a:pPr>
              <a:lnSpc>
                <a:spcPct val="100000"/>
              </a:lnSpc>
            </a:pPr>
            <a:endParaRPr lang="en-US" dirty="0">
              <a:latin typeface="Amasis MT Pro Light" panose="02040304050005020304" pitchFamily="18" charset="0"/>
              <a:cs typeface="Arial" panose="020B0604020202020204" pitchFamily="34" charset="0"/>
            </a:endParaRPr>
          </a:p>
          <a:p>
            <a:pPr>
              <a:lnSpc>
                <a:spcPct val="100000"/>
              </a:lnSpc>
            </a:pPr>
            <a:r>
              <a:rPr lang="en-US" dirty="0">
                <a:latin typeface="Amasis MT Pro Light" panose="02040304050005020304" pitchFamily="18" charset="0"/>
                <a:cs typeface="Arial" panose="020B0604020202020204" pitchFamily="34" charset="0"/>
              </a:rPr>
              <a:t>Scroll down to Agency Contacts &amp; click on View Agency Contacts</a:t>
            </a: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388398" y="1045695"/>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40</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1" name="Picture 10" descr="A screenshot of a computer screen&#10;&#10;Description automatically generated">
            <a:extLst>
              <a:ext uri="{FF2B5EF4-FFF2-40B4-BE49-F238E27FC236}">
                <a16:creationId xmlns:a16="http://schemas.microsoft.com/office/drawing/2014/main" id="{9B974B6D-9920-AAB9-3243-EC4728AA1549}"/>
              </a:ext>
            </a:extLst>
          </p:cNvPr>
          <p:cNvPicPr>
            <a:picLocks noChangeAspect="1"/>
          </p:cNvPicPr>
          <p:nvPr/>
        </p:nvPicPr>
        <p:blipFill rotWithShape="1">
          <a:blip r:embed="rId3">
            <a:extLst>
              <a:ext uri="{28A0092B-C50C-407E-A947-70E740481C1C}">
                <a14:useLocalDpi xmlns:a14="http://schemas.microsoft.com/office/drawing/2010/main" val="0"/>
              </a:ext>
            </a:extLst>
          </a:blip>
          <a:srcRect l="3479" b="28820"/>
          <a:stretch/>
        </p:blipFill>
        <p:spPr>
          <a:xfrm>
            <a:off x="5225142" y="1214858"/>
            <a:ext cx="6966857" cy="2747542"/>
          </a:xfrm>
          <a:prstGeom prst="rect">
            <a:avLst/>
          </a:prstGeom>
        </p:spPr>
      </p:pic>
      <p:pic>
        <p:nvPicPr>
          <p:cNvPr id="13" name="Picture 12" descr="A screenshot of a computer screen&#10;&#10;Description automatically generated">
            <a:extLst>
              <a:ext uri="{FF2B5EF4-FFF2-40B4-BE49-F238E27FC236}">
                <a16:creationId xmlns:a16="http://schemas.microsoft.com/office/drawing/2014/main" id="{1971C778-ABA1-AFD3-DAE3-55686DB16F4C}"/>
              </a:ext>
            </a:extLst>
          </p:cNvPr>
          <p:cNvPicPr>
            <a:picLocks noChangeAspect="1"/>
          </p:cNvPicPr>
          <p:nvPr/>
        </p:nvPicPr>
        <p:blipFill rotWithShape="1">
          <a:blip r:embed="rId3">
            <a:extLst>
              <a:ext uri="{28A0092B-C50C-407E-A947-70E740481C1C}">
                <a14:useLocalDpi xmlns:a14="http://schemas.microsoft.com/office/drawing/2010/main" val="0"/>
              </a:ext>
            </a:extLst>
          </a:blip>
          <a:srcRect l="1137" t="72756" r="1437"/>
          <a:stretch/>
        </p:blipFill>
        <p:spPr>
          <a:xfrm>
            <a:off x="5159830" y="3729662"/>
            <a:ext cx="7032170" cy="1051626"/>
          </a:xfrm>
          <a:prstGeom prst="rect">
            <a:avLst/>
          </a:prstGeom>
        </p:spPr>
      </p:pic>
      <p:sp>
        <p:nvSpPr>
          <p:cNvPr id="14" name="Arrow: Right 13">
            <a:extLst>
              <a:ext uri="{FF2B5EF4-FFF2-40B4-BE49-F238E27FC236}">
                <a16:creationId xmlns:a16="http://schemas.microsoft.com/office/drawing/2014/main" id="{D6D998F1-A055-B176-075C-3F9649CED38E}"/>
              </a:ext>
            </a:extLst>
          </p:cNvPr>
          <p:cNvSpPr/>
          <p:nvPr/>
        </p:nvSpPr>
        <p:spPr>
          <a:xfrm>
            <a:off x="849087" y="4267200"/>
            <a:ext cx="4103914" cy="544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94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19" y="193675"/>
            <a:ext cx="11152367" cy="812165"/>
          </a:xfrm>
        </p:spPr>
        <p:txBody>
          <a:bodyPr>
            <a:no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ITP Resources for ACH Notifications Example 1</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a:normAutofit/>
          </a:bodyPr>
          <a:lstStyle/>
          <a:p>
            <a:pPr marL="914400" lvl="2"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100584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41</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2" name="Picture 11">
            <a:extLst>
              <a:ext uri="{FF2B5EF4-FFF2-40B4-BE49-F238E27FC236}">
                <a16:creationId xmlns:a16="http://schemas.microsoft.com/office/drawing/2014/main" id="{FDEA31CB-F212-9EB6-0E5D-020301EE47DE}"/>
              </a:ext>
            </a:extLst>
          </p:cNvPr>
          <p:cNvPicPr>
            <a:picLocks noChangeAspect="1"/>
          </p:cNvPicPr>
          <p:nvPr/>
        </p:nvPicPr>
        <p:blipFill>
          <a:blip r:embed="rId3"/>
          <a:stretch>
            <a:fillRect/>
          </a:stretch>
        </p:blipFill>
        <p:spPr>
          <a:xfrm>
            <a:off x="1798516" y="1228155"/>
            <a:ext cx="8316831" cy="164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84537791-E8E7-CE34-9CED-1923603194BC}"/>
              </a:ext>
            </a:extLst>
          </p:cNvPr>
          <p:cNvSpPr txBox="1"/>
          <p:nvPr/>
        </p:nvSpPr>
        <p:spPr>
          <a:xfrm>
            <a:off x="426721" y="4614314"/>
            <a:ext cx="11561148"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masis MT Pro Light" panose="02040304050005020304" pitchFamily="18" charset="0"/>
              </a:rPr>
              <a:t>Using the portal, the county can identify a contact email address for the state agency that triggered the distributions</a:t>
            </a:r>
            <a:endParaRPr lang="en-US" sz="2800" dirty="0"/>
          </a:p>
        </p:txBody>
      </p:sp>
      <p:grpSp>
        <p:nvGrpSpPr>
          <p:cNvPr id="17" name="Group 16">
            <a:extLst>
              <a:ext uri="{FF2B5EF4-FFF2-40B4-BE49-F238E27FC236}">
                <a16:creationId xmlns:a16="http://schemas.microsoft.com/office/drawing/2014/main" id="{F85EEB68-99D7-4557-FD59-8F7ED0FEACB1}"/>
              </a:ext>
            </a:extLst>
          </p:cNvPr>
          <p:cNvGrpSpPr/>
          <p:nvPr/>
        </p:nvGrpSpPr>
        <p:grpSpPr>
          <a:xfrm>
            <a:off x="272142" y="3003529"/>
            <a:ext cx="11561147" cy="1143923"/>
            <a:chOff x="688861" y="3003529"/>
            <a:chExt cx="10793730" cy="732825"/>
          </a:xfrm>
        </p:grpSpPr>
        <p:pic>
          <p:nvPicPr>
            <p:cNvPr id="14" name="Picture 13">
              <a:extLst>
                <a:ext uri="{FF2B5EF4-FFF2-40B4-BE49-F238E27FC236}">
                  <a16:creationId xmlns:a16="http://schemas.microsoft.com/office/drawing/2014/main" id="{2B0AFEE5-573E-000C-6083-AD3959251FF1}"/>
                </a:ext>
              </a:extLst>
            </p:cNvPr>
            <p:cNvPicPr>
              <a:picLocks noChangeAspect="1"/>
            </p:cNvPicPr>
            <p:nvPr/>
          </p:nvPicPr>
          <p:blipFill rotWithShape="1">
            <a:blip r:embed="rId4">
              <a:extLst>
                <a:ext uri="{28A0092B-C50C-407E-A947-70E740481C1C}">
                  <a14:useLocalDpi xmlns:a14="http://schemas.microsoft.com/office/drawing/2010/main" val="0"/>
                </a:ext>
              </a:extLst>
            </a:blip>
            <a:srcRect t="33186"/>
            <a:stretch/>
          </p:blipFill>
          <p:spPr>
            <a:xfrm>
              <a:off x="765539" y="3521760"/>
              <a:ext cx="10717052" cy="214594"/>
            </a:xfrm>
            <a:prstGeom prst="rect">
              <a:avLst/>
            </a:prstGeom>
          </p:spPr>
        </p:pic>
        <p:pic>
          <p:nvPicPr>
            <p:cNvPr id="16" name="Picture 15">
              <a:extLst>
                <a:ext uri="{FF2B5EF4-FFF2-40B4-BE49-F238E27FC236}">
                  <a16:creationId xmlns:a16="http://schemas.microsoft.com/office/drawing/2014/main" id="{A90FE3D5-3A51-A6AE-B3FB-3C8DA6242794}"/>
                </a:ext>
              </a:extLst>
            </p:cNvPr>
            <p:cNvPicPr>
              <a:picLocks noChangeAspect="1"/>
            </p:cNvPicPr>
            <p:nvPr/>
          </p:nvPicPr>
          <p:blipFill rotWithShape="1">
            <a:blip r:embed="rId5">
              <a:extLst>
                <a:ext uri="{28A0092B-C50C-407E-A947-70E740481C1C}">
                  <a14:useLocalDpi xmlns:a14="http://schemas.microsoft.com/office/drawing/2010/main" val="0"/>
                </a:ext>
              </a:extLst>
            </a:blip>
            <a:srcRect r="5927" b="14110"/>
            <a:stretch/>
          </p:blipFill>
          <p:spPr>
            <a:xfrm>
              <a:off x="688861" y="3003529"/>
              <a:ext cx="10793730" cy="345880"/>
            </a:xfrm>
            <a:prstGeom prst="rect">
              <a:avLst/>
            </a:prstGeom>
          </p:spPr>
        </p:pic>
      </p:grpSp>
      <p:sp>
        <p:nvSpPr>
          <p:cNvPr id="18" name="Oval 17">
            <a:extLst>
              <a:ext uri="{FF2B5EF4-FFF2-40B4-BE49-F238E27FC236}">
                <a16:creationId xmlns:a16="http://schemas.microsoft.com/office/drawing/2014/main" id="{8332135C-45DE-A7C4-3A5D-4399D0D597F9}"/>
              </a:ext>
            </a:extLst>
          </p:cNvPr>
          <p:cNvSpPr/>
          <p:nvPr/>
        </p:nvSpPr>
        <p:spPr>
          <a:xfrm>
            <a:off x="4581939" y="1525328"/>
            <a:ext cx="1729409" cy="5853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67ECF18C-26D3-D2DA-87E2-75D725182EAF}"/>
              </a:ext>
            </a:extLst>
          </p:cNvPr>
          <p:cNvCxnSpPr>
            <a:cxnSpLocks/>
          </p:cNvCxnSpPr>
          <p:nvPr/>
        </p:nvCxnSpPr>
        <p:spPr>
          <a:xfrm rot="10800000" flipV="1">
            <a:off x="1798517" y="1818003"/>
            <a:ext cx="2783423" cy="2085273"/>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276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388397" y="233530"/>
            <a:ext cx="11329837" cy="812165"/>
          </a:xfrm>
        </p:spPr>
        <p:txBody>
          <a:bodyPr>
            <a:no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ITP Resources for ACH Notifications Example 2</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a:normAutofit/>
          </a:bodyPr>
          <a:lstStyle/>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914400" lvl="2" indent="0">
              <a:lnSpc>
                <a:spcPct val="150000"/>
              </a:lnSpc>
              <a:buNone/>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a:p>
            <a:pPr lvl="2">
              <a:lnSpc>
                <a:spcPct val="150000"/>
              </a:lnSpc>
            </a:pPr>
            <a:endParaRPr lang="en-US">
              <a:latin typeface="Amasis MT Pro Light" panose="02040304050005020304" pitchFamily="18" charset="0"/>
              <a:cs typeface="Arial" panose="020B0604020202020204" pitchFamily="34" charset="0"/>
            </a:endParaRPr>
          </a:p>
          <a:p>
            <a:pPr marL="457200" lvl="1" indent="0">
              <a:lnSpc>
                <a:spcPct val="150000"/>
              </a:lnSpc>
              <a:buNone/>
            </a:pPr>
            <a:endParaRPr lang="en-US">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388398" y="1045695"/>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42</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1" name="Picture 10">
            <a:extLst>
              <a:ext uri="{FF2B5EF4-FFF2-40B4-BE49-F238E27FC236}">
                <a16:creationId xmlns:a16="http://schemas.microsoft.com/office/drawing/2014/main" id="{2AB40182-8EB3-4731-D4AF-2F362E36C653}"/>
              </a:ext>
            </a:extLst>
          </p:cNvPr>
          <p:cNvPicPr>
            <a:picLocks noChangeAspect="1"/>
          </p:cNvPicPr>
          <p:nvPr/>
        </p:nvPicPr>
        <p:blipFill>
          <a:blip r:embed="rId3"/>
          <a:stretch>
            <a:fillRect/>
          </a:stretch>
        </p:blipFill>
        <p:spPr>
          <a:xfrm>
            <a:off x="1583168" y="1519179"/>
            <a:ext cx="8332807" cy="2019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7C1E1CD6-B2FB-F634-2E6A-F5B8EA6F5324}"/>
              </a:ext>
            </a:extLst>
          </p:cNvPr>
          <p:cNvPicPr>
            <a:picLocks noChangeAspect="1"/>
          </p:cNvPicPr>
          <p:nvPr/>
        </p:nvPicPr>
        <p:blipFill>
          <a:blip r:embed="rId4"/>
          <a:stretch>
            <a:fillRect/>
          </a:stretch>
        </p:blipFill>
        <p:spPr>
          <a:xfrm>
            <a:off x="260624" y="4320020"/>
            <a:ext cx="11476883" cy="556155"/>
          </a:xfrm>
          <a:prstGeom prst="rect">
            <a:avLst/>
          </a:prstGeom>
          <a:ln>
            <a:solidFill>
              <a:schemeClr val="tx1"/>
            </a:solidFill>
          </a:ln>
        </p:spPr>
      </p:pic>
      <p:sp>
        <p:nvSpPr>
          <p:cNvPr id="4" name="Oval 3">
            <a:extLst>
              <a:ext uri="{FF2B5EF4-FFF2-40B4-BE49-F238E27FC236}">
                <a16:creationId xmlns:a16="http://schemas.microsoft.com/office/drawing/2014/main" id="{0C182D38-0FC2-2DCD-FC58-A1E4D897B2CF}"/>
              </a:ext>
            </a:extLst>
          </p:cNvPr>
          <p:cNvSpPr/>
          <p:nvPr/>
        </p:nvSpPr>
        <p:spPr>
          <a:xfrm>
            <a:off x="4366591" y="1881288"/>
            <a:ext cx="1729409" cy="5853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B8C8C5B-4A69-8DF4-1A87-E5CFF8BD7050}"/>
              </a:ext>
            </a:extLst>
          </p:cNvPr>
          <p:cNvPicPr>
            <a:picLocks noChangeAspect="1"/>
          </p:cNvPicPr>
          <p:nvPr/>
        </p:nvPicPr>
        <p:blipFill rotWithShape="1">
          <a:blip r:embed="rId5">
            <a:extLst>
              <a:ext uri="{28A0092B-C50C-407E-A947-70E740481C1C}">
                <a14:useLocalDpi xmlns:a14="http://schemas.microsoft.com/office/drawing/2010/main" val="0"/>
              </a:ext>
            </a:extLst>
          </a:blip>
          <a:srcRect r="5927" b="14110"/>
          <a:stretch/>
        </p:blipFill>
        <p:spPr>
          <a:xfrm>
            <a:off x="176361" y="3764925"/>
            <a:ext cx="11561147" cy="539911"/>
          </a:xfrm>
          <a:prstGeom prst="rect">
            <a:avLst/>
          </a:prstGeom>
        </p:spPr>
      </p:pic>
      <p:cxnSp>
        <p:nvCxnSpPr>
          <p:cNvPr id="12" name="Connector: Elbow 11">
            <a:extLst>
              <a:ext uri="{FF2B5EF4-FFF2-40B4-BE49-F238E27FC236}">
                <a16:creationId xmlns:a16="http://schemas.microsoft.com/office/drawing/2014/main" id="{0372DAA7-B292-A66D-BDC3-F23C53E00844}"/>
              </a:ext>
            </a:extLst>
          </p:cNvPr>
          <p:cNvCxnSpPr>
            <a:cxnSpLocks/>
          </p:cNvCxnSpPr>
          <p:nvPr/>
        </p:nvCxnSpPr>
        <p:spPr>
          <a:xfrm rot="10800000" flipV="1">
            <a:off x="1583169" y="2173964"/>
            <a:ext cx="2783422" cy="245101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175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388398" y="233530"/>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ITP &amp; ACH Notifications</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a:normAutofit/>
          </a:bodyPr>
          <a:lstStyle/>
          <a:p>
            <a:pPr marL="457200" lvl="1" indent="0">
              <a:lnSpc>
                <a:spcPct val="100000"/>
              </a:lnSpc>
              <a:buNone/>
            </a:pPr>
            <a:endParaRPr lang="en-US" dirty="0">
              <a:latin typeface="Amasis MT Pro Light" panose="02040304050005020304" pitchFamily="18" charset="0"/>
              <a:cs typeface="Arial" panose="020B0604020202020204" pitchFamily="34" charset="0"/>
            </a:endParaRPr>
          </a:p>
          <a:p>
            <a:pPr>
              <a:lnSpc>
                <a:spcPct val="100000"/>
              </a:lnSpc>
            </a:pPr>
            <a:r>
              <a:rPr lang="en-US" dirty="0">
                <a:latin typeface="Amasis MT Pro Light" panose="02040304050005020304" pitchFamily="18" charset="0"/>
                <a:cs typeface="Arial" panose="020B0604020202020204" pitchFamily="34" charset="0"/>
              </a:rPr>
              <a:t>ACH notifications are sent to the county employees as requested by the elected official</a:t>
            </a:r>
          </a:p>
          <a:p>
            <a:pPr>
              <a:lnSpc>
                <a:spcPct val="100000"/>
              </a:lnSpc>
            </a:pPr>
            <a:r>
              <a:rPr lang="en-US" dirty="0">
                <a:latin typeface="Amasis MT Pro Light" panose="02040304050005020304" pitchFamily="18" charset="0"/>
                <a:cs typeface="Arial" panose="020B0604020202020204" pitchFamily="34" charset="0"/>
              </a:rPr>
              <a:t>If a change in recipients is necessary, provide the name &amp; email address of any employees needing to be removed or added to the list of recipients &amp; forward to </a:t>
            </a:r>
            <a:r>
              <a:rPr lang="en-US" dirty="0">
                <a:latin typeface="Amasis MT Pro Light" panose="02040304050005020304" pitchFamily="18" charset="0"/>
                <a:cs typeface="Arial" panose="020B0604020202020204" pitchFamily="34" charset="0"/>
                <a:hlinkClick r:id="rId2"/>
              </a:rPr>
              <a:t>localgovernment@comptroller.in.gov</a:t>
            </a:r>
            <a:endParaRPr lang="en-US" dirty="0">
              <a:latin typeface="Amasis MT Pro Light" panose="02040304050005020304" pitchFamily="18" charset="0"/>
              <a:cs typeface="Arial" panose="020B0604020202020204" pitchFamily="34" charset="0"/>
            </a:endParaRPr>
          </a:p>
          <a:p>
            <a:pPr lvl="1">
              <a:lnSpc>
                <a:spcPct val="100000"/>
              </a:lnSpc>
            </a:pPr>
            <a:endParaRPr lang="en-US" dirty="0">
              <a:latin typeface="Amasis MT Pro Light" panose="02040304050005020304" pitchFamily="18" charset="0"/>
              <a:cs typeface="Arial" panose="020B0604020202020204" pitchFamily="34" charset="0"/>
            </a:endParaRPr>
          </a:p>
          <a:p>
            <a:pPr lvl="2">
              <a:lnSpc>
                <a:spcPct val="10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388398" y="1045695"/>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43</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535245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388398" y="233530"/>
            <a:ext cx="10515600" cy="812165"/>
          </a:xfrm>
        </p:spPr>
        <p:txBody>
          <a:bodyPr>
            <a:normAutofit/>
          </a:bodyPr>
          <a:lstStyle/>
          <a:p>
            <a:r>
              <a:rPr lang="en-US" sz="4000" dirty="0">
                <a:solidFill>
                  <a:schemeClr val="accent1">
                    <a:lumMod val="50000"/>
                  </a:schemeClr>
                </a:solidFill>
                <a:latin typeface="Amasis MT Pro Medium"/>
                <a:cs typeface="Arial"/>
              </a:rPr>
              <a:t>ITP Local Government Enhancements</a:t>
            </a:r>
            <a:endParaRPr lang="en-US" sz="4000" dirty="0">
              <a:solidFill>
                <a:schemeClr val="accent1">
                  <a:lumMod val="50000"/>
                </a:schemeClr>
              </a:solidFill>
              <a:latin typeface="Amasis MT Pro Medium" panose="020406040500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a:lnSpc>
                <a:spcPct val="100000"/>
              </a:lnSpc>
            </a:pPr>
            <a:r>
              <a:rPr lang="en-US" dirty="0">
                <a:latin typeface="Amasis MT Pro Light"/>
                <a:cs typeface="Arial"/>
              </a:rPr>
              <a:t>Improved functionality and navigation on the Local Government Dashboard (</a:t>
            </a:r>
            <a:r>
              <a:rPr lang="en-US" dirty="0">
                <a:latin typeface="Amasis MT Pro Light"/>
                <a:cs typeface="Arial"/>
                <a:hlinkClick r:id="rId2"/>
              </a:rPr>
              <a:t>in.gov/itp/local-government</a:t>
            </a:r>
            <a:r>
              <a:rPr lang="en-US" dirty="0">
                <a:latin typeface="Amasis MT Pro Light"/>
                <a:cs typeface="Arial"/>
              </a:rPr>
              <a:t>)</a:t>
            </a:r>
            <a:endParaRPr lang="en-US" dirty="0"/>
          </a:p>
          <a:p>
            <a:pPr>
              <a:lnSpc>
                <a:spcPct val="100000"/>
              </a:lnSpc>
            </a:pPr>
            <a:endParaRPr lang="en-US" dirty="0">
              <a:latin typeface="Amasis MT Pro Light" panose="02040304050005020304" pitchFamily="18" charset="0"/>
              <a:cs typeface="Arial" panose="020B0604020202020204" pitchFamily="34" charset="0"/>
            </a:endParaRPr>
          </a:p>
          <a:p>
            <a:pPr lvl="1">
              <a:lnSpc>
                <a:spcPct val="100000"/>
              </a:lnSpc>
            </a:pPr>
            <a:endParaRPr lang="en-US" dirty="0">
              <a:latin typeface="Amasis MT Pro Light" panose="02040304050005020304" pitchFamily="18" charset="0"/>
              <a:cs typeface="Arial" panose="020B0604020202020204" pitchFamily="34" charset="0"/>
            </a:endParaRPr>
          </a:p>
          <a:p>
            <a:pPr lvl="2">
              <a:lnSpc>
                <a:spcPct val="10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388398" y="1045695"/>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44</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4" name="Picture 3">
            <a:extLst>
              <a:ext uri="{FF2B5EF4-FFF2-40B4-BE49-F238E27FC236}">
                <a16:creationId xmlns:a16="http://schemas.microsoft.com/office/drawing/2014/main" id="{3F8FC3AF-A7CD-DBE0-3964-E44D2D26B65B}"/>
              </a:ext>
            </a:extLst>
          </p:cNvPr>
          <p:cNvPicPr>
            <a:picLocks noChangeAspect="1"/>
          </p:cNvPicPr>
          <p:nvPr/>
        </p:nvPicPr>
        <p:blipFill>
          <a:blip r:embed="rId4"/>
          <a:stretch>
            <a:fillRect/>
          </a:stretch>
        </p:blipFill>
        <p:spPr>
          <a:xfrm>
            <a:off x="1749136" y="2236924"/>
            <a:ext cx="8910204" cy="4046697"/>
          </a:xfrm>
          <a:prstGeom prst="rect">
            <a:avLst/>
          </a:prstGeom>
        </p:spPr>
      </p:pic>
      <p:sp>
        <p:nvSpPr>
          <p:cNvPr id="12" name="Oval 11">
            <a:extLst>
              <a:ext uri="{FF2B5EF4-FFF2-40B4-BE49-F238E27FC236}">
                <a16:creationId xmlns:a16="http://schemas.microsoft.com/office/drawing/2014/main" id="{22A2B93E-FF02-06C1-1573-D8F3B4FF4E24}"/>
              </a:ext>
            </a:extLst>
          </p:cNvPr>
          <p:cNvSpPr/>
          <p:nvPr/>
        </p:nvSpPr>
        <p:spPr>
          <a:xfrm>
            <a:off x="1535069" y="4046061"/>
            <a:ext cx="2690568" cy="10875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55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388398" y="233530"/>
            <a:ext cx="10515600" cy="812165"/>
          </a:xfrm>
        </p:spPr>
        <p:txBody>
          <a:bodyPr>
            <a:normAutofit/>
          </a:bodyPr>
          <a:lstStyle/>
          <a:p>
            <a:r>
              <a:rPr lang="en-US" sz="4000" dirty="0">
                <a:solidFill>
                  <a:schemeClr val="accent1">
                    <a:lumMod val="50000"/>
                  </a:schemeClr>
                </a:solidFill>
                <a:latin typeface="Amasis MT Pro Medium"/>
                <a:cs typeface="Arial"/>
              </a:rPr>
              <a:t>ITP Local Government Enhancements</a:t>
            </a:r>
            <a:endParaRPr lang="en-US" sz="4000" dirty="0">
              <a:solidFill>
                <a:schemeClr val="accent1">
                  <a:lumMod val="50000"/>
                </a:schemeClr>
              </a:solidFill>
              <a:latin typeface="Amasis MT Pro Medium" panose="020406040500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a:lnSpc>
                <a:spcPct val="100000"/>
              </a:lnSpc>
            </a:pPr>
            <a:r>
              <a:rPr lang="en-US" dirty="0">
                <a:latin typeface="Amasis MT Pro Light"/>
                <a:cs typeface="Arial"/>
              </a:rPr>
              <a:t>Search Indiana Gateway's Local Tax &amp; Finance Dashboard by unit </a:t>
            </a:r>
            <a:endParaRPr lang="en-US" dirty="0">
              <a:cs typeface="Calibri"/>
            </a:endParaRPr>
          </a:p>
          <a:p>
            <a:pPr>
              <a:lnSpc>
                <a:spcPct val="100000"/>
              </a:lnSpc>
            </a:pPr>
            <a:endParaRPr lang="en-US" dirty="0">
              <a:latin typeface="Amasis MT Pro Light" panose="02040304050005020304" pitchFamily="18" charset="0"/>
              <a:cs typeface="Arial" panose="020B0604020202020204" pitchFamily="34" charset="0"/>
            </a:endParaRPr>
          </a:p>
          <a:p>
            <a:pPr lvl="1">
              <a:lnSpc>
                <a:spcPct val="100000"/>
              </a:lnSpc>
            </a:pPr>
            <a:endParaRPr lang="en-US" dirty="0">
              <a:latin typeface="Amasis MT Pro Light" panose="02040304050005020304" pitchFamily="18" charset="0"/>
              <a:cs typeface="Arial" panose="020B0604020202020204" pitchFamily="34" charset="0"/>
            </a:endParaRPr>
          </a:p>
          <a:p>
            <a:pPr lvl="2">
              <a:lnSpc>
                <a:spcPct val="10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388398" y="1045695"/>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45</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1" name="Picture 10">
            <a:extLst>
              <a:ext uri="{FF2B5EF4-FFF2-40B4-BE49-F238E27FC236}">
                <a16:creationId xmlns:a16="http://schemas.microsoft.com/office/drawing/2014/main" id="{0EBA64FF-FF34-5B95-19BA-FD74C54B6A1C}"/>
              </a:ext>
            </a:extLst>
          </p:cNvPr>
          <p:cNvPicPr>
            <a:picLocks noChangeAspect="1"/>
          </p:cNvPicPr>
          <p:nvPr/>
        </p:nvPicPr>
        <p:blipFill>
          <a:blip r:embed="rId3"/>
          <a:stretch>
            <a:fillRect/>
          </a:stretch>
        </p:blipFill>
        <p:spPr>
          <a:xfrm>
            <a:off x="1107065" y="1917556"/>
            <a:ext cx="9276485" cy="3888798"/>
          </a:xfrm>
          <a:prstGeom prst="rect">
            <a:avLst/>
          </a:prstGeom>
        </p:spPr>
      </p:pic>
    </p:spTree>
    <p:extLst>
      <p:ext uri="{BB962C8B-B14F-4D97-AF65-F5344CB8AC3E}">
        <p14:creationId xmlns:p14="http://schemas.microsoft.com/office/powerpoint/2010/main" val="3777548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388398" y="233530"/>
            <a:ext cx="10515600" cy="812165"/>
          </a:xfrm>
        </p:spPr>
        <p:txBody>
          <a:bodyPr>
            <a:normAutofit/>
          </a:bodyPr>
          <a:lstStyle/>
          <a:p>
            <a:r>
              <a:rPr lang="en-US" sz="4000" dirty="0">
                <a:solidFill>
                  <a:schemeClr val="accent1">
                    <a:lumMod val="50000"/>
                  </a:schemeClr>
                </a:solidFill>
                <a:latin typeface="Amasis MT Pro Medium"/>
                <a:cs typeface="Arial"/>
              </a:rPr>
              <a:t>ITP Local Government Enhancements</a:t>
            </a:r>
            <a:endParaRPr lang="en-US" sz="4000" dirty="0">
              <a:solidFill>
                <a:schemeClr val="accent1">
                  <a:lumMod val="50000"/>
                </a:schemeClr>
              </a:solidFill>
              <a:latin typeface="Amasis MT Pro Medium" panose="020406040500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a:lnSpc>
                <a:spcPct val="100000"/>
              </a:lnSpc>
            </a:pPr>
            <a:r>
              <a:rPr lang="en-US" dirty="0">
                <a:latin typeface="Amasis MT Pro Light"/>
                <a:cs typeface="Arial"/>
              </a:rPr>
              <a:t>Search Indiana Gateway reports by unit </a:t>
            </a:r>
            <a:endParaRPr lang="en-US" dirty="0">
              <a:cs typeface="Calibri"/>
            </a:endParaRPr>
          </a:p>
          <a:p>
            <a:pPr lvl="1">
              <a:lnSpc>
                <a:spcPct val="100000"/>
              </a:lnSpc>
            </a:pPr>
            <a:r>
              <a:rPr lang="en-US" dirty="0">
                <a:latin typeface="Amasis MT Pro Light"/>
                <a:cs typeface="Arial"/>
              </a:rPr>
              <a:t>Examples: Annual Financial Report, Budgets, County Abstract Public Reports, Debt Management  </a:t>
            </a:r>
            <a:endParaRPr lang="en-US" dirty="0">
              <a:latin typeface="Amasis MT Pro Light" panose="02040304050005020304" pitchFamily="18" charset="0"/>
              <a:cs typeface="Arial" panose="020B0604020202020204" pitchFamily="34" charset="0"/>
            </a:endParaRPr>
          </a:p>
          <a:p>
            <a:pPr>
              <a:lnSpc>
                <a:spcPct val="100000"/>
              </a:lnSpc>
            </a:pPr>
            <a:endParaRPr lang="en-US" dirty="0">
              <a:latin typeface="Amasis MT Pro Light" panose="02040304050005020304" pitchFamily="18" charset="0"/>
              <a:cs typeface="Arial" panose="020B0604020202020204" pitchFamily="34" charset="0"/>
            </a:endParaRPr>
          </a:p>
          <a:p>
            <a:pPr lvl="1">
              <a:lnSpc>
                <a:spcPct val="100000"/>
              </a:lnSpc>
            </a:pPr>
            <a:endParaRPr lang="en-US" dirty="0">
              <a:latin typeface="Amasis MT Pro Light" panose="02040304050005020304" pitchFamily="18" charset="0"/>
              <a:cs typeface="Arial" panose="020B0604020202020204" pitchFamily="34" charset="0"/>
            </a:endParaRPr>
          </a:p>
          <a:p>
            <a:pPr lvl="2">
              <a:lnSpc>
                <a:spcPct val="10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388398" y="1045695"/>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46</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3" name="Picture 12">
            <a:extLst>
              <a:ext uri="{FF2B5EF4-FFF2-40B4-BE49-F238E27FC236}">
                <a16:creationId xmlns:a16="http://schemas.microsoft.com/office/drawing/2014/main" id="{6ED58CB5-E858-A33D-D8C8-57DEC02158EE}"/>
              </a:ext>
            </a:extLst>
          </p:cNvPr>
          <p:cNvPicPr>
            <a:picLocks noChangeAspect="1"/>
          </p:cNvPicPr>
          <p:nvPr/>
        </p:nvPicPr>
        <p:blipFill>
          <a:blip r:embed="rId3"/>
          <a:stretch>
            <a:fillRect/>
          </a:stretch>
        </p:blipFill>
        <p:spPr>
          <a:xfrm>
            <a:off x="1691553" y="2754457"/>
            <a:ext cx="9042689" cy="3444587"/>
          </a:xfrm>
          <a:prstGeom prst="rect">
            <a:avLst/>
          </a:prstGeom>
        </p:spPr>
      </p:pic>
    </p:spTree>
    <p:extLst>
      <p:ext uri="{BB962C8B-B14F-4D97-AF65-F5344CB8AC3E}">
        <p14:creationId xmlns:p14="http://schemas.microsoft.com/office/powerpoint/2010/main" val="1955759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dirty="0">
                <a:solidFill>
                  <a:schemeClr val="accent1">
                    <a:lumMod val="50000"/>
                  </a:schemeClr>
                </a:solidFill>
                <a:latin typeface="Amasis MT Pro Medium"/>
                <a:cs typeface="Arial"/>
              </a:rPr>
              <a:t>At Your Service</a:t>
            </a:r>
            <a:endParaRPr lang="en-US" sz="4000" strike="sngStrike" dirty="0">
              <a:solidFill>
                <a:schemeClr val="accent1">
                  <a:lumMod val="50000"/>
                </a:schemeClr>
              </a:solidFill>
              <a:latin typeface="Amasis MT Pro Medium"/>
              <a:cs typeface="Arial"/>
            </a:endParaRP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635211"/>
            <a:ext cx="10793730" cy="4541752"/>
          </a:xfrm>
        </p:spPr>
        <p:txBody>
          <a:bodyPr vert="horz" lIns="91440" tIns="45720" rIns="91440" bIns="45720" rtlCol="0" anchor="t">
            <a:normAutofit/>
          </a:bodyPr>
          <a:lstStyle/>
          <a:p>
            <a:pPr marL="0" indent="0">
              <a:lnSpc>
                <a:spcPct val="100000"/>
              </a:lnSpc>
              <a:buNone/>
            </a:pPr>
            <a:r>
              <a:rPr lang="en-US" sz="3200" dirty="0">
                <a:latin typeface="Amasis MT Pro Light" panose="02040304050005020304" pitchFamily="18" charset="0"/>
                <a:cs typeface="Arial" panose="020B0604020202020204" pitchFamily="34" charset="0"/>
              </a:rPr>
              <a:t>JANIE COPE                              JILL ONION</a:t>
            </a:r>
          </a:p>
          <a:p>
            <a:pPr marL="0" indent="0">
              <a:lnSpc>
                <a:spcPct val="100000"/>
              </a:lnSpc>
              <a:spcBef>
                <a:spcPts val="0"/>
              </a:spcBef>
              <a:buNone/>
            </a:pPr>
            <a:r>
              <a:rPr lang="en-US" sz="1800" dirty="0">
                <a:latin typeface="Amasis MT Pro Light" panose="02040304050005020304" pitchFamily="18" charset="0"/>
                <a:cs typeface="Arial" panose="020B0604020202020204" pitchFamily="34" charset="0"/>
              </a:rPr>
              <a:t>Local Government Specialist                                              Assistant Director</a:t>
            </a:r>
          </a:p>
          <a:p>
            <a:pPr marL="0" indent="0">
              <a:lnSpc>
                <a:spcPct val="100000"/>
              </a:lnSpc>
              <a:spcBef>
                <a:spcPts val="0"/>
              </a:spcBef>
              <a:buNone/>
            </a:pPr>
            <a:r>
              <a:rPr lang="en-US" sz="1800" dirty="0">
                <a:latin typeface="Amasis MT Pro Light" panose="02040304050005020304" pitchFamily="18" charset="0"/>
                <a:cs typeface="Arial" panose="020B0604020202020204" pitchFamily="34" charset="0"/>
              </a:rPr>
              <a:t>317-233-1712                                                                       317-232-3328  </a:t>
            </a:r>
          </a:p>
          <a:p>
            <a:pPr marL="0" indent="0">
              <a:lnSpc>
                <a:spcPct val="100000"/>
              </a:lnSpc>
              <a:spcBef>
                <a:spcPts val="0"/>
              </a:spcBef>
              <a:buNone/>
            </a:pPr>
            <a:r>
              <a:rPr lang="en-US" sz="1800" dirty="0">
                <a:latin typeface="Amasis MT Pro Light" panose="02040304050005020304" pitchFamily="18" charset="0"/>
                <a:cs typeface="Arial" panose="020B0604020202020204" pitchFamily="34" charset="0"/>
                <a:hlinkClick r:id="rId2"/>
              </a:rPr>
              <a:t>jcope@comptroller.in.gov</a:t>
            </a:r>
            <a:r>
              <a:rPr lang="en-US" sz="1800" dirty="0">
                <a:latin typeface="Amasis MT Pro Light" panose="02040304050005020304" pitchFamily="18" charset="0"/>
                <a:cs typeface="Arial" panose="020B0604020202020204" pitchFamily="34" charset="0"/>
              </a:rPr>
              <a:t>                                                     </a:t>
            </a:r>
            <a:r>
              <a:rPr lang="en-US" sz="1800" dirty="0">
                <a:latin typeface="Amasis MT Pro Light" panose="02040304050005020304" pitchFamily="18" charset="0"/>
                <a:cs typeface="Arial" panose="020B0604020202020204" pitchFamily="34" charset="0"/>
                <a:hlinkClick r:id="rId3"/>
              </a:rPr>
              <a:t>jonion@comptroller.in.gov</a:t>
            </a:r>
            <a:r>
              <a:rPr lang="en-US" sz="1800" dirty="0">
                <a:latin typeface="Amasis MT Pro Light" panose="02040304050005020304" pitchFamily="18" charset="0"/>
                <a:cs typeface="Arial" panose="020B0604020202020204" pitchFamily="34" charset="0"/>
              </a:rPr>
              <a:t> </a:t>
            </a:r>
          </a:p>
          <a:p>
            <a:pPr marL="0" indent="0">
              <a:lnSpc>
                <a:spcPct val="100000"/>
              </a:lnSpc>
              <a:spcBef>
                <a:spcPts val="0"/>
              </a:spcBef>
              <a:buNone/>
            </a:pPr>
            <a:endParaRPr lang="en-US" sz="1800" dirty="0">
              <a:latin typeface="Amasis MT Pro Light" panose="02040304050005020304" pitchFamily="18" charset="0"/>
              <a:cs typeface="Arial" panose="020B0604020202020204" pitchFamily="34" charset="0"/>
            </a:endParaRPr>
          </a:p>
          <a:p>
            <a:pPr marL="0" indent="0">
              <a:lnSpc>
                <a:spcPct val="100000"/>
              </a:lnSpc>
              <a:spcBef>
                <a:spcPts val="0"/>
              </a:spcBef>
              <a:buNone/>
            </a:pPr>
            <a:endParaRPr lang="en-US" sz="1800" dirty="0">
              <a:latin typeface="Amasis MT Pro Light" panose="02040304050005020304" pitchFamily="18"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3200" dirty="0">
                <a:solidFill>
                  <a:prstClr val="black"/>
                </a:solidFill>
                <a:latin typeface="Amasis MT Pro Light" panose="02040304050005020304" pitchFamily="18" charset="0"/>
                <a:cs typeface="Arial" panose="020B0604020202020204" pitchFamily="34" charset="0"/>
              </a:rPr>
              <a:t>FRED VAN DORP</a:t>
            </a:r>
            <a:r>
              <a:rPr kumimoji="0" lang="en-US" sz="32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Arial" panose="020B0604020202020204" pitchFamily="34" charset="0"/>
              </a:rPr>
              <a:t>                      GENERAL EMAIL	      	                                         </a:t>
            </a:r>
            <a:endParaRPr lang="en-US" sz="1800" dirty="0">
              <a:solidFill>
                <a:prstClr val="black"/>
              </a:solidFill>
              <a:latin typeface="Amasis MT Pro Light" panose="020403040500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Amasis MT Pro Light" panose="02040304050005020304" pitchFamily="18" charset="0"/>
                <a:cs typeface="Arial" panose="020B0604020202020204" pitchFamily="34" charset="0"/>
              </a:rPr>
              <a:t>Accounting &amp; Reporting Director</a:t>
            </a: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Arial" panose="020B0604020202020204" pitchFamily="34" charset="0"/>
                <a:hlinkClick r:id="rId4"/>
              </a:rPr>
              <a:t>localgovernment@comptroller.in.gov</a:t>
            </a: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Arial" panose="020B0604020202020204" pitchFamily="34" charset="0"/>
              </a:rPr>
              <a:t>317-232-3309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Amasis MT Pro Light" panose="02040304050005020304" pitchFamily="18" charset="0"/>
                <a:cs typeface="Arial" panose="020B0604020202020204" pitchFamily="34" charset="0"/>
                <a:hlinkClick r:id="rId5"/>
              </a:rPr>
              <a:t>fvandorp@comptroller.in.gov</a:t>
            </a:r>
            <a:r>
              <a:rPr lang="en-US" sz="1800" dirty="0">
                <a:solidFill>
                  <a:prstClr val="black"/>
                </a:solidFill>
                <a:latin typeface="Amasis MT Pro Light" panose="02040304050005020304" pitchFamily="18" charset="0"/>
                <a:cs typeface="Arial" panose="020B0604020202020204" pitchFamily="34" charset="0"/>
              </a:rPr>
              <a:t> </a:t>
            </a:r>
            <a:endParaRPr lang="en-US" sz="3200" dirty="0">
              <a:latin typeface="Amasis MT Pro Light" panose="02040304050005020304" pitchFamily="18" charset="0"/>
              <a:cs typeface="Arial" panose="020B0604020202020204" pitchFamily="34" charset="0"/>
            </a:endParaRPr>
          </a:p>
          <a:p>
            <a:pPr marL="0" indent="0">
              <a:lnSpc>
                <a:spcPct val="150000"/>
              </a:lnSpc>
              <a:buNone/>
            </a:pPr>
            <a:endParaRPr lang="en-US" sz="2800" dirty="0">
              <a:latin typeface="Arial" panose="020B0604020202020204" pitchFamily="34" charset="0"/>
              <a:cs typeface="Arial" panose="020B0604020202020204" pitchFamily="34" charset="0"/>
            </a:endParaRPr>
          </a:p>
          <a:p>
            <a:pPr marL="457200" lvl="1" indent="0">
              <a:lnSpc>
                <a:spcPct val="150000"/>
              </a:lnSpc>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0297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47</a:t>
            </a:fld>
            <a:endParaRPr lang="en-US">
              <a:solidFill>
                <a:schemeClr val="bg1"/>
              </a:solidFill>
            </a:endParaRPr>
          </a:p>
        </p:txBody>
      </p:sp>
      <p:sp>
        <p:nvSpPr>
          <p:cNvPr id="4" name="TextBox 3">
            <a:extLst>
              <a:ext uri="{FF2B5EF4-FFF2-40B4-BE49-F238E27FC236}">
                <a16:creationId xmlns:a16="http://schemas.microsoft.com/office/drawing/2014/main" id="{8BA94FE5-7386-3923-392A-AA81723D6312}"/>
              </a:ext>
            </a:extLst>
          </p:cNvPr>
          <p:cNvSpPr txBox="1"/>
          <p:nvPr/>
        </p:nvSpPr>
        <p:spPr>
          <a:xfrm>
            <a:off x="1079310" y="6401394"/>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7" name="Picture 6" descr="A picture containing mammal, text&#10;&#10;Description automatically generated">
            <a:extLst>
              <a:ext uri="{FF2B5EF4-FFF2-40B4-BE49-F238E27FC236}">
                <a16:creationId xmlns:a16="http://schemas.microsoft.com/office/drawing/2014/main" id="{D332F3F4-98D7-8215-EF6D-495DB4B03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0" name="Picture 9" descr="A close up of a logo&#10;&#10;Description automatically generated">
            <a:extLst>
              <a:ext uri="{FF2B5EF4-FFF2-40B4-BE49-F238E27FC236}">
                <a16:creationId xmlns:a16="http://schemas.microsoft.com/office/drawing/2014/main" id="{0D781D31-AEAF-4C2E-E979-56CB9063AF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8742" y="5222789"/>
            <a:ext cx="3029403" cy="1005628"/>
          </a:xfrm>
          <a:prstGeom prst="rect">
            <a:avLst/>
          </a:prstGeom>
        </p:spPr>
      </p:pic>
    </p:spTree>
    <p:extLst>
      <p:ext uri="{BB962C8B-B14F-4D97-AF65-F5344CB8AC3E}">
        <p14:creationId xmlns:p14="http://schemas.microsoft.com/office/powerpoint/2010/main" val="2417175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433F-762F-4E2E-868D-01859C72137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36BF274-03F8-4B7C-AB69-55D277E8564B}"/>
              </a:ext>
            </a:extLst>
          </p:cNvPr>
          <p:cNvSpPr>
            <a:spLocks noGrp="1"/>
          </p:cNvSpPr>
          <p:nvPr>
            <p:ph type="subTitle" idx="1"/>
          </p:nvPr>
        </p:nvSpPr>
        <p:spPr/>
        <p:txBody>
          <a:bodyPr/>
          <a:lstStyle/>
          <a:p>
            <a:endParaRPr lang="en-US"/>
          </a:p>
        </p:txBody>
      </p:sp>
      <p:pic>
        <p:nvPicPr>
          <p:cNvPr id="5" name="Picture 4" descr="A picture containing text&#10;&#10;Description automatically generated">
            <a:extLst>
              <a:ext uri="{FF2B5EF4-FFF2-40B4-BE49-F238E27FC236}">
                <a16:creationId xmlns:a16="http://schemas.microsoft.com/office/drawing/2014/main" id="{214D7375-2427-44CD-99E1-766514E32743}"/>
              </a:ext>
            </a:extLst>
          </p:cNvPr>
          <p:cNvPicPr>
            <a:picLocks noChangeAspect="1"/>
          </p:cNvPicPr>
          <p:nvPr/>
        </p:nvPicPr>
        <p:blipFill rotWithShape="1">
          <a:blip r:embed="rId2">
            <a:extLst>
              <a:ext uri="{28A0092B-C50C-407E-A947-70E740481C1C}">
                <a14:useLocalDpi xmlns:a14="http://schemas.microsoft.com/office/drawing/2010/main" val="0"/>
              </a:ext>
            </a:extLst>
          </a:blip>
          <a:srcRect t="8405" r="15933" b="7529"/>
          <a:stretch/>
        </p:blipFill>
        <p:spPr>
          <a:xfrm>
            <a:off x="0" y="0"/>
            <a:ext cx="12192000" cy="6857999"/>
          </a:xfrm>
          <a:prstGeom prst="rect">
            <a:avLst/>
          </a:prstGeom>
        </p:spPr>
      </p:pic>
      <p:sp>
        <p:nvSpPr>
          <p:cNvPr id="6" name="Rectangle 5">
            <a:extLst>
              <a:ext uri="{FF2B5EF4-FFF2-40B4-BE49-F238E27FC236}">
                <a16:creationId xmlns:a16="http://schemas.microsoft.com/office/drawing/2014/main" id="{9E46F69E-82F6-4864-BA7D-3AC46F62E2A3}"/>
              </a:ext>
            </a:extLst>
          </p:cNvPr>
          <p:cNvSpPr/>
          <p:nvPr/>
        </p:nvSpPr>
        <p:spPr>
          <a:xfrm>
            <a:off x="0" y="4244454"/>
            <a:ext cx="10044752" cy="201986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B52E82-B551-41D0-A640-5544F962DC10}"/>
              </a:ext>
            </a:extLst>
          </p:cNvPr>
          <p:cNvSpPr txBox="1"/>
          <p:nvPr/>
        </p:nvSpPr>
        <p:spPr>
          <a:xfrm>
            <a:off x="1981105" y="4519016"/>
            <a:ext cx="7770124" cy="1538883"/>
          </a:xfrm>
          <a:prstGeom prst="rect">
            <a:avLst/>
          </a:prstGeom>
          <a:noFill/>
        </p:spPr>
        <p:txBody>
          <a:bodyPr wrap="square" lIns="91440" tIns="45720" rIns="91440" bIns="45720" rtlCol="0" anchor="t">
            <a:spAutoFit/>
          </a:bodyPr>
          <a:lstStyle/>
          <a:p>
            <a:r>
              <a:rPr lang="en-US" sz="4000" dirty="0">
                <a:solidFill>
                  <a:schemeClr val="bg1"/>
                </a:solidFill>
                <a:latin typeface="Amasis MT Pro Medium"/>
                <a:cs typeface="Arial"/>
              </a:rPr>
              <a:t>THANK YOU</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masis MT Pro Light"/>
                <a:cs typeface="Arial"/>
              </a:rPr>
              <a:t>JANIE COPE, JILL ONION &amp; FRED VAN DORP</a:t>
            </a:r>
          </a:p>
          <a:p>
            <a:r>
              <a:rPr lang="en-US" dirty="0">
                <a:solidFill>
                  <a:schemeClr val="bg1"/>
                </a:solidFill>
                <a:latin typeface="Amasis MT Pro Light"/>
                <a:cs typeface="Arial"/>
              </a:rPr>
              <a:t>Office of Indiana State Comptroller Elise Nieshalla</a:t>
            </a:r>
          </a:p>
        </p:txBody>
      </p:sp>
      <p:pic>
        <p:nvPicPr>
          <p:cNvPr id="4" name="Picture 3" descr="A picture containing mammal, text&#10;&#10;Description automatically generated">
            <a:extLst>
              <a:ext uri="{FF2B5EF4-FFF2-40B4-BE49-F238E27FC236}">
                <a16:creationId xmlns:a16="http://schemas.microsoft.com/office/drawing/2014/main" id="{7C9ABA99-90AB-7DE1-5880-6CC2C85EB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41" y="4537376"/>
            <a:ext cx="1434023" cy="1434023"/>
          </a:xfrm>
          <a:prstGeom prst="rect">
            <a:avLst/>
          </a:prstGeom>
        </p:spPr>
      </p:pic>
    </p:spTree>
    <p:extLst>
      <p:ext uri="{BB962C8B-B14F-4D97-AF65-F5344CB8AC3E}">
        <p14:creationId xmlns:p14="http://schemas.microsoft.com/office/powerpoint/2010/main" val="197677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fontScale="90000"/>
          </a:bodyPr>
          <a:lstStyle/>
          <a:p>
            <a:r>
              <a:rPr lang="en-US" sz="4000">
                <a:solidFill>
                  <a:schemeClr val="accent1">
                    <a:lumMod val="50000"/>
                  </a:schemeClr>
                </a:solidFill>
                <a:latin typeface="Amasis MT Pro Medium" panose="02040604050005020304" pitchFamily="18" charset="0"/>
                <a:cs typeface="Arial" panose="020B0604020202020204" pitchFamily="34" charset="0"/>
              </a:rPr>
              <a:t>49TC Treasurer Certificate of Tax Collections</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a:lnSpc>
                <a:spcPct val="120000"/>
              </a:lnSpc>
            </a:pPr>
            <a:r>
              <a:rPr lang="en-US" dirty="0">
                <a:latin typeface="Amasis MT Pro Light"/>
                <a:cs typeface="Arial"/>
              </a:rPr>
              <a:t>The 49TC is completed by both the County Treasurer &amp; Auditor</a:t>
            </a:r>
            <a:endParaRPr lang="en-US" dirty="0">
              <a:latin typeface="Calibri"/>
              <a:cs typeface="Calibri"/>
            </a:endParaRPr>
          </a:p>
          <a:p>
            <a:pPr lvl="1">
              <a:lnSpc>
                <a:spcPct val="120000"/>
              </a:lnSpc>
              <a:buFont typeface="Courier New" panose="020B0604020202020204" pitchFamily="34" charset="0"/>
              <a:buChar char="o"/>
            </a:pPr>
            <a:r>
              <a:rPr lang="en-US" sz="2800" dirty="0">
                <a:latin typeface="Amasis MT Pro Light"/>
                <a:cs typeface="Arial"/>
              </a:rPr>
              <a:t> County Treasurer calculates &amp; reports the certified tax collections</a:t>
            </a:r>
            <a:endParaRPr lang="en-US" sz="2800" dirty="0">
              <a:cs typeface="Calibri" panose="020F0502020204030204"/>
            </a:endParaRPr>
          </a:p>
          <a:p>
            <a:pPr lvl="1">
              <a:lnSpc>
                <a:spcPct val="120000"/>
              </a:lnSpc>
              <a:buFont typeface="Courier New" panose="020B0604020202020204" pitchFamily="34" charset="0"/>
              <a:buChar char="o"/>
            </a:pPr>
            <a:r>
              <a:rPr lang="en-US" sz="2800" dirty="0">
                <a:latin typeface="Amasis MT Pro Light"/>
                <a:cs typeface="Arial"/>
              </a:rPr>
              <a:t> County Auditor calculates &amp; reports the taxes to be apportioned &amp; distributed</a:t>
            </a:r>
            <a:endParaRPr lang="en-US" dirty="0">
              <a:cs typeface="Calibri" panose="020F0502020204030204"/>
            </a:endParaRPr>
          </a:p>
          <a:p>
            <a:pPr>
              <a:lnSpc>
                <a:spcPct val="120000"/>
              </a:lnSpc>
            </a:pPr>
            <a:r>
              <a:rPr lang="en-US" dirty="0">
                <a:latin typeface="Amasis MT Pro Light"/>
                <a:cs typeface="Arial"/>
              </a:rPr>
              <a:t>For counties with property tax relief, the Form 49TC includes the settlement of property tax relief.</a:t>
            </a: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5</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spTree>
    <p:extLst>
      <p:ext uri="{BB962C8B-B14F-4D97-AF65-F5344CB8AC3E}">
        <p14:creationId xmlns:p14="http://schemas.microsoft.com/office/powerpoint/2010/main" val="182763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49TC County Treasurer Responsibilities</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492957" y="1450659"/>
            <a:ext cx="11312049" cy="5028248"/>
          </a:xfrm>
        </p:spPr>
        <p:txBody>
          <a:bodyPr vert="horz" lIns="91440" tIns="45720" rIns="91440" bIns="45720" rtlCol="0" anchor="t">
            <a:normAutofit lnSpcReduction="10000"/>
          </a:bodyPr>
          <a:lstStyle/>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a:lnSpc>
                <a:spcPct val="130000"/>
              </a:lnSpc>
            </a:pPr>
            <a:r>
              <a:rPr lang="en-US" dirty="0">
                <a:latin typeface="Amasis MT Pro Light"/>
                <a:cs typeface="Arial"/>
              </a:rPr>
              <a:t>County Treasurer completes the “Statement of Tax Collections” based on the data on the cash book</a:t>
            </a:r>
            <a:endParaRPr lang="en-US" dirty="0">
              <a:solidFill>
                <a:srgbClr val="FF0000"/>
              </a:solidFill>
              <a:latin typeface="Amasis MT Pro Light"/>
              <a:cs typeface="Arial"/>
            </a:endParaRPr>
          </a:p>
          <a:p>
            <a:pPr lvl="1">
              <a:lnSpc>
                <a:spcPct val="130000"/>
              </a:lnSpc>
              <a:buFont typeface="Courier New" panose="02070309020205020404" pitchFamily="49" charset="0"/>
              <a:buChar char="o"/>
            </a:pPr>
            <a:r>
              <a:rPr lang="en-US" sz="2800" dirty="0">
                <a:latin typeface="Amasis MT Pro Light"/>
                <a:cs typeface="Arial"/>
              </a:rPr>
              <a:t> Taxing District/TIF - Enter the district names</a:t>
            </a:r>
            <a:endParaRPr lang="en-US" sz="2800" strike="sngStrike" dirty="0">
              <a:latin typeface="Amasis MT Pro Light"/>
              <a:cs typeface="Arial"/>
            </a:endParaRPr>
          </a:p>
          <a:p>
            <a:pPr lvl="1">
              <a:lnSpc>
                <a:spcPct val="130000"/>
              </a:lnSpc>
              <a:buFont typeface="Courier New" panose="02070309020205020404" pitchFamily="49" charset="0"/>
              <a:buChar char="o"/>
            </a:pPr>
            <a:r>
              <a:rPr lang="en-US" sz="2800" dirty="0">
                <a:latin typeface="Amasis MT Pro Light"/>
                <a:cs typeface="Arial"/>
              </a:rPr>
              <a:t> Column 1 - Enter the Total Current &amp; Delinquent Tax, Penalties &amp; Interest Collected, Less the Late Payment Penalty Collections on Special Assessments</a:t>
            </a:r>
            <a:endParaRPr lang="en-US" sz="2800" strike="sngStrike" dirty="0">
              <a:latin typeface="Amasis MT Pro Light"/>
              <a:cs typeface="Arial"/>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6</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1" name="Picture 10">
            <a:extLst>
              <a:ext uri="{FF2B5EF4-FFF2-40B4-BE49-F238E27FC236}">
                <a16:creationId xmlns:a16="http://schemas.microsoft.com/office/drawing/2014/main" id="{0B82C3B6-9DD8-B1EC-EC88-5F3DB3F7F6AC}"/>
              </a:ext>
            </a:extLst>
          </p:cNvPr>
          <p:cNvPicPr>
            <a:picLocks noChangeAspect="1"/>
          </p:cNvPicPr>
          <p:nvPr/>
        </p:nvPicPr>
        <p:blipFill>
          <a:blip r:embed="rId3"/>
          <a:stretch>
            <a:fillRect/>
          </a:stretch>
        </p:blipFill>
        <p:spPr>
          <a:xfrm>
            <a:off x="905312" y="1057294"/>
            <a:ext cx="9883141" cy="1742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588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1060430" cy="812165"/>
          </a:xfrm>
        </p:spPr>
        <p:txBody>
          <a:bodyPr>
            <a:no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49TC County Treasurer Responsibilities,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304792" y="1450659"/>
            <a:ext cx="11288487" cy="5028248"/>
          </a:xfrm>
        </p:spPr>
        <p:txBody>
          <a:bodyPr vert="horz" lIns="91440" tIns="45720" rIns="91440" bIns="45720" rtlCol="0" anchor="t">
            <a:noAutofit/>
          </a:bodyPr>
          <a:lstStyle/>
          <a:p>
            <a:pPr lvl="2">
              <a:lnSpc>
                <a:spcPct val="150000"/>
              </a:lnSpc>
            </a:pPr>
            <a:endParaRPr lang="en-US" sz="2400" dirty="0">
              <a:latin typeface="Amasis MT Pro Light" panose="02040304050005020304" pitchFamily="18" charset="0"/>
              <a:cs typeface="Arial" panose="020B0604020202020204" pitchFamily="34" charset="0"/>
            </a:endParaRPr>
          </a:p>
          <a:p>
            <a:pPr lvl="2">
              <a:lnSpc>
                <a:spcPct val="150000"/>
              </a:lnSpc>
            </a:pPr>
            <a:endParaRPr lang="en-US" sz="2400" dirty="0">
              <a:latin typeface="Amasis MT Pro Light" panose="02040304050005020304" pitchFamily="18" charset="0"/>
              <a:cs typeface="Arial" panose="020B0604020202020204" pitchFamily="34" charset="0"/>
            </a:endParaRPr>
          </a:p>
          <a:p>
            <a:pPr marL="804863" lvl="1" indent="-347663">
              <a:lnSpc>
                <a:spcPct val="110000"/>
              </a:lnSpc>
              <a:buFont typeface="Courier New" panose="02070309020205020404" pitchFamily="49" charset="0"/>
              <a:buChar char="o"/>
            </a:pPr>
            <a:endParaRPr lang="en-US" dirty="0">
              <a:latin typeface="Amasis MT Pro Light" panose="02040304050005020304" pitchFamily="18" charset="0"/>
              <a:cs typeface="Arial" panose="020B0604020202020204" pitchFamily="34" charset="0"/>
            </a:endParaRPr>
          </a:p>
          <a:p>
            <a:pPr marL="804863" lvl="1" indent="-347663">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Column 2 - Enter the Property Tax Relief Amount provided by the County Auditor</a:t>
            </a:r>
          </a:p>
          <a:p>
            <a:pPr marL="804863" lvl="1" indent="-347663">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Column 3 -  Contains an embedded formula to calculate the total property tax for distribution; Column 1 plus Column 2</a:t>
            </a:r>
          </a:p>
          <a:p>
            <a:pPr marL="804863" lvl="1" indent="-347663">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Column 4 - Enter the Excess (Surplus) Tax</a:t>
            </a:r>
          </a:p>
          <a:p>
            <a:pPr marL="804863" lvl="1" indent="-347663">
              <a:lnSpc>
                <a:spcPct val="110000"/>
              </a:lnSpc>
              <a:buFont typeface="Courier New" panose="02070309020205020404" pitchFamily="49" charset="0"/>
              <a:buChar char="o"/>
            </a:pPr>
            <a:r>
              <a:rPr lang="en-US" dirty="0">
                <a:latin typeface="Amasis MT Pro Light" panose="02040304050005020304" pitchFamily="18" charset="0"/>
                <a:cs typeface="Arial" panose="020B0604020202020204" pitchFamily="34" charset="0"/>
              </a:rPr>
              <a:t>Column 13 - Enter the Settlement of Late Payment Penalties</a:t>
            </a: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850716"/>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7</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1" name="Picture 10">
            <a:extLst>
              <a:ext uri="{FF2B5EF4-FFF2-40B4-BE49-F238E27FC236}">
                <a16:creationId xmlns:a16="http://schemas.microsoft.com/office/drawing/2014/main" id="{0B82C3B6-9DD8-B1EC-EC88-5F3DB3F7F6AC}"/>
              </a:ext>
            </a:extLst>
          </p:cNvPr>
          <p:cNvPicPr>
            <a:picLocks noChangeAspect="1"/>
          </p:cNvPicPr>
          <p:nvPr/>
        </p:nvPicPr>
        <p:blipFill>
          <a:blip r:embed="rId3"/>
          <a:stretch>
            <a:fillRect/>
          </a:stretch>
        </p:blipFill>
        <p:spPr>
          <a:xfrm>
            <a:off x="905312" y="1057294"/>
            <a:ext cx="9883141" cy="1742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887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1060430" cy="812165"/>
          </a:xfrm>
        </p:spPr>
        <p:txBody>
          <a:bodyPr>
            <a:no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49TC County Treasurer Responsibilities, cont.</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914400" lvl="2" indent="0">
              <a:lnSpc>
                <a:spcPct val="150000"/>
              </a:lnSpc>
              <a:buNone/>
            </a:pPr>
            <a:endParaRPr lang="en-US" sz="3400" dirty="0">
              <a:latin typeface="Amasis MT Pro Light" panose="02040304050005020304" pitchFamily="18" charset="0"/>
              <a:cs typeface="Arial" panose="020B0604020202020204" pitchFamily="34" charset="0"/>
            </a:endParaRPr>
          </a:p>
          <a:p>
            <a:pPr lvl="2">
              <a:lnSpc>
                <a:spcPct val="150000"/>
              </a:lnSpc>
            </a:pPr>
            <a:endParaRPr lang="en-US" sz="2400" dirty="0">
              <a:latin typeface="Amasis MT Pro Light" panose="02040304050005020304" pitchFamily="18" charset="0"/>
              <a:cs typeface="Arial" panose="020B0604020202020204" pitchFamily="34" charset="0"/>
            </a:endParaRPr>
          </a:p>
          <a:p>
            <a:pPr lvl="1">
              <a:lnSpc>
                <a:spcPct val="100000"/>
              </a:lnSpc>
              <a:buFont typeface="Courier New" panose="02070309020205020404" pitchFamily="49" charset="0"/>
              <a:buChar char="o"/>
            </a:pPr>
            <a:r>
              <a:rPr lang="en-US" sz="2800" dirty="0">
                <a:latin typeface="Amasis MT Pro Light"/>
                <a:cs typeface="Arial"/>
              </a:rPr>
              <a:t>Treasurer will enter the License Excise Tax Collected &amp; Other Collections in the lower section of column 3</a:t>
            </a:r>
            <a:endParaRPr lang="en-US" sz="2800" strike="sngStrike" dirty="0">
              <a:latin typeface="Amasis MT Pro Light"/>
              <a:cs typeface="Arial"/>
            </a:endParaRPr>
          </a:p>
          <a:p>
            <a:pPr marL="457200" lvl="1" indent="0">
              <a:lnSpc>
                <a:spcPct val="150000"/>
              </a:lnSpc>
              <a:buNone/>
            </a:pPr>
            <a:endParaRPr lang="en-US" sz="4200" dirty="0">
              <a:latin typeface="Amasis MT Pro Light" panose="02040304050005020304" pitchFamily="18" charset="0"/>
              <a:cs typeface="Arial" panose="020B0604020202020204" pitchFamily="34" charset="0"/>
            </a:endParaRPr>
          </a:p>
          <a:p>
            <a:pPr lvl="1">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lvl="2">
              <a:lnSpc>
                <a:spcPct val="150000"/>
              </a:lnSpc>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89426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8</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2" name="Picture 11">
            <a:extLst>
              <a:ext uri="{FF2B5EF4-FFF2-40B4-BE49-F238E27FC236}">
                <a16:creationId xmlns:a16="http://schemas.microsoft.com/office/drawing/2014/main" id="{975AA806-4002-2EBE-D37F-AAB6AEC51BA1}"/>
              </a:ext>
            </a:extLst>
          </p:cNvPr>
          <p:cNvPicPr>
            <a:picLocks noChangeAspect="1"/>
          </p:cNvPicPr>
          <p:nvPr/>
        </p:nvPicPr>
        <p:blipFill>
          <a:blip r:embed="rId3"/>
          <a:stretch>
            <a:fillRect/>
          </a:stretch>
        </p:blipFill>
        <p:spPr>
          <a:xfrm>
            <a:off x="1301922" y="1315549"/>
            <a:ext cx="10186389" cy="2701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rame 3">
            <a:extLst>
              <a:ext uri="{FF2B5EF4-FFF2-40B4-BE49-F238E27FC236}">
                <a16:creationId xmlns:a16="http://schemas.microsoft.com/office/drawing/2014/main" id="{BCF64582-B1A4-3530-BDD3-0FB72C9C72E5}"/>
              </a:ext>
            </a:extLst>
          </p:cNvPr>
          <p:cNvSpPr/>
          <p:nvPr/>
        </p:nvSpPr>
        <p:spPr>
          <a:xfrm>
            <a:off x="9799319" y="1645945"/>
            <a:ext cx="2028826" cy="33894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842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929-CCC6-4116-91BE-0D0CEC39E573}"/>
              </a:ext>
            </a:extLst>
          </p:cNvPr>
          <p:cNvSpPr>
            <a:spLocks noGrp="1"/>
          </p:cNvSpPr>
          <p:nvPr>
            <p:ph type="title"/>
          </p:nvPr>
        </p:nvSpPr>
        <p:spPr>
          <a:xfrm>
            <a:off x="426720" y="193675"/>
            <a:ext cx="10515600" cy="812165"/>
          </a:xfrm>
        </p:spPr>
        <p:txBody>
          <a:bodyPr>
            <a:normAutofit/>
          </a:bodyPr>
          <a:lstStyle/>
          <a:p>
            <a:r>
              <a:rPr lang="en-US" sz="4000">
                <a:solidFill>
                  <a:schemeClr val="accent1">
                    <a:lumMod val="50000"/>
                  </a:schemeClr>
                </a:solidFill>
                <a:latin typeface="Amasis MT Pro Medium" panose="02040604050005020304" pitchFamily="18" charset="0"/>
                <a:cs typeface="Arial" panose="020B0604020202020204" pitchFamily="34" charset="0"/>
              </a:rPr>
              <a:t>49TC County Auditor Responsibilities</a:t>
            </a:r>
          </a:p>
        </p:txBody>
      </p:sp>
      <p:sp>
        <p:nvSpPr>
          <p:cNvPr id="3" name="Content Placeholder 2">
            <a:extLst>
              <a:ext uri="{FF2B5EF4-FFF2-40B4-BE49-F238E27FC236}">
                <a16:creationId xmlns:a16="http://schemas.microsoft.com/office/drawing/2014/main" id="{F4A6A195-4854-4B38-B531-6694E61E33EC}"/>
              </a:ext>
            </a:extLst>
          </p:cNvPr>
          <p:cNvSpPr>
            <a:spLocks noGrp="1"/>
          </p:cNvSpPr>
          <p:nvPr>
            <p:ph idx="1"/>
          </p:nvPr>
        </p:nvSpPr>
        <p:spPr>
          <a:xfrm>
            <a:off x="560070" y="1258401"/>
            <a:ext cx="10793730" cy="4942523"/>
          </a:xfrm>
        </p:spPr>
        <p:txBody>
          <a:bodyPr vert="horz" lIns="91440" tIns="45720" rIns="91440" bIns="45720" rtlCol="0" anchor="t">
            <a:normAutofit/>
          </a:bodyPr>
          <a:lstStyle/>
          <a:p>
            <a:pPr marL="457200" lvl="1" indent="0">
              <a:lnSpc>
                <a:spcPct val="100000"/>
              </a:lnSpc>
              <a:buNone/>
            </a:pPr>
            <a:endParaRPr lang="en-US" dirty="0">
              <a:latin typeface="Amasis MT Pro Light" panose="02040304050005020304" pitchFamily="18" charset="0"/>
              <a:cs typeface="Arial" panose="020B0604020202020204" pitchFamily="34" charset="0"/>
            </a:endParaRPr>
          </a:p>
          <a:p>
            <a:pPr marL="457200" lvl="1" indent="0">
              <a:lnSpc>
                <a:spcPct val="100000"/>
              </a:lnSpc>
              <a:buNone/>
            </a:pPr>
            <a:endParaRPr lang="en-US" dirty="0">
              <a:latin typeface="Amasis MT Pro Light" panose="02040304050005020304" pitchFamily="18" charset="0"/>
              <a:cs typeface="Arial" panose="020B0604020202020204" pitchFamily="34" charset="0"/>
            </a:endParaRPr>
          </a:p>
          <a:p>
            <a:pPr marL="457200" lvl="1" indent="0">
              <a:lnSpc>
                <a:spcPct val="100000"/>
              </a:lnSpc>
              <a:buNone/>
            </a:pPr>
            <a:endParaRPr lang="en-US" dirty="0">
              <a:latin typeface="Amasis MT Pro Light" panose="02040304050005020304" pitchFamily="18" charset="0"/>
              <a:cs typeface="Arial" panose="020B0604020202020204" pitchFamily="34" charset="0"/>
            </a:endParaRPr>
          </a:p>
          <a:p>
            <a:pPr marL="457200" lvl="1" indent="0">
              <a:lnSpc>
                <a:spcPct val="100000"/>
              </a:lnSpc>
              <a:buNone/>
            </a:pPr>
            <a:endParaRPr lang="en-US" dirty="0">
              <a:latin typeface="Amasis MT Pro Light" panose="02040304050005020304" pitchFamily="18" charset="0"/>
              <a:cs typeface="Arial" panose="020B0604020202020204" pitchFamily="34" charset="0"/>
            </a:endParaRPr>
          </a:p>
          <a:p>
            <a:pPr>
              <a:lnSpc>
                <a:spcPct val="100000"/>
              </a:lnSpc>
            </a:pPr>
            <a:r>
              <a:rPr lang="en-US" dirty="0">
                <a:latin typeface="Amasis MT Pro Light" panose="02040304050005020304" pitchFamily="18" charset="0"/>
                <a:cs typeface="Arial" panose="020B0604020202020204" pitchFamily="34" charset="0"/>
              </a:rPr>
              <a:t>County Auditor completes the balance of the 49TC with information from the tax system on the Form 102’s</a:t>
            </a:r>
          </a:p>
          <a:p>
            <a:pPr lvl="1">
              <a:lnSpc>
                <a:spcPct val="100000"/>
              </a:lnSpc>
              <a:buFont typeface="Courier New" panose="02070309020205020404" pitchFamily="49" charset="0"/>
              <a:buChar char="o"/>
            </a:pPr>
            <a:r>
              <a:rPr lang="en-US" sz="2800" dirty="0">
                <a:latin typeface="Amasis MT Pro Light"/>
                <a:cs typeface="Arial"/>
              </a:rPr>
              <a:t> Column 5 - Enter the Total Current &amp; Delinquent Tax, Penalties &amp; Interest being distributed</a:t>
            </a:r>
            <a:endParaRPr lang="en-US" sz="2800" strike="sngStrike" dirty="0">
              <a:latin typeface="Amasis MT Pro Light"/>
              <a:cs typeface="Arial"/>
            </a:endParaRPr>
          </a:p>
          <a:p>
            <a:pPr lvl="1">
              <a:lnSpc>
                <a:spcPct val="100000"/>
              </a:lnSpc>
              <a:buFont typeface="Courier New" panose="02070309020205020404" pitchFamily="49" charset="0"/>
              <a:buChar char="o"/>
            </a:pPr>
            <a:r>
              <a:rPr lang="en-US" sz="2800" dirty="0">
                <a:latin typeface="Amasis MT Pro Light"/>
                <a:cs typeface="Arial"/>
              </a:rPr>
              <a:t> Column 6 - Enter the Property Tax Relief Amount being distributed</a:t>
            </a:r>
            <a:endParaRPr lang="en-US" sz="2800" strike="sngStrike" dirty="0">
              <a:latin typeface="Amasis MT Pro Light"/>
              <a:cs typeface="Arial"/>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a:p>
            <a:pPr marL="457200" lvl="1" indent="0">
              <a:lnSpc>
                <a:spcPct val="150000"/>
              </a:lnSpc>
              <a:buNone/>
            </a:pPr>
            <a:endParaRPr lang="en-US" dirty="0">
              <a:latin typeface="Amasis MT Pro Light" panose="020403040500050203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29586DA6-630B-4BD7-A1A3-E2CCC3D42157}"/>
              </a:ext>
            </a:extLst>
          </p:cNvPr>
          <p:cNvCxnSpPr/>
          <p:nvPr/>
        </p:nvCxnSpPr>
        <p:spPr>
          <a:xfrm>
            <a:off x="426720" y="948690"/>
            <a:ext cx="1106043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6F90C6-AE42-40E4-B0E6-EC3FF9416B49}"/>
              </a:ext>
            </a:extLst>
          </p:cNvPr>
          <p:cNvSpPr/>
          <p:nvPr/>
        </p:nvSpPr>
        <p:spPr>
          <a:xfrm>
            <a:off x="0" y="6396336"/>
            <a:ext cx="12192000" cy="4616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17BEC1D-D616-4B95-A466-985761C7D5D3}"/>
              </a:ext>
            </a:extLst>
          </p:cNvPr>
          <p:cNvSpPr>
            <a:spLocks noGrp="1"/>
          </p:cNvSpPr>
          <p:nvPr>
            <p:ph type="sldNum" sz="quarter" idx="12"/>
          </p:nvPr>
        </p:nvSpPr>
        <p:spPr>
          <a:xfrm>
            <a:off x="8610600" y="6447790"/>
            <a:ext cx="2743200" cy="365125"/>
          </a:xfrm>
        </p:spPr>
        <p:txBody>
          <a:bodyPr/>
          <a:lstStyle/>
          <a:p>
            <a:fld id="{CBE64238-3FBC-4CF0-8622-1AF97D16496A}" type="slidenum">
              <a:rPr lang="en-US" smtClean="0">
                <a:solidFill>
                  <a:schemeClr val="bg1"/>
                </a:solidFill>
              </a:rPr>
              <a:t>9</a:t>
            </a:fld>
            <a:endParaRPr lang="en-US">
              <a:solidFill>
                <a:schemeClr val="bg1"/>
              </a:solidFill>
            </a:endParaRPr>
          </a:p>
        </p:txBody>
      </p:sp>
      <p:sp>
        <p:nvSpPr>
          <p:cNvPr id="9" name="TextBox 8">
            <a:extLst>
              <a:ext uri="{FF2B5EF4-FFF2-40B4-BE49-F238E27FC236}">
                <a16:creationId xmlns:a16="http://schemas.microsoft.com/office/drawing/2014/main" id="{DE051D9C-39B2-48DC-82A5-0F6357F3498E}"/>
              </a:ext>
            </a:extLst>
          </p:cNvPr>
          <p:cNvSpPr txBox="1"/>
          <p:nvPr/>
        </p:nvSpPr>
        <p:spPr>
          <a:xfrm>
            <a:off x="1034415" y="6483995"/>
            <a:ext cx="6167310" cy="276999"/>
          </a:xfrm>
          <a:prstGeom prst="rect">
            <a:avLst/>
          </a:prstGeom>
          <a:noFill/>
        </p:spPr>
        <p:txBody>
          <a:bodyPr wrap="square" rtlCol="0">
            <a:spAutoFit/>
          </a:bodyPr>
          <a:lstStyle/>
          <a:p>
            <a:r>
              <a:rPr lang="en-US" sz="1200">
                <a:solidFill>
                  <a:schemeClr val="bg1"/>
                </a:solidFill>
                <a:latin typeface="Amasis MT Pro Light" panose="02040304050005020304" pitchFamily="18" charset="0"/>
                <a:cs typeface="Arial" panose="020B0604020202020204" pitchFamily="34" charset="0"/>
              </a:rPr>
              <a:t>Indiana State Comptroller Elise Nieshalla</a:t>
            </a:r>
          </a:p>
        </p:txBody>
      </p:sp>
      <p:pic>
        <p:nvPicPr>
          <p:cNvPr id="10" name="Picture 9" descr="A picture containing mammal, text&#10;&#10;Description automatically generated">
            <a:extLst>
              <a:ext uri="{FF2B5EF4-FFF2-40B4-BE49-F238E27FC236}">
                <a16:creationId xmlns:a16="http://schemas.microsoft.com/office/drawing/2014/main" id="{482B9D04-CDBB-D8FE-2EF4-CDADA34A7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812305"/>
            <a:ext cx="948690" cy="948690"/>
          </a:xfrm>
          <a:prstGeom prst="rect">
            <a:avLst/>
          </a:prstGeom>
        </p:spPr>
      </p:pic>
      <p:pic>
        <p:nvPicPr>
          <p:cNvPr id="11" name="Picture 10">
            <a:extLst>
              <a:ext uri="{FF2B5EF4-FFF2-40B4-BE49-F238E27FC236}">
                <a16:creationId xmlns:a16="http://schemas.microsoft.com/office/drawing/2014/main" id="{0C36B751-AA7C-0AE7-A155-C01D0B45D555}"/>
              </a:ext>
            </a:extLst>
          </p:cNvPr>
          <p:cNvPicPr>
            <a:picLocks noChangeAspect="1"/>
          </p:cNvPicPr>
          <p:nvPr/>
        </p:nvPicPr>
        <p:blipFill>
          <a:blip r:embed="rId3"/>
          <a:stretch>
            <a:fillRect/>
          </a:stretch>
        </p:blipFill>
        <p:spPr>
          <a:xfrm>
            <a:off x="1199673" y="1258400"/>
            <a:ext cx="9792653" cy="144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7451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7C5AB36290E48B8C9CFC3EF9ED4F4" ma:contentTypeVersion="14" ma:contentTypeDescription="Create a new document." ma:contentTypeScope="" ma:versionID="e5fd86919088a8822c1cb2af3a1ddd60">
  <xsd:schema xmlns:xsd="http://www.w3.org/2001/XMLSchema" xmlns:xs="http://www.w3.org/2001/XMLSchema" xmlns:p="http://schemas.microsoft.com/office/2006/metadata/properties" xmlns:ns2="67bfe5d7-d645-4a06-9937-3c699bb711e2" xmlns:ns3="c7b70c55-949b-4645-9342-998dc5592637" targetNamespace="http://schemas.microsoft.com/office/2006/metadata/properties" ma:root="true" ma:fieldsID="9d5881f131592972697977fd25553596" ns2:_="" ns3:_="">
    <xsd:import namespace="67bfe5d7-d645-4a06-9937-3c699bb711e2"/>
    <xsd:import namespace="c7b70c55-949b-4645-9342-998dc55926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fe5d7-d645-4a06-9937-3c699bb71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b70c55-949b-4645-9342-998dc559263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a11d246-7fb0-43d7-a23c-44ff8c0b1aa4}" ma:internalName="TaxCatchAll" ma:showField="CatchAllData" ma:web="c7b70c55-949b-4645-9342-998dc5592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bfe5d7-d645-4a06-9937-3c699bb711e2">
      <Terms xmlns="http://schemas.microsoft.com/office/infopath/2007/PartnerControls"/>
    </lcf76f155ced4ddcb4097134ff3c332f>
    <TaxCatchAll xmlns="c7b70c55-949b-4645-9342-998dc5592637" xsi:nil="true"/>
    <SharedWithUsers xmlns="c7b70c55-949b-4645-9342-998dc5592637">
      <UserInfo>
        <DisplayName>Boesen, Emily</DisplayName>
        <AccountId>18</AccountId>
        <AccountType/>
      </UserInfo>
      <UserInfo>
        <DisplayName>Schneider, Staci</DisplayName>
        <AccountId>233</AccountId>
        <AccountType/>
      </UserInfo>
      <UserInfo>
        <DisplayName>Everett, Courtney J</DisplayName>
        <AccountId>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B85F1-CD02-41DA-A50D-53BB6ED1CA2D}">
  <ds:schemaRefs>
    <ds:schemaRef ds:uri="67bfe5d7-d645-4a06-9937-3c699bb711e2"/>
    <ds:schemaRef ds:uri="c7b70c55-949b-4645-9342-998dc55926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CB4B9E-DE35-4535-9734-FC4AF7C2EE2C}">
  <ds:schemaRef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c7b70c55-949b-4645-9342-998dc5592637"/>
    <ds:schemaRef ds:uri="67bfe5d7-d645-4a06-9937-3c699bb711e2"/>
    <ds:schemaRef ds:uri="http://www.w3.org/XML/1998/namespace"/>
    <ds:schemaRef ds:uri="http://purl.org/dc/terms/"/>
  </ds:schemaRefs>
</ds:datastoreItem>
</file>

<file path=customXml/itemProps3.xml><?xml version="1.0" encoding="utf-8"?>
<ds:datastoreItem xmlns:ds="http://schemas.openxmlformats.org/officeDocument/2006/customXml" ds:itemID="{CE4B33E7-62A8-4A12-8423-4C615E15CADD}">
  <ds:schemaRefs>
    <ds:schemaRef ds:uri="http://schemas.microsoft.com/sharepoint/v3/contenttype/forms"/>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0</TotalTime>
  <Words>2544</Words>
  <Application>Microsoft Office PowerPoint</Application>
  <PresentationFormat>Widescreen</PresentationFormat>
  <Paragraphs>501</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DISCUSSION ITEMS</vt:lpstr>
      <vt:lpstr>Introduction to Settlement</vt:lpstr>
      <vt:lpstr>Settlement Documents to Upload</vt:lpstr>
      <vt:lpstr>49TC Treasurer Certificate of Tax Collections</vt:lpstr>
      <vt:lpstr>49TC County Treasurer Responsibilities</vt:lpstr>
      <vt:lpstr>49TC County Treasurer Responsibilities, cont.</vt:lpstr>
      <vt:lpstr>49TC County Treasurer Responsibilities, cont.</vt:lpstr>
      <vt:lpstr>49TC County Auditor Responsibilities</vt:lpstr>
      <vt:lpstr>49TC County Auditor Responsibilities, cont.</vt:lpstr>
      <vt:lpstr>49TC Review Section</vt:lpstr>
      <vt:lpstr>Settlement Form 102 Section A Line 2</vt:lpstr>
      <vt:lpstr>Settlement Form 102 Section A Line 4</vt:lpstr>
      <vt:lpstr>Settlement Form 102 Section A Line 4, cont.</vt:lpstr>
      <vt:lpstr>Settlement Form 102 Section A Line 5</vt:lpstr>
      <vt:lpstr>Settlement Form 102 Section A Line 6</vt:lpstr>
      <vt:lpstr>Settlement Form 102 Section A Line 6, cont.</vt:lpstr>
      <vt:lpstr>Settlement Form 102 Section A Line 7</vt:lpstr>
      <vt:lpstr>Settlement Form 102 Section A Line 7, cont.</vt:lpstr>
      <vt:lpstr>Settlement Form 102 Section A Line 8</vt:lpstr>
      <vt:lpstr>Settlement Form 102 Section A Line 8, cont.</vt:lpstr>
      <vt:lpstr>Settlement Form 102 Section A Line 9</vt:lpstr>
      <vt:lpstr>Settlement Form 102 Section A-1</vt:lpstr>
      <vt:lpstr>Settlement Form 102 Section B</vt:lpstr>
      <vt:lpstr>Settlement Form 102 Section B, cont.</vt:lpstr>
      <vt:lpstr>Settlement Form 102 Section B, cont.</vt:lpstr>
      <vt:lpstr>Settlement Form 105</vt:lpstr>
      <vt:lpstr>Settlement Form 105 Section C</vt:lpstr>
      <vt:lpstr>Settlement Form 105 Section C</vt:lpstr>
      <vt:lpstr>Settlement</vt:lpstr>
      <vt:lpstr>Settlement Checklist</vt:lpstr>
      <vt:lpstr>Settlement Checklist Example 1</vt:lpstr>
      <vt:lpstr>Settlement Checklist Example 2</vt:lpstr>
      <vt:lpstr>Settlement Checklist Example 3</vt:lpstr>
      <vt:lpstr>Settlement Pre-Approval &amp; Approval</vt:lpstr>
      <vt:lpstr>Settlement Pre-Approval &amp; Approval</vt:lpstr>
      <vt:lpstr>Settlement Pre-Approval &amp; Approval, cont.</vt:lpstr>
      <vt:lpstr>Indiana Transparency Portal (ITP)</vt:lpstr>
      <vt:lpstr>Automated Clearing House (ACH) Notifications</vt:lpstr>
      <vt:lpstr>ITP Resources for ACH Notifications</vt:lpstr>
      <vt:lpstr>ITP Resources for ACH Notifications Example 1</vt:lpstr>
      <vt:lpstr>ITP Resources for ACH Notifications Example 2</vt:lpstr>
      <vt:lpstr>ITP &amp; ACH Notifications</vt:lpstr>
      <vt:lpstr>ITP Local Government Enhancements</vt:lpstr>
      <vt:lpstr>ITP Local Government Enhancements</vt:lpstr>
      <vt:lpstr>ITP Local Government Enhancements</vt:lpstr>
      <vt:lpstr>At Your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Boesen</dc:creator>
  <cp:lastModifiedBy>Boesen, Emily</cp:lastModifiedBy>
  <cp:revision>125</cp:revision>
  <cp:lastPrinted>2024-04-30T18:19:51Z</cp:lastPrinted>
  <dcterms:created xsi:type="dcterms:W3CDTF">2021-04-21T14:31:36Z</dcterms:created>
  <dcterms:modified xsi:type="dcterms:W3CDTF">2025-01-29T14:29:10Z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0x0101009157C5AB36290E48B8C9CFC3EF9ED4F4</vt:lpwstr>
  </property>
  <property fmtid="{D5CDD505-2E9C-101B-9397-08002B2CF9AE}" pid="3" name="_dlc_DocIdItemGuid">
    <vt:lpwstr>9e779e4f-9a8b-499b-84c0-db8dad10d4a7</vt:lpwstr>
  </property>
  <property fmtid="{D5CDD505-2E9C-101B-9397-08002B2CF9AE}" pid="4" name="MediaServiceImageTags">
    <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