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7" r:id="rId4"/>
  </p:sldMasterIdLst>
  <p:notesMasterIdLst>
    <p:notesMasterId r:id="rId25"/>
  </p:notesMasterIdLst>
  <p:sldIdLst>
    <p:sldId id="258" r:id="rId5"/>
    <p:sldId id="259" r:id="rId6"/>
    <p:sldId id="300" r:id="rId7"/>
    <p:sldId id="290" r:id="rId8"/>
    <p:sldId id="299" r:id="rId9"/>
    <p:sldId id="304" r:id="rId10"/>
    <p:sldId id="305" r:id="rId11"/>
    <p:sldId id="306" r:id="rId12"/>
    <p:sldId id="307" r:id="rId13"/>
    <p:sldId id="301" r:id="rId14"/>
    <p:sldId id="287" r:id="rId15"/>
    <p:sldId id="288" r:id="rId16"/>
    <p:sldId id="302" r:id="rId17"/>
    <p:sldId id="293" r:id="rId18"/>
    <p:sldId id="291" r:id="rId19"/>
    <p:sldId id="292" r:id="rId20"/>
    <p:sldId id="303" r:id="rId21"/>
    <p:sldId id="295" r:id="rId22"/>
    <p:sldId id="297" r:id="rId23"/>
    <p:sldId id="29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77EF3C-148E-A960-642F-22D72963A899}" name="Nejad, Jess" initials="JN" userId="S::JeNejad@comptroller.in.gov::909da035-9b0e-4e37-acd1-03ed0a8c53fa" providerId="AD"/>
  <p188:author id="{22DE403D-8BC9-873E-80B7-DFF98F85E59D}" name="Van Dorp, Fred" initials="FV" userId="S::FVanDorp@comptroller.in.gov::1e0a3f9a-c040-4d82-adab-2ba80be067a4" providerId="AD"/>
  <p188:author id="{A82502DB-74AE-A91B-C81F-86E5163000FB}" name="Cope, Jane" initials="JC" userId="S::jcope@comptroller.in.gov::3de2489b-b0da-42f8-a4bf-a7a2493070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949FF-A048-CB29-F7B1-649FDD273FC9}" v="1" dt="2025-04-30T16:40:26.668"/>
    <p1510:client id="{3ADD69A6-4575-7274-6936-9BC92F8D362D}" v="9" dt="2025-04-30T19:16:36.534"/>
    <p1510:client id="{3F915F5C-039B-3673-F2DA-E3F5C3313541}" v="11" dt="2025-04-30T15:42:59.210"/>
    <p1510:client id="{CFBDD8EB-6C05-4C8F-8DC2-E0FD81F49D01}" v="1" dt="2025-04-29T15:51:23.698"/>
    <p1510:client id="{E08DF874-CE20-AE4A-BAAE-3CD15A25F121}" v="168" dt="2025-04-30T13:07:00.016"/>
    <p1510:client id="{F855933F-CB86-4556-86FA-66781E90D8E6}" v="6" dt="2025-04-29T20:35:26.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Dorp, Fred" userId="1e0a3f9a-c040-4d82-adab-2ba80be067a4" providerId="ADAL" clId="{F855933F-CB86-4556-86FA-66781E90D8E6}"/>
    <pc:docChg chg="undo custSel addSld delSld modSld">
      <pc:chgData name="Van Dorp, Fred" userId="1e0a3f9a-c040-4d82-adab-2ba80be067a4" providerId="ADAL" clId="{F855933F-CB86-4556-86FA-66781E90D8E6}" dt="2025-04-29T20:35:26.797" v="4143"/>
      <pc:docMkLst>
        <pc:docMk/>
      </pc:docMkLst>
      <pc:sldChg chg="modSp mod">
        <pc:chgData name="Van Dorp, Fred" userId="1e0a3f9a-c040-4d82-adab-2ba80be067a4" providerId="ADAL" clId="{F855933F-CB86-4556-86FA-66781E90D8E6}" dt="2025-04-29T15:53:49.895" v="31" actId="20577"/>
        <pc:sldMkLst>
          <pc:docMk/>
          <pc:sldMk cId="2287750879" sldId="259"/>
        </pc:sldMkLst>
        <pc:spChg chg="mod">
          <ac:chgData name="Van Dorp, Fred" userId="1e0a3f9a-c040-4d82-adab-2ba80be067a4" providerId="ADAL" clId="{F855933F-CB86-4556-86FA-66781E90D8E6}" dt="2025-04-29T15:53:49.895" v="31" actId="20577"/>
          <ac:spMkLst>
            <pc:docMk/>
            <pc:sldMk cId="2287750879" sldId="259"/>
            <ac:spMk id="9" creationId="{B880F84F-D7DE-0230-0073-CBFE8B75796E}"/>
          </ac:spMkLst>
        </pc:spChg>
      </pc:sldChg>
      <pc:sldChg chg="modSp add mod setBg">
        <pc:chgData name="Van Dorp, Fred" userId="1e0a3f9a-c040-4d82-adab-2ba80be067a4" providerId="ADAL" clId="{F855933F-CB86-4556-86FA-66781E90D8E6}" dt="2025-04-29T20:35:26.797" v="4143"/>
        <pc:sldMkLst>
          <pc:docMk/>
          <pc:sldMk cId="2842658856" sldId="304"/>
        </pc:sldMkLst>
        <pc:spChg chg="mod">
          <ac:chgData name="Van Dorp, Fred" userId="1e0a3f9a-c040-4d82-adab-2ba80be067a4" providerId="ADAL" clId="{F855933F-CB86-4556-86FA-66781E90D8E6}" dt="2025-04-29T15:54:05.415" v="63" actId="20577"/>
          <ac:spMkLst>
            <pc:docMk/>
            <pc:sldMk cId="2842658856" sldId="304"/>
            <ac:spMk id="6" creationId="{A544E285-3140-C540-993F-323E6D38C7FE}"/>
          </ac:spMkLst>
        </pc:spChg>
      </pc:sldChg>
      <pc:sldChg chg="delSp modSp add mod setBg">
        <pc:chgData name="Van Dorp, Fred" userId="1e0a3f9a-c040-4d82-adab-2ba80be067a4" providerId="ADAL" clId="{F855933F-CB86-4556-86FA-66781E90D8E6}" dt="2025-04-29T20:35:26.797" v="4143"/>
        <pc:sldMkLst>
          <pc:docMk/>
          <pc:sldMk cId="2120712305" sldId="305"/>
        </pc:sldMkLst>
        <pc:spChg chg="mod">
          <ac:chgData name="Van Dorp, Fred" userId="1e0a3f9a-c040-4d82-adab-2ba80be067a4" providerId="ADAL" clId="{F855933F-CB86-4556-86FA-66781E90D8E6}" dt="2025-04-29T19:51:55.072" v="2777" actId="20577"/>
          <ac:spMkLst>
            <pc:docMk/>
            <pc:sldMk cId="2120712305" sldId="305"/>
            <ac:spMk id="6" creationId="{099C4CA5-2AFB-D64C-9EA9-55227348B2E9}"/>
          </ac:spMkLst>
        </pc:spChg>
        <pc:spChg chg="mod">
          <ac:chgData name="Van Dorp, Fred" userId="1e0a3f9a-c040-4d82-adab-2ba80be067a4" providerId="ADAL" clId="{F855933F-CB86-4556-86FA-66781E90D8E6}" dt="2025-04-29T19:52:43.184" v="2920" actId="20577"/>
          <ac:spMkLst>
            <pc:docMk/>
            <pc:sldMk cId="2120712305" sldId="305"/>
            <ac:spMk id="9" creationId="{F381367B-BF88-E214-053B-B3842D67C23A}"/>
          </ac:spMkLst>
        </pc:spChg>
        <pc:picChg chg="del">
          <ac:chgData name="Van Dorp, Fred" userId="1e0a3f9a-c040-4d82-adab-2ba80be067a4" providerId="ADAL" clId="{F855933F-CB86-4556-86FA-66781E90D8E6}" dt="2025-04-29T16:12:03.167" v="66" actId="478"/>
          <ac:picMkLst>
            <pc:docMk/>
            <pc:sldMk cId="2120712305" sldId="305"/>
            <ac:picMk id="11" creationId="{4E0D32C5-EA76-B900-1736-5E7B9B4B6C86}"/>
          </ac:picMkLst>
        </pc:picChg>
        <pc:picChg chg="del">
          <ac:chgData name="Van Dorp, Fred" userId="1e0a3f9a-c040-4d82-adab-2ba80be067a4" providerId="ADAL" clId="{F855933F-CB86-4556-86FA-66781E90D8E6}" dt="2025-04-29T16:12:05.337" v="67" actId="478"/>
          <ac:picMkLst>
            <pc:docMk/>
            <pc:sldMk cId="2120712305" sldId="305"/>
            <ac:picMk id="25" creationId="{CD3C554D-EFC7-AD60-3858-D4D1252E1D6C}"/>
          </ac:picMkLst>
        </pc:picChg>
      </pc:sldChg>
      <pc:sldChg chg="modSp add mod setBg">
        <pc:chgData name="Van Dorp, Fred" userId="1e0a3f9a-c040-4d82-adab-2ba80be067a4" providerId="ADAL" clId="{F855933F-CB86-4556-86FA-66781E90D8E6}" dt="2025-04-29T20:35:26.797" v="4143"/>
        <pc:sldMkLst>
          <pc:docMk/>
          <pc:sldMk cId="2620650906" sldId="306"/>
        </pc:sldMkLst>
        <pc:spChg chg="mod">
          <ac:chgData name="Van Dorp, Fred" userId="1e0a3f9a-c040-4d82-adab-2ba80be067a4" providerId="ADAL" clId="{F855933F-CB86-4556-86FA-66781E90D8E6}" dt="2025-04-29T16:12:48.150" v="127" actId="20577"/>
          <ac:spMkLst>
            <pc:docMk/>
            <pc:sldMk cId="2620650906" sldId="306"/>
            <ac:spMk id="6" creationId="{52631460-271A-FECB-BABA-54969D92228E}"/>
          </ac:spMkLst>
        </pc:spChg>
        <pc:spChg chg="mod">
          <ac:chgData name="Van Dorp, Fred" userId="1e0a3f9a-c040-4d82-adab-2ba80be067a4" providerId="ADAL" clId="{F855933F-CB86-4556-86FA-66781E90D8E6}" dt="2025-04-29T19:57:09.599" v="3134" actId="20577"/>
          <ac:spMkLst>
            <pc:docMk/>
            <pc:sldMk cId="2620650906" sldId="306"/>
            <ac:spMk id="9" creationId="{9AE30993-ECF2-0180-CAB8-0CF5C0B3364E}"/>
          </ac:spMkLst>
        </pc:spChg>
      </pc:sldChg>
      <pc:sldChg chg="add del">
        <pc:chgData name="Van Dorp, Fred" userId="1e0a3f9a-c040-4d82-adab-2ba80be067a4" providerId="ADAL" clId="{F855933F-CB86-4556-86FA-66781E90D8E6}" dt="2025-04-29T16:12:38.046" v="107" actId="47"/>
        <pc:sldMkLst>
          <pc:docMk/>
          <pc:sldMk cId="4133250647" sldId="306"/>
        </pc:sldMkLst>
      </pc:sldChg>
      <pc:sldChg chg="modSp add mod setBg">
        <pc:chgData name="Van Dorp, Fred" userId="1e0a3f9a-c040-4d82-adab-2ba80be067a4" providerId="ADAL" clId="{F855933F-CB86-4556-86FA-66781E90D8E6}" dt="2025-04-29T20:35:26.797" v="4143"/>
        <pc:sldMkLst>
          <pc:docMk/>
          <pc:sldMk cId="1111819447" sldId="307"/>
        </pc:sldMkLst>
        <pc:spChg chg="mod">
          <ac:chgData name="Van Dorp, Fred" userId="1e0a3f9a-c040-4d82-adab-2ba80be067a4" providerId="ADAL" clId="{F855933F-CB86-4556-86FA-66781E90D8E6}" dt="2025-04-29T16:13:02.752" v="148" actId="20577"/>
          <ac:spMkLst>
            <pc:docMk/>
            <pc:sldMk cId="1111819447" sldId="307"/>
            <ac:spMk id="6" creationId="{5FF45C1D-6E01-AC1E-45EC-D0B63F39731A}"/>
          </ac:spMkLst>
        </pc:spChg>
        <pc:spChg chg="mod">
          <ac:chgData name="Van Dorp, Fred" userId="1e0a3f9a-c040-4d82-adab-2ba80be067a4" providerId="ADAL" clId="{F855933F-CB86-4556-86FA-66781E90D8E6}" dt="2025-04-29T20:35:15.217" v="4142" actId="33524"/>
          <ac:spMkLst>
            <pc:docMk/>
            <pc:sldMk cId="1111819447" sldId="307"/>
            <ac:spMk id="9" creationId="{AF3EBB96-BF2A-8C8C-4A7B-FB4C8049B580}"/>
          </ac:spMkLst>
        </pc:spChg>
      </pc:sldChg>
    </pc:docChg>
  </pc:docChgLst>
  <pc:docChgLst>
    <pc:chgData name="Nejad, Jess" userId="S::jenejad@comptroller.in.gov::909da035-9b0e-4e37-acd1-03ed0a8c53fa" providerId="AD" clId="Web-{3ADD69A6-4575-7274-6936-9BC92F8D362D}"/>
    <pc:docChg chg="modSld">
      <pc:chgData name="Nejad, Jess" userId="S::jenejad@comptroller.in.gov::909da035-9b0e-4e37-acd1-03ed0a8c53fa" providerId="AD" clId="Web-{3ADD69A6-4575-7274-6936-9BC92F8D362D}" dt="2025-04-30T19:16:36.534" v="8" actId="20577"/>
      <pc:docMkLst>
        <pc:docMk/>
      </pc:docMkLst>
      <pc:sldChg chg="modSp">
        <pc:chgData name="Nejad, Jess" userId="S::jenejad@comptroller.in.gov::909da035-9b0e-4e37-acd1-03ed0a8c53fa" providerId="AD" clId="Web-{3ADD69A6-4575-7274-6936-9BC92F8D362D}" dt="2025-04-30T19:16:36.534" v="8" actId="20577"/>
        <pc:sldMkLst>
          <pc:docMk/>
          <pc:sldMk cId="2002908526" sldId="287"/>
        </pc:sldMkLst>
        <pc:spChg chg="mod">
          <ac:chgData name="Nejad, Jess" userId="S::jenejad@comptroller.in.gov::909da035-9b0e-4e37-acd1-03ed0a8c53fa" providerId="AD" clId="Web-{3ADD69A6-4575-7274-6936-9BC92F8D362D}" dt="2025-04-30T19:16:36.534" v="8" actId="20577"/>
          <ac:spMkLst>
            <pc:docMk/>
            <pc:sldMk cId="2002908526" sldId="287"/>
            <ac:spMk id="9" creationId="{077032A3-468A-7FED-F117-4A40DCE51087}"/>
          </ac:spMkLst>
        </pc:spChg>
      </pc:sldChg>
    </pc:docChg>
  </pc:docChgLst>
  <pc:docChgLst>
    <pc:chgData name="Nejad, Jess" userId="909da035-9b0e-4e37-acd1-03ed0a8c53fa" providerId="ADAL" clId="{0897B39B-8BC6-455D-B6DD-209EEC210940}"/>
    <pc:docChg chg="custSel modSld">
      <pc:chgData name="Nejad, Jess" userId="909da035-9b0e-4e37-acd1-03ed0a8c53fa" providerId="ADAL" clId="{0897B39B-8BC6-455D-B6DD-209EEC210940}" dt="2025-04-30T13:13:59.339" v="304" actId="20577"/>
      <pc:docMkLst>
        <pc:docMk/>
      </pc:docMkLst>
      <pc:sldChg chg="modSp mod">
        <pc:chgData name="Nejad, Jess" userId="909da035-9b0e-4e37-acd1-03ed0a8c53fa" providerId="ADAL" clId="{0897B39B-8BC6-455D-B6DD-209EEC210940}" dt="2025-04-30T13:12:26.067" v="296" actId="20577"/>
        <pc:sldMkLst>
          <pc:docMk/>
          <pc:sldMk cId="2120712305" sldId="305"/>
        </pc:sldMkLst>
        <pc:spChg chg="mod">
          <ac:chgData name="Nejad, Jess" userId="909da035-9b0e-4e37-acd1-03ed0a8c53fa" providerId="ADAL" clId="{0897B39B-8BC6-455D-B6DD-209EEC210940}" dt="2025-04-30T13:12:26.067" v="296" actId="20577"/>
          <ac:spMkLst>
            <pc:docMk/>
            <pc:sldMk cId="2120712305" sldId="305"/>
            <ac:spMk id="9" creationId="{F381367B-BF88-E214-053B-B3842D67C23A}"/>
          </ac:spMkLst>
        </pc:spChg>
      </pc:sldChg>
      <pc:sldChg chg="modSp mod">
        <pc:chgData name="Nejad, Jess" userId="909da035-9b0e-4e37-acd1-03ed0a8c53fa" providerId="ADAL" clId="{0897B39B-8BC6-455D-B6DD-209EEC210940}" dt="2025-04-30T13:12:58.004" v="301" actId="20577"/>
        <pc:sldMkLst>
          <pc:docMk/>
          <pc:sldMk cId="2620650906" sldId="306"/>
        </pc:sldMkLst>
        <pc:spChg chg="mod">
          <ac:chgData name="Nejad, Jess" userId="909da035-9b0e-4e37-acd1-03ed0a8c53fa" providerId="ADAL" clId="{0897B39B-8BC6-455D-B6DD-209EEC210940}" dt="2025-04-30T13:12:58.004" v="301" actId="20577"/>
          <ac:spMkLst>
            <pc:docMk/>
            <pc:sldMk cId="2620650906" sldId="306"/>
            <ac:spMk id="9" creationId="{9AE30993-ECF2-0180-CAB8-0CF5C0B3364E}"/>
          </ac:spMkLst>
        </pc:spChg>
      </pc:sldChg>
      <pc:sldChg chg="modSp mod">
        <pc:chgData name="Nejad, Jess" userId="909da035-9b0e-4e37-acd1-03ed0a8c53fa" providerId="ADAL" clId="{0897B39B-8BC6-455D-B6DD-209EEC210940}" dt="2025-04-30T13:13:59.339" v="304" actId="20577"/>
        <pc:sldMkLst>
          <pc:docMk/>
          <pc:sldMk cId="1111819447" sldId="307"/>
        </pc:sldMkLst>
        <pc:spChg chg="mod">
          <ac:chgData name="Nejad, Jess" userId="909da035-9b0e-4e37-acd1-03ed0a8c53fa" providerId="ADAL" clId="{0897B39B-8BC6-455D-B6DD-209EEC210940}" dt="2025-04-30T13:13:59.339" v="304" actId="20577"/>
          <ac:spMkLst>
            <pc:docMk/>
            <pc:sldMk cId="1111819447" sldId="307"/>
            <ac:spMk id="9" creationId="{AF3EBB96-BF2A-8C8C-4A7B-FB4C8049B580}"/>
          </ac:spMkLst>
        </pc:spChg>
      </pc:sldChg>
    </pc:docChg>
  </pc:docChgLst>
  <pc:docChgLst>
    <pc:chgData name="Nejad, Jess" userId="S::jenejad@comptroller.in.gov::909da035-9b0e-4e37-acd1-03ed0a8c53fa" providerId="AD" clId="Web-{E08DF874-CE20-AE4A-BAAE-3CD15A25F121}"/>
    <pc:docChg chg="modSld">
      <pc:chgData name="Nejad, Jess" userId="S::jenejad@comptroller.in.gov::909da035-9b0e-4e37-acd1-03ed0a8c53fa" providerId="AD" clId="Web-{E08DF874-CE20-AE4A-BAAE-3CD15A25F121}" dt="2025-04-30T13:07:00.016" v="168" actId="20577"/>
      <pc:docMkLst>
        <pc:docMk/>
      </pc:docMkLst>
      <pc:sldChg chg="modSp">
        <pc:chgData name="Nejad, Jess" userId="S::jenejad@comptroller.in.gov::909da035-9b0e-4e37-acd1-03ed0a8c53fa" providerId="AD" clId="Web-{E08DF874-CE20-AE4A-BAAE-3CD15A25F121}" dt="2025-04-30T12:59:42.704" v="132" actId="20577"/>
        <pc:sldMkLst>
          <pc:docMk/>
          <pc:sldMk cId="2287750879" sldId="259"/>
        </pc:sldMkLst>
        <pc:spChg chg="mod">
          <ac:chgData name="Nejad, Jess" userId="S::jenejad@comptroller.in.gov::909da035-9b0e-4e37-acd1-03ed0a8c53fa" providerId="AD" clId="Web-{E08DF874-CE20-AE4A-BAAE-3CD15A25F121}" dt="2025-04-30T12:59:42.704" v="132" actId="20577"/>
          <ac:spMkLst>
            <pc:docMk/>
            <pc:sldMk cId="2287750879" sldId="259"/>
            <ac:spMk id="9" creationId="{B880F84F-D7DE-0230-0073-CBFE8B75796E}"/>
          </ac:spMkLst>
        </pc:spChg>
      </pc:sldChg>
      <pc:sldChg chg="modSp">
        <pc:chgData name="Nejad, Jess" userId="S::jenejad@comptroller.in.gov::909da035-9b0e-4e37-acd1-03ed0a8c53fa" providerId="AD" clId="Web-{E08DF874-CE20-AE4A-BAAE-3CD15A25F121}" dt="2025-04-30T12:45:46.502" v="10" actId="20577"/>
        <pc:sldMkLst>
          <pc:docMk/>
          <pc:sldMk cId="2120712305" sldId="305"/>
        </pc:sldMkLst>
        <pc:spChg chg="mod">
          <ac:chgData name="Nejad, Jess" userId="S::jenejad@comptroller.in.gov::909da035-9b0e-4e37-acd1-03ed0a8c53fa" providerId="AD" clId="Web-{E08DF874-CE20-AE4A-BAAE-3CD15A25F121}" dt="2025-04-30T12:45:46.502" v="10" actId="20577"/>
          <ac:spMkLst>
            <pc:docMk/>
            <pc:sldMk cId="2120712305" sldId="305"/>
            <ac:spMk id="9" creationId="{F381367B-BF88-E214-053B-B3842D67C23A}"/>
          </ac:spMkLst>
        </pc:spChg>
      </pc:sldChg>
      <pc:sldChg chg="modSp">
        <pc:chgData name="Nejad, Jess" userId="S::jenejad@comptroller.in.gov::909da035-9b0e-4e37-acd1-03ed0a8c53fa" providerId="AD" clId="Web-{E08DF874-CE20-AE4A-BAAE-3CD15A25F121}" dt="2025-04-30T12:58:13.360" v="127" actId="20577"/>
        <pc:sldMkLst>
          <pc:docMk/>
          <pc:sldMk cId="2620650906" sldId="306"/>
        </pc:sldMkLst>
        <pc:spChg chg="mod">
          <ac:chgData name="Nejad, Jess" userId="S::jenejad@comptroller.in.gov::909da035-9b0e-4e37-acd1-03ed0a8c53fa" providerId="AD" clId="Web-{E08DF874-CE20-AE4A-BAAE-3CD15A25F121}" dt="2025-04-30T12:58:13.360" v="127" actId="20577"/>
          <ac:spMkLst>
            <pc:docMk/>
            <pc:sldMk cId="2620650906" sldId="306"/>
            <ac:spMk id="9" creationId="{9AE30993-ECF2-0180-CAB8-0CF5C0B3364E}"/>
          </ac:spMkLst>
        </pc:spChg>
      </pc:sldChg>
      <pc:sldChg chg="modSp">
        <pc:chgData name="Nejad, Jess" userId="S::jenejad@comptroller.in.gov::909da035-9b0e-4e37-acd1-03ed0a8c53fa" providerId="AD" clId="Web-{E08DF874-CE20-AE4A-BAAE-3CD15A25F121}" dt="2025-04-30T13:07:00.016" v="168" actId="20577"/>
        <pc:sldMkLst>
          <pc:docMk/>
          <pc:sldMk cId="1111819447" sldId="307"/>
        </pc:sldMkLst>
        <pc:spChg chg="mod">
          <ac:chgData name="Nejad, Jess" userId="S::jenejad@comptroller.in.gov::909da035-9b0e-4e37-acd1-03ed0a8c53fa" providerId="AD" clId="Web-{E08DF874-CE20-AE4A-BAAE-3CD15A25F121}" dt="2025-04-30T13:01:11.126" v="166" actId="20577"/>
          <ac:spMkLst>
            <pc:docMk/>
            <pc:sldMk cId="1111819447" sldId="307"/>
            <ac:spMk id="6" creationId="{5FF45C1D-6E01-AC1E-45EC-D0B63F39731A}"/>
          </ac:spMkLst>
        </pc:spChg>
        <pc:spChg chg="mod">
          <ac:chgData name="Nejad, Jess" userId="S::jenejad@comptroller.in.gov::909da035-9b0e-4e37-acd1-03ed0a8c53fa" providerId="AD" clId="Web-{E08DF874-CE20-AE4A-BAAE-3CD15A25F121}" dt="2025-04-30T13:07:00.016" v="168" actId="20577"/>
          <ac:spMkLst>
            <pc:docMk/>
            <pc:sldMk cId="1111819447" sldId="307"/>
            <ac:spMk id="9" creationId="{AF3EBB96-BF2A-8C8C-4A7B-FB4C8049B580}"/>
          </ac:spMkLst>
        </pc:spChg>
      </pc:sldChg>
    </pc:docChg>
  </pc:docChgLst>
  <pc:docChgLst>
    <pc:chgData name="Nejad, Jess" userId="S::jenejad@comptroller.in.gov::909da035-9b0e-4e37-acd1-03ed0a8c53fa" providerId="AD" clId="Web-{3F915F5C-039B-3673-F2DA-E3F5C3313541}"/>
    <pc:docChg chg="modSld">
      <pc:chgData name="Nejad, Jess" userId="S::jenejad@comptroller.in.gov::909da035-9b0e-4e37-acd1-03ed0a8c53fa" providerId="AD" clId="Web-{3F915F5C-039B-3673-F2DA-E3F5C3313541}" dt="2025-04-30T15:42:59.210" v="9"/>
      <pc:docMkLst>
        <pc:docMk/>
      </pc:docMkLst>
      <pc:sldChg chg="mod setBg">
        <pc:chgData name="Nejad, Jess" userId="S::jenejad@comptroller.in.gov::909da035-9b0e-4e37-acd1-03ed0a8c53fa" providerId="AD" clId="Web-{3F915F5C-039B-3673-F2DA-E3F5C3313541}" dt="2025-04-30T15:42:16.023" v="4"/>
        <pc:sldMkLst>
          <pc:docMk/>
          <pc:sldMk cId="2842658856" sldId="304"/>
        </pc:sldMkLst>
      </pc:sldChg>
      <pc:sldChg chg="modSp mod setBg">
        <pc:chgData name="Nejad, Jess" userId="S::jenejad@comptroller.in.gov::909da035-9b0e-4e37-acd1-03ed0a8c53fa" providerId="AD" clId="Web-{3F915F5C-039B-3673-F2DA-E3F5C3313541}" dt="2025-04-30T15:42:08.960" v="3"/>
        <pc:sldMkLst>
          <pc:docMk/>
          <pc:sldMk cId="2120712305" sldId="305"/>
        </pc:sldMkLst>
        <pc:spChg chg="mod">
          <ac:chgData name="Nejad, Jess" userId="S::jenejad@comptroller.in.gov::909da035-9b0e-4e37-acd1-03ed0a8c53fa" providerId="AD" clId="Web-{3F915F5C-039B-3673-F2DA-E3F5C3313541}" dt="2025-04-30T15:41:40.194" v="2" actId="20577"/>
          <ac:spMkLst>
            <pc:docMk/>
            <pc:sldMk cId="2120712305" sldId="305"/>
            <ac:spMk id="9" creationId="{F381367B-BF88-E214-053B-B3842D67C23A}"/>
          </ac:spMkLst>
        </pc:spChg>
      </pc:sldChg>
      <pc:sldChg chg="modSp mod setBg">
        <pc:chgData name="Nejad, Jess" userId="S::jenejad@comptroller.in.gov::909da035-9b0e-4e37-acd1-03ed0a8c53fa" providerId="AD" clId="Web-{3F915F5C-039B-3673-F2DA-E3F5C3313541}" dt="2025-04-30T15:42:49.819" v="8" actId="1076"/>
        <pc:sldMkLst>
          <pc:docMk/>
          <pc:sldMk cId="2620650906" sldId="306"/>
        </pc:sldMkLst>
        <pc:spChg chg="mod">
          <ac:chgData name="Nejad, Jess" userId="S::jenejad@comptroller.in.gov::909da035-9b0e-4e37-acd1-03ed0a8c53fa" providerId="AD" clId="Web-{3F915F5C-039B-3673-F2DA-E3F5C3313541}" dt="2025-04-30T15:42:28.148" v="6" actId="20577"/>
          <ac:spMkLst>
            <pc:docMk/>
            <pc:sldMk cId="2620650906" sldId="306"/>
            <ac:spMk id="9" creationId="{9AE30993-ECF2-0180-CAB8-0CF5C0B3364E}"/>
          </ac:spMkLst>
        </pc:spChg>
        <pc:picChg chg="mod">
          <ac:chgData name="Nejad, Jess" userId="S::jenejad@comptroller.in.gov::909da035-9b0e-4e37-acd1-03ed0a8c53fa" providerId="AD" clId="Web-{3F915F5C-039B-3673-F2DA-E3F5C3313541}" dt="2025-04-30T15:42:49.819" v="8" actId="1076"/>
          <ac:picMkLst>
            <pc:docMk/>
            <pc:sldMk cId="2620650906" sldId="306"/>
            <ac:picMk id="3" creationId="{78E7649D-19DB-4752-9CCE-D00553A124EA}"/>
          </ac:picMkLst>
        </pc:picChg>
      </pc:sldChg>
      <pc:sldChg chg="mod setBg">
        <pc:chgData name="Nejad, Jess" userId="S::jenejad@comptroller.in.gov::909da035-9b0e-4e37-acd1-03ed0a8c53fa" providerId="AD" clId="Web-{3F915F5C-039B-3673-F2DA-E3F5C3313541}" dt="2025-04-30T15:42:59.210" v="9"/>
        <pc:sldMkLst>
          <pc:docMk/>
          <pc:sldMk cId="1111819447" sldId="307"/>
        </pc:sldMkLst>
      </pc:sldChg>
    </pc:docChg>
  </pc:docChgLst>
  <pc:docChgLst>
    <pc:chgData name="Schneider, Staci" userId="8c144ac2-cbfc-4d62-b781-c09994f26828" providerId="ADAL" clId="{EFDE7EB9-BF3A-417F-8BE5-489B188CC254}"/>
    <pc:docChg chg="custSel modSld">
      <pc:chgData name="Schneider, Staci" userId="8c144ac2-cbfc-4d62-b781-c09994f26828" providerId="ADAL" clId="{EFDE7EB9-BF3A-417F-8BE5-489B188CC254}" dt="2025-04-30T15:01:09.777" v="294" actId="20577"/>
      <pc:docMkLst>
        <pc:docMk/>
      </pc:docMkLst>
      <pc:sldChg chg="modSp mod">
        <pc:chgData name="Schneider, Staci" userId="8c144ac2-cbfc-4d62-b781-c09994f26828" providerId="ADAL" clId="{EFDE7EB9-BF3A-417F-8BE5-489B188CC254}" dt="2025-04-30T15:00:33.315" v="252" actId="20577"/>
        <pc:sldMkLst>
          <pc:docMk/>
          <pc:sldMk cId="2120712305" sldId="305"/>
        </pc:sldMkLst>
        <pc:spChg chg="mod">
          <ac:chgData name="Schneider, Staci" userId="8c144ac2-cbfc-4d62-b781-c09994f26828" providerId="ADAL" clId="{EFDE7EB9-BF3A-417F-8BE5-489B188CC254}" dt="2025-04-30T15:00:33.315" v="252" actId="20577"/>
          <ac:spMkLst>
            <pc:docMk/>
            <pc:sldMk cId="2120712305" sldId="305"/>
            <ac:spMk id="9" creationId="{F381367B-BF88-E214-053B-B3842D67C23A}"/>
          </ac:spMkLst>
        </pc:spChg>
      </pc:sldChg>
      <pc:sldChg chg="modSp mod">
        <pc:chgData name="Schneider, Staci" userId="8c144ac2-cbfc-4d62-b781-c09994f26828" providerId="ADAL" clId="{EFDE7EB9-BF3A-417F-8BE5-489B188CC254}" dt="2025-04-30T15:01:09.777" v="294" actId="20577"/>
        <pc:sldMkLst>
          <pc:docMk/>
          <pc:sldMk cId="2620650906" sldId="306"/>
        </pc:sldMkLst>
        <pc:spChg chg="mod">
          <ac:chgData name="Schneider, Staci" userId="8c144ac2-cbfc-4d62-b781-c09994f26828" providerId="ADAL" clId="{EFDE7EB9-BF3A-417F-8BE5-489B188CC254}" dt="2025-04-30T15:01:09.777" v="294" actId="20577"/>
          <ac:spMkLst>
            <pc:docMk/>
            <pc:sldMk cId="2620650906" sldId="306"/>
            <ac:spMk id="9" creationId="{9AE30993-ECF2-0180-CAB8-0CF5C0B336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D818D7-DF4E-4C59-9BBA-548250DAC33A}" type="datetimeFigureOut">
              <a:rPr lang="en-US" smtClean="0"/>
              <a:t>4/30/2025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900A82-9926-4DBA-8BA5-A22EEB8ACF8E}" type="slidenum">
              <a:rPr lang="en-US" smtClean="0"/>
              <a:t>‹#›</a:t>
            </a:fld>
            <a:endParaRPr lang="en-US"/>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D66BF3-B4FB-48D3-9024-332A41AF6336}"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2485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55DAB-D898-4789-85BC-61813D3EE51F}"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738845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55DAB-D898-4789-85BC-61813D3EE51F}"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0463482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55DAB-D898-4789-85BC-61813D3EE51F}"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845097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55DAB-D898-4789-85BC-61813D3EE51F}"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24845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55DAB-D898-4789-85BC-61813D3EE51F}"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210541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E7401-5942-491F-BD32-28AABFEE0852}"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11113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FA2E0-8E3E-4D2B-95BB-A87AECE37656}"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8335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4/30/2025</a:t>
            </a:fld>
            <a:endParaRPr lang="en-US"/>
          </a:p>
        </p:txBody>
      </p:sp>
      <p:sp>
        <p:nvSpPr>
          <p:cNvPr id="5" name="Footer Placeholder 4"/>
          <p:cNvSpPr>
            <a:spLocks noGrp="1"/>
          </p:cNvSpPr>
          <p:nvPr>
            <p:ph type="ftr" sz="quarter" idx="11"/>
          </p:nvPr>
        </p:nvSpPr>
        <p:spPr/>
        <p:txBody>
          <a:bodyPr/>
          <a:lstStyle>
            <a:lvl1pPr>
              <a:defRPr>
                <a:latin typeface="Amasis MT Pro Light" panose="02040304050005020304" pitchFamily="18" charset="0"/>
              </a:defRPr>
            </a:lvl1pPr>
          </a:lstStyle>
          <a:p>
            <a:r>
              <a:rPr lang="en-US"/>
              <a:t>Indiana State Comptroller</a:t>
            </a:r>
          </a:p>
          <a:p>
            <a:r>
              <a:rPr lang="en-US"/>
              <a:t>Tera Klutz, CPA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descr="A picture containing mammal, text&#10;&#10;Description automatically generated">
            <a:extLst>
              <a:ext uri="{FF2B5EF4-FFF2-40B4-BE49-F238E27FC236}">
                <a16:creationId xmlns:a16="http://schemas.microsoft.com/office/drawing/2014/main" id="{809CAB9C-6DC4-46D3-9399-6A58411B8F67}"/>
              </a:ext>
            </a:extLst>
          </p:cNvPr>
          <p:cNvPicPr>
            <a:picLocks noChangeAspect="1"/>
          </p:cNvPicPr>
          <p:nvPr userDrawn="1"/>
        </p:nvPicPr>
        <p:blipFill>
          <a:blip r:embed="rId2"/>
          <a:stretch>
            <a:fillRect/>
          </a:stretch>
        </p:blipFill>
        <p:spPr>
          <a:xfrm>
            <a:off x="10320953" y="5099566"/>
            <a:ext cx="1567935" cy="1567935"/>
          </a:xfrm>
          <a:prstGeom prst="rect">
            <a:avLst/>
          </a:prstGeom>
        </p:spPr>
      </p:pic>
    </p:spTree>
    <p:extLst>
      <p:ext uri="{BB962C8B-B14F-4D97-AF65-F5344CB8AC3E}">
        <p14:creationId xmlns:p14="http://schemas.microsoft.com/office/powerpoint/2010/main" val="180394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4037A1-AA22-4FE4-842C-44F81C065FD9}" type="datetime1">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249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5E3CD9-6142-41F3-B892-987C3D7F5764}" type="datetime1">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93485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7871CB-A87D-4DBC-9407-711A5F274D23}" type="datetime1">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169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FCCFC76-E441-44DF-B44D-138E3E5FB99A}" type="datetime1">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3906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5A82C-D63B-4302-B00C-ECABF8A99523}" type="datetime1">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778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05D5FC-4C8B-40F9-9719-481C3D7681F0}" type="datetime1">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70907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9666C-5542-40E6-A691-D94D227D2D3F}" type="datetime1">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8681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155DAB-D898-4789-85BC-61813D3EE51F}" type="datetime1">
              <a:rPr lang="en-US" smtClean="0"/>
              <a:t>4/30/2025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604130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gov/comptroller/files/May-2024-CVET-Memo.pdf"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in.gov/comptroller/files/Supplemental-Local-Income-Tax-Distribution-05-15-2025.pdf" TargetMode="External"/><Relationship Id="rId4" Type="http://schemas.openxmlformats.org/officeDocument/2006/relationships/hyperlink" Target="https://www.in.gov/comptroller/files/FIT-Memo-May-30,-202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gov/comptroller/files/Fines-and-Forfeitures-April-3,-2025.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in.gov/comptroller/files/Judges-Supplemental-January-28,-2025.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gov/comptroller/departments/local-government-resources/property-tax-settlement-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gov/comptroller/files/June-2023-Settlement-Checklist.xls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localgovernment@comptroller.in.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1123825" y="1111104"/>
            <a:ext cx="7602378" cy="1925248"/>
          </a:xfrm>
        </p:spPr>
        <p:txBody>
          <a:bodyPr>
            <a:noAutofit/>
          </a:bodyPr>
          <a:lstStyle/>
          <a:p>
            <a:pPr algn="l"/>
            <a:r>
              <a:rPr lang="en-US" sz="4800">
                <a:solidFill>
                  <a:schemeClr val="accent2">
                    <a:lumMod val="75000"/>
                  </a:schemeClr>
                </a:solidFill>
                <a:latin typeface="Amasis MT Pro Medium"/>
                <a:cs typeface="Arial"/>
              </a:rPr>
              <a:t>2025 Auditor’s Conference </a:t>
            </a:r>
            <a:br>
              <a:rPr lang="en-US" sz="4800">
                <a:solidFill>
                  <a:schemeClr val="accent2">
                    <a:lumMod val="75000"/>
                  </a:schemeClr>
                </a:solidFill>
                <a:latin typeface="Amasis MT Pro Medium"/>
                <a:cs typeface="Arial"/>
              </a:rPr>
            </a:br>
            <a:r>
              <a:rPr lang="en-US" sz="4800">
                <a:solidFill>
                  <a:schemeClr val="accent2">
                    <a:lumMod val="75000"/>
                  </a:schemeClr>
                </a:solidFill>
                <a:latin typeface="Amasis MT Pro Medium"/>
                <a:cs typeface="Arial"/>
              </a:rPr>
              <a:t>(Virtual Day)</a:t>
            </a:r>
            <a:endParaRPr lang="en-US" sz="4400"/>
          </a:p>
        </p:txBody>
      </p:sp>
      <p:pic>
        <p:nvPicPr>
          <p:cNvPr id="6" name="Picture 5" descr="A picture containing mammal, text&#10;&#10;Description automatically generated">
            <a:extLst>
              <a:ext uri="{FF2B5EF4-FFF2-40B4-BE49-F238E27FC236}">
                <a16:creationId xmlns:a16="http://schemas.microsoft.com/office/drawing/2014/main" id="{F80F63C8-366D-7049-7C90-07AF6F431723}"/>
              </a:ext>
            </a:extLst>
          </p:cNvPr>
          <p:cNvPicPr>
            <a:picLocks noChangeAspect="1"/>
          </p:cNvPicPr>
          <p:nvPr/>
        </p:nvPicPr>
        <p:blipFill>
          <a:blip r:embed="rId2"/>
          <a:stretch>
            <a:fillRect/>
          </a:stretch>
        </p:blipFill>
        <p:spPr>
          <a:xfrm>
            <a:off x="9105900" y="3962088"/>
            <a:ext cx="2571750" cy="2571750"/>
          </a:xfrm>
          <a:prstGeom prst="rect">
            <a:avLst/>
          </a:prstGeom>
        </p:spPr>
      </p:pic>
      <p:sp>
        <p:nvSpPr>
          <p:cNvPr id="7" name="TextBox 6">
            <a:extLst>
              <a:ext uri="{FF2B5EF4-FFF2-40B4-BE49-F238E27FC236}">
                <a16:creationId xmlns:a16="http://schemas.microsoft.com/office/drawing/2014/main" id="{ABB06D80-ACA1-9DEA-CDE1-43825D70ABA6}"/>
              </a:ext>
            </a:extLst>
          </p:cNvPr>
          <p:cNvSpPr txBox="1"/>
          <p:nvPr/>
        </p:nvSpPr>
        <p:spPr>
          <a:xfrm>
            <a:off x="1121017" y="3224032"/>
            <a:ext cx="7180772" cy="1477328"/>
          </a:xfrm>
          <a:prstGeom prst="rect">
            <a:avLst/>
          </a:prstGeom>
          <a:noFill/>
          <a:ln>
            <a:noFill/>
          </a:ln>
        </p:spPr>
        <p:txBody>
          <a:bodyPr wrap="square" lIns="91440" tIns="45720" rIns="91440" bIns="45720" rtlCol="0" anchor="t">
            <a:spAutoFit/>
          </a:bodyPr>
          <a:lstStyle/>
          <a:p>
            <a:endParaRPr lang="en-US">
              <a:solidFill>
                <a:schemeClr val="accent2">
                  <a:lumMod val="75000"/>
                </a:schemeClr>
              </a:solidFill>
              <a:latin typeface="Amasis MT Pro Light" panose="02040304050005020304" pitchFamily="18" charset="0"/>
              <a:cs typeface="Arial" panose="020B0604020202020204" pitchFamily="34" charset="0"/>
            </a:endParaRPr>
          </a:p>
          <a:p>
            <a:r>
              <a:rPr lang="en-US" sz="2400">
                <a:solidFill>
                  <a:schemeClr val="accent2">
                    <a:lumMod val="75000"/>
                  </a:schemeClr>
                </a:solidFill>
                <a:latin typeface="Amasis MT Pro Light"/>
                <a:cs typeface="Arial"/>
              </a:rPr>
              <a:t>Fred Van Dorp</a:t>
            </a:r>
          </a:p>
          <a:p>
            <a:r>
              <a:rPr lang="en-US" sz="2400">
                <a:solidFill>
                  <a:schemeClr val="accent2">
                    <a:lumMod val="75000"/>
                  </a:schemeClr>
                </a:solidFill>
                <a:latin typeface="Amasis MT Pro Light"/>
                <a:cs typeface="Arial"/>
              </a:rPr>
              <a:t>Accounting and Reporting Director</a:t>
            </a:r>
          </a:p>
          <a:p>
            <a:r>
              <a:rPr lang="en-US" sz="2400">
                <a:solidFill>
                  <a:schemeClr val="accent2">
                    <a:lumMod val="75000"/>
                  </a:schemeClr>
                </a:solidFill>
                <a:latin typeface="Amasis MT Pro Light"/>
                <a:cs typeface="Arial"/>
              </a:rPr>
              <a:t>Office of Indiana State Comptroller Elise Nieshalla</a:t>
            </a:r>
          </a:p>
        </p:txBody>
      </p:sp>
      <p:pic>
        <p:nvPicPr>
          <p:cNvPr id="4" name="Picture 3">
            <a:extLst>
              <a:ext uri="{FF2B5EF4-FFF2-40B4-BE49-F238E27FC236}">
                <a16:creationId xmlns:a16="http://schemas.microsoft.com/office/drawing/2014/main" id="{A69ACF6D-8E8B-005B-F77A-54DD77EF4441}"/>
              </a:ext>
            </a:extLst>
          </p:cNvPr>
          <p:cNvPicPr>
            <a:picLocks noChangeAspect="1"/>
          </p:cNvPicPr>
          <p:nvPr/>
        </p:nvPicPr>
        <p:blipFill>
          <a:blip r:embed="rId3"/>
          <a:stretch>
            <a:fillRect/>
          </a:stretch>
        </p:blipFill>
        <p:spPr>
          <a:xfrm>
            <a:off x="209826" y="5785458"/>
            <a:ext cx="2164523" cy="753603"/>
          </a:xfrm>
          <a:prstGeom prst="rect">
            <a:avLst/>
          </a:prstGeom>
        </p:spPr>
      </p:pic>
    </p:spTree>
    <p:extLst>
      <p:ext uri="{BB962C8B-B14F-4D97-AF65-F5344CB8AC3E}">
        <p14:creationId xmlns:p14="http://schemas.microsoft.com/office/powerpoint/2010/main" val="20156800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3C2B9-094F-3C5D-977C-43EBC9F550B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D1A271-68A4-D58B-7646-F16B807ACEFA}"/>
              </a:ext>
            </a:extLst>
          </p:cNvPr>
          <p:cNvSpPr>
            <a:spLocks noGrp="1"/>
          </p:cNvSpPr>
          <p:nvPr>
            <p:ph type="ctrTitle"/>
          </p:nvPr>
        </p:nvSpPr>
        <p:spPr/>
        <p:txBody>
          <a:bodyPr/>
          <a:lstStyle/>
          <a:p>
            <a:r>
              <a:rPr lang="en-US" sz="4000">
                <a:solidFill>
                  <a:srgbClr val="3E7818"/>
                </a:solidFill>
                <a:latin typeface="Amasis MT Pro Medium"/>
              </a:rPr>
              <a:t>Upcoming Events</a:t>
            </a:r>
            <a:endParaRPr lang="en-US" sz="4000">
              <a:solidFill>
                <a:srgbClr val="3E7818"/>
              </a:solidFill>
            </a:endParaRPr>
          </a:p>
        </p:txBody>
      </p:sp>
      <p:sp>
        <p:nvSpPr>
          <p:cNvPr id="11" name="Subtitle 10">
            <a:extLst>
              <a:ext uri="{FF2B5EF4-FFF2-40B4-BE49-F238E27FC236}">
                <a16:creationId xmlns:a16="http://schemas.microsoft.com/office/drawing/2014/main" id="{D973F76F-AAEF-4289-C99D-38C3DB082B7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0FDA8F5-E7BC-CB4D-648B-FC845706D3F0}"/>
              </a:ext>
            </a:extLst>
          </p:cNvPr>
          <p:cNvSpPr>
            <a:spLocks noGrp="1"/>
          </p:cNvSpPr>
          <p:nvPr>
            <p:ph type="sldNum" sz="quarter" idx="12"/>
          </p:nvPr>
        </p:nvSpPr>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10</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A8E1EBD-8B11-8D00-6B99-9859E8AEECAB}"/>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pic>
        <p:nvPicPr>
          <p:cNvPr id="3" name="Picture 2">
            <a:extLst>
              <a:ext uri="{FF2B5EF4-FFF2-40B4-BE49-F238E27FC236}">
                <a16:creationId xmlns:a16="http://schemas.microsoft.com/office/drawing/2014/main" id="{F570F979-7CCC-8549-6606-82AF43535F03}"/>
              </a:ext>
            </a:extLst>
          </p:cNvPr>
          <p:cNvPicPr>
            <a:picLocks noChangeAspect="1"/>
          </p:cNvPicPr>
          <p:nvPr/>
        </p:nvPicPr>
        <p:blipFill>
          <a:blip r:embed="rId2"/>
          <a:stretch>
            <a:fillRect/>
          </a:stretch>
        </p:blipFill>
        <p:spPr>
          <a:xfrm>
            <a:off x="662609" y="5895893"/>
            <a:ext cx="1689654" cy="543777"/>
          </a:xfrm>
          <a:prstGeom prst="rect">
            <a:avLst/>
          </a:prstGeom>
        </p:spPr>
      </p:pic>
      <p:sp>
        <p:nvSpPr>
          <p:cNvPr id="9" name="Title 5">
            <a:extLst>
              <a:ext uri="{FF2B5EF4-FFF2-40B4-BE49-F238E27FC236}">
                <a16:creationId xmlns:a16="http://schemas.microsoft.com/office/drawing/2014/main" id="{32DD9387-CDAD-E52B-8BF2-2574295E1FAA}"/>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endParaRPr lang="en-US" sz="2800">
              <a:solidFill>
                <a:srgbClr val="3E7818"/>
              </a:solidFill>
              <a:latin typeface="Amasis MT Pro"/>
            </a:endParaRPr>
          </a:p>
        </p:txBody>
      </p:sp>
    </p:spTree>
    <p:extLst>
      <p:ext uri="{BB962C8B-B14F-4D97-AF65-F5344CB8AC3E}">
        <p14:creationId xmlns:p14="http://schemas.microsoft.com/office/powerpoint/2010/main" val="43962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49F27-F854-621D-923F-31A7A2DE22F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6BA1B-3577-A9CC-7B49-A6505C50F4A5}"/>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11</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ACB019A8-040F-2BF2-E964-2246F3E541A0}"/>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10B15790-5E1C-6C48-65A6-BC02319B314B}"/>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Upcoming Events</a:t>
            </a:r>
            <a:endParaRPr lang="en-US" sz="4000">
              <a:solidFill>
                <a:srgbClr val="3E7818"/>
              </a:solidFill>
            </a:endParaRPr>
          </a:p>
        </p:txBody>
      </p:sp>
      <p:pic>
        <p:nvPicPr>
          <p:cNvPr id="3" name="Picture 2">
            <a:extLst>
              <a:ext uri="{FF2B5EF4-FFF2-40B4-BE49-F238E27FC236}">
                <a16:creationId xmlns:a16="http://schemas.microsoft.com/office/drawing/2014/main" id="{D562DA20-22C2-FD96-3726-0C334C18ECD5}"/>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02566345-E6EA-D4D8-31D3-41CD15060626}"/>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077032A3-468A-7FED-F117-4A40DCE51087}"/>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3E7818"/>
                </a:solidFill>
                <a:latin typeface="Amasis MT Pro"/>
              </a:rPr>
              <a:t>Distributions from the State</a:t>
            </a:r>
          </a:p>
          <a:p>
            <a:pPr marL="741045" lvl="1" indent="-283845">
              <a:buFont typeface="Arial"/>
              <a:buChar char="•"/>
            </a:pPr>
            <a:r>
              <a:rPr lang="en-US" sz="2000" dirty="0">
                <a:solidFill>
                  <a:srgbClr val="3E7818"/>
                </a:solidFill>
                <a:latin typeface="Amasis MT Pro"/>
              </a:rPr>
              <a:t>Commercial Vehicle Excise Tax (CVET)</a:t>
            </a:r>
          </a:p>
          <a:p>
            <a:pPr marL="1147445" lvl="2" indent="-406400">
              <a:buFont typeface="Courier New" panose="02070309020205020404" pitchFamily="49" charset="0"/>
              <a:buChar char="o"/>
            </a:pPr>
            <a:r>
              <a:rPr lang="en-US" sz="2000" dirty="0">
                <a:solidFill>
                  <a:srgbClr val="3E7818"/>
                </a:solidFill>
                <a:latin typeface="Amasis MT Pro"/>
              </a:rPr>
              <a:t>Distribution Date: </a:t>
            </a:r>
            <a:r>
              <a:rPr lang="en-US" sz="2000" b="1" dirty="0">
                <a:solidFill>
                  <a:srgbClr val="3E7818"/>
                </a:solidFill>
                <a:latin typeface="Amasis MT Pro"/>
              </a:rPr>
              <a:t>April 15</a:t>
            </a:r>
          </a:p>
          <a:p>
            <a:pPr marL="1147445" lvl="2" indent="-406400">
              <a:buFont typeface="Courier New" panose="02070309020205020404" pitchFamily="49" charset="0"/>
              <a:buChar char="o"/>
            </a:pPr>
            <a:r>
              <a:rPr lang="en-US" sz="2000" dirty="0">
                <a:solidFill>
                  <a:srgbClr val="3E7818"/>
                </a:solidFill>
                <a:latin typeface="Amasis MT Pro"/>
              </a:rPr>
              <a:t>2024 Guidance: </a:t>
            </a:r>
            <a:r>
              <a:rPr lang="en-US" sz="2000" dirty="0">
                <a:solidFill>
                  <a:srgbClr val="3E7818"/>
                </a:solidFill>
                <a:latin typeface="Amasis MT Pro"/>
                <a:hlinkClick r:id="rId3"/>
              </a:rPr>
              <a:t>Memo</a:t>
            </a:r>
            <a:endParaRPr lang="en-US" sz="2000" dirty="0">
              <a:solidFill>
                <a:srgbClr val="3E7818"/>
              </a:solidFill>
              <a:latin typeface="Amasis MT Pro"/>
            </a:endParaRPr>
          </a:p>
          <a:p>
            <a:endParaRPr lang="en-US" sz="1400">
              <a:solidFill>
                <a:srgbClr val="3E7818"/>
              </a:solidFill>
              <a:latin typeface="Amasis MT Pro"/>
            </a:endParaRPr>
          </a:p>
          <a:p>
            <a:pPr marL="741045" lvl="1" indent="-283845">
              <a:buFont typeface="Arial"/>
              <a:buChar char="•"/>
            </a:pPr>
            <a:r>
              <a:rPr lang="en-US" sz="2000" dirty="0">
                <a:solidFill>
                  <a:srgbClr val="3E7818"/>
                </a:solidFill>
                <a:latin typeface="Amasis MT Pro"/>
              </a:rPr>
              <a:t>Financial Institution Tax (FIT)</a:t>
            </a:r>
          </a:p>
          <a:p>
            <a:pPr marL="1147445" lvl="2" indent="-406400">
              <a:buFont typeface="Courier New" panose="02070309020205020404" pitchFamily="49" charset="0"/>
              <a:buChar char="o"/>
            </a:pPr>
            <a:r>
              <a:rPr lang="en-US" sz="2000" dirty="0">
                <a:solidFill>
                  <a:srgbClr val="3E7818"/>
                </a:solidFill>
                <a:latin typeface="Amasis MT Pro"/>
              </a:rPr>
              <a:t>Estimated Distribution Date: </a:t>
            </a:r>
            <a:r>
              <a:rPr lang="en-US" sz="2000" b="1" dirty="0">
                <a:solidFill>
                  <a:srgbClr val="3E7818"/>
                </a:solidFill>
                <a:latin typeface="Amasis MT Pro"/>
              </a:rPr>
              <a:t>May 1</a:t>
            </a:r>
          </a:p>
          <a:p>
            <a:pPr marL="1147445" lvl="2" indent="-406400">
              <a:buFont typeface="Courier New" panose="02070309020205020404" pitchFamily="49" charset="0"/>
              <a:buChar char="o"/>
            </a:pPr>
            <a:r>
              <a:rPr lang="en-US" sz="2000" dirty="0">
                <a:solidFill>
                  <a:srgbClr val="3E7818"/>
                </a:solidFill>
                <a:latin typeface="Amasis MT Pro"/>
              </a:rPr>
              <a:t>2025 Guidance: </a:t>
            </a:r>
            <a:r>
              <a:rPr lang="en-US" sz="2000" dirty="0">
                <a:solidFill>
                  <a:srgbClr val="3E7818"/>
                </a:solidFill>
                <a:latin typeface="Amasis MT Pro"/>
                <a:hlinkClick r:id="rId4"/>
              </a:rPr>
              <a:t>Memo</a:t>
            </a:r>
            <a:br>
              <a:rPr lang="en-US" sz="1400" dirty="0">
                <a:latin typeface="Amasis MT Pro"/>
              </a:rPr>
            </a:br>
            <a:endParaRPr lang="en-US" sz="1400">
              <a:solidFill>
                <a:srgbClr val="3E7818"/>
              </a:solidFill>
              <a:latin typeface="Amasis MT Pro"/>
            </a:endParaRPr>
          </a:p>
          <a:p>
            <a:pPr marL="741045" lvl="1" indent="-283845">
              <a:buFont typeface="Arial"/>
              <a:buChar char="•"/>
            </a:pPr>
            <a:r>
              <a:rPr lang="en-US" sz="2000" dirty="0">
                <a:solidFill>
                  <a:srgbClr val="3E7818"/>
                </a:solidFill>
                <a:latin typeface="Amasis MT Pro"/>
              </a:rPr>
              <a:t>Supplemental Local Income Tax</a:t>
            </a:r>
          </a:p>
          <a:p>
            <a:pPr marL="741045" lvl="2" indent="346075">
              <a:buFont typeface="Courier New" panose="02070309020205020404" pitchFamily="49" charset="0"/>
              <a:buChar char="o"/>
            </a:pPr>
            <a:r>
              <a:rPr lang="en-US" sz="2000" dirty="0">
                <a:solidFill>
                  <a:srgbClr val="3E7818"/>
                </a:solidFill>
                <a:latin typeface="Amasis MT Pro"/>
              </a:rPr>
              <a:t>Estimated Distribution Date: </a:t>
            </a:r>
            <a:r>
              <a:rPr lang="en-US" sz="2000" b="1" dirty="0">
                <a:solidFill>
                  <a:srgbClr val="3E7818"/>
                </a:solidFill>
                <a:latin typeface="Amasis MT Pro"/>
              </a:rPr>
              <a:t>May 15</a:t>
            </a:r>
          </a:p>
          <a:p>
            <a:pPr marL="741045" lvl="2" indent="346075">
              <a:buFont typeface="Courier New" panose="02070309020205020404" pitchFamily="49" charset="0"/>
              <a:buChar char="o"/>
            </a:pPr>
            <a:r>
              <a:rPr lang="en-US" sz="2000">
                <a:solidFill>
                  <a:srgbClr val="3E7818"/>
                </a:solidFill>
                <a:latin typeface="Amasis MT Pro"/>
              </a:rPr>
              <a:t>2025 Guidance: </a:t>
            </a:r>
            <a:r>
              <a:rPr lang="en-US" sz="2000" dirty="0">
                <a:solidFill>
                  <a:srgbClr val="3E7818"/>
                </a:solidFill>
                <a:latin typeface="Amasis MT Pro"/>
                <a:hlinkClick r:id="rId5"/>
              </a:rPr>
              <a:t>Memo</a:t>
            </a:r>
            <a:endParaRPr lang="en-US" sz="2000">
              <a:solidFill>
                <a:srgbClr val="3E7818"/>
              </a:solidFill>
              <a:highlight>
                <a:srgbClr val="FFFF00"/>
              </a:highlight>
              <a:latin typeface="Amasis MT Pro"/>
            </a:endParaRPr>
          </a:p>
          <a:p>
            <a:pPr marL="741045"/>
            <a:endParaRPr lang="en-US" sz="1400">
              <a:solidFill>
                <a:srgbClr val="3E7818"/>
              </a:solidFill>
              <a:latin typeface="Amasis MT Pro"/>
            </a:endParaRPr>
          </a:p>
          <a:p>
            <a:pPr marL="571500" indent="-571500">
              <a:buFont typeface="Arial"/>
              <a:buChar char="•"/>
            </a:pPr>
            <a:endParaRPr lang="en-US" sz="2200">
              <a:solidFill>
                <a:srgbClr val="3E7818"/>
              </a:solidFill>
              <a:latin typeface="Amasis MT Pro"/>
            </a:endParaRPr>
          </a:p>
        </p:txBody>
      </p:sp>
    </p:spTree>
    <p:extLst>
      <p:ext uri="{BB962C8B-B14F-4D97-AF65-F5344CB8AC3E}">
        <p14:creationId xmlns:p14="http://schemas.microsoft.com/office/powerpoint/2010/main" val="200290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2B7C-09A4-7A96-9B1F-C027ED07581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8207F0-98D8-EC98-BFA1-0714A375BB17}"/>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12</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68812F4-8DEE-8CC0-7D72-9C2A1DF04A0C}"/>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6A430B71-639F-3B29-BF44-0B60BD2A09DA}"/>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Reminders of Upcoming Events</a:t>
            </a:r>
            <a:endParaRPr lang="en-US" sz="4000">
              <a:solidFill>
                <a:srgbClr val="3E7818"/>
              </a:solidFill>
            </a:endParaRPr>
          </a:p>
        </p:txBody>
      </p:sp>
      <p:pic>
        <p:nvPicPr>
          <p:cNvPr id="3" name="Picture 2">
            <a:extLst>
              <a:ext uri="{FF2B5EF4-FFF2-40B4-BE49-F238E27FC236}">
                <a16:creationId xmlns:a16="http://schemas.microsoft.com/office/drawing/2014/main" id="{8D6F0333-5202-4E4B-77BD-8BDB68367A5D}"/>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3C0C464A-707B-38E4-D8F1-18418CB00181}"/>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22FBB504-A494-551F-3BFF-1F0D5E31BF7D}"/>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3E7818"/>
                </a:solidFill>
                <a:latin typeface="Amasis MT Pro"/>
              </a:rPr>
              <a:t>Remittances to the State</a:t>
            </a:r>
          </a:p>
          <a:p>
            <a:pPr marL="741363" lvl="1" indent="-284163">
              <a:buFont typeface="Arial"/>
              <a:buChar char="•"/>
            </a:pPr>
            <a:r>
              <a:rPr lang="en-US" sz="2000">
                <a:solidFill>
                  <a:srgbClr val="3E7818"/>
                </a:solidFill>
                <a:latin typeface="Amasis MT Pro"/>
              </a:rPr>
              <a:t>Fines &amp; Forfeitures Remittance (Spring)</a:t>
            </a:r>
          </a:p>
          <a:p>
            <a:pPr marL="1260475" lvl="2" indent="-457200">
              <a:buFont typeface="Courier New" panose="02070309020205020404" pitchFamily="49" charset="0"/>
              <a:buChar char="o"/>
            </a:pPr>
            <a:r>
              <a:rPr lang="en-US" sz="2000">
                <a:solidFill>
                  <a:srgbClr val="3E7818"/>
                </a:solidFill>
                <a:latin typeface="Amasis MT Pro"/>
              </a:rPr>
              <a:t>Remittance Deadline: </a:t>
            </a:r>
            <a:r>
              <a:rPr lang="en-US" sz="2000" b="1">
                <a:solidFill>
                  <a:srgbClr val="3E7818"/>
                </a:solidFill>
                <a:latin typeface="Amasis MT Pro"/>
              </a:rPr>
              <a:t>May 1</a:t>
            </a:r>
          </a:p>
          <a:p>
            <a:pPr marL="1260475" lvl="2" indent="-457200">
              <a:buFont typeface="Courier New" panose="02070309020205020404" pitchFamily="49" charset="0"/>
              <a:buChar char="o"/>
            </a:pPr>
            <a:r>
              <a:rPr lang="en-US" sz="2000">
                <a:solidFill>
                  <a:srgbClr val="3E7818"/>
                </a:solidFill>
                <a:latin typeface="Amasis MT Pro"/>
              </a:rPr>
              <a:t>2025 Guidance: </a:t>
            </a:r>
            <a:r>
              <a:rPr lang="en-US" sz="2000">
                <a:solidFill>
                  <a:srgbClr val="3E7818"/>
                </a:solidFill>
                <a:latin typeface="Amasis MT Pro"/>
                <a:hlinkClick r:id="rId3"/>
              </a:rPr>
              <a:t>Memo</a:t>
            </a:r>
            <a:endParaRPr lang="en-US" sz="2000">
              <a:solidFill>
                <a:srgbClr val="3E7818"/>
              </a:solidFill>
              <a:latin typeface="Amasis MT Pro"/>
            </a:endParaRPr>
          </a:p>
          <a:p>
            <a:pPr marL="571500" indent="-571500">
              <a:buFont typeface="Arial"/>
              <a:buChar char="•"/>
            </a:pPr>
            <a:endParaRPr lang="en-US" sz="1400">
              <a:solidFill>
                <a:srgbClr val="3E7818"/>
              </a:solidFill>
              <a:latin typeface="Amasis MT Pro"/>
            </a:endParaRPr>
          </a:p>
          <a:p>
            <a:pPr marL="1028700" lvl="1" indent="-571500">
              <a:buFont typeface="Arial"/>
              <a:buChar char="•"/>
            </a:pPr>
            <a:r>
              <a:rPr lang="en-US" sz="2000">
                <a:solidFill>
                  <a:srgbClr val="3E7818"/>
                </a:solidFill>
                <a:latin typeface="Amasis MT Pro"/>
              </a:rPr>
              <a:t>Judges Supplemental Remittance (Through Quarter 2)</a:t>
            </a:r>
          </a:p>
          <a:p>
            <a:pPr marL="1260475" lvl="2" indent="-457200">
              <a:buFont typeface="Courier New" panose="02070309020205020404" pitchFamily="49" charset="0"/>
              <a:buChar char="o"/>
            </a:pPr>
            <a:r>
              <a:rPr lang="en-US" sz="2000">
                <a:solidFill>
                  <a:srgbClr val="3E7818"/>
                </a:solidFill>
                <a:latin typeface="Amasis MT Pro"/>
              </a:rPr>
              <a:t>Remittance Deadline: </a:t>
            </a:r>
            <a:r>
              <a:rPr lang="en-US" sz="2000" b="1">
                <a:solidFill>
                  <a:srgbClr val="3E7818"/>
                </a:solidFill>
                <a:latin typeface="Amasis MT Pro"/>
              </a:rPr>
              <a:t>May 1</a:t>
            </a:r>
          </a:p>
          <a:p>
            <a:pPr marL="1260475" lvl="2" indent="-457200">
              <a:buFont typeface="Courier New" panose="02070309020205020404" pitchFamily="49" charset="0"/>
              <a:buChar char="o"/>
            </a:pPr>
            <a:r>
              <a:rPr lang="en-US" sz="2000">
                <a:solidFill>
                  <a:srgbClr val="3E7818"/>
                </a:solidFill>
                <a:latin typeface="Amasis MT Pro"/>
              </a:rPr>
              <a:t>2025 Guidance: </a:t>
            </a:r>
            <a:r>
              <a:rPr lang="en-US" sz="2000">
                <a:solidFill>
                  <a:srgbClr val="3E7818"/>
                </a:solidFill>
                <a:latin typeface="Amasis MT Pro"/>
                <a:hlinkClick r:id="rId4"/>
              </a:rPr>
              <a:t>Memo</a:t>
            </a:r>
            <a:endParaRPr lang="en-US" sz="2000">
              <a:solidFill>
                <a:srgbClr val="3E7818"/>
              </a:solidFill>
              <a:latin typeface="Amasis MT Pro"/>
            </a:endParaRPr>
          </a:p>
          <a:p>
            <a:pPr marL="571500" indent="-571500">
              <a:buFont typeface="Arial"/>
              <a:buChar char="•"/>
            </a:pPr>
            <a:endParaRPr lang="en-US" sz="2800">
              <a:solidFill>
                <a:srgbClr val="3E7818"/>
              </a:solidFill>
              <a:latin typeface="Amasis MT Pro"/>
            </a:endParaRPr>
          </a:p>
        </p:txBody>
      </p:sp>
    </p:spTree>
    <p:extLst>
      <p:ext uri="{BB962C8B-B14F-4D97-AF65-F5344CB8AC3E}">
        <p14:creationId xmlns:p14="http://schemas.microsoft.com/office/powerpoint/2010/main" val="425417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D180A-9CDF-4BFF-FC22-8004178C32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59B445E-4CDF-48AB-7571-5676980562B7}"/>
              </a:ext>
            </a:extLst>
          </p:cNvPr>
          <p:cNvSpPr>
            <a:spLocks noGrp="1"/>
          </p:cNvSpPr>
          <p:nvPr>
            <p:ph type="ctrTitle"/>
          </p:nvPr>
        </p:nvSpPr>
        <p:spPr/>
        <p:txBody>
          <a:bodyPr/>
          <a:lstStyle/>
          <a:p>
            <a:r>
              <a:rPr lang="en-US" sz="4000">
                <a:solidFill>
                  <a:srgbClr val="3E7818"/>
                </a:solidFill>
                <a:latin typeface="Amasis MT Pro Medium"/>
              </a:rPr>
              <a:t>Spring Settlement Preparations</a:t>
            </a:r>
            <a:endParaRPr lang="en-US" sz="4000">
              <a:solidFill>
                <a:srgbClr val="3E7818"/>
              </a:solidFill>
            </a:endParaRPr>
          </a:p>
        </p:txBody>
      </p:sp>
      <p:sp>
        <p:nvSpPr>
          <p:cNvPr id="11" name="Subtitle 10">
            <a:extLst>
              <a:ext uri="{FF2B5EF4-FFF2-40B4-BE49-F238E27FC236}">
                <a16:creationId xmlns:a16="http://schemas.microsoft.com/office/drawing/2014/main" id="{A1DADA16-23DC-1035-2875-695EEE765C7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C936D85-F39F-F370-7A04-8149354BCB9C}"/>
              </a:ext>
            </a:extLst>
          </p:cNvPr>
          <p:cNvSpPr>
            <a:spLocks noGrp="1"/>
          </p:cNvSpPr>
          <p:nvPr>
            <p:ph type="sldNum" sz="quarter" idx="12"/>
          </p:nvPr>
        </p:nvSpPr>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13</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651BFD2-8D21-6D3B-0BB1-7650E6087212}"/>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pic>
        <p:nvPicPr>
          <p:cNvPr id="3" name="Picture 2">
            <a:extLst>
              <a:ext uri="{FF2B5EF4-FFF2-40B4-BE49-F238E27FC236}">
                <a16:creationId xmlns:a16="http://schemas.microsoft.com/office/drawing/2014/main" id="{1C560569-620F-0042-F6B1-F4511F344983}"/>
              </a:ext>
            </a:extLst>
          </p:cNvPr>
          <p:cNvPicPr>
            <a:picLocks noChangeAspect="1"/>
          </p:cNvPicPr>
          <p:nvPr/>
        </p:nvPicPr>
        <p:blipFill>
          <a:blip r:embed="rId2"/>
          <a:stretch>
            <a:fillRect/>
          </a:stretch>
        </p:blipFill>
        <p:spPr>
          <a:xfrm>
            <a:off x="662609" y="5895893"/>
            <a:ext cx="1689654" cy="543777"/>
          </a:xfrm>
          <a:prstGeom prst="rect">
            <a:avLst/>
          </a:prstGeom>
        </p:spPr>
      </p:pic>
      <p:sp>
        <p:nvSpPr>
          <p:cNvPr id="9" name="Title 5">
            <a:extLst>
              <a:ext uri="{FF2B5EF4-FFF2-40B4-BE49-F238E27FC236}">
                <a16:creationId xmlns:a16="http://schemas.microsoft.com/office/drawing/2014/main" id="{8B77F7A7-8381-CCB4-4B6F-A6A451624033}"/>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endParaRPr lang="en-US" sz="2800">
              <a:solidFill>
                <a:srgbClr val="3E7818"/>
              </a:solidFill>
              <a:latin typeface="Amasis MT Pro"/>
            </a:endParaRPr>
          </a:p>
        </p:txBody>
      </p:sp>
    </p:spTree>
    <p:extLst>
      <p:ext uri="{BB962C8B-B14F-4D97-AF65-F5344CB8AC3E}">
        <p14:creationId xmlns:p14="http://schemas.microsoft.com/office/powerpoint/2010/main" val="193424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252D3-2537-1E7A-2E67-F75139D7416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22F2DA-266F-F808-E638-74CE29888059}"/>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14</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8FFF626-FFF7-5ED6-9E60-54A51EBD4158}"/>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98C86700-955A-14CD-D084-4A04BB5DA82F}"/>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Settlement Preparations</a:t>
            </a:r>
            <a:endParaRPr lang="en-US" sz="4000">
              <a:solidFill>
                <a:srgbClr val="3E7818"/>
              </a:solidFill>
            </a:endParaRPr>
          </a:p>
        </p:txBody>
      </p:sp>
      <p:cxnSp>
        <p:nvCxnSpPr>
          <p:cNvPr id="7" name="Straight Arrow Connector 6">
            <a:extLst>
              <a:ext uri="{FF2B5EF4-FFF2-40B4-BE49-F238E27FC236}">
                <a16:creationId xmlns:a16="http://schemas.microsoft.com/office/drawing/2014/main" id="{558167BE-20EF-ED06-7242-67707F00C8F7}"/>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638BE33C-9ABD-F1A4-0590-2C7C4A752397}"/>
              </a:ext>
            </a:extLst>
          </p:cNvPr>
          <p:cNvSpPr txBox="1">
            <a:spLocks/>
          </p:cNvSpPr>
          <p:nvPr/>
        </p:nvSpPr>
        <p:spPr>
          <a:xfrm>
            <a:off x="522725" y="1147020"/>
            <a:ext cx="8940725" cy="47488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0000"/>
              </a:lnSpc>
            </a:pPr>
            <a:r>
              <a:rPr lang="en-US" sz="2200">
                <a:solidFill>
                  <a:srgbClr val="3E7818"/>
                </a:solidFill>
                <a:latin typeface="Amasis MT Pro"/>
              </a:rPr>
              <a:t>The State is approximately 18 months into the 24-month property tax assessment, billing &amp; distribution cycle. The next major event in the process is the </a:t>
            </a:r>
            <a:r>
              <a:rPr lang="en-US" sz="2200" b="1">
                <a:solidFill>
                  <a:srgbClr val="3E7818"/>
                </a:solidFill>
                <a:latin typeface="Amasis MT Pro"/>
              </a:rPr>
              <a:t>semi-annual property tax settlement </a:t>
            </a:r>
            <a:r>
              <a:rPr lang="en-US" sz="2200">
                <a:solidFill>
                  <a:srgbClr val="3E7818"/>
                </a:solidFill>
                <a:latin typeface="Amasis MT Pro"/>
              </a:rPr>
              <a:t>(IC 6-1.1-27).</a:t>
            </a:r>
            <a:br>
              <a:rPr lang="en-US" sz="1200">
                <a:solidFill>
                  <a:srgbClr val="3E7818"/>
                </a:solidFill>
                <a:latin typeface="Amasis MT Pro"/>
              </a:rPr>
            </a:br>
            <a:endParaRPr lang="en-US" sz="1200">
              <a:solidFill>
                <a:srgbClr val="3E7818"/>
              </a:solidFill>
              <a:latin typeface="Amasis MT Pro"/>
            </a:endParaRPr>
          </a:p>
          <a:p>
            <a:pPr marL="571500" indent="-338138">
              <a:lnSpc>
                <a:spcPct val="110000"/>
              </a:lnSpc>
              <a:buFont typeface="Arial"/>
              <a:buChar char="•"/>
            </a:pPr>
            <a:r>
              <a:rPr lang="en-US" sz="2000">
                <a:solidFill>
                  <a:srgbClr val="3E7818"/>
                </a:solidFill>
                <a:latin typeface="Amasis MT Pro"/>
              </a:rPr>
              <a:t>Locally, each County Auditor &amp; Treasurer will complete a settlement of the property taxes, excise &amp; special assessments collected since the previous settlement &amp; submit to the Comptroller for review.</a:t>
            </a:r>
          </a:p>
          <a:p>
            <a:pPr marL="571500" indent="-338138">
              <a:lnSpc>
                <a:spcPct val="110000"/>
              </a:lnSpc>
              <a:buFont typeface="Arial"/>
              <a:buChar char="•"/>
            </a:pPr>
            <a:endParaRPr lang="en-US" sz="2000">
              <a:solidFill>
                <a:srgbClr val="3E7818"/>
              </a:solidFill>
              <a:latin typeface="Amasis MT Pro"/>
            </a:endParaRPr>
          </a:p>
          <a:p>
            <a:pPr marL="571500" indent="-338138">
              <a:lnSpc>
                <a:spcPct val="110000"/>
              </a:lnSpc>
              <a:buFont typeface="Arial"/>
              <a:buChar char="•"/>
            </a:pPr>
            <a:r>
              <a:rPr lang="en-US" sz="2000">
                <a:solidFill>
                  <a:srgbClr val="3E7818"/>
                </a:solidFill>
                <a:latin typeface="Amasis MT Pro"/>
              </a:rPr>
              <a:t>The Comptroller has created several state forms &amp; worksheets to assist counties with settlement: </a:t>
            </a:r>
            <a:r>
              <a:rPr lang="en-US" sz="2000">
                <a:solidFill>
                  <a:srgbClr val="3E7818"/>
                </a:solidFill>
                <a:latin typeface="Amasis MT Pro"/>
                <a:hlinkClick r:id="rId2"/>
              </a:rPr>
              <a:t>in.gov/comptroller/departments/local-government-resources/property-tax-settlement-resources/</a:t>
            </a:r>
            <a:r>
              <a:rPr lang="en-US" sz="2000">
                <a:solidFill>
                  <a:srgbClr val="3E7818"/>
                </a:solidFill>
                <a:latin typeface="Amasis MT Pro"/>
              </a:rPr>
              <a:t>.</a:t>
            </a:r>
          </a:p>
          <a:p>
            <a:pPr marL="571500" indent="-338138">
              <a:lnSpc>
                <a:spcPct val="110000"/>
              </a:lnSpc>
              <a:buFont typeface="Arial"/>
              <a:buChar char="•"/>
            </a:pPr>
            <a:endParaRPr lang="en-US" sz="2000">
              <a:solidFill>
                <a:srgbClr val="3E7818"/>
              </a:solidFill>
              <a:latin typeface="Amasis MT Pro"/>
            </a:endParaRPr>
          </a:p>
          <a:p>
            <a:pPr marL="571500" indent="-338138">
              <a:lnSpc>
                <a:spcPct val="110000"/>
              </a:lnSpc>
              <a:buFont typeface="Arial"/>
              <a:buChar char="•"/>
            </a:pPr>
            <a:r>
              <a:rPr lang="en-US" sz="2000">
                <a:solidFill>
                  <a:srgbClr val="3E7818"/>
                </a:solidFill>
                <a:latin typeface="Amasis MT Pro"/>
              </a:rPr>
              <a:t>Once reviewed, each county will begin distributing the dollars to the eligible local political subdivisions &amp; the State. </a:t>
            </a:r>
          </a:p>
          <a:p>
            <a:pPr marL="571500" indent="-571500">
              <a:buFont typeface="Arial"/>
              <a:buChar char="•"/>
            </a:pPr>
            <a:endParaRPr lang="en-US" sz="2100">
              <a:solidFill>
                <a:srgbClr val="3E7818"/>
              </a:solidFill>
              <a:latin typeface="Amasis MT Pro"/>
            </a:endParaRPr>
          </a:p>
        </p:txBody>
      </p:sp>
    </p:spTree>
    <p:extLst>
      <p:ext uri="{BB962C8B-B14F-4D97-AF65-F5344CB8AC3E}">
        <p14:creationId xmlns:p14="http://schemas.microsoft.com/office/powerpoint/2010/main" val="23859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1E00F-DD00-88EF-71FB-401AF2C88D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BBA0DF-E459-4858-7BA5-D728E9E39806}"/>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15</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48F9C88-3081-EC56-4E20-E6448C0A6F16}"/>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B790702D-8E7D-207B-DE3F-1C137F6A9AED}"/>
              </a:ext>
            </a:extLst>
          </p:cNvPr>
          <p:cNvSpPr>
            <a:spLocks noGrp="1"/>
          </p:cNvSpPr>
          <p:nvPr>
            <p:ph type="title"/>
          </p:nvPr>
        </p:nvSpPr>
        <p:spPr>
          <a:xfrm>
            <a:off x="522725" y="388730"/>
            <a:ext cx="8596668" cy="702952"/>
          </a:xfrm>
        </p:spPr>
        <p:txBody>
          <a:bodyPr/>
          <a:lstStyle/>
          <a:p>
            <a:r>
              <a:rPr lang="en-US" sz="4000">
                <a:solidFill>
                  <a:srgbClr val="3E7818"/>
                </a:solidFill>
                <a:latin typeface="Amasis MT Pro Medium"/>
              </a:rPr>
              <a:t>Settlement Process Communication</a:t>
            </a:r>
            <a:endParaRPr lang="en-US" sz="4000">
              <a:solidFill>
                <a:srgbClr val="3E7818"/>
              </a:solidFill>
            </a:endParaRPr>
          </a:p>
        </p:txBody>
      </p:sp>
      <p:cxnSp>
        <p:nvCxnSpPr>
          <p:cNvPr id="7" name="Straight Arrow Connector 6">
            <a:extLst>
              <a:ext uri="{FF2B5EF4-FFF2-40B4-BE49-F238E27FC236}">
                <a16:creationId xmlns:a16="http://schemas.microsoft.com/office/drawing/2014/main" id="{CFB9483A-B496-D30E-8C62-69C874E30F3C}"/>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A8519CF2-AA69-4313-DF77-89534FF9A441}"/>
              </a:ext>
            </a:extLst>
          </p:cNvPr>
          <p:cNvSpPr txBox="1">
            <a:spLocks/>
          </p:cNvSpPr>
          <p:nvPr/>
        </p:nvSpPr>
        <p:spPr>
          <a:xfrm>
            <a:off x="715765" y="1662911"/>
            <a:ext cx="9041153" cy="43510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mj-lt"/>
              <a:buAutoNum type="arabicPeriod"/>
            </a:pPr>
            <a:r>
              <a:rPr lang="en-US" sz="2000" b="1">
                <a:solidFill>
                  <a:srgbClr val="3E7818"/>
                </a:solidFill>
                <a:latin typeface="Amasis MT Pro"/>
              </a:rPr>
              <a:t>Submission Acknowledgment </a:t>
            </a:r>
            <a:r>
              <a:rPr lang="en-US" sz="2000">
                <a:solidFill>
                  <a:srgbClr val="3E7818"/>
                </a:solidFill>
                <a:latin typeface="Amasis MT Pro"/>
              </a:rPr>
              <a:t>–</a:t>
            </a:r>
            <a:r>
              <a:rPr lang="en-US" sz="2000" b="1">
                <a:solidFill>
                  <a:srgbClr val="3E7818"/>
                </a:solidFill>
                <a:latin typeface="Amasis MT Pro"/>
              </a:rPr>
              <a:t> </a:t>
            </a:r>
            <a:r>
              <a:rPr lang="en-US" sz="2000">
                <a:solidFill>
                  <a:srgbClr val="3E7818"/>
                </a:solidFill>
                <a:latin typeface="Amasis MT Pro"/>
              </a:rPr>
              <a:t>Confirms receipt of the settlement by the Comptroller &amp; notifies the county that the State review will begin soon.</a:t>
            </a:r>
          </a:p>
          <a:p>
            <a:pPr marL="457200" indent="-457200">
              <a:buFont typeface="+mj-lt"/>
              <a:buAutoNum type="arabicPeriod"/>
            </a:pPr>
            <a:endParaRPr lang="en-US" sz="2000" b="1">
              <a:solidFill>
                <a:srgbClr val="3E7818"/>
              </a:solidFill>
              <a:latin typeface="Amasis MT Pro"/>
            </a:endParaRPr>
          </a:p>
          <a:p>
            <a:pPr marL="457200" indent="-457200">
              <a:buFont typeface="+mj-lt"/>
              <a:buAutoNum type="arabicPeriod"/>
            </a:pPr>
            <a:r>
              <a:rPr lang="en-US" sz="2000" b="1">
                <a:solidFill>
                  <a:srgbClr val="3E7818"/>
                </a:solidFill>
                <a:latin typeface="Amasis MT Pro"/>
              </a:rPr>
              <a:t>Settlement Preapproval </a:t>
            </a:r>
            <a:r>
              <a:rPr lang="en-US" sz="2000">
                <a:solidFill>
                  <a:srgbClr val="3E7818"/>
                </a:solidFill>
                <a:latin typeface="Amasis MT Pro"/>
              </a:rPr>
              <a:t>–</a:t>
            </a:r>
            <a:r>
              <a:rPr lang="en-US" sz="2000" b="1">
                <a:solidFill>
                  <a:srgbClr val="3E7818"/>
                </a:solidFill>
                <a:latin typeface="Amasis MT Pro"/>
              </a:rPr>
              <a:t> </a:t>
            </a:r>
            <a:r>
              <a:rPr lang="en-US" sz="2000">
                <a:solidFill>
                  <a:srgbClr val="3E7818"/>
                </a:solidFill>
                <a:latin typeface="Amasis MT Pro"/>
              </a:rPr>
              <a:t>Issued once the Comptroller’s review is complete &amp; no issues remain, which triggers the distribution of collected taxes to local units &amp; the State.</a:t>
            </a:r>
          </a:p>
          <a:p>
            <a:pPr marL="457200" indent="-457200">
              <a:buFont typeface="+mj-lt"/>
              <a:buAutoNum type="arabicPeriod"/>
            </a:pPr>
            <a:endParaRPr lang="en-US" sz="2000" b="1">
              <a:solidFill>
                <a:srgbClr val="3E7818"/>
              </a:solidFill>
              <a:latin typeface="Amasis MT Pro"/>
            </a:endParaRPr>
          </a:p>
          <a:p>
            <a:pPr marL="457200" indent="-457200">
              <a:buFont typeface="+mj-lt"/>
              <a:buAutoNum type="arabicPeriod"/>
            </a:pPr>
            <a:r>
              <a:rPr lang="en-US" sz="2000" b="1">
                <a:solidFill>
                  <a:srgbClr val="3E7818"/>
                </a:solidFill>
                <a:latin typeface="Amasis MT Pro"/>
              </a:rPr>
              <a:t>Settlement Final Approval </a:t>
            </a:r>
            <a:r>
              <a:rPr lang="en-US" sz="2000">
                <a:solidFill>
                  <a:srgbClr val="3E7818"/>
                </a:solidFill>
                <a:latin typeface="Amasis MT Pro"/>
              </a:rPr>
              <a:t>–</a:t>
            </a:r>
            <a:r>
              <a:rPr lang="en-US" sz="2000" b="1">
                <a:solidFill>
                  <a:srgbClr val="3E7818"/>
                </a:solidFill>
                <a:latin typeface="Amasis MT Pro"/>
              </a:rPr>
              <a:t> </a:t>
            </a:r>
            <a:r>
              <a:rPr lang="en-US" sz="2000">
                <a:solidFill>
                  <a:srgbClr val="3E7818"/>
                </a:solidFill>
                <a:latin typeface="Amasis MT Pro"/>
              </a:rPr>
              <a:t>Marks the conclusion of the settlement cycle &amp; is sent upon receipt of:</a:t>
            </a:r>
          </a:p>
          <a:p>
            <a:pPr marL="742950" lvl="1" indent="-285750">
              <a:buFont typeface="Arial" panose="020B0604020202020204" pitchFamily="34" charset="0"/>
              <a:buChar char="•"/>
            </a:pPr>
            <a:r>
              <a:rPr lang="en-US" sz="2000" b="1">
                <a:solidFill>
                  <a:srgbClr val="3E7818"/>
                </a:solidFill>
                <a:latin typeface="Amasis MT Pro"/>
              </a:rPr>
              <a:t>E-Signature Form </a:t>
            </a:r>
          </a:p>
          <a:p>
            <a:pPr marL="742950" lvl="1" indent="-285750">
              <a:buFont typeface="Arial" panose="020B0604020202020204" pitchFamily="34" charset="0"/>
              <a:buChar char="•"/>
            </a:pPr>
            <a:r>
              <a:rPr lang="en-US" sz="2000" b="1">
                <a:solidFill>
                  <a:srgbClr val="3E7818"/>
                </a:solidFill>
                <a:latin typeface="Amasis MT Pro"/>
              </a:rPr>
              <a:t>Settlement-related remittances </a:t>
            </a:r>
            <a:r>
              <a:rPr lang="en-US" sz="2000">
                <a:solidFill>
                  <a:srgbClr val="3E7818"/>
                </a:solidFill>
                <a:latin typeface="Amasis MT Pro"/>
              </a:rPr>
              <a:t>to the State (fines &amp; fees, state portion of excise taxes)</a:t>
            </a:r>
          </a:p>
          <a:p>
            <a:pPr marL="742950" lvl="1" indent="-285750">
              <a:buFont typeface="Arial" panose="020B0604020202020204" pitchFamily="34" charset="0"/>
              <a:buChar char="•"/>
            </a:pPr>
            <a:r>
              <a:rPr lang="en-US" sz="2000" b="1">
                <a:solidFill>
                  <a:srgbClr val="3E7818"/>
                </a:solidFill>
                <a:latin typeface="Amasis MT Pro"/>
              </a:rPr>
              <a:t>Non-settlement remittances </a:t>
            </a:r>
            <a:r>
              <a:rPr lang="en-US" sz="2000">
                <a:solidFill>
                  <a:srgbClr val="3E7818"/>
                </a:solidFill>
                <a:latin typeface="Amasis MT Pro"/>
              </a:rPr>
              <a:t>to the State (Judges’ Supplemental Salary, fines &amp; forfeitures)</a:t>
            </a:r>
          </a:p>
        </p:txBody>
      </p:sp>
      <p:sp>
        <p:nvSpPr>
          <p:cNvPr id="8" name="TextBox 7">
            <a:extLst>
              <a:ext uri="{FF2B5EF4-FFF2-40B4-BE49-F238E27FC236}">
                <a16:creationId xmlns:a16="http://schemas.microsoft.com/office/drawing/2014/main" id="{DD1C9DCE-001D-F34F-EA9C-2F3913615DBA}"/>
              </a:ext>
            </a:extLst>
          </p:cNvPr>
          <p:cNvSpPr txBox="1"/>
          <p:nvPr/>
        </p:nvSpPr>
        <p:spPr>
          <a:xfrm>
            <a:off x="522724" y="1120500"/>
            <a:ext cx="9041153" cy="461665"/>
          </a:xfrm>
          <a:prstGeom prst="rect">
            <a:avLst/>
          </a:prstGeom>
          <a:noFill/>
        </p:spPr>
        <p:txBody>
          <a:bodyPr wrap="square" rtlCol="0">
            <a:spAutoFit/>
          </a:bodyPr>
          <a:lstStyle/>
          <a:p>
            <a:r>
              <a:rPr lang="en-US" sz="2400">
                <a:solidFill>
                  <a:srgbClr val="3E7818"/>
                </a:solidFill>
                <a:latin typeface="Amasis MT Pro"/>
              </a:rPr>
              <a:t>The settlement process has three points of communication:</a:t>
            </a:r>
            <a:endParaRPr lang="en-US" sz="2400"/>
          </a:p>
        </p:txBody>
      </p:sp>
    </p:spTree>
    <p:extLst>
      <p:ext uri="{BB962C8B-B14F-4D97-AF65-F5344CB8AC3E}">
        <p14:creationId xmlns:p14="http://schemas.microsoft.com/office/powerpoint/2010/main" val="409048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A38F-AE6B-9521-B8D1-85751B2FE6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026F7-13C5-3F1F-397B-763B40AC626C}"/>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16</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843470E-D978-9EB6-7A36-5AB70FF6704E}"/>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06D4CF65-151A-CCF7-2AAC-0D18EDE0E8AF}"/>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Settlement Focus Areas</a:t>
            </a:r>
            <a:endParaRPr lang="en-US" sz="4000">
              <a:solidFill>
                <a:srgbClr val="3E7818"/>
              </a:solidFill>
            </a:endParaRPr>
          </a:p>
        </p:txBody>
      </p:sp>
      <p:pic>
        <p:nvPicPr>
          <p:cNvPr id="3" name="Picture 2">
            <a:extLst>
              <a:ext uri="{FF2B5EF4-FFF2-40B4-BE49-F238E27FC236}">
                <a16:creationId xmlns:a16="http://schemas.microsoft.com/office/drawing/2014/main" id="{CB8EF301-1FAE-8BBC-33E7-C50FE855C443}"/>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1B517712-989A-36CA-661A-B43989886056}"/>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287B5FC5-BA65-F42B-82F2-C5E62A9E1F14}"/>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3E7818"/>
                </a:solidFill>
                <a:latin typeface="Amasis MT Pro"/>
              </a:rPr>
              <a:t>Complete Submissions</a:t>
            </a:r>
          </a:p>
          <a:p>
            <a:pPr marL="342900" indent="-342900">
              <a:buFont typeface="Arial" panose="020B0604020202020204" pitchFamily="34" charset="0"/>
              <a:buChar char="•"/>
            </a:pPr>
            <a:r>
              <a:rPr lang="en-US" sz="2000">
                <a:solidFill>
                  <a:srgbClr val="3E7818"/>
                </a:solidFill>
                <a:latin typeface="Amasis MT Pro"/>
              </a:rPr>
              <a:t>To ensure a complete submission, the Comptroller provides a settlement checklist &amp; the necessary documentation for each settlement on our website: </a:t>
            </a:r>
            <a:r>
              <a:rPr lang="en-US" sz="2000">
                <a:solidFill>
                  <a:srgbClr val="3E7818"/>
                </a:solidFill>
                <a:latin typeface="Amasis MT Pro"/>
                <a:hlinkClick r:id="rId3"/>
              </a:rPr>
              <a:t>in.gov/comptroller/files/June-2023-Settlement-Checklist.xlsx</a:t>
            </a:r>
            <a:r>
              <a:rPr lang="en-US" sz="2000">
                <a:solidFill>
                  <a:srgbClr val="3E7818"/>
                </a:solidFill>
                <a:latin typeface="Amasis MT Pro"/>
              </a:rPr>
              <a:t>. </a:t>
            </a:r>
          </a:p>
          <a:p>
            <a:endParaRPr lang="en-US" sz="2000" b="1">
              <a:solidFill>
                <a:srgbClr val="3E7818"/>
              </a:solidFill>
              <a:latin typeface="Amasis MT Pro"/>
            </a:endParaRPr>
          </a:p>
          <a:p>
            <a:r>
              <a:rPr lang="en-US" sz="2400" b="1">
                <a:solidFill>
                  <a:srgbClr val="3E7818"/>
                </a:solidFill>
                <a:latin typeface="Amasis MT Pro"/>
              </a:rPr>
              <a:t>Remittances to State</a:t>
            </a:r>
          </a:p>
          <a:p>
            <a:pPr marL="342900" indent="-342900">
              <a:buFont typeface="Arial" panose="020B0604020202020204" pitchFamily="34" charset="0"/>
              <a:buChar char="•"/>
            </a:pPr>
            <a:r>
              <a:rPr lang="en-US" sz="2000">
                <a:solidFill>
                  <a:srgbClr val="3E7818"/>
                </a:solidFill>
                <a:latin typeface="Amasis MT Pro"/>
              </a:rPr>
              <a:t>Overdistributions to the State Comptroller</a:t>
            </a:r>
          </a:p>
          <a:p>
            <a:pPr marL="342900" indent="-342900">
              <a:buFont typeface="Arial" panose="020B0604020202020204" pitchFamily="34" charset="0"/>
              <a:buChar char="•"/>
            </a:pPr>
            <a:r>
              <a:rPr lang="en-US" sz="2000">
                <a:solidFill>
                  <a:srgbClr val="3E7818"/>
                </a:solidFill>
                <a:latin typeface="Amasis MT Pro"/>
              </a:rPr>
              <a:t>State Board of Accounts (SBOA) Examination of Records fees sent to Comptroller</a:t>
            </a:r>
          </a:p>
          <a:p>
            <a:pPr marL="342900" indent="-342900">
              <a:buFont typeface="Arial" panose="020B0604020202020204" pitchFamily="34" charset="0"/>
              <a:buChar char="•"/>
            </a:pPr>
            <a:r>
              <a:rPr lang="en-US" sz="2000">
                <a:solidFill>
                  <a:srgbClr val="3E7818"/>
                </a:solidFill>
                <a:latin typeface="Amasis MT Pro"/>
              </a:rPr>
              <a:t>Comptroller settlement-related remittances sent to SBOA</a:t>
            </a:r>
          </a:p>
          <a:p>
            <a:pPr marL="571500" indent="-571500">
              <a:buFont typeface="Arial"/>
              <a:buChar char="•"/>
            </a:pPr>
            <a:endParaRPr lang="en-US" sz="2000">
              <a:solidFill>
                <a:srgbClr val="3E7818"/>
              </a:solidFill>
              <a:latin typeface="Amasis MT Pro"/>
            </a:endParaRPr>
          </a:p>
        </p:txBody>
      </p:sp>
    </p:spTree>
    <p:extLst>
      <p:ext uri="{BB962C8B-B14F-4D97-AF65-F5344CB8AC3E}">
        <p14:creationId xmlns:p14="http://schemas.microsoft.com/office/powerpoint/2010/main" val="2829544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F6FF-4516-21B7-FA2C-73BE1D2FB6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B7F1BF-7E99-7A19-E372-7BE2D248C8AD}"/>
              </a:ext>
            </a:extLst>
          </p:cNvPr>
          <p:cNvSpPr>
            <a:spLocks noGrp="1"/>
          </p:cNvSpPr>
          <p:nvPr>
            <p:ph type="ctrTitle"/>
          </p:nvPr>
        </p:nvSpPr>
        <p:spPr/>
        <p:txBody>
          <a:bodyPr/>
          <a:lstStyle/>
          <a:p>
            <a:r>
              <a:rPr lang="en-US" sz="4000">
                <a:solidFill>
                  <a:srgbClr val="3E7818"/>
                </a:solidFill>
                <a:latin typeface="Amasis MT Pro Medium"/>
              </a:rPr>
              <a:t>Quadrant Meetings Preview</a:t>
            </a:r>
            <a:endParaRPr lang="en-US" sz="4000">
              <a:solidFill>
                <a:srgbClr val="3E7818"/>
              </a:solidFill>
            </a:endParaRPr>
          </a:p>
        </p:txBody>
      </p:sp>
      <p:sp>
        <p:nvSpPr>
          <p:cNvPr id="11" name="Subtitle 10">
            <a:extLst>
              <a:ext uri="{FF2B5EF4-FFF2-40B4-BE49-F238E27FC236}">
                <a16:creationId xmlns:a16="http://schemas.microsoft.com/office/drawing/2014/main" id="{2D44352B-AC35-3BDD-B76A-EA1C31004D8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544FC26-AC8B-451F-C4CE-7A6A42ECB8A8}"/>
              </a:ext>
            </a:extLst>
          </p:cNvPr>
          <p:cNvSpPr>
            <a:spLocks noGrp="1"/>
          </p:cNvSpPr>
          <p:nvPr>
            <p:ph type="sldNum" sz="quarter" idx="12"/>
          </p:nvPr>
        </p:nvSpPr>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17</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CB21A2D-9673-74FD-1AE8-2396792F84D9}"/>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pic>
        <p:nvPicPr>
          <p:cNvPr id="3" name="Picture 2">
            <a:extLst>
              <a:ext uri="{FF2B5EF4-FFF2-40B4-BE49-F238E27FC236}">
                <a16:creationId xmlns:a16="http://schemas.microsoft.com/office/drawing/2014/main" id="{004F2E20-657B-A5F7-9484-470B1D48FAD6}"/>
              </a:ext>
            </a:extLst>
          </p:cNvPr>
          <p:cNvPicPr>
            <a:picLocks noChangeAspect="1"/>
          </p:cNvPicPr>
          <p:nvPr/>
        </p:nvPicPr>
        <p:blipFill>
          <a:blip r:embed="rId2"/>
          <a:stretch>
            <a:fillRect/>
          </a:stretch>
        </p:blipFill>
        <p:spPr>
          <a:xfrm>
            <a:off x="662609" y="5895893"/>
            <a:ext cx="1689654" cy="543777"/>
          </a:xfrm>
          <a:prstGeom prst="rect">
            <a:avLst/>
          </a:prstGeom>
        </p:spPr>
      </p:pic>
      <p:sp>
        <p:nvSpPr>
          <p:cNvPr id="9" name="Title 5">
            <a:extLst>
              <a:ext uri="{FF2B5EF4-FFF2-40B4-BE49-F238E27FC236}">
                <a16:creationId xmlns:a16="http://schemas.microsoft.com/office/drawing/2014/main" id="{05F78C4B-4150-7DEB-E4F0-5099D1511127}"/>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endParaRPr lang="en-US" sz="2800">
              <a:solidFill>
                <a:srgbClr val="3E7818"/>
              </a:solidFill>
              <a:latin typeface="Amasis MT Pro"/>
            </a:endParaRPr>
          </a:p>
        </p:txBody>
      </p:sp>
    </p:spTree>
    <p:extLst>
      <p:ext uri="{BB962C8B-B14F-4D97-AF65-F5344CB8AC3E}">
        <p14:creationId xmlns:p14="http://schemas.microsoft.com/office/powerpoint/2010/main" val="166531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E68C3-D777-EF57-F616-61F049BA20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BCB45B-6E1A-FC49-3CA8-5D2640AAB5E2}"/>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18</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9B9136E-8BAA-760A-3038-0F09BD568BEE}"/>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AFC26437-F5B8-7D9B-A1EC-520BC4AA8421}"/>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Quadrant Meetings Preview </a:t>
            </a:r>
            <a:endParaRPr lang="en-US" sz="4000">
              <a:solidFill>
                <a:srgbClr val="3E7818"/>
              </a:solidFill>
            </a:endParaRPr>
          </a:p>
        </p:txBody>
      </p:sp>
      <p:pic>
        <p:nvPicPr>
          <p:cNvPr id="3" name="Picture 2">
            <a:extLst>
              <a:ext uri="{FF2B5EF4-FFF2-40B4-BE49-F238E27FC236}">
                <a16:creationId xmlns:a16="http://schemas.microsoft.com/office/drawing/2014/main" id="{72F2EF82-A84A-A9B5-D1C8-19FFB58EAC77}"/>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8DE19D49-6970-9791-6807-96B2820B2ABE}"/>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D7B863F2-9F17-BBCE-FC93-4B7771187498}"/>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3E7818"/>
                </a:solidFill>
                <a:latin typeface="Amasis MT Pro"/>
              </a:rPr>
              <a:t>Topics of excise:</a:t>
            </a:r>
            <a:br>
              <a:rPr lang="en-US" sz="1400" b="1">
                <a:solidFill>
                  <a:srgbClr val="3E7818"/>
                </a:solidFill>
                <a:latin typeface="Amasis MT Pro"/>
              </a:rPr>
            </a:br>
            <a:endParaRPr lang="en-US" sz="1400">
              <a:solidFill>
                <a:srgbClr val="3E7818"/>
              </a:solidFill>
              <a:latin typeface="Amasis MT Pro"/>
            </a:endParaRPr>
          </a:p>
          <a:p>
            <a:pPr marL="630238" indent="-396875">
              <a:buFont typeface="Arial" panose="020B0604020202020204" pitchFamily="34" charset="0"/>
              <a:buChar char="•"/>
            </a:pPr>
            <a:r>
              <a:rPr lang="en-US" sz="2400">
                <a:solidFill>
                  <a:srgbClr val="3E7818"/>
                </a:solidFill>
                <a:latin typeface="Amasis MT Pro"/>
              </a:rPr>
              <a:t>10 types of excise</a:t>
            </a:r>
          </a:p>
          <a:p>
            <a:pPr marL="630238" indent="-396875">
              <a:buFont typeface="Arial" panose="020B0604020202020204" pitchFamily="34" charset="0"/>
              <a:buChar char="•"/>
            </a:pPr>
            <a:r>
              <a:rPr lang="en-US" sz="2400">
                <a:solidFill>
                  <a:srgbClr val="3E7818"/>
                </a:solidFill>
                <a:latin typeface="Amasis MT Pro"/>
              </a:rPr>
              <a:t>3 state agencies with excise activity</a:t>
            </a:r>
          </a:p>
          <a:p>
            <a:pPr marL="630238" indent="-396875">
              <a:buFont typeface="Arial" panose="020B0604020202020204" pitchFamily="34" charset="0"/>
              <a:buChar char="•"/>
            </a:pPr>
            <a:r>
              <a:rPr lang="en-US" sz="2400">
                <a:solidFill>
                  <a:srgbClr val="3E7818"/>
                </a:solidFill>
                <a:latin typeface="Amasis MT Pro"/>
              </a:rPr>
              <a:t>Excise reporting during settlement</a:t>
            </a:r>
          </a:p>
          <a:p>
            <a:pPr marL="630238" indent="-396875">
              <a:buFont typeface="Arial" panose="020B0604020202020204" pitchFamily="34" charset="0"/>
              <a:buChar char="•"/>
            </a:pPr>
            <a:r>
              <a:rPr lang="en-US" sz="2400">
                <a:solidFill>
                  <a:srgbClr val="3E7818"/>
                </a:solidFill>
                <a:latin typeface="Amasis MT Pro"/>
              </a:rPr>
              <a:t>Excise &amp; Local Government </a:t>
            </a:r>
          </a:p>
          <a:p>
            <a:pPr marL="1147763" lvl="1" indent="-396875">
              <a:buFont typeface="Courier New" panose="02070309020205020404" pitchFamily="49" charset="0"/>
              <a:buChar char="o"/>
            </a:pPr>
            <a:r>
              <a:rPr lang="en-US" sz="2000">
                <a:solidFill>
                  <a:srgbClr val="3E7818"/>
                </a:solidFill>
                <a:latin typeface="Amasis MT Pro"/>
              </a:rPr>
              <a:t>Auditor Responsibilities</a:t>
            </a:r>
          </a:p>
          <a:p>
            <a:pPr marL="1147763" lvl="1" indent="-396875">
              <a:buFont typeface="Courier New" panose="02070309020205020404" pitchFamily="49" charset="0"/>
              <a:buChar char="o"/>
            </a:pPr>
            <a:r>
              <a:rPr lang="en-US" sz="2000">
                <a:solidFill>
                  <a:srgbClr val="3E7818"/>
                </a:solidFill>
                <a:latin typeface="Amasis MT Pro"/>
              </a:rPr>
              <a:t>Treasurer Responsibilities</a:t>
            </a:r>
          </a:p>
          <a:p>
            <a:pPr marL="1147763" lvl="1" indent="-396875">
              <a:buFont typeface="Courier New" panose="02070309020205020404" pitchFamily="49" charset="0"/>
              <a:buChar char="o"/>
            </a:pPr>
            <a:r>
              <a:rPr lang="en-US" sz="2000">
                <a:solidFill>
                  <a:srgbClr val="3E7818"/>
                </a:solidFill>
                <a:latin typeface="Amasis MT Pro"/>
              </a:rPr>
              <a:t>Joint Responsibilities</a:t>
            </a:r>
          </a:p>
          <a:p>
            <a:pPr marL="1147763" lvl="1" indent="-396875">
              <a:buFont typeface="Courier New" panose="02070309020205020404" pitchFamily="49" charset="0"/>
              <a:buChar char="o"/>
            </a:pPr>
            <a:r>
              <a:rPr lang="en-US" sz="2000">
                <a:solidFill>
                  <a:srgbClr val="3E7818"/>
                </a:solidFill>
                <a:latin typeface="Amasis MT Pro"/>
              </a:rPr>
              <a:t>Best Practices</a:t>
            </a:r>
          </a:p>
        </p:txBody>
      </p:sp>
    </p:spTree>
    <p:extLst>
      <p:ext uri="{BB962C8B-B14F-4D97-AF65-F5344CB8AC3E}">
        <p14:creationId xmlns:p14="http://schemas.microsoft.com/office/powerpoint/2010/main" val="301066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1D8C-CFA0-313E-C3DA-54FFA71086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AC4D0C-9FD2-4038-DAF9-CF3CB71AF03A}"/>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19</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B7DD8AC-EAC2-0289-338F-7051E7B1F3F7}"/>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A302C201-3BBA-1EF7-CC3A-34CCFE938B79}"/>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Quadrant Meetings Preview </a:t>
            </a:r>
            <a:endParaRPr lang="en-US" sz="4000">
              <a:solidFill>
                <a:srgbClr val="3E7818"/>
              </a:solidFill>
            </a:endParaRPr>
          </a:p>
        </p:txBody>
      </p:sp>
      <p:pic>
        <p:nvPicPr>
          <p:cNvPr id="3" name="Picture 2">
            <a:extLst>
              <a:ext uri="{FF2B5EF4-FFF2-40B4-BE49-F238E27FC236}">
                <a16:creationId xmlns:a16="http://schemas.microsoft.com/office/drawing/2014/main" id="{5700AF5C-5DB3-8BD7-DD11-2A88CF28279E}"/>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8FFC351D-ADA8-8C20-5FA5-BF153C29799F}"/>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6F6D9285-F151-5AB4-AD52-E7DEE2A2D39A}"/>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n-US" sz="2000">
                <a:solidFill>
                  <a:srgbClr val="3E7818"/>
                </a:solidFill>
                <a:latin typeface="Amasis MT Pro"/>
              </a:rPr>
              <a:t>Quadrant meetings offer a valuable opportunity for the Comptroller’s Office to collaborate with smaller groups.</a:t>
            </a:r>
          </a:p>
          <a:p>
            <a:pPr marL="800100" lvl="1" indent="-342900">
              <a:buFont typeface="Courier New" panose="02070309020205020404" pitchFamily="49" charset="0"/>
              <a:buChar char="o"/>
            </a:pPr>
            <a:r>
              <a:rPr lang="en-US" sz="2000">
                <a:solidFill>
                  <a:srgbClr val="3E7818"/>
                </a:solidFill>
                <a:latin typeface="Amasis MT Pro"/>
              </a:rPr>
              <a:t>Allowing us to address specific topics with Auditors &amp; Treasurers at the same time, ensuring a focused &amp; productive discussion.</a:t>
            </a:r>
          </a:p>
          <a:p>
            <a:pPr lvl="1"/>
            <a:endParaRPr lang="en-US" sz="2000">
              <a:solidFill>
                <a:srgbClr val="3E7818"/>
              </a:solidFill>
              <a:latin typeface="Amasis MT Pro"/>
            </a:endParaRPr>
          </a:p>
          <a:p>
            <a:pPr marL="342900" indent="-342900">
              <a:buFont typeface="Arial" panose="020B0604020202020204" pitchFamily="34" charset="0"/>
              <a:buChar char="•"/>
            </a:pPr>
            <a:r>
              <a:rPr lang="en-US" sz="2000">
                <a:solidFill>
                  <a:srgbClr val="3E7818"/>
                </a:solidFill>
                <a:latin typeface="Amasis MT Pro"/>
              </a:rPr>
              <a:t>If you have excise-related questions, challenges or scenarios you would prefer we cover in the presentation, please email them in advance:</a:t>
            </a:r>
          </a:p>
          <a:p>
            <a:pPr marL="800100" lvl="1" indent="-342900">
              <a:buFont typeface="Courier New" panose="02070309020205020404" pitchFamily="49" charset="0"/>
              <a:buChar char="o"/>
            </a:pPr>
            <a:r>
              <a:rPr lang="en-US" sz="2000">
                <a:solidFill>
                  <a:srgbClr val="3E7818"/>
                </a:solidFill>
                <a:latin typeface="Amasis MT Pro"/>
              </a:rPr>
              <a:t>Email: </a:t>
            </a:r>
            <a:r>
              <a:rPr lang="en-US" sz="2000">
                <a:solidFill>
                  <a:srgbClr val="3E7818"/>
                </a:solidFill>
                <a:latin typeface="Amasis MT Pro"/>
                <a:hlinkClick r:id="rId3"/>
              </a:rPr>
              <a:t>localgovernment@comptroller.in.gov</a:t>
            </a:r>
            <a:endParaRPr lang="en-US" sz="2000">
              <a:solidFill>
                <a:srgbClr val="3E7818"/>
              </a:solidFill>
              <a:latin typeface="Amasis MT Pro"/>
            </a:endParaRPr>
          </a:p>
          <a:p>
            <a:pPr marL="800100" lvl="1" indent="-342900">
              <a:buFont typeface="Courier New" panose="02070309020205020404" pitchFamily="49" charset="0"/>
              <a:buChar char="o"/>
            </a:pPr>
            <a:r>
              <a:rPr lang="en-US" sz="2000">
                <a:solidFill>
                  <a:srgbClr val="3E7818"/>
                </a:solidFill>
                <a:latin typeface="Amasis MT Pro"/>
              </a:rPr>
              <a:t>Subject Line:	Quadrant Meeting Excise Questions </a:t>
            </a:r>
          </a:p>
        </p:txBody>
      </p:sp>
    </p:spTree>
    <p:extLst>
      <p:ext uri="{BB962C8B-B14F-4D97-AF65-F5344CB8AC3E}">
        <p14:creationId xmlns:p14="http://schemas.microsoft.com/office/powerpoint/2010/main" val="181320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2B8550-B25A-435F-8516-0C60CE84A3F3}"/>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2</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4F2779A-5965-4C89-B95E-152A87DBED28}"/>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EB68FEFB-8F7F-BD92-13C7-29641722D876}"/>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Agenda</a:t>
            </a:r>
            <a:endParaRPr lang="en-US" sz="4000">
              <a:solidFill>
                <a:srgbClr val="3E7818"/>
              </a:solidFill>
            </a:endParaRPr>
          </a:p>
        </p:txBody>
      </p:sp>
      <p:pic>
        <p:nvPicPr>
          <p:cNvPr id="3" name="Picture 2">
            <a:extLst>
              <a:ext uri="{FF2B5EF4-FFF2-40B4-BE49-F238E27FC236}">
                <a16:creationId xmlns:a16="http://schemas.microsoft.com/office/drawing/2014/main" id="{3C66514F-3072-4B49-F831-8C84A7C3737D}"/>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D41CA2C1-98A6-D9D4-47AA-EB606F1D5477}"/>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B880F84F-D7DE-0230-0073-CBFE8B75796E}"/>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r>
              <a:rPr lang="en-US" sz="2400">
                <a:solidFill>
                  <a:srgbClr val="3E7818"/>
                </a:solidFill>
                <a:latin typeface="Amasis MT Pro"/>
              </a:rPr>
              <a:t>Website Upgrades</a:t>
            </a:r>
          </a:p>
          <a:p>
            <a:pPr marL="571500" indent="-571500">
              <a:buFont typeface="Arial"/>
              <a:buChar char="•"/>
            </a:pPr>
            <a:r>
              <a:rPr lang="en-US" sz="2400">
                <a:solidFill>
                  <a:srgbClr val="3E7818"/>
                </a:solidFill>
                <a:latin typeface="Amasis MT Pro"/>
              </a:rPr>
              <a:t>Comptroller Project Updates</a:t>
            </a:r>
          </a:p>
          <a:p>
            <a:pPr marL="571500" indent="-571500">
              <a:buFont typeface="Arial"/>
              <a:buChar char="•"/>
            </a:pPr>
            <a:r>
              <a:rPr lang="en-US" sz="2400">
                <a:solidFill>
                  <a:srgbClr val="3E7818"/>
                </a:solidFill>
                <a:latin typeface="Amasis MT Pro"/>
              </a:rPr>
              <a:t>Upcoming Events</a:t>
            </a:r>
          </a:p>
          <a:p>
            <a:pPr marL="571500" indent="-571500">
              <a:buFont typeface="Arial"/>
              <a:buChar char="•"/>
            </a:pPr>
            <a:r>
              <a:rPr lang="en-US" sz="2400">
                <a:solidFill>
                  <a:srgbClr val="3E7818"/>
                </a:solidFill>
                <a:latin typeface="Amasis MT Pro"/>
              </a:rPr>
              <a:t>Settlement Preparation</a:t>
            </a:r>
          </a:p>
          <a:p>
            <a:pPr marL="571500" indent="-571500">
              <a:buFont typeface="Arial"/>
              <a:buChar char="•"/>
            </a:pPr>
            <a:r>
              <a:rPr lang="en-US" sz="2400">
                <a:solidFill>
                  <a:srgbClr val="3E7818"/>
                </a:solidFill>
                <a:latin typeface="Amasis MT Pro"/>
              </a:rPr>
              <a:t>Quadrant Meetings Preview</a:t>
            </a:r>
          </a:p>
          <a:p>
            <a:pPr marL="571500" indent="-571500">
              <a:buFont typeface="Arial"/>
              <a:buChar char="•"/>
            </a:pPr>
            <a:endParaRPr lang="en-US" sz="2800">
              <a:solidFill>
                <a:srgbClr val="3E7818"/>
              </a:solidFill>
              <a:latin typeface="Amasis MT Pro"/>
            </a:endParaRPr>
          </a:p>
        </p:txBody>
      </p:sp>
    </p:spTree>
    <p:extLst>
      <p:ext uri="{BB962C8B-B14F-4D97-AF65-F5344CB8AC3E}">
        <p14:creationId xmlns:p14="http://schemas.microsoft.com/office/powerpoint/2010/main" val="2287750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48877-E875-64C9-2328-76ED13AF114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6D2D8-D6E0-A5DF-3C61-CCA7BCD71360}"/>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20</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073CBDA-1A0B-A8A6-276F-0A480164A5C6}"/>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727CC17B-C8E4-26DD-3794-42401248B790}"/>
              </a:ext>
            </a:extLst>
          </p:cNvPr>
          <p:cNvSpPr>
            <a:spLocks noGrp="1"/>
          </p:cNvSpPr>
          <p:nvPr>
            <p:ph type="title"/>
          </p:nvPr>
        </p:nvSpPr>
        <p:spPr>
          <a:xfrm>
            <a:off x="522725" y="388730"/>
            <a:ext cx="8596668" cy="1320800"/>
          </a:xfrm>
        </p:spPr>
        <p:txBody>
          <a:bodyPr/>
          <a:lstStyle/>
          <a:p>
            <a:r>
              <a:rPr lang="en-US" sz="4000">
                <a:solidFill>
                  <a:schemeClr val="accent2">
                    <a:lumMod val="75000"/>
                  </a:schemeClr>
                </a:solidFill>
                <a:latin typeface="Amasis MT Pro Medium" panose="02040604050005020304" pitchFamily="18" charset="0"/>
              </a:rPr>
              <a:t>Questions &amp; Contact Information</a:t>
            </a:r>
            <a:endParaRPr lang="en-US" sz="4000">
              <a:solidFill>
                <a:srgbClr val="3E7818"/>
              </a:solidFill>
            </a:endParaRPr>
          </a:p>
        </p:txBody>
      </p:sp>
      <p:pic>
        <p:nvPicPr>
          <p:cNvPr id="3" name="Picture 2">
            <a:extLst>
              <a:ext uri="{FF2B5EF4-FFF2-40B4-BE49-F238E27FC236}">
                <a16:creationId xmlns:a16="http://schemas.microsoft.com/office/drawing/2014/main" id="{71E58087-0B49-3711-2074-73CC3D6DDB37}"/>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530877F6-0EC0-C793-40B6-4CF78AA30949}"/>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1AFE9AAE-9EB6-E674-EADE-3211F15F49AE}"/>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3E7818"/>
                </a:solidFill>
                <a:latin typeface="Amasis MT Pro"/>
              </a:rPr>
              <a:t>Division Email Address</a:t>
            </a:r>
          </a:p>
          <a:p>
            <a:pPr marL="342900" indent="-342900">
              <a:buFont typeface="Arial" panose="020B0604020202020204" pitchFamily="34" charset="0"/>
              <a:buChar char="•"/>
            </a:pPr>
            <a:r>
              <a:rPr lang="en-US" sz="2400">
                <a:solidFill>
                  <a:srgbClr val="3E7818"/>
                </a:solidFill>
                <a:latin typeface="Amasis MT Pro"/>
              </a:rPr>
              <a:t>Localgovernment@comptroller.in.gov</a:t>
            </a:r>
          </a:p>
          <a:p>
            <a:endParaRPr lang="en-US" sz="2400" b="1">
              <a:solidFill>
                <a:srgbClr val="3E7818"/>
              </a:solidFill>
              <a:latin typeface="Amasis MT Pro"/>
            </a:endParaRPr>
          </a:p>
          <a:p>
            <a:r>
              <a:rPr lang="en-US" sz="2400" b="1">
                <a:solidFill>
                  <a:srgbClr val="3E7818"/>
                </a:solidFill>
                <a:latin typeface="Amasis MT Pro"/>
              </a:rPr>
              <a:t>Fred Van Dorp - </a:t>
            </a:r>
            <a:r>
              <a:rPr lang="en-US" sz="2400">
                <a:solidFill>
                  <a:srgbClr val="3E7818"/>
                </a:solidFill>
                <a:latin typeface="Amasis MT Pro"/>
              </a:rPr>
              <a:t>Accounting and Reporting Director</a:t>
            </a:r>
          </a:p>
          <a:p>
            <a:pPr marL="342900" indent="-342900">
              <a:buFont typeface="Arial" panose="020B0604020202020204" pitchFamily="34" charset="0"/>
              <a:buChar char="•"/>
            </a:pPr>
            <a:r>
              <a:rPr lang="en-US" sz="2400">
                <a:solidFill>
                  <a:srgbClr val="3E7818"/>
                </a:solidFill>
                <a:latin typeface="Amasis MT Pro"/>
              </a:rPr>
              <a:t>317-232-3309</a:t>
            </a:r>
          </a:p>
          <a:p>
            <a:pPr marL="342900" indent="-342900">
              <a:buFont typeface="Arial" panose="020B0604020202020204" pitchFamily="34" charset="0"/>
              <a:buChar char="•"/>
            </a:pPr>
            <a:r>
              <a:rPr lang="en-US" sz="2400">
                <a:solidFill>
                  <a:srgbClr val="3E7818"/>
                </a:solidFill>
                <a:latin typeface="Amasis MT Pro"/>
              </a:rPr>
              <a:t>fvandorp@comptroller.in.gov</a:t>
            </a:r>
          </a:p>
          <a:p>
            <a:pPr marL="571500" indent="-571500">
              <a:buFont typeface="Arial"/>
              <a:buChar char="•"/>
            </a:pPr>
            <a:endParaRPr lang="en-US" sz="2400">
              <a:solidFill>
                <a:srgbClr val="3E7818"/>
              </a:solidFill>
              <a:latin typeface="Amasis MT Pro"/>
            </a:endParaRPr>
          </a:p>
          <a:p>
            <a:r>
              <a:rPr lang="en-US" sz="2400" b="1">
                <a:solidFill>
                  <a:srgbClr val="3E7818"/>
                </a:solidFill>
                <a:latin typeface="Amasis MT Pro"/>
              </a:rPr>
              <a:t>Janie Cope - </a:t>
            </a:r>
            <a:r>
              <a:rPr lang="en-US" sz="2400">
                <a:solidFill>
                  <a:srgbClr val="3E7818"/>
                </a:solidFill>
                <a:latin typeface="Amasis MT Pro"/>
              </a:rPr>
              <a:t>Local Government Specialist</a:t>
            </a:r>
          </a:p>
          <a:p>
            <a:pPr marL="342900" indent="-342900">
              <a:buFont typeface="Arial" panose="020B0604020202020204" pitchFamily="34" charset="0"/>
              <a:buChar char="•"/>
            </a:pPr>
            <a:r>
              <a:rPr lang="en-US" sz="2400">
                <a:solidFill>
                  <a:srgbClr val="3E7818"/>
                </a:solidFill>
                <a:latin typeface="Amasis MT Pro"/>
              </a:rPr>
              <a:t>317-233-1712</a:t>
            </a:r>
          </a:p>
          <a:p>
            <a:pPr marL="342900" indent="-342900">
              <a:buFont typeface="Arial" panose="020B0604020202020204" pitchFamily="34" charset="0"/>
              <a:buChar char="•"/>
            </a:pPr>
            <a:r>
              <a:rPr lang="en-US" sz="2400">
                <a:solidFill>
                  <a:srgbClr val="3E7818"/>
                </a:solidFill>
                <a:latin typeface="Amasis MT Pro"/>
              </a:rPr>
              <a:t>jcope@comptroller.in.gov</a:t>
            </a:r>
          </a:p>
          <a:p>
            <a:endParaRPr lang="en-US" sz="2400">
              <a:solidFill>
                <a:srgbClr val="3E7818"/>
              </a:solidFill>
              <a:latin typeface="Amasis MT Pro"/>
            </a:endParaRPr>
          </a:p>
        </p:txBody>
      </p:sp>
    </p:spTree>
    <p:extLst>
      <p:ext uri="{BB962C8B-B14F-4D97-AF65-F5344CB8AC3E}">
        <p14:creationId xmlns:p14="http://schemas.microsoft.com/office/powerpoint/2010/main" val="316237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F8E0-0207-9264-37AB-012370C68A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2BF73CE-39E9-7569-6A50-6B3A26938DFF}"/>
              </a:ext>
            </a:extLst>
          </p:cNvPr>
          <p:cNvSpPr>
            <a:spLocks noGrp="1"/>
          </p:cNvSpPr>
          <p:nvPr>
            <p:ph type="ctrTitle"/>
          </p:nvPr>
        </p:nvSpPr>
        <p:spPr/>
        <p:txBody>
          <a:bodyPr/>
          <a:lstStyle/>
          <a:p>
            <a:r>
              <a:rPr lang="en-US" sz="4000">
                <a:solidFill>
                  <a:srgbClr val="3E7818"/>
                </a:solidFill>
                <a:latin typeface="Amasis MT Pro Medium"/>
              </a:rPr>
              <a:t>Website Upgrades</a:t>
            </a:r>
            <a:endParaRPr lang="en-US" sz="4000">
              <a:solidFill>
                <a:srgbClr val="3E7818"/>
              </a:solidFill>
            </a:endParaRPr>
          </a:p>
        </p:txBody>
      </p:sp>
      <p:sp>
        <p:nvSpPr>
          <p:cNvPr id="11" name="Subtitle 10">
            <a:extLst>
              <a:ext uri="{FF2B5EF4-FFF2-40B4-BE49-F238E27FC236}">
                <a16:creationId xmlns:a16="http://schemas.microsoft.com/office/drawing/2014/main" id="{EB5EF361-15AD-5AC1-7641-0303DD5DFFB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158CB48-819E-42CB-DBDD-449A33257B10}"/>
              </a:ext>
            </a:extLst>
          </p:cNvPr>
          <p:cNvSpPr>
            <a:spLocks noGrp="1"/>
          </p:cNvSpPr>
          <p:nvPr>
            <p:ph type="sldNum" sz="quarter" idx="12"/>
          </p:nvPr>
        </p:nvSpPr>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3</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57930E2-8E5C-D39B-C7CD-AEF7023D9705}"/>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pic>
        <p:nvPicPr>
          <p:cNvPr id="3" name="Picture 2">
            <a:extLst>
              <a:ext uri="{FF2B5EF4-FFF2-40B4-BE49-F238E27FC236}">
                <a16:creationId xmlns:a16="http://schemas.microsoft.com/office/drawing/2014/main" id="{0CE21DA2-69FB-DD41-261A-9B97B71009E0}"/>
              </a:ext>
            </a:extLst>
          </p:cNvPr>
          <p:cNvPicPr>
            <a:picLocks noChangeAspect="1"/>
          </p:cNvPicPr>
          <p:nvPr/>
        </p:nvPicPr>
        <p:blipFill>
          <a:blip r:embed="rId2"/>
          <a:stretch>
            <a:fillRect/>
          </a:stretch>
        </p:blipFill>
        <p:spPr>
          <a:xfrm>
            <a:off x="662609" y="5895893"/>
            <a:ext cx="1689654" cy="543777"/>
          </a:xfrm>
          <a:prstGeom prst="rect">
            <a:avLst/>
          </a:prstGeom>
        </p:spPr>
      </p:pic>
      <p:sp>
        <p:nvSpPr>
          <p:cNvPr id="9" name="Title 5">
            <a:extLst>
              <a:ext uri="{FF2B5EF4-FFF2-40B4-BE49-F238E27FC236}">
                <a16:creationId xmlns:a16="http://schemas.microsoft.com/office/drawing/2014/main" id="{BF832AC9-0DF6-6CCA-D2AE-05491E7E258B}"/>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endParaRPr lang="en-US" sz="2800">
              <a:solidFill>
                <a:srgbClr val="3E7818"/>
              </a:solidFill>
              <a:latin typeface="Amasis MT Pro"/>
            </a:endParaRPr>
          </a:p>
        </p:txBody>
      </p:sp>
    </p:spTree>
    <p:extLst>
      <p:ext uri="{BB962C8B-B14F-4D97-AF65-F5344CB8AC3E}">
        <p14:creationId xmlns:p14="http://schemas.microsoft.com/office/powerpoint/2010/main" val="422682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6AA04-226B-DE6A-A85B-AEC3ACD1B33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D60A4C-6309-929D-1119-E4C241D24C2D}"/>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4</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D82B335-EF6C-EF88-8F14-574D6C203123}"/>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DA3A7C8D-7E55-DEB1-46EA-E5D9E66D4402}"/>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Website Upgrades</a:t>
            </a:r>
            <a:endParaRPr lang="en-US" sz="4000">
              <a:solidFill>
                <a:srgbClr val="3E7818"/>
              </a:solidFill>
            </a:endParaRPr>
          </a:p>
        </p:txBody>
      </p:sp>
      <p:pic>
        <p:nvPicPr>
          <p:cNvPr id="3" name="Picture 2">
            <a:extLst>
              <a:ext uri="{FF2B5EF4-FFF2-40B4-BE49-F238E27FC236}">
                <a16:creationId xmlns:a16="http://schemas.microsoft.com/office/drawing/2014/main" id="{27B98418-5661-79E1-383C-8DF4D829A4A6}"/>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76CE0D38-1DE7-B18E-17E9-BD2EA82E4E1B}"/>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C4B3EDB8-553F-B035-938F-880D2C96E92C}"/>
              </a:ext>
            </a:extLst>
          </p:cNvPr>
          <p:cNvSpPr txBox="1">
            <a:spLocks/>
          </p:cNvSpPr>
          <p:nvPr/>
        </p:nvSpPr>
        <p:spPr>
          <a:xfrm>
            <a:off x="520516" y="1133868"/>
            <a:ext cx="8140113" cy="46440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solidFill>
                  <a:srgbClr val="3E7818"/>
                </a:solidFill>
                <a:latin typeface="Amasis MT Pro"/>
              </a:rPr>
              <a:t>The Comptroller’s Office is excited to debut new resources on the Local Government website!</a:t>
            </a:r>
          </a:p>
          <a:p>
            <a:endParaRPr lang="en-US" sz="2000">
              <a:solidFill>
                <a:srgbClr val="3E7818"/>
              </a:solidFill>
              <a:latin typeface="Amasis MT Pro"/>
            </a:endParaRPr>
          </a:p>
          <a:p>
            <a:r>
              <a:rPr lang="en-US" sz="2400" b="1">
                <a:solidFill>
                  <a:srgbClr val="3E7818"/>
                </a:solidFill>
                <a:latin typeface="Amasis MT Pro"/>
              </a:rPr>
              <a:t>New Sections:</a:t>
            </a:r>
          </a:p>
          <a:p>
            <a:pPr marL="800100" lvl="1" indent="-342900">
              <a:lnSpc>
                <a:spcPct val="150000"/>
              </a:lnSpc>
              <a:buFont typeface="Arial" panose="020B0604020202020204" pitchFamily="34" charset="0"/>
              <a:buChar char="•"/>
            </a:pPr>
            <a:r>
              <a:rPr lang="en-US" sz="2000">
                <a:solidFill>
                  <a:srgbClr val="3E7818"/>
                </a:solidFill>
                <a:latin typeface="Amasis MT Pro"/>
              </a:rPr>
              <a:t>Tax Distribution &amp; Remittance Calendar</a:t>
            </a:r>
          </a:p>
          <a:p>
            <a:pPr marL="800100" lvl="1" indent="-342900">
              <a:lnSpc>
                <a:spcPct val="150000"/>
              </a:lnSpc>
              <a:buFont typeface="Arial" panose="020B0604020202020204" pitchFamily="34" charset="0"/>
              <a:buChar char="•"/>
            </a:pPr>
            <a:r>
              <a:rPr lang="en-US" sz="2000">
                <a:solidFill>
                  <a:srgbClr val="3E7818"/>
                </a:solidFill>
                <a:latin typeface="Amasis MT Pro"/>
              </a:rPr>
              <a:t>Local Government Glossary</a:t>
            </a:r>
          </a:p>
          <a:p>
            <a:pPr marL="800100" lvl="1" indent="-342900">
              <a:lnSpc>
                <a:spcPct val="150000"/>
              </a:lnSpc>
              <a:buFont typeface="Arial" panose="020B0604020202020204" pitchFamily="34" charset="0"/>
              <a:buChar char="•"/>
            </a:pPr>
            <a:r>
              <a:rPr lang="en-US" sz="2000">
                <a:solidFill>
                  <a:srgbClr val="3E7818"/>
                </a:solidFill>
                <a:latin typeface="Amasis MT Pro"/>
              </a:rPr>
              <a:t>Property Tax Settlement Resources</a:t>
            </a:r>
          </a:p>
          <a:p>
            <a:pPr marL="800100" lvl="1" indent="-342900">
              <a:lnSpc>
                <a:spcPct val="150000"/>
              </a:lnSpc>
              <a:buFont typeface="Arial" panose="020B0604020202020204" pitchFamily="34" charset="0"/>
              <a:buChar char="•"/>
            </a:pPr>
            <a:r>
              <a:rPr lang="en-US" sz="2000">
                <a:solidFill>
                  <a:srgbClr val="3E7818"/>
                </a:solidFill>
                <a:latin typeface="Amasis MT Pro"/>
              </a:rPr>
              <a:t>Guidance, Memos &amp; Reports</a:t>
            </a:r>
          </a:p>
          <a:p>
            <a:pPr marL="800100" lvl="1" indent="-342900">
              <a:lnSpc>
                <a:spcPct val="150000"/>
              </a:lnSpc>
              <a:buFont typeface="Arial" panose="020B0604020202020204" pitchFamily="34" charset="0"/>
              <a:buChar char="•"/>
            </a:pPr>
            <a:r>
              <a:rPr lang="en-US" sz="2000">
                <a:solidFill>
                  <a:srgbClr val="3E7818"/>
                </a:solidFill>
                <a:latin typeface="Amasis MT Pro"/>
              </a:rPr>
              <a:t>State Comptroller Presentations</a:t>
            </a:r>
          </a:p>
          <a:p>
            <a:pPr marL="800100" lvl="1" indent="-342900">
              <a:lnSpc>
                <a:spcPct val="150000"/>
              </a:lnSpc>
              <a:buFont typeface="Arial" panose="020B0604020202020204" pitchFamily="34" charset="0"/>
              <a:buChar char="•"/>
            </a:pPr>
            <a:r>
              <a:rPr lang="en-US" sz="2000">
                <a:solidFill>
                  <a:srgbClr val="3E7818"/>
                </a:solidFill>
                <a:latin typeface="Amasis MT Pro"/>
              </a:rPr>
              <a:t>Newly Elected Officials Resources</a:t>
            </a:r>
          </a:p>
          <a:p>
            <a:pPr marL="571500" indent="-571500">
              <a:buFont typeface="Arial"/>
              <a:buChar char="•"/>
            </a:pPr>
            <a:endParaRPr lang="en-US" sz="2000">
              <a:solidFill>
                <a:srgbClr val="3E7818"/>
              </a:solidFill>
              <a:latin typeface="Amasis MT Pro"/>
            </a:endParaRPr>
          </a:p>
        </p:txBody>
      </p:sp>
      <p:pic>
        <p:nvPicPr>
          <p:cNvPr id="11" name="Picture 10" descr="Qr code&#10;&#10;AI-generated content may be incorrect.">
            <a:extLst>
              <a:ext uri="{FF2B5EF4-FFF2-40B4-BE49-F238E27FC236}">
                <a16:creationId xmlns:a16="http://schemas.microsoft.com/office/drawing/2014/main" id="{6BC1AADB-4913-EA1B-E533-951D9328E701}"/>
              </a:ext>
            </a:extLst>
          </p:cNvPr>
          <p:cNvPicPr>
            <a:picLocks noChangeAspect="1"/>
          </p:cNvPicPr>
          <p:nvPr/>
        </p:nvPicPr>
        <p:blipFill>
          <a:blip r:embed="rId3"/>
          <a:stretch>
            <a:fillRect/>
          </a:stretch>
        </p:blipFill>
        <p:spPr>
          <a:xfrm>
            <a:off x="6294760" y="2383855"/>
            <a:ext cx="2086605" cy="2160523"/>
          </a:xfrm>
          <a:prstGeom prst="rect">
            <a:avLst/>
          </a:prstGeom>
        </p:spPr>
      </p:pic>
      <p:pic>
        <p:nvPicPr>
          <p:cNvPr id="25" name="Graphic 24" descr="Line arrow: Counter-clockwise curve with solid fill">
            <a:extLst>
              <a:ext uri="{FF2B5EF4-FFF2-40B4-BE49-F238E27FC236}">
                <a16:creationId xmlns:a16="http://schemas.microsoft.com/office/drawing/2014/main" id="{B3AA997C-5F83-E09B-04B5-672B62BDE7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772941" flipH="1" flipV="1">
            <a:off x="5283069" y="4345350"/>
            <a:ext cx="1332647" cy="1447846"/>
          </a:xfrm>
          <a:prstGeom prst="rect">
            <a:avLst/>
          </a:prstGeom>
        </p:spPr>
      </p:pic>
    </p:spTree>
    <p:extLst>
      <p:ext uri="{BB962C8B-B14F-4D97-AF65-F5344CB8AC3E}">
        <p14:creationId xmlns:p14="http://schemas.microsoft.com/office/powerpoint/2010/main" val="80663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47F2-2905-FB9A-B6E6-3A45876CE0E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0ABF6-4459-525C-E482-00E03CCF0BC4}"/>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5</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6C8C48C-3F3F-CE36-9F9A-C1038CCD094A}"/>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E4ADF0B3-31B0-5506-E22F-4C9422241E59}"/>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Website Upgrades</a:t>
            </a:r>
            <a:endParaRPr lang="en-US" sz="4000">
              <a:solidFill>
                <a:srgbClr val="3E7818"/>
              </a:solidFill>
            </a:endParaRPr>
          </a:p>
        </p:txBody>
      </p:sp>
      <p:pic>
        <p:nvPicPr>
          <p:cNvPr id="3" name="Picture 2">
            <a:extLst>
              <a:ext uri="{FF2B5EF4-FFF2-40B4-BE49-F238E27FC236}">
                <a16:creationId xmlns:a16="http://schemas.microsoft.com/office/drawing/2014/main" id="{E371BF8E-9B46-E305-6746-C41BE6F1CD45}"/>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E0000E1C-148E-493B-1DDD-9201957CA67B}"/>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E8971239-57DF-1B25-A016-41158C5CADDF}"/>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endParaRPr lang="en-US" sz="2000">
              <a:solidFill>
                <a:srgbClr val="3E7818"/>
              </a:solidFill>
              <a:latin typeface="Amasis MT Pro"/>
            </a:endParaRPr>
          </a:p>
        </p:txBody>
      </p:sp>
      <p:pic>
        <p:nvPicPr>
          <p:cNvPr id="8" name="Picture 7">
            <a:extLst>
              <a:ext uri="{FF2B5EF4-FFF2-40B4-BE49-F238E27FC236}">
                <a16:creationId xmlns:a16="http://schemas.microsoft.com/office/drawing/2014/main" id="{6A9413F6-4883-52F1-6070-042F0A091610}"/>
              </a:ext>
            </a:extLst>
          </p:cNvPr>
          <p:cNvPicPr>
            <a:picLocks noChangeAspect="1"/>
          </p:cNvPicPr>
          <p:nvPr/>
        </p:nvPicPr>
        <p:blipFill>
          <a:blip r:embed="rId3"/>
          <a:stretch>
            <a:fillRect/>
          </a:stretch>
        </p:blipFill>
        <p:spPr>
          <a:xfrm>
            <a:off x="520517" y="1223637"/>
            <a:ext cx="8781556" cy="4137659"/>
          </a:xfrm>
          <a:prstGeom prst="rect">
            <a:avLst/>
          </a:prstGeom>
        </p:spPr>
      </p:pic>
    </p:spTree>
    <p:extLst>
      <p:ext uri="{BB962C8B-B14F-4D97-AF65-F5344CB8AC3E}">
        <p14:creationId xmlns:p14="http://schemas.microsoft.com/office/powerpoint/2010/main" val="325972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DDE4-716C-01C3-ABE6-11189CFF99D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44E285-3140-C540-993F-323E6D38C7FE}"/>
              </a:ext>
            </a:extLst>
          </p:cNvPr>
          <p:cNvSpPr>
            <a:spLocks noGrp="1"/>
          </p:cNvSpPr>
          <p:nvPr>
            <p:ph type="ctrTitle"/>
          </p:nvPr>
        </p:nvSpPr>
        <p:spPr/>
        <p:txBody>
          <a:bodyPr/>
          <a:lstStyle/>
          <a:p>
            <a:r>
              <a:rPr lang="en-US" sz="4000">
                <a:solidFill>
                  <a:srgbClr val="3E7818"/>
                </a:solidFill>
                <a:latin typeface="Amasis MT Pro Medium"/>
              </a:rPr>
              <a:t>Comptroller Project Updates</a:t>
            </a:r>
            <a:endParaRPr lang="en-US" sz="4000">
              <a:solidFill>
                <a:srgbClr val="3E7818"/>
              </a:solidFill>
            </a:endParaRPr>
          </a:p>
        </p:txBody>
      </p:sp>
      <p:sp>
        <p:nvSpPr>
          <p:cNvPr id="11" name="Subtitle 10">
            <a:extLst>
              <a:ext uri="{FF2B5EF4-FFF2-40B4-BE49-F238E27FC236}">
                <a16:creationId xmlns:a16="http://schemas.microsoft.com/office/drawing/2014/main" id="{97AFC6B0-87A7-37C3-D416-2CDEF9DD253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D2BB334-05F2-7830-99E9-EA86276162CF}"/>
              </a:ext>
            </a:extLst>
          </p:cNvPr>
          <p:cNvSpPr>
            <a:spLocks noGrp="1"/>
          </p:cNvSpPr>
          <p:nvPr>
            <p:ph type="sldNum" sz="quarter" idx="12"/>
          </p:nvPr>
        </p:nvSpPr>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6</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ABCB53C8-491A-4113-0602-80F6A37D1C7C}"/>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pic>
        <p:nvPicPr>
          <p:cNvPr id="3" name="Picture 2">
            <a:extLst>
              <a:ext uri="{FF2B5EF4-FFF2-40B4-BE49-F238E27FC236}">
                <a16:creationId xmlns:a16="http://schemas.microsoft.com/office/drawing/2014/main" id="{7D9388DE-8351-1825-3F2F-F3FE42EAB6FA}"/>
              </a:ext>
            </a:extLst>
          </p:cNvPr>
          <p:cNvPicPr>
            <a:picLocks noChangeAspect="1"/>
          </p:cNvPicPr>
          <p:nvPr/>
        </p:nvPicPr>
        <p:blipFill>
          <a:blip r:embed="rId2"/>
          <a:stretch>
            <a:fillRect/>
          </a:stretch>
        </p:blipFill>
        <p:spPr>
          <a:xfrm>
            <a:off x="662609" y="5895893"/>
            <a:ext cx="1689654" cy="543777"/>
          </a:xfrm>
          <a:prstGeom prst="rect">
            <a:avLst/>
          </a:prstGeom>
        </p:spPr>
      </p:pic>
      <p:sp>
        <p:nvSpPr>
          <p:cNvPr id="9" name="Title 5">
            <a:extLst>
              <a:ext uri="{FF2B5EF4-FFF2-40B4-BE49-F238E27FC236}">
                <a16:creationId xmlns:a16="http://schemas.microsoft.com/office/drawing/2014/main" id="{BD549DC1-3151-DDA9-E6B7-4371A2AE3FF7}"/>
              </a:ext>
            </a:extLst>
          </p:cNvPr>
          <p:cNvSpPr txBox="1">
            <a:spLocks/>
          </p:cNvSpPr>
          <p:nvPr/>
        </p:nvSpPr>
        <p:spPr>
          <a:xfrm>
            <a:off x="520516" y="1203739"/>
            <a:ext cx="8596668" cy="44306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endParaRPr lang="en-US" sz="2800">
              <a:solidFill>
                <a:srgbClr val="3E7818"/>
              </a:solidFill>
              <a:latin typeface="Amasis MT Pro"/>
            </a:endParaRPr>
          </a:p>
        </p:txBody>
      </p:sp>
    </p:spTree>
    <p:extLst>
      <p:ext uri="{BB962C8B-B14F-4D97-AF65-F5344CB8AC3E}">
        <p14:creationId xmlns:p14="http://schemas.microsoft.com/office/powerpoint/2010/main" val="284265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B45C-20E2-BEE2-29AB-FB36232855F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E669B5-D51F-474E-1AAD-C9E4917A0A37}"/>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7</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DAC0432-0056-9BBE-8C07-AF7F58797308}"/>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099C4CA5-2AFB-D64C-9EA9-55227348B2E9}"/>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CVET Distributions</a:t>
            </a:r>
            <a:endParaRPr lang="en-US" sz="4000">
              <a:solidFill>
                <a:srgbClr val="3E7818"/>
              </a:solidFill>
            </a:endParaRPr>
          </a:p>
        </p:txBody>
      </p:sp>
      <p:pic>
        <p:nvPicPr>
          <p:cNvPr id="3" name="Picture 2">
            <a:extLst>
              <a:ext uri="{FF2B5EF4-FFF2-40B4-BE49-F238E27FC236}">
                <a16:creationId xmlns:a16="http://schemas.microsoft.com/office/drawing/2014/main" id="{BD5A6720-C59C-ED0E-B354-0A6204120E72}"/>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7D0DC047-5B7E-E411-3469-96B483BB0332}"/>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F381367B-BF88-E214-053B-B3842D67C23A}"/>
              </a:ext>
            </a:extLst>
          </p:cNvPr>
          <p:cNvSpPr txBox="1">
            <a:spLocks/>
          </p:cNvSpPr>
          <p:nvPr/>
        </p:nvSpPr>
        <p:spPr>
          <a:xfrm>
            <a:off x="520516" y="1133868"/>
            <a:ext cx="8140113" cy="46440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solidFill>
                  <a:srgbClr val="3E7818"/>
                </a:solidFill>
                <a:latin typeface="Amasis MT Pro"/>
              </a:rPr>
              <a:t>House Bill 1392 changes how the Commercial Vehicle Excise Tax (CVET) is processed. This change will not impact either the qualifying recipients or amount a recipient will receive but will eliminate the County Auditor fund-level calculation. </a:t>
            </a:r>
            <a:r>
              <a:rPr lang="en-US" sz="1600">
                <a:solidFill>
                  <a:srgbClr val="3E7818"/>
                </a:solidFill>
                <a:latin typeface="Amasis MT Pro"/>
              </a:rPr>
              <a:t>(this bill is awaiting Governor’s signature)</a:t>
            </a:r>
          </a:p>
          <a:p>
            <a:endParaRPr lang="en-US" sz="2400">
              <a:solidFill>
                <a:srgbClr val="3E7818"/>
              </a:solidFill>
              <a:latin typeface="Amasis MT Pro"/>
            </a:endParaRPr>
          </a:p>
          <a:p>
            <a:r>
              <a:rPr lang="en-US" sz="2400">
                <a:solidFill>
                  <a:srgbClr val="3E7818"/>
                </a:solidFill>
                <a:latin typeface="Amasis MT Pro"/>
              </a:rPr>
              <a:t>In July, the Comptroller will release: </a:t>
            </a:r>
          </a:p>
          <a:p>
            <a:pPr marL="914400" lvl="1" indent="-457200">
              <a:buFont typeface="+mj-lt"/>
              <a:buAutoNum type="arabicPeriod"/>
            </a:pPr>
            <a:r>
              <a:rPr lang="en-US" sz="2200">
                <a:solidFill>
                  <a:srgbClr val="3E7818"/>
                </a:solidFill>
                <a:latin typeface="Amasis MT Pro"/>
              </a:rPr>
              <a:t>Detailed legislative summary of changes. </a:t>
            </a:r>
          </a:p>
          <a:p>
            <a:pPr marL="914400" lvl="1" indent="-457200">
              <a:buFont typeface="+mj-lt"/>
              <a:buAutoNum type="arabicPeriod"/>
            </a:pPr>
            <a:r>
              <a:rPr lang="en-US" sz="2200">
                <a:solidFill>
                  <a:srgbClr val="3E7818"/>
                </a:solidFill>
                <a:latin typeface="Amasis MT Pro"/>
              </a:rPr>
              <a:t>Upgraded FIT and CVET templates. </a:t>
            </a:r>
          </a:p>
          <a:p>
            <a:pPr marL="914400" lvl="1" indent="-457200">
              <a:buFont typeface="+mj-lt"/>
              <a:buAutoNum type="arabicPeriod"/>
            </a:pPr>
            <a:r>
              <a:rPr lang="en-US" sz="2200">
                <a:solidFill>
                  <a:srgbClr val="3E7818"/>
                </a:solidFill>
                <a:latin typeface="Amasis MT Pro"/>
              </a:rPr>
              <a:t>Distribution guidance.</a:t>
            </a:r>
          </a:p>
        </p:txBody>
      </p:sp>
    </p:spTree>
    <p:extLst>
      <p:ext uri="{BB962C8B-B14F-4D97-AF65-F5344CB8AC3E}">
        <p14:creationId xmlns:p14="http://schemas.microsoft.com/office/powerpoint/2010/main" val="212071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43B74-9010-1B10-5644-EE7EE824CE5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E107C4-23DB-1B5E-2934-6FAB7109BC42}"/>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8</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70F3DA4-50A1-06ED-9BE6-0A96AE3C508A}"/>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52631460-271A-FECB-BABA-54969D92228E}"/>
              </a:ext>
            </a:extLst>
          </p:cNvPr>
          <p:cNvSpPr>
            <a:spLocks noGrp="1"/>
          </p:cNvSpPr>
          <p:nvPr>
            <p:ph type="title"/>
          </p:nvPr>
        </p:nvSpPr>
        <p:spPr>
          <a:xfrm>
            <a:off x="522725" y="388730"/>
            <a:ext cx="8596668" cy="1320800"/>
          </a:xfrm>
        </p:spPr>
        <p:txBody>
          <a:bodyPr/>
          <a:lstStyle/>
          <a:p>
            <a:r>
              <a:rPr lang="en-US" sz="4000">
                <a:solidFill>
                  <a:srgbClr val="3E7818"/>
                </a:solidFill>
                <a:latin typeface="Amasis MT Pro Medium"/>
              </a:rPr>
              <a:t>Fund Consolidation</a:t>
            </a:r>
            <a:endParaRPr lang="en-US" sz="4000">
              <a:solidFill>
                <a:srgbClr val="3E7818"/>
              </a:solidFill>
            </a:endParaRPr>
          </a:p>
        </p:txBody>
      </p:sp>
      <p:pic>
        <p:nvPicPr>
          <p:cNvPr id="3" name="Picture 2">
            <a:extLst>
              <a:ext uri="{FF2B5EF4-FFF2-40B4-BE49-F238E27FC236}">
                <a16:creationId xmlns:a16="http://schemas.microsoft.com/office/drawing/2014/main" id="{78E7649D-19DB-4752-9CCE-D00553A124EA}"/>
              </a:ext>
            </a:extLst>
          </p:cNvPr>
          <p:cNvPicPr>
            <a:picLocks noChangeAspect="1"/>
          </p:cNvPicPr>
          <p:nvPr/>
        </p:nvPicPr>
        <p:blipFill>
          <a:blip r:embed="rId2"/>
          <a:stretch>
            <a:fillRect/>
          </a:stretch>
        </p:blipFill>
        <p:spPr>
          <a:xfrm>
            <a:off x="662609" y="5939436"/>
            <a:ext cx="1689654" cy="543777"/>
          </a:xfrm>
          <a:prstGeom prst="rect">
            <a:avLst/>
          </a:prstGeom>
        </p:spPr>
      </p:pic>
      <p:cxnSp>
        <p:nvCxnSpPr>
          <p:cNvPr id="7" name="Straight Arrow Connector 6">
            <a:extLst>
              <a:ext uri="{FF2B5EF4-FFF2-40B4-BE49-F238E27FC236}">
                <a16:creationId xmlns:a16="http://schemas.microsoft.com/office/drawing/2014/main" id="{222384FF-A932-846C-E740-8DFAB54B4B42}"/>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9AE30993-ECF2-0180-CAB8-0CF5C0B3364E}"/>
              </a:ext>
            </a:extLst>
          </p:cNvPr>
          <p:cNvSpPr txBox="1">
            <a:spLocks/>
          </p:cNvSpPr>
          <p:nvPr/>
        </p:nvSpPr>
        <p:spPr>
          <a:xfrm>
            <a:off x="520516" y="1133868"/>
            <a:ext cx="8140113" cy="46440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a:solidFill>
                  <a:srgbClr val="3E7818"/>
                </a:solidFill>
                <a:latin typeface="Amasis MT Pro"/>
              </a:rPr>
              <a:t>The Comptroller remains committed to the Fund Consolidation project with our partners at the Office of Management and Budget (OMB), State Budget Agency (SBA), Department of Local Government Finance (DLGF), State Board of Accounts (SBOA) and the Department of Education (DOE).  The goal of the project is to create </a:t>
            </a:r>
            <a:r>
              <a:rPr lang="en-US" sz="1800" b="1">
                <a:solidFill>
                  <a:srgbClr val="3E7818"/>
                </a:solidFill>
                <a:latin typeface="Amasis MT Pro"/>
              </a:rPr>
              <a:t>one single chart of accounts</a:t>
            </a:r>
            <a:r>
              <a:rPr lang="en-US" sz="1800">
                <a:solidFill>
                  <a:srgbClr val="3E7818"/>
                </a:solidFill>
                <a:latin typeface="Amasis MT Pro"/>
              </a:rPr>
              <a:t> that will be used by local political subdivisions and state agencies.</a:t>
            </a:r>
          </a:p>
          <a:p>
            <a:endParaRPr lang="en-US" sz="1800">
              <a:solidFill>
                <a:srgbClr val="3E7818"/>
              </a:solidFill>
              <a:latin typeface="Amasis MT Pro"/>
            </a:endParaRPr>
          </a:p>
          <a:p>
            <a:r>
              <a:rPr lang="en-US" sz="1800">
                <a:solidFill>
                  <a:srgbClr val="3E7818"/>
                </a:solidFill>
                <a:latin typeface="Amasis MT Pro"/>
              </a:rPr>
              <a:t>After successful implementation:</a:t>
            </a:r>
          </a:p>
          <a:p>
            <a:pPr marL="628650" lvl="1" indent="-171450">
              <a:buFont typeface="Arial" panose="020B0604020202020204" pitchFamily="34" charset="0"/>
              <a:buChar char="•"/>
            </a:pPr>
            <a:r>
              <a:rPr lang="en-US">
                <a:solidFill>
                  <a:srgbClr val="3E7818"/>
                </a:solidFill>
                <a:latin typeface="Amasis MT Pro"/>
              </a:rPr>
              <a:t>Enhance state agencies' ability to share financial information from local governments while reducing duplicative reporting requirements.</a:t>
            </a:r>
          </a:p>
          <a:p>
            <a:pPr marL="628650" lvl="1" indent="-171450">
              <a:buFont typeface="Arial" panose="020B0604020202020204" pitchFamily="34" charset="0"/>
              <a:buChar char="•"/>
            </a:pPr>
            <a:r>
              <a:rPr lang="en-US">
                <a:solidFill>
                  <a:srgbClr val="3E7818"/>
                </a:solidFill>
                <a:latin typeface="Amasis MT Pro"/>
              </a:rPr>
              <a:t>Improve transparency throughout local government reporting.</a:t>
            </a:r>
          </a:p>
          <a:p>
            <a:pPr marL="628650" lvl="1" indent="-171450">
              <a:buFont typeface="Arial" panose="020B0604020202020204" pitchFamily="34" charset="0"/>
              <a:buChar char="•"/>
            </a:pPr>
            <a:r>
              <a:rPr lang="en-US">
                <a:solidFill>
                  <a:srgbClr val="3E7818"/>
                </a:solidFill>
                <a:latin typeface="Amasis MT Pro"/>
              </a:rPr>
              <a:t>Connect the entire property tax cycle, including budgeting, tax billing, settlement and financial reporting.</a:t>
            </a:r>
          </a:p>
          <a:p>
            <a:endParaRPr lang="en-US" sz="1800">
              <a:solidFill>
                <a:srgbClr val="3E7818"/>
              </a:solidFill>
              <a:latin typeface="Amasis MT Pro"/>
            </a:endParaRPr>
          </a:p>
          <a:p>
            <a:r>
              <a:rPr lang="en-US" sz="1800">
                <a:solidFill>
                  <a:srgbClr val="3E7818"/>
                </a:solidFill>
                <a:latin typeface="Amasis MT Pro"/>
              </a:rPr>
              <a:t>In January, the Accounting team delivered the final draft of a new chart of accounts to the Executive Steering Committee. Next, we will engage with </a:t>
            </a:r>
            <a:r>
              <a:rPr lang="en-US" sz="1800">
                <a:solidFill>
                  <a:srgbClr val="FF0000"/>
                </a:solidFill>
                <a:latin typeface="Amasis MT Pro"/>
              </a:rPr>
              <a:t>our </a:t>
            </a:r>
            <a:r>
              <a:rPr lang="en-US" sz="1800">
                <a:solidFill>
                  <a:srgbClr val="3E7818"/>
                </a:solidFill>
                <a:latin typeface="Amasis MT Pro"/>
              </a:rPr>
              <a:t>partners to further the discussion.</a:t>
            </a:r>
          </a:p>
        </p:txBody>
      </p:sp>
    </p:spTree>
    <p:extLst>
      <p:ext uri="{BB962C8B-B14F-4D97-AF65-F5344CB8AC3E}">
        <p14:creationId xmlns:p14="http://schemas.microsoft.com/office/powerpoint/2010/main" val="262065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8EFDD-4CAE-9EA0-8B75-93D2CA49F7E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DADF4B-8796-09BB-E474-C48826AFAE1C}"/>
              </a:ext>
            </a:extLst>
          </p:cNvPr>
          <p:cNvSpPr>
            <a:spLocks noGrp="1"/>
          </p:cNvSpPr>
          <p:nvPr>
            <p:ph type="sldNum" sz="quarter" idx="12"/>
          </p:nvPr>
        </p:nvSpPr>
        <p:spPr>
          <a:xfrm>
            <a:off x="11224180" y="6336075"/>
            <a:ext cx="683339" cy="365125"/>
          </a:xfrm>
        </p:spPr>
        <p:txBody>
          <a:bodyPr/>
          <a:lstStyle/>
          <a:p>
            <a:fld id="{D57F1E4F-1CFF-5643-939E-217C01CDF565}" type="slidenum">
              <a:rPr lang="en-US" sz="1200" smtClean="0">
                <a:solidFill>
                  <a:schemeClr val="bg1"/>
                </a:solidFill>
                <a:latin typeface="Arial" panose="020B0604020202020204" pitchFamily="34" charset="0"/>
                <a:cs typeface="Arial" panose="020B0604020202020204" pitchFamily="34" charset="0"/>
              </a:rPr>
              <a:pPr/>
              <a:t>9</a:t>
            </a:fld>
            <a:endParaRPr lang="en-US" sz="12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39D631C-24ED-5805-7CD0-D26354CE9978}"/>
              </a:ext>
            </a:extLst>
          </p:cNvPr>
          <p:cNvSpPr txBox="1">
            <a:spLocks/>
          </p:cNvSpPr>
          <p:nvPr/>
        </p:nvSpPr>
        <p:spPr>
          <a:xfrm>
            <a:off x="614429" y="6166530"/>
            <a:ext cx="7766936" cy="5346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a:solidFill>
                  <a:schemeClr val="accent2">
                    <a:lumMod val="75000"/>
                  </a:schemeClr>
                </a:solidFill>
                <a:latin typeface="Amasis MT Pro Light"/>
                <a:cs typeface="Arial"/>
              </a:rPr>
              <a:t>Indiana State Comptroller Elise </a:t>
            </a:r>
            <a:r>
              <a:rPr lang="en-US" sz="1200" err="1">
                <a:solidFill>
                  <a:schemeClr val="accent2">
                    <a:lumMod val="75000"/>
                  </a:schemeClr>
                </a:solidFill>
                <a:latin typeface="Amasis MT Pro Light"/>
                <a:cs typeface="Arial"/>
              </a:rPr>
              <a:t>Nieshalla</a:t>
            </a:r>
            <a:endParaRPr lang="en-US" sz="1200">
              <a:solidFill>
                <a:schemeClr val="accent2">
                  <a:lumMod val="75000"/>
                </a:schemeClr>
              </a:solidFill>
              <a:latin typeface="Amasis MT Pro Light"/>
              <a:cs typeface="Arial"/>
            </a:endParaRPr>
          </a:p>
        </p:txBody>
      </p:sp>
      <p:sp>
        <p:nvSpPr>
          <p:cNvPr id="6" name="Title 5">
            <a:extLst>
              <a:ext uri="{FF2B5EF4-FFF2-40B4-BE49-F238E27FC236}">
                <a16:creationId xmlns:a16="http://schemas.microsoft.com/office/drawing/2014/main" id="{5FF45C1D-6E01-AC1E-45EC-D0B63F39731A}"/>
              </a:ext>
            </a:extLst>
          </p:cNvPr>
          <p:cNvSpPr>
            <a:spLocks noGrp="1"/>
          </p:cNvSpPr>
          <p:nvPr>
            <p:ph type="title"/>
          </p:nvPr>
        </p:nvSpPr>
        <p:spPr>
          <a:xfrm>
            <a:off x="522725" y="388730"/>
            <a:ext cx="8596668" cy="1320800"/>
          </a:xfrm>
        </p:spPr>
        <p:txBody>
          <a:bodyPr>
            <a:normAutofit/>
          </a:bodyPr>
          <a:lstStyle/>
          <a:p>
            <a:r>
              <a:rPr lang="en-US" sz="4000">
                <a:solidFill>
                  <a:srgbClr val="3E7818"/>
                </a:solidFill>
                <a:latin typeface="Amasis MT Pro Medium"/>
              </a:rPr>
              <a:t>Settlement to Gateway</a:t>
            </a:r>
            <a:endParaRPr lang="en-US" sz="4000">
              <a:solidFill>
                <a:srgbClr val="3E7818"/>
              </a:solidFill>
            </a:endParaRPr>
          </a:p>
        </p:txBody>
      </p:sp>
      <p:pic>
        <p:nvPicPr>
          <p:cNvPr id="3" name="Picture 2">
            <a:extLst>
              <a:ext uri="{FF2B5EF4-FFF2-40B4-BE49-F238E27FC236}">
                <a16:creationId xmlns:a16="http://schemas.microsoft.com/office/drawing/2014/main" id="{11F3CCE6-2356-F160-D648-AA71FF101189}"/>
              </a:ext>
            </a:extLst>
          </p:cNvPr>
          <p:cNvPicPr>
            <a:picLocks noChangeAspect="1"/>
          </p:cNvPicPr>
          <p:nvPr/>
        </p:nvPicPr>
        <p:blipFill>
          <a:blip r:embed="rId2"/>
          <a:stretch>
            <a:fillRect/>
          </a:stretch>
        </p:blipFill>
        <p:spPr>
          <a:xfrm>
            <a:off x="662609" y="5895893"/>
            <a:ext cx="1689654" cy="543777"/>
          </a:xfrm>
          <a:prstGeom prst="rect">
            <a:avLst/>
          </a:prstGeom>
        </p:spPr>
      </p:pic>
      <p:cxnSp>
        <p:nvCxnSpPr>
          <p:cNvPr id="7" name="Straight Arrow Connector 6">
            <a:extLst>
              <a:ext uri="{FF2B5EF4-FFF2-40B4-BE49-F238E27FC236}">
                <a16:creationId xmlns:a16="http://schemas.microsoft.com/office/drawing/2014/main" id="{F62F6545-1A37-8140-2439-40C05B86CE21}"/>
              </a:ext>
            </a:extLst>
          </p:cNvPr>
          <p:cNvCxnSpPr/>
          <p:nvPr/>
        </p:nvCxnSpPr>
        <p:spPr>
          <a:xfrm>
            <a:off x="658192" y="995016"/>
            <a:ext cx="8338574" cy="3535"/>
          </a:xfrm>
          <a:prstGeom prst="straightConnector1">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AF3EBB96-BF2A-8C8C-4A7B-FB4C8049B580}"/>
              </a:ext>
            </a:extLst>
          </p:cNvPr>
          <p:cNvSpPr txBox="1">
            <a:spLocks/>
          </p:cNvSpPr>
          <p:nvPr/>
        </p:nvSpPr>
        <p:spPr>
          <a:xfrm>
            <a:off x="520516" y="1133868"/>
            <a:ext cx="8140113" cy="46440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solidFill>
                  <a:srgbClr val="3E7818"/>
                </a:solidFill>
                <a:latin typeface="Amasis MT Pro"/>
                <a:ea typeface="+mj-lt"/>
                <a:cs typeface="+mj-lt"/>
              </a:rPr>
              <a:t>The Indiana Gateway for Local Government (Gateway) provides information on nearly every step of the property tax cycle, except for the semi-annual settlement.</a:t>
            </a:r>
            <a:endParaRPr lang="en-US" sz="1200">
              <a:solidFill>
                <a:srgbClr val="3E7818"/>
              </a:solidFill>
              <a:latin typeface="Amasis MT Pro"/>
              <a:ea typeface="+mj-lt"/>
              <a:cs typeface="+mj-lt"/>
            </a:endParaRPr>
          </a:p>
          <a:p>
            <a:endParaRPr lang="en-US" sz="1200">
              <a:solidFill>
                <a:srgbClr val="3E7818"/>
              </a:solidFill>
              <a:latin typeface="Amasis MT Pro"/>
              <a:ea typeface="+mj-lt"/>
              <a:cs typeface="+mj-lt"/>
            </a:endParaRPr>
          </a:p>
          <a:p>
            <a:r>
              <a:rPr lang="en-US" sz="2400">
                <a:solidFill>
                  <a:srgbClr val="3E7818"/>
                </a:solidFill>
                <a:latin typeface="Amasis MT Pro"/>
                <a:ea typeface="+mj-lt"/>
                <a:cs typeface="+mj-lt"/>
              </a:rPr>
              <a:t>The Comptroller is actively evaluating the transition of settlement submission, review and approval to Gateway.</a:t>
            </a:r>
            <a:endParaRPr lang="en-US" sz="2000">
              <a:solidFill>
                <a:srgbClr val="3E7818"/>
              </a:solidFill>
              <a:latin typeface="Amasis MT Pro"/>
            </a:endParaRPr>
          </a:p>
          <a:p>
            <a:r>
              <a:rPr lang="en-US" sz="2400">
                <a:solidFill>
                  <a:srgbClr val="3E7818"/>
                </a:solidFill>
                <a:latin typeface="Amasis MT Pro"/>
              </a:rPr>
              <a:t>An online submission portal will:</a:t>
            </a:r>
            <a:br>
              <a:rPr lang="en-US" sz="1200">
                <a:solidFill>
                  <a:srgbClr val="3E7818"/>
                </a:solidFill>
                <a:latin typeface="Amasis MT Pro"/>
              </a:rPr>
            </a:br>
            <a:endParaRPr lang="en-US" sz="1200">
              <a:solidFill>
                <a:srgbClr val="3E7818"/>
              </a:solidFill>
              <a:latin typeface="Amasis MT Pro"/>
            </a:endParaRPr>
          </a:p>
          <a:p>
            <a:pPr marL="800100" lvl="1" indent="-342900">
              <a:buFont typeface="Arial" panose="020B0604020202020204" pitchFamily="34" charset="0"/>
              <a:buChar char="•"/>
            </a:pPr>
            <a:r>
              <a:rPr lang="en-US" sz="2000">
                <a:solidFill>
                  <a:srgbClr val="3E7818"/>
                </a:solidFill>
                <a:latin typeface="Amasis MT Pro"/>
              </a:rPr>
              <a:t>Establish a process for reviewing and improving current forms, layouts, workbooks and settlement procedures.</a:t>
            </a:r>
          </a:p>
          <a:p>
            <a:pPr marL="800100" lvl="1" indent="-342900">
              <a:buFont typeface="Arial" panose="020B0604020202020204" pitchFamily="34" charset="0"/>
              <a:buChar char="•"/>
            </a:pPr>
            <a:r>
              <a:rPr lang="en-US" sz="2000">
                <a:solidFill>
                  <a:srgbClr val="3E7818"/>
                </a:solidFill>
                <a:latin typeface="Amasis MT Pro"/>
              </a:rPr>
              <a:t>Automate a significant portion of the State’s review to streamline approval times.</a:t>
            </a:r>
          </a:p>
          <a:p>
            <a:pPr marL="800100" lvl="1" indent="-342900">
              <a:buFont typeface="Arial" panose="020B0604020202020204" pitchFamily="34" charset="0"/>
              <a:buChar char="•"/>
            </a:pPr>
            <a:r>
              <a:rPr lang="en-US" sz="2000">
                <a:solidFill>
                  <a:srgbClr val="3E7818"/>
                </a:solidFill>
                <a:latin typeface="Amasis MT Pro"/>
              </a:rPr>
              <a:t>Integrate budget, abstract, and settlement data into one unified platform.</a:t>
            </a:r>
          </a:p>
          <a:p>
            <a:pPr marL="800100" lvl="1" indent="-342900">
              <a:buFont typeface="Arial" panose="020B0604020202020204" pitchFamily="34" charset="0"/>
              <a:buChar char="•"/>
            </a:pPr>
            <a:endParaRPr lang="en-US" sz="2000">
              <a:solidFill>
                <a:srgbClr val="3E7818"/>
              </a:solidFill>
              <a:latin typeface="Amasis MT Pro"/>
            </a:endParaRPr>
          </a:p>
        </p:txBody>
      </p:sp>
    </p:spTree>
    <p:extLst>
      <p:ext uri="{BB962C8B-B14F-4D97-AF65-F5344CB8AC3E}">
        <p14:creationId xmlns:p14="http://schemas.microsoft.com/office/powerpoint/2010/main" val="11118194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7C5AB36290E48B8C9CFC3EF9ED4F4" ma:contentTypeVersion="14" ma:contentTypeDescription="Create a new document." ma:contentTypeScope="" ma:versionID="c6caffa6bc6ef1bfa700986b1522408c">
  <xsd:schema xmlns:xsd="http://www.w3.org/2001/XMLSchema" xmlns:xs="http://www.w3.org/2001/XMLSchema" xmlns:p="http://schemas.microsoft.com/office/2006/metadata/properties" xmlns:ns2="67bfe5d7-d645-4a06-9937-3c699bb711e2" xmlns:ns3="c7b70c55-949b-4645-9342-998dc5592637" targetNamespace="http://schemas.microsoft.com/office/2006/metadata/properties" ma:root="true" ma:fieldsID="74bd2a20df33c64b60042c0949a16f69" ns2:_="" ns3:_="">
    <xsd:import namespace="67bfe5d7-d645-4a06-9937-3c699bb711e2"/>
    <xsd:import namespace="c7b70c55-949b-4645-9342-998dc55926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fe5d7-d645-4a06-9937-3c699bb71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b70c55-949b-4645-9342-998dc559263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a11d246-7fb0-43d7-a23c-44ff8c0b1aa4}" ma:internalName="TaxCatchAll" ma:showField="CatchAllData" ma:web="c7b70c55-949b-4645-9342-998dc5592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bfe5d7-d645-4a06-9937-3c699bb711e2">
      <Terms xmlns="http://schemas.microsoft.com/office/infopath/2007/PartnerControls"/>
    </lcf76f155ced4ddcb4097134ff3c332f>
    <TaxCatchAll xmlns="c7b70c55-949b-4645-9342-998dc5592637" xsi:nil="true"/>
  </documentManagement>
</p:properties>
</file>

<file path=customXml/itemProps1.xml><?xml version="1.0" encoding="utf-8"?>
<ds:datastoreItem xmlns:ds="http://schemas.openxmlformats.org/officeDocument/2006/customXml" ds:itemID="{73FEC374-2425-4B01-A617-283C4803E801}">
  <ds:schemaRefs>
    <ds:schemaRef ds:uri="67bfe5d7-d645-4a06-9937-3c699bb711e2"/>
    <ds:schemaRef ds:uri="c7b70c55-949b-4645-9342-998dc55926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CC24F515-356D-4532-BE08-F6D7771916F0}">
  <ds:schemaRefs>
    <ds:schemaRef ds:uri="67bfe5d7-d645-4a06-9937-3c699bb711e2"/>
    <ds:schemaRef ds:uri="c7b70c55-949b-4645-9342-998dc5592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2025 Auditor’s Conference  (Virtual Day)</vt:lpstr>
      <vt:lpstr>Agenda</vt:lpstr>
      <vt:lpstr>Website Upgrades</vt:lpstr>
      <vt:lpstr>Website Upgrades</vt:lpstr>
      <vt:lpstr>Website Upgrades</vt:lpstr>
      <vt:lpstr>Comptroller Project Updates</vt:lpstr>
      <vt:lpstr>CVET Distributions</vt:lpstr>
      <vt:lpstr>Fund Consolidation</vt:lpstr>
      <vt:lpstr>Settlement to Gateway</vt:lpstr>
      <vt:lpstr>Upcoming Events</vt:lpstr>
      <vt:lpstr>Upcoming Events</vt:lpstr>
      <vt:lpstr>Reminders of Upcoming Events</vt:lpstr>
      <vt:lpstr>Spring Settlement Preparations</vt:lpstr>
      <vt:lpstr>Settlement Preparations</vt:lpstr>
      <vt:lpstr>Settlement Process Communication</vt:lpstr>
      <vt:lpstr>Settlement Focus Areas</vt:lpstr>
      <vt:lpstr>Quadrant Meetings Preview</vt:lpstr>
      <vt:lpstr>Quadrant Meetings Preview </vt:lpstr>
      <vt:lpstr>Quadrant Meetings Preview </vt:lpstr>
      <vt:lpstr>Questions &amp;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Emily Boesen</dc:creator>
  <cp:revision>6</cp:revision>
  <cp:lastPrinted>2025-04-14T17:15:27Z</cp:lastPrinted>
  <dcterms:created xsi:type="dcterms:W3CDTF">2021-04-21T14:59:36Z</dcterms:created>
  <dcterms:modified xsi:type="dcterms:W3CDTF">2025-04-30T19:16:44Z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0x0101009157C5AB36290E48B8C9CFC3EF9ED4F4</vt:lpwstr>
  </property>
  <property fmtid="{D5CDD505-2E9C-101B-9397-08002B2CF9AE}" pid="3" name="_dlc_DocIdItemGuid">
    <vt:lpwstr>55d37862-a389-4faf-a561-8abe1666e52c</vt:lpwstr>
  </property>
  <property fmtid="{D5CDD505-2E9C-101B-9397-08002B2CF9AE}" pid="4" name="MediaServiceImageTags">
    <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