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261" r:id="rId6"/>
    <p:sldId id="273" r:id="rId7"/>
    <p:sldId id="266" r:id="rId8"/>
    <p:sldId id="268" r:id="rId9"/>
    <p:sldId id="269" r:id="rId10"/>
    <p:sldId id="272" r:id="rId11"/>
    <p:sldId id="270" r:id="rId12"/>
    <p:sldId id="271" r:id="rId13"/>
    <p:sldId id="274" r:id="rId14"/>
    <p:sldId id="260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568019-9749-AE4B-8AFC-8ED515CFADE6}" name="Everett, Courtney J" initials="ECJ" userId="S::ceverett@comptroller.in.gov::3b1e6495-425a-43aa-828e-c9426345c379" providerId="AD"/>
  <p188:author id="{75EF1869-D06D-B749-7D97-4A6496EA399A}" name="Boesen, Emily" initials="EB" userId="S::EBoesen@comptroller.in.gov::b49cd3e2-aa5f-4af0-84dd-804aae4c94a0" providerId="AD"/>
  <p188:author id="{A82502DB-74AE-A91B-C81F-86E5163000FB}" name="Cope, Jane" initials="JC" userId="S::jcope@comptroller.in.gov::3de2489b-b0da-42f8-a4bf-a7a2493070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D1652"/>
    <a:srgbClr val="081764"/>
    <a:srgbClr val="0B208B"/>
    <a:srgbClr val="11571E"/>
    <a:srgbClr val="156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E6628-B27E-4CA3-8B1D-29E696BEB97F}" v="12" dt="2024-12-10T18:14:13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12612D-7231-4BAF-928D-9AC9236568E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46BA81-02AC-4FB3-A806-7775FC69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7A34-D461-4E36-9A59-C3564D776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C0D04-028D-4208-B215-9196C3CE5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05EB4-F3F6-4BA3-970A-BD6902C9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79F1-0F62-4143-9A0C-614873517A93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2EB7E-60C2-4FBD-AE99-BCE1C2F1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62335-EB29-4CAC-8E5C-56425BB5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238-3FBC-4CF0-8622-1AF97D16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7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C9D28-C40B-48CA-99A9-1AE7A5C6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B4E20-CB42-4DF1-908B-B8E5631B1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4F997-31DC-4AB0-8B56-73356D2F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79F1-0F62-4143-9A0C-614873517A93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6E4E-A312-4AA1-9B5B-82C2A934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37AF2-6D6D-4009-8C00-E3BC5585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238-3FBC-4CF0-8622-1AF97D16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6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65E35-98EF-46A3-AC66-3B1513CEC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A0A2B-0DAE-4956-B4EE-C3E4437DE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F9ECA-2D00-4531-A66C-5FEC9AEE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79F1-0F62-4143-9A0C-614873517A93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0474A-443E-4EDF-B454-5D3ABB87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01AA6-ECC3-4C3D-9DCF-818B2642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238-3FBC-4CF0-8622-1AF97D16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5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4299-1871-4719-A698-935A981B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0172D-7A80-4648-B764-B7E75CA80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15F7F-0932-4DEE-BDE7-368045C2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79F1-0F62-4143-9A0C-614873517A93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69A2D-3003-48F4-B63C-1F06DEE5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96CB2-38A1-4AF9-9A73-58EBDE6F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238-3FBC-4CF0-8622-1AF97D16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5219-B0EE-4A74-8A52-2789945F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7809F-9BA6-46D6-BF9F-77EFD9DE9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AF5BE-338E-4849-963A-72CC28C4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79F1-0F62-4143-9A0C-614873517A93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48B29-5E9F-476A-A6CB-B8C558D3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D4CDC-F508-45C1-A330-9CC94AD3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238-3FBC-4CF0-8622-1AF97D16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1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2B35-8D7C-4FFF-8693-D44B9B7E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07D8E-2A4C-4A7E-9C4C-4052A50E5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2DEA2-5720-40BF-B3DE-604C9C67F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20783-88A3-4B84-A3CE-D6BB633D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79F1-0F62-4143-9A0C-614873517A93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B4073-5850-4E44-80F0-BF4C0D5D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20665-3F10-45E3-B72E-3CB293B9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238-3FBC-4CF0-8622-1AF97D16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F923-2DCB-4772-9B5A-58040DC6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4B95B-64DF-4723-BCCC-C213BAB05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7BB59-A6FD-4C21-83BD-B93714F5E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2086C-69E9-4AE4-B4DB-BAEF8F335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EC594-40E2-4441-99EC-03BB2ED1E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511FD-C0EB-45C9-89E3-65137423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79F1-0F62-4143-9A0C-614873517A93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1A673-9196-4903-ABF1-D86BB27D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BA3AD-0534-4755-97C3-CB5C2D23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238-3FBC-4CF0-8622-1AF97D16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7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A185-8C84-4B78-AFE5-2BB9C500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00F14-908E-49C0-A9F2-8EB2B7FF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79F1-0F62-4143-9A0C-614873517A93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2ECCF-9E86-437D-89CA-846737DF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45EF4-463D-44B9-B27F-31DA4624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238-3FBC-4CF0-8622-1AF97D16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4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A8C73-8996-4C5A-AACB-C399DDBF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79F1-0F62-4143-9A0C-614873517A93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A3BE8-2118-4061-B637-920FBFA9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237EB-C8D7-4259-8021-E9379F3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238-3FBC-4CF0-8622-1AF97D16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734E-A84A-4694-A554-A1FF7AB3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C99D-60E3-4C82-8592-9D70010D0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CB3AB-0D59-4E45-9996-C7359AF16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07D32-C9A5-4030-933D-8FFCA0B3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79F1-0F62-4143-9A0C-614873517A93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DEC4B-AD9F-415F-B04D-8A0D5E41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BD301-382A-4B1F-A35D-C4B33966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238-3FBC-4CF0-8622-1AF97D16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1A0B-7E62-411C-9F73-F86AC12D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0B67C-2DF8-489F-A26F-0769C459F5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D47DC-5521-4907-8227-F3D0B6B17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B68F5-18B3-40CA-B485-A99EE8B0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79F1-0F62-4143-9A0C-614873517A93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BF1A7-7979-4F76-BD6B-E0561E23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36CCB-4728-4591-9205-AD332261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238-3FBC-4CF0-8622-1AF97D16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1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02EBD-F054-47B6-B8F7-86BBB472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D6859-D7AA-4E25-9A16-2C2F80BA5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ECB25-8323-4B42-8B60-F42E29096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E79F1-0F62-4143-9A0C-614873517A93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78F4E-02BD-4A44-BC1C-ED758CE3A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11A86-B834-4836-96A7-B0F7D9FD4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4238-3FBC-4CF0-8622-1AF97D16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5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cope@comptroller.in.gov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fvandorp@comptroller.in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in.gov/comptroller/" TargetMode="External"/><Relationship Id="rId4" Type="http://schemas.openxmlformats.org/officeDocument/2006/relationships/hyperlink" Target="mailto:localgovernment@comptroller.in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n.gov/comptroller/departments/settlement-for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n.gov/comptroller/files/Tax-Distributions-and-Remittance-Calenda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in.gov/comptroller/departments/commercial-vehicle-excise-tax-cvet-report" TargetMode="External"/><Relationship Id="rId7" Type="http://schemas.openxmlformats.org/officeDocument/2006/relationships/hyperlink" Target="https://www.in.gov/comptroller/departments/riverboat-revenue-sharing-distribution" TargetMode="External"/><Relationship Id="rId2" Type="http://schemas.openxmlformats.org/officeDocument/2006/relationships/hyperlink" Target="https://www.in.gov/comptroller/departments/state-comptroller-distribution-facto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.gov/dlgf/2339.htm" TargetMode="External"/><Relationship Id="rId5" Type="http://schemas.openxmlformats.org/officeDocument/2006/relationships/hyperlink" Target="https://www.in.gov/comptroller/departments/local-motor-vehicle-highway-mvh-and-local-road-and-street-lrs-account" TargetMode="External"/><Relationship Id="rId4" Type="http://schemas.openxmlformats.org/officeDocument/2006/relationships/hyperlink" Target="https://www.in.gov/comptroller/departments/financial-institutions-tax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0BB9D6EC-DD9C-AA36-70B6-6D50C21A7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4"/>
          <a:stretch/>
        </p:blipFill>
        <p:spPr>
          <a:xfrm>
            <a:off x="0" y="-56147"/>
            <a:ext cx="12192000" cy="69141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E1D6181-DB9C-27B1-CFE6-CB08F2A8AC00}"/>
              </a:ext>
            </a:extLst>
          </p:cNvPr>
          <p:cNvGrpSpPr/>
          <p:nvPr/>
        </p:nvGrpSpPr>
        <p:grpSpPr>
          <a:xfrm>
            <a:off x="0" y="4444981"/>
            <a:ext cx="10044752" cy="2019868"/>
            <a:chOff x="641684" y="1998560"/>
            <a:chExt cx="10044752" cy="20198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55496D-C05E-98F8-3466-C73F62A724B1}"/>
                </a:ext>
              </a:extLst>
            </p:cNvPr>
            <p:cNvSpPr/>
            <p:nvPr/>
          </p:nvSpPr>
          <p:spPr>
            <a:xfrm>
              <a:off x="641684" y="1998560"/>
              <a:ext cx="10044752" cy="20198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B52E82-B551-41D0-A640-5544F962DC10}"/>
                </a:ext>
              </a:extLst>
            </p:cNvPr>
            <p:cNvSpPr txBox="1"/>
            <p:nvPr/>
          </p:nvSpPr>
          <p:spPr>
            <a:xfrm>
              <a:off x="2416884" y="2181003"/>
              <a:ext cx="7770124" cy="1554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3500" dirty="0">
                  <a:solidFill>
                    <a:schemeClr val="bg1"/>
                  </a:solidFill>
                  <a:latin typeface="Amasis MT Pro Medium"/>
                  <a:cs typeface="Calibri"/>
                </a:rPr>
                <a:t>Indiana State Comptroller's Office</a:t>
              </a:r>
              <a:endParaRPr lang="en-US" dirty="0">
                <a:solidFill>
                  <a:schemeClr val="bg1"/>
                </a:solidFill>
              </a:endParaRPr>
            </a:p>
            <a:p>
              <a:endParaRPr lang="en-US" sz="1500" dirty="0">
                <a:solidFill>
                  <a:schemeClr val="bg1"/>
                </a:solidFill>
                <a:latin typeface="Amasis MT Pro Light"/>
                <a:cs typeface="Arial"/>
              </a:endParaRPr>
            </a:p>
            <a:p>
              <a:r>
                <a:rPr lang="en-US" sz="1500" dirty="0">
                  <a:solidFill>
                    <a:schemeClr val="bg1"/>
                  </a:solidFill>
                  <a:latin typeface="Amasis MT Pro Light"/>
                  <a:cs typeface="Arial"/>
                </a:rPr>
                <a:t>Fred Van Dorp</a:t>
              </a:r>
            </a:p>
            <a:p>
              <a:r>
                <a:rPr lang="en-US" sz="1500" dirty="0">
                  <a:solidFill>
                    <a:schemeClr val="bg1"/>
                  </a:solidFill>
                  <a:latin typeface="Amasis MT Pro Light"/>
                  <a:cs typeface="Arial"/>
                </a:rPr>
                <a:t>Director of Accounting &amp; Reporting and Local Government</a:t>
              </a:r>
              <a:endParaRPr lang="en-US" sz="1500" dirty="0">
                <a:solidFill>
                  <a:schemeClr val="bg1"/>
                </a:solidFill>
                <a:latin typeface="Amasis MT Pro Light" panose="02040304050005020304" pitchFamily="18" charset="0"/>
                <a:cs typeface="Arial" panose="020B0604020202020204" pitchFamily="34" charset="0"/>
              </a:endParaRPr>
            </a:p>
            <a:p>
              <a:endParaRPr lang="en-US" sz="1500" dirty="0">
                <a:solidFill>
                  <a:schemeClr val="bg1"/>
                </a:solidFill>
                <a:latin typeface="Amasis MT Pro Light"/>
                <a:cs typeface="Arial"/>
              </a:endParaRPr>
            </a:p>
          </p:txBody>
        </p:sp>
        <p:pic>
          <p:nvPicPr>
            <p:cNvPr id="12" name="Picture 11" descr="A picture containing mammal, text&#10;&#10;Description automatically generated">
              <a:extLst>
                <a:ext uri="{FF2B5EF4-FFF2-40B4-BE49-F238E27FC236}">
                  <a16:creationId xmlns:a16="http://schemas.microsoft.com/office/drawing/2014/main" id="{77686A09-E4CB-A170-C7A5-AB6C81579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52" y="2225509"/>
              <a:ext cx="1434023" cy="1434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1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F5785-9C19-29C8-BEB1-4449DB6BB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F4467-1FEA-A1E3-067B-496A2520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93675"/>
            <a:ext cx="10515600" cy="812165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Comptroller Core Responsibilities – Local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065C-C32C-4F9B-FFAA-A1247E5C1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234440"/>
            <a:ext cx="10793730" cy="49425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ea typeface="+mn-lt"/>
                <a:cs typeface="Arial"/>
              </a:rPr>
              <a:t>ITP also contains information related to local units of governments. </a:t>
            </a:r>
          </a:p>
          <a:p>
            <a:r>
              <a:rPr lang="en-US" sz="2000" dirty="0">
                <a:latin typeface="Arial"/>
                <a:ea typeface="+mn-lt"/>
                <a:cs typeface="Arial"/>
              </a:rPr>
              <a:t>Provides a direct link to information posted on the Gateway.</a:t>
            </a:r>
          </a:p>
          <a:p>
            <a:pPr marL="0" indent="0">
              <a:buNone/>
            </a:pPr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689FFB-7D20-2478-99A4-382B07FBDFE0}"/>
              </a:ext>
            </a:extLst>
          </p:cNvPr>
          <p:cNvCxnSpPr/>
          <p:nvPr/>
        </p:nvCxnSpPr>
        <p:spPr>
          <a:xfrm>
            <a:off x="426720" y="948690"/>
            <a:ext cx="1106043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3C3140A-6FD4-6CE7-56AB-B304969E56CA}"/>
              </a:ext>
            </a:extLst>
          </p:cNvPr>
          <p:cNvSpPr/>
          <p:nvPr/>
        </p:nvSpPr>
        <p:spPr>
          <a:xfrm>
            <a:off x="0" y="6396336"/>
            <a:ext cx="12192000" cy="461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91E9C2-8A21-8EFD-4970-09D49D2C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7790"/>
            <a:ext cx="2743200" cy="365125"/>
          </a:xfrm>
        </p:spPr>
        <p:txBody>
          <a:bodyPr/>
          <a:lstStyle/>
          <a:p>
            <a:fld id="{CBE64238-3FBC-4CF0-8622-1AF97D16496A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1CE21-D219-E74A-C4DD-F10BB8CA80CD}"/>
              </a:ext>
            </a:extLst>
          </p:cNvPr>
          <p:cNvSpPr txBox="1"/>
          <p:nvPr/>
        </p:nvSpPr>
        <p:spPr>
          <a:xfrm>
            <a:off x="1034415" y="6483995"/>
            <a:ext cx="6167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masis MT Pro Light" panose="02040304050005020304" pitchFamily="18" charset="0"/>
                <a:cs typeface="Arial" panose="020B0604020202020204" pitchFamily="34" charset="0"/>
              </a:rPr>
              <a:t>Indiana State Comptroller Elise Nieshalla</a:t>
            </a:r>
          </a:p>
        </p:txBody>
      </p:sp>
      <p:pic>
        <p:nvPicPr>
          <p:cNvPr id="10" name="Picture 9" descr="A picture containing mammal, text&#10;&#10;Description automatically generated">
            <a:extLst>
              <a:ext uri="{FF2B5EF4-FFF2-40B4-BE49-F238E27FC236}">
                <a16:creationId xmlns:a16="http://schemas.microsoft.com/office/drawing/2014/main" id="{EE982DE7-C347-C3EA-893E-2978E3BA0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812305"/>
            <a:ext cx="948690" cy="948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112DA0-6A59-6E4B-421B-936FBFDD3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30" y="2090562"/>
            <a:ext cx="8163340" cy="3818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65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929-CCC6-4116-91BE-0D0CEC39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93675"/>
            <a:ext cx="10515600" cy="8121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Amasis MT Pro Medium"/>
                <a:cs typeface="Arial"/>
              </a:rPr>
              <a:t>At Your Service</a:t>
            </a:r>
            <a:endParaRPr lang="en-US" sz="4000" strike="sngStrike">
              <a:solidFill>
                <a:schemeClr val="accent1">
                  <a:lumMod val="50000"/>
                </a:schemeClr>
              </a:solidFill>
              <a:latin typeface="Amasis MT Pro Medium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6A195-4854-4B38-B531-6694E61E3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686665"/>
            <a:ext cx="10793730" cy="45417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 VAN DORP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			JANIE COPE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&amp; Reporting Director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			Local Government Specialist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317-232-3309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					317-233-1712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fvandorp@comptroller.in.gov</a:t>
            </a:r>
            <a:r>
              <a: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jcope@comptroller.in.gov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GENERAL EMAIL		  </a:t>
            </a:r>
            <a:endParaRPr lang="en-US" sz="1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localgovernment@comptroller.in.gov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Comptroller Website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https://www.in.gov/comptroller/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586DA6-630B-4BD7-A1A3-E2CCC3D42157}"/>
              </a:ext>
            </a:extLst>
          </p:cNvPr>
          <p:cNvCxnSpPr/>
          <p:nvPr/>
        </p:nvCxnSpPr>
        <p:spPr>
          <a:xfrm>
            <a:off x="426720" y="902970"/>
            <a:ext cx="1106043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D6F90C6-AE42-40E4-B0E6-EC3FF9416B49}"/>
              </a:ext>
            </a:extLst>
          </p:cNvPr>
          <p:cNvSpPr/>
          <p:nvPr/>
        </p:nvSpPr>
        <p:spPr>
          <a:xfrm>
            <a:off x="0" y="6396336"/>
            <a:ext cx="12192000" cy="461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7BEC1D-D616-4B95-A466-985761C7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7790"/>
            <a:ext cx="2743200" cy="365125"/>
          </a:xfrm>
        </p:spPr>
        <p:txBody>
          <a:bodyPr/>
          <a:lstStyle/>
          <a:p>
            <a:fld id="{CBE64238-3FBC-4CF0-8622-1AF97D16496A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94FE5-7386-3923-392A-AA81723D6312}"/>
              </a:ext>
            </a:extLst>
          </p:cNvPr>
          <p:cNvSpPr txBox="1"/>
          <p:nvPr/>
        </p:nvSpPr>
        <p:spPr>
          <a:xfrm>
            <a:off x="1079310" y="6401394"/>
            <a:ext cx="6167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masis MT Pro Light" panose="02040304050005020304" pitchFamily="18" charset="0"/>
                <a:cs typeface="Arial" panose="020B0604020202020204" pitchFamily="34" charset="0"/>
              </a:rPr>
              <a:t>Indiana State Comptroller Elise Nieshalla</a:t>
            </a:r>
          </a:p>
        </p:txBody>
      </p:sp>
      <p:pic>
        <p:nvPicPr>
          <p:cNvPr id="7" name="Picture 6" descr="A picture containing mammal, text&#10;&#10;Description automatically generated">
            <a:extLst>
              <a:ext uri="{FF2B5EF4-FFF2-40B4-BE49-F238E27FC236}">
                <a16:creationId xmlns:a16="http://schemas.microsoft.com/office/drawing/2014/main" id="{D332F3F4-98D7-8215-EF6D-495DB4B03A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812305"/>
            <a:ext cx="948690" cy="94869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D781D31-AEAF-4C2E-E979-56CB9063AF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42" y="5222789"/>
            <a:ext cx="3029403" cy="10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7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929-CCC6-4116-91BE-0D0CEC39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93675"/>
            <a:ext cx="11060430" cy="81216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State Comptroller Core Responsibilities – State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6A195-4854-4B38-B531-6694E61E3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90" y="1093499"/>
            <a:ext cx="10793730" cy="49425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2865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Accounting &amp; Reporting</a:t>
            </a:r>
          </a:p>
          <a:p>
            <a:pPr marL="1258888" indent="-342900" algn="l"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Maintains the state’s accounting system</a:t>
            </a:r>
          </a:p>
          <a:p>
            <a:pPr marL="1258888" indent="-342900" algn="l"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Reports the state’s financial position </a:t>
            </a:r>
          </a:p>
          <a:p>
            <a:pPr marL="1828800" lvl="1" indent="-342900" algn="l">
              <a:buSzPct val="50000"/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Annual Comprehensive Financial Report (ACFR)</a:t>
            </a:r>
          </a:p>
          <a:p>
            <a:pPr marL="1828800" lvl="1" indent="-342900" algn="l">
              <a:buSzPct val="50000"/>
              <a:buFont typeface="Wingdings" panose="05000000000000000000" pitchFamily="2" charset="2"/>
              <a:buChar char="§"/>
              <a:tabLst>
                <a:tab pos="1773238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Schedule of Expenditures of Federal Awards (SEFA) </a:t>
            </a:r>
          </a:p>
          <a:p>
            <a:pPr marL="625475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Accounts Payable</a:t>
            </a:r>
          </a:p>
          <a:p>
            <a:pPr marL="1258888" indent="-342900" algn="l"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Approves all payments &amp; manages vendor administration for the State </a:t>
            </a:r>
          </a:p>
          <a:p>
            <a:pPr marL="1258888" indent="-342900" algn="l"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Researches &amp; issues replacements of lost/missing state warrants </a:t>
            </a:r>
          </a:p>
          <a:p>
            <a:pPr marL="569913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Payroll</a:t>
            </a:r>
          </a:p>
          <a:p>
            <a:pPr marL="1260475" indent="-342900"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Processes payroll for 30,000+ employees</a:t>
            </a:r>
          </a:p>
          <a:p>
            <a:pPr marL="569913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Hoosier START</a:t>
            </a:r>
          </a:p>
          <a:p>
            <a:pPr marL="1260475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Administers the state’s deferred compensation plan</a:t>
            </a:r>
          </a:p>
          <a:p>
            <a:pPr marL="568325" lvl="1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Indiana Transparency Portal</a:t>
            </a:r>
          </a:p>
          <a:p>
            <a:pPr marL="569913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9963" indent="-342900" algn="l"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0" algn="l">
              <a:buNone/>
              <a:tabLst>
                <a:tab pos="137160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9963" indent="-342900" algn="l"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0" algn="l">
              <a:buNone/>
              <a:tabLst>
                <a:tab pos="137160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586DA6-630B-4BD7-A1A3-E2CCC3D42157}"/>
              </a:ext>
            </a:extLst>
          </p:cNvPr>
          <p:cNvCxnSpPr/>
          <p:nvPr/>
        </p:nvCxnSpPr>
        <p:spPr>
          <a:xfrm>
            <a:off x="426720" y="948690"/>
            <a:ext cx="1106043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D6F90C6-AE42-40E4-B0E6-EC3FF9416B49}"/>
              </a:ext>
            </a:extLst>
          </p:cNvPr>
          <p:cNvSpPr/>
          <p:nvPr/>
        </p:nvSpPr>
        <p:spPr>
          <a:xfrm>
            <a:off x="0" y="6396336"/>
            <a:ext cx="12192000" cy="461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7BEC1D-D616-4B95-A466-985761C7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7790"/>
            <a:ext cx="2743200" cy="365125"/>
          </a:xfrm>
        </p:spPr>
        <p:txBody>
          <a:bodyPr/>
          <a:lstStyle/>
          <a:p>
            <a:fld id="{CBE64238-3FBC-4CF0-8622-1AF97D16496A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51D9C-39B2-48DC-82A5-0F6357F3498E}"/>
              </a:ext>
            </a:extLst>
          </p:cNvPr>
          <p:cNvSpPr txBox="1"/>
          <p:nvPr/>
        </p:nvSpPr>
        <p:spPr>
          <a:xfrm>
            <a:off x="1034415" y="6483995"/>
            <a:ext cx="6167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masis MT Pro Light" panose="02040304050005020304" pitchFamily="18" charset="0"/>
                <a:cs typeface="Arial" panose="020B0604020202020204" pitchFamily="34" charset="0"/>
              </a:rPr>
              <a:t>Indiana State Comptroller Elise Nieshalla</a:t>
            </a:r>
          </a:p>
        </p:txBody>
      </p:sp>
      <p:pic>
        <p:nvPicPr>
          <p:cNvPr id="10" name="Picture 9" descr="A picture containing mammal, text&#10;&#10;Description automatically generated">
            <a:extLst>
              <a:ext uri="{FF2B5EF4-FFF2-40B4-BE49-F238E27FC236}">
                <a16:creationId xmlns:a16="http://schemas.microsoft.com/office/drawing/2014/main" id="{482B9D04-CDBB-D8FE-2EF4-CDADA34A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812305"/>
            <a:ext cx="948690" cy="94869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41D4E6-D07A-D711-3EEE-0A05057B5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765" y="5659120"/>
            <a:ext cx="1974864" cy="6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2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929-CCC6-4116-91BE-0D0CEC39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93675"/>
            <a:ext cx="10515600" cy="81216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Comptroller Core Responsibilities – ITP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6A195-4854-4B38-B531-6694E61E3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234440"/>
            <a:ext cx="10927080" cy="4942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ea typeface="+mn-lt"/>
                <a:cs typeface="Arial"/>
              </a:rPr>
              <a:t>The Indiana Transparency Portal or ITP is an online solution designed to bring better visibility, openness &amp; accountability to government in Indiana.</a:t>
            </a:r>
          </a:p>
          <a:p>
            <a:pPr marL="0" indent="0">
              <a:buNone/>
            </a:pPr>
            <a:endParaRPr lang="en-US" sz="2000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ea typeface="+mn-lt"/>
              <a:cs typeface="Arial"/>
            </a:endParaRPr>
          </a:p>
          <a:p>
            <a:pPr marL="0" indent="0" algn="r">
              <a:buNone/>
            </a:pPr>
            <a:endParaRPr lang="en-US" sz="2000" dirty="0">
              <a:latin typeface="Arial"/>
              <a:ea typeface="+mn-lt"/>
              <a:cs typeface="Arial"/>
            </a:endParaRPr>
          </a:p>
          <a:p>
            <a:pPr marL="0" indent="0" algn="r">
              <a:buNone/>
            </a:pPr>
            <a:r>
              <a:rPr lang="en-US" sz="2000" dirty="0">
                <a:latin typeface="Arial"/>
                <a:ea typeface="+mn-lt"/>
                <a:cs typeface="Arial"/>
              </a:rPr>
              <a:t>  www.in.gov/itp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sz="2000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586DA6-630B-4BD7-A1A3-E2CCC3D42157}"/>
              </a:ext>
            </a:extLst>
          </p:cNvPr>
          <p:cNvCxnSpPr/>
          <p:nvPr/>
        </p:nvCxnSpPr>
        <p:spPr>
          <a:xfrm>
            <a:off x="426720" y="948690"/>
            <a:ext cx="1106043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D6F90C6-AE42-40E4-B0E6-EC3FF9416B49}"/>
              </a:ext>
            </a:extLst>
          </p:cNvPr>
          <p:cNvSpPr/>
          <p:nvPr/>
        </p:nvSpPr>
        <p:spPr>
          <a:xfrm>
            <a:off x="0" y="6396336"/>
            <a:ext cx="12192000" cy="461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7BEC1D-D616-4B95-A466-985761C7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7790"/>
            <a:ext cx="2743200" cy="365125"/>
          </a:xfrm>
        </p:spPr>
        <p:txBody>
          <a:bodyPr/>
          <a:lstStyle/>
          <a:p>
            <a:fld id="{CBE64238-3FBC-4CF0-8622-1AF97D16496A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51D9C-39B2-48DC-82A5-0F6357F3498E}"/>
              </a:ext>
            </a:extLst>
          </p:cNvPr>
          <p:cNvSpPr txBox="1"/>
          <p:nvPr/>
        </p:nvSpPr>
        <p:spPr>
          <a:xfrm>
            <a:off x="1034415" y="6483995"/>
            <a:ext cx="6167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masis MT Pro Light" panose="02040304050005020304" pitchFamily="18" charset="0"/>
                <a:cs typeface="Arial" panose="020B0604020202020204" pitchFamily="34" charset="0"/>
              </a:rPr>
              <a:t>Indiana State Comptroller Elise Nieshalla</a:t>
            </a:r>
          </a:p>
        </p:txBody>
      </p:sp>
      <p:pic>
        <p:nvPicPr>
          <p:cNvPr id="10" name="Picture 9" descr="A picture containing mammal, text&#10;&#10;Description automatically generated">
            <a:extLst>
              <a:ext uri="{FF2B5EF4-FFF2-40B4-BE49-F238E27FC236}">
                <a16:creationId xmlns:a16="http://schemas.microsoft.com/office/drawing/2014/main" id="{482B9D04-CDBB-D8FE-2EF4-CDADA34A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812305"/>
            <a:ext cx="948690" cy="948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203A9-F11B-1BD2-AEB8-32A5B8835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140" y="2138802"/>
            <a:ext cx="7180470" cy="3673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F77A6C-E3DA-6684-6B0B-A0BEA2ED9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201" y="5499676"/>
            <a:ext cx="1852429" cy="6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8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E74A2-75BD-28C2-5E7E-86299E1E8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5B25-A9AA-255A-5A37-54C774F2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93675"/>
            <a:ext cx="11226800" cy="81216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State Comptroller Core Responsibilities – Local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629DD-EF4A-6D0E-2984-5AF50A71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140" y="1160135"/>
            <a:ext cx="11879580" cy="4942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Reviews Semi-Annual Property Tax Settlement</a:t>
            </a:r>
          </a:p>
          <a:p>
            <a:pPr lvl="1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Receives the State’s portion of various taxes collected at the local level (State Tax Remittances)</a:t>
            </a:r>
          </a:p>
          <a:p>
            <a:pPr lvl="1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Calculates &amp; distributes local taxes collected at a State level (State Distributions)</a:t>
            </a:r>
            <a:endParaRPr lang="en-US" dirty="0">
              <a:latin typeface="Amasis MT Pro Light" panose="020403040500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2EB08-3683-A257-7CA5-964CAE882BC8}"/>
              </a:ext>
            </a:extLst>
          </p:cNvPr>
          <p:cNvCxnSpPr/>
          <p:nvPr/>
        </p:nvCxnSpPr>
        <p:spPr>
          <a:xfrm>
            <a:off x="426720" y="948690"/>
            <a:ext cx="1106043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5442914-416C-FF3E-427F-36A0BE88B6B1}"/>
              </a:ext>
            </a:extLst>
          </p:cNvPr>
          <p:cNvSpPr/>
          <p:nvPr/>
        </p:nvSpPr>
        <p:spPr>
          <a:xfrm>
            <a:off x="0" y="6396336"/>
            <a:ext cx="12192000" cy="461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CA0FF9-771E-58F5-FC94-0877A8BE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7790"/>
            <a:ext cx="2743200" cy="365125"/>
          </a:xfrm>
        </p:spPr>
        <p:txBody>
          <a:bodyPr/>
          <a:lstStyle/>
          <a:p>
            <a:fld id="{CBE64238-3FBC-4CF0-8622-1AF97D16496A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BC8B4-0E0A-099C-6E27-353B78C750BB}"/>
              </a:ext>
            </a:extLst>
          </p:cNvPr>
          <p:cNvSpPr txBox="1"/>
          <p:nvPr/>
        </p:nvSpPr>
        <p:spPr>
          <a:xfrm>
            <a:off x="1034415" y="6483995"/>
            <a:ext cx="6167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masis MT Pro Light" panose="02040304050005020304" pitchFamily="18" charset="0"/>
                <a:cs typeface="Arial" panose="020B0604020202020204" pitchFamily="34" charset="0"/>
              </a:rPr>
              <a:t>Indiana State Comptroller Elise Nieshalla</a:t>
            </a:r>
          </a:p>
        </p:txBody>
      </p:sp>
      <p:pic>
        <p:nvPicPr>
          <p:cNvPr id="10" name="Picture 9" descr="A picture containing mammal, text&#10;&#10;Description automatically generated">
            <a:extLst>
              <a:ext uri="{FF2B5EF4-FFF2-40B4-BE49-F238E27FC236}">
                <a16:creationId xmlns:a16="http://schemas.microsoft.com/office/drawing/2014/main" id="{22345D1E-D0FA-0CF2-2AE1-164FB67E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812305"/>
            <a:ext cx="948690" cy="94869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9C4201-BDA6-BEA2-36FA-BC0AC4B50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4394121"/>
            <a:ext cx="4753390" cy="15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4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CF6D8-3F15-43FC-D6DF-36E6677F1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BFF7-3C50-6F66-FA82-E4612866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93675"/>
            <a:ext cx="10515600" cy="81216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Semi-Annual Property Tax Settlement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046EE-CF65-25B5-EA1B-B12E6FF05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234440"/>
            <a:ext cx="10793730" cy="4942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While property taxes are billed, collected &amp; spent at a local level, the Comptroller’s Office will work closely with the County Auditor &amp; County Treasurer to review the property &amp; excise taxes before local tax distributions begin. 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County Auditors must submit various state forms, spreadsheets &amp; reconciliations to the Comptroller’s Office semi-annually for review before the tax distribution deadline.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deadlines for property tax distributions are June 30 &amp; December 31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https://www.in.gov/comptroller/departments/settlement-forms/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Comptroller Office’s review helps to ensure a smooth &amp; accurate tax distribution to the local political subdivisions across the State. 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60A8B4-CA3C-FAC1-504A-FD95C6013E11}"/>
              </a:ext>
            </a:extLst>
          </p:cNvPr>
          <p:cNvCxnSpPr/>
          <p:nvPr/>
        </p:nvCxnSpPr>
        <p:spPr>
          <a:xfrm>
            <a:off x="426720" y="948690"/>
            <a:ext cx="1106043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CEF0AD0-7078-A030-9E52-495FEA9D3AD1}"/>
              </a:ext>
            </a:extLst>
          </p:cNvPr>
          <p:cNvSpPr/>
          <p:nvPr/>
        </p:nvSpPr>
        <p:spPr>
          <a:xfrm>
            <a:off x="0" y="6396336"/>
            <a:ext cx="12192000" cy="461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3F6038-EFD5-19EE-F8C7-6DABE1D6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7790"/>
            <a:ext cx="2743200" cy="365125"/>
          </a:xfrm>
        </p:spPr>
        <p:txBody>
          <a:bodyPr/>
          <a:lstStyle/>
          <a:p>
            <a:fld id="{CBE64238-3FBC-4CF0-8622-1AF97D16496A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30A2D-E2C0-077E-AAF8-CA16D50EA609}"/>
              </a:ext>
            </a:extLst>
          </p:cNvPr>
          <p:cNvSpPr txBox="1"/>
          <p:nvPr/>
        </p:nvSpPr>
        <p:spPr>
          <a:xfrm>
            <a:off x="1034415" y="6483995"/>
            <a:ext cx="6167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masis MT Pro Light" panose="02040304050005020304" pitchFamily="18" charset="0"/>
                <a:cs typeface="Arial" panose="020B0604020202020204" pitchFamily="34" charset="0"/>
              </a:rPr>
              <a:t>Indiana State Comptroller Elise Nieshalla</a:t>
            </a:r>
          </a:p>
        </p:txBody>
      </p:sp>
      <p:pic>
        <p:nvPicPr>
          <p:cNvPr id="10" name="Picture 9" descr="A picture containing mammal, text&#10;&#10;Description automatically generated">
            <a:extLst>
              <a:ext uri="{FF2B5EF4-FFF2-40B4-BE49-F238E27FC236}">
                <a16:creationId xmlns:a16="http://schemas.microsoft.com/office/drawing/2014/main" id="{650486BF-D561-7D83-F564-492DDF3E5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812305"/>
            <a:ext cx="948690" cy="94869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26CCFD-D23C-F954-3891-CF0CC4876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654917"/>
            <a:ext cx="1852429" cy="6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5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059D9-7C0B-D7C8-E9A3-0D14616E1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AFF3-4981-63F1-4620-622998E2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93675"/>
            <a:ext cx="10515600" cy="812165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State Tax Remittances from Local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3E067-EC3D-1147-1660-159C94BF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234440"/>
            <a:ext cx="10793730" cy="4942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Comptroller’s Office serves as a singular collection entity for various taxes initially collected at a local level. 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Money remitted to the Comptroller’s Office will be deposited on behalf of the appropriate state agency referenced in statute.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CA59C4-421C-3A1C-39BC-59B7A867BD3D}"/>
              </a:ext>
            </a:extLst>
          </p:cNvPr>
          <p:cNvCxnSpPr/>
          <p:nvPr/>
        </p:nvCxnSpPr>
        <p:spPr>
          <a:xfrm>
            <a:off x="426720" y="948690"/>
            <a:ext cx="1106043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FB67BC5-ADDA-4AF4-C408-1B91B9959695}"/>
              </a:ext>
            </a:extLst>
          </p:cNvPr>
          <p:cNvSpPr/>
          <p:nvPr/>
        </p:nvSpPr>
        <p:spPr>
          <a:xfrm>
            <a:off x="0" y="6396336"/>
            <a:ext cx="12192000" cy="461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C36FF8-B6AA-10A7-9DB9-D1BA6C05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7790"/>
            <a:ext cx="2743200" cy="365125"/>
          </a:xfrm>
        </p:spPr>
        <p:txBody>
          <a:bodyPr/>
          <a:lstStyle/>
          <a:p>
            <a:fld id="{CBE64238-3FBC-4CF0-8622-1AF97D16496A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B97B6-715A-52E7-BE04-00BF5B2D7D18}"/>
              </a:ext>
            </a:extLst>
          </p:cNvPr>
          <p:cNvSpPr txBox="1"/>
          <p:nvPr/>
        </p:nvSpPr>
        <p:spPr>
          <a:xfrm>
            <a:off x="1034415" y="6483995"/>
            <a:ext cx="6167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masis MT Pro Light" panose="02040304050005020304" pitchFamily="18" charset="0"/>
                <a:cs typeface="Arial" panose="020B0604020202020204" pitchFamily="34" charset="0"/>
              </a:rPr>
              <a:t>Indiana State Comptroller Elise Nieshalla</a:t>
            </a:r>
          </a:p>
        </p:txBody>
      </p:sp>
      <p:pic>
        <p:nvPicPr>
          <p:cNvPr id="10" name="Picture 9" descr="A picture containing mammal, text&#10;&#10;Description automatically generated">
            <a:extLst>
              <a:ext uri="{FF2B5EF4-FFF2-40B4-BE49-F238E27FC236}">
                <a16:creationId xmlns:a16="http://schemas.microsoft.com/office/drawing/2014/main" id="{0AE44B77-BA40-2B53-D7E1-EBC187125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812305"/>
            <a:ext cx="948690" cy="94869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910912-EE94-FE0D-434B-739057D54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90361"/>
              </p:ext>
            </p:extLst>
          </p:nvPr>
        </p:nvGraphicFramePr>
        <p:xfrm>
          <a:off x="2448602" y="2258170"/>
          <a:ext cx="6853500" cy="230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750">
                  <a:extLst>
                    <a:ext uri="{9D8B030D-6E8A-4147-A177-3AD203B41FA5}">
                      <a16:colId xmlns:a16="http://schemas.microsoft.com/office/drawing/2014/main" val="1424383574"/>
                    </a:ext>
                  </a:extLst>
                </a:gridCol>
                <a:gridCol w="3426750">
                  <a:extLst>
                    <a:ext uri="{9D8B030D-6E8A-4147-A177-3AD203B41FA5}">
                      <a16:colId xmlns:a16="http://schemas.microsoft.com/office/drawing/2014/main" val="3899161318"/>
                    </a:ext>
                  </a:extLst>
                </a:gridCol>
              </a:tblGrid>
              <a:tr h="556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Calendar Year </a:t>
                      </a:r>
                    </a:p>
                    <a:p>
                      <a:pPr algn="ctr"/>
                      <a:r>
                        <a:rPr lang="en-US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</a:t>
                      </a:r>
                    </a:p>
                    <a:p>
                      <a:pPr algn="ctr"/>
                      <a:r>
                        <a:rPr lang="en-US"/>
                        <a:t>Remittance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446213"/>
                  </a:ext>
                </a:extLst>
              </a:tr>
              <a:tr h="556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$347M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006652"/>
                  </a:ext>
                </a:extLst>
              </a:tr>
              <a:tr h="556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$338M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62171"/>
                  </a:ext>
                </a:extLst>
              </a:tr>
              <a:tr h="5565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2024 (Year to Date)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$192M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148079"/>
                  </a:ext>
                </a:extLst>
              </a:tr>
            </a:tbl>
          </a:graphicData>
        </a:graphic>
      </p:graphicFrame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F5C3B5B-0A98-5FEC-AB6D-741AA2F2C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105" y="5562038"/>
            <a:ext cx="1852429" cy="6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8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B1393-A608-AD1F-47EB-570C1A814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3402-6A5C-CD33-F4B7-9648112A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93675"/>
            <a:ext cx="10515600" cy="81216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State Tax Distributions to Local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FD0A-32B5-F9B8-D8C5-3DED7BC02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234440"/>
            <a:ext cx="10793730" cy="4942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Comptroller’s Office initiates, calculates &amp; distributes state taxes collected by DOR &amp; BMV to local recipients across the State.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b="0" i="0" u="sng" dirty="0">
                <a:solidFill>
                  <a:srgbClr val="1745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Tax Distributions &amp; Remittance Calendar</a:t>
            </a:r>
            <a:endParaRPr lang="en-US" sz="2200" b="0" i="0" u="sng" dirty="0">
              <a:solidFill>
                <a:srgbClr val="17457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22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Money distributed will be deposited into the appropriate local bank account, previously provided to the office &amp; will initiate an email notification with short explanation of what the money is for.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Historical information about all payments from the State, including ones initiated by the Comptroller, is available upon request. 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masis MT Pro Light" panose="020403040500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206304-8B89-0AFE-7547-6A66A0E30B9E}"/>
              </a:ext>
            </a:extLst>
          </p:cNvPr>
          <p:cNvCxnSpPr/>
          <p:nvPr/>
        </p:nvCxnSpPr>
        <p:spPr>
          <a:xfrm>
            <a:off x="426720" y="948690"/>
            <a:ext cx="1106043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4866005-8F07-461F-CCA9-C5F48EF242E6}"/>
              </a:ext>
            </a:extLst>
          </p:cNvPr>
          <p:cNvSpPr/>
          <p:nvPr/>
        </p:nvSpPr>
        <p:spPr>
          <a:xfrm>
            <a:off x="0" y="6396336"/>
            <a:ext cx="12192000" cy="461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E5CCC6-2A36-C48A-D690-E67DAB31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7790"/>
            <a:ext cx="2743200" cy="365125"/>
          </a:xfrm>
        </p:spPr>
        <p:txBody>
          <a:bodyPr/>
          <a:lstStyle/>
          <a:p>
            <a:fld id="{CBE64238-3FBC-4CF0-8622-1AF97D16496A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115C3-FC8F-F805-FDDB-7D03C5BE7E65}"/>
              </a:ext>
            </a:extLst>
          </p:cNvPr>
          <p:cNvSpPr txBox="1"/>
          <p:nvPr/>
        </p:nvSpPr>
        <p:spPr>
          <a:xfrm>
            <a:off x="1034415" y="6483995"/>
            <a:ext cx="6167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masis MT Pro Light" panose="02040304050005020304" pitchFamily="18" charset="0"/>
                <a:cs typeface="Arial" panose="020B0604020202020204" pitchFamily="34" charset="0"/>
              </a:rPr>
              <a:t>Indiana State Comptroller Elise Nieshalla</a:t>
            </a:r>
          </a:p>
        </p:txBody>
      </p:sp>
      <p:pic>
        <p:nvPicPr>
          <p:cNvPr id="10" name="Picture 9" descr="A picture containing mammal, text&#10;&#10;Description automatically generated">
            <a:extLst>
              <a:ext uri="{FF2B5EF4-FFF2-40B4-BE49-F238E27FC236}">
                <a16:creationId xmlns:a16="http://schemas.microsoft.com/office/drawing/2014/main" id="{767AED41-EE1D-7DEB-55E6-A947BC5F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812305"/>
            <a:ext cx="948690" cy="94869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9DC393-FC36-37D7-CE31-C5D2A1CB6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16" y="5509967"/>
            <a:ext cx="1852429" cy="6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9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D1E06-DAB3-6BF1-410E-9EE36E9DF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461A-08FD-5D41-5F06-C3A0AD66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93675"/>
            <a:ext cx="10515600" cy="81216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State Tax Distributions to Local Government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ACF4E5-45C7-10AE-77BF-9C78929D4589}"/>
              </a:ext>
            </a:extLst>
          </p:cNvPr>
          <p:cNvCxnSpPr/>
          <p:nvPr/>
        </p:nvCxnSpPr>
        <p:spPr>
          <a:xfrm>
            <a:off x="426720" y="948690"/>
            <a:ext cx="1106043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5F3F0C-4F3F-0EFD-7118-D1009C0459CE}"/>
              </a:ext>
            </a:extLst>
          </p:cNvPr>
          <p:cNvSpPr/>
          <p:nvPr/>
        </p:nvSpPr>
        <p:spPr>
          <a:xfrm>
            <a:off x="0" y="6396336"/>
            <a:ext cx="12192000" cy="461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ED9581-FF0E-E5D8-4ADC-8E6E1C1D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7790"/>
            <a:ext cx="2743200" cy="365125"/>
          </a:xfrm>
        </p:spPr>
        <p:txBody>
          <a:bodyPr/>
          <a:lstStyle/>
          <a:p>
            <a:fld id="{CBE64238-3FBC-4CF0-8622-1AF97D16496A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1462B-AB68-6424-DAD2-825596165DD8}"/>
              </a:ext>
            </a:extLst>
          </p:cNvPr>
          <p:cNvSpPr txBox="1"/>
          <p:nvPr/>
        </p:nvSpPr>
        <p:spPr>
          <a:xfrm>
            <a:off x="1034415" y="6483995"/>
            <a:ext cx="6167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masis MT Pro Light" panose="02040304050005020304" pitchFamily="18" charset="0"/>
                <a:cs typeface="Arial" panose="020B0604020202020204" pitchFamily="34" charset="0"/>
              </a:rPr>
              <a:t>Indiana State Comptroller Elise Nieshalla</a:t>
            </a:r>
          </a:p>
        </p:txBody>
      </p:sp>
      <p:pic>
        <p:nvPicPr>
          <p:cNvPr id="10" name="Picture 9" descr="A picture containing mammal, text&#10;&#10;Description automatically generated">
            <a:extLst>
              <a:ext uri="{FF2B5EF4-FFF2-40B4-BE49-F238E27FC236}">
                <a16:creationId xmlns:a16="http://schemas.microsoft.com/office/drawing/2014/main" id="{C7CCE2AF-BA91-8D9E-5C6D-E5CD642DD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812305"/>
            <a:ext cx="948690" cy="94869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4DAD20-FA74-5803-0067-AD697515E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652768"/>
              </p:ext>
            </p:extLst>
          </p:nvPr>
        </p:nvGraphicFramePr>
        <p:xfrm>
          <a:off x="1473604" y="1036350"/>
          <a:ext cx="9387436" cy="519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761">
                  <a:extLst>
                    <a:ext uri="{9D8B030D-6E8A-4147-A177-3AD203B41FA5}">
                      <a16:colId xmlns:a16="http://schemas.microsoft.com/office/drawing/2014/main" val="438981089"/>
                    </a:ext>
                  </a:extLst>
                </a:gridCol>
                <a:gridCol w="3798675">
                  <a:extLst>
                    <a:ext uri="{9D8B030D-6E8A-4147-A177-3AD203B41FA5}">
                      <a16:colId xmlns:a16="http://schemas.microsoft.com/office/drawing/2014/main" val="2364209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</a:t>
                      </a:r>
                      <a:b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 Category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Amount</a:t>
                      </a:r>
                      <a:b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1 - November 30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95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Income Tax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$ 4,006,923,968.56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294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Vehicle Highway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544,982,008.74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1045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216,294,262.12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426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Various Gaming Taxes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191,905,655.15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772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Stadium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188,122,375.60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466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Road and Street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144,597,066.41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319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Institution Tax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$ 58,865,788.14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956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and Beverage Tax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$ 52,850,679.08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9540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Vehicle Excise Tax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$ 47,697,787.70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364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Innkeepers Tax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$ 29,550,192.73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12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Alcoholic Beverage Tax Gallonage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$ 10,645,156.70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8704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Various Taxes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$ 5,270,883.44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8483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2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9DB06-E456-784D-7AE5-56D20DAE7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FC46-ED8B-BA9B-7DDD-3A56AB53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93675"/>
            <a:ext cx="10515600" cy="81216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State Tax Distributions to Local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215AE-DE2E-B38F-4AAE-3AC4F6650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234440"/>
            <a:ext cx="10793730" cy="4942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Comptroller-initiated statutory distributions vary in complexity, calculation &amp; recipients.</a:t>
            </a:r>
          </a:p>
          <a:p>
            <a:pPr marL="0" indent="0" algn="l">
              <a:buNone/>
            </a:pPr>
            <a:endParaRPr lang="en-US" sz="2000" dirty="0">
              <a:solidFill>
                <a:srgbClr val="1A4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0" i="0" u="sng" dirty="0">
                <a:solidFill>
                  <a:srgbClr val="1A4F8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State Comptroller Distribution Factors</a:t>
            </a:r>
            <a:endParaRPr lang="en-US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0" i="0" u="sng" dirty="0">
                <a:solidFill>
                  <a:srgbClr val="1745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Commercial Vehicle Excise Tax Report (CVET)</a:t>
            </a:r>
            <a:endParaRPr lang="en-US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0" i="0" u="sng" dirty="0">
                <a:solidFill>
                  <a:srgbClr val="1745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Financial Institutions Tax (FIT)</a:t>
            </a:r>
            <a:endParaRPr lang="en-US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0" i="0" u="sng" dirty="0">
                <a:solidFill>
                  <a:srgbClr val="1745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Local Motor Vehicle Highway (MVH) &amp; Local Road and Street (LRS) Account</a:t>
            </a:r>
            <a:endParaRPr lang="en-US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0" i="0" u="sng" dirty="0">
                <a:solidFill>
                  <a:srgbClr val="1745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Local Option Income Tax Reports (LOIT)</a:t>
            </a:r>
            <a:endParaRPr lang="en-US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0" i="0" u="sng" dirty="0">
                <a:solidFill>
                  <a:srgbClr val="1745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Riverboat Revenue Sharing Distribution</a:t>
            </a:r>
            <a:endParaRPr lang="en-US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information, calendars &amp; resources are posted on the Comptroller’s website. 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C0BC01-9446-1652-4BC6-B013B579EC1A}"/>
              </a:ext>
            </a:extLst>
          </p:cNvPr>
          <p:cNvCxnSpPr/>
          <p:nvPr/>
        </p:nvCxnSpPr>
        <p:spPr>
          <a:xfrm>
            <a:off x="426720" y="948690"/>
            <a:ext cx="1106043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0AC5816-CCDC-5F92-C3B6-0396476F4E7B}"/>
              </a:ext>
            </a:extLst>
          </p:cNvPr>
          <p:cNvSpPr/>
          <p:nvPr/>
        </p:nvSpPr>
        <p:spPr>
          <a:xfrm>
            <a:off x="0" y="6396336"/>
            <a:ext cx="12192000" cy="461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18F0AE-2180-77A1-5421-30DE708F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7790"/>
            <a:ext cx="2743200" cy="365125"/>
          </a:xfrm>
        </p:spPr>
        <p:txBody>
          <a:bodyPr/>
          <a:lstStyle/>
          <a:p>
            <a:fld id="{CBE64238-3FBC-4CF0-8622-1AF97D16496A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9BA63-35A1-7963-3C5E-EAE75A8432B3}"/>
              </a:ext>
            </a:extLst>
          </p:cNvPr>
          <p:cNvSpPr txBox="1"/>
          <p:nvPr/>
        </p:nvSpPr>
        <p:spPr>
          <a:xfrm>
            <a:off x="1034415" y="6483995"/>
            <a:ext cx="6167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masis MT Pro Light" panose="02040304050005020304" pitchFamily="18" charset="0"/>
                <a:cs typeface="Arial" panose="020B0604020202020204" pitchFamily="34" charset="0"/>
              </a:rPr>
              <a:t>Indiana State Comptroller Elise Nieshalla</a:t>
            </a:r>
          </a:p>
        </p:txBody>
      </p:sp>
      <p:pic>
        <p:nvPicPr>
          <p:cNvPr id="10" name="Picture 9" descr="A picture containing mammal, text&#10;&#10;Description automatically generated">
            <a:extLst>
              <a:ext uri="{FF2B5EF4-FFF2-40B4-BE49-F238E27FC236}">
                <a16:creationId xmlns:a16="http://schemas.microsoft.com/office/drawing/2014/main" id="{B04D627B-C0A2-A17C-4F1B-2914029CF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812305"/>
            <a:ext cx="948690" cy="94869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BCAC3E-CD31-13A4-CBFE-3FF07E35EF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16" y="5562038"/>
            <a:ext cx="1852429" cy="6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6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bfe5d7-d645-4a06-9937-3c699bb711e2">
      <Terms xmlns="http://schemas.microsoft.com/office/infopath/2007/PartnerControls"/>
    </lcf76f155ced4ddcb4097134ff3c332f>
    <TaxCatchAll xmlns="c7b70c55-949b-4645-9342-998dc5592637" xsi:nil="true"/>
    <SharedWithUsers xmlns="c7b70c55-949b-4645-9342-998dc5592637">
      <UserInfo>
        <DisplayName>Boesen, Emily</DisplayName>
        <AccountId>18</AccountId>
        <AccountType/>
      </UserInfo>
      <UserInfo>
        <DisplayName>Schneider, Staci</DisplayName>
        <AccountId>233</AccountId>
        <AccountType/>
      </UserInfo>
      <UserInfo>
        <DisplayName>Everett, Courtney J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7C5AB36290E48B8C9CFC3EF9ED4F4" ma:contentTypeVersion="14" ma:contentTypeDescription="Create a new document." ma:contentTypeScope="" ma:versionID="e5fd86919088a8822c1cb2af3a1ddd60">
  <xsd:schema xmlns:xsd="http://www.w3.org/2001/XMLSchema" xmlns:xs="http://www.w3.org/2001/XMLSchema" xmlns:p="http://schemas.microsoft.com/office/2006/metadata/properties" xmlns:ns2="67bfe5d7-d645-4a06-9937-3c699bb711e2" xmlns:ns3="c7b70c55-949b-4645-9342-998dc5592637" targetNamespace="http://schemas.microsoft.com/office/2006/metadata/properties" ma:root="true" ma:fieldsID="9d5881f131592972697977fd25553596" ns2:_="" ns3:_="">
    <xsd:import namespace="67bfe5d7-d645-4a06-9937-3c699bb711e2"/>
    <xsd:import namespace="c7b70c55-949b-4645-9342-998dc55926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fe5d7-d645-4a06-9937-3c699bb71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70c55-949b-4645-9342-998dc559263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a11d246-7fb0-43d7-a23c-44ff8c0b1aa4}" ma:internalName="TaxCatchAll" ma:showField="CatchAllData" ma:web="c7b70c55-949b-4645-9342-998dc55926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B4B9E-DE35-4535-9734-FC4AF7C2EE2C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c7b70c55-949b-4645-9342-998dc5592637"/>
    <ds:schemaRef ds:uri="67bfe5d7-d645-4a06-9937-3c699bb711e2"/>
  </ds:schemaRefs>
</ds:datastoreItem>
</file>

<file path=customXml/itemProps2.xml><?xml version="1.0" encoding="utf-8"?>
<ds:datastoreItem xmlns:ds="http://schemas.openxmlformats.org/officeDocument/2006/customXml" ds:itemID="{03FB85F1-CD02-41DA-A50D-53BB6ED1CA2D}">
  <ds:schemaRefs>
    <ds:schemaRef ds:uri="67bfe5d7-d645-4a06-9937-3c699bb711e2"/>
    <ds:schemaRef ds:uri="c7b70c55-949b-4645-9342-998dc55926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E4B33E7-62A8-4A12-8423-4C615E15CAD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Widescreen</PresentationFormat>
  <Paragraphs>169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State Comptroller Core Responsibilities – State Level</vt:lpstr>
      <vt:lpstr>Comptroller Core Responsibilities – ITP</vt:lpstr>
      <vt:lpstr>State Comptroller Core Responsibilities – Local Level</vt:lpstr>
      <vt:lpstr>Semi-Annual Property Tax Settlement </vt:lpstr>
      <vt:lpstr>State Tax Remittances from Local Government</vt:lpstr>
      <vt:lpstr>State Tax Distributions to Local Government</vt:lpstr>
      <vt:lpstr>State Tax Distributions to Local Government</vt:lpstr>
      <vt:lpstr>State Tax Distributions to Local Government</vt:lpstr>
      <vt:lpstr>Comptroller Core Responsibilities – Local Level</vt:lpstr>
      <vt:lpstr>At Your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Boesen</dc:creator>
  <cp:lastModifiedBy>Boesen, Emily</cp:lastModifiedBy>
  <cp:revision>2</cp:revision>
  <cp:lastPrinted>2024-12-10T16:28:52Z</cp:lastPrinted>
  <dcterms:created xsi:type="dcterms:W3CDTF">2021-04-21T14:31:36Z</dcterms:created>
  <dcterms:modified xsi:type="dcterms:W3CDTF">2025-01-29T14:30:29Z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0x0101009157C5AB36290E48B8C9CFC3EF9ED4F4</vt:lpwstr>
  </property>
  <property fmtid="{D5CDD505-2E9C-101B-9397-08002B2CF9AE}" pid="3" name="_dlc_DocIdItemGuid">
    <vt:lpwstr>9e779e4f-9a8b-499b-84c0-db8dad10d4a7</vt:lpwstr>
  </property>
  <property fmtid="{D5CDD505-2E9C-101B-9397-08002B2CF9AE}" pid="4" name="MediaServiceImageTags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