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92" r:id="rId6"/>
    <p:sldId id="297" r:id="rId7"/>
    <p:sldId id="264" r:id="rId8"/>
    <p:sldId id="267" r:id="rId9"/>
    <p:sldId id="303" r:id="rId10"/>
    <p:sldId id="268" r:id="rId11"/>
    <p:sldId id="270" r:id="rId12"/>
    <p:sldId id="271" r:id="rId13"/>
    <p:sldId id="272" r:id="rId14"/>
    <p:sldId id="260" r:id="rId15"/>
    <p:sldId id="294" r:id="rId16"/>
    <p:sldId id="295" r:id="rId17"/>
    <p:sldId id="296" r:id="rId18"/>
    <p:sldId id="298" r:id="rId19"/>
    <p:sldId id="301" r:id="rId20"/>
    <p:sldId id="262" r:id="rId21"/>
    <p:sldId id="275" r:id="rId22"/>
    <p:sldId id="278" r:id="rId23"/>
    <p:sldId id="305" r:id="rId24"/>
    <p:sldId id="279" r:id="rId25"/>
    <p:sldId id="286" r:id="rId26"/>
    <p:sldId id="287" r:id="rId27"/>
    <p:sldId id="293" r:id="rId28"/>
    <p:sldId id="306" r:id="rId29"/>
    <p:sldId id="307" r:id="rId30"/>
    <p:sldId id="308" r:id="rId31"/>
    <p:sldId id="266" r:id="rId32"/>
    <p:sldId id="302" r:id="rId33"/>
    <p:sldId id="288" r:id="rId34"/>
    <p:sldId id="289" r:id="rId35"/>
    <p:sldId id="290"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22D009-9A74-7B20-78A1-888E470B1561}" name="Venus, Rebecca" initials="RV" userId="S::RVenus@cji.IN.gov::153c2b53-72d1-43d1-920b-c76ca482beb4" providerId="AD"/>
  <p188:author id="{3085924A-3D12-20E7-9AB8-BF4331E033D6}" name="Anderson, Dalayna E (CJI)" initials="DA" userId="S::DaAnderson1@cji.IN.gov::f87440f5-a978-4443-b581-0d66854eaaa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FFC000"/>
    <a:srgbClr val="E7E6E6"/>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46939" autoAdjust="0"/>
  </p:normalViewPr>
  <p:slideViewPr>
    <p:cSldViewPr snapToGrid="0">
      <p:cViewPr varScale="1">
        <p:scale>
          <a:sx n="42" d="100"/>
          <a:sy n="42" d="100"/>
        </p:scale>
        <p:origin x="241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_rels/data5.xml.rels><?xml version="1.0" encoding="UTF-8" standalone="yes"?>
<Relationships xmlns="http://schemas.openxmlformats.org/package/2006/relationships"><Relationship Id="rId1" Type="http://schemas.openxmlformats.org/officeDocument/2006/relationships/hyperlink" Target="https://www.in.gov/cji/victim-services/resources/" TargetMode="External"/></Relationships>
</file>

<file path=ppt/diagrams/_rels/drawing5.xml.rels><?xml version="1.0" encoding="UTF-8" standalone="yes"?>
<Relationships xmlns="http://schemas.openxmlformats.org/package/2006/relationships"><Relationship Id="rId1" Type="http://schemas.openxmlformats.org/officeDocument/2006/relationships/hyperlink" Target="https://www.in.gov/cji/victim-services/resources/"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52DB5F-0DA9-4752-9552-CE27D692E64E}"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1EC3A824-6737-48E9-8195-EC2DD0C99237}">
      <dgm:prSet/>
      <dgm:spPr/>
      <dgm:t>
        <a:bodyPr/>
        <a:lstStyle/>
        <a:p>
          <a:r>
            <a:rPr lang="en-US" b="0" i="1" baseline="0"/>
            <a:t>Civil Legal Services for Victims </a:t>
          </a:r>
          <a:endParaRPr lang="en-US"/>
        </a:p>
      </dgm:t>
    </dgm:pt>
    <dgm:pt modelId="{30FCE82D-C220-4508-B4DA-A1E32301692D}" type="parTrans" cxnId="{8663E94B-0604-4743-992C-3B77A198EB77}">
      <dgm:prSet/>
      <dgm:spPr/>
      <dgm:t>
        <a:bodyPr/>
        <a:lstStyle/>
        <a:p>
          <a:endParaRPr lang="en-US"/>
        </a:p>
      </dgm:t>
    </dgm:pt>
    <dgm:pt modelId="{CCBD1CE9-BACA-4A9E-B5F7-5B3D130AD087}" type="sibTrans" cxnId="{8663E94B-0604-4743-992C-3B77A198EB77}">
      <dgm:prSet/>
      <dgm:spPr/>
      <dgm:t>
        <a:bodyPr/>
        <a:lstStyle/>
        <a:p>
          <a:endParaRPr lang="en-US"/>
        </a:p>
      </dgm:t>
    </dgm:pt>
    <dgm:pt modelId="{423A99BF-1FDC-4938-9A24-181438C81117}">
      <dgm:prSet/>
      <dgm:spPr/>
      <dgm:t>
        <a:bodyPr/>
        <a:lstStyle/>
        <a:p>
          <a:r>
            <a:rPr lang="en-US" b="0" i="1" baseline="0"/>
            <a:t>Facilitation of participation in criminal justice and other public proceedings arising from the crime </a:t>
          </a:r>
          <a:endParaRPr lang="en-US"/>
        </a:p>
      </dgm:t>
    </dgm:pt>
    <dgm:pt modelId="{74D90C5D-AE6F-4CF3-8A4F-EE55A8DB50BD}" type="parTrans" cxnId="{A544CFE3-E596-4029-83AF-878110FCFF6A}">
      <dgm:prSet/>
      <dgm:spPr/>
      <dgm:t>
        <a:bodyPr/>
        <a:lstStyle/>
        <a:p>
          <a:endParaRPr lang="en-US"/>
        </a:p>
      </dgm:t>
    </dgm:pt>
    <dgm:pt modelId="{2D46E035-E477-4FC0-AD0A-04A75FB8790D}" type="sibTrans" cxnId="{A544CFE3-E596-4029-83AF-878110FCFF6A}">
      <dgm:prSet/>
      <dgm:spPr/>
      <dgm:t>
        <a:bodyPr/>
        <a:lstStyle/>
        <a:p>
          <a:endParaRPr lang="en-US"/>
        </a:p>
      </dgm:t>
    </dgm:pt>
    <dgm:pt modelId="{65DF96DA-7AD3-4DED-98BE-67CF1EED9265}">
      <dgm:prSet/>
      <dgm:spPr/>
      <dgm:t>
        <a:bodyPr/>
        <a:lstStyle/>
        <a:p>
          <a:r>
            <a:rPr lang="en-US" b="0" i="1" baseline="0" dirty="0"/>
            <a:t>Forensic Interviews </a:t>
          </a:r>
          <a:endParaRPr lang="en-US" dirty="0"/>
        </a:p>
      </dgm:t>
    </dgm:pt>
    <dgm:pt modelId="{78E3A5D2-3A71-427D-A08C-1EBCA5B10711}" type="parTrans" cxnId="{448A3C3C-9602-4A6B-A99B-8C108A637EE6}">
      <dgm:prSet/>
      <dgm:spPr/>
      <dgm:t>
        <a:bodyPr/>
        <a:lstStyle/>
        <a:p>
          <a:endParaRPr lang="en-US"/>
        </a:p>
      </dgm:t>
    </dgm:pt>
    <dgm:pt modelId="{85A30A73-3D8B-4F4C-BF7D-BF0DBF9E6058}" type="sibTrans" cxnId="{448A3C3C-9602-4A6B-A99B-8C108A637EE6}">
      <dgm:prSet/>
      <dgm:spPr/>
      <dgm:t>
        <a:bodyPr/>
        <a:lstStyle/>
        <a:p>
          <a:endParaRPr lang="en-US"/>
        </a:p>
      </dgm:t>
    </dgm:pt>
    <dgm:pt modelId="{B2A217CB-F0DE-475A-93B0-1B8852174361}">
      <dgm:prSet/>
      <dgm:spPr/>
      <dgm:t>
        <a:bodyPr/>
        <a:lstStyle/>
        <a:p>
          <a:r>
            <a:rPr lang="en-US" b="0" i="1" baseline="0"/>
            <a:t>Immediate Emotional, Psychological and Physical Health and Safety </a:t>
          </a:r>
          <a:endParaRPr lang="en-US"/>
        </a:p>
      </dgm:t>
    </dgm:pt>
    <dgm:pt modelId="{B4FF9ACF-528A-4D84-AED3-97CA22BF285B}" type="parTrans" cxnId="{C3012B8E-4B52-485B-8D63-F26769342B88}">
      <dgm:prSet/>
      <dgm:spPr/>
      <dgm:t>
        <a:bodyPr/>
        <a:lstStyle/>
        <a:p>
          <a:endParaRPr lang="en-US"/>
        </a:p>
      </dgm:t>
    </dgm:pt>
    <dgm:pt modelId="{050010EC-C2FB-421F-BE99-A16D710DEEA7}" type="sibTrans" cxnId="{C3012B8E-4B52-485B-8D63-F26769342B88}">
      <dgm:prSet/>
      <dgm:spPr/>
      <dgm:t>
        <a:bodyPr/>
        <a:lstStyle/>
        <a:p>
          <a:endParaRPr lang="en-US"/>
        </a:p>
      </dgm:t>
    </dgm:pt>
    <dgm:pt modelId="{21BE6850-77B3-487F-8064-C4122013DC84}">
      <dgm:prSet/>
      <dgm:spPr/>
      <dgm:t>
        <a:bodyPr/>
        <a:lstStyle/>
        <a:p>
          <a:r>
            <a:rPr lang="en-US" b="0" i="1" baseline="0"/>
            <a:t>Legal Assistance for Victims </a:t>
          </a:r>
          <a:endParaRPr lang="en-US"/>
        </a:p>
      </dgm:t>
    </dgm:pt>
    <dgm:pt modelId="{4DECD457-3E1E-417D-B5E0-F13FEE4B0664}" type="parTrans" cxnId="{B9905A16-72C5-469D-AED3-DA2DCD06D1D8}">
      <dgm:prSet/>
      <dgm:spPr/>
      <dgm:t>
        <a:bodyPr/>
        <a:lstStyle/>
        <a:p>
          <a:endParaRPr lang="en-US"/>
        </a:p>
      </dgm:t>
    </dgm:pt>
    <dgm:pt modelId="{E053E5F0-82BE-4664-85C0-594B2EB818F1}" type="sibTrans" cxnId="{B9905A16-72C5-469D-AED3-DA2DCD06D1D8}">
      <dgm:prSet/>
      <dgm:spPr/>
      <dgm:t>
        <a:bodyPr/>
        <a:lstStyle/>
        <a:p>
          <a:endParaRPr lang="en-US"/>
        </a:p>
      </dgm:t>
    </dgm:pt>
    <dgm:pt modelId="{E7529A01-2220-4927-A63F-2A8E987F47CF}">
      <dgm:prSet/>
      <dgm:spPr/>
      <dgm:t>
        <a:bodyPr/>
        <a:lstStyle/>
        <a:p>
          <a:r>
            <a:rPr lang="en-US" b="0" i="1" baseline="0"/>
            <a:t>Mental Health Counseling and Care </a:t>
          </a:r>
          <a:endParaRPr lang="en-US"/>
        </a:p>
      </dgm:t>
    </dgm:pt>
    <dgm:pt modelId="{11E0FD48-7BFD-482B-A755-34E999A38AC9}" type="parTrans" cxnId="{C37B4F6A-343E-4C40-868C-5752659BD544}">
      <dgm:prSet/>
      <dgm:spPr/>
      <dgm:t>
        <a:bodyPr/>
        <a:lstStyle/>
        <a:p>
          <a:endParaRPr lang="en-US"/>
        </a:p>
      </dgm:t>
    </dgm:pt>
    <dgm:pt modelId="{1951EC4B-A20C-4D53-A8D6-0C1F1A7B79A4}" type="sibTrans" cxnId="{C37B4F6A-343E-4C40-868C-5752659BD544}">
      <dgm:prSet/>
      <dgm:spPr/>
      <dgm:t>
        <a:bodyPr/>
        <a:lstStyle/>
        <a:p>
          <a:endParaRPr lang="en-US"/>
        </a:p>
      </dgm:t>
    </dgm:pt>
    <dgm:pt modelId="{4D8D3039-6B38-4A81-B349-C05ABE394032}">
      <dgm:prSet/>
      <dgm:spPr/>
      <dgm:t>
        <a:bodyPr/>
        <a:lstStyle/>
        <a:p>
          <a:r>
            <a:rPr lang="en-US" b="0" i="1" baseline="0"/>
            <a:t>Peer-Support </a:t>
          </a:r>
          <a:endParaRPr lang="en-US"/>
        </a:p>
      </dgm:t>
    </dgm:pt>
    <dgm:pt modelId="{2DC0E0CC-C329-4416-99C3-F533EDB07435}" type="parTrans" cxnId="{21CECFD7-DCFB-440F-A345-798953439799}">
      <dgm:prSet/>
      <dgm:spPr/>
      <dgm:t>
        <a:bodyPr/>
        <a:lstStyle/>
        <a:p>
          <a:endParaRPr lang="en-US"/>
        </a:p>
      </dgm:t>
    </dgm:pt>
    <dgm:pt modelId="{C29826F0-E685-4E9B-8B8A-4C7504F8FE36}" type="sibTrans" cxnId="{21CECFD7-DCFB-440F-A345-798953439799}">
      <dgm:prSet/>
      <dgm:spPr/>
      <dgm:t>
        <a:bodyPr/>
        <a:lstStyle/>
        <a:p>
          <a:endParaRPr lang="en-US"/>
        </a:p>
      </dgm:t>
    </dgm:pt>
    <dgm:pt modelId="{651575F3-59BE-4B9D-A5C2-510C90C49F2E}" type="pres">
      <dgm:prSet presAssocID="{7A52DB5F-0DA9-4752-9552-CE27D692E64E}" presName="vert0" presStyleCnt="0">
        <dgm:presLayoutVars>
          <dgm:dir/>
          <dgm:animOne val="branch"/>
          <dgm:animLvl val="lvl"/>
        </dgm:presLayoutVars>
      </dgm:prSet>
      <dgm:spPr/>
    </dgm:pt>
    <dgm:pt modelId="{028FCE25-FA10-4FA8-A9F2-BB25EC4058E9}" type="pres">
      <dgm:prSet presAssocID="{1EC3A824-6737-48E9-8195-EC2DD0C99237}" presName="thickLine" presStyleLbl="alignNode1" presStyleIdx="0" presStyleCnt="7"/>
      <dgm:spPr/>
    </dgm:pt>
    <dgm:pt modelId="{27CEC7EE-F226-40E5-AA6A-53F86237B7D2}" type="pres">
      <dgm:prSet presAssocID="{1EC3A824-6737-48E9-8195-EC2DD0C99237}" presName="horz1" presStyleCnt="0"/>
      <dgm:spPr/>
    </dgm:pt>
    <dgm:pt modelId="{F84C2ABB-E557-497C-B10B-5ACFEE0CE38C}" type="pres">
      <dgm:prSet presAssocID="{1EC3A824-6737-48E9-8195-EC2DD0C99237}" presName="tx1" presStyleLbl="revTx" presStyleIdx="0" presStyleCnt="7"/>
      <dgm:spPr/>
    </dgm:pt>
    <dgm:pt modelId="{F63DA0CC-56BE-4F0C-BA6C-2B7EA66FC774}" type="pres">
      <dgm:prSet presAssocID="{1EC3A824-6737-48E9-8195-EC2DD0C99237}" presName="vert1" presStyleCnt="0"/>
      <dgm:spPr/>
    </dgm:pt>
    <dgm:pt modelId="{22843443-DFE2-4192-8264-557A23A7DD04}" type="pres">
      <dgm:prSet presAssocID="{423A99BF-1FDC-4938-9A24-181438C81117}" presName="thickLine" presStyleLbl="alignNode1" presStyleIdx="1" presStyleCnt="7"/>
      <dgm:spPr/>
    </dgm:pt>
    <dgm:pt modelId="{6D2AC0A9-F046-42FF-8C82-EB6ED8571BEF}" type="pres">
      <dgm:prSet presAssocID="{423A99BF-1FDC-4938-9A24-181438C81117}" presName="horz1" presStyleCnt="0"/>
      <dgm:spPr/>
    </dgm:pt>
    <dgm:pt modelId="{FEF763DC-7DDF-4F1A-9F3F-0D51D2A6F6F9}" type="pres">
      <dgm:prSet presAssocID="{423A99BF-1FDC-4938-9A24-181438C81117}" presName="tx1" presStyleLbl="revTx" presStyleIdx="1" presStyleCnt="7"/>
      <dgm:spPr/>
    </dgm:pt>
    <dgm:pt modelId="{7E7B3E5D-9710-4FEC-8CD9-8D4AE477468F}" type="pres">
      <dgm:prSet presAssocID="{423A99BF-1FDC-4938-9A24-181438C81117}" presName="vert1" presStyleCnt="0"/>
      <dgm:spPr/>
    </dgm:pt>
    <dgm:pt modelId="{C020DBDE-D59B-4F9B-9D4D-F630652EC3FA}" type="pres">
      <dgm:prSet presAssocID="{65DF96DA-7AD3-4DED-98BE-67CF1EED9265}" presName="thickLine" presStyleLbl="alignNode1" presStyleIdx="2" presStyleCnt="7"/>
      <dgm:spPr/>
    </dgm:pt>
    <dgm:pt modelId="{6F669AA0-2243-4133-A1C9-8F8ED0420BF5}" type="pres">
      <dgm:prSet presAssocID="{65DF96DA-7AD3-4DED-98BE-67CF1EED9265}" presName="horz1" presStyleCnt="0"/>
      <dgm:spPr/>
    </dgm:pt>
    <dgm:pt modelId="{7B3BBDC4-BF01-4FE6-9E84-689841849633}" type="pres">
      <dgm:prSet presAssocID="{65DF96DA-7AD3-4DED-98BE-67CF1EED9265}" presName="tx1" presStyleLbl="revTx" presStyleIdx="2" presStyleCnt="7"/>
      <dgm:spPr/>
    </dgm:pt>
    <dgm:pt modelId="{25D1C36F-C182-418A-846A-A77928FD4C44}" type="pres">
      <dgm:prSet presAssocID="{65DF96DA-7AD3-4DED-98BE-67CF1EED9265}" presName="vert1" presStyleCnt="0"/>
      <dgm:spPr/>
    </dgm:pt>
    <dgm:pt modelId="{7EE93826-34B7-45ED-BAC0-B3B6106B4078}" type="pres">
      <dgm:prSet presAssocID="{B2A217CB-F0DE-475A-93B0-1B8852174361}" presName="thickLine" presStyleLbl="alignNode1" presStyleIdx="3" presStyleCnt="7"/>
      <dgm:spPr/>
    </dgm:pt>
    <dgm:pt modelId="{9879DC63-7F71-4F4B-B758-85A4CE52B274}" type="pres">
      <dgm:prSet presAssocID="{B2A217CB-F0DE-475A-93B0-1B8852174361}" presName="horz1" presStyleCnt="0"/>
      <dgm:spPr/>
    </dgm:pt>
    <dgm:pt modelId="{0BCBDA10-CB25-454B-B83D-4FB68F26A1DC}" type="pres">
      <dgm:prSet presAssocID="{B2A217CB-F0DE-475A-93B0-1B8852174361}" presName="tx1" presStyleLbl="revTx" presStyleIdx="3" presStyleCnt="7"/>
      <dgm:spPr/>
    </dgm:pt>
    <dgm:pt modelId="{A60CE494-7307-4A65-9F46-B9106E3D5F5D}" type="pres">
      <dgm:prSet presAssocID="{B2A217CB-F0DE-475A-93B0-1B8852174361}" presName="vert1" presStyleCnt="0"/>
      <dgm:spPr/>
    </dgm:pt>
    <dgm:pt modelId="{A0F5D7A2-9DC0-4E84-A174-669B90A14879}" type="pres">
      <dgm:prSet presAssocID="{21BE6850-77B3-487F-8064-C4122013DC84}" presName="thickLine" presStyleLbl="alignNode1" presStyleIdx="4" presStyleCnt="7"/>
      <dgm:spPr/>
    </dgm:pt>
    <dgm:pt modelId="{A632D75D-A9D3-4150-B82B-B6381A32F620}" type="pres">
      <dgm:prSet presAssocID="{21BE6850-77B3-487F-8064-C4122013DC84}" presName="horz1" presStyleCnt="0"/>
      <dgm:spPr/>
    </dgm:pt>
    <dgm:pt modelId="{17A84C63-B32D-4A58-8C08-5C89C40F0ABD}" type="pres">
      <dgm:prSet presAssocID="{21BE6850-77B3-487F-8064-C4122013DC84}" presName="tx1" presStyleLbl="revTx" presStyleIdx="4" presStyleCnt="7"/>
      <dgm:spPr/>
    </dgm:pt>
    <dgm:pt modelId="{14A742FC-FC90-4A6F-8DEE-967877B39480}" type="pres">
      <dgm:prSet presAssocID="{21BE6850-77B3-487F-8064-C4122013DC84}" presName="vert1" presStyleCnt="0"/>
      <dgm:spPr/>
    </dgm:pt>
    <dgm:pt modelId="{031E6857-9962-451B-AF7E-A5146E09C8F6}" type="pres">
      <dgm:prSet presAssocID="{E7529A01-2220-4927-A63F-2A8E987F47CF}" presName="thickLine" presStyleLbl="alignNode1" presStyleIdx="5" presStyleCnt="7"/>
      <dgm:spPr/>
    </dgm:pt>
    <dgm:pt modelId="{16FF5310-8942-4E28-8D5E-672D62DF1C30}" type="pres">
      <dgm:prSet presAssocID="{E7529A01-2220-4927-A63F-2A8E987F47CF}" presName="horz1" presStyleCnt="0"/>
      <dgm:spPr/>
    </dgm:pt>
    <dgm:pt modelId="{33CD7BD2-80E5-448E-A7C5-5C432A3D759A}" type="pres">
      <dgm:prSet presAssocID="{E7529A01-2220-4927-A63F-2A8E987F47CF}" presName="tx1" presStyleLbl="revTx" presStyleIdx="5" presStyleCnt="7"/>
      <dgm:spPr/>
    </dgm:pt>
    <dgm:pt modelId="{F3BE0EF6-018C-405E-B145-014D589B2526}" type="pres">
      <dgm:prSet presAssocID="{E7529A01-2220-4927-A63F-2A8E987F47CF}" presName="vert1" presStyleCnt="0"/>
      <dgm:spPr/>
    </dgm:pt>
    <dgm:pt modelId="{8E67E58A-F353-4018-B78A-E829A5F19956}" type="pres">
      <dgm:prSet presAssocID="{4D8D3039-6B38-4A81-B349-C05ABE394032}" presName="thickLine" presStyleLbl="alignNode1" presStyleIdx="6" presStyleCnt="7"/>
      <dgm:spPr/>
    </dgm:pt>
    <dgm:pt modelId="{2E92D693-8CB6-44FA-9825-D19B893EF1D5}" type="pres">
      <dgm:prSet presAssocID="{4D8D3039-6B38-4A81-B349-C05ABE394032}" presName="horz1" presStyleCnt="0"/>
      <dgm:spPr/>
    </dgm:pt>
    <dgm:pt modelId="{D5242277-D7A1-4191-8BF6-F2E409CA990A}" type="pres">
      <dgm:prSet presAssocID="{4D8D3039-6B38-4A81-B349-C05ABE394032}" presName="tx1" presStyleLbl="revTx" presStyleIdx="6" presStyleCnt="7"/>
      <dgm:spPr/>
    </dgm:pt>
    <dgm:pt modelId="{21AC0D2F-8FE1-430A-A2B5-7270C642BDD0}" type="pres">
      <dgm:prSet presAssocID="{4D8D3039-6B38-4A81-B349-C05ABE394032}" presName="vert1" presStyleCnt="0"/>
      <dgm:spPr/>
    </dgm:pt>
  </dgm:ptLst>
  <dgm:cxnLst>
    <dgm:cxn modelId="{B9905A16-72C5-469D-AED3-DA2DCD06D1D8}" srcId="{7A52DB5F-0DA9-4752-9552-CE27D692E64E}" destId="{21BE6850-77B3-487F-8064-C4122013DC84}" srcOrd="4" destOrd="0" parTransId="{4DECD457-3E1E-417D-B5E0-F13FEE4B0664}" sibTransId="{E053E5F0-82BE-4664-85C0-594B2EB818F1}"/>
    <dgm:cxn modelId="{17A7C021-D63E-43AC-9E39-BA4963260D89}" type="presOf" srcId="{21BE6850-77B3-487F-8064-C4122013DC84}" destId="{17A84C63-B32D-4A58-8C08-5C89C40F0ABD}" srcOrd="0" destOrd="0" presId="urn:microsoft.com/office/officeart/2008/layout/LinedList"/>
    <dgm:cxn modelId="{448A3C3C-9602-4A6B-A99B-8C108A637EE6}" srcId="{7A52DB5F-0DA9-4752-9552-CE27D692E64E}" destId="{65DF96DA-7AD3-4DED-98BE-67CF1EED9265}" srcOrd="2" destOrd="0" parTransId="{78E3A5D2-3A71-427D-A08C-1EBCA5B10711}" sibTransId="{85A30A73-3D8B-4F4C-BF7D-BF0DBF9E6058}"/>
    <dgm:cxn modelId="{C37B4F6A-343E-4C40-868C-5752659BD544}" srcId="{7A52DB5F-0DA9-4752-9552-CE27D692E64E}" destId="{E7529A01-2220-4927-A63F-2A8E987F47CF}" srcOrd="5" destOrd="0" parTransId="{11E0FD48-7BFD-482B-A755-34E999A38AC9}" sibTransId="{1951EC4B-A20C-4D53-A8D6-0C1F1A7B79A4}"/>
    <dgm:cxn modelId="{8663E94B-0604-4743-992C-3B77A198EB77}" srcId="{7A52DB5F-0DA9-4752-9552-CE27D692E64E}" destId="{1EC3A824-6737-48E9-8195-EC2DD0C99237}" srcOrd="0" destOrd="0" parTransId="{30FCE82D-C220-4508-B4DA-A1E32301692D}" sibTransId="{CCBD1CE9-BACA-4A9E-B5F7-5B3D130AD087}"/>
    <dgm:cxn modelId="{C2946470-38BE-452A-859E-ACBC6AAE3B94}" type="presOf" srcId="{4D8D3039-6B38-4A81-B349-C05ABE394032}" destId="{D5242277-D7A1-4191-8BF6-F2E409CA990A}" srcOrd="0" destOrd="0" presId="urn:microsoft.com/office/officeart/2008/layout/LinedList"/>
    <dgm:cxn modelId="{B17EFA86-7B3A-4916-AA0C-3C54A6B2A8F0}" type="presOf" srcId="{1EC3A824-6737-48E9-8195-EC2DD0C99237}" destId="{F84C2ABB-E557-497C-B10B-5ACFEE0CE38C}" srcOrd="0" destOrd="0" presId="urn:microsoft.com/office/officeart/2008/layout/LinedList"/>
    <dgm:cxn modelId="{0983F487-4D0E-4681-BE15-89CCD69129EC}" type="presOf" srcId="{B2A217CB-F0DE-475A-93B0-1B8852174361}" destId="{0BCBDA10-CB25-454B-B83D-4FB68F26A1DC}" srcOrd="0" destOrd="0" presId="urn:microsoft.com/office/officeart/2008/layout/LinedList"/>
    <dgm:cxn modelId="{C3012B8E-4B52-485B-8D63-F26769342B88}" srcId="{7A52DB5F-0DA9-4752-9552-CE27D692E64E}" destId="{B2A217CB-F0DE-475A-93B0-1B8852174361}" srcOrd="3" destOrd="0" parTransId="{B4FF9ACF-528A-4D84-AED3-97CA22BF285B}" sibTransId="{050010EC-C2FB-421F-BE99-A16D710DEEA7}"/>
    <dgm:cxn modelId="{C7F2EB9A-5B33-4D7A-A882-862756939778}" type="presOf" srcId="{65DF96DA-7AD3-4DED-98BE-67CF1EED9265}" destId="{7B3BBDC4-BF01-4FE6-9E84-689841849633}" srcOrd="0" destOrd="0" presId="urn:microsoft.com/office/officeart/2008/layout/LinedList"/>
    <dgm:cxn modelId="{C37997AF-B9B0-4FA3-8CD7-EE50AC9B569C}" type="presOf" srcId="{423A99BF-1FDC-4938-9A24-181438C81117}" destId="{FEF763DC-7DDF-4F1A-9F3F-0D51D2A6F6F9}" srcOrd="0" destOrd="0" presId="urn:microsoft.com/office/officeart/2008/layout/LinedList"/>
    <dgm:cxn modelId="{21CECFD7-DCFB-440F-A345-798953439799}" srcId="{7A52DB5F-0DA9-4752-9552-CE27D692E64E}" destId="{4D8D3039-6B38-4A81-B349-C05ABE394032}" srcOrd="6" destOrd="0" parTransId="{2DC0E0CC-C329-4416-99C3-F533EDB07435}" sibTransId="{C29826F0-E685-4E9B-8B8A-4C7504F8FE36}"/>
    <dgm:cxn modelId="{A544CFE3-E596-4029-83AF-878110FCFF6A}" srcId="{7A52DB5F-0DA9-4752-9552-CE27D692E64E}" destId="{423A99BF-1FDC-4938-9A24-181438C81117}" srcOrd="1" destOrd="0" parTransId="{74D90C5D-AE6F-4CF3-8A4F-EE55A8DB50BD}" sibTransId="{2D46E035-E477-4FC0-AD0A-04A75FB8790D}"/>
    <dgm:cxn modelId="{EF69E4FF-E259-4153-86FA-298C444586CC}" type="presOf" srcId="{7A52DB5F-0DA9-4752-9552-CE27D692E64E}" destId="{651575F3-59BE-4B9D-A5C2-510C90C49F2E}" srcOrd="0" destOrd="0" presId="urn:microsoft.com/office/officeart/2008/layout/LinedList"/>
    <dgm:cxn modelId="{A48AE5FF-F141-4750-A4C9-DEB9C611E185}" type="presOf" srcId="{E7529A01-2220-4927-A63F-2A8E987F47CF}" destId="{33CD7BD2-80E5-448E-A7C5-5C432A3D759A}" srcOrd="0" destOrd="0" presId="urn:microsoft.com/office/officeart/2008/layout/LinedList"/>
    <dgm:cxn modelId="{A223BF66-847E-4329-B1C5-922834F648AD}" type="presParOf" srcId="{651575F3-59BE-4B9D-A5C2-510C90C49F2E}" destId="{028FCE25-FA10-4FA8-A9F2-BB25EC4058E9}" srcOrd="0" destOrd="0" presId="urn:microsoft.com/office/officeart/2008/layout/LinedList"/>
    <dgm:cxn modelId="{849E7B80-9738-466A-B8B0-CD952D522058}" type="presParOf" srcId="{651575F3-59BE-4B9D-A5C2-510C90C49F2E}" destId="{27CEC7EE-F226-40E5-AA6A-53F86237B7D2}" srcOrd="1" destOrd="0" presId="urn:microsoft.com/office/officeart/2008/layout/LinedList"/>
    <dgm:cxn modelId="{FC894E53-B827-4AE7-A776-D59F48D60AD3}" type="presParOf" srcId="{27CEC7EE-F226-40E5-AA6A-53F86237B7D2}" destId="{F84C2ABB-E557-497C-B10B-5ACFEE0CE38C}" srcOrd="0" destOrd="0" presId="urn:microsoft.com/office/officeart/2008/layout/LinedList"/>
    <dgm:cxn modelId="{B61BEF52-2FA1-4241-B0DF-EDD41E5D1384}" type="presParOf" srcId="{27CEC7EE-F226-40E5-AA6A-53F86237B7D2}" destId="{F63DA0CC-56BE-4F0C-BA6C-2B7EA66FC774}" srcOrd="1" destOrd="0" presId="urn:microsoft.com/office/officeart/2008/layout/LinedList"/>
    <dgm:cxn modelId="{A79FACDD-6871-420F-9810-DC35CBFB8703}" type="presParOf" srcId="{651575F3-59BE-4B9D-A5C2-510C90C49F2E}" destId="{22843443-DFE2-4192-8264-557A23A7DD04}" srcOrd="2" destOrd="0" presId="urn:microsoft.com/office/officeart/2008/layout/LinedList"/>
    <dgm:cxn modelId="{65EC1559-B5FA-4023-A0AE-07F7D1E81D48}" type="presParOf" srcId="{651575F3-59BE-4B9D-A5C2-510C90C49F2E}" destId="{6D2AC0A9-F046-42FF-8C82-EB6ED8571BEF}" srcOrd="3" destOrd="0" presId="urn:microsoft.com/office/officeart/2008/layout/LinedList"/>
    <dgm:cxn modelId="{CCA474EB-1B83-48E1-8BF5-13B5FF4C7BE1}" type="presParOf" srcId="{6D2AC0A9-F046-42FF-8C82-EB6ED8571BEF}" destId="{FEF763DC-7DDF-4F1A-9F3F-0D51D2A6F6F9}" srcOrd="0" destOrd="0" presId="urn:microsoft.com/office/officeart/2008/layout/LinedList"/>
    <dgm:cxn modelId="{0B3A0223-0758-4DE3-8E9A-4C3F29C06ADD}" type="presParOf" srcId="{6D2AC0A9-F046-42FF-8C82-EB6ED8571BEF}" destId="{7E7B3E5D-9710-4FEC-8CD9-8D4AE477468F}" srcOrd="1" destOrd="0" presId="urn:microsoft.com/office/officeart/2008/layout/LinedList"/>
    <dgm:cxn modelId="{82C482E7-161A-4A35-A638-FA91930B3AA5}" type="presParOf" srcId="{651575F3-59BE-4B9D-A5C2-510C90C49F2E}" destId="{C020DBDE-D59B-4F9B-9D4D-F630652EC3FA}" srcOrd="4" destOrd="0" presId="urn:microsoft.com/office/officeart/2008/layout/LinedList"/>
    <dgm:cxn modelId="{E9FB1B10-FB29-433C-BB29-88F9DB717E62}" type="presParOf" srcId="{651575F3-59BE-4B9D-A5C2-510C90C49F2E}" destId="{6F669AA0-2243-4133-A1C9-8F8ED0420BF5}" srcOrd="5" destOrd="0" presId="urn:microsoft.com/office/officeart/2008/layout/LinedList"/>
    <dgm:cxn modelId="{6CDD993D-73CD-48DF-9741-9405BE794431}" type="presParOf" srcId="{6F669AA0-2243-4133-A1C9-8F8ED0420BF5}" destId="{7B3BBDC4-BF01-4FE6-9E84-689841849633}" srcOrd="0" destOrd="0" presId="urn:microsoft.com/office/officeart/2008/layout/LinedList"/>
    <dgm:cxn modelId="{04B89056-0551-4EB3-B968-794D29151B42}" type="presParOf" srcId="{6F669AA0-2243-4133-A1C9-8F8ED0420BF5}" destId="{25D1C36F-C182-418A-846A-A77928FD4C44}" srcOrd="1" destOrd="0" presId="urn:microsoft.com/office/officeart/2008/layout/LinedList"/>
    <dgm:cxn modelId="{4C557793-6071-493D-B3E9-113F3345545F}" type="presParOf" srcId="{651575F3-59BE-4B9D-A5C2-510C90C49F2E}" destId="{7EE93826-34B7-45ED-BAC0-B3B6106B4078}" srcOrd="6" destOrd="0" presId="urn:microsoft.com/office/officeart/2008/layout/LinedList"/>
    <dgm:cxn modelId="{854A8535-41FC-4F34-B78D-7175C9C524BF}" type="presParOf" srcId="{651575F3-59BE-4B9D-A5C2-510C90C49F2E}" destId="{9879DC63-7F71-4F4B-B758-85A4CE52B274}" srcOrd="7" destOrd="0" presId="urn:microsoft.com/office/officeart/2008/layout/LinedList"/>
    <dgm:cxn modelId="{26734FFD-547A-464D-8554-664AD540674B}" type="presParOf" srcId="{9879DC63-7F71-4F4B-B758-85A4CE52B274}" destId="{0BCBDA10-CB25-454B-B83D-4FB68F26A1DC}" srcOrd="0" destOrd="0" presId="urn:microsoft.com/office/officeart/2008/layout/LinedList"/>
    <dgm:cxn modelId="{8A2CE67F-8819-46F9-B341-3BAF5925D175}" type="presParOf" srcId="{9879DC63-7F71-4F4B-B758-85A4CE52B274}" destId="{A60CE494-7307-4A65-9F46-B9106E3D5F5D}" srcOrd="1" destOrd="0" presId="urn:microsoft.com/office/officeart/2008/layout/LinedList"/>
    <dgm:cxn modelId="{CC1CC4FF-1482-4ADB-8691-31638125716E}" type="presParOf" srcId="{651575F3-59BE-4B9D-A5C2-510C90C49F2E}" destId="{A0F5D7A2-9DC0-4E84-A174-669B90A14879}" srcOrd="8" destOrd="0" presId="urn:microsoft.com/office/officeart/2008/layout/LinedList"/>
    <dgm:cxn modelId="{E2230E14-A8B6-45C6-B1BD-8859A50B7251}" type="presParOf" srcId="{651575F3-59BE-4B9D-A5C2-510C90C49F2E}" destId="{A632D75D-A9D3-4150-B82B-B6381A32F620}" srcOrd="9" destOrd="0" presId="urn:microsoft.com/office/officeart/2008/layout/LinedList"/>
    <dgm:cxn modelId="{9AFCEAEC-6F71-49CA-BBD4-7D5992066CA5}" type="presParOf" srcId="{A632D75D-A9D3-4150-B82B-B6381A32F620}" destId="{17A84C63-B32D-4A58-8C08-5C89C40F0ABD}" srcOrd="0" destOrd="0" presId="urn:microsoft.com/office/officeart/2008/layout/LinedList"/>
    <dgm:cxn modelId="{4FCBB872-D3F1-4988-889A-D3CCB4C6E5AE}" type="presParOf" srcId="{A632D75D-A9D3-4150-B82B-B6381A32F620}" destId="{14A742FC-FC90-4A6F-8DEE-967877B39480}" srcOrd="1" destOrd="0" presId="urn:microsoft.com/office/officeart/2008/layout/LinedList"/>
    <dgm:cxn modelId="{49ACD1D1-3BF6-4245-B04D-171E7817F954}" type="presParOf" srcId="{651575F3-59BE-4B9D-A5C2-510C90C49F2E}" destId="{031E6857-9962-451B-AF7E-A5146E09C8F6}" srcOrd="10" destOrd="0" presId="urn:microsoft.com/office/officeart/2008/layout/LinedList"/>
    <dgm:cxn modelId="{D738BB5A-C545-4ECE-AC4C-EC9D97A18FF5}" type="presParOf" srcId="{651575F3-59BE-4B9D-A5C2-510C90C49F2E}" destId="{16FF5310-8942-4E28-8D5E-672D62DF1C30}" srcOrd="11" destOrd="0" presId="urn:microsoft.com/office/officeart/2008/layout/LinedList"/>
    <dgm:cxn modelId="{9BF9F57D-F05A-4260-9CE9-7C8E02E8E9E7}" type="presParOf" srcId="{16FF5310-8942-4E28-8D5E-672D62DF1C30}" destId="{33CD7BD2-80E5-448E-A7C5-5C432A3D759A}" srcOrd="0" destOrd="0" presId="urn:microsoft.com/office/officeart/2008/layout/LinedList"/>
    <dgm:cxn modelId="{B285F0E2-D389-4928-A22C-0AA8EFF22243}" type="presParOf" srcId="{16FF5310-8942-4E28-8D5E-672D62DF1C30}" destId="{F3BE0EF6-018C-405E-B145-014D589B2526}" srcOrd="1" destOrd="0" presId="urn:microsoft.com/office/officeart/2008/layout/LinedList"/>
    <dgm:cxn modelId="{B9B53BDD-FC5E-4BC7-A04F-04154657D934}" type="presParOf" srcId="{651575F3-59BE-4B9D-A5C2-510C90C49F2E}" destId="{8E67E58A-F353-4018-B78A-E829A5F19956}" srcOrd="12" destOrd="0" presId="urn:microsoft.com/office/officeart/2008/layout/LinedList"/>
    <dgm:cxn modelId="{6ECBEC77-B1EE-4B39-A93A-971E71A3FE0E}" type="presParOf" srcId="{651575F3-59BE-4B9D-A5C2-510C90C49F2E}" destId="{2E92D693-8CB6-44FA-9825-D19B893EF1D5}" srcOrd="13" destOrd="0" presId="urn:microsoft.com/office/officeart/2008/layout/LinedList"/>
    <dgm:cxn modelId="{3296DD2C-B494-4B39-8FA3-5AB85B7B55DB}" type="presParOf" srcId="{2E92D693-8CB6-44FA-9825-D19B893EF1D5}" destId="{D5242277-D7A1-4191-8BF6-F2E409CA990A}" srcOrd="0" destOrd="0" presId="urn:microsoft.com/office/officeart/2008/layout/LinedList"/>
    <dgm:cxn modelId="{43F46CFD-9139-4134-AA53-F94C03EE6271}" type="presParOf" srcId="{2E92D693-8CB6-44FA-9825-D19B893EF1D5}" destId="{21AC0D2F-8FE1-430A-A2B5-7270C642BDD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52DB5F-0DA9-4752-9552-CE27D692E64E}"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1EC3A824-6737-48E9-8195-EC2DD0C99237}">
      <dgm:prSet/>
      <dgm:spPr/>
      <dgm:t>
        <a:bodyPr/>
        <a:lstStyle/>
        <a:p>
          <a:r>
            <a:rPr lang="en-US" b="0" i="1" baseline="0" dirty="0"/>
            <a:t>Personal Advocacy and Emotional Support </a:t>
          </a:r>
          <a:endParaRPr lang="en-US" dirty="0"/>
        </a:p>
      </dgm:t>
    </dgm:pt>
    <dgm:pt modelId="{30FCE82D-C220-4508-B4DA-A1E32301692D}" type="parTrans" cxnId="{8663E94B-0604-4743-992C-3B77A198EB77}">
      <dgm:prSet/>
      <dgm:spPr/>
      <dgm:t>
        <a:bodyPr/>
        <a:lstStyle/>
        <a:p>
          <a:endParaRPr lang="en-US"/>
        </a:p>
      </dgm:t>
    </dgm:pt>
    <dgm:pt modelId="{CCBD1CE9-BACA-4A9E-B5F7-5B3D130AD087}" type="sibTrans" cxnId="{8663E94B-0604-4743-992C-3B77A198EB77}">
      <dgm:prSet/>
      <dgm:spPr/>
      <dgm:t>
        <a:bodyPr/>
        <a:lstStyle/>
        <a:p>
          <a:endParaRPr lang="en-US"/>
        </a:p>
      </dgm:t>
    </dgm:pt>
    <dgm:pt modelId="{423A99BF-1FDC-4938-9A24-181438C81117}">
      <dgm:prSet/>
      <dgm:spPr/>
      <dgm:t>
        <a:bodyPr/>
        <a:lstStyle/>
        <a:p>
          <a:r>
            <a:rPr lang="en-US" b="0" i="1" baseline="0" dirty="0"/>
            <a:t>Relocation Expenses</a:t>
          </a:r>
          <a:endParaRPr lang="en-US" dirty="0"/>
        </a:p>
      </dgm:t>
    </dgm:pt>
    <dgm:pt modelId="{74D90C5D-AE6F-4CF3-8A4F-EE55A8DB50BD}" type="parTrans" cxnId="{A544CFE3-E596-4029-83AF-878110FCFF6A}">
      <dgm:prSet/>
      <dgm:spPr/>
      <dgm:t>
        <a:bodyPr/>
        <a:lstStyle/>
        <a:p>
          <a:endParaRPr lang="en-US"/>
        </a:p>
      </dgm:t>
    </dgm:pt>
    <dgm:pt modelId="{2D46E035-E477-4FC0-AD0A-04A75FB8790D}" type="sibTrans" cxnId="{A544CFE3-E596-4029-83AF-878110FCFF6A}">
      <dgm:prSet/>
      <dgm:spPr/>
      <dgm:t>
        <a:bodyPr/>
        <a:lstStyle/>
        <a:p>
          <a:endParaRPr lang="en-US"/>
        </a:p>
      </dgm:t>
    </dgm:pt>
    <dgm:pt modelId="{65DF96DA-7AD3-4DED-98BE-67CF1EED9265}">
      <dgm:prSet/>
      <dgm:spPr/>
      <dgm:t>
        <a:bodyPr/>
        <a:lstStyle/>
        <a:p>
          <a:r>
            <a:rPr lang="en-US" b="0" i="1" baseline="0" dirty="0"/>
            <a:t>Services to Incarcerated Individuals</a:t>
          </a:r>
          <a:endParaRPr lang="en-US" dirty="0"/>
        </a:p>
      </dgm:t>
    </dgm:pt>
    <dgm:pt modelId="{78E3A5D2-3A71-427D-A08C-1EBCA5B10711}" type="parTrans" cxnId="{448A3C3C-9602-4A6B-A99B-8C108A637EE6}">
      <dgm:prSet/>
      <dgm:spPr/>
      <dgm:t>
        <a:bodyPr/>
        <a:lstStyle/>
        <a:p>
          <a:endParaRPr lang="en-US"/>
        </a:p>
      </dgm:t>
    </dgm:pt>
    <dgm:pt modelId="{85A30A73-3D8B-4F4C-BF7D-BF0DBF9E6058}" type="sibTrans" cxnId="{448A3C3C-9602-4A6B-A99B-8C108A637EE6}">
      <dgm:prSet/>
      <dgm:spPr/>
      <dgm:t>
        <a:bodyPr/>
        <a:lstStyle/>
        <a:p>
          <a:endParaRPr lang="en-US"/>
        </a:p>
      </dgm:t>
    </dgm:pt>
    <dgm:pt modelId="{B2A217CB-F0DE-475A-93B0-1B8852174361}">
      <dgm:prSet/>
      <dgm:spPr/>
      <dgm:t>
        <a:bodyPr/>
        <a:lstStyle/>
        <a:p>
          <a:r>
            <a:rPr lang="en-US" b="0" i="1" baseline="0" dirty="0"/>
            <a:t>Transitional Housing</a:t>
          </a:r>
          <a:endParaRPr lang="en-US" dirty="0"/>
        </a:p>
      </dgm:t>
    </dgm:pt>
    <dgm:pt modelId="{B4FF9ACF-528A-4D84-AED3-97CA22BF285B}" type="parTrans" cxnId="{C3012B8E-4B52-485B-8D63-F26769342B88}">
      <dgm:prSet/>
      <dgm:spPr/>
      <dgm:t>
        <a:bodyPr/>
        <a:lstStyle/>
        <a:p>
          <a:endParaRPr lang="en-US"/>
        </a:p>
      </dgm:t>
    </dgm:pt>
    <dgm:pt modelId="{050010EC-C2FB-421F-BE99-A16D710DEEA7}" type="sibTrans" cxnId="{C3012B8E-4B52-485B-8D63-F26769342B88}">
      <dgm:prSet/>
      <dgm:spPr/>
      <dgm:t>
        <a:bodyPr/>
        <a:lstStyle/>
        <a:p>
          <a:endParaRPr lang="en-US"/>
        </a:p>
      </dgm:t>
    </dgm:pt>
    <dgm:pt modelId="{4D8D3039-6B38-4A81-B349-C05ABE394032}">
      <dgm:prSet/>
      <dgm:spPr/>
      <dgm:t>
        <a:bodyPr/>
        <a:lstStyle/>
        <a:p>
          <a:r>
            <a:rPr lang="en-US" i="1" dirty="0"/>
            <a:t>Transportation</a:t>
          </a:r>
        </a:p>
      </dgm:t>
    </dgm:pt>
    <dgm:pt modelId="{2DC0E0CC-C329-4416-99C3-F533EDB07435}" type="parTrans" cxnId="{21CECFD7-DCFB-440F-A345-798953439799}">
      <dgm:prSet/>
      <dgm:spPr/>
      <dgm:t>
        <a:bodyPr/>
        <a:lstStyle/>
        <a:p>
          <a:endParaRPr lang="en-US"/>
        </a:p>
      </dgm:t>
    </dgm:pt>
    <dgm:pt modelId="{C29826F0-E685-4E9B-8B8A-4C7504F8FE36}" type="sibTrans" cxnId="{21CECFD7-DCFB-440F-A345-798953439799}">
      <dgm:prSet/>
      <dgm:spPr/>
      <dgm:t>
        <a:bodyPr/>
        <a:lstStyle/>
        <a:p>
          <a:endParaRPr lang="en-US"/>
        </a:p>
      </dgm:t>
    </dgm:pt>
    <dgm:pt modelId="{651575F3-59BE-4B9D-A5C2-510C90C49F2E}" type="pres">
      <dgm:prSet presAssocID="{7A52DB5F-0DA9-4752-9552-CE27D692E64E}" presName="vert0" presStyleCnt="0">
        <dgm:presLayoutVars>
          <dgm:dir/>
          <dgm:animOne val="branch"/>
          <dgm:animLvl val="lvl"/>
        </dgm:presLayoutVars>
      </dgm:prSet>
      <dgm:spPr/>
    </dgm:pt>
    <dgm:pt modelId="{028FCE25-FA10-4FA8-A9F2-BB25EC4058E9}" type="pres">
      <dgm:prSet presAssocID="{1EC3A824-6737-48E9-8195-EC2DD0C99237}" presName="thickLine" presStyleLbl="alignNode1" presStyleIdx="0" presStyleCnt="5"/>
      <dgm:spPr/>
    </dgm:pt>
    <dgm:pt modelId="{27CEC7EE-F226-40E5-AA6A-53F86237B7D2}" type="pres">
      <dgm:prSet presAssocID="{1EC3A824-6737-48E9-8195-EC2DD0C99237}" presName="horz1" presStyleCnt="0"/>
      <dgm:spPr/>
    </dgm:pt>
    <dgm:pt modelId="{F84C2ABB-E557-497C-B10B-5ACFEE0CE38C}" type="pres">
      <dgm:prSet presAssocID="{1EC3A824-6737-48E9-8195-EC2DD0C99237}" presName="tx1" presStyleLbl="revTx" presStyleIdx="0" presStyleCnt="5"/>
      <dgm:spPr/>
    </dgm:pt>
    <dgm:pt modelId="{F63DA0CC-56BE-4F0C-BA6C-2B7EA66FC774}" type="pres">
      <dgm:prSet presAssocID="{1EC3A824-6737-48E9-8195-EC2DD0C99237}" presName="vert1" presStyleCnt="0"/>
      <dgm:spPr/>
    </dgm:pt>
    <dgm:pt modelId="{22843443-DFE2-4192-8264-557A23A7DD04}" type="pres">
      <dgm:prSet presAssocID="{423A99BF-1FDC-4938-9A24-181438C81117}" presName="thickLine" presStyleLbl="alignNode1" presStyleIdx="1" presStyleCnt="5"/>
      <dgm:spPr/>
    </dgm:pt>
    <dgm:pt modelId="{6D2AC0A9-F046-42FF-8C82-EB6ED8571BEF}" type="pres">
      <dgm:prSet presAssocID="{423A99BF-1FDC-4938-9A24-181438C81117}" presName="horz1" presStyleCnt="0"/>
      <dgm:spPr/>
    </dgm:pt>
    <dgm:pt modelId="{FEF763DC-7DDF-4F1A-9F3F-0D51D2A6F6F9}" type="pres">
      <dgm:prSet presAssocID="{423A99BF-1FDC-4938-9A24-181438C81117}" presName="tx1" presStyleLbl="revTx" presStyleIdx="1" presStyleCnt="5"/>
      <dgm:spPr/>
    </dgm:pt>
    <dgm:pt modelId="{7E7B3E5D-9710-4FEC-8CD9-8D4AE477468F}" type="pres">
      <dgm:prSet presAssocID="{423A99BF-1FDC-4938-9A24-181438C81117}" presName="vert1" presStyleCnt="0"/>
      <dgm:spPr/>
    </dgm:pt>
    <dgm:pt modelId="{C020DBDE-D59B-4F9B-9D4D-F630652EC3FA}" type="pres">
      <dgm:prSet presAssocID="{65DF96DA-7AD3-4DED-98BE-67CF1EED9265}" presName="thickLine" presStyleLbl="alignNode1" presStyleIdx="2" presStyleCnt="5"/>
      <dgm:spPr/>
    </dgm:pt>
    <dgm:pt modelId="{6F669AA0-2243-4133-A1C9-8F8ED0420BF5}" type="pres">
      <dgm:prSet presAssocID="{65DF96DA-7AD3-4DED-98BE-67CF1EED9265}" presName="horz1" presStyleCnt="0"/>
      <dgm:spPr/>
    </dgm:pt>
    <dgm:pt modelId="{7B3BBDC4-BF01-4FE6-9E84-689841849633}" type="pres">
      <dgm:prSet presAssocID="{65DF96DA-7AD3-4DED-98BE-67CF1EED9265}" presName="tx1" presStyleLbl="revTx" presStyleIdx="2" presStyleCnt="5"/>
      <dgm:spPr/>
    </dgm:pt>
    <dgm:pt modelId="{25D1C36F-C182-418A-846A-A77928FD4C44}" type="pres">
      <dgm:prSet presAssocID="{65DF96DA-7AD3-4DED-98BE-67CF1EED9265}" presName="vert1" presStyleCnt="0"/>
      <dgm:spPr/>
    </dgm:pt>
    <dgm:pt modelId="{7EE93826-34B7-45ED-BAC0-B3B6106B4078}" type="pres">
      <dgm:prSet presAssocID="{B2A217CB-F0DE-475A-93B0-1B8852174361}" presName="thickLine" presStyleLbl="alignNode1" presStyleIdx="3" presStyleCnt="5"/>
      <dgm:spPr/>
    </dgm:pt>
    <dgm:pt modelId="{9879DC63-7F71-4F4B-B758-85A4CE52B274}" type="pres">
      <dgm:prSet presAssocID="{B2A217CB-F0DE-475A-93B0-1B8852174361}" presName="horz1" presStyleCnt="0"/>
      <dgm:spPr/>
    </dgm:pt>
    <dgm:pt modelId="{0BCBDA10-CB25-454B-B83D-4FB68F26A1DC}" type="pres">
      <dgm:prSet presAssocID="{B2A217CB-F0DE-475A-93B0-1B8852174361}" presName="tx1" presStyleLbl="revTx" presStyleIdx="3" presStyleCnt="5"/>
      <dgm:spPr/>
    </dgm:pt>
    <dgm:pt modelId="{A60CE494-7307-4A65-9F46-B9106E3D5F5D}" type="pres">
      <dgm:prSet presAssocID="{B2A217CB-F0DE-475A-93B0-1B8852174361}" presName="vert1" presStyleCnt="0"/>
      <dgm:spPr/>
    </dgm:pt>
    <dgm:pt modelId="{8E67E58A-F353-4018-B78A-E829A5F19956}" type="pres">
      <dgm:prSet presAssocID="{4D8D3039-6B38-4A81-B349-C05ABE394032}" presName="thickLine" presStyleLbl="alignNode1" presStyleIdx="4" presStyleCnt="5"/>
      <dgm:spPr/>
    </dgm:pt>
    <dgm:pt modelId="{2E92D693-8CB6-44FA-9825-D19B893EF1D5}" type="pres">
      <dgm:prSet presAssocID="{4D8D3039-6B38-4A81-B349-C05ABE394032}" presName="horz1" presStyleCnt="0"/>
      <dgm:spPr/>
    </dgm:pt>
    <dgm:pt modelId="{D5242277-D7A1-4191-8BF6-F2E409CA990A}" type="pres">
      <dgm:prSet presAssocID="{4D8D3039-6B38-4A81-B349-C05ABE394032}" presName="tx1" presStyleLbl="revTx" presStyleIdx="4" presStyleCnt="5"/>
      <dgm:spPr/>
    </dgm:pt>
    <dgm:pt modelId="{21AC0D2F-8FE1-430A-A2B5-7270C642BDD0}" type="pres">
      <dgm:prSet presAssocID="{4D8D3039-6B38-4A81-B349-C05ABE394032}" presName="vert1" presStyleCnt="0"/>
      <dgm:spPr/>
    </dgm:pt>
  </dgm:ptLst>
  <dgm:cxnLst>
    <dgm:cxn modelId="{448A3C3C-9602-4A6B-A99B-8C108A637EE6}" srcId="{7A52DB5F-0DA9-4752-9552-CE27D692E64E}" destId="{65DF96DA-7AD3-4DED-98BE-67CF1EED9265}" srcOrd="2" destOrd="0" parTransId="{78E3A5D2-3A71-427D-A08C-1EBCA5B10711}" sibTransId="{85A30A73-3D8B-4F4C-BF7D-BF0DBF9E6058}"/>
    <dgm:cxn modelId="{8663E94B-0604-4743-992C-3B77A198EB77}" srcId="{7A52DB5F-0DA9-4752-9552-CE27D692E64E}" destId="{1EC3A824-6737-48E9-8195-EC2DD0C99237}" srcOrd="0" destOrd="0" parTransId="{30FCE82D-C220-4508-B4DA-A1E32301692D}" sibTransId="{CCBD1CE9-BACA-4A9E-B5F7-5B3D130AD087}"/>
    <dgm:cxn modelId="{C2946470-38BE-452A-859E-ACBC6AAE3B94}" type="presOf" srcId="{4D8D3039-6B38-4A81-B349-C05ABE394032}" destId="{D5242277-D7A1-4191-8BF6-F2E409CA990A}" srcOrd="0" destOrd="0" presId="urn:microsoft.com/office/officeart/2008/layout/LinedList"/>
    <dgm:cxn modelId="{B17EFA86-7B3A-4916-AA0C-3C54A6B2A8F0}" type="presOf" srcId="{1EC3A824-6737-48E9-8195-EC2DD0C99237}" destId="{F84C2ABB-E557-497C-B10B-5ACFEE0CE38C}" srcOrd="0" destOrd="0" presId="urn:microsoft.com/office/officeart/2008/layout/LinedList"/>
    <dgm:cxn modelId="{0983F487-4D0E-4681-BE15-89CCD69129EC}" type="presOf" srcId="{B2A217CB-F0DE-475A-93B0-1B8852174361}" destId="{0BCBDA10-CB25-454B-B83D-4FB68F26A1DC}" srcOrd="0" destOrd="0" presId="urn:microsoft.com/office/officeart/2008/layout/LinedList"/>
    <dgm:cxn modelId="{C3012B8E-4B52-485B-8D63-F26769342B88}" srcId="{7A52DB5F-0DA9-4752-9552-CE27D692E64E}" destId="{B2A217CB-F0DE-475A-93B0-1B8852174361}" srcOrd="3" destOrd="0" parTransId="{B4FF9ACF-528A-4D84-AED3-97CA22BF285B}" sibTransId="{050010EC-C2FB-421F-BE99-A16D710DEEA7}"/>
    <dgm:cxn modelId="{C7F2EB9A-5B33-4D7A-A882-862756939778}" type="presOf" srcId="{65DF96DA-7AD3-4DED-98BE-67CF1EED9265}" destId="{7B3BBDC4-BF01-4FE6-9E84-689841849633}" srcOrd="0" destOrd="0" presId="urn:microsoft.com/office/officeart/2008/layout/LinedList"/>
    <dgm:cxn modelId="{C37997AF-B9B0-4FA3-8CD7-EE50AC9B569C}" type="presOf" srcId="{423A99BF-1FDC-4938-9A24-181438C81117}" destId="{FEF763DC-7DDF-4F1A-9F3F-0D51D2A6F6F9}" srcOrd="0" destOrd="0" presId="urn:microsoft.com/office/officeart/2008/layout/LinedList"/>
    <dgm:cxn modelId="{21CECFD7-DCFB-440F-A345-798953439799}" srcId="{7A52DB5F-0DA9-4752-9552-CE27D692E64E}" destId="{4D8D3039-6B38-4A81-B349-C05ABE394032}" srcOrd="4" destOrd="0" parTransId="{2DC0E0CC-C329-4416-99C3-F533EDB07435}" sibTransId="{C29826F0-E685-4E9B-8B8A-4C7504F8FE36}"/>
    <dgm:cxn modelId="{A544CFE3-E596-4029-83AF-878110FCFF6A}" srcId="{7A52DB5F-0DA9-4752-9552-CE27D692E64E}" destId="{423A99BF-1FDC-4938-9A24-181438C81117}" srcOrd="1" destOrd="0" parTransId="{74D90C5D-AE6F-4CF3-8A4F-EE55A8DB50BD}" sibTransId="{2D46E035-E477-4FC0-AD0A-04A75FB8790D}"/>
    <dgm:cxn modelId="{EF69E4FF-E259-4153-86FA-298C444586CC}" type="presOf" srcId="{7A52DB5F-0DA9-4752-9552-CE27D692E64E}" destId="{651575F3-59BE-4B9D-A5C2-510C90C49F2E}" srcOrd="0" destOrd="0" presId="urn:microsoft.com/office/officeart/2008/layout/LinedList"/>
    <dgm:cxn modelId="{A223BF66-847E-4329-B1C5-922834F648AD}" type="presParOf" srcId="{651575F3-59BE-4B9D-A5C2-510C90C49F2E}" destId="{028FCE25-FA10-4FA8-A9F2-BB25EC4058E9}" srcOrd="0" destOrd="0" presId="urn:microsoft.com/office/officeart/2008/layout/LinedList"/>
    <dgm:cxn modelId="{849E7B80-9738-466A-B8B0-CD952D522058}" type="presParOf" srcId="{651575F3-59BE-4B9D-A5C2-510C90C49F2E}" destId="{27CEC7EE-F226-40E5-AA6A-53F86237B7D2}" srcOrd="1" destOrd="0" presId="urn:microsoft.com/office/officeart/2008/layout/LinedList"/>
    <dgm:cxn modelId="{FC894E53-B827-4AE7-A776-D59F48D60AD3}" type="presParOf" srcId="{27CEC7EE-F226-40E5-AA6A-53F86237B7D2}" destId="{F84C2ABB-E557-497C-B10B-5ACFEE0CE38C}" srcOrd="0" destOrd="0" presId="urn:microsoft.com/office/officeart/2008/layout/LinedList"/>
    <dgm:cxn modelId="{B61BEF52-2FA1-4241-B0DF-EDD41E5D1384}" type="presParOf" srcId="{27CEC7EE-F226-40E5-AA6A-53F86237B7D2}" destId="{F63DA0CC-56BE-4F0C-BA6C-2B7EA66FC774}" srcOrd="1" destOrd="0" presId="urn:microsoft.com/office/officeart/2008/layout/LinedList"/>
    <dgm:cxn modelId="{A79FACDD-6871-420F-9810-DC35CBFB8703}" type="presParOf" srcId="{651575F3-59BE-4B9D-A5C2-510C90C49F2E}" destId="{22843443-DFE2-4192-8264-557A23A7DD04}" srcOrd="2" destOrd="0" presId="urn:microsoft.com/office/officeart/2008/layout/LinedList"/>
    <dgm:cxn modelId="{65EC1559-B5FA-4023-A0AE-07F7D1E81D48}" type="presParOf" srcId="{651575F3-59BE-4B9D-A5C2-510C90C49F2E}" destId="{6D2AC0A9-F046-42FF-8C82-EB6ED8571BEF}" srcOrd="3" destOrd="0" presId="urn:microsoft.com/office/officeart/2008/layout/LinedList"/>
    <dgm:cxn modelId="{CCA474EB-1B83-48E1-8BF5-13B5FF4C7BE1}" type="presParOf" srcId="{6D2AC0A9-F046-42FF-8C82-EB6ED8571BEF}" destId="{FEF763DC-7DDF-4F1A-9F3F-0D51D2A6F6F9}" srcOrd="0" destOrd="0" presId="urn:microsoft.com/office/officeart/2008/layout/LinedList"/>
    <dgm:cxn modelId="{0B3A0223-0758-4DE3-8E9A-4C3F29C06ADD}" type="presParOf" srcId="{6D2AC0A9-F046-42FF-8C82-EB6ED8571BEF}" destId="{7E7B3E5D-9710-4FEC-8CD9-8D4AE477468F}" srcOrd="1" destOrd="0" presId="urn:microsoft.com/office/officeart/2008/layout/LinedList"/>
    <dgm:cxn modelId="{82C482E7-161A-4A35-A638-FA91930B3AA5}" type="presParOf" srcId="{651575F3-59BE-4B9D-A5C2-510C90C49F2E}" destId="{C020DBDE-D59B-4F9B-9D4D-F630652EC3FA}" srcOrd="4" destOrd="0" presId="urn:microsoft.com/office/officeart/2008/layout/LinedList"/>
    <dgm:cxn modelId="{E9FB1B10-FB29-433C-BB29-88F9DB717E62}" type="presParOf" srcId="{651575F3-59BE-4B9D-A5C2-510C90C49F2E}" destId="{6F669AA0-2243-4133-A1C9-8F8ED0420BF5}" srcOrd="5" destOrd="0" presId="urn:microsoft.com/office/officeart/2008/layout/LinedList"/>
    <dgm:cxn modelId="{6CDD993D-73CD-48DF-9741-9405BE794431}" type="presParOf" srcId="{6F669AA0-2243-4133-A1C9-8F8ED0420BF5}" destId="{7B3BBDC4-BF01-4FE6-9E84-689841849633}" srcOrd="0" destOrd="0" presId="urn:microsoft.com/office/officeart/2008/layout/LinedList"/>
    <dgm:cxn modelId="{04B89056-0551-4EB3-B968-794D29151B42}" type="presParOf" srcId="{6F669AA0-2243-4133-A1C9-8F8ED0420BF5}" destId="{25D1C36F-C182-418A-846A-A77928FD4C44}" srcOrd="1" destOrd="0" presId="urn:microsoft.com/office/officeart/2008/layout/LinedList"/>
    <dgm:cxn modelId="{4C557793-6071-493D-B3E9-113F3345545F}" type="presParOf" srcId="{651575F3-59BE-4B9D-A5C2-510C90C49F2E}" destId="{7EE93826-34B7-45ED-BAC0-B3B6106B4078}" srcOrd="6" destOrd="0" presId="urn:microsoft.com/office/officeart/2008/layout/LinedList"/>
    <dgm:cxn modelId="{854A8535-41FC-4F34-B78D-7175C9C524BF}" type="presParOf" srcId="{651575F3-59BE-4B9D-A5C2-510C90C49F2E}" destId="{9879DC63-7F71-4F4B-B758-85A4CE52B274}" srcOrd="7" destOrd="0" presId="urn:microsoft.com/office/officeart/2008/layout/LinedList"/>
    <dgm:cxn modelId="{26734FFD-547A-464D-8554-664AD540674B}" type="presParOf" srcId="{9879DC63-7F71-4F4B-B758-85A4CE52B274}" destId="{0BCBDA10-CB25-454B-B83D-4FB68F26A1DC}" srcOrd="0" destOrd="0" presId="urn:microsoft.com/office/officeart/2008/layout/LinedList"/>
    <dgm:cxn modelId="{8A2CE67F-8819-46F9-B341-3BAF5925D175}" type="presParOf" srcId="{9879DC63-7F71-4F4B-B758-85A4CE52B274}" destId="{A60CE494-7307-4A65-9F46-B9106E3D5F5D}" srcOrd="1" destOrd="0" presId="urn:microsoft.com/office/officeart/2008/layout/LinedList"/>
    <dgm:cxn modelId="{B9B53BDD-FC5E-4BC7-A04F-04154657D934}" type="presParOf" srcId="{651575F3-59BE-4B9D-A5C2-510C90C49F2E}" destId="{8E67E58A-F353-4018-B78A-E829A5F19956}" srcOrd="8" destOrd="0" presId="urn:microsoft.com/office/officeart/2008/layout/LinedList"/>
    <dgm:cxn modelId="{6ECBEC77-B1EE-4B39-A93A-971E71A3FE0E}" type="presParOf" srcId="{651575F3-59BE-4B9D-A5C2-510C90C49F2E}" destId="{2E92D693-8CB6-44FA-9825-D19B893EF1D5}" srcOrd="9" destOrd="0" presId="urn:microsoft.com/office/officeart/2008/layout/LinedList"/>
    <dgm:cxn modelId="{3296DD2C-B494-4B39-8FA3-5AB85B7B55DB}" type="presParOf" srcId="{2E92D693-8CB6-44FA-9825-D19B893EF1D5}" destId="{D5242277-D7A1-4191-8BF6-F2E409CA990A}" srcOrd="0" destOrd="0" presId="urn:microsoft.com/office/officeart/2008/layout/LinedList"/>
    <dgm:cxn modelId="{43F46CFD-9139-4134-AA53-F94C03EE6271}" type="presParOf" srcId="{2E92D693-8CB6-44FA-9825-D19B893EF1D5}" destId="{21AC0D2F-8FE1-430A-A2B5-7270C642BDD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552BDF-CC6A-42DD-9825-C6FD7A02BE1F}"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8431157-218C-4AFF-94F8-024ECED897E2}">
      <dgm:prSet/>
      <dgm:spPr>
        <a:solidFill>
          <a:srgbClr val="FFC000"/>
        </a:solidFill>
      </dgm:spPr>
      <dgm:t>
        <a:bodyPr/>
        <a:lstStyle/>
        <a:p>
          <a:r>
            <a:rPr lang="en-US" b="1" dirty="0">
              <a:solidFill>
                <a:schemeClr val="tx1"/>
              </a:solidFill>
            </a:rPr>
            <a:t>Contact Information</a:t>
          </a:r>
          <a:r>
            <a:rPr lang="en-US" b="1" dirty="0"/>
            <a:t> </a:t>
          </a:r>
        </a:p>
      </dgm:t>
    </dgm:pt>
    <dgm:pt modelId="{03710A3A-01D7-4747-89BF-9629129D6F3F}" type="parTrans" cxnId="{00725FB6-FF57-43FC-9164-7996A6819AFD}">
      <dgm:prSet/>
      <dgm:spPr/>
      <dgm:t>
        <a:bodyPr/>
        <a:lstStyle/>
        <a:p>
          <a:endParaRPr lang="en-US" b="1"/>
        </a:p>
      </dgm:t>
    </dgm:pt>
    <dgm:pt modelId="{CDB8D9BE-91FC-438B-B618-9B5126531B6E}" type="sibTrans" cxnId="{00725FB6-FF57-43FC-9164-7996A6819AFD}">
      <dgm:prSet/>
      <dgm:spPr/>
      <dgm:t>
        <a:bodyPr/>
        <a:lstStyle/>
        <a:p>
          <a:endParaRPr lang="en-US" b="1"/>
        </a:p>
      </dgm:t>
    </dgm:pt>
    <dgm:pt modelId="{B5040C98-B139-489E-922F-A4F9DBDA18A5}">
      <dgm:prSet/>
      <dgm:spPr>
        <a:solidFill>
          <a:srgbClr val="FFC000"/>
        </a:solidFill>
      </dgm:spPr>
      <dgm:t>
        <a:bodyPr/>
        <a:lstStyle/>
        <a:p>
          <a:r>
            <a:rPr lang="en-US" b="1" dirty="0">
              <a:solidFill>
                <a:schemeClr val="tx1"/>
              </a:solidFill>
            </a:rPr>
            <a:t>Project Information</a:t>
          </a:r>
        </a:p>
      </dgm:t>
    </dgm:pt>
    <dgm:pt modelId="{B7CDE0B4-8FDF-434F-B4B3-41300E62E196}" type="parTrans" cxnId="{5011E239-7333-4DCA-A638-E1C3A227DBA6}">
      <dgm:prSet/>
      <dgm:spPr/>
      <dgm:t>
        <a:bodyPr/>
        <a:lstStyle/>
        <a:p>
          <a:endParaRPr lang="en-US" b="1"/>
        </a:p>
      </dgm:t>
    </dgm:pt>
    <dgm:pt modelId="{58DFCEB0-1651-4496-9FC3-6441F1D782CB}" type="sibTrans" cxnId="{5011E239-7333-4DCA-A638-E1C3A227DBA6}">
      <dgm:prSet/>
      <dgm:spPr/>
      <dgm:t>
        <a:bodyPr/>
        <a:lstStyle/>
        <a:p>
          <a:endParaRPr lang="en-US" b="1"/>
        </a:p>
      </dgm:t>
    </dgm:pt>
    <dgm:pt modelId="{C185A0DD-08A7-4C2E-9C61-04D5F75C06F4}">
      <dgm:prSet/>
      <dgm:spPr>
        <a:solidFill>
          <a:srgbClr val="FFC000"/>
        </a:solidFill>
      </dgm:spPr>
      <dgm:t>
        <a:bodyPr/>
        <a:lstStyle/>
        <a:p>
          <a:r>
            <a:rPr lang="en-US" b="1" dirty="0">
              <a:solidFill>
                <a:schemeClr val="tx1"/>
              </a:solidFill>
            </a:rPr>
            <a:t>Programmatic</a:t>
          </a:r>
          <a:r>
            <a:rPr lang="en-US" b="1" dirty="0"/>
            <a:t> </a:t>
          </a:r>
          <a:r>
            <a:rPr lang="en-US" b="1" dirty="0">
              <a:solidFill>
                <a:schemeClr val="tx1"/>
              </a:solidFill>
            </a:rPr>
            <a:t>Information</a:t>
          </a:r>
        </a:p>
      </dgm:t>
    </dgm:pt>
    <dgm:pt modelId="{0932C735-6CB5-4FB8-8401-55245F7D7B29}" type="parTrans" cxnId="{6F30EAB3-63BD-48A7-8CA0-92DE2E687515}">
      <dgm:prSet/>
      <dgm:spPr/>
      <dgm:t>
        <a:bodyPr/>
        <a:lstStyle/>
        <a:p>
          <a:endParaRPr lang="en-US" b="1"/>
        </a:p>
      </dgm:t>
    </dgm:pt>
    <dgm:pt modelId="{C5101842-D8E2-4E14-8549-128D564B7C8F}" type="sibTrans" cxnId="{6F30EAB3-63BD-48A7-8CA0-92DE2E687515}">
      <dgm:prSet/>
      <dgm:spPr/>
      <dgm:t>
        <a:bodyPr/>
        <a:lstStyle/>
        <a:p>
          <a:endParaRPr lang="en-US" b="1"/>
        </a:p>
      </dgm:t>
    </dgm:pt>
    <dgm:pt modelId="{BB219ADC-8E88-4D1B-9F8C-D66D02B17CDB}">
      <dgm:prSet/>
      <dgm:spPr>
        <a:solidFill>
          <a:srgbClr val="FFC000"/>
        </a:solidFill>
      </dgm:spPr>
      <dgm:t>
        <a:bodyPr/>
        <a:lstStyle/>
        <a:p>
          <a:r>
            <a:rPr lang="en-US" b="1" dirty="0">
              <a:solidFill>
                <a:schemeClr val="tx1"/>
              </a:solidFill>
            </a:rPr>
            <a:t>Problem Statement &amp; Analysis</a:t>
          </a:r>
        </a:p>
      </dgm:t>
    </dgm:pt>
    <dgm:pt modelId="{4ADA0C1B-10A1-432E-9A09-64BDE3698D7A}" type="parTrans" cxnId="{330DE1D7-0BC0-45CE-B767-79A13DFB9BBD}">
      <dgm:prSet/>
      <dgm:spPr/>
      <dgm:t>
        <a:bodyPr/>
        <a:lstStyle/>
        <a:p>
          <a:endParaRPr lang="en-US" b="1"/>
        </a:p>
      </dgm:t>
    </dgm:pt>
    <dgm:pt modelId="{7D9FC233-2923-4FB6-A60A-B90F1D0EB28C}" type="sibTrans" cxnId="{330DE1D7-0BC0-45CE-B767-79A13DFB9BBD}">
      <dgm:prSet/>
      <dgm:spPr/>
      <dgm:t>
        <a:bodyPr/>
        <a:lstStyle/>
        <a:p>
          <a:endParaRPr lang="en-US" b="1"/>
        </a:p>
      </dgm:t>
    </dgm:pt>
    <dgm:pt modelId="{5B8984A1-886D-43D3-B9CF-2E845F5C18CE}">
      <dgm:prSet/>
      <dgm:spPr>
        <a:solidFill>
          <a:srgbClr val="FFC000"/>
        </a:solidFill>
      </dgm:spPr>
      <dgm:t>
        <a:bodyPr/>
        <a:lstStyle/>
        <a:p>
          <a:r>
            <a:rPr lang="en-US" b="1" dirty="0">
              <a:solidFill>
                <a:schemeClr val="tx1"/>
              </a:solidFill>
            </a:rPr>
            <a:t> Goals, Objectives, and Outcomes</a:t>
          </a:r>
        </a:p>
      </dgm:t>
    </dgm:pt>
    <dgm:pt modelId="{1E404616-C1AB-4AB9-9646-471628F3DFC1}" type="parTrans" cxnId="{68857DB4-697C-4312-B09F-EAE1B19617B6}">
      <dgm:prSet/>
      <dgm:spPr/>
      <dgm:t>
        <a:bodyPr/>
        <a:lstStyle/>
        <a:p>
          <a:endParaRPr lang="en-US" b="1"/>
        </a:p>
      </dgm:t>
    </dgm:pt>
    <dgm:pt modelId="{F63F3657-4412-4AE8-BF76-7509F073A039}" type="sibTrans" cxnId="{68857DB4-697C-4312-B09F-EAE1B19617B6}">
      <dgm:prSet/>
      <dgm:spPr/>
      <dgm:t>
        <a:bodyPr/>
        <a:lstStyle/>
        <a:p>
          <a:endParaRPr lang="en-US" b="1"/>
        </a:p>
      </dgm:t>
    </dgm:pt>
    <dgm:pt modelId="{C53355BB-CE7F-4256-B4AD-D686105A32F1}">
      <dgm:prSet/>
      <dgm:spPr>
        <a:solidFill>
          <a:srgbClr val="FFC000"/>
        </a:solidFill>
      </dgm:spPr>
      <dgm:t>
        <a:bodyPr/>
        <a:lstStyle/>
        <a:p>
          <a:r>
            <a:rPr lang="en-US" b="1" dirty="0">
              <a:solidFill>
                <a:schemeClr val="tx1"/>
              </a:solidFill>
            </a:rPr>
            <a:t>Program Description</a:t>
          </a:r>
        </a:p>
      </dgm:t>
    </dgm:pt>
    <dgm:pt modelId="{DDFCBCE5-1964-47E3-AFAF-101073524094}" type="parTrans" cxnId="{9E41FC81-1FCA-4AED-A22A-DE1312352C25}">
      <dgm:prSet/>
      <dgm:spPr/>
      <dgm:t>
        <a:bodyPr/>
        <a:lstStyle/>
        <a:p>
          <a:endParaRPr lang="en-US" b="1"/>
        </a:p>
      </dgm:t>
    </dgm:pt>
    <dgm:pt modelId="{7FE754EC-E3E9-4B6E-9646-5945500DBF8D}" type="sibTrans" cxnId="{9E41FC81-1FCA-4AED-A22A-DE1312352C25}">
      <dgm:prSet/>
      <dgm:spPr/>
      <dgm:t>
        <a:bodyPr/>
        <a:lstStyle/>
        <a:p>
          <a:endParaRPr lang="en-US" b="1"/>
        </a:p>
      </dgm:t>
    </dgm:pt>
    <dgm:pt modelId="{4FC3D900-E302-4602-AD5D-842260D4A2E0}">
      <dgm:prSet/>
      <dgm:spPr>
        <a:solidFill>
          <a:srgbClr val="FFC000"/>
        </a:solidFill>
      </dgm:spPr>
      <dgm:t>
        <a:bodyPr/>
        <a:lstStyle/>
        <a:p>
          <a:r>
            <a:rPr lang="en-US" b="1" dirty="0">
              <a:solidFill>
                <a:schemeClr val="tx1"/>
              </a:solidFill>
            </a:rPr>
            <a:t>Evidence Based/Best Practice</a:t>
          </a:r>
        </a:p>
      </dgm:t>
    </dgm:pt>
    <dgm:pt modelId="{F472B469-EADD-4D3C-8737-39BBDCE00255}" type="parTrans" cxnId="{859CA49B-BEEA-4692-B786-38D4AC80D141}">
      <dgm:prSet/>
      <dgm:spPr/>
      <dgm:t>
        <a:bodyPr/>
        <a:lstStyle/>
        <a:p>
          <a:endParaRPr lang="en-US" b="1"/>
        </a:p>
      </dgm:t>
    </dgm:pt>
    <dgm:pt modelId="{D0E6BCB6-8E09-4967-94BF-A915DA4C22D0}" type="sibTrans" cxnId="{859CA49B-BEEA-4692-B786-38D4AC80D141}">
      <dgm:prSet/>
      <dgm:spPr/>
      <dgm:t>
        <a:bodyPr/>
        <a:lstStyle/>
        <a:p>
          <a:endParaRPr lang="en-US" b="1"/>
        </a:p>
      </dgm:t>
    </dgm:pt>
    <dgm:pt modelId="{E9881CB0-FCA8-4883-9B17-3929F24AC11A}">
      <dgm:prSet/>
      <dgm:spPr>
        <a:solidFill>
          <a:srgbClr val="FFC000"/>
        </a:solidFill>
      </dgm:spPr>
      <dgm:t>
        <a:bodyPr/>
        <a:lstStyle/>
        <a:p>
          <a:pPr>
            <a:buFont typeface="Arial" panose="020B0604020202020204" pitchFamily="34" charset="0"/>
            <a:buChar char="•"/>
          </a:pPr>
          <a:r>
            <a:rPr lang="en-US" b="1" dirty="0">
              <a:solidFill>
                <a:schemeClr val="tx1"/>
              </a:solidFill>
            </a:rPr>
            <a:t>Use of Volunteers </a:t>
          </a:r>
        </a:p>
      </dgm:t>
    </dgm:pt>
    <dgm:pt modelId="{ED44A7AC-58ED-4977-8478-5F736BA43EE2}" type="parTrans" cxnId="{41075F6D-CFE4-4330-A8CB-E04E72ED5F1C}">
      <dgm:prSet/>
      <dgm:spPr/>
      <dgm:t>
        <a:bodyPr/>
        <a:lstStyle/>
        <a:p>
          <a:endParaRPr lang="en-US" b="1"/>
        </a:p>
      </dgm:t>
    </dgm:pt>
    <dgm:pt modelId="{8538DCB8-958D-4648-9AEF-155E28A4B209}" type="sibTrans" cxnId="{41075F6D-CFE4-4330-A8CB-E04E72ED5F1C}">
      <dgm:prSet/>
      <dgm:spPr/>
      <dgm:t>
        <a:bodyPr/>
        <a:lstStyle/>
        <a:p>
          <a:endParaRPr lang="en-US" b="1"/>
        </a:p>
      </dgm:t>
    </dgm:pt>
    <dgm:pt modelId="{5F09F6FC-5995-40A8-899D-5920A8D08E44}">
      <dgm:prSet/>
      <dgm:spPr>
        <a:solidFill>
          <a:srgbClr val="FFC000"/>
        </a:solidFill>
      </dgm:spPr>
      <dgm:t>
        <a:bodyPr/>
        <a:lstStyle/>
        <a:p>
          <a:pPr>
            <a:buFont typeface="Arial" panose="020B0604020202020204" pitchFamily="34" charset="0"/>
            <a:buChar char="•"/>
          </a:pPr>
          <a:r>
            <a:rPr lang="en-US" b="1" dirty="0">
              <a:solidFill>
                <a:schemeClr val="tx1"/>
              </a:solidFill>
            </a:rPr>
            <a:t>Budget</a:t>
          </a:r>
        </a:p>
      </dgm:t>
    </dgm:pt>
    <dgm:pt modelId="{14F13D3B-34DD-4A43-9D7A-281E378A36B9}" type="parTrans" cxnId="{73B688A5-2EFE-402C-AA4E-166E71F80150}">
      <dgm:prSet/>
      <dgm:spPr/>
      <dgm:t>
        <a:bodyPr/>
        <a:lstStyle/>
        <a:p>
          <a:endParaRPr lang="en-US" b="1"/>
        </a:p>
      </dgm:t>
    </dgm:pt>
    <dgm:pt modelId="{94C1E378-96BF-4B7E-BDEB-29CAEBB32BCB}" type="sibTrans" cxnId="{73B688A5-2EFE-402C-AA4E-166E71F80150}">
      <dgm:prSet/>
      <dgm:spPr/>
      <dgm:t>
        <a:bodyPr/>
        <a:lstStyle/>
        <a:p>
          <a:endParaRPr lang="en-US" b="1"/>
        </a:p>
      </dgm:t>
    </dgm:pt>
    <dgm:pt modelId="{D5797EAA-2D0B-498D-AB8B-4DF2FEEF900B}">
      <dgm:prSet/>
      <dgm:spPr>
        <a:solidFill>
          <a:srgbClr val="FFC000"/>
        </a:solidFill>
      </dgm:spPr>
      <dgm:t>
        <a:bodyPr/>
        <a:lstStyle/>
        <a:p>
          <a:pPr>
            <a:buFont typeface="Arial" panose="020B0604020202020204" pitchFamily="34" charset="0"/>
            <a:buChar char="•"/>
          </a:pPr>
          <a:r>
            <a:rPr lang="en-US" b="1" dirty="0">
              <a:solidFill>
                <a:schemeClr val="tx1"/>
              </a:solidFill>
            </a:rPr>
            <a:t>Budget Narrative</a:t>
          </a:r>
        </a:p>
      </dgm:t>
    </dgm:pt>
    <dgm:pt modelId="{70A1170B-C151-42CE-8F06-88C78CB91D8E}" type="parTrans" cxnId="{1C347B5F-A7BF-4238-8853-1ABA56CC23A1}">
      <dgm:prSet/>
      <dgm:spPr/>
      <dgm:t>
        <a:bodyPr/>
        <a:lstStyle/>
        <a:p>
          <a:endParaRPr lang="en-US" b="1"/>
        </a:p>
      </dgm:t>
    </dgm:pt>
    <dgm:pt modelId="{7651BF6C-F113-4D12-ADDA-6894F90A5406}" type="sibTrans" cxnId="{1C347B5F-A7BF-4238-8853-1ABA56CC23A1}">
      <dgm:prSet/>
      <dgm:spPr/>
      <dgm:t>
        <a:bodyPr/>
        <a:lstStyle/>
        <a:p>
          <a:endParaRPr lang="en-US" b="1"/>
        </a:p>
      </dgm:t>
    </dgm:pt>
    <dgm:pt modelId="{8CBBECF2-E5A4-43B8-B615-510A415E77FC}">
      <dgm:prSet/>
      <dgm:spPr>
        <a:solidFill>
          <a:srgbClr val="FFC000"/>
        </a:solidFill>
      </dgm:spPr>
      <dgm:t>
        <a:bodyPr/>
        <a:lstStyle/>
        <a:p>
          <a:pPr>
            <a:buFont typeface="Arial" panose="020B0604020202020204" pitchFamily="34" charset="0"/>
            <a:buChar char="•"/>
          </a:pPr>
          <a:r>
            <a:rPr lang="en-US" b="1" dirty="0">
              <a:solidFill>
                <a:schemeClr val="tx1"/>
              </a:solidFill>
            </a:rPr>
            <a:t>Attachments</a:t>
          </a:r>
        </a:p>
      </dgm:t>
    </dgm:pt>
    <dgm:pt modelId="{5DB6967C-62CF-40E6-B2C1-8280894DFA30}" type="parTrans" cxnId="{D6D9BA11-FDA5-4DA3-9C3F-8ABA581215DC}">
      <dgm:prSet/>
      <dgm:spPr/>
      <dgm:t>
        <a:bodyPr/>
        <a:lstStyle/>
        <a:p>
          <a:endParaRPr lang="en-US" b="1"/>
        </a:p>
      </dgm:t>
    </dgm:pt>
    <dgm:pt modelId="{0413E252-6C1C-4633-B10E-D67D7FCA2A89}" type="sibTrans" cxnId="{D6D9BA11-FDA5-4DA3-9C3F-8ABA581215DC}">
      <dgm:prSet/>
      <dgm:spPr/>
      <dgm:t>
        <a:bodyPr/>
        <a:lstStyle/>
        <a:p>
          <a:endParaRPr lang="en-US" b="1"/>
        </a:p>
      </dgm:t>
    </dgm:pt>
    <dgm:pt modelId="{442EFB6A-385E-4550-8B7A-01B6CC45F1C0}" type="pres">
      <dgm:prSet presAssocID="{61552BDF-CC6A-42DD-9825-C6FD7A02BE1F}" presName="linear" presStyleCnt="0">
        <dgm:presLayoutVars>
          <dgm:dir/>
          <dgm:animLvl val="lvl"/>
          <dgm:resizeHandles val="exact"/>
        </dgm:presLayoutVars>
      </dgm:prSet>
      <dgm:spPr/>
    </dgm:pt>
    <dgm:pt modelId="{72E3BE96-611C-4516-A00A-C84FF3F558D7}" type="pres">
      <dgm:prSet presAssocID="{88431157-218C-4AFF-94F8-024ECED897E2}" presName="parentLin" presStyleCnt="0"/>
      <dgm:spPr/>
    </dgm:pt>
    <dgm:pt modelId="{66E5EEBB-8AFD-4A33-BBB5-6FC0CFC37B1C}" type="pres">
      <dgm:prSet presAssocID="{88431157-218C-4AFF-94F8-024ECED897E2}" presName="parentLeftMargin" presStyleLbl="node1" presStyleIdx="0" presStyleCnt="11"/>
      <dgm:spPr/>
    </dgm:pt>
    <dgm:pt modelId="{1F31143A-946F-4EAA-AD90-BE9128605CCA}" type="pres">
      <dgm:prSet presAssocID="{88431157-218C-4AFF-94F8-024ECED897E2}" presName="parentText" presStyleLbl="node1" presStyleIdx="0" presStyleCnt="11">
        <dgm:presLayoutVars>
          <dgm:chMax val="0"/>
          <dgm:bulletEnabled val="1"/>
        </dgm:presLayoutVars>
      </dgm:prSet>
      <dgm:spPr/>
    </dgm:pt>
    <dgm:pt modelId="{D93AAA2F-73CE-4B67-8E77-F643E1AF0B4C}" type="pres">
      <dgm:prSet presAssocID="{88431157-218C-4AFF-94F8-024ECED897E2}" presName="negativeSpace" presStyleCnt="0"/>
      <dgm:spPr/>
    </dgm:pt>
    <dgm:pt modelId="{8D163792-47B3-4E13-A9CA-6A999A1FD70B}" type="pres">
      <dgm:prSet presAssocID="{88431157-218C-4AFF-94F8-024ECED897E2}" presName="childText" presStyleLbl="conFgAcc1" presStyleIdx="0" presStyleCnt="11">
        <dgm:presLayoutVars>
          <dgm:bulletEnabled val="1"/>
        </dgm:presLayoutVars>
      </dgm:prSet>
      <dgm:spPr/>
    </dgm:pt>
    <dgm:pt modelId="{58E40F9C-8DE1-4EE1-A56F-5D493B427723}" type="pres">
      <dgm:prSet presAssocID="{CDB8D9BE-91FC-438B-B618-9B5126531B6E}" presName="spaceBetweenRectangles" presStyleCnt="0"/>
      <dgm:spPr/>
    </dgm:pt>
    <dgm:pt modelId="{91A978D8-D9D8-40C6-A8DD-4B62AA70A261}" type="pres">
      <dgm:prSet presAssocID="{B5040C98-B139-489E-922F-A4F9DBDA18A5}" presName="parentLin" presStyleCnt="0"/>
      <dgm:spPr/>
    </dgm:pt>
    <dgm:pt modelId="{F9D3729C-5D8F-465C-9001-9239FE0EEFCB}" type="pres">
      <dgm:prSet presAssocID="{B5040C98-B139-489E-922F-A4F9DBDA18A5}" presName="parentLeftMargin" presStyleLbl="node1" presStyleIdx="0" presStyleCnt="11"/>
      <dgm:spPr/>
    </dgm:pt>
    <dgm:pt modelId="{45C93E20-3177-4902-B1AB-FFCD3087FE84}" type="pres">
      <dgm:prSet presAssocID="{B5040C98-B139-489E-922F-A4F9DBDA18A5}" presName="parentText" presStyleLbl="node1" presStyleIdx="1" presStyleCnt="11">
        <dgm:presLayoutVars>
          <dgm:chMax val="0"/>
          <dgm:bulletEnabled val="1"/>
        </dgm:presLayoutVars>
      </dgm:prSet>
      <dgm:spPr/>
    </dgm:pt>
    <dgm:pt modelId="{136B6393-74C2-46C8-AFB8-C7C6C48E6168}" type="pres">
      <dgm:prSet presAssocID="{B5040C98-B139-489E-922F-A4F9DBDA18A5}" presName="negativeSpace" presStyleCnt="0"/>
      <dgm:spPr/>
    </dgm:pt>
    <dgm:pt modelId="{77F524D7-C608-41DF-A662-A9C731FECC30}" type="pres">
      <dgm:prSet presAssocID="{B5040C98-B139-489E-922F-A4F9DBDA18A5}" presName="childText" presStyleLbl="conFgAcc1" presStyleIdx="1" presStyleCnt="11">
        <dgm:presLayoutVars>
          <dgm:bulletEnabled val="1"/>
        </dgm:presLayoutVars>
      </dgm:prSet>
      <dgm:spPr/>
    </dgm:pt>
    <dgm:pt modelId="{720693D4-1EF8-4CB5-A6BF-9786D47251D7}" type="pres">
      <dgm:prSet presAssocID="{58DFCEB0-1651-4496-9FC3-6441F1D782CB}" presName="spaceBetweenRectangles" presStyleCnt="0"/>
      <dgm:spPr/>
    </dgm:pt>
    <dgm:pt modelId="{4E151F9C-3DFA-4859-B58B-57745378E96E}" type="pres">
      <dgm:prSet presAssocID="{C185A0DD-08A7-4C2E-9C61-04D5F75C06F4}" presName="parentLin" presStyleCnt="0"/>
      <dgm:spPr/>
    </dgm:pt>
    <dgm:pt modelId="{7721363E-36EB-41BC-82D8-5666AE10CF96}" type="pres">
      <dgm:prSet presAssocID="{C185A0DD-08A7-4C2E-9C61-04D5F75C06F4}" presName="parentLeftMargin" presStyleLbl="node1" presStyleIdx="1" presStyleCnt="11"/>
      <dgm:spPr/>
    </dgm:pt>
    <dgm:pt modelId="{3B15A007-6654-440C-BC15-20CDD4B4FCD6}" type="pres">
      <dgm:prSet presAssocID="{C185A0DD-08A7-4C2E-9C61-04D5F75C06F4}" presName="parentText" presStyleLbl="node1" presStyleIdx="2" presStyleCnt="11">
        <dgm:presLayoutVars>
          <dgm:chMax val="0"/>
          <dgm:bulletEnabled val="1"/>
        </dgm:presLayoutVars>
      </dgm:prSet>
      <dgm:spPr/>
    </dgm:pt>
    <dgm:pt modelId="{F6F0F4D7-E787-4303-8270-084337106A9C}" type="pres">
      <dgm:prSet presAssocID="{C185A0DD-08A7-4C2E-9C61-04D5F75C06F4}" presName="negativeSpace" presStyleCnt="0"/>
      <dgm:spPr/>
    </dgm:pt>
    <dgm:pt modelId="{91A0F981-C60E-40C0-835F-843C807007E6}" type="pres">
      <dgm:prSet presAssocID="{C185A0DD-08A7-4C2E-9C61-04D5F75C06F4}" presName="childText" presStyleLbl="conFgAcc1" presStyleIdx="2" presStyleCnt="11">
        <dgm:presLayoutVars>
          <dgm:bulletEnabled val="1"/>
        </dgm:presLayoutVars>
      </dgm:prSet>
      <dgm:spPr/>
    </dgm:pt>
    <dgm:pt modelId="{07C8F803-3A42-465D-B261-E02F2D014358}" type="pres">
      <dgm:prSet presAssocID="{C5101842-D8E2-4E14-8549-128D564B7C8F}" presName="spaceBetweenRectangles" presStyleCnt="0"/>
      <dgm:spPr/>
    </dgm:pt>
    <dgm:pt modelId="{F1B98AC4-B3A9-41B0-B319-32199C005B2D}" type="pres">
      <dgm:prSet presAssocID="{BB219ADC-8E88-4D1B-9F8C-D66D02B17CDB}" presName="parentLin" presStyleCnt="0"/>
      <dgm:spPr/>
    </dgm:pt>
    <dgm:pt modelId="{14E9FE5A-BEDD-46BC-A758-747D81AB5042}" type="pres">
      <dgm:prSet presAssocID="{BB219ADC-8E88-4D1B-9F8C-D66D02B17CDB}" presName="parentLeftMargin" presStyleLbl="node1" presStyleIdx="2" presStyleCnt="11"/>
      <dgm:spPr/>
    </dgm:pt>
    <dgm:pt modelId="{609A768B-ED96-4792-A7C6-0976EA12B222}" type="pres">
      <dgm:prSet presAssocID="{BB219ADC-8E88-4D1B-9F8C-D66D02B17CDB}" presName="parentText" presStyleLbl="node1" presStyleIdx="3" presStyleCnt="11">
        <dgm:presLayoutVars>
          <dgm:chMax val="0"/>
          <dgm:bulletEnabled val="1"/>
        </dgm:presLayoutVars>
      </dgm:prSet>
      <dgm:spPr/>
    </dgm:pt>
    <dgm:pt modelId="{8A7BD267-ADF1-4F1B-B4D6-7B03BBE58364}" type="pres">
      <dgm:prSet presAssocID="{BB219ADC-8E88-4D1B-9F8C-D66D02B17CDB}" presName="negativeSpace" presStyleCnt="0"/>
      <dgm:spPr/>
    </dgm:pt>
    <dgm:pt modelId="{E7ECAAE7-E66A-4D1F-B429-F6CF9A2BE117}" type="pres">
      <dgm:prSet presAssocID="{BB219ADC-8E88-4D1B-9F8C-D66D02B17CDB}" presName="childText" presStyleLbl="conFgAcc1" presStyleIdx="3" presStyleCnt="11">
        <dgm:presLayoutVars>
          <dgm:bulletEnabled val="1"/>
        </dgm:presLayoutVars>
      </dgm:prSet>
      <dgm:spPr>
        <a:xfrm>
          <a:off x="0" y="2038720"/>
          <a:ext cx="7425354" cy="302400"/>
        </a:xfrm>
        <a:prstGeom prst="rect">
          <a:avLst/>
        </a:prstGeom>
        <a:solidFill>
          <a:prstClr val="white">
            <a:alpha val="90000"/>
            <a:hueOff val="0"/>
            <a:satOff val="0"/>
            <a:lumOff val="0"/>
            <a:alphaOff val="0"/>
          </a:prstClr>
        </a:solidFill>
        <a:ln w="12700" cap="flat" cmpd="sng" algn="ctr">
          <a:solidFill>
            <a:srgbClr val="ED7D31">
              <a:hueOff val="-291073"/>
              <a:satOff val="-16786"/>
              <a:lumOff val="1726"/>
              <a:alphaOff val="0"/>
            </a:srgbClr>
          </a:solidFill>
          <a:prstDash val="solid"/>
          <a:miter lim="800000"/>
        </a:ln>
        <a:effectLst/>
      </dgm:spPr>
    </dgm:pt>
    <dgm:pt modelId="{4FB88935-63EA-48A0-9C7A-BFA85EFB956A}" type="pres">
      <dgm:prSet presAssocID="{7D9FC233-2923-4FB6-A60A-B90F1D0EB28C}" presName="spaceBetweenRectangles" presStyleCnt="0"/>
      <dgm:spPr/>
    </dgm:pt>
    <dgm:pt modelId="{72B2E65C-EFA3-40AF-955D-8EC8F5C18579}" type="pres">
      <dgm:prSet presAssocID="{5B8984A1-886D-43D3-B9CF-2E845F5C18CE}" presName="parentLin" presStyleCnt="0"/>
      <dgm:spPr/>
    </dgm:pt>
    <dgm:pt modelId="{1CAF2AE4-0C57-4FEC-959E-70BD3A2F8A40}" type="pres">
      <dgm:prSet presAssocID="{5B8984A1-886D-43D3-B9CF-2E845F5C18CE}" presName="parentLeftMargin" presStyleLbl="node1" presStyleIdx="3" presStyleCnt="11"/>
      <dgm:spPr/>
    </dgm:pt>
    <dgm:pt modelId="{424BB9D3-5D17-4097-9DA6-CB30942DB108}" type="pres">
      <dgm:prSet presAssocID="{5B8984A1-886D-43D3-B9CF-2E845F5C18CE}" presName="parentText" presStyleLbl="node1" presStyleIdx="4" presStyleCnt="11">
        <dgm:presLayoutVars>
          <dgm:chMax val="0"/>
          <dgm:bulletEnabled val="1"/>
        </dgm:presLayoutVars>
      </dgm:prSet>
      <dgm:spPr/>
    </dgm:pt>
    <dgm:pt modelId="{5215263A-324D-48CA-9901-C46754D0CEDC}" type="pres">
      <dgm:prSet presAssocID="{5B8984A1-886D-43D3-B9CF-2E845F5C18CE}" presName="negativeSpace" presStyleCnt="0"/>
      <dgm:spPr/>
    </dgm:pt>
    <dgm:pt modelId="{B183009D-164D-4F04-90A2-BA6C567F5A32}" type="pres">
      <dgm:prSet presAssocID="{5B8984A1-886D-43D3-B9CF-2E845F5C18CE}" presName="childText" presStyleLbl="conFgAcc1" presStyleIdx="4" presStyleCnt="11">
        <dgm:presLayoutVars>
          <dgm:bulletEnabled val="1"/>
        </dgm:presLayoutVars>
      </dgm:prSet>
      <dgm:spPr/>
    </dgm:pt>
    <dgm:pt modelId="{D3CFADC5-EAAE-4C23-B3B5-DFD7B61D1903}" type="pres">
      <dgm:prSet presAssocID="{F63F3657-4412-4AE8-BF76-7509F073A039}" presName="spaceBetweenRectangles" presStyleCnt="0"/>
      <dgm:spPr/>
    </dgm:pt>
    <dgm:pt modelId="{C0C31C8C-0355-4102-AC37-18FED17D8776}" type="pres">
      <dgm:prSet presAssocID="{C53355BB-CE7F-4256-B4AD-D686105A32F1}" presName="parentLin" presStyleCnt="0"/>
      <dgm:spPr/>
    </dgm:pt>
    <dgm:pt modelId="{D8C35041-D265-4468-909B-679047C33B91}" type="pres">
      <dgm:prSet presAssocID="{C53355BB-CE7F-4256-B4AD-D686105A32F1}" presName="parentLeftMargin" presStyleLbl="node1" presStyleIdx="4" presStyleCnt="11"/>
      <dgm:spPr/>
    </dgm:pt>
    <dgm:pt modelId="{5C43F3DE-85D6-4A56-8E03-816530DA57A3}" type="pres">
      <dgm:prSet presAssocID="{C53355BB-CE7F-4256-B4AD-D686105A32F1}" presName="parentText" presStyleLbl="node1" presStyleIdx="5" presStyleCnt="11">
        <dgm:presLayoutVars>
          <dgm:chMax val="0"/>
          <dgm:bulletEnabled val="1"/>
        </dgm:presLayoutVars>
      </dgm:prSet>
      <dgm:spPr/>
    </dgm:pt>
    <dgm:pt modelId="{C2114EB2-A321-4904-A12A-594AF397BB81}" type="pres">
      <dgm:prSet presAssocID="{C53355BB-CE7F-4256-B4AD-D686105A32F1}" presName="negativeSpace" presStyleCnt="0"/>
      <dgm:spPr/>
    </dgm:pt>
    <dgm:pt modelId="{959DEEDB-EA81-4770-BE21-E96C03F21220}" type="pres">
      <dgm:prSet presAssocID="{C53355BB-CE7F-4256-B4AD-D686105A32F1}" presName="childText" presStyleLbl="conFgAcc1" presStyleIdx="5" presStyleCnt="11">
        <dgm:presLayoutVars>
          <dgm:bulletEnabled val="1"/>
        </dgm:presLayoutVars>
      </dgm:prSet>
      <dgm:spPr/>
    </dgm:pt>
    <dgm:pt modelId="{DC15D252-9960-49D8-B914-F44A447ED57C}" type="pres">
      <dgm:prSet presAssocID="{7FE754EC-E3E9-4B6E-9646-5945500DBF8D}" presName="spaceBetweenRectangles" presStyleCnt="0"/>
      <dgm:spPr/>
    </dgm:pt>
    <dgm:pt modelId="{6379F681-CA54-4FB6-82EE-45EA76477A22}" type="pres">
      <dgm:prSet presAssocID="{4FC3D900-E302-4602-AD5D-842260D4A2E0}" presName="parentLin" presStyleCnt="0"/>
      <dgm:spPr/>
    </dgm:pt>
    <dgm:pt modelId="{E8519415-AA2E-41F1-B72D-7B7FF5A8AC10}" type="pres">
      <dgm:prSet presAssocID="{4FC3D900-E302-4602-AD5D-842260D4A2E0}" presName="parentLeftMargin" presStyleLbl="node1" presStyleIdx="5" presStyleCnt="11"/>
      <dgm:spPr/>
    </dgm:pt>
    <dgm:pt modelId="{092E0AD4-F53C-4F16-A788-A030FB634DEC}" type="pres">
      <dgm:prSet presAssocID="{4FC3D900-E302-4602-AD5D-842260D4A2E0}" presName="parentText" presStyleLbl="node1" presStyleIdx="6" presStyleCnt="11">
        <dgm:presLayoutVars>
          <dgm:chMax val="0"/>
          <dgm:bulletEnabled val="1"/>
        </dgm:presLayoutVars>
      </dgm:prSet>
      <dgm:spPr/>
    </dgm:pt>
    <dgm:pt modelId="{E96AD737-6AC4-4837-814F-EA18A32ED3B7}" type="pres">
      <dgm:prSet presAssocID="{4FC3D900-E302-4602-AD5D-842260D4A2E0}" presName="negativeSpace" presStyleCnt="0"/>
      <dgm:spPr/>
    </dgm:pt>
    <dgm:pt modelId="{103D84D5-3E30-4904-8644-9B4E1D100586}" type="pres">
      <dgm:prSet presAssocID="{4FC3D900-E302-4602-AD5D-842260D4A2E0}" presName="childText" presStyleLbl="conFgAcc1" presStyleIdx="6" presStyleCnt="11">
        <dgm:presLayoutVars>
          <dgm:bulletEnabled val="1"/>
        </dgm:presLayoutVars>
      </dgm:prSet>
      <dgm:spPr/>
    </dgm:pt>
    <dgm:pt modelId="{5CF9667D-DA46-4D1E-A7FB-BE94DF00F9AC}" type="pres">
      <dgm:prSet presAssocID="{D0E6BCB6-8E09-4967-94BF-A915DA4C22D0}" presName="spaceBetweenRectangles" presStyleCnt="0"/>
      <dgm:spPr/>
    </dgm:pt>
    <dgm:pt modelId="{CFBCE4A7-600E-4BF2-BE14-88DC5A3FD1F3}" type="pres">
      <dgm:prSet presAssocID="{E9881CB0-FCA8-4883-9B17-3929F24AC11A}" presName="parentLin" presStyleCnt="0"/>
      <dgm:spPr/>
    </dgm:pt>
    <dgm:pt modelId="{4DAB300C-0D4C-41EC-8A68-7B8DD3F171BA}" type="pres">
      <dgm:prSet presAssocID="{E9881CB0-FCA8-4883-9B17-3929F24AC11A}" presName="parentLeftMargin" presStyleLbl="node1" presStyleIdx="6" presStyleCnt="11"/>
      <dgm:spPr/>
    </dgm:pt>
    <dgm:pt modelId="{60D604C6-BF5F-48C8-AB52-1C2A70C6F0B3}" type="pres">
      <dgm:prSet presAssocID="{E9881CB0-FCA8-4883-9B17-3929F24AC11A}" presName="parentText" presStyleLbl="node1" presStyleIdx="7" presStyleCnt="11">
        <dgm:presLayoutVars>
          <dgm:chMax val="0"/>
          <dgm:bulletEnabled val="1"/>
        </dgm:presLayoutVars>
      </dgm:prSet>
      <dgm:spPr/>
    </dgm:pt>
    <dgm:pt modelId="{E7FCF6C4-BA36-41D5-AD66-541B09D3017F}" type="pres">
      <dgm:prSet presAssocID="{E9881CB0-FCA8-4883-9B17-3929F24AC11A}" presName="negativeSpace" presStyleCnt="0"/>
      <dgm:spPr/>
    </dgm:pt>
    <dgm:pt modelId="{5B5E015A-495A-4BFD-86F2-8F266A746BB5}" type="pres">
      <dgm:prSet presAssocID="{E9881CB0-FCA8-4883-9B17-3929F24AC11A}" presName="childText" presStyleLbl="conFgAcc1" presStyleIdx="7" presStyleCnt="11">
        <dgm:presLayoutVars>
          <dgm:bulletEnabled val="1"/>
        </dgm:presLayoutVars>
      </dgm:prSet>
      <dgm:spPr/>
    </dgm:pt>
    <dgm:pt modelId="{7ACB249F-4D04-460C-8C9B-EE0EA43E4CED}" type="pres">
      <dgm:prSet presAssocID="{8538DCB8-958D-4648-9AEF-155E28A4B209}" presName="spaceBetweenRectangles" presStyleCnt="0"/>
      <dgm:spPr/>
    </dgm:pt>
    <dgm:pt modelId="{26DE25F5-8E55-43EA-871C-44A3D8A8A32C}" type="pres">
      <dgm:prSet presAssocID="{5F09F6FC-5995-40A8-899D-5920A8D08E44}" presName="parentLin" presStyleCnt="0"/>
      <dgm:spPr/>
    </dgm:pt>
    <dgm:pt modelId="{3BC4AD68-78F3-418B-8ED3-F24EAF136717}" type="pres">
      <dgm:prSet presAssocID="{5F09F6FC-5995-40A8-899D-5920A8D08E44}" presName="parentLeftMargin" presStyleLbl="node1" presStyleIdx="7" presStyleCnt="11"/>
      <dgm:spPr/>
    </dgm:pt>
    <dgm:pt modelId="{7E8A49DD-77F4-40E6-8D41-5D9002F03CEE}" type="pres">
      <dgm:prSet presAssocID="{5F09F6FC-5995-40A8-899D-5920A8D08E44}" presName="parentText" presStyleLbl="node1" presStyleIdx="8" presStyleCnt="11">
        <dgm:presLayoutVars>
          <dgm:chMax val="0"/>
          <dgm:bulletEnabled val="1"/>
        </dgm:presLayoutVars>
      </dgm:prSet>
      <dgm:spPr/>
    </dgm:pt>
    <dgm:pt modelId="{7F42BCBD-420D-4E43-8DB5-3C0152699781}" type="pres">
      <dgm:prSet presAssocID="{5F09F6FC-5995-40A8-899D-5920A8D08E44}" presName="negativeSpace" presStyleCnt="0"/>
      <dgm:spPr/>
    </dgm:pt>
    <dgm:pt modelId="{0A5E9CC6-C6CC-4487-800F-AA7A68879A8B}" type="pres">
      <dgm:prSet presAssocID="{5F09F6FC-5995-40A8-899D-5920A8D08E44}" presName="childText" presStyleLbl="conFgAcc1" presStyleIdx="8" presStyleCnt="11">
        <dgm:presLayoutVars>
          <dgm:bulletEnabled val="1"/>
        </dgm:presLayoutVars>
      </dgm:prSet>
      <dgm:spPr/>
    </dgm:pt>
    <dgm:pt modelId="{1D36DB4F-46B8-44EE-9F35-AD1CB92FF483}" type="pres">
      <dgm:prSet presAssocID="{94C1E378-96BF-4B7E-BDEB-29CAEBB32BCB}" presName="spaceBetweenRectangles" presStyleCnt="0"/>
      <dgm:spPr/>
    </dgm:pt>
    <dgm:pt modelId="{393C0BDB-CB24-46FC-8A08-AA058ECC6C3E}" type="pres">
      <dgm:prSet presAssocID="{D5797EAA-2D0B-498D-AB8B-4DF2FEEF900B}" presName="parentLin" presStyleCnt="0"/>
      <dgm:spPr/>
    </dgm:pt>
    <dgm:pt modelId="{849A30A2-E0E9-4F19-8647-B98BA35A8318}" type="pres">
      <dgm:prSet presAssocID="{D5797EAA-2D0B-498D-AB8B-4DF2FEEF900B}" presName="parentLeftMargin" presStyleLbl="node1" presStyleIdx="8" presStyleCnt="11"/>
      <dgm:spPr/>
    </dgm:pt>
    <dgm:pt modelId="{FB86EEF6-2E01-4AF2-85FB-0880DE9EAA49}" type="pres">
      <dgm:prSet presAssocID="{D5797EAA-2D0B-498D-AB8B-4DF2FEEF900B}" presName="parentText" presStyleLbl="node1" presStyleIdx="9" presStyleCnt="11">
        <dgm:presLayoutVars>
          <dgm:chMax val="0"/>
          <dgm:bulletEnabled val="1"/>
        </dgm:presLayoutVars>
      </dgm:prSet>
      <dgm:spPr/>
    </dgm:pt>
    <dgm:pt modelId="{F0C721CD-E4A6-46F5-B6EB-826C25B61DD9}" type="pres">
      <dgm:prSet presAssocID="{D5797EAA-2D0B-498D-AB8B-4DF2FEEF900B}" presName="negativeSpace" presStyleCnt="0"/>
      <dgm:spPr/>
    </dgm:pt>
    <dgm:pt modelId="{1052C256-9E1C-41E4-BE0F-F5EC6E0294FF}" type="pres">
      <dgm:prSet presAssocID="{D5797EAA-2D0B-498D-AB8B-4DF2FEEF900B}" presName="childText" presStyleLbl="conFgAcc1" presStyleIdx="9" presStyleCnt="11">
        <dgm:presLayoutVars>
          <dgm:bulletEnabled val="1"/>
        </dgm:presLayoutVars>
      </dgm:prSet>
      <dgm:spPr/>
    </dgm:pt>
    <dgm:pt modelId="{48FF16D4-2502-45A3-B6B5-BFF0C742F57D}" type="pres">
      <dgm:prSet presAssocID="{7651BF6C-F113-4D12-ADDA-6894F90A5406}" presName="spaceBetweenRectangles" presStyleCnt="0"/>
      <dgm:spPr/>
    </dgm:pt>
    <dgm:pt modelId="{872366FD-017F-4ADA-96C5-D2C6EEA63DBB}" type="pres">
      <dgm:prSet presAssocID="{8CBBECF2-E5A4-43B8-B615-510A415E77FC}" presName="parentLin" presStyleCnt="0"/>
      <dgm:spPr/>
    </dgm:pt>
    <dgm:pt modelId="{0374A810-7A5D-46AF-93F0-3166CE5A73D2}" type="pres">
      <dgm:prSet presAssocID="{8CBBECF2-E5A4-43B8-B615-510A415E77FC}" presName="parentLeftMargin" presStyleLbl="node1" presStyleIdx="9" presStyleCnt="11"/>
      <dgm:spPr/>
    </dgm:pt>
    <dgm:pt modelId="{761657A6-F8B2-4390-8C58-ACD0DA5FDD70}" type="pres">
      <dgm:prSet presAssocID="{8CBBECF2-E5A4-43B8-B615-510A415E77FC}" presName="parentText" presStyleLbl="node1" presStyleIdx="10" presStyleCnt="11">
        <dgm:presLayoutVars>
          <dgm:chMax val="0"/>
          <dgm:bulletEnabled val="1"/>
        </dgm:presLayoutVars>
      </dgm:prSet>
      <dgm:spPr/>
    </dgm:pt>
    <dgm:pt modelId="{2A0530D1-9437-4344-95ED-DB05793F6619}" type="pres">
      <dgm:prSet presAssocID="{8CBBECF2-E5A4-43B8-B615-510A415E77FC}" presName="negativeSpace" presStyleCnt="0"/>
      <dgm:spPr/>
    </dgm:pt>
    <dgm:pt modelId="{3AC40F8D-AF6D-42B4-A392-598B2489E74D}" type="pres">
      <dgm:prSet presAssocID="{8CBBECF2-E5A4-43B8-B615-510A415E77FC}" presName="childText" presStyleLbl="conFgAcc1" presStyleIdx="10" presStyleCnt="11">
        <dgm:presLayoutVars>
          <dgm:bulletEnabled val="1"/>
        </dgm:presLayoutVars>
      </dgm:prSet>
      <dgm:spPr/>
    </dgm:pt>
  </dgm:ptLst>
  <dgm:cxnLst>
    <dgm:cxn modelId="{067D6F0C-B291-4055-A73F-C83933BF4B48}" type="presOf" srcId="{88431157-218C-4AFF-94F8-024ECED897E2}" destId="{1F31143A-946F-4EAA-AD90-BE9128605CCA}" srcOrd="1" destOrd="0" presId="urn:microsoft.com/office/officeart/2005/8/layout/list1"/>
    <dgm:cxn modelId="{D6D9BA11-FDA5-4DA3-9C3F-8ABA581215DC}" srcId="{61552BDF-CC6A-42DD-9825-C6FD7A02BE1F}" destId="{8CBBECF2-E5A4-43B8-B615-510A415E77FC}" srcOrd="10" destOrd="0" parTransId="{5DB6967C-62CF-40E6-B2C1-8280894DFA30}" sibTransId="{0413E252-6C1C-4633-B10E-D67D7FCA2A89}"/>
    <dgm:cxn modelId="{9F0D5520-BACF-4095-AE5C-745714A949AC}" type="presOf" srcId="{8CBBECF2-E5A4-43B8-B615-510A415E77FC}" destId="{0374A810-7A5D-46AF-93F0-3166CE5A73D2}" srcOrd="0" destOrd="0" presId="urn:microsoft.com/office/officeart/2005/8/layout/list1"/>
    <dgm:cxn modelId="{5011E239-7333-4DCA-A638-E1C3A227DBA6}" srcId="{61552BDF-CC6A-42DD-9825-C6FD7A02BE1F}" destId="{B5040C98-B139-489E-922F-A4F9DBDA18A5}" srcOrd="1" destOrd="0" parTransId="{B7CDE0B4-8FDF-434F-B4B3-41300E62E196}" sibTransId="{58DFCEB0-1651-4496-9FC3-6441F1D782CB}"/>
    <dgm:cxn modelId="{82C25E3B-8C33-47B4-AE43-B0544C3AE88D}" type="presOf" srcId="{8CBBECF2-E5A4-43B8-B615-510A415E77FC}" destId="{761657A6-F8B2-4390-8C58-ACD0DA5FDD70}" srcOrd="1" destOrd="0" presId="urn:microsoft.com/office/officeart/2005/8/layout/list1"/>
    <dgm:cxn modelId="{9868913D-AB10-4A12-8680-E341BC9C0A6E}" type="presOf" srcId="{BB219ADC-8E88-4D1B-9F8C-D66D02B17CDB}" destId="{609A768B-ED96-4792-A7C6-0976EA12B222}" srcOrd="1" destOrd="0" presId="urn:microsoft.com/office/officeart/2005/8/layout/list1"/>
    <dgm:cxn modelId="{1C347B5F-A7BF-4238-8853-1ABA56CC23A1}" srcId="{61552BDF-CC6A-42DD-9825-C6FD7A02BE1F}" destId="{D5797EAA-2D0B-498D-AB8B-4DF2FEEF900B}" srcOrd="9" destOrd="0" parTransId="{70A1170B-C151-42CE-8F06-88C78CB91D8E}" sibTransId="{7651BF6C-F113-4D12-ADDA-6894F90A5406}"/>
    <dgm:cxn modelId="{B0AB1347-6E5B-4831-958A-70B472218053}" type="presOf" srcId="{5F09F6FC-5995-40A8-899D-5920A8D08E44}" destId="{7E8A49DD-77F4-40E6-8D41-5D9002F03CEE}" srcOrd="1" destOrd="0" presId="urn:microsoft.com/office/officeart/2005/8/layout/list1"/>
    <dgm:cxn modelId="{6ACC0E49-0F66-403D-A4E5-1B88D6428F5E}" type="presOf" srcId="{C185A0DD-08A7-4C2E-9C61-04D5F75C06F4}" destId="{7721363E-36EB-41BC-82D8-5666AE10CF96}" srcOrd="0" destOrd="0" presId="urn:microsoft.com/office/officeart/2005/8/layout/list1"/>
    <dgm:cxn modelId="{16B7FA6B-8620-421F-BA24-1FA9F1274EB2}" type="presOf" srcId="{B5040C98-B139-489E-922F-A4F9DBDA18A5}" destId="{F9D3729C-5D8F-465C-9001-9239FE0EEFCB}" srcOrd="0" destOrd="0" presId="urn:microsoft.com/office/officeart/2005/8/layout/list1"/>
    <dgm:cxn modelId="{41075F6D-CFE4-4330-A8CB-E04E72ED5F1C}" srcId="{61552BDF-CC6A-42DD-9825-C6FD7A02BE1F}" destId="{E9881CB0-FCA8-4883-9B17-3929F24AC11A}" srcOrd="7" destOrd="0" parTransId="{ED44A7AC-58ED-4977-8478-5F736BA43EE2}" sibTransId="{8538DCB8-958D-4648-9AEF-155E28A4B209}"/>
    <dgm:cxn modelId="{BF03D772-C3A3-4596-BA00-3390241CD166}" type="presOf" srcId="{5B8984A1-886D-43D3-B9CF-2E845F5C18CE}" destId="{424BB9D3-5D17-4097-9DA6-CB30942DB108}" srcOrd="1" destOrd="0" presId="urn:microsoft.com/office/officeart/2005/8/layout/list1"/>
    <dgm:cxn modelId="{6D71AF7C-C6D1-4519-A689-A53FB86C39BE}" type="presOf" srcId="{C53355BB-CE7F-4256-B4AD-D686105A32F1}" destId="{5C43F3DE-85D6-4A56-8E03-816530DA57A3}" srcOrd="1" destOrd="0" presId="urn:microsoft.com/office/officeart/2005/8/layout/list1"/>
    <dgm:cxn modelId="{9E41FC81-1FCA-4AED-A22A-DE1312352C25}" srcId="{61552BDF-CC6A-42DD-9825-C6FD7A02BE1F}" destId="{C53355BB-CE7F-4256-B4AD-D686105A32F1}" srcOrd="5" destOrd="0" parTransId="{DDFCBCE5-1964-47E3-AFAF-101073524094}" sibTransId="{7FE754EC-E3E9-4B6E-9646-5945500DBF8D}"/>
    <dgm:cxn modelId="{0D03D285-536E-4E00-8E6B-3DF5B7D942DF}" type="presOf" srcId="{B5040C98-B139-489E-922F-A4F9DBDA18A5}" destId="{45C93E20-3177-4902-B1AB-FFCD3087FE84}" srcOrd="1" destOrd="0" presId="urn:microsoft.com/office/officeart/2005/8/layout/list1"/>
    <dgm:cxn modelId="{2C0C2C8C-CD39-4782-B28B-C7742511C899}" type="presOf" srcId="{E9881CB0-FCA8-4883-9B17-3929F24AC11A}" destId="{4DAB300C-0D4C-41EC-8A68-7B8DD3F171BA}" srcOrd="0" destOrd="0" presId="urn:microsoft.com/office/officeart/2005/8/layout/list1"/>
    <dgm:cxn modelId="{59F40396-6275-4D4A-BCCC-163EB94902CE}" type="presOf" srcId="{C53355BB-CE7F-4256-B4AD-D686105A32F1}" destId="{D8C35041-D265-4468-909B-679047C33B91}" srcOrd="0" destOrd="0" presId="urn:microsoft.com/office/officeart/2005/8/layout/list1"/>
    <dgm:cxn modelId="{859CA49B-BEEA-4692-B786-38D4AC80D141}" srcId="{61552BDF-CC6A-42DD-9825-C6FD7A02BE1F}" destId="{4FC3D900-E302-4602-AD5D-842260D4A2E0}" srcOrd="6" destOrd="0" parTransId="{F472B469-EADD-4D3C-8737-39BBDCE00255}" sibTransId="{D0E6BCB6-8E09-4967-94BF-A915DA4C22D0}"/>
    <dgm:cxn modelId="{63F927A5-60D6-4BA6-A942-DE66774C0DBC}" type="presOf" srcId="{4FC3D900-E302-4602-AD5D-842260D4A2E0}" destId="{E8519415-AA2E-41F1-B72D-7B7FF5A8AC10}" srcOrd="0" destOrd="0" presId="urn:microsoft.com/office/officeart/2005/8/layout/list1"/>
    <dgm:cxn modelId="{73B688A5-2EFE-402C-AA4E-166E71F80150}" srcId="{61552BDF-CC6A-42DD-9825-C6FD7A02BE1F}" destId="{5F09F6FC-5995-40A8-899D-5920A8D08E44}" srcOrd="8" destOrd="0" parTransId="{14F13D3B-34DD-4A43-9D7A-281E378A36B9}" sibTransId="{94C1E378-96BF-4B7E-BDEB-29CAEBB32BCB}"/>
    <dgm:cxn modelId="{6F30EAB3-63BD-48A7-8CA0-92DE2E687515}" srcId="{61552BDF-CC6A-42DD-9825-C6FD7A02BE1F}" destId="{C185A0DD-08A7-4C2E-9C61-04D5F75C06F4}" srcOrd="2" destOrd="0" parTransId="{0932C735-6CB5-4FB8-8401-55245F7D7B29}" sibTransId="{C5101842-D8E2-4E14-8549-128D564B7C8F}"/>
    <dgm:cxn modelId="{68857DB4-697C-4312-B09F-EAE1B19617B6}" srcId="{61552BDF-CC6A-42DD-9825-C6FD7A02BE1F}" destId="{5B8984A1-886D-43D3-B9CF-2E845F5C18CE}" srcOrd="4" destOrd="0" parTransId="{1E404616-C1AB-4AB9-9646-471628F3DFC1}" sibTransId="{F63F3657-4412-4AE8-BF76-7509F073A039}"/>
    <dgm:cxn modelId="{00725FB6-FF57-43FC-9164-7996A6819AFD}" srcId="{61552BDF-CC6A-42DD-9825-C6FD7A02BE1F}" destId="{88431157-218C-4AFF-94F8-024ECED897E2}" srcOrd="0" destOrd="0" parTransId="{03710A3A-01D7-4747-89BF-9629129D6F3F}" sibTransId="{CDB8D9BE-91FC-438B-B618-9B5126531B6E}"/>
    <dgm:cxn modelId="{FC1063BA-ED36-43C9-8F76-EE663039BF77}" type="presOf" srcId="{E9881CB0-FCA8-4883-9B17-3929F24AC11A}" destId="{60D604C6-BF5F-48C8-AB52-1C2A70C6F0B3}" srcOrd="1" destOrd="0" presId="urn:microsoft.com/office/officeart/2005/8/layout/list1"/>
    <dgm:cxn modelId="{EC7C35C6-4EBD-43D6-84C9-ED9DCE8E5813}" type="presOf" srcId="{5B8984A1-886D-43D3-B9CF-2E845F5C18CE}" destId="{1CAF2AE4-0C57-4FEC-959E-70BD3A2F8A40}" srcOrd="0" destOrd="0" presId="urn:microsoft.com/office/officeart/2005/8/layout/list1"/>
    <dgm:cxn modelId="{DF4056D3-C1DA-4207-8DE7-4C05BBED1279}" type="presOf" srcId="{D5797EAA-2D0B-498D-AB8B-4DF2FEEF900B}" destId="{849A30A2-E0E9-4F19-8647-B98BA35A8318}" srcOrd="0" destOrd="0" presId="urn:microsoft.com/office/officeart/2005/8/layout/list1"/>
    <dgm:cxn modelId="{330DE1D7-0BC0-45CE-B767-79A13DFB9BBD}" srcId="{61552BDF-CC6A-42DD-9825-C6FD7A02BE1F}" destId="{BB219ADC-8E88-4D1B-9F8C-D66D02B17CDB}" srcOrd="3" destOrd="0" parTransId="{4ADA0C1B-10A1-432E-9A09-64BDE3698D7A}" sibTransId="{7D9FC233-2923-4FB6-A60A-B90F1D0EB28C}"/>
    <dgm:cxn modelId="{BE5526E4-F0E0-4F9B-83BF-442986E73708}" type="presOf" srcId="{C185A0DD-08A7-4C2E-9C61-04D5F75C06F4}" destId="{3B15A007-6654-440C-BC15-20CDD4B4FCD6}" srcOrd="1" destOrd="0" presId="urn:microsoft.com/office/officeart/2005/8/layout/list1"/>
    <dgm:cxn modelId="{78AE13ED-F93A-4363-A6D1-E15186507B42}" type="presOf" srcId="{5F09F6FC-5995-40A8-899D-5920A8D08E44}" destId="{3BC4AD68-78F3-418B-8ED3-F24EAF136717}" srcOrd="0" destOrd="0" presId="urn:microsoft.com/office/officeart/2005/8/layout/list1"/>
    <dgm:cxn modelId="{DB351CF0-3092-46A5-8123-35EBC29DAC26}" type="presOf" srcId="{61552BDF-CC6A-42DD-9825-C6FD7A02BE1F}" destId="{442EFB6A-385E-4550-8B7A-01B6CC45F1C0}" srcOrd="0" destOrd="0" presId="urn:microsoft.com/office/officeart/2005/8/layout/list1"/>
    <dgm:cxn modelId="{547075F4-14F3-4933-960C-59AFC8DE46CB}" type="presOf" srcId="{D5797EAA-2D0B-498D-AB8B-4DF2FEEF900B}" destId="{FB86EEF6-2E01-4AF2-85FB-0880DE9EAA49}" srcOrd="1" destOrd="0" presId="urn:microsoft.com/office/officeart/2005/8/layout/list1"/>
    <dgm:cxn modelId="{3D1BEEF5-1BC1-4648-BC49-7C396A6959D2}" type="presOf" srcId="{4FC3D900-E302-4602-AD5D-842260D4A2E0}" destId="{092E0AD4-F53C-4F16-A788-A030FB634DEC}" srcOrd="1" destOrd="0" presId="urn:microsoft.com/office/officeart/2005/8/layout/list1"/>
    <dgm:cxn modelId="{54B909F8-0491-443E-B49E-78E744370EAD}" type="presOf" srcId="{BB219ADC-8E88-4D1B-9F8C-D66D02B17CDB}" destId="{14E9FE5A-BEDD-46BC-A758-747D81AB5042}" srcOrd="0" destOrd="0" presId="urn:microsoft.com/office/officeart/2005/8/layout/list1"/>
    <dgm:cxn modelId="{0D06CAFD-DBCD-4341-8629-F5B31DBFAFA0}" type="presOf" srcId="{88431157-218C-4AFF-94F8-024ECED897E2}" destId="{66E5EEBB-8AFD-4A33-BBB5-6FC0CFC37B1C}" srcOrd="0" destOrd="0" presId="urn:microsoft.com/office/officeart/2005/8/layout/list1"/>
    <dgm:cxn modelId="{E02139DA-4F31-403F-9946-6B117300E88F}" type="presParOf" srcId="{442EFB6A-385E-4550-8B7A-01B6CC45F1C0}" destId="{72E3BE96-611C-4516-A00A-C84FF3F558D7}" srcOrd="0" destOrd="0" presId="urn:microsoft.com/office/officeart/2005/8/layout/list1"/>
    <dgm:cxn modelId="{4B86A9A3-788F-4ABA-BBF7-15E67451F986}" type="presParOf" srcId="{72E3BE96-611C-4516-A00A-C84FF3F558D7}" destId="{66E5EEBB-8AFD-4A33-BBB5-6FC0CFC37B1C}" srcOrd="0" destOrd="0" presId="urn:microsoft.com/office/officeart/2005/8/layout/list1"/>
    <dgm:cxn modelId="{DD76DE22-6CBF-4D73-AAC7-340F1DC54EAF}" type="presParOf" srcId="{72E3BE96-611C-4516-A00A-C84FF3F558D7}" destId="{1F31143A-946F-4EAA-AD90-BE9128605CCA}" srcOrd="1" destOrd="0" presId="urn:microsoft.com/office/officeart/2005/8/layout/list1"/>
    <dgm:cxn modelId="{36C7D2AC-400D-496A-BF94-6EE4A46EE04B}" type="presParOf" srcId="{442EFB6A-385E-4550-8B7A-01B6CC45F1C0}" destId="{D93AAA2F-73CE-4B67-8E77-F643E1AF0B4C}" srcOrd="1" destOrd="0" presId="urn:microsoft.com/office/officeart/2005/8/layout/list1"/>
    <dgm:cxn modelId="{8F471EF5-957C-4821-8954-EB59366F5819}" type="presParOf" srcId="{442EFB6A-385E-4550-8B7A-01B6CC45F1C0}" destId="{8D163792-47B3-4E13-A9CA-6A999A1FD70B}" srcOrd="2" destOrd="0" presId="urn:microsoft.com/office/officeart/2005/8/layout/list1"/>
    <dgm:cxn modelId="{C7416C54-6594-42DB-A1F5-5ED6E30D0E42}" type="presParOf" srcId="{442EFB6A-385E-4550-8B7A-01B6CC45F1C0}" destId="{58E40F9C-8DE1-4EE1-A56F-5D493B427723}" srcOrd="3" destOrd="0" presId="urn:microsoft.com/office/officeart/2005/8/layout/list1"/>
    <dgm:cxn modelId="{76309B0B-53FB-4053-840B-4DB8AD7BFD6F}" type="presParOf" srcId="{442EFB6A-385E-4550-8B7A-01B6CC45F1C0}" destId="{91A978D8-D9D8-40C6-A8DD-4B62AA70A261}" srcOrd="4" destOrd="0" presId="urn:microsoft.com/office/officeart/2005/8/layout/list1"/>
    <dgm:cxn modelId="{0F40812B-0153-4473-B2E6-8A02F15B0471}" type="presParOf" srcId="{91A978D8-D9D8-40C6-A8DD-4B62AA70A261}" destId="{F9D3729C-5D8F-465C-9001-9239FE0EEFCB}" srcOrd="0" destOrd="0" presId="urn:microsoft.com/office/officeart/2005/8/layout/list1"/>
    <dgm:cxn modelId="{D3076515-98F6-4432-8BA0-1C817B5B80E4}" type="presParOf" srcId="{91A978D8-D9D8-40C6-A8DD-4B62AA70A261}" destId="{45C93E20-3177-4902-B1AB-FFCD3087FE84}" srcOrd="1" destOrd="0" presId="urn:microsoft.com/office/officeart/2005/8/layout/list1"/>
    <dgm:cxn modelId="{59BCF701-3339-4A25-9133-4A1B3AF0634B}" type="presParOf" srcId="{442EFB6A-385E-4550-8B7A-01B6CC45F1C0}" destId="{136B6393-74C2-46C8-AFB8-C7C6C48E6168}" srcOrd="5" destOrd="0" presId="urn:microsoft.com/office/officeart/2005/8/layout/list1"/>
    <dgm:cxn modelId="{F12B5A7E-9CC7-4D8A-A1EA-8AFE2AAF39BE}" type="presParOf" srcId="{442EFB6A-385E-4550-8B7A-01B6CC45F1C0}" destId="{77F524D7-C608-41DF-A662-A9C731FECC30}" srcOrd="6" destOrd="0" presId="urn:microsoft.com/office/officeart/2005/8/layout/list1"/>
    <dgm:cxn modelId="{4CB22889-8742-4529-9711-F81BEFE761AF}" type="presParOf" srcId="{442EFB6A-385E-4550-8B7A-01B6CC45F1C0}" destId="{720693D4-1EF8-4CB5-A6BF-9786D47251D7}" srcOrd="7" destOrd="0" presId="urn:microsoft.com/office/officeart/2005/8/layout/list1"/>
    <dgm:cxn modelId="{16F6E6B3-A984-42D3-87B2-054247020A51}" type="presParOf" srcId="{442EFB6A-385E-4550-8B7A-01B6CC45F1C0}" destId="{4E151F9C-3DFA-4859-B58B-57745378E96E}" srcOrd="8" destOrd="0" presId="urn:microsoft.com/office/officeart/2005/8/layout/list1"/>
    <dgm:cxn modelId="{678D1FA2-6DA3-4F79-A45D-CD7053E40AD7}" type="presParOf" srcId="{4E151F9C-3DFA-4859-B58B-57745378E96E}" destId="{7721363E-36EB-41BC-82D8-5666AE10CF96}" srcOrd="0" destOrd="0" presId="urn:microsoft.com/office/officeart/2005/8/layout/list1"/>
    <dgm:cxn modelId="{5DA61992-6C63-4704-990C-218ED81F1FA7}" type="presParOf" srcId="{4E151F9C-3DFA-4859-B58B-57745378E96E}" destId="{3B15A007-6654-440C-BC15-20CDD4B4FCD6}" srcOrd="1" destOrd="0" presId="urn:microsoft.com/office/officeart/2005/8/layout/list1"/>
    <dgm:cxn modelId="{217D97CC-DCEE-4B30-9874-D4DD8A33BF90}" type="presParOf" srcId="{442EFB6A-385E-4550-8B7A-01B6CC45F1C0}" destId="{F6F0F4D7-E787-4303-8270-084337106A9C}" srcOrd="9" destOrd="0" presId="urn:microsoft.com/office/officeart/2005/8/layout/list1"/>
    <dgm:cxn modelId="{F5E76E55-723C-4B2A-AEB6-9D2177567F3A}" type="presParOf" srcId="{442EFB6A-385E-4550-8B7A-01B6CC45F1C0}" destId="{91A0F981-C60E-40C0-835F-843C807007E6}" srcOrd="10" destOrd="0" presId="urn:microsoft.com/office/officeart/2005/8/layout/list1"/>
    <dgm:cxn modelId="{F6DCB921-4FB6-4142-A54B-716CD125E676}" type="presParOf" srcId="{442EFB6A-385E-4550-8B7A-01B6CC45F1C0}" destId="{07C8F803-3A42-465D-B261-E02F2D014358}" srcOrd="11" destOrd="0" presId="urn:microsoft.com/office/officeart/2005/8/layout/list1"/>
    <dgm:cxn modelId="{C99D067C-621A-4A46-8E2F-97C415F61F49}" type="presParOf" srcId="{442EFB6A-385E-4550-8B7A-01B6CC45F1C0}" destId="{F1B98AC4-B3A9-41B0-B319-32199C005B2D}" srcOrd="12" destOrd="0" presId="urn:microsoft.com/office/officeart/2005/8/layout/list1"/>
    <dgm:cxn modelId="{7B229AAA-8131-4CF2-9B7C-22A5E3A78A15}" type="presParOf" srcId="{F1B98AC4-B3A9-41B0-B319-32199C005B2D}" destId="{14E9FE5A-BEDD-46BC-A758-747D81AB5042}" srcOrd="0" destOrd="0" presId="urn:microsoft.com/office/officeart/2005/8/layout/list1"/>
    <dgm:cxn modelId="{78240285-F208-445C-94E5-0073C92AB70A}" type="presParOf" srcId="{F1B98AC4-B3A9-41B0-B319-32199C005B2D}" destId="{609A768B-ED96-4792-A7C6-0976EA12B222}" srcOrd="1" destOrd="0" presId="urn:microsoft.com/office/officeart/2005/8/layout/list1"/>
    <dgm:cxn modelId="{863EB6E9-3455-4A66-AF95-56F4602D5555}" type="presParOf" srcId="{442EFB6A-385E-4550-8B7A-01B6CC45F1C0}" destId="{8A7BD267-ADF1-4F1B-B4D6-7B03BBE58364}" srcOrd="13" destOrd="0" presId="urn:microsoft.com/office/officeart/2005/8/layout/list1"/>
    <dgm:cxn modelId="{54946305-B7C2-4C14-B5DC-A8801D915278}" type="presParOf" srcId="{442EFB6A-385E-4550-8B7A-01B6CC45F1C0}" destId="{E7ECAAE7-E66A-4D1F-B429-F6CF9A2BE117}" srcOrd="14" destOrd="0" presId="urn:microsoft.com/office/officeart/2005/8/layout/list1"/>
    <dgm:cxn modelId="{DFE6DA0D-14ED-4D5E-B798-0E9E5E076C47}" type="presParOf" srcId="{442EFB6A-385E-4550-8B7A-01B6CC45F1C0}" destId="{4FB88935-63EA-48A0-9C7A-BFA85EFB956A}" srcOrd="15" destOrd="0" presId="urn:microsoft.com/office/officeart/2005/8/layout/list1"/>
    <dgm:cxn modelId="{18707F7B-0B04-481A-934E-EC14D8C1D196}" type="presParOf" srcId="{442EFB6A-385E-4550-8B7A-01B6CC45F1C0}" destId="{72B2E65C-EFA3-40AF-955D-8EC8F5C18579}" srcOrd="16" destOrd="0" presId="urn:microsoft.com/office/officeart/2005/8/layout/list1"/>
    <dgm:cxn modelId="{1B7933CE-3496-4E4C-ADA8-F95684984FC5}" type="presParOf" srcId="{72B2E65C-EFA3-40AF-955D-8EC8F5C18579}" destId="{1CAF2AE4-0C57-4FEC-959E-70BD3A2F8A40}" srcOrd="0" destOrd="0" presId="urn:microsoft.com/office/officeart/2005/8/layout/list1"/>
    <dgm:cxn modelId="{EE62FD8C-F880-49A5-8CBC-7968319DE8EA}" type="presParOf" srcId="{72B2E65C-EFA3-40AF-955D-8EC8F5C18579}" destId="{424BB9D3-5D17-4097-9DA6-CB30942DB108}" srcOrd="1" destOrd="0" presId="urn:microsoft.com/office/officeart/2005/8/layout/list1"/>
    <dgm:cxn modelId="{BBA87B11-4CEC-4B90-932A-6C3512D7A05C}" type="presParOf" srcId="{442EFB6A-385E-4550-8B7A-01B6CC45F1C0}" destId="{5215263A-324D-48CA-9901-C46754D0CEDC}" srcOrd="17" destOrd="0" presId="urn:microsoft.com/office/officeart/2005/8/layout/list1"/>
    <dgm:cxn modelId="{D4B99CCB-C665-41FF-B778-10183B8F7212}" type="presParOf" srcId="{442EFB6A-385E-4550-8B7A-01B6CC45F1C0}" destId="{B183009D-164D-4F04-90A2-BA6C567F5A32}" srcOrd="18" destOrd="0" presId="urn:microsoft.com/office/officeart/2005/8/layout/list1"/>
    <dgm:cxn modelId="{FF3FB5D1-8063-44FD-9CFC-B9560771C216}" type="presParOf" srcId="{442EFB6A-385E-4550-8B7A-01B6CC45F1C0}" destId="{D3CFADC5-EAAE-4C23-B3B5-DFD7B61D1903}" srcOrd="19" destOrd="0" presId="urn:microsoft.com/office/officeart/2005/8/layout/list1"/>
    <dgm:cxn modelId="{15EFA2E8-8440-46BE-97CB-71997A7C30D7}" type="presParOf" srcId="{442EFB6A-385E-4550-8B7A-01B6CC45F1C0}" destId="{C0C31C8C-0355-4102-AC37-18FED17D8776}" srcOrd="20" destOrd="0" presId="urn:microsoft.com/office/officeart/2005/8/layout/list1"/>
    <dgm:cxn modelId="{8A5614B4-3E8F-477A-8EB6-61C6F6C80F7F}" type="presParOf" srcId="{C0C31C8C-0355-4102-AC37-18FED17D8776}" destId="{D8C35041-D265-4468-909B-679047C33B91}" srcOrd="0" destOrd="0" presId="urn:microsoft.com/office/officeart/2005/8/layout/list1"/>
    <dgm:cxn modelId="{2E1015F0-F27D-4393-85EB-8AB327EE89D1}" type="presParOf" srcId="{C0C31C8C-0355-4102-AC37-18FED17D8776}" destId="{5C43F3DE-85D6-4A56-8E03-816530DA57A3}" srcOrd="1" destOrd="0" presId="urn:microsoft.com/office/officeart/2005/8/layout/list1"/>
    <dgm:cxn modelId="{08D5D2E2-99BC-4C1E-BC06-56B63C4725E1}" type="presParOf" srcId="{442EFB6A-385E-4550-8B7A-01B6CC45F1C0}" destId="{C2114EB2-A321-4904-A12A-594AF397BB81}" srcOrd="21" destOrd="0" presId="urn:microsoft.com/office/officeart/2005/8/layout/list1"/>
    <dgm:cxn modelId="{8A3AF56F-AEED-4F2E-89DC-65F694B6072D}" type="presParOf" srcId="{442EFB6A-385E-4550-8B7A-01B6CC45F1C0}" destId="{959DEEDB-EA81-4770-BE21-E96C03F21220}" srcOrd="22" destOrd="0" presId="urn:microsoft.com/office/officeart/2005/8/layout/list1"/>
    <dgm:cxn modelId="{3B7B1BE8-332D-4B97-8A0A-48463900C131}" type="presParOf" srcId="{442EFB6A-385E-4550-8B7A-01B6CC45F1C0}" destId="{DC15D252-9960-49D8-B914-F44A447ED57C}" srcOrd="23" destOrd="0" presId="urn:microsoft.com/office/officeart/2005/8/layout/list1"/>
    <dgm:cxn modelId="{B56F35F2-D0C0-4D01-90B5-61047966B04E}" type="presParOf" srcId="{442EFB6A-385E-4550-8B7A-01B6CC45F1C0}" destId="{6379F681-CA54-4FB6-82EE-45EA76477A22}" srcOrd="24" destOrd="0" presId="urn:microsoft.com/office/officeart/2005/8/layout/list1"/>
    <dgm:cxn modelId="{19897C0E-5E3E-4638-810E-21918B384D6E}" type="presParOf" srcId="{6379F681-CA54-4FB6-82EE-45EA76477A22}" destId="{E8519415-AA2E-41F1-B72D-7B7FF5A8AC10}" srcOrd="0" destOrd="0" presId="urn:microsoft.com/office/officeart/2005/8/layout/list1"/>
    <dgm:cxn modelId="{08F18DC9-FD68-48E5-80A1-530097C33649}" type="presParOf" srcId="{6379F681-CA54-4FB6-82EE-45EA76477A22}" destId="{092E0AD4-F53C-4F16-A788-A030FB634DEC}" srcOrd="1" destOrd="0" presId="urn:microsoft.com/office/officeart/2005/8/layout/list1"/>
    <dgm:cxn modelId="{28080ADA-E0D5-415E-AD3C-159C78619467}" type="presParOf" srcId="{442EFB6A-385E-4550-8B7A-01B6CC45F1C0}" destId="{E96AD737-6AC4-4837-814F-EA18A32ED3B7}" srcOrd="25" destOrd="0" presId="urn:microsoft.com/office/officeart/2005/8/layout/list1"/>
    <dgm:cxn modelId="{5B2A8F8E-97DD-4245-B408-24C9B5EA9453}" type="presParOf" srcId="{442EFB6A-385E-4550-8B7A-01B6CC45F1C0}" destId="{103D84D5-3E30-4904-8644-9B4E1D100586}" srcOrd="26" destOrd="0" presId="urn:microsoft.com/office/officeart/2005/8/layout/list1"/>
    <dgm:cxn modelId="{898678E2-0244-4DD0-A989-FE139DD3F412}" type="presParOf" srcId="{442EFB6A-385E-4550-8B7A-01B6CC45F1C0}" destId="{5CF9667D-DA46-4D1E-A7FB-BE94DF00F9AC}" srcOrd="27" destOrd="0" presId="urn:microsoft.com/office/officeart/2005/8/layout/list1"/>
    <dgm:cxn modelId="{130A70A5-A617-45B6-BB73-F8302D22AF4E}" type="presParOf" srcId="{442EFB6A-385E-4550-8B7A-01B6CC45F1C0}" destId="{CFBCE4A7-600E-4BF2-BE14-88DC5A3FD1F3}" srcOrd="28" destOrd="0" presId="urn:microsoft.com/office/officeart/2005/8/layout/list1"/>
    <dgm:cxn modelId="{B84B616F-D1E5-4DD9-BA3F-22C7ACF78E26}" type="presParOf" srcId="{CFBCE4A7-600E-4BF2-BE14-88DC5A3FD1F3}" destId="{4DAB300C-0D4C-41EC-8A68-7B8DD3F171BA}" srcOrd="0" destOrd="0" presId="urn:microsoft.com/office/officeart/2005/8/layout/list1"/>
    <dgm:cxn modelId="{740D4C29-1C16-466C-80EA-CAAD36330CC0}" type="presParOf" srcId="{CFBCE4A7-600E-4BF2-BE14-88DC5A3FD1F3}" destId="{60D604C6-BF5F-48C8-AB52-1C2A70C6F0B3}" srcOrd="1" destOrd="0" presId="urn:microsoft.com/office/officeart/2005/8/layout/list1"/>
    <dgm:cxn modelId="{F97E4C6B-23DC-404B-8F51-216524C4E866}" type="presParOf" srcId="{442EFB6A-385E-4550-8B7A-01B6CC45F1C0}" destId="{E7FCF6C4-BA36-41D5-AD66-541B09D3017F}" srcOrd="29" destOrd="0" presId="urn:microsoft.com/office/officeart/2005/8/layout/list1"/>
    <dgm:cxn modelId="{59D4FCE7-51B7-4239-9A31-0E7D0C83AF81}" type="presParOf" srcId="{442EFB6A-385E-4550-8B7A-01B6CC45F1C0}" destId="{5B5E015A-495A-4BFD-86F2-8F266A746BB5}" srcOrd="30" destOrd="0" presId="urn:microsoft.com/office/officeart/2005/8/layout/list1"/>
    <dgm:cxn modelId="{6EAAFE65-C190-49F0-BFED-7B9C80C36FAE}" type="presParOf" srcId="{442EFB6A-385E-4550-8B7A-01B6CC45F1C0}" destId="{7ACB249F-4D04-460C-8C9B-EE0EA43E4CED}" srcOrd="31" destOrd="0" presId="urn:microsoft.com/office/officeart/2005/8/layout/list1"/>
    <dgm:cxn modelId="{5A5F107C-D018-40DA-8277-6B5AD177FE9B}" type="presParOf" srcId="{442EFB6A-385E-4550-8B7A-01B6CC45F1C0}" destId="{26DE25F5-8E55-43EA-871C-44A3D8A8A32C}" srcOrd="32" destOrd="0" presId="urn:microsoft.com/office/officeart/2005/8/layout/list1"/>
    <dgm:cxn modelId="{62C55187-6952-4B7D-B024-8F0394B94B0C}" type="presParOf" srcId="{26DE25F5-8E55-43EA-871C-44A3D8A8A32C}" destId="{3BC4AD68-78F3-418B-8ED3-F24EAF136717}" srcOrd="0" destOrd="0" presId="urn:microsoft.com/office/officeart/2005/8/layout/list1"/>
    <dgm:cxn modelId="{EA4EA192-ACD5-426A-9356-ABC45C22C696}" type="presParOf" srcId="{26DE25F5-8E55-43EA-871C-44A3D8A8A32C}" destId="{7E8A49DD-77F4-40E6-8D41-5D9002F03CEE}" srcOrd="1" destOrd="0" presId="urn:microsoft.com/office/officeart/2005/8/layout/list1"/>
    <dgm:cxn modelId="{AC82F426-F72D-4E8C-A3F6-79E13F3E602A}" type="presParOf" srcId="{442EFB6A-385E-4550-8B7A-01B6CC45F1C0}" destId="{7F42BCBD-420D-4E43-8DB5-3C0152699781}" srcOrd="33" destOrd="0" presId="urn:microsoft.com/office/officeart/2005/8/layout/list1"/>
    <dgm:cxn modelId="{1C12FF70-1CF7-4AAA-BE11-5799909EB344}" type="presParOf" srcId="{442EFB6A-385E-4550-8B7A-01B6CC45F1C0}" destId="{0A5E9CC6-C6CC-4487-800F-AA7A68879A8B}" srcOrd="34" destOrd="0" presId="urn:microsoft.com/office/officeart/2005/8/layout/list1"/>
    <dgm:cxn modelId="{6CBC3FCD-79E6-4A9E-AE2A-E4F6FDF58E42}" type="presParOf" srcId="{442EFB6A-385E-4550-8B7A-01B6CC45F1C0}" destId="{1D36DB4F-46B8-44EE-9F35-AD1CB92FF483}" srcOrd="35" destOrd="0" presId="urn:microsoft.com/office/officeart/2005/8/layout/list1"/>
    <dgm:cxn modelId="{494523D5-0063-4C9C-A568-8612FDD99819}" type="presParOf" srcId="{442EFB6A-385E-4550-8B7A-01B6CC45F1C0}" destId="{393C0BDB-CB24-46FC-8A08-AA058ECC6C3E}" srcOrd="36" destOrd="0" presId="urn:microsoft.com/office/officeart/2005/8/layout/list1"/>
    <dgm:cxn modelId="{EE20A526-1157-472E-AC0B-D8F9DAAA6D4B}" type="presParOf" srcId="{393C0BDB-CB24-46FC-8A08-AA058ECC6C3E}" destId="{849A30A2-E0E9-4F19-8647-B98BA35A8318}" srcOrd="0" destOrd="0" presId="urn:microsoft.com/office/officeart/2005/8/layout/list1"/>
    <dgm:cxn modelId="{602400A2-8318-4406-B00A-879B40417842}" type="presParOf" srcId="{393C0BDB-CB24-46FC-8A08-AA058ECC6C3E}" destId="{FB86EEF6-2E01-4AF2-85FB-0880DE9EAA49}" srcOrd="1" destOrd="0" presId="urn:microsoft.com/office/officeart/2005/8/layout/list1"/>
    <dgm:cxn modelId="{54D84CC8-BD05-43C7-910B-659E1837A01B}" type="presParOf" srcId="{442EFB6A-385E-4550-8B7A-01B6CC45F1C0}" destId="{F0C721CD-E4A6-46F5-B6EB-826C25B61DD9}" srcOrd="37" destOrd="0" presId="urn:microsoft.com/office/officeart/2005/8/layout/list1"/>
    <dgm:cxn modelId="{F3BE0C2C-F519-4918-A49C-21C1F2E8B109}" type="presParOf" srcId="{442EFB6A-385E-4550-8B7A-01B6CC45F1C0}" destId="{1052C256-9E1C-41E4-BE0F-F5EC6E0294FF}" srcOrd="38" destOrd="0" presId="urn:microsoft.com/office/officeart/2005/8/layout/list1"/>
    <dgm:cxn modelId="{4F589DB6-6B65-4E6D-8C8F-FF7350E78671}" type="presParOf" srcId="{442EFB6A-385E-4550-8B7A-01B6CC45F1C0}" destId="{48FF16D4-2502-45A3-B6B5-BFF0C742F57D}" srcOrd="39" destOrd="0" presId="urn:microsoft.com/office/officeart/2005/8/layout/list1"/>
    <dgm:cxn modelId="{3B258FE1-F5B0-4576-AD52-79FBC259414B}" type="presParOf" srcId="{442EFB6A-385E-4550-8B7A-01B6CC45F1C0}" destId="{872366FD-017F-4ADA-96C5-D2C6EEA63DBB}" srcOrd="40" destOrd="0" presId="urn:microsoft.com/office/officeart/2005/8/layout/list1"/>
    <dgm:cxn modelId="{C2A2D75E-8745-4F92-ABE1-DB0C5BEC94EA}" type="presParOf" srcId="{872366FD-017F-4ADA-96C5-D2C6EEA63DBB}" destId="{0374A810-7A5D-46AF-93F0-3166CE5A73D2}" srcOrd="0" destOrd="0" presId="urn:microsoft.com/office/officeart/2005/8/layout/list1"/>
    <dgm:cxn modelId="{A9BCC332-D3FA-4879-B5DE-5232F3012C18}" type="presParOf" srcId="{872366FD-017F-4ADA-96C5-D2C6EEA63DBB}" destId="{761657A6-F8B2-4390-8C58-ACD0DA5FDD70}" srcOrd="1" destOrd="0" presId="urn:microsoft.com/office/officeart/2005/8/layout/list1"/>
    <dgm:cxn modelId="{5245EA78-90E4-48A1-A4A5-3DB6B553E894}" type="presParOf" srcId="{442EFB6A-385E-4550-8B7A-01B6CC45F1C0}" destId="{2A0530D1-9437-4344-95ED-DB05793F6619}" srcOrd="41" destOrd="0" presId="urn:microsoft.com/office/officeart/2005/8/layout/list1"/>
    <dgm:cxn modelId="{D45919A9-398E-46B5-8ACC-90BC39911664}" type="presParOf" srcId="{442EFB6A-385E-4550-8B7A-01B6CC45F1C0}" destId="{3AC40F8D-AF6D-42B4-A392-598B2489E74D}" srcOrd="4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552BDF-CC6A-42DD-9825-C6FD7A02BE1F}"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8431157-218C-4AFF-94F8-024ECED897E2}">
      <dgm:prSet/>
      <dgm:spPr>
        <a:solidFill>
          <a:srgbClr val="FFC000"/>
        </a:solidFill>
      </dgm:spPr>
      <dgm:t>
        <a:bodyPr/>
        <a:lstStyle/>
        <a:p>
          <a:r>
            <a:rPr lang="en-US" b="1" dirty="0">
              <a:solidFill>
                <a:schemeClr val="tx1"/>
              </a:solidFill>
            </a:rPr>
            <a:t>Contact Information</a:t>
          </a:r>
          <a:r>
            <a:rPr lang="en-US" dirty="0"/>
            <a:t> </a:t>
          </a:r>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03F869C8-A598-4F56-8532-759E5F7A6E17}">
      <dgm:prSet/>
      <dgm:spPr>
        <a:ln>
          <a:solidFill>
            <a:schemeClr val="tx1"/>
          </a:solidFill>
        </a:ln>
      </dgm:spPr>
      <dgm:t>
        <a:bodyPr/>
        <a:lstStyle/>
        <a:p>
          <a:r>
            <a:rPr lang="en-US" dirty="0"/>
            <a:t>Points of Contact for the grant </a:t>
          </a:r>
          <a:br>
            <a:rPr lang="en-US" dirty="0"/>
          </a:br>
          <a:r>
            <a:rPr lang="en-US" dirty="0"/>
            <a:t>(ICJI will notify these individuals of your award notice) </a:t>
          </a:r>
        </a:p>
      </dgm:t>
    </dgm:pt>
    <dgm:pt modelId="{438700E7-B94A-4839-9D5A-422C2CDD7363}" type="parTrans" cxnId="{4157B54D-7882-4D30-B2B1-E5358CCE8D02}">
      <dgm:prSet/>
      <dgm:spPr/>
      <dgm:t>
        <a:bodyPr/>
        <a:lstStyle/>
        <a:p>
          <a:endParaRPr lang="en-US"/>
        </a:p>
      </dgm:t>
    </dgm:pt>
    <dgm:pt modelId="{4FD4B4DD-D5E5-44ED-8836-3CAF6B78F0FF}" type="sibTrans" cxnId="{4157B54D-7882-4D30-B2B1-E5358CCE8D02}">
      <dgm:prSet/>
      <dgm:spPr/>
      <dgm:t>
        <a:bodyPr/>
        <a:lstStyle/>
        <a:p>
          <a:endParaRPr lang="en-US"/>
        </a:p>
      </dgm:t>
    </dgm:pt>
    <dgm:pt modelId="{B5040C98-B139-489E-922F-A4F9DBDA18A5}">
      <dgm:prSet/>
      <dgm:spPr>
        <a:solidFill>
          <a:srgbClr val="FFC000"/>
        </a:solidFill>
      </dgm:spPr>
      <dgm:t>
        <a:bodyPr/>
        <a:lstStyle/>
        <a:p>
          <a:r>
            <a:rPr lang="en-US" b="1" dirty="0">
              <a:solidFill>
                <a:schemeClr val="tx1"/>
              </a:solidFill>
            </a:rPr>
            <a:t>Project Information</a:t>
          </a:r>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22DAB90F-08E1-4DF3-ABD7-7CA32FBCD37C}">
      <dgm:prSet/>
      <dgm:spPr>
        <a:ln>
          <a:solidFill>
            <a:schemeClr val="tx1"/>
          </a:solidFill>
        </a:ln>
      </dgm:spPr>
      <dgm:t>
        <a:bodyPr/>
        <a:lstStyle/>
        <a:p>
          <a:r>
            <a:rPr lang="en-US"/>
            <a:t>SAMs Registration must be up-to-date</a:t>
          </a:r>
        </a:p>
      </dgm:t>
    </dgm:pt>
    <dgm:pt modelId="{6E054AF3-40BB-4AFE-A7A1-66A6F1B4878D}" type="parTrans" cxnId="{23AE807F-CDB3-44D1-A366-EBD9A9E315AC}">
      <dgm:prSet/>
      <dgm:spPr/>
      <dgm:t>
        <a:bodyPr/>
        <a:lstStyle/>
        <a:p>
          <a:endParaRPr lang="en-US"/>
        </a:p>
      </dgm:t>
    </dgm:pt>
    <dgm:pt modelId="{F21B92F7-2313-4637-BDAB-83B4A1A05126}" type="sibTrans" cxnId="{23AE807F-CDB3-44D1-A366-EBD9A9E315AC}">
      <dgm:prSet/>
      <dgm:spPr/>
      <dgm:t>
        <a:bodyPr/>
        <a:lstStyle/>
        <a:p>
          <a:endParaRPr lang="en-US"/>
        </a:p>
      </dgm:t>
    </dgm:pt>
    <dgm:pt modelId="{7016F457-6FB6-4A57-925F-43BC2D2A88FA}">
      <dgm:prSet/>
      <dgm:spPr>
        <a:ln>
          <a:solidFill>
            <a:schemeClr val="tx1"/>
          </a:solidFill>
        </a:ln>
      </dgm:spPr>
      <dgm:t>
        <a:bodyPr/>
        <a:lstStyle/>
        <a:p>
          <a:r>
            <a:rPr lang="en-US" dirty="0"/>
            <a:t>Audit </a:t>
          </a:r>
        </a:p>
      </dgm:t>
    </dgm:pt>
    <dgm:pt modelId="{AB0C0685-42C5-40A9-A4AF-7A66DFCF74D3}" type="parTrans" cxnId="{E970A9F8-B5E4-4A62-B9C8-5732002641CC}">
      <dgm:prSet/>
      <dgm:spPr/>
      <dgm:t>
        <a:bodyPr/>
        <a:lstStyle/>
        <a:p>
          <a:endParaRPr lang="en-US"/>
        </a:p>
      </dgm:t>
    </dgm:pt>
    <dgm:pt modelId="{D48C3A9A-54B0-47A0-8529-F7F4F69DAD6B}" type="sibTrans" cxnId="{E970A9F8-B5E4-4A62-B9C8-5732002641CC}">
      <dgm:prSet/>
      <dgm:spPr/>
      <dgm:t>
        <a:bodyPr/>
        <a:lstStyle/>
        <a:p>
          <a:endParaRPr lang="en-US"/>
        </a:p>
      </dgm:t>
    </dgm:pt>
    <dgm:pt modelId="{66C9C794-C0F0-4C33-A3A4-0C9B4228C993}">
      <dgm:prSet/>
      <dgm:spPr>
        <a:ln>
          <a:solidFill>
            <a:schemeClr val="tx1"/>
          </a:solidFill>
        </a:ln>
      </dgm:spPr>
      <dgm:t>
        <a:bodyPr/>
        <a:lstStyle/>
        <a:p>
          <a:r>
            <a:rPr lang="en-US" dirty="0"/>
            <a:t>If you receive more than $750,000 in </a:t>
          </a:r>
          <a:r>
            <a:rPr lang="en-US" b="1" dirty="0"/>
            <a:t>federal</a:t>
          </a:r>
          <a:r>
            <a:rPr lang="en-US" dirty="0"/>
            <a:t> grant funds, you are required to have an audit. This will be requested if ICJI is aware that you receive more than $750,000.</a:t>
          </a:r>
        </a:p>
      </dgm:t>
    </dgm:pt>
    <dgm:pt modelId="{30AB8DCE-DCA2-4165-9668-DC1757875907}" type="parTrans" cxnId="{BBF21FC0-2164-494C-A67E-BB0F83EDF9AF}">
      <dgm:prSet/>
      <dgm:spPr/>
      <dgm:t>
        <a:bodyPr/>
        <a:lstStyle/>
        <a:p>
          <a:endParaRPr lang="en-US"/>
        </a:p>
      </dgm:t>
    </dgm:pt>
    <dgm:pt modelId="{D4FC2E51-37D0-4CA8-A3F3-1088DB1EF246}" type="sibTrans" cxnId="{BBF21FC0-2164-494C-A67E-BB0F83EDF9AF}">
      <dgm:prSet/>
      <dgm:spPr/>
      <dgm:t>
        <a:bodyPr/>
        <a:lstStyle/>
        <a:p>
          <a:endParaRPr lang="en-US"/>
        </a:p>
      </dgm:t>
    </dgm:pt>
    <dgm:pt modelId="{C185A0DD-08A7-4C2E-9C61-04D5F75C06F4}">
      <dgm:prSet/>
      <dgm:spPr>
        <a:solidFill>
          <a:srgbClr val="FFC000"/>
        </a:solidFill>
      </dgm:spPr>
      <dgm:t>
        <a:bodyPr/>
        <a:lstStyle/>
        <a:p>
          <a:r>
            <a:rPr lang="en-US" b="1" dirty="0">
              <a:solidFill>
                <a:schemeClr val="tx1"/>
              </a:solidFill>
            </a:rPr>
            <a:t>Programmatic</a:t>
          </a:r>
          <a:r>
            <a:rPr lang="en-US" b="1" dirty="0"/>
            <a:t> </a:t>
          </a:r>
          <a:r>
            <a:rPr lang="en-US" b="1" dirty="0">
              <a:solidFill>
                <a:schemeClr val="tx1"/>
              </a:solidFill>
            </a:rPr>
            <a:t>Information</a:t>
          </a:r>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a:ln>
          <a:solidFill>
            <a:srgbClr val="404040"/>
          </a:solidFill>
        </a:ln>
      </dgm:spPr>
      <dgm:t>
        <a:bodyPr/>
        <a:lstStyle/>
        <a:p>
          <a:r>
            <a:rPr lang="en-US" dirty="0"/>
            <a:t>Information about your proposed VOCA grant</a:t>
          </a:r>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BB219ADC-8E88-4D1B-9F8C-D66D02B17CDB}">
      <dgm:prSet/>
      <dgm:spPr>
        <a:solidFill>
          <a:srgbClr val="FFC000"/>
        </a:solidFill>
      </dgm:spPr>
      <dgm:t>
        <a:bodyPr/>
        <a:lstStyle/>
        <a:p>
          <a:r>
            <a:rPr lang="en-US" b="1">
              <a:solidFill>
                <a:schemeClr val="tx1"/>
              </a:solidFill>
            </a:rPr>
            <a:t>Problem Statement &amp; Analysis </a:t>
          </a:r>
        </a:p>
      </dgm:t>
    </dgm:pt>
    <dgm:pt modelId="{4ADA0C1B-10A1-432E-9A09-64BDE3698D7A}" type="parTrans" cxnId="{330DE1D7-0BC0-45CE-B767-79A13DFB9BBD}">
      <dgm:prSet/>
      <dgm:spPr/>
      <dgm:t>
        <a:bodyPr/>
        <a:lstStyle/>
        <a:p>
          <a:endParaRPr lang="en-US"/>
        </a:p>
      </dgm:t>
    </dgm:pt>
    <dgm:pt modelId="{7D9FC233-2923-4FB6-A60A-B90F1D0EB28C}" type="sibTrans" cxnId="{330DE1D7-0BC0-45CE-B767-79A13DFB9BBD}">
      <dgm:prSet/>
      <dgm:spPr/>
      <dgm:t>
        <a:bodyPr/>
        <a:lstStyle/>
        <a:p>
          <a:endParaRPr lang="en-US"/>
        </a:p>
      </dgm:t>
    </dgm:pt>
    <dgm:pt modelId="{CBB1A828-FF7A-49E4-BC80-B680710D8784}">
      <dgm:prSet/>
      <dgm:spPr>
        <a:ln>
          <a:solidFill>
            <a:schemeClr val="tx1"/>
          </a:solidFill>
        </a:ln>
      </dgm:spPr>
      <dgm:t>
        <a:bodyPr/>
        <a:lstStyle/>
        <a:p>
          <a:r>
            <a:rPr lang="en-US" dirty="0"/>
            <a:t>All government agency’s audits are included in the County audit and should all have one attached</a:t>
          </a:r>
        </a:p>
      </dgm:t>
    </dgm:pt>
    <dgm:pt modelId="{585ECA6F-2CD4-448A-AD5B-C813DECBC7DE}" type="parTrans" cxnId="{2FC62D04-7638-43F4-B807-067425697DD9}">
      <dgm:prSet/>
      <dgm:spPr/>
      <dgm:t>
        <a:bodyPr/>
        <a:lstStyle/>
        <a:p>
          <a:endParaRPr lang="en-US"/>
        </a:p>
      </dgm:t>
    </dgm:pt>
    <dgm:pt modelId="{7B3C27A9-BE7F-4347-A5E6-B7C9490AD3FA}" type="sibTrans" cxnId="{2FC62D04-7638-43F4-B807-067425697DD9}">
      <dgm:prSet/>
      <dgm:spPr/>
      <dgm:t>
        <a:bodyPr/>
        <a:lstStyle/>
        <a:p>
          <a:endParaRPr lang="en-US"/>
        </a:p>
      </dgm:t>
    </dgm:pt>
    <dgm:pt modelId="{442EFB6A-385E-4550-8B7A-01B6CC45F1C0}" type="pres">
      <dgm:prSet presAssocID="{61552BDF-CC6A-42DD-9825-C6FD7A02BE1F}" presName="linear" presStyleCnt="0">
        <dgm:presLayoutVars>
          <dgm:dir/>
          <dgm:animLvl val="lvl"/>
          <dgm:resizeHandles val="exact"/>
        </dgm:presLayoutVars>
      </dgm:prSet>
      <dgm:spPr/>
    </dgm:pt>
    <dgm:pt modelId="{72E3BE96-611C-4516-A00A-C84FF3F558D7}" type="pres">
      <dgm:prSet presAssocID="{88431157-218C-4AFF-94F8-024ECED897E2}" presName="parentLin" presStyleCnt="0"/>
      <dgm:spPr/>
    </dgm:pt>
    <dgm:pt modelId="{66E5EEBB-8AFD-4A33-BBB5-6FC0CFC37B1C}" type="pres">
      <dgm:prSet presAssocID="{88431157-218C-4AFF-94F8-024ECED897E2}" presName="parentLeftMargin" presStyleLbl="node1" presStyleIdx="0" presStyleCnt="4"/>
      <dgm:spPr/>
    </dgm:pt>
    <dgm:pt modelId="{1F31143A-946F-4EAA-AD90-BE9128605CCA}" type="pres">
      <dgm:prSet presAssocID="{88431157-218C-4AFF-94F8-024ECED897E2}" presName="parentText" presStyleLbl="node1" presStyleIdx="0" presStyleCnt="4">
        <dgm:presLayoutVars>
          <dgm:chMax val="0"/>
          <dgm:bulletEnabled val="1"/>
        </dgm:presLayoutVars>
      </dgm:prSet>
      <dgm:spPr/>
    </dgm:pt>
    <dgm:pt modelId="{D93AAA2F-73CE-4B67-8E77-F643E1AF0B4C}" type="pres">
      <dgm:prSet presAssocID="{88431157-218C-4AFF-94F8-024ECED897E2}" presName="negativeSpace" presStyleCnt="0"/>
      <dgm:spPr/>
    </dgm:pt>
    <dgm:pt modelId="{8D163792-47B3-4E13-A9CA-6A999A1FD70B}" type="pres">
      <dgm:prSet presAssocID="{88431157-218C-4AFF-94F8-024ECED897E2}" presName="childText" presStyleLbl="conFgAcc1" presStyleIdx="0" presStyleCnt="4">
        <dgm:presLayoutVars>
          <dgm:bulletEnabled val="1"/>
        </dgm:presLayoutVars>
      </dgm:prSet>
      <dgm:spPr/>
    </dgm:pt>
    <dgm:pt modelId="{58E40F9C-8DE1-4EE1-A56F-5D493B427723}" type="pres">
      <dgm:prSet presAssocID="{CDB8D9BE-91FC-438B-B618-9B5126531B6E}" presName="spaceBetweenRectangles" presStyleCnt="0"/>
      <dgm:spPr/>
    </dgm:pt>
    <dgm:pt modelId="{91A978D8-D9D8-40C6-A8DD-4B62AA70A261}" type="pres">
      <dgm:prSet presAssocID="{B5040C98-B139-489E-922F-A4F9DBDA18A5}" presName="parentLin" presStyleCnt="0"/>
      <dgm:spPr/>
    </dgm:pt>
    <dgm:pt modelId="{F9D3729C-5D8F-465C-9001-9239FE0EEFCB}" type="pres">
      <dgm:prSet presAssocID="{B5040C98-B139-489E-922F-A4F9DBDA18A5}" presName="parentLeftMargin" presStyleLbl="node1" presStyleIdx="0" presStyleCnt="4"/>
      <dgm:spPr/>
    </dgm:pt>
    <dgm:pt modelId="{45C93E20-3177-4902-B1AB-FFCD3087FE84}" type="pres">
      <dgm:prSet presAssocID="{B5040C98-B139-489E-922F-A4F9DBDA18A5}" presName="parentText" presStyleLbl="node1" presStyleIdx="1" presStyleCnt="4">
        <dgm:presLayoutVars>
          <dgm:chMax val="0"/>
          <dgm:bulletEnabled val="1"/>
        </dgm:presLayoutVars>
      </dgm:prSet>
      <dgm:spPr/>
    </dgm:pt>
    <dgm:pt modelId="{136B6393-74C2-46C8-AFB8-C7C6C48E6168}" type="pres">
      <dgm:prSet presAssocID="{B5040C98-B139-489E-922F-A4F9DBDA18A5}" presName="negativeSpace" presStyleCnt="0"/>
      <dgm:spPr/>
    </dgm:pt>
    <dgm:pt modelId="{77F524D7-C608-41DF-A662-A9C731FECC30}" type="pres">
      <dgm:prSet presAssocID="{B5040C98-B139-489E-922F-A4F9DBDA18A5}" presName="childText" presStyleLbl="conFgAcc1" presStyleIdx="1" presStyleCnt="4">
        <dgm:presLayoutVars>
          <dgm:bulletEnabled val="1"/>
        </dgm:presLayoutVars>
      </dgm:prSet>
      <dgm:spPr/>
    </dgm:pt>
    <dgm:pt modelId="{720693D4-1EF8-4CB5-A6BF-9786D47251D7}" type="pres">
      <dgm:prSet presAssocID="{58DFCEB0-1651-4496-9FC3-6441F1D782CB}" presName="spaceBetweenRectangles" presStyleCnt="0"/>
      <dgm:spPr/>
    </dgm:pt>
    <dgm:pt modelId="{4E151F9C-3DFA-4859-B58B-57745378E96E}" type="pres">
      <dgm:prSet presAssocID="{C185A0DD-08A7-4C2E-9C61-04D5F75C06F4}" presName="parentLin" presStyleCnt="0"/>
      <dgm:spPr/>
    </dgm:pt>
    <dgm:pt modelId="{7721363E-36EB-41BC-82D8-5666AE10CF96}" type="pres">
      <dgm:prSet presAssocID="{C185A0DD-08A7-4C2E-9C61-04D5F75C06F4}" presName="parentLeftMargin" presStyleLbl="node1" presStyleIdx="1" presStyleCnt="4"/>
      <dgm:spPr/>
    </dgm:pt>
    <dgm:pt modelId="{3B15A007-6654-440C-BC15-20CDD4B4FCD6}" type="pres">
      <dgm:prSet presAssocID="{C185A0DD-08A7-4C2E-9C61-04D5F75C06F4}" presName="parentText" presStyleLbl="node1" presStyleIdx="2" presStyleCnt="4">
        <dgm:presLayoutVars>
          <dgm:chMax val="0"/>
          <dgm:bulletEnabled val="1"/>
        </dgm:presLayoutVars>
      </dgm:prSet>
      <dgm:spPr/>
    </dgm:pt>
    <dgm:pt modelId="{F6F0F4D7-E787-4303-8270-084337106A9C}" type="pres">
      <dgm:prSet presAssocID="{C185A0DD-08A7-4C2E-9C61-04D5F75C06F4}" presName="negativeSpace" presStyleCnt="0"/>
      <dgm:spPr/>
    </dgm:pt>
    <dgm:pt modelId="{91A0F981-C60E-40C0-835F-843C807007E6}" type="pres">
      <dgm:prSet presAssocID="{C185A0DD-08A7-4C2E-9C61-04D5F75C06F4}" presName="childText" presStyleLbl="conFgAcc1" presStyleIdx="2" presStyleCnt="4">
        <dgm:presLayoutVars>
          <dgm:bulletEnabled val="1"/>
        </dgm:presLayoutVars>
      </dgm:prSet>
      <dgm:spPr/>
    </dgm:pt>
    <dgm:pt modelId="{07C8F803-3A42-465D-B261-E02F2D014358}" type="pres">
      <dgm:prSet presAssocID="{C5101842-D8E2-4E14-8549-128D564B7C8F}" presName="spaceBetweenRectangles" presStyleCnt="0"/>
      <dgm:spPr/>
    </dgm:pt>
    <dgm:pt modelId="{F1B98AC4-B3A9-41B0-B319-32199C005B2D}" type="pres">
      <dgm:prSet presAssocID="{BB219ADC-8E88-4D1B-9F8C-D66D02B17CDB}" presName="parentLin" presStyleCnt="0"/>
      <dgm:spPr/>
    </dgm:pt>
    <dgm:pt modelId="{14E9FE5A-BEDD-46BC-A758-747D81AB5042}" type="pres">
      <dgm:prSet presAssocID="{BB219ADC-8E88-4D1B-9F8C-D66D02B17CDB}" presName="parentLeftMargin" presStyleLbl="node1" presStyleIdx="2" presStyleCnt="4"/>
      <dgm:spPr/>
    </dgm:pt>
    <dgm:pt modelId="{609A768B-ED96-4792-A7C6-0976EA12B222}" type="pres">
      <dgm:prSet presAssocID="{BB219ADC-8E88-4D1B-9F8C-D66D02B17CDB}" presName="parentText" presStyleLbl="node1" presStyleIdx="3" presStyleCnt="4">
        <dgm:presLayoutVars>
          <dgm:chMax val="0"/>
          <dgm:bulletEnabled val="1"/>
        </dgm:presLayoutVars>
      </dgm:prSet>
      <dgm:spPr/>
    </dgm:pt>
    <dgm:pt modelId="{8A7BD267-ADF1-4F1B-B4D6-7B03BBE58364}" type="pres">
      <dgm:prSet presAssocID="{BB219ADC-8E88-4D1B-9F8C-D66D02B17CDB}" presName="negativeSpace" presStyleCnt="0"/>
      <dgm:spPr/>
    </dgm:pt>
    <dgm:pt modelId="{E7ECAAE7-E66A-4D1F-B429-F6CF9A2BE117}" type="pres">
      <dgm:prSet presAssocID="{BB219ADC-8E88-4D1B-9F8C-D66D02B17CDB}" presName="childText" presStyleLbl="conFgAcc1" presStyleIdx="3" presStyleCnt="4">
        <dgm:presLayoutVars>
          <dgm:bulletEnabled val="1"/>
        </dgm:presLayoutVars>
      </dgm:prSet>
      <dgm:spPr>
        <a:ln>
          <a:solidFill>
            <a:schemeClr val="tx1"/>
          </a:solidFill>
        </a:ln>
      </dgm:spPr>
    </dgm:pt>
  </dgm:ptLst>
  <dgm:cxnLst>
    <dgm:cxn modelId="{2FC62D04-7638-43F4-B807-067425697DD9}" srcId="{7016F457-6FB6-4A57-925F-43BC2D2A88FA}" destId="{CBB1A828-FF7A-49E4-BC80-B680710D8784}" srcOrd="1" destOrd="0" parTransId="{585ECA6F-2CD4-448A-AD5B-C813DECBC7DE}" sibTransId="{7B3C27A9-BE7F-4347-A5E6-B7C9490AD3FA}"/>
    <dgm:cxn modelId="{067D6F0C-B291-4055-A73F-C83933BF4B48}" type="presOf" srcId="{88431157-218C-4AFF-94F8-024ECED897E2}" destId="{1F31143A-946F-4EAA-AD90-BE9128605CCA}" srcOrd="1" destOrd="0" presId="urn:microsoft.com/office/officeart/2005/8/layout/list1"/>
    <dgm:cxn modelId="{CFE43A1F-338B-4D3C-95F0-4F176CF8E2A1}" type="presOf" srcId="{66C9C794-C0F0-4C33-A3A4-0C9B4228C993}" destId="{77F524D7-C608-41DF-A662-A9C731FECC30}" srcOrd="0" destOrd="2" presId="urn:microsoft.com/office/officeart/2005/8/layout/list1"/>
    <dgm:cxn modelId="{7A50BD24-9D2D-47B2-909D-425DA490673B}" type="presOf" srcId="{22DAB90F-08E1-4DF3-ABD7-7CA32FBCD37C}" destId="{77F524D7-C608-41DF-A662-A9C731FECC30}" srcOrd="0" destOrd="0" presId="urn:microsoft.com/office/officeart/2005/8/layout/list1"/>
    <dgm:cxn modelId="{1C3CCD31-32E7-4491-B963-AB7F9706B1FB}" type="presOf" srcId="{7016F457-6FB6-4A57-925F-43BC2D2A88FA}" destId="{77F524D7-C608-41DF-A662-A9C731FECC30}" srcOrd="0" destOrd="1" presId="urn:microsoft.com/office/officeart/2005/8/layout/list1"/>
    <dgm:cxn modelId="{5011E239-7333-4DCA-A638-E1C3A227DBA6}" srcId="{61552BDF-CC6A-42DD-9825-C6FD7A02BE1F}" destId="{B5040C98-B139-489E-922F-A4F9DBDA18A5}" srcOrd="1" destOrd="0" parTransId="{B7CDE0B4-8FDF-434F-B4B3-41300E62E196}" sibTransId="{58DFCEB0-1651-4496-9FC3-6441F1D782CB}"/>
    <dgm:cxn modelId="{9868913D-AB10-4A12-8680-E341BC9C0A6E}" type="presOf" srcId="{BB219ADC-8E88-4D1B-9F8C-D66D02B17CDB}" destId="{609A768B-ED96-4792-A7C6-0976EA12B222}" srcOrd="1" destOrd="0" presId="urn:microsoft.com/office/officeart/2005/8/layout/list1"/>
    <dgm:cxn modelId="{6ACC0E49-0F66-403D-A4E5-1B88D6428F5E}" type="presOf" srcId="{C185A0DD-08A7-4C2E-9C61-04D5F75C06F4}" destId="{7721363E-36EB-41BC-82D8-5666AE10CF96}" srcOrd="0" destOrd="0" presId="urn:microsoft.com/office/officeart/2005/8/layout/list1"/>
    <dgm:cxn modelId="{16B7FA6B-8620-421F-BA24-1FA9F1274EB2}" type="presOf" srcId="{B5040C98-B139-489E-922F-A4F9DBDA18A5}" destId="{F9D3729C-5D8F-465C-9001-9239FE0EEFCB}" srcOrd="0" destOrd="0" presId="urn:microsoft.com/office/officeart/2005/8/layout/list1"/>
    <dgm:cxn modelId="{4157B54D-7882-4D30-B2B1-E5358CCE8D02}" srcId="{88431157-218C-4AFF-94F8-024ECED897E2}" destId="{03F869C8-A598-4F56-8532-759E5F7A6E17}" srcOrd="0" destOrd="0" parTransId="{438700E7-B94A-4839-9D5A-422C2CDD7363}" sibTransId="{4FD4B4DD-D5E5-44ED-8836-3CAF6B78F0FF}"/>
    <dgm:cxn modelId="{C1CDBC55-9E2E-436D-985A-1905F4AF63D0}" type="presOf" srcId="{F6B88CA5-051E-4D56-8BE4-4855BD5495E1}" destId="{91A0F981-C60E-40C0-835F-843C807007E6}" srcOrd="0" destOrd="0" presId="urn:microsoft.com/office/officeart/2005/8/layout/list1"/>
    <dgm:cxn modelId="{6CD54658-703B-41E1-8BD1-3DABF9FC849D}" srcId="{C185A0DD-08A7-4C2E-9C61-04D5F75C06F4}" destId="{F6B88CA5-051E-4D56-8BE4-4855BD5495E1}" srcOrd="0" destOrd="0" parTransId="{67E6A8DD-763E-41B7-BD4F-9CC33E217F66}" sibTransId="{974AB45D-CF65-47F0-9003-C6A79CE929A4}"/>
    <dgm:cxn modelId="{23AE807F-CDB3-44D1-A366-EBD9A9E315AC}" srcId="{B5040C98-B139-489E-922F-A4F9DBDA18A5}" destId="{22DAB90F-08E1-4DF3-ABD7-7CA32FBCD37C}" srcOrd="0" destOrd="0" parTransId="{6E054AF3-40BB-4AFE-A7A1-66A6F1B4878D}" sibTransId="{F21B92F7-2313-4637-BDAB-83B4A1A05126}"/>
    <dgm:cxn modelId="{0D03D285-536E-4E00-8E6B-3DF5B7D942DF}" type="presOf" srcId="{B5040C98-B139-489E-922F-A4F9DBDA18A5}" destId="{45C93E20-3177-4902-B1AB-FFCD3087FE84}" srcOrd="1" destOrd="0" presId="urn:microsoft.com/office/officeart/2005/8/layout/list1"/>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BBF21FC0-2164-494C-A67E-BB0F83EDF9AF}" srcId="{7016F457-6FB6-4A57-925F-43BC2D2A88FA}" destId="{66C9C794-C0F0-4C33-A3A4-0C9B4228C993}" srcOrd="0" destOrd="0" parTransId="{30AB8DCE-DCA2-4165-9668-DC1757875907}" sibTransId="{D4FC2E51-37D0-4CA8-A3F3-1088DB1EF246}"/>
    <dgm:cxn modelId="{330DE1D7-0BC0-45CE-B767-79A13DFB9BBD}" srcId="{61552BDF-CC6A-42DD-9825-C6FD7A02BE1F}" destId="{BB219ADC-8E88-4D1B-9F8C-D66D02B17CDB}" srcOrd="3" destOrd="0" parTransId="{4ADA0C1B-10A1-432E-9A09-64BDE3698D7A}" sibTransId="{7D9FC233-2923-4FB6-A60A-B90F1D0EB28C}"/>
    <dgm:cxn modelId="{BE5526E4-F0E0-4F9B-83BF-442986E73708}" type="presOf" srcId="{C185A0DD-08A7-4C2E-9C61-04D5F75C06F4}" destId="{3B15A007-6654-440C-BC15-20CDD4B4FCD6}" srcOrd="1" destOrd="0" presId="urn:microsoft.com/office/officeart/2005/8/layout/list1"/>
    <dgm:cxn modelId="{60A809F0-F7E6-47DC-AEA4-E6EB6ABD4BCA}" type="presOf" srcId="{03F869C8-A598-4F56-8532-759E5F7A6E17}" destId="{8D163792-47B3-4E13-A9CA-6A999A1FD70B}" srcOrd="0" destOrd="0" presId="urn:microsoft.com/office/officeart/2005/8/layout/list1"/>
    <dgm:cxn modelId="{DB351CF0-3092-46A5-8123-35EBC29DAC26}" type="presOf" srcId="{61552BDF-CC6A-42DD-9825-C6FD7A02BE1F}" destId="{442EFB6A-385E-4550-8B7A-01B6CC45F1C0}" srcOrd="0" destOrd="0" presId="urn:microsoft.com/office/officeart/2005/8/layout/list1"/>
    <dgm:cxn modelId="{54B909F8-0491-443E-B49E-78E744370EAD}" type="presOf" srcId="{BB219ADC-8E88-4D1B-9F8C-D66D02B17CDB}" destId="{14E9FE5A-BEDD-46BC-A758-747D81AB5042}" srcOrd="0" destOrd="0" presId="urn:microsoft.com/office/officeart/2005/8/layout/list1"/>
    <dgm:cxn modelId="{E970A9F8-B5E4-4A62-B9C8-5732002641CC}" srcId="{B5040C98-B139-489E-922F-A4F9DBDA18A5}" destId="{7016F457-6FB6-4A57-925F-43BC2D2A88FA}" srcOrd="1" destOrd="0" parTransId="{AB0C0685-42C5-40A9-A4AF-7A66DFCF74D3}" sibTransId="{D48C3A9A-54B0-47A0-8529-F7F4F69DAD6B}"/>
    <dgm:cxn modelId="{FA9EACFB-3779-42E2-A995-839605EB1E6C}" type="presOf" srcId="{CBB1A828-FF7A-49E4-BC80-B680710D8784}" destId="{77F524D7-C608-41DF-A662-A9C731FECC30}" srcOrd="0" destOrd="3" presId="urn:microsoft.com/office/officeart/2005/8/layout/list1"/>
    <dgm:cxn modelId="{0D06CAFD-DBCD-4341-8629-F5B31DBFAFA0}" type="presOf" srcId="{88431157-218C-4AFF-94F8-024ECED897E2}" destId="{66E5EEBB-8AFD-4A33-BBB5-6FC0CFC37B1C}" srcOrd="0" destOrd="0" presId="urn:microsoft.com/office/officeart/2005/8/layout/list1"/>
    <dgm:cxn modelId="{E02139DA-4F31-403F-9946-6B117300E88F}" type="presParOf" srcId="{442EFB6A-385E-4550-8B7A-01B6CC45F1C0}" destId="{72E3BE96-611C-4516-A00A-C84FF3F558D7}" srcOrd="0" destOrd="0" presId="urn:microsoft.com/office/officeart/2005/8/layout/list1"/>
    <dgm:cxn modelId="{4B86A9A3-788F-4ABA-BBF7-15E67451F986}" type="presParOf" srcId="{72E3BE96-611C-4516-A00A-C84FF3F558D7}" destId="{66E5EEBB-8AFD-4A33-BBB5-6FC0CFC37B1C}" srcOrd="0" destOrd="0" presId="urn:microsoft.com/office/officeart/2005/8/layout/list1"/>
    <dgm:cxn modelId="{DD76DE22-6CBF-4D73-AAC7-340F1DC54EAF}" type="presParOf" srcId="{72E3BE96-611C-4516-A00A-C84FF3F558D7}" destId="{1F31143A-946F-4EAA-AD90-BE9128605CCA}" srcOrd="1" destOrd="0" presId="urn:microsoft.com/office/officeart/2005/8/layout/list1"/>
    <dgm:cxn modelId="{36C7D2AC-400D-496A-BF94-6EE4A46EE04B}" type="presParOf" srcId="{442EFB6A-385E-4550-8B7A-01B6CC45F1C0}" destId="{D93AAA2F-73CE-4B67-8E77-F643E1AF0B4C}" srcOrd="1" destOrd="0" presId="urn:microsoft.com/office/officeart/2005/8/layout/list1"/>
    <dgm:cxn modelId="{8F471EF5-957C-4821-8954-EB59366F5819}" type="presParOf" srcId="{442EFB6A-385E-4550-8B7A-01B6CC45F1C0}" destId="{8D163792-47B3-4E13-A9CA-6A999A1FD70B}" srcOrd="2" destOrd="0" presId="urn:microsoft.com/office/officeart/2005/8/layout/list1"/>
    <dgm:cxn modelId="{C7416C54-6594-42DB-A1F5-5ED6E30D0E42}" type="presParOf" srcId="{442EFB6A-385E-4550-8B7A-01B6CC45F1C0}" destId="{58E40F9C-8DE1-4EE1-A56F-5D493B427723}" srcOrd="3" destOrd="0" presId="urn:microsoft.com/office/officeart/2005/8/layout/list1"/>
    <dgm:cxn modelId="{76309B0B-53FB-4053-840B-4DB8AD7BFD6F}" type="presParOf" srcId="{442EFB6A-385E-4550-8B7A-01B6CC45F1C0}" destId="{91A978D8-D9D8-40C6-A8DD-4B62AA70A261}" srcOrd="4" destOrd="0" presId="urn:microsoft.com/office/officeart/2005/8/layout/list1"/>
    <dgm:cxn modelId="{0F40812B-0153-4473-B2E6-8A02F15B0471}" type="presParOf" srcId="{91A978D8-D9D8-40C6-A8DD-4B62AA70A261}" destId="{F9D3729C-5D8F-465C-9001-9239FE0EEFCB}" srcOrd="0" destOrd="0" presId="urn:microsoft.com/office/officeart/2005/8/layout/list1"/>
    <dgm:cxn modelId="{D3076515-98F6-4432-8BA0-1C817B5B80E4}" type="presParOf" srcId="{91A978D8-D9D8-40C6-A8DD-4B62AA70A261}" destId="{45C93E20-3177-4902-B1AB-FFCD3087FE84}" srcOrd="1" destOrd="0" presId="urn:microsoft.com/office/officeart/2005/8/layout/list1"/>
    <dgm:cxn modelId="{59BCF701-3339-4A25-9133-4A1B3AF0634B}" type="presParOf" srcId="{442EFB6A-385E-4550-8B7A-01B6CC45F1C0}" destId="{136B6393-74C2-46C8-AFB8-C7C6C48E6168}" srcOrd="5" destOrd="0" presId="urn:microsoft.com/office/officeart/2005/8/layout/list1"/>
    <dgm:cxn modelId="{F12B5A7E-9CC7-4D8A-A1EA-8AFE2AAF39BE}" type="presParOf" srcId="{442EFB6A-385E-4550-8B7A-01B6CC45F1C0}" destId="{77F524D7-C608-41DF-A662-A9C731FECC30}" srcOrd="6" destOrd="0" presId="urn:microsoft.com/office/officeart/2005/8/layout/list1"/>
    <dgm:cxn modelId="{4CB22889-8742-4529-9711-F81BEFE761AF}" type="presParOf" srcId="{442EFB6A-385E-4550-8B7A-01B6CC45F1C0}" destId="{720693D4-1EF8-4CB5-A6BF-9786D47251D7}" srcOrd="7" destOrd="0" presId="urn:microsoft.com/office/officeart/2005/8/layout/list1"/>
    <dgm:cxn modelId="{16F6E6B3-A984-42D3-87B2-054247020A51}" type="presParOf" srcId="{442EFB6A-385E-4550-8B7A-01B6CC45F1C0}" destId="{4E151F9C-3DFA-4859-B58B-57745378E96E}" srcOrd="8" destOrd="0" presId="urn:microsoft.com/office/officeart/2005/8/layout/list1"/>
    <dgm:cxn modelId="{678D1FA2-6DA3-4F79-A45D-CD7053E40AD7}" type="presParOf" srcId="{4E151F9C-3DFA-4859-B58B-57745378E96E}" destId="{7721363E-36EB-41BC-82D8-5666AE10CF96}" srcOrd="0" destOrd="0" presId="urn:microsoft.com/office/officeart/2005/8/layout/list1"/>
    <dgm:cxn modelId="{5DA61992-6C63-4704-990C-218ED81F1FA7}" type="presParOf" srcId="{4E151F9C-3DFA-4859-B58B-57745378E96E}" destId="{3B15A007-6654-440C-BC15-20CDD4B4FCD6}" srcOrd="1" destOrd="0" presId="urn:microsoft.com/office/officeart/2005/8/layout/list1"/>
    <dgm:cxn modelId="{217D97CC-DCEE-4B30-9874-D4DD8A33BF90}" type="presParOf" srcId="{442EFB6A-385E-4550-8B7A-01B6CC45F1C0}" destId="{F6F0F4D7-E787-4303-8270-084337106A9C}" srcOrd="9" destOrd="0" presId="urn:microsoft.com/office/officeart/2005/8/layout/list1"/>
    <dgm:cxn modelId="{F5E76E55-723C-4B2A-AEB6-9D2177567F3A}" type="presParOf" srcId="{442EFB6A-385E-4550-8B7A-01B6CC45F1C0}" destId="{91A0F981-C60E-40C0-835F-843C807007E6}" srcOrd="10" destOrd="0" presId="urn:microsoft.com/office/officeart/2005/8/layout/list1"/>
    <dgm:cxn modelId="{F6DCB921-4FB6-4142-A54B-716CD125E676}" type="presParOf" srcId="{442EFB6A-385E-4550-8B7A-01B6CC45F1C0}" destId="{07C8F803-3A42-465D-B261-E02F2D014358}" srcOrd="11" destOrd="0" presId="urn:microsoft.com/office/officeart/2005/8/layout/list1"/>
    <dgm:cxn modelId="{C99D067C-621A-4A46-8E2F-97C415F61F49}" type="presParOf" srcId="{442EFB6A-385E-4550-8B7A-01B6CC45F1C0}" destId="{F1B98AC4-B3A9-41B0-B319-32199C005B2D}" srcOrd="12" destOrd="0" presId="urn:microsoft.com/office/officeart/2005/8/layout/list1"/>
    <dgm:cxn modelId="{7B229AAA-8131-4CF2-9B7C-22A5E3A78A15}" type="presParOf" srcId="{F1B98AC4-B3A9-41B0-B319-32199C005B2D}" destId="{14E9FE5A-BEDD-46BC-A758-747D81AB5042}" srcOrd="0" destOrd="0" presId="urn:microsoft.com/office/officeart/2005/8/layout/list1"/>
    <dgm:cxn modelId="{78240285-F208-445C-94E5-0073C92AB70A}" type="presParOf" srcId="{F1B98AC4-B3A9-41B0-B319-32199C005B2D}" destId="{609A768B-ED96-4792-A7C6-0976EA12B222}" srcOrd="1" destOrd="0" presId="urn:microsoft.com/office/officeart/2005/8/layout/list1"/>
    <dgm:cxn modelId="{863EB6E9-3455-4A66-AF95-56F4602D5555}" type="presParOf" srcId="{442EFB6A-385E-4550-8B7A-01B6CC45F1C0}" destId="{8A7BD267-ADF1-4F1B-B4D6-7B03BBE58364}" srcOrd="13" destOrd="0" presId="urn:microsoft.com/office/officeart/2005/8/layout/list1"/>
    <dgm:cxn modelId="{54946305-B7C2-4C14-B5DC-A8801D915278}" type="presParOf" srcId="{442EFB6A-385E-4550-8B7A-01B6CC45F1C0}" destId="{E7ECAAE7-E66A-4D1F-B429-F6CF9A2BE117}"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397E52-08F1-469C-BB0B-C249A97B94C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7D49218D-2D9E-4DB9-9AD9-025B43E06B4D}">
      <dgm:prSet/>
      <dgm:spPr>
        <a:solidFill>
          <a:srgbClr val="FFC000"/>
        </a:solidFill>
      </dgm:spPr>
      <dgm:t>
        <a:bodyPr/>
        <a:lstStyle/>
        <a:p>
          <a:r>
            <a:rPr lang="en-US" b="1" dirty="0">
              <a:solidFill>
                <a:schemeClr val="tx1"/>
              </a:solidFill>
            </a:rPr>
            <a:t>Goals, Objectives, and Outcomes</a:t>
          </a:r>
        </a:p>
      </dgm:t>
    </dgm:pt>
    <dgm:pt modelId="{ACF9B0E9-01A1-4D20-B903-C597EB778584}" type="parTrans" cxnId="{6A997686-B83A-4E8D-8F09-0E74E8320DE2}">
      <dgm:prSet/>
      <dgm:spPr/>
      <dgm:t>
        <a:bodyPr/>
        <a:lstStyle/>
        <a:p>
          <a:endParaRPr lang="en-US"/>
        </a:p>
      </dgm:t>
    </dgm:pt>
    <dgm:pt modelId="{E22E810F-D28D-4C5A-BDD6-9E5736C1941E}" type="sibTrans" cxnId="{6A997686-B83A-4E8D-8F09-0E74E8320DE2}">
      <dgm:prSet/>
      <dgm:spPr/>
      <dgm:t>
        <a:bodyPr/>
        <a:lstStyle/>
        <a:p>
          <a:endParaRPr lang="en-US"/>
        </a:p>
      </dgm:t>
    </dgm:pt>
    <dgm:pt modelId="{AB9FF7F1-0ADB-4D31-B23D-9BB5ADF26CC8}">
      <dgm:prSet/>
      <dgm:spPr>
        <a:ln>
          <a:solidFill>
            <a:schemeClr val="tx1"/>
          </a:solidFill>
        </a:ln>
      </dgm:spPr>
      <dgm:t>
        <a:bodyPr/>
        <a:lstStyle/>
        <a:p>
          <a:r>
            <a:rPr lang="en-US" dirty="0"/>
            <a:t>The goal should be a broad, general statement that identifies the desired result or outcome. </a:t>
          </a:r>
        </a:p>
      </dgm:t>
    </dgm:pt>
    <dgm:pt modelId="{9E85F4A7-9B27-426E-8F86-8A2A31661E62}" type="parTrans" cxnId="{DD60DB1D-08FD-4AEA-B53E-47424CA3D6F2}">
      <dgm:prSet/>
      <dgm:spPr/>
      <dgm:t>
        <a:bodyPr/>
        <a:lstStyle/>
        <a:p>
          <a:endParaRPr lang="en-US"/>
        </a:p>
      </dgm:t>
    </dgm:pt>
    <dgm:pt modelId="{E60B9FC7-B96A-48F4-A73E-1E3E729A4561}" type="sibTrans" cxnId="{DD60DB1D-08FD-4AEA-B53E-47424CA3D6F2}">
      <dgm:prSet/>
      <dgm:spPr/>
      <dgm:t>
        <a:bodyPr/>
        <a:lstStyle/>
        <a:p>
          <a:endParaRPr lang="en-US"/>
        </a:p>
      </dgm:t>
    </dgm:pt>
    <dgm:pt modelId="{F0FA9C36-4E06-41DE-8C93-4ADACB0FC95A}">
      <dgm:prSet/>
      <dgm:spPr>
        <a:solidFill>
          <a:srgbClr val="FFC000"/>
        </a:solidFill>
      </dgm:spPr>
      <dgm:t>
        <a:bodyPr/>
        <a:lstStyle/>
        <a:p>
          <a:r>
            <a:rPr lang="en-US" b="1" dirty="0">
              <a:solidFill>
                <a:schemeClr val="tx1"/>
              </a:solidFill>
            </a:rPr>
            <a:t>Program Description</a:t>
          </a:r>
        </a:p>
      </dgm:t>
    </dgm:pt>
    <dgm:pt modelId="{50F3EA01-1F33-452A-A3F5-BA57522314BF}" type="parTrans" cxnId="{05A3B7B5-4C1A-42BA-A292-E00EF4129005}">
      <dgm:prSet/>
      <dgm:spPr/>
      <dgm:t>
        <a:bodyPr/>
        <a:lstStyle/>
        <a:p>
          <a:endParaRPr lang="en-US"/>
        </a:p>
      </dgm:t>
    </dgm:pt>
    <dgm:pt modelId="{488CCB01-1D8C-43E7-B5BC-0F2994EA6CF4}" type="sibTrans" cxnId="{05A3B7B5-4C1A-42BA-A292-E00EF4129005}">
      <dgm:prSet/>
      <dgm:spPr/>
      <dgm:t>
        <a:bodyPr/>
        <a:lstStyle/>
        <a:p>
          <a:endParaRPr lang="en-US"/>
        </a:p>
      </dgm:t>
    </dgm:pt>
    <dgm:pt modelId="{1D681F7E-C37E-4F43-A413-43FACBAFF9FC}">
      <dgm:prSet/>
      <dgm:spPr>
        <a:ln>
          <a:solidFill>
            <a:schemeClr val="tx1"/>
          </a:solidFill>
        </a:ln>
      </dgm:spPr>
      <dgm:t>
        <a:bodyPr/>
        <a:lstStyle/>
        <a:p>
          <a:r>
            <a:rPr lang="en-US"/>
            <a:t>What? Who? Where? Why? When? How?</a:t>
          </a:r>
        </a:p>
      </dgm:t>
    </dgm:pt>
    <dgm:pt modelId="{79E1B8DC-97C6-45F6-8A54-6C0A291D119F}" type="parTrans" cxnId="{11B91E7D-8CDE-4FBD-A902-124811157552}">
      <dgm:prSet/>
      <dgm:spPr/>
      <dgm:t>
        <a:bodyPr/>
        <a:lstStyle/>
        <a:p>
          <a:endParaRPr lang="en-US"/>
        </a:p>
      </dgm:t>
    </dgm:pt>
    <dgm:pt modelId="{DD997942-EA46-4472-9861-5A841566971C}" type="sibTrans" cxnId="{11B91E7D-8CDE-4FBD-A902-124811157552}">
      <dgm:prSet/>
      <dgm:spPr/>
      <dgm:t>
        <a:bodyPr/>
        <a:lstStyle/>
        <a:p>
          <a:endParaRPr lang="en-US"/>
        </a:p>
      </dgm:t>
    </dgm:pt>
    <dgm:pt modelId="{511519E6-03AA-4B81-9F57-49D5EC4583F8}">
      <dgm:prSet/>
      <dgm:spPr>
        <a:solidFill>
          <a:srgbClr val="FFC000"/>
        </a:solidFill>
      </dgm:spPr>
      <dgm:t>
        <a:bodyPr/>
        <a:lstStyle/>
        <a:p>
          <a:r>
            <a:rPr lang="en-US" b="1" dirty="0">
              <a:solidFill>
                <a:schemeClr val="tx1"/>
              </a:solidFill>
            </a:rPr>
            <a:t>Evidence Based/Best Practice</a:t>
          </a:r>
        </a:p>
      </dgm:t>
    </dgm:pt>
    <dgm:pt modelId="{E5C0F3A8-1E70-4B1A-BCF4-6EB73663DE47}" type="parTrans" cxnId="{2AFAED5C-3C82-4685-9634-F81CDA689FDE}">
      <dgm:prSet/>
      <dgm:spPr/>
      <dgm:t>
        <a:bodyPr/>
        <a:lstStyle/>
        <a:p>
          <a:endParaRPr lang="en-US"/>
        </a:p>
      </dgm:t>
    </dgm:pt>
    <dgm:pt modelId="{7483B302-5555-4FD8-9AA4-385F320D560A}" type="sibTrans" cxnId="{2AFAED5C-3C82-4685-9634-F81CDA689FDE}">
      <dgm:prSet/>
      <dgm:spPr/>
      <dgm:t>
        <a:bodyPr/>
        <a:lstStyle/>
        <a:p>
          <a:endParaRPr lang="en-US"/>
        </a:p>
      </dgm:t>
    </dgm:pt>
    <dgm:pt modelId="{6E4AA937-1310-41B9-B6F5-237E90A5D27D}">
      <dgm:prSet/>
      <dgm:spPr>
        <a:solidFill>
          <a:srgbClr val="FFC000"/>
        </a:solidFill>
      </dgm:spPr>
      <dgm:t>
        <a:bodyPr/>
        <a:lstStyle/>
        <a:p>
          <a:r>
            <a:rPr lang="en-US" b="1" dirty="0">
              <a:solidFill>
                <a:schemeClr val="tx1"/>
              </a:solidFill>
            </a:rPr>
            <a:t>Use of Volunteers</a:t>
          </a:r>
        </a:p>
      </dgm:t>
    </dgm:pt>
    <dgm:pt modelId="{13A61BDF-1A01-4445-BCB2-36D45098B9EA}" type="parTrans" cxnId="{E83386D2-CEA8-494D-A861-0FE0BAA371F8}">
      <dgm:prSet/>
      <dgm:spPr/>
      <dgm:t>
        <a:bodyPr/>
        <a:lstStyle/>
        <a:p>
          <a:endParaRPr lang="en-US"/>
        </a:p>
      </dgm:t>
    </dgm:pt>
    <dgm:pt modelId="{A17C5103-89DF-42BF-B403-F78CCF745A24}" type="sibTrans" cxnId="{E83386D2-CEA8-494D-A861-0FE0BAA371F8}">
      <dgm:prSet/>
      <dgm:spPr/>
      <dgm:t>
        <a:bodyPr/>
        <a:lstStyle/>
        <a:p>
          <a:endParaRPr lang="en-US"/>
        </a:p>
      </dgm:t>
    </dgm:pt>
    <dgm:pt modelId="{BF05F3FC-33D0-4AB6-A10E-4A8EFB2CC5C8}">
      <dgm:prSet/>
      <dgm:spPr>
        <a:ln>
          <a:solidFill>
            <a:schemeClr val="tx1"/>
          </a:solidFill>
        </a:ln>
      </dgm:spPr>
      <dgm:t>
        <a:bodyPr/>
        <a:lstStyle/>
        <a:p>
          <a:r>
            <a:rPr lang="en-US" dirty="0"/>
            <a:t>The objectives are then the means for achieving the goal that was listed. These should be SMART.  </a:t>
          </a:r>
        </a:p>
      </dgm:t>
    </dgm:pt>
    <dgm:pt modelId="{D1AA871C-DC06-484B-B650-E557467D956F}" type="parTrans" cxnId="{72516AF3-B28A-42C1-8154-87524106D816}">
      <dgm:prSet/>
      <dgm:spPr/>
      <dgm:t>
        <a:bodyPr/>
        <a:lstStyle/>
        <a:p>
          <a:endParaRPr lang="en-US"/>
        </a:p>
      </dgm:t>
    </dgm:pt>
    <dgm:pt modelId="{A707500B-36F2-4C2A-915F-5CA92EA3487C}" type="sibTrans" cxnId="{72516AF3-B28A-42C1-8154-87524106D816}">
      <dgm:prSet/>
      <dgm:spPr/>
      <dgm:t>
        <a:bodyPr/>
        <a:lstStyle/>
        <a:p>
          <a:endParaRPr lang="en-US"/>
        </a:p>
      </dgm:t>
    </dgm:pt>
    <dgm:pt modelId="{69E2726D-CF99-4C79-BE2F-C828418F2A76}">
      <dgm:prSet/>
      <dgm:spPr>
        <a:ln>
          <a:solidFill>
            <a:schemeClr val="tx1"/>
          </a:solidFill>
        </a:ln>
      </dgm:spPr>
      <dgm:t>
        <a:bodyPr/>
        <a:lstStyle/>
        <a:p>
          <a:r>
            <a:rPr lang="en-US" dirty="0"/>
            <a:t>The outcomes measure the impact the objectives had. </a:t>
          </a:r>
        </a:p>
      </dgm:t>
    </dgm:pt>
    <dgm:pt modelId="{FF33B0A5-7EA7-4017-914C-B3A8FDB90728}" type="parTrans" cxnId="{4C430E3D-40BF-42E4-B3F4-8D69D22BAB38}">
      <dgm:prSet/>
      <dgm:spPr/>
      <dgm:t>
        <a:bodyPr/>
        <a:lstStyle/>
        <a:p>
          <a:endParaRPr lang="en-US"/>
        </a:p>
      </dgm:t>
    </dgm:pt>
    <dgm:pt modelId="{6EE0ECE1-E04F-4542-A29C-6449AF51E417}" type="sibTrans" cxnId="{4C430E3D-40BF-42E4-B3F4-8D69D22BAB38}">
      <dgm:prSet/>
      <dgm:spPr/>
      <dgm:t>
        <a:bodyPr/>
        <a:lstStyle/>
        <a:p>
          <a:endParaRPr lang="en-US"/>
        </a:p>
      </dgm:t>
    </dgm:pt>
    <dgm:pt modelId="{073589B6-F55C-4FCD-AB1E-689E064095BF}">
      <dgm:prSet/>
      <dgm:spPr>
        <a:ln>
          <a:solidFill>
            <a:schemeClr val="tx1"/>
          </a:solidFill>
        </a:ln>
      </dgm:spPr>
      <dgm:t>
        <a:bodyPr/>
        <a:lstStyle/>
        <a:p>
          <a:r>
            <a:rPr lang="en-US" dirty="0">
              <a:hlinkClick xmlns:r="http://schemas.openxmlformats.org/officeDocument/2006/relationships" r:id="rId1"/>
            </a:rPr>
            <a:t>https://www.in.gov/cji/victim-services/resources/</a:t>
          </a:r>
          <a:r>
            <a:rPr lang="en-US" dirty="0"/>
            <a:t> </a:t>
          </a:r>
        </a:p>
      </dgm:t>
    </dgm:pt>
    <dgm:pt modelId="{52A88014-D5BF-4F88-934E-6A1BFB81C4EA}" type="parTrans" cxnId="{5F38D784-141B-433D-8DA5-872EECE23063}">
      <dgm:prSet/>
      <dgm:spPr/>
      <dgm:t>
        <a:bodyPr/>
        <a:lstStyle/>
        <a:p>
          <a:endParaRPr lang="en-US"/>
        </a:p>
      </dgm:t>
    </dgm:pt>
    <dgm:pt modelId="{54D2ED45-DAA8-4D38-A5C7-53D16BB669B2}" type="sibTrans" cxnId="{5F38D784-141B-433D-8DA5-872EECE23063}">
      <dgm:prSet/>
      <dgm:spPr/>
      <dgm:t>
        <a:bodyPr/>
        <a:lstStyle/>
        <a:p>
          <a:endParaRPr lang="en-US"/>
        </a:p>
      </dgm:t>
    </dgm:pt>
    <dgm:pt modelId="{89585A06-F923-4166-BF9E-90AFEAF43F4A}" type="pres">
      <dgm:prSet presAssocID="{37397E52-08F1-469C-BB0B-C249A97B94CA}" presName="linear" presStyleCnt="0">
        <dgm:presLayoutVars>
          <dgm:dir/>
          <dgm:animLvl val="lvl"/>
          <dgm:resizeHandles val="exact"/>
        </dgm:presLayoutVars>
      </dgm:prSet>
      <dgm:spPr/>
    </dgm:pt>
    <dgm:pt modelId="{55CC71FC-BE6D-4C96-BBD4-C394277CFD49}" type="pres">
      <dgm:prSet presAssocID="{7D49218D-2D9E-4DB9-9AD9-025B43E06B4D}" presName="parentLin" presStyleCnt="0"/>
      <dgm:spPr/>
    </dgm:pt>
    <dgm:pt modelId="{FECF9D18-A878-42F4-8396-5E54C1610F7A}" type="pres">
      <dgm:prSet presAssocID="{7D49218D-2D9E-4DB9-9AD9-025B43E06B4D}" presName="parentLeftMargin" presStyleLbl="node1" presStyleIdx="0" presStyleCnt="4"/>
      <dgm:spPr/>
    </dgm:pt>
    <dgm:pt modelId="{2F50645F-4135-4679-B5AB-27836450C312}" type="pres">
      <dgm:prSet presAssocID="{7D49218D-2D9E-4DB9-9AD9-025B43E06B4D}" presName="parentText" presStyleLbl="node1" presStyleIdx="0" presStyleCnt="4">
        <dgm:presLayoutVars>
          <dgm:chMax val="0"/>
          <dgm:bulletEnabled val="1"/>
        </dgm:presLayoutVars>
      </dgm:prSet>
      <dgm:spPr/>
    </dgm:pt>
    <dgm:pt modelId="{C9E3A741-EA06-47A3-A10F-F35BBF6D20B9}" type="pres">
      <dgm:prSet presAssocID="{7D49218D-2D9E-4DB9-9AD9-025B43E06B4D}" presName="negativeSpace" presStyleCnt="0"/>
      <dgm:spPr/>
    </dgm:pt>
    <dgm:pt modelId="{49AD6E08-5C15-4B96-B384-1848772CBB89}" type="pres">
      <dgm:prSet presAssocID="{7D49218D-2D9E-4DB9-9AD9-025B43E06B4D}" presName="childText" presStyleLbl="conFgAcc1" presStyleIdx="0" presStyleCnt="4">
        <dgm:presLayoutVars>
          <dgm:bulletEnabled val="1"/>
        </dgm:presLayoutVars>
      </dgm:prSet>
      <dgm:spPr/>
    </dgm:pt>
    <dgm:pt modelId="{E8CB1221-B2B9-4DD2-A0D7-AAC3A2308B93}" type="pres">
      <dgm:prSet presAssocID="{E22E810F-D28D-4C5A-BDD6-9E5736C1941E}" presName="spaceBetweenRectangles" presStyleCnt="0"/>
      <dgm:spPr/>
    </dgm:pt>
    <dgm:pt modelId="{FEA80ECE-FCB3-42DE-AD19-6E0A9F444F08}" type="pres">
      <dgm:prSet presAssocID="{F0FA9C36-4E06-41DE-8C93-4ADACB0FC95A}" presName="parentLin" presStyleCnt="0"/>
      <dgm:spPr/>
    </dgm:pt>
    <dgm:pt modelId="{039C0A89-ACB6-4F32-BA4E-00F788D70E76}" type="pres">
      <dgm:prSet presAssocID="{F0FA9C36-4E06-41DE-8C93-4ADACB0FC95A}" presName="parentLeftMargin" presStyleLbl="node1" presStyleIdx="0" presStyleCnt="4"/>
      <dgm:spPr/>
    </dgm:pt>
    <dgm:pt modelId="{D2282E75-9A52-47B2-9850-707EC2631640}" type="pres">
      <dgm:prSet presAssocID="{F0FA9C36-4E06-41DE-8C93-4ADACB0FC95A}" presName="parentText" presStyleLbl="node1" presStyleIdx="1" presStyleCnt="4">
        <dgm:presLayoutVars>
          <dgm:chMax val="0"/>
          <dgm:bulletEnabled val="1"/>
        </dgm:presLayoutVars>
      </dgm:prSet>
      <dgm:spPr/>
    </dgm:pt>
    <dgm:pt modelId="{9885F500-B652-487D-839E-34F2B21A803D}" type="pres">
      <dgm:prSet presAssocID="{F0FA9C36-4E06-41DE-8C93-4ADACB0FC95A}" presName="negativeSpace" presStyleCnt="0"/>
      <dgm:spPr/>
    </dgm:pt>
    <dgm:pt modelId="{2375F742-61FF-4732-A683-B48767F1F6F6}" type="pres">
      <dgm:prSet presAssocID="{F0FA9C36-4E06-41DE-8C93-4ADACB0FC95A}" presName="childText" presStyleLbl="conFgAcc1" presStyleIdx="1" presStyleCnt="4">
        <dgm:presLayoutVars>
          <dgm:bulletEnabled val="1"/>
        </dgm:presLayoutVars>
      </dgm:prSet>
      <dgm:spPr/>
    </dgm:pt>
    <dgm:pt modelId="{6D0F0044-9C85-4FBF-B97D-C3486E04E3B1}" type="pres">
      <dgm:prSet presAssocID="{488CCB01-1D8C-43E7-B5BC-0F2994EA6CF4}" presName="spaceBetweenRectangles" presStyleCnt="0"/>
      <dgm:spPr/>
    </dgm:pt>
    <dgm:pt modelId="{10578D54-E179-4E29-8F26-D8D11DB8882A}" type="pres">
      <dgm:prSet presAssocID="{511519E6-03AA-4B81-9F57-49D5EC4583F8}" presName="parentLin" presStyleCnt="0"/>
      <dgm:spPr/>
    </dgm:pt>
    <dgm:pt modelId="{623238E8-0767-4A5E-A789-A27DDD0C73C0}" type="pres">
      <dgm:prSet presAssocID="{511519E6-03AA-4B81-9F57-49D5EC4583F8}" presName="parentLeftMargin" presStyleLbl="node1" presStyleIdx="1" presStyleCnt="4"/>
      <dgm:spPr/>
    </dgm:pt>
    <dgm:pt modelId="{42464100-1A15-43B8-A193-594673EB7AFF}" type="pres">
      <dgm:prSet presAssocID="{511519E6-03AA-4B81-9F57-49D5EC4583F8}" presName="parentText" presStyleLbl="node1" presStyleIdx="2" presStyleCnt="4">
        <dgm:presLayoutVars>
          <dgm:chMax val="0"/>
          <dgm:bulletEnabled val="1"/>
        </dgm:presLayoutVars>
      </dgm:prSet>
      <dgm:spPr/>
    </dgm:pt>
    <dgm:pt modelId="{291429D0-B849-4652-8042-172E6A714A6E}" type="pres">
      <dgm:prSet presAssocID="{511519E6-03AA-4B81-9F57-49D5EC4583F8}" presName="negativeSpace" presStyleCnt="0"/>
      <dgm:spPr/>
    </dgm:pt>
    <dgm:pt modelId="{1E734C95-4555-46ED-B5A1-04D77E298A53}" type="pres">
      <dgm:prSet presAssocID="{511519E6-03AA-4B81-9F57-49D5EC4583F8}" presName="childText" presStyleLbl="conFgAcc1" presStyleIdx="2" presStyleCnt="4" custScaleY="244141">
        <dgm:presLayoutVars>
          <dgm:bulletEnabled val="1"/>
        </dgm:presLayoutVars>
      </dgm:prSet>
      <dgm:spPr>
        <a:ln>
          <a:solidFill>
            <a:schemeClr val="tx1"/>
          </a:solidFill>
        </a:ln>
      </dgm:spPr>
    </dgm:pt>
    <dgm:pt modelId="{DB99EC43-4B24-46C5-A631-A26037384D8B}" type="pres">
      <dgm:prSet presAssocID="{7483B302-5555-4FD8-9AA4-385F320D560A}" presName="spaceBetweenRectangles" presStyleCnt="0"/>
      <dgm:spPr/>
    </dgm:pt>
    <dgm:pt modelId="{B35D3967-552D-4003-9F94-C12B0A53889A}" type="pres">
      <dgm:prSet presAssocID="{6E4AA937-1310-41B9-B6F5-237E90A5D27D}" presName="parentLin" presStyleCnt="0"/>
      <dgm:spPr/>
    </dgm:pt>
    <dgm:pt modelId="{B267CAC8-08BF-4FB7-A4AE-B9CDBBE5A191}" type="pres">
      <dgm:prSet presAssocID="{6E4AA937-1310-41B9-B6F5-237E90A5D27D}" presName="parentLeftMargin" presStyleLbl="node1" presStyleIdx="2" presStyleCnt="4"/>
      <dgm:spPr/>
    </dgm:pt>
    <dgm:pt modelId="{DB0F20A0-FC57-4E86-8A25-0798C33B4C8E}" type="pres">
      <dgm:prSet presAssocID="{6E4AA937-1310-41B9-B6F5-237E90A5D27D}" presName="parentText" presStyleLbl="node1" presStyleIdx="3" presStyleCnt="4">
        <dgm:presLayoutVars>
          <dgm:chMax val="0"/>
          <dgm:bulletEnabled val="1"/>
        </dgm:presLayoutVars>
      </dgm:prSet>
      <dgm:spPr/>
    </dgm:pt>
    <dgm:pt modelId="{5A95A03C-C160-41E6-9086-B8A88933EDAA}" type="pres">
      <dgm:prSet presAssocID="{6E4AA937-1310-41B9-B6F5-237E90A5D27D}" presName="negativeSpace" presStyleCnt="0"/>
      <dgm:spPr/>
    </dgm:pt>
    <dgm:pt modelId="{A812EBE4-F34C-4D49-8727-A75AF6A794D7}" type="pres">
      <dgm:prSet presAssocID="{6E4AA937-1310-41B9-B6F5-237E90A5D27D}" presName="childText" presStyleLbl="conFgAcc1" presStyleIdx="3" presStyleCnt="4">
        <dgm:presLayoutVars>
          <dgm:bulletEnabled val="1"/>
        </dgm:presLayoutVars>
      </dgm:prSet>
      <dgm:spPr>
        <a:ln>
          <a:solidFill>
            <a:schemeClr val="tx1"/>
          </a:solidFill>
        </a:ln>
      </dgm:spPr>
    </dgm:pt>
  </dgm:ptLst>
  <dgm:cxnLst>
    <dgm:cxn modelId="{A51B621D-BC25-44BF-BD03-0163FF768D3A}" type="presOf" srcId="{7D49218D-2D9E-4DB9-9AD9-025B43E06B4D}" destId="{FECF9D18-A878-42F4-8396-5E54C1610F7A}" srcOrd="0" destOrd="0" presId="urn:microsoft.com/office/officeart/2005/8/layout/list1"/>
    <dgm:cxn modelId="{DD60DB1D-08FD-4AEA-B53E-47424CA3D6F2}" srcId="{7D49218D-2D9E-4DB9-9AD9-025B43E06B4D}" destId="{AB9FF7F1-0ADB-4D31-B23D-9BB5ADF26CC8}" srcOrd="0" destOrd="0" parTransId="{9E85F4A7-9B27-426E-8F86-8A2A31661E62}" sibTransId="{E60B9FC7-B96A-48F4-A73E-1E3E729A4561}"/>
    <dgm:cxn modelId="{A3707720-5390-4852-B8CD-2F511213A797}" type="presOf" srcId="{BF05F3FC-33D0-4AB6-A10E-4A8EFB2CC5C8}" destId="{49AD6E08-5C15-4B96-B384-1848772CBB89}" srcOrd="0" destOrd="1" presId="urn:microsoft.com/office/officeart/2005/8/layout/list1"/>
    <dgm:cxn modelId="{748A7E3B-E373-4EA8-8F05-9B6B9F03F959}" type="presOf" srcId="{6E4AA937-1310-41B9-B6F5-237E90A5D27D}" destId="{B267CAC8-08BF-4FB7-A4AE-B9CDBBE5A191}" srcOrd="0" destOrd="0" presId="urn:microsoft.com/office/officeart/2005/8/layout/list1"/>
    <dgm:cxn modelId="{4C430E3D-40BF-42E4-B3F4-8D69D22BAB38}" srcId="{7D49218D-2D9E-4DB9-9AD9-025B43E06B4D}" destId="{69E2726D-CF99-4C79-BE2F-C828418F2A76}" srcOrd="2" destOrd="0" parTransId="{FF33B0A5-7EA7-4017-914C-B3A8FDB90728}" sibTransId="{6EE0ECE1-E04F-4542-A29C-6449AF51E417}"/>
    <dgm:cxn modelId="{86DD9E40-C899-4D79-8162-B267296B1417}" type="presOf" srcId="{69E2726D-CF99-4C79-BE2F-C828418F2A76}" destId="{49AD6E08-5C15-4B96-B384-1848772CBB89}" srcOrd="0" destOrd="2" presId="urn:microsoft.com/office/officeart/2005/8/layout/list1"/>
    <dgm:cxn modelId="{2AFAED5C-3C82-4685-9634-F81CDA689FDE}" srcId="{37397E52-08F1-469C-BB0B-C249A97B94CA}" destId="{511519E6-03AA-4B81-9F57-49D5EC4583F8}" srcOrd="2" destOrd="0" parTransId="{E5C0F3A8-1E70-4B1A-BCF4-6EB73663DE47}" sibTransId="{7483B302-5555-4FD8-9AA4-385F320D560A}"/>
    <dgm:cxn modelId="{2F80E74F-A97C-41C9-AB2E-381A57B18B27}" type="presOf" srcId="{073589B6-F55C-4FCD-AB1E-689E064095BF}" destId="{49AD6E08-5C15-4B96-B384-1848772CBB89}" srcOrd="0" destOrd="3" presId="urn:microsoft.com/office/officeart/2005/8/layout/list1"/>
    <dgm:cxn modelId="{11B91E7D-8CDE-4FBD-A902-124811157552}" srcId="{F0FA9C36-4E06-41DE-8C93-4ADACB0FC95A}" destId="{1D681F7E-C37E-4F43-A413-43FACBAFF9FC}" srcOrd="0" destOrd="0" parTransId="{79E1B8DC-97C6-45F6-8A54-6C0A291D119F}" sibTransId="{DD997942-EA46-4472-9861-5A841566971C}"/>
    <dgm:cxn modelId="{5F38D784-141B-433D-8DA5-872EECE23063}" srcId="{7D49218D-2D9E-4DB9-9AD9-025B43E06B4D}" destId="{073589B6-F55C-4FCD-AB1E-689E064095BF}" srcOrd="3" destOrd="0" parTransId="{52A88014-D5BF-4F88-934E-6A1BFB81C4EA}" sibTransId="{54D2ED45-DAA8-4D38-A5C7-53D16BB669B2}"/>
    <dgm:cxn modelId="{983FD884-470D-49A4-B304-F041382FEA57}" type="presOf" srcId="{7D49218D-2D9E-4DB9-9AD9-025B43E06B4D}" destId="{2F50645F-4135-4679-B5AB-27836450C312}" srcOrd="1" destOrd="0" presId="urn:microsoft.com/office/officeart/2005/8/layout/list1"/>
    <dgm:cxn modelId="{6A997686-B83A-4E8D-8F09-0E74E8320DE2}" srcId="{37397E52-08F1-469C-BB0B-C249A97B94CA}" destId="{7D49218D-2D9E-4DB9-9AD9-025B43E06B4D}" srcOrd="0" destOrd="0" parTransId="{ACF9B0E9-01A1-4D20-B903-C597EB778584}" sibTransId="{E22E810F-D28D-4C5A-BDD6-9E5736C1941E}"/>
    <dgm:cxn modelId="{05A3B7B5-4C1A-42BA-A292-E00EF4129005}" srcId="{37397E52-08F1-469C-BB0B-C249A97B94CA}" destId="{F0FA9C36-4E06-41DE-8C93-4ADACB0FC95A}" srcOrd="1" destOrd="0" parTransId="{50F3EA01-1F33-452A-A3F5-BA57522314BF}" sibTransId="{488CCB01-1D8C-43E7-B5BC-0F2994EA6CF4}"/>
    <dgm:cxn modelId="{D6A943C2-0EF3-4849-A26C-3583E37E29FC}" type="presOf" srcId="{511519E6-03AA-4B81-9F57-49D5EC4583F8}" destId="{623238E8-0767-4A5E-A789-A27DDD0C73C0}" srcOrd="0" destOrd="0" presId="urn:microsoft.com/office/officeart/2005/8/layout/list1"/>
    <dgm:cxn modelId="{0E4F7EC5-DFF2-4109-AFFC-F7CC5EBC2F46}" type="presOf" srcId="{F0FA9C36-4E06-41DE-8C93-4ADACB0FC95A}" destId="{D2282E75-9A52-47B2-9850-707EC2631640}" srcOrd="1" destOrd="0" presId="urn:microsoft.com/office/officeart/2005/8/layout/list1"/>
    <dgm:cxn modelId="{FE688FCE-95B6-429D-B54B-D588B480003C}" type="presOf" srcId="{F0FA9C36-4E06-41DE-8C93-4ADACB0FC95A}" destId="{039C0A89-ACB6-4F32-BA4E-00F788D70E76}" srcOrd="0" destOrd="0" presId="urn:microsoft.com/office/officeart/2005/8/layout/list1"/>
    <dgm:cxn modelId="{E83386D2-CEA8-494D-A861-0FE0BAA371F8}" srcId="{37397E52-08F1-469C-BB0B-C249A97B94CA}" destId="{6E4AA937-1310-41B9-B6F5-237E90A5D27D}" srcOrd="3" destOrd="0" parTransId="{13A61BDF-1A01-4445-BCB2-36D45098B9EA}" sibTransId="{A17C5103-89DF-42BF-B403-F78CCF745A24}"/>
    <dgm:cxn modelId="{06AE19DF-1169-4632-A03B-0D11A31FC66E}" type="presOf" srcId="{AB9FF7F1-0ADB-4D31-B23D-9BB5ADF26CC8}" destId="{49AD6E08-5C15-4B96-B384-1848772CBB89}" srcOrd="0" destOrd="0" presId="urn:microsoft.com/office/officeart/2005/8/layout/list1"/>
    <dgm:cxn modelId="{195636E4-A190-4B4A-A539-B66F73C9E44C}" type="presOf" srcId="{6E4AA937-1310-41B9-B6F5-237E90A5D27D}" destId="{DB0F20A0-FC57-4E86-8A25-0798C33B4C8E}" srcOrd="1" destOrd="0" presId="urn:microsoft.com/office/officeart/2005/8/layout/list1"/>
    <dgm:cxn modelId="{13D9B2E7-77BE-437E-8DCA-1BC2AA158BA7}" type="presOf" srcId="{37397E52-08F1-469C-BB0B-C249A97B94CA}" destId="{89585A06-F923-4166-BF9E-90AFEAF43F4A}" srcOrd="0" destOrd="0" presId="urn:microsoft.com/office/officeart/2005/8/layout/list1"/>
    <dgm:cxn modelId="{AE7063EB-9E57-48B8-9053-0534D1D583E0}" type="presOf" srcId="{511519E6-03AA-4B81-9F57-49D5EC4583F8}" destId="{42464100-1A15-43B8-A193-594673EB7AFF}" srcOrd="1" destOrd="0" presId="urn:microsoft.com/office/officeart/2005/8/layout/list1"/>
    <dgm:cxn modelId="{72516AF3-B28A-42C1-8154-87524106D816}" srcId="{7D49218D-2D9E-4DB9-9AD9-025B43E06B4D}" destId="{BF05F3FC-33D0-4AB6-A10E-4A8EFB2CC5C8}" srcOrd="1" destOrd="0" parTransId="{D1AA871C-DC06-484B-B650-E557467D956F}" sibTransId="{A707500B-36F2-4C2A-915F-5CA92EA3487C}"/>
    <dgm:cxn modelId="{47A36DF5-B260-437A-8207-B19FE4374CF6}" type="presOf" srcId="{1D681F7E-C37E-4F43-A413-43FACBAFF9FC}" destId="{2375F742-61FF-4732-A683-B48767F1F6F6}" srcOrd="0" destOrd="0" presId="urn:microsoft.com/office/officeart/2005/8/layout/list1"/>
    <dgm:cxn modelId="{AAF0C297-CEDB-45EC-896B-10DF599DFCC9}" type="presParOf" srcId="{89585A06-F923-4166-BF9E-90AFEAF43F4A}" destId="{55CC71FC-BE6D-4C96-BBD4-C394277CFD49}" srcOrd="0" destOrd="0" presId="urn:microsoft.com/office/officeart/2005/8/layout/list1"/>
    <dgm:cxn modelId="{FF924DFC-FAF0-472C-920D-90B90AF0EE72}" type="presParOf" srcId="{55CC71FC-BE6D-4C96-BBD4-C394277CFD49}" destId="{FECF9D18-A878-42F4-8396-5E54C1610F7A}" srcOrd="0" destOrd="0" presId="urn:microsoft.com/office/officeart/2005/8/layout/list1"/>
    <dgm:cxn modelId="{C92B9A2F-7746-46B6-96B2-39962A71B417}" type="presParOf" srcId="{55CC71FC-BE6D-4C96-BBD4-C394277CFD49}" destId="{2F50645F-4135-4679-B5AB-27836450C312}" srcOrd="1" destOrd="0" presId="urn:microsoft.com/office/officeart/2005/8/layout/list1"/>
    <dgm:cxn modelId="{2892DD19-9E4D-4C27-9304-320FD276EE90}" type="presParOf" srcId="{89585A06-F923-4166-BF9E-90AFEAF43F4A}" destId="{C9E3A741-EA06-47A3-A10F-F35BBF6D20B9}" srcOrd="1" destOrd="0" presId="urn:microsoft.com/office/officeart/2005/8/layout/list1"/>
    <dgm:cxn modelId="{72D4C8EB-C54C-4408-9E70-C7A43661A6E4}" type="presParOf" srcId="{89585A06-F923-4166-BF9E-90AFEAF43F4A}" destId="{49AD6E08-5C15-4B96-B384-1848772CBB89}" srcOrd="2" destOrd="0" presId="urn:microsoft.com/office/officeart/2005/8/layout/list1"/>
    <dgm:cxn modelId="{56205FEC-709E-4B75-A2C1-3D2E1910FE3F}" type="presParOf" srcId="{89585A06-F923-4166-BF9E-90AFEAF43F4A}" destId="{E8CB1221-B2B9-4DD2-A0D7-AAC3A2308B93}" srcOrd="3" destOrd="0" presId="urn:microsoft.com/office/officeart/2005/8/layout/list1"/>
    <dgm:cxn modelId="{968DF3FB-6B9F-4BE9-A756-462E8A2FB8D6}" type="presParOf" srcId="{89585A06-F923-4166-BF9E-90AFEAF43F4A}" destId="{FEA80ECE-FCB3-42DE-AD19-6E0A9F444F08}" srcOrd="4" destOrd="0" presId="urn:microsoft.com/office/officeart/2005/8/layout/list1"/>
    <dgm:cxn modelId="{997A0B04-A637-4745-8C4A-E9BD38EB0022}" type="presParOf" srcId="{FEA80ECE-FCB3-42DE-AD19-6E0A9F444F08}" destId="{039C0A89-ACB6-4F32-BA4E-00F788D70E76}" srcOrd="0" destOrd="0" presId="urn:microsoft.com/office/officeart/2005/8/layout/list1"/>
    <dgm:cxn modelId="{DFB528BD-1755-4CB3-902E-D71EB0FBA40E}" type="presParOf" srcId="{FEA80ECE-FCB3-42DE-AD19-6E0A9F444F08}" destId="{D2282E75-9A52-47B2-9850-707EC2631640}" srcOrd="1" destOrd="0" presId="urn:microsoft.com/office/officeart/2005/8/layout/list1"/>
    <dgm:cxn modelId="{4235C3A0-DD1C-41B5-9ADC-83F447564FD4}" type="presParOf" srcId="{89585A06-F923-4166-BF9E-90AFEAF43F4A}" destId="{9885F500-B652-487D-839E-34F2B21A803D}" srcOrd="5" destOrd="0" presId="urn:microsoft.com/office/officeart/2005/8/layout/list1"/>
    <dgm:cxn modelId="{EB11CA97-2621-4804-B6D4-F73B26A9B59D}" type="presParOf" srcId="{89585A06-F923-4166-BF9E-90AFEAF43F4A}" destId="{2375F742-61FF-4732-A683-B48767F1F6F6}" srcOrd="6" destOrd="0" presId="urn:microsoft.com/office/officeart/2005/8/layout/list1"/>
    <dgm:cxn modelId="{D7E2E204-0E2F-4A7E-B65D-02F145FC09EA}" type="presParOf" srcId="{89585A06-F923-4166-BF9E-90AFEAF43F4A}" destId="{6D0F0044-9C85-4FBF-B97D-C3486E04E3B1}" srcOrd="7" destOrd="0" presId="urn:microsoft.com/office/officeart/2005/8/layout/list1"/>
    <dgm:cxn modelId="{6F16C6DC-571E-4D42-95B4-9941262885FB}" type="presParOf" srcId="{89585A06-F923-4166-BF9E-90AFEAF43F4A}" destId="{10578D54-E179-4E29-8F26-D8D11DB8882A}" srcOrd="8" destOrd="0" presId="urn:microsoft.com/office/officeart/2005/8/layout/list1"/>
    <dgm:cxn modelId="{3DCBB52D-A537-4152-9FBF-B2DF0A777D4C}" type="presParOf" srcId="{10578D54-E179-4E29-8F26-D8D11DB8882A}" destId="{623238E8-0767-4A5E-A789-A27DDD0C73C0}" srcOrd="0" destOrd="0" presId="urn:microsoft.com/office/officeart/2005/8/layout/list1"/>
    <dgm:cxn modelId="{D5506F39-D7B8-47EF-A53B-9D885392001D}" type="presParOf" srcId="{10578D54-E179-4E29-8F26-D8D11DB8882A}" destId="{42464100-1A15-43B8-A193-594673EB7AFF}" srcOrd="1" destOrd="0" presId="urn:microsoft.com/office/officeart/2005/8/layout/list1"/>
    <dgm:cxn modelId="{367E56AE-6CA2-49EC-BC3E-E29A67399028}" type="presParOf" srcId="{89585A06-F923-4166-BF9E-90AFEAF43F4A}" destId="{291429D0-B849-4652-8042-172E6A714A6E}" srcOrd="9" destOrd="0" presId="urn:microsoft.com/office/officeart/2005/8/layout/list1"/>
    <dgm:cxn modelId="{2084AD56-F467-49C9-962B-54EBBFB24530}" type="presParOf" srcId="{89585A06-F923-4166-BF9E-90AFEAF43F4A}" destId="{1E734C95-4555-46ED-B5A1-04D77E298A53}" srcOrd="10" destOrd="0" presId="urn:microsoft.com/office/officeart/2005/8/layout/list1"/>
    <dgm:cxn modelId="{0D220A97-FE52-4056-8585-A143659610AA}" type="presParOf" srcId="{89585A06-F923-4166-BF9E-90AFEAF43F4A}" destId="{DB99EC43-4B24-46C5-A631-A26037384D8B}" srcOrd="11" destOrd="0" presId="urn:microsoft.com/office/officeart/2005/8/layout/list1"/>
    <dgm:cxn modelId="{5685F3FE-C26C-491B-A70E-11FCAFEDB1FA}" type="presParOf" srcId="{89585A06-F923-4166-BF9E-90AFEAF43F4A}" destId="{B35D3967-552D-4003-9F94-C12B0A53889A}" srcOrd="12" destOrd="0" presId="urn:microsoft.com/office/officeart/2005/8/layout/list1"/>
    <dgm:cxn modelId="{C00DB483-AF1B-47EF-86C6-F570D26ADB9B}" type="presParOf" srcId="{B35D3967-552D-4003-9F94-C12B0A53889A}" destId="{B267CAC8-08BF-4FB7-A4AE-B9CDBBE5A191}" srcOrd="0" destOrd="0" presId="urn:microsoft.com/office/officeart/2005/8/layout/list1"/>
    <dgm:cxn modelId="{1C1CEA9A-AF99-48C4-8C3E-9EEFAAFF1C41}" type="presParOf" srcId="{B35D3967-552D-4003-9F94-C12B0A53889A}" destId="{DB0F20A0-FC57-4E86-8A25-0798C33B4C8E}" srcOrd="1" destOrd="0" presId="urn:microsoft.com/office/officeart/2005/8/layout/list1"/>
    <dgm:cxn modelId="{FC168B2C-0142-4DF9-9DB5-DD77780836D8}" type="presParOf" srcId="{89585A06-F923-4166-BF9E-90AFEAF43F4A}" destId="{5A95A03C-C160-41E6-9086-B8A88933EDAA}" srcOrd="13" destOrd="0" presId="urn:microsoft.com/office/officeart/2005/8/layout/list1"/>
    <dgm:cxn modelId="{FB4E8524-2E46-495A-A8A3-802B2D29AD7C}" type="presParOf" srcId="{89585A06-F923-4166-BF9E-90AFEAF43F4A}" destId="{A812EBE4-F34C-4D49-8727-A75AF6A794D7}" srcOrd="14" destOrd="0" presId="urn:microsoft.com/office/officeart/2005/8/layout/lis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FCE25-FA10-4FA8-A9F2-BB25EC4058E9}">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4C2ABB-E557-497C-B10B-5ACFEE0CE38C}">
      <dsp:nvSpPr>
        <dsp:cNvPr id="0" name=""/>
        <dsp:cNvSpPr/>
      </dsp:nvSpPr>
      <dsp:spPr>
        <a:xfrm>
          <a:off x="0" y="675"/>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1" kern="1200" baseline="0"/>
            <a:t>Civil Legal Services for Victims </a:t>
          </a:r>
          <a:endParaRPr lang="en-US" sz="2200" kern="1200"/>
        </a:p>
      </dsp:txBody>
      <dsp:txXfrm>
        <a:off x="0" y="675"/>
        <a:ext cx="6900512" cy="790684"/>
      </dsp:txXfrm>
    </dsp:sp>
    <dsp:sp modelId="{22843443-DFE2-4192-8264-557A23A7DD04}">
      <dsp:nvSpPr>
        <dsp:cNvPr id="0" name=""/>
        <dsp:cNvSpPr/>
      </dsp:nvSpPr>
      <dsp:spPr>
        <a:xfrm>
          <a:off x="0" y="791359"/>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F763DC-7DDF-4F1A-9F3F-0D51D2A6F6F9}">
      <dsp:nvSpPr>
        <dsp:cNvPr id="0" name=""/>
        <dsp:cNvSpPr/>
      </dsp:nvSpPr>
      <dsp:spPr>
        <a:xfrm>
          <a:off x="0" y="791359"/>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1" kern="1200" baseline="0"/>
            <a:t>Facilitation of participation in criminal justice and other public proceedings arising from the crime </a:t>
          </a:r>
          <a:endParaRPr lang="en-US" sz="2200" kern="1200"/>
        </a:p>
      </dsp:txBody>
      <dsp:txXfrm>
        <a:off x="0" y="791359"/>
        <a:ext cx="6900512" cy="790684"/>
      </dsp:txXfrm>
    </dsp:sp>
    <dsp:sp modelId="{C020DBDE-D59B-4F9B-9D4D-F630652EC3FA}">
      <dsp:nvSpPr>
        <dsp:cNvPr id="0" name=""/>
        <dsp:cNvSpPr/>
      </dsp:nvSpPr>
      <dsp:spPr>
        <a:xfrm>
          <a:off x="0" y="1582044"/>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3BBDC4-BF01-4FE6-9E84-689841849633}">
      <dsp:nvSpPr>
        <dsp:cNvPr id="0" name=""/>
        <dsp:cNvSpPr/>
      </dsp:nvSpPr>
      <dsp:spPr>
        <a:xfrm>
          <a:off x="0" y="1582044"/>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1" kern="1200" baseline="0" dirty="0"/>
            <a:t>Forensic Interviews </a:t>
          </a:r>
          <a:endParaRPr lang="en-US" sz="2200" kern="1200" dirty="0"/>
        </a:p>
      </dsp:txBody>
      <dsp:txXfrm>
        <a:off x="0" y="1582044"/>
        <a:ext cx="6900512" cy="790684"/>
      </dsp:txXfrm>
    </dsp:sp>
    <dsp:sp modelId="{7EE93826-34B7-45ED-BAC0-B3B6106B4078}">
      <dsp:nvSpPr>
        <dsp:cNvPr id="0" name=""/>
        <dsp:cNvSpPr/>
      </dsp:nvSpPr>
      <dsp:spPr>
        <a:xfrm>
          <a:off x="0" y="2372728"/>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CBDA10-CB25-454B-B83D-4FB68F26A1DC}">
      <dsp:nvSpPr>
        <dsp:cNvPr id="0" name=""/>
        <dsp:cNvSpPr/>
      </dsp:nvSpPr>
      <dsp:spPr>
        <a:xfrm>
          <a:off x="0" y="2372728"/>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1" kern="1200" baseline="0"/>
            <a:t>Immediate Emotional, Psychological and Physical Health and Safety </a:t>
          </a:r>
          <a:endParaRPr lang="en-US" sz="2200" kern="1200"/>
        </a:p>
      </dsp:txBody>
      <dsp:txXfrm>
        <a:off x="0" y="2372728"/>
        <a:ext cx="6900512" cy="790684"/>
      </dsp:txXfrm>
    </dsp:sp>
    <dsp:sp modelId="{A0F5D7A2-9DC0-4E84-A174-669B90A14879}">
      <dsp:nvSpPr>
        <dsp:cNvPr id="0" name=""/>
        <dsp:cNvSpPr/>
      </dsp:nvSpPr>
      <dsp:spPr>
        <a:xfrm>
          <a:off x="0" y="3163412"/>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A84C63-B32D-4A58-8C08-5C89C40F0ABD}">
      <dsp:nvSpPr>
        <dsp:cNvPr id="0" name=""/>
        <dsp:cNvSpPr/>
      </dsp:nvSpPr>
      <dsp:spPr>
        <a:xfrm>
          <a:off x="0" y="3163412"/>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1" kern="1200" baseline="0"/>
            <a:t>Legal Assistance for Victims </a:t>
          </a:r>
          <a:endParaRPr lang="en-US" sz="2200" kern="1200"/>
        </a:p>
      </dsp:txBody>
      <dsp:txXfrm>
        <a:off x="0" y="3163412"/>
        <a:ext cx="6900512" cy="790684"/>
      </dsp:txXfrm>
    </dsp:sp>
    <dsp:sp modelId="{031E6857-9962-451B-AF7E-A5146E09C8F6}">
      <dsp:nvSpPr>
        <dsp:cNvPr id="0" name=""/>
        <dsp:cNvSpPr/>
      </dsp:nvSpPr>
      <dsp:spPr>
        <a:xfrm>
          <a:off x="0" y="3954096"/>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CD7BD2-80E5-448E-A7C5-5C432A3D759A}">
      <dsp:nvSpPr>
        <dsp:cNvPr id="0" name=""/>
        <dsp:cNvSpPr/>
      </dsp:nvSpPr>
      <dsp:spPr>
        <a:xfrm>
          <a:off x="0" y="3954096"/>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1" kern="1200" baseline="0"/>
            <a:t>Mental Health Counseling and Care </a:t>
          </a:r>
          <a:endParaRPr lang="en-US" sz="2200" kern="1200"/>
        </a:p>
      </dsp:txBody>
      <dsp:txXfrm>
        <a:off x="0" y="3954096"/>
        <a:ext cx="6900512" cy="790684"/>
      </dsp:txXfrm>
    </dsp:sp>
    <dsp:sp modelId="{8E67E58A-F353-4018-B78A-E829A5F19956}">
      <dsp:nvSpPr>
        <dsp:cNvPr id="0" name=""/>
        <dsp:cNvSpPr/>
      </dsp:nvSpPr>
      <dsp:spPr>
        <a:xfrm>
          <a:off x="0" y="4744781"/>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242277-D7A1-4191-8BF6-F2E409CA990A}">
      <dsp:nvSpPr>
        <dsp:cNvPr id="0" name=""/>
        <dsp:cNvSpPr/>
      </dsp:nvSpPr>
      <dsp:spPr>
        <a:xfrm>
          <a:off x="0" y="4744781"/>
          <a:ext cx="6900512" cy="7906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0" i="1" kern="1200" baseline="0"/>
            <a:t>Peer-Support </a:t>
          </a:r>
          <a:endParaRPr lang="en-US" sz="2200" kern="1200"/>
        </a:p>
      </dsp:txBody>
      <dsp:txXfrm>
        <a:off x="0" y="4744781"/>
        <a:ext cx="6900512" cy="7906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FCE25-FA10-4FA8-A9F2-BB25EC4058E9}">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4C2ABB-E557-497C-B10B-5ACFEE0CE38C}">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b="0" i="1" kern="1200" baseline="0" dirty="0"/>
            <a:t>Personal Advocacy and Emotional Support </a:t>
          </a:r>
          <a:endParaRPr lang="en-US" sz="3100" kern="1200" dirty="0"/>
        </a:p>
      </dsp:txBody>
      <dsp:txXfrm>
        <a:off x="0" y="675"/>
        <a:ext cx="6900512" cy="1106957"/>
      </dsp:txXfrm>
    </dsp:sp>
    <dsp:sp modelId="{22843443-DFE2-4192-8264-557A23A7DD04}">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F763DC-7DDF-4F1A-9F3F-0D51D2A6F6F9}">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b="0" i="1" kern="1200" baseline="0" dirty="0"/>
            <a:t>Relocation Expenses</a:t>
          </a:r>
          <a:endParaRPr lang="en-US" sz="3100" kern="1200" dirty="0"/>
        </a:p>
      </dsp:txBody>
      <dsp:txXfrm>
        <a:off x="0" y="1107633"/>
        <a:ext cx="6900512" cy="1106957"/>
      </dsp:txXfrm>
    </dsp:sp>
    <dsp:sp modelId="{C020DBDE-D59B-4F9B-9D4D-F630652EC3FA}">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3BBDC4-BF01-4FE6-9E84-689841849633}">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b="0" i="1" kern="1200" baseline="0" dirty="0"/>
            <a:t>Services to Incarcerated Individuals</a:t>
          </a:r>
          <a:endParaRPr lang="en-US" sz="3100" kern="1200" dirty="0"/>
        </a:p>
      </dsp:txBody>
      <dsp:txXfrm>
        <a:off x="0" y="2214591"/>
        <a:ext cx="6900512" cy="1106957"/>
      </dsp:txXfrm>
    </dsp:sp>
    <dsp:sp modelId="{7EE93826-34B7-45ED-BAC0-B3B6106B4078}">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CBDA10-CB25-454B-B83D-4FB68F26A1DC}">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b="0" i="1" kern="1200" baseline="0" dirty="0"/>
            <a:t>Transitional Housing</a:t>
          </a:r>
          <a:endParaRPr lang="en-US" sz="3100" kern="1200" dirty="0"/>
        </a:p>
      </dsp:txBody>
      <dsp:txXfrm>
        <a:off x="0" y="3321549"/>
        <a:ext cx="6900512" cy="1106957"/>
      </dsp:txXfrm>
    </dsp:sp>
    <dsp:sp modelId="{8E67E58A-F353-4018-B78A-E829A5F19956}">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242277-D7A1-4191-8BF6-F2E409CA990A}">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i="1" kern="1200" dirty="0"/>
            <a:t>Transportation</a:t>
          </a:r>
        </a:p>
      </dsp:txBody>
      <dsp:txXfrm>
        <a:off x="0" y="4428507"/>
        <a:ext cx="6900512" cy="1106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63792-47B3-4E13-A9CA-6A999A1FD70B}">
      <dsp:nvSpPr>
        <dsp:cNvPr id="0" name=""/>
        <dsp:cNvSpPr/>
      </dsp:nvSpPr>
      <dsp:spPr>
        <a:xfrm>
          <a:off x="0" y="405760"/>
          <a:ext cx="7425354" cy="3024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31143A-946F-4EAA-AD90-BE9128605CCA}">
      <dsp:nvSpPr>
        <dsp:cNvPr id="0" name=""/>
        <dsp:cNvSpPr/>
      </dsp:nvSpPr>
      <dsp:spPr>
        <a:xfrm>
          <a:off x="371267" y="228640"/>
          <a:ext cx="5197747" cy="3542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462" tIns="0" rIns="196462" bIns="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tx1"/>
              </a:solidFill>
            </a:rPr>
            <a:t>Contact Information</a:t>
          </a:r>
          <a:r>
            <a:rPr lang="en-US" sz="1200" b="1" kern="1200" dirty="0"/>
            <a:t> </a:t>
          </a:r>
        </a:p>
      </dsp:txBody>
      <dsp:txXfrm>
        <a:off x="388560" y="245933"/>
        <a:ext cx="5163161" cy="319654"/>
      </dsp:txXfrm>
    </dsp:sp>
    <dsp:sp modelId="{77F524D7-C608-41DF-A662-A9C731FECC30}">
      <dsp:nvSpPr>
        <dsp:cNvPr id="0" name=""/>
        <dsp:cNvSpPr/>
      </dsp:nvSpPr>
      <dsp:spPr>
        <a:xfrm>
          <a:off x="0" y="950080"/>
          <a:ext cx="7425354" cy="302400"/>
        </a:xfrm>
        <a:prstGeom prst="rect">
          <a:avLst/>
        </a:prstGeom>
        <a:solidFill>
          <a:schemeClr val="lt1">
            <a:alpha val="90000"/>
            <a:hueOff val="0"/>
            <a:satOff val="0"/>
            <a:lumOff val="0"/>
            <a:alphaOff val="0"/>
          </a:schemeClr>
        </a:solidFill>
        <a:ln w="12700" cap="flat" cmpd="sng" algn="ctr">
          <a:solidFill>
            <a:schemeClr val="accent2">
              <a:hueOff val="-145536"/>
              <a:satOff val="-8393"/>
              <a:lumOff val="863"/>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C93E20-3177-4902-B1AB-FFCD3087FE84}">
      <dsp:nvSpPr>
        <dsp:cNvPr id="0" name=""/>
        <dsp:cNvSpPr/>
      </dsp:nvSpPr>
      <dsp:spPr>
        <a:xfrm>
          <a:off x="371267" y="772960"/>
          <a:ext cx="5197747" cy="3542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462" tIns="0" rIns="196462" bIns="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tx1"/>
              </a:solidFill>
            </a:rPr>
            <a:t>Project Information</a:t>
          </a:r>
        </a:p>
      </dsp:txBody>
      <dsp:txXfrm>
        <a:off x="388560" y="790253"/>
        <a:ext cx="5163161" cy="319654"/>
      </dsp:txXfrm>
    </dsp:sp>
    <dsp:sp modelId="{91A0F981-C60E-40C0-835F-843C807007E6}">
      <dsp:nvSpPr>
        <dsp:cNvPr id="0" name=""/>
        <dsp:cNvSpPr/>
      </dsp:nvSpPr>
      <dsp:spPr>
        <a:xfrm>
          <a:off x="0" y="1494400"/>
          <a:ext cx="7425354" cy="302400"/>
        </a:xfrm>
        <a:prstGeom prst="rect">
          <a:avLst/>
        </a:prstGeom>
        <a:solidFill>
          <a:schemeClr val="lt1">
            <a:alpha val="90000"/>
            <a:hueOff val="0"/>
            <a:satOff val="0"/>
            <a:lumOff val="0"/>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15A007-6654-440C-BC15-20CDD4B4FCD6}">
      <dsp:nvSpPr>
        <dsp:cNvPr id="0" name=""/>
        <dsp:cNvSpPr/>
      </dsp:nvSpPr>
      <dsp:spPr>
        <a:xfrm>
          <a:off x="371267" y="1317280"/>
          <a:ext cx="5197747" cy="3542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462" tIns="0" rIns="196462" bIns="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tx1"/>
              </a:solidFill>
            </a:rPr>
            <a:t>Programmatic</a:t>
          </a:r>
          <a:r>
            <a:rPr lang="en-US" sz="1200" b="1" kern="1200" dirty="0"/>
            <a:t> </a:t>
          </a:r>
          <a:r>
            <a:rPr lang="en-US" sz="1200" b="1" kern="1200" dirty="0">
              <a:solidFill>
                <a:schemeClr val="tx1"/>
              </a:solidFill>
            </a:rPr>
            <a:t>Information</a:t>
          </a:r>
        </a:p>
      </dsp:txBody>
      <dsp:txXfrm>
        <a:off x="388560" y="1334573"/>
        <a:ext cx="5163161" cy="319654"/>
      </dsp:txXfrm>
    </dsp:sp>
    <dsp:sp modelId="{E7ECAAE7-E66A-4D1F-B429-F6CF9A2BE117}">
      <dsp:nvSpPr>
        <dsp:cNvPr id="0" name=""/>
        <dsp:cNvSpPr/>
      </dsp:nvSpPr>
      <dsp:spPr>
        <a:xfrm>
          <a:off x="0" y="2038720"/>
          <a:ext cx="7425354" cy="302400"/>
        </a:xfrm>
        <a:prstGeom prst="rect">
          <a:avLst/>
        </a:prstGeom>
        <a:solidFill>
          <a:prstClr val="white">
            <a:alpha val="90000"/>
            <a:hueOff val="0"/>
            <a:satOff val="0"/>
            <a:lumOff val="0"/>
            <a:alphaOff val="0"/>
          </a:prstClr>
        </a:solidFill>
        <a:ln w="12700" cap="flat" cmpd="sng" algn="ctr">
          <a:solidFill>
            <a:srgbClr val="ED7D31">
              <a:hueOff val="-291073"/>
              <a:satOff val="-16786"/>
              <a:lumOff val="1726"/>
              <a:alphaOff val="0"/>
            </a:srgbClr>
          </a:solidFill>
          <a:prstDash val="solid"/>
          <a:miter lim="800000"/>
        </a:ln>
        <a:effectLst/>
      </dsp:spPr>
      <dsp:style>
        <a:lnRef idx="2">
          <a:scrgbClr r="0" g="0" b="0"/>
        </a:lnRef>
        <a:fillRef idx="1">
          <a:scrgbClr r="0" g="0" b="0"/>
        </a:fillRef>
        <a:effectRef idx="0">
          <a:scrgbClr r="0" g="0" b="0"/>
        </a:effectRef>
        <a:fontRef idx="minor"/>
      </dsp:style>
    </dsp:sp>
    <dsp:sp modelId="{609A768B-ED96-4792-A7C6-0976EA12B222}">
      <dsp:nvSpPr>
        <dsp:cNvPr id="0" name=""/>
        <dsp:cNvSpPr/>
      </dsp:nvSpPr>
      <dsp:spPr>
        <a:xfrm>
          <a:off x="371267" y="1861600"/>
          <a:ext cx="5197747" cy="3542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462" tIns="0" rIns="196462" bIns="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tx1"/>
              </a:solidFill>
            </a:rPr>
            <a:t>Problem Statement &amp; Analysis</a:t>
          </a:r>
        </a:p>
      </dsp:txBody>
      <dsp:txXfrm>
        <a:off x="388560" y="1878893"/>
        <a:ext cx="5163161" cy="319654"/>
      </dsp:txXfrm>
    </dsp:sp>
    <dsp:sp modelId="{B183009D-164D-4F04-90A2-BA6C567F5A32}">
      <dsp:nvSpPr>
        <dsp:cNvPr id="0" name=""/>
        <dsp:cNvSpPr/>
      </dsp:nvSpPr>
      <dsp:spPr>
        <a:xfrm>
          <a:off x="0" y="2583040"/>
          <a:ext cx="7425354" cy="302400"/>
        </a:xfrm>
        <a:prstGeom prst="rect">
          <a:avLst/>
        </a:prstGeom>
        <a:solidFill>
          <a:schemeClr val="lt1">
            <a:alpha val="90000"/>
            <a:hueOff val="0"/>
            <a:satOff val="0"/>
            <a:lumOff val="0"/>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4BB9D3-5D17-4097-9DA6-CB30942DB108}">
      <dsp:nvSpPr>
        <dsp:cNvPr id="0" name=""/>
        <dsp:cNvSpPr/>
      </dsp:nvSpPr>
      <dsp:spPr>
        <a:xfrm>
          <a:off x="371267" y="2405920"/>
          <a:ext cx="5197747" cy="3542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462" tIns="0" rIns="196462" bIns="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tx1"/>
              </a:solidFill>
            </a:rPr>
            <a:t> Goals, Objectives, and Outcomes</a:t>
          </a:r>
        </a:p>
      </dsp:txBody>
      <dsp:txXfrm>
        <a:off x="388560" y="2423213"/>
        <a:ext cx="5163161" cy="319654"/>
      </dsp:txXfrm>
    </dsp:sp>
    <dsp:sp modelId="{959DEEDB-EA81-4770-BE21-E96C03F21220}">
      <dsp:nvSpPr>
        <dsp:cNvPr id="0" name=""/>
        <dsp:cNvSpPr/>
      </dsp:nvSpPr>
      <dsp:spPr>
        <a:xfrm>
          <a:off x="0" y="3127360"/>
          <a:ext cx="7425354" cy="302400"/>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43F3DE-85D6-4A56-8E03-816530DA57A3}">
      <dsp:nvSpPr>
        <dsp:cNvPr id="0" name=""/>
        <dsp:cNvSpPr/>
      </dsp:nvSpPr>
      <dsp:spPr>
        <a:xfrm>
          <a:off x="371267" y="2950240"/>
          <a:ext cx="5197747" cy="3542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462" tIns="0" rIns="196462" bIns="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tx1"/>
              </a:solidFill>
            </a:rPr>
            <a:t>Program Description</a:t>
          </a:r>
        </a:p>
      </dsp:txBody>
      <dsp:txXfrm>
        <a:off x="388560" y="2967533"/>
        <a:ext cx="5163161" cy="319654"/>
      </dsp:txXfrm>
    </dsp:sp>
    <dsp:sp modelId="{103D84D5-3E30-4904-8644-9B4E1D100586}">
      <dsp:nvSpPr>
        <dsp:cNvPr id="0" name=""/>
        <dsp:cNvSpPr/>
      </dsp:nvSpPr>
      <dsp:spPr>
        <a:xfrm>
          <a:off x="0" y="3671680"/>
          <a:ext cx="7425354" cy="302400"/>
        </a:xfrm>
        <a:prstGeom prst="rect">
          <a:avLst/>
        </a:prstGeom>
        <a:solidFill>
          <a:schemeClr val="lt1">
            <a:alpha val="90000"/>
            <a:hueOff val="0"/>
            <a:satOff val="0"/>
            <a:lumOff val="0"/>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2E0AD4-F53C-4F16-A788-A030FB634DEC}">
      <dsp:nvSpPr>
        <dsp:cNvPr id="0" name=""/>
        <dsp:cNvSpPr/>
      </dsp:nvSpPr>
      <dsp:spPr>
        <a:xfrm>
          <a:off x="371267" y="3494560"/>
          <a:ext cx="5197747" cy="3542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462" tIns="0" rIns="196462" bIns="0"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tx1"/>
              </a:solidFill>
            </a:rPr>
            <a:t>Evidence Based/Best Practice</a:t>
          </a:r>
        </a:p>
      </dsp:txBody>
      <dsp:txXfrm>
        <a:off x="388560" y="3511853"/>
        <a:ext cx="5163161" cy="319654"/>
      </dsp:txXfrm>
    </dsp:sp>
    <dsp:sp modelId="{5B5E015A-495A-4BFD-86F2-8F266A746BB5}">
      <dsp:nvSpPr>
        <dsp:cNvPr id="0" name=""/>
        <dsp:cNvSpPr/>
      </dsp:nvSpPr>
      <dsp:spPr>
        <a:xfrm>
          <a:off x="0" y="4216000"/>
          <a:ext cx="7425354" cy="302400"/>
        </a:xfrm>
        <a:prstGeom prst="rect">
          <a:avLst/>
        </a:prstGeom>
        <a:solidFill>
          <a:schemeClr val="lt1">
            <a:alpha val="90000"/>
            <a:hueOff val="0"/>
            <a:satOff val="0"/>
            <a:lumOff val="0"/>
            <a:alphaOff val="0"/>
          </a:schemeClr>
        </a:solidFill>
        <a:ln w="12700" cap="flat" cmpd="sng" algn="ctr">
          <a:solidFill>
            <a:schemeClr val="accent2">
              <a:hueOff val="-1018754"/>
              <a:satOff val="-58750"/>
              <a:lumOff val="604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D604C6-BF5F-48C8-AB52-1C2A70C6F0B3}">
      <dsp:nvSpPr>
        <dsp:cNvPr id="0" name=""/>
        <dsp:cNvSpPr/>
      </dsp:nvSpPr>
      <dsp:spPr>
        <a:xfrm>
          <a:off x="371267" y="4038880"/>
          <a:ext cx="5197747" cy="3542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462" tIns="0" rIns="196462" bIns="0" numCol="1" spcCol="1270" anchor="ctr" anchorCtr="0">
          <a:noAutofit/>
        </a:bodyPr>
        <a:lstStyle/>
        <a:p>
          <a:pPr marL="0" lvl="0" indent="0" algn="l" defTabSz="533400">
            <a:lnSpc>
              <a:spcPct val="90000"/>
            </a:lnSpc>
            <a:spcBef>
              <a:spcPct val="0"/>
            </a:spcBef>
            <a:spcAft>
              <a:spcPct val="35000"/>
            </a:spcAft>
            <a:buFont typeface="Arial" panose="020B0604020202020204" pitchFamily="34" charset="0"/>
            <a:buNone/>
          </a:pPr>
          <a:r>
            <a:rPr lang="en-US" sz="1200" b="1" kern="1200" dirty="0">
              <a:solidFill>
                <a:schemeClr val="tx1"/>
              </a:solidFill>
            </a:rPr>
            <a:t>Use of Volunteers </a:t>
          </a:r>
        </a:p>
      </dsp:txBody>
      <dsp:txXfrm>
        <a:off x="388560" y="4056173"/>
        <a:ext cx="5163161" cy="319654"/>
      </dsp:txXfrm>
    </dsp:sp>
    <dsp:sp modelId="{0A5E9CC6-C6CC-4487-800F-AA7A68879A8B}">
      <dsp:nvSpPr>
        <dsp:cNvPr id="0" name=""/>
        <dsp:cNvSpPr/>
      </dsp:nvSpPr>
      <dsp:spPr>
        <a:xfrm>
          <a:off x="0" y="4760320"/>
          <a:ext cx="7425354" cy="302400"/>
        </a:xfrm>
        <a:prstGeom prst="rect">
          <a:avLst/>
        </a:prstGeom>
        <a:solidFill>
          <a:schemeClr val="lt1">
            <a:alpha val="90000"/>
            <a:hueOff val="0"/>
            <a:satOff val="0"/>
            <a:lumOff val="0"/>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8A49DD-77F4-40E6-8D41-5D9002F03CEE}">
      <dsp:nvSpPr>
        <dsp:cNvPr id="0" name=""/>
        <dsp:cNvSpPr/>
      </dsp:nvSpPr>
      <dsp:spPr>
        <a:xfrm>
          <a:off x="371267" y="4583200"/>
          <a:ext cx="5197747" cy="3542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462" tIns="0" rIns="196462" bIns="0" numCol="1" spcCol="1270" anchor="ctr" anchorCtr="0">
          <a:noAutofit/>
        </a:bodyPr>
        <a:lstStyle/>
        <a:p>
          <a:pPr marL="0" lvl="0" indent="0" algn="l" defTabSz="533400">
            <a:lnSpc>
              <a:spcPct val="90000"/>
            </a:lnSpc>
            <a:spcBef>
              <a:spcPct val="0"/>
            </a:spcBef>
            <a:spcAft>
              <a:spcPct val="35000"/>
            </a:spcAft>
            <a:buFont typeface="Arial" panose="020B0604020202020204" pitchFamily="34" charset="0"/>
            <a:buNone/>
          </a:pPr>
          <a:r>
            <a:rPr lang="en-US" sz="1200" b="1" kern="1200" dirty="0">
              <a:solidFill>
                <a:schemeClr val="tx1"/>
              </a:solidFill>
            </a:rPr>
            <a:t>Budget</a:t>
          </a:r>
        </a:p>
      </dsp:txBody>
      <dsp:txXfrm>
        <a:off x="388560" y="4600493"/>
        <a:ext cx="5163161" cy="319654"/>
      </dsp:txXfrm>
    </dsp:sp>
    <dsp:sp modelId="{1052C256-9E1C-41E4-BE0F-F5EC6E0294FF}">
      <dsp:nvSpPr>
        <dsp:cNvPr id="0" name=""/>
        <dsp:cNvSpPr/>
      </dsp:nvSpPr>
      <dsp:spPr>
        <a:xfrm>
          <a:off x="0" y="5304640"/>
          <a:ext cx="7425354" cy="302400"/>
        </a:xfrm>
        <a:prstGeom prst="rect">
          <a:avLst/>
        </a:prstGeom>
        <a:solidFill>
          <a:schemeClr val="lt1">
            <a:alpha val="90000"/>
            <a:hueOff val="0"/>
            <a:satOff val="0"/>
            <a:lumOff val="0"/>
            <a:alphaOff val="0"/>
          </a:schemeClr>
        </a:solidFill>
        <a:ln w="12700" cap="flat" cmpd="sng" algn="ctr">
          <a:solidFill>
            <a:schemeClr val="accent2">
              <a:hueOff val="-1309827"/>
              <a:satOff val="-75535"/>
              <a:lumOff val="7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86EEF6-2E01-4AF2-85FB-0880DE9EAA49}">
      <dsp:nvSpPr>
        <dsp:cNvPr id="0" name=""/>
        <dsp:cNvSpPr/>
      </dsp:nvSpPr>
      <dsp:spPr>
        <a:xfrm>
          <a:off x="371267" y="5127520"/>
          <a:ext cx="5197747" cy="3542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462" tIns="0" rIns="196462" bIns="0" numCol="1" spcCol="1270" anchor="ctr" anchorCtr="0">
          <a:noAutofit/>
        </a:bodyPr>
        <a:lstStyle/>
        <a:p>
          <a:pPr marL="0" lvl="0" indent="0" algn="l" defTabSz="533400">
            <a:lnSpc>
              <a:spcPct val="90000"/>
            </a:lnSpc>
            <a:spcBef>
              <a:spcPct val="0"/>
            </a:spcBef>
            <a:spcAft>
              <a:spcPct val="35000"/>
            </a:spcAft>
            <a:buFont typeface="Arial" panose="020B0604020202020204" pitchFamily="34" charset="0"/>
            <a:buNone/>
          </a:pPr>
          <a:r>
            <a:rPr lang="en-US" sz="1200" b="1" kern="1200" dirty="0">
              <a:solidFill>
                <a:schemeClr val="tx1"/>
              </a:solidFill>
            </a:rPr>
            <a:t>Budget Narrative</a:t>
          </a:r>
        </a:p>
      </dsp:txBody>
      <dsp:txXfrm>
        <a:off x="388560" y="5144813"/>
        <a:ext cx="5163161" cy="319654"/>
      </dsp:txXfrm>
    </dsp:sp>
    <dsp:sp modelId="{3AC40F8D-AF6D-42B4-A392-598B2489E74D}">
      <dsp:nvSpPr>
        <dsp:cNvPr id="0" name=""/>
        <dsp:cNvSpPr/>
      </dsp:nvSpPr>
      <dsp:spPr>
        <a:xfrm>
          <a:off x="0" y="5848961"/>
          <a:ext cx="7425354" cy="3024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1657A6-F8B2-4390-8C58-ACD0DA5FDD70}">
      <dsp:nvSpPr>
        <dsp:cNvPr id="0" name=""/>
        <dsp:cNvSpPr/>
      </dsp:nvSpPr>
      <dsp:spPr>
        <a:xfrm>
          <a:off x="371267" y="5671841"/>
          <a:ext cx="5197747" cy="3542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462" tIns="0" rIns="196462" bIns="0" numCol="1" spcCol="1270" anchor="ctr" anchorCtr="0">
          <a:noAutofit/>
        </a:bodyPr>
        <a:lstStyle/>
        <a:p>
          <a:pPr marL="0" lvl="0" indent="0" algn="l" defTabSz="533400">
            <a:lnSpc>
              <a:spcPct val="90000"/>
            </a:lnSpc>
            <a:spcBef>
              <a:spcPct val="0"/>
            </a:spcBef>
            <a:spcAft>
              <a:spcPct val="35000"/>
            </a:spcAft>
            <a:buFont typeface="Arial" panose="020B0604020202020204" pitchFamily="34" charset="0"/>
            <a:buNone/>
          </a:pPr>
          <a:r>
            <a:rPr lang="en-US" sz="1200" b="1" kern="1200" dirty="0">
              <a:solidFill>
                <a:schemeClr val="tx1"/>
              </a:solidFill>
            </a:rPr>
            <a:t>Attachments</a:t>
          </a:r>
        </a:p>
      </dsp:txBody>
      <dsp:txXfrm>
        <a:off x="388560" y="5689134"/>
        <a:ext cx="5163161" cy="3196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63792-47B3-4E13-A9CA-6A999A1FD70B}">
      <dsp:nvSpPr>
        <dsp:cNvPr id="0" name=""/>
        <dsp:cNvSpPr/>
      </dsp:nvSpPr>
      <dsp:spPr>
        <a:xfrm>
          <a:off x="0" y="396731"/>
          <a:ext cx="6900512" cy="9639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Points of Contact for the grant </a:t>
          </a:r>
          <a:br>
            <a:rPr lang="en-US" sz="1700" kern="1200" dirty="0"/>
          </a:br>
          <a:r>
            <a:rPr lang="en-US" sz="1700" kern="1200" dirty="0"/>
            <a:t>(ICJI will notify these individuals of your award notice) </a:t>
          </a:r>
        </a:p>
      </dsp:txBody>
      <dsp:txXfrm>
        <a:off x="0" y="396731"/>
        <a:ext cx="6900512" cy="963900"/>
      </dsp:txXfrm>
    </dsp:sp>
    <dsp:sp modelId="{1F31143A-946F-4EAA-AD90-BE9128605CCA}">
      <dsp:nvSpPr>
        <dsp:cNvPr id="0" name=""/>
        <dsp:cNvSpPr/>
      </dsp:nvSpPr>
      <dsp:spPr>
        <a:xfrm>
          <a:off x="345025" y="145811"/>
          <a:ext cx="4830358" cy="5018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Contact Information</a:t>
          </a:r>
          <a:r>
            <a:rPr lang="en-US" sz="1700" kern="1200" dirty="0"/>
            <a:t> </a:t>
          </a:r>
        </a:p>
      </dsp:txBody>
      <dsp:txXfrm>
        <a:off x="369523" y="170309"/>
        <a:ext cx="4781362" cy="452844"/>
      </dsp:txXfrm>
    </dsp:sp>
    <dsp:sp modelId="{77F524D7-C608-41DF-A662-A9C731FECC30}">
      <dsp:nvSpPr>
        <dsp:cNvPr id="0" name=""/>
        <dsp:cNvSpPr/>
      </dsp:nvSpPr>
      <dsp:spPr>
        <a:xfrm>
          <a:off x="0" y="1703351"/>
          <a:ext cx="6900512" cy="230265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SAMs Registration must be up-to-date</a:t>
          </a:r>
        </a:p>
        <a:p>
          <a:pPr marL="171450" lvl="1" indent="-171450" algn="l" defTabSz="755650">
            <a:lnSpc>
              <a:spcPct val="90000"/>
            </a:lnSpc>
            <a:spcBef>
              <a:spcPct val="0"/>
            </a:spcBef>
            <a:spcAft>
              <a:spcPct val="15000"/>
            </a:spcAft>
            <a:buChar char="•"/>
          </a:pPr>
          <a:r>
            <a:rPr lang="en-US" sz="1700" kern="1200" dirty="0"/>
            <a:t>Audit </a:t>
          </a:r>
        </a:p>
        <a:p>
          <a:pPr marL="342900" lvl="2" indent="-171450" algn="l" defTabSz="755650">
            <a:lnSpc>
              <a:spcPct val="90000"/>
            </a:lnSpc>
            <a:spcBef>
              <a:spcPct val="0"/>
            </a:spcBef>
            <a:spcAft>
              <a:spcPct val="15000"/>
            </a:spcAft>
            <a:buChar char="•"/>
          </a:pPr>
          <a:r>
            <a:rPr lang="en-US" sz="1700" kern="1200" dirty="0"/>
            <a:t>If you receive more than $750,000 in </a:t>
          </a:r>
          <a:r>
            <a:rPr lang="en-US" sz="1700" b="1" kern="1200" dirty="0"/>
            <a:t>federal</a:t>
          </a:r>
          <a:r>
            <a:rPr lang="en-US" sz="1700" kern="1200" dirty="0"/>
            <a:t> grant funds, you are required to have an audit. This will be requested if ICJI is aware that you receive more than $750,000.</a:t>
          </a:r>
        </a:p>
        <a:p>
          <a:pPr marL="342900" lvl="2" indent="-171450" algn="l" defTabSz="755650">
            <a:lnSpc>
              <a:spcPct val="90000"/>
            </a:lnSpc>
            <a:spcBef>
              <a:spcPct val="0"/>
            </a:spcBef>
            <a:spcAft>
              <a:spcPct val="15000"/>
            </a:spcAft>
            <a:buChar char="•"/>
          </a:pPr>
          <a:r>
            <a:rPr lang="en-US" sz="1700" kern="1200" dirty="0"/>
            <a:t>All government agency’s audits are included in the County audit and should all have one attached</a:t>
          </a:r>
        </a:p>
      </dsp:txBody>
      <dsp:txXfrm>
        <a:off x="0" y="1703351"/>
        <a:ext cx="6900512" cy="2302650"/>
      </dsp:txXfrm>
    </dsp:sp>
    <dsp:sp modelId="{45C93E20-3177-4902-B1AB-FFCD3087FE84}">
      <dsp:nvSpPr>
        <dsp:cNvPr id="0" name=""/>
        <dsp:cNvSpPr/>
      </dsp:nvSpPr>
      <dsp:spPr>
        <a:xfrm>
          <a:off x="345025" y="1452431"/>
          <a:ext cx="4830358" cy="5018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Project Information</a:t>
          </a:r>
        </a:p>
      </dsp:txBody>
      <dsp:txXfrm>
        <a:off x="369523" y="1476929"/>
        <a:ext cx="4781362" cy="452844"/>
      </dsp:txXfrm>
    </dsp:sp>
    <dsp:sp modelId="{91A0F981-C60E-40C0-835F-843C807007E6}">
      <dsp:nvSpPr>
        <dsp:cNvPr id="0" name=""/>
        <dsp:cNvSpPr/>
      </dsp:nvSpPr>
      <dsp:spPr>
        <a:xfrm>
          <a:off x="0" y="4348721"/>
          <a:ext cx="6900512" cy="722925"/>
        </a:xfrm>
        <a:prstGeom prst="rect">
          <a:avLst/>
        </a:prstGeom>
        <a:solidFill>
          <a:schemeClr val="lt1">
            <a:alpha val="90000"/>
            <a:hueOff val="0"/>
            <a:satOff val="0"/>
            <a:lumOff val="0"/>
            <a:alphaOff val="0"/>
          </a:schemeClr>
        </a:solidFill>
        <a:ln w="12700" cap="flat" cmpd="sng" algn="ctr">
          <a:solidFill>
            <a:srgbClr val="40404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Information about your proposed VOCA grant</a:t>
          </a:r>
        </a:p>
      </dsp:txBody>
      <dsp:txXfrm>
        <a:off x="0" y="4348721"/>
        <a:ext cx="6900512" cy="722925"/>
      </dsp:txXfrm>
    </dsp:sp>
    <dsp:sp modelId="{3B15A007-6654-440C-BC15-20CDD4B4FCD6}">
      <dsp:nvSpPr>
        <dsp:cNvPr id="0" name=""/>
        <dsp:cNvSpPr/>
      </dsp:nvSpPr>
      <dsp:spPr>
        <a:xfrm>
          <a:off x="345025" y="4097801"/>
          <a:ext cx="4830358" cy="5018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Programmatic</a:t>
          </a:r>
          <a:r>
            <a:rPr lang="en-US" sz="1700" b="1" kern="1200" dirty="0"/>
            <a:t> </a:t>
          </a:r>
          <a:r>
            <a:rPr lang="en-US" sz="1700" b="1" kern="1200" dirty="0">
              <a:solidFill>
                <a:schemeClr val="tx1"/>
              </a:solidFill>
            </a:rPr>
            <a:t>Information</a:t>
          </a:r>
        </a:p>
      </dsp:txBody>
      <dsp:txXfrm>
        <a:off x="369523" y="4122299"/>
        <a:ext cx="4781362" cy="452844"/>
      </dsp:txXfrm>
    </dsp:sp>
    <dsp:sp modelId="{E7ECAAE7-E66A-4D1F-B429-F6CF9A2BE117}">
      <dsp:nvSpPr>
        <dsp:cNvPr id="0" name=""/>
        <dsp:cNvSpPr/>
      </dsp:nvSpPr>
      <dsp:spPr>
        <a:xfrm>
          <a:off x="0" y="5414366"/>
          <a:ext cx="6900512" cy="4284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609A768B-ED96-4792-A7C6-0976EA12B222}">
      <dsp:nvSpPr>
        <dsp:cNvPr id="0" name=""/>
        <dsp:cNvSpPr/>
      </dsp:nvSpPr>
      <dsp:spPr>
        <a:xfrm>
          <a:off x="345025" y="5163446"/>
          <a:ext cx="4830358" cy="5018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b="1" kern="1200">
              <a:solidFill>
                <a:schemeClr val="tx1"/>
              </a:solidFill>
            </a:rPr>
            <a:t>Problem Statement &amp; Analysis </a:t>
          </a:r>
        </a:p>
      </dsp:txBody>
      <dsp:txXfrm>
        <a:off x="369523" y="5187944"/>
        <a:ext cx="4781362" cy="4528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D6E08-5C15-4B96-B384-1848772CBB89}">
      <dsp:nvSpPr>
        <dsp:cNvPr id="0" name=""/>
        <dsp:cNvSpPr/>
      </dsp:nvSpPr>
      <dsp:spPr>
        <a:xfrm>
          <a:off x="0" y="263387"/>
          <a:ext cx="6900512" cy="20349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The goal should be a broad, general statement that identifies the desired result or outcome. </a:t>
          </a:r>
        </a:p>
        <a:p>
          <a:pPr marL="171450" lvl="1" indent="-171450" algn="l" defTabSz="755650">
            <a:lnSpc>
              <a:spcPct val="90000"/>
            </a:lnSpc>
            <a:spcBef>
              <a:spcPct val="0"/>
            </a:spcBef>
            <a:spcAft>
              <a:spcPct val="15000"/>
            </a:spcAft>
            <a:buChar char="•"/>
          </a:pPr>
          <a:r>
            <a:rPr lang="en-US" sz="1700" kern="1200" dirty="0"/>
            <a:t>The objectives are then the means for achieving the goal that was listed. These should be SMART.  </a:t>
          </a:r>
        </a:p>
        <a:p>
          <a:pPr marL="171450" lvl="1" indent="-171450" algn="l" defTabSz="755650">
            <a:lnSpc>
              <a:spcPct val="90000"/>
            </a:lnSpc>
            <a:spcBef>
              <a:spcPct val="0"/>
            </a:spcBef>
            <a:spcAft>
              <a:spcPct val="15000"/>
            </a:spcAft>
            <a:buChar char="•"/>
          </a:pPr>
          <a:r>
            <a:rPr lang="en-US" sz="1700" kern="1200" dirty="0"/>
            <a:t>The outcomes measure the impact the objectives had. </a:t>
          </a:r>
        </a:p>
        <a:p>
          <a:pPr marL="171450" lvl="1" indent="-171450" algn="l" defTabSz="755650">
            <a:lnSpc>
              <a:spcPct val="90000"/>
            </a:lnSpc>
            <a:spcBef>
              <a:spcPct val="0"/>
            </a:spcBef>
            <a:spcAft>
              <a:spcPct val="15000"/>
            </a:spcAft>
            <a:buChar char="•"/>
          </a:pPr>
          <a:r>
            <a:rPr lang="en-US" sz="1700" kern="1200" dirty="0">
              <a:hlinkClick xmlns:r="http://schemas.openxmlformats.org/officeDocument/2006/relationships" r:id="rId1"/>
            </a:rPr>
            <a:t>https://www.in.gov/cji/victim-services/resources/</a:t>
          </a:r>
          <a:r>
            <a:rPr lang="en-US" sz="1700" kern="1200" dirty="0"/>
            <a:t> </a:t>
          </a:r>
        </a:p>
      </dsp:txBody>
      <dsp:txXfrm>
        <a:off x="0" y="263387"/>
        <a:ext cx="6900512" cy="2034900"/>
      </dsp:txXfrm>
    </dsp:sp>
    <dsp:sp modelId="{2F50645F-4135-4679-B5AB-27836450C312}">
      <dsp:nvSpPr>
        <dsp:cNvPr id="0" name=""/>
        <dsp:cNvSpPr/>
      </dsp:nvSpPr>
      <dsp:spPr>
        <a:xfrm>
          <a:off x="345025" y="12467"/>
          <a:ext cx="4830358" cy="5018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Goals, Objectives, and Outcomes</a:t>
          </a:r>
        </a:p>
      </dsp:txBody>
      <dsp:txXfrm>
        <a:off x="369523" y="36965"/>
        <a:ext cx="4781362" cy="452844"/>
      </dsp:txXfrm>
    </dsp:sp>
    <dsp:sp modelId="{2375F742-61FF-4732-A683-B48767F1F6F6}">
      <dsp:nvSpPr>
        <dsp:cNvPr id="0" name=""/>
        <dsp:cNvSpPr/>
      </dsp:nvSpPr>
      <dsp:spPr>
        <a:xfrm>
          <a:off x="0" y="2641007"/>
          <a:ext cx="6900512" cy="722925"/>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5556" tIns="354076" rIns="535556"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What? Who? Where? Why? When? How?</a:t>
          </a:r>
        </a:p>
      </dsp:txBody>
      <dsp:txXfrm>
        <a:off x="0" y="2641007"/>
        <a:ext cx="6900512" cy="722925"/>
      </dsp:txXfrm>
    </dsp:sp>
    <dsp:sp modelId="{D2282E75-9A52-47B2-9850-707EC2631640}">
      <dsp:nvSpPr>
        <dsp:cNvPr id="0" name=""/>
        <dsp:cNvSpPr/>
      </dsp:nvSpPr>
      <dsp:spPr>
        <a:xfrm>
          <a:off x="345025" y="2390087"/>
          <a:ext cx="4830358" cy="5018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Program Description</a:t>
          </a:r>
        </a:p>
      </dsp:txBody>
      <dsp:txXfrm>
        <a:off x="369523" y="2414585"/>
        <a:ext cx="4781362" cy="452844"/>
      </dsp:txXfrm>
    </dsp:sp>
    <dsp:sp modelId="{1E734C95-4555-46ED-B5A1-04D77E298A53}">
      <dsp:nvSpPr>
        <dsp:cNvPr id="0" name=""/>
        <dsp:cNvSpPr/>
      </dsp:nvSpPr>
      <dsp:spPr>
        <a:xfrm>
          <a:off x="0" y="3706652"/>
          <a:ext cx="6900512" cy="10459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42464100-1A15-43B8-A193-594673EB7AFF}">
      <dsp:nvSpPr>
        <dsp:cNvPr id="0" name=""/>
        <dsp:cNvSpPr/>
      </dsp:nvSpPr>
      <dsp:spPr>
        <a:xfrm>
          <a:off x="345025" y="3455732"/>
          <a:ext cx="4830358" cy="5018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Evidence Based/Best Practice</a:t>
          </a:r>
        </a:p>
      </dsp:txBody>
      <dsp:txXfrm>
        <a:off x="369523" y="3480230"/>
        <a:ext cx="4781362" cy="452844"/>
      </dsp:txXfrm>
    </dsp:sp>
    <dsp:sp modelId="{A812EBE4-F34C-4D49-8727-A75AF6A794D7}">
      <dsp:nvSpPr>
        <dsp:cNvPr id="0" name=""/>
        <dsp:cNvSpPr/>
      </dsp:nvSpPr>
      <dsp:spPr>
        <a:xfrm>
          <a:off x="0" y="5095273"/>
          <a:ext cx="6900512" cy="428400"/>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DB0F20A0-FC57-4E86-8A25-0798C33B4C8E}">
      <dsp:nvSpPr>
        <dsp:cNvPr id="0" name=""/>
        <dsp:cNvSpPr/>
      </dsp:nvSpPr>
      <dsp:spPr>
        <a:xfrm>
          <a:off x="345025" y="4844353"/>
          <a:ext cx="4830358" cy="50184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2576" tIns="0" rIns="182576" bIns="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Use of Volunteers</a:t>
          </a:r>
        </a:p>
      </dsp:txBody>
      <dsp:txXfrm>
        <a:off x="369523" y="4868851"/>
        <a:ext cx="4781362" cy="45284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6D922C3-F877-42B2-ADDC-95EC61CDAC0F}" type="datetimeFigureOut">
              <a:rPr lang="en-US" smtClean="0"/>
              <a:t>2/6/2024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8976540-3940-404A-B910-AD28D2EB7F26}" type="slidenum">
              <a:rPr lang="en-US" smtClean="0"/>
              <a:t>‹#›</a:t>
            </a:fld>
            <a:endParaRPr lang="en-US"/>
          </a:p>
        </p:txBody>
      </p:sp>
    </p:spTree>
    <p:extLst>
      <p:ext uri="{BB962C8B-B14F-4D97-AF65-F5344CB8AC3E}">
        <p14:creationId xmlns:p14="http://schemas.microsoft.com/office/powerpoint/2010/main" val="236210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a:t>
            </a:fld>
            <a:endParaRPr lang="en-US"/>
          </a:p>
        </p:txBody>
      </p:sp>
    </p:spTree>
    <p:extLst>
      <p:ext uri="{BB962C8B-B14F-4D97-AF65-F5344CB8AC3E}">
        <p14:creationId xmlns:p14="http://schemas.microsoft.com/office/powerpoint/2010/main" val="3748106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976540-3940-404A-B910-AD28D2EB7F26}" type="slidenum">
              <a:rPr lang="en-US" smtClean="0"/>
              <a:t>10</a:t>
            </a:fld>
            <a:endParaRPr lang="en-US"/>
          </a:p>
        </p:txBody>
      </p:sp>
    </p:spTree>
    <p:extLst>
      <p:ext uri="{BB962C8B-B14F-4D97-AF65-F5344CB8AC3E}">
        <p14:creationId xmlns:p14="http://schemas.microsoft.com/office/powerpoint/2010/main" val="3539998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11</a:t>
            </a:fld>
            <a:endParaRPr lang="en-US"/>
          </a:p>
        </p:txBody>
      </p:sp>
    </p:spTree>
    <p:extLst>
      <p:ext uri="{BB962C8B-B14F-4D97-AF65-F5344CB8AC3E}">
        <p14:creationId xmlns:p14="http://schemas.microsoft.com/office/powerpoint/2010/main" val="428005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12</a:t>
            </a:fld>
            <a:endParaRPr lang="en-US"/>
          </a:p>
        </p:txBody>
      </p:sp>
    </p:spTree>
    <p:extLst>
      <p:ext uri="{BB962C8B-B14F-4D97-AF65-F5344CB8AC3E}">
        <p14:creationId xmlns:p14="http://schemas.microsoft.com/office/powerpoint/2010/main" val="2490564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13</a:t>
            </a:fld>
            <a:endParaRPr lang="en-US"/>
          </a:p>
        </p:txBody>
      </p:sp>
    </p:spTree>
    <p:extLst>
      <p:ext uri="{BB962C8B-B14F-4D97-AF65-F5344CB8AC3E}">
        <p14:creationId xmlns:p14="http://schemas.microsoft.com/office/powerpoint/2010/main" val="3696708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14</a:t>
            </a:fld>
            <a:endParaRPr lang="en-US"/>
          </a:p>
        </p:txBody>
      </p:sp>
    </p:spTree>
    <p:extLst>
      <p:ext uri="{BB962C8B-B14F-4D97-AF65-F5344CB8AC3E}">
        <p14:creationId xmlns:p14="http://schemas.microsoft.com/office/powerpoint/2010/main" val="1964247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976540-3940-404A-B910-AD28D2EB7F26}" type="slidenum">
              <a:rPr lang="en-US">
                <a:solidFill>
                  <a:prstClr val="black"/>
                </a:solidFill>
                <a:latin typeface="Calibri" panose="020F0502020204030204"/>
              </a:rPr>
              <a:pPr defTabSz="931774">
                <a:defRPr/>
              </a:pPr>
              <a:t>15</a:t>
            </a:fld>
            <a:endParaRPr lang="en-US">
              <a:solidFill>
                <a:prstClr val="black"/>
              </a:solidFill>
              <a:latin typeface="Calibri" panose="020F0502020204030204"/>
            </a:endParaRPr>
          </a:p>
        </p:txBody>
      </p:sp>
    </p:spTree>
    <p:extLst>
      <p:ext uri="{BB962C8B-B14F-4D97-AF65-F5344CB8AC3E}">
        <p14:creationId xmlns:p14="http://schemas.microsoft.com/office/powerpoint/2010/main" val="854987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976540-3940-404A-B910-AD28D2EB7F26}" type="slidenum">
              <a:rPr lang="en-US">
                <a:solidFill>
                  <a:prstClr val="black"/>
                </a:solidFill>
                <a:latin typeface="Calibri" panose="020F0502020204030204"/>
              </a:rPr>
              <a:pPr defTabSz="931774">
                <a:defRPr/>
              </a:pPr>
              <a:t>16</a:t>
            </a:fld>
            <a:endParaRPr lang="en-US">
              <a:solidFill>
                <a:prstClr val="black"/>
              </a:solidFill>
              <a:latin typeface="Calibri" panose="020F0502020204030204"/>
            </a:endParaRPr>
          </a:p>
        </p:txBody>
      </p:sp>
    </p:spTree>
    <p:extLst>
      <p:ext uri="{BB962C8B-B14F-4D97-AF65-F5344CB8AC3E}">
        <p14:creationId xmlns:p14="http://schemas.microsoft.com/office/powerpoint/2010/main" val="1252620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976540-3940-404A-B910-AD28D2EB7F26}" type="slidenum">
              <a:rPr lang="en-US">
                <a:solidFill>
                  <a:prstClr val="black"/>
                </a:solidFill>
                <a:latin typeface="Calibri" panose="020F0502020204030204"/>
              </a:rPr>
              <a:pPr defTabSz="931774">
                <a:defRPr/>
              </a:pPr>
              <a:t>17</a:t>
            </a:fld>
            <a:endParaRPr lang="en-US">
              <a:solidFill>
                <a:prstClr val="black"/>
              </a:solidFill>
              <a:latin typeface="Calibri" panose="020F0502020204030204"/>
            </a:endParaRPr>
          </a:p>
        </p:txBody>
      </p:sp>
    </p:spTree>
    <p:extLst>
      <p:ext uri="{BB962C8B-B14F-4D97-AF65-F5344CB8AC3E}">
        <p14:creationId xmlns:p14="http://schemas.microsoft.com/office/powerpoint/2010/main" val="56895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976540-3940-404A-B910-AD28D2EB7F26}" type="slidenum">
              <a:rPr lang="en-US">
                <a:solidFill>
                  <a:prstClr val="black"/>
                </a:solidFill>
                <a:latin typeface="Calibri" panose="020F0502020204030204"/>
              </a:rPr>
              <a:pPr defTabSz="931774">
                <a:defRPr/>
              </a:pPr>
              <a:t>18</a:t>
            </a:fld>
            <a:endParaRPr lang="en-US">
              <a:solidFill>
                <a:prstClr val="black"/>
              </a:solidFill>
              <a:latin typeface="Calibri" panose="020F0502020204030204"/>
            </a:endParaRPr>
          </a:p>
        </p:txBody>
      </p:sp>
    </p:spTree>
    <p:extLst>
      <p:ext uri="{BB962C8B-B14F-4D97-AF65-F5344CB8AC3E}">
        <p14:creationId xmlns:p14="http://schemas.microsoft.com/office/powerpoint/2010/main" val="1694006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976540-3940-404A-B910-AD28D2EB7F26}" type="slidenum">
              <a:rPr lang="en-US">
                <a:solidFill>
                  <a:prstClr val="black"/>
                </a:solidFill>
                <a:latin typeface="Calibri" panose="020F0502020204030204"/>
              </a:rPr>
              <a:pPr defTabSz="931774">
                <a:defRPr/>
              </a:pPr>
              <a:t>19</a:t>
            </a:fld>
            <a:endParaRPr lang="en-US">
              <a:solidFill>
                <a:prstClr val="black"/>
              </a:solidFill>
              <a:latin typeface="Calibri" panose="020F0502020204030204"/>
            </a:endParaRPr>
          </a:p>
        </p:txBody>
      </p:sp>
    </p:spTree>
    <p:extLst>
      <p:ext uri="{BB962C8B-B14F-4D97-AF65-F5344CB8AC3E}">
        <p14:creationId xmlns:p14="http://schemas.microsoft.com/office/powerpoint/2010/main" val="152270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2</a:t>
            </a:fld>
            <a:endParaRPr lang="en-US"/>
          </a:p>
        </p:txBody>
      </p:sp>
    </p:spTree>
    <p:extLst>
      <p:ext uri="{BB962C8B-B14F-4D97-AF65-F5344CB8AC3E}">
        <p14:creationId xmlns:p14="http://schemas.microsoft.com/office/powerpoint/2010/main" val="504322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20</a:t>
            </a:fld>
            <a:endParaRPr lang="en-US"/>
          </a:p>
        </p:txBody>
      </p:sp>
    </p:spTree>
    <p:extLst>
      <p:ext uri="{BB962C8B-B14F-4D97-AF65-F5344CB8AC3E}">
        <p14:creationId xmlns:p14="http://schemas.microsoft.com/office/powerpoint/2010/main" val="12693172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21</a:t>
            </a:fld>
            <a:endParaRPr lang="en-US"/>
          </a:p>
        </p:txBody>
      </p:sp>
    </p:spTree>
    <p:extLst>
      <p:ext uri="{BB962C8B-B14F-4D97-AF65-F5344CB8AC3E}">
        <p14:creationId xmlns:p14="http://schemas.microsoft.com/office/powerpoint/2010/main" val="911166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22</a:t>
            </a:fld>
            <a:endParaRPr lang="en-US"/>
          </a:p>
        </p:txBody>
      </p:sp>
    </p:spTree>
    <p:extLst>
      <p:ext uri="{BB962C8B-B14F-4D97-AF65-F5344CB8AC3E}">
        <p14:creationId xmlns:p14="http://schemas.microsoft.com/office/powerpoint/2010/main" val="1193689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23</a:t>
            </a:fld>
            <a:endParaRPr lang="en-US"/>
          </a:p>
        </p:txBody>
      </p:sp>
    </p:spTree>
    <p:extLst>
      <p:ext uri="{BB962C8B-B14F-4D97-AF65-F5344CB8AC3E}">
        <p14:creationId xmlns:p14="http://schemas.microsoft.com/office/powerpoint/2010/main" val="25515982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24</a:t>
            </a:fld>
            <a:endParaRPr lang="en-US"/>
          </a:p>
        </p:txBody>
      </p:sp>
    </p:spTree>
    <p:extLst>
      <p:ext uri="{BB962C8B-B14F-4D97-AF65-F5344CB8AC3E}">
        <p14:creationId xmlns:p14="http://schemas.microsoft.com/office/powerpoint/2010/main" val="474997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976540-3940-404A-B910-AD28D2EB7F26}" type="slidenum">
              <a:rPr lang="en-US" smtClean="0"/>
              <a:t>25</a:t>
            </a:fld>
            <a:endParaRPr lang="en-US"/>
          </a:p>
        </p:txBody>
      </p:sp>
    </p:spTree>
    <p:extLst>
      <p:ext uri="{BB962C8B-B14F-4D97-AF65-F5344CB8AC3E}">
        <p14:creationId xmlns:p14="http://schemas.microsoft.com/office/powerpoint/2010/main" val="37241291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976540-3940-404A-B910-AD28D2EB7F26}" type="slidenum">
              <a:rPr lang="en-US" smtClean="0"/>
              <a:t>26</a:t>
            </a:fld>
            <a:endParaRPr lang="en-US"/>
          </a:p>
        </p:txBody>
      </p:sp>
    </p:spTree>
    <p:extLst>
      <p:ext uri="{BB962C8B-B14F-4D97-AF65-F5344CB8AC3E}">
        <p14:creationId xmlns:p14="http://schemas.microsoft.com/office/powerpoint/2010/main" val="13657534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27</a:t>
            </a:fld>
            <a:endParaRPr lang="en-US"/>
          </a:p>
        </p:txBody>
      </p:sp>
    </p:spTree>
    <p:extLst>
      <p:ext uri="{BB962C8B-B14F-4D97-AF65-F5344CB8AC3E}">
        <p14:creationId xmlns:p14="http://schemas.microsoft.com/office/powerpoint/2010/main" val="36804230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976540-3940-404A-B910-AD28D2EB7F26}" type="slidenum">
              <a:rPr lang="en-US">
                <a:solidFill>
                  <a:prstClr val="black"/>
                </a:solidFill>
                <a:latin typeface="Calibri" panose="020F0502020204030204"/>
              </a:rPr>
              <a:pPr defTabSz="931774">
                <a:defRPr/>
              </a:pPr>
              <a:t>28</a:t>
            </a:fld>
            <a:endParaRPr lang="en-US">
              <a:solidFill>
                <a:prstClr val="black"/>
              </a:solidFill>
              <a:latin typeface="Calibri" panose="020F0502020204030204"/>
            </a:endParaRPr>
          </a:p>
        </p:txBody>
      </p:sp>
    </p:spTree>
    <p:extLst>
      <p:ext uri="{BB962C8B-B14F-4D97-AF65-F5344CB8AC3E}">
        <p14:creationId xmlns:p14="http://schemas.microsoft.com/office/powerpoint/2010/main" val="32780600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976540-3940-404A-B910-AD28D2EB7F26}" type="slidenum">
              <a:rPr lang="en-US">
                <a:solidFill>
                  <a:prstClr val="black"/>
                </a:solidFill>
                <a:latin typeface="Calibri" panose="020F0502020204030204"/>
              </a:rPr>
              <a:pPr defTabSz="931774">
                <a:defRPr/>
              </a:pPr>
              <a:t>29</a:t>
            </a:fld>
            <a:endParaRPr lang="en-US">
              <a:solidFill>
                <a:prstClr val="black"/>
              </a:solidFill>
              <a:latin typeface="Calibri" panose="020F0502020204030204"/>
            </a:endParaRPr>
          </a:p>
        </p:txBody>
      </p:sp>
    </p:spTree>
    <p:extLst>
      <p:ext uri="{BB962C8B-B14F-4D97-AF65-F5344CB8AC3E}">
        <p14:creationId xmlns:p14="http://schemas.microsoft.com/office/powerpoint/2010/main" val="962077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3</a:t>
            </a:fld>
            <a:endParaRPr lang="en-US"/>
          </a:p>
        </p:txBody>
      </p:sp>
    </p:spTree>
    <p:extLst>
      <p:ext uri="{BB962C8B-B14F-4D97-AF65-F5344CB8AC3E}">
        <p14:creationId xmlns:p14="http://schemas.microsoft.com/office/powerpoint/2010/main" val="37879948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976540-3940-404A-B910-AD28D2EB7F26}" type="slidenum">
              <a:rPr lang="en-US">
                <a:solidFill>
                  <a:prstClr val="black"/>
                </a:solidFill>
                <a:latin typeface="Calibri" panose="020F0502020204030204"/>
              </a:rPr>
              <a:pPr defTabSz="931774">
                <a:defRPr/>
              </a:pPr>
              <a:t>30</a:t>
            </a:fld>
            <a:endParaRPr lang="en-US">
              <a:solidFill>
                <a:prstClr val="black"/>
              </a:solidFill>
              <a:latin typeface="Calibri" panose="020F0502020204030204"/>
            </a:endParaRPr>
          </a:p>
        </p:txBody>
      </p:sp>
    </p:spTree>
    <p:extLst>
      <p:ext uri="{BB962C8B-B14F-4D97-AF65-F5344CB8AC3E}">
        <p14:creationId xmlns:p14="http://schemas.microsoft.com/office/powerpoint/2010/main" val="21656051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976540-3940-404A-B910-AD28D2EB7F26}" type="slidenum">
              <a:rPr lang="en-US" smtClean="0"/>
              <a:t>31</a:t>
            </a:fld>
            <a:endParaRPr lang="en-US"/>
          </a:p>
        </p:txBody>
      </p:sp>
    </p:spTree>
    <p:extLst>
      <p:ext uri="{BB962C8B-B14F-4D97-AF65-F5344CB8AC3E}">
        <p14:creationId xmlns:p14="http://schemas.microsoft.com/office/powerpoint/2010/main" val="30574794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32</a:t>
            </a:fld>
            <a:endParaRPr lang="en-US"/>
          </a:p>
        </p:txBody>
      </p:sp>
    </p:spTree>
    <p:extLst>
      <p:ext uri="{BB962C8B-B14F-4D97-AF65-F5344CB8AC3E}">
        <p14:creationId xmlns:p14="http://schemas.microsoft.com/office/powerpoint/2010/main" val="12114867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976540-3940-404A-B910-AD28D2EB7F26}" type="slidenum">
              <a:rPr lang="en-US" smtClean="0"/>
              <a:t>33</a:t>
            </a:fld>
            <a:endParaRPr lang="en-US"/>
          </a:p>
        </p:txBody>
      </p:sp>
    </p:spTree>
    <p:extLst>
      <p:ext uri="{BB962C8B-B14F-4D97-AF65-F5344CB8AC3E}">
        <p14:creationId xmlns:p14="http://schemas.microsoft.com/office/powerpoint/2010/main" val="9666725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34</a:t>
            </a:fld>
            <a:endParaRPr lang="en-US"/>
          </a:p>
        </p:txBody>
      </p:sp>
    </p:spTree>
    <p:extLst>
      <p:ext uri="{BB962C8B-B14F-4D97-AF65-F5344CB8AC3E}">
        <p14:creationId xmlns:p14="http://schemas.microsoft.com/office/powerpoint/2010/main" val="8835109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35</a:t>
            </a:fld>
            <a:endParaRPr lang="en-US"/>
          </a:p>
        </p:txBody>
      </p:sp>
    </p:spTree>
    <p:extLst>
      <p:ext uri="{BB962C8B-B14F-4D97-AF65-F5344CB8AC3E}">
        <p14:creationId xmlns:p14="http://schemas.microsoft.com/office/powerpoint/2010/main" val="2320865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4</a:t>
            </a:fld>
            <a:endParaRPr lang="en-US"/>
          </a:p>
        </p:txBody>
      </p:sp>
    </p:spTree>
    <p:extLst>
      <p:ext uri="{BB962C8B-B14F-4D97-AF65-F5344CB8AC3E}">
        <p14:creationId xmlns:p14="http://schemas.microsoft.com/office/powerpoint/2010/main" val="1713886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976540-3940-404A-B910-AD28D2EB7F26}" type="slidenum">
              <a:rPr lang="en-US">
                <a:solidFill>
                  <a:prstClr val="black"/>
                </a:solidFill>
                <a:latin typeface="Calibri" panose="020F0502020204030204"/>
              </a:rPr>
              <a:pPr defTabSz="931774">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3251929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31774">
              <a:defRPr/>
            </a:pPr>
            <a:fld id="{C8976540-3940-404A-B910-AD28D2EB7F26}" type="slidenum">
              <a:rPr lang="en-US">
                <a:solidFill>
                  <a:prstClr val="black"/>
                </a:solidFill>
                <a:latin typeface="Calibri" panose="020F0502020204030204"/>
              </a:rPr>
              <a:pPr defTabSz="931774">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2614482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7</a:t>
            </a:fld>
            <a:endParaRPr lang="en-US"/>
          </a:p>
        </p:txBody>
      </p:sp>
    </p:spTree>
    <p:extLst>
      <p:ext uri="{BB962C8B-B14F-4D97-AF65-F5344CB8AC3E}">
        <p14:creationId xmlns:p14="http://schemas.microsoft.com/office/powerpoint/2010/main" val="243937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8</a:t>
            </a:fld>
            <a:endParaRPr lang="en-US"/>
          </a:p>
        </p:txBody>
      </p:sp>
    </p:spTree>
    <p:extLst>
      <p:ext uri="{BB962C8B-B14F-4D97-AF65-F5344CB8AC3E}">
        <p14:creationId xmlns:p14="http://schemas.microsoft.com/office/powerpoint/2010/main" val="2111106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76540-3940-404A-B910-AD28D2EB7F26}" type="slidenum">
              <a:rPr lang="en-US" smtClean="0"/>
              <a:t>9</a:t>
            </a:fld>
            <a:endParaRPr lang="en-US"/>
          </a:p>
        </p:txBody>
      </p:sp>
    </p:spTree>
    <p:extLst>
      <p:ext uri="{BB962C8B-B14F-4D97-AF65-F5344CB8AC3E}">
        <p14:creationId xmlns:p14="http://schemas.microsoft.com/office/powerpoint/2010/main" val="2447971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0868-CEFE-DA69-AFE9-FEE5602D87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B5D9A3-8B6F-E05F-5ED2-B44C60F0F6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EA670F-B629-EA58-1D77-085761480BB2}"/>
              </a:ext>
            </a:extLst>
          </p:cNvPr>
          <p:cNvSpPr>
            <a:spLocks noGrp="1"/>
          </p:cNvSpPr>
          <p:nvPr>
            <p:ph type="dt" sz="half" idx="10"/>
          </p:nvPr>
        </p:nvSpPr>
        <p:spPr/>
        <p:txBody>
          <a:bodyPr/>
          <a:lstStyle/>
          <a:p>
            <a:fld id="{B24CDF85-24FE-4EBE-91B1-A42C1D0FCAAE}" type="datetimeFigureOut">
              <a:rPr lang="en-US" smtClean="0"/>
              <a:t>2/6/2024</a:t>
            </a:fld>
            <a:endParaRPr lang="en-US"/>
          </a:p>
        </p:txBody>
      </p:sp>
      <p:sp>
        <p:nvSpPr>
          <p:cNvPr id="5" name="Footer Placeholder 4">
            <a:extLst>
              <a:ext uri="{FF2B5EF4-FFF2-40B4-BE49-F238E27FC236}">
                <a16:creationId xmlns:a16="http://schemas.microsoft.com/office/drawing/2014/main" id="{8382F597-603D-2F87-4408-724E90F328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EDAEBC-341F-D2BA-5DF0-53CE088233D6}"/>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407566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5E4B7-BA74-8256-701C-38B2A3A94B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9EBBF6-D8C3-F39C-A99F-7FC06C5F08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C035DD-77B7-D18C-9D80-2833C60B91EA}"/>
              </a:ext>
            </a:extLst>
          </p:cNvPr>
          <p:cNvSpPr>
            <a:spLocks noGrp="1"/>
          </p:cNvSpPr>
          <p:nvPr>
            <p:ph type="dt" sz="half" idx="10"/>
          </p:nvPr>
        </p:nvSpPr>
        <p:spPr/>
        <p:txBody>
          <a:bodyPr/>
          <a:lstStyle/>
          <a:p>
            <a:fld id="{B24CDF85-24FE-4EBE-91B1-A42C1D0FCAAE}" type="datetimeFigureOut">
              <a:rPr lang="en-US" smtClean="0"/>
              <a:t>2/6/2024</a:t>
            </a:fld>
            <a:endParaRPr lang="en-US"/>
          </a:p>
        </p:txBody>
      </p:sp>
      <p:sp>
        <p:nvSpPr>
          <p:cNvPr id="5" name="Footer Placeholder 4">
            <a:extLst>
              <a:ext uri="{FF2B5EF4-FFF2-40B4-BE49-F238E27FC236}">
                <a16:creationId xmlns:a16="http://schemas.microsoft.com/office/drawing/2014/main" id="{6AEB59D2-9415-90E0-C348-EB85EE2FF9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6D6FA5-D744-047D-5F0E-0B01F4A9B92B}"/>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1314916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E00E98-A9F0-1A16-563E-00C4ABE2B1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0CA6CA-3690-915E-F7B7-EA4253B527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D19CB-C58C-2F44-2982-081E4DF3CE14}"/>
              </a:ext>
            </a:extLst>
          </p:cNvPr>
          <p:cNvSpPr>
            <a:spLocks noGrp="1"/>
          </p:cNvSpPr>
          <p:nvPr>
            <p:ph type="dt" sz="half" idx="10"/>
          </p:nvPr>
        </p:nvSpPr>
        <p:spPr/>
        <p:txBody>
          <a:bodyPr/>
          <a:lstStyle/>
          <a:p>
            <a:fld id="{B24CDF85-24FE-4EBE-91B1-A42C1D0FCAAE}" type="datetimeFigureOut">
              <a:rPr lang="en-US" smtClean="0"/>
              <a:t>2/6/2024</a:t>
            </a:fld>
            <a:endParaRPr lang="en-US"/>
          </a:p>
        </p:txBody>
      </p:sp>
      <p:sp>
        <p:nvSpPr>
          <p:cNvPr id="5" name="Footer Placeholder 4">
            <a:extLst>
              <a:ext uri="{FF2B5EF4-FFF2-40B4-BE49-F238E27FC236}">
                <a16:creationId xmlns:a16="http://schemas.microsoft.com/office/drawing/2014/main" id="{44D1FE78-05DE-6A23-5DB9-D7AC47BC69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A9C07-7F42-E750-B1CA-37D971A7B60D}"/>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3940338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9CC7F-3A97-3E7A-5766-43184CF516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0F3A31-957B-C55B-A77E-4683BC0CC2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E7E49F-1D7A-F607-778F-2218462AD144}"/>
              </a:ext>
            </a:extLst>
          </p:cNvPr>
          <p:cNvSpPr>
            <a:spLocks noGrp="1"/>
          </p:cNvSpPr>
          <p:nvPr>
            <p:ph type="dt" sz="half" idx="10"/>
          </p:nvPr>
        </p:nvSpPr>
        <p:spPr/>
        <p:txBody>
          <a:bodyPr/>
          <a:lstStyle/>
          <a:p>
            <a:fld id="{B24CDF85-24FE-4EBE-91B1-A42C1D0FCAAE}" type="datetimeFigureOut">
              <a:rPr lang="en-US" smtClean="0"/>
              <a:t>2/6/2024</a:t>
            </a:fld>
            <a:endParaRPr lang="en-US"/>
          </a:p>
        </p:txBody>
      </p:sp>
      <p:sp>
        <p:nvSpPr>
          <p:cNvPr id="5" name="Footer Placeholder 4">
            <a:extLst>
              <a:ext uri="{FF2B5EF4-FFF2-40B4-BE49-F238E27FC236}">
                <a16:creationId xmlns:a16="http://schemas.microsoft.com/office/drawing/2014/main" id="{5C4B6B10-9A3F-AEB7-452A-88D63F777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AA754-4D54-D3F6-B6AA-3D34589113AD}"/>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368237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E02D5-60E7-AC49-1EC8-77AB13EFE9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292990-CA60-244A-3948-7BC648F050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FB68C3B-B722-8715-DCB0-516CE4634231}"/>
              </a:ext>
            </a:extLst>
          </p:cNvPr>
          <p:cNvSpPr>
            <a:spLocks noGrp="1"/>
          </p:cNvSpPr>
          <p:nvPr>
            <p:ph type="dt" sz="half" idx="10"/>
          </p:nvPr>
        </p:nvSpPr>
        <p:spPr/>
        <p:txBody>
          <a:bodyPr/>
          <a:lstStyle/>
          <a:p>
            <a:fld id="{B24CDF85-24FE-4EBE-91B1-A42C1D0FCAAE}" type="datetimeFigureOut">
              <a:rPr lang="en-US" smtClean="0"/>
              <a:t>2/6/2024</a:t>
            </a:fld>
            <a:endParaRPr lang="en-US"/>
          </a:p>
        </p:txBody>
      </p:sp>
      <p:sp>
        <p:nvSpPr>
          <p:cNvPr id="5" name="Footer Placeholder 4">
            <a:extLst>
              <a:ext uri="{FF2B5EF4-FFF2-40B4-BE49-F238E27FC236}">
                <a16:creationId xmlns:a16="http://schemas.microsoft.com/office/drawing/2014/main" id="{EE1D1834-9830-4CC4-FEF4-B5F233CCAE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EAC7A-8B68-AB98-E2C8-7B21403414CF}"/>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3479767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F07D-440A-0946-93AF-E3CFF62CE3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FD0DBA-674E-4555-B7F0-B831BA965C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FA80C2-FA55-B35A-21F6-18D5A8D964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980E8F-E9EB-979E-7206-239B5E313B56}"/>
              </a:ext>
            </a:extLst>
          </p:cNvPr>
          <p:cNvSpPr>
            <a:spLocks noGrp="1"/>
          </p:cNvSpPr>
          <p:nvPr>
            <p:ph type="dt" sz="half" idx="10"/>
          </p:nvPr>
        </p:nvSpPr>
        <p:spPr/>
        <p:txBody>
          <a:bodyPr/>
          <a:lstStyle/>
          <a:p>
            <a:fld id="{B24CDF85-24FE-4EBE-91B1-A42C1D0FCAAE}" type="datetimeFigureOut">
              <a:rPr lang="en-US" smtClean="0"/>
              <a:t>2/6/2024</a:t>
            </a:fld>
            <a:endParaRPr lang="en-US"/>
          </a:p>
        </p:txBody>
      </p:sp>
      <p:sp>
        <p:nvSpPr>
          <p:cNvPr id="6" name="Footer Placeholder 5">
            <a:extLst>
              <a:ext uri="{FF2B5EF4-FFF2-40B4-BE49-F238E27FC236}">
                <a16:creationId xmlns:a16="http://schemas.microsoft.com/office/drawing/2014/main" id="{053B5111-5550-E8A1-9FAA-C6EF49FBB5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9A818E-730C-1DC1-3642-B7C70E786F61}"/>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4055934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479AA-AF9E-72E5-E940-3EDCCC80CD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BF96B9-A5EB-B06E-98F2-9FBDEB4E4E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78DBF7-8FBE-D81A-C1EE-EAA664FC63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9C95E3-D582-9985-887A-602E50A9CB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3981AB-FCCF-3030-23C7-DA0735D640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67025F5-B792-CB98-5B87-39E8157564D8}"/>
              </a:ext>
            </a:extLst>
          </p:cNvPr>
          <p:cNvSpPr>
            <a:spLocks noGrp="1"/>
          </p:cNvSpPr>
          <p:nvPr>
            <p:ph type="dt" sz="half" idx="10"/>
          </p:nvPr>
        </p:nvSpPr>
        <p:spPr/>
        <p:txBody>
          <a:bodyPr/>
          <a:lstStyle/>
          <a:p>
            <a:fld id="{B24CDF85-24FE-4EBE-91B1-A42C1D0FCAAE}" type="datetimeFigureOut">
              <a:rPr lang="en-US" smtClean="0"/>
              <a:t>2/6/2024</a:t>
            </a:fld>
            <a:endParaRPr lang="en-US"/>
          </a:p>
        </p:txBody>
      </p:sp>
      <p:sp>
        <p:nvSpPr>
          <p:cNvPr id="8" name="Footer Placeholder 7">
            <a:extLst>
              <a:ext uri="{FF2B5EF4-FFF2-40B4-BE49-F238E27FC236}">
                <a16:creationId xmlns:a16="http://schemas.microsoft.com/office/drawing/2014/main" id="{DCC50DB5-0001-2483-289E-D377EC671F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C47B9C-0A3D-9DCC-B0B6-C1013610201F}"/>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5866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8C4B2-7A38-B277-6AD5-F2C902DE8E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2B446F-E097-F66B-C104-38C8B0DA3C4B}"/>
              </a:ext>
            </a:extLst>
          </p:cNvPr>
          <p:cNvSpPr>
            <a:spLocks noGrp="1"/>
          </p:cNvSpPr>
          <p:nvPr>
            <p:ph type="dt" sz="half" idx="10"/>
          </p:nvPr>
        </p:nvSpPr>
        <p:spPr/>
        <p:txBody>
          <a:bodyPr/>
          <a:lstStyle/>
          <a:p>
            <a:fld id="{B24CDF85-24FE-4EBE-91B1-A42C1D0FCAAE}" type="datetimeFigureOut">
              <a:rPr lang="en-US" smtClean="0"/>
              <a:t>2/6/2024</a:t>
            </a:fld>
            <a:endParaRPr lang="en-US"/>
          </a:p>
        </p:txBody>
      </p:sp>
      <p:sp>
        <p:nvSpPr>
          <p:cNvPr id="4" name="Footer Placeholder 3">
            <a:extLst>
              <a:ext uri="{FF2B5EF4-FFF2-40B4-BE49-F238E27FC236}">
                <a16:creationId xmlns:a16="http://schemas.microsoft.com/office/drawing/2014/main" id="{5A5C46F7-F0A9-4DEB-BE79-9AF378B137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22D4F2-BE21-1B7B-06DD-5D1502A10888}"/>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13046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52E174-D962-E601-873F-23696FAE0A56}"/>
              </a:ext>
            </a:extLst>
          </p:cNvPr>
          <p:cNvSpPr>
            <a:spLocks noGrp="1"/>
          </p:cNvSpPr>
          <p:nvPr>
            <p:ph type="dt" sz="half" idx="10"/>
          </p:nvPr>
        </p:nvSpPr>
        <p:spPr/>
        <p:txBody>
          <a:bodyPr/>
          <a:lstStyle/>
          <a:p>
            <a:fld id="{B24CDF85-24FE-4EBE-91B1-A42C1D0FCAAE}" type="datetimeFigureOut">
              <a:rPr lang="en-US" smtClean="0"/>
              <a:t>2/6/2024</a:t>
            </a:fld>
            <a:endParaRPr lang="en-US"/>
          </a:p>
        </p:txBody>
      </p:sp>
      <p:sp>
        <p:nvSpPr>
          <p:cNvPr id="3" name="Footer Placeholder 2">
            <a:extLst>
              <a:ext uri="{FF2B5EF4-FFF2-40B4-BE49-F238E27FC236}">
                <a16:creationId xmlns:a16="http://schemas.microsoft.com/office/drawing/2014/main" id="{9F705C4D-F15F-FC23-F0A2-7EE2F8F0BC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D41062-D66C-F2FC-7E38-05D7CBF3D7A5}"/>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331955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EB733-7D17-6106-4BA8-DFB26C4729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7F28C3-7FD7-6541-512A-82921C45EF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769468-0342-E5F6-704C-329230110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4005AE-6518-0A72-7044-204043627E07}"/>
              </a:ext>
            </a:extLst>
          </p:cNvPr>
          <p:cNvSpPr>
            <a:spLocks noGrp="1"/>
          </p:cNvSpPr>
          <p:nvPr>
            <p:ph type="dt" sz="half" idx="10"/>
          </p:nvPr>
        </p:nvSpPr>
        <p:spPr/>
        <p:txBody>
          <a:bodyPr/>
          <a:lstStyle/>
          <a:p>
            <a:fld id="{B24CDF85-24FE-4EBE-91B1-A42C1D0FCAAE}" type="datetimeFigureOut">
              <a:rPr lang="en-US" smtClean="0"/>
              <a:t>2/6/2024</a:t>
            </a:fld>
            <a:endParaRPr lang="en-US"/>
          </a:p>
        </p:txBody>
      </p:sp>
      <p:sp>
        <p:nvSpPr>
          <p:cNvPr id="6" name="Footer Placeholder 5">
            <a:extLst>
              <a:ext uri="{FF2B5EF4-FFF2-40B4-BE49-F238E27FC236}">
                <a16:creationId xmlns:a16="http://schemas.microsoft.com/office/drawing/2014/main" id="{4035B19E-C8C3-A9B7-AA2F-7CBF8E58F3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75EABF-0542-C27C-FB1B-A2BDB37EE2D8}"/>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119278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5FC8-6BE8-FAA0-78D0-DC3073E2F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284700-804D-4147-6480-808A0CA9EF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F1FB58-7305-F144-8561-604FEC79B6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621FC4-7EDC-CF2A-94C8-0B09F648B293}"/>
              </a:ext>
            </a:extLst>
          </p:cNvPr>
          <p:cNvSpPr>
            <a:spLocks noGrp="1"/>
          </p:cNvSpPr>
          <p:nvPr>
            <p:ph type="dt" sz="half" idx="10"/>
          </p:nvPr>
        </p:nvSpPr>
        <p:spPr/>
        <p:txBody>
          <a:bodyPr/>
          <a:lstStyle/>
          <a:p>
            <a:fld id="{B24CDF85-24FE-4EBE-91B1-A42C1D0FCAAE}" type="datetimeFigureOut">
              <a:rPr lang="en-US" smtClean="0"/>
              <a:t>2/6/2024</a:t>
            </a:fld>
            <a:endParaRPr lang="en-US"/>
          </a:p>
        </p:txBody>
      </p:sp>
      <p:sp>
        <p:nvSpPr>
          <p:cNvPr id="6" name="Footer Placeholder 5">
            <a:extLst>
              <a:ext uri="{FF2B5EF4-FFF2-40B4-BE49-F238E27FC236}">
                <a16:creationId xmlns:a16="http://schemas.microsoft.com/office/drawing/2014/main" id="{FC23229F-0F13-E289-C06A-31BBB85A6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91AF3D-C8C4-6E5D-2377-DE7C8FE69EBB}"/>
              </a:ext>
            </a:extLst>
          </p:cNvPr>
          <p:cNvSpPr>
            <a:spLocks noGrp="1"/>
          </p:cNvSpPr>
          <p:nvPr>
            <p:ph type="sldNum" sz="quarter" idx="12"/>
          </p:nvPr>
        </p:nvSpPr>
        <p:spPr/>
        <p:txBody>
          <a:bodyPr/>
          <a:lstStyle/>
          <a:p>
            <a:fld id="{9ED9AE2B-E144-4E8D-A0E9-9AEB5F1B1E55}" type="slidenum">
              <a:rPr lang="en-US" smtClean="0"/>
              <a:t>‹#›</a:t>
            </a:fld>
            <a:endParaRPr lang="en-US"/>
          </a:p>
        </p:txBody>
      </p:sp>
    </p:spTree>
    <p:extLst>
      <p:ext uri="{BB962C8B-B14F-4D97-AF65-F5344CB8AC3E}">
        <p14:creationId xmlns:p14="http://schemas.microsoft.com/office/powerpoint/2010/main" val="1862435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DB6DBF-C95B-7FF3-1F78-B5D3B59AF0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B906B9-1E04-04AA-6073-100743FDC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082D78-9896-74C4-9D48-66674D29B8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CDF85-24FE-4EBE-91B1-A42C1D0FCAAE}" type="datetimeFigureOut">
              <a:rPr lang="en-US" smtClean="0"/>
              <a:t>2/6/2024</a:t>
            </a:fld>
            <a:endParaRPr lang="en-US"/>
          </a:p>
        </p:txBody>
      </p:sp>
      <p:sp>
        <p:nvSpPr>
          <p:cNvPr id="5" name="Footer Placeholder 4">
            <a:extLst>
              <a:ext uri="{FF2B5EF4-FFF2-40B4-BE49-F238E27FC236}">
                <a16:creationId xmlns:a16="http://schemas.microsoft.com/office/drawing/2014/main" id="{DDFABF91-7A0B-AA21-C50F-CC3698C2F2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B18355-0138-B952-9CA5-EBDD3A75E6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9AE2B-E144-4E8D-A0E9-9AEB5F1B1E55}" type="slidenum">
              <a:rPr lang="en-US" smtClean="0"/>
              <a:t>‹#›</a:t>
            </a:fld>
            <a:endParaRPr lang="en-US"/>
          </a:p>
        </p:txBody>
      </p:sp>
    </p:spTree>
    <p:extLst>
      <p:ext uri="{BB962C8B-B14F-4D97-AF65-F5344CB8AC3E}">
        <p14:creationId xmlns:p14="http://schemas.microsoft.com/office/powerpoint/2010/main" val="2700502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9.sv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9.sv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8" Type="http://schemas.openxmlformats.org/officeDocument/2006/relationships/hyperlink" Target="https://www.in.gov/cji/victim-services/resources/" TargetMode="Externa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26.xml.rels><?xml version="1.0" encoding="UTF-8" standalone="yes"?>
<Relationships xmlns="http://schemas.openxmlformats.org/package/2006/relationships"><Relationship Id="rId3" Type="http://schemas.openxmlformats.org/officeDocument/2006/relationships/hyperlink" Target="https://www.in.gov/cji/victim-services/resources/"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5" Type="http://schemas.openxmlformats.org/officeDocument/2006/relationships/image" Target="../media/image19.svg"/><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19.svg"/></Relationships>
</file>

<file path=ppt/slides/_rels/slide2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n.gov/cji/victim-services/voca/"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hyperlink" Target="mailto:DaAnderson1@cji.in.gov" TargetMode="External"/><Relationship Id="rId2" Type="http://schemas.openxmlformats.org/officeDocument/2006/relationships/notesSlide" Target="../notesSlides/notesSlide35.xml"/><Relationship Id="rId1" Type="http://schemas.openxmlformats.org/officeDocument/2006/relationships/slideLayout" Target="../slideLayouts/slideLayout6.xml"/><Relationship Id="rId4" Type="http://schemas.openxmlformats.org/officeDocument/2006/relationships/hyperlink" Target="mailto:Rvenus@cji.in.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086A678-1811-159A-5F99-9657E29AFD8B}"/>
              </a:ext>
            </a:extLst>
          </p:cNvPr>
          <p:cNvSpPr>
            <a:spLocks noGrp="1"/>
          </p:cNvSpPr>
          <p:nvPr>
            <p:ph type="subTitle" idx="1"/>
          </p:nvPr>
        </p:nvSpPr>
        <p:spPr>
          <a:xfrm>
            <a:off x="1523998" y="5526097"/>
            <a:ext cx="9144000" cy="651910"/>
          </a:xfrm>
        </p:spPr>
        <p:txBody>
          <a:bodyPr anchor="ctr">
            <a:normAutofit/>
          </a:bodyPr>
          <a:lstStyle/>
          <a:p>
            <a:r>
              <a:rPr lang="en-US" dirty="0"/>
              <a:t>2024-2026 VOCA RFP Webinar </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 name="Picture 3" descr="A picture containing drawing&#10;&#10;Description automatically generated">
            <a:extLst>
              <a:ext uri="{FF2B5EF4-FFF2-40B4-BE49-F238E27FC236}">
                <a16:creationId xmlns:a16="http://schemas.microsoft.com/office/drawing/2014/main" id="{6C735838-C73C-0346-8F98-8023074A5AA1}"/>
              </a:ext>
            </a:extLst>
          </p:cNvPr>
          <p:cNvPicPr>
            <a:picLocks noChangeAspect="1"/>
          </p:cNvPicPr>
          <p:nvPr/>
        </p:nvPicPr>
        <p:blipFill>
          <a:blip r:embed="rId3"/>
          <a:stretch>
            <a:fillRect/>
          </a:stretch>
        </p:blipFill>
        <p:spPr>
          <a:xfrm>
            <a:off x="3067290" y="828630"/>
            <a:ext cx="5327271" cy="3755725"/>
          </a:xfrm>
          <a:prstGeom prst="rect">
            <a:avLst/>
          </a:prstGeom>
        </p:spPr>
      </p:pic>
      <p:sp>
        <p:nvSpPr>
          <p:cNvPr id="5" name="TextBox 4">
            <a:extLst>
              <a:ext uri="{FF2B5EF4-FFF2-40B4-BE49-F238E27FC236}">
                <a16:creationId xmlns:a16="http://schemas.microsoft.com/office/drawing/2014/main" id="{5774325A-1B31-2FE8-B6B7-B4B7F81D504E}"/>
              </a:ext>
            </a:extLst>
          </p:cNvPr>
          <p:cNvSpPr txBox="1"/>
          <p:nvPr/>
        </p:nvSpPr>
        <p:spPr>
          <a:xfrm>
            <a:off x="4527629" y="6441942"/>
            <a:ext cx="3136739" cy="369332"/>
          </a:xfrm>
          <a:prstGeom prst="rect">
            <a:avLst/>
          </a:prstGeom>
          <a:noFill/>
        </p:spPr>
        <p:txBody>
          <a:bodyPr wrap="square" rtlCol="0">
            <a:spAutoFit/>
          </a:bodyPr>
          <a:lstStyle/>
          <a:p>
            <a:pPr algn="ctr"/>
            <a:r>
              <a:rPr lang="en-US" dirty="0"/>
              <a:t>February 6, 2024</a:t>
            </a:r>
          </a:p>
        </p:txBody>
      </p:sp>
    </p:spTree>
    <p:extLst>
      <p:ext uri="{BB962C8B-B14F-4D97-AF65-F5344CB8AC3E}">
        <p14:creationId xmlns:p14="http://schemas.microsoft.com/office/powerpoint/2010/main" val="118119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EE31B6-161D-579B-0CB9-C3EA706D8A7E}"/>
              </a:ext>
            </a:extLst>
          </p:cNvPr>
          <p:cNvSpPr>
            <a:spLocks noGrp="1"/>
          </p:cNvSpPr>
          <p:nvPr>
            <p:ph type="title"/>
          </p:nvPr>
        </p:nvSpPr>
        <p:spPr>
          <a:xfrm>
            <a:off x="838200" y="365125"/>
            <a:ext cx="10515600" cy="1325563"/>
          </a:xfrm>
          <a:noFill/>
        </p:spPr>
        <p:txBody>
          <a:bodyPr>
            <a:normAutofit/>
          </a:bodyPr>
          <a:lstStyle/>
          <a:p>
            <a:r>
              <a:rPr lang="en-US" dirty="0"/>
              <a:t>Eligible Costs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C68843-40D8-A6DE-F31B-6717527E508E}"/>
              </a:ext>
            </a:extLst>
          </p:cNvPr>
          <p:cNvSpPr>
            <a:spLocks noGrp="1"/>
          </p:cNvSpPr>
          <p:nvPr>
            <p:ph idx="1"/>
          </p:nvPr>
        </p:nvSpPr>
        <p:spPr>
          <a:xfrm>
            <a:off x="838200" y="1540285"/>
            <a:ext cx="4975310" cy="4667250"/>
          </a:xfrm>
        </p:spPr>
        <p:txBody>
          <a:bodyPr>
            <a:normAutofit/>
          </a:bodyPr>
          <a:lstStyle/>
          <a:p>
            <a:pPr algn="l">
              <a:lnSpc>
                <a:spcPct val="150000"/>
              </a:lnSpc>
            </a:pPr>
            <a:endParaRPr lang="en-US" sz="1800" b="0" i="0" u="none" strike="noStrike" baseline="0" dirty="0">
              <a:solidFill>
                <a:srgbClr val="000000"/>
              </a:solidFill>
              <a:latin typeface="Calibri" panose="020F0502020204030204" pitchFamily="34" charset="0"/>
            </a:endParaRPr>
          </a:p>
          <a:p>
            <a:pPr>
              <a:lnSpc>
                <a:spcPct val="150000"/>
              </a:lnSpc>
            </a:pPr>
            <a:r>
              <a:rPr lang="en-US" sz="1800" b="0" i="1" u="none" strike="noStrike" baseline="0" dirty="0">
                <a:solidFill>
                  <a:srgbClr val="000000"/>
                </a:solidFill>
                <a:latin typeface="Calibri" panose="020F0502020204030204" pitchFamily="34" charset="0"/>
              </a:rPr>
              <a:t>Personnel Costs </a:t>
            </a:r>
            <a:endParaRPr lang="en-US" sz="1800" b="0" i="0" u="none" strike="noStrike" baseline="0" dirty="0">
              <a:solidFill>
                <a:srgbClr val="000000"/>
              </a:solidFill>
              <a:latin typeface="Calibri" panose="020F0502020204030204" pitchFamily="34" charset="0"/>
            </a:endParaRPr>
          </a:p>
          <a:p>
            <a:pPr>
              <a:lnSpc>
                <a:spcPct val="150000"/>
              </a:lnSpc>
            </a:pPr>
            <a:r>
              <a:rPr lang="en-US" sz="1800" b="0" i="1" u="none" strike="noStrike" baseline="0" dirty="0">
                <a:solidFill>
                  <a:srgbClr val="000000"/>
                </a:solidFill>
                <a:latin typeface="Calibri" panose="020F0502020204030204" pitchFamily="34" charset="0"/>
              </a:rPr>
              <a:t>Costs Necessary to Providing Direct Service </a:t>
            </a:r>
            <a:endParaRPr lang="en-US" sz="1800" b="0" i="0" u="none" strike="noStrike" baseline="0" dirty="0">
              <a:solidFill>
                <a:srgbClr val="000000"/>
              </a:solidFill>
              <a:latin typeface="Calibri" panose="020F0502020204030204" pitchFamily="34" charset="0"/>
            </a:endParaRPr>
          </a:p>
          <a:p>
            <a:pPr>
              <a:lnSpc>
                <a:spcPct val="150000"/>
              </a:lnSpc>
            </a:pPr>
            <a:r>
              <a:rPr lang="en-US" sz="1800" b="0" i="1" u="none" strike="noStrike" baseline="0" dirty="0">
                <a:solidFill>
                  <a:srgbClr val="000000"/>
                </a:solidFill>
                <a:latin typeface="Calibri" panose="020F0502020204030204" pitchFamily="34" charset="0"/>
              </a:rPr>
              <a:t>Skills Training for Staff </a:t>
            </a:r>
            <a:endParaRPr lang="en-US" sz="1800" b="0" i="0" u="none" strike="noStrike" baseline="0" dirty="0">
              <a:solidFill>
                <a:srgbClr val="000000"/>
              </a:solidFill>
              <a:latin typeface="Calibri" panose="020F0502020204030204" pitchFamily="34" charset="0"/>
            </a:endParaRPr>
          </a:p>
          <a:p>
            <a:pPr>
              <a:lnSpc>
                <a:spcPct val="150000"/>
              </a:lnSpc>
            </a:pPr>
            <a:r>
              <a:rPr lang="en-US" sz="1800" b="0" i="1" u="none" strike="noStrike" baseline="0" dirty="0">
                <a:solidFill>
                  <a:srgbClr val="000000"/>
                </a:solidFill>
                <a:latin typeface="Calibri" panose="020F0502020204030204" pitchFamily="34" charset="0"/>
              </a:rPr>
              <a:t>Training Material </a:t>
            </a:r>
            <a:endParaRPr lang="en-US" sz="1800" b="0" i="0" u="none" strike="noStrike" baseline="0" dirty="0">
              <a:solidFill>
                <a:srgbClr val="000000"/>
              </a:solidFill>
              <a:latin typeface="Calibri" panose="020F0502020204030204" pitchFamily="34" charset="0"/>
            </a:endParaRPr>
          </a:p>
          <a:p>
            <a:pPr>
              <a:lnSpc>
                <a:spcPct val="150000"/>
              </a:lnSpc>
            </a:pPr>
            <a:r>
              <a:rPr lang="en-US" sz="1800" b="0" i="1" u="none" strike="noStrike" baseline="0" dirty="0">
                <a:solidFill>
                  <a:srgbClr val="000000"/>
                </a:solidFill>
                <a:latin typeface="Calibri" panose="020F0502020204030204" pitchFamily="34" charset="0"/>
              </a:rPr>
              <a:t>Equipment </a:t>
            </a:r>
            <a:endParaRPr lang="en-US" sz="1800" b="0" i="0" u="none" strike="noStrike" baseline="0" dirty="0">
              <a:solidFill>
                <a:srgbClr val="000000"/>
              </a:solidFill>
              <a:latin typeface="Calibri" panose="020F0502020204030204" pitchFamily="34" charset="0"/>
            </a:endParaRPr>
          </a:p>
          <a:p>
            <a:pPr algn="l">
              <a:lnSpc>
                <a:spcPct val="150000"/>
              </a:lnSpc>
            </a:pPr>
            <a:endParaRPr lang="en-US" sz="1800" b="0" i="0" u="none" strike="noStrike" baseline="0" dirty="0">
              <a:solidFill>
                <a:srgbClr val="000000"/>
              </a:solidFill>
              <a:latin typeface="Calibri" panose="020F0502020204030204" pitchFamily="34" charset="0"/>
            </a:endParaRPr>
          </a:p>
          <a:p>
            <a:pPr marL="0" indent="0">
              <a:lnSpc>
                <a:spcPct val="150000"/>
              </a:lnSpc>
              <a:buNone/>
            </a:pPr>
            <a:endParaRPr lang="en-US" sz="1800" dirty="0"/>
          </a:p>
        </p:txBody>
      </p:sp>
      <p:sp>
        <p:nvSpPr>
          <p:cNvPr id="4" name="Content Placeholder 2">
            <a:extLst>
              <a:ext uri="{FF2B5EF4-FFF2-40B4-BE49-F238E27FC236}">
                <a16:creationId xmlns:a16="http://schemas.microsoft.com/office/drawing/2014/main" id="{6FDC41B5-40C9-6012-EAF3-11A70366511C}"/>
              </a:ext>
            </a:extLst>
          </p:cNvPr>
          <p:cNvSpPr txBox="1">
            <a:spLocks/>
          </p:cNvSpPr>
          <p:nvPr/>
        </p:nvSpPr>
        <p:spPr>
          <a:xfrm>
            <a:off x="6096000" y="1540285"/>
            <a:ext cx="4975310" cy="46672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endParaRPr lang="en-US" sz="1800" dirty="0">
              <a:solidFill>
                <a:srgbClr val="000000"/>
              </a:solidFill>
              <a:latin typeface="Calibri" panose="020F0502020204030204" pitchFamily="34" charset="0"/>
            </a:endParaRPr>
          </a:p>
          <a:p>
            <a:pPr>
              <a:lnSpc>
                <a:spcPct val="150000"/>
              </a:lnSpc>
            </a:pPr>
            <a:r>
              <a:rPr lang="en-US" sz="1800" b="0" i="1" u="none" strike="noStrike" baseline="0" dirty="0">
                <a:solidFill>
                  <a:srgbClr val="000000"/>
                </a:solidFill>
                <a:latin typeface="Calibri" panose="020F0502020204030204" pitchFamily="34" charset="0"/>
              </a:rPr>
              <a:t>Repair and/or Replacement of Essential Items </a:t>
            </a:r>
            <a:endParaRPr lang="en-US" sz="1800" b="0" i="0" u="none" strike="noStrike" baseline="0" dirty="0">
              <a:solidFill>
                <a:srgbClr val="000000"/>
              </a:solidFill>
              <a:latin typeface="Calibri" panose="020F0502020204030204" pitchFamily="34" charset="0"/>
            </a:endParaRPr>
          </a:p>
          <a:p>
            <a:pPr>
              <a:lnSpc>
                <a:spcPct val="150000"/>
              </a:lnSpc>
            </a:pPr>
            <a:r>
              <a:rPr lang="en-US" sz="1800" b="0" i="1" u="none" strike="noStrike" baseline="0" dirty="0">
                <a:solidFill>
                  <a:srgbClr val="000000"/>
                </a:solidFill>
                <a:latin typeface="Calibri" panose="020F0502020204030204" pitchFamily="34" charset="0"/>
              </a:rPr>
              <a:t>Public Presentations and Awareness </a:t>
            </a:r>
            <a:endParaRPr lang="en-US" sz="1800" b="0" i="0" u="none" strike="noStrike" baseline="0" dirty="0">
              <a:solidFill>
                <a:srgbClr val="000000"/>
              </a:solidFill>
              <a:latin typeface="Calibri" panose="020F0502020204030204" pitchFamily="34" charset="0"/>
            </a:endParaRPr>
          </a:p>
          <a:p>
            <a:pPr>
              <a:lnSpc>
                <a:spcPct val="150000"/>
              </a:lnSpc>
            </a:pPr>
            <a:r>
              <a:rPr lang="en-US" sz="1800" b="0" i="1" u="none" strike="noStrike" baseline="0" dirty="0">
                <a:solidFill>
                  <a:srgbClr val="000000"/>
                </a:solidFill>
                <a:latin typeface="Calibri" panose="020F0502020204030204" pitchFamily="34" charset="0"/>
              </a:rPr>
              <a:t>Operating and Supply Costs </a:t>
            </a:r>
            <a:endParaRPr lang="en-US" sz="1800" b="0" i="0" u="none" strike="noStrike" baseline="0" dirty="0">
              <a:solidFill>
                <a:srgbClr val="000000"/>
              </a:solidFill>
              <a:latin typeface="Calibri" panose="020F0502020204030204" pitchFamily="34" charset="0"/>
            </a:endParaRPr>
          </a:p>
          <a:p>
            <a:pPr>
              <a:lnSpc>
                <a:spcPct val="150000"/>
              </a:lnSpc>
            </a:pPr>
            <a:r>
              <a:rPr lang="en-US" sz="1800" b="0" i="1" u="none" strike="noStrike" baseline="0" dirty="0">
                <a:solidFill>
                  <a:srgbClr val="000000"/>
                </a:solidFill>
                <a:latin typeface="Calibri" panose="020F0502020204030204" pitchFamily="34" charset="0"/>
              </a:rPr>
              <a:t>Administrative Time </a:t>
            </a:r>
            <a:endParaRPr lang="en-US" sz="1800" b="0" i="0" u="none" strike="noStrike" baseline="0" dirty="0">
              <a:solidFill>
                <a:srgbClr val="000000"/>
              </a:solidFill>
              <a:latin typeface="Calibri" panose="020F0502020204030204" pitchFamily="34" charset="0"/>
            </a:endParaRPr>
          </a:p>
          <a:p>
            <a:pPr>
              <a:lnSpc>
                <a:spcPct val="150000"/>
              </a:lnSpc>
            </a:pPr>
            <a:r>
              <a:rPr lang="en-US" sz="1800" b="0" i="1" u="none" strike="noStrike" baseline="0" dirty="0">
                <a:solidFill>
                  <a:srgbClr val="000000"/>
                </a:solidFill>
                <a:latin typeface="Calibri" panose="020F0502020204030204" pitchFamily="34" charset="0"/>
              </a:rPr>
              <a:t>Professional Fees </a:t>
            </a:r>
            <a:endParaRPr lang="en-US" sz="1800" b="0" i="0" u="none" strike="noStrike" baseline="0" dirty="0">
              <a:solidFill>
                <a:srgbClr val="000000"/>
              </a:solidFill>
              <a:latin typeface="Calibri" panose="020F0502020204030204" pitchFamily="34" charset="0"/>
            </a:endParaRPr>
          </a:p>
          <a:p>
            <a:pPr>
              <a:lnSpc>
                <a:spcPct val="150000"/>
              </a:lnSpc>
            </a:pPr>
            <a:r>
              <a:rPr lang="en-US" sz="1800" b="0" i="1" u="none" strike="noStrike" baseline="0" dirty="0">
                <a:solidFill>
                  <a:srgbClr val="000000"/>
                </a:solidFill>
                <a:latin typeface="Calibri" panose="020F0502020204030204" pitchFamily="34" charset="0"/>
              </a:rPr>
              <a:t>Supervision of Direct Service Providers </a:t>
            </a:r>
            <a:endParaRPr lang="en-US" sz="1800" b="0" i="0" u="none" strike="noStrike" baseline="0" dirty="0">
              <a:solidFill>
                <a:srgbClr val="000000"/>
              </a:solidFill>
              <a:latin typeface="Calibri" panose="020F0502020204030204" pitchFamily="34" charset="0"/>
            </a:endParaRPr>
          </a:p>
          <a:p>
            <a:pPr>
              <a:lnSpc>
                <a:spcPct val="150000"/>
              </a:lnSpc>
            </a:pPr>
            <a:endParaRPr lang="en-US" sz="1800" dirty="0">
              <a:solidFill>
                <a:srgbClr val="000000"/>
              </a:solidFill>
              <a:latin typeface="Calibri" panose="020F0502020204030204" pitchFamily="34" charset="0"/>
            </a:endParaRPr>
          </a:p>
          <a:p>
            <a:pPr marL="0" indent="0">
              <a:lnSpc>
                <a:spcPct val="150000"/>
              </a:lnSpc>
              <a:buFont typeface="Arial" panose="020B0604020202020204" pitchFamily="34" charset="0"/>
              <a:buNone/>
            </a:pPr>
            <a:endParaRPr lang="en-US" sz="1800" dirty="0"/>
          </a:p>
        </p:txBody>
      </p:sp>
    </p:spTree>
    <p:extLst>
      <p:ext uri="{BB962C8B-B14F-4D97-AF65-F5344CB8AC3E}">
        <p14:creationId xmlns:p14="http://schemas.microsoft.com/office/powerpoint/2010/main" val="226985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DB152A-AD0E-B377-329C-B1035AEBC76C}"/>
              </a:ext>
            </a:extLst>
          </p:cNvPr>
          <p:cNvSpPr>
            <a:spLocks noGrp="1"/>
          </p:cNvSpPr>
          <p:nvPr>
            <p:ph type="title"/>
          </p:nvPr>
        </p:nvSpPr>
        <p:spPr>
          <a:xfrm>
            <a:off x="838200" y="365125"/>
            <a:ext cx="10515600" cy="1325563"/>
          </a:xfrm>
          <a:noFill/>
        </p:spPr>
        <p:txBody>
          <a:bodyPr>
            <a:normAutofit/>
          </a:bodyPr>
          <a:lstStyle/>
          <a:p>
            <a:r>
              <a:rPr lang="en-US" dirty="0"/>
              <a:t>Ineligible Activities and Costs </a:t>
            </a:r>
          </a:p>
        </p:txBody>
      </p:sp>
      <p:sp>
        <p:nvSpPr>
          <p:cNvPr id="3" name="Content Placeholder 2">
            <a:extLst>
              <a:ext uri="{FF2B5EF4-FFF2-40B4-BE49-F238E27FC236}">
                <a16:creationId xmlns:a16="http://schemas.microsoft.com/office/drawing/2014/main" id="{4AF3CB8E-FB73-257C-66F9-47BC86B438B9}"/>
              </a:ext>
            </a:extLst>
          </p:cNvPr>
          <p:cNvSpPr txBox="1">
            <a:spLocks/>
          </p:cNvSpPr>
          <p:nvPr/>
        </p:nvSpPr>
        <p:spPr>
          <a:xfrm>
            <a:off x="911276" y="1332964"/>
            <a:ext cx="10020300" cy="466725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buNone/>
            </a:pPr>
            <a:endParaRPr lang="en-US" sz="1800" b="0" i="0" u="none" strike="noStrike" baseline="0" dirty="0">
              <a:solidFill>
                <a:srgbClr val="000000"/>
              </a:solidFill>
              <a:latin typeface="Calibri" panose="020F0502020204030204" pitchFamily="34" charset="0"/>
            </a:endParaRPr>
          </a:p>
          <a:p>
            <a:pPr>
              <a:lnSpc>
                <a:spcPct val="150000"/>
              </a:lnSpc>
            </a:pPr>
            <a:r>
              <a:rPr lang="en-US" sz="1900" b="0" i="0" u="none" strike="noStrike" baseline="0" dirty="0">
                <a:solidFill>
                  <a:srgbClr val="000000"/>
                </a:solidFill>
                <a:latin typeface="Calibri" panose="020F0502020204030204" pitchFamily="34" charset="0"/>
              </a:rPr>
              <a:t>Direct cash assistance to victims. </a:t>
            </a:r>
          </a:p>
          <a:p>
            <a:pPr>
              <a:lnSpc>
                <a:spcPct val="150000"/>
              </a:lnSpc>
            </a:pPr>
            <a:r>
              <a:rPr lang="en-US" sz="1900" b="0" i="0" u="none" strike="noStrike" baseline="0" dirty="0">
                <a:solidFill>
                  <a:srgbClr val="000000"/>
                </a:solidFill>
                <a:latin typeface="Calibri" panose="020F0502020204030204" pitchFamily="34" charset="0"/>
              </a:rPr>
              <a:t>Most medical costs (including nursing home care, in-patient treatment, hospital, and non-emergency medical or dental treatment). </a:t>
            </a:r>
          </a:p>
          <a:p>
            <a:pPr>
              <a:lnSpc>
                <a:spcPct val="150000"/>
              </a:lnSpc>
            </a:pPr>
            <a:r>
              <a:rPr lang="en-US" sz="1900" b="0" i="0" u="none" strike="noStrike" baseline="0" dirty="0">
                <a:solidFill>
                  <a:srgbClr val="000000"/>
                </a:solidFill>
                <a:latin typeface="Calibri" panose="020F0502020204030204" pitchFamily="34" charset="0"/>
              </a:rPr>
              <a:t>Prevention of crime activities </a:t>
            </a:r>
          </a:p>
          <a:p>
            <a:pPr>
              <a:lnSpc>
                <a:spcPct val="150000"/>
              </a:lnSpc>
            </a:pPr>
            <a:r>
              <a:rPr lang="en-US" sz="1900" b="0" i="0" u="none" strike="noStrike" baseline="0" dirty="0">
                <a:solidFill>
                  <a:srgbClr val="000000"/>
                </a:solidFill>
                <a:latin typeface="Calibri" panose="020F0502020204030204" pitchFamily="34" charset="0"/>
              </a:rPr>
              <a:t>Activities that assist in prosecution of perpetrators. </a:t>
            </a:r>
          </a:p>
          <a:p>
            <a:pPr>
              <a:lnSpc>
                <a:spcPct val="150000"/>
              </a:lnSpc>
            </a:pPr>
            <a:r>
              <a:rPr lang="en-US" sz="1900" b="0" i="0" u="none" strike="noStrike" baseline="0" dirty="0">
                <a:solidFill>
                  <a:srgbClr val="000000"/>
                </a:solidFill>
                <a:latin typeface="Calibri" panose="020F0502020204030204" pitchFamily="34" charset="0"/>
              </a:rPr>
              <a:t>Perpetrator rehabilitation</a:t>
            </a:r>
          </a:p>
          <a:p>
            <a:pPr>
              <a:lnSpc>
                <a:spcPct val="150000"/>
              </a:lnSpc>
            </a:pPr>
            <a:r>
              <a:rPr lang="en-US" sz="1900" b="0" i="0" u="none" strike="noStrike" baseline="0" dirty="0">
                <a:solidFill>
                  <a:srgbClr val="000000"/>
                </a:solidFill>
                <a:latin typeface="Calibri" panose="020F0502020204030204" pitchFamily="34" charset="0"/>
              </a:rPr>
              <a:t>Property loss such as replacement of stolen or damaged property </a:t>
            </a:r>
          </a:p>
          <a:p>
            <a:pPr>
              <a:lnSpc>
                <a:spcPct val="150000"/>
              </a:lnSpc>
            </a:pPr>
            <a:r>
              <a:rPr lang="en-US" sz="1900" b="0" i="0" u="none" strike="noStrike" baseline="0" dirty="0">
                <a:solidFill>
                  <a:srgbClr val="000000"/>
                </a:solidFill>
                <a:latin typeface="Calibri" panose="020F0502020204030204" pitchFamily="34" charset="0"/>
              </a:rPr>
              <a:t>Substance abuse counseling for victims when not related to victimization </a:t>
            </a:r>
          </a:p>
          <a:p>
            <a:pPr marL="0" indent="0">
              <a:lnSpc>
                <a:spcPct val="150000"/>
              </a:lnSpc>
              <a:buNone/>
            </a:pPr>
            <a:endParaRPr lang="en-US" sz="1900" b="0" i="0" u="none" strike="noStrike" baseline="0" dirty="0">
              <a:solidFill>
                <a:srgbClr val="000000"/>
              </a:solidFill>
              <a:latin typeface="Calibri" panose="020F0502020204030204" pitchFamily="34" charset="0"/>
            </a:endParaRPr>
          </a:p>
          <a:p>
            <a:pPr>
              <a:lnSpc>
                <a:spcPct val="150000"/>
              </a:lnSpc>
            </a:pPr>
            <a:endParaRPr lang="en-US" sz="1800" dirty="0">
              <a:solidFill>
                <a:srgbClr val="000000"/>
              </a:solidFill>
              <a:latin typeface="Calibri" panose="020F0502020204030204" pitchFamily="34" charset="0"/>
            </a:endParaRPr>
          </a:p>
          <a:p>
            <a:pPr marL="0" indent="0">
              <a:lnSpc>
                <a:spcPct val="150000"/>
              </a:lnSpc>
              <a:buFont typeface="Arial" panose="020B0604020202020204" pitchFamily="34" charset="0"/>
              <a:buNone/>
            </a:pPr>
            <a:endParaRPr lang="en-US" sz="1800" dirty="0"/>
          </a:p>
        </p:txBody>
      </p:sp>
    </p:spTree>
    <p:extLst>
      <p:ext uri="{BB962C8B-B14F-4D97-AF65-F5344CB8AC3E}">
        <p14:creationId xmlns:p14="http://schemas.microsoft.com/office/powerpoint/2010/main" val="1778005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D440B1-01AA-1C9E-BB91-A7EA7B3662C8}"/>
              </a:ext>
            </a:extLst>
          </p:cNvPr>
          <p:cNvSpPr>
            <a:spLocks noGrp="1"/>
          </p:cNvSpPr>
          <p:nvPr>
            <p:ph type="title"/>
          </p:nvPr>
        </p:nvSpPr>
        <p:spPr>
          <a:xfrm>
            <a:off x="253684" y="516553"/>
            <a:ext cx="10515600" cy="1325563"/>
          </a:xfrm>
          <a:noFill/>
        </p:spPr>
        <p:txBody>
          <a:bodyPr>
            <a:normAutofit/>
          </a:bodyPr>
          <a:lstStyle/>
          <a:p>
            <a:r>
              <a:rPr lang="en-US" dirty="0"/>
              <a:t>Ineligible Activities and Costs Continued </a:t>
            </a:r>
          </a:p>
        </p:txBody>
      </p:sp>
      <p:sp>
        <p:nvSpPr>
          <p:cNvPr id="3" name="Content Placeholder 2">
            <a:extLst>
              <a:ext uri="{FF2B5EF4-FFF2-40B4-BE49-F238E27FC236}">
                <a16:creationId xmlns:a16="http://schemas.microsoft.com/office/drawing/2014/main" id="{2CC55531-00E8-E1E8-44BA-159601C4DECC}"/>
              </a:ext>
            </a:extLst>
          </p:cNvPr>
          <p:cNvSpPr txBox="1">
            <a:spLocks/>
          </p:cNvSpPr>
          <p:nvPr/>
        </p:nvSpPr>
        <p:spPr>
          <a:xfrm>
            <a:off x="911276" y="1332964"/>
            <a:ext cx="10020300" cy="46672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50000"/>
              </a:lnSpc>
              <a:buNone/>
            </a:pPr>
            <a:endParaRPr lang="en-US" sz="1800" b="0" i="0" u="none" strike="noStrike" baseline="0" dirty="0">
              <a:solidFill>
                <a:srgbClr val="000000"/>
              </a:solidFill>
              <a:latin typeface="Calibri" panose="020F0502020204030204" pitchFamily="34" charset="0"/>
            </a:endParaRPr>
          </a:p>
          <a:p>
            <a:pPr>
              <a:lnSpc>
                <a:spcPct val="150000"/>
              </a:lnSpc>
            </a:pPr>
            <a:r>
              <a:rPr lang="en-US" sz="1800" b="0" i="0" u="none" strike="noStrike" baseline="0" dirty="0">
                <a:solidFill>
                  <a:srgbClr val="000000"/>
                </a:solidFill>
                <a:latin typeface="Calibri" panose="020F0502020204030204" pitchFamily="34" charset="0"/>
              </a:rPr>
              <a:t>Alcohol, food (except emergency food for victims), and entertainment costs. </a:t>
            </a:r>
          </a:p>
          <a:p>
            <a:pPr>
              <a:lnSpc>
                <a:spcPct val="150000"/>
              </a:lnSpc>
            </a:pPr>
            <a:r>
              <a:rPr lang="en-US" sz="1800" b="0" i="0" u="none" strike="noStrike" baseline="0" dirty="0">
                <a:solidFill>
                  <a:srgbClr val="000000"/>
                </a:solidFill>
                <a:latin typeface="Calibri" panose="020F0502020204030204" pitchFamily="34" charset="0"/>
              </a:rPr>
              <a:t>Bonuses or commissions </a:t>
            </a:r>
          </a:p>
          <a:p>
            <a:pPr>
              <a:lnSpc>
                <a:spcPct val="150000"/>
              </a:lnSpc>
            </a:pPr>
            <a:r>
              <a:rPr lang="en-US" sz="1800" b="0" i="0" u="none" strike="noStrike" baseline="0" dirty="0">
                <a:solidFill>
                  <a:srgbClr val="000000"/>
                </a:solidFill>
                <a:latin typeface="Calibri" panose="020F0502020204030204" pitchFamily="34" charset="0"/>
              </a:rPr>
              <a:t>Construction, capital improvement, or land acquisition (purchase of real property)</a:t>
            </a:r>
          </a:p>
          <a:p>
            <a:pPr>
              <a:lnSpc>
                <a:spcPct val="150000"/>
              </a:lnSpc>
            </a:pPr>
            <a:r>
              <a:rPr lang="en-US" sz="1800" b="0" i="0" u="none" strike="noStrike" baseline="0" dirty="0">
                <a:solidFill>
                  <a:srgbClr val="000000"/>
                </a:solidFill>
                <a:latin typeface="Calibri" panose="020F0502020204030204" pitchFamily="34" charset="0"/>
              </a:rPr>
              <a:t>Costs associated with Boards including insurance and fees </a:t>
            </a:r>
          </a:p>
          <a:p>
            <a:pPr>
              <a:lnSpc>
                <a:spcPct val="150000"/>
              </a:lnSpc>
            </a:pPr>
            <a:r>
              <a:rPr lang="en-US" sz="1800" b="0" i="0" u="none" strike="noStrike" baseline="0" dirty="0">
                <a:solidFill>
                  <a:srgbClr val="000000"/>
                </a:solidFill>
                <a:latin typeface="Calibri" panose="020F0502020204030204" pitchFamily="34" charset="0"/>
              </a:rPr>
              <a:t>Costs not associated with direct services to victims </a:t>
            </a:r>
          </a:p>
          <a:p>
            <a:pPr>
              <a:lnSpc>
                <a:spcPct val="150000"/>
              </a:lnSpc>
            </a:pPr>
            <a:r>
              <a:rPr lang="en-US" sz="1800" b="0" i="0" u="none" strike="noStrike" baseline="0" dirty="0">
                <a:solidFill>
                  <a:srgbClr val="000000"/>
                </a:solidFill>
                <a:latin typeface="Calibri" panose="020F0502020204030204" pitchFamily="34" charset="0"/>
              </a:rPr>
              <a:t>Expenses incurred outside of the grant period. </a:t>
            </a:r>
          </a:p>
          <a:p>
            <a:pPr marL="0" indent="0">
              <a:lnSpc>
                <a:spcPct val="150000"/>
              </a:lnSpc>
              <a:buNone/>
            </a:pPr>
            <a:endParaRPr lang="en-US" sz="1800" b="0" i="0" u="none" strike="noStrike" baseline="0" dirty="0">
              <a:solidFill>
                <a:srgbClr val="000000"/>
              </a:solidFill>
              <a:latin typeface="Calibri" panose="020F0502020204030204" pitchFamily="34" charset="0"/>
            </a:endParaRPr>
          </a:p>
          <a:p>
            <a:pPr marL="0" indent="0">
              <a:lnSpc>
                <a:spcPct val="150000"/>
              </a:lnSpc>
              <a:buNone/>
            </a:pPr>
            <a:endParaRPr lang="en-US" sz="1900" b="0" i="0" u="none" strike="noStrike" baseline="0" dirty="0">
              <a:solidFill>
                <a:srgbClr val="000000"/>
              </a:solidFill>
              <a:latin typeface="Calibri" panose="020F0502020204030204" pitchFamily="34" charset="0"/>
            </a:endParaRPr>
          </a:p>
          <a:p>
            <a:pPr>
              <a:lnSpc>
                <a:spcPct val="150000"/>
              </a:lnSpc>
            </a:pPr>
            <a:endParaRPr lang="en-US" sz="1800" dirty="0">
              <a:solidFill>
                <a:srgbClr val="000000"/>
              </a:solidFill>
              <a:latin typeface="Calibri" panose="020F0502020204030204" pitchFamily="34" charset="0"/>
            </a:endParaRPr>
          </a:p>
          <a:p>
            <a:pPr marL="0" indent="0">
              <a:lnSpc>
                <a:spcPct val="150000"/>
              </a:lnSpc>
              <a:buFont typeface="Arial" panose="020B0604020202020204" pitchFamily="34" charset="0"/>
              <a:buNone/>
            </a:pPr>
            <a:endParaRPr lang="en-US" sz="1800" dirty="0"/>
          </a:p>
        </p:txBody>
      </p:sp>
    </p:spTree>
    <p:extLst>
      <p:ext uri="{BB962C8B-B14F-4D97-AF65-F5344CB8AC3E}">
        <p14:creationId xmlns:p14="http://schemas.microsoft.com/office/powerpoint/2010/main" val="3722899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AF2E0E-2540-0805-84A9-E64747812052}"/>
              </a:ext>
            </a:extLst>
          </p:cNvPr>
          <p:cNvSpPr>
            <a:spLocks noGrp="1"/>
          </p:cNvSpPr>
          <p:nvPr>
            <p:ph type="title"/>
          </p:nvPr>
        </p:nvSpPr>
        <p:spPr>
          <a:xfrm>
            <a:off x="253684" y="432271"/>
            <a:ext cx="10515600" cy="1325563"/>
          </a:xfrm>
          <a:noFill/>
        </p:spPr>
        <p:txBody>
          <a:bodyPr>
            <a:normAutofit/>
          </a:bodyPr>
          <a:lstStyle/>
          <a:p>
            <a:r>
              <a:rPr lang="en-US"/>
              <a:t>Ineligible Activities and Costs Continued </a:t>
            </a:r>
            <a:endParaRPr lang="en-US" dirty="0"/>
          </a:p>
        </p:txBody>
      </p:sp>
      <p:sp>
        <p:nvSpPr>
          <p:cNvPr id="3" name="Content Placeholder 2">
            <a:extLst>
              <a:ext uri="{FF2B5EF4-FFF2-40B4-BE49-F238E27FC236}">
                <a16:creationId xmlns:a16="http://schemas.microsoft.com/office/drawing/2014/main" id="{BB292948-EABE-75D7-1D67-7A1B6ED68680}"/>
              </a:ext>
            </a:extLst>
          </p:cNvPr>
          <p:cNvSpPr txBox="1">
            <a:spLocks/>
          </p:cNvSpPr>
          <p:nvPr/>
        </p:nvSpPr>
        <p:spPr>
          <a:xfrm>
            <a:off x="540296" y="1095057"/>
            <a:ext cx="10846431" cy="466725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50000"/>
              </a:lnSpc>
            </a:pPr>
            <a:endParaRPr lang="en-US" sz="1800" b="0" i="0" u="none" strike="noStrike" baseline="0" dirty="0">
              <a:solidFill>
                <a:srgbClr val="000000"/>
              </a:solidFill>
              <a:latin typeface="Calibri" panose="020F0502020204030204" pitchFamily="34" charset="0"/>
            </a:endParaRPr>
          </a:p>
          <a:p>
            <a:pPr>
              <a:lnSpc>
                <a:spcPct val="150000"/>
              </a:lnSpc>
            </a:pPr>
            <a:r>
              <a:rPr lang="en-US" sz="1800" b="0" i="0" u="none" strike="noStrike" baseline="0" dirty="0">
                <a:solidFill>
                  <a:srgbClr val="000000"/>
                </a:solidFill>
                <a:latin typeface="Calibri" panose="020F0502020204030204" pitchFamily="34" charset="0"/>
              </a:rPr>
              <a:t>Fundraising.</a:t>
            </a:r>
          </a:p>
          <a:p>
            <a:pPr>
              <a:lnSpc>
                <a:spcPct val="150000"/>
              </a:lnSpc>
            </a:pPr>
            <a:r>
              <a:rPr lang="en-US" sz="1800" b="0" i="0" u="none" strike="noStrike" baseline="0" dirty="0">
                <a:solidFill>
                  <a:srgbClr val="000000"/>
                </a:solidFill>
                <a:latin typeface="Calibri" panose="020F0502020204030204" pitchFamily="34" charset="0"/>
              </a:rPr>
              <a:t>Inherently (or explicitly) religious activities. </a:t>
            </a:r>
          </a:p>
          <a:p>
            <a:pPr>
              <a:lnSpc>
                <a:spcPct val="150000"/>
              </a:lnSpc>
            </a:pPr>
            <a:r>
              <a:rPr lang="en-US" sz="1800" b="0" i="0" u="none" strike="noStrike" baseline="0" dirty="0">
                <a:solidFill>
                  <a:srgbClr val="000000"/>
                </a:solidFill>
                <a:latin typeface="Calibri" panose="020F0502020204030204" pitchFamily="34" charset="0"/>
              </a:rPr>
              <a:t>Indirect administrative costs over 10% of the total grant budget. </a:t>
            </a:r>
          </a:p>
          <a:p>
            <a:pPr>
              <a:lnSpc>
                <a:spcPct val="150000"/>
              </a:lnSpc>
            </a:pPr>
            <a:r>
              <a:rPr lang="en-US" sz="1800" b="0" i="0" u="none" strike="noStrike" baseline="0" dirty="0">
                <a:solidFill>
                  <a:srgbClr val="000000"/>
                </a:solidFill>
                <a:latin typeface="Calibri" panose="020F0502020204030204" pitchFamily="34" charset="0"/>
              </a:rPr>
              <a:t>Legal fees of applicant. </a:t>
            </a:r>
          </a:p>
          <a:p>
            <a:pPr algn="l">
              <a:lnSpc>
                <a:spcPct val="150000"/>
              </a:lnSpc>
            </a:pPr>
            <a:r>
              <a:rPr lang="en-US" sz="1800" b="0" i="0" u="none" strike="noStrike" baseline="0" dirty="0">
                <a:solidFill>
                  <a:srgbClr val="000000"/>
                </a:solidFill>
                <a:latin typeface="Calibri" panose="020F0502020204030204" pitchFamily="34" charset="0"/>
              </a:rPr>
              <a:t>Lobbying.</a:t>
            </a:r>
          </a:p>
          <a:p>
            <a:pPr>
              <a:lnSpc>
                <a:spcPct val="150000"/>
              </a:lnSpc>
            </a:pPr>
            <a:r>
              <a:rPr lang="en-US" sz="1800" b="0" i="0" u="none" strike="noStrike" baseline="0" dirty="0">
                <a:solidFill>
                  <a:srgbClr val="000000"/>
                </a:solidFill>
                <a:latin typeface="Calibri" panose="020F0502020204030204" pitchFamily="34" charset="0"/>
              </a:rPr>
              <a:t>Management or administrative training </a:t>
            </a:r>
          </a:p>
          <a:p>
            <a:pPr>
              <a:lnSpc>
                <a:spcPct val="150000"/>
              </a:lnSpc>
            </a:pPr>
            <a:r>
              <a:rPr lang="en-US" sz="1800" b="0" i="0" u="none" strike="noStrike" baseline="0" dirty="0">
                <a:solidFill>
                  <a:srgbClr val="000000"/>
                </a:solidFill>
                <a:latin typeface="Calibri" panose="020F0502020204030204" pitchFamily="34" charset="0"/>
              </a:rPr>
              <a:t>Needs assessments, surveys, research projects, and studies. </a:t>
            </a:r>
          </a:p>
          <a:p>
            <a:pPr>
              <a:lnSpc>
                <a:spcPct val="150000"/>
              </a:lnSpc>
            </a:pPr>
            <a:endParaRPr lang="en-US" sz="1800" b="0" i="0" u="none" strike="noStrike" baseline="0" dirty="0">
              <a:solidFill>
                <a:srgbClr val="000000"/>
              </a:solidFill>
              <a:latin typeface="Calibri" panose="020F0502020204030204" pitchFamily="34" charset="0"/>
            </a:endParaRPr>
          </a:p>
          <a:p>
            <a:pPr marL="0" indent="0">
              <a:lnSpc>
                <a:spcPct val="150000"/>
              </a:lnSpc>
              <a:buFont typeface="Arial" panose="020B0604020202020204" pitchFamily="34" charset="0"/>
              <a:buNone/>
            </a:pPr>
            <a:endParaRPr lang="en-US" sz="1800" dirty="0"/>
          </a:p>
        </p:txBody>
      </p:sp>
    </p:spTree>
    <p:extLst>
      <p:ext uri="{BB962C8B-B14F-4D97-AF65-F5344CB8AC3E}">
        <p14:creationId xmlns:p14="http://schemas.microsoft.com/office/powerpoint/2010/main" val="1910719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E0C179-7493-8879-3DB0-7E5E93DC7CFD}"/>
              </a:ext>
            </a:extLst>
          </p:cNvPr>
          <p:cNvSpPr>
            <a:spLocks noGrp="1"/>
          </p:cNvSpPr>
          <p:nvPr>
            <p:ph type="title"/>
          </p:nvPr>
        </p:nvSpPr>
        <p:spPr>
          <a:xfrm>
            <a:off x="251760" y="1226414"/>
            <a:ext cx="3728708" cy="2202586"/>
          </a:xfrm>
        </p:spPr>
        <p:txBody>
          <a:bodyPr anchor="t">
            <a:noAutofit/>
          </a:bodyPr>
          <a:lstStyle/>
          <a:p>
            <a:pPr algn="ctr"/>
            <a:r>
              <a:rPr lang="en-US" sz="5400">
                <a:solidFill>
                  <a:schemeClr val="bg1"/>
                </a:solidFill>
              </a:rPr>
              <a:t>IMPORTANT NOTES</a:t>
            </a:r>
            <a:endParaRPr lang="en-US" sz="5400" dirty="0">
              <a:solidFill>
                <a:schemeClr val="bg1"/>
              </a:solidFill>
            </a:endParaRPr>
          </a:p>
        </p:txBody>
      </p:sp>
      <p:sp>
        <p:nvSpPr>
          <p:cNvPr id="3" name="Content Placeholder 2">
            <a:extLst>
              <a:ext uri="{FF2B5EF4-FFF2-40B4-BE49-F238E27FC236}">
                <a16:creationId xmlns:a16="http://schemas.microsoft.com/office/drawing/2014/main" id="{353CD469-2F17-F5CA-85BD-E74B37D4434B}"/>
              </a:ext>
            </a:extLst>
          </p:cNvPr>
          <p:cNvSpPr>
            <a:spLocks noGrp="1"/>
          </p:cNvSpPr>
          <p:nvPr>
            <p:ph sz="half" idx="1"/>
          </p:nvPr>
        </p:nvSpPr>
        <p:spPr>
          <a:xfrm>
            <a:off x="4689277" y="262558"/>
            <a:ext cx="6920148" cy="5979215"/>
          </a:xfrm>
        </p:spPr>
        <p:txBody>
          <a:bodyPr>
            <a:normAutofit fontScale="77500" lnSpcReduction="20000"/>
          </a:bodyPr>
          <a:lstStyle/>
          <a:p>
            <a:pPr marL="0" indent="0">
              <a:buNone/>
            </a:pPr>
            <a:endParaRPr lang="en-US" dirty="0">
              <a:solidFill>
                <a:schemeClr val="bg1"/>
              </a:solidFill>
            </a:endParaRPr>
          </a:p>
          <a:p>
            <a:pPr>
              <a:buFont typeface="Wingdings" panose="05000000000000000000" pitchFamily="2" charset="2"/>
              <a:buChar char="q"/>
            </a:pPr>
            <a:r>
              <a:rPr lang="en-US" dirty="0">
                <a:solidFill>
                  <a:schemeClr val="bg1"/>
                </a:solidFill>
              </a:rPr>
              <a:t>All grants from ICJI Victim Services are reimbursement grants, which means that agency must first occur the expense prior to ICJI reimbursing for the expense. Verification of expenses along with verification of payment of expenses must be provided to ICJI on a monthly or quarterly basis prior to reimbursement of expenses by ICJI. </a:t>
            </a:r>
          </a:p>
          <a:p>
            <a:pPr>
              <a:buFont typeface="Wingdings" panose="05000000000000000000" pitchFamily="2" charset="2"/>
              <a:buChar char="q"/>
            </a:pPr>
            <a:endParaRPr lang="en-US" dirty="0">
              <a:solidFill>
                <a:schemeClr val="bg1"/>
              </a:solidFill>
            </a:endParaRPr>
          </a:p>
          <a:p>
            <a:pPr>
              <a:buFont typeface="Wingdings" panose="05000000000000000000" pitchFamily="2" charset="2"/>
              <a:buChar char="q"/>
            </a:pPr>
            <a:r>
              <a:rPr lang="en-US" dirty="0">
                <a:solidFill>
                  <a:schemeClr val="bg1"/>
                </a:solidFill>
              </a:rPr>
              <a:t>All </a:t>
            </a:r>
            <a:r>
              <a:rPr lang="en-US" b="1" dirty="0">
                <a:solidFill>
                  <a:schemeClr val="bg1"/>
                </a:solidFill>
              </a:rPr>
              <a:t>program reports </a:t>
            </a:r>
            <a:r>
              <a:rPr lang="en-US" dirty="0">
                <a:solidFill>
                  <a:schemeClr val="bg1"/>
                </a:solidFill>
              </a:rPr>
              <a:t>will be </a:t>
            </a:r>
            <a:r>
              <a:rPr lang="en-US" b="1" u="sng" dirty="0">
                <a:solidFill>
                  <a:schemeClr val="bg1"/>
                </a:solidFill>
              </a:rPr>
              <a:t>quarterly reports only</a:t>
            </a:r>
            <a:r>
              <a:rPr lang="en-US" dirty="0">
                <a:solidFill>
                  <a:schemeClr val="bg1"/>
                </a:solidFill>
              </a:rPr>
              <a:t>. You will still be able to choose monthly to report your fiscal reports, but the program report will only be available on a quarterly basis. </a:t>
            </a:r>
          </a:p>
          <a:p>
            <a:pPr>
              <a:buFont typeface="Wingdings" panose="05000000000000000000" pitchFamily="2" charset="2"/>
              <a:buChar char="q"/>
            </a:pPr>
            <a:endParaRPr lang="en-US" dirty="0">
              <a:solidFill>
                <a:schemeClr val="bg1"/>
              </a:solidFill>
            </a:endParaRPr>
          </a:p>
          <a:p>
            <a:pPr>
              <a:buFont typeface="Wingdings" panose="05000000000000000000" pitchFamily="2" charset="2"/>
              <a:buChar char="q"/>
            </a:pPr>
            <a:r>
              <a:rPr lang="en-US" dirty="0">
                <a:solidFill>
                  <a:schemeClr val="bg1"/>
                </a:solidFill>
              </a:rPr>
              <a:t>Please be sure to read and review the RFP prior to completing your application.</a:t>
            </a:r>
          </a:p>
          <a:p>
            <a:pPr marL="0" indent="0">
              <a:buNone/>
            </a:pPr>
            <a:endParaRPr lang="en-US" dirty="0">
              <a:solidFill>
                <a:schemeClr val="bg1"/>
              </a:solidFill>
            </a:endParaRPr>
          </a:p>
          <a:p>
            <a:pPr>
              <a:buFont typeface="Wingdings" panose="05000000000000000000" pitchFamily="2" charset="2"/>
              <a:buChar char="q"/>
            </a:pPr>
            <a:r>
              <a:rPr lang="en-US" dirty="0">
                <a:solidFill>
                  <a:schemeClr val="bg1"/>
                </a:solidFill>
              </a:rPr>
              <a:t>Page 4 of the RFP is a checklist for your VOCA application that includes items that should be reviewed prior to submission. </a:t>
            </a:r>
          </a:p>
          <a:p>
            <a:pPr marL="0" indent="0">
              <a:buNone/>
            </a:pPr>
            <a:endParaRPr lang="en-US" sz="2000" dirty="0">
              <a:solidFill>
                <a:schemeClr val="bg1"/>
              </a:solidFill>
            </a:endParaRPr>
          </a:p>
          <a:p>
            <a:pPr>
              <a:buFont typeface="Wingdings" panose="05000000000000000000" pitchFamily="2" charset="2"/>
              <a:buChar char="q"/>
            </a:pPr>
            <a:endParaRPr lang="en-US" sz="2000" dirty="0"/>
          </a:p>
        </p:txBody>
      </p:sp>
      <p:pic>
        <p:nvPicPr>
          <p:cNvPr id="4" name="Graphic 3" descr="Comment Important outline">
            <a:extLst>
              <a:ext uri="{FF2B5EF4-FFF2-40B4-BE49-F238E27FC236}">
                <a16:creationId xmlns:a16="http://schemas.microsoft.com/office/drawing/2014/main" id="{FFD563D5-90C4-131B-C52C-ACF0B130BE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2575" y="2455298"/>
            <a:ext cx="2915973" cy="2915973"/>
          </a:xfrm>
          <a:prstGeom prst="rect">
            <a:avLst/>
          </a:prstGeom>
        </p:spPr>
      </p:pic>
    </p:spTree>
    <p:extLst>
      <p:ext uri="{BB962C8B-B14F-4D97-AF65-F5344CB8AC3E}">
        <p14:creationId xmlns:p14="http://schemas.microsoft.com/office/powerpoint/2010/main" val="148114655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E0C179-7493-8879-3DB0-7E5E93DC7CFD}"/>
              </a:ext>
            </a:extLst>
          </p:cNvPr>
          <p:cNvSpPr>
            <a:spLocks noGrp="1"/>
          </p:cNvSpPr>
          <p:nvPr>
            <p:ph type="title"/>
          </p:nvPr>
        </p:nvSpPr>
        <p:spPr>
          <a:xfrm>
            <a:off x="31328" y="1226414"/>
            <a:ext cx="4169572" cy="2202586"/>
          </a:xfrm>
        </p:spPr>
        <p:txBody>
          <a:bodyPr anchor="t">
            <a:noAutofit/>
          </a:bodyPr>
          <a:lstStyle/>
          <a:p>
            <a:pPr algn="ctr"/>
            <a:r>
              <a:rPr lang="en-US" sz="5000" dirty="0">
                <a:solidFill>
                  <a:schemeClr val="bg1"/>
                </a:solidFill>
              </a:rPr>
              <a:t>IMPORTANT </a:t>
            </a:r>
            <a:br>
              <a:rPr lang="en-US" sz="5000" dirty="0">
                <a:solidFill>
                  <a:schemeClr val="bg1"/>
                </a:solidFill>
              </a:rPr>
            </a:br>
            <a:r>
              <a:rPr lang="en-US" sz="5000" dirty="0">
                <a:solidFill>
                  <a:schemeClr val="bg1"/>
                </a:solidFill>
              </a:rPr>
              <a:t>BUDGET</a:t>
            </a:r>
            <a:br>
              <a:rPr lang="en-US" sz="5000" dirty="0">
                <a:solidFill>
                  <a:schemeClr val="bg1"/>
                </a:solidFill>
              </a:rPr>
            </a:br>
            <a:r>
              <a:rPr lang="en-US" sz="5000" dirty="0">
                <a:solidFill>
                  <a:schemeClr val="bg1"/>
                </a:solidFill>
              </a:rPr>
              <a:t>NOTES</a:t>
            </a:r>
            <a:br>
              <a:rPr lang="en-US" sz="5400" dirty="0">
                <a:solidFill>
                  <a:schemeClr val="bg1"/>
                </a:solidFill>
              </a:rPr>
            </a:br>
            <a:endParaRPr lang="en-US" sz="5400" dirty="0">
              <a:solidFill>
                <a:schemeClr val="bg1"/>
              </a:solidFill>
            </a:endParaRPr>
          </a:p>
        </p:txBody>
      </p:sp>
      <p:sp>
        <p:nvSpPr>
          <p:cNvPr id="3" name="Content Placeholder 2">
            <a:extLst>
              <a:ext uri="{FF2B5EF4-FFF2-40B4-BE49-F238E27FC236}">
                <a16:creationId xmlns:a16="http://schemas.microsoft.com/office/drawing/2014/main" id="{353CD469-2F17-F5CA-85BD-E74B37D4434B}"/>
              </a:ext>
            </a:extLst>
          </p:cNvPr>
          <p:cNvSpPr>
            <a:spLocks noGrp="1"/>
          </p:cNvSpPr>
          <p:nvPr>
            <p:ph sz="half" idx="1"/>
          </p:nvPr>
        </p:nvSpPr>
        <p:spPr>
          <a:xfrm>
            <a:off x="4795602" y="191387"/>
            <a:ext cx="7006538" cy="6570920"/>
          </a:xfrm>
        </p:spPr>
        <p:txBody>
          <a:bodyPr>
            <a:normAutofit/>
          </a:bodyPr>
          <a:lstStyle/>
          <a:p>
            <a:pPr>
              <a:lnSpc>
                <a:spcPct val="110000"/>
              </a:lnSpc>
              <a:spcBef>
                <a:spcPts val="0"/>
              </a:spcBef>
            </a:pP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submitted budget will need to reflect </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Year 1</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and </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Year 2</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of funding on every expense.  </a:t>
            </a:r>
            <a:b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endPar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10000"/>
              </a:lnSpc>
              <a:spcBef>
                <a:spcPts val="0"/>
              </a:spcBef>
            </a:pP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Funds designated under </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Year 1</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must be spent in Year 1 and will not be available in </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Year 2</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b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endPar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10000"/>
              </a:lnSpc>
              <a:spcBef>
                <a:spcPts val="0"/>
              </a:spcBef>
            </a:pP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same is true of Year 2.  Funds designated under </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Year 2</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will not </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be available in </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Year 1</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b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br>
            <a:endPar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nSpc>
                <a:spcPct val="110000"/>
              </a:lnSpc>
              <a:spcBef>
                <a:spcPts val="0"/>
              </a:spcBef>
            </a:pP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During any Project Modification Request, funds will not be able to be moved between years.</a:t>
            </a:r>
            <a:endParaRPr lang="en-US" dirty="0">
              <a:solidFill>
                <a:schemeClr val="bg1"/>
              </a:solidFill>
              <a:effectLst/>
              <a:latin typeface="Calibri" panose="020F0502020204030204" pitchFamily="34" charset="0"/>
              <a:ea typeface="Calibri" panose="020F0502020204030204" pitchFamily="34" charset="0"/>
            </a:endParaRPr>
          </a:p>
          <a:p>
            <a:pPr marL="0" indent="0" algn="ctr">
              <a:buNone/>
            </a:pPr>
            <a:endParaRPr lang="en-US" dirty="0">
              <a:solidFill>
                <a:schemeClr val="bg1"/>
              </a:solidFill>
            </a:endParaRPr>
          </a:p>
          <a:p>
            <a:pPr algn="ctr"/>
            <a:endParaRPr lang="en-US" dirty="0">
              <a:solidFill>
                <a:schemeClr val="bg1"/>
              </a:solidFill>
            </a:endParaRPr>
          </a:p>
        </p:txBody>
      </p:sp>
      <p:pic>
        <p:nvPicPr>
          <p:cNvPr id="4" name="Graphic 3" descr="Comment Important outline">
            <a:extLst>
              <a:ext uri="{FF2B5EF4-FFF2-40B4-BE49-F238E27FC236}">
                <a16:creationId xmlns:a16="http://schemas.microsoft.com/office/drawing/2014/main" id="{8C313285-470B-0737-FAD6-C0C77E2EF9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1535" y="3016673"/>
            <a:ext cx="2915973" cy="2915973"/>
          </a:xfrm>
          <a:prstGeom prst="rect">
            <a:avLst/>
          </a:prstGeom>
        </p:spPr>
      </p:pic>
    </p:spTree>
    <p:extLst>
      <p:ext uri="{BB962C8B-B14F-4D97-AF65-F5344CB8AC3E}">
        <p14:creationId xmlns:p14="http://schemas.microsoft.com/office/powerpoint/2010/main" val="166828270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787166C0-BFAB-9D38-DE7B-88D422F92B54}"/>
              </a:ext>
            </a:extLst>
          </p:cNvPr>
          <p:cNvSpPr txBox="1"/>
          <p:nvPr/>
        </p:nvSpPr>
        <p:spPr>
          <a:xfrm>
            <a:off x="3460439" y="1345772"/>
            <a:ext cx="7945808" cy="4524315"/>
          </a:xfrm>
          <a:prstGeom prst="rect">
            <a:avLst/>
          </a:prstGeom>
          <a:noFill/>
        </p:spPr>
        <p:txBody>
          <a:bodyPr wrap="square" rtlCol="0">
            <a:spAutoFit/>
          </a:bodyPr>
          <a:lstStyle/>
          <a:p>
            <a:r>
              <a:rPr lang="en-US" sz="2400" b="0" i="0" u="none" strike="noStrike" baseline="0">
                <a:solidFill>
                  <a:srgbClr val="000000"/>
                </a:solidFill>
                <a:latin typeface="Calibri" panose="020F0502020204030204" pitchFamily="34" charset="0"/>
              </a:rPr>
              <a:t>There is a </a:t>
            </a:r>
            <a:r>
              <a:rPr lang="en-US" sz="2400" b="1" i="0" u="none" strike="noStrike" baseline="0">
                <a:solidFill>
                  <a:srgbClr val="000000"/>
                </a:solidFill>
                <a:latin typeface="Calibri" panose="020F0502020204030204" pitchFamily="34" charset="0"/>
              </a:rPr>
              <a:t>20% match </a:t>
            </a:r>
            <a:r>
              <a:rPr lang="en-US" sz="2400" b="0" i="0" u="none" strike="noStrike" baseline="0">
                <a:solidFill>
                  <a:srgbClr val="000000"/>
                </a:solidFill>
                <a:latin typeface="Calibri" panose="020F0502020204030204" pitchFamily="34" charset="0"/>
              </a:rPr>
              <a:t>requirement imposed on grant funds under the VOCA Program. A grant made under this program may not cover more than 80% of the total costs of the project being funded. </a:t>
            </a:r>
          </a:p>
          <a:p>
            <a:endParaRPr lang="en-US" sz="2400">
              <a:solidFill>
                <a:srgbClr val="000000"/>
              </a:solidFill>
              <a:latin typeface="Calibri" panose="020F0502020204030204" pitchFamily="34" charset="0"/>
            </a:endParaRPr>
          </a:p>
          <a:p>
            <a:r>
              <a:rPr lang="en-US" sz="2400" b="0" i="0" u="none" strike="noStrike" baseline="0">
                <a:solidFill>
                  <a:srgbClr val="000000"/>
                </a:solidFill>
                <a:latin typeface="Calibri" panose="020F0502020204030204" pitchFamily="34" charset="0"/>
              </a:rPr>
              <a:t>The applicant must identify the source of the </a:t>
            </a:r>
            <a:r>
              <a:rPr lang="en-US" sz="2400" b="1" i="0" u="none" strike="noStrike" baseline="0">
                <a:solidFill>
                  <a:srgbClr val="000000"/>
                </a:solidFill>
                <a:latin typeface="Calibri" panose="020F0502020204030204" pitchFamily="34" charset="0"/>
              </a:rPr>
              <a:t>20% non-Federal </a:t>
            </a:r>
            <a:r>
              <a:rPr lang="en-US" sz="2400" b="0" i="0" u="none" strike="noStrike" baseline="0">
                <a:solidFill>
                  <a:srgbClr val="000000"/>
                </a:solidFill>
                <a:latin typeface="Calibri" panose="020F0502020204030204" pitchFamily="34" charset="0"/>
              </a:rPr>
              <a:t>portion of the budget and how match funds will be used. Applicant may satisfy the required match with either cash or in-kind services. An entity can request a match waiver by completing the </a:t>
            </a:r>
            <a:r>
              <a:rPr lang="en-US" sz="2400" b="1" i="0" u="none" strike="noStrike" baseline="0">
                <a:solidFill>
                  <a:srgbClr val="0000FF"/>
                </a:solidFill>
                <a:latin typeface="Calibri" panose="020F0502020204030204" pitchFamily="34" charset="0"/>
              </a:rPr>
              <a:t>match waiver request form </a:t>
            </a:r>
            <a:r>
              <a:rPr lang="en-US" sz="2400" b="0" i="0" u="none" strike="noStrike" baseline="0">
                <a:solidFill>
                  <a:srgbClr val="000000"/>
                </a:solidFill>
                <a:latin typeface="Calibri" panose="020F0502020204030204" pitchFamily="34" charset="0"/>
              </a:rPr>
              <a:t>and uploading the form to the attachment section of the application under miscellaneous. </a:t>
            </a:r>
            <a:endParaRPr lang="en-US" sz="2400" b="0" i="0" u="none" strike="noStrike" baseline="0" dirty="0">
              <a:solidFill>
                <a:srgbClr val="000000"/>
              </a:solidFill>
              <a:latin typeface="Calibri" panose="020F0502020204030204" pitchFamily="34" charset="0"/>
            </a:endParaRPr>
          </a:p>
        </p:txBody>
      </p:sp>
      <p:pic>
        <p:nvPicPr>
          <p:cNvPr id="6" name="Picture 5">
            <a:extLst>
              <a:ext uri="{FF2B5EF4-FFF2-40B4-BE49-F238E27FC236}">
                <a16:creationId xmlns:a16="http://schemas.microsoft.com/office/drawing/2014/main" id="{D21411D2-D382-C661-9D7B-E7FD82A637A8}"/>
              </a:ext>
            </a:extLst>
          </p:cNvPr>
          <p:cNvPicPr>
            <a:picLocks noChangeAspect="1"/>
          </p:cNvPicPr>
          <p:nvPr/>
        </p:nvPicPr>
        <p:blipFill>
          <a:blip r:embed="rId3"/>
          <a:stretch>
            <a:fillRect/>
          </a:stretch>
        </p:blipFill>
        <p:spPr>
          <a:xfrm>
            <a:off x="406066" y="1864548"/>
            <a:ext cx="2971800" cy="2695575"/>
          </a:xfrm>
          <a:prstGeom prst="rect">
            <a:avLst/>
          </a:prstGeom>
        </p:spPr>
      </p:pic>
      <p:sp>
        <p:nvSpPr>
          <p:cNvPr id="7" name="Rectangle 6">
            <a:extLst>
              <a:ext uri="{FF2B5EF4-FFF2-40B4-BE49-F238E27FC236}">
                <a16:creationId xmlns:a16="http://schemas.microsoft.com/office/drawing/2014/main" id="{23F5BD74-BB3B-2773-33A2-9B8E60BD86F9}"/>
              </a:ext>
            </a:extLst>
          </p:cNvPr>
          <p:cNvSpPr/>
          <p:nvPr/>
        </p:nvSpPr>
        <p:spPr>
          <a:xfrm>
            <a:off x="324026" y="225811"/>
            <a:ext cx="6744732" cy="923330"/>
          </a:xfrm>
          <a:prstGeom prst="rect">
            <a:avLst/>
          </a:prstGeom>
          <a:noFill/>
        </p:spPr>
        <p:txBody>
          <a:bodyPr wrap="non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MATCH REQUIREMENT</a:t>
            </a:r>
          </a:p>
        </p:txBody>
      </p:sp>
    </p:spTree>
    <p:extLst>
      <p:ext uri="{BB962C8B-B14F-4D97-AF65-F5344CB8AC3E}">
        <p14:creationId xmlns:p14="http://schemas.microsoft.com/office/powerpoint/2010/main" val="1582358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DABACC8C-C230-9F47-3576-071DB7E53A82}"/>
              </a:ext>
            </a:extLst>
          </p:cNvPr>
          <p:cNvSpPr txBox="1"/>
          <p:nvPr/>
        </p:nvSpPr>
        <p:spPr>
          <a:xfrm>
            <a:off x="914400" y="1506003"/>
            <a:ext cx="9677400" cy="3913059"/>
          </a:xfrm>
          <a:prstGeom prst="rect">
            <a:avLst/>
          </a:prstGeom>
          <a:noFill/>
        </p:spPr>
        <p:txBody>
          <a:bodyPr wrap="square" rtlCol="0">
            <a:spAutoFit/>
          </a:bodyPr>
          <a:lstStyle/>
          <a:p>
            <a:pPr>
              <a:lnSpc>
                <a:spcPct val="150000"/>
              </a:lnSpc>
            </a:pPr>
            <a:r>
              <a:rPr lang="en-US" sz="2400" b="0" i="0" u="none" strike="noStrike" baseline="0" dirty="0">
                <a:solidFill>
                  <a:srgbClr val="000000"/>
                </a:solidFill>
                <a:latin typeface="Calibri" panose="020F0502020204030204" pitchFamily="34" charset="0"/>
              </a:rPr>
              <a:t>Step 1: Award Amount / % of Federal Share = Total Project Cost </a:t>
            </a:r>
          </a:p>
          <a:p>
            <a:pPr>
              <a:lnSpc>
                <a:spcPct val="150000"/>
              </a:lnSpc>
            </a:pPr>
            <a:r>
              <a:rPr lang="en-US" sz="2400" b="0" i="0" u="none" strike="noStrike" baseline="0" dirty="0">
                <a:solidFill>
                  <a:srgbClr val="000000"/>
                </a:solidFill>
                <a:latin typeface="Calibri" panose="020F0502020204030204" pitchFamily="34" charset="0"/>
              </a:rPr>
              <a:t>Step 2: Total Project Cost - Award Amount = Required Match </a:t>
            </a:r>
          </a:p>
          <a:p>
            <a:pPr>
              <a:lnSpc>
                <a:spcPct val="150000"/>
              </a:lnSpc>
            </a:pPr>
            <a:endParaRPr lang="en-US" sz="2400" b="0" i="0" u="none" strike="noStrike" baseline="0" dirty="0">
              <a:solidFill>
                <a:srgbClr val="000000"/>
              </a:solidFill>
              <a:latin typeface="Calibri" panose="020F0502020204030204" pitchFamily="34" charset="0"/>
            </a:endParaRPr>
          </a:p>
          <a:p>
            <a:r>
              <a:rPr lang="en-US" sz="2400" b="1" i="0" u="none" strike="noStrike" baseline="0" dirty="0">
                <a:solidFill>
                  <a:srgbClr val="000000"/>
                </a:solidFill>
                <a:latin typeface="Calibri" panose="020F0502020204030204" pitchFamily="34" charset="0"/>
              </a:rPr>
              <a:t>Example</a:t>
            </a:r>
            <a:r>
              <a:rPr lang="en-US" sz="2400" b="0" i="0" u="none" strike="noStrike" baseline="0" dirty="0">
                <a:solidFill>
                  <a:srgbClr val="000000"/>
                </a:solidFill>
                <a:latin typeface="Calibri" panose="020F0502020204030204" pitchFamily="34" charset="0"/>
              </a:rPr>
              <a:t>: A grant recipient is awarded $150,000 in federal funding. The match requirement is an 80/20 ratio (federal percentage/recipient percentage). </a:t>
            </a:r>
          </a:p>
          <a:p>
            <a:pPr>
              <a:lnSpc>
                <a:spcPct val="150000"/>
              </a:lnSpc>
            </a:pPr>
            <a:r>
              <a:rPr lang="en-US" sz="2400" b="0" i="0" u="none" strike="noStrike" baseline="0" dirty="0">
                <a:solidFill>
                  <a:srgbClr val="000000"/>
                </a:solidFill>
                <a:latin typeface="Calibri" panose="020F0502020204030204" pitchFamily="34" charset="0"/>
              </a:rPr>
              <a:t>$150,000 ÷ .80 = </a:t>
            </a:r>
            <a:r>
              <a:rPr lang="en-US" sz="2400" b="1" i="0" u="none" strike="noStrike" baseline="0" dirty="0">
                <a:solidFill>
                  <a:srgbClr val="000000"/>
                </a:solidFill>
                <a:latin typeface="Calibri" panose="020F0502020204030204" pitchFamily="34" charset="0"/>
              </a:rPr>
              <a:t>$187,500 </a:t>
            </a:r>
            <a:r>
              <a:rPr lang="en-US" sz="2400" b="0" i="0" u="none" strike="noStrike" baseline="0" dirty="0">
                <a:solidFill>
                  <a:srgbClr val="000000"/>
                </a:solidFill>
                <a:latin typeface="Calibri" panose="020F0502020204030204" pitchFamily="34" charset="0"/>
              </a:rPr>
              <a:t>		</a:t>
            </a:r>
            <a:r>
              <a:rPr lang="en-US" sz="2400" b="1" i="0" u="none" strike="noStrike" baseline="0" dirty="0">
                <a:solidFill>
                  <a:srgbClr val="000000"/>
                </a:solidFill>
                <a:latin typeface="Calibri" panose="020F0502020204030204" pitchFamily="34" charset="0"/>
              </a:rPr>
              <a:t>Total Project Cost</a:t>
            </a:r>
          </a:p>
          <a:p>
            <a:pPr>
              <a:lnSpc>
                <a:spcPct val="150000"/>
              </a:lnSpc>
            </a:pPr>
            <a:r>
              <a:rPr lang="en-US" sz="2400" b="0" i="0" u="none" strike="noStrike" baseline="0" dirty="0">
                <a:solidFill>
                  <a:srgbClr val="000000"/>
                </a:solidFill>
                <a:latin typeface="Calibri" panose="020F0502020204030204" pitchFamily="34" charset="0"/>
              </a:rPr>
              <a:t>$187,500 - $150,000 = </a:t>
            </a:r>
            <a:r>
              <a:rPr lang="en-US" sz="2400" b="1" i="0" u="none" strike="noStrike" baseline="0" dirty="0">
                <a:solidFill>
                  <a:srgbClr val="000000"/>
                </a:solidFill>
                <a:latin typeface="Calibri" panose="020F0502020204030204" pitchFamily="34" charset="0"/>
              </a:rPr>
              <a:t>$37,500 </a:t>
            </a:r>
            <a:r>
              <a:rPr lang="en-US" sz="2400" b="0" i="0" u="none" strike="noStrike" baseline="0" dirty="0">
                <a:solidFill>
                  <a:srgbClr val="000000"/>
                </a:solidFill>
                <a:latin typeface="Calibri" panose="020F0502020204030204" pitchFamily="34" charset="0"/>
              </a:rPr>
              <a:t>	</a:t>
            </a:r>
            <a:r>
              <a:rPr lang="en-US" sz="2400" b="1" i="0" u="none" strike="noStrike" baseline="0" dirty="0">
                <a:solidFill>
                  <a:srgbClr val="000000"/>
                </a:solidFill>
                <a:latin typeface="Calibri" panose="020F0502020204030204" pitchFamily="34" charset="0"/>
              </a:rPr>
              <a:t>Required Match </a:t>
            </a:r>
            <a:endParaRPr lang="en-US" sz="2400" b="1" dirty="0"/>
          </a:p>
        </p:txBody>
      </p:sp>
      <p:sp>
        <p:nvSpPr>
          <p:cNvPr id="12" name="Rectangle 11">
            <a:extLst>
              <a:ext uri="{FF2B5EF4-FFF2-40B4-BE49-F238E27FC236}">
                <a16:creationId xmlns:a16="http://schemas.microsoft.com/office/drawing/2014/main" id="{E7BF61A5-EC9E-29EE-F7F6-3475E953520B}"/>
              </a:ext>
            </a:extLst>
          </p:cNvPr>
          <p:cNvSpPr/>
          <p:nvPr/>
        </p:nvSpPr>
        <p:spPr>
          <a:xfrm>
            <a:off x="914400" y="329617"/>
            <a:ext cx="5192062" cy="923330"/>
          </a:xfrm>
          <a:prstGeom prst="rect">
            <a:avLst/>
          </a:prstGeom>
          <a:noFill/>
        </p:spPr>
        <p:txBody>
          <a:bodyPr wrap="non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MATCH EXAMPLE</a:t>
            </a:r>
          </a:p>
        </p:txBody>
      </p:sp>
    </p:spTree>
    <p:extLst>
      <p:ext uri="{BB962C8B-B14F-4D97-AF65-F5344CB8AC3E}">
        <p14:creationId xmlns:p14="http://schemas.microsoft.com/office/powerpoint/2010/main" val="825531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787166C0-BFAB-9D38-DE7B-88D422F92B54}"/>
              </a:ext>
            </a:extLst>
          </p:cNvPr>
          <p:cNvSpPr txBox="1"/>
          <p:nvPr/>
        </p:nvSpPr>
        <p:spPr>
          <a:xfrm>
            <a:off x="793980" y="1200094"/>
            <a:ext cx="9340388" cy="4524315"/>
          </a:xfrm>
          <a:prstGeom prst="rect">
            <a:avLst/>
          </a:prstGeom>
          <a:noFill/>
        </p:spPr>
        <p:txBody>
          <a:bodyPr wrap="square" rtlCol="0">
            <a:spAutoFit/>
          </a:bodyPr>
          <a:lstStyle/>
          <a:p>
            <a:pPr algn="l"/>
            <a:r>
              <a:rPr lang="en-US" sz="1800" b="0" i="0" u="none" strike="noStrike" baseline="0" dirty="0">
                <a:solidFill>
                  <a:srgbClr val="000000"/>
                </a:solidFill>
                <a:latin typeface="Calibri" panose="020F0502020204030204" pitchFamily="34" charset="0"/>
              </a:rPr>
              <a:t>Matching funds must: </a:t>
            </a:r>
          </a:p>
          <a:p>
            <a:pPr algn="l"/>
            <a:endParaRPr lang="en-US" sz="18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en-US" sz="1800" b="0" i="0" u="none" strike="noStrike" baseline="0" dirty="0">
                <a:solidFill>
                  <a:srgbClr val="000000"/>
                </a:solidFill>
                <a:latin typeface="Calibri" panose="020F0502020204030204" pitchFamily="34" charset="0"/>
              </a:rPr>
              <a:t>Be verifiable from the subgrantee’s records; </a:t>
            </a:r>
          </a:p>
          <a:p>
            <a:pPr marL="285750" indent="-285750">
              <a:buFont typeface="Arial" panose="020B0604020202020204" pitchFamily="34" charset="0"/>
              <a:buChar char="•"/>
            </a:pPr>
            <a:endParaRPr lang="en-US" sz="18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en-US" sz="1800" b="0" i="0" u="none" strike="noStrike" baseline="0" dirty="0">
                <a:solidFill>
                  <a:srgbClr val="000000"/>
                </a:solidFill>
                <a:latin typeface="Calibri" panose="020F0502020204030204" pitchFamily="34" charset="0"/>
              </a:rPr>
              <a:t>Not be included as contributions for any other federal award; </a:t>
            </a:r>
          </a:p>
          <a:p>
            <a:pPr marL="285750" indent="-285750">
              <a:buFont typeface="Arial" panose="020B0604020202020204" pitchFamily="34" charset="0"/>
              <a:buChar char="•"/>
            </a:pPr>
            <a:endParaRPr lang="en-US" sz="18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en-US" sz="1800" b="0" i="0" u="none" strike="noStrike" baseline="0" dirty="0">
                <a:solidFill>
                  <a:srgbClr val="000000"/>
                </a:solidFill>
                <a:latin typeface="Calibri" panose="020F0502020204030204" pitchFamily="34" charset="0"/>
              </a:rPr>
              <a:t>Be necessary and reasonable for the accomplishment of the project or program objectives; </a:t>
            </a:r>
          </a:p>
          <a:p>
            <a:pPr marL="285750" indent="-285750">
              <a:buFont typeface="Arial" panose="020B0604020202020204" pitchFamily="34" charset="0"/>
              <a:buChar char="•"/>
            </a:pPr>
            <a:endParaRPr lang="en-US" sz="18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en-US" sz="1800" b="0" i="0" u="none" strike="noStrike" baseline="0" dirty="0">
                <a:solidFill>
                  <a:srgbClr val="000000"/>
                </a:solidFill>
                <a:latin typeface="Calibri" panose="020F0502020204030204" pitchFamily="34" charset="0"/>
              </a:rPr>
              <a:t>Be allowable under 2 C.F.R. 200.400; </a:t>
            </a:r>
          </a:p>
          <a:p>
            <a:pPr marL="285750" indent="-285750">
              <a:buFont typeface="Arial" panose="020B0604020202020204" pitchFamily="34" charset="0"/>
              <a:buChar char="•"/>
            </a:pPr>
            <a:endParaRPr lang="en-US" sz="18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en-US" sz="1800" b="0" i="0" u="none" strike="noStrike" baseline="0" dirty="0">
                <a:solidFill>
                  <a:srgbClr val="000000"/>
                </a:solidFill>
                <a:latin typeface="Calibri" panose="020F0502020204030204" pitchFamily="34" charset="0"/>
              </a:rPr>
              <a:t>Not be paid by the federal government under another federal award, except where authorized by federal statute; </a:t>
            </a:r>
          </a:p>
          <a:p>
            <a:pPr marL="285750" indent="-285750">
              <a:buFont typeface="Arial" panose="020B0604020202020204" pitchFamily="34" charset="0"/>
              <a:buChar char="•"/>
            </a:pPr>
            <a:endParaRPr lang="en-US" sz="18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en-US" sz="1800" b="0" i="0" u="none" strike="noStrike" baseline="0" dirty="0">
                <a:solidFill>
                  <a:srgbClr val="000000"/>
                </a:solidFill>
                <a:latin typeface="Calibri" panose="020F0502020204030204" pitchFamily="34" charset="0"/>
              </a:rPr>
              <a:t>Be included in the subgrantee’s approved budget; and </a:t>
            </a:r>
          </a:p>
          <a:p>
            <a:pPr marL="285750" indent="-285750">
              <a:buFont typeface="Arial" panose="020B0604020202020204" pitchFamily="34" charset="0"/>
              <a:buChar char="•"/>
            </a:pPr>
            <a:endParaRPr lang="en-US" sz="1800" b="0" i="0" u="none" strike="noStrike" baseline="0" dirty="0">
              <a:solidFill>
                <a:srgbClr val="000000"/>
              </a:solidFill>
              <a:latin typeface="Calibri" panose="020F0502020204030204" pitchFamily="34" charset="0"/>
            </a:endParaRPr>
          </a:p>
          <a:p>
            <a:pPr marL="285750" indent="-285750">
              <a:buFont typeface="Arial" panose="020B0604020202020204" pitchFamily="34" charset="0"/>
              <a:buChar char="•"/>
            </a:pPr>
            <a:r>
              <a:rPr lang="en-US" sz="1800" b="0" i="0" u="none" strike="noStrike" baseline="0" dirty="0">
                <a:solidFill>
                  <a:srgbClr val="000000"/>
                </a:solidFill>
                <a:latin typeface="Calibri" panose="020F0502020204030204" pitchFamily="34" charset="0"/>
              </a:rPr>
              <a:t>Conform to all other provisions of 2 C.F.R. Part 200. </a:t>
            </a:r>
          </a:p>
        </p:txBody>
      </p:sp>
      <p:sp>
        <p:nvSpPr>
          <p:cNvPr id="4" name="Rectangle 3">
            <a:extLst>
              <a:ext uri="{FF2B5EF4-FFF2-40B4-BE49-F238E27FC236}">
                <a16:creationId xmlns:a16="http://schemas.microsoft.com/office/drawing/2014/main" id="{55BDF495-2407-5FD2-CDEC-2B4B13E80780}"/>
              </a:ext>
            </a:extLst>
          </p:cNvPr>
          <p:cNvSpPr/>
          <p:nvPr/>
        </p:nvSpPr>
        <p:spPr>
          <a:xfrm>
            <a:off x="387913" y="151893"/>
            <a:ext cx="6744732" cy="923330"/>
          </a:xfrm>
          <a:prstGeom prst="rect">
            <a:avLst/>
          </a:prstGeom>
          <a:noFill/>
        </p:spPr>
        <p:txBody>
          <a:bodyPr wrap="non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MATCH REQUIREMENT</a:t>
            </a:r>
          </a:p>
        </p:txBody>
      </p:sp>
    </p:spTree>
    <p:extLst>
      <p:ext uri="{BB962C8B-B14F-4D97-AF65-F5344CB8AC3E}">
        <p14:creationId xmlns:p14="http://schemas.microsoft.com/office/powerpoint/2010/main" val="1772489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91B5676-4295-D8D0-727B-9021C74964F8}"/>
              </a:ext>
            </a:extLst>
          </p:cNvPr>
          <p:cNvSpPr>
            <a:spLocks noGrp="1"/>
          </p:cNvSpPr>
          <p:nvPr>
            <p:ph type="title"/>
          </p:nvPr>
        </p:nvSpPr>
        <p:spPr>
          <a:xfrm>
            <a:off x="1353814" y="432645"/>
            <a:ext cx="10515600" cy="1325563"/>
          </a:xfrm>
          <a:noFill/>
        </p:spPr>
        <p:txBody>
          <a:bodyPr>
            <a:normAutofit/>
          </a:bodyPr>
          <a:lstStyle/>
          <a:p>
            <a:r>
              <a:rPr lang="en-US" dirty="0"/>
              <a:t>Initiating an application in </a:t>
            </a:r>
            <a:r>
              <a:rPr lang="en-US" dirty="0" err="1"/>
              <a:t>IntelliGrants</a:t>
            </a:r>
            <a:endParaRPr lang="en-US" dirty="0"/>
          </a:p>
        </p:txBody>
      </p:sp>
      <p:pic>
        <p:nvPicPr>
          <p:cNvPr id="4" name="Graphic 3" descr="Laptop outline">
            <a:extLst>
              <a:ext uri="{FF2B5EF4-FFF2-40B4-BE49-F238E27FC236}">
                <a16:creationId xmlns:a16="http://schemas.microsoft.com/office/drawing/2014/main" id="{A4486460-51A9-571E-36CB-FAC6BC27A1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91879" y="247650"/>
            <a:ext cx="6673646" cy="6673646"/>
          </a:xfrm>
          <a:prstGeom prst="rect">
            <a:avLst/>
          </a:prstGeom>
        </p:spPr>
      </p:pic>
      <p:pic>
        <p:nvPicPr>
          <p:cNvPr id="5" name="Picture 4">
            <a:extLst>
              <a:ext uri="{FF2B5EF4-FFF2-40B4-BE49-F238E27FC236}">
                <a16:creationId xmlns:a16="http://schemas.microsoft.com/office/drawing/2014/main" id="{DE1F4C5B-000C-67F8-D83D-C4FAFE23DF2C}"/>
              </a:ext>
            </a:extLst>
          </p:cNvPr>
          <p:cNvPicPr>
            <a:picLocks noChangeAspect="1"/>
          </p:cNvPicPr>
          <p:nvPr/>
        </p:nvPicPr>
        <p:blipFill>
          <a:blip r:embed="rId5"/>
          <a:stretch>
            <a:fillRect/>
          </a:stretch>
        </p:blipFill>
        <p:spPr>
          <a:xfrm>
            <a:off x="4048166" y="2228759"/>
            <a:ext cx="3849329" cy="2214215"/>
          </a:xfrm>
          <a:prstGeom prst="rect">
            <a:avLst/>
          </a:prstGeom>
        </p:spPr>
      </p:pic>
      <p:sp>
        <p:nvSpPr>
          <p:cNvPr id="6" name="TextBox 5">
            <a:extLst>
              <a:ext uri="{FF2B5EF4-FFF2-40B4-BE49-F238E27FC236}">
                <a16:creationId xmlns:a16="http://schemas.microsoft.com/office/drawing/2014/main" id="{53515BB6-AB7E-2A19-3015-A545BC2A14C3}"/>
              </a:ext>
            </a:extLst>
          </p:cNvPr>
          <p:cNvSpPr txBox="1"/>
          <p:nvPr/>
        </p:nvSpPr>
        <p:spPr>
          <a:xfrm>
            <a:off x="4590407" y="5724140"/>
            <a:ext cx="3007555" cy="369332"/>
          </a:xfrm>
          <a:prstGeom prst="rect">
            <a:avLst/>
          </a:prstGeom>
          <a:noFill/>
        </p:spPr>
        <p:txBody>
          <a:bodyPr wrap="none" rtlCol="0">
            <a:spAutoFit/>
          </a:bodyPr>
          <a:lstStyle/>
          <a:p>
            <a:r>
              <a:rPr lang="en-US" u="sng" dirty="0">
                <a:solidFill>
                  <a:schemeClr val="tx2">
                    <a:lumMod val="75000"/>
                  </a:schemeClr>
                </a:solidFill>
              </a:rPr>
              <a:t>https://intelligrants.in.gov</a:t>
            </a:r>
          </a:p>
        </p:txBody>
      </p:sp>
    </p:spTree>
    <p:extLst>
      <p:ext uri="{BB962C8B-B14F-4D97-AF65-F5344CB8AC3E}">
        <p14:creationId xmlns:p14="http://schemas.microsoft.com/office/powerpoint/2010/main" val="2566425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C72CC86-C6D9-C511-E2C8-BE77E58B5593}"/>
              </a:ext>
            </a:extLst>
          </p:cNvPr>
          <p:cNvSpPr txBox="1"/>
          <p:nvPr/>
        </p:nvSpPr>
        <p:spPr>
          <a:xfrm>
            <a:off x="1520456" y="1360968"/>
            <a:ext cx="9037674" cy="3416320"/>
          </a:xfrm>
          <a:prstGeom prst="rect">
            <a:avLst/>
          </a:prstGeom>
          <a:noFill/>
        </p:spPr>
        <p:txBody>
          <a:bodyPr wrap="square">
            <a:spAutoFit/>
          </a:bodyPr>
          <a:lstStyle/>
          <a:p>
            <a:pPr algn="ctr"/>
            <a:r>
              <a:rPr lang="en-US" sz="2400" b="1" kern="1200" dirty="0">
                <a:solidFill>
                  <a:schemeClr val="tx1"/>
                </a:solidFill>
                <a:latin typeface="+mj-lt"/>
                <a:ea typeface="+mj-ea"/>
                <a:cs typeface="+mj-cs"/>
              </a:rPr>
              <a:t>Thanks for joining us today:</a:t>
            </a:r>
            <a:br>
              <a:rPr lang="en-US" sz="2400" b="1"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Please keep your lines muted during the presentation. </a:t>
            </a:r>
            <a:br>
              <a:rPr lang="en-US" sz="2400"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Webinar is being </a:t>
            </a:r>
            <a:r>
              <a:rPr lang="en-US" sz="2400" b="1" kern="1200" dirty="0">
                <a:solidFill>
                  <a:schemeClr val="tx1"/>
                </a:solidFill>
                <a:latin typeface="+mj-lt"/>
                <a:ea typeface="+mj-ea"/>
                <a:cs typeface="+mj-cs"/>
              </a:rPr>
              <a:t>recorded</a:t>
            </a:r>
            <a:r>
              <a:rPr lang="en-US" sz="2400" kern="1200" dirty="0">
                <a:solidFill>
                  <a:schemeClr val="tx1"/>
                </a:solidFill>
                <a:latin typeface="+mj-lt"/>
                <a:ea typeface="+mj-ea"/>
                <a:cs typeface="+mj-cs"/>
              </a:rPr>
              <a:t>. It will be posted on the ICJI website. </a:t>
            </a:r>
            <a:br>
              <a:rPr lang="en-US" sz="2400"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Questions and Answers at the end. </a:t>
            </a:r>
            <a:br>
              <a:rPr lang="en-US" sz="2400" kern="1200" dirty="0">
                <a:solidFill>
                  <a:schemeClr val="tx1"/>
                </a:solidFill>
                <a:latin typeface="+mj-lt"/>
                <a:ea typeface="+mj-ea"/>
                <a:cs typeface="+mj-cs"/>
              </a:rPr>
            </a:br>
            <a:br>
              <a:rPr lang="en-US" sz="2400" kern="1200" dirty="0">
                <a:solidFill>
                  <a:schemeClr val="tx1"/>
                </a:solidFill>
                <a:latin typeface="+mj-lt"/>
                <a:ea typeface="+mj-ea"/>
                <a:cs typeface="+mj-cs"/>
              </a:rPr>
            </a:br>
            <a:r>
              <a:rPr lang="en-US" sz="2400" kern="1200" dirty="0">
                <a:solidFill>
                  <a:schemeClr val="tx1"/>
                </a:solidFill>
                <a:latin typeface="+mj-lt"/>
                <a:ea typeface="+mj-ea"/>
                <a:cs typeface="+mj-cs"/>
              </a:rPr>
              <a:t>Feel Free to utilize the chat box during the webinar. </a:t>
            </a:r>
            <a:endParaRPr lang="en-US" sz="2400" dirty="0"/>
          </a:p>
        </p:txBody>
      </p:sp>
      <p:pic>
        <p:nvPicPr>
          <p:cNvPr id="2" name="Graphic 1" descr="Mute speaker outline">
            <a:extLst>
              <a:ext uri="{FF2B5EF4-FFF2-40B4-BE49-F238E27FC236}">
                <a16:creationId xmlns:a16="http://schemas.microsoft.com/office/drawing/2014/main" id="{0A31DF2E-6B3F-8C6B-3FC6-BA73858DAA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5283" y="1905734"/>
            <a:ext cx="1096725" cy="1096725"/>
          </a:xfrm>
          <a:prstGeom prst="rect">
            <a:avLst/>
          </a:prstGeom>
        </p:spPr>
      </p:pic>
      <p:pic>
        <p:nvPicPr>
          <p:cNvPr id="4" name="Graphic 3" descr="Chat outline">
            <a:extLst>
              <a:ext uri="{FF2B5EF4-FFF2-40B4-BE49-F238E27FC236}">
                <a16:creationId xmlns:a16="http://schemas.microsoft.com/office/drawing/2014/main" id="{55DA416C-2B3C-6BA1-0786-22CB9F90ABC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4178" y="3249278"/>
            <a:ext cx="2081659" cy="2081659"/>
          </a:xfrm>
          <a:prstGeom prst="rect">
            <a:avLst/>
          </a:prstGeom>
        </p:spPr>
      </p:pic>
    </p:spTree>
    <p:extLst>
      <p:ext uri="{BB962C8B-B14F-4D97-AF65-F5344CB8AC3E}">
        <p14:creationId xmlns:p14="http://schemas.microsoft.com/office/powerpoint/2010/main" val="3409797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18196C2-3591-8AD0-1343-937298D33557}"/>
              </a:ext>
            </a:extLst>
          </p:cNvPr>
          <p:cNvSpPr txBox="1"/>
          <p:nvPr/>
        </p:nvSpPr>
        <p:spPr>
          <a:xfrm>
            <a:off x="9267909" y="2023110"/>
            <a:ext cx="2469624" cy="28460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700" kern="1200" dirty="0">
                <a:solidFill>
                  <a:schemeClr val="tx1"/>
                </a:solidFill>
                <a:latin typeface="+mj-lt"/>
                <a:ea typeface="+mj-ea"/>
                <a:cs typeface="+mj-cs"/>
              </a:rPr>
              <a:t> </a:t>
            </a:r>
          </a:p>
        </p:txBody>
      </p:sp>
      <p:sp>
        <p:nvSpPr>
          <p:cNvPr id="26" name="Rectangle 25">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Graphical user interface, text, application&#10;&#10;Description automatically generated">
            <a:extLst>
              <a:ext uri="{FF2B5EF4-FFF2-40B4-BE49-F238E27FC236}">
                <a16:creationId xmlns:a16="http://schemas.microsoft.com/office/drawing/2014/main" id="{7E893FF7-7C15-0A00-1B19-DBFE63909AC7}"/>
              </a:ext>
            </a:extLst>
          </p:cNvPr>
          <p:cNvPicPr>
            <a:picLocks noChangeAspect="1"/>
          </p:cNvPicPr>
          <p:nvPr/>
        </p:nvPicPr>
        <p:blipFill>
          <a:blip r:embed="rId3"/>
          <a:stretch>
            <a:fillRect/>
          </a:stretch>
        </p:blipFill>
        <p:spPr>
          <a:xfrm>
            <a:off x="611287" y="1076592"/>
            <a:ext cx="7608304" cy="4051421"/>
          </a:xfrm>
          <a:prstGeom prst="rect">
            <a:avLst/>
          </a:prstGeom>
        </p:spPr>
      </p:pic>
      <p:sp>
        <p:nvSpPr>
          <p:cNvPr id="30" name="Rectangle 29">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EDA7E4F-2F6B-8A47-2AB5-CA0AF4F67AAC}"/>
              </a:ext>
            </a:extLst>
          </p:cNvPr>
          <p:cNvSpPr txBox="1"/>
          <p:nvPr/>
        </p:nvSpPr>
        <p:spPr>
          <a:xfrm>
            <a:off x="8981699" y="690663"/>
            <a:ext cx="3042043" cy="5478423"/>
          </a:xfrm>
          <a:prstGeom prst="rect">
            <a:avLst/>
          </a:prstGeom>
          <a:noFill/>
        </p:spPr>
        <p:txBody>
          <a:bodyPr wrap="square" rtlCol="0">
            <a:spAutoFit/>
          </a:bodyPr>
          <a:lstStyle/>
          <a:p>
            <a:pPr marL="285750" indent="-285750">
              <a:buFont typeface="Arial" panose="020B0604020202020204" pitchFamily="34" charset="0"/>
              <a:buChar char="•"/>
            </a:pPr>
            <a:r>
              <a:rPr lang="en-US" sz="1600" dirty="0"/>
              <a:t>Log into your </a:t>
            </a:r>
            <a:r>
              <a:rPr lang="en-US" sz="1600" dirty="0" err="1"/>
              <a:t>IntelliGrants</a:t>
            </a:r>
            <a:r>
              <a:rPr lang="en-US" sz="1600" dirty="0"/>
              <a:t> account</a:t>
            </a:r>
          </a:p>
          <a:p>
            <a:pPr marL="742950" lvl="1" indent="-285750">
              <a:buFont typeface="Arial" panose="020B0604020202020204" pitchFamily="34" charset="0"/>
              <a:buChar char="•"/>
            </a:pPr>
            <a:r>
              <a:rPr lang="en-US" sz="1600" dirty="0"/>
              <a:t>If you do not have an account, then you can obtain one on the home screen of </a:t>
            </a:r>
            <a:r>
              <a:rPr lang="en-US" sz="1600" dirty="0" err="1"/>
              <a:t>intelligrants</a:t>
            </a:r>
            <a:r>
              <a:rPr lang="en-US" sz="1600" dirty="0"/>
              <a:t> (New User?)</a:t>
            </a:r>
          </a:p>
          <a:p>
            <a:pPr lvl="1"/>
            <a:endParaRPr lang="en-US" sz="1600" dirty="0"/>
          </a:p>
          <a:p>
            <a:pPr marL="285750" indent="-285750">
              <a:buFont typeface="Arial" panose="020B0604020202020204" pitchFamily="34" charset="0"/>
              <a:buChar char="•"/>
            </a:pPr>
            <a:r>
              <a:rPr lang="en-US" sz="1600" dirty="0"/>
              <a:t>On the “</a:t>
            </a:r>
            <a:r>
              <a:rPr lang="en-US" sz="1600" b="1" dirty="0"/>
              <a:t>MY HOME</a:t>
            </a:r>
            <a:r>
              <a:rPr lang="en-US" sz="1600" dirty="0"/>
              <a:t>” page access the “</a:t>
            </a:r>
            <a:r>
              <a:rPr lang="en-US" sz="1600" b="1" dirty="0"/>
              <a:t>VIEW AVAILABLE PROPOSALS</a:t>
            </a:r>
            <a:r>
              <a:rPr lang="en-US" sz="1600" dirty="0"/>
              <a:t>” section</a:t>
            </a:r>
          </a:p>
          <a:p>
            <a:endParaRPr lang="en-US" sz="1600" dirty="0"/>
          </a:p>
          <a:p>
            <a:pPr marL="285750" indent="-285750">
              <a:buFont typeface="Arial" panose="020B0604020202020204" pitchFamily="34" charset="0"/>
              <a:buChar char="•"/>
            </a:pPr>
            <a:r>
              <a:rPr lang="en-US" sz="1600" dirty="0"/>
              <a:t>Click on </a:t>
            </a:r>
            <a:r>
              <a:rPr lang="en-US" sz="1600" b="1" dirty="0"/>
              <a:t>VIEW OPPORTUNITIES</a:t>
            </a:r>
          </a:p>
          <a:p>
            <a:endParaRPr lang="en-US" sz="1600" b="1" dirty="0"/>
          </a:p>
          <a:p>
            <a:pPr marL="285750" indent="-285750">
              <a:buFont typeface="Arial" panose="020B0604020202020204" pitchFamily="34" charset="0"/>
              <a:buChar char="•"/>
            </a:pPr>
            <a:r>
              <a:rPr lang="en-US" sz="1600" dirty="0" err="1"/>
              <a:t>Intelligrants</a:t>
            </a:r>
            <a:r>
              <a:rPr lang="en-US" sz="1600" dirty="0"/>
              <a:t> will take you to the My Opportunities page </a:t>
            </a:r>
          </a:p>
          <a:p>
            <a:endParaRPr lang="en-US" sz="1600" dirty="0"/>
          </a:p>
          <a:p>
            <a:pPr marL="285750" indent="-285750">
              <a:buFont typeface="Arial" panose="020B0604020202020204" pitchFamily="34" charset="0"/>
              <a:buChar char="•"/>
            </a:pPr>
            <a:r>
              <a:rPr lang="en-US" sz="1600" dirty="0"/>
              <a:t>Access the </a:t>
            </a:r>
            <a:r>
              <a:rPr lang="en-US" sz="1600" b="1" dirty="0"/>
              <a:t>2024 VOCA Grant </a:t>
            </a:r>
            <a:r>
              <a:rPr lang="en-US" sz="1600" dirty="0"/>
              <a:t> Application</a:t>
            </a:r>
          </a:p>
          <a:p>
            <a:r>
              <a:rPr lang="en-US" sz="1600" dirty="0"/>
              <a:t> </a:t>
            </a:r>
          </a:p>
          <a:p>
            <a:pPr marL="285750" indent="-285750">
              <a:buFont typeface="Arial" panose="020B0604020202020204" pitchFamily="34" charset="0"/>
              <a:buChar char="•"/>
            </a:pPr>
            <a:r>
              <a:rPr lang="en-US" sz="1600" dirty="0"/>
              <a:t>Select “</a:t>
            </a:r>
            <a:r>
              <a:rPr lang="en-US" sz="1600" b="1" dirty="0"/>
              <a:t>Apply Now</a:t>
            </a:r>
            <a:r>
              <a:rPr lang="en-US" sz="1600" dirty="0"/>
              <a:t>”</a:t>
            </a:r>
          </a:p>
          <a:p>
            <a:endParaRPr lang="en-US" sz="1400" dirty="0"/>
          </a:p>
        </p:txBody>
      </p:sp>
      <p:sp>
        <p:nvSpPr>
          <p:cNvPr id="2" name="Rectangle 1">
            <a:extLst>
              <a:ext uri="{FF2B5EF4-FFF2-40B4-BE49-F238E27FC236}">
                <a16:creationId xmlns:a16="http://schemas.microsoft.com/office/drawing/2014/main" id="{2D93FF15-9C03-DB31-1ACE-DC3882C1A9FD}"/>
              </a:ext>
            </a:extLst>
          </p:cNvPr>
          <p:cNvSpPr/>
          <p:nvPr/>
        </p:nvSpPr>
        <p:spPr>
          <a:xfrm>
            <a:off x="611287" y="93011"/>
            <a:ext cx="6898815" cy="51545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Steps to initiating an application </a:t>
            </a:r>
          </a:p>
        </p:txBody>
      </p:sp>
    </p:spTree>
    <p:extLst>
      <p:ext uri="{BB962C8B-B14F-4D97-AF65-F5344CB8AC3E}">
        <p14:creationId xmlns:p14="http://schemas.microsoft.com/office/powerpoint/2010/main" val="1709847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7" name="Rectangle 22">
            <a:extLst>
              <a:ext uri="{FF2B5EF4-FFF2-40B4-BE49-F238E27FC236}">
                <a16:creationId xmlns:a16="http://schemas.microsoft.com/office/drawing/2014/main" id="{19C052EA-05E2-403D-965E-52D1BFFA2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4A4CB7-FC0C-582B-573D-560D1A682B15}"/>
              </a:ext>
            </a:extLst>
          </p:cNvPr>
          <p:cNvSpPr>
            <a:spLocks noGrp="1"/>
          </p:cNvSpPr>
          <p:nvPr>
            <p:ph type="title"/>
          </p:nvPr>
        </p:nvSpPr>
        <p:spPr>
          <a:xfrm>
            <a:off x="678711" y="140259"/>
            <a:ext cx="10515600" cy="1094740"/>
          </a:xfrm>
        </p:spPr>
        <p:txBody>
          <a:bodyPr>
            <a:normAutofit/>
          </a:bodyPr>
          <a:lstStyle/>
          <a:p>
            <a:pPr algn="ctr"/>
            <a:r>
              <a:rPr lang="en-US" dirty="0">
                <a:solidFill>
                  <a:schemeClr val="bg1"/>
                </a:solidFill>
              </a:rPr>
              <a:t>Navigating Forms Menu </a:t>
            </a:r>
          </a:p>
        </p:txBody>
      </p:sp>
      <p:sp useBgFill="1">
        <p:nvSpPr>
          <p:cNvPr id="28" name="Rectangle 24">
            <a:extLst>
              <a:ext uri="{FF2B5EF4-FFF2-40B4-BE49-F238E27FC236}">
                <a16:creationId xmlns:a16="http://schemas.microsoft.com/office/drawing/2014/main" id="{4C1936B8-2FFB-4F78-8388-B8C282B8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BAD3374-68C1-34FF-6873-06E775FC64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270760" y="1263893"/>
            <a:ext cx="7165883" cy="5593155"/>
          </a:xfrm>
          <a:prstGeom prst="rect">
            <a:avLst/>
          </a:prstGeom>
        </p:spPr>
      </p:pic>
      <p:sp>
        <p:nvSpPr>
          <p:cNvPr id="5" name="Oval 4">
            <a:extLst>
              <a:ext uri="{FF2B5EF4-FFF2-40B4-BE49-F238E27FC236}">
                <a16:creationId xmlns:a16="http://schemas.microsoft.com/office/drawing/2014/main" id="{3373E896-0428-74A3-F246-3B86BBA1B528}"/>
              </a:ext>
            </a:extLst>
          </p:cNvPr>
          <p:cNvSpPr/>
          <p:nvPr/>
        </p:nvSpPr>
        <p:spPr>
          <a:xfrm>
            <a:off x="3124200" y="1123634"/>
            <a:ext cx="1097280" cy="595948"/>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5075160"/>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a:extLst>
              <a:ext uri="{FF2B5EF4-FFF2-40B4-BE49-F238E27FC236}">
                <a16:creationId xmlns:a16="http://schemas.microsoft.com/office/drawing/2014/main" id="{B16DBDE4-2CB0-44F5-A5D0-EFD06297F47D}"/>
              </a:ext>
            </a:extLst>
          </p:cNvPr>
          <p:cNvSpPr txBox="1"/>
          <p:nvPr/>
        </p:nvSpPr>
        <p:spPr>
          <a:xfrm>
            <a:off x="821966" y="1944041"/>
            <a:ext cx="3550920" cy="2123658"/>
          </a:xfrm>
          <a:prstGeom prst="rect">
            <a:avLst/>
          </a:prstGeom>
          <a:noFill/>
        </p:spPr>
        <p:txBody>
          <a:bodyPr wrap="square" rtlCol="0">
            <a:spAutoFit/>
          </a:bodyPr>
          <a:lstStyle/>
          <a:p>
            <a:r>
              <a:rPr lang="en-US" sz="4400" dirty="0"/>
              <a:t>Forms that need to be completed </a:t>
            </a:r>
          </a:p>
        </p:txBody>
      </p:sp>
      <p:graphicFrame>
        <p:nvGraphicFramePr>
          <p:cNvPr id="9" name="Content Placeholder 2">
            <a:extLst>
              <a:ext uri="{FF2B5EF4-FFF2-40B4-BE49-F238E27FC236}">
                <a16:creationId xmlns:a16="http://schemas.microsoft.com/office/drawing/2014/main" id="{82D5F4F8-4C86-9C45-BB1B-9C54BFA822FB}"/>
              </a:ext>
            </a:extLst>
          </p:cNvPr>
          <p:cNvGraphicFramePr>
            <a:graphicFrameLocks noGrp="1"/>
          </p:cNvGraphicFramePr>
          <p:nvPr>
            <p:ph idx="1"/>
            <p:extLst>
              <p:ext uri="{D42A27DB-BD31-4B8C-83A1-F6EECF244321}">
                <p14:modId xmlns:p14="http://schemas.microsoft.com/office/powerpoint/2010/main" val="1167977798"/>
              </p:ext>
            </p:extLst>
          </p:nvPr>
        </p:nvGraphicFramePr>
        <p:xfrm>
          <a:off x="3944680" y="339774"/>
          <a:ext cx="7425354" cy="63800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2194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a:extLst>
              <a:ext uri="{FF2B5EF4-FFF2-40B4-BE49-F238E27FC236}">
                <a16:creationId xmlns:a16="http://schemas.microsoft.com/office/drawing/2014/main" id="{B16DBDE4-2CB0-44F5-A5D0-EFD06297F47D}"/>
              </a:ext>
            </a:extLst>
          </p:cNvPr>
          <p:cNvSpPr txBox="1"/>
          <p:nvPr/>
        </p:nvSpPr>
        <p:spPr>
          <a:xfrm>
            <a:off x="821966" y="976478"/>
            <a:ext cx="3550920" cy="2800767"/>
          </a:xfrm>
          <a:prstGeom prst="rect">
            <a:avLst/>
          </a:prstGeom>
          <a:noFill/>
        </p:spPr>
        <p:txBody>
          <a:bodyPr wrap="square" rtlCol="0">
            <a:spAutoFit/>
          </a:bodyPr>
          <a:lstStyle/>
          <a:p>
            <a:r>
              <a:rPr lang="en-US" sz="4400" dirty="0"/>
              <a:t>Forms that need to be completed Cont.</a:t>
            </a:r>
          </a:p>
        </p:txBody>
      </p:sp>
      <p:graphicFrame>
        <p:nvGraphicFramePr>
          <p:cNvPr id="9" name="Content Placeholder 2">
            <a:extLst>
              <a:ext uri="{FF2B5EF4-FFF2-40B4-BE49-F238E27FC236}">
                <a16:creationId xmlns:a16="http://schemas.microsoft.com/office/drawing/2014/main" id="{82D5F4F8-4C86-9C45-BB1B-9C54BFA822FB}"/>
              </a:ext>
            </a:extLst>
          </p:cNvPr>
          <p:cNvGraphicFramePr>
            <a:graphicFrameLocks noGrp="1"/>
          </p:cNvGraphicFramePr>
          <p:nvPr>
            <p:ph idx="1"/>
          </p:nvPr>
        </p:nvGraphicFramePr>
        <p:xfrm>
          <a:off x="4648018" y="640822"/>
          <a:ext cx="6900512" cy="5988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3060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TextBox 12">
            <a:extLst>
              <a:ext uri="{FF2B5EF4-FFF2-40B4-BE49-F238E27FC236}">
                <a16:creationId xmlns:a16="http://schemas.microsoft.com/office/drawing/2014/main" id="{B16DBDE4-2CB0-44F5-A5D0-EFD06297F47D}"/>
              </a:ext>
            </a:extLst>
          </p:cNvPr>
          <p:cNvSpPr txBox="1"/>
          <p:nvPr/>
        </p:nvSpPr>
        <p:spPr>
          <a:xfrm>
            <a:off x="821966" y="976478"/>
            <a:ext cx="3550920" cy="2800767"/>
          </a:xfrm>
          <a:prstGeom prst="rect">
            <a:avLst/>
          </a:prstGeom>
          <a:noFill/>
        </p:spPr>
        <p:txBody>
          <a:bodyPr wrap="square" rtlCol="0">
            <a:spAutoFit/>
          </a:bodyPr>
          <a:lstStyle/>
          <a:p>
            <a:r>
              <a:rPr lang="en-US" sz="4400" dirty="0"/>
              <a:t>Forms that need to be completed Cont.</a:t>
            </a:r>
          </a:p>
        </p:txBody>
      </p:sp>
      <p:graphicFrame>
        <p:nvGraphicFramePr>
          <p:cNvPr id="4" name="Content Placeholder 2">
            <a:extLst>
              <a:ext uri="{FF2B5EF4-FFF2-40B4-BE49-F238E27FC236}">
                <a16:creationId xmlns:a16="http://schemas.microsoft.com/office/drawing/2014/main" id="{8F2A1FBA-F309-8C38-01F3-A626D6FFFAED}"/>
              </a:ext>
            </a:extLst>
          </p:cNvPr>
          <p:cNvGraphicFramePr>
            <a:graphicFrameLocks noGrp="1"/>
          </p:cNvGraphicFramePr>
          <p:nvPr>
            <p:ph idx="1"/>
            <p:extLst>
              <p:ext uri="{D42A27DB-BD31-4B8C-83A1-F6EECF244321}">
                <p14:modId xmlns:p14="http://schemas.microsoft.com/office/powerpoint/2010/main" val="81409084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7275F5C1-E3CA-E2B6-9850-1AB26DEAC5B2}"/>
              </a:ext>
            </a:extLst>
          </p:cNvPr>
          <p:cNvSpPr txBox="1"/>
          <p:nvPr/>
        </p:nvSpPr>
        <p:spPr>
          <a:xfrm>
            <a:off x="4891313" y="4724256"/>
            <a:ext cx="6270173" cy="307777"/>
          </a:xfrm>
          <a:prstGeom prst="rect">
            <a:avLst/>
          </a:prstGeom>
          <a:noFill/>
        </p:spPr>
        <p:txBody>
          <a:bodyPr wrap="square" rtlCol="0">
            <a:spAutoFit/>
          </a:bodyPr>
          <a:lstStyle/>
          <a:p>
            <a:r>
              <a:rPr lang="en-US" sz="1400" dirty="0">
                <a:hlinkClick r:id="rId8"/>
              </a:rPr>
              <a:t>https://www.in.gov/cji/victim-services/resources/</a:t>
            </a:r>
            <a:r>
              <a:rPr lang="en-US" sz="1400" dirty="0"/>
              <a:t> </a:t>
            </a:r>
          </a:p>
        </p:txBody>
      </p:sp>
    </p:spTree>
    <p:extLst>
      <p:ext uri="{BB962C8B-B14F-4D97-AF65-F5344CB8AC3E}">
        <p14:creationId xmlns:p14="http://schemas.microsoft.com/office/powerpoint/2010/main" val="3752980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965199" y="851517"/>
            <a:ext cx="5130795" cy="1461778"/>
          </a:xfrm>
        </p:spPr>
        <p:txBody>
          <a:bodyPr>
            <a:normAutofit/>
          </a:bodyPr>
          <a:lstStyle/>
          <a:p>
            <a:r>
              <a:rPr lang="en-US" sz="4000"/>
              <a:t>Budget Narrative	</a:t>
            </a:r>
          </a:p>
        </p:txBody>
      </p:sp>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965200" y="2470248"/>
            <a:ext cx="4048344" cy="3536236"/>
          </a:xfrm>
        </p:spPr>
        <p:txBody>
          <a:bodyPr>
            <a:normAutofit/>
          </a:bodyPr>
          <a:lstStyle/>
          <a:p>
            <a:r>
              <a:rPr lang="en-US" sz="2000" dirty="0">
                <a:latin typeface="+mj-lt"/>
              </a:rPr>
              <a:t>Be sure all items in the Budget are included in the Budget Narrative.</a:t>
            </a:r>
          </a:p>
          <a:p>
            <a:pPr lvl="1"/>
            <a:r>
              <a:rPr lang="en-US" sz="2000" dirty="0">
                <a:latin typeface="+mj-lt"/>
              </a:rPr>
              <a:t>Ex: Office Supplies (copy paper, pencils, pens)</a:t>
            </a:r>
          </a:p>
          <a:p>
            <a:r>
              <a:rPr lang="en-US" sz="2000" dirty="0">
                <a:latin typeface="+mj-lt"/>
              </a:rPr>
              <a:t>Grant reviewers </a:t>
            </a:r>
            <a:r>
              <a:rPr lang="en-US" sz="2000" b="1" u="sng" dirty="0">
                <a:latin typeface="+mj-lt"/>
              </a:rPr>
              <a:t>are not</a:t>
            </a:r>
            <a:r>
              <a:rPr lang="en-US" sz="2000" b="1" dirty="0">
                <a:latin typeface="+mj-lt"/>
              </a:rPr>
              <a:t> </a:t>
            </a:r>
            <a:r>
              <a:rPr lang="en-US" sz="2000" dirty="0">
                <a:latin typeface="+mj-lt"/>
              </a:rPr>
              <a:t>required to contact you for clarification. </a:t>
            </a:r>
          </a:p>
          <a:p>
            <a:r>
              <a:rPr lang="en-US" sz="2000" dirty="0">
                <a:latin typeface="+mj-lt"/>
              </a:rPr>
              <a:t>Any missing information in this section may disqualify that budget item for funding.</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35330" y="2105470"/>
            <a:ext cx="3217333" cy="3217333"/>
          </a:xfrm>
          <a:prstGeom prst="rect">
            <a:avLst/>
          </a:prstGeom>
        </p:spPr>
      </p:pic>
    </p:spTree>
    <p:extLst>
      <p:ext uri="{BB962C8B-B14F-4D97-AF65-F5344CB8AC3E}">
        <p14:creationId xmlns:p14="http://schemas.microsoft.com/office/powerpoint/2010/main" val="649807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E0C179-7493-8879-3DB0-7E5E93DC7CFD}"/>
              </a:ext>
            </a:extLst>
          </p:cNvPr>
          <p:cNvSpPr>
            <a:spLocks noGrp="1"/>
          </p:cNvSpPr>
          <p:nvPr>
            <p:ph type="title"/>
          </p:nvPr>
        </p:nvSpPr>
        <p:spPr>
          <a:xfrm>
            <a:off x="251760" y="1226414"/>
            <a:ext cx="3728708" cy="2202586"/>
          </a:xfrm>
        </p:spPr>
        <p:txBody>
          <a:bodyPr anchor="t">
            <a:noAutofit/>
          </a:bodyPr>
          <a:lstStyle/>
          <a:p>
            <a:pPr algn="ctr"/>
            <a:r>
              <a:rPr lang="en-US" dirty="0">
                <a:solidFill>
                  <a:schemeClr val="bg1"/>
                </a:solidFill>
              </a:rPr>
              <a:t>REQUIRED ATTACHMENTS</a:t>
            </a:r>
          </a:p>
        </p:txBody>
      </p:sp>
      <p:sp>
        <p:nvSpPr>
          <p:cNvPr id="4" name="Content Placeholder 3">
            <a:extLst>
              <a:ext uri="{FF2B5EF4-FFF2-40B4-BE49-F238E27FC236}">
                <a16:creationId xmlns:a16="http://schemas.microsoft.com/office/drawing/2014/main" id="{1D9A9B47-1D2C-9F38-D467-7692E5890A6B}"/>
              </a:ext>
            </a:extLst>
          </p:cNvPr>
          <p:cNvSpPr>
            <a:spLocks noGrp="1"/>
          </p:cNvSpPr>
          <p:nvPr>
            <p:ph sz="half" idx="2"/>
          </p:nvPr>
        </p:nvSpPr>
        <p:spPr>
          <a:xfrm>
            <a:off x="4566908" y="800128"/>
            <a:ext cx="7061212" cy="5722592"/>
          </a:xfrm>
        </p:spPr>
        <p:txBody>
          <a:bodyPr>
            <a:normAutofit fontScale="40000" lnSpcReduction="20000"/>
          </a:bodyPr>
          <a:lstStyle/>
          <a:p>
            <a:r>
              <a:rPr lang="en-US" sz="6200" dirty="0">
                <a:solidFill>
                  <a:srgbClr val="000000"/>
                </a:solidFill>
              </a:rPr>
              <a:t>Total Agency Budget </a:t>
            </a:r>
          </a:p>
          <a:p>
            <a:pPr lvl="1"/>
            <a:r>
              <a:rPr lang="en-US" sz="6200" dirty="0">
                <a:solidFill>
                  <a:srgbClr val="000000"/>
                </a:solidFill>
              </a:rPr>
              <a:t>Found on ICJI’s website (</a:t>
            </a:r>
            <a:r>
              <a:rPr lang="en-US" sz="6200" dirty="0">
                <a:solidFill>
                  <a:srgbClr val="000000"/>
                </a:solidFill>
                <a:hlinkClick r:id="rId3"/>
              </a:rPr>
              <a:t>https://www.in.gov/cji/victim-services/resources/</a:t>
            </a:r>
            <a:r>
              <a:rPr lang="en-US" sz="6200" dirty="0">
                <a:solidFill>
                  <a:srgbClr val="000000"/>
                </a:solidFill>
              </a:rPr>
              <a:t>) – Agency Basic Budget (Nonprofit Applicant Budget Form) </a:t>
            </a:r>
          </a:p>
          <a:p>
            <a:r>
              <a:rPr lang="en-US" sz="6600" dirty="0">
                <a:solidFill>
                  <a:srgbClr val="000000"/>
                </a:solidFill>
              </a:rPr>
              <a:t>Indirect Cost Rate </a:t>
            </a:r>
          </a:p>
          <a:p>
            <a:pPr lvl="1"/>
            <a:r>
              <a:rPr lang="en-US" sz="6200" dirty="0">
                <a:solidFill>
                  <a:srgbClr val="000000"/>
                </a:solidFill>
              </a:rPr>
              <a:t>If applicant has federally approved rate </a:t>
            </a:r>
          </a:p>
          <a:p>
            <a:r>
              <a:rPr lang="en-US" sz="6200" dirty="0">
                <a:solidFill>
                  <a:srgbClr val="000000"/>
                </a:solidFill>
              </a:rPr>
              <a:t>Sustainability Plan </a:t>
            </a:r>
          </a:p>
          <a:p>
            <a:pPr lvl="1"/>
            <a:r>
              <a:rPr lang="en-US" sz="6200" dirty="0">
                <a:solidFill>
                  <a:srgbClr val="000000"/>
                </a:solidFill>
              </a:rPr>
              <a:t>Your plan to maintain the program once the grant funds expire</a:t>
            </a:r>
          </a:p>
          <a:p>
            <a:r>
              <a:rPr lang="en-US" sz="6200" dirty="0">
                <a:solidFill>
                  <a:srgbClr val="000000"/>
                </a:solidFill>
              </a:rPr>
              <a:t>Timeline</a:t>
            </a:r>
          </a:p>
          <a:p>
            <a:pPr lvl="1"/>
            <a:r>
              <a:rPr lang="en-US" sz="6200" dirty="0">
                <a:solidFill>
                  <a:srgbClr val="000000"/>
                </a:solidFill>
              </a:rPr>
              <a:t>Outlining the completion of the project/ or expenditures of the grant funds</a:t>
            </a:r>
          </a:p>
          <a:p>
            <a:r>
              <a:rPr lang="en-US" sz="6200" dirty="0">
                <a:solidFill>
                  <a:srgbClr val="000000"/>
                </a:solidFill>
              </a:rPr>
              <a:t>Letters of Endorsement</a:t>
            </a:r>
          </a:p>
          <a:p>
            <a:pPr lvl="1"/>
            <a:r>
              <a:rPr lang="en-US" sz="6200" dirty="0">
                <a:solidFill>
                  <a:srgbClr val="000000"/>
                </a:solidFill>
              </a:rPr>
              <a:t>For this program specifically</a:t>
            </a:r>
          </a:p>
          <a:p>
            <a:pPr marL="457200" lvl="1" indent="0">
              <a:buNone/>
            </a:pPr>
            <a:endParaRPr lang="en-US" sz="7200" dirty="0">
              <a:solidFill>
                <a:srgbClr val="000000"/>
              </a:solidFill>
            </a:endParaRPr>
          </a:p>
        </p:txBody>
      </p:sp>
      <p:pic>
        <p:nvPicPr>
          <p:cNvPr id="5" name="Graphic 4" descr="Paperclip with solid fill">
            <a:extLst>
              <a:ext uri="{FF2B5EF4-FFF2-40B4-BE49-F238E27FC236}">
                <a16:creationId xmlns:a16="http://schemas.microsoft.com/office/drawing/2014/main" id="{7F9E7C0C-09A4-2F14-CAFD-3AB218B73D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01714" y="2823224"/>
            <a:ext cx="1520176" cy="1520176"/>
          </a:xfrm>
          <a:prstGeom prst="rect">
            <a:avLst/>
          </a:prstGeom>
        </p:spPr>
      </p:pic>
    </p:spTree>
    <p:extLst>
      <p:ext uri="{BB962C8B-B14F-4D97-AF65-F5344CB8AC3E}">
        <p14:creationId xmlns:p14="http://schemas.microsoft.com/office/powerpoint/2010/main" val="2289834627"/>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E0C179-7493-8879-3DB0-7E5E93DC7CFD}"/>
              </a:ext>
            </a:extLst>
          </p:cNvPr>
          <p:cNvSpPr>
            <a:spLocks noGrp="1"/>
          </p:cNvSpPr>
          <p:nvPr>
            <p:ph type="title"/>
          </p:nvPr>
        </p:nvSpPr>
        <p:spPr>
          <a:xfrm>
            <a:off x="251760" y="1226414"/>
            <a:ext cx="3728708" cy="2202586"/>
          </a:xfrm>
        </p:spPr>
        <p:txBody>
          <a:bodyPr anchor="t">
            <a:noAutofit/>
          </a:bodyPr>
          <a:lstStyle/>
          <a:p>
            <a:pPr algn="ctr"/>
            <a:r>
              <a:rPr lang="en-US" dirty="0">
                <a:solidFill>
                  <a:schemeClr val="bg1"/>
                </a:solidFill>
              </a:rPr>
              <a:t>REQUIRED ATTACHMENTS</a:t>
            </a:r>
            <a:br>
              <a:rPr lang="en-US" dirty="0">
                <a:solidFill>
                  <a:schemeClr val="bg1"/>
                </a:solidFill>
              </a:rPr>
            </a:br>
            <a:r>
              <a:rPr lang="en-US" dirty="0">
                <a:solidFill>
                  <a:schemeClr val="bg1"/>
                </a:solidFill>
              </a:rPr>
              <a:t>CONTINUED </a:t>
            </a:r>
          </a:p>
        </p:txBody>
      </p:sp>
      <p:sp>
        <p:nvSpPr>
          <p:cNvPr id="4" name="Content Placeholder 3">
            <a:extLst>
              <a:ext uri="{FF2B5EF4-FFF2-40B4-BE49-F238E27FC236}">
                <a16:creationId xmlns:a16="http://schemas.microsoft.com/office/drawing/2014/main" id="{1D9A9B47-1D2C-9F38-D467-7692E5890A6B}"/>
              </a:ext>
            </a:extLst>
          </p:cNvPr>
          <p:cNvSpPr>
            <a:spLocks noGrp="1"/>
          </p:cNvSpPr>
          <p:nvPr>
            <p:ph sz="half" idx="2"/>
          </p:nvPr>
        </p:nvSpPr>
        <p:spPr>
          <a:xfrm>
            <a:off x="4577541" y="247234"/>
            <a:ext cx="7061212" cy="6196095"/>
          </a:xfrm>
        </p:spPr>
        <p:txBody>
          <a:bodyPr>
            <a:normAutofit fontScale="47500" lnSpcReduction="20000"/>
          </a:bodyPr>
          <a:lstStyle/>
          <a:p>
            <a:pPr>
              <a:lnSpc>
                <a:spcPct val="120000"/>
              </a:lnSpc>
            </a:pPr>
            <a:r>
              <a:rPr lang="en-US" sz="6200" dirty="0">
                <a:solidFill>
                  <a:srgbClr val="000000"/>
                </a:solidFill>
              </a:rPr>
              <a:t>Miscellaneous</a:t>
            </a:r>
          </a:p>
          <a:p>
            <a:pPr lvl="1">
              <a:lnSpc>
                <a:spcPct val="120000"/>
              </a:lnSpc>
            </a:pPr>
            <a:r>
              <a:rPr lang="en-US" sz="5800" dirty="0">
                <a:solidFill>
                  <a:srgbClr val="000000"/>
                </a:solidFill>
              </a:rPr>
              <a:t>EEOP </a:t>
            </a:r>
          </a:p>
          <a:p>
            <a:pPr lvl="1">
              <a:lnSpc>
                <a:spcPct val="120000"/>
              </a:lnSpc>
            </a:pPr>
            <a:r>
              <a:rPr lang="en-US" sz="5800" dirty="0">
                <a:solidFill>
                  <a:srgbClr val="000000"/>
                </a:solidFill>
              </a:rPr>
              <a:t>Certification of Advanced Determination of Suitability to Interact with Participating Minors</a:t>
            </a:r>
          </a:p>
          <a:p>
            <a:pPr lvl="1">
              <a:lnSpc>
                <a:spcPct val="120000"/>
              </a:lnSpc>
            </a:pPr>
            <a:r>
              <a:rPr lang="en-US" sz="5800" dirty="0">
                <a:solidFill>
                  <a:srgbClr val="000000"/>
                </a:solidFill>
              </a:rPr>
              <a:t>Lobbying Certification and Disclosure to Report Lobbying  </a:t>
            </a:r>
          </a:p>
          <a:p>
            <a:pPr lvl="1">
              <a:lnSpc>
                <a:spcPct val="120000"/>
              </a:lnSpc>
            </a:pPr>
            <a:r>
              <a:rPr lang="en-US" sz="6200" dirty="0">
                <a:solidFill>
                  <a:srgbClr val="000000"/>
                </a:solidFill>
              </a:rPr>
              <a:t>Job Descriptions </a:t>
            </a:r>
          </a:p>
          <a:p>
            <a:pPr lvl="1">
              <a:lnSpc>
                <a:spcPct val="120000"/>
              </a:lnSpc>
            </a:pPr>
            <a:r>
              <a:rPr lang="en-US" sz="6200" dirty="0">
                <a:solidFill>
                  <a:srgbClr val="000000"/>
                </a:solidFill>
              </a:rPr>
              <a:t>Match Waiver request if applicable </a:t>
            </a:r>
          </a:p>
          <a:p>
            <a:pPr lvl="1">
              <a:lnSpc>
                <a:spcPct val="120000"/>
              </a:lnSpc>
            </a:pPr>
            <a:r>
              <a:rPr lang="en-US" sz="6200" dirty="0">
                <a:solidFill>
                  <a:srgbClr val="000000"/>
                </a:solidFill>
              </a:rPr>
              <a:t>Volunteer Waiver request if applicable</a:t>
            </a:r>
          </a:p>
          <a:p>
            <a:pPr lvl="1">
              <a:lnSpc>
                <a:spcPct val="120000"/>
              </a:lnSpc>
            </a:pPr>
            <a:r>
              <a:rPr lang="en-US" sz="6200" dirty="0">
                <a:solidFill>
                  <a:srgbClr val="000000"/>
                </a:solidFill>
              </a:rPr>
              <a:t>Any other requested information </a:t>
            </a:r>
          </a:p>
          <a:p>
            <a:pPr lvl="2">
              <a:lnSpc>
                <a:spcPct val="120000"/>
              </a:lnSpc>
            </a:pPr>
            <a:r>
              <a:rPr lang="en-US" sz="4200" dirty="0">
                <a:solidFill>
                  <a:srgbClr val="000000"/>
                </a:solidFill>
              </a:rPr>
              <a:t>Executed Contracts, Lease Agreements</a:t>
            </a:r>
          </a:p>
          <a:p>
            <a:pPr marL="457200" lvl="1" indent="0">
              <a:buNone/>
            </a:pPr>
            <a:endParaRPr lang="en-US" sz="7200" dirty="0">
              <a:solidFill>
                <a:srgbClr val="000000"/>
              </a:solidFill>
            </a:endParaRPr>
          </a:p>
        </p:txBody>
      </p:sp>
      <p:pic>
        <p:nvPicPr>
          <p:cNvPr id="3" name="Graphic 2" descr="Paperclip with solid fill">
            <a:extLst>
              <a:ext uri="{FF2B5EF4-FFF2-40B4-BE49-F238E27FC236}">
                <a16:creationId xmlns:a16="http://schemas.microsoft.com/office/drawing/2014/main" id="{1C558FF2-863C-1D8E-4AC4-D2E32248B0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01714" y="3280424"/>
            <a:ext cx="1520176" cy="1520176"/>
          </a:xfrm>
          <a:prstGeom prst="rect">
            <a:avLst/>
          </a:prstGeom>
        </p:spPr>
      </p:pic>
    </p:spTree>
    <p:extLst>
      <p:ext uri="{BB962C8B-B14F-4D97-AF65-F5344CB8AC3E}">
        <p14:creationId xmlns:p14="http://schemas.microsoft.com/office/powerpoint/2010/main" val="2104111471"/>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itle 6">
            <a:extLst>
              <a:ext uri="{FF2B5EF4-FFF2-40B4-BE49-F238E27FC236}">
                <a16:creationId xmlns:a16="http://schemas.microsoft.com/office/drawing/2014/main" id="{54ACD481-6DCA-C2DB-C873-6A7D7FA68B09}"/>
              </a:ext>
            </a:extLst>
          </p:cNvPr>
          <p:cNvSpPr>
            <a:spLocks noGrp="1"/>
          </p:cNvSpPr>
          <p:nvPr>
            <p:ph type="title"/>
          </p:nvPr>
        </p:nvSpPr>
        <p:spPr>
          <a:xfrm>
            <a:off x="848239" y="43667"/>
            <a:ext cx="9032909" cy="739996"/>
          </a:xfrm>
        </p:spPr>
        <p:txBody>
          <a:bodyPr anchor="b">
            <a:normAutofit/>
          </a:bodyPr>
          <a:lstStyle/>
          <a:p>
            <a:pPr algn="ctr"/>
            <a:r>
              <a:rPr lang="en-US" dirty="0"/>
              <a:t>NEW: Agency Basic Budget</a:t>
            </a:r>
          </a:p>
        </p:txBody>
      </p:sp>
      <p:pic>
        <p:nvPicPr>
          <p:cNvPr id="4" name="Picture 3">
            <a:extLst>
              <a:ext uri="{FF2B5EF4-FFF2-40B4-BE49-F238E27FC236}">
                <a16:creationId xmlns:a16="http://schemas.microsoft.com/office/drawing/2014/main" id="{725DD9A4-372F-59F6-B63E-3A8C9927FE77}"/>
              </a:ext>
            </a:extLst>
          </p:cNvPr>
          <p:cNvPicPr>
            <a:picLocks noChangeAspect="1"/>
          </p:cNvPicPr>
          <p:nvPr/>
        </p:nvPicPr>
        <p:blipFill>
          <a:blip r:embed="rId3"/>
          <a:stretch>
            <a:fillRect/>
          </a:stretch>
        </p:blipFill>
        <p:spPr>
          <a:xfrm>
            <a:off x="191069" y="739996"/>
            <a:ext cx="12192000" cy="6074337"/>
          </a:xfrm>
          <a:prstGeom prst="rect">
            <a:avLst/>
          </a:prstGeom>
        </p:spPr>
      </p:pic>
    </p:spTree>
    <p:extLst>
      <p:ext uri="{BB962C8B-B14F-4D97-AF65-F5344CB8AC3E}">
        <p14:creationId xmlns:p14="http://schemas.microsoft.com/office/powerpoint/2010/main" val="320610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itle 6">
            <a:extLst>
              <a:ext uri="{FF2B5EF4-FFF2-40B4-BE49-F238E27FC236}">
                <a16:creationId xmlns:a16="http://schemas.microsoft.com/office/drawing/2014/main" id="{54ACD481-6DCA-C2DB-C873-6A7D7FA68B09}"/>
              </a:ext>
            </a:extLst>
          </p:cNvPr>
          <p:cNvSpPr>
            <a:spLocks noGrp="1"/>
          </p:cNvSpPr>
          <p:nvPr>
            <p:ph type="title"/>
          </p:nvPr>
        </p:nvSpPr>
        <p:spPr>
          <a:xfrm>
            <a:off x="1047719" y="95034"/>
            <a:ext cx="9099637" cy="576429"/>
          </a:xfrm>
        </p:spPr>
        <p:txBody>
          <a:bodyPr anchor="b">
            <a:normAutofit fontScale="90000"/>
          </a:bodyPr>
          <a:lstStyle/>
          <a:p>
            <a:pPr algn="ctr"/>
            <a:r>
              <a:rPr lang="en-US" dirty="0"/>
              <a:t>NEW: Agency Basic Budget Continued</a:t>
            </a:r>
          </a:p>
        </p:txBody>
      </p:sp>
      <p:pic>
        <p:nvPicPr>
          <p:cNvPr id="5" name="Picture 4">
            <a:extLst>
              <a:ext uri="{FF2B5EF4-FFF2-40B4-BE49-F238E27FC236}">
                <a16:creationId xmlns:a16="http://schemas.microsoft.com/office/drawing/2014/main" id="{671D6FAD-76D1-06D3-33B1-5E3DD1E6BB73}"/>
              </a:ext>
            </a:extLst>
          </p:cNvPr>
          <p:cNvPicPr>
            <a:picLocks noChangeAspect="1"/>
          </p:cNvPicPr>
          <p:nvPr/>
        </p:nvPicPr>
        <p:blipFill>
          <a:blip r:embed="rId3"/>
          <a:stretch>
            <a:fillRect/>
          </a:stretch>
        </p:blipFill>
        <p:spPr>
          <a:xfrm>
            <a:off x="1417569" y="657822"/>
            <a:ext cx="9356861" cy="6153938"/>
          </a:xfrm>
          <a:prstGeom prst="rect">
            <a:avLst/>
          </a:prstGeom>
        </p:spPr>
      </p:pic>
    </p:spTree>
    <p:extLst>
      <p:ext uri="{BB962C8B-B14F-4D97-AF65-F5344CB8AC3E}">
        <p14:creationId xmlns:p14="http://schemas.microsoft.com/office/powerpoint/2010/main" val="3400616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4D84EAB6-AE00-C9CB-8517-D143FCC63DCE}"/>
              </a:ext>
            </a:extLst>
          </p:cNvPr>
          <p:cNvSpPr txBox="1"/>
          <p:nvPr/>
        </p:nvSpPr>
        <p:spPr>
          <a:xfrm>
            <a:off x="998039" y="292498"/>
            <a:ext cx="5932968" cy="646331"/>
          </a:xfrm>
          <a:prstGeom prst="rect">
            <a:avLst/>
          </a:prstGeom>
          <a:noFill/>
        </p:spPr>
        <p:txBody>
          <a:bodyPr wrap="square" rtlCol="0">
            <a:spAutoFit/>
          </a:bodyPr>
          <a:lstStyle/>
          <a:p>
            <a:pPr algn="ctr"/>
            <a:r>
              <a:rPr lang="en-US" sz="3600" dirty="0"/>
              <a:t>Accessing the RFP</a:t>
            </a:r>
          </a:p>
        </p:txBody>
      </p:sp>
      <p:sp>
        <p:nvSpPr>
          <p:cNvPr id="18" name="TextBox 17">
            <a:extLst>
              <a:ext uri="{FF2B5EF4-FFF2-40B4-BE49-F238E27FC236}">
                <a16:creationId xmlns:a16="http://schemas.microsoft.com/office/drawing/2014/main" id="{050E8807-AD08-190C-AEBE-AC15CDC66CAA}"/>
              </a:ext>
            </a:extLst>
          </p:cNvPr>
          <p:cNvSpPr txBox="1"/>
          <p:nvPr/>
        </p:nvSpPr>
        <p:spPr>
          <a:xfrm>
            <a:off x="2821714" y="4272042"/>
            <a:ext cx="6796848" cy="2031325"/>
          </a:xfrm>
          <a:prstGeom prst="rect">
            <a:avLst/>
          </a:prstGeom>
          <a:noFill/>
        </p:spPr>
        <p:txBody>
          <a:bodyPr wrap="square" rtlCol="0">
            <a:spAutoFit/>
          </a:bodyPr>
          <a:lstStyle/>
          <a:p>
            <a:pPr marL="0" indent="0">
              <a:buNone/>
            </a:pPr>
            <a:r>
              <a:rPr lang="en-US" sz="1800" dirty="0"/>
              <a:t>Located on ICJI Website</a:t>
            </a:r>
          </a:p>
          <a:p>
            <a:r>
              <a:rPr lang="en-US" sz="1800" dirty="0"/>
              <a:t>CJI.in.gov </a:t>
            </a:r>
            <a:r>
              <a:rPr lang="en-US" sz="1800" dirty="0">
                <a:sym typeface="Wingdings" panose="05000000000000000000" pitchFamily="2" charset="2"/>
              </a:rPr>
              <a:t> </a:t>
            </a:r>
            <a:r>
              <a:rPr lang="en-US" sz="1800" b="1" i="1" dirty="0">
                <a:sym typeface="Wingdings" panose="05000000000000000000" pitchFamily="2" charset="2"/>
              </a:rPr>
              <a:t>Victim Services</a:t>
            </a:r>
            <a:r>
              <a:rPr lang="en-US" sz="1800" dirty="0">
                <a:sym typeface="Wingdings" panose="05000000000000000000" pitchFamily="2" charset="2"/>
              </a:rPr>
              <a:t>  </a:t>
            </a:r>
            <a:r>
              <a:rPr lang="en-US" dirty="0">
                <a:sym typeface="Wingdings" panose="05000000000000000000" pitchFamily="2" charset="2"/>
              </a:rPr>
              <a:t>VOCA </a:t>
            </a:r>
            <a:r>
              <a:rPr lang="en-US" sz="1800" dirty="0">
                <a:sym typeface="Wingdings" panose="05000000000000000000" pitchFamily="2" charset="2"/>
              </a:rPr>
              <a:t> VOCA RFP 2024</a:t>
            </a:r>
            <a:endParaRPr lang="en-US" sz="1800" dirty="0"/>
          </a:p>
          <a:p>
            <a:r>
              <a:rPr lang="en-US" sz="1800" dirty="0">
                <a:hlinkClick r:id="rId3"/>
              </a:rPr>
              <a:t>https://www.in.gov/cji/victim-services/voca/</a:t>
            </a:r>
            <a:r>
              <a:rPr lang="en-US" sz="1800" dirty="0"/>
              <a:t> </a:t>
            </a:r>
          </a:p>
          <a:p>
            <a:endParaRPr lang="en-US" sz="1800" dirty="0"/>
          </a:p>
          <a:p>
            <a:endParaRPr lang="en-US" sz="1800" dirty="0"/>
          </a:p>
          <a:p>
            <a:endParaRPr lang="en-US" sz="1800" dirty="0"/>
          </a:p>
          <a:p>
            <a:endParaRPr lang="en-US" sz="1800" dirty="0"/>
          </a:p>
        </p:txBody>
      </p:sp>
      <p:pic>
        <p:nvPicPr>
          <p:cNvPr id="21" name="Picture 20">
            <a:extLst>
              <a:ext uri="{FF2B5EF4-FFF2-40B4-BE49-F238E27FC236}">
                <a16:creationId xmlns:a16="http://schemas.microsoft.com/office/drawing/2014/main" id="{1AA6E309-37C1-EE1D-981A-2FEFDA135B4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068901" y="1831400"/>
            <a:ext cx="10302473" cy="1597282"/>
          </a:xfrm>
          <a:prstGeom prst="rect">
            <a:avLst/>
          </a:prstGeom>
        </p:spPr>
      </p:pic>
      <p:sp>
        <p:nvSpPr>
          <p:cNvPr id="22" name="Oval 21">
            <a:extLst>
              <a:ext uri="{FF2B5EF4-FFF2-40B4-BE49-F238E27FC236}">
                <a16:creationId xmlns:a16="http://schemas.microsoft.com/office/drawing/2014/main" id="{D6801B18-4DA3-FD10-3277-B0C47479B644}"/>
              </a:ext>
            </a:extLst>
          </p:cNvPr>
          <p:cNvSpPr/>
          <p:nvPr/>
        </p:nvSpPr>
        <p:spPr>
          <a:xfrm>
            <a:off x="985337" y="2864890"/>
            <a:ext cx="1611021" cy="63134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8685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itle 6">
            <a:extLst>
              <a:ext uri="{FF2B5EF4-FFF2-40B4-BE49-F238E27FC236}">
                <a16:creationId xmlns:a16="http://schemas.microsoft.com/office/drawing/2014/main" id="{54ACD481-6DCA-C2DB-C873-6A7D7FA68B09}"/>
              </a:ext>
            </a:extLst>
          </p:cNvPr>
          <p:cNvSpPr>
            <a:spLocks noGrp="1"/>
          </p:cNvSpPr>
          <p:nvPr>
            <p:ph type="title"/>
          </p:nvPr>
        </p:nvSpPr>
        <p:spPr>
          <a:xfrm>
            <a:off x="1682094" y="310555"/>
            <a:ext cx="9236700" cy="1188950"/>
          </a:xfrm>
        </p:spPr>
        <p:txBody>
          <a:bodyPr anchor="b">
            <a:normAutofit/>
          </a:bodyPr>
          <a:lstStyle/>
          <a:p>
            <a:pPr algn="ctr"/>
            <a:r>
              <a:rPr lang="en-US" sz="4000" dirty="0"/>
              <a:t>NEW: Agency Basic Budget Continued</a:t>
            </a:r>
          </a:p>
        </p:txBody>
      </p:sp>
      <p:pic>
        <p:nvPicPr>
          <p:cNvPr id="5" name="Content Placeholder 4">
            <a:extLst>
              <a:ext uri="{FF2B5EF4-FFF2-40B4-BE49-F238E27FC236}">
                <a16:creationId xmlns:a16="http://schemas.microsoft.com/office/drawing/2014/main" id="{7AF64B9A-7ADA-F154-A8F9-1AA11AFA534E}"/>
              </a:ext>
            </a:extLst>
          </p:cNvPr>
          <p:cNvPicPr>
            <a:picLocks noGrp="1" noChangeAspect="1"/>
          </p:cNvPicPr>
          <p:nvPr>
            <p:ph idx="1"/>
          </p:nvPr>
        </p:nvPicPr>
        <p:blipFill>
          <a:blip r:embed="rId3"/>
          <a:stretch>
            <a:fillRect/>
          </a:stretch>
        </p:blipFill>
        <p:spPr>
          <a:xfrm>
            <a:off x="93127" y="1840311"/>
            <a:ext cx="12005745" cy="3837582"/>
          </a:xfrm>
        </p:spPr>
      </p:pic>
    </p:spTree>
    <p:extLst>
      <p:ext uri="{BB962C8B-B14F-4D97-AF65-F5344CB8AC3E}">
        <p14:creationId xmlns:p14="http://schemas.microsoft.com/office/powerpoint/2010/main" val="7758832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808638" y="386930"/>
            <a:ext cx="9236700" cy="1188950"/>
          </a:xfrm>
        </p:spPr>
        <p:txBody>
          <a:bodyPr anchor="b">
            <a:normAutofit/>
          </a:bodyPr>
          <a:lstStyle/>
          <a:p>
            <a:pPr algn="ctr"/>
            <a:r>
              <a:rPr lang="en-US" sz="5400" dirty="0"/>
              <a:t>Budget Requirement</a:t>
            </a: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idx="1"/>
          </p:nvPr>
        </p:nvSpPr>
        <p:spPr>
          <a:xfrm>
            <a:off x="808638" y="2389218"/>
            <a:ext cx="10143668" cy="3435531"/>
          </a:xfrm>
        </p:spPr>
        <p:txBody>
          <a:bodyPr anchor="ctr">
            <a:normAutofit/>
          </a:bodyPr>
          <a:lstStyle/>
          <a:p>
            <a:pPr>
              <a:lnSpc>
                <a:spcPct val="110000"/>
              </a:lnSpc>
              <a:spcBef>
                <a:spcPts val="0"/>
              </a:spcBef>
            </a:pPr>
            <a:r>
              <a:rPr lang="en-US" sz="2400" dirty="0">
                <a:effectLst/>
                <a:latin typeface="Calibri" panose="020F0502020204030204" pitchFamily="34" charset="0"/>
                <a:ea typeface="Calibri" panose="020F0502020204030204" pitchFamily="34" charset="0"/>
                <a:cs typeface="Calibri" panose="020F0502020204030204" pitchFamily="34" charset="0"/>
              </a:rPr>
              <a:t>The submitted budget will need to reflect </a:t>
            </a:r>
            <a:r>
              <a:rPr lang="en-US" sz="2400" b="1" dirty="0">
                <a:effectLst/>
                <a:latin typeface="Calibri" panose="020F0502020204030204" pitchFamily="34" charset="0"/>
                <a:ea typeface="Calibri" panose="020F0502020204030204" pitchFamily="34" charset="0"/>
                <a:cs typeface="Calibri" panose="020F0502020204030204" pitchFamily="34" charset="0"/>
              </a:rPr>
              <a:t>Year 1</a:t>
            </a:r>
            <a:r>
              <a:rPr lang="en-US" sz="2400" dirty="0">
                <a:effectLst/>
                <a:latin typeface="Calibri" panose="020F0502020204030204" pitchFamily="34" charset="0"/>
                <a:ea typeface="Calibri" panose="020F0502020204030204" pitchFamily="34" charset="0"/>
                <a:cs typeface="Calibri" panose="020F0502020204030204" pitchFamily="34" charset="0"/>
              </a:rPr>
              <a:t> and </a:t>
            </a:r>
            <a:r>
              <a:rPr lang="en-US" sz="2400" b="1" dirty="0">
                <a:effectLst/>
                <a:latin typeface="Calibri" panose="020F0502020204030204" pitchFamily="34" charset="0"/>
                <a:ea typeface="Calibri" panose="020F0502020204030204" pitchFamily="34" charset="0"/>
                <a:cs typeface="Calibri" panose="020F0502020204030204" pitchFamily="34" charset="0"/>
              </a:rPr>
              <a:t>Year 2</a:t>
            </a:r>
            <a:r>
              <a:rPr lang="en-US" sz="2400" dirty="0">
                <a:effectLst/>
                <a:latin typeface="Calibri" panose="020F0502020204030204" pitchFamily="34" charset="0"/>
                <a:ea typeface="Calibri" panose="020F0502020204030204" pitchFamily="34" charset="0"/>
                <a:cs typeface="Calibri" panose="020F0502020204030204" pitchFamily="34" charset="0"/>
              </a:rPr>
              <a:t> of funding on every expense.  </a:t>
            </a:r>
          </a:p>
          <a:p>
            <a:pPr>
              <a:lnSpc>
                <a:spcPct val="110000"/>
              </a:lnSpc>
              <a:spcBef>
                <a:spcPts val="0"/>
              </a:spcBef>
            </a:pPr>
            <a:r>
              <a:rPr lang="en-US" sz="2400" dirty="0">
                <a:effectLst/>
                <a:latin typeface="Calibri" panose="020F0502020204030204" pitchFamily="34" charset="0"/>
                <a:ea typeface="Calibri" panose="020F0502020204030204" pitchFamily="34" charset="0"/>
                <a:cs typeface="Calibri" panose="020F0502020204030204" pitchFamily="34" charset="0"/>
              </a:rPr>
              <a:t>Funds designated under Year 1 </a:t>
            </a:r>
            <a:r>
              <a:rPr lang="en-US" sz="2400" b="1" dirty="0">
                <a:effectLst/>
                <a:latin typeface="Calibri" panose="020F0502020204030204" pitchFamily="34" charset="0"/>
                <a:ea typeface="Calibri" panose="020F0502020204030204" pitchFamily="34" charset="0"/>
                <a:cs typeface="Calibri" panose="020F0502020204030204" pitchFamily="34" charset="0"/>
              </a:rPr>
              <a:t>must</a:t>
            </a:r>
            <a:r>
              <a:rPr lang="en-US" sz="2400" dirty="0">
                <a:effectLst/>
                <a:latin typeface="Calibri" panose="020F0502020204030204" pitchFamily="34" charset="0"/>
                <a:ea typeface="Calibri" panose="020F0502020204030204" pitchFamily="34" charset="0"/>
                <a:cs typeface="Calibri" panose="020F0502020204030204" pitchFamily="34" charset="0"/>
              </a:rPr>
              <a:t> be spent in Year 1 and will not be available in Year 2. </a:t>
            </a:r>
          </a:p>
          <a:p>
            <a:pPr>
              <a:lnSpc>
                <a:spcPct val="110000"/>
              </a:lnSpc>
              <a:spcBef>
                <a:spcPts val="0"/>
              </a:spcBef>
            </a:pPr>
            <a:r>
              <a:rPr lang="en-US" sz="2400" dirty="0">
                <a:effectLst/>
                <a:latin typeface="Calibri" panose="020F0502020204030204" pitchFamily="34" charset="0"/>
                <a:ea typeface="Calibri" panose="020F0502020204030204" pitchFamily="34" charset="0"/>
                <a:cs typeface="Calibri" panose="020F0502020204030204" pitchFamily="34" charset="0"/>
              </a:rPr>
              <a:t>Funds designated under </a:t>
            </a:r>
            <a:r>
              <a:rPr lang="en-US" sz="2400" b="1" dirty="0">
                <a:effectLst/>
                <a:latin typeface="Calibri" panose="020F0502020204030204" pitchFamily="34" charset="0"/>
                <a:ea typeface="Calibri" panose="020F0502020204030204" pitchFamily="34" charset="0"/>
                <a:cs typeface="Calibri" panose="020F0502020204030204" pitchFamily="34" charset="0"/>
              </a:rPr>
              <a:t>Year 2</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will not </a:t>
            </a:r>
            <a:r>
              <a:rPr lang="en-US" sz="2400" dirty="0">
                <a:effectLst/>
                <a:latin typeface="Calibri" panose="020F0502020204030204" pitchFamily="34" charset="0"/>
                <a:ea typeface="Calibri" panose="020F0502020204030204" pitchFamily="34" charset="0"/>
                <a:cs typeface="Calibri" panose="020F0502020204030204" pitchFamily="34" charset="0"/>
              </a:rPr>
              <a:t>be available in </a:t>
            </a:r>
            <a:r>
              <a:rPr lang="en-US" sz="2400" b="1" dirty="0">
                <a:effectLst/>
                <a:latin typeface="Calibri" panose="020F0502020204030204" pitchFamily="34" charset="0"/>
                <a:ea typeface="Calibri" panose="020F0502020204030204" pitchFamily="34" charset="0"/>
                <a:cs typeface="Calibri" panose="020F0502020204030204" pitchFamily="34" charset="0"/>
              </a:rPr>
              <a:t>Year 1</a:t>
            </a:r>
            <a:r>
              <a:rPr lang="en-US" sz="2400" dirty="0">
                <a:effectLst/>
                <a:latin typeface="Calibri" panose="020F0502020204030204" pitchFamily="34" charset="0"/>
                <a:ea typeface="Calibri" panose="020F0502020204030204" pitchFamily="34" charset="0"/>
                <a:cs typeface="Calibri" panose="020F0502020204030204" pitchFamily="34" charset="0"/>
              </a:rPr>
              <a:t>.  </a:t>
            </a:r>
          </a:p>
          <a:p>
            <a:pPr>
              <a:lnSpc>
                <a:spcPct val="110000"/>
              </a:lnSpc>
              <a:spcBef>
                <a:spcPts val="0"/>
              </a:spcBef>
            </a:pPr>
            <a:r>
              <a:rPr lang="en-US" sz="2400" dirty="0">
                <a:effectLst/>
                <a:latin typeface="Calibri" panose="020F0502020204030204" pitchFamily="34" charset="0"/>
                <a:ea typeface="Calibri" panose="020F0502020204030204" pitchFamily="34" charset="0"/>
                <a:cs typeface="Calibri" panose="020F0502020204030204" pitchFamily="34" charset="0"/>
              </a:rPr>
              <a:t>During any Project Modification Request, funds will not be able to be moved between years.</a:t>
            </a:r>
            <a:endParaRPr lang="en-US" sz="2400" dirty="0">
              <a:effectLst/>
              <a:latin typeface="Calibri" panose="020F0502020204030204" pitchFamily="34" charset="0"/>
              <a:ea typeface="Calibri" panose="020F0502020204030204" pitchFamily="34" charset="0"/>
            </a:endParaRPr>
          </a:p>
          <a:p>
            <a:pPr marL="0" indent="0">
              <a:buNone/>
            </a:pPr>
            <a:endParaRPr lang="en-US" sz="2400" dirty="0"/>
          </a:p>
        </p:txBody>
      </p:sp>
    </p:spTree>
    <p:extLst>
      <p:ext uri="{BB962C8B-B14F-4D97-AF65-F5344CB8AC3E}">
        <p14:creationId xmlns:p14="http://schemas.microsoft.com/office/powerpoint/2010/main" val="4067314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808638" y="386930"/>
            <a:ext cx="10411812" cy="1188950"/>
          </a:xfrm>
        </p:spPr>
        <p:txBody>
          <a:bodyPr anchor="b">
            <a:normAutofit fontScale="90000"/>
          </a:bodyPr>
          <a:lstStyle/>
          <a:p>
            <a:pPr algn="ctr"/>
            <a:r>
              <a:rPr lang="en-US" sz="5400" dirty="0"/>
              <a:t>New in </a:t>
            </a:r>
            <a:r>
              <a:rPr lang="en-US" sz="5400" dirty="0" err="1"/>
              <a:t>IntelliGrants</a:t>
            </a:r>
            <a:r>
              <a:rPr lang="en-US" sz="5400" dirty="0"/>
              <a:t>: Budget Narrative</a:t>
            </a: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Content Placeholder 1">
            <a:extLst>
              <a:ext uri="{FF2B5EF4-FFF2-40B4-BE49-F238E27FC236}">
                <a16:creationId xmlns:a16="http://schemas.microsoft.com/office/drawing/2014/main" id="{9005CC77-2219-5498-6620-212FDE7CDC6A}"/>
              </a:ext>
            </a:extLst>
          </p:cNvPr>
          <p:cNvPicPr>
            <a:picLocks noGrp="1" noChangeAspect="1"/>
          </p:cNvPicPr>
          <p:nvPr>
            <p:ph idx="1"/>
          </p:nvPr>
        </p:nvPicPr>
        <p:blipFill>
          <a:blip r:embed="rId3"/>
          <a:stretch>
            <a:fillRect/>
          </a:stretch>
        </p:blipFill>
        <p:spPr>
          <a:xfrm>
            <a:off x="420188" y="2628900"/>
            <a:ext cx="10542986" cy="2811463"/>
          </a:xfrm>
          <a:prstGeom prst="rect">
            <a:avLst/>
          </a:prstGeom>
        </p:spPr>
      </p:pic>
      <p:sp>
        <p:nvSpPr>
          <p:cNvPr id="3" name="Rectangle 2">
            <a:extLst>
              <a:ext uri="{FF2B5EF4-FFF2-40B4-BE49-F238E27FC236}">
                <a16:creationId xmlns:a16="http://schemas.microsoft.com/office/drawing/2014/main" id="{569054E9-3432-B92F-2225-0222F6812540}"/>
              </a:ext>
            </a:extLst>
          </p:cNvPr>
          <p:cNvSpPr/>
          <p:nvPr/>
        </p:nvSpPr>
        <p:spPr>
          <a:xfrm>
            <a:off x="615949" y="2353716"/>
            <a:ext cx="7883006" cy="1007353"/>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735426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808638" y="386930"/>
            <a:ext cx="9236700" cy="1188950"/>
          </a:xfrm>
        </p:spPr>
        <p:txBody>
          <a:bodyPr anchor="b">
            <a:normAutofit/>
          </a:bodyPr>
          <a:lstStyle/>
          <a:p>
            <a:pPr algn="ctr"/>
            <a:r>
              <a:rPr lang="en-US" sz="5400" dirty="0"/>
              <a:t>Technical Assistance </a:t>
            </a: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idx="1"/>
          </p:nvPr>
        </p:nvSpPr>
        <p:spPr>
          <a:xfrm>
            <a:off x="808638" y="2389218"/>
            <a:ext cx="10143668" cy="3435531"/>
          </a:xfrm>
        </p:spPr>
        <p:txBody>
          <a:bodyPr anchor="ctr">
            <a:normAutofit lnSpcReduction="10000"/>
          </a:bodyPr>
          <a:lstStyle/>
          <a:p>
            <a:r>
              <a:rPr lang="en-US" sz="2400" b="0" i="0" u="none" strike="noStrike" baseline="0" dirty="0">
                <a:latin typeface="+mj-lt"/>
              </a:rPr>
              <a:t>For technical assistance contact the ICJI Helpdesk at CJIHelpDesk@cji.in.gov. Help Desk hours are Monday – Friday, 8:00 am to 4:30 pm ET, except state holidays. </a:t>
            </a:r>
          </a:p>
          <a:p>
            <a:pPr marL="0" indent="0">
              <a:buNone/>
            </a:pPr>
            <a:endParaRPr lang="en-US" sz="2400" b="0" i="0" u="none" strike="noStrike" baseline="0" dirty="0">
              <a:latin typeface="+mj-lt"/>
            </a:endParaRPr>
          </a:p>
          <a:p>
            <a:r>
              <a:rPr lang="en-US" sz="2400" b="1" i="1" u="sng" strike="noStrike" baseline="0" dirty="0">
                <a:latin typeface="+mj-lt"/>
              </a:rPr>
              <a:t>ICJI is not responsible for technical issues with grant submission within 48 hours of grant deadline.</a:t>
            </a:r>
            <a:r>
              <a:rPr lang="en-US" sz="2400" b="1" i="1" u="none" strike="noStrike" baseline="0" dirty="0">
                <a:latin typeface="+mj-lt"/>
              </a:rPr>
              <a:t> </a:t>
            </a:r>
          </a:p>
          <a:p>
            <a:pPr marL="0" indent="0">
              <a:buNone/>
            </a:pPr>
            <a:endParaRPr lang="en-US" sz="2400" b="1" i="0" u="none" strike="noStrike" baseline="0" dirty="0">
              <a:latin typeface="+mj-lt"/>
            </a:endParaRPr>
          </a:p>
          <a:p>
            <a:r>
              <a:rPr lang="en-US" sz="2400" b="0" i="0" u="none" strike="noStrike" baseline="0" dirty="0">
                <a:latin typeface="+mj-lt"/>
              </a:rPr>
              <a:t>For assistance with any other requirements of this solicitation, please contact The Victim Services Division at ICJI.</a:t>
            </a:r>
            <a:endParaRPr lang="en-US" sz="2400" dirty="0"/>
          </a:p>
        </p:txBody>
      </p:sp>
    </p:spTree>
    <p:extLst>
      <p:ext uri="{BB962C8B-B14F-4D97-AF65-F5344CB8AC3E}">
        <p14:creationId xmlns:p14="http://schemas.microsoft.com/office/powerpoint/2010/main" val="7695229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C11CFCB-6E19-449B-5B0F-55F5AAD31957}"/>
              </a:ext>
            </a:extLst>
          </p:cNvPr>
          <p:cNvSpPr>
            <a:spLocks noGrp="1"/>
          </p:cNvSpPr>
          <p:nvPr>
            <p:ph type="title"/>
          </p:nvPr>
        </p:nvSpPr>
        <p:spPr>
          <a:xfrm>
            <a:off x="2555631" y="1441938"/>
            <a:ext cx="7080738" cy="3974124"/>
          </a:xfrm>
        </p:spPr>
        <p:txBody>
          <a:bodyPr>
            <a:normAutofit/>
          </a:bodyPr>
          <a:lstStyle/>
          <a:p>
            <a:pPr algn="ctr"/>
            <a:r>
              <a:rPr lang="en-US" sz="5400">
                <a:solidFill>
                  <a:schemeClr val="bg1">
                    <a:lumMod val="95000"/>
                    <a:lumOff val="5000"/>
                  </a:schemeClr>
                </a:solidFill>
              </a:rPr>
              <a:t>QUESTIONS? </a:t>
            </a:r>
            <a:endParaRPr lang="en-US" sz="5400" dirty="0">
              <a:solidFill>
                <a:schemeClr val="bg1">
                  <a:lumMod val="95000"/>
                  <a:lumOff val="5000"/>
                </a:schemeClr>
              </a:solidFill>
            </a:endParaRPr>
          </a:p>
        </p:txBody>
      </p:sp>
    </p:spTree>
    <p:extLst>
      <p:ext uri="{BB962C8B-B14F-4D97-AF65-F5344CB8AC3E}">
        <p14:creationId xmlns:p14="http://schemas.microsoft.com/office/powerpoint/2010/main" val="2478218987"/>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3">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5">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7">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11CFCB-6E19-449B-5B0F-55F5AAD31957}"/>
              </a:ext>
            </a:extLst>
          </p:cNvPr>
          <p:cNvSpPr>
            <a:spLocks noGrp="1"/>
          </p:cNvSpPr>
          <p:nvPr>
            <p:ph type="title"/>
          </p:nvPr>
        </p:nvSpPr>
        <p:spPr>
          <a:xfrm>
            <a:off x="966278" y="1440503"/>
            <a:ext cx="9910296" cy="2590027"/>
          </a:xfrm>
        </p:spPr>
        <p:txBody>
          <a:bodyPr vert="horz" lIns="91440" tIns="45720" rIns="91440" bIns="45720" rtlCol="0" anchor="t">
            <a:normAutofit/>
          </a:bodyPr>
          <a:lstStyle/>
          <a:p>
            <a:r>
              <a:rPr lang="en-US" sz="8000" kern="1200" dirty="0">
                <a:solidFill>
                  <a:schemeClr val="tx1"/>
                </a:solidFill>
                <a:latin typeface="+mj-lt"/>
                <a:ea typeface="+mj-ea"/>
                <a:cs typeface="+mj-cs"/>
              </a:rPr>
              <a:t>Thanks for attending! </a:t>
            </a:r>
          </a:p>
        </p:txBody>
      </p:sp>
      <p:sp>
        <p:nvSpPr>
          <p:cNvPr id="22" name="Rectangle 21">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E941799-79C9-2B92-A54C-75C501C79D58}"/>
              </a:ext>
            </a:extLst>
          </p:cNvPr>
          <p:cNvSpPr txBox="1"/>
          <p:nvPr/>
        </p:nvSpPr>
        <p:spPr>
          <a:xfrm>
            <a:off x="1616126" y="3005623"/>
            <a:ext cx="8610600" cy="3046988"/>
          </a:xfrm>
          <a:prstGeom prst="rect">
            <a:avLst/>
          </a:prstGeom>
          <a:noFill/>
        </p:spPr>
        <p:txBody>
          <a:bodyPr wrap="square" rtlCol="0">
            <a:spAutoFit/>
          </a:bodyPr>
          <a:lstStyle/>
          <a:p>
            <a:pPr algn="ctr"/>
            <a:r>
              <a:rPr lang="en-US" sz="2400" dirty="0"/>
              <a:t>Presenters: </a:t>
            </a:r>
          </a:p>
          <a:p>
            <a:pPr algn="ctr"/>
            <a:r>
              <a:rPr lang="en-US" sz="2400" dirty="0"/>
              <a:t>Dalayna Anderson, Victim Services, Program Specialist </a:t>
            </a:r>
          </a:p>
          <a:p>
            <a:pPr algn="ctr"/>
            <a:r>
              <a:rPr lang="en-US" sz="2400" dirty="0">
                <a:hlinkClick r:id="rId3"/>
              </a:rPr>
              <a:t>DaAnderson1@cji.in.gov</a:t>
            </a:r>
            <a:r>
              <a:rPr lang="en-US" sz="2400" dirty="0"/>
              <a:t> </a:t>
            </a:r>
          </a:p>
          <a:p>
            <a:pPr algn="ctr"/>
            <a:r>
              <a:rPr lang="en-US" sz="2400" dirty="0"/>
              <a:t>317-232-3482</a:t>
            </a:r>
          </a:p>
          <a:p>
            <a:pPr algn="ctr"/>
            <a:endParaRPr lang="en-US" sz="2400" dirty="0"/>
          </a:p>
          <a:p>
            <a:pPr algn="ctr"/>
            <a:r>
              <a:rPr lang="en-US" sz="2400" dirty="0"/>
              <a:t>Becky Venus, Victim Services, Senior Grant Manager </a:t>
            </a:r>
          </a:p>
          <a:p>
            <a:pPr algn="ctr"/>
            <a:r>
              <a:rPr lang="en-US" sz="2400" dirty="0">
                <a:hlinkClick r:id="rId4"/>
              </a:rPr>
              <a:t>Rvenus@cji.in.gov</a:t>
            </a:r>
            <a:r>
              <a:rPr lang="en-US" sz="2400" dirty="0"/>
              <a:t> </a:t>
            </a:r>
          </a:p>
          <a:p>
            <a:pPr algn="ctr"/>
            <a:r>
              <a:rPr lang="en-US" sz="2400" dirty="0"/>
              <a:t>317-233-5681</a:t>
            </a:r>
          </a:p>
        </p:txBody>
      </p:sp>
      <p:cxnSp>
        <p:nvCxnSpPr>
          <p:cNvPr id="5" name="Straight Connector 4">
            <a:extLst>
              <a:ext uri="{FF2B5EF4-FFF2-40B4-BE49-F238E27FC236}">
                <a16:creationId xmlns:a16="http://schemas.microsoft.com/office/drawing/2014/main" id="{F4261614-1D84-D661-D4FF-DADD91389375}"/>
              </a:ext>
            </a:extLst>
          </p:cNvPr>
          <p:cNvCxnSpPr>
            <a:cxnSpLocks/>
          </p:cNvCxnSpPr>
          <p:nvPr/>
        </p:nvCxnSpPr>
        <p:spPr>
          <a:xfrm>
            <a:off x="1234440" y="2971800"/>
            <a:ext cx="94488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334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EE31B6-161D-579B-0CB9-C3EA706D8A7E}"/>
              </a:ext>
            </a:extLst>
          </p:cNvPr>
          <p:cNvSpPr>
            <a:spLocks noGrp="1"/>
          </p:cNvSpPr>
          <p:nvPr>
            <p:ph type="title"/>
          </p:nvPr>
        </p:nvSpPr>
        <p:spPr>
          <a:xfrm>
            <a:off x="838200" y="365125"/>
            <a:ext cx="10515600" cy="1325563"/>
          </a:xfrm>
          <a:noFill/>
        </p:spPr>
        <p:txBody>
          <a:bodyPr>
            <a:normAutofit/>
          </a:bodyPr>
          <a:lstStyle/>
          <a:p>
            <a:r>
              <a:rPr lang="en-US" dirty="0">
                <a:solidFill>
                  <a:schemeClr val="accent1">
                    <a:lumMod val="75000"/>
                  </a:schemeClr>
                </a:solidFill>
              </a:rPr>
              <a:t>2024-2026 VOCA Grant Application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3C68843-40D8-A6DE-F31B-6717527E508E}"/>
              </a:ext>
            </a:extLst>
          </p:cNvPr>
          <p:cNvSpPr>
            <a:spLocks noGrp="1"/>
          </p:cNvSpPr>
          <p:nvPr>
            <p:ph idx="1"/>
          </p:nvPr>
        </p:nvSpPr>
        <p:spPr>
          <a:xfrm>
            <a:off x="838200" y="1825625"/>
            <a:ext cx="10515600" cy="4351338"/>
          </a:xfrm>
        </p:spPr>
        <p:txBody>
          <a:bodyPr>
            <a:normAutofit/>
          </a:bodyPr>
          <a:lstStyle/>
          <a:p>
            <a:pPr marL="0" indent="0">
              <a:buNone/>
            </a:pPr>
            <a:r>
              <a:rPr lang="en-US" sz="2000" dirty="0"/>
              <a:t>Application opened: Wednesday, January 31</a:t>
            </a:r>
            <a:r>
              <a:rPr lang="en-US" sz="2000" baseline="30000" dirty="0"/>
              <a:t>st</a:t>
            </a:r>
            <a:r>
              <a:rPr lang="en-US" sz="2000" dirty="0"/>
              <a:t>  at 9 AM</a:t>
            </a:r>
          </a:p>
          <a:p>
            <a:pPr marL="0" indent="0">
              <a:buNone/>
            </a:pPr>
            <a:r>
              <a:rPr lang="en-US" sz="2000" dirty="0"/>
              <a:t>Application closes: Thursday, March 14</a:t>
            </a:r>
            <a:r>
              <a:rPr lang="en-US" sz="2000" baseline="30000" dirty="0"/>
              <a:t>th</a:t>
            </a:r>
            <a:r>
              <a:rPr lang="en-US" sz="2000" dirty="0"/>
              <a:t> at 11:59 PM ET</a:t>
            </a:r>
          </a:p>
          <a:p>
            <a:pPr marL="0" indent="0" algn="l" defTabSz="457200">
              <a:buNone/>
            </a:pPr>
            <a:r>
              <a:rPr lang="en-US" sz="2000" b="0" i="0" u="none" strike="noStrike" baseline="0" dirty="0">
                <a:solidFill>
                  <a:srgbClr val="000000"/>
                </a:solidFill>
                <a:latin typeface="Arial" panose="020B0604020202020204" pitchFamily="34" charset="0"/>
              </a:rPr>
              <a:t>	</a:t>
            </a:r>
            <a:r>
              <a:rPr lang="en-US" sz="2000" b="0" i="0" u="none" strike="noStrike" baseline="0" dirty="0">
                <a:solidFill>
                  <a:schemeClr val="accent1">
                    <a:lumMod val="75000"/>
                  </a:schemeClr>
                </a:solidFill>
              </a:rPr>
              <a:t>Applicants are strongly encouraged to submit applications 48 hours prior to the 	deadline. </a:t>
            </a:r>
            <a:r>
              <a:rPr lang="en-US" sz="2000" b="0" i="0" u="none" strike="noStrike" baseline="0" dirty="0">
                <a:solidFill>
                  <a:srgbClr val="FF0000"/>
                </a:solidFill>
              </a:rPr>
              <a:t>	</a:t>
            </a:r>
          </a:p>
          <a:p>
            <a:pPr marL="0" indent="0">
              <a:buNone/>
            </a:pPr>
            <a:endParaRPr lang="en-US" sz="2000" dirty="0"/>
          </a:p>
          <a:p>
            <a:pPr marL="0" indent="0">
              <a:buNone/>
            </a:pPr>
            <a:r>
              <a:rPr lang="en-US" sz="2000" dirty="0"/>
              <a:t>Award Period for VOCA: October 1, 2024 – September 30, 2026 (24-month award period)</a:t>
            </a:r>
          </a:p>
          <a:p>
            <a:pPr marL="0" indent="0">
              <a:buNone/>
            </a:pPr>
            <a:r>
              <a:rPr lang="en-US" sz="2000" b="0" i="0" u="none" strike="noStrike" baseline="0" dirty="0">
                <a:solidFill>
                  <a:schemeClr val="accent1">
                    <a:lumMod val="75000"/>
                  </a:schemeClr>
                </a:solidFill>
                <a:latin typeface="Calibri" panose="020F0502020204030204" pitchFamily="34" charset="0"/>
              </a:rPr>
              <a:t>Projects should begin on </a:t>
            </a:r>
            <a:r>
              <a:rPr lang="en-US" sz="2000" dirty="0">
                <a:solidFill>
                  <a:schemeClr val="accent1">
                    <a:lumMod val="75000"/>
                  </a:schemeClr>
                </a:solidFill>
                <a:latin typeface="Calibri" panose="020F0502020204030204" pitchFamily="34" charset="0"/>
              </a:rPr>
              <a:t>October </a:t>
            </a:r>
            <a:r>
              <a:rPr lang="en-US" sz="2000" b="0" i="0" u="none" strike="noStrike" baseline="0" dirty="0">
                <a:solidFill>
                  <a:schemeClr val="accent1">
                    <a:lumMod val="75000"/>
                  </a:schemeClr>
                </a:solidFill>
                <a:latin typeface="Calibri" panose="020F0502020204030204" pitchFamily="34" charset="0"/>
              </a:rPr>
              <a:t>1, 2024 and must be in operation no later than 60 days after this date. Failure to have the funded project operational within 60 days from </a:t>
            </a:r>
            <a:r>
              <a:rPr lang="en-US" sz="2000" dirty="0">
                <a:solidFill>
                  <a:schemeClr val="accent1">
                    <a:lumMod val="75000"/>
                  </a:schemeClr>
                </a:solidFill>
                <a:latin typeface="Calibri" panose="020F0502020204030204" pitchFamily="34" charset="0"/>
              </a:rPr>
              <a:t>October </a:t>
            </a:r>
            <a:r>
              <a:rPr lang="en-US" sz="2000" b="0" i="0" u="none" strike="noStrike" baseline="0" dirty="0">
                <a:solidFill>
                  <a:schemeClr val="accent1">
                    <a:lumMod val="75000"/>
                  </a:schemeClr>
                </a:solidFill>
                <a:latin typeface="Calibri" panose="020F0502020204030204" pitchFamily="34" charset="0"/>
              </a:rPr>
              <a:t>1, 2024 will result in the cancellation of the grant and the de-obligation of all awarded funds. </a:t>
            </a:r>
            <a:endParaRPr lang="en-US" sz="2000" dirty="0">
              <a:solidFill>
                <a:schemeClr val="accent1">
                  <a:lumMod val="75000"/>
                </a:schemeClr>
              </a:solidFill>
            </a:endParaRPr>
          </a:p>
          <a:p>
            <a:pPr marL="0" indent="0">
              <a:buNone/>
            </a:pPr>
            <a:endParaRPr lang="en-US" dirty="0"/>
          </a:p>
        </p:txBody>
      </p:sp>
    </p:spTree>
    <p:extLst>
      <p:ext uri="{BB962C8B-B14F-4D97-AF65-F5344CB8AC3E}">
        <p14:creationId xmlns:p14="http://schemas.microsoft.com/office/powerpoint/2010/main" val="3473387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98761A7B-F998-294B-56D8-C0AACA48E670}"/>
              </a:ext>
            </a:extLst>
          </p:cNvPr>
          <p:cNvPicPr>
            <a:picLocks noChangeAspect="1"/>
          </p:cNvPicPr>
          <p:nvPr/>
        </p:nvPicPr>
        <p:blipFill>
          <a:blip r:embed="rId3"/>
          <a:stretch>
            <a:fillRect/>
          </a:stretch>
        </p:blipFill>
        <p:spPr>
          <a:xfrm>
            <a:off x="767634" y="477998"/>
            <a:ext cx="10656732" cy="4919898"/>
          </a:xfrm>
          <a:prstGeom prst="rect">
            <a:avLst/>
          </a:prstGeom>
        </p:spPr>
      </p:pic>
    </p:spTree>
    <p:extLst>
      <p:ext uri="{BB962C8B-B14F-4D97-AF65-F5344CB8AC3E}">
        <p14:creationId xmlns:p14="http://schemas.microsoft.com/office/powerpoint/2010/main" val="2297405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4D84EAB6-AE00-C9CB-8517-D143FCC63DCE}"/>
              </a:ext>
            </a:extLst>
          </p:cNvPr>
          <p:cNvSpPr txBox="1"/>
          <p:nvPr/>
        </p:nvSpPr>
        <p:spPr>
          <a:xfrm>
            <a:off x="892348" y="534616"/>
            <a:ext cx="5932968"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dirty="0">
                <a:solidFill>
                  <a:prstClr val="black"/>
                </a:solidFill>
                <a:latin typeface="Calibri" panose="020F0502020204030204"/>
              </a:rPr>
              <a:t>Funding Availability </a:t>
            </a: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FCA52850-5024-C09D-E3A2-878F2C24A2D6}"/>
              </a:ext>
            </a:extLst>
          </p:cNvPr>
          <p:cNvSpPr txBox="1"/>
          <p:nvPr/>
        </p:nvSpPr>
        <p:spPr>
          <a:xfrm>
            <a:off x="1368458" y="1715567"/>
            <a:ext cx="9109024" cy="3416320"/>
          </a:xfrm>
          <a:prstGeom prst="rect">
            <a:avLst/>
          </a:prstGeom>
          <a:noFill/>
        </p:spPr>
        <p:txBody>
          <a:bodyPr wrap="square" rtlCol="0">
            <a:spAutoFit/>
          </a:bodyPr>
          <a:lstStyle/>
          <a:p>
            <a:r>
              <a:rPr lang="en-US" sz="2400" b="0" i="0" u="none" strike="noStrike" baseline="0" dirty="0">
                <a:solidFill>
                  <a:srgbClr val="000000"/>
                </a:solidFill>
                <a:latin typeface="Calibri" panose="020F0502020204030204" pitchFamily="34" charset="0"/>
              </a:rPr>
              <a:t>The VOCA Crime Victims Fund is funded through fines and penalties paid by defendants in federal criminal cases. In recent years, the prosecution of federal crimes has decreased, resulting in a decrease in funding to states. </a:t>
            </a:r>
          </a:p>
          <a:p>
            <a:endParaRPr lang="en-US" sz="2400" dirty="0">
              <a:solidFill>
                <a:srgbClr val="000000"/>
              </a:solidFill>
              <a:latin typeface="Calibri" panose="020F0502020204030204" pitchFamily="34" charset="0"/>
            </a:endParaRPr>
          </a:p>
          <a:p>
            <a:r>
              <a:rPr lang="en-US" sz="2400" b="0" i="0" u="none" strike="noStrike" baseline="0" dirty="0">
                <a:solidFill>
                  <a:srgbClr val="000000"/>
                </a:solidFill>
                <a:latin typeface="Calibri" panose="020F0502020204030204" pitchFamily="34" charset="0"/>
              </a:rPr>
              <a:t>Although the 2021 VOCA Fix Act helped to address this issue, Indiana’s VOCA allocation has continued to decrease the past several years. As a result, ICJI anticipates </a:t>
            </a:r>
            <a:r>
              <a:rPr lang="en-US" sz="2400" b="1" i="0" u="none" strike="noStrike" baseline="0" dirty="0">
                <a:solidFill>
                  <a:srgbClr val="000000"/>
                </a:solidFill>
                <a:latin typeface="Calibri" panose="020F0502020204030204" pitchFamily="34" charset="0"/>
              </a:rPr>
              <a:t>15% less funding available </a:t>
            </a:r>
            <a:r>
              <a:rPr lang="en-US" sz="2400" b="0" i="0" u="none" strike="noStrike" baseline="0" dirty="0">
                <a:solidFill>
                  <a:srgbClr val="000000"/>
                </a:solidFill>
                <a:latin typeface="Calibri" panose="020F0502020204030204" pitchFamily="34" charset="0"/>
              </a:rPr>
              <a:t>for this grant cycle compared to previous years. </a:t>
            </a:r>
            <a:endParaRPr lang="en-US" sz="2400" dirty="0"/>
          </a:p>
        </p:txBody>
      </p:sp>
    </p:spTree>
    <p:extLst>
      <p:ext uri="{BB962C8B-B14F-4D97-AF65-F5344CB8AC3E}">
        <p14:creationId xmlns:p14="http://schemas.microsoft.com/office/powerpoint/2010/main" val="714343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7" name="Rectangle 22">
            <a:extLst>
              <a:ext uri="{FF2B5EF4-FFF2-40B4-BE49-F238E27FC236}">
                <a16:creationId xmlns:a16="http://schemas.microsoft.com/office/drawing/2014/main" id="{19C052EA-05E2-403D-965E-52D1BFFA2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4A4CB7-FC0C-582B-573D-560D1A682B15}"/>
              </a:ext>
            </a:extLst>
          </p:cNvPr>
          <p:cNvSpPr>
            <a:spLocks noGrp="1"/>
          </p:cNvSpPr>
          <p:nvPr>
            <p:ph type="title"/>
          </p:nvPr>
        </p:nvSpPr>
        <p:spPr>
          <a:xfrm>
            <a:off x="838200" y="86520"/>
            <a:ext cx="10515600" cy="758824"/>
          </a:xfrm>
        </p:spPr>
        <p:txBody>
          <a:bodyPr>
            <a:normAutofit/>
          </a:bodyPr>
          <a:lstStyle/>
          <a:p>
            <a:pPr algn="ctr"/>
            <a:r>
              <a:rPr lang="en-US" dirty="0">
                <a:solidFill>
                  <a:schemeClr val="bg1"/>
                </a:solidFill>
              </a:rPr>
              <a:t>Areas of Emphasis </a:t>
            </a:r>
          </a:p>
        </p:txBody>
      </p:sp>
      <p:sp useBgFill="1">
        <p:nvSpPr>
          <p:cNvPr id="28" name="Rectangle 24">
            <a:extLst>
              <a:ext uri="{FF2B5EF4-FFF2-40B4-BE49-F238E27FC236}">
                <a16:creationId xmlns:a16="http://schemas.microsoft.com/office/drawing/2014/main" id="{4C1936B8-2FFB-4F78-8388-B8C282B8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AEFFE45-B36A-2C79-964A-C08293E2E166}"/>
              </a:ext>
            </a:extLst>
          </p:cNvPr>
          <p:cNvSpPr>
            <a:spLocks noGrp="1"/>
          </p:cNvSpPr>
          <p:nvPr>
            <p:ph sz="half" idx="1"/>
          </p:nvPr>
        </p:nvSpPr>
        <p:spPr>
          <a:xfrm>
            <a:off x="139065" y="806052"/>
            <a:ext cx="11913870" cy="825501"/>
          </a:xfrm>
        </p:spPr>
        <p:txBody>
          <a:bodyPr anchor="ctr">
            <a:normAutofit/>
          </a:bodyPr>
          <a:lstStyle/>
          <a:p>
            <a:pPr marL="0" indent="0" algn="ctr">
              <a:buNone/>
            </a:pPr>
            <a:r>
              <a:rPr lang="en-US" sz="2300" dirty="0">
                <a:solidFill>
                  <a:schemeClr val="bg1"/>
                </a:solidFill>
              </a:rPr>
              <a:t>The Office of Victims of Crime has encouraged States to support programs in the following areas: </a:t>
            </a:r>
          </a:p>
        </p:txBody>
      </p:sp>
      <p:sp>
        <p:nvSpPr>
          <p:cNvPr id="4" name="Content Placeholder 3">
            <a:extLst>
              <a:ext uri="{FF2B5EF4-FFF2-40B4-BE49-F238E27FC236}">
                <a16:creationId xmlns:a16="http://schemas.microsoft.com/office/drawing/2014/main" id="{36606F13-99C2-39FD-236D-86DE3C68BF4C}"/>
              </a:ext>
            </a:extLst>
          </p:cNvPr>
          <p:cNvSpPr>
            <a:spLocks noGrp="1"/>
          </p:cNvSpPr>
          <p:nvPr>
            <p:ph sz="half" idx="2"/>
          </p:nvPr>
        </p:nvSpPr>
        <p:spPr>
          <a:xfrm>
            <a:off x="1504950" y="1599406"/>
            <a:ext cx="9467850" cy="4893230"/>
          </a:xfrm>
        </p:spPr>
        <p:txBody>
          <a:bodyPr anchor="ctr">
            <a:normAutofit/>
          </a:bodyPr>
          <a:lstStyle/>
          <a:p>
            <a:r>
              <a:rPr lang="en-US" sz="1800" b="1" dirty="0">
                <a:solidFill>
                  <a:schemeClr val="bg1"/>
                </a:solidFill>
              </a:rPr>
              <a:t>Community Violence Intervention </a:t>
            </a:r>
          </a:p>
          <a:p>
            <a:pPr lvl="1"/>
            <a:r>
              <a:rPr lang="en-US" sz="1800" dirty="0">
                <a:solidFill>
                  <a:schemeClr val="bg1"/>
                </a:solidFill>
              </a:rPr>
              <a:t>Programs that use evidence-informed strategies to reduce violence through tailored community-centered initiatives. </a:t>
            </a:r>
          </a:p>
          <a:p>
            <a:r>
              <a:rPr lang="en-US" sz="1800" b="1" dirty="0">
                <a:solidFill>
                  <a:schemeClr val="bg1"/>
                </a:solidFill>
              </a:rPr>
              <a:t>Marginalized Communities </a:t>
            </a:r>
          </a:p>
          <a:p>
            <a:pPr lvl="1"/>
            <a:r>
              <a:rPr lang="en-US" sz="1800" dirty="0">
                <a:solidFill>
                  <a:schemeClr val="bg1"/>
                </a:solidFill>
              </a:rPr>
              <a:t>Programs that actively seek to include diverse and frequently marginalized communities and efforts in identifying the needs of these communities. </a:t>
            </a:r>
          </a:p>
          <a:p>
            <a:r>
              <a:rPr lang="en-US" sz="1800" b="1" dirty="0">
                <a:solidFill>
                  <a:schemeClr val="bg1"/>
                </a:solidFill>
              </a:rPr>
              <a:t>Equity and Racial Justice </a:t>
            </a:r>
          </a:p>
          <a:p>
            <a:pPr lvl="1"/>
            <a:r>
              <a:rPr lang="en-US" sz="1800" dirty="0">
                <a:solidFill>
                  <a:schemeClr val="bg1"/>
                </a:solidFill>
              </a:rPr>
              <a:t>Programs that advance equity, civil rights, racial justice and equal opportunity. </a:t>
            </a:r>
          </a:p>
          <a:p>
            <a:r>
              <a:rPr lang="en-US" sz="1800" b="1" dirty="0">
                <a:solidFill>
                  <a:schemeClr val="bg1"/>
                </a:solidFill>
              </a:rPr>
              <a:t>Underserved </a:t>
            </a:r>
          </a:p>
          <a:p>
            <a:pPr lvl="1"/>
            <a:r>
              <a:rPr lang="en-US" sz="1800" dirty="0">
                <a:solidFill>
                  <a:schemeClr val="bg1"/>
                </a:solidFill>
              </a:rPr>
              <a:t>Programs that serve underserved communities that include populations that have been systematically denied full opportunity to participate in aspects of economic, social and civic life, including isolated rural areas; communities affected by persistent poverty or inequality; and communities. </a:t>
            </a:r>
            <a:endParaRPr lang="en-US" sz="1800" strike="sngStrike" dirty="0">
              <a:solidFill>
                <a:schemeClr val="bg1"/>
              </a:solidFill>
            </a:endParaRPr>
          </a:p>
        </p:txBody>
      </p:sp>
    </p:spTree>
    <p:extLst>
      <p:ext uri="{BB962C8B-B14F-4D97-AF65-F5344CB8AC3E}">
        <p14:creationId xmlns:p14="http://schemas.microsoft.com/office/powerpoint/2010/main" val="251180352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3F953F9D-7203-15FE-850B-1F10EC53E864}"/>
              </a:ext>
            </a:extLst>
          </p:cNvPr>
          <p:cNvSpPr>
            <a:spLocks noGrp="1"/>
          </p:cNvSpPr>
          <p:nvPr>
            <p:ph type="title"/>
          </p:nvPr>
        </p:nvSpPr>
        <p:spPr>
          <a:xfrm>
            <a:off x="635000" y="640823"/>
            <a:ext cx="3418659" cy="5583148"/>
          </a:xfrm>
        </p:spPr>
        <p:txBody>
          <a:bodyPr vert="horz" lIns="91440" tIns="45720" rIns="91440" bIns="45720" rtlCol="0" anchor="ctr">
            <a:normAutofit/>
          </a:bodyPr>
          <a:lstStyle/>
          <a:p>
            <a:r>
              <a:rPr lang="en-US" sz="5400" kern="1200">
                <a:solidFill>
                  <a:schemeClr val="tx1"/>
                </a:solidFill>
                <a:latin typeface="+mj-lt"/>
                <a:ea typeface="+mj-ea"/>
                <a:cs typeface="+mj-cs"/>
              </a:rPr>
              <a:t>Allowable Activities </a:t>
            </a:r>
          </a:p>
        </p:txBody>
      </p:sp>
      <p:sp>
        <p:nvSpPr>
          <p:cNvPr id="2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TextBox 2">
            <a:extLst>
              <a:ext uri="{FF2B5EF4-FFF2-40B4-BE49-F238E27FC236}">
                <a16:creationId xmlns:a16="http://schemas.microsoft.com/office/drawing/2014/main" id="{F854DF0B-3817-7CB7-9B5E-4ED634A60D54}"/>
              </a:ext>
            </a:extLst>
          </p:cNvPr>
          <p:cNvGraphicFramePr/>
          <p:nvPr>
            <p:extLst>
              <p:ext uri="{D42A27DB-BD31-4B8C-83A1-F6EECF244321}">
                <p14:modId xmlns:p14="http://schemas.microsoft.com/office/powerpoint/2010/main" val="211233698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0595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3F953F9D-7203-15FE-850B-1F10EC53E864}"/>
              </a:ext>
            </a:extLst>
          </p:cNvPr>
          <p:cNvSpPr>
            <a:spLocks noGrp="1"/>
          </p:cNvSpPr>
          <p:nvPr>
            <p:ph type="title"/>
          </p:nvPr>
        </p:nvSpPr>
        <p:spPr>
          <a:xfrm>
            <a:off x="635000" y="640823"/>
            <a:ext cx="3418659" cy="5583148"/>
          </a:xfrm>
        </p:spPr>
        <p:txBody>
          <a:bodyPr vert="horz" lIns="91440" tIns="45720" rIns="91440" bIns="45720" rtlCol="0" anchor="ctr">
            <a:normAutofit/>
          </a:bodyPr>
          <a:lstStyle/>
          <a:p>
            <a:r>
              <a:rPr lang="en-US" sz="5400" kern="1200">
                <a:solidFill>
                  <a:schemeClr val="tx1"/>
                </a:solidFill>
                <a:latin typeface="+mj-lt"/>
                <a:ea typeface="+mj-ea"/>
                <a:cs typeface="+mj-cs"/>
              </a:rPr>
              <a:t>Allowable Activities </a:t>
            </a:r>
          </a:p>
        </p:txBody>
      </p:sp>
      <p:sp>
        <p:nvSpPr>
          <p:cNvPr id="22"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TextBox 2">
            <a:extLst>
              <a:ext uri="{FF2B5EF4-FFF2-40B4-BE49-F238E27FC236}">
                <a16:creationId xmlns:a16="http://schemas.microsoft.com/office/drawing/2014/main" id="{F854DF0B-3817-7CB7-9B5E-4ED634A60D54}"/>
              </a:ext>
            </a:extLst>
          </p:cNvPr>
          <p:cNvGraphicFramePr/>
          <p:nvPr>
            <p:extLst>
              <p:ext uri="{D42A27DB-BD31-4B8C-83A1-F6EECF244321}">
                <p14:modId xmlns:p14="http://schemas.microsoft.com/office/powerpoint/2010/main" val="315378033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600187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2199bfba-a409-4f13-b0c4-18b45933d88d}" enabled="0" method="" siteId="{2199bfba-a409-4f13-b0c4-18b45933d88d}" removed="1"/>
</clbl:labelList>
</file>

<file path=docProps/app.xml><?xml version="1.0" encoding="utf-8"?>
<Properties xmlns="http://schemas.openxmlformats.org/officeDocument/2006/extended-properties" xmlns:vt="http://schemas.openxmlformats.org/officeDocument/2006/docPropsVTypes">
  <Template>Office Theme 2013 - 2022</Template>
  <TotalTime>1390</TotalTime>
  <Words>1941</Words>
  <Application>Microsoft Office PowerPoint</Application>
  <PresentationFormat>Widescreen</PresentationFormat>
  <Paragraphs>265</Paragraphs>
  <Slides>35</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Wingdings</vt:lpstr>
      <vt:lpstr>Office Theme</vt:lpstr>
      <vt:lpstr>PowerPoint Presentation</vt:lpstr>
      <vt:lpstr>PowerPoint Presentation</vt:lpstr>
      <vt:lpstr>PowerPoint Presentation</vt:lpstr>
      <vt:lpstr>2024-2026 VOCA Grant Application</vt:lpstr>
      <vt:lpstr>PowerPoint Presentation</vt:lpstr>
      <vt:lpstr>PowerPoint Presentation</vt:lpstr>
      <vt:lpstr>Areas of Emphasis </vt:lpstr>
      <vt:lpstr>Allowable Activities </vt:lpstr>
      <vt:lpstr>Allowable Activities </vt:lpstr>
      <vt:lpstr>Eligible Costs </vt:lpstr>
      <vt:lpstr>Ineligible Activities and Costs </vt:lpstr>
      <vt:lpstr>Ineligible Activities and Costs Continued </vt:lpstr>
      <vt:lpstr>Ineligible Activities and Costs Continued </vt:lpstr>
      <vt:lpstr>IMPORTANT NOTES</vt:lpstr>
      <vt:lpstr>IMPORTANT  BUDGET NOTES </vt:lpstr>
      <vt:lpstr>PowerPoint Presentation</vt:lpstr>
      <vt:lpstr>PowerPoint Presentation</vt:lpstr>
      <vt:lpstr>PowerPoint Presentation</vt:lpstr>
      <vt:lpstr>Initiating an application in IntelliGrants</vt:lpstr>
      <vt:lpstr>PowerPoint Presentation</vt:lpstr>
      <vt:lpstr>Navigating Forms Menu </vt:lpstr>
      <vt:lpstr>PowerPoint Presentation</vt:lpstr>
      <vt:lpstr>PowerPoint Presentation</vt:lpstr>
      <vt:lpstr>PowerPoint Presentation</vt:lpstr>
      <vt:lpstr>Budget Narrative </vt:lpstr>
      <vt:lpstr>REQUIRED ATTACHMENTS</vt:lpstr>
      <vt:lpstr>REQUIRED ATTACHMENTS CONTINUED </vt:lpstr>
      <vt:lpstr>NEW: Agency Basic Budget</vt:lpstr>
      <vt:lpstr>NEW: Agency Basic Budget Continued</vt:lpstr>
      <vt:lpstr>NEW: Agency Basic Budget Continued</vt:lpstr>
      <vt:lpstr>Budget Requirement</vt:lpstr>
      <vt:lpstr>New in IntelliGrants: Budget Narrative</vt:lpstr>
      <vt:lpstr>Technical Assistance </vt:lpstr>
      <vt:lpstr>QUESTIONS? </vt:lpstr>
      <vt:lpstr>Thanks for attending!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Dalayna E (CJI)</dc:creator>
  <cp:lastModifiedBy>Anderson, Dalayna E (CJI)</cp:lastModifiedBy>
  <cp:revision>49</cp:revision>
  <cp:lastPrinted>2024-02-06T13:27:24Z</cp:lastPrinted>
  <dcterms:created xsi:type="dcterms:W3CDTF">2023-03-23T13:09:22Z</dcterms:created>
  <dcterms:modified xsi:type="dcterms:W3CDTF">2024-02-06T15:34:43Z</dcterms:modified>
</cp:coreProperties>
</file>