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5"/>
  </p:notesMasterIdLst>
  <p:sldIdLst>
    <p:sldId id="256" r:id="rId2"/>
    <p:sldId id="274" r:id="rId3"/>
    <p:sldId id="275" r:id="rId4"/>
    <p:sldId id="276" r:id="rId5"/>
    <p:sldId id="278" r:id="rId6"/>
    <p:sldId id="299" r:id="rId7"/>
    <p:sldId id="281" r:id="rId8"/>
    <p:sldId id="293" r:id="rId9"/>
    <p:sldId id="294" r:id="rId10"/>
    <p:sldId id="282" r:id="rId11"/>
    <p:sldId id="300" r:id="rId12"/>
    <p:sldId id="301" r:id="rId13"/>
    <p:sldId id="296" r:id="rId14"/>
    <p:sldId id="284" r:id="rId15"/>
    <p:sldId id="285" r:id="rId16"/>
    <p:sldId id="286" r:id="rId17"/>
    <p:sldId id="287" r:id="rId18"/>
    <p:sldId id="288" r:id="rId19"/>
    <p:sldId id="304" r:id="rId20"/>
    <p:sldId id="303" r:id="rId21"/>
    <p:sldId id="292" r:id="rId22"/>
    <p:sldId id="289" r:id="rId23"/>
    <p:sldId id="29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22D009-9A74-7B20-78A1-888E470B1561}" name="Venus, Rebecca" initials="RV" userId="S::RVenus@cji.IN.gov::153c2b53-72d1-43d1-920b-c76ca482beb4" providerId="AD"/>
  <p188:author id="{3085924A-3D12-20E7-9AB8-BF4331E033D6}" name="Anderson, Dalayna E (CJI)" initials="ADE(" userId="S::DaAnderson1@cji.IN.gov::f87440f5-a978-4443-b581-0d66854eaaa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5260" autoAdjust="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diagrams/_rels/data1.xml.rels><?xml version="1.0" encoding="UTF-8" standalone="yes"?>
<Relationships xmlns="http://schemas.openxmlformats.org/package/2006/relationships"><Relationship Id="rId2" Type="http://schemas.openxmlformats.org/officeDocument/2006/relationships/hyperlink" Target="https://www.ecfr.gov/current/title-2/subtitle-A/chapter-II/part-200/subpart-E/subject-group-ECFRed1f39f9b3d4e72/section-200.465" TargetMode="External"/><Relationship Id="rId1" Type="http://schemas.openxmlformats.org/officeDocument/2006/relationships/hyperlink" Target="https://www.ecfr.gov/current/title-2/subtitle-A/chapter-II/part-200/subpart-C/section-200.216"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ecfr.gov/current/title-2/subtitle-A/chapter-II/part-200/subpart-E/subject-group-ECFRed1f39f9b3d4e72/section-200.465" TargetMode="External"/><Relationship Id="rId1" Type="http://schemas.openxmlformats.org/officeDocument/2006/relationships/hyperlink" Target="https://www.ecfr.gov/current/title-2/subtitle-A/chapter-II/part-200/subpart-C/section-200.216"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CF98F-8274-4E73-9D0E-8F046AFEB8E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7D7C7FA-8B1E-461F-9375-E93B48DB9ADF}">
      <dgm:prSet custT="1"/>
      <dgm:spPr/>
      <dgm:t>
        <a:bodyPr/>
        <a:lstStyle/>
        <a:p>
          <a:r>
            <a:rPr lang="en-US" sz="1100" b="0" i="0" baseline="0"/>
            <a:t>24-hour hotline services providing crisis intervention services and referral; </a:t>
          </a:r>
          <a:endParaRPr lang="en-US" sz="1100"/>
        </a:p>
      </dgm:t>
    </dgm:pt>
    <dgm:pt modelId="{73C5E179-0DE4-45E6-9183-272F7FEC1AA8}" type="parTrans" cxnId="{FC2E9F3B-12D9-4659-8A30-0AE5B32DE826}">
      <dgm:prSet/>
      <dgm:spPr/>
      <dgm:t>
        <a:bodyPr/>
        <a:lstStyle/>
        <a:p>
          <a:endParaRPr lang="en-US"/>
        </a:p>
      </dgm:t>
    </dgm:pt>
    <dgm:pt modelId="{CD622BEE-F849-4C31-952D-486113635DB5}" type="sibTrans" cxnId="{FC2E9F3B-12D9-4659-8A30-0AE5B32DE826}">
      <dgm:prSet/>
      <dgm:spPr/>
      <dgm:t>
        <a:bodyPr/>
        <a:lstStyle/>
        <a:p>
          <a:endParaRPr lang="en-US"/>
        </a:p>
      </dgm:t>
    </dgm:pt>
    <dgm:pt modelId="{EA101159-5208-4C6E-8305-46E8C7224E0D}">
      <dgm:prSet custT="1"/>
      <dgm:spPr/>
      <dgm:t>
        <a:bodyPr/>
        <a:lstStyle/>
        <a:p>
          <a:r>
            <a:rPr lang="en-US" sz="1100" b="0" i="0" baseline="0" dirty="0"/>
            <a:t>Accompaniment and advocacy through medical, criminal justice, and social support systems, including medical facilities, police, and court proceedings; </a:t>
          </a:r>
          <a:endParaRPr lang="en-US" sz="1100" dirty="0"/>
        </a:p>
      </dgm:t>
    </dgm:pt>
    <dgm:pt modelId="{3FC589AF-05D2-477D-A99D-2637A005DD05}" type="parTrans" cxnId="{C418455D-567E-468A-BD6E-75B903984A7D}">
      <dgm:prSet/>
      <dgm:spPr/>
      <dgm:t>
        <a:bodyPr/>
        <a:lstStyle/>
        <a:p>
          <a:endParaRPr lang="en-US"/>
        </a:p>
      </dgm:t>
    </dgm:pt>
    <dgm:pt modelId="{F1216F3B-9EBD-42FB-B543-DA7A6713EC14}" type="sibTrans" cxnId="{C418455D-567E-468A-BD6E-75B903984A7D}">
      <dgm:prSet/>
      <dgm:spPr/>
      <dgm:t>
        <a:bodyPr/>
        <a:lstStyle/>
        <a:p>
          <a:endParaRPr lang="en-US"/>
        </a:p>
      </dgm:t>
    </dgm:pt>
    <dgm:pt modelId="{9C411B20-3C58-49BF-BDA9-9A9610EBFD03}">
      <dgm:prSet custT="1"/>
      <dgm:spPr/>
      <dgm:t>
        <a:bodyPr/>
        <a:lstStyle/>
        <a:p>
          <a:r>
            <a:rPr lang="en-US" sz="1100" b="0" i="0" baseline="0" dirty="0"/>
            <a:t>Crisis intervention, short-term individual and group support services, direct payments, and comprehensive service coordination and supervision to assist sexual assault victims and family or household members; </a:t>
          </a:r>
          <a:endParaRPr lang="en-US" sz="1100" dirty="0"/>
        </a:p>
      </dgm:t>
    </dgm:pt>
    <dgm:pt modelId="{A446D537-11DC-4E1D-AF81-78AA72136C2F}" type="parTrans" cxnId="{69BB5F44-60F3-4A87-AC99-7D946B1E9DCB}">
      <dgm:prSet/>
      <dgm:spPr/>
      <dgm:t>
        <a:bodyPr/>
        <a:lstStyle/>
        <a:p>
          <a:endParaRPr lang="en-US"/>
        </a:p>
      </dgm:t>
    </dgm:pt>
    <dgm:pt modelId="{F1E3629F-AEB2-49E3-84CD-634017088E30}" type="sibTrans" cxnId="{69BB5F44-60F3-4A87-AC99-7D946B1E9DCB}">
      <dgm:prSet/>
      <dgm:spPr/>
      <dgm:t>
        <a:bodyPr/>
        <a:lstStyle/>
        <a:p>
          <a:endParaRPr lang="en-US"/>
        </a:p>
      </dgm:t>
    </dgm:pt>
    <dgm:pt modelId="{F2436BDD-ACFA-4920-AEDA-752E18B4BBC8}">
      <dgm:prSet custT="1"/>
      <dgm:spPr/>
      <dgm:t>
        <a:bodyPr/>
        <a:lstStyle/>
        <a:p>
          <a:r>
            <a:rPr lang="en-US" sz="1100" b="0" i="0" baseline="0"/>
            <a:t>Information and referral to assist sexual assault victims and family or household members; </a:t>
          </a:r>
          <a:endParaRPr lang="en-US" sz="1100"/>
        </a:p>
      </dgm:t>
    </dgm:pt>
    <dgm:pt modelId="{2F2BB8A7-0D61-453B-B367-C137388C13B3}" type="parTrans" cxnId="{9A2909B3-B9FB-4CB2-BBBE-C440DD98C1D1}">
      <dgm:prSet/>
      <dgm:spPr/>
      <dgm:t>
        <a:bodyPr/>
        <a:lstStyle/>
        <a:p>
          <a:endParaRPr lang="en-US"/>
        </a:p>
      </dgm:t>
    </dgm:pt>
    <dgm:pt modelId="{A1201153-26AF-4BAA-A0F9-2624A2575139}" type="sibTrans" cxnId="{9A2909B3-B9FB-4CB2-BBBE-C440DD98C1D1}">
      <dgm:prSet/>
      <dgm:spPr/>
      <dgm:t>
        <a:bodyPr/>
        <a:lstStyle/>
        <a:p>
          <a:endParaRPr lang="en-US"/>
        </a:p>
      </dgm:t>
    </dgm:pt>
    <dgm:pt modelId="{DA4EA7DC-1EB7-4CCA-8B97-02DEB38CC356}">
      <dgm:prSet custT="1"/>
      <dgm:spPr/>
      <dgm:t>
        <a:bodyPr/>
        <a:lstStyle/>
        <a:p>
          <a:r>
            <a:rPr lang="en-US" sz="1100" b="0" i="0" baseline="0" dirty="0"/>
            <a:t>Community-based, culturally specific services and support mechanisms, including outreach activities for underserved communities; and </a:t>
          </a:r>
          <a:endParaRPr lang="en-US" sz="1100" dirty="0"/>
        </a:p>
      </dgm:t>
    </dgm:pt>
    <dgm:pt modelId="{F0640C34-2143-42A7-932F-8E116D6E8399}" type="parTrans" cxnId="{F346558A-C9C1-4C79-8C91-EEFA954714A6}">
      <dgm:prSet/>
      <dgm:spPr/>
      <dgm:t>
        <a:bodyPr/>
        <a:lstStyle/>
        <a:p>
          <a:endParaRPr lang="en-US"/>
        </a:p>
      </dgm:t>
    </dgm:pt>
    <dgm:pt modelId="{D0B2D996-120B-4CDC-88E9-5ADC59A36307}" type="sibTrans" cxnId="{F346558A-C9C1-4C79-8C91-EEFA954714A6}">
      <dgm:prSet/>
      <dgm:spPr/>
      <dgm:t>
        <a:bodyPr/>
        <a:lstStyle/>
        <a:p>
          <a:endParaRPr lang="en-US"/>
        </a:p>
      </dgm:t>
    </dgm:pt>
    <dgm:pt modelId="{62BB353D-1453-476D-B8FF-EA6BFE7971A5}">
      <dgm:prSet custT="1"/>
      <dgm:spPr/>
      <dgm:t>
        <a:bodyPr/>
        <a:lstStyle/>
        <a:p>
          <a:r>
            <a:rPr lang="en-US" sz="1100" b="0" i="0" baseline="0" dirty="0"/>
            <a:t>Development and distribution of materials on issues related to the services described above. </a:t>
          </a:r>
          <a:endParaRPr lang="en-US" sz="1100" dirty="0"/>
        </a:p>
      </dgm:t>
    </dgm:pt>
    <dgm:pt modelId="{BD15A011-504E-401C-A23C-56D02F21F219}" type="parTrans" cxnId="{025822D4-285C-473D-B6BC-8D275E725F5C}">
      <dgm:prSet/>
      <dgm:spPr/>
      <dgm:t>
        <a:bodyPr/>
        <a:lstStyle/>
        <a:p>
          <a:endParaRPr lang="en-US"/>
        </a:p>
      </dgm:t>
    </dgm:pt>
    <dgm:pt modelId="{4ABDA01F-2025-4266-B86F-BBE74850A050}" type="sibTrans" cxnId="{025822D4-285C-473D-B6BC-8D275E725F5C}">
      <dgm:prSet/>
      <dgm:spPr/>
      <dgm:t>
        <a:bodyPr/>
        <a:lstStyle/>
        <a:p>
          <a:endParaRPr lang="en-US"/>
        </a:p>
      </dgm:t>
    </dgm:pt>
    <dgm:pt modelId="{82C22996-20CD-4054-B0DD-9ED9E170846A}">
      <dgm:prSet custT="1"/>
      <dgm:spPr/>
      <dgm:t>
        <a:bodyPr/>
        <a:lstStyle/>
        <a:p>
          <a:r>
            <a:rPr lang="en-US" sz="1200" b="0" i="0" baseline="0" dirty="0"/>
            <a:t>Equipment or supplies, applicant shall reveal in application and budget narrative whether they are purchasing, renting, or leasing all listed and proposed equipment or supplies. The applicant shall comply with:</a:t>
          </a:r>
        </a:p>
        <a:p>
          <a:r>
            <a:rPr lang="en-US" sz="1200" b="1" i="0" baseline="0" dirty="0">
              <a:hlinkClick xmlns:r="http://schemas.openxmlformats.org/officeDocument/2006/relationships" r:id="rId1"/>
            </a:rPr>
            <a:t> 2 C.F.R. § 200.216 </a:t>
          </a:r>
          <a:r>
            <a:rPr lang="en-US" sz="1200" b="1" i="0" baseline="0" dirty="0"/>
            <a:t>and 2 C.F.R. § 200.317 </a:t>
          </a:r>
        </a:p>
        <a:p>
          <a:r>
            <a:rPr lang="en-US" sz="1200" b="0" i="0" baseline="0" dirty="0"/>
            <a:t>when renting, purchasing, or leasing any telecommunications, video surveillance systems and service, or equipment. </a:t>
          </a:r>
        </a:p>
        <a:p>
          <a:r>
            <a:rPr lang="en-US" sz="1200" b="0" i="0" baseline="0" dirty="0"/>
            <a:t>The applicant shall comply with </a:t>
          </a:r>
          <a:r>
            <a:rPr lang="en-US" sz="1200" b="1" i="0" baseline="0" dirty="0">
              <a:hlinkClick xmlns:r="http://schemas.openxmlformats.org/officeDocument/2006/relationships" r:id="rId2"/>
            </a:rPr>
            <a:t>2 C.F.R. § 200.465 </a:t>
          </a:r>
          <a:r>
            <a:rPr lang="en-US" sz="1200" b="0" i="0" baseline="0" dirty="0"/>
            <a:t>regarding the lease and or rental of real property and equipment </a:t>
          </a:r>
          <a:endParaRPr lang="en-US" sz="1200" dirty="0"/>
        </a:p>
      </dgm:t>
    </dgm:pt>
    <dgm:pt modelId="{8718920F-2E4D-4B49-8633-A6C88E618B01}" type="parTrans" cxnId="{B92E7293-0F72-4A53-AACD-DBEE5DAF9E1C}">
      <dgm:prSet/>
      <dgm:spPr/>
      <dgm:t>
        <a:bodyPr/>
        <a:lstStyle/>
        <a:p>
          <a:endParaRPr lang="en-US"/>
        </a:p>
      </dgm:t>
    </dgm:pt>
    <dgm:pt modelId="{A31BE5AF-6000-4D78-8152-7B8FE669D5B9}" type="sibTrans" cxnId="{B92E7293-0F72-4A53-AACD-DBEE5DAF9E1C}">
      <dgm:prSet/>
      <dgm:spPr/>
      <dgm:t>
        <a:bodyPr/>
        <a:lstStyle/>
        <a:p>
          <a:endParaRPr lang="en-US"/>
        </a:p>
      </dgm:t>
    </dgm:pt>
    <dgm:pt modelId="{389B84A2-B8A9-4EA4-B6AB-FF44C08DC32E}" type="pres">
      <dgm:prSet presAssocID="{C8BCF98F-8274-4E73-9D0E-8F046AFEB8E5}" presName="diagram" presStyleCnt="0">
        <dgm:presLayoutVars>
          <dgm:dir/>
          <dgm:resizeHandles val="exact"/>
        </dgm:presLayoutVars>
      </dgm:prSet>
      <dgm:spPr/>
    </dgm:pt>
    <dgm:pt modelId="{FA9AA244-4CBA-4B05-A451-37CB8BE31181}" type="pres">
      <dgm:prSet presAssocID="{17D7C7FA-8B1E-461F-9375-E93B48DB9ADF}" presName="node" presStyleLbl="node1" presStyleIdx="0" presStyleCnt="7">
        <dgm:presLayoutVars>
          <dgm:bulletEnabled val="1"/>
        </dgm:presLayoutVars>
      </dgm:prSet>
      <dgm:spPr/>
    </dgm:pt>
    <dgm:pt modelId="{F26B3E61-1E88-46B2-8C7B-AA69B585CBD8}" type="pres">
      <dgm:prSet presAssocID="{CD622BEE-F849-4C31-952D-486113635DB5}" presName="sibTrans" presStyleCnt="0"/>
      <dgm:spPr/>
    </dgm:pt>
    <dgm:pt modelId="{FA4F071D-37B8-4C2C-8B44-C6FA2890593A}" type="pres">
      <dgm:prSet presAssocID="{EA101159-5208-4C6E-8305-46E8C7224E0D}" presName="node" presStyleLbl="node1" presStyleIdx="1" presStyleCnt="7">
        <dgm:presLayoutVars>
          <dgm:bulletEnabled val="1"/>
        </dgm:presLayoutVars>
      </dgm:prSet>
      <dgm:spPr/>
    </dgm:pt>
    <dgm:pt modelId="{32215F3F-0369-4A2D-939A-8FE97968EA55}" type="pres">
      <dgm:prSet presAssocID="{F1216F3B-9EBD-42FB-B543-DA7A6713EC14}" presName="sibTrans" presStyleCnt="0"/>
      <dgm:spPr/>
    </dgm:pt>
    <dgm:pt modelId="{94ECCC47-B027-4D16-9089-4F6380B2A63E}" type="pres">
      <dgm:prSet presAssocID="{9C411B20-3C58-49BF-BDA9-9A9610EBFD03}" presName="node" presStyleLbl="node1" presStyleIdx="2" presStyleCnt="7">
        <dgm:presLayoutVars>
          <dgm:bulletEnabled val="1"/>
        </dgm:presLayoutVars>
      </dgm:prSet>
      <dgm:spPr/>
    </dgm:pt>
    <dgm:pt modelId="{E6C762C8-DD39-4DB9-820A-DF7FBD371CFB}" type="pres">
      <dgm:prSet presAssocID="{F1E3629F-AEB2-49E3-84CD-634017088E30}" presName="sibTrans" presStyleCnt="0"/>
      <dgm:spPr/>
    </dgm:pt>
    <dgm:pt modelId="{87072A62-98A9-465B-AEC4-5AF50F75E0CD}" type="pres">
      <dgm:prSet presAssocID="{F2436BDD-ACFA-4920-AEDA-752E18B4BBC8}" presName="node" presStyleLbl="node1" presStyleIdx="3" presStyleCnt="7">
        <dgm:presLayoutVars>
          <dgm:bulletEnabled val="1"/>
        </dgm:presLayoutVars>
      </dgm:prSet>
      <dgm:spPr/>
    </dgm:pt>
    <dgm:pt modelId="{31955EB9-7313-4346-A97C-12859C6684AC}" type="pres">
      <dgm:prSet presAssocID="{A1201153-26AF-4BAA-A0F9-2624A2575139}" presName="sibTrans" presStyleCnt="0"/>
      <dgm:spPr/>
    </dgm:pt>
    <dgm:pt modelId="{01D9F012-D0F4-4567-992D-E40FC882B83E}" type="pres">
      <dgm:prSet presAssocID="{DA4EA7DC-1EB7-4CCA-8B97-02DEB38CC356}" presName="node" presStyleLbl="node1" presStyleIdx="4" presStyleCnt="7">
        <dgm:presLayoutVars>
          <dgm:bulletEnabled val="1"/>
        </dgm:presLayoutVars>
      </dgm:prSet>
      <dgm:spPr/>
    </dgm:pt>
    <dgm:pt modelId="{86290A40-A168-465F-A076-305C231EADC7}" type="pres">
      <dgm:prSet presAssocID="{D0B2D996-120B-4CDC-88E9-5ADC59A36307}" presName="sibTrans" presStyleCnt="0"/>
      <dgm:spPr/>
    </dgm:pt>
    <dgm:pt modelId="{D55D4A59-CA8A-407C-829F-952B69ED4FF6}" type="pres">
      <dgm:prSet presAssocID="{62BB353D-1453-476D-B8FF-EA6BFE7971A5}" presName="node" presStyleLbl="node1" presStyleIdx="5" presStyleCnt="7">
        <dgm:presLayoutVars>
          <dgm:bulletEnabled val="1"/>
        </dgm:presLayoutVars>
      </dgm:prSet>
      <dgm:spPr/>
    </dgm:pt>
    <dgm:pt modelId="{0AA0D3BA-2ABB-4D7E-A35C-88541E902588}" type="pres">
      <dgm:prSet presAssocID="{4ABDA01F-2025-4266-B86F-BBE74850A050}" presName="sibTrans" presStyleCnt="0"/>
      <dgm:spPr/>
    </dgm:pt>
    <dgm:pt modelId="{2693AD85-E800-4F1C-84DD-A0485C2AB7C5}" type="pres">
      <dgm:prSet presAssocID="{82C22996-20CD-4054-B0DD-9ED9E170846A}" presName="node" presStyleLbl="node1" presStyleIdx="6" presStyleCnt="7" custScaleX="319689" custLinFactNeighborX="315" custLinFactNeighborY="-8805">
        <dgm:presLayoutVars>
          <dgm:bulletEnabled val="1"/>
        </dgm:presLayoutVars>
      </dgm:prSet>
      <dgm:spPr/>
    </dgm:pt>
  </dgm:ptLst>
  <dgm:cxnLst>
    <dgm:cxn modelId="{E4DB5611-58D2-4C3C-A488-53BF6090C48B}" type="presOf" srcId="{C8BCF98F-8274-4E73-9D0E-8F046AFEB8E5}" destId="{389B84A2-B8A9-4EA4-B6AB-FF44C08DC32E}" srcOrd="0" destOrd="0" presId="urn:microsoft.com/office/officeart/2005/8/layout/default"/>
    <dgm:cxn modelId="{FC2E9F3B-12D9-4659-8A30-0AE5B32DE826}" srcId="{C8BCF98F-8274-4E73-9D0E-8F046AFEB8E5}" destId="{17D7C7FA-8B1E-461F-9375-E93B48DB9ADF}" srcOrd="0" destOrd="0" parTransId="{73C5E179-0DE4-45E6-9183-272F7FEC1AA8}" sibTransId="{CD622BEE-F849-4C31-952D-486113635DB5}"/>
    <dgm:cxn modelId="{C418455D-567E-468A-BD6E-75B903984A7D}" srcId="{C8BCF98F-8274-4E73-9D0E-8F046AFEB8E5}" destId="{EA101159-5208-4C6E-8305-46E8C7224E0D}" srcOrd="1" destOrd="0" parTransId="{3FC589AF-05D2-477D-A99D-2637A005DD05}" sibTransId="{F1216F3B-9EBD-42FB-B543-DA7A6713EC14}"/>
    <dgm:cxn modelId="{69BB5F44-60F3-4A87-AC99-7D946B1E9DCB}" srcId="{C8BCF98F-8274-4E73-9D0E-8F046AFEB8E5}" destId="{9C411B20-3C58-49BF-BDA9-9A9610EBFD03}" srcOrd="2" destOrd="0" parTransId="{A446D537-11DC-4E1D-AF81-78AA72136C2F}" sibTransId="{F1E3629F-AEB2-49E3-84CD-634017088E30}"/>
    <dgm:cxn modelId="{F346558A-C9C1-4C79-8C91-EEFA954714A6}" srcId="{C8BCF98F-8274-4E73-9D0E-8F046AFEB8E5}" destId="{DA4EA7DC-1EB7-4CCA-8B97-02DEB38CC356}" srcOrd="4" destOrd="0" parTransId="{F0640C34-2143-42A7-932F-8E116D6E8399}" sibTransId="{D0B2D996-120B-4CDC-88E9-5ADC59A36307}"/>
    <dgm:cxn modelId="{B92E7293-0F72-4A53-AACD-DBEE5DAF9E1C}" srcId="{C8BCF98F-8274-4E73-9D0E-8F046AFEB8E5}" destId="{82C22996-20CD-4054-B0DD-9ED9E170846A}" srcOrd="6" destOrd="0" parTransId="{8718920F-2E4D-4B49-8633-A6C88E618B01}" sibTransId="{A31BE5AF-6000-4D78-8152-7B8FE669D5B9}"/>
    <dgm:cxn modelId="{77EC7399-31BE-4313-B8C7-EDEFD7033CC9}" type="presOf" srcId="{9C411B20-3C58-49BF-BDA9-9A9610EBFD03}" destId="{94ECCC47-B027-4D16-9089-4F6380B2A63E}" srcOrd="0" destOrd="0" presId="urn:microsoft.com/office/officeart/2005/8/layout/default"/>
    <dgm:cxn modelId="{02A93FAA-A8E5-4182-99B4-F01B7B83FF60}" type="presOf" srcId="{DA4EA7DC-1EB7-4CCA-8B97-02DEB38CC356}" destId="{01D9F012-D0F4-4567-992D-E40FC882B83E}" srcOrd="0" destOrd="0" presId="urn:microsoft.com/office/officeart/2005/8/layout/default"/>
    <dgm:cxn modelId="{C34B08AF-469C-41B4-AB3F-A8ED48302D45}" type="presOf" srcId="{F2436BDD-ACFA-4920-AEDA-752E18B4BBC8}" destId="{87072A62-98A9-465B-AEC4-5AF50F75E0CD}" srcOrd="0" destOrd="0" presId="urn:microsoft.com/office/officeart/2005/8/layout/default"/>
    <dgm:cxn modelId="{9A2909B3-B9FB-4CB2-BBBE-C440DD98C1D1}" srcId="{C8BCF98F-8274-4E73-9D0E-8F046AFEB8E5}" destId="{F2436BDD-ACFA-4920-AEDA-752E18B4BBC8}" srcOrd="3" destOrd="0" parTransId="{2F2BB8A7-0D61-453B-B367-C137388C13B3}" sibTransId="{A1201153-26AF-4BAA-A0F9-2624A2575139}"/>
    <dgm:cxn modelId="{54EE9FB5-2AB7-40D3-92E2-0CF6E55BA3F1}" type="presOf" srcId="{62BB353D-1453-476D-B8FF-EA6BFE7971A5}" destId="{D55D4A59-CA8A-407C-829F-952B69ED4FF6}" srcOrd="0" destOrd="0" presId="urn:microsoft.com/office/officeart/2005/8/layout/default"/>
    <dgm:cxn modelId="{A62D3CCE-BF3C-41CC-8768-765DAB921972}" type="presOf" srcId="{17D7C7FA-8B1E-461F-9375-E93B48DB9ADF}" destId="{FA9AA244-4CBA-4B05-A451-37CB8BE31181}" srcOrd="0" destOrd="0" presId="urn:microsoft.com/office/officeart/2005/8/layout/default"/>
    <dgm:cxn modelId="{025822D4-285C-473D-B6BC-8D275E725F5C}" srcId="{C8BCF98F-8274-4E73-9D0E-8F046AFEB8E5}" destId="{62BB353D-1453-476D-B8FF-EA6BFE7971A5}" srcOrd="5" destOrd="0" parTransId="{BD15A011-504E-401C-A23C-56D02F21F219}" sibTransId="{4ABDA01F-2025-4266-B86F-BBE74850A050}"/>
    <dgm:cxn modelId="{ED0F27DF-200A-49CD-8208-F62EDBE44221}" type="presOf" srcId="{82C22996-20CD-4054-B0DD-9ED9E170846A}" destId="{2693AD85-E800-4F1C-84DD-A0485C2AB7C5}" srcOrd="0" destOrd="0" presId="urn:microsoft.com/office/officeart/2005/8/layout/default"/>
    <dgm:cxn modelId="{D303A1EC-A9B1-4109-85F3-7EE7E489C80A}" type="presOf" srcId="{EA101159-5208-4C6E-8305-46E8C7224E0D}" destId="{FA4F071D-37B8-4C2C-8B44-C6FA2890593A}" srcOrd="0" destOrd="0" presId="urn:microsoft.com/office/officeart/2005/8/layout/default"/>
    <dgm:cxn modelId="{6342F4FE-6F1E-41B3-A645-88611E06FAE4}" type="presParOf" srcId="{389B84A2-B8A9-4EA4-B6AB-FF44C08DC32E}" destId="{FA9AA244-4CBA-4B05-A451-37CB8BE31181}" srcOrd="0" destOrd="0" presId="urn:microsoft.com/office/officeart/2005/8/layout/default"/>
    <dgm:cxn modelId="{BB0DC069-7538-402B-B60B-F70D036FDEDD}" type="presParOf" srcId="{389B84A2-B8A9-4EA4-B6AB-FF44C08DC32E}" destId="{F26B3E61-1E88-46B2-8C7B-AA69B585CBD8}" srcOrd="1" destOrd="0" presId="urn:microsoft.com/office/officeart/2005/8/layout/default"/>
    <dgm:cxn modelId="{F59F476D-3062-4750-ABA6-84D78AA46427}" type="presParOf" srcId="{389B84A2-B8A9-4EA4-B6AB-FF44C08DC32E}" destId="{FA4F071D-37B8-4C2C-8B44-C6FA2890593A}" srcOrd="2" destOrd="0" presId="urn:microsoft.com/office/officeart/2005/8/layout/default"/>
    <dgm:cxn modelId="{7BECEEFB-4471-4B87-8719-BA0331594EF8}" type="presParOf" srcId="{389B84A2-B8A9-4EA4-B6AB-FF44C08DC32E}" destId="{32215F3F-0369-4A2D-939A-8FE97968EA55}" srcOrd="3" destOrd="0" presId="urn:microsoft.com/office/officeart/2005/8/layout/default"/>
    <dgm:cxn modelId="{7691C088-2384-474C-9D9D-EAFD4C909C09}" type="presParOf" srcId="{389B84A2-B8A9-4EA4-B6AB-FF44C08DC32E}" destId="{94ECCC47-B027-4D16-9089-4F6380B2A63E}" srcOrd="4" destOrd="0" presId="urn:microsoft.com/office/officeart/2005/8/layout/default"/>
    <dgm:cxn modelId="{9C98AFDD-B17A-4EA2-95FF-AD44A19D51F4}" type="presParOf" srcId="{389B84A2-B8A9-4EA4-B6AB-FF44C08DC32E}" destId="{E6C762C8-DD39-4DB9-820A-DF7FBD371CFB}" srcOrd="5" destOrd="0" presId="urn:microsoft.com/office/officeart/2005/8/layout/default"/>
    <dgm:cxn modelId="{6C5B7B38-3654-48BB-A475-9DE6116CD892}" type="presParOf" srcId="{389B84A2-B8A9-4EA4-B6AB-FF44C08DC32E}" destId="{87072A62-98A9-465B-AEC4-5AF50F75E0CD}" srcOrd="6" destOrd="0" presId="urn:microsoft.com/office/officeart/2005/8/layout/default"/>
    <dgm:cxn modelId="{73CD8D42-F308-4AA5-9617-5049E53DC5B3}" type="presParOf" srcId="{389B84A2-B8A9-4EA4-B6AB-FF44C08DC32E}" destId="{31955EB9-7313-4346-A97C-12859C6684AC}" srcOrd="7" destOrd="0" presId="urn:microsoft.com/office/officeart/2005/8/layout/default"/>
    <dgm:cxn modelId="{3D19C35D-2617-4852-BC2C-E17A1D1D8840}" type="presParOf" srcId="{389B84A2-B8A9-4EA4-B6AB-FF44C08DC32E}" destId="{01D9F012-D0F4-4567-992D-E40FC882B83E}" srcOrd="8" destOrd="0" presId="urn:microsoft.com/office/officeart/2005/8/layout/default"/>
    <dgm:cxn modelId="{D25187BD-8CA8-49DA-A27A-AD1033019690}" type="presParOf" srcId="{389B84A2-B8A9-4EA4-B6AB-FF44C08DC32E}" destId="{86290A40-A168-465F-A076-305C231EADC7}" srcOrd="9" destOrd="0" presId="urn:microsoft.com/office/officeart/2005/8/layout/default"/>
    <dgm:cxn modelId="{E15CB2D4-A015-4956-A3AC-31AD3870232F}" type="presParOf" srcId="{389B84A2-B8A9-4EA4-B6AB-FF44C08DC32E}" destId="{D55D4A59-CA8A-407C-829F-952B69ED4FF6}" srcOrd="10" destOrd="0" presId="urn:microsoft.com/office/officeart/2005/8/layout/default"/>
    <dgm:cxn modelId="{9F5AA0B3-1C05-443A-A33A-E0A61562F90B}" type="presParOf" srcId="{389B84A2-B8A9-4EA4-B6AB-FF44C08DC32E}" destId="{0AA0D3BA-2ABB-4D7E-A35C-88541E902588}" srcOrd="11" destOrd="0" presId="urn:microsoft.com/office/officeart/2005/8/layout/default"/>
    <dgm:cxn modelId="{E09FD8CA-D5D6-40AC-AA29-0D2A82AFBA56}" type="presParOf" srcId="{389B84A2-B8A9-4EA4-B6AB-FF44C08DC32E}" destId="{2693AD85-E800-4F1C-84DD-A0485C2AB7C5}"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B852C2-833E-4A22-94D5-2830168B592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AE7F3C96-871F-488B-B431-10606EF8F1A5}">
      <dgm:prSet/>
      <dgm:spPr/>
      <dgm:t>
        <a:bodyPr/>
        <a:lstStyle/>
        <a:p>
          <a:r>
            <a:rPr lang="en-US" b="0" i="0" baseline="0"/>
            <a:t>Replacement bedding, clothing, or other household items; </a:t>
          </a:r>
          <a:endParaRPr lang="en-US"/>
        </a:p>
      </dgm:t>
    </dgm:pt>
    <dgm:pt modelId="{5DA58D83-26E8-4C15-B5F0-E058765EF957}" type="parTrans" cxnId="{EC5B8FD8-85A8-405A-841A-BBE845146296}">
      <dgm:prSet/>
      <dgm:spPr/>
      <dgm:t>
        <a:bodyPr/>
        <a:lstStyle/>
        <a:p>
          <a:endParaRPr lang="en-US"/>
        </a:p>
      </dgm:t>
    </dgm:pt>
    <dgm:pt modelId="{381C0FE7-4082-43BA-B05F-F1287E161146}" type="sibTrans" cxnId="{EC5B8FD8-85A8-405A-841A-BBE845146296}">
      <dgm:prSet/>
      <dgm:spPr/>
      <dgm:t>
        <a:bodyPr/>
        <a:lstStyle/>
        <a:p>
          <a:endParaRPr lang="en-US"/>
        </a:p>
      </dgm:t>
    </dgm:pt>
    <dgm:pt modelId="{5B6EA26E-23CB-4160-9E2C-997CE5CD2CF8}">
      <dgm:prSet/>
      <dgm:spPr/>
      <dgm:t>
        <a:bodyPr/>
        <a:lstStyle/>
        <a:p>
          <a:r>
            <a:rPr lang="en-US" b="0" i="0" baseline="0"/>
            <a:t>Securing new or temporary housing, including paying a security deposit, first month’s rent, or moving expenses; </a:t>
          </a:r>
          <a:endParaRPr lang="en-US"/>
        </a:p>
      </dgm:t>
    </dgm:pt>
    <dgm:pt modelId="{7EB3464C-8A9C-4155-9C4C-BD8519CD60A0}" type="parTrans" cxnId="{74D9C0C9-34A8-4FE5-94E0-5E35061B2640}">
      <dgm:prSet/>
      <dgm:spPr/>
      <dgm:t>
        <a:bodyPr/>
        <a:lstStyle/>
        <a:p>
          <a:endParaRPr lang="en-US"/>
        </a:p>
      </dgm:t>
    </dgm:pt>
    <dgm:pt modelId="{14C59ED6-BAF7-4969-B8EA-795D1D2B3AA3}" type="sibTrans" cxnId="{74D9C0C9-34A8-4FE5-94E0-5E35061B2640}">
      <dgm:prSet/>
      <dgm:spPr/>
      <dgm:t>
        <a:bodyPr/>
        <a:lstStyle/>
        <a:p>
          <a:endParaRPr lang="en-US"/>
        </a:p>
      </dgm:t>
    </dgm:pt>
    <dgm:pt modelId="{686D2655-78ED-497B-B5BC-FD0A7440B8F1}">
      <dgm:prSet/>
      <dgm:spPr/>
      <dgm:t>
        <a:bodyPr/>
        <a:lstStyle/>
        <a:p>
          <a:r>
            <a:rPr lang="en-US" b="0" i="0" baseline="0"/>
            <a:t>Travel expenses; </a:t>
          </a:r>
          <a:endParaRPr lang="en-US"/>
        </a:p>
      </dgm:t>
    </dgm:pt>
    <dgm:pt modelId="{0A684CD1-E67B-4F86-9C48-C7402E874672}" type="parTrans" cxnId="{B71041C3-2953-4AC3-A175-DCEA258742C1}">
      <dgm:prSet/>
      <dgm:spPr/>
      <dgm:t>
        <a:bodyPr/>
        <a:lstStyle/>
        <a:p>
          <a:endParaRPr lang="en-US"/>
        </a:p>
      </dgm:t>
    </dgm:pt>
    <dgm:pt modelId="{C40CE089-6DFB-4BD9-AEDA-3A2735D3155F}" type="sibTrans" cxnId="{B71041C3-2953-4AC3-A175-DCEA258742C1}">
      <dgm:prSet/>
      <dgm:spPr/>
      <dgm:t>
        <a:bodyPr/>
        <a:lstStyle/>
        <a:p>
          <a:endParaRPr lang="en-US"/>
        </a:p>
      </dgm:t>
    </dgm:pt>
    <dgm:pt modelId="{747824E9-E3ED-4FC0-ACAB-A09D5A21EA75}">
      <dgm:prSet/>
      <dgm:spPr/>
      <dgm:t>
        <a:bodyPr/>
        <a:lstStyle/>
        <a:p>
          <a:r>
            <a:rPr lang="en-US" b="0" i="0" baseline="0"/>
            <a:t>Childcare expenses;</a:t>
          </a:r>
          <a:endParaRPr lang="en-US"/>
        </a:p>
      </dgm:t>
    </dgm:pt>
    <dgm:pt modelId="{85A61849-7244-4155-9BEC-6FA38894648E}" type="parTrans" cxnId="{CB97939D-0839-4067-AE6C-3322E090D728}">
      <dgm:prSet/>
      <dgm:spPr/>
      <dgm:t>
        <a:bodyPr/>
        <a:lstStyle/>
        <a:p>
          <a:endParaRPr lang="en-US"/>
        </a:p>
      </dgm:t>
    </dgm:pt>
    <dgm:pt modelId="{8773C70B-0852-47F3-8E0E-C3ADBB29B044}" type="sibTrans" cxnId="{CB97939D-0839-4067-AE6C-3322E090D728}">
      <dgm:prSet/>
      <dgm:spPr/>
      <dgm:t>
        <a:bodyPr/>
        <a:lstStyle/>
        <a:p>
          <a:endParaRPr lang="en-US"/>
        </a:p>
      </dgm:t>
    </dgm:pt>
    <dgm:pt modelId="{F227B763-4F5C-4502-A1CC-221CE1FC9D41}">
      <dgm:prSet/>
      <dgm:spPr/>
      <dgm:t>
        <a:bodyPr/>
        <a:lstStyle/>
        <a:p>
          <a:r>
            <a:rPr lang="en-US" b="0" i="0" baseline="0" dirty="0"/>
            <a:t>Emergency Food, including culturally appropriate food; </a:t>
          </a:r>
          <a:endParaRPr lang="en-US" dirty="0"/>
        </a:p>
      </dgm:t>
    </dgm:pt>
    <dgm:pt modelId="{C93A49A9-B7BA-47FC-9808-06D51D2D4BD3}" type="parTrans" cxnId="{84809FDB-28BB-40CB-800C-A2DFB6F70A40}">
      <dgm:prSet/>
      <dgm:spPr/>
      <dgm:t>
        <a:bodyPr/>
        <a:lstStyle/>
        <a:p>
          <a:endParaRPr lang="en-US"/>
        </a:p>
      </dgm:t>
    </dgm:pt>
    <dgm:pt modelId="{9FE2C4CC-5C0C-4EE4-9C28-C8C56E461000}" type="sibTrans" cxnId="{84809FDB-28BB-40CB-800C-A2DFB6F70A40}">
      <dgm:prSet/>
      <dgm:spPr/>
      <dgm:t>
        <a:bodyPr/>
        <a:lstStyle/>
        <a:p>
          <a:endParaRPr lang="en-US"/>
        </a:p>
      </dgm:t>
    </dgm:pt>
    <dgm:pt modelId="{43BEA143-668D-491E-A0EE-AF7B73AE3046}">
      <dgm:prSet/>
      <dgm:spPr/>
      <dgm:t>
        <a:bodyPr/>
        <a:lstStyle/>
        <a:p>
          <a:r>
            <a:rPr lang="en-US" b="0" i="0" baseline="0"/>
            <a:t>Utility assistance (other than utilities in arrears): and </a:t>
          </a:r>
          <a:endParaRPr lang="en-US"/>
        </a:p>
      </dgm:t>
    </dgm:pt>
    <dgm:pt modelId="{118E8ABC-974D-42ED-8558-C632491B7DCB}" type="parTrans" cxnId="{B46D16C6-2F76-4479-B0E1-C77EAF054887}">
      <dgm:prSet/>
      <dgm:spPr/>
      <dgm:t>
        <a:bodyPr/>
        <a:lstStyle/>
        <a:p>
          <a:endParaRPr lang="en-US"/>
        </a:p>
      </dgm:t>
    </dgm:pt>
    <dgm:pt modelId="{63D68310-2324-4F52-B3AD-17D945E0D1A3}" type="sibTrans" cxnId="{B46D16C6-2F76-4479-B0E1-C77EAF054887}">
      <dgm:prSet/>
      <dgm:spPr/>
      <dgm:t>
        <a:bodyPr/>
        <a:lstStyle/>
        <a:p>
          <a:endParaRPr lang="en-US"/>
        </a:p>
      </dgm:t>
    </dgm:pt>
    <dgm:pt modelId="{6B850781-5859-42F2-AB63-2E1175571692}">
      <dgm:prSet/>
      <dgm:spPr/>
      <dgm:t>
        <a:bodyPr/>
        <a:lstStyle/>
        <a:p>
          <a:r>
            <a:rPr lang="en-US" b="0" i="0" baseline="0" dirty="0"/>
            <a:t>Security measures such as re-keying locks, replacing a cell phone, or purchasing a motion detector or security camera that does not require installation</a:t>
          </a:r>
          <a:endParaRPr lang="en-US" dirty="0"/>
        </a:p>
      </dgm:t>
    </dgm:pt>
    <dgm:pt modelId="{8771F3D4-A8C5-499B-B6E6-24B59385F60A}" type="parTrans" cxnId="{67731210-1215-49AC-8379-6FF8575B769B}">
      <dgm:prSet/>
      <dgm:spPr/>
      <dgm:t>
        <a:bodyPr/>
        <a:lstStyle/>
        <a:p>
          <a:endParaRPr lang="en-US"/>
        </a:p>
      </dgm:t>
    </dgm:pt>
    <dgm:pt modelId="{8B0A74D0-A4D5-4165-8CDD-955815C23640}" type="sibTrans" cxnId="{67731210-1215-49AC-8379-6FF8575B769B}">
      <dgm:prSet/>
      <dgm:spPr/>
      <dgm:t>
        <a:bodyPr/>
        <a:lstStyle/>
        <a:p>
          <a:endParaRPr lang="en-US"/>
        </a:p>
      </dgm:t>
    </dgm:pt>
    <dgm:pt modelId="{0D6C6EA8-B947-438D-A312-3D2B262CEA00}">
      <dgm:prSet/>
      <dgm:spPr/>
      <dgm:t>
        <a:bodyPr/>
        <a:lstStyle/>
        <a:p>
          <a:r>
            <a:rPr lang="en-US" dirty="0"/>
            <a:t>De Minimis Rate up to 15% of the Modified Total Direct Costs</a:t>
          </a:r>
        </a:p>
      </dgm:t>
    </dgm:pt>
    <dgm:pt modelId="{B02716BA-BBB3-4ECE-883C-3C1EDCEA47FE}" type="parTrans" cxnId="{50FE29A3-3A58-4CFE-BCA4-65A11F22219C}">
      <dgm:prSet/>
      <dgm:spPr/>
    </dgm:pt>
    <dgm:pt modelId="{B4D3D9A2-C846-4537-B6EC-31E50ACD0F28}" type="sibTrans" cxnId="{50FE29A3-3A58-4CFE-BCA4-65A11F22219C}">
      <dgm:prSet/>
      <dgm:spPr/>
    </dgm:pt>
    <dgm:pt modelId="{8471AB7E-CBAA-4597-A3CB-607EE6424867}" type="pres">
      <dgm:prSet presAssocID="{20B852C2-833E-4A22-94D5-2830168B5920}" presName="linear" presStyleCnt="0">
        <dgm:presLayoutVars>
          <dgm:animLvl val="lvl"/>
          <dgm:resizeHandles val="exact"/>
        </dgm:presLayoutVars>
      </dgm:prSet>
      <dgm:spPr/>
    </dgm:pt>
    <dgm:pt modelId="{3033F9A2-3E2F-4CB9-8EB9-3FF1855AC82D}" type="pres">
      <dgm:prSet presAssocID="{AE7F3C96-871F-488B-B431-10606EF8F1A5}" presName="parentText" presStyleLbl="node1" presStyleIdx="0" presStyleCnt="8">
        <dgm:presLayoutVars>
          <dgm:chMax val="0"/>
          <dgm:bulletEnabled val="1"/>
        </dgm:presLayoutVars>
      </dgm:prSet>
      <dgm:spPr/>
    </dgm:pt>
    <dgm:pt modelId="{5E5B947F-652C-4CAC-AA78-5FDAD980AA10}" type="pres">
      <dgm:prSet presAssocID="{381C0FE7-4082-43BA-B05F-F1287E161146}" presName="spacer" presStyleCnt="0"/>
      <dgm:spPr/>
    </dgm:pt>
    <dgm:pt modelId="{8BA15FAF-9213-43A6-BE7E-3F7AF250EDD4}" type="pres">
      <dgm:prSet presAssocID="{5B6EA26E-23CB-4160-9E2C-997CE5CD2CF8}" presName="parentText" presStyleLbl="node1" presStyleIdx="1" presStyleCnt="8">
        <dgm:presLayoutVars>
          <dgm:chMax val="0"/>
          <dgm:bulletEnabled val="1"/>
        </dgm:presLayoutVars>
      </dgm:prSet>
      <dgm:spPr/>
    </dgm:pt>
    <dgm:pt modelId="{3EA54F90-1AC1-4AED-93AC-DD71D51A89C5}" type="pres">
      <dgm:prSet presAssocID="{14C59ED6-BAF7-4969-B8EA-795D1D2B3AA3}" presName="spacer" presStyleCnt="0"/>
      <dgm:spPr/>
    </dgm:pt>
    <dgm:pt modelId="{8C932688-1088-4882-ABDE-8F93C4F88D63}" type="pres">
      <dgm:prSet presAssocID="{686D2655-78ED-497B-B5BC-FD0A7440B8F1}" presName="parentText" presStyleLbl="node1" presStyleIdx="2" presStyleCnt="8">
        <dgm:presLayoutVars>
          <dgm:chMax val="0"/>
          <dgm:bulletEnabled val="1"/>
        </dgm:presLayoutVars>
      </dgm:prSet>
      <dgm:spPr/>
    </dgm:pt>
    <dgm:pt modelId="{D2BD330A-0AA3-4127-AD6E-389426E92EAF}" type="pres">
      <dgm:prSet presAssocID="{C40CE089-6DFB-4BD9-AEDA-3A2735D3155F}" presName="spacer" presStyleCnt="0"/>
      <dgm:spPr/>
    </dgm:pt>
    <dgm:pt modelId="{C9E2F34A-00B6-4F18-9514-9B688E7C49BF}" type="pres">
      <dgm:prSet presAssocID="{747824E9-E3ED-4FC0-ACAB-A09D5A21EA75}" presName="parentText" presStyleLbl="node1" presStyleIdx="3" presStyleCnt="8">
        <dgm:presLayoutVars>
          <dgm:chMax val="0"/>
          <dgm:bulletEnabled val="1"/>
        </dgm:presLayoutVars>
      </dgm:prSet>
      <dgm:spPr/>
    </dgm:pt>
    <dgm:pt modelId="{78A4A94C-BD06-4530-BB74-13A131F19C2B}" type="pres">
      <dgm:prSet presAssocID="{8773C70B-0852-47F3-8E0E-C3ADBB29B044}" presName="spacer" presStyleCnt="0"/>
      <dgm:spPr/>
    </dgm:pt>
    <dgm:pt modelId="{57439D72-5D45-475E-92F6-9AFF715BFC5C}" type="pres">
      <dgm:prSet presAssocID="{F227B763-4F5C-4502-A1CC-221CE1FC9D41}" presName="parentText" presStyleLbl="node1" presStyleIdx="4" presStyleCnt="8">
        <dgm:presLayoutVars>
          <dgm:chMax val="0"/>
          <dgm:bulletEnabled val="1"/>
        </dgm:presLayoutVars>
      </dgm:prSet>
      <dgm:spPr/>
    </dgm:pt>
    <dgm:pt modelId="{506002A9-FB56-4091-BF75-15BE043220AD}" type="pres">
      <dgm:prSet presAssocID="{9FE2C4CC-5C0C-4EE4-9C28-C8C56E461000}" presName="spacer" presStyleCnt="0"/>
      <dgm:spPr/>
    </dgm:pt>
    <dgm:pt modelId="{065216CB-A95C-4868-A3FD-E1B29B1B5752}" type="pres">
      <dgm:prSet presAssocID="{43BEA143-668D-491E-A0EE-AF7B73AE3046}" presName="parentText" presStyleLbl="node1" presStyleIdx="5" presStyleCnt="8">
        <dgm:presLayoutVars>
          <dgm:chMax val="0"/>
          <dgm:bulletEnabled val="1"/>
        </dgm:presLayoutVars>
      </dgm:prSet>
      <dgm:spPr/>
    </dgm:pt>
    <dgm:pt modelId="{94F14E27-80D9-4F65-AD8A-7641CB09015F}" type="pres">
      <dgm:prSet presAssocID="{63D68310-2324-4F52-B3AD-17D945E0D1A3}" presName="spacer" presStyleCnt="0"/>
      <dgm:spPr/>
    </dgm:pt>
    <dgm:pt modelId="{14EF6C75-0C39-4EEF-9797-05DFF61ECFAC}" type="pres">
      <dgm:prSet presAssocID="{6B850781-5859-42F2-AB63-2E1175571692}" presName="parentText" presStyleLbl="node1" presStyleIdx="6" presStyleCnt="8">
        <dgm:presLayoutVars>
          <dgm:chMax val="0"/>
          <dgm:bulletEnabled val="1"/>
        </dgm:presLayoutVars>
      </dgm:prSet>
      <dgm:spPr/>
    </dgm:pt>
    <dgm:pt modelId="{56D0246B-3502-492C-8F13-90F762C79689}" type="pres">
      <dgm:prSet presAssocID="{8B0A74D0-A4D5-4165-8CDD-955815C23640}" presName="spacer" presStyleCnt="0"/>
      <dgm:spPr/>
    </dgm:pt>
    <dgm:pt modelId="{F1DDC06F-B27D-4F9C-B41D-5BD949D5ABD2}" type="pres">
      <dgm:prSet presAssocID="{0D6C6EA8-B947-438D-A312-3D2B262CEA00}" presName="parentText" presStyleLbl="node1" presStyleIdx="7" presStyleCnt="8">
        <dgm:presLayoutVars>
          <dgm:chMax val="0"/>
          <dgm:bulletEnabled val="1"/>
        </dgm:presLayoutVars>
      </dgm:prSet>
      <dgm:spPr/>
    </dgm:pt>
  </dgm:ptLst>
  <dgm:cxnLst>
    <dgm:cxn modelId="{67731210-1215-49AC-8379-6FF8575B769B}" srcId="{20B852C2-833E-4A22-94D5-2830168B5920}" destId="{6B850781-5859-42F2-AB63-2E1175571692}" srcOrd="6" destOrd="0" parTransId="{8771F3D4-A8C5-499B-B6E6-24B59385F60A}" sibTransId="{8B0A74D0-A4D5-4165-8CDD-955815C23640}"/>
    <dgm:cxn modelId="{0FA2752A-078E-453C-95F9-C89C54FC39C6}" type="presOf" srcId="{F227B763-4F5C-4502-A1CC-221CE1FC9D41}" destId="{57439D72-5D45-475E-92F6-9AFF715BFC5C}" srcOrd="0" destOrd="0" presId="urn:microsoft.com/office/officeart/2005/8/layout/vList2"/>
    <dgm:cxn modelId="{2E388B50-813A-4D0D-A5E8-57231D50A41E}" type="presOf" srcId="{0D6C6EA8-B947-438D-A312-3D2B262CEA00}" destId="{F1DDC06F-B27D-4F9C-B41D-5BD949D5ABD2}" srcOrd="0" destOrd="0" presId="urn:microsoft.com/office/officeart/2005/8/layout/vList2"/>
    <dgm:cxn modelId="{03F89277-D37F-4E98-BCE6-461C29A70295}" type="presOf" srcId="{5B6EA26E-23CB-4160-9E2C-997CE5CD2CF8}" destId="{8BA15FAF-9213-43A6-BE7E-3F7AF250EDD4}" srcOrd="0" destOrd="0" presId="urn:microsoft.com/office/officeart/2005/8/layout/vList2"/>
    <dgm:cxn modelId="{0F92E596-AEBB-48C4-9B6C-C7A0C1BDA471}" type="presOf" srcId="{20B852C2-833E-4A22-94D5-2830168B5920}" destId="{8471AB7E-CBAA-4597-A3CB-607EE6424867}" srcOrd="0" destOrd="0" presId="urn:microsoft.com/office/officeart/2005/8/layout/vList2"/>
    <dgm:cxn modelId="{CB97939D-0839-4067-AE6C-3322E090D728}" srcId="{20B852C2-833E-4A22-94D5-2830168B5920}" destId="{747824E9-E3ED-4FC0-ACAB-A09D5A21EA75}" srcOrd="3" destOrd="0" parTransId="{85A61849-7244-4155-9BEC-6FA38894648E}" sibTransId="{8773C70B-0852-47F3-8E0E-C3ADBB29B044}"/>
    <dgm:cxn modelId="{50FE29A3-3A58-4CFE-BCA4-65A11F22219C}" srcId="{20B852C2-833E-4A22-94D5-2830168B5920}" destId="{0D6C6EA8-B947-438D-A312-3D2B262CEA00}" srcOrd="7" destOrd="0" parTransId="{B02716BA-BBB3-4ECE-883C-3C1EDCEA47FE}" sibTransId="{B4D3D9A2-C846-4537-B6EC-31E50ACD0F28}"/>
    <dgm:cxn modelId="{B96ADFAA-A0E9-49D4-8884-2DA17543AC96}" type="presOf" srcId="{6B850781-5859-42F2-AB63-2E1175571692}" destId="{14EF6C75-0C39-4EEF-9797-05DFF61ECFAC}" srcOrd="0" destOrd="0" presId="urn:microsoft.com/office/officeart/2005/8/layout/vList2"/>
    <dgm:cxn modelId="{AE2D16AD-3903-4986-8564-41CEA7724C6A}" type="presOf" srcId="{43BEA143-668D-491E-A0EE-AF7B73AE3046}" destId="{065216CB-A95C-4868-A3FD-E1B29B1B5752}" srcOrd="0" destOrd="0" presId="urn:microsoft.com/office/officeart/2005/8/layout/vList2"/>
    <dgm:cxn modelId="{B71041C3-2953-4AC3-A175-DCEA258742C1}" srcId="{20B852C2-833E-4A22-94D5-2830168B5920}" destId="{686D2655-78ED-497B-B5BC-FD0A7440B8F1}" srcOrd="2" destOrd="0" parTransId="{0A684CD1-E67B-4F86-9C48-C7402E874672}" sibTransId="{C40CE089-6DFB-4BD9-AEDA-3A2735D3155F}"/>
    <dgm:cxn modelId="{B46D16C6-2F76-4479-B0E1-C77EAF054887}" srcId="{20B852C2-833E-4A22-94D5-2830168B5920}" destId="{43BEA143-668D-491E-A0EE-AF7B73AE3046}" srcOrd="5" destOrd="0" parTransId="{118E8ABC-974D-42ED-8558-C632491B7DCB}" sibTransId="{63D68310-2324-4F52-B3AD-17D945E0D1A3}"/>
    <dgm:cxn modelId="{74D9C0C9-34A8-4FE5-94E0-5E35061B2640}" srcId="{20B852C2-833E-4A22-94D5-2830168B5920}" destId="{5B6EA26E-23CB-4160-9E2C-997CE5CD2CF8}" srcOrd="1" destOrd="0" parTransId="{7EB3464C-8A9C-4155-9C4C-BD8519CD60A0}" sibTransId="{14C59ED6-BAF7-4969-B8EA-795D1D2B3AA3}"/>
    <dgm:cxn modelId="{176532CB-0E89-4DA6-AFD1-AA443EC613FD}" type="presOf" srcId="{686D2655-78ED-497B-B5BC-FD0A7440B8F1}" destId="{8C932688-1088-4882-ABDE-8F93C4F88D63}" srcOrd="0" destOrd="0" presId="urn:microsoft.com/office/officeart/2005/8/layout/vList2"/>
    <dgm:cxn modelId="{6AC98FCD-94F7-4CBA-9B52-5FDC3708AA88}" type="presOf" srcId="{AE7F3C96-871F-488B-B431-10606EF8F1A5}" destId="{3033F9A2-3E2F-4CB9-8EB9-3FF1855AC82D}" srcOrd="0" destOrd="0" presId="urn:microsoft.com/office/officeart/2005/8/layout/vList2"/>
    <dgm:cxn modelId="{EC5B8FD8-85A8-405A-841A-BBE845146296}" srcId="{20B852C2-833E-4A22-94D5-2830168B5920}" destId="{AE7F3C96-871F-488B-B431-10606EF8F1A5}" srcOrd="0" destOrd="0" parTransId="{5DA58D83-26E8-4C15-B5F0-E058765EF957}" sibTransId="{381C0FE7-4082-43BA-B05F-F1287E161146}"/>
    <dgm:cxn modelId="{84809FDB-28BB-40CB-800C-A2DFB6F70A40}" srcId="{20B852C2-833E-4A22-94D5-2830168B5920}" destId="{F227B763-4F5C-4502-A1CC-221CE1FC9D41}" srcOrd="4" destOrd="0" parTransId="{C93A49A9-B7BA-47FC-9808-06D51D2D4BD3}" sibTransId="{9FE2C4CC-5C0C-4EE4-9C28-C8C56E461000}"/>
    <dgm:cxn modelId="{20711EF1-CC29-4134-A971-5D1F78B973FD}" type="presOf" srcId="{747824E9-E3ED-4FC0-ACAB-A09D5A21EA75}" destId="{C9E2F34A-00B6-4F18-9514-9B688E7C49BF}" srcOrd="0" destOrd="0" presId="urn:microsoft.com/office/officeart/2005/8/layout/vList2"/>
    <dgm:cxn modelId="{F017B457-ECD1-4183-9B29-D3A0E28ACE6E}" type="presParOf" srcId="{8471AB7E-CBAA-4597-A3CB-607EE6424867}" destId="{3033F9A2-3E2F-4CB9-8EB9-3FF1855AC82D}" srcOrd="0" destOrd="0" presId="urn:microsoft.com/office/officeart/2005/8/layout/vList2"/>
    <dgm:cxn modelId="{2C3F9BE7-6C2F-405B-8F85-89039760AF47}" type="presParOf" srcId="{8471AB7E-CBAA-4597-A3CB-607EE6424867}" destId="{5E5B947F-652C-4CAC-AA78-5FDAD980AA10}" srcOrd="1" destOrd="0" presId="urn:microsoft.com/office/officeart/2005/8/layout/vList2"/>
    <dgm:cxn modelId="{FADBDCEF-9EBF-4BB8-B0DF-D5311F466605}" type="presParOf" srcId="{8471AB7E-CBAA-4597-A3CB-607EE6424867}" destId="{8BA15FAF-9213-43A6-BE7E-3F7AF250EDD4}" srcOrd="2" destOrd="0" presId="urn:microsoft.com/office/officeart/2005/8/layout/vList2"/>
    <dgm:cxn modelId="{94CF0DA6-B4DE-4108-BA10-C96EB037D1DC}" type="presParOf" srcId="{8471AB7E-CBAA-4597-A3CB-607EE6424867}" destId="{3EA54F90-1AC1-4AED-93AC-DD71D51A89C5}" srcOrd="3" destOrd="0" presId="urn:microsoft.com/office/officeart/2005/8/layout/vList2"/>
    <dgm:cxn modelId="{8A4F1272-F884-4A9C-8F1D-96F727767982}" type="presParOf" srcId="{8471AB7E-CBAA-4597-A3CB-607EE6424867}" destId="{8C932688-1088-4882-ABDE-8F93C4F88D63}" srcOrd="4" destOrd="0" presId="urn:microsoft.com/office/officeart/2005/8/layout/vList2"/>
    <dgm:cxn modelId="{CD7AA48B-79A6-4D38-93A4-CA0A866954F5}" type="presParOf" srcId="{8471AB7E-CBAA-4597-A3CB-607EE6424867}" destId="{D2BD330A-0AA3-4127-AD6E-389426E92EAF}" srcOrd="5" destOrd="0" presId="urn:microsoft.com/office/officeart/2005/8/layout/vList2"/>
    <dgm:cxn modelId="{7C32EDBA-8EBD-4DF1-9793-E979C79D43A3}" type="presParOf" srcId="{8471AB7E-CBAA-4597-A3CB-607EE6424867}" destId="{C9E2F34A-00B6-4F18-9514-9B688E7C49BF}" srcOrd="6" destOrd="0" presId="urn:microsoft.com/office/officeart/2005/8/layout/vList2"/>
    <dgm:cxn modelId="{1376B2A3-210B-4D76-A095-DDC62D9B27D3}" type="presParOf" srcId="{8471AB7E-CBAA-4597-A3CB-607EE6424867}" destId="{78A4A94C-BD06-4530-BB74-13A131F19C2B}" srcOrd="7" destOrd="0" presId="urn:microsoft.com/office/officeart/2005/8/layout/vList2"/>
    <dgm:cxn modelId="{1188F521-C808-4B72-A0F8-BB4A536C0F86}" type="presParOf" srcId="{8471AB7E-CBAA-4597-A3CB-607EE6424867}" destId="{57439D72-5D45-475E-92F6-9AFF715BFC5C}" srcOrd="8" destOrd="0" presId="urn:microsoft.com/office/officeart/2005/8/layout/vList2"/>
    <dgm:cxn modelId="{F17BB282-94B1-4127-AD6B-CBB39E579229}" type="presParOf" srcId="{8471AB7E-CBAA-4597-A3CB-607EE6424867}" destId="{506002A9-FB56-4091-BF75-15BE043220AD}" srcOrd="9" destOrd="0" presId="urn:microsoft.com/office/officeart/2005/8/layout/vList2"/>
    <dgm:cxn modelId="{5D6C7087-C573-4221-B0A4-F207AE275EB0}" type="presParOf" srcId="{8471AB7E-CBAA-4597-A3CB-607EE6424867}" destId="{065216CB-A95C-4868-A3FD-E1B29B1B5752}" srcOrd="10" destOrd="0" presId="urn:microsoft.com/office/officeart/2005/8/layout/vList2"/>
    <dgm:cxn modelId="{2FAF6E2D-85AE-483F-8471-58E222084A30}" type="presParOf" srcId="{8471AB7E-CBAA-4597-A3CB-607EE6424867}" destId="{94F14E27-80D9-4F65-AD8A-7641CB09015F}" srcOrd="11" destOrd="0" presId="urn:microsoft.com/office/officeart/2005/8/layout/vList2"/>
    <dgm:cxn modelId="{A7FF5949-D5FA-45DD-B65A-4998FDD4D8ED}" type="presParOf" srcId="{8471AB7E-CBAA-4597-A3CB-607EE6424867}" destId="{14EF6C75-0C39-4EEF-9797-05DFF61ECFAC}" srcOrd="12" destOrd="0" presId="urn:microsoft.com/office/officeart/2005/8/layout/vList2"/>
    <dgm:cxn modelId="{648B4E60-17FB-40A2-97D0-DACD6EB74A54}" type="presParOf" srcId="{8471AB7E-CBAA-4597-A3CB-607EE6424867}" destId="{56D0246B-3502-492C-8F13-90F762C79689}" srcOrd="13" destOrd="0" presId="urn:microsoft.com/office/officeart/2005/8/layout/vList2"/>
    <dgm:cxn modelId="{4798B563-333F-42C0-B1CB-8C95715CDE54}" type="presParOf" srcId="{8471AB7E-CBAA-4597-A3CB-607EE6424867}" destId="{F1DDC06F-B27D-4F9C-B41D-5BD949D5ABD2}"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EF58AE-358E-4FDF-9673-9280F085607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BF85B59-C3BE-4971-8252-586CBB06153F}">
      <dgm:prSet/>
      <dgm:spPr/>
      <dgm:t>
        <a:bodyPr/>
        <a:lstStyle/>
        <a:p>
          <a:r>
            <a:rPr lang="en-US" dirty="0"/>
            <a:t>Procedures or policies that exclude victims from receiving safe shelter, advocacy services, counseling, and other assistance</a:t>
          </a:r>
        </a:p>
      </dgm:t>
    </dgm:pt>
    <dgm:pt modelId="{5F028BDE-6C55-468C-A362-29529F15D179}" type="parTrans" cxnId="{F68F206E-E027-42BE-86E0-E42F0527A161}">
      <dgm:prSet/>
      <dgm:spPr/>
      <dgm:t>
        <a:bodyPr/>
        <a:lstStyle/>
        <a:p>
          <a:endParaRPr lang="en-US"/>
        </a:p>
      </dgm:t>
    </dgm:pt>
    <dgm:pt modelId="{B609D7BF-2D71-493A-9A9D-5BD7F65FDABA}" type="sibTrans" cxnId="{F68F206E-E027-42BE-86E0-E42F0527A161}">
      <dgm:prSet/>
      <dgm:spPr/>
      <dgm:t>
        <a:bodyPr/>
        <a:lstStyle/>
        <a:p>
          <a:endParaRPr lang="en-US"/>
        </a:p>
      </dgm:t>
    </dgm:pt>
    <dgm:pt modelId="{E4C6FD80-7DBC-4D76-B9AB-29F41A70F785}">
      <dgm:prSet/>
      <dgm:spPr/>
      <dgm:t>
        <a:bodyPr/>
        <a:lstStyle/>
        <a:p>
          <a:r>
            <a:rPr lang="en-US" dirty="0"/>
            <a:t>Procedures or policies that compromise the confidentiality of information and/or privacy of persons receiving services.</a:t>
          </a:r>
        </a:p>
      </dgm:t>
    </dgm:pt>
    <dgm:pt modelId="{878E16C9-E277-4550-B7E7-09FC1D0E9398}" type="parTrans" cxnId="{895D5AA6-ACEC-4615-971C-3503A736230E}">
      <dgm:prSet/>
      <dgm:spPr/>
      <dgm:t>
        <a:bodyPr/>
        <a:lstStyle/>
        <a:p>
          <a:endParaRPr lang="en-US"/>
        </a:p>
      </dgm:t>
    </dgm:pt>
    <dgm:pt modelId="{F2AB3073-6862-4644-9A2A-C15A15D18792}" type="sibTrans" cxnId="{895D5AA6-ACEC-4615-971C-3503A736230E}">
      <dgm:prSet/>
      <dgm:spPr/>
      <dgm:t>
        <a:bodyPr/>
        <a:lstStyle/>
        <a:p>
          <a:endParaRPr lang="en-US"/>
        </a:p>
      </dgm:t>
    </dgm:pt>
    <dgm:pt modelId="{9D7D5B0E-3866-494A-9011-0082B6D34AFE}">
      <dgm:prSet/>
      <dgm:spPr/>
      <dgm:t>
        <a:bodyPr/>
        <a:lstStyle/>
        <a:p>
          <a:r>
            <a:rPr lang="en-US" dirty="0"/>
            <a:t>Procedures or policies that require victims to take certain actions in order to receive services.</a:t>
          </a:r>
        </a:p>
      </dgm:t>
    </dgm:pt>
    <dgm:pt modelId="{291A8088-3B05-4AF3-A21A-FBB5ABAC6567}" type="parTrans" cxnId="{628A56A5-BA4D-493E-AF3A-395BCDF42F61}">
      <dgm:prSet/>
      <dgm:spPr/>
      <dgm:t>
        <a:bodyPr/>
        <a:lstStyle/>
        <a:p>
          <a:endParaRPr lang="en-US"/>
        </a:p>
      </dgm:t>
    </dgm:pt>
    <dgm:pt modelId="{AEFC6E21-9DAC-49BA-B3E7-319E1FDFF35F}" type="sibTrans" cxnId="{628A56A5-BA4D-493E-AF3A-395BCDF42F61}">
      <dgm:prSet/>
      <dgm:spPr/>
      <dgm:t>
        <a:bodyPr/>
        <a:lstStyle/>
        <a:p>
          <a:endParaRPr lang="en-US"/>
        </a:p>
      </dgm:t>
    </dgm:pt>
    <dgm:pt modelId="{50A68E5C-6BCB-4D57-93A6-A26764DB6077}">
      <dgm:prSet/>
      <dgm:spPr/>
      <dgm:t>
        <a:bodyPr/>
        <a:lstStyle/>
        <a:p>
          <a:r>
            <a:rPr lang="en-US"/>
            <a:t>Procedures or policies that fail to include conducting safety planning with victims</a:t>
          </a:r>
          <a:endParaRPr lang="en-US" dirty="0"/>
        </a:p>
      </dgm:t>
    </dgm:pt>
    <dgm:pt modelId="{FCD7F7EF-060B-457C-83D4-CBE06E2F15AA}" type="parTrans" cxnId="{140764B9-301B-4C90-A57D-F55127E0A1D6}">
      <dgm:prSet/>
      <dgm:spPr/>
      <dgm:t>
        <a:bodyPr/>
        <a:lstStyle/>
        <a:p>
          <a:endParaRPr lang="en-US"/>
        </a:p>
      </dgm:t>
    </dgm:pt>
    <dgm:pt modelId="{3AABF6CF-F1B8-4132-BD50-C89588F87EC8}" type="sibTrans" cxnId="{140764B9-301B-4C90-A57D-F55127E0A1D6}">
      <dgm:prSet/>
      <dgm:spPr/>
      <dgm:t>
        <a:bodyPr/>
        <a:lstStyle/>
        <a:p>
          <a:endParaRPr lang="en-US"/>
        </a:p>
      </dgm:t>
    </dgm:pt>
    <dgm:pt modelId="{44944037-F878-4EA1-99F9-BD382745F5AA}">
      <dgm:prSet/>
      <dgm:spPr/>
      <dgm:t>
        <a:bodyPr/>
        <a:lstStyle/>
        <a:p>
          <a:r>
            <a:rPr lang="en-US" dirty="0"/>
            <a:t>Project designs, products, services, and/or budgets that fail to account for the unique needs of individuals with disabilities, limited English proficiency, Deaf or hard of hearing.</a:t>
          </a:r>
        </a:p>
      </dgm:t>
    </dgm:pt>
    <dgm:pt modelId="{EDACD65E-6D8C-43E6-A9C8-92ED808FEC40}" type="parTrans" cxnId="{BBC43C57-6DC3-4518-9FA9-BA36D93A99EE}">
      <dgm:prSet/>
      <dgm:spPr/>
      <dgm:t>
        <a:bodyPr/>
        <a:lstStyle/>
        <a:p>
          <a:endParaRPr lang="en-US"/>
        </a:p>
      </dgm:t>
    </dgm:pt>
    <dgm:pt modelId="{4167009B-E19F-485E-BFD7-FB4F3C6F7094}" type="sibTrans" cxnId="{BBC43C57-6DC3-4518-9FA9-BA36D93A99EE}">
      <dgm:prSet/>
      <dgm:spPr/>
      <dgm:t>
        <a:bodyPr/>
        <a:lstStyle/>
        <a:p>
          <a:endParaRPr lang="en-US"/>
        </a:p>
      </dgm:t>
    </dgm:pt>
    <dgm:pt modelId="{22061E02-2185-408B-A659-61362970CFBF}">
      <dgm:prSet/>
      <dgm:spPr/>
      <dgm:t>
        <a:bodyPr/>
        <a:lstStyle/>
        <a:p>
          <a:r>
            <a:rPr lang="en-US" dirty="0"/>
            <a:t>Using technology without addressing implications for victim confidentiality, safety planning, and the need for informed consent.</a:t>
          </a:r>
        </a:p>
      </dgm:t>
    </dgm:pt>
    <dgm:pt modelId="{7CC41CDF-36E1-4402-9252-8F22CF3B8ED7}" type="parTrans" cxnId="{28ECF71A-5841-4489-8D4B-9609D9B66771}">
      <dgm:prSet/>
      <dgm:spPr/>
      <dgm:t>
        <a:bodyPr/>
        <a:lstStyle/>
        <a:p>
          <a:endParaRPr lang="en-US"/>
        </a:p>
      </dgm:t>
    </dgm:pt>
    <dgm:pt modelId="{06E5B670-ABD2-482D-8967-6EFDEDA9971E}" type="sibTrans" cxnId="{28ECF71A-5841-4489-8D4B-9609D9B66771}">
      <dgm:prSet/>
      <dgm:spPr/>
      <dgm:t>
        <a:bodyPr/>
        <a:lstStyle/>
        <a:p>
          <a:endParaRPr lang="en-US"/>
        </a:p>
      </dgm:t>
    </dgm:pt>
    <dgm:pt modelId="{77086BA1-8130-409D-92A8-532D8B291677}">
      <dgm:prSet/>
      <dgm:spPr/>
      <dgm:t>
        <a:bodyPr/>
        <a:lstStyle/>
        <a:p>
          <a:r>
            <a:rPr lang="en-US"/>
            <a:t>Partnering with individuals or organizations that support/promote practices that compromise victim safety and recovery or undermine offender accountability.</a:t>
          </a:r>
          <a:endParaRPr lang="en-US" dirty="0"/>
        </a:p>
      </dgm:t>
    </dgm:pt>
    <dgm:pt modelId="{7B1E092F-BF39-4CD3-ACEC-8094B9BBDB59}" type="parTrans" cxnId="{2A3FA0B4-538E-471C-8E1C-83FFBE14C907}">
      <dgm:prSet/>
      <dgm:spPr/>
      <dgm:t>
        <a:bodyPr/>
        <a:lstStyle/>
        <a:p>
          <a:endParaRPr lang="en-US"/>
        </a:p>
      </dgm:t>
    </dgm:pt>
    <dgm:pt modelId="{E5E59AAA-E2E4-48B7-AE5F-F6F463472F1F}" type="sibTrans" cxnId="{2A3FA0B4-538E-471C-8E1C-83FFBE14C907}">
      <dgm:prSet/>
      <dgm:spPr/>
      <dgm:t>
        <a:bodyPr/>
        <a:lstStyle/>
        <a:p>
          <a:endParaRPr lang="en-US"/>
        </a:p>
      </dgm:t>
    </dgm:pt>
    <dgm:pt modelId="{9C188853-075E-47D4-842A-D1C0EFA00F18}">
      <dgm:prSet/>
      <dgm:spPr/>
      <dgm:t>
        <a:bodyPr/>
        <a:lstStyle/>
        <a:p>
          <a:r>
            <a:rPr lang="en-US" dirty="0"/>
            <a:t>Materials that are not tailored to the dynamics of sexual assault or to the specific population(s) to be addressed by the project.</a:t>
          </a:r>
        </a:p>
      </dgm:t>
    </dgm:pt>
    <dgm:pt modelId="{08726DC6-6E28-476F-A7D5-CDECBC14D079}" type="parTrans" cxnId="{CF9E9187-312D-4E7B-848F-BDEEFFC9765E}">
      <dgm:prSet/>
      <dgm:spPr/>
      <dgm:t>
        <a:bodyPr/>
        <a:lstStyle/>
        <a:p>
          <a:endParaRPr lang="en-US"/>
        </a:p>
      </dgm:t>
    </dgm:pt>
    <dgm:pt modelId="{9765C50C-991F-4159-B768-9A0B1B70F9F8}" type="sibTrans" cxnId="{CF9E9187-312D-4E7B-848F-BDEEFFC9765E}">
      <dgm:prSet/>
      <dgm:spPr/>
      <dgm:t>
        <a:bodyPr/>
        <a:lstStyle/>
        <a:p>
          <a:endParaRPr lang="en-US"/>
        </a:p>
      </dgm:t>
    </dgm:pt>
    <dgm:pt modelId="{75E5F17B-4ADC-4700-9E46-7F0836AE2C38}">
      <dgm:prSet/>
      <dgm:spPr/>
      <dgm:t>
        <a:bodyPr/>
        <a:lstStyle/>
        <a:p>
          <a:r>
            <a:rPr lang="en-US"/>
            <a:t>Policies that deny individuals access to services based on their relationship to the perpetrator.</a:t>
          </a:r>
          <a:endParaRPr lang="en-US" dirty="0"/>
        </a:p>
      </dgm:t>
    </dgm:pt>
    <dgm:pt modelId="{AF8A75F6-5B67-4C2C-AC57-E7252B26C9BF}" type="parTrans" cxnId="{7ED21A6E-12FB-4869-B0CF-3F98E9F4496A}">
      <dgm:prSet/>
      <dgm:spPr/>
      <dgm:t>
        <a:bodyPr/>
        <a:lstStyle/>
        <a:p>
          <a:endParaRPr lang="en-US"/>
        </a:p>
      </dgm:t>
    </dgm:pt>
    <dgm:pt modelId="{E71B2056-A2D9-433C-8A9C-EF36956DAEB5}" type="sibTrans" cxnId="{7ED21A6E-12FB-4869-B0CF-3F98E9F4496A}">
      <dgm:prSet/>
      <dgm:spPr/>
      <dgm:t>
        <a:bodyPr/>
        <a:lstStyle/>
        <a:p>
          <a:endParaRPr lang="en-US"/>
        </a:p>
      </dgm:t>
    </dgm:pt>
    <dgm:pt modelId="{83E1EC05-F4A0-411C-9FE2-110EDFEAEA75}" type="pres">
      <dgm:prSet presAssocID="{2CEF58AE-358E-4FDF-9673-9280F0856076}" presName="diagram" presStyleCnt="0">
        <dgm:presLayoutVars>
          <dgm:dir/>
          <dgm:resizeHandles val="exact"/>
        </dgm:presLayoutVars>
      </dgm:prSet>
      <dgm:spPr/>
    </dgm:pt>
    <dgm:pt modelId="{00577382-EF0A-4430-BB14-F8FE413BD7EA}" type="pres">
      <dgm:prSet presAssocID="{7BF85B59-C3BE-4971-8252-586CBB06153F}" presName="node" presStyleLbl="node1" presStyleIdx="0" presStyleCnt="9">
        <dgm:presLayoutVars>
          <dgm:bulletEnabled val="1"/>
        </dgm:presLayoutVars>
      </dgm:prSet>
      <dgm:spPr/>
    </dgm:pt>
    <dgm:pt modelId="{7FBF5934-25F1-465D-B202-432E7AADB040}" type="pres">
      <dgm:prSet presAssocID="{B609D7BF-2D71-493A-9A9D-5BD7F65FDABA}" presName="sibTrans" presStyleCnt="0"/>
      <dgm:spPr/>
    </dgm:pt>
    <dgm:pt modelId="{9E0149DE-9F94-4D29-A0A1-7285B43CEF7D}" type="pres">
      <dgm:prSet presAssocID="{E4C6FD80-7DBC-4D76-B9AB-29F41A70F785}" presName="node" presStyleLbl="node1" presStyleIdx="1" presStyleCnt="9">
        <dgm:presLayoutVars>
          <dgm:bulletEnabled val="1"/>
        </dgm:presLayoutVars>
      </dgm:prSet>
      <dgm:spPr/>
    </dgm:pt>
    <dgm:pt modelId="{6500BE83-C331-45C9-AC90-3CCF785EADF4}" type="pres">
      <dgm:prSet presAssocID="{F2AB3073-6862-4644-9A2A-C15A15D18792}" presName="sibTrans" presStyleCnt="0"/>
      <dgm:spPr/>
    </dgm:pt>
    <dgm:pt modelId="{B4F06D91-3953-4A45-BD4F-C15DDD2843A2}" type="pres">
      <dgm:prSet presAssocID="{9D7D5B0E-3866-494A-9011-0082B6D34AFE}" presName="node" presStyleLbl="node1" presStyleIdx="2" presStyleCnt="9">
        <dgm:presLayoutVars>
          <dgm:bulletEnabled val="1"/>
        </dgm:presLayoutVars>
      </dgm:prSet>
      <dgm:spPr/>
    </dgm:pt>
    <dgm:pt modelId="{B1DDBAAB-8A6C-4E07-8A71-0B9BEBFB472A}" type="pres">
      <dgm:prSet presAssocID="{AEFC6E21-9DAC-49BA-B3E7-319E1FDFF35F}" presName="sibTrans" presStyleCnt="0"/>
      <dgm:spPr/>
    </dgm:pt>
    <dgm:pt modelId="{5CC44967-9E3A-4D7E-939E-463862A23E09}" type="pres">
      <dgm:prSet presAssocID="{50A68E5C-6BCB-4D57-93A6-A26764DB6077}" presName="node" presStyleLbl="node1" presStyleIdx="3" presStyleCnt="9">
        <dgm:presLayoutVars>
          <dgm:bulletEnabled val="1"/>
        </dgm:presLayoutVars>
      </dgm:prSet>
      <dgm:spPr/>
    </dgm:pt>
    <dgm:pt modelId="{B0E8E242-DC05-422C-9940-5FBBC37F2DF1}" type="pres">
      <dgm:prSet presAssocID="{3AABF6CF-F1B8-4132-BD50-C89588F87EC8}" presName="sibTrans" presStyleCnt="0"/>
      <dgm:spPr/>
    </dgm:pt>
    <dgm:pt modelId="{FE64FA44-0783-477F-A150-2BFC0695A8DB}" type="pres">
      <dgm:prSet presAssocID="{44944037-F878-4EA1-99F9-BD382745F5AA}" presName="node" presStyleLbl="node1" presStyleIdx="4" presStyleCnt="9">
        <dgm:presLayoutVars>
          <dgm:bulletEnabled val="1"/>
        </dgm:presLayoutVars>
      </dgm:prSet>
      <dgm:spPr/>
    </dgm:pt>
    <dgm:pt modelId="{EE461856-91AA-45F3-95F7-98EFA8053F54}" type="pres">
      <dgm:prSet presAssocID="{4167009B-E19F-485E-BFD7-FB4F3C6F7094}" presName="sibTrans" presStyleCnt="0"/>
      <dgm:spPr/>
    </dgm:pt>
    <dgm:pt modelId="{A8771495-2E1F-4EE7-8592-2F154781D672}" type="pres">
      <dgm:prSet presAssocID="{22061E02-2185-408B-A659-61362970CFBF}" presName="node" presStyleLbl="node1" presStyleIdx="5" presStyleCnt="9">
        <dgm:presLayoutVars>
          <dgm:bulletEnabled val="1"/>
        </dgm:presLayoutVars>
      </dgm:prSet>
      <dgm:spPr/>
    </dgm:pt>
    <dgm:pt modelId="{D92F2A2C-8D38-4B2C-872A-B42327E259EF}" type="pres">
      <dgm:prSet presAssocID="{06E5B670-ABD2-482D-8967-6EFDEDA9971E}" presName="sibTrans" presStyleCnt="0"/>
      <dgm:spPr/>
    </dgm:pt>
    <dgm:pt modelId="{DA9C8834-D2B2-4A0C-BB4E-B3584EB28BD6}" type="pres">
      <dgm:prSet presAssocID="{77086BA1-8130-409D-92A8-532D8B291677}" presName="node" presStyleLbl="node1" presStyleIdx="6" presStyleCnt="9">
        <dgm:presLayoutVars>
          <dgm:bulletEnabled val="1"/>
        </dgm:presLayoutVars>
      </dgm:prSet>
      <dgm:spPr/>
    </dgm:pt>
    <dgm:pt modelId="{B77F3458-944C-400D-BB3C-AF409FF21DB7}" type="pres">
      <dgm:prSet presAssocID="{E5E59AAA-E2E4-48B7-AE5F-F6F463472F1F}" presName="sibTrans" presStyleCnt="0"/>
      <dgm:spPr/>
    </dgm:pt>
    <dgm:pt modelId="{DEBAAA62-E864-4748-AEF2-BCA41F16A0F1}" type="pres">
      <dgm:prSet presAssocID="{9C188853-075E-47D4-842A-D1C0EFA00F18}" presName="node" presStyleLbl="node1" presStyleIdx="7" presStyleCnt="9">
        <dgm:presLayoutVars>
          <dgm:bulletEnabled val="1"/>
        </dgm:presLayoutVars>
      </dgm:prSet>
      <dgm:spPr/>
    </dgm:pt>
    <dgm:pt modelId="{996A13BF-F77F-4E31-AC60-9D20E96D23C9}" type="pres">
      <dgm:prSet presAssocID="{9765C50C-991F-4159-B768-9A0B1B70F9F8}" presName="sibTrans" presStyleCnt="0"/>
      <dgm:spPr/>
    </dgm:pt>
    <dgm:pt modelId="{1C19889C-5054-4A37-91B7-8E92090B7B3E}" type="pres">
      <dgm:prSet presAssocID="{75E5F17B-4ADC-4700-9E46-7F0836AE2C38}" presName="node" presStyleLbl="node1" presStyleIdx="8" presStyleCnt="9">
        <dgm:presLayoutVars>
          <dgm:bulletEnabled val="1"/>
        </dgm:presLayoutVars>
      </dgm:prSet>
      <dgm:spPr/>
    </dgm:pt>
  </dgm:ptLst>
  <dgm:cxnLst>
    <dgm:cxn modelId="{3B917107-8B2B-410B-B6A0-9254E1DE9209}" type="presOf" srcId="{2CEF58AE-358E-4FDF-9673-9280F0856076}" destId="{83E1EC05-F4A0-411C-9FE2-110EDFEAEA75}" srcOrd="0" destOrd="0" presId="urn:microsoft.com/office/officeart/2005/8/layout/default"/>
    <dgm:cxn modelId="{28ECF71A-5841-4489-8D4B-9609D9B66771}" srcId="{2CEF58AE-358E-4FDF-9673-9280F0856076}" destId="{22061E02-2185-408B-A659-61362970CFBF}" srcOrd="5" destOrd="0" parTransId="{7CC41CDF-36E1-4402-9252-8F22CF3B8ED7}" sibTransId="{06E5B670-ABD2-482D-8967-6EFDEDA9971E}"/>
    <dgm:cxn modelId="{DA3F7E2B-0A60-470A-BA79-B823D6C464D4}" type="presOf" srcId="{44944037-F878-4EA1-99F9-BD382745F5AA}" destId="{FE64FA44-0783-477F-A150-2BFC0695A8DB}" srcOrd="0" destOrd="0" presId="urn:microsoft.com/office/officeart/2005/8/layout/default"/>
    <dgm:cxn modelId="{BFCFA431-5765-4C8C-8680-D47B64144C0F}" type="presOf" srcId="{9C188853-075E-47D4-842A-D1C0EFA00F18}" destId="{DEBAAA62-E864-4748-AEF2-BCA41F16A0F1}" srcOrd="0" destOrd="0" presId="urn:microsoft.com/office/officeart/2005/8/layout/default"/>
    <dgm:cxn modelId="{6B20F333-55F4-42A6-AB06-5F74BC2FD99B}" type="presOf" srcId="{50A68E5C-6BCB-4D57-93A6-A26764DB6077}" destId="{5CC44967-9E3A-4D7E-939E-463862A23E09}" srcOrd="0" destOrd="0" presId="urn:microsoft.com/office/officeart/2005/8/layout/default"/>
    <dgm:cxn modelId="{7ED21A6E-12FB-4869-B0CF-3F98E9F4496A}" srcId="{2CEF58AE-358E-4FDF-9673-9280F0856076}" destId="{75E5F17B-4ADC-4700-9E46-7F0836AE2C38}" srcOrd="8" destOrd="0" parTransId="{AF8A75F6-5B67-4C2C-AC57-E7252B26C9BF}" sibTransId="{E71B2056-A2D9-433C-8A9C-EF36956DAEB5}"/>
    <dgm:cxn modelId="{F68F206E-E027-42BE-86E0-E42F0527A161}" srcId="{2CEF58AE-358E-4FDF-9673-9280F0856076}" destId="{7BF85B59-C3BE-4971-8252-586CBB06153F}" srcOrd="0" destOrd="0" parTransId="{5F028BDE-6C55-468C-A362-29529F15D179}" sibTransId="{B609D7BF-2D71-493A-9A9D-5BD7F65FDABA}"/>
    <dgm:cxn modelId="{BBC43C57-6DC3-4518-9FA9-BA36D93A99EE}" srcId="{2CEF58AE-358E-4FDF-9673-9280F0856076}" destId="{44944037-F878-4EA1-99F9-BD382745F5AA}" srcOrd="4" destOrd="0" parTransId="{EDACD65E-6D8C-43E6-A9C8-92ED808FEC40}" sibTransId="{4167009B-E19F-485E-BFD7-FB4F3C6F7094}"/>
    <dgm:cxn modelId="{CF9E9187-312D-4E7B-848F-BDEEFFC9765E}" srcId="{2CEF58AE-358E-4FDF-9673-9280F0856076}" destId="{9C188853-075E-47D4-842A-D1C0EFA00F18}" srcOrd="7" destOrd="0" parTransId="{08726DC6-6E28-476F-A7D5-CDECBC14D079}" sibTransId="{9765C50C-991F-4159-B768-9A0B1B70F9F8}"/>
    <dgm:cxn modelId="{C9864F95-968B-42B2-BB65-6A56779303B8}" type="presOf" srcId="{7BF85B59-C3BE-4971-8252-586CBB06153F}" destId="{00577382-EF0A-4430-BB14-F8FE413BD7EA}" srcOrd="0" destOrd="0" presId="urn:microsoft.com/office/officeart/2005/8/layout/default"/>
    <dgm:cxn modelId="{BF7D0596-96FD-4429-A088-C2C85EB064B2}" type="presOf" srcId="{77086BA1-8130-409D-92A8-532D8B291677}" destId="{DA9C8834-D2B2-4A0C-BB4E-B3584EB28BD6}" srcOrd="0" destOrd="0" presId="urn:microsoft.com/office/officeart/2005/8/layout/default"/>
    <dgm:cxn modelId="{ECF48799-37CF-40CB-8145-326924F9E1D6}" type="presOf" srcId="{75E5F17B-4ADC-4700-9E46-7F0836AE2C38}" destId="{1C19889C-5054-4A37-91B7-8E92090B7B3E}" srcOrd="0" destOrd="0" presId="urn:microsoft.com/office/officeart/2005/8/layout/default"/>
    <dgm:cxn modelId="{628A56A5-BA4D-493E-AF3A-395BCDF42F61}" srcId="{2CEF58AE-358E-4FDF-9673-9280F0856076}" destId="{9D7D5B0E-3866-494A-9011-0082B6D34AFE}" srcOrd="2" destOrd="0" parTransId="{291A8088-3B05-4AF3-A21A-FBB5ABAC6567}" sibTransId="{AEFC6E21-9DAC-49BA-B3E7-319E1FDFF35F}"/>
    <dgm:cxn modelId="{895D5AA6-ACEC-4615-971C-3503A736230E}" srcId="{2CEF58AE-358E-4FDF-9673-9280F0856076}" destId="{E4C6FD80-7DBC-4D76-B9AB-29F41A70F785}" srcOrd="1" destOrd="0" parTransId="{878E16C9-E277-4550-B7E7-09FC1D0E9398}" sibTransId="{F2AB3073-6862-4644-9A2A-C15A15D18792}"/>
    <dgm:cxn modelId="{0A15A5A8-2C3A-455C-BF37-3BE392541F6B}" type="presOf" srcId="{22061E02-2185-408B-A659-61362970CFBF}" destId="{A8771495-2E1F-4EE7-8592-2F154781D672}" srcOrd="0" destOrd="0" presId="urn:microsoft.com/office/officeart/2005/8/layout/default"/>
    <dgm:cxn modelId="{2A1553A9-9B5C-4F9A-A259-45C187D9B7E5}" type="presOf" srcId="{9D7D5B0E-3866-494A-9011-0082B6D34AFE}" destId="{B4F06D91-3953-4A45-BD4F-C15DDD2843A2}" srcOrd="0" destOrd="0" presId="urn:microsoft.com/office/officeart/2005/8/layout/default"/>
    <dgm:cxn modelId="{2A3FA0B4-538E-471C-8E1C-83FFBE14C907}" srcId="{2CEF58AE-358E-4FDF-9673-9280F0856076}" destId="{77086BA1-8130-409D-92A8-532D8B291677}" srcOrd="6" destOrd="0" parTransId="{7B1E092F-BF39-4CD3-ACEC-8094B9BBDB59}" sibTransId="{E5E59AAA-E2E4-48B7-AE5F-F6F463472F1F}"/>
    <dgm:cxn modelId="{140764B9-301B-4C90-A57D-F55127E0A1D6}" srcId="{2CEF58AE-358E-4FDF-9673-9280F0856076}" destId="{50A68E5C-6BCB-4D57-93A6-A26764DB6077}" srcOrd="3" destOrd="0" parTransId="{FCD7F7EF-060B-457C-83D4-CBE06E2F15AA}" sibTransId="{3AABF6CF-F1B8-4132-BD50-C89588F87EC8}"/>
    <dgm:cxn modelId="{B33334E8-FD6D-455C-A494-211EE9314101}" type="presOf" srcId="{E4C6FD80-7DBC-4D76-B9AB-29F41A70F785}" destId="{9E0149DE-9F94-4D29-A0A1-7285B43CEF7D}" srcOrd="0" destOrd="0" presId="urn:microsoft.com/office/officeart/2005/8/layout/default"/>
    <dgm:cxn modelId="{A400011B-46A0-4255-9611-79B9576C5B1C}" type="presParOf" srcId="{83E1EC05-F4A0-411C-9FE2-110EDFEAEA75}" destId="{00577382-EF0A-4430-BB14-F8FE413BD7EA}" srcOrd="0" destOrd="0" presId="urn:microsoft.com/office/officeart/2005/8/layout/default"/>
    <dgm:cxn modelId="{D28A5BD6-E6AD-4F21-B153-618AAC0B3E60}" type="presParOf" srcId="{83E1EC05-F4A0-411C-9FE2-110EDFEAEA75}" destId="{7FBF5934-25F1-465D-B202-432E7AADB040}" srcOrd="1" destOrd="0" presId="urn:microsoft.com/office/officeart/2005/8/layout/default"/>
    <dgm:cxn modelId="{C999D7E0-D569-487E-8F67-01ACF4FE09AD}" type="presParOf" srcId="{83E1EC05-F4A0-411C-9FE2-110EDFEAEA75}" destId="{9E0149DE-9F94-4D29-A0A1-7285B43CEF7D}" srcOrd="2" destOrd="0" presId="urn:microsoft.com/office/officeart/2005/8/layout/default"/>
    <dgm:cxn modelId="{3D190E3E-25F5-406B-AC1B-6309BAF6C7B3}" type="presParOf" srcId="{83E1EC05-F4A0-411C-9FE2-110EDFEAEA75}" destId="{6500BE83-C331-45C9-AC90-3CCF785EADF4}" srcOrd="3" destOrd="0" presId="urn:microsoft.com/office/officeart/2005/8/layout/default"/>
    <dgm:cxn modelId="{287BCDDE-85DE-4999-808E-ECB22DBFE6B1}" type="presParOf" srcId="{83E1EC05-F4A0-411C-9FE2-110EDFEAEA75}" destId="{B4F06D91-3953-4A45-BD4F-C15DDD2843A2}" srcOrd="4" destOrd="0" presId="urn:microsoft.com/office/officeart/2005/8/layout/default"/>
    <dgm:cxn modelId="{8B986082-8D38-42E2-8523-6E7FAB05D462}" type="presParOf" srcId="{83E1EC05-F4A0-411C-9FE2-110EDFEAEA75}" destId="{B1DDBAAB-8A6C-4E07-8A71-0B9BEBFB472A}" srcOrd="5" destOrd="0" presId="urn:microsoft.com/office/officeart/2005/8/layout/default"/>
    <dgm:cxn modelId="{92613A3F-BF01-4D28-8C52-2181C108CEFC}" type="presParOf" srcId="{83E1EC05-F4A0-411C-9FE2-110EDFEAEA75}" destId="{5CC44967-9E3A-4D7E-939E-463862A23E09}" srcOrd="6" destOrd="0" presId="urn:microsoft.com/office/officeart/2005/8/layout/default"/>
    <dgm:cxn modelId="{4B36D748-21A0-4B9C-A68D-E8D5AB7CABEA}" type="presParOf" srcId="{83E1EC05-F4A0-411C-9FE2-110EDFEAEA75}" destId="{B0E8E242-DC05-422C-9940-5FBBC37F2DF1}" srcOrd="7" destOrd="0" presId="urn:microsoft.com/office/officeart/2005/8/layout/default"/>
    <dgm:cxn modelId="{8E917DF8-83E4-4E26-B698-30C06FBF2817}" type="presParOf" srcId="{83E1EC05-F4A0-411C-9FE2-110EDFEAEA75}" destId="{FE64FA44-0783-477F-A150-2BFC0695A8DB}" srcOrd="8" destOrd="0" presId="urn:microsoft.com/office/officeart/2005/8/layout/default"/>
    <dgm:cxn modelId="{2915AF07-311B-4266-BC1D-8074C1E48966}" type="presParOf" srcId="{83E1EC05-F4A0-411C-9FE2-110EDFEAEA75}" destId="{EE461856-91AA-45F3-95F7-98EFA8053F54}" srcOrd="9" destOrd="0" presId="urn:microsoft.com/office/officeart/2005/8/layout/default"/>
    <dgm:cxn modelId="{7CB10878-C0E3-44FA-8F73-D4A45CCF2A25}" type="presParOf" srcId="{83E1EC05-F4A0-411C-9FE2-110EDFEAEA75}" destId="{A8771495-2E1F-4EE7-8592-2F154781D672}" srcOrd="10" destOrd="0" presId="urn:microsoft.com/office/officeart/2005/8/layout/default"/>
    <dgm:cxn modelId="{8D4A2838-5D90-4283-8F5D-F351110BDFE6}" type="presParOf" srcId="{83E1EC05-F4A0-411C-9FE2-110EDFEAEA75}" destId="{D92F2A2C-8D38-4B2C-872A-B42327E259EF}" srcOrd="11" destOrd="0" presId="urn:microsoft.com/office/officeart/2005/8/layout/default"/>
    <dgm:cxn modelId="{11A7F81F-1101-4F9F-8331-9F47F17D9114}" type="presParOf" srcId="{83E1EC05-F4A0-411C-9FE2-110EDFEAEA75}" destId="{DA9C8834-D2B2-4A0C-BB4E-B3584EB28BD6}" srcOrd="12" destOrd="0" presId="urn:microsoft.com/office/officeart/2005/8/layout/default"/>
    <dgm:cxn modelId="{244E2875-B0A9-4D5F-95BA-7843781480BA}" type="presParOf" srcId="{83E1EC05-F4A0-411C-9FE2-110EDFEAEA75}" destId="{B77F3458-944C-400D-BB3C-AF409FF21DB7}" srcOrd="13" destOrd="0" presId="urn:microsoft.com/office/officeart/2005/8/layout/default"/>
    <dgm:cxn modelId="{51522E41-F402-48C1-98D9-6ECD7702EBAC}" type="presParOf" srcId="{83E1EC05-F4A0-411C-9FE2-110EDFEAEA75}" destId="{DEBAAA62-E864-4748-AEF2-BCA41F16A0F1}" srcOrd="14" destOrd="0" presId="urn:microsoft.com/office/officeart/2005/8/layout/default"/>
    <dgm:cxn modelId="{4F30232E-ECD3-4F17-9F5D-1702D8D82179}" type="presParOf" srcId="{83E1EC05-F4A0-411C-9FE2-110EDFEAEA75}" destId="{996A13BF-F77F-4E31-AC60-9D20E96D23C9}" srcOrd="15" destOrd="0" presId="urn:microsoft.com/office/officeart/2005/8/layout/default"/>
    <dgm:cxn modelId="{55059A8B-F53A-4DB2-9262-039E04357010}" type="presParOf" srcId="{83E1EC05-F4A0-411C-9FE2-110EDFEAEA75}" destId="{1C19889C-5054-4A37-91B7-8E92090B7B3E}"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552BDF-CC6A-42DD-9825-C6FD7A02BE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8431157-218C-4AFF-94F8-024ECED897E2}">
      <dgm:prSet/>
      <dgm:spPr/>
      <dgm:t>
        <a:bodyPr/>
        <a:lstStyle/>
        <a:p>
          <a:r>
            <a:rPr lang="en-US"/>
            <a:t>Contact </a:t>
          </a:r>
        </a:p>
      </dgm:t>
    </dgm:pt>
    <dgm:pt modelId="{03710A3A-01D7-4747-89BF-9629129D6F3F}" type="parTrans" cxnId="{00725FB6-FF57-43FC-9164-7996A6819AFD}">
      <dgm:prSet/>
      <dgm:spPr/>
      <dgm:t>
        <a:bodyPr/>
        <a:lstStyle/>
        <a:p>
          <a:endParaRPr lang="en-US"/>
        </a:p>
      </dgm:t>
    </dgm:pt>
    <dgm:pt modelId="{CDB8D9BE-91FC-438B-B618-9B5126531B6E}" type="sibTrans" cxnId="{00725FB6-FF57-43FC-9164-7996A6819AFD}">
      <dgm:prSet/>
      <dgm:spPr/>
      <dgm:t>
        <a:bodyPr/>
        <a:lstStyle/>
        <a:p>
          <a:endParaRPr lang="en-US"/>
        </a:p>
      </dgm:t>
    </dgm:pt>
    <dgm:pt modelId="{03F869C8-A598-4F56-8532-759E5F7A6E17}">
      <dgm:prSet/>
      <dgm:spPr/>
      <dgm:t>
        <a:bodyPr/>
        <a:lstStyle/>
        <a:p>
          <a:r>
            <a:rPr lang="en-US" dirty="0"/>
            <a:t>Points of Contact for the grant </a:t>
          </a:r>
          <a:br>
            <a:rPr lang="en-US" dirty="0"/>
          </a:br>
          <a:r>
            <a:rPr lang="en-US" dirty="0"/>
            <a:t>(CJI will notify these individuals of your award notice) </a:t>
          </a:r>
        </a:p>
      </dgm:t>
    </dgm:pt>
    <dgm:pt modelId="{438700E7-B94A-4839-9D5A-422C2CDD7363}" type="parTrans" cxnId="{4157B54D-7882-4D30-B2B1-E5358CCE8D02}">
      <dgm:prSet/>
      <dgm:spPr/>
      <dgm:t>
        <a:bodyPr/>
        <a:lstStyle/>
        <a:p>
          <a:endParaRPr lang="en-US"/>
        </a:p>
      </dgm:t>
    </dgm:pt>
    <dgm:pt modelId="{4FD4B4DD-D5E5-44ED-8836-3CAF6B78F0FF}" type="sibTrans" cxnId="{4157B54D-7882-4D30-B2B1-E5358CCE8D02}">
      <dgm:prSet/>
      <dgm:spPr/>
      <dgm:t>
        <a:bodyPr/>
        <a:lstStyle/>
        <a:p>
          <a:endParaRPr lang="en-US"/>
        </a:p>
      </dgm:t>
    </dgm:pt>
    <dgm:pt modelId="{B5040C98-B139-489E-922F-A4F9DBDA18A5}">
      <dgm:prSet/>
      <dgm:spPr/>
      <dgm:t>
        <a:bodyPr/>
        <a:lstStyle/>
        <a:p>
          <a:r>
            <a:rPr lang="en-US"/>
            <a:t>Project Information</a:t>
          </a:r>
        </a:p>
      </dgm:t>
    </dgm:pt>
    <dgm:pt modelId="{B7CDE0B4-8FDF-434F-B4B3-41300E62E196}" type="parTrans" cxnId="{5011E239-7333-4DCA-A638-E1C3A227DBA6}">
      <dgm:prSet/>
      <dgm:spPr/>
      <dgm:t>
        <a:bodyPr/>
        <a:lstStyle/>
        <a:p>
          <a:endParaRPr lang="en-US"/>
        </a:p>
      </dgm:t>
    </dgm:pt>
    <dgm:pt modelId="{58DFCEB0-1651-4496-9FC3-6441F1D782CB}" type="sibTrans" cxnId="{5011E239-7333-4DCA-A638-E1C3A227DBA6}">
      <dgm:prSet/>
      <dgm:spPr/>
      <dgm:t>
        <a:bodyPr/>
        <a:lstStyle/>
        <a:p>
          <a:endParaRPr lang="en-US"/>
        </a:p>
      </dgm:t>
    </dgm:pt>
    <dgm:pt modelId="{22DAB90F-08E1-4DF3-ABD7-7CA32FBCD37C}">
      <dgm:prSet/>
      <dgm:spPr/>
      <dgm:t>
        <a:bodyPr/>
        <a:lstStyle/>
        <a:p>
          <a:r>
            <a:rPr lang="en-US"/>
            <a:t>SAMs Registration must be up-to-date</a:t>
          </a:r>
        </a:p>
      </dgm:t>
    </dgm:pt>
    <dgm:pt modelId="{6E054AF3-40BB-4AFE-A7A1-66A6F1B4878D}" type="parTrans" cxnId="{23AE807F-CDB3-44D1-A366-EBD9A9E315AC}">
      <dgm:prSet/>
      <dgm:spPr/>
      <dgm:t>
        <a:bodyPr/>
        <a:lstStyle/>
        <a:p>
          <a:endParaRPr lang="en-US"/>
        </a:p>
      </dgm:t>
    </dgm:pt>
    <dgm:pt modelId="{F21B92F7-2313-4637-BDAB-83B4A1A05126}" type="sibTrans" cxnId="{23AE807F-CDB3-44D1-A366-EBD9A9E315AC}">
      <dgm:prSet/>
      <dgm:spPr/>
      <dgm:t>
        <a:bodyPr/>
        <a:lstStyle/>
        <a:p>
          <a:endParaRPr lang="en-US"/>
        </a:p>
      </dgm:t>
    </dgm:pt>
    <dgm:pt modelId="{7016F457-6FB6-4A57-925F-43BC2D2A88FA}">
      <dgm:prSet/>
      <dgm:spPr/>
      <dgm:t>
        <a:bodyPr/>
        <a:lstStyle/>
        <a:p>
          <a:r>
            <a:rPr lang="en-US"/>
            <a:t>Audit </a:t>
          </a:r>
        </a:p>
      </dgm:t>
    </dgm:pt>
    <dgm:pt modelId="{AB0C0685-42C5-40A9-A4AF-7A66DFCF74D3}" type="parTrans" cxnId="{E970A9F8-B5E4-4A62-B9C8-5732002641CC}">
      <dgm:prSet/>
      <dgm:spPr/>
      <dgm:t>
        <a:bodyPr/>
        <a:lstStyle/>
        <a:p>
          <a:endParaRPr lang="en-US"/>
        </a:p>
      </dgm:t>
    </dgm:pt>
    <dgm:pt modelId="{D48C3A9A-54B0-47A0-8529-F7F4F69DAD6B}" type="sibTrans" cxnId="{E970A9F8-B5E4-4A62-B9C8-5732002641CC}">
      <dgm:prSet/>
      <dgm:spPr/>
      <dgm:t>
        <a:bodyPr/>
        <a:lstStyle/>
        <a:p>
          <a:endParaRPr lang="en-US"/>
        </a:p>
      </dgm:t>
    </dgm:pt>
    <dgm:pt modelId="{66C9C794-C0F0-4C33-A3A4-0C9B4228C993}">
      <dgm:prSet/>
      <dgm:spPr/>
      <dgm:t>
        <a:bodyPr/>
        <a:lstStyle/>
        <a:p>
          <a:r>
            <a:rPr lang="en-US" dirty="0"/>
            <a:t>If you receive more than $750,000 in </a:t>
          </a:r>
          <a:r>
            <a:rPr lang="en-US" b="1" dirty="0"/>
            <a:t>federal</a:t>
          </a:r>
          <a:r>
            <a:rPr lang="en-US" dirty="0"/>
            <a:t> grant funds, you are required to have an audit. This will be requested if CJI is aware that you receive more than $750,000.</a:t>
          </a:r>
        </a:p>
      </dgm:t>
    </dgm:pt>
    <dgm:pt modelId="{30AB8DCE-DCA2-4165-9668-DC1757875907}" type="parTrans" cxnId="{BBF21FC0-2164-494C-A67E-BB0F83EDF9AF}">
      <dgm:prSet/>
      <dgm:spPr/>
      <dgm:t>
        <a:bodyPr/>
        <a:lstStyle/>
        <a:p>
          <a:endParaRPr lang="en-US"/>
        </a:p>
      </dgm:t>
    </dgm:pt>
    <dgm:pt modelId="{D4FC2E51-37D0-4CA8-A3F3-1088DB1EF246}" type="sibTrans" cxnId="{BBF21FC0-2164-494C-A67E-BB0F83EDF9AF}">
      <dgm:prSet/>
      <dgm:spPr/>
      <dgm:t>
        <a:bodyPr/>
        <a:lstStyle/>
        <a:p>
          <a:endParaRPr lang="en-US"/>
        </a:p>
      </dgm:t>
    </dgm:pt>
    <dgm:pt modelId="{C185A0DD-08A7-4C2E-9C61-04D5F75C06F4}">
      <dgm:prSet/>
      <dgm:spPr/>
      <dgm:t>
        <a:bodyPr/>
        <a:lstStyle/>
        <a:p>
          <a:r>
            <a:rPr lang="en-US"/>
            <a:t>Programmatic Information</a:t>
          </a:r>
        </a:p>
      </dgm:t>
    </dgm:pt>
    <dgm:pt modelId="{0932C735-6CB5-4FB8-8401-55245F7D7B29}" type="parTrans" cxnId="{6F30EAB3-63BD-48A7-8CA0-92DE2E687515}">
      <dgm:prSet/>
      <dgm:spPr/>
      <dgm:t>
        <a:bodyPr/>
        <a:lstStyle/>
        <a:p>
          <a:endParaRPr lang="en-US"/>
        </a:p>
      </dgm:t>
    </dgm:pt>
    <dgm:pt modelId="{C5101842-D8E2-4E14-8549-128D564B7C8F}" type="sibTrans" cxnId="{6F30EAB3-63BD-48A7-8CA0-92DE2E687515}">
      <dgm:prSet/>
      <dgm:spPr/>
      <dgm:t>
        <a:bodyPr/>
        <a:lstStyle/>
        <a:p>
          <a:endParaRPr lang="en-US"/>
        </a:p>
      </dgm:t>
    </dgm:pt>
    <dgm:pt modelId="{F6B88CA5-051E-4D56-8BE4-4855BD5495E1}">
      <dgm:prSet/>
      <dgm:spPr/>
      <dgm:t>
        <a:bodyPr/>
        <a:lstStyle/>
        <a:p>
          <a:r>
            <a:rPr lang="en-US" dirty="0"/>
            <a:t>Information about your proposed program</a:t>
          </a:r>
        </a:p>
      </dgm:t>
    </dgm:pt>
    <dgm:pt modelId="{67E6A8DD-763E-41B7-BD4F-9CC33E217F66}" type="parTrans" cxnId="{6CD54658-703B-41E1-8BD1-3DABF9FC849D}">
      <dgm:prSet/>
      <dgm:spPr/>
      <dgm:t>
        <a:bodyPr/>
        <a:lstStyle/>
        <a:p>
          <a:endParaRPr lang="en-US"/>
        </a:p>
      </dgm:t>
    </dgm:pt>
    <dgm:pt modelId="{974AB45D-CF65-47F0-9003-C6A79CE929A4}" type="sibTrans" cxnId="{6CD54658-703B-41E1-8BD1-3DABF9FC849D}">
      <dgm:prSet/>
      <dgm:spPr/>
      <dgm:t>
        <a:bodyPr/>
        <a:lstStyle/>
        <a:p>
          <a:endParaRPr lang="en-US"/>
        </a:p>
      </dgm:t>
    </dgm:pt>
    <dgm:pt modelId="{BB219ADC-8E88-4D1B-9F8C-D66D02B17CDB}">
      <dgm:prSet/>
      <dgm:spPr/>
      <dgm:t>
        <a:bodyPr/>
        <a:lstStyle/>
        <a:p>
          <a:r>
            <a:rPr lang="en-US"/>
            <a:t>Problem Statement &amp; Analysis </a:t>
          </a:r>
        </a:p>
      </dgm:t>
    </dgm:pt>
    <dgm:pt modelId="{4ADA0C1B-10A1-432E-9A09-64BDE3698D7A}" type="parTrans" cxnId="{330DE1D7-0BC0-45CE-B767-79A13DFB9BBD}">
      <dgm:prSet/>
      <dgm:spPr/>
      <dgm:t>
        <a:bodyPr/>
        <a:lstStyle/>
        <a:p>
          <a:endParaRPr lang="en-US"/>
        </a:p>
      </dgm:t>
    </dgm:pt>
    <dgm:pt modelId="{7D9FC233-2923-4FB6-A60A-B90F1D0EB28C}" type="sibTrans" cxnId="{330DE1D7-0BC0-45CE-B767-79A13DFB9BBD}">
      <dgm:prSet/>
      <dgm:spPr/>
      <dgm:t>
        <a:bodyPr/>
        <a:lstStyle/>
        <a:p>
          <a:endParaRPr lang="en-US"/>
        </a:p>
      </dgm:t>
    </dgm:pt>
    <dgm:pt modelId="{CBB1A828-FF7A-49E4-BC80-B680710D8784}">
      <dgm:prSet/>
      <dgm:spPr/>
      <dgm:t>
        <a:bodyPr/>
        <a:lstStyle/>
        <a:p>
          <a:r>
            <a:rPr lang="en-US" dirty="0"/>
            <a:t>All government agency’s audits are included in the County audit and should all have one attached</a:t>
          </a:r>
        </a:p>
      </dgm:t>
    </dgm:pt>
    <dgm:pt modelId="{585ECA6F-2CD4-448A-AD5B-C813DECBC7DE}" type="parTrans" cxnId="{2FC62D04-7638-43F4-B807-067425697DD9}">
      <dgm:prSet/>
      <dgm:spPr/>
      <dgm:t>
        <a:bodyPr/>
        <a:lstStyle/>
        <a:p>
          <a:endParaRPr lang="en-US"/>
        </a:p>
      </dgm:t>
    </dgm:pt>
    <dgm:pt modelId="{7B3C27A9-BE7F-4347-A5E6-B7C9490AD3FA}" type="sibTrans" cxnId="{2FC62D04-7638-43F4-B807-067425697DD9}">
      <dgm:prSet/>
      <dgm:spPr/>
      <dgm:t>
        <a:bodyPr/>
        <a:lstStyle/>
        <a:p>
          <a:endParaRPr lang="en-US"/>
        </a:p>
      </dgm:t>
    </dgm:pt>
    <dgm:pt modelId="{442EFB6A-385E-4550-8B7A-01B6CC45F1C0}" type="pres">
      <dgm:prSet presAssocID="{61552BDF-CC6A-42DD-9825-C6FD7A02BE1F}" presName="linear" presStyleCnt="0">
        <dgm:presLayoutVars>
          <dgm:dir/>
          <dgm:animLvl val="lvl"/>
          <dgm:resizeHandles val="exact"/>
        </dgm:presLayoutVars>
      </dgm:prSet>
      <dgm:spPr/>
    </dgm:pt>
    <dgm:pt modelId="{72E3BE96-611C-4516-A00A-C84FF3F558D7}" type="pres">
      <dgm:prSet presAssocID="{88431157-218C-4AFF-94F8-024ECED897E2}" presName="parentLin" presStyleCnt="0"/>
      <dgm:spPr/>
    </dgm:pt>
    <dgm:pt modelId="{66E5EEBB-8AFD-4A33-BBB5-6FC0CFC37B1C}" type="pres">
      <dgm:prSet presAssocID="{88431157-218C-4AFF-94F8-024ECED897E2}" presName="parentLeftMargin" presStyleLbl="node1" presStyleIdx="0" presStyleCnt="4"/>
      <dgm:spPr/>
    </dgm:pt>
    <dgm:pt modelId="{1F31143A-946F-4EAA-AD90-BE9128605CCA}" type="pres">
      <dgm:prSet presAssocID="{88431157-218C-4AFF-94F8-024ECED897E2}" presName="parentText" presStyleLbl="node1" presStyleIdx="0" presStyleCnt="4">
        <dgm:presLayoutVars>
          <dgm:chMax val="0"/>
          <dgm:bulletEnabled val="1"/>
        </dgm:presLayoutVars>
      </dgm:prSet>
      <dgm:spPr/>
    </dgm:pt>
    <dgm:pt modelId="{D93AAA2F-73CE-4B67-8E77-F643E1AF0B4C}" type="pres">
      <dgm:prSet presAssocID="{88431157-218C-4AFF-94F8-024ECED897E2}" presName="negativeSpace" presStyleCnt="0"/>
      <dgm:spPr/>
    </dgm:pt>
    <dgm:pt modelId="{8D163792-47B3-4E13-A9CA-6A999A1FD70B}" type="pres">
      <dgm:prSet presAssocID="{88431157-218C-4AFF-94F8-024ECED897E2}" presName="childText" presStyleLbl="conFgAcc1" presStyleIdx="0" presStyleCnt="4">
        <dgm:presLayoutVars>
          <dgm:bulletEnabled val="1"/>
        </dgm:presLayoutVars>
      </dgm:prSet>
      <dgm:spPr/>
    </dgm:pt>
    <dgm:pt modelId="{58E40F9C-8DE1-4EE1-A56F-5D493B427723}" type="pres">
      <dgm:prSet presAssocID="{CDB8D9BE-91FC-438B-B618-9B5126531B6E}" presName="spaceBetweenRectangles" presStyleCnt="0"/>
      <dgm:spPr/>
    </dgm:pt>
    <dgm:pt modelId="{91A978D8-D9D8-40C6-A8DD-4B62AA70A261}" type="pres">
      <dgm:prSet presAssocID="{B5040C98-B139-489E-922F-A4F9DBDA18A5}" presName="parentLin" presStyleCnt="0"/>
      <dgm:spPr/>
    </dgm:pt>
    <dgm:pt modelId="{F9D3729C-5D8F-465C-9001-9239FE0EEFCB}" type="pres">
      <dgm:prSet presAssocID="{B5040C98-B139-489E-922F-A4F9DBDA18A5}" presName="parentLeftMargin" presStyleLbl="node1" presStyleIdx="0" presStyleCnt="4"/>
      <dgm:spPr/>
    </dgm:pt>
    <dgm:pt modelId="{45C93E20-3177-4902-B1AB-FFCD3087FE84}" type="pres">
      <dgm:prSet presAssocID="{B5040C98-B139-489E-922F-A4F9DBDA18A5}" presName="parentText" presStyleLbl="node1" presStyleIdx="1" presStyleCnt="4">
        <dgm:presLayoutVars>
          <dgm:chMax val="0"/>
          <dgm:bulletEnabled val="1"/>
        </dgm:presLayoutVars>
      </dgm:prSet>
      <dgm:spPr/>
    </dgm:pt>
    <dgm:pt modelId="{136B6393-74C2-46C8-AFB8-C7C6C48E6168}" type="pres">
      <dgm:prSet presAssocID="{B5040C98-B139-489E-922F-A4F9DBDA18A5}" presName="negativeSpace" presStyleCnt="0"/>
      <dgm:spPr/>
    </dgm:pt>
    <dgm:pt modelId="{77F524D7-C608-41DF-A662-A9C731FECC30}" type="pres">
      <dgm:prSet presAssocID="{B5040C98-B139-489E-922F-A4F9DBDA18A5}" presName="childText" presStyleLbl="conFgAcc1" presStyleIdx="1" presStyleCnt="4">
        <dgm:presLayoutVars>
          <dgm:bulletEnabled val="1"/>
        </dgm:presLayoutVars>
      </dgm:prSet>
      <dgm:spPr/>
    </dgm:pt>
    <dgm:pt modelId="{720693D4-1EF8-4CB5-A6BF-9786D47251D7}" type="pres">
      <dgm:prSet presAssocID="{58DFCEB0-1651-4496-9FC3-6441F1D782CB}" presName="spaceBetweenRectangles" presStyleCnt="0"/>
      <dgm:spPr/>
    </dgm:pt>
    <dgm:pt modelId="{4E151F9C-3DFA-4859-B58B-57745378E96E}" type="pres">
      <dgm:prSet presAssocID="{C185A0DD-08A7-4C2E-9C61-04D5F75C06F4}" presName="parentLin" presStyleCnt="0"/>
      <dgm:spPr/>
    </dgm:pt>
    <dgm:pt modelId="{7721363E-36EB-41BC-82D8-5666AE10CF96}" type="pres">
      <dgm:prSet presAssocID="{C185A0DD-08A7-4C2E-9C61-04D5F75C06F4}" presName="parentLeftMargin" presStyleLbl="node1" presStyleIdx="1" presStyleCnt="4"/>
      <dgm:spPr/>
    </dgm:pt>
    <dgm:pt modelId="{3B15A007-6654-440C-BC15-20CDD4B4FCD6}" type="pres">
      <dgm:prSet presAssocID="{C185A0DD-08A7-4C2E-9C61-04D5F75C06F4}" presName="parentText" presStyleLbl="node1" presStyleIdx="2" presStyleCnt="4">
        <dgm:presLayoutVars>
          <dgm:chMax val="0"/>
          <dgm:bulletEnabled val="1"/>
        </dgm:presLayoutVars>
      </dgm:prSet>
      <dgm:spPr/>
    </dgm:pt>
    <dgm:pt modelId="{F6F0F4D7-E787-4303-8270-084337106A9C}" type="pres">
      <dgm:prSet presAssocID="{C185A0DD-08A7-4C2E-9C61-04D5F75C06F4}" presName="negativeSpace" presStyleCnt="0"/>
      <dgm:spPr/>
    </dgm:pt>
    <dgm:pt modelId="{91A0F981-C60E-40C0-835F-843C807007E6}" type="pres">
      <dgm:prSet presAssocID="{C185A0DD-08A7-4C2E-9C61-04D5F75C06F4}" presName="childText" presStyleLbl="conFgAcc1" presStyleIdx="2" presStyleCnt="4">
        <dgm:presLayoutVars>
          <dgm:bulletEnabled val="1"/>
        </dgm:presLayoutVars>
      </dgm:prSet>
      <dgm:spPr/>
    </dgm:pt>
    <dgm:pt modelId="{07C8F803-3A42-465D-B261-E02F2D014358}" type="pres">
      <dgm:prSet presAssocID="{C5101842-D8E2-4E14-8549-128D564B7C8F}" presName="spaceBetweenRectangles" presStyleCnt="0"/>
      <dgm:spPr/>
    </dgm:pt>
    <dgm:pt modelId="{F1B98AC4-B3A9-41B0-B319-32199C005B2D}" type="pres">
      <dgm:prSet presAssocID="{BB219ADC-8E88-4D1B-9F8C-D66D02B17CDB}" presName="parentLin" presStyleCnt="0"/>
      <dgm:spPr/>
    </dgm:pt>
    <dgm:pt modelId="{14E9FE5A-BEDD-46BC-A758-747D81AB5042}" type="pres">
      <dgm:prSet presAssocID="{BB219ADC-8E88-4D1B-9F8C-D66D02B17CDB}" presName="parentLeftMargin" presStyleLbl="node1" presStyleIdx="2" presStyleCnt="4"/>
      <dgm:spPr/>
    </dgm:pt>
    <dgm:pt modelId="{609A768B-ED96-4792-A7C6-0976EA12B222}" type="pres">
      <dgm:prSet presAssocID="{BB219ADC-8E88-4D1B-9F8C-D66D02B17CDB}" presName="parentText" presStyleLbl="node1" presStyleIdx="3" presStyleCnt="4">
        <dgm:presLayoutVars>
          <dgm:chMax val="0"/>
          <dgm:bulletEnabled val="1"/>
        </dgm:presLayoutVars>
      </dgm:prSet>
      <dgm:spPr/>
    </dgm:pt>
    <dgm:pt modelId="{8A7BD267-ADF1-4F1B-B4D6-7B03BBE58364}" type="pres">
      <dgm:prSet presAssocID="{BB219ADC-8E88-4D1B-9F8C-D66D02B17CDB}" presName="negativeSpace" presStyleCnt="0"/>
      <dgm:spPr/>
    </dgm:pt>
    <dgm:pt modelId="{E7ECAAE7-E66A-4D1F-B429-F6CF9A2BE117}" type="pres">
      <dgm:prSet presAssocID="{BB219ADC-8E88-4D1B-9F8C-D66D02B17CDB}" presName="childText" presStyleLbl="conFgAcc1" presStyleIdx="3" presStyleCnt="4">
        <dgm:presLayoutVars>
          <dgm:bulletEnabled val="1"/>
        </dgm:presLayoutVars>
      </dgm:prSet>
      <dgm:spPr/>
    </dgm:pt>
  </dgm:ptLst>
  <dgm:cxnLst>
    <dgm:cxn modelId="{2FC62D04-7638-43F4-B807-067425697DD9}" srcId="{7016F457-6FB6-4A57-925F-43BC2D2A88FA}" destId="{CBB1A828-FF7A-49E4-BC80-B680710D8784}" srcOrd="1" destOrd="0" parTransId="{585ECA6F-2CD4-448A-AD5B-C813DECBC7DE}" sibTransId="{7B3C27A9-BE7F-4347-A5E6-B7C9490AD3FA}"/>
    <dgm:cxn modelId="{067D6F0C-B291-4055-A73F-C83933BF4B48}" type="presOf" srcId="{88431157-218C-4AFF-94F8-024ECED897E2}" destId="{1F31143A-946F-4EAA-AD90-BE9128605CCA}" srcOrd="1" destOrd="0" presId="urn:microsoft.com/office/officeart/2005/8/layout/list1"/>
    <dgm:cxn modelId="{CFE43A1F-338B-4D3C-95F0-4F176CF8E2A1}" type="presOf" srcId="{66C9C794-C0F0-4C33-A3A4-0C9B4228C993}" destId="{77F524D7-C608-41DF-A662-A9C731FECC30}" srcOrd="0" destOrd="2" presId="urn:microsoft.com/office/officeart/2005/8/layout/list1"/>
    <dgm:cxn modelId="{7A50BD24-9D2D-47B2-909D-425DA490673B}" type="presOf" srcId="{22DAB90F-08E1-4DF3-ABD7-7CA32FBCD37C}" destId="{77F524D7-C608-41DF-A662-A9C731FECC30}" srcOrd="0" destOrd="0" presId="urn:microsoft.com/office/officeart/2005/8/layout/list1"/>
    <dgm:cxn modelId="{1C3CCD31-32E7-4491-B963-AB7F9706B1FB}" type="presOf" srcId="{7016F457-6FB6-4A57-925F-43BC2D2A88FA}" destId="{77F524D7-C608-41DF-A662-A9C731FECC30}" srcOrd="0" destOrd="1" presId="urn:microsoft.com/office/officeart/2005/8/layout/list1"/>
    <dgm:cxn modelId="{5011E239-7333-4DCA-A638-E1C3A227DBA6}" srcId="{61552BDF-CC6A-42DD-9825-C6FD7A02BE1F}" destId="{B5040C98-B139-489E-922F-A4F9DBDA18A5}" srcOrd="1" destOrd="0" parTransId="{B7CDE0B4-8FDF-434F-B4B3-41300E62E196}" sibTransId="{58DFCEB0-1651-4496-9FC3-6441F1D782CB}"/>
    <dgm:cxn modelId="{9868913D-AB10-4A12-8680-E341BC9C0A6E}" type="presOf" srcId="{BB219ADC-8E88-4D1B-9F8C-D66D02B17CDB}" destId="{609A768B-ED96-4792-A7C6-0976EA12B222}" srcOrd="1" destOrd="0" presId="urn:microsoft.com/office/officeart/2005/8/layout/list1"/>
    <dgm:cxn modelId="{6ACC0E49-0F66-403D-A4E5-1B88D6428F5E}" type="presOf" srcId="{C185A0DD-08A7-4C2E-9C61-04D5F75C06F4}" destId="{7721363E-36EB-41BC-82D8-5666AE10CF96}" srcOrd="0" destOrd="0" presId="urn:microsoft.com/office/officeart/2005/8/layout/list1"/>
    <dgm:cxn modelId="{16B7FA6B-8620-421F-BA24-1FA9F1274EB2}" type="presOf" srcId="{B5040C98-B139-489E-922F-A4F9DBDA18A5}" destId="{F9D3729C-5D8F-465C-9001-9239FE0EEFCB}" srcOrd="0" destOrd="0" presId="urn:microsoft.com/office/officeart/2005/8/layout/list1"/>
    <dgm:cxn modelId="{4157B54D-7882-4D30-B2B1-E5358CCE8D02}" srcId="{88431157-218C-4AFF-94F8-024ECED897E2}" destId="{03F869C8-A598-4F56-8532-759E5F7A6E17}" srcOrd="0" destOrd="0" parTransId="{438700E7-B94A-4839-9D5A-422C2CDD7363}" sibTransId="{4FD4B4DD-D5E5-44ED-8836-3CAF6B78F0FF}"/>
    <dgm:cxn modelId="{C1CDBC55-9E2E-436D-985A-1905F4AF63D0}" type="presOf" srcId="{F6B88CA5-051E-4D56-8BE4-4855BD5495E1}" destId="{91A0F981-C60E-40C0-835F-843C807007E6}" srcOrd="0" destOrd="0" presId="urn:microsoft.com/office/officeart/2005/8/layout/list1"/>
    <dgm:cxn modelId="{6CD54658-703B-41E1-8BD1-3DABF9FC849D}" srcId="{C185A0DD-08A7-4C2E-9C61-04D5F75C06F4}" destId="{F6B88CA5-051E-4D56-8BE4-4855BD5495E1}" srcOrd="0" destOrd="0" parTransId="{67E6A8DD-763E-41B7-BD4F-9CC33E217F66}" sibTransId="{974AB45D-CF65-47F0-9003-C6A79CE929A4}"/>
    <dgm:cxn modelId="{23AE807F-CDB3-44D1-A366-EBD9A9E315AC}" srcId="{B5040C98-B139-489E-922F-A4F9DBDA18A5}" destId="{22DAB90F-08E1-4DF3-ABD7-7CA32FBCD37C}" srcOrd="0" destOrd="0" parTransId="{6E054AF3-40BB-4AFE-A7A1-66A6F1B4878D}" sibTransId="{F21B92F7-2313-4637-BDAB-83B4A1A05126}"/>
    <dgm:cxn modelId="{0D03D285-536E-4E00-8E6B-3DF5B7D942DF}" type="presOf" srcId="{B5040C98-B139-489E-922F-A4F9DBDA18A5}" destId="{45C93E20-3177-4902-B1AB-FFCD3087FE84}" srcOrd="1" destOrd="0" presId="urn:microsoft.com/office/officeart/2005/8/layout/list1"/>
    <dgm:cxn modelId="{6F30EAB3-63BD-48A7-8CA0-92DE2E687515}" srcId="{61552BDF-CC6A-42DD-9825-C6FD7A02BE1F}" destId="{C185A0DD-08A7-4C2E-9C61-04D5F75C06F4}" srcOrd="2" destOrd="0" parTransId="{0932C735-6CB5-4FB8-8401-55245F7D7B29}" sibTransId="{C5101842-D8E2-4E14-8549-128D564B7C8F}"/>
    <dgm:cxn modelId="{00725FB6-FF57-43FC-9164-7996A6819AFD}" srcId="{61552BDF-CC6A-42DD-9825-C6FD7A02BE1F}" destId="{88431157-218C-4AFF-94F8-024ECED897E2}" srcOrd="0" destOrd="0" parTransId="{03710A3A-01D7-4747-89BF-9629129D6F3F}" sibTransId="{CDB8D9BE-91FC-438B-B618-9B5126531B6E}"/>
    <dgm:cxn modelId="{BBF21FC0-2164-494C-A67E-BB0F83EDF9AF}" srcId="{7016F457-6FB6-4A57-925F-43BC2D2A88FA}" destId="{66C9C794-C0F0-4C33-A3A4-0C9B4228C993}" srcOrd="0" destOrd="0" parTransId="{30AB8DCE-DCA2-4165-9668-DC1757875907}" sibTransId="{D4FC2E51-37D0-4CA8-A3F3-1088DB1EF246}"/>
    <dgm:cxn modelId="{330DE1D7-0BC0-45CE-B767-79A13DFB9BBD}" srcId="{61552BDF-CC6A-42DD-9825-C6FD7A02BE1F}" destId="{BB219ADC-8E88-4D1B-9F8C-D66D02B17CDB}" srcOrd="3" destOrd="0" parTransId="{4ADA0C1B-10A1-432E-9A09-64BDE3698D7A}" sibTransId="{7D9FC233-2923-4FB6-A60A-B90F1D0EB28C}"/>
    <dgm:cxn modelId="{BE5526E4-F0E0-4F9B-83BF-442986E73708}" type="presOf" srcId="{C185A0DD-08A7-4C2E-9C61-04D5F75C06F4}" destId="{3B15A007-6654-440C-BC15-20CDD4B4FCD6}" srcOrd="1" destOrd="0" presId="urn:microsoft.com/office/officeart/2005/8/layout/list1"/>
    <dgm:cxn modelId="{60A809F0-F7E6-47DC-AEA4-E6EB6ABD4BCA}" type="presOf" srcId="{03F869C8-A598-4F56-8532-759E5F7A6E17}" destId="{8D163792-47B3-4E13-A9CA-6A999A1FD70B}" srcOrd="0" destOrd="0" presId="urn:microsoft.com/office/officeart/2005/8/layout/list1"/>
    <dgm:cxn modelId="{DB351CF0-3092-46A5-8123-35EBC29DAC26}" type="presOf" srcId="{61552BDF-CC6A-42DD-9825-C6FD7A02BE1F}" destId="{442EFB6A-385E-4550-8B7A-01B6CC45F1C0}" srcOrd="0" destOrd="0" presId="urn:microsoft.com/office/officeart/2005/8/layout/list1"/>
    <dgm:cxn modelId="{54B909F8-0491-443E-B49E-78E744370EAD}" type="presOf" srcId="{BB219ADC-8E88-4D1B-9F8C-D66D02B17CDB}" destId="{14E9FE5A-BEDD-46BC-A758-747D81AB5042}" srcOrd="0" destOrd="0" presId="urn:microsoft.com/office/officeart/2005/8/layout/list1"/>
    <dgm:cxn modelId="{E970A9F8-B5E4-4A62-B9C8-5732002641CC}" srcId="{B5040C98-B139-489E-922F-A4F9DBDA18A5}" destId="{7016F457-6FB6-4A57-925F-43BC2D2A88FA}" srcOrd="1" destOrd="0" parTransId="{AB0C0685-42C5-40A9-A4AF-7A66DFCF74D3}" sibTransId="{D48C3A9A-54B0-47A0-8529-F7F4F69DAD6B}"/>
    <dgm:cxn modelId="{FA9EACFB-3779-42E2-A995-839605EB1E6C}" type="presOf" srcId="{CBB1A828-FF7A-49E4-BC80-B680710D8784}" destId="{77F524D7-C608-41DF-A662-A9C731FECC30}" srcOrd="0" destOrd="3" presId="urn:microsoft.com/office/officeart/2005/8/layout/list1"/>
    <dgm:cxn modelId="{0D06CAFD-DBCD-4341-8629-F5B31DBFAFA0}" type="presOf" srcId="{88431157-218C-4AFF-94F8-024ECED897E2}" destId="{66E5EEBB-8AFD-4A33-BBB5-6FC0CFC37B1C}" srcOrd="0" destOrd="0" presId="urn:microsoft.com/office/officeart/2005/8/layout/list1"/>
    <dgm:cxn modelId="{E02139DA-4F31-403F-9946-6B117300E88F}" type="presParOf" srcId="{442EFB6A-385E-4550-8B7A-01B6CC45F1C0}" destId="{72E3BE96-611C-4516-A00A-C84FF3F558D7}" srcOrd="0" destOrd="0" presId="urn:microsoft.com/office/officeart/2005/8/layout/list1"/>
    <dgm:cxn modelId="{4B86A9A3-788F-4ABA-BBF7-15E67451F986}" type="presParOf" srcId="{72E3BE96-611C-4516-A00A-C84FF3F558D7}" destId="{66E5EEBB-8AFD-4A33-BBB5-6FC0CFC37B1C}" srcOrd="0" destOrd="0" presId="urn:microsoft.com/office/officeart/2005/8/layout/list1"/>
    <dgm:cxn modelId="{DD76DE22-6CBF-4D73-AAC7-340F1DC54EAF}" type="presParOf" srcId="{72E3BE96-611C-4516-A00A-C84FF3F558D7}" destId="{1F31143A-946F-4EAA-AD90-BE9128605CCA}" srcOrd="1" destOrd="0" presId="urn:microsoft.com/office/officeart/2005/8/layout/list1"/>
    <dgm:cxn modelId="{36C7D2AC-400D-496A-BF94-6EE4A46EE04B}" type="presParOf" srcId="{442EFB6A-385E-4550-8B7A-01B6CC45F1C0}" destId="{D93AAA2F-73CE-4B67-8E77-F643E1AF0B4C}" srcOrd="1" destOrd="0" presId="urn:microsoft.com/office/officeart/2005/8/layout/list1"/>
    <dgm:cxn modelId="{8F471EF5-957C-4821-8954-EB59366F5819}" type="presParOf" srcId="{442EFB6A-385E-4550-8B7A-01B6CC45F1C0}" destId="{8D163792-47B3-4E13-A9CA-6A999A1FD70B}" srcOrd="2" destOrd="0" presId="urn:microsoft.com/office/officeart/2005/8/layout/list1"/>
    <dgm:cxn modelId="{C7416C54-6594-42DB-A1F5-5ED6E30D0E42}" type="presParOf" srcId="{442EFB6A-385E-4550-8B7A-01B6CC45F1C0}" destId="{58E40F9C-8DE1-4EE1-A56F-5D493B427723}" srcOrd="3" destOrd="0" presId="urn:microsoft.com/office/officeart/2005/8/layout/list1"/>
    <dgm:cxn modelId="{76309B0B-53FB-4053-840B-4DB8AD7BFD6F}" type="presParOf" srcId="{442EFB6A-385E-4550-8B7A-01B6CC45F1C0}" destId="{91A978D8-D9D8-40C6-A8DD-4B62AA70A261}" srcOrd="4" destOrd="0" presId="urn:microsoft.com/office/officeart/2005/8/layout/list1"/>
    <dgm:cxn modelId="{0F40812B-0153-4473-B2E6-8A02F15B0471}" type="presParOf" srcId="{91A978D8-D9D8-40C6-A8DD-4B62AA70A261}" destId="{F9D3729C-5D8F-465C-9001-9239FE0EEFCB}" srcOrd="0" destOrd="0" presId="urn:microsoft.com/office/officeart/2005/8/layout/list1"/>
    <dgm:cxn modelId="{D3076515-98F6-4432-8BA0-1C817B5B80E4}" type="presParOf" srcId="{91A978D8-D9D8-40C6-A8DD-4B62AA70A261}" destId="{45C93E20-3177-4902-B1AB-FFCD3087FE84}" srcOrd="1" destOrd="0" presId="urn:microsoft.com/office/officeart/2005/8/layout/list1"/>
    <dgm:cxn modelId="{59BCF701-3339-4A25-9133-4A1B3AF0634B}" type="presParOf" srcId="{442EFB6A-385E-4550-8B7A-01B6CC45F1C0}" destId="{136B6393-74C2-46C8-AFB8-C7C6C48E6168}" srcOrd="5" destOrd="0" presId="urn:microsoft.com/office/officeart/2005/8/layout/list1"/>
    <dgm:cxn modelId="{F12B5A7E-9CC7-4D8A-A1EA-8AFE2AAF39BE}" type="presParOf" srcId="{442EFB6A-385E-4550-8B7A-01B6CC45F1C0}" destId="{77F524D7-C608-41DF-A662-A9C731FECC30}" srcOrd="6" destOrd="0" presId="urn:microsoft.com/office/officeart/2005/8/layout/list1"/>
    <dgm:cxn modelId="{4CB22889-8742-4529-9711-F81BEFE761AF}" type="presParOf" srcId="{442EFB6A-385E-4550-8B7A-01B6CC45F1C0}" destId="{720693D4-1EF8-4CB5-A6BF-9786D47251D7}" srcOrd="7" destOrd="0" presId="urn:microsoft.com/office/officeart/2005/8/layout/list1"/>
    <dgm:cxn modelId="{16F6E6B3-A984-42D3-87B2-054247020A51}" type="presParOf" srcId="{442EFB6A-385E-4550-8B7A-01B6CC45F1C0}" destId="{4E151F9C-3DFA-4859-B58B-57745378E96E}" srcOrd="8" destOrd="0" presId="urn:microsoft.com/office/officeart/2005/8/layout/list1"/>
    <dgm:cxn modelId="{678D1FA2-6DA3-4F79-A45D-CD7053E40AD7}" type="presParOf" srcId="{4E151F9C-3DFA-4859-B58B-57745378E96E}" destId="{7721363E-36EB-41BC-82D8-5666AE10CF96}" srcOrd="0" destOrd="0" presId="urn:microsoft.com/office/officeart/2005/8/layout/list1"/>
    <dgm:cxn modelId="{5DA61992-6C63-4704-990C-218ED81F1FA7}" type="presParOf" srcId="{4E151F9C-3DFA-4859-B58B-57745378E96E}" destId="{3B15A007-6654-440C-BC15-20CDD4B4FCD6}" srcOrd="1" destOrd="0" presId="urn:microsoft.com/office/officeart/2005/8/layout/list1"/>
    <dgm:cxn modelId="{217D97CC-DCEE-4B30-9874-D4DD8A33BF90}" type="presParOf" srcId="{442EFB6A-385E-4550-8B7A-01B6CC45F1C0}" destId="{F6F0F4D7-E787-4303-8270-084337106A9C}" srcOrd="9" destOrd="0" presId="urn:microsoft.com/office/officeart/2005/8/layout/list1"/>
    <dgm:cxn modelId="{F5E76E55-723C-4B2A-AEB6-9D2177567F3A}" type="presParOf" srcId="{442EFB6A-385E-4550-8B7A-01B6CC45F1C0}" destId="{91A0F981-C60E-40C0-835F-843C807007E6}" srcOrd="10" destOrd="0" presId="urn:microsoft.com/office/officeart/2005/8/layout/list1"/>
    <dgm:cxn modelId="{F6DCB921-4FB6-4142-A54B-716CD125E676}" type="presParOf" srcId="{442EFB6A-385E-4550-8B7A-01B6CC45F1C0}" destId="{07C8F803-3A42-465D-B261-E02F2D014358}" srcOrd="11" destOrd="0" presId="urn:microsoft.com/office/officeart/2005/8/layout/list1"/>
    <dgm:cxn modelId="{C99D067C-621A-4A46-8E2F-97C415F61F49}" type="presParOf" srcId="{442EFB6A-385E-4550-8B7A-01B6CC45F1C0}" destId="{F1B98AC4-B3A9-41B0-B319-32199C005B2D}" srcOrd="12" destOrd="0" presId="urn:microsoft.com/office/officeart/2005/8/layout/list1"/>
    <dgm:cxn modelId="{7B229AAA-8131-4CF2-9B7C-22A5E3A78A15}" type="presParOf" srcId="{F1B98AC4-B3A9-41B0-B319-32199C005B2D}" destId="{14E9FE5A-BEDD-46BC-A758-747D81AB5042}" srcOrd="0" destOrd="0" presId="urn:microsoft.com/office/officeart/2005/8/layout/list1"/>
    <dgm:cxn modelId="{78240285-F208-445C-94E5-0073C92AB70A}" type="presParOf" srcId="{F1B98AC4-B3A9-41B0-B319-32199C005B2D}" destId="{609A768B-ED96-4792-A7C6-0976EA12B222}" srcOrd="1" destOrd="0" presId="urn:microsoft.com/office/officeart/2005/8/layout/list1"/>
    <dgm:cxn modelId="{863EB6E9-3455-4A66-AF95-56F4602D5555}" type="presParOf" srcId="{442EFB6A-385E-4550-8B7A-01B6CC45F1C0}" destId="{8A7BD267-ADF1-4F1B-B4D6-7B03BBE58364}" srcOrd="13" destOrd="0" presId="urn:microsoft.com/office/officeart/2005/8/layout/list1"/>
    <dgm:cxn modelId="{54946305-B7C2-4C14-B5DC-A8801D915278}" type="presParOf" srcId="{442EFB6A-385E-4550-8B7A-01B6CC45F1C0}" destId="{E7ECAAE7-E66A-4D1F-B429-F6CF9A2BE11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397E52-08F1-469C-BB0B-C249A97B94C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D49218D-2D9E-4DB9-9AD9-025B43E06B4D}">
      <dgm:prSet/>
      <dgm:spPr/>
      <dgm:t>
        <a:bodyPr/>
        <a:lstStyle/>
        <a:p>
          <a:r>
            <a:rPr lang="en-US" dirty="0"/>
            <a:t>Goal, Objective, and Outcomes</a:t>
          </a:r>
        </a:p>
      </dgm:t>
    </dgm:pt>
    <dgm:pt modelId="{ACF9B0E9-01A1-4D20-B903-C597EB778584}" type="parTrans" cxnId="{6A997686-B83A-4E8D-8F09-0E74E8320DE2}">
      <dgm:prSet/>
      <dgm:spPr/>
      <dgm:t>
        <a:bodyPr/>
        <a:lstStyle/>
        <a:p>
          <a:endParaRPr lang="en-US"/>
        </a:p>
      </dgm:t>
    </dgm:pt>
    <dgm:pt modelId="{E22E810F-D28D-4C5A-BDD6-9E5736C1941E}" type="sibTrans" cxnId="{6A997686-B83A-4E8D-8F09-0E74E8320DE2}">
      <dgm:prSet/>
      <dgm:spPr/>
      <dgm:t>
        <a:bodyPr/>
        <a:lstStyle/>
        <a:p>
          <a:endParaRPr lang="en-US"/>
        </a:p>
      </dgm:t>
    </dgm:pt>
    <dgm:pt modelId="{AB9FF7F1-0ADB-4D31-B23D-9BB5ADF26CC8}">
      <dgm:prSet/>
      <dgm:spPr/>
      <dgm:t>
        <a:bodyPr/>
        <a:lstStyle/>
        <a:p>
          <a:r>
            <a:rPr lang="en-US"/>
            <a:t>The goal should directly address the problem identified in the Problem Statement.</a:t>
          </a:r>
        </a:p>
      </dgm:t>
    </dgm:pt>
    <dgm:pt modelId="{9E85F4A7-9B27-426E-8F86-8A2A31661E62}" type="parTrans" cxnId="{DD60DB1D-08FD-4AEA-B53E-47424CA3D6F2}">
      <dgm:prSet/>
      <dgm:spPr/>
      <dgm:t>
        <a:bodyPr/>
        <a:lstStyle/>
        <a:p>
          <a:endParaRPr lang="en-US"/>
        </a:p>
      </dgm:t>
    </dgm:pt>
    <dgm:pt modelId="{E60B9FC7-B96A-48F4-A73E-1E3E729A4561}" type="sibTrans" cxnId="{DD60DB1D-08FD-4AEA-B53E-47424CA3D6F2}">
      <dgm:prSet/>
      <dgm:spPr/>
      <dgm:t>
        <a:bodyPr/>
        <a:lstStyle/>
        <a:p>
          <a:endParaRPr lang="en-US"/>
        </a:p>
      </dgm:t>
    </dgm:pt>
    <dgm:pt modelId="{CBBC3806-0821-4B99-8867-FF74B826E82A}">
      <dgm:prSet/>
      <dgm:spPr/>
      <dgm:t>
        <a:bodyPr/>
        <a:lstStyle/>
        <a:p>
          <a:r>
            <a:rPr lang="en-US" dirty="0"/>
            <a:t>Objectives are the steps needed to achieve goals. </a:t>
          </a:r>
        </a:p>
      </dgm:t>
    </dgm:pt>
    <dgm:pt modelId="{C2F9A9B9-64C4-4049-9F65-83FED46A81F1}" type="parTrans" cxnId="{BBEC5A0A-6C9B-4414-B614-213EDEC67A0A}">
      <dgm:prSet/>
      <dgm:spPr/>
      <dgm:t>
        <a:bodyPr/>
        <a:lstStyle/>
        <a:p>
          <a:endParaRPr lang="en-US"/>
        </a:p>
      </dgm:t>
    </dgm:pt>
    <dgm:pt modelId="{F76627D3-6ADF-4C1A-AEEB-C5492FB4C4CF}" type="sibTrans" cxnId="{BBEC5A0A-6C9B-4414-B614-213EDEC67A0A}">
      <dgm:prSet/>
      <dgm:spPr/>
      <dgm:t>
        <a:bodyPr/>
        <a:lstStyle/>
        <a:p>
          <a:endParaRPr lang="en-US"/>
        </a:p>
      </dgm:t>
    </dgm:pt>
    <dgm:pt modelId="{A0B7B203-17FB-46C9-A4CC-2C65B7D95254}">
      <dgm:prSet/>
      <dgm:spPr/>
      <dgm:t>
        <a:bodyPr/>
        <a:lstStyle/>
        <a:p>
          <a:r>
            <a:rPr lang="en-US" dirty="0"/>
            <a:t>Example of Objective: By September 2022, a minimum of 50 culturally and linguistically appropriate support groups for survivors of sexual assault will be provided. </a:t>
          </a:r>
        </a:p>
      </dgm:t>
    </dgm:pt>
    <dgm:pt modelId="{6F650EA7-EDA6-40CB-A23B-615027D5955A}" type="parTrans" cxnId="{7F054F68-A6F9-47B4-B8FC-AAE1D530F769}">
      <dgm:prSet/>
      <dgm:spPr/>
      <dgm:t>
        <a:bodyPr/>
        <a:lstStyle/>
        <a:p>
          <a:endParaRPr lang="en-US"/>
        </a:p>
      </dgm:t>
    </dgm:pt>
    <dgm:pt modelId="{567D5B17-8F79-4C2B-8639-A38F4625CCC8}" type="sibTrans" cxnId="{7F054F68-A6F9-47B4-B8FC-AAE1D530F769}">
      <dgm:prSet/>
      <dgm:spPr/>
      <dgm:t>
        <a:bodyPr/>
        <a:lstStyle/>
        <a:p>
          <a:endParaRPr lang="en-US"/>
        </a:p>
      </dgm:t>
    </dgm:pt>
    <dgm:pt modelId="{8D40C182-FE37-414D-A8EA-CE81FDF85D44}">
      <dgm:prSet/>
      <dgm:spPr/>
      <dgm:t>
        <a:bodyPr/>
        <a:lstStyle/>
        <a:p>
          <a:r>
            <a:rPr lang="en-US"/>
            <a:t>Outcomes measure objectives and are criteria for how the program is deemed to be effective.</a:t>
          </a:r>
        </a:p>
      </dgm:t>
    </dgm:pt>
    <dgm:pt modelId="{85B97FF6-E5F2-4221-AF3D-49E686CF8CED}" type="parTrans" cxnId="{4B4D556C-AAD7-4D02-8A70-B2AC94ED256C}">
      <dgm:prSet/>
      <dgm:spPr/>
      <dgm:t>
        <a:bodyPr/>
        <a:lstStyle/>
        <a:p>
          <a:endParaRPr lang="en-US"/>
        </a:p>
      </dgm:t>
    </dgm:pt>
    <dgm:pt modelId="{FCD393E3-DCFC-4DB8-AA2B-0240B01B4EE5}" type="sibTrans" cxnId="{4B4D556C-AAD7-4D02-8A70-B2AC94ED256C}">
      <dgm:prSet/>
      <dgm:spPr/>
      <dgm:t>
        <a:bodyPr/>
        <a:lstStyle/>
        <a:p>
          <a:endParaRPr lang="en-US"/>
        </a:p>
      </dgm:t>
    </dgm:pt>
    <dgm:pt modelId="{501B700D-FDFC-485B-9B7E-FA627A0D9EEC}">
      <dgm:prSet/>
      <dgm:spPr/>
      <dgm:t>
        <a:bodyPr/>
        <a:lstStyle/>
        <a:p>
          <a:r>
            <a:rPr lang="en-US" dirty="0"/>
            <a:t>Example of Outcome: 85% of participants will indicate that they have learned ways to act in their own best interest. </a:t>
          </a:r>
        </a:p>
      </dgm:t>
    </dgm:pt>
    <dgm:pt modelId="{F827A31E-D504-4A2D-8372-0C9658F1F9F4}" type="parTrans" cxnId="{B6183BD4-E2CD-4C32-9F03-6311A2660DF0}">
      <dgm:prSet/>
      <dgm:spPr/>
      <dgm:t>
        <a:bodyPr/>
        <a:lstStyle/>
        <a:p>
          <a:endParaRPr lang="en-US"/>
        </a:p>
      </dgm:t>
    </dgm:pt>
    <dgm:pt modelId="{5D8913F6-84CD-4AE2-8753-2F1906D0B085}" type="sibTrans" cxnId="{B6183BD4-E2CD-4C32-9F03-6311A2660DF0}">
      <dgm:prSet/>
      <dgm:spPr/>
      <dgm:t>
        <a:bodyPr/>
        <a:lstStyle/>
        <a:p>
          <a:endParaRPr lang="en-US"/>
        </a:p>
      </dgm:t>
    </dgm:pt>
    <dgm:pt modelId="{F0FA9C36-4E06-41DE-8C93-4ADACB0FC95A}">
      <dgm:prSet/>
      <dgm:spPr/>
      <dgm:t>
        <a:bodyPr/>
        <a:lstStyle/>
        <a:p>
          <a:r>
            <a:rPr lang="en-US"/>
            <a:t>Program Description</a:t>
          </a:r>
        </a:p>
      </dgm:t>
    </dgm:pt>
    <dgm:pt modelId="{50F3EA01-1F33-452A-A3F5-BA57522314BF}" type="parTrans" cxnId="{05A3B7B5-4C1A-42BA-A292-E00EF4129005}">
      <dgm:prSet/>
      <dgm:spPr/>
      <dgm:t>
        <a:bodyPr/>
        <a:lstStyle/>
        <a:p>
          <a:endParaRPr lang="en-US"/>
        </a:p>
      </dgm:t>
    </dgm:pt>
    <dgm:pt modelId="{488CCB01-1D8C-43E7-B5BC-0F2994EA6CF4}" type="sibTrans" cxnId="{05A3B7B5-4C1A-42BA-A292-E00EF4129005}">
      <dgm:prSet/>
      <dgm:spPr/>
      <dgm:t>
        <a:bodyPr/>
        <a:lstStyle/>
        <a:p>
          <a:endParaRPr lang="en-US"/>
        </a:p>
      </dgm:t>
    </dgm:pt>
    <dgm:pt modelId="{1D681F7E-C37E-4F43-A413-43FACBAFF9FC}">
      <dgm:prSet/>
      <dgm:spPr/>
      <dgm:t>
        <a:bodyPr/>
        <a:lstStyle/>
        <a:p>
          <a:r>
            <a:rPr lang="en-US"/>
            <a:t>What? Who? Where? Why? When? How?</a:t>
          </a:r>
        </a:p>
      </dgm:t>
    </dgm:pt>
    <dgm:pt modelId="{79E1B8DC-97C6-45F6-8A54-6C0A291D119F}" type="parTrans" cxnId="{11B91E7D-8CDE-4FBD-A902-124811157552}">
      <dgm:prSet/>
      <dgm:spPr/>
      <dgm:t>
        <a:bodyPr/>
        <a:lstStyle/>
        <a:p>
          <a:endParaRPr lang="en-US"/>
        </a:p>
      </dgm:t>
    </dgm:pt>
    <dgm:pt modelId="{DD997942-EA46-4472-9861-5A841566971C}" type="sibTrans" cxnId="{11B91E7D-8CDE-4FBD-A902-124811157552}">
      <dgm:prSet/>
      <dgm:spPr/>
      <dgm:t>
        <a:bodyPr/>
        <a:lstStyle/>
        <a:p>
          <a:endParaRPr lang="en-US"/>
        </a:p>
      </dgm:t>
    </dgm:pt>
    <dgm:pt modelId="{511519E6-03AA-4B81-9F57-49D5EC4583F8}">
      <dgm:prSet/>
      <dgm:spPr/>
      <dgm:t>
        <a:bodyPr/>
        <a:lstStyle/>
        <a:p>
          <a:r>
            <a:rPr lang="en-US"/>
            <a:t>Evidence Based/Best Practice</a:t>
          </a:r>
        </a:p>
      </dgm:t>
    </dgm:pt>
    <dgm:pt modelId="{E5C0F3A8-1E70-4B1A-BCF4-6EB73663DE47}" type="parTrans" cxnId="{2AFAED5C-3C82-4685-9634-F81CDA689FDE}">
      <dgm:prSet/>
      <dgm:spPr/>
      <dgm:t>
        <a:bodyPr/>
        <a:lstStyle/>
        <a:p>
          <a:endParaRPr lang="en-US"/>
        </a:p>
      </dgm:t>
    </dgm:pt>
    <dgm:pt modelId="{7483B302-5555-4FD8-9AA4-385F320D560A}" type="sibTrans" cxnId="{2AFAED5C-3C82-4685-9634-F81CDA689FDE}">
      <dgm:prSet/>
      <dgm:spPr/>
      <dgm:t>
        <a:bodyPr/>
        <a:lstStyle/>
        <a:p>
          <a:endParaRPr lang="en-US"/>
        </a:p>
      </dgm:t>
    </dgm:pt>
    <dgm:pt modelId="{6E4AA937-1310-41B9-B6F5-237E90A5D27D}">
      <dgm:prSet/>
      <dgm:spPr/>
      <dgm:t>
        <a:bodyPr/>
        <a:lstStyle/>
        <a:p>
          <a:r>
            <a:rPr lang="en-US"/>
            <a:t>Use of Volunteers</a:t>
          </a:r>
        </a:p>
      </dgm:t>
    </dgm:pt>
    <dgm:pt modelId="{13A61BDF-1A01-4445-BCB2-36D45098B9EA}" type="parTrans" cxnId="{E83386D2-CEA8-494D-A861-0FE0BAA371F8}">
      <dgm:prSet/>
      <dgm:spPr/>
      <dgm:t>
        <a:bodyPr/>
        <a:lstStyle/>
        <a:p>
          <a:endParaRPr lang="en-US"/>
        </a:p>
      </dgm:t>
    </dgm:pt>
    <dgm:pt modelId="{A17C5103-89DF-42BF-B403-F78CCF745A24}" type="sibTrans" cxnId="{E83386D2-CEA8-494D-A861-0FE0BAA371F8}">
      <dgm:prSet/>
      <dgm:spPr/>
      <dgm:t>
        <a:bodyPr/>
        <a:lstStyle/>
        <a:p>
          <a:endParaRPr lang="en-US"/>
        </a:p>
      </dgm:t>
    </dgm:pt>
    <dgm:pt modelId="{C518D942-EE04-4D15-84BC-466B0BFF3D5F}">
      <dgm:prSet/>
      <dgm:spPr/>
      <dgm:t>
        <a:bodyPr/>
        <a:lstStyle/>
        <a:p>
          <a:r>
            <a:rPr lang="en-US" dirty="0"/>
            <a:t>Objectives should be concrete, action-oriented, measurable and Specific, Measurable, Achievable, Realistic, Timely (SMART).</a:t>
          </a:r>
        </a:p>
      </dgm:t>
    </dgm:pt>
    <dgm:pt modelId="{79B763F3-5683-4E28-94AC-8A6A811409B6}" type="parTrans" cxnId="{74CAE4CC-7E63-46BF-89F4-A218E9D5899F}">
      <dgm:prSet/>
      <dgm:spPr/>
    </dgm:pt>
    <dgm:pt modelId="{0DA00876-F0D8-46CA-9FEB-F74DF3CAEAD4}" type="sibTrans" cxnId="{74CAE4CC-7E63-46BF-89F4-A218E9D5899F}">
      <dgm:prSet/>
      <dgm:spPr/>
    </dgm:pt>
    <dgm:pt modelId="{89585A06-F923-4166-BF9E-90AFEAF43F4A}" type="pres">
      <dgm:prSet presAssocID="{37397E52-08F1-469C-BB0B-C249A97B94CA}" presName="linear" presStyleCnt="0">
        <dgm:presLayoutVars>
          <dgm:dir/>
          <dgm:animLvl val="lvl"/>
          <dgm:resizeHandles val="exact"/>
        </dgm:presLayoutVars>
      </dgm:prSet>
      <dgm:spPr/>
    </dgm:pt>
    <dgm:pt modelId="{55CC71FC-BE6D-4C96-BBD4-C394277CFD49}" type="pres">
      <dgm:prSet presAssocID="{7D49218D-2D9E-4DB9-9AD9-025B43E06B4D}" presName="parentLin" presStyleCnt="0"/>
      <dgm:spPr/>
    </dgm:pt>
    <dgm:pt modelId="{FECF9D18-A878-42F4-8396-5E54C1610F7A}" type="pres">
      <dgm:prSet presAssocID="{7D49218D-2D9E-4DB9-9AD9-025B43E06B4D}" presName="parentLeftMargin" presStyleLbl="node1" presStyleIdx="0" presStyleCnt="4"/>
      <dgm:spPr/>
    </dgm:pt>
    <dgm:pt modelId="{2F50645F-4135-4679-B5AB-27836450C312}" type="pres">
      <dgm:prSet presAssocID="{7D49218D-2D9E-4DB9-9AD9-025B43E06B4D}" presName="parentText" presStyleLbl="node1" presStyleIdx="0" presStyleCnt="4">
        <dgm:presLayoutVars>
          <dgm:chMax val="0"/>
          <dgm:bulletEnabled val="1"/>
        </dgm:presLayoutVars>
      </dgm:prSet>
      <dgm:spPr/>
    </dgm:pt>
    <dgm:pt modelId="{C9E3A741-EA06-47A3-A10F-F35BBF6D20B9}" type="pres">
      <dgm:prSet presAssocID="{7D49218D-2D9E-4DB9-9AD9-025B43E06B4D}" presName="negativeSpace" presStyleCnt="0"/>
      <dgm:spPr/>
    </dgm:pt>
    <dgm:pt modelId="{49AD6E08-5C15-4B96-B384-1848772CBB89}" type="pres">
      <dgm:prSet presAssocID="{7D49218D-2D9E-4DB9-9AD9-025B43E06B4D}" presName="childText" presStyleLbl="conFgAcc1" presStyleIdx="0" presStyleCnt="4">
        <dgm:presLayoutVars>
          <dgm:bulletEnabled val="1"/>
        </dgm:presLayoutVars>
      </dgm:prSet>
      <dgm:spPr/>
    </dgm:pt>
    <dgm:pt modelId="{E8CB1221-B2B9-4DD2-A0D7-AAC3A2308B93}" type="pres">
      <dgm:prSet presAssocID="{E22E810F-D28D-4C5A-BDD6-9E5736C1941E}" presName="spaceBetweenRectangles" presStyleCnt="0"/>
      <dgm:spPr/>
    </dgm:pt>
    <dgm:pt modelId="{FEA80ECE-FCB3-42DE-AD19-6E0A9F444F08}" type="pres">
      <dgm:prSet presAssocID="{F0FA9C36-4E06-41DE-8C93-4ADACB0FC95A}" presName="parentLin" presStyleCnt="0"/>
      <dgm:spPr/>
    </dgm:pt>
    <dgm:pt modelId="{039C0A89-ACB6-4F32-BA4E-00F788D70E76}" type="pres">
      <dgm:prSet presAssocID="{F0FA9C36-4E06-41DE-8C93-4ADACB0FC95A}" presName="parentLeftMargin" presStyleLbl="node1" presStyleIdx="0" presStyleCnt="4"/>
      <dgm:spPr/>
    </dgm:pt>
    <dgm:pt modelId="{D2282E75-9A52-47B2-9850-707EC2631640}" type="pres">
      <dgm:prSet presAssocID="{F0FA9C36-4E06-41DE-8C93-4ADACB0FC95A}" presName="parentText" presStyleLbl="node1" presStyleIdx="1" presStyleCnt="4">
        <dgm:presLayoutVars>
          <dgm:chMax val="0"/>
          <dgm:bulletEnabled val="1"/>
        </dgm:presLayoutVars>
      </dgm:prSet>
      <dgm:spPr/>
    </dgm:pt>
    <dgm:pt modelId="{9885F500-B652-487D-839E-34F2B21A803D}" type="pres">
      <dgm:prSet presAssocID="{F0FA9C36-4E06-41DE-8C93-4ADACB0FC95A}" presName="negativeSpace" presStyleCnt="0"/>
      <dgm:spPr/>
    </dgm:pt>
    <dgm:pt modelId="{2375F742-61FF-4732-A683-B48767F1F6F6}" type="pres">
      <dgm:prSet presAssocID="{F0FA9C36-4E06-41DE-8C93-4ADACB0FC95A}" presName="childText" presStyleLbl="conFgAcc1" presStyleIdx="1" presStyleCnt="4">
        <dgm:presLayoutVars>
          <dgm:bulletEnabled val="1"/>
        </dgm:presLayoutVars>
      </dgm:prSet>
      <dgm:spPr/>
    </dgm:pt>
    <dgm:pt modelId="{6D0F0044-9C85-4FBF-B97D-C3486E04E3B1}" type="pres">
      <dgm:prSet presAssocID="{488CCB01-1D8C-43E7-B5BC-0F2994EA6CF4}" presName="spaceBetweenRectangles" presStyleCnt="0"/>
      <dgm:spPr/>
    </dgm:pt>
    <dgm:pt modelId="{10578D54-E179-4E29-8F26-D8D11DB8882A}" type="pres">
      <dgm:prSet presAssocID="{511519E6-03AA-4B81-9F57-49D5EC4583F8}" presName="parentLin" presStyleCnt="0"/>
      <dgm:spPr/>
    </dgm:pt>
    <dgm:pt modelId="{623238E8-0767-4A5E-A789-A27DDD0C73C0}" type="pres">
      <dgm:prSet presAssocID="{511519E6-03AA-4B81-9F57-49D5EC4583F8}" presName="parentLeftMargin" presStyleLbl="node1" presStyleIdx="1" presStyleCnt="4"/>
      <dgm:spPr/>
    </dgm:pt>
    <dgm:pt modelId="{42464100-1A15-43B8-A193-594673EB7AFF}" type="pres">
      <dgm:prSet presAssocID="{511519E6-03AA-4B81-9F57-49D5EC4583F8}" presName="parentText" presStyleLbl="node1" presStyleIdx="2" presStyleCnt="4">
        <dgm:presLayoutVars>
          <dgm:chMax val="0"/>
          <dgm:bulletEnabled val="1"/>
        </dgm:presLayoutVars>
      </dgm:prSet>
      <dgm:spPr/>
    </dgm:pt>
    <dgm:pt modelId="{291429D0-B849-4652-8042-172E6A714A6E}" type="pres">
      <dgm:prSet presAssocID="{511519E6-03AA-4B81-9F57-49D5EC4583F8}" presName="negativeSpace" presStyleCnt="0"/>
      <dgm:spPr/>
    </dgm:pt>
    <dgm:pt modelId="{1E734C95-4555-46ED-B5A1-04D77E298A53}" type="pres">
      <dgm:prSet presAssocID="{511519E6-03AA-4B81-9F57-49D5EC4583F8}" presName="childText" presStyleLbl="conFgAcc1" presStyleIdx="2" presStyleCnt="4">
        <dgm:presLayoutVars>
          <dgm:bulletEnabled val="1"/>
        </dgm:presLayoutVars>
      </dgm:prSet>
      <dgm:spPr/>
    </dgm:pt>
    <dgm:pt modelId="{DB99EC43-4B24-46C5-A631-A26037384D8B}" type="pres">
      <dgm:prSet presAssocID="{7483B302-5555-4FD8-9AA4-385F320D560A}" presName="spaceBetweenRectangles" presStyleCnt="0"/>
      <dgm:spPr/>
    </dgm:pt>
    <dgm:pt modelId="{B35D3967-552D-4003-9F94-C12B0A53889A}" type="pres">
      <dgm:prSet presAssocID="{6E4AA937-1310-41B9-B6F5-237E90A5D27D}" presName="parentLin" presStyleCnt="0"/>
      <dgm:spPr/>
    </dgm:pt>
    <dgm:pt modelId="{B267CAC8-08BF-4FB7-A4AE-B9CDBBE5A191}" type="pres">
      <dgm:prSet presAssocID="{6E4AA937-1310-41B9-B6F5-237E90A5D27D}" presName="parentLeftMargin" presStyleLbl="node1" presStyleIdx="2" presStyleCnt="4"/>
      <dgm:spPr/>
    </dgm:pt>
    <dgm:pt modelId="{DB0F20A0-FC57-4E86-8A25-0798C33B4C8E}" type="pres">
      <dgm:prSet presAssocID="{6E4AA937-1310-41B9-B6F5-237E90A5D27D}" presName="parentText" presStyleLbl="node1" presStyleIdx="3" presStyleCnt="4">
        <dgm:presLayoutVars>
          <dgm:chMax val="0"/>
          <dgm:bulletEnabled val="1"/>
        </dgm:presLayoutVars>
      </dgm:prSet>
      <dgm:spPr/>
    </dgm:pt>
    <dgm:pt modelId="{5A95A03C-C160-41E6-9086-B8A88933EDAA}" type="pres">
      <dgm:prSet presAssocID="{6E4AA937-1310-41B9-B6F5-237E90A5D27D}" presName="negativeSpace" presStyleCnt="0"/>
      <dgm:spPr/>
    </dgm:pt>
    <dgm:pt modelId="{A812EBE4-F34C-4D49-8727-A75AF6A794D7}" type="pres">
      <dgm:prSet presAssocID="{6E4AA937-1310-41B9-B6F5-237E90A5D27D}" presName="childText" presStyleLbl="conFgAcc1" presStyleIdx="3" presStyleCnt="4">
        <dgm:presLayoutVars>
          <dgm:bulletEnabled val="1"/>
        </dgm:presLayoutVars>
      </dgm:prSet>
      <dgm:spPr/>
    </dgm:pt>
  </dgm:ptLst>
  <dgm:cxnLst>
    <dgm:cxn modelId="{BBEC5A0A-6C9B-4414-B614-213EDEC67A0A}" srcId="{7D49218D-2D9E-4DB9-9AD9-025B43E06B4D}" destId="{CBBC3806-0821-4B99-8867-FF74B826E82A}" srcOrd="1" destOrd="0" parTransId="{C2F9A9B9-64C4-4049-9F65-83FED46A81F1}" sibTransId="{F76627D3-6ADF-4C1A-AEEB-C5492FB4C4CF}"/>
    <dgm:cxn modelId="{D7C6390E-71FF-4458-90B4-F9C55A45466E}" type="presOf" srcId="{C518D942-EE04-4D15-84BC-466B0BFF3D5F}" destId="{49AD6E08-5C15-4B96-B384-1848772CBB89}" srcOrd="0" destOrd="2" presId="urn:microsoft.com/office/officeart/2005/8/layout/list1"/>
    <dgm:cxn modelId="{46275116-50DB-4E35-A395-72B2515E738A}" type="presOf" srcId="{CBBC3806-0821-4B99-8867-FF74B826E82A}" destId="{49AD6E08-5C15-4B96-B384-1848772CBB89}" srcOrd="0" destOrd="1" presId="urn:microsoft.com/office/officeart/2005/8/layout/list1"/>
    <dgm:cxn modelId="{3154D31C-C8AC-4282-B19E-EA67BB07F721}" type="presOf" srcId="{501B700D-FDFC-485B-9B7E-FA627A0D9EEC}" destId="{49AD6E08-5C15-4B96-B384-1848772CBB89}" srcOrd="0" destOrd="5" presId="urn:microsoft.com/office/officeart/2005/8/layout/list1"/>
    <dgm:cxn modelId="{A51B621D-BC25-44BF-BD03-0163FF768D3A}" type="presOf" srcId="{7D49218D-2D9E-4DB9-9AD9-025B43E06B4D}" destId="{FECF9D18-A878-42F4-8396-5E54C1610F7A}" srcOrd="0" destOrd="0" presId="urn:microsoft.com/office/officeart/2005/8/layout/list1"/>
    <dgm:cxn modelId="{DD60DB1D-08FD-4AEA-B53E-47424CA3D6F2}" srcId="{7D49218D-2D9E-4DB9-9AD9-025B43E06B4D}" destId="{AB9FF7F1-0ADB-4D31-B23D-9BB5ADF26CC8}" srcOrd="0" destOrd="0" parTransId="{9E85F4A7-9B27-426E-8F86-8A2A31661E62}" sibTransId="{E60B9FC7-B96A-48F4-A73E-1E3E729A4561}"/>
    <dgm:cxn modelId="{748A7E3B-E373-4EA8-8F05-9B6B9F03F959}" type="presOf" srcId="{6E4AA937-1310-41B9-B6F5-237E90A5D27D}" destId="{B267CAC8-08BF-4FB7-A4AE-B9CDBBE5A191}" srcOrd="0" destOrd="0" presId="urn:microsoft.com/office/officeart/2005/8/layout/list1"/>
    <dgm:cxn modelId="{2AFAED5C-3C82-4685-9634-F81CDA689FDE}" srcId="{37397E52-08F1-469C-BB0B-C249A97B94CA}" destId="{511519E6-03AA-4B81-9F57-49D5EC4583F8}" srcOrd="2" destOrd="0" parTransId="{E5C0F3A8-1E70-4B1A-BCF4-6EB73663DE47}" sibTransId="{7483B302-5555-4FD8-9AA4-385F320D560A}"/>
    <dgm:cxn modelId="{FAD9B564-760F-45E5-B111-D210982009ED}" type="presOf" srcId="{A0B7B203-17FB-46C9-A4CC-2C65B7D95254}" destId="{49AD6E08-5C15-4B96-B384-1848772CBB89}" srcOrd="0" destOrd="3" presId="urn:microsoft.com/office/officeart/2005/8/layout/list1"/>
    <dgm:cxn modelId="{7F054F68-A6F9-47B4-B8FC-AAE1D530F769}" srcId="{CBBC3806-0821-4B99-8867-FF74B826E82A}" destId="{A0B7B203-17FB-46C9-A4CC-2C65B7D95254}" srcOrd="1" destOrd="0" parTransId="{6F650EA7-EDA6-40CB-A23B-615027D5955A}" sibTransId="{567D5B17-8F79-4C2B-8639-A38F4625CCC8}"/>
    <dgm:cxn modelId="{4B4D556C-AAD7-4D02-8A70-B2AC94ED256C}" srcId="{7D49218D-2D9E-4DB9-9AD9-025B43E06B4D}" destId="{8D40C182-FE37-414D-A8EA-CE81FDF85D44}" srcOrd="2" destOrd="0" parTransId="{85B97FF6-E5F2-4221-AF3D-49E686CF8CED}" sibTransId="{FCD393E3-DCFC-4DB8-AA2B-0240B01B4EE5}"/>
    <dgm:cxn modelId="{11B91E7D-8CDE-4FBD-A902-124811157552}" srcId="{F0FA9C36-4E06-41DE-8C93-4ADACB0FC95A}" destId="{1D681F7E-C37E-4F43-A413-43FACBAFF9FC}" srcOrd="0" destOrd="0" parTransId="{79E1B8DC-97C6-45F6-8A54-6C0A291D119F}" sibTransId="{DD997942-EA46-4472-9861-5A841566971C}"/>
    <dgm:cxn modelId="{983FD884-470D-49A4-B304-F041382FEA57}" type="presOf" srcId="{7D49218D-2D9E-4DB9-9AD9-025B43E06B4D}" destId="{2F50645F-4135-4679-B5AB-27836450C312}" srcOrd="1" destOrd="0" presId="urn:microsoft.com/office/officeart/2005/8/layout/list1"/>
    <dgm:cxn modelId="{6A997686-B83A-4E8D-8F09-0E74E8320DE2}" srcId="{37397E52-08F1-469C-BB0B-C249A97B94CA}" destId="{7D49218D-2D9E-4DB9-9AD9-025B43E06B4D}" srcOrd="0" destOrd="0" parTransId="{ACF9B0E9-01A1-4D20-B903-C597EB778584}" sibTransId="{E22E810F-D28D-4C5A-BDD6-9E5736C1941E}"/>
    <dgm:cxn modelId="{05A3B7B5-4C1A-42BA-A292-E00EF4129005}" srcId="{37397E52-08F1-469C-BB0B-C249A97B94CA}" destId="{F0FA9C36-4E06-41DE-8C93-4ADACB0FC95A}" srcOrd="1" destOrd="0" parTransId="{50F3EA01-1F33-452A-A3F5-BA57522314BF}" sibTransId="{488CCB01-1D8C-43E7-B5BC-0F2994EA6CF4}"/>
    <dgm:cxn modelId="{D6A943C2-0EF3-4849-A26C-3583E37E29FC}" type="presOf" srcId="{511519E6-03AA-4B81-9F57-49D5EC4583F8}" destId="{623238E8-0767-4A5E-A789-A27DDD0C73C0}" srcOrd="0" destOrd="0" presId="urn:microsoft.com/office/officeart/2005/8/layout/list1"/>
    <dgm:cxn modelId="{0E4F7EC5-DFF2-4109-AFFC-F7CC5EBC2F46}" type="presOf" srcId="{F0FA9C36-4E06-41DE-8C93-4ADACB0FC95A}" destId="{D2282E75-9A52-47B2-9850-707EC2631640}" srcOrd="1" destOrd="0" presId="urn:microsoft.com/office/officeart/2005/8/layout/list1"/>
    <dgm:cxn modelId="{74CAE4CC-7E63-46BF-89F4-A218E9D5899F}" srcId="{CBBC3806-0821-4B99-8867-FF74B826E82A}" destId="{C518D942-EE04-4D15-84BC-466B0BFF3D5F}" srcOrd="0" destOrd="0" parTransId="{79B763F3-5683-4E28-94AC-8A6A811409B6}" sibTransId="{0DA00876-F0D8-46CA-9FEB-F74DF3CAEAD4}"/>
    <dgm:cxn modelId="{FE688FCE-95B6-429D-B54B-D588B480003C}" type="presOf" srcId="{F0FA9C36-4E06-41DE-8C93-4ADACB0FC95A}" destId="{039C0A89-ACB6-4F32-BA4E-00F788D70E76}" srcOrd="0" destOrd="0" presId="urn:microsoft.com/office/officeart/2005/8/layout/list1"/>
    <dgm:cxn modelId="{E83386D2-CEA8-494D-A861-0FE0BAA371F8}" srcId="{37397E52-08F1-469C-BB0B-C249A97B94CA}" destId="{6E4AA937-1310-41B9-B6F5-237E90A5D27D}" srcOrd="3" destOrd="0" parTransId="{13A61BDF-1A01-4445-BCB2-36D45098B9EA}" sibTransId="{A17C5103-89DF-42BF-B403-F78CCF745A24}"/>
    <dgm:cxn modelId="{B6183BD4-E2CD-4C32-9F03-6311A2660DF0}" srcId="{8D40C182-FE37-414D-A8EA-CE81FDF85D44}" destId="{501B700D-FDFC-485B-9B7E-FA627A0D9EEC}" srcOrd="0" destOrd="0" parTransId="{F827A31E-D504-4A2D-8372-0C9658F1F9F4}" sibTransId="{5D8913F6-84CD-4AE2-8753-2F1906D0B085}"/>
    <dgm:cxn modelId="{06AE19DF-1169-4632-A03B-0D11A31FC66E}" type="presOf" srcId="{AB9FF7F1-0ADB-4D31-B23D-9BB5ADF26CC8}" destId="{49AD6E08-5C15-4B96-B384-1848772CBB89}" srcOrd="0" destOrd="0" presId="urn:microsoft.com/office/officeart/2005/8/layout/list1"/>
    <dgm:cxn modelId="{4D2164E2-B203-498D-A4A6-01A63BDE6C9A}" type="presOf" srcId="{8D40C182-FE37-414D-A8EA-CE81FDF85D44}" destId="{49AD6E08-5C15-4B96-B384-1848772CBB89}" srcOrd="0" destOrd="4" presId="urn:microsoft.com/office/officeart/2005/8/layout/list1"/>
    <dgm:cxn modelId="{195636E4-A190-4B4A-A539-B66F73C9E44C}" type="presOf" srcId="{6E4AA937-1310-41B9-B6F5-237E90A5D27D}" destId="{DB0F20A0-FC57-4E86-8A25-0798C33B4C8E}" srcOrd="1" destOrd="0" presId="urn:microsoft.com/office/officeart/2005/8/layout/list1"/>
    <dgm:cxn modelId="{13D9B2E7-77BE-437E-8DCA-1BC2AA158BA7}" type="presOf" srcId="{37397E52-08F1-469C-BB0B-C249A97B94CA}" destId="{89585A06-F923-4166-BF9E-90AFEAF43F4A}" srcOrd="0" destOrd="0" presId="urn:microsoft.com/office/officeart/2005/8/layout/list1"/>
    <dgm:cxn modelId="{AE7063EB-9E57-48B8-9053-0534D1D583E0}" type="presOf" srcId="{511519E6-03AA-4B81-9F57-49D5EC4583F8}" destId="{42464100-1A15-43B8-A193-594673EB7AFF}" srcOrd="1" destOrd="0" presId="urn:microsoft.com/office/officeart/2005/8/layout/list1"/>
    <dgm:cxn modelId="{47A36DF5-B260-437A-8207-B19FE4374CF6}" type="presOf" srcId="{1D681F7E-C37E-4F43-A413-43FACBAFF9FC}" destId="{2375F742-61FF-4732-A683-B48767F1F6F6}" srcOrd="0" destOrd="0" presId="urn:microsoft.com/office/officeart/2005/8/layout/list1"/>
    <dgm:cxn modelId="{AAF0C297-CEDB-45EC-896B-10DF599DFCC9}" type="presParOf" srcId="{89585A06-F923-4166-BF9E-90AFEAF43F4A}" destId="{55CC71FC-BE6D-4C96-BBD4-C394277CFD49}" srcOrd="0" destOrd="0" presId="urn:microsoft.com/office/officeart/2005/8/layout/list1"/>
    <dgm:cxn modelId="{FF924DFC-FAF0-472C-920D-90B90AF0EE72}" type="presParOf" srcId="{55CC71FC-BE6D-4C96-BBD4-C394277CFD49}" destId="{FECF9D18-A878-42F4-8396-5E54C1610F7A}" srcOrd="0" destOrd="0" presId="urn:microsoft.com/office/officeart/2005/8/layout/list1"/>
    <dgm:cxn modelId="{C92B9A2F-7746-46B6-96B2-39962A71B417}" type="presParOf" srcId="{55CC71FC-BE6D-4C96-BBD4-C394277CFD49}" destId="{2F50645F-4135-4679-B5AB-27836450C312}" srcOrd="1" destOrd="0" presId="urn:microsoft.com/office/officeart/2005/8/layout/list1"/>
    <dgm:cxn modelId="{2892DD19-9E4D-4C27-9304-320FD276EE90}" type="presParOf" srcId="{89585A06-F923-4166-BF9E-90AFEAF43F4A}" destId="{C9E3A741-EA06-47A3-A10F-F35BBF6D20B9}" srcOrd="1" destOrd="0" presId="urn:microsoft.com/office/officeart/2005/8/layout/list1"/>
    <dgm:cxn modelId="{72D4C8EB-C54C-4408-9E70-C7A43661A6E4}" type="presParOf" srcId="{89585A06-F923-4166-BF9E-90AFEAF43F4A}" destId="{49AD6E08-5C15-4B96-B384-1848772CBB89}" srcOrd="2" destOrd="0" presId="urn:microsoft.com/office/officeart/2005/8/layout/list1"/>
    <dgm:cxn modelId="{56205FEC-709E-4B75-A2C1-3D2E1910FE3F}" type="presParOf" srcId="{89585A06-F923-4166-BF9E-90AFEAF43F4A}" destId="{E8CB1221-B2B9-4DD2-A0D7-AAC3A2308B93}" srcOrd="3" destOrd="0" presId="urn:microsoft.com/office/officeart/2005/8/layout/list1"/>
    <dgm:cxn modelId="{968DF3FB-6B9F-4BE9-A756-462E8A2FB8D6}" type="presParOf" srcId="{89585A06-F923-4166-BF9E-90AFEAF43F4A}" destId="{FEA80ECE-FCB3-42DE-AD19-6E0A9F444F08}" srcOrd="4" destOrd="0" presId="urn:microsoft.com/office/officeart/2005/8/layout/list1"/>
    <dgm:cxn modelId="{997A0B04-A637-4745-8C4A-E9BD38EB0022}" type="presParOf" srcId="{FEA80ECE-FCB3-42DE-AD19-6E0A9F444F08}" destId="{039C0A89-ACB6-4F32-BA4E-00F788D70E76}" srcOrd="0" destOrd="0" presId="urn:microsoft.com/office/officeart/2005/8/layout/list1"/>
    <dgm:cxn modelId="{DFB528BD-1755-4CB3-902E-D71EB0FBA40E}" type="presParOf" srcId="{FEA80ECE-FCB3-42DE-AD19-6E0A9F444F08}" destId="{D2282E75-9A52-47B2-9850-707EC2631640}" srcOrd="1" destOrd="0" presId="urn:microsoft.com/office/officeart/2005/8/layout/list1"/>
    <dgm:cxn modelId="{4235C3A0-DD1C-41B5-9ADC-83F447564FD4}" type="presParOf" srcId="{89585A06-F923-4166-BF9E-90AFEAF43F4A}" destId="{9885F500-B652-487D-839E-34F2B21A803D}" srcOrd="5" destOrd="0" presId="urn:microsoft.com/office/officeart/2005/8/layout/list1"/>
    <dgm:cxn modelId="{EB11CA97-2621-4804-B6D4-F73B26A9B59D}" type="presParOf" srcId="{89585A06-F923-4166-BF9E-90AFEAF43F4A}" destId="{2375F742-61FF-4732-A683-B48767F1F6F6}" srcOrd="6" destOrd="0" presId="urn:microsoft.com/office/officeart/2005/8/layout/list1"/>
    <dgm:cxn modelId="{D7E2E204-0E2F-4A7E-B65D-02F145FC09EA}" type="presParOf" srcId="{89585A06-F923-4166-BF9E-90AFEAF43F4A}" destId="{6D0F0044-9C85-4FBF-B97D-C3486E04E3B1}" srcOrd="7" destOrd="0" presId="urn:microsoft.com/office/officeart/2005/8/layout/list1"/>
    <dgm:cxn modelId="{6F16C6DC-571E-4D42-95B4-9941262885FB}" type="presParOf" srcId="{89585A06-F923-4166-BF9E-90AFEAF43F4A}" destId="{10578D54-E179-4E29-8F26-D8D11DB8882A}" srcOrd="8" destOrd="0" presId="urn:microsoft.com/office/officeart/2005/8/layout/list1"/>
    <dgm:cxn modelId="{3DCBB52D-A537-4152-9FBF-B2DF0A777D4C}" type="presParOf" srcId="{10578D54-E179-4E29-8F26-D8D11DB8882A}" destId="{623238E8-0767-4A5E-A789-A27DDD0C73C0}" srcOrd="0" destOrd="0" presId="urn:microsoft.com/office/officeart/2005/8/layout/list1"/>
    <dgm:cxn modelId="{D5506F39-D7B8-47EF-A53B-9D885392001D}" type="presParOf" srcId="{10578D54-E179-4E29-8F26-D8D11DB8882A}" destId="{42464100-1A15-43B8-A193-594673EB7AFF}" srcOrd="1" destOrd="0" presId="urn:microsoft.com/office/officeart/2005/8/layout/list1"/>
    <dgm:cxn modelId="{367E56AE-6CA2-49EC-BC3E-E29A67399028}" type="presParOf" srcId="{89585A06-F923-4166-BF9E-90AFEAF43F4A}" destId="{291429D0-B849-4652-8042-172E6A714A6E}" srcOrd="9" destOrd="0" presId="urn:microsoft.com/office/officeart/2005/8/layout/list1"/>
    <dgm:cxn modelId="{2084AD56-F467-49C9-962B-54EBBFB24530}" type="presParOf" srcId="{89585A06-F923-4166-BF9E-90AFEAF43F4A}" destId="{1E734C95-4555-46ED-B5A1-04D77E298A53}" srcOrd="10" destOrd="0" presId="urn:microsoft.com/office/officeart/2005/8/layout/list1"/>
    <dgm:cxn modelId="{0D220A97-FE52-4056-8585-A143659610AA}" type="presParOf" srcId="{89585A06-F923-4166-BF9E-90AFEAF43F4A}" destId="{DB99EC43-4B24-46C5-A631-A26037384D8B}" srcOrd="11" destOrd="0" presId="urn:microsoft.com/office/officeart/2005/8/layout/list1"/>
    <dgm:cxn modelId="{5685F3FE-C26C-491B-A70E-11FCAFEDB1FA}" type="presParOf" srcId="{89585A06-F923-4166-BF9E-90AFEAF43F4A}" destId="{B35D3967-552D-4003-9F94-C12B0A53889A}" srcOrd="12" destOrd="0" presId="urn:microsoft.com/office/officeart/2005/8/layout/list1"/>
    <dgm:cxn modelId="{C00DB483-AF1B-47EF-86C6-F570D26ADB9B}" type="presParOf" srcId="{B35D3967-552D-4003-9F94-C12B0A53889A}" destId="{B267CAC8-08BF-4FB7-A4AE-B9CDBBE5A191}" srcOrd="0" destOrd="0" presId="urn:microsoft.com/office/officeart/2005/8/layout/list1"/>
    <dgm:cxn modelId="{1C1CEA9A-AF99-48C4-8C3E-9EEFAAFF1C41}" type="presParOf" srcId="{B35D3967-552D-4003-9F94-C12B0A53889A}" destId="{DB0F20A0-FC57-4E86-8A25-0798C33B4C8E}" srcOrd="1" destOrd="0" presId="urn:microsoft.com/office/officeart/2005/8/layout/list1"/>
    <dgm:cxn modelId="{FC168B2C-0142-4DF9-9DB5-DD77780836D8}" type="presParOf" srcId="{89585A06-F923-4166-BF9E-90AFEAF43F4A}" destId="{5A95A03C-C160-41E6-9086-B8A88933EDAA}" srcOrd="13" destOrd="0" presId="urn:microsoft.com/office/officeart/2005/8/layout/list1"/>
    <dgm:cxn modelId="{FB4E8524-2E46-495A-A8A3-802B2D29AD7C}" type="presParOf" srcId="{89585A06-F923-4166-BF9E-90AFEAF43F4A}" destId="{A812EBE4-F34C-4D49-8727-A75AF6A794D7}"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A89800-76A9-4D07-9C67-3A86FDB45CA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5A6F87A-D2E3-4F7E-845E-EA52EDCDF603}">
      <dgm:prSet/>
      <dgm:spPr/>
      <dgm:t>
        <a:bodyPr/>
        <a:lstStyle/>
        <a:p>
          <a:r>
            <a:rPr lang="en-US" b="1" i="0" baseline="0" dirty="0"/>
            <a:t>May SASP Formula Program funds be used to support services to children?</a:t>
          </a:r>
          <a:endParaRPr lang="en-US" dirty="0"/>
        </a:p>
      </dgm:t>
    </dgm:pt>
    <dgm:pt modelId="{2890A402-E88C-42BE-AA87-5E35FEAB9A88}" type="parTrans" cxnId="{394EB009-8F09-43B2-89FF-991DF470C2CE}">
      <dgm:prSet/>
      <dgm:spPr/>
      <dgm:t>
        <a:bodyPr/>
        <a:lstStyle/>
        <a:p>
          <a:endParaRPr lang="en-US"/>
        </a:p>
      </dgm:t>
    </dgm:pt>
    <dgm:pt modelId="{DB673888-B4C1-4581-BB38-9A3327BC84FB}" type="sibTrans" cxnId="{394EB009-8F09-43B2-89FF-991DF470C2CE}">
      <dgm:prSet/>
      <dgm:spPr/>
      <dgm:t>
        <a:bodyPr/>
        <a:lstStyle/>
        <a:p>
          <a:endParaRPr lang="en-US"/>
        </a:p>
      </dgm:t>
    </dgm:pt>
    <dgm:pt modelId="{8454B5A7-E48B-4434-9F5B-BD3281786455}">
      <dgm:prSet/>
      <dgm:spPr/>
      <dgm:t>
        <a:bodyPr/>
        <a:lstStyle/>
        <a:p>
          <a:r>
            <a:rPr lang="en-US" b="0" i="0" baseline="0" dirty="0"/>
            <a:t>YES, SASP funds may be used to support projects that focus on direct services for children who are victims of sexual assault. Services rendered to child victims do not have to be provided in connection with serving an adult parent, and there is no age restriction on providing services to child victims. In addition, SASP funds may be used to provide services to children of victims of sexual assault.</a:t>
          </a:r>
          <a:endParaRPr lang="en-US" dirty="0"/>
        </a:p>
      </dgm:t>
    </dgm:pt>
    <dgm:pt modelId="{BD70B871-2036-4D10-BAF3-A25A85D791EC}" type="parTrans" cxnId="{900A0284-74AF-43CE-8088-F2A20DA71CF6}">
      <dgm:prSet/>
      <dgm:spPr/>
      <dgm:t>
        <a:bodyPr/>
        <a:lstStyle/>
        <a:p>
          <a:endParaRPr lang="en-US"/>
        </a:p>
      </dgm:t>
    </dgm:pt>
    <dgm:pt modelId="{699CE7F0-172C-48FA-95A6-1A08CEC8288F}" type="sibTrans" cxnId="{900A0284-74AF-43CE-8088-F2A20DA71CF6}">
      <dgm:prSet/>
      <dgm:spPr/>
      <dgm:t>
        <a:bodyPr/>
        <a:lstStyle/>
        <a:p>
          <a:endParaRPr lang="en-US"/>
        </a:p>
      </dgm:t>
    </dgm:pt>
    <dgm:pt modelId="{FA6B5FA7-0B4B-44BF-9C82-116C4E30F5BA}">
      <dgm:prSet/>
      <dgm:spPr/>
      <dgm:t>
        <a:bodyPr/>
        <a:lstStyle/>
        <a:p>
          <a:r>
            <a:rPr lang="en-US" b="1" i="0" baseline="0" dirty="0"/>
            <a:t>May SASP Formula Program funds be used to support projects that include education and prevention activities?</a:t>
          </a:r>
          <a:endParaRPr lang="en-US" dirty="0"/>
        </a:p>
      </dgm:t>
    </dgm:pt>
    <dgm:pt modelId="{B6ABE5FE-F19F-4AF4-8254-C8E0B3D6A8F3}" type="parTrans" cxnId="{3E101CCC-AFFB-45CF-A83B-16D615EB7E4C}">
      <dgm:prSet/>
      <dgm:spPr/>
      <dgm:t>
        <a:bodyPr/>
        <a:lstStyle/>
        <a:p>
          <a:endParaRPr lang="en-US"/>
        </a:p>
      </dgm:t>
    </dgm:pt>
    <dgm:pt modelId="{68561B7A-4863-43D5-B52A-BE75E87E0373}" type="sibTrans" cxnId="{3E101CCC-AFFB-45CF-A83B-16D615EB7E4C}">
      <dgm:prSet/>
      <dgm:spPr/>
      <dgm:t>
        <a:bodyPr/>
        <a:lstStyle/>
        <a:p>
          <a:endParaRPr lang="en-US"/>
        </a:p>
      </dgm:t>
    </dgm:pt>
    <dgm:pt modelId="{8D3F4F88-A066-4A8E-98F7-6DA29784B01C}">
      <dgm:prSet/>
      <dgm:spPr/>
      <dgm:t>
        <a:bodyPr/>
        <a:lstStyle/>
        <a:p>
          <a:r>
            <a:rPr lang="en-US" b="0" i="0" baseline="0" dirty="0"/>
            <a:t>NO, SASP funds may not be used for education and prevention. However, funds may be used for outreach to inform persons about the services provided by a specific program. </a:t>
          </a:r>
          <a:endParaRPr lang="en-US" dirty="0"/>
        </a:p>
      </dgm:t>
    </dgm:pt>
    <dgm:pt modelId="{878C0530-721C-4271-9E60-6DE8E3C14805}" type="parTrans" cxnId="{1D2049CE-0782-4A81-9199-208158BFFAE5}">
      <dgm:prSet/>
      <dgm:spPr/>
      <dgm:t>
        <a:bodyPr/>
        <a:lstStyle/>
        <a:p>
          <a:endParaRPr lang="en-US"/>
        </a:p>
      </dgm:t>
    </dgm:pt>
    <dgm:pt modelId="{5D91D4A0-B8A1-40BF-BB07-ECBFD2D34A8A}" type="sibTrans" cxnId="{1D2049CE-0782-4A81-9199-208158BFFAE5}">
      <dgm:prSet/>
      <dgm:spPr/>
      <dgm:t>
        <a:bodyPr/>
        <a:lstStyle/>
        <a:p>
          <a:endParaRPr lang="en-US"/>
        </a:p>
      </dgm:t>
    </dgm:pt>
    <dgm:pt modelId="{3A71191D-18D8-4876-BF87-D9075AA7E991}">
      <dgm:prSet/>
      <dgm:spPr/>
      <dgm:t>
        <a:bodyPr/>
        <a:lstStyle/>
        <a:p>
          <a:r>
            <a:rPr lang="en-US" b="1" i="0" baseline="0" dirty="0"/>
            <a:t>May SASP Formula Program funds be used to support projects implemented by child advocacy centers?</a:t>
          </a:r>
          <a:endParaRPr lang="en-US" dirty="0"/>
        </a:p>
      </dgm:t>
    </dgm:pt>
    <dgm:pt modelId="{F82FBD89-8257-400B-8FBB-43763EFB682D}" type="parTrans" cxnId="{A5297812-F3A2-48C6-B767-1C52EA731417}">
      <dgm:prSet/>
      <dgm:spPr/>
      <dgm:t>
        <a:bodyPr/>
        <a:lstStyle/>
        <a:p>
          <a:endParaRPr lang="en-US"/>
        </a:p>
      </dgm:t>
    </dgm:pt>
    <dgm:pt modelId="{A532032A-B15F-4A2D-8A35-40096FD90B07}" type="sibTrans" cxnId="{A5297812-F3A2-48C6-B767-1C52EA731417}">
      <dgm:prSet/>
      <dgm:spPr/>
      <dgm:t>
        <a:bodyPr/>
        <a:lstStyle/>
        <a:p>
          <a:endParaRPr lang="en-US"/>
        </a:p>
      </dgm:t>
    </dgm:pt>
    <dgm:pt modelId="{E19AD99C-CE11-48A6-92DE-E447AFA82F62}">
      <dgm:prSet/>
      <dgm:spPr/>
      <dgm:t>
        <a:bodyPr/>
        <a:lstStyle/>
        <a:p>
          <a:r>
            <a:rPr lang="en-US" b="0" i="0" baseline="0" dirty="0"/>
            <a:t>Generally, SASP funds cannot support CAC’s because the focus of the program is “establishment, maintenance, and expansion of RCC and projects to assist individuals who have been victimized by SA, without regard to the age of the individual.” SA services must be for victims of all ages. In addition, SASP funds may not be used for prosecution or LE projects such as forensic examinations or forensic interviewing, which are often components of the CACs.</a:t>
          </a:r>
          <a:endParaRPr lang="en-US" dirty="0"/>
        </a:p>
      </dgm:t>
    </dgm:pt>
    <dgm:pt modelId="{C143BF07-6594-4729-9A94-830497DB19A2}" type="parTrans" cxnId="{9B1F000D-4D8D-40D2-AE7E-A3DEB994C8D3}">
      <dgm:prSet/>
      <dgm:spPr/>
      <dgm:t>
        <a:bodyPr/>
        <a:lstStyle/>
        <a:p>
          <a:endParaRPr lang="en-US"/>
        </a:p>
      </dgm:t>
    </dgm:pt>
    <dgm:pt modelId="{F5877005-C01B-429A-A8FF-397BC8D09743}" type="sibTrans" cxnId="{9B1F000D-4D8D-40D2-AE7E-A3DEB994C8D3}">
      <dgm:prSet/>
      <dgm:spPr/>
      <dgm:t>
        <a:bodyPr/>
        <a:lstStyle/>
        <a:p>
          <a:endParaRPr lang="en-US"/>
        </a:p>
      </dgm:t>
    </dgm:pt>
    <dgm:pt modelId="{C41A6846-64F8-47A2-88DB-CFB63D83AD95}">
      <dgm:prSet/>
      <dgm:spPr/>
      <dgm:t>
        <a:bodyPr/>
        <a:lstStyle/>
        <a:p>
          <a:r>
            <a:rPr lang="en-US" b="1" i="0" baseline="0" dirty="0"/>
            <a:t>May SASP Formula Program funds be used for volunteer-related expenses?</a:t>
          </a:r>
          <a:endParaRPr lang="en-US" dirty="0"/>
        </a:p>
      </dgm:t>
    </dgm:pt>
    <dgm:pt modelId="{49664083-03D8-4647-9C15-A606924EEB8E}" type="parTrans" cxnId="{362D5BE7-DF1E-43A5-AF6F-6E2B42898255}">
      <dgm:prSet/>
      <dgm:spPr/>
      <dgm:t>
        <a:bodyPr/>
        <a:lstStyle/>
        <a:p>
          <a:endParaRPr lang="en-US"/>
        </a:p>
      </dgm:t>
    </dgm:pt>
    <dgm:pt modelId="{C3C67AD3-6D67-433F-80A4-70AF993D6268}" type="sibTrans" cxnId="{362D5BE7-DF1E-43A5-AF6F-6E2B42898255}">
      <dgm:prSet/>
      <dgm:spPr/>
      <dgm:t>
        <a:bodyPr/>
        <a:lstStyle/>
        <a:p>
          <a:endParaRPr lang="en-US"/>
        </a:p>
      </dgm:t>
    </dgm:pt>
    <dgm:pt modelId="{7607390D-B55D-4AB2-B5C0-A5978DF9C042}">
      <dgm:prSet/>
      <dgm:spPr/>
      <dgm:t>
        <a:bodyPr/>
        <a:lstStyle/>
        <a:p>
          <a:r>
            <a:rPr lang="en-US" b="0" i="0" baseline="0" dirty="0"/>
            <a:t>YES, SASP funds may be used to support volunteer-related activities, so long as those volunteers provide direct services for victims. Ex: training volunteers to provide crisis intervention and supervision volunteers.</a:t>
          </a:r>
          <a:endParaRPr lang="en-US" dirty="0"/>
        </a:p>
      </dgm:t>
    </dgm:pt>
    <dgm:pt modelId="{455CDB41-A9DF-4CB6-84F8-8416B719A6E5}" type="parTrans" cxnId="{24F6CB66-A593-4255-A864-DB8CFF62A848}">
      <dgm:prSet/>
      <dgm:spPr/>
      <dgm:t>
        <a:bodyPr/>
        <a:lstStyle/>
        <a:p>
          <a:endParaRPr lang="en-US"/>
        </a:p>
      </dgm:t>
    </dgm:pt>
    <dgm:pt modelId="{C6978B5B-F37D-4DEA-86A4-F22C6FC13C9A}" type="sibTrans" cxnId="{24F6CB66-A593-4255-A864-DB8CFF62A848}">
      <dgm:prSet/>
      <dgm:spPr/>
      <dgm:t>
        <a:bodyPr/>
        <a:lstStyle/>
        <a:p>
          <a:endParaRPr lang="en-US"/>
        </a:p>
      </dgm:t>
    </dgm:pt>
    <dgm:pt modelId="{9C5C12BF-704D-4FBC-8C10-35A528BBFA33}">
      <dgm:prSet/>
      <dgm:spPr/>
      <dgm:t>
        <a:bodyPr/>
        <a:lstStyle/>
        <a:p>
          <a:r>
            <a:rPr lang="en-US" b="1" i="0" baseline="0" dirty="0"/>
            <a:t>Is there a limitation on the types of sexual assault that SASP Formula Program funds may be used to address?</a:t>
          </a:r>
          <a:endParaRPr lang="en-US" dirty="0"/>
        </a:p>
      </dgm:t>
    </dgm:pt>
    <dgm:pt modelId="{4187B664-1BFF-4157-B96B-1D3DA5385CCB}" type="parTrans" cxnId="{3CBD6A69-DD16-4968-B852-D41E6D79DDDA}">
      <dgm:prSet/>
      <dgm:spPr/>
      <dgm:t>
        <a:bodyPr/>
        <a:lstStyle/>
        <a:p>
          <a:endParaRPr lang="en-US"/>
        </a:p>
      </dgm:t>
    </dgm:pt>
    <dgm:pt modelId="{26BC8DA5-4C05-4F78-A31D-B3495FA485F9}" type="sibTrans" cxnId="{3CBD6A69-DD16-4968-B852-D41E6D79DDDA}">
      <dgm:prSet/>
      <dgm:spPr/>
      <dgm:t>
        <a:bodyPr/>
        <a:lstStyle/>
        <a:p>
          <a:endParaRPr lang="en-US"/>
        </a:p>
      </dgm:t>
    </dgm:pt>
    <dgm:pt modelId="{4DDE4C35-DF86-4B32-B924-BF05EAD9C23F}">
      <dgm:prSet/>
      <dgm:spPr/>
      <dgm:t>
        <a:bodyPr/>
        <a:lstStyle/>
        <a:p>
          <a:r>
            <a:rPr lang="en-US" b="0" i="0" baseline="0" dirty="0"/>
            <a:t>NO, SASP funds may be used to address intimate partner, stranger and non-stranger sexual assault, as well as adult, adolescent, and child sexual violence, regardless when the assault occurred. Both male and female victims may be served.</a:t>
          </a:r>
          <a:endParaRPr lang="en-US" dirty="0"/>
        </a:p>
      </dgm:t>
    </dgm:pt>
    <dgm:pt modelId="{D8915FF1-B9B4-443F-987B-CBFBD7084716}" type="parTrans" cxnId="{660649E7-F415-402D-8857-708D7F5E6C05}">
      <dgm:prSet/>
      <dgm:spPr/>
      <dgm:t>
        <a:bodyPr/>
        <a:lstStyle/>
        <a:p>
          <a:endParaRPr lang="en-US"/>
        </a:p>
      </dgm:t>
    </dgm:pt>
    <dgm:pt modelId="{2A0ABF5A-780F-4572-9526-66860B8CF2D2}" type="sibTrans" cxnId="{660649E7-F415-402D-8857-708D7F5E6C05}">
      <dgm:prSet/>
      <dgm:spPr/>
      <dgm:t>
        <a:bodyPr/>
        <a:lstStyle/>
        <a:p>
          <a:endParaRPr lang="en-US"/>
        </a:p>
      </dgm:t>
    </dgm:pt>
    <dgm:pt modelId="{591936BE-1EB9-49A6-B808-A69454317BB5}" type="pres">
      <dgm:prSet presAssocID="{C5A89800-76A9-4D07-9C67-3A86FDB45CA3}" presName="Name0" presStyleCnt="0">
        <dgm:presLayoutVars>
          <dgm:dir/>
          <dgm:animLvl val="lvl"/>
          <dgm:resizeHandles val="exact"/>
        </dgm:presLayoutVars>
      </dgm:prSet>
      <dgm:spPr/>
    </dgm:pt>
    <dgm:pt modelId="{32662A2E-080E-43C9-82BD-A42725AB7BBD}" type="pres">
      <dgm:prSet presAssocID="{55A6F87A-D2E3-4F7E-845E-EA52EDCDF603}" presName="linNode" presStyleCnt="0"/>
      <dgm:spPr/>
    </dgm:pt>
    <dgm:pt modelId="{B51A3311-93C6-41AC-803D-6E61F551D20A}" type="pres">
      <dgm:prSet presAssocID="{55A6F87A-D2E3-4F7E-845E-EA52EDCDF603}" presName="parentText" presStyleLbl="node1" presStyleIdx="0" presStyleCnt="5">
        <dgm:presLayoutVars>
          <dgm:chMax val="1"/>
          <dgm:bulletEnabled val="1"/>
        </dgm:presLayoutVars>
      </dgm:prSet>
      <dgm:spPr/>
    </dgm:pt>
    <dgm:pt modelId="{0C0A3DA2-AAAD-4C78-9C53-6DAB38809BA1}" type="pres">
      <dgm:prSet presAssocID="{55A6F87A-D2E3-4F7E-845E-EA52EDCDF603}" presName="descendantText" presStyleLbl="alignAccFollowNode1" presStyleIdx="0" presStyleCnt="5">
        <dgm:presLayoutVars>
          <dgm:bulletEnabled val="1"/>
        </dgm:presLayoutVars>
      </dgm:prSet>
      <dgm:spPr/>
    </dgm:pt>
    <dgm:pt modelId="{E38961F2-2C25-47EB-831F-92CB489516D8}" type="pres">
      <dgm:prSet presAssocID="{DB673888-B4C1-4581-BB38-9A3327BC84FB}" presName="sp" presStyleCnt="0"/>
      <dgm:spPr/>
    </dgm:pt>
    <dgm:pt modelId="{EAC16135-A99F-40C5-ACD6-41DC001A3A7D}" type="pres">
      <dgm:prSet presAssocID="{FA6B5FA7-0B4B-44BF-9C82-116C4E30F5BA}" presName="linNode" presStyleCnt="0"/>
      <dgm:spPr/>
    </dgm:pt>
    <dgm:pt modelId="{CF14DD9B-F061-494E-AC8F-4C3860EE261E}" type="pres">
      <dgm:prSet presAssocID="{FA6B5FA7-0B4B-44BF-9C82-116C4E30F5BA}" presName="parentText" presStyleLbl="node1" presStyleIdx="1" presStyleCnt="5">
        <dgm:presLayoutVars>
          <dgm:chMax val="1"/>
          <dgm:bulletEnabled val="1"/>
        </dgm:presLayoutVars>
      </dgm:prSet>
      <dgm:spPr/>
    </dgm:pt>
    <dgm:pt modelId="{2EEC14CB-E1C1-494D-8FF8-D999256B1554}" type="pres">
      <dgm:prSet presAssocID="{FA6B5FA7-0B4B-44BF-9C82-116C4E30F5BA}" presName="descendantText" presStyleLbl="alignAccFollowNode1" presStyleIdx="1" presStyleCnt="5">
        <dgm:presLayoutVars>
          <dgm:bulletEnabled val="1"/>
        </dgm:presLayoutVars>
      </dgm:prSet>
      <dgm:spPr/>
    </dgm:pt>
    <dgm:pt modelId="{A1CA8D50-693F-481B-B9D1-9AEA14B98670}" type="pres">
      <dgm:prSet presAssocID="{68561B7A-4863-43D5-B52A-BE75E87E0373}" presName="sp" presStyleCnt="0"/>
      <dgm:spPr/>
    </dgm:pt>
    <dgm:pt modelId="{DDE87743-6BD9-4052-99CD-C6256FE8284E}" type="pres">
      <dgm:prSet presAssocID="{3A71191D-18D8-4876-BF87-D9075AA7E991}" presName="linNode" presStyleCnt="0"/>
      <dgm:spPr/>
    </dgm:pt>
    <dgm:pt modelId="{8C92286A-A45C-49B9-BBC1-56D898F81610}" type="pres">
      <dgm:prSet presAssocID="{3A71191D-18D8-4876-BF87-D9075AA7E991}" presName="parentText" presStyleLbl="node1" presStyleIdx="2" presStyleCnt="5">
        <dgm:presLayoutVars>
          <dgm:chMax val="1"/>
          <dgm:bulletEnabled val="1"/>
        </dgm:presLayoutVars>
      </dgm:prSet>
      <dgm:spPr/>
    </dgm:pt>
    <dgm:pt modelId="{09B4A796-3661-4EC2-9950-2CC24071E27E}" type="pres">
      <dgm:prSet presAssocID="{3A71191D-18D8-4876-BF87-D9075AA7E991}" presName="descendantText" presStyleLbl="alignAccFollowNode1" presStyleIdx="2" presStyleCnt="5">
        <dgm:presLayoutVars>
          <dgm:bulletEnabled val="1"/>
        </dgm:presLayoutVars>
      </dgm:prSet>
      <dgm:spPr/>
    </dgm:pt>
    <dgm:pt modelId="{86F0B7A2-C5F1-41D2-AF33-05CD93A1ABDB}" type="pres">
      <dgm:prSet presAssocID="{A532032A-B15F-4A2D-8A35-40096FD90B07}" presName="sp" presStyleCnt="0"/>
      <dgm:spPr/>
    </dgm:pt>
    <dgm:pt modelId="{9F45E7FC-F3BD-4D7C-BC17-9BE6BD5708FB}" type="pres">
      <dgm:prSet presAssocID="{C41A6846-64F8-47A2-88DB-CFB63D83AD95}" presName="linNode" presStyleCnt="0"/>
      <dgm:spPr/>
    </dgm:pt>
    <dgm:pt modelId="{45F96401-4F8C-4303-A0EC-59F6E6D75D35}" type="pres">
      <dgm:prSet presAssocID="{C41A6846-64F8-47A2-88DB-CFB63D83AD95}" presName="parentText" presStyleLbl="node1" presStyleIdx="3" presStyleCnt="5">
        <dgm:presLayoutVars>
          <dgm:chMax val="1"/>
          <dgm:bulletEnabled val="1"/>
        </dgm:presLayoutVars>
      </dgm:prSet>
      <dgm:spPr/>
    </dgm:pt>
    <dgm:pt modelId="{B8A0DC99-F37E-42F5-82C0-1B4E606590FA}" type="pres">
      <dgm:prSet presAssocID="{C41A6846-64F8-47A2-88DB-CFB63D83AD95}" presName="descendantText" presStyleLbl="alignAccFollowNode1" presStyleIdx="3" presStyleCnt="5">
        <dgm:presLayoutVars>
          <dgm:bulletEnabled val="1"/>
        </dgm:presLayoutVars>
      </dgm:prSet>
      <dgm:spPr/>
    </dgm:pt>
    <dgm:pt modelId="{21E532A0-7F4D-40ED-A367-8D6CCA0C764A}" type="pres">
      <dgm:prSet presAssocID="{C3C67AD3-6D67-433F-80A4-70AF993D6268}" presName="sp" presStyleCnt="0"/>
      <dgm:spPr/>
    </dgm:pt>
    <dgm:pt modelId="{DD9B4388-B587-406A-8CFF-4B0D625F5C83}" type="pres">
      <dgm:prSet presAssocID="{9C5C12BF-704D-4FBC-8C10-35A528BBFA33}" presName="linNode" presStyleCnt="0"/>
      <dgm:spPr/>
    </dgm:pt>
    <dgm:pt modelId="{87F68E1B-1FAD-4500-9DC9-8CFB573B2E1A}" type="pres">
      <dgm:prSet presAssocID="{9C5C12BF-704D-4FBC-8C10-35A528BBFA33}" presName="parentText" presStyleLbl="node1" presStyleIdx="4" presStyleCnt="5">
        <dgm:presLayoutVars>
          <dgm:chMax val="1"/>
          <dgm:bulletEnabled val="1"/>
        </dgm:presLayoutVars>
      </dgm:prSet>
      <dgm:spPr/>
    </dgm:pt>
    <dgm:pt modelId="{8A8C2AE5-8E04-4EF6-BCDC-F0B9291F16BC}" type="pres">
      <dgm:prSet presAssocID="{9C5C12BF-704D-4FBC-8C10-35A528BBFA33}" presName="descendantText" presStyleLbl="alignAccFollowNode1" presStyleIdx="4" presStyleCnt="5">
        <dgm:presLayoutVars>
          <dgm:bulletEnabled val="1"/>
        </dgm:presLayoutVars>
      </dgm:prSet>
      <dgm:spPr/>
    </dgm:pt>
  </dgm:ptLst>
  <dgm:cxnLst>
    <dgm:cxn modelId="{394EB009-8F09-43B2-89FF-991DF470C2CE}" srcId="{C5A89800-76A9-4D07-9C67-3A86FDB45CA3}" destId="{55A6F87A-D2E3-4F7E-845E-EA52EDCDF603}" srcOrd="0" destOrd="0" parTransId="{2890A402-E88C-42BE-AA87-5E35FEAB9A88}" sibTransId="{DB673888-B4C1-4581-BB38-9A3327BC84FB}"/>
    <dgm:cxn modelId="{77ECC30A-138E-4D86-B62E-702D5FC25305}" type="presOf" srcId="{C5A89800-76A9-4D07-9C67-3A86FDB45CA3}" destId="{591936BE-1EB9-49A6-B808-A69454317BB5}" srcOrd="0" destOrd="0" presId="urn:microsoft.com/office/officeart/2005/8/layout/vList5"/>
    <dgm:cxn modelId="{9B1F000D-4D8D-40D2-AE7E-A3DEB994C8D3}" srcId="{3A71191D-18D8-4876-BF87-D9075AA7E991}" destId="{E19AD99C-CE11-48A6-92DE-E447AFA82F62}" srcOrd="0" destOrd="0" parTransId="{C143BF07-6594-4729-9A94-830497DB19A2}" sibTransId="{F5877005-C01B-429A-A8FF-397BC8D09743}"/>
    <dgm:cxn modelId="{A5297812-F3A2-48C6-B767-1C52EA731417}" srcId="{C5A89800-76A9-4D07-9C67-3A86FDB45CA3}" destId="{3A71191D-18D8-4876-BF87-D9075AA7E991}" srcOrd="2" destOrd="0" parTransId="{F82FBD89-8257-400B-8FBB-43763EFB682D}" sibTransId="{A532032A-B15F-4A2D-8A35-40096FD90B07}"/>
    <dgm:cxn modelId="{D2CB6125-24E6-493C-9C4B-0F4DC8435AF3}" type="presOf" srcId="{9C5C12BF-704D-4FBC-8C10-35A528BBFA33}" destId="{87F68E1B-1FAD-4500-9DC9-8CFB573B2E1A}" srcOrd="0" destOrd="0" presId="urn:microsoft.com/office/officeart/2005/8/layout/vList5"/>
    <dgm:cxn modelId="{7C8B0234-DC82-4E76-8520-FE78AEFF53F5}" type="presOf" srcId="{FA6B5FA7-0B4B-44BF-9C82-116C4E30F5BA}" destId="{CF14DD9B-F061-494E-AC8F-4C3860EE261E}" srcOrd="0" destOrd="0" presId="urn:microsoft.com/office/officeart/2005/8/layout/vList5"/>
    <dgm:cxn modelId="{9B32F544-3DCD-498E-BB2D-51BA44909FEF}" type="presOf" srcId="{4DDE4C35-DF86-4B32-B924-BF05EAD9C23F}" destId="{8A8C2AE5-8E04-4EF6-BCDC-F0B9291F16BC}" srcOrd="0" destOrd="0" presId="urn:microsoft.com/office/officeart/2005/8/layout/vList5"/>
    <dgm:cxn modelId="{24F6CB66-A593-4255-A864-DB8CFF62A848}" srcId="{C41A6846-64F8-47A2-88DB-CFB63D83AD95}" destId="{7607390D-B55D-4AB2-B5C0-A5978DF9C042}" srcOrd="0" destOrd="0" parTransId="{455CDB41-A9DF-4CB6-84F8-8416B719A6E5}" sibTransId="{C6978B5B-F37D-4DEA-86A4-F22C6FC13C9A}"/>
    <dgm:cxn modelId="{4C27CA67-62CF-41D0-B1E6-6507E38EEF66}" type="presOf" srcId="{E19AD99C-CE11-48A6-92DE-E447AFA82F62}" destId="{09B4A796-3661-4EC2-9950-2CC24071E27E}" srcOrd="0" destOrd="0" presId="urn:microsoft.com/office/officeart/2005/8/layout/vList5"/>
    <dgm:cxn modelId="{3CBD6A69-DD16-4968-B852-D41E6D79DDDA}" srcId="{C5A89800-76A9-4D07-9C67-3A86FDB45CA3}" destId="{9C5C12BF-704D-4FBC-8C10-35A528BBFA33}" srcOrd="4" destOrd="0" parTransId="{4187B664-1BFF-4157-B96B-1D3DA5385CCB}" sibTransId="{26BC8DA5-4C05-4F78-A31D-B3495FA485F9}"/>
    <dgm:cxn modelId="{CB454F7D-9BD1-4396-B153-95E5FD690B8B}" type="presOf" srcId="{7607390D-B55D-4AB2-B5C0-A5978DF9C042}" destId="{B8A0DC99-F37E-42F5-82C0-1B4E606590FA}" srcOrd="0" destOrd="0" presId="urn:microsoft.com/office/officeart/2005/8/layout/vList5"/>
    <dgm:cxn modelId="{900A0284-74AF-43CE-8088-F2A20DA71CF6}" srcId="{55A6F87A-D2E3-4F7E-845E-EA52EDCDF603}" destId="{8454B5A7-E48B-4434-9F5B-BD3281786455}" srcOrd="0" destOrd="0" parTransId="{BD70B871-2036-4D10-BAF3-A25A85D791EC}" sibTransId="{699CE7F0-172C-48FA-95A6-1A08CEC8288F}"/>
    <dgm:cxn modelId="{61D92B96-8461-430A-B84C-08FCEF5D35B5}" type="presOf" srcId="{55A6F87A-D2E3-4F7E-845E-EA52EDCDF603}" destId="{B51A3311-93C6-41AC-803D-6E61F551D20A}" srcOrd="0" destOrd="0" presId="urn:microsoft.com/office/officeart/2005/8/layout/vList5"/>
    <dgm:cxn modelId="{3B0C0D9B-8258-4F6D-9AA6-0CA62B68A1AB}" type="presOf" srcId="{8454B5A7-E48B-4434-9F5B-BD3281786455}" destId="{0C0A3DA2-AAAD-4C78-9C53-6DAB38809BA1}" srcOrd="0" destOrd="0" presId="urn:microsoft.com/office/officeart/2005/8/layout/vList5"/>
    <dgm:cxn modelId="{B1B502B5-D9E2-4A7C-BEAC-D8A0CBB5FBB5}" type="presOf" srcId="{8D3F4F88-A066-4A8E-98F7-6DA29784B01C}" destId="{2EEC14CB-E1C1-494D-8FF8-D999256B1554}" srcOrd="0" destOrd="0" presId="urn:microsoft.com/office/officeart/2005/8/layout/vList5"/>
    <dgm:cxn modelId="{3E101CCC-AFFB-45CF-A83B-16D615EB7E4C}" srcId="{C5A89800-76A9-4D07-9C67-3A86FDB45CA3}" destId="{FA6B5FA7-0B4B-44BF-9C82-116C4E30F5BA}" srcOrd="1" destOrd="0" parTransId="{B6ABE5FE-F19F-4AF4-8254-C8E0B3D6A8F3}" sibTransId="{68561B7A-4863-43D5-B52A-BE75E87E0373}"/>
    <dgm:cxn modelId="{1D2049CE-0782-4A81-9199-208158BFFAE5}" srcId="{FA6B5FA7-0B4B-44BF-9C82-116C4E30F5BA}" destId="{8D3F4F88-A066-4A8E-98F7-6DA29784B01C}" srcOrd="0" destOrd="0" parTransId="{878C0530-721C-4271-9E60-6DE8E3C14805}" sibTransId="{5D91D4A0-B8A1-40BF-BB07-ECBFD2D34A8A}"/>
    <dgm:cxn modelId="{66EC59E6-16BD-462A-A397-B6853A3FB118}" type="presOf" srcId="{3A71191D-18D8-4876-BF87-D9075AA7E991}" destId="{8C92286A-A45C-49B9-BBC1-56D898F81610}" srcOrd="0" destOrd="0" presId="urn:microsoft.com/office/officeart/2005/8/layout/vList5"/>
    <dgm:cxn modelId="{362D5BE7-DF1E-43A5-AF6F-6E2B42898255}" srcId="{C5A89800-76A9-4D07-9C67-3A86FDB45CA3}" destId="{C41A6846-64F8-47A2-88DB-CFB63D83AD95}" srcOrd="3" destOrd="0" parTransId="{49664083-03D8-4647-9C15-A606924EEB8E}" sibTransId="{C3C67AD3-6D67-433F-80A4-70AF993D6268}"/>
    <dgm:cxn modelId="{660649E7-F415-402D-8857-708D7F5E6C05}" srcId="{9C5C12BF-704D-4FBC-8C10-35A528BBFA33}" destId="{4DDE4C35-DF86-4B32-B924-BF05EAD9C23F}" srcOrd="0" destOrd="0" parTransId="{D8915FF1-B9B4-443F-987B-CBFBD7084716}" sibTransId="{2A0ABF5A-780F-4572-9526-66860B8CF2D2}"/>
    <dgm:cxn modelId="{23F5CAFC-AB72-4183-A257-324FC873AB61}" type="presOf" srcId="{C41A6846-64F8-47A2-88DB-CFB63D83AD95}" destId="{45F96401-4F8C-4303-A0EC-59F6E6D75D35}" srcOrd="0" destOrd="0" presId="urn:microsoft.com/office/officeart/2005/8/layout/vList5"/>
    <dgm:cxn modelId="{08D3CEEA-B691-428B-A1A1-E2BD6C674684}" type="presParOf" srcId="{591936BE-1EB9-49A6-B808-A69454317BB5}" destId="{32662A2E-080E-43C9-82BD-A42725AB7BBD}" srcOrd="0" destOrd="0" presId="urn:microsoft.com/office/officeart/2005/8/layout/vList5"/>
    <dgm:cxn modelId="{1828AB17-0E74-48E8-A261-0D0D7760486F}" type="presParOf" srcId="{32662A2E-080E-43C9-82BD-A42725AB7BBD}" destId="{B51A3311-93C6-41AC-803D-6E61F551D20A}" srcOrd="0" destOrd="0" presId="urn:microsoft.com/office/officeart/2005/8/layout/vList5"/>
    <dgm:cxn modelId="{80A19664-098E-4C2D-AFC3-ADB9FFC04D45}" type="presParOf" srcId="{32662A2E-080E-43C9-82BD-A42725AB7BBD}" destId="{0C0A3DA2-AAAD-4C78-9C53-6DAB38809BA1}" srcOrd="1" destOrd="0" presId="urn:microsoft.com/office/officeart/2005/8/layout/vList5"/>
    <dgm:cxn modelId="{2D72CF8F-F4FA-4748-BC5C-D2C544CBAD45}" type="presParOf" srcId="{591936BE-1EB9-49A6-B808-A69454317BB5}" destId="{E38961F2-2C25-47EB-831F-92CB489516D8}" srcOrd="1" destOrd="0" presId="urn:microsoft.com/office/officeart/2005/8/layout/vList5"/>
    <dgm:cxn modelId="{5F7E2382-CD63-43B8-A4FE-28FFE1F9CBD6}" type="presParOf" srcId="{591936BE-1EB9-49A6-B808-A69454317BB5}" destId="{EAC16135-A99F-40C5-ACD6-41DC001A3A7D}" srcOrd="2" destOrd="0" presId="urn:microsoft.com/office/officeart/2005/8/layout/vList5"/>
    <dgm:cxn modelId="{5579CA14-146E-460F-BE11-B97EC72C67C9}" type="presParOf" srcId="{EAC16135-A99F-40C5-ACD6-41DC001A3A7D}" destId="{CF14DD9B-F061-494E-AC8F-4C3860EE261E}" srcOrd="0" destOrd="0" presId="urn:microsoft.com/office/officeart/2005/8/layout/vList5"/>
    <dgm:cxn modelId="{0F176114-4C10-483E-A207-4A055CEB6BC6}" type="presParOf" srcId="{EAC16135-A99F-40C5-ACD6-41DC001A3A7D}" destId="{2EEC14CB-E1C1-494D-8FF8-D999256B1554}" srcOrd="1" destOrd="0" presId="urn:microsoft.com/office/officeart/2005/8/layout/vList5"/>
    <dgm:cxn modelId="{F2C5CB7C-DF25-441E-9131-E12E5D68B18D}" type="presParOf" srcId="{591936BE-1EB9-49A6-B808-A69454317BB5}" destId="{A1CA8D50-693F-481B-B9D1-9AEA14B98670}" srcOrd="3" destOrd="0" presId="urn:microsoft.com/office/officeart/2005/8/layout/vList5"/>
    <dgm:cxn modelId="{AE30A536-E6B2-423E-98D3-F28EE4F06653}" type="presParOf" srcId="{591936BE-1EB9-49A6-B808-A69454317BB5}" destId="{DDE87743-6BD9-4052-99CD-C6256FE8284E}" srcOrd="4" destOrd="0" presId="urn:microsoft.com/office/officeart/2005/8/layout/vList5"/>
    <dgm:cxn modelId="{1FE3F7A1-453A-4724-8592-7BE764956025}" type="presParOf" srcId="{DDE87743-6BD9-4052-99CD-C6256FE8284E}" destId="{8C92286A-A45C-49B9-BBC1-56D898F81610}" srcOrd="0" destOrd="0" presId="urn:microsoft.com/office/officeart/2005/8/layout/vList5"/>
    <dgm:cxn modelId="{EBBA0D70-6BC9-4711-A676-E612A9AEAC21}" type="presParOf" srcId="{DDE87743-6BD9-4052-99CD-C6256FE8284E}" destId="{09B4A796-3661-4EC2-9950-2CC24071E27E}" srcOrd="1" destOrd="0" presId="urn:microsoft.com/office/officeart/2005/8/layout/vList5"/>
    <dgm:cxn modelId="{A7DD57A7-A82D-4E3C-9E9A-3A52DA6DCC83}" type="presParOf" srcId="{591936BE-1EB9-49A6-B808-A69454317BB5}" destId="{86F0B7A2-C5F1-41D2-AF33-05CD93A1ABDB}" srcOrd="5" destOrd="0" presId="urn:microsoft.com/office/officeart/2005/8/layout/vList5"/>
    <dgm:cxn modelId="{93CC9430-6356-4543-86E0-020FCF9C8552}" type="presParOf" srcId="{591936BE-1EB9-49A6-B808-A69454317BB5}" destId="{9F45E7FC-F3BD-4D7C-BC17-9BE6BD5708FB}" srcOrd="6" destOrd="0" presId="urn:microsoft.com/office/officeart/2005/8/layout/vList5"/>
    <dgm:cxn modelId="{AC087E90-7E97-451F-B151-9FFD16208222}" type="presParOf" srcId="{9F45E7FC-F3BD-4D7C-BC17-9BE6BD5708FB}" destId="{45F96401-4F8C-4303-A0EC-59F6E6D75D35}" srcOrd="0" destOrd="0" presId="urn:microsoft.com/office/officeart/2005/8/layout/vList5"/>
    <dgm:cxn modelId="{84D471FA-2E49-497C-809C-6D2A97291734}" type="presParOf" srcId="{9F45E7FC-F3BD-4D7C-BC17-9BE6BD5708FB}" destId="{B8A0DC99-F37E-42F5-82C0-1B4E606590FA}" srcOrd="1" destOrd="0" presId="urn:microsoft.com/office/officeart/2005/8/layout/vList5"/>
    <dgm:cxn modelId="{EE38CBCF-CB6F-49D4-8410-D0F38BFE8675}" type="presParOf" srcId="{591936BE-1EB9-49A6-B808-A69454317BB5}" destId="{21E532A0-7F4D-40ED-A367-8D6CCA0C764A}" srcOrd="7" destOrd="0" presId="urn:microsoft.com/office/officeart/2005/8/layout/vList5"/>
    <dgm:cxn modelId="{FE6F24BF-61B4-43B6-9DAE-9C947D50496A}" type="presParOf" srcId="{591936BE-1EB9-49A6-B808-A69454317BB5}" destId="{DD9B4388-B587-406A-8CFF-4B0D625F5C83}" srcOrd="8" destOrd="0" presId="urn:microsoft.com/office/officeart/2005/8/layout/vList5"/>
    <dgm:cxn modelId="{9B08C7AA-E535-4B6E-B11C-507BBFE7F441}" type="presParOf" srcId="{DD9B4388-B587-406A-8CFF-4B0D625F5C83}" destId="{87F68E1B-1FAD-4500-9DC9-8CFB573B2E1A}" srcOrd="0" destOrd="0" presId="urn:microsoft.com/office/officeart/2005/8/layout/vList5"/>
    <dgm:cxn modelId="{4D8AC393-3CD3-428B-BF3B-FAFB52E73F80}" type="presParOf" srcId="{DD9B4388-B587-406A-8CFF-4B0D625F5C83}" destId="{8A8C2AE5-8E04-4EF6-BCDC-F0B9291F16B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5A89800-76A9-4D07-9C67-3A86FDB45CA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5A6F87A-D2E3-4F7E-845E-EA52EDCDF603}">
      <dgm:prSet/>
      <dgm:spPr/>
      <dgm:t>
        <a:bodyPr/>
        <a:lstStyle/>
        <a:p>
          <a:r>
            <a:rPr lang="en-US" b="1" i="0" baseline="0"/>
            <a:t>May SASP Formula Program funds be used to address domestic violence? </a:t>
          </a:r>
          <a:endParaRPr lang="en-US"/>
        </a:p>
      </dgm:t>
    </dgm:pt>
    <dgm:pt modelId="{2890A402-E88C-42BE-AA87-5E35FEAB9A88}" type="parTrans" cxnId="{394EB009-8F09-43B2-89FF-991DF470C2CE}">
      <dgm:prSet/>
      <dgm:spPr/>
      <dgm:t>
        <a:bodyPr/>
        <a:lstStyle/>
        <a:p>
          <a:endParaRPr lang="en-US"/>
        </a:p>
      </dgm:t>
    </dgm:pt>
    <dgm:pt modelId="{DB673888-B4C1-4581-BB38-9A3327BC84FB}" type="sibTrans" cxnId="{394EB009-8F09-43B2-89FF-991DF470C2CE}">
      <dgm:prSet/>
      <dgm:spPr/>
      <dgm:t>
        <a:bodyPr/>
        <a:lstStyle/>
        <a:p>
          <a:endParaRPr lang="en-US"/>
        </a:p>
      </dgm:t>
    </dgm:pt>
    <dgm:pt modelId="{8454B5A7-E48B-4434-9F5B-BD3281786455}">
      <dgm:prSet/>
      <dgm:spPr/>
      <dgm:t>
        <a:bodyPr/>
        <a:lstStyle/>
        <a:p>
          <a:r>
            <a:rPr lang="en-US" b="0" i="0" baseline="0" dirty="0"/>
            <a:t>NO, funds must be used to provide services to victims of SA. In cases when victims of DV disclose a history of SA, including by a current or former intimate partner, services may be provided with SASP funding to the extent that such victim expresses a need for services related to the SA.</a:t>
          </a:r>
          <a:endParaRPr lang="en-US" dirty="0"/>
        </a:p>
      </dgm:t>
    </dgm:pt>
    <dgm:pt modelId="{BD70B871-2036-4D10-BAF3-A25A85D791EC}" type="parTrans" cxnId="{900A0284-74AF-43CE-8088-F2A20DA71CF6}">
      <dgm:prSet/>
      <dgm:spPr/>
      <dgm:t>
        <a:bodyPr/>
        <a:lstStyle/>
        <a:p>
          <a:endParaRPr lang="en-US"/>
        </a:p>
      </dgm:t>
    </dgm:pt>
    <dgm:pt modelId="{699CE7F0-172C-48FA-95A6-1A08CEC8288F}" type="sibTrans" cxnId="{900A0284-74AF-43CE-8088-F2A20DA71CF6}">
      <dgm:prSet/>
      <dgm:spPr/>
      <dgm:t>
        <a:bodyPr/>
        <a:lstStyle/>
        <a:p>
          <a:endParaRPr lang="en-US"/>
        </a:p>
      </dgm:t>
    </dgm:pt>
    <dgm:pt modelId="{FA6B5FA7-0B4B-44BF-9C82-116C4E30F5BA}">
      <dgm:prSet/>
      <dgm:spPr/>
      <dgm:t>
        <a:bodyPr/>
        <a:lstStyle/>
        <a:p>
          <a:r>
            <a:rPr lang="en-US" b="1" i="0" baseline="0"/>
            <a:t>May SASP Formula Program funds be used for advocate/staff training? </a:t>
          </a:r>
          <a:endParaRPr lang="en-US"/>
        </a:p>
      </dgm:t>
    </dgm:pt>
    <dgm:pt modelId="{B6ABE5FE-F19F-4AF4-8254-C8E0B3D6A8F3}" type="parTrans" cxnId="{3E101CCC-AFFB-45CF-A83B-16D615EB7E4C}">
      <dgm:prSet/>
      <dgm:spPr/>
      <dgm:t>
        <a:bodyPr/>
        <a:lstStyle/>
        <a:p>
          <a:endParaRPr lang="en-US"/>
        </a:p>
      </dgm:t>
    </dgm:pt>
    <dgm:pt modelId="{68561B7A-4863-43D5-B52A-BE75E87E0373}" type="sibTrans" cxnId="{3E101CCC-AFFB-45CF-A83B-16D615EB7E4C}">
      <dgm:prSet/>
      <dgm:spPr/>
      <dgm:t>
        <a:bodyPr/>
        <a:lstStyle/>
        <a:p>
          <a:endParaRPr lang="en-US"/>
        </a:p>
      </dgm:t>
    </dgm:pt>
    <dgm:pt modelId="{8D3F4F88-A066-4A8E-98F7-6DA29784B01C}">
      <dgm:prSet/>
      <dgm:spPr/>
      <dgm:t>
        <a:bodyPr/>
        <a:lstStyle/>
        <a:p>
          <a:r>
            <a:rPr lang="en-US" b="0" i="0" baseline="0" dirty="0"/>
            <a:t>SASP funds may be used to train program staff (volunteer or employee) who will provide specific grant-funded victim services but may not be used to provide a generalized statewide training. For example, funds may be used to support skill-building training on providing sexual assault advocacy services or training on a particular therapeutic technique to assist SASP-funded counselors/therapists in providing more effective therapy. </a:t>
          </a:r>
          <a:endParaRPr lang="en-US" dirty="0"/>
        </a:p>
      </dgm:t>
    </dgm:pt>
    <dgm:pt modelId="{878C0530-721C-4271-9E60-6DE8E3C14805}" type="parTrans" cxnId="{1D2049CE-0782-4A81-9199-208158BFFAE5}">
      <dgm:prSet/>
      <dgm:spPr/>
      <dgm:t>
        <a:bodyPr/>
        <a:lstStyle/>
        <a:p>
          <a:endParaRPr lang="en-US"/>
        </a:p>
      </dgm:t>
    </dgm:pt>
    <dgm:pt modelId="{5D91D4A0-B8A1-40BF-BB07-ECBFD2D34A8A}" type="sibTrans" cxnId="{1D2049CE-0782-4A81-9199-208158BFFAE5}">
      <dgm:prSet/>
      <dgm:spPr/>
      <dgm:t>
        <a:bodyPr/>
        <a:lstStyle/>
        <a:p>
          <a:endParaRPr lang="en-US"/>
        </a:p>
      </dgm:t>
    </dgm:pt>
    <dgm:pt modelId="{3A71191D-18D8-4876-BF87-D9075AA7E991}">
      <dgm:prSet/>
      <dgm:spPr/>
      <dgm:t>
        <a:bodyPr/>
        <a:lstStyle/>
        <a:p>
          <a:r>
            <a:rPr lang="en-US" b="1" i="0" baseline="0"/>
            <a:t>May SASP Formula Program funds be used for trainings on sexual assault for other professionals (e.g., for law enforcement officers, mental health professionals, prosecutors, etc.)? </a:t>
          </a:r>
          <a:endParaRPr lang="en-US"/>
        </a:p>
      </dgm:t>
    </dgm:pt>
    <dgm:pt modelId="{F82FBD89-8257-400B-8FBB-43763EFB682D}" type="parTrans" cxnId="{A5297812-F3A2-48C6-B767-1C52EA731417}">
      <dgm:prSet/>
      <dgm:spPr/>
      <dgm:t>
        <a:bodyPr/>
        <a:lstStyle/>
        <a:p>
          <a:endParaRPr lang="en-US"/>
        </a:p>
      </dgm:t>
    </dgm:pt>
    <dgm:pt modelId="{A532032A-B15F-4A2D-8A35-40096FD90B07}" type="sibTrans" cxnId="{A5297812-F3A2-48C6-B767-1C52EA731417}">
      <dgm:prSet/>
      <dgm:spPr/>
      <dgm:t>
        <a:bodyPr/>
        <a:lstStyle/>
        <a:p>
          <a:endParaRPr lang="en-US"/>
        </a:p>
      </dgm:t>
    </dgm:pt>
    <dgm:pt modelId="{E19AD99C-CE11-48A6-92DE-E447AFA82F62}">
      <dgm:prSet/>
      <dgm:spPr/>
      <dgm:t>
        <a:bodyPr/>
        <a:lstStyle/>
        <a:p>
          <a:r>
            <a:rPr lang="en-US" b="0" i="0" baseline="0" dirty="0"/>
            <a:t>NO, SASP funds must be used for direct services. They may not be used for general training nor may the be used to develop training curricula.</a:t>
          </a:r>
          <a:endParaRPr lang="en-US" dirty="0"/>
        </a:p>
      </dgm:t>
    </dgm:pt>
    <dgm:pt modelId="{C143BF07-6594-4729-9A94-830497DB19A2}" type="parTrans" cxnId="{9B1F000D-4D8D-40D2-AE7E-A3DEB994C8D3}">
      <dgm:prSet/>
      <dgm:spPr/>
      <dgm:t>
        <a:bodyPr/>
        <a:lstStyle/>
        <a:p>
          <a:endParaRPr lang="en-US"/>
        </a:p>
      </dgm:t>
    </dgm:pt>
    <dgm:pt modelId="{F5877005-C01B-429A-A8FF-397BC8D09743}" type="sibTrans" cxnId="{9B1F000D-4D8D-40D2-AE7E-A3DEB994C8D3}">
      <dgm:prSet/>
      <dgm:spPr/>
      <dgm:t>
        <a:bodyPr/>
        <a:lstStyle/>
        <a:p>
          <a:endParaRPr lang="en-US"/>
        </a:p>
      </dgm:t>
    </dgm:pt>
    <dgm:pt modelId="{C41A6846-64F8-47A2-88DB-CFB63D83AD95}">
      <dgm:prSet/>
      <dgm:spPr/>
      <dgm:t>
        <a:bodyPr/>
        <a:lstStyle/>
        <a:p>
          <a:r>
            <a:rPr lang="en-US" b="1" i="0" baseline="0"/>
            <a:t>May SASP Formula Program funds be used for Sexual Assault Response Teams (SARTs)? </a:t>
          </a:r>
          <a:endParaRPr lang="en-US"/>
        </a:p>
      </dgm:t>
    </dgm:pt>
    <dgm:pt modelId="{49664083-03D8-4647-9C15-A606924EEB8E}" type="parTrans" cxnId="{362D5BE7-DF1E-43A5-AF6F-6E2B42898255}">
      <dgm:prSet/>
      <dgm:spPr/>
      <dgm:t>
        <a:bodyPr/>
        <a:lstStyle/>
        <a:p>
          <a:endParaRPr lang="en-US"/>
        </a:p>
      </dgm:t>
    </dgm:pt>
    <dgm:pt modelId="{C3C67AD3-6D67-433F-80A4-70AF993D6268}" type="sibTrans" cxnId="{362D5BE7-DF1E-43A5-AF6F-6E2B42898255}">
      <dgm:prSet/>
      <dgm:spPr/>
      <dgm:t>
        <a:bodyPr/>
        <a:lstStyle/>
        <a:p>
          <a:endParaRPr lang="en-US"/>
        </a:p>
      </dgm:t>
    </dgm:pt>
    <dgm:pt modelId="{7607390D-B55D-4AB2-B5C0-A5978DF9C042}">
      <dgm:prSet/>
      <dgm:spPr/>
      <dgm:t>
        <a:bodyPr/>
        <a:lstStyle/>
        <a:p>
          <a:r>
            <a:rPr lang="en-US" b="0" i="0" baseline="0" dirty="0"/>
            <a:t>NO. However, if an advocate position is funded under the grant, the advocate’s time in attending SART meetings may be covered as part of the advocacy they provide. </a:t>
          </a:r>
          <a:endParaRPr lang="en-US" dirty="0"/>
        </a:p>
      </dgm:t>
    </dgm:pt>
    <dgm:pt modelId="{455CDB41-A9DF-4CB6-84F8-8416B719A6E5}" type="parTrans" cxnId="{24F6CB66-A593-4255-A864-DB8CFF62A848}">
      <dgm:prSet/>
      <dgm:spPr/>
      <dgm:t>
        <a:bodyPr/>
        <a:lstStyle/>
        <a:p>
          <a:endParaRPr lang="en-US"/>
        </a:p>
      </dgm:t>
    </dgm:pt>
    <dgm:pt modelId="{C6978B5B-F37D-4DEA-86A4-F22C6FC13C9A}" type="sibTrans" cxnId="{24F6CB66-A593-4255-A864-DB8CFF62A848}">
      <dgm:prSet/>
      <dgm:spPr/>
      <dgm:t>
        <a:bodyPr/>
        <a:lstStyle/>
        <a:p>
          <a:endParaRPr lang="en-US"/>
        </a:p>
      </dgm:t>
    </dgm:pt>
    <dgm:pt modelId="{9C5C12BF-704D-4FBC-8C10-35A528BBFA33}">
      <dgm:prSet/>
      <dgm:spPr/>
      <dgm:t>
        <a:bodyPr/>
        <a:lstStyle/>
        <a:p>
          <a:r>
            <a:rPr lang="en-US" b="1" i="0" baseline="0"/>
            <a:t>Can SASP Formula Program funds awarded be used towards items such as rent, office supplies, computer equipment, or office furniture? </a:t>
          </a:r>
          <a:endParaRPr lang="en-US"/>
        </a:p>
      </dgm:t>
    </dgm:pt>
    <dgm:pt modelId="{4187B664-1BFF-4157-B96B-1D3DA5385CCB}" type="parTrans" cxnId="{3CBD6A69-DD16-4968-B852-D41E6D79DDDA}">
      <dgm:prSet/>
      <dgm:spPr/>
      <dgm:t>
        <a:bodyPr/>
        <a:lstStyle/>
        <a:p>
          <a:endParaRPr lang="en-US"/>
        </a:p>
      </dgm:t>
    </dgm:pt>
    <dgm:pt modelId="{26BC8DA5-4C05-4F78-A31D-B3495FA485F9}" type="sibTrans" cxnId="{3CBD6A69-DD16-4968-B852-D41E6D79DDDA}">
      <dgm:prSet/>
      <dgm:spPr/>
      <dgm:t>
        <a:bodyPr/>
        <a:lstStyle/>
        <a:p>
          <a:endParaRPr lang="en-US"/>
        </a:p>
      </dgm:t>
    </dgm:pt>
    <dgm:pt modelId="{4DDE4C35-DF86-4B32-B924-BF05EAD9C23F}">
      <dgm:prSet/>
      <dgm:spPr/>
      <dgm:t>
        <a:bodyPr/>
        <a:lstStyle/>
        <a:p>
          <a:r>
            <a:rPr lang="en-US" b="0" i="0" baseline="0" dirty="0"/>
            <a:t>YES, if the grant is also funding a staff or contract position to provide direct services. The office space and other office items (e.g., computer, phone, desk, etc.) associated with this position may be charged to the grant. </a:t>
          </a:r>
          <a:endParaRPr lang="en-US" dirty="0"/>
        </a:p>
      </dgm:t>
    </dgm:pt>
    <dgm:pt modelId="{D8915FF1-B9B4-443F-987B-CBFBD7084716}" type="parTrans" cxnId="{660649E7-F415-402D-8857-708D7F5E6C05}">
      <dgm:prSet/>
      <dgm:spPr/>
      <dgm:t>
        <a:bodyPr/>
        <a:lstStyle/>
        <a:p>
          <a:endParaRPr lang="en-US"/>
        </a:p>
      </dgm:t>
    </dgm:pt>
    <dgm:pt modelId="{2A0ABF5A-780F-4572-9526-66860B8CF2D2}" type="sibTrans" cxnId="{660649E7-F415-402D-8857-708D7F5E6C05}">
      <dgm:prSet/>
      <dgm:spPr/>
      <dgm:t>
        <a:bodyPr/>
        <a:lstStyle/>
        <a:p>
          <a:endParaRPr lang="en-US"/>
        </a:p>
      </dgm:t>
    </dgm:pt>
    <dgm:pt modelId="{591936BE-1EB9-49A6-B808-A69454317BB5}" type="pres">
      <dgm:prSet presAssocID="{C5A89800-76A9-4D07-9C67-3A86FDB45CA3}" presName="Name0" presStyleCnt="0">
        <dgm:presLayoutVars>
          <dgm:dir/>
          <dgm:animLvl val="lvl"/>
          <dgm:resizeHandles val="exact"/>
        </dgm:presLayoutVars>
      </dgm:prSet>
      <dgm:spPr/>
    </dgm:pt>
    <dgm:pt modelId="{32662A2E-080E-43C9-82BD-A42725AB7BBD}" type="pres">
      <dgm:prSet presAssocID="{55A6F87A-D2E3-4F7E-845E-EA52EDCDF603}" presName="linNode" presStyleCnt="0"/>
      <dgm:spPr/>
    </dgm:pt>
    <dgm:pt modelId="{B51A3311-93C6-41AC-803D-6E61F551D20A}" type="pres">
      <dgm:prSet presAssocID="{55A6F87A-D2E3-4F7E-845E-EA52EDCDF603}" presName="parentText" presStyleLbl="node1" presStyleIdx="0" presStyleCnt="5">
        <dgm:presLayoutVars>
          <dgm:chMax val="1"/>
          <dgm:bulletEnabled val="1"/>
        </dgm:presLayoutVars>
      </dgm:prSet>
      <dgm:spPr/>
    </dgm:pt>
    <dgm:pt modelId="{0C0A3DA2-AAAD-4C78-9C53-6DAB38809BA1}" type="pres">
      <dgm:prSet presAssocID="{55A6F87A-D2E3-4F7E-845E-EA52EDCDF603}" presName="descendantText" presStyleLbl="alignAccFollowNode1" presStyleIdx="0" presStyleCnt="5">
        <dgm:presLayoutVars>
          <dgm:bulletEnabled val="1"/>
        </dgm:presLayoutVars>
      </dgm:prSet>
      <dgm:spPr/>
    </dgm:pt>
    <dgm:pt modelId="{E38961F2-2C25-47EB-831F-92CB489516D8}" type="pres">
      <dgm:prSet presAssocID="{DB673888-B4C1-4581-BB38-9A3327BC84FB}" presName="sp" presStyleCnt="0"/>
      <dgm:spPr/>
    </dgm:pt>
    <dgm:pt modelId="{EAC16135-A99F-40C5-ACD6-41DC001A3A7D}" type="pres">
      <dgm:prSet presAssocID="{FA6B5FA7-0B4B-44BF-9C82-116C4E30F5BA}" presName="linNode" presStyleCnt="0"/>
      <dgm:spPr/>
    </dgm:pt>
    <dgm:pt modelId="{CF14DD9B-F061-494E-AC8F-4C3860EE261E}" type="pres">
      <dgm:prSet presAssocID="{FA6B5FA7-0B4B-44BF-9C82-116C4E30F5BA}" presName="parentText" presStyleLbl="node1" presStyleIdx="1" presStyleCnt="5">
        <dgm:presLayoutVars>
          <dgm:chMax val="1"/>
          <dgm:bulletEnabled val="1"/>
        </dgm:presLayoutVars>
      </dgm:prSet>
      <dgm:spPr/>
    </dgm:pt>
    <dgm:pt modelId="{2EEC14CB-E1C1-494D-8FF8-D999256B1554}" type="pres">
      <dgm:prSet presAssocID="{FA6B5FA7-0B4B-44BF-9C82-116C4E30F5BA}" presName="descendantText" presStyleLbl="alignAccFollowNode1" presStyleIdx="1" presStyleCnt="5">
        <dgm:presLayoutVars>
          <dgm:bulletEnabled val="1"/>
        </dgm:presLayoutVars>
      </dgm:prSet>
      <dgm:spPr/>
    </dgm:pt>
    <dgm:pt modelId="{A1CA8D50-693F-481B-B9D1-9AEA14B98670}" type="pres">
      <dgm:prSet presAssocID="{68561B7A-4863-43D5-B52A-BE75E87E0373}" presName="sp" presStyleCnt="0"/>
      <dgm:spPr/>
    </dgm:pt>
    <dgm:pt modelId="{DDE87743-6BD9-4052-99CD-C6256FE8284E}" type="pres">
      <dgm:prSet presAssocID="{3A71191D-18D8-4876-BF87-D9075AA7E991}" presName="linNode" presStyleCnt="0"/>
      <dgm:spPr/>
    </dgm:pt>
    <dgm:pt modelId="{8C92286A-A45C-49B9-BBC1-56D898F81610}" type="pres">
      <dgm:prSet presAssocID="{3A71191D-18D8-4876-BF87-D9075AA7E991}" presName="parentText" presStyleLbl="node1" presStyleIdx="2" presStyleCnt="5">
        <dgm:presLayoutVars>
          <dgm:chMax val="1"/>
          <dgm:bulletEnabled val="1"/>
        </dgm:presLayoutVars>
      </dgm:prSet>
      <dgm:spPr/>
    </dgm:pt>
    <dgm:pt modelId="{09B4A796-3661-4EC2-9950-2CC24071E27E}" type="pres">
      <dgm:prSet presAssocID="{3A71191D-18D8-4876-BF87-D9075AA7E991}" presName="descendantText" presStyleLbl="alignAccFollowNode1" presStyleIdx="2" presStyleCnt="5">
        <dgm:presLayoutVars>
          <dgm:bulletEnabled val="1"/>
        </dgm:presLayoutVars>
      </dgm:prSet>
      <dgm:spPr/>
    </dgm:pt>
    <dgm:pt modelId="{86F0B7A2-C5F1-41D2-AF33-05CD93A1ABDB}" type="pres">
      <dgm:prSet presAssocID="{A532032A-B15F-4A2D-8A35-40096FD90B07}" presName="sp" presStyleCnt="0"/>
      <dgm:spPr/>
    </dgm:pt>
    <dgm:pt modelId="{9F45E7FC-F3BD-4D7C-BC17-9BE6BD5708FB}" type="pres">
      <dgm:prSet presAssocID="{C41A6846-64F8-47A2-88DB-CFB63D83AD95}" presName="linNode" presStyleCnt="0"/>
      <dgm:spPr/>
    </dgm:pt>
    <dgm:pt modelId="{45F96401-4F8C-4303-A0EC-59F6E6D75D35}" type="pres">
      <dgm:prSet presAssocID="{C41A6846-64F8-47A2-88DB-CFB63D83AD95}" presName="parentText" presStyleLbl="node1" presStyleIdx="3" presStyleCnt="5">
        <dgm:presLayoutVars>
          <dgm:chMax val="1"/>
          <dgm:bulletEnabled val="1"/>
        </dgm:presLayoutVars>
      </dgm:prSet>
      <dgm:spPr/>
    </dgm:pt>
    <dgm:pt modelId="{B8A0DC99-F37E-42F5-82C0-1B4E606590FA}" type="pres">
      <dgm:prSet presAssocID="{C41A6846-64F8-47A2-88DB-CFB63D83AD95}" presName="descendantText" presStyleLbl="alignAccFollowNode1" presStyleIdx="3" presStyleCnt="5">
        <dgm:presLayoutVars>
          <dgm:bulletEnabled val="1"/>
        </dgm:presLayoutVars>
      </dgm:prSet>
      <dgm:spPr/>
    </dgm:pt>
    <dgm:pt modelId="{21E532A0-7F4D-40ED-A367-8D6CCA0C764A}" type="pres">
      <dgm:prSet presAssocID="{C3C67AD3-6D67-433F-80A4-70AF993D6268}" presName="sp" presStyleCnt="0"/>
      <dgm:spPr/>
    </dgm:pt>
    <dgm:pt modelId="{DD9B4388-B587-406A-8CFF-4B0D625F5C83}" type="pres">
      <dgm:prSet presAssocID="{9C5C12BF-704D-4FBC-8C10-35A528BBFA33}" presName="linNode" presStyleCnt="0"/>
      <dgm:spPr/>
    </dgm:pt>
    <dgm:pt modelId="{87F68E1B-1FAD-4500-9DC9-8CFB573B2E1A}" type="pres">
      <dgm:prSet presAssocID="{9C5C12BF-704D-4FBC-8C10-35A528BBFA33}" presName="parentText" presStyleLbl="node1" presStyleIdx="4" presStyleCnt="5">
        <dgm:presLayoutVars>
          <dgm:chMax val="1"/>
          <dgm:bulletEnabled val="1"/>
        </dgm:presLayoutVars>
      </dgm:prSet>
      <dgm:spPr/>
    </dgm:pt>
    <dgm:pt modelId="{8A8C2AE5-8E04-4EF6-BCDC-F0B9291F16BC}" type="pres">
      <dgm:prSet presAssocID="{9C5C12BF-704D-4FBC-8C10-35A528BBFA33}" presName="descendantText" presStyleLbl="alignAccFollowNode1" presStyleIdx="4" presStyleCnt="5">
        <dgm:presLayoutVars>
          <dgm:bulletEnabled val="1"/>
        </dgm:presLayoutVars>
      </dgm:prSet>
      <dgm:spPr/>
    </dgm:pt>
  </dgm:ptLst>
  <dgm:cxnLst>
    <dgm:cxn modelId="{394EB009-8F09-43B2-89FF-991DF470C2CE}" srcId="{C5A89800-76A9-4D07-9C67-3A86FDB45CA3}" destId="{55A6F87A-D2E3-4F7E-845E-EA52EDCDF603}" srcOrd="0" destOrd="0" parTransId="{2890A402-E88C-42BE-AA87-5E35FEAB9A88}" sibTransId="{DB673888-B4C1-4581-BB38-9A3327BC84FB}"/>
    <dgm:cxn modelId="{77ECC30A-138E-4D86-B62E-702D5FC25305}" type="presOf" srcId="{C5A89800-76A9-4D07-9C67-3A86FDB45CA3}" destId="{591936BE-1EB9-49A6-B808-A69454317BB5}" srcOrd="0" destOrd="0" presId="urn:microsoft.com/office/officeart/2005/8/layout/vList5"/>
    <dgm:cxn modelId="{9B1F000D-4D8D-40D2-AE7E-A3DEB994C8D3}" srcId="{3A71191D-18D8-4876-BF87-D9075AA7E991}" destId="{E19AD99C-CE11-48A6-92DE-E447AFA82F62}" srcOrd="0" destOrd="0" parTransId="{C143BF07-6594-4729-9A94-830497DB19A2}" sibTransId="{F5877005-C01B-429A-A8FF-397BC8D09743}"/>
    <dgm:cxn modelId="{A5297812-F3A2-48C6-B767-1C52EA731417}" srcId="{C5A89800-76A9-4D07-9C67-3A86FDB45CA3}" destId="{3A71191D-18D8-4876-BF87-D9075AA7E991}" srcOrd="2" destOrd="0" parTransId="{F82FBD89-8257-400B-8FBB-43763EFB682D}" sibTransId="{A532032A-B15F-4A2D-8A35-40096FD90B07}"/>
    <dgm:cxn modelId="{D2CB6125-24E6-493C-9C4B-0F4DC8435AF3}" type="presOf" srcId="{9C5C12BF-704D-4FBC-8C10-35A528BBFA33}" destId="{87F68E1B-1FAD-4500-9DC9-8CFB573B2E1A}" srcOrd="0" destOrd="0" presId="urn:microsoft.com/office/officeart/2005/8/layout/vList5"/>
    <dgm:cxn modelId="{7C8B0234-DC82-4E76-8520-FE78AEFF53F5}" type="presOf" srcId="{FA6B5FA7-0B4B-44BF-9C82-116C4E30F5BA}" destId="{CF14DD9B-F061-494E-AC8F-4C3860EE261E}" srcOrd="0" destOrd="0" presId="urn:microsoft.com/office/officeart/2005/8/layout/vList5"/>
    <dgm:cxn modelId="{9B32F544-3DCD-498E-BB2D-51BA44909FEF}" type="presOf" srcId="{4DDE4C35-DF86-4B32-B924-BF05EAD9C23F}" destId="{8A8C2AE5-8E04-4EF6-BCDC-F0B9291F16BC}" srcOrd="0" destOrd="0" presId="urn:microsoft.com/office/officeart/2005/8/layout/vList5"/>
    <dgm:cxn modelId="{24F6CB66-A593-4255-A864-DB8CFF62A848}" srcId="{C41A6846-64F8-47A2-88DB-CFB63D83AD95}" destId="{7607390D-B55D-4AB2-B5C0-A5978DF9C042}" srcOrd="0" destOrd="0" parTransId="{455CDB41-A9DF-4CB6-84F8-8416B719A6E5}" sibTransId="{C6978B5B-F37D-4DEA-86A4-F22C6FC13C9A}"/>
    <dgm:cxn modelId="{4C27CA67-62CF-41D0-B1E6-6507E38EEF66}" type="presOf" srcId="{E19AD99C-CE11-48A6-92DE-E447AFA82F62}" destId="{09B4A796-3661-4EC2-9950-2CC24071E27E}" srcOrd="0" destOrd="0" presId="urn:microsoft.com/office/officeart/2005/8/layout/vList5"/>
    <dgm:cxn modelId="{3CBD6A69-DD16-4968-B852-D41E6D79DDDA}" srcId="{C5A89800-76A9-4D07-9C67-3A86FDB45CA3}" destId="{9C5C12BF-704D-4FBC-8C10-35A528BBFA33}" srcOrd="4" destOrd="0" parTransId="{4187B664-1BFF-4157-B96B-1D3DA5385CCB}" sibTransId="{26BC8DA5-4C05-4F78-A31D-B3495FA485F9}"/>
    <dgm:cxn modelId="{CB454F7D-9BD1-4396-B153-95E5FD690B8B}" type="presOf" srcId="{7607390D-B55D-4AB2-B5C0-A5978DF9C042}" destId="{B8A0DC99-F37E-42F5-82C0-1B4E606590FA}" srcOrd="0" destOrd="0" presId="urn:microsoft.com/office/officeart/2005/8/layout/vList5"/>
    <dgm:cxn modelId="{900A0284-74AF-43CE-8088-F2A20DA71CF6}" srcId="{55A6F87A-D2E3-4F7E-845E-EA52EDCDF603}" destId="{8454B5A7-E48B-4434-9F5B-BD3281786455}" srcOrd="0" destOrd="0" parTransId="{BD70B871-2036-4D10-BAF3-A25A85D791EC}" sibTransId="{699CE7F0-172C-48FA-95A6-1A08CEC8288F}"/>
    <dgm:cxn modelId="{61D92B96-8461-430A-B84C-08FCEF5D35B5}" type="presOf" srcId="{55A6F87A-D2E3-4F7E-845E-EA52EDCDF603}" destId="{B51A3311-93C6-41AC-803D-6E61F551D20A}" srcOrd="0" destOrd="0" presId="urn:microsoft.com/office/officeart/2005/8/layout/vList5"/>
    <dgm:cxn modelId="{3B0C0D9B-8258-4F6D-9AA6-0CA62B68A1AB}" type="presOf" srcId="{8454B5A7-E48B-4434-9F5B-BD3281786455}" destId="{0C0A3DA2-AAAD-4C78-9C53-6DAB38809BA1}" srcOrd="0" destOrd="0" presId="urn:microsoft.com/office/officeart/2005/8/layout/vList5"/>
    <dgm:cxn modelId="{B1B502B5-D9E2-4A7C-BEAC-D8A0CBB5FBB5}" type="presOf" srcId="{8D3F4F88-A066-4A8E-98F7-6DA29784B01C}" destId="{2EEC14CB-E1C1-494D-8FF8-D999256B1554}" srcOrd="0" destOrd="0" presId="urn:microsoft.com/office/officeart/2005/8/layout/vList5"/>
    <dgm:cxn modelId="{3E101CCC-AFFB-45CF-A83B-16D615EB7E4C}" srcId="{C5A89800-76A9-4D07-9C67-3A86FDB45CA3}" destId="{FA6B5FA7-0B4B-44BF-9C82-116C4E30F5BA}" srcOrd="1" destOrd="0" parTransId="{B6ABE5FE-F19F-4AF4-8254-C8E0B3D6A8F3}" sibTransId="{68561B7A-4863-43D5-B52A-BE75E87E0373}"/>
    <dgm:cxn modelId="{1D2049CE-0782-4A81-9199-208158BFFAE5}" srcId="{FA6B5FA7-0B4B-44BF-9C82-116C4E30F5BA}" destId="{8D3F4F88-A066-4A8E-98F7-6DA29784B01C}" srcOrd="0" destOrd="0" parTransId="{878C0530-721C-4271-9E60-6DE8E3C14805}" sibTransId="{5D91D4A0-B8A1-40BF-BB07-ECBFD2D34A8A}"/>
    <dgm:cxn modelId="{66EC59E6-16BD-462A-A397-B6853A3FB118}" type="presOf" srcId="{3A71191D-18D8-4876-BF87-D9075AA7E991}" destId="{8C92286A-A45C-49B9-BBC1-56D898F81610}" srcOrd="0" destOrd="0" presId="urn:microsoft.com/office/officeart/2005/8/layout/vList5"/>
    <dgm:cxn modelId="{362D5BE7-DF1E-43A5-AF6F-6E2B42898255}" srcId="{C5A89800-76A9-4D07-9C67-3A86FDB45CA3}" destId="{C41A6846-64F8-47A2-88DB-CFB63D83AD95}" srcOrd="3" destOrd="0" parTransId="{49664083-03D8-4647-9C15-A606924EEB8E}" sibTransId="{C3C67AD3-6D67-433F-80A4-70AF993D6268}"/>
    <dgm:cxn modelId="{660649E7-F415-402D-8857-708D7F5E6C05}" srcId="{9C5C12BF-704D-4FBC-8C10-35A528BBFA33}" destId="{4DDE4C35-DF86-4B32-B924-BF05EAD9C23F}" srcOrd="0" destOrd="0" parTransId="{D8915FF1-B9B4-443F-987B-CBFBD7084716}" sibTransId="{2A0ABF5A-780F-4572-9526-66860B8CF2D2}"/>
    <dgm:cxn modelId="{23F5CAFC-AB72-4183-A257-324FC873AB61}" type="presOf" srcId="{C41A6846-64F8-47A2-88DB-CFB63D83AD95}" destId="{45F96401-4F8C-4303-A0EC-59F6E6D75D35}" srcOrd="0" destOrd="0" presId="urn:microsoft.com/office/officeart/2005/8/layout/vList5"/>
    <dgm:cxn modelId="{08D3CEEA-B691-428B-A1A1-E2BD6C674684}" type="presParOf" srcId="{591936BE-1EB9-49A6-B808-A69454317BB5}" destId="{32662A2E-080E-43C9-82BD-A42725AB7BBD}" srcOrd="0" destOrd="0" presId="urn:microsoft.com/office/officeart/2005/8/layout/vList5"/>
    <dgm:cxn modelId="{1828AB17-0E74-48E8-A261-0D0D7760486F}" type="presParOf" srcId="{32662A2E-080E-43C9-82BD-A42725AB7BBD}" destId="{B51A3311-93C6-41AC-803D-6E61F551D20A}" srcOrd="0" destOrd="0" presId="urn:microsoft.com/office/officeart/2005/8/layout/vList5"/>
    <dgm:cxn modelId="{80A19664-098E-4C2D-AFC3-ADB9FFC04D45}" type="presParOf" srcId="{32662A2E-080E-43C9-82BD-A42725AB7BBD}" destId="{0C0A3DA2-AAAD-4C78-9C53-6DAB38809BA1}" srcOrd="1" destOrd="0" presId="urn:microsoft.com/office/officeart/2005/8/layout/vList5"/>
    <dgm:cxn modelId="{2D72CF8F-F4FA-4748-BC5C-D2C544CBAD45}" type="presParOf" srcId="{591936BE-1EB9-49A6-B808-A69454317BB5}" destId="{E38961F2-2C25-47EB-831F-92CB489516D8}" srcOrd="1" destOrd="0" presId="urn:microsoft.com/office/officeart/2005/8/layout/vList5"/>
    <dgm:cxn modelId="{5F7E2382-CD63-43B8-A4FE-28FFE1F9CBD6}" type="presParOf" srcId="{591936BE-1EB9-49A6-B808-A69454317BB5}" destId="{EAC16135-A99F-40C5-ACD6-41DC001A3A7D}" srcOrd="2" destOrd="0" presId="urn:microsoft.com/office/officeart/2005/8/layout/vList5"/>
    <dgm:cxn modelId="{5579CA14-146E-460F-BE11-B97EC72C67C9}" type="presParOf" srcId="{EAC16135-A99F-40C5-ACD6-41DC001A3A7D}" destId="{CF14DD9B-F061-494E-AC8F-4C3860EE261E}" srcOrd="0" destOrd="0" presId="urn:microsoft.com/office/officeart/2005/8/layout/vList5"/>
    <dgm:cxn modelId="{0F176114-4C10-483E-A207-4A055CEB6BC6}" type="presParOf" srcId="{EAC16135-A99F-40C5-ACD6-41DC001A3A7D}" destId="{2EEC14CB-E1C1-494D-8FF8-D999256B1554}" srcOrd="1" destOrd="0" presId="urn:microsoft.com/office/officeart/2005/8/layout/vList5"/>
    <dgm:cxn modelId="{F2C5CB7C-DF25-441E-9131-E12E5D68B18D}" type="presParOf" srcId="{591936BE-1EB9-49A6-B808-A69454317BB5}" destId="{A1CA8D50-693F-481B-B9D1-9AEA14B98670}" srcOrd="3" destOrd="0" presId="urn:microsoft.com/office/officeart/2005/8/layout/vList5"/>
    <dgm:cxn modelId="{AE30A536-E6B2-423E-98D3-F28EE4F06653}" type="presParOf" srcId="{591936BE-1EB9-49A6-B808-A69454317BB5}" destId="{DDE87743-6BD9-4052-99CD-C6256FE8284E}" srcOrd="4" destOrd="0" presId="urn:microsoft.com/office/officeart/2005/8/layout/vList5"/>
    <dgm:cxn modelId="{1FE3F7A1-453A-4724-8592-7BE764956025}" type="presParOf" srcId="{DDE87743-6BD9-4052-99CD-C6256FE8284E}" destId="{8C92286A-A45C-49B9-BBC1-56D898F81610}" srcOrd="0" destOrd="0" presId="urn:microsoft.com/office/officeart/2005/8/layout/vList5"/>
    <dgm:cxn modelId="{EBBA0D70-6BC9-4711-A676-E612A9AEAC21}" type="presParOf" srcId="{DDE87743-6BD9-4052-99CD-C6256FE8284E}" destId="{09B4A796-3661-4EC2-9950-2CC24071E27E}" srcOrd="1" destOrd="0" presId="urn:microsoft.com/office/officeart/2005/8/layout/vList5"/>
    <dgm:cxn modelId="{A7DD57A7-A82D-4E3C-9E9A-3A52DA6DCC83}" type="presParOf" srcId="{591936BE-1EB9-49A6-B808-A69454317BB5}" destId="{86F0B7A2-C5F1-41D2-AF33-05CD93A1ABDB}" srcOrd="5" destOrd="0" presId="urn:microsoft.com/office/officeart/2005/8/layout/vList5"/>
    <dgm:cxn modelId="{93CC9430-6356-4543-86E0-020FCF9C8552}" type="presParOf" srcId="{591936BE-1EB9-49A6-B808-A69454317BB5}" destId="{9F45E7FC-F3BD-4D7C-BC17-9BE6BD5708FB}" srcOrd="6" destOrd="0" presId="urn:microsoft.com/office/officeart/2005/8/layout/vList5"/>
    <dgm:cxn modelId="{AC087E90-7E97-451F-B151-9FFD16208222}" type="presParOf" srcId="{9F45E7FC-F3BD-4D7C-BC17-9BE6BD5708FB}" destId="{45F96401-4F8C-4303-A0EC-59F6E6D75D35}" srcOrd="0" destOrd="0" presId="urn:microsoft.com/office/officeart/2005/8/layout/vList5"/>
    <dgm:cxn modelId="{84D471FA-2E49-497C-809C-6D2A97291734}" type="presParOf" srcId="{9F45E7FC-F3BD-4D7C-BC17-9BE6BD5708FB}" destId="{B8A0DC99-F37E-42F5-82C0-1B4E606590FA}" srcOrd="1" destOrd="0" presId="urn:microsoft.com/office/officeart/2005/8/layout/vList5"/>
    <dgm:cxn modelId="{EE38CBCF-CB6F-49D4-8410-D0F38BFE8675}" type="presParOf" srcId="{591936BE-1EB9-49A6-B808-A69454317BB5}" destId="{21E532A0-7F4D-40ED-A367-8D6CCA0C764A}" srcOrd="7" destOrd="0" presId="urn:microsoft.com/office/officeart/2005/8/layout/vList5"/>
    <dgm:cxn modelId="{FE6F24BF-61B4-43B6-9DAE-9C947D50496A}" type="presParOf" srcId="{591936BE-1EB9-49A6-B808-A69454317BB5}" destId="{DD9B4388-B587-406A-8CFF-4B0D625F5C83}" srcOrd="8" destOrd="0" presId="urn:microsoft.com/office/officeart/2005/8/layout/vList5"/>
    <dgm:cxn modelId="{9B08C7AA-E535-4B6E-B11C-507BBFE7F441}" type="presParOf" srcId="{DD9B4388-B587-406A-8CFF-4B0D625F5C83}" destId="{87F68E1B-1FAD-4500-9DC9-8CFB573B2E1A}" srcOrd="0" destOrd="0" presId="urn:microsoft.com/office/officeart/2005/8/layout/vList5"/>
    <dgm:cxn modelId="{4D8AC393-3CD3-428B-BF3B-FAFB52E73F80}" type="presParOf" srcId="{DD9B4388-B587-406A-8CFF-4B0D625F5C83}" destId="{8A8C2AE5-8E04-4EF6-BCDC-F0B9291F16B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AA244-4CBA-4B05-A451-37CB8BE31181}">
      <dsp:nvSpPr>
        <dsp:cNvPr id="0" name=""/>
        <dsp:cNvSpPr/>
      </dsp:nvSpPr>
      <dsp:spPr>
        <a:xfrm>
          <a:off x="1212000" y="2377"/>
          <a:ext cx="2730271" cy="1638162"/>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baseline="0"/>
            <a:t>24-hour hotline services providing crisis intervention services and referral; </a:t>
          </a:r>
          <a:endParaRPr lang="en-US" sz="1100" kern="1200"/>
        </a:p>
      </dsp:txBody>
      <dsp:txXfrm>
        <a:off x="1212000" y="2377"/>
        <a:ext cx="2730271" cy="1638162"/>
      </dsp:txXfrm>
    </dsp:sp>
    <dsp:sp modelId="{FA4F071D-37B8-4C2C-8B44-C6FA2890593A}">
      <dsp:nvSpPr>
        <dsp:cNvPr id="0" name=""/>
        <dsp:cNvSpPr/>
      </dsp:nvSpPr>
      <dsp:spPr>
        <a:xfrm>
          <a:off x="4215299" y="2377"/>
          <a:ext cx="2730271" cy="1638162"/>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baseline="0" dirty="0"/>
            <a:t>Accompaniment and advocacy through medical, criminal justice, and social support systems, including medical facilities, police, and court proceedings; </a:t>
          </a:r>
          <a:endParaRPr lang="en-US" sz="1100" kern="1200" dirty="0"/>
        </a:p>
      </dsp:txBody>
      <dsp:txXfrm>
        <a:off x="4215299" y="2377"/>
        <a:ext cx="2730271" cy="1638162"/>
      </dsp:txXfrm>
    </dsp:sp>
    <dsp:sp modelId="{94ECCC47-B027-4D16-9089-4F6380B2A63E}">
      <dsp:nvSpPr>
        <dsp:cNvPr id="0" name=""/>
        <dsp:cNvSpPr/>
      </dsp:nvSpPr>
      <dsp:spPr>
        <a:xfrm>
          <a:off x="7218597" y="2377"/>
          <a:ext cx="2730271" cy="1638162"/>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baseline="0" dirty="0"/>
            <a:t>Crisis intervention, short-term individual and group support services, direct payments, and comprehensive service coordination and supervision to assist sexual assault victims and family or household members; </a:t>
          </a:r>
          <a:endParaRPr lang="en-US" sz="1100" kern="1200" dirty="0"/>
        </a:p>
      </dsp:txBody>
      <dsp:txXfrm>
        <a:off x="7218597" y="2377"/>
        <a:ext cx="2730271" cy="1638162"/>
      </dsp:txXfrm>
    </dsp:sp>
    <dsp:sp modelId="{87072A62-98A9-465B-AEC4-5AF50F75E0CD}">
      <dsp:nvSpPr>
        <dsp:cNvPr id="0" name=""/>
        <dsp:cNvSpPr/>
      </dsp:nvSpPr>
      <dsp:spPr>
        <a:xfrm>
          <a:off x="1212000" y="1913567"/>
          <a:ext cx="2730271" cy="1638162"/>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baseline="0"/>
            <a:t>Information and referral to assist sexual assault victims and family or household members; </a:t>
          </a:r>
          <a:endParaRPr lang="en-US" sz="1100" kern="1200"/>
        </a:p>
      </dsp:txBody>
      <dsp:txXfrm>
        <a:off x="1212000" y="1913567"/>
        <a:ext cx="2730271" cy="1638162"/>
      </dsp:txXfrm>
    </dsp:sp>
    <dsp:sp modelId="{01D9F012-D0F4-4567-992D-E40FC882B83E}">
      <dsp:nvSpPr>
        <dsp:cNvPr id="0" name=""/>
        <dsp:cNvSpPr/>
      </dsp:nvSpPr>
      <dsp:spPr>
        <a:xfrm>
          <a:off x="4215299" y="1913567"/>
          <a:ext cx="2730271" cy="1638162"/>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baseline="0" dirty="0"/>
            <a:t>Community-based, culturally specific services and support mechanisms, including outreach activities for underserved communities; and </a:t>
          </a:r>
          <a:endParaRPr lang="en-US" sz="1100" kern="1200" dirty="0"/>
        </a:p>
      </dsp:txBody>
      <dsp:txXfrm>
        <a:off x="4215299" y="1913567"/>
        <a:ext cx="2730271" cy="1638162"/>
      </dsp:txXfrm>
    </dsp:sp>
    <dsp:sp modelId="{D55D4A59-CA8A-407C-829F-952B69ED4FF6}">
      <dsp:nvSpPr>
        <dsp:cNvPr id="0" name=""/>
        <dsp:cNvSpPr/>
      </dsp:nvSpPr>
      <dsp:spPr>
        <a:xfrm>
          <a:off x="7218597" y="1913567"/>
          <a:ext cx="2730271" cy="1638162"/>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baseline="0" dirty="0"/>
            <a:t>Development and distribution of materials on issues related to the services described above. </a:t>
          </a:r>
          <a:endParaRPr lang="en-US" sz="1100" kern="1200" dirty="0"/>
        </a:p>
      </dsp:txBody>
      <dsp:txXfrm>
        <a:off x="7218597" y="1913567"/>
        <a:ext cx="2730271" cy="1638162"/>
      </dsp:txXfrm>
    </dsp:sp>
    <dsp:sp modelId="{2693AD85-E800-4F1C-84DD-A0485C2AB7C5}">
      <dsp:nvSpPr>
        <dsp:cNvPr id="0" name=""/>
        <dsp:cNvSpPr/>
      </dsp:nvSpPr>
      <dsp:spPr>
        <a:xfrm>
          <a:off x="1224846" y="3680517"/>
          <a:ext cx="8728377" cy="1638162"/>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baseline="0" dirty="0"/>
            <a:t>Equipment or supplies, applicant shall reveal in application and budget narrative whether they are purchasing, renting, or leasing all listed and proposed equipment or supplies. The applicant shall comply with:</a:t>
          </a:r>
        </a:p>
        <a:p>
          <a:pPr marL="0" lvl="0" indent="0" algn="ctr" defTabSz="533400">
            <a:lnSpc>
              <a:spcPct val="90000"/>
            </a:lnSpc>
            <a:spcBef>
              <a:spcPct val="0"/>
            </a:spcBef>
            <a:spcAft>
              <a:spcPct val="35000"/>
            </a:spcAft>
            <a:buNone/>
          </a:pPr>
          <a:r>
            <a:rPr lang="en-US" sz="1200" b="1" i="0" kern="1200" baseline="0" dirty="0">
              <a:hlinkClick xmlns:r="http://schemas.openxmlformats.org/officeDocument/2006/relationships" r:id="rId1"/>
            </a:rPr>
            <a:t> 2 C.F.R. § 200.216 </a:t>
          </a:r>
          <a:r>
            <a:rPr lang="en-US" sz="1200" b="1" i="0" kern="1200" baseline="0" dirty="0"/>
            <a:t>and 2 C.F.R. § 200.317 </a:t>
          </a:r>
        </a:p>
        <a:p>
          <a:pPr marL="0" lvl="0" indent="0" algn="ctr" defTabSz="533400">
            <a:lnSpc>
              <a:spcPct val="90000"/>
            </a:lnSpc>
            <a:spcBef>
              <a:spcPct val="0"/>
            </a:spcBef>
            <a:spcAft>
              <a:spcPct val="35000"/>
            </a:spcAft>
            <a:buNone/>
          </a:pPr>
          <a:r>
            <a:rPr lang="en-US" sz="1200" b="0" i="0" kern="1200" baseline="0" dirty="0"/>
            <a:t>when renting, purchasing, or leasing any telecommunications, video surveillance systems and service, or equipment. </a:t>
          </a:r>
        </a:p>
        <a:p>
          <a:pPr marL="0" lvl="0" indent="0" algn="ctr" defTabSz="533400">
            <a:lnSpc>
              <a:spcPct val="90000"/>
            </a:lnSpc>
            <a:spcBef>
              <a:spcPct val="0"/>
            </a:spcBef>
            <a:spcAft>
              <a:spcPct val="35000"/>
            </a:spcAft>
            <a:buNone/>
          </a:pPr>
          <a:r>
            <a:rPr lang="en-US" sz="1200" b="0" i="0" kern="1200" baseline="0" dirty="0"/>
            <a:t>The applicant shall comply with </a:t>
          </a:r>
          <a:r>
            <a:rPr lang="en-US" sz="1200" b="1" i="0" kern="1200" baseline="0" dirty="0">
              <a:hlinkClick xmlns:r="http://schemas.openxmlformats.org/officeDocument/2006/relationships" r:id="rId2"/>
            </a:rPr>
            <a:t>2 C.F.R. § 200.465 </a:t>
          </a:r>
          <a:r>
            <a:rPr lang="en-US" sz="1200" b="0" i="0" kern="1200" baseline="0" dirty="0"/>
            <a:t>regarding the lease and or rental of real property and equipment </a:t>
          </a:r>
          <a:endParaRPr lang="en-US" sz="1200" kern="1200" dirty="0"/>
        </a:p>
      </dsp:txBody>
      <dsp:txXfrm>
        <a:off x="1224846" y="3680517"/>
        <a:ext cx="8728377" cy="16381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3F9A2-3E2F-4CB9-8EB9-3FF1855AC82D}">
      <dsp:nvSpPr>
        <dsp:cNvPr id="0" name=""/>
        <dsp:cNvSpPr/>
      </dsp:nvSpPr>
      <dsp:spPr>
        <a:xfrm>
          <a:off x="0" y="141075"/>
          <a:ext cx="6692813" cy="53235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a:t>Replacement bedding, clothing, or other household items; </a:t>
          </a:r>
          <a:endParaRPr lang="en-US" sz="1400" kern="1200"/>
        </a:p>
      </dsp:txBody>
      <dsp:txXfrm>
        <a:off x="25987" y="167062"/>
        <a:ext cx="6640839" cy="480376"/>
      </dsp:txXfrm>
    </dsp:sp>
    <dsp:sp modelId="{8BA15FAF-9213-43A6-BE7E-3F7AF250EDD4}">
      <dsp:nvSpPr>
        <dsp:cNvPr id="0" name=""/>
        <dsp:cNvSpPr/>
      </dsp:nvSpPr>
      <dsp:spPr>
        <a:xfrm>
          <a:off x="0" y="713745"/>
          <a:ext cx="6692813" cy="532350"/>
        </a:xfrm>
        <a:prstGeom prst="roundRect">
          <a:avLst/>
        </a:prstGeom>
        <a:gradFill rotWithShape="0">
          <a:gsLst>
            <a:gs pos="0">
              <a:schemeClr val="accent2">
                <a:hueOff val="-119732"/>
                <a:satOff val="-1380"/>
                <a:lumOff val="308"/>
                <a:alphaOff val="0"/>
                <a:tint val="96000"/>
                <a:lumMod val="100000"/>
              </a:schemeClr>
            </a:gs>
            <a:gs pos="78000">
              <a:schemeClr val="accent2">
                <a:hueOff val="-119732"/>
                <a:satOff val="-1380"/>
                <a:lumOff val="30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a:t>Securing new or temporary housing, including paying a security deposit, first month’s rent, or moving expenses; </a:t>
          </a:r>
          <a:endParaRPr lang="en-US" sz="1400" kern="1200"/>
        </a:p>
      </dsp:txBody>
      <dsp:txXfrm>
        <a:off x="25987" y="739732"/>
        <a:ext cx="6640839" cy="480376"/>
      </dsp:txXfrm>
    </dsp:sp>
    <dsp:sp modelId="{8C932688-1088-4882-ABDE-8F93C4F88D63}">
      <dsp:nvSpPr>
        <dsp:cNvPr id="0" name=""/>
        <dsp:cNvSpPr/>
      </dsp:nvSpPr>
      <dsp:spPr>
        <a:xfrm>
          <a:off x="0" y="1286415"/>
          <a:ext cx="6692813" cy="532350"/>
        </a:xfrm>
        <a:prstGeom prst="roundRect">
          <a:avLst/>
        </a:prstGeom>
        <a:gradFill rotWithShape="0">
          <a:gsLst>
            <a:gs pos="0">
              <a:schemeClr val="accent2">
                <a:hueOff val="-239464"/>
                <a:satOff val="-2759"/>
                <a:lumOff val="617"/>
                <a:alphaOff val="0"/>
                <a:tint val="96000"/>
                <a:lumMod val="100000"/>
              </a:schemeClr>
            </a:gs>
            <a:gs pos="78000">
              <a:schemeClr val="accent2">
                <a:hueOff val="-239464"/>
                <a:satOff val="-2759"/>
                <a:lumOff val="61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a:t>Travel expenses; </a:t>
          </a:r>
          <a:endParaRPr lang="en-US" sz="1400" kern="1200"/>
        </a:p>
      </dsp:txBody>
      <dsp:txXfrm>
        <a:off x="25987" y="1312402"/>
        <a:ext cx="6640839" cy="480376"/>
      </dsp:txXfrm>
    </dsp:sp>
    <dsp:sp modelId="{C9E2F34A-00B6-4F18-9514-9B688E7C49BF}">
      <dsp:nvSpPr>
        <dsp:cNvPr id="0" name=""/>
        <dsp:cNvSpPr/>
      </dsp:nvSpPr>
      <dsp:spPr>
        <a:xfrm>
          <a:off x="0" y="1859085"/>
          <a:ext cx="6692813" cy="532350"/>
        </a:xfrm>
        <a:prstGeom prst="roundRect">
          <a:avLst/>
        </a:prstGeom>
        <a:gradFill rotWithShape="0">
          <a:gsLst>
            <a:gs pos="0">
              <a:schemeClr val="accent2">
                <a:hueOff val="-359196"/>
                <a:satOff val="-4139"/>
                <a:lumOff val="925"/>
                <a:alphaOff val="0"/>
                <a:tint val="96000"/>
                <a:lumMod val="100000"/>
              </a:schemeClr>
            </a:gs>
            <a:gs pos="78000">
              <a:schemeClr val="accent2">
                <a:hueOff val="-359196"/>
                <a:satOff val="-4139"/>
                <a:lumOff val="92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a:t>Childcare expenses;</a:t>
          </a:r>
          <a:endParaRPr lang="en-US" sz="1400" kern="1200"/>
        </a:p>
      </dsp:txBody>
      <dsp:txXfrm>
        <a:off x="25987" y="1885072"/>
        <a:ext cx="6640839" cy="480376"/>
      </dsp:txXfrm>
    </dsp:sp>
    <dsp:sp modelId="{57439D72-5D45-475E-92F6-9AFF715BFC5C}">
      <dsp:nvSpPr>
        <dsp:cNvPr id="0" name=""/>
        <dsp:cNvSpPr/>
      </dsp:nvSpPr>
      <dsp:spPr>
        <a:xfrm>
          <a:off x="0" y="2431755"/>
          <a:ext cx="6692813" cy="532350"/>
        </a:xfrm>
        <a:prstGeom prst="roundRect">
          <a:avLst/>
        </a:prstGeom>
        <a:gradFill rotWithShape="0">
          <a:gsLst>
            <a:gs pos="0">
              <a:schemeClr val="accent2">
                <a:hueOff val="-478928"/>
                <a:satOff val="-5519"/>
                <a:lumOff val="1234"/>
                <a:alphaOff val="0"/>
                <a:tint val="96000"/>
                <a:lumMod val="100000"/>
              </a:schemeClr>
            </a:gs>
            <a:gs pos="78000">
              <a:schemeClr val="accent2">
                <a:hueOff val="-478928"/>
                <a:satOff val="-5519"/>
                <a:lumOff val="123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dirty="0"/>
            <a:t>Emergency Food, including culturally appropriate food; </a:t>
          </a:r>
          <a:endParaRPr lang="en-US" sz="1400" kern="1200" dirty="0"/>
        </a:p>
      </dsp:txBody>
      <dsp:txXfrm>
        <a:off x="25987" y="2457742"/>
        <a:ext cx="6640839" cy="480376"/>
      </dsp:txXfrm>
    </dsp:sp>
    <dsp:sp modelId="{065216CB-A95C-4868-A3FD-E1B29B1B5752}">
      <dsp:nvSpPr>
        <dsp:cNvPr id="0" name=""/>
        <dsp:cNvSpPr/>
      </dsp:nvSpPr>
      <dsp:spPr>
        <a:xfrm>
          <a:off x="0" y="3004425"/>
          <a:ext cx="6692813" cy="532350"/>
        </a:xfrm>
        <a:prstGeom prst="roundRect">
          <a:avLst/>
        </a:prstGeom>
        <a:gradFill rotWithShape="0">
          <a:gsLst>
            <a:gs pos="0">
              <a:schemeClr val="accent2">
                <a:hueOff val="-598659"/>
                <a:satOff val="-6899"/>
                <a:lumOff val="1542"/>
                <a:alphaOff val="0"/>
                <a:tint val="96000"/>
                <a:lumMod val="100000"/>
              </a:schemeClr>
            </a:gs>
            <a:gs pos="78000">
              <a:schemeClr val="accent2">
                <a:hueOff val="-598659"/>
                <a:satOff val="-6899"/>
                <a:lumOff val="154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a:t>Utility assistance (other than utilities in arrears): and </a:t>
          </a:r>
          <a:endParaRPr lang="en-US" sz="1400" kern="1200"/>
        </a:p>
      </dsp:txBody>
      <dsp:txXfrm>
        <a:off x="25987" y="3030412"/>
        <a:ext cx="6640839" cy="480376"/>
      </dsp:txXfrm>
    </dsp:sp>
    <dsp:sp modelId="{14EF6C75-0C39-4EEF-9797-05DFF61ECFAC}">
      <dsp:nvSpPr>
        <dsp:cNvPr id="0" name=""/>
        <dsp:cNvSpPr/>
      </dsp:nvSpPr>
      <dsp:spPr>
        <a:xfrm>
          <a:off x="0" y="3577095"/>
          <a:ext cx="6692813" cy="532350"/>
        </a:xfrm>
        <a:prstGeom prst="roundRect">
          <a:avLst/>
        </a:prstGeom>
        <a:gradFill rotWithShape="0">
          <a:gsLst>
            <a:gs pos="0">
              <a:schemeClr val="accent2">
                <a:hueOff val="-718391"/>
                <a:satOff val="-8278"/>
                <a:lumOff val="1851"/>
                <a:alphaOff val="0"/>
                <a:tint val="96000"/>
                <a:lumMod val="100000"/>
              </a:schemeClr>
            </a:gs>
            <a:gs pos="78000">
              <a:schemeClr val="accent2">
                <a:hueOff val="-718391"/>
                <a:satOff val="-8278"/>
                <a:lumOff val="185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dirty="0"/>
            <a:t>Security measures such as re-keying locks, replacing a cell phone, or purchasing a motion detector or security camera that does not require installation</a:t>
          </a:r>
          <a:endParaRPr lang="en-US" sz="1400" kern="1200" dirty="0"/>
        </a:p>
      </dsp:txBody>
      <dsp:txXfrm>
        <a:off x="25987" y="3603082"/>
        <a:ext cx="6640839" cy="480376"/>
      </dsp:txXfrm>
    </dsp:sp>
    <dsp:sp modelId="{F1DDC06F-B27D-4F9C-B41D-5BD949D5ABD2}">
      <dsp:nvSpPr>
        <dsp:cNvPr id="0" name=""/>
        <dsp:cNvSpPr/>
      </dsp:nvSpPr>
      <dsp:spPr>
        <a:xfrm>
          <a:off x="0" y="4149765"/>
          <a:ext cx="6692813" cy="532350"/>
        </a:xfrm>
        <a:prstGeom prst="roundRect">
          <a:avLst/>
        </a:prstGeom>
        <a:gradFill rotWithShape="0">
          <a:gsLst>
            <a:gs pos="0">
              <a:schemeClr val="accent2">
                <a:hueOff val="-838123"/>
                <a:satOff val="-9658"/>
                <a:lumOff val="2159"/>
                <a:alphaOff val="0"/>
                <a:tint val="96000"/>
                <a:lumMod val="100000"/>
              </a:schemeClr>
            </a:gs>
            <a:gs pos="78000">
              <a:schemeClr val="accent2">
                <a:hueOff val="-838123"/>
                <a:satOff val="-9658"/>
                <a:lumOff val="215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De Minimis Rate up to 15% of the Modified Total Direct Costs</a:t>
          </a:r>
        </a:p>
      </dsp:txBody>
      <dsp:txXfrm>
        <a:off x="25987" y="4175752"/>
        <a:ext cx="6640839" cy="480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77382-EF0A-4430-BB14-F8FE413BD7EA}">
      <dsp:nvSpPr>
        <dsp:cNvPr id="0" name=""/>
        <dsp:cNvSpPr/>
      </dsp:nvSpPr>
      <dsp:spPr>
        <a:xfrm>
          <a:off x="411752" y="1478"/>
          <a:ext cx="2045262" cy="122715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Procedures or policies that exclude victims from receiving safe shelter, advocacy services, counseling, and other assistance</a:t>
          </a:r>
        </a:p>
      </dsp:txBody>
      <dsp:txXfrm>
        <a:off x="411752" y="1478"/>
        <a:ext cx="2045262" cy="1227157"/>
      </dsp:txXfrm>
    </dsp:sp>
    <dsp:sp modelId="{9E0149DE-9F94-4D29-A0A1-7285B43CEF7D}">
      <dsp:nvSpPr>
        <dsp:cNvPr id="0" name=""/>
        <dsp:cNvSpPr/>
      </dsp:nvSpPr>
      <dsp:spPr>
        <a:xfrm>
          <a:off x="2661541" y="1478"/>
          <a:ext cx="2045262" cy="122715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Procedures or policies that compromise the confidentiality of information and/or privacy of persons receiving services.</a:t>
          </a:r>
        </a:p>
      </dsp:txBody>
      <dsp:txXfrm>
        <a:off x="2661541" y="1478"/>
        <a:ext cx="2045262" cy="1227157"/>
      </dsp:txXfrm>
    </dsp:sp>
    <dsp:sp modelId="{B4F06D91-3953-4A45-BD4F-C15DDD2843A2}">
      <dsp:nvSpPr>
        <dsp:cNvPr id="0" name=""/>
        <dsp:cNvSpPr/>
      </dsp:nvSpPr>
      <dsp:spPr>
        <a:xfrm>
          <a:off x="4911329" y="1478"/>
          <a:ext cx="2045262" cy="122715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Procedures or policies that require victims to take certain actions in order to receive services.</a:t>
          </a:r>
        </a:p>
      </dsp:txBody>
      <dsp:txXfrm>
        <a:off x="4911329" y="1478"/>
        <a:ext cx="2045262" cy="1227157"/>
      </dsp:txXfrm>
    </dsp:sp>
    <dsp:sp modelId="{5CC44967-9E3A-4D7E-939E-463862A23E09}">
      <dsp:nvSpPr>
        <dsp:cNvPr id="0" name=""/>
        <dsp:cNvSpPr/>
      </dsp:nvSpPr>
      <dsp:spPr>
        <a:xfrm>
          <a:off x="7161117" y="1478"/>
          <a:ext cx="2045262" cy="1227157"/>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Procedures or policies that fail to include conducting safety planning with victims</a:t>
          </a:r>
          <a:endParaRPr lang="en-US" sz="1200" kern="1200" dirty="0"/>
        </a:p>
      </dsp:txBody>
      <dsp:txXfrm>
        <a:off x="7161117" y="1478"/>
        <a:ext cx="2045262" cy="1227157"/>
      </dsp:txXfrm>
    </dsp:sp>
    <dsp:sp modelId="{FE64FA44-0783-477F-A150-2BFC0695A8DB}">
      <dsp:nvSpPr>
        <dsp:cNvPr id="0" name=""/>
        <dsp:cNvSpPr/>
      </dsp:nvSpPr>
      <dsp:spPr>
        <a:xfrm>
          <a:off x="411752" y="1433162"/>
          <a:ext cx="2045262" cy="1227157"/>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Project designs, products, services, and/or budgets that fail to account for the unique needs of individuals with disabilities, limited English proficiency, Deaf or hard of hearing.</a:t>
          </a:r>
        </a:p>
      </dsp:txBody>
      <dsp:txXfrm>
        <a:off x="411752" y="1433162"/>
        <a:ext cx="2045262" cy="1227157"/>
      </dsp:txXfrm>
    </dsp:sp>
    <dsp:sp modelId="{A8771495-2E1F-4EE7-8592-2F154781D672}">
      <dsp:nvSpPr>
        <dsp:cNvPr id="0" name=""/>
        <dsp:cNvSpPr/>
      </dsp:nvSpPr>
      <dsp:spPr>
        <a:xfrm>
          <a:off x="2661541" y="1433162"/>
          <a:ext cx="2045262" cy="122715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Using technology without addressing implications for victim confidentiality, safety planning, and the need for informed consent.</a:t>
          </a:r>
        </a:p>
      </dsp:txBody>
      <dsp:txXfrm>
        <a:off x="2661541" y="1433162"/>
        <a:ext cx="2045262" cy="1227157"/>
      </dsp:txXfrm>
    </dsp:sp>
    <dsp:sp modelId="{DA9C8834-D2B2-4A0C-BB4E-B3584EB28BD6}">
      <dsp:nvSpPr>
        <dsp:cNvPr id="0" name=""/>
        <dsp:cNvSpPr/>
      </dsp:nvSpPr>
      <dsp:spPr>
        <a:xfrm>
          <a:off x="4911329" y="1433162"/>
          <a:ext cx="2045262" cy="1227157"/>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Partnering with individuals or organizations that support/promote practices that compromise victim safety and recovery or undermine offender accountability.</a:t>
          </a:r>
          <a:endParaRPr lang="en-US" sz="1200" kern="1200" dirty="0"/>
        </a:p>
      </dsp:txBody>
      <dsp:txXfrm>
        <a:off x="4911329" y="1433162"/>
        <a:ext cx="2045262" cy="1227157"/>
      </dsp:txXfrm>
    </dsp:sp>
    <dsp:sp modelId="{DEBAAA62-E864-4748-AEF2-BCA41F16A0F1}">
      <dsp:nvSpPr>
        <dsp:cNvPr id="0" name=""/>
        <dsp:cNvSpPr/>
      </dsp:nvSpPr>
      <dsp:spPr>
        <a:xfrm>
          <a:off x="7161117" y="1433162"/>
          <a:ext cx="2045262" cy="1227157"/>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Materials that are not tailored to the dynamics of sexual assault or to the specific population(s) to be addressed by the project.</a:t>
          </a:r>
        </a:p>
      </dsp:txBody>
      <dsp:txXfrm>
        <a:off x="7161117" y="1433162"/>
        <a:ext cx="2045262" cy="1227157"/>
      </dsp:txXfrm>
    </dsp:sp>
    <dsp:sp modelId="{1C19889C-5054-4A37-91B7-8E92090B7B3E}">
      <dsp:nvSpPr>
        <dsp:cNvPr id="0" name=""/>
        <dsp:cNvSpPr/>
      </dsp:nvSpPr>
      <dsp:spPr>
        <a:xfrm>
          <a:off x="3786435" y="2864845"/>
          <a:ext cx="2045262" cy="1227157"/>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Policies that deny individuals access to services based on their relationship to the perpetrator.</a:t>
          </a:r>
          <a:endParaRPr lang="en-US" sz="1200" kern="1200" dirty="0"/>
        </a:p>
      </dsp:txBody>
      <dsp:txXfrm>
        <a:off x="3786435" y="2864845"/>
        <a:ext cx="2045262" cy="12271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63792-47B3-4E13-A9CA-6A999A1FD70B}">
      <dsp:nvSpPr>
        <dsp:cNvPr id="0" name=""/>
        <dsp:cNvSpPr/>
      </dsp:nvSpPr>
      <dsp:spPr>
        <a:xfrm>
          <a:off x="0" y="363262"/>
          <a:ext cx="6900512" cy="93712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5556" tIns="354076" rIns="535556"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Points of Contact for the grant </a:t>
          </a:r>
          <a:br>
            <a:rPr lang="en-US" sz="1700" kern="1200" dirty="0"/>
          </a:br>
          <a:r>
            <a:rPr lang="en-US" sz="1700" kern="1200" dirty="0"/>
            <a:t>(CJI will notify these individuals of your award notice) </a:t>
          </a:r>
        </a:p>
      </dsp:txBody>
      <dsp:txXfrm>
        <a:off x="0" y="363262"/>
        <a:ext cx="6900512" cy="937125"/>
      </dsp:txXfrm>
    </dsp:sp>
    <dsp:sp modelId="{1F31143A-946F-4EAA-AD90-BE9128605CCA}">
      <dsp:nvSpPr>
        <dsp:cNvPr id="0" name=""/>
        <dsp:cNvSpPr/>
      </dsp:nvSpPr>
      <dsp:spPr>
        <a:xfrm>
          <a:off x="345025" y="112342"/>
          <a:ext cx="4830358" cy="501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755650">
            <a:lnSpc>
              <a:spcPct val="90000"/>
            </a:lnSpc>
            <a:spcBef>
              <a:spcPct val="0"/>
            </a:spcBef>
            <a:spcAft>
              <a:spcPct val="35000"/>
            </a:spcAft>
            <a:buNone/>
          </a:pPr>
          <a:r>
            <a:rPr lang="en-US" sz="1700" kern="1200"/>
            <a:t>Contact </a:t>
          </a:r>
        </a:p>
      </dsp:txBody>
      <dsp:txXfrm>
        <a:off x="369523" y="136840"/>
        <a:ext cx="4781362" cy="452844"/>
      </dsp:txXfrm>
    </dsp:sp>
    <dsp:sp modelId="{77F524D7-C608-41DF-A662-A9C731FECC30}">
      <dsp:nvSpPr>
        <dsp:cNvPr id="0" name=""/>
        <dsp:cNvSpPr/>
      </dsp:nvSpPr>
      <dsp:spPr>
        <a:xfrm>
          <a:off x="0" y="1643107"/>
          <a:ext cx="6900512" cy="240975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5556" tIns="354076" rIns="535556"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SAMs Registration must be up-to-date</a:t>
          </a:r>
        </a:p>
        <a:p>
          <a:pPr marL="171450" lvl="1" indent="-171450" algn="l" defTabSz="755650">
            <a:lnSpc>
              <a:spcPct val="90000"/>
            </a:lnSpc>
            <a:spcBef>
              <a:spcPct val="0"/>
            </a:spcBef>
            <a:spcAft>
              <a:spcPct val="15000"/>
            </a:spcAft>
            <a:buChar char="•"/>
          </a:pPr>
          <a:r>
            <a:rPr lang="en-US" sz="1700" kern="1200"/>
            <a:t>Audit </a:t>
          </a:r>
        </a:p>
        <a:p>
          <a:pPr marL="342900" lvl="2" indent="-171450" algn="l" defTabSz="755650">
            <a:lnSpc>
              <a:spcPct val="90000"/>
            </a:lnSpc>
            <a:spcBef>
              <a:spcPct val="0"/>
            </a:spcBef>
            <a:spcAft>
              <a:spcPct val="15000"/>
            </a:spcAft>
            <a:buChar char="•"/>
          </a:pPr>
          <a:r>
            <a:rPr lang="en-US" sz="1700" kern="1200" dirty="0"/>
            <a:t>If you receive more than $750,000 in </a:t>
          </a:r>
          <a:r>
            <a:rPr lang="en-US" sz="1700" b="1" kern="1200" dirty="0"/>
            <a:t>federal</a:t>
          </a:r>
          <a:r>
            <a:rPr lang="en-US" sz="1700" kern="1200" dirty="0"/>
            <a:t> grant funds, you are required to have an audit. This will be requested if CJI is aware that you receive more than $750,000.</a:t>
          </a:r>
        </a:p>
        <a:p>
          <a:pPr marL="342900" lvl="2" indent="-171450" algn="l" defTabSz="755650">
            <a:lnSpc>
              <a:spcPct val="90000"/>
            </a:lnSpc>
            <a:spcBef>
              <a:spcPct val="0"/>
            </a:spcBef>
            <a:spcAft>
              <a:spcPct val="15000"/>
            </a:spcAft>
            <a:buChar char="•"/>
          </a:pPr>
          <a:r>
            <a:rPr lang="en-US" sz="1700" kern="1200" dirty="0"/>
            <a:t>All government agency’s audits are included in the County audit and should all have one attached</a:t>
          </a:r>
        </a:p>
      </dsp:txBody>
      <dsp:txXfrm>
        <a:off x="0" y="1643107"/>
        <a:ext cx="6900512" cy="2409750"/>
      </dsp:txXfrm>
    </dsp:sp>
    <dsp:sp modelId="{45C93E20-3177-4902-B1AB-FFCD3087FE84}">
      <dsp:nvSpPr>
        <dsp:cNvPr id="0" name=""/>
        <dsp:cNvSpPr/>
      </dsp:nvSpPr>
      <dsp:spPr>
        <a:xfrm>
          <a:off x="345025" y="1392187"/>
          <a:ext cx="4830358" cy="501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755650">
            <a:lnSpc>
              <a:spcPct val="90000"/>
            </a:lnSpc>
            <a:spcBef>
              <a:spcPct val="0"/>
            </a:spcBef>
            <a:spcAft>
              <a:spcPct val="35000"/>
            </a:spcAft>
            <a:buNone/>
          </a:pPr>
          <a:r>
            <a:rPr lang="en-US" sz="1700" kern="1200"/>
            <a:t>Project Information</a:t>
          </a:r>
        </a:p>
      </dsp:txBody>
      <dsp:txXfrm>
        <a:off x="369523" y="1416685"/>
        <a:ext cx="4781362" cy="452844"/>
      </dsp:txXfrm>
    </dsp:sp>
    <dsp:sp modelId="{91A0F981-C60E-40C0-835F-843C807007E6}">
      <dsp:nvSpPr>
        <dsp:cNvPr id="0" name=""/>
        <dsp:cNvSpPr/>
      </dsp:nvSpPr>
      <dsp:spPr>
        <a:xfrm>
          <a:off x="0" y="4395577"/>
          <a:ext cx="6900512" cy="709537"/>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5556" tIns="354076" rIns="535556"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Information about your proposed program</a:t>
          </a:r>
        </a:p>
      </dsp:txBody>
      <dsp:txXfrm>
        <a:off x="0" y="4395577"/>
        <a:ext cx="6900512" cy="709537"/>
      </dsp:txXfrm>
    </dsp:sp>
    <dsp:sp modelId="{3B15A007-6654-440C-BC15-20CDD4B4FCD6}">
      <dsp:nvSpPr>
        <dsp:cNvPr id="0" name=""/>
        <dsp:cNvSpPr/>
      </dsp:nvSpPr>
      <dsp:spPr>
        <a:xfrm>
          <a:off x="345025" y="4144657"/>
          <a:ext cx="4830358" cy="501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755650">
            <a:lnSpc>
              <a:spcPct val="90000"/>
            </a:lnSpc>
            <a:spcBef>
              <a:spcPct val="0"/>
            </a:spcBef>
            <a:spcAft>
              <a:spcPct val="35000"/>
            </a:spcAft>
            <a:buNone/>
          </a:pPr>
          <a:r>
            <a:rPr lang="en-US" sz="1700" kern="1200"/>
            <a:t>Programmatic Information</a:t>
          </a:r>
        </a:p>
      </dsp:txBody>
      <dsp:txXfrm>
        <a:off x="369523" y="4169155"/>
        <a:ext cx="4781362" cy="452844"/>
      </dsp:txXfrm>
    </dsp:sp>
    <dsp:sp modelId="{E7ECAAE7-E66A-4D1F-B429-F6CF9A2BE117}">
      <dsp:nvSpPr>
        <dsp:cNvPr id="0" name=""/>
        <dsp:cNvSpPr/>
      </dsp:nvSpPr>
      <dsp:spPr>
        <a:xfrm>
          <a:off x="0" y="5447835"/>
          <a:ext cx="6900512" cy="428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9A768B-ED96-4792-A7C6-0976EA12B222}">
      <dsp:nvSpPr>
        <dsp:cNvPr id="0" name=""/>
        <dsp:cNvSpPr/>
      </dsp:nvSpPr>
      <dsp:spPr>
        <a:xfrm>
          <a:off x="345025" y="5196915"/>
          <a:ext cx="4830358" cy="5018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755650">
            <a:lnSpc>
              <a:spcPct val="90000"/>
            </a:lnSpc>
            <a:spcBef>
              <a:spcPct val="0"/>
            </a:spcBef>
            <a:spcAft>
              <a:spcPct val="35000"/>
            </a:spcAft>
            <a:buNone/>
          </a:pPr>
          <a:r>
            <a:rPr lang="en-US" sz="1700" kern="1200"/>
            <a:t>Problem Statement &amp; Analysis </a:t>
          </a:r>
        </a:p>
      </dsp:txBody>
      <dsp:txXfrm>
        <a:off x="369523" y="5221413"/>
        <a:ext cx="4781362" cy="452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D6E08-5C15-4B96-B384-1848772CBB89}">
      <dsp:nvSpPr>
        <dsp:cNvPr id="0" name=""/>
        <dsp:cNvSpPr/>
      </dsp:nvSpPr>
      <dsp:spPr>
        <a:xfrm>
          <a:off x="0" y="327636"/>
          <a:ext cx="7080157" cy="297675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9499" tIns="312420" rIns="549499"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The goal should directly address the problem identified in the Problem Statement.</a:t>
          </a:r>
        </a:p>
        <a:p>
          <a:pPr marL="114300" lvl="1" indent="-114300" algn="l" defTabSz="666750">
            <a:lnSpc>
              <a:spcPct val="90000"/>
            </a:lnSpc>
            <a:spcBef>
              <a:spcPct val="0"/>
            </a:spcBef>
            <a:spcAft>
              <a:spcPct val="15000"/>
            </a:spcAft>
            <a:buChar char="•"/>
          </a:pPr>
          <a:r>
            <a:rPr lang="en-US" sz="1500" kern="1200" dirty="0"/>
            <a:t>Objectives are the steps needed to achieve goals. </a:t>
          </a:r>
        </a:p>
        <a:p>
          <a:pPr marL="228600" lvl="2" indent="-114300" algn="l" defTabSz="666750">
            <a:lnSpc>
              <a:spcPct val="90000"/>
            </a:lnSpc>
            <a:spcBef>
              <a:spcPct val="0"/>
            </a:spcBef>
            <a:spcAft>
              <a:spcPct val="15000"/>
            </a:spcAft>
            <a:buChar char="•"/>
          </a:pPr>
          <a:r>
            <a:rPr lang="en-US" sz="1500" kern="1200" dirty="0"/>
            <a:t>Objectives should be concrete, action-oriented, measurable and Specific, Measurable, Achievable, Realistic, Timely (SMART).</a:t>
          </a:r>
        </a:p>
        <a:p>
          <a:pPr marL="228600" lvl="2" indent="-114300" algn="l" defTabSz="666750">
            <a:lnSpc>
              <a:spcPct val="90000"/>
            </a:lnSpc>
            <a:spcBef>
              <a:spcPct val="0"/>
            </a:spcBef>
            <a:spcAft>
              <a:spcPct val="15000"/>
            </a:spcAft>
            <a:buChar char="•"/>
          </a:pPr>
          <a:r>
            <a:rPr lang="en-US" sz="1500" kern="1200" dirty="0"/>
            <a:t>Example of Objective: By September 2022, a minimum of 50 culturally and linguistically appropriate support groups for survivors of sexual assault will be provided. </a:t>
          </a:r>
        </a:p>
        <a:p>
          <a:pPr marL="114300" lvl="1" indent="-114300" algn="l" defTabSz="666750">
            <a:lnSpc>
              <a:spcPct val="90000"/>
            </a:lnSpc>
            <a:spcBef>
              <a:spcPct val="0"/>
            </a:spcBef>
            <a:spcAft>
              <a:spcPct val="15000"/>
            </a:spcAft>
            <a:buChar char="•"/>
          </a:pPr>
          <a:r>
            <a:rPr lang="en-US" sz="1500" kern="1200"/>
            <a:t>Outcomes measure objectives and are criteria for how the program is deemed to be effective.</a:t>
          </a:r>
        </a:p>
        <a:p>
          <a:pPr marL="228600" lvl="2" indent="-114300" algn="l" defTabSz="666750">
            <a:lnSpc>
              <a:spcPct val="90000"/>
            </a:lnSpc>
            <a:spcBef>
              <a:spcPct val="0"/>
            </a:spcBef>
            <a:spcAft>
              <a:spcPct val="15000"/>
            </a:spcAft>
            <a:buChar char="•"/>
          </a:pPr>
          <a:r>
            <a:rPr lang="en-US" sz="1500" kern="1200" dirty="0"/>
            <a:t>Example of Outcome: 85% of participants will indicate that they have learned ways to act in their own best interest. </a:t>
          </a:r>
        </a:p>
      </dsp:txBody>
      <dsp:txXfrm>
        <a:off x="0" y="327636"/>
        <a:ext cx="7080157" cy="2976750"/>
      </dsp:txXfrm>
    </dsp:sp>
    <dsp:sp modelId="{2F50645F-4135-4679-B5AB-27836450C312}">
      <dsp:nvSpPr>
        <dsp:cNvPr id="0" name=""/>
        <dsp:cNvSpPr/>
      </dsp:nvSpPr>
      <dsp:spPr>
        <a:xfrm>
          <a:off x="354007" y="106236"/>
          <a:ext cx="4956109" cy="442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329" tIns="0" rIns="187329" bIns="0" numCol="1" spcCol="1270" anchor="ctr" anchorCtr="0">
          <a:noAutofit/>
        </a:bodyPr>
        <a:lstStyle/>
        <a:p>
          <a:pPr marL="0" lvl="0" indent="0" algn="l" defTabSz="666750">
            <a:lnSpc>
              <a:spcPct val="90000"/>
            </a:lnSpc>
            <a:spcBef>
              <a:spcPct val="0"/>
            </a:spcBef>
            <a:spcAft>
              <a:spcPct val="35000"/>
            </a:spcAft>
            <a:buNone/>
          </a:pPr>
          <a:r>
            <a:rPr lang="en-US" sz="1500" kern="1200" dirty="0"/>
            <a:t>Goal, Objective, and Outcomes</a:t>
          </a:r>
        </a:p>
      </dsp:txBody>
      <dsp:txXfrm>
        <a:off x="375623" y="127852"/>
        <a:ext cx="4912877" cy="399568"/>
      </dsp:txXfrm>
    </dsp:sp>
    <dsp:sp modelId="{2375F742-61FF-4732-A683-B48767F1F6F6}">
      <dsp:nvSpPr>
        <dsp:cNvPr id="0" name=""/>
        <dsp:cNvSpPr/>
      </dsp:nvSpPr>
      <dsp:spPr>
        <a:xfrm>
          <a:off x="0" y="3606786"/>
          <a:ext cx="7080157" cy="626062"/>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9499" tIns="312420" rIns="549499"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What? Who? Where? Why? When? How?</a:t>
          </a:r>
        </a:p>
      </dsp:txBody>
      <dsp:txXfrm>
        <a:off x="0" y="3606786"/>
        <a:ext cx="7080157" cy="626062"/>
      </dsp:txXfrm>
    </dsp:sp>
    <dsp:sp modelId="{D2282E75-9A52-47B2-9850-707EC2631640}">
      <dsp:nvSpPr>
        <dsp:cNvPr id="0" name=""/>
        <dsp:cNvSpPr/>
      </dsp:nvSpPr>
      <dsp:spPr>
        <a:xfrm>
          <a:off x="354007" y="3385386"/>
          <a:ext cx="4956109" cy="442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329" tIns="0" rIns="187329" bIns="0" numCol="1" spcCol="1270" anchor="ctr" anchorCtr="0">
          <a:noAutofit/>
        </a:bodyPr>
        <a:lstStyle/>
        <a:p>
          <a:pPr marL="0" lvl="0" indent="0" algn="l" defTabSz="666750">
            <a:lnSpc>
              <a:spcPct val="90000"/>
            </a:lnSpc>
            <a:spcBef>
              <a:spcPct val="0"/>
            </a:spcBef>
            <a:spcAft>
              <a:spcPct val="35000"/>
            </a:spcAft>
            <a:buNone/>
          </a:pPr>
          <a:r>
            <a:rPr lang="en-US" sz="1500" kern="1200"/>
            <a:t>Program Description</a:t>
          </a:r>
        </a:p>
      </dsp:txBody>
      <dsp:txXfrm>
        <a:off x="375623" y="3407002"/>
        <a:ext cx="4912877" cy="399568"/>
      </dsp:txXfrm>
    </dsp:sp>
    <dsp:sp modelId="{1E734C95-4555-46ED-B5A1-04D77E298A53}">
      <dsp:nvSpPr>
        <dsp:cNvPr id="0" name=""/>
        <dsp:cNvSpPr/>
      </dsp:nvSpPr>
      <dsp:spPr>
        <a:xfrm>
          <a:off x="0" y="4535248"/>
          <a:ext cx="7080157" cy="378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464100-1A15-43B8-A193-594673EB7AFF}">
      <dsp:nvSpPr>
        <dsp:cNvPr id="0" name=""/>
        <dsp:cNvSpPr/>
      </dsp:nvSpPr>
      <dsp:spPr>
        <a:xfrm>
          <a:off x="354007" y="4313848"/>
          <a:ext cx="4956109" cy="442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329" tIns="0" rIns="187329" bIns="0" numCol="1" spcCol="1270" anchor="ctr" anchorCtr="0">
          <a:noAutofit/>
        </a:bodyPr>
        <a:lstStyle/>
        <a:p>
          <a:pPr marL="0" lvl="0" indent="0" algn="l" defTabSz="666750">
            <a:lnSpc>
              <a:spcPct val="90000"/>
            </a:lnSpc>
            <a:spcBef>
              <a:spcPct val="0"/>
            </a:spcBef>
            <a:spcAft>
              <a:spcPct val="35000"/>
            </a:spcAft>
            <a:buNone/>
          </a:pPr>
          <a:r>
            <a:rPr lang="en-US" sz="1500" kern="1200"/>
            <a:t>Evidence Based/Best Practice</a:t>
          </a:r>
        </a:p>
      </dsp:txBody>
      <dsp:txXfrm>
        <a:off x="375623" y="4335464"/>
        <a:ext cx="4912877" cy="399568"/>
      </dsp:txXfrm>
    </dsp:sp>
    <dsp:sp modelId="{A812EBE4-F34C-4D49-8727-A75AF6A794D7}">
      <dsp:nvSpPr>
        <dsp:cNvPr id="0" name=""/>
        <dsp:cNvSpPr/>
      </dsp:nvSpPr>
      <dsp:spPr>
        <a:xfrm>
          <a:off x="0" y="5215648"/>
          <a:ext cx="7080157" cy="378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0F20A0-FC57-4E86-8A25-0798C33B4C8E}">
      <dsp:nvSpPr>
        <dsp:cNvPr id="0" name=""/>
        <dsp:cNvSpPr/>
      </dsp:nvSpPr>
      <dsp:spPr>
        <a:xfrm>
          <a:off x="354007" y="4994248"/>
          <a:ext cx="4956109" cy="4428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329" tIns="0" rIns="187329" bIns="0" numCol="1" spcCol="1270" anchor="ctr" anchorCtr="0">
          <a:noAutofit/>
        </a:bodyPr>
        <a:lstStyle/>
        <a:p>
          <a:pPr marL="0" lvl="0" indent="0" algn="l" defTabSz="666750">
            <a:lnSpc>
              <a:spcPct val="90000"/>
            </a:lnSpc>
            <a:spcBef>
              <a:spcPct val="0"/>
            </a:spcBef>
            <a:spcAft>
              <a:spcPct val="35000"/>
            </a:spcAft>
            <a:buNone/>
          </a:pPr>
          <a:r>
            <a:rPr lang="en-US" sz="1500" kern="1200"/>
            <a:t>Use of Volunteers</a:t>
          </a:r>
        </a:p>
      </dsp:txBody>
      <dsp:txXfrm>
        <a:off x="375623" y="5015864"/>
        <a:ext cx="4912877" cy="399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A3DA2-AAAD-4C78-9C53-6DAB38809BA1}">
      <dsp:nvSpPr>
        <dsp:cNvPr id="0" name=""/>
        <dsp:cNvSpPr/>
      </dsp:nvSpPr>
      <dsp:spPr>
        <a:xfrm rot="5400000">
          <a:off x="3815051" y="-1405234"/>
          <a:ext cx="993678" cy="405825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b="0" i="0" kern="1200" baseline="0" dirty="0"/>
            <a:t>YES, SASP funds may be used to support projects that focus on direct services for children who are victims of sexual assault. Services rendered to child victims do not have to be provided in connection with serving an adult parent, and there is no age restriction on providing services to child victims. In addition, SASP funds may be used to provide services to children of victims of sexual assault.</a:t>
          </a:r>
          <a:endParaRPr lang="en-US" sz="900" kern="1200" dirty="0"/>
        </a:p>
      </dsp:txBody>
      <dsp:txXfrm rot="-5400000">
        <a:off x="2282766" y="175558"/>
        <a:ext cx="4009743" cy="896664"/>
      </dsp:txXfrm>
    </dsp:sp>
    <dsp:sp modelId="{B51A3311-93C6-41AC-803D-6E61F551D20A}">
      <dsp:nvSpPr>
        <dsp:cNvPr id="0" name=""/>
        <dsp:cNvSpPr/>
      </dsp:nvSpPr>
      <dsp:spPr>
        <a:xfrm>
          <a:off x="0" y="2840"/>
          <a:ext cx="2282765" cy="124209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t>May SASP Formula Program funds be used to support services to children?</a:t>
          </a:r>
          <a:endParaRPr lang="en-US" sz="1400" kern="1200" dirty="0"/>
        </a:p>
      </dsp:txBody>
      <dsp:txXfrm>
        <a:off x="60634" y="63474"/>
        <a:ext cx="2161497" cy="1120830"/>
      </dsp:txXfrm>
    </dsp:sp>
    <dsp:sp modelId="{2EEC14CB-E1C1-494D-8FF8-D999256B1554}">
      <dsp:nvSpPr>
        <dsp:cNvPr id="0" name=""/>
        <dsp:cNvSpPr/>
      </dsp:nvSpPr>
      <dsp:spPr>
        <a:xfrm rot="5400000">
          <a:off x="3815051" y="-101031"/>
          <a:ext cx="993678" cy="405825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b="0" i="0" kern="1200" baseline="0" dirty="0"/>
            <a:t>NO, SASP funds may not be used for education and prevention. However, funds may be used for outreach to inform persons about the services provided by a specific program. </a:t>
          </a:r>
          <a:endParaRPr lang="en-US" sz="900" kern="1200" dirty="0"/>
        </a:p>
      </dsp:txBody>
      <dsp:txXfrm rot="-5400000">
        <a:off x="2282766" y="1479761"/>
        <a:ext cx="4009743" cy="896664"/>
      </dsp:txXfrm>
    </dsp:sp>
    <dsp:sp modelId="{CF14DD9B-F061-494E-AC8F-4C3860EE261E}">
      <dsp:nvSpPr>
        <dsp:cNvPr id="0" name=""/>
        <dsp:cNvSpPr/>
      </dsp:nvSpPr>
      <dsp:spPr>
        <a:xfrm>
          <a:off x="0" y="1307044"/>
          <a:ext cx="2282765" cy="124209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t>May SASP Formula Program funds be used to support projects that include education and prevention activities?</a:t>
          </a:r>
          <a:endParaRPr lang="en-US" sz="1400" kern="1200" dirty="0"/>
        </a:p>
      </dsp:txBody>
      <dsp:txXfrm>
        <a:off x="60634" y="1367678"/>
        <a:ext cx="2161497" cy="1120830"/>
      </dsp:txXfrm>
    </dsp:sp>
    <dsp:sp modelId="{09B4A796-3661-4EC2-9950-2CC24071E27E}">
      <dsp:nvSpPr>
        <dsp:cNvPr id="0" name=""/>
        <dsp:cNvSpPr/>
      </dsp:nvSpPr>
      <dsp:spPr>
        <a:xfrm rot="5400000">
          <a:off x="3815051" y="1203172"/>
          <a:ext cx="993678" cy="405825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b="0" i="0" kern="1200" baseline="0" dirty="0"/>
            <a:t>Generally, SASP funds cannot support CAC’s because the focus of the program is “establishment, maintenance, and expansion of RCC and projects to assist individuals who have been victimized by SA, without regard to the age of the individual.” SA services must be for victims of all ages. In addition, SASP funds may not be used for prosecution or LE projects such as forensic examinations or forensic interviewing, which are often components of the CACs.</a:t>
          </a:r>
          <a:endParaRPr lang="en-US" sz="900" kern="1200" dirty="0"/>
        </a:p>
      </dsp:txBody>
      <dsp:txXfrm rot="-5400000">
        <a:off x="2282766" y="2783965"/>
        <a:ext cx="4009743" cy="896664"/>
      </dsp:txXfrm>
    </dsp:sp>
    <dsp:sp modelId="{8C92286A-A45C-49B9-BBC1-56D898F81610}">
      <dsp:nvSpPr>
        <dsp:cNvPr id="0" name=""/>
        <dsp:cNvSpPr/>
      </dsp:nvSpPr>
      <dsp:spPr>
        <a:xfrm>
          <a:off x="0" y="2611248"/>
          <a:ext cx="2282765" cy="124209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t>May SASP Formula Program funds be used to support projects implemented by child advocacy centers?</a:t>
          </a:r>
          <a:endParaRPr lang="en-US" sz="1400" kern="1200" dirty="0"/>
        </a:p>
      </dsp:txBody>
      <dsp:txXfrm>
        <a:off x="60634" y="2671882"/>
        <a:ext cx="2161497" cy="1120830"/>
      </dsp:txXfrm>
    </dsp:sp>
    <dsp:sp modelId="{B8A0DC99-F37E-42F5-82C0-1B4E606590FA}">
      <dsp:nvSpPr>
        <dsp:cNvPr id="0" name=""/>
        <dsp:cNvSpPr/>
      </dsp:nvSpPr>
      <dsp:spPr>
        <a:xfrm rot="5400000">
          <a:off x="3815051" y="2507376"/>
          <a:ext cx="993678" cy="405825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b="0" i="0" kern="1200" baseline="0" dirty="0"/>
            <a:t>YES, SASP funds may be used to support volunteer-related activities, so long as those volunteers provide direct services for victims. Ex: training volunteers to provide crisis intervention and supervision volunteers.</a:t>
          </a:r>
          <a:endParaRPr lang="en-US" sz="900" kern="1200" dirty="0"/>
        </a:p>
      </dsp:txBody>
      <dsp:txXfrm rot="-5400000">
        <a:off x="2282766" y="4088169"/>
        <a:ext cx="4009743" cy="896664"/>
      </dsp:txXfrm>
    </dsp:sp>
    <dsp:sp modelId="{45F96401-4F8C-4303-A0EC-59F6E6D75D35}">
      <dsp:nvSpPr>
        <dsp:cNvPr id="0" name=""/>
        <dsp:cNvSpPr/>
      </dsp:nvSpPr>
      <dsp:spPr>
        <a:xfrm>
          <a:off x="0" y="3915451"/>
          <a:ext cx="2282765" cy="124209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t>May SASP Formula Program funds be used for volunteer-related expenses?</a:t>
          </a:r>
          <a:endParaRPr lang="en-US" sz="1400" kern="1200" dirty="0"/>
        </a:p>
      </dsp:txBody>
      <dsp:txXfrm>
        <a:off x="60634" y="3976085"/>
        <a:ext cx="2161497" cy="1120830"/>
      </dsp:txXfrm>
    </dsp:sp>
    <dsp:sp modelId="{8A8C2AE5-8E04-4EF6-BCDC-F0B9291F16BC}">
      <dsp:nvSpPr>
        <dsp:cNvPr id="0" name=""/>
        <dsp:cNvSpPr/>
      </dsp:nvSpPr>
      <dsp:spPr>
        <a:xfrm rot="5400000">
          <a:off x="3815051" y="3811579"/>
          <a:ext cx="993678" cy="405825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b="0" i="0" kern="1200" baseline="0" dirty="0"/>
            <a:t>NO, SASP funds may be used to address intimate partner, stranger and non-stranger sexual assault, as well as adult, adolescent, and child sexual violence, regardless when the assault occurred. Both male and female victims may be served.</a:t>
          </a:r>
          <a:endParaRPr lang="en-US" sz="900" kern="1200" dirty="0"/>
        </a:p>
      </dsp:txBody>
      <dsp:txXfrm rot="-5400000">
        <a:off x="2282766" y="5392372"/>
        <a:ext cx="4009743" cy="896664"/>
      </dsp:txXfrm>
    </dsp:sp>
    <dsp:sp modelId="{87F68E1B-1FAD-4500-9DC9-8CFB573B2E1A}">
      <dsp:nvSpPr>
        <dsp:cNvPr id="0" name=""/>
        <dsp:cNvSpPr/>
      </dsp:nvSpPr>
      <dsp:spPr>
        <a:xfrm>
          <a:off x="0" y="5219655"/>
          <a:ext cx="2282765" cy="124209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i="0" kern="1200" baseline="0" dirty="0"/>
            <a:t>Is there a limitation on the types of sexual assault that SASP Formula Program funds may be used to address?</a:t>
          </a:r>
          <a:endParaRPr lang="en-US" sz="1400" kern="1200" dirty="0"/>
        </a:p>
      </dsp:txBody>
      <dsp:txXfrm>
        <a:off x="60634" y="5280289"/>
        <a:ext cx="2161497" cy="11208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A3DA2-AAAD-4C78-9C53-6DAB38809BA1}">
      <dsp:nvSpPr>
        <dsp:cNvPr id="0" name=""/>
        <dsp:cNvSpPr/>
      </dsp:nvSpPr>
      <dsp:spPr>
        <a:xfrm rot="5400000">
          <a:off x="3815051" y="-1405234"/>
          <a:ext cx="993678" cy="405825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b="0" i="0" kern="1200" baseline="0" dirty="0"/>
            <a:t>NO, funds must be used to provide services to victims of SA. In cases when victims of DV disclose a history of SA, including by a current or former intimate partner, services may be provided with SASP funding to the extent that such victim expresses a need for services related to the SA.</a:t>
          </a:r>
          <a:endParaRPr lang="en-US" sz="900" kern="1200" dirty="0"/>
        </a:p>
      </dsp:txBody>
      <dsp:txXfrm rot="-5400000">
        <a:off x="2282766" y="175558"/>
        <a:ext cx="4009743" cy="896664"/>
      </dsp:txXfrm>
    </dsp:sp>
    <dsp:sp modelId="{B51A3311-93C6-41AC-803D-6E61F551D20A}">
      <dsp:nvSpPr>
        <dsp:cNvPr id="0" name=""/>
        <dsp:cNvSpPr/>
      </dsp:nvSpPr>
      <dsp:spPr>
        <a:xfrm>
          <a:off x="0" y="2840"/>
          <a:ext cx="2282765" cy="124209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b="1" i="0" kern="1200" baseline="0"/>
            <a:t>May SASP Formula Program funds be used to address domestic violence? </a:t>
          </a:r>
          <a:endParaRPr lang="en-US" sz="1100" kern="1200"/>
        </a:p>
      </dsp:txBody>
      <dsp:txXfrm>
        <a:off x="60634" y="63474"/>
        <a:ext cx="2161497" cy="1120830"/>
      </dsp:txXfrm>
    </dsp:sp>
    <dsp:sp modelId="{2EEC14CB-E1C1-494D-8FF8-D999256B1554}">
      <dsp:nvSpPr>
        <dsp:cNvPr id="0" name=""/>
        <dsp:cNvSpPr/>
      </dsp:nvSpPr>
      <dsp:spPr>
        <a:xfrm rot="5400000">
          <a:off x="3815051" y="-101031"/>
          <a:ext cx="993678" cy="405825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b="0" i="0" kern="1200" baseline="0" dirty="0"/>
            <a:t>SASP funds may be used to train program staff (volunteer or employee) who will provide specific grant-funded victim services but may not be used to provide a generalized statewide training. For example, funds may be used to support skill-building training on providing sexual assault advocacy services or training on a particular therapeutic technique to assist SASP-funded counselors/therapists in providing more effective therapy. </a:t>
          </a:r>
          <a:endParaRPr lang="en-US" sz="900" kern="1200" dirty="0"/>
        </a:p>
      </dsp:txBody>
      <dsp:txXfrm rot="-5400000">
        <a:off x="2282766" y="1479761"/>
        <a:ext cx="4009743" cy="896664"/>
      </dsp:txXfrm>
    </dsp:sp>
    <dsp:sp modelId="{CF14DD9B-F061-494E-AC8F-4C3860EE261E}">
      <dsp:nvSpPr>
        <dsp:cNvPr id="0" name=""/>
        <dsp:cNvSpPr/>
      </dsp:nvSpPr>
      <dsp:spPr>
        <a:xfrm>
          <a:off x="0" y="1307044"/>
          <a:ext cx="2282765" cy="124209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b="1" i="0" kern="1200" baseline="0"/>
            <a:t>May SASP Formula Program funds be used for advocate/staff training? </a:t>
          </a:r>
          <a:endParaRPr lang="en-US" sz="1100" kern="1200"/>
        </a:p>
      </dsp:txBody>
      <dsp:txXfrm>
        <a:off x="60634" y="1367678"/>
        <a:ext cx="2161497" cy="1120830"/>
      </dsp:txXfrm>
    </dsp:sp>
    <dsp:sp modelId="{09B4A796-3661-4EC2-9950-2CC24071E27E}">
      <dsp:nvSpPr>
        <dsp:cNvPr id="0" name=""/>
        <dsp:cNvSpPr/>
      </dsp:nvSpPr>
      <dsp:spPr>
        <a:xfrm rot="5400000">
          <a:off x="3815051" y="1203172"/>
          <a:ext cx="993678" cy="405825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b="0" i="0" kern="1200" baseline="0" dirty="0"/>
            <a:t>NO, SASP funds must be used for direct services. They may not be used for general training nor may the be used to develop training curricula.</a:t>
          </a:r>
          <a:endParaRPr lang="en-US" sz="900" kern="1200" dirty="0"/>
        </a:p>
      </dsp:txBody>
      <dsp:txXfrm rot="-5400000">
        <a:off x="2282766" y="2783965"/>
        <a:ext cx="4009743" cy="896664"/>
      </dsp:txXfrm>
    </dsp:sp>
    <dsp:sp modelId="{8C92286A-A45C-49B9-BBC1-56D898F81610}">
      <dsp:nvSpPr>
        <dsp:cNvPr id="0" name=""/>
        <dsp:cNvSpPr/>
      </dsp:nvSpPr>
      <dsp:spPr>
        <a:xfrm>
          <a:off x="0" y="2611248"/>
          <a:ext cx="2282765" cy="124209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b="1" i="0" kern="1200" baseline="0"/>
            <a:t>May SASP Formula Program funds be used for trainings on sexual assault for other professionals (e.g., for law enforcement officers, mental health professionals, prosecutors, etc.)? </a:t>
          </a:r>
          <a:endParaRPr lang="en-US" sz="1100" kern="1200"/>
        </a:p>
      </dsp:txBody>
      <dsp:txXfrm>
        <a:off x="60634" y="2671882"/>
        <a:ext cx="2161497" cy="1120830"/>
      </dsp:txXfrm>
    </dsp:sp>
    <dsp:sp modelId="{B8A0DC99-F37E-42F5-82C0-1B4E606590FA}">
      <dsp:nvSpPr>
        <dsp:cNvPr id="0" name=""/>
        <dsp:cNvSpPr/>
      </dsp:nvSpPr>
      <dsp:spPr>
        <a:xfrm rot="5400000">
          <a:off x="3815051" y="2507376"/>
          <a:ext cx="993678" cy="405825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b="0" i="0" kern="1200" baseline="0" dirty="0"/>
            <a:t>NO. However, if an advocate position is funded under the grant, the advocate’s time in attending SART meetings may be covered as part of the advocacy they provide. </a:t>
          </a:r>
          <a:endParaRPr lang="en-US" sz="900" kern="1200" dirty="0"/>
        </a:p>
      </dsp:txBody>
      <dsp:txXfrm rot="-5400000">
        <a:off x="2282766" y="4088169"/>
        <a:ext cx="4009743" cy="896664"/>
      </dsp:txXfrm>
    </dsp:sp>
    <dsp:sp modelId="{45F96401-4F8C-4303-A0EC-59F6E6D75D35}">
      <dsp:nvSpPr>
        <dsp:cNvPr id="0" name=""/>
        <dsp:cNvSpPr/>
      </dsp:nvSpPr>
      <dsp:spPr>
        <a:xfrm>
          <a:off x="0" y="3915451"/>
          <a:ext cx="2282765" cy="124209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b="1" i="0" kern="1200" baseline="0"/>
            <a:t>May SASP Formula Program funds be used for Sexual Assault Response Teams (SARTs)? </a:t>
          </a:r>
          <a:endParaRPr lang="en-US" sz="1100" kern="1200"/>
        </a:p>
      </dsp:txBody>
      <dsp:txXfrm>
        <a:off x="60634" y="3976085"/>
        <a:ext cx="2161497" cy="1120830"/>
      </dsp:txXfrm>
    </dsp:sp>
    <dsp:sp modelId="{8A8C2AE5-8E04-4EF6-BCDC-F0B9291F16BC}">
      <dsp:nvSpPr>
        <dsp:cNvPr id="0" name=""/>
        <dsp:cNvSpPr/>
      </dsp:nvSpPr>
      <dsp:spPr>
        <a:xfrm rot="5400000">
          <a:off x="3815051" y="3811579"/>
          <a:ext cx="993678" cy="405825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b="0" i="0" kern="1200" baseline="0" dirty="0"/>
            <a:t>YES, if the grant is also funding a staff or contract position to provide direct services. The office space and other office items (e.g., computer, phone, desk, etc.) associated with this position may be charged to the grant. </a:t>
          </a:r>
          <a:endParaRPr lang="en-US" sz="900" kern="1200" dirty="0"/>
        </a:p>
      </dsp:txBody>
      <dsp:txXfrm rot="-5400000">
        <a:off x="2282766" y="5392372"/>
        <a:ext cx="4009743" cy="896664"/>
      </dsp:txXfrm>
    </dsp:sp>
    <dsp:sp modelId="{87F68E1B-1FAD-4500-9DC9-8CFB573B2E1A}">
      <dsp:nvSpPr>
        <dsp:cNvPr id="0" name=""/>
        <dsp:cNvSpPr/>
      </dsp:nvSpPr>
      <dsp:spPr>
        <a:xfrm>
          <a:off x="0" y="5219655"/>
          <a:ext cx="2282765" cy="124209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b="1" i="0" kern="1200" baseline="0"/>
            <a:t>Can SASP Formula Program funds awarded be used towards items such as rent, office supplies, computer equipment, or office furniture? </a:t>
          </a:r>
          <a:endParaRPr lang="en-US" sz="1100" kern="1200"/>
        </a:p>
      </dsp:txBody>
      <dsp:txXfrm>
        <a:off x="60634" y="5280289"/>
        <a:ext cx="2161497" cy="11208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960109-3E0F-4314-80B2-2798870240B8}" type="datetimeFigureOut">
              <a:rPr lang="en-US" smtClean="0"/>
              <a:t>10/8/2024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12996-FBF9-4AE4-BA81-22177756F1FA}" type="slidenum">
              <a:rPr lang="en-US" smtClean="0"/>
              <a:t>‹#›</a:t>
            </a:fld>
            <a:endParaRPr lang="en-US"/>
          </a:p>
        </p:txBody>
      </p:sp>
    </p:spTree>
    <p:extLst>
      <p:ext uri="{BB962C8B-B14F-4D97-AF65-F5344CB8AC3E}">
        <p14:creationId xmlns:p14="http://schemas.microsoft.com/office/powerpoint/2010/main" val="2245099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976540-3940-404A-B910-AD28D2EB7F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9169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B12996-FBF9-4AE4-BA81-22177756F1FA}" type="slidenum">
              <a:rPr lang="en-US" smtClean="0"/>
              <a:t>8</a:t>
            </a:fld>
            <a:endParaRPr lang="en-US"/>
          </a:p>
        </p:txBody>
      </p:sp>
    </p:spTree>
    <p:extLst>
      <p:ext uri="{BB962C8B-B14F-4D97-AF65-F5344CB8AC3E}">
        <p14:creationId xmlns:p14="http://schemas.microsoft.com/office/powerpoint/2010/main" val="3533100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B12996-FBF9-4AE4-BA81-22177756F1FA}" type="slidenum">
              <a:rPr lang="en-US" smtClean="0"/>
              <a:t>9</a:t>
            </a:fld>
            <a:endParaRPr lang="en-US"/>
          </a:p>
        </p:txBody>
      </p:sp>
    </p:spTree>
    <p:extLst>
      <p:ext uri="{BB962C8B-B14F-4D97-AF65-F5344CB8AC3E}">
        <p14:creationId xmlns:p14="http://schemas.microsoft.com/office/powerpoint/2010/main" val="944530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t>
            </a:r>
          </a:p>
          <a:p>
            <a:pPr marL="171450" indent="-171450">
              <a:buFont typeface="Arial" panose="020B0604020202020204" pitchFamily="34" charset="0"/>
              <a:buChar char="•"/>
            </a:pPr>
            <a:r>
              <a:rPr lang="en-US" dirty="0"/>
              <a:t>Goals/Objectives/Outcomes – We have included a Tips for Writing Goals, Objectives and Outcomes on our website that you may find useful when completing this section. </a:t>
            </a:r>
          </a:p>
          <a:p>
            <a:pPr marL="628650" lvl="1" indent="-171450">
              <a:buFont typeface="Arial" panose="020B0604020202020204" pitchFamily="34" charset="0"/>
              <a:buChar char="•"/>
            </a:pPr>
            <a:r>
              <a:rPr lang="en-US" dirty="0"/>
              <a:t>You may visit our website: https://www.in.gov/cji/victim-services/resources/ </a:t>
            </a:r>
          </a:p>
          <a:p>
            <a:pPr marL="171450" indent="-171450">
              <a:buFont typeface="Arial" panose="020B0604020202020204" pitchFamily="34" charset="0"/>
              <a:buChar char="•"/>
            </a:pPr>
            <a:r>
              <a:rPr lang="en-US" dirty="0"/>
              <a:t>Remember when completing the Program Description do not include any SASP unallowable activities, include up to date data and answer each question thoroughly. For example, prevention and education activities and using funds to address domestic violence are both unallowable and should not be in the application.</a:t>
            </a:r>
          </a:p>
        </p:txBody>
      </p:sp>
      <p:sp>
        <p:nvSpPr>
          <p:cNvPr id="4" name="Slide Number Placeholder 3"/>
          <p:cNvSpPr>
            <a:spLocks noGrp="1"/>
          </p:cNvSpPr>
          <p:nvPr>
            <p:ph type="sldNum" sz="quarter" idx="5"/>
          </p:nvPr>
        </p:nvSpPr>
        <p:spPr/>
        <p:txBody>
          <a:bodyPr/>
          <a:lstStyle/>
          <a:p>
            <a:fld id="{B6B12996-FBF9-4AE4-BA81-22177756F1FA}" type="slidenum">
              <a:rPr lang="en-US" smtClean="0"/>
              <a:t>17</a:t>
            </a:fld>
            <a:endParaRPr lang="en-US"/>
          </a:p>
        </p:txBody>
      </p:sp>
    </p:spTree>
    <p:extLst>
      <p:ext uri="{BB962C8B-B14F-4D97-AF65-F5344CB8AC3E}">
        <p14:creationId xmlns:p14="http://schemas.microsoft.com/office/powerpoint/2010/main" val="4255414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helpful hints when completing the Budget Narrative:</a:t>
            </a:r>
          </a:p>
          <a:p>
            <a:r>
              <a:rPr lang="en-US" dirty="0"/>
              <a:t>Ensure all items being requested in the budget are in the budget narrative, the percentages, annual cost, personnel that are listed in the budget are the same in the narrative.</a:t>
            </a:r>
          </a:p>
          <a:p>
            <a:r>
              <a:rPr lang="en-US" b="1" dirty="0"/>
              <a:t>Administrative duties </a:t>
            </a:r>
            <a:r>
              <a:rPr lang="en-US" dirty="0"/>
              <a:t>– please provide a percentage of time each grant funded position will spend on administrative activities which include: </a:t>
            </a:r>
            <a:r>
              <a:rPr lang="en-US" b="0" i="1" dirty="0">
                <a:solidFill>
                  <a:srgbClr val="676A6C"/>
                </a:solidFill>
                <a:effectLst/>
                <a:latin typeface="Arial" panose="020B0604020202020204" pitchFamily="34" charset="0"/>
              </a:rPr>
              <a:t>completing programmatic documentation, reports and statistics; collecting and maintaining grant records; conducting surveys and needs assessments to improve services delivered and prorated share of audit costs.</a:t>
            </a:r>
          </a:p>
          <a:p>
            <a:r>
              <a:rPr lang="en-US" b="1" i="0" dirty="0">
                <a:solidFill>
                  <a:srgbClr val="676A6C"/>
                </a:solidFill>
                <a:effectLst/>
                <a:latin typeface="Arial" panose="020B0604020202020204" pitchFamily="34" charset="0"/>
              </a:rPr>
              <a:t>Do these positions receive funding from other sources? </a:t>
            </a:r>
            <a:r>
              <a:rPr lang="en-US" b="0" i="0" dirty="0">
                <a:solidFill>
                  <a:srgbClr val="676A6C"/>
                </a:solidFill>
                <a:effectLst/>
                <a:latin typeface="Arial" panose="020B0604020202020204" pitchFamily="34" charset="0"/>
              </a:rPr>
              <a:t>– Include all positions not 100% grant funded, either the percentage or dollar amount and funding source. Ensure the allocated amounts equal the annual salary amount.</a:t>
            </a:r>
          </a:p>
          <a:p>
            <a:r>
              <a:rPr lang="en-US" b="1" i="0" dirty="0">
                <a:solidFill>
                  <a:srgbClr val="676A6C"/>
                </a:solidFill>
                <a:effectLst/>
                <a:latin typeface="Arial" panose="020B0604020202020204" pitchFamily="34" charset="0"/>
              </a:rPr>
              <a:t>Employee Benefits </a:t>
            </a:r>
            <a:r>
              <a:rPr lang="en-US" b="0" i="0" dirty="0">
                <a:solidFill>
                  <a:srgbClr val="676A6C"/>
                </a:solidFill>
                <a:effectLst/>
                <a:latin typeface="Arial" panose="020B0604020202020204" pitchFamily="34" charset="0"/>
              </a:rPr>
              <a:t>– For each position, list the percentage or cost paid for by the employer for each benefit. Indicate if this cost is monthly, yearly or per pay period (bi-weekly)</a:t>
            </a:r>
          </a:p>
          <a:p>
            <a:r>
              <a:rPr lang="en-US" b="1" i="0" dirty="0">
                <a:solidFill>
                  <a:srgbClr val="676A6C"/>
                </a:solidFill>
                <a:effectLst/>
                <a:latin typeface="Arial" panose="020B0604020202020204" pitchFamily="34" charset="0"/>
              </a:rPr>
              <a:t>Supply/Operating Expenses</a:t>
            </a:r>
            <a:r>
              <a:rPr lang="en-US" b="0" i="0" dirty="0">
                <a:solidFill>
                  <a:srgbClr val="676A6C"/>
                </a:solidFill>
                <a:effectLst/>
                <a:latin typeface="Arial" panose="020B0604020202020204" pitchFamily="34" charset="0"/>
              </a:rPr>
              <a:t> – when requesting office supplies, make sure they are categorized by </a:t>
            </a:r>
            <a:r>
              <a:rPr lang="en-US" b="0" i="0" dirty="0" err="1">
                <a:solidFill>
                  <a:srgbClr val="676A6C"/>
                </a:solidFill>
                <a:effectLst/>
                <a:latin typeface="Arial" panose="020B0604020202020204" pitchFamily="34" charset="0"/>
              </a:rPr>
              <a:t>Consummable</a:t>
            </a:r>
            <a:r>
              <a:rPr lang="en-US" b="0" i="0" dirty="0">
                <a:solidFill>
                  <a:srgbClr val="676A6C"/>
                </a:solidFill>
                <a:effectLst/>
                <a:latin typeface="Arial" panose="020B0604020202020204" pitchFamily="34" charset="0"/>
              </a:rPr>
              <a:t> and </a:t>
            </a:r>
            <a:r>
              <a:rPr lang="en-US" b="0" i="0" dirty="0" err="1">
                <a:solidFill>
                  <a:srgbClr val="676A6C"/>
                </a:solidFill>
                <a:effectLst/>
                <a:latin typeface="Arial" panose="020B0604020202020204" pitchFamily="34" charset="0"/>
              </a:rPr>
              <a:t>NonConsummable</a:t>
            </a:r>
            <a:r>
              <a:rPr lang="en-US" b="0" i="0" dirty="0">
                <a:solidFill>
                  <a:srgbClr val="676A6C"/>
                </a:solidFill>
                <a:effectLst/>
                <a:latin typeface="Arial" panose="020B0604020202020204" pitchFamily="34" charset="0"/>
              </a:rPr>
              <a:t>, list out all items you intend on purchasing in those budget line items. If you are requesting utilities, technology we ask that you list out the utilities or technology companies in the narrative.</a:t>
            </a:r>
            <a:endParaRPr lang="en-US" b="1" i="0" dirty="0"/>
          </a:p>
        </p:txBody>
      </p:sp>
      <p:sp>
        <p:nvSpPr>
          <p:cNvPr id="4" name="Slide Number Placeholder 3"/>
          <p:cNvSpPr>
            <a:spLocks noGrp="1"/>
          </p:cNvSpPr>
          <p:nvPr>
            <p:ph type="sldNum" sz="quarter" idx="5"/>
          </p:nvPr>
        </p:nvSpPr>
        <p:spPr/>
        <p:txBody>
          <a:bodyPr/>
          <a:lstStyle/>
          <a:p>
            <a:fld id="{B6B12996-FBF9-4AE4-BA81-22177756F1FA}" type="slidenum">
              <a:rPr lang="en-US" smtClean="0"/>
              <a:t>18</a:t>
            </a:fld>
            <a:endParaRPr lang="en-US"/>
          </a:p>
        </p:txBody>
      </p:sp>
    </p:spTree>
    <p:extLst>
      <p:ext uri="{BB962C8B-B14F-4D97-AF65-F5344CB8AC3E}">
        <p14:creationId xmlns:p14="http://schemas.microsoft.com/office/powerpoint/2010/main" val="1157616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2F7844-784A-44AF-914A-F6D58708C849}"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D0386-CAA4-474C-A434-38543F04229D}" type="slidenum">
              <a:rPr lang="en-US" smtClean="0"/>
              <a:t>‹#›</a:t>
            </a:fld>
            <a:endParaRPr lang="en-US"/>
          </a:p>
        </p:txBody>
      </p:sp>
    </p:spTree>
    <p:extLst>
      <p:ext uri="{BB962C8B-B14F-4D97-AF65-F5344CB8AC3E}">
        <p14:creationId xmlns:p14="http://schemas.microsoft.com/office/powerpoint/2010/main" val="2477239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2F7844-784A-44AF-914A-F6D58708C849}"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D0386-CAA4-474C-A434-38543F04229D}" type="slidenum">
              <a:rPr lang="en-US" smtClean="0"/>
              <a:t>‹#›</a:t>
            </a:fld>
            <a:endParaRPr lang="en-US"/>
          </a:p>
        </p:txBody>
      </p:sp>
    </p:spTree>
    <p:extLst>
      <p:ext uri="{BB962C8B-B14F-4D97-AF65-F5344CB8AC3E}">
        <p14:creationId xmlns:p14="http://schemas.microsoft.com/office/powerpoint/2010/main" val="254730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2F7844-784A-44AF-914A-F6D58708C849}"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D0386-CAA4-474C-A434-38543F04229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33409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2F7844-784A-44AF-914A-F6D58708C849}"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D0386-CAA4-474C-A434-38543F04229D}" type="slidenum">
              <a:rPr lang="en-US" smtClean="0"/>
              <a:t>‹#›</a:t>
            </a:fld>
            <a:endParaRPr lang="en-US"/>
          </a:p>
        </p:txBody>
      </p:sp>
    </p:spTree>
    <p:extLst>
      <p:ext uri="{BB962C8B-B14F-4D97-AF65-F5344CB8AC3E}">
        <p14:creationId xmlns:p14="http://schemas.microsoft.com/office/powerpoint/2010/main" val="23317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2F7844-784A-44AF-914A-F6D58708C849}"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D0386-CAA4-474C-A434-38543F04229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85464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2F7844-784A-44AF-914A-F6D58708C849}"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D0386-CAA4-474C-A434-38543F04229D}" type="slidenum">
              <a:rPr lang="en-US" smtClean="0"/>
              <a:t>‹#›</a:t>
            </a:fld>
            <a:endParaRPr lang="en-US"/>
          </a:p>
        </p:txBody>
      </p:sp>
    </p:spTree>
    <p:extLst>
      <p:ext uri="{BB962C8B-B14F-4D97-AF65-F5344CB8AC3E}">
        <p14:creationId xmlns:p14="http://schemas.microsoft.com/office/powerpoint/2010/main" val="12517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2F7844-784A-44AF-914A-F6D58708C849}"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D0386-CAA4-474C-A434-38543F04229D}" type="slidenum">
              <a:rPr lang="en-US" smtClean="0"/>
              <a:t>‹#›</a:t>
            </a:fld>
            <a:endParaRPr lang="en-US"/>
          </a:p>
        </p:txBody>
      </p:sp>
    </p:spTree>
    <p:extLst>
      <p:ext uri="{BB962C8B-B14F-4D97-AF65-F5344CB8AC3E}">
        <p14:creationId xmlns:p14="http://schemas.microsoft.com/office/powerpoint/2010/main" val="2957553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2F7844-784A-44AF-914A-F6D58708C849}"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D0386-CAA4-474C-A434-38543F04229D}" type="slidenum">
              <a:rPr lang="en-US" smtClean="0"/>
              <a:t>‹#›</a:t>
            </a:fld>
            <a:endParaRPr lang="en-US"/>
          </a:p>
        </p:txBody>
      </p:sp>
    </p:spTree>
    <p:extLst>
      <p:ext uri="{BB962C8B-B14F-4D97-AF65-F5344CB8AC3E}">
        <p14:creationId xmlns:p14="http://schemas.microsoft.com/office/powerpoint/2010/main" val="381536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2F7844-784A-44AF-914A-F6D58708C849}"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D0386-CAA4-474C-A434-38543F04229D}" type="slidenum">
              <a:rPr lang="en-US" smtClean="0"/>
              <a:t>‹#›</a:t>
            </a:fld>
            <a:endParaRPr lang="en-US"/>
          </a:p>
        </p:txBody>
      </p:sp>
    </p:spTree>
    <p:extLst>
      <p:ext uri="{BB962C8B-B14F-4D97-AF65-F5344CB8AC3E}">
        <p14:creationId xmlns:p14="http://schemas.microsoft.com/office/powerpoint/2010/main" val="45036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2F7844-784A-44AF-914A-F6D58708C849}"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D0386-CAA4-474C-A434-38543F04229D}" type="slidenum">
              <a:rPr lang="en-US" smtClean="0"/>
              <a:t>‹#›</a:t>
            </a:fld>
            <a:endParaRPr lang="en-US"/>
          </a:p>
        </p:txBody>
      </p:sp>
    </p:spTree>
    <p:extLst>
      <p:ext uri="{BB962C8B-B14F-4D97-AF65-F5344CB8AC3E}">
        <p14:creationId xmlns:p14="http://schemas.microsoft.com/office/powerpoint/2010/main" val="2835174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2F7844-784A-44AF-914A-F6D58708C849}"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D0386-CAA4-474C-A434-38543F04229D}" type="slidenum">
              <a:rPr lang="en-US" smtClean="0"/>
              <a:t>‹#›</a:t>
            </a:fld>
            <a:endParaRPr lang="en-US"/>
          </a:p>
        </p:txBody>
      </p:sp>
    </p:spTree>
    <p:extLst>
      <p:ext uri="{BB962C8B-B14F-4D97-AF65-F5344CB8AC3E}">
        <p14:creationId xmlns:p14="http://schemas.microsoft.com/office/powerpoint/2010/main" val="63319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2F7844-784A-44AF-914A-F6D58708C849}" type="datetimeFigureOut">
              <a:rPr lang="en-US" smtClean="0"/>
              <a:t>10/8/2024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8D0386-CAA4-474C-A434-38543F04229D}" type="slidenum">
              <a:rPr lang="en-US" smtClean="0"/>
              <a:t>‹#›</a:t>
            </a:fld>
            <a:endParaRPr lang="en-US"/>
          </a:p>
        </p:txBody>
      </p:sp>
    </p:spTree>
    <p:extLst>
      <p:ext uri="{BB962C8B-B14F-4D97-AF65-F5344CB8AC3E}">
        <p14:creationId xmlns:p14="http://schemas.microsoft.com/office/powerpoint/2010/main" val="3386282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2F7844-784A-44AF-914A-F6D58708C849}" type="datetimeFigureOut">
              <a:rPr lang="en-US" smtClean="0"/>
              <a:t>10/8/2024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8D0386-CAA4-474C-A434-38543F04229D}" type="slidenum">
              <a:rPr lang="en-US" smtClean="0"/>
              <a:t>‹#›</a:t>
            </a:fld>
            <a:endParaRPr lang="en-US"/>
          </a:p>
        </p:txBody>
      </p:sp>
    </p:spTree>
    <p:extLst>
      <p:ext uri="{BB962C8B-B14F-4D97-AF65-F5344CB8AC3E}">
        <p14:creationId xmlns:p14="http://schemas.microsoft.com/office/powerpoint/2010/main" val="194401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F7844-784A-44AF-914A-F6D58708C849}" type="datetimeFigureOut">
              <a:rPr lang="en-US" smtClean="0"/>
              <a:t>10/8/2024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8D0386-CAA4-474C-A434-38543F04229D}" type="slidenum">
              <a:rPr lang="en-US" smtClean="0"/>
              <a:t>‹#›</a:t>
            </a:fld>
            <a:endParaRPr lang="en-US"/>
          </a:p>
        </p:txBody>
      </p:sp>
    </p:spTree>
    <p:extLst>
      <p:ext uri="{BB962C8B-B14F-4D97-AF65-F5344CB8AC3E}">
        <p14:creationId xmlns:p14="http://schemas.microsoft.com/office/powerpoint/2010/main" val="2558965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2F7844-784A-44AF-914A-F6D58708C849}"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D0386-CAA4-474C-A434-38543F04229D}" type="slidenum">
              <a:rPr lang="en-US" smtClean="0"/>
              <a:t>‹#›</a:t>
            </a:fld>
            <a:endParaRPr lang="en-US"/>
          </a:p>
        </p:txBody>
      </p:sp>
    </p:spTree>
    <p:extLst>
      <p:ext uri="{BB962C8B-B14F-4D97-AF65-F5344CB8AC3E}">
        <p14:creationId xmlns:p14="http://schemas.microsoft.com/office/powerpoint/2010/main" val="2658641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D0386-CAA4-474C-A434-38543F04229D}" type="slidenum">
              <a:rPr lang="en-US" smtClean="0"/>
              <a:t>‹#›</a:t>
            </a:fld>
            <a:endParaRPr lang="en-US"/>
          </a:p>
        </p:txBody>
      </p:sp>
      <p:sp>
        <p:nvSpPr>
          <p:cNvPr id="5" name="Date Placeholder 4"/>
          <p:cNvSpPr>
            <a:spLocks noGrp="1"/>
          </p:cNvSpPr>
          <p:nvPr>
            <p:ph type="dt" sz="half" idx="10"/>
          </p:nvPr>
        </p:nvSpPr>
        <p:spPr/>
        <p:txBody>
          <a:bodyPr/>
          <a:lstStyle/>
          <a:p>
            <a:fld id="{A52F7844-784A-44AF-914A-F6D58708C849}" type="datetimeFigureOut">
              <a:rPr lang="en-US" smtClean="0"/>
              <a:t>10/8/2024</a:t>
            </a:fld>
            <a:endParaRPr lang="en-US"/>
          </a:p>
        </p:txBody>
      </p:sp>
    </p:spTree>
    <p:extLst>
      <p:ext uri="{BB962C8B-B14F-4D97-AF65-F5344CB8AC3E}">
        <p14:creationId xmlns:p14="http://schemas.microsoft.com/office/powerpoint/2010/main" val="3478718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52F7844-784A-44AF-914A-F6D58708C849}" type="datetimeFigureOut">
              <a:rPr lang="en-US" smtClean="0"/>
              <a:t>10/8/2024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88D0386-CAA4-474C-A434-38543F04229D}" type="slidenum">
              <a:rPr lang="en-US" smtClean="0"/>
              <a:t>‹#›</a:t>
            </a:fld>
            <a:endParaRPr lang="en-US"/>
          </a:p>
        </p:txBody>
      </p:sp>
    </p:spTree>
    <p:extLst>
      <p:ext uri="{BB962C8B-B14F-4D97-AF65-F5344CB8AC3E}">
        <p14:creationId xmlns:p14="http://schemas.microsoft.com/office/powerpoint/2010/main" val="393868995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hyperlink" Target="mailto:Rvenus@cji.in.gov" TargetMode="External"/><Relationship Id="rId2" Type="http://schemas.openxmlformats.org/officeDocument/2006/relationships/hyperlink" Target="mailto:DaAnderson1@cji.in.gov" TargetMode="Externa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hyperlink" Target="https://www.in.gov/cji/victim-services/sasp/" TargetMode="External"/><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7">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29"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30" name="Straight Connector 29">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2"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Isosceles Triangle 37">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49A842A9-5F55-0665-B608-D592753A7FA6}"/>
              </a:ext>
            </a:extLst>
          </p:cNvPr>
          <p:cNvSpPr>
            <a:spLocks noGrp="1"/>
          </p:cNvSpPr>
          <p:nvPr>
            <p:ph type="title"/>
          </p:nvPr>
        </p:nvSpPr>
        <p:spPr>
          <a:xfrm>
            <a:off x="4956023" y="1306636"/>
            <a:ext cx="5172092" cy="3249131"/>
          </a:xfrm>
        </p:spPr>
        <p:txBody>
          <a:bodyPr vert="horz" lIns="91440" tIns="45720" rIns="91440" bIns="45720" rtlCol="0" anchor="b">
            <a:normAutofit/>
          </a:bodyPr>
          <a:lstStyle/>
          <a:p>
            <a:r>
              <a:rPr lang="en-US" sz="5400" dirty="0">
                <a:solidFill>
                  <a:schemeClr val="tx2"/>
                </a:solidFill>
              </a:rPr>
              <a:t>2025 SASP RFP Webinar</a:t>
            </a:r>
          </a:p>
        </p:txBody>
      </p:sp>
      <p:sp>
        <p:nvSpPr>
          <p:cNvPr id="5" name="Text Placeholder 4">
            <a:extLst>
              <a:ext uri="{FF2B5EF4-FFF2-40B4-BE49-F238E27FC236}">
                <a16:creationId xmlns:a16="http://schemas.microsoft.com/office/drawing/2014/main" id="{C94264EF-52FC-9C04-583C-259E51AF497E}"/>
              </a:ext>
            </a:extLst>
          </p:cNvPr>
          <p:cNvSpPr>
            <a:spLocks noGrp="1"/>
          </p:cNvSpPr>
          <p:nvPr>
            <p:ph type="body" sz="half" idx="2"/>
          </p:nvPr>
        </p:nvSpPr>
        <p:spPr>
          <a:xfrm>
            <a:off x="5043488" y="4517479"/>
            <a:ext cx="4299666" cy="871042"/>
          </a:xfrm>
        </p:spPr>
        <p:txBody>
          <a:bodyPr vert="horz" lIns="91440" tIns="45720" rIns="91440" bIns="45720" rtlCol="0" anchor="t">
            <a:normAutofit/>
          </a:bodyPr>
          <a:lstStyle/>
          <a:p>
            <a:r>
              <a:rPr lang="en-US" sz="1800" dirty="0">
                <a:solidFill>
                  <a:schemeClr val="tx1">
                    <a:lumMod val="50000"/>
                    <a:lumOff val="50000"/>
                  </a:schemeClr>
                </a:solidFill>
              </a:rPr>
              <a:t>October 3, 2024</a:t>
            </a:r>
          </a:p>
        </p:txBody>
      </p:sp>
      <p:sp>
        <p:nvSpPr>
          <p:cNvPr id="26" name="Isosceles Triangle 39">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descr="A picture containing drawing&#10;&#10;Description automatically generated">
            <a:extLst>
              <a:ext uri="{FF2B5EF4-FFF2-40B4-BE49-F238E27FC236}">
                <a16:creationId xmlns:a16="http://schemas.microsoft.com/office/drawing/2014/main" id="{EAC12306-3F10-7057-ED03-831F69B7D811}"/>
              </a:ext>
            </a:extLst>
          </p:cNvPr>
          <p:cNvPicPr>
            <a:picLocks noChangeAspect="1"/>
          </p:cNvPicPr>
          <p:nvPr/>
        </p:nvPicPr>
        <p:blipFill>
          <a:blip r:embed="rId2"/>
          <a:stretch>
            <a:fillRect/>
          </a:stretch>
        </p:blipFill>
        <p:spPr>
          <a:xfrm>
            <a:off x="888604" y="2105579"/>
            <a:ext cx="3765692" cy="2654812"/>
          </a:xfrm>
          <a:prstGeom prst="rect">
            <a:avLst/>
          </a:prstGeom>
        </p:spPr>
      </p:pic>
    </p:spTree>
    <p:extLst>
      <p:ext uri="{BB962C8B-B14F-4D97-AF65-F5344CB8AC3E}">
        <p14:creationId xmlns:p14="http://schemas.microsoft.com/office/powerpoint/2010/main" val="791863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cxnSp>
        <p:nvCxnSpPr>
          <p:cNvPr id="24" name="Straight Connector 23">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E7AD1BC-05DD-0A01-9FC9-2F989CE9E739}"/>
              </a:ext>
            </a:extLst>
          </p:cNvPr>
          <p:cNvSpPr>
            <a:spLocks noGrp="1"/>
          </p:cNvSpPr>
          <p:nvPr>
            <p:ph type="title"/>
          </p:nvPr>
        </p:nvSpPr>
        <p:spPr>
          <a:xfrm>
            <a:off x="643467" y="816638"/>
            <a:ext cx="3367359" cy="5224724"/>
          </a:xfrm>
        </p:spPr>
        <p:txBody>
          <a:bodyPr vert="horz" lIns="91440" tIns="45720" rIns="91440" bIns="45720" rtlCol="0" anchor="ctr">
            <a:normAutofit/>
          </a:bodyPr>
          <a:lstStyle/>
          <a:p>
            <a:r>
              <a:rPr lang="en-US" sz="4000" dirty="0"/>
              <a:t>SASP Priority Areas </a:t>
            </a:r>
          </a:p>
        </p:txBody>
      </p:sp>
      <p:sp>
        <p:nvSpPr>
          <p:cNvPr id="4" name="Content Placeholder 3">
            <a:extLst>
              <a:ext uri="{FF2B5EF4-FFF2-40B4-BE49-F238E27FC236}">
                <a16:creationId xmlns:a16="http://schemas.microsoft.com/office/drawing/2014/main" id="{EB0977D8-B315-6B2C-F0D3-74911A9C6CBE}"/>
              </a:ext>
            </a:extLst>
          </p:cNvPr>
          <p:cNvSpPr>
            <a:spLocks noGrp="1"/>
          </p:cNvSpPr>
          <p:nvPr>
            <p:ph sz="half" idx="2"/>
          </p:nvPr>
        </p:nvSpPr>
        <p:spPr>
          <a:xfrm>
            <a:off x="4654295" y="816638"/>
            <a:ext cx="4619706" cy="5224724"/>
          </a:xfrm>
        </p:spPr>
        <p:txBody>
          <a:bodyPr vert="horz" lIns="91440" tIns="45720" rIns="91440" bIns="45720" rtlCol="0" anchor="ctr">
            <a:normAutofit/>
          </a:bodyPr>
          <a:lstStyle/>
          <a:p>
            <a:r>
              <a:rPr lang="en-US" sz="2400" b="0" i="0" baseline="0" dirty="0"/>
              <a:t>Priority will be given to programs that can and will promote civil rights (including by meeting the needs of underserved and marginalized survivors), improve access to justice for survivors, and enhance survivor safety. </a:t>
            </a:r>
            <a:endParaRPr lang="en-US" sz="2400" dirty="0"/>
          </a:p>
        </p:txBody>
      </p:sp>
      <p:pic>
        <p:nvPicPr>
          <p:cNvPr id="7" name="Picture 6" descr="Logo&#10;&#10;Description automatically generated">
            <a:extLst>
              <a:ext uri="{FF2B5EF4-FFF2-40B4-BE49-F238E27FC236}">
                <a16:creationId xmlns:a16="http://schemas.microsoft.com/office/drawing/2014/main" id="{5C3F9A71-EE62-7A82-04D1-E3E10F031A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4772" y="5661185"/>
            <a:ext cx="1167310" cy="817877"/>
          </a:xfrm>
          <a:prstGeom prst="rect">
            <a:avLst/>
          </a:prstGeom>
        </p:spPr>
      </p:pic>
    </p:spTree>
    <p:extLst>
      <p:ext uri="{BB962C8B-B14F-4D97-AF65-F5344CB8AC3E}">
        <p14:creationId xmlns:p14="http://schemas.microsoft.com/office/powerpoint/2010/main" val="3531347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8F3E3A-3C17-66D9-052F-48D7F0ACB289}"/>
              </a:ext>
            </a:extLst>
          </p:cNvPr>
          <p:cNvSpPr>
            <a:spLocks noGrp="1"/>
          </p:cNvSpPr>
          <p:nvPr>
            <p:ph type="title"/>
          </p:nvPr>
        </p:nvSpPr>
        <p:spPr>
          <a:xfrm>
            <a:off x="2598899" y="552052"/>
            <a:ext cx="5922249" cy="1320800"/>
          </a:xfrm>
        </p:spPr>
        <p:txBody>
          <a:bodyPr/>
          <a:lstStyle/>
          <a:p>
            <a:r>
              <a:rPr lang="en-US" dirty="0"/>
              <a:t>Ineligible Budget Items &amp; </a:t>
            </a:r>
            <a:br>
              <a:rPr lang="en-US" dirty="0"/>
            </a:br>
            <a:r>
              <a:rPr lang="en-US" dirty="0"/>
              <a:t>Out-Of-Scope Activities</a:t>
            </a:r>
          </a:p>
        </p:txBody>
      </p:sp>
      <p:sp>
        <p:nvSpPr>
          <p:cNvPr id="5" name="Text Placeholder 4">
            <a:extLst>
              <a:ext uri="{FF2B5EF4-FFF2-40B4-BE49-F238E27FC236}">
                <a16:creationId xmlns:a16="http://schemas.microsoft.com/office/drawing/2014/main" id="{A79D2A18-41BC-86EB-371F-9CBEE59D1571}"/>
              </a:ext>
            </a:extLst>
          </p:cNvPr>
          <p:cNvSpPr>
            <a:spLocks noGrp="1"/>
          </p:cNvSpPr>
          <p:nvPr>
            <p:ph type="body" idx="1"/>
          </p:nvPr>
        </p:nvSpPr>
        <p:spPr/>
        <p:txBody>
          <a:bodyPr/>
          <a:lstStyle/>
          <a:p>
            <a:r>
              <a:rPr lang="en-US" b="1" dirty="0">
                <a:solidFill>
                  <a:schemeClr val="accent1"/>
                </a:solidFill>
              </a:rPr>
              <a:t>Ineligible Budget Items</a:t>
            </a:r>
          </a:p>
        </p:txBody>
      </p:sp>
      <p:sp>
        <p:nvSpPr>
          <p:cNvPr id="6" name="Content Placeholder 5">
            <a:extLst>
              <a:ext uri="{FF2B5EF4-FFF2-40B4-BE49-F238E27FC236}">
                <a16:creationId xmlns:a16="http://schemas.microsoft.com/office/drawing/2014/main" id="{D843579F-218B-C46E-2C30-FEA1D80A3D5D}"/>
              </a:ext>
            </a:extLst>
          </p:cNvPr>
          <p:cNvSpPr>
            <a:spLocks noGrp="1"/>
          </p:cNvSpPr>
          <p:nvPr>
            <p:ph sz="half" idx="2"/>
          </p:nvPr>
        </p:nvSpPr>
        <p:spPr/>
        <p:txBody>
          <a:bodyPr>
            <a:normAutofit fontScale="77500" lnSpcReduction="20000"/>
          </a:bodyPr>
          <a:lstStyle/>
          <a:p>
            <a:r>
              <a:rPr lang="en-US" dirty="0"/>
              <a:t>Food &amp; beverages except emergency food &amp; beverages for victims.</a:t>
            </a:r>
          </a:p>
          <a:p>
            <a:r>
              <a:rPr lang="en-US" dirty="0"/>
              <a:t>Lobbying</a:t>
            </a:r>
          </a:p>
          <a:p>
            <a:r>
              <a:rPr lang="en-US" dirty="0"/>
              <a:t>Fundraising and time spent procuring funding</a:t>
            </a:r>
          </a:p>
          <a:p>
            <a:r>
              <a:rPr lang="en-US" dirty="0"/>
              <a:t>Purchase of real estate or vehicles</a:t>
            </a:r>
          </a:p>
          <a:p>
            <a:r>
              <a:rPr lang="en-US" dirty="0"/>
              <a:t>Construction and physical modification to buildings including minor renovations</a:t>
            </a:r>
          </a:p>
          <a:p>
            <a:r>
              <a:rPr lang="en-US" dirty="0"/>
              <a:t>Overtime is allowed, but to claim overtime rate, must be separate budget line item that includes overtime pay.</a:t>
            </a:r>
          </a:p>
        </p:txBody>
      </p:sp>
      <p:sp>
        <p:nvSpPr>
          <p:cNvPr id="7" name="Text Placeholder 6">
            <a:extLst>
              <a:ext uri="{FF2B5EF4-FFF2-40B4-BE49-F238E27FC236}">
                <a16:creationId xmlns:a16="http://schemas.microsoft.com/office/drawing/2014/main" id="{2EFD43AA-6FC3-C71B-EE59-2589B9902712}"/>
              </a:ext>
            </a:extLst>
          </p:cNvPr>
          <p:cNvSpPr>
            <a:spLocks noGrp="1"/>
          </p:cNvSpPr>
          <p:nvPr>
            <p:ph type="body" sz="quarter" idx="3"/>
          </p:nvPr>
        </p:nvSpPr>
        <p:spPr/>
        <p:txBody>
          <a:bodyPr/>
          <a:lstStyle/>
          <a:p>
            <a:r>
              <a:rPr lang="en-US" b="1" dirty="0">
                <a:solidFill>
                  <a:schemeClr val="accent1"/>
                </a:solidFill>
              </a:rPr>
              <a:t>Out-Of-Scope Activities</a:t>
            </a:r>
          </a:p>
        </p:txBody>
      </p:sp>
      <p:sp>
        <p:nvSpPr>
          <p:cNvPr id="8" name="Content Placeholder 7">
            <a:extLst>
              <a:ext uri="{FF2B5EF4-FFF2-40B4-BE49-F238E27FC236}">
                <a16:creationId xmlns:a16="http://schemas.microsoft.com/office/drawing/2014/main" id="{0A343D02-625F-DB2D-6AF2-474A504A7455}"/>
              </a:ext>
            </a:extLst>
          </p:cNvPr>
          <p:cNvSpPr>
            <a:spLocks noGrp="1"/>
          </p:cNvSpPr>
          <p:nvPr>
            <p:ph sz="quarter" idx="4"/>
          </p:nvPr>
        </p:nvSpPr>
        <p:spPr/>
        <p:txBody>
          <a:bodyPr>
            <a:normAutofit fontScale="77500" lnSpcReduction="20000"/>
          </a:bodyPr>
          <a:lstStyle/>
          <a:p>
            <a:r>
              <a:rPr lang="en-US" dirty="0"/>
              <a:t>Research Projects</a:t>
            </a:r>
          </a:p>
          <a:p>
            <a:r>
              <a:rPr lang="en-US" dirty="0"/>
              <a:t>Activities focused on </a:t>
            </a:r>
            <a:r>
              <a:rPr lang="en-US" b="1" dirty="0"/>
              <a:t>Prevention Efforts </a:t>
            </a:r>
            <a:r>
              <a:rPr lang="en-US" dirty="0"/>
              <a:t>and </a:t>
            </a:r>
            <a:r>
              <a:rPr lang="en-US" b="1" dirty="0"/>
              <a:t>Public Education</a:t>
            </a:r>
            <a:endParaRPr lang="en-US" dirty="0"/>
          </a:p>
          <a:p>
            <a:r>
              <a:rPr lang="en-US" dirty="0"/>
              <a:t>Criminal justice-related projects, including law enforcement, prosecution, courts, and forensic interviews.</a:t>
            </a:r>
          </a:p>
          <a:p>
            <a:r>
              <a:rPr lang="en-US" dirty="0"/>
              <a:t>Sexual Assault Medical Forensic Examiner programs</a:t>
            </a:r>
          </a:p>
          <a:p>
            <a:r>
              <a:rPr lang="en-US" dirty="0"/>
              <a:t>Sexual Assault Response Team(SART) coordination.</a:t>
            </a:r>
          </a:p>
          <a:p>
            <a:r>
              <a:rPr lang="en-US" dirty="0"/>
              <a:t>Providing training to allied professionals and the community.</a:t>
            </a:r>
          </a:p>
          <a:p>
            <a:r>
              <a:rPr lang="en-US" dirty="0"/>
              <a:t>Domestic violence services unrelated to sexual violence.</a:t>
            </a:r>
          </a:p>
        </p:txBody>
      </p:sp>
    </p:spTree>
    <p:extLst>
      <p:ext uri="{BB962C8B-B14F-4D97-AF65-F5344CB8AC3E}">
        <p14:creationId xmlns:p14="http://schemas.microsoft.com/office/powerpoint/2010/main" val="1302027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947CDE17-06F4-4FCE-8BFE-AD89EACB7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0" name="Straight Connector 39">
              <a:extLst>
                <a:ext uri="{FF2B5EF4-FFF2-40B4-BE49-F238E27FC236}">
                  <a16:creationId xmlns:a16="http://schemas.microsoft.com/office/drawing/2014/main" id="{4A64534B-C7D9-476B-876D-0A9259D502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C527E124-CDC8-4D04-848D-E43E18F425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2" name="Rectangle 23">
              <a:extLst>
                <a:ext uri="{FF2B5EF4-FFF2-40B4-BE49-F238E27FC236}">
                  <a16:creationId xmlns:a16="http://schemas.microsoft.com/office/drawing/2014/main" id="{A768FF94-39B1-44FB-9670-D6F5007FB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Rectangle 25">
              <a:extLst>
                <a:ext uri="{FF2B5EF4-FFF2-40B4-BE49-F238E27FC236}">
                  <a16:creationId xmlns:a16="http://schemas.microsoft.com/office/drawing/2014/main" id="{FCE6337A-0F72-4D0B-81DA-748DC80AB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Isosceles Triangle 43">
              <a:extLst>
                <a:ext uri="{FF2B5EF4-FFF2-40B4-BE49-F238E27FC236}">
                  <a16:creationId xmlns:a16="http://schemas.microsoft.com/office/drawing/2014/main" id="{2972CF86-A510-4E29-8CED-C0612D080F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Rectangle 27">
              <a:extLst>
                <a:ext uri="{FF2B5EF4-FFF2-40B4-BE49-F238E27FC236}">
                  <a16:creationId xmlns:a16="http://schemas.microsoft.com/office/drawing/2014/main" id="{51B0A8D9-B28B-4CE3-8AB6-6633ADD99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Rectangle 28">
              <a:extLst>
                <a:ext uri="{FF2B5EF4-FFF2-40B4-BE49-F238E27FC236}">
                  <a16:creationId xmlns:a16="http://schemas.microsoft.com/office/drawing/2014/main" id="{525DA9CC-B1B1-4F33-9ED2-89012EA5B4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Rectangle 29">
              <a:extLst>
                <a:ext uri="{FF2B5EF4-FFF2-40B4-BE49-F238E27FC236}">
                  <a16:creationId xmlns:a16="http://schemas.microsoft.com/office/drawing/2014/main" id="{6AE546F2-92C0-4C9C-BF28-052A7D0A3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Isosceles Triangle 47">
              <a:extLst>
                <a:ext uri="{FF2B5EF4-FFF2-40B4-BE49-F238E27FC236}">
                  <a16:creationId xmlns:a16="http://schemas.microsoft.com/office/drawing/2014/main" id="{1111385C-91E7-44E8-AAE5-019E48D76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Isosceles Triangle 48">
              <a:extLst>
                <a:ext uri="{FF2B5EF4-FFF2-40B4-BE49-F238E27FC236}">
                  <a16:creationId xmlns:a16="http://schemas.microsoft.com/office/drawing/2014/main" id="{54455A30-C651-4002-BE70-2A0F05BA3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62" name="Rectangle 61">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90E6B6-609F-B7C2-B0EE-841E44F335C5}"/>
              </a:ext>
            </a:extLst>
          </p:cNvPr>
          <p:cNvSpPr>
            <a:spLocks noGrp="1"/>
          </p:cNvSpPr>
          <p:nvPr>
            <p:ph type="title"/>
          </p:nvPr>
        </p:nvSpPr>
        <p:spPr>
          <a:xfrm>
            <a:off x="1346283" y="163059"/>
            <a:ext cx="10197494" cy="2222332"/>
          </a:xfrm>
        </p:spPr>
        <p:txBody>
          <a:bodyPr vert="horz" lIns="91440" tIns="45720" rIns="91440" bIns="45720" rtlCol="0" anchor="t">
            <a:normAutofit/>
          </a:bodyPr>
          <a:lstStyle/>
          <a:p>
            <a:r>
              <a:rPr lang="en-US" dirty="0"/>
              <a:t>Unallowable Activities</a:t>
            </a:r>
            <a:br>
              <a:rPr lang="en-US" dirty="0"/>
            </a:br>
            <a:r>
              <a:rPr lang="en-US" sz="1300" b="0" i="0" u="none" strike="noStrike" baseline="0" dirty="0">
                <a:latin typeface="Trebuchet MS" panose="020B0603020202020204" pitchFamily="34" charset="0"/>
              </a:rPr>
              <a:t>This grant program does not fund activities that jeopardize victim safety, deter, or prevent physical or emotional healing for victims, or allow offenders to escape responsibility for their actions. </a:t>
            </a:r>
            <a:br>
              <a:rPr lang="en-US" sz="1300" b="0" i="0" u="none" strike="noStrike" baseline="0" dirty="0">
                <a:latin typeface="Trebuchet MS" panose="020B0603020202020204" pitchFamily="34" charset="0"/>
              </a:rPr>
            </a:br>
            <a:br>
              <a:rPr lang="en-US" sz="1300" b="0" i="0" u="none" strike="noStrike" baseline="0" dirty="0">
                <a:latin typeface="Trebuchet MS" panose="020B0603020202020204" pitchFamily="34" charset="0"/>
              </a:rPr>
            </a:br>
            <a:r>
              <a:rPr lang="en-US" sz="1300" b="0" i="0" u="none" strike="noStrike" baseline="0" dirty="0">
                <a:latin typeface="Trebuchet MS" panose="020B0603020202020204" pitchFamily="34" charset="0"/>
              </a:rPr>
              <a:t>The following activities have been found to jeopardize victim safety, deter, or prevent physical or emotional healing for victims, or allow offenders to escape responsibility for their actions. </a:t>
            </a:r>
            <a:br>
              <a:rPr lang="en-US" sz="1300" b="0" i="0" u="none" strike="noStrike" baseline="0" dirty="0">
                <a:latin typeface="Trebuchet MS" panose="020B0603020202020204" pitchFamily="34" charset="0"/>
              </a:rPr>
            </a:br>
            <a:br>
              <a:rPr lang="en-US" sz="1300" b="0" i="0" u="none" strike="noStrike" baseline="0" dirty="0">
                <a:latin typeface="Trebuchet MS" panose="020B0603020202020204" pitchFamily="34" charset="0"/>
              </a:rPr>
            </a:br>
            <a:r>
              <a:rPr lang="en-US" sz="1300" b="1" i="0" u="none" strike="noStrike" baseline="0" dirty="0">
                <a:latin typeface="Trebuchet MS" panose="020B0603020202020204" pitchFamily="34" charset="0"/>
              </a:rPr>
              <a:t>In planning a SASP proposal, please ensure that these activities are NOT included: </a:t>
            </a:r>
            <a:endParaRPr lang="en-US" sz="1300" b="1" dirty="0">
              <a:latin typeface="Trebuchet MS" panose="020B0603020202020204" pitchFamily="34" charset="0"/>
            </a:endParaRPr>
          </a:p>
        </p:txBody>
      </p:sp>
      <p:sp>
        <p:nvSpPr>
          <p:cNvPr id="53" name="Isosceles Triangle 52">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Isosceles Triangle 54">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TextBox 2">
            <a:extLst>
              <a:ext uri="{FF2B5EF4-FFF2-40B4-BE49-F238E27FC236}">
                <a16:creationId xmlns:a16="http://schemas.microsoft.com/office/drawing/2014/main" id="{BF8A00C3-FB15-25DE-4205-6FD64E0551A9}"/>
              </a:ext>
            </a:extLst>
          </p:cNvPr>
          <p:cNvGraphicFramePr/>
          <p:nvPr>
            <p:extLst>
              <p:ext uri="{D42A27DB-BD31-4B8C-83A1-F6EECF244321}">
                <p14:modId xmlns:p14="http://schemas.microsoft.com/office/powerpoint/2010/main" val="1248105906"/>
              </p:ext>
            </p:extLst>
          </p:nvPr>
        </p:nvGraphicFramePr>
        <p:xfrm>
          <a:off x="1244354" y="2505134"/>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703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07788-3E73-7ED1-5212-195B7CAAACE9}"/>
              </a:ext>
            </a:extLst>
          </p:cNvPr>
          <p:cNvSpPr>
            <a:spLocks noGrp="1"/>
          </p:cNvSpPr>
          <p:nvPr>
            <p:ph type="title"/>
          </p:nvPr>
        </p:nvSpPr>
        <p:spPr/>
        <p:txBody>
          <a:bodyPr>
            <a:normAutofit fontScale="90000"/>
          </a:bodyPr>
          <a:lstStyle/>
          <a:p>
            <a:pPr algn="ctr"/>
            <a:r>
              <a:rPr lang="en-US" dirty="0">
                <a:solidFill>
                  <a:schemeClr val="tx2">
                    <a:lumMod val="75000"/>
                  </a:schemeClr>
                </a:solidFill>
              </a:rPr>
              <a:t>Initiating an application in </a:t>
            </a:r>
            <a:r>
              <a:rPr lang="en-US" dirty="0" err="1">
                <a:solidFill>
                  <a:schemeClr val="tx2">
                    <a:lumMod val="75000"/>
                  </a:schemeClr>
                </a:solidFill>
              </a:rPr>
              <a:t>IntelliGrants</a:t>
            </a:r>
            <a:br>
              <a:rPr lang="en-US" dirty="0">
                <a:solidFill>
                  <a:schemeClr val="tx2">
                    <a:lumMod val="75000"/>
                  </a:schemeClr>
                </a:solidFill>
              </a:rPr>
            </a:br>
            <a:br>
              <a:rPr lang="en-US" dirty="0">
                <a:solidFill>
                  <a:schemeClr val="tx2">
                    <a:lumMod val="75000"/>
                  </a:schemeClr>
                </a:solidFill>
              </a:rPr>
            </a:br>
            <a:endParaRPr lang="en-US" dirty="0">
              <a:solidFill>
                <a:schemeClr val="tx2">
                  <a:lumMod val="75000"/>
                </a:schemeClr>
              </a:solidFill>
            </a:endParaRPr>
          </a:p>
        </p:txBody>
      </p:sp>
      <p:sp>
        <p:nvSpPr>
          <p:cNvPr id="3" name="TextBox 2">
            <a:extLst>
              <a:ext uri="{FF2B5EF4-FFF2-40B4-BE49-F238E27FC236}">
                <a16:creationId xmlns:a16="http://schemas.microsoft.com/office/drawing/2014/main" id="{36A0564D-1107-7F34-0DAD-4194D91DE96F}"/>
              </a:ext>
            </a:extLst>
          </p:cNvPr>
          <p:cNvSpPr txBox="1"/>
          <p:nvPr/>
        </p:nvSpPr>
        <p:spPr>
          <a:xfrm>
            <a:off x="3471890" y="5684881"/>
            <a:ext cx="5019323" cy="369332"/>
          </a:xfrm>
          <a:prstGeom prst="rect">
            <a:avLst/>
          </a:prstGeom>
          <a:noFill/>
        </p:spPr>
        <p:txBody>
          <a:bodyPr wrap="none" rtlCol="0">
            <a:spAutoFit/>
          </a:bodyPr>
          <a:lstStyle/>
          <a:p>
            <a:r>
              <a:rPr lang="en-US" u="sng" dirty="0">
                <a:solidFill>
                  <a:schemeClr val="tx2">
                    <a:lumMod val="75000"/>
                  </a:schemeClr>
                </a:solidFill>
              </a:rPr>
              <a:t>https://indianaintelligrants.intelligrants.com/</a:t>
            </a:r>
          </a:p>
        </p:txBody>
      </p:sp>
      <p:pic>
        <p:nvPicPr>
          <p:cNvPr id="5" name="Graphic 4" descr="Laptop outline">
            <a:extLst>
              <a:ext uri="{FF2B5EF4-FFF2-40B4-BE49-F238E27FC236}">
                <a16:creationId xmlns:a16="http://schemas.microsoft.com/office/drawing/2014/main" id="{2536E207-785A-E9CF-08CF-0D2A33100D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2407" y="0"/>
            <a:ext cx="6673646" cy="6673646"/>
          </a:xfrm>
          <a:prstGeom prst="rect">
            <a:avLst/>
          </a:prstGeom>
        </p:spPr>
      </p:pic>
      <p:pic>
        <p:nvPicPr>
          <p:cNvPr id="7" name="Picture 6">
            <a:extLst>
              <a:ext uri="{FF2B5EF4-FFF2-40B4-BE49-F238E27FC236}">
                <a16:creationId xmlns:a16="http://schemas.microsoft.com/office/drawing/2014/main" id="{FFF2C0E2-75BA-D402-F5C9-FEE252B085EA}"/>
              </a:ext>
            </a:extLst>
          </p:cNvPr>
          <p:cNvPicPr>
            <a:picLocks noChangeAspect="1"/>
          </p:cNvPicPr>
          <p:nvPr/>
        </p:nvPicPr>
        <p:blipFill>
          <a:blip r:embed="rId4"/>
          <a:stretch>
            <a:fillRect/>
          </a:stretch>
        </p:blipFill>
        <p:spPr>
          <a:xfrm>
            <a:off x="3244645" y="1930400"/>
            <a:ext cx="3849329" cy="2214215"/>
          </a:xfrm>
          <a:prstGeom prst="rect">
            <a:avLst/>
          </a:prstGeom>
        </p:spPr>
      </p:pic>
      <p:pic>
        <p:nvPicPr>
          <p:cNvPr id="8" name="Picture 7" descr="Logo&#10;&#10;Description automatically generated">
            <a:extLst>
              <a:ext uri="{FF2B5EF4-FFF2-40B4-BE49-F238E27FC236}">
                <a16:creationId xmlns:a16="http://schemas.microsoft.com/office/drawing/2014/main" id="{965AB3CF-E3D8-2240-C4A1-99A22AA6D3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0303" y="5674437"/>
            <a:ext cx="1167310" cy="817877"/>
          </a:xfrm>
          <a:prstGeom prst="rect">
            <a:avLst/>
          </a:prstGeom>
        </p:spPr>
      </p:pic>
    </p:spTree>
    <p:extLst>
      <p:ext uri="{BB962C8B-B14F-4D97-AF65-F5344CB8AC3E}">
        <p14:creationId xmlns:p14="http://schemas.microsoft.com/office/powerpoint/2010/main" val="4060624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0CE5E-BF08-A3A1-CC93-7F4B9F9E84D4}"/>
              </a:ext>
            </a:extLst>
          </p:cNvPr>
          <p:cNvSpPr>
            <a:spLocks noGrp="1"/>
          </p:cNvSpPr>
          <p:nvPr>
            <p:ph type="title"/>
          </p:nvPr>
        </p:nvSpPr>
        <p:spPr/>
        <p:txBody>
          <a:bodyPr/>
          <a:lstStyle/>
          <a:p>
            <a:r>
              <a:rPr lang="en-US" dirty="0">
                <a:solidFill>
                  <a:schemeClr val="tx2">
                    <a:lumMod val="75000"/>
                  </a:schemeClr>
                </a:solidFill>
              </a:rPr>
              <a:t>Steps to initiating an application</a:t>
            </a:r>
          </a:p>
        </p:txBody>
      </p:sp>
      <p:sp>
        <p:nvSpPr>
          <p:cNvPr id="5" name="Content Placeholder 4">
            <a:extLst>
              <a:ext uri="{FF2B5EF4-FFF2-40B4-BE49-F238E27FC236}">
                <a16:creationId xmlns:a16="http://schemas.microsoft.com/office/drawing/2014/main" id="{63874614-3CB4-37F7-FBAF-298C7F3A1046}"/>
              </a:ext>
            </a:extLst>
          </p:cNvPr>
          <p:cNvSpPr>
            <a:spLocks noGrp="1"/>
          </p:cNvSpPr>
          <p:nvPr>
            <p:ph idx="1"/>
          </p:nvPr>
        </p:nvSpPr>
        <p:spPr>
          <a:xfrm>
            <a:off x="543339" y="1500375"/>
            <a:ext cx="3880367" cy="5166719"/>
          </a:xfrm>
        </p:spPr>
        <p:txBody>
          <a:bodyPr>
            <a:normAutofit/>
          </a:bodyPr>
          <a:lstStyle/>
          <a:p>
            <a:pPr>
              <a:buClr>
                <a:schemeClr val="tx2">
                  <a:lumMod val="75000"/>
                </a:schemeClr>
              </a:buClr>
            </a:pPr>
            <a:r>
              <a:rPr lang="en-US" sz="1800" dirty="0"/>
              <a:t>Log into your </a:t>
            </a:r>
            <a:r>
              <a:rPr lang="en-US" sz="1800" dirty="0" err="1"/>
              <a:t>IntelliGrants</a:t>
            </a:r>
            <a:r>
              <a:rPr lang="en-US" sz="1800" dirty="0"/>
              <a:t> account</a:t>
            </a:r>
          </a:p>
          <a:p>
            <a:pPr lvl="1">
              <a:buClr>
                <a:schemeClr val="tx2">
                  <a:lumMod val="75000"/>
                </a:schemeClr>
              </a:buClr>
            </a:pPr>
            <a:r>
              <a:rPr lang="en-US" sz="1800" dirty="0"/>
              <a:t>If you do not have an account, then you can obtain one on the home screen of </a:t>
            </a:r>
            <a:r>
              <a:rPr lang="en-US" sz="1800" dirty="0" err="1"/>
              <a:t>IntelliGrants</a:t>
            </a:r>
            <a:r>
              <a:rPr lang="en-US" sz="1800" dirty="0"/>
              <a:t> (New User?)</a:t>
            </a:r>
          </a:p>
          <a:p>
            <a:pPr>
              <a:buClr>
                <a:schemeClr val="tx2">
                  <a:lumMod val="75000"/>
                </a:schemeClr>
              </a:buClr>
            </a:pPr>
            <a:r>
              <a:rPr lang="en-US" sz="1800" dirty="0"/>
              <a:t>On the “</a:t>
            </a:r>
            <a:r>
              <a:rPr lang="en-US" sz="1800" b="1" dirty="0"/>
              <a:t>MY HOME</a:t>
            </a:r>
            <a:r>
              <a:rPr lang="en-US" sz="1800" dirty="0"/>
              <a:t>” page access the “</a:t>
            </a:r>
            <a:r>
              <a:rPr lang="en-US" sz="1800" b="1" dirty="0"/>
              <a:t>VIEW AVAILABLE PROPOSALS</a:t>
            </a:r>
            <a:r>
              <a:rPr lang="en-US" sz="1800" dirty="0"/>
              <a:t>” section</a:t>
            </a:r>
          </a:p>
          <a:p>
            <a:pPr>
              <a:buClr>
                <a:schemeClr val="tx2">
                  <a:lumMod val="75000"/>
                </a:schemeClr>
              </a:buClr>
            </a:pPr>
            <a:r>
              <a:rPr lang="en-US" sz="1800" dirty="0"/>
              <a:t>Click on </a:t>
            </a:r>
            <a:r>
              <a:rPr lang="en-US" sz="1800" b="1" dirty="0"/>
              <a:t>VIEW OPPORTUNITIES</a:t>
            </a:r>
          </a:p>
          <a:p>
            <a:pPr>
              <a:buClr>
                <a:schemeClr val="tx2">
                  <a:lumMod val="75000"/>
                </a:schemeClr>
              </a:buClr>
            </a:pPr>
            <a:r>
              <a:rPr lang="en-US" sz="1800" dirty="0" err="1"/>
              <a:t>IntelliGrants</a:t>
            </a:r>
            <a:r>
              <a:rPr lang="en-US" sz="1800" dirty="0"/>
              <a:t> will take you to the My Opportunities page </a:t>
            </a:r>
          </a:p>
          <a:p>
            <a:pPr>
              <a:buClr>
                <a:schemeClr val="tx2">
                  <a:lumMod val="75000"/>
                </a:schemeClr>
              </a:buClr>
            </a:pPr>
            <a:r>
              <a:rPr lang="en-US" sz="1800" dirty="0"/>
              <a:t>Access the </a:t>
            </a:r>
            <a:r>
              <a:rPr lang="en-US" sz="1800" b="1" dirty="0"/>
              <a:t>2025 SASP Grant</a:t>
            </a:r>
          </a:p>
          <a:p>
            <a:pPr>
              <a:buClr>
                <a:schemeClr val="tx2">
                  <a:lumMod val="75000"/>
                </a:schemeClr>
              </a:buClr>
            </a:pPr>
            <a:r>
              <a:rPr lang="en-US" sz="1800" b="1" dirty="0"/>
              <a:t> </a:t>
            </a:r>
            <a:r>
              <a:rPr lang="en-US" sz="1800" dirty="0"/>
              <a:t>Select “</a:t>
            </a:r>
            <a:r>
              <a:rPr lang="en-US" sz="1800" b="1" dirty="0"/>
              <a:t>Apply Now</a:t>
            </a:r>
            <a:r>
              <a:rPr lang="en-US" sz="1800" dirty="0"/>
              <a:t>”</a:t>
            </a:r>
          </a:p>
          <a:p>
            <a:pPr>
              <a:buClr>
                <a:schemeClr val="tx2">
                  <a:lumMod val="75000"/>
                </a:schemeClr>
              </a:buClr>
            </a:pPr>
            <a:endParaRPr lang="en-US" sz="1800" dirty="0"/>
          </a:p>
          <a:p>
            <a:pPr>
              <a:buClr>
                <a:schemeClr val="tx2">
                  <a:lumMod val="75000"/>
                </a:schemeClr>
              </a:buClr>
            </a:pPr>
            <a:endParaRPr lang="en-US" dirty="0"/>
          </a:p>
        </p:txBody>
      </p:sp>
      <p:pic>
        <p:nvPicPr>
          <p:cNvPr id="3" name="Picture 2" descr="Logo&#10;&#10;Description automatically generated">
            <a:extLst>
              <a:ext uri="{FF2B5EF4-FFF2-40B4-BE49-F238E27FC236}">
                <a16:creationId xmlns:a16="http://schemas.microsoft.com/office/drawing/2014/main" id="{18CB2E64-B465-BFBE-16AE-C7CAE5789C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4772" y="5661185"/>
            <a:ext cx="1167310" cy="817877"/>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3B389D76-FB87-AF81-A765-D36D42CD7C82}"/>
              </a:ext>
            </a:extLst>
          </p:cNvPr>
          <p:cNvPicPr>
            <a:picLocks noChangeAspect="1"/>
          </p:cNvPicPr>
          <p:nvPr/>
        </p:nvPicPr>
        <p:blipFill>
          <a:blip r:embed="rId3"/>
          <a:stretch>
            <a:fillRect/>
          </a:stretch>
        </p:blipFill>
        <p:spPr>
          <a:xfrm>
            <a:off x="4557701" y="1270000"/>
            <a:ext cx="7351193" cy="3914510"/>
          </a:xfrm>
          <a:prstGeom prst="rect">
            <a:avLst/>
          </a:prstGeom>
        </p:spPr>
      </p:pic>
    </p:spTree>
    <p:extLst>
      <p:ext uri="{BB962C8B-B14F-4D97-AF65-F5344CB8AC3E}">
        <p14:creationId xmlns:p14="http://schemas.microsoft.com/office/powerpoint/2010/main" val="3570214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CD9E7E-754E-1363-54DA-EB726234C6ED}"/>
              </a:ext>
            </a:extLst>
          </p:cNvPr>
          <p:cNvPicPr>
            <a:picLocks noChangeAspect="1"/>
          </p:cNvPicPr>
          <p:nvPr/>
        </p:nvPicPr>
        <p:blipFill>
          <a:blip r:embed="rId2"/>
          <a:stretch>
            <a:fillRect/>
          </a:stretch>
        </p:blipFill>
        <p:spPr>
          <a:xfrm>
            <a:off x="4557701" y="1500375"/>
            <a:ext cx="6654303" cy="4045161"/>
          </a:xfrm>
          <a:prstGeom prst="rect">
            <a:avLst/>
          </a:prstGeom>
        </p:spPr>
      </p:pic>
      <p:sp>
        <p:nvSpPr>
          <p:cNvPr id="2" name="Title 1">
            <a:extLst>
              <a:ext uri="{FF2B5EF4-FFF2-40B4-BE49-F238E27FC236}">
                <a16:creationId xmlns:a16="http://schemas.microsoft.com/office/drawing/2014/main" id="{E2D0CE5E-BF08-A3A1-CC93-7F4B9F9E84D4}"/>
              </a:ext>
            </a:extLst>
          </p:cNvPr>
          <p:cNvSpPr>
            <a:spLocks noGrp="1"/>
          </p:cNvSpPr>
          <p:nvPr>
            <p:ph type="title"/>
          </p:nvPr>
        </p:nvSpPr>
        <p:spPr/>
        <p:txBody>
          <a:bodyPr/>
          <a:lstStyle/>
          <a:p>
            <a:r>
              <a:rPr lang="en-US" dirty="0">
                <a:solidFill>
                  <a:schemeClr val="tx2">
                    <a:lumMod val="75000"/>
                  </a:schemeClr>
                </a:solidFill>
              </a:rPr>
              <a:t>Forms that need to be completed</a:t>
            </a:r>
          </a:p>
        </p:txBody>
      </p:sp>
      <p:sp>
        <p:nvSpPr>
          <p:cNvPr id="5" name="Content Placeholder 4">
            <a:extLst>
              <a:ext uri="{FF2B5EF4-FFF2-40B4-BE49-F238E27FC236}">
                <a16:creationId xmlns:a16="http://schemas.microsoft.com/office/drawing/2014/main" id="{63874614-3CB4-37F7-FBAF-298C7F3A1046}"/>
              </a:ext>
            </a:extLst>
          </p:cNvPr>
          <p:cNvSpPr>
            <a:spLocks noGrp="1"/>
          </p:cNvSpPr>
          <p:nvPr>
            <p:ph idx="1"/>
          </p:nvPr>
        </p:nvSpPr>
        <p:spPr>
          <a:xfrm>
            <a:off x="543339" y="1500375"/>
            <a:ext cx="3880367" cy="5166719"/>
          </a:xfrm>
        </p:spPr>
        <p:txBody>
          <a:bodyPr>
            <a:normAutofit/>
          </a:bodyPr>
          <a:lstStyle/>
          <a:p>
            <a:pPr>
              <a:buClr>
                <a:schemeClr val="tx2">
                  <a:lumMod val="75000"/>
                </a:schemeClr>
              </a:buClr>
            </a:pPr>
            <a:r>
              <a:rPr lang="en-US" dirty="0"/>
              <a:t>Contact </a:t>
            </a:r>
          </a:p>
          <a:p>
            <a:pPr>
              <a:buClr>
                <a:schemeClr val="tx2">
                  <a:lumMod val="75000"/>
                </a:schemeClr>
              </a:buClr>
            </a:pPr>
            <a:r>
              <a:rPr lang="en-US" sz="1800" dirty="0"/>
              <a:t>Project Information </a:t>
            </a:r>
          </a:p>
          <a:p>
            <a:pPr>
              <a:buClr>
                <a:schemeClr val="tx2">
                  <a:lumMod val="75000"/>
                </a:schemeClr>
              </a:buClr>
            </a:pPr>
            <a:r>
              <a:rPr lang="en-US" dirty="0"/>
              <a:t>Programmatic Information </a:t>
            </a:r>
          </a:p>
          <a:p>
            <a:pPr>
              <a:buClr>
                <a:schemeClr val="tx2">
                  <a:lumMod val="75000"/>
                </a:schemeClr>
              </a:buClr>
            </a:pPr>
            <a:r>
              <a:rPr lang="en-US" sz="1800" dirty="0"/>
              <a:t>Problem Statement &amp; Analysis </a:t>
            </a:r>
          </a:p>
          <a:p>
            <a:pPr>
              <a:buClr>
                <a:schemeClr val="tx2">
                  <a:lumMod val="75000"/>
                </a:schemeClr>
              </a:buClr>
            </a:pPr>
            <a:r>
              <a:rPr lang="en-US" dirty="0"/>
              <a:t>Goals, Objectives, &amp; Outcomes</a:t>
            </a:r>
          </a:p>
          <a:p>
            <a:pPr>
              <a:buClr>
                <a:schemeClr val="tx2">
                  <a:lumMod val="75000"/>
                </a:schemeClr>
              </a:buClr>
            </a:pPr>
            <a:r>
              <a:rPr lang="en-US" sz="1800" dirty="0"/>
              <a:t>Program description</a:t>
            </a:r>
          </a:p>
          <a:p>
            <a:pPr>
              <a:buClr>
                <a:schemeClr val="tx2">
                  <a:lumMod val="75000"/>
                </a:schemeClr>
              </a:buClr>
            </a:pPr>
            <a:r>
              <a:rPr lang="en-US" dirty="0"/>
              <a:t>Evidence Based/Best Practices </a:t>
            </a:r>
          </a:p>
          <a:p>
            <a:pPr>
              <a:buClr>
                <a:schemeClr val="tx2">
                  <a:lumMod val="75000"/>
                </a:schemeClr>
              </a:buClr>
            </a:pPr>
            <a:r>
              <a:rPr lang="en-US" sz="1800" dirty="0"/>
              <a:t>Use of Volun</a:t>
            </a:r>
            <a:r>
              <a:rPr lang="en-US" dirty="0"/>
              <a:t>teers</a:t>
            </a:r>
          </a:p>
          <a:p>
            <a:pPr>
              <a:buClr>
                <a:schemeClr val="tx2">
                  <a:lumMod val="75000"/>
                </a:schemeClr>
              </a:buClr>
            </a:pPr>
            <a:r>
              <a:rPr lang="en-US" sz="1800" dirty="0"/>
              <a:t>Budget</a:t>
            </a:r>
          </a:p>
          <a:p>
            <a:pPr>
              <a:buClr>
                <a:schemeClr val="tx2">
                  <a:lumMod val="75000"/>
                </a:schemeClr>
              </a:buClr>
            </a:pPr>
            <a:r>
              <a:rPr lang="en-US" dirty="0"/>
              <a:t>Budget Narrative </a:t>
            </a:r>
          </a:p>
          <a:p>
            <a:pPr>
              <a:buClr>
                <a:schemeClr val="tx2">
                  <a:lumMod val="75000"/>
                </a:schemeClr>
              </a:buClr>
            </a:pPr>
            <a:r>
              <a:rPr lang="en-US" sz="1800" dirty="0"/>
              <a:t>Attachments </a:t>
            </a:r>
          </a:p>
          <a:p>
            <a:pPr>
              <a:buClr>
                <a:schemeClr val="tx2">
                  <a:lumMod val="75000"/>
                </a:schemeClr>
              </a:buClr>
            </a:pPr>
            <a:endParaRPr lang="en-US" dirty="0"/>
          </a:p>
        </p:txBody>
      </p:sp>
      <p:pic>
        <p:nvPicPr>
          <p:cNvPr id="3" name="Picture 2" descr="Logo&#10;&#10;Description automatically generated">
            <a:extLst>
              <a:ext uri="{FF2B5EF4-FFF2-40B4-BE49-F238E27FC236}">
                <a16:creationId xmlns:a16="http://schemas.microsoft.com/office/drawing/2014/main" id="{18CB2E64-B465-BFBE-16AE-C7CAE5789C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4772" y="5661185"/>
            <a:ext cx="1167310" cy="817877"/>
          </a:xfrm>
          <a:prstGeom prst="rect">
            <a:avLst/>
          </a:prstGeom>
        </p:spPr>
      </p:pic>
      <p:sp>
        <p:nvSpPr>
          <p:cNvPr id="7" name="Rectangle 6">
            <a:extLst>
              <a:ext uri="{FF2B5EF4-FFF2-40B4-BE49-F238E27FC236}">
                <a16:creationId xmlns:a16="http://schemas.microsoft.com/office/drawing/2014/main" id="{3B653513-57CD-3E8B-E22A-FCD6037AD0EC}"/>
              </a:ext>
            </a:extLst>
          </p:cNvPr>
          <p:cNvSpPr/>
          <p:nvPr/>
        </p:nvSpPr>
        <p:spPr>
          <a:xfrm>
            <a:off x="4975668" y="1393926"/>
            <a:ext cx="1256320" cy="43002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2016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a:extLst>
              <a:ext uri="{FF2B5EF4-FFF2-40B4-BE49-F238E27FC236}">
                <a16:creationId xmlns:a16="http://schemas.microsoft.com/office/drawing/2014/main" id="{E393F763-D387-2A6A-2AE4-ACD36F12CAB2}"/>
              </a:ext>
            </a:extLst>
          </p:cNvPr>
          <p:cNvGraphicFramePr>
            <a:graphicFrameLocks/>
          </p:cNvGraphicFramePr>
          <p:nvPr>
            <p:extLst>
              <p:ext uri="{D42A27DB-BD31-4B8C-83A1-F6EECF244321}">
                <p14:modId xmlns:p14="http://schemas.microsoft.com/office/powerpoint/2010/main" val="555938266"/>
              </p:ext>
            </p:extLst>
          </p:nvPr>
        </p:nvGraphicFramePr>
        <p:xfrm>
          <a:off x="1374798" y="286169"/>
          <a:ext cx="6900512" cy="5988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Logo&#10;&#10;Description automatically generated">
            <a:extLst>
              <a:ext uri="{FF2B5EF4-FFF2-40B4-BE49-F238E27FC236}">
                <a16:creationId xmlns:a16="http://schemas.microsoft.com/office/drawing/2014/main" id="{B686DF45-517B-A23C-9BAA-5C691BA629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14772" y="5661185"/>
            <a:ext cx="1167310" cy="817877"/>
          </a:xfrm>
          <a:prstGeom prst="rect">
            <a:avLst/>
          </a:prstGeom>
        </p:spPr>
      </p:pic>
    </p:spTree>
    <p:extLst>
      <p:ext uri="{BB962C8B-B14F-4D97-AF65-F5344CB8AC3E}">
        <p14:creationId xmlns:p14="http://schemas.microsoft.com/office/powerpoint/2010/main" val="4127440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B686DF45-517B-A23C-9BAA-5C691BA629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4772" y="5661185"/>
            <a:ext cx="1167310" cy="817877"/>
          </a:xfrm>
          <a:prstGeom prst="rect">
            <a:avLst/>
          </a:prstGeom>
        </p:spPr>
      </p:pic>
      <p:graphicFrame>
        <p:nvGraphicFramePr>
          <p:cNvPr id="7" name="Content Placeholder 2">
            <a:extLst>
              <a:ext uri="{FF2B5EF4-FFF2-40B4-BE49-F238E27FC236}">
                <a16:creationId xmlns:a16="http://schemas.microsoft.com/office/drawing/2014/main" id="{5FBDC02C-3C20-0BBC-03D0-949883AB3A2C}"/>
              </a:ext>
            </a:extLst>
          </p:cNvPr>
          <p:cNvGraphicFramePr>
            <a:graphicFrameLocks/>
          </p:cNvGraphicFramePr>
          <p:nvPr>
            <p:extLst>
              <p:ext uri="{D42A27DB-BD31-4B8C-83A1-F6EECF244321}">
                <p14:modId xmlns:p14="http://schemas.microsoft.com/office/powerpoint/2010/main" val="3262779034"/>
              </p:ext>
            </p:extLst>
          </p:nvPr>
        </p:nvGraphicFramePr>
        <p:xfrm>
          <a:off x="1295217" y="397565"/>
          <a:ext cx="7080157" cy="5699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6940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63BF444E-F379-6E64-571D-BF9B90DC57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0303" y="5674437"/>
            <a:ext cx="1167310" cy="817877"/>
          </a:xfrm>
          <a:prstGeom prst="rect">
            <a:avLst/>
          </a:prstGeom>
        </p:spPr>
      </p:pic>
      <p:grpSp>
        <p:nvGrpSpPr>
          <p:cNvPr id="13" name="Group 12">
            <a:extLst>
              <a:ext uri="{FF2B5EF4-FFF2-40B4-BE49-F238E27FC236}">
                <a16:creationId xmlns:a16="http://schemas.microsoft.com/office/drawing/2014/main" id="{D92A1D5B-EE21-7943-A712-0153406D344E}"/>
              </a:ext>
            </a:extLst>
          </p:cNvPr>
          <p:cNvGrpSpPr/>
          <p:nvPr/>
        </p:nvGrpSpPr>
        <p:grpSpPr>
          <a:xfrm>
            <a:off x="1007166" y="752207"/>
            <a:ext cx="7290443" cy="1658351"/>
            <a:chOff x="0" y="327636"/>
            <a:chExt cx="7080157" cy="2637408"/>
          </a:xfrm>
        </p:grpSpPr>
        <p:sp>
          <p:nvSpPr>
            <p:cNvPr id="23" name="Rectangle 22">
              <a:extLst>
                <a:ext uri="{FF2B5EF4-FFF2-40B4-BE49-F238E27FC236}">
                  <a16:creationId xmlns:a16="http://schemas.microsoft.com/office/drawing/2014/main" id="{1C805B02-7F71-36CD-F294-A2AD4B794758}"/>
                </a:ext>
              </a:extLst>
            </p:cNvPr>
            <p:cNvSpPr/>
            <p:nvPr/>
          </p:nvSpPr>
          <p:spPr>
            <a:xfrm>
              <a:off x="0" y="327636"/>
              <a:ext cx="7080157" cy="2637408"/>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 name="TextBox 23">
              <a:extLst>
                <a:ext uri="{FF2B5EF4-FFF2-40B4-BE49-F238E27FC236}">
                  <a16:creationId xmlns:a16="http://schemas.microsoft.com/office/drawing/2014/main" id="{A0256B98-3CD6-AD27-8907-1599136A3603}"/>
                </a:ext>
              </a:extLst>
            </p:cNvPr>
            <p:cNvSpPr txBox="1"/>
            <p:nvPr/>
          </p:nvSpPr>
          <p:spPr>
            <a:xfrm>
              <a:off x="0" y="327636"/>
              <a:ext cx="7080157" cy="26374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49499" tIns="312420" rIns="549499" bIns="106680" numCol="1" spcCol="1270" anchor="t" anchorCtr="0">
              <a:noAutofit/>
            </a:bodyPr>
            <a:lstStyle/>
            <a:p>
              <a:pPr marL="114300" lvl="1" indent="-114300" algn="l" defTabSz="666750">
                <a:lnSpc>
                  <a:spcPct val="90000"/>
                </a:lnSpc>
                <a:spcBef>
                  <a:spcPct val="0"/>
                </a:spcBef>
                <a:spcAft>
                  <a:spcPct val="15000"/>
                </a:spcAft>
                <a:buChar char="•"/>
              </a:pPr>
              <a:r>
                <a:rPr lang="en-US" sz="1400" dirty="0"/>
                <a:t>Be sure all items in the budget narrative are included in the Budget Narrative. </a:t>
              </a:r>
            </a:p>
            <a:p>
              <a:pPr marL="571500" lvl="2" indent="-114300" defTabSz="666750">
                <a:lnSpc>
                  <a:spcPct val="90000"/>
                </a:lnSpc>
                <a:spcBef>
                  <a:spcPct val="0"/>
                </a:spcBef>
                <a:spcAft>
                  <a:spcPct val="15000"/>
                </a:spcAft>
                <a:buChar char="•"/>
              </a:pPr>
              <a:r>
                <a:rPr lang="en-US" sz="1400" kern="1200" dirty="0"/>
                <a:t>Ex: Office Supplies (copy paper, pencils, pens)</a:t>
              </a:r>
            </a:p>
            <a:p>
              <a:pPr marL="114300" lvl="1" indent="-114300" defTabSz="666750">
                <a:lnSpc>
                  <a:spcPct val="90000"/>
                </a:lnSpc>
                <a:spcBef>
                  <a:spcPct val="0"/>
                </a:spcBef>
                <a:spcAft>
                  <a:spcPct val="15000"/>
                </a:spcAft>
                <a:buChar char="•"/>
              </a:pPr>
              <a:r>
                <a:rPr lang="en-US" sz="1400" dirty="0"/>
                <a:t>Grant reviewers </a:t>
              </a:r>
              <a:r>
                <a:rPr lang="en-US" sz="1400" b="1" u="sng" dirty="0"/>
                <a:t>are not </a:t>
              </a:r>
              <a:r>
                <a:rPr lang="en-US" sz="1400" dirty="0"/>
                <a:t>required to contact you for clarification </a:t>
              </a:r>
            </a:p>
            <a:p>
              <a:pPr marL="114300" lvl="1" indent="-114300" defTabSz="666750">
                <a:lnSpc>
                  <a:spcPct val="90000"/>
                </a:lnSpc>
                <a:spcBef>
                  <a:spcPct val="0"/>
                </a:spcBef>
                <a:spcAft>
                  <a:spcPct val="15000"/>
                </a:spcAft>
                <a:buChar char="•"/>
              </a:pPr>
              <a:r>
                <a:rPr lang="en-US" sz="1400" kern="1200" dirty="0"/>
                <a:t>Any missing information in this section may disqualify that budget item for funding.</a:t>
              </a:r>
            </a:p>
          </p:txBody>
        </p:sp>
      </p:grpSp>
      <p:grpSp>
        <p:nvGrpSpPr>
          <p:cNvPr id="14" name="Group 13">
            <a:extLst>
              <a:ext uri="{FF2B5EF4-FFF2-40B4-BE49-F238E27FC236}">
                <a16:creationId xmlns:a16="http://schemas.microsoft.com/office/drawing/2014/main" id="{42170327-2C88-2987-82BB-2F90E7EDFDD7}"/>
              </a:ext>
            </a:extLst>
          </p:cNvPr>
          <p:cNvGrpSpPr/>
          <p:nvPr/>
        </p:nvGrpSpPr>
        <p:grpSpPr>
          <a:xfrm>
            <a:off x="1571459" y="530807"/>
            <a:ext cx="4956109" cy="442800"/>
            <a:chOff x="354007" y="106236"/>
            <a:chExt cx="4956109" cy="442800"/>
          </a:xfrm>
        </p:grpSpPr>
        <p:sp>
          <p:nvSpPr>
            <p:cNvPr id="21" name="Rectangle: Rounded Corners 20">
              <a:extLst>
                <a:ext uri="{FF2B5EF4-FFF2-40B4-BE49-F238E27FC236}">
                  <a16:creationId xmlns:a16="http://schemas.microsoft.com/office/drawing/2014/main" id="{9061C16A-C84B-865F-FCD2-39F46F8DE951}"/>
                </a:ext>
              </a:extLst>
            </p:cNvPr>
            <p:cNvSpPr/>
            <p:nvPr/>
          </p:nvSpPr>
          <p:spPr>
            <a:xfrm>
              <a:off x="354007" y="106236"/>
              <a:ext cx="4956109" cy="442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2" name="Rectangle: Rounded Corners 6">
              <a:extLst>
                <a:ext uri="{FF2B5EF4-FFF2-40B4-BE49-F238E27FC236}">
                  <a16:creationId xmlns:a16="http://schemas.microsoft.com/office/drawing/2014/main" id="{85F2E225-2BD4-DCCA-A087-7078183D9D8B}"/>
                </a:ext>
              </a:extLst>
            </p:cNvPr>
            <p:cNvSpPr txBox="1"/>
            <p:nvPr/>
          </p:nvSpPr>
          <p:spPr>
            <a:xfrm>
              <a:off x="375623" y="127852"/>
              <a:ext cx="4912877" cy="3995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7329" tIns="0" rIns="187329" bIns="0" numCol="1" spcCol="1270" anchor="ctr" anchorCtr="0">
              <a:noAutofit/>
            </a:bodyPr>
            <a:lstStyle/>
            <a:p>
              <a:pPr marL="0" lvl="0" indent="0" algn="l" defTabSz="666750">
                <a:lnSpc>
                  <a:spcPct val="90000"/>
                </a:lnSpc>
                <a:spcBef>
                  <a:spcPct val="0"/>
                </a:spcBef>
                <a:spcAft>
                  <a:spcPct val="35000"/>
                </a:spcAft>
                <a:buNone/>
              </a:pPr>
              <a:r>
                <a:rPr lang="en-US" sz="1500" dirty="0"/>
                <a:t>Budget Narrative </a:t>
              </a:r>
              <a:endParaRPr lang="en-US" sz="1500" kern="1200" dirty="0"/>
            </a:p>
          </p:txBody>
        </p:sp>
      </p:grpSp>
      <p:grpSp>
        <p:nvGrpSpPr>
          <p:cNvPr id="15" name="Group 14">
            <a:extLst>
              <a:ext uri="{FF2B5EF4-FFF2-40B4-BE49-F238E27FC236}">
                <a16:creationId xmlns:a16="http://schemas.microsoft.com/office/drawing/2014/main" id="{C0393CD7-6F5D-09FD-F8A5-0440D1A25C9B}"/>
              </a:ext>
            </a:extLst>
          </p:cNvPr>
          <p:cNvGrpSpPr/>
          <p:nvPr/>
        </p:nvGrpSpPr>
        <p:grpSpPr>
          <a:xfrm>
            <a:off x="1007166" y="2673333"/>
            <a:ext cx="7290443" cy="3943141"/>
            <a:chOff x="0" y="3606786"/>
            <a:chExt cx="7080157" cy="720651"/>
          </a:xfrm>
        </p:grpSpPr>
        <p:sp>
          <p:nvSpPr>
            <p:cNvPr id="19" name="Rectangle 18">
              <a:extLst>
                <a:ext uri="{FF2B5EF4-FFF2-40B4-BE49-F238E27FC236}">
                  <a16:creationId xmlns:a16="http://schemas.microsoft.com/office/drawing/2014/main" id="{74459E44-3CF7-A9F4-F04A-17785BC276D3}"/>
                </a:ext>
              </a:extLst>
            </p:cNvPr>
            <p:cNvSpPr/>
            <p:nvPr/>
          </p:nvSpPr>
          <p:spPr>
            <a:xfrm>
              <a:off x="0" y="3606786"/>
              <a:ext cx="7080157" cy="626062"/>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TextBox 19">
              <a:extLst>
                <a:ext uri="{FF2B5EF4-FFF2-40B4-BE49-F238E27FC236}">
                  <a16:creationId xmlns:a16="http://schemas.microsoft.com/office/drawing/2014/main" id="{866027EA-4CF1-3AA2-4E15-DBA0E52FD9FA}"/>
                </a:ext>
              </a:extLst>
            </p:cNvPr>
            <p:cNvSpPr txBox="1"/>
            <p:nvPr/>
          </p:nvSpPr>
          <p:spPr>
            <a:xfrm>
              <a:off x="0" y="3606786"/>
              <a:ext cx="6930640" cy="7206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49499" tIns="312420" rIns="549499" bIns="106680" numCol="1" spcCol="1270" anchor="t" anchorCtr="0">
              <a:noAutofit/>
            </a:bodyPr>
            <a:lstStyle/>
            <a:p>
              <a:pPr marL="114300" lvl="1" indent="-114300" algn="l" defTabSz="666750">
                <a:lnSpc>
                  <a:spcPct val="90000"/>
                </a:lnSpc>
                <a:spcBef>
                  <a:spcPct val="0"/>
                </a:spcBef>
                <a:spcAft>
                  <a:spcPct val="15000"/>
                </a:spcAft>
                <a:buChar char="•"/>
              </a:pPr>
              <a:r>
                <a:rPr lang="en-US" sz="1400" dirty="0"/>
                <a:t>Total Agency Budget (TAB)</a:t>
              </a:r>
            </a:p>
            <a:p>
              <a:pPr marL="571500" lvl="2" indent="-114300" defTabSz="666750">
                <a:lnSpc>
                  <a:spcPct val="90000"/>
                </a:lnSpc>
                <a:spcBef>
                  <a:spcPct val="0"/>
                </a:spcBef>
                <a:spcAft>
                  <a:spcPct val="15000"/>
                </a:spcAft>
                <a:buChar char="•"/>
              </a:pPr>
              <a:r>
                <a:rPr lang="en-US" sz="1400" dirty="0"/>
                <a:t>Complete TAB </a:t>
              </a:r>
              <a:r>
                <a:rPr lang="en-US" sz="1200" kern="1200" dirty="0"/>
                <a:t>(NON PROFIT/NON GOVERNMENTAL)  </a:t>
              </a:r>
              <a:br>
                <a:rPr lang="en-US" sz="1200" kern="1200" dirty="0"/>
              </a:br>
              <a:r>
                <a:rPr lang="en-US" sz="1200" kern="1200" dirty="0"/>
                <a:t>Located: </a:t>
              </a:r>
              <a:r>
                <a:rPr lang="en-US" sz="1400" kern="1200" dirty="0"/>
                <a:t>(https://www.in.gov/cji/victim-services/resources/)</a:t>
              </a:r>
            </a:p>
            <a:p>
              <a:pPr marL="114300" lvl="1" indent="-114300" defTabSz="666750">
                <a:lnSpc>
                  <a:spcPct val="90000"/>
                </a:lnSpc>
                <a:spcBef>
                  <a:spcPct val="0"/>
                </a:spcBef>
                <a:spcAft>
                  <a:spcPct val="15000"/>
                </a:spcAft>
                <a:buChar char="•"/>
              </a:pPr>
              <a:r>
                <a:rPr lang="en-US" sz="1400" dirty="0"/>
                <a:t>Sustainability Plan</a:t>
              </a:r>
            </a:p>
            <a:p>
              <a:pPr marL="571500" lvl="2" indent="-114300" defTabSz="666750">
                <a:lnSpc>
                  <a:spcPct val="90000"/>
                </a:lnSpc>
                <a:spcBef>
                  <a:spcPct val="0"/>
                </a:spcBef>
                <a:spcAft>
                  <a:spcPct val="15000"/>
                </a:spcAft>
                <a:buChar char="•"/>
              </a:pPr>
              <a:r>
                <a:rPr lang="en-US" sz="1400" kern="1200" dirty="0"/>
                <a:t>Plan to maintain pro</a:t>
              </a:r>
              <a:r>
                <a:rPr lang="en-US" sz="1400" dirty="0"/>
                <a:t>gram once the grant funds expire</a:t>
              </a:r>
            </a:p>
            <a:p>
              <a:pPr marL="114300" lvl="1" indent="-114300" defTabSz="666750">
                <a:lnSpc>
                  <a:spcPct val="90000"/>
                </a:lnSpc>
                <a:spcBef>
                  <a:spcPct val="0"/>
                </a:spcBef>
                <a:spcAft>
                  <a:spcPct val="15000"/>
                </a:spcAft>
                <a:buChar char="•"/>
              </a:pPr>
              <a:r>
                <a:rPr lang="en-US" sz="1400" kern="1200" dirty="0"/>
                <a:t>Timeline</a:t>
              </a:r>
            </a:p>
            <a:p>
              <a:pPr marL="571500" lvl="2" indent="-114300" defTabSz="666750">
                <a:lnSpc>
                  <a:spcPct val="90000"/>
                </a:lnSpc>
                <a:spcBef>
                  <a:spcPct val="0"/>
                </a:spcBef>
                <a:spcAft>
                  <a:spcPct val="15000"/>
                </a:spcAft>
                <a:buChar char="•"/>
              </a:pPr>
              <a:r>
                <a:rPr lang="en-US" sz="1400" dirty="0"/>
                <a:t>Outlines completion of project/or expenditures of grant funds</a:t>
              </a:r>
            </a:p>
            <a:p>
              <a:pPr marL="114300" lvl="1" indent="-114300" defTabSz="666750">
                <a:lnSpc>
                  <a:spcPct val="90000"/>
                </a:lnSpc>
                <a:spcBef>
                  <a:spcPct val="0"/>
                </a:spcBef>
                <a:spcAft>
                  <a:spcPct val="15000"/>
                </a:spcAft>
                <a:buChar char="•"/>
              </a:pPr>
              <a:r>
                <a:rPr lang="en-US" sz="1400" dirty="0"/>
                <a:t>Letters of Endorsement</a:t>
              </a:r>
            </a:p>
            <a:p>
              <a:pPr marL="571500" lvl="2" indent="-114300" defTabSz="666750">
                <a:lnSpc>
                  <a:spcPct val="90000"/>
                </a:lnSpc>
                <a:spcBef>
                  <a:spcPct val="0"/>
                </a:spcBef>
                <a:spcAft>
                  <a:spcPct val="15000"/>
                </a:spcAft>
                <a:buChar char="•"/>
              </a:pPr>
              <a:r>
                <a:rPr lang="en-US" sz="1400" dirty="0"/>
                <a:t>Letters endorsing this program specifically </a:t>
              </a:r>
            </a:p>
            <a:p>
              <a:pPr marL="114300" lvl="1" indent="-114300" defTabSz="666750">
                <a:lnSpc>
                  <a:spcPct val="90000"/>
                </a:lnSpc>
                <a:spcBef>
                  <a:spcPct val="0"/>
                </a:spcBef>
                <a:spcAft>
                  <a:spcPct val="15000"/>
                </a:spcAft>
                <a:buChar char="•"/>
              </a:pPr>
              <a:r>
                <a:rPr lang="en-US" sz="1400" dirty="0"/>
                <a:t>Miscellaneous</a:t>
              </a:r>
            </a:p>
            <a:p>
              <a:pPr marL="571500" lvl="2" indent="-114300" defTabSz="666750">
                <a:lnSpc>
                  <a:spcPct val="90000"/>
                </a:lnSpc>
                <a:spcBef>
                  <a:spcPct val="0"/>
                </a:spcBef>
                <a:spcAft>
                  <a:spcPct val="15000"/>
                </a:spcAft>
                <a:buChar char="•"/>
              </a:pPr>
              <a:r>
                <a:rPr lang="en-US" sz="1400" dirty="0"/>
                <a:t>Job descriptions for any position listed in personnel </a:t>
              </a:r>
            </a:p>
            <a:p>
              <a:pPr marL="571500" lvl="2" indent="-114300" defTabSz="666750">
                <a:lnSpc>
                  <a:spcPct val="90000"/>
                </a:lnSpc>
                <a:spcBef>
                  <a:spcPct val="0"/>
                </a:spcBef>
                <a:spcAft>
                  <a:spcPct val="15000"/>
                </a:spcAft>
                <a:buChar char="•"/>
              </a:pPr>
              <a:r>
                <a:rPr lang="en-US" sz="1400" dirty="0"/>
                <a:t>EEOP Certification</a:t>
              </a:r>
            </a:p>
            <a:p>
              <a:pPr marL="571500" lvl="2" indent="-114300" defTabSz="666750">
                <a:lnSpc>
                  <a:spcPct val="90000"/>
                </a:lnSpc>
                <a:spcBef>
                  <a:spcPct val="0"/>
                </a:spcBef>
                <a:spcAft>
                  <a:spcPct val="15000"/>
                </a:spcAft>
                <a:buChar char="•"/>
              </a:pPr>
              <a:r>
                <a:rPr lang="en-US" sz="1400" dirty="0"/>
                <a:t>Determination of Suitability (SASP Applicants)</a:t>
              </a:r>
            </a:p>
            <a:p>
              <a:pPr marL="571500" lvl="2" indent="-114300" defTabSz="666750">
                <a:lnSpc>
                  <a:spcPct val="90000"/>
                </a:lnSpc>
                <a:spcBef>
                  <a:spcPct val="0"/>
                </a:spcBef>
                <a:spcAft>
                  <a:spcPct val="15000"/>
                </a:spcAft>
                <a:buChar char="•"/>
              </a:pPr>
              <a:r>
                <a:rPr lang="en-US" sz="1400" dirty="0"/>
                <a:t>If applicable, attach other requested information</a:t>
              </a:r>
            </a:p>
          </p:txBody>
        </p:sp>
      </p:grpSp>
      <p:grpSp>
        <p:nvGrpSpPr>
          <p:cNvPr id="16" name="Group 15">
            <a:extLst>
              <a:ext uri="{FF2B5EF4-FFF2-40B4-BE49-F238E27FC236}">
                <a16:creationId xmlns:a16="http://schemas.microsoft.com/office/drawing/2014/main" id="{AC7C6CE0-5106-F8AF-3B8B-DAD8A44B6F75}"/>
              </a:ext>
            </a:extLst>
          </p:cNvPr>
          <p:cNvGrpSpPr/>
          <p:nvPr/>
        </p:nvGrpSpPr>
        <p:grpSpPr>
          <a:xfrm>
            <a:off x="1361173" y="2451933"/>
            <a:ext cx="4956109" cy="442800"/>
            <a:chOff x="354007" y="3385386"/>
            <a:chExt cx="4956109" cy="442800"/>
          </a:xfrm>
        </p:grpSpPr>
        <p:sp>
          <p:nvSpPr>
            <p:cNvPr id="17" name="Rectangle: Rounded Corners 16">
              <a:extLst>
                <a:ext uri="{FF2B5EF4-FFF2-40B4-BE49-F238E27FC236}">
                  <a16:creationId xmlns:a16="http://schemas.microsoft.com/office/drawing/2014/main" id="{817F5629-4B94-BA41-9EDA-D7FF3FFA9BAD}"/>
                </a:ext>
              </a:extLst>
            </p:cNvPr>
            <p:cNvSpPr/>
            <p:nvPr/>
          </p:nvSpPr>
          <p:spPr>
            <a:xfrm>
              <a:off x="354007" y="3385386"/>
              <a:ext cx="4956109" cy="4428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8" name="Rectangle: Rounded Corners 10">
              <a:extLst>
                <a:ext uri="{FF2B5EF4-FFF2-40B4-BE49-F238E27FC236}">
                  <a16:creationId xmlns:a16="http://schemas.microsoft.com/office/drawing/2014/main" id="{0C8E0C01-A167-AF05-013E-80BF58EF1F4D}"/>
                </a:ext>
              </a:extLst>
            </p:cNvPr>
            <p:cNvSpPr txBox="1"/>
            <p:nvPr/>
          </p:nvSpPr>
          <p:spPr>
            <a:xfrm>
              <a:off x="375623" y="3407002"/>
              <a:ext cx="4912877" cy="3995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7329" tIns="0" rIns="187329" bIns="0" numCol="1" spcCol="1270" anchor="ctr" anchorCtr="0">
              <a:noAutofit/>
            </a:bodyPr>
            <a:lstStyle/>
            <a:p>
              <a:pPr marL="0" lvl="0" indent="0" algn="l" defTabSz="666750">
                <a:lnSpc>
                  <a:spcPct val="90000"/>
                </a:lnSpc>
                <a:spcBef>
                  <a:spcPct val="0"/>
                </a:spcBef>
                <a:spcAft>
                  <a:spcPct val="35000"/>
                </a:spcAft>
                <a:buNone/>
              </a:pPr>
              <a:r>
                <a:rPr lang="en-US" sz="1500" dirty="0"/>
                <a:t>Attachments Required</a:t>
              </a:r>
              <a:endParaRPr lang="en-US" sz="1500" kern="1200" dirty="0"/>
            </a:p>
          </p:txBody>
        </p:sp>
      </p:grpSp>
    </p:spTree>
    <p:extLst>
      <p:ext uri="{BB962C8B-B14F-4D97-AF65-F5344CB8AC3E}">
        <p14:creationId xmlns:p14="http://schemas.microsoft.com/office/powerpoint/2010/main" val="2768188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62" name="Rectangle 61">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377847-9AD5-A94B-3849-E93CCFD48F8E}"/>
              </a:ext>
            </a:extLst>
          </p:cNvPr>
          <p:cNvSpPr>
            <a:spLocks noGrp="1"/>
          </p:cNvSpPr>
          <p:nvPr>
            <p:ph type="title"/>
          </p:nvPr>
        </p:nvSpPr>
        <p:spPr>
          <a:xfrm>
            <a:off x="1043950" y="1179151"/>
            <a:ext cx="3300646" cy="4463889"/>
          </a:xfrm>
        </p:spPr>
        <p:txBody>
          <a:bodyPr vert="horz" lIns="91440" tIns="45720" rIns="91440" bIns="45720" rtlCol="0" anchor="ctr">
            <a:normAutofit/>
          </a:bodyPr>
          <a:lstStyle/>
          <a:p>
            <a:r>
              <a:rPr lang="en-US" dirty="0"/>
              <a:t>SASP Formula Program </a:t>
            </a:r>
            <a:br>
              <a:rPr lang="en-US" dirty="0"/>
            </a:br>
            <a:r>
              <a:rPr lang="en-US" dirty="0"/>
              <a:t>Frequently Asked Questions</a:t>
            </a:r>
          </a:p>
        </p:txBody>
      </p:sp>
      <p:sp>
        <p:nvSpPr>
          <p:cNvPr id="63" name="Isosceles Triangle 62">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4" name="Straight Connector 23">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6" name="Isosceles Triangle 25">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68" name="TextBox 63">
            <a:extLst>
              <a:ext uri="{FF2B5EF4-FFF2-40B4-BE49-F238E27FC236}">
                <a16:creationId xmlns:a16="http://schemas.microsoft.com/office/drawing/2014/main" id="{F76DD3AD-1B5A-9AB5-E5AD-307E23FB0C14}"/>
              </a:ext>
            </a:extLst>
          </p:cNvPr>
          <p:cNvGraphicFramePr/>
          <p:nvPr>
            <p:extLst>
              <p:ext uri="{D42A27DB-BD31-4B8C-83A1-F6EECF244321}">
                <p14:modId xmlns:p14="http://schemas.microsoft.com/office/powerpoint/2010/main" val="4005332823"/>
              </p:ext>
            </p:extLst>
          </p:nvPr>
        </p:nvGraphicFramePr>
        <p:xfrm>
          <a:off x="4978918" y="148856"/>
          <a:ext cx="6341016" cy="64645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1756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6BDE7-F82A-E04D-F53C-CE00B9DB11FA}"/>
              </a:ext>
            </a:extLst>
          </p:cNvPr>
          <p:cNvSpPr>
            <a:spLocks noGrp="1"/>
          </p:cNvSpPr>
          <p:nvPr>
            <p:ph type="title"/>
          </p:nvPr>
        </p:nvSpPr>
        <p:spPr>
          <a:xfrm>
            <a:off x="277175" y="378938"/>
            <a:ext cx="10628244" cy="4762905"/>
          </a:xfrm>
        </p:spPr>
        <p:txBody>
          <a:bodyPr vert="horz" lIns="91440" tIns="45720" rIns="91440" bIns="45720" rtlCol="0" anchor="ctr">
            <a:normAutofit/>
          </a:bodyPr>
          <a:lstStyle/>
          <a:p>
            <a:pPr marL="0" indent="0" algn="ctr"/>
            <a:r>
              <a:rPr lang="en-US" sz="2300" b="1" kern="1200" dirty="0">
                <a:solidFill>
                  <a:schemeClr val="tx2">
                    <a:lumMod val="75000"/>
                  </a:schemeClr>
                </a:solidFill>
                <a:latin typeface="+mj-lt"/>
                <a:ea typeface="+mj-ea"/>
                <a:cs typeface="+mj-cs"/>
              </a:rPr>
              <a:t>Thanks for joining us today:</a:t>
            </a:r>
            <a:br>
              <a:rPr lang="en-US" sz="2300" b="1" kern="1200" dirty="0">
                <a:solidFill>
                  <a:schemeClr val="tx2">
                    <a:lumMod val="75000"/>
                  </a:schemeClr>
                </a:solidFill>
                <a:latin typeface="+mj-lt"/>
                <a:ea typeface="+mj-ea"/>
                <a:cs typeface="+mj-cs"/>
              </a:rPr>
            </a:br>
            <a:br>
              <a:rPr lang="en-US" sz="2300" kern="1200" dirty="0">
                <a:solidFill>
                  <a:schemeClr val="tx2">
                    <a:lumMod val="75000"/>
                  </a:schemeClr>
                </a:solidFill>
                <a:latin typeface="+mj-lt"/>
                <a:ea typeface="+mj-ea"/>
                <a:cs typeface="+mj-cs"/>
              </a:rPr>
            </a:br>
            <a:r>
              <a:rPr lang="en-US" sz="2300" kern="1200" dirty="0">
                <a:solidFill>
                  <a:schemeClr val="tx2">
                    <a:lumMod val="75000"/>
                  </a:schemeClr>
                </a:solidFill>
                <a:latin typeface="+mj-lt"/>
                <a:ea typeface="+mj-ea"/>
                <a:cs typeface="+mj-cs"/>
              </a:rPr>
              <a:t>Please keep your lines muted during the presentation. </a:t>
            </a:r>
            <a:br>
              <a:rPr lang="en-US" sz="2300" kern="1200" dirty="0">
                <a:solidFill>
                  <a:schemeClr val="tx2">
                    <a:lumMod val="75000"/>
                  </a:schemeClr>
                </a:solidFill>
                <a:latin typeface="+mj-lt"/>
                <a:ea typeface="+mj-ea"/>
                <a:cs typeface="+mj-cs"/>
              </a:rPr>
            </a:br>
            <a:br>
              <a:rPr lang="en-US" sz="2300" kern="1200" dirty="0">
                <a:solidFill>
                  <a:schemeClr val="tx2">
                    <a:lumMod val="75000"/>
                  </a:schemeClr>
                </a:solidFill>
                <a:latin typeface="+mj-lt"/>
                <a:ea typeface="+mj-ea"/>
                <a:cs typeface="+mj-cs"/>
              </a:rPr>
            </a:br>
            <a:r>
              <a:rPr lang="en-US" sz="2300" kern="1200" dirty="0">
                <a:solidFill>
                  <a:schemeClr val="tx2">
                    <a:lumMod val="75000"/>
                  </a:schemeClr>
                </a:solidFill>
                <a:latin typeface="+mj-lt"/>
                <a:ea typeface="+mj-ea"/>
                <a:cs typeface="+mj-cs"/>
              </a:rPr>
              <a:t>Webinar is being </a:t>
            </a:r>
            <a:r>
              <a:rPr lang="en-US" sz="2300" b="1" kern="1200" dirty="0">
                <a:solidFill>
                  <a:schemeClr val="tx2">
                    <a:lumMod val="75000"/>
                  </a:schemeClr>
                </a:solidFill>
                <a:latin typeface="+mj-lt"/>
                <a:ea typeface="+mj-ea"/>
                <a:cs typeface="+mj-cs"/>
              </a:rPr>
              <a:t>recorde</a:t>
            </a:r>
            <a:r>
              <a:rPr lang="en-US" sz="2300" b="1" dirty="0">
                <a:solidFill>
                  <a:schemeClr val="tx2">
                    <a:lumMod val="75000"/>
                  </a:schemeClr>
                </a:solidFill>
              </a:rPr>
              <a:t>d and </a:t>
            </a:r>
            <a:r>
              <a:rPr lang="en-US" sz="2300" kern="1200" dirty="0">
                <a:solidFill>
                  <a:schemeClr val="tx2">
                    <a:lumMod val="75000"/>
                  </a:schemeClr>
                </a:solidFill>
                <a:latin typeface="+mj-lt"/>
                <a:ea typeface="+mj-ea"/>
                <a:cs typeface="+mj-cs"/>
              </a:rPr>
              <a:t>will be posted on the ICJI website. </a:t>
            </a:r>
            <a:br>
              <a:rPr lang="en-US" sz="2300" kern="1200" dirty="0">
                <a:solidFill>
                  <a:schemeClr val="tx2">
                    <a:lumMod val="75000"/>
                  </a:schemeClr>
                </a:solidFill>
                <a:latin typeface="+mj-lt"/>
                <a:ea typeface="+mj-ea"/>
                <a:cs typeface="+mj-cs"/>
              </a:rPr>
            </a:br>
            <a:br>
              <a:rPr lang="en-US" sz="2300" kern="1200" dirty="0">
                <a:solidFill>
                  <a:schemeClr val="tx2">
                    <a:lumMod val="75000"/>
                  </a:schemeClr>
                </a:solidFill>
                <a:latin typeface="+mj-lt"/>
                <a:ea typeface="+mj-ea"/>
                <a:cs typeface="+mj-cs"/>
              </a:rPr>
            </a:br>
            <a:r>
              <a:rPr lang="en-US" sz="2300" kern="1200" dirty="0">
                <a:solidFill>
                  <a:schemeClr val="tx2">
                    <a:lumMod val="75000"/>
                  </a:schemeClr>
                </a:solidFill>
                <a:latin typeface="+mj-lt"/>
                <a:ea typeface="+mj-ea"/>
                <a:cs typeface="+mj-cs"/>
              </a:rPr>
              <a:t>Questions and Answers at the end. </a:t>
            </a:r>
            <a:br>
              <a:rPr lang="en-US" sz="2300" kern="1200" dirty="0">
                <a:solidFill>
                  <a:schemeClr val="tx2">
                    <a:lumMod val="75000"/>
                  </a:schemeClr>
                </a:solidFill>
                <a:latin typeface="+mj-lt"/>
                <a:ea typeface="+mj-ea"/>
                <a:cs typeface="+mj-cs"/>
              </a:rPr>
            </a:br>
            <a:br>
              <a:rPr lang="en-US" sz="2300" kern="1200" dirty="0">
                <a:solidFill>
                  <a:schemeClr val="tx2">
                    <a:lumMod val="75000"/>
                  </a:schemeClr>
                </a:solidFill>
                <a:latin typeface="+mj-lt"/>
                <a:ea typeface="+mj-ea"/>
                <a:cs typeface="+mj-cs"/>
              </a:rPr>
            </a:br>
            <a:r>
              <a:rPr lang="en-US" sz="2300" kern="1200" dirty="0">
                <a:solidFill>
                  <a:schemeClr val="tx2">
                    <a:lumMod val="75000"/>
                  </a:schemeClr>
                </a:solidFill>
                <a:latin typeface="+mj-lt"/>
                <a:ea typeface="+mj-ea"/>
                <a:cs typeface="+mj-cs"/>
              </a:rPr>
              <a:t>Feel Free to utilize the chat box during the webinar. </a:t>
            </a:r>
            <a:br>
              <a:rPr lang="en-US" sz="2300" kern="1200" dirty="0">
                <a:solidFill>
                  <a:schemeClr val="tx2">
                    <a:lumMod val="75000"/>
                  </a:schemeClr>
                </a:solidFill>
                <a:latin typeface="+mj-lt"/>
                <a:ea typeface="+mj-ea"/>
                <a:cs typeface="+mj-cs"/>
              </a:rPr>
            </a:br>
            <a:endParaRPr lang="en-US" sz="2300" kern="1200" dirty="0">
              <a:solidFill>
                <a:schemeClr val="tx2">
                  <a:lumMod val="75000"/>
                </a:schemeClr>
              </a:solidFill>
              <a:latin typeface="+mj-lt"/>
              <a:ea typeface="+mj-ea"/>
              <a:cs typeface="+mj-cs"/>
            </a:endParaRPr>
          </a:p>
        </p:txBody>
      </p:sp>
      <p:pic>
        <p:nvPicPr>
          <p:cNvPr id="4" name="Picture 3" descr="Logo&#10;&#10;Description automatically generated">
            <a:extLst>
              <a:ext uri="{FF2B5EF4-FFF2-40B4-BE49-F238E27FC236}">
                <a16:creationId xmlns:a16="http://schemas.microsoft.com/office/drawing/2014/main" id="{E187807D-1552-A35B-DC06-E0CB0295AC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4772" y="5661185"/>
            <a:ext cx="1167310" cy="817877"/>
          </a:xfrm>
          <a:prstGeom prst="rect">
            <a:avLst/>
          </a:prstGeom>
        </p:spPr>
      </p:pic>
      <p:pic>
        <p:nvPicPr>
          <p:cNvPr id="22" name="Graphic 21" descr="Chat outline">
            <a:extLst>
              <a:ext uri="{FF2B5EF4-FFF2-40B4-BE49-F238E27FC236}">
                <a16:creationId xmlns:a16="http://schemas.microsoft.com/office/drawing/2014/main" id="{2A829EB6-A95B-A6F1-17BF-E43AC447A5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31629" y="4323497"/>
            <a:ext cx="2081659" cy="2081659"/>
          </a:xfrm>
          <a:prstGeom prst="rect">
            <a:avLst/>
          </a:prstGeom>
        </p:spPr>
      </p:pic>
      <p:pic>
        <p:nvPicPr>
          <p:cNvPr id="27" name="Graphic 26" descr="Mute speaker outline">
            <a:extLst>
              <a:ext uri="{FF2B5EF4-FFF2-40B4-BE49-F238E27FC236}">
                <a16:creationId xmlns:a16="http://schemas.microsoft.com/office/drawing/2014/main" id="{1C782ACC-05F4-40B1-E1D9-4B7B0D0C7E9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47254" y="4593480"/>
            <a:ext cx="1096725" cy="1096725"/>
          </a:xfrm>
          <a:prstGeom prst="rect">
            <a:avLst/>
          </a:prstGeom>
        </p:spPr>
      </p:pic>
    </p:spTree>
    <p:extLst>
      <p:ext uri="{BB962C8B-B14F-4D97-AF65-F5344CB8AC3E}">
        <p14:creationId xmlns:p14="http://schemas.microsoft.com/office/powerpoint/2010/main" val="126289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62" name="Rectangle 61">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377847-9AD5-A94B-3849-E93CCFD48F8E}"/>
              </a:ext>
            </a:extLst>
          </p:cNvPr>
          <p:cNvSpPr>
            <a:spLocks noGrp="1"/>
          </p:cNvSpPr>
          <p:nvPr>
            <p:ph type="title"/>
          </p:nvPr>
        </p:nvSpPr>
        <p:spPr>
          <a:xfrm>
            <a:off x="1043950" y="1179151"/>
            <a:ext cx="3300646" cy="4463889"/>
          </a:xfrm>
        </p:spPr>
        <p:txBody>
          <a:bodyPr vert="horz" lIns="91440" tIns="45720" rIns="91440" bIns="45720" rtlCol="0" anchor="ctr">
            <a:normAutofit/>
          </a:bodyPr>
          <a:lstStyle/>
          <a:p>
            <a:r>
              <a:rPr lang="en-US" dirty="0"/>
              <a:t>SASP Formula Program </a:t>
            </a:r>
            <a:br>
              <a:rPr lang="en-US" dirty="0"/>
            </a:br>
            <a:r>
              <a:rPr lang="en-US" dirty="0"/>
              <a:t>Frequently Asked Questions</a:t>
            </a:r>
          </a:p>
        </p:txBody>
      </p:sp>
      <p:sp>
        <p:nvSpPr>
          <p:cNvPr id="63" name="Isosceles Triangle 62">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4" name="Straight Connector 23">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6" name="Isosceles Triangle 25">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68" name="TextBox 63">
            <a:extLst>
              <a:ext uri="{FF2B5EF4-FFF2-40B4-BE49-F238E27FC236}">
                <a16:creationId xmlns:a16="http://schemas.microsoft.com/office/drawing/2014/main" id="{F76DD3AD-1B5A-9AB5-E5AD-307E23FB0C14}"/>
              </a:ext>
            </a:extLst>
          </p:cNvPr>
          <p:cNvGraphicFramePr/>
          <p:nvPr>
            <p:extLst>
              <p:ext uri="{D42A27DB-BD31-4B8C-83A1-F6EECF244321}">
                <p14:modId xmlns:p14="http://schemas.microsoft.com/office/powerpoint/2010/main" val="3317686005"/>
              </p:ext>
            </p:extLst>
          </p:nvPr>
        </p:nvGraphicFramePr>
        <p:xfrm>
          <a:off x="4978918" y="148856"/>
          <a:ext cx="6341016" cy="64645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4897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8" name="Group 27">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9" name="Straight Connector 28">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32">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Isosceles Triangle 36">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Isosceles Triangle 37">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4D42B29A-3ED8-2097-583F-650C1B07FD0A}"/>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sz="3600"/>
              <a:t>IMPORTANT NOTES	</a:t>
            </a:r>
          </a:p>
        </p:txBody>
      </p:sp>
      <p:pic>
        <p:nvPicPr>
          <p:cNvPr id="6" name="Graphic 5" descr="Comment Important outline">
            <a:extLst>
              <a:ext uri="{FF2B5EF4-FFF2-40B4-BE49-F238E27FC236}">
                <a16:creationId xmlns:a16="http://schemas.microsoft.com/office/drawing/2014/main" id="{5506A6D3-696D-1E99-88F6-8955718531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7474" y="2159331"/>
            <a:ext cx="2915973" cy="2915973"/>
          </a:xfrm>
          <a:prstGeom prst="rect">
            <a:avLst/>
          </a:prstGeom>
        </p:spPr>
      </p:pic>
      <p:sp>
        <p:nvSpPr>
          <p:cNvPr id="3" name="Content Placeholder 2">
            <a:extLst>
              <a:ext uri="{FF2B5EF4-FFF2-40B4-BE49-F238E27FC236}">
                <a16:creationId xmlns:a16="http://schemas.microsoft.com/office/drawing/2014/main" id="{968390A4-17F6-AC1F-F7F9-E102EFEB945B}"/>
              </a:ext>
            </a:extLst>
          </p:cNvPr>
          <p:cNvSpPr>
            <a:spLocks noGrp="1"/>
          </p:cNvSpPr>
          <p:nvPr>
            <p:ph idx="1"/>
          </p:nvPr>
        </p:nvSpPr>
        <p:spPr>
          <a:xfrm>
            <a:off x="4063160" y="2160589"/>
            <a:ext cx="5207839" cy="3880773"/>
          </a:xfrm>
        </p:spPr>
        <p:txBody>
          <a:bodyPr vert="horz" lIns="91440" tIns="45720" rIns="91440" bIns="45720" rtlCol="0">
            <a:normAutofit/>
          </a:bodyPr>
          <a:lstStyle/>
          <a:p>
            <a:r>
              <a:rPr lang="en-US" dirty="0"/>
              <a:t>All grants from ICJI Victim Services are reimbursement grants, which means that the agency must first incur the expense prior to CJI reimbursing for the expense. Verification of expenses along with verification of payment of expenses must be provided to ICJI on a monthly or quarterly basis prior to reimbursement of expenses by ICJI. </a:t>
            </a:r>
          </a:p>
          <a:p>
            <a:r>
              <a:rPr lang="en-US" dirty="0"/>
              <a:t>No match required for SASP </a:t>
            </a:r>
          </a:p>
        </p:txBody>
      </p:sp>
      <p:pic>
        <p:nvPicPr>
          <p:cNvPr id="7" name="Picture 6" descr="Logo&#10;&#10;Description automatically generated">
            <a:extLst>
              <a:ext uri="{FF2B5EF4-FFF2-40B4-BE49-F238E27FC236}">
                <a16:creationId xmlns:a16="http://schemas.microsoft.com/office/drawing/2014/main" id="{27F38E73-ADE0-8FB7-7D31-5AD6A65A5F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00303" y="5674437"/>
            <a:ext cx="1167310" cy="817877"/>
          </a:xfrm>
          <a:prstGeom prst="rect">
            <a:avLst/>
          </a:prstGeom>
        </p:spPr>
      </p:pic>
    </p:spTree>
    <p:extLst>
      <p:ext uri="{BB962C8B-B14F-4D97-AF65-F5344CB8AC3E}">
        <p14:creationId xmlns:p14="http://schemas.microsoft.com/office/powerpoint/2010/main" val="3852833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Graphic 5" descr="Monitor with solid fill">
            <a:extLst>
              <a:ext uri="{FF2B5EF4-FFF2-40B4-BE49-F238E27FC236}">
                <a16:creationId xmlns:a16="http://schemas.microsoft.com/office/drawing/2014/main" id="{48A78905-BFD4-AF22-0E20-B61835D109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53514" y="1619712"/>
            <a:ext cx="3251701" cy="3251701"/>
          </a:xfrm>
          <a:prstGeom prst="rect">
            <a:avLst/>
          </a:prstGeom>
        </p:spPr>
      </p:pic>
      <p:sp>
        <p:nvSpPr>
          <p:cNvPr id="3" name="Content Placeholder 2">
            <a:extLst>
              <a:ext uri="{FF2B5EF4-FFF2-40B4-BE49-F238E27FC236}">
                <a16:creationId xmlns:a16="http://schemas.microsoft.com/office/drawing/2014/main" id="{E7737E67-8DA0-2306-125E-B8851BA92AF7}"/>
              </a:ext>
            </a:extLst>
          </p:cNvPr>
          <p:cNvSpPr>
            <a:spLocks noGrp="1"/>
          </p:cNvSpPr>
          <p:nvPr>
            <p:ph idx="1"/>
          </p:nvPr>
        </p:nvSpPr>
        <p:spPr>
          <a:xfrm>
            <a:off x="490583" y="590841"/>
            <a:ext cx="5064759" cy="5309445"/>
          </a:xfrm>
        </p:spPr>
        <p:txBody>
          <a:bodyPr>
            <a:noAutofit/>
          </a:bodyPr>
          <a:lstStyle/>
          <a:p>
            <a:pPr marL="0" indent="0" algn="ctr">
              <a:lnSpc>
                <a:spcPct val="90000"/>
              </a:lnSpc>
              <a:buNone/>
            </a:pPr>
            <a:r>
              <a:rPr lang="en-US" sz="2400" dirty="0"/>
              <a:t>For technical assistance contact the ICJI Helpdesk at CJIHelpDesk@cji.in.gov. Help Desk hours are Monday – Friday, 8:00 am to 4:30 pm ET, except state holidays. </a:t>
            </a:r>
          </a:p>
          <a:p>
            <a:pPr marL="0" indent="0" algn="ctr">
              <a:lnSpc>
                <a:spcPct val="90000"/>
              </a:lnSpc>
              <a:buNone/>
            </a:pPr>
            <a:endParaRPr lang="en-US" sz="2400" dirty="0"/>
          </a:p>
          <a:p>
            <a:pPr marL="0" indent="0" algn="ctr">
              <a:lnSpc>
                <a:spcPct val="90000"/>
              </a:lnSpc>
              <a:buNone/>
            </a:pPr>
            <a:r>
              <a:rPr lang="en-US" sz="2400" dirty="0"/>
              <a:t>ICJI is not responsible for technical issues with grant submission within 48 hours of grant deadline. </a:t>
            </a:r>
          </a:p>
          <a:p>
            <a:pPr marL="0" indent="0" algn="ctr">
              <a:lnSpc>
                <a:spcPct val="90000"/>
              </a:lnSpc>
              <a:buNone/>
            </a:pPr>
            <a:endParaRPr lang="en-US" sz="2400" dirty="0"/>
          </a:p>
          <a:p>
            <a:pPr marL="0" indent="0" algn="ctr">
              <a:lnSpc>
                <a:spcPct val="90000"/>
              </a:lnSpc>
              <a:buNone/>
            </a:pPr>
            <a:r>
              <a:rPr lang="en-US" sz="2400" dirty="0"/>
              <a:t>For assistance with any other requirements of this solicitation, please contact The Victim Services Division at ICJI. </a:t>
            </a:r>
          </a:p>
        </p:txBody>
      </p:sp>
      <p:pic>
        <p:nvPicPr>
          <p:cNvPr id="4" name="Picture 3" descr="Logo&#10;&#10;Description automatically generated">
            <a:extLst>
              <a:ext uri="{FF2B5EF4-FFF2-40B4-BE49-F238E27FC236}">
                <a16:creationId xmlns:a16="http://schemas.microsoft.com/office/drawing/2014/main" id="{F1E04F6A-F017-D67D-6F29-4DAEB5A7E9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00303" y="5674437"/>
            <a:ext cx="1167310" cy="817877"/>
          </a:xfrm>
          <a:prstGeom prst="rect">
            <a:avLst/>
          </a:prstGeom>
        </p:spPr>
      </p:pic>
    </p:spTree>
    <p:extLst>
      <p:ext uri="{BB962C8B-B14F-4D97-AF65-F5344CB8AC3E}">
        <p14:creationId xmlns:p14="http://schemas.microsoft.com/office/powerpoint/2010/main" val="1839539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109DB5-3813-E04C-E0C0-06A8BE481C86}"/>
              </a:ext>
            </a:extLst>
          </p:cNvPr>
          <p:cNvSpPr>
            <a:spLocks noGrp="1"/>
          </p:cNvSpPr>
          <p:nvPr>
            <p:ph type="body" idx="1"/>
          </p:nvPr>
        </p:nvSpPr>
        <p:spPr>
          <a:xfrm>
            <a:off x="660401" y="4192399"/>
            <a:ext cx="9228665" cy="2387600"/>
          </a:xfrm>
        </p:spPr>
        <p:txBody>
          <a:bodyPr>
            <a:normAutofit/>
          </a:bodyPr>
          <a:lstStyle/>
          <a:p>
            <a:r>
              <a:rPr lang="en-US" dirty="0"/>
              <a:t>Contact Info: </a:t>
            </a:r>
          </a:p>
          <a:p>
            <a:r>
              <a:rPr lang="en-US" dirty="0"/>
              <a:t>Dalayna Anderson, Victim Services Program Specialist </a:t>
            </a:r>
          </a:p>
          <a:p>
            <a:r>
              <a:rPr lang="en-US" dirty="0">
                <a:solidFill>
                  <a:schemeClr val="tx2">
                    <a:lumMod val="75000"/>
                  </a:schemeClr>
                </a:solidFill>
                <a:hlinkClick r:id="rId2">
                  <a:extLst>
                    <a:ext uri="{A12FA001-AC4F-418D-AE19-62706E023703}">
                      <ahyp:hlinkClr xmlns:ahyp="http://schemas.microsoft.com/office/drawing/2018/hyperlinkcolor" val="tx"/>
                    </a:ext>
                  </a:extLst>
                </a:hlinkClick>
              </a:rPr>
              <a:t>DaAnderson1@cji.in.gov</a:t>
            </a:r>
            <a:r>
              <a:rPr lang="en-US" dirty="0">
                <a:solidFill>
                  <a:schemeClr val="tx2">
                    <a:lumMod val="75000"/>
                  </a:schemeClr>
                </a:solidFill>
              </a:rPr>
              <a:t> </a:t>
            </a:r>
          </a:p>
          <a:p>
            <a:endParaRPr lang="en-US" dirty="0">
              <a:solidFill>
                <a:schemeClr val="tx2">
                  <a:lumMod val="75000"/>
                </a:schemeClr>
              </a:solidFill>
            </a:endParaRPr>
          </a:p>
          <a:p>
            <a:r>
              <a:rPr lang="en-US" dirty="0">
                <a:solidFill>
                  <a:schemeClr val="tx2">
                    <a:lumMod val="75000"/>
                  </a:schemeClr>
                </a:solidFill>
              </a:rPr>
              <a:t>Becky Venus, Victim Services Senior Grant Manager </a:t>
            </a:r>
          </a:p>
          <a:p>
            <a:r>
              <a:rPr lang="en-US" dirty="0">
                <a:solidFill>
                  <a:schemeClr val="tx2">
                    <a:lumMod val="75000"/>
                  </a:schemeClr>
                </a:solidFill>
                <a:hlinkClick r:id="rId3">
                  <a:extLst>
                    <a:ext uri="{A12FA001-AC4F-418D-AE19-62706E023703}">
                      <ahyp:hlinkClr xmlns:ahyp="http://schemas.microsoft.com/office/drawing/2018/hyperlinkcolor" val="tx"/>
                    </a:ext>
                  </a:extLst>
                </a:hlinkClick>
              </a:rPr>
              <a:t>Rvenus@cji.in.gov</a:t>
            </a:r>
            <a:r>
              <a:rPr lang="en-US" dirty="0">
                <a:solidFill>
                  <a:schemeClr val="tx2">
                    <a:lumMod val="75000"/>
                  </a:schemeClr>
                </a:solidFill>
              </a:rPr>
              <a:t> </a:t>
            </a:r>
          </a:p>
        </p:txBody>
      </p:sp>
      <p:pic>
        <p:nvPicPr>
          <p:cNvPr id="8" name="Picture 7">
            <a:extLst>
              <a:ext uri="{FF2B5EF4-FFF2-40B4-BE49-F238E27FC236}">
                <a16:creationId xmlns:a16="http://schemas.microsoft.com/office/drawing/2014/main" id="{AF38A672-A3AC-FAD8-C67E-DE978E55A5B5}"/>
              </a:ext>
            </a:extLst>
          </p:cNvPr>
          <p:cNvPicPr>
            <a:picLocks noChangeAspect="1"/>
          </p:cNvPicPr>
          <p:nvPr/>
        </p:nvPicPr>
        <p:blipFill>
          <a:blip r:embed="rId4"/>
          <a:stretch>
            <a:fillRect/>
          </a:stretch>
        </p:blipFill>
        <p:spPr>
          <a:xfrm>
            <a:off x="155347" y="278001"/>
            <a:ext cx="11510246" cy="3731075"/>
          </a:xfrm>
          <a:prstGeom prst="rect">
            <a:avLst/>
          </a:prstGeom>
          <a:ln>
            <a:noFill/>
          </a:ln>
          <a:effectLst>
            <a:outerShdw blurRad="292100" dist="139700" dir="2700000" algn="tl" rotWithShape="0">
              <a:srgbClr val="333333">
                <a:alpha val="65000"/>
              </a:srgbClr>
            </a:outerShdw>
          </a:effectLst>
        </p:spPr>
      </p:pic>
      <p:pic>
        <p:nvPicPr>
          <p:cNvPr id="9" name="Picture 8" descr="Logo&#10;&#10;Description automatically generated">
            <a:extLst>
              <a:ext uri="{FF2B5EF4-FFF2-40B4-BE49-F238E27FC236}">
                <a16:creationId xmlns:a16="http://schemas.microsoft.com/office/drawing/2014/main" id="{D567E30B-E3C4-FD70-7DEF-1FD39ADCD2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00303" y="5674437"/>
            <a:ext cx="1167310" cy="817877"/>
          </a:xfrm>
          <a:prstGeom prst="rect">
            <a:avLst/>
          </a:prstGeom>
        </p:spPr>
      </p:pic>
    </p:spTree>
    <p:extLst>
      <p:ext uri="{BB962C8B-B14F-4D97-AF65-F5344CB8AC3E}">
        <p14:creationId xmlns:p14="http://schemas.microsoft.com/office/powerpoint/2010/main" val="2703454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3E84D-2DAB-CED3-D6A2-7460B791A1A1}"/>
              </a:ext>
            </a:extLst>
          </p:cNvPr>
          <p:cNvSpPr>
            <a:spLocks noGrp="1"/>
          </p:cNvSpPr>
          <p:nvPr>
            <p:ph type="title"/>
          </p:nvPr>
        </p:nvSpPr>
        <p:spPr>
          <a:xfrm>
            <a:off x="430171" y="662608"/>
            <a:ext cx="4163435" cy="1470991"/>
          </a:xfrm>
        </p:spPr>
        <p:txBody>
          <a:bodyPr>
            <a:normAutofit fontScale="90000"/>
          </a:bodyPr>
          <a:lstStyle/>
          <a:p>
            <a:r>
              <a:rPr lang="en-US" dirty="0">
                <a:solidFill>
                  <a:schemeClr val="tx2">
                    <a:lumMod val="75000"/>
                  </a:schemeClr>
                </a:solidFill>
              </a:rPr>
              <a:t>Accessing the Request for Proposal </a:t>
            </a:r>
          </a:p>
        </p:txBody>
      </p:sp>
      <p:pic>
        <p:nvPicPr>
          <p:cNvPr id="8" name="Picture 7">
            <a:extLst>
              <a:ext uri="{FF2B5EF4-FFF2-40B4-BE49-F238E27FC236}">
                <a16:creationId xmlns:a16="http://schemas.microsoft.com/office/drawing/2014/main" id="{472CAF72-E8F3-72CE-5572-AB0E13557450}"/>
              </a:ext>
            </a:extLst>
          </p:cNvPr>
          <p:cNvPicPr>
            <a:picLocks noChangeAspect="1"/>
          </p:cNvPicPr>
          <p:nvPr/>
        </p:nvPicPr>
        <p:blipFill>
          <a:blip r:embed="rId2"/>
          <a:stretch>
            <a:fillRect/>
          </a:stretch>
        </p:blipFill>
        <p:spPr>
          <a:xfrm>
            <a:off x="5299743" y="450574"/>
            <a:ext cx="4163435" cy="2120811"/>
          </a:xfrm>
          <a:prstGeom prst="rect">
            <a:avLst/>
          </a:prstGeom>
        </p:spPr>
      </p:pic>
      <p:sp>
        <p:nvSpPr>
          <p:cNvPr id="13" name="TextBox 12">
            <a:extLst>
              <a:ext uri="{FF2B5EF4-FFF2-40B4-BE49-F238E27FC236}">
                <a16:creationId xmlns:a16="http://schemas.microsoft.com/office/drawing/2014/main" id="{B3E6A75B-D9F8-56CE-E83D-0DAE71F7DDB2}"/>
              </a:ext>
            </a:extLst>
          </p:cNvPr>
          <p:cNvSpPr txBox="1"/>
          <p:nvPr/>
        </p:nvSpPr>
        <p:spPr>
          <a:xfrm>
            <a:off x="742121" y="5632174"/>
            <a:ext cx="3803374" cy="457200"/>
          </a:xfrm>
          <a:prstGeom prst="rect">
            <a:avLst/>
          </a:prstGeom>
          <a:noFill/>
        </p:spPr>
        <p:txBody>
          <a:bodyPr wrap="square" rtlCol="0">
            <a:spAutoFit/>
          </a:bodyPr>
          <a:lstStyle/>
          <a:p>
            <a:endParaRPr lang="en-US"/>
          </a:p>
        </p:txBody>
      </p:sp>
      <p:sp>
        <p:nvSpPr>
          <p:cNvPr id="14" name="TextBox 13">
            <a:extLst>
              <a:ext uri="{FF2B5EF4-FFF2-40B4-BE49-F238E27FC236}">
                <a16:creationId xmlns:a16="http://schemas.microsoft.com/office/drawing/2014/main" id="{858001F3-89C3-8A5C-1909-321691E29842}"/>
              </a:ext>
            </a:extLst>
          </p:cNvPr>
          <p:cNvSpPr txBox="1"/>
          <p:nvPr/>
        </p:nvSpPr>
        <p:spPr>
          <a:xfrm>
            <a:off x="584568" y="4893333"/>
            <a:ext cx="9198038" cy="1754326"/>
          </a:xfrm>
          <a:prstGeom prst="rect">
            <a:avLst/>
          </a:prstGeom>
          <a:noFill/>
        </p:spPr>
        <p:txBody>
          <a:bodyPr wrap="square" rtlCol="0">
            <a:spAutoFit/>
          </a:bodyPr>
          <a:lstStyle/>
          <a:p>
            <a:r>
              <a:rPr lang="en-US" sz="1800" dirty="0">
                <a:solidFill>
                  <a:schemeClr val="tx2">
                    <a:lumMod val="75000"/>
                  </a:schemeClr>
                </a:solidFill>
              </a:rPr>
              <a:t>In.gov/</a:t>
            </a:r>
            <a:r>
              <a:rPr lang="en-US" sz="1800" dirty="0" err="1">
                <a:solidFill>
                  <a:schemeClr val="tx2">
                    <a:lumMod val="75000"/>
                  </a:schemeClr>
                </a:solidFill>
              </a:rPr>
              <a:t>cji</a:t>
            </a:r>
            <a:r>
              <a:rPr lang="en-US" sz="1800" dirty="0">
                <a:solidFill>
                  <a:schemeClr val="tx2">
                    <a:lumMod val="75000"/>
                  </a:schemeClr>
                </a:solidFill>
              </a:rPr>
              <a:t> </a:t>
            </a:r>
            <a:r>
              <a:rPr lang="en-US" sz="1800" dirty="0">
                <a:solidFill>
                  <a:schemeClr val="tx2">
                    <a:lumMod val="75000"/>
                  </a:schemeClr>
                </a:solidFill>
                <a:sym typeface="Wingdings" panose="05000000000000000000" pitchFamily="2" charset="2"/>
              </a:rPr>
              <a:t> </a:t>
            </a:r>
            <a:r>
              <a:rPr lang="en-US" sz="1800" b="1" i="1" dirty="0">
                <a:solidFill>
                  <a:schemeClr val="tx2">
                    <a:lumMod val="75000"/>
                  </a:schemeClr>
                </a:solidFill>
                <a:sym typeface="Wingdings" panose="05000000000000000000" pitchFamily="2" charset="2"/>
              </a:rPr>
              <a:t>Victim Services</a:t>
            </a:r>
            <a:r>
              <a:rPr lang="en-US" sz="1800" dirty="0">
                <a:solidFill>
                  <a:schemeClr val="tx2">
                    <a:lumMod val="75000"/>
                  </a:schemeClr>
                </a:solidFill>
                <a:sym typeface="Wingdings" panose="05000000000000000000" pitchFamily="2" charset="2"/>
              </a:rPr>
              <a:t>  Sexual Assault Services Project (SASP)  2025 SASP RFP</a:t>
            </a:r>
          </a:p>
          <a:p>
            <a:endParaRPr lang="en-US" dirty="0">
              <a:solidFill>
                <a:schemeClr val="tx2">
                  <a:lumMod val="75000"/>
                </a:schemeClr>
              </a:solidFill>
              <a:sym typeface="Wingdings" panose="05000000000000000000" pitchFamily="2" charset="2"/>
            </a:endParaRPr>
          </a:p>
          <a:p>
            <a:r>
              <a:rPr lang="en-US" sz="1800" dirty="0">
                <a:solidFill>
                  <a:schemeClr val="tx2">
                    <a:lumMod val="75000"/>
                  </a:schemeClr>
                </a:solidFill>
                <a:hlinkClick r:id="rId3">
                  <a:extLst>
                    <a:ext uri="{A12FA001-AC4F-418D-AE19-62706E023703}">
                      <ahyp:hlinkClr xmlns:ahyp="http://schemas.microsoft.com/office/drawing/2018/hyperlinkcolor" val="tx"/>
                    </a:ext>
                  </a:extLst>
                </a:hlinkClick>
              </a:rPr>
              <a:t>https://www.in.gov/cji/victim-services/sasp/</a:t>
            </a:r>
            <a:r>
              <a:rPr lang="en-US" sz="1800" dirty="0">
                <a:solidFill>
                  <a:schemeClr val="tx2">
                    <a:lumMod val="75000"/>
                  </a:schemeClr>
                </a:solidFill>
              </a:rPr>
              <a:t> </a:t>
            </a:r>
          </a:p>
          <a:p>
            <a:endParaRPr lang="en-US" sz="1800" dirty="0">
              <a:solidFill>
                <a:schemeClr val="tx2">
                  <a:lumMod val="75000"/>
                </a:schemeClr>
              </a:solidFill>
            </a:endParaRPr>
          </a:p>
          <a:p>
            <a:endParaRPr lang="en-US" sz="1800" dirty="0">
              <a:solidFill>
                <a:schemeClr val="tx2">
                  <a:lumMod val="75000"/>
                </a:schemeClr>
              </a:solidFill>
              <a:sym typeface="Wingdings" panose="05000000000000000000" pitchFamily="2" charset="2"/>
            </a:endParaRPr>
          </a:p>
        </p:txBody>
      </p:sp>
      <p:pic>
        <p:nvPicPr>
          <p:cNvPr id="22" name="Picture 21" descr="Logo&#10;&#10;Description automatically generated">
            <a:extLst>
              <a:ext uri="{FF2B5EF4-FFF2-40B4-BE49-F238E27FC236}">
                <a16:creationId xmlns:a16="http://schemas.microsoft.com/office/drawing/2014/main" id="{53C83CB5-D859-1954-8DBA-829E7E487E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4772" y="5661185"/>
            <a:ext cx="1167310" cy="817877"/>
          </a:xfrm>
          <a:prstGeom prst="rect">
            <a:avLst/>
          </a:prstGeom>
        </p:spPr>
      </p:pic>
      <p:pic>
        <p:nvPicPr>
          <p:cNvPr id="4" name="Picture 3">
            <a:extLst>
              <a:ext uri="{FF2B5EF4-FFF2-40B4-BE49-F238E27FC236}">
                <a16:creationId xmlns:a16="http://schemas.microsoft.com/office/drawing/2014/main" id="{F7D6D049-FD6D-C05F-E3A0-A67CB54C5065}"/>
              </a:ext>
            </a:extLst>
          </p:cNvPr>
          <p:cNvPicPr>
            <a:picLocks noChangeAspect="1"/>
          </p:cNvPicPr>
          <p:nvPr/>
        </p:nvPicPr>
        <p:blipFill>
          <a:blip r:embed="rId5"/>
          <a:stretch>
            <a:fillRect/>
          </a:stretch>
        </p:blipFill>
        <p:spPr>
          <a:xfrm>
            <a:off x="430171" y="2855899"/>
            <a:ext cx="8905461" cy="1794793"/>
          </a:xfrm>
          <a:prstGeom prst="rect">
            <a:avLst/>
          </a:prstGeom>
        </p:spPr>
      </p:pic>
    </p:spTree>
    <p:extLst>
      <p:ext uri="{BB962C8B-B14F-4D97-AF65-F5344CB8AC3E}">
        <p14:creationId xmlns:p14="http://schemas.microsoft.com/office/powerpoint/2010/main" val="4176122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9153B-D522-A497-0192-D3F5A6318310}"/>
              </a:ext>
            </a:extLst>
          </p:cNvPr>
          <p:cNvSpPr>
            <a:spLocks noGrp="1"/>
          </p:cNvSpPr>
          <p:nvPr>
            <p:ph type="title"/>
          </p:nvPr>
        </p:nvSpPr>
        <p:spPr>
          <a:xfrm>
            <a:off x="534572" y="609600"/>
            <a:ext cx="9453490" cy="1320800"/>
          </a:xfrm>
        </p:spPr>
        <p:txBody>
          <a:bodyPr>
            <a:normAutofit/>
          </a:bodyPr>
          <a:lstStyle/>
          <a:p>
            <a:r>
              <a:rPr lang="en-US" sz="3600" dirty="0">
                <a:solidFill>
                  <a:schemeClr val="tx2">
                    <a:lumMod val="75000"/>
                  </a:schemeClr>
                </a:solidFill>
              </a:rPr>
              <a:t>2025 SASP (Sexual Assault Services Program) </a:t>
            </a:r>
            <a:r>
              <a:rPr lang="en-US" sz="3100" dirty="0">
                <a:solidFill>
                  <a:schemeClr val="tx2">
                    <a:lumMod val="75000"/>
                  </a:schemeClr>
                </a:solidFill>
              </a:rPr>
              <a:t>Violence Against Women Formula Grant Application</a:t>
            </a:r>
          </a:p>
        </p:txBody>
      </p:sp>
      <p:sp>
        <p:nvSpPr>
          <p:cNvPr id="3" name="Content Placeholder 2">
            <a:extLst>
              <a:ext uri="{FF2B5EF4-FFF2-40B4-BE49-F238E27FC236}">
                <a16:creationId xmlns:a16="http://schemas.microsoft.com/office/drawing/2014/main" id="{75D1E936-E241-0253-04D8-B6B79682516D}"/>
              </a:ext>
            </a:extLst>
          </p:cNvPr>
          <p:cNvSpPr>
            <a:spLocks noGrp="1"/>
          </p:cNvSpPr>
          <p:nvPr>
            <p:ph idx="1"/>
          </p:nvPr>
        </p:nvSpPr>
        <p:spPr>
          <a:xfrm>
            <a:off x="691401" y="1930400"/>
            <a:ext cx="8596668" cy="4437159"/>
          </a:xfrm>
        </p:spPr>
        <p:txBody>
          <a:bodyPr>
            <a:normAutofit/>
          </a:bodyPr>
          <a:lstStyle/>
          <a:p>
            <a:pPr marL="0" indent="0">
              <a:buNone/>
            </a:pPr>
            <a:endParaRPr lang="en-US" dirty="0"/>
          </a:p>
          <a:p>
            <a:pPr marL="0" indent="0">
              <a:buNone/>
            </a:pPr>
            <a:r>
              <a:rPr lang="en-US" sz="2200" dirty="0"/>
              <a:t>Application opened: September 24</a:t>
            </a:r>
            <a:r>
              <a:rPr lang="en-US" sz="2200" baseline="30000" dirty="0"/>
              <a:t>th</a:t>
            </a:r>
            <a:r>
              <a:rPr lang="en-US" sz="2200" dirty="0"/>
              <a:t>, 2024</a:t>
            </a:r>
          </a:p>
          <a:p>
            <a:pPr marL="0" indent="0">
              <a:buNone/>
            </a:pPr>
            <a:r>
              <a:rPr lang="en-US" sz="2200" dirty="0"/>
              <a:t>Application closes: October 31</a:t>
            </a:r>
            <a:r>
              <a:rPr lang="en-US" sz="2200" baseline="30000" dirty="0"/>
              <a:t>st</a:t>
            </a:r>
            <a:r>
              <a:rPr lang="en-US" sz="2200" dirty="0"/>
              <a:t>, 2024</a:t>
            </a:r>
          </a:p>
          <a:p>
            <a:pPr marL="0" indent="0">
              <a:buNone/>
            </a:pPr>
            <a:r>
              <a:rPr lang="en-US" dirty="0"/>
              <a:t>	</a:t>
            </a:r>
            <a:r>
              <a:rPr lang="en-US" dirty="0">
                <a:solidFill>
                  <a:srgbClr val="FF0000"/>
                </a:solidFill>
              </a:rPr>
              <a:t>Applicants are strongly encouraged to submit applications 48 hours prior to 	the deadline. </a:t>
            </a:r>
          </a:p>
          <a:p>
            <a:pPr marL="0" indent="0">
              <a:buNone/>
            </a:pPr>
            <a:endParaRPr lang="en-US" dirty="0">
              <a:solidFill>
                <a:srgbClr val="FF0000"/>
              </a:solidFill>
            </a:endParaRPr>
          </a:p>
          <a:p>
            <a:pPr marL="0" indent="0">
              <a:buNone/>
            </a:pPr>
            <a:r>
              <a:rPr lang="en-US" sz="2200" b="1" dirty="0"/>
              <a:t>Award period for SASP: January 1, 2025, to December 31, 2025 </a:t>
            </a:r>
            <a:br>
              <a:rPr lang="en-US" sz="2200" b="1" dirty="0"/>
            </a:br>
            <a:r>
              <a:rPr lang="en-US" sz="2200" b="1" dirty="0"/>
              <a:t>(12-month award period) </a:t>
            </a:r>
          </a:p>
          <a:p>
            <a:pPr marL="0" indent="0">
              <a:buNone/>
            </a:pPr>
            <a:r>
              <a:rPr lang="en-US" sz="1800" b="0" i="0" u="none" strike="noStrike" baseline="0" dirty="0">
                <a:solidFill>
                  <a:srgbClr val="FF0000"/>
                </a:solidFill>
                <a:latin typeface="Calibri" panose="020F0502020204030204" pitchFamily="34" charset="0"/>
              </a:rPr>
              <a:t>Projects should begin on January 1, 2025, and must be in operation no later than 60 days after this date. Failure to have the funded project operational within 60 days from January 1, 2025, will result in the cancellation of the grant and the de-obligation of all awarded funds. </a:t>
            </a:r>
            <a:endParaRPr lang="en-US" sz="2400" dirty="0">
              <a:solidFill>
                <a:srgbClr val="FF0000"/>
              </a:solidFill>
            </a:endParaRPr>
          </a:p>
          <a:p>
            <a:pPr marL="0" indent="0">
              <a:buNone/>
            </a:pPr>
            <a:endParaRPr lang="en-US" dirty="0"/>
          </a:p>
          <a:p>
            <a:pPr marL="0" indent="0">
              <a:buNone/>
            </a:pPr>
            <a:endParaRPr lang="en-US" dirty="0"/>
          </a:p>
          <a:p>
            <a:pPr marL="0" indent="0">
              <a:buNone/>
            </a:pPr>
            <a:endParaRPr lang="en-US" dirty="0"/>
          </a:p>
        </p:txBody>
      </p:sp>
      <p:pic>
        <p:nvPicPr>
          <p:cNvPr id="4" name="Picture 3" descr="Logo&#10;&#10;Description automatically generated">
            <a:extLst>
              <a:ext uri="{FF2B5EF4-FFF2-40B4-BE49-F238E27FC236}">
                <a16:creationId xmlns:a16="http://schemas.microsoft.com/office/drawing/2014/main" id="{65B0FC81-63A4-E7DE-D02B-C3B91B1977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4772" y="5661185"/>
            <a:ext cx="1167310" cy="817877"/>
          </a:xfrm>
          <a:prstGeom prst="rect">
            <a:avLst/>
          </a:prstGeom>
        </p:spPr>
      </p:pic>
    </p:spTree>
    <p:extLst>
      <p:ext uri="{BB962C8B-B14F-4D97-AF65-F5344CB8AC3E}">
        <p14:creationId xmlns:p14="http://schemas.microsoft.com/office/powerpoint/2010/main" val="1943508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E1CE16-EF5C-9F2D-B688-9A73A50BDCE9}"/>
              </a:ext>
            </a:extLst>
          </p:cNvPr>
          <p:cNvSpPr txBox="1"/>
          <p:nvPr/>
        </p:nvSpPr>
        <p:spPr>
          <a:xfrm>
            <a:off x="972462" y="1488613"/>
            <a:ext cx="8616777" cy="3880773"/>
          </a:xfrm>
          <a:prstGeom prst="rect">
            <a:avLst/>
          </a:prstGeom>
        </p:spPr>
        <p:txBody>
          <a:bodyPr vert="horz" lIns="91440" tIns="45720" rIns="91440" bIns="45720" rtlCol="0">
            <a:normAutofit/>
          </a:bodyPr>
          <a:lstStyle/>
          <a:p>
            <a:pPr marL="0" indent="0" algn="ctr">
              <a:spcBef>
                <a:spcPts val="1000"/>
              </a:spcBef>
              <a:buClr>
                <a:schemeClr val="accent1"/>
              </a:buClr>
              <a:buSzPct val="80000"/>
            </a:pPr>
            <a:r>
              <a:rPr lang="en-US" sz="3200" b="1" dirty="0">
                <a:solidFill>
                  <a:schemeClr val="tx2">
                    <a:lumMod val="75000"/>
                  </a:schemeClr>
                </a:solidFill>
                <a:latin typeface="Calibri" panose="020F0502020204030204" pitchFamily="34" charset="0"/>
                <a:cs typeface="Calibri" panose="020F0502020204030204" pitchFamily="34" charset="0"/>
              </a:rPr>
              <a:t>SASP Overview</a:t>
            </a:r>
            <a:r>
              <a:rPr lang="en-US" sz="3200" b="1" dirty="0">
                <a:solidFill>
                  <a:schemeClr val="tx1">
                    <a:lumMod val="75000"/>
                    <a:lumOff val="25000"/>
                  </a:schemeClr>
                </a:solidFill>
                <a:latin typeface="Calibri" panose="020F0502020204030204" pitchFamily="34" charset="0"/>
                <a:cs typeface="Calibri" panose="020F0502020204030204" pitchFamily="34" charset="0"/>
              </a:rPr>
              <a:t>:</a:t>
            </a:r>
          </a:p>
          <a:p>
            <a:pPr marL="0" indent="0" algn="ctr">
              <a:spcBef>
                <a:spcPts val="1000"/>
              </a:spcBef>
              <a:buClr>
                <a:schemeClr val="accent1"/>
              </a:buClr>
              <a:buSzPct val="80000"/>
            </a:pP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marL="0" indent="0" algn="ctr">
              <a:spcBef>
                <a:spcPts val="1000"/>
              </a:spcBef>
              <a:buClr>
                <a:schemeClr val="accent1"/>
              </a:buClr>
              <a:buSzPct val="80000"/>
            </a:pPr>
            <a:r>
              <a:rPr lang="en-US" sz="2400" b="0" i="0" u="none" strike="noStrike" baseline="0" dirty="0">
                <a:solidFill>
                  <a:schemeClr val="tx2">
                    <a:lumMod val="75000"/>
                  </a:schemeClr>
                </a:solidFill>
                <a:latin typeface="Calibri" panose="020F0502020204030204" pitchFamily="34" charset="0"/>
                <a:cs typeface="Calibri" panose="020F0502020204030204" pitchFamily="34" charset="0"/>
              </a:rPr>
              <a:t>The Sexual Assault Services Program (SASP) was created by the Violence Against Women and Department of Justice Reauthorization Act of 2005, 34 U.S.C. § 12511. The program directs grant dollars to states to assist them in supporting </a:t>
            </a:r>
            <a:r>
              <a:rPr lang="en-US" sz="2400" i="0" u="none" strike="noStrike" baseline="0" dirty="0">
                <a:solidFill>
                  <a:schemeClr val="tx2">
                    <a:lumMod val="75000"/>
                  </a:schemeClr>
                </a:solidFill>
                <a:latin typeface="Calibri" panose="020F0502020204030204" pitchFamily="34" charset="0"/>
                <a:cs typeface="Calibri" panose="020F0502020204030204" pitchFamily="34" charset="0"/>
              </a:rPr>
              <a:t>rape crisis centers </a:t>
            </a:r>
            <a:r>
              <a:rPr lang="en-US" sz="2400" b="0" i="0" u="none" strike="noStrike" baseline="0" dirty="0">
                <a:solidFill>
                  <a:schemeClr val="tx2">
                    <a:lumMod val="75000"/>
                  </a:schemeClr>
                </a:solidFill>
                <a:latin typeface="Calibri" panose="020F0502020204030204" pitchFamily="34" charset="0"/>
                <a:cs typeface="Calibri" panose="020F0502020204030204" pitchFamily="34" charset="0"/>
              </a:rPr>
              <a:t>and nonprofit, nongovernmental organizations that provide core services, direct intervention, and related assistance to victims of sexual assault. </a:t>
            </a:r>
            <a:endParaRPr lang="en-US" sz="2400" dirty="0">
              <a:solidFill>
                <a:schemeClr val="tx2">
                  <a:lumMod val="75000"/>
                </a:schemeClr>
              </a:solidFill>
              <a:latin typeface="Calibri" panose="020F0502020204030204" pitchFamily="34" charset="0"/>
              <a:cs typeface="Calibri" panose="020F0502020204030204" pitchFamily="34" charset="0"/>
            </a:endParaRPr>
          </a:p>
        </p:txBody>
      </p:sp>
      <p:pic>
        <p:nvPicPr>
          <p:cNvPr id="4" name="Picture 3" descr="Logo&#10;&#10;Description automatically generated">
            <a:extLst>
              <a:ext uri="{FF2B5EF4-FFF2-40B4-BE49-F238E27FC236}">
                <a16:creationId xmlns:a16="http://schemas.microsoft.com/office/drawing/2014/main" id="{383B6F51-6B79-7142-7876-924662139C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4772" y="5661185"/>
            <a:ext cx="1167310" cy="817877"/>
          </a:xfrm>
          <a:prstGeom prst="rect">
            <a:avLst/>
          </a:prstGeom>
        </p:spPr>
      </p:pic>
    </p:spTree>
    <p:extLst>
      <p:ext uri="{BB962C8B-B14F-4D97-AF65-F5344CB8AC3E}">
        <p14:creationId xmlns:p14="http://schemas.microsoft.com/office/powerpoint/2010/main" val="2988719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20F2B-6B8B-3DC2-D6D5-DFFE8D8C2B2A}"/>
              </a:ext>
            </a:extLst>
          </p:cNvPr>
          <p:cNvSpPr>
            <a:spLocks noGrp="1"/>
          </p:cNvSpPr>
          <p:nvPr>
            <p:ph type="title"/>
          </p:nvPr>
        </p:nvSpPr>
        <p:spPr/>
        <p:txBody>
          <a:bodyPr/>
          <a:lstStyle/>
          <a:p>
            <a:r>
              <a:rPr lang="en-US" dirty="0">
                <a:solidFill>
                  <a:schemeClr val="tx2">
                    <a:lumMod val="75000"/>
                  </a:schemeClr>
                </a:solidFill>
              </a:rPr>
              <a:t>SASP Funding Eligibility</a:t>
            </a:r>
          </a:p>
        </p:txBody>
      </p:sp>
      <p:sp>
        <p:nvSpPr>
          <p:cNvPr id="3" name="Content Placeholder 2">
            <a:extLst>
              <a:ext uri="{FF2B5EF4-FFF2-40B4-BE49-F238E27FC236}">
                <a16:creationId xmlns:a16="http://schemas.microsoft.com/office/drawing/2014/main" id="{33A83D29-3F90-4AA4-35F8-270C8BA68BDD}"/>
              </a:ext>
            </a:extLst>
          </p:cNvPr>
          <p:cNvSpPr>
            <a:spLocks noGrp="1"/>
          </p:cNvSpPr>
          <p:nvPr>
            <p:ph idx="1"/>
          </p:nvPr>
        </p:nvSpPr>
        <p:spPr>
          <a:xfrm>
            <a:off x="384313" y="1351723"/>
            <a:ext cx="8889689" cy="4689640"/>
          </a:xfrm>
        </p:spPr>
        <p:txBody>
          <a:bodyPr>
            <a:normAutofit fontScale="85000" lnSpcReduction="10000"/>
          </a:bodyPr>
          <a:lstStyle/>
          <a:p>
            <a:pPr>
              <a:buClr>
                <a:schemeClr val="tx2">
                  <a:lumMod val="75000"/>
                </a:schemeClr>
              </a:buClr>
            </a:pPr>
            <a:r>
              <a:rPr lang="en-US" sz="1900" b="0" i="0" u="none" strike="noStrike" baseline="0" dirty="0">
                <a:solidFill>
                  <a:srgbClr val="000000"/>
                </a:solidFill>
                <a:latin typeface="Calibri" panose="020F0502020204030204" pitchFamily="34" charset="0"/>
              </a:rPr>
              <a:t>Eligible </a:t>
            </a:r>
            <a:r>
              <a:rPr lang="en-US" sz="1900" dirty="0">
                <a:solidFill>
                  <a:srgbClr val="000000"/>
                </a:solidFill>
                <a:latin typeface="Calibri" panose="020F0502020204030204" pitchFamily="34" charset="0"/>
              </a:rPr>
              <a:t>applicants </a:t>
            </a:r>
            <a:r>
              <a:rPr lang="en-US" sz="1900" b="0" i="0" u="none" strike="noStrike" baseline="0" dirty="0">
                <a:solidFill>
                  <a:srgbClr val="000000"/>
                </a:solidFill>
                <a:latin typeface="Calibri" panose="020F0502020204030204" pitchFamily="34" charset="0"/>
              </a:rPr>
              <a:t>include:</a:t>
            </a:r>
          </a:p>
          <a:p>
            <a:pPr lvl="1">
              <a:buClr>
                <a:schemeClr val="tx2">
                  <a:lumMod val="75000"/>
                </a:schemeClr>
              </a:buClr>
            </a:pPr>
            <a:r>
              <a:rPr lang="en-US" sz="1800" dirty="0">
                <a:solidFill>
                  <a:srgbClr val="000000"/>
                </a:solidFill>
                <a:latin typeface="Calibri" panose="020F0502020204030204" pitchFamily="34" charset="0"/>
              </a:rPr>
              <a:t>Nonprofit, nongovernmental rape crisis centers</a:t>
            </a:r>
          </a:p>
          <a:p>
            <a:pPr lvl="1">
              <a:buClr>
                <a:schemeClr val="tx2">
                  <a:lumMod val="75000"/>
                </a:schemeClr>
              </a:buClr>
            </a:pPr>
            <a:r>
              <a:rPr lang="en-US" sz="1800" b="0" i="0" u="none" strike="noStrike" baseline="0" dirty="0">
                <a:solidFill>
                  <a:srgbClr val="000000"/>
                </a:solidFill>
                <a:latin typeface="Calibri" panose="020F0502020204030204" pitchFamily="34" charset="0"/>
              </a:rPr>
              <a:t>Nonprofit, nongovernmental dual programs that provide sexual assault and domestic violence services</a:t>
            </a:r>
          </a:p>
          <a:p>
            <a:pPr lvl="1">
              <a:buClr>
                <a:schemeClr val="tx2">
                  <a:lumMod val="75000"/>
                </a:schemeClr>
              </a:buClr>
            </a:pPr>
            <a:r>
              <a:rPr lang="en-US" sz="1800" dirty="0">
                <a:solidFill>
                  <a:srgbClr val="000000"/>
                </a:solidFill>
                <a:latin typeface="Calibri" panose="020F0502020204030204" pitchFamily="34" charset="0"/>
              </a:rPr>
              <a:t>Governmental entity rape crisis (or dual) centers. </a:t>
            </a:r>
          </a:p>
          <a:p>
            <a:pPr lvl="2">
              <a:buClr>
                <a:schemeClr val="tx2">
                  <a:lumMod val="75000"/>
                </a:schemeClr>
              </a:buClr>
            </a:pPr>
            <a:r>
              <a:rPr lang="en-US" sz="1400" dirty="0">
                <a:solidFill>
                  <a:srgbClr val="000000"/>
                </a:solidFill>
                <a:latin typeface="Calibri" panose="020F0502020204030204" pitchFamily="34" charset="0"/>
              </a:rPr>
              <a:t>The entity may not be part of the criminal justice system (such as a law enforcement agency) and must be able to offer a comparable level of confidentiality</a:t>
            </a:r>
          </a:p>
          <a:p>
            <a:pPr lvl="1">
              <a:buClr>
                <a:schemeClr val="tx2">
                  <a:lumMod val="75000"/>
                </a:schemeClr>
              </a:buClr>
            </a:pPr>
            <a:r>
              <a:rPr lang="en-US" sz="1800" b="0" i="0" u="none" strike="noStrike" baseline="0" dirty="0">
                <a:solidFill>
                  <a:srgbClr val="000000"/>
                </a:solidFill>
                <a:latin typeface="Calibri" panose="020F0502020204030204" pitchFamily="34" charset="0"/>
              </a:rPr>
              <a:t>Faith-based organizations that have staff specifically trained to serve victims of sexual assault</a:t>
            </a:r>
          </a:p>
          <a:p>
            <a:pPr lvl="1">
              <a:buClr>
                <a:schemeClr val="tx2">
                  <a:lumMod val="75000"/>
                </a:schemeClr>
              </a:buClr>
            </a:pPr>
            <a:r>
              <a:rPr lang="en-US" sz="1800" b="0" i="0" u="none" strike="noStrike" baseline="0" dirty="0">
                <a:solidFill>
                  <a:srgbClr val="000000"/>
                </a:solidFill>
                <a:latin typeface="Calibri" panose="020F0502020204030204" pitchFamily="34" charset="0"/>
              </a:rPr>
              <a:t>Other state, local public, and nonprofit agencies such as mental health or counseling centers or other programs that have staff specifically trained to serve victims of Sexual Assault</a:t>
            </a:r>
          </a:p>
          <a:p>
            <a:pPr>
              <a:buClr>
                <a:schemeClr val="tx2">
                  <a:lumMod val="75000"/>
                </a:schemeClr>
              </a:buClr>
            </a:pPr>
            <a:r>
              <a:rPr lang="en-US" sz="1900" dirty="0">
                <a:solidFill>
                  <a:srgbClr val="000000"/>
                </a:solidFill>
                <a:latin typeface="Calibri" panose="020F0502020204030204" pitchFamily="34" charset="0"/>
              </a:rPr>
              <a:t>Other Requirements include:</a:t>
            </a:r>
          </a:p>
          <a:p>
            <a:pPr lvl="1">
              <a:buClr>
                <a:schemeClr val="tx2">
                  <a:lumMod val="75000"/>
                </a:schemeClr>
              </a:buClr>
            </a:pPr>
            <a:r>
              <a:rPr lang="en-US" sz="1900" b="0" i="0" u="none" strike="noStrike" baseline="0" dirty="0">
                <a:solidFill>
                  <a:srgbClr val="000000"/>
                </a:solidFill>
                <a:latin typeface="Calibri" panose="020F0502020204030204" pitchFamily="34" charset="0"/>
              </a:rPr>
              <a:t>Registered </a:t>
            </a:r>
            <a:r>
              <a:rPr lang="en-US" sz="1900" dirty="0">
                <a:solidFill>
                  <a:srgbClr val="000000"/>
                </a:solidFill>
                <a:latin typeface="Calibri" panose="020F0502020204030204" pitchFamily="34" charset="0"/>
              </a:rPr>
              <a:t>UEI </a:t>
            </a:r>
            <a:endParaRPr lang="en-US" sz="1900" b="0" i="0" u="none" strike="noStrike" baseline="0" dirty="0">
              <a:solidFill>
                <a:srgbClr val="000000"/>
              </a:solidFill>
              <a:latin typeface="Calibri" panose="020F0502020204030204" pitchFamily="34" charset="0"/>
            </a:endParaRPr>
          </a:p>
          <a:p>
            <a:pPr lvl="1">
              <a:buClr>
                <a:schemeClr val="tx2">
                  <a:lumMod val="75000"/>
                </a:schemeClr>
              </a:buClr>
            </a:pPr>
            <a:r>
              <a:rPr lang="en-US" sz="1900" b="0" i="0" u="none" strike="noStrike" baseline="0" dirty="0">
                <a:solidFill>
                  <a:srgbClr val="000000"/>
                </a:solidFill>
                <a:latin typeface="Calibri" panose="020F0502020204030204" pitchFamily="34" charset="0"/>
              </a:rPr>
              <a:t>Active and current registration with SAM.gov</a:t>
            </a:r>
          </a:p>
          <a:p>
            <a:pPr lvl="1">
              <a:buClr>
                <a:schemeClr val="tx2">
                  <a:lumMod val="75000"/>
                </a:schemeClr>
              </a:buClr>
            </a:pPr>
            <a:r>
              <a:rPr lang="en-US" sz="1900" dirty="0">
                <a:solidFill>
                  <a:srgbClr val="000000"/>
                </a:solidFill>
                <a:latin typeface="Calibri" panose="020F0502020204030204" pitchFamily="34" charset="0"/>
              </a:rPr>
              <a:t>Good standing with the Department of Revenue (DOR), Department of Workforce Development (DWD), and Secretary of State (SOS)</a:t>
            </a:r>
            <a:endParaRPr lang="en-US" sz="1900" b="0" i="0" u="none" strike="noStrike" baseline="0" dirty="0">
              <a:solidFill>
                <a:srgbClr val="000000"/>
              </a:solidFill>
              <a:latin typeface="Calibri" panose="020F0502020204030204" pitchFamily="34" charset="0"/>
            </a:endParaRPr>
          </a:p>
          <a:p>
            <a:pPr marL="0" indent="0">
              <a:buNone/>
            </a:pPr>
            <a:endParaRPr lang="en-US" dirty="0"/>
          </a:p>
        </p:txBody>
      </p:sp>
      <p:pic>
        <p:nvPicPr>
          <p:cNvPr id="4" name="Picture 3" descr="Logo&#10;&#10;Description automatically generated">
            <a:extLst>
              <a:ext uri="{FF2B5EF4-FFF2-40B4-BE49-F238E27FC236}">
                <a16:creationId xmlns:a16="http://schemas.microsoft.com/office/drawing/2014/main" id="{8030E564-FF86-696D-46F3-4B5EF72803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4772" y="5661185"/>
            <a:ext cx="1167310" cy="817877"/>
          </a:xfrm>
          <a:prstGeom prst="rect">
            <a:avLst/>
          </a:prstGeom>
        </p:spPr>
      </p:pic>
    </p:spTree>
    <p:extLst>
      <p:ext uri="{BB962C8B-B14F-4D97-AF65-F5344CB8AC3E}">
        <p14:creationId xmlns:p14="http://schemas.microsoft.com/office/powerpoint/2010/main" val="127412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446C78D-DE18-FBAE-3D2B-5198B9BC9807}"/>
              </a:ext>
            </a:extLst>
          </p:cNvPr>
          <p:cNvSpPr>
            <a:spLocks noGrp="1"/>
          </p:cNvSpPr>
          <p:nvPr>
            <p:ph type="title"/>
          </p:nvPr>
        </p:nvSpPr>
        <p:spPr>
          <a:xfrm>
            <a:off x="1043950" y="1179151"/>
            <a:ext cx="3300646" cy="4463889"/>
          </a:xfrm>
        </p:spPr>
        <p:txBody>
          <a:bodyPr anchor="ctr">
            <a:normAutofit/>
          </a:bodyPr>
          <a:lstStyle/>
          <a:p>
            <a:r>
              <a:rPr lang="en-US" dirty="0"/>
              <a:t>SASP Purpose Areas</a:t>
            </a:r>
          </a:p>
        </p:txBody>
      </p:sp>
      <p:sp>
        <p:nvSpPr>
          <p:cNvPr id="12" name="Isosceles Triangle 11">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7D399ADA-1F10-7622-0759-A9F8215AC724}"/>
              </a:ext>
            </a:extLst>
          </p:cNvPr>
          <p:cNvSpPr>
            <a:spLocks noGrp="1"/>
          </p:cNvSpPr>
          <p:nvPr>
            <p:ph idx="1"/>
          </p:nvPr>
        </p:nvSpPr>
        <p:spPr>
          <a:xfrm>
            <a:off x="4344596" y="-541607"/>
            <a:ext cx="7329260" cy="7941213"/>
          </a:xfrm>
        </p:spPr>
        <p:txBody>
          <a:bodyPr anchor="ctr">
            <a:normAutofit/>
          </a:bodyPr>
          <a:lstStyle/>
          <a:p>
            <a:pPr lvl="1">
              <a:lnSpc>
                <a:spcPct val="90000"/>
              </a:lnSpc>
              <a:buClr>
                <a:schemeClr val="tx2">
                  <a:lumMod val="75000"/>
                </a:schemeClr>
              </a:buClr>
            </a:pPr>
            <a:r>
              <a:rPr lang="en-US" dirty="0">
                <a:latin typeface="Calibri" panose="020F0502020204030204" pitchFamily="34" charset="0"/>
              </a:rPr>
              <a:t>Funds under this program must be used to provide intervention and related assistance to:</a:t>
            </a:r>
          </a:p>
          <a:p>
            <a:pPr lvl="2">
              <a:lnSpc>
                <a:spcPct val="90000"/>
              </a:lnSpc>
              <a:buClr>
                <a:schemeClr val="tx2">
                  <a:lumMod val="75000"/>
                </a:schemeClr>
              </a:buClr>
            </a:pPr>
            <a:r>
              <a:rPr lang="en-US" sz="1600" b="1" i="0" u="none" strike="noStrike" baseline="0" dirty="0">
                <a:latin typeface="Calibri" panose="020F0502020204030204" pitchFamily="34" charset="0"/>
              </a:rPr>
              <a:t>Adult, youth, and child victims </a:t>
            </a:r>
            <a:r>
              <a:rPr lang="en-US" sz="1600" b="0" i="0" u="none" strike="noStrike" baseline="0" dirty="0">
                <a:latin typeface="Calibri" panose="020F0502020204030204" pitchFamily="34" charset="0"/>
              </a:rPr>
              <a:t>of sexual assault;</a:t>
            </a:r>
          </a:p>
          <a:p>
            <a:pPr lvl="2">
              <a:lnSpc>
                <a:spcPct val="90000"/>
              </a:lnSpc>
              <a:buClr>
                <a:schemeClr val="tx2">
                  <a:lumMod val="75000"/>
                </a:schemeClr>
              </a:buClr>
            </a:pPr>
            <a:r>
              <a:rPr lang="en-US" sz="1600" b="1" dirty="0">
                <a:latin typeface="Calibri" panose="020F0502020204030204" pitchFamily="34" charset="0"/>
              </a:rPr>
              <a:t>Family and household members </a:t>
            </a:r>
            <a:r>
              <a:rPr lang="en-US" sz="1600" dirty="0">
                <a:latin typeface="Calibri" panose="020F0502020204030204" pitchFamily="34" charset="0"/>
              </a:rPr>
              <a:t>of such victims; and</a:t>
            </a:r>
          </a:p>
          <a:p>
            <a:pPr lvl="2">
              <a:lnSpc>
                <a:spcPct val="90000"/>
              </a:lnSpc>
              <a:buClr>
                <a:schemeClr val="tx2">
                  <a:lumMod val="75000"/>
                </a:schemeClr>
              </a:buClr>
            </a:pPr>
            <a:r>
              <a:rPr lang="en-US" sz="1600" b="1" i="0" u="none" strike="noStrike" baseline="0" dirty="0">
                <a:latin typeface="Calibri" panose="020F0502020204030204" pitchFamily="34" charset="0"/>
              </a:rPr>
              <a:t>Those collaterally affected by the victimization</a:t>
            </a:r>
            <a:r>
              <a:rPr lang="en-US" sz="1600" b="0" i="0" u="none" strike="noStrike" baseline="0" dirty="0">
                <a:latin typeface="Calibri" panose="020F0502020204030204" pitchFamily="34" charset="0"/>
              </a:rPr>
              <a:t>, except for the perpetrator of such victimization</a:t>
            </a:r>
          </a:p>
          <a:p>
            <a:pPr lvl="1">
              <a:lnSpc>
                <a:spcPct val="90000"/>
              </a:lnSpc>
              <a:buClr>
                <a:schemeClr val="tx2">
                  <a:lumMod val="75000"/>
                </a:schemeClr>
              </a:buClr>
            </a:pPr>
            <a:r>
              <a:rPr lang="en-US" dirty="0">
                <a:latin typeface="Calibri" panose="020F0502020204030204" pitchFamily="34" charset="0"/>
              </a:rPr>
              <a:t>Funds under this program must be used to support the establishment, maintenance, and expansion of rape crisis centers and other nongovernmental or tribal programs and activities that provide direct intervention and related assistance to individuals who have been victimized by sexual assault, without regard to the age of individual.</a:t>
            </a:r>
          </a:p>
        </p:txBody>
      </p:sp>
      <p:sp>
        <p:nvSpPr>
          <p:cNvPr id="16" name="Isosceles Triangle 15">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 name="Picture 2" descr="Logo&#10;&#10;Description automatically generated">
            <a:extLst>
              <a:ext uri="{FF2B5EF4-FFF2-40B4-BE49-F238E27FC236}">
                <a16:creationId xmlns:a16="http://schemas.microsoft.com/office/drawing/2014/main" id="{2B9C92BE-644E-F9F1-398F-44DA526728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8644" y="6040123"/>
            <a:ext cx="1167310" cy="817877"/>
          </a:xfrm>
          <a:prstGeom prst="rect">
            <a:avLst/>
          </a:prstGeom>
        </p:spPr>
      </p:pic>
    </p:spTree>
    <p:extLst>
      <p:ext uri="{BB962C8B-B14F-4D97-AF65-F5344CB8AC3E}">
        <p14:creationId xmlns:p14="http://schemas.microsoft.com/office/powerpoint/2010/main" val="1607591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F2D94280-4125-1B78-B258-55F512BFA299}"/>
              </a:ext>
            </a:extLst>
          </p:cNvPr>
          <p:cNvSpPr>
            <a:spLocks noGrp="1"/>
          </p:cNvSpPr>
          <p:nvPr>
            <p:ph type="title"/>
          </p:nvPr>
        </p:nvSpPr>
        <p:spPr>
          <a:xfrm>
            <a:off x="1064765" y="146623"/>
            <a:ext cx="10197494" cy="1099457"/>
          </a:xfrm>
        </p:spPr>
        <p:txBody>
          <a:bodyPr>
            <a:normAutofit/>
          </a:bodyPr>
          <a:lstStyle/>
          <a:p>
            <a:r>
              <a:rPr lang="en-US" dirty="0"/>
              <a:t>SASP Allowable Activities and Costs</a:t>
            </a:r>
            <a:br>
              <a:rPr lang="en-US" dirty="0"/>
            </a:br>
            <a:r>
              <a:rPr lang="en-US" sz="2200" dirty="0"/>
              <a:t>The activities and associated costs for the activities below are allowable </a:t>
            </a:r>
          </a:p>
        </p:txBody>
      </p:sp>
      <p:sp>
        <p:nvSpPr>
          <p:cNvPr id="17" name="Isosceles Triangle 16">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1" name="Content Placeholder 7">
            <a:extLst>
              <a:ext uri="{FF2B5EF4-FFF2-40B4-BE49-F238E27FC236}">
                <a16:creationId xmlns:a16="http://schemas.microsoft.com/office/drawing/2014/main" id="{90B6AE08-2E92-C234-CD85-32D6D740E580}"/>
              </a:ext>
            </a:extLst>
          </p:cNvPr>
          <p:cNvGraphicFramePr>
            <a:graphicFrameLocks noGrp="1"/>
          </p:cNvGraphicFramePr>
          <p:nvPr>
            <p:ph idx="1"/>
            <p:extLst>
              <p:ext uri="{D42A27DB-BD31-4B8C-83A1-F6EECF244321}">
                <p14:modId xmlns:p14="http://schemas.microsoft.com/office/powerpoint/2010/main" val="2228256449"/>
              </p:ext>
            </p:extLst>
          </p:nvPr>
        </p:nvGraphicFramePr>
        <p:xfrm>
          <a:off x="323557" y="1392702"/>
          <a:ext cx="11160870" cy="5465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9212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B5AA8A5-25CC-4295-892F-367FCDAF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09DD65AA-8280-4962-92F3-DF1CB5334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9068" y="-8467"/>
            <a:ext cx="4766733" cy="6866467"/>
            <a:chOff x="7425267" y="-8467"/>
            <a:chExt cx="4766733" cy="6866467"/>
          </a:xfrm>
        </p:grpSpPr>
        <p:cxnSp>
          <p:nvCxnSpPr>
            <p:cNvPr id="17" name="Straight Connector 16">
              <a:extLst>
                <a:ext uri="{FF2B5EF4-FFF2-40B4-BE49-F238E27FC236}">
                  <a16:creationId xmlns:a16="http://schemas.microsoft.com/office/drawing/2014/main" id="{88942788-FC6D-44C2-BFC1-6F064710DA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1093AC6-E5C2-4894-A520-5BE11049F2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F132E88E-8003-49D3-88BD-E18DF6965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3F93416A-6C44-4D77-A94A-DEBC035EA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7" name="Title 6">
            <a:extLst>
              <a:ext uri="{FF2B5EF4-FFF2-40B4-BE49-F238E27FC236}">
                <a16:creationId xmlns:a16="http://schemas.microsoft.com/office/drawing/2014/main" id="{F2D94280-4125-1B78-B258-55F512BFA299}"/>
              </a:ext>
            </a:extLst>
          </p:cNvPr>
          <p:cNvSpPr>
            <a:spLocks noGrp="1"/>
          </p:cNvSpPr>
          <p:nvPr>
            <p:ph type="title"/>
          </p:nvPr>
        </p:nvSpPr>
        <p:spPr>
          <a:xfrm>
            <a:off x="652481" y="1382486"/>
            <a:ext cx="3547581" cy="4093028"/>
          </a:xfrm>
        </p:spPr>
        <p:txBody>
          <a:bodyPr anchor="ctr">
            <a:normAutofit/>
          </a:bodyPr>
          <a:lstStyle/>
          <a:p>
            <a:r>
              <a:rPr lang="en-US" sz="4400">
                <a:solidFill>
                  <a:schemeClr val="accent1">
                    <a:lumMod val="75000"/>
                  </a:schemeClr>
                </a:solidFill>
              </a:rPr>
              <a:t>SASP Allowable Activities and Costs Cont.  </a:t>
            </a:r>
          </a:p>
        </p:txBody>
      </p:sp>
      <p:sp>
        <p:nvSpPr>
          <p:cNvPr id="27" name="Rectangle 26">
            <a:extLst>
              <a:ext uri="{FF2B5EF4-FFF2-40B4-BE49-F238E27FC236}">
                <a16:creationId xmlns:a16="http://schemas.microsoft.com/office/drawing/2014/main" id="{24C6BC13-FB1E-48CC-B421-3D0603972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42625" y="0"/>
            <a:ext cx="64493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ontent Placeholder 7">
            <a:extLst>
              <a:ext uri="{FF2B5EF4-FFF2-40B4-BE49-F238E27FC236}">
                <a16:creationId xmlns:a16="http://schemas.microsoft.com/office/drawing/2014/main" id="{CEAA3C0B-D655-4214-0082-71317AD60A1E}"/>
              </a:ext>
            </a:extLst>
          </p:cNvPr>
          <p:cNvGraphicFramePr>
            <a:graphicFrameLocks noGrp="1"/>
          </p:cNvGraphicFramePr>
          <p:nvPr>
            <p:ph idx="1"/>
            <p:extLst>
              <p:ext uri="{D42A27DB-BD31-4B8C-83A1-F6EECF244321}">
                <p14:modId xmlns:p14="http://schemas.microsoft.com/office/powerpoint/2010/main" val="2503178041"/>
              </p:ext>
            </p:extLst>
          </p:nvPr>
        </p:nvGraphicFramePr>
        <p:xfrm>
          <a:off x="4834046" y="1602432"/>
          <a:ext cx="6692814" cy="4823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BBE8F387-B77E-D225-D81D-8AD4D4E14191}"/>
              </a:ext>
            </a:extLst>
          </p:cNvPr>
          <p:cNvSpPr txBox="1"/>
          <p:nvPr/>
        </p:nvSpPr>
        <p:spPr>
          <a:xfrm>
            <a:off x="3681337" y="362396"/>
            <a:ext cx="8547175" cy="923330"/>
          </a:xfrm>
          <a:prstGeom prst="rect">
            <a:avLst/>
          </a:prstGeom>
          <a:noFill/>
        </p:spPr>
        <p:txBody>
          <a:bodyPr wrap="square">
            <a:spAutoFit/>
          </a:bodyPr>
          <a:lstStyle/>
          <a:p>
            <a:r>
              <a:rPr lang="en-US" sz="1800" b="0" i="0" u="none" strike="noStrike" baseline="0" dirty="0">
                <a:solidFill>
                  <a:schemeClr val="bg1"/>
                </a:solidFill>
                <a:latin typeface="Calibri" panose="020F0502020204030204" pitchFamily="34" charset="0"/>
              </a:rPr>
              <a:t>Direct payments to victims and their family or household members must be for costs related to the sexual assault. OVW encourages payments are paid to vendors directly. Examples of costs that direct payments may cover include, but are not limited to:</a:t>
            </a:r>
            <a:endParaRPr lang="en-US" dirty="0">
              <a:solidFill>
                <a:schemeClr val="bg1"/>
              </a:solidFill>
            </a:endParaRPr>
          </a:p>
        </p:txBody>
      </p:sp>
    </p:spTree>
    <p:extLst>
      <p:ext uri="{BB962C8B-B14F-4D97-AF65-F5344CB8AC3E}">
        <p14:creationId xmlns:p14="http://schemas.microsoft.com/office/powerpoint/2010/main" val="160195951"/>
      </p:ext>
    </p:extLst>
  </p:cSld>
  <p:clrMapOvr>
    <a:masterClrMapping/>
  </p:clrMapOvr>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489</TotalTime>
  <Words>3041</Words>
  <Application>Microsoft Office PowerPoint</Application>
  <PresentationFormat>Widescreen</PresentationFormat>
  <Paragraphs>199</Paragraphs>
  <Slides>23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Trebuchet MS</vt:lpstr>
      <vt:lpstr>Wingdings</vt:lpstr>
      <vt:lpstr>Wingdings 3</vt:lpstr>
      <vt:lpstr>Facet</vt:lpstr>
      <vt:lpstr>2025 SASP RFP Webinar</vt:lpstr>
      <vt:lpstr>Thanks for joining us today:  Please keep your lines muted during the presentation.   Webinar is being recorded and will be posted on the ICJI website.   Questions and Answers at the end.   Feel Free to utilize the chat box during the webinar.  </vt:lpstr>
      <vt:lpstr>Accessing the Request for Proposal </vt:lpstr>
      <vt:lpstr>2025 SASP (Sexual Assault Services Program) Violence Against Women Formula Grant Application</vt:lpstr>
      <vt:lpstr>PowerPoint Presentation</vt:lpstr>
      <vt:lpstr>SASP Funding Eligibility</vt:lpstr>
      <vt:lpstr>SASP Purpose Areas</vt:lpstr>
      <vt:lpstr>SASP Allowable Activities and Costs The activities and associated costs for the activities below are allowable </vt:lpstr>
      <vt:lpstr>SASP Allowable Activities and Costs Cont.  </vt:lpstr>
      <vt:lpstr>SASP Priority Areas </vt:lpstr>
      <vt:lpstr>Ineligible Budget Items &amp;  Out-Of-Scope Activities</vt:lpstr>
      <vt:lpstr>Unallowable Activities This grant program does not fund activities that jeopardize victim safety, deter, or prevent physical or emotional healing for victims, or allow offenders to escape responsibility for their actions.   The following activities have been found to jeopardize victim safety, deter, or prevent physical or emotional healing for victims, or allow offenders to escape responsibility for their actions.   In planning a SASP proposal, please ensure that these activities are NOT included: </vt:lpstr>
      <vt:lpstr>Initiating an application in IntelliGrants  </vt:lpstr>
      <vt:lpstr>Steps to initiating an application</vt:lpstr>
      <vt:lpstr>Forms that need to be completed</vt:lpstr>
      <vt:lpstr>PowerPoint Presentation</vt:lpstr>
      <vt:lpstr>PowerPoint Presentation</vt:lpstr>
      <vt:lpstr>PowerPoint Presentation</vt:lpstr>
      <vt:lpstr>SASP Formula Program  Frequently Asked Questions</vt:lpstr>
      <vt:lpstr>SASP Formula Program  Frequently Asked Questions</vt:lpstr>
      <vt:lpstr>IMPORTANT NOTES </vt:lpstr>
      <vt:lpstr>PowerPoint Presentation</vt:lpstr>
      <vt:lpstr>PowerPoint Presentation</vt:lpstr>
    </vt:vector>
  </TitlesOfParts>
  <Company>Indiana Office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Anderson, Dalayna E (CJI)</dc:creator>
  <cp:lastModifiedBy>Anderson, Dalayna E (CJI)</cp:lastModifiedBy>
  <cp:revision>34</cp:revision>
  <dcterms:created xsi:type="dcterms:W3CDTF">2023-09-19T12:17:47Z</dcterms:created>
  <dcterms:modified xsi:type="dcterms:W3CDTF">2024-10-08T15:12:21Z</dcterms:modified>
</cp:coreProperties>
</file>