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7" r:id="rId6"/>
    <p:sldId id="260" r:id="rId7"/>
    <p:sldId id="261" r:id="rId8"/>
    <p:sldId id="262" r:id="rId9"/>
    <p:sldId id="263" r:id="rId10"/>
    <p:sldId id="264" r:id="rId11"/>
    <p:sldId id="268" r:id="rId12"/>
    <p:sldId id="269" r:id="rId13"/>
    <p:sldId id="270" r:id="rId14"/>
    <p:sldId id="271" r:id="rId15"/>
    <p:sldId id="272" r:id="rId16"/>
    <p:sldId id="283" r:id="rId17"/>
    <p:sldId id="284" r:id="rId18"/>
    <p:sldId id="273" r:id="rId19"/>
    <p:sldId id="302" r:id="rId20"/>
    <p:sldId id="274" r:id="rId21"/>
    <p:sldId id="275" r:id="rId22"/>
    <p:sldId id="276" r:id="rId23"/>
    <p:sldId id="277" r:id="rId24"/>
    <p:sldId id="278" r:id="rId25"/>
    <p:sldId id="279" r:id="rId26"/>
    <p:sldId id="280" r:id="rId27"/>
    <p:sldId id="281" r:id="rId28"/>
    <p:sldId id="28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37B243-2309-92DF-A808-CC0C2EDDB2C2}" name="Lambert, Kim" initials="LK" userId="S::KiLambert@cji.IN.gov::aed00d3a-086f-4b2f-bf10-cfa1ee440f1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C7574-D165-4967-8437-0EEB87896CBF}"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37D6706B-45AA-4C7B-92DE-E18F6288537E}">
      <dgm:prSet/>
      <dgm:spPr/>
      <dgm:t>
        <a:bodyPr/>
        <a:lstStyle/>
        <a:p>
          <a:r>
            <a:rPr lang="en-US" b="0" i="0" dirty="0"/>
            <a:t>The frequency of fiscal and program reporting is determined by the subgrantee agency during the grant approval process.</a:t>
          </a:r>
          <a:endParaRPr lang="en-US" dirty="0"/>
        </a:p>
      </dgm:t>
    </dgm:pt>
    <dgm:pt modelId="{4EB9EF42-6F34-4E1D-B9F4-41E424B32F40}" type="parTrans" cxnId="{ED6D4848-A604-4E3A-B241-FE6B95FB337A}">
      <dgm:prSet/>
      <dgm:spPr/>
      <dgm:t>
        <a:bodyPr/>
        <a:lstStyle/>
        <a:p>
          <a:endParaRPr lang="en-US"/>
        </a:p>
      </dgm:t>
    </dgm:pt>
    <dgm:pt modelId="{90171B9F-ECA4-4EE9-B748-266ECD807A94}" type="sibTrans" cxnId="{ED6D4848-A604-4E3A-B241-FE6B95FB337A}">
      <dgm:prSet/>
      <dgm:spPr/>
      <dgm:t>
        <a:bodyPr/>
        <a:lstStyle/>
        <a:p>
          <a:endParaRPr lang="en-US"/>
        </a:p>
      </dgm:t>
    </dgm:pt>
    <dgm:pt modelId="{C65B0D94-9B35-449C-823B-AD0D0CB1D88D}">
      <dgm:prSet/>
      <dgm:spPr/>
      <dgm:t>
        <a:bodyPr/>
        <a:lstStyle/>
        <a:p>
          <a:r>
            <a:rPr lang="en-US" b="0" i="0" dirty="0"/>
            <a:t>Options for reporting frequency are monthly or quarterly</a:t>
          </a:r>
          <a:endParaRPr lang="en-US" dirty="0"/>
        </a:p>
      </dgm:t>
    </dgm:pt>
    <dgm:pt modelId="{6DACE6F4-FFDD-403F-9D1B-D6B34DA4841E}" type="parTrans" cxnId="{DCABF4F7-3373-4A2F-8FE2-99403D890D4D}">
      <dgm:prSet/>
      <dgm:spPr/>
      <dgm:t>
        <a:bodyPr/>
        <a:lstStyle/>
        <a:p>
          <a:endParaRPr lang="en-US"/>
        </a:p>
      </dgm:t>
    </dgm:pt>
    <dgm:pt modelId="{8709169B-38BD-45D4-84DD-5DE591084CB4}" type="sibTrans" cxnId="{DCABF4F7-3373-4A2F-8FE2-99403D890D4D}">
      <dgm:prSet/>
      <dgm:spPr/>
      <dgm:t>
        <a:bodyPr/>
        <a:lstStyle/>
        <a:p>
          <a:endParaRPr lang="en-US"/>
        </a:p>
      </dgm:t>
    </dgm:pt>
    <dgm:pt modelId="{C3BA0068-AB49-4163-83BA-EE8D4C86C0D5}">
      <dgm:prSet/>
      <dgm:spPr/>
      <dgm:t>
        <a:bodyPr/>
        <a:lstStyle/>
        <a:p>
          <a:r>
            <a:rPr lang="en-US" dirty="0"/>
            <a:t>Once you have selected the reporting frequency option it cannot be changed during the grant period. </a:t>
          </a:r>
        </a:p>
      </dgm:t>
    </dgm:pt>
    <dgm:pt modelId="{51EEF872-7E93-4F1D-89DA-B52F4918136F}" type="parTrans" cxnId="{F15FEB92-A21E-4DCD-AACF-BA5810DF6FFC}">
      <dgm:prSet/>
      <dgm:spPr/>
      <dgm:t>
        <a:bodyPr/>
        <a:lstStyle/>
        <a:p>
          <a:endParaRPr lang="en-US"/>
        </a:p>
      </dgm:t>
    </dgm:pt>
    <dgm:pt modelId="{DE101CDF-7557-4209-AADF-CF163B21EDA8}" type="sibTrans" cxnId="{F15FEB92-A21E-4DCD-AACF-BA5810DF6FFC}">
      <dgm:prSet/>
      <dgm:spPr/>
      <dgm:t>
        <a:bodyPr/>
        <a:lstStyle/>
        <a:p>
          <a:endParaRPr lang="en-US"/>
        </a:p>
      </dgm:t>
    </dgm:pt>
    <dgm:pt modelId="{30609426-1F71-4C0E-BAD9-64B870CCEF7F}">
      <dgm:prSet/>
      <dgm:spPr/>
      <dgm:t>
        <a:bodyPr/>
        <a:lstStyle/>
        <a:p>
          <a:r>
            <a:rPr lang="en-US" b="0" i="0" dirty="0"/>
            <a:t>Reporting dates for a subgrantee with monthly reports are the 20</a:t>
          </a:r>
          <a:r>
            <a:rPr lang="en-US" b="0" i="0" baseline="30000" dirty="0"/>
            <a:t>th</a:t>
          </a:r>
          <a:r>
            <a:rPr lang="en-US" b="0" i="0" dirty="0"/>
            <a:t> of the month following the reporting period.</a:t>
          </a:r>
          <a:endParaRPr lang="en-US" dirty="0"/>
        </a:p>
      </dgm:t>
    </dgm:pt>
    <dgm:pt modelId="{83CEDD9E-0C1F-41D8-AC97-46B5F8D60E18}" type="parTrans" cxnId="{2627CEF1-C56E-4B4B-B700-E99FF7D43028}">
      <dgm:prSet/>
      <dgm:spPr/>
      <dgm:t>
        <a:bodyPr/>
        <a:lstStyle/>
        <a:p>
          <a:endParaRPr lang="en-US"/>
        </a:p>
      </dgm:t>
    </dgm:pt>
    <dgm:pt modelId="{A1734AA8-298B-4934-97B3-9D75517279D6}" type="sibTrans" cxnId="{2627CEF1-C56E-4B4B-B700-E99FF7D43028}">
      <dgm:prSet/>
      <dgm:spPr/>
      <dgm:t>
        <a:bodyPr/>
        <a:lstStyle/>
        <a:p>
          <a:endParaRPr lang="en-US"/>
        </a:p>
      </dgm:t>
    </dgm:pt>
    <dgm:pt modelId="{63D1A905-F002-47C5-BD93-A0B8B0F0E37D}">
      <dgm:prSet/>
      <dgm:spPr/>
      <dgm:t>
        <a:bodyPr/>
        <a:lstStyle/>
        <a:p>
          <a:r>
            <a:rPr lang="en-US" b="0" i="0" dirty="0"/>
            <a:t>Reporting dates for a subgrantee with quarterly reports is the 20</a:t>
          </a:r>
          <a:r>
            <a:rPr lang="en-US" b="0" i="0" baseline="30000" dirty="0"/>
            <a:t>th</a:t>
          </a:r>
          <a:r>
            <a:rPr lang="en-US" b="0" i="0" dirty="0"/>
            <a:t> of the month following the quarter. </a:t>
          </a:r>
          <a:endParaRPr lang="en-US" dirty="0"/>
        </a:p>
      </dgm:t>
    </dgm:pt>
    <dgm:pt modelId="{56CCD7CF-4EA3-4FB7-88A9-F3CFD5635410}" type="parTrans" cxnId="{6AF1BEEA-8A0E-4222-84EF-DE52BEF09EB3}">
      <dgm:prSet/>
      <dgm:spPr/>
      <dgm:t>
        <a:bodyPr/>
        <a:lstStyle/>
        <a:p>
          <a:endParaRPr lang="en-US"/>
        </a:p>
      </dgm:t>
    </dgm:pt>
    <dgm:pt modelId="{4769F3F3-7A3E-4C10-9EA9-449217F7DC39}" type="sibTrans" cxnId="{6AF1BEEA-8A0E-4222-84EF-DE52BEF09EB3}">
      <dgm:prSet/>
      <dgm:spPr/>
      <dgm:t>
        <a:bodyPr/>
        <a:lstStyle/>
        <a:p>
          <a:endParaRPr lang="en-US"/>
        </a:p>
      </dgm:t>
    </dgm:pt>
    <dgm:pt modelId="{1EEF76EE-00DE-4B1D-B236-EEE2FF3136C6}" type="pres">
      <dgm:prSet presAssocID="{9A1C7574-D165-4967-8437-0EEB87896CBF}" presName="vert0" presStyleCnt="0">
        <dgm:presLayoutVars>
          <dgm:dir/>
          <dgm:animOne val="branch"/>
          <dgm:animLvl val="lvl"/>
        </dgm:presLayoutVars>
      </dgm:prSet>
      <dgm:spPr/>
    </dgm:pt>
    <dgm:pt modelId="{EC327EFD-3401-43FE-9B9B-E5E8BF2AE3FF}" type="pres">
      <dgm:prSet presAssocID="{37D6706B-45AA-4C7B-92DE-E18F6288537E}" presName="thickLine" presStyleLbl="alignNode1" presStyleIdx="0" presStyleCnt="5"/>
      <dgm:spPr/>
    </dgm:pt>
    <dgm:pt modelId="{C5B23011-E20B-4F86-B019-92EF5940ECEE}" type="pres">
      <dgm:prSet presAssocID="{37D6706B-45AA-4C7B-92DE-E18F6288537E}" presName="horz1" presStyleCnt="0"/>
      <dgm:spPr/>
    </dgm:pt>
    <dgm:pt modelId="{9464B272-B0D4-4049-88FC-9551F62BF19B}" type="pres">
      <dgm:prSet presAssocID="{37D6706B-45AA-4C7B-92DE-E18F6288537E}" presName="tx1" presStyleLbl="revTx" presStyleIdx="0" presStyleCnt="5"/>
      <dgm:spPr/>
    </dgm:pt>
    <dgm:pt modelId="{6D07BA49-9549-4594-AECD-9E94E6397CF9}" type="pres">
      <dgm:prSet presAssocID="{37D6706B-45AA-4C7B-92DE-E18F6288537E}" presName="vert1" presStyleCnt="0"/>
      <dgm:spPr/>
    </dgm:pt>
    <dgm:pt modelId="{39CEAD0B-A35F-49C9-BC4B-CF922BAF830A}" type="pres">
      <dgm:prSet presAssocID="{C65B0D94-9B35-449C-823B-AD0D0CB1D88D}" presName="thickLine" presStyleLbl="alignNode1" presStyleIdx="1" presStyleCnt="5"/>
      <dgm:spPr/>
    </dgm:pt>
    <dgm:pt modelId="{6FF1C3D7-57FD-47CA-BA49-33AFB5123AD2}" type="pres">
      <dgm:prSet presAssocID="{C65B0D94-9B35-449C-823B-AD0D0CB1D88D}" presName="horz1" presStyleCnt="0"/>
      <dgm:spPr/>
    </dgm:pt>
    <dgm:pt modelId="{A4BCC0D7-275A-405D-944A-6DED100366D3}" type="pres">
      <dgm:prSet presAssocID="{C65B0D94-9B35-449C-823B-AD0D0CB1D88D}" presName="tx1" presStyleLbl="revTx" presStyleIdx="1" presStyleCnt="5"/>
      <dgm:spPr/>
    </dgm:pt>
    <dgm:pt modelId="{6F6E5567-6444-44C7-95C3-4FC45EE7C3FD}" type="pres">
      <dgm:prSet presAssocID="{C65B0D94-9B35-449C-823B-AD0D0CB1D88D}" presName="vert1" presStyleCnt="0"/>
      <dgm:spPr/>
    </dgm:pt>
    <dgm:pt modelId="{653E2C23-DFE9-4C02-A0DF-B67A213DF9C1}" type="pres">
      <dgm:prSet presAssocID="{C3BA0068-AB49-4163-83BA-EE8D4C86C0D5}" presName="thickLine" presStyleLbl="alignNode1" presStyleIdx="2" presStyleCnt="5"/>
      <dgm:spPr/>
    </dgm:pt>
    <dgm:pt modelId="{3767C47F-EFAE-474C-978F-639C809549B6}" type="pres">
      <dgm:prSet presAssocID="{C3BA0068-AB49-4163-83BA-EE8D4C86C0D5}" presName="horz1" presStyleCnt="0"/>
      <dgm:spPr/>
    </dgm:pt>
    <dgm:pt modelId="{6C3F07C7-9673-4049-A3A3-F5ECB5795C6F}" type="pres">
      <dgm:prSet presAssocID="{C3BA0068-AB49-4163-83BA-EE8D4C86C0D5}" presName="tx1" presStyleLbl="revTx" presStyleIdx="2" presStyleCnt="5"/>
      <dgm:spPr/>
    </dgm:pt>
    <dgm:pt modelId="{D0D138F5-6E11-4022-95B2-19B589CC0090}" type="pres">
      <dgm:prSet presAssocID="{C3BA0068-AB49-4163-83BA-EE8D4C86C0D5}" presName="vert1" presStyleCnt="0"/>
      <dgm:spPr/>
    </dgm:pt>
    <dgm:pt modelId="{7E2F4E3C-1AD9-4A99-9237-6572D14D3D2B}" type="pres">
      <dgm:prSet presAssocID="{30609426-1F71-4C0E-BAD9-64B870CCEF7F}" presName="thickLine" presStyleLbl="alignNode1" presStyleIdx="3" presStyleCnt="5"/>
      <dgm:spPr/>
    </dgm:pt>
    <dgm:pt modelId="{67F910C8-C440-4EC6-B803-9251B1DF300B}" type="pres">
      <dgm:prSet presAssocID="{30609426-1F71-4C0E-BAD9-64B870CCEF7F}" presName="horz1" presStyleCnt="0"/>
      <dgm:spPr/>
    </dgm:pt>
    <dgm:pt modelId="{768CDCB9-8B8F-4206-9EAD-EFE4AEBCBA66}" type="pres">
      <dgm:prSet presAssocID="{30609426-1F71-4C0E-BAD9-64B870CCEF7F}" presName="tx1" presStyleLbl="revTx" presStyleIdx="3" presStyleCnt="5"/>
      <dgm:spPr/>
    </dgm:pt>
    <dgm:pt modelId="{CA2C8376-466F-4173-8581-4F37FCE4847D}" type="pres">
      <dgm:prSet presAssocID="{30609426-1F71-4C0E-BAD9-64B870CCEF7F}" presName="vert1" presStyleCnt="0"/>
      <dgm:spPr/>
    </dgm:pt>
    <dgm:pt modelId="{1CCDF80B-905D-4DCB-9E5C-47FD957D5F94}" type="pres">
      <dgm:prSet presAssocID="{63D1A905-F002-47C5-BD93-A0B8B0F0E37D}" presName="thickLine" presStyleLbl="alignNode1" presStyleIdx="4" presStyleCnt="5"/>
      <dgm:spPr/>
    </dgm:pt>
    <dgm:pt modelId="{F3B25A79-F0BA-421C-8B84-F4A92B12EA7A}" type="pres">
      <dgm:prSet presAssocID="{63D1A905-F002-47C5-BD93-A0B8B0F0E37D}" presName="horz1" presStyleCnt="0"/>
      <dgm:spPr/>
    </dgm:pt>
    <dgm:pt modelId="{1DDED8C3-32AF-47F4-971B-663FFC74C27A}" type="pres">
      <dgm:prSet presAssocID="{63D1A905-F002-47C5-BD93-A0B8B0F0E37D}" presName="tx1" presStyleLbl="revTx" presStyleIdx="4" presStyleCnt="5"/>
      <dgm:spPr/>
    </dgm:pt>
    <dgm:pt modelId="{CF925133-EB82-47E6-8660-3E40DB4867FA}" type="pres">
      <dgm:prSet presAssocID="{63D1A905-F002-47C5-BD93-A0B8B0F0E37D}" presName="vert1" presStyleCnt="0"/>
      <dgm:spPr/>
    </dgm:pt>
  </dgm:ptLst>
  <dgm:cxnLst>
    <dgm:cxn modelId="{C1BFB226-16F8-4741-9927-DDBAA98603F9}" type="presOf" srcId="{C3BA0068-AB49-4163-83BA-EE8D4C86C0D5}" destId="{6C3F07C7-9673-4049-A3A3-F5ECB5795C6F}" srcOrd="0" destOrd="0" presId="urn:microsoft.com/office/officeart/2008/layout/LinedList"/>
    <dgm:cxn modelId="{4EE3A02B-1471-45C5-BA97-49FF5D92CF3E}" type="presOf" srcId="{30609426-1F71-4C0E-BAD9-64B870CCEF7F}" destId="{768CDCB9-8B8F-4206-9EAD-EFE4AEBCBA66}" srcOrd="0" destOrd="0" presId="urn:microsoft.com/office/officeart/2008/layout/LinedList"/>
    <dgm:cxn modelId="{627C6141-89B7-455A-9E22-D486A842C684}" type="presOf" srcId="{9A1C7574-D165-4967-8437-0EEB87896CBF}" destId="{1EEF76EE-00DE-4B1D-B236-EEE2FF3136C6}" srcOrd="0" destOrd="0" presId="urn:microsoft.com/office/officeart/2008/layout/LinedList"/>
    <dgm:cxn modelId="{ED6D4848-A604-4E3A-B241-FE6B95FB337A}" srcId="{9A1C7574-D165-4967-8437-0EEB87896CBF}" destId="{37D6706B-45AA-4C7B-92DE-E18F6288537E}" srcOrd="0" destOrd="0" parTransId="{4EB9EF42-6F34-4E1D-B9F4-41E424B32F40}" sibTransId="{90171B9F-ECA4-4EE9-B748-266ECD807A94}"/>
    <dgm:cxn modelId="{F766BC82-F66D-4DB0-8590-6CF73FCC1713}" type="presOf" srcId="{37D6706B-45AA-4C7B-92DE-E18F6288537E}" destId="{9464B272-B0D4-4049-88FC-9551F62BF19B}" srcOrd="0" destOrd="0" presId="urn:microsoft.com/office/officeart/2008/layout/LinedList"/>
    <dgm:cxn modelId="{F15FEB92-A21E-4DCD-AACF-BA5810DF6FFC}" srcId="{9A1C7574-D165-4967-8437-0EEB87896CBF}" destId="{C3BA0068-AB49-4163-83BA-EE8D4C86C0D5}" srcOrd="2" destOrd="0" parTransId="{51EEF872-7E93-4F1D-89DA-B52F4918136F}" sibTransId="{DE101CDF-7557-4209-AADF-CF163B21EDA8}"/>
    <dgm:cxn modelId="{5C693CB8-07B2-4060-9837-A3FC129C190F}" type="presOf" srcId="{63D1A905-F002-47C5-BD93-A0B8B0F0E37D}" destId="{1DDED8C3-32AF-47F4-971B-663FFC74C27A}" srcOrd="0" destOrd="0" presId="urn:microsoft.com/office/officeart/2008/layout/LinedList"/>
    <dgm:cxn modelId="{8AAD69D0-21FD-4A9A-BA3D-72EA068620EF}" type="presOf" srcId="{C65B0D94-9B35-449C-823B-AD0D0CB1D88D}" destId="{A4BCC0D7-275A-405D-944A-6DED100366D3}" srcOrd="0" destOrd="0" presId="urn:microsoft.com/office/officeart/2008/layout/LinedList"/>
    <dgm:cxn modelId="{6AF1BEEA-8A0E-4222-84EF-DE52BEF09EB3}" srcId="{9A1C7574-D165-4967-8437-0EEB87896CBF}" destId="{63D1A905-F002-47C5-BD93-A0B8B0F0E37D}" srcOrd="4" destOrd="0" parTransId="{56CCD7CF-4EA3-4FB7-88A9-F3CFD5635410}" sibTransId="{4769F3F3-7A3E-4C10-9EA9-449217F7DC39}"/>
    <dgm:cxn modelId="{2627CEF1-C56E-4B4B-B700-E99FF7D43028}" srcId="{9A1C7574-D165-4967-8437-0EEB87896CBF}" destId="{30609426-1F71-4C0E-BAD9-64B870CCEF7F}" srcOrd="3" destOrd="0" parTransId="{83CEDD9E-0C1F-41D8-AC97-46B5F8D60E18}" sibTransId="{A1734AA8-298B-4934-97B3-9D75517279D6}"/>
    <dgm:cxn modelId="{DCABF4F7-3373-4A2F-8FE2-99403D890D4D}" srcId="{9A1C7574-D165-4967-8437-0EEB87896CBF}" destId="{C65B0D94-9B35-449C-823B-AD0D0CB1D88D}" srcOrd="1" destOrd="0" parTransId="{6DACE6F4-FFDD-403F-9D1B-D6B34DA4841E}" sibTransId="{8709169B-38BD-45D4-84DD-5DE591084CB4}"/>
    <dgm:cxn modelId="{65000853-5066-47FE-AFFC-F91572CFAB23}" type="presParOf" srcId="{1EEF76EE-00DE-4B1D-B236-EEE2FF3136C6}" destId="{EC327EFD-3401-43FE-9B9B-E5E8BF2AE3FF}" srcOrd="0" destOrd="0" presId="urn:microsoft.com/office/officeart/2008/layout/LinedList"/>
    <dgm:cxn modelId="{4CB378D2-BBCA-4299-9153-15C7DD1D20F5}" type="presParOf" srcId="{1EEF76EE-00DE-4B1D-B236-EEE2FF3136C6}" destId="{C5B23011-E20B-4F86-B019-92EF5940ECEE}" srcOrd="1" destOrd="0" presId="urn:microsoft.com/office/officeart/2008/layout/LinedList"/>
    <dgm:cxn modelId="{526A5D6F-F70B-4387-8E7D-9E44C5A38166}" type="presParOf" srcId="{C5B23011-E20B-4F86-B019-92EF5940ECEE}" destId="{9464B272-B0D4-4049-88FC-9551F62BF19B}" srcOrd="0" destOrd="0" presId="urn:microsoft.com/office/officeart/2008/layout/LinedList"/>
    <dgm:cxn modelId="{BC8F18E1-2B4C-43DF-B7F9-595AFB00D28C}" type="presParOf" srcId="{C5B23011-E20B-4F86-B019-92EF5940ECEE}" destId="{6D07BA49-9549-4594-AECD-9E94E6397CF9}" srcOrd="1" destOrd="0" presId="urn:microsoft.com/office/officeart/2008/layout/LinedList"/>
    <dgm:cxn modelId="{40985847-FA2D-4945-A139-0D5C45BC6836}" type="presParOf" srcId="{1EEF76EE-00DE-4B1D-B236-EEE2FF3136C6}" destId="{39CEAD0B-A35F-49C9-BC4B-CF922BAF830A}" srcOrd="2" destOrd="0" presId="urn:microsoft.com/office/officeart/2008/layout/LinedList"/>
    <dgm:cxn modelId="{4610E62B-A918-4C73-89C7-653DFC0484CD}" type="presParOf" srcId="{1EEF76EE-00DE-4B1D-B236-EEE2FF3136C6}" destId="{6FF1C3D7-57FD-47CA-BA49-33AFB5123AD2}" srcOrd="3" destOrd="0" presId="urn:microsoft.com/office/officeart/2008/layout/LinedList"/>
    <dgm:cxn modelId="{4A06821B-AB42-4FB1-BE59-2E2316BC3638}" type="presParOf" srcId="{6FF1C3D7-57FD-47CA-BA49-33AFB5123AD2}" destId="{A4BCC0D7-275A-405D-944A-6DED100366D3}" srcOrd="0" destOrd="0" presId="urn:microsoft.com/office/officeart/2008/layout/LinedList"/>
    <dgm:cxn modelId="{1526FF86-4A57-4F6C-8823-D9E213325AF4}" type="presParOf" srcId="{6FF1C3D7-57FD-47CA-BA49-33AFB5123AD2}" destId="{6F6E5567-6444-44C7-95C3-4FC45EE7C3FD}" srcOrd="1" destOrd="0" presId="urn:microsoft.com/office/officeart/2008/layout/LinedList"/>
    <dgm:cxn modelId="{847BA221-CB92-4FE9-8D9D-CDC102F91F34}" type="presParOf" srcId="{1EEF76EE-00DE-4B1D-B236-EEE2FF3136C6}" destId="{653E2C23-DFE9-4C02-A0DF-B67A213DF9C1}" srcOrd="4" destOrd="0" presId="urn:microsoft.com/office/officeart/2008/layout/LinedList"/>
    <dgm:cxn modelId="{2A0ABC95-CB6D-4773-A6FF-5DEC9C8EBEE8}" type="presParOf" srcId="{1EEF76EE-00DE-4B1D-B236-EEE2FF3136C6}" destId="{3767C47F-EFAE-474C-978F-639C809549B6}" srcOrd="5" destOrd="0" presId="urn:microsoft.com/office/officeart/2008/layout/LinedList"/>
    <dgm:cxn modelId="{78BD997B-15E2-4DF2-A078-EFABBD09A78B}" type="presParOf" srcId="{3767C47F-EFAE-474C-978F-639C809549B6}" destId="{6C3F07C7-9673-4049-A3A3-F5ECB5795C6F}" srcOrd="0" destOrd="0" presId="urn:microsoft.com/office/officeart/2008/layout/LinedList"/>
    <dgm:cxn modelId="{D7EFE9BD-B50B-45DD-971C-FD58F8504C4B}" type="presParOf" srcId="{3767C47F-EFAE-474C-978F-639C809549B6}" destId="{D0D138F5-6E11-4022-95B2-19B589CC0090}" srcOrd="1" destOrd="0" presId="urn:microsoft.com/office/officeart/2008/layout/LinedList"/>
    <dgm:cxn modelId="{7313B3E4-2FBB-4C29-A7A5-7F5834B935B8}" type="presParOf" srcId="{1EEF76EE-00DE-4B1D-B236-EEE2FF3136C6}" destId="{7E2F4E3C-1AD9-4A99-9237-6572D14D3D2B}" srcOrd="6" destOrd="0" presId="urn:microsoft.com/office/officeart/2008/layout/LinedList"/>
    <dgm:cxn modelId="{44C350EA-3C5E-452B-B60B-057E7EA9653E}" type="presParOf" srcId="{1EEF76EE-00DE-4B1D-B236-EEE2FF3136C6}" destId="{67F910C8-C440-4EC6-B803-9251B1DF300B}" srcOrd="7" destOrd="0" presId="urn:microsoft.com/office/officeart/2008/layout/LinedList"/>
    <dgm:cxn modelId="{45E51583-79A7-47A0-BD60-32BF1098EDB8}" type="presParOf" srcId="{67F910C8-C440-4EC6-B803-9251B1DF300B}" destId="{768CDCB9-8B8F-4206-9EAD-EFE4AEBCBA66}" srcOrd="0" destOrd="0" presId="urn:microsoft.com/office/officeart/2008/layout/LinedList"/>
    <dgm:cxn modelId="{23D206D4-1EED-4198-90E3-9309AE5D831C}" type="presParOf" srcId="{67F910C8-C440-4EC6-B803-9251B1DF300B}" destId="{CA2C8376-466F-4173-8581-4F37FCE4847D}" srcOrd="1" destOrd="0" presId="urn:microsoft.com/office/officeart/2008/layout/LinedList"/>
    <dgm:cxn modelId="{1ADB3064-35E6-4DD0-969E-F3F6F920B6AF}" type="presParOf" srcId="{1EEF76EE-00DE-4B1D-B236-EEE2FF3136C6}" destId="{1CCDF80B-905D-4DCB-9E5C-47FD957D5F94}" srcOrd="8" destOrd="0" presId="urn:microsoft.com/office/officeart/2008/layout/LinedList"/>
    <dgm:cxn modelId="{CF517941-CCFA-465C-B10D-1A06B8E1DD24}" type="presParOf" srcId="{1EEF76EE-00DE-4B1D-B236-EEE2FF3136C6}" destId="{F3B25A79-F0BA-421C-8B84-F4A92B12EA7A}" srcOrd="9" destOrd="0" presId="urn:microsoft.com/office/officeart/2008/layout/LinedList"/>
    <dgm:cxn modelId="{D73A088E-0E73-460C-AB06-05F275DDE8D5}" type="presParOf" srcId="{F3B25A79-F0BA-421C-8B84-F4A92B12EA7A}" destId="{1DDED8C3-32AF-47F4-971B-663FFC74C27A}" srcOrd="0" destOrd="0" presId="urn:microsoft.com/office/officeart/2008/layout/LinedList"/>
    <dgm:cxn modelId="{17171561-AA94-48C8-B0AD-0D848F2C7D38}" type="presParOf" srcId="{F3B25A79-F0BA-421C-8B84-F4A92B12EA7A}" destId="{CF925133-EB82-47E6-8660-3E40DB4867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5A587-1B26-406C-9459-D4A627418865}"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15340B6C-3393-4CF6-ABC3-81AA04B3DCA4}">
      <dgm:prSet/>
      <dgm:spPr/>
      <dgm:t>
        <a:bodyPr/>
        <a:lstStyle/>
        <a:p>
          <a:r>
            <a:rPr lang="en-US"/>
            <a:t>Once you have clicked on My Applications/Grants then utilize the search fields to find a specific grant.  Suggestion:  clear out fields first (click on Clear button) as IntelliGrants keeps results of your last search in the fields.</a:t>
          </a:r>
        </a:p>
      </dgm:t>
    </dgm:pt>
    <dgm:pt modelId="{2C381AE9-4711-4E30-A62A-678411A4C613}" type="parTrans" cxnId="{A0238931-89E1-44B3-BCCD-4DBF27E37C28}">
      <dgm:prSet/>
      <dgm:spPr/>
      <dgm:t>
        <a:bodyPr/>
        <a:lstStyle/>
        <a:p>
          <a:endParaRPr lang="en-US"/>
        </a:p>
      </dgm:t>
    </dgm:pt>
    <dgm:pt modelId="{C7186C44-CE31-4FCA-89D8-D0EF5F5F2C2D}" type="sibTrans" cxnId="{A0238931-89E1-44B3-BCCD-4DBF27E37C28}">
      <dgm:prSet/>
      <dgm:spPr/>
      <dgm:t>
        <a:bodyPr/>
        <a:lstStyle/>
        <a:p>
          <a:endParaRPr lang="en-US"/>
        </a:p>
      </dgm:t>
    </dgm:pt>
    <dgm:pt modelId="{2F0FB262-AFE3-4AA1-BDBB-A4B4DF28A022}">
      <dgm:prSet/>
      <dgm:spPr/>
      <dgm:t>
        <a:bodyPr/>
        <a:lstStyle/>
        <a:p>
          <a:r>
            <a:rPr lang="en-US"/>
            <a:t>Example on next page.  All search fields were cleared and then we selected a grant to open, VOCA-2018.  After utilizing either the line Application/Grant Type or Application/Grant Name and then Search.  </a:t>
          </a:r>
        </a:p>
      </dgm:t>
    </dgm:pt>
    <dgm:pt modelId="{7C8BDE83-2036-4183-BC9F-1437CBD857B1}" type="parTrans" cxnId="{C80C4BFD-3A14-4E30-A0B2-DFA79A7EEE98}">
      <dgm:prSet/>
      <dgm:spPr/>
      <dgm:t>
        <a:bodyPr/>
        <a:lstStyle/>
        <a:p>
          <a:endParaRPr lang="en-US"/>
        </a:p>
      </dgm:t>
    </dgm:pt>
    <dgm:pt modelId="{40D088A5-B82F-4972-AED7-D3C0CB6C86DD}" type="sibTrans" cxnId="{C80C4BFD-3A14-4E30-A0B2-DFA79A7EEE98}">
      <dgm:prSet/>
      <dgm:spPr/>
      <dgm:t>
        <a:bodyPr/>
        <a:lstStyle/>
        <a:p>
          <a:endParaRPr lang="en-US"/>
        </a:p>
      </dgm:t>
    </dgm:pt>
    <dgm:pt modelId="{7E445277-B588-4F4A-8D9E-218DFBA91D9F}" type="pres">
      <dgm:prSet presAssocID="{2C25A587-1B26-406C-9459-D4A627418865}" presName="hierChild1" presStyleCnt="0">
        <dgm:presLayoutVars>
          <dgm:chPref val="1"/>
          <dgm:dir/>
          <dgm:animOne val="branch"/>
          <dgm:animLvl val="lvl"/>
          <dgm:resizeHandles/>
        </dgm:presLayoutVars>
      </dgm:prSet>
      <dgm:spPr/>
    </dgm:pt>
    <dgm:pt modelId="{3F334EB9-CEA4-4E5F-9421-E3F8770A6B2F}" type="pres">
      <dgm:prSet presAssocID="{15340B6C-3393-4CF6-ABC3-81AA04B3DCA4}" presName="hierRoot1" presStyleCnt="0"/>
      <dgm:spPr/>
    </dgm:pt>
    <dgm:pt modelId="{718D98C8-161C-4427-90C4-13DE3748860C}" type="pres">
      <dgm:prSet presAssocID="{15340B6C-3393-4CF6-ABC3-81AA04B3DCA4}" presName="composite" presStyleCnt="0"/>
      <dgm:spPr/>
    </dgm:pt>
    <dgm:pt modelId="{D30256FD-8FB9-4668-8C91-F21E468E42AE}" type="pres">
      <dgm:prSet presAssocID="{15340B6C-3393-4CF6-ABC3-81AA04B3DCA4}" presName="background" presStyleLbl="node0" presStyleIdx="0" presStyleCnt="2"/>
      <dgm:spPr/>
    </dgm:pt>
    <dgm:pt modelId="{C7AE36C0-2993-4A32-AF99-8BD086820FF8}" type="pres">
      <dgm:prSet presAssocID="{15340B6C-3393-4CF6-ABC3-81AA04B3DCA4}" presName="text" presStyleLbl="fgAcc0" presStyleIdx="0" presStyleCnt="2">
        <dgm:presLayoutVars>
          <dgm:chPref val="3"/>
        </dgm:presLayoutVars>
      </dgm:prSet>
      <dgm:spPr/>
    </dgm:pt>
    <dgm:pt modelId="{775A7099-E2E4-475B-9674-EC3DD90EDBC5}" type="pres">
      <dgm:prSet presAssocID="{15340B6C-3393-4CF6-ABC3-81AA04B3DCA4}" presName="hierChild2" presStyleCnt="0"/>
      <dgm:spPr/>
    </dgm:pt>
    <dgm:pt modelId="{A0934FD5-DC33-41D2-AE43-3A88CBCB51E5}" type="pres">
      <dgm:prSet presAssocID="{2F0FB262-AFE3-4AA1-BDBB-A4B4DF28A022}" presName="hierRoot1" presStyleCnt="0"/>
      <dgm:spPr/>
    </dgm:pt>
    <dgm:pt modelId="{9CFDCCC7-B80C-4A20-AB07-616509C3B818}" type="pres">
      <dgm:prSet presAssocID="{2F0FB262-AFE3-4AA1-BDBB-A4B4DF28A022}" presName="composite" presStyleCnt="0"/>
      <dgm:spPr/>
    </dgm:pt>
    <dgm:pt modelId="{6445AF63-42CC-418D-B014-8954A35CBFF9}" type="pres">
      <dgm:prSet presAssocID="{2F0FB262-AFE3-4AA1-BDBB-A4B4DF28A022}" presName="background" presStyleLbl="node0" presStyleIdx="1" presStyleCnt="2"/>
      <dgm:spPr/>
    </dgm:pt>
    <dgm:pt modelId="{12EBA5EE-8E06-406D-AF2D-FA124ABAAFE6}" type="pres">
      <dgm:prSet presAssocID="{2F0FB262-AFE3-4AA1-BDBB-A4B4DF28A022}" presName="text" presStyleLbl="fgAcc0" presStyleIdx="1" presStyleCnt="2">
        <dgm:presLayoutVars>
          <dgm:chPref val="3"/>
        </dgm:presLayoutVars>
      </dgm:prSet>
      <dgm:spPr/>
    </dgm:pt>
    <dgm:pt modelId="{4AE63EE9-7F9D-4861-A6FC-891814E1F539}" type="pres">
      <dgm:prSet presAssocID="{2F0FB262-AFE3-4AA1-BDBB-A4B4DF28A022}" presName="hierChild2" presStyleCnt="0"/>
      <dgm:spPr/>
    </dgm:pt>
  </dgm:ptLst>
  <dgm:cxnLst>
    <dgm:cxn modelId="{C41CD00E-E22D-4E3F-B34F-C8720DBE94BE}" type="presOf" srcId="{2C25A587-1B26-406C-9459-D4A627418865}" destId="{7E445277-B588-4F4A-8D9E-218DFBA91D9F}" srcOrd="0" destOrd="0" presId="urn:microsoft.com/office/officeart/2005/8/layout/hierarchy1"/>
    <dgm:cxn modelId="{A0238931-89E1-44B3-BCCD-4DBF27E37C28}" srcId="{2C25A587-1B26-406C-9459-D4A627418865}" destId="{15340B6C-3393-4CF6-ABC3-81AA04B3DCA4}" srcOrd="0" destOrd="0" parTransId="{2C381AE9-4711-4E30-A62A-678411A4C613}" sibTransId="{C7186C44-CE31-4FCA-89D8-D0EF5F5F2C2D}"/>
    <dgm:cxn modelId="{B1E2A0C6-216A-41D5-A294-BBC11953395B}" type="presOf" srcId="{15340B6C-3393-4CF6-ABC3-81AA04B3DCA4}" destId="{C7AE36C0-2993-4A32-AF99-8BD086820FF8}" srcOrd="0" destOrd="0" presId="urn:microsoft.com/office/officeart/2005/8/layout/hierarchy1"/>
    <dgm:cxn modelId="{03C42EEF-0DB0-4489-BCBE-415CD9855CCA}" type="presOf" srcId="{2F0FB262-AFE3-4AA1-BDBB-A4B4DF28A022}" destId="{12EBA5EE-8E06-406D-AF2D-FA124ABAAFE6}" srcOrd="0" destOrd="0" presId="urn:microsoft.com/office/officeart/2005/8/layout/hierarchy1"/>
    <dgm:cxn modelId="{C80C4BFD-3A14-4E30-A0B2-DFA79A7EEE98}" srcId="{2C25A587-1B26-406C-9459-D4A627418865}" destId="{2F0FB262-AFE3-4AA1-BDBB-A4B4DF28A022}" srcOrd="1" destOrd="0" parTransId="{7C8BDE83-2036-4183-BC9F-1437CBD857B1}" sibTransId="{40D088A5-B82F-4972-AED7-D3C0CB6C86DD}"/>
    <dgm:cxn modelId="{514243AB-C49B-451C-8AC7-6326610FE9C7}" type="presParOf" srcId="{7E445277-B588-4F4A-8D9E-218DFBA91D9F}" destId="{3F334EB9-CEA4-4E5F-9421-E3F8770A6B2F}" srcOrd="0" destOrd="0" presId="urn:microsoft.com/office/officeart/2005/8/layout/hierarchy1"/>
    <dgm:cxn modelId="{80C91FCC-1A46-4E44-ACB8-A29E692623A8}" type="presParOf" srcId="{3F334EB9-CEA4-4E5F-9421-E3F8770A6B2F}" destId="{718D98C8-161C-4427-90C4-13DE3748860C}" srcOrd="0" destOrd="0" presId="urn:microsoft.com/office/officeart/2005/8/layout/hierarchy1"/>
    <dgm:cxn modelId="{D1C1371F-80FC-4796-BF0D-542EA80B1F9E}" type="presParOf" srcId="{718D98C8-161C-4427-90C4-13DE3748860C}" destId="{D30256FD-8FB9-4668-8C91-F21E468E42AE}" srcOrd="0" destOrd="0" presId="urn:microsoft.com/office/officeart/2005/8/layout/hierarchy1"/>
    <dgm:cxn modelId="{C5B28C8C-3799-43FE-9674-27BFF489E661}" type="presParOf" srcId="{718D98C8-161C-4427-90C4-13DE3748860C}" destId="{C7AE36C0-2993-4A32-AF99-8BD086820FF8}" srcOrd="1" destOrd="0" presId="urn:microsoft.com/office/officeart/2005/8/layout/hierarchy1"/>
    <dgm:cxn modelId="{7C18CF3B-423D-4713-BBA3-931EB37686EA}" type="presParOf" srcId="{3F334EB9-CEA4-4E5F-9421-E3F8770A6B2F}" destId="{775A7099-E2E4-475B-9674-EC3DD90EDBC5}" srcOrd="1" destOrd="0" presId="urn:microsoft.com/office/officeart/2005/8/layout/hierarchy1"/>
    <dgm:cxn modelId="{2C283025-11A5-4774-AFF3-5C7A4BC61DCB}" type="presParOf" srcId="{7E445277-B588-4F4A-8D9E-218DFBA91D9F}" destId="{A0934FD5-DC33-41D2-AE43-3A88CBCB51E5}" srcOrd="1" destOrd="0" presId="urn:microsoft.com/office/officeart/2005/8/layout/hierarchy1"/>
    <dgm:cxn modelId="{F9CD6BE2-C22A-498A-95BE-FFD0BBBBDDAF}" type="presParOf" srcId="{A0934FD5-DC33-41D2-AE43-3A88CBCB51E5}" destId="{9CFDCCC7-B80C-4A20-AB07-616509C3B818}" srcOrd="0" destOrd="0" presId="urn:microsoft.com/office/officeart/2005/8/layout/hierarchy1"/>
    <dgm:cxn modelId="{C4A91CBB-EA71-412C-989F-31009A3B5A37}" type="presParOf" srcId="{9CFDCCC7-B80C-4A20-AB07-616509C3B818}" destId="{6445AF63-42CC-418D-B014-8954A35CBFF9}" srcOrd="0" destOrd="0" presId="urn:microsoft.com/office/officeart/2005/8/layout/hierarchy1"/>
    <dgm:cxn modelId="{E07C2EC5-F4C2-415F-921D-6D300A10F020}" type="presParOf" srcId="{9CFDCCC7-B80C-4A20-AB07-616509C3B818}" destId="{12EBA5EE-8E06-406D-AF2D-FA124ABAAFE6}" srcOrd="1" destOrd="0" presId="urn:microsoft.com/office/officeart/2005/8/layout/hierarchy1"/>
    <dgm:cxn modelId="{84DEADF0-C9C0-4B55-B2D4-F6566FE0290A}" type="presParOf" srcId="{A0934FD5-DC33-41D2-AE43-3A88CBCB51E5}" destId="{4AE63EE9-7F9D-4861-A6FC-891814E1F53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9BC0D-A233-487E-AB4C-2615703893E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41FD48F-B799-4C4B-A6C0-9A46C2860680}">
      <dgm:prSet/>
      <dgm:spPr/>
      <dgm:t>
        <a:bodyPr/>
        <a:lstStyle/>
        <a:p>
          <a:r>
            <a:rPr lang="en-US" dirty="0"/>
            <a:t>The Fiscal Accounting and Claim form is one page with 3 sections and we will discuss all 3 sections. </a:t>
          </a:r>
        </a:p>
      </dgm:t>
    </dgm:pt>
    <dgm:pt modelId="{9D70CC02-D337-4675-8A81-74F6B4F623CA}" type="parTrans" cxnId="{9FD31481-34BD-4274-842C-1CFADAC67E17}">
      <dgm:prSet/>
      <dgm:spPr/>
      <dgm:t>
        <a:bodyPr/>
        <a:lstStyle/>
        <a:p>
          <a:endParaRPr lang="en-US"/>
        </a:p>
      </dgm:t>
    </dgm:pt>
    <dgm:pt modelId="{E93C07F1-F2FF-4637-AC4F-DE08AF8A2986}" type="sibTrans" cxnId="{9FD31481-34BD-4274-842C-1CFADAC67E17}">
      <dgm:prSet/>
      <dgm:spPr/>
      <dgm:t>
        <a:bodyPr/>
        <a:lstStyle/>
        <a:p>
          <a:endParaRPr lang="en-US"/>
        </a:p>
      </dgm:t>
    </dgm:pt>
    <dgm:pt modelId="{6844F64A-E647-41C6-A53F-8899B497C966}">
      <dgm:prSet/>
      <dgm:spPr/>
      <dgm:t>
        <a:bodyPr/>
        <a:lstStyle/>
        <a:p>
          <a:r>
            <a:rPr lang="en-US"/>
            <a:t>Many of the areas on the Financial Accounting and Claim form is pre-populated from the Grant or the Fiscal Report itself.</a:t>
          </a:r>
        </a:p>
      </dgm:t>
    </dgm:pt>
    <dgm:pt modelId="{9418A257-0FFE-42AC-877E-D5C046B50B7F}" type="parTrans" cxnId="{FEFD0E81-6D40-4915-956D-9B470E5E6FE1}">
      <dgm:prSet/>
      <dgm:spPr/>
      <dgm:t>
        <a:bodyPr/>
        <a:lstStyle/>
        <a:p>
          <a:endParaRPr lang="en-US"/>
        </a:p>
      </dgm:t>
    </dgm:pt>
    <dgm:pt modelId="{C2B91FDC-872C-4640-BDD7-596B3A0DA682}" type="sibTrans" cxnId="{FEFD0E81-6D40-4915-956D-9B470E5E6FE1}">
      <dgm:prSet/>
      <dgm:spPr/>
      <dgm:t>
        <a:bodyPr/>
        <a:lstStyle/>
        <a:p>
          <a:endParaRPr lang="en-US"/>
        </a:p>
      </dgm:t>
    </dgm:pt>
    <dgm:pt modelId="{3770ACBF-CA17-4769-8AA8-47B7805A8EF5}" type="pres">
      <dgm:prSet presAssocID="{7D49BC0D-A233-487E-AB4C-2615703893E2}" presName="hierChild1" presStyleCnt="0">
        <dgm:presLayoutVars>
          <dgm:chPref val="1"/>
          <dgm:dir/>
          <dgm:animOne val="branch"/>
          <dgm:animLvl val="lvl"/>
          <dgm:resizeHandles/>
        </dgm:presLayoutVars>
      </dgm:prSet>
      <dgm:spPr/>
    </dgm:pt>
    <dgm:pt modelId="{713A1FCB-E329-4B59-BAEC-C37F80BA66E7}" type="pres">
      <dgm:prSet presAssocID="{B41FD48F-B799-4C4B-A6C0-9A46C2860680}" presName="hierRoot1" presStyleCnt="0"/>
      <dgm:spPr/>
    </dgm:pt>
    <dgm:pt modelId="{7C98A7E1-BD70-4485-8312-0D09FCB438D8}" type="pres">
      <dgm:prSet presAssocID="{B41FD48F-B799-4C4B-A6C0-9A46C2860680}" presName="composite" presStyleCnt="0"/>
      <dgm:spPr/>
    </dgm:pt>
    <dgm:pt modelId="{0386817D-558D-4309-9604-97F25E7E8931}" type="pres">
      <dgm:prSet presAssocID="{B41FD48F-B799-4C4B-A6C0-9A46C2860680}" presName="background" presStyleLbl="node0" presStyleIdx="0" presStyleCnt="2"/>
      <dgm:spPr/>
    </dgm:pt>
    <dgm:pt modelId="{5CBFC7CC-0A24-45A0-9F58-D7D7FA459021}" type="pres">
      <dgm:prSet presAssocID="{B41FD48F-B799-4C4B-A6C0-9A46C2860680}" presName="text" presStyleLbl="fgAcc0" presStyleIdx="0" presStyleCnt="2">
        <dgm:presLayoutVars>
          <dgm:chPref val="3"/>
        </dgm:presLayoutVars>
      </dgm:prSet>
      <dgm:spPr/>
    </dgm:pt>
    <dgm:pt modelId="{25B1EFEC-CCDD-4CDC-83DB-EC78F87D6ACF}" type="pres">
      <dgm:prSet presAssocID="{B41FD48F-B799-4C4B-A6C0-9A46C2860680}" presName="hierChild2" presStyleCnt="0"/>
      <dgm:spPr/>
    </dgm:pt>
    <dgm:pt modelId="{A1A64991-EA28-4F87-B915-AE9B204C39C5}" type="pres">
      <dgm:prSet presAssocID="{6844F64A-E647-41C6-A53F-8899B497C966}" presName="hierRoot1" presStyleCnt="0"/>
      <dgm:spPr/>
    </dgm:pt>
    <dgm:pt modelId="{AA1CB288-5FAB-4A88-BBA8-69A218E628C7}" type="pres">
      <dgm:prSet presAssocID="{6844F64A-E647-41C6-A53F-8899B497C966}" presName="composite" presStyleCnt="0"/>
      <dgm:spPr/>
    </dgm:pt>
    <dgm:pt modelId="{5EC30351-180D-4974-AAE7-D23BED9692BC}" type="pres">
      <dgm:prSet presAssocID="{6844F64A-E647-41C6-A53F-8899B497C966}" presName="background" presStyleLbl="node0" presStyleIdx="1" presStyleCnt="2"/>
      <dgm:spPr/>
    </dgm:pt>
    <dgm:pt modelId="{EB7E3E8F-5774-4FA3-AEAE-08BD417E121C}" type="pres">
      <dgm:prSet presAssocID="{6844F64A-E647-41C6-A53F-8899B497C966}" presName="text" presStyleLbl="fgAcc0" presStyleIdx="1" presStyleCnt="2">
        <dgm:presLayoutVars>
          <dgm:chPref val="3"/>
        </dgm:presLayoutVars>
      </dgm:prSet>
      <dgm:spPr/>
    </dgm:pt>
    <dgm:pt modelId="{CBB09DDA-7AC8-42DF-BABD-48BCDC7E0B66}" type="pres">
      <dgm:prSet presAssocID="{6844F64A-E647-41C6-A53F-8899B497C966}" presName="hierChild2" presStyleCnt="0"/>
      <dgm:spPr/>
    </dgm:pt>
  </dgm:ptLst>
  <dgm:cxnLst>
    <dgm:cxn modelId="{B4411F0D-848E-4771-A022-1052C88B45D2}" type="presOf" srcId="{B41FD48F-B799-4C4B-A6C0-9A46C2860680}" destId="{5CBFC7CC-0A24-45A0-9F58-D7D7FA459021}" srcOrd="0" destOrd="0" presId="urn:microsoft.com/office/officeart/2005/8/layout/hierarchy1"/>
    <dgm:cxn modelId="{51CE2D16-7A12-4E84-B961-05CCDAE50BA0}" type="presOf" srcId="{6844F64A-E647-41C6-A53F-8899B497C966}" destId="{EB7E3E8F-5774-4FA3-AEAE-08BD417E121C}" srcOrd="0" destOrd="0" presId="urn:microsoft.com/office/officeart/2005/8/layout/hierarchy1"/>
    <dgm:cxn modelId="{FEFD0E81-6D40-4915-956D-9B470E5E6FE1}" srcId="{7D49BC0D-A233-487E-AB4C-2615703893E2}" destId="{6844F64A-E647-41C6-A53F-8899B497C966}" srcOrd="1" destOrd="0" parTransId="{9418A257-0FFE-42AC-877E-D5C046B50B7F}" sibTransId="{C2B91FDC-872C-4640-BDD7-596B3A0DA682}"/>
    <dgm:cxn modelId="{9FD31481-34BD-4274-842C-1CFADAC67E17}" srcId="{7D49BC0D-A233-487E-AB4C-2615703893E2}" destId="{B41FD48F-B799-4C4B-A6C0-9A46C2860680}" srcOrd="0" destOrd="0" parTransId="{9D70CC02-D337-4675-8A81-74F6B4F623CA}" sibTransId="{E93C07F1-F2FF-4637-AC4F-DE08AF8A2986}"/>
    <dgm:cxn modelId="{13828298-162E-44B7-9820-4948EA9766E0}" type="presOf" srcId="{7D49BC0D-A233-487E-AB4C-2615703893E2}" destId="{3770ACBF-CA17-4769-8AA8-47B7805A8EF5}" srcOrd="0" destOrd="0" presId="urn:microsoft.com/office/officeart/2005/8/layout/hierarchy1"/>
    <dgm:cxn modelId="{3B892B74-FA51-4E49-A09E-479D28E5C901}" type="presParOf" srcId="{3770ACBF-CA17-4769-8AA8-47B7805A8EF5}" destId="{713A1FCB-E329-4B59-BAEC-C37F80BA66E7}" srcOrd="0" destOrd="0" presId="urn:microsoft.com/office/officeart/2005/8/layout/hierarchy1"/>
    <dgm:cxn modelId="{3151C748-6BD9-43B0-9FED-8AC8095C3122}" type="presParOf" srcId="{713A1FCB-E329-4B59-BAEC-C37F80BA66E7}" destId="{7C98A7E1-BD70-4485-8312-0D09FCB438D8}" srcOrd="0" destOrd="0" presId="urn:microsoft.com/office/officeart/2005/8/layout/hierarchy1"/>
    <dgm:cxn modelId="{00EA33A7-F807-4EB3-9F4D-A651EAA0C0B1}" type="presParOf" srcId="{7C98A7E1-BD70-4485-8312-0D09FCB438D8}" destId="{0386817D-558D-4309-9604-97F25E7E8931}" srcOrd="0" destOrd="0" presId="urn:microsoft.com/office/officeart/2005/8/layout/hierarchy1"/>
    <dgm:cxn modelId="{BD94833C-EA80-4C85-81B6-3D4286193D1F}" type="presParOf" srcId="{7C98A7E1-BD70-4485-8312-0D09FCB438D8}" destId="{5CBFC7CC-0A24-45A0-9F58-D7D7FA459021}" srcOrd="1" destOrd="0" presId="urn:microsoft.com/office/officeart/2005/8/layout/hierarchy1"/>
    <dgm:cxn modelId="{F177EB9C-FE71-45C2-94DE-D3CD7DFA7EEC}" type="presParOf" srcId="{713A1FCB-E329-4B59-BAEC-C37F80BA66E7}" destId="{25B1EFEC-CCDD-4CDC-83DB-EC78F87D6ACF}" srcOrd="1" destOrd="0" presId="urn:microsoft.com/office/officeart/2005/8/layout/hierarchy1"/>
    <dgm:cxn modelId="{8A188347-F1EE-45E7-BC72-9CB47ED34227}" type="presParOf" srcId="{3770ACBF-CA17-4769-8AA8-47B7805A8EF5}" destId="{A1A64991-EA28-4F87-B915-AE9B204C39C5}" srcOrd="1" destOrd="0" presId="urn:microsoft.com/office/officeart/2005/8/layout/hierarchy1"/>
    <dgm:cxn modelId="{6AB05A2E-FE36-4856-B125-1324C007367F}" type="presParOf" srcId="{A1A64991-EA28-4F87-B915-AE9B204C39C5}" destId="{AA1CB288-5FAB-4A88-BBA8-69A218E628C7}" srcOrd="0" destOrd="0" presId="urn:microsoft.com/office/officeart/2005/8/layout/hierarchy1"/>
    <dgm:cxn modelId="{EDBD8E9A-7319-4367-A4D7-E26155025E99}" type="presParOf" srcId="{AA1CB288-5FAB-4A88-BBA8-69A218E628C7}" destId="{5EC30351-180D-4974-AAE7-D23BED9692BC}" srcOrd="0" destOrd="0" presId="urn:microsoft.com/office/officeart/2005/8/layout/hierarchy1"/>
    <dgm:cxn modelId="{4F5DED27-3876-4307-A1B1-072AEE4C1CE7}" type="presParOf" srcId="{AA1CB288-5FAB-4A88-BBA8-69A218E628C7}" destId="{EB7E3E8F-5774-4FA3-AEAE-08BD417E121C}" srcOrd="1" destOrd="0" presId="urn:microsoft.com/office/officeart/2005/8/layout/hierarchy1"/>
    <dgm:cxn modelId="{1FCD0E79-BFEE-47D5-9BD4-B5F6F25C8CD2}" type="presParOf" srcId="{A1A64991-EA28-4F87-B915-AE9B204C39C5}" destId="{CBB09DDA-7AC8-42DF-BABD-48BCDC7E0B6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B3AE0-A83B-46BD-831F-17A70257530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243EE8C-27AE-4DA0-9FF8-767C90F24AC8}">
      <dgm:prSet/>
      <dgm:spPr/>
      <dgm:t>
        <a:bodyPr/>
        <a:lstStyle/>
        <a:p>
          <a:r>
            <a:rPr lang="en-US" b="0" i="0"/>
            <a:t>Each of the pages of the fiscal report after the Financial Accounting and Claim form follow the same structure therefore, we will only view the personnel page of the fiscal report.</a:t>
          </a:r>
          <a:endParaRPr lang="en-US"/>
        </a:p>
      </dgm:t>
    </dgm:pt>
    <dgm:pt modelId="{ECDC656E-81E0-46E3-8114-5828000B366E}" type="parTrans" cxnId="{8DEBAE73-DDAE-46AA-8D04-D773CE4E3518}">
      <dgm:prSet/>
      <dgm:spPr/>
      <dgm:t>
        <a:bodyPr/>
        <a:lstStyle/>
        <a:p>
          <a:endParaRPr lang="en-US"/>
        </a:p>
      </dgm:t>
    </dgm:pt>
    <dgm:pt modelId="{837D843A-C8F2-4F5F-9574-7A94CD8A0AF4}" type="sibTrans" cxnId="{8DEBAE73-DDAE-46AA-8D04-D773CE4E3518}">
      <dgm:prSet/>
      <dgm:spPr/>
      <dgm:t>
        <a:bodyPr/>
        <a:lstStyle/>
        <a:p>
          <a:endParaRPr lang="en-US"/>
        </a:p>
      </dgm:t>
    </dgm:pt>
    <dgm:pt modelId="{923B385C-F1E7-45E1-8714-0D438FCC2A50}">
      <dgm:prSet/>
      <dgm:spPr/>
      <dgm:t>
        <a:bodyPr/>
        <a:lstStyle/>
        <a:p>
          <a:r>
            <a:rPr lang="en-US" b="0" i="0"/>
            <a:t>To locate the Personnel Page of the fiscal report you will hover over the Forms menu option at the top of the page and click on the link for Personnel.  This is the same way you can select each of the other pages of the fiscal report.  </a:t>
          </a:r>
          <a:endParaRPr lang="en-US"/>
        </a:p>
      </dgm:t>
    </dgm:pt>
    <dgm:pt modelId="{1A0D677E-D0BF-482D-AE01-59E89BBB1B76}" type="parTrans" cxnId="{5FA2A366-91D1-46BD-B5E2-38901CEFE1BF}">
      <dgm:prSet/>
      <dgm:spPr/>
      <dgm:t>
        <a:bodyPr/>
        <a:lstStyle/>
        <a:p>
          <a:endParaRPr lang="en-US"/>
        </a:p>
      </dgm:t>
    </dgm:pt>
    <dgm:pt modelId="{7BD66867-D063-44A8-BE0C-AC2533A9E56B}" type="sibTrans" cxnId="{5FA2A366-91D1-46BD-B5E2-38901CEFE1BF}">
      <dgm:prSet/>
      <dgm:spPr/>
      <dgm:t>
        <a:bodyPr/>
        <a:lstStyle/>
        <a:p>
          <a:endParaRPr lang="en-US"/>
        </a:p>
      </dgm:t>
    </dgm:pt>
    <dgm:pt modelId="{3B1F5751-4582-4A1A-BC49-5264E1A96920}" type="pres">
      <dgm:prSet presAssocID="{74CB3AE0-A83B-46BD-831F-17A70257530E}" presName="linear" presStyleCnt="0">
        <dgm:presLayoutVars>
          <dgm:animLvl val="lvl"/>
          <dgm:resizeHandles val="exact"/>
        </dgm:presLayoutVars>
      </dgm:prSet>
      <dgm:spPr/>
    </dgm:pt>
    <dgm:pt modelId="{B2C244FB-F005-4409-B532-3D882EA26B2D}" type="pres">
      <dgm:prSet presAssocID="{7243EE8C-27AE-4DA0-9FF8-767C90F24AC8}" presName="parentText" presStyleLbl="node1" presStyleIdx="0" presStyleCnt="2">
        <dgm:presLayoutVars>
          <dgm:chMax val="0"/>
          <dgm:bulletEnabled val="1"/>
        </dgm:presLayoutVars>
      </dgm:prSet>
      <dgm:spPr/>
    </dgm:pt>
    <dgm:pt modelId="{D2ABEC1C-0C27-4340-A4E3-9822701DCF36}" type="pres">
      <dgm:prSet presAssocID="{837D843A-C8F2-4F5F-9574-7A94CD8A0AF4}" presName="spacer" presStyleCnt="0"/>
      <dgm:spPr/>
    </dgm:pt>
    <dgm:pt modelId="{EEE28D3B-8887-4AC5-94A2-59225220BD12}" type="pres">
      <dgm:prSet presAssocID="{923B385C-F1E7-45E1-8714-0D438FCC2A50}" presName="parentText" presStyleLbl="node1" presStyleIdx="1" presStyleCnt="2">
        <dgm:presLayoutVars>
          <dgm:chMax val="0"/>
          <dgm:bulletEnabled val="1"/>
        </dgm:presLayoutVars>
      </dgm:prSet>
      <dgm:spPr/>
    </dgm:pt>
  </dgm:ptLst>
  <dgm:cxnLst>
    <dgm:cxn modelId="{35FE4744-6324-47D8-9A3D-F051DD4AAAD7}" type="presOf" srcId="{7243EE8C-27AE-4DA0-9FF8-767C90F24AC8}" destId="{B2C244FB-F005-4409-B532-3D882EA26B2D}" srcOrd="0" destOrd="0" presId="urn:microsoft.com/office/officeart/2005/8/layout/vList2"/>
    <dgm:cxn modelId="{5FA2A366-91D1-46BD-B5E2-38901CEFE1BF}" srcId="{74CB3AE0-A83B-46BD-831F-17A70257530E}" destId="{923B385C-F1E7-45E1-8714-0D438FCC2A50}" srcOrd="1" destOrd="0" parTransId="{1A0D677E-D0BF-482D-AE01-59E89BBB1B76}" sibTransId="{7BD66867-D063-44A8-BE0C-AC2533A9E56B}"/>
    <dgm:cxn modelId="{8DEBAE73-DDAE-46AA-8D04-D773CE4E3518}" srcId="{74CB3AE0-A83B-46BD-831F-17A70257530E}" destId="{7243EE8C-27AE-4DA0-9FF8-767C90F24AC8}" srcOrd="0" destOrd="0" parTransId="{ECDC656E-81E0-46E3-8114-5828000B366E}" sibTransId="{837D843A-C8F2-4F5F-9574-7A94CD8A0AF4}"/>
    <dgm:cxn modelId="{85D79293-41C8-4BAA-B838-A2BBA77DA173}" type="presOf" srcId="{74CB3AE0-A83B-46BD-831F-17A70257530E}" destId="{3B1F5751-4582-4A1A-BC49-5264E1A96920}" srcOrd="0" destOrd="0" presId="urn:microsoft.com/office/officeart/2005/8/layout/vList2"/>
    <dgm:cxn modelId="{EE9060AA-68FE-44E5-803A-72BDAAF67431}" type="presOf" srcId="{923B385C-F1E7-45E1-8714-0D438FCC2A50}" destId="{EEE28D3B-8887-4AC5-94A2-59225220BD12}" srcOrd="0" destOrd="0" presId="urn:microsoft.com/office/officeart/2005/8/layout/vList2"/>
    <dgm:cxn modelId="{E17121C2-2EF6-4E48-AF62-F4FA7639D882}" type="presParOf" srcId="{3B1F5751-4582-4A1A-BC49-5264E1A96920}" destId="{B2C244FB-F005-4409-B532-3D882EA26B2D}" srcOrd="0" destOrd="0" presId="urn:microsoft.com/office/officeart/2005/8/layout/vList2"/>
    <dgm:cxn modelId="{F16C27DC-D1E9-43AE-A87F-A04916C18988}" type="presParOf" srcId="{3B1F5751-4582-4A1A-BC49-5264E1A96920}" destId="{D2ABEC1C-0C27-4340-A4E3-9822701DCF36}" srcOrd="1" destOrd="0" presId="urn:microsoft.com/office/officeart/2005/8/layout/vList2"/>
    <dgm:cxn modelId="{1A8D353D-539A-4680-946E-9DEE18A3B20F}" type="presParOf" srcId="{3B1F5751-4582-4A1A-BC49-5264E1A96920}" destId="{EEE28D3B-8887-4AC5-94A2-59225220BD1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CD000E-7564-440C-92C1-7C3DF8813A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C437398-3D75-4660-98DF-29A57ECE7188}">
      <dgm:prSet/>
      <dgm:spPr/>
      <dgm:t>
        <a:bodyPr/>
        <a:lstStyle/>
        <a:p>
          <a:r>
            <a:rPr lang="en-US" b="0" i="0"/>
            <a:t>Program Income is defined as gross income earned by the non-Federal entity that is directly generated by a supported activity or earned as a result of the Federal award during the period of performance.</a:t>
          </a:r>
          <a:endParaRPr lang="en-US"/>
        </a:p>
      </dgm:t>
    </dgm:pt>
    <dgm:pt modelId="{33665194-A033-4784-8369-D7D408817D02}" type="parTrans" cxnId="{E5163653-DADF-4C0E-8D72-EB69DAE8EFC5}">
      <dgm:prSet/>
      <dgm:spPr/>
      <dgm:t>
        <a:bodyPr/>
        <a:lstStyle/>
        <a:p>
          <a:endParaRPr lang="en-US"/>
        </a:p>
      </dgm:t>
    </dgm:pt>
    <dgm:pt modelId="{4CF8B160-640F-4DAF-87BB-6C113EE6F56F}" type="sibTrans" cxnId="{E5163653-DADF-4C0E-8D72-EB69DAE8EFC5}">
      <dgm:prSet/>
      <dgm:spPr/>
      <dgm:t>
        <a:bodyPr/>
        <a:lstStyle/>
        <a:p>
          <a:endParaRPr lang="en-US"/>
        </a:p>
      </dgm:t>
    </dgm:pt>
    <dgm:pt modelId="{067AFA3E-8FAC-4916-A620-4360791F0F0D}">
      <dgm:prSet/>
      <dgm:spPr/>
      <dgm:t>
        <a:bodyPr/>
        <a:lstStyle/>
        <a:p>
          <a:r>
            <a:rPr lang="en-US" b="0" i="0"/>
            <a:t>Program Income should be used to offset allowable costs and may only be used for allowable costs or activities. </a:t>
          </a:r>
          <a:endParaRPr lang="en-US"/>
        </a:p>
      </dgm:t>
    </dgm:pt>
    <dgm:pt modelId="{FD2ACFE6-AA82-473A-8C32-4C7512CE74BA}" type="parTrans" cxnId="{17916868-131A-4419-BD8E-C2D332CC35C4}">
      <dgm:prSet/>
      <dgm:spPr/>
      <dgm:t>
        <a:bodyPr/>
        <a:lstStyle/>
        <a:p>
          <a:endParaRPr lang="en-US"/>
        </a:p>
      </dgm:t>
    </dgm:pt>
    <dgm:pt modelId="{DCE63066-C1AC-4863-BEEA-D9C6A601A1E8}" type="sibTrans" cxnId="{17916868-131A-4419-BD8E-C2D332CC35C4}">
      <dgm:prSet/>
      <dgm:spPr/>
      <dgm:t>
        <a:bodyPr/>
        <a:lstStyle/>
        <a:p>
          <a:endParaRPr lang="en-US"/>
        </a:p>
      </dgm:t>
    </dgm:pt>
    <dgm:pt modelId="{135A100A-6BDC-4A1F-BB00-2FB33152D6D6}">
      <dgm:prSet/>
      <dgm:spPr/>
      <dgm:t>
        <a:bodyPr/>
        <a:lstStyle/>
        <a:p>
          <a:r>
            <a:rPr lang="en-US" b="0" i="0"/>
            <a:t>Program income is </a:t>
          </a:r>
          <a:r>
            <a:rPr lang="en-US" b="0" i="0" u="sng"/>
            <a:t>not</a:t>
          </a:r>
          <a:r>
            <a:rPr lang="en-US" b="0" i="0"/>
            <a:t> grant funds, community received funds or donations. </a:t>
          </a:r>
          <a:endParaRPr lang="en-US"/>
        </a:p>
      </dgm:t>
    </dgm:pt>
    <dgm:pt modelId="{1BE040AE-057A-4326-8FD6-B601E288DB7A}" type="parTrans" cxnId="{9484BF90-11D2-4920-8133-83EBFCB4E9A3}">
      <dgm:prSet/>
      <dgm:spPr/>
      <dgm:t>
        <a:bodyPr/>
        <a:lstStyle/>
        <a:p>
          <a:endParaRPr lang="en-US"/>
        </a:p>
      </dgm:t>
    </dgm:pt>
    <dgm:pt modelId="{6479FB0C-D2A3-45E8-9FD6-516F8680FDA0}" type="sibTrans" cxnId="{9484BF90-11D2-4920-8133-83EBFCB4E9A3}">
      <dgm:prSet/>
      <dgm:spPr/>
      <dgm:t>
        <a:bodyPr/>
        <a:lstStyle/>
        <a:p>
          <a:endParaRPr lang="en-US"/>
        </a:p>
      </dgm:t>
    </dgm:pt>
    <dgm:pt modelId="{2FF9F001-E7AB-493C-BD2D-5C150E48AF8C}">
      <dgm:prSet/>
      <dgm:spPr/>
      <dgm:t>
        <a:bodyPr/>
        <a:lstStyle/>
        <a:p>
          <a:r>
            <a:rPr lang="en-US" b="0" i="0"/>
            <a:t>Program income examples would be registration fees for a conference that the subgrantee was hosting and was using CJI Grant funds to fund some of the expenses of the conference. The registration fees would be program income. </a:t>
          </a:r>
          <a:endParaRPr lang="en-US"/>
        </a:p>
      </dgm:t>
    </dgm:pt>
    <dgm:pt modelId="{1FC6EE7B-333C-40DB-99A6-EBF9DF513EAE}" type="parTrans" cxnId="{1CD12499-7CCA-496D-8C95-323349E36A12}">
      <dgm:prSet/>
      <dgm:spPr/>
      <dgm:t>
        <a:bodyPr/>
        <a:lstStyle/>
        <a:p>
          <a:endParaRPr lang="en-US"/>
        </a:p>
      </dgm:t>
    </dgm:pt>
    <dgm:pt modelId="{9D1120B3-4211-490D-88AE-17D5F26D3061}" type="sibTrans" cxnId="{1CD12499-7CCA-496D-8C95-323349E36A12}">
      <dgm:prSet/>
      <dgm:spPr/>
      <dgm:t>
        <a:bodyPr/>
        <a:lstStyle/>
        <a:p>
          <a:endParaRPr lang="en-US"/>
        </a:p>
      </dgm:t>
    </dgm:pt>
    <dgm:pt modelId="{6696E624-E0C2-433F-BBF6-A122A4934590}" type="pres">
      <dgm:prSet presAssocID="{66CD000E-7564-440C-92C1-7C3DF8813A73}" presName="linear" presStyleCnt="0">
        <dgm:presLayoutVars>
          <dgm:animLvl val="lvl"/>
          <dgm:resizeHandles val="exact"/>
        </dgm:presLayoutVars>
      </dgm:prSet>
      <dgm:spPr/>
    </dgm:pt>
    <dgm:pt modelId="{CFED17AF-4CC5-4FB0-B54B-58E3EBD6B3E5}" type="pres">
      <dgm:prSet presAssocID="{EC437398-3D75-4660-98DF-29A57ECE7188}" presName="parentText" presStyleLbl="node1" presStyleIdx="0" presStyleCnt="4">
        <dgm:presLayoutVars>
          <dgm:chMax val="0"/>
          <dgm:bulletEnabled val="1"/>
        </dgm:presLayoutVars>
      </dgm:prSet>
      <dgm:spPr/>
    </dgm:pt>
    <dgm:pt modelId="{4963F5AA-4647-48E4-A840-6322D82A4567}" type="pres">
      <dgm:prSet presAssocID="{4CF8B160-640F-4DAF-87BB-6C113EE6F56F}" presName="spacer" presStyleCnt="0"/>
      <dgm:spPr/>
    </dgm:pt>
    <dgm:pt modelId="{1DDBCDFE-05BF-4E5B-BEBF-57E14FA5577F}" type="pres">
      <dgm:prSet presAssocID="{067AFA3E-8FAC-4916-A620-4360791F0F0D}" presName="parentText" presStyleLbl="node1" presStyleIdx="1" presStyleCnt="4">
        <dgm:presLayoutVars>
          <dgm:chMax val="0"/>
          <dgm:bulletEnabled val="1"/>
        </dgm:presLayoutVars>
      </dgm:prSet>
      <dgm:spPr/>
    </dgm:pt>
    <dgm:pt modelId="{ED096E44-727E-4F2A-8239-167267EC068E}" type="pres">
      <dgm:prSet presAssocID="{DCE63066-C1AC-4863-BEEA-D9C6A601A1E8}" presName="spacer" presStyleCnt="0"/>
      <dgm:spPr/>
    </dgm:pt>
    <dgm:pt modelId="{681AA6BA-E9DB-479B-83D9-BA89561B4D90}" type="pres">
      <dgm:prSet presAssocID="{135A100A-6BDC-4A1F-BB00-2FB33152D6D6}" presName="parentText" presStyleLbl="node1" presStyleIdx="2" presStyleCnt="4">
        <dgm:presLayoutVars>
          <dgm:chMax val="0"/>
          <dgm:bulletEnabled val="1"/>
        </dgm:presLayoutVars>
      </dgm:prSet>
      <dgm:spPr/>
    </dgm:pt>
    <dgm:pt modelId="{0F7051C2-097B-4788-8486-5813932E0330}" type="pres">
      <dgm:prSet presAssocID="{6479FB0C-D2A3-45E8-9FD6-516F8680FDA0}" presName="spacer" presStyleCnt="0"/>
      <dgm:spPr/>
    </dgm:pt>
    <dgm:pt modelId="{5262F24F-731E-40DE-8C4C-2421CE3500F5}" type="pres">
      <dgm:prSet presAssocID="{2FF9F001-E7AB-493C-BD2D-5C150E48AF8C}" presName="parentText" presStyleLbl="node1" presStyleIdx="3" presStyleCnt="4">
        <dgm:presLayoutVars>
          <dgm:chMax val="0"/>
          <dgm:bulletEnabled val="1"/>
        </dgm:presLayoutVars>
      </dgm:prSet>
      <dgm:spPr/>
    </dgm:pt>
  </dgm:ptLst>
  <dgm:cxnLst>
    <dgm:cxn modelId="{004F2A30-736C-4CAD-98E8-3E6257A2041D}" type="presOf" srcId="{135A100A-6BDC-4A1F-BB00-2FB33152D6D6}" destId="{681AA6BA-E9DB-479B-83D9-BA89561B4D90}" srcOrd="0" destOrd="0" presId="urn:microsoft.com/office/officeart/2005/8/layout/vList2"/>
    <dgm:cxn modelId="{F62D2338-4EF2-42A3-8A28-AE11659CE27A}" type="presOf" srcId="{067AFA3E-8FAC-4916-A620-4360791F0F0D}" destId="{1DDBCDFE-05BF-4E5B-BEBF-57E14FA5577F}" srcOrd="0" destOrd="0" presId="urn:microsoft.com/office/officeart/2005/8/layout/vList2"/>
    <dgm:cxn modelId="{17916868-131A-4419-BD8E-C2D332CC35C4}" srcId="{66CD000E-7564-440C-92C1-7C3DF8813A73}" destId="{067AFA3E-8FAC-4916-A620-4360791F0F0D}" srcOrd="1" destOrd="0" parTransId="{FD2ACFE6-AA82-473A-8C32-4C7512CE74BA}" sibTransId="{DCE63066-C1AC-4863-BEEA-D9C6A601A1E8}"/>
    <dgm:cxn modelId="{A56C6552-1F55-4A76-8AE2-836D90BDCDC2}" type="presOf" srcId="{EC437398-3D75-4660-98DF-29A57ECE7188}" destId="{CFED17AF-4CC5-4FB0-B54B-58E3EBD6B3E5}" srcOrd="0" destOrd="0" presId="urn:microsoft.com/office/officeart/2005/8/layout/vList2"/>
    <dgm:cxn modelId="{E5163653-DADF-4C0E-8D72-EB69DAE8EFC5}" srcId="{66CD000E-7564-440C-92C1-7C3DF8813A73}" destId="{EC437398-3D75-4660-98DF-29A57ECE7188}" srcOrd="0" destOrd="0" parTransId="{33665194-A033-4784-8369-D7D408817D02}" sibTransId="{4CF8B160-640F-4DAF-87BB-6C113EE6F56F}"/>
    <dgm:cxn modelId="{0DC72E7E-055B-484C-9BF1-60327FF6DFD8}" type="presOf" srcId="{66CD000E-7564-440C-92C1-7C3DF8813A73}" destId="{6696E624-E0C2-433F-BBF6-A122A4934590}" srcOrd="0" destOrd="0" presId="urn:microsoft.com/office/officeart/2005/8/layout/vList2"/>
    <dgm:cxn modelId="{9484BF90-11D2-4920-8133-83EBFCB4E9A3}" srcId="{66CD000E-7564-440C-92C1-7C3DF8813A73}" destId="{135A100A-6BDC-4A1F-BB00-2FB33152D6D6}" srcOrd="2" destOrd="0" parTransId="{1BE040AE-057A-4326-8FD6-B601E288DB7A}" sibTransId="{6479FB0C-D2A3-45E8-9FD6-516F8680FDA0}"/>
    <dgm:cxn modelId="{1CD12499-7CCA-496D-8C95-323349E36A12}" srcId="{66CD000E-7564-440C-92C1-7C3DF8813A73}" destId="{2FF9F001-E7AB-493C-BD2D-5C150E48AF8C}" srcOrd="3" destOrd="0" parTransId="{1FC6EE7B-333C-40DB-99A6-EBF9DF513EAE}" sibTransId="{9D1120B3-4211-490D-88AE-17D5F26D3061}"/>
    <dgm:cxn modelId="{2EC1679F-F7E7-4DA7-8099-137BF1DA5373}" type="presOf" srcId="{2FF9F001-E7AB-493C-BD2D-5C150E48AF8C}" destId="{5262F24F-731E-40DE-8C4C-2421CE3500F5}" srcOrd="0" destOrd="0" presId="urn:microsoft.com/office/officeart/2005/8/layout/vList2"/>
    <dgm:cxn modelId="{58A1215D-33B7-44C1-9B31-E4ACFD162EE4}" type="presParOf" srcId="{6696E624-E0C2-433F-BBF6-A122A4934590}" destId="{CFED17AF-4CC5-4FB0-B54B-58E3EBD6B3E5}" srcOrd="0" destOrd="0" presId="urn:microsoft.com/office/officeart/2005/8/layout/vList2"/>
    <dgm:cxn modelId="{2C3F3FB1-4423-4096-8376-87743169FA2E}" type="presParOf" srcId="{6696E624-E0C2-433F-BBF6-A122A4934590}" destId="{4963F5AA-4647-48E4-A840-6322D82A4567}" srcOrd="1" destOrd="0" presId="urn:microsoft.com/office/officeart/2005/8/layout/vList2"/>
    <dgm:cxn modelId="{371B9A56-58B1-4F8C-952B-1A57481E39F4}" type="presParOf" srcId="{6696E624-E0C2-433F-BBF6-A122A4934590}" destId="{1DDBCDFE-05BF-4E5B-BEBF-57E14FA5577F}" srcOrd="2" destOrd="0" presId="urn:microsoft.com/office/officeart/2005/8/layout/vList2"/>
    <dgm:cxn modelId="{A96EF6F7-50F9-481F-A5B7-9E52AA8B835B}" type="presParOf" srcId="{6696E624-E0C2-433F-BBF6-A122A4934590}" destId="{ED096E44-727E-4F2A-8239-167267EC068E}" srcOrd="3" destOrd="0" presId="urn:microsoft.com/office/officeart/2005/8/layout/vList2"/>
    <dgm:cxn modelId="{4195F307-CAA6-4E57-9500-D0BAE54A55E9}" type="presParOf" srcId="{6696E624-E0C2-433F-BBF6-A122A4934590}" destId="{681AA6BA-E9DB-479B-83D9-BA89561B4D90}" srcOrd="4" destOrd="0" presId="urn:microsoft.com/office/officeart/2005/8/layout/vList2"/>
    <dgm:cxn modelId="{4056A78C-77CE-496C-9EE6-D43E22503F6D}" type="presParOf" srcId="{6696E624-E0C2-433F-BBF6-A122A4934590}" destId="{0F7051C2-097B-4788-8486-5813932E0330}" srcOrd="5" destOrd="0" presId="urn:microsoft.com/office/officeart/2005/8/layout/vList2"/>
    <dgm:cxn modelId="{B2CB1E74-B193-420B-949C-837569119C99}" type="presParOf" srcId="{6696E624-E0C2-433F-BBF6-A122A4934590}" destId="{5262F24F-731E-40DE-8C4C-2421CE3500F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A87E31-3E9D-42AE-8734-FE6FEF56DFE6}"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D76554-0E87-4AEE-A73B-898095B8793D}">
      <dgm:prSet/>
      <dgm:spPr/>
      <dgm:t>
        <a:bodyPr/>
        <a:lstStyle/>
        <a:p>
          <a:r>
            <a:rPr lang="en-US" b="0" i="0"/>
            <a:t>CJI has created a Required Documentation guide that will help agencies ensure they are attaching the correct documentation to their fiscal reports.</a:t>
          </a:r>
          <a:endParaRPr lang="en-US"/>
        </a:p>
      </dgm:t>
    </dgm:pt>
    <dgm:pt modelId="{7831ED53-1CDF-4F2E-8E10-F1473177C5AF}" type="parTrans" cxnId="{19D1D663-BA27-42EB-8C28-1E73D48ECC00}">
      <dgm:prSet/>
      <dgm:spPr/>
      <dgm:t>
        <a:bodyPr/>
        <a:lstStyle/>
        <a:p>
          <a:endParaRPr lang="en-US"/>
        </a:p>
      </dgm:t>
    </dgm:pt>
    <dgm:pt modelId="{05873CF3-BD87-4C38-A084-5659950B23D3}" type="sibTrans" cxnId="{19D1D663-BA27-42EB-8C28-1E73D48ECC00}">
      <dgm:prSet/>
      <dgm:spPr/>
      <dgm:t>
        <a:bodyPr/>
        <a:lstStyle/>
        <a:p>
          <a:endParaRPr lang="en-US"/>
        </a:p>
      </dgm:t>
    </dgm:pt>
    <dgm:pt modelId="{CD2833E5-8B36-4D66-86CB-FF2A68D5C799}">
      <dgm:prSet/>
      <dgm:spPr/>
      <dgm:t>
        <a:bodyPr/>
        <a:lstStyle/>
        <a:p>
          <a:r>
            <a:rPr lang="en-US" b="0" i="0"/>
            <a:t>This document will describe the documentation needed throughout each of the fiscal report sections.</a:t>
          </a:r>
          <a:endParaRPr lang="en-US"/>
        </a:p>
      </dgm:t>
    </dgm:pt>
    <dgm:pt modelId="{01E61FE7-0104-4662-AECE-271788B4A055}" type="parTrans" cxnId="{4E50E043-453C-4B29-9676-B19FF88EB5E6}">
      <dgm:prSet/>
      <dgm:spPr/>
      <dgm:t>
        <a:bodyPr/>
        <a:lstStyle/>
        <a:p>
          <a:endParaRPr lang="en-US"/>
        </a:p>
      </dgm:t>
    </dgm:pt>
    <dgm:pt modelId="{CF352E5C-D1D7-4978-B504-E31B17B97748}" type="sibTrans" cxnId="{4E50E043-453C-4B29-9676-B19FF88EB5E6}">
      <dgm:prSet/>
      <dgm:spPr/>
      <dgm:t>
        <a:bodyPr/>
        <a:lstStyle/>
        <a:p>
          <a:endParaRPr lang="en-US"/>
        </a:p>
      </dgm:t>
    </dgm:pt>
    <dgm:pt modelId="{2A5E7DDE-DF8C-4E1D-A57D-9CAE759D4682}">
      <dgm:prSet/>
      <dgm:spPr/>
      <dgm:t>
        <a:bodyPr/>
        <a:lstStyle/>
        <a:p>
          <a:r>
            <a:rPr lang="en-US" b="0" i="0"/>
            <a:t>These are not new requirements, however, there have been some misunderstandings of these requirements therefore CJI felt it was important to put them all in writing so there is no longer any confusion. </a:t>
          </a:r>
          <a:endParaRPr lang="en-US"/>
        </a:p>
      </dgm:t>
    </dgm:pt>
    <dgm:pt modelId="{BC3E4208-51B2-447D-A228-523CC3D08592}" type="parTrans" cxnId="{DC541043-E2E4-47F7-B89A-5612D7D86CF5}">
      <dgm:prSet/>
      <dgm:spPr/>
      <dgm:t>
        <a:bodyPr/>
        <a:lstStyle/>
        <a:p>
          <a:endParaRPr lang="en-US"/>
        </a:p>
      </dgm:t>
    </dgm:pt>
    <dgm:pt modelId="{4E98820A-7E41-40BF-9E13-98DBFD16CCD6}" type="sibTrans" cxnId="{DC541043-E2E4-47F7-B89A-5612D7D86CF5}">
      <dgm:prSet/>
      <dgm:spPr/>
      <dgm:t>
        <a:bodyPr/>
        <a:lstStyle/>
        <a:p>
          <a:endParaRPr lang="en-US"/>
        </a:p>
      </dgm:t>
    </dgm:pt>
    <dgm:pt modelId="{13FA913F-8CED-4D7A-86F1-F361E2D1FA7A}">
      <dgm:prSet/>
      <dgm:spPr/>
      <dgm:t>
        <a:bodyPr/>
        <a:lstStyle/>
        <a:p>
          <a:r>
            <a:rPr lang="en-US" b="0" i="0"/>
            <a:t>If you have any questions about the required documentation, then please contact your CJI Grant Manager. </a:t>
          </a:r>
          <a:endParaRPr lang="en-US"/>
        </a:p>
      </dgm:t>
    </dgm:pt>
    <dgm:pt modelId="{7EA02D45-CCAB-4D2D-858F-1B6B91629C5F}" type="parTrans" cxnId="{E2992C09-CA4C-4702-9172-A3028386358F}">
      <dgm:prSet/>
      <dgm:spPr/>
      <dgm:t>
        <a:bodyPr/>
        <a:lstStyle/>
        <a:p>
          <a:endParaRPr lang="en-US"/>
        </a:p>
      </dgm:t>
    </dgm:pt>
    <dgm:pt modelId="{4CEC536B-FCF2-4CC4-BCFE-7C2D2FB45DA6}" type="sibTrans" cxnId="{E2992C09-CA4C-4702-9172-A3028386358F}">
      <dgm:prSet/>
      <dgm:spPr/>
      <dgm:t>
        <a:bodyPr/>
        <a:lstStyle/>
        <a:p>
          <a:endParaRPr lang="en-US"/>
        </a:p>
      </dgm:t>
    </dgm:pt>
    <dgm:pt modelId="{29F04377-F79E-4D99-9AE4-12E0825DE910}" type="pres">
      <dgm:prSet presAssocID="{E0A87E31-3E9D-42AE-8734-FE6FEF56DFE6}" presName="root" presStyleCnt="0">
        <dgm:presLayoutVars>
          <dgm:dir/>
          <dgm:resizeHandles val="exact"/>
        </dgm:presLayoutVars>
      </dgm:prSet>
      <dgm:spPr/>
    </dgm:pt>
    <dgm:pt modelId="{F82E72D5-52A7-4D34-9B3F-A5FD9745597B}" type="pres">
      <dgm:prSet presAssocID="{E0A87E31-3E9D-42AE-8734-FE6FEF56DFE6}" presName="container" presStyleCnt="0">
        <dgm:presLayoutVars>
          <dgm:dir/>
          <dgm:resizeHandles val="exact"/>
        </dgm:presLayoutVars>
      </dgm:prSet>
      <dgm:spPr/>
    </dgm:pt>
    <dgm:pt modelId="{1162A0DD-AA40-4398-82D1-FCD1D72EDA9F}" type="pres">
      <dgm:prSet presAssocID="{D4D76554-0E87-4AEE-A73B-898095B8793D}" presName="compNode" presStyleCnt="0"/>
      <dgm:spPr/>
    </dgm:pt>
    <dgm:pt modelId="{0B60DA28-6E40-4A75-8DBB-03EBC916D835}" type="pres">
      <dgm:prSet presAssocID="{D4D76554-0E87-4AEE-A73B-898095B8793D}" presName="iconBgRect" presStyleLbl="bgShp" presStyleIdx="0" presStyleCnt="4"/>
      <dgm:spPr/>
    </dgm:pt>
    <dgm:pt modelId="{92A03813-C355-4678-A521-285DD8BA4D4E}" type="pres">
      <dgm:prSet presAssocID="{D4D76554-0E87-4AEE-A73B-898095B879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A450AA6-0CA8-4FFF-88D8-A9D5B7C45E4A}" type="pres">
      <dgm:prSet presAssocID="{D4D76554-0E87-4AEE-A73B-898095B8793D}" presName="spaceRect" presStyleCnt="0"/>
      <dgm:spPr/>
    </dgm:pt>
    <dgm:pt modelId="{B4677C10-BE5C-4171-846D-1E4327F909AE}" type="pres">
      <dgm:prSet presAssocID="{D4D76554-0E87-4AEE-A73B-898095B8793D}" presName="textRect" presStyleLbl="revTx" presStyleIdx="0" presStyleCnt="4">
        <dgm:presLayoutVars>
          <dgm:chMax val="1"/>
          <dgm:chPref val="1"/>
        </dgm:presLayoutVars>
      </dgm:prSet>
      <dgm:spPr/>
    </dgm:pt>
    <dgm:pt modelId="{A26CE058-98FC-48C0-BB82-469DB32BC5C4}" type="pres">
      <dgm:prSet presAssocID="{05873CF3-BD87-4C38-A084-5659950B23D3}" presName="sibTrans" presStyleLbl="sibTrans2D1" presStyleIdx="0" presStyleCnt="0"/>
      <dgm:spPr/>
    </dgm:pt>
    <dgm:pt modelId="{D0B56008-B031-4558-9A1D-2E0AEC83C3EE}" type="pres">
      <dgm:prSet presAssocID="{CD2833E5-8B36-4D66-86CB-FF2A68D5C799}" presName="compNode" presStyleCnt="0"/>
      <dgm:spPr/>
    </dgm:pt>
    <dgm:pt modelId="{67FD6D40-89AC-4258-9792-FCF39D8494B6}" type="pres">
      <dgm:prSet presAssocID="{CD2833E5-8B36-4D66-86CB-FF2A68D5C799}" presName="iconBgRect" presStyleLbl="bgShp" presStyleIdx="1" presStyleCnt="4"/>
      <dgm:spPr/>
    </dgm:pt>
    <dgm:pt modelId="{3DCCB453-3BE5-4739-A00F-A967DEC7BF61}" type="pres">
      <dgm:prSet presAssocID="{CD2833E5-8B36-4D66-86CB-FF2A68D5C7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766B4796-24BA-4137-8E16-83C12A2C26B8}" type="pres">
      <dgm:prSet presAssocID="{CD2833E5-8B36-4D66-86CB-FF2A68D5C799}" presName="spaceRect" presStyleCnt="0"/>
      <dgm:spPr/>
    </dgm:pt>
    <dgm:pt modelId="{B5F67F7C-319E-4372-B6FC-85FA33C049FA}" type="pres">
      <dgm:prSet presAssocID="{CD2833E5-8B36-4D66-86CB-FF2A68D5C799}" presName="textRect" presStyleLbl="revTx" presStyleIdx="1" presStyleCnt="4">
        <dgm:presLayoutVars>
          <dgm:chMax val="1"/>
          <dgm:chPref val="1"/>
        </dgm:presLayoutVars>
      </dgm:prSet>
      <dgm:spPr/>
    </dgm:pt>
    <dgm:pt modelId="{09784B4D-43F2-4EA4-80D2-39104E2943C7}" type="pres">
      <dgm:prSet presAssocID="{CF352E5C-D1D7-4978-B504-E31B17B97748}" presName="sibTrans" presStyleLbl="sibTrans2D1" presStyleIdx="0" presStyleCnt="0"/>
      <dgm:spPr/>
    </dgm:pt>
    <dgm:pt modelId="{A4275D35-5FE4-4C44-86F7-855D5FE6D1C1}" type="pres">
      <dgm:prSet presAssocID="{2A5E7DDE-DF8C-4E1D-A57D-9CAE759D4682}" presName="compNode" presStyleCnt="0"/>
      <dgm:spPr/>
    </dgm:pt>
    <dgm:pt modelId="{8F45B0DE-AD7F-4CC1-A83E-14DC19AD0246}" type="pres">
      <dgm:prSet presAssocID="{2A5E7DDE-DF8C-4E1D-A57D-9CAE759D4682}" presName="iconBgRect" presStyleLbl="bgShp" presStyleIdx="2" presStyleCnt="4"/>
      <dgm:spPr/>
    </dgm:pt>
    <dgm:pt modelId="{D76DB75B-135F-4FC8-8C2A-C079551B1085}" type="pres">
      <dgm:prSet presAssocID="{2A5E7DDE-DF8C-4E1D-A57D-9CAE759D46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F58C9C3D-434E-413E-8401-44780BB07925}" type="pres">
      <dgm:prSet presAssocID="{2A5E7DDE-DF8C-4E1D-A57D-9CAE759D4682}" presName="spaceRect" presStyleCnt="0"/>
      <dgm:spPr/>
    </dgm:pt>
    <dgm:pt modelId="{A3BE6295-A2D4-44B1-9405-D159E98211E8}" type="pres">
      <dgm:prSet presAssocID="{2A5E7DDE-DF8C-4E1D-A57D-9CAE759D4682}" presName="textRect" presStyleLbl="revTx" presStyleIdx="2" presStyleCnt="4">
        <dgm:presLayoutVars>
          <dgm:chMax val="1"/>
          <dgm:chPref val="1"/>
        </dgm:presLayoutVars>
      </dgm:prSet>
      <dgm:spPr/>
    </dgm:pt>
    <dgm:pt modelId="{7EF0F483-1975-42D8-B7C0-63AC9A21872D}" type="pres">
      <dgm:prSet presAssocID="{4E98820A-7E41-40BF-9E13-98DBFD16CCD6}" presName="sibTrans" presStyleLbl="sibTrans2D1" presStyleIdx="0" presStyleCnt="0"/>
      <dgm:spPr/>
    </dgm:pt>
    <dgm:pt modelId="{9D11B80E-9A92-45B1-8B35-A1F5E4C885A0}" type="pres">
      <dgm:prSet presAssocID="{13FA913F-8CED-4D7A-86F1-F361E2D1FA7A}" presName="compNode" presStyleCnt="0"/>
      <dgm:spPr/>
    </dgm:pt>
    <dgm:pt modelId="{AC990795-4847-43C4-868E-EE6A77D1B9AC}" type="pres">
      <dgm:prSet presAssocID="{13FA913F-8CED-4D7A-86F1-F361E2D1FA7A}" presName="iconBgRect" presStyleLbl="bgShp" presStyleIdx="3" presStyleCnt="4"/>
      <dgm:spPr/>
    </dgm:pt>
    <dgm:pt modelId="{8334E4A8-8031-4287-BCFF-ADD2476FB256}" type="pres">
      <dgm:prSet presAssocID="{13FA913F-8CED-4D7A-86F1-F361E2D1FA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0B0F5792-74CE-451C-84A1-03DF90749ABB}" type="pres">
      <dgm:prSet presAssocID="{13FA913F-8CED-4D7A-86F1-F361E2D1FA7A}" presName="spaceRect" presStyleCnt="0"/>
      <dgm:spPr/>
    </dgm:pt>
    <dgm:pt modelId="{F6E4EBB5-F6AA-4E25-8A34-13712217163A}" type="pres">
      <dgm:prSet presAssocID="{13FA913F-8CED-4D7A-86F1-F361E2D1FA7A}" presName="textRect" presStyleLbl="revTx" presStyleIdx="3" presStyleCnt="4">
        <dgm:presLayoutVars>
          <dgm:chMax val="1"/>
          <dgm:chPref val="1"/>
        </dgm:presLayoutVars>
      </dgm:prSet>
      <dgm:spPr/>
    </dgm:pt>
  </dgm:ptLst>
  <dgm:cxnLst>
    <dgm:cxn modelId="{E2992C09-CA4C-4702-9172-A3028386358F}" srcId="{E0A87E31-3E9D-42AE-8734-FE6FEF56DFE6}" destId="{13FA913F-8CED-4D7A-86F1-F361E2D1FA7A}" srcOrd="3" destOrd="0" parTransId="{7EA02D45-CCAB-4D2D-858F-1B6B91629C5F}" sibTransId="{4CEC536B-FCF2-4CC4-BCFE-7C2D2FB45DA6}"/>
    <dgm:cxn modelId="{02030D1A-21A2-41BA-BE65-1614F51FB3C8}" type="presOf" srcId="{4E98820A-7E41-40BF-9E13-98DBFD16CCD6}" destId="{7EF0F483-1975-42D8-B7C0-63AC9A21872D}" srcOrd="0" destOrd="0" presId="urn:microsoft.com/office/officeart/2018/2/layout/IconCircleList"/>
    <dgm:cxn modelId="{9F4F953E-0C98-43FF-A52F-F6D22C995036}" type="presOf" srcId="{2A5E7DDE-DF8C-4E1D-A57D-9CAE759D4682}" destId="{A3BE6295-A2D4-44B1-9405-D159E98211E8}" srcOrd="0" destOrd="0" presId="urn:microsoft.com/office/officeart/2018/2/layout/IconCircleList"/>
    <dgm:cxn modelId="{28200A40-655E-499A-87FE-A653B583973F}" type="presOf" srcId="{E0A87E31-3E9D-42AE-8734-FE6FEF56DFE6}" destId="{29F04377-F79E-4D99-9AE4-12E0825DE910}" srcOrd="0" destOrd="0" presId="urn:microsoft.com/office/officeart/2018/2/layout/IconCircleList"/>
    <dgm:cxn modelId="{DC541043-E2E4-47F7-B89A-5612D7D86CF5}" srcId="{E0A87E31-3E9D-42AE-8734-FE6FEF56DFE6}" destId="{2A5E7DDE-DF8C-4E1D-A57D-9CAE759D4682}" srcOrd="2" destOrd="0" parTransId="{BC3E4208-51B2-447D-A228-523CC3D08592}" sibTransId="{4E98820A-7E41-40BF-9E13-98DBFD16CCD6}"/>
    <dgm:cxn modelId="{19D1D663-BA27-42EB-8C28-1E73D48ECC00}" srcId="{E0A87E31-3E9D-42AE-8734-FE6FEF56DFE6}" destId="{D4D76554-0E87-4AEE-A73B-898095B8793D}" srcOrd="0" destOrd="0" parTransId="{7831ED53-1CDF-4F2E-8E10-F1473177C5AF}" sibTransId="{05873CF3-BD87-4C38-A084-5659950B23D3}"/>
    <dgm:cxn modelId="{4E50E043-453C-4B29-9676-B19FF88EB5E6}" srcId="{E0A87E31-3E9D-42AE-8734-FE6FEF56DFE6}" destId="{CD2833E5-8B36-4D66-86CB-FF2A68D5C799}" srcOrd="1" destOrd="0" parTransId="{01E61FE7-0104-4662-AECE-271788B4A055}" sibTransId="{CF352E5C-D1D7-4978-B504-E31B17B97748}"/>
    <dgm:cxn modelId="{2F501A7A-3F7B-4CA0-98E2-BCFE70DE6BAF}" type="presOf" srcId="{13FA913F-8CED-4D7A-86F1-F361E2D1FA7A}" destId="{F6E4EBB5-F6AA-4E25-8A34-13712217163A}" srcOrd="0" destOrd="0" presId="urn:microsoft.com/office/officeart/2018/2/layout/IconCircleList"/>
    <dgm:cxn modelId="{4E22D084-33B2-49DC-83EF-06BD46D8101A}" type="presOf" srcId="{CF352E5C-D1D7-4978-B504-E31B17B97748}" destId="{09784B4D-43F2-4EA4-80D2-39104E2943C7}" srcOrd="0" destOrd="0" presId="urn:microsoft.com/office/officeart/2018/2/layout/IconCircleList"/>
    <dgm:cxn modelId="{BAEFD588-CD03-47C4-A34A-84F20B967129}" type="presOf" srcId="{CD2833E5-8B36-4D66-86CB-FF2A68D5C799}" destId="{B5F67F7C-319E-4372-B6FC-85FA33C049FA}" srcOrd="0" destOrd="0" presId="urn:microsoft.com/office/officeart/2018/2/layout/IconCircleList"/>
    <dgm:cxn modelId="{CC5DC8BE-3E94-4DF0-89EC-7680046A2C56}" type="presOf" srcId="{D4D76554-0E87-4AEE-A73B-898095B8793D}" destId="{B4677C10-BE5C-4171-846D-1E4327F909AE}" srcOrd="0" destOrd="0" presId="urn:microsoft.com/office/officeart/2018/2/layout/IconCircleList"/>
    <dgm:cxn modelId="{09A6C9C7-D530-4BF0-9253-B9439AB50131}" type="presOf" srcId="{05873CF3-BD87-4C38-A084-5659950B23D3}" destId="{A26CE058-98FC-48C0-BB82-469DB32BC5C4}" srcOrd="0" destOrd="0" presId="urn:microsoft.com/office/officeart/2018/2/layout/IconCircleList"/>
    <dgm:cxn modelId="{00A1E155-FD7C-4C94-849A-36637211DA0F}" type="presParOf" srcId="{29F04377-F79E-4D99-9AE4-12E0825DE910}" destId="{F82E72D5-52A7-4D34-9B3F-A5FD9745597B}" srcOrd="0" destOrd="0" presId="urn:microsoft.com/office/officeart/2018/2/layout/IconCircleList"/>
    <dgm:cxn modelId="{42185816-2A59-4BAF-BA77-A81B5F54C80B}" type="presParOf" srcId="{F82E72D5-52A7-4D34-9B3F-A5FD9745597B}" destId="{1162A0DD-AA40-4398-82D1-FCD1D72EDA9F}" srcOrd="0" destOrd="0" presId="urn:microsoft.com/office/officeart/2018/2/layout/IconCircleList"/>
    <dgm:cxn modelId="{438DD937-0E23-4C42-A094-96A364AB7268}" type="presParOf" srcId="{1162A0DD-AA40-4398-82D1-FCD1D72EDA9F}" destId="{0B60DA28-6E40-4A75-8DBB-03EBC916D835}" srcOrd="0" destOrd="0" presId="urn:microsoft.com/office/officeart/2018/2/layout/IconCircleList"/>
    <dgm:cxn modelId="{F000FBA7-E4D7-4867-A2E7-A27D08B903EB}" type="presParOf" srcId="{1162A0DD-AA40-4398-82D1-FCD1D72EDA9F}" destId="{92A03813-C355-4678-A521-285DD8BA4D4E}" srcOrd="1" destOrd="0" presId="urn:microsoft.com/office/officeart/2018/2/layout/IconCircleList"/>
    <dgm:cxn modelId="{063F502E-82E4-424F-9B49-FDCE6049B578}" type="presParOf" srcId="{1162A0DD-AA40-4398-82D1-FCD1D72EDA9F}" destId="{0A450AA6-0CA8-4FFF-88D8-A9D5B7C45E4A}" srcOrd="2" destOrd="0" presId="urn:microsoft.com/office/officeart/2018/2/layout/IconCircleList"/>
    <dgm:cxn modelId="{6D6B3F52-7C1B-4972-87B4-4A6766909159}" type="presParOf" srcId="{1162A0DD-AA40-4398-82D1-FCD1D72EDA9F}" destId="{B4677C10-BE5C-4171-846D-1E4327F909AE}" srcOrd="3" destOrd="0" presId="urn:microsoft.com/office/officeart/2018/2/layout/IconCircleList"/>
    <dgm:cxn modelId="{659C3D4F-41FC-4192-8C80-2D111A47AF97}" type="presParOf" srcId="{F82E72D5-52A7-4D34-9B3F-A5FD9745597B}" destId="{A26CE058-98FC-48C0-BB82-469DB32BC5C4}" srcOrd="1" destOrd="0" presId="urn:microsoft.com/office/officeart/2018/2/layout/IconCircleList"/>
    <dgm:cxn modelId="{6D758D9A-32B4-48B3-B59F-2AF202455707}" type="presParOf" srcId="{F82E72D5-52A7-4D34-9B3F-A5FD9745597B}" destId="{D0B56008-B031-4558-9A1D-2E0AEC83C3EE}" srcOrd="2" destOrd="0" presId="urn:microsoft.com/office/officeart/2018/2/layout/IconCircleList"/>
    <dgm:cxn modelId="{ADB89347-B5B6-480E-9DCC-94BBDF5CE104}" type="presParOf" srcId="{D0B56008-B031-4558-9A1D-2E0AEC83C3EE}" destId="{67FD6D40-89AC-4258-9792-FCF39D8494B6}" srcOrd="0" destOrd="0" presId="urn:microsoft.com/office/officeart/2018/2/layout/IconCircleList"/>
    <dgm:cxn modelId="{1882B86A-2FDE-4C46-8B64-B03A3ABD9299}" type="presParOf" srcId="{D0B56008-B031-4558-9A1D-2E0AEC83C3EE}" destId="{3DCCB453-3BE5-4739-A00F-A967DEC7BF61}" srcOrd="1" destOrd="0" presId="urn:microsoft.com/office/officeart/2018/2/layout/IconCircleList"/>
    <dgm:cxn modelId="{B89EB68D-30E3-4241-A474-6E09841CC394}" type="presParOf" srcId="{D0B56008-B031-4558-9A1D-2E0AEC83C3EE}" destId="{766B4796-24BA-4137-8E16-83C12A2C26B8}" srcOrd="2" destOrd="0" presId="urn:microsoft.com/office/officeart/2018/2/layout/IconCircleList"/>
    <dgm:cxn modelId="{DD547C13-BAAF-4734-B140-571E2CAE5C27}" type="presParOf" srcId="{D0B56008-B031-4558-9A1D-2E0AEC83C3EE}" destId="{B5F67F7C-319E-4372-B6FC-85FA33C049FA}" srcOrd="3" destOrd="0" presId="urn:microsoft.com/office/officeart/2018/2/layout/IconCircleList"/>
    <dgm:cxn modelId="{18B62B07-729E-4C69-9834-C0F3883F67ED}" type="presParOf" srcId="{F82E72D5-52A7-4D34-9B3F-A5FD9745597B}" destId="{09784B4D-43F2-4EA4-80D2-39104E2943C7}" srcOrd="3" destOrd="0" presId="urn:microsoft.com/office/officeart/2018/2/layout/IconCircleList"/>
    <dgm:cxn modelId="{FFBFC6A0-A02D-424D-A8AE-70FF345F7A0D}" type="presParOf" srcId="{F82E72D5-52A7-4D34-9B3F-A5FD9745597B}" destId="{A4275D35-5FE4-4C44-86F7-855D5FE6D1C1}" srcOrd="4" destOrd="0" presId="urn:microsoft.com/office/officeart/2018/2/layout/IconCircleList"/>
    <dgm:cxn modelId="{14D37EC3-3EAE-4D54-83DC-723EFDDE0D3D}" type="presParOf" srcId="{A4275D35-5FE4-4C44-86F7-855D5FE6D1C1}" destId="{8F45B0DE-AD7F-4CC1-A83E-14DC19AD0246}" srcOrd="0" destOrd="0" presId="urn:microsoft.com/office/officeart/2018/2/layout/IconCircleList"/>
    <dgm:cxn modelId="{688019B7-B4A3-4132-BBE9-DEC3E076F5BA}" type="presParOf" srcId="{A4275D35-5FE4-4C44-86F7-855D5FE6D1C1}" destId="{D76DB75B-135F-4FC8-8C2A-C079551B1085}" srcOrd="1" destOrd="0" presId="urn:microsoft.com/office/officeart/2018/2/layout/IconCircleList"/>
    <dgm:cxn modelId="{07E5BD88-4AD2-4BB1-B51E-40C29F7D7119}" type="presParOf" srcId="{A4275D35-5FE4-4C44-86F7-855D5FE6D1C1}" destId="{F58C9C3D-434E-413E-8401-44780BB07925}" srcOrd="2" destOrd="0" presId="urn:microsoft.com/office/officeart/2018/2/layout/IconCircleList"/>
    <dgm:cxn modelId="{E1916904-3509-431F-BD64-87C8F0294EA1}" type="presParOf" srcId="{A4275D35-5FE4-4C44-86F7-855D5FE6D1C1}" destId="{A3BE6295-A2D4-44B1-9405-D159E98211E8}" srcOrd="3" destOrd="0" presId="urn:microsoft.com/office/officeart/2018/2/layout/IconCircleList"/>
    <dgm:cxn modelId="{1AC48C0B-7EC6-402A-88BB-30EB0E9C2FAA}" type="presParOf" srcId="{F82E72D5-52A7-4D34-9B3F-A5FD9745597B}" destId="{7EF0F483-1975-42D8-B7C0-63AC9A21872D}" srcOrd="5" destOrd="0" presId="urn:microsoft.com/office/officeart/2018/2/layout/IconCircleList"/>
    <dgm:cxn modelId="{59677F9B-F320-4021-ADF8-41CED298BB12}" type="presParOf" srcId="{F82E72D5-52A7-4D34-9B3F-A5FD9745597B}" destId="{9D11B80E-9A92-45B1-8B35-A1F5E4C885A0}" srcOrd="6" destOrd="0" presId="urn:microsoft.com/office/officeart/2018/2/layout/IconCircleList"/>
    <dgm:cxn modelId="{5B75F3DB-59B6-4BEF-9278-AC1FDFF1E417}" type="presParOf" srcId="{9D11B80E-9A92-45B1-8B35-A1F5E4C885A0}" destId="{AC990795-4847-43C4-868E-EE6A77D1B9AC}" srcOrd="0" destOrd="0" presId="urn:microsoft.com/office/officeart/2018/2/layout/IconCircleList"/>
    <dgm:cxn modelId="{87246424-7449-44EE-9CA3-FCB48A6996A2}" type="presParOf" srcId="{9D11B80E-9A92-45B1-8B35-A1F5E4C885A0}" destId="{8334E4A8-8031-4287-BCFF-ADD2476FB256}" srcOrd="1" destOrd="0" presId="urn:microsoft.com/office/officeart/2018/2/layout/IconCircleList"/>
    <dgm:cxn modelId="{597F8E4C-6212-4D6C-A0F0-FD6B47C2EBA0}" type="presParOf" srcId="{9D11B80E-9A92-45B1-8B35-A1F5E4C885A0}" destId="{0B0F5792-74CE-451C-84A1-03DF90749ABB}" srcOrd="2" destOrd="0" presId="urn:microsoft.com/office/officeart/2018/2/layout/IconCircleList"/>
    <dgm:cxn modelId="{9C3813F9-FAC7-4F7B-87DB-8FB84B9B7D88}" type="presParOf" srcId="{9D11B80E-9A92-45B1-8B35-A1F5E4C885A0}" destId="{F6E4EBB5-F6AA-4E25-8A34-13712217163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350D14-5DE2-4F65-8EF5-2A9655A5404F}"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5706CE6D-0B95-4DAE-ABAF-5AFD2447045B}">
      <dgm:prSet/>
      <dgm:spPr/>
      <dgm:t>
        <a:bodyPr/>
        <a:lstStyle/>
        <a:p>
          <a:r>
            <a:rPr lang="en-US" b="0" i="0"/>
            <a:t>Once the submit button is clicked there will be a second question about submitting the fiscal and after that is completed the fiscal will be submitted.  However, check to make sure there are no orange octagons with Orange hands and writing, if you see this there is an error, and the report did not submit.  </a:t>
          </a:r>
          <a:endParaRPr lang="en-US"/>
        </a:p>
      </dgm:t>
    </dgm:pt>
    <dgm:pt modelId="{E174667D-6C62-4915-95F8-64110000ADFD}" type="parTrans" cxnId="{9C0C998F-127D-4676-AE0C-0B19B2D62DE7}">
      <dgm:prSet/>
      <dgm:spPr/>
      <dgm:t>
        <a:bodyPr/>
        <a:lstStyle/>
        <a:p>
          <a:endParaRPr lang="en-US"/>
        </a:p>
      </dgm:t>
    </dgm:pt>
    <dgm:pt modelId="{55C3FF84-58D9-4F84-B3DA-2B43B6E2159D}" type="sibTrans" cxnId="{9C0C998F-127D-4676-AE0C-0B19B2D62DE7}">
      <dgm:prSet/>
      <dgm:spPr/>
      <dgm:t>
        <a:bodyPr/>
        <a:lstStyle/>
        <a:p>
          <a:endParaRPr lang="en-US"/>
        </a:p>
      </dgm:t>
    </dgm:pt>
    <dgm:pt modelId="{BB51E9FF-2E64-4FD5-B874-801C0146CE2C}">
      <dgm:prSet/>
      <dgm:spPr/>
      <dgm:t>
        <a:bodyPr/>
        <a:lstStyle/>
        <a:p>
          <a:r>
            <a:rPr lang="en-US" b="0" i="0"/>
            <a:t>How to determine if the fiscal report has been submitted.  You can use the instructions for how to find an already created fiscal report.  Once you find the fiscal report if it says something other than Fiscal Report Submitted then it is not submitted. </a:t>
          </a:r>
          <a:endParaRPr lang="en-US"/>
        </a:p>
      </dgm:t>
    </dgm:pt>
    <dgm:pt modelId="{F81E59A3-B3F3-460E-A609-C77733B4D2F5}" type="parTrans" cxnId="{23CF306F-E902-4708-811F-91F1CC4EF4CE}">
      <dgm:prSet/>
      <dgm:spPr/>
      <dgm:t>
        <a:bodyPr/>
        <a:lstStyle/>
        <a:p>
          <a:endParaRPr lang="en-US"/>
        </a:p>
      </dgm:t>
    </dgm:pt>
    <dgm:pt modelId="{7AB50544-E6C3-4503-8FB9-8DD99BEF1B57}" type="sibTrans" cxnId="{23CF306F-E902-4708-811F-91F1CC4EF4CE}">
      <dgm:prSet/>
      <dgm:spPr/>
      <dgm:t>
        <a:bodyPr/>
        <a:lstStyle/>
        <a:p>
          <a:endParaRPr lang="en-US"/>
        </a:p>
      </dgm:t>
    </dgm:pt>
    <dgm:pt modelId="{2E2A8418-9C25-4C54-A483-C7337953E1FB}" type="pres">
      <dgm:prSet presAssocID="{8D350D14-5DE2-4F65-8EF5-2A9655A5404F}" presName="diagram" presStyleCnt="0">
        <dgm:presLayoutVars>
          <dgm:chPref val="1"/>
          <dgm:dir/>
          <dgm:animOne val="branch"/>
          <dgm:animLvl val="lvl"/>
          <dgm:resizeHandles/>
        </dgm:presLayoutVars>
      </dgm:prSet>
      <dgm:spPr/>
    </dgm:pt>
    <dgm:pt modelId="{4CE728A3-79E9-46B5-8442-756B4C2D0F3C}" type="pres">
      <dgm:prSet presAssocID="{5706CE6D-0B95-4DAE-ABAF-5AFD2447045B}" presName="root" presStyleCnt="0"/>
      <dgm:spPr/>
    </dgm:pt>
    <dgm:pt modelId="{E62D57A0-EA24-4F08-9FB2-F730E67AC4B9}" type="pres">
      <dgm:prSet presAssocID="{5706CE6D-0B95-4DAE-ABAF-5AFD2447045B}" presName="rootComposite" presStyleCnt="0"/>
      <dgm:spPr/>
    </dgm:pt>
    <dgm:pt modelId="{4AB4F1E9-96BF-4197-BFBD-8C5DC080EBC2}" type="pres">
      <dgm:prSet presAssocID="{5706CE6D-0B95-4DAE-ABAF-5AFD2447045B}" presName="rootText" presStyleLbl="node1" presStyleIdx="0" presStyleCnt="2"/>
      <dgm:spPr/>
    </dgm:pt>
    <dgm:pt modelId="{5160B802-AF37-4977-9DB4-97A1F1574C68}" type="pres">
      <dgm:prSet presAssocID="{5706CE6D-0B95-4DAE-ABAF-5AFD2447045B}" presName="rootConnector" presStyleLbl="node1" presStyleIdx="0" presStyleCnt="2"/>
      <dgm:spPr/>
    </dgm:pt>
    <dgm:pt modelId="{E19E2754-7E0A-4013-8500-B554D7957ACD}" type="pres">
      <dgm:prSet presAssocID="{5706CE6D-0B95-4DAE-ABAF-5AFD2447045B}" presName="childShape" presStyleCnt="0"/>
      <dgm:spPr/>
    </dgm:pt>
    <dgm:pt modelId="{05AE5256-E2FF-4CBE-A85C-6A4EABB773E6}" type="pres">
      <dgm:prSet presAssocID="{BB51E9FF-2E64-4FD5-B874-801C0146CE2C}" presName="root" presStyleCnt="0"/>
      <dgm:spPr/>
    </dgm:pt>
    <dgm:pt modelId="{F19D39FF-4AF3-4330-8F95-9076288E454F}" type="pres">
      <dgm:prSet presAssocID="{BB51E9FF-2E64-4FD5-B874-801C0146CE2C}" presName="rootComposite" presStyleCnt="0"/>
      <dgm:spPr/>
    </dgm:pt>
    <dgm:pt modelId="{7B2E1BB6-F5C9-492F-AB91-E44277E35AAE}" type="pres">
      <dgm:prSet presAssocID="{BB51E9FF-2E64-4FD5-B874-801C0146CE2C}" presName="rootText" presStyleLbl="node1" presStyleIdx="1" presStyleCnt="2"/>
      <dgm:spPr/>
    </dgm:pt>
    <dgm:pt modelId="{FB2F5CC6-2D5E-4392-8C7E-B8A2826DD926}" type="pres">
      <dgm:prSet presAssocID="{BB51E9FF-2E64-4FD5-B874-801C0146CE2C}" presName="rootConnector" presStyleLbl="node1" presStyleIdx="1" presStyleCnt="2"/>
      <dgm:spPr/>
    </dgm:pt>
    <dgm:pt modelId="{258FE705-0447-4A1C-94CD-3FAD8EA5D085}" type="pres">
      <dgm:prSet presAssocID="{BB51E9FF-2E64-4FD5-B874-801C0146CE2C}" presName="childShape" presStyleCnt="0"/>
      <dgm:spPr/>
    </dgm:pt>
  </dgm:ptLst>
  <dgm:cxnLst>
    <dgm:cxn modelId="{398A3509-DB9E-44E4-AE39-B5AA302A0A8A}" type="presOf" srcId="{5706CE6D-0B95-4DAE-ABAF-5AFD2447045B}" destId="{4AB4F1E9-96BF-4197-BFBD-8C5DC080EBC2}" srcOrd="0" destOrd="0" presId="urn:microsoft.com/office/officeart/2005/8/layout/hierarchy3"/>
    <dgm:cxn modelId="{8EF9723E-D736-469D-A241-DFBF3C53B4F9}" type="presOf" srcId="{BB51E9FF-2E64-4FD5-B874-801C0146CE2C}" destId="{7B2E1BB6-F5C9-492F-AB91-E44277E35AAE}" srcOrd="0" destOrd="0" presId="urn:microsoft.com/office/officeart/2005/8/layout/hierarchy3"/>
    <dgm:cxn modelId="{23CF306F-E902-4708-811F-91F1CC4EF4CE}" srcId="{8D350D14-5DE2-4F65-8EF5-2A9655A5404F}" destId="{BB51E9FF-2E64-4FD5-B874-801C0146CE2C}" srcOrd="1" destOrd="0" parTransId="{F81E59A3-B3F3-460E-A609-C77733B4D2F5}" sibTransId="{7AB50544-E6C3-4503-8FB9-8DD99BEF1B57}"/>
    <dgm:cxn modelId="{B8363251-C6C0-488D-BDDF-4A1A2BA2A7AF}" type="presOf" srcId="{5706CE6D-0B95-4DAE-ABAF-5AFD2447045B}" destId="{5160B802-AF37-4977-9DB4-97A1F1574C68}" srcOrd="1" destOrd="0" presId="urn:microsoft.com/office/officeart/2005/8/layout/hierarchy3"/>
    <dgm:cxn modelId="{1CD47F7C-D360-4A26-842D-632E4D936BBF}" type="presOf" srcId="{BB51E9FF-2E64-4FD5-B874-801C0146CE2C}" destId="{FB2F5CC6-2D5E-4392-8C7E-B8A2826DD926}" srcOrd="1" destOrd="0" presId="urn:microsoft.com/office/officeart/2005/8/layout/hierarchy3"/>
    <dgm:cxn modelId="{9C0C998F-127D-4676-AE0C-0B19B2D62DE7}" srcId="{8D350D14-5DE2-4F65-8EF5-2A9655A5404F}" destId="{5706CE6D-0B95-4DAE-ABAF-5AFD2447045B}" srcOrd="0" destOrd="0" parTransId="{E174667D-6C62-4915-95F8-64110000ADFD}" sibTransId="{55C3FF84-58D9-4F84-B3DA-2B43B6E2159D}"/>
    <dgm:cxn modelId="{978FB18F-EF0F-43C2-A316-117E7826622E}" type="presOf" srcId="{8D350D14-5DE2-4F65-8EF5-2A9655A5404F}" destId="{2E2A8418-9C25-4C54-A483-C7337953E1FB}" srcOrd="0" destOrd="0" presId="urn:microsoft.com/office/officeart/2005/8/layout/hierarchy3"/>
    <dgm:cxn modelId="{CD1E87B3-F700-4E9F-A30F-4A407BC7775B}" type="presParOf" srcId="{2E2A8418-9C25-4C54-A483-C7337953E1FB}" destId="{4CE728A3-79E9-46B5-8442-756B4C2D0F3C}" srcOrd="0" destOrd="0" presId="urn:microsoft.com/office/officeart/2005/8/layout/hierarchy3"/>
    <dgm:cxn modelId="{F0802E6D-5793-4181-BBE6-5AA3B562C4C3}" type="presParOf" srcId="{4CE728A3-79E9-46B5-8442-756B4C2D0F3C}" destId="{E62D57A0-EA24-4F08-9FB2-F730E67AC4B9}" srcOrd="0" destOrd="0" presId="urn:microsoft.com/office/officeart/2005/8/layout/hierarchy3"/>
    <dgm:cxn modelId="{24229BCF-BAB8-4378-9E77-6B6CBE3ACF15}" type="presParOf" srcId="{E62D57A0-EA24-4F08-9FB2-F730E67AC4B9}" destId="{4AB4F1E9-96BF-4197-BFBD-8C5DC080EBC2}" srcOrd="0" destOrd="0" presId="urn:microsoft.com/office/officeart/2005/8/layout/hierarchy3"/>
    <dgm:cxn modelId="{EC582B63-1948-467A-8D44-2057E8CCD92C}" type="presParOf" srcId="{E62D57A0-EA24-4F08-9FB2-F730E67AC4B9}" destId="{5160B802-AF37-4977-9DB4-97A1F1574C68}" srcOrd="1" destOrd="0" presId="urn:microsoft.com/office/officeart/2005/8/layout/hierarchy3"/>
    <dgm:cxn modelId="{DB67DFD9-B938-4BFE-A5D3-7C59E91C7BA1}" type="presParOf" srcId="{4CE728A3-79E9-46B5-8442-756B4C2D0F3C}" destId="{E19E2754-7E0A-4013-8500-B554D7957ACD}" srcOrd="1" destOrd="0" presId="urn:microsoft.com/office/officeart/2005/8/layout/hierarchy3"/>
    <dgm:cxn modelId="{E194DB56-5CC7-4DEC-96E4-EB2BF485FA6C}" type="presParOf" srcId="{2E2A8418-9C25-4C54-A483-C7337953E1FB}" destId="{05AE5256-E2FF-4CBE-A85C-6A4EABB773E6}" srcOrd="1" destOrd="0" presId="urn:microsoft.com/office/officeart/2005/8/layout/hierarchy3"/>
    <dgm:cxn modelId="{DF287B54-4A3F-468B-94DA-6ED806F189EF}" type="presParOf" srcId="{05AE5256-E2FF-4CBE-A85C-6A4EABB773E6}" destId="{F19D39FF-4AF3-4330-8F95-9076288E454F}" srcOrd="0" destOrd="0" presId="urn:microsoft.com/office/officeart/2005/8/layout/hierarchy3"/>
    <dgm:cxn modelId="{3C1CFEC3-CF64-44CB-931E-67AE65DB04E0}" type="presParOf" srcId="{F19D39FF-4AF3-4330-8F95-9076288E454F}" destId="{7B2E1BB6-F5C9-492F-AB91-E44277E35AAE}" srcOrd="0" destOrd="0" presId="urn:microsoft.com/office/officeart/2005/8/layout/hierarchy3"/>
    <dgm:cxn modelId="{0E0B2B3A-7E92-47E7-B51E-0C5F4A586D59}" type="presParOf" srcId="{F19D39FF-4AF3-4330-8F95-9076288E454F}" destId="{FB2F5CC6-2D5E-4392-8C7E-B8A2826DD926}" srcOrd="1" destOrd="0" presId="urn:microsoft.com/office/officeart/2005/8/layout/hierarchy3"/>
    <dgm:cxn modelId="{9A6B6D41-AA10-4A00-8629-A597CC2B0781}" type="presParOf" srcId="{05AE5256-E2FF-4CBE-A85C-6A4EABB773E6}" destId="{258FE705-0447-4A1C-94CD-3FAD8EA5D08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27EFD-3401-43FE-9B9B-E5E8BF2AE3FF}">
      <dsp:nvSpPr>
        <dsp:cNvPr id="0" name=""/>
        <dsp:cNvSpPr/>
      </dsp:nvSpPr>
      <dsp:spPr>
        <a:xfrm>
          <a:off x="0" y="601"/>
          <a:ext cx="611679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4B272-B0D4-4049-88FC-9551F62BF19B}">
      <dsp:nvSpPr>
        <dsp:cNvPr id="0" name=""/>
        <dsp:cNvSpPr/>
      </dsp:nvSpPr>
      <dsp:spPr>
        <a:xfrm>
          <a:off x="0" y="601"/>
          <a:ext cx="6116795" cy="98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The frequency of fiscal and program reporting is determined by the subgrantee agency during the grant approval process.</a:t>
          </a:r>
          <a:endParaRPr lang="en-US" sz="1900" kern="1200" dirty="0"/>
        </a:p>
      </dsp:txBody>
      <dsp:txXfrm>
        <a:off x="0" y="601"/>
        <a:ext cx="6116795" cy="985504"/>
      </dsp:txXfrm>
    </dsp:sp>
    <dsp:sp modelId="{39CEAD0B-A35F-49C9-BC4B-CF922BAF830A}">
      <dsp:nvSpPr>
        <dsp:cNvPr id="0" name=""/>
        <dsp:cNvSpPr/>
      </dsp:nvSpPr>
      <dsp:spPr>
        <a:xfrm>
          <a:off x="0" y="986106"/>
          <a:ext cx="6116795" cy="0"/>
        </a:xfrm>
        <a:prstGeom prst="line">
          <a:avLst/>
        </a:prstGeom>
        <a:solidFill>
          <a:schemeClr val="accent5">
            <a:hueOff val="609606"/>
            <a:satOff val="-4861"/>
            <a:lumOff val="-3676"/>
            <a:alphaOff val="0"/>
          </a:schemeClr>
        </a:solidFill>
        <a:ln w="19050" cap="rnd" cmpd="sng" algn="ctr">
          <a:solidFill>
            <a:schemeClr val="accent5">
              <a:hueOff val="609606"/>
              <a:satOff val="-4861"/>
              <a:lumOff val="-36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CC0D7-275A-405D-944A-6DED100366D3}">
      <dsp:nvSpPr>
        <dsp:cNvPr id="0" name=""/>
        <dsp:cNvSpPr/>
      </dsp:nvSpPr>
      <dsp:spPr>
        <a:xfrm>
          <a:off x="0" y="986106"/>
          <a:ext cx="6116795" cy="98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Options for reporting frequency are monthly or quarterly</a:t>
          </a:r>
          <a:endParaRPr lang="en-US" sz="1900" kern="1200" dirty="0"/>
        </a:p>
      </dsp:txBody>
      <dsp:txXfrm>
        <a:off x="0" y="986106"/>
        <a:ext cx="6116795" cy="985504"/>
      </dsp:txXfrm>
    </dsp:sp>
    <dsp:sp modelId="{653E2C23-DFE9-4C02-A0DF-B67A213DF9C1}">
      <dsp:nvSpPr>
        <dsp:cNvPr id="0" name=""/>
        <dsp:cNvSpPr/>
      </dsp:nvSpPr>
      <dsp:spPr>
        <a:xfrm>
          <a:off x="0" y="1971611"/>
          <a:ext cx="6116795" cy="0"/>
        </a:xfrm>
        <a:prstGeom prst="line">
          <a:avLst/>
        </a:prstGeom>
        <a:solidFill>
          <a:schemeClr val="accent5">
            <a:hueOff val="1219212"/>
            <a:satOff val="-9721"/>
            <a:lumOff val="-7353"/>
            <a:alphaOff val="0"/>
          </a:schemeClr>
        </a:solidFill>
        <a:ln w="19050" cap="rnd" cmpd="sng" algn="ctr">
          <a:solidFill>
            <a:schemeClr val="accent5">
              <a:hueOff val="1219212"/>
              <a:satOff val="-9721"/>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F07C7-9673-4049-A3A3-F5ECB5795C6F}">
      <dsp:nvSpPr>
        <dsp:cNvPr id="0" name=""/>
        <dsp:cNvSpPr/>
      </dsp:nvSpPr>
      <dsp:spPr>
        <a:xfrm>
          <a:off x="0" y="1971611"/>
          <a:ext cx="6116795" cy="98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Once you have selected the reporting frequency option it cannot be changed during the grant period. </a:t>
          </a:r>
        </a:p>
      </dsp:txBody>
      <dsp:txXfrm>
        <a:off x="0" y="1971611"/>
        <a:ext cx="6116795" cy="985504"/>
      </dsp:txXfrm>
    </dsp:sp>
    <dsp:sp modelId="{7E2F4E3C-1AD9-4A99-9237-6572D14D3D2B}">
      <dsp:nvSpPr>
        <dsp:cNvPr id="0" name=""/>
        <dsp:cNvSpPr/>
      </dsp:nvSpPr>
      <dsp:spPr>
        <a:xfrm>
          <a:off x="0" y="2957116"/>
          <a:ext cx="6116795" cy="0"/>
        </a:xfrm>
        <a:prstGeom prst="line">
          <a:avLst/>
        </a:prstGeom>
        <a:solidFill>
          <a:schemeClr val="accent5">
            <a:hueOff val="1828819"/>
            <a:satOff val="-14582"/>
            <a:lumOff val="-11029"/>
            <a:alphaOff val="0"/>
          </a:schemeClr>
        </a:solidFill>
        <a:ln w="19050" cap="rnd" cmpd="sng" algn="ctr">
          <a:solidFill>
            <a:schemeClr val="accent5">
              <a:hueOff val="1828819"/>
              <a:satOff val="-14582"/>
              <a:lumOff val="-11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CDCB9-8B8F-4206-9EAD-EFE4AEBCBA66}">
      <dsp:nvSpPr>
        <dsp:cNvPr id="0" name=""/>
        <dsp:cNvSpPr/>
      </dsp:nvSpPr>
      <dsp:spPr>
        <a:xfrm>
          <a:off x="0" y="2957116"/>
          <a:ext cx="6116795" cy="98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Reporting dates for a subgrantee with monthly reports are the 20</a:t>
          </a:r>
          <a:r>
            <a:rPr lang="en-US" sz="1900" b="0" i="0" kern="1200" baseline="30000" dirty="0"/>
            <a:t>th</a:t>
          </a:r>
          <a:r>
            <a:rPr lang="en-US" sz="1900" b="0" i="0" kern="1200" dirty="0"/>
            <a:t> of the month following the reporting period.</a:t>
          </a:r>
          <a:endParaRPr lang="en-US" sz="1900" kern="1200" dirty="0"/>
        </a:p>
      </dsp:txBody>
      <dsp:txXfrm>
        <a:off x="0" y="2957116"/>
        <a:ext cx="6116795" cy="985504"/>
      </dsp:txXfrm>
    </dsp:sp>
    <dsp:sp modelId="{1CCDF80B-905D-4DCB-9E5C-47FD957D5F94}">
      <dsp:nvSpPr>
        <dsp:cNvPr id="0" name=""/>
        <dsp:cNvSpPr/>
      </dsp:nvSpPr>
      <dsp:spPr>
        <a:xfrm>
          <a:off x="0" y="3942621"/>
          <a:ext cx="6116795" cy="0"/>
        </a:xfrm>
        <a:prstGeom prst="line">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ED8C3-32AF-47F4-971B-663FFC74C27A}">
      <dsp:nvSpPr>
        <dsp:cNvPr id="0" name=""/>
        <dsp:cNvSpPr/>
      </dsp:nvSpPr>
      <dsp:spPr>
        <a:xfrm>
          <a:off x="0" y="3942621"/>
          <a:ext cx="6116795" cy="98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Reporting dates for a subgrantee with quarterly reports is the 20</a:t>
          </a:r>
          <a:r>
            <a:rPr lang="en-US" sz="1900" b="0" i="0" kern="1200" baseline="30000" dirty="0"/>
            <a:t>th</a:t>
          </a:r>
          <a:r>
            <a:rPr lang="en-US" sz="1900" b="0" i="0" kern="1200" dirty="0"/>
            <a:t> of the month following the quarter. </a:t>
          </a:r>
          <a:endParaRPr lang="en-US" sz="1900" kern="1200" dirty="0"/>
        </a:p>
      </dsp:txBody>
      <dsp:txXfrm>
        <a:off x="0" y="3942621"/>
        <a:ext cx="6116795" cy="985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256FD-8FB9-4668-8C91-F21E468E42AE}">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7AE36C0-2993-4A32-AF99-8BD086820FF8}">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Once you have clicked on My Applications/Grants then utilize the search fields to find a specific grant.  Suggestion:  clear out fields first (click on Clear button) as IntelliGrants keeps results of your last search in the fields.</a:t>
          </a:r>
        </a:p>
      </dsp:txBody>
      <dsp:txXfrm>
        <a:off x="536117" y="696288"/>
        <a:ext cx="3970751" cy="2465433"/>
      </dsp:txXfrm>
    </dsp:sp>
    <dsp:sp modelId="{6445AF63-42CC-418D-B014-8954A35CBFF9}">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2EBA5EE-8E06-406D-AF2D-FA124ABAAFE6}">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on next page.  All search fields were cleared and then we selected a grant to open, VOCA-2018.  After utilizing either the line Application/Grant Type or Application/Grant Name and then Search.  </a:t>
          </a:r>
        </a:p>
      </dsp:txBody>
      <dsp:txXfrm>
        <a:off x="5576754" y="696288"/>
        <a:ext cx="3970751" cy="2465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817D-558D-4309-9604-97F25E7E8931}">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CBFC7CC-0A24-45A0-9F58-D7D7FA459021}">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 Fiscal Accounting and Claim form is one page with 3 sections and we will discuss all 3 sections. </a:t>
          </a:r>
        </a:p>
      </dsp:txBody>
      <dsp:txXfrm>
        <a:off x="536117" y="696288"/>
        <a:ext cx="3970751" cy="2465433"/>
      </dsp:txXfrm>
    </dsp:sp>
    <dsp:sp modelId="{5EC30351-180D-4974-AAE7-D23BED9692BC}">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B7E3E8F-5774-4FA3-AEAE-08BD417E121C}">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Many of the areas on the Financial Accounting and Claim form is pre-populated from the Grant or the Fiscal Report itself.</a:t>
          </a:r>
        </a:p>
      </dsp:txBody>
      <dsp:txXfrm>
        <a:off x="5576754" y="696288"/>
        <a:ext cx="3970751" cy="2465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244FB-F005-4409-B532-3D882EA26B2D}">
      <dsp:nvSpPr>
        <dsp:cNvPr id="0" name=""/>
        <dsp:cNvSpPr/>
      </dsp:nvSpPr>
      <dsp:spPr>
        <a:xfrm>
          <a:off x="0" y="225507"/>
          <a:ext cx="6391275" cy="236471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Each of the pages of the fiscal report after the Financial Accounting and Claim form follow the same structure therefore, we will only view the personnel page of the fiscal report.</a:t>
          </a:r>
          <a:endParaRPr lang="en-US" sz="2300" kern="1200"/>
        </a:p>
      </dsp:txBody>
      <dsp:txXfrm>
        <a:off x="115436" y="340943"/>
        <a:ext cx="6160403" cy="2133844"/>
      </dsp:txXfrm>
    </dsp:sp>
    <dsp:sp modelId="{EEE28D3B-8887-4AC5-94A2-59225220BD12}">
      <dsp:nvSpPr>
        <dsp:cNvPr id="0" name=""/>
        <dsp:cNvSpPr/>
      </dsp:nvSpPr>
      <dsp:spPr>
        <a:xfrm>
          <a:off x="0" y="2656463"/>
          <a:ext cx="6391275" cy="236471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To locate the Personnel Page of the fiscal report you will hover over the Forms menu option at the top of the page and click on the link for Personnel.  This is the same way you can select each of the other pages of the fiscal report.  </a:t>
          </a:r>
          <a:endParaRPr lang="en-US" sz="2300" kern="1200"/>
        </a:p>
      </dsp:txBody>
      <dsp:txXfrm>
        <a:off x="115436" y="2771899"/>
        <a:ext cx="6160403" cy="2133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D17AF-4CC5-4FB0-B54B-58E3EBD6B3E5}">
      <dsp:nvSpPr>
        <dsp:cNvPr id="0" name=""/>
        <dsp:cNvSpPr/>
      </dsp:nvSpPr>
      <dsp:spPr>
        <a:xfrm>
          <a:off x="0" y="270383"/>
          <a:ext cx="6391275" cy="11419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Program Income is defined as gross income earned by the non-Federal entity that is directly generated by a supported activity or earned as a result of the Federal award during the period of performance.</a:t>
          </a:r>
          <a:endParaRPr lang="en-US" sz="1600" kern="1200"/>
        </a:p>
      </dsp:txBody>
      <dsp:txXfrm>
        <a:off x="55744" y="326127"/>
        <a:ext cx="6279787" cy="1030432"/>
      </dsp:txXfrm>
    </dsp:sp>
    <dsp:sp modelId="{1DDBCDFE-05BF-4E5B-BEBF-57E14FA5577F}">
      <dsp:nvSpPr>
        <dsp:cNvPr id="0" name=""/>
        <dsp:cNvSpPr/>
      </dsp:nvSpPr>
      <dsp:spPr>
        <a:xfrm>
          <a:off x="0" y="1458383"/>
          <a:ext cx="6391275" cy="114192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Program Income should be used to offset allowable costs and may only be used for allowable costs or activities. </a:t>
          </a:r>
          <a:endParaRPr lang="en-US" sz="1600" kern="1200"/>
        </a:p>
      </dsp:txBody>
      <dsp:txXfrm>
        <a:off x="55744" y="1514127"/>
        <a:ext cx="6279787" cy="1030432"/>
      </dsp:txXfrm>
    </dsp:sp>
    <dsp:sp modelId="{681AA6BA-E9DB-479B-83D9-BA89561B4D90}">
      <dsp:nvSpPr>
        <dsp:cNvPr id="0" name=""/>
        <dsp:cNvSpPr/>
      </dsp:nvSpPr>
      <dsp:spPr>
        <a:xfrm>
          <a:off x="0" y="2646383"/>
          <a:ext cx="6391275" cy="114192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Program income is </a:t>
          </a:r>
          <a:r>
            <a:rPr lang="en-US" sz="1600" b="0" i="0" u="sng" kern="1200"/>
            <a:t>not</a:t>
          </a:r>
          <a:r>
            <a:rPr lang="en-US" sz="1600" b="0" i="0" kern="1200"/>
            <a:t> grant funds, community received funds or donations. </a:t>
          </a:r>
          <a:endParaRPr lang="en-US" sz="1600" kern="1200"/>
        </a:p>
      </dsp:txBody>
      <dsp:txXfrm>
        <a:off x="55744" y="2702127"/>
        <a:ext cx="6279787" cy="1030432"/>
      </dsp:txXfrm>
    </dsp:sp>
    <dsp:sp modelId="{5262F24F-731E-40DE-8C4C-2421CE3500F5}">
      <dsp:nvSpPr>
        <dsp:cNvPr id="0" name=""/>
        <dsp:cNvSpPr/>
      </dsp:nvSpPr>
      <dsp:spPr>
        <a:xfrm>
          <a:off x="0" y="3834383"/>
          <a:ext cx="6391275" cy="114192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Program income examples would be registration fees for a conference that the subgrantee was hosting and was using CJI Grant funds to fund some of the expenses of the conference. The registration fees would be program income. </a:t>
          </a:r>
          <a:endParaRPr lang="en-US" sz="1600" kern="1200"/>
        </a:p>
      </dsp:txBody>
      <dsp:txXfrm>
        <a:off x="55744" y="3890127"/>
        <a:ext cx="6279787" cy="103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DA28-6E40-4A75-8DBB-03EBC916D835}">
      <dsp:nvSpPr>
        <dsp:cNvPr id="0" name=""/>
        <dsp:cNvSpPr/>
      </dsp:nvSpPr>
      <dsp:spPr>
        <a:xfrm>
          <a:off x="61415" y="162392"/>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03813-C355-4678-A521-285DD8BA4D4E}">
      <dsp:nvSpPr>
        <dsp:cNvPr id="0" name=""/>
        <dsp:cNvSpPr/>
      </dsp:nvSpPr>
      <dsp:spPr>
        <a:xfrm>
          <a:off x="325600" y="426576"/>
          <a:ext cx="729652" cy="7296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677C10-BE5C-4171-846D-1E4327F909AE}">
      <dsp:nvSpPr>
        <dsp:cNvPr id="0" name=""/>
        <dsp:cNvSpPr/>
      </dsp:nvSpPr>
      <dsp:spPr>
        <a:xfrm>
          <a:off x="1589012" y="162392"/>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b="0" i="0" kern="1200"/>
            <a:t>CJI has created a Required Documentation guide that will help agencies ensure they are attaching the correct documentation to their fiscal reports.</a:t>
          </a:r>
          <a:endParaRPr lang="en-US" sz="1300" kern="1200"/>
        </a:p>
      </dsp:txBody>
      <dsp:txXfrm>
        <a:off x="1589012" y="162392"/>
        <a:ext cx="2965335" cy="1258021"/>
      </dsp:txXfrm>
    </dsp:sp>
    <dsp:sp modelId="{67FD6D40-89AC-4258-9792-FCF39D8494B6}">
      <dsp:nvSpPr>
        <dsp:cNvPr id="0" name=""/>
        <dsp:cNvSpPr/>
      </dsp:nvSpPr>
      <dsp:spPr>
        <a:xfrm>
          <a:off x="5071035" y="162392"/>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CB453-3BE5-4739-A00F-A967DEC7BF61}">
      <dsp:nvSpPr>
        <dsp:cNvPr id="0" name=""/>
        <dsp:cNvSpPr/>
      </dsp:nvSpPr>
      <dsp:spPr>
        <a:xfrm>
          <a:off x="5335219" y="426576"/>
          <a:ext cx="729652" cy="729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F67F7C-319E-4372-B6FC-85FA33C049FA}">
      <dsp:nvSpPr>
        <dsp:cNvPr id="0" name=""/>
        <dsp:cNvSpPr/>
      </dsp:nvSpPr>
      <dsp:spPr>
        <a:xfrm>
          <a:off x="6598632" y="162392"/>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b="0" i="0" kern="1200"/>
            <a:t>This document will describe the documentation needed throughout each of the fiscal report sections.</a:t>
          </a:r>
          <a:endParaRPr lang="en-US" sz="1300" kern="1200"/>
        </a:p>
      </dsp:txBody>
      <dsp:txXfrm>
        <a:off x="6598632" y="162392"/>
        <a:ext cx="2965335" cy="1258021"/>
      </dsp:txXfrm>
    </dsp:sp>
    <dsp:sp modelId="{8F45B0DE-AD7F-4CC1-A83E-14DC19AD0246}">
      <dsp:nvSpPr>
        <dsp:cNvPr id="0" name=""/>
        <dsp:cNvSpPr/>
      </dsp:nvSpPr>
      <dsp:spPr>
        <a:xfrm>
          <a:off x="61415" y="2002269"/>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DB75B-135F-4FC8-8C2A-C079551B1085}">
      <dsp:nvSpPr>
        <dsp:cNvPr id="0" name=""/>
        <dsp:cNvSpPr/>
      </dsp:nvSpPr>
      <dsp:spPr>
        <a:xfrm>
          <a:off x="325600" y="2266453"/>
          <a:ext cx="729652" cy="7296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BE6295-A2D4-44B1-9405-D159E98211E8}">
      <dsp:nvSpPr>
        <dsp:cNvPr id="0" name=""/>
        <dsp:cNvSpPr/>
      </dsp:nvSpPr>
      <dsp:spPr>
        <a:xfrm>
          <a:off x="1589012" y="2002269"/>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b="0" i="0" kern="1200"/>
            <a:t>These are not new requirements, however, there have been some misunderstandings of these requirements therefore CJI felt it was important to put them all in writing so there is no longer any confusion. </a:t>
          </a:r>
          <a:endParaRPr lang="en-US" sz="1300" kern="1200"/>
        </a:p>
      </dsp:txBody>
      <dsp:txXfrm>
        <a:off x="1589012" y="2002269"/>
        <a:ext cx="2965335" cy="1258021"/>
      </dsp:txXfrm>
    </dsp:sp>
    <dsp:sp modelId="{AC990795-4847-43C4-868E-EE6A77D1B9AC}">
      <dsp:nvSpPr>
        <dsp:cNvPr id="0" name=""/>
        <dsp:cNvSpPr/>
      </dsp:nvSpPr>
      <dsp:spPr>
        <a:xfrm>
          <a:off x="5071035" y="2002269"/>
          <a:ext cx="1258021" cy="125802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4E4A8-8031-4287-BCFF-ADD2476FB256}">
      <dsp:nvSpPr>
        <dsp:cNvPr id="0" name=""/>
        <dsp:cNvSpPr/>
      </dsp:nvSpPr>
      <dsp:spPr>
        <a:xfrm>
          <a:off x="5335219" y="2266453"/>
          <a:ext cx="729652" cy="7296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E4EBB5-F6AA-4E25-8A34-13712217163A}">
      <dsp:nvSpPr>
        <dsp:cNvPr id="0" name=""/>
        <dsp:cNvSpPr/>
      </dsp:nvSpPr>
      <dsp:spPr>
        <a:xfrm>
          <a:off x="6598632" y="2002269"/>
          <a:ext cx="2965335" cy="125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b="0" i="0" kern="1200"/>
            <a:t>If you have any questions about the required documentation, then please contact your CJI Grant Manager. </a:t>
          </a:r>
          <a:endParaRPr lang="en-US" sz="1300" kern="1200"/>
        </a:p>
      </dsp:txBody>
      <dsp:txXfrm>
        <a:off x="6598632" y="2002269"/>
        <a:ext cx="2965335" cy="12580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F1E9-96BF-4197-BFBD-8C5DC080EBC2}">
      <dsp:nvSpPr>
        <dsp:cNvPr id="0" name=""/>
        <dsp:cNvSpPr/>
      </dsp:nvSpPr>
      <dsp:spPr>
        <a:xfrm>
          <a:off x="1174" y="474004"/>
          <a:ext cx="4276903" cy="2138451"/>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a:t>Once the submit button is clicked there will be a second question about submitting the fiscal and after that is completed the fiscal will be submitted.  However, check to make sure there are no orange octagons with Orange hands and writing, if you see this there is an error, and the report did not submit.  </a:t>
          </a:r>
          <a:endParaRPr lang="en-US" sz="1600" kern="1200"/>
        </a:p>
      </dsp:txBody>
      <dsp:txXfrm>
        <a:off x="63807" y="536637"/>
        <a:ext cx="4151637" cy="2013185"/>
      </dsp:txXfrm>
    </dsp:sp>
    <dsp:sp modelId="{7B2E1BB6-F5C9-492F-AB91-E44277E35AAE}">
      <dsp:nvSpPr>
        <dsp:cNvPr id="0" name=""/>
        <dsp:cNvSpPr/>
      </dsp:nvSpPr>
      <dsp:spPr>
        <a:xfrm>
          <a:off x="5347304" y="474004"/>
          <a:ext cx="4276903" cy="2138451"/>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a:t>How to determine if the fiscal report has been submitted.  You can use the instructions for how to find an already created fiscal report.  Once you find the fiscal report if it says something other than Fiscal Report Submitted then it is not submitted. </a:t>
          </a:r>
          <a:endParaRPr lang="en-US" sz="1600" kern="1200"/>
        </a:p>
      </dsp:txBody>
      <dsp:txXfrm>
        <a:off x="5409937" y="536637"/>
        <a:ext cx="4151637" cy="20131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410377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A9AC8-B093-4766-826F-07611295BF64}"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11799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199153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331169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151054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CDA9AC8-B093-4766-826F-07611295BF64}"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1343784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CDA9AC8-B093-4766-826F-07611295BF64}" type="datetimeFigureOut">
              <a:rPr lang="en-US" smtClean="0"/>
              <a:t>4/25/2022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31110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342350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237443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321514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A9AC8-B093-4766-826F-07611295BF64}"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295663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DA9AC8-B093-4766-826F-07611295BF64}"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26911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DA9AC8-B093-4766-826F-07611295BF64}"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302873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DA9AC8-B093-4766-826F-07611295BF64}"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13328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A9AC8-B093-4766-826F-07611295BF64}"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246665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A9AC8-B093-4766-826F-07611295BF64}"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314562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A9AC8-B093-4766-826F-07611295BF64}"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9B62CC-2844-4A63-B33E-68515A63D21E}" type="slidenum">
              <a:rPr lang="en-US" smtClean="0"/>
              <a:t>‹#›</a:t>
            </a:fld>
            <a:endParaRPr lang="en-US"/>
          </a:p>
        </p:txBody>
      </p:sp>
    </p:spTree>
    <p:extLst>
      <p:ext uri="{BB962C8B-B14F-4D97-AF65-F5344CB8AC3E}">
        <p14:creationId xmlns:p14="http://schemas.microsoft.com/office/powerpoint/2010/main" val="23965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CDA9AC8-B093-4766-826F-07611295BF64}" type="datetimeFigureOut">
              <a:rPr lang="en-US" smtClean="0"/>
              <a:t>4/25/2022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F9B62CC-2844-4A63-B33E-68515A63D21E}" type="slidenum">
              <a:rPr lang="en-US" smtClean="0"/>
              <a:t>‹#›</a:t>
            </a:fld>
            <a:endParaRPr lang="en-US"/>
          </a:p>
        </p:txBody>
      </p:sp>
    </p:spTree>
    <p:extLst>
      <p:ext uri="{BB962C8B-B14F-4D97-AF65-F5344CB8AC3E}">
        <p14:creationId xmlns:p14="http://schemas.microsoft.com/office/powerpoint/2010/main" val="2365881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30" name="Group 7">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52390ED-EB51-45D7-AD91-FE0DEE683675}"/>
              </a:ext>
            </a:extLst>
          </p:cNvPr>
          <p:cNvSpPr>
            <a:spLocks noGrp="1"/>
          </p:cNvSpPr>
          <p:nvPr>
            <p:ph type="ctrTitle"/>
          </p:nvPr>
        </p:nvSpPr>
        <p:spPr>
          <a:xfrm>
            <a:off x="4678420" y="1370143"/>
            <a:ext cx="6391270" cy="4157446"/>
          </a:xfrm>
        </p:spPr>
        <p:txBody>
          <a:bodyPr anchor="ctr">
            <a:normAutofit/>
          </a:bodyPr>
          <a:lstStyle/>
          <a:p>
            <a:r>
              <a:rPr lang="en-US" sz="6600">
                <a:solidFill>
                  <a:schemeClr val="tx1"/>
                </a:solidFill>
              </a:rPr>
              <a:t>New Administrators Training</a:t>
            </a:r>
          </a:p>
        </p:txBody>
      </p:sp>
      <p:sp>
        <p:nvSpPr>
          <p:cNvPr id="3" name="Subtitle 2">
            <a:extLst>
              <a:ext uri="{FF2B5EF4-FFF2-40B4-BE49-F238E27FC236}">
                <a16:creationId xmlns:a16="http://schemas.microsoft.com/office/drawing/2014/main" id="{BD2717B4-6B7B-41BE-BB1E-B353BC06BA0A}"/>
              </a:ext>
            </a:extLst>
          </p:cNvPr>
          <p:cNvSpPr>
            <a:spLocks noGrp="1"/>
          </p:cNvSpPr>
          <p:nvPr>
            <p:ph type="subTitle" idx="1"/>
          </p:nvPr>
        </p:nvSpPr>
        <p:spPr>
          <a:xfrm>
            <a:off x="1121861" y="1370143"/>
            <a:ext cx="2913091" cy="4157446"/>
          </a:xfrm>
        </p:spPr>
        <p:txBody>
          <a:bodyPr anchor="ctr">
            <a:normAutofit/>
          </a:bodyPr>
          <a:lstStyle/>
          <a:p>
            <a:pPr algn="r"/>
            <a:r>
              <a:rPr lang="en-US" sz="2000"/>
              <a:t>Session 3</a:t>
            </a:r>
          </a:p>
          <a:p>
            <a:pPr algn="r"/>
            <a:r>
              <a:rPr lang="en-US" sz="2000"/>
              <a:t>Fiscal Reporting</a:t>
            </a:r>
          </a:p>
        </p:txBody>
      </p:sp>
      <p:cxnSp>
        <p:nvCxnSpPr>
          <p:cNvPr id="31" name="Straight Connector 11">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952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9145-4B12-4C0F-ACF5-748E277B19F6}"/>
              </a:ext>
            </a:extLst>
          </p:cNvPr>
          <p:cNvSpPr>
            <a:spLocks noGrp="1"/>
          </p:cNvSpPr>
          <p:nvPr>
            <p:ph type="title"/>
          </p:nvPr>
        </p:nvSpPr>
        <p:spPr>
          <a:xfrm>
            <a:off x="1154954" y="973668"/>
            <a:ext cx="8761413" cy="706964"/>
          </a:xfrm>
        </p:spPr>
        <p:txBody>
          <a:bodyPr>
            <a:normAutofit/>
          </a:bodyPr>
          <a:lstStyle/>
          <a:p>
            <a:r>
              <a:rPr lang="en-US">
                <a:solidFill>
                  <a:srgbClr val="EBEBEB"/>
                </a:solidFill>
              </a:rPr>
              <a:t>Accessing your grant</a:t>
            </a:r>
          </a:p>
        </p:txBody>
      </p:sp>
      <p:sp>
        <p:nvSpPr>
          <p:cNvPr id="3" name="Content Placeholder 2">
            <a:extLst>
              <a:ext uri="{FF2B5EF4-FFF2-40B4-BE49-F238E27FC236}">
                <a16:creationId xmlns:a16="http://schemas.microsoft.com/office/drawing/2014/main" id="{82C87C0F-43C2-4F06-9B0B-96FB96A99D27}"/>
              </a:ext>
            </a:extLst>
          </p:cNvPr>
          <p:cNvSpPr>
            <a:spLocks noGrp="1"/>
          </p:cNvSpPr>
          <p:nvPr>
            <p:ph idx="1"/>
          </p:nvPr>
        </p:nvSpPr>
        <p:spPr>
          <a:xfrm>
            <a:off x="1154955" y="2603500"/>
            <a:ext cx="3481054" cy="3416300"/>
          </a:xfrm>
        </p:spPr>
        <p:txBody>
          <a:bodyPr anchor="ctr">
            <a:normAutofit/>
          </a:bodyPr>
          <a:lstStyle/>
          <a:p>
            <a:r>
              <a:rPr lang="en-US" sz="1600"/>
              <a:t>The second way you can access your grant is by using the My Organization page on the upper right side of the screen. </a:t>
            </a:r>
          </a:p>
          <a:p>
            <a:pPr marL="0" indent="0">
              <a:buNone/>
            </a:pPr>
            <a:endParaRPr lang="en-US" sz="1600"/>
          </a:p>
          <a:p>
            <a:pPr marL="0" indent="0">
              <a:buNone/>
            </a:pPr>
            <a:endParaRPr lang="en-US" sz="1600"/>
          </a:p>
        </p:txBody>
      </p:sp>
      <p:pic>
        <p:nvPicPr>
          <p:cNvPr id="5" name="Picture 4">
            <a:extLst>
              <a:ext uri="{FF2B5EF4-FFF2-40B4-BE49-F238E27FC236}">
                <a16:creationId xmlns:a16="http://schemas.microsoft.com/office/drawing/2014/main" id="{2D4991DC-29B2-4FFC-8FC5-31AEE15E0A04}"/>
              </a:ext>
            </a:extLst>
          </p:cNvPr>
          <p:cNvPicPr>
            <a:picLocks noChangeAspect="1"/>
          </p:cNvPicPr>
          <p:nvPr/>
        </p:nvPicPr>
        <p:blipFill>
          <a:blip r:embed="rId2"/>
          <a:stretch>
            <a:fillRect/>
          </a:stretch>
        </p:blipFill>
        <p:spPr>
          <a:xfrm>
            <a:off x="4636010" y="2447779"/>
            <a:ext cx="7152716" cy="423437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62084932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a:extLst>
              <a:ext uri="{FF2B5EF4-FFF2-40B4-BE49-F238E27FC236}">
                <a16:creationId xmlns:a16="http://schemas.microsoft.com/office/drawing/2014/main" id="{C786A09E-9C50-4E63-93E5-A0EBB491D505}"/>
              </a:ext>
            </a:extLst>
          </p:cNvPr>
          <p:cNvSpPr>
            <a:spLocks noGrp="1"/>
          </p:cNvSpPr>
          <p:nvPr>
            <p:ph type="title"/>
          </p:nvPr>
        </p:nvSpPr>
        <p:spPr>
          <a:xfrm>
            <a:off x="1683171" y="838200"/>
            <a:ext cx="8825659" cy="977902"/>
          </a:xfrm>
        </p:spPr>
        <p:txBody>
          <a:bodyPr>
            <a:normAutofit/>
          </a:bodyPr>
          <a:lstStyle/>
          <a:p>
            <a:pPr algn="ctr"/>
            <a:r>
              <a:rPr lang="en-US">
                <a:solidFill>
                  <a:srgbClr val="EBEBEB"/>
                </a:solidFill>
              </a:rPr>
              <a:t>Accessing your Grant</a:t>
            </a:r>
          </a:p>
        </p:txBody>
      </p:sp>
      <p:sp>
        <p:nvSpPr>
          <p:cNvPr id="3" name="Content Placeholder 2">
            <a:extLst>
              <a:ext uri="{FF2B5EF4-FFF2-40B4-BE49-F238E27FC236}">
                <a16:creationId xmlns:a16="http://schemas.microsoft.com/office/drawing/2014/main" id="{1BDD8AD7-D10F-4423-B625-441333918CF1}"/>
              </a:ext>
            </a:extLst>
          </p:cNvPr>
          <p:cNvSpPr>
            <a:spLocks noGrp="1"/>
          </p:cNvSpPr>
          <p:nvPr>
            <p:ph idx="1"/>
          </p:nvPr>
        </p:nvSpPr>
        <p:spPr>
          <a:xfrm>
            <a:off x="1683171" y="2757942"/>
            <a:ext cx="8825659" cy="2675449"/>
          </a:xfrm>
        </p:spPr>
        <p:txBody>
          <a:bodyPr>
            <a:normAutofit/>
          </a:bodyPr>
          <a:lstStyle/>
          <a:p>
            <a:r>
              <a:rPr lang="en-US" sz="2000" dirty="0">
                <a:solidFill>
                  <a:srgbClr val="404040"/>
                </a:solidFill>
              </a:rPr>
              <a:t>Once you have selected </a:t>
            </a:r>
            <a:r>
              <a:rPr lang="en-US" sz="2000" b="1" dirty="0">
                <a:solidFill>
                  <a:srgbClr val="404040"/>
                </a:solidFill>
              </a:rPr>
              <a:t>My Organization </a:t>
            </a:r>
            <a:r>
              <a:rPr lang="en-US" sz="2000" dirty="0">
                <a:solidFill>
                  <a:srgbClr val="404040"/>
                </a:solidFill>
              </a:rPr>
              <a:t>then you should see your agency’s information prepopulate. To navigate to a particular grant select </a:t>
            </a:r>
            <a:r>
              <a:rPr lang="en-US" sz="2000" b="1" dirty="0">
                <a:solidFill>
                  <a:srgbClr val="404040"/>
                </a:solidFill>
              </a:rPr>
              <a:t>Organization Documents.  </a:t>
            </a:r>
          </a:p>
          <a:p>
            <a:pPr marL="0" indent="0">
              <a:buNone/>
            </a:pPr>
            <a:endParaRPr lang="en-US" sz="2000" b="1" dirty="0">
              <a:solidFill>
                <a:srgbClr val="404040"/>
              </a:solidFill>
            </a:endParaRPr>
          </a:p>
          <a:p>
            <a:r>
              <a:rPr lang="en-US" sz="2000" b="1" dirty="0">
                <a:solidFill>
                  <a:srgbClr val="404040"/>
                </a:solidFill>
              </a:rPr>
              <a:t>Organization Documents</a:t>
            </a:r>
            <a:r>
              <a:rPr lang="en-US" sz="2000" dirty="0">
                <a:solidFill>
                  <a:srgbClr val="404040"/>
                </a:solidFill>
              </a:rPr>
              <a:t> will pull up all the documents that your agency has initiated. You will want to select the specific grant for which you wish to initiate a report.</a:t>
            </a:r>
          </a:p>
        </p:txBody>
      </p:sp>
    </p:spTree>
    <p:extLst>
      <p:ext uri="{BB962C8B-B14F-4D97-AF65-F5344CB8AC3E}">
        <p14:creationId xmlns:p14="http://schemas.microsoft.com/office/powerpoint/2010/main" val="14221068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D105174-071A-4257-860A-5EE2D11DD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E17B217C-3C66-46B3-9E9D-2771AA2A2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0C270FD-3A1B-48F6-8960-E50BFDAD1C7E}"/>
              </a:ext>
            </a:extLst>
          </p:cNvPr>
          <p:cNvSpPr>
            <a:spLocks noGrp="1"/>
          </p:cNvSpPr>
          <p:nvPr>
            <p:ph type="title"/>
          </p:nvPr>
        </p:nvSpPr>
        <p:spPr>
          <a:xfrm>
            <a:off x="639098" y="629265"/>
            <a:ext cx="3421623" cy="5601210"/>
          </a:xfrm>
        </p:spPr>
        <p:txBody>
          <a:bodyPr vert="horz" lIns="91440" tIns="45720" rIns="91440" bIns="45720" rtlCol="0">
            <a:normAutofit/>
          </a:bodyPr>
          <a:lstStyle/>
          <a:p>
            <a:r>
              <a:rPr lang="en-US" sz="4000" b="0" i="0" kern="1200">
                <a:solidFill>
                  <a:srgbClr val="EBEBEB"/>
                </a:solidFill>
                <a:latin typeface="+mj-lt"/>
                <a:ea typeface="+mj-ea"/>
                <a:cs typeface="+mj-cs"/>
              </a:rPr>
              <a:t>Accessing your Grant</a:t>
            </a:r>
          </a:p>
        </p:txBody>
      </p:sp>
      <p:sp>
        <p:nvSpPr>
          <p:cNvPr id="29" name="Rectangle 28">
            <a:extLst>
              <a:ext uri="{FF2B5EF4-FFF2-40B4-BE49-F238E27FC236}">
                <a16:creationId xmlns:a16="http://schemas.microsoft.com/office/drawing/2014/main" id="{8A848D99-5D8B-49F5-97E9-AA7C3F5F2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Content Placeholder 21">
            <a:extLst>
              <a:ext uri="{FF2B5EF4-FFF2-40B4-BE49-F238E27FC236}">
                <a16:creationId xmlns:a16="http://schemas.microsoft.com/office/drawing/2014/main" id="{45051142-6E74-F985-7311-C8F1247714AE}"/>
              </a:ext>
            </a:extLst>
          </p:cNvPr>
          <p:cNvSpPr>
            <a:spLocks noGrp="1"/>
          </p:cNvSpPr>
          <p:nvPr>
            <p:ph idx="1"/>
          </p:nvPr>
        </p:nvSpPr>
        <p:spPr>
          <a:xfrm>
            <a:off x="4719483" y="629265"/>
            <a:ext cx="6813755" cy="1557344"/>
          </a:xfrm>
        </p:spPr>
        <p:txBody>
          <a:bodyPr anchor="ctr">
            <a:normAutofit/>
          </a:bodyPr>
          <a:lstStyle/>
          <a:p>
            <a:r>
              <a:rPr lang="en-US" sz="1800" dirty="0">
                <a:solidFill>
                  <a:schemeClr val="tx1"/>
                </a:solidFill>
              </a:rPr>
              <a:t>Make sure you select the Grant Name. Once you click on the Grant name it will take you to that Grant’s Document Snapshot page. </a:t>
            </a:r>
          </a:p>
          <a:p>
            <a:endParaRPr lang="en-US" dirty="0">
              <a:solidFill>
                <a:srgbClr val="FFFFFF"/>
              </a:solidFill>
            </a:endParaRPr>
          </a:p>
        </p:txBody>
      </p:sp>
      <p:pic>
        <p:nvPicPr>
          <p:cNvPr id="5" name="Content Placeholder 4">
            <a:extLst>
              <a:ext uri="{FF2B5EF4-FFF2-40B4-BE49-F238E27FC236}">
                <a16:creationId xmlns:a16="http://schemas.microsoft.com/office/drawing/2014/main" id="{133C93EC-6290-41FB-8247-9B0AB95E1055}"/>
              </a:ext>
            </a:extLst>
          </p:cNvPr>
          <p:cNvPicPr>
            <a:picLocks noChangeAspect="1"/>
          </p:cNvPicPr>
          <p:nvPr/>
        </p:nvPicPr>
        <p:blipFill>
          <a:blip r:embed="rId2"/>
          <a:stretch>
            <a:fillRect/>
          </a:stretch>
        </p:blipFill>
        <p:spPr>
          <a:xfrm>
            <a:off x="3949148" y="2080592"/>
            <a:ext cx="7603753" cy="414988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92797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DE49359-95CE-4BC3-8B37-177E81AA7504}"/>
              </a:ext>
            </a:extLst>
          </p:cNvPr>
          <p:cNvSpPr>
            <a:spLocks noGrp="1"/>
          </p:cNvSpPr>
          <p:nvPr>
            <p:ph type="title"/>
          </p:nvPr>
        </p:nvSpPr>
        <p:spPr>
          <a:xfrm>
            <a:off x="639098" y="629265"/>
            <a:ext cx="5132438" cy="1622322"/>
          </a:xfrm>
        </p:spPr>
        <p:txBody>
          <a:bodyPr>
            <a:normAutofit/>
          </a:bodyPr>
          <a:lstStyle/>
          <a:p>
            <a:r>
              <a:rPr lang="en-US">
                <a:solidFill>
                  <a:srgbClr val="EBEBEB"/>
                </a:solidFill>
              </a:rPr>
              <a:t>Initiating a Fiscal Report</a:t>
            </a:r>
          </a:p>
        </p:txBody>
      </p:sp>
      <p:pic>
        <p:nvPicPr>
          <p:cNvPr id="5" name="Picture 4">
            <a:extLst>
              <a:ext uri="{FF2B5EF4-FFF2-40B4-BE49-F238E27FC236}">
                <a16:creationId xmlns:a16="http://schemas.microsoft.com/office/drawing/2014/main" id="{85890ED5-BA51-4845-92D8-694E88052D5E}"/>
              </a:ext>
            </a:extLst>
          </p:cNvPr>
          <p:cNvPicPr>
            <a:picLocks noChangeAspect="1"/>
          </p:cNvPicPr>
          <p:nvPr/>
        </p:nvPicPr>
        <p:blipFill>
          <a:blip r:embed="rId2"/>
          <a:stretch>
            <a:fillRect/>
          </a:stretch>
        </p:blipFill>
        <p:spPr>
          <a:xfrm>
            <a:off x="6502282" y="1143000"/>
            <a:ext cx="5581866" cy="5330568"/>
          </a:xfrm>
          <a:prstGeom prst="rect">
            <a:avLst/>
          </a:prstGeom>
        </p:spPr>
      </p:pic>
      <p:sp>
        <p:nvSpPr>
          <p:cNvPr id="18" name="Rectangle 17">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B1DF354-57F0-4222-B4E1-6A19DFA34F0C}"/>
              </a:ext>
            </a:extLst>
          </p:cNvPr>
          <p:cNvSpPr>
            <a:spLocks noGrp="1"/>
          </p:cNvSpPr>
          <p:nvPr>
            <p:ph idx="1"/>
          </p:nvPr>
        </p:nvSpPr>
        <p:spPr>
          <a:xfrm>
            <a:off x="639098" y="2418735"/>
            <a:ext cx="5132439" cy="3811742"/>
          </a:xfrm>
        </p:spPr>
        <p:txBody>
          <a:bodyPr anchor="ctr">
            <a:normAutofit/>
          </a:bodyPr>
          <a:lstStyle/>
          <a:p>
            <a:r>
              <a:rPr lang="en-US">
                <a:solidFill>
                  <a:srgbClr val="FFFFFF"/>
                </a:solidFill>
              </a:rPr>
              <a:t>Once you have reached the Document snapshot page, follow the next set of instructions to initiate the fiscal report.</a:t>
            </a:r>
          </a:p>
          <a:p>
            <a:endParaRPr lang="en-US">
              <a:solidFill>
                <a:srgbClr val="FFFFFF"/>
              </a:solidFill>
            </a:endParaRPr>
          </a:p>
        </p:txBody>
      </p:sp>
    </p:spTree>
    <p:extLst>
      <p:ext uri="{BB962C8B-B14F-4D97-AF65-F5344CB8AC3E}">
        <p14:creationId xmlns:p14="http://schemas.microsoft.com/office/powerpoint/2010/main" val="955225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0567-672F-4E14-AC09-9066C3BC064B}"/>
              </a:ext>
            </a:extLst>
          </p:cNvPr>
          <p:cNvSpPr>
            <a:spLocks noGrp="1"/>
          </p:cNvSpPr>
          <p:nvPr>
            <p:ph type="title"/>
          </p:nvPr>
        </p:nvSpPr>
        <p:spPr/>
        <p:txBody>
          <a:bodyPr/>
          <a:lstStyle/>
          <a:p>
            <a:r>
              <a:rPr lang="en-US" dirty="0"/>
              <a:t>Initiating a Fiscal Report</a:t>
            </a:r>
          </a:p>
        </p:txBody>
      </p:sp>
      <p:sp>
        <p:nvSpPr>
          <p:cNvPr id="3" name="Content Placeholder 2">
            <a:extLst>
              <a:ext uri="{FF2B5EF4-FFF2-40B4-BE49-F238E27FC236}">
                <a16:creationId xmlns:a16="http://schemas.microsoft.com/office/drawing/2014/main" id="{4C730E67-FBEB-487E-85E1-F546113DB8FF}"/>
              </a:ext>
            </a:extLst>
          </p:cNvPr>
          <p:cNvSpPr>
            <a:spLocks noGrp="1"/>
          </p:cNvSpPr>
          <p:nvPr>
            <p:ph idx="1"/>
          </p:nvPr>
        </p:nvSpPr>
        <p:spPr/>
        <p:txBody>
          <a:bodyPr/>
          <a:lstStyle/>
          <a:p>
            <a:r>
              <a:rPr lang="en-US" dirty="0"/>
              <a:t>Click on the </a:t>
            </a:r>
            <a:r>
              <a:rPr lang="en-US" b="1" dirty="0"/>
              <a:t>Related Documents and Messages </a:t>
            </a:r>
            <a:r>
              <a:rPr lang="en-US" dirty="0"/>
              <a:t>link (5</a:t>
            </a:r>
            <a:r>
              <a:rPr lang="en-US" baseline="30000" dirty="0"/>
              <a:t>th</a:t>
            </a:r>
            <a:r>
              <a:rPr lang="en-US" dirty="0"/>
              <a:t> green button) or hover over the link and scroll down. </a:t>
            </a:r>
          </a:p>
          <a:p>
            <a:endParaRPr lang="en-US" dirty="0"/>
          </a:p>
          <a:p>
            <a:pPr marL="0" indent="0">
              <a:buNone/>
            </a:pPr>
            <a:endParaRPr lang="en-US" dirty="0"/>
          </a:p>
        </p:txBody>
      </p:sp>
      <p:pic>
        <p:nvPicPr>
          <p:cNvPr id="5" name="Picture 4">
            <a:extLst>
              <a:ext uri="{FF2B5EF4-FFF2-40B4-BE49-F238E27FC236}">
                <a16:creationId xmlns:a16="http://schemas.microsoft.com/office/drawing/2014/main" id="{B02484A7-541B-477D-96CE-C82F628357B9}"/>
              </a:ext>
            </a:extLst>
          </p:cNvPr>
          <p:cNvPicPr>
            <a:picLocks noChangeAspect="1"/>
          </p:cNvPicPr>
          <p:nvPr/>
        </p:nvPicPr>
        <p:blipFill>
          <a:blip r:embed="rId2"/>
          <a:stretch>
            <a:fillRect/>
          </a:stretch>
        </p:blipFill>
        <p:spPr>
          <a:xfrm>
            <a:off x="858129" y="3429000"/>
            <a:ext cx="9622302" cy="1944858"/>
          </a:xfrm>
          <a:prstGeom prst="rect">
            <a:avLst/>
          </a:prstGeom>
        </p:spPr>
      </p:pic>
    </p:spTree>
    <p:extLst>
      <p:ext uri="{BB962C8B-B14F-4D97-AF65-F5344CB8AC3E}">
        <p14:creationId xmlns:p14="http://schemas.microsoft.com/office/powerpoint/2010/main" val="3980564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D980287-F104-4245-B2CA-C3FEA6E56736}"/>
              </a:ext>
            </a:extLst>
          </p:cNvPr>
          <p:cNvSpPr>
            <a:spLocks noGrp="1"/>
          </p:cNvSpPr>
          <p:nvPr>
            <p:ph type="title"/>
          </p:nvPr>
        </p:nvSpPr>
        <p:spPr>
          <a:xfrm>
            <a:off x="1154955" y="973668"/>
            <a:ext cx="2942210" cy="1020232"/>
          </a:xfrm>
        </p:spPr>
        <p:txBody>
          <a:bodyPr>
            <a:normAutofit/>
          </a:bodyPr>
          <a:lstStyle/>
          <a:p>
            <a:pPr>
              <a:lnSpc>
                <a:spcPct val="90000"/>
              </a:lnSpc>
            </a:pPr>
            <a:r>
              <a:rPr lang="en-US" sz="2800" dirty="0">
                <a:solidFill>
                  <a:schemeClr val="tx1"/>
                </a:solidFill>
              </a:rPr>
              <a:t>Initiating your Fiscal Report</a:t>
            </a:r>
          </a:p>
        </p:txBody>
      </p:sp>
      <p:pic>
        <p:nvPicPr>
          <p:cNvPr id="5" name="Picture 4">
            <a:extLst>
              <a:ext uri="{FF2B5EF4-FFF2-40B4-BE49-F238E27FC236}">
                <a16:creationId xmlns:a16="http://schemas.microsoft.com/office/drawing/2014/main" id="{C2792AD2-C4AB-425F-A0E0-459CB54622D1}"/>
              </a:ext>
            </a:extLst>
          </p:cNvPr>
          <p:cNvPicPr>
            <a:picLocks noChangeAspect="1"/>
          </p:cNvPicPr>
          <p:nvPr/>
        </p:nvPicPr>
        <p:blipFill rotWithShape="1">
          <a:blip r:embed="rId2"/>
          <a:srcRect r="22395" b="-1"/>
          <a:stretch/>
        </p:blipFill>
        <p:spPr>
          <a:xfrm>
            <a:off x="5194607" y="803751"/>
            <a:ext cx="6391533" cy="5250498"/>
          </a:xfrm>
          <a:prstGeom prst="rect">
            <a:avLst/>
          </a:prstGeom>
        </p:spPr>
      </p:pic>
      <p:sp>
        <p:nvSpPr>
          <p:cNvPr id="16" name="Rectangle 1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56DFD09-408C-4A64-B2BA-84BB1C8184CF}"/>
              </a:ext>
            </a:extLst>
          </p:cNvPr>
          <p:cNvSpPr>
            <a:spLocks noGrp="1"/>
          </p:cNvSpPr>
          <p:nvPr>
            <p:ph idx="1"/>
          </p:nvPr>
        </p:nvSpPr>
        <p:spPr>
          <a:xfrm>
            <a:off x="1154955" y="2120900"/>
            <a:ext cx="3133726" cy="3898900"/>
          </a:xfrm>
        </p:spPr>
        <p:txBody>
          <a:bodyPr>
            <a:normAutofit fontScale="92500" lnSpcReduction="10000"/>
          </a:bodyPr>
          <a:lstStyle/>
          <a:p>
            <a:r>
              <a:rPr lang="en-US" dirty="0">
                <a:solidFill>
                  <a:schemeClr val="tx1"/>
                </a:solidFill>
              </a:rPr>
              <a:t>There should be links to initiate reports- (fiscal and program). Example is Program but Fiscal looks the same.</a:t>
            </a:r>
          </a:p>
          <a:p>
            <a:r>
              <a:rPr lang="en-US" dirty="0">
                <a:solidFill>
                  <a:schemeClr val="tx1"/>
                </a:solidFill>
              </a:rPr>
              <a:t>Once you click on the report you wish to initiate, the system will send you to the Document Snapshot page for the fiscal/program report.  </a:t>
            </a:r>
          </a:p>
          <a:p>
            <a:endParaRPr lang="en-US" dirty="0">
              <a:solidFill>
                <a:schemeClr val="tx1"/>
              </a:solidFill>
            </a:endParaRPr>
          </a:p>
          <a:p>
            <a:pPr marL="0" indent="0">
              <a:buNone/>
            </a:pPr>
            <a:r>
              <a:rPr lang="en-US" dirty="0">
                <a:solidFill>
                  <a:schemeClr val="tx1"/>
                </a:solidFill>
              </a:rPr>
              <a:t> </a:t>
            </a:r>
          </a:p>
        </p:txBody>
      </p:sp>
      <p:sp>
        <p:nvSpPr>
          <p:cNvPr id="2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319373044"/>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0E13-EEFD-4ADC-841D-C9664D04A00B}"/>
              </a:ext>
            </a:extLst>
          </p:cNvPr>
          <p:cNvSpPr>
            <a:spLocks noGrp="1"/>
          </p:cNvSpPr>
          <p:nvPr>
            <p:ph type="title"/>
          </p:nvPr>
        </p:nvSpPr>
        <p:spPr>
          <a:xfrm>
            <a:off x="1154954" y="973668"/>
            <a:ext cx="8761413" cy="706964"/>
          </a:xfrm>
        </p:spPr>
        <p:txBody>
          <a:bodyPr>
            <a:normAutofit/>
          </a:bodyPr>
          <a:lstStyle/>
          <a:p>
            <a:pPr>
              <a:lnSpc>
                <a:spcPct val="90000"/>
              </a:lnSpc>
            </a:pPr>
            <a:r>
              <a:rPr lang="en-US" sz="2800">
                <a:solidFill>
                  <a:srgbClr val="EBEBEB"/>
                </a:solidFill>
              </a:rPr>
              <a:t>How to access an already created fiscal report</a:t>
            </a:r>
          </a:p>
        </p:txBody>
      </p:sp>
      <p:sp>
        <p:nvSpPr>
          <p:cNvPr id="3" name="Content Placeholder 2">
            <a:extLst>
              <a:ext uri="{FF2B5EF4-FFF2-40B4-BE49-F238E27FC236}">
                <a16:creationId xmlns:a16="http://schemas.microsoft.com/office/drawing/2014/main" id="{D9079083-FEEB-432E-BCB1-6F011D2F5BEF}"/>
              </a:ext>
            </a:extLst>
          </p:cNvPr>
          <p:cNvSpPr>
            <a:spLocks noGrp="1"/>
          </p:cNvSpPr>
          <p:nvPr>
            <p:ph idx="1"/>
          </p:nvPr>
        </p:nvSpPr>
        <p:spPr>
          <a:xfrm>
            <a:off x="1154955" y="2603500"/>
            <a:ext cx="3481054" cy="3416300"/>
          </a:xfrm>
        </p:spPr>
        <p:txBody>
          <a:bodyPr anchor="ctr">
            <a:normAutofit/>
          </a:bodyPr>
          <a:lstStyle/>
          <a:p>
            <a:r>
              <a:rPr lang="en-US" sz="1600"/>
              <a:t>There are two ways you can access a fiscal report that has already been created, depending on where you are in IntelliGrants.  </a:t>
            </a:r>
          </a:p>
          <a:p>
            <a:r>
              <a:rPr lang="en-US" sz="1600"/>
              <a:t>If you are on the home page of IntelliGrants that shows your Inbox, View Available Proposals and Task list then you will go to the My fiscal Reports tab at the top of the home page.</a:t>
            </a:r>
          </a:p>
        </p:txBody>
      </p:sp>
      <p:pic>
        <p:nvPicPr>
          <p:cNvPr id="5" name="Picture 4">
            <a:extLst>
              <a:ext uri="{FF2B5EF4-FFF2-40B4-BE49-F238E27FC236}">
                <a16:creationId xmlns:a16="http://schemas.microsoft.com/office/drawing/2014/main" id="{9B1C6C7D-DD03-44E3-8423-B0C0B2EB4E9A}"/>
              </a:ext>
            </a:extLst>
          </p:cNvPr>
          <p:cNvPicPr>
            <a:picLocks noChangeAspect="1"/>
          </p:cNvPicPr>
          <p:nvPr/>
        </p:nvPicPr>
        <p:blipFill>
          <a:blip r:embed="rId2"/>
          <a:stretch>
            <a:fillRect/>
          </a:stretch>
        </p:blipFill>
        <p:spPr>
          <a:xfrm>
            <a:off x="4984956" y="2799471"/>
            <a:ext cx="6803770" cy="295421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768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5BA177D-0D33-4650-A113-3D084F8DE9B5}"/>
              </a:ext>
            </a:extLst>
          </p:cNvPr>
          <p:cNvSpPr>
            <a:spLocks noGrp="1"/>
          </p:cNvSpPr>
          <p:nvPr>
            <p:ph type="title"/>
          </p:nvPr>
        </p:nvSpPr>
        <p:spPr>
          <a:xfrm>
            <a:off x="1154955" y="973668"/>
            <a:ext cx="2942210" cy="1020232"/>
          </a:xfrm>
        </p:spPr>
        <p:txBody>
          <a:bodyPr>
            <a:normAutofit/>
          </a:bodyPr>
          <a:lstStyle/>
          <a:p>
            <a:pPr>
              <a:lnSpc>
                <a:spcPct val="90000"/>
              </a:lnSpc>
            </a:pPr>
            <a:r>
              <a:rPr lang="en-US" sz="2000">
                <a:solidFill>
                  <a:srgbClr val="EBEBEB"/>
                </a:solidFill>
              </a:rPr>
              <a:t>How to access an already created fiscal report</a:t>
            </a:r>
          </a:p>
        </p:txBody>
      </p:sp>
      <p:pic>
        <p:nvPicPr>
          <p:cNvPr id="5" name="Picture 4">
            <a:extLst>
              <a:ext uri="{FF2B5EF4-FFF2-40B4-BE49-F238E27FC236}">
                <a16:creationId xmlns:a16="http://schemas.microsoft.com/office/drawing/2014/main" id="{E8DD44A4-1E7B-4407-9883-95D4E6D1925D}"/>
              </a:ext>
            </a:extLst>
          </p:cNvPr>
          <p:cNvPicPr>
            <a:picLocks noChangeAspect="1"/>
          </p:cNvPicPr>
          <p:nvPr/>
        </p:nvPicPr>
        <p:blipFill>
          <a:blip r:embed="rId2"/>
          <a:stretch>
            <a:fillRect/>
          </a:stretch>
        </p:blipFill>
        <p:spPr>
          <a:xfrm>
            <a:off x="5036234" y="1160733"/>
            <a:ext cx="6732431" cy="4859067"/>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10F08C3-5140-4AA2-A079-6A9C70115298}"/>
              </a:ext>
            </a:extLst>
          </p:cNvPr>
          <p:cNvSpPr>
            <a:spLocks noGrp="1"/>
          </p:cNvSpPr>
          <p:nvPr>
            <p:ph idx="1"/>
          </p:nvPr>
        </p:nvSpPr>
        <p:spPr>
          <a:xfrm>
            <a:off x="1154955" y="2120900"/>
            <a:ext cx="3133726" cy="3898900"/>
          </a:xfrm>
        </p:spPr>
        <p:txBody>
          <a:bodyPr>
            <a:normAutofit fontScale="92500" lnSpcReduction="20000"/>
          </a:bodyPr>
          <a:lstStyle/>
          <a:p>
            <a:r>
              <a:rPr lang="en-US" dirty="0">
                <a:solidFill>
                  <a:srgbClr val="FFFFFF"/>
                </a:solidFill>
              </a:rPr>
              <a:t>If you are on the Document Snapshot page of your grant, then to access a created fiscal report you go to Related Documents and messages and scroll down until you find it.</a:t>
            </a:r>
          </a:p>
          <a:p>
            <a:r>
              <a:rPr lang="en-US" dirty="0">
                <a:solidFill>
                  <a:srgbClr val="FFFFFF"/>
                </a:solidFill>
              </a:rPr>
              <a:t>Once you select the fiscal report you want to review you will be taken to a new snapshot page that will show a list of fiscal reports and dates they were submitted and by whom. </a:t>
            </a: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83777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6A7D-77B4-4A05-89A5-2F81DB7D6CE3}"/>
              </a:ext>
            </a:extLst>
          </p:cNvPr>
          <p:cNvSpPr>
            <a:spLocks noGrp="1"/>
          </p:cNvSpPr>
          <p:nvPr>
            <p:ph type="title"/>
          </p:nvPr>
        </p:nvSpPr>
        <p:spPr/>
        <p:txBody>
          <a:bodyPr/>
          <a:lstStyle/>
          <a:p>
            <a:r>
              <a:rPr lang="en-US" dirty="0"/>
              <a:t>Fiscal Reports</a:t>
            </a:r>
          </a:p>
        </p:txBody>
      </p:sp>
      <p:sp>
        <p:nvSpPr>
          <p:cNvPr id="3" name="Content Placeholder 2">
            <a:extLst>
              <a:ext uri="{FF2B5EF4-FFF2-40B4-BE49-F238E27FC236}">
                <a16:creationId xmlns:a16="http://schemas.microsoft.com/office/drawing/2014/main" id="{08CD19E9-44F5-4B7B-85FA-D276D4D2CA33}"/>
              </a:ext>
            </a:extLst>
          </p:cNvPr>
          <p:cNvSpPr>
            <a:spLocks noGrp="1"/>
          </p:cNvSpPr>
          <p:nvPr>
            <p:ph idx="1"/>
          </p:nvPr>
        </p:nvSpPr>
        <p:spPr/>
        <p:txBody>
          <a:bodyPr>
            <a:normAutofit lnSpcReduction="10000"/>
          </a:bodyPr>
          <a:lstStyle/>
          <a:p>
            <a:r>
              <a:rPr lang="en-US" dirty="0"/>
              <a:t>In the follow slides we will be discussing each of the pages within the fiscal reports, Program Income and required documentation.  These will take up the most of our training time and will probably generate the most questions.  Many of your questions will mostly likely occur when you are working on your first fiscal report.  This PowerPoint can be used as a guide as well as policies that are on the CJI website which we will reference in this section.  </a:t>
            </a:r>
          </a:p>
          <a:p>
            <a:r>
              <a:rPr lang="en-US" dirty="0"/>
              <a:t>The final few topics to be covered are frequently asked questions that almost every agency has asked at one time or another.  </a:t>
            </a:r>
          </a:p>
          <a:p>
            <a:r>
              <a:rPr lang="en-US" dirty="0"/>
              <a:t>The examples used in the following slides have had identifying information about the agencies removed, this includes Position and Name of employees on the Personnel Section and Grant number.  </a:t>
            </a:r>
          </a:p>
        </p:txBody>
      </p:sp>
    </p:spTree>
    <p:extLst>
      <p:ext uri="{BB962C8B-B14F-4D97-AF65-F5344CB8AC3E}">
        <p14:creationId xmlns:p14="http://schemas.microsoft.com/office/powerpoint/2010/main" val="3840590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3977-AB6A-4407-A7B5-3B914F335D8C}"/>
              </a:ext>
            </a:extLst>
          </p:cNvPr>
          <p:cNvSpPr>
            <a:spLocks noGrp="1"/>
          </p:cNvSpPr>
          <p:nvPr>
            <p:ph type="title"/>
          </p:nvPr>
        </p:nvSpPr>
        <p:spPr>
          <a:xfrm>
            <a:off x="1154954" y="973668"/>
            <a:ext cx="8761413" cy="706964"/>
          </a:xfrm>
        </p:spPr>
        <p:txBody>
          <a:bodyPr>
            <a:normAutofit/>
          </a:bodyPr>
          <a:lstStyle/>
          <a:p>
            <a:r>
              <a:rPr lang="en-US">
                <a:solidFill>
                  <a:srgbClr val="EBEBEB"/>
                </a:solidFill>
              </a:rPr>
              <a:t>Financial Accounting and Claim Form</a:t>
            </a:r>
          </a:p>
        </p:txBody>
      </p:sp>
      <p:sp>
        <p:nvSpPr>
          <p:cNvPr id="3" name="Content Placeholder 2">
            <a:extLst>
              <a:ext uri="{FF2B5EF4-FFF2-40B4-BE49-F238E27FC236}">
                <a16:creationId xmlns:a16="http://schemas.microsoft.com/office/drawing/2014/main" id="{84C0A08B-DD67-4ED1-9407-0A45025DB15E}"/>
              </a:ext>
            </a:extLst>
          </p:cNvPr>
          <p:cNvSpPr>
            <a:spLocks noGrp="1"/>
          </p:cNvSpPr>
          <p:nvPr>
            <p:ph idx="1"/>
          </p:nvPr>
        </p:nvSpPr>
        <p:spPr>
          <a:xfrm>
            <a:off x="1154955" y="2603500"/>
            <a:ext cx="3481054" cy="3416300"/>
          </a:xfrm>
        </p:spPr>
        <p:txBody>
          <a:bodyPr anchor="ctr">
            <a:normAutofit/>
          </a:bodyPr>
          <a:lstStyle/>
          <a:p>
            <a:r>
              <a:rPr lang="en-US" sz="1600" dirty="0"/>
              <a:t>To access the Financial Accounting and Claim form from the fiscal report document snapshot page you go up to the Forms menu, which is the second green button at the top of the page.  Hover over this and click on the Financial Accounting and claim form link.  </a:t>
            </a:r>
          </a:p>
        </p:txBody>
      </p:sp>
      <p:pic>
        <p:nvPicPr>
          <p:cNvPr id="5" name="Picture 4">
            <a:extLst>
              <a:ext uri="{FF2B5EF4-FFF2-40B4-BE49-F238E27FC236}">
                <a16:creationId xmlns:a16="http://schemas.microsoft.com/office/drawing/2014/main" id="{87EE761B-5026-4DC9-9943-88448B0C0748}"/>
              </a:ext>
            </a:extLst>
          </p:cNvPr>
          <p:cNvPicPr>
            <a:picLocks noChangeAspect="1"/>
          </p:cNvPicPr>
          <p:nvPr/>
        </p:nvPicPr>
        <p:blipFill>
          <a:blip r:embed="rId2"/>
          <a:stretch>
            <a:fillRect/>
          </a:stretch>
        </p:blipFill>
        <p:spPr>
          <a:xfrm>
            <a:off x="4984955" y="2603500"/>
            <a:ext cx="6691229" cy="364422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81989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888EE243-01FE-4202-9C22-E37BC96F814C}"/>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A few things to keep in mind for this webinar:</a:t>
            </a:r>
            <a:br>
              <a:rPr lang="en-US" sz="3200">
                <a:solidFill>
                  <a:schemeClr val="tx1"/>
                </a:solidFill>
              </a:rPr>
            </a:br>
            <a:endParaRPr lang="en-US" sz="32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9AFDDD-F863-40EC-A3B0-B397C0B1C9BA}"/>
              </a:ext>
            </a:extLst>
          </p:cNvPr>
          <p:cNvSpPr>
            <a:spLocks noGrp="1"/>
          </p:cNvSpPr>
          <p:nvPr>
            <p:ph idx="1"/>
          </p:nvPr>
        </p:nvSpPr>
        <p:spPr>
          <a:xfrm>
            <a:off x="4678424" y="1059025"/>
            <a:ext cx="5302189" cy="4739950"/>
          </a:xfrm>
        </p:spPr>
        <p:txBody>
          <a:bodyPr anchor="ctr">
            <a:normAutofit/>
          </a:bodyPr>
          <a:lstStyle/>
          <a:p>
            <a:pPr marL="0" indent="0">
              <a:buNone/>
            </a:pPr>
            <a:endParaRPr lang="en-US">
              <a:solidFill>
                <a:schemeClr val="tx1"/>
              </a:solidFill>
            </a:endParaRPr>
          </a:p>
          <a:p>
            <a:pPr>
              <a:buFont typeface="Wingdings" panose="05000000000000000000" pitchFamily="2" charset="2"/>
              <a:buChar char="§"/>
            </a:pPr>
            <a:r>
              <a:rPr lang="en-US">
                <a:solidFill>
                  <a:schemeClr val="tx1"/>
                </a:solidFill>
              </a:rPr>
              <a:t>Please keep your lines muted during the presentation.</a:t>
            </a:r>
          </a:p>
          <a:p>
            <a:pPr>
              <a:buFont typeface="Wingdings" panose="05000000000000000000" pitchFamily="2" charset="2"/>
              <a:buChar char="§"/>
            </a:pPr>
            <a:r>
              <a:rPr lang="en-US">
                <a:solidFill>
                  <a:schemeClr val="tx1"/>
                </a:solidFill>
              </a:rPr>
              <a:t>Webinar is being </a:t>
            </a:r>
            <a:r>
              <a:rPr lang="en-US" u="sng">
                <a:solidFill>
                  <a:schemeClr val="tx1"/>
                </a:solidFill>
              </a:rPr>
              <a:t>recorded</a:t>
            </a:r>
            <a:r>
              <a:rPr lang="en-US">
                <a:solidFill>
                  <a:schemeClr val="tx1"/>
                </a:solidFill>
              </a:rPr>
              <a:t>. It will be posted on the CJI website.</a:t>
            </a:r>
          </a:p>
          <a:p>
            <a:pPr>
              <a:buFont typeface="Wingdings" panose="05000000000000000000" pitchFamily="2" charset="2"/>
              <a:buChar char="§"/>
            </a:pPr>
            <a:r>
              <a:rPr lang="en-US">
                <a:solidFill>
                  <a:schemeClr val="tx1"/>
                </a:solidFill>
              </a:rPr>
              <a:t>Questions and Answers at the end.</a:t>
            </a:r>
          </a:p>
          <a:p>
            <a:pPr>
              <a:buFont typeface="Wingdings" panose="05000000000000000000" pitchFamily="2" charset="2"/>
              <a:buChar char="§"/>
            </a:pPr>
            <a:r>
              <a:rPr lang="en-US">
                <a:solidFill>
                  <a:schemeClr val="tx1"/>
                </a:solidFill>
              </a:rPr>
              <a:t>Feel free to utilize the chat box during this webinar, we are monitoring the questions. </a:t>
            </a:r>
          </a:p>
          <a:p>
            <a:pPr>
              <a:buFont typeface="Wingdings" panose="05000000000000000000" pitchFamily="2" charset="2"/>
              <a:buChar char="§"/>
            </a:pPr>
            <a:endParaRPr lang="en-US">
              <a:solidFill>
                <a:schemeClr val="tx1"/>
              </a:solidFill>
            </a:endParaRPr>
          </a:p>
          <a:p>
            <a:pPr marL="457200" lvl="1" indent="0">
              <a:buNone/>
            </a:pPr>
            <a:r>
              <a:rPr lang="en-US">
                <a:solidFill>
                  <a:schemeClr val="tx1"/>
                </a:solidFill>
              </a:rPr>
              <a:t>Thank you for joining us today.</a:t>
            </a:r>
          </a:p>
        </p:txBody>
      </p:sp>
    </p:spTree>
    <p:extLst>
      <p:ext uri="{BB962C8B-B14F-4D97-AF65-F5344CB8AC3E}">
        <p14:creationId xmlns:p14="http://schemas.microsoft.com/office/powerpoint/2010/main" val="153211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6DF9DC8-1762-427F-B43F-A1899F3B32E4}"/>
              </a:ext>
            </a:extLst>
          </p:cNvPr>
          <p:cNvSpPr>
            <a:spLocks noGrp="1"/>
          </p:cNvSpPr>
          <p:nvPr>
            <p:ph type="title"/>
          </p:nvPr>
        </p:nvSpPr>
        <p:spPr>
          <a:xfrm>
            <a:off x="1154954" y="973668"/>
            <a:ext cx="8761413" cy="706964"/>
          </a:xfrm>
        </p:spPr>
        <p:txBody>
          <a:bodyPr>
            <a:normAutofit/>
          </a:bodyPr>
          <a:lstStyle/>
          <a:p>
            <a:r>
              <a:rPr lang="en-US">
                <a:solidFill>
                  <a:srgbClr val="FFFFFF"/>
                </a:solidFill>
              </a:rPr>
              <a:t>Financial Accounting and Claim form</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FAB1479-F593-4D41-9813-C0FFF192F547}"/>
              </a:ext>
            </a:extLst>
          </p:cNvPr>
          <p:cNvGraphicFramePr>
            <a:graphicFrameLocks noGrp="1"/>
          </p:cNvGraphicFramePr>
          <p:nvPr>
            <p:ph idx="1"/>
            <p:extLst>
              <p:ext uri="{D42A27DB-BD31-4B8C-83A1-F6EECF244321}">
                <p14:modId xmlns:p14="http://schemas.microsoft.com/office/powerpoint/2010/main" val="199152239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136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766D-8021-4129-8536-4F6B90F2A3F2}"/>
              </a:ext>
            </a:extLst>
          </p:cNvPr>
          <p:cNvSpPr>
            <a:spLocks noGrp="1"/>
          </p:cNvSpPr>
          <p:nvPr>
            <p:ph type="title"/>
          </p:nvPr>
        </p:nvSpPr>
        <p:spPr/>
        <p:txBody>
          <a:bodyPr/>
          <a:lstStyle/>
          <a:p>
            <a:r>
              <a:rPr lang="en-US" dirty="0">
                <a:solidFill>
                  <a:schemeClr val="accent1">
                    <a:lumMod val="60000"/>
                    <a:lumOff val="40000"/>
                  </a:schemeClr>
                </a:solidFill>
              </a:rPr>
              <a:t>Top section of the Financial Accounting and Claim form</a:t>
            </a:r>
          </a:p>
        </p:txBody>
      </p:sp>
      <p:pic>
        <p:nvPicPr>
          <p:cNvPr id="6" name="Content Placeholder 5">
            <a:extLst>
              <a:ext uri="{FF2B5EF4-FFF2-40B4-BE49-F238E27FC236}">
                <a16:creationId xmlns:a16="http://schemas.microsoft.com/office/drawing/2014/main" id="{3146EF2E-FB64-45B6-B902-B8E4F41EEB66}"/>
              </a:ext>
            </a:extLst>
          </p:cNvPr>
          <p:cNvPicPr>
            <a:picLocks noGrp="1" noChangeAspect="1"/>
          </p:cNvPicPr>
          <p:nvPr>
            <p:ph idx="1"/>
          </p:nvPr>
        </p:nvPicPr>
        <p:blipFill>
          <a:blip r:embed="rId2"/>
          <a:stretch>
            <a:fillRect/>
          </a:stretch>
        </p:blipFill>
        <p:spPr>
          <a:xfrm>
            <a:off x="5444197" y="1041009"/>
            <a:ext cx="5866227" cy="4983870"/>
          </a:xfrm>
        </p:spPr>
      </p:pic>
      <p:sp>
        <p:nvSpPr>
          <p:cNvPr id="4" name="Text Placeholder 3">
            <a:extLst>
              <a:ext uri="{FF2B5EF4-FFF2-40B4-BE49-F238E27FC236}">
                <a16:creationId xmlns:a16="http://schemas.microsoft.com/office/drawing/2014/main" id="{4040BF6A-E86F-4218-ACFA-8AEE7849A98A}"/>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Project Start and End date is the Grant start and end dates</a:t>
            </a:r>
          </a:p>
          <a:p>
            <a:pPr marL="285750" indent="-285750">
              <a:buFont typeface="Arial" panose="020B0604020202020204" pitchFamily="34" charset="0"/>
              <a:buChar char="•"/>
            </a:pPr>
            <a:r>
              <a:rPr lang="en-US" dirty="0"/>
              <a:t>Report Start and end date is the period for which the fiscal report is claiming. </a:t>
            </a:r>
          </a:p>
          <a:p>
            <a:pPr marL="285750" indent="-285750">
              <a:buFont typeface="Arial" panose="020B0604020202020204" pitchFamily="34" charset="0"/>
              <a:buChar char="•"/>
            </a:pPr>
            <a:r>
              <a:rPr lang="en-US" dirty="0"/>
              <a:t>Submitted date will populate to show the date the report was first submitted.</a:t>
            </a:r>
          </a:p>
          <a:p>
            <a:pPr marL="285750" indent="-285750">
              <a:buFont typeface="Arial" panose="020B0604020202020204" pitchFamily="34" charset="0"/>
              <a:buChar char="•"/>
            </a:pPr>
            <a:r>
              <a:rPr lang="en-US" dirty="0"/>
              <a:t>Report due date is the date the report is due. </a:t>
            </a:r>
          </a:p>
        </p:txBody>
      </p:sp>
    </p:spTree>
    <p:extLst>
      <p:ext uri="{BB962C8B-B14F-4D97-AF65-F5344CB8AC3E}">
        <p14:creationId xmlns:p14="http://schemas.microsoft.com/office/powerpoint/2010/main" val="77308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57A8-70C0-4F66-816F-1506CC36B99D}"/>
              </a:ext>
            </a:extLst>
          </p:cNvPr>
          <p:cNvSpPr>
            <a:spLocks noGrp="1"/>
          </p:cNvSpPr>
          <p:nvPr>
            <p:ph type="title"/>
          </p:nvPr>
        </p:nvSpPr>
        <p:spPr>
          <a:xfrm>
            <a:off x="1154954" y="973668"/>
            <a:ext cx="8761413" cy="706964"/>
          </a:xfrm>
        </p:spPr>
        <p:txBody>
          <a:bodyPr>
            <a:normAutofit/>
          </a:bodyPr>
          <a:lstStyle/>
          <a:p>
            <a:r>
              <a:rPr lang="en-US">
                <a:solidFill>
                  <a:srgbClr val="EBEBEB"/>
                </a:solidFill>
              </a:rPr>
              <a:t>Financial Accounting and Claim form</a:t>
            </a:r>
          </a:p>
        </p:txBody>
      </p:sp>
      <p:sp>
        <p:nvSpPr>
          <p:cNvPr id="3" name="Content Placeholder 2">
            <a:extLst>
              <a:ext uri="{FF2B5EF4-FFF2-40B4-BE49-F238E27FC236}">
                <a16:creationId xmlns:a16="http://schemas.microsoft.com/office/drawing/2014/main" id="{F2C34309-FC6A-4165-AC5B-872C83F9A43D}"/>
              </a:ext>
            </a:extLst>
          </p:cNvPr>
          <p:cNvSpPr>
            <a:spLocks noGrp="1"/>
          </p:cNvSpPr>
          <p:nvPr>
            <p:ph idx="1"/>
          </p:nvPr>
        </p:nvSpPr>
        <p:spPr>
          <a:xfrm>
            <a:off x="1154955" y="2603500"/>
            <a:ext cx="3481054" cy="3416300"/>
          </a:xfrm>
        </p:spPr>
        <p:txBody>
          <a:bodyPr anchor="ctr">
            <a:normAutofit/>
          </a:bodyPr>
          <a:lstStyle/>
          <a:p>
            <a:r>
              <a:rPr lang="en-US" sz="1600" dirty="0"/>
              <a:t>The next section starts with the question “Will this be your final Financial Accounting and Claim form?”  It is a required question.  This should only be marked yes if you are submitting the final fiscal and should not be marked yes otherwise unless asked to by  your CJI Grant Manager.  </a:t>
            </a:r>
          </a:p>
          <a:p>
            <a:endParaRPr lang="en-US" sz="1600" dirty="0"/>
          </a:p>
        </p:txBody>
      </p:sp>
      <p:pic>
        <p:nvPicPr>
          <p:cNvPr id="5" name="Picture 4">
            <a:extLst>
              <a:ext uri="{FF2B5EF4-FFF2-40B4-BE49-F238E27FC236}">
                <a16:creationId xmlns:a16="http://schemas.microsoft.com/office/drawing/2014/main" id="{C18336DE-E109-4140-99CC-3A8505EA816D}"/>
              </a:ext>
            </a:extLst>
          </p:cNvPr>
          <p:cNvPicPr>
            <a:picLocks noChangeAspect="1"/>
          </p:cNvPicPr>
          <p:nvPr/>
        </p:nvPicPr>
        <p:blipFill>
          <a:blip r:embed="rId2"/>
          <a:stretch>
            <a:fillRect/>
          </a:stretch>
        </p:blipFill>
        <p:spPr>
          <a:xfrm>
            <a:off x="4984956" y="2603500"/>
            <a:ext cx="6902244" cy="372696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7146830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F35756C-B5B6-490C-9B98-4C3CB6F899A4}"/>
              </a:ext>
            </a:extLst>
          </p:cNvPr>
          <p:cNvSpPr>
            <a:spLocks noGrp="1"/>
          </p:cNvSpPr>
          <p:nvPr>
            <p:ph type="title"/>
          </p:nvPr>
        </p:nvSpPr>
        <p:spPr>
          <a:xfrm>
            <a:off x="1154955" y="973668"/>
            <a:ext cx="2942210" cy="1020232"/>
          </a:xfrm>
        </p:spPr>
        <p:txBody>
          <a:bodyPr>
            <a:normAutofit/>
          </a:bodyPr>
          <a:lstStyle/>
          <a:p>
            <a:pPr>
              <a:lnSpc>
                <a:spcPct val="90000"/>
              </a:lnSpc>
            </a:pPr>
            <a:r>
              <a:rPr lang="en-US" sz="2000">
                <a:solidFill>
                  <a:srgbClr val="EBEBEB"/>
                </a:solidFill>
              </a:rPr>
              <a:t>Financial Accounting and Claim form</a:t>
            </a:r>
          </a:p>
        </p:txBody>
      </p:sp>
      <p:pic>
        <p:nvPicPr>
          <p:cNvPr id="5" name="Picture 4">
            <a:extLst>
              <a:ext uri="{FF2B5EF4-FFF2-40B4-BE49-F238E27FC236}">
                <a16:creationId xmlns:a16="http://schemas.microsoft.com/office/drawing/2014/main" id="{7FE6FE5E-3EE4-4913-9618-12204E7E78F5}"/>
              </a:ext>
            </a:extLst>
          </p:cNvPr>
          <p:cNvPicPr>
            <a:picLocks noChangeAspect="1"/>
          </p:cNvPicPr>
          <p:nvPr/>
        </p:nvPicPr>
        <p:blipFill>
          <a:blip r:embed="rId2"/>
          <a:stretch>
            <a:fillRect/>
          </a:stretch>
        </p:blipFill>
        <p:spPr>
          <a:xfrm>
            <a:off x="5252120" y="1286932"/>
            <a:ext cx="6391533" cy="4284133"/>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2191AD7-17A0-4FCE-8936-0520085AEDE2}"/>
              </a:ext>
            </a:extLst>
          </p:cNvPr>
          <p:cNvSpPr>
            <a:spLocks noGrp="1"/>
          </p:cNvSpPr>
          <p:nvPr>
            <p:ph idx="1"/>
          </p:nvPr>
        </p:nvSpPr>
        <p:spPr>
          <a:xfrm>
            <a:off x="1154955" y="2120900"/>
            <a:ext cx="3133726" cy="3898900"/>
          </a:xfrm>
        </p:spPr>
        <p:txBody>
          <a:bodyPr>
            <a:normAutofit/>
          </a:bodyPr>
          <a:lstStyle/>
          <a:p>
            <a:r>
              <a:rPr lang="en-US">
                <a:solidFill>
                  <a:srgbClr val="FFFFFF"/>
                </a:solidFill>
              </a:rPr>
              <a:t>The Budget categories will show only the categories in which grant funds have been approved on your Grant.  In this example there was no request for Equipment in the grant application therefore there is no equipment line on the fiscal report.  </a:t>
            </a:r>
          </a:p>
          <a:p>
            <a:endParaRPr lang="en-US">
              <a:solidFill>
                <a:srgbClr val="FFFFFF"/>
              </a:solidFill>
            </a:endParaRPr>
          </a:p>
          <a:p>
            <a:endParaRPr lang="en-US">
              <a:solidFill>
                <a:srgbClr val="FFFFFF"/>
              </a:solidFill>
            </a:endParaRP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41558599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81F5F-7760-4F61-A298-7121C9B78891}"/>
              </a:ext>
            </a:extLst>
          </p:cNvPr>
          <p:cNvPicPr>
            <a:picLocks noChangeAspect="1"/>
          </p:cNvPicPr>
          <p:nvPr/>
        </p:nvPicPr>
        <p:blipFill rotWithShape="1">
          <a:blip r:embed="rId2"/>
          <a:srcRect r="1" b="4007"/>
          <a:stretch/>
        </p:blipFill>
        <p:spPr>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2" name="Freeform: Shape 1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0FA2955-3923-4FCD-B04D-87FC7664BA95}"/>
              </a:ext>
            </a:extLst>
          </p:cNvPr>
          <p:cNvSpPr>
            <a:spLocks noGrp="1"/>
          </p:cNvSpPr>
          <p:nvPr>
            <p:ph type="title"/>
          </p:nvPr>
        </p:nvSpPr>
        <p:spPr>
          <a:xfrm>
            <a:off x="1154955" y="4110824"/>
            <a:ext cx="5015258" cy="1908975"/>
          </a:xfrm>
        </p:spPr>
        <p:txBody>
          <a:bodyPr>
            <a:normAutofit/>
          </a:bodyPr>
          <a:lstStyle/>
          <a:p>
            <a:r>
              <a:rPr lang="en-US">
                <a:solidFill>
                  <a:schemeClr val="tx1"/>
                </a:solidFill>
              </a:rPr>
              <a:t>Financial Accounting and Claim form</a:t>
            </a:r>
          </a:p>
        </p:txBody>
      </p:sp>
      <p:sp>
        <p:nvSpPr>
          <p:cNvPr id="3" name="Content Placeholder 2">
            <a:extLst>
              <a:ext uri="{FF2B5EF4-FFF2-40B4-BE49-F238E27FC236}">
                <a16:creationId xmlns:a16="http://schemas.microsoft.com/office/drawing/2014/main" id="{D917A29E-ACD9-46A2-BF63-43C71460C475}"/>
              </a:ext>
            </a:extLst>
          </p:cNvPr>
          <p:cNvSpPr>
            <a:spLocks noGrp="1"/>
          </p:cNvSpPr>
          <p:nvPr>
            <p:ph idx="1"/>
          </p:nvPr>
        </p:nvSpPr>
        <p:spPr>
          <a:xfrm>
            <a:off x="6375894" y="4110824"/>
            <a:ext cx="4772509" cy="2281014"/>
          </a:xfrm>
        </p:spPr>
        <p:txBody>
          <a:bodyPr anchor="ctr">
            <a:normAutofit lnSpcReduction="10000"/>
          </a:bodyPr>
          <a:lstStyle/>
          <a:p>
            <a:pPr>
              <a:lnSpc>
                <a:spcPct val="90000"/>
              </a:lnSpc>
            </a:pPr>
            <a:r>
              <a:rPr lang="en-US" sz="1600" dirty="0">
                <a:solidFill>
                  <a:schemeClr val="tx1"/>
                </a:solidFill>
              </a:rPr>
              <a:t>The cost column is the amount of grant funds that were approved in that category for the grant period. The remaining balance column shows the amount of grant funds remaining in each category after the reimbursement amounts are approved for the fiscal report.  The numbers in the top grid are populated by the fiscal report itself and you will not need to fill this section out. </a:t>
            </a:r>
          </a:p>
          <a:p>
            <a:pPr>
              <a:lnSpc>
                <a:spcPct val="90000"/>
              </a:lnSpc>
            </a:pPr>
            <a:endParaRPr lang="en-US" sz="1500" dirty="0">
              <a:solidFill>
                <a:schemeClr val="tx1"/>
              </a:solidFill>
            </a:endParaRPr>
          </a:p>
        </p:txBody>
      </p:sp>
    </p:spTree>
    <p:extLst>
      <p:ext uri="{BB962C8B-B14F-4D97-AF65-F5344CB8AC3E}">
        <p14:creationId xmlns:p14="http://schemas.microsoft.com/office/powerpoint/2010/main" val="2621791720"/>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8053C6B-120C-432C-9141-9319BD9AC08E}"/>
              </a:ext>
            </a:extLst>
          </p:cNvPr>
          <p:cNvSpPr>
            <a:spLocks noGrp="1"/>
          </p:cNvSpPr>
          <p:nvPr>
            <p:ph type="title"/>
          </p:nvPr>
        </p:nvSpPr>
        <p:spPr>
          <a:xfrm>
            <a:off x="1154955" y="973668"/>
            <a:ext cx="2942210" cy="1020232"/>
          </a:xfrm>
        </p:spPr>
        <p:txBody>
          <a:bodyPr>
            <a:normAutofit/>
          </a:bodyPr>
          <a:lstStyle/>
          <a:p>
            <a:pPr>
              <a:lnSpc>
                <a:spcPct val="90000"/>
              </a:lnSpc>
            </a:pPr>
            <a:r>
              <a:rPr lang="en-US" sz="2000">
                <a:solidFill>
                  <a:srgbClr val="EBEBEB"/>
                </a:solidFill>
              </a:rPr>
              <a:t>Financial Accounting and Claim Form</a:t>
            </a:r>
          </a:p>
        </p:txBody>
      </p:sp>
      <p:pic>
        <p:nvPicPr>
          <p:cNvPr id="5" name="Picture 4">
            <a:extLst>
              <a:ext uri="{FF2B5EF4-FFF2-40B4-BE49-F238E27FC236}">
                <a16:creationId xmlns:a16="http://schemas.microsoft.com/office/drawing/2014/main" id="{2E58905D-E069-4338-91D9-8E07DDA8BC79}"/>
              </a:ext>
            </a:extLst>
          </p:cNvPr>
          <p:cNvPicPr>
            <a:picLocks noChangeAspect="1"/>
          </p:cNvPicPr>
          <p:nvPr/>
        </p:nvPicPr>
        <p:blipFill>
          <a:blip r:embed="rId2"/>
          <a:stretch>
            <a:fillRect/>
          </a:stretch>
        </p:blipFill>
        <p:spPr>
          <a:xfrm>
            <a:off x="5142960" y="1143000"/>
            <a:ext cx="6625705" cy="4638821"/>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39E1856-6760-4905-93C5-8CC571715E77}"/>
              </a:ext>
            </a:extLst>
          </p:cNvPr>
          <p:cNvSpPr>
            <a:spLocks noGrp="1"/>
          </p:cNvSpPr>
          <p:nvPr>
            <p:ph idx="1"/>
          </p:nvPr>
        </p:nvSpPr>
        <p:spPr>
          <a:xfrm>
            <a:off x="1154955" y="2120900"/>
            <a:ext cx="3133726" cy="3898900"/>
          </a:xfrm>
        </p:spPr>
        <p:txBody>
          <a:bodyPr>
            <a:normAutofit/>
          </a:bodyPr>
          <a:lstStyle/>
          <a:p>
            <a:r>
              <a:rPr lang="en-US">
                <a:solidFill>
                  <a:srgbClr val="FFFFFF"/>
                </a:solidFill>
              </a:rPr>
              <a:t>The remarks section of this page is for the agency to make a note about anything that has changed, is unusual or is missing.  It can also be used if there is something you wanted to let your CJI grant manager know about the fiscal report. </a:t>
            </a: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4245369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FFB7-0585-43C0-9960-5A0242A32C14}"/>
              </a:ext>
            </a:extLst>
          </p:cNvPr>
          <p:cNvSpPr>
            <a:spLocks noGrp="1"/>
          </p:cNvSpPr>
          <p:nvPr>
            <p:ph type="title"/>
          </p:nvPr>
        </p:nvSpPr>
        <p:spPr>
          <a:xfrm>
            <a:off x="1154954" y="973668"/>
            <a:ext cx="8761413" cy="706964"/>
          </a:xfrm>
        </p:spPr>
        <p:txBody>
          <a:bodyPr>
            <a:normAutofit/>
          </a:bodyPr>
          <a:lstStyle/>
          <a:p>
            <a:r>
              <a:rPr lang="en-US">
                <a:solidFill>
                  <a:srgbClr val="EBEBEB"/>
                </a:solidFill>
              </a:rPr>
              <a:t>Financial Accounting and Claim form</a:t>
            </a:r>
          </a:p>
        </p:txBody>
      </p:sp>
      <p:sp>
        <p:nvSpPr>
          <p:cNvPr id="3" name="Content Placeholder 2">
            <a:extLst>
              <a:ext uri="{FF2B5EF4-FFF2-40B4-BE49-F238E27FC236}">
                <a16:creationId xmlns:a16="http://schemas.microsoft.com/office/drawing/2014/main" id="{9A164C9B-95D6-4D83-8865-12F290871F34}"/>
              </a:ext>
            </a:extLst>
          </p:cNvPr>
          <p:cNvSpPr>
            <a:spLocks noGrp="1"/>
          </p:cNvSpPr>
          <p:nvPr>
            <p:ph idx="1"/>
          </p:nvPr>
        </p:nvSpPr>
        <p:spPr>
          <a:xfrm>
            <a:off x="1154955" y="2603500"/>
            <a:ext cx="3481054" cy="3416300"/>
          </a:xfrm>
        </p:spPr>
        <p:txBody>
          <a:bodyPr anchor="ctr">
            <a:normAutofit/>
          </a:bodyPr>
          <a:lstStyle/>
          <a:p>
            <a:pPr>
              <a:lnSpc>
                <a:spcPct val="90000"/>
              </a:lnSpc>
            </a:pPr>
            <a:r>
              <a:rPr lang="en-US" sz="1500"/>
              <a:t>Signature section is required for 2 people to sign. 1 person must be in the IntelliGrants role of Subgrantee Administrator, and the other person must be in the role of Subgrantee Project Director.  This means every agency must have 2 people review and approve fiscal reports before they are submitted.  By signing this you are certifying that the report is accurate, and it represents the actual costs expended during the reporting period. </a:t>
            </a:r>
          </a:p>
          <a:p>
            <a:pPr>
              <a:lnSpc>
                <a:spcPct val="90000"/>
              </a:lnSpc>
            </a:pPr>
            <a:endParaRPr lang="en-US" sz="1500"/>
          </a:p>
        </p:txBody>
      </p:sp>
      <p:pic>
        <p:nvPicPr>
          <p:cNvPr id="5" name="Picture 4">
            <a:extLst>
              <a:ext uri="{FF2B5EF4-FFF2-40B4-BE49-F238E27FC236}">
                <a16:creationId xmlns:a16="http://schemas.microsoft.com/office/drawing/2014/main" id="{86A562CB-D1C3-4D8D-8478-DB35A3B8EDBB}"/>
              </a:ext>
            </a:extLst>
          </p:cNvPr>
          <p:cNvPicPr>
            <a:picLocks noChangeAspect="1"/>
          </p:cNvPicPr>
          <p:nvPr/>
        </p:nvPicPr>
        <p:blipFill>
          <a:blip r:embed="rId2"/>
          <a:stretch>
            <a:fillRect/>
          </a:stretch>
        </p:blipFill>
        <p:spPr>
          <a:xfrm>
            <a:off x="4636009" y="2603500"/>
            <a:ext cx="7335597" cy="398018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24593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05174-071A-4257-860A-5EE2D11DD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E17B217C-3C66-46B3-9E9D-2771AA2A2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09538E6-FF36-44B5-80E9-5575775B510A}"/>
              </a:ext>
            </a:extLst>
          </p:cNvPr>
          <p:cNvSpPr>
            <a:spLocks noGrp="1"/>
          </p:cNvSpPr>
          <p:nvPr>
            <p:ph type="title"/>
          </p:nvPr>
        </p:nvSpPr>
        <p:spPr>
          <a:xfrm>
            <a:off x="639098" y="629265"/>
            <a:ext cx="3421623" cy="5601210"/>
          </a:xfrm>
        </p:spPr>
        <p:txBody>
          <a:bodyPr>
            <a:normAutofit/>
          </a:bodyPr>
          <a:lstStyle/>
          <a:p>
            <a:r>
              <a:rPr lang="en-US" sz="4000">
                <a:solidFill>
                  <a:srgbClr val="EBEBEB"/>
                </a:solidFill>
              </a:rPr>
              <a:t>Financial Accounting and Claim form</a:t>
            </a:r>
          </a:p>
        </p:txBody>
      </p:sp>
      <p:sp>
        <p:nvSpPr>
          <p:cNvPr id="14" name="Rectangle 13">
            <a:extLst>
              <a:ext uri="{FF2B5EF4-FFF2-40B4-BE49-F238E27FC236}">
                <a16:creationId xmlns:a16="http://schemas.microsoft.com/office/drawing/2014/main" id="{8A848D99-5D8B-49F5-97E9-AA7C3F5F2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8759B64-427B-43DE-99E1-B4C6B4ED842D}"/>
              </a:ext>
            </a:extLst>
          </p:cNvPr>
          <p:cNvSpPr>
            <a:spLocks noGrp="1"/>
          </p:cNvSpPr>
          <p:nvPr>
            <p:ph idx="1"/>
          </p:nvPr>
        </p:nvSpPr>
        <p:spPr>
          <a:xfrm>
            <a:off x="4719483" y="629265"/>
            <a:ext cx="6813755" cy="3811740"/>
          </a:xfrm>
        </p:spPr>
        <p:txBody>
          <a:bodyPr anchor="ctr">
            <a:normAutofit/>
          </a:bodyPr>
          <a:lstStyle/>
          <a:p>
            <a:r>
              <a:rPr lang="en-US">
                <a:solidFill>
                  <a:srgbClr val="FFFFFF"/>
                </a:solidFill>
              </a:rPr>
              <a:t>Error Messages will generally present themselves in orange print with an orange handprint in an orange octagon. For this fiscal example there was an error message which once the fiscal report is complete will go away.</a:t>
            </a:r>
          </a:p>
        </p:txBody>
      </p:sp>
      <p:pic>
        <p:nvPicPr>
          <p:cNvPr id="5" name="Picture 4">
            <a:extLst>
              <a:ext uri="{FF2B5EF4-FFF2-40B4-BE49-F238E27FC236}">
                <a16:creationId xmlns:a16="http://schemas.microsoft.com/office/drawing/2014/main" id="{C8E8FE8B-238F-43AD-A9FF-E661EB28D689}"/>
              </a:ext>
            </a:extLst>
          </p:cNvPr>
          <p:cNvPicPr>
            <a:picLocks noChangeAspect="1"/>
          </p:cNvPicPr>
          <p:nvPr/>
        </p:nvPicPr>
        <p:blipFill>
          <a:blip r:embed="rId2"/>
          <a:stretch>
            <a:fillRect/>
          </a:stretch>
        </p:blipFill>
        <p:spPr>
          <a:xfrm>
            <a:off x="4192172" y="3305907"/>
            <a:ext cx="7033846" cy="275726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15456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82E9BF5-B885-4A03-9A62-EDFCF548EEC4}"/>
              </a:ext>
            </a:extLst>
          </p:cNvPr>
          <p:cNvSpPr>
            <a:spLocks noGrp="1"/>
          </p:cNvSpPr>
          <p:nvPr>
            <p:ph type="title"/>
          </p:nvPr>
        </p:nvSpPr>
        <p:spPr>
          <a:xfrm>
            <a:off x="1154955" y="973667"/>
            <a:ext cx="2942210" cy="4833745"/>
          </a:xfrm>
        </p:spPr>
        <p:txBody>
          <a:bodyPr>
            <a:normAutofit/>
          </a:bodyPr>
          <a:lstStyle/>
          <a:p>
            <a:r>
              <a:rPr lang="en-US">
                <a:solidFill>
                  <a:srgbClr val="EBEBEB"/>
                </a:solidFill>
              </a:rPr>
              <a:t>Personnel Page of Fiscal Report</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B5DCEC9-4283-B62F-4D4E-F7CA48D6214F}"/>
              </a:ext>
            </a:extLst>
          </p:cNvPr>
          <p:cNvGraphicFramePr>
            <a:graphicFrameLocks noGrp="1"/>
          </p:cNvGraphicFramePr>
          <p:nvPr>
            <p:ph idx="1"/>
            <p:extLst>
              <p:ext uri="{D42A27DB-BD31-4B8C-83A1-F6EECF244321}">
                <p14:modId xmlns:p14="http://schemas.microsoft.com/office/powerpoint/2010/main" val="22663193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292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2CADA18-2515-4410-81F2-83ADDFB04BA0}"/>
              </a:ext>
            </a:extLst>
          </p:cNvPr>
          <p:cNvSpPr>
            <a:spLocks noGrp="1"/>
          </p:cNvSpPr>
          <p:nvPr>
            <p:ph type="title"/>
          </p:nvPr>
        </p:nvSpPr>
        <p:spPr>
          <a:xfrm>
            <a:off x="1154955" y="973668"/>
            <a:ext cx="2942210" cy="1020232"/>
          </a:xfrm>
        </p:spPr>
        <p:txBody>
          <a:bodyPr>
            <a:normAutofit/>
          </a:bodyPr>
          <a:lstStyle/>
          <a:p>
            <a:pPr>
              <a:lnSpc>
                <a:spcPct val="90000"/>
              </a:lnSpc>
            </a:pPr>
            <a:r>
              <a:rPr lang="en-US" sz="2800">
                <a:solidFill>
                  <a:srgbClr val="EBEBEB"/>
                </a:solidFill>
              </a:rPr>
              <a:t>Personnel Page of Fiscal Report</a:t>
            </a:r>
          </a:p>
        </p:txBody>
      </p:sp>
      <p:pic>
        <p:nvPicPr>
          <p:cNvPr id="5" name="Picture 4">
            <a:extLst>
              <a:ext uri="{FF2B5EF4-FFF2-40B4-BE49-F238E27FC236}">
                <a16:creationId xmlns:a16="http://schemas.microsoft.com/office/drawing/2014/main" id="{DF058472-5437-4797-A254-56F20E60D907}"/>
              </a:ext>
            </a:extLst>
          </p:cNvPr>
          <p:cNvPicPr>
            <a:picLocks noChangeAspect="1"/>
          </p:cNvPicPr>
          <p:nvPr/>
        </p:nvPicPr>
        <p:blipFill>
          <a:blip r:embed="rId2"/>
          <a:stretch>
            <a:fillRect/>
          </a:stretch>
        </p:blipFill>
        <p:spPr>
          <a:xfrm>
            <a:off x="4969185" y="1160733"/>
            <a:ext cx="7139732" cy="5000916"/>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BFD2192-8692-4AAC-A504-8906DE06AB11}"/>
              </a:ext>
            </a:extLst>
          </p:cNvPr>
          <p:cNvSpPr>
            <a:spLocks noGrp="1"/>
          </p:cNvSpPr>
          <p:nvPr>
            <p:ph idx="1"/>
          </p:nvPr>
        </p:nvSpPr>
        <p:spPr>
          <a:xfrm>
            <a:off x="1154955" y="2120900"/>
            <a:ext cx="3133726" cy="3898900"/>
          </a:xfrm>
        </p:spPr>
        <p:txBody>
          <a:bodyPr>
            <a:normAutofit/>
          </a:bodyPr>
          <a:lstStyle/>
          <a:p>
            <a:pPr>
              <a:lnSpc>
                <a:spcPct val="90000"/>
              </a:lnSpc>
            </a:pPr>
            <a:r>
              <a:rPr lang="en-US" dirty="0">
                <a:solidFill>
                  <a:srgbClr val="FFFFFF"/>
                </a:solidFill>
              </a:rPr>
              <a:t>There are two columns that allow for modification in the fiscal report, Grant funds Requested this period and Match Reported this period. </a:t>
            </a:r>
          </a:p>
          <a:p>
            <a:pPr>
              <a:lnSpc>
                <a:spcPct val="90000"/>
              </a:lnSpc>
            </a:pPr>
            <a:r>
              <a:rPr lang="en-US" dirty="0">
                <a:solidFill>
                  <a:srgbClr val="FFFFFF"/>
                </a:solidFill>
              </a:rPr>
              <a:t>Position and Name have been removed from this example however there is normally information in this section of the fiscal report.</a:t>
            </a: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4256108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8">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Oval 28">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A76D9CF-E4F4-4909-A523-C12DD58A474D}"/>
              </a:ext>
            </a:extLst>
          </p:cNvPr>
          <p:cNvSpPr>
            <a:spLocks noGrp="1"/>
          </p:cNvSpPr>
          <p:nvPr>
            <p:ph type="title"/>
          </p:nvPr>
        </p:nvSpPr>
        <p:spPr>
          <a:xfrm>
            <a:off x="8471239" y="973667"/>
            <a:ext cx="2942210" cy="4833745"/>
          </a:xfrm>
        </p:spPr>
        <p:txBody>
          <a:bodyPr>
            <a:normAutofit/>
          </a:bodyPr>
          <a:lstStyle/>
          <a:p>
            <a:r>
              <a:rPr lang="en-US" dirty="0">
                <a:solidFill>
                  <a:srgbClr val="EBEBEB"/>
                </a:solidFill>
              </a:rPr>
              <a:t>Frequency of Reporting</a:t>
            </a:r>
          </a:p>
        </p:txBody>
      </p:sp>
      <p:sp>
        <p:nvSpPr>
          <p:cNvPr id="33" name="Rectangle 32">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6B70043-1FE9-119B-5439-1FDA1C01BC88}"/>
              </a:ext>
            </a:extLst>
          </p:cNvPr>
          <p:cNvGraphicFramePr>
            <a:graphicFrameLocks noGrp="1"/>
          </p:cNvGraphicFramePr>
          <p:nvPr>
            <p:ph idx="1"/>
            <p:extLst>
              <p:ext uri="{D42A27DB-BD31-4B8C-83A1-F6EECF244321}">
                <p14:modId xmlns:p14="http://schemas.microsoft.com/office/powerpoint/2010/main" val="2205184557"/>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63078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41543EBC-3404-4083-803D-7A0DE91B940C}"/>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Personnel Page of the Fiscal Report</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CD0D5F-AB06-4440-B77F-8E0CA077CA3D}"/>
              </a:ext>
            </a:extLst>
          </p:cNvPr>
          <p:cNvSpPr>
            <a:spLocks noGrp="1"/>
          </p:cNvSpPr>
          <p:nvPr>
            <p:ph idx="1"/>
          </p:nvPr>
        </p:nvSpPr>
        <p:spPr>
          <a:xfrm>
            <a:off x="4678424" y="1059025"/>
            <a:ext cx="5302189" cy="4739950"/>
          </a:xfrm>
        </p:spPr>
        <p:txBody>
          <a:bodyPr anchor="ctr">
            <a:normAutofit/>
          </a:bodyPr>
          <a:lstStyle/>
          <a:p>
            <a:r>
              <a:rPr lang="en-US">
                <a:solidFill>
                  <a:schemeClr val="tx1"/>
                </a:solidFill>
              </a:rPr>
              <a:t>In this example you will see Fund Type Match.  Match is required in many of our funding sources, however due to the Pandemic there has been some guideline updates and changes in requiring Match for certain grants. If you have a FVPSA ARP or FVPSA SA you will not have match on the grant.  Match will be discussed in other funding sources during trainings for those grants.</a:t>
            </a:r>
          </a:p>
          <a:p>
            <a:r>
              <a:rPr lang="en-US">
                <a:solidFill>
                  <a:schemeClr val="tx1"/>
                </a:solidFill>
              </a:rPr>
              <a:t>If you are a new employee employed by an Agency who already has grants with CJI, you might have match on those grants. Feel free to reach out to your CJI Grant Manager to discuss questions about match on those grants. </a:t>
            </a:r>
          </a:p>
        </p:txBody>
      </p:sp>
    </p:spTree>
    <p:extLst>
      <p:ext uri="{BB962C8B-B14F-4D97-AF65-F5344CB8AC3E}">
        <p14:creationId xmlns:p14="http://schemas.microsoft.com/office/powerpoint/2010/main" val="22527479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C23D-29E4-4734-8476-D86ED7B81356}"/>
              </a:ext>
            </a:extLst>
          </p:cNvPr>
          <p:cNvSpPr>
            <a:spLocks noGrp="1"/>
          </p:cNvSpPr>
          <p:nvPr>
            <p:ph type="title"/>
          </p:nvPr>
        </p:nvSpPr>
        <p:spPr>
          <a:xfrm>
            <a:off x="1154954" y="973668"/>
            <a:ext cx="8761413" cy="706964"/>
          </a:xfrm>
        </p:spPr>
        <p:txBody>
          <a:bodyPr>
            <a:normAutofit/>
          </a:bodyPr>
          <a:lstStyle/>
          <a:p>
            <a:r>
              <a:rPr lang="en-US">
                <a:solidFill>
                  <a:srgbClr val="EBEBEB"/>
                </a:solidFill>
              </a:rPr>
              <a:t>Personnel Page of the Fiscal Report</a:t>
            </a:r>
          </a:p>
        </p:txBody>
      </p:sp>
      <p:sp>
        <p:nvSpPr>
          <p:cNvPr id="3" name="Content Placeholder 2">
            <a:extLst>
              <a:ext uri="{FF2B5EF4-FFF2-40B4-BE49-F238E27FC236}">
                <a16:creationId xmlns:a16="http://schemas.microsoft.com/office/drawing/2014/main" id="{619F9C1D-C81E-4586-9FE8-E0C8AA2A1204}"/>
              </a:ext>
            </a:extLst>
          </p:cNvPr>
          <p:cNvSpPr>
            <a:spLocks noGrp="1"/>
          </p:cNvSpPr>
          <p:nvPr>
            <p:ph idx="1"/>
          </p:nvPr>
        </p:nvSpPr>
        <p:spPr>
          <a:xfrm>
            <a:off x="1154954" y="2603500"/>
            <a:ext cx="5211979" cy="3416300"/>
          </a:xfrm>
        </p:spPr>
        <p:txBody>
          <a:bodyPr anchor="ctr">
            <a:normAutofit/>
          </a:bodyPr>
          <a:lstStyle/>
          <a:p>
            <a:r>
              <a:rPr lang="en-US" dirty="0"/>
              <a:t>Every page of the fiscal report does have an attachment section.  This is where the documentation required will be attached to the fiscal report.</a:t>
            </a:r>
          </a:p>
        </p:txBody>
      </p:sp>
      <p:pic>
        <p:nvPicPr>
          <p:cNvPr id="5" name="Picture 4">
            <a:extLst>
              <a:ext uri="{FF2B5EF4-FFF2-40B4-BE49-F238E27FC236}">
                <a16:creationId xmlns:a16="http://schemas.microsoft.com/office/drawing/2014/main" id="{79FB3D93-7319-4F18-92AB-E14B15C7651F}"/>
              </a:ext>
            </a:extLst>
          </p:cNvPr>
          <p:cNvPicPr>
            <a:picLocks noChangeAspect="1"/>
          </p:cNvPicPr>
          <p:nvPr/>
        </p:nvPicPr>
        <p:blipFill>
          <a:blip r:embed="rId2"/>
          <a:stretch>
            <a:fillRect/>
          </a:stretch>
        </p:blipFill>
        <p:spPr>
          <a:xfrm>
            <a:off x="6798732" y="2799472"/>
            <a:ext cx="4975925" cy="322032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080478444"/>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A42C2025-DA46-4458-A290-57BC2EC1AF49}"/>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Tips for attachments in Fiscal Reports</a:t>
            </a:r>
          </a:p>
        </p:txBody>
      </p:sp>
      <p:sp>
        <p:nvSpPr>
          <p:cNvPr id="3" name="Content Placeholder 2">
            <a:extLst>
              <a:ext uri="{FF2B5EF4-FFF2-40B4-BE49-F238E27FC236}">
                <a16:creationId xmlns:a16="http://schemas.microsoft.com/office/drawing/2014/main" id="{06160000-0C78-4D84-BD74-8C0D4D37C146}"/>
              </a:ext>
            </a:extLst>
          </p:cNvPr>
          <p:cNvSpPr>
            <a:spLocks noGrp="1"/>
          </p:cNvSpPr>
          <p:nvPr>
            <p:ph idx="1"/>
          </p:nvPr>
        </p:nvSpPr>
        <p:spPr>
          <a:xfrm>
            <a:off x="5290077" y="437513"/>
            <a:ext cx="5502614" cy="5954325"/>
          </a:xfrm>
        </p:spPr>
        <p:txBody>
          <a:bodyPr anchor="ctr">
            <a:normAutofit/>
          </a:bodyPr>
          <a:lstStyle/>
          <a:p>
            <a:pPr>
              <a:lnSpc>
                <a:spcPct val="90000"/>
              </a:lnSpc>
            </a:pPr>
            <a:r>
              <a:rPr lang="en-US" sz="1700"/>
              <a:t>The amount of documentation and the organization of the documentation can have profound effects on how long it takes the CJI Grant Manager to review the documentation. It helps if the following points are followed:</a:t>
            </a:r>
          </a:p>
          <a:p>
            <a:pPr lvl="1">
              <a:lnSpc>
                <a:spcPct val="90000"/>
              </a:lnSpc>
              <a:buFont typeface="Arial" panose="020B0604020202020204" pitchFamily="34" charset="0"/>
              <a:buChar char="•"/>
            </a:pPr>
            <a:r>
              <a:rPr lang="en-US" sz="1700"/>
              <a:t>Attach the proper documentation to the proper sections. If some documentation goes in multiple sections then it can be attached in one of the sections or all of them.</a:t>
            </a:r>
          </a:p>
          <a:p>
            <a:pPr lvl="1">
              <a:lnSpc>
                <a:spcPct val="90000"/>
              </a:lnSpc>
              <a:buFont typeface="Arial" panose="020B0604020202020204" pitchFamily="34" charset="0"/>
              <a:buChar char="•"/>
            </a:pPr>
            <a:r>
              <a:rPr lang="en-US" sz="1700"/>
              <a:t>Ensure that ONLY the documentation needed for the fiscal period you are completing the report for is included in the attachments. </a:t>
            </a:r>
          </a:p>
          <a:p>
            <a:pPr lvl="1">
              <a:lnSpc>
                <a:spcPct val="90000"/>
              </a:lnSpc>
              <a:buFont typeface="Arial" panose="020B0604020202020204" pitchFamily="34" charset="0"/>
              <a:buChar char="•"/>
            </a:pPr>
            <a:r>
              <a:rPr lang="en-US" sz="1700"/>
              <a:t>Please organize the documentation for Personnel as all paystubs in such a way that all paystubs and/or timesheets for one employee are together preferably oldest to newest.  Paystubs and time sheets do not have to be together; they can be in separate attachments.  </a:t>
            </a:r>
          </a:p>
        </p:txBody>
      </p:sp>
    </p:spTree>
    <p:extLst>
      <p:ext uri="{BB962C8B-B14F-4D97-AF65-F5344CB8AC3E}">
        <p14:creationId xmlns:p14="http://schemas.microsoft.com/office/powerpoint/2010/main" val="1936381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585A4D5D-4EDC-421A-8918-139078A71EF0}"/>
              </a:ext>
            </a:extLst>
          </p:cNvPr>
          <p:cNvSpPr>
            <a:spLocks noGrp="1"/>
          </p:cNvSpPr>
          <p:nvPr>
            <p:ph type="title"/>
          </p:nvPr>
        </p:nvSpPr>
        <p:spPr>
          <a:xfrm>
            <a:off x="836247" y="1085549"/>
            <a:ext cx="3430947" cy="4686903"/>
          </a:xfrm>
        </p:spPr>
        <p:txBody>
          <a:bodyPr anchor="ctr">
            <a:normAutofit/>
          </a:bodyPr>
          <a:lstStyle/>
          <a:p>
            <a:pPr algn="r"/>
            <a:r>
              <a:rPr lang="en-US">
                <a:solidFill>
                  <a:schemeClr val="tx1"/>
                </a:solidFill>
              </a:rPr>
              <a:t>Tips for attachments in Fiscal Reports</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EB8931-35EF-4A83-B131-5B6EDFA68895}"/>
              </a:ext>
            </a:extLst>
          </p:cNvPr>
          <p:cNvSpPr>
            <a:spLocks noGrp="1"/>
          </p:cNvSpPr>
          <p:nvPr>
            <p:ph idx="1"/>
          </p:nvPr>
        </p:nvSpPr>
        <p:spPr>
          <a:xfrm>
            <a:off x="5041399" y="1085549"/>
            <a:ext cx="5579707" cy="4686903"/>
          </a:xfrm>
        </p:spPr>
        <p:txBody>
          <a:bodyPr anchor="ctr">
            <a:normAutofit/>
          </a:bodyPr>
          <a:lstStyle/>
          <a:p>
            <a:r>
              <a:rPr lang="en-US" dirty="0">
                <a:solidFill>
                  <a:schemeClr val="tx1"/>
                </a:solidFill>
              </a:rPr>
              <a:t>In categories such as Supplies, Operating or Travel there may be multiple expenses in a line item.  For these situations it is very helpful if there is a cover page for the documentation that verifies which expenses are in each line item.  If there are expenses that should not be counted toward the grant funds that is included on an invoice or receipt, then identify those items on the receipt that are grant funded. </a:t>
            </a:r>
          </a:p>
          <a:p>
            <a:r>
              <a:rPr lang="en-US" dirty="0">
                <a:solidFill>
                  <a:schemeClr val="tx1"/>
                </a:solidFill>
              </a:rPr>
              <a:t>Try to keep expenses together such as utilities, office supplies, printing, </a:t>
            </a:r>
            <a:r>
              <a:rPr lang="en-US" dirty="0" err="1">
                <a:solidFill>
                  <a:schemeClr val="tx1"/>
                </a:solidFill>
              </a:rPr>
              <a:t>etc</a:t>
            </a:r>
            <a:r>
              <a:rPr lang="en-US" dirty="0">
                <a:solidFill>
                  <a:schemeClr val="tx1"/>
                </a:solidFill>
              </a:rPr>
              <a:t> rather than having all the documents mixed in together. </a:t>
            </a:r>
          </a:p>
        </p:txBody>
      </p:sp>
    </p:spTree>
    <p:extLst>
      <p:ext uri="{BB962C8B-B14F-4D97-AF65-F5344CB8AC3E}">
        <p14:creationId xmlns:p14="http://schemas.microsoft.com/office/powerpoint/2010/main" val="37020834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1E2CA76-AEAC-4248-BA39-5B29B8B25655}"/>
              </a:ext>
            </a:extLst>
          </p:cNvPr>
          <p:cNvSpPr>
            <a:spLocks noGrp="1"/>
          </p:cNvSpPr>
          <p:nvPr>
            <p:ph type="title"/>
          </p:nvPr>
        </p:nvSpPr>
        <p:spPr>
          <a:xfrm>
            <a:off x="1154955" y="973667"/>
            <a:ext cx="2942210" cy="4833745"/>
          </a:xfrm>
        </p:spPr>
        <p:txBody>
          <a:bodyPr>
            <a:normAutofit/>
          </a:bodyPr>
          <a:lstStyle/>
          <a:p>
            <a:r>
              <a:rPr lang="en-US">
                <a:solidFill>
                  <a:srgbClr val="EBEBEB"/>
                </a:solidFill>
              </a:rPr>
              <a:t>Program Income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DD25490-2C83-DC2B-97E4-E644BFCB8AD9}"/>
              </a:ext>
            </a:extLst>
          </p:cNvPr>
          <p:cNvGraphicFramePr>
            <a:graphicFrameLocks noGrp="1"/>
          </p:cNvGraphicFramePr>
          <p:nvPr>
            <p:ph idx="1"/>
            <p:extLst>
              <p:ext uri="{D42A27DB-BD31-4B8C-83A1-F6EECF244321}">
                <p14:modId xmlns:p14="http://schemas.microsoft.com/office/powerpoint/2010/main" val="355943872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9576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4CE3DE7-AA38-4F05-945B-305331CACF32}"/>
              </a:ext>
            </a:extLst>
          </p:cNvPr>
          <p:cNvSpPr>
            <a:spLocks noGrp="1"/>
          </p:cNvSpPr>
          <p:nvPr>
            <p:ph type="title"/>
          </p:nvPr>
        </p:nvSpPr>
        <p:spPr>
          <a:xfrm>
            <a:off x="1154954" y="973668"/>
            <a:ext cx="8761413" cy="706964"/>
          </a:xfrm>
        </p:spPr>
        <p:txBody>
          <a:bodyPr>
            <a:normAutofit/>
          </a:bodyPr>
          <a:lstStyle/>
          <a:p>
            <a:r>
              <a:rPr lang="en-US">
                <a:solidFill>
                  <a:srgbClr val="FFFFFF"/>
                </a:solidFill>
              </a:rPr>
              <a:t>Required Documentation</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EE122DD-E7CB-408F-D31C-A8D8A8646095}"/>
              </a:ext>
            </a:extLst>
          </p:cNvPr>
          <p:cNvGraphicFramePr>
            <a:graphicFrameLocks noGrp="1"/>
          </p:cNvGraphicFramePr>
          <p:nvPr>
            <p:ph idx="1"/>
            <p:extLst>
              <p:ext uri="{D42A27DB-BD31-4B8C-83A1-F6EECF244321}">
                <p14:modId xmlns:p14="http://schemas.microsoft.com/office/powerpoint/2010/main" val="326012021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536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6EB0-2A67-4BF3-9FE9-6909A349FFDC}"/>
              </a:ext>
            </a:extLst>
          </p:cNvPr>
          <p:cNvSpPr>
            <a:spLocks noGrp="1"/>
          </p:cNvSpPr>
          <p:nvPr>
            <p:ph type="title"/>
          </p:nvPr>
        </p:nvSpPr>
        <p:spPr/>
        <p:txBody>
          <a:bodyPr/>
          <a:lstStyle/>
          <a:p>
            <a:r>
              <a:rPr lang="en-US" dirty="0"/>
              <a:t>Submitting a Fiscal Report</a:t>
            </a:r>
          </a:p>
        </p:txBody>
      </p:sp>
      <p:sp>
        <p:nvSpPr>
          <p:cNvPr id="3" name="Content Placeholder 2">
            <a:extLst>
              <a:ext uri="{FF2B5EF4-FFF2-40B4-BE49-F238E27FC236}">
                <a16:creationId xmlns:a16="http://schemas.microsoft.com/office/drawing/2014/main" id="{A361D010-B694-4E30-9F63-4527BC5875E8}"/>
              </a:ext>
            </a:extLst>
          </p:cNvPr>
          <p:cNvSpPr>
            <a:spLocks noGrp="1"/>
          </p:cNvSpPr>
          <p:nvPr>
            <p:ph idx="1"/>
          </p:nvPr>
        </p:nvSpPr>
        <p:spPr/>
        <p:txBody>
          <a:bodyPr/>
          <a:lstStyle/>
          <a:p>
            <a:r>
              <a:rPr lang="en-US" dirty="0"/>
              <a:t>Once a fiscal report is completed and there are no Orange notices at the top of the fiscal pages then you can submit the fiscal report. </a:t>
            </a:r>
          </a:p>
          <a:p>
            <a:r>
              <a:rPr lang="en-US" dirty="0"/>
              <a:t>Make sure you save the Fiscal report before submitting.</a:t>
            </a:r>
          </a:p>
          <a:p>
            <a:r>
              <a:rPr lang="en-US" dirty="0"/>
              <a:t>Go to the 3</a:t>
            </a:r>
            <a:r>
              <a:rPr lang="en-US" baseline="30000" dirty="0"/>
              <a:t>rd</a:t>
            </a:r>
            <a:r>
              <a:rPr lang="en-US" dirty="0"/>
              <a:t> Green button at the top of the page, Status Changes</a:t>
            </a:r>
          </a:p>
        </p:txBody>
      </p:sp>
      <p:pic>
        <p:nvPicPr>
          <p:cNvPr id="5" name="Picture 4">
            <a:extLst>
              <a:ext uri="{FF2B5EF4-FFF2-40B4-BE49-F238E27FC236}">
                <a16:creationId xmlns:a16="http://schemas.microsoft.com/office/drawing/2014/main" id="{5C24AEFC-0342-4D04-8C7E-9189B1CB798E}"/>
              </a:ext>
            </a:extLst>
          </p:cNvPr>
          <p:cNvPicPr>
            <a:picLocks noChangeAspect="1"/>
          </p:cNvPicPr>
          <p:nvPr/>
        </p:nvPicPr>
        <p:blipFill>
          <a:blip r:embed="rId2"/>
          <a:stretch>
            <a:fillRect/>
          </a:stretch>
        </p:blipFill>
        <p:spPr>
          <a:xfrm>
            <a:off x="1154953" y="4311650"/>
            <a:ext cx="8761413" cy="893396"/>
          </a:xfrm>
          <a:prstGeom prst="rect">
            <a:avLst/>
          </a:prstGeom>
        </p:spPr>
      </p:pic>
    </p:spTree>
    <p:extLst>
      <p:ext uri="{BB962C8B-B14F-4D97-AF65-F5344CB8AC3E}">
        <p14:creationId xmlns:p14="http://schemas.microsoft.com/office/powerpoint/2010/main" val="270844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65714D-C2F9-45E8-A8AD-079BC94619F2}"/>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Submitting a Fiscal Report</a:t>
            </a:r>
          </a:p>
        </p:txBody>
      </p:sp>
      <p:sp>
        <p:nvSpPr>
          <p:cNvPr id="3" name="Content Placeholder 2">
            <a:extLst>
              <a:ext uri="{FF2B5EF4-FFF2-40B4-BE49-F238E27FC236}">
                <a16:creationId xmlns:a16="http://schemas.microsoft.com/office/drawing/2014/main" id="{BB529ABF-2AF3-430E-834B-C97D3FEB4AA6}"/>
              </a:ext>
            </a:extLst>
          </p:cNvPr>
          <p:cNvSpPr>
            <a:spLocks noGrp="1"/>
          </p:cNvSpPr>
          <p:nvPr>
            <p:ph idx="1"/>
          </p:nvPr>
        </p:nvSpPr>
        <p:spPr>
          <a:xfrm>
            <a:off x="8382055" y="4591665"/>
            <a:ext cx="3161016" cy="1622322"/>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In the Status Changes </a:t>
            </a:r>
            <a:r>
              <a:rPr lang="en-US" cap="all" dirty="0">
                <a:solidFill>
                  <a:schemeClr val="accent1">
                    <a:lumMod val="60000"/>
                    <a:lumOff val="40000"/>
                  </a:schemeClr>
                </a:solidFill>
              </a:rPr>
              <a:t>Drop down box</a:t>
            </a:r>
            <a:r>
              <a:rPr lang="en-US" b="0" i="0" kern="1200" cap="all" dirty="0">
                <a:solidFill>
                  <a:schemeClr val="accent1">
                    <a:lumMod val="60000"/>
                    <a:lumOff val="40000"/>
                  </a:schemeClr>
                </a:solidFill>
                <a:latin typeface="+mn-lt"/>
                <a:ea typeface="+mn-ea"/>
                <a:cs typeface="+mn-cs"/>
              </a:rPr>
              <a:t> you will see this screen.</a:t>
            </a: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42DAEB20-393D-44B4-AF22-0A0591931C26}"/>
              </a:ext>
            </a:extLst>
          </p:cNvPr>
          <p:cNvPicPr>
            <a:picLocks noChangeAspect="1"/>
          </p:cNvPicPr>
          <p:nvPr/>
        </p:nvPicPr>
        <p:blipFill>
          <a:blip r:embed="rId3"/>
          <a:stretch>
            <a:fillRect/>
          </a:stretch>
        </p:blipFill>
        <p:spPr>
          <a:xfrm>
            <a:off x="423332" y="984739"/>
            <a:ext cx="7440508" cy="4797084"/>
          </a:xfrm>
          <a:prstGeom prst="rect">
            <a:avLst/>
          </a:prstGeom>
        </p:spPr>
      </p:pic>
    </p:spTree>
    <p:extLst>
      <p:ext uri="{BB962C8B-B14F-4D97-AF65-F5344CB8AC3E}">
        <p14:creationId xmlns:p14="http://schemas.microsoft.com/office/powerpoint/2010/main" val="597008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A91E-5541-401A-8BD3-740ED1586E98}"/>
              </a:ext>
            </a:extLst>
          </p:cNvPr>
          <p:cNvSpPr>
            <a:spLocks noGrp="1"/>
          </p:cNvSpPr>
          <p:nvPr>
            <p:ph type="title"/>
          </p:nvPr>
        </p:nvSpPr>
        <p:spPr>
          <a:xfrm>
            <a:off x="1154954" y="973668"/>
            <a:ext cx="8761413" cy="706964"/>
          </a:xfrm>
        </p:spPr>
        <p:txBody>
          <a:bodyPr>
            <a:normAutofit/>
          </a:bodyPr>
          <a:lstStyle/>
          <a:p>
            <a:r>
              <a:rPr lang="en-US">
                <a:solidFill>
                  <a:srgbClr val="EBEBEB"/>
                </a:solidFill>
              </a:rPr>
              <a:t>Submitting a Fiscal Report</a:t>
            </a:r>
          </a:p>
        </p:txBody>
      </p:sp>
      <p:graphicFrame>
        <p:nvGraphicFramePr>
          <p:cNvPr id="5" name="Content Placeholder 2">
            <a:extLst>
              <a:ext uri="{FF2B5EF4-FFF2-40B4-BE49-F238E27FC236}">
                <a16:creationId xmlns:a16="http://schemas.microsoft.com/office/drawing/2014/main" id="{D3D9DF19-0963-E340-A09A-9F02AB12BCC5}"/>
              </a:ext>
            </a:extLst>
          </p:cNvPr>
          <p:cNvGraphicFramePr>
            <a:graphicFrameLocks noGrp="1"/>
          </p:cNvGraphicFramePr>
          <p:nvPr>
            <p:ph idx="1"/>
            <p:extLst>
              <p:ext uri="{D42A27DB-BD31-4B8C-83A1-F6EECF244321}">
                <p14:modId xmlns:p14="http://schemas.microsoft.com/office/powerpoint/2010/main" val="1537129189"/>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42137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758E-6852-435B-97B2-CE0BB15A4A57}"/>
              </a:ext>
            </a:extLst>
          </p:cNvPr>
          <p:cNvSpPr>
            <a:spLocks noGrp="1"/>
          </p:cNvSpPr>
          <p:nvPr>
            <p:ph type="title"/>
          </p:nvPr>
        </p:nvSpPr>
        <p:spPr>
          <a:xfrm>
            <a:off x="1154954" y="689317"/>
            <a:ext cx="8761413" cy="1181685"/>
          </a:xfrm>
        </p:spPr>
        <p:txBody>
          <a:bodyPr/>
          <a:lstStyle/>
          <a:p>
            <a:r>
              <a:rPr lang="en-US" dirty="0"/>
              <a:t>Equipment purchased through a Grant</a:t>
            </a:r>
          </a:p>
        </p:txBody>
      </p:sp>
      <p:sp>
        <p:nvSpPr>
          <p:cNvPr id="3" name="Content Placeholder 2">
            <a:extLst>
              <a:ext uri="{FF2B5EF4-FFF2-40B4-BE49-F238E27FC236}">
                <a16:creationId xmlns:a16="http://schemas.microsoft.com/office/drawing/2014/main" id="{58428BAC-3457-4EAF-9122-C2F2C8C2AF68}"/>
              </a:ext>
            </a:extLst>
          </p:cNvPr>
          <p:cNvSpPr>
            <a:spLocks noGrp="1"/>
          </p:cNvSpPr>
          <p:nvPr>
            <p:ph idx="1"/>
          </p:nvPr>
        </p:nvSpPr>
        <p:spPr/>
        <p:txBody>
          <a:bodyPr/>
          <a:lstStyle/>
          <a:p>
            <a:r>
              <a:rPr lang="en-US" dirty="0"/>
              <a:t>If there is equipment on the budget for your grant, there will be additional documentation required before the fiscal report can be submitted.</a:t>
            </a:r>
          </a:p>
          <a:p>
            <a:r>
              <a:rPr lang="en-US" dirty="0"/>
              <a:t>An Inventory report will be required to be completed during the fiscal report in which you are asking reimbursement for that piece of equipment. </a:t>
            </a:r>
          </a:p>
          <a:p>
            <a:r>
              <a:rPr lang="en-US" dirty="0"/>
              <a:t>For something to be in the Equipment category, it must be valued at $500 or more per unit.   (Your CJI grant manager will help make sure you have these items in the correct categories if your agency is awarded funds)</a:t>
            </a:r>
          </a:p>
          <a:p>
            <a:r>
              <a:rPr lang="en-US" dirty="0"/>
              <a:t>If there is no equipment on your grant then you will not see the inventory form.</a:t>
            </a:r>
          </a:p>
          <a:p>
            <a:endParaRPr lang="en-US" dirty="0"/>
          </a:p>
        </p:txBody>
      </p:sp>
    </p:spTree>
    <p:extLst>
      <p:ext uri="{BB962C8B-B14F-4D97-AF65-F5344CB8AC3E}">
        <p14:creationId xmlns:p14="http://schemas.microsoft.com/office/powerpoint/2010/main" val="1783397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CABA-A738-49BA-B0F7-EE4BC442EBE1}"/>
              </a:ext>
            </a:extLst>
          </p:cNvPr>
          <p:cNvSpPr>
            <a:spLocks noGrp="1"/>
          </p:cNvSpPr>
          <p:nvPr>
            <p:ph type="title"/>
          </p:nvPr>
        </p:nvSpPr>
        <p:spPr/>
        <p:txBody>
          <a:bodyPr/>
          <a:lstStyle/>
          <a:p>
            <a:r>
              <a:rPr lang="en-US" dirty="0"/>
              <a:t>Reporting Frequency Quarterly Reports with due dates</a:t>
            </a:r>
          </a:p>
        </p:txBody>
      </p:sp>
      <p:sp>
        <p:nvSpPr>
          <p:cNvPr id="3" name="Content Placeholder 2">
            <a:extLst>
              <a:ext uri="{FF2B5EF4-FFF2-40B4-BE49-F238E27FC236}">
                <a16:creationId xmlns:a16="http://schemas.microsoft.com/office/drawing/2014/main" id="{D491B194-2F00-472C-A07C-4A06A9A9BDC7}"/>
              </a:ext>
            </a:extLst>
          </p:cNvPr>
          <p:cNvSpPr>
            <a:spLocks noGrp="1"/>
          </p:cNvSpPr>
          <p:nvPr>
            <p:ph idx="1"/>
          </p:nvPr>
        </p:nvSpPr>
        <p:spPr/>
        <p:txBody>
          <a:bodyPr/>
          <a:lstStyle/>
          <a:p>
            <a:pPr marL="0" indent="0" algn="ctr">
              <a:buNone/>
            </a:pPr>
            <a:r>
              <a:rPr lang="en-US" sz="2000" dirty="0"/>
              <a:t>Quarterly Reports with a grant that starts 10/1</a:t>
            </a:r>
          </a:p>
          <a:p>
            <a:endParaRPr lang="en-US" dirty="0"/>
          </a:p>
          <a:p>
            <a:r>
              <a:rPr lang="en-US" dirty="0"/>
              <a:t>FR1  due 1/20   Period 10/1 – 12/31</a:t>
            </a:r>
          </a:p>
          <a:p>
            <a:r>
              <a:rPr lang="en-US" dirty="0"/>
              <a:t>FR2 due 4/20    Period 1/1 – 3/31</a:t>
            </a:r>
          </a:p>
          <a:p>
            <a:r>
              <a:rPr lang="en-US" dirty="0"/>
              <a:t>FR3 due 7/20    Period 4/1 – 6/30</a:t>
            </a:r>
          </a:p>
          <a:p>
            <a:r>
              <a:rPr lang="en-US" dirty="0"/>
              <a:t>FR4 due 10/20   Period 7/1 – 9/31</a:t>
            </a:r>
          </a:p>
          <a:p>
            <a:endParaRPr lang="en-US" dirty="0"/>
          </a:p>
          <a:p>
            <a:pPr marL="0" indent="0">
              <a:buNone/>
            </a:pPr>
            <a:r>
              <a:rPr lang="en-US" dirty="0"/>
              <a:t>One-year grants will have 4 Quarterly reports and Two-year grants will have 8 Quarterly reports.</a:t>
            </a:r>
          </a:p>
        </p:txBody>
      </p:sp>
      <p:sp>
        <p:nvSpPr>
          <p:cNvPr id="4" name="Text Placeholder 3">
            <a:extLst>
              <a:ext uri="{FF2B5EF4-FFF2-40B4-BE49-F238E27FC236}">
                <a16:creationId xmlns:a16="http://schemas.microsoft.com/office/drawing/2014/main" id="{49245666-BB05-4804-A5C6-F538AC0EC212}"/>
              </a:ext>
            </a:extLst>
          </p:cNvPr>
          <p:cNvSpPr>
            <a:spLocks noGrp="1"/>
          </p:cNvSpPr>
          <p:nvPr>
            <p:ph type="body" sz="half" idx="2"/>
          </p:nvPr>
        </p:nvSpPr>
        <p:spPr/>
        <p:txBody>
          <a:bodyPr/>
          <a:lstStyle/>
          <a:p>
            <a:pPr algn="ctr">
              <a:lnSpc>
                <a:spcPct val="150000"/>
              </a:lnSpc>
            </a:pPr>
            <a:r>
              <a:rPr lang="en-US" dirty="0"/>
              <a:t>Monthly and Quarterly reports are based off the months/quarters in the Grant period not based on a calendar year or fiscal year.</a:t>
            </a:r>
          </a:p>
          <a:p>
            <a:endParaRPr lang="en-US" dirty="0"/>
          </a:p>
        </p:txBody>
      </p:sp>
    </p:spTree>
    <p:extLst>
      <p:ext uri="{BB962C8B-B14F-4D97-AF65-F5344CB8AC3E}">
        <p14:creationId xmlns:p14="http://schemas.microsoft.com/office/powerpoint/2010/main" val="277748644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B17B3-75C3-4A5C-A8D0-BFEFDEFC3FAE}"/>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Equipment purchased through a Grant</a:t>
            </a:r>
          </a:p>
        </p:txBody>
      </p:sp>
      <p:sp>
        <p:nvSpPr>
          <p:cNvPr id="3" name="Content Placeholder 2">
            <a:extLst>
              <a:ext uri="{FF2B5EF4-FFF2-40B4-BE49-F238E27FC236}">
                <a16:creationId xmlns:a16="http://schemas.microsoft.com/office/drawing/2014/main" id="{423565C5-DE26-4E85-8279-8F72850D90F0}"/>
              </a:ext>
            </a:extLst>
          </p:cNvPr>
          <p:cNvSpPr>
            <a:spLocks noGrp="1"/>
          </p:cNvSpPr>
          <p:nvPr>
            <p:ph idx="1"/>
          </p:nvPr>
        </p:nvSpPr>
        <p:spPr>
          <a:xfrm>
            <a:off x="8160773" y="4591665"/>
            <a:ext cx="3382298" cy="1150156"/>
          </a:xfrm>
        </p:spPr>
        <p:txBody>
          <a:bodyPr vert="horz" lIns="91440" tIns="45720" rIns="91440" bIns="45720" rtlCol="0" anchor="t">
            <a:normAutofit/>
          </a:bodyPr>
          <a:lstStyle/>
          <a:p>
            <a:pPr marL="0" indent="0">
              <a:lnSpc>
                <a:spcPct val="90000"/>
              </a:lnSpc>
              <a:buNone/>
            </a:pPr>
            <a:r>
              <a:rPr lang="en-US" b="0" i="0" kern="1200" cap="all" dirty="0">
                <a:solidFill>
                  <a:schemeClr val="accent1">
                    <a:lumMod val="60000"/>
                    <a:lumOff val="40000"/>
                  </a:schemeClr>
                </a:solidFill>
                <a:latin typeface="+mn-lt"/>
                <a:ea typeface="+mn-ea"/>
                <a:cs typeface="+mn-cs"/>
              </a:rPr>
              <a:t>The Inventory Form can be found within the Fiscal Report Forms section of the Forms menu.</a:t>
            </a:r>
          </a:p>
        </p:txBody>
      </p:sp>
      <p:pic>
        <p:nvPicPr>
          <p:cNvPr id="5" name="Picture 4">
            <a:extLst>
              <a:ext uri="{FF2B5EF4-FFF2-40B4-BE49-F238E27FC236}">
                <a16:creationId xmlns:a16="http://schemas.microsoft.com/office/drawing/2014/main" id="{C4021AF3-FC7B-453B-9904-14D35C3BF9C1}"/>
              </a:ext>
            </a:extLst>
          </p:cNvPr>
          <p:cNvPicPr>
            <a:picLocks noChangeAspect="1"/>
          </p:cNvPicPr>
          <p:nvPr/>
        </p:nvPicPr>
        <p:blipFill>
          <a:blip r:embed="rId3"/>
          <a:stretch>
            <a:fillRect/>
          </a:stretch>
        </p:blipFill>
        <p:spPr>
          <a:xfrm>
            <a:off x="1109763" y="1252025"/>
            <a:ext cx="6810348" cy="448979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443726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8B64ACA-393F-4EC6-86B8-23D4C595758B}"/>
              </a:ext>
            </a:extLst>
          </p:cNvPr>
          <p:cNvSpPr>
            <a:spLocks noGrp="1"/>
          </p:cNvSpPr>
          <p:nvPr>
            <p:ph type="title"/>
          </p:nvPr>
        </p:nvSpPr>
        <p:spPr>
          <a:xfrm>
            <a:off x="1154955" y="973668"/>
            <a:ext cx="2942210" cy="1020232"/>
          </a:xfrm>
        </p:spPr>
        <p:txBody>
          <a:bodyPr>
            <a:normAutofit/>
          </a:bodyPr>
          <a:lstStyle/>
          <a:p>
            <a:pPr>
              <a:lnSpc>
                <a:spcPct val="90000"/>
              </a:lnSpc>
            </a:pPr>
            <a:r>
              <a:rPr lang="en-US" sz="2000">
                <a:solidFill>
                  <a:srgbClr val="EBEBEB"/>
                </a:solidFill>
              </a:rPr>
              <a:t>Equipment purchased through a Grant</a:t>
            </a:r>
          </a:p>
        </p:txBody>
      </p:sp>
      <p:pic>
        <p:nvPicPr>
          <p:cNvPr id="5" name="Picture 4">
            <a:extLst>
              <a:ext uri="{FF2B5EF4-FFF2-40B4-BE49-F238E27FC236}">
                <a16:creationId xmlns:a16="http://schemas.microsoft.com/office/drawing/2014/main" id="{F12C1605-9D62-4A81-B2EF-7DDB3A9C8577}"/>
              </a:ext>
            </a:extLst>
          </p:cNvPr>
          <p:cNvPicPr>
            <a:picLocks noChangeAspect="1"/>
          </p:cNvPicPr>
          <p:nvPr/>
        </p:nvPicPr>
        <p:blipFill>
          <a:blip r:embed="rId2"/>
          <a:stretch>
            <a:fillRect/>
          </a:stretch>
        </p:blipFill>
        <p:spPr>
          <a:xfrm>
            <a:off x="4969185" y="973668"/>
            <a:ext cx="7139732" cy="4653409"/>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278F3B5-6782-46E4-AB91-E048B8667690}"/>
              </a:ext>
            </a:extLst>
          </p:cNvPr>
          <p:cNvSpPr>
            <a:spLocks noGrp="1"/>
          </p:cNvSpPr>
          <p:nvPr>
            <p:ph idx="1"/>
          </p:nvPr>
        </p:nvSpPr>
        <p:spPr>
          <a:xfrm>
            <a:off x="1154955" y="2120900"/>
            <a:ext cx="3133726" cy="3898900"/>
          </a:xfrm>
        </p:spPr>
        <p:txBody>
          <a:bodyPr>
            <a:normAutofit/>
          </a:bodyPr>
          <a:lstStyle/>
          <a:p>
            <a:r>
              <a:rPr lang="en-US" dirty="0">
                <a:solidFill>
                  <a:srgbClr val="FFFFFF"/>
                </a:solidFill>
              </a:rPr>
              <a:t>All Fields within the row are required to be completed for each piece of equipment. </a:t>
            </a:r>
          </a:p>
          <a:p>
            <a:r>
              <a:rPr lang="en-US" dirty="0">
                <a:solidFill>
                  <a:srgbClr val="FFFFFF"/>
                </a:solidFill>
              </a:rPr>
              <a:t>Equipment must be tracked and maintained by the agency as the CJI Grant Manager will ask to see the equipment during site visits. </a:t>
            </a: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238774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8605D1A-EF09-4DE9-9F55-2EFD75622BDE}"/>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When can the next Fiscal Report be created?</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F655A7E-DF3B-4E44-9728-926FBBB515BA}"/>
              </a:ext>
            </a:extLst>
          </p:cNvPr>
          <p:cNvSpPr>
            <a:spLocks noGrp="1"/>
          </p:cNvSpPr>
          <p:nvPr>
            <p:ph idx="1"/>
          </p:nvPr>
        </p:nvSpPr>
        <p:spPr>
          <a:xfrm>
            <a:off x="4678424" y="1059025"/>
            <a:ext cx="5302189" cy="4739950"/>
          </a:xfrm>
        </p:spPr>
        <p:txBody>
          <a:bodyPr anchor="ctr">
            <a:normAutofit/>
          </a:bodyPr>
          <a:lstStyle/>
          <a:p>
            <a:pPr>
              <a:lnSpc>
                <a:spcPct val="90000"/>
              </a:lnSpc>
            </a:pPr>
            <a:r>
              <a:rPr lang="en-US" sz="1500" dirty="0">
                <a:solidFill>
                  <a:schemeClr val="tx1"/>
                </a:solidFill>
              </a:rPr>
              <a:t>In most situations a new fiscal report cannot be created until the previous one is approved by the CJI grant manager and submitted for payment by the CJI fiscal team.  The fiscal team normally pushed the fiscal report to payment within a day or two of the grant manager approving the fiscal report. The status of the fiscal report will be Fiscal Report batch ready.</a:t>
            </a:r>
          </a:p>
          <a:p>
            <a:pPr>
              <a:lnSpc>
                <a:spcPct val="90000"/>
              </a:lnSpc>
            </a:pPr>
            <a:r>
              <a:rPr lang="en-US" sz="1500" dirty="0">
                <a:solidFill>
                  <a:schemeClr val="tx1"/>
                </a:solidFill>
              </a:rPr>
              <a:t>The CJI grant mangers try to have the fiscal reports reviewed within 3 weeks of the report being submitted.  If there are corrections or updates that need to be made, then there will be additional time before that fiscal report can be approved. </a:t>
            </a:r>
          </a:p>
          <a:p>
            <a:pPr>
              <a:lnSpc>
                <a:spcPct val="90000"/>
              </a:lnSpc>
            </a:pPr>
            <a:r>
              <a:rPr lang="en-US" sz="1500" dirty="0">
                <a:solidFill>
                  <a:schemeClr val="tx1"/>
                </a:solidFill>
              </a:rPr>
              <a:t>The CJI grant manager will return the fiscal report with instructions on what needs to be fixed on the report.  You will receive an email from </a:t>
            </a:r>
            <a:r>
              <a:rPr lang="en-US" sz="1500" dirty="0" err="1">
                <a:solidFill>
                  <a:schemeClr val="tx1"/>
                </a:solidFill>
              </a:rPr>
              <a:t>IntelliGrants</a:t>
            </a:r>
            <a:r>
              <a:rPr lang="en-US" sz="1500" dirty="0">
                <a:solidFill>
                  <a:schemeClr val="tx1"/>
                </a:solidFill>
              </a:rPr>
              <a:t> with the grant manager’s notes on what needs to be changed.</a:t>
            </a:r>
          </a:p>
        </p:txBody>
      </p:sp>
    </p:spTree>
    <p:extLst>
      <p:ext uri="{BB962C8B-B14F-4D97-AF65-F5344CB8AC3E}">
        <p14:creationId xmlns:p14="http://schemas.microsoft.com/office/powerpoint/2010/main" val="4202386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56E1-977E-4053-A030-7D30EAB73F85}"/>
              </a:ext>
            </a:extLst>
          </p:cNvPr>
          <p:cNvSpPr>
            <a:spLocks noGrp="1"/>
          </p:cNvSpPr>
          <p:nvPr>
            <p:ph type="title"/>
          </p:nvPr>
        </p:nvSpPr>
        <p:spPr>
          <a:xfrm>
            <a:off x="1154954" y="689113"/>
            <a:ext cx="8761413" cy="1351721"/>
          </a:xfrm>
        </p:spPr>
        <p:txBody>
          <a:bodyPr/>
          <a:lstStyle/>
          <a:p>
            <a:r>
              <a:rPr lang="en-US" dirty="0"/>
              <a:t>The fiscal report was resubmitted, how do I know when it is approved?</a:t>
            </a:r>
          </a:p>
        </p:txBody>
      </p:sp>
      <p:sp>
        <p:nvSpPr>
          <p:cNvPr id="3" name="Content Placeholder 2">
            <a:extLst>
              <a:ext uri="{FF2B5EF4-FFF2-40B4-BE49-F238E27FC236}">
                <a16:creationId xmlns:a16="http://schemas.microsoft.com/office/drawing/2014/main" id="{A49B6BA3-3FE4-442D-8F12-8992B39F3806}"/>
              </a:ext>
            </a:extLst>
          </p:cNvPr>
          <p:cNvSpPr>
            <a:spLocks noGrp="1"/>
          </p:cNvSpPr>
          <p:nvPr>
            <p:ph idx="1"/>
          </p:nvPr>
        </p:nvSpPr>
        <p:spPr/>
        <p:txBody>
          <a:bodyPr>
            <a:normAutofit lnSpcReduction="10000"/>
          </a:bodyPr>
          <a:lstStyle/>
          <a:p>
            <a:r>
              <a:rPr lang="en-US" dirty="0"/>
              <a:t>To determine when the fiscal report has been approved, use the instructions on how to find a fiscal report that has already been created. You will then scroll to find the fiscal report you are looking for. The possible status’s of the fiscal report at this stage would be:</a:t>
            </a:r>
          </a:p>
          <a:p>
            <a:pPr lvl="1"/>
            <a:r>
              <a:rPr lang="en-US" u="sng" dirty="0"/>
              <a:t>Fiscal Report Submitted- </a:t>
            </a:r>
            <a:r>
              <a:rPr lang="en-US" dirty="0"/>
              <a:t>this means that the report has not been approved or returned. Waiting on CJI grant manager’s determination.</a:t>
            </a:r>
          </a:p>
          <a:p>
            <a:pPr lvl="1"/>
            <a:r>
              <a:rPr lang="en-US" u="sng" dirty="0"/>
              <a:t>Fiscal Report modifications needed- </a:t>
            </a:r>
            <a:r>
              <a:rPr lang="en-US" dirty="0"/>
              <a:t>this means that the CJI grant manager has sent the fiscal back for additional modifications or your corrections did not get resubmitted.</a:t>
            </a:r>
          </a:p>
          <a:p>
            <a:pPr lvl="1"/>
            <a:r>
              <a:rPr lang="en-US" u="sng" dirty="0"/>
              <a:t>Fiscal Report Approved, Fiscal Report in Receiver Review or Fiscal Report Batch Ready </a:t>
            </a:r>
            <a:r>
              <a:rPr lang="en-US" dirty="0"/>
              <a:t>-</a:t>
            </a:r>
            <a:r>
              <a:rPr lang="en-US" u="sng" dirty="0"/>
              <a:t> </a:t>
            </a:r>
            <a:r>
              <a:rPr lang="en-US" dirty="0"/>
              <a:t>means that the fiscal report has been approved and is in  the process of being paid.</a:t>
            </a:r>
          </a:p>
        </p:txBody>
      </p:sp>
    </p:spTree>
    <p:extLst>
      <p:ext uri="{BB962C8B-B14F-4D97-AF65-F5344CB8AC3E}">
        <p14:creationId xmlns:p14="http://schemas.microsoft.com/office/powerpoint/2010/main" val="4205582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056039F9-A5B5-40E7-B93F-9C5B04A3035B}"/>
              </a:ext>
            </a:extLst>
          </p:cNvPr>
          <p:cNvSpPr>
            <a:spLocks noGrp="1"/>
          </p:cNvSpPr>
          <p:nvPr>
            <p:ph type="title"/>
          </p:nvPr>
        </p:nvSpPr>
        <p:spPr>
          <a:xfrm>
            <a:off x="836247" y="1085549"/>
            <a:ext cx="3430947" cy="4686903"/>
          </a:xfrm>
        </p:spPr>
        <p:txBody>
          <a:bodyPr anchor="ctr">
            <a:normAutofit/>
          </a:bodyPr>
          <a:lstStyle/>
          <a:p>
            <a:pPr algn="r"/>
            <a:r>
              <a:rPr lang="en-US">
                <a:solidFill>
                  <a:schemeClr val="tx1"/>
                </a:solidFill>
              </a:rPr>
              <a:t>The Report is approved, how long before we receive payment?</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2D1A36-777E-4088-9170-E404FD278E3C}"/>
              </a:ext>
            </a:extLst>
          </p:cNvPr>
          <p:cNvSpPr>
            <a:spLocks noGrp="1"/>
          </p:cNvSpPr>
          <p:nvPr>
            <p:ph idx="1"/>
          </p:nvPr>
        </p:nvSpPr>
        <p:spPr>
          <a:xfrm>
            <a:off x="5041399" y="1085549"/>
            <a:ext cx="5579707" cy="4686903"/>
          </a:xfrm>
        </p:spPr>
        <p:txBody>
          <a:bodyPr anchor="ctr">
            <a:normAutofit/>
          </a:bodyPr>
          <a:lstStyle/>
          <a:p>
            <a:r>
              <a:rPr lang="en-US" dirty="0">
                <a:solidFill>
                  <a:schemeClr val="tx1"/>
                </a:solidFill>
              </a:rPr>
              <a:t>After a fiscal report is approved then in most situations payment is made within 3 weeks of the approval.  However, this can be longer depending on many different factors.  Since CJI depends on the State Auditor’s Office to complete the payment there are some things that are beyond our control when it comes to the payments.  There can be other issues that also affect the time frame on payments, but we do try to keep it within the 3-week time frame. </a:t>
            </a:r>
          </a:p>
        </p:txBody>
      </p:sp>
    </p:spTree>
    <p:extLst>
      <p:ext uri="{BB962C8B-B14F-4D97-AF65-F5344CB8AC3E}">
        <p14:creationId xmlns:p14="http://schemas.microsoft.com/office/powerpoint/2010/main" val="41291205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A2CA3D37-2929-40A4-A40E-0C3298D74EA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Questions?</a:t>
            </a:r>
          </a:p>
        </p:txBody>
      </p:sp>
      <p:sp>
        <p:nvSpPr>
          <p:cNvPr id="3" name="Content Placeholder 2">
            <a:extLst>
              <a:ext uri="{FF2B5EF4-FFF2-40B4-BE49-F238E27FC236}">
                <a16:creationId xmlns:a16="http://schemas.microsoft.com/office/drawing/2014/main" id="{92087CE3-BC6F-42D9-A50F-918E1AE29D73}"/>
              </a:ext>
            </a:extLst>
          </p:cNvPr>
          <p:cNvSpPr>
            <a:spLocks noGrp="1"/>
          </p:cNvSpPr>
          <p:nvPr>
            <p:ph idx="1"/>
          </p:nvPr>
        </p:nvSpPr>
        <p:spPr>
          <a:xfrm>
            <a:off x="5290077" y="437513"/>
            <a:ext cx="5502614" cy="5954325"/>
          </a:xfrm>
        </p:spPr>
        <p:txBody>
          <a:bodyPr anchor="ctr">
            <a:normAutofit/>
          </a:bodyPr>
          <a:lstStyle/>
          <a:p>
            <a:r>
              <a:rPr lang="en-US" sz="2000" dirty="0"/>
              <a:t>If you have questions as you are completing your fiscal reports, please feel free to reach out to your grant manager.  We are all willing to assist in any way we can, and we understand that learning grant management is very difficult and confusing.  Do not feel bad about bothering your grant manager, this is what we are here for, to help. </a:t>
            </a:r>
          </a:p>
        </p:txBody>
      </p:sp>
    </p:spTree>
    <p:extLst>
      <p:ext uri="{BB962C8B-B14F-4D97-AF65-F5344CB8AC3E}">
        <p14:creationId xmlns:p14="http://schemas.microsoft.com/office/powerpoint/2010/main" val="1410521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BDC2-B055-467A-B329-7D5E66517C10}"/>
              </a:ext>
            </a:extLst>
          </p:cNvPr>
          <p:cNvSpPr>
            <a:spLocks noGrp="1"/>
          </p:cNvSpPr>
          <p:nvPr>
            <p:ph type="title"/>
          </p:nvPr>
        </p:nvSpPr>
        <p:spPr>
          <a:xfrm>
            <a:off x="1154954" y="609600"/>
            <a:ext cx="8761413" cy="1338470"/>
          </a:xfrm>
        </p:spPr>
        <p:txBody>
          <a:bodyPr/>
          <a:lstStyle/>
          <a:p>
            <a:pPr algn="ctr"/>
            <a:r>
              <a:rPr lang="en-US" sz="2800" dirty="0"/>
              <a:t>Reporting Frequency – Monthly reports with due dates</a:t>
            </a:r>
            <a:br>
              <a:rPr lang="en-US" sz="2800" dirty="0"/>
            </a:br>
            <a:endParaRPr lang="en-US" sz="2800" dirty="0"/>
          </a:p>
        </p:txBody>
      </p:sp>
      <p:sp>
        <p:nvSpPr>
          <p:cNvPr id="3" name="Content Placeholder 2">
            <a:extLst>
              <a:ext uri="{FF2B5EF4-FFF2-40B4-BE49-F238E27FC236}">
                <a16:creationId xmlns:a16="http://schemas.microsoft.com/office/drawing/2014/main" id="{42CE80C4-6A03-4887-B32C-212911F39A49}"/>
              </a:ext>
            </a:extLst>
          </p:cNvPr>
          <p:cNvSpPr>
            <a:spLocks noGrp="1"/>
          </p:cNvSpPr>
          <p:nvPr>
            <p:ph sz="half" idx="1"/>
          </p:nvPr>
        </p:nvSpPr>
        <p:spPr>
          <a:xfrm>
            <a:off x="1154954" y="2603501"/>
            <a:ext cx="4825158" cy="2578100"/>
          </a:xfrm>
        </p:spPr>
        <p:txBody>
          <a:bodyPr/>
          <a:lstStyle/>
          <a:p>
            <a:r>
              <a:rPr lang="en-US" dirty="0"/>
              <a:t>FR1 due 11/20   Period 10/1 – 10/31</a:t>
            </a:r>
          </a:p>
          <a:p>
            <a:r>
              <a:rPr lang="en-US" dirty="0"/>
              <a:t>FR2  due 12/20  Period 11/1 – 11/30</a:t>
            </a:r>
          </a:p>
          <a:p>
            <a:r>
              <a:rPr lang="en-US" dirty="0"/>
              <a:t>FR3 due 1/20     Period 12/1 – 12/31</a:t>
            </a:r>
          </a:p>
          <a:p>
            <a:r>
              <a:rPr lang="en-US" dirty="0"/>
              <a:t>FR4 due 2/20     Period 1/1 – 1/31</a:t>
            </a:r>
          </a:p>
          <a:p>
            <a:r>
              <a:rPr lang="en-US" dirty="0"/>
              <a:t>FR5 due 3/20     Period 2/1 – 2/28</a:t>
            </a:r>
          </a:p>
          <a:p>
            <a:r>
              <a:rPr lang="en-US" dirty="0"/>
              <a:t>FR6 due 4/20     Period 3/1 – 3/31</a:t>
            </a:r>
          </a:p>
          <a:p>
            <a:endParaRPr lang="en-US" dirty="0"/>
          </a:p>
        </p:txBody>
      </p:sp>
      <p:sp>
        <p:nvSpPr>
          <p:cNvPr id="4" name="Content Placeholder 3">
            <a:extLst>
              <a:ext uri="{FF2B5EF4-FFF2-40B4-BE49-F238E27FC236}">
                <a16:creationId xmlns:a16="http://schemas.microsoft.com/office/drawing/2014/main" id="{AF3E77B1-790D-4104-9267-EBA04F3EE794}"/>
              </a:ext>
            </a:extLst>
          </p:cNvPr>
          <p:cNvSpPr>
            <a:spLocks noGrp="1"/>
          </p:cNvSpPr>
          <p:nvPr>
            <p:ph sz="half" idx="2"/>
          </p:nvPr>
        </p:nvSpPr>
        <p:spPr>
          <a:xfrm>
            <a:off x="6208712" y="2603500"/>
            <a:ext cx="4825159" cy="2578100"/>
          </a:xfrm>
        </p:spPr>
        <p:txBody>
          <a:bodyPr/>
          <a:lstStyle/>
          <a:p>
            <a:r>
              <a:rPr lang="en-US" dirty="0"/>
              <a:t>FR7 due 5/20     Period 4/1 – 4/30</a:t>
            </a:r>
          </a:p>
          <a:p>
            <a:r>
              <a:rPr lang="en-US" dirty="0"/>
              <a:t>FR8 due 6/20     Period 5/1 – 5/31</a:t>
            </a:r>
          </a:p>
          <a:p>
            <a:r>
              <a:rPr lang="en-US" dirty="0"/>
              <a:t>FR9 due 7/20     Period 6/1 – 6/30</a:t>
            </a:r>
          </a:p>
          <a:p>
            <a:r>
              <a:rPr lang="en-US" dirty="0"/>
              <a:t>FR10 due 8/20   Period 7/1 – 7/31</a:t>
            </a:r>
          </a:p>
          <a:p>
            <a:r>
              <a:rPr lang="en-US" dirty="0"/>
              <a:t>FR11 due 9/20   Period 8/1 – 8/31</a:t>
            </a:r>
          </a:p>
          <a:p>
            <a:r>
              <a:rPr lang="en-US" dirty="0"/>
              <a:t>FR12 due 10/30 Period 9/1 – 9/31</a:t>
            </a:r>
          </a:p>
          <a:p>
            <a:pPr marL="0" indent="0">
              <a:buNone/>
            </a:pPr>
            <a:endParaRPr lang="en-US" dirty="0"/>
          </a:p>
        </p:txBody>
      </p:sp>
      <p:sp>
        <p:nvSpPr>
          <p:cNvPr id="5" name="TextBox 4">
            <a:extLst>
              <a:ext uri="{FF2B5EF4-FFF2-40B4-BE49-F238E27FC236}">
                <a16:creationId xmlns:a16="http://schemas.microsoft.com/office/drawing/2014/main" id="{E9D7DF78-9CC0-4C2A-90B1-24A0110204F1}"/>
              </a:ext>
            </a:extLst>
          </p:cNvPr>
          <p:cNvSpPr txBox="1"/>
          <p:nvPr/>
        </p:nvSpPr>
        <p:spPr>
          <a:xfrm>
            <a:off x="1073426" y="5835134"/>
            <a:ext cx="81528"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5AE3F5D1-1BD2-4E70-AD35-E0870330463C}"/>
              </a:ext>
            </a:extLst>
          </p:cNvPr>
          <p:cNvSpPr txBox="1"/>
          <p:nvPr/>
        </p:nvSpPr>
        <p:spPr>
          <a:xfrm>
            <a:off x="1154954" y="5311914"/>
            <a:ext cx="9539549" cy="707886"/>
          </a:xfrm>
          <a:prstGeom prst="rect">
            <a:avLst/>
          </a:prstGeom>
          <a:noFill/>
        </p:spPr>
        <p:txBody>
          <a:bodyPr wrap="square" rtlCol="0">
            <a:spAutoFit/>
          </a:bodyPr>
          <a:lstStyle/>
          <a:p>
            <a:r>
              <a:rPr lang="en-US" sz="2000" dirty="0"/>
              <a:t>For 1-year grants there will be 12 fiscal reports and for 2-year grants there will be 24 fiscal reports. </a:t>
            </a:r>
          </a:p>
        </p:txBody>
      </p:sp>
    </p:spTree>
    <p:extLst>
      <p:ext uri="{BB962C8B-B14F-4D97-AF65-F5344CB8AC3E}">
        <p14:creationId xmlns:p14="http://schemas.microsoft.com/office/powerpoint/2010/main" val="89812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10D5453-768D-4407-B460-40EF4DD229E8}"/>
              </a:ext>
            </a:extLst>
          </p:cNvPr>
          <p:cNvSpPr>
            <a:spLocks noGrp="1"/>
          </p:cNvSpPr>
          <p:nvPr>
            <p:ph type="title"/>
          </p:nvPr>
        </p:nvSpPr>
        <p:spPr>
          <a:xfrm>
            <a:off x="1154955" y="973668"/>
            <a:ext cx="2942210" cy="1020232"/>
          </a:xfrm>
        </p:spPr>
        <p:txBody>
          <a:bodyPr>
            <a:normAutofit/>
          </a:bodyPr>
          <a:lstStyle/>
          <a:p>
            <a:pPr>
              <a:lnSpc>
                <a:spcPct val="90000"/>
              </a:lnSpc>
            </a:pPr>
            <a:r>
              <a:rPr lang="en-US" sz="2800">
                <a:solidFill>
                  <a:srgbClr val="EBEBEB"/>
                </a:solidFill>
              </a:rPr>
              <a:t>How to Initiate a Fiscal Report</a:t>
            </a:r>
          </a:p>
        </p:txBody>
      </p:sp>
      <p:pic>
        <p:nvPicPr>
          <p:cNvPr id="5" name="Picture 4">
            <a:extLst>
              <a:ext uri="{FF2B5EF4-FFF2-40B4-BE49-F238E27FC236}">
                <a16:creationId xmlns:a16="http://schemas.microsoft.com/office/drawing/2014/main" id="{3644D5DD-A545-4C2C-B4C2-87B753B57F81}"/>
              </a:ext>
            </a:extLst>
          </p:cNvPr>
          <p:cNvPicPr>
            <a:picLocks noChangeAspect="1"/>
          </p:cNvPicPr>
          <p:nvPr/>
        </p:nvPicPr>
        <p:blipFill>
          <a:blip r:embed="rId2"/>
          <a:stretch>
            <a:fillRect/>
          </a:stretch>
        </p:blipFill>
        <p:spPr>
          <a:xfrm>
            <a:off x="5194607" y="1160733"/>
            <a:ext cx="6765574" cy="4859067"/>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FB34B90-C10B-4720-A3DD-FEDC8259F4EA}"/>
              </a:ext>
            </a:extLst>
          </p:cNvPr>
          <p:cNvSpPr>
            <a:spLocks noGrp="1"/>
          </p:cNvSpPr>
          <p:nvPr>
            <p:ph idx="1"/>
          </p:nvPr>
        </p:nvSpPr>
        <p:spPr>
          <a:xfrm>
            <a:off x="1154955" y="2120900"/>
            <a:ext cx="3133726" cy="3898900"/>
          </a:xfrm>
        </p:spPr>
        <p:txBody>
          <a:bodyPr>
            <a:normAutofit/>
          </a:bodyPr>
          <a:lstStyle/>
          <a:p>
            <a:pPr marL="0" indent="0">
              <a:buNone/>
            </a:pPr>
            <a:r>
              <a:rPr lang="en-US" dirty="0">
                <a:solidFill>
                  <a:srgbClr val="FFFFFF"/>
                </a:solidFill>
              </a:rPr>
              <a:t>Once logged in, you should see the following screen:</a:t>
            </a:r>
          </a:p>
          <a:p>
            <a:pPr marL="0" indent="0">
              <a:buNone/>
            </a:pPr>
            <a:endParaRPr lang="en-US" dirty="0">
              <a:solidFill>
                <a:srgbClr val="FFFFFF"/>
              </a:solidFill>
            </a:endParaRPr>
          </a:p>
          <a:p>
            <a:pPr marL="0" indent="0">
              <a:buNone/>
            </a:pPr>
            <a:r>
              <a:rPr lang="en-US" dirty="0">
                <a:solidFill>
                  <a:srgbClr val="FFFFFF"/>
                </a:solidFill>
              </a:rPr>
              <a:t>This would be your Home Screen for </a:t>
            </a:r>
            <a:r>
              <a:rPr lang="en-US" dirty="0" err="1">
                <a:solidFill>
                  <a:srgbClr val="FFFFFF"/>
                </a:solidFill>
              </a:rPr>
              <a:t>IntelliGrants</a:t>
            </a:r>
            <a:r>
              <a:rPr lang="en-US" dirty="0">
                <a:solidFill>
                  <a:srgbClr val="FFFFFF"/>
                </a:solidFill>
              </a:rPr>
              <a:t>.</a:t>
            </a:r>
          </a:p>
          <a:p>
            <a:pPr marL="0" indent="0">
              <a:buNone/>
            </a:pPr>
            <a:endParaRPr lang="en-US" dirty="0">
              <a:solidFill>
                <a:srgbClr val="FFFFFF"/>
              </a:solidFill>
            </a:endParaRPr>
          </a:p>
          <a:p>
            <a:pPr marL="0" indent="0">
              <a:buNone/>
            </a:pPr>
            <a:endParaRPr lang="en-US" dirty="0">
              <a:solidFill>
                <a:srgbClr val="FFFFFF"/>
              </a:solidFill>
            </a:endParaRP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16843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E52A-35E5-4508-BE8B-7BBD3A213689}"/>
              </a:ext>
            </a:extLst>
          </p:cNvPr>
          <p:cNvSpPr>
            <a:spLocks noGrp="1"/>
          </p:cNvSpPr>
          <p:nvPr>
            <p:ph type="title"/>
          </p:nvPr>
        </p:nvSpPr>
        <p:spPr>
          <a:xfrm>
            <a:off x="1154954" y="618978"/>
            <a:ext cx="9480221" cy="1061654"/>
          </a:xfrm>
        </p:spPr>
        <p:txBody>
          <a:bodyPr/>
          <a:lstStyle/>
          <a:p>
            <a:r>
              <a:rPr lang="en-US"/>
              <a:t>There are two ways to access your Grant</a:t>
            </a:r>
            <a:br>
              <a:rPr lang="en-US"/>
            </a:br>
            <a:endParaRPr lang="en-US" dirty="0"/>
          </a:p>
        </p:txBody>
      </p:sp>
      <p:sp>
        <p:nvSpPr>
          <p:cNvPr id="3" name="Content Placeholder 2">
            <a:extLst>
              <a:ext uri="{FF2B5EF4-FFF2-40B4-BE49-F238E27FC236}">
                <a16:creationId xmlns:a16="http://schemas.microsoft.com/office/drawing/2014/main" id="{3BD9EBDD-B16A-4590-9F81-8596D4905BD6}"/>
              </a:ext>
            </a:extLst>
          </p:cNvPr>
          <p:cNvSpPr>
            <a:spLocks noGrp="1"/>
          </p:cNvSpPr>
          <p:nvPr>
            <p:ph idx="1"/>
          </p:nvPr>
        </p:nvSpPr>
        <p:spPr>
          <a:xfrm>
            <a:off x="1154954" y="2363372"/>
            <a:ext cx="8825659" cy="3656428"/>
          </a:xfrm>
        </p:spPr>
        <p:txBody>
          <a:bodyPr/>
          <a:lstStyle/>
          <a:p>
            <a:r>
              <a:rPr lang="en-US" dirty="0"/>
              <a:t>The first way is to go to My Applications/Grants</a:t>
            </a:r>
          </a:p>
          <a:p>
            <a:endParaRPr lang="en-US" dirty="0"/>
          </a:p>
          <a:p>
            <a:pPr marL="0" indent="0" algn="ctr">
              <a:buNone/>
            </a:pPr>
            <a:endParaRPr lang="en-US" dirty="0"/>
          </a:p>
        </p:txBody>
      </p:sp>
      <p:pic>
        <p:nvPicPr>
          <p:cNvPr id="5" name="Picture 4">
            <a:extLst>
              <a:ext uri="{FF2B5EF4-FFF2-40B4-BE49-F238E27FC236}">
                <a16:creationId xmlns:a16="http://schemas.microsoft.com/office/drawing/2014/main" id="{BF55CA85-0C50-4E15-BEE7-4BF699829C3B}"/>
              </a:ext>
            </a:extLst>
          </p:cNvPr>
          <p:cNvPicPr>
            <a:picLocks noChangeAspect="1"/>
          </p:cNvPicPr>
          <p:nvPr/>
        </p:nvPicPr>
        <p:blipFill>
          <a:blip r:embed="rId2"/>
          <a:stretch>
            <a:fillRect/>
          </a:stretch>
        </p:blipFill>
        <p:spPr>
          <a:xfrm>
            <a:off x="2401106" y="2954215"/>
            <a:ext cx="6967977" cy="3756073"/>
          </a:xfrm>
          <a:prstGeom prst="rect">
            <a:avLst/>
          </a:prstGeom>
        </p:spPr>
      </p:pic>
    </p:spTree>
    <p:extLst>
      <p:ext uri="{BB962C8B-B14F-4D97-AF65-F5344CB8AC3E}">
        <p14:creationId xmlns:p14="http://schemas.microsoft.com/office/powerpoint/2010/main" val="2430292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B828BCD1-33E8-496A-B6F1-7FC87838689D}"/>
              </a:ext>
            </a:extLst>
          </p:cNvPr>
          <p:cNvSpPr>
            <a:spLocks noGrp="1"/>
          </p:cNvSpPr>
          <p:nvPr>
            <p:ph type="title"/>
          </p:nvPr>
        </p:nvSpPr>
        <p:spPr>
          <a:xfrm>
            <a:off x="1154954" y="973668"/>
            <a:ext cx="8761413" cy="706964"/>
          </a:xfrm>
        </p:spPr>
        <p:txBody>
          <a:bodyPr>
            <a:normAutofit/>
          </a:bodyPr>
          <a:lstStyle/>
          <a:p>
            <a:r>
              <a:rPr lang="en-US">
                <a:solidFill>
                  <a:srgbClr val="FFFFFF"/>
                </a:solidFill>
              </a:rPr>
              <a:t>Accessing your Grant </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C310298-87D2-7786-1F4E-15B0ABAA242C}"/>
              </a:ext>
            </a:extLst>
          </p:cNvPr>
          <p:cNvGraphicFramePr>
            <a:graphicFrameLocks noGrp="1"/>
          </p:cNvGraphicFramePr>
          <p:nvPr>
            <p:ph idx="1"/>
            <p:extLst>
              <p:ext uri="{D42A27DB-BD31-4B8C-83A1-F6EECF244321}">
                <p14:modId xmlns:p14="http://schemas.microsoft.com/office/powerpoint/2010/main" val="424939243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272103"/>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4" name="Freeform: Shape 26">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A211982-B7D5-4800-B746-5DC116AFF1C9}"/>
              </a:ext>
            </a:extLst>
          </p:cNvPr>
          <p:cNvSpPr>
            <a:spLocks noGrp="1"/>
          </p:cNvSpPr>
          <p:nvPr>
            <p:ph type="title"/>
          </p:nvPr>
        </p:nvSpPr>
        <p:spPr>
          <a:xfrm>
            <a:off x="1154955" y="973668"/>
            <a:ext cx="2942210" cy="1020232"/>
          </a:xfrm>
        </p:spPr>
        <p:txBody>
          <a:bodyPr vert="horz" lIns="91440" tIns="45720" rIns="91440" bIns="45720" rtlCol="0">
            <a:normAutofit/>
          </a:bodyPr>
          <a:lstStyle/>
          <a:p>
            <a:pPr>
              <a:lnSpc>
                <a:spcPct val="90000"/>
              </a:lnSpc>
            </a:pPr>
            <a:r>
              <a:rPr lang="en-US" sz="3300" b="0" i="0" kern="1200">
                <a:solidFill>
                  <a:srgbClr val="EBEBEB"/>
                </a:solidFill>
                <a:latin typeface="+mj-lt"/>
                <a:ea typeface="+mj-ea"/>
                <a:cs typeface="+mj-cs"/>
              </a:rPr>
              <a:t>Accessing your Grant</a:t>
            </a:r>
          </a:p>
        </p:txBody>
      </p:sp>
      <p:pic>
        <p:nvPicPr>
          <p:cNvPr id="5" name="Content Placeholder 4">
            <a:extLst>
              <a:ext uri="{FF2B5EF4-FFF2-40B4-BE49-F238E27FC236}">
                <a16:creationId xmlns:a16="http://schemas.microsoft.com/office/drawing/2014/main" id="{D2FFC4F3-50E0-447D-973B-E522878E14D3}"/>
              </a:ext>
            </a:extLst>
          </p:cNvPr>
          <p:cNvPicPr>
            <a:picLocks noChangeAspect="1"/>
          </p:cNvPicPr>
          <p:nvPr/>
        </p:nvPicPr>
        <p:blipFill>
          <a:blip r:embed="rId2"/>
          <a:stretch>
            <a:fillRect/>
          </a:stretch>
        </p:blipFill>
        <p:spPr>
          <a:xfrm>
            <a:off x="4965895" y="801858"/>
            <a:ext cx="6994286" cy="5345724"/>
          </a:xfrm>
          <a:prstGeom prst="rect">
            <a:avLst/>
          </a:prstGeom>
        </p:spPr>
      </p:pic>
      <p:sp>
        <p:nvSpPr>
          <p:cNvPr id="38" name="Rectangle 30">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Content Placeholder 21">
            <a:extLst>
              <a:ext uri="{FF2B5EF4-FFF2-40B4-BE49-F238E27FC236}">
                <a16:creationId xmlns:a16="http://schemas.microsoft.com/office/drawing/2014/main" id="{F3CAADAD-668F-FED6-0374-CDC95903595D}"/>
              </a:ext>
            </a:extLst>
          </p:cNvPr>
          <p:cNvSpPr>
            <a:spLocks noGrp="1"/>
          </p:cNvSpPr>
          <p:nvPr>
            <p:ph idx="1"/>
          </p:nvPr>
        </p:nvSpPr>
        <p:spPr>
          <a:xfrm>
            <a:off x="1154955" y="2120900"/>
            <a:ext cx="3133726" cy="3898900"/>
          </a:xfrm>
        </p:spPr>
        <p:txBody>
          <a:bodyPr>
            <a:normAutofit/>
          </a:bodyPr>
          <a:lstStyle/>
          <a:p>
            <a:r>
              <a:rPr lang="en-US" dirty="0">
                <a:solidFill>
                  <a:srgbClr val="FFFFFF"/>
                </a:solidFill>
              </a:rPr>
              <a:t>To review the grant, you will want to click on the grant name.  For example it would be VOCA-2018-00050.  This will take you to the document snapshot page.</a:t>
            </a:r>
          </a:p>
        </p:txBody>
      </p:sp>
      <p:sp>
        <p:nvSpPr>
          <p:cNvPr id="37"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130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2555</TotalTime>
  <Words>3154</Words>
  <Application>Microsoft Office PowerPoint</Application>
  <PresentationFormat>Widescreen</PresentationFormat>
  <Paragraphs>162</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Century Gothic</vt:lpstr>
      <vt:lpstr>Wingdings</vt:lpstr>
      <vt:lpstr>Wingdings 3</vt:lpstr>
      <vt:lpstr>Ion Boardroom</vt:lpstr>
      <vt:lpstr>New Administrators Training</vt:lpstr>
      <vt:lpstr>A few things to keep in mind for this webinar: </vt:lpstr>
      <vt:lpstr>Frequency of Reporting</vt:lpstr>
      <vt:lpstr>Reporting Frequency Quarterly Reports with due dates</vt:lpstr>
      <vt:lpstr>Reporting Frequency – Monthly reports with due dates </vt:lpstr>
      <vt:lpstr>How to Initiate a Fiscal Report</vt:lpstr>
      <vt:lpstr>There are two ways to access your Grant </vt:lpstr>
      <vt:lpstr>Accessing your Grant </vt:lpstr>
      <vt:lpstr>Accessing your Grant</vt:lpstr>
      <vt:lpstr>Accessing your grant</vt:lpstr>
      <vt:lpstr>Accessing your Grant</vt:lpstr>
      <vt:lpstr>Accessing your Grant</vt:lpstr>
      <vt:lpstr>Initiating a Fiscal Report</vt:lpstr>
      <vt:lpstr>Initiating a Fiscal Report</vt:lpstr>
      <vt:lpstr>Initiating your Fiscal Report</vt:lpstr>
      <vt:lpstr>How to access an already created fiscal report</vt:lpstr>
      <vt:lpstr>How to access an already created fiscal report</vt:lpstr>
      <vt:lpstr>Fiscal Reports</vt:lpstr>
      <vt:lpstr>Financial Accounting and Claim Form</vt:lpstr>
      <vt:lpstr>Financial Accounting and Claim form</vt:lpstr>
      <vt:lpstr>Top section of the Financial Accounting and Claim form</vt:lpstr>
      <vt:lpstr>Financial Accounting and Claim form</vt:lpstr>
      <vt:lpstr>Financial Accounting and Claim form</vt:lpstr>
      <vt:lpstr>Financial Accounting and Claim form</vt:lpstr>
      <vt:lpstr>Financial Accounting and Claim Form</vt:lpstr>
      <vt:lpstr>Financial Accounting and Claim form</vt:lpstr>
      <vt:lpstr>Financial Accounting and Claim form</vt:lpstr>
      <vt:lpstr>Personnel Page of Fiscal Report</vt:lpstr>
      <vt:lpstr>Personnel Page of Fiscal Report</vt:lpstr>
      <vt:lpstr>Personnel Page of the Fiscal Report</vt:lpstr>
      <vt:lpstr>Personnel Page of the Fiscal Report</vt:lpstr>
      <vt:lpstr>Tips for attachments in Fiscal Reports</vt:lpstr>
      <vt:lpstr>Tips for attachments in Fiscal Reports</vt:lpstr>
      <vt:lpstr>Program Income</vt:lpstr>
      <vt:lpstr>Required Documentation</vt:lpstr>
      <vt:lpstr>Submitting a Fiscal Report</vt:lpstr>
      <vt:lpstr>Submitting a Fiscal Report</vt:lpstr>
      <vt:lpstr>Submitting a Fiscal Report</vt:lpstr>
      <vt:lpstr>Equipment purchased through a Grant</vt:lpstr>
      <vt:lpstr>Equipment purchased through a Grant</vt:lpstr>
      <vt:lpstr>Equipment purchased through a Grant</vt:lpstr>
      <vt:lpstr>When can the next Fiscal Report be created?</vt:lpstr>
      <vt:lpstr>The fiscal report was resubmitted, how do I know when it is approved?</vt:lpstr>
      <vt:lpstr>The Report is approved, how long before we receive payment?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Administrators Training</dc:title>
  <dc:creator>Sheets, Ellen</dc:creator>
  <cp:lastModifiedBy>Sheets, Ellen</cp:lastModifiedBy>
  <cp:revision>11</cp:revision>
  <dcterms:created xsi:type="dcterms:W3CDTF">2022-04-01T15:40:16Z</dcterms:created>
  <dcterms:modified xsi:type="dcterms:W3CDTF">2022-04-26T00:21:46Z</dcterms:modified>
</cp:coreProperties>
</file>