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7"/>
  </p:notesMasterIdLst>
  <p:handoutMasterIdLst>
    <p:handoutMasterId r:id="rId38"/>
  </p:handoutMasterIdLst>
  <p:sldIdLst>
    <p:sldId id="257" r:id="rId5"/>
    <p:sldId id="393" r:id="rId6"/>
    <p:sldId id="394" r:id="rId7"/>
    <p:sldId id="395" r:id="rId8"/>
    <p:sldId id="396" r:id="rId9"/>
    <p:sldId id="397" r:id="rId10"/>
    <p:sldId id="398" r:id="rId11"/>
    <p:sldId id="399" r:id="rId12"/>
    <p:sldId id="400" r:id="rId13"/>
    <p:sldId id="401" r:id="rId14"/>
    <p:sldId id="402" r:id="rId15"/>
    <p:sldId id="403" r:id="rId16"/>
    <p:sldId id="404" r:id="rId17"/>
    <p:sldId id="405" r:id="rId18"/>
    <p:sldId id="406" r:id="rId19"/>
    <p:sldId id="407" r:id="rId20"/>
    <p:sldId id="408" r:id="rId21"/>
    <p:sldId id="409" r:id="rId22"/>
    <p:sldId id="410" r:id="rId23"/>
    <p:sldId id="412" r:id="rId24"/>
    <p:sldId id="411" r:id="rId25"/>
    <p:sldId id="413" r:id="rId26"/>
    <p:sldId id="414" r:id="rId27"/>
    <p:sldId id="415" r:id="rId28"/>
    <p:sldId id="416" r:id="rId29"/>
    <p:sldId id="418" r:id="rId30"/>
    <p:sldId id="417" r:id="rId31"/>
    <p:sldId id="419" r:id="rId32"/>
    <p:sldId id="420" r:id="rId33"/>
    <p:sldId id="421" r:id="rId34"/>
    <p:sldId id="422" r:id="rId35"/>
    <p:sldId id="42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8DA"/>
    <a:srgbClr val="37335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725" autoAdjust="0"/>
  </p:normalViewPr>
  <p:slideViewPr>
    <p:cSldViewPr snapToGrid="0">
      <p:cViewPr varScale="1">
        <p:scale>
          <a:sx n="72" d="100"/>
          <a:sy n="72" d="100"/>
        </p:scale>
        <p:origin x="660" y="66"/>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4A3DF4-6FC3-4A75-82FC-C2033512C8D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7D305DC-D993-47A3-B2A8-3B8FAA052A8F}">
      <dgm:prSet custT="1"/>
      <dgm:spPr/>
      <dgm:t>
        <a:bodyPr/>
        <a:lstStyle/>
        <a:p>
          <a:r>
            <a:rPr lang="en-US" sz="2800" dirty="0">
              <a:latin typeface="Calibri" panose="020F0502020204030204" pitchFamily="34" charset="0"/>
              <a:cs typeface="Calibri" panose="020F0502020204030204" pitchFamily="34" charset="0"/>
            </a:rPr>
            <a:t>Please keep your lines muted during the presentation.</a:t>
          </a:r>
        </a:p>
      </dgm:t>
    </dgm:pt>
    <dgm:pt modelId="{AEF12B4F-4F10-49BD-80E2-C3F1BEBB6E49}" type="parTrans" cxnId="{0630CD7B-5D78-45AE-B9BC-CD00AB256C25}">
      <dgm:prSet/>
      <dgm:spPr/>
      <dgm:t>
        <a:bodyPr/>
        <a:lstStyle/>
        <a:p>
          <a:endParaRPr lang="en-US"/>
        </a:p>
      </dgm:t>
    </dgm:pt>
    <dgm:pt modelId="{13620F0E-608A-423D-BB52-99210476A0FD}" type="sibTrans" cxnId="{0630CD7B-5D78-45AE-B9BC-CD00AB256C25}">
      <dgm:prSet/>
      <dgm:spPr/>
      <dgm:t>
        <a:bodyPr/>
        <a:lstStyle/>
        <a:p>
          <a:endParaRPr lang="en-US"/>
        </a:p>
      </dgm:t>
    </dgm:pt>
    <dgm:pt modelId="{6ADC5AEA-7F39-47B5-BDD4-E35BD2356AAE}">
      <dgm:prSet custT="1"/>
      <dgm:spPr/>
      <dgm:t>
        <a:bodyPr/>
        <a:lstStyle/>
        <a:p>
          <a:r>
            <a:rPr lang="en-US" sz="2800" dirty="0">
              <a:latin typeface="Calibri" panose="020F0502020204030204" pitchFamily="34" charset="0"/>
              <a:cs typeface="Calibri" panose="020F0502020204030204" pitchFamily="34" charset="0"/>
            </a:rPr>
            <a:t>The Webinar is being </a:t>
          </a:r>
          <a:r>
            <a:rPr lang="en-US" sz="2800" u="sng" dirty="0">
              <a:latin typeface="Calibri" panose="020F0502020204030204" pitchFamily="34" charset="0"/>
              <a:cs typeface="Calibri" panose="020F0502020204030204" pitchFamily="34" charset="0"/>
            </a:rPr>
            <a:t>recorded. </a:t>
          </a:r>
          <a:r>
            <a:rPr lang="en-US" sz="2800" dirty="0">
              <a:latin typeface="Calibri" panose="020F0502020204030204" pitchFamily="34" charset="0"/>
              <a:cs typeface="Calibri" panose="020F0502020204030204" pitchFamily="34" charset="0"/>
            </a:rPr>
            <a:t> It will be posted on the CJI Website.</a:t>
          </a:r>
        </a:p>
      </dgm:t>
    </dgm:pt>
    <dgm:pt modelId="{7A46F28D-4354-4982-A458-49B8DD34D44F}" type="parTrans" cxnId="{0CB85A51-25F1-4DBC-B3F4-7227F63EA077}">
      <dgm:prSet/>
      <dgm:spPr/>
      <dgm:t>
        <a:bodyPr/>
        <a:lstStyle/>
        <a:p>
          <a:endParaRPr lang="en-US"/>
        </a:p>
      </dgm:t>
    </dgm:pt>
    <dgm:pt modelId="{685C008B-F182-4259-B7A4-00F09B6498D1}" type="sibTrans" cxnId="{0CB85A51-25F1-4DBC-B3F4-7227F63EA077}">
      <dgm:prSet/>
      <dgm:spPr/>
      <dgm:t>
        <a:bodyPr/>
        <a:lstStyle/>
        <a:p>
          <a:endParaRPr lang="en-US"/>
        </a:p>
      </dgm:t>
    </dgm:pt>
    <dgm:pt modelId="{01D4231D-85C6-49E6-9DB6-D55A90418D75}">
      <dgm:prSet custT="1"/>
      <dgm:spPr/>
      <dgm:t>
        <a:bodyPr/>
        <a:lstStyle/>
        <a:p>
          <a:r>
            <a:rPr lang="en-US" sz="2800" dirty="0">
              <a:latin typeface="Calibri" panose="020F0502020204030204" pitchFamily="34" charset="0"/>
              <a:cs typeface="Calibri" panose="020F0502020204030204" pitchFamily="34" charset="0"/>
            </a:rPr>
            <a:t>Question and Answers at the end</a:t>
          </a:r>
          <a:r>
            <a:rPr lang="en-US" sz="3000" dirty="0"/>
            <a:t>.</a:t>
          </a:r>
        </a:p>
      </dgm:t>
    </dgm:pt>
    <dgm:pt modelId="{E6BF6152-11E2-47EB-A17D-8F8417797BA1}" type="parTrans" cxnId="{B877CA1C-69DB-4380-AD04-EFAEDF758B0D}">
      <dgm:prSet/>
      <dgm:spPr/>
      <dgm:t>
        <a:bodyPr/>
        <a:lstStyle/>
        <a:p>
          <a:endParaRPr lang="en-US"/>
        </a:p>
      </dgm:t>
    </dgm:pt>
    <dgm:pt modelId="{D3EDC12E-436C-4EC5-BD9D-AFE9E7EE50F2}" type="sibTrans" cxnId="{B877CA1C-69DB-4380-AD04-EFAEDF758B0D}">
      <dgm:prSet/>
      <dgm:spPr/>
      <dgm:t>
        <a:bodyPr/>
        <a:lstStyle/>
        <a:p>
          <a:endParaRPr lang="en-US"/>
        </a:p>
      </dgm:t>
    </dgm:pt>
    <dgm:pt modelId="{9A996B08-94A7-4AD2-978A-FC86A581F4EE}">
      <dgm:prSet custT="1"/>
      <dgm:spPr/>
      <dgm:t>
        <a:bodyPr/>
        <a:lstStyle/>
        <a:p>
          <a:r>
            <a:rPr lang="en-US" sz="2800" dirty="0">
              <a:latin typeface="Calibri" panose="020F0502020204030204" pitchFamily="34" charset="0"/>
              <a:cs typeface="Calibri" panose="020F0502020204030204" pitchFamily="34" charset="0"/>
            </a:rPr>
            <a:t>Feel free to utilize the chat box during this webinar, we are monitoring the questions. </a:t>
          </a:r>
        </a:p>
      </dgm:t>
    </dgm:pt>
    <dgm:pt modelId="{5B891A84-66FE-4ED8-B42A-76C723C33C3E}" type="parTrans" cxnId="{58F76662-E7F5-435A-977B-95297FA77809}">
      <dgm:prSet/>
      <dgm:spPr/>
      <dgm:t>
        <a:bodyPr/>
        <a:lstStyle/>
        <a:p>
          <a:endParaRPr lang="en-US"/>
        </a:p>
      </dgm:t>
    </dgm:pt>
    <dgm:pt modelId="{DE38FBE1-6609-4A72-BBCE-5EBFA393C86F}" type="sibTrans" cxnId="{58F76662-E7F5-435A-977B-95297FA77809}">
      <dgm:prSet/>
      <dgm:spPr/>
      <dgm:t>
        <a:bodyPr/>
        <a:lstStyle/>
        <a:p>
          <a:endParaRPr lang="en-US"/>
        </a:p>
      </dgm:t>
    </dgm:pt>
    <dgm:pt modelId="{AB5228ED-7C99-4B10-969A-65473D1C1AB6}" type="pres">
      <dgm:prSet presAssocID="{8A4A3DF4-6FC3-4A75-82FC-C2033512C8D9}" presName="vert0" presStyleCnt="0">
        <dgm:presLayoutVars>
          <dgm:dir/>
          <dgm:animOne val="branch"/>
          <dgm:animLvl val="lvl"/>
        </dgm:presLayoutVars>
      </dgm:prSet>
      <dgm:spPr/>
    </dgm:pt>
    <dgm:pt modelId="{E7B9AF71-CD92-4F52-A52B-D97BF4417BAE}" type="pres">
      <dgm:prSet presAssocID="{17D305DC-D993-47A3-B2A8-3B8FAA052A8F}" presName="thickLine" presStyleLbl="alignNode1" presStyleIdx="0" presStyleCnt="4"/>
      <dgm:spPr/>
    </dgm:pt>
    <dgm:pt modelId="{69F9FA73-450F-493D-B471-4882A42755F2}" type="pres">
      <dgm:prSet presAssocID="{17D305DC-D993-47A3-B2A8-3B8FAA052A8F}" presName="horz1" presStyleCnt="0"/>
      <dgm:spPr/>
    </dgm:pt>
    <dgm:pt modelId="{B5C96B35-392A-4210-BE6A-1594EBFCEFE8}" type="pres">
      <dgm:prSet presAssocID="{17D305DC-D993-47A3-B2A8-3B8FAA052A8F}" presName="tx1" presStyleLbl="revTx" presStyleIdx="0" presStyleCnt="4"/>
      <dgm:spPr/>
    </dgm:pt>
    <dgm:pt modelId="{7DA4DEF6-27B5-4A5E-8E32-E67FD4225901}" type="pres">
      <dgm:prSet presAssocID="{17D305DC-D993-47A3-B2A8-3B8FAA052A8F}" presName="vert1" presStyleCnt="0"/>
      <dgm:spPr/>
    </dgm:pt>
    <dgm:pt modelId="{1B0BE6E6-DC0A-462C-8FB8-58F81C533591}" type="pres">
      <dgm:prSet presAssocID="{6ADC5AEA-7F39-47B5-BDD4-E35BD2356AAE}" presName="thickLine" presStyleLbl="alignNode1" presStyleIdx="1" presStyleCnt="4"/>
      <dgm:spPr/>
    </dgm:pt>
    <dgm:pt modelId="{4C7E58A0-EBF2-496D-BF45-FBD93884B917}" type="pres">
      <dgm:prSet presAssocID="{6ADC5AEA-7F39-47B5-BDD4-E35BD2356AAE}" presName="horz1" presStyleCnt="0"/>
      <dgm:spPr/>
    </dgm:pt>
    <dgm:pt modelId="{B07378BD-A121-4E43-8827-094578C55203}" type="pres">
      <dgm:prSet presAssocID="{6ADC5AEA-7F39-47B5-BDD4-E35BD2356AAE}" presName="tx1" presStyleLbl="revTx" presStyleIdx="1" presStyleCnt="4"/>
      <dgm:spPr/>
    </dgm:pt>
    <dgm:pt modelId="{2E28EF7C-0382-4C28-A2E3-67F90323B5DB}" type="pres">
      <dgm:prSet presAssocID="{6ADC5AEA-7F39-47B5-BDD4-E35BD2356AAE}" presName="vert1" presStyleCnt="0"/>
      <dgm:spPr/>
    </dgm:pt>
    <dgm:pt modelId="{FA6EB09D-CCE3-415E-BBB8-E16CD3202E00}" type="pres">
      <dgm:prSet presAssocID="{01D4231D-85C6-49E6-9DB6-D55A90418D75}" presName="thickLine" presStyleLbl="alignNode1" presStyleIdx="2" presStyleCnt="4"/>
      <dgm:spPr/>
    </dgm:pt>
    <dgm:pt modelId="{A07D2933-1005-4347-A868-432F73B58B06}" type="pres">
      <dgm:prSet presAssocID="{01D4231D-85C6-49E6-9DB6-D55A90418D75}" presName="horz1" presStyleCnt="0"/>
      <dgm:spPr/>
    </dgm:pt>
    <dgm:pt modelId="{847FCF55-DFB3-46BD-A595-BCD91F1857A3}" type="pres">
      <dgm:prSet presAssocID="{01D4231D-85C6-49E6-9DB6-D55A90418D75}" presName="tx1" presStyleLbl="revTx" presStyleIdx="2" presStyleCnt="4"/>
      <dgm:spPr/>
    </dgm:pt>
    <dgm:pt modelId="{5DD5C46D-6CE3-442E-B2DA-03E649AC3A84}" type="pres">
      <dgm:prSet presAssocID="{01D4231D-85C6-49E6-9DB6-D55A90418D75}" presName="vert1" presStyleCnt="0"/>
      <dgm:spPr/>
    </dgm:pt>
    <dgm:pt modelId="{C9C2AA03-FF76-4C44-90C6-89FBEC5A7BBC}" type="pres">
      <dgm:prSet presAssocID="{9A996B08-94A7-4AD2-978A-FC86A581F4EE}" presName="thickLine" presStyleLbl="alignNode1" presStyleIdx="3" presStyleCnt="4"/>
      <dgm:spPr/>
    </dgm:pt>
    <dgm:pt modelId="{7C4C2B16-0FFA-416A-9AB8-93195A9CBA71}" type="pres">
      <dgm:prSet presAssocID="{9A996B08-94A7-4AD2-978A-FC86A581F4EE}" presName="horz1" presStyleCnt="0"/>
      <dgm:spPr/>
    </dgm:pt>
    <dgm:pt modelId="{0E4FE122-12F8-4D8C-B921-8FA0B72B3E54}" type="pres">
      <dgm:prSet presAssocID="{9A996B08-94A7-4AD2-978A-FC86A581F4EE}" presName="tx1" presStyleLbl="revTx" presStyleIdx="3" presStyleCnt="4"/>
      <dgm:spPr/>
    </dgm:pt>
    <dgm:pt modelId="{9F9D1F24-2A51-4489-8D24-4984BB829BC5}" type="pres">
      <dgm:prSet presAssocID="{9A996B08-94A7-4AD2-978A-FC86A581F4EE}" presName="vert1" presStyleCnt="0"/>
      <dgm:spPr/>
    </dgm:pt>
  </dgm:ptLst>
  <dgm:cxnLst>
    <dgm:cxn modelId="{B877CA1C-69DB-4380-AD04-EFAEDF758B0D}" srcId="{8A4A3DF4-6FC3-4A75-82FC-C2033512C8D9}" destId="{01D4231D-85C6-49E6-9DB6-D55A90418D75}" srcOrd="2" destOrd="0" parTransId="{E6BF6152-11E2-47EB-A17D-8F8417797BA1}" sibTransId="{D3EDC12E-436C-4EC5-BD9D-AFE9E7EE50F2}"/>
    <dgm:cxn modelId="{A88FEB27-43E5-4F15-8DC1-9B93A75B1808}" type="presOf" srcId="{17D305DC-D993-47A3-B2A8-3B8FAA052A8F}" destId="{B5C96B35-392A-4210-BE6A-1594EBFCEFE8}" srcOrd="0" destOrd="0" presId="urn:microsoft.com/office/officeart/2008/layout/LinedList"/>
    <dgm:cxn modelId="{DACF445E-073E-4D22-A7C4-A86845D01779}" type="presOf" srcId="{01D4231D-85C6-49E6-9DB6-D55A90418D75}" destId="{847FCF55-DFB3-46BD-A595-BCD91F1857A3}" srcOrd="0" destOrd="0" presId="urn:microsoft.com/office/officeart/2008/layout/LinedList"/>
    <dgm:cxn modelId="{58F76662-E7F5-435A-977B-95297FA77809}" srcId="{8A4A3DF4-6FC3-4A75-82FC-C2033512C8D9}" destId="{9A996B08-94A7-4AD2-978A-FC86A581F4EE}" srcOrd="3" destOrd="0" parTransId="{5B891A84-66FE-4ED8-B42A-76C723C33C3E}" sibTransId="{DE38FBE1-6609-4A72-BBCE-5EBFA393C86F}"/>
    <dgm:cxn modelId="{D3AF0F67-6CE2-4C87-89DC-23967DC0EF93}" type="presOf" srcId="{8A4A3DF4-6FC3-4A75-82FC-C2033512C8D9}" destId="{AB5228ED-7C99-4B10-969A-65473D1C1AB6}" srcOrd="0" destOrd="0" presId="urn:microsoft.com/office/officeart/2008/layout/LinedList"/>
    <dgm:cxn modelId="{0CB85A51-25F1-4DBC-B3F4-7227F63EA077}" srcId="{8A4A3DF4-6FC3-4A75-82FC-C2033512C8D9}" destId="{6ADC5AEA-7F39-47B5-BDD4-E35BD2356AAE}" srcOrd="1" destOrd="0" parTransId="{7A46F28D-4354-4982-A458-49B8DD34D44F}" sibTransId="{685C008B-F182-4259-B7A4-00F09B6498D1}"/>
    <dgm:cxn modelId="{0630CD7B-5D78-45AE-B9BC-CD00AB256C25}" srcId="{8A4A3DF4-6FC3-4A75-82FC-C2033512C8D9}" destId="{17D305DC-D993-47A3-B2A8-3B8FAA052A8F}" srcOrd="0" destOrd="0" parTransId="{AEF12B4F-4F10-49BD-80E2-C3F1BEBB6E49}" sibTransId="{13620F0E-608A-423D-BB52-99210476A0FD}"/>
    <dgm:cxn modelId="{5A2AF9D7-984A-4640-8E2B-F247563C1F10}" type="presOf" srcId="{9A996B08-94A7-4AD2-978A-FC86A581F4EE}" destId="{0E4FE122-12F8-4D8C-B921-8FA0B72B3E54}" srcOrd="0" destOrd="0" presId="urn:microsoft.com/office/officeart/2008/layout/LinedList"/>
    <dgm:cxn modelId="{C480FEEF-0BB1-4851-B755-31DEC1699BFD}" type="presOf" srcId="{6ADC5AEA-7F39-47B5-BDD4-E35BD2356AAE}" destId="{B07378BD-A121-4E43-8827-094578C55203}" srcOrd="0" destOrd="0" presId="urn:microsoft.com/office/officeart/2008/layout/LinedList"/>
    <dgm:cxn modelId="{6AF605B0-F9C0-43D5-803E-1E45B8E100FC}" type="presParOf" srcId="{AB5228ED-7C99-4B10-969A-65473D1C1AB6}" destId="{E7B9AF71-CD92-4F52-A52B-D97BF4417BAE}" srcOrd="0" destOrd="0" presId="urn:microsoft.com/office/officeart/2008/layout/LinedList"/>
    <dgm:cxn modelId="{235488F8-B3AA-4808-8A4C-DF5406BBEE36}" type="presParOf" srcId="{AB5228ED-7C99-4B10-969A-65473D1C1AB6}" destId="{69F9FA73-450F-493D-B471-4882A42755F2}" srcOrd="1" destOrd="0" presId="urn:microsoft.com/office/officeart/2008/layout/LinedList"/>
    <dgm:cxn modelId="{982C24F4-DB48-4679-A296-639268D13EB4}" type="presParOf" srcId="{69F9FA73-450F-493D-B471-4882A42755F2}" destId="{B5C96B35-392A-4210-BE6A-1594EBFCEFE8}" srcOrd="0" destOrd="0" presId="urn:microsoft.com/office/officeart/2008/layout/LinedList"/>
    <dgm:cxn modelId="{27377BD9-9D1B-4B4F-9840-0EFE2B81E3F8}" type="presParOf" srcId="{69F9FA73-450F-493D-B471-4882A42755F2}" destId="{7DA4DEF6-27B5-4A5E-8E32-E67FD4225901}" srcOrd="1" destOrd="0" presId="urn:microsoft.com/office/officeart/2008/layout/LinedList"/>
    <dgm:cxn modelId="{1824D0D9-3892-4DA9-B9D5-02EA7B54A2A2}" type="presParOf" srcId="{AB5228ED-7C99-4B10-969A-65473D1C1AB6}" destId="{1B0BE6E6-DC0A-462C-8FB8-58F81C533591}" srcOrd="2" destOrd="0" presId="urn:microsoft.com/office/officeart/2008/layout/LinedList"/>
    <dgm:cxn modelId="{3638B89B-F101-4E4F-B948-3909FD490943}" type="presParOf" srcId="{AB5228ED-7C99-4B10-969A-65473D1C1AB6}" destId="{4C7E58A0-EBF2-496D-BF45-FBD93884B917}" srcOrd="3" destOrd="0" presId="urn:microsoft.com/office/officeart/2008/layout/LinedList"/>
    <dgm:cxn modelId="{3AFD67F9-ABA5-4B63-B84C-014E3EE7EEDA}" type="presParOf" srcId="{4C7E58A0-EBF2-496D-BF45-FBD93884B917}" destId="{B07378BD-A121-4E43-8827-094578C55203}" srcOrd="0" destOrd="0" presId="urn:microsoft.com/office/officeart/2008/layout/LinedList"/>
    <dgm:cxn modelId="{A4F4619C-FF81-4E55-A9ED-AF8DA6D55E9E}" type="presParOf" srcId="{4C7E58A0-EBF2-496D-BF45-FBD93884B917}" destId="{2E28EF7C-0382-4C28-A2E3-67F90323B5DB}" srcOrd="1" destOrd="0" presId="urn:microsoft.com/office/officeart/2008/layout/LinedList"/>
    <dgm:cxn modelId="{82F08072-E7E4-4624-87AD-1AA042FD03D3}" type="presParOf" srcId="{AB5228ED-7C99-4B10-969A-65473D1C1AB6}" destId="{FA6EB09D-CCE3-415E-BBB8-E16CD3202E00}" srcOrd="4" destOrd="0" presId="urn:microsoft.com/office/officeart/2008/layout/LinedList"/>
    <dgm:cxn modelId="{015A043C-9456-4F24-A847-FBBC68818051}" type="presParOf" srcId="{AB5228ED-7C99-4B10-969A-65473D1C1AB6}" destId="{A07D2933-1005-4347-A868-432F73B58B06}" srcOrd="5" destOrd="0" presId="urn:microsoft.com/office/officeart/2008/layout/LinedList"/>
    <dgm:cxn modelId="{5ECD12F4-606B-4713-ADFF-F18C0B2E96BC}" type="presParOf" srcId="{A07D2933-1005-4347-A868-432F73B58B06}" destId="{847FCF55-DFB3-46BD-A595-BCD91F1857A3}" srcOrd="0" destOrd="0" presId="urn:microsoft.com/office/officeart/2008/layout/LinedList"/>
    <dgm:cxn modelId="{3421EF1F-A7B8-4326-94C1-B5F414AC441B}" type="presParOf" srcId="{A07D2933-1005-4347-A868-432F73B58B06}" destId="{5DD5C46D-6CE3-442E-B2DA-03E649AC3A84}" srcOrd="1" destOrd="0" presId="urn:microsoft.com/office/officeart/2008/layout/LinedList"/>
    <dgm:cxn modelId="{EB1E7E6D-479C-40A8-9177-6C94BB9BB91C}" type="presParOf" srcId="{AB5228ED-7C99-4B10-969A-65473D1C1AB6}" destId="{C9C2AA03-FF76-4C44-90C6-89FBEC5A7BBC}" srcOrd="6" destOrd="0" presId="urn:microsoft.com/office/officeart/2008/layout/LinedList"/>
    <dgm:cxn modelId="{9CC839DE-5661-45DB-8BB5-2781DCD164C6}" type="presParOf" srcId="{AB5228ED-7C99-4B10-969A-65473D1C1AB6}" destId="{7C4C2B16-0FFA-416A-9AB8-93195A9CBA71}" srcOrd="7" destOrd="0" presId="urn:microsoft.com/office/officeart/2008/layout/LinedList"/>
    <dgm:cxn modelId="{FCF3518B-C688-4FE2-A17A-7D3058CFEBEE}" type="presParOf" srcId="{7C4C2B16-0FFA-416A-9AB8-93195A9CBA71}" destId="{0E4FE122-12F8-4D8C-B921-8FA0B72B3E54}" srcOrd="0" destOrd="0" presId="urn:microsoft.com/office/officeart/2008/layout/LinedList"/>
    <dgm:cxn modelId="{AD975EE4-53A9-4FCD-93DF-F275C6652B4E}" type="presParOf" srcId="{7C4C2B16-0FFA-416A-9AB8-93195A9CBA71}" destId="{9F9D1F24-2A51-4489-8D24-4984BB829BC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671AFA-49D3-446E-9E52-97721CE0D5E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67106EC-1C34-40EF-A350-BCE7BEE3954D}">
      <dgm:prSet custT="1"/>
      <dgm:spPr/>
      <dgm:t>
        <a:bodyPr/>
        <a:lstStyle/>
        <a:p>
          <a:r>
            <a:rPr lang="en-US" sz="2000" dirty="0">
              <a:latin typeface="Calibri" panose="020F0502020204030204" pitchFamily="34" charset="0"/>
              <a:cs typeface="Calibri" panose="020F0502020204030204" pitchFamily="34" charset="0"/>
            </a:rPr>
            <a:t>Grant Management Directive 3 which was revised on December 27, 2021 discusses both Personnel Name Changes and Project Modifications.  The Grant Management Directives can be found by going to the CJI website and into the Grantee Training, Resources and Policies link midway down the Home Page.</a:t>
          </a:r>
        </a:p>
      </dgm:t>
    </dgm:pt>
    <dgm:pt modelId="{B2578D69-C363-46AE-8C4E-C9421D804459}" type="parTrans" cxnId="{A4088141-C63D-42D3-A64A-AC7F91D151F4}">
      <dgm:prSet/>
      <dgm:spPr/>
      <dgm:t>
        <a:bodyPr/>
        <a:lstStyle/>
        <a:p>
          <a:endParaRPr lang="en-US"/>
        </a:p>
      </dgm:t>
    </dgm:pt>
    <dgm:pt modelId="{0E5FFB0A-4756-4A17-9316-072071E0166D}" type="sibTrans" cxnId="{A4088141-C63D-42D3-A64A-AC7F91D151F4}">
      <dgm:prSet/>
      <dgm:spPr/>
      <dgm:t>
        <a:bodyPr/>
        <a:lstStyle/>
        <a:p>
          <a:endParaRPr lang="en-US"/>
        </a:p>
      </dgm:t>
    </dgm:pt>
    <dgm:pt modelId="{0F07046C-9584-4DE8-8A7D-E1CA03CFB3B5}">
      <dgm:prSet/>
      <dgm:spPr/>
      <dgm:t>
        <a:bodyPr/>
        <a:lstStyle/>
        <a:p>
          <a:r>
            <a:rPr lang="en-US" dirty="0">
              <a:latin typeface="Calibri" panose="020F0502020204030204" pitchFamily="34" charset="0"/>
              <a:cs typeface="Calibri" panose="020F0502020204030204" pitchFamily="34" charset="0"/>
            </a:rPr>
            <a:t>You can click on the Grant Management Directives at the top of the page or scroll down a little way on the Grantee Training, Resources and Policies page. There are 7 Grant Management Directives which are important to review and understand, however the one we are discussing for the purposes of the PMR’s and Personnel Name Changes is Directive 3. </a:t>
          </a:r>
        </a:p>
      </dgm:t>
    </dgm:pt>
    <dgm:pt modelId="{7F3C20A1-F778-40F3-8C88-967E87FB6A94}" type="parTrans" cxnId="{9AEB6023-76F7-4C35-9404-AA31630AE885}">
      <dgm:prSet/>
      <dgm:spPr/>
      <dgm:t>
        <a:bodyPr/>
        <a:lstStyle/>
        <a:p>
          <a:endParaRPr lang="en-US"/>
        </a:p>
      </dgm:t>
    </dgm:pt>
    <dgm:pt modelId="{79F55D69-F5C1-4BFC-BFC3-8A7017ACD715}" type="sibTrans" cxnId="{9AEB6023-76F7-4C35-9404-AA31630AE885}">
      <dgm:prSet/>
      <dgm:spPr/>
      <dgm:t>
        <a:bodyPr/>
        <a:lstStyle/>
        <a:p>
          <a:endParaRPr lang="en-US"/>
        </a:p>
      </dgm:t>
    </dgm:pt>
    <dgm:pt modelId="{EBB54D1E-B50F-49BA-8CBD-0C9F96D12EA3}" type="pres">
      <dgm:prSet presAssocID="{B9671AFA-49D3-446E-9E52-97721CE0D5E8}" presName="hierChild1" presStyleCnt="0">
        <dgm:presLayoutVars>
          <dgm:chPref val="1"/>
          <dgm:dir/>
          <dgm:animOne val="branch"/>
          <dgm:animLvl val="lvl"/>
          <dgm:resizeHandles/>
        </dgm:presLayoutVars>
      </dgm:prSet>
      <dgm:spPr/>
    </dgm:pt>
    <dgm:pt modelId="{F1EC4090-E4A9-4E8E-88D0-0451146B62F2}" type="pres">
      <dgm:prSet presAssocID="{067106EC-1C34-40EF-A350-BCE7BEE3954D}" presName="hierRoot1" presStyleCnt="0"/>
      <dgm:spPr/>
    </dgm:pt>
    <dgm:pt modelId="{29C5760E-DF38-4557-A1B2-26B53EA3CF4D}" type="pres">
      <dgm:prSet presAssocID="{067106EC-1C34-40EF-A350-BCE7BEE3954D}" presName="composite" presStyleCnt="0"/>
      <dgm:spPr/>
    </dgm:pt>
    <dgm:pt modelId="{03B6D337-D697-4813-AF1E-91544B025773}" type="pres">
      <dgm:prSet presAssocID="{067106EC-1C34-40EF-A350-BCE7BEE3954D}" presName="background" presStyleLbl="node0" presStyleIdx="0" presStyleCnt="2"/>
      <dgm:spPr/>
    </dgm:pt>
    <dgm:pt modelId="{EE407D28-FB89-4069-A341-CC583EE78822}" type="pres">
      <dgm:prSet presAssocID="{067106EC-1C34-40EF-A350-BCE7BEE3954D}" presName="text" presStyleLbl="fgAcc0" presStyleIdx="0" presStyleCnt="2">
        <dgm:presLayoutVars>
          <dgm:chPref val="3"/>
        </dgm:presLayoutVars>
      </dgm:prSet>
      <dgm:spPr/>
    </dgm:pt>
    <dgm:pt modelId="{89C35F39-50A0-434C-9719-54BDE4223D6F}" type="pres">
      <dgm:prSet presAssocID="{067106EC-1C34-40EF-A350-BCE7BEE3954D}" presName="hierChild2" presStyleCnt="0"/>
      <dgm:spPr/>
    </dgm:pt>
    <dgm:pt modelId="{F1F00133-8BDA-4780-BCA4-2D763FBEA182}" type="pres">
      <dgm:prSet presAssocID="{0F07046C-9584-4DE8-8A7D-E1CA03CFB3B5}" presName="hierRoot1" presStyleCnt="0"/>
      <dgm:spPr/>
    </dgm:pt>
    <dgm:pt modelId="{06B1AF25-8F30-41A5-B341-D947879E8E21}" type="pres">
      <dgm:prSet presAssocID="{0F07046C-9584-4DE8-8A7D-E1CA03CFB3B5}" presName="composite" presStyleCnt="0"/>
      <dgm:spPr/>
    </dgm:pt>
    <dgm:pt modelId="{F8BCE051-B1E9-46B6-8D13-8E532D352612}" type="pres">
      <dgm:prSet presAssocID="{0F07046C-9584-4DE8-8A7D-E1CA03CFB3B5}" presName="background" presStyleLbl="node0" presStyleIdx="1" presStyleCnt="2"/>
      <dgm:spPr/>
    </dgm:pt>
    <dgm:pt modelId="{5BA3140A-69A6-4D82-9397-32ECE0A630ED}" type="pres">
      <dgm:prSet presAssocID="{0F07046C-9584-4DE8-8A7D-E1CA03CFB3B5}" presName="text" presStyleLbl="fgAcc0" presStyleIdx="1" presStyleCnt="2">
        <dgm:presLayoutVars>
          <dgm:chPref val="3"/>
        </dgm:presLayoutVars>
      </dgm:prSet>
      <dgm:spPr/>
    </dgm:pt>
    <dgm:pt modelId="{9CA96527-7813-4A93-9118-1AFED7C7329D}" type="pres">
      <dgm:prSet presAssocID="{0F07046C-9584-4DE8-8A7D-E1CA03CFB3B5}" presName="hierChild2" presStyleCnt="0"/>
      <dgm:spPr/>
    </dgm:pt>
  </dgm:ptLst>
  <dgm:cxnLst>
    <dgm:cxn modelId="{9AEB6023-76F7-4C35-9404-AA31630AE885}" srcId="{B9671AFA-49D3-446E-9E52-97721CE0D5E8}" destId="{0F07046C-9584-4DE8-8A7D-E1CA03CFB3B5}" srcOrd="1" destOrd="0" parTransId="{7F3C20A1-F778-40F3-8C88-967E87FB6A94}" sibTransId="{79F55D69-F5C1-4BFC-BFC3-8A7017ACD715}"/>
    <dgm:cxn modelId="{45719430-4CEA-4F2E-8902-397C1AE8A2D8}" type="presOf" srcId="{B9671AFA-49D3-446E-9E52-97721CE0D5E8}" destId="{EBB54D1E-B50F-49BA-8CBD-0C9F96D12EA3}" srcOrd="0" destOrd="0" presId="urn:microsoft.com/office/officeart/2005/8/layout/hierarchy1"/>
    <dgm:cxn modelId="{AB90283E-31A9-4610-B673-F17E4B161081}" type="presOf" srcId="{067106EC-1C34-40EF-A350-BCE7BEE3954D}" destId="{EE407D28-FB89-4069-A341-CC583EE78822}" srcOrd="0" destOrd="0" presId="urn:microsoft.com/office/officeart/2005/8/layout/hierarchy1"/>
    <dgm:cxn modelId="{A4088141-C63D-42D3-A64A-AC7F91D151F4}" srcId="{B9671AFA-49D3-446E-9E52-97721CE0D5E8}" destId="{067106EC-1C34-40EF-A350-BCE7BEE3954D}" srcOrd="0" destOrd="0" parTransId="{B2578D69-C363-46AE-8C4E-C9421D804459}" sibTransId="{0E5FFB0A-4756-4A17-9316-072071E0166D}"/>
    <dgm:cxn modelId="{75F192BE-46C2-4E68-A20F-3239C97DB468}" type="presOf" srcId="{0F07046C-9584-4DE8-8A7D-E1CA03CFB3B5}" destId="{5BA3140A-69A6-4D82-9397-32ECE0A630ED}" srcOrd="0" destOrd="0" presId="urn:microsoft.com/office/officeart/2005/8/layout/hierarchy1"/>
    <dgm:cxn modelId="{6F89C94B-255C-4515-9236-E1F012739319}" type="presParOf" srcId="{EBB54D1E-B50F-49BA-8CBD-0C9F96D12EA3}" destId="{F1EC4090-E4A9-4E8E-88D0-0451146B62F2}" srcOrd="0" destOrd="0" presId="urn:microsoft.com/office/officeart/2005/8/layout/hierarchy1"/>
    <dgm:cxn modelId="{4317A20B-96A6-40D7-AFB9-10842D45E1D0}" type="presParOf" srcId="{F1EC4090-E4A9-4E8E-88D0-0451146B62F2}" destId="{29C5760E-DF38-4557-A1B2-26B53EA3CF4D}" srcOrd="0" destOrd="0" presId="urn:microsoft.com/office/officeart/2005/8/layout/hierarchy1"/>
    <dgm:cxn modelId="{F5C44E6C-8563-433E-B704-CBDBD209E4AA}" type="presParOf" srcId="{29C5760E-DF38-4557-A1B2-26B53EA3CF4D}" destId="{03B6D337-D697-4813-AF1E-91544B025773}" srcOrd="0" destOrd="0" presId="urn:microsoft.com/office/officeart/2005/8/layout/hierarchy1"/>
    <dgm:cxn modelId="{C301837C-36E2-4497-A623-8A7054026117}" type="presParOf" srcId="{29C5760E-DF38-4557-A1B2-26B53EA3CF4D}" destId="{EE407D28-FB89-4069-A341-CC583EE78822}" srcOrd="1" destOrd="0" presId="urn:microsoft.com/office/officeart/2005/8/layout/hierarchy1"/>
    <dgm:cxn modelId="{A49EDE37-2671-4E1D-B157-90047E82BE2C}" type="presParOf" srcId="{F1EC4090-E4A9-4E8E-88D0-0451146B62F2}" destId="{89C35F39-50A0-434C-9719-54BDE4223D6F}" srcOrd="1" destOrd="0" presId="urn:microsoft.com/office/officeart/2005/8/layout/hierarchy1"/>
    <dgm:cxn modelId="{016D23A2-06F5-43DB-8012-9C4E7DEDC016}" type="presParOf" srcId="{EBB54D1E-B50F-49BA-8CBD-0C9F96D12EA3}" destId="{F1F00133-8BDA-4780-BCA4-2D763FBEA182}" srcOrd="1" destOrd="0" presId="urn:microsoft.com/office/officeart/2005/8/layout/hierarchy1"/>
    <dgm:cxn modelId="{D614F0DD-AA17-4F37-AE25-B643EECFD066}" type="presParOf" srcId="{F1F00133-8BDA-4780-BCA4-2D763FBEA182}" destId="{06B1AF25-8F30-41A5-B341-D947879E8E21}" srcOrd="0" destOrd="0" presId="urn:microsoft.com/office/officeart/2005/8/layout/hierarchy1"/>
    <dgm:cxn modelId="{B3B56AE4-F767-4C94-8323-6D5877ACA474}" type="presParOf" srcId="{06B1AF25-8F30-41A5-B341-D947879E8E21}" destId="{F8BCE051-B1E9-46B6-8D13-8E532D352612}" srcOrd="0" destOrd="0" presId="urn:microsoft.com/office/officeart/2005/8/layout/hierarchy1"/>
    <dgm:cxn modelId="{FC12C478-7E2E-4EC7-A59C-7814815EF6C4}" type="presParOf" srcId="{06B1AF25-8F30-41A5-B341-D947879E8E21}" destId="{5BA3140A-69A6-4D82-9397-32ECE0A630ED}" srcOrd="1" destOrd="0" presId="urn:microsoft.com/office/officeart/2005/8/layout/hierarchy1"/>
    <dgm:cxn modelId="{0F78B555-CC5D-4D9E-AB06-D572A5F88D21}" type="presParOf" srcId="{F1F00133-8BDA-4780-BCA4-2D763FBEA182}" destId="{9CA96527-7813-4A93-9118-1AFED7C7329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0E6393-3794-45C5-8CE5-941530E604C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11A9341-AF3A-46C9-8E17-A311B9A5674A}">
      <dgm:prSet custT="1"/>
      <dgm:spPr/>
      <dgm:t>
        <a:bodyPr/>
        <a:lstStyle/>
        <a:p>
          <a:r>
            <a:rPr lang="en-US" sz="2000" dirty="0">
              <a:latin typeface="Calibri" panose="020F0502020204030204" pitchFamily="34" charset="0"/>
              <a:cs typeface="Calibri" panose="020F0502020204030204" pitchFamily="34" charset="0"/>
            </a:rPr>
            <a:t>As is described in the Grant Management Directive 3, an agency must notify their grant manager in writing, within 10 days of the new grant related staff person start date.    Then the agency must create a Personnel Name Change as soon as the feature is available. </a:t>
          </a:r>
        </a:p>
      </dgm:t>
    </dgm:pt>
    <dgm:pt modelId="{F8C3FADB-7CA2-4655-8BCE-E87DCC0CAD7D}" type="parTrans" cxnId="{66B52816-9912-48DA-8F51-6ACC09A94303}">
      <dgm:prSet/>
      <dgm:spPr/>
      <dgm:t>
        <a:bodyPr/>
        <a:lstStyle/>
        <a:p>
          <a:endParaRPr lang="en-US"/>
        </a:p>
      </dgm:t>
    </dgm:pt>
    <dgm:pt modelId="{C3C4A435-21D5-4837-AED2-BF53BD98A9DA}" type="sibTrans" cxnId="{66B52816-9912-48DA-8F51-6ACC09A94303}">
      <dgm:prSet/>
      <dgm:spPr/>
      <dgm:t>
        <a:bodyPr/>
        <a:lstStyle/>
        <a:p>
          <a:endParaRPr lang="en-US"/>
        </a:p>
      </dgm:t>
    </dgm:pt>
    <dgm:pt modelId="{C6F7FEF3-A37E-4F05-A9F9-DE1F5B56F094}">
      <dgm:prSet custT="1"/>
      <dgm:spPr/>
      <dgm:t>
        <a:bodyPr/>
        <a:lstStyle/>
        <a:p>
          <a:r>
            <a:rPr lang="en-US" sz="1600" dirty="0">
              <a:latin typeface="Calibri" panose="020F0502020204030204" pitchFamily="34" charset="0"/>
              <a:cs typeface="Calibri" panose="020F0502020204030204" pitchFamily="34" charset="0"/>
            </a:rPr>
            <a:t>The new employee must have the same job title and duties as the grant related employee who left the position.  If the new employee is making the same or lower salary or hourly rate as the former grant related person, then a Personnel Name Change can be created.  If the new employee’s salary or hourly rate is higher than the former grant related person, a PMR must be completed by the subgrantee to capture not only the change in employee but also the new rate of pay.</a:t>
          </a:r>
        </a:p>
      </dgm:t>
    </dgm:pt>
    <dgm:pt modelId="{3063CB9D-5B8E-497A-9300-157C11BAB336}" type="parTrans" cxnId="{69A02B0F-6A3D-4E0C-9DFD-FB2142491378}">
      <dgm:prSet/>
      <dgm:spPr/>
      <dgm:t>
        <a:bodyPr/>
        <a:lstStyle/>
        <a:p>
          <a:endParaRPr lang="en-US"/>
        </a:p>
      </dgm:t>
    </dgm:pt>
    <dgm:pt modelId="{C1747A91-936B-482C-992F-FC62CF97A51E}" type="sibTrans" cxnId="{69A02B0F-6A3D-4E0C-9DFD-FB2142491378}">
      <dgm:prSet/>
      <dgm:spPr/>
      <dgm:t>
        <a:bodyPr/>
        <a:lstStyle/>
        <a:p>
          <a:endParaRPr lang="en-US"/>
        </a:p>
      </dgm:t>
    </dgm:pt>
    <dgm:pt modelId="{6752AABE-C31C-48A4-AEBA-67829F7C5EAF}">
      <dgm:prSet custT="1"/>
      <dgm:spPr/>
      <dgm:t>
        <a:bodyPr/>
        <a:lstStyle/>
        <a:p>
          <a:r>
            <a:rPr lang="en-US" sz="2000" baseline="0" dirty="0">
              <a:latin typeface="Calibri" panose="020F0502020204030204" pitchFamily="34" charset="0"/>
              <a:cs typeface="Calibri" panose="020F0502020204030204" pitchFamily="34" charset="0"/>
            </a:rPr>
            <a:t>The Notification of CJI </a:t>
          </a:r>
          <a:r>
            <a:rPr lang="en-US" sz="2000" b="1" baseline="0" dirty="0">
              <a:latin typeface="Calibri" panose="020F0502020204030204" pitchFamily="34" charset="0"/>
              <a:cs typeface="Calibri" panose="020F0502020204030204" pitchFamily="34" charset="0"/>
            </a:rPr>
            <a:t>AND</a:t>
          </a:r>
          <a:r>
            <a:rPr lang="en-US" sz="2000" baseline="0" dirty="0">
              <a:latin typeface="Calibri" panose="020F0502020204030204" pitchFamily="34" charset="0"/>
              <a:cs typeface="Calibri" panose="020F0502020204030204" pitchFamily="34" charset="0"/>
            </a:rPr>
            <a:t> the Name Change or PMR </a:t>
          </a:r>
          <a:r>
            <a:rPr lang="en-US" sz="2000" b="1" baseline="0" dirty="0">
              <a:latin typeface="Calibri" panose="020F0502020204030204" pitchFamily="34" charset="0"/>
              <a:cs typeface="Calibri" panose="020F0502020204030204" pitchFamily="34" charset="0"/>
            </a:rPr>
            <a:t>MUST</a:t>
          </a:r>
          <a:r>
            <a:rPr lang="en-US" sz="2000" baseline="0" dirty="0">
              <a:latin typeface="Calibri" panose="020F0502020204030204" pitchFamily="34" charset="0"/>
              <a:cs typeface="Calibri" panose="020F0502020204030204" pitchFamily="34" charset="0"/>
            </a:rPr>
            <a:t> be completed prior to the submission of the first fiscal report where the subgrantee is seeking reimbursement for the new employee. </a:t>
          </a:r>
        </a:p>
      </dgm:t>
    </dgm:pt>
    <dgm:pt modelId="{93C9EAC6-72A0-486C-8C06-16F5EB10D900}" type="parTrans" cxnId="{95EDDB90-D62B-41E8-917B-85907E36D746}">
      <dgm:prSet/>
      <dgm:spPr/>
      <dgm:t>
        <a:bodyPr/>
        <a:lstStyle/>
        <a:p>
          <a:endParaRPr lang="en-US"/>
        </a:p>
      </dgm:t>
    </dgm:pt>
    <dgm:pt modelId="{80BEF5E0-D802-4928-8D16-E2F0EDBCAC92}" type="sibTrans" cxnId="{95EDDB90-D62B-41E8-917B-85907E36D746}">
      <dgm:prSet/>
      <dgm:spPr/>
      <dgm:t>
        <a:bodyPr/>
        <a:lstStyle/>
        <a:p>
          <a:endParaRPr lang="en-US"/>
        </a:p>
      </dgm:t>
    </dgm:pt>
    <dgm:pt modelId="{71D05DD5-78BB-445C-A828-C3EB4D639A75}" type="pres">
      <dgm:prSet presAssocID="{030E6393-3794-45C5-8CE5-941530E604C7}" presName="linear" presStyleCnt="0">
        <dgm:presLayoutVars>
          <dgm:animLvl val="lvl"/>
          <dgm:resizeHandles val="exact"/>
        </dgm:presLayoutVars>
      </dgm:prSet>
      <dgm:spPr/>
    </dgm:pt>
    <dgm:pt modelId="{CA0BFF77-B01D-4DD3-AE69-46244B34CF55}" type="pres">
      <dgm:prSet presAssocID="{611A9341-AF3A-46C9-8E17-A311B9A5674A}" presName="parentText" presStyleLbl="node1" presStyleIdx="0" presStyleCnt="3">
        <dgm:presLayoutVars>
          <dgm:chMax val="0"/>
          <dgm:bulletEnabled val="1"/>
        </dgm:presLayoutVars>
      </dgm:prSet>
      <dgm:spPr/>
    </dgm:pt>
    <dgm:pt modelId="{9FB741C6-4AB0-4FD2-8E9F-99C10C8A41F4}" type="pres">
      <dgm:prSet presAssocID="{C3C4A435-21D5-4837-AED2-BF53BD98A9DA}" presName="spacer" presStyleCnt="0"/>
      <dgm:spPr/>
    </dgm:pt>
    <dgm:pt modelId="{D854A08C-4071-4046-95AE-7AE95D34A278}" type="pres">
      <dgm:prSet presAssocID="{C6F7FEF3-A37E-4F05-A9F9-DE1F5B56F094}" presName="parentText" presStyleLbl="node1" presStyleIdx="1" presStyleCnt="3">
        <dgm:presLayoutVars>
          <dgm:chMax val="0"/>
          <dgm:bulletEnabled val="1"/>
        </dgm:presLayoutVars>
      </dgm:prSet>
      <dgm:spPr/>
    </dgm:pt>
    <dgm:pt modelId="{0B755CA5-6520-4C31-915E-305F08761728}" type="pres">
      <dgm:prSet presAssocID="{C1747A91-936B-482C-992F-FC62CF97A51E}" presName="spacer" presStyleCnt="0"/>
      <dgm:spPr/>
    </dgm:pt>
    <dgm:pt modelId="{922655C9-A099-4CA8-9D2F-223DA83D8E4C}" type="pres">
      <dgm:prSet presAssocID="{6752AABE-C31C-48A4-AEBA-67829F7C5EAF}" presName="parentText" presStyleLbl="node1" presStyleIdx="2" presStyleCnt="3">
        <dgm:presLayoutVars>
          <dgm:chMax val="0"/>
          <dgm:bulletEnabled val="1"/>
        </dgm:presLayoutVars>
      </dgm:prSet>
      <dgm:spPr/>
    </dgm:pt>
  </dgm:ptLst>
  <dgm:cxnLst>
    <dgm:cxn modelId="{69A02B0F-6A3D-4E0C-9DFD-FB2142491378}" srcId="{030E6393-3794-45C5-8CE5-941530E604C7}" destId="{C6F7FEF3-A37E-4F05-A9F9-DE1F5B56F094}" srcOrd="1" destOrd="0" parTransId="{3063CB9D-5B8E-497A-9300-157C11BAB336}" sibTransId="{C1747A91-936B-482C-992F-FC62CF97A51E}"/>
    <dgm:cxn modelId="{66B52816-9912-48DA-8F51-6ACC09A94303}" srcId="{030E6393-3794-45C5-8CE5-941530E604C7}" destId="{611A9341-AF3A-46C9-8E17-A311B9A5674A}" srcOrd="0" destOrd="0" parTransId="{F8C3FADB-7CA2-4655-8BCE-E87DCC0CAD7D}" sibTransId="{C3C4A435-21D5-4837-AED2-BF53BD98A9DA}"/>
    <dgm:cxn modelId="{5CD1DC3D-57EF-48A0-8696-AD19AFB996F2}" type="presOf" srcId="{030E6393-3794-45C5-8CE5-941530E604C7}" destId="{71D05DD5-78BB-445C-A828-C3EB4D639A75}" srcOrd="0" destOrd="0" presId="urn:microsoft.com/office/officeart/2005/8/layout/vList2"/>
    <dgm:cxn modelId="{486CBD66-9472-4AB2-92F3-79A05EAF476F}" type="presOf" srcId="{611A9341-AF3A-46C9-8E17-A311B9A5674A}" destId="{CA0BFF77-B01D-4DD3-AE69-46244B34CF55}" srcOrd="0" destOrd="0" presId="urn:microsoft.com/office/officeart/2005/8/layout/vList2"/>
    <dgm:cxn modelId="{20681E8D-D7E1-4CC9-AFE6-9BEE0D8F4ACB}" type="presOf" srcId="{6752AABE-C31C-48A4-AEBA-67829F7C5EAF}" destId="{922655C9-A099-4CA8-9D2F-223DA83D8E4C}" srcOrd="0" destOrd="0" presId="urn:microsoft.com/office/officeart/2005/8/layout/vList2"/>
    <dgm:cxn modelId="{95EDDB90-D62B-41E8-917B-85907E36D746}" srcId="{030E6393-3794-45C5-8CE5-941530E604C7}" destId="{6752AABE-C31C-48A4-AEBA-67829F7C5EAF}" srcOrd="2" destOrd="0" parTransId="{93C9EAC6-72A0-486C-8C06-16F5EB10D900}" sibTransId="{80BEF5E0-D802-4928-8D16-E2F0EDBCAC92}"/>
    <dgm:cxn modelId="{2F319AB3-349F-4FA6-A310-D7120F41CA96}" type="presOf" srcId="{C6F7FEF3-A37E-4F05-A9F9-DE1F5B56F094}" destId="{D854A08C-4071-4046-95AE-7AE95D34A278}" srcOrd="0" destOrd="0" presId="urn:microsoft.com/office/officeart/2005/8/layout/vList2"/>
    <dgm:cxn modelId="{CC9CAD9F-DCF7-429C-AC98-B0B3811A7A2D}" type="presParOf" srcId="{71D05DD5-78BB-445C-A828-C3EB4D639A75}" destId="{CA0BFF77-B01D-4DD3-AE69-46244B34CF55}" srcOrd="0" destOrd="0" presId="urn:microsoft.com/office/officeart/2005/8/layout/vList2"/>
    <dgm:cxn modelId="{304F5AAE-07EE-45E7-8E9E-D6DB86D7EDE1}" type="presParOf" srcId="{71D05DD5-78BB-445C-A828-C3EB4D639A75}" destId="{9FB741C6-4AB0-4FD2-8E9F-99C10C8A41F4}" srcOrd="1" destOrd="0" presId="urn:microsoft.com/office/officeart/2005/8/layout/vList2"/>
    <dgm:cxn modelId="{97695B3F-1ECF-41D5-A2FA-A85229136CBF}" type="presParOf" srcId="{71D05DD5-78BB-445C-A828-C3EB4D639A75}" destId="{D854A08C-4071-4046-95AE-7AE95D34A278}" srcOrd="2" destOrd="0" presId="urn:microsoft.com/office/officeart/2005/8/layout/vList2"/>
    <dgm:cxn modelId="{5C00F473-9094-44DD-B48A-81989DFD9E01}" type="presParOf" srcId="{71D05DD5-78BB-445C-A828-C3EB4D639A75}" destId="{0B755CA5-6520-4C31-915E-305F08761728}" srcOrd="3" destOrd="0" presId="urn:microsoft.com/office/officeart/2005/8/layout/vList2"/>
    <dgm:cxn modelId="{1E9A1A48-EF50-409E-863E-C5D5632CE165}" type="presParOf" srcId="{71D05DD5-78BB-445C-A828-C3EB4D639A75}" destId="{922655C9-A099-4CA8-9D2F-223DA83D8E4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35F7C9-A4DD-4B9D-BBD3-893164454CAD}"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B5628211-554D-4FCA-97C0-1DD1A89EB39A}">
      <dgm:prSet custT="1"/>
      <dgm:spPr/>
      <dgm:t>
        <a:bodyPr/>
        <a:lstStyle/>
        <a:p>
          <a:r>
            <a:rPr lang="en-US" sz="2000" dirty="0">
              <a:latin typeface="Calibri" panose="020F0502020204030204" pitchFamily="34" charset="0"/>
              <a:cs typeface="Calibri" panose="020F0502020204030204" pitchFamily="34" charset="0"/>
            </a:rPr>
            <a:t>After you submit, your request will be sent to your assigned Grant Manager. If you encounter any issues while completing a personnel name change, please reach out to your Grant Manager or the CJI </a:t>
          </a:r>
          <a:r>
            <a:rPr lang="en-US" sz="2000" dirty="0" err="1">
              <a:latin typeface="Calibri" panose="020F0502020204030204" pitchFamily="34" charset="0"/>
              <a:cs typeface="Calibri" panose="020F0502020204030204" pitchFamily="34" charset="0"/>
            </a:rPr>
            <a:t>HelpDesk</a:t>
          </a:r>
          <a:r>
            <a:rPr lang="en-US" sz="2000" dirty="0">
              <a:latin typeface="Calibri" panose="020F0502020204030204" pitchFamily="34" charset="0"/>
              <a:cs typeface="Calibri" panose="020F0502020204030204" pitchFamily="34" charset="0"/>
            </a:rPr>
            <a:t>.  </a:t>
          </a:r>
        </a:p>
      </dgm:t>
    </dgm:pt>
    <dgm:pt modelId="{95D5043F-ABE5-49D0-96C9-85587C4A6575}" type="parTrans" cxnId="{F2918C55-85A7-44BE-A438-1104EACA447A}">
      <dgm:prSet/>
      <dgm:spPr/>
      <dgm:t>
        <a:bodyPr/>
        <a:lstStyle/>
        <a:p>
          <a:endParaRPr lang="en-US"/>
        </a:p>
      </dgm:t>
    </dgm:pt>
    <dgm:pt modelId="{93ED124E-9593-4442-94BC-12769F5D03DE}" type="sibTrans" cxnId="{F2918C55-85A7-44BE-A438-1104EACA447A}">
      <dgm:prSet/>
      <dgm:spPr/>
      <dgm:t>
        <a:bodyPr/>
        <a:lstStyle/>
        <a:p>
          <a:endParaRPr lang="en-US"/>
        </a:p>
      </dgm:t>
    </dgm:pt>
    <dgm:pt modelId="{D1B04950-9E16-47A6-95AB-EE8FCBE1D573}">
      <dgm:prSet custT="1"/>
      <dgm:spPr/>
      <dgm:t>
        <a:bodyPr/>
        <a:lstStyle/>
        <a:p>
          <a:r>
            <a:rPr lang="en-US" sz="2000" b="1" u="sng" dirty="0">
              <a:uFillTx/>
              <a:latin typeface="Calibri" panose="020F0502020204030204" pitchFamily="34" charset="0"/>
              <a:cs typeface="Calibri" panose="020F0502020204030204" pitchFamily="34" charset="0"/>
            </a:rPr>
            <a:t>NOTE: If you created a name change by mistake you can cancel the Personnel Name Change Request by</a:t>
          </a:r>
          <a:r>
            <a:rPr lang="en-US" sz="2000" b="1" dirty="0">
              <a:latin typeface="Calibri" panose="020F0502020204030204" pitchFamily="34" charset="0"/>
              <a:cs typeface="Calibri" panose="020F0502020204030204" pitchFamily="34" charset="0"/>
            </a:rPr>
            <a:t> </a:t>
          </a:r>
          <a:r>
            <a:rPr lang="en-US" sz="2000" b="1" u="sng" dirty="0">
              <a:uFillTx/>
              <a:latin typeface="Calibri" panose="020F0502020204030204" pitchFamily="34" charset="0"/>
              <a:cs typeface="Calibri" panose="020F0502020204030204" pitchFamily="34" charset="0"/>
            </a:rPr>
            <a:t>accessing the Status Changes button and select APPLY STATUS under Personnel Name Change Cancelled.</a:t>
          </a:r>
          <a:r>
            <a:rPr lang="en-US" sz="2000" b="1"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dgm:t>
    </dgm:pt>
    <dgm:pt modelId="{D05005BB-74F7-4F25-AA3A-2634CF8E7BE8}" type="parTrans" cxnId="{F6CE899F-473C-4CAA-A7D1-4C8167D24946}">
      <dgm:prSet/>
      <dgm:spPr/>
      <dgm:t>
        <a:bodyPr/>
        <a:lstStyle/>
        <a:p>
          <a:endParaRPr lang="en-US"/>
        </a:p>
      </dgm:t>
    </dgm:pt>
    <dgm:pt modelId="{6ECEF081-373A-49F4-A128-44FFE4E2D436}" type="sibTrans" cxnId="{F6CE899F-473C-4CAA-A7D1-4C8167D24946}">
      <dgm:prSet/>
      <dgm:spPr/>
      <dgm:t>
        <a:bodyPr/>
        <a:lstStyle/>
        <a:p>
          <a:endParaRPr lang="en-US"/>
        </a:p>
      </dgm:t>
    </dgm:pt>
    <dgm:pt modelId="{98DD1F5F-E3CB-4CE3-8D2B-B17FC993DE2D}" type="pres">
      <dgm:prSet presAssocID="{3B35F7C9-A4DD-4B9D-BBD3-893164454CAD}" presName="Name0" presStyleCnt="0">
        <dgm:presLayoutVars>
          <dgm:dir/>
          <dgm:animLvl val="lvl"/>
          <dgm:resizeHandles val="exact"/>
        </dgm:presLayoutVars>
      </dgm:prSet>
      <dgm:spPr/>
    </dgm:pt>
    <dgm:pt modelId="{AD4BFFC4-0687-4FE1-85A6-641E198E1A30}" type="pres">
      <dgm:prSet presAssocID="{D1B04950-9E16-47A6-95AB-EE8FCBE1D573}" presName="boxAndChildren" presStyleCnt="0"/>
      <dgm:spPr/>
    </dgm:pt>
    <dgm:pt modelId="{7617B481-82B8-4689-92CB-C7F483782788}" type="pres">
      <dgm:prSet presAssocID="{D1B04950-9E16-47A6-95AB-EE8FCBE1D573}" presName="parentTextBox" presStyleLbl="node1" presStyleIdx="0" presStyleCnt="2"/>
      <dgm:spPr/>
    </dgm:pt>
    <dgm:pt modelId="{35216C0F-5C78-400E-BF30-FE6E2C60150F}" type="pres">
      <dgm:prSet presAssocID="{93ED124E-9593-4442-94BC-12769F5D03DE}" presName="sp" presStyleCnt="0"/>
      <dgm:spPr/>
    </dgm:pt>
    <dgm:pt modelId="{6241BD86-44A9-4753-B706-2408301AD6B4}" type="pres">
      <dgm:prSet presAssocID="{B5628211-554D-4FCA-97C0-1DD1A89EB39A}" presName="arrowAndChildren" presStyleCnt="0"/>
      <dgm:spPr/>
    </dgm:pt>
    <dgm:pt modelId="{885D74C5-7C81-4258-A77C-EC030A75F8EC}" type="pres">
      <dgm:prSet presAssocID="{B5628211-554D-4FCA-97C0-1DD1A89EB39A}" presName="parentTextArrow" presStyleLbl="node1" presStyleIdx="1" presStyleCnt="2"/>
      <dgm:spPr/>
    </dgm:pt>
  </dgm:ptLst>
  <dgm:cxnLst>
    <dgm:cxn modelId="{63EBFE02-D9B4-4D34-B821-E99732B60FDE}" type="presOf" srcId="{D1B04950-9E16-47A6-95AB-EE8FCBE1D573}" destId="{7617B481-82B8-4689-92CB-C7F483782788}" srcOrd="0" destOrd="0" presId="urn:microsoft.com/office/officeart/2005/8/layout/process4"/>
    <dgm:cxn modelId="{CBB6FC5D-AC48-4F8C-A2FB-E702C81F00F7}" type="presOf" srcId="{B5628211-554D-4FCA-97C0-1DD1A89EB39A}" destId="{885D74C5-7C81-4258-A77C-EC030A75F8EC}" srcOrd="0" destOrd="0" presId="urn:microsoft.com/office/officeart/2005/8/layout/process4"/>
    <dgm:cxn modelId="{F2918C55-85A7-44BE-A438-1104EACA447A}" srcId="{3B35F7C9-A4DD-4B9D-BBD3-893164454CAD}" destId="{B5628211-554D-4FCA-97C0-1DD1A89EB39A}" srcOrd="0" destOrd="0" parTransId="{95D5043F-ABE5-49D0-96C9-85587C4A6575}" sibTransId="{93ED124E-9593-4442-94BC-12769F5D03DE}"/>
    <dgm:cxn modelId="{08004059-1599-4353-ADCA-E5007687014E}" type="presOf" srcId="{3B35F7C9-A4DD-4B9D-BBD3-893164454CAD}" destId="{98DD1F5F-E3CB-4CE3-8D2B-B17FC993DE2D}" srcOrd="0" destOrd="0" presId="urn:microsoft.com/office/officeart/2005/8/layout/process4"/>
    <dgm:cxn modelId="{F6CE899F-473C-4CAA-A7D1-4C8167D24946}" srcId="{3B35F7C9-A4DD-4B9D-BBD3-893164454CAD}" destId="{D1B04950-9E16-47A6-95AB-EE8FCBE1D573}" srcOrd="1" destOrd="0" parTransId="{D05005BB-74F7-4F25-AA3A-2634CF8E7BE8}" sibTransId="{6ECEF081-373A-49F4-A128-44FFE4E2D436}"/>
    <dgm:cxn modelId="{79219BE8-7788-4CB3-980A-F20AEB6B23D3}" type="presParOf" srcId="{98DD1F5F-E3CB-4CE3-8D2B-B17FC993DE2D}" destId="{AD4BFFC4-0687-4FE1-85A6-641E198E1A30}" srcOrd="0" destOrd="0" presId="urn:microsoft.com/office/officeart/2005/8/layout/process4"/>
    <dgm:cxn modelId="{F6D45BAB-3F21-4269-BE5E-80C2D6F4A435}" type="presParOf" srcId="{AD4BFFC4-0687-4FE1-85A6-641E198E1A30}" destId="{7617B481-82B8-4689-92CB-C7F483782788}" srcOrd="0" destOrd="0" presId="urn:microsoft.com/office/officeart/2005/8/layout/process4"/>
    <dgm:cxn modelId="{CD3503C2-0009-44D3-A665-6E37C359D9FB}" type="presParOf" srcId="{98DD1F5F-E3CB-4CE3-8D2B-B17FC993DE2D}" destId="{35216C0F-5C78-400E-BF30-FE6E2C60150F}" srcOrd="1" destOrd="0" presId="urn:microsoft.com/office/officeart/2005/8/layout/process4"/>
    <dgm:cxn modelId="{8D69B5BB-6822-47CA-BB0A-94ECD3D10C76}" type="presParOf" srcId="{98DD1F5F-E3CB-4CE3-8D2B-B17FC993DE2D}" destId="{6241BD86-44A9-4753-B706-2408301AD6B4}" srcOrd="2" destOrd="0" presId="urn:microsoft.com/office/officeart/2005/8/layout/process4"/>
    <dgm:cxn modelId="{1518781E-CE3A-4B6A-8ED2-4C88F2BC3693}" type="presParOf" srcId="{6241BD86-44A9-4753-B706-2408301AD6B4}" destId="{885D74C5-7C81-4258-A77C-EC030A75F8E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9AF71-CD92-4F52-A52B-D97BF4417BAE}">
      <dsp:nvSpPr>
        <dsp:cNvPr id="0" name=""/>
        <dsp:cNvSpPr/>
      </dsp:nvSpPr>
      <dsp:spPr>
        <a:xfrm>
          <a:off x="0" y="0"/>
          <a:ext cx="63738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C96B35-392A-4210-BE6A-1594EBFCEFE8}">
      <dsp:nvSpPr>
        <dsp:cNvPr id="0" name=""/>
        <dsp:cNvSpPr/>
      </dsp:nvSpPr>
      <dsp:spPr>
        <a:xfrm>
          <a:off x="0" y="0"/>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Please keep your lines muted during the presentation.</a:t>
          </a:r>
        </a:p>
      </dsp:txBody>
      <dsp:txXfrm>
        <a:off x="0" y="0"/>
        <a:ext cx="6373813" cy="1439862"/>
      </dsp:txXfrm>
    </dsp:sp>
    <dsp:sp modelId="{1B0BE6E6-DC0A-462C-8FB8-58F81C533591}">
      <dsp:nvSpPr>
        <dsp:cNvPr id="0" name=""/>
        <dsp:cNvSpPr/>
      </dsp:nvSpPr>
      <dsp:spPr>
        <a:xfrm>
          <a:off x="0" y="1439862"/>
          <a:ext cx="6373813" cy="0"/>
        </a:xfrm>
        <a:prstGeom prst="line">
          <a:avLst/>
        </a:prstGeom>
        <a:solidFill>
          <a:schemeClr val="accent2">
            <a:hueOff val="2564293"/>
            <a:satOff val="2735"/>
            <a:lumOff val="850"/>
            <a:alphaOff val="0"/>
          </a:schemeClr>
        </a:solidFill>
        <a:ln w="12700" cap="flat" cmpd="sng" algn="ctr">
          <a:solidFill>
            <a:schemeClr val="accent2">
              <a:hueOff val="2564293"/>
              <a:satOff val="2735"/>
              <a:lumOff val="8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7378BD-A121-4E43-8827-094578C55203}">
      <dsp:nvSpPr>
        <dsp:cNvPr id="0" name=""/>
        <dsp:cNvSpPr/>
      </dsp:nvSpPr>
      <dsp:spPr>
        <a:xfrm>
          <a:off x="0" y="1439862"/>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The Webinar is being </a:t>
          </a:r>
          <a:r>
            <a:rPr lang="en-US" sz="2800" u="sng" kern="1200" dirty="0">
              <a:latin typeface="Calibri" panose="020F0502020204030204" pitchFamily="34" charset="0"/>
              <a:cs typeface="Calibri" panose="020F0502020204030204" pitchFamily="34" charset="0"/>
            </a:rPr>
            <a:t>recorded. </a:t>
          </a:r>
          <a:r>
            <a:rPr lang="en-US" sz="2800" kern="1200" dirty="0">
              <a:latin typeface="Calibri" panose="020F0502020204030204" pitchFamily="34" charset="0"/>
              <a:cs typeface="Calibri" panose="020F0502020204030204" pitchFamily="34" charset="0"/>
            </a:rPr>
            <a:t> It will be posted on the CJI Website.</a:t>
          </a:r>
        </a:p>
      </dsp:txBody>
      <dsp:txXfrm>
        <a:off x="0" y="1439862"/>
        <a:ext cx="6373813" cy="1439862"/>
      </dsp:txXfrm>
    </dsp:sp>
    <dsp:sp modelId="{FA6EB09D-CCE3-415E-BBB8-E16CD3202E00}">
      <dsp:nvSpPr>
        <dsp:cNvPr id="0" name=""/>
        <dsp:cNvSpPr/>
      </dsp:nvSpPr>
      <dsp:spPr>
        <a:xfrm>
          <a:off x="0" y="2879725"/>
          <a:ext cx="6373813" cy="0"/>
        </a:xfrm>
        <a:prstGeom prst="line">
          <a:avLst/>
        </a:prstGeom>
        <a:solidFill>
          <a:schemeClr val="accent2">
            <a:hueOff val="5128586"/>
            <a:satOff val="5470"/>
            <a:lumOff val="1701"/>
            <a:alphaOff val="0"/>
          </a:schemeClr>
        </a:solidFill>
        <a:ln w="12700" cap="flat" cmpd="sng" algn="ctr">
          <a:solidFill>
            <a:schemeClr val="accent2">
              <a:hueOff val="5128586"/>
              <a:satOff val="5470"/>
              <a:lumOff val="17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7FCF55-DFB3-46BD-A595-BCD91F1857A3}">
      <dsp:nvSpPr>
        <dsp:cNvPr id="0" name=""/>
        <dsp:cNvSpPr/>
      </dsp:nvSpPr>
      <dsp:spPr>
        <a:xfrm>
          <a:off x="0" y="2879724"/>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Question and Answers at the end</a:t>
          </a:r>
          <a:r>
            <a:rPr lang="en-US" sz="3000" kern="1200" dirty="0"/>
            <a:t>.</a:t>
          </a:r>
        </a:p>
      </dsp:txBody>
      <dsp:txXfrm>
        <a:off x="0" y="2879724"/>
        <a:ext cx="6373813" cy="1439862"/>
      </dsp:txXfrm>
    </dsp:sp>
    <dsp:sp modelId="{C9C2AA03-FF76-4C44-90C6-89FBEC5A7BBC}">
      <dsp:nvSpPr>
        <dsp:cNvPr id="0" name=""/>
        <dsp:cNvSpPr/>
      </dsp:nvSpPr>
      <dsp:spPr>
        <a:xfrm>
          <a:off x="0" y="4319587"/>
          <a:ext cx="6373813" cy="0"/>
        </a:xfrm>
        <a:prstGeom prst="line">
          <a:avLst/>
        </a:prstGeom>
        <a:solidFill>
          <a:schemeClr val="accent2">
            <a:hueOff val="7692880"/>
            <a:satOff val="8205"/>
            <a:lumOff val="2551"/>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4FE122-12F8-4D8C-B921-8FA0B72B3E54}">
      <dsp:nvSpPr>
        <dsp:cNvPr id="0" name=""/>
        <dsp:cNvSpPr/>
      </dsp:nvSpPr>
      <dsp:spPr>
        <a:xfrm>
          <a:off x="0" y="4319587"/>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Feel free to utilize the chat box during this webinar, we are monitoring the questions. </a:t>
          </a:r>
        </a:p>
      </dsp:txBody>
      <dsp:txXfrm>
        <a:off x="0" y="4319587"/>
        <a:ext cx="6373813" cy="1439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6D337-D697-4813-AF1E-91544B025773}">
      <dsp:nvSpPr>
        <dsp:cNvPr id="0" name=""/>
        <dsp:cNvSpPr/>
      </dsp:nvSpPr>
      <dsp:spPr>
        <a:xfrm>
          <a:off x="80956" y="117"/>
          <a:ext cx="4683583" cy="29740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407D28-FB89-4069-A341-CC583EE78822}">
      <dsp:nvSpPr>
        <dsp:cNvPr id="0" name=""/>
        <dsp:cNvSpPr/>
      </dsp:nvSpPr>
      <dsp:spPr>
        <a:xfrm>
          <a:off x="601355" y="494496"/>
          <a:ext cx="4683583" cy="29740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Grant Management Directive 3 which was revised on December 27, 2021 discusses both Personnel Name Changes and Project Modifications.  The Grant Management Directives can be found by going to the CJI website and into the Grantee Training, Resources and Policies link midway down the Home Page.</a:t>
          </a:r>
        </a:p>
      </dsp:txBody>
      <dsp:txXfrm>
        <a:off x="688463" y="581604"/>
        <a:ext cx="4509367" cy="2799859"/>
      </dsp:txXfrm>
    </dsp:sp>
    <dsp:sp modelId="{F8BCE051-B1E9-46B6-8D13-8E532D352612}">
      <dsp:nvSpPr>
        <dsp:cNvPr id="0" name=""/>
        <dsp:cNvSpPr/>
      </dsp:nvSpPr>
      <dsp:spPr>
        <a:xfrm>
          <a:off x="5805337" y="117"/>
          <a:ext cx="4683583" cy="29740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A3140A-69A6-4D82-9397-32ECE0A630ED}">
      <dsp:nvSpPr>
        <dsp:cNvPr id="0" name=""/>
        <dsp:cNvSpPr/>
      </dsp:nvSpPr>
      <dsp:spPr>
        <a:xfrm>
          <a:off x="6325735" y="494496"/>
          <a:ext cx="4683583" cy="29740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You can click on the Grant Management Directives at the top of the page or scroll down a little way on the Grantee Training, Resources and Policies page. There are 7 Grant Management Directives which are important to review and understand, however the one we are discussing for the purposes of the PMR’s and Personnel Name Changes is Directive 3. </a:t>
          </a:r>
        </a:p>
      </dsp:txBody>
      <dsp:txXfrm>
        <a:off x="6412843" y="581604"/>
        <a:ext cx="4509367" cy="27998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BFF77-B01D-4DD3-AE69-46244B34CF55}">
      <dsp:nvSpPr>
        <dsp:cNvPr id="0" name=""/>
        <dsp:cNvSpPr/>
      </dsp:nvSpPr>
      <dsp:spPr>
        <a:xfrm>
          <a:off x="0" y="10018"/>
          <a:ext cx="6373813" cy="189393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As is described in the Grant Management Directive 3, an agency must notify their grant manager in writing, within 10 days of the new grant related staff person start date.    Then the agency must create a Personnel Name Change as soon as the feature is available. </a:t>
          </a:r>
        </a:p>
      </dsp:txBody>
      <dsp:txXfrm>
        <a:off x="92454" y="102472"/>
        <a:ext cx="6188905" cy="1709029"/>
      </dsp:txXfrm>
    </dsp:sp>
    <dsp:sp modelId="{D854A08C-4071-4046-95AE-7AE95D34A278}">
      <dsp:nvSpPr>
        <dsp:cNvPr id="0" name=""/>
        <dsp:cNvSpPr/>
      </dsp:nvSpPr>
      <dsp:spPr>
        <a:xfrm>
          <a:off x="0" y="1932756"/>
          <a:ext cx="6373813" cy="1893937"/>
        </a:xfrm>
        <a:prstGeom prst="roundRect">
          <a:avLst/>
        </a:prstGeom>
        <a:solidFill>
          <a:schemeClr val="accent2">
            <a:hueOff val="3846440"/>
            <a:satOff val="4103"/>
            <a:lumOff val="1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The new employee must have the same job title and duties as the grant related employee who left the position.  If the new employee is making the same or lower salary or hourly rate as the former grant related person, then a Personnel Name Change can be created.  If the new employee’s salary or hourly rate is higher than the former grant related person, a PMR must be completed by the subgrantee to capture not only the change in employee but also the new rate of pay.</a:t>
          </a:r>
        </a:p>
      </dsp:txBody>
      <dsp:txXfrm>
        <a:off x="92454" y="2025210"/>
        <a:ext cx="6188905" cy="1709029"/>
      </dsp:txXfrm>
    </dsp:sp>
    <dsp:sp modelId="{922655C9-A099-4CA8-9D2F-223DA83D8E4C}">
      <dsp:nvSpPr>
        <dsp:cNvPr id="0" name=""/>
        <dsp:cNvSpPr/>
      </dsp:nvSpPr>
      <dsp:spPr>
        <a:xfrm>
          <a:off x="0" y="3855493"/>
          <a:ext cx="6373813" cy="1893937"/>
        </a:xfrm>
        <a:prstGeom prst="round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latin typeface="Calibri" panose="020F0502020204030204" pitchFamily="34" charset="0"/>
              <a:cs typeface="Calibri" panose="020F0502020204030204" pitchFamily="34" charset="0"/>
            </a:rPr>
            <a:t>The Notification of CJI </a:t>
          </a:r>
          <a:r>
            <a:rPr lang="en-US" sz="2000" b="1" kern="1200" baseline="0" dirty="0">
              <a:latin typeface="Calibri" panose="020F0502020204030204" pitchFamily="34" charset="0"/>
              <a:cs typeface="Calibri" panose="020F0502020204030204" pitchFamily="34" charset="0"/>
            </a:rPr>
            <a:t>AND</a:t>
          </a:r>
          <a:r>
            <a:rPr lang="en-US" sz="2000" kern="1200" baseline="0" dirty="0">
              <a:latin typeface="Calibri" panose="020F0502020204030204" pitchFamily="34" charset="0"/>
              <a:cs typeface="Calibri" panose="020F0502020204030204" pitchFamily="34" charset="0"/>
            </a:rPr>
            <a:t> the Name Change or PMR </a:t>
          </a:r>
          <a:r>
            <a:rPr lang="en-US" sz="2000" b="1" kern="1200" baseline="0" dirty="0">
              <a:latin typeface="Calibri" panose="020F0502020204030204" pitchFamily="34" charset="0"/>
              <a:cs typeface="Calibri" panose="020F0502020204030204" pitchFamily="34" charset="0"/>
            </a:rPr>
            <a:t>MUST</a:t>
          </a:r>
          <a:r>
            <a:rPr lang="en-US" sz="2000" kern="1200" baseline="0" dirty="0">
              <a:latin typeface="Calibri" panose="020F0502020204030204" pitchFamily="34" charset="0"/>
              <a:cs typeface="Calibri" panose="020F0502020204030204" pitchFamily="34" charset="0"/>
            </a:rPr>
            <a:t> be completed prior to the submission of the first fiscal report where the subgrantee is seeking reimbursement for the new employee. </a:t>
          </a:r>
        </a:p>
      </dsp:txBody>
      <dsp:txXfrm>
        <a:off x="92454" y="3947947"/>
        <a:ext cx="6188905" cy="1709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7B481-82B8-4689-92CB-C7F483782788}">
      <dsp:nvSpPr>
        <dsp:cNvPr id="0" name=""/>
        <dsp:cNvSpPr/>
      </dsp:nvSpPr>
      <dsp:spPr>
        <a:xfrm>
          <a:off x="0" y="3476133"/>
          <a:ext cx="6373813" cy="22807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u="sng" kern="1200" dirty="0">
              <a:uFillTx/>
              <a:latin typeface="Calibri" panose="020F0502020204030204" pitchFamily="34" charset="0"/>
              <a:cs typeface="Calibri" panose="020F0502020204030204" pitchFamily="34" charset="0"/>
            </a:rPr>
            <a:t>NOTE: If you created a name change by mistake you can cancel the Personnel Name Change Request by</a:t>
          </a:r>
          <a:r>
            <a:rPr lang="en-US" sz="2000" b="1" kern="1200" dirty="0">
              <a:latin typeface="Calibri" panose="020F0502020204030204" pitchFamily="34" charset="0"/>
              <a:cs typeface="Calibri" panose="020F0502020204030204" pitchFamily="34" charset="0"/>
            </a:rPr>
            <a:t> </a:t>
          </a:r>
          <a:r>
            <a:rPr lang="en-US" sz="2000" b="1" u="sng" kern="1200" dirty="0">
              <a:uFillTx/>
              <a:latin typeface="Calibri" panose="020F0502020204030204" pitchFamily="34" charset="0"/>
              <a:cs typeface="Calibri" panose="020F0502020204030204" pitchFamily="34" charset="0"/>
            </a:rPr>
            <a:t>accessing the Status Changes button and select APPLY STATUS under Personnel Name Change Cancelled.</a:t>
          </a:r>
          <a:r>
            <a:rPr lang="en-US" sz="2000" b="1" kern="1200" dirty="0">
              <a:latin typeface="Calibri" panose="020F0502020204030204" pitchFamily="34" charset="0"/>
              <a:cs typeface="Calibri" panose="020F0502020204030204" pitchFamily="34" charset="0"/>
            </a:rPr>
            <a:t>  </a:t>
          </a:r>
          <a:endParaRPr lang="en-US" sz="2000" kern="1200" dirty="0">
            <a:latin typeface="Calibri" panose="020F0502020204030204" pitchFamily="34" charset="0"/>
            <a:cs typeface="Calibri" panose="020F0502020204030204" pitchFamily="34" charset="0"/>
          </a:endParaRPr>
        </a:p>
      </dsp:txBody>
      <dsp:txXfrm>
        <a:off x="0" y="3476133"/>
        <a:ext cx="6373813" cy="2280719"/>
      </dsp:txXfrm>
    </dsp:sp>
    <dsp:sp modelId="{885D74C5-7C81-4258-A77C-EC030A75F8EC}">
      <dsp:nvSpPr>
        <dsp:cNvPr id="0" name=""/>
        <dsp:cNvSpPr/>
      </dsp:nvSpPr>
      <dsp:spPr>
        <a:xfrm rot="10800000">
          <a:off x="0" y="2597"/>
          <a:ext cx="6373813" cy="3507746"/>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After you submit, your request will be sent to your assigned Grant Manager. If you encounter any issues while completing a personnel name change, please reach out to your Grant Manager or the CJI </a:t>
          </a:r>
          <a:r>
            <a:rPr lang="en-US" sz="2000" kern="1200" dirty="0" err="1">
              <a:latin typeface="Calibri" panose="020F0502020204030204" pitchFamily="34" charset="0"/>
              <a:cs typeface="Calibri" panose="020F0502020204030204" pitchFamily="34" charset="0"/>
            </a:rPr>
            <a:t>HelpDesk</a:t>
          </a:r>
          <a:r>
            <a:rPr lang="en-US" sz="2000" kern="1200" dirty="0">
              <a:latin typeface="Calibri" panose="020F0502020204030204" pitchFamily="34" charset="0"/>
              <a:cs typeface="Calibri" panose="020F0502020204030204" pitchFamily="34" charset="0"/>
            </a:rPr>
            <a:t>.  </a:t>
          </a:r>
        </a:p>
      </dsp:txBody>
      <dsp:txXfrm rot="10800000">
        <a:off x="0" y="2597"/>
        <a:ext cx="6373813" cy="227922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5/9/2022</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5/9/2022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ftr="0" dt="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1051551"/>
            <a:ext cx="3565524" cy="2384898"/>
          </a:xfrm>
        </p:spPr>
        <p:txBody>
          <a:bodyPr anchor="b" anchorCtr="0">
            <a:normAutofit fontScale="90000"/>
          </a:bodyPr>
          <a:lstStyle/>
          <a:p>
            <a:r>
              <a:rPr lang="en-US" dirty="0"/>
              <a:t>New Administrators Training Session 5</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3" y="3568700"/>
            <a:ext cx="3565524" cy="1731963"/>
          </a:xfrm>
        </p:spPr>
        <p:txBody>
          <a:bodyPr>
            <a:normAutofit/>
          </a:bodyPr>
          <a:lstStyle/>
          <a:p>
            <a:r>
              <a:rPr lang="en-US" dirty="0"/>
              <a:t>Personnel Name Changes and Project Modifications (PMR’s)</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0D225B-5858-450C-9D04-4DA3B077457B}"/>
              </a:ext>
            </a:extLst>
          </p:cNvPr>
          <p:cNvSpPr>
            <a:spLocks noGrp="1"/>
          </p:cNvSpPr>
          <p:nvPr>
            <p:ph type="title"/>
          </p:nvPr>
        </p:nvSpPr>
        <p:spPr>
          <a:xfrm>
            <a:off x="550861" y="580363"/>
            <a:ext cx="5437189" cy="1333055"/>
          </a:xfrm>
        </p:spPr>
        <p:txBody>
          <a:bodyPr wrap="square" anchor="t">
            <a:normAutofit/>
          </a:bodyPr>
          <a:lstStyle/>
          <a:p>
            <a:r>
              <a:rPr lang="en-US" dirty="0"/>
              <a:t>Accessing your Grant</a:t>
            </a:r>
          </a:p>
        </p:txBody>
      </p:sp>
      <p:grpSp>
        <p:nvGrpSpPr>
          <p:cNvPr id="35" name="Group 34">
            <a:extLst>
              <a:ext uri="{FF2B5EF4-FFF2-40B4-BE49-F238E27FC236}">
                <a16:creationId xmlns:a16="http://schemas.microsoft.com/office/drawing/2014/main" id="{D0342557-9691-41B1-9FFF-027845ED04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971" y="1982786"/>
            <a:ext cx="734257" cy="760506"/>
            <a:chOff x="5243759" y="1363788"/>
            <a:chExt cx="734257" cy="760506"/>
          </a:xfrm>
        </p:grpSpPr>
        <p:sp>
          <p:nvSpPr>
            <p:cNvPr id="36" name="Freeform 5">
              <a:extLst>
                <a:ext uri="{FF2B5EF4-FFF2-40B4-BE49-F238E27FC236}">
                  <a16:creationId xmlns:a16="http://schemas.microsoft.com/office/drawing/2014/main" id="{086D6FFF-B330-42B3-9F1F-607CECF8D9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Freeform 6">
              <a:extLst>
                <a:ext uri="{FF2B5EF4-FFF2-40B4-BE49-F238E27FC236}">
                  <a16:creationId xmlns:a16="http://schemas.microsoft.com/office/drawing/2014/main" id="{8D054D43-E740-4CA9-8197-85FBE2EC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Freeform 8">
              <a:extLst>
                <a:ext uri="{FF2B5EF4-FFF2-40B4-BE49-F238E27FC236}">
                  <a16:creationId xmlns:a16="http://schemas.microsoft.com/office/drawing/2014/main" id="{CB5EB56C-B805-41B2-88BA-B198E68E6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0" name="Picture 9">
            <a:extLst>
              <a:ext uri="{FF2B5EF4-FFF2-40B4-BE49-F238E27FC236}">
                <a16:creationId xmlns:a16="http://schemas.microsoft.com/office/drawing/2014/main" id="{5F098867-84FD-40EF-BF23-EB17A1E9DC79}"/>
              </a:ext>
            </a:extLst>
          </p:cNvPr>
          <p:cNvPicPr>
            <a:picLocks noChangeAspect="1"/>
          </p:cNvPicPr>
          <p:nvPr/>
        </p:nvPicPr>
        <p:blipFill rotWithShape="1">
          <a:blip r:embed="rId2"/>
          <a:srcRect r="18661" b="2"/>
          <a:stretch/>
        </p:blipFill>
        <p:spPr>
          <a:xfrm>
            <a:off x="550863" y="2530492"/>
            <a:ext cx="5773738" cy="3779802"/>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Content Placeholder 2">
            <a:extLst>
              <a:ext uri="{FF2B5EF4-FFF2-40B4-BE49-F238E27FC236}">
                <a16:creationId xmlns:a16="http://schemas.microsoft.com/office/drawing/2014/main" id="{0395DFD0-EB82-408F-BA14-02AB31AEA38D}"/>
              </a:ext>
            </a:extLst>
          </p:cNvPr>
          <p:cNvSpPr>
            <a:spLocks noGrp="1"/>
          </p:cNvSpPr>
          <p:nvPr>
            <p:ph idx="1"/>
          </p:nvPr>
        </p:nvSpPr>
        <p:spPr>
          <a:xfrm>
            <a:off x="7140575" y="351692"/>
            <a:ext cx="4500562" cy="6001632"/>
          </a:xfrm>
        </p:spPr>
        <p:txBody>
          <a:bodyPr anchor="t">
            <a:normAutofit/>
          </a:bodyPr>
          <a:lstStyle/>
          <a:p>
            <a:pPr marR="0" lvl="0" fontAlgn="base">
              <a:lnSpc>
                <a:spcPct val="100000"/>
              </a:lnSpc>
              <a:spcBef>
                <a:spcPts val="0"/>
              </a:spcBef>
              <a:spcAft>
                <a:spcPts val="190"/>
              </a:spcAft>
              <a:buClr>
                <a:srgbClr val="000000"/>
              </a:buClr>
              <a:buSzPts val="1200"/>
              <a:buFont typeface="Wingdings" panose="05000000000000000000" pitchFamily="2" charset="2"/>
              <a:buChar char="v"/>
            </a:pPr>
            <a:r>
              <a:rPr lang="en-US"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Once you have selected </a:t>
            </a:r>
            <a:r>
              <a:rPr lang="en-US" b="1" i="1"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“My Organization” </a:t>
            </a:r>
            <a:r>
              <a:rPr lang="en-US"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then you should see your agency’s information prepopulate. To navigate to a grant select “Organization Documents”. </a:t>
            </a:r>
          </a:p>
          <a:p>
            <a:pPr marR="0" lvl="0" fontAlgn="base">
              <a:lnSpc>
                <a:spcPct val="100000"/>
              </a:lnSpc>
              <a:spcBef>
                <a:spcPts val="0"/>
              </a:spcBef>
              <a:spcAft>
                <a:spcPts val="190"/>
              </a:spcAft>
              <a:buClr>
                <a:srgbClr val="000000"/>
              </a:buClr>
              <a:buSzPts val="1200"/>
              <a:buFont typeface="Wingdings" panose="05000000000000000000" pitchFamily="2" charset="2"/>
              <a:buChar char="v"/>
            </a:pPr>
            <a:endParaRPr lang="en-US"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R="0" lvl="0" fontAlgn="base">
              <a:lnSpc>
                <a:spcPct val="100000"/>
              </a:lnSpc>
              <a:spcBef>
                <a:spcPts val="0"/>
              </a:spcBef>
              <a:spcAft>
                <a:spcPts val="175"/>
              </a:spcAft>
              <a:buClr>
                <a:srgbClr val="000000"/>
              </a:buClr>
              <a:buSzPts val="1200"/>
              <a:buFont typeface="Wingdings" panose="05000000000000000000" pitchFamily="2" charset="2"/>
              <a:buChar char="v"/>
            </a:pPr>
            <a:r>
              <a:rPr lang="en-US"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a:t>
            </a:r>
            <a:r>
              <a:rPr lang="en-US" b="1" i="1"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Organization Documents</a:t>
            </a:r>
            <a:r>
              <a:rPr lang="en-US"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should pull up all the documents that your organization has initiated. You will want to select the grant you wish to initiate a Personnel Name change to.  </a:t>
            </a:r>
          </a:p>
          <a:p>
            <a:pPr marR="0" lvl="0" fontAlgn="base">
              <a:lnSpc>
                <a:spcPct val="100000"/>
              </a:lnSpc>
              <a:spcBef>
                <a:spcPts val="0"/>
              </a:spcBef>
              <a:spcAft>
                <a:spcPts val="175"/>
              </a:spcAft>
              <a:buClr>
                <a:srgbClr val="000000"/>
              </a:buClr>
              <a:buSzPts val="1200"/>
              <a:buFont typeface="Wingdings" panose="05000000000000000000" pitchFamily="2" charset="2"/>
              <a:buChar char="v"/>
            </a:pPr>
            <a:endParaRPr lang="en-US"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R="0" lvl="0" fontAlgn="base">
              <a:lnSpc>
                <a:spcPct val="100000"/>
              </a:lnSpc>
              <a:spcBef>
                <a:spcPts val="0"/>
              </a:spcBef>
              <a:spcAft>
                <a:spcPts val="15"/>
              </a:spcAft>
              <a:buClr>
                <a:srgbClr val="000000"/>
              </a:buClr>
              <a:buSzPts val="1200"/>
              <a:buFont typeface="Wingdings" panose="05000000000000000000" pitchFamily="2" charset="2"/>
              <a:buChar char="v"/>
            </a:pPr>
            <a:r>
              <a:rPr lang="en-US"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Example: Make sure you select the Grant Name. Once you click on the Grant name it will take you to that Grant’s “Document Snapshot” page. </a:t>
            </a:r>
          </a:p>
          <a:p>
            <a:pPr marL="457200" indent="-457200">
              <a:lnSpc>
                <a:spcPct val="100000"/>
              </a:lnSpc>
              <a:buFont typeface="+mj-lt"/>
              <a:buAutoNum type="alphaLcPeriod"/>
            </a:pPr>
            <a:endParaRPr lang="en-US" dirty="0"/>
          </a:p>
        </p:txBody>
      </p:sp>
      <p:sp>
        <p:nvSpPr>
          <p:cNvPr id="6" name="Slide Number Placeholder 5">
            <a:extLst>
              <a:ext uri="{FF2B5EF4-FFF2-40B4-BE49-F238E27FC236}">
                <a16:creationId xmlns:a16="http://schemas.microsoft.com/office/drawing/2014/main" id="{8A1233A9-844A-4D37-8A1A-B9C55674D17F}"/>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10</a:t>
            </a:fld>
            <a:endParaRPr lang="en-US"/>
          </a:p>
        </p:txBody>
      </p:sp>
    </p:spTree>
    <p:extLst>
      <p:ext uri="{BB962C8B-B14F-4D97-AF65-F5344CB8AC3E}">
        <p14:creationId xmlns:p14="http://schemas.microsoft.com/office/powerpoint/2010/main" val="1155172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B22F73-B753-477B-A4EE-F8D6F082C73C}"/>
              </a:ext>
            </a:extLst>
          </p:cNvPr>
          <p:cNvSpPr>
            <a:spLocks noGrp="1"/>
          </p:cNvSpPr>
          <p:nvPr>
            <p:ph type="title"/>
          </p:nvPr>
        </p:nvSpPr>
        <p:spPr>
          <a:xfrm>
            <a:off x="550864" y="549275"/>
            <a:ext cx="3565524" cy="1997855"/>
          </a:xfrm>
        </p:spPr>
        <p:txBody>
          <a:bodyPr wrap="square" anchor="b">
            <a:normAutofit/>
          </a:bodyPr>
          <a:lstStyle/>
          <a:p>
            <a:r>
              <a:rPr lang="en-US" sz="4400"/>
              <a:t>Requesting a Personnel Name Change</a:t>
            </a:r>
          </a:p>
        </p:txBody>
      </p:sp>
      <p:grpSp>
        <p:nvGrpSpPr>
          <p:cNvPr id="15" name="Group 14">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16"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0" name="Oval 19">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3B04B2B5-3BE0-4C68-83B6-6BB56BBC18B8}"/>
              </a:ext>
            </a:extLst>
          </p:cNvPr>
          <p:cNvSpPr>
            <a:spLocks noGrp="1"/>
          </p:cNvSpPr>
          <p:nvPr>
            <p:ph idx="1"/>
          </p:nvPr>
        </p:nvSpPr>
        <p:spPr>
          <a:xfrm>
            <a:off x="550863" y="2677306"/>
            <a:ext cx="3565525" cy="3415519"/>
          </a:xfrm>
        </p:spPr>
        <p:txBody>
          <a:bodyPr anchor="t">
            <a:normAutofit/>
          </a:bodyPr>
          <a:lstStyle/>
          <a:p>
            <a:pPr>
              <a:buFont typeface="Wingdings" panose="05000000000000000000" pitchFamily="2" charset="2"/>
              <a:buChar char="v"/>
            </a:pPr>
            <a:r>
              <a:rPr lang="en-US" sz="2400" dirty="0">
                <a:effectLst/>
                <a:latin typeface="Calibri" panose="020F0502020204030204" pitchFamily="34" charset="0"/>
                <a:ea typeface="Calibri" panose="020F0502020204030204" pitchFamily="34" charset="0"/>
              </a:rPr>
              <a:t>Once you have reached the Document Snapshot page of your grant, please follow the instructions below to request a Personnel Name Change:  </a:t>
            </a:r>
          </a:p>
          <a:p>
            <a:endParaRPr lang="en-US" sz="1600" dirty="0"/>
          </a:p>
        </p:txBody>
      </p:sp>
      <p:sp>
        <p:nvSpPr>
          <p:cNvPr id="6" name="Slide Number Placeholder 5">
            <a:extLst>
              <a:ext uri="{FF2B5EF4-FFF2-40B4-BE49-F238E27FC236}">
                <a16:creationId xmlns:a16="http://schemas.microsoft.com/office/drawing/2014/main" id="{0CD680C1-453D-4834-B8E3-29CC7CDF5E25}"/>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11</a:t>
            </a:fld>
            <a:endParaRPr lang="en-US"/>
          </a:p>
        </p:txBody>
      </p:sp>
      <p:pic>
        <p:nvPicPr>
          <p:cNvPr id="10" name="Picture 9">
            <a:extLst>
              <a:ext uri="{FF2B5EF4-FFF2-40B4-BE49-F238E27FC236}">
                <a16:creationId xmlns:a16="http://schemas.microsoft.com/office/drawing/2014/main" id="{4999515C-90CF-430E-8FE8-C08D9F36F509}"/>
              </a:ext>
            </a:extLst>
          </p:cNvPr>
          <p:cNvPicPr>
            <a:picLocks noChangeAspect="1"/>
          </p:cNvPicPr>
          <p:nvPr/>
        </p:nvPicPr>
        <p:blipFill>
          <a:blip r:embed="rId2"/>
          <a:stretch>
            <a:fillRect/>
          </a:stretch>
        </p:blipFill>
        <p:spPr>
          <a:xfrm>
            <a:off x="4839286" y="759655"/>
            <a:ext cx="6033265" cy="5055357"/>
          </a:xfrm>
          <a:prstGeom prst="rect">
            <a:avLst/>
          </a:prstGeom>
        </p:spPr>
      </p:pic>
    </p:spTree>
    <p:extLst>
      <p:ext uri="{BB962C8B-B14F-4D97-AF65-F5344CB8AC3E}">
        <p14:creationId xmlns:p14="http://schemas.microsoft.com/office/powerpoint/2010/main" val="3408918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16ED3F-9FEA-4A10-8555-883C3F9426E1}"/>
              </a:ext>
            </a:extLst>
          </p:cNvPr>
          <p:cNvSpPr>
            <a:spLocks noGrp="1"/>
          </p:cNvSpPr>
          <p:nvPr>
            <p:ph type="title"/>
          </p:nvPr>
        </p:nvSpPr>
        <p:spPr>
          <a:xfrm>
            <a:off x="550862" y="580363"/>
            <a:ext cx="5437188" cy="1333055"/>
          </a:xfrm>
        </p:spPr>
        <p:txBody>
          <a:bodyPr wrap="square" anchor="t">
            <a:normAutofit/>
          </a:bodyPr>
          <a:lstStyle/>
          <a:p>
            <a:r>
              <a:rPr lang="en-US" sz="4100"/>
              <a:t>Requesting a Personnel Name Change</a:t>
            </a:r>
          </a:p>
        </p:txBody>
      </p:sp>
      <p:grpSp>
        <p:nvGrpSpPr>
          <p:cNvPr id="26" name="Group 25">
            <a:extLst>
              <a:ext uri="{FF2B5EF4-FFF2-40B4-BE49-F238E27FC236}">
                <a16:creationId xmlns:a16="http://schemas.microsoft.com/office/drawing/2014/main" id="{D0342557-9691-41B1-9FFF-027845ED04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971" y="1982786"/>
            <a:ext cx="734257" cy="760506"/>
            <a:chOff x="5243759" y="1363788"/>
            <a:chExt cx="734257" cy="760506"/>
          </a:xfrm>
        </p:grpSpPr>
        <p:sp>
          <p:nvSpPr>
            <p:cNvPr id="27" name="Freeform 5">
              <a:extLst>
                <a:ext uri="{FF2B5EF4-FFF2-40B4-BE49-F238E27FC236}">
                  <a16:creationId xmlns:a16="http://schemas.microsoft.com/office/drawing/2014/main" id="{086D6FFF-B330-42B3-9F1F-607CECF8D9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Freeform 6">
              <a:extLst>
                <a:ext uri="{FF2B5EF4-FFF2-40B4-BE49-F238E27FC236}">
                  <a16:creationId xmlns:a16="http://schemas.microsoft.com/office/drawing/2014/main" id="{8D054D43-E740-4CA9-8197-85FBE2EC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Freeform 8">
              <a:extLst>
                <a:ext uri="{FF2B5EF4-FFF2-40B4-BE49-F238E27FC236}">
                  <a16:creationId xmlns:a16="http://schemas.microsoft.com/office/drawing/2014/main" id="{CB5EB56C-B805-41B2-88BA-B198E68E6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0" name="Picture 9">
            <a:extLst>
              <a:ext uri="{FF2B5EF4-FFF2-40B4-BE49-F238E27FC236}">
                <a16:creationId xmlns:a16="http://schemas.microsoft.com/office/drawing/2014/main" id="{5D3644FC-1D1C-4FBE-9ADD-F43DB39B3BF8}"/>
              </a:ext>
            </a:extLst>
          </p:cNvPr>
          <p:cNvPicPr>
            <a:picLocks noChangeAspect="1"/>
          </p:cNvPicPr>
          <p:nvPr/>
        </p:nvPicPr>
        <p:blipFill>
          <a:blip r:embed="rId2"/>
          <a:stretch>
            <a:fillRect/>
          </a:stretch>
        </p:blipFill>
        <p:spPr>
          <a:xfrm>
            <a:off x="233764" y="2936332"/>
            <a:ext cx="6659405" cy="1443434"/>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Content Placeholder 2">
            <a:extLst>
              <a:ext uri="{FF2B5EF4-FFF2-40B4-BE49-F238E27FC236}">
                <a16:creationId xmlns:a16="http://schemas.microsoft.com/office/drawing/2014/main" id="{50A627E5-43B9-45C0-9A60-106270625066}"/>
              </a:ext>
            </a:extLst>
          </p:cNvPr>
          <p:cNvSpPr>
            <a:spLocks noGrp="1"/>
          </p:cNvSpPr>
          <p:nvPr>
            <p:ph idx="1"/>
          </p:nvPr>
        </p:nvSpPr>
        <p:spPr>
          <a:xfrm>
            <a:off x="7140575" y="1520825"/>
            <a:ext cx="4500562" cy="4572000"/>
          </a:xfrm>
        </p:spPr>
        <p:txBody>
          <a:bodyPr anchor="t">
            <a:normAutofit/>
          </a:bodyPr>
          <a:lstStyle/>
          <a:p>
            <a:pPr>
              <a:buFont typeface="Wingdings" panose="05000000000000000000" pitchFamily="2" charset="2"/>
              <a:buChar char="v"/>
            </a:pPr>
            <a:r>
              <a:rPr lang="en-US" dirty="0">
                <a:effectLst/>
                <a:latin typeface="Calibri" panose="020F0502020204030204" pitchFamily="34" charset="0"/>
                <a:ea typeface="Calibri" panose="020F0502020204030204" pitchFamily="34" charset="0"/>
              </a:rPr>
              <a:t>Step 1: Check to make sure your Grant is in “</a:t>
            </a:r>
            <a:r>
              <a:rPr lang="en-US" b="1" dirty="0">
                <a:effectLst/>
                <a:latin typeface="Calibri" panose="020F0502020204030204" pitchFamily="34" charset="0"/>
                <a:ea typeface="Calibri" panose="020F0502020204030204" pitchFamily="34" charset="0"/>
              </a:rPr>
              <a:t>Grant Executed</a:t>
            </a:r>
            <a:r>
              <a:rPr lang="en-US" dirty="0">
                <a:effectLst/>
                <a:latin typeface="Calibri" panose="020F0502020204030204" pitchFamily="34" charset="0"/>
                <a:ea typeface="Calibri" panose="020F0502020204030204" pitchFamily="34" charset="0"/>
              </a:rPr>
              <a:t>” Status. This status allows you to request a personnel name change. If it is in any other status this option will not be available to you. To check your status click on the “</a:t>
            </a:r>
            <a:r>
              <a:rPr lang="en-US" b="1" dirty="0">
                <a:effectLst/>
                <a:latin typeface="Calibri" panose="020F0502020204030204" pitchFamily="34" charset="0"/>
                <a:ea typeface="Calibri" panose="020F0502020204030204" pitchFamily="34" charset="0"/>
              </a:rPr>
              <a:t>details</a:t>
            </a:r>
            <a:r>
              <a:rPr lang="en-US" dirty="0">
                <a:effectLst/>
                <a:latin typeface="Calibri" panose="020F0502020204030204" pitchFamily="34" charset="0"/>
                <a:ea typeface="Calibri" panose="020F0502020204030204" pitchFamily="34" charset="0"/>
              </a:rPr>
              <a:t>” button at the top of the document snapshot screen. You can locate which status your grant is in under the “</a:t>
            </a:r>
            <a:r>
              <a:rPr lang="en-US" b="1" dirty="0">
                <a:effectLst/>
                <a:latin typeface="Calibri" panose="020F0502020204030204" pitchFamily="34" charset="0"/>
                <a:ea typeface="Calibri" panose="020F0502020204030204" pitchFamily="34" charset="0"/>
              </a:rPr>
              <a:t>status</a:t>
            </a:r>
            <a:r>
              <a:rPr lang="en-US" dirty="0">
                <a:effectLst/>
                <a:latin typeface="Calibri" panose="020F0502020204030204" pitchFamily="34" charset="0"/>
                <a:ea typeface="Calibri" panose="020F0502020204030204" pitchFamily="34" charset="0"/>
              </a:rPr>
              <a:t>” column.  </a:t>
            </a:r>
          </a:p>
          <a:p>
            <a:endParaRPr lang="en-US" dirty="0"/>
          </a:p>
        </p:txBody>
      </p:sp>
      <p:sp>
        <p:nvSpPr>
          <p:cNvPr id="6" name="Slide Number Placeholder 5">
            <a:extLst>
              <a:ext uri="{FF2B5EF4-FFF2-40B4-BE49-F238E27FC236}">
                <a16:creationId xmlns:a16="http://schemas.microsoft.com/office/drawing/2014/main" id="{BE465050-600E-453F-850E-3391B1CA192F}"/>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12</a:t>
            </a:fld>
            <a:endParaRPr lang="en-US"/>
          </a:p>
        </p:txBody>
      </p:sp>
    </p:spTree>
    <p:extLst>
      <p:ext uri="{BB962C8B-B14F-4D97-AF65-F5344CB8AC3E}">
        <p14:creationId xmlns:p14="http://schemas.microsoft.com/office/powerpoint/2010/main" val="2316714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ED9669-07F9-40FD-B3DF-E40DFA798C43}"/>
              </a:ext>
            </a:extLst>
          </p:cNvPr>
          <p:cNvSpPr>
            <a:spLocks noGrp="1"/>
          </p:cNvSpPr>
          <p:nvPr>
            <p:ph type="title"/>
          </p:nvPr>
        </p:nvSpPr>
        <p:spPr>
          <a:xfrm>
            <a:off x="550863" y="549275"/>
            <a:ext cx="5437185" cy="1997855"/>
          </a:xfrm>
        </p:spPr>
        <p:txBody>
          <a:bodyPr wrap="square" anchor="b">
            <a:normAutofit/>
          </a:bodyPr>
          <a:lstStyle/>
          <a:p>
            <a:r>
              <a:rPr lang="en-US" dirty="0"/>
              <a:t>Requesting a Personnel Name Change</a:t>
            </a:r>
          </a:p>
        </p:txBody>
      </p:sp>
      <p:sp>
        <p:nvSpPr>
          <p:cNvPr id="3" name="Content Placeholder 2">
            <a:extLst>
              <a:ext uri="{FF2B5EF4-FFF2-40B4-BE49-F238E27FC236}">
                <a16:creationId xmlns:a16="http://schemas.microsoft.com/office/drawing/2014/main" id="{485DC762-734B-433E-A217-C7D6F9D3FDDD}"/>
              </a:ext>
            </a:extLst>
          </p:cNvPr>
          <p:cNvSpPr>
            <a:spLocks noGrp="1"/>
          </p:cNvSpPr>
          <p:nvPr>
            <p:ph idx="1"/>
          </p:nvPr>
        </p:nvSpPr>
        <p:spPr>
          <a:xfrm>
            <a:off x="550863" y="2677306"/>
            <a:ext cx="5437187" cy="3415519"/>
          </a:xfrm>
        </p:spPr>
        <p:txBody>
          <a:bodyPr anchor="t">
            <a:normAutofit/>
          </a:bodyPr>
          <a:lstStyle/>
          <a:p>
            <a:pPr>
              <a:buFont typeface="Wingdings" panose="05000000000000000000" pitchFamily="2" charset="2"/>
              <a:buChar char="v"/>
            </a:pPr>
            <a:r>
              <a:rPr lang="en-US" dirty="0">
                <a:effectLst/>
                <a:latin typeface="Calibri" panose="020F0502020204030204" pitchFamily="34" charset="0"/>
                <a:ea typeface="Calibri" panose="020F0502020204030204" pitchFamily="34" charset="0"/>
              </a:rPr>
              <a:t>Step 2: Once you have confirmed your grant is in “</a:t>
            </a:r>
            <a:r>
              <a:rPr lang="en-US" b="1" dirty="0">
                <a:effectLst/>
                <a:latin typeface="Calibri" panose="020F0502020204030204" pitchFamily="34" charset="0"/>
                <a:ea typeface="Calibri" panose="020F0502020204030204" pitchFamily="34" charset="0"/>
              </a:rPr>
              <a:t>Grant Executed</a:t>
            </a:r>
            <a:r>
              <a:rPr lang="en-US" dirty="0">
                <a:effectLst/>
                <a:latin typeface="Calibri" panose="020F0502020204030204" pitchFamily="34" charset="0"/>
                <a:ea typeface="Calibri" panose="020F0502020204030204" pitchFamily="34" charset="0"/>
              </a:rPr>
              <a:t>” status then you can navigate to the </a:t>
            </a:r>
            <a:r>
              <a:rPr lang="en-US" b="1" dirty="0">
                <a:effectLst/>
                <a:latin typeface="Calibri" panose="020F0502020204030204" pitchFamily="34" charset="0"/>
                <a:ea typeface="Calibri" panose="020F0502020204030204" pitchFamily="34" charset="0"/>
              </a:rPr>
              <a:t>Status Changes</a:t>
            </a:r>
            <a:r>
              <a:rPr lang="en-US" dirty="0">
                <a:effectLst/>
                <a:latin typeface="Calibri" panose="020F0502020204030204" pitchFamily="34" charset="0"/>
                <a:ea typeface="Calibri" panose="020F0502020204030204" pitchFamily="34" charset="0"/>
              </a:rPr>
              <a:t> button (green button at the top of document snapshot). You can hover over this button and you will see two options, </a:t>
            </a:r>
            <a:r>
              <a:rPr lang="en-US" b="1" dirty="0">
                <a:effectLst/>
                <a:latin typeface="Calibri" panose="020F0502020204030204" pitchFamily="34" charset="0"/>
                <a:ea typeface="Calibri" panose="020F0502020204030204" pitchFamily="34" charset="0"/>
              </a:rPr>
              <a:t>Personnel Name Change Requested</a:t>
            </a:r>
            <a:r>
              <a:rPr lang="en-US" dirty="0">
                <a:effectLst/>
                <a:latin typeface="Calibri" panose="020F0502020204030204" pitchFamily="34" charset="0"/>
                <a:ea typeface="Calibri" panose="020F0502020204030204" pitchFamily="34" charset="0"/>
              </a:rPr>
              <a:t> and </a:t>
            </a:r>
            <a:r>
              <a:rPr lang="en-US" b="1" dirty="0">
                <a:effectLst/>
                <a:latin typeface="Calibri" panose="020F0502020204030204" pitchFamily="34" charset="0"/>
                <a:ea typeface="Calibri" panose="020F0502020204030204" pitchFamily="34" charset="0"/>
              </a:rPr>
              <a:t>Program Modification Request in Process</a:t>
            </a:r>
            <a:r>
              <a:rPr lang="en-US" dirty="0">
                <a:effectLst/>
                <a:latin typeface="Calibri" panose="020F0502020204030204" pitchFamily="34" charset="0"/>
                <a:ea typeface="Calibri" panose="020F0502020204030204" pitchFamily="34" charset="0"/>
              </a:rPr>
              <a:t>. Select “</a:t>
            </a:r>
            <a:r>
              <a:rPr lang="en-US" b="1" dirty="0">
                <a:effectLst/>
                <a:latin typeface="Calibri" panose="020F0502020204030204" pitchFamily="34" charset="0"/>
                <a:ea typeface="Calibri" panose="020F0502020204030204" pitchFamily="34" charset="0"/>
              </a:rPr>
              <a:t>Apply Status</a:t>
            </a:r>
            <a:r>
              <a:rPr lang="en-US" dirty="0">
                <a:effectLst/>
                <a:latin typeface="Calibri" panose="020F0502020204030204" pitchFamily="34" charset="0"/>
                <a:ea typeface="Calibri" panose="020F0502020204030204" pitchFamily="34" charset="0"/>
              </a:rPr>
              <a:t>” under P</a:t>
            </a:r>
            <a:r>
              <a:rPr lang="en-US" b="1" dirty="0">
                <a:effectLst/>
                <a:latin typeface="Calibri" panose="020F0502020204030204" pitchFamily="34" charset="0"/>
                <a:ea typeface="Calibri" panose="020F0502020204030204" pitchFamily="34" charset="0"/>
              </a:rPr>
              <a:t>ersonnel Name Change Requested</a:t>
            </a:r>
            <a:r>
              <a:rPr lang="en-US" dirty="0">
                <a:effectLst/>
                <a:latin typeface="Calibri" panose="020F0502020204030204" pitchFamily="34" charset="0"/>
                <a:ea typeface="Calibri" panose="020F0502020204030204" pitchFamily="34" charset="0"/>
              </a:rPr>
              <a:t>.  </a:t>
            </a:r>
          </a:p>
          <a:p>
            <a:endParaRPr lang="en-US" dirty="0"/>
          </a:p>
        </p:txBody>
      </p:sp>
      <p:pic>
        <p:nvPicPr>
          <p:cNvPr id="8" name="Picture 7">
            <a:extLst>
              <a:ext uri="{FF2B5EF4-FFF2-40B4-BE49-F238E27FC236}">
                <a16:creationId xmlns:a16="http://schemas.microsoft.com/office/drawing/2014/main" id="{2018518C-AE86-4EA4-884C-FDCB77A30D7B}"/>
              </a:ext>
            </a:extLst>
          </p:cNvPr>
          <p:cNvPicPr>
            <a:picLocks noChangeAspect="1"/>
          </p:cNvPicPr>
          <p:nvPr/>
        </p:nvPicPr>
        <p:blipFill>
          <a:blip r:embed="rId2"/>
          <a:stretch>
            <a:fillRect/>
          </a:stretch>
        </p:blipFill>
        <p:spPr>
          <a:xfrm>
            <a:off x="6924675" y="1327999"/>
            <a:ext cx="4713922" cy="4202002"/>
          </a:xfrm>
          <a:custGeom>
            <a:avLst/>
            <a:gdLst/>
            <a:ahLst/>
            <a:cxnLst/>
            <a:rect l="l" t="t" r="r" b="b"/>
            <a:pathLst>
              <a:path w="4713922" h="5759450">
                <a:moveTo>
                  <a:pt x="0" y="0"/>
                </a:moveTo>
                <a:lnTo>
                  <a:pt x="4713922" y="0"/>
                </a:lnTo>
                <a:lnTo>
                  <a:pt x="4713922" y="5759450"/>
                </a:lnTo>
                <a:lnTo>
                  <a:pt x="0" y="5759450"/>
                </a:lnTo>
                <a:close/>
              </a:path>
            </a:pathLst>
          </a:custGeom>
        </p:spPr>
      </p:pic>
      <p:sp>
        <p:nvSpPr>
          <p:cNvPr id="6" name="Slide Number Placeholder 5">
            <a:extLst>
              <a:ext uri="{FF2B5EF4-FFF2-40B4-BE49-F238E27FC236}">
                <a16:creationId xmlns:a16="http://schemas.microsoft.com/office/drawing/2014/main" id="{05EBF202-1B22-4BFF-953C-232E910C787A}"/>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13</a:t>
            </a:fld>
            <a:endParaRPr lang="en-US"/>
          </a:p>
        </p:txBody>
      </p:sp>
    </p:spTree>
    <p:extLst>
      <p:ext uri="{BB962C8B-B14F-4D97-AF65-F5344CB8AC3E}">
        <p14:creationId xmlns:p14="http://schemas.microsoft.com/office/powerpoint/2010/main" val="1718945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DD9009-5E25-4CAB-A5A8-26D1E748426D}"/>
              </a:ext>
            </a:extLst>
          </p:cNvPr>
          <p:cNvSpPr>
            <a:spLocks noGrp="1"/>
          </p:cNvSpPr>
          <p:nvPr>
            <p:ph type="title"/>
          </p:nvPr>
        </p:nvSpPr>
        <p:spPr>
          <a:xfrm>
            <a:off x="550864" y="549275"/>
            <a:ext cx="3565524" cy="1997855"/>
          </a:xfrm>
        </p:spPr>
        <p:txBody>
          <a:bodyPr wrap="square" anchor="b">
            <a:normAutofit/>
          </a:bodyPr>
          <a:lstStyle/>
          <a:p>
            <a:r>
              <a:rPr lang="en-US" sz="4400"/>
              <a:t>Requesting a Personnel Name Change</a:t>
            </a:r>
          </a:p>
        </p:txBody>
      </p:sp>
      <p:sp>
        <p:nvSpPr>
          <p:cNvPr id="3" name="Content Placeholder 2">
            <a:extLst>
              <a:ext uri="{FF2B5EF4-FFF2-40B4-BE49-F238E27FC236}">
                <a16:creationId xmlns:a16="http://schemas.microsoft.com/office/drawing/2014/main" id="{FE70CC2F-DA4F-4F3F-BEA1-E24BD2642985}"/>
              </a:ext>
            </a:extLst>
          </p:cNvPr>
          <p:cNvSpPr>
            <a:spLocks noGrp="1"/>
          </p:cNvSpPr>
          <p:nvPr>
            <p:ph idx="1"/>
          </p:nvPr>
        </p:nvSpPr>
        <p:spPr>
          <a:xfrm>
            <a:off x="550863" y="2678400"/>
            <a:ext cx="3565525" cy="3414425"/>
          </a:xfrm>
        </p:spPr>
        <p:txBody>
          <a:bodyPr anchor="t">
            <a:normAutofit/>
          </a:bodyPr>
          <a:lstStyle/>
          <a:p>
            <a:pPr>
              <a:buFont typeface="Wingdings" panose="05000000000000000000" pitchFamily="2" charset="2"/>
              <a:buChar char="v"/>
            </a:pPr>
            <a:r>
              <a:rPr lang="en-US" sz="2400" dirty="0">
                <a:effectLst/>
                <a:latin typeface="Calibri" panose="020F0502020204030204" pitchFamily="34" charset="0"/>
                <a:ea typeface="Calibri" panose="020F0502020204030204" pitchFamily="34" charset="0"/>
              </a:rPr>
              <a:t>Step 3: After changing the status of the document, the name fields on the personnel form can be edited. This form is located under the </a:t>
            </a:r>
            <a:r>
              <a:rPr lang="en-US" sz="2400" b="1" dirty="0">
                <a:effectLst/>
                <a:latin typeface="Calibri" panose="020F0502020204030204" pitchFamily="34" charset="0"/>
                <a:ea typeface="Calibri" panose="020F0502020204030204" pitchFamily="34" charset="0"/>
              </a:rPr>
              <a:t>Forms Menu</a:t>
            </a:r>
            <a:r>
              <a:rPr lang="en-US" sz="2400" dirty="0">
                <a:effectLst/>
                <a:latin typeface="Calibri" panose="020F0502020204030204" pitchFamily="34" charset="0"/>
                <a:ea typeface="Calibri" panose="020F0502020204030204" pitchFamily="34" charset="0"/>
              </a:rPr>
              <a:t>.  </a:t>
            </a:r>
          </a:p>
          <a:p>
            <a:endParaRPr lang="en-US" sz="1600" dirty="0"/>
          </a:p>
        </p:txBody>
      </p:sp>
      <p:pic>
        <p:nvPicPr>
          <p:cNvPr id="8" name="Picture 7">
            <a:extLst>
              <a:ext uri="{FF2B5EF4-FFF2-40B4-BE49-F238E27FC236}">
                <a16:creationId xmlns:a16="http://schemas.microsoft.com/office/drawing/2014/main" id="{FB20F0D1-DD60-43C6-AEBE-10D1F90827C1}"/>
              </a:ext>
            </a:extLst>
          </p:cNvPr>
          <p:cNvPicPr>
            <a:picLocks noChangeAspect="1"/>
          </p:cNvPicPr>
          <p:nvPr/>
        </p:nvPicPr>
        <p:blipFill rotWithShape="1">
          <a:blip r:embed="rId2"/>
          <a:srcRect b="12402"/>
          <a:stretch/>
        </p:blipFill>
        <p:spPr>
          <a:xfrm>
            <a:off x="4743451" y="549275"/>
            <a:ext cx="6897687" cy="5759451"/>
          </a:xfrm>
          <a:custGeom>
            <a:avLst/>
            <a:gdLst/>
            <a:ahLst/>
            <a:cxnLst/>
            <a:rect l="l" t="t" r="r" b="b"/>
            <a:pathLst>
              <a:path w="6897687" h="5759451">
                <a:moveTo>
                  <a:pt x="0" y="0"/>
                </a:moveTo>
                <a:lnTo>
                  <a:pt x="6897687" y="0"/>
                </a:lnTo>
                <a:lnTo>
                  <a:pt x="6897687" y="5759451"/>
                </a:lnTo>
                <a:lnTo>
                  <a:pt x="0" y="5759451"/>
                </a:lnTo>
                <a:close/>
              </a:path>
            </a:pathLst>
          </a:custGeom>
        </p:spPr>
      </p:pic>
      <p:sp>
        <p:nvSpPr>
          <p:cNvPr id="6" name="Slide Number Placeholder 5">
            <a:extLst>
              <a:ext uri="{FF2B5EF4-FFF2-40B4-BE49-F238E27FC236}">
                <a16:creationId xmlns:a16="http://schemas.microsoft.com/office/drawing/2014/main" id="{9595E3EF-D6FC-4534-AB78-766FC6575065}"/>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14</a:t>
            </a:fld>
            <a:endParaRPr lang="en-US"/>
          </a:p>
        </p:txBody>
      </p:sp>
    </p:spTree>
    <p:extLst>
      <p:ext uri="{BB962C8B-B14F-4D97-AF65-F5344CB8AC3E}">
        <p14:creationId xmlns:p14="http://schemas.microsoft.com/office/powerpoint/2010/main" val="3950238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7C2BA-DC83-4B06-B9DE-B06055F516F0}"/>
              </a:ext>
            </a:extLst>
          </p:cNvPr>
          <p:cNvSpPr>
            <a:spLocks noGrp="1"/>
          </p:cNvSpPr>
          <p:nvPr>
            <p:ph type="title"/>
          </p:nvPr>
        </p:nvSpPr>
        <p:spPr/>
        <p:txBody>
          <a:bodyPr/>
          <a:lstStyle/>
          <a:p>
            <a:r>
              <a:rPr lang="en-US" dirty="0"/>
              <a:t>Requesting a Personnel Name Change</a:t>
            </a:r>
          </a:p>
        </p:txBody>
      </p:sp>
      <p:sp>
        <p:nvSpPr>
          <p:cNvPr id="3" name="Content Placeholder 2">
            <a:extLst>
              <a:ext uri="{FF2B5EF4-FFF2-40B4-BE49-F238E27FC236}">
                <a16:creationId xmlns:a16="http://schemas.microsoft.com/office/drawing/2014/main" id="{60642674-8AEF-4B86-BA0C-5E24075108A3}"/>
              </a:ext>
            </a:extLst>
          </p:cNvPr>
          <p:cNvSpPr>
            <a:spLocks noGrp="1"/>
          </p:cNvSpPr>
          <p:nvPr>
            <p:ph idx="1"/>
          </p:nvPr>
        </p:nvSpPr>
        <p:spPr/>
        <p:txBody>
          <a:bodyPr/>
          <a:lstStyle/>
          <a:p>
            <a:pPr marR="0">
              <a:lnSpc>
                <a:spcPct val="107000"/>
              </a:lnSpc>
              <a:spcBef>
                <a:spcPts val="0"/>
              </a:spcBef>
              <a:spcAft>
                <a:spcPts val="795"/>
              </a:spcAft>
              <a:buFont typeface="Wingdings" panose="05000000000000000000" pitchFamily="2" charset="2"/>
              <a:buChar char="v"/>
            </a:pPr>
            <a:r>
              <a:rPr lang="en-US" dirty="0">
                <a:solidFill>
                  <a:schemeClr val="tx2">
                    <a:lumMod val="75000"/>
                  </a:schemeClr>
                </a:solidFill>
                <a:effectLst/>
                <a:latin typeface="Calibri" panose="020F0502020204030204" pitchFamily="34" charset="0"/>
                <a:ea typeface="Calibri" panose="020F0502020204030204" pitchFamily="34" charset="0"/>
              </a:rPr>
              <a:t>Step 4: Modify the lines that need to be edited.  </a:t>
            </a:r>
          </a:p>
          <a:p>
            <a:pPr marL="0" marR="0" indent="0">
              <a:lnSpc>
                <a:spcPct val="107000"/>
              </a:lnSpc>
              <a:spcBef>
                <a:spcPts val="0"/>
              </a:spcBef>
              <a:spcAft>
                <a:spcPts val="795"/>
              </a:spcAft>
              <a:buNone/>
            </a:pPr>
            <a:endParaRPr lang="en-US" dirty="0">
              <a:solidFill>
                <a:schemeClr val="tx2">
                  <a:lumMod val="75000"/>
                </a:schemeClr>
              </a:solidFill>
              <a:effectLst/>
              <a:latin typeface="Calibri" panose="020F0502020204030204" pitchFamily="34" charset="0"/>
              <a:ea typeface="Calibri" panose="020F0502020204030204" pitchFamily="34" charset="0"/>
            </a:endParaRPr>
          </a:p>
          <a:p>
            <a:pPr marL="463550" lvl="1" indent="-6350">
              <a:lnSpc>
                <a:spcPct val="107000"/>
              </a:lnSpc>
              <a:spcBef>
                <a:spcPts val="0"/>
              </a:spcBef>
              <a:spcAft>
                <a:spcPts val="795"/>
              </a:spcAft>
            </a:pPr>
            <a:r>
              <a:rPr lang="en-US" sz="2000" b="1" dirty="0">
                <a:solidFill>
                  <a:schemeClr val="tx2">
                    <a:lumMod val="75000"/>
                  </a:schemeClr>
                </a:solidFill>
                <a:effectLst/>
                <a:latin typeface="Calibri" panose="020F0502020204030204" pitchFamily="34" charset="0"/>
                <a:ea typeface="Calibri" panose="020F0502020204030204" pitchFamily="34" charset="0"/>
              </a:rPr>
              <a:t>NOTE: You must include end date for the employee that is leaving and start date for the employee taking over that position.</a:t>
            </a:r>
            <a:r>
              <a:rPr lang="en-US" sz="2000" dirty="0">
                <a:solidFill>
                  <a:schemeClr val="tx2">
                    <a:lumMod val="75000"/>
                  </a:schemeClr>
                </a:solidFill>
                <a:effectLst/>
                <a:latin typeface="Calibri" panose="020F0502020204030204" pitchFamily="34" charset="0"/>
                <a:ea typeface="Calibri" panose="020F0502020204030204" pitchFamily="34" charset="0"/>
              </a:rPr>
              <a:t> </a:t>
            </a:r>
            <a:r>
              <a:rPr lang="en-US" sz="2000" b="1" dirty="0">
                <a:solidFill>
                  <a:schemeClr val="tx2">
                    <a:lumMod val="75000"/>
                  </a:schemeClr>
                </a:solidFill>
                <a:effectLst/>
                <a:latin typeface="Calibri" panose="020F0502020204030204" pitchFamily="34" charset="0"/>
                <a:ea typeface="Calibri" panose="020F0502020204030204" pitchFamily="34" charset="0"/>
              </a:rPr>
              <a:t>Also, please follow the personnel name change 10 day rule!</a:t>
            </a:r>
            <a:r>
              <a:rPr lang="en-US" sz="2000" dirty="0">
                <a:solidFill>
                  <a:schemeClr val="tx2">
                    <a:lumMod val="75000"/>
                  </a:schemeClr>
                </a:solidFill>
                <a:effectLst/>
                <a:latin typeface="Calibri" panose="020F0502020204030204" pitchFamily="34" charset="0"/>
                <a:ea typeface="Calibri" panose="020F0502020204030204" pitchFamily="34" charset="0"/>
              </a:rPr>
              <a:t> </a:t>
            </a:r>
          </a:p>
          <a:p>
            <a:pPr marL="457200" lvl="1" indent="0">
              <a:lnSpc>
                <a:spcPct val="107000"/>
              </a:lnSpc>
              <a:spcBef>
                <a:spcPts val="0"/>
              </a:spcBef>
              <a:spcAft>
                <a:spcPts val="795"/>
              </a:spcAft>
              <a:buNone/>
            </a:pPr>
            <a:r>
              <a:rPr lang="en-US" sz="2000" dirty="0">
                <a:solidFill>
                  <a:schemeClr val="tx2">
                    <a:lumMod val="75000"/>
                  </a:schemeClr>
                </a:solidFill>
                <a:effectLst/>
                <a:latin typeface="Calibri" panose="020F0502020204030204" pitchFamily="34" charset="0"/>
                <a:ea typeface="Calibri" panose="020F0502020204030204" pitchFamily="34" charset="0"/>
              </a:rPr>
              <a:t> </a:t>
            </a:r>
          </a:p>
          <a:p>
            <a:pPr marL="463550" lvl="1" indent="-6350">
              <a:lnSpc>
                <a:spcPct val="107000"/>
              </a:lnSpc>
              <a:spcBef>
                <a:spcPts val="0"/>
              </a:spcBef>
            </a:pPr>
            <a:r>
              <a:rPr lang="en-US" sz="2000" b="1" dirty="0">
                <a:solidFill>
                  <a:srgbClr val="FF0000"/>
                </a:solidFill>
                <a:effectLst/>
                <a:latin typeface="Calibri" panose="020F0502020204030204" pitchFamily="34" charset="0"/>
                <a:ea typeface="Calibri" panose="020F0502020204030204" pitchFamily="34" charset="0"/>
              </a:rPr>
              <a:t> Example of Name Change:  </a:t>
            </a:r>
          </a:p>
          <a:p>
            <a:pPr marL="463550" lvl="1" indent="-6350">
              <a:lnSpc>
                <a:spcPct val="107000"/>
              </a:lnSpc>
              <a:spcBef>
                <a:spcPts val="0"/>
              </a:spcBef>
            </a:pPr>
            <a:r>
              <a:rPr lang="en-US" sz="2000" b="1" dirty="0">
                <a:solidFill>
                  <a:srgbClr val="FF0000"/>
                </a:solidFill>
                <a:effectLst/>
                <a:latin typeface="Calibri" panose="020F0502020204030204" pitchFamily="34" charset="0"/>
                <a:ea typeface="Calibri" panose="020F0502020204030204" pitchFamily="34" charset="0"/>
              </a:rPr>
              <a:t> Bobby Bee (left 3/25/2020); John Smith (start 4/21/2020)  </a:t>
            </a:r>
          </a:p>
          <a:p>
            <a:pPr marL="457200" lvl="1" indent="0">
              <a:lnSpc>
                <a:spcPct val="107000"/>
              </a:lnSpc>
              <a:spcBef>
                <a:spcPts val="0"/>
              </a:spcBef>
              <a:buNone/>
            </a:pPr>
            <a:r>
              <a:rPr lang="en-US" sz="2000" b="1" dirty="0">
                <a:solidFill>
                  <a:srgbClr val="FF0000"/>
                </a:solidFill>
                <a:effectLst/>
                <a:latin typeface="Calibri" panose="020F0502020204030204" pitchFamily="34" charset="0"/>
                <a:ea typeface="Calibri" panose="020F0502020204030204" pitchFamily="34" charset="0"/>
              </a:rPr>
              <a:t>or </a:t>
            </a:r>
          </a:p>
          <a:p>
            <a:pPr lvl="1">
              <a:lnSpc>
                <a:spcPct val="107000"/>
              </a:lnSpc>
              <a:spcBef>
                <a:spcPts val="0"/>
              </a:spcBef>
            </a:pPr>
            <a:r>
              <a:rPr lang="en-US" sz="2000" b="1" dirty="0">
                <a:solidFill>
                  <a:srgbClr val="FF0000"/>
                </a:solidFill>
                <a:effectLst/>
                <a:latin typeface="Calibri" panose="020F0502020204030204" pitchFamily="34" charset="0"/>
                <a:ea typeface="Calibri" panose="020F0502020204030204" pitchFamily="34" charset="0"/>
              </a:rPr>
              <a:t>Suzy Que (left 9/20/2019); John Smith (10/1/2019-4/1/2020); Jane Smith (start 4/21/2020) </a:t>
            </a:r>
            <a:endParaRPr lang="en-US" sz="2000" b="1" dirty="0">
              <a:solidFill>
                <a:srgbClr val="FF0000"/>
              </a:solidFill>
            </a:endParaRPr>
          </a:p>
        </p:txBody>
      </p:sp>
      <p:sp>
        <p:nvSpPr>
          <p:cNvPr id="6" name="Slide Number Placeholder 5">
            <a:extLst>
              <a:ext uri="{FF2B5EF4-FFF2-40B4-BE49-F238E27FC236}">
                <a16:creationId xmlns:a16="http://schemas.microsoft.com/office/drawing/2014/main" id="{96BE3F68-0F26-4D60-B2AF-E1497103598A}"/>
              </a:ext>
            </a:extLst>
          </p:cNvPr>
          <p:cNvSpPr>
            <a:spLocks noGrp="1"/>
          </p:cNvSpPr>
          <p:nvPr>
            <p:ph type="sldNum" sz="quarter" idx="12"/>
          </p:nvPr>
        </p:nvSpPr>
        <p:spPr/>
        <p:txBody>
          <a:bodyPr/>
          <a:lstStyle/>
          <a:p>
            <a:fld id="{DBA1B0FB-D917-4C8C-928F-313BD683BF39}" type="slidenum">
              <a:rPr lang="en-US" smtClean="0"/>
              <a:t>15</a:t>
            </a:fld>
            <a:endParaRPr lang="en-US"/>
          </a:p>
        </p:txBody>
      </p:sp>
    </p:spTree>
    <p:extLst>
      <p:ext uri="{BB962C8B-B14F-4D97-AF65-F5344CB8AC3E}">
        <p14:creationId xmlns:p14="http://schemas.microsoft.com/office/powerpoint/2010/main" val="1602400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9C3505-EEF5-4969-806E-38393E0CC6EE}"/>
              </a:ext>
            </a:extLst>
          </p:cNvPr>
          <p:cNvSpPr>
            <a:spLocks noGrp="1"/>
          </p:cNvSpPr>
          <p:nvPr>
            <p:ph type="title"/>
          </p:nvPr>
        </p:nvSpPr>
        <p:spPr>
          <a:xfrm>
            <a:off x="550862" y="580363"/>
            <a:ext cx="5437188" cy="1333055"/>
          </a:xfrm>
        </p:spPr>
        <p:txBody>
          <a:bodyPr wrap="square" anchor="t">
            <a:normAutofit/>
          </a:bodyPr>
          <a:lstStyle/>
          <a:p>
            <a:r>
              <a:rPr lang="en-US" sz="4100"/>
              <a:t>Requesting a Personnel Name Change</a:t>
            </a:r>
          </a:p>
        </p:txBody>
      </p:sp>
      <p:grpSp>
        <p:nvGrpSpPr>
          <p:cNvPr id="15" name="Group 14">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16" name="Freeform: Shape 15">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8" name="Picture 7">
            <a:extLst>
              <a:ext uri="{FF2B5EF4-FFF2-40B4-BE49-F238E27FC236}">
                <a16:creationId xmlns:a16="http://schemas.microsoft.com/office/drawing/2014/main" id="{97470937-A17A-4F46-BF6D-DC61FCB55E26}"/>
              </a:ext>
            </a:extLst>
          </p:cNvPr>
          <p:cNvPicPr>
            <a:picLocks noChangeAspect="1"/>
          </p:cNvPicPr>
          <p:nvPr/>
        </p:nvPicPr>
        <p:blipFill rotWithShape="1">
          <a:blip r:embed="rId2"/>
          <a:srcRect r="1" b="11507"/>
          <a:stretch/>
        </p:blipFill>
        <p:spPr>
          <a:xfrm>
            <a:off x="550863" y="2530474"/>
            <a:ext cx="5773738"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Content Placeholder 2">
            <a:extLst>
              <a:ext uri="{FF2B5EF4-FFF2-40B4-BE49-F238E27FC236}">
                <a16:creationId xmlns:a16="http://schemas.microsoft.com/office/drawing/2014/main" id="{5BECFE08-0816-43A1-B1D2-75B672ADA12A}"/>
              </a:ext>
            </a:extLst>
          </p:cNvPr>
          <p:cNvSpPr>
            <a:spLocks noGrp="1"/>
          </p:cNvSpPr>
          <p:nvPr>
            <p:ph idx="1"/>
          </p:nvPr>
        </p:nvSpPr>
        <p:spPr>
          <a:xfrm>
            <a:off x="7140575" y="1520825"/>
            <a:ext cx="4500562" cy="4572000"/>
          </a:xfrm>
        </p:spPr>
        <p:txBody>
          <a:bodyPr anchor="t">
            <a:normAutofit/>
          </a:bodyPr>
          <a:lstStyle/>
          <a:p>
            <a:pPr marR="0">
              <a:lnSpc>
                <a:spcPct val="100000"/>
              </a:lnSpc>
              <a:spcBef>
                <a:spcPts val="0"/>
              </a:spcBef>
              <a:spcAft>
                <a:spcPts val="795"/>
              </a:spcAft>
              <a:buFont typeface="Wingdings" panose="05000000000000000000" pitchFamily="2" charset="2"/>
              <a:buChar char="v"/>
            </a:pPr>
            <a:r>
              <a:rPr lang="en-US" dirty="0">
                <a:effectLst/>
                <a:latin typeface="Calibri" panose="020F0502020204030204" pitchFamily="34" charset="0"/>
                <a:ea typeface="Calibri" panose="020F0502020204030204" pitchFamily="34" charset="0"/>
              </a:rPr>
              <a:t>Step 5: After updating the Personnel form, click the </a:t>
            </a:r>
            <a:r>
              <a:rPr lang="en-US" b="1" dirty="0">
                <a:effectLst/>
                <a:latin typeface="Calibri" panose="020F0502020204030204" pitchFamily="34" charset="0"/>
                <a:ea typeface="Calibri" panose="020F0502020204030204" pitchFamily="34" charset="0"/>
              </a:rPr>
              <a:t>SAVE</a:t>
            </a:r>
            <a:r>
              <a:rPr lang="en-US" dirty="0">
                <a:effectLst/>
                <a:latin typeface="Calibri" panose="020F0502020204030204" pitchFamily="34" charset="0"/>
                <a:ea typeface="Calibri" panose="020F0502020204030204" pitchFamily="34" charset="0"/>
              </a:rPr>
              <a:t> button at the top of the screen and save all your changes.  </a:t>
            </a:r>
          </a:p>
          <a:p>
            <a:pPr marR="0">
              <a:lnSpc>
                <a:spcPct val="100000"/>
              </a:lnSpc>
              <a:spcBef>
                <a:spcPts val="0"/>
              </a:spcBef>
              <a:spcAft>
                <a:spcPts val="795"/>
              </a:spcAft>
              <a:buFont typeface="Wingdings" panose="05000000000000000000" pitchFamily="2" charset="2"/>
              <a:buChar char="v"/>
            </a:pPr>
            <a:r>
              <a:rPr lang="en-US" dirty="0">
                <a:effectLst/>
                <a:latin typeface="Calibri" panose="020F0502020204030204" pitchFamily="34" charset="0"/>
                <a:ea typeface="Calibri" panose="020F0502020204030204" pitchFamily="34" charset="0"/>
              </a:rPr>
              <a:t>Step 6: Go to the Employee Benefits Page, click the </a:t>
            </a:r>
            <a:r>
              <a:rPr lang="en-US" b="1" dirty="0">
                <a:effectLst/>
                <a:latin typeface="Calibri" panose="020F0502020204030204" pitchFamily="34" charset="0"/>
                <a:ea typeface="Calibri" panose="020F0502020204030204" pitchFamily="34" charset="0"/>
              </a:rPr>
              <a:t>SAVE</a:t>
            </a:r>
            <a:r>
              <a:rPr lang="en-US" dirty="0">
                <a:effectLst/>
                <a:latin typeface="Calibri" panose="020F0502020204030204" pitchFamily="34" charset="0"/>
                <a:ea typeface="Calibri" panose="020F0502020204030204" pitchFamily="34" charset="0"/>
              </a:rPr>
              <a:t> button at the top of the screen</a:t>
            </a:r>
            <a:r>
              <a:rPr lang="en-US" i="1" dirty="0">
                <a:effectLst/>
                <a:latin typeface="Calibri" panose="020F0502020204030204" pitchFamily="34" charset="0"/>
                <a:ea typeface="Calibri" panose="020F0502020204030204" pitchFamily="34" charset="0"/>
              </a:rPr>
              <a:t> (no changes will be made to this page, however </a:t>
            </a:r>
            <a:r>
              <a:rPr lang="en-US" i="1" dirty="0" err="1">
                <a:effectLst/>
                <a:latin typeface="Calibri" panose="020F0502020204030204" pitchFamily="34" charset="0"/>
                <a:ea typeface="Calibri" panose="020F0502020204030204" pitchFamily="34" charset="0"/>
              </a:rPr>
              <a:t>IntelliGrants</a:t>
            </a:r>
            <a:r>
              <a:rPr lang="en-US" i="1" dirty="0">
                <a:effectLst/>
                <a:latin typeface="Calibri" panose="020F0502020204030204" pitchFamily="34" charset="0"/>
                <a:ea typeface="Calibri" panose="020F0502020204030204" pitchFamily="34" charset="0"/>
              </a:rPr>
              <a:t> pulls information from the Personnel Page and must ensure this page is also updated).</a:t>
            </a:r>
            <a:endParaRPr lang="en-US" dirty="0">
              <a:effectLst/>
              <a:latin typeface="Calibri" panose="020F0502020204030204" pitchFamily="34" charset="0"/>
              <a:ea typeface="Calibri" panose="020F0502020204030204" pitchFamily="34" charset="0"/>
            </a:endParaRPr>
          </a:p>
          <a:p>
            <a:pPr marR="0">
              <a:lnSpc>
                <a:spcPct val="100000"/>
              </a:lnSpc>
              <a:spcBef>
                <a:spcPts val="0"/>
              </a:spcBef>
              <a:spcAft>
                <a:spcPts val="810"/>
              </a:spcAft>
              <a:buFont typeface="Wingdings" panose="05000000000000000000" pitchFamily="2" charset="2"/>
              <a:buChar char="v"/>
            </a:pPr>
            <a:r>
              <a:rPr lang="en-US" dirty="0">
                <a:effectLst/>
                <a:latin typeface="Calibri" panose="020F0502020204030204" pitchFamily="34" charset="0"/>
                <a:ea typeface="Calibri" panose="020F0502020204030204" pitchFamily="34" charset="0"/>
              </a:rPr>
              <a:t>Step 7: Hover over the </a:t>
            </a:r>
            <a:r>
              <a:rPr lang="en-US" b="1" dirty="0">
                <a:effectLst/>
                <a:latin typeface="Calibri" panose="020F0502020204030204" pitchFamily="34" charset="0"/>
                <a:ea typeface="Calibri" panose="020F0502020204030204" pitchFamily="34" charset="0"/>
              </a:rPr>
              <a:t>Status Changes</a:t>
            </a:r>
            <a:r>
              <a:rPr lang="en-US" dirty="0">
                <a:effectLst/>
                <a:latin typeface="Calibri" panose="020F0502020204030204" pitchFamily="34" charset="0"/>
                <a:ea typeface="Calibri" panose="020F0502020204030204" pitchFamily="34" charset="0"/>
              </a:rPr>
              <a:t> button and select </a:t>
            </a:r>
            <a:r>
              <a:rPr lang="en-US" b="1" dirty="0">
                <a:effectLst/>
                <a:latin typeface="Calibri" panose="020F0502020204030204" pitchFamily="34" charset="0"/>
                <a:ea typeface="Calibri" panose="020F0502020204030204" pitchFamily="34" charset="0"/>
              </a:rPr>
              <a:t>SUBMIT </a:t>
            </a:r>
            <a:r>
              <a:rPr lang="en-US" dirty="0">
                <a:effectLst/>
                <a:latin typeface="Calibri" panose="020F0502020204030204" pitchFamily="34" charset="0"/>
                <a:ea typeface="Calibri" panose="020F0502020204030204" pitchFamily="34" charset="0"/>
              </a:rPr>
              <a:t>under “Personnel Name Change Submitted/In Review”.  </a:t>
            </a:r>
          </a:p>
          <a:p>
            <a:pPr>
              <a:lnSpc>
                <a:spcPct val="100000"/>
              </a:lnSpc>
            </a:pPr>
            <a:endParaRPr lang="en-US" dirty="0"/>
          </a:p>
        </p:txBody>
      </p:sp>
      <p:sp>
        <p:nvSpPr>
          <p:cNvPr id="19" name="Freeform: Shape 18">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6A48435F-5D29-4956-BA2D-3E44E3352437}"/>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16</a:t>
            </a:fld>
            <a:endParaRPr lang="en-US"/>
          </a:p>
        </p:txBody>
      </p:sp>
    </p:spTree>
    <p:extLst>
      <p:ext uri="{BB962C8B-B14F-4D97-AF65-F5344CB8AC3E}">
        <p14:creationId xmlns:p14="http://schemas.microsoft.com/office/powerpoint/2010/main" val="2834619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5ABA28-1B75-48D4-812F-48D26D7AE53C}"/>
              </a:ext>
            </a:extLst>
          </p:cNvPr>
          <p:cNvSpPr>
            <a:spLocks noGrp="1"/>
          </p:cNvSpPr>
          <p:nvPr>
            <p:ph type="title"/>
          </p:nvPr>
        </p:nvSpPr>
        <p:spPr>
          <a:xfrm>
            <a:off x="550863" y="1520825"/>
            <a:ext cx="4535487" cy="3779838"/>
          </a:xfrm>
        </p:spPr>
        <p:txBody>
          <a:bodyPr anchor="ctr">
            <a:normAutofit/>
          </a:bodyPr>
          <a:lstStyle/>
          <a:p>
            <a:r>
              <a:rPr lang="en-US" sz="6400"/>
              <a:t>Requesting a Personnel Name Change</a:t>
            </a:r>
          </a:p>
        </p:txBody>
      </p:sp>
      <p:grpSp>
        <p:nvGrpSpPr>
          <p:cNvPr id="14" name="Group 13">
            <a:extLst>
              <a:ext uri="{FF2B5EF4-FFF2-40B4-BE49-F238E27FC236}">
                <a16:creationId xmlns:a16="http://schemas.microsoft.com/office/drawing/2014/main" id="{20205E53-D75C-4F15-A4A3-21DA0826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2950" y="623661"/>
            <a:ext cx="667800" cy="631474"/>
            <a:chOff x="8069541" y="1262702"/>
            <a:chExt cx="667800" cy="631474"/>
          </a:xfrm>
        </p:grpSpPr>
        <p:sp>
          <p:nvSpPr>
            <p:cNvPr id="15" name="Freeform: Shape 14">
              <a:extLst>
                <a:ext uri="{FF2B5EF4-FFF2-40B4-BE49-F238E27FC236}">
                  <a16:creationId xmlns:a16="http://schemas.microsoft.com/office/drawing/2014/main" id="{EB48C7E5-9699-4FB1-9EEE-581C686293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5">
              <a:extLst>
                <a:ext uri="{FF2B5EF4-FFF2-40B4-BE49-F238E27FC236}">
                  <a16:creationId xmlns:a16="http://schemas.microsoft.com/office/drawing/2014/main" id="{316993F2-7052-4269-8B81-AC271D2D9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8" name="Oval 17">
            <a:extLst>
              <a:ext uri="{FF2B5EF4-FFF2-40B4-BE49-F238E27FC236}">
                <a16:creationId xmlns:a16="http://schemas.microsoft.com/office/drawing/2014/main" id="{52D58DC7-20C8-4471-BAA7-B296A2AEC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84" y="49771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Shape 19">
            <a:extLst>
              <a:ext uri="{FF2B5EF4-FFF2-40B4-BE49-F238E27FC236}">
                <a16:creationId xmlns:a16="http://schemas.microsoft.com/office/drawing/2014/main" id="{8E4AABAC-100B-437F-86D3-981412859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261346" y="5733597"/>
            <a:ext cx="1758388" cy="926985"/>
          </a:xfrm>
          <a:custGeom>
            <a:avLst/>
            <a:gdLst>
              <a:gd name="connsiteX0" fmla="*/ 1486881 w 1758388"/>
              <a:gd name="connsiteY0" fmla="*/ 271508 h 926985"/>
              <a:gd name="connsiteX1" fmla="*/ 1758388 w 1758388"/>
              <a:gd name="connsiteY1" fmla="*/ 926985 h 926985"/>
              <a:gd name="connsiteX2" fmla="*/ 1294895 w 1758388"/>
              <a:gd name="connsiteY2" fmla="*/ 926985 h 926985"/>
              <a:gd name="connsiteX3" fmla="*/ 831404 w 1758388"/>
              <a:gd name="connsiteY3" fmla="*/ 463493 h 926985"/>
              <a:gd name="connsiteX4" fmla="*/ 377328 w 1758388"/>
              <a:gd name="connsiteY4" fmla="*/ 833575 h 926985"/>
              <a:gd name="connsiteX5" fmla="*/ 371585 w 1758388"/>
              <a:gd name="connsiteY5" fmla="*/ 890552 h 926985"/>
              <a:gd name="connsiteX6" fmla="*/ 0 w 1758388"/>
              <a:gd name="connsiteY6" fmla="*/ 518968 h 926985"/>
              <a:gd name="connsiteX7" fmla="*/ 16301 w 1758388"/>
              <a:gd name="connsiteY7" fmla="*/ 485129 h 926985"/>
              <a:gd name="connsiteX8" fmla="*/ 831403 w 1758388"/>
              <a:gd name="connsiteY8" fmla="*/ 0 h 926985"/>
              <a:gd name="connsiteX9" fmla="*/ 1486881 w 1758388"/>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8388" h="926985">
                <a:moveTo>
                  <a:pt x="1486881" y="271508"/>
                </a:moveTo>
                <a:cubicBezTo>
                  <a:pt x="1654632" y="439259"/>
                  <a:pt x="1758388" y="671005"/>
                  <a:pt x="1758388" y="926985"/>
                </a:cubicBezTo>
                <a:lnTo>
                  <a:pt x="1294895" y="926985"/>
                </a:lnTo>
                <a:cubicBezTo>
                  <a:pt x="1294895" y="671005"/>
                  <a:pt x="1087383" y="463493"/>
                  <a:pt x="831404" y="463493"/>
                </a:cubicBezTo>
                <a:cubicBezTo>
                  <a:pt x="607421" y="463493"/>
                  <a:pt x="420547" y="622370"/>
                  <a:pt x="377328" y="833575"/>
                </a:cubicBezTo>
                <a:lnTo>
                  <a:pt x="371585" y="890552"/>
                </a:lnTo>
                <a:lnTo>
                  <a:pt x="0" y="518968"/>
                </a:lnTo>
                <a:lnTo>
                  <a:pt x="16301" y="485129"/>
                </a:lnTo>
                <a:cubicBezTo>
                  <a:pt x="173276" y="196165"/>
                  <a:pt x="479432" y="0"/>
                  <a:pt x="831403" y="0"/>
                </a:cubicBezTo>
                <a:cubicBezTo>
                  <a:pt x="1087383" y="0"/>
                  <a:pt x="1319129" y="103757"/>
                  <a:pt x="1486881"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2" name="Freeform: Shape 21">
            <a:extLst>
              <a:ext uri="{FF2B5EF4-FFF2-40B4-BE49-F238E27FC236}">
                <a16:creationId xmlns:a16="http://schemas.microsoft.com/office/drawing/2014/main" id="{1DFD33E0-4D46-4176-BAE2-6AED15231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353363" y="5725768"/>
            <a:ext cx="1728640" cy="1042921"/>
          </a:xfrm>
          <a:custGeom>
            <a:avLst/>
            <a:gdLst>
              <a:gd name="connsiteX0" fmla="*/ 1391304 w 1728640"/>
              <a:gd name="connsiteY0" fmla="*/ 238153 h 1042921"/>
              <a:gd name="connsiteX1" fmla="*/ 1728640 w 1728640"/>
              <a:gd name="connsiteY1" fmla="*/ 1042921 h 1042921"/>
              <a:gd name="connsiteX2" fmla="*/ 1265147 w 1728640"/>
              <a:gd name="connsiteY2" fmla="*/ 1042921 h 1042921"/>
              <a:gd name="connsiteX3" fmla="*/ 801655 w 1728640"/>
              <a:gd name="connsiteY3" fmla="*/ 521461 h 1042921"/>
              <a:gd name="connsiteX4" fmla="*/ 374587 w 1728640"/>
              <a:gd name="connsiteY4" fmla="*/ 839945 h 1042921"/>
              <a:gd name="connsiteX5" fmla="*/ 362576 w 1728640"/>
              <a:gd name="connsiteY5" fmla="*/ 883477 h 1042921"/>
              <a:gd name="connsiteX6" fmla="*/ 0 w 1728640"/>
              <a:gd name="connsiteY6" fmla="*/ 520901 h 1042921"/>
              <a:gd name="connsiteX7" fmla="*/ 32986 w 1728640"/>
              <a:gd name="connsiteY7" fmla="*/ 459814 h 1042921"/>
              <a:gd name="connsiteX8" fmla="*/ 801656 w 1728640"/>
              <a:gd name="connsiteY8" fmla="*/ 0 h 1042921"/>
              <a:gd name="connsiteX9" fmla="*/ 1391304 w 1728640"/>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8640" h="1042921">
                <a:moveTo>
                  <a:pt x="1391304" y="238153"/>
                </a:moveTo>
                <a:cubicBezTo>
                  <a:pt x="1597323" y="429440"/>
                  <a:pt x="1728640" y="718927"/>
                  <a:pt x="1728640" y="1042921"/>
                </a:cubicBezTo>
                <a:lnTo>
                  <a:pt x="1265147" y="1042921"/>
                </a:lnTo>
                <a:cubicBezTo>
                  <a:pt x="1265147" y="754926"/>
                  <a:pt x="1057635" y="521461"/>
                  <a:pt x="801655" y="521461"/>
                </a:cubicBezTo>
                <a:cubicBezTo>
                  <a:pt x="609671" y="521461"/>
                  <a:pt x="444949" y="652785"/>
                  <a:pt x="374587" y="839945"/>
                </a:cubicBezTo>
                <a:lnTo>
                  <a:pt x="362576" y="883477"/>
                </a:lnTo>
                <a:lnTo>
                  <a:pt x="0" y="520901"/>
                </a:lnTo>
                <a:lnTo>
                  <a:pt x="32986" y="459814"/>
                </a:lnTo>
                <a:cubicBezTo>
                  <a:pt x="199571" y="182395"/>
                  <a:pt x="481681" y="0"/>
                  <a:pt x="801656" y="0"/>
                </a:cubicBezTo>
                <a:cubicBezTo>
                  <a:pt x="1025638" y="0"/>
                  <a:pt x="1231066" y="89374"/>
                  <a:pt x="1391304"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4" name="Oval 23">
            <a:extLst>
              <a:ext uri="{FF2B5EF4-FFF2-40B4-BE49-F238E27FC236}">
                <a16:creationId xmlns:a16="http://schemas.microsoft.com/office/drawing/2014/main" id="{022B5D87-7689-4E7F-B03A-7F803B5DF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872920" y="5836283"/>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E9BCAFC4-0057-43F9-9751-257D2EFB28F6}"/>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17</a:t>
            </a:fld>
            <a:endParaRPr lang="en-US"/>
          </a:p>
        </p:txBody>
      </p:sp>
      <p:graphicFrame>
        <p:nvGraphicFramePr>
          <p:cNvPr id="8" name="Content Placeholder 2">
            <a:extLst>
              <a:ext uri="{FF2B5EF4-FFF2-40B4-BE49-F238E27FC236}">
                <a16:creationId xmlns:a16="http://schemas.microsoft.com/office/drawing/2014/main" id="{C84EB20B-653D-A5B8-7257-98053DA6E79E}"/>
              </a:ext>
            </a:extLst>
          </p:cNvPr>
          <p:cNvGraphicFramePr>
            <a:graphicFrameLocks noGrp="1"/>
          </p:cNvGraphicFramePr>
          <p:nvPr>
            <p:ph idx="1"/>
            <p:extLst>
              <p:ext uri="{D42A27DB-BD31-4B8C-83A1-F6EECF244321}">
                <p14:modId xmlns:p14="http://schemas.microsoft.com/office/powerpoint/2010/main" val="940431755"/>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7847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D33CE0-B98A-41BD-BDFE-A4B54C9F1195}"/>
              </a:ext>
            </a:extLst>
          </p:cNvPr>
          <p:cNvSpPr>
            <a:spLocks noGrp="1"/>
          </p:cNvSpPr>
          <p:nvPr>
            <p:ph type="title"/>
          </p:nvPr>
        </p:nvSpPr>
        <p:spPr>
          <a:xfrm>
            <a:off x="550862" y="580363"/>
            <a:ext cx="6379210" cy="1333057"/>
          </a:xfrm>
        </p:spPr>
        <p:txBody>
          <a:bodyPr wrap="square" anchor="t">
            <a:normAutofit/>
          </a:bodyPr>
          <a:lstStyle/>
          <a:p>
            <a:r>
              <a:rPr lang="en-US" sz="3700" dirty="0"/>
              <a:t>How to verify the Personnel Name Change was submitted</a:t>
            </a:r>
          </a:p>
        </p:txBody>
      </p:sp>
      <p:pic>
        <p:nvPicPr>
          <p:cNvPr id="8" name="Picture 7">
            <a:extLst>
              <a:ext uri="{FF2B5EF4-FFF2-40B4-BE49-F238E27FC236}">
                <a16:creationId xmlns:a16="http://schemas.microsoft.com/office/drawing/2014/main" id="{B1CD33A0-53DD-4E6A-BA41-D830FEF33EAE}"/>
              </a:ext>
            </a:extLst>
          </p:cNvPr>
          <p:cNvPicPr>
            <a:picLocks noChangeAspect="1"/>
          </p:cNvPicPr>
          <p:nvPr/>
        </p:nvPicPr>
        <p:blipFill>
          <a:blip r:embed="rId2"/>
          <a:stretch>
            <a:fillRect/>
          </a:stretch>
        </p:blipFill>
        <p:spPr>
          <a:xfrm>
            <a:off x="550863" y="2883877"/>
            <a:ext cx="6187562" cy="2637099"/>
          </a:xfrm>
          <a:custGeom>
            <a:avLst/>
            <a:gdLst/>
            <a:ahLst/>
            <a:cxnLst/>
            <a:rect l="l" t="t" r="r" b="b"/>
            <a:pathLst>
              <a:path w="5773738" h="3779838">
                <a:moveTo>
                  <a:pt x="0" y="0"/>
                </a:moveTo>
                <a:lnTo>
                  <a:pt x="5773738" y="0"/>
                </a:lnTo>
                <a:lnTo>
                  <a:pt x="5773738" y="3779838"/>
                </a:lnTo>
                <a:lnTo>
                  <a:pt x="0" y="3779838"/>
                </a:lnTo>
                <a:close/>
              </a:path>
            </a:pathLst>
          </a:custGeom>
        </p:spPr>
      </p:pic>
      <p:grpSp>
        <p:nvGrpSpPr>
          <p:cNvPr id="15" name="Group 14">
            <a:extLst>
              <a:ext uri="{FF2B5EF4-FFF2-40B4-BE49-F238E27FC236}">
                <a16:creationId xmlns:a16="http://schemas.microsoft.com/office/drawing/2014/main" id="{5A492954-D4E6-4FAF-94AC-292DFFFDC5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202" y="2017837"/>
            <a:ext cx="671610" cy="631474"/>
            <a:chOff x="8371777" y="4172213"/>
            <a:chExt cx="671610" cy="631474"/>
          </a:xfrm>
        </p:grpSpPr>
        <p:sp>
          <p:nvSpPr>
            <p:cNvPr id="16" name="Freeform: Shape 15">
              <a:extLst>
                <a:ext uri="{FF2B5EF4-FFF2-40B4-BE49-F238E27FC236}">
                  <a16:creationId xmlns:a16="http://schemas.microsoft.com/office/drawing/2014/main" id="{E2CFA88C-A736-419D-B7B6-6B912BB454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371777" y="4172213"/>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gs>
                <a:gs pos="30000">
                  <a:schemeClr val="bg2"/>
                </a:gs>
                <a:gs pos="40000">
                  <a:schemeClr val="bg2">
                    <a:lumMod val="90000"/>
                    <a:lumOff val="10000"/>
                  </a:schemeClr>
                </a:gs>
                <a:gs pos="100000">
                  <a:schemeClr val="bg2"/>
                </a:gs>
              </a:gsLst>
              <a:lin ang="10200000" scaled="0"/>
            </a:gradFill>
            <a:ln>
              <a:noFill/>
            </a:ln>
            <a:effectLst>
              <a:innerShdw blurRad="127000" dist="50800" dir="4200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a:extLst>
                <a:ext uri="{FF2B5EF4-FFF2-40B4-BE49-F238E27FC236}">
                  <a16:creationId xmlns:a16="http://schemas.microsoft.com/office/drawing/2014/main" id="{55E877B2-A66B-45DC-892C-B19FB81718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638387" y="4349560"/>
              <a:ext cx="270000" cy="540000"/>
            </a:xfrm>
            <a:prstGeom prst="ellipse">
              <a:avLst/>
            </a:prstGeom>
            <a:gradFill>
              <a:gsLst>
                <a:gs pos="100000">
                  <a:schemeClr val="bg2"/>
                </a:gs>
                <a:gs pos="0">
                  <a:schemeClr val="bg2">
                    <a:lumMod val="75000"/>
                    <a:lumOff val="25000"/>
                  </a:schemeClr>
                </a:gs>
              </a:gsLst>
              <a:lin ang="16200000" scaled="0"/>
            </a:gradFill>
            <a:ln>
              <a:noFill/>
            </a:ln>
            <a:effectLst>
              <a:innerShdw blurRad="1270000" dist="2540000">
                <a:schemeClr val="bg2">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 name="Content Placeholder 2">
            <a:extLst>
              <a:ext uri="{FF2B5EF4-FFF2-40B4-BE49-F238E27FC236}">
                <a16:creationId xmlns:a16="http://schemas.microsoft.com/office/drawing/2014/main" id="{9C221512-B3EB-4253-9A1A-A12EA48CEF40}"/>
              </a:ext>
            </a:extLst>
          </p:cNvPr>
          <p:cNvSpPr>
            <a:spLocks noGrp="1"/>
          </p:cNvSpPr>
          <p:nvPr>
            <p:ph idx="1"/>
          </p:nvPr>
        </p:nvSpPr>
        <p:spPr>
          <a:xfrm>
            <a:off x="7140575" y="580362"/>
            <a:ext cx="4500562" cy="5729949"/>
          </a:xfrm>
        </p:spPr>
        <p:txBody>
          <a:bodyPr anchor="t">
            <a:normAutofit/>
          </a:bodyPr>
          <a:lstStyle/>
          <a:p>
            <a:pPr>
              <a:lnSpc>
                <a:spcPct val="100000"/>
              </a:lnSpc>
              <a:buFont typeface="Wingdings" panose="05000000000000000000" pitchFamily="2" charset="2"/>
              <a:buChar char="v"/>
            </a:pPr>
            <a:r>
              <a:rPr lang="en-US" dirty="0">
                <a:latin typeface="Calibri" panose="020F0502020204030204" pitchFamily="34" charset="0"/>
                <a:cs typeface="Calibri" panose="020F0502020204030204" pitchFamily="34" charset="0"/>
              </a:rPr>
              <a:t>To check the status of your Personnel Name Change you can click on the purple Details hyperlink and it will show you the status of the grant.  </a:t>
            </a:r>
          </a:p>
          <a:p>
            <a:pPr>
              <a:lnSpc>
                <a:spcPct val="100000"/>
              </a:lnSpc>
              <a:buFont typeface="Wingdings" panose="05000000000000000000" pitchFamily="2" charset="2"/>
              <a:buChar char="v"/>
            </a:pPr>
            <a:r>
              <a:rPr lang="en-US" dirty="0">
                <a:latin typeface="Calibri" panose="020F0502020204030204" pitchFamily="34" charset="0"/>
                <a:cs typeface="Calibri" panose="020F0502020204030204" pitchFamily="34" charset="0"/>
              </a:rPr>
              <a:t>In the Current Status box you will see in this example it says Personnel Name Change Requested.  This means it has not yet been submitted.  Even if you clicked the submit button there are times that it will not submit due to some sort of error.   This error could be not saving the benefits page or a different error.  Check the orange octagon at the top of the page with the hand in the center to see the error. </a:t>
            </a:r>
          </a:p>
          <a:p>
            <a:pPr>
              <a:lnSpc>
                <a:spcPct val="100000"/>
              </a:lnSpc>
            </a:pPr>
            <a:endParaRPr lang="en-US" sz="1000" dirty="0"/>
          </a:p>
        </p:txBody>
      </p:sp>
      <p:sp>
        <p:nvSpPr>
          <p:cNvPr id="19" name="Freeform: Shape 18">
            <a:extLst>
              <a:ext uri="{FF2B5EF4-FFF2-40B4-BE49-F238E27FC236}">
                <a16:creationId xmlns:a16="http://schemas.microsoft.com/office/drawing/2014/main" id="{20373973-4586-48A3-ADF2-95A571530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7376" y="5520977"/>
            <a:ext cx="1972470" cy="1337023"/>
          </a:xfrm>
          <a:custGeom>
            <a:avLst/>
            <a:gdLst>
              <a:gd name="connsiteX0" fmla="*/ 986235 w 1972470"/>
              <a:gd name="connsiteY0" fmla="*/ 0 h 1337023"/>
              <a:gd name="connsiteX1" fmla="*/ 1972470 w 1972470"/>
              <a:gd name="connsiteY1" fmla="*/ 986235 h 1337023"/>
              <a:gd name="connsiteX2" fmla="*/ 1928131 w 1972470"/>
              <a:gd name="connsiteY2" fmla="*/ 1279512 h 1337023"/>
              <a:gd name="connsiteX3" fmla="*/ 1907081 w 1972470"/>
              <a:gd name="connsiteY3" fmla="*/ 1337023 h 1337023"/>
              <a:gd name="connsiteX4" fmla="*/ 65389 w 1972470"/>
              <a:gd name="connsiteY4" fmla="*/ 1337023 h 1337023"/>
              <a:gd name="connsiteX5" fmla="*/ 44339 w 1972470"/>
              <a:gd name="connsiteY5" fmla="*/ 1279512 h 1337023"/>
              <a:gd name="connsiteX6" fmla="*/ 0 w 1972470"/>
              <a:gd name="connsiteY6" fmla="*/ 986235 h 1337023"/>
              <a:gd name="connsiteX7" fmla="*/ 986235 w 1972470"/>
              <a:gd name="connsiteY7" fmla="*/ 0 h 133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470" h="1337023">
                <a:moveTo>
                  <a:pt x="986235" y="0"/>
                </a:moveTo>
                <a:cubicBezTo>
                  <a:pt x="1530918" y="0"/>
                  <a:pt x="1972470" y="441552"/>
                  <a:pt x="1972470" y="986235"/>
                </a:cubicBezTo>
                <a:cubicBezTo>
                  <a:pt x="1972470" y="1088363"/>
                  <a:pt x="1956947" y="1186866"/>
                  <a:pt x="1928131" y="1279512"/>
                </a:cubicBezTo>
                <a:lnTo>
                  <a:pt x="1907081" y="1337023"/>
                </a:lnTo>
                <a:lnTo>
                  <a:pt x="65389" y="1337023"/>
                </a:lnTo>
                <a:lnTo>
                  <a:pt x="44339" y="1279512"/>
                </a:lnTo>
                <a:cubicBezTo>
                  <a:pt x="15523" y="1186866"/>
                  <a:pt x="0" y="1088363"/>
                  <a:pt x="0" y="986235"/>
                </a:cubicBezTo>
                <a:cubicBezTo>
                  <a:pt x="0" y="441552"/>
                  <a:pt x="441552" y="0"/>
                  <a:pt x="986235" y="0"/>
                </a:cubicBezTo>
                <a:close/>
              </a:path>
            </a:pathLst>
          </a:custGeom>
          <a:gradFill flip="none" rotWithShape="1">
            <a:gsLst>
              <a:gs pos="100000">
                <a:schemeClr val="bg2">
                  <a:lumMod val="75000"/>
                  <a:lumOff val="25000"/>
                </a:schemeClr>
              </a:gs>
              <a:gs pos="71000">
                <a:schemeClr val="bg2">
                  <a:lumMod val="100000"/>
                </a:schemeClr>
              </a:gs>
            </a:gsLst>
            <a:path path="circle">
              <a:fillToRect l="100000" b="100000"/>
            </a:path>
            <a:tileRect t="-100000" r="-100000"/>
          </a:gradFill>
          <a:ln>
            <a:noFill/>
          </a:ln>
          <a:effectLst>
            <a:innerShdw blurRad="381000" dist="177800" dir="189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Slide Number Placeholder 5">
            <a:extLst>
              <a:ext uri="{FF2B5EF4-FFF2-40B4-BE49-F238E27FC236}">
                <a16:creationId xmlns:a16="http://schemas.microsoft.com/office/drawing/2014/main" id="{C04937D5-C9F9-4F2A-92CE-E95A4D344116}"/>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18</a:t>
            </a:fld>
            <a:endParaRPr lang="en-US"/>
          </a:p>
        </p:txBody>
      </p:sp>
    </p:spTree>
    <p:extLst>
      <p:ext uri="{BB962C8B-B14F-4D97-AF65-F5344CB8AC3E}">
        <p14:creationId xmlns:p14="http://schemas.microsoft.com/office/powerpoint/2010/main" val="610207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68B8A1-1267-4410-9DDA-AE065BDB18CB}"/>
              </a:ext>
            </a:extLst>
          </p:cNvPr>
          <p:cNvSpPr>
            <a:spLocks noGrp="1"/>
          </p:cNvSpPr>
          <p:nvPr>
            <p:ph type="title"/>
          </p:nvPr>
        </p:nvSpPr>
        <p:spPr>
          <a:xfrm>
            <a:off x="550863" y="4508500"/>
            <a:ext cx="4500562" cy="1562959"/>
          </a:xfrm>
        </p:spPr>
        <p:txBody>
          <a:bodyPr wrap="square" anchor="t">
            <a:normAutofit/>
          </a:bodyPr>
          <a:lstStyle/>
          <a:p>
            <a:r>
              <a:rPr lang="en-US" sz="3400"/>
              <a:t>How to verify the Personnel Name Change was submitted </a:t>
            </a:r>
          </a:p>
        </p:txBody>
      </p:sp>
      <p:pic>
        <p:nvPicPr>
          <p:cNvPr id="8" name="Picture 7">
            <a:extLst>
              <a:ext uri="{FF2B5EF4-FFF2-40B4-BE49-F238E27FC236}">
                <a16:creationId xmlns:a16="http://schemas.microsoft.com/office/drawing/2014/main" id="{80425B9E-9B7D-4909-A77B-3BB27CED4A3F}"/>
              </a:ext>
            </a:extLst>
          </p:cNvPr>
          <p:cNvPicPr>
            <a:picLocks noChangeAspect="1"/>
          </p:cNvPicPr>
          <p:nvPr/>
        </p:nvPicPr>
        <p:blipFill>
          <a:blip r:embed="rId2"/>
          <a:stretch>
            <a:fillRect/>
          </a:stretch>
        </p:blipFill>
        <p:spPr>
          <a:xfrm>
            <a:off x="0" y="1674055"/>
            <a:ext cx="12192000" cy="2103120"/>
          </a:xfrm>
          <a:custGeom>
            <a:avLst/>
            <a:gdLst/>
            <a:ahLst/>
            <a:cxnLst/>
            <a:rect l="l" t="t" r="r" b="b"/>
            <a:pathLst>
              <a:path w="12192000" h="3227900">
                <a:moveTo>
                  <a:pt x="0" y="0"/>
                </a:moveTo>
                <a:lnTo>
                  <a:pt x="12192000" y="0"/>
                </a:lnTo>
                <a:lnTo>
                  <a:pt x="12192000" y="3227900"/>
                </a:lnTo>
                <a:lnTo>
                  <a:pt x="0" y="3227900"/>
                </a:lnTo>
                <a:close/>
              </a:path>
            </a:pathLst>
          </a:custGeom>
        </p:spPr>
      </p:pic>
      <p:grpSp>
        <p:nvGrpSpPr>
          <p:cNvPr id="15" name="Group 14">
            <a:extLst>
              <a:ext uri="{FF2B5EF4-FFF2-40B4-BE49-F238E27FC236}">
                <a16:creationId xmlns:a16="http://schemas.microsoft.com/office/drawing/2014/main" id="{30493E29-1143-4080-A31C-64E3683206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0863" y="398538"/>
            <a:ext cx="631474" cy="667800"/>
            <a:chOff x="2994153" y="1378666"/>
            <a:chExt cx="631474" cy="667800"/>
          </a:xfrm>
        </p:grpSpPr>
        <p:sp>
          <p:nvSpPr>
            <p:cNvPr id="16" name="Freeform: Shape 15">
              <a:extLst>
                <a:ext uri="{FF2B5EF4-FFF2-40B4-BE49-F238E27FC236}">
                  <a16:creationId xmlns:a16="http://schemas.microsoft.com/office/drawing/2014/main" id="{54F335CB-D905-4ACD-9B94-4BFC5E45C89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a:extLst>
                <a:ext uri="{FF2B5EF4-FFF2-40B4-BE49-F238E27FC236}">
                  <a16:creationId xmlns:a16="http://schemas.microsoft.com/office/drawing/2014/main" id="{E30707A2-C7E1-4028-BD83-12C7212FF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Oval 18">
            <a:extLst>
              <a:ext uri="{FF2B5EF4-FFF2-40B4-BE49-F238E27FC236}">
                <a16:creationId xmlns:a16="http://schemas.microsoft.com/office/drawing/2014/main" id="{D7AA753E-FFC2-4B5B-A791-BEC976053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65888" y="360283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A54C6E72-2146-410E-9956-6DF691AE163E}"/>
              </a:ext>
            </a:extLst>
          </p:cNvPr>
          <p:cNvSpPr>
            <a:spLocks noGrp="1"/>
          </p:cNvSpPr>
          <p:nvPr>
            <p:ph idx="1"/>
          </p:nvPr>
        </p:nvSpPr>
        <p:spPr>
          <a:xfrm>
            <a:off x="5267325" y="4093698"/>
            <a:ext cx="6373813" cy="2413514"/>
          </a:xfrm>
        </p:spPr>
        <p:txBody>
          <a:bodyPr anchor="t">
            <a:normAutofit/>
          </a:bodyPr>
          <a:lstStyle/>
          <a:p>
            <a:pPr>
              <a:lnSpc>
                <a:spcPct val="100000"/>
              </a:lnSpc>
              <a:buFont typeface="Wingdings" panose="05000000000000000000" pitchFamily="2" charset="2"/>
              <a:buChar char="v"/>
            </a:pPr>
            <a:r>
              <a:rPr lang="en-US" dirty="0">
                <a:latin typeface="Calibri" panose="020F0502020204030204" pitchFamily="34" charset="0"/>
                <a:cs typeface="Calibri" panose="020F0502020204030204" pitchFamily="34" charset="0"/>
              </a:rPr>
              <a:t>When the Personnel Name Change is submitted the Current Status is Personnel Name Change Submitted/In Review.  </a:t>
            </a:r>
          </a:p>
          <a:p>
            <a:pPr>
              <a:lnSpc>
                <a:spcPct val="100000"/>
              </a:lnSpc>
              <a:buFont typeface="Wingdings" panose="05000000000000000000" pitchFamily="2" charset="2"/>
              <a:buChar char="v"/>
            </a:pPr>
            <a:r>
              <a:rPr lang="en-US" dirty="0">
                <a:latin typeface="Calibri" panose="020F0502020204030204" pitchFamily="34" charset="0"/>
                <a:cs typeface="Calibri" panose="020F0502020204030204" pitchFamily="34" charset="0"/>
              </a:rPr>
              <a:t>If you have difficulty submitting your Personnel Name Change, please contact your Grant Manager. </a:t>
            </a:r>
          </a:p>
        </p:txBody>
      </p:sp>
      <p:sp>
        <p:nvSpPr>
          <p:cNvPr id="6" name="Slide Number Placeholder 5">
            <a:extLst>
              <a:ext uri="{FF2B5EF4-FFF2-40B4-BE49-F238E27FC236}">
                <a16:creationId xmlns:a16="http://schemas.microsoft.com/office/drawing/2014/main" id="{00C90982-1A69-4A34-8F22-1DD89001C7E1}"/>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19</a:t>
            </a:fld>
            <a:endParaRPr lang="en-US"/>
          </a:p>
        </p:txBody>
      </p:sp>
    </p:spTree>
    <p:extLst>
      <p:ext uri="{BB962C8B-B14F-4D97-AF65-F5344CB8AC3E}">
        <p14:creationId xmlns:p14="http://schemas.microsoft.com/office/powerpoint/2010/main" val="4233422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D04864-8538-44BD-A229-672FA5365173}"/>
              </a:ext>
            </a:extLst>
          </p:cNvPr>
          <p:cNvSpPr>
            <a:spLocks noGrp="1"/>
          </p:cNvSpPr>
          <p:nvPr>
            <p:ph type="title"/>
          </p:nvPr>
        </p:nvSpPr>
        <p:spPr>
          <a:xfrm>
            <a:off x="550863" y="549275"/>
            <a:ext cx="3565525" cy="5543549"/>
          </a:xfrm>
        </p:spPr>
        <p:txBody>
          <a:bodyPr wrap="square" anchor="ctr">
            <a:normAutofit/>
          </a:bodyPr>
          <a:lstStyle/>
          <a:p>
            <a:r>
              <a:rPr lang="en-US" dirty="0"/>
              <a:t>A few things to keep in mind for this Webinar:</a:t>
            </a:r>
          </a:p>
        </p:txBody>
      </p:sp>
      <p:sp>
        <p:nvSpPr>
          <p:cNvPr id="14" name="Rectangle 13">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3FC2611-6AED-4EDB-B215-D1447B20279D}"/>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2</a:t>
            </a:fld>
            <a:endParaRPr lang="en-US"/>
          </a:p>
        </p:txBody>
      </p:sp>
      <p:graphicFrame>
        <p:nvGraphicFramePr>
          <p:cNvPr id="8" name="Content Placeholder 2">
            <a:extLst>
              <a:ext uri="{FF2B5EF4-FFF2-40B4-BE49-F238E27FC236}">
                <a16:creationId xmlns:a16="http://schemas.microsoft.com/office/drawing/2014/main" id="{2DA541B0-2A77-F40A-870B-1F7B81F6A6B8}"/>
              </a:ext>
            </a:extLst>
          </p:cNvPr>
          <p:cNvGraphicFramePr>
            <a:graphicFrameLocks noGrp="1"/>
          </p:cNvGraphicFramePr>
          <p:nvPr>
            <p:ph idx="1"/>
            <p:extLst>
              <p:ext uri="{D42A27DB-BD31-4B8C-83A1-F6EECF244321}">
                <p14:modId xmlns:p14="http://schemas.microsoft.com/office/powerpoint/2010/main" val="2185933474"/>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6348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53076F-D594-459B-A6DD-18332F09B1C5}"/>
              </a:ext>
            </a:extLst>
          </p:cNvPr>
          <p:cNvSpPr>
            <a:spLocks noGrp="1"/>
          </p:cNvSpPr>
          <p:nvPr>
            <p:ph type="title"/>
          </p:nvPr>
        </p:nvSpPr>
        <p:spPr>
          <a:xfrm>
            <a:off x="3359149" y="1520825"/>
            <a:ext cx="8281987" cy="1333057"/>
          </a:xfrm>
        </p:spPr>
        <p:txBody>
          <a:bodyPr wrap="square" anchor="t">
            <a:normAutofit/>
          </a:bodyPr>
          <a:lstStyle/>
          <a:p>
            <a:r>
              <a:rPr lang="en-US" dirty="0"/>
              <a:t>Personnel Name Changes</a:t>
            </a:r>
          </a:p>
        </p:txBody>
      </p:sp>
      <p:sp>
        <p:nvSpPr>
          <p:cNvPr id="13" name="Oval 12">
            <a:extLst>
              <a:ext uri="{FF2B5EF4-FFF2-40B4-BE49-F238E27FC236}">
                <a16:creationId xmlns:a16="http://schemas.microsoft.com/office/drawing/2014/main" id="{504E6BD3-B518-46A4-9CC0-30D095552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9157" y="158455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5" name="Group 14">
            <a:extLst>
              <a:ext uri="{FF2B5EF4-FFF2-40B4-BE49-F238E27FC236}">
                <a16:creationId xmlns:a16="http://schemas.microsoft.com/office/drawing/2014/main" id="{A31FBE92-3FC2-48E4-874B-A5273A0425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0526" y="2488515"/>
            <a:ext cx="1262947" cy="1335600"/>
            <a:chOff x="2678417" y="2427951"/>
            <a:chExt cx="1262947" cy="1335600"/>
          </a:xfrm>
        </p:grpSpPr>
        <p:sp>
          <p:nvSpPr>
            <p:cNvPr id="16" name="Freeform: Shape 15">
              <a:extLst>
                <a:ext uri="{FF2B5EF4-FFF2-40B4-BE49-F238E27FC236}">
                  <a16:creationId xmlns:a16="http://schemas.microsoft.com/office/drawing/2014/main" id="{4F7C333A-2381-4657-ACDA-47654B21FA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a:extLst>
                <a:ext uri="{FF2B5EF4-FFF2-40B4-BE49-F238E27FC236}">
                  <a16:creationId xmlns:a16="http://schemas.microsoft.com/office/drawing/2014/main" id="{74A5CCC1-7BBD-4F00-82CF-C7683D9FF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A0DAEA90-11E9-4069-BC2C-6F65C6C1C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flipV="1">
            <a:off x="8600937" y="4090109"/>
            <a:ext cx="3682485" cy="1853969"/>
          </a:xfrm>
          <a:custGeom>
            <a:avLst/>
            <a:gdLst>
              <a:gd name="connsiteX0" fmla="*/ 3682485 w 3682485"/>
              <a:gd name="connsiteY0" fmla="*/ 1853969 h 1853969"/>
              <a:gd name="connsiteX1" fmla="*/ 2755500 w 3682485"/>
              <a:gd name="connsiteY1" fmla="*/ 1853969 h 1853969"/>
              <a:gd name="connsiteX2" fmla="*/ 1828517 w 3682485"/>
              <a:gd name="connsiteY2" fmla="*/ 926985 h 1853969"/>
              <a:gd name="connsiteX3" fmla="*/ 901534 w 3682485"/>
              <a:gd name="connsiteY3" fmla="*/ 1853969 h 1853969"/>
              <a:gd name="connsiteX4" fmla="*/ 293606 w 3682485"/>
              <a:gd name="connsiteY4" fmla="*/ 1853969 h 1853969"/>
              <a:gd name="connsiteX5" fmla="*/ 0 w 3682485"/>
              <a:gd name="connsiteY5" fmla="*/ 1560363 h 1853969"/>
              <a:gd name="connsiteX6" fmla="*/ 12215 w 3682485"/>
              <a:gd name="connsiteY6" fmla="*/ 1480329 h 1853969"/>
              <a:gd name="connsiteX7" fmla="*/ 1828517 w 3682485"/>
              <a:gd name="connsiteY7" fmla="*/ 0 h 1853969"/>
              <a:gd name="connsiteX8" fmla="*/ 3682485 w 3682485"/>
              <a:gd name="connsiteY8"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2485" h="1853969">
                <a:moveTo>
                  <a:pt x="3682485" y="1853969"/>
                </a:moveTo>
                <a:lnTo>
                  <a:pt x="2755500" y="1853969"/>
                </a:lnTo>
                <a:cubicBezTo>
                  <a:pt x="2755500" y="1342010"/>
                  <a:pt x="2340476" y="926985"/>
                  <a:pt x="1828517" y="926985"/>
                </a:cubicBezTo>
                <a:cubicBezTo>
                  <a:pt x="1316558" y="926985"/>
                  <a:pt x="901534" y="1342010"/>
                  <a:pt x="901534" y="1853969"/>
                </a:cubicBezTo>
                <a:lnTo>
                  <a:pt x="293606" y="1853969"/>
                </a:lnTo>
                <a:lnTo>
                  <a:pt x="0" y="1560363"/>
                </a:lnTo>
                <a:lnTo>
                  <a:pt x="12215" y="1480329"/>
                </a:lnTo>
                <a:cubicBezTo>
                  <a:pt x="185091" y="635508"/>
                  <a:pt x="932589" y="0"/>
                  <a:pt x="1828517" y="0"/>
                </a:cubicBezTo>
                <a:cubicBezTo>
                  <a:pt x="2852434" y="0"/>
                  <a:pt x="3682485" y="830051"/>
                  <a:pt x="368248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508000" dist="101600" dir="96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 name="Slide Number Placeholder 5">
            <a:extLst>
              <a:ext uri="{FF2B5EF4-FFF2-40B4-BE49-F238E27FC236}">
                <a16:creationId xmlns:a16="http://schemas.microsoft.com/office/drawing/2014/main" id="{10E543AB-0576-478B-A11B-5AD7FBF0D6F4}"/>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20</a:t>
            </a:fld>
            <a:endParaRPr lang="en-US"/>
          </a:p>
        </p:txBody>
      </p:sp>
      <p:sp>
        <p:nvSpPr>
          <p:cNvPr id="21" name="Freeform: Shape 20">
            <a:extLst>
              <a:ext uri="{FF2B5EF4-FFF2-40B4-BE49-F238E27FC236}">
                <a16:creationId xmlns:a16="http://schemas.microsoft.com/office/drawing/2014/main" id="{E0E8189B-747E-48AE-99A9-1BEE68012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flipV="1">
            <a:off x="8711129" y="3843994"/>
            <a:ext cx="3644147" cy="2149759"/>
          </a:xfrm>
          <a:custGeom>
            <a:avLst/>
            <a:gdLst>
              <a:gd name="connsiteX0" fmla="*/ 3644147 w 3644147"/>
              <a:gd name="connsiteY0" fmla="*/ 2149759 h 2149759"/>
              <a:gd name="connsiteX1" fmla="*/ 2717163 w 3644147"/>
              <a:gd name="connsiteY1" fmla="*/ 2149759 h 2149759"/>
              <a:gd name="connsiteX2" fmla="*/ 1790179 w 3644147"/>
              <a:gd name="connsiteY2" fmla="*/ 1074881 h 2149759"/>
              <a:gd name="connsiteX3" fmla="*/ 863196 w 3644147"/>
              <a:gd name="connsiteY3" fmla="*/ 2149759 h 2149759"/>
              <a:gd name="connsiteX4" fmla="*/ 551057 w 3644147"/>
              <a:gd name="connsiteY4" fmla="*/ 2149759 h 2149759"/>
              <a:gd name="connsiteX5" fmla="*/ 0 w 3644147"/>
              <a:gd name="connsiteY5" fmla="*/ 1598702 h 2149759"/>
              <a:gd name="connsiteX6" fmla="*/ 19562 w 3644147"/>
              <a:gd name="connsiteY6" fmla="*/ 1510486 h 2149759"/>
              <a:gd name="connsiteX7" fmla="*/ 1790179 w 3644147"/>
              <a:gd name="connsiteY7" fmla="*/ 0 h 2149759"/>
              <a:gd name="connsiteX8" fmla="*/ 3644147 w 3644147"/>
              <a:gd name="connsiteY8" fmla="*/ 2149759 h 2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4147" h="2149759">
                <a:moveTo>
                  <a:pt x="3644147" y="2149759"/>
                </a:moveTo>
                <a:lnTo>
                  <a:pt x="2717163" y="2149759"/>
                </a:lnTo>
                <a:cubicBezTo>
                  <a:pt x="2717162" y="1556120"/>
                  <a:pt x="2302138" y="1074880"/>
                  <a:pt x="1790179" y="1074881"/>
                </a:cubicBezTo>
                <a:cubicBezTo>
                  <a:pt x="1278220" y="1074880"/>
                  <a:pt x="863196" y="1556119"/>
                  <a:pt x="863196" y="2149759"/>
                </a:cubicBezTo>
                <a:lnTo>
                  <a:pt x="551057" y="2149759"/>
                </a:lnTo>
                <a:lnTo>
                  <a:pt x="0" y="1598702"/>
                </a:lnTo>
                <a:lnTo>
                  <a:pt x="19562" y="1510486"/>
                </a:lnTo>
                <a:cubicBezTo>
                  <a:pt x="254295" y="635388"/>
                  <a:pt x="958246" y="0"/>
                  <a:pt x="1790179" y="0"/>
                </a:cubicBezTo>
                <a:cubicBezTo>
                  <a:pt x="2814097" y="0"/>
                  <a:pt x="3644147" y="962481"/>
                  <a:pt x="3644147" y="2149759"/>
                </a:cubicBezTo>
                <a:close/>
              </a:path>
            </a:pathLst>
          </a:custGeom>
          <a:solidFill>
            <a:schemeClr val="bg2">
              <a:lumMod val="50000"/>
              <a:lumOff val="50000"/>
              <a:alpha val="6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B805A18D-9892-4CAC-A2B2-0A1773A41A83}"/>
              </a:ext>
            </a:extLst>
          </p:cNvPr>
          <p:cNvSpPr>
            <a:spLocks noGrp="1"/>
          </p:cNvSpPr>
          <p:nvPr>
            <p:ph idx="1"/>
          </p:nvPr>
        </p:nvSpPr>
        <p:spPr>
          <a:xfrm>
            <a:off x="2067951" y="2321169"/>
            <a:ext cx="9227349" cy="3771656"/>
          </a:xfrm>
        </p:spPr>
        <p:txBody>
          <a:bodyPr anchor="t">
            <a:normAutofit/>
          </a:bodyPr>
          <a:lstStyle/>
          <a:p>
            <a:pPr>
              <a:lnSpc>
                <a:spcPct val="100000"/>
              </a:lnSpc>
              <a:buFont typeface="Wingdings" panose="05000000000000000000" pitchFamily="2" charset="2"/>
              <a:buChar char="v"/>
            </a:pPr>
            <a:r>
              <a:rPr lang="en-US" dirty="0">
                <a:latin typeface="Calibri" panose="020F0502020204030204" pitchFamily="34" charset="0"/>
                <a:cs typeface="Calibri" panose="020F0502020204030204" pitchFamily="34" charset="0"/>
              </a:rPr>
              <a:t>A few things to know:</a:t>
            </a:r>
          </a:p>
          <a:p>
            <a:pPr marL="800100" lvl="1" indent="-342900">
              <a:lnSpc>
                <a:spcPct val="100000"/>
              </a:lnSpc>
              <a:buFont typeface="+mj-lt"/>
              <a:buAutoNum type="alphaLcPeriod"/>
            </a:pPr>
            <a:r>
              <a:rPr lang="en-US" sz="2000" dirty="0">
                <a:latin typeface="Calibri" panose="020F0502020204030204" pitchFamily="34" charset="0"/>
                <a:cs typeface="Calibri" panose="020F0502020204030204" pitchFamily="34" charset="0"/>
              </a:rPr>
              <a:t>If you create a Personnel Name Change </a:t>
            </a:r>
            <a:r>
              <a:rPr lang="en-US" sz="2000" u="sng" dirty="0">
                <a:latin typeface="Calibri" panose="020F0502020204030204" pitchFamily="34" charset="0"/>
                <a:cs typeface="Calibri" panose="020F0502020204030204" pitchFamily="34" charset="0"/>
              </a:rPr>
              <a:t>AFTER</a:t>
            </a:r>
            <a:r>
              <a:rPr lang="en-US" sz="2000" dirty="0">
                <a:latin typeface="Calibri" panose="020F0502020204030204" pitchFamily="34" charset="0"/>
                <a:cs typeface="Calibri" panose="020F0502020204030204" pitchFamily="34" charset="0"/>
              </a:rPr>
              <a:t> a Fiscal Report has been created then the changes made on the Personnel Name Change will not show on the already created fiscal report, they will show and the next fiscal report. </a:t>
            </a:r>
          </a:p>
          <a:p>
            <a:pPr marL="800100" lvl="1" indent="-342900">
              <a:lnSpc>
                <a:spcPct val="100000"/>
              </a:lnSpc>
              <a:buFont typeface="+mj-lt"/>
              <a:buAutoNum type="alphaLcPeriod"/>
            </a:pPr>
            <a:r>
              <a:rPr lang="en-US" sz="2000" dirty="0">
                <a:latin typeface="Calibri" panose="020F0502020204030204" pitchFamily="34" charset="0"/>
                <a:cs typeface="Calibri" panose="020F0502020204030204" pitchFamily="34" charset="0"/>
              </a:rPr>
              <a:t>The </a:t>
            </a:r>
            <a:r>
              <a:rPr lang="en-US" sz="2000" u="sng" dirty="0">
                <a:latin typeface="Calibri" panose="020F0502020204030204" pitchFamily="34" charset="0"/>
                <a:cs typeface="Calibri" panose="020F0502020204030204" pitchFamily="34" charset="0"/>
              </a:rPr>
              <a:t>Only</a:t>
            </a:r>
            <a:r>
              <a:rPr lang="en-US" sz="2000" dirty="0">
                <a:latin typeface="Calibri" panose="020F0502020204030204" pitchFamily="34" charset="0"/>
                <a:cs typeface="Calibri" panose="020F0502020204030204" pitchFamily="34" charset="0"/>
              </a:rPr>
              <a:t> column you will be able to change on the Personnel Name Change is the name column.  It will not allow you to make changes in job title or salary/hourly rates. </a:t>
            </a:r>
          </a:p>
          <a:p>
            <a:pPr marL="800100" lvl="1" indent="-342900">
              <a:lnSpc>
                <a:spcPct val="100000"/>
              </a:lnSpc>
              <a:buFont typeface="+mj-lt"/>
              <a:buAutoNum type="alphaLcPeriod"/>
            </a:pPr>
            <a:r>
              <a:rPr lang="en-US" sz="2000" dirty="0">
                <a:latin typeface="Calibri" panose="020F0502020204030204" pitchFamily="34" charset="0"/>
                <a:cs typeface="Calibri" panose="020F0502020204030204" pitchFamily="34" charset="0"/>
              </a:rPr>
              <a:t>You can only seek reimbursement for a new person AFTER their name is showing on the fiscal report.</a:t>
            </a:r>
          </a:p>
          <a:p>
            <a:pPr lvl="1">
              <a:lnSpc>
                <a:spcPct val="100000"/>
              </a:lnSpc>
            </a:pPr>
            <a:endParaRPr lang="en-US" dirty="0"/>
          </a:p>
        </p:txBody>
      </p:sp>
      <p:sp>
        <p:nvSpPr>
          <p:cNvPr id="23" name="Oval 22">
            <a:extLst>
              <a:ext uri="{FF2B5EF4-FFF2-40B4-BE49-F238E27FC236}">
                <a16:creationId xmlns:a16="http://schemas.microsoft.com/office/drawing/2014/main" id="{D9DE43D0-73AC-46B4-A39F-E66967A1F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flipH="1" flipV="1">
            <a:off x="10021470" y="292006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Freeform: Shape 24">
            <a:extLst>
              <a:ext uri="{FF2B5EF4-FFF2-40B4-BE49-F238E27FC236}">
                <a16:creationId xmlns:a16="http://schemas.microsoft.com/office/drawing/2014/main" id="{803C343E-7EAC-4512-955A-33B1833F2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flipH="1" flipV="1">
            <a:off x="11901768" y="4915975"/>
            <a:ext cx="214196" cy="701949"/>
          </a:xfrm>
          <a:custGeom>
            <a:avLst/>
            <a:gdLst>
              <a:gd name="connsiteX0" fmla="*/ 128682 w 214196"/>
              <a:gd name="connsiteY0" fmla="*/ 9479 h 701949"/>
              <a:gd name="connsiteX1" fmla="*/ 214196 w 214196"/>
              <a:gd name="connsiteY1" fmla="*/ 466589 h 701949"/>
              <a:gd name="connsiteX2" fmla="*/ 213337 w 214196"/>
              <a:gd name="connsiteY2" fmla="*/ 503724 h 701949"/>
              <a:gd name="connsiteX3" fmla="*/ 15112 w 214196"/>
              <a:gd name="connsiteY3" fmla="*/ 701949 h 701949"/>
              <a:gd name="connsiteX4" fmla="*/ 8417 w 214196"/>
              <a:gd name="connsiteY4" fmla="*/ 648207 h 701949"/>
              <a:gd name="connsiteX5" fmla="*/ 0 w 214196"/>
              <a:gd name="connsiteY5" fmla="*/ 466589 h 701949"/>
              <a:gd name="connsiteX6" fmla="*/ 107098 w 214196"/>
              <a:gd name="connsiteY6" fmla="*/ 0 h 701949"/>
              <a:gd name="connsiteX7" fmla="*/ 128682 w 214196"/>
              <a:gd name="connsiteY7" fmla="*/ 9479 h 70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196" h="701949">
                <a:moveTo>
                  <a:pt x="128682" y="9479"/>
                </a:moveTo>
                <a:cubicBezTo>
                  <a:pt x="177485" y="52987"/>
                  <a:pt x="214196" y="241110"/>
                  <a:pt x="214196" y="466589"/>
                </a:cubicBezTo>
                <a:lnTo>
                  <a:pt x="213337" y="503724"/>
                </a:lnTo>
                <a:lnTo>
                  <a:pt x="15112" y="701949"/>
                </a:lnTo>
                <a:lnTo>
                  <a:pt x="8417" y="648207"/>
                </a:lnTo>
                <a:cubicBezTo>
                  <a:pt x="2997" y="592384"/>
                  <a:pt x="0" y="531011"/>
                  <a:pt x="0" y="466589"/>
                </a:cubicBezTo>
                <a:cubicBezTo>
                  <a:pt x="0" y="208899"/>
                  <a:pt x="47949" y="0"/>
                  <a:pt x="107098" y="0"/>
                </a:cubicBezTo>
                <a:cubicBezTo>
                  <a:pt x="114492" y="0"/>
                  <a:pt x="121710" y="3264"/>
                  <a:pt x="128682" y="9479"/>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39051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471FD1-1658-4211-A629-0DD27E3FF406}"/>
              </a:ext>
            </a:extLst>
          </p:cNvPr>
          <p:cNvSpPr>
            <a:spLocks noGrp="1"/>
          </p:cNvSpPr>
          <p:nvPr>
            <p:ph type="title"/>
          </p:nvPr>
        </p:nvSpPr>
        <p:spPr>
          <a:xfrm>
            <a:off x="550864" y="549275"/>
            <a:ext cx="3565524" cy="1997855"/>
          </a:xfrm>
        </p:spPr>
        <p:txBody>
          <a:bodyPr wrap="square" anchor="b">
            <a:normAutofit/>
          </a:bodyPr>
          <a:lstStyle/>
          <a:p>
            <a:r>
              <a:rPr lang="en-US" sz="3400"/>
              <a:t>How to Create a Project Modification or PMR</a:t>
            </a:r>
          </a:p>
        </p:txBody>
      </p:sp>
      <p:grpSp>
        <p:nvGrpSpPr>
          <p:cNvPr id="15" name="Group 14">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16"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0" name="Oval 19">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0489F1A2-285F-4D0F-88B7-A9CCC9F53BA4}"/>
              </a:ext>
            </a:extLst>
          </p:cNvPr>
          <p:cNvSpPr>
            <a:spLocks noGrp="1"/>
          </p:cNvSpPr>
          <p:nvPr>
            <p:ph idx="1"/>
          </p:nvPr>
        </p:nvSpPr>
        <p:spPr>
          <a:xfrm>
            <a:off x="550863" y="2677306"/>
            <a:ext cx="3565525" cy="3415519"/>
          </a:xfrm>
        </p:spPr>
        <p:txBody>
          <a:bodyPr anchor="t">
            <a:normAutofit/>
          </a:bodyPr>
          <a:lstStyle/>
          <a:p>
            <a:pPr>
              <a:buFont typeface="Wingdings" panose="05000000000000000000" pitchFamily="2" charset="2"/>
              <a:buChar char="v"/>
            </a:pPr>
            <a:r>
              <a:rPr lang="en-US" dirty="0">
                <a:latin typeface="Calibri" panose="020F0502020204030204" pitchFamily="34" charset="0"/>
                <a:cs typeface="Calibri" panose="020F0502020204030204" pitchFamily="34" charset="0"/>
              </a:rPr>
              <a:t>  You will search for the grant you want by using the steps on the first few slides of this PowerPoint.</a:t>
            </a:r>
          </a:p>
          <a:p>
            <a:pPr>
              <a:buFont typeface="Wingdings" panose="05000000000000000000" pitchFamily="2" charset="2"/>
              <a:buChar char="v"/>
            </a:pPr>
            <a:r>
              <a:rPr lang="en-US" dirty="0">
                <a:latin typeface="Calibri" panose="020F0502020204030204" pitchFamily="34" charset="0"/>
                <a:cs typeface="Calibri" panose="020F0502020204030204" pitchFamily="34" charset="0"/>
              </a:rPr>
              <a:t>Once you are on the Document Snapshot page, Please follow these instructions to request a Program Modification.</a:t>
            </a:r>
          </a:p>
        </p:txBody>
      </p:sp>
      <p:pic>
        <p:nvPicPr>
          <p:cNvPr id="8" name="Picture 7">
            <a:extLst>
              <a:ext uri="{FF2B5EF4-FFF2-40B4-BE49-F238E27FC236}">
                <a16:creationId xmlns:a16="http://schemas.microsoft.com/office/drawing/2014/main" id="{8A0687E4-4207-457E-A01D-9FC96C93F707}"/>
              </a:ext>
            </a:extLst>
          </p:cNvPr>
          <p:cNvPicPr>
            <a:picLocks noChangeAspect="1"/>
          </p:cNvPicPr>
          <p:nvPr/>
        </p:nvPicPr>
        <p:blipFill>
          <a:blip r:embed="rId2"/>
          <a:stretch>
            <a:fillRect/>
          </a:stretch>
        </p:blipFill>
        <p:spPr>
          <a:xfrm>
            <a:off x="4116388" y="1337379"/>
            <a:ext cx="7840286" cy="4854687"/>
          </a:xfrm>
          <a:custGeom>
            <a:avLst/>
            <a:gdLst/>
            <a:ahLst/>
            <a:cxnLst/>
            <a:rect l="l" t="t" r="r" b="b"/>
            <a:pathLst>
              <a:path w="7090237" h="5759451">
                <a:moveTo>
                  <a:pt x="0" y="0"/>
                </a:moveTo>
                <a:lnTo>
                  <a:pt x="7090237" y="0"/>
                </a:lnTo>
                <a:lnTo>
                  <a:pt x="7090237" y="5759451"/>
                </a:lnTo>
                <a:lnTo>
                  <a:pt x="0" y="5759451"/>
                </a:lnTo>
                <a:close/>
              </a:path>
            </a:pathLst>
          </a:custGeom>
        </p:spPr>
      </p:pic>
      <p:sp>
        <p:nvSpPr>
          <p:cNvPr id="6" name="Slide Number Placeholder 5">
            <a:extLst>
              <a:ext uri="{FF2B5EF4-FFF2-40B4-BE49-F238E27FC236}">
                <a16:creationId xmlns:a16="http://schemas.microsoft.com/office/drawing/2014/main" id="{BBCDD0BA-E84F-4385-AD6B-4596373B3BFA}"/>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21</a:t>
            </a:fld>
            <a:endParaRPr lang="en-US"/>
          </a:p>
        </p:txBody>
      </p:sp>
    </p:spTree>
    <p:extLst>
      <p:ext uri="{BB962C8B-B14F-4D97-AF65-F5344CB8AC3E}">
        <p14:creationId xmlns:p14="http://schemas.microsoft.com/office/powerpoint/2010/main" val="3383818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E8B9AF-9465-4828-BF48-F78D6ACD8013}"/>
              </a:ext>
            </a:extLst>
          </p:cNvPr>
          <p:cNvSpPr>
            <a:spLocks noGrp="1"/>
          </p:cNvSpPr>
          <p:nvPr>
            <p:ph type="title"/>
          </p:nvPr>
        </p:nvSpPr>
        <p:spPr>
          <a:xfrm>
            <a:off x="550863" y="549275"/>
            <a:ext cx="4500562" cy="1562959"/>
          </a:xfrm>
        </p:spPr>
        <p:txBody>
          <a:bodyPr wrap="square" anchor="t">
            <a:normAutofit/>
          </a:bodyPr>
          <a:lstStyle/>
          <a:p>
            <a:r>
              <a:rPr lang="en-US" sz="3700"/>
              <a:t>How to Create a Project Modification or PMR</a:t>
            </a:r>
          </a:p>
        </p:txBody>
      </p:sp>
      <p:sp>
        <p:nvSpPr>
          <p:cNvPr id="15" name="Freeform: Shape 14">
            <a:extLst>
              <a:ext uri="{FF2B5EF4-FFF2-40B4-BE49-F238E27FC236}">
                <a16:creationId xmlns:a16="http://schemas.microsoft.com/office/drawing/2014/main" id="{DE950493-A53F-4D4C-9157-A238C4B2A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5000"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5D59A722-EF4E-4CB6-9A1B-A8FA19A5E2A9}"/>
              </a:ext>
            </a:extLst>
          </p:cNvPr>
          <p:cNvSpPr>
            <a:spLocks noGrp="1"/>
          </p:cNvSpPr>
          <p:nvPr>
            <p:ph idx="1"/>
          </p:nvPr>
        </p:nvSpPr>
        <p:spPr>
          <a:xfrm>
            <a:off x="5267325" y="274639"/>
            <a:ext cx="6373813" cy="2189972"/>
          </a:xfrm>
        </p:spPr>
        <p:txBody>
          <a:bodyPr anchor="t">
            <a:normAutofit/>
          </a:bodyPr>
          <a:lstStyle/>
          <a:p>
            <a:pPr>
              <a:buFont typeface="Wingdings" panose="05000000000000000000" pitchFamily="2" charset="2"/>
              <a:buChar char="v"/>
            </a:pPr>
            <a:r>
              <a:rPr lang="en-US" dirty="0">
                <a:latin typeface="Calibri" panose="020F0502020204030204" pitchFamily="34" charset="0"/>
                <a:cs typeface="Calibri" panose="020F0502020204030204" pitchFamily="34" charset="0"/>
              </a:rPr>
              <a:t>Only t</a:t>
            </a:r>
            <a:r>
              <a:rPr lang="en-US" b="0" i="0" u="none" strike="noStrike" baseline="0" dirty="0">
                <a:latin typeface="Calibri" panose="020F0502020204030204" pitchFamily="34" charset="0"/>
                <a:cs typeface="Calibri" panose="020F0502020204030204" pitchFamily="34" charset="0"/>
              </a:rPr>
              <a:t>he </a:t>
            </a:r>
            <a:r>
              <a:rPr lang="en-US" b="1" i="0" u="none" strike="noStrike" baseline="0" dirty="0">
                <a:latin typeface="Calibri" panose="020F0502020204030204" pitchFamily="34" charset="0"/>
                <a:cs typeface="Calibri" panose="020F0502020204030204" pitchFamily="34" charset="0"/>
              </a:rPr>
              <a:t>Subgrantee Administrator and Subgrantee Project Director </a:t>
            </a:r>
            <a:r>
              <a:rPr lang="en-US" b="0" i="0" u="none" strike="noStrike" baseline="0" dirty="0">
                <a:latin typeface="Calibri" panose="020F0502020204030204" pitchFamily="34" charset="0"/>
                <a:cs typeface="Calibri" panose="020F0502020204030204" pitchFamily="34" charset="0"/>
              </a:rPr>
              <a:t>are able to initiate a Program Modification Request. The Grant must be in </a:t>
            </a:r>
            <a:r>
              <a:rPr lang="en-US" b="1" i="0" u="none" strike="noStrike" baseline="0" dirty="0">
                <a:latin typeface="Calibri" panose="020F0502020204030204" pitchFamily="34" charset="0"/>
                <a:cs typeface="Calibri" panose="020F0502020204030204" pitchFamily="34" charset="0"/>
              </a:rPr>
              <a:t>Grant Executed status </a:t>
            </a:r>
            <a:r>
              <a:rPr lang="en-US" b="0" i="0" u="none" strike="noStrike" baseline="0" dirty="0">
                <a:latin typeface="Calibri" panose="020F0502020204030204" pitchFamily="34" charset="0"/>
                <a:cs typeface="Calibri" panose="020F0502020204030204" pitchFamily="34" charset="0"/>
              </a:rPr>
              <a:t>to start the Program Modification Request process. (Use previous instructions to determine </a:t>
            </a:r>
            <a:r>
              <a:rPr lang="en-US" dirty="0">
                <a:latin typeface="Calibri" panose="020F0502020204030204" pitchFamily="34" charset="0"/>
                <a:cs typeface="Calibri" panose="020F0502020204030204" pitchFamily="34" charset="0"/>
              </a:rPr>
              <a:t>what status the grant is in)</a:t>
            </a:r>
          </a:p>
          <a:p>
            <a:pPr>
              <a:buFont typeface="Wingdings" panose="05000000000000000000" pitchFamily="2" charset="2"/>
              <a:buChar char="v"/>
            </a:pPr>
            <a:endParaRPr lang="en-US" sz="1600" dirty="0"/>
          </a:p>
        </p:txBody>
      </p:sp>
      <p:pic>
        <p:nvPicPr>
          <p:cNvPr id="8" name="Picture 7">
            <a:extLst>
              <a:ext uri="{FF2B5EF4-FFF2-40B4-BE49-F238E27FC236}">
                <a16:creationId xmlns:a16="http://schemas.microsoft.com/office/drawing/2014/main" id="{5D33581C-5BDF-4D66-BBEF-60BD2004A88B}"/>
              </a:ext>
            </a:extLst>
          </p:cNvPr>
          <p:cNvPicPr>
            <a:picLocks noChangeAspect="1"/>
          </p:cNvPicPr>
          <p:nvPr/>
        </p:nvPicPr>
        <p:blipFill rotWithShape="1">
          <a:blip r:embed="rId2"/>
          <a:srcRect l="4557" r="11191" b="1"/>
          <a:stretch/>
        </p:blipFill>
        <p:spPr>
          <a:xfrm>
            <a:off x="20" y="2661510"/>
            <a:ext cx="12191980" cy="4196491"/>
          </a:xfrm>
          <a:custGeom>
            <a:avLst/>
            <a:gdLst/>
            <a:ahLst/>
            <a:cxnLst/>
            <a:rect l="l" t="t" r="r" b="b"/>
            <a:pathLst>
              <a:path w="12192000" h="4196491">
                <a:moveTo>
                  <a:pt x="0" y="0"/>
                </a:moveTo>
                <a:lnTo>
                  <a:pt x="12192000" y="0"/>
                </a:lnTo>
                <a:lnTo>
                  <a:pt x="12192000" y="4196491"/>
                </a:lnTo>
                <a:lnTo>
                  <a:pt x="0" y="4196491"/>
                </a:lnTo>
                <a:close/>
              </a:path>
            </a:pathLst>
          </a:custGeom>
        </p:spPr>
      </p:pic>
      <p:grpSp>
        <p:nvGrpSpPr>
          <p:cNvPr id="17" name="Group 16">
            <a:extLst>
              <a:ext uri="{FF2B5EF4-FFF2-40B4-BE49-F238E27FC236}">
                <a16:creationId xmlns:a16="http://schemas.microsoft.com/office/drawing/2014/main" id="{FF1EAF9B-8869-450E-98BF-FD6EA6564B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6428" y="1748729"/>
            <a:ext cx="1262947" cy="1335600"/>
            <a:chOff x="2678417" y="2427951"/>
            <a:chExt cx="1262947" cy="1335600"/>
          </a:xfrm>
        </p:grpSpPr>
        <p:sp>
          <p:nvSpPr>
            <p:cNvPr id="18" name="Freeform: Shape 17">
              <a:extLst>
                <a:ext uri="{FF2B5EF4-FFF2-40B4-BE49-F238E27FC236}">
                  <a16:creationId xmlns:a16="http://schemas.microsoft.com/office/drawing/2014/main" id="{8111FAA4-0B90-446B-9555-B7A9CB2C913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A88E536E-9DE6-4085-9258-450A10AD09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1" name="Rectangle 20">
            <a:extLst>
              <a:ext uri="{FF2B5EF4-FFF2-40B4-BE49-F238E27FC236}">
                <a16:creationId xmlns:a16="http://schemas.microsoft.com/office/drawing/2014/main" id="{D20AE261-8977-4583-A036-88CC1CE1A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BE2C69B-5834-49FE-BD6A-3B0D2B71FF1A}"/>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22</a:t>
            </a:fld>
            <a:endParaRPr lang="en-US"/>
          </a:p>
        </p:txBody>
      </p:sp>
    </p:spTree>
    <p:extLst>
      <p:ext uri="{BB962C8B-B14F-4D97-AF65-F5344CB8AC3E}">
        <p14:creationId xmlns:p14="http://schemas.microsoft.com/office/powerpoint/2010/main" val="1755019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D58BFC-87A5-4B93-A0AA-804D714C029A}"/>
              </a:ext>
            </a:extLst>
          </p:cNvPr>
          <p:cNvSpPr>
            <a:spLocks noGrp="1"/>
          </p:cNvSpPr>
          <p:nvPr>
            <p:ph type="title"/>
          </p:nvPr>
        </p:nvSpPr>
        <p:spPr>
          <a:xfrm>
            <a:off x="6201412" y="549275"/>
            <a:ext cx="5437185" cy="1997855"/>
          </a:xfrm>
        </p:spPr>
        <p:txBody>
          <a:bodyPr wrap="square" anchor="b">
            <a:normAutofit/>
          </a:bodyPr>
          <a:lstStyle/>
          <a:p>
            <a:r>
              <a:rPr lang="en-US" dirty="0"/>
              <a:t>How to Create a Project Modification   or PMR</a:t>
            </a:r>
          </a:p>
        </p:txBody>
      </p:sp>
      <p:pic>
        <p:nvPicPr>
          <p:cNvPr id="8" name="Picture 7">
            <a:extLst>
              <a:ext uri="{FF2B5EF4-FFF2-40B4-BE49-F238E27FC236}">
                <a16:creationId xmlns:a16="http://schemas.microsoft.com/office/drawing/2014/main" id="{3D853182-F35D-461D-A650-8CEE10843D21}"/>
              </a:ext>
            </a:extLst>
          </p:cNvPr>
          <p:cNvPicPr>
            <a:picLocks noChangeAspect="1"/>
          </p:cNvPicPr>
          <p:nvPr/>
        </p:nvPicPr>
        <p:blipFill>
          <a:blip r:embed="rId2"/>
          <a:stretch>
            <a:fillRect/>
          </a:stretch>
        </p:blipFill>
        <p:spPr>
          <a:xfrm>
            <a:off x="553403" y="770313"/>
            <a:ext cx="5092062" cy="5317374"/>
          </a:xfrm>
          <a:custGeom>
            <a:avLst/>
            <a:gdLst/>
            <a:ahLst/>
            <a:cxnLst/>
            <a:rect l="l" t="t" r="r" b="b"/>
            <a:pathLst>
              <a:path w="5092062" h="5759450">
                <a:moveTo>
                  <a:pt x="0" y="0"/>
                </a:moveTo>
                <a:lnTo>
                  <a:pt x="5092062" y="0"/>
                </a:lnTo>
                <a:lnTo>
                  <a:pt x="5092062" y="5759450"/>
                </a:lnTo>
                <a:lnTo>
                  <a:pt x="0" y="5759450"/>
                </a:lnTo>
                <a:close/>
              </a:path>
            </a:pathLst>
          </a:custGeom>
        </p:spPr>
      </p:pic>
      <p:sp>
        <p:nvSpPr>
          <p:cNvPr id="3" name="Content Placeholder 2">
            <a:extLst>
              <a:ext uri="{FF2B5EF4-FFF2-40B4-BE49-F238E27FC236}">
                <a16:creationId xmlns:a16="http://schemas.microsoft.com/office/drawing/2014/main" id="{4D97C479-300B-42A0-BE23-FBECFDD8FECF}"/>
              </a:ext>
            </a:extLst>
          </p:cNvPr>
          <p:cNvSpPr>
            <a:spLocks noGrp="1"/>
          </p:cNvSpPr>
          <p:nvPr>
            <p:ph idx="1"/>
          </p:nvPr>
        </p:nvSpPr>
        <p:spPr>
          <a:xfrm>
            <a:off x="6201410" y="2677306"/>
            <a:ext cx="5437187" cy="3415519"/>
          </a:xfrm>
        </p:spPr>
        <p:txBody>
          <a:bodyPr anchor="t">
            <a:normAutofit/>
          </a:bodyPr>
          <a:lstStyle/>
          <a:p>
            <a:pPr>
              <a:buFont typeface="Wingdings" panose="05000000000000000000" pitchFamily="2" charset="2"/>
              <a:buChar char="v"/>
            </a:pPr>
            <a:r>
              <a:rPr lang="en-US" b="0" i="0" u="none" strike="noStrike" baseline="0" dirty="0">
                <a:latin typeface="Calibri" panose="020F0502020204030204" pitchFamily="34" charset="0"/>
                <a:cs typeface="Calibri" panose="020F0502020204030204" pitchFamily="34" charset="0"/>
              </a:rPr>
              <a:t>Step 1: Navigate to the Status Changes link (green button at top of screen) – hover over the link and you will see the following two options. Select </a:t>
            </a:r>
            <a:r>
              <a:rPr lang="en-US" b="1" i="0" u="none" strike="noStrike" baseline="0" dirty="0">
                <a:latin typeface="Calibri" panose="020F0502020204030204" pitchFamily="34" charset="0"/>
                <a:cs typeface="Calibri" panose="020F0502020204030204" pitchFamily="34" charset="0"/>
              </a:rPr>
              <a:t>APPLY STATUS </a:t>
            </a:r>
            <a:r>
              <a:rPr lang="en-US" b="0" i="0" u="none" strike="noStrike" baseline="0" dirty="0">
                <a:latin typeface="Calibri" panose="020F0502020204030204" pitchFamily="34" charset="0"/>
                <a:cs typeface="Calibri" panose="020F0502020204030204" pitchFamily="34" charset="0"/>
              </a:rPr>
              <a:t>under </a:t>
            </a:r>
            <a:r>
              <a:rPr lang="en-US" b="0" i="1" u="none" strike="noStrike" baseline="0" dirty="0">
                <a:latin typeface="Calibri" panose="020F0502020204030204" pitchFamily="34" charset="0"/>
                <a:cs typeface="Calibri" panose="020F0502020204030204" pitchFamily="34" charset="0"/>
              </a:rPr>
              <a:t>Program Modification Request in Process</a:t>
            </a:r>
            <a:r>
              <a:rPr lang="en-US" b="0" i="0" u="none" strike="noStrike" baseline="0"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198C50B4-2ADB-4312-868E-E2E4598331DD}"/>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23</a:t>
            </a:fld>
            <a:endParaRPr lang="en-US"/>
          </a:p>
        </p:txBody>
      </p:sp>
    </p:spTree>
    <p:extLst>
      <p:ext uri="{BB962C8B-B14F-4D97-AF65-F5344CB8AC3E}">
        <p14:creationId xmlns:p14="http://schemas.microsoft.com/office/powerpoint/2010/main" val="2211612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69BEE3-EE52-4CA1-B876-3A5A326273D1}"/>
              </a:ext>
            </a:extLst>
          </p:cNvPr>
          <p:cNvSpPr>
            <a:spLocks noGrp="1"/>
          </p:cNvSpPr>
          <p:nvPr>
            <p:ph type="title"/>
          </p:nvPr>
        </p:nvSpPr>
        <p:spPr>
          <a:xfrm>
            <a:off x="550862" y="580363"/>
            <a:ext cx="5437188" cy="1333055"/>
          </a:xfrm>
        </p:spPr>
        <p:txBody>
          <a:bodyPr wrap="square" anchor="t">
            <a:normAutofit/>
          </a:bodyPr>
          <a:lstStyle/>
          <a:p>
            <a:r>
              <a:rPr lang="en-US" sz="4100"/>
              <a:t>How to Create a Project Modification or PMR</a:t>
            </a:r>
          </a:p>
        </p:txBody>
      </p:sp>
      <p:grpSp>
        <p:nvGrpSpPr>
          <p:cNvPr id="27" name="Group 26">
            <a:extLst>
              <a:ext uri="{FF2B5EF4-FFF2-40B4-BE49-F238E27FC236}">
                <a16:creationId xmlns:a16="http://schemas.microsoft.com/office/drawing/2014/main" id="{D0342557-9691-41B1-9FFF-027845ED04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971" y="1982786"/>
            <a:ext cx="734257" cy="760506"/>
            <a:chOff x="5243759" y="1363788"/>
            <a:chExt cx="734257" cy="760506"/>
          </a:xfrm>
        </p:grpSpPr>
        <p:sp>
          <p:nvSpPr>
            <p:cNvPr id="28" name="Freeform 5">
              <a:extLst>
                <a:ext uri="{FF2B5EF4-FFF2-40B4-BE49-F238E27FC236}">
                  <a16:creationId xmlns:a16="http://schemas.microsoft.com/office/drawing/2014/main" id="{086D6FFF-B330-42B3-9F1F-607CECF8D9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Freeform 6">
              <a:extLst>
                <a:ext uri="{FF2B5EF4-FFF2-40B4-BE49-F238E27FC236}">
                  <a16:creationId xmlns:a16="http://schemas.microsoft.com/office/drawing/2014/main" id="{8D054D43-E740-4CA9-8197-85FBE2EC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Freeform 8">
              <a:extLst>
                <a:ext uri="{FF2B5EF4-FFF2-40B4-BE49-F238E27FC236}">
                  <a16:creationId xmlns:a16="http://schemas.microsoft.com/office/drawing/2014/main" id="{CB5EB56C-B805-41B2-88BA-B198E68E6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8" name="Picture 7">
            <a:extLst>
              <a:ext uri="{FF2B5EF4-FFF2-40B4-BE49-F238E27FC236}">
                <a16:creationId xmlns:a16="http://schemas.microsoft.com/office/drawing/2014/main" id="{4F5CA448-EA28-4182-BC22-D373533664B0}"/>
              </a:ext>
            </a:extLst>
          </p:cNvPr>
          <p:cNvPicPr>
            <a:picLocks noChangeAspect="1"/>
          </p:cNvPicPr>
          <p:nvPr/>
        </p:nvPicPr>
        <p:blipFill>
          <a:blip r:embed="rId2"/>
          <a:stretch>
            <a:fillRect/>
          </a:stretch>
        </p:blipFill>
        <p:spPr>
          <a:xfrm>
            <a:off x="550863" y="2832616"/>
            <a:ext cx="5773738" cy="3175554"/>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Content Placeholder 2">
            <a:extLst>
              <a:ext uri="{FF2B5EF4-FFF2-40B4-BE49-F238E27FC236}">
                <a16:creationId xmlns:a16="http://schemas.microsoft.com/office/drawing/2014/main" id="{C1CF2A4C-D16E-4807-88F9-E8C935E1862B}"/>
              </a:ext>
            </a:extLst>
          </p:cNvPr>
          <p:cNvSpPr>
            <a:spLocks noGrp="1"/>
          </p:cNvSpPr>
          <p:nvPr>
            <p:ph idx="1"/>
          </p:nvPr>
        </p:nvSpPr>
        <p:spPr>
          <a:xfrm>
            <a:off x="7140575" y="1520825"/>
            <a:ext cx="4500562" cy="4572000"/>
          </a:xfrm>
        </p:spPr>
        <p:txBody>
          <a:bodyPr anchor="t">
            <a:normAutofit/>
          </a:bodyPr>
          <a:lstStyle/>
          <a:p>
            <a:pPr>
              <a:buFont typeface="Wingdings" panose="05000000000000000000" pitchFamily="2" charset="2"/>
              <a:buChar char="v"/>
            </a:pPr>
            <a:r>
              <a:rPr lang="en-US" b="0" i="0" u="none" strike="noStrike" baseline="0" dirty="0">
                <a:latin typeface="Calibri" panose="020F0502020204030204" pitchFamily="34" charset="0"/>
                <a:cs typeface="Calibri" panose="020F0502020204030204" pitchFamily="34" charset="0"/>
              </a:rPr>
              <a:t>Step 2: Once you have applied the status your grant will be moved to </a:t>
            </a:r>
            <a:r>
              <a:rPr lang="en-US" b="0" i="1" u="none" strike="noStrike" baseline="0" dirty="0">
                <a:latin typeface="Calibri" panose="020F0502020204030204" pitchFamily="34" charset="0"/>
                <a:cs typeface="Calibri" panose="020F0502020204030204" pitchFamily="34" charset="0"/>
              </a:rPr>
              <a:t>Program Modification Request in Process. </a:t>
            </a:r>
            <a:r>
              <a:rPr lang="en-US" b="0" i="0" u="none" strike="noStrike" baseline="0" dirty="0">
                <a:latin typeface="Calibri" panose="020F0502020204030204" pitchFamily="34" charset="0"/>
                <a:cs typeface="Calibri" panose="020F0502020204030204" pitchFamily="34" charset="0"/>
              </a:rPr>
              <a:t>You will need to find your way to the </a:t>
            </a:r>
            <a:r>
              <a:rPr lang="en-US" b="1" i="0" u="none" strike="noStrike" baseline="0" dirty="0">
                <a:latin typeface="Calibri" panose="020F0502020204030204" pitchFamily="34" charset="0"/>
                <a:cs typeface="Calibri" panose="020F0502020204030204" pitchFamily="34" charset="0"/>
              </a:rPr>
              <a:t>Program Modification Request form </a:t>
            </a:r>
            <a:r>
              <a:rPr lang="en-US" b="0" i="0" u="none" strike="noStrike" baseline="0" dirty="0">
                <a:latin typeface="Calibri" panose="020F0502020204030204" pitchFamily="34" charset="0"/>
                <a:cs typeface="Calibri" panose="020F0502020204030204" pitchFamily="34" charset="0"/>
              </a:rPr>
              <a:t>– which can be found under the </a:t>
            </a:r>
            <a:r>
              <a:rPr lang="en-US" b="1" i="0" u="none" strike="noStrike" baseline="0" dirty="0">
                <a:latin typeface="Calibri" panose="020F0502020204030204" pitchFamily="34" charset="0"/>
                <a:cs typeface="Calibri" panose="020F0502020204030204" pitchFamily="34" charset="0"/>
              </a:rPr>
              <a:t>Forms Menu</a:t>
            </a:r>
            <a:r>
              <a:rPr lang="en-US" b="0" i="0" u="none" strike="noStrike" baseline="0" dirty="0">
                <a:latin typeface="Calibri" panose="020F0502020204030204" pitchFamily="34" charset="0"/>
                <a:cs typeface="Calibri" panose="020F0502020204030204" pitchFamily="34" charset="0"/>
              </a:rPr>
              <a:t>. </a:t>
            </a:r>
          </a:p>
          <a:p>
            <a:pPr>
              <a:buFont typeface="Wingdings" panose="05000000000000000000" pitchFamily="2" charset="2"/>
              <a:buChar char="v"/>
            </a:pPr>
            <a:r>
              <a:rPr lang="en-US" dirty="0">
                <a:solidFill>
                  <a:schemeClr val="tx2">
                    <a:lumMod val="75000"/>
                  </a:schemeClr>
                </a:solidFill>
                <a:latin typeface="Calibri" panose="020F0502020204030204" pitchFamily="34" charset="0"/>
                <a:cs typeface="Calibri" panose="020F0502020204030204" pitchFamily="34" charset="0"/>
              </a:rPr>
              <a:t> </a:t>
            </a:r>
            <a:r>
              <a:rPr lang="en-US" b="1" i="0" u="none" strike="noStrike" baseline="0" dirty="0">
                <a:solidFill>
                  <a:srgbClr val="FF0000"/>
                </a:solidFill>
                <a:latin typeface="Calibri" panose="020F0502020204030204" pitchFamily="34" charset="0"/>
                <a:cs typeface="Calibri" panose="020F0502020204030204" pitchFamily="34" charset="0"/>
              </a:rPr>
              <a:t>NOTE: If this is not your first PMR, there will be a number (2, 3, 4, </a:t>
            </a:r>
            <a:r>
              <a:rPr lang="en-US" b="1" i="0" u="none" strike="noStrike" baseline="0" dirty="0" err="1">
                <a:solidFill>
                  <a:srgbClr val="FF0000"/>
                </a:solidFill>
                <a:latin typeface="Calibri" panose="020F0502020204030204" pitchFamily="34" charset="0"/>
                <a:cs typeface="Calibri" panose="020F0502020204030204" pitchFamily="34" charset="0"/>
              </a:rPr>
              <a:t>etc</a:t>
            </a:r>
            <a:r>
              <a:rPr lang="en-US" b="1" i="0" u="none" strike="noStrike" baseline="0" dirty="0">
                <a:solidFill>
                  <a:srgbClr val="FF0000"/>
                </a:solidFill>
                <a:latin typeface="Calibri" panose="020F0502020204030204" pitchFamily="34" charset="0"/>
                <a:cs typeface="Calibri" panose="020F0502020204030204" pitchFamily="34" charset="0"/>
              </a:rPr>
              <a:t>) you will need to click on the most recent number to edit the form. </a:t>
            </a:r>
            <a:endParaRPr lang="en-US" dirty="0">
              <a:solidFill>
                <a:srgbClr val="FF0000"/>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4DF8C6AC-C0AE-412E-903B-088DBF30F60C}"/>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24</a:t>
            </a:fld>
            <a:endParaRPr lang="en-US"/>
          </a:p>
        </p:txBody>
      </p:sp>
    </p:spTree>
    <p:extLst>
      <p:ext uri="{BB962C8B-B14F-4D97-AF65-F5344CB8AC3E}">
        <p14:creationId xmlns:p14="http://schemas.microsoft.com/office/powerpoint/2010/main" val="1587943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11A3-BF93-4D52-865E-1B5FDFCAC72F}"/>
              </a:ext>
            </a:extLst>
          </p:cNvPr>
          <p:cNvSpPr>
            <a:spLocks noGrp="1"/>
          </p:cNvSpPr>
          <p:nvPr>
            <p:ph type="title"/>
          </p:nvPr>
        </p:nvSpPr>
        <p:spPr/>
        <p:txBody>
          <a:bodyPr/>
          <a:lstStyle/>
          <a:p>
            <a:r>
              <a:rPr lang="en-US" dirty="0"/>
              <a:t>How to Create a Project Modification or PMR</a:t>
            </a:r>
          </a:p>
        </p:txBody>
      </p:sp>
      <p:sp>
        <p:nvSpPr>
          <p:cNvPr id="3" name="Content Placeholder 2">
            <a:extLst>
              <a:ext uri="{FF2B5EF4-FFF2-40B4-BE49-F238E27FC236}">
                <a16:creationId xmlns:a16="http://schemas.microsoft.com/office/drawing/2014/main" id="{B4A5D748-08F3-4CD1-9897-FA78FD15C23E}"/>
              </a:ext>
            </a:extLst>
          </p:cNvPr>
          <p:cNvSpPr>
            <a:spLocks noGrp="1"/>
          </p:cNvSpPr>
          <p:nvPr>
            <p:ph idx="1"/>
          </p:nvPr>
        </p:nvSpPr>
        <p:spPr/>
        <p:txBody>
          <a:bodyPr/>
          <a:lstStyle/>
          <a:p>
            <a:pPr>
              <a:buFont typeface="Wingdings" panose="05000000000000000000" pitchFamily="2" charset="2"/>
              <a:buChar char="v"/>
            </a:pPr>
            <a:r>
              <a:rPr lang="en-US" b="0" i="0" u="none" strike="noStrike" baseline="0" dirty="0">
                <a:solidFill>
                  <a:schemeClr val="tx2">
                    <a:lumMod val="75000"/>
                  </a:schemeClr>
                </a:solidFill>
                <a:latin typeface="Calibri" panose="020F0502020204030204" pitchFamily="34" charset="0"/>
                <a:cs typeface="Calibri" panose="020F0502020204030204" pitchFamily="34" charset="0"/>
              </a:rPr>
              <a:t>Step 3: Fill out the Program Modification Request Form for the modifications you wish to complete. You will need to select the </a:t>
            </a:r>
            <a:r>
              <a:rPr lang="en-US" b="1" i="0" u="none" strike="noStrike" baseline="0" dirty="0">
                <a:solidFill>
                  <a:srgbClr val="FF0000"/>
                </a:solidFill>
                <a:latin typeface="Calibri" panose="020F0502020204030204" pitchFamily="34" charset="0"/>
                <a:cs typeface="Calibri" panose="020F0502020204030204" pitchFamily="34" charset="0"/>
              </a:rPr>
              <a:t>Budget Revision or Change of Scope checkbox and any other checkbox that corresponds to what you are wanting to do, or you will not have access to edit those pages. </a:t>
            </a:r>
            <a:r>
              <a:rPr lang="en-US" b="0" i="0" u="none" strike="noStrike" baseline="0" dirty="0">
                <a:solidFill>
                  <a:schemeClr val="tx2">
                    <a:lumMod val="75000"/>
                  </a:schemeClr>
                </a:solidFill>
                <a:latin typeface="Calibri" panose="020F0502020204030204" pitchFamily="34" charset="0"/>
                <a:cs typeface="Calibri" panose="020F0502020204030204" pitchFamily="34" charset="0"/>
              </a:rPr>
              <a:t>A</a:t>
            </a:r>
            <a:r>
              <a:rPr lang="en-US" b="0" i="0" u="none" strike="noStrike" baseline="0" dirty="0">
                <a:solidFill>
                  <a:srgbClr val="000000"/>
                </a:solidFill>
                <a:latin typeface="Calibri" panose="020F0502020204030204" pitchFamily="34" charset="0"/>
                <a:cs typeface="Calibri" panose="020F0502020204030204" pitchFamily="34" charset="0"/>
              </a:rPr>
              <a:t> </a:t>
            </a:r>
            <a:r>
              <a:rPr lang="en-US" b="0" i="0" u="none" strike="noStrike" baseline="0" dirty="0">
                <a:solidFill>
                  <a:schemeClr val="tx2">
                    <a:lumMod val="75000"/>
                  </a:schemeClr>
                </a:solidFill>
                <a:latin typeface="Calibri" panose="020F0502020204030204" pitchFamily="34" charset="0"/>
                <a:cs typeface="Calibri" panose="020F0502020204030204" pitchFamily="34" charset="0"/>
              </a:rPr>
              <a:t>Justification text box will then appear above the attachments where you will explain with as much detail as possible what you are wanting to modify. You may also attach anything that will help explain your justification; i.e. job description, budget changes, lease, etc</a:t>
            </a:r>
            <a:r>
              <a:rPr lang="en-US" b="0" i="0" u="none" strike="noStrike" baseline="0" dirty="0">
                <a:solidFill>
                  <a:srgbClr val="000000"/>
                </a:solidFill>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8DDBAA47-9466-4856-9D17-B7D93AAB7AFD}"/>
              </a:ext>
            </a:extLst>
          </p:cNvPr>
          <p:cNvSpPr>
            <a:spLocks noGrp="1"/>
          </p:cNvSpPr>
          <p:nvPr>
            <p:ph type="sldNum" sz="quarter" idx="12"/>
          </p:nvPr>
        </p:nvSpPr>
        <p:spPr/>
        <p:txBody>
          <a:bodyPr/>
          <a:lstStyle/>
          <a:p>
            <a:fld id="{DBA1B0FB-D917-4C8C-928F-313BD683BF39}" type="slidenum">
              <a:rPr lang="en-US" smtClean="0"/>
              <a:t>25</a:t>
            </a:fld>
            <a:endParaRPr lang="en-US"/>
          </a:p>
        </p:txBody>
      </p:sp>
    </p:spTree>
    <p:extLst>
      <p:ext uri="{BB962C8B-B14F-4D97-AF65-F5344CB8AC3E}">
        <p14:creationId xmlns:p14="http://schemas.microsoft.com/office/powerpoint/2010/main" val="4240226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8351B0-52C0-482B-BA87-A9CF9E3F2428}"/>
              </a:ext>
            </a:extLst>
          </p:cNvPr>
          <p:cNvSpPr>
            <a:spLocks noGrp="1"/>
          </p:cNvSpPr>
          <p:nvPr>
            <p:ph type="sldNum" sz="quarter" idx="12"/>
          </p:nvPr>
        </p:nvSpPr>
        <p:spPr/>
        <p:txBody>
          <a:bodyPr/>
          <a:lstStyle/>
          <a:p>
            <a:fld id="{DBA1B0FB-D917-4C8C-928F-313BD683BF39}" type="slidenum">
              <a:rPr lang="en-US" smtClean="0"/>
              <a:t>26</a:t>
            </a:fld>
            <a:endParaRPr lang="en-US"/>
          </a:p>
        </p:txBody>
      </p:sp>
      <p:pic>
        <p:nvPicPr>
          <p:cNvPr id="6" name="Picture 5">
            <a:extLst>
              <a:ext uri="{FF2B5EF4-FFF2-40B4-BE49-F238E27FC236}">
                <a16:creationId xmlns:a16="http://schemas.microsoft.com/office/drawing/2014/main" id="{FC1ED20E-EDE2-48A5-8EEA-DF5EBD1E6EEB}"/>
              </a:ext>
            </a:extLst>
          </p:cNvPr>
          <p:cNvPicPr>
            <a:picLocks noChangeAspect="1"/>
          </p:cNvPicPr>
          <p:nvPr/>
        </p:nvPicPr>
        <p:blipFill>
          <a:blip r:embed="rId2"/>
          <a:stretch>
            <a:fillRect/>
          </a:stretch>
        </p:blipFill>
        <p:spPr>
          <a:xfrm>
            <a:off x="638175" y="271462"/>
            <a:ext cx="10915650" cy="6315075"/>
          </a:xfrm>
          <a:prstGeom prst="rect">
            <a:avLst/>
          </a:prstGeom>
        </p:spPr>
      </p:pic>
    </p:spTree>
    <p:extLst>
      <p:ext uri="{BB962C8B-B14F-4D97-AF65-F5344CB8AC3E}">
        <p14:creationId xmlns:p14="http://schemas.microsoft.com/office/powerpoint/2010/main" val="1520719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DABB9A-5087-4522-9455-8CE11FEE0F90}"/>
              </a:ext>
            </a:extLst>
          </p:cNvPr>
          <p:cNvSpPr>
            <a:spLocks noGrp="1"/>
          </p:cNvSpPr>
          <p:nvPr>
            <p:ph type="title"/>
          </p:nvPr>
        </p:nvSpPr>
        <p:spPr>
          <a:xfrm>
            <a:off x="6201412" y="549275"/>
            <a:ext cx="5437185" cy="1997855"/>
          </a:xfrm>
        </p:spPr>
        <p:txBody>
          <a:bodyPr wrap="square" anchor="b">
            <a:normAutofit/>
          </a:bodyPr>
          <a:lstStyle/>
          <a:p>
            <a:r>
              <a:rPr lang="en-US" dirty="0"/>
              <a:t>How to Create a Project Modification or PMR</a:t>
            </a:r>
          </a:p>
        </p:txBody>
      </p:sp>
      <p:pic>
        <p:nvPicPr>
          <p:cNvPr id="8" name="Picture 7" descr="Graphical user interface, text, application&#10;&#10;Description automatically generated">
            <a:extLst>
              <a:ext uri="{FF2B5EF4-FFF2-40B4-BE49-F238E27FC236}">
                <a16:creationId xmlns:a16="http://schemas.microsoft.com/office/drawing/2014/main" id="{C526804E-85A8-4619-8016-BF12351B5EF0}"/>
              </a:ext>
            </a:extLst>
          </p:cNvPr>
          <p:cNvPicPr>
            <a:picLocks noChangeAspect="1"/>
          </p:cNvPicPr>
          <p:nvPr/>
        </p:nvPicPr>
        <p:blipFill>
          <a:blip r:embed="rId2"/>
          <a:stretch>
            <a:fillRect/>
          </a:stretch>
        </p:blipFill>
        <p:spPr>
          <a:xfrm>
            <a:off x="553403" y="897153"/>
            <a:ext cx="5092062" cy="5063693"/>
          </a:xfrm>
          <a:custGeom>
            <a:avLst/>
            <a:gdLst/>
            <a:ahLst/>
            <a:cxnLst/>
            <a:rect l="l" t="t" r="r" b="b"/>
            <a:pathLst>
              <a:path w="5092062" h="5759450">
                <a:moveTo>
                  <a:pt x="0" y="0"/>
                </a:moveTo>
                <a:lnTo>
                  <a:pt x="5092062" y="0"/>
                </a:lnTo>
                <a:lnTo>
                  <a:pt x="5092062" y="5759450"/>
                </a:lnTo>
                <a:lnTo>
                  <a:pt x="0" y="5759450"/>
                </a:lnTo>
                <a:close/>
              </a:path>
            </a:pathLst>
          </a:custGeom>
        </p:spPr>
      </p:pic>
      <p:sp>
        <p:nvSpPr>
          <p:cNvPr id="3" name="Content Placeholder 2">
            <a:extLst>
              <a:ext uri="{FF2B5EF4-FFF2-40B4-BE49-F238E27FC236}">
                <a16:creationId xmlns:a16="http://schemas.microsoft.com/office/drawing/2014/main" id="{39F83458-3368-40C6-A9FB-779A1917EA5A}"/>
              </a:ext>
            </a:extLst>
          </p:cNvPr>
          <p:cNvSpPr>
            <a:spLocks noGrp="1"/>
          </p:cNvSpPr>
          <p:nvPr>
            <p:ph idx="1"/>
          </p:nvPr>
        </p:nvSpPr>
        <p:spPr>
          <a:xfrm>
            <a:off x="6201410" y="2677306"/>
            <a:ext cx="5437187" cy="3415519"/>
          </a:xfrm>
        </p:spPr>
        <p:txBody>
          <a:bodyPr anchor="t">
            <a:normAutofit/>
          </a:bodyPr>
          <a:lstStyle/>
          <a:p>
            <a:pPr>
              <a:lnSpc>
                <a:spcPct val="100000"/>
              </a:lnSpc>
              <a:buFont typeface="Wingdings" panose="05000000000000000000" pitchFamily="2" charset="2"/>
              <a:buChar char="v"/>
            </a:pPr>
            <a:r>
              <a:rPr lang="en-US" b="1" i="0" u="none" strike="noStrike" baseline="0" dirty="0">
                <a:solidFill>
                  <a:srgbClr val="FF0000">
                    <a:alpha val="60000"/>
                  </a:srgbClr>
                </a:solidFill>
                <a:latin typeface="Calibri" panose="020F0502020204030204" pitchFamily="34" charset="0"/>
                <a:cs typeface="Calibri" panose="020F0502020204030204" pitchFamily="34" charset="0"/>
              </a:rPr>
              <a:t>NOTE: At this point in the PMR, you will not be able to edit your budget forms or any other form. You must submit your justification to CJI for approval before you can complete this step. </a:t>
            </a:r>
          </a:p>
          <a:p>
            <a:pPr>
              <a:lnSpc>
                <a:spcPct val="100000"/>
              </a:lnSpc>
              <a:buFont typeface="Wingdings" panose="05000000000000000000" pitchFamily="2" charset="2"/>
              <a:buChar char="v"/>
            </a:pPr>
            <a:r>
              <a:rPr lang="en-US" b="0" i="0" u="none" strike="noStrike" baseline="0" dirty="0">
                <a:latin typeface="Calibri" panose="020F0502020204030204" pitchFamily="34" charset="0"/>
                <a:cs typeface="Calibri" panose="020F0502020204030204" pitchFamily="34" charset="0"/>
              </a:rPr>
              <a:t>Step 4: After you have filled out the program modification request form, click the </a:t>
            </a:r>
            <a:r>
              <a:rPr lang="en-US" b="1" i="0" u="none" strike="noStrike" baseline="0" dirty="0">
                <a:latin typeface="Calibri" panose="020F0502020204030204" pitchFamily="34" charset="0"/>
                <a:cs typeface="Calibri" panose="020F0502020204030204" pitchFamily="34" charset="0"/>
              </a:rPr>
              <a:t>SAVE </a:t>
            </a:r>
            <a:r>
              <a:rPr lang="en-US" b="0" i="0" u="none" strike="noStrike" baseline="0" dirty="0">
                <a:latin typeface="Calibri" panose="020F0502020204030204" pitchFamily="34" charset="0"/>
                <a:cs typeface="Calibri" panose="020F0502020204030204" pitchFamily="34" charset="0"/>
              </a:rPr>
              <a:t>button at the top of the page. Once you have saved your changes, navigate to the </a:t>
            </a:r>
            <a:r>
              <a:rPr lang="en-US" b="1" i="0" u="none" strike="noStrike" baseline="0" dirty="0">
                <a:latin typeface="Calibri" panose="020F0502020204030204" pitchFamily="34" charset="0"/>
                <a:cs typeface="Calibri" panose="020F0502020204030204" pitchFamily="34" charset="0"/>
              </a:rPr>
              <a:t>STATUS CHANGES </a:t>
            </a:r>
            <a:r>
              <a:rPr lang="en-US" b="0" i="0" u="none" strike="noStrike" baseline="0" dirty="0">
                <a:latin typeface="Calibri" panose="020F0502020204030204" pitchFamily="34" charset="0"/>
                <a:cs typeface="Calibri" panose="020F0502020204030204" pitchFamily="34" charset="0"/>
              </a:rPr>
              <a:t>button and click </a:t>
            </a:r>
            <a:r>
              <a:rPr lang="en-US" b="1" i="0" u="none" strike="noStrike" baseline="0" dirty="0">
                <a:latin typeface="Calibri" panose="020F0502020204030204" pitchFamily="34" charset="0"/>
                <a:cs typeface="Calibri" panose="020F0502020204030204" pitchFamily="34" charset="0"/>
              </a:rPr>
              <a:t>SUBMIT </a:t>
            </a:r>
            <a:r>
              <a:rPr lang="en-US" b="0" i="0" u="none" strike="noStrike" baseline="0" dirty="0">
                <a:latin typeface="Calibri" panose="020F0502020204030204" pitchFamily="34" charset="0"/>
                <a:cs typeface="Calibri" panose="020F0502020204030204" pitchFamily="34" charset="0"/>
              </a:rPr>
              <a:t>under </a:t>
            </a:r>
            <a:r>
              <a:rPr lang="en-US" b="0" i="1" u="none" strike="noStrike" baseline="0" dirty="0">
                <a:latin typeface="Calibri" panose="020F0502020204030204" pitchFamily="34" charset="0"/>
                <a:cs typeface="Calibri" panose="020F0502020204030204" pitchFamily="34" charset="0"/>
              </a:rPr>
              <a:t>Program Modification Request Submitted</a:t>
            </a:r>
            <a:r>
              <a:rPr lang="en-US" b="0" i="0" u="none" strike="noStrike" baseline="0"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C4BEBBA8-9A3B-4599-AAAF-626584770405}"/>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27</a:t>
            </a:fld>
            <a:endParaRPr lang="en-US"/>
          </a:p>
        </p:txBody>
      </p:sp>
    </p:spTree>
    <p:extLst>
      <p:ext uri="{BB962C8B-B14F-4D97-AF65-F5344CB8AC3E}">
        <p14:creationId xmlns:p14="http://schemas.microsoft.com/office/powerpoint/2010/main" val="2188465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224FFD-100B-44DF-B7E2-C212E9F5E611}"/>
              </a:ext>
            </a:extLst>
          </p:cNvPr>
          <p:cNvSpPr>
            <a:spLocks noGrp="1"/>
          </p:cNvSpPr>
          <p:nvPr>
            <p:ph type="title"/>
          </p:nvPr>
        </p:nvSpPr>
        <p:spPr>
          <a:xfrm>
            <a:off x="550862" y="580363"/>
            <a:ext cx="5437188" cy="1333055"/>
          </a:xfrm>
        </p:spPr>
        <p:txBody>
          <a:bodyPr wrap="square" anchor="t">
            <a:normAutofit/>
          </a:bodyPr>
          <a:lstStyle/>
          <a:p>
            <a:r>
              <a:rPr lang="en-US" sz="4100"/>
              <a:t>How to Create a Project Modification or PMR</a:t>
            </a:r>
          </a:p>
        </p:txBody>
      </p:sp>
      <p:grpSp>
        <p:nvGrpSpPr>
          <p:cNvPr id="22" name="Group 21">
            <a:extLst>
              <a:ext uri="{FF2B5EF4-FFF2-40B4-BE49-F238E27FC236}">
                <a16:creationId xmlns:a16="http://schemas.microsoft.com/office/drawing/2014/main" id="{D0342557-9691-41B1-9FFF-027845ED04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971" y="1982786"/>
            <a:ext cx="734257" cy="760506"/>
            <a:chOff x="5243759" y="1363788"/>
            <a:chExt cx="734257" cy="760506"/>
          </a:xfrm>
        </p:grpSpPr>
        <p:sp>
          <p:nvSpPr>
            <p:cNvPr id="23" name="Freeform 5">
              <a:extLst>
                <a:ext uri="{FF2B5EF4-FFF2-40B4-BE49-F238E27FC236}">
                  <a16:creationId xmlns:a16="http://schemas.microsoft.com/office/drawing/2014/main" id="{086D6FFF-B330-42B3-9F1F-607CECF8D9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eform 6">
              <a:extLst>
                <a:ext uri="{FF2B5EF4-FFF2-40B4-BE49-F238E27FC236}">
                  <a16:creationId xmlns:a16="http://schemas.microsoft.com/office/drawing/2014/main" id="{8D054D43-E740-4CA9-8197-85FBE2EC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Freeform 8">
              <a:extLst>
                <a:ext uri="{FF2B5EF4-FFF2-40B4-BE49-F238E27FC236}">
                  <a16:creationId xmlns:a16="http://schemas.microsoft.com/office/drawing/2014/main" id="{CB5EB56C-B805-41B2-88BA-B198E68E6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8" name="Picture 7">
            <a:extLst>
              <a:ext uri="{FF2B5EF4-FFF2-40B4-BE49-F238E27FC236}">
                <a16:creationId xmlns:a16="http://schemas.microsoft.com/office/drawing/2014/main" id="{850DD0D7-C6C3-4C2C-98CF-B16346071BBB}"/>
              </a:ext>
            </a:extLst>
          </p:cNvPr>
          <p:cNvPicPr>
            <a:picLocks noChangeAspect="1"/>
          </p:cNvPicPr>
          <p:nvPr/>
        </p:nvPicPr>
        <p:blipFill rotWithShape="1">
          <a:blip r:embed="rId2"/>
          <a:srcRect r="5588" b="1"/>
          <a:stretch/>
        </p:blipFill>
        <p:spPr>
          <a:xfrm>
            <a:off x="253218" y="2628448"/>
            <a:ext cx="6676853" cy="3163734"/>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Content Placeholder 2">
            <a:extLst>
              <a:ext uri="{FF2B5EF4-FFF2-40B4-BE49-F238E27FC236}">
                <a16:creationId xmlns:a16="http://schemas.microsoft.com/office/drawing/2014/main" id="{2381DCAD-0E7A-456D-8888-B8E07B4E35F6}"/>
              </a:ext>
            </a:extLst>
          </p:cNvPr>
          <p:cNvSpPr>
            <a:spLocks noGrp="1"/>
          </p:cNvSpPr>
          <p:nvPr>
            <p:ph idx="1"/>
          </p:nvPr>
        </p:nvSpPr>
        <p:spPr>
          <a:xfrm>
            <a:off x="7140575" y="196900"/>
            <a:ext cx="4500562" cy="6310312"/>
          </a:xfrm>
        </p:spPr>
        <p:txBody>
          <a:bodyPr anchor="t">
            <a:normAutofit/>
          </a:bodyPr>
          <a:lstStyle/>
          <a:p>
            <a:pPr>
              <a:lnSpc>
                <a:spcPct val="100000"/>
              </a:lnSpc>
              <a:buFont typeface="Wingdings" panose="05000000000000000000" pitchFamily="2" charset="2"/>
              <a:buChar char="v"/>
            </a:pPr>
            <a:r>
              <a:rPr lang="en-US" b="0" i="0" u="none" strike="noStrike" baseline="0" dirty="0">
                <a:latin typeface="Calibri" panose="020F0502020204030204" pitchFamily="34" charset="0"/>
                <a:cs typeface="Calibri" panose="020F0502020204030204" pitchFamily="34" charset="0"/>
              </a:rPr>
              <a:t>Step 5: Once submitted your Modification Request will be sent to your assigned Grant Manager, they will review your request. Your grant manager will either approve it, return the justification for additional explanation or deny the request. </a:t>
            </a:r>
          </a:p>
          <a:p>
            <a:pPr marL="457200" lvl="1" indent="0">
              <a:lnSpc>
                <a:spcPct val="100000"/>
              </a:lnSpc>
              <a:buNone/>
            </a:pPr>
            <a:r>
              <a:rPr lang="en-US" sz="2000" b="1" i="0" u="none" strike="noStrike" baseline="0" dirty="0">
                <a:latin typeface="Calibri" panose="020F0502020204030204" pitchFamily="34" charset="0"/>
                <a:cs typeface="Calibri" panose="020F0502020204030204" pitchFamily="34" charset="0"/>
              </a:rPr>
              <a:t>NOTE: You will receive notifications from </a:t>
            </a:r>
            <a:r>
              <a:rPr lang="en-US" sz="2000" b="1" i="0" u="none" strike="noStrike" baseline="0" dirty="0" err="1">
                <a:latin typeface="Calibri" panose="020F0502020204030204" pitchFamily="34" charset="0"/>
                <a:cs typeface="Calibri" panose="020F0502020204030204" pitchFamily="34" charset="0"/>
              </a:rPr>
              <a:t>IntelliGrants</a:t>
            </a:r>
            <a:r>
              <a:rPr lang="en-US" sz="2000" b="1" i="0" u="none" strike="noStrike" baseline="0" dirty="0">
                <a:latin typeface="Calibri" panose="020F0502020204030204" pitchFamily="34" charset="0"/>
                <a:cs typeface="Calibri" panose="020F0502020204030204" pitchFamily="34" charset="0"/>
              </a:rPr>
              <a:t> if it is approved, denied, or sent back for modifications. </a:t>
            </a:r>
          </a:p>
          <a:p>
            <a:pPr>
              <a:lnSpc>
                <a:spcPct val="100000"/>
              </a:lnSpc>
              <a:buFont typeface="Wingdings" panose="05000000000000000000" pitchFamily="2" charset="2"/>
              <a:buChar char="v"/>
            </a:pPr>
            <a:r>
              <a:rPr lang="en-US" b="1" dirty="0">
                <a:latin typeface="Calibri" panose="020F0502020204030204" pitchFamily="34" charset="0"/>
                <a:cs typeface="Calibri" panose="020F0502020204030204" pitchFamily="34" charset="0"/>
              </a:rPr>
              <a:t> </a:t>
            </a:r>
            <a:r>
              <a:rPr lang="en-US" b="0" i="0" u="none" strike="noStrike" baseline="0" dirty="0">
                <a:latin typeface="Calibri" panose="020F0502020204030204" pitchFamily="34" charset="0"/>
                <a:cs typeface="Calibri" panose="020F0502020204030204" pitchFamily="34" charset="0"/>
              </a:rPr>
              <a:t>Step 6: If the justification is approved, then you will receive an email stating you may now modify the forms that you selected on your Program Modification Request Form</a:t>
            </a:r>
            <a:r>
              <a:rPr lang="en-US" sz="1700" b="0" i="0" u="none" strike="noStrike" baseline="0" dirty="0">
                <a:latin typeface="Arial" panose="020B0604020202020204" pitchFamily="34" charset="0"/>
              </a:rPr>
              <a:t>. </a:t>
            </a:r>
            <a:endParaRPr lang="en-US" sz="1700" dirty="0"/>
          </a:p>
        </p:txBody>
      </p:sp>
      <p:sp>
        <p:nvSpPr>
          <p:cNvPr id="6" name="Slide Number Placeholder 5">
            <a:extLst>
              <a:ext uri="{FF2B5EF4-FFF2-40B4-BE49-F238E27FC236}">
                <a16:creationId xmlns:a16="http://schemas.microsoft.com/office/drawing/2014/main" id="{6382255C-DAD3-44A6-AE3A-E25D00493928}"/>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28</a:t>
            </a:fld>
            <a:endParaRPr lang="en-US"/>
          </a:p>
        </p:txBody>
      </p:sp>
    </p:spTree>
    <p:extLst>
      <p:ext uri="{BB962C8B-B14F-4D97-AF65-F5344CB8AC3E}">
        <p14:creationId xmlns:p14="http://schemas.microsoft.com/office/powerpoint/2010/main" val="2276535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ECA78-6142-4583-B1DD-FE885017F1FA}"/>
              </a:ext>
            </a:extLst>
          </p:cNvPr>
          <p:cNvSpPr>
            <a:spLocks noGrp="1"/>
          </p:cNvSpPr>
          <p:nvPr>
            <p:ph type="title"/>
          </p:nvPr>
        </p:nvSpPr>
        <p:spPr/>
        <p:txBody>
          <a:bodyPr/>
          <a:lstStyle/>
          <a:p>
            <a:r>
              <a:rPr lang="en-US" dirty="0"/>
              <a:t>How to Create a Project Modification or PMR</a:t>
            </a:r>
          </a:p>
        </p:txBody>
      </p:sp>
      <p:sp>
        <p:nvSpPr>
          <p:cNvPr id="3" name="Content Placeholder 2">
            <a:extLst>
              <a:ext uri="{FF2B5EF4-FFF2-40B4-BE49-F238E27FC236}">
                <a16:creationId xmlns:a16="http://schemas.microsoft.com/office/drawing/2014/main" id="{EFBB8FBD-B51F-4093-AF3F-F4450A4B5E60}"/>
              </a:ext>
            </a:extLst>
          </p:cNvPr>
          <p:cNvSpPr>
            <a:spLocks noGrp="1"/>
          </p:cNvSpPr>
          <p:nvPr>
            <p:ph idx="1"/>
          </p:nvPr>
        </p:nvSpPr>
        <p:spPr/>
        <p:txBody>
          <a:bodyPr/>
          <a:lstStyle/>
          <a:p>
            <a:pPr>
              <a:buFont typeface="Wingdings" panose="05000000000000000000" pitchFamily="2" charset="2"/>
              <a:buChar char="v"/>
            </a:pPr>
            <a:r>
              <a:rPr lang="en-US" b="0" i="0" u="none" strike="noStrike" baseline="0" dirty="0">
                <a:solidFill>
                  <a:schemeClr val="tx2">
                    <a:lumMod val="90000"/>
                  </a:schemeClr>
                </a:solidFill>
                <a:latin typeface="Calibri" panose="020F0502020204030204" pitchFamily="34" charset="0"/>
                <a:cs typeface="Calibri" panose="020F0502020204030204" pitchFamily="34" charset="0"/>
              </a:rPr>
              <a:t>Step 7: At this stage, the appropriate budget and/or programmatic pages can be modified to reflect the modification. After completing the modifications, click the </a:t>
            </a:r>
            <a:r>
              <a:rPr lang="en-US" b="1" i="0" u="none" strike="noStrike" baseline="0" dirty="0">
                <a:solidFill>
                  <a:schemeClr val="tx2">
                    <a:lumMod val="90000"/>
                  </a:schemeClr>
                </a:solidFill>
                <a:latin typeface="Calibri" panose="020F0502020204030204" pitchFamily="34" charset="0"/>
                <a:cs typeface="Calibri" panose="020F0502020204030204" pitchFamily="34" charset="0"/>
              </a:rPr>
              <a:t>Apply Status </a:t>
            </a:r>
            <a:r>
              <a:rPr lang="en-US" b="0" i="0" u="none" strike="noStrike" baseline="0" dirty="0">
                <a:solidFill>
                  <a:schemeClr val="tx2">
                    <a:lumMod val="90000"/>
                  </a:schemeClr>
                </a:solidFill>
                <a:latin typeface="Calibri" panose="020F0502020204030204" pitchFamily="34" charset="0"/>
                <a:cs typeface="Calibri" panose="020F0502020204030204" pitchFamily="34" charset="0"/>
              </a:rPr>
              <a:t>button under the </a:t>
            </a:r>
            <a:r>
              <a:rPr lang="en-US" b="1" i="0" u="none" strike="noStrike" baseline="0" dirty="0">
                <a:solidFill>
                  <a:schemeClr val="tx2">
                    <a:lumMod val="90000"/>
                  </a:schemeClr>
                </a:solidFill>
                <a:latin typeface="Calibri" panose="020F0502020204030204" pitchFamily="34" charset="0"/>
                <a:cs typeface="Calibri" panose="020F0502020204030204" pitchFamily="34" charset="0"/>
              </a:rPr>
              <a:t>Status Changes </a:t>
            </a:r>
            <a:r>
              <a:rPr lang="en-US" b="0" i="0" u="none" strike="noStrike" baseline="0" dirty="0">
                <a:solidFill>
                  <a:schemeClr val="tx2">
                    <a:lumMod val="90000"/>
                  </a:schemeClr>
                </a:solidFill>
                <a:latin typeface="Calibri" panose="020F0502020204030204" pitchFamily="34" charset="0"/>
                <a:cs typeface="Calibri" panose="020F0502020204030204" pitchFamily="34" charset="0"/>
              </a:rPr>
              <a:t>link. </a:t>
            </a:r>
          </a:p>
          <a:p>
            <a:pPr>
              <a:buFont typeface="Wingdings" panose="05000000000000000000" pitchFamily="2" charset="2"/>
              <a:buChar char="v"/>
            </a:pPr>
            <a:r>
              <a:rPr lang="en-US" b="0" i="0" u="none" strike="noStrike" baseline="0" dirty="0">
                <a:solidFill>
                  <a:srgbClr val="FF0000"/>
                </a:solidFill>
                <a:latin typeface="Calibri" panose="020F0502020204030204" pitchFamily="34" charset="0"/>
                <a:cs typeface="Calibri" panose="020F0502020204030204" pitchFamily="34" charset="0"/>
              </a:rPr>
              <a:t>Helpful Tips: </a:t>
            </a:r>
          </a:p>
          <a:p>
            <a:pPr marL="914400" lvl="1" indent="-457200">
              <a:buFont typeface="+mj-lt"/>
              <a:buAutoNum type="alphaLcPeriod"/>
            </a:pPr>
            <a:r>
              <a:rPr lang="en-US" sz="2000" b="0" i="0" u="none" strike="noStrike" baseline="0" dirty="0">
                <a:solidFill>
                  <a:schemeClr val="tx2">
                    <a:lumMod val="90000"/>
                  </a:schemeClr>
                </a:solidFill>
                <a:latin typeface="Calibri" panose="020F0502020204030204" pitchFamily="34" charset="0"/>
                <a:cs typeface="Calibri" panose="020F0502020204030204" pitchFamily="34" charset="0"/>
              </a:rPr>
              <a:t>Your award amount and match amount must match the amount on your Signed Grant Agreement. This can be found on the budget summary form. </a:t>
            </a:r>
          </a:p>
          <a:p>
            <a:pPr marL="800100" lvl="1" indent="-342900">
              <a:buFont typeface="+mj-lt"/>
              <a:buAutoNum type="alphaLcPeriod"/>
            </a:pPr>
            <a:r>
              <a:rPr lang="en-US" b="0" i="0" u="none" strike="noStrike" baseline="0" dirty="0">
                <a:solidFill>
                  <a:schemeClr val="tx2">
                    <a:lumMod val="90000"/>
                  </a:schemeClr>
                </a:solidFill>
                <a:latin typeface="Calibri" panose="020F0502020204030204" pitchFamily="34" charset="0"/>
                <a:cs typeface="Calibri" panose="020F0502020204030204" pitchFamily="34" charset="0"/>
              </a:rPr>
              <a:t>   </a:t>
            </a:r>
            <a:r>
              <a:rPr lang="en-US" sz="2000" b="0" i="0" u="none" strike="noStrike" baseline="0" dirty="0">
                <a:solidFill>
                  <a:schemeClr val="tx2">
                    <a:lumMod val="90000"/>
                  </a:schemeClr>
                </a:solidFill>
                <a:latin typeface="Calibri" panose="020F0502020204030204" pitchFamily="34" charset="0"/>
                <a:cs typeface="Calibri" panose="020F0502020204030204" pitchFamily="34" charset="0"/>
              </a:rPr>
              <a:t>You can only move up to </a:t>
            </a:r>
            <a:r>
              <a:rPr lang="en-US" sz="2000" b="1" i="0" u="none" strike="noStrike" baseline="0" dirty="0">
                <a:solidFill>
                  <a:schemeClr val="tx2">
                    <a:lumMod val="90000"/>
                  </a:schemeClr>
                </a:solidFill>
                <a:latin typeface="Calibri" panose="020F0502020204030204" pitchFamily="34" charset="0"/>
                <a:cs typeface="Calibri" panose="020F0502020204030204" pitchFamily="34" charset="0"/>
              </a:rPr>
              <a:t>10% of grant funds </a:t>
            </a:r>
            <a:r>
              <a:rPr lang="en-US" sz="2000" b="0" i="0" u="none" strike="noStrike" baseline="0" dirty="0">
                <a:solidFill>
                  <a:schemeClr val="tx2">
                    <a:lumMod val="90000"/>
                  </a:schemeClr>
                </a:solidFill>
                <a:latin typeface="Calibri" panose="020F0502020204030204" pitchFamily="34" charset="0"/>
                <a:cs typeface="Calibri" panose="020F0502020204030204" pitchFamily="34" charset="0"/>
              </a:rPr>
              <a:t>per PMR. </a:t>
            </a:r>
          </a:p>
          <a:p>
            <a:pPr marL="800100" lvl="1" indent="-342900">
              <a:buFont typeface="+mj-lt"/>
              <a:buAutoNum type="alphaLcPeriod"/>
            </a:pPr>
            <a:r>
              <a:rPr lang="en-US" b="0" i="0" u="none" strike="noStrike" baseline="0" dirty="0">
                <a:solidFill>
                  <a:schemeClr val="tx2">
                    <a:lumMod val="90000"/>
                  </a:schemeClr>
                </a:solidFill>
                <a:latin typeface="Calibri" panose="020F0502020204030204" pitchFamily="34" charset="0"/>
                <a:cs typeface="Calibri" panose="020F0502020204030204" pitchFamily="34" charset="0"/>
              </a:rPr>
              <a:t>  </a:t>
            </a:r>
            <a:r>
              <a:rPr lang="en-US" sz="2000" b="0" i="0" u="none" strike="noStrike" baseline="0" dirty="0">
                <a:solidFill>
                  <a:schemeClr val="tx2">
                    <a:lumMod val="90000"/>
                  </a:schemeClr>
                </a:solidFill>
                <a:latin typeface="Calibri" panose="020F0502020204030204" pitchFamily="34" charset="0"/>
                <a:cs typeface="Calibri" panose="020F0502020204030204" pitchFamily="34" charset="0"/>
              </a:rPr>
              <a:t> Do not move items that you did not mention in your justification. </a:t>
            </a:r>
          </a:p>
          <a:p>
            <a:endParaRPr lang="en-US" b="0" i="0" u="none" strike="noStrike" baseline="0" dirty="0">
              <a:solidFill>
                <a:schemeClr val="tx2">
                  <a:lumMod val="9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v"/>
            </a:pPr>
            <a:endParaRPr lang="en-US" dirty="0">
              <a:solidFill>
                <a:schemeClr val="tx2">
                  <a:lumMod val="90000"/>
                </a:schemeClr>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71B83ED0-D386-4B5B-AF2C-656964B5310E}"/>
              </a:ext>
            </a:extLst>
          </p:cNvPr>
          <p:cNvSpPr>
            <a:spLocks noGrp="1"/>
          </p:cNvSpPr>
          <p:nvPr>
            <p:ph type="sldNum" sz="quarter" idx="12"/>
          </p:nvPr>
        </p:nvSpPr>
        <p:spPr/>
        <p:txBody>
          <a:bodyPr/>
          <a:lstStyle/>
          <a:p>
            <a:fld id="{DBA1B0FB-D917-4C8C-928F-313BD683BF39}" type="slidenum">
              <a:rPr lang="en-US" smtClean="0"/>
              <a:t>29</a:t>
            </a:fld>
            <a:endParaRPr lang="en-US"/>
          </a:p>
        </p:txBody>
      </p:sp>
    </p:spTree>
    <p:extLst>
      <p:ext uri="{BB962C8B-B14F-4D97-AF65-F5344CB8AC3E}">
        <p14:creationId xmlns:p14="http://schemas.microsoft.com/office/powerpoint/2010/main" val="2076148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1550EF-DAC1-4450-82D2-0B38847D2283}"/>
              </a:ext>
            </a:extLst>
          </p:cNvPr>
          <p:cNvSpPr>
            <a:spLocks noGrp="1"/>
          </p:cNvSpPr>
          <p:nvPr>
            <p:ph type="title"/>
          </p:nvPr>
        </p:nvSpPr>
        <p:spPr>
          <a:xfrm>
            <a:off x="550863" y="550800"/>
            <a:ext cx="7308850" cy="986400"/>
          </a:xfrm>
        </p:spPr>
        <p:txBody>
          <a:bodyPr wrap="square" anchor="ctr">
            <a:normAutofit/>
          </a:bodyPr>
          <a:lstStyle/>
          <a:p>
            <a:r>
              <a:rPr lang="en-US" sz="4100"/>
              <a:t>Grant Management Directive 3</a:t>
            </a:r>
          </a:p>
        </p:txBody>
      </p:sp>
      <p:sp>
        <p:nvSpPr>
          <p:cNvPr id="14" name="Rectangle 13">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0D19ADD-F9B2-4DB7-851B-6A95F7817B25}"/>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3</a:t>
            </a:fld>
            <a:endParaRPr lang="en-US"/>
          </a:p>
        </p:txBody>
      </p:sp>
      <p:graphicFrame>
        <p:nvGraphicFramePr>
          <p:cNvPr id="8" name="Content Placeholder 2">
            <a:extLst>
              <a:ext uri="{FF2B5EF4-FFF2-40B4-BE49-F238E27FC236}">
                <a16:creationId xmlns:a16="http://schemas.microsoft.com/office/drawing/2014/main" id="{323672DC-D8AD-6268-E32A-CF32A02E47D8}"/>
              </a:ext>
            </a:extLst>
          </p:cNvPr>
          <p:cNvGraphicFramePr>
            <a:graphicFrameLocks noGrp="1"/>
          </p:cNvGraphicFramePr>
          <p:nvPr>
            <p:ph idx="1"/>
            <p:extLst>
              <p:ext uri="{D42A27DB-BD31-4B8C-83A1-F6EECF244321}">
                <p14:modId xmlns:p14="http://schemas.microsoft.com/office/powerpoint/2010/main" val="2224530112"/>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05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08940-34E9-411E-B76C-3B0C021120BF}"/>
              </a:ext>
            </a:extLst>
          </p:cNvPr>
          <p:cNvSpPr>
            <a:spLocks noGrp="1"/>
          </p:cNvSpPr>
          <p:nvPr>
            <p:ph type="title"/>
          </p:nvPr>
        </p:nvSpPr>
        <p:spPr/>
        <p:txBody>
          <a:bodyPr/>
          <a:lstStyle/>
          <a:p>
            <a:r>
              <a:rPr lang="en-US" dirty="0"/>
              <a:t>How to Create a Project Modification or PMR</a:t>
            </a:r>
          </a:p>
        </p:txBody>
      </p:sp>
      <p:sp>
        <p:nvSpPr>
          <p:cNvPr id="3" name="Content Placeholder 2">
            <a:extLst>
              <a:ext uri="{FF2B5EF4-FFF2-40B4-BE49-F238E27FC236}">
                <a16:creationId xmlns:a16="http://schemas.microsoft.com/office/drawing/2014/main" id="{5E54B8B9-3B6C-491C-B757-E4A83379EEDD}"/>
              </a:ext>
            </a:extLst>
          </p:cNvPr>
          <p:cNvSpPr>
            <a:spLocks noGrp="1"/>
          </p:cNvSpPr>
          <p:nvPr>
            <p:ph idx="1"/>
          </p:nvPr>
        </p:nvSpPr>
        <p:spPr/>
        <p:txBody>
          <a:bodyPr/>
          <a:lstStyle/>
          <a:p>
            <a:pPr>
              <a:buFont typeface="Wingdings" panose="05000000000000000000" pitchFamily="2" charset="2"/>
              <a:buChar char="v"/>
            </a:pPr>
            <a:r>
              <a:rPr lang="en-US" dirty="0">
                <a:solidFill>
                  <a:srgbClr val="FF0000">
                    <a:alpha val="60000"/>
                  </a:srgbClr>
                </a:solidFill>
                <a:latin typeface="Calibri" panose="020F0502020204030204" pitchFamily="34" charset="0"/>
                <a:cs typeface="Calibri" panose="020F0502020204030204" pitchFamily="34" charset="0"/>
              </a:rPr>
              <a:t> Helpful Tips continued:</a:t>
            </a:r>
            <a:endParaRPr lang="en-US" sz="1800" b="0" i="0" u="none" strike="noStrike" baseline="0" dirty="0">
              <a:solidFill>
                <a:srgbClr val="000000"/>
              </a:solidFill>
              <a:latin typeface="Arial" panose="020B0604020202020204" pitchFamily="34" charset="0"/>
            </a:endParaRPr>
          </a:p>
          <a:p>
            <a:pPr marL="800100" lvl="1" indent="-342900">
              <a:buFont typeface="+mj-lt"/>
              <a:buAutoNum type="alphaLcPeriod" startAt="4"/>
            </a:pPr>
            <a:r>
              <a:rPr lang="en-US" sz="2000" b="0" i="0" u="none" strike="noStrike" baseline="0" dirty="0">
                <a:solidFill>
                  <a:schemeClr val="tx2">
                    <a:lumMod val="90000"/>
                  </a:schemeClr>
                </a:solidFill>
                <a:latin typeface="Calibri" panose="020F0502020204030204" pitchFamily="34" charset="0"/>
                <a:cs typeface="Calibri" panose="020F0502020204030204" pitchFamily="34" charset="0"/>
              </a:rPr>
              <a:t>Do not move more than what you have expended on a certain line item. If you do this it will cause that line to go into the negative on your next fiscal report and you will have to complete another PMR. You can view the amount expended by looking at your latest submitted fiscal report. </a:t>
            </a:r>
          </a:p>
          <a:p>
            <a:pPr algn="l"/>
            <a:endParaRPr lang="en-US" sz="1800" b="0" i="0" u="none" strike="noStrike" baseline="0" dirty="0">
              <a:solidFill>
                <a:srgbClr val="000000"/>
              </a:solidFill>
              <a:latin typeface="Arial" panose="020B0604020202020204" pitchFamily="34" charset="0"/>
            </a:endParaRPr>
          </a:p>
          <a:p>
            <a:pPr marL="800100" lvl="1" indent="-342900">
              <a:buFont typeface="+mj-lt"/>
              <a:buAutoNum type="alphaLcPeriod" startAt="5"/>
            </a:pPr>
            <a:r>
              <a:rPr lang="en-US" sz="2000" b="0" i="0" u="none" strike="noStrike" baseline="0" dirty="0">
                <a:solidFill>
                  <a:schemeClr val="tx2">
                    <a:lumMod val="90000"/>
                  </a:schemeClr>
                </a:solidFill>
                <a:latin typeface="Calibri" panose="020F0502020204030204" pitchFamily="34" charset="0"/>
                <a:cs typeface="Calibri" panose="020F0502020204030204" pitchFamily="34" charset="0"/>
              </a:rPr>
              <a:t>Once you are finished making changes, </a:t>
            </a:r>
            <a:r>
              <a:rPr lang="en-US" sz="2000" b="0" i="0" u="none" strike="noStrike" baseline="0" dirty="0" err="1">
                <a:solidFill>
                  <a:schemeClr val="tx2">
                    <a:lumMod val="90000"/>
                  </a:schemeClr>
                </a:solidFill>
                <a:latin typeface="Calibri" panose="020F0502020204030204" pitchFamily="34" charset="0"/>
                <a:cs typeface="Calibri" panose="020F0502020204030204" pitchFamily="34" charset="0"/>
              </a:rPr>
              <a:t>IntelliGrants</a:t>
            </a:r>
            <a:r>
              <a:rPr lang="en-US" sz="2000" b="0" i="0" u="none" strike="noStrike" baseline="0" dirty="0">
                <a:solidFill>
                  <a:schemeClr val="tx2">
                    <a:lumMod val="90000"/>
                  </a:schemeClr>
                </a:solidFill>
                <a:latin typeface="Calibri" panose="020F0502020204030204" pitchFamily="34" charset="0"/>
                <a:cs typeface="Calibri" panose="020F0502020204030204" pitchFamily="34" charset="0"/>
              </a:rPr>
              <a:t> will make you </a:t>
            </a:r>
            <a:r>
              <a:rPr lang="en-US" sz="2000" b="1" i="0" u="none" strike="noStrike" baseline="0" dirty="0">
                <a:solidFill>
                  <a:schemeClr val="tx2">
                    <a:lumMod val="90000"/>
                  </a:schemeClr>
                </a:solidFill>
                <a:latin typeface="Calibri" panose="020F0502020204030204" pitchFamily="34" charset="0"/>
                <a:cs typeface="Calibri" panose="020F0502020204030204" pitchFamily="34" charset="0"/>
              </a:rPr>
              <a:t>re-save the Budget Summary form and Budget Narrative</a:t>
            </a:r>
            <a:r>
              <a:rPr lang="en-US" sz="2000" b="0" i="0" u="none" strike="noStrike" baseline="0" dirty="0">
                <a:solidFill>
                  <a:schemeClr val="tx2">
                    <a:lumMod val="90000"/>
                  </a:schemeClr>
                </a:solidFill>
                <a:latin typeface="Calibri" panose="020F0502020204030204" pitchFamily="34" charset="0"/>
                <a:cs typeface="Calibri" panose="020F0502020204030204" pitchFamily="34" charset="0"/>
              </a:rPr>
              <a:t>. If you do not save these after you have made all your changes then you will receive a global error. </a:t>
            </a:r>
          </a:p>
          <a:p>
            <a:pPr marL="800100" lvl="1" indent="-342900">
              <a:buFont typeface="+mj-lt"/>
              <a:buAutoNum type="alphaLcPeriod" startAt="4"/>
            </a:pPr>
            <a:endParaRPr lang="en-US" sz="2000" b="0" i="0" u="none" strike="noStrike" baseline="0" dirty="0">
              <a:solidFill>
                <a:schemeClr val="tx2">
                  <a:lumMod val="90000"/>
                </a:schemeClr>
              </a:solidFill>
              <a:latin typeface="Calibri" panose="020F0502020204030204" pitchFamily="34" charset="0"/>
              <a:cs typeface="Calibri" panose="020F0502020204030204" pitchFamily="34" charset="0"/>
            </a:endParaRPr>
          </a:p>
          <a:p>
            <a:pPr marL="800100" lvl="1" indent="-342900">
              <a:buFont typeface="+mj-lt"/>
              <a:buAutoNum type="alphaLcPeriod" startAt="4"/>
            </a:pPr>
            <a:endParaRPr lang="en-US" dirty="0">
              <a:solidFill>
                <a:schemeClr val="tx2">
                  <a:lumMod val="90000"/>
                  <a:alpha val="60000"/>
                </a:schemeClr>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4DCB5AF9-4473-4983-8390-8FAEADD17B6D}"/>
              </a:ext>
            </a:extLst>
          </p:cNvPr>
          <p:cNvSpPr>
            <a:spLocks noGrp="1"/>
          </p:cNvSpPr>
          <p:nvPr>
            <p:ph type="sldNum" sz="quarter" idx="12"/>
          </p:nvPr>
        </p:nvSpPr>
        <p:spPr/>
        <p:txBody>
          <a:bodyPr/>
          <a:lstStyle/>
          <a:p>
            <a:fld id="{DBA1B0FB-D917-4C8C-928F-313BD683BF39}" type="slidenum">
              <a:rPr lang="en-US" smtClean="0"/>
              <a:t>30</a:t>
            </a:fld>
            <a:endParaRPr lang="en-US"/>
          </a:p>
        </p:txBody>
      </p:sp>
    </p:spTree>
    <p:extLst>
      <p:ext uri="{BB962C8B-B14F-4D97-AF65-F5344CB8AC3E}">
        <p14:creationId xmlns:p14="http://schemas.microsoft.com/office/powerpoint/2010/main" val="694592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6F7B4-594F-42AB-9E09-9965A3B21190}"/>
              </a:ext>
            </a:extLst>
          </p:cNvPr>
          <p:cNvSpPr>
            <a:spLocks noGrp="1"/>
          </p:cNvSpPr>
          <p:nvPr>
            <p:ph type="title"/>
          </p:nvPr>
        </p:nvSpPr>
        <p:spPr/>
        <p:txBody>
          <a:bodyPr/>
          <a:lstStyle/>
          <a:p>
            <a:r>
              <a:rPr lang="en-US" dirty="0"/>
              <a:t>How to Create a Project Modification or PMR</a:t>
            </a:r>
          </a:p>
        </p:txBody>
      </p:sp>
      <p:sp>
        <p:nvSpPr>
          <p:cNvPr id="3" name="Content Placeholder 2">
            <a:extLst>
              <a:ext uri="{FF2B5EF4-FFF2-40B4-BE49-F238E27FC236}">
                <a16:creationId xmlns:a16="http://schemas.microsoft.com/office/drawing/2014/main" id="{05F8F5E4-39DF-4242-BE46-5C1BDF5C6941}"/>
              </a:ext>
            </a:extLst>
          </p:cNvPr>
          <p:cNvSpPr>
            <a:spLocks noGrp="1"/>
          </p:cNvSpPr>
          <p:nvPr>
            <p:ph idx="1"/>
          </p:nvPr>
        </p:nvSpPr>
        <p:spPr/>
        <p:txBody>
          <a:bodyPr/>
          <a:lstStyle/>
          <a:p>
            <a:pPr>
              <a:buFont typeface="Wingdings" panose="05000000000000000000" pitchFamily="2" charset="2"/>
              <a:buChar char="v"/>
            </a:pPr>
            <a:r>
              <a:rPr lang="en-US" b="0" i="0" u="none" strike="noStrike" baseline="0" dirty="0">
                <a:solidFill>
                  <a:schemeClr val="tx2">
                    <a:lumMod val="90000"/>
                  </a:schemeClr>
                </a:solidFill>
                <a:latin typeface="Calibri" panose="020F0502020204030204" pitchFamily="34" charset="0"/>
                <a:cs typeface="Calibri" panose="020F0502020204030204" pitchFamily="34" charset="0"/>
              </a:rPr>
              <a:t>Step 8: Once you have submitted your modifications, your assigned grant manager will review all the changes made and take the changes to the Victim Services Division Director. The Victim Services Division Director will either send it back for modifications, approve the modifications, or deny your request. </a:t>
            </a:r>
          </a:p>
          <a:p>
            <a:pPr marL="0" indent="0">
              <a:buNone/>
            </a:pPr>
            <a:endParaRPr lang="en-US" b="0" i="0" u="none" strike="noStrike" baseline="0" dirty="0">
              <a:solidFill>
                <a:schemeClr val="tx2">
                  <a:lumMod val="90000"/>
                </a:schemeClr>
              </a:solidFill>
              <a:latin typeface="Calibri" panose="020F0502020204030204" pitchFamily="34" charset="0"/>
              <a:cs typeface="Calibri" panose="020F0502020204030204" pitchFamily="34" charset="0"/>
            </a:endParaRPr>
          </a:p>
          <a:p>
            <a:pPr>
              <a:buFont typeface="Wingdings" panose="05000000000000000000" pitchFamily="2" charset="2"/>
              <a:buChar char="v"/>
            </a:pPr>
            <a:r>
              <a:rPr lang="en-US" b="0" i="0" u="none" strike="noStrike" baseline="0" dirty="0">
                <a:solidFill>
                  <a:schemeClr val="tx2">
                    <a:lumMod val="90000"/>
                  </a:schemeClr>
                </a:solidFill>
                <a:latin typeface="Calibri" panose="020F0502020204030204" pitchFamily="34" charset="0"/>
                <a:cs typeface="Calibri" panose="020F0502020204030204" pitchFamily="34" charset="0"/>
              </a:rPr>
              <a:t>Step 9: After your Modification has been approved your grant status will be “Grant Executed.” At this time, you will be able to initiate and submit a program/fiscal report or personnel name change. </a:t>
            </a:r>
            <a:endParaRPr lang="en-US" dirty="0">
              <a:solidFill>
                <a:schemeClr val="tx2">
                  <a:lumMod val="90000"/>
                </a:schemeClr>
              </a:solidFill>
              <a:latin typeface="Calibri" panose="020F0502020204030204" pitchFamily="34" charset="0"/>
              <a:cs typeface="Calibri" panose="020F0502020204030204" pitchFamily="34" charset="0"/>
            </a:endParaRPr>
          </a:p>
        </p:txBody>
      </p:sp>
      <p:sp>
        <p:nvSpPr>
          <p:cNvPr id="6" name="Slide Number Placeholder 5">
            <a:extLst>
              <a:ext uri="{FF2B5EF4-FFF2-40B4-BE49-F238E27FC236}">
                <a16:creationId xmlns:a16="http://schemas.microsoft.com/office/drawing/2014/main" id="{74B688AB-BC0F-4814-83F4-ACA15CD42B04}"/>
              </a:ext>
            </a:extLst>
          </p:cNvPr>
          <p:cNvSpPr>
            <a:spLocks noGrp="1"/>
          </p:cNvSpPr>
          <p:nvPr>
            <p:ph type="sldNum" sz="quarter" idx="12"/>
          </p:nvPr>
        </p:nvSpPr>
        <p:spPr/>
        <p:txBody>
          <a:bodyPr/>
          <a:lstStyle/>
          <a:p>
            <a:fld id="{DBA1B0FB-D917-4C8C-928F-313BD683BF39}" type="slidenum">
              <a:rPr lang="en-US" smtClean="0"/>
              <a:t>31</a:t>
            </a:fld>
            <a:endParaRPr lang="en-US"/>
          </a:p>
        </p:txBody>
      </p:sp>
    </p:spTree>
    <p:extLst>
      <p:ext uri="{BB962C8B-B14F-4D97-AF65-F5344CB8AC3E}">
        <p14:creationId xmlns:p14="http://schemas.microsoft.com/office/powerpoint/2010/main" val="3180750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9" name="Group 18">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0" name="Freeform: Shape 19">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Oval 21">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5" name="Rectangle 24">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Classroom of students raising their hands in front of a teacher">
            <a:extLst>
              <a:ext uri="{FF2B5EF4-FFF2-40B4-BE49-F238E27FC236}">
                <a16:creationId xmlns:a16="http://schemas.microsoft.com/office/drawing/2014/main" id="{9F6245E1-B1FC-48D4-84DC-732F1599ECDD}"/>
              </a:ext>
            </a:extLst>
          </p:cNvPr>
          <p:cNvPicPr>
            <a:picLocks noGrp="1" noChangeAspect="1"/>
          </p:cNvPicPr>
          <p:nvPr>
            <p:ph idx="1"/>
          </p:nvPr>
        </p:nvPicPr>
        <p:blipFill rotWithShape="1">
          <a:blip r:embed="rId2"/>
          <a:srcRect t="14914" b="2365"/>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7" name="Rectangle 26">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48D9F8-0D64-4F62-83CC-B057CB3F4CAD}"/>
              </a:ext>
            </a:extLst>
          </p:cNvPr>
          <p:cNvSpPr>
            <a:spLocks noGrp="1"/>
          </p:cNvSpPr>
          <p:nvPr>
            <p:ph type="title"/>
          </p:nvPr>
        </p:nvSpPr>
        <p:spPr>
          <a:xfrm>
            <a:off x="550864" y="549275"/>
            <a:ext cx="3565524" cy="2887174"/>
          </a:xfrm>
        </p:spPr>
        <p:txBody>
          <a:bodyPr vert="horz" wrap="square" lIns="0" tIns="0" rIns="0" bIns="0" rtlCol="0" anchor="b" anchorCtr="0">
            <a:normAutofit/>
          </a:bodyPr>
          <a:lstStyle/>
          <a:p>
            <a:pPr>
              <a:lnSpc>
                <a:spcPct val="100000"/>
              </a:lnSpc>
            </a:pPr>
            <a:r>
              <a:rPr lang="en-US" sz="4400" kern="1200">
                <a:solidFill>
                  <a:schemeClr val="tx1"/>
                </a:solidFill>
                <a:latin typeface="+mj-lt"/>
                <a:ea typeface="+mj-ea"/>
                <a:cs typeface="+mj-cs"/>
              </a:rPr>
              <a:t>QUESTIONS?</a:t>
            </a:r>
          </a:p>
        </p:txBody>
      </p:sp>
      <p:sp>
        <p:nvSpPr>
          <p:cNvPr id="29" name="Rectangle 28">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71461D82-CB1F-4395-A916-67F0B8C8AA2D}"/>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32</a:t>
            </a:fld>
            <a:endParaRPr lang="en-US">
              <a:solidFill>
                <a:schemeClr val="tx1">
                  <a:alpha val="80000"/>
                </a:schemeClr>
              </a:solidFill>
            </a:endParaRPr>
          </a:p>
        </p:txBody>
      </p:sp>
    </p:spTree>
    <p:extLst>
      <p:ext uri="{BB962C8B-B14F-4D97-AF65-F5344CB8AC3E}">
        <p14:creationId xmlns:p14="http://schemas.microsoft.com/office/powerpoint/2010/main" val="2349019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BD907B-92AB-4D43-9250-5657DCC06D9C}"/>
              </a:ext>
            </a:extLst>
          </p:cNvPr>
          <p:cNvSpPr>
            <a:spLocks noGrp="1"/>
          </p:cNvSpPr>
          <p:nvPr>
            <p:ph type="title"/>
          </p:nvPr>
        </p:nvSpPr>
        <p:spPr>
          <a:xfrm>
            <a:off x="550863" y="549275"/>
            <a:ext cx="3565525" cy="5543549"/>
          </a:xfrm>
        </p:spPr>
        <p:txBody>
          <a:bodyPr wrap="square" anchor="ctr">
            <a:normAutofit/>
          </a:bodyPr>
          <a:lstStyle/>
          <a:p>
            <a:r>
              <a:rPr lang="en-US" dirty="0"/>
              <a:t>Personnel Name Changes</a:t>
            </a:r>
          </a:p>
        </p:txBody>
      </p:sp>
      <p:sp>
        <p:nvSpPr>
          <p:cNvPr id="14" name="Rectangle 13">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B1EC389-76C5-40D5-B9E9-9464FAAA73F8}"/>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4</a:t>
            </a:fld>
            <a:endParaRPr lang="en-US"/>
          </a:p>
        </p:txBody>
      </p:sp>
      <p:graphicFrame>
        <p:nvGraphicFramePr>
          <p:cNvPr id="8" name="Content Placeholder 2">
            <a:extLst>
              <a:ext uri="{FF2B5EF4-FFF2-40B4-BE49-F238E27FC236}">
                <a16:creationId xmlns:a16="http://schemas.microsoft.com/office/drawing/2014/main" id="{3C9F0F21-9895-DEDE-8C8D-A5363664C3BC}"/>
              </a:ext>
            </a:extLst>
          </p:cNvPr>
          <p:cNvGraphicFramePr>
            <a:graphicFrameLocks noGrp="1"/>
          </p:cNvGraphicFramePr>
          <p:nvPr>
            <p:ph idx="1"/>
            <p:extLst>
              <p:ext uri="{D42A27DB-BD31-4B8C-83A1-F6EECF244321}">
                <p14:modId xmlns:p14="http://schemas.microsoft.com/office/powerpoint/2010/main" val="1203719210"/>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085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F61149-D245-4187-B4B3-032989A94E81}"/>
              </a:ext>
            </a:extLst>
          </p:cNvPr>
          <p:cNvSpPr>
            <a:spLocks noGrp="1"/>
          </p:cNvSpPr>
          <p:nvPr>
            <p:ph type="title"/>
          </p:nvPr>
        </p:nvSpPr>
        <p:spPr>
          <a:xfrm>
            <a:off x="550864" y="549275"/>
            <a:ext cx="3565524" cy="1997855"/>
          </a:xfrm>
        </p:spPr>
        <p:txBody>
          <a:bodyPr wrap="square" anchor="b">
            <a:normAutofit/>
          </a:bodyPr>
          <a:lstStyle/>
          <a:p>
            <a:r>
              <a:rPr lang="en-US" sz="4100"/>
              <a:t>How to Initiate a Personnel Name Change</a:t>
            </a:r>
          </a:p>
        </p:txBody>
      </p:sp>
      <p:grpSp>
        <p:nvGrpSpPr>
          <p:cNvPr id="15" name="Group 14">
            <a:extLst>
              <a:ext uri="{FF2B5EF4-FFF2-40B4-BE49-F238E27FC236}">
                <a16:creationId xmlns:a16="http://schemas.microsoft.com/office/drawing/2014/main" id="{9F2D4ED5-DC78-4C88-97AA-483206C53E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70793" y="0"/>
            <a:ext cx="1468514" cy="1521012"/>
            <a:chOff x="5236793" y="2432482"/>
            <a:chExt cx="1468514" cy="1521012"/>
          </a:xfrm>
        </p:grpSpPr>
        <p:sp>
          <p:nvSpPr>
            <p:cNvPr id="16" name="Freeform 5">
              <a:extLst>
                <a:ext uri="{FF2B5EF4-FFF2-40B4-BE49-F238E27FC236}">
                  <a16:creationId xmlns:a16="http://schemas.microsoft.com/office/drawing/2014/main" id="{0DE0B65A-4839-40B2-BA92-1464FEADBA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6">
              <a:extLst>
                <a:ext uri="{FF2B5EF4-FFF2-40B4-BE49-F238E27FC236}">
                  <a16:creationId xmlns:a16="http://schemas.microsoft.com/office/drawing/2014/main" id="{842A0A68-39DD-4DA7-BAD5-63B9C13987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Freeform 8">
              <a:extLst>
                <a:ext uri="{FF2B5EF4-FFF2-40B4-BE49-F238E27FC236}">
                  <a16:creationId xmlns:a16="http://schemas.microsoft.com/office/drawing/2014/main" id="{21A69E50-7E10-45C3-B4F2-19DBA77484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0" name="Oval 19">
            <a:extLst>
              <a:ext uri="{FF2B5EF4-FFF2-40B4-BE49-F238E27FC236}">
                <a16:creationId xmlns:a16="http://schemas.microsoft.com/office/drawing/2014/main" id="{D166A8AB-8924-421C-BCED-B54DBC405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7897" y="549718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233B56AF-E1CB-4275-ACB4-24D312A78F12}"/>
              </a:ext>
            </a:extLst>
          </p:cNvPr>
          <p:cNvSpPr>
            <a:spLocks noGrp="1"/>
          </p:cNvSpPr>
          <p:nvPr>
            <p:ph idx="1"/>
          </p:nvPr>
        </p:nvSpPr>
        <p:spPr>
          <a:xfrm>
            <a:off x="550863" y="2677306"/>
            <a:ext cx="3565525" cy="3415519"/>
          </a:xfrm>
        </p:spPr>
        <p:txBody>
          <a:bodyPr anchor="t">
            <a:normAutofit/>
          </a:bodyPr>
          <a:lstStyle/>
          <a:p>
            <a:pPr>
              <a:buFont typeface="Wingdings" panose="05000000000000000000" pitchFamily="2" charset="2"/>
              <a:buChar char="v"/>
            </a:pPr>
            <a:r>
              <a:rPr lang="en-US" sz="2400" dirty="0"/>
              <a:t>As a refresher we will go over how to access your grant in </a:t>
            </a:r>
            <a:r>
              <a:rPr lang="en-US" sz="2400" dirty="0" err="1"/>
              <a:t>IntelliGrants</a:t>
            </a:r>
            <a:r>
              <a:rPr lang="en-US" sz="2400" dirty="0"/>
              <a:t>.  </a:t>
            </a:r>
          </a:p>
          <a:p>
            <a:pPr>
              <a:buFont typeface="Wingdings" panose="05000000000000000000" pitchFamily="2" charset="2"/>
              <a:buChar char="v"/>
            </a:pPr>
            <a:r>
              <a:rPr lang="en-US" sz="2400" dirty="0"/>
              <a:t>Once logged in, you should see the following screen:</a:t>
            </a:r>
          </a:p>
        </p:txBody>
      </p:sp>
      <p:sp>
        <p:nvSpPr>
          <p:cNvPr id="6" name="Slide Number Placeholder 5">
            <a:extLst>
              <a:ext uri="{FF2B5EF4-FFF2-40B4-BE49-F238E27FC236}">
                <a16:creationId xmlns:a16="http://schemas.microsoft.com/office/drawing/2014/main" id="{4D451443-B69B-499E-98FE-8FEC35458DC3}"/>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5</a:t>
            </a:fld>
            <a:endParaRPr lang="en-US"/>
          </a:p>
        </p:txBody>
      </p:sp>
      <p:pic>
        <p:nvPicPr>
          <p:cNvPr id="10" name="Picture 9">
            <a:extLst>
              <a:ext uri="{FF2B5EF4-FFF2-40B4-BE49-F238E27FC236}">
                <a16:creationId xmlns:a16="http://schemas.microsoft.com/office/drawing/2014/main" id="{A668E3BE-DD2C-4D98-9290-15E7D691B119}"/>
              </a:ext>
            </a:extLst>
          </p:cNvPr>
          <p:cNvPicPr>
            <a:picLocks noChangeAspect="1"/>
          </p:cNvPicPr>
          <p:nvPr/>
        </p:nvPicPr>
        <p:blipFill>
          <a:blip r:embed="rId2"/>
          <a:stretch>
            <a:fillRect/>
          </a:stretch>
        </p:blipFill>
        <p:spPr>
          <a:xfrm>
            <a:off x="5409406" y="1221752"/>
            <a:ext cx="6086475" cy="4352925"/>
          </a:xfrm>
          <a:prstGeom prst="rect">
            <a:avLst/>
          </a:prstGeom>
        </p:spPr>
      </p:pic>
    </p:spTree>
    <p:extLst>
      <p:ext uri="{BB962C8B-B14F-4D97-AF65-F5344CB8AC3E}">
        <p14:creationId xmlns:p14="http://schemas.microsoft.com/office/powerpoint/2010/main" val="4001250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40C3A6-1E69-4FA7-8DC7-5F8C075D9E42}"/>
              </a:ext>
            </a:extLst>
          </p:cNvPr>
          <p:cNvSpPr>
            <a:spLocks noGrp="1"/>
          </p:cNvSpPr>
          <p:nvPr>
            <p:ph type="title"/>
          </p:nvPr>
        </p:nvSpPr>
        <p:spPr>
          <a:xfrm>
            <a:off x="550863" y="549275"/>
            <a:ext cx="4500562" cy="1562959"/>
          </a:xfrm>
        </p:spPr>
        <p:txBody>
          <a:bodyPr wrap="square" anchor="t">
            <a:normAutofit/>
          </a:bodyPr>
          <a:lstStyle/>
          <a:p>
            <a:r>
              <a:rPr lang="en-US" dirty="0"/>
              <a:t>Accessing your Grant</a:t>
            </a:r>
          </a:p>
        </p:txBody>
      </p:sp>
      <p:grpSp>
        <p:nvGrpSpPr>
          <p:cNvPr id="24" name="Group 14">
            <a:extLst>
              <a:ext uri="{FF2B5EF4-FFF2-40B4-BE49-F238E27FC236}">
                <a16:creationId xmlns:a16="http://schemas.microsoft.com/office/drawing/2014/main" id="{F4BF4F49-03E6-41CC-AF55-AD65DEBF0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07237" y="1292637"/>
            <a:ext cx="667800" cy="631474"/>
            <a:chOff x="8069541" y="1262702"/>
            <a:chExt cx="667800" cy="631474"/>
          </a:xfrm>
        </p:grpSpPr>
        <p:sp>
          <p:nvSpPr>
            <p:cNvPr id="16" name="Freeform: Shape 15">
              <a:extLst>
                <a:ext uri="{FF2B5EF4-FFF2-40B4-BE49-F238E27FC236}">
                  <a16:creationId xmlns:a16="http://schemas.microsoft.com/office/drawing/2014/main" id="{DC1EDB74-7A6D-4D1E-B5BB-49E885D8D94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a:extLst>
                <a:ext uri="{FF2B5EF4-FFF2-40B4-BE49-F238E27FC236}">
                  <a16:creationId xmlns:a16="http://schemas.microsoft.com/office/drawing/2014/main" id="{54C11E97-305F-4D2F-B5FE-DE0ECD6BED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 name="Content Placeholder 2">
            <a:extLst>
              <a:ext uri="{FF2B5EF4-FFF2-40B4-BE49-F238E27FC236}">
                <a16:creationId xmlns:a16="http://schemas.microsoft.com/office/drawing/2014/main" id="{BB26266F-757A-4FD0-A8A1-22820824A6D0}"/>
              </a:ext>
            </a:extLst>
          </p:cNvPr>
          <p:cNvSpPr>
            <a:spLocks noGrp="1"/>
          </p:cNvSpPr>
          <p:nvPr>
            <p:ph idx="1"/>
          </p:nvPr>
        </p:nvSpPr>
        <p:spPr>
          <a:xfrm>
            <a:off x="5267325" y="549275"/>
            <a:ext cx="6373813" cy="1562959"/>
          </a:xfrm>
        </p:spPr>
        <p:txBody>
          <a:bodyPr anchor="t">
            <a:normAutofit/>
          </a:bodyPr>
          <a:lstStyle/>
          <a:p>
            <a:pPr>
              <a:buFont typeface="Wingdings" panose="05000000000000000000" pitchFamily="2" charset="2"/>
              <a:buChar char="v"/>
            </a:pPr>
            <a:r>
              <a:rPr lang="en-US" sz="2400" dirty="0">
                <a:latin typeface="Calibri" panose="020F0502020204030204" pitchFamily="34" charset="0"/>
                <a:cs typeface="Calibri" panose="020F0502020204030204" pitchFamily="34" charset="0"/>
              </a:rPr>
              <a:t>There are two ways to access your grant:</a:t>
            </a:r>
          </a:p>
          <a:p>
            <a:pPr marL="0" indent="0">
              <a:buNone/>
            </a:pPr>
            <a:r>
              <a:rPr lang="en-US" sz="2400" dirty="0">
                <a:latin typeface="Calibri" panose="020F0502020204030204" pitchFamily="34" charset="0"/>
                <a:cs typeface="Calibri" panose="020F0502020204030204" pitchFamily="34" charset="0"/>
              </a:rPr>
              <a:t>#1 – Navigating to </a:t>
            </a:r>
            <a:r>
              <a:rPr lang="en-US" sz="2400" b="1" i="1" dirty="0">
                <a:latin typeface="Calibri" panose="020F0502020204030204" pitchFamily="34" charset="0"/>
                <a:cs typeface="Calibri" panose="020F0502020204030204" pitchFamily="34" charset="0"/>
              </a:rPr>
              <a:t>“My Applications/Grants”  </a:t>
            </a:r>
            <a:r>
              <a:rPr lang="en-US" sz="2400" b="1" dirty="0">
                <a:latin typeface="Calibri" panose="020F0502020204030204" pitchFamily="34" charset="0"/>
                <a:cs typeface="Calibri" panose="020F0502020204030204" pitchFamily="34" charset="0"/>
              </a:rPr>
              <a:t>(tab at the top of the screen)</a:t>
            </a:r>
          </a:p>
        </p:txBody>
      </p:sp>
      <p:grpSp>
        <p:nvGrpSpPr>
          <p:cNvPr id="19" name="Group 18">
            <a:extLst>
              <a:ext uri="{FF2B5EF4-FFF2-40B4-BE49-F238E27FC236}">
                <a16:creationId xmlns:a16="http://schemas.microsoft.com/office/drawing/2014/main" id="{DA51DAFE-3CF2-44EC-B173-C51A298666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0862" y="2227091"/>
            <a:ext cx="1343549" cy="1980000"/>
            <a:chOff x="10157513" y="3767025"/>
            <a:chExt cx="1343549" cy="1980000"/>
          </a:xfrm>
        </p:grpSpPr>
        <p:sp>
          <p:nvSpPr>
            <p:cNvPr id="20" name="Freeform: Shape 19">
              <a:extLst>
                <a:ext uri="{FF2B5EF4-FFF2-40B4-BE49-F238E27FC236}">
                  <a16:creationId xmlns:a16="http://schemas.microsoft.com/office/drawing/2014/main" id="{3063301B-41B6-4FE1-B94D-CF323DEE8D8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9700806" y="4356548"/>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20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Freeform: Shape 20">
              <a:extLst>
                <a:ext uri="{FF2B5EF4-FFF2-40B4-BE49-F238E27FC236}">
                  <a16:creationId xmlns:a16="http://schemas.microsoft.com/office/drawing/2014/main" id="{3EC698B9-63DB-4BC1-9F0D-4E46583B703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9751989" y="4268631"/>
              <a:ext cx="1853969" cy="1042921"/>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Oval 21">
              <a:extLst>
                <a:ext uri="{FF2B5EF4-FFF2-40B4-BE49-F238E27FC236}">
                  <a16:creationId xmlns:a16="http://schemas.microsoft.com/office/drawing/2014/main" id="{E0CEC20B-5710-4F96-B241-1656BCFA5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11393964" y="4748050"/>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0D00330D-9E5D-4427-87AC-50CF27018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10412937" y="3767025"/>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 name="Slide Number Placeholder 5">
            <a:extLst>
              <a:ext uri="{FF2B5EF4-FFF2-40B4-BE49-F238E27FC236}">
                <a16:creationId xmlns:a16="http://schemas.microsoft.com/office/drawing/2014/main" id="{7A6E8632-8E75-4EA2-ADFE-59119AFAA6FC}"/>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6</a:t>
            </a:fld>
            <a:endParaRPr lang="en-US"/>
          </a:p>
        </p:txBody>
      </p:sp>
      <p:pic>
        <p:nvPicPr>
          <p:cNvPr id="10" name="Picture 9">
            <a:extLst>
              <a:ext uri="{FF2B5EF4-FFF2-40B4-BE49-F238E27FC236}">
                <a16:creationId xmlns:a16="http://schemas.microsoft.com/office/drawing/2014/main" id="{787A5605-3223-4E8F-B645-B99E5C4A7506}"/>
              </a:ext>
            </a:extLst>
          </p:cNvPr>
          <p:cNvPicPr>
            <a:picLocks noChangeAspect="1"/>
          </p:cNvPicPr>
          <p:nvPr/>
        </p:nvPicPr>
        <p:blipFill>
          <a:blip r:embed="rId2"/>
          <a:stretch>
            <a:fillRect/>
          </a:stretch>
        </p:blipFill>
        <p:spPr>
          <a:xfrm>
            <a:off x="3179762" y="2419643"/>
            <a:ext cx="6373813" cy="3889082"/>
          </a:xfrm>
          <a:prstGeom prst="rect">
            <a:avLst/>
          </a:prstGeom>
        </p:spPr>
      </p:pic>
    </p:spTree>
    <p:extLst>
      <p:ext uri="{BB962C8B-B14F-4D97-AF65-F5344CB8AC3E}">
        <p14:creationId xmlns:p14="http://schemas.microsoft.com/office/powerpoint/2010/main" val="1145082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B199E7-6923-4691-B6F2-2A0432636ABE}"/>
              </a:ext>
            </a:extLst>
          </p:cNvPr>
          <p:cNvSpPr>
            <a:spLocks noGrp="1"/>
          </p:cNvSpPr>
          <p:nvPr>
            <p:ph type="title"/>
          </p:nvPr>
        </p:nvSpPr>
        <p:spPr>
          <a:xfrm>
            <a:off x="550862" y="580363"/>
            <a:ext cx="5437188" cy="1333055"/>
          </a:xfrm>
        </p:spPr>
        <p:txBody>
          <a:bodyPr wrap="square" anchor="t">
            <a:normAutofit/>
          </a:bodyPr>
          <a:lstStyle/>
          <a:p>
            <a:r>
              <a:rPr lang="en-US" dirty="0"/>
              <a:t>Accessing your Grant</a:t>
            </a:r>
          </a:p>
        </p:txBody>
      </p:sp>
      <p:grpSp>
        <p:nvGrpSpPr>
          <p:cNvPr id="27" name="Group 26">
            <a:extLst>
              <a:ext uri="{FF2B5EF4-FFF2-40B4-BE49-F238E27FC236}">
                <a16:creationId xmlns:a16="http://schemas.microsoft.com/office/drawing/2014/main" id="{D0342557-9691-41B1-9FFF-027845ED04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0971" y="1982786"/>
            <a:ext cx="734257" cy="760506"/>
            <a:chOff x="5243759" y="1363788"/>
            <a:chExt cx="734257" cy="760506"/>
          </a:xfrm>
        </p:grpSpPr>
        <p:sp>
          <p:nvSpPr>
            <p:cNvPr id="28" name="Freeform 5">
              <a:extLst>
                <a:ext uri="{FF2B5EF4-FFF2-40B4-BE49-F238E27FC236}">
                  <a16:creationId xmlns:a16="http://schemas.microsoft.com/office/drawing/2014/main" id="{086D6FFF-B330-42B3-9F1F-607CECF8D9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Freeform 6">
              <a:extLst>
                <a:ext uri="{FF2B5EF4-FFF2-40B4-BE49-F238E27FC236}">
                  <a16:creationId xmlns:a16="http://schemas.microsoft.com/office/drawing/2014/main" id="{8D054D43-E740-4CA9-8197-85FBE2ECCE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Freeform 8">
              <a:extLst>
                <a:ext uri="{FF2B5EF4-FFF2-40B4-BE49-F238E27FC236}">
                  <a16:creationId xmlns:a16="http://schemas.microsoft.com/office/drawing/2014/main" id="{CB5EB56C-B805-41B2-88BA-B198E68E6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2" name="Picture 11">
            <a:extLst>
              <a:ext uri="{FF2B5EF4-FFF2-40B4-BE49-F238E27FC236}">
                <a16:creationId xmlns:a16="http://schemas.microsoft.com/office/drawing/2014/main" id="{E93D1FD9-BB44-4527-AC9B-95205872834D}"/>
              </a:ext>
            </a:extLst>
          </p:cNvPr>
          <p:cNvPicPr>
            <a:picLocks noChangeAspect="1"/>
          </p:cNvPicPr>
          <p:nvPr/>
        </p:nvPicPr>
        <p:blipFill>
          <a:blip r:embed="rId2"/>
          <a:stretch>
            <a:fillRect/>
          </a:stretch>
        </p:blipFill>
        <p:spPr>
          <a:xfrm>
            <a:off x="503749" y="1913418"/>
            <a:ext cx="5437187" cy="4396894"/>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Content Placeholder 2">
            <a:extLst>
              <a:ext uri="{FF2B5EF4-FFF2-40B4-BE49-F238E27FC236}">
                <a16:creationId xmlns:a16="http://schemas.microsoft.com/office/drawing/2014/main" id="{CDE5904D-6D50-4C1C-93D8-DCCF6E35A268}"/>
              </a:ext>
            </a:extLst>
          </p:cNvPr>
          <p:cNvSpPr>
            <a:spLocks noGrp="1"/>
          </p:cNvSpPr>
          <p:nvPr>
            <p:ph idx="1"/>
          </p:nvPr>
        </p:nvSpPr>
        <p:spPr>
          <a:xfrm>
            <a:off x="7140575" y="580363"/>
            <a:ext cx="4500562" cy="5512462"/>
          </a:xfrm>
        </p:spPr>
        <p:txBody>
          <a:bodyPr anchor="t">
            <a:normAutofit/>
          </a:bodyPr>
          <a:lstStyle/>
          <a:p>
            <a:pPr marL="457200" indent="-457200">
              <a:buFont typeface="+mj-lt"/>
              <a:buAutoNum type="alphaLcPeriod"/>
            </a:pPr>
            <a:r>
              <a:rPr lang="en-US" dirty="0">
                <a:latin typeface="Calibri" panose="020F0502020204030204" pitchFamily="34" charset="0"/>
                <a:cs typeface="Calibri" panose="020F0502020204030204" pitchFamily="34" charset="0"/>
              </a:rPr>
              <a:t>Once you have clicked on “My Applications/Grants” </a:t>
            </a:r>
            <a:r>
              <a:rPr lang="en-US"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then utilize the search fields to find a particular grant. </a:t>
            </a:r>
            <a:r>
              <a:rPr lang="en-US" b="1"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SUGGESTION:</a:t>
            </a:r>
            <a:r>
              <a:rPr lang="en-US"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Clear out fields first (Click on </a:t>
            </a:r>
            <a:r>
              <a:rPr lang="en-US" b="1"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CLEAR</a:t>
            </a:r>
            <a:r>
              <a:rPr lang="en-US"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button) as </a:t>
            </a:r>
            <a:r>
              <a:rPr lang="en-US" u="none" strike="noStrike" dirty="0" err="1">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IntelliGrants</a:t>
            </a:r>
            <a:r>
              <a:rPr lang="en-US"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keeps results of your last search in the fields.  </a:t>
            </a:r>
          </a:p>
          <a:p>
            <a:pPr marL="457200" indent="-457200">
              <a:buFont typeface="+mj-lt"/>
              <a:buAutoNum type="alphaLcPeriod"/>
            </a:pPr>
            <a:r>
              <a:rPr lang="en-US"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Example: clear out the search fields (clicked </a:t>
            </a:r>
            <a:r>
              <a:rPr lang="en-US" b="1"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CLEAR</a:t>
            </a:r>
            <a:r>
              <a:rPr lang="en-US"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button) then  type in the grant number you are wanting to review, VOCA-2018. After </a:t>
            </a:r>
            <a:r>
              <a:rPr lang="en-US"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you </a:t>
            </a:r>
            <a:r>
              <a:rPr lang="en-US"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have either utilized the Application/Grant Type or Application/Grant Name then  click </a:t>
            </a:r>
            <a:r>
              <a:rPr lang="en-US" b="1"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SEARCH</a:t>
            </a:r>
            <a:r>
              <a:rPr lang="en-US"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   </a:t>
            </a:r>
          </a:p>
          <a:p>
            <a:pPr marL="457200" indent="-457200">
              <a:buFont typeface="+mj-lt"/>
              <a:buAutoNum type="alphaLcPeriod"/>
            </a:pPr>
            <a:endParaRPr lang="en-US" sz="1900" dirty="0"/>
          </a:p>
        </p:txBody>
      </p:sp>
      <p:sp>
        <p:nvSpPr>
          <p:cNvPr id="6" name="Slide Number Placeholder 5">
            <a:extLst>
              <a:ext uri="{FF2B5EF4-FFF2-40B4-BE49-F238E27FC236}">
                <a16:creationId xmlns:a16="http://schemas.microsoft.com/office/drawing/2014/main" id="{4A183B4E-3509-4BAA-ACCB-68A7D0E78488}"/>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7</a:t>
            </a:fld>
            <a:endParaRPr lang="en-US"/>
          </a:p>
        </p:txBody>
      </p:sp>
    </p:spTree>
    <p:extLst>
      <p:ext uri="{BB962C8B-B14F-4D97-AF65-F5344CB8AC3E}">
        <p14:creationId xmlns:p14="http://schemas.microsoft.com/office/powerpoint/2010/main" val="112013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13EEE9-6C68-42D9-95D1-760BA42D6887}"/>
              </a:ext>
            </a:extLst>
          </p:cNvPr>
          <p:cNvSpPr>
            <a:spLocks noGrp="1"/>
          </p:cNvSpPr>
          <p:nvPr>
            <p:ph type="title"/>
          </p:nvPr>
        </p:nvSpPr>
        <p:spPr>
          <a:xfrm>
            <a:off x="8075612" y="549275"/>
            <a:ext cx="3565524" cy="1997855"/>
          </a:xfrm>
        </p:spPr>
        <p:txBody>
          <a:bodyPr wrap="square" anchor="b">
            <a:normAutofit/>
          </a:bodyPr>
          <a:lstStyle/>
          <a:p>
            <a:r>
              <a:rPr lang="en-US" dirty="0"/>
              <a:t>Accessing your grant</a:t>
            </a:r>
          </a:p>
        </p:txBody>
      </p:sp>
      <p:pic>
        <p:nvPicPr>
          <p:cNvPr id="11" name="Picture 10">
            <a:extLst>
              <a:ext uri="{FF2B5EF4-FFF2-40B4-BE49-F238E27FC236}">
                <a16:creationId xmlns:a16="http://schemas.microsoft.com/office/drawing/2014/main" id="{B2DA375C-4801-46B4-948F-FA2BFB14D08B}"/>
              </a:ext>
            </a:extLst>
          </p:cNvPr>
          <p:cNvPicPr>
            <a:picLocks noChangeAspect="1"/>
          </p:cNvPicPr>
          <p:nvPr/>
        </p:nvPicPr>
        <p:blipFill>
          <a:blip r:embed="rId2"/>
          <a:stretch>
            <a:fillRect/>
          </a:stretch>
        </p:blipFill>
        <p:spPr>
          <a:xfrm>
            <a:off x="550864" y="796361"/>
            <a:ext cx="6973882" cy="5265279"/>
          </a:xfrm>
          <a:custGeom>
            <a:avLst/>
            <a:gdLst/>
            <a:ahLst/>
            <a:cxnLst/>
            <a:rect l="l" t="t" r="r" b="b"/>
            <a:pathLst>
              <a:path w="6973882" h="5759451">
                <a:moveTo>
                  <a:pt x="0" y="0"/>
                </a:moveTo>
                <a:lnTo>
                  <a:pt x="6973882" y="0"/>
                </a:lnTo>
                <a:lnTo>
                  <a:pt x="6973882" y="5759451"/>
                </a:lnTo>
                <a:lnTo>
                  <a:pt x="0" y="5759451"/>
                </a:lnTo>
                <a:close/>
              </a:path>
            </a:pathLst>
          </a:custGeom>
        </p:spPr>
      </p:pic>
      <p:sp>
        <p:nvSpPr>
          <p:cNvPr id="3" name="Content Placeholder 2">
            <a:extLst>
              <a:ext uri="{FF2B5EF4-FFF2-40B4-BE49-F238E27FC236}">
                <a16:creationId xmlns:a16="http://schemas.microsoft.com/office/drawing/2014/main" id="{29D893C0-B066-4170-A7C9-1CF2FD7A0BF3}"/>
              </a:ext>
            </a:extLst>
          </p:cNvPr>
          <p:cNvSpPr>
            <a:spLocks noGrp="1"/>
          </p:cNvSpPr>
          <p:nvPr>
            <p:ph idx="1"/>
          </p:nvPr>
        </p:nvSpPr>
        <p:spPr>
          <a:xfrm>
            <a:off x="8075611" y="2677306"/>
            <a:ext cx="3565525" cy="3415519"/>
          </a:xfrm>
        </p:spPr>
        <p:txBody>
          <a:bodyPr anchor="t">
            <a:normAutofit/>
          </a:bodyPr>
          <a:lstStyle/>
          <a:p>
            <a:pPr marL="457200" indent="-457200">
              <a:buFont typeface="+mj-lt"/>
              <a:buAutoNum type="alphaLcPeriod" startAt="3"/>
            </a:pPr>
            <a:r>
              <a:rPr lang="en-US" dirty="0">
                <a:effectLst/>
                <a:latin typeface="Calibri" panose="020F0502020204030204" pitchFamily="34" charset="0"/>
                <a:ea typeface="Calibri" panose="020F0502020204030204" pitchFamily="34" charset="0"/>
              </a:rPr>
              <a:t>To review the grant, you will want to click on the </a:t>
            </a:r>
            <a:r>
              <a:rPr lang="en-US" b="1" dirty="0">
                <a:effectLst/>
                <a:latin typeface="Calibri" panose="020F0502020204030204" pitchFamily="34" charset="0"/>
                <a:ea typeface="Calibri" panose="020F0502020204030204" pitchFamily="34" charset="0"/>
              </a:rPr>
              <a:t>Grant Name</a:t>
            </a:r>
            <a:r>
              <a:rPr lang="en-US" dirty="0">
                <a:effectLst/>
                <a:latin typeface="Calibri" panose="020F0502020204030204" pitchFamily="34" charset="0"/>
                <a:ea typeface="Calibri" panose="020F0502020204030204" pitchFamily="34" charset="0"/>
              </a:rPr>
              <a:t>. For this example, it would be, VOCA – 2018 – 00050. This should take you to the </a:t>
            </a:r>
            <a:r>
              <a:rPr lang="en-US" b="1" dirty="0">
                <a:effectLst/>
                <a:latin typeface="Calibri" panose="020F0502020204030204" pitchFamily="34" charset="0"/>
                <a:ea typeface="Calibri" panose="020F0502020204030204" pitchFamily="34" charset="0"/>
              </a:rPr>
              <a:t>Document Snapshot Page</a:t>
            </a:r>
            <a:r>
              <a:rPr lang="en-US" dirty="0">
                <a:effectLst/>
                <a:latin typeface="Calibri" panose="020F0502020204030204" pitchFamily="34" charset="0"/>
                <a:ea typeface="Calibri" panose="020F0502020204030204" pitchFamily="34" charset="0"/>
              </a:rPr>
              <a:t>. </a:t>
            </a:r>
            <a:endParaRPr lang="en-US" dirty="0"/>
          </a:p>
        </p:txBody>
      </p:sp>
      <p:sp>
        <p:nvSpPr>
          <p:cNvPr id="22" name="Oval 21">
            <a:extLst>
              <a:ext uri="{FF2B5EF4-FFF2-40B4-BE49-F238E27FC236}">
                <a16:creationId xmlns:a16="http://schemas.microsoft.com/office/drawing/2014/main" id="{FD3E50C4-0603-4524-A349-442067B88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5125" y="44325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B9875DD7-9A09-485C-BDB8-B8F831DAA97B}"/>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8</a:t>
            </a:fld>
            <a:endParaRPr lang="en-US"/>
          </a:p>
        </p:txBody>
      </p:sp>
    </p:spTree>
    <p:extLst>
      <p:ext uri="{BB962C8B-B14F-4D97-AF65-F5344CB8AC3E}">
        <p14:creationId xmlns:p14="http://schemas.microsoft.com/office/powerpoint/2010/main" val="2208054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1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A8B232-1E1A-4422-973D-4C17FDEC03E2}"/>
              </a:ext>
            </a:extLst>
          </p:cNvPr>
          <p:cNvSpPr>
            <a:spLocks noGrp="1"/>
          </p:cNvSpPr>
          <p:nvPr>
            <p:ph type="title"/>
          </p:nvPr>
        </p:nvSpPr>
        <p:spPr>
          <a:xfrm>
            <a:off x="550863" y="549275"/>
            <a:ext cx="4500562" cy="1562959"/>
          </a:xfrm>
        </p:spPr>
        <p:txBody>
          <a:bodyPr wrap="square" anchor="t">
            <a:normAutofit/>
          </a:bodyPr>
          <a:lstStyle/>
          <a:p>
            <a:r>
              <a:rPr lang="en-US"/>
              <a:t>Accessing your Grant</a:t>
            </a:r>
            <a:endParaRPr lang="en-US" dirty="0"/>
          </a:p>
        </p:txBody>
      </p:sp>
      <p:grpSp>
        <p:nvGrpSpPr>
          <p:cNvPr id="30" name="Group 14">
            <a:extLst>
              <a:ext uri="{FF2B5EF4-FFF2-40B4-BE49-F238E27FC236}">
                <a16:creationId xmlns:a16="http://schemas.microsoft.com/office/drawing/2014/main" id="{F4BF4F49-03E6-41CC-AF55-AD65DEBF0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07237" y="1292637"/>
            <a:ext cx="667800" cy="631474"/>
            <a:chOff x="8069541" y="1262702"/>
            <a:chExt cx="667800" cy="631474"/>
          </a:xfrm>
        </p:grpSpPr>
        <p:sp>
          <p:nvSpPr>
            <p:cNvPr id="16" name="Freeform: Shape 15">
              <a:extLst>
                <a:ext uri="{FF2B5EF4-FFF2-40B4-BE49-F238E27FC236}">
                  <a16:creationId xmlns:a16="http://schemas.microsoft.com/office/drawing/2014/main" id="{DC1EDB74-7A6D-4D1E-B5BB-49E885D8D94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16">
              <a:extLst>
                <a:ext uri="{FF2B5EF4-FFF2-40B4-BE49-F238E27FC236}">
                  <a16:creationId xmlns:a16="http://schemas.microsoft.com/office/drawing/2014/main" id="{54C11E97-305F-4D2F-B5FE-DE0ECD6BED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 name="Content Placeholder 2">
            <a:extLst>
              <a:ext uri="{FF2B5EF4-FFF2-40B4-BE49-F238E27FC236}">
                <a16:creationId xmlns:a16="http://schemas.microsoft.com/office/drawing/2014/main" id="{8B635AFE-ABC3-4B0F-A051-87187E66C8DA}"/>
              </a:ext>
            </a:extLst>
          </p:cNvPr>
          <p:cNvSpPr>
            <a:spLocks noGrp="1"/>
          </p:cNvSpPr>
          <p:nvPr>
            <p:ph idx="1"/>
          </p:nvPr>
        </p:nvSpPr>
        <p:spPr>
          <a:xfrm>
            <a:off x="5267325" y="549275"/>
            <a:ext cx="6373813" cy="1562959"/>
          </a:xfrm>
        </p:spPr>
        <p:txBody>
          <a:bodyPr anchor="t">
            <a:normAutofit/>
          </a:bodyPr>
          <a:lstStyle/>
          <a:p>
            <a:r>
              <a:rPr lang="en-US" sz="2400" dirty="0">
                <a:effectLst/>
                <a:latin typeface="Calibri" panose="020F0502020204030204" pitchFamily="34" charset="0"/>
                <a:ea typeface="Calibri" panose="020F0502020204030204" pitchFamily="34" charset="0"/>
              </a:rPr>
              <a:t>#2 – Utilizing the </a:t>
            </a:r>
            <a:r>
              <a:rPr lang="en-US" sz="2400" b="1" i="1" dirty="0">
                <a:effectLst/>
                <a:latin typeface="Calibri" panose="020F0502020204030204" pitchFamily="34" charset="0"/>
                <a:ea typeface="Calibri" panose="020F0502020204030204" pitchFamily="34" charset="0"/>
              </a:rPr>
              <a:t>“My Organization”</a:t>
            </a:r>
            <a:r>
              <a:rPr lang="en-US" sz="2400" dirty="0">
                <a:effectLst/>
                <a:latin typeface="Calibri" panose="020F0502020204030204" pitchFamily="34" charset="0"/>
                <a:ea typeface="Calibri" panose="020F0502020204030204" pitchFamily="34" charset="0"/>
              </a:rPr>
              <a:t> feature (right side of screen) </a:t>
            </a:r>
            <a:endParaRPr lang="en-US" sz="2400" dirty="0"/>
          </a:p>
        </p:txBody>
      </p:sp>
      <p:grpSp>
        <p:nvGrpSpPr>
          <p:cNvPr id="32" name="Group 18">
            <a:extLst>
              <a:ext uri="{FF2B5EF4-FFF2-40B4-BE49-F238E27FC236}">
                <a16:creationId xmlns:a16="http://schemas.microsoft.com/office/drawing/2014/main" id="{DA51DAFE-3CF2-44EC-B173-C51A298666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0862" y="2227091"/>
            <a:ext cx="1343549" cy="1980000"/>
            <a:chOff x="10157513" y="3767025"/>
            <a:chExt cx="1343549" cy="1980000"/>
          </a:xfrm>
        </p:grpSpPr>
        <p:sp>
          <p:nvSpPr>
            <p:cNvPr id="33" name="Freeform: Shape 19">
              <a:extLst>
                <a:ext uri="{FF2B5EF4-FFF2-40B4-BE49-F238E27FC236}">
                  <a16:creationId xmlns:a16="http://schemas.microsoft.com/office/drawing/2014/main" id="{3063301B-41B6-4FE1-B94D-CF323DEE8D8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9700806" y="4356548"/>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20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Freeform: Shape 20">
              <a:extLst>
                <a:ext uri="{FF2B5EF4-FFF2-40B4-BE49-F238E27FC236}">
                  <a16:creationId xmlns:a16="http://schemas.microsoft.com/office/drawing/2014/main" id="{3EC698B9-63DB-4BC1-9F0D-4E46583B703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9751989" y="4268631"/>
              <a:ext cx="1853969" cy="1042921"/>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Oval 21">
              <a:extLst>
                <a:ext uri="{FF2B5EF4-FFF2-40B4-BE49-F238E27FC236}">
                  <a16:creationId xmlns:a16="http://schemas.microsoft.com/office/drawing/2014/main" id="{E0CEC20B-5710-4F96-B241-1656BCFA5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11393964" y="4748050"/>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22">
              <a:extLst>
                <a:ext uri="{FF2B5EF4-FFF2-40B4-BE49-F238E27FC236}">
                  <a16:creationId xmlns:a16="http://schemas.microsoft.com/office/drawing/2014/main" id="{0D00330D-9E5D-4427-87AC-50CF27018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00000">
              <a:off x="10412937" y="3767025"/>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6" name="Slide Number Placeholder 5">
            <a:extLst>
              <a:ext uri="{FF2B5EF4-FFF2-40B4-BE49-F238E27FC236}">
                <a16:creationId xmlns:a16="http://schemas.microsoft.com/office/drawing/2014/main" id="{BF888EF0-DD59-4F71-BE74-2078E452015B}"/>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9</a:t>
            </a:fld>
            <a:endParaRPr lang="en-US"/>
          </a:p>
        </p:txBody>
      </p:sp>
      <p:pic>
        <p:nvPicPr>
          <p:cNvPr id="10" name="Picture 9">
            <a:extLst>
              <a:ext uri="{FF2B5EF4-FFF2-40B4-BE49-F238E27FC236}">
                <a16:creationId xmlns:a16="http://schemas.microsoft.com/office/drawing/2014/main" id="{2E71489E-E4EC-4A95-929A-0D235E424663}"/>
              </a:ext>
            </a:extLst>
          </p:cNvPr>
          <p:cNvPicPr>
            <a:picLocks noChangeAspect="1"/>
          </p:cNvPicPr>
          <p:nvPr/>
        </p:nvPicPr>
        <p:blipFill>
          <a:blip r:embed="rId2"/>
          <a:stretch>
            <a:fillRect/>
          </a:stretch>
        </p:blipFill>
        <p:spPr>
          <a:xfrm>
            <a:off x="2004356" y="1885071"/>
            <a:ext cx="8912173" cy="4423653"/>
          </a:xfrm>
          <a:prstGeom prst="rect">
            <a:avLst/>
          </a:prstGeom>
        </p:spPr>
      </p:pic>
    </p:spTree>
    <p:extLst>
      <p:ext uri="{BB962C8B-B14F-4D97-AF65-F5344CB8AC3E}">
        <p14:creationId xmlns:p14="http://schemas.microsoft.com/office/powerpoint/2010/main" val="2509094726"/>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{A9614916-0DA7-40A4-A0CE-842AAA1697BF}tf33713516_win32</Template>
  <TotalTime>1483</TotalTime>
  <Words>2358</Words>
  <Application>Microsoft Office PowerPoint</Application>
  <PresentationFormat>Widescreen</PresentationFormat>
  <Paragraphs>135</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Gill Sans MT</vt:lpstr>
      <vt:lpstr>Walbaum Display</vt:lpstr>
      <vt:lpstr>Wingdings</vt:lpstr>
      <vt:lpstr>3DFloatVTI</vt:lpstr>
      <vt:lpstr>New Administrators Training Session 5</vt:lpstr>
      <vt:lpstr>A few things to keep in mind for this Webinar:</vt:lpstr>
      <vt:lpstr>Grant Management Directive 3</vt:lpstr>
      <vt:lpstr>Personnel Name Changes</vt:lpstr>
      <vt:lpstr>How to Initiate a Personnel Name Change</vt:lpstr>
      <vt:lpstr>Accessing your Grant</vt:lpstr>
      <vt:lpstr>Accessing your Grant</vt:lpstr>
      <vt:lpstr>Accessing your grant</vt:lpstr>
      <vt:lpstr>Accessing your Grant</vt:lpstr>
      <vt:lpstr>Accessing your Grant</vt:lpstr>
      <vt:lpstr>Requesting a Personnel Name Change</vt:lpstr>
      <vt:lpstr>Requesting a Personnel Name Change</vt:lpstr>
      <vt:lpstr>Requesting a Personnel Name Change</vt:lpstr>
      <vt:lpstr>Requesting a Personnel Name Change</vt:lpstr>
      <vt:lpstr>Requesting a Personnel Name Change</vt:lpstr>
      <vt:lpstr>Requesting a Personnel Name Change</vt:lpstr>
      <vt:lpstr>Requesting a Personnel Name Change</vt:lpstr>
      <vt:lpstr>How to verify the Personnel Name Change was submitted</vt:lpstr>
      <vt:lpstr>How to verify the Personnel Name Change was submitted </vt:lpstr>
      <vt:lpstr>Personnel Name Changes</vt:lpstr>
      <vt:lpstr>How to Create a Project Modification or PMR</vt:lpstr>
      <vt:lpstr>How to Create a Project Modification or PMR</vt:lpstr>
      <vt:lpstr>How to Create a Project Modification   or PMR</vt:lpstr>
      <vt:lpstr>How to Create a Project Modification or PMR</vt:lpstr>
      <vt:lpstr>How to Create a Project Modification or PMR</vt:lpstr>
      <vt:lpstr>PowerPoint Presentation</vt:lpstr>
      <vt:lpstr>How to Create a Project Modification or PMR</vt:lpstr>
      <vt:lpstr>How to Create a Project Modification or PMR</vt:lpstr>
      <vt:lpstr>How to Create a Project Modification or PMR</vt:lpstr>
      <vt:lpstr>How to Create a Project Modification or PMR</vt:lpstr>
      <vt:lpstr>How to Create a Project Modification or PMR</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Administrators Training Session 5</dc:title>
  <dc:creator>Sheets, Ellen</dc:creator>
  <cp:lastModifiedBy>Sheets, Ellen</cp:lastModifiedBy>
  <cp:revision>6</cp:revision>
  <dcterms:created xsi:type="dcterms:W3CDTF">2022-05-09T17:06:45Z</dcterms:created>
  <dcterms:modified xsi:type="dcterms:W3CDTF">2022-05-10T17:50:13Z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