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2" r:id="rId2"/>
    <p:sldId id="261" r:id="rId3"/>
    <p:sldId id="263" r:id="rId4"/>
    <p:sldId id="264" r:id="rId5"/>
    <p:sldId id="259" r:id="rId6"/>
    <p:sldId id="258" r:id="rId7"/>
    <p:sldId id="298" r:id="rId8"/>
    <p:sldId id="301" r:id="rId9"/>
    <p:sldId id="299" r:id="rId10"/>
    <p:sldId id="302" r:id="rId11"/>
    <p:sldId id="303" r:id="rId12"/>
    <p:sldId id="278" r:id="rId13"/>
    <p:sldId id="260" r:id="rId14"/>
    <p:sldId id="300" r:id="rId15"/>
    <p:sldId id="272" r:id="rId16"/>
    <p:sldId id="286" r:id="rId17"/>
    <p:sldId id="287" r:id="rId18"/>
    <p:sldId id="304" r:id="rId19"/>
    <p:sldId id="288" r:id="rId20"/>
    <p:sldId id="25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85924A-3D12-20E7-9AB8-BF4331E033D6}" name="Anderson, Dalayna E (CJI)" initials="DA" userId="S::DaAnderson1@cji.IN.gov::f87440f5-a978-4443-b581-0d66854eaaa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rown, Maxwell" initials="BM" lastIdx="2" clrIdx="0">
    <p:extLst>
      <p:ext uri="{19B8F6BF-5375-455C-9EA6-DF929625EA0E}">
        <p15:presenceInfo xmlns:p15="http://schemas.microsoft.com/office/powerpoint/2012/main" userId="S::MaxBrown@cji.IN.gov::6d7d09c8-23e6-4225-b495-4fe0e307a8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30" autoAdjust="0"/>
    <p:restoredTop sz="94249" autoAdjust="0"/>
  </p:normalViewPr>
  <p:slideViewPr>
    <p:cSldViewPr snapToGrid="0">
      <p:cViewPr varScale="1">
        <p:scale>
          <a:sx n="90" d="100"/>
          <a:sy n="90" d="100"/>
        </p:scale>
        <p:origin x="7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8.svg"/><Relationship Id="rId13" Type="http://schemas.openxmlformats.org/officeDocument/2006/relationships/image" Target="../media/image23.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image" Target="../media/image12.svg"/><Relationship Id="rId16" Type="http://schemas.openxmlformats.org/officeDocument/2006/relationships/image" Target="../media/image26.svg"/><Relationship Id="rId1" Type="http://schemas.openxmlformats.org/officeDocument/2006/relationships/image" Target="../media/image11.png"/><Relationship Id="rId6" Type="http://schemas.openxmlformats.org/officeDocument/2006/relationships/image" Target="../media/image16.svg"/><Relationship Id="rId11" Type="http://schemas.openxmlformats.org/officeDocument/2006/relationships/image" Target="../media/image21.png"/><Relationship Id="rId5" Type="http://schemas.openxmlformats.org/officeDocument/2006/relationships/image" Target="../media/image15.png"/><Relationship Id="rId15" Type="http://schemas.openxmlformats.org/officeDocument/2006/relationships/image" Target="../media/image2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 Id="rId14" Type="http://schemas.openxmlformats.org/officeDocument/2006/relationships/image" Target="../media/image2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8.svg"/><Relationship Id="rId13" Type="http://schemas.openxmlformats.org/officeDocument/2006/relationships/image" Target="../media/image23.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image" Target="../media/image12.svg"/><Relationship Id="rId16" Type="http://schemas.openxmlformats.org/officeDocument/2006/relationships/image" Target="../media/image26.svg"/><Relationship Id="rId1" Type="http://schemas.openxmlformats.org/officeDocument/2006/relationships/image" Target="../media/image11.png"/><Relationship Id="rId6" Type="http://schemas.openxmlformats.org/officeDocument/2006/relationships/image" Target="../media/image16.svg"/><Relationship Id="rId11" Type="http://schemas.openxmlformats.org/officeDocument/2006/relationships/image" Target="../media/image21.png"/><Relationship Id="rId5" Type="http://schemas.openxmlformats.org/officeDocument/2006/relationships/image" Target="../media/image15.png"/><Relationship Id="rId15" Type="http://schemas.openxmlformats.org/officeDocument/2006/relationships/image" Target="../media/image2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 Id="rId1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0"/>
      </a:schemeClr>
    </dgm:fillClrLst>
    <dgm:linClrLst>
      <a:schemeClr val="accent2"/>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a:schemeClr val="accent2"/>
      <a:schemeClr val="accent3"/>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a:schemeClr val="accent2"/>
      <a:schemeClr val="accent3"/>
    </dgm:txFillClrLst>
    <dgm:txEffectClrLst/>
  </dgm:styleLbl>
</dgm:colorsDef>
</file>

<file path=ppt/diagrams/data1.xml><?xml version="1.0" encoding="utf-8"?>
<dgm:dataModel xmlns:dgm="http://schemas.openxmlformats.org/drawingml/2006/diagram" xmlns:a="http://schemas.openxmlformats.org/drawingml/2006/main">
  <dgm:ptLst>
    <dgm:pt modelId="{61552BDF-CC6A-42DD-9825-C6FD7A02BE1F}" type="doc">
      <dgm:prSet loTypeId="urn:microsoft.com/office/officeart/2018/2/layout/IconCircleList" loCatId="icon" qsTypeId="urn:microsoft.com/office/officeart/2005/8/quickstyle/simple1" qsCatId="simple" csTypeId="urn:microsoft.com/office/officeart/2018/5/colors/Iconchunking_coloredtext_colorful2" csCatId="colorful" phldr="1"/>
      <dgm:spPr/>
      <dgm:t>
        <a:bodyPr/>
        <a:lstStyle/>
        <a:p>
          <a:endParaRPr lang="en-US"/>
        </a:p>
      </dgm:t>
    </dgm:pt>
    <dgm:pt modelId="{88431157-218C-4AFF-94F8-024ECED897E2}">
      <dgm:prSet/>
      <dgm:spPr/>
      <dgm:t>
        <a:bodyPr/>
        <a:lstStyle/>
        <a:p>
          <a:r>
            <a:rPr lang="en-US" b="1" dirty="0"/>
            <a:t>Contact Information</a:t>
          </a:r>
        </a:p>
      </dgm:t>
    </dgm:pt>
    <dgm:pt modelId="{03710A3A-01D7-4747-89BF-9629129D6F3F}" type="parTrans" cxnId="{00725FB6-FF57-43FC-9164-7996A6819AFD}">
      <dgm:prSet/>
      <dgm:spPr/>
      <dgm:t>
        <a:bodyPr/>
        <a:lstStyle/>
        <a:p>
          <a:endParaRPr lang="en-US"/>
        </a:p>
      </dgm:t>
    </dgm:pt>
    <dgm:pt modelId="{CDB8D9BE-91FC-438B-B618-9B5126531B6E}" type="sibTrans" cxnId="{00725FB6-FF57-43FC-9164-7996A6819AFD}">
      <dgm:prSet/>
      <dgm:spPr/>
      <dgm:t>
        <a:bodyPr/>
        <a:lstStyle/>
        <a:p>
          <a:endParaRPr lang="en-US"/>
        </a:p>
      </dgm:t>
    </dgm:pt>
    <dgm:pt modelId="{B5040C98-B139-489E-922F-A4F9DBDA18A5}">
      <dgm:prSet/>
      <dgm:spPr/>
      <dgm:t>
        <a:bodyPr/>
        <a:lstStyle/>
        <a:p>
          <a:r>
            <a:rPr lang="en-US" b="1"/>
            <a:t>Project Information</a:t>
          </a:r>
        </a:p>
      </dgm:t>
    </dgm:pt>
    <dgm:pt modelId="{B7CDE0B4-8FDF-434F-B4B3-41300E62E196}" type="parTrans" cxnId="{5011E239-7333-4DCA-A638-E1C3A227DBA6}">
      <dgm:prSet/>
      <dgm:spPr/>
      <dgm:t>
        <a:bodyPr/>
        <a:lstStyle/>
        <a:p>
          <a:endParaRPr lang="en-US"/>
        </a:p>
      </dgm:t>
    </dgm:pt>
    <dgm:pt modelId="{58DFCEB0-1651-4496-9FC3-6441F1D782CB}" type="sibTrans" cxnId="{5011E239-7333-4DCA-A638-E1C3A227DBA6}">
      <dgm:prSet/>
      <dgm:spPr/>
      <dgm:t>
        <a:bodyPr/>
        <a:lstStyle/>
        <a:p>
          <a:endParaRPr lang="en-US"/>
        </a:p>
      </dgm:t>
    </dgm:pt>
    <dgm:pt modelId="{C185A0DD-08A7-4C2E-9C61-04D5F75C06F4}">
      <dgm:prSet/>
      <dgm:spPr/>
      <dgm:t>
        <a:bodyPr/>
        <a:lstStyle/>
        <a:p>
          <a:r>
            <a:rPr lang="en-US" b="1"/>
            <a:t>Programmatic Information</a:t>
          </a:r>
        </a:p>
      </dgm:t>
    </dgm:pt>
    <dgm:pt modelId="{0932C735-6CB5-4FB8-8401-55245F7D7B29}" type="parTrans" cxnId="{6F30EAB3-63BD-48A7-8CA0-92DE2E687515}">
      <dgm:prSet/>
      <dgm:spPr/>
      <dgm:t>
        <a:bodyPr/>
        <a:lstStyle/>
        <a:p>
          <a:endParaRPr lang="en-US"/>
        </a:p>
      </dgm:t>
    </dgm:pt>
    <dgm:pt modelId="{C5101842-D8E2-4E14-8549-128D564B7C8F}" type="sibTrans" cxnId="{6F30EAB3-63BD-48A7-8CA0-92DE2E687515}">
      <dgm:prSet/>
      <dgm:spPr/>
      <dgm:t>
        <a:bodyPr/>
        <a:lstStyle/>
        <a:p>
          <a:endParaRPr lang="en-US"/>
        </a:p>
      </dgm:t>
    </dgm:pt>
    <dgm:pt modelId="{F6B88CA5-051E-4D56-8BE4-4855BD5495E1}">
      <dgm:prSet/>
      <dgm:spPr/>
      <dgm:t>
        <a:bodyPr/>
        <a:lstStyle/>
        <a:p>
          <a:endParaRPr lang="en-US"/>
        </a:p>
      </dgm:t>
    </dgm:pt>
    <dgm:pt modelId="{67E6A8DD-763E-41B7-BD4F-9CC33E217F66}" type="parTrans" cxnId="{6CD54658-703B-41E1-8BD1-3DABF9FC849D}">
      <dgm:prSet/>
      <dgm:spPr/>
      <dgm:t>
        <a:bodyPr/>
        <a:lstStyle/>
        <a:p>
          <a:endParaRPr lang="en-US"/>
        </a:p>
      </dgm:t>
    </dgm:pt>
    <dgm:pt modelId="{974AB45D-CF65-47F0-9003-C6A79CE929A4}" type="sibTrans" cxnId="{6CD54658-703B-41E1-8BD1-3DABF9FC849D}">
      <dgm:prSet/>
      <dgm:spPr/>
      <dgm:t>
        <a:bodyPr/>
        <a:lstStyle/>
        <a:p>
          <a:endParaRPr lang="en-US"/>
        </a:p>
      </dgm:t>
    </dgm:pt>
    <dgm:pt modelId="{B0C2EB5C-44DE-43DF-AB39-B8D581B6F91C}">
      <dgm:prSet/>
      <dgm:spPr/>
      <dgm:t>
        <a:bodyPr/>
        <a:lstStyle/>
        <a:p>
          <a:r>
            <a:rPr lang="en-US" b="1"/>
            <a:t>Goals, Objectives, and Outcomes</a:t>
          </a:r>
        </a:p>
      </dgm:t>
    </dgm:pt>
    <dgm:pt modelId="{850C9710-F979-4B52-84AF-EE1925981CC1}" type="parTrans" cxnId="{22FFF2A2-B0F6-415A-8047-E73AD979B051}">
      <dgm:prSet/>
      <dgm:spPr/>
      <dgm:t>
        <a:bodyPr/>
        <a:lstStyle/>
        <a:p>
          <a:endParaRPr lang="en-US"/>
        </a:p>
      </dgm:t>
    </dgm:pt>
    <dgm:pt modelId="{D16D92C0-A280-4D61-A1C4-FD19DBB25603}" type="sibTrans" cxnId="{22FFF2A2-B0F6-415A-8047-E73AD979B051}">
      <dgm:prSet/>
      <dgm:spPr/>
      <dgm:t>
        <a:bodyPr/>
        <a:lstStyle/>
        <a:p>
          <a:endParaRPr lang="en-US"/>
        </a:p>
      </dgm:t>
    </dgm:pt>
    <dgm:pt modelId="{83AF6EAC-807F-4D97-AC1D-3DF1B0A17C92}">
      <dgm:prSet/>
      <dgm:spPr/>
      <dgm:t>
        <a:bodyPr/>
        <a:lstStyle/>
        <a:p>
          <a:r>
            <a:rPr lang="en-US" b="1"/>
            <a:t>Problem Statement &amp; Analysis </a:t>
          </a:r>
        </a:p>
      </dgm:t>
    </dgm:pt>
    <dgm:pt modelId="{D081A580-DBEC-4524-85E5-37BD3D4A0131}" type="parTrans" cxnId="{2BD25F1F-C4AE-4261-8269-1731779FC983}">
      <dgm:prSet/>
      <dgm:spPr/>
      <dgm:t>
        <a:bodyPr/>
        <a:lstStyle/>
        <a:p>
          <a:endParaRPr lang="en-US"/>
        </a:p>
      </dgm:t>
    </dgm:pt>
    <dgm:pt modelId="{78F0A9F7-230B-430F-B643-99E2E57A0AB3}" type="sibTrans" cxnId="{2BD25F1F-C4AE-4261-8269-1731779FC983}">
      <dgm:prSet/>
      <dgm:spPr/>
      <dgm:t>
        <a:bodyPr/>
        <a:lstStyle/>
        <a:p>
          <a:endParaRPr lang="en-US"/>
        </a:p>
      </dgm:t>
    </dgm:pt>
    <dgm:pt modelId="{DBA3294B-7E85-48A0-9265-F519C31F653D}">
      <dgm:prSet/>
      <dgm:spPr/>
      <dgm:t>
        <a:bodyPr/>
        <a:lstStyle/>
        <a:p>
          <a:r>
            <a:rPr lang="en-US" b="1"/>
            <a:t>Program Description</a:t>
          </a:r>
        </a:p>
      </dgm:t>
    </dgm:pt>
    <dgm:pt modelId="{B3C6D3C7-FFBF-4288-9034-FA655BDFD7D3}" type="parTrans" cxnId="{D1EAE763-1B54-426E-8D5F-91540B050A78}">
      <dgm:prSet/>
      <dgm:spPr/>
      <dgm:t>
        <a:bodyPr/>
        <a:lstStyle/>
        <a:p>
          <a:endParaRPr lang="en-US"/>
        </a:p>
      </dgm:t>
    </dgm:pt>
    <dgm:pt modelId="{406021A5-1D5E-47A5-938E-D8C5A8B1D354}" type="sibTrans" cxnId="{D1EAE763-1B54-426E-8D5F-91540B050A78}">
      <dgm:prSet/>
      <dgm:spPr/>
      <dgm:t>
        <a:bodyPr/>
        <a:lstStyle/>
        <a:p>
          <a:endParaRPr lang="en-US"/>
        </a:p>
      </dgm:t>
    </dgm:pt>
    <dgm:pt modelId="{B9BDBA8F-B954-472F-B43D-0618D770CFD7}">
      <dgm:prSet/>
      <dgm:spPr/>
      <dgm:t>
        <a:bodyPr/>
        <a:lstStyle/>
        <a:p>
          <a:r>
            <a:rPr lang="en-US" b="1"/>
            <a:t>Evidence Based/Best Practices</a:t>
          </a:r>
        </a:p>
      </dgm:t>
    </dgm:pt>
    <dgm:pt modelId="{222454C7-42FF-4AD0-A251-23FA492687AA}" type="parTrans" cxnId="{8B55F574-2440-4F32-AE9C-45336ECEAEC2}">
      <dgm:prSet/>
      <dgm:spPr/>
      <dgm:t>
        <a:bodyPr/>
        <a:lstStyle/>
        <a:p>
          <a:endParaRPr lang="en-US"/>
        </a:p>
      </dgm:t>
    </dgm:pt>
    <dgm:pt modelId="{06A1F2C5-2463-4E1E-B29F-50EC238B2158}" type="sibTrans" cxnId="{8B55F574-2440-4F32-AE9C-45336ECEAEC2}">
      <dgm:prSet/>
      <dgm:spPr/>
      <dgm:t>
        <a:bodyPr/>
        <a:lstStyle/>
        <a:p>
          <a:endParaRPr lang="en-US"/>
        </a:p>
      </dgm:t>
    </dgm:pt>
    <dgm:pt modelId="{76B33354-2225-4498-8089-B74741947531}">
      <dgm:prSet/>
      <dgm:spPr/>
      <dgm:t>
        <a:bodyPr/>
        <a:lstStyle/>
        <a:p>
          <a:r>
            <a:rPr lang="en-US" b="1"/>
            <a:t>Use of Volunteers</a:t>
          </a:r>
        </a:p>
      </dgm:t>
    </dgm:pt>
    <dgm:pt modelId="{2AA9BC59-588F-467E-9B65-AEA413240037}" type="parTrans" cxnId="{9620B5A9-8A86-4863-A509-F4A1FEC979A1}">
      <dgm:prSet/>
      <dgm:spPr/>
      <dgm:t>
        <a:bodyPr/>
        <a:lstStyle/>
        <a:p>
          <a:endParaRPr lang="en-US"/>
        </a:p>
      </dgm:t>
    </dgm:pt>
    <dgm:pt modelId="{B9BB5DF8-D0F3-44B3-9E94-C063C2DB7976}" type="sibTrans" cxnId="{9620B5A9-8A86-4863-A509-F4A1FEC979A1}">
      <dgm:prSet/>
      <dgm:spPr/>
      <dgm:t>
        <a:bodyPr/>
        <a:lstStyle/>
        <a:p>
          <a:endParaRPr lang="en-US"/>
        </a:p>
      </dgm:t>
    </dgm:pt>
    <dgm:pt modelId="{535C8F4C-B614-4B22-8043-9F8FE7A14AE6}" type="pres">
      <dgm:prSet presAssocID="{61552BDF-CC6A-42DD-9825-C6FD7A02BE1F}" presName="root" presStyleCnt="0">
        <dgm:presLayoutVars>
          <dgm:dir/>
          <dgm:resizeHandles val="exact"/>
        </dgm:presLayoutVars>
      </dgm:prSet>
      <dgm:spPr/>
    </dgm:pt>
    <dgm:pt modelId="{A7409755-194E-4CB9-AAFE-0A7AB0AA59D2}" type="pres">
      <dgm:prSet presAssocID="{61552BDF-CC6A-42DD-9825-C6FD7A02BE1F}" presName="container" presStyleCnt="0">
        <dgm:presLayoutVars>
          <dgm:dir/>
          <dgm:resizeHandles val="exact"/>
        </dgm:presLayoutVars>
      </dgm:prSet>
      <dgm:spPr/>
    </dgm:pt>
    <dgm:pt modelId="{FB5D44A6-2CF6-44FA-998C-C20DEDBB0938}" type="pres">
      <dgm:prSet presAssocID="{88431157-218C-4AFF-94F8-024ECED897E2}" presName="compNode" presStyleCnt="0"/>
      <dgm:spPr/>
    </dgm:pt>
    <dgm:pt modelId="{08382E60-7CC7-439D-850C-18462E1326B3}" type="pres">
      <dgm:prSet presAssocID="{88431157-218C-4AFF-94F8-024ECED897E2}" presName="iconBgRect" presStyleLbl="bgShp" presStyleIdx="0" presStyleCnt="8"/>
      <dgm:spPr/>
    </dgm:pt>
    <dgm:pt modelId="{D7C7DE42-E2DD-41A5-8BA0-013BD6D91D9A}" type="pres">
      <dgm:prSet presAssocID="{88431157-218C-4AFF-94F8-024ECED897E2}"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eceiver"/>
        </a:ext>
      </dgm:extLst>
    </dgm:pt>
    <dgm:pt modelId="{38267641-6C83-418F-B1FF-110ECA102768}" type="pres">
      <dgm:prSet presAssocID="{88431157-218C-4AFF-94F8-024ECED897E2}" presName="spaceRect" presStyleCnt="0"/>
      <dgm:spPr/>
    </dgm:pt>
    <dgm:pt modelId="{FE17831D-EC1F-43F8-89A9-945068253ECE}" type="pres">
      <dgm:prSet presAssocID="{88431157-218C-4AFF-94F8-024ECED897E2}" presName="textRect" presStyleLbl="revTx" presStyleIdx="0" presStyleCnt="8">
        <dgm:presLayoutVars>
          <dgm:chMax val="1"/>
          <dgm:chPref val="1"/>
        </dgm:presLayoutVars>
      </dgm:prSet>
      <dgm:spPr/>
    </dgm:pt>
    <dgm:pt modelId="{077D385D-3E30-406B-A414-5FC0F8545BAF}" type="pres">
      <dgm:prSet presAssocID="{CDB8D9BE-91FC-438B-B618-9B5126531B6E}" presName="sibTrans" presStyleLbl="sibTrans2D1" presStyleIdx="0" presStyleCnt="0"/>
      <dgm:spPr/>
    </dgm:pt>
    <dgm:pt modelId="{34F5B6A0-7BEB-44D6-ABFD-6B63E42B2F78}" type="pres">
      <dgm:prSet presAssocID="{B5040C98-B139-489E-922F-A4F9DBDA18A5}" presName="compNode" presStyleCnt="0"/>
      <dgm:spPr/>
    </dgm:pt>
    <dgm:pt modelId="{B69CBBAE-4D1A-4A13-B6EE-61D57085B400}" type="pres">
      <dgm:prSet presAssocID="{B5040C98-B139-489E-922F-A4F9DBDA18A5}" presName="iconBgRect" presStyleLbl="bgShp" presStyleIdx="1" presStyleCnt="8"/>
      <dgm:spPr/>
    </dgm:pt>
    <dgm:pt modelId="{B10DEC3C-6B32-4C98-9009-128FE21A8164}" type="pres">
      <dgm:prSet presAssocID="{B5040C98-B139-489E-922F-A4F9DBDA18A5}"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4C4B1684-68C4-4AC0-B87E-7B4D7A777C1C}" type="pres">
      <dgm:prSet presAssocID="{B5040C98-B139-489E-922F-A4F9DBDA18A5}" presName="spaceRect" presStyleCnt="0"/>
      <dgm:spPr/>
    </dgm:pt>
    <dgm:pt modelId="{E3B8035D-B7C9-475A-B6A6-2A4EFB7818A4}" type="pres">
      <dgm:prSet presAssocID="{B5040C98-B139-489E-922F-A4F9DBDA18A5}" presName="textRect" presStyleLbl="revTx" presStyleIdx="1" presStyleCnt="8">
        <dgm:presLayoutVars>
          <dgm:chMax val="1"/>
          <dgm:chPref val="1"/>
        </dgm:presLayoutVars>
      </dgm:prSet>
      <dgm:spPr/>
    </dgm:pt>
    <dgm:pt modelId="{25AB9978-4292-46E4-9501-00F8343A9F92}" type="pres">
      <dgm:prSet presAssocID="{58DFCEB0-1651-4496-9FC3-6441F1D782CB}" presName="sibTrans" presStyleLbl="sibTrans2D1" presStyleIdx="0" presStyleCnt="0"/>
      <dgm:spPr/>
    </dgm:pt>
    <dgm:pt modelId="{49A4A231-C9CD-44D6-9243-23C4A75F7589}" type="pres">
      <dgm:prSet presAssocID="{C185A0DD-08A7-4C2E-9C61-04D5F75C06F4}" presName="compNode" presStyleCnt="0"/>
      <dgm:spPr/>
    </dgm:pt>
    <dgm:pt modelId="{ED8B07C6-EC64-4127-8CA6-B5A2D092E8D9}" type="pres">
      <dgm:prSet presAssocID="{C185A0DD-08A7-4C2E-9C61-04D5F75C06F4}" presName="iconBgRect" presStyleLbl="bgShp" presStyleIdx="2" presStyleCnt="8"/>
      <dgm:spPr/>
    </dgm:pt>
    <dgm:pt modelId="{B67A1708-F274-4A2E-B252-AE16AE2B9894}" type="pres">
      <dgm:prSet presAssocID="{C185A0DD-08A7-4C2E-9C61-04D5F75C06F4}"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r chart"/>
        </a:ext>
      </dgm:extLst>
    </dgm:pt>
    <dgm:pt modelId="{B8F6603F-1D72-4D09-BDB8-15406861F009}" type="pres">
      <dgm:prSet presAssocID="{C185A0DD-08A7-4C2E-9C61-04D5F75C06F4}" presName="spaceRect" presStyleCnt="0"/>
      <dgm:spPr/>
    </dgm:pt>
    <dgm:pt modelId="{330FEE3F-EE6D-4895-8F43-1381F9721AC7}" type="pres">
      <dgm:prSet presAssocID="{C185A0DD-08A7-4C2E-9C61-04D5F75C06F4}" presName="textRect" presStyleLbl="revTx" presStyleIdx="2" presStyleCnt="8">
        <dgm:presLayoutVars>
          <dgm:chMax val="1"/>
          <dgm:chPref val="1"/>
        </dgm:presLayoutVars>
      </dgm:prSet>
      <dgm:spPr/>
    </dgm:pt>
    <dgm:pt modelId="{209A5CFA-6CA6-44F7-8079-B1A645C4D9F4}" type="pres">
      <dgm:prSet presAssocID="{C5101842-D8E2-4E14-8549-128D564B7C8F}" presName="sibTrans" presStyleLbl="sibTrans2D1" presStyleIdx="0" presStyleCnt="0"/>
      <dgm:spPr/>
    </dgm:pt>
    <dgm:pt modelId="{A142FC1E-8854-4524-A256-FC7296EA6140}" type="pres">
      <dgm:prSet presAssocID="{83AF6EAC-807F-4D97-AC1D-3DF1B0A17C92}" presName="compNode" presStyleCnt="0"/>
      <dgm:spPr/>
    </dgm:pt>
    <dgm:pt modelId="{4A92CC10-0392-4640-9A50-EC0D6895599B}" type="pres">
      <dgm:prSet presAssocID="{83AF6EAC-807F-4D97-AC1D-3DF1B0A17C92}" presName="iconBgRect" presStyleLbl="bgShp" presStyleIdx="3" presStyleCnt="8"/>
      <dgm:spPr/>
    </dgm:pt>
    <dgm:pt modelId="{52567CC4-1373-461F-9CF2-569C3A0DD417}" type="pres">
      <dgm:prSet presAssocID="{83AF6EAC-807F-4D97-AC1D-3DF1B0A17C92}"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arget"/>
        </a:ext>
      </dgm:extLst>
    </dgm:pt>
    <dgm:pt modelId="{8F9E34BC-5849-48D1-B657-E97FEED91E63}" type="pres">
      <dgm:prSet presAssocID="{83AF6EAC-807F-4D97-AC1D-3DF1B0A17C92}" presName="spaceRect" presStyleCnt="0"/>
      <dgm:spPr/>
    </dgm:pt>
    <dgm:pt modelId="{AE83B7EF-FEDF-4497-82FC-F82D6FF5E215}" type="pres">
      <dgm:prSet presAssocID="{83AF6EAC-807F-4D97-AC1D-3DF1B0A17C92}" presName="textRect" presStyleLbl="revTx" presStyleIdx="3" presStyleCnt="8">
        <dgm:presLayoutVars>
          <dgm:chMax val="1"/>
          <dgm:chPref val="1"/>
        </dgm:presLayoutVars>
      </dgm:prSet>
      <dgm:spPr/>
    </dgm:pt>
    <dgm:pt modelId="{FAE3E111-BD0D-4A6D-8018-BBA6D953D591}" type="pres">
      <dgm:prSet presAssocID="{78F0A9F7-230B-430F-B643-99E2E57A0AB3}" presName="sibTrans" presStyleLbl="sibTrans2D1" presStyleIdx="0" presStyleCnt="0"/>
      <dgm:spPr/>
    </dgm:pt>
    <dgm:pt modelId="{5E32CE9E-4331-46AD-B761-0FEEEB3B5B8C}" type="pres">
      <dgm:prSet presAssocID="{B0C2EB5C-44DE-43DF-AB39-B8D581B6F91C}" presName="compNode" presStyleCnt="0"/>
      <dgm:spPr/>
    </dgm:pt>
    <dgm:pt modelId="{0395A16A-E4C2-4B3F-9556-A3B03575D7CB}" type="pres">
      <dgm:prSet presAssocID="{B0C2EB5C-44DE-43DF-AB39-B8D581B6F91C}" presName="iconBgRect" presStyleLbl="bgShp" presStyleIdx="4" presStyleCnt="8"/>
      <dgm:spPr/>
    </dgm:pt>
    <dgm:pt modelId="{8206FB9E-D3AA-4792-84C1-619816C4FA13}" type="pres">
      <dgm:prSet presAssocID="{B0C2EB5C-44DE-43DF-AB39-B8D581B6F91C}"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Question mark"/>
        </a:ext>
      </dgm:extLst>
    </dgm:pt>
    <dgm:pt modelId="{2ABF6FF2-29C4-46C7-883D-B5BB55C8CFBB}" type="pres">
      <dgm:prSet presAssocID="{B0C2EB5C-44DE-43DF-AB39-B8D581B6F91C}" presName="spaceRect" presStyleCnt="0"/>
      <dgm:spPr/>
    </dgm:pt>
    <dgm:pt modelId="{BB002981-5B3C-4091-9C94-6575897096C0}" type="pres">
      <dgm:prSet presAssocID="{B0C2EB5C-44DE-43DF-AB39-B8D581B6F91C}" presName="textRect" presStyleLbl="revTx" presStyleIdx="4" presStyleCnt="8">
        <dgm:presLayoutVars>
          <dgm:chMax val="1"/>
          <dgm:chPref val="1"/>
        </dgm:presLayoutVars>
      </dgm:prSet>
      <dgm:spPr/>
    </dgm:pt>
    <dgm:pt modelId="{F51127FC-D095-43EA-B4F2-BC6B1A494DC8}" type="pres">
      <dgm:prSet presAssocID="{D16D92C0-A280-4D61-A1C4-FD19DBB25603}" presName="sibTrans" presStyleLbl="sibTrans2D1" presStyleIdx="0" presStyleCnt="0"/>
      <dgm:spPr/>
    </dgm:pt>
    <dgm:pt modelId="{A731AD1F-EB1D-4155-9086-66B3FAC3DF23}" type="pres">
      <dgm:prSet presAssocID="{DBA3294B-7E85-48A0-9265-F519C31F653D}" presName="compNode" presStyleCnt="0"/>
      <dgm:spPr/>
    </dgm:pt>
    <dgm:pt modelId="{5A9A5C82-B721-4756-BB5F-AF888B76866C}" type="pres">
      <dgm:prSet presAssocID="{DBA3294B-7E85-48A0-9265-F519C31F653D}" presName="iconBgRect" presStyleLbl="bgShp" presStyleIdx="5" presStyleCnt="8"/>
      <dgm:spPr/>
    </dgm:pt>
    <dgm:pt modelId="{78B82831-3DB6-48F4-8474-AAD7A12D2623}" type="pres">
      <dgm:prSet presAssocID="{DBA3294B-7E85-48A0-9265-F519C31F653D}"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heckmark"/>
        </a:ext>
      </dgm:extLst>
    </dgm:pt>
    <dgm:pt modelId="{D89D771D-F26C-47DC-8B93-726F1ADDE621}" type="pres">
      <dgm:prSet presAssocID="{DBA3294B-7E85-48A0-9265-F519C31F653D}" presName="spaceRect" presStyleCnt="0"/>
      <dgm:spPr/>
    </dgm:pt>
    <dgm:pt modelId="{41A6D5A7-C337-4B17-9E86-E19040A093DA}" type="pres">
      <dgm:prSet presAssocID="{DBA3294B-7E85-48A0-9265-F519C31F653D}" presName="textRect" presStyleLbl="revTx" presStyleIdx="5" presStyleCnt="8">
        <dgm:presLayoutVars>
          <dgm:chMax val="1"/>
          <dgm:chPref val="1"/>
        </dgm:presLayoutVars>
      </dgm:prSet>
      <dgm:spPr/>
    </dgm:pt>
    <dgm:pt modelId="{FF79A049-F85B-4E56-A361-97066D66133E}" type="pres">
      <dgm:prSet presAssocID="{406021A5-1D5E-47A5-938E-D8C5A8B1D354}" presName="sibTrans" presStyleLbl="sibTrans2D1" presStyleIdx="0" presStyleCnt="0"/>
      <dgm:spPr/>
    </dgm:pt>
    <dgm:pt modelId="{D8F61226-365F-4257-8D2B-386B66AA1673}" type="pres">
      <dgm:prSet presAssocID="{B9BDBA8F-B954-472F-B43D-0618D770CFD7}" presName="compNode" presStyleCnt="0"/>
      <dgm:spPr/>
    </dgm:pt>
    <dgm:pt modelId="{E35F5248-3528-4D80-9261-5C8F5FEEBB1B}" type="pres">
      <dgm:prSet presAssocID="{B9BDBA8F-B954-472F-B43D-0618D770CFD7}" presName="iconBgRect" presStyleLbl="bgShp" presStyleIdx="6" presStyleCnt="8"/>
      <dgm:spPr/>
    </dgm:pt>
    <dgm:pt modelId="{F0939577-9F86-43A4-8E1C-F85A441045B7}" type="pres">
      <dgm:prSet presAssocID="{B9BDBA8F-B954-472F-B43D-0618D770CFD7}"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Magnifying glass"/>
        </a:ext>
      </dgm:extLst>
    </dgm:pt>
    <dgm:pt modelId="{41D224B7-8914-4F75-8068-09B747122D38}" type="pres">
      <dgm:prSet presAssocID="{B9BDBA8F-B954-472F-B43D-0618D770CFD7}" presName="spaceRect" presStyleCnt="0"/>
      <dgm:spPr/>
    </dgm:pt>
    <dgm:pt modelId="{68CF6F4E-F3B5-4BB9-ACA2-E3C8D335A68D}" type="pres">
      <dgm:prSet presAssocID="{B9BDBA8F-B954-472F-B43D-0618D770CFD7}" presName="textRect" presStyleLbl="revTx" presStyleIdx="6" presStyleCnt="8">
        <dgm:presLayoutVars>
          <dgm:chMax val="1"/>
          <dgm:chPref val="1"/>
        </dgm:presLayoutVars>
      </dgm:prSet>
      <dgm:spPr/>
    </dgm:pt>
    <dgm:pt modelId="{FFD3DECE-8ADA-4008-AAE9-E038F4AB3890}" type="pres">
      <dgm:prSet presAssocID="{06A1F2C5-2463-4E1E-B29F-50EC238B2158}" presName="sibTrans" presStyleLbl="sibTrans2D1" presStyleIdx="0" presStyleCnt="0"/>
      <dgm:spPr/>
    </dgm:pt>
    <dgm:pt modelId="{6EEEA7B2-BE85-4A26-9F80-24DF7D1D80B1}" type="pres">
      <dgm:prSet presAssocID="{76B33354-2225-4498-8089-B74741947531}" presName="compNode" presStyleCnt="0"/>
      <dgm:spPr/>
    </dgm:pt>
    <dgm:pt modelId="{48AA2BD7-0BF4-4DDB-90EE-6B9534E8623E}" type="pres">
      <dgm:prSet presAssocID="{76B33354-2225-4498-8089-B74741947531}" presName="iconBgRect" presStyleLbl="bgShp" presStyleIdx="7" presStyleCnt="8"/>
      <dgm:spPr/>
    </dgm:pt>
    <dgm:pt modelId="{1EE4590D-5C30-4021-94FA-81FFA527B42B}" type="pres">
      <dgm:prSet presAssocID="{76B33354-2225-4498-8089-B74741947531}"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Group"/>
        </a:ext>
      </dgm:extLst>
    </dgm:pt>
    <dgm:pt modelId="{F4F93E67-7BAE-43D6-A88C-5DD06FFB7DDA}" type="pres">
      <dgm:prSet presAssocID="{76B33354-2225-4498-8089-B74741947531}" presName="spaceRect" presStyleCnt="0"/>
      <dgm:spPr/>
    </dgm:pt>
    <dgm:pt modelId="{18212A89-1D61-4B56-8A63-218AC6DBF3AD}" type="pres">
      <dgm:prSet presAssocID="{76B33354-2225-4498-8089-B74741947531}" presName="textRect" presStyleLbl="revTx" presStyleIdx="7" presStyleCnt="8">
        <dgm:presLayoutVars>
          <dgm:chMax val="1"/>
          <dgm:chPref val="1"/>
        </dgm:presLayoutVars>
      </dgm:prSet>
      <dgm:spPr/>
    </dgm:pt>
  </dgm:ptLst>
  <dgm:cxnLst>
    <dgm:cxn modelId="{05E55803-CD94-4C0B-AA0E-43C1BF7E16DD}" type="presOf" srcId="{B0C2EB5C-44DE-43DF-AB39-B8D581B6F91C}" destId="{BB002981-5B3C-4091-9C94-6575897096C0}" srcOrd="0" destOrd="0" presId="urn:microsoft.com/office/officeart/2018/2/layout/IconCircleList"/>
    <dgm:cxn modelId="{2BD25F1F-C4AE-4261-8269-1731779FC983}" srcId="{61552BDF-CC6A-42DD-9825-C6FD7A02BE1F}" destId="{83AF6EAC-807F-4D97-AC1D-3DF1B0A17C92}" srcOrd="3" destOrd="0" parTransId="{D081A580-DBEC-4524-85E5-37BD3D4A0131}" sibTransId="{78F0A9F7-230B-430F-B643-99E2E57A0AB3}"/>
    <dgm:cxn modelId="{5011E239-7333-4DCA-A638-E1C3A227DBA6}" srcId="{61552BDF-CC6A-42DD-9825-C6FD7A02BE1F}" destId="{B5040C98-B139-489E-922F-A4F9DBDA18A5}" srcOrd="1" destOrd="0" parTransId="{B7CDE0B4-8FDF-434F-B4B3-41300E62E196}" sibTransId="{58DFCEB0-1651-4496-9FC3-6441F1D782CB}"/>
    <dgm:cxn modelId="{78478D5F-3EFB-43C5-92EB-392EB40D695A}" type="presOf" srcId="{C5101842-D8E2-4E14-8549-128D564B7C8F}" destId="{209A5CFA-6CA6-44F7-8079-B1A645C4D9F4}" srcOrd="0" destOrd="0" presId="urn:microsoft.com/office/officeart/2018/2/layout/IconCircleList"/>
    <dgm:cxn modelId="{D1EAE763-1B54-426E-8D5F-91540B050A78}" srcId="{61552BDF-CC6A-42DD-9825-C6FD7A02BE1F}" destId="{DBA3294B-7E85-48A0-9265-F519C31F653D}" srcOrd="5" destOrd="0" parTransId="{B3C6D3C7-FFBF-4288-9034-FA655BDFD7D3}" sibTransId="{406021A5-1D5E-47A5-938E-D8C5A8B1D354}"/>
    <dgm:cxn modelId="{C025A348-EB04-485E-8D14-9F5CF9653150}" type="presOf" srcId="{CDB8D9BE-91FC-438B-B618-9B5126531B6E}" destId="{077D385D-3E30-406B-A414-5FC0F8545BAF}" srcOrd="0" destOrd="0" presId="urn:microsoft.com/office/officeart/2018/2/layout/IconCircleList"/>
    <dgm:cxn modelId="{339FE974-F410-467E-BD95-56139AE24D3B}" type="presOf" srcId="{B9BDBA8F-B954-472F-B43D-0618D770CFD7}" destId="{68CF6F4E-F3B5-4BB9-ACA2-E3C8D335A68D}" srcOrd="0" destOrd="0" presId="urn:microsoft.com/office/officeart/2018/2/layout/IconCircleList"/>
    <dgm:cxn modelId="{8B55F574-2440-4F32-AE9C-45336ECEAEC2}" srcId="{61552BDF-CC6A-42DD-9825-C6FD7A02BE1F}" destId="{B9BDBA8F-B954-472F-B43D-0618D770CFD7}" srcOrd="6" destOrd="0" parTransId="{222454C7-42FF-4AD0-A251-23FA492687AA}" sibTransId="{06A1F2C5-2463-4E1E-B29F-50EC238B2158}"/>
    <dgm:cxn modelId="{6CD54658-703B-41E1-8BD1-3DABF9FC849D}" srcId="{C185A0DD-08A7-4C2E-9C61-04D5F75C06F4}" destId="{F6B88CA5-051E-4D56-8BE4-4855BD5495E1}" srcOrd="0" destOrd="0" parTransId="{67E6A8DD-763E-41B7-BD4F-9CC33E217F66}" sibTransId="{974AB45D-CF65-47F0-9003-C6A79CE929A4}"/>
    <dgm:cxn modelId="{151C325A-8CBA-4578-BF1A-EF175FBE7543}" type="presOf" srcId="{76B33354-2225-4498-8089-B74741947531}" destId="{18212A89-1D61-4B56-8A63-218AC6DBF3AD}" srcOrd="0" destOrd="0" presId="urn:microsoft.com/office/officeart/2018/2/layout/IconCircleList"/>
    <dgm:cxn modelId="{8A37E58C-1D21-4B38-B1E5-588C126E3A60}" type="presOf" srcId="{B5040C98-B139-489E-922F-A4F9DBDA18A5}" destId="{E3B8035D-B7C9-475A-B6A6-2A4EFB7818A4}" srcOrd="0" destOrd="0" presId="urn:microsoft.com/office/officeart/2018/2/layout/IconCircleList"/>
    <dgm:cxn modelId="{ABEF7499-993B-406C-A546-5629C7847158}" type="presOf" srcId="{58DFCEB0-1651-4496-9FC3-6441F1D782CB}" destId="{25AB9978-4292-46E4-9501-00F8343A9F92}" srcOrd="0" destOrd="0" presId="urn:microsoft.com/office/officeart/2018/2/layout/IconCircleList"/>
    <dgm:cxn modelId="{DE3B9EA2-0732-4C55-B8E2-5E6887C6CB60}" type="presOf" srcId="{78F0A9F7-230B-430F-B643-99E2E57A0AB3}" destId="{FAE3E111-BD0D-4A6D-8018-BBA6D953D591}" srcOrd="0" destOrd="0" presId="urn:microsoft.com/office/officeart/2018/2/layout/IconCircleList"/>
    <dgm:cxn modelId="{22FFF2A2-B0F6-415A-8047-E73AD979B051}" srcId="{61552BDF-CC6A-42DD-9825-C6FD7A02BE1F}" destId="{B0C2EB5C-44DE-43DF-AB39-B8D581B6F91C}" srcOrd="4" destOrd="0" parTransId="{850C9710-F979-4B52-84AF-EE1925981CC1}" sibTransId="{D16D92C0-A280-4D61-A1C4-FD19DBB25603}"/>
    <dgm:cxn modelId="{6AF46AA7-3FC4-440F-9050-D66E7B33ED8A}" type="presOf" srcId="{06A1F2C5-2463-4E1E-B29F-50EC238B2158}" destId="{FFD3DECE-8ADA-4008-AAE9-E038F4AB3890}" srcOrd="0" destOrd="0" presId="urn:microsoft.com/office/officeart/2018/2/layout/IconCircleList"/>
    <dgm:cxn modelId="{9620B5A9-8A86-4863-A509-F4A1FEC979A1}" srcId="{61552BDF-CC6A-42DD-9825-C6FD7A02BE1F}" destId="{76B33354-2225-4498-8089-B74741947531}" srcOrd="7" destOrd="0" parTransId="{2AA9BC59-588F-467E-9B65-AEA413240037}" sibTransId="{B9BB5DF8-D0F3-44B3-9E94-C063C2DB7976}"/>
    <dgm:cxn modelId="{0F8810AC-6097-4E1D-A80D-AB0843A8CEEF}" type="presOf" srcId="{DBA3294B-7E85-48A0-9265-F519C31F653D}" destId="{41A6D5A7-C337-4B17-9E86-E19040A093DA}" srcOrd="0" destOrd="0" presId="urn:microsoft.com/office/officeart/2018/2/layout/IconCircleList"/>
    <dgm:cxn modelId="{D3014AB2-C1D5-4FF9-BB33-523A0FA71DDB}" type="presOf" srcId="{83AF6EAC-807F-4D97-AC1D-3DF1B0A17C92}" destId="{AE83B7EF-FEDF-4497-82FC-F82D6FF5E215}" srcOrd="0" destOrd="0" presId="urn:microsoft.com/office/officeart/2018/2/layout/IconCircleList"/>
    <dgm:cxn modelId="{6F30EAB3-63BD-48A7-8CA0-92DE2E687515}" srcId="{61552BDF-CC6A-42DD-9825-C6FD7A02BE1F}" destId="{C185A0DD-08A7-4C2E-9C61-04D5F75C06F4}" srcOrd="2" destOrd="0" parTransId="{0932C735-6CB5-4FB8-8401-55245F7D7B29}" sibTransId="{C5101842-D8E2-4E14-8549-128D564B7C8F}"/>
    <dgm:cxn modelId="{00725FB6-FF57-43FC-9164-7996A6819AFD}" srcId="{61552BDF-CC6A-42DD-9825-C6FD7A02BE1F}" destId="{88431157-218C-4AFF-94F8-024ECED897E2}" srcOrd="0" destOrd="0" parTransId="{03710A3A-01D7-4747-89BF-9629129D6F3F}" sibTransId="{CDB8D9BE-91FC-438B-B618-9B5126531B6E}"/>
    <dgm:cxn modelId="{CEA6BCB7-F859-4F9F-8731-25CE4270596D}" type="presOf" srcId="{C185A0DD-08A7-4C2E-9C61-04D5F75C06F4}" destId="{330FEE3F-EE6D-4895-8F43-1381F9721AC7}" srcOrd="0" destOrd="0" presId="urn:microsoft.com/office/officeart/2018/2/layout/IconCircleList"/>
    <dgm:cxn modelId="{218144CC-C8D7-4CEB-A7E2-EE8F6ED42E89}" type="presOf" srcId="{61552BDF-CC6A-42DD-9825-C6FD7A02BE1F}" destId="{535C8F4C-B614-4B22-8043-9F8FE7A14AE6}" srcOrd="0" destOrd="0" presId="urn:microsoft.com/office/officeart/2018/2/layout/IconCircleList"/>
    <dgm:cxn modelId="{DFB676F4-EB1E-4DD4-89B7-D932B689843E}" type="presOf" srcId="{D16D92C0-A280-4D61-A1C4-FD19DBB25603}" destId="{F51127FC-D095-43EA-B4F2-BC6B1A494DC8}" srcOrd="0" destOrd="0" presId="urn:microsoft.com/office/officeart/2018/2/layout/IconCircleList"/>
    <dgm:cxn modelId="{3EA916FA-6E4C-4B06-A352-A10577930494}" type="presOf" srcId="{406021A5-1D5E-47A5-938E-D8C5A8B1D354}" destId="{FF79A049-F85B-4E56-A361-97066D66133E}" srcOrd="0" destOrd="0" presId="urn:microsoft.com/office/officeart/2018/2/layout/IconCircleList"/>
    <dgm:cxn modelId="{20D688FD-1641-4A47-966A-17D2F391F660}" type="presOf" srcId="{88431157-218C-4AFF-94F8-024ECED897E2}" destId="{FE17831D-EC1F-43F8-89A9-945068253ECE}" srcOrd="0" destOrd="0" presId="urn:microsoft.com/office/officeart/2018/2/layout/IconCircleList"/>
    <dgm:cxn modelId="{8620C6DC-2FC1-456F-B377-E204DBE6E78C}" type="presParOf" srcId="{535C8F4C-B614-4B22-8043-9F8FE7A14AE6}" destId="{A7409755-194E-4CB9-AAFE-0A7AB0AA59D2}" srcOrd="0" destOrd="0" presId="urn:microsoft.com/office/officeart/2018/2/layout/IconCircleList"/>
    <dgm:cxn modelId="{7FC059C0-760A-4AE0-AB0A-E8E503AE4140}" type="presParOf" srcId="{A7409755-194E-4CB9-AAFE-0A7AB0AA59D2}" destId="{FB5D44A6-2CF6-44FA-998C-C20DEDBB0938}" srcOrd="0" destOrd="0" presId="urn:microsoft.com/office/officeart/2018/2/layout/IconCircleList"/>
    <dgm:cxn modelId="{E0DA735F-4C5F-4D58-8E81-ED9713E1A4F7}" type="presParOf" srcId="{FB5D44A6-2CF6-44FA-998C-C20DEDBB0938}" destId="{08382E60-7CC7-439D-850C-18462E1326B3}" srcOrd="0" destOrd="0" presId="urn:microsoft.com/office/officeart/2018/2/layout/IconCircleList"/>
    <dgm:cxn modelId="{B1FFB335-FEC1-4B49-B5B8-C90BB0180F31}" type="presParOf" srcId="{FB5D44A6-2CF6-44FA-998C-C20DEDBB0938}" destId="{D7C7DE42-E2DD-41A5-8BA0-013BD6D91D9A}" srcOrd="1" destOrd="0" presId="urn:microsoft.com/office/officeart/2018/2/layout/IconCircleList"/>
    <dgm:cxn modelId="{7EE3FBB1-3F87-4B52-8260-7459E6897376}" type="presParOf" srcId="{FB5D44A6-2CF6-44FA-998C-C20DEDBB0938}" destId="{38267641-6C83-418F-B1FF-110ECA102768}" srcOrd="2" destOrd="0" presId="urn:microsoft.com/office/officeart/2018/2/layout/IconCircleList"/>
    <dgm:cxn modelId="{DE7CC8F7-F00C-4394-A9C8-50756CF92388}" type="presParOf" srcId="{FB5D44A6-2CF6-44FA-998C-C20DEDBB0938}" destId="{FE17831D-EC1F-43F8-89A9-945068253ECE}" srcOrd="3" destOrd="0" presId="urn:microsoft.com/office/officeart/2018/2/layout/IconCircleList"/>
    <dgm:cxn modelId="{8C4F5CE7-7036-4883-8CE3-80D875B195F6}" type="presParOf" srcId="{A7409755-194E-4CB9-AAFE-0A7AB0AA59D2}" destId="{077D385D-3E30-406B-A414-5FC0F8545BAF}" srcOrd="1" destOrd="0" presId="urn:microsoft.com/office/officeart/2018/2/layout/IconCircleList"/>
    <dgm:cxn modelId="{886E7E76-5A76-4248-9C72-3A6A9639960A}" type="presParOf" srcId="{A7409755-194E-4CB9-AAFE-0A7AB0AA59D2}" destId="{34F5B6A0-7BEB-44D6-ABFD-6B63E42B2F78}" srcOrd="2" destOrd="0" presId="urn:microsoft.com/office/officeart/2018/2/layout/IconCircleList"/>
    <dgm:cxn modelId="{CB045B1E-E755-489D-A51A-DB7604F63210}" type="presParOf" srcId="{34F5B6A0-7BEB-44D6-ABFD-6B63E42B2F78}" destId="{B69CBBAE-4D1A-4A13-B6EE-61D57085B400}" srcOrd="0" destOrd="0" presId="urn:microsoft.com/office/officeart/2018/2/layout/IconCircleList"/>
    <dgm:cxn modelId="{5A2AC6FB-3101-449D-A8F1-39109192E020}" type="presParOf" srcId="{34F5B6A0-7BEB-44D6-ABFD-6B63E42B2F78}" destId="{B10DEC3C-6B32-4C98-9009-128FE21A8164}" srcOrd="1" destOrd="0" presId="urn:microsoft.com/office/officeart/2018/2/layout/IconCircleList"/>
    <dgm:cxn modelId="{CCF19C0B-E522-485D-9ED4-66F1F466C5AD}" type="presParOf" srcId="{34F5B6A0-7BEB-44D6-ABFD-6B63E42B2F78}" destId="{4C4B1684-68C4-4AC0-B87E-7B4D7A777C1C}" srcOrd="2" destOrd="0" presId="urn:microsoft.com/office/officeart/2018/2/layout/IconCircleList"/>
    <dgm:cxn modelId="{CAE4939F-EDA5-464A-BC36-E8C5E35C236F}" type="presParOf" srcId="{34F5B6A0-7BEB-44D6-ABFD-6B63E42B2F78}" destId="{E3B8035D-B7C9-475A-B6A6-2A4EFB7818A4}" srcOrd="3" destOrd="0" presId="urn:microsoft.com/office/officeart/2018/2/layout/IconCircleList"/>
    <dgm:cxn modelId="{125A9275-21F6-4730-83E9-646D14E8272D}" type="presParOf" srcId="{A7409755-194E-4CB9-AAFE-0A7AB0AA59D2}" destId="{25AB9978-4292-46E4-9501-00F8343A9F92}" srcOrd="3" destOrd="0" presId="urn:microsoft.com/office/officeart/2018/2/layout/IconCircleList"/>
    <dgm:cxn modelId="{2CEC80C3-BA62-492F-B25C-D96EAAF8B811}" type="presParOf" srcId="{A7409755-194E-4CB9-AAFE-0A7AB0AA59D2}" destId="{49A4A231-C9CD-44D6-9243-23C4A75F7589}" srcOrd="4" destOrd="0" presId="urn:microsoft.com/office/officeart/2018/2/layout/IconCircleList"/>
    <dgm:cxn modelId="{015861F7-E642-4557-936E-6A7E408E5D69}" type="presParOf" srcId="{49A4A231-C9CD-44D6-9243-23C4A75F7589}" destId="{ED8B07C6-EC64-4127-8CA6-B5A2D092E8D9}" srcOrd="0" destOrd="0" presId="urn:microsoft.com/office/officeart/2018/2/layout/IconCircleList"/>
    <dgm:cxn modelId="{67CDFDF0-002F-4A88-9326-2BA914A9FFAA}" type="presParOf" srcId="{49A4A231-C9CD-44D6-9243-23C4A75F7589}" destId="{B67A1708-F274-4A2E-B252-AE16AE2B9894}" srcOrd="1" destOrd="0" presId="urn:microsoft.com/office/officeart/2018/2/layout/IconCircleList"/>
    <dgm:cxn modelId="{CB910E42-9690-4CE1-BDCC-1999EAAFF32B}" type="presParOf" srcId="{49A4A231-C9CD-44D6-9243-23C4A75F7589}" destId="{B8F6603F-1D72-4D09-BDB8-15406861F009}" srcOrd="2" destOrd="0" presId="urn:microsoft.com/office/officeart/2018/2/layout/IconCircleList"/>
    <dgm:cxn modelId="{7991F05C-644E-43ED-BE52-AF1F367FEBE0}" type="presParOf" srcId="{49A4A231-C9CD-44D6-9243-23C4A75F7589}" destId="{330FEE3F-EE6D-4895-8F43-1381F9721AC7}" srcOrd="3" destOrd="0" presId="urn:microsoft.com/office/officeart/2018/2/layout/IconCircleList"/>
    <dgm:cxn modelId="{F1AF0A56-0CD2-4152-8CA9-EA1AE8C4C697}" type="presParOf" srcId="{A7409755-194E-4CB9-AAFE-0A7AB0AA59D2}" destId="{209A5CFA-6CA6-44F7-8079-B1A645C4D9F4}" srcOrd="5" destOrd="0" presId="urn:microsoft.com/office/officeart/2018/2/layout/IconCircleList"/>
    <dgm:cxn modelId="{976F2879-50B1-44EF-9A34-01F812920E5B}" type="presParOf" srcId="{A7409755-194E-4CB9-AAFE-0A7AB0AA59D2}" destId="{A142FC1E-8854-4524-A256-FC7296EA6140}" srcOrd="6" destOrd="0" presId="urn:microsoft.com/office/officeart/2018/2/layout/IconCircleList"/>
    <dgm:cxn modelId="{F28BEC9F-E96A-4021-A2B1-797CF2498E05}" type="presParOf" srcId="{A142FC1E-8854-4524-A256-FC7296EA6140}" destId="{4A92CC10-0392-4640-9A50-EC0D6895599B}" srcOrd="0" destOrd="0" presId="urn:microsoft.com/office/officeart/2018/2/layout/IconCircleList"/>
    <dgm:cxn modelId="{79211E8A-FD88-4683-BFE9-F40DE4E5CBF5}" type="presParOf" srcId="{A142FC1E-8854-4524-A256-FC7296EA6140}" destId="{52567CC4-1373-461F-9CF2-569C3A0DD417}" srcOrd="1" destOrd="0" presId="urn:microsoft.com/office/officeart/2018/2/layout/IconCircleList"/>
    <dgm:cxn modelId="{A42CBF98-A6FC-4746-BC7B-6CD1D2E4A26A}" type="presParOf" srcId="{A142FC1E-8854-4524-A256-FC7296EA6140}" destId="{8F9E34BC-5849-48D1-B657-E97FEED91E63}" srcOrd="2" destOrd="0" presId="urn:microsoft.com/office/officeart/2018/2/layout/IconCircleList"/>
    <dgm:cxn modelId="{F2E40CDF-8640-45B4-B26E-64F659A1D847}" type="presParOf" srcId="{A142FC1E-8854-4524-A256-FC7296EA6140}" destId="{AE83B7EF-FEDF-4497-82FC-F82D6FF5E215}" srcOrd="3" destOrd="0" presId="urn:microsoft.com/office/officeart/2018/2/layout/IconCircleList"/>
    <dgm:cxn modelId="{02076D66-CA25-4827-B9C9-66A40DBAC2D3}" type="presParOf" srcId="{A7409755-194E-4CB9-AAFE-0A7AB0AA59D2}" destId="{FAE3E111-BD0D-4A6D-8018-BBA6D953D591}" srcOrd="7" destOrd="0" presId="urn:microsoft.com/office/officeart/2018/2/layout/IconCircleList"/>
    <dgm:cxn modelId="{B5BCDE7C-A646-4F3E-805F-7C406988F37E}" type="presParOf" srcId="{A7409755-194E-4CB9-AAFE-0A7AB0AA59D2}" destId="{5E32CE9E-4331-46AD-B761-0FEEEB3B5B8C}" srcOrd="8" destOrd="0" presId="urn:microsoft.com/office/officeart/2018/2/layout/IconCircleList"/>
    <dgm:cxn modelId="{3E984472-E2DC-47D9-9A99-9244F221ADE5}" type="presParOf" srcId="{5E32CE9E-4331-46AD-B761-0FEEEB3B5B8C}" destId="{0395A16A-E4C2-4B3F-9556-A3B03575D7CB}" srcOrd="0" destOrd="0" presId="urn:microsoft.com/office/officeart/2018/2/layout/IconCircleList"/>
    <dgm:cxn modelId="{683F7DCF-1EEB-4A93-9EDD-1D57A4326EDD}" type="presParOf" srcId="{5E32CE9E-4331-46AD-B761-0FEEEB3B5B8C}" destId="{8206FB9E-D3AA-4792-84C1-619816C4FA13}" srcOrd="1" destOrd="0" presId="urn:microsoft.com/office/officeart/2018/2/layout/IconCircleList"/>
    <dgm:cxn modelId="{135EB2D0-BF3B-4543-9DEB-32410BE70C43}" type="presParOf" srcId="{5E32CE9E-4331-46AD-B761-0FEEEB3B5B8C}" destId="{2ABF6FF2-29C4-46C7-883D-B5BB55C8CFBB}" srcOrd="2" destOrd="0" presId="urn:microsoft.com/office/officeart/2018/2/layout/IconCircleList"/>
    <dgm:cxn modelId="{3AEC655F-428D-428A-BAD0-A53D5B109D8C}" type="presParOf" srcId="{5E32CE9E-4331-46AD-B761-0FEEEB3B5B8C}" destId="{BB002981-5B3C-4091-9C94-6575897096C0}" srcOrd="3" destOrd="0" presId="urn:microsoft.com/office/officeart/2018/2/layout/IconCircleList"/>
    <dgm:cxn modelId="{982578F9-A145-42BF-B501-203DB5834D6C}" type="presParOf" srcId="{A7409755-194E-4CB9-AAFE-0A7AB0AA59D2}" destId="{F51127FC-D095-43EA-B4F2-BC6B1A494DC8}" srcOrd="9" destOrd="0" presId="urn:microsoft.com/office/officeart/2018/2/layout/IconCircleList"/>
    <dgm:cxn modelId="{4E0B09C6-B8E1-4613-9C08-191DCA441456}" type="presParOf" srcId="{A7409755-194E-4CB9-AAFE-0A7AB0AA59D2}" destId="{A731AD1F-EB1D-4155-9086-66B3FAC3DF23}" srcOrd="10" destOrd="0" presId="urn:microsoft.com/office/officeart/2018/2/layout/IconCircleList"/>
    <dgm:cxn modelId="{52599836-4AF8-4EC9-BDA5-16BEA5FFCA5B}" type="presParOf" srcId="{A731AD1F-EB1D-4155-9086-66B3FAC3DF23}" destId="{5A9A5C82-B721-4756-BB5F-AF888B76866C}" srcOrd="0" destOrd="0" presId="urn:microsoft.com/office/officeart/2018/2/layout/IconCircleList"/>
    <dgm:cxn modelId="{601428DB-C1FA-4856-AAEE-0C20E1A6F658}" type="presParOf" srcId="{A731AD1F-EB1D-4155-9086-66B3FAC3DF23}" destId="{78B82831-3DB6-48F4-8474-AAD7A12D2623}" srcOrd="1" destOrd="0" presId="urn:microsoft.com/office/officeart/2018/2/layout/IconCircleList"/>
    <dgm:cxn modelId="{5631347E-3B01-4730-A036-4BCEDC17F51C}" type="presParOf" srcId="{A731AD1F-EB1D-4155-9086-66B3FAC3DF23}" destId="{D89D771D-F26C-47DC-8B93-726F1ADDE621}" srcOrd="2" destOrd="0" presId="urn:microsoft.com/office/officeart/2018/2/layout/IconCircleList"/>
    <dgm:cxn modelId="{B3D2CB26-27F2-4864-B37E-0F0BECABF8BC}" type="presParOf" srcId="{A731AD1F-EB1D-4155-9086-66B3FAC3DF23}" destId="{41A6D5A7-C337-4B17-9E86-E19040A093DA}" srcOrd="3" destOrd="0" presId="urn:microsoft.com/office/officeart/2018/2/layout/IconCircleList"/>
    <dgm:cxn modelId="{DA84D32C-ED74-44B9-B500-53241576F716}" type="presParOf" srcId="{A7409755-194E-4CB9-AAFE-0A7AB0AA59D2}" destId="{FF79A049-F85B-4E56-A361-97066D66133E}" srcOrd="11" destOrd="0" presId="urn:microsoft.com/office/officeart/2018/2/layout/IconCircleList"/>
    <dgm:cxn modelId="{9FE91697-212A-4685-B42B-E5F29368DC7F}" type="presParOf" srcId="{A7409755-194E-4CB9-AAFE-0A7AB0AA59D2}" destId="{D8F61226-365F-4257-8D2B-386B66AA1673}" srcOrd="12" destOrd="0" presId="urn:microsoft.com/office/officeart/2018/2/layout/IconCircleList"/>
    <dgm:cxn modelId="{4BB2CBC9-9338-4988-8976-B96D040C81FC}" type="presParOf" srcId="{D8F61226-365F-4257-8D2B-386B66AA1673}" destId="{E35F5248-3528-4D80-9261-5C8F5FEEBB1B}" srcOrd="0" destOrd="0" presId="urn:microsoft.com/office/officeart/2018/2/layout/IconCircleList"/>
    <dgm:cxn modelId="{E9F4AFC6-F654-4C89-8345-AFF29C0236B6}" type="presParOf" srcId="{D8F61226-365F-4257-8D2B-386B66AA1673}" destId="{F0939577-9F86-43A4-8E1C-F85A441045B7}" srcOrd="1" destOrd="0" presId="urn:microsoft.com/office/officeart/2018/2/layout/IconCircleList"/>
    <dgm:cxn modelId="{6E9A0847-B367-4BE8-9ED9-64B36C0D1568}" type="presParOf" srcId="{D8F61226-365F-4257-8D2B-386B66AA1673}" destId="{41D224B7-8914-4F75-8068-09B747122D38}" srcOrd="2" destOrd="0" presId="urn:microsoft.com/office/officeart/2018/2/layout/IconCircleList"/>
    <dgm:cxn modelId="{6F955D3D-0E35-4101-BB99-5B0B2DA1D8C5}" type="presParOf" srcId="{D8F61226-365F-4257-8D2B-386B66AA1673}" destId="{68CF6F4E-F3B5-4BB9-ACA2-E3C8D335A68D}" srcOrd="3" destOrd="0" presId="urn:microsoft.com/office/officeart/2018/2/layout/IconCircleList"/>
    <dgm:cxn modelId="{C64CA294-8799-49D6-B972-D00FC0614D04}" type="presParOf" srcId="{A7409755-194E-4CB9-AAFE-0A7AB0AA59D2}" destId="{FFD3DECE-8ADA-4008-AAE9-E038F4AB3890}" srcOrd="13" destOrd="0" presId="urn:microsoft.com/office/officeart/2018/2/layout/IconCircleList"/>
    <dgm:cxn modelId="{D508B20B-4473-4662-98BC-5788488E12DD}" type="presParOf" srcId="{A7409755-194E-4CB9-AAFE-0A7AB0AA59D2}" destId="{6EEEA7B2-BE85-4A26-9F80-24DF7D1D80B1}" srcOrd="14" destOrd="0" presId="urn:microsoft.com/office/officeart/2018/2/layout/IconCircleList"/>
    <dgm:cxn modelId="{F9365170-675E-49D4-9CD9-93F4BE616D18}" type="presParOf" srcId="{6EEEA7B2-BE85-4A26-9F80-24DF7D1D80B1}" destId="{48AA2BD7-0BF4-4DDB-90EE-6B9534E8623E}" srcOrd="0" destOrd="0" presId="urn:microsoft.com/office/officeart/2018/2/layout/IconCircleList"/>
    <dgm:cxn modelId="{ADADC62D-6531-4D78-A12E-E5C22DAB4CF8}" type="presParOf" srcId="{6EEEA7B2-BE85-4A26-9F80-24DF7D1D80B1}" destId="{1EE4590D-5C30-4021-94FA-81FFA527B42B}" srcOrd="1" destOrd="0" presId="urn:microsoft.com/office/officeart/2018/2/layout/IconCircleList"/>
    <dgm:cxn modelId="{BC0165A8-9195-430C-9BEC-6417A51CA047}" type="presParOf" srcId="{6EEEA7B2-BE85-4A26-9F80-24DF7D1D80B1}" destId="{F4F93E67-7BAE-43D6-A88C-5DD06FFB7DDA}" srcOrd="2" destOrd="0" presId="urn:microsoft.com/office/officeart/2018/2/layout/IconCircleList"/>
    <dgm:cxn modelId="{B0A9DA62-9F05-48A4-913C-DACAB47E3695}" type="presParOf" srcId="{6EEEA7B2-BE85-4A26-9F80-24DF7D1D80B1}" destId="{18212A89-1D61-4B56-8A63-218AC6DBF3AD}"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82E60-7CC7-439D-850C-18462E1326B3}">
      <dsp:nvSpPr>
        <dsp:cNvPr id="0" name=""/>
        <dsp:cNvSpPr/>
      </dsp:nvSpPr>
      <dsp:spPr>
        <a:xfrm>
          <a:off x="1234" y="513348"/>
          <a:ext cx="581765" cy="58176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C7DE42-E2DD-41A5-8BA0-013BD6D91D9A}">
      <dsp:nvSpPr>
        <dsp:cNvPr id="0" name=""/>
        <dsp:cNvSpPr/>
      </dsp:nvSpPr>
      <dsp:spPr>
        <a:xfrm>
          <a:off x="123405" y="635519"/>
          <a:ext cx="337424" cy="3374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17831D-EC1F-43F8-89A9-945068253ECE}">
      <dsp:nvSpPr>
        <dsp:cNvPr id="0" name=""/>
        <dsp:cNvSpPr/>
      </dsp:nvSpPr>
      <dsp:spPr>
        <a:xfrm>
          <a:off x="707664" y="513348"/>
          <a:ext cx="1371304" cy="58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b="1" kern="1200" dirty="0"/>
            <a:t>Contact Information</a:t>
          </a:r>
        </a:p>
      </dsp:txBody>
      <dsp:txXfrm>
        <a:off x="707664" y="513348"/>
        <a:ext cx="1371304" cy="581765"/>
      </dsp:txXfrm>
    </dsp:sp>
    <dsp:sp modelId="{B69CBBAE-4D1A-4A13-B6EE-61D57085B400}">
      <dsp:nvSpPr>
        <dsp:cNvPr id="0" name=""/>
        <dsp:cNvSpPr/>
      </dsp:nvSpPr>
      <dsp:spPr>
        <a:xfrm>
          <a:off x="2317908" y="513348"/>
          <a:ext cx="581765" cy="581765"/>
        </a:xfrm>
        <a:prstGeom prst="ellipse">
          <a:avLst/>
        </a:prstGeom>
        <a:solidFill>
          <a:schemeClr val="accent2">
            <a:hueOff val="-207909"/>
            <a:satOff val="-11990"/>
            <a:lumOff val="1233"/>
            <a:alphaOff val="0"/>
          </a:schemeClr>
        </a:solidFill>
        <a:ln>
          <a:noFill/>
        </a:ln>
        <a:effectLst/>
      </dsp:spPr>
      <dsp:style>
        <a:lnRef idx="0">
          <a:scrgbClr r="0" g="0" b="0"/>
        </a:lnRef>
        <a:fillRef idx="1">
          <a:scrgbClr r="0" g="0" b="0"/>
        </a:fillRef>
        <a:effectRef idx="0">
          <a:scrgbClr r="0" g="0" b="0"/>
        </a:effectRef>
        <a:fontRef idx="minor"/>
      </dsp:style>
    </dsp:sp>
    <dsp:sp modelId="{B10DEC3C-6B32-4C98-9009-128FE21A8164}">
      <dsp:nvSpPr>
        <dsp:cNvPr id="0" name=""/>
        <dsp:cNvSpPr/>
      </dsp:nvSpPr>
      <dsp:spPr>
        <a:xfrm>
          <a:off x="2440079" y="635519"/>
          <a:ext cx="337424" cy="3374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3B8035D-B7C9-475A-B6A6-2A4EFB7818A4}">
      <dsp:nvSpPr>
        <dsp:cNvPr id="0" name=""/>
        <dsp:cNvSpPr/>
      </dsp:nvSpPr>
      <dsp:spPr>
        <a:xfrm>
          <a:off x="3024338" y="513348"/>
          <a:ext cx="1371304" cy="58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b="1" kern="1200"/>
            <a:t>Project Information</a:t>
          </a:r>
        </a:p>
      </dsp:txBody>
      <dsp:txXfrm>
        <a:off x="3024338" y="513348"/>
        <a:ext cx="1371304" cy="581765"/>
      </dsp:txXfrm>
    </dsp:sp>
    <dsp:sp modelId="{ED8B07C6-EC64-4127-8CA6-B5A2D092E8D9}">
      <dsp:nvSpPr>
        <dsp:cNvPr id="0" name=""/>
        <dsp:cNvSpPr/>
      </dsp:nvSpPr>
      <dsp:spPr>
        <a:xfrm>
          <a:off x="4634582" y="513348"/>
          <a:ext cx="581765" cy="581765"/>
        </a:xfrm>
        <a:prstGeom prst="ellipse">
          <a:avLst/>
        </a:prstGeom>
        <a:solidFill>
          <a:schemeClr val="accent2">
            <a:hueOff val="-415818"/>
            <a:satOff val="-23979"/>
            <a:lumOff val="2465"/>
            <a:alphaOff val="0"/>
          </a:schemeClr>
        </a:solidFill>
        <a:ln>
          <a:noFill/>
        </a:ln>
        <a:effectLst/>
      </dsp:spPr>
      <dsp:style>
        <a:lnRef idx="0">
          <a:scrgbClr r="0" g="0" b="0"/>
        </a:lnRef>
        <a:fillRef idx="1">
          <a:scrgbClr r="0" g="0" b="0"/>
        </a:fillRef>
        <a:effectRef idx="0">
          <a:scrgbClr r="0" g="0" b="0"/>
        </a:effectRef>
        <a:fontRef idx="minor"/>
      </dsp:style>
    </dsp:sp>
    <dsp:sp modelId="{B67A1708-F274-4A2E-B252-AE16AE2B9894}">
      <dsp:nvSpPr>
        <dsp:cNvPr id="0" name=""/>
        <dsp:cNvSpPr/>
      </dsp:nvSpPr>
      <dsp:spPr>
        <a:xfrm>
          <a:off x="4756753" y="635519"/>
          <a:ext cx="337424" cy="3374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0FEE3F-EE6D-4895-8F43-1381F9721AC7}">
      <dsp:nvSpPr>
        <dsp:cNvPr id="0" name=""/>
        <dsp:cNvSpPr/>
      </dsp:nvSpPr>
      <dsp:spPr>
        <a:xfrm>
          <a:off x="5341012" y="513348"/>
          <a:ext cx="1371304" cy="58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b="1" kern="1200"/>
            <a:t>Programmatic Information</a:t>
          </a:r>
        </a:p>
      </dsp:txBody>
      <dsp:txXfrm>
        <a:off x="5341012" y="513348"/>
        <a:ext cx="1371304" cy="581765"/>
      </dsp:txXfrm>
    </dsp:sp>
    <dsp:sp modelId="{4A92CC10-0392-4640-9A50-EC0D6895599B}">
      <dsp:nvSpPr>
        <dsp:cNvPr id="0" name=""/>
        <dsp:cNvSpPr/>
      </dsp:nvSpPr>
      <dsp:spPr>
        <a:xfrm>
          <a:off x="1234" y="1768703"/>
          <a:ext cx="581765" cy="581765"/>
        </a:xfrm>
        <a:prstGeom prst="ellipse">
          <a:avLst/>
        </a:prstGeom>
        <a:solidFill>
          <a:schemeClr val="accent2">
            <a:hueOff val="-623727"/>
            <a:satOff val="-35969"/>
            <a:lumOff val="3698"/>
            <a:alphaOff val="0"/>
          </a:schemeClr>
        </a:solidFill>
        <a:ln>
          <a:noFill/>
        </a:ln>
        <a:effectLst/>
      </dsp:spPr>
      <dsp:style>
        <a:lnRef idx="0">
          <a:scrgbClr r="0" g="0" b="0"/>
        </a:lnRef>
        <a:fillRef idx="1">
          <a:scrgbClr r="0" g="0" b="0"/>
        </a:fillRef>
        <a:effectRef idx="0">
          <a:scrgbClr r="0" g="0" b="0"/>
        </a:effectRef>
        <a:fontRef idx="minor"/>
      </dsp:style>
    </dsp:sp>
    <dsp:sp modelId="{52567CC4-1373-461F-9CF2-569C3A0DD417}">
      <dsp:nvSpPr>
        <dsp:cNvPr id="0" name=""/>
        <dsp:cNvSpPr/>
      </dsp:nvSpPr>
      <dsp:spPr>
        <a:xfrm>
          <a:off x="123405" y="1890873"/>
          <a:ext cx="337424" cy="3374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E83B7EF-FEDF-4497-82FC-F82D6FF5E215}">
      <dsp:nvSpPr>
        <dsp:cNvPr id="0" name=""/>
        <dsp:cNvSpPr/>
      </dsp:nvSpPr>
      <dsp:spPr>
        <a:xfrm>
          <a:off x="707664" y="1768703"/>
          <a:ext cx="1371304" cy="58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b="1" kern="1200"/>
            <a:t>Problem Statement &amp; Analysis </a:t>
          </a:r>
        </a:p>
      </dsp:txBody>
      <dsp:txXfrm>
        <a:off x="707664" y="1768703"/>
        <a:ext cx="1371304" cy="581765"/>
      </dsp:txXfrm>
    </dsp:sp>
    <dsp:sp modelId="{0395A16A-E4C2-4B3F-9556-A3B03575D7CB}">
      <dsp:nvSpPr>
        <dsp:cNvPr id="0" name=""/>
        <dsp:cNvSpPr/>
      </dsp:nvSpPr>
      <dsp:spPr>
        <a:xfrm>
          <a:off x="2317908" y="1768703"/>
          <a:ext cx="581765" cy="581765"/>
        </a:xfrm>
        <a:prstGeom prst="ellipse">
          <a:avLst/>
        </a:prstGeom>
        <a:solidFill>
          <a:schemeClr val="accent2">
            <a:hueOff val="-831636"/>
            <a:satOff val="-47959"/>
            <a:lumOff val="4930"/>
            <a:alphaOff val="0"/>
          </a:schemeClr>
        </a:solidFill>
        <a:ln>
          <a:noFill/>
        </a:ln>
        <a:effectLst/>
      </dsp:spPr>
      <dsp:style>
        <a:lnRef idx="0">
          <a:scrgbClr r="0" g="0" b="0"/>
        </a:lnRef>
        <a:fillRef idx="1">
          <a:scrgbClr r="0" g="0" b="0"/>
        </a:fillRef>
        <a:effectRef idx="0">
          <a:scrgbClr r="0" g="0" b="0"/>
        </a:effectRef>
        <a:fontRef idx="minor"/>
      </dsp:style>
    </dsp:sp>
    <dsp:sp modelId="{8206FB9E-D3AA-4792-84C1-619816C4FA13}">
      <dsp:nvSpPr>
        <dsp:cNvPr id="0" name=""/>
        <dsp:cNvSpPr/>
      </dsp:nvSpPr>
      <dsp:spPr>
        <a:xfrm>
          <a:off x="2440079" y="1890873"/>
          <a:ext cx="337424" cy="33742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002981-5B3C-4091-9C94-6575897096C0}">
      <dsp:nvSpPr>
        <dsp:cNvPr id="0" name=""/>
        <dsp:cNvSpPr/>
      </dsp:nvSpPr>
      <dsp:spPr>
        <a:xfrm>
          <a:off x="3024338" y="1768703"/>
          <a:ext cx="1371304" cy="58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b="1" kern="1200"/>
            <a:t>Goals, Objectives, and Outcomes</a:t>
          </a:r>
        </a:p>
      </dsp:txBody>
      <dsp:txXfrm>
        <a:off x="3024338" y="1768703"/>
        <a:ext cx="1371304" cy="581765"/>
      </dsp:txXfrm>
    </dsp:sp>
    <dsp:sp modelId="{5A9A5C82-B721-4756-BB5F-AF888B76866C}">
      <dsp:nvSpPr>
        <dsp:cNvPr id="0" name=""/>
        <dsp:cNvSpPr/>
      </dsp:nvSpPr>
      <dsp:spPr>
        <a:xfrm>
          <a:off x="4634582" y="1768703"/>
          <a:ext cx="581765" cy="581765"/>
        </a:xfrm>
        <a:prstGeom prst="ellipse">
          <a:avLst/>
        </a:prstGeom>
        <a:solidFill>
          <a:schemeClr val="accent2">
            <a:hueOff val="-1039545"/>
            <a:satOff val="-59949"/>
            <a:lumOff val="6163"/>
            <a:alphaOff val="0"/>
          </a:schemeClr>
        </a:solidFill>
        <a:ln>
          <a:noFill/>
        </a:ln>
        <a:effectLst/>
      </dsp:spPr>
      <dsp:style>
        <a:lnRef idx="0">
          <a:scrgbClr r="0" g="0" b="0"/>
        </a:lnRef>
        <a:fillRef idx="1">
          <a:scrgbClr r="0" g="0" b="0"/>
        </a:fillRef>
        <a:effectRef idx="0">
          <a:scrgbClr r="0" g="0" b="0"/>
        </a:effectRef>
        <a:fontRef idx="minor"/>
      </dsp:style>
    </dsp:sp>
    <dsp:sp modelId="{78B82831-3DB6-48F4-8474-AAD7A12D2623}">
      <dsp:nvSpPr>
        <dsp:cNvPr id="0" name=""/>
        <dsp:cNvSpPr/>
      </dsp:nvSpPr>
      <dsp:spPr>
        <a:xfrm>
          <a:off x="4756753" y="1890873"/>
          <a:ext cx="337424" cy="33742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1A6D5A7-C337-4B17-9E86-E19040A093DA}">
      <dsp:nvSpPr>
        <dsp:cNvPr id="0" name=""/>
        <dsp:cNvSpPr/>
      </dsp:nvSpPr>
      <dsp:spPr>
        <a:xfrm>
          <a:off x="5341012" y="1768703"/>
          <a:ext cx="1371304" cy="58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b="1" kern="1200"/>
            <a:t>Program Description</a:t>
          </a:r>
        </a:p>
      </dsp:txBody>
      <dsp:txXfrm>
        <a:off x="5341012" y="1768703"/>
        <a:ext cx="1371304" cy="581765"/>
      </dsp:txXfrm>
    </dsp:sp>
    <dsp:sp modelId="{E35F5248-3528-4D80-9261-5C8F5FEEBB1B}">
      <dsp:nvSpPr>
        <dsp:cNvPr id="0" name=""/>
        <dsp:cNvSpPr/>
      </dsp:nvSpPr>
      <dsp:spPr>
        <a:xfrm>
          <a:off x="1234" y="3024058"/>
          <a:ext cx="581765" cy="581765"/>
        </a:xfrm>
        <a:prstGeom prst="ellipse">
          <a:avLst/>
        </a:prstGeom>
        <a:solidFill>
          <a:schemeClr val="accent2">
            <a:hueOff val="-1247454"/>
            <a:satOff val="-71938"/>
            <a:lumOff val="7395"/>
            <a:alphaOff val="0"/>
          </a:schemeClr>
        </a:solidFill>
        <a:ln>
          <a:noFill/>
        </a:ln>
        <a:effectLst/>
      </dsp:spPr>
      <dsp:style>
        <a:lnRef idx="0">
          <a:scrgbClr r="0" g="0" b="0"/>
        </a:lnRef>
        <a:fillRef idx="1">
          <a:scrgbClr r="0" g="0" b="0"/>
        </a:fillRef>
        <a:effectRef idx="0">
          <a:scrgbClr r="0" g="0" b="0"/>
        </a:effectRef>
        <a:fontRef idx="minor"/>
      </dsp:style>
    </dsp:sp>
    <dsp:sp modelId="{F0939577-9F86-43A4-8E1C-F85A441045B7}">
      <dsp:nvSpPr>
        <dsp:cNvPr id="0" name=""/>
        <dsp:cNvSpPr/>
      </dsp:nvSpPr>
      <dsp:spPr>
        <a:xfrm>
          <a:off x="123405" y="3146228"/>
          <a:ext cx="337424" cy="337424"/>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CF6F4E-F3B5-4BB9-ACA2-E3C8D335A68D}">
      <dsp:nvSpPr>
        <dsp:cNvPr id="0" name=""/>
        <dsp:cNvSpPr/>
      </dsp:nvSpPr>
      <dsp:spPr>
        <a:xfrm>
          <a:off x="707664" y="3024058"/>
          <a:ext cx="1371304" cy="58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b="1" kern="1200"/>
            <a:t>Evidence Based/Best Practices</a:t>
          </a:r>
        </a:p>
      </dsp:txBody>
      <dsp:txXfrm>
        <a:off x="707664" y="3024058"/>
        <a:ext cx="1371304" cy="581765"/>
      </dsp:txXfrm>
    </dsp:sp>
    <dsp:sp modelId="{48AA2BD7-0BF4-4DDB-90EE-6B9534E8623E}">
      <dsp:nvSpPr>
        <dsp:cNvPr id="0" name=""/>
        <dsp:cNvSpPr/>
      </dsp:nvSpPr>
      <dsp:spPr>
        <a:xfrm>
          <a:off x="2317908" y="3024058"/>
          <a:ext cx="581765" cy="581765"/>
        </a:xfrm>
        <a:prstGeom prst="ellipse">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dsp:style>
    </dsp:sp>
    <dsp:sp modelId="{1EE4590D-5C30-4021-94FA-81FFA527B42B}">
      <dsp:nvSpPr>
        <dsp:cNvPr id="0" name=""/>
        <dsp:cNvSpPr/>
      </dsp:nvSpPr>
      <dsp:spPr>
        <a:xfrm>
          <a:off x="2440079" y="3146228"/>
          <a:ext cx="337424" cy="337424"/>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212A89-1D61-4B56-8A63-218AC6DBF3AD}">
      <dsp:nvSpPr>
        <dsp:cNvPr id="0" name=""/>
        <dsp:cNvSpPr/>
      </dsp:nvSpPr>
      <dsp:spPr>
        <a:xfrm>
          <a:off x="3024338" y="3024058"/>
          <a:ext cx="1371304" cy="581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b="1" kern="1200"/>
            <a:t>Use of Volunteers</a:t>
          </a:r>
        </a:p>
      </dsp:txBody>
      <dsp:txXfrm>
        <a:off x="3024338" y="3024058"/>
        <a:ext cx="1371304" cy="581765"/>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3C916A-A417-491C-824A-02826BE2D1AE}" type="datetimeFigureOut">
              <a:rPr lang="en-US" smtClean="0"/>
              <a:t>7/12/2024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0CB258-05D8-4DC4-A083-0A2988749BCD}" type="slidenum">
              <a:rPr lang="en-US" smtClean="0"/>
              <a:t>‹#›</a:t>
            </a:fld>
            <a:endParaRPr lang="en-US"/>
          </a:p>
        </p:txBody>
      </p:sp>
    </p:spTree>
    <p:extLst>
      <p:ext uri="{BB962C8B-B14F-4D97-AF65-F5344CB8AC3E}">
        <p14:creationId xmlns:p14="http://schemas.microsoft.com/office/powerpoint/2010/main" val="3363848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0CB258-05D8-4DC4-A083-0A2988749BCD}" type="slidenum">
              <a:rPr lang="en-US" smtClean="0"/>
              <a:t>1</a:t>
            </a:fld>
            <a:endParaRPr lang="en-US"/>
          </a:p>
        </p:txBody>
      </p:sp>
    </p:spTree>
    <p:extLst>
      <p:ext uri="{BB962C8B-B14F-4D97-AF65-F5344CB8AC3E}">
        <p14:creationId xmlns:p14="http://schemas.microsoft.com/office/powerpoint/2010/main" val="864754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0CB258-05D8-4DC4-A083-0A2988749BCD}" type="slidenum">
              <a:rPr lang="en-US" smtClean="0"/>
              <a:t>2</a:t>
            </a:fld>
            <a:endParaRPr lang="en-US"/>
          </a:p>
        </p:txBody>
      </p:sp>
    </p:spTree>
    <p:extLst>
      <p:ext uri="{BB962C8B-B14F-4D97-AF65-F5344CB8AC3E}">
        <p14:creationId xmlns:p14="http://schemas.microsoft.com/office/powerpoint/2010/main" val="151817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0CB258-05D8-4DC4-A083-0A2988749BCD}" type="slidenum">
              <a:rPr lang="en-US" smtClean="0"/>
              <a:t>3</a:t>
            </a:fld>
            <a:endParaRPr lang="en-US"/>
          </a:p>
        </p:txBody>
      </p:sp>
    </p:spTree>
    <p:extLst>
      <p:ext uri="{BB962C8B-B14F-4D97-AF65-F5344CB8AC3E}">
        <p14:creationId xmlns:p14="http://schemas.microsoft.com/office/powerpoint/2010/main" val="1129593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0CB258-05D8-4DC4-A083-0A2988749BCD}" type="slidenum">
              <a:rPr lang="en-US" smtClean="0"/>
              <a:t>6</a:t>
            </a:fld>
            <a:endParaRPr lang="en-US"/>
          </a:p>
        </p:txBody>
      </p:sp>
    </p:spTree>
    <p:extLst>
      <p:ext uri="{BB962C8B-B14F-4D97-AF65-F5344CB8AC3E}">
        <p14:creationId xmlns:p14="http://schemas.microsoft.com/office/powerpoint/2010/main" val="2912884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976540-3940-404A-B910-AD28D2EB7F2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9317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976540-3940-404A-B910-AD28D2EB7F2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116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976540-3940-404A-B910-AD28D2EB7F2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689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0CB258-05D8-4DC4-A083-0A2988749BCD}" type="slidenum">
              <a:rPr lang="en-US" smtClean="0"/>
              <a:t>20</a:t>
            </a:fld>
            <a:endParaRPr lang="en-US"/>
          </a:p>
        </p:txBody>
      </p:sp>
    </p:spTree>
    <p:extLst>
      <p:ext uri="{BB962C8B-B14F-4D97-AF65-F5344CB8AC3E}">
        <p14:creationId xmlns:p14="http://schemas.microsoft.com/office/powerpoint/2010/main" val="1286074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0EEE2-7B92-49DB-B144-F46281280F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B8AFFB-83C0-4C1A-A500-A57D6F196C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8BBC4A-8487-4B18-A927-496E7550D3C0}"/>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5" name="Footer Placeholder 4">
            <a:extLst>
              <a:ext uri="{FF2B5EF4-FFF2-40B4-BE49-F238E27FC236}">
                <a16:creationId xmlns:a16="http://schemas.microsoft.com/office/drawing/2014/main" id="{CE19B597-6ED7-44AB-BEEE-FB71C4A613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45168-9DB6-41F7-91C5-8885935D8F5E}"/>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2810547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ED02B-9570-40D4-9F43-5ADA9A087F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49BB18-7E86-4FBA-ADCD-4CED4EC678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F8A3EE-01B2-4148-82FC-01492D80EDDA}"/>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5" name="Footer Placeholder 4">
            <a:extLst>
              <a:ext uri="{FF2B5EF4-FFF2-40B4-BE49-F238E27FC236}">
                <a16:creationId xmlns:a16="http://schemas.microsoft.com/office/drawing/2014/main" id="{F4B02947-524D-42F6-93C9-B7490F7B0A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A8A7E-D1FC-4C7F-BF5C-46FBAED8A490}"/>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1382301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49C8FC-1434-4CE5-9959-32367E4743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2C0767-619D-4FBF-B0A6-AA006F55DB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6DC66B-3C5F-490B-8FBE-BA6611CA54AE}"/>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5" name="Footer Placeholder 4">
            <a:extLst>
              <a:ext uri="{FF2B5EF4-FFF2-40B4-BE49-F238E27FC236}">
                <a16:creationId xmlns:a16="http://schemas.microsoft.com/office/drawing/2014/main" id="{556AD1CC-BE43-4307-862E-5DB47D646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9BF71-2E20-4401-BA41-F947464BA85E}"/>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3352523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8601D-76EB-44CF-90D9-5DFA76EF0E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1C4241-EA74-4C3E-A224-0F9A6A274E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114AEE-7B6B-48BF-B171-F3D4296120A5}"/>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5" name="Footer Placeholder 4">
            <a:extLst>
              <a:ext uri="{FF2B5EF4-FFF2-40B4-BE49-F238E27FC236}">
                <a16:creationId xmlns:a16="http://schemas.microsoft.com/office/drawing/2014/main" id="{531F2BAA-4E5D-4544-BBB0-328EFE9193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454BDD-56AB-4200-954A-1FBDD0B94A4C}"/>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274950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42FFE-AE3E-4F47-B09E-50E2B61CA9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83B3F4-69EC-4959-A201-64C971FDD7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1631D1-8452-4F42-A34F-880B6F779276}"/>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5" name="Footer Placeholder 4">
            <a:extLst>
              <a:ext uri="{FF2B5EF4-FFF2-40B4-BE49-F238E27FC236}">
                <a16:creationId xmlns:a16="http://schemas.microsoft.com/office/drawing/2014/main" id="{AD1BE5E2-1853-4284-B44F-E7C5C4050F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0E553-F934-4EBE-93FE-1B6EBCE50D9D}"/>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980698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59C2D-26EF-48B0-96A8-B467AA9D7E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E9C61A-3B4D-4260-AF6A-6CAAB0CC67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B5F61C-2A6B-4857-9643-4E5EBD7062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157A3E-0726-4DCB-A713-5ADC081CAA7A}"/>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6" name="Footer Placeholder 5">
            <a:extLst>
              <a:ext uri="{FF2B5EF4-FFF2-40B4-BE49-F238E27FC236}">
                <a16:creationId xmlns:a16="http://schemas.microsoft.com/office/drawing/2014/main" id="{9C853225-8236-47E6-AE84-EA92E2168B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EAD30F-DB28-42AD-AA91-3C96BA4EF2C8}"/>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1007891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D0845-3454-409E-8336-644E371FE7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994943-8223-41D6-8DED-37D7442B03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77EEEA-EB28-45A1-8DF1-DAABE412DC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B88F15-54BA-41AC-889C-818FEECBE9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DF1A90-565E-442A-9D3F-2589BE034F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1221F9-A878-4E8B-9A1F-9AB30948FF9E}"/>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8" name="Footer Placeholder 7">
            <a:extLst>
              <a:ext uri="{FF2B5EF4-FFF2-40B4-BE49-F238E27FC236}">
                <a16:creationId xmlns:a16="http://schemas.microsoft.com/office/drawing/2014/main" id="{E1FE67CB-6246-4336-844B-FC8148687C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30FD21-D761-4AE3-BE27-A63885065A3D}"/>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542575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A93B1-0051-4B3F-A6CE-0E4F84A303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D0B914-D9D6-43B4-BD92-F94131C6832F}"/>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4" name="Footer Placeholder 3">
            <a:extLst>
              <a:ext uri="{FF2B5EF4-FFF2-40B4-BE49-F238E27FC236}">
                <a16:creationId xmlns:a16="http://schemas.microsoft.com/office/drawing/2014/main" id="{AFAAD7AF-FDB8-467D-897B-54D3F7FBD6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9160E8-5BA9-4E6D-B67C-B8E260D94F1C}"/>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704334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71F805-BE54-48BC-BB6F-8082D5E357EE}"/>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3" name="Footer Placeholder 2">
            <a:extLst>
              <a:ext uri="{FF2B5EF4-FFF2-40B4-BE49-F238E27FC236}">
                <a16:creationId xmlns:a16="http://schemas.microsoft.com/office/drawing/2014/main" id="{E501935A-E1C4-4C2E-B46E-AC5CE6F0B6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7A1102-457D-44CF-961E-B0E9A5B991CF}"/>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399159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B99B-55E0-4C55-A87B-6A9D3B530B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BB0D78-3EFB-4289-B007-7C3E18EECB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C78B6C-435D-4A80-BE14-7B2F3F5E6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B72AAD-01D7-46ED-8799-EE98A4C26C7C}"/>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6" name="Footer Placeholder 5">
            <a:extLst>
              <a:ext uri="{FF2B5EF4-FFF2-40B4-BE49-F238E27FC236}">
                <a16:creationId xmlns:a16="http://schemas.microsoft.com/office/drawing/2014/main" id="{6A477576-8C0C-4679-9505-99F9A7F23F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927465-2CBC-49AA-B363-9D9CDEAEB834}"/>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1647286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DE025-5E40-4A9A-965A-27458D2E76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A751DB-1B0A-4A66-8B34-30CEF0D4F9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0575D0-FBBD-4A95-BE8F-4BFAEB7638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3E055-7AAE-4226-A709-26884101D0FB}"/>
              </a:ext>
            </a:extLst>
          </p:cNvPr>
          <p:cNvSpPr>
            <a:spLocks noGrp="1"/>
          </p:cNvSpPr>
          <p:nvPr>
            <p:ph type="dt" sz="half" idx="10"/>
          </p:nvPr>
        </p:nvSpPr>
        <p:spPr/>
        <p:txBody>
          <a:bodyPr/>
          <a:lstStyle/>
          <a:p>
            <a:fld id="{E82583CB-9AB2-4DEE-AD7F-5DD412C7139E}" type="datetimeFigureOut">
              <a:rPr lang="en-US" smtClean="0"/>
              <a:t>7/12/2024</a:t>
            </a:fld>
            <a:endParaRPr lang="en-US"/>
          </a:p>
        </p:txBody>
      </p:sp>
      <p:sp>
        <p:nvSpPr>
          <p:cNvPr id="6" name="Footer Placeholder 5">
            <a:extLst>
              <a:ext uri="{FF2B5EF4-FFF2-40B4-BE49-F238E27FC236}">
                <a16:creationId xmlns:a16="http://schemas.microsoft.com/office/drawing/2014/main" id="{790D8C90-943E-40A1-9D10-D4320DD15E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2DF0C-081E-4F00-9E09-BD3E994464E6}"/>
              </a:ext>
            </a:extLst>
          </p:cNvPr>
          <p:cNvSpPr>
            <a:spLocks noGrp="1"/>
          </p:cNvSpPr>
          <p:nvPr>
            <p:ph type="sldNum" sz="quarter" idx="12"/>
          </p:nvPr>
        </p:nvSpPr>
        <p:spPr/>
        <p:txBody>
          <a:bodyPr/>
          <a:lstStyle/>
          <a:p>
            <a:fld id="{72138396-70F3-4E3E-8565-FA60BBAEA9DA}" type="slidenum">
              <a:rPr lang="en-US" smtClean="0"/>
              <a:t>‹#›</a:t>
            </a:fld>
            <a:endParaRPr lang="en-US"/>
          </a:p>
        </p:txBody>
      </p:sp>
    </p:spTree>
    <p:extLst>
      <p:ext uri="{BB962C8B-B14F-4D97-AF65-F5344CB8AC3E}">
        <p14:creationId xmlns:p14="http://schemas.microsoft.com/office/powerpoint/2010/main" val="335631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86683B-FAA2-401E-81C1-D88FAF52ED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A38DCA-0ABC-4A93-A413-3FBCA543FC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DDB30-09EC-419B-8E99-C59D297351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583CB-9AB2-4DEE-AD7F-5DD412C7139E}" type="datetimeFigureOut">
              <a:rPr lang="en-US" smtClean="0"/>
              <a:t>7/12/2024</a:t>
            </a:fld>
            <a:endParaRPr lang="en-US"/>
          </a:p>
        </p:txBody>
      </p:sp>
      <p:sp>
        <p:nvSpPr>
          <p:cNvPr id="5" name="Footer Placeholder 4">
            <a:extLst>
              <a:ext uri="{FF2B5EF4-FFF2-40B4-BE49-F238E27FC236}">
                <a16:creationId xmlns:a16="http://schemas.microsoft.com/office/drawing/2014/main" id="{84FAE944-D1CB-41A9-A585-1F49D12C56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FC8182-D2F5-48FB-A3CC-9CE9A43039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138396-70F3-4E3E-8565-FA60BBAEA9DA}" type="slidenum">
              <a:rPr lang="en-US" smtClean="0"/>
              <a:t>‹#›</a:t>
            </a:fld>
            <a:endParaRPr lang="en-US"/>
          </a:p>
        </p:txBody>
      </p:sp>
    </p:spTree>
    <p:extLst>
      <p:ext uri="{BB962C8B-B14F-4D97-AF65-F5344CB8AC3E}">
        <p14:creationId xmlns:p14="http://schemas.microsoft.com/office/powerpoint/2010/main" val="4144516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n.gov/cji/victim-services/resources/" TargetMode="External"/><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victimservices@cji.in.gov" TargetMode="External"/><Relationship Id="rId2" Type="http://schemas.openxmlformats.org/officeDocument/2006/relationships/hyperlink" Target="mailto:CJIHelpDesk@cji.in.go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mailto:Rvenus@cji.in.gov" TargetMode="External"/><Relationship Id="rId4" Type="http://schemas.openxmlformats.org/officeDocument/2006/relationships/hyperlink" Target="mailto:DaAnderson1@cji.in.gov"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n.gov/cji/victim-services/american-rescue-plan-grants-to-support-survivors-of-sexual-assaul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8" name="Rectangle 97">
            <a:extLst>
              <a:ext uri="{FF2B5EF4-FFF2-40B4-BE49-F238E27FC236}">
                <a16:creationId xmlns:a16="http://schemas.microsoft.com/office/drawing/2014/main" id="{F0AED851-54B9-4765-92D2-F0BE443BE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8B4565-CF0E-409D-A7E9-1E5E1BB79F41}"/>
              </a:ext>
            </a:extLst>
          </p:cNvPr>
          <p:cNvSpPr>
            <a:spLocks noGrp="1"/>
          </p:cNvSpPr>
          <p:nvPr>
            <p:ph type="title"/>
          </p:nvPr>
        </p:nvSpPr>
        <p:spPr>
          <a:xfrm>
            <a:off x="7003014" y="1448183"/>
            <a:ext cx="4036334" cy="2387600"/>
          </a:xfrm>
        </p:spPr>
        <p:txBody>
          <a:bodyPr vert="horz" lIns="91440" tIns="45720" rIns="91440" bIns="45720" rtlCol="0" anchor="t">
            <a:normAutofit/>
          </a:bodyPr>
          <a:lstStyle/>
          <a:p>
            <a:br>
              <a:rPr lang="en-US" sz="3800" b="0" i="0" u="none" strike="noStrike" kern="1200" baseline="0" dirty="0">
                <a:solidFill>
                  <a:schemeClr val="tx1"/>
                </a:solidFill>
                <a:latin typeface="+mj-lt"/>
                <a:ea typeface="+mj-ea"/>
                <a:cs typeface="+mj-cs"/>
              </a:rPr>
            </a:br>
            <a:r>
              <a:rPr lang="en-US" sz="3800" b="1" i="0" u="none" strike="noStrike" kern="1200" baseline="0" dirty="0">
                <a:solidFill>
                  <a:schemeClr val="tx1"/>
                </a:solidFill>
                <a:latin typeface="+mj-lt"/>
                <a:ea typeface="+mj-ea"/>
                <a:cs typeface="+mj-cs"/>
              </a:rPr>
              <a:t>2024-2025 </a:t>
            </a:r>
            <a:r>
              <a:rPr lang="en-US" sz="3800" b="1" kern="1200" dirty="0">
                <a:solidFill>
                  <a:schemeClr val="tx1"/>
                </a:solidFill>
                <a:latin typeface="+mj-lt"/>
                <a:ea typeface="+mj-ea"/>
                <a:cs typeface="+mj-cs"/>
              </a:rPr>
              <a:t>FVPSA Sexual Assault RFP Webinar</a:t>
            </a:r>
          </a:p>
        </p:txBody>
      </p:sp>
      <p:sp>
        <p:nvSpPr>
          <p:cNvPr id="9" name="Subtitle 2">
            <a:extLst>
              <a:ext uri="{FF2B5EF4-FFF2-40B4-BE49-F238E27FC236}">
                <a16:creationId xmlns:a16="http://schemas.microsoft.com/office/drawing/2014/main" id="{80B758F4-7E88-411F-8178-09F0D4179539}"/>
              </a:ext>
            </a:extLst>
          </p:cNvPr>
          <p:cNvSpPr txBox="1">
            <a:spLocks/>
          </p:cNvSpPr>
          <p:nvPr/>
        </p:nvSpPr>
        <p:spPr>
          <a:xfrm>
            <a:off x="7039004" y="2720924"/>
            <a:ext cx="4036333" cy="1709849"/>
          </a:xfrm>
          <a:prstGeom prst="rect">
            <a:avLst/>
          </a:prstGeom>
        </p:spPr>
        <p:txBody>
          <a:bodyPr vert="horz" lIns="91440" tIns="45720" rIns="91440" bIns="45720" rtlCol="0" anchor="b">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None/>
            </a:pPr>
            <a:r>
              <a:rPr lang="en-US" sz="2000" kern="1200" dirty="0">
                <a:solidFill>
                  <a:schemeClr val="tx1"/>
                </a:solidFill>
                <a:latin typeface="+mn-lt"/>
                <a:ea typeface="+mn-ea"/>
                <a:cs typeface="+mn-cs"/>
              </a:rPr>
              <a:t>July 12, 2024</a:t>
            </a:r>
          </a:p>
        </p:txBody>
      </p:sp>
      <p:sp>
        <p:nvSpPr>
          <p:cNvPr id="99" name="Rectangle 98">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icture containing drawing&#10;&#10;Description automatically generated">
            <a:extLst>
              <a:ext uri="{FF2B5EF4-FFF2-40B4-BE49-F238E27FC236}">
                <a16:creationId xmlns:a16="http://schemas.microsoft.com/office/drawing/2014/main" id="{48E6F93F-1577-4AB1-AD65-FFEAA2E32693}"/>
              </a:ext>
            </a:extLst>
          </p:cNvPr>
          <p:cNvPicPr>
            <a:picLocks noChangeAspect="1"/>
          </p:cNvPicPr>
          <p:nvPr/>
        </p:nvPicPr>
        <p:blipFill>
          <a:blip r:embed="rId3"/>
          <a:stretch>
            <a:fillRect/>
          </a:stretch>
        </p:blipFill>
        <p:spPr>
          <a:xfrm>
            <a:off x="733507" y="1448183"/>
            <a:ext cx="5536001" cy="3902880"/>
          </a:xfrm>
          <a:prstGeom prst="rect">
            <a:avLst/>
          </a:prstGeom>
        </p:spPr>
      </p:pic>
      <p:grpSp>
        <p:nvGrpSpPr>
          <p:cNvPr id="101" name="Group 100">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60480" y="2984992"/>
            <a:ext cx="731521" cy="673460"/>
            <a:chOff x="3940602" y="308034"/>
            <a:chExt cx="2116791" cy="3428999"/>
          </a:xfrm>
          <a:solidFill>
            <a:schemeClr val="accent4"/>
          </a:solidFill>
        </p:grpSpPr>
        <p:sp>
          <p:nvSpPr>
            <p:cNvPr id="95" name="Rectangle 94">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06878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218196C2-3591-8AD0-1343-937298D33557}"/>
              </a:ext>
            </a:extLst>
          </p:cNvPr>
          <p:cNvSpPr txBox="1"/>
          <p:nvPr/>
        </p:nvSpPr>
        <p:spPr>
          <a:xfrm>
            <a:off x="9267909" y="2023110"/>
            <a:ext cx="2469624" cy="284607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3700" b="0" i="0" u="none" strike="noStrike" kern="1200" cap="none" spc="0" normalizeH="0" baseline="0" noProof="0" dirty="0">
                <a:ln>
                  <a:noFill/>
                </a:ln>
                <a:solidFill>
                  <a:prstClr val="black"/>
                </a:solidFill>
                <a:effectLst/>
                <a:uLnTx/>
                <a:uFillTx/>
                <a:latin typeface="Calibri Light" panose="020F0302020204030204"/>
                <a:ea typeface="+mn-ea"/>
                <a:cs typeface="+mn-cs"/>
              </a:rPr>
              <a:t> </a:t>
            </a:r>
          </a:p>
        </p:txBody>
      </p:sp>
      <p:sp>
        <p:nvSpPr>
          <p:cNvPr id="26" name="Rectangle 25">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Graphical user interface, text, application&#10;&#10;Description automatically generated">
            <a:extLst>
              <a:ext uri="{FF2B5EF4-FFF2-40B4-BE49-F238E27FC236}">
                <a16:creationId xmlns:a16="http://schemas.microsoft.com/office/drawing/2014/main" id="{7E893FF7-7C15-0A00-1B19-DBFE63909AC7}"/>
              </a:ext>
            </a:extLst>
          </p:cNvPr>
          <p:cNvPicPr>
            <a:picLocks noChangeAspect="1"/>
          </p:cNvPicPr>
          <p:nvPr/>
        </p:nvPicPr>
        <p:blipFill>
          <a:blip r:embed="rId3"/>
          <a:stretch>
            <a:fillRect/>
          </a:stretch>
        </p:blipFill>
        <p:spPr>
          <a:xfrm>
            <a:off x="611287" y="1076592"/>
            <a:ext cx="7608304" cy="4051421"/>
          </a:xfrm>
          <a:prstGeom prst="rect">
            <a:avLst/>
          </a:prstGeom>
        </p:spPr>
      </p:pic>
      <p:sp>
        <p:nvSpPr>
          <p:cNvPr id="30" name="Rectangle 29">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CEDA7E4F-2F6B-8A47-2AB5-CA0AF4F67AAC}"/>
              </a:ext>
            </a:extLst>
          </p:cNvPr>
          <p:cNvSpPr txBox="1"/>
          <p:nvPr/>
        </p:nvSpPr>
        <p:spPr>
          <a:xfrm>
            <a:off x="8897542" y="842158"/>
            <a:ext cx="3042043" cy="535531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Log into IntelliGrants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If you do not have an account, register by clicking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NEW USER</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On the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MY HOME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page, access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VIEW AVAILABLE PROPOSALS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Click on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VIEW OPPORTUNITIES”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IntelliGrants will take you to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MY OPPORTUNITIES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Access the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2024 FVPSA SA</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Application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Select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APPLY NOW</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 name="TextBox 6">
            <a:extLst>
              <a:ext uri="{FF2B5EF4-FFF2-40B4-BE49-F238E27FC236}">
                <a16:creationId xmlns:a16="http://schemas.microsoft.com/office/drawing/2014/main" id="{4BB643B0-0408-EBD9-4E88-C9FEC66D0C78}"/>
              </a:ext>
            </a:extLst>
          </p:cNvPr>
          <p:cNvSpPr txBox="1"/>
          <p:nvPr/>
        </p:nvSpPr>
        <p:spPr>
          <a:xfrm>
            <a:off x="2972793" y="6395657"/>
            <a:ext cx="263783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0070C0"/>
                </a:solidFill>
                <a:effectLst/>
                <a:uLnTx/>
                <a:uFillTx/>
                <a:latin typeface="Calibri" panose="020F0502020204030204"/>
                <a:ea typeface="+mn-ea"/>
                <a:cs typeface="+mn-cs"/>
              </a:rPr>
              <a:t>https://intelligrants.in.gov</a:t>
            </a:r>
          </a:p>
        </p:txBody>
      </p:sp>
      <p:sp>
        <p:nvSpPr>
          <p:cNvPr id="2" name="Rectangle 1">
            <a:extLst>
              <a:ext uri="{FF2B5EF4-FFF2-40B4-BE49-F238E27FC236}">
                <a16:creationId xmlns:a16="http://schemas.microsoft.com/office/drawing/2014/main" id="{2D93FF15-9C03-DB31-1ACE-DC3882C1A9FD}"/>
              </a:ext>
            </a:extLst>
          </p:cNvPr>
          <p:cNvSpPr/>
          <p:nvPr/>
        </p:nvSpPr>
        <p:spPr>
          <a:xfrm>
            <a:off x="302084" y="93011"/>
            <a:ext cx="8082633" cy="74427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Light" panose="020F0302020204030204"/>
                <a:ea typeface="+mn-ea"/>
                <a:cs typeface="+mn-cs"/>
              </a:rPr>
              <a:t>Initiating an Application </a:t>
            </a:r>
          </a:p>
        </p:txBody>
      </p:sp>
    </p:spTree>
    <p:extLst>
      <p:ext uri="{BB962C8B-B14F-4D97-AF65-F5344CB8AC3E}">
        <p14:creationId xmlns:p14="http://schemas.microsoft.com/office/powerpoint/2010/main" val="1709847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7" name="Rectangle 22">
            <a:extLst>
              <a:ext uri="{FF2B5EF4-FFF2-40B4-BE49-F238E27FC236}">
                <a16:creationId xmlns:a16="http://schemas.microsoft.com/office/drawing/2014/main" id="{19C052EA-05E2-403D-965E-52D1BFFA2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74A4CB7-FC0C-582B-573D-560D1A682B15}"/>
              </a:ext>
            </a:extLst>
          </p:cNvPr>
          <p:cNvSpPr>
            <a:spLocks noGrp="1"/>
          </p:cNvSpPr>
          <p:nvPr>
            <p:ph type="title"/>
          </p:nvPr>
        </p:nvSpPr>
        <p:spPr>
          <a:xfrm>
            <a:off x="838200" y="297974"/>
            <a:ext cx="10515600" cy="1094740"/>
          </a:xfrm>
        </p:spPr>
        <p:txBody>
          <a:bodyPr>
            <a:normAutofit/>
          </a:bodyPr>
          <a:lstStyle/>
          <a:p>
            <a:pPr algn="ctr"/>
            <a:r>
              <a:rPr lang="en-US" b="1" dirty="0">
                <a:solidFill>
                  <a:schemeClr val="bg1"/>
                </a:solidFill>
              </a:rPr>
              <a:t>Navigating Forms Menu </a:t>
            </a:r>
          </a:p>
        </p:txBody>
      </p:sp>
      <p:sp useBgFill="1">
        <p:nvSpPr>
          <p:cNvPr id="28" name="Rectangle 24">
            <a:extLst>
              <a:ext uri="{FF2B5EF4-FFF2-40B4-BE49-F238E27FC236}">
                <a16:creationId xmlns:a16="http://schemas.microsoft.com/office/drawing/2014/main" id="{4C1936B8-2FFB-4F78-8388-B8C282B8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2192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42884D1C-336A-495E-78CD-3570B2DC25EF}"/>
              </a:ext>
            </a:extLst>
          </p:cNvPr>
          <p:cNvPicPr>
            <a:picLocks noChangeAspect="1"/>
          </p:cNvPicPr>
          <p:nvPr/>
        </p:nvPicPr>
        <p:blipFill>
          <a:blip r:embed="rId3"/>
          <a:stretch>
            <a:fillRect/>
          </a:stretch>
        </p:blipFill>
        <p:spPr>
          <a:xfrm>
            <a:off x="4018885" y="2234080"/>
            <a:ext cx="1581150" cy="533400"/>
          </a:xfrm>
          <a:prstGeom prst="rect">
            <a:avLst/>
          </a:prstGeom>
        </p:spPr>
      </p:pic>
      <p:pic>
        <p:nvPicPr>
          <p:cNvPr id="12" name="Picture 11">
            <a:extLst>
              <a:ext uri="{FF2B5EF4-FFF2-40B4-BE49-F238E27FC236}">
                <a16:creationId xmlns:a16="http://schemas.microsoft.com/office/drawing/2014/main" id="{44948069-365A-3B13-1739-530C4F198585}"/>
              </a:ext>
            </a:extLst>
          </p:cNvPr>
          <p:cNvPicPr>
            <a:picLocks noChangeAspect="1"/>
          </p:cNvPicPr>
          <p:nvPr/>
        </p:nvPicPr>
        <p:blipFill>
          <a:blip r:embed="rId4"/>
          <a:stretch>
            <a:fillRect/>
          </a:stretch>
        </p:blipFill>
        <p:spPr>
          <a:xfrm>
            <a:off x="4104610" y="4058064"/>
            <a:ext cx="1409700" cy="333375"/>
          </a:xfrm>
          <a:prstGeom prst="rect">
            <a:avLst/>
          </a:prstGeom>
        </p:spPr>
      </p:pic>
      <p:pic>
        <p:nvPicPr>
          <p:cNvPr id="6" name="Picture 5">
            <a:extLst>
              <a:ext uri="{FF2B5EF4-FFF2-40B4-BE49-F238E27FC236}">
                <a16:creationId xmlns:a16="http://schemas.microsoft.com/office/drawing/2014/main" id="{E35600D5-1286-E73B-BA82-825AAD6B92AC}"/>
              </a:ext>
            </a:extLst>
          </p:cNvPr>
          <p:cNvPicPr>
            <a:picLocks noChangeAspect="1"/>
          </p:cNvPicPr>
          <p:nvPr/>
        </p:nvPicPr>
        <p:blipFill>
          <a:blip r:embed="rId5"/>
          <a:stretch>
            <a:fillRect/>
          </a:stretch>
        </p:blipFill>
        <p:spPr>
          <a:xfrm>
            <a:off x="4018885" y="2262655"/>
            <a:ext cx="1495425" cy="476250"/>
          </a:xfrm>
          <a:prstGeom prst="rect">
            <a:avLst/>
          </a:prstGeom>
        </p:spPr>
      </p:pic>
      <p:pic>
        <p:nvPicPr>
          <p:cNvPr id="8" name="Picture 7">
            <a:extLst>
              <a:ext uri="{FF2B5EF4-FFF2-40B4-BE49-F238E27FC236}">
                <a16:creationId xmlns:a16="http://schemas.microsoft.com/office/drawing/2014/main" id="{87D30FE8-C52B-6526-C6AB-4AC42A361EB3}"/>
              </a:ext>
            </a:extLst>
          </p:cNvPr>
          <p:cNvPicPr>
            <a:picLocks noChangeAspect="1"/>
          </p:cNvPicPr>
          <p:nvPr/>
        </p:nvPicPr>
        <p:blipFill>
          <a:blip r:embed="rId6"/>
          <a:stretch>
            <a:fillRect/>
          </a:stretch>
        </p:blipFill>
        <p:spPr>
          <a:xfrm>
            <a:off x="4104610" y="4064144"/>
            <a:ext cx="1323975" cy="371475"/>
          </a:xfrm>
          <a:prstGeom prst="rect">
            <a:avLst/>
          </a:prstGeom>
        </p:spPr>
      </p:pic>
      <p:pic>
        <p:nvPicPr>
          <p:cNvPr id="3" name="Picture 2">
            <a:extLst>
              <a:ext uri="{FF2B5EF4-FFF2-40B4-BE49-F238E27FC236}">
                <a16:creationId xmlns:a16="http://schemas.microsoft.com/office/drawing/2014/main" id="{2A2A1683-EAB9-7539-7569-71BB1A83CFFB}"/>
              </a:ext>
            </a:extLst>
          </p:cNvPr>
          <p:cNvPicPr>
            <a:picLocks noChangeAspect="1"/>
          </p:cNvPicPr>
          <p:nvPr/>
        </p:nvPicPr>
        <p:blipFill>
          <a:blip r:embed="rId7"/>
          <a:stretch>
            <a:fillRect/>
          </a:stretch>
        </p:blipFill>
        <p:spPr>
          <a:xfrm>
            <a:off x="1767586" y="1441292"/>
            <a:ext cx="9015681" cy="5254398"/>
          </a:xfrm>
          <a:prstGeom prst="rect">
            <a:avLst/>
          </a:prstGeom>
        </p:spPr>
      </p:pic>
      <p:sp>
        <p:nvSpPr>
          <p:cNvPr id="5" name="Oval 4">
            <a:extLst>
              <a:ext uri="{FF2B5EF4-FFF2-40B4-BE49-F238E27FC236}">
                <a16:creationId xmlns:a16="http://schemas.microsoft.com/office/drawing/2014/main" id="{3373E896-0428-74A3-F246-3B86BBA1B528}"/>
              </a:ext>
            </a:extLst>
          </p:cNvPr>
          <p:cNvSpPr/>
          <p:nvPr/>
        </p:nvSpPr>
        <p:spPr>
          <a:xfrm>
            <a:off x="2646868" y="1366436"/>
            <a:ext cx="944880" cy="5959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5075160"/>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ADAE8397-9BEC-A88B-CDBE-6AF63BC18822}"/>
              </a:ext>
            </a:extLst>
          </p:cNvPr>
          <p:cNvSpPr txBox="1"/>
          <p:nvPr/>
        </p:nvSpPr>
        <p:spPr>
          <a:xfrm>
            <a:off x="572493" y="238539"/>
            <a:ext cx="11018520" cy="1434415"/>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4600" b="0" i="0" u="none" strike="noStrike" kern="1200" cap="none" spc="0" normalizeH="0" baseline="0" noProof="0">
                <a:ln>
                  <a:noFill/>
                </a:ln>
                <a:solidFill>
                  <a:prstClr val="black"/>
                </a:solidFill>
                <a:effectLst/>
                <a:uLnTx/>
                <a:uFillTx/>
                <a:latin typeface="Calibri Light" panose="020F0302020204030204"/>
                <a:ea typeface="+mn-ea"/>
                <a:cs typeface="+mn-cs"/>
              </a:rPr>
              <a:t>Application Forms That </a:t>
            </a:r>
            <a:r>
              <a:rPr kumimoji="0" lang="en-US" sz="4600" b="0" i="1" u="none" strike="noStrike" kern="1200" cap="none" spc="0" normalizeH="0" baseline="0" noProof="0">
                <a:ln>
                  <a:noFill/>
                </a:ln>
                <a:solidFill>
                  <a:prstClr val="black"/>
                </a:solidFill>
                <a:effectLst/>
                <a:uLnTx/>
                <a:uFillTx/>
                <a:latin typeface="Calibri Light" panose="020F0302020204030204"/>
                <a:ea typeface="+mn-ea"/>
                <a:cs typeface="+mn-cs"/>
              </a:rPr>
              <a:t>Must</a:t>
            </a:r>
            <a:r>
              <a:rPr kumimoji="0" lang="en-US" sz="4600" b="0" i="0" u="none" strike="noStrike" kern="1200" cap="none" spc="0" normalizeH="0" baseline="0" noProof="0">
                <a:ln>
                  <a:noFill/>
                </a:ln>
                <a:solidFill>
                  <a:prstClr val="black"/>
                </a:solidFill>
                <a:effectLst/>
                <a:uLnTx/>
                <a:uFillTx/>
                <a:latin typeface="Calibri Light" panose="020F0302020204030204"/>
                <a:ea typeface="+mn-ea"/>
                <a:cs typeface="+mn-cs"/>
              </a:rPr>
              <a:t> Be Completed</a:t>
            </a:r>
          </a:p>
        </p:txBody>
      </p:sp>
      <p:sp>
        <p:nvSpPr>
          <p:cNvPr id="76"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9" name="Content Placeholder 2">
            <a:extLst>
              <a:ext uri="{FF2B5EF4-FFF2-40B4-BE49-F238E27FC236}">
                <a16:creationId xmlns:a16="http://schemas.microsoft.com/office/drawing/2014/main" id="{82D5F4F8-4C86-9C45-BB1B-9C54BFA822FB}"/>
              </a:ext>
            </a:extLst>
          </p:cNvPr>
          <p:cNvGraphicFramePr>
            <a:graphicFrameLocks noGrp="1"/>
          </p:cNvGraphicFramePr>
          <p:nvPr>
            <p:ph idx="1"/>
          </p:nvPr>
        </p:nvGraphicFramePr>
        <p:xfrm>
          <a:off x="572493" y="2071316"/>
          <a:ext cx="6713552" cy="41191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Picture 20">
            <a:extLst>
              <a:ext uri="{FF2B5EF4-FFF2-40B4-BE49-F238E27FC236}">
                <a16:creationId xmlns:a16="http://schemas.microsoft.com/office/drawing/2014/main" id="{777ED604-A2B9-F536-FC20-73C06D756506}"/>
              </a:ext>
            </a:extLst>
          </p:cNvPr>
          <p:cNvPicPr>
            <a:picLocks noChangeAspect="1"/>
          </p:cNvPicPr>
          <p:nvPr/>
        </p:nvPicPr>
        <p:blipFill>
          <a:blip r:embed="rId8"/>
          <a:stretch>
            <a:fillRect/>
          </a:stretch>
        </p:blipFill>
        <p:spPr>
          <a:xfrm>
            <a:off x="7858538" y="2863088"/>
            <a:ext cx="3399391" cy="2656268"/>
          </a:xfrm>
          <a:prstGeom prst="rect">
            <a:avLst/>
          </a:prstGeom>
        </p:spPr>
      </p:pic>
    </p:spTree>
    <p:extLst>
      <p:ext uri="{BB962C8B-B14F-4D97-AF65-F5344CB8AC3E}">
        <p14:creationId xmlns:p14="http://schemas.microsoft.com/office/powerpoint/2010/main" val="1452194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7" name="TextBox 6">
            <a:extLst>
              <a:ext uri="{FF2B5EF4-FFF2-40B4-BE49-F238E27FC236}">
                <a16:creationId xmlns:a16="http://schemas.microsoft.com/office/drawing/2014/main" id="{7879E9A9-AF63-4C44-B52A-C6CE4D4EC6D8}"/>
              </a:ext>
            </a:extLst>
          </p:cNvPr>
          <p:cNvSpPr txBox="1"/>
          <p:nvPr/>
        </p:nvSpPr>
        <p:spPr>
          <a:xfrm>
            <a:off x="6297233" y="518400"/>
            <a:ext cx="4771607" cy="5837949"/>
          </a:xfrm>
          <a:prstGeom prst="rect">
            <a:avLst/>
          </a:prstGeom>
        </p:spPr>
        <p:txBody>
          <a:bodyPr vert="horz" lIns="91440" tIns="45720" rIns="91440" bIns="45720" rtlCol="0" anchor="ctr">
            <a:normAutofit/>
          </a:bodyPr>
          <a:lstStyle/>
          <a:p>
            <a:pPr marL="342900" indent="-342900">
              <a:lnSpc>
                <a:spcPct val="90000"/>
              </a:lnSpc>
              <a:spcAft>
                <a:spcPts val="600"/>
              </a:spcAft>
              <a:buFontTx/>
              <a:buChar char="-"/>
            </a:pPr>
            <a:r>
              <a:rPr lang="en-US" sz="2000" b="0" i="0" u="none" strike="noStrike" baseline="0" dirty="0">
                <a:solidFill>
                  <a:schemeClr val="tx1">
                    <a:alpha val="80000"/>
                  </a:schemeClr>
                </a:solidFill>
              </a:rPr>
              <a:t>All grants from ICJI Victim Services are reimbursement grants, which means that agency must first </a:t>
            </a:r>
            <a:r>
              <a:rPr lang="en-US" sz="2000" dirty="0">
                <a:solidFill>
                  <a:schemeClr val="tx1">
                    <a:alpha val="80000"/>
                  </a:schemeClr>
                </a:solidFill>
              </a:rPr>
              <a:t>incur</a:t>
            </a:r>
            <a:r>
              <a:rPr lang="en-US" sz="2000" b="0" i="0" u="none" strike="noStrike" baseline="0" dirty="0">
                <a:solidFill>
                  <a:schemeClr val="tx1">
                    <a:alpha val="80000"/>
                  </a:schemeClr>
                </a:solidFill>
              </a:rPr>
              <a:t> the expense prior to CJI reimbursing for the expense. Verification of expenses along with verification of payment of expenses must be provided to ICJI on a monthly or quarterly basis prior to reimbursement of expenses by ICJI. </a:t>
            </a:r>
          </a:p>
          <a:p>
            <a:pPr marL="342900" indent="-342900">
              <a:lnSpc>
                <a:spcPct val="90000"/>
              </a:lnSpc>
              <a:spcAft>
                <a:spcPts val="600"/>
              </a:spcAft>
              <a:buFontTx/>
              <a:buChar char="-"/>
            </a:pPr>
            <a:r>
              <a:rPr lang="en-US" sz="2000" dirty="0">
                <a:solidFill>
                  <a:schemeClr val="tx1">
                    <a:alpha val="80000"/>
                  </a:schemeClr>
                </a:solidFill>
              </a:rPr>
              <a:t>There is no Match Requirement for this FVPSA Sexual Assault grant</a:t>
            </a:r>
          </a:p>
        </p:txBody>
      </p:sp>
      <p:sp>
        <p:nvSpPr>
          <p:cNvPr id="2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2" name="Straight Connector 2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2B2F10F-2250-46B1-975F-930C14686450}"/>
              </a:ext>
            </a:extLst>
          </p:cNvPr>
          <p:cNvSpPr txBox="1"/>
          <p:nvPr/>
        </p:nvSpPr>
        <p:spPr>
          <a:xfrm>
            <a:off x="1045332" y="2455750"/>
            <a:ext cx="4050579" cy="1938992"/>
          </a:xfrm>
          <a:prstGeom prst="rect">
            <a:avLst/>
          </a:prstGeom>
          <a:noFill/>
        </p:spPr>
        <p:txBody>
          <a:bodyPr wrap="square" rtlCol="0">
            <a:spAutoFit/>
          </a:bodyPr>
          <a:lstStyle/>
          <a:p>
            <a:pPr algn="ctr"/>
            <a:r>
              <a:rPr lang="en-US" sz="6000" dirty="0">
                <a:solidFill>
                  <a:schemeClr val="bg1"/>
                </a:solidFill>
              </a:rPr>
              <a:t>Important Notes</a:t>
            </a:r>
          </a:p>
        </p:txBody>
      </p:sp>
      <p:pic>
        <p:nvPicPr>
          <p:cNvPr id="2" name="Picture 1">
            <a:extLst>
              <a:ext uri="{FF2B5EF4-FFF2-40B4-BE49-F238E27FC236}">
                <a16:creationId xmlns:a16="http://schemas.microsoft.com/office/drawing/2014/main" id="{FFC8EC28-776F-B0CB-5BF9-510981E5143D}"/>
              </a:ext>
            </a:extLst>
          </p:cNvPr>
          <p:cNvPicPr>
            <a:picLocks noChangeAspect="1"/>
          </p:cNvPicPr>
          <p:nvPr/>
        </p:nvPicPr>
        <p:blipFill>
          <a:blip r:embed="rId2"/>
          <a:stretch>
            <a:fillRect/>
          </a:stretch>
        </p:blipFill>
        <p:spPr>
          <a:xfrm>
            <a:off x="9483823" y="-293792"/>
            <a:ext cx="2920237" cy="2914141"/>
          </a:xfrm>
          <a:prstGeom prst="rect">
            <a:avLst/>
          </a:prstGeom>
        </p:spPr>
      </p:pic>
    </p:spTree>
    <p:extLst>
      <p:ext uri="{BB962C8B-B14F-4D97-AF65-F5344CB8AC3E}">
        <p14:creationId xmlns:p14="http://schemas.microsoft.com/office/powerpoint/2010/main" val="3870931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0272B8-81E5-4D0A-B1A9-47FCBBDFCAC4}"/>
              </a:ext>
            </a:extLst>
          </p:cNvPr>
          <p:cNvSpPr>
            <a:spLocks noGrp="1"/>
          </p:cNvSpPr>
          <p:nvPr>
            <p:ph type="title"/>
          </p:nvPr>
        </p:nvSpPr>
        <p:spPr>
          <a:xfrm>
            <a:off x="838200" y="365125"/>
            <a:ext cx="10515600" cy="1325563"/>
          </a:xfrm>
        </p:spPr>
        <p:txBody>
          <a:bodyPr>
            <a:normAutofit/>
          </a:bodyPr>
          <a:lstStyle/>
          <a:p>
            <a:r>
              <a:rPr lang="en-US" sz="5400"/>
              <a:t>Allowable Costs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AF6FB31-1CBA-4341-96C9-FF2C94F8BE07}"/>
              </a:ext>
            </a:extLst>
          </p:cNvPr>
          <p:cNvSpPr>
            <a:spLocks noGrp="1"/>
          </p:cNvSpPr>
          <p:nvPr>
            <p:ph idx="1"/>
          </p:nvPr>
        </p:nvSpPr>
        <p:spPr>
          <a:xfrm>
            <a:off x="499872" y="1828800"/>
            <a:ext cx="10853928" cy="4609210"/>
          </a:xfrm>
        </p:spPr>
        <p:txBody>
          <a:bodyPr>
            <a:normAutofit lnSpcReduction="10000"/>
          </a:bodyPr>
          <a:lstStyle/>
          <a:p>
            <a:r>
              <a:rPr lang="en-US" sz="1900" dirty="0"/>
              <a:t>Personnel costs including fringe benefits</a:t>
            </a:r>
          </a:p>
          <a:p>
            <a:r>
              <a:rPr lang="en-US" sz="1900" dirty="0"/>
              <a:t>Operational costs including rent, utilities, emergency victim supplies (food, clothing, toiletries), and language access</a:t>
            </a:r>
          </a:p>
          <a:p>
            <a:r>
              <a:rPr lang="en-US" sz="1900" dirty="0"/>
              <a:t>Emergency and immediate shelter including safe houses and motel/hotel vouchers</a:t>
            </a:r>
          </a:p>
          <a:p>
            <a:r>
              <a:rPr lang="en-US" sz="1900" dirty="0"/>
              <a:t>Mobile and virtual advocacy costs including equipment, mobile devices, online chat or text supports, technology service contracts, software, and leasing of vehicles</a:t>
            </a:r>
          </a:p>
          <a:p>
            <a:r>
              <a:rPr lang="en-US" sz="1900" dirty="0"/>
              <a:t>Supportive services for victims including counseling, employment services, transportation services, legal advocacy/assistance, childcare services and referral-based advocacy on behalf of victims and their dependents for health, behavioral health services, preventative health services and culturally linguistically appropriate services</a:t>
            </a:r>
          </a:p>
          <a:p>
            <a:r>
              <a:rPr lang="en-US" sz="1900" dirty="0"/>
              <a:t>Victim assistance including rental, hotel, utility assistance and transportation or vehicle repair</a:t>
            </a:r>
          </a:p>
          <a:p>
            <a:r>
              <a:rPr lang="en-US" sz="1900" dirty="0"/>
              <a:t>Emergency preparedness and COVID-19 testing consultants</a:t>
            </a:r>
          </a:p>
          <a:p>
            <a:r>
              <a:rPr lang="en-US" sz="1900" dirty="0"/>
              <a:t>COVID-19 related expenses including PPE, onsite testing and vaccines</a:t>
            </a:r>
          </a:p>
          <a:p>
            <a:r>
              <a:rPr lang="en-US" sz="1900" dirty="0"/>
              <a:t>Public awareness, outreach and COVID-19 prevention costs including development of materials and printing</a:t>
            </a:r>
          </a:p>
        </p:txBody>
      </p:sp>
    </p:spTree>
    <p:extLst>
      <p:ext uri="{BB962C8B-B14F-4D97-AF65-F5344CB8AC3E}">
        <p14:creationId xmlns:p14="http://schemas.microsoft.com/office/powerpoint/2010/main" val="472085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6" name="Rectangle 35">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8" name="Rectangle 3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8D8F19-1ADA-4878-9DB8-3B8CE8FE5CC0}"/>
              </a:ext>
            </a:extLst>
          </p:cNvPr>
          <p:cNvSpPr>
            <a:spLocks noGrp="1"/>
          </p:cNvSpPr>
          <p:nvPr>
            <p:ph type="title"/>
          </p:nvPr>
        </p:nvSpPr>
        <p:spPr>
          <a:xfrm>
            <a:off x="1115568" y="548640"/>
            <a:ext cx="10168128" cy="1179576"/>
          </a:xfrm>
        </p:spPr>
        <p:txBody>
          <a:bodyPr>
            <a:normAutofit/>
          </a:bodyPr>
          <a:lstStyle/>
          <a:p>
            <a:r>
              <a:rPr lang="en-US" sz="4000" dirty="0"/>
              <a:t>Ineligible Budget Items</a:t>
            </a:r>
          </a:p>
        </p:txBody>
      </p:sp>
      <p:sp>
        <p:nvSpPr>
          <p:cNvPr id="40" name="Rectangle 39">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DB562AB-138C-45D0-A471-D718AEE15CB8}"/>
              </a:ext>
            </a:extLst>
          </p:cNvPr>
          <p:cNvSpPr>
            <a:spLocks noGrp="1"/>
          </p:cNvSpPr>
          <p:nvPr>
            <p:ph idx="1"/>
          </p:nvPr>
        </p:nvSpPr>
        <p:spPr>
          <a:xfrm>
            <a:off x="1115568" y="2481943"/>
            <a:ext cx="10168128" cy="3695020"/>
          </a:xfrm>
        </p:spPr>
        <p:txBody>
          <a:bodyPr>
            <a:normAutofit/>
          </a:bodyPr>
          <a:lstStyle/>
          <a:p>
            <a:r>
              <a:rPr lang="en-US" sz="1800" b="0" i="0" u="none" strike="noStrike" baseline="0" dirty="0">
                <a:latin typeface="Calibri" panose="020F0502020204030204" pitchFamily="34" charset="0"/>
              </a:rPr>
              <a:t>Administrative costs over 10% of the total grant budget</a:t>
            </a:r>
          </a:p>
          <a:p>
            <a:r>
              <a:rPr lang="en-US" sz="1800" b="0" i="0" u="none" strike="noStrike" baseline="0" dirty="0">
                <a:latin typeface="Calibri" panose="020F0502020204030204" pitchFamily="34" charset="0"/>
              </a:rPr>
              <a:t>Direct financial assistance to a client such as cash, gift cards, or checks </a:t>
            </a:r>
            <a:endParaRPr lang="en-US" sz="1800" b="0" i="0" u="none" strike="noStrike" baseline="0" dirty="0">
              <a:latin typeface="Times New Roman" panose="02020603050405020304" pitchFamily="18" charset="0"/>
            </a:endParaRPr>
          </a:p>
          <a:p>
            <a:r>
              <a:rPr lang="en-US" sz="1800" b="0" i="0" u="none" strike="noStrike" baseline="0" dirty="0">
                <a:latin typeface="Calibri" panose="020F0502020204030204" pitchFamily="34" charset="0"/>
              </a:rPr>
              <a:t>Food and beverages</a:t>
            </a:r>
            <a:endParaRPr lang="en-US" sz="1800" b="0" i="0" u="none" strike="noStrike" baseline="0" dirty="0">
              <a:latin typeface="Times New Roman" panose="02020603050405020304" pitchFamily="18" charset="0"/>
            </a:endParaRPr>
          </a:p>
          <a:p>
            <a:r>
              <a:rPr lang="en-US" sz="1800" b="0" i="0" u="none" strike="noStrike" baseline="0" dirty="0">
                <a:latin typeface="Calibri" panose="020F0502020204030204" pitchFamily="34" charset="0"/>
              </a:rPr>
              <a:t>Lobbying</a:t>
            </a:r>
            <a:r>
              <a:rPr lang="en-US" sz="1800" dirty="0">
                <a:latin typeface="Calibri" panose="020F0502020204030204" pitchFamily="34" charset="0"/>
              </a:rPr>
              <a:t> and/or fundraising</a:t>
            </a:r>
            <a:endParaRPr lang="en-US" sz="1800" b="0" i="0" u="none" strike="noStrike" baseline="0" dirty="0">
              <a:latin typeface="Times New Roman" panose="02020603050405020304" pitchFamily="18" charset="0"/>
            </a:endParaRPr>
          </a:p>
          <a:p>
            <a:r>
              <a:rPr lang="en-US" sz="1800" b="0" i="0" u="none" strike="noStrike" baseline="0" dirty="0">
                <a:latin typeface="Calibri" panose="020F0502020204030204" pitchFamily="34" charset="0"/>
              </a:rPr>
              <a:t>Purchase of real estate or construction</a:t>
            </a:r>
            <a:endParaRPr lang="en-US" sz="1800" b="0" i="0" u="none" strike="noStrike" baseline="0" dirty="0">
              <a:latin typeface="Times New Roman" panose="02020603050405020304" pitchFamily="18" charset="0"/>
            </a:endParaRPr>
          </a:p>
          <a:p>
            <a:r>
              <a:rPr lang="en-US" sz="1800" b="0" i="0" u="none" strike="noStrike" baseline="0" dirty="0">
                <a:latin typeface="Calibri" panose="020F0502020204030204" pitchFamily="34" charset="0"/>
              </a:rPr>
              <a:t>Physical modification to buildings, including minor renovations (such as painting or carpeting)</a:t>
            </a:r>
            <a:endParaRPr lang="en-US" sz="1800" b="0" i="0" u="none" strike="noStrike" baseline="0" dirty="0">
              <a:latin typeface="Times New Roman" panose="02020603050405020304" pitchFamily="18" charset="0"/>
            </a:endParaRPr>
          </a:p>
          <a:p>
            <a:r>
              <a:rPr lang="en-US" sz="1800" dirty="0">
                <a:latin typeface="Calibri" panose="020F0502020204030204" pitchFamily="34" charset="0"/>
              </a:rPr>
              <a:t>P</a:t>
            </a:r>
            <a:r>
              <a:rPr lang="en-US" sz="1800" b="0" i="0" u="none" strike="noStrike" baseline="0" dirty="0">
                <a:latin typeface="Calibri" panose="020F0502020204030204" pitchFamily="34" charset="0"/>
              </a:rPr>
              <a:t>urchase of vehicles  </a:t>
            </a:r>
          </a:p>
          <a:p>
            <a:r>
              <a:rPr lang="en-US" sz="1800" b="1" i="0" u="none" strike="noStrike" baseline="0" dirty="0">
                <a:latin typeface="Calibri" panose="020F0502020204030204" pitchFamily="34" charset="0"/>
              </a:rPr>
              <a:t>Overtime is allowed but to claim the increased rate, there must be a separate line item in the budget that includes the overtime rate of pay. </a:t>
            </a:r>
            <a:endParaRPr lang="en-US" sz="1800" b="1" i="0" u="none" strike="noStrike" baseline="0" dirty="0">
              <a:latin typeface="Times New Roman" panose="02020603050405020304" pitchFamily="18" charset="0"/>
            </a:endParaRPr>
          </a:p>
        </p:txBody>
      </p:sp>
    </p:spTree>
    <p:extLst>
      <p:ext uri="{BB962C8B-B14F-4D97-AF65-F5344CB8AC3E}">
        <p14:creationId xmlns:p14="http://schemas.microsoft.com/office/powerpoint/2010/main" val="622798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A82EF2-C541-4839-BBF0-37222D2DF34B}"/>
              </a:ext>
            </a:extLst>
          </p:cNvPr>
          <p:cNvSpPr>
            <a:spLocks noGrp="1"/>
          </p:cNvSpPr>
          <p:nvPr>
            <p:ph type="title"/>
          </p:nvPr>
        </p:nvSpPr>
        <p:spPr>
          <a:xfrm>
            <a:off x="965199" y="851517"/>
            <a:ext cx="5130795" cy="1461778"/>
          </a:xfrm>
        </p:spPr>
        <p:txBody>
          <a:bodyPr>
            <a:normAutofit/>
          </a:bodyPr>
          <a:lstStyle/>
          <a:p>
            <a:r>
              <a:rPr lang="en-US" sz="4000"/>
              <a:t>Budget Narrative	</a:t>
            </a:r>
          </a:p>
        </p:txBody>
      </p:sp>
      <p:sp>
        <p:nvSpPr>
          <p:cNvPr id="3" name="Content Placeholder 2">
            <a:extLst>
              <a:ext uri="{FF2B5EF4-FFF2-40B4-BE49-F238E27FC236}">
                <a16:creationId xmlns:a16="http://schemas.microsoft.com/office/drawing/2014/main" id="{623D821E-EEB5-4818-BFFB-9F911F606FE8}"/>
              </a:ext>
            </a:extLst>
          </p:cNvPr>
          <p:cNvSpPr>
            <a:spLocks noGrp="1"/>
          </p:cNvSpPr>
          <p:nvPr>
            <p:ph idx="1"/>
          </p:nvPr>
        </p:nvSpPr>
        <p:spPr>
          <a:xfrm>
            <a:off x="965200" y="2470248"/>
            <a:ext cx="4048344" cy="3536236"/>
          </a:xfrm>
        </p:spPr>
        <p:txBody>
          <a:bodyPr>
            <a:normAutofit/>
          </a:bodyPr>
          <a:lstStyle/>
          <a:p>
            <a:r>
              <a:rPr lang="en-US" sz="2000">
                <a:latin typeface="+mj-lt"/>
              </a:rPr>
              <a:t>Be sure all items in the Budget are included in the Budget Narrative.</a:t>
            </a:r>
          </a:p>
          <a:p>
            <a:pPr lvl="1"/>
            <a:r>
              <a:rPr lang="en-US" sz="2000">
                <a:latin typeface="+mj-lt"/>
              </a:rPr>
              <a:t>Ex: Office Supplies (copy paper, pencils, pens)</a:t>
            </a:r>
          </a:p>
          <a:p>
            <a:r>
              <a:rPr lang="en-US" sz="2000">
                <a:latin typeface="+mj-lt"/>
              </a:rPr>
              <a:t>Grant reviewers </a:t>
            </a:r>
            <a:r>
              <a:rPr lang="en-US" sz="2000" b="1" u="sng">
                <a:latin typeface="+mj-lt"/>
              </a:rPr>
              <a:t>are not</a:t>
            </a:r>
            <a:r>
              <a:rPr lang="en-US" sz="2000" b="1">
                <a:latin typeface="+mj-lt"/>
              </a:rPr>
              <a:t> </a:t>
            </a:r>
            <a:r>
              <a:rPr lang="en-US" sz="2000">
                <a:latin typeface="+mj-lt"/>
              </a:rPr>
              <a:t>required to contact you for clarification. </a:t>
            </a:r>
          </a:p>
          <a:p>
            <a:r>
              <a:rPr lang="en-US" sz="2000">
                <a:latin typeface="+mj-lt"/>
              </a:rPr>
              <a:t>Any missing information in this section may disqualify that budget item for funding.</a:t>
            </a:r>
          </a:p>
        </p:txBody>
      </p:sp>
      <p:sp>
        <p:nvSpPr>
          <p:cNvPr id="17" name="Freeform: Shape 16">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Dollar">
            <a:extLst>
              <a:ext uri="{FF2B5EF4-FFF2-40B4-BE49-F238E27FC236}">
                <a16:creationId xmlns:a16="http://schemas.microsoft.com/office/drawing/2014/main" id="{92E7F668-8530-49FD-AB70-54D0B2B299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5330" y="2105470"/>
            <a:ext cx="3217333" cy="3217333"/>
          </a:xfrm>
          <a:prstGeom prst="rect">
            <a:avLst/>
          </a:prstGeom>
        </p:spPr>
      </p:pic>
    </p:spTree>
    <p:extLst>
      <p:ext uri="{BB962C8B-B14F-4D97-AF65-F5344CB8AC3E}">
        <p14:creationId xmlns:p14="http://schemas.microsoft.com/office/powerpoint/2010/main" val="649807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6CA4963-FBF8-4D3C-91C2-A6B597F9157E}"/>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rPr>
              <a:t>Attachments Required:</a:t>
            </a:r>
          </a:p>
        </p:txBody>
      </p:sp>
      <p:sp>
        <p:nvSpPr>
          <p:cNvPr id="3" name="Content Placeholder 2">
            <a:extLst>
              <a:ext uri="{FF2B5EF4-FFF2-40B4-BE49-F238E27FC236}">
                <a16:creationId xmlns:a16="http://schemas.microsoft.com/office/drawing/2014/main" id="{149022E8-465C-4577-8FEC-988E73DCE99C}"/>
              </a:ext>
            </a:extLst>
          </p:cNvPr>
          <p:cNvSpPr>
            <a:spLocks noGrp="1"/>
          </p:cNvSpPr>
          <p:nvPr>
            <p:ph idx="1"/>
          </p:nvPr>
        </p:nvSpPr>
        <p:spPr>
          <a:xfrm>
            <a:off x="685800" y="2571056"/>
            <a:ext cx="11150295" cy="3970714"/>
          </a:xfrm>
        </p:spPr>
        <p:txBody>
          <a:bodyPr>
            <a:normAutofit fontScale="32500" lnSpcReduction="20000"/>
          </a:bodyPr>
          <a:lstStyle/>
          <a:p>
            <a:pPr marL="514350" indent="-514350">
              <a:buAutoNum type="arabicPeriod"/>
            </a:pPr>
            <a:r>
              <a:rPr lang="en-US" sz="7200" dirty="0">
                <a:solidFill>
                  <a:srgbClr val="000000"/>
                </a:solidFill>
              </a:rPr>
              <a:t>Total Agency Budget </a:t>
            </a:r>
          </a:p>
          <a:p>
            <a:pPr lvl="1"/>
            <a:r>
              <a:rPr lang="en-US" sz="7200" dirty="0">
                <a:solidFill>
                  <a:srgbClr val="000000"/>
                </a:solidFill>
              </a:rPr>
              <a:t>Found on ICJI’s website (</a:t>
            </a:r>
            <a:r>
              <a:rPr lang="en-US" sz="7200" dirty="0">
                <a:solidFill>
                  <a:srgbClr val="000000"/>
                </a:solidFill>
                <a:hlinkClick r:id="rId3"/>
              </a:rPr>
              <a:t>https://www.in.gov/cji/victim-services/resources/</a:t>
            </a:r>
            <a:r>
              <a:rPr lang="en-US" sz="7200" dirty="0">
                <a:solidFill>
                  <a:srgbClr val="000000"/>
                </a:solidFill>
              </a:rPr>
              <a:t>) – Subgrantee Basic Budget (Nonprofit Applicant Budget Form) </a:t>
            </a:r>
          </a:p>
          <a:p>
            <a:pPr marL="514350" indent="-514350">
              <a:buAutoNum type="arabicPeriod"/>
            </a:pPr>
            <a:r>
              <a:rPr lang="en-US" sz="7200" dirty="0">
                <a:solidFill>
                  <a:srgbClr val="000000"/>
                </a:solidFill>
              </a:rPr>
              <a:t>Sustainability Plan </a:t>
            </a:r>
          </a:p>
          <a:p>
            <a:pPr lvl="1"/>
            <a:r>
              <a:rPr lang="en-US" sz="7200" dirty="0">
                <a:solidFill>
                  <a:srgbClr val="000000"/>
                </a:solidFill>
              </a:rPr>
              <a:t>Your plan to maintain the program once the grant funds expire</a:t>
            </a:r>
          </a:p>
          <a:p>
            <a:pPr marL="514350" indent="-514350">
              <a:buAutoNum type="arabicPeriod"/>
            </a:pPr>
            <a:r>
              <a:rPr lang="en-US" sz="7200" dirty="0">
                <a:solidFill>
                  <a:srgbClr val="000000"/>
                </a:solidFill>
              </a:rPr>
              <a:t>Timeline</a:t>
            </a:r>
          </a:p>
          <a:p>
            <a:pPr lvl="1"/>
            <a:r>
              <a:rPr lang="en-US" sz="7200" dirty="0">
                <a:solidFill>
                  <a:srgbClr val="000000"/>
                </a:solidFill>
              </a:rPr>
              <a:t>Outlining the completion of the project/ or expenditures of the grant funds</a:t>
            </a:r>
          </a:p>
          <a:p>
            <a:pPr marL="514350" indent="-514350">
              <a:buAutoNum type="arabicPeriod"/>
            </a:pPr>
            <a:r>
              <a:rPr lang="en-US" sz="7200" dirty="0">
                <a:solidFill>
                  <a:srgbClr val="000000"/>
                </a:solidFill>
              </a:rPr>
              <a:t>Letters of Endorsement</a:t>
            </a:r>
          </a:p>
          <a:p>
            <a:pPr lvl="1"/>
            <a:r>
              <a:rPr lang="en-US" sz="7200" dirty="0">
                <a:solidFill>
                  <a:srgbClr val="000000"/>
                </a:solidFill>
              </a:rPr>
              <a:t>For this program specifically</a:t>
            </a:r>
          </a:p>
          <a:p>
            <a:pPr marL="514350" indent="-514350">
              <a:buAutoNum type="arabicPeriod"/>
            </a:pPr>
            <a:r>
              <a:rPr lang="en-US" sz="7200" dirty="0">
                <a:solidFill>
                  <a:srgbClr val="000000"/>
                </a:solidFill>
              </a:rPr>
              <a:t>Miscellaneous</a:t>
            </a:r>
          </a:p>
          <a:p>
            <a:pPr lvl="1"/>
            <a:r>
              <a:rPr lang="en-US" sz="7200" dirty="0">
                <a:solidFill>
                  <a:srgbClr val="000000"/>
                </a:solidFill>
              </a:rPr>
              <a:t>Job Descriptions for any position listed in personnel</a:t>
            </a:r>
          </a:p>
          <a:p>
            <a:pPr lvl="1"/>
            <a:r>
              <a:rPr lang="en-US" sz="7200" dirty="0">
                <a:solidFill>
                  <a:srgbClr val="000000"/>
                </a:solidFill>
              </a:rPr>
              <a:t>If applicable any contracts</a:t>
            </a:r>
          </a:p>
          <a:p>
            <a:pPr marL="457200" lvl="1" indent="0">
              <a:buNone/>
            </a:pPr>
            <a:endParaRPr lang="en-US" sz="7200" dirty="0">
              <a:solidFill>
                <a:srgbClr val="000000"/>
              </a:solidFill>
            </a:endParaRPr>
          </a:p>
          <a:p>
            <a:pPr marL="457200" lvl="1" indent="0">
              <a:buNone/>
            </a:pPr>
            <a:endParaRPr lang="en-US" sz="7200" dirty="0">
              <a:solidFill>
                <a:srgbClr val="FF0000"/>
              </a:solidFill>
            </a:endParaRPr>
          </a:p>
          <a:p>
            <a:pPr lvl="1"/>
            <a:endParaRPr lang="en-US" sz="2500" dirty="0">
              <a:solidFill>
                <a:srgbClr val="000000"/>
              </a:solidFill>
            </a:endParaRPr>
          </a:p>
          <a:p>
            <a:pPr marL="514350" indent="-514350">
              <a:buAutoNum type="arabicPeriod"/>
            </a:pPr>
            <a:endParaRPr lang="en-US" sz="1100" dirty="0">
              <a:solidFill>
                <a:srgbClr val="000000"/>
              </a:solidFill>
            </a:endParaRPr>
          </a:p>
          <a:p>
            <a:pPr marL="514350" indent="-514350">
              <a:buAutoNum type="arabicPeriod"/>
            </a:pPr>
            <a:endParaRPr lang="en-US" sz="1100" dirty="0">
              <a:solidFill>
                <a:srgbClr val="000000"/>
              </a:solidFill>
            </a:endParaRPr>
          </a:p>
        </p:txBody>
      </p:sp>
    </p:spTree>
    <p:extLst>
      <p:ext uri="{BB962C8B-B14F-4D97-AF65-F5344CB8AC3E}">
        <p14:creationId xmlns:p14="http://schemas.microsoft.com/office/powerpoint/2010/main" val="1522810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5">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95AE851D-8ED6-1671-ADF2-A32440E41ED0}"/>
              </a:ext>
            </a:extLst>
          </p:cNvPr>
          <p:cNvSpPr>
            <a:spLocks noGrp="1"/>
          </p:cNvSpPr>
          <p:nvPr>
            <p:ph type="title"/>
          </p:nvPr>
        </p:nvSpPr>
        <p:spPr>
          <a:xfrm>
            <a:off x="1073331" y="404948"/>
            <a:ext cx="9236700" cy="1188950"/>
          </a:xfrm>
        </p:spPr>
        <p:txBody>
          <a:bodyPr anchor="b">
            <a:normAutofit/>
          </a:bodyPr>
          <a:lstStyle/>
          <a:p>
            <a:pPr algn="ctr"/>
            <a:r>
              <a:rPr lang="en-US" sz="5400" b="1" dirty="0"/>
              <a:t> Assistance </a:t>
            </a:r>
          </a:p>
        </p:txBody>
      </p:sp>
      <p:grpSp>
        <p:nvGrpSpPr>
          <p:cNvPr id="25" name="Group 27">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9" name="Rectangle 28">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2" name="Rectangle 31">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CFFE1F1B-8D15-1597-FCF1-302934CCD365}"/>
              </a:ext>
            </a:extLst>
          </p:cNvPr>
          <p:cNvSpPr>
            <a:spLocks noGrp="1"/>
          </p:cNvSpPr>
          <p:nvPr>
            <p:ph idx="1"/>
          </p:nvPr>
        </p:nvSpPr>
        <p:spPr>
          <a:xfrm>
            <a:off x="1073331" y="2559235"/>
            <a:ext cx="9501393" cy="3435531"/>
          </a:xfrm>
        </p:spPr>
        <p:txBody>
          <a:bodyPr anchor="ctr">
            <a:noAutofit/>
          </a:bodyPr>
          <a:lstStyle/>
          <a:p>
            <a:r>
              <a:rPr lang="en-US" sz="2000" b="0" i="0" u="none" strike="noStrike" baseline="0" dirty="0">
                <a:latin typeface="+mj-lt"/>
              </a:rPr>
              <a:t>For </a:t>
            </a:r>
            <a:r>
              <a:rPr lang="en-US" sz="2000" b="1" i="0" u="sng" strike="noStrike" baseline="0" dirty="0">
                <a:latin typeface="+mj-lt"/>
              </a:rPr>
              <a:t>technical assistance</a:t>
            </a:r>
            <a:r>
              <a:rPr lang="en-US" sz="2000" b="0" i="0" u="none" strike="noStrike" baseline="0" dirty="0">
                <a:latin typeface="+mj-lt"/>
              </a:rPr>
              <a:t>, contact the ICJI Helpdesk at </a:t>
            </a:r>
            <a:r>
              <a:rPr lang="en-US" sz="2000" b="0" i="0" u="none" strike="noStrike" baseline="0" dirty="0">
                <a:latin typeface="+mj-lt"/>
                <a:hlinkClick r:id="rId2"/>
              </a:rPr>
              <a:t>CJIHelpDesk@cji.in.gov</a:t>
            </a:r>
            <a:r>
              <a:rPr lang="en-US" sz="2000" b="0" i="0" u="none" strike="noStrike" baseline="0" dirty="0">
                <a:latin typeface="+mj-lt"/>
              </a:rPr>
              <a:t>.</a:t>
            </a:r>
          </a:p>
          <a:p>
            <a:pPr lvl="1">
              <a:buFont typeface="Wingdings" panose="05000000000000000000" pitchFamily="2" charset="2"/>
              <a:buChar char="Ø"/>
            </a:pPr>
            <a:r>
              <a:rPr lang="en-US" sz="2000" b="0" i="0" u="none" strike="noStrike" baseline="0" dirty="0">
                <a:latin typeface="+mj-lt"/>
              </a:rPr>
              <a:t>Help Desk hours are Monday – Friday, 8:00 am to 4:30 pm ET, except state holidays. </a:t>
            </a:r>
          </a:p>
          <a:p>
            <a:pPr marL="0" indent="0">
              <a:buNone/>
            </a:pPr>
            <a:endParaRPr lang="en-US" sz="2000" b="0" i="0" u="none" strike="noStrike" baseline="0" dirty="0">
              <a:latin typeface="+mj-lt"/>
            </a:endParaRPr>
          </a:p>
          <a:p>
            <a:r>
              <a:rPr lang="en-US" sz="2000" b="1" i="1" u="sng" strike="noStrike" baseline="0" dirty="0">
                <a:latin typeface="+mj-lt"/>
              </a:rPr>
              <a:t>ICJI is not responsible for technical issues with grant submission within 48 hours of grant deadline.</a:t>
            </a:r>
            <a:r>
              <a:rPr lang="en-US" sz="2000" b="1" i="1" u="none" strike="noStrike" baseline="0" dirty="0">
                <a:latin typeface="+mj-lt"/>
              </a:rPr>
              <a:t> </a:t>
            </a:r>
          </a:p>
          <a:p>
            <a:pPr lvl="1">
              <a:buFont typeface="Wingdings" panose="05000000000000000000" pitchFamily="2" charset="2"/>
              <a:buChar char="Ø"/>
            </a:pPr>
            <a:r>
              <a:rPr lang="en-US" sz="2000" dirty="0">
                <a:latin typeface="+mj-lt"/>
              </a:rPr>
              <a:t>We strongly encourage you to submit your application before the 48-hour window prior to the deadline. </a:t>
            </a:r>
            <a:endParaRPr lang="en-US" sz="2000" u="none" strike="noStrike" baseline="0" dirty="0">
              <a:latin typeface="+mj-lt"/>
            </a:endParaRPr>
          </a:p>
          <a:p>
            <a:pPr marL="0" indent="0">
              <a:buNone/>
            </a:pPr>
            <a:endParaRPr lang="en-US" sz="2000" b="1" i="0" u="none" strike="noStrike" baseline="0" dirty="0">
              <a:latin typeface="+mj-lt"/>
            </a:endParaRPr>
          </a:p>
          <a:p>
            <a:r>
              <a:rPr lang="en-US" sz="2000" b="0" i="0" u="none" strike="noStrike" baseline="0" dirty="0">
                <a:latin typeface="+mj-lt"/>
              </a:rPr>
              <a:t>For assistance with </a:t>
            </a:r>
            <a:r>
              <a:rPr lang="en-US" sz="2000" b="1" i="0" u="sng" strike="noStrike" baseline="0" dirty="0">
                <a:latin typeface="+mj-lt"/>
              </a:rPr>
              <a:t>any other requirements </a:t>
            </a:r>
            <a:r>
              <a:rPr lang="en-US" sz="2000" b="0" i="0" u="none" strike="noStrike" baseline="0" dirty="0">
                <a:latin typeface="+mj-lt"/>
              </a:rPr>
              <a:t>of this solicitation, please contact the Victim Services Division at </a:t>
            </a:r>
            <a:r>
              <a:rPr lang="en-US" sz="2000" b="0" i="0" u="none" strike="noStrike" baseline="0" dirty="0">
                <a:latin typeface="+mj-lt"/>
                <a:hlinkClick r:id="rId3"/>
              </a:rPr>
              <a:t>victimservices@cji.in.gov</a:t>
            </a:r>
            <a:r>
              <a:rPr lang="en-US" sz="2000" b="0" i="0" u="none" strike="noStrike" baseline="0" dirty="0">
                <a:latin typeface="+mj-lt"/>
              </a:rPr>
              <a:t> </a:t>
            </a:r>
            <a:endParaRPr lang="en-US" sz="2000" dirty="0"/>
          </a:p>
        </p:txBody>
      </p:sp>
    </p:spTree>
    <p:extLst>
      <p:ext uri="{BB962C8B-B14F-4D97-AF65-F5344CB8AC3E}">
        <p14:creationId xmlns:p14="http://schemas.microsoft.com/office/powerpoint/2010/main" val="769522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384AD39-8181-44AC-ADF7-6F22D047AB86}"/>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6000" kern="1200">
                <a:solidFill>
                  <a:srgbClr val="FFFFFF"/>
                </a:solidFill>
                <a:latin typeface="+mj-lt"/>
                <a:ea typeface="+mj-ea"/>
                <a:cs typeface="+mj-cs"/>
              </a:rPr>
              <a:t>Questions?</a:t>
            </a:r>
          </a:p>
        </p:txBody>
      </p:sp>
    </p:spTree>
    <p:extLst>
      <p:ext uri="{BB962C8B-B14F-4D97-AF65-F5344CB8AC3E}">
        <p14:creationId xmlns:p14="http://schemas.microsoft.com/office/powerpoint/2010/main" val="887457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BCE7ED-71B2-4B35-B4CA-65E7EC03B4BE}"/>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marL="0" indent="0" algn="ctr"/>
            <a:r>
              <a:rPr lang="en-US" sz="2300" b="1" kern="1200">
                <a:solidFill>
                  <a:schemeClr val="tx1"/>
                </a:solidFill>
                <a:latin typeface="+mj-lt"/>
                <a:ea typeface="+mj-ea"/>
                <a:cs typeface="+mj-cs"/>
              </a:rPr>
              <a:t>Thanks for joining us today:</a:t>
            </a:r>
            <a:br>
              <a:rPr lang="en-US" sz="2300" b="1" kern="1200">
                <a:solidFill>
                  <a:schemeClr val="tx1"/>
                </a:solidFill>
                <a:latin typeface="+mj-lt"/>
                <a:ea typeface="+mj-ea"/>
                <a:cs typeface="+mj-cs"/>
              </a:rPr>
            </a:br>
            <a:br>
              <a:rPr lang="en-US" sz="2300" kern="1200">
                <a:solidFill>
                  <a:schemeClr val="tx1"/>
                </a:solidFill>
                <a:latin typeface="+mj-lt"/>
                <a:ea typeface="+mj-ea"/>
                <a:cs typeface="+mj-cs"/>
              </a:rPr>
            </a:br>
            <a:r>
              <a:rPr lang="en-US" sz="2300" kern="1200">
                <a:solidFill>
                  <a:schemeClr val="tx1"/>
                </a:solidFill>
                <a:latin typeface="+mj-lt"/>
                <a:ea typeface="+mj-ea"/>
                <a:cs typeface="+mj-cs"/>
              </a:rPr>
              <a:t>Please keep your lines muted during the presentation. </a:t>
            </a:r>
            <a:br>
              <a:rPr lang="en-US" sz="2300" kern="1200">
                <a:solidFill>
                  <a:schemeClr val="tx1"/>
                </a:solidFill>
                <a:latin typeface="+mj-lt"/>
                <a:ea typeface="+mj-ea"/>
                <a:cs typeface="+mj-cs"/>
              </a:rPr>
            </a:br>
            <a:br>
              <a:rPr lang="en-US" sz="2300" kern="1200">
                <a:solidFill>
                  <a:schemeClr val="tx1"/>
                </a:solidFill>
                <a:latin typeface="+mj-lt"/>
                <a:ea typeface="+mj-ea"/>
                <a:cs typeface="+mj-cs"/>
              </a:rPr>
            </a:br>
            <a:r>
              <a:rPr lang="en-US" sz="2300" kern="1200">
                <a:solidFill>
                  <a:schemeClr val="tx1"/>
                </a:solidFill>
                <a:latin typeface="+mj-lt"/>
                <a:ea typeface="+mj-ea"/>
                <a:cs typeface="+mj-cs"/>
              </a:rPr>
              <a:t>Webinar is being </a:t>
            </a:r>
            <a:r>
              <a:rPr lang="en-US" sz="2300" b="1" kern="1200">
                <a:solidFill>
                  <a:schemeClr val="tx1"/>
                </a:solidFill>
                <a:latin typeface="+mj-lt"/>
                <a:ea typeface="+mj-ea"/>
                <a:cs typeface="+mj-cs"/>
              </a:rPr>
              <a:t>recorded</a:t>
            </a:r>
            <a:r>
              <a:rPr lang="en-US" sz="2300" kern="1200">
                <a:solidFill>
                  <a:schemeClr val="tx1"/>
                </a:solidFill>
                <a:latin typeface="+mj-lt"/>
                <a:ea typeface="+mj-ea"/>
                <a:cs typeface="+mj-cs"/>
              </a:rPr>
              <a:t>. It will be posted on the ICJI website. </a:t>
            </a:r>
            <a:br>
              <a:rPr lang="en-US" sz="2300" kern="1200">
                <a:solidFill>
                  <a:schemeClr val="tx1"/>
                </a:solidFill>
                <a:latin typeface="+mj-lt"/>
                <a:ea typeface="+mj-ea"/>
                <a:cs typeface="+mj-cs"/>
              </a:rPr>
            </a:br>
            <a:br>
              <a:rPr lang="en-US" sz="2300" kern="1200">
                <a:solidFill>
                  <a:schemeClr val="tx1"/>
                </a:solidFill>
                <a:latin typeface="+mj-lt"/>
                <a:ea typeface="+mj-ea"/>
                <a:cs typeface="+mj-cs"/>
              </a:rPr>
            </a:br>
            <a:r>
              <a:rPr lang="en-US" sz="2300" kern="1200">
                <a:solidFill>
                  <a:schemeClr val="tx1"/>
                </a:solidFill>
                <a:latin typeface="+mj-lt"/>
                <a:ea typeface="+mj-ea"/>
                <a:cs typeface="+mj-cs"/>
              </a:rPr>
              <a:t>Questions and Answers at the end. </a:t>
            </a:r>
            <a:br>
              <a:rPr lang="en-US" sz="2300" kern="1200">
                <a:solidFill>
                  <a:schemeClr val="tx1"/>
                </a:solidFill>
                <a:latin typeface="+mj-lt"/>
                <a:ea typeface="+mj-ea"/>
                <a:cs typeface="+mj-cs"/>
              </a:rPr>
            </a:br>
            <a:br>
              <a:rPr lang="en-US" sz="2300" kern="1200">
                <a:solidFill>
                  <a:schemeClr val="tx1"/>
                </a:solidFill>
                <a:latin typeface="+mj-lt"/>
                <a:ea typeface="+mj-ea"/>
                <a:cs typeface="+mj-cs"/>
              </a:rPr>
            </a:br>
            <a:r>
              <a:rPr lang="en-US" sz="2300" kern="1200">
                <a:solidFill>
                  <a:schemeClr val="tx1"/>
                </a:solidFill>
                <a:latin typeface="+mj-lt"/>
                <a:ea typeface="+mj-ea"/>
                <a:cs typeface="+mj-cs"/>
              </a:rPr>
              <a:t>Feel Free to utilize the chat box during the webinar. </a:t>
            </a:r>
            <a:br>
              <a:rPr lang="en-US" sz="2300" kern="1200">
                <a:solidFill>
                  <a:schemeClr val="tx1"/>
                </a:solidFill>
                <a:latin typeface="+mj-lt"/>
                <a:ea typeface="+mj-ea"/>
                <a:cs typeface="+mj-cs"/>
              </a:rPr>
            </a:br>
            <a:endParaRPr lang="en-US" sz="2300" kern="1200">
              <a:solidFill>
                <a:schemeClr val="tx1"/>
              </a:solidFill>
              <a:latin typeface="+mj-lt"/>
              <a:ea typeface="+mj-ea"/>
              <a:cs typeface="+mj-cs"/>
            </a:endParaRPr>
          </a:p>
        </p:txBody>
      </p:sp>
      <p:cxnSp>
        <p:nvCxnSpPr>
          <p:cNvPr id="84" name="Straight Connector 77">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8599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A4F05089-22C1-42A6-A522-0A64EB043676}"/>
              </a:ext>
            </a:extLst>
          </p:cNvPr>
          <p:cNvSpPr>
            <a:spLocks noGrp="1"/>
          </p:cNvSpPr>
          <p:nvPr>
            <p:ph type="ctrTitle"/>
          </p:nvPr>
        </p:nvSpPr>
        <p:spPr>
          <a:xfrm>
            <a:off x="753925" y="2076450"/>
            <a:ext cx="10684151" cy="1345134"/>
          </a:xfrm>
        </p:spPr>
        <p:txBody>
          <a:bodyPr anchor="ctr">
            <a:normAutofit/>
          </a:bodyPr>
          <a:lstStyle/>
          <a:p>
            <a:r>
              <a:rPr lang="en-US" sz="5600" dirty="0">
                <a:solidFill>
                  <a:srgbClr val="FFFFFF"/>
                </a:solidFill>
              </a:rPr>
              <a:t>Thanks for attending! </a:t>
            </a:r>
          </a:p>
        </p:txBody>
      </p:sp>
      <p:sp>
        <p:nvSpPr>
          <p:cNvPr id="3" name="Subtitle 2">
            <a:extLst>
              <a:ext uri="{FF2B5EF4-FFF2-40B4-BE49-F238E27FC236}">
                <a16:creationId xmlns:a16="http://schemas.microsoft.com/office/drawing/2014/main" id="{79CD831F-E068-4101-87C4-7414642B5E59}"/>
              </a:ext>
            </a:extLst>
          </p:cNvPr>
          <p:cNvSpPr>
            <a:spLocks noGrp="1"/>
          </p:cNvSpPr>
          <p:nvPr>
            <p:ph type="subTitle" idx="1"/>
          </p:nvPr>
        </p:nvSpPr>
        <p:spPr>
          <a:xfrm>
            <a:off x="2099744" y="3882885"/>
            <a:ext cx="7992511" cy="2759171"/>
          </a:xfrm>
        </p:spPr>
        <p:txBody>
          <a:bodyPr anchor="ctr">
            <a:normAutofit fontScale="925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ea typeface="+mn-ea"/>
                <a:cs typeface="+mn-cs"/>
              </a:rPr>
              <a:t>Presented by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mn-cs"/>
              </a:rPr>
              <a:t>Dalayna Anderson, Victim Services, Program Specialist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mn-cs"/>
                <a:hlinkClick r:id="rId4"/>
              </a:rPr>
              <a:t>DaAnderson1@cji.in.gov</a:t>
            </a:r>
            <a:r>
              <a:rPr kumimoji="0" lang="en-US" sz="2800" b="0" i="0" u="none" strike="noStrike" kern="1200" cap="none" spc="0" normalizeH="0" baseline="0" noProof="0" dirty="0">
                <a:ln>
                  <a:noFill/>
                </a:ln>
                <a:solidFill>
                  <a:prstClr val="black"/>
                </a:solidFill>
                <a:effectLst/>
                <a:uLnTx/>
                <a:uFillTx/>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mn-cs"/>
              </a:rPr>
              <a:t>317-232-3482</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800"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mn-cs"/>
              </a:rPr>
              <a:t>Becky Venus, Victim Services, Senior Grant Manager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prstClr val="black"/>
                </a:solidFill>
                <a:hlinkClick r:id="rId5"/>
              </a:rPr>
              <a:t>Rvenus@cji.in.gov</a:t>
            </a:r>
            <a:r>
              <a:rPr lang="en-US" sz="2800"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mn-cs"/>
              </a:rPr>
              <a:t>317-233-5681</a:t>
            </a:r>
          </a:p>
        </p:txBody>
      </p:sp>
    </p:spTree>
    <p:extLst>
      <p:ext uri="{BB962C8B-B14F-4D97-AF65-F5344CB8AC3E}">
        <p14:creationId xmlns:p14="http://schemas.microsoft.com/office/powerpoint/2010/main" val="2190533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 name="Rectangle 91">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4A43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E2ECAE5-AB89-4403-8E17-EC6C44CE65C1}"/>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en-US" sz="2600">
                <a:solidFill>
                  <a:srgbClr val="FFFFFF"/>
                </a:solidFill>
              </a:rPr>
              <a:t>Accessing the RFP</a:t>
            </a:r>
            <a:endParaRPr lang="en-US" sz="2600" dirty="0">
              <a:solidFill>
                <a:srgbClr val="FFFFFF"/>
              </a:solidFill>
            </a:endParaRPr>
          </a:p>
        </p:txBody>
      </p:sp>
      <p:sp>
        <p:nvSpPr>
          <p:cNvPr id="3" name="Content Placeholder 2">
            <a:extLst>
              <a:ext uri="{FF2B5EF4-FFF2-40B4-BE49-F238E27FC236}">
                <a16:creationId xmlns:a16="http://schemas.microsoft.com/office/drawing/2014/main" id="{D2CA8FD7-2B68-4A56-92D0-F493D18C5B7A}"/>
              </a:ext>
            </a:extLst>
          </p:cNvPr>
          <p:cNvSpPr>
            <a:spLocks noGrp="1"/>
          </p:cNvSpPr>
          <p:nvPr>
            <p:ph idx="1"/>
          </p:nvPr>
        </p:nvSpPr>
        <p:spPr>
          <a:xfrm>
            <a:off x="3702729" y="4347663"/>
            <a:ext cx="7188199" cy="1292090"/>
          </a:xfrm>
        </p:spPr>
        <p:txBody>
          <a:bodyPr>
            <a:normAutofit/>
          </a:bodyPr>
          <a:lstStyle/>
          <a:p>
            <a:pPr marL="0" indent="0">
              <a:buNone/>
            </a:pPr>
            <a:r>
              <a:rPr lang="en-US" sz="1800" dirty="0"/>
              <a:t>Located on ICJI Website</a:t>
            </a:r>
          </a:p>
          <a:p>
            <a:r>
              <a:rPr lang="en-US" sz="1800" dirty="0"/>
              <a:t>CJI.in.gov </a:t>
            </a:r>
            <a:r>
              <a:rPr lang="en-US" sz="1800" dirty="0">
                <a:sym typeface="Wingdings" panose="05000000000000000000" pitchFamily="2" charset="2"/>
              </a:rPr>
              <a:t> </a:t>
            </a:r>
            <a:r>
              <a:rPr lang="en-US" sz="1800" b="1" i="1" dirty="0">
                <a:sym typeface="Wingdings" panose="05000000000000000000" pitchFamily="2" charset="2"/>
              </a:rPr>
              <a:t>Victim Services</a:t>
            </a:r>
            <a:r>
              <a:rPr lang="en-US" sz="1800" dirty="0">
                <a:sym typeface="Wingdings" panose="05000000000000000000" pitchFamily="2" charset="2"/>
              </a:rPr>
              <a:t>  Family Violence Prevention Services Act (FVPSA) grant  FVPSA ARP (Sexual Assault)  Request for Proposal</a:t>
            </a:r>
            <a:endParaRPr lang="en-US" sz="1800" dirty="0"/>
          </a:p>
          <a:p>
            <a:r>
              <a:rPr lang="en-US" sz="1200" dirty="0">
                <a:hlinkClick r:id="rId3"/>
              </a:rPr>
              <a:t>https://www.in.gov/cji/victim-services/american-rescue-plan-grants-to-support-survivors-of-sexual-assault/</a:t>
            </a:r>
            <a:r>
              <a:rPr lang="en-US" sz="1200" dirty="0"/>
              <a:t> </a:t>
            </a:r>
            <a:endParaRPr lang="en-US" sz="1800" dirty="0"/>
          </a:p>
          <a:p>
            <a:endParaRPr lang="en-US" sz="1800" dirty="0"/>
          </a:p>
          <a:p>
            <a:endParaRPr lang="en-US" sz="1800" dirty="0"/>
          </a:p>
          <a:p>
            <a:endParaRPr lang="en-US" sz="1800" dirty="0"/>
          </a:p>
          <a:p>
            <a:endParaRPr lang="en-US" sz="1800" dirty="0"/>
          </a:p>
        </p:txBody>
      </p:sp>
      <p:pic>
        <p:nvPicPr>
          <p:cNvPr id="6" name="Picture 5">
            <a:extLst>
              <a:ext uri="{FF2B5EF4-FFF2-40B4-BE49-F238E27FC236}">
                <a16:creationId xmlns:a16="http://schemas.microsoft.com/office/drawing/2014/main" id="{508F8752-1BF1-9A49-5C23-DF7BFB2375FD}"/>
              </a:ext>
            </a:extLst>
          </p:cNvPr>
          <p:cNvPicPr>
            <a:picLocks noChangeAspect="1"/>
          </p:cNvPicPr>
          <p:nvPr/>
        </p:nvPicPr>
        <p:blipFill>
          <a:blip r:embed="rId4"/>
          <a:stretch>
            <a:fillRect/>
          </a:stretch>
        </p:blipFill>
        <p:spPr>
          <a:xfrm>
            <a:off x="3702729" y="1137353"/>
            <a:ext cx="8059780" cy="2800904"/>
          </a:xfrm>
          <a:prstGeom prst="rect">
            <a:avLst/>
          </a:prstGeom>
        </p:spPr>
      </p:pic>
      <p:pic>
        <p:nvPicPr>
          <p:cNvPr id="5" name="Picture 4">
            <a:extLst>
              <a:ext uri="{FF2B5EF4-FFF2-40B4-BE49-F238E27FC236}">
                <a16:creationId xmlns:a16="http://schemas.microsoft.com/office/drawing/2014/main" id="{8AB5CB19-F20F-9561-19FE-E0854EFBB8B7}"/>
              </a:ext>
            </a:extLst>
          </p:cNvPr>
          <p:cNvPicPr>
            <a:picLocks noChangeAspect="1"/>
          </p:cNvPicPr>
          <p:nvPr/>
        </p:nvPicPr>
        <p:blipFill>
          <a:blip r:embed="rId5"/>
          <a:stretch>
            <a:fillRect/>
          </a:stretch>
        </p:blipFill>
        <p:spPr>
          <a:xfrm>
            <a:off x="3588429" y="1323672"/>
            <a:ext cx="8489271" cy="2428266"/>
          </a:xfrm>
          <a:prstGeom prst="rect">
            <a:avLst/>
          </a:prstGeom>
        </p:spPr>
      </p:pic>
    </p:spTree>
    <p:extLst>
      <p:ext uri="{BB962C8B-B14F-4D97-AF65-F5344CB8AC3E}">
        <p14:creationId xmlns:p14="http://schemas.microsoft.com/office/powerpoint/2010/main" val="2110233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541C01-4B46-4205-924C-5AB4A4D160ED}"/>
              </a:ext>
            </a:extLst>
          </p:cNvPr>
          <p:cNvSpPr>
            <a:spLocks noGrp="1"/>
          </p:cNvSpPr>
          <p:nvPr>
            <p:ph type="title"/>
          </p:nvPr>
        </p:nvSpPr>
        <p:spPr>
          <a:xfrm>
            <a:off x="2366190" y="497205"/>
            <a:ext cx="8836798" cy="1234440"/>
          </a:xfrm>
        </p:spPr>
        <p:txBody>
          <a:bodyPr anchor="t">
            <a:normAutofit/>
          </a:bodyPr>
          <a:lstStyle/>
          <a:p>
            <a:r>
              <a:rPr lang="en-US" sz="4000" dirty="0">
                <a:solidFill>
                  <a:schemeClr val="accent1"/>
                </a:solidFill>
              </a:rPr>
              <a:t>2024-2025 FVPSA ARP SA Grant Application</a:t>
            </a: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B9424EAB-685E-4868-AF64-1AE2386CE559}"/>
              </a:ext>
            </a:extLst>
          </p:cNvPr>
          <p:cNvSpPr>
            <a:spLocks noGrp="1"/>
          </p:cNvSpPr>
          <p:nvPr>
            <p:ph idx="1"/>
          </p:nvPr>
        </p:nvSpPr>
        <p:spPr>
          <a:xfrm>
            <a:off x="2379277" y="2249423"/>
            <a:ext cx="9596823" cy="4274439"/>
          </a:xfrm>
        </p:spPr>
        <p:txBody>
          <a:bodyPr>
            <a:normAutofit/>
          </a:bodyPr>
          <a:lstStyle/>
          <a:p>
            <a:pPr marL="0" indent="0">
              <a:buNone/>
            </a:pPr>
            <a:endParaRPr lang="en-US" sz="2200" dirty="0"/>
          </a:p>
          <a:p>
            <a:pPr marL="0" indent="0">
              <a:buNone/>
            </a:pPr>
            <a:r>
              <a:rPr lang="en-US" sz="2200" dirty="0"/>
              <a:t>Application opened: Wednesday, July 3</a:t>
            </a:r>
            <a:r>
              <a:rPr lang="en-US" sz="2200" baseline="30000" dirty="0"/>
              <a:t>rd</a:t>
            </a:r>
            <a:r>
              <a:rPr lang="en-US" sz="2200" dirty="0"/>
              <a:t> at 9:00 AM </a:t>
            </a:r>
          </a:p>
          <a:p>
            <a:pPr marL="0" indent="0">
              <a:buNone/>
            </a:pPr>
            <a:r>
              <a:rPr lang="en-US" sz="2200" dirty="0"/>
              <a:t>Application closes: Tuesday, August 14</a:t>
            </a:r>
            <a:r>
              <a:rPr lang="en-US" sz="2200" baseline="30000" dirty="0"/>
              <a:t>th </a:t>
            </a:r>
            <a:r>
              <a:rPr lang="en-US" sz="2200" dirty="0"/>
              <a:t> at 11:59 PM </a:t>
            </a:r>
          </a:p>
          <a:p>
            <a:pPr marL="0" indent="0" algn="l" defTabSz="457200">
              <a:buNone/>
            </a:pPr>
            <a:r>
              <a:rPr lang="en-US" sz="2200" b="0" i="0" u="none" strike="noStrike" baseline="0" dirty="0">
                <a:solidFill>
                  <a:srgbClr val="000000"/>
                </a:solidFill>
                <a:latin typeface="Arial" panose="020B0604020202020204" pitchFamily="34" charset="0"/>
              </a:rPr>
              <a:t>	</a:t>
            </a:r>
            <a:r>
              <a:rPr lang="en-US" sz="2200" b="0" i="0" u="none" strike="noStrike" baseline="0" dirty="0">
                <a:solidFill>
                  <a:srgbClr val="FF0000"/>
                </a:solidFill>
              </a:rPr>
              <a:t>Applicants are strongly encouraged to submit applications 48 hours prior to the 	deadline. 	</a:t>
            </a:r>
          </a:p>
          <a:p>
            <a:pPr marL="0" indent="0">
              <a:buNone/>
            </a:pPr>
            <a:endParaRPr lang="en-US" sz="2200" dirty="0"/>
          </a:p>
          <a:p>
            <a:pPr marL="0" indent="0">
              <a:buNone/>
            </a:pPr>
            <a:r>
              <a:rPr lang="en-US" sz="2200" dirty="0"/>
              <a:t>Award Period for FVPSA-SA: October 1, 2024 to September 30, 2025 (12-month award period)</a:t>
            </a:r>
          </a:p>
          <a:p>
            <a:pPr marL="0" indent="0">
              <a:buNone/>
            </a:pPr>
            <a:r>
              <a:rPr lang="en-US" sz="1600" b="0" i="0" u="none" strike="noStrike" baseline="0" dirty="0">
                <a:solidFill>
                  <a:srgbClr val="FF0000"/>
                </a:solidFill>
                <a:latin typeface="Calibri" panose="020F0502020204030204" pitchFamily="34" charset="0"/>
              </a:rPr>
              <a:t>Projects should begin on </a:t>
            </a:r>
            <a:r>
              <a:rPr lang="en-US" sz="1600" dirty="0">
                <a:solidFill>
                  <a:srgbClr val="FF0000"/>
                </a:solidFill>
                <a:latin typeface="Calibri" panose="020F0502020204030204" pitchFamily="34" charset="0"/>
              </a:rPr>
              <a:t>October</a:t>
            </a:r>
            <a:r>
              <a:rPr lang="en-US" sz="1600" b="0" i="0" u="none" strike="noStrike" baseline="0" dirty="0">
                <a:solidFill>
                  <a:srgbClr val="FF0000"/>
                </a:solidFill>
                <a:latin typeface="Calibri" panose="020F0502020204030204" pitchFamily="34" charset="0"/>
              </a:rPr>
              <a:t> 1, 2024 and must be in operation no later than 60 days after this date. Failure to have the funded project operational within 60 days from </a:t>
            </a:r>
            <a:r>
              <a:rPr lang="en-US" sz="1600" dirty="0">
                <a:solidFill>
                  <a:srgbClr val="FF0000"/>
                </a:solidFill>
                <a:latin typeface="Calibri" panose="020F0502020204030204" pitchFamily="34" charset="0"/>
              </a:rPr>
              <a:t>October</a:t>
            </a:r>
            <a:r>
              <a:rPr lang="en-US" sz="1600" b="0" i="0" u="none" strike="noStrike" baseline="0" dirty="0">
                <a:solidFill>
                  <a:srgbClr val="FF0000"/>
                </a:solidFill>
                <a:latin typeface="Calibri" panose="020F0502020204030204" pitchFamily="34" charset="0"/>
              </a:rPr>
              <a:t> 1, 2024 will result in the cancellation of the grant and the de-obligation of all awarded funds. </a:t>
            </a:r>
            <a:endParaRPr lang="en-US" sz="2000" dirty="0">
              <a:solidFill>
                <a:srgbClr val="FF0000"/>
              </a:solidFill>
            </a:endParaRPr>
          </a:p>
        </p:txBody>
      </p:sp>
    </p:spTree>
    <p:extLst>
      <p:ext uri="{BB962C8B-B14F-4D97-AF65-F5344CB8AC3E}">
        <p14:creationId xmlns:p14="http://schemas.microsoft.com/office/powerpoint/2010/main" val="2150289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Arc 4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1A898F7-2E8A-4835-A9E8-F61F78146AC2}"/>
              </a:ext>
            </a:extLst>
          </p:cNvPr>
          <p:cNvSpPr>
            <a:spLocks noGrp="1"/>
          </p:cNvSpPr>
          <p:nvPr>
            <p:ph idx="1"/>
          </p:nvPr>
        </p:nvSpPr>
        <p:spPr>
          <a:xfrm>
            <a:off x="838200" y="1114425"/>
            <a:ext cx="10515600" cy="4351338"/>
          </a:xfrm>
        </p:spPr>
        <p:txBody>
          <a:bodyPr>
            <a:normAutofit fontScale="92500" lnSpcReduction="10000"/>
          </a:bodyPr>
          <a:lstStyle/>
          <a:p>
            <a:pPr marL="0" indent="0" algn="ctr">
              <a:buNone/>
            </a:pPr>
            <a:r>
              <a:rPr lang="en-US" sz="4400" b="1" i="0" u="none" strike="noStrike" baseline="0" dirty="0">
                <a:latin typeface="Calibri" panose="020F0502020204030204" pitchFamily="34" charset="0"/>
              </a:rPr>
              <a:t>Overview:</a:t>
            </a:r>
            <a:endParaRPr lang="en-US" sz="4400" b="1" dirty="0">
              <a:latin typeface="Calibri" panose="020F0502020204030204" pitchFamily="34" charset="0"/>
            </a:endParaRPr>
          </a:p>
          <a:p>
            <a:pPr marL="0" indent="0">
              <a:buNone/>
            </a:pPr>
            <a:r>
              <a:rPr lang="en-US" sz="2800" b="0" i="0" u="none" strike="noStrike" baseline="0" dirty="0">
                <a:solidFill>
                  <a:srgbClr val="000000"/>
                </a:solidFill>
                <a:latin typeface="Calibri" panose="020F0502020204030204" pitchFamily="34" charset="0"/>
              </a:rPr>
              <a:t>The Family Violence Prevention and Services Act (FVPSA) authorizes the FVPSA grant program, which is governed by the Department of Health and Human Services (HHS) Administration on Children, Youth and Families (ACYF)/Family and Youth Services Bureau (FYSB). The purpose of the American Rescue Plan (ARP) supplemental funding to Support Survivors of Sexual Assault is to (1) assist with the transition to virtual/remote services for rape crisis centers, sexual assault programs, tribal programs, and culturally specific programs that provide crisis services, support services, and assistance to survivors of sexual assault, and (2) support the increased emergency needs as a result of COVID-19 public health emergency for those victims of sexual assault outside of intimate partner violence. </a:t>
            </a:r>
            <a:endParaRPr lang="en-US" dirty="0">
              <a:solidFill>
                <a:schemeClr val="accent2">
                  <a:lumMod val="75000"/>
                </a:schemeClr>
              </a:solidFill>
            </a:endParaRPr>
          </a:p>
        </p:txBody>
      </p:sp>
    </p:spTree>
    <p:extLst>
      <p:ext uri="{BB962C8B-B14F-4D97-AF65-F5344CB8AC3E}">
        <p14:creationId xmlns:p14="http://schemas.microsoft.com/office/powerpoint/2010/main" val="4049745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DD3DE0C-E47C-42B8-83A2-D58EDC50BC56}"/>
              </a:ext>
            </a:extLst>
          </p:cNvPr>
          <p:cNvSpPr>
            <a:spLocks noGrp="1"/>
          </p:cNvSpPr>
          <p:nvPr>
            <p:ph type="title"/>
          </p:nvPr>
        </p:nvSpPr>
        <p:spPr>
          <a:xfrm>
            <a:off x="640079" y="2053641"/>
            <a:ext cx="3669161" cy="2760098"/>
          </a:xfrm>
        </p:spPr>
        <p:txBody>
          <a:bodyPr>
            <a:normAutofit/>
          </a:bodyPr>
          <a:lstStyle/>
          <a:p>
            <a:r>
              <a:rPr lang="en-US" dirty="0">
                <a:solidFill>
                  <a:srgbClr val="FFFFFF"/>
                </a:solidFill>
              </a:rPr>
              <a:t>Funding Eligibility:</a:t>
            </a:r>
          </a:p>
        </p:txBody>
      </p:sp>
      <p:sp>
        <p:nvSpPr>
          <p:cNvPr id="3" name="Content Placeholder 2">
            <a:extLst>
              <a:ext uri="{FF2B5EF4-FFF2-40B4-BE49-F238E27FC236}">
                <a16:creationId xmlns:a16="http://schemas.microsoft.com/office/drawing/2014/main" id="{1304A922-3A4D-467B-9C6F-30644CF1DE9B}"/>
              </a:ext>
            </a:extLst>
          </p:cNvPr>
          <p:cNvSpPr>
            <a:spLocks noGrp="1"/>
          </p:cNvSpPr>
          <p:nvPr>
            <p:ph idx="1"/>
          </p:nvPr>
        </p:nvSpPr>
        <p:spPr>
          <a:xfrm>
            <a:off x="6090574" y="801866"/>
            <a:ext cx="5306084" cy="5230634"/>
          </a:xfrm>
        </p:spPr>
        <p:txBody>
          <a:bodyPr anchor="ctr">
            <a:normAutofit/>
          </a:bodyPr>
          <a:lstStyle/>
          <a:p>
            <a:endParaRPr lang="en-US" sz="1900" b="0" i="0" u="none" strike="noStrike" baseline="0" dirty="0">
              <a:solidFill>
                <a:srgbClr val="000000"/>
              </a:solidFill>
              <a:latin typeface="Calibri" panose="020F0502020204030204" pitchFamily="34" charset="0"/>
            </a:endParaRPr>
          </a:p>
          <a:p>
            <a:r>
              <a:rPr lang="en-US" sz="1900" b="0" i="0" u="none" strike="noStrike" baseline="0" dirty="0">
                <a:solidFill>
                  <a:srgbClr val="000000"/>
                </a:solidFill>
                <a:latin typeface="Calibri" panose="020F0502020204030204" pitchFamily="34" charset="0"/>
              </a:rPr>
              <a:t>Eligible applicants include local public agencies and nonprofit private organizations including faith-based and charitable organizations, community-based organizations, tribal organizations and voluntary associations that assist victims (and their dependents) of sexual assault </a:t>
            </a:r>
            <a:endParaRPr lang="en-US" sz="1800" b="0" i="0" u="none" strike="noStrike" baseline="0" dirty="0">
              <a:solidFill>
                <a:srgbClr val="000000"/>
              </a:solidFill>
              <a:highlight>
                <a:srgbClr val="FFFF00"/>
              </a:highlight>
              <a:latin typeface="Calibri" panose="020F0502020204030204" pitchFamily="34" charset="0"/>
            </a:endParaRPr>
          </a:p>
          <a:p>
            <a:r>
              <a:rPr lang="en-US" sz="1900" dirty="0">
                <a:solidFill>
                  <a:srgbClr val="000000"/>
                </a:solidFill>
                <a:latin typeface="Calibri" panose="020F0502020204030204" pitchFamily="34" charset="0"/>
              </a:rPr>
              <a:t>Other Requirements include:</a:t>
            </a:r>
          </a:p>
          <a:p>
            <a:pPr lvl="1"/>
            <a:r>
              <a:rPr lang="en-US" sz="1900" b="0" i="0" u="none" strike="noStrike" baseline="0" dirty="0">
                <a:solidFill>
                  <a:srgbClr val="000000"/>
                </a:solidFill>
                <a:latin typeface="Calibri" panose="020F0502020204030204" pitchFamily="34" charset="0"/>
              </a:rPr>
              <a:t>Registered UEI number</a:t>
            </a:r>
          </a:p>
          <a:p>
            <a:pPr lvl="1"/>
            <a:r>
              <a:rPr lang="en-US" sz="1900" b="0" i="0" u="none" strike="noStrike" baseline="0" dirty="0">
                <a:solidFill>
                  <a:srgbClr val="000000"/>
                </a:solidFill>
                <a:latin typeface="Calibri" panose="020F0502020204030204" pitchFamily="34" charset="0"/>
              </a:rPr>
              <a:t>Active and current registration with SAM.gov</a:t>
            </a:r>
          </a:p>
          <a:p>
            <a:pPr lvl="1"/>
            <a:r>
              <a:rPr lang="en-US" sz="1900" dirty="0">
                <a:solidFill>
                  <a:srgbClr val="000000"/>
                </a:solidFill>
                <a:latin typeface="Calibri" panose="020F0502020204030204" pitchFamily="34" charset="0"/>
              </a:rPr>
              <a:t>Good standing with the Department of Revenue (DOR), Department of Workforce Development (DWD), and Secretary of State (SOS)</a:t>
            </a:r>
            <a:endParaRPr lang="en-US" sz="1900" b="0" i="0" u="none" strike="noStrike" baseline="0" dirty="0">
              <a:solidFill>
                <a:srgbClr val="000000"/>
              </a:solidFill>
              <a:latin typeface="Calibri" panose="020F0502020204030204" pitchFamily="34" charset="0"/>
            </a:endParaRPr>
          </a:p>
          <a:p>
            <a:endParaRPr lang="en-US" sz="1900" b="0" i="0" u="none" strike="noStrike" baseline="0" dirty="0">
              <a:solidFill>
                <a:srgbClr val="000000"/>
              </a:solidFill>
              <a:latin typeface="Calibri" panose="020F0502020204030204" pitchFamily="34" charset="0"/>
            </a:endParaRPr>
          </a:p>
          <a:p>
            <a:endParaRPr lang="en-US" sz="1900" dirty="0">
              <a:solidFill>
                <a:srgbClr val="000000"/>
              </a:solidFill>
            </a:endParaRPr>
          </a:p>
        </p:txBody>
      </p:sp>
    </p:spTree>
    <p:extLst>
      <p:ext uri="{BB962C8B-B14F-4D97-AF65-F5344CB8AC3E}">
        <p14:creationId xmlns:p14="http://schemas.microsoft.com/office/powerpoint/2010/main" val="3104224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4F38B0AC-9486-4BD5-A94F-CF3A5393B8D9}"/>
              </a:ext>
            </a:extLst>
          </p:cNvPr>
          <p:cNvSpPr>
            <a:spLocks noGrp="1"/>
          </p:cNvSpPr>
          <p:nvPr>
            <p:ph type="title"/>
          </p:nvPr>
        </p:nvSpPr>
        <p:spPr>
          <a:xfrm>
            <a:off x="777240" y="731519"/>
            <a:ext cx="2845191" cy="3237579"/>
          </a:xfrm>
        </p:spPr>
        <p:txBody>
          <a:bodyPr>
            <a:normAutofit/>
          </a:bodyPr>
          <a:lstStyle/>
          <a:p>
            <a:r>
              <a:rPr lang="en-US" sz="2100" b="1">
                <a:solidFill>
                  <a:srgbClr val="FFFFFF"/>
                </a:solidFill>
              </a:rPr>
              <a:t>Purpose Areas:</a:t>
            </a:r>
            <a:br>
              <a:rPr lang="en-US" sz="2100">
                <a:solidFill>
                  <a:srgbClr val="FFFFFF"/>
                </a:solidFill>
              </a:rPr>
            </a:br>
            <a:r>
              <a:rPr lang="en-US" sz="2100">
                <a:solidFill>
                  <a:srgbClr val="FFFFFF"/>
                </a:solidFill>
              </a:rPr>
              <a:t>The purpose of these supplemental funds is to prevent, prepare for, and respond to COVID-19. The activities that will be supported by these funds within these purpose areas include</a:t>
            </a:r>
            <a:br>
              <a:rPr lang="en-US" sz="2100">
                <a:solidFill>
                  <a:srgbClr val="FFFFFF"/>
                </a:solidFill>
              </a:rPr>
            </a:br>
            <a:endParaRPr lang="en-US" sz="2100">
              <a:solidFill>
                <a:srgbClr val="FFFFFF"/>
              </a:solidFill>
            </a:endParaRPr>
          </a:p>
        </p:txBody>
      </p:sp>
      <p:sp>
        <p:nvSpPr>
          <p:cNvPr id="55" name="Rectangle 54">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7" name="Rectangle 5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Content Placeholder 2">
            <a:extLst>
              <a:ext uri="{FF2B5EF4-FFF2-40B4-BE49-F238E27FC236}">
                <a16:creationId xmlns:a16="http://schemas.microsoft.com/office/drawing/2014/main" id="{93D3FB76-9441-48B2-80AB-64EEEBD78840}"/>
              </a:ext>
            </a:extLst>
          </p:cNvPr>
          <p:cNvSpPr>
            <a:spLocks noGrp="1"/>
          </p:cNvSpPr>
          <p:nvPr>
            <p:ph idx="1"/>
          </p:nvPr>
        </p:nvSpPr>
        <p:spPr>
          <a:xfrm>
            <a:off x="4430062" y="641200"/>
            <a:ext cx="6917556" cy="5566454"/>
          </a:xfrm>
        </p:spPr>
        <p:txBody>
          <a:bodyPr anchor="ctr">
            <a:normAutofit/>
          </a:bodyPr>
          <a:lstStyle/>
          <a:p>
            <a:r>
              <a:rPr lang="en-US" sz="1500" u="sng" dirty="0"/>
              <a:t>Prevent</a:t>
            </a:r>
          </a:p>
          <a:p>
            <a:pPr lvl="1"/>
            <a:r>
              <a:rPr lang="en-US" sz="1500" dirty="0"/>
              <a:t>Activities that assist sexual assault survivors by providing virtual services, supportive services, temporary housing assistance, mobile advocacy services, and supplies that will ensure survivors of sexual assault receive the care, support and services they need while reducing the exposure to and risk of contracting the COVID-19 virus. Activities include:</a:t>
            </a:r>
          </a:p>
          <a:p>
            <a:pPr lvl="2"/>
            <a:r>
              <a:rPr lang="en-US" sz="1500" dirty="0"/>
              <a:t>Emergency Housing – Hotels, Motels, and Safe Houses</a:t>
            </a:r>
          </a:p>
          <a:p>
            <a:pPr lvl="2"/>
            <a:r>
              <a:rPr lang="en-US" sz="1500" dirty="0"/>
              <a:t>Mobile Advocacy – laptops, software, meeting platforms and virtual platforms to provide services to victims</a:t>
            </a:r>
          </a:p>
          <a:p>
            <a:pPr lvl="2"/>
            <a:r>
              <a:rPr lang="en-US" sz="1500" dirty="0"/>
              <a:t>Supplies – PPE, air purifiers, thermometers, COVID-19 rapid tests</a:t>
            </a:r>
          </a:p>
          <a:p>
            <a:pPr marL="914400" lvl="2" indent="0">
              <a:buNone/>
            </a:pPr>
            <a:endParaRPr lang="en-US" sz="1500" dirty="0"/>
          </a:p>
          <a:p>
            <a:r>
              <a:rPr lang="en-US" sz="1500" u="sng" dirty="0"/>
              <a:t>Prepare</a:t>
            </a:r>
          </a:p>
          <a:p>
            <a:pPr lvl="1"/>
            <a:r>
              <a:rPr lang="en-US" sz="1500" dirty="0"/>
              <a:t>Activities under this purpose area will focus on training, information, and assistance necessary to ensure the continuity of rape crisis centers and sexual assault services</a:t>
            </a:r>
          </a:p>
          <a:p>
            <a:pPr lvl="2"/>
            <a:r>
              <a:rPr lang="en-US" sz="1500" dirty="0"/>
              <a:t>Organizational Planning, emergency operation plans and plans to address remote services operational capacity and staff absenteeism.</a:t>
            </a:r>
          </a:p>
          <a:p>
            <a:pPr lvl="2"/>
            <a:r>
              <a:rPr lang="en-US" sz="1500" dirty="0"/>
              <a:t>Training &amp; Assistance – maintain capacity to continue providing counseling services, support and peer groups, age-appropriate counseling and provide culturally and linguistically appropriate services</a:t>
            </a:r>
          </a:p>
        </p:txBody>
      </p:sp>
    </p:spTree>
    <p:extLst>
      <p:ext uri="{BB962C8B-B14F-4D97-AF65-F5344CB8AC3E}">
        <p14:creationId xmlns:p14="http://schemas.microsoft.com/office/powerpoint/2010/main" val="3332367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4F38B0AC-9486-4BD5-A94F-CF3A5393B8D9}"/>
              </a:ext>
            </a:extLst>
          </p:cNvPr>
          <p:cNvSpPr>
            <a:spLocks noGrp="1"/>
          </p:cNvSpPr>
          <p:nvPr>
            <p:ph type="title"/>
          </p:nvPr>
        </p:nvSpPr>
        <p:spPr>
          <a:xfrm>
            <a:off x="777240" y="731519"/>
            <a:ext cx="2845191" cy="3237579"/>
          </a:xfrm>
        </p:spPr>
        <p:txBody>
          <a:bodyPr>
            <a:normAutofit/>
          </a:bodyPr>
          <a:lstStyle/>
          <a:p>
            <a:r>
              <a:rPr lang="en-US" sz="2100" b="1" dirty="0">
                <a:solidFill>
                  <a:srgbClr val="FFFFFF"/>
                </a:solidFill>
              </a:rPr>
              <a:t>Purpose Areas:</a:t>
            </a:r>
            <a:br>
              <a:rPr lang="en-US" sz="2100" dirty="0">
                <a:solidFill>
                  <a:srgbClr val="FFFFFF"/>
                </a:solidFill>
              </a:rPr>
            </a:br>
            <a:r>
              <a:rPr lang="en-US" sz="2100" dirty="0">
                <a:solidFill>
                  <a:srgbClr val="FFFFFF"/>
                </a:solidFill>
              </a:rPr>
              <a:t>The purpose of these supplemental funds is to prevent, prepare for, and respond to COVID-19. The activities that will be supported by these funds within these purpose areas include</a:t>
            </a:r>
            <a:br>
              <a:rPr lang="en-US" sz="2100" dirty="0">
                <a:solidFill>
                  <a:srgbClr val="FFFFFF"/>
                </a:solidFill>
              </a:rPr>
            </a:br>
            <a:endParaRPr lang="en-US" sz="2100" dirty="0">
              <a:solidFill>
                <a:srgbClr val="FFFFFF"/>
              </a:solidFill>
            </a:endParaRPr>
          </a:p>
        </p:txBody>
      </p:sp>
      <p:sp>
        <p:nvSpPr>
          <p:cNvPr id="55" name="Rectangle 54">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7" name="Rectangle 5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Content Placeholder 2">
            <a:extLst>
              <a:ext uri="{FF2B5EF4-FFF2-40B4-BE49-F238E27FC236}">
                <a16:creationId xmlns:a16="http://schemas.microsoft.com/office/drawing/2014/main" id="{93D3FB76-9441-48B2-80AB-64EEEBD78840}"/>
              </a:ext>
            </a:extLst>
          </p:cNvPr>
          <p:cNvSpPr>
            <a:spLocks noGrp="1"/>
          </p:cNvSpPr>
          <p:nvPr>
            <p:ph idx="1"/>
          </p:nvPr>
        </p:nvSpPr>
        <p:spPr>
          <a:xfrm>
            <a:off x="4430062" y="641200"/>
            <a:ext cx="6917556" cy="5566454"/>
          </a:xfrm>
        </p:spPr>
        <p:txBody>
          <a:bodyPr anchor="ctr">
            <a:normAutofit/>
          </a:bodyPr>
          <a:lstStyle/>
          <a:p>
            <a:r>
              <a:rPr lang="en-US" sz="1600" u="sng" dirty="0"/>
              <a:t>Respond</a:t>
            </a:r>
          </a:p>
          <a:p>
            <a:pPr lvl="1"/>
            <a:r>
              <a:rPr lang="en-US" sz="1600" dirty="0"/>
              <a:t>Activities and technical assistance for ensuring the continuity of sexual assault programs and rape crisis center services, which includes responding to issues such as adapting to fluctuating needs and changing circumstances. Please note that staffing enhancements, workforce supports, and workforce capacity building are allowable activities. The activities that will be supported by this funding include</a:t>
            </a:r>
          </a:p>
          <a:p>
            <a:pPr lvl="2"/>
            <a:r>
              <a:rPr lang="en-US" sz="1600" dirty="0"/>
              <a:t>Counseling – Counseling to victims including continued telehealth options</a:t>
            </a:r>
          </a:p>
          <a:p>
            <a:pPr lvl="2"/>
            <a:r>
              <a:rPr lang="en-US" sz="1600" dirty="0"/>
              <a:t>Youth Services – Provide for the emotional well being of children</a:t>
            </a:r>
          </a:p>
          <a:p>
            <a:pPr lvl="2"/>
            <a:r>
              <a:rPr lang="en-US" sz="1600" dirty="0"/>
              <a:t>Legal Assistance – Civil legal assistance related to protective orders and evictions</a:t>
            </a:r>
          </a:p>
          <a:p>
            <a:pPr lvl="2"/>
            <a:r>
              <a:rPr lang="en-US" sz="1600" dirty="0"/>
              <a:t>Rental Assistance – Short Term Rental, Deposit, and Utility Assistance</a:t>
            </a:r>
          </a:p>
          <a:p>
            <a:pPr lvl="2"/>
            <a:r>
              <a:rPr lang="en-US" sz="1600" dirty="0"/>
              <a:t>Transportation – Costs associated with victims receiving treatment and gaining employment</a:t>
            </a:r>
          </a:p>
          <a:p>
            <a:pPr lvl="2"/>
            <a:r>
              <a:rPr lang="en-US" sz="1600" dirty="0"/>
              <a:t>Staffing – Fund staffing increases, workforce supports for employees and hiring providers and staff to carry out SA services; COVID-19 mitigation strategies</a:t>
            </a:r>
          </a:p>
        </p:txBody>
      </p:sp>
    </p:spTree>
    <p:extLst>
      <p:ext uri="{BB962C8B-B14F-4D97-AF65-F5344CB8AC3E}">
        <p14:creationId xmlns:p14="http://schemas.microsoft.com/office/powerpoint/2010/main" val="3013143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C25A0E88-54D8-4D7D-BBD9-06B0D9A2A2EC}"/>
              </a:ext>
            </a:extLst>
          </p:cNvPr>
          <p:cNvSpPr>
            <a:spLocks noGrp="1"/>
          </p:cNvSpPr>
          <p:nvPr>
            <p:ph type="title"/>
          </p:nvPr>
        </p:nvSpPr>
        <p:spPr>
          <a:xfrm>
            <a:off x="731520" y="731520"/>
            <a:ext cx="6089904" cy="1426464"/>
          </a:xfrm>
        </p:spPr>
        <p:txBody>
          <a:bodyPr>
            <a:normAutofit/>
          </a:bodyPr>
          <a:lstStyle/>
          <a:p>
            <a:r>
              <a:rPr lang="en-US">
                <a:solidFill>
                  <a:srgbClr val="FFFFFF"/>
                </a:solidFill>
              </a:rPr>
              <a:t>Priority Areas</a:t>
            </a:r>
          </a:p>
        </p:txBody>
      </p:sp>
      <p:sp>
        <p:nvSpPr>
          <p:cNvPr id="16"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7"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A10471B-D189-4DD5-9126-E824118AEB6E}"/>
              </a:ext>
            </a:extLst>
          </p:cNvPr>
          <p:cNvSpPr>
            <a:spLocks noGrp="1"/>
          </p:cNvSpPr>
          <p:nvPr>
            <p:ph idx="1"/>
          </p:nvPr>
        </p:nvSpPr>
        <p:spPr>
          <a:xfrm>
            <a:off x="789456" y="2798385"/>
            <a:ext cx="10597729" cy="3283260"/>
          </a:xfrm>
        </p:spPr>
        <p:txBody>
          <a:bodyPr anchor="ctr">
            <a:normAutofit/>
          </a:bodyPr>
          <a:lstStyle/>
          <a:p>
            <a:r>
              <a:rPr lang="en-US" sz="2700" dirty="0"/>
              <a:t>ICJI will give special emphasis to the support of community-based projects of demonstrated effectiveness that are carried out by nonprofit private organizations whose primary purpose is the operation of rape crisis centers and those organizations who provide meaningful sexual assault services who are working towards being a rape crisis center.</a:t>
            </a:r>
          </a:p>
        </p:txBody>
      </p:sp>
    </p:spTree>
    <p:extLst>
      <p:ext uri="{BB962C8B-B14F-4D97-AF65-F5344CB8AC3E}">
        <p14:creationId xmlns:p14="http://schemas.microsoft.com/office/powerpoint/2010/main" val="2395173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2433</TotalTime>
  <Words>1587</Words>
  <Application>Microsoft Office PowerPoint</Application>
  <PresentationFormat>Widescreen</PresentationFormat>
  <Paragraphs>141</Paragraphs>
  <Slides>20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 2024-2025 FVPSA Sexual Assault RFP Webinar</vt:lpstr>
      <vt:lpstr>Thanks for joining us today:  Please keep your lines muted during the presentation.   Webinar is being recorded. It will be posted on the ICJI website.   Questions and Answers at the end.   Feel Free to utilize the chat box during the webinar.  </vt:lpstr>
      <vt:lpstr>Accessing the RFP</vt:lpstr>
      <vt:lpstr>2024-2025 FVPSA ARP SA Grant Application</vt:lpstr>
      <vt:lpstr>PowerPoint Presentation</vt:lpstr>
      <vt:lpstr>Funding Eligibility:</vt:lpstr>
      <vt:lpstr>Purpose Areas: The purpose of these supplemental funds is to prevent, prepare for, and respond to COVID-19. The activities that will be supported by these funds within these purpose areas include </vt:lpstr>
      <vt:lpstr>Purpose Areas: The purpose of these supplemental funds is to prevent, prepare for, and respond to COVID-19. The activities that will be supported by these funds within these purpose areas include </vt:lpstr>
      <vt:lpstr>Priority Areas</vt:lpstr>
      <vt:lpstr>PowerPoint Presentation</vt:lpstr>
      <vt:lpstr>Navigating Forms Menu </vt:lpstr>
      <vt:lpstr>PowerPoint Presentation</vt:lpstr>
      <vt:lpstr>PowerPoint Presentation</vt:lpstr>
      <vt:lpstr>Allowable Costs</vt:lpstr>
      <vt:lpstr>Ineligible Budget Items</vt:lpstr>
      <vt:lpstr>Budget Narrative </vt:lpstr>
      <vt:lpstr>Attachments Required:</vt:lpstr>
      <vt:lpstr> Assistance </vt:lpstr>
      <vt:lpstr>Questions?</vt:lpstr>
      <vt:lpstr>Thanks for attending!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2021-2023 Domestic Violence Prevention and Treatment RFP Webinar</dc:title>
  <dc:creator>Strevels, Sarah</dc:creator>
  <cp:lastModifiedBy>Anderson, Dalayna E (CJI)</cp:lastModifiedBy>
  <cp:revision>95</cp:revision>
  <dcterms:created xsi:type="dcterms:W3CDTF">2020-12-18T00:42:11Z</dcterms:created>
  <dcterms:modified xsi:type="dcterms:W3CDTF">2024-07-12T13:51:28Z</dcterms:modified>
</cp:coreProperties>
</file>