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8" r:id="rId3"/>
    <p:sldId id="370" r:id="rId4"/>
    <p:sldId id="369" r:id="rId5"/>
    <p:sldId id="297" r:id="rId6"/>
    <p:sldId id="305" r:id="rId7"/>
    <p:sldId id="364" r:id="rId8"/>
    <p:sldId id="315" r:id="rId9"/>
    <p:sldId id="385" r:id="rId10"/>
    <p:sldId id="386" r:id="rId11"/>
    <p:sldId id="387" r:id="rId12"/>
    <p:sldId id="388" r:id="rId13"/>
    <p:sldId id="344" r:id="rId14"/>
    <p:sldId id="389" r:id="rId15"/>
    <p:sldId id="406" r:id="rId16"/>
    <p:sldId id="391" r:id="rId17"/>
    <p:sldId id="350" r:id="rId18"/>
    <p:sldId id="331" r:id="rId19"/>
    <p:sldId id="394" r:id="rId20"/>
    <p:sldId id="405" r:id="rId21"/>
    <p:sldId id="395" r:id="rId22"/>
    <p:sldId id="396" r:id="rId23"/>
    <p:sldId id="397" r:id="rId24"/>
    <p:sldId id="360" r:id="rId25"/>
    <p:sldId id="372" r:id="rId26"/>
    <p:sldId id="398" r:id="rId27"/>
    <p:sldId id="401" r:id="rId28"/>
    <p:sldId id="379" r:id="rId29"/>
    <p:sldId id="399" r:id="rId30"/>
    <p:sldId id="400" r:id="rId31"/>
    <p:sldId id="407" r:id="rId32"/>
    <p:sldId id="393" r:id="rId33"/>
    <p:sldId id="316" r:id="rId34"/>
    <p:sldId id="371"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96B"/>
    <a:srgbClr val="FFCC00"/>
    <a:srgbClr val="F3F3F3"/>
    <a:srgbClr val="008B92"/>
    <a:srgbClr val="BFC3CE"/>
    <a:srgbClr val="6ECBD4"/>
    <a:srgbClr val="828282"/>
    <a:srgbClr val="C5C5C5"/>
    <a:srgbClr val="B4953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061" autoAdjust="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B4953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2C8-464E-8FD0-D943D6A170F7}"/>
              </c:ext>
            </c:extLst>
          </c:dPt>
          <c:dPt>
            <c:idx val="1"/>
            <c:bubble3D val="0"/>
            <c:spPr>
              <a:solidFill>
                <a:srgbClr val="008B9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E2C8-464E-8FD0-D943D6A170F7}"/>
              </c:ext>
            </c:extLst>
          </c:dPt>
          <c:dPt>
            <c:idx val="2"/>
            <c:bubble3D val="0"/>
            <c:spPr>
              <a:solidFill>
                <a:srgbClr val="26296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2C8-464E-8FD0-D943D6A170F7}"/>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E2C8-464E-8FD0-D943D6A170F7}"/>
              </c:ext>
            </c:extLst>
          </c:dPt>
          <c:dPt>
            <c:idx val="4"/>
            <c:bubble3D val="0"/>
            <c:spPr>
              <a:solidFill>
                <a:schemeClr val="bg1">
                  <a:lumMod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2C8-464E-8FD0-D943D6A170F7}"/>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E2C8-464E-8FD0-D943D6A170F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E2C8-464E-8FD0-D943D6A170F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2-E2C8-464E-8FD0-D943D6A170F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E2C8-464E-8FD0-D943D6A170F7}"/>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4-E2C8-464E-8FD0-D943D6A170F7}"/>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5-E2C8-464E-8FD0-D943D6A170F7}"/>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6-E2C8-464E-8FD0-D943D6A170F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Court Programs</c:v>
                </c:pt>
                <c:pt idx="1">
                  <c:v>Law Enforcement Activities</c:v>
                </c:pt>
                <c:pt idx="2">
                  <c:v>Prosecution Activities</c:v>
                </c:pt>
                <c:pt idx="3">
                  <c:v>Victim Services</c:v>
                </c:pt>
                <c:pt idx="4">
                  <c:v>Support LE, Prosecution, Court, or VS Programs</c:v>
                </c:pt>
              </c:strCache>
            </c:strRef>
          </c:cat>
          <c:val>
            <c:numRef>
              <c:f>Sheet1!$B$2:$B$7</c:f>
              <c:numCache>
                <c:formatCode>0%</c:formatCode>
                <c:ptCount val="6"/>
                <c:pt idx="0">
                  <c:v>0.05</c:v>
                </c:pt>
                <c:pt idx="1">
                  <c:v>0.25</c:v>
                </c:pt>
                <c:pt idx="2">
                  <c:v>0.25</c:v>
                </c:pt>
                <c:pt idx="3">
                  <c:v>0.3</c:v>
                </c:pt>
                <c:pt idx="4">
                  <c:v>0.15</c:v>
                </c:pt>
              </c:numCache>
            </c:numRef>
          </c:val>
          <c:extLst>
            <c:ext xmlns:c16="http://schemas.microsoft.com/office/drawing/2014/chart" uri="{C3380CC4-5D6E-409C-BE32-E72D297353CC}">
              <c16:uniqueId val="{00000000-E2C8-464E-8FD0-D943D6A170F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6" Type="http://schemas.openxmlformats.org/officeDocument/2006/relationships/image" Target="../media/image69.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ata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hyperlink" Target="https://www.in.gov/cji/victim-services/resources/" TargetMode="Externa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79.svg"/></Relationships>
</file>

<file path=ppt/diagrams/_rels/data3.xml.rels><?xml version="1.0" encoding="UTF-8" standalone="yes"?>
<Relationships xmlns="http://schemas.openxmlformats.org/package/2006/relationships"><Relationship Id="rId2" Type="http://schemas.openxmlformats.org/officeDocument/2006/relationships/hyperlink" Target="https://sam.gov/SAM/" TargetMode="External"/><Relationship Id="rId1" Type="http://schemas.openxmlformats.org/officeDocument/2006/relationships/hyperlink" Target="https://sam.gov/content/hom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justice.gov/ovw/media/384316/dl?inline="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www.in.gov/cji/victim-services/resources/"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www.in.gov/cji/victim-services/files/STOP-Prosecution-Office-Certification-for-New-Programs_Updated-5-6-25.pdf" TargetMode="External"/><Relationship Id="rId1" Type="http://schemas.openxmlformats.org/officeDocument/2006/relationships/hyperlink" Target="https://www.in.gov/cji/victim-services/files/STOP-Prosecution-Office-Certification-for-Continuing-Programs_Updated-5-6-25.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6" Type="http://schemas.openxmlformats.org/officeDocument/2006/relationships/image" Target="../media/image69.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hyperlink" Target="https://www.in.gov/cji/victim-services/resources/" TargetMode="External"/><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 Id="rId9" Type="http://schemas.openxmlformats.org/officeDocument/2006/relationships/image" Target="../media/image79.svg"/></Relationships>
</file>

<file path=ppt/diagrams/_rels/drawing3.xml.rels><?xml version="1.0" encoding="UTF-8" standalone="yes"?>
<Relationships xmlns="http://schemas.openxmlformats.org/package/2006/relationships"><Relationship Id="rId2" Type="http://schemas.openxmlformats.org/officeDocument/2006/relationships/hyperlink" Target="https://sam.gov/SAM/" TargetMode="External"/><Relationship Id="rId1" Type="http://schemas.openxmlformats.org/officeDocument/2006/relationships/hyperlink" Target="https://sam.gov/content/hom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justice.gov/ovw/media/384316/dl?inlin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in.gov/cji/victim-services/resources/"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www.in.gov/cji/victim-services/files/STOP-Prosecution-Office-Certification-for-New-Programs_Updated-5-6-25.pdf" TargetMode="External"/><Relationship Id="rId1" Type="http://schemas.openxmlformats.org/officeDocument/2006/relationships/hyperlink" Target="https://www.in.gov/cji/victim-services/files/STOP-Prosecution-Office-Certification-for-Continuing-Programs_Updated-5-6-25.pdf"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58D30-F34F-4D85-A977-52F477301E18}" type="doc">
      <dgm:prSet loTypeId="urn:microsoft.com/office/officeart/2005/8/layout/vList4" loCatId="list" qsTypeId="urn:microsoft.com/office/officeart/2005/8/quickstyle/simple1" qsCatId="simple" csTypeId="urn:microsoft.com/office/officeart/2005/8/colors/accent5_2" csCatId="accent5" phldr="1"/>
      <dgm:spPr/>
    </dgm:pt>
    <dgm:pt modelId="{D3F738D3-9256-4EED-BDEC-06992E623E04}">
      <dgm:prSet phldrT="[Text]"/>
      <dgm:spPr>
        <a:solidFill>
          <a:srgbClr val="26296B"/>
        </a:solidFill>
      </dgm:spPr>
      <dgm:t>
        <a:bodyPr/>
        <a:lstStyle/>
        <a:p>
          <a:r>
            <a:rPr lang="en-US" dirty="0"/>
            <a:t>HOW TO APPLY:</a:t>
          </a:r>
          <a:br>
            <a:rPr lang="en-US" dirty="0"/>
          </a:br>
          <a:r>
            <a:rPr lang="en-US" dirty="0">
              <a:solidFill>
                <a:srgbClr val="FFCC00"/>
              </a:solidFill>
            </a:rPr>
            <a:t>Applicants must submit application via </a:t>
          </a:r>
          <a:r>
            <a:rPr lang="en-US" b="1" dirty="0">
              <a:solidFill>
                <a:srgbClr val="FFCC00"/>
              </a:solidFill>
            </a:rPr>
            <a:t>IntelliGrants</a:t>
          </a:r>
        </a:p>
      </dgm:t>
    </dgm:pt>
    <dgm:pt modelId="{B1386C71-8024-4A83-9C62-442A7E36F57D}" type="parTrans" cxnId="{D32700F5-C9A3-4B72-816E-14813FD7FA80}">
      <dgm:prSet/>
      <dgm:spPr/>
      <dgm:t>
        <a:bodyPr/>
        <a:lstStyle/>
        <a:p>
          <a:endParaRPr lang="en-US"/>
        </a:p>
      </dgm:t>
    </dgm:pt>
    <dgm:pt modelId="{FDFEDBB0-D8CB-4EF8-B329-89DA1D199DBC}" type="sibTrans" cxnId="{D32700F5-C9A3-4B72-816E-14813FD7FA80}">
      <dgm:prSet/>
      <dgm:spPr/>
      <dgm:t>
        <a:bodyPr/>
        <a:lstStyle/>
        <a:p>
          <a:endParaRPr lang="en-US"/>
        </a:p>
      </dgm:t>
    </dgm:pt>
    <dgm:pt modelId="{787BC092-3CA6-4E4E-AEB5-DF8E7B8F017D}">
      <dgm:prSet phldrT="[Text]"/>
      <dgm:spPr>
        <a:solidFill>
          <a:srgbClr val="26296B"/>
        </a:solidFill>
      </dgm:spPr>
      <dgm:t>
        <a:bodyPr/>
        <a:lstStyle/>
        <a:p>
          <a:r>
            <a:rPr lang="en-US" dirty="0"/>
            <a:t>WHEN TO APPLY:</a:t>
          </a:r>
          <a:br>
            <a:rPr lang="en-US" dirty="0"/>
          </a:br>
          <a:r>
            <a:rPr lang="en-US" dirty="0"/>
            <a:t>Applications must be submitted no later than 11:59pm ET on:</a:t>
          </a:r>
        </a:p>
        <a:p>
          <a:r>
            <a:rPr lang="en-US" b="1" dirty="0">
              <a:solidFill>
                <a:srgbClr val="FFCC00"/>
              </a:solidFill>
            </a:rPr>
            <a:t>July 30,2025</a:t>
          </a:r>
        </a:p>
      </dgm:t>
    </dgm:pt>
    <dgm:pt modelId="{42E6BC00-451C-408F-8248-E03B662F18AB}" type="parTrans" cxnId="{83A7F209-00D9-49DA-AB0D-8014F0EC9A13}">
      <dgm:prSet/>
      <dgm:spPr/>
      <dgm:t>
        <a:bodyPr/>
        <a:lstStyle/>
        <a:p>
          <a:endParaRPr lang="en-US"/>
        </a:p>
      </dgm:t>
    </dgm:pt>
    <dgm:pt modelId="{95570883-A4E9-47EC-873D-BE030D816C93}" type="sibTrans" cxnId="{83A7F209-00D9-49DA-AB0D-8014F0EC9A13}">
      <dgm:prSet/>
      <dgm:spPr/>
      <dgm:t>
        <a:bodyPr/>
        <a:lstStyle/>
        <a:p>
          <a:endParaRPr lang="en-US"/>
        </a:p>
      </dgm:t>
    </dgm:pt>
    <dgm:pt modelId="{5E9A9EB1-A00F-4148-BC9C-D7EEF0D330F5}">
      <dgm:prSet phldrT="[Text]"/>
      <dgm:spPr>
        <a:solidFill>
          <a:srgbClr val="26296B"/>
        </a:solidFill>
      </dgm:spPr>
      <dgm:t>
        <a:bodyPr/>
        <a:lstStyle/>
        <a:p>
          <a:r>
            <a:rPr lang="en-US" dirty="0"/>
            <a:t>TECHNICAL ASSISTANCE:</a:t>
          </a:r>
        </a:p>
        <a:p>
          <a:r>
            <a:rPr lang="en-US" dirty="0">
              <a:solidFill>
                <a:srgbClr val="FFCC00"/>
              </a:solidFill>
            </a:rPr>
            <a:t>Contact ICJI Helpdesk at </a:t>
          </a:r>
          <a:r>
            <a:rPr lang="en-US" b="1" dirty="0">
              <a:solidFill>
                <a:srgbClr val="FFCC00"/>
              </a:solidFill>
            </a:rPr>
            <a:t>CJIHelpDesk@cji.in.gov</a:t>
          </a:r>
        </a:p>
      </dgm:t>
    </dgm:pt>
    <dgm:pt modelId="{23B6D9AE-9DF1-429E-8CC1-E483E0166038}" type="parTrans" cxnId="{FC7CFAAD-3775-489C-870D-6CE9AE2DAA70}">
      <dgm:prSet/>
      <dgm:spPr/>
      <dgm:t>
        <a:bodyPr/>
        <a:lstStyle/>
        <a:p>
          <a:endParaRPr lang="en-US"/>
        </a:p>
      </dgm:t>
    </dgm:pt>
    <dgm:pt modelId="{47BA6DB4-D4AE-4F71-81A6-BE2D678BDE6E}" type="sibTrans" cxnId="{FC7CFAAD-3775-489C-870D-6CE9AE2DAA70}">
      <dgm:prSet/>
      <dgm:spPr/>
      <dgm:t>
        <a:bodyPr/>
        <a:lstStyle/>
        <a:p>
          <a:endParaRPr lang="en-US"/>
        </a:p>
      </dgm:t>
    </dgm:pt>
    <dgm:pt modelId="{1906D3C5-5887-4B11-804E-14CC211F163A}">
      <dgm:prSet phldrT="[Text]" custT="1"/>
      <dgm:spPr>
        <a:solidFill>
          <a:srgbClr val="26296B"/>
        </a:solidFill>
      </dgm:spPr>
      <dgm:t>
        <a:bodyPr/>
        <a:lstStyle/>
        <a:p>
          <a:r>
            <a:rPr lang="en-US" sz="1800" dirty="0"/>
            <a:t>IMPORTANT INFORMATION:</a:t>
          </a:r>
          <a:br>
            <a:rPr lang="en-US" sz="1500" dirty="0"/>
          </a:br>
          <a:r>
            <a:rPr lang="en-US" sz="1400" dirty="0">
              <a:solidFill>
                <a:srgbClr val="FFCC00"/>
              </a:solidFill>
            </a:rPr>
            <a:t>Grants </a:t>
          </a:r>
          <a:r>
            <a:rPr lang="en-US" sz="1400" b="1" dirty="0">
              <a:solidFill>
                <a:srgbClr val="FFCC00"/>
              </a:solidFill>
            </a:rPr>
            <a:t>cannot be processed </a:t>
          </a:r>
          <a:r>
            <a:rPr lang="en-US" sz="1200" dirty="0">
              <a:solidFill>
                <a:srgbClr val="FFCC00"/>
              </a:solidFill>
            </a:rPr>
            <a:t>until ICJI receives Federal Award Letter, often arrives after grant period begins. Please be aware of this as you are writing your proposal.</a:t>
          </a:r>
        </a:p>
      </dgm:t>
    </dgm:pt>
    <dgm:pt modelId="{0F27D97E-E663-4EDC-8647-61E141C52DE3}" type="parTrans" cxnId="{BE2B9067-8338-41F7-8CE0-41A4C2190EF8}">
      <dgm:prSet/>
      <dgm:spPr/>
      <dgm:t>
        <a:bodyPr/>
        <a:lstStyle/>
        <a:p>
          <a:endParaRPr lang="en-US"/>
        </a:p>
      </dgm:t>
    </dgm:pt>
    <dgm:pt modelId="{CF7F2994-8264-43FB-A9CB-1A8F7C3FEA9D}" type="sibTrans" cxnId="{BE2B9067-8338-41F7-8CE0-41A4C2190EF8}">
      <dgm:prSet/>
      <dgm:spPr/>
      <dgm:t>
        <a:bodyPr/>
        <a:lstStyle/>
        <a:p>
          <a:endParaRPr lang="en-US"/>
        </a:p>
      </dgm:t>
    </dgm:pt>
    <dgm:pt modelId="{CD57D9ED-3D1A-49F7-864C-225E89CED6FC}">
      <dgm:prSet phldrT="[Text]"/>
      <dgm:spPr>
        <a:solidFill>
          <a:srgbClr val="26296B"/>
        </a:solidFill>
      </dgm:spPr>
      <dgm:t>
        <a:bodyPr/>
        <a:lstStyle/>
        <a:p>
          <a:r>
            <a:rPr lang="en-US" dirty="0"/>
            <a:t>AWARD PERIOD:</a:t>
          </a:r>
        </a:p>
        <a:p>
          <a:r>
            <a:rPr lang="en-US" b="1" dirty="0">
              <a:solidFill>
                <a:srgbClr val="FFCC00"/>
              </a:solidFill>
            </a:rPr>
            <a:t>October 1, 2025-September 30, 2026</a:t>
          </a:r>
        </a:p>
      </dgm:t>
    </dgm:pt>
    <dgm:pt modelId="{CB9513EF-0087-488A-A251-D7DEA6B08651}" type="sibTrans" cxnId="{62D26A53-649E-47B9-B447-D2D57D2C9DBA}">
      <dgm:prSet/>
      <dgm:spPr/>
      <dgm:t>
        <a:bodyPr/>
        <a:lstStyle/>
        <a:p>
          <a:endParaRPr lang="en-US"/>
        </a:p>
      </dgm:t>
    </dgm:pt>
    <dgm:pt modelId="{A43F532B-2B6F-42EF-B58C-D155D970467B}" type="parTrans" cxnId="{62D26A53-649E-47B9-B447-D2D57D2C9DBA}">
      <dgm:prSet/>
      <dgm:spPr/>
      <dgm:t>
        <a:bodyPr/>
        <a:lstStyle/>
        <a:p>
          <a:endParaRPr lang="en-US"/>
        </a:p>
      </dgm:t>
    </dgm:pt>
    <dgm:pt modelId="{16E6021D-6AA4-45CC-8D06-6C958511C899}" type="pres">
      <dgm:prSet presAssocID="{6BD58D30-F34F-4D85-A977-52F477301E18}" presName="linear" presStyleCnt="0">
        <dgm:presLayoutVars>
          <dgm:dir/>
          <dgm:resizeHandles val="exact"/>
        </dgm:presLayoutVars>
      </dgm:prSet>
      <dgm:spPr/>
    </dgm:pt>
    <dgm:pt modelId="{EA250CD7-E4DE-463F-B950-89916A709F54}" type="pres">
      <dgm:prSet presAssocID="{D3F738D3-9256-4EED-BDEC-06992E623E04}" presName="comp" presStyleCnt="0"/>
      <dgm:spPr/>
    </dgm:pt>
    <dgm:pt modelId="{95642731-E061-4BC2-899C-E20AEACC1A93}" type="pres">
      <dgm:prSet presAssocID="{D3F738D3-9256-4EED-BDEC-06992E623E04}" presName="box" presStyleLbl="node1" presStyleIdx="0" presStyleCnt="5"/>
      <dgm:spPr/>
    </dgm:pt>
    <dgm:pt modelId="{5D0414A7-2D19-4E40-BAEE-3061911E5984}" type="pres">
      <dgm:prSet presAssocID="{D3F738D3-9256-4EED-BDEC-06992E623E04}" presName="img" presStyleLbl="fgImgPlace1" presStyleIdx="0" presStyleCnt="5" custScaleY="101524"/>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4138" t="-5555" r="24138" b="-5555"/>
          </a:stretch>
        </a:blipFill>
        <a:ln>
          <a:solidFill>
            <a:schemeClr val="bg1"/>
          </a:solidFill>
        </a:ln>
      </dgm:spPr>
      <dgm:extLst>
        <a:ext uri="{E40237B7-FDA0-4F09-8148-C483321AD2D9}">
          <dgm14:cNvPr xmlns:dgm14="http://schemas.microsoft.com/office/drawing/2010/diagram" id="0" name="" descr="Monitor outline"/>
        </a:ext>
      </dgm:extLst>
    </dgm:pt>
    <dgm:pt modelId="{D8790581-5DA0-4181-98F7-BA24D16B47C3}" type="pres">
      <dgm:prSet presAssocID="{D3F738D3-9256-4EED-BDEC-06992E623E04}" presName="text" presStyleLbl="node1" presStyleIdx="0" presStyleCnt="5">
        <dgm:presLayoutVars>
          <dgm:bulletEnabled val="1"/>
        </dgm:presLayoutVars>
      </dgm:prSet>
      <dgm:spPr/>
    </dgm:pt>
    <dgm:pt modelId="{2309D5FE-A853-4445-9C23-99A6A9541844}" type="pres">
      <dgm:prSet presAssocID="{FDFEDBB0-D8CB-4EF8-B329-89DA1D199DBC}" presName="spacer" presStyleCnt="0"/>
      <dgm:spPr/>
    </dgm:pt>
    <dgm:pt modelId="{A0DD7E8B-E7D3-47B4-A39D-826A623BD41F}" type="pres">
      <dgm:prSet presAssocID="{787BC092-3CA6-4E4E-AEB5-DF8E7B8F017D}" presName="comp" presStyleCnt="0"/>
      <dgm:spPr/>
    </dgm:pt>
    <dgm:pt modelId="{5A8D1BAB-D830-4754-A0C6-E89A74C76F4B}" type="pres">
      <dgm:prSet presAssocID="{787BC092-3CA6-4E4E-AEB5-DF8E7B8F017D}" presName="box" presStyleLbl="node1" presStyleIdx="1" presStyleCnt="5"/>
      <dgm:spPr/>
    </dgm:pt>
    <dgm:pt modelId="{D39B645F-FCE2-4587-BF66-9846A960CE9A}" type="pres">
      <dgm:prSet presAssocID="{787BC092-3CA6-4E4E-AEB5-DF8E7B8F017D}" presName="img" presStyleLbl="fgImgPlace1" presStyleIdx="1" presStyleCnt="5" custScaleX="96874" custScaleY="103206" custLinFactNeighborX="-1544"/>
      <dgm:spPr>
        <a:solidFill>
          <a:srgbClr val="26296B"/>
        </a:solidFill>
        <a:ln>
          <a:solidFill>
            <a:schemeClr val="bg1"/>
          </a:solidFill>
        </a:ln>
      </dgm:spPr>
    </dgm:pt>
    <dgm:pt modelId="{F12FFC6A-FBF2-4E4C-961F-41837715BA45}" type="pres">
      <dgm:prSet presAssocID="{787BC092-3CA6-4E4E-AEB5-DF8E7B8F017D}" presName="text" presStyleLbl="node1" presStyleIdx="1" presStyleCnt="5">
        <dgm:presLayoutVars>
          <dgm:bulletEnabled val="1"/>
        </dgm:presLayoutVars>
      </dgm:prSet>
      <dgm:spPr/>
    </dgm:pt>
    <dgm:pt modelId="{A3A3CE6E-E07E-4353-919F-C419A1131EC2}" type="pres">
      <dgm:prSet presAssocID="{95570883-A4E9-47EC-873D-BE030D816C93}" presName="spacer" presStyleCnt="0"/>
      <dgm:spPr/>
    </dgm:pt>
    <dgm:pt modelId="{EFE911D7-4858-479F-8ADF-A0DC9E4C81D5}" type="pres">
      <dgm:prSet presAssocID="{CD57D9ED-3D1A-49F7-864C-225E89CED6FC}" presName="comp" presStyleCnt="0"/>
      <dgm:spPr/>
    </dgm:pt>
    <dgm:pt modelId="{56E0F4F4-9690-4B6C-8253-4CE07C946B78}" type="pres">
      <dgm:prSet presAssocID="{CD57D9ED-3D1A-49F7-864C-225E89CED6FC}" presName="box" presStyleLbl="node1" presStyleIdx="2" presStyleCnt="5"/>
      <dgm:spPr/>
    </dgm:pt>
    <dgm:pt modelId="{FB1FBF79-A991-4826-9991-34838C280770}" type="pres">
      <dgm:prSet presAssocID="{CD57D9ED-3D1A-49F7-864C-225E89CED6FC}" presName="img" presStyleLbl="fgImgPlace1" presStyleIdx="2" presStyleCnt="5"/>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24138" t="-6402" r="24138" b="-6402"/>
          </a:stretch>
        </a:blipFill>
        <a:ln>
          <a:solidFill>
            <a:schemeClr val="bg1"/>
          </a:solidFill>
        </a:ln>
      </dgm:spPr>
      <dgm:extLst>
        <a:ext uri="{E40237B7-FDA0-4F09-8148-C483321AD2D9}">
          <dgm14:cNvPr xmlns:dgm14="http://schemas.microsoft.com/office/drawing/2010/diagram" id="0" name="" descr="Daily calendar outline"/>
        </a:ext>
      </dgm:extLst>
    </dgm:pt>
    <dgm:pt modelId="{B3E8C145-9A05-4F64-8FE5-FC922E5FE178}" type="pres">
      <dgm:prSet presAssocID="{CD57D9ED-3D1A-49F7-864C-225E89CED6FC}" presName="text" presStyleLbl="node1" presStyleIdx="2" presStyleCnt="5">
        <dgm:presLayoutVars>
          <dgm:bulletEnabled val="1"/>
        </dgm:presLayoutVars>
      </dgm:prSet>
      <dgm:spPr/>
    </dgm:pt>
    <dgm:pt modelId="{31AE2CC7-2914-4190-9BD2-EBA6E9E4764B}" type="pres">
      <dgm:prSet presAssocID="{CB9513EF-0087-488A-A251-D7DEA6B08651}" presName="spacer" presStyleCnt="0"/>
      <dgm:spPr/>
    </dgm:pt>
    <dgm:pt modelId="{40223134-5268-46CD-B301-F1157688F27A}" type="pres">
      <dgm:prSet presAssocID="{5E9A9EB1-A00F-4148-BC9C-D7EEF0D330F5}" presName="comp" presStyleCnt="0"/>
      <dgm:spPr/>
    </dgm:pt>
    <dgm:pt modelId="{F6B69BED-9551-4F4D-A4D5-C20FDAAE73E0}" type="pres">
      <dgm:prSet presAssocID="{5E9A9EB1-A00F-4148-BC9C-D7EEF0D330F5}" presName="box" presStyleLbl="node1" presStyleIdx="3" presStyleCnt="5"/>
      <dgm:spPr/>
    </dgm:pt>
    <dgm:pt modelId="{ADB1AE2F-F02A-42FD-895D-B52BDDB2CBF3}" type="pres">
      <dgm:prSet presAssocID="{5E9A9EB1-A00F-4148-BC9C-D7EEF0D330F5}" presName="img" presStyleLbl="fgImgPlace1" presStyleIdx="3" presStyleCnt="5"/>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24138" t="-6402" r="24138" b="-6402"/>
          </a:stretch>
        </a:blipFill>
      </dgm:spPr>
      <dgm:extLst>
        <a:ext uri="{E40237B7-FDA0-4F09-8148-C483321AD2D9}">
          <dgm14:cNvPr xmlns:dgm14="http://schemas.microsoft.com/office/drawing/2010/diagram" id="0" name="" descr="Questions outline"/>
        </a:ext>
      </dgm:extLst>
    </dgm:pt>
    <dgm:pt modelId="{E8CA7287-F4D5-429B-A623-E8706BB1CED5}" type="pres">
      <dgm:prSet presAssocID="{5E9A9EB1-A00F-4148-BC9C-D7EEF0D330F5}" presName="text" presStyleLbl="node1" presStyleIdx="3" presStyleCnt="5">
        <dgm:presLayoutVars>
          <dgm:bulletEnabled val="1"/>
        </dgm:presLayoutVars>
      </dgm:prSet>
      <dgm:spPr/>
    </dgm:pt>
    <dgm:pt modelId="{764385D0-CC05-4D6C-BD81-68338EE03058}" type="pres">
      <dgm:prSet presAssocID="{47BA6DB4-D4AE-4F71-81A6-BE2D678BDE6E}" presName="spacer" presStyleCnt="0"/>
      <dgm:spPr/>
    </dgm:pt>
    <dgm:pt modelId="{BCFC9F8E-AB7D-476F-84C1-849EA9172901}" type="pres">
      <dgm:prSet presAssocID="{1906D3C5-5887-4B11-804E-14CC211F163A}" presName="comp" presStyleCnt="0"/>
      <dgm:spPr/>
    </dgm:pt>
    <dgm:pt modelId="{385DA040-270D-471F-B023-70BE174A0F83}" type="pres">
      <dgm:prSet presAssocID="{1906D3C5-5887-4B11-804E-14CC211F163A}" presName="box" presStyleLbl="node1" presStyleIdx="4" presStyleCnt="5"/>
      <dgm:spPr/>
    </dgm:pt>
    <dgm:pt modelId="{951ACF47-B65D-402D-9FC2-CC204068555C}" type="pres">
      <dgm:prSet presAssocID="{1906D3C5-5887-4B11-804E-14CC211F163A}" presName="img" presStyleLbl="fgImgPlace1" presStyleIdx="4" presStyleCnt="5"/>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24138" t="-6402" r="24138" b="-6402"/>
          </a:stretch>
        </a:blipFill>
      </dgm:spPr>
      <dgm:extLst>
        <a:ext uri="{E40237B7-FDA0-4F09-8148-C483321AD2D9}">
          <dgm14:cNvPr xmlns:dgm14="http://schemas.microsoft.com/office/drawing/2010/diagram" id="0" name="" descr="Megaphone outline"/>
        </a:ext>
      </dgm:extLst>
    </dgm:pt>
    <dgm:pt modelId="{5A5337A4-646E-459E-A01F-EDCBBC9B346B}" type="pres">
      <dgm:prSet presAssocID="{1906D3C5-5887-4B11-804E-14CC211F163A}" presName="text" presStyleLbl="node1" presStyleIdx="4" presStyleCnt="5">
        <dgm:presLayoutVars>
          <dgm:bulletEnabled val="1"/>
        </dgm:presLayoutVars>
      </dgm:prSet>
      <dgm:spPr/>
    </dgm:pt>
  </dgm:ptLst>
  <dgm:cxnLst>
    <dgm:cxn modelId="{83A7F209-00D9-49DA-AB0D-8014F0EC9A13}" srcId="{6BD58D30-F34F-4D85-A977-52F477301E18}" destId="{787BC092-3CA6-4E4E-AEB5-DF8E7B8F017D}" srcOrd="1" destOrd="0" parTransId="{42E6BC00-451C-408F-8248-E03B662F18AB}" sibTransId="{95570883-A4E9-47EC-873D-BE030D816C93}"/>
    <dgm:cxn modelId="{532E4043-5300-47E4-9C58-3E3A43F83E75}" type="presOf" srcId="{6BD58D30-F34F-4D85-A977-52F477301E18}" destId="{16E6021D-6AA4-45CC-8D06-6C958511C899}" srcOrd="0" destOrd="0" presId="urn:microsoft.com/office/officeart/2005/8/layout/vList4"/>
    <dgm:cxn modelId="{BE2B9067-8338-41F7-8CE0-41A4C2190EF8}" srcId="{6BD58D30-F34F-4D85-A977-52F477301E18}" destId="{1906D3C5-5887-4B11-804E-14CC211F163A}" srcOrd="4" destOrd="0" parTransId="{0F27D97E-E663-4EDC-8647-61E141C52DE3}" sibTransId="{CF7F2994-8264-43FB-A9CB-1A8F7C3FEA9D}"/>
    <dgm:cxn modelId="{5C2E4F48-E3DE-4483-B257-B69AEFA244AE}" type="presOf" srcId="{CD57D9ED-3D1A-49F7-864C-225E89CED6FC}" destId="{B3E8C145-9A05-4F64-8FE5-FC922E5FE178}" srcOrd="1" destOrd="0" presId="urn:microsoft.com/office/officeart/2005/8/layout/vList4"/>
    <dgm:cxn modelId="{62D26A53-649E-47B9-B447-D2D57D2C9DBA}" srcId="{6BD58D30-F34F-4D85-A977-52F477301E18}" destId="{CD57D9ED-3D1A-49F7-864C-225E89CED6FC}" srcOrd="2" destOrd="0" parTransId="{A43F532B-2B6F-42EF-B58C-D155D970467B}" sibTransId="{CB9513EF-0087-488A-A251-D7DEA6B08651}"/>
    <dgm:cxn modelId="{A1E07374-F05D-4773-8092-0F65CCCFB227}" type="presOf" srcId="{787BC092-3CA6-4E4E-AEB5-DF8E7B8F017D}" destId="{F12FFC6A-FBF2-4E4C-961F-41837715BA45}" srcOrd="1" destOrd="0" presId="urn:microsoft.com/office/officeart/2005/8/layout/vList4"/>
    <dgm:cxn modelId="{B17856A5-E26B-4B7A-ADE7-9C241164D8A2}" type="presOf" srcId="{CD57D9ED-3D1A-49F7-864C-225E89CED6FC}" destId="{56E0F4F4-9690-4B6C-8253-4CE07C946B78}" srcOrd="0" destOrd="0" presId="urn:microsoft.com/office/officeart/2005/8/layout/vList4"/>
    <dgm:cxn modelId="{FC7CFAAD-3775-489C-870D-6CE9AE2DAA70}" srcId="{6BD58D30-F34F-4D85-A977-52F477301E18}" destId="{5E9A9EB1-A00F-4148-BC9C-D7EEF0D330F5}" srcOrd="3" destOrd="0" parTransId="{23B6D9AE-9DF1-429E-8CC1-E483E0166038}" sibTransId="{47BA6DB4-D4AE-4F71-81A6-BE2D678BDE6E}"/>
    <dgm:cxn modelId="{DE3F32B2-05B2-45B3-BC31-B7936B8DCDA1}" type="presOf" srcId="{5E9A9EB1-A00F-4148-BC9C-D7EEF0D330F5}" destId="{E8CA7287-F4D5-429B-A623-E8706BB1CED5}" srcOrd="1" destOrd="0" presId="urn:microsoft.com/office/officeart/2005/8/layout/vList4"/>
    <dgm:cxn modelId="{93C9B0B7-E9D9-4AD8-B149-140CEE2BF14A}" type="presOf" srcId="{5E9A9EB1-A00F-4148-BC9C-D7EEF0D330F5}" destId="{F6B69BED-9551-4F4D-A4D5-C20FDAAE73E0}" srcOrd="0" destOrd="0" presId="urn:microsoft.com/office/officeart/2005/8/layout/vList4"/>
    <dgm:cxn modelId="{73E47CCE-ABA4-40AD-B0BB-6EC9B5494BB2}" type="presOf" srcId="{1906D3C5-5887-4B11-804E-14CC211F163A}" destId="{385DA040-270D-471F-B023-70BE174A0F83}" srcOrd="0" destOrd="0" presId="urn:microsoft.com/office/officeart/2005/8/layout/vList4"/>
    <dgm:cxn modelId="{44899FE2-B26C-4210-AC74-1D9C8830B55B}" type="presOf" srcId="{D3F738D3-9256-4EED-BDEC-06992E623E04}" destId="{D8790581-5DA0-4181-98F7-BA24D16B47C3}" srcOrd="1" destOrd="0" presId="urn:microsoft.com/office/officeart/2005/8/layout/vList4"/>
    <dgm:cxn modelId="{9D3F24E9-581E-4301-BBDE-65D0DFAF52D6}" type="presOf" srcId="{787BC092-3CA6-4E4E-AEB5-DF8E7B8F017D}" destId="{5A8D1BAB-D830-4754-A0C6-E89A74C76F4B}" srcOrd="0" destOrd="0" presId="urn:microsoft.com/office/officeart/2005/8/layout/vList4"/>
    <dgm:cxn modelId="{026B1EEC-0AD1-4B30-963E-B3E7F77AD867}" type="presOf" srcId="{D3F738D3-9256-4EED-BDEC-06992E623E04}" destId="{95642731-E061-4BC2-899C-E20AEACC1A93}" srcOrd="0" destOrd="0" presId="urn:microsoft.com/office/officeart/2005/8/layout/vList4"/>
    <dgm:cxn modelId="{76792EEF-D28B-47B5-9C7B-30F7A3057469}" type="presOf" srcId="{1906D3C5-5887-4B11-804E-14CC211F163A}" destId="{5A5337A4-646E-459E-A01F-EDCBBC9B346B}" srcOrd="1" destOrd="0" presId="urn:microsoft.com/office/officeart/2005/8/layout/vList4"/>
    <dgm:cxn modelId="{D32700F5-C9A3-4B72-816E-14813FD7FA80}" srcId="{6BD58D30-F34F-4D85-A977-52F477301E18}" destId="{D3F738D3-9256-4EED-BDEC-06992E623E04}" srcOrd="0" destOrd="0" parTransId="{B1386C71-8024-4A83-9C62-442A7E36F57D}" sibTransId="{FDFEDBB0-D8CB-4EF8-B329-89DA1D199DBC}"/>
    <dgm:cxn modelId="{AFC3DF15-931D-42EA-AAC3-D8FF3794C00E}" type="presParOf" srcId="{16E6021D-6AA4-45CC-8D06-6C958511C899}" destId="{EA250CD7-E4DE-463F-B950-89916A709F54}" srcOrd="0" destOrd="0" presId="urn:microsoft.com/office/officeart/2005/8/layout/vList4"/>
    <dgm:cxn modelId="{F260CD56-B9B7-441B-B3F6-46821C866BC6}" type="presParOf" srcId="{EA250CD7-E4DE-463F-B950-89916A709F54}" destId="{95642731-E061-4BC2-899C-E20AEACC1A93}" srcOrd="0" destOrd="0" presId="urn:microsoft.com/office/officeart/2005/8/layout/vList4"/>
    <dgm:cxn modelId="{41F60CEA-D1A3-4380-98F2-8EF266E9A6D8}" type="presParOf" srcId="{EA250CD7-E4DE-463F-B950-89916A709F54}" destId="{5D0414A7-2D19-4E40-BAEE-3061911E5984}" srcOrd="1" destOrd="0" presId="urn:microsoft.com/office/officeart/2005/8/layout/vList4"/>
    <dgm:cxn modelId="{ED906AEA-591E-4CD7-A3D9-BCF2214D42F0}" type="presParOf" srcId="{EA250CD7-E4DE-463F-B950-89916A709F54}" destId="{D8790581-5DA0-4181-98F7-BA24D16B47C3}" srcOrd="2" destOrd="0" presId="urn:microsoft.com/office/officeart/2005/8/layout/vList4"/>
    <dgm:cxn modelId="{62351FF3-30C9-4D24-BC64-53CC24C18E95}" type="presParOf" srcId="{16E6021D-6AA4-45CC-8D06-6C958511C899}" destId="{2309D5FE-A853-4445-9C23-99A6A9541844}" srcOrd="1" destOrd="0" presId="urn:microsoft.com/office/officeart/2005/8/layout/vList4"/>
    <dgm:cxn modelId="{49DDE9C7-6E4D-403D-9DE0-4F0AA1EB578B}" type="presParOf" srcId="{16E6021D-6AA4-45CC-8D06-6C958511C899}" destId="{A0DD7E8B-E7D3-47B4-A39D-826A623BD41F}" srcOrd="2" destOrd="0" presId="urn:microsoft.com/office/officeart/2005/8/layout/vList4"/>
    <dgm:cxn modelId="{882CDD45-9DD7-44A3-B5E2-458ADCA620B0}" type="presParOf" srcId="{A0DD7E8B-E7D3-47B4-A39D-826A623BD41F}" destId="{5A8D1BAB-D830-4754-A0C6-E89A74C76F4B}" srcOrd="0" destOrd="0" presId="urn:microsoft.com/office/officeart/2005/8/layout/vList4"/>
    <dgm:cxn modelId="{7E9C0EBB-D3EF-489F-8BD1-7E2639727CA6}" type="presParOf" srcId="{A0DD7E8B-E7D3-47B4-A39D-826A623BD41F}" destId="{D39B645F-FCE2-4587-BF66-9846A960CE9A}" srcOrd="1" destOrd="0" presId="urn:microsoft.com/office/officeart/2005/8/layout/vList4"/>
    <dgm:cxn modelId="{680BF7E7-C4A8-4510-ABDB-F90A5818AF4A}" type="presParOf" srcId="{A0DD7E8B-E7D3-47B4-A39D-826A623BD41F}" destId="{F12FFC6A-FBF2-4E4C-961F-41837715BA45}" srcOrd="2" destOrd="0" presId="urn:microsoft.com/office/officeart/2005/8/layout/vList4"/>
    <dgm:cxn modelId="{F8CAFE71-1520-4987-B1FC-32FD80643699}" type="presParOf" srcId="{16E6021D-6AA4-45CC-8D06-6C958511C899}" destId="{A3A3CE6E-E07E-4353-919F-C419A1131EC2}" srcOrd="3" destOrd="0" presId="urn:microsoft.com/office/officeart/2005/8/layout/vList4"/>
    <dgm:cxn modelId="{15B28CB4-03F2-4DAE-A60B-CF1960B05E7A}" type="presParOf" srcId="{16E6021D-6AA4-45CC-8D06-6C958511C899}" destId="{EFE911D7-4858-479F-8ADF-A0DC9E4C81D5}" srcOrd="4" destOrd="0" presId="urn:microsoft.com/office/officeart/2005/8/layout/vList4"/>
    <dgm:cxn modelId="{BA07B52A-4B76-4E72-AB4E-164799B6D7DE}" type="presParOf" srcId="{EFE911D7-4858-479F-8ADF-A0DC9E4C81D5}" destId="{56E0F4F4-9690-4B6C-8253-4CE07C946B78}" srcOrd="0" destOrd="0" presId="urn:microsoft.com/office/officeart/2005/8/layout/vList4"/>
    <dgm:cxn modelId="{8CE000A0-D835-47FE-9205-A878FC66A506}" type="presParOf" srcId="{EFE911D7-4858-479F-8ADF-A0DC9E4C81D5}" destId="{FB1FBF79-A991-4826-9991-34838C280770}" srcOrd="1" destOrd="0" presId="urn:microsoft.com/office/officeart/2005/8/layout/vList4"/>
    <dgm:cxn modelId="{30B6F939-E4F1-4035-9754-70469CFDCFC9}" type="presParOf" srcId="{EFE911D7-4858-479F-8ADF-A0DC9E4C81D5}" destId="{B3E8C145-9A05-4F64-8FE5-FC922E5FE178}" srcOrd="2" destOrd="0" presId="urn:microsoft.com/office/officeart/2005/8/layout/vList4"/>
    <dgm:cxn modelId="{827512E2-9540-46A6-97FA-B80F11328793}" type="presParOf" srcId="{16E6021D-6AA4-45CC-8D06-6C958511C899}" destId="{31AE2CC7-2914-4190-9BD2-EBA6E9E4764B}" srcOrd="5" destOrd="0" presId="urn:microsoft.com/office/officeart/2005/8/layout/vList4"/>
    <dgm:cxn modelId="{A6107C4A-C749-4BF6-949C-5D31A2AC1E21}" type="presParOf" srcId="{16E6021D-6AA4-45CC-8D06-6C958511C899}" destId="{40223134-5268-46CD-B301-F1157688F27A}" srcOrd="6" destOrd="0" presId="urn:microsoft.com/office/officeart/2005/8/layout/vList4"/>
    <dgm:cxn modelId="{C082145C-BB7D-4E90-B1D2-9435C6FF3EA8}" type="presParOf" srcId="{40223134-5268-46CD-B301-F1157688F27A}" destId="{F6B69BED-9551-4F4D-A4D5-C20FDAAE73E0}" srcOrd="0" destOrd="0" presId="urn:microsoft.com/office/officeart/2005/8/layout/vList4"/>
    <dgm:cxn modelId="{0D07A1BD-D709-4ABF-8A7F-FA211DCE1100}" type="presParOf" srcId="{40223134-5268-46CD-B301-F1157688F27A}" destId="{ADB1AE2F-F02A-42FD-895D-B52BDDB2CBF3}" srcOrd="1" destOrd="0" presId="urn:microsoft.com/office/officeart/2005/8/layout/vList4"/>
    <dgm:cxn modelId="{40138519-AC1A-448C-A01E-1F45CE63F01C}" type="presParOf" srcId="{40223134-5268-46CD-B301-F1157688F27A}" destId="{E8CA7287-F4D5-429B-A623-E8706BB1CED5}" srcOrd="2" destOrd="0" presId="urn:microsoft.com/office/officeart/2005/8/layout/vList4"/>
    <dgm:cxn modelId="{96224B3A-9F89-43B6-80FF-4DDCDF9951E8}" type="presParOf" srcId="{16E6021D-6AA4-45CC-8D06-6C958511C899}" destId="{764385D0-CC05-4D6C-BD81-68338EE03058}" srcOrd="7" destOrd="0" presId="urn:microsoft.com/office/officeart/2005/8/layout/vList4"/>
    <dgm:cxn modelId="{152AEFF0-46E2-4663-8700-BCBAE8585845}" type="presParOf" srcId="{16E6021D-6AA4-45CC-8D06-6C958511C899}" destId="{BCFC9F8E-AB7D-476F-84C1-849EA9172901}" srcOrd="8" destOrd="0" presId="urn:microsoft.com/office/officeart/2005/8/layout/vList4"/>
    <dgm:cxn modelId="{0B3BA044-9EF7-4C0D-9CD8-326D845460E7}" type="presParOf" srcId="{BCFC9F8E-AB7D-476F-84C1-849EA9172901}" destId="{385DA040-270D-471F-B023-70BE174A0F83}" srcOrd="0" destOrd="0" presId="urn:microsoft.com/office/officeart/2005/8/layout/vList4"/>
    <dgm:cxn modelId="{BB5C7D49-6A5D-4D7B-BDD8-DC3BE4401D54}" type="presParOf" srcId="{BCFC9F8E-AB7D-476F-84C1-849EA9172901}" destId="{951ACF47-B65D-402D-9FC2-CC204068555C}" srcOrd="1" destOrd="0" presId="urn:microsoft.com/office/officeart/2005/8/layout/vList4"/>
    <dgm:cxn modelId="{C44A2D39-E8DD-481F-B97A-9512372523D3}" type="presParOf" srcId="{BCFC9F8E-AB7D-476F-84C1-849EA9172901}" destId="{5A5337A4-646E-459E-A01F-EDCBBC9B346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5A9B21-C83C-411C-BA61-D6BEE4B72B1A}"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8AA215A-18F4-43A1-9ACB-289D6BDF5A36}">
      <dgm:prSet/>
      <dgm:spPr>
        <a:solidFill>
          <a:srgbClr val="008B92"/>
        </a:solidFill>
        <a:ln>
          <a:solidFill>
            <a:srgbClr val="C5C5C5"/>
          </a:solidFill>
        </a:ln>
      </dgm:spPr>
      <dgm:t>
        <a:bodyPr/>
        <a:lstStyle/>
        <a:p>
          <a:r>
            <a:rPr lang="en-US" b="0" i="0" baseline="0" dirty="0"/>
            <a:t>Determining Match:</a:t>
          </a:r>
          <a:endParaRPr lang="en-US" dirty="0"/>
        </a:p>
      </dgm:t>
    </dgm:pt>
    <dgm:pt modelId="{E5D695A1-A6DF-428A-BB01-64B887477341}" type="parTrans" cxnId="{8FED2D6E-6276-4337-BF1D-0F37F7173F0A}">
      <dgm:prSet/>
      <dgm:spPr/>
      <dgm:t>
        <a:bodyPr/>
        <a:lstStyle/>
        <a:p>
          <a:endParaRPr lang="en-US"/>
        </a:p>
      </dgm:t>
    </dgm:pt>
    <dgm:pt modelId="{EA5ACB8C-4803-458F-93BC-51B7884890BE}" type="sibTrans" cxnId="{8FED2D6E-6276-4337-BF1D-0F37F7173F0A}">
      <dgm:prSet/>
      <dgm:spPr/>
      <dgm:t>
        <a:bodyPr/>
        <a:lstStyle/>
        <a:p>
          <a:endParaRPr lang="en-US"/>
        </a:p>
      </dgm:t>
    </dgm:pt>
    <dgm:pt modelId="{B9419768-B3CB-4174-B27A-B96487CEED00}">
      <dgm:prSet/>
      <dgm:spPr>
        <a:solidFill>
          <a:srgbClr val="F3F3F3"/>
        </a:solidFill>
        <a:ln>
          <a:solidFill>
            <a:srgbClr val="C5C5C5"/>
          </a:solidFill>
        </a:ln>
      </dgm:spPr>
      <dgm:t>
        <a:bodyPr/>
        <a:lstStyle/>
        <a:p>
          <a:r>
            <a:rPr lang="en-US" b="1" i="0" baseline="0" dirty="0"/>
            <a:t>STEP 1</a:t>
          </a:r>
          <a:r>
            <a:rPr lang="en-US" b="0" i="0" baseline="0" dirty="0"/>
            <a:t>: Award amount / % of Federal Share = Total Project Cost </a:t>
          </a:r>
          <a:endParaRPr lang="en-US" dirty="0"/>
        </a:p>
      </dgm:t>
    </dgm:pt>
    <dgm:pt modelId="{B336D762-085B-4B4F-8D45-79C8E989AEE5}" type="parTrans" cxnId="{ADBD3E60-78F7-47B2-B039-BD1B47C2A3CD}">
      <dgm:prSet/>
      <dgm:spPr/>
      <dgm:t>
        <a:bodyPr/>
        <a:lstStyle/>
        <a:p>
          <a:endParaRPr lang="en-US"/>
        </a:p>
      </dgm:t>
    </dgm:pt>
    <dgm:pt modelId="{1E3D5C14-B198-4843-985D-73F160387E64}" type="sibTrans" cxnId="{ADBD3E60-78F7-47B2-B039-BD1B47C2A3CD}">
      <dgm:prSet/>
      <dgm:spPr/>
      <dgm:t>
        <a:bodyPr/>
        <a:lstStyle/>
        <a:p>
          <a:endParaRPr lang="en-US"/>
        </a:p>
      </dgm:t>
    </dgm:pt>
    <dgm:pt modelId="{9F521F97-3544-4BEB-9FA2-C4BA25D8D732}">
      <dgm:prSet/>
      <dgm:spPr>
        <a:solidFill>
          <a:srgbClr val="F3F3F3"/>
        </a:solidFill>
        <a:ln>
          <a:solidFill>
            <a:srgbClr val="C5C5C5"/>
          </a:solidFill>
        </a:ln>
      </dgm:spPr>
      <dgm:t>
        <a:bodyPr/>
        <a:lstStyle/>
        <a:p>
          <a:r>
            <a:rPr lang="en-US" b="1" i="0" baseline="0"/>
            <a:t>STEP 2</a:t>
          </a:r>
          <a:r>
            <a:rPr lang="en-US" b="0" i="0" baseline="0"/>
            <a:t>: Total Project Cost – Award Amount = Required Match </a:t>
          </a:r>
          <a:endParaRPr lang="en-US"/>
        </a:p>
      </dgm:t>
    </dgm:pt>
    <dgm:pt modelId="{38BF6B5A-070E-402B-AB58-58322DEFE072}" type="parTrans" cxnId="{BE75C95F-C842-4A44-832C-12B4F8B0B0FE}">
      <dgm:prSet/>
      <dgm:spPr/>
      <dgm:t>
        <a:bodyPr/>
        <a:lstStyle/>
        <a:p>
          <a:endParaRPr lang="en-US"/>
        </a:p>
      </dgm:t>
    </dgm:pt>
    <dgm:pt modelId="{3D409BF6-2AFB-45F2-AFB5-1F8C985BF611}" type="sibTrans" cxnId="{BE75C95F-C842-4A44-832C-12B4F8B0B0FE}">
      <dgm:prSet/>
      <dgm:spPr/>
      <dgm:t>
        <a:bodyPr/>
        <a:lstStyle/>
        <a:p>
          <a:endParaRPr lang="en-US"/>
        </a:p>
      </dgm:t>
    </dgm:pt>
    <dgm:pt modelId="{AEBE28C9-855F-4F5F-8352-2556ED075A2B}">
      <dgm:prSet/>
      <dgm:spPr>
        <a:solidFill>
          <a:srgbClr val="26296B"/>
        </a:solidFill>
      </dgm:spPr>
      <dgm:t>
        <a:bodyPr/>
        <a:lstStyle/>
        <a:p>
          <a:r>
            <a:rPr lang="en-US" b="0" i="0" baseline="0" dirty="0"/>
            <a:t>Example Match Requirement:</a:t>
          </a:r>
          <a:endParaRPr lang="en-US" dirty="0"/>
        </a:p>
      </dgm:t>
    </dgm:pt>
    <dgm:pt modelId="{2ECD90D8-60B1-4865-A05E-9DE9671B95D4}" type="parTrans" cxnId="{2ECE9FC3-E718-47FE-9F44-F1D6F00E6A5D}">
      <dgm:prSet/>
      <dgm:spPr/>
      <dgm:t>
        <a:bodyPr/>
        <a:lstStyle/>
        <a:p>
          <a:endParaRPr lang="en-US"/>
        </a:p>
      </dgm:t>
    </dgm:pt>
    <dgm:pt modelId="{5362C15C-45BF-4CD1-9D0C-0CFC48C81F18}" type="sibTrans" cxnId="{2ECE9FC3-E718-47FE-9F44-F1D6F00E6A5D}">
      <dgm:prSet/>
      <dgm:spPr/>
      <dgm:t>
        <a:bodyPr/>
        <a:lstStyle/>
        <a:p>
          <a:endParaRPr lang="en-US"/>
        </a:p>
      </dgm:t>
    </dgm:pt>
    <dgm:pt modelId="{A8981F52-047F-45B7-AE4A-AF94DBABCB0C}">
      <dgm:prSet/>
      <dgm:spPr>
        <a:solidFill>
          <a:srgbClr val="BFC3CE">
            <a:alpha val="90000"/>
          </a:srgbClr>
        </a:solidFill>
      </dgm:spPr>
      <dgm:t>
        <a:bodyPr/>
        <a:lstStyle/>
        <a:p>
          <a:r>
            <a:rPr lang="en-US" b="0" i="0" baseline="0" dirty="0"/>
            <a:t>$150,000 Award in federal funding with 25% match requirement. </a:t>
          </a:r>
          <a:endParaRPr lang="en-US" dirty="0"/>
        </a:p>
      </dgm:t>
    </dgm:pt>
    <dgm:pt modelId="{4968A002-BC90-42D9-AE5D-98E612CC5C66}" type="parTrans" cxnId="{0FEC901A-4FE6-4CC9-B983-537B0D2A5FC5}">
      <dgm:prSet/>
      <dgm:spPr/>
      <dgm:t>
        <a:bodyPr/>
        <a:lstStyle/>
        <a:p>
          <a:endParaRPr lang="en-US"/>
        </a:p>
      </dgm:t>
    </dgm:pt>
    <dgm:pt modelId="{CA2D0A11-89B4-40F4-B1F8-EB1D27F9168F}" type="sibTrans" cxnId="{0FEC901A-4FE6-4CC9-B983-537B0D2A5FC5}">
      <dgm:prSet/>
      <dgm:spPr/>
      <dgm:t>
        <a:bodyPr/>
        <a:lstStyle/>
        <a:p>
          <a:endParaRPr lang="en-US"/>
        </a:p>
      </dgm:t>
    </dgm:pt>
    <dgm:pt modelId="{142B8BBB-4F4B-464A-838B-82193A1F3340}">
      <dgm:prSet/>
      <dgm:spPr>
        <a:solidFill>
          <a:srgbClr val="BFC3CE">
            <a:alpha val="90000"/>
          </a:srgbClr>
        </a:solidFill>
      </dgm:spPr>
      <dgm:t>
        <a:bodyPr/>
        <a:lstStyle/>
        <a:p>
          <a:r>
            <a:rPr lang="en-US" b="1" i="0" baseline="0"/>
            <a:t>STEP 1</a:t>
          </a:r>
          <a:r>
            <a:rPr lang="en-US" b="0" i="0" baseline="0"/>
            <a:t>: $150,000 / .75 = $200,000 Total Project Cost </a:t>
          </a:r>
          <a:endParaRPr lang="en-US"/>
        </a:p>
      </dgm:t>
    </dgm:pt>
    <dgm:pt modelId="{CF540F25-86C9-431B-9659-3F8D3AD51F32}" type="parTrans" cxnId="{98840873-2894-43AC-86FC-916BD871573A}">
      <dgm:prSet/>
      <dgm:spPr/>
      <dgm:t>
        <a:bodyPr/>
        <a:lstStyle/>
        <a:p>
          <a:endParaRPr lang="en-US"/>
        </a:p>
      </dgm:t>
    </dgm:pt>
    <dgm:pt modelId="{B140D0EC-4AB2-4FE4-A976-127D608C67E6}" type="sibTrans" cxnId="{98840873-2894-43AC-86FC-916BD871573A}">
      <dgm:prSet/>
      <dgm:spPr/>
      <dgm:t>
        <a:bodyPr/>
        <a:lstStyle/>
        <a:p>
          <a:endParaRPr lang="en-US"/>
        </a:p>
      </dgm:t>
    </dgm:pt>
    <dgm:pt modelId="{AEC54792-DF46-43B8-8076-9E7862B99685}">
      <dgm:prSet/>
      <dgm:spPr>
        <a:solidFill>
          <a:srgbClr val="BFC3CE">
            <a:alpha val="90000"/>
          </a:srgbClr>
        </a:solidFill>
      </dgm:spPr>
      <dgm:t>
        <a:bodyPr/>
        <a:lstStyle/>
        <a:p>
          <a:r>
            <a:rPr lang="en-US" b="1" i="0" baseline="0"/>
            <a:t>STEP 2</a:t>
          </a:r>
          <a:r>
            <a:rPr lang="en-US" b="0" i="0" baseline="0"/>
            <a:t>: $200,000 - $150,000 = $50,000 Required Match</a:t>
          </a:r>
          <a:endParaRPr lang="en-US"/>
        </a:p>
      </dgm:t>
    </dgm:pt>
    <dgm:pt modelId="{F03C7697-DFFA-4094-908B-B46523C4E415}" type="parTrans" cxnId="{7265358B-E30E-45E0-B25D-54F5D385DF4E}">
      <dgm:prSet/>
      <dgm:spPr/>
      <dgm:t>
        <a:bodyPr/>
        <a:lstStyle/>
        <a:p>
          <a:endParaRPr lang="en-US"/>
        </a:p>
      </dgm:t>
    </dgm:pt>
    <dgm:pt modelId="{0D94AACB-6B11-48D4-8EF3-94E29C85204F}" type="sibTrans" cxnId="{7265358B-E30E-45E0-B25D-54F5D385DF4E}">
      <dgm:prSet/>
      <dgm:spPr/>
      <dgm:t>
        <a:bodyPr/>
        <a:lstStyle/>
        <a:p>
          <a:endParaRPr lang="en-US"/>
        </a:p>
      </dgm:t>
    </dgm:pt>
    <dgm:pt modelId="{FC7D634F-C4B8-4397-B45D-116DA4AC7D5B}" type="pres">
      <dgm:prSet presAssocID="{255A9B21-C83C-411C-BA61-D6BEE4B72B1A}" presName="Name0" presStyleCnt="0">
        <dgm:presLayoutVars>
          <dgm:dir/>
          <dgm:animLvl val="lvl"/>
          <dgm:resizeHandles val="exact"/>
        </dgm:presLayoutVars>
      </dgm:prSet>
      <dgm:spPr/>
    </dgm:pt>
    <dgm:pt modelId="{F8E7E46E-F97C-46FE-A841-0AD82CE41AC8}" type="pres">
      <dgm:prSet presAssocID="{AEBE28C9-855F-4F5F-8352-2556ED075A2B}" presName="boxAndChildren" presStyleCnt="0"/>
      <dgm:spPr/>
    </dgm:pt>
    <dgm:pt modelId="{CAC5A452-47D6-47BA-AA69-B94E153D6DC3}" type="pres">
      <dgm:prSet presAssocID="{AEBE28C9-855F-4F5F-8352-2556ED075A2B}" presName="parentTextBox" presStyleLbl="alignNode1" presStyleIdx="0" presStyleCnt="2"/>
      <dgm:spPr/>
    </dgm:pt>
    <dgm:pt modelId="{A4DC26CD-5E74-4C50-BCB7-333038640528}" type="pres">
      <dgm:prSet presAssocID="{AEBE28C9-855F-4F5F-8352-2556ED075A2B}" presName="descendantBox" presStyleLbl="bgAccFollowNode1" presStyleIdx="0" presStyleCnt="2"/>
      <dgm:spPr/>
    </dgm:pt>
    <dgm:pt modelId="{11751DF8-90FC-42A1-9F06-A5948D09E6AC}" type="pres">
      <dgm:prSet presAssocID="{EA5ACB8C-4803-458F-93BC-51B7884890BE}" presName="sp" presStyleCnt="0"/>
      <dgm:spPr/>
    </dgm:pt>
    <dgm:pt modelId="{8E9C287D-7D27-4936-BADC-D01912CD10ED}" type="pres">
      <dgm:prSet presAssocID="{18AA215A-18F4-43A1-9ACB-289D6BDF5A36}" presName="arrowAndChildren" presStyleCnt="0"/>
      <dgm:spPr/>
    </dgm:pt>
    <dgm:pt modelId="{3E19E469-1999-458D-B772-F87075AEAC31}" type="pres">
      <dgm:prSet presAssocID="{18AA215A-18F4-43A1-9ACB-289D6BDF5A36}" presName="parentTextArrow" presStyleLbl="node1" presStyleIdx="0" presStyleCnt="0"/>
      <dgm:spPr/>
    </dgm:pt>
    <dgm:pt modelId="{A5A466F0-2D95-4794-A4EC-BFADCCAB6F83}" type="pres">
      <dgm:prSet presAssocID="{18AA215A-18F4-43A1-9ACB-289D6BDF5A36}" presName="arrow" presStyleLbl="alignNode1" presStyleIdx="1" presStyleCnt="2"/>
      <dgm:spPr/>
    </dgm:pt>
    <dgm:pt modelId="{7FAD9B73-2E35-4399-9FA7-E414805059EC}" type="pres">
      <dgm:prSet presAssocID="{18AA215A-18F4-43A1-9ACB-289D6BDF5A36}" presName="descendantArrow" presStyleLbl="bgAccFollowNode1" presStyleIdx="1" presStyleCnt="2"/>
      <dgm:spPr/>
    </dgm:pt>
  </dgm:ptLst>
  <dgm:cxnLst>
    <dgm:cxn modelId="{A36DA319-C4B5-4EDE-BC22-B06E043D56DF}" type="presOf" srcId="{18AA215A-18F4-43A1-9ACB-289D6BDF5A36}" destId="{3E19E469-1999-458D-B772-F87075AEAC31}" srcOrd="0" destOrd="0" presId="urn:microsoft.com/office/officeart/2016/7/layout/VerticalDownArrowProcess"/>
    <dgm:cxn modelId="{0FEC901A-4FE6-4CC9-B983-537B0D2A5FC5}" srcId="{AEBE28C9-855F-4F5F-8352-2556ED075A2B}" destId="{A8981F52-047F-45B7-AE4A-AF94DBABCB0C}" srcOrd="0" destOrd="0" parTransId="{4968A002-BC90-42D9-AE5D-98E612CC5C66}" sibTransId="{CA2D0A11-89B4-40F4-B1F8-EB1D27F9168F}"/>
    <dgm:cxn modelId="{BCB24534-946A-409D-90F8-F6BB7BFABF53}" type="presOf" srcId="{9F521F97-3544-4BEB-9FA2-C4BA25D8D732}" destId="{7FAD9B73-2E35-4399-9FA7-E414805059EC}" srcOrd="0" destOrd="1" presId="urn:microsoft.com/office/officeart/2016/7/layout/VerticalDownArrowProcess"/>
    <dgm:cxn modelId="{504A7437-BF72-474F-8FBE-77BB9956B7D2}" type="presOf" srcId="{AEC54792-DF46-43B8-8076-9E7862B99685}" destId="{A4DC26CD-5E74-4C50-BCB7-333038640528}" srcOrd="0" destOrd="2" presId="urn:microsoft.com/office/officeart/2016/7/layout/VerticalDownArrowProcess"/>
    <dgm:cxn modelId="{CD6DB13C-9D06-464B-9F84-219317A12C09}" type="presOf" srcId="{AEBE28C9-855F-4F5F-8352-2556ED075A2B}" destId="{CAC5A452-47D6-47BA-AA69-B94E153D6DC3}" srcOrd="0" destOrd="0" presId="urn:microsoft.com/office/officeart/2016/7/layout/VerticalDownArrowProcess"/>
    <dgm:cxn modelId="{C2EE9C3E-B87C-424A-BEDD-EC0DE4B145FF}" type="presOf" srcId="{B9419768-B3CB-4174-B27A-B96487CEED00}" destId="{7FAD9B73-2E35-4399-9FA7-E414805059EC}" srcOrd="0" destOrd="0" presId="urn:microsoft.com/office/officeart/2016/7/layout/VerticalDownArrowProcess"/>
    <dgm:cxn modelId="{BE75C95F-C842-4A44-832C-12B4F8B0B0FE}" srcId="{18AA215A-18F4-43A1-9ACB-289D6BDF5A36}" destId="{9F521F97-3544-4BEB-9FA2-C4BA25D8D732}" srcOrd="1" destOrd="0" parTransId="{38BF6B5A-070E-402B-AB58-58322DEFE072}" sibTransId="{3D409BF6-2AFB-45F2-AFB5-1F8C985BF611}"/>
    <dgm:cxn modelId="{ADBD3E60-78F7-47B2-B039-BD1B47C2A3CD}" srcId="{18AA215A-18F4-43A1-9ACB-289D6BDF5A36}" destId="{B9419768-B3CB-4174-B27A-B96487CEED00}" srcOrd="0" destOrd="0" parTransId="{B336D762-085B-4B4F-8D45-79C8E989AEE5}" sibTransId="{1E3D5C14-B198-4843-985D-73F160387E64}"/>
    <dgm:cxn modelId="{10FFA666-FA26-4635-A4A7-2B8E67D6FCB8}" type="presOf" srcId="{255A9B21-C83C-411C-BA61-D6BEE4B72B1A}" destId="{FC7D634F-C4B8-4397-B45D-116DA4AC7D5B}" srcOrd="0" destOrd="0" presId="urn:microsoft.com/office/officeart/2016/7/layout/VerticalDownArrowProcess"/>
    <dgm:cxn modelId="{9EF6E46C-2D28-4BFD-9B80-B86A918A8DD9}" type="presOf" srcId="{142B8BBB-4F4B-464A-838B-82193A1F3340}" destId="{A4DC26CD-5E74-4C50-BCB7-333038640528}" srcOrd="0" destOrd="1" presId="urn:microsoft.com/office/officeart/2016/7/layout/VerticalDownArrowProcess"/>
    <dgm:cxn modelId="{8FED2D6E-6276-4337-BF1D-0F37F7173F0A}" srcId="{255A9B21-C83C-411C-BA61-D6BEE4B72B1A}" destId="{18AA215A-18F4-43A1-9ACB-289D6BDF5A36}" srcOrd="0" destOrd="0" parTransId="{E5D695A1-A6DF-428A-BB01-64B887477341}" sibTransId="{EA5ACB8C-4803-458F-93BC-51B7884890BE}"/>
    <dgm:cxn modelId="{98840873-2894-43AC-86FC-916BD871573A}" srcId="{A8981F52-047F-45B7-AE4A-AF94DBABCB0C}" destId="{142B8BBB-4F4B-464A-838B-82193A1F3340}" srcOrd="0" destOrd="0" parTransId="{CF540F25-86C9-431B-9659-3F8D3AD51F32}" sibTransId="{B140D0EC-4AB2-4FE4-A976-127D608C67E6}"/>
    <dgm:cxn modelId="{75A30874-D377-4F30-AD1D-3FE560D07EE5}" type="presOf" srcId="{A8981F52-047F-45B7-AE4A-AF94DBABCB0C}" destId="{A4DC26CD-5E74-4C50-BCB7-333038640528}" srcOrd="0" destOrd="0" presId="urn:microsoft.com/office/officeart/2016/7/layout/VerticalDownArrowProcess"/>
    <dgm:cxn modelId="{7265358B-E30E-45E0-B25D-54F5D385DF4E}" srcId="{A8981F52-047F-45B7-AE4A-AF94DBABCB0C}" destId="{AEC54792-DF46-43B8-8076-9E7862B99685}" srcOrd="1" destOrd="0" parTransId="{F03C7697-DFFA-4094-908B-B46523C4E415}" sibTransId="{0D94AACB-6B11-48D4-8EF3-94E29C85204F}"/>
    <dgm:cxn modelId="{2ECE9FC3-E718-47FE-9F44-F1D6F00E6A5D}" srcId="{255A9B21-C83C-411C-BA61-D6BEE4B72B1A}" destId="{AEBE28C9-855F-4F5F-8352-2556ED075A2B}" srcOrd="1" destOrd="0" parTransId="{2ECD90D8-60B1-4865-A05E-9DE9671B95D4}" sibTransId="{5362C15C-45BF-4CD1-9D0C-0CFC48C81F18}"/>
    <dgm:cxn modelId="{23626CC4-11C8-475C-9660-1A8CD944A814}" type="presOf" srcId="{18AA215A-18F4-43A1-9ACB-289D6BDF5A36}" destId="{A5A466F0-2D95-4794-A4EC-BFADCCAB6F83}" srcOrd="1" destOrd="0" presId="urn:microsoft.com/office/officeart/2016/7/layout/VerticalDownArrowProcess"/>
    <dgm:cxn modelId="{73C30D84-3ADE-434E-BFC2-C8631E82FA28}" type="presParOf" srcId="{FC7D634F-C4B8-4397-B45D-116DA4AC7D5B}" destId="{F8E7E46E-F97C-46FE-A841-0AD82CE41AC8}" srcOrd="0" destOrd="0" presId="urn:microsoft.com/office/officeart/2016/7/layout/VerticalDownArrowProcess"/>
    <dgm:cxn modelId="{566D28A6-5F9B-481D-9D59-8FA82865E29C}" type="presParOf" srcId="{F8E7E46E-F97C-46FE-A841-0AD82CE41AC8}" destId="{CAC5A452-47D6-47BA-AA69-B94E153D6DC3}" srcOrd="0" destOrd="0" presId="urn:microsoft.com/office/officeart/2016/7/layout/VerticalDownArrowProcess"/>
    <dgm:cxn modelId="{B12DBAD8-AC5E-41A4-88D9-D455DA7F3975}" type="presParOf" srcId="{F8E7E46E-F97C-46FE-A841-0AD82CE41AC8}" destId="{A4DC26CD-5E74-4C50-BCB7-333038640528}" srcOrd="1" destOrd="0" presId="urn:microsoft.com/office/officeart/2016/7/layout/VerticalDownArrowProcess"/>
    <dgm:cxn modelId="{6559EB8D-086A-4B32-8AD5-4676A60EA956}" type="presParOf" srcId="{FC7D634F-C4B8-4397-B45D-116DA4AC7D5B}" destId="{11751DF8-90FC-42A1-9F06-A5948D09E6AC}" srcOrd="1" destOrd="0" presId="urn:microsoft.com/office/officeart/2016/7/layout/VerticalDownArrowProcess"/>
    <dgm:cxn modelId="{334377B1-C633-4248-9AA5-D3079E32870D}" type="presParOf" srcId="{FC7D634F-C4B8-4397-B45D-116DA4AC7D5B}" destId="{8E9C287D-7D27-4936-BADC-D01912CD10ED}" srcOrd="2" destOrd="0" presId="urn:microsoft.com/office/officeart/2016/7/layout/VerticalDownArrowProcess"/>
    <dgm:cxn modelId="{60D55BE6-B4F0-4116-9E61-3E7ED831556F}" type="presParOf" srcId="{8E9C287D-7D27-4936-BADC-D01912CD10ED}" destId="{3E19E469-1999-458D-B772-F87075AEAC31}" srcOrd="0" destOrd="0" presId="urn:microsoft.com/office/officeart/2016/7/layout/VerticalDownArrowProcess"/>
    <dgm:cxn modelId="{43AB97C7-452A-470A-8B05-BA3FEE0D83C8}" type="presParOf" srcId="{8E9C287D-7D27-4936-BADC-D01912CD10ED}" destId="{A5A466F0-2D95-4794-A4EC-BFADCCAB6F83}" srcOrd="1" destOrd="0" presId="urn:microsoft.com/office/officeart/2016/7/layout/VerticalDownArrowProcess"/>
    <dgm:cxn modelId="{48E8FB36-9323-45B4-8E9C-243572C71D69}" type="presParOf" srcId="{8E9C287D-7D27-4936-BADC-D01912CD10ED}" destId="{7FAD9B73-2E35-4399-9FA7-E414805059E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18B4F7-F0B3-47B3-8417-3790F095F2CB}"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3D39A49A-7343-40BF-B81E-CE3B9E9616D5}">
      <dgm:prSet phldrT="[Text]"/>
      <dgm:spPr>
        <a:solidFill>
          <a:srgbClr val="26296B"/>
        </a:solidFill>
        <a:ln>
          <a:solidFill>
            <a:srgbClr val="26296B"/>
          </a:solidFill>
        </a:ln>
      </dgm:spPr>
      <dgm:t>
        <a:bodyPr/>
        <a:lstStyle/>
        <a:p>
          <a:r>
            <a:rPr lang="en-US" b="1" dirty="0"/>
            <a:t>Nondiscrimination</a:t>
          </a:r>
        </a:p>
      </dgm:t>
    </dgm:pt>
    <dgm:pt modelId="{1E7CC639-39EF-45DB-A268-3BD23178C3AE}" type="parTrans" cxnId="{99FBF842-49FE-438F-B489-ECCCE7496D98}">
      <dgm:prSet/>
      <dgm:spPr/>
      <dgm:t>
        <a:bodyPr/>
        <a:lstStyle/>
        <a:p>
          <a:endParaRPr lang="en-US"/>
        </a:p>
      </dgm:t>
    </dgm:pt>
    <dgm:pt modelId="{A44D4FD1-F640-46C1-A1F8-1D75F39FF211}" type="sibTrans" cxnId="{99FBF842-49FE-438F-B489-ECCCE7496D98}">
      <dgm:prSet/>
      <dgm:spPr/>
      <dgm:t>
        <a:bodyPr/>
        <a:lstStyle/>
        <a:p>
          <a:endParaRPr lang="en-US"/>
        </a:p>
      </dgm:t>
    </dgm:pt>
    <dgm:pt modelId="{CDAB6ED3-7C74-4BAC-B2A6-DBD4D6C9A5D2}">
      <dgm:prSet phldrT="[Text]"/>
      <dgm:spPr>
        <a:solidFill>
          <a:srgbClr val="26296B"/>
        </a:solidFill>
        <a:ln>
          <a:solidFill>
            <a:srgbClr val="26296B"/>
          </a:solidFill>
        </a:ln>
      </dgm:spPr>
      <dgm:t>
        <a:bodyPr/>
        <a:lstStyle/>
        <a:p>
          <a:r>
            <a:rPr lang="en-US" b="1" dirty="0"/>
            <a:t>Services to Limited English Proficiency Individuals</a:t>
          </a:r>
        </a:p>
      </dgm:t>
    </dgm:pt>
    <dgm:pt modelId="{1469D767-5E1A-4A66-8F6A-B66B6E977D9E}" type="parTrans" cxnId="{0A1A01B1-31BD-4C7B-8C0C-A0941DB22FEB}">
      <dgm:prSet/>
      <dgm:spPr/>
      <dgm:t>
        <a:bodyPr/>
        <a:lstStyle/>
        <a:p>
          <a:endParaRPr lang="en-US"/>
        </a:p>
      </dgm:t>
    </dgm:pt>
    <dgm:pt modelId="{44B47870-A182-41D0-8A7D-82C58006CE9F}" type="sibTrans" cxnId="{0A1A01B1-31BD-4C7B-8C0C-A0941DB22FEB}">
      <dgm:prSet/>
      <dgm:spPr/>
      <dgm:t>
        <a:bodyPr/>
        <a:lstStyle/>
        <a:p>
          <a:endParaRPr lang="en-US"/>
        </a:p>
      </dgm:t>
    </dgm:pt>
    <dgm:pt modelId="{3468964E-6975-4DDE-BE94-9302F9E07CAA}">
      <dgm:prSet phldrT="[Text]"/>
      <dgm:spPr>
        <a:solidFill>
          <a:srgbClr val="26296B"/>
        </a:solidFill>
        <a:ln>
          <a:solidFill>
            <a:srgbClr val="26296B"/>
          </a:solidFill>
        </a:ln>
      </dgm:spPr>
      <dgm:t>
        <a:bodyPr/>
        <a:lstStyle/>
        <a:p>
          <a:r>
            <a:rPr lang="en-US" b="1" dirty="0"/>
            <a:t>Ensuring Equal Treatment for Faith-Based Organizations</a:t>
          </a:r>
        </a:p>
      </dgm:t>
    </dgm:pt>
    <dgm:pt modelId="{D2CF9E79-F730-498C-8F78-46A63D0C4F95}" type="parTrans" cxnId="{DD10AA7E-AC0F-4B95-B3C6-74E8DCF17B7B}">
      <dgm:prSet/>
      <dgm:spPr/>
      <dgm:t>
        <a:bodyPr/>
        <a:lstStyle/>
        <a:p>
          <a:endParaRPr lang="en-US"/>
        </a:p>
      </dgm:t>
    </dgm:pt>
    <dgm:pt modelId="{9E59A885-CB83-4690-8688-32C7AE4CA059}" type="sibTrans" cxnId="{DD10AA7E-AC0F-4B95-B3C6-74E8DCF17B7B}">
      <dgm:prSet/>
      <dgm:spPr/>
      <dgm:t>
        <a:bodyPr/>
        <a:lstStyle/>
        <a:p>
          <a:endParaRPr lang="en-US"/>
        </a:p>
      </dgm:t>
    </dgm:pt>
    <dgm:pt modelId="{B17B5983-4EA0-4C03-8FB8-DB70476DB45B}">
      <dgm:prSet phldrT="[Text]"/>
      <dgm:spPr>
        <a:solidFill>
          <a:srgbClr val="26296B"/>
        </a:solidFill>
        <a:ln>
          <a:solidFill>
            <a:srgbClr val="26296B"/>
          </a:solidFill>
        </a:ln>
      </dgm:spPr>
      <dgm:t>
        <a:bodyPr/>
        <a:lstStyle/>
        <a:p>
          <a:r>
            <a:rPr lang="en-US" b="1" dirty="0"/>
            <a:t>Using Arrest &amp; Conviction Records in Employment </a:t>
          </a:r>
        </a:p>
      </dgm:t>
    </dgm:pt>
    <dgm:pt modelId="{A541A49D-A676-454D-A315-580343927640}" type="parTrans" cxnId="{370BEE99-B49E-4473-AF41-62B3C9B6046F}">
      <dgm:prSet/>
      <dgm:spPr/>
      <dgm:t>
        <a:bodyPr/>
        <a:lstStyle/>
        <a:p>
          <a:endParaRPr lang="en-US"/>
        </a:p>
      </dgm:t>
    </dgm:pt>
    <dgm:pt modelId="{FB0E08CE-1283-4EAA-B4BC-FBDE0330010A}" type="sibTrans" cxnId="{370BEE99-B49E-4473-AF41-62B3C9B6046F}">
      <dgm:prSet/>
      <dgm:spPr/>
      <dgm:t>
        <a:bodyPr/>
        <a:lstStyle/>
        <a:p>
          <a:endParaRPr lang="en-US"/>
        </a:p>
      </dgm:t>
    </dgm:pt>
    <dgm:pt modelId="{9AA0057F-407F-4C99-8A65-42C83CC71A2F}">
      <dgm:prSet phldrT="[Text]"/>
      <dgm:spPr>
        <a:solidFill>
          <a:srgbClr val="26296B"/>
        </a:solidFill>
        <a:ln>
          <a:solidFill>
            <a:srgbClr val="26296B"/>
          </a:solidFill>
        </a:ln>
      </dgm:spPr>
      <dgm:t>
        <a:bodyPr/>
        <a:lstStyle/>
        <a:p>
          <a:r>
            <a:rPr lang="en-US" b="1" dirty="0"/>
            <a:t>Complying with Safe Streets Act</a:t>
          </a:r>
        </a:p>
      </dgm:t>
    </dgm:pt>
    <dgm:pt modelId="{C202FF06-157B-4DE1-A1D1-E9D8DF81D481}" type="parTrans" cxnId="{FEBFC2FF-D470-4C60-8CE8-24C21E71598D}">
      <dgm:prSet/>
      <dgm:spPr/>
      <dgm:t>
        <a:bodyPr/>
        <a:lstStyle/>
        <a:p>
          <a:endParaRPr lang="en-US"/>
        </a:p>
      </dgm:t>
    </dgm:pt>
    <dgm:pt modelId="{EC89C2B1-796F-423C-8915-01793EC1AB99}" type="sibTrans" cxnId="{FEBFC2FF-D470-4C60-8CE8-24C21E71598D}">
      <dgm:prSet/>
      <dgm:spPr/>
      <dgm:t>
        <a:bodyPr/>
        <a:lstStyle/>
        <a:p>
          <a:endParaRPr lang="en-US"/>
        </a:p>
      </dgm:t>
    </dgm:pt>
    <dgm:pt modelId="{819E3421-1BD9-4F11-A7D4-BD2DF1F6DF61}">
      <dgm:prSet phldrT="[Text]"/>
      <dgm:spPr>
        <a:solidFill>
          <a:srgbClr val="26296B"/>
        </a:solidFill>
        <a:ln>
          <a:solidFill>
            <a:srgbClr val="26296B"/>
          </a:solidFill>
        </a:ln>
      </dgm:spPr>
      <dgm:t>
        <a:bodyPr/>
        <a:lstStyle/>
        <a:p>
          <a:r>
            <a:rPr lang="en-US" b="1" dirty="0"/>
            <a:t>Meeting EEOP Requirement</a:t>
          </a:r>
        </a:p>
      </dgm:t>
    </dgm:pt>
    <dgm:pt modelId="{721562B2-6EE3-4E81-A353-55C27A38E1EA}" type="parTrans" cxnId="{8EC71E96-5110-41ED-B82E-6B0F641474AF}">
      <dgm:prSet/>
      <dgm:spPr/>
      <dgm:t>
        <a:bodyPr/>
        <a:lstStyle/>
        <a:p>
          <a:endParaRPr lang="en-US"/>
        </a:p>
      </dgm:t>
    </dgm:pt>
    <dgm:pt modelId="{27FA5C86-0D14-40E3-B491-6B5869D8ED37}" type="sibTrans" cxnId="{8EC71E96-5110-41ED-B82E-6B0F641474AF}">
      <dgm:prSet/>
      <dgm:spPr/>
      <dgm:t>
        <a:bodyPr/>
        <a:lstStyle/>
        <a:p>
          <a:endParaRPr lang="en-US"/>
        </a:p>
      </dgm:t>
    </dgm:pt>
    <dgm:pt modelId="{529F405E-1DDD-4CF5-9E16-7132E686F167}">
      <dgm:prSet phldrT="[Text]"/>
      <dgm:spPr>
        <a:solidFill>
          <a:srgbClr val="26296B"/>
        </a:solidFill>
        <a:ln>
          <a:solidFill>
            <a:srgbClr val="26296B"/>
          </a:solidFill>
        </a:ln>
      </dgm:spPr>
      <dgm:t>
        <a:bodyPr/>
        <a:lstStyle/>
        <a:p>
          <a:r>
            <a:rPr lang="en-US" b="1" dirty="0"/>
            <a:t>Ensuring Access to Federally Assisted Programs</a:t>
          </a:r>
        </a:p>
      </dgm:t>
    </dgm:pt>
    <dgm:pt modelId="{36D76FB5-2F42-4C37-96AA-1C7CEF123BE7}" type="parTrans" cxnId="{36360E0E-9C81-4ED3-B3D3-3F6016AB1639}">
      <dgm:prSet/>
      <dgm:spPr/>
      <dgm:t>
        <a:bodyPr/>
        <a:lstStyle/>
        <a:p>
          <a:endParaRPr lang="en-US"/>
        </a:p>
      </dgm:t>
    </dgm:pt>
    <dgm:pt modelId="{9A3F3C7B-32C6-48A3-949F-5B8C7F05B056}" type="sibTrans" cxnId="{36360E0E-9C81-4ED3-B3D3-3F6016AB1639}">
      <dgm:prSet/>
      <dgm:spPr/>
      <dgm:t>
        <a:bodyPr/>
        <a:lstStyle/>
        <a:p>
          <a:endParaRPr lang="en-US"/>
        </a:p>
      </dgm:t>
    </dgm:pt>
    <dgm:pt modelId="{E55E1169-ECB1-4CE1-BE3F-47EB44EBEDCD}">
      <dgm:prSet phldrT="[Text]"/>
      <dgm:spPr>
        <a:solidFill>
          <a:srgbClr val="26296B"/>
        </a:solidFill>
        <a:ln>
          <a:solidFill>
            <a:srgbClr val="26296B"/>
          </a:solidFill>
        </a:ln>
      </dgm:spPr>
      <dgm:t>
        <a:bodyPr/>
        <a:lstStyle/>
        <a:p>
          <a:r>
            <a:rPr lang="en-US" b="1" dirty="0"/>
            <a:t>Enforcing Civil Rights Laws</a:t>
          </a:r>
        </a:p>
      </dgm:t>
    </dgm:pt>
    <dgm:pt modelId="{24AF5A98-2BC8-4EDE-8790-CC639DA0966D}" type="parTrans" cxnId="{BC9B70DC-AF8C-4F74-BD09-A7E863BC32A0}">
      <dgm:prSet/>
      <dgm:spPr/>
      <dgm:t>
        <a:bodyPr/>
        <a:lstStyle/>
        <a:p>
          <a:endParaRPr lang="en-US"/>
        </a:p>
      </dgm:t>
    </dgm:pt>
    <dgm:pt modelId="{F342E4B1-C23C-468D-8796-25AB74AA1A1E}" type="sibTrans" cxnId="{BC9B70DC-AF8C-4F74-BD09-A7E863BC32A0}">
      <dgm:prSet/>
      <dgm:spPr/>
      <dgm:t>
        <a:bodyPr/>
        <a:lstStyle/>
        <a:p>
          <a:endParaRPr lang="en-US"/>
        </a:p>
      </dgm:t>
    </dgm:pt>
    <dgm:pt modelId="{F86C2A17-27C0-4FBC-8E51-EDCF0944B078}">
      <dgm:prSet phldrT="[Text]"/>
      <dgm:spPr>
        <a:solidFill>
          <a:srgbClr val="26296B"/>
        </a:solidFill>
        <a:ln>
          <a:solidFill>
            <a:srgbClr val="26296B"/>
          </a:solidFill>
        </a:ln>
      </dgm:spPr>
      <dgm:t>
        <a:bodyPr/>
        <a:lstStyle/>
        <a:p>
          <a:r>
            <a:rPr lang="en-US" b="1" dirty="0"/>
            <a:t>Meeting Requirement to Submit Findings of Discrimination</a:t>
          </a:r>
        </a:p>
      </dgm:t>
    </dgm:pt>
    <dgm:pt modelId="{8896D267-CD68-43F3-8526-21C5B976BC27}" type="parTrans" cxnId="{26C885C4-062F-43E6-993C-49C321B10FBB}">
      <dgm:prSet/>
      <dgm:spPr/>
      <dgm:t>
        <a:bodyPr/>
        <a:lstStyle/>
        <a:p>
          <a:endParaRPr lang="en-US"/>
        </a:p>
      </dgm:t>
    </dgm:pt>
    <dgm:pt modelId="{B36C9EBB-D660-4D75-9E5B-10319E7BB1BE}" type="sibTrans" cxnId="{26C885C4-062F-43E6-993C-49C321B10FBB}">
      <dgm:prSet/>
      <dgm:spPr/>
      <dgm:t>
        <a:bodyPr/>
        <a:lstStyle/>
        <a:p>
          <a:endParaRPr lang="en-US"/>
        </a:p>
      </dgm:t>
    </dgm:pt>
    <dgm:pt modelId="{7BF6A214-9EB4-4E8C-8D7C-1E7DD4B9A8DA}">
      <dgm:prSet phldrT="[Text]"/>
      <dgm:spPr>
        <a:noFill/>
        <a:ln>
          <a:noFill/>
        </a:ln>
      </dgm:spPr>
      <dgm:t>
        <a:bodyPr/>
        <a:lstStyle/>
        <a:p>
          <a:pPr algn="l">
            <a:buFontTx/>
            <a:buNone/>
          </a:pPr>
          <a:r>
            <a:rPr lang="en-US" dirty="0"/>
            <a:t>Pursuant to IN Civil Rights Law, Civil Rights Act of 1964, Age Discrimination in Employment Act, and Americans with Disabilities Act, applicant shall not discriminate against any employee or applicant for employment relating to this grant with respect to hire, tenure, terms, conditions or privileges of employment or any matter directly or indirectly related to employment, because of employee or applicant’s race, color, national origin, religion, sex, age, disability, ancestry, status as a veteran, or any other characteristic protected by federal, state, or local law (“Protected Characteristics”).  </a:t>
          </a:r>
          <a:endParaRPr lang="en-US" b="1" dirty="0"/>
        </a:p>
      </dgm:t>
    </dgm:pt>
    <dgm:pt modelId="{7CB28880-FB0B-49BA-8D1A-FFDA3A4D6854}" type="parTrans" cxnId="{DF3A0234-DB3B-4BCC-8FF6-4338B94D8B47}">
      <dgm:prSet/>
      <dgm:spPr/>
      <dgm:t>
        <a:bodyPr/>
        <a:lstStyle/>
        <a:p>
          <a:endParaRPr lang="en-US"/>
        </a:p>
      </dgm:t>
    </dgm:pt>
    <dgm:pt modelId="{73C28023-702B-4206-9950-159730ECCAAD}" type="sibTrans" cxnId="{DF3A0234-DB3B-4BCC-8FF6-4338B94D8B47}">
      <dgm:prSet/>
      <dgm:spPr/>
      <dgm:t>
        <a:bodyPr/>
        <a:lstStyle/>
        <a:p>
          <a:endParaRPr lang="en-US"/>
        </a:p>
      </dgm:t>
    </dgm:pt>
    <dgm:pt modelId="{F6160A39-33AC-4612-8B7F-5E7192AB11D8}">
      <dgm:prSet phldrT="[Text]"/>
      <dgm:spPr>
        <a:solidFill>
          <a:schemeClr val="bg1"/>
        </a:solidFill>
        <a:ln>
          <a:noFill/>
        </a:ln>
      </dgm:spPr>
      <dgm:t>
        <a:bodyPr/>
        <a:lstStyle/>
        <a:p>
          <a:pPr>
            <a:buFontTx/>
            <a:buNone/>
          </a:pPr>
          <a:r>
            <a:rPr lang="en-US" dirty="0"/>
            <a:t>Faith-based organizations are prohibited from using financial assistance from DOJ to fund inherently (or explicitly) religious activities. While faith-based organizations can engage in non-funded inherently religious activities, they must hold them separately from program funded by this grant, and recipients cannot compel beneficiaries to participate in these activities. </a:t>
          </a:r>
          <a:endParaRPr lang="en-US" b="1" dirty="0"/>
        </a:p>
      </dgm:t>
    </dgm:pt>
    <dgm:pt modelId="{6A334BEE-3BE0-4050-9B1D-F4EE60D8B25F}" type="parTrans" cxnId="{20F218CA-F1B0-4B54-AA11-989F72C99F96}">
      <dgm:prSet/>
      <dgm:spPr/>
      <dgm:t>
        <a:bodyPr/>
        <a:lstStyle/>
        <a:p>
          <a:endParaRPr lang="en-US"/>
        </a:p>
      </dgm:t>
    </dgm:pt>
    <dgm:pt modelId="{6DC0AF6E-FC6A-4F17-8AF0-11A46C06CD82}" type="sibTrans" cxnId="{20F218CA-F1B0-4B54-AA11-989F72C99F96}">
      <dgm:prSet/>
      <dgm:spPr/>
      <dgm:t>
        <a:bodyPr/>
        <a:lstStyle/>
        <a:p>
          <a:endParaRPr lang="en-US"/>
        </a:p>
      </dgm:t>
    </dgm:pt>
    <dgm:pt modelId="{CF703B1F-1D07-4E8E-80B1-2247CCD9B0EA}">
      <dgm:prSet phldrT="[Text]"/>
      <dgm:spPr>
        <a:noFill/>
        <a:ln>
          <a:noFill/>
        </a:ln>
      </dgm:spPr>
      <dgm:t>
        <a:bodyPr/>
        <a:lstStyle/>
        <a:p>
          <a:pPr>
            <a:buFontTx/>
            <a:buNone/>
          </a:pPr>
          <a:r>
            <a:rPr lang="en-US" dirty="0"/>
            <a:t>OCR issued an advisory document for recipients on proper use of arrest and conviction records in making hiring decisions. Misuse of arrest or conviction records to screen either applicants for employment or employees for retention or promotion may have a disparate impact based on race or national origin, resulting in unlawful employment discrimination.</a:t>
          </a:r>
          <a:endParaRPr lang="en-US" b="1" dirty="0"/>
        </a:p>
      </dgm:t>
    </dgm:pt>
    <dgm:pt modelId="{28C7D9B0-A89A-4F26-8F99-F7BDC0213983}" type="parTrans" cxnId="{EE901EBF-D50F-4ECA-80A9-81DFD66F02F6}">
      <dgm:prSet/>
      <dgm:spPr/>
      <dgm:t>
        <a:bodyPr/>
        <a:lstStyle/>
        <a:p>
          <a:endParaRPr lang="en-US"/>
        </a:p>
      </dgm:t>
    </dgm:pt>
    <dgm:pt modelId="{C87B0FFC-D784-480C-97EC-ED3DF0C8051D}" type="sibTrans" cxnId="{EE901EBF-D50F-4ECA-80A9-81DFD66F02F6}">
      <dgm:prSet/>
      <dgm:spPr/>
      <dgm:t>
        <a:bodyPr/>
        <a:lstStyle/>
        <a:p>
          <a:endParaRPr lang="en-US"/>
        </a:p>
      </dgm:t>
    </dgm:pt>
    <dgm:pt modelId="{B9A5F837-8BF1-4D51-8A31-693BF57F74C7}">
      <dgm:prSet phldrT="[Text]"/>
      <dgm:spPr>
        <a:noFill/>
        <a:ln>
          <a:noFill/>
        </a:ln>
      </dgm:spPr>
      <dgm:t>
        <a:bodyPr/>
        <a:lstStyle/>
        <a:p>
          <a:pPr>
            <a:buFontTx/>
            <a:buNone/>
          </a:pPr>
          <a:r>
            <a:rPr lang="en-US" b="0" dirty="0"/>
            <a:t>Recipient organizations of financial assistance subject to nondiscrimination of Safe Streets Act, must meet 2 obligations:</a:t>
          </a:r>
          <a:br>
            <a:rPr lang="en-US" b="0" dirty="0"/>
          </a:br>
          <a:r>
            <a:rPr lang="en-US" b="0" dirty="0"/>
            <a:t> 1) comply with federal regulation pertaining to development of an EEOP (see 28 C.F.R. pt.42, </a:t>
          </a:r>
          <a:r>
            <a:rPr lang="en-US" b="0" dirty="0" err="1"/>
            <a:t>subpt</a:t>
          </a:r>
          <a:r>
            <a:rPr lang="en-US" b="0" dirty="0"/>
            <a:t>. E) and (2) submit to OCR findings of discrimination (see 28 C.F.R. §§ 42.204(c),.205(c)(5)).</a:t>
          </a:r>
        </a:p>
      </dgm:t>
    </dgm:pt>
    <dgm:pt modelId="{FE83D05D-276A-45A5-9475-842F0A533F1C}" type="parTrans" cxnId="{14C9DC33-6196-4D2C-BDF3-91C5CB301543}">
      <dgm:prSet/>
      <dgm:spPr/>
      <dgm:t>
        <a:bodyPr/>
        <a:lstStyle/>
        <a:p>
          <a:endParaRPr lang="en-US"/>
        </a:p>
      </dgm:t>
    </dgm:pt>
    <dgm:pt modelId="{D4EA7C40-F72F-457E-A715-F9404A7550D5}" type="sibTrans" cxnId="{14C9DC33-6196-4D2C-BDF3-91C5CB301543}">
      <dgm:prSet/>
      <dgm:spPr/>
      <dgm:t>
        <a:bodyPr/>
        <a:lstStyle/>
        <a:p>
          <a:endParaRPr lang="en-US"/>
        </a:p>
      </dgm:t>
    </dgm:pt>
    <dgm:pt modelId="{80E9AEAB-63C6-41FF-ACA8-6462BB3A975F}">
      <dgm:prSet phldrT="[Text]"/>
      <dgm:spPr>
        <a:noFill/>
        <a:ln>
          <a:noFill/>
        </a:ln>
      </dgm:spPr>
      <dgm:t>
        <a:bodyPr/>
        <a:lstStyle/>
        <a:p>
          <a:pPr>
            <a:buFont typeface="Wingdings" panose="05000000000000000000" pitchFamily="2" charset="2"/>
            <a:buChar char=""/>
          </a:pPr>
          <a:r>
            <a:rPr lang="en-US" b="0" dirty="0"/>
            <a:t>Agencies are required to review the EEOP Requirements and either claim exemption if applicable or prepare Utilization Report and complete Section B of Certification Form.</a:t>
          </a:r>
        </a:p>
      </dgm:t>
    </dgm:pt>
    <dgm:pt modelId="{1235C8CF-CCF8-4CAA-BC60-865D01350CBC}" type="parTrans" cxnId="{86337557-16C6-46FF-ADC8-097EAE40D4A6}">
      <dgm:prSet/>
      <dgm:spPr/>
      <dgm:t>
        <a:bodyPr/>
        <a:lstStyle/>
        <a:p>
          <a:endParaRPr lang="en-US"/>
        </a:p>
      </dgm:t>
    </dgm:pt>
    <dgm:pt modelId="{339EEEE6-B524-4493-940A-8DDE56BE1B1D}" type="sibTrans" cxnId="{86337557-16C6-46FF-ADC8-097EAE40D4A6}">
      <dgm:prSet/>
      <dgm:spPr/>
      <dgm:t>
        <a:bodyPr/>
        <a:lstStyle/>
        <a:p>
          <a:endParaRPr lang="en-US"/>
        </a:p>
      </dgm:t>
    </dgm:pt>
    <dgm:pt modelId="{DD50BD3B-4DDE-457A-9EC0-9AAE5F70AE39}">
      <dgm:prSet phldrT="[Text]"/>
      <dgm:spPr>
        <a:noFill/>
        <a:ln>
          <a:noFill/>
        </a:ln>
      </dgm:spPr>
      <dgm:t>
        <a:bodyPr/>
        <a:lstStyle/>
        <a:p>
          <a:pPr>
            <a:buFontTx/>
            <a:buNone/>
          </a:pPr>
          <a:r>
            <a:rPr lang="en-US" b="0" dirty="0"/>
            <a:t>Laws applying to recipients of federal grant awards prohibit discrimination on basis of actual or perceived race, color, national origin, religion, sex, age, disability, ancestry, status as veteran or any Protected Characteristics in funded programs or activities. Federal law also prohibits recipients from discriminating on basis of age in delivery of services.</a:t>
          </a:r>
        </a:p>
      </dgm:t>
    </dgm:pt>
    <dgm:pt modelId="{E987D828-1371-44E9-B01F-A40AD71CA0E0}" type="parTrans" cxnId="{306E9E03-DB4A-4384-9423-7D3DE4AE9429}">
      <dgm:prSet/>
      <dgm:spPr/>
      <dgm:t>
        <a:bodyPr/>
        <a:lstStyle/>
        <a:p>
          <a:endParaRPr lang="en-US"/>
        </a:p>
      </dgm:t>
    </dgm:pt>
    <dgm:pt modelId="{07E892F1-DA4E-4938-A98C-778C3560709C}" type="sibTrans" cxnId="{306E9E03-DB4A-4384-9423-7D3DE4AE9429}">
      <dgm:prSet/>
      <dgm:spPr/>
      <dgm:t>
        <a:bodyPr/>
        <a:lstStyle/>
        <a:p>
          <a:endParaRPr lang="en-US"/>
        </a:p>
      </dgm:t>
    </dgm:pt>
    <dgm:pt modelId="{A8451A9C-A7C4-4D0B-A0E1-9A4AA99B2A3B}">
      <dgm:prSet phldrT="[Text]"/>
      <dgm:spPr>
        <a:noFill/>
        <a:ln>
          <a:noFill/>
        </a:ln>
      </dgm:spPr>
      <dgm:t>
        <a:bodyPr/>
        <a:lstStyle/>
        <a:p>
          <a:pPr>
            <a:buFontTx/>
            <a:buNone/>
          </a:pPr>
          <a:r>
            <a:rPr lang="en-US" dirty="0"/>
            <a:t>All recipients of federal assistance are subject to prohibitions against unlawful discrimination.</a:t>
          </a:r>
          <a:endParaRPr lang="en-US" b="1" dirty="0"/>
        </a:p>
      </dgm:t>
    </dgm:pt>
    <dgm:pt modelId="{12A157C6-487C-475C-AC12-5C92BEC8A418}" type="parTrans" cxnId="{7C6FA940-4815-4E03-BD12-35D875C52D59}">
      <dgm:prSet/>
      <dgm:spPr/>
      <dgm:t>
        <a:bodyPr/>
        <a:lstStyle/>
        <a:p>
          <a:endParaRPr lang="en-US"/>
        </a:p>
      </dgm:t>
    </dgm:pt>
    <dgm:pt modelId="{6D5D726B-5B72-4E93-8514-E1E37A500380}" type="sibTrans" cxnId="{7C6FA940-4815-4E03-BD12-35D875C52D59}">
      <dgm:prSet/>
      <dgm:spPr/>
      <dgm:t>
        <a:bodyPr/>
        <a:lstStyle/>
        <a:p>
          <a:endParaRPr lang="en-US"/>
        </a:p>
      </dgm:t>
    </dgm:pt>
    <dgm:pt modelId="{8468C3C2-E82C-43DB-9FD5-90AD70826C18}">
      <dgm:prSet phldrT="[Text]"/>
      <dgm:spPr>
        <a:noFill/>
        <a:ln>
          <a:noFill/>
        </a:ln>
      </dgm:spPr>
      <dgm:t>
        <a:bodyPr/>
        <a:lstStyle/>
        <a:p>
          <a:pPr>
            <a:buNone/>
          </a:pPr>
          <a:r>
            <a:rPr lang="en-US" dirty="0"/>
            <a:t>Organizations receiving adverse findings of discrimination in past three years, after a due process hearing, must send copy of finding to OCR and to the state.</a:t>
          </a:r>
          <a:endParaRPr lang="en-US" b="1" dirty="0"/>
        </a:p>
      </dgm:t>
    </dgm:pt>
    <dgm:pt modelId="{D9CE1C39-70D7-4DF5-839A-ADAAF2912A34}" type="parTrans" cxnId="{94EA0230-235A-43FC-B1BC-A89E38121112}">
      <dgm:prSet/>
      <dgm:spPr/>
      <dgm:t>
        <a:bodyPr/>
        <a:lstStyle/>
        <a:p>
          <a:endParaRPr lang="en-US"/>
        </a:p>
      </dgm:t>
    </dgm:pt>
    <dgm:pt modelId="{78334C73-A7C5-42D5-8D48-095C4657F5A2}" type="sibTrans" cxnId="{94EA0230-235A-43FC-B1BC-A89E38121112}">
      <dgm:prSet/>
      <dgm:spPr/>
      <dgm:t>
        <a:bodyPr/>
        <a:lstStyle/>
        <a:p>
          <a:endParaRPr lang="en-US"/>
        </a:p>
      </dgm:t>
    </dgm:pt>
    <dgm:pt modelId="{9298D1DF-4CD8-4D9A-9917-61101048C79A}">
      <dgm:prSet phldrT="[Text]"/>
      <dgm:spPr>
        <a:noFill/>
        <a:ln>
          <a:noFill/>
        </a:ln>
      </dgm:spPr>
      <dgm:t>
        <a:bodyPr/>
        <a:lstStyle/>
        <a:p>
          <a:pPr>
            <a:buFontTx/>
            <a:buNone/>
          </a:pPr>
          <a:r>
            <a:rPr lang="en-US" dirty="0"/>
            <a:t>In accordance with DOJ guidance pertaining to Title VI of Civil Rights Act of 1964, 42 U.S.C. § 2000d, recipients of federal financial assistance must take reasonable steps to provide meaningful access to their programs and activities for persons with Limited English Proficiency (LEP). </a:t>
          </a:r>
          <a:endParaRPr lang="en-US" b="1" dirty="0"/>
        </a:p>
      </dgm:t>
    </dgm:pt>
    <dgm:pt modelId="{4BD7BD8F-98B6-4D25-9774-219B03D5F59E}" type="parTrans" cxnId="{BA9BBA5C-B4AA-4903-9617-A903114E3C9D}">
      <dgm:prSet/>
      <dgm:spPr/>
      <dgm:t>
        <a:bodyPr/>
        <a:lstStyle/>
        <a:p>
          <a:endParaRPr lang="en-US"/>
        </a:p>
      </dgm:t>
    </dgm:pt>
    <dgm:pt modelId="{2C6CF28F-DE22-40EF-ABFD-8A4BEF19298E}" type="sibTrans" cxnId="{BA9BBA5C-B4AA-4903-9617-A903114E3C9D}">
      <dgm:prSet/>
      <dgm:spPr/>
      <dgm:t>
        <a:bodyPr/>
        <a:lstStyle/>
        <a:p>
          <a:endParaRPr lang="en-US"/>
        </a:p>
      </dgm:t>
    </dgm:pt>
    <dgm:pt modelId="{39033B10-D751-45F5-AC3E-5A9FC7E97612}" type="pres">
      <dgm:prSet presAssocID="{AC18B4F7-F0B3-47B3-8417-3790F095F2CB}" presName="Name0" presStyleCnt="0">
        <dgm:presLayoutVars>
          <dgm:chMax/>
          <dgm:chPref val="3"/>
          <dgm:dir/>
          <dgm:animOne val="branch"/>
          <dgm:animLvl val="lvl"/>
        </dgm:presLayoutVars>
      </dgm:prSet>
      <dgm:spPr/>
    </dgm:pt>
    <dgm:pt modelId="{CE17FF1B-B138-4DA3-AA45-8EF22DB516F3}" type="pres">
      <dgm:prSet presAssocID="{3D39A49A-7343-40BF-B81E-CE3B9E9616D5}" presName="composite" presStyleCnt="0"/>
      <dgm:spPr/>
    </dgm:pt>
    <dgm:pt modelId="{F342AAA1-AF9A-4B93-9732-FD888C0DAA8B}" type="pres">
      <dgm:prSet presAssocID="{3D39A49A-7343-40BF-B81E-CE3B9E9616D5}" presName="FirstChild" presStyleLbl="revTx" presStyleIdx="0" presStyleCnt="9" custLinFactNeighborX="62593" custLinFactNeighborY="-7248">
        <dgm:presLayoutVars>
          <dgm:chMax val="0"/>
          <dgm:chPref val="0"/>
          <dgm:bulletEnabled val="1"/>
        </dgm:presLayoutVars>
      </dgm:prSet>
      <dgm:spPr/>
    </dgm:pt>
    <dgm:pt modelId="{8744DA37-747E-4CD0-9C50-F1DC7A2B4C4F}" type="pres">
      <dgm:prSet presAssocID="{3D39A49A-7343-40BF-B81E-CE3B9E9616D5}" presName="Parent" presStyleLbl="alignNode1" presStyleIdx="0" presStyleCnt="9">
        <dgm:presLayoutVars>
          <dgm:chMax val="3"/>
          <dgm:chPref val="3"/>
          <dgm:bulletEnabled val="1"/>
        </dgm:presLayoutVars>
      </dgm:prSet>
      <dgm:spPr/>
    </dgm:pt>
    <dgm:pt modelId="{FBE587DB-6C68-469A-AC6A-1E2F767E2CBD}" type="pres">
      <dgm:prSet presAssocID="{3D39A49A-7343-40BF-B81E-CE3B9E9616D5}" presName="Accent" presStyleLbl="parChTrans1D1" presStyleIdx="0" presStyleCnt="9"/>
      <dgm:spPr/>
    </dgm:pt>
    <dgm:pt modelId="{E3838A17-7B04-42A8-970A-5ABE33DAE8FF}" type="pres">
      <dgm:prSet presAssocID="{A44D4FD1-F640-46C1-A1F8-1D75F39FF211}" presName="sibTrans" presStyleCnt="0"/>
      <dgm:spPr/>
    </dgm:pt>
    <dgm:pt modelId="{F830A333-D6CE-468D-802B-4543DBAD7E8B}" type="pres">
      <dgm:prSet presAssocID="{CDAB6ED3-7C74-4BAC-B2A6-DBD4D6C9A5D2}" presName="composite" presStyleCnt="0"/>
      <dgm:spPr/>
    </dgm:pt>
    <dgm:pt modelId="{7E54F435-0596-4424-80D6-2D016B9A2F58}" type="pres">
      <dgm:prSet presAssocID="{CDAB6ED3-7C74-4BAC-B2A6-DBD4D6C9A5D2}" presName="FirstChild" presStyleLbl="revTx" presStyleIdx="1" presStyleCnt="9">
        <dgm:presLayoutVars>
          <dgm:chMax val="0"/>
          <dgm:chPref val="0"/>
          <dgm:bulletEnabled val="1"/>
        </dgm:presLayoutVars>
      </dgm:prSet>
      <dgm:spPr/>
    </dgm:pt>
    <dgm:pt modelId="{7C0E6CE1-8FF8-4547-B9C9-0A66BD80B4B8}" type="pres">
      <dgm:prSet presAssocID="{CDAB6ED3-7C74-4BAC-B2A6-DBD4D6C9A5D2}" presName="Parent" presStyleLbl="alignNode1" presStyleIdx="1" presStyleCnt="9">
        <dgm:presLayoutVars>
          <dgm:chMax val="3"/>
          <dgm:chPref val="3"/>
          <dgm:bulletEnabled val="1"/>
        </dgm:presLayoutVars>
      </dgm:prSet>
      <dgm:spPr/>
    </dgm:pt>
    <dgm:pt modelId="{108F8F97-00B9-459D-8605-5C24FF22A93B}" type="pres">
      <dgm:prSet presAssocID="{CDAB6ED3-7C74-4BAC-B2A6-DBD4D6C9A5D2}" presName="Accent" presStyleLbl="parChTrans1D1" presStyleIdx="1" presStyleCnt="9"/>
      <dgm:spPr/>
    </dgm:pt>
    <dgm:pt modelId="{CAB68453-71F4-4F5F-B0A7-910C53996A2D}" type="pres">
      <dgm:prSet presAssocID="{44B47870-A182-41D0-8A7D-82C58006CE9F}" presName="sibTrans" presStyleCnt="0"/>
      <dgm:spPr/>
    </dgm:pt>
    <dgm:pt modelId="{EC14B82B-C2CA-473A-AB0B-BAC7E4315A90}" type="pres">
      <dgm:prSet presAssocID="{3468964E-6975-4DDE-BE94-9302F9E07CAA}" presName="composite" presStyleCnt="0"/>
      <dgm:spPr/>
    </dgm:pt>
    <dgm:pt modelId="{A46ECFFA-F019-47BD-8C82-A04BA421292C}" type="pres">
      <dgm:prSet presAssocID="{3468964E-6975-4DDE-BE94-9302F9E07CAA}" presName="FirstChild" presStyleLbl="revTx" presStyleIdx="2" presStyleCnt="9">
        <dgm:presLayoutVars>
          <dgm:chMax val="0"/>
          <dgm:chPref val="0"/>
          <dgm:bulletEnabled val="1"/>
        </dgm:presLayoutVars>
      </dgm:prSet>
      <dgm:spPr/>
    </dgm:pt>
    <dgm:pt modelId="{29D704DC-FC1A-469D-BB1F-AAA6963F2B29}" type="pres">
      <dgm:prSet presAssocID="{3468964E-6975-4DDE-BE94-9302F9E07CAA}" presName="Parent" presStyleLbl="alignNode1" presStyleIdx="2" presStyleCnt="9">
        <dgm:presLayoutVars>
          <dgm:chMax val="3"/>
          <dgm:chPref val="3"/>
          <dgm:bulletEnabled val="1"/>
        </dgm:presLayoutVars>
      </dgm:prSet>
      <dgm:spPr/>
    </dgm:pt>
    <dgm:pt modelId="{5E9310CF-5C4E-4743-8DB6-FC089988D3F9}" type="pres">
      <dgm:prSet presAssocID="{3468964E-6975-4DDE-BE94-9302F9E07CAA}" presName="Accent" presStyleLbl="parChTrans1D1" presStyleIdx="2" presStyleCnt="9"/>
      <dgm:spPr/>
    </dgm:pt>
    <dgm:pt modelId="{C560F7E2-5A76-4718-BC1A-57E7E2459F43}" type="pres">
      <dgm:prSet presAssocID="{9E59A885-CB83-4690-8688-32C7AE4CA059}" presName="sibTrans" presStyleCnt="0"/>
      <dgm:spPr/>
    </dgm:pt>
    <dgm:pt modelId="{BD0B2C89-96F3-4ADB-A0B4-F83AB345C345}" type="pres">
      <dgm:prSet presAssocID="{B17B5983-4EA0-4C03-8FB8-DB70476DB45B}" presName="composite" presStyleCnt="0"/>
      <dgm:spPr/>
    </dgm:pt>
    <dgm:pt modelId="{610D8AFE-17A0-475C-8C57-778E2A25A55B}" type="pres">
      <dgm:prSet presAssocID="{B17B5983-4EA0-4C03-8FB8-DB70476DB45B}" presName="FirstChild" presStyleLbl="revTx" presStyleIdx="3" presStyleCnt="9">
        <dgm:presLayoutVars>
          <dgm:chMax val="0"/>
          <dgm:chPref val="0"/>
          <dgm:bulletEnabled val="1"/>
        </dgm:presLayoutVars>
      </dgm:prSet>
      <dgm:spPr/>
    </dgm:pt>
    <dgm:pt modelId="{49E7DF09-EA49-4B61-BA35-3701445EA6C1}" type="pres">
      <dgm:prSet presAssocID="{B17B5983-4EA0-4C03-8FB8-DB70476DB45B}" presName="Parent" presStyleLbl="alignNode1" presStyleIdx="3" presStyleCnt="9">
        <dgm:presLayoutVars>
          <dgm:chMax val="3"/>
          <dgm:chPref val="3"/>
          <dgm:bulletEnabled val="1"/>
        </dgm:presLayoutVars>
      </dgm:prSet>
      <dgm:spPr/>
    </dgm:pt>
    <dgm:pt modelId="{34161343-BB6C-4931-9359-3D7E74AC9FD7}" type="pres">
      <dgm:prSet presAssocID="{B17B5983-4EA0-4C03-8FB8-DB70476DB45B}" presName="Accent" presStyleLbl="parChTrans1D1" presStyleIdx="3" presStyleCnt="9"/>
      <dgm:spPr/>
    </dgm:pt>
    <dgm:pt modelId="{F119439E-39F2-4263-AAEF-6FB004B159AD}" type="pres">
      <dgm:prSet presAssocID="{FB0E08CE-1283-4EAA-B4BC-FBDE0330010A}" presName="sibTrans" presStyleCnt="0"/>
      <dgm:spPr/>
    </dgm:pt>
    <dgm:pt modelId="{1CFF1326-F48D-4DFF-AD0B-9735D3384EA0}" type="pres">
      <dgm:prSet presAssocID="{9AA0057F-407F-4C99-8A65-42C83CC71A2F}" presName="composite" presStyleCnt="0"/>
      <dgm:spPr/>
    </dgm:pt>
    <dgm:pt modelId="{0D4FA22D-F33D-4385-8D52-C49556F5749C}" type="pres">
      <dgm:prSet presAssocID="{9AA0057F-407F-4C99-8A65-42C83CC71A2F}" presName="FirstChild" presStyleLbl="revTx" presStyleIdx="4" presStyleCnt="9">
        <dgm:presLayoutVars>
          <dgm:chMax val="0"/>
          <dgm:chPref val="0"/>
          <dgm:bulletEnabled val="1"/>
        </dgm:presLayoutVars>
      </dgm:prSet>
      <dgm:spPr/>
    </dgm:pt>
    <dgm:pt modelId="{F62C2C65-DE92-4D91-9EB1-B820F7CD80B0}" type="pres">
      <dgm:prSet presAssocID="{9AA0057F-407F-4C99-8A65-42C83CC71A2F}" presName="Parent" presStyleLbl="alignNode1" presStyleIdx="4" presStyleCnt="9">
        <dgm:presLayoutVars>
          <dgm:chMax val="3"/>
          <dgm:chPref val="3"/>
          <dgm:bulletEnabled val="1"/>
        </dgm:presLayoutVars>
      </dgm:prSet>
      <dgm:spPr/>
    </dgm:pt>
    <dgm:pt modelId="{21696E9A-6874-45C4-9701-FAC5B676A516}" type="pres">
      <dgm:prSet presAssocID="{9AA0057F-407F-4C99-8A65-42C83CC71A2F}" presName="Accent" presStyleLbl="parChTrans1D1" presStyleIdx="4" presStyleCnt="9"/>
      <dgm:spPr/>
    </dgm:pt>
    <dgm:pt modelId="{4AAC1A5B-053A-4F7B-A697-BCF21E83DCBA}" type="pres">
      <dgm:prSet presAssocID="{EC89C2B1-796F-423C-8915-01793EC1AB99}" presName="sibTrans" presStyleCnt="0"/>
      <dgm:spPr/>
    </dgm:pt>
    <dgm:pt modelId="{3A2F7B6C-8D0F-4CC5-BDCE-FFCDCF3D6282}" type="pres">
      <dgm:prSet presAssocID="{819E3421-1BD9-4F11-A7D4-BD2DF1F6DF61}" presName="composite" presStyleCnt="0"/>
      <dgm:spPr/>
    </dgm:pt>
    <dgm:pt modelId="{FF3F16BE-FF0A-4A7A-BF86-59D7163D1442}" type="pres">
      <dgm:prSet presAssocID="{819E3421-1BD9-4F11-A7D4-BD2DF1F6DF61}" presName="FirstChild" presStyleLbl="revTx" presStyleIdx="5" presStyleCnt="9">
        <dgm:presLayoutVars>
          <dgm:chMax val="0"/>
          <dgm:chPref val="0"/>
          <dgm:bulletEnabled val="1"/>
        </dgm:presLayoutVars>
      </dgm:prSet>
      <dgm:spPr/>
    </dgm:pt>
    <dgm:pt modelId="{634347B2-6D61-488A-BC09-8E02F9BD7ED0}" type="pres">
      <dgm:prSet presAssocID="{819E3421-1BD9-4F11-A7D4-BD2DF1F6DF61}" presName="Parent" presStyleLbl="alignNode1" presStyleIdx="5" presStyleCnt="9">
        <dgm:presLayoutVars>
          <dgm:chMax val="3"/>
          <dgm:chPref val="3"/>
          <dgm:bulletEnabled val="1"/>
        </dgm:presLayoutVars>
      </dgm:prSet>
      <dgm:spPr/>
    </dgm:pt>
    <dgm:pt modelId="{3AC8CA20-B171-40E1-907E-3ABD3BE41916}" type="pres">
      <dgm:prSet presAssocID="{819E3421-1BD9-4F11-A7D4-BD2DF1F6DF61}" presName="Accent" presStyleLbl="parChTrans1D1" presStyleIdx="5" presStyleCnt="9"/>
      <dgm:spPr/>
    </dgm:pt>
    <dgm:pt modelId="{22BEC5FB-FF6F-4702-B02A-9BDAC28DAA5C}" type="pres">
      <dgm:prSet presAssocID="{27FA5C86-0D14-40E3-B491-6B5869D8ED37}" presName="sibTrans" presStyleCnt="0"/>
      <dgm:spPr/>
    </dgm:pt>
    <dgm:pt modelId="{48452546-C8B7-4F20-8347-A84D88F646D3}" type="pres">
      <dgm:prSet presAssocID="{529F405E-1DDD-4CF5-9E16-7132E686F167}" presName="composite" presStyleCnt="0"/>
      <dgm:spPr/>
    </dgm:pt>
    <dgm:pt modelId="{BA58CC55-7E44-4B33-908C-EF90C7DBBA16}" type="pres">
      <dgm:prSet presAssocID="{529F405E-1DDD-4CF5-9E16-7132E686F167}" presName="FirstChild" presStyleLbl="revTx" presStyleIdx="6" presStyleCnt="9">
        <dgm:presLayoutVars>
          <dgm:chMax val="0"/>
          <dgm:chPref val="0"/>
          <dgm:bulletEnabled val="1"/>
        </dgm:presLayoutVars>
      </dgm:prSet>
      <dgm:spPr/>
    </dgm:pt>
    <dgm:pt modelId="{CEEA91C7-6060-41C5-867A-E9D97B23E196}" type="pres">
      <dgm:prSet presAssocID="{529F405E-1DDD-4CF5-9E16-7132E686F167}" presName="Parent" presStyleLbl="alignNode1" presStyleIdx="6" presStyleCnt="9">
        <dgm:presLayoutVars>
          <dgm:chMax val="3"/>
          <dgm:chPref val="3"/>
          <dgm:bulletEnabled val="1"/>
        </dgm:presLayoutVars>
      </dgm:prSet>
      <dgm:spPr/>
    </dgm:pt>
    <dgm:pt modelId="{5C1DFD4E-33E1-4766-90D7-CBA75E52F1E2}" type="pres">
      <dgm:prSet presAssocID="{529F405E-1DDD-4CF5-9E16-7132E686F167}" presName="Accent" presStyleLbl="parChTrans1D1" presStyleIdx="6" presStyleCnt="9"/>
      <dgm:spPr/>
    </dgm:pt>
    <dgm:pt modelId="{CB208F34-0C8A-4764-9176-03DF5DB6F5F1}" type="pres">
      <dgm:prSet presAssocID="{9A3F3C7B-32C6-48A3-949F-5B8C7F05B056}" presName="sibTrans" presStyleCnt="0"/>
      <dgm:spPr/>
    </dgm:pt>
    <dgm:pt modelId="{744ACD09-41DB-40A9-BEB7-6E3F1F6DAF8D}" type="pres">
      <dgm:prSet presAssocID="{E55E1169-ECB1-4CE1-BE3F-47EB44EBEDCD}" presName="composite" presStyleCnt="0"/>
      <dgm:spPr/>
    </dgm:pt>
    <dgm:pt modelId="{377E1EB9-FF10-4CE5-9E5F-5DD7DD5E392C}" type="pres">
      <dgm:prSet presAssocID="{E55E1169-ECB1-4CE1-BE3F-47EB44EBEDCD}" presName="FirstChild" presStyleLbl="revTx" presStyleIdx="7" presStyleCnt="9">
        <dgm:presLayoutVars>
          <dgm:chMax val="0"/>
          <dgm:chPref val="0"/>
          <dgm:bulletEnabled val="1"/>
        </dgm:presLayoutVars>
      </dgm:prSet>
      <dgm:spPr/>
    </dgm:pt>
    <dgm:pt modelId="{468905E4-5D80-48FF-B68C-D336FAFD322D}" type="pres">
      <dgm:prSet presAssocID="{E55E1169-ECB1-4CE1-BE3F-47EB44EBEDCD}" presName="Parent" presStyleLbl="alignNode1" presStyleIdx="7" presStyleCnt="9">
        <dgm:presLayoutVars>
          <dgm:chMax val="3"/>
          <dgm:chPref val="3"/>
          <dgm:bulletEnabled val="1"/>
        </dgm:presLayoutVars>
      </dgm:prSet>
      <dgm:spPr/>
    </dgm:pt>
    <dgm:pt modelId="{858243F3-1071-4EE9-BB15-F16530EA80A4}" type="pres">
      <dgm:prSet presAssocID="{E55E1169-ECB1-4CE1-BE3F-47EB44EBEDCD}" presName="Accent" presStyleLbl="parChTrans1D1" presStyleIdx="7" presStyleCnt="9"/>
      <dgm:spPr/>
    </dgm:pt>
    <dgm:pt modelId="{9B731EDB-D571-4FB5-BFAC-773DDD398D04}" type="pres">
      <dgm:prSet presAssocID="{F342E4B1-C23C-468D-8796-25AB74AA1A1E}" presName="sibTrans" presStyleCnt="0"/>
      <dgm:spPr/>
    </dgm:pt>
    <dgm:pt modelId="{AE1E6FA5-A5DE-4BF8-8C4C-E6A34E3D781F}" type="pres">
      <dgm:prSet presAssocID="{F86C2A17-27C0-4FBC-8E51-EDCF0944B078}" presName="composite" presStyleCnt="0"/>
      <dgm:spPr/>
    </dgm:pt>
    <dgm:pt modelId="{2FB7B931-7EFA-4590-B26A-A2AC5ECC6E13}" type="pres">
      <dgm:prSet presAssocID="{F86C2A17-27C0-4FBC-8E51-EDCF0944B078}" presName="FirstChild" presStyleLbl="revTx" presStyleIdx="8" presStyleCnt="9">
        <dgm:presLayoutVars>
          <dgm:chMax val="0"/>
          <dgm:chPref val="0"/>
          <dgm:bulletEnabled val="1"/>
        </dgm:presLayoutVars>
      </dgm:prSet>
      <dgm:spPr/>
    </dgm:pt>
    <dgm:pt modelId="{FA4644F5-746C-4822-9E68-78BBD309E492}" type="pres">
      <dgm:prSet presAssocID="{F86C2A17-27C0-4FBC-8E51-EDCF0944B078}" presName="Parent" presStyleLbl="alignNode1" presStyleIdx="8" presStyleCnt="9">
        <dgm:presLayoutVars>
          <dgm:chMax val="3"/>
          <dgm:chPref val="3"/>
          <dgm:bulletEnabled val="1"/>
        </dgm:presLayoutVars>
      </dgm:prSet>
      <dgm:spPr/>
    </dgm:pt>
    <dgm:pt modelId="{BD7D8E98-966F-4522-912E-CC17335FA84F}" type="pres">
      <dgm:prSet presAssocID="{F86C2A17-27C0-4FBC-8E51-EDCF0944B078}" presName="Accent" presStyleLbl="parChTrans1D1" presStyleIdx="8" presStyleCnt="9"/>
      <dgm:spPr/>
    </dgm:pt>
  </dgm:ptLst>
  <dgm:cxnLst>
    <dgm:cxn modelId="{43478200-84FA-4501-A62E-F7CA73478742}" type="presOf" srcId="{7BF6A214-9EB4-4E8C-8D7C-1E7DD4B9A8DA}" destId="{F342AAA1-AF9A-4B93-9732-FD888C0DAA8B}" srcOrd="0" destOrd="0" presId="urn:microsoft.com/office/officeart/2011/layout/TabList"/>
    <dgm:cxn modelId="{306E9E03-DB4A-4384-9423-7D3DE4AE9429}" srcId="{529F405E-1DDD-4CF5-9E16-7132E686F167}" destId="{DD50BD3B-4DDE-457A-9EC0-9AAE5F70AE39}" srcOrd="0" destOrd="0" parTransId="{E987D828-1371-44E9-B01F-A40AD71CA0E0}" sibTransId="{07E892F1-DA4E-4938-A98C-778C3560709C}"/>
    <dgm:cxn modelId="{36360E0E-9C81-4ED3-B3D3-3F6016AB1639}" srcId="{AC18B4F7-F0B3-47B3-8417-3790F095F2CB}" destId="{529F405E-1DDD-4CF5-9E16-7132E686F167}" srcOrd="6" destOrd="0" parTransId="{36D76FB5-2F42-4C37-96AA-1C7CEF123BE7}" sibTransId="{9A3F3C7B-32C6-48A3-949F-5B8C7F05B056}"/>
    <dgm:cxn modelId="{8272FC11-09B8-41AA-9899-BDBD63BCBEC6}" type="presOf" srcId="{F86C2A17-27C0-4FBC-8E51-EDCF0944B078}" destId="{FA4644F5-746C-4822-9E68-78BBD309E492}" srcOrd="0" destOrd="0" presId="urn:microsoft.com/office/officeart/2011/layout/TabList"/>
    <dgm:cxn modelId="{4AB13F1D-8A9E-4896-B384-28C0211AD0C9}" type="presOf" srcId="{DD50BD3B-4DDE-457A-9EC0-9AAE5F70AE39}" destId="{BA58CC55-7E44-4B33-908C-EF90C7DBBA16}" srcOrd="0" destOrd="0" presId="urn:microsoft.com/office/officeart/2011/layout/TabList"/>
    <dgm:cxn modelId="{AEF8BE2F-B656-49B9-B470-8C43B4335383}" type="presOf" srcId="{9298D1DF-4CD8-4D9A-9917-61101048C79A}" destId="{7E54F435-0596-4424-80D6-2D016B9A2F58}" srcOrd="0" destOrd="0" presId="urn:microsoft.com/office/officeart/2011/layout/TabList"/>
    <dgm:cxn modelId="{94EA0230-235A-43FC-B1BC-A89E38121112}" srcId="{F86C2A17-27C0-4FBC-8E51-EDCF0944B078}" destId="{8468C3C2-E82C-43DB-9FD5-90AD70826C18}" srcOrd="0" destOrd="0" parTransId="{D9CE1C39-70D7-4DF5-839A-ADAAF2912A34}" sibTransId="{78334C73-A7C5-42D5-8D48-095C4657F5A2}"/>
    <dgm:cxn modelId="{14C9DC33-6196-4D2C-BDF3-91C5CB301543}" srcId="{9AA0057F-407F-4C99-8A65-42C83CC71A2F}" destId="{B9A5F837-8BF1-4D51-8A31-693BF57F74C7}" srcOrd="0" destOrd="0" parTransId="{FE83D05D-276A-45A5-9475-842F0A533F1C}" sibTransId="{D4EA7C40-F72F-457E-A715-F9404A7550D5}"/>
    <dgm:cxn modelId="{DF3A0234-DB3B-4BCC-8FF6-4338B94D8B47}" srcId="{3D39A49A-7343-40BF-B81E-CE3B9E9616D5}" destId="{7BF6A214-9EB4-4E8C-8D7C-1E7DD4B9A8DA}" srcOrd="0" destOrd="0" parTransId="{7CB28880-FB0B-49BA-8D1A-FFDA3A4D6854}" sibTransId="{73C28023-702B-4206-9950-159730ECCAAD}"/>
    <dgm:cxn modelId="{EC4E083A-2B73-4A7A-BCFD-A296F5CB2183}" type="presOf" srcId="{3468964E-6975-4DDE-BE94-9302F9E07CAA}" destId="{29D704DC-FC1A-469D-BB1F-AAA6963F2B29}" srcOrd="0" destOrd="0" presId="urn:microsoft.com/office/officeart/2011/layout/TabList"/>
    <dgm:cxn modelId="{A9554C3B-828E-4F7D-9718-73678CEE113B}" type="presOf" srcId="{819E3421-1BD9-4F11-A7D4-BD2DF1F6DF61}" destId="{634347B2-6D61-488A-BC09-8E02F9BD7ED0}" srcOrd="0" destOrd="0" presId="urn:microsoft.com/office/officeart/2011/layout/TabList"/>
    <dgm:cxn modelId="{7C6FA940-4815-4E03-BD12-35D875C52D59}" srcId="{E55E1169-ECB1-4CE1-BE3F-47EB44EBEDCD}" destId="{A8451A9C-A7C4-4D0B-A0E1-9A4AA99B2A3B}" srcOrd="0" destOrd="0" parTransId="{12A157C6-487C-475C-AC12-5C92BEC8A418}" sibTransId="{6D5D726B-5B72-4E93-8514-E1E37A500380}"/>
    <dgm:cxn modelId="{BA9BBA5C-B4AA-4903-9617-A903114E3C9D}" srcId="{CDAB6ED3-7C74-4BAC-B2A6-DBD4D6C9A5D2}" destId="{9298D1DF-4CD8-4D9A-9917-61101048C79A}" srcOrd="0" destOrd="0" parTransId="{4BD7BD8F-98B6-4D25-9774-219B03D5F59E}" sibTransId="{2C6CF28F-DE22-40EF-ABFD-8A4BEF19298E}"/>
    <dgm:cxn modelId="{433C7C60-CC2E-4517-BA40-0249329E89A7}" type="presOf" srcId="{9AA0057F-407F-4C99-8A65-42C83CC71A2F}" destId="{F62C2C65-DE92-4D91-9EB1-B820F7CD80B0}" srcOrd="0" destOrd="0" presId="urn:microsoft.com/office/officeart/2011/layout/TabList"/>
    <dgm:cxn modelId="{99FBF842-49FE-438F-B489-ECCCE7496D98}" srcId="{AC18B4F7-F0B3-47B3-8417-3790F095F2CB}" destId="{3D39A49A-7343-40BF-B81E-CE3B9E9616D5}" srcOrd="0" destOrd="0" parTransId="{1E7CC639-39EF-45DB-A268-3BD23178C3AE}" sibTransId="{A44D4FD1-F640-46C1-A1F8-1D75F39FF211}"/>
    <dgm:cxn modelId="{74636872-AFC8-417A-AD54-5E5DB7E3841A}" type="presOf" srcId="{AC18B4F7-F0B3-47B3-8417-3790F095F2CB}" destId="{39033B10-D751-45F5-AC3E-5A9FC7E97612}" srcOrd="0" destOrd="0" presId="urn:microsoft.com/office/officeart/2011/layout/TabList"/>
    <dgm:cxn modelId="{43D33B73-4E3D-45C9-A8CC-90D0365B8796}" type="presOf" srcId="{CF703B1F-1D07-4E8E-80B1-2247CCD9B0EA}" destId="{610D8AFE-17A0-475C-8C57-778E2A25A55B}" srcOrd="0" destOrd="0" presId="urn:microsoft.com/office/officeart/2011/layout/TabList"/>
    <dgm:cxn modelId="{7FF31377-B6CE-4404-9F2F-D3DCC222A964}" type="presOf" srcId="{80E9AEAB-63C6-41FF-ACA8-6462BB3A975F}" destId="{FF3F16BE-FF0A-4A7A-BF86-59D7163D1442}" srcOrd="0" destOrd="0" presId="urn:microsoft.com/office/officeart/2011/layout/TabList"/>
    <dgm:cxn modelId="{86337557-16C6-46FF-ADC8-097EAE40D4A6}" srcId="{819E3421-1BD9-4F11-A7D4-BD2DF1F6DF61}" destId="{80E9AEAB-63C6-41FF-ACA8-6462BB3A975F}" srcOrd="0" destOrd="0" parTransId="{1235C8CF-CCF8-4CAA-BC60-865D01350CBC}" sibTransId="{339EEEE6-B524-4493-940A-8DDE56BE1B1D}"/>
    <dgm:cxn modelId="{DD10AA7E-AC0F-4B95-B3C6-74E8DCF17B7B}" srcId="{AC18B4F7-F0B3-47B3-8417-3790F095F2CB}" destId="{3468964E-6975-4DDE-BE94-9302F9E07CAA}" srcOrd="2" destOrd="0" parTransId="{D2CF9E79-F730-498C-8F78-46A63D0C4F95}" sibTransId="{9E59A885-CB83-4690-8688-32C7AE4CA059}"/>
    <dgm:cxn modelId="{96D9BC81-2A78-417F-8D77-47D7EA4F88FA}" type="presOf" srcId="{A8451A9C-A7C4-4D0B-A0E1-9A4AA99B2A3B}" destId="{377E1EB9-FF10-4CE5-9E5F-5DD7DD5E392C}" srcOrd="0" destOrd="0" presId="urn:microsoft.com/office/officeart/2011/layout/TabList"/>
    <dgm:cxn modelId="{E1942A89-4044-41AC-A625-D68C40FC37DE}" type="presOf" srcId="{B9A5F837-8BF1-4D51-8A31-693BF57F74C7}" destId="{0D4FA22D-F33D-4385-8D52-C49556F5749C}" srcOrd="0" destOrd="0" presId="urn:microsoft.com/office/officeart/2011/layout/TabList"/>
    <dgm:cxn modelId="{8EC71E96-5110-41ED-B82E-6B0F641474AF}" srcId="{AC18B4F7-F0B3-47B3-8417-3790F095F2CB}" destId="{819E3421-1BD9-4F11-A7D4-BD2DF1F6DF61}" srcOrd="5" destOrd="0" parTransId="{721562B2-6EE3-4E81-A353-55C27A38E1EA}" sibTransId="{27FA5C86-0D14-40E3-B491-6B5869D8ED37}"/>
    <dgm:cxn modelId="{3E513897-87C4-407D-885D-D8EAAA81B262}" type="presOf" srcId="{CDAB6ED3-7C74-4BAC-B2A6-DBD4D6C9A5D2}" destId="{7C0E6CE1-8FF8-4547-B9C9-0A66BD80B4B8}" srcOrd="0" destOrd="0" presId="urn:microsoft.com/office/officeart/2011/layout/TabList"/>
    <dgm:cxn modelId="{370BEE99-B49E-4473-AF41-62B3C9B6046F}" srcId="{AC18B4F7-F0B3-47B3-8417-3790F095F2CB}" destId="{B17B5983-4EA0-4C03-8FB8-DB70476DB45B}" srcOrd="3" destOrd="0" parTransId="{A541A49D-A676-454D-A315-580343927640}" sibTransId="{FB0E08CE-1283-4EAA-B4BC-FBDE0330010A}"/>
    <dgm:cxn modelId="{A329D4A2-38C7-4793-AD0B-5777E7422F2D}" type="presOf" srcId="{F6160A39-33AC-4612-8B7F-5E7192AB11D8}" destId="{A46ECFFA-F019-47BD-8C82-A04BA421292C}" srcOrd="0" destOrd="0" presId="urn:microsoft.com/office/officeart/2011/layout/TabList"/>
    <dgm:cxn modelId="{0A1A01B1-31BD-4C7B-8C0C-A0941DB22FEB}" srcId="{AC18B4F7-F0B3-47B3-8417-3790F095F2CB}" destId="{CDAB6ED3-7C74-4BAC-B2A6-DBD4D6C9A5D2}" srcOrd="1" destOrd="0" parTransId="{1469D767-5E1A-4A66-8F6A-B66B6E977D9E}" sibTransId="{44B47870-A182-41D0-8A7D-82C58006CE9F}"/>
    <dgm:cxn modelId="{EE901EBF-D50F-4ECA-80A9-81DFD66F02F6}" srcId="{B17B5983-4EA0-4C03-8FB8-DB70476DB45B}" destId="{CF703B1F-1D07-4E8E-80B1-2247CCD9B0EA}" srcOrd="0" destOrd="0" parTransId="{28C7D9B0-A89A-4F26-8F99-F7BDC0213983}" sibTransId="{C87B0FFC-D784-480C-97EC-ED3DF0C8051D}"/>
    <dgm:cxn modelId="{26C885C4-062F-43E6-993C-49C321B10FBB}" srcId="{AC18B4F7-F0B3-47B3-8417-3790F095F2CB}" destId="{F86C2A17-27C0-4FBC-8E51-EDCF0944B078}" srcOrd="8" destOrd="0" parTransId="{8896D267-CD68-43F3-8526-21C5B976BC27}" sibTransId="{B36C9EBB-D660-4D75-9E5B-10319E7BB1BE}"/>
    <dgm:cxn modelId="{20F218CA-F1B0-4B54-AA11-989F72C99F96}" srcId="{3468964E-6975-4DDE-BE94-9302F9E07CAA}" destId="{F6160A39-33AC-4612-8B7F-5E7192AB11D8}" srcOrd="0" destOrd="0" parTransId="{6A334BEE-3BE0-4050-9B1D-F4EE60D8B25F}" sibTransId="{6DC0AF6E-FC6A-4F17-8AF0-11A46C06CD82}"/>
    <dgm:cxn modelId="{16DCD2DA-4BF1-426A-B0BD-7E87DAA483E3}" type="presOf" srcId="{3D39A49A-7343-40BF-B81E-CE3B9E9616D5}" destId="{8744DA37-747E-4CD0-9C50-F1DC7A2B4C4F}" srcOrd="0" destOrd="0" presId="urn:microsoft.com/office/officeart/2011/layout/TabList"/>
    <dgm:cxn modelId="{BC9B70DC-AF8C-4F74-BD09-A7E863BC32A0}" srcId="{AC18B4F7-F0B3-47B3-8417-3790F095F2CB}" destId="{E55E1169-ECB1-4CE1-BE3F-47EB44EBEDCD}" srcOrd="7" destOrd="0" parTransId="{24AF5A98-2BC8-4EDE-8790-CC639DA0966D}" sibTransId="{F342E4B1-C23C-468D-8796-25AB74AA1A1E}"/>
    <dgm:cxn modelId="{FDB84AE7-1DF2-48F0-906D-1256B24A23D0}" type="presOf" srcId="{E55E1169-ECB1-4CE1-BE3F-47EB44EBEDCD}" destId="{468905E4-5D80-48FF-B68C-D336FAFD322D}" srcOrd="0" destOrd="0" presId="urn:microsoft.com/office/officeart/2011/layout/TabList"/>
    <dgm:cxn modelId="{1B1C76F1-8D77-42FC-BA82-D16D228D5B9D}" type="presOf" srcId="{529F405E-1DDD-4CF5-9E16-7132E686F167}" destId="{CEEA91C7-6060-41C5-867A-E9D97B23E196}" srcOrd="0" destOrd="0" presId="urn:microsoft.com/office/officeart/2011/layout/TabList"/>
    <dgm:cxn modelId="{1A2AE9F1-3605-4D3E-BE1D-BC4DEF64D34F}" type="presOf" srcId="{B17B5983-4EA0-4C03-8FB8-DB70476DB45B}" destId="{49E7DF09-EA49-4B61-BA35-3701445EA6C1}" srcOrd="0" destOrd="0" presId="urn:microsoft.com/office/officeart/2011/layout/TabList"/>
    <dgm:cxn modelId="{7AF12BF4-70BA-4131-8A0D-61DC01EF213D}" type="presOf" srcId="{8468C3C2-E82C-43DB-9FD5-90AD70826C18}" destId="{2FB7B931-7EFA-4590-B26A-A2AC5ECC6E13}" srcOrd="0" destOrd="0" presId="urn:microsoft.com/office/officeart/2011/layout/TabList"/>
    <dgm:cxn modelId="{FEBFC2FF-D470-4C60-8CE8-24C21E71598D}" srcId="{AC18B4F7-F0B3-47B3-8417-3790F095F2CB}" destId="{9AA0057F-407F-4C99-8A65-42C83CC71A2F}" srcOrd="4" destOrd="0" parTransId="{C202FF06-157B-4DE1-A1D1-E9D8DF81D481}" sibTransId="{EC89C2B1-796F-423C-8915-01793EC1AB99}"/>
    <dgm:cxn modelId="{2ACCD1D9-62B5-4B59-A421-E4FD8CBC8327}" type="presParOf" srcId="{39033B10-D751-45F5-AC3E-5A9FC7E97612}" destId="{CE17FF1B-B138-4DA3-AA45-8EF22DB516F3}" srcOrd="0" destOrd="0" presId="urn:microsoft.com/office/officeart/2011/layout/TabList"/>
    <dgm:cxn modelId="{9389E736-4D28-4AC9-88D5-28791F094F83}" type="presParOf" srcId="{CE17FF1B-B138-4DA3-AA45-8EF22DB516F3}" destId="{F342AAA1-AF9A-4B93-9732-FD888C0DAA8B}" srcOrd="0" destOrd="0" presId="urn:microsoft.com/office/officeart/2011/layout/TabList"/>
    <dgm:cxn modelId="{9C7145D1-8BB8-42EF-ABD7-CBD4DB732A3A}" type="presParOf" srcId="{CE17FF1B-B138-4DA3-AA45-8EF22DB516F3}" destId="{8744DA37-747E-4CD0-9C50-F1DC7A2B4C4F}" srcOrd="1" destOrd="0" presId="urn:microsoft.com/office/officeart/2011/layout/TabList"/>
    <dgm:cxn modelId="{D495F4B6-E365-465C-8DF5-A2E391023D8C}" type="presParOf" srcId="{CE17FF1B-B138-4DA3-AA45-8EF22DB516F3}" destId="{FBE587DB-6C68-469A-AC6A-1E2F767E2CBD}" srcOrd="2" destOrd="0" presId="urn:microsoft.com/office/officeart/2011/layout/TabList"/>
    <dgm:cxn modelId="{F8AA043C-B0EA-4163-9E8E-91B3ED61556A}" type="presParOf" srcId="{39033B10-D751-45F5-AC3E-5A9FC7E97612}" destId="{E3838A17-7B04-42A8-970A-5ABE33DAE8FF}" srcOrd="1" destOrd="0" presId="urn:microsoft.com/office/officeart/2011/layout/TabList"/>
    <dgm:cxn modelId="{1C367B3B-01A0-4746-8A12-DC8D339E70E7}" type="presParOf" srcId="{39033B10-D751-45F5-AC3E-5A9FC7E97612}" destId="{F830A333-D6CE-468D-802B-4543DBAD7E8B}" srcOrd="2" destOrd="0" presId="urn:microsoft.com/office/officeart/2011/layout/TabList"/>
    <dgm:cxn modelId="{C6AECBA3-8890-4E51-9BCB-5AA10C0A41E2}" type="presParOf" srcId="{F830A333-D6CE-468D-802B-4543DBAD7E8B}" destId="{7E54F435-0596-4424-80D6-2D016B9A2F58}" srcOrd="0" destOrd="0" presId="urn:microsoft.com/office/officeart/2011/layout/TabList"/>
    <dgm:cxn modelId="{E0DBD25E-FA89-4B3B-852F-231ACBF23FCD}" type="presParOf" srcId="{F830A333-D6CE-468D-802B-4543DBAD7E8B}" destId="{7C0E6CE1-8FF8-4547-B9C9-0A66BD80B4B8}" srcOrd="1" destOrd="0" presId="urn:microsoft.com/office/officeart/2011/layout/TabList"/>
    <dgm:cxn modelId="{999E3636-81AA-4267-9BF0-B49259146813}" type="presParOf" srcId="{F830A333-D6CE-468D-802B-4543DBAD7E8B}" destId="{108F8F97-00B9-459D-8605-5C24FF22A93B}" srcOrd="2" destOrd="0" presId="urn:microsoft.com/office/officeart/2011/layout/TabList"/>
    <dgm:cxn modelId="{2F764E50-FD87-4162-ADAC-A16FA8A0BE53}" type="presParOf" srcId="{39033B10-D751-45F5-AC3E-5A9FC7E97612}" destId="{CAB68453-71F4-4F5F-B0A7-910C53996A2D}" srcOrd="3" destOrd="0" presId="urn:microsoft.com/office/officeart/2011/layout/TabList"/>
    <dgm:cxn modelId="{022606AC-E2FB-4BCF-8441-0FF27A40FC85}" type="presParOf" srcId="{39033B10-D751-45F5-AC3E-5A9FC7E97612}" destId="{EC14B82B-C2CA-473A-AB0B-BAC7E4315A90}" srcOrd="4" destOrd="0" presId="urn:microsoft.com/office/officeart/2011/layout/TabList"/>
    <dgm:cxn modelId="{D50F9424-95B2-4CFC-BA06-48ABCD1AF71B}" type="presParOf" srcId="{EC14B82B-C2CA-473A-AB0B-BAC7E4315A90}" destId="{A46ECFFA-F019-47BD-8C82-A04BA421292C}" srcOrd="0" destOrd="0" presId="urn:microsoft.com/office/officeart/2011/layout/TabList"/>
    <dgm:cxn modelId="{9F87B2BE-6A80-48E1-81DB-07C657077D3E}" type="presParOf" srcId="{EC14B82B-C2CA-473A-AB0B-BAC7E4315A90}" destId="{29D704DC-FC1A-469D-BB1F-AAA6963F2B29}" srcOrd="1" destOrd="0" presId="urn:microsoft.com/office/officeart/2011/layout/TabList"/>
    <dgm:cxn modelId="{949610D4-74EC-46EB-B53A-2CA6A6D7730F}" type="presParOf" srcId="{EC14B82B-C2CA-473A-AB0B-BAC7E4315A90}" destId="{5E9310CF-5C4E-4743-8DB6-FC089988D3F9}" srcOrd="2" destOrd="0" presId="urn:microsoft.com/office/officeart/2011/layout/TabList"/>
    <dgm:cxn modelId="{9E46D22F-74FB-4959-9821-26C42D901EE9}" type="presParOf" srcId="{39033B10-D751-45F5-AC3E-5A9FC7E97612}" destId="{C560F7E2-5A76-4718-BC1A-57E7E2459F43}" srcOrd="5" destOrd="0" presId="urn:microsoft.com/office/officeart/2011/layout/TabList"/>
    <dgm:cxn modelId="{6F9CEBAB-27E7-4180-A8FE-BBFFF6AA8D29}" type="presParOf" srcId="{39033B10-D751-45F5-AC3E-5A9FC7E97612}" destId="{BD0B2C89-96F3-4ADB-A0B4-F83AB345C345}" srcOrd="6" destOrd="0" presId="urn:microsoft.com/office/officeart/2011/layout/TabList"/>
    <dgm:cxn modelId="{9EB1808A-8804-4528-9A39-BC3D0951A105}" type="presParOf" srcId="{BD0B2C89-96F3-4ADB-A0B4-F83AB345C345}" destId="{610D8AFE-17A0-475C-8C57-778E2A25A55B}" srcOrd="0" destOrd="0" presId="urn:microsoft.com/office/officeart/2011/layout/TabList"/>
    <dgm:cxn modelId="{9E4DFB0A-E2C2-45AE-9CE7-6AC6BE3B7ED9}" type="presParOf" srcId="{BD0B2C89-96F3-4ADB-A0B4-F83AB345C345}" destId="{49E7DF09-EA49-4B61-BA35-3701445EA6C1}" srcOrd="1" destOrd="0" presId="urn:microsoft.com/office/officeart/2011/layout/TabList"/>
    <dgm:cxn modelId="{580F7682-F2E2-4B1F-B912-B07204DE39CB}" type="presParOf" srcId="{BD0B2C89-96F3-4ADB-A0B4-F83AB345C345}" destId="{34161343-BB6C-4931-9359-3D7E74AC9FD7}" srcOrd="2" destOrd="0" presId="urn:microsoft.com/office/officeart/2011/layout/TabList"/>
    <dgm:cxn modelId="{CAF72878-36BA-4386-A2DD-51E5F41876B1}" type="presParOf" srcId="{39033B10-D751-45F5-AC3E-5A9FC7E97612}" destId="{F119439E-39F2-4263-AAEF-6FB004B159AD}" srcOrd="7" destOrd="0" presId="urn:microsoft.com/office/officeart/2011/layout/TabList"/>
    <dgm:cxn modelId="{0AC8FF95-01BF-4EB7-9E00-011B5746B1E8}" type="presParOf" srcId="{39033B10-D751-45F5-AC3E-5A9FC7E97612}" destId="{1CFF1326-F48D-4DFF-AD0B-9735D3384EA0}" srcOrd="8" destOrd="0" presId="urn:microsoft.com/office/officeart/2011/layout/TabList"/>
    <dgm:cxn modelId="{8B865BAD-A924-4335-8171-DFCDF5E6415C}" type="presParOf" srcId="{1CFF1326-F48D-4DFF-AD0B-9735D3384EA0}" destId="{0D4FA22D-F33D-4385-8D52-C49556F5749C}" srcOrd="0" destOrd="0" presId="urn:microsoft.com/office/officeart/2011/layout/TabList"/>
    <dgm:cxn modelId="{5842AEE0-9B84-4BB0-A7A7-74C2BB540990}" type="presParOf" srcId="{1CFF1326-F48D-4DFF-AD0B-9735D3384EA0}" destId="{F62C2C65-DE92-4D91-9EB1-B820F7CD80B0}" srcOrd="1" destOrd="0" presId="urn:microsoft.com/office/officeart/2011/layout/TabList"/>
    <dgm:cxn modelId="{E64BC570-57EB-46F1-9C46-95ED8AA16E68}" type="presParOf" srcId="{1CFF1326-F48D-4DFF-AD0B-9735D3384EA0}" destId="{21696E9A-6874-45C4-9701-FAC5B676A516}" srcOrd="2" destOrd="0" presId="urn:microsoft.com/office/officeart/2011/layout/TabList"/>
    <dgm:cxn modelId="{36C47C40-622F-489F-B7E1-3D31CD22E1D5}" type="presParOf" srcId="{39033B10-D751-45F5-AC3E-5A9FC7E97612}" destId="{4AAC1A5B-053A-4F7B-A697-BCF21E83DCBA}" srcOrd="9" destOrd="0" presId="urn:microsoft.com/office/officeart/2011/layout/TabList"/>
    <dgm:cxn modelId="{25C7EFD8-9E71-4972-B84E-CB0E65400AFD}" type="presParOf" srcId="{39033B10-D751-45F5-AC3E-5A9FC7E97612}" destId="{3A2F7B6C-8D0F-4CC5-BDCE-FFCDCF3D6282}" srcOrd="10" destOrd="0" presId="urn:microsoft.com/office/officeart/2011/layout/TabList"/>
    <dgm:cxn modelId="{AFCD2C29-7486-4AE3-8699-56DE4210B9E5}" type="presParOf" srcId="{3A2F7B6C-8D0F-4CC5-BDCE-FFCDCF3D6282}" destId="{FF3F16BE-FF0A-4A7A-BF86-59D7163D1442}" srcOrd="0" destOrd="0" presId="urn:microsoft.com/office/officeart/2011/layout/TabList"/>
    <dgm:cxn modelId="{219A6392-36AE-4B43-94E3-195219BB7384}" type="presParOf" srcId="{3A2F7B6C-8D0F-4CC5-BDCE-FFCDCF3D6282}" destId="{634347B2-6D61-488A-BC09-8E02F9BD7ED0}" srcOrd="1" destOrd="0" presId="urn:microsoft.com/office/officeart/2011/layout/TabList"/>
    <dgm:cxn modelId="{370C4750-9F9D-4326-9A2D-6FB87D6AC123}" type="presParOf" srcId="{3A2F7B6C-8D0F-4CC5-BDCE-FFCDCF3D6282}" destId="{3AC8CA20-B171-40E1-907E-3ABD3BE41916}" srcOrd="2" destOrd="0" presId="urn:microsoft.com/office/officeart/2011/layout/TabList"/>
    <dgm:cxn modelId="{66A96DAB-E049-4CBA-BB70-1A0771D2CCC5}" type="presParOf" srcId="{39033B10-D751-45F5-AC3E-5A9FC7E97612}" destId="{22BEC5FB-FF6F-4702-B02A-9BDAC28DAA5C}" srcOrd="11" destOrd="0" presId="urn:microsoft.com/office/officeart/2011/layout/TabList"/>
    <dgm:cxn modelId="{32DF9D23-8974-418B-8684-BFB29DD86BB8}" type="presParOf" srcId="{39033B10-D751-45F5-AC3E-5A9FC7E97612}" destId="{48452546-C8B7-4F20-8347-A84D88F646D3}" srcOrd="12" destOrd="0" presId="urn:microsoft.com/office/officeart/2011/layout/TabList"/>
    <dgm:cxn modelId="{ACDC610F-015E-4162-89F8-0838FBD30462}" type="presParOf" srcId="{48452546-C8B7-4F20-8347-A84D88F646D3}" destId="{BA58CC55-7E44-4B33-908C-EF90C7DBBA16}" srcOrd="0" destOrd="0" presId="urn:microsoft.com/office/officeart/2011/layout/TabList"/>
    <dgm:cxn modelId="{06E34BF3-879C-4343-AC89-FECE4E55EC52}" type="presParOf" srcId="{48452546-C8B7-4F20-8347-A84D88F646D3}" destId="{CEEA91C7-6060-41C5-867A-E9D97B23E196}" srcOrd="1" destOrd="0" presId="urn:microsoft.com/office/officeart/2011/layout/TabList"/>
    <dgm:cxn modelId="{4D8BB6A7-55B3-43FA-B9F5-501BFDC8845F}" type="presParOf" srcId="{48452546-C8B7-4F20-8347-A84D88F646D3}" destId="{5C1DFD4E-33E1-4766-90D7-CBA75E52F1E2}" srcOrd="2" destOrd="0" presId="urn:microsoft.com/office/officeart/2011/layout/TabList"/>
    <dgm:cxn modelId="{19173571-2D6F-410E-BD26-F9DAFEBDE6DE}" type="presParOf" srcId="{39033B10-D751-45F5-AC3E-5A9FC7E97612}" destId="{CB208F34-0C8A-4764-9176-03DF5DB6F5F1}" srcOrd="13" destOrd="0" presId="urn:microsoft.com/office/officeart/2011/layout/TabList"/>
    <dgm:cxn modelId="{28D0C92D-B7BB-4E64-8D30-E5C21D852162}" type="presParOf" srcId="{39033B10-D751-45F5-AC3E-5A9FC7E97612}" destId="{744ACD09-41DB-40A9-BEB7-6E3F1F6DAF8D}" srcOrd="14" destOrd="0" presId="urn:microsoft.com/office/officeart/2011/layout/TabList"/>
    <dgm:cxn modelId="{1B5208D1-8DF2-4CD7-8133-3933795A18FF}" type="presParOf" srcId="{744ACD09-41DB-40A9-BEB7-6E3F1F6DAF8D}" destId="{377E1EB9-FF10-4CE5-9E5F-5DD7DD5E392C}" srcOrd="0" destOrd="0" presId="urn:microsoft.com/office/officeart/2011/layout/TabList"/>
    <dgm:cxn modelId="{419CC0EE-9E3A-44C5-A450-8A901544D14D}" type="presParOf" srcId="{744ACD09-41DB-40A9-BEB7-6E3F1F6DAF8D}" destId="{468905E4-5D80-48FF-B68C-D336FAFD322D}" srcOrd="1" destOrd="0" presId="urn:microsoft.com/office/officeart/2011/layout/TabList"/>
    <dgm:cxn modelId="{AF21790A-AAA8-4DAF-A9EA-7C60038DF663}" type="presParOf" srcId="{744ACD09-41DB-40A9-BEB7-6E3F1F6DAF8D}" destId="{858243F3-1071-4EE9-BB15-F16530EA80A4}" srcOrd="2" destOrd="0" presId="urn:microsoft.com/office/officeart/2011/layout/TabList"/>
    <dgm:cxn modelId="{C6847A37-B449-4FB6-BA78-91DC675739BA}" type="presParOf" srcId="{39033B10-D751-45F5-AC3E-5A9FC7E97612}" destId="{9B731EDB-D571-4FB5-BFAC-773DDD398D04}" srcOrd="15" destOrd="0" presId="urn:microsoft.com/office/officeart/2011/layout/TabList"/>
    <dgm:cxn modelId="{6A362C09-122E-41F0-A5FC-6224C298E085}" type="presParOf" srcId="{39033B10-D751-45F5-AC3E-5A9FC7E97612}" destId="{AE1E6FA5-A5DE-4BF8-8C4C-E6A34E3D781F}" srcOrd="16" destOrd="0" presId="urn:microsoft.com/office/officeart/2011/layout/TabList"/>
    <dgm:cxn modelId="{C2B5C7D6-2A62-42DC-8646-AD2C82059BC0}" type="presParOf" srcId="{AE1E6FA5-A5DE-4BF8-8C4C-E6A34E3D781F}" destId="{2FB7B931-7EFA-4590-B26A-A2AC5ECC6E13}" srcOrd="0" destOrd="0" presId="urn:microsoft.com/office/officeart/2011/layout/TabList"/>
    <dgm:cxn modelId="{A6A95D7B-0F8B-494C-8CFB-95778B8FF034}" type="presParOf" srcId="{AE1E6FA5-A5DE-4BF8-8C4C-E6A34E3D781F}" destId="{FA4644F5-746C-4822-9E68-78BBD309E492}" srcOrd="1" destOrd="0" presId="urn:microsoft.com/office/officeart/2011/layout/TabList"/>
    <dgm:cxn modelId="{55FCC126-F7EA-46FF-8629-889F955B8E07}" type="presParOf" srcId="{AE1E6FA5-A5DE-4BF8-8C4C-E6A34E3D781F}" destId="{BD7D8E98-966F-4522-912E-CC17335FA84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552BDF-CC6A-42DD-9825-C6FD7A02BE1F}"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88431157-218C-4AFF-94F8-024ECED897E2}">
      <dgm:prSet/>
      <dgm:spPr/>
      <dgm:t>
        <a:bodyPr/>
        <a:lstStyle/>
        <a:p>
          <a:pPr>
            <a:lnSpc>
              <a:spcPct val="100000"/>
            </a:lnSpc>
          </a:pPr>
          <a:r>
            <a:rPr lang="en-US" b="1" dirty="0">
              <a:solidFill>
                <a:srgbClr val="26296B"/>
              </a:solidFill>
            </a:rPr>
            <a:t>Contact Information</a:t>
          </a:r>
        </a:p>
      </dgm:t>
    </dgm:pt>
    <dgm:pt modelId="{03710A3A-01D7-4747-89BF-9629129D6F3F}" type="parTrans" cxnId="{00725FB6-FF57-43FC-9164-7996A6819AFD}">
      <dgm:prSet/>
      <dgm:spPr/>
      <dgm:t>
        <a:bodyPr/>
        <a:lstStyle/>
        <a:p>
          <a:endParaRPr lang="en-US"/>
        </a:p>
      </dgm:t>
    </dgm:pt>
    <dgm:pt modelId="{CDB8D9BE-91FC-438B-B618-9B5126531B6E}" type="sibTrans" cxnId="{00725FB6-FF57-43FC-9164-7996A6819AFD}">
      <dgm:prSet/>
      <dgm:spPr/>
      <dgm:t>
        <a:bodyPr/>
        <a:lstStyle/>
        <a:p>
          <a:pPr>
            <a:lnSpc>
              <a:spcPct val="100000"/>
            </a:lnSpc>
          </a:pPr>
          <a:endParaRPr lang="en-US"/>
        </a:p>
      </dgm:t>
    </dgm:pt>
    <dgm:pt modelId="{B5040C98-B139-489E-922F-A4F9DBDA18A5}">
      <dgm:prSet/>
      <dgm:spPr/>
      <dgm:t>
        <a:bodyPr/>
        <a:lstStyle/>
        <a:p>
          <a:pPr>
            <a:lnSpc>
              <a:spcPct val="100000"/>
            </a:lnSpc>
          </a:pPr>
          <a:r>
            <a:rPr lang="en-US" b="1">
              <a:solidFill>
                <a:srgbClr val="26296B"/>
              </a:solidFill>
            </a:rPr>
            <a:t>Project Information</a:t>
          </a:r>
        </a:p>
      </dgm:t>
    </dgm:pt>
    <dgm:pt modelId="{B7CDE0B4-8FDF-434F-B4B3-41300E62E196}" type="parTrans" cxnId="{5011E239-7333-4DCA-A638-E1C3A227DBA6}">
      <dgm:prSet/>
      <dgm:spPr/>
      <dgm:t>
        <a:bodyPr/>
        <a:lstStyle/>
        <a:p>
          <a:endParaRPr lang="en-US"/>
        </a:p>
      </dgm:t>
    </dgm:pt>
    <dgm:pt modelId="{58DFCEB0-1651-4496-9FC3-6441F1D782CB}" type="sibTrans" cxnId="{5011E239-7333-4DCA-A638-E1C3A227DBA6}">
      <dgm:prSet/>
      <dgm:spPr/>
      <dgm:t>
        <a:bodyPr/>
        <a:lstStyle/>
        <a:p>
          <a:pPr>
            <a:lnSpc>
              <a:spcPct val="100000"/>
            </a:lnSpc>
          </a:pPr>
          <a:endParaRPr lang="en-US"/>
        </a:p>
      </dgm:t>
    </dgm:pt>
    <dgm:pt modelId="{C185A0DD-08A7-4C2E-9C61-04D5F75C06F4}">
      <dgm:prSet/>
      <dgm:spPr/>
      <dgm:t>
        <a:bodyPr/>
        <a:lstStyle/>
        <a:p>
          <a:pPr>
            <a:lnSpc>
              <a:spcPct val="100000"/>
            </a:lnSpc>
          </a:pPr>
          <a:r>
            <a:rPr lang="en-US" b="1">
              <a:solidFill>
                <a:srgbClr val="26296B"/>
              </a:solidFill>
            </a:rPr>
            <a:t>Programmatic Information</a:t>
          </a:r>
        </a:p>
      </dgm:t>
    </dgm:pt>
    <dgm:pt modelId="{0932C735-6CB5-4FB8-8401-55245F7D7B29}" type="parTrans" cxnId="{6F30EAB3-63BD-48A7-8CA0-92DE2E687515}">
      <dgm:prSet/>
      <dgm:spPr/>
      <dgm:t>
        <a:bodyPr/>
        <a:lstStyle/>
        <a:p>
          <a:endParaRPr lang="en-US"/>
        </a:p>
      </dgm:t>
    </dgm:pt>
    <dgm:pt modelId="{C5101842-D8E2-4E14-8549-128D564B7C8F}" type="sibTrans" cxnId="{6F30EAB3-63BD-48A7-8CA0-92DE2E687515}">
      <dgm:prSet/>
      <dgm:spPr/>
      <dgm:t>
        <a:bodyPr/>
        <a:lstStyle/>
        <a:p>
          <a:pPr>
            <a:lnSpc>
              <a:spcPct val="100000"/>
            </a:lnSpc>
          </a:pPr>
          <a:endParaRPr lang="en-US"/>
        </a:p>
      </dgm:t>
    </dgm:pt>
    <dgm:pt modelId="{F6B88CA5-051E-4D56-8BE4-4855BD5495E1}">
      <dgm:prSet/>
      <dgm:spPr/>
      <dgm:t>
        <a:bodyPr/>
        <a:lstStyle/>
        <a:p>
          <a:endParaRPr lang="en-US"/>
        </a:p>
      </dgm:t>
    </dgm:pt>
    <dgm:pt modelId="{67E6A8DD-763E-41B7-BD4F-9CC33E217F66}" type="parTrans" cxnId="{6CD54658-703B-41E1-8BD1-3DABF9FC849D}">
      <dgm:prSet/>
      <dgm:spPr/>
      <dgm:t>
        <a:bodyPr/>
        <a:lstStyle/>
        <a:p>
          <a:endParaRPr lang="en-US"/>
        </a:p>
      </dgm:t>
    </dgm:pt>
    <dgm:pt modelId="{974AB45D-CF65-47F0-9003-C6A79CE929A4}" type="sibTrans" cxnId="{6CD54658-703B-41E1-8BD1-3DABF9FC849D}">
      <dgm:prSet/>
      <dgm:spPr/>
      <dgm:t>
        <a:bodyPr/>
        <a:lstStyle/>
        <a:p>
          <a:endParaRPr lang="en-US"/>
        </a:p>
      </dgm:t>
    </dgm:pt>
    <dgm:pt modelId="{B0C2EB5C-44DE-43DF-AB39-B8D581B6F91C}">
      <dgm:prSet/>
      <dgm:spPr/>
      <dgm:t>
        <a:bodyPr/>
        <a:lstStyle/>
        <a:p>
          <a:pPr>
            <a:lnSpc>
              <a:spcPct val="100000"/>
            </a:lnSpc>
          </a:pPr>
          <a:r>
            <a:rPr lang="en-US" b="1">
              <a:solidFill>
                <a:srgbClr val="26296B"/>
              </a:solidFill>
            </a:rPr>
            <a:t>Goals, Objectives, and Outcomes</a:t>
          </a:r>
        </a:p>
      </dgm:t>
    </dgm:pt>
    <dgm:pt modelId="{850C9710-F979-4B52-84AF-EE1925981CC1}" type="parTrans" cxnId="{22FFF2A2-B0F6-415A-8047-E73AD979B051}">
      <dgm:prSet/>
      <dgm:spPr/>
      <dgm:t>
        <a:bodyPr/>
        <a:lstStyle/>
        <a:p>
          <a:endParaRPr lang="en-US"/>
        </a:p>
      </dgm:t>
    </dgm:pt>
    <dgm:pt modelId="{D16D92C0-A280-4D61-A1C4-FD19DBB25603}" type="sibTrans" cxnId="{22FFF2A2-B0F6-415A-8047-E73AD979B051}">
      <dgm:prSet/>
      <dgm:spPr/>
      <dgm:t>
        <a:bodyPr/>
        <a:lstStyle/>
        <a:p>
          <a:pPr>
            <a:lnSpc>
              <a:spcPct val="100000"/>
            </a:lnSpc>
          </a:pPr>
          <a:endParaRPr lang="en-US"/>
        </a:p>
      </dgm:t>
    </dgm:pt>
    <dgm:pt modelId="{83AF6EAC-807F-4D97-AC1D-3DF1B0A17C92}">
      <dgm:prSet/>
      <dgm:spPr/>
      <dgm:t>
        <a:bodyPr/>
        <a:lstStyle/>
        <a:p>
          <a:pPr>
            <a:lnSpc>
              <a:spcPct val="100000"/>
            </a:lnSpc>
          </a:pPr>
          <a:r>
            <a:rPr lang="en-US" b="1" dirty="0">
              <a:solidFill>
                <a:srgbClr val="26296B"/>
              </a:solidFill>
            </a:rPr>
            <a:t>Problem Statement &amp; Analysis </a:t>
          </a:r>
        </a:p>
      </dgm:t>
    </dgm:pt>
    <dgm:pt modelId="{D081A580-DBEC-4524-85E5-37BD3D4A0131}" type="parTrans" cxnId="{2BD25F1F-C4AE-4261-8269-1731779FC983}">
      <dgm:prSet/>
      <dgm:spPr/>
      <dgm:t>
        <a:bodyPr/>
        <a:lstStyle/>
        <a:p>
          <a:endParaRPr lang="en-US"/>
        </a:p>
      </dgm:t>
    </dgm:pt>
    <dgm:pt modelId="{78F0A9F7-230B-430F-B643-99E2E57A0AB3}" type="sibTrans" cxnId="{2BD25F1F-C4AE-4261-8269-1731779FC983}">
      <dgm:prSet/>
      <dgm:spPr/>
      <dgm:t>
        <a:bodyPr/>
        <a:lstStyle/>
        <a:p>
          <a:pPr>
            <a:lnSpc>
              <a:spcPct val="100000"/>
            </a:lnSpc>
          </a:pPr>
          <a:endParaRPr lang="en-US"/>
        </a:p>
      </dgm:t>
    </dgm:pt>
    <dgm:pt modelId="{DBA3294B-7E85-48A0-9265-F519C31F653D}">
      <dgm:prSet/>
      <dgm:spPr/>
      <dgm:t>
        <a:bodyPr/>
        <a:lstStyle/>
        <a:p>
          <a:pPr>
            <a:lnSpc>
              <a:spcPct val="100000"/>
            </a:lnSpc>
          </a:pPr>
          <a:r>
            <a:rPr lang="en-US" b="1">
              <a:solidFill>
                <a:srgbClr val="26296B"/>
              </a:solidFill>
            </a:rPr>
            <a:t>Program Description</a:t>
          </a:r>
        </a:p>
      </dgm:t>
    </dgm:pt>
    <dgm:pt modelId="{B3C6D3C7-FFBF-4288-9034-FA655BDFD7D3}" type="parTrans" cxnId="{D1EAE763-1B54-426E-8D5F-91540B050A78}">
      <dgm:prSet/>
      <dgm:spPr/>
      <dgm:t>
        <a:bodyPr/>
        <a:lstStyle/>
        <a:p>
          <a:endParaRPr lang="en-US"/>
        </a:p>
      </dgm:t>
    </dgm:pt>
    <dgm:pt modelId="{406021A5-1D5E-47A5-938E-D8C5A8B1D354}" type="sibTrans" cxnId="{D1EAE763-1B54-426E-8D5F-91540B050A78}">
      <dgm:prSet/>
      <dgm:spPr/>
      <dgm:t>
        <a:bodyPr/>
        <a:lstStyle/>
        <a:p>
          <a:pPr>
            <a:lnSpc>
              <a:spcPct val="100000"/>
            </a:lnSpc>
          </a:pPr>
          <a:endParaRPr lang="en-US"/>
        </a:p>
      </dgm:t>
    </dgm:pt>
    <dgm:pt modelId="{B9BDBA8F-B954-472F-B43D-0618D770CFD7}">
      <dgm:prSet/>
      <dgm:spPr/>
      <dgm:t>
        <a:bodyPr/>
        <a:lstStyle/>
        <a:p>
          <a:pPr>
            <a:lnSpc>
              <a:spcPct val="100000"/>
            </a:lnSpc>
          </a:pPr>
          <a:r>
            <a:rPr lang="en-US" b="1">
              <a:solidFill>
                <a:srgbClr val="26296B"/>
              </a:solidFill>
            </a:rPr>
            <a:t>Evidence Based/Best Practices</a:t>
          </a:r>
        </a:p>
      </dgm:t>
    </dgm:pt>
    <dgm:pt modelId="{222454C7-42FF-4AD0-A251-23FA492687AA}" type="parTrans" cxnId="{8B55F574-2440-4F32-AE9C-45336ECEAEC2}">
      <dgm:prSet/>
      <dgm:spPr/>
      <dgm:t>
        <a:bodyPr/>
        <a:lstStyle/>
        <a:p>
          <a:endParaRPr lang="en-US"/>
        </a:p>
      </dgm:t>
    </dgm:pt>
    <dgm:pt modelId="{06A1F2C5-2463-4E1E-B29F-50EC238B2158}" type="sibTrans" cxnId="{8B55F574-2440-4F32-AE9C-45336ECEAEC2}">
      <dgm:prSet/>
      <dgm:spPr/>
      <dgm:t>
        <a:bodyPr/>
        <a:lstStyle/>
        <a:p>
          <a:pPr>
            <a:lnSpc>
              <a:spcPct val="100000"/>
            </a:lnSpc>
          </a:pPr>
          <a:endParaRPr lang="en-US"/>
        </a:p>
      </dgm:t>
    </dgm:pt>
    <dgm:pt modelId="{76B33354-2225-4498-8089-B74741947531}">
      <dgm:prSet/>
      <dgm:spPr/>
      <dgm:t>
        <a:bodyPr/>
        <a:lstStyle/>
        <a:p>
          <a:pPr>
            <a:lnSpc>
              <a:spcPct val="100000"/>
            </a:lnSpc>
          </a:pPr>
          <a:r>
            <a:rPr lang="en-US" b="1">
              <a:solidFill>
                <a:srgbClr val="26296B"/>
              </a:solidFill>
            </a:rPr>
            <a:t>Use of Volunteers</a:t>
          </a:r>
        </a:p>
      </dgm:t>
    </dgm:pt>
    <dgm:pt modelId="{2AA9BC59-588F-467E-9B65-AEA413240037}" type="parTrans" cxnId="{9620B5A9-8A86-4863-A509-F4A1FEC979A1}">
      <dgm:prSet/>
      <dgm:spPr/>
      <dgm:t>
        <a:bodyPr/>
        <a:lstStyle/>
        <a:p>
          <a:endParaRPr lang="en-US"/>
        </a:p>
      </dgm:t>
    </dgm:pt>
    <dgm:pt modelId="{B9BB5DF8-D0F3-44B3-9E94-C063C2DB7976}" type="sibTrans" cxnId="{9620B5A9-8A86-4863-A509-F4A1FEC979A1}">
      <dgm:prSet/>
      <dgm:spPr/>
      <dgm:t>
        <a:bodyPr/>
        <a:lstStyle/>
        <a:p>
          <a:endParaRPr lang="en-US"/>
        </a:p>
      </dgm:t>
    </dgm:pt>
    <dgm:pt modelId="{535C8F4C-B614-4B22-8043-9F8FE7A14AE6}" type="pres">
      <dgm:prSet presAssocID="{61552BDF-CC6A-42DD-9825-C6FD7A02BE1F}" presName="root" presStyleCnt="0">
        <dgm:presLayoutVars>
          <dgm:dir/>
          <dgm:resizeHandles val="exact"/>
        </dgm:presLayoutVars>
      </dgm:prSet>
      <dgm:spPr/>
    </dgm:pt>
    <dgm:pt modelId="{A7409755-194E-4CB9-AAFE-0A7AB0AA59D2}" type="pres">
      <dgm:prSet presAssocID="{61552BDF-CC6A-42DD-9825-C6FD7A02BE1F}" presName="container" presStyleCnt="0">
        <dgm:presLayoutVars>
          <dgm:dir/>
          <dgm:resizeHandles val="exact"/>
        </dgm:presLayoutVars>
      </dgm:prSet>
      <dgm:spPr/>
    </dgm:pt>
    <dgm:pt modelId="{FB5D44A6-2CF6-44FA-998C-C20DEDBB0938}" type="pres">
      <dgm:prSet presAssocID="{88431157-218C-4AFF-94F8-024ECED897E2}" presName="compNode" presStyleCnt="0"/>
      <dgm:spPr/>
    </dgm:pt>
    <dgm:pt modelId="{08382E60-7CC7-439D-850C-18462E1326B3}" type="pres">
      <dgm:prSet presAssocID="{88431157-218C-4AFF-94F8-024ECED897E2}" presName="iconBgRect" presStyleLbl="bgShp" presStyleIdx="0" presStyleCnt="8"/>
      <dgm:spPr/>
    </dgm:pt>
    <dgm:pt modelId="{D7C7DE42-E2DD-41A5-8BA0-013BD6D91D9A}" type="pres">
      <dgm:prSet presAssocID="{88431157-218C-4AFF-94F8-024ECED897E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eiver"/>
        </a:ext>
      </dgm:extLst>
    </dgm:pt>
    <dgm:pt modelId="{38267641-6C83-418F-B1FF-110ECA102768}" type="pres">
      <dgm:prSet presAssocID="{88431157-218C-4AFF-94F8-024ECED897E2}" presName="spaceRect" presStyleCnt="0"/>
      <dgm:spPr/>
    </dgm:pt>
    <dgm:pt modelId="{FE17831D-EC1F-43F8-89A9-945068253ECE}" type="pres">
      <dgm:prSet presAssocID="{88431157-218C-4AFF-94F8-024ECED897E2}" presName="textRect" presStyleLbl="revTx" presStyleIdx="0" presStyleCnt="8">
        <dgm:presLayoutVars>
          <dgm:chMax val="1"/>
          <dgm:chPref val="1"/>
        </dgm:presLayoutVars>
      </dgm:prSet>
      <dgm:spPr/>
    </dgm:pt>
    <dgm:pt modelId="{077D385D-3E30-406B-A414-5FC0F8545BAF}" type="pres">
      <dgm:prSet presAssocID="{CDB8D9BE-91FC-438B-B618-9B5126531B6E}" presName="sibTrans" presStyleLbl="sibTrans2D1" presStyleIdx="0" presStyleCnt="0"/>
      <dgm:spPr/>
    </dgm:pt>
    <dgm:pt modelId="{34F5B6A0-7BEB-44D6-ABFD-6B63E42B2F78}" type="pres">
      <dgm:prSet presAssocID="{B5040C98-B139-489E-922F-A4F9DBDA18A5}" presName="compNode" presStyleCnt="0"/>
      <dgm:spPr/>
    </dgm:pt>
    <dgm:pt modelId="{B69CBBAE-4D1A-4A13-B6EE-61D57085B400}" type="pres">
      <dgm:prSet presAssocID="{B5040C98-B139-489E-922F-A4F9DBDA18A5}" presName="iconBgRect" presStyleLbl="bgShp" presStyleIdx="1" presStyleCnt="8"/>
      <dgm:spPr/>
    </dgm:pt>
    <dgm:pt modelId="{B10DEC3C-6B32-4C98-9009-128FE21A8164}" type="pres">
      <dgm:prSet presAssocID="{B5040C98-B139-489E-922F-A4F9DBDA18A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4C4B1684-68C4-4AC0-B87E-7B4D7A777C1C}" type="pres">
      <dgm:prSet presAssocID="{B5040C98-B139-489E-922F-A4F9DBDA18A5}" presName="spaceRect" presStyleCnt="0"/>
      <dgm:spPr/>
    </dgm:pt>
    <dgm:pt modelId="{E3B8035D-B7C9-475A-B6A6-2A4EFB7818A4}" type="pres">
      <dgm:prSet presAssocID="{B5040C98-B139-489E-922F-A4F9DBDA18A5}" presName="textRect" presStyleLbl="revTx" presStyleIdx="1" presStyleCnt="8">
        <dgm:presLayoutVars>
          <dgm:chMax val="1"/>
          <dgm:chPref val="1"/>
        </dgm:presLayoutVars>
      </dgm:prSet>
      <dgm:spPr/>
    </dgm:pt>
    <dgm:pt modelId="{25AB9978-4292-46E4-9501-00F8343A9F92}" type="pres">
      <dgm:prSet presAssocID="{58DFCEB0-1651-4496-9FC3-6441F1D782CB}" presName="sibTrans" presStyleLbl="sibTrans2D1" presStyleIdx="0" presStyleCnt="0"/>
      <dgm:spPr/>
    </dgm:pt>
    <dgm:pt modelId="{49A4A231-C9CD-44D6-9243-23C4A75F7589}" type="pres">
      <dgm:prSet presAssocID="{C185A0DD-08A7-4C2E-9C61-04D5F75C06F4}" presName="compNode" presStyleCnt="0"/>
      <dgm:spPr/>
    </dgm:pt>
    <dgm:pt modelId="{ED8B07C6-EC64-4127-8CA6-B5A2D092E8D9}" type="pres">
      <dgm:prSet presAssocID="{C185A0DD-08A7-4C2E-9C61-04D5F75C06F4}" presName="iconBgRect" presStyleLbl="bgShp" presStyleIdx="2" presStyleCnt="8"/>
      <dgm:spPr/>
    </dgm:pt>
    <dgm:pt modelId="{B67A1708-F274-4A2E-B252-AE16AE2B9894}" type="pres">
      <dgm:prSet presAssocID="{C185A0DD-08A7-4C2E-9C61-04D5F75C06F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B8F6603F-1D72-4D09-BDB8-15406861F009}" type="pres">
      <dgm:prSet presAssocID="{C185A0DD-08A7-4C2E-9C61-04D5F75C06F4}" presName="spaceRect" presStyleCnt="0"/>
      <dgm:spPr/>
    </dgm:pt>
    <dgm:pt modelId="{330FEE3F-EE6D-4895-8F43-1381F9721AC7}" type="pres">
      <dgm:prSet presAssocID="{C185A0DD-08A7-4C2E-9C61-04D5F75C06F4}" presName="textRect" presStyleLbl="revTx" presStyleIdx="2" presStyleCnt="8">
        <dgm:presLayoutVars>
          <dgm:chMax val="1"/>
          <dgm:chPref val="1"/>
        </dgm:presLayoutVars>
      </dgm:prSet>
      <dgm:spPr/>
    </dgm:pt>
    <dgm:pt modelId="{209A5CFA-6CA6-44F7-8079-B1A645C4D9F4}" type="pres">
      <dgm:prSet presAssocID="{C5101842-D8E2-4E14-8549-128D564B7C8F}" presName="sibTrans" presStyleLbl="sibTrans2D1" presStyleIdx="0" presStyleCnt="0"/>
      <dgm:spPr/>
    </dgm:pt>
    <dgm:pt modelId="{A142FC1E-8854-4524-A256-FC7296EA6140}" type="pres">
      <dgm:prSet presAssocID="{83AF6EAC-807F-4D97-AC1D-3DF1B0A17C92}" presName="compNode" presStyleCnt="0"/>
      <dgm:spPr/>
    </dgm:pt>
    <dgm:pt modelId="{4A92CC10-0392-4640-9A50-EC0D6895599B}" type="pres">
      <dgm:prSet presAssocID="{83AF6EAC-807F-4D97-AC1D-3DF1B0A17C92}" presName="iconBgRect" presStyleLbl="bgShp" presStyleIdx="3" presStyleCnt="8"/>
      <dgm:spPr/>
    </dgm:pt>
    <dgm:pt modelId="{52567CC4-1373-461F-9CF2-569C3A0DD417}" type="pres">
      <dgm:prSet presAssocID="{83AF6EAC-807F-4D97-AC1D-3DF1B0A17C9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8F9E34BC-5849-48D1-B657-E97FEED91E63}" type="pres">
      <dgm:prSet presAssocID="{83AF6EAC-807F-4D97-AC1D-3DF1B0A17C92}" presName="spaceRect" presStyleCnt="0"/>
      <dgm:spPr/>
    </dgm:pt>
    <dgm:pt modelId="{AE83B7EF-FEDF-4497-82FC-F82D6FF5E215}" type="pres">
      <dgm:prSet presAssocID="{83AF6EAC-807F-4D97-AC1D-3DF1B0A17C92}" presName="textRect" presStyleLbl="revTx" presStyleIdx="3" presStyleCnt="8">
        <dgm:presLayoutVars>
          <dgm:chMax val="1"/>
          <dgm:chPref val="1"/>
        </dgm:presLayoutVars>
      </dgm:prSet>
      <dgm:spPr/>
    </dgm:pt>
    <dgm:pt modelId="{FAE3E111-BD0D-4A6D-8018-BBA6D953D591}" type="pres">
      <dgm:prSet presAssocID="{78F0A9F7-230B-430F-B643-99E2E57A0AB3}" presName="sibTrans" presStyleLbl="sibTrans2D1" presStyleIdx="0" presStyleCnt="0"/>
      <dgm:spPr/>
    </dgm:pt>
    <dgm:pt modelId="{5E32CE9E-4331-46AD-B761-0FEEEB3B5B8C}" type="pres">
      <dgm:prSet presAssocID="{B0C2EB5C-44DE-43DF-AB39-B8D581B6F91C}" presName="compNode" presStyleCnt="0"/>
      <dgm:spPr/>
    </dgm:pt>
    <dgm:pt modelId="{0395A16A-E4C2-4B3F-9556-A3B03575D7CB}" type="pres">
      <dgm:prSet presAssocID="{B0C2EB5C-44DE-43DF-AB39-B8D581B6F91C}" presName="iconBgRect" presStyleLbl="bgShp" presStyleIdx="4" presStyleCnt="8"/>
      <dgm:spPr/>
    </dgm:pt>
    <dgm:pt modelId="{8206FB9E-D3AA-4792-84C1-619816C4FA13}" type="pres">
      <dgm:prSet presAssocID="{B0C2EB5C-44DE-43DF-AB39-B8D581B6F91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 mark"/>
        </a:ext>
      </dgm:extLst>
    </dgm:pt>
    <dgm:pt modelId="{2ABF6FF2-29C4-46C7-883D-B5BB55C8CFBB}" type="pres">
      <dgm:prSet presAssocID="{B0C2EB5C-44DE-43DF-AB39-B8D581B6F91C}" presName="spaceRect" presStyleCnt="0"/>
      <dgm:spPr/>
    </dgm:pt>
    <dgm:pt modelId="{BB002981-5B3C-4091-9C94-6575897096C0}" type="pres">
      <dgm:prSet presAssocID="{B0C2EB5C-44DE-43DF-AB39-B8D581B6F91C}" presName="textRect" presStyleLbl="revTx" presStyleIdx="4" presStyleCnt="8">
        <dgm:presLayoutVars>
          <dgm:chMax val="1"/>
          <dgm:chPref val="1"/>
        </dgm:presLayoutVars>
      </dgm:prSet>
      <dgm:spPr/>
    </dgm:pt>
    <dgm:pt modelId="{F51127FC-D095-43EA-B4F2-BC6B1A494DC8}" type="pres">
      <dgm:prSet presAssocID="{D16D92C0-A280-4D61-A1C4-FD19DBB25603}" presName="sibTrans" presStyleLbl="sibTrans2D1" presStyleIdx="0" presStyleCnt="0"/>
      <dgm:spPr/>
    </dgm:pt>
    <dgm:pt modelId="{A731AD1F-EB1D-4155-9086-66B3FAC3DF23}" type="pres">
      <dgm:prSet presAssocID="{DBA3294B-7E85-48A0-9265-F519C31F653D}" presName="compNode" presStyleCnt="0"/>
      <dgm:spPr/>
    </dgm:pt>
    <dgm:pt modelId="{5A9A5C82-B721-4756-BB5F-AF888B76866C}" type="pres">
      <dgm:prSet presAssocID="{DBA3294B-7E85-48A0-9265-F519C31F653D}" presName="iconBgRect" presStyleLbl="bgShp" presStyleIdx="5" presStyleCnt="8"/>
      <dgm:spPr/>
    </dgm:pt>
    <dgm:pt modelId="{78B82831-3DB6-48F4-8474-AAD7A12D2623}" type="pres">
      <dgm:prSet presAssocID="{DBA3294B-7E85-48A0-9265-F519C31F653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mark"/>
        </a:ext>
      </dgm:extLst>
    </dgm:pt>
    <dgm:pt modelId="{D89D771D-F26C-47DC-8B93-726F1ADDE621}" type="pres">
      <dgm:prSet presAssocID="{DBA3294B-7E85-48A0-9265-F519C31F653D}" presName="spaceRect" presStyleCnt="0"/>
      <dgm:spPr/>
    </dgm:pt>
    <dgm:pt modelId="{41A6D5A7-C337-4B17-9E86-E19040A093DA}" type="pres">
      <dgm:prSet presAssocID="{DBA3294B-7E85-48A0-9265-F519C31F653D}" presName="textRect" presStyleLbl="revTx" presStyleIdx="5" presStyleCnt="8">
        <dgm:presLayoutVars>
          <dgm:chMax val="1"/>
          <dgm:chPref val="1"/>
        </dgm:presLayoutVars>
      </dgm:prSet>
      <dgm:spPr/>
    </dgm:pt>
    <dgm:pt modelId="{FF79A049-F85B-4E56-A361-97066D66133E}" type="pres">
      <dgm:prSet presAssocID="{406021A5-1D5E-47A5-938E-D8C5A8B1D354}" presName="sibTrans" presStyleLbl="sibTrans2D1" presStyleIdx="0" presStyleCnt="0"/>
      <dgm:spPr/>
    </dgm:pt>
    <dgm:pt modelId="{D8F61226-365F-4257-8D2B-386B66AA1673}" type="pres">
      <dgm:prSet presAssocID="{B9BDBA8F-B954-472F-B43D-0618D770CFD7}" presName="compNode" presStyleCnt="0"/>
      <dgm:spPr/>
    </dgm:pt>
    <dgm:pt modelId="{E35F5248-3528-4D80-9261-5C8F5FEEBB1B}" type="pres">
      <dgm:prSet presAssocID="{B9BDBA8F-B954-472F-B43D-0618D770CFD7}" presName="iconBgRect" presStyleLbl="bgShp" presStyleIdx="6" presStyleCnt="8"/>
      <dgm:spPr/>
    </dgm:pt>
    <dgm:pt modelId="{F0939577-9F86-43A4-8E1C-F85A441045B7}" type="pres">
      <dgm:prSet presAssocID="{B9BDBA8F-B954-472F-B43D-0618D770CFD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agnifying glass"/>
        </a:ext>
      </dgm:extLst>
    </dgm:pt>
    <dgm:pt modelId="{41D224B7-8914-4F75-8068-09B747122D38}" type="pres">
      <dgm:prSet presAssocID="{B9BDBA8F-B954-472F-B43D-0618D770CFD7}" presName="spaceRect" presStyleCnt="0"/>
      <dgm:spPr/>
    </dgm:pt>
    <dgm:pt modelId="{68CF6F4E-F3B5-4BB9-ACA2-E3C8D335A68D}" type="pres">
      <dgm:prSet presAssocID="{B9BDBA8F-B954-472F-B43D-0618D770CFD7}" presName="textRect" presStyleLbl="revTx" presStyleIdx="6" presStyleCnt="8">
        <dgm:presLayoutVars>
          <dgm:chMax val="1"/>
          <dgm:chPref val="1"/>
        </dgm:presLayoutVars>
      </dgm:prSet>
      <dgm:spPr/>
    </dgm:pt>
    <dgm:pt modelId="{FFD3DECE-8ADA-4008-AAE9-E038F4AB3890}" type="pres">
      <dgm:prSet presAssocID="{06A1F2C5-2463-4E1E-B29F-50EC238B2158}" presName="sibTrans" presStyleLbl="sibTrans2D1" presStyleIdx="0" presStyleCnt="0"/>
      <dgm:spPr/>
    </dgm:pt>
    <dgm:pt modelId="{6EEEA7B2-BE85-4A26-9F80-24DF7D1D80B1}" type="pres">
      <dgm:prSet presAssocID="{76B33354-2225-4498-8089-B74741947531}" presName="compNode" presStyleCnt="0"/>
      <dgm:spPr/>
    </dgm:pt>
    <dgm:pt modelId="{48AA2BD7-0BF4-4DDB-90EE-6B9534E8623E}" type="pres">
      <dgm:prSet presAssocID="{76B33354-2225-4498-8089-B74741947531}" presName="iconBgRect" presStyleLbl="bgShp" presStyleIdx="7" presStyleCnt="8"/>
      <dgm:spPr/>
    </dgm:pt>
    <dgm:pt modelId="{1EE4590D-5C30-4021-94FA-81FFA527B42B}" type="pres">
      <dgm:prSet presAssocID="{76B33354-2225-4498-8089-B7474194753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Group"/>
        </a:ext>
      </dgm:extLst>
    </dgm:pt>
    <dgm:pt modelId="{F4F93E67-7BAE-43D6-A88C-5DD06FFB7DDA}" type="pres">
      <dgm:prSet presAssocID="{76B33354-2225-4498-8089-B74741947531}" presName="spaceRect" presStyleCnt="0"/>
      <dgm:spPr/>
    </dgm:pt>
    <dgm:pt modelId="{18212A89-1D61-4B56-8A63-218AC6DBF3AD}" type="pres">
      <dgm:prSet presAssocID="{76B33354-2225-4498-8089-B74741947531}" presName="textRect" presStyleLbl="revTx" presStyleIdx="7" presStyleCnt="8">
        <dgm:presLayoutVars>
          <dgm:chMax val="1"/>
          <dgm:chPref val="1"/>
        </dgm:presLayoutVars>
      </dgm:prSet>
      <dgm:spPr/>
    </dgm:pt>
  </dgm:ptLst>
  <dgm:cxnLst>
    <dgm:cxn modelId="{05E55803-CD94-4C0B-AA0E-43C1BF7E16DD}" type="presOf" srcId="{B0C2EB5C-44DE-43DF-AB39-B8D581B6F91C}" destId="{BB002981-5B3C-4091-9C94-6575897096C0}" srcOrd="0" destOrd="0" presId="urn:microsoft.com/office/officeart/2018/2/layout/IconCircleList"/>
    <dgm:cxn modelId="{2BD25F1F-C4AE-4261-8269-1731779FC983}" srcId="{61552BDF-CC6A-42DD-9825-C6FD7A02BE1F}" destId="{83AF6EAC-807F-4D97-AC1D-3DF1B0A17C92}" srcOrd="3" destOrd="0" parTransId="{D081A580-DBEC-4524-85E5-37BD3D4A0131}" sibTransId="{78F0A9F7-230B-430F-B643-99E2E57A0AB3}"/>
    <dgm:cxn modelId="{5011E239-7333-4DCA-A638-E1C3A227DBA6}" srcId="{61552BDF-CC6A-42DD-9825-C6FD7A02BE1F}" destId="{B5040C98-B139-489E-922F-A4F9DBDA18A5}" srcOrd="1" destOrd="0" parTransId="{B7CDE0B4-8FDF-434F-B4B3-41300E62E196}" sibTransId="{58DFCEB0-1651-4496-9FC3-6441F1D782CB}"/>
    <dgm:cxn modelId="{78478D5F-3EFB-43C5-92EB-392EB40D695A}" type="presOf" srcId="{C5101842-D8E2-4E14-8549-128D564B7C8F}" destId="{209A5CFA-6CA6-44F7-8079-B1A645C4D9F4}" srcOrd="0" destOrd="0" presId="urn:microsoft.com/office/officeart/2018/2/layout/IconCircleList"/>
    <dgm:cxn modelId="{D1EAE763-1B54-426E-8D5F-91540B050A78}" srcId="{61552BDF-CC6A-42DD-9825-C6FD7A02BE1F}" destId="{DBA3294B-7E85-48A0-9265-F519C31F653D}" srcOrd="5" destOrd="0" parTransId="{B3C6D3C7-FFBF-4288-9034-FA655BDFD7D3}" sibTransId="{406021A5-1D5E-47A5-938E-D8C5A8B1D354}"/>
    <dgm:cxn modelId="{C025A348-EB04-485E-8D14-9F5CF9653150}" type="presOf" srcId="{CDB8D9BE-91FC-438B-B618-9B5126531B6E}" destId="{077D385D-3E30-406B-A414-5FC0F8545BAF}" srcOrd="0" destOrd="0" presId="urn:microsoft.com/office/officeart/2018/2/layout/IconCircleList"/>
    <dgm:cxn modelId="{339FE974-F410-467E-BD95-56139AE24D3B}" type="presOf" srcId="{B9BDBA8F-B954-472F-B43D-0618D770CFD7}" destId="{68CF6F4E-F3B5-4BB9-ACA2-E3C8D335A68D}" srcOrd="0" destOrd="0" presId="urn:microsoft.com/office/officeart/2018/2/layout/IconCircleList"/>
    <dgm:cxn modelId="{8B55F574-2440-4F32-AE9C-45336ECEAEC2}" srcId="{61552BDF-CC6A-42DD-9825-C6FD7A02BE1F}" destId="{B9BDBA8F-B954-472F-B43D-0618D770CFD7}" srcOrd="6" destOrd="0" parTransId="{222454C7-42FF-4AD0-A251-23FA492687AA}" sibTransId="{06A1F2C5-2463-4E1E-B29F-50EC238B2158}"/>
    <dgm:cxn modelId="{6CD54658-703B-41E1-8BD1-3DABF9FC849D}" srcId="{C185A0DD-08A7-4C2E-9C61-04D5F75C06F4}" destId="{F6B88CA5-051E-4D56-8BE4-4855BD5495E1}" srcOrd="0" destOrd="0" parTransId="{67E6A8DD-763E-41B7-BD4F-9CC33E217F66}" sibTransId="{974AB45D-CF65-47F0-9003-C6A79CE929A4}"/>
    <dgm:cxn modelId="{151C325A-8CBA-4578-BF1A-EF175FBE7543}" type="presOf" srcId="{76B33354-2225-4498-8089-B74741947531}" destId="{18212A89-1D61-4B56-8A63-218AC6DBF3AD}" srcOrd="0" destOrd="0" presId="urn:microsoft.com/office/officeart/2018/2/layout/IconCircleList"/>
    <dgm:cxn modelId="{8A37E58C-1D21-4B38-B1E5-588C126E3A60}" type="presOf" srcId="{B5040C98-B139-489E-922F-A4F9DBDA18A5}" destId="{E3B8035D-B7C9-475A-B6A6-2A4EFB7818A4}" srcOrd="0" destOrd="0" presId="urn:microsoft.com/office/officeart/2018/2/layout/IconCircleList"/>
    <dgm:cxn modelId="{ABEF7499-993B-406C-A546-5629C7847158}" type="presOf" srcId="{58DFCEB0-1651-4496-9FC3-6441F1D782CB}" destId="{25AB9978-4292-46E4-9501-00F8343A9F92}" srcOrd="0" destOrd="0" presId="urn:microsoft.com/office/officeart/2018/2/layout/IconCircleList"/>
    <dgm:cxn modelId="{DE3B9EA2-0732-4C55-B8E2-5E6887C6CB60}" type="presOf" srcId="{78F0A9F7-230B-430F-B643-99E2E57A0AB3}" destId="{FAE3E111-BD0D-4A6D-8018-BBA6D953D591}" srcOrd="0" destOrd="0" presId="urn:microsoft.com/office/officeart/2018/2/layout/IconCircleList"/>
    <dgm:cxn modelId="{22FFF2A2-B0F6-415A-8047-E73AD979B051}" srcId="{61552BDF-CC6A-42DD-9825-C6FD7A02BE1F}" destId="{B0C2EB5C-44DE-43DF-AB39-B8D581B6F91C}" srcOrd="4" destOrd="0" parTransId="{850C9710-F979-4B52-84AF-EE1925981CC1}" sibTransId="{D16D92C0-A280-4D61-A1C4-FD19DBB25603}"/>
    <dgm:cxn modelId="{6AF46AA7-3FC4-440F-9050-D66E7B33ED8A}" type="presOf" srcId="{06A1F2C5-2463-4E1E-B29F-50EC238B2158}" destId="{FFD3DECE-8ADA-4008-AAE9-E038F4AB3890}" srcOrd="0" destOrd="0" presId="urn:microsoft.com/office/officeart/2018/2/layout/IconCircleList"/>
    <dgm:cxn modelId="{9620B5A9-8A86-4863-A509-F4A1FEC979A1}" srcId="{61552BDF-CC6A-42DD-9825-C6FD7A02BE1F}" destId="{76B33354-2225-4498-8089-B74741947531}" srcOrd="7" destOrd="0" parTransId="{2AA9BC59-588F-467E-9B65-AEA413240037}" sibTransId="{B9BB5DF8-D0F3-44B3-9E94-C063C2DB7976}"/>
    <dgm:cxn modelId="{0F8810AC-6097-4E1D-A80D-AB0843A8CEEF}" type="presOf" srcId="{DBA3294B-7E85-48A0-9265-F519C31F653D}" destId="{41A6D5A7-C337-4B17-9E86-E19040A093DA}" srcOrd="0" destOrd="0" presId="urn:microsoft.com/office/officeart/2018/2/layout/IconCircleList"/>
    <dgm:cxn modelId="{D3014AB2-C1D5-4FF9-BB33-523A0FA71DDB}" type="presOf" srcId="{83AF6EAC-807F-4D97-AC1D-3DF1B0A17C92}" destId="{AE83B7EF-FEDF-4497-82FC-F82D6FF5E215}" srcOrd="0" destOrd="0" presId="urn:microsoft.com/office/officeart/2018/2/layout/IconCircleList"/>
    <dgm:cxn modelId="{6F30EAB3-63BD-48A7-8CA0-92DE2E687515}" srcId="{61552BDF-CC6A-42DD-9825-C6FD7A02BE1F}" destId="{C185A0DD-08A7-4C2E-9C61-04D5F75C06F4}" srcOrd="2" destOrd="0" parTransId="{0932C735-6CB5-4FB8-8401-55245F7D7B29}" sibTransId="{C5101842-D8E2-4E14-8549-128D564B7C8F}"/>
    <dgm:cxn modelId="{00725FB6-FF57-43FC-9164-7996A6819AFD}" srcId="{61552BDF-CC6A-42DD-9825-C6FD7A02BE1F}" destId="{88431157-218C-4AFF-94F8-024ECED897E2}" srcOrd="0" destOrd="0" parTransId="{03710A3A-01D7-4747-89BF-9629129D6F3F}" sibTransId="{CDB8D9BE-91FC-438B-B618-9B5126531B6E}"/>
    <dgm:cxn modelId="{CEA6BCB7-F859-4F9F-8731-25CE4270596D}" type="presOf" srcId="{C185A0DD-08A7-4C2E-9C61-04D5F75C06F4}" destId="{330FEE3F-EE6D-4895-8F43-1381F9721AC7}" srcOrd="0" destOrd="0" presId="urn:microsoft.com/office/officeart/2018/2/layout/IconCircleList"/>
    <dgm:cxn modelId="{218144CC-C8D7-4CEB-A7E2-EE8F6ED42E89}" type="presOf" srcId="{61552BDF-CC6A-42DD-9825-C6FD7A02BE1F}" destId="{535C8F4C-B614-4B22-8043-9F8FE7A14AE6}" srcOrd="0" destOrd="0" presId="urn:microsoft.com/office/officeart/2018/2/layout/IconCircleList"/>
    <dgm:cxn modelId="{DFB676F4-EB1E-4DD4-89B7-D932B689843E}" type="presOf" srcId="{D16D92C0-A280-4D61-A1C4-FD19DBB25603}" destId="{F51127FC-D095-43EA-B4F2-BC6B1A494DC8}" srcOrd="0" destOrd="0" presId="urn:microsoft.com/office/officeart/2018/2/layout/IconCircleList"/>
    <dgm:cxn modelId="{3EA916FA-6E4C-4B06-A352-A10577930494}" type="presOf" srcId="{406021A5-1D5E-47A5-938E-D8C5A8B1D354}" destId="{FF79A049-F85B-4E56-A361-97066D66133E}" srcOrd="0" destOrd="0" presId="urn:microsoft.com/office/officeart/2018/2/layout/IconCircleList"/>
    <dgm:cxn modelId="{20D688FD-1641-4A47-966A-17D2F391F660}" type="presOf" srcId="{88431157-218C-4AFF-94F8-024ECED897E2}" destId="{FE17831D-EC1F-43F8-89A9-945068253ECE}" srcOrd="0" destOrd="0" presId="urn:microsoft.com/office/officeart/2018/2/layout/IconCircleList"/>
    <dgm:cxn modelId="{8620C6DC-2FC1-456F-B377-E204DBE6E78C}" type="presParOf" srcId="{535C8F4C-B614-4B22-8043-9F8FE7A14AE6}" destId="{A7409755-194E-4CB9-AAFE-0A7AB0AA59D2}" srcOrd="0" destOrd="0" presId="urn:microsoft.com/office/officeart/2018/2/layout/IconCircleList"/>
    <dgm:cxn modelId="{7FC059C0-760A-4AE0-AB0A-E8E503AE4140}" type="presParOf" srcId="{A7409755-194E-4CB9-AAFE-0A7AB0AA59D2}" destId="{FB5D44A6-2CF6-44FA-998C-C20DEDBB0938}" srcOrd="0" destOrd="0" presId="urn:microsoft.com/office/officeart/2018/2/layout/IconCircleList"/>
    <dgm:cxn modelId="{E0DA735F-4C5F-4D58-8E81-ED9713E1A4F7}" type="presParOf" srcId="{FB5D44A6-2CF6-44FA-998C-C20DEDBB0938}" destId="{08382E60-7CC7-439D-850C-18462E1326B3}" srcOrd="0" destOrd="0" presId="urn:microsoft.com/office/officeart/2018/2/layout/IconCircleList"/>
    <dgm:cxn modelId="{B1FFB335-FEC1-4B49-B5B8-C90BB0180F31}" type="presParOf" srcId="{FB5D44A6-2CF6-44FA-998C-C20DEDBB0938}" destId="{D7C7DE42-E2DD-41A5-8BA0-013BD6D91D9A}" srcOrd="1" destOrd="0" presId="urn:microsoft.com/office/officeart/2018/2/layout/IconCircleList"/>
    <dgm:cxn modelId="{7EE3FBB1-3F87-4B52-8260-7459E6897376}" type="presParOf" srcId="{FB5D44A6-2CF6-44FA-998C-C20DEDBB0938}" destId="{38267641-6C83-418F-B1FF-110ECA102768}" srcOrd="2" destOrd="0" presId="urn:microsoft.com/office/officeart/2018/2/layout/IconCircleList"/>
    <dgm:cxn modelId="{DE7CC8F7-F00C-4394-A9C8-50756CF92388}" type="presParOf" srcId="{FB5D44A6-2CF6-44FA-998C-C20DEDBB0938}" destId="{FE17831D-EC1F-43F8-89A9-945068253ECE}" srcOrd="3" destOrd="0" presId="urn:microsoft.com/office/officeart/2018/2/layout/IconCircleList"/>
    <dgm:cxn modelId="{8C4F5CE7-7036-4883-8CE3-80D875B195F6}" type="presParOf" srcId="{A7409755-194E-4CB9-AAFE-0A7AB0AA59D2}" destId="{077D385D-3E30-406B-A414-5FC0F8545BAF}" srcOrd="1" destOrd="0" presId="urn:microsoft.com/office/officeart/2018/2/layout/IconCircleList"/>
    <dgm:cxn modelId="{886E7E76-5A76-4248-9C72-3A6A9639960A}" type="presParOf" srcId="{A7409755-194E-4CB9-AAFE-0A7AB0AA59D2}" destId="{34F5B6A0-7BEB-44D6-ABFD-6B63E42B2F78}" srcOrd="2" destOrd="0" presId="urn:microsoft.com/office/officeart/2018/2/layout/IconCircleList"/>
    <dgm:cxn modelId="{CB045B1E-E755-489D-A51A-DB7604F63210}" type="presParOf" srcId="{34F5B6A0-7BEB-44D6-ABFD-6B63E42B2F78}" destId="{B69CBBAE-4D1A-4A13-B6EE-61D57085B400}" srcOrd="0" destOrd="0" presId="urn:microsoft.com/office/officeart/2018/2/layout/IconCircleList"/>
    <dgm:cxn modelId="{5A2AC6FB-3101-449D-A8F1-39109192E020}" type="presParOf" srcId="{34F5B6A0-7BEB-44D6-ABFD-6B63E42B2F78}" destId="{B10DEC3C-6B32-4C98-9009-128FE21A8164}" srcOrd="1" destOrd="0" presId="urn:microsoft.com/office/officeart/2018/2/layout/IconCircleList"/>
    <dgm:cxn modelId="{CCF19C0B-E522-485D-9ED4-66F1F466C5AD}" type="presParOf" srcId="{34F5B6A0-7BEB-44D6-ABFD-6B63E42B2F78}" destId="{4C4B1684-68C4-4AC0-B87E-7B4D7A777C1C}" srcOrd="2" destOrd="0" presId="urn:microsoft.com/office/officeart/2018/2/layout/IconCircleList"/>
    <dgm:cxn modelId="{CAE4939F-EDA5-464A-BC36-E8C5E35C236F}" type="presParOf" srcId="{34F5B6A0-7BEB-44D6-ABFD-6B63E42B2F78}" destId="{E3B8035D-B7C9-475A-B6A6-2A4EFB7818A4}" srcOrd="3" destOrd="0" presId="urn:microsoft.com/office/officeart/2018/2/layout/IconCircleList"/>
    <dgm:cxn modelId="{125A9275-21F6-4730-83E9-646D14E8272D}" type="presParOf" srcId="{A7409755-194E-4CB9-AAFE-0A7AB0AA59D2}" destId="{25AB9978-4292-46E4-9501-00F8343A9F92}" srcOrd="3" destOrd="0" presId="urn:microsoft.com/office/officeart/2018/2/layout/IconCircleList"/>
    <dgm:cxn modelId="{2CEC80C3-BA62-492F-B25C-D96EAAF8B811}" type="presParOf" srcId="{A7409755-194E-4CB9-AAFE-0A7AB0AA59D2}" destId="{49A4A231-C9CD-44D6-9243-23C4A75F7589}" srcOrd="4" destOrd="0" presId="urn:microsoft.com/office/officeart/2018/2/layout/IconCircleList"/>
    <dgm:cxn modelId="{015861F7-E642-4557-936E-6A7E408E5D69}" type="presParOf" srcId="{49A4A231-C9CD-44D6-9243-23C4A75F7589}" destId="{ED8B07C6-EC64-4127-8CA6-B5A2D092E8D9}" srcOrd="0" destOrd="0" presId="urn:microsoft.com/office/officeart/2018/2/layout/IconCircleList"/>
    <dgm:cxn modelId="{67CDFDF0-002F-4A88-9326-2BA914A9FFAA}" type="presParOf" srcId="{49A4A231-C9CD-44D6-9243-23C4A75F7589}" destId="{B67A1708-F274-4A2E-B252-AE16AE2B9894}" srcOrd="1" destOrd="0" presId="urn:microsoft.com/office/officeart/2018/2/layout/IconCircleList"/>
    <dgm:cxn modelId="{CB910E42-9690-4CE1-BDCC-1999EAAFF32B}" type="presParOf" srcId="{49A4A231-C9CD-44D6-9243-23C4A75F7589}" destId="{B8F6603F-1D72-4D09-BDB8-15406861F009}" srcOrd="2" destOrd="0" presId="urn:microsoft.com/office/officeart/2018/2/layout/IconCircleList"/>
    <dgm:cxn modelId="{7991F05C-644E-43ED-BE52-AF1F367FEBE0}" type="presParOf" srcId="{49A4A231-C9CD-44D6-9243-23C4A75F7589}" destId="{330FEE3F-EE6D-4895-8F43-1381F9721AC7}" srcOrd="3" destOrd="0" presId="urn:microsoft.com/office/officeart/2018/2/layout/IconCircleList"/>
    <dgm:cxn modelId="{F1AF0A56-0CD2-4152-8CA9-EA1AE8C4C697}" type="presParOf" srcId="{A7409755-194E-4CB9-AAFE-0A7AB0AA59D2}" destId="{209A5CFA-6CA6-44F7-8079-B1A645C4D9F4}" srcOrd="5" destOrd="0" presId="urn:microsoft.com/office/officeart/2018/2/layout/IconCircleList"/>
    <dgm:cxn modelId="{976F2879-50B1-44EF-9A34-01F812920E5B}" type="presParOf" srcId="{A7409755-194E-4CB9-AAFE-0A7AB0AA59D2}" destId="{A142FC1E-8854-4524-A256-FC7296EA6140}" srcOrd="6" destOrd="0" presId="urn:microsoft.com/office/officeart/2018/2/layout/IconCircleList"/>
    <dgm:cxn modelId="{F28BEC9F-E96A-4021-A2B1-797CF2498E05}" type="presParOf" srcId="{A142FC1E-8854-4524-A256-FC7296EA6140}" destId="{4A92CC10-0392-4640-9A50-EC0D6895599B}" srcOrd="0" destOrd="0" presId="urn:microsoft.com/office/officeart/2018/2/layout/IconCircleList"/>
    <dgm:cxn modelId="{79211E8A-FD88-4683-BFE9-F40DE4E5CBF5}" type="presParOf" srcId="{A142FC1E-8854-4524-A256-FC7296EA6140}" destId="{52567CC4-1373-461F-9CF2-569C3A0DD417}" srcOrd="1" destOrd="0" presId="urn:microsoft.com/office/officeart/2018/2/layout/IconCircleList"/>
    <dgm:cxn modelId="{A42CBF98-A6FC-4746-BC7B-6CD1D2E4A26A}" type="presParOf" srcId="{A142FC1E-8854-4524-A256-FC7296EA6140}" destId="{8F9E34BC-5849-48D1-B657-E97FEED91E63}" srcOrd="2" destOrd="0" presId="urn:microsoft.com/office/officeart/2018/2/layout/IconCircleList"/>
    <dgm:cxn modelId="{F2E40CDF-8640-45B4-B26E-64F659A1D847}" type="presParOf" srcId="{A142FC1E-8854-4524-A256-FC7296EA6140}" destId="{AE83B7EF-FEDF-4497-82FC-F82D6FF5E215}" srcOrd="3" destOrd="0" presId="urn:microsoft.com/office/officeart/2018/2/layout/IconCircleList"/>
    <dgm:cxn modelId="{02076D66-CA25-4827-B9C9-66A40DBAC2D3}" type="presParOf" srcId="{A7409755-194E-4CB9-AAFE-0A7AB0AA59D2}" destId="{FAE3E111-BD0D-4A6D-8018-BBA6D953D591}" srcOrd="7" destOrd="0" presId="urn:microsoft.com/office/officeart/2018/2/layout/IconCircleList"/>
    <dgm:cxn modelId="{B5BCDE7C-A646-4F3E-805F-7C406988F37E}" type="presParOf" srcId="{A7409755-194E-4CB9-AAFE-0A7AB0AA59D2}" destId="{5E32CE9E-4331-46AD-B761-0FEEEB3B5B8C}" srcOrd="8" destOrd="0" presId="urn:microsoft.com/office/officeart/2018/2/layout/IconCircleList"/>
    <dgm:cxn modelId="{3E984472-E2DC-47D9-9A99-9244F221ADE5}" type="presParOf" srcId="{5E32CE9E-4331-46AD-B761-0FEEEB3B5B8C}" destId="{0395A16A-E4C2-4B3F-9556-A3B03575D7CB}" srcOrd="0" destOrd="0" presId="urn:microsoft.com/office/officeart/2018/2/layout/IconCircleList"/>
    <dgm:cxn modelId="{683F7DCF-1EEB-4A93-9EDD-1D57A4326EDD}" type="presParOf" srcId="{5E32CE9E-4331-46AD-B761-0FEEEB3B5B8C}" destId="{8206FB9E-D3AA-4792-84C1-619816C4FA13}" srcOrd="1" destOrd="0" presId="urn:microsoft.com/office/officeart/2018/2/layout/IconCircleList"/>
    <dgm:cxn modelId="{135EB2D0-BF3B-4543-9DEB-32410BE70C43}" type="presParOf" srcId="{5E32CE9E-4331-46AD-B761-0FEEEB3B5B8C}" destId="{2ABF6FF2-29C4-46C7-883D-B5BB55C8CFBB}" srcOrd="2" destOrd="0" presId="urn:microsoft.com/office/officeart/2018/2/layout/IconCircleList"/>
    <dgm:cxn modelId="{3AEC655F-428D-428A-BAD0-A53D5B109D8C}" type="presParOf" srcId="{5E32CE9E-4331-46AD-B761-0FEEEB3B5B8C}" destId="{BB002981-5B3C-4091-9C94-6575897096C0}" srcOrd="3" destOrd="0" presId="urn:microsoft.com/office/officeart/2018/2/layout/IconCircleList"/>
    <dgm:cxn modelId="{982578F9-A145-42BF-B501-203DB5834D6C}" type="presParOf" srcId="{A7409755-194E-4CB9-AAFE-0A7AB0AA59D2}" destId="{F51127FC-D095-43EA-B4F2-BC6B1A494DC8}" srcOrd="9" destOrd="0" presId="urn:microsoft.com/office/officeart/2018/2/layout/IconCircleList"/>
    <dgm:cxn modelId="{4E0B09C6-B8E1-4613-9C08-191DCA441456}" type="presParOf" srcId="{A7409755-194E-4CB9-AAFE-0A7AB0AA59D2}" destId="{A731AD1F-EB1D-4155-9086-66B3FAC3DF23}" srcOrd="10" destOrd="0" presId="urn:microsoft.com/office/officeart/2018/2/layout/IconCircleList"/>
    <dgm:cxn modelId="{52599836-4AF8-4EC9-BDA5-16BEA5FFCA5B}" type="presParOf" srcId="{A731AD1F-EB1D-4155-9086-66B3FAC3DF23}" destId="{5A9A5C82-B721-4756-BB5F-AF888B76866C}" srcOrd="0" destOrd="0" presId="urn:microsoft.com/office/officeart/2018/2/layout/IconCircleList"/>
    <dgm:cxn modelId="{601428DB-C1FA-4856-AAEE-0C20E1A6F658}" type="presParOf" srcId="{A731AD1F-EB1D-4155-9086-66B3FAC3DF23}" destId="{78B82831-3DB6-48F4-8474-AAD7A12D2623}" srcOrd="1" destOrd="0" presId="urn:microsoft.com/office/officeart/2018/2/layout/IconCircleList"/>
    <dgm:cxn modelId="{5631347E-3B01-4730-A036-4BCEDC17F51C}" type="presParOf" srcId="{A731AD1F-EB1D-4155-9086-66B3FAC3DF23}" destId="{D89D771D-F26C-47DC-8B93-726F1ADDE621}" srcOrd="2" destOrd="0" presId="urn:microsoft.com/office/officeart/2018/2/layout/IconCircleList"/>
    <dgm:cxn modelId="{B3D2CB26-27F2-4864-B37E-0F0BECABF8BC}" type="presParOf" srcId="{A731AD1F-EB1D-4155-9086-66B3FAC3DF23}" destId="{41A6D5A7-C337-4B17-9E86-E19040A093DA}" srcOrd="3" destOrd="0" presId="urn:microsoft.com/office/officeart/2018/2/layout/IconCircleList"/>
    <dgm:cxn modelId="{DA84D32C-ED74-44B9-B500-53241576F716}" type="presParOf" srcId="{A7409755-194E-4CB9-AAFE-0A7AB0AA59D2}" destId="{FF79A049-F85B-4E56-A361-97066D66133E}" srcOrd="11" destOrd="0" presId="urn:microsoft.com/office/officeart/2018/2/layout/IconCircleList"/>
    <dgm:cxn modelId="{9FE91697-212A-4685-B42B-E5F29368DC7F}" type="presParOf" srcId="{A7409755-194E-4CB9-AAFE-0A7AB0AA59D2}" destId="{D8F61226-365F-4257-8D2B-386B66AA1673}" srcOrd="12" destOrd="0" presId="urn:microsoft.com/office/officeart/2018/2/layout/IconCircleList"/>
    <dgm:cxn modelId="{4BB2CBC9-9338-4988-8976-B96D040C81FC}" type="presParOf" srcId="{D8F61226-365F-4257-8D2B-386B66AA1673}" destId="{E35F5248-3528-4D80-9261-5C8F5FEEBB1B}" srcOrd="0" destOrd="0" presId="urn:microsoft.com/office/officeart/2018/2/layout/IconCircleList"/>
    <dgm:cxn modelId="{E9F4AFC6-F654-4C89-8345-AFF29C0236B6}" type="presParOf" srcId="{D8F61226-365F-4257-8D2B-386B66AA1673}" destId="{F0939577-9F86-43A4-8E1C-F85A441045B7}" srcOrd="1" destOrd="0" presId="urn:microsoft.com/office/officeart/2018/2/layout/IconCircleList"/>
    <dgm:cxn modelId="{6E9A0847-B367-4BE8-9ED9-64B36C0D1568}" type="presParOf" srcId="{D8F61226-365F-4257-8D2B-386B66AA1673}" destId="{41D224B7-8914-4F75-8068-09B747122D38}" srcOrd="2" destOrd="0" presId="urn:microsoft.com/office/officeart/2018/2/layout/IconCircleList"/>
    <dgm:cxn modelId="{6F955D3D-0E35-4101-BB99-5B0B2DA1D8C5}" type="presParOf" srcId="{D8F61226-365F-4257-8D2B-386B66AA1673}" destId="{68CF6F4E-F3B5-4BB9-ACA2-E3C8D335A68D}" srcOrd="3" destOrd="0" presId="urn:microsoft.com/office/officeart/2018/2/layout/IconCircleList"/>
    <dgm:cxn modelId="{C64CA294-8799-49D6-B972-D00FC0614D04}" type="presParOf" srcId="{A7409755-194E-4CB9-AAFE-0A7AB0AA59D2}" destId="{FFD3DECE-8ADA-4008-AAE9-E038F4AB3890}" srcOrd="13" destOrd="0" presId="urn:microsoft.com/office/officeart/2018/2/layout/IconCircleList"/>
    <dgm:cxn modelId="{D508B20B-4473-4662-98BC-5788488E12DD}" type="presParOf" srcId="{A7409755-194E-4CB9-AAFE-0A7AB0AA59D2}" destId="{6EEEA7B2-BE85-4A26-9F80-24DF7D1D80B1}" srcOrd="14" destOrd="0" presId="urn:microsoft.com/office/officeart/2018/2/layout/IconCircleList"/>
    <dgm:cxn modelId="{F9365170-675E-49D4-9CD9-93F4BE616D18}" type="presParOf" srcId="{6EEEA7B2-BE85-4A26-9F80-24DF7D1D80B1}" destId="{48AA2BD7-0BF4-4DDB-90EE-6B9534E8623E}" srcOrd="0" destOrd="0" presId="urn:microsoft.com/office/officeart/2018/2/layout/IconCircleList"/>
    <dgm:cxn modelId="{ADADC62D-6531-4D78-A12E-E5C22DAB4CF8}" type="presParOf" srcId="{6EEEA7B2-BE85-4A26-9F80-24DF7D1D80B1}" destId="{1EE4590D-5C30-4021-94FA-81FFA527B42B}" srcOrd="1" destOrd="0" presId="urn:microsoft.com/office/officeart/2018/2/layout/IconCircleList"/>
    <dgm:cxn modelId="{BC0165A8-9195-430C-9BEC-6417A51CA047}" type="presParOf" srcId="{6EEEA7B2-BE85-4A26-9F80-24DF7D1D80B1}" destId="{F4F93E67-7BAE-43D6-A88C-5DD06FFB7DDA}" srcOrd="2" destOrd="0" presId="urn:microsoft.com/office/officeart/2018/2/layout/IconCircleList"/>
    <dgm:cxn modelId="{B0A9DA62-9F05-48A4-913C-DACAB47E3695}" type="presParOf" srcId="{6EEEA7B2-BE85-4A26-9F80-24DF7D1D80B1}" destId="{18212A89-1D61-4B56-8A63-218AC6DBF3A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552BDF-CC6A-42DD-9825-C6FD7A02BE1F}"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185A0DD-08A7-4C2E-9C61-04D5F75C06F4}">
      <dgm:prSet/>
      <dgm:spPr/>
      <dgm:t>
        <a:bodyPr/>
        <a:lstStyle/>
        <a:p>
          <a:pPr>
            <a:lnSpc>
              <a:spcPct val="100000"/>
            </a:lnSpc>
          </a:pPr>
          <a:r>
            <a:rPr lang="en-US" b="1" dirty="0">
              <a:solidFill>
                <a:srgbClr val="26296B"/>
              </a:solidFill>
            </a:rPr>
            <a:t>Programmatic Information</a:t>
          </a:r>
        </a:p>
      </dgm:t>
    </dgm:pt>
    <dgm:pt modelId="{0932C735-6CB5-4FB8-8401-55245F7D7B29}" type="parTrans" cxnId="{6F30EAB3-63BD-48A7-8CA0-92DE2E687515}">
      <dgm:prSet/>
      <dgm:spPr/>
      <dgm:t>
        <a:bodyPr/>
        <a:lstStyle/>
        <a:p>
          <a:endParaRPr lang="en-US"/>
        </a:p>
      </dgm:t>
    </dgm:pt>
    <dgm:pt modelId="{C5101842-D8E2-4E14-8549-128D564B7C8F}" type="sibTrans" cxnId="{6F30EAB3-63BD-48A7-8CA0-92DE2E687515}">
      <dgm:prSet/>
      <dgm:spPr/>
      <dgm:t>
        <a:bodyPr/>
        <a:lstStyle/>
        <a:p>
          <a:pPr>
            <a:lnSpc>
              <a:spcPct val="100000"/>
            </a:lnSpc>
          </a:pPr>
          <a:endParaRPr lang="en-US"/>
        </a:p>
      </dgm:t>
    </dgm:pt>
    <dgm:pt modelId="{B0C2EB5C-44DE-43DF-AB39-B8D581B6F91C}">
      <dgm:prSet/>
      <dgm:spPr/>
      <dgm:t>
        <a:bodyPr/>
        <a:lstStyle/>
        <a:p>
          <a:pPr>
            <a:lnSpc>
              <a:spcPct val="100000"/>
            </a:lnSpc>
          </a:pPr>
          <a:r>
            <a:rPr lang="en-US" b="1" dirty="0">
              <a:solidFill>
                <a:srgbClr val="26296B"/>
              </a:solidFill>
            </a:rPr>
            <a:t>Goals, Objectives, and Outcomes</a:t>
          </a:r>
        </a:p>
        <a:p>
          <a:pPr>
            <a:lnSpc>
              <a:spcPct val="100000"/>
            </a:lnSpc>
          </a:pPr>
          <a:r>
            <a:rPr lang="en-US" b="1" dirty="0">
              <a:solidFill>
                <a:srgbClr val="26296B"/>
              </a:solidFill>
            </a:rPr>
            <a:t>See </a:t>
          </a:r>
          <a:r>
            <a:rPr lang="en-US" b="1" dirty="0">
              <a:solidFill>
                <a:srgbClr val="26296B"/>
              </a:solidFill>
              <a:hlinkClick xmlns:r="http://schemas.openxmlformats.org/officeDocument/2006/relationships" r:id="rId1"/>
            </a:rPr>
            <a:t>Tips for Writing Goals, Objectives and Outcomes </a:t>
          </a:r>
          <a:r>
            <a:rPr lang="en-US" b="1" dirty="0">
              <a:solidFill>
                <a:srgbClr val="26296B"/>
              </a:solidFill>
            </a:rPr>
            <a:t>on website</a:t>
          </a:r>
        </a:p>
      </dgm:t>
    </dgm:pt>
    <dgm:pt modelId="{850C9710-F979-4B52-84AF-EE1925981CC1}" type="parTrans" cxnId="{22FFF2A2-B0F6-415A-8047-E73AD979B051}">
      <dgm:prSet/>
      <dgm:spPr/>
      <dgm:t>
        <a:bodyPr/>
        <a:lstStyle/>
        <a:p>
          <a:endParaRPr lang="en-US"/>
        </a:p>
      </dgm:t>
    </dgm:pt>
    <dgm:pt modelId="{D16D92C0-A280-4D61-A1C4-FD19DBB25603}" type="sibTrans" cxnId="{22FFF2A2-B0F6-415A-8047-E73AD979B051}">
      <dgm:prSet/>
      <dgm:spPr/>
      <dgm:t>
        <a:bodyPr/>
        <a:lstStyle/>
        <a:p>
          <a:pPr>
            <a:lnSpc>
              <a:spcPct val="100000"/>
            </a:lnSpc>
          </a:pPr>
          <a:endParaRPr lang="en-US"/>
        </a:p>
      </dgm:t>
    </dgm:pt>
    <dgm:pt modelId="{83AF6EAC-807F-4D97-AC1D-3DF1B0A17C92}">
      <dgm:prSet/>
      <dgm:spPr/>
      <dgm:t>
        <a:bodyPr/>
        <a:lstStyle/>
        <a:p>
          <a:pPr>
            <a:lnSpc>
              <a:spcPct val="100000"/>
            </a:lnSpc>
          </a:pPr>
          <a:r>
            <a:rPr lang="en-US" b="1" dirty="0">
              <a:solidFill>
                <a:srgbClr val="26296B"/>
              </a:solidFill>
            </a:rPr>
            <a:t>Problem Statement &amp; Analysis</a:t>
          </a:r>
        </a:p>
        <a:p>
          <a:pPr>
            <a:lnSpc>
              <a:spcPct val="100000"/>
            </a:lnSpc>
          </a:pPr>
          <a:r>
            <a:rPr lang="en-US" b="1" dirty="0">
              <a:solidFill>
                <a:srgbClr val="26296B"/>
              </a:solidFill>
            </a:rPr>
            <a:t>Specifically relate responses to your STOP Funded Program </a:t>
          </a:r>
        </a:p>
      </dgm:t>
    </dgm:pt>
    <dgm:pt modelId="{D081A580-DBEC-4524-85E5-37BD3D4A0131}" type="parTrans" cxnId="{2BD25F1F-C4AE-4261-8269-1731779FC983}">
      <dgm:prSet/>
      <dgm:spPr/>
      <dgm:t>
        <a:bodyPr/>
        <a:lstStyle/>
        <a:p>
          <a:endParaRPr lang="en-US"/>
        </a:p>
      </dgm:t>
    </dgm:pt>
    <dgm:pt modelId="{78F0A9F7-230B-430F-B643-99E2E57A0AB3}" type="sibTrans" cxnId="{2BD25F1F-C4AE-4261-8269-1731779FC983}">
      <dgm:prSet/>
      <dgm:spPr/>
      <dgm:t>
        <a:bodyPr/>
        <a:lstStyle/>
        <a:p>
          <a:pPr>
            <a:lnSpc>
              <a:spcPct val="100000"/>
            </a:lnSpc>
          </a:pPr>
          <a:endParaRPr lang="en-US"/>
        </a:p>
      </dgm:t>
    </dgm:pt>
    <dgm:pt modelId="{DBA3294B-7E85-48A0-9265-F519C31F653D}">
      <dgm:prSet/>
      <dgm:spPr/>
      <dgm:t>
        <a:bodyPr/>
        <a:lstStyle/>
        <a:p>
          <a:pPr>
            <a:lnSpc>
              <a:spcPct val="100000"/>
            </a:lnSpc>
          </a:pPr>
          <a:r>
            <a:rPr lang="en-US" b="1" dirty="0">
              <a:solidFill>
                <a:srgbClr val="26296B"/>
              </a:solidFill>
            </a:rPr>
            <a:t>Program Description</a:t>
          </a:r>
        </a:p>
        <a:p>
          <a:pPr>
            <a:lnSpc>
              <a:spcPct val="100000"/>
            </a:lnSpc>
          </a:pPr>
          <a:r>
            <a:rPr lang="en-US" b="1" dirty="0">
              <a:solidFill>
                <a:srgbClr val="26296B"/>
              </a:solidFill>
            </a:rPr>
            <a:t>Provide </a:t>
          </a:r>
          <a:r>
            <a:rPr lang="en-US" b="1" u="sng" dirty="0">
              <a:solidFill>
                <a:srgbClr val="26296B"/>
              </a:solidFill>
            </a:rPr>
            <a:t>DETAILED DESCRIPTIONS </a:t>
          </a:r>
          <a:r>
            <a:rPr lang="en-US" b="1" dirty="0">
              <a:solidFill>
                <a:srgbClr val="26296B"/>
              </a:solidFill>
            </a:rPr>
            <a:t>when providing responses to these questions. </a:t>
          </a:r>
        </a:p>
      </dgm:t>
    </dgm:pt>
    <dgm:pt modelId="{B3C6D3C7-FFBF-4288-9034-FA655BDFD7D3}" type="parTrans" cxnId="{D1EAE763-1B54-426E-8D5F-91540B050A78}">
      <dgm:prSet/>
      <dgm:spPr/>
      <dgm:t>
        <a:bodyPr/>
        <a:lstStyle/>
        <a:p>
          <a:endParaRPr lang="en-US"/>
        </a:p>
      </dgm:t>
    </dgm:pt>
    <dgm:pt modelId="{406021A5-1D5E-47A5-938E-D8C5A8B1D354}" type="sibTrans" cxnId="{D1EAE763-1B54-426E-8D5F-91540B050A78}">
      <dgm:prSet/>
      <dgm:spPr/>
      <dgm:t>
        <a:bodyPr/>
        <a:lstStyle/>
        <a:p>
          <a:pPr>
            <a:lnSpc>
              <a:spcPct val="100000"/>
            </a:lnSpc>
          </a:pPr>
          <a:endParaRPr lang="en-US"/>
        </a:p>
      </dgm:t>
    </dgm:pt>
    <dgm:pt modelId="{B46078FD-8C1D-462B-B39A-CAD9E4FEED93}" type="pres">
      <dgm:prSet presAssocID="{61552BDF-CC6A-42DD-9825-C6FD7A02BE1F}" presName="root" presStyleCnt="0">
        <dgm:presLayoutVars>
          <dgm:dir/>
          <dgm:resizeHandles val="exact"/>
        </dgm:presLayoutVars>
      </dgm:prSet>
      <dgm:spPr/>
    </dgm:pt>
    <dgm:pt modelId="{9C4470CD-37B9-4813-B34C-B811B19D112C}" type="pres">
      <dgm:prSet presAssocID="{C185A0DD-08A7-4C2E-9C61-04D5F75C06F4}" presName="compNode" presStyleCnt="0"/>
      <dgm:spPr/>
    </dgm:pt>
    <dgm:pt modelId="{A382AAC3-605E-457B-8D88-09AEB4E8E322}" type="pres">
      <dgm:prSet presAssocID="{C185A0DD-08A7-4C2E-9C61-04D5F75C06F4}" presName="bgRect" presStyleLbl="bgShp" presStyleIdx="0" presStyleCnt="4"/>
      <dgm:spPr/>
    </dgm:pt>
    <dgm:pt modelId="{D95D21B3-4369-4544-A475-459136F10155}" type="pres">
      <dgm:prSet presAssocID="{C185A0DD-08A7-4C2E-9C61-04D5F75C06F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r chart"/>
        </a:ext>
      </dgm:extLst>
    </dgm:pt>
    <dgm:pt modelId="{48A5A29C-1E2F-4348-8B44-BD48BC84F73D}" type="pres">
      <dgm:prSet presAssocID="{C185A0DD-08A7-4C2E-9C61-04D5F75C06F4}" presName="spaceRect" presStyleCnt="0"/>
      <dgm:spPr/>
    </dgm:pt>
    <dgm:pt modelId="{43596B48-2DD8-4F79-9993-1868F9D6C07A}" type="pres">
      <dgm:prSet presAssocID="{C185A0DD-08A7-4C2E-9C61-04D5F75C06F4}" presName="parTx" presStyleLbl="revTx" presStyleIdx="0" presStyleCnt="4">
        <dgm:presLayoutVars>
          <dgm:chMax val="0"/>
          <dgm:chPref val="0"/>
        </dgm:presLayoutVars>
      </dgm:prSet>
      <dgm:spPr/>
    </dgm:pt>
    <dgm:pt modelId="{813A395B-5774-4544-AE4E-156475E4D0C6}" type="pres">
      <dgm:prSet presAssocID="{C5101842-D8E2-4E14-8549-128D564B7C8F}" presName="sibTrans" presStyleCnt="0"/>
      <dgm:spPr/>
    </dgm:pt>
    <dgm:pt modelId="{3209F45C-B3AE-495E-B0B6-055DBA533D99}" type="pres">
      <dgm:prSet presAssocID="{83AF6EAC-807F-4D97-AC1D-3DF1B0A17C92}" presName="compNode" presStyleCnt="0"/>
      <dgm:spPr/>
    </dgm:pt>
    <dgm:pt modelId="{96747BF7-9AEB-48A1-B909-B9675AB8CBC0}" type="pres">
      <dgm:prSet presAssocID="{83AF6EAC-807F-4D97-AC1D-3DF1B0A17C92}" presName="bgRect" presStyleLbl="bgShp" presStyleIdx="1" presStyleCnt="4"/>
      <dgm:spPr/>
    </dgm:pt>
    <dgm:pt modelId="{CFAF6383-BA85-4498-9CA9-80D7A1EB709A}" type="pres">
      <dgm:prSet presAssocID="{83AF6EAC-807F-4D97-AC1D-3DF1B0A17C9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arget"/>
        </a:ext>
      </dgm:extLst>
    </dgm:pt>
    <dgm:pt modelId="{51A7DFAA-A76F-4511-8044-93D9E5BFA105}" type="pres">
      <dgm:prSet presAssocID="{83AF6EAC-807F-4D97-AC1D-3DF1B0A17C92}" presName="spaceRect" presStyleCnt="0"/>
      <dgm:spPr/>
    </dgm:pt>
    <dgm:pt modelId="{77C73CE9-0F90-4F44-ABCD-0712D687CDAD}" type="pres">
      <dgm:prSet presAssocID="{83AF6EAC-807F-4D97-AC1D-3DF1B0A17C92}" presName="parTx" presStyleLbl="revTx" presStyleIdx="1" presStyleCnt="4">
        <dgm:presLayoutVars>
          <dgm:chMax val="0"/>
          <dgm:chPref val="0"/>
        </dgm:presLayoutVars>
      </dgm:prSet>
      <dgm:spPr/>
    </dgm:pt>
    <dgm:pt modelId="{17D7E32A-1A5C-4175-BE4C-4AD1D0F9759E}" type="pres">
      <dgm:prSet presAssocID="{78F0A9F7-230B-430F-B643-99E2E57A0AB3}" presName="sibTrans" presStyleCnt="0"/>
      <dgm:spPr/>
    </dgm:pt>
    <dgm:pt modelId="{FDF5C7F0-5AB5-4147-923D-50EEDE98EBF1}" type="pres">
      <dgm:prSet presAssocID="{B0C2EB5C-44DE-43DF-AB39-B8D581B6F91C}" presName="compNode" presStyleCnt="0"/>
      <dgm:spPr/>
    </dgm:pt>
    <dgm:pt modelId="{73B6F048-5ED3-4BD8-920D-4235660AA77F}" type="pres">
      <dgm:prSet presAssocID="{B0C2EB5C-44DE-43DF-AB39-B8D581B6F91C}" presName="bgRect" presStyleLbl="bgShp" presStyleIdx="2" presStyleCnt="4"/>
      <dgm:spPr/>
    </dgm:pt>
    <dgm:pt modelId="{09993227-8769-4A5E-8B9F-328866945D58}" type="pres">
      <dgm:prSet presAssocID="{B0C2EB5C-44DE-43DF-AB39-B8D581B6F91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Question mark"/>
        </a:ext>
      </dgm:extLst>
    </dgm:pt>
    <dgm:pt modelId="{BE02C234-4715-4776-BA3C-C9A35769C03F}" type="pres">
      <dgm:prSet presAssocID="{B0C2EB5C-44DE-43DF-AB39-B8D581B6F91C}" presName="spaceRect" presStyleCnt="0"/>
      <dgm:spPr/>
    </dgm:pt>
    <dgm:pt modelId="{99BC2309-2241-46C8-B5A9-F666ED78B5FF}" type="pres">
      <dgm:prSet presAssocID="{B0C2EB5C-44DE-43DF-AB39-B8D581B6F91C}" presName="parTx" presStyleLbl="revTx" presStyleIdx="2" presStyleCnt="4">
        <dgm:presLayoutVars>
          <dgm:chMax val="0"/>
          <dgm:chPref val="0"/>
        </dgm:presLayoutVars>
      </dgm:prSet>
      <dgm:spPr/>
    </dgm:pt>
    <dgm:pt modelId="{EE17388F-6150-4ABE-A8AD-24D17FBB1489}" type="pres">
      <dgm:prSet presAssocID="{D16D92C0-A280-4D61-A1C4-FD19DBB25603}" presName="sibTrans" presStyleCnt="0"/>
      <dgm:spPr/>
    </dgm:pt>
    <dgm:pt modelId="{2DE78B13-27B3-493A-8C1A-79634AEDDC9E}" type="pres">
      <dgm:prSet presAssocID="{DBA3294B-7E85-48A0-9265-F519C31F653D}" presName="compNode" presStyleCnt="0"/>
      <dgm:spPr/>
    </dgm:pt>
    <dgm:pt modelId="{4B790FF7-E926-4A9D-859F-E681A73AFC0F}" type="pres">
      <dgm:prSet presAssocID="{DBA3294B-7E85-48A0-9265-F519C31F653D}" presName="bgRect" presStyleLbl="bgShp" presStyleIdx="3" presStyleCnt="4"/>
      <dgm:spPr/>
    </dgm:pt>
    <dgm:pt modelId="{AD3A5600-80AE-4E68-8D0E-AEC7F2FD9293}" type="pres">
      <dgm:prSet presAssocID="{DBA3294B-7E85-48A0-9265-F519C31F653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heckmark"/>
        </a:ext>
      </dgm:extLst>
    </dgm:pt>
    <dgm:pt modelId="{DEFB3D0C-9F22-40D2-B8AF-3AA4BA10DF2D}" type="pres">
      <dgm:prSet presAssocID="{DBA3294B-7E85-48A0-9265-F519C31F653D}" presName="spaceRect" presStyleCnt="0"/>
      <dgm:spPr/>
    </dgm:pt>
    <dgm:pt modelId="{70EB464A-CB01-4471-984B-F055FAF8745F}" type="pres">
      <dgm:prSet presAssocID="{DBA3294B-7E85-48A0-9265-F519C31F653D}" presName="parTx" presStyleLbl="revTx" presStyleIdx="3" presStyleCnt="4">
        <dgm:presLayoutVars>
          <dgm:chMax val="0"/>
          <dgm:chPref val="0"/>
        </dgm:presLayoutVars>
      </dgm:prSet>
      <dgm:spPr/>
    </dgm:pt>
  </dgm:ptLst>
  <dgm:cxnLst>
    <dgm:cxn modelId="{2BD25F1F-C4AE-4261-8269-1731779FC983}" srcId="{61552BDF-CC6A-42DD-9825-C6FD7A02BE1F}" destId="{83AF6EAC-807F-4D97-AC1D-3DF1B0A17C92}" srcOrd="1" destOrd="0" parTransId="{D081A580-DBEC-4524-85E5-37BD3D4A0131}" sibTransId="{78F0A9F7-230B-430F-B643-99E2E57A0AB3}"/>
    <dgm:cxn modelId="{D1EAE763-1B54-426E-8D5F-91540B050A78}" srcId="{61552BDF-CC6A-42DD-9825-C6FD7A02BE1F}" destId="{DBA3294B-7E85-48A0-9265-F519C31F653D}" srcOrd="3" destOrd="0" parTransId="{B3C6D3C7-FFBF-4288-9034-FA655BDFD7D3}" sibTransId="{406021A5-1D5E-47A5-938E-D8C5A8B1D354}"/>
    <dgm:cxn modelId="{BA218244-3753-49EE-9888-400EFC398C9A}" type="presOf" srcId="{83AF6EAC-807F-4D97-AC1D-3DF1B0A17C92}" destId="{77C73CE9-0F90-4F44-ABCD-0712D687CDAD}" srcOrd="0" destOrd="0" presId="urn:microsoft.com/office/officeart/2018/2/layout/IconVerticalSolidList"/>
    <dgm:cxn modelId="{1A2C1D50-FD82-44D3-A36D-7258C3C8CA63}" type="presOf" srcId="{DBA3294B-7E85-48A0-9265-F519C31F653D}" destId="{70EB464A-CB01-4471-984B-F055FAF8745F}" srcOrd="0" destOrd="0" presId="urn:microsoft.com/office/officeart/2018/2/layout/IconVerticalSolidList"/>
    <dgm:cxn modelId="{7A056D99-6DBE-4FA1-9D64-1E5C6BC056D0}" type="presOf" srcId="{B0C2EB5C-44DE-43DF-AB39-B8D581B6F91C}" destId="{99BC2309-2241-46C8-B5A9-F666ED78B5FF}" srcOrd="0" destOrd="0" presId="urn:microsoft.com/office/officeart/2018/2/layout/IconVerticalSolidList"/>
    <dgm:cxn modelId="{22FFF2A2-B0F6-415A-8047-E73AD979B051}" srcId="{61552BDF-CC6A-42DD-9825-C6FD7A02BE1F}" destId="{B0C2EB5C-44DE-43DF-AB39-B8D581B6F91C}" srcOrd="2" destOrd="0" parTransId="{850C9710-F979-4B52-84AF-EE1925981CC1}" sibTransId="{D16D92C0-A280-4D61-A1C4-FD19DBB25603}"/>
    <dgm:cxn modelId="{6F30EAB3-63BD-48A7-8CA0-92DE2E687515}" srcId="{61552BDF-CC6A-42DD-9825-C6FD7A02BE1F}" destId="{C185A0DD-08A7-4C2E-9C61-04D5F75C06F4}" srcOrd="0" destOrd="0" parTransId="{0932C735-6CB5-4FB8-8401-55245F7D7B29}" sibTransId="{C5101842-D8E2-4E14-8549-128D564B7C8F}"/>
    <dgm:cxn modelId="{CCC3E0B7-E2DF-4A27-911B-54F75FAF1D26}" type="presOf" srcId="{C185A0DD-08A7-4C2E-9C61-04D5F75C06F4}" destId="{43596B48-2DD8-4F79-9993-1868F9D6C07A}" srcOrd="0" destOrd="0" presId="urn:microsoft.com/office/officeart/2018/2/layout/IconVerticalSolidList"/>
    <dgm:cxn modelId="{2CECADD7-6E9C-4F2A-A473-46A72D66328D}" type="presOf" srcId="{61552BDF-CC6A-42DD-9825-C6FD7A02BE1F}" destId="{B46078FD-8C1D-462B-B39A-CAD9E4FEED93}" srcOrd="0" destOrd="0" presId="urn:microsoft.com/office/officeart/2018/2/layout/IconVerticalSolidList"/>
    <dgm:cxn modelId="{409AA95A-6FDD-4170-A63A-E427552BAA70}" type="presParOf" srcId="{B46078FD-8C1D-462B-B39A-CAD9E4FEED93}" destId="{9C4470CD-37B9-4813-B34C-B811B19D112C}" srcOrd="0" destOrd="0" presId="urn:microsoft.com/office/officeart/2018/2/layout/IconVerticalSolidList"/>
    <dgm:cxn modelId="{7AA2B9D0-12B4-4A85-B5BD-E5C44413EA43}" type="presParOf" srcId="{9C4470CD-37B9-4813-B34C-B811B19D112C}" destId="{A382AAC3-605E-457B-8D88-09AEB4E8E322}" srcOrd="0" destOrd="0" presId="urn:microsoft.com/office/officeart/2018/2/layout/IconVerticalSolidList"/>
    <dgm:cxn modelId="{E8C238FC-72C2-4F4C-AF68-4AAD342AB7BA}" type="presParOf" srcId="{9C4470CD-37B9-4813-B34C-B811B19D112C}" destId="{D95D21B3-4369-4544-A475-459136F10155}" srcOrd="1" destOrd="0" presId="urn:microsoft.com/office/officeart/2018/2/layout/IconVerticalSolidList"/>
    <dgm:cxn modelId="{B8E7EB9E-7948-4EF7-8D13-08A96D53A5E4}" type="presParOf" srcId="{9C4470CD-37B9-4813-B34C-B811B19D112C}" destId="{48A5A29C-1E2F-4348-8B44-BD48BC84F73D}" srcOrd="2" destOrd="0" presId="urn:microsoft.com/office/officeart/2018/2/layout/IconVerticalSolidList"/>
    <dgm:cxn modelId="{D9B24182-0CF4-4149-91D5-6C7A74F155A9}" type="presParOf" srcId="{9C4470CD-37B9-4813-B34C-B811B19D112C}" destId="{43596B48-2DD8-4F79-9993-1868F9D6C07A}" srcOrd="3" destOrd="0" presId="urn:microsoft.com/office/officeart/2018/2/layout/IconVerticalSolidList"/>
    <dgm:cxn modelId="{8AD74F7F-F19D-4812-81C8-83A784B936A4}" type="presParOf" srcId="{B46078FD-8C1D-462B-B39A-CAD9E4FEED93}" destId="{813A395B-5774-4544-AE4E-156475E4D0C6}" srcOrd="1" destOrd="0" presId="urn:microsoft.com/office/officeart/2018/2/layout/IconVerticalSolidList"/>
    <dgm:cxn modelId="{47CC7ED0-ED4B-4B35-98C2-1F8D4E1A5C0C}" type="presParOf" srcId="{B46078FD-8C1D-462B-B39A-CAD9E4FEED93}" destId="{3209F45C-B3AE-495E-B0B6-055DBA533D99}" srcOrd="2" destOrd="0" presId="urn:microsoft.com/office/officeart/2018/2/layout/IconVerticalSolidList"/>
    <dgm:cxn modelId="{8D40AC91-B63F-440B-8CCF-D880F966D093}" type="presParOf" srcId="{3209F45C-B3AE-495E-B0B6-055DBA533D99}" destId="{96747BF7-9AEB-48A1-B909-B9675AB8CBC0}" srcOrd="0" destOrd="0" presId="urn:microsoft.com/office/officeart/2018/2/layout/IconVerticalSolidList"/>
    <dgm:cxn modelId="{43443491-FFC9-428D-83F2-5D0E24C91885}" type="presParOf" srcId="{3209F45C-B3AE-495E-B0B6-055DBA533D99}" destId="{CFAF6383-BA85-4498-9CA9-80D7A1EB709A}" srcOrd="1" destOrd="0" presId="urn:microsoft.com/office/officeart/2018/2/layout/IconVerticalSolidList"/>
    <dgm:cxn modelId="{AA04C6DF-092D-4FFA-A22C-EC5E6787EC36}" type="presParOf" srcId="{3209F45C-B3AE-495E-B0B6-055DBA533D99}" destId="{51A7DFAA-A76F-4511-8044-93D9E5BFA105}" srcOrd="2" destOrd="0" presId="urn:microsoft.com/office/officeart/2018/2/layout/IconVerticalSolidList"/>
    <dgm:cxn modelId="{ACD3C3F5-9AB2-485D-9860-06A50F41F1EE}" type="presParOf" srcId="{3209F45C-B3AE-495E-B0B6-055DBA533D99}" destId="{77C73CE9-0F90-4F44-ABCD-0712D687CDAD}" srcOrd="3" destOrd="0" presId="urn:microsoft.com/office/officeart/2018/2/layout/IconVerticalSolidList"/>
    <dgm:cxn modelId="{7427B090-BE02-40B8-90B7-D816EBEA9D77}" type="presParOf" srcId="{B46078FD-8C1D-462B-B39A-CAD9E4FEED93}" destId="{17D7E32A-1A5C-4175-BE4C-4AD1D0F9759E}" srcOrd="3" destOrd="0" presId="urn:microsoft.com/office/officeart/2018/2/layout/IconVerticalSolidList"/>
    <dgm:cxn modelId="{51ADFD3F-2F21-443F-9B28-D58626372A3B}" type="presParOf" srcId="{B46078FD-8C1D-462B-B39A-CAD9E4FEED93}" destId="{FDF5C7F0-5AB5-4147-923D-50EEDE98EBF1}" srcOrd="4" destOrd="0" presId="urn:microsoft.com/office/officeart/2018/2/layout/IconVerticalSolidList"/>
    <dgm:cxn modelId="{37676EE7-5638-4D8C-A53A-AFC15D40BDA5}" type="presParOf" srcId="{FDF5C7F0-5AB5-4147-923D-50EEDE98EBF1}" destId="{73B6F048-5ED3-4BD8-920D-4235660AA77F}" srcOrd="0" destOrd="0" presId="urn:microsoft.com/office/officeart/2018/2/layout/IconVerticalSolidList"/>
    <dgm:cxn modelId="{0C638066-1FCB-4753-8664-05CB5E59D3B7}" type="presParOf" srcId="{FDF5C7F0-5AB5-4147-923D-50EEDE98EBF1}" destId="{09993227-8769-4A5E-8B9F-328866945D58}" srcOrd="1" destOrd="0" presId="urn:microsoft.com/office/officeart/2018/2/layout/IconVerticalSolidList"/>
    <dgm:cxn modelId="{43F3D40B-67FA-4DC7-96DF-B25B0F06BC7B}" type="presParOf" srcId="{FDF5C7F0-5AB5-4147-923D-50EEDE98EBF1}" destId="{BE02C234-4715-4776-BA3C-C9A35769C03F}" srcOrd="2" destOrd="0" presId="urn:microsoft.com/office/officeart/2018/2/layout/IconVerticalSolidList"/>
    <dgm:cxn modelId="{D573A3F7-240B-4517-8326-D100362F6D11}" type="presParOf" srcId="{FDF5C7F0-5AB5-4147-923D-50EEDE98EBF1}" destId="{99BC2309-2241-46C8-B5A9-F666ED78B5FF}" srcOrd="3" destOrd="0" presId="urn:microsoft.com/office/officeart/2018/2/layout/IconVerticalSolidList"/>
    <dgm:cxn modelId="{4A38E7E2-6067-45B5-B407-FC87EA69D80E}" type="presParOf" srcId="{B46078FD-8C1D-462B-B39A-CAD9E4FEED93}" destId="{EE17388F-6150-4ABE-A8AD-24D17FBB1489}" srcOrd="5" destOrd="0" presId="urn:microsoft.com/office/officeart/2018/2/layout/IconVerticalSolidList"/>
    <dgm:cxn modelId="{621A2BAC-3D2A-46E7-956C-785EBF700B43}" type="presParOf" srcId="{B46078FD-8C1D-462B-B39A-CAD9E4FEED93}" destId="{2DE78B13-27B3-493A-8C1A-79634AEDDC9E}" srcOrd="6" destOrd="0" presId="urn:microsoft.com/office/officeart/2018/2/layout/IconVerticalSolidList"/>
    <dgm:cxn modelId="{947633E0-2C67-4530-8BB8-DC1F0D0958D0}" type="presParOf" srcId="{2DE78B13-27B3-493A-8C1A-79634AEDDC9E}" destId="{4B790FF7-E926-4A9D-859F-E681A73AFC0F}" srcOrd="0" destOrd="0" presId="urn:microsoft.com/office/officeart/2018/2/layout/IconVerticalSolidList"/>
    <dgm:cxn modelId="{80CAC84E-CA23-4562-801C-8E84E8FC713E}" type="presParOf" srcId="{2DE78B13-27B3-493A-8C1A-79634AEDDC9E}" destId="{AD3A5600-80AE-4E68-8D0E-AEC7F2FD9293}" srcOrd="1" destOrd="0" presId="urn:microsoft.com/office/officeart/2018/2/layout/IconVerticalSolidList"/>
    <dgm:cxn modelId="{2B87BBDD-920B-408B-9401-AD9C429CBC22}" type="presParOf" srcId="{2DE78B13-27B3-493A-8C1A-79634AEDDC9E}" destId="{DEFB3D0C-9F22-40D2-B8AF-3AA4BA10DF2D}" srcOrd="2" destOrd="0" presId="urn:microsoft.com/office/officeart/2018/2/layout/IconVerticalSolidList"/>
    <dgm:cxn modelId="{61106856-F803-41CA-AB72-1F5B3ADEA67D}" type="presParOf" srcId="{2DE78B13-27B3-493A-8C1A-79634AEDDC9E}" destId="{70EB464A-CB01-4471-984B-F055FAF874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89C71-84F4-4CFA-B7EC-63ADE9A1FFF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40275BA-BA3E-4BC9-8A8F-0E6B5160CBCB}">
      <dgm:prSet/>
      <dgm:spPr>
        <a:solidFill>
          <a:srgbClr val="26296B"/>
        </a:solidFill>
      </dgm:spPr>
      <dgm:t>
        <a:bodyPr/>
        <a:lstStyle/>
        <a:p>
          <a:r>
            <a:rPr lang="en-US" b="1" dirty="0"/>
            <a:t>State Agency</a:t>
          </a:r>
        </a:p>
      </dgm:t>
    </dgm:pt>
    <dgm:pt modelId="{1FEE9F47-4BCA-448B-A66B-65084A02BC69}" type="parTrans" cxnId="{EE05B48B-965D-4406-B61C-55241E3F94E4}">
      <dgm:prSet/>
      <dgm:spPr/>
      <dgm:t>
        <a:bodyPr/>
        <a:lstStyle/>
        <a:p>
          <a:endParaRPr lang="en-US"/>
        </a:p>
      </dgm:t>
    </dgm:pt>
    <dgm:pt modelId="{14921BCD-43BC-4883-9E60-B9E1D5E95180}" type="sibTrans" cxnId="{EE05B48B-965D-4406-B61C-55241E3F94E4}">
      <dgm:prSet/>
      <dgm:spPr/>
      <dgm:t>
        <a:bodyPr/>
        <a:lstStyle/>
        <a:p>
          <a:endParaRPr lang="en-US"/>
        </a:p>
      </dgm:t>
    </dgm:pt>
    <dgm:pt modelId="{D809916C-4D83-4EB0-80B7-1D5E46AD075F}">
      <dgm:prSet/>
      <dgm:spPr>
        <a:solidFill>
          <a:srgbClr val="26296B"/>
        </a:solidFill>
      </dgm:spPr>
      <dgm:t>
        <a:bodyPr/>
        <a:lstStyle/>
        <a:p>
          <a:r>
            <a:rPr lang="en-US" b="1" dirty="0"/>
            <a:t>Units of Local Government</a:t>
          </a:r>
        </a:p>
      </dgm:t>
    </dgm:pt>
    <dgm:pt modelId="{418CC2AB-7069-477F-8071-69D9BE1AC4C7}" type="parTrans" cxnId="{D30170EB-C375-4589-9D93-13B459DC2143}">
      <dgm:prSet/>
      <dgm:spPr/>
      <dgm:t>
        <a:bodyPr/>
        <a:lstStyle/>
        <a:p>
          <a:endParaRPr lang="en-US"/>
        </a:p>
      </dgm:t>
    </dgm:pt>
    <dgm:pt modelId="{7FE2A499-CE1B-4040-B6D0-B50503970E7B}" type="sibTrans" cxnId="{D30170EB-C375-4589-9D93-13B459DC2143}">
      <dgm:prSet/>
      <dgm:spPr/>
      <dgm:t>
        <a:bodyPr/>
        <a:lstStyle/>
        <a:p>
          <a:endParaRPr lang="en-US"/>
        </a:p>
      </dgm:t>
    </dgm:pt>
    <dgm:pt modelId="{D90BB276-2CA8-4C6E-802F-C74D3F764000}">
      <dgm:prSet/>
      <dgm:spPr>
        <a:solidFill>
          <a:srgbClr val="26296B"/>
        </a:solidFill>
      </dgm:spPr>
      <dgm:t>
        <a:bodyPr/>
        <a:lstStyle/>
        <a:p>
          <a:r>
            <a:rPr lang="en-US" b="1"/>
            <a:t>Nonprofit Organizations</a:t>
          </a:r>
        </a:p>
      </dgm:t>
    </dgm:pt>
    <dgm:pt modelId="{5856B949-D4E7-407E-B336-DD6DD1B05082}" type="parTrans" cxnId="{2CCE433B-A3C9-4024-8147-9D6F051557AC}">
      <dgm:prSet/>
      <dgm:spPr/>
      <dgm:t>
        <a:bodyPr/>
        <a:lstStyle/>
        <a:p>
          <a:endParaRPr lang="en-US"/>
        </a:p>
      </dgm:t>
    </dgm:pt>
    <dgm:pt modelId="{286FB1D2-28DD-462C-9AC7-21B551C768DE}" type="sibTrans" cxnId="{2CCE433B-A3C9-4024-8147-9D6F051557AC}">
      <dgm:prSet/>
      <dgm:spPr/>
      <dgm:t>
        <a:bodyPr/>
        <a:lstStyle/>
        <a:p>
          <a:endParaRPr lang="en-US"/>
        </a:p>
      </dgm:t>
    </dgm:pt>
    <dgm:pt modelId="{B66ECF60-7B32-486C-9412-991355B0FE16}">
      <dgm:prSet/>
      <dgm:spPr>
        <a:solidFill>
          <a:srgbClr val="26296B"/>
        </a:solidFill>
      </dgm:spPr>
      <dgm:t>
        <a:bodyPr/>
        <a:lstStyle/>
        <a:p>
          <a:r>
            <a:rPr lang="en-US" b="1" dirty="0"/>
            <a:t>Faith Based Organizations</a:t>
          </a:r>
        </a:p>
      </dgm:t>
    </dgm:pt>
    <dgm:pt modelId="{58CD6421-A5BE-4C67-A5DE-AEBED203DBA3}" type="parTrans" cxnId="{A02DECF5-1A34-4146-AEB8-C8B02B81E38A}">
      <dgm:prSet/>
      <dgm:spPr/>
      <dgm:t>
        <a:bodyPr/>
        <a:lstStyle/>
        <a:p>
          <a:endParaRPr lang="en-US"/>
        </a:p>
      </dgm:t>
    </dgm:pt>
    <dgm:pt modelId="{00F69ED6-16D1-4779-BC02-9ED3227F45EF}" type="sibTrans" cxnId="{A02DECF5-1A34-4146-AEB8-C8B02B81E38A}">
      <dgm:prSet/>
      <dgm:spPr/>
      <dgm:t>
        <a:bodyPr/>
        <a:lstStyle/>
        <a:p>
          <a:endParaRPr lang="en-US"/>
        </a:p>
      </dgm:t>
    </dgm:pt>
    <dgm:pt modelId="{766DEB24-6DF3-45B6-8563-24D179407588}" type="pres">
      <dgm:prSet presAssocID="{B9189C71-84F4-4CFA-B7EC-63ADE9A1FFF7}" presName="matrix" presStyleCnt="0">
        <dgm:presLayoutVars>
          <dgm:chMax val="1"/>
          <dgm:dir/>
          <dgm:resizeHandles val="exact"/>
        </dgm:presLayoutVars>
      </dgm:prSet>
      <dgm:spPr/>
    </dgm:pt>
    <dgm:pt modelId="{A6F74B2E-0DEB-4283-B10E-81DDE155B89B}" type="pres">
      <dgm:prSet presAssocID="{B9189C71-84F4-4CFA-B7EC-63ADE9A1FFF7}" presName="diamond" presStyleLbl="bgShp" presStyleIdx="0" presStyleCnt="1"/>
      <dgm:spPr>
        <a:solidFill>
          <a:schemeClr val="bg1">
            <a:lumMod val="85000"/>
          </a:schemeClr>
        </a:solidFill>
      </dgm:spPr>
    </dgm:pt>
    <dgm:pt modelId="{9FB46B8D-8406-4A47-B225-F2F6DB787415}" type="pres">
      <dgm:prSet presAssocID="{B9189C71-84F4-4CFA-B7EC-63ADE9A1FFF7}" presName="quad1" presStyleLbl="node1" presStyleIdx="0" presStyleCnt="4">
        <dgm:presLayoutVars>
          <dgm:chMax val="0"/>
          <dgm:chPref val="0"/>
          <dgm:bulletEnabled val="1"/>
        </dgm:presLayoutVars>
      </dgm:prSet>
      <dgm:spPr/>
    </dgm:pt>
    <dgm:pt modelId="{88A820E3-7C32-4114-9DFE-D08AAF99470E}" type="pres">
      <dgm:prSet presAssocID="{B9189C71-84F4-4CFA-B7EC-63ADE9A1FFF7}" presName="quad2" presStyleLbl="node1" presStyleIdx="1" presStyleCnt="4">
        <dgm:presLayoutVars>
          <dgm:chMax val="0"/>
          <dgm:chPref val="0"/>
          <dgm:bulletEnabled val="1"/>
        </dgm:presLayoutVars>
      </dgm:prSet>
      <dgm:spPr/>
    </dgm:pt>
    <dgm:pt modelId="{D0D538DC-7E4D-4BC7-9F6C-F065D1C94B5F}" type="pres">
      <dgm:prSet presAssocID="{B9189C71-84F4-4CFA-B7EC-63ADE9A1FFF7}" presName="quad3" presStyleLbl="node1" presStyleIdx="2" presStyleCnt="4">
        <dgm:presLayoutVars>
          <dgm:chMax val="0"/>
          <dgm:chPref val="0"/>
          <dgm:bulletEnabled val="1"/>
        </dgm:presLayoutVars>
      </dgm:prSet>
      <dgm:spPr/>
    </dgm:pt>
    <dgm:pt modelId="{26CE96EE-84BA-4C88-ABA9-0B0629E7B5F8}" type="pres">
      <dgm:prSet presAssocID="{B9189C71-84F4-4CFA-B7EC-63ADE9A1FFF7}" presName="quad4" presStyleLbl="node1" presStyleIdx="3" presStyleCnt="4">
        <dgm:presLayoutVars>
          <dgm:chMax val="0"/>
          <dgm:chPref val="0"/>
          <dgm:bulletEnabled val="1"/>
        </dgm:presLayoutVars>
      </dgm:prSet>
      <dgm:spPr/>
    </dgm:pt>
  </dgm:ptLst>
  <dgm:cxnLst>
    <dgm:cxn modelId="{6AA3B10A-20D1-417F-AC8E-D493DBE497BA}" type="presOf" srcId="{D809916C-4D83-4EB0-80B7-1D5E46AD075F}" destId="{88A820E3-7C32-4114-9DFE-D08AAF99470E}" srcOrd="0" destOrd="0" presId="urn:microsoft.com/office/officeart/2005/8/layout/matrix3"/>
    <dgm:cxn modelId="{C1863115-B599-4FDC-B395-DBF535E3C912}" type="presOf" srcId="{B40275BA-BA3E-4BC9-8A8F-0E6B5160CBCB}" destId="{9FB46B8D-8406-4A47-B225-F2F6DB787415}" srcOrd="0" destOrd="0" presId="urn:microsoft.com/office/officeart/2005/8/layout/matrix3"/>
    <dgm:cxn modelId="{2CCE433B-A3C9-4024-8147-9D6F051557AC}" srcId="{B9189C71-84F4-4CFA-B7EC-63ADE9A1FFF7}" destId="{D90BB276-2CA8-4C6E-802F-C74D3F764000}" srcOrd="2" destOrd="0" parTransId="{5856B949-D4E7-407E-B336-DD6DD1B05082}" sibTransId="{286FB1D2-28DD-462C-9AC7-21B551C768DE}"/>
    <dgm:cxn modelId="{4B58BC5E-C00B-429D-B832-D4116283FAD8}" type="presOf" srcId="{D90BB276-2CA8-4C6E-802F-C74D3F764000}" destId="{D0D538DC-7E4D-4BC7-9F6C-F065D1C94B5F}" srcOrd="0" destOrd="0" presId="urn:microsoft.com/office/officeart/2005/8/layout/matrix3"/>
    <dgm:cxn modelId="{EE05B48B-965D-4406-B61C-55241E3F94E4}" srcId="{B9189C71-84F4-4CFA-B7EC-63ADE9A1FFF7}" destId="{B40275BA-BA3E-4BC9-8A8F-0E6B5160CBCB}" srcOrd="0" destOrd="0" parTransId="{1FEE9F47-4BCA-448B-A66B-65084A02BC69}" sibTransId="{14921BCD-43BC-4883-9E60-B9E1D5E95180}"/>
    <dgm:cxn modelId="{B2DF86B6-D6B9-47DD-A717-D4D2776D608C}" type="presOf" srcId="{B66ECF60-7B32-486C-9412-991355B0FE16}" destId="{26CE96EE-84BA-4C88-ABA9-0B0629E7B5F8}" srcOrd="0" destOrd="0" presId="urn:microsoft.com/office/officeart/2005/8/layout/matrix3"/>
    <dgm:cxn modelId="{5F402CE7-3FB6-4B98-8BC8-6C99148B64AF}" type="presOf" srcId="{B9189C71-84F4-4CFA-B7EC-63ADE9A1FFF7}" destId="{766DEB24-6DF3-45B6-8563-24D179407588}" srcOrd="0" destOrd="0" presId="urn:microsoft.com/office/officeart/2005/8/layout/matrix3"/>
    <dgm:cxn modelId="{D30170EB-C375-4589-9D93-13B459DC2143}" srcId="{B9189C71-84F4-4CFA-B7EC-63ADE9A1FFF7}" destId="{D809916C-4D83-4EB0-80B7-1D5E46AD075F}" srcOrd="1" destOrd="0" parTransId="{418CC2AB-7069-477F-8071-69D9BE1AC4C7}" sibTransId="{7FE2A499-CE1B-4040-B6D0-B50503970E7B}"/>
    <dgm:cxn modelId="{A02DECF5-1A34-4146-AEB8-C8B02B81E38A}" srcId="{B9189C71-84F4-4CFA-B7EC-63ADE9A1FFF7}" destId="{B66ECF60-7B32-486C-9412-991355B0FE16}" srcOrd="3" destOrd="0" parTransId="{58CD6421-A5BE-4C67-A5DE-AEBED203DBA3}" sibTransId="{00F69ED6-16D1-4779-BC02-9ED3227F45EF}"/>
    <dgm:cxn modelId="{ACBF8BCC-8E1E-41B8-970C-8E3469EEAF26}" type="presParOf" srcId="{766DEB24-6DF3-45B6-8563-24D179407588}" destId="{A6F74B2E-0DEB-4283-B10E-81DDE155B89B}" srcOrd="0" destOrd="0" presId="urn:microsoft.com/office/officeart/2005/8/layout/matrix3"/>
    <dgm:cxn modelId="{824A4577-A6DB-49BF-9431-4042AECBD738}" type="presParOf" srcId="{766DEB24-6DF3-45B6-8563-24D179407588}" destId="{9FB46B8D-8406-4A47-B225-F2F6DB787415}" srcOrd="1" destOrd="0" presId="urn:microsoft.com/office/officeart/2005/8/layout/matrix3"/>
    <dgm:cxn modelId="{D06C64D3-CE9E-4D5F-8B47-0B64AE12C466}" type="presParOf" srcId="{766DEB24-6DF3-45B6-8563-24D179407588}" destId="{88A820E3-7C32-4114-9DFE-D08AAF99470E}" srcOrd="2" destOrd="0" presId="urn:microsoft.com/office/officeart/2005/8/layout/matrix3"/>
    <dgm:cxn modelId="{044FF24C-6775-4517-929A-B1B5568048BF}" type="presParOf" srcId="{766DEB24-6DF3-45B6-8563-24D179407588}" destId="{D0D538DC-7E4D-4BC7-9F6C-F065D1C94B5F}" srcOrd="3" destOrd="0" presId="urn:microsoft.com/office/officeart/2005/8/layout/matrix3"/>
    <dgm:cxn modelId="{39EC12A6-F840-4901-B1CF-0938C412E8E1}" type="presParOf" srcId="{766DEB24-6DF3-45B6-8563-24D179407588}" destId="{26CE96EE-84BA-4C88-ABA9-0B0629E7B5F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621C358-CBD6-4FF5-ADF2-E828174EDC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C837CDF-970D-4D7E-BBA1-46DCC3A3F616}">
      <dgm:prSet phldrT="[Text]"/>
      <dgm:spPr>
        <a:solidFill>
          <a:srgbClr val="26296B"/>
        </a:solidFill>
      </dgm:spPr>
      <dgm:t>
        <a:bodyPr/>
        <a:lstStyle/>
        <a:p>
          <a:r>
            <a:rPr lang="en-US" dirty="0"/>
            <a:t>Unique Entity ID (UEI)</a:t>
          </a:r>
        </a:p>
      </dgm:t>
    </dgm:pt>
    <dgm:pt modelId="{0B6CB9C5-DD7B-46F2-97EA-A52B94EB444B}" type="parTrans" cxnId="{B0EE5990-167B-495A-B855-D13A2E2633A7}">
      <dgm:prSet/>
      <dgm:spPr/>
      <dgm:t>
        <a:bodyPr/>
        <a:lstStyle/>
        <a:p>
          <a:endParaRPr lang="en-US"/>
        </a:p>
      </dgm:t>
    </dgm:pt>
    <dgm:pt modelId="{635F4DF1-2D55-47FC-82A7-20B47F5D3A45}" type="sibTrans" cxnId="{B0EE5990-167B-495A-B855-D13A2E2633A7}">
      <dgm:prSet/>
      <dgm:spPr/>
      <dgm:t>
        <a:bodyPr/>
        <a:lstStyle/>
        <a:p>
          <a:endParaRPr lang="en-US"/>
        </a:p>
      </dgm:t>
    </dgm:pt>
    <dgm:pt modelId="{B04AD997-4618-45D3-A6D6-4533190B3456}">
      <dgm:prSet phldrT="[Text]"/>
      <dgm:spPr>
        <a:solidFill>
          <a:srgbClr val="26296B"/>
        </a:solidFill>
      </dgm:spPr>
      <dgm:t>
        <a:bodyPr/>
        <a:lstStyle/>
        <a:p>
          <a:r>
            <a:rPr lang="en-US" dirty="0"/>
            <a:t>System for Award Management Registration (SAM)</a:t>
          </a:r>
        </a:p>
      </dgm:t>
    </dgm:pt>
    <dgm:pt modelId="{61ED827D-CFFB-4BD6-A6B2-8F863BE7BF4F}" type="parTrans" cxnId="{72FED6B5-8FEB-43D1-BD26-0FC62A12971E}">
      <dgm:prSet/>
      <dgm:spPr/>
      <dgm:t>
        <a:bodyPr/>
        <a:lstStyle/>
        <a:p>
          <a:endParaRPr lang="en-US"/>
        </a:p>
      </dgm:t>
    </dgm:pt>
    <dgm:pt modelId="{695ED932-9A12-423B-B818-363A0E71DD3A}" type="sibTrans" cxnId="{72FED6B5-8FEB-43D1-BD26-0FC62A12971E}">
      <dgm:prSet/>
      <dgm:spPr/>
      <dgm:t>
        <a:bodyPr/>
        <a:lstStyle/>
        <a:p>
          <a:endParaRPr lang="en-US"/>
        </a:p>
      </dgm:t>
    </dgm:pt>
    <dgm:pt modelId="{20A4D799-3733-41B5-B905-970BD87D9F57}">
      <dgm:prSet phldrT="[Text]"/>
      <dgm:spPr>
        <a:solidFill>
          <a:srgbClr val="26296B"/>
        </a:solidFill>
      </dgm:spPr>
      <dgm:t>
        <a:bodyPr/>
        <a:lstStyle/>
        <a:p>
          <a:r>
            <a:rPr lang="en-US" dirty="0"/>
            <a:t>Agency’s Good Standing with State</a:t>
          </a:r>
        </a:p>
      </dgm:t>
    </dgm:pt>
    <dgm:pt modelId="{75DFC457-3D68-4244-AD85-C444686DBD63}" type="parTrans" cxnId="{954CB119-E98D-4A46-B7B3-64A336EF0BDF}">
      <dgm:prSet/>
      <dgm:spPr/>
      <dgm:t>
        <a:bodyPr/>
        <a:lstStyle/>
        <a:p>
          <a:endParaRPr lang="en-US"/>
        </a:p>
      </dgm:t>
    </dgm:pt>
    <dgm:pt modelId="{37E0FDCC-CA1F-43B6-9088-2683EB69801E}" type="sibTrans" cxnId="{954CB119-E98D-4A46-B7B3-64A336EF0BDF}">
      <dgm:prSet/>
      <dgm:spPr/>
      <dgm:t>
        <a:bodyPr/>
        <a:lstStyle/>
        <a:p>
          <a:endParaRPr lang="en-US"/>
        </a:p>
      </dgm:t>
    </dgm:pt>
    <dgm:pt modelId="{C4F39368-CECA-4455-884E-A11285098CE6}">
      <dgm:prSet/>
      <dgm:spPr/>
      <dgm:t>
        <a:bodyPr/>
        <a:lstStyle/>
        <a:p>
          <a:r>
            <a:rPr lang="en-US" dirty="0"/>
            <a:t>Review of agency’s good standing with Indiana Department of Revenue (DOR), Indiana Department of Workforce Development (DWD), and Secretary of State (SOS)</a:t>
          </a:r>
        </a:p>
      </dgm:t>
    </dgm:pt>
    <dgm:pt modelId="{62B66F9D-11DA-4E8E-A5D4-145F958D2D12}" type="parTrans" cxnId="{27EE6967-58F2-4DFA-A165-4F42009F1CFB}">
      <dgm:prSet/>
      <dgm:spPr/>
      <dgm:t>
        <a:bodyPr/>
        <a:lstStyle/>
        <a:p>
          <a:endParaRPr lang="en-US"/>
        </a:p>
      </dgm:t>
    </dgm:pt>
    <dgm:pt modelId="{4E7418F7-498D-4A22-A935-B89F41EAD0F9}" type="sibTrans" cxnId="{27EE6967-58F2-4DFA-A165-4F42009F1CFB}">
      <dgm:prSet/>
      <dgm:spPr/>
      <dgm:t>
        <a:bodyPr/>
        <a:lstStyle/>
        <a:p>
          <a:endParaRPr lang="en-US"/>
        </a:p>
      </dgm:t>
    </dgm:pt>
    <dgm:pt modelId="{954A2F82-EBDF-4442-B27B-022F58ADC0D2}">
      <dgm:prSet/>
      <dgm:spPr/>
      <dgm:t>
        <a:bodyPr/>
        <a:lstStyle/>
        <a:p>
          <a:pPr>
            <a:buFont typeface="Arial" panose="020B0604020202020204" pitchFamily="34" charset="0"/>
            <a:buChar char="•"/>
          </a:pPr>
          <a:r>
            <a:rPr lang="en-US" dirty="0"/>
            <a:t>UEI issued through System for Award Management (SAM) is required to receive funding. For more information and/or to obtain a UEI, please visit </a:t>
          </a:r>
          <a:r>
            <a:rPr lang="en-US" dirty="0">
              <a:hlinkClick xmlns:r="http://schemas.openxmlformats.org/officeDocument/2006/relationships" r:id="rId1"/>
            </a:rPr>
            <a:t>website</a:t>
          </a:r>
          <a:r>
            <a:rPr lang="en-US" dirty="0"/>
            <a:t>.</a:t>
          </a:r>
        </a:p>
      </dgm:t>
    </dgm:pt>
    <dgm:pt modelId="{744BF67D-8545-4B5D-8F28-E82270934B58}" type="parTrans" cxnId="{39EEA225-403B-4C66-97FC-59478D5897F8}">
      <dgm:prSet/>
      <dgm:spPr/>
      <dgm:t>
        <a:bodyPr/>
        <a:lstStyle/>
        <a:p>
          <a:endParaRPr lang="en-US"/>
        </a:p>
      </dgm:t>
    </dgm:pt>
    <dgm:pt modelId="{47B57010-FC72-42AE-85C9-C79D24C643B0}" type="sibTrans" cxnId="{39EEA225-403B-4C66-97FC-59478D5897F8}">
      <dgm:prSet/>
      <dgm:spPr/>
      <dgm:t>
        <a:bodyPr/>
        <a:lstStyle/>
        <a:p>
          <a:endParaRPr lang="en-US"/>
        </a:p>
      </dgm:t>
    </dgm:pt>
    <dgm:pt modelId="{474A45E6-DBB8-4496-840B-DA616833676E}">
      <dgm:prSet/>
      <dgm:spPr/>
      <dgm:t>
        <a:bodyPr/>
        <a:lstStyle/>
        <a:p>
          <a:pPr>
            <a:buFont typeface="Arial" panose="020B0604020202020204" pitchFamily="34" charset="0"/>
            <a:buChar char="•"/>
          </a:pPr>
          <a:r>
            <a:rPr lang="en-US" dirty="0"/>
            <a:t>To enable ICJI to report subawards, subgrantees are required to register with the System for Award Management (SAM). SAM is a federally-owned and operated free website and used to reference information needed to report subaward information to federal government. To register, you must have a UEI number. Registration can be done by clicking </a:t>
          </a:r>
          <a:r>
            <a:rPr lang="en-US" dirty="0">
              <a:hlinkClick xmlns:r="http://schemas.openxmlformats.org/officeDocument/2006/relationships" r:id="rId2"/>
            </a:rPr>
            <a:t>here</a:t>
          </a:r>
          <a:r>
            <a:rPr lang="en-US" dirty="0"/>
            <a:t>. </a:t>
          </a:r>
        </a:p>
      </dgm:t>
    </dgm:pt>
    <dgm:pt modelId="{B6779B5F-A4AA-403F-A127-65094F1DFE89}" type="parTrans" cxnId="{69BE0D9F-F3B1-4715-A378-C0B3B39E2801}">
      <dgm:prSet/>
      <dgm:spPr/>
      <dgm:t>
        <a:bodyPr/>
        <a:lstStyle/>
        <a:p>
          <a:endParaRPr lang="en-US"/>
        </a:p>
      </dgm:t>
    </dgm:pt>
    <dgm:pt modelId="{4120D8DD-77AC-4994-8C56-533ADC208F62}" type="sibTrans" cxnId="{69BE0D9F-F3B1-4715-A378-C0B3B39E2801}">
      <dgm:prSet/>
      <dgm:spPr/>
      <dgm:t>
        <a:bodyPr/>
        <a:lstStyle/>
        <a:p>
          <a:endParaRPr lang="en-US"/>
        </a:p>
      </dgm:t>
    </dgm:pt>
    <dgm:pt modelId="{977A2942-3919-4E33-B228-F03B1432E441}" type="pres">
      <dgm:prSet presAssocID="{F621C358-CBD6-4FF5-ADF2-E828174EDC58}" presName="linear" presStyleCnt="0">
        <dgm:presLayoutVars>
          <dgm:dir/>
          <dgm:animLvl val="lvl"/>
          <dgm:resizeHandles val="exact"/>
        </dgm:presLayoutVars>
      </dgm:prSet>
      <dgm:spPr/>
    </dgm:pt>
    <dgm:pt modelId="{85959903-C57F-4AD7-BB13-03F7EABD1FC8}" type="pres">
      <dgm:prSet presAssocID="{9C837CDF-970D-4D7E-BBA1-46DCC3A3F616}" presName="parentLin" presStyleCnt="0"/>
      <dgm:spPr/>
    </dgm:pt>
    <dgm:pt modelId="{10F7E6B5-C087-44CD-A6C8-18799C7C7190}" type="pres">
      <dgm:prSet presAssocID="{9C837CDF-970D-4D7E-BBA1-46DCC3A3F616}" presName="parentLeftMargin" presStyleLbl="node1" presStyleIdx="0" presStyleCnt="3"/>
      <dgm:spPr/>
    </dgm:pt>
    <dgm:pt modelId="{45CDBFE7-F9D5-48D3-83CA-94DE390809D4}" type="pres">
      <dgm:prSet presAssocID="{9C837CDF-970D-4D7E-BBA1-46DCC3A3F616}" presName="parentText" presStyleLbl="node1" presStyleIdx="0" presStyleCnt="3">
        <dgm:presLayoutVars>
          <dgm:chMax val="0"/>
          <dgm:bulletEnabled val="1"/>
        </dgm:presLayoutVars>
      </dgm:prSet>
      <dgm:spPr/>
    </dgm:pt>
    <dgm:pt modelId="{E572F63B-9519-4E12-8FD8-483AE88D1C84}" type="pres">
      <dgm:prSet presAssocID="{9C837CDF-970D-4D7E-BBA1-46DCC3A3F616}" presName="negativeSpace" presStyleCnt="0"/>
      <dgm:spPr/>
    </dgm:pt>
    <dgm:pt modelId="{6202F7B6-FBAF-4755-84FF-985E3E466F36}" type="pres">
      <dgm:prSet presAssocID="{9C837CDF-970D-4D7E-BBA1-46DCC3A3F616}" presName="childText" presStyleLbl="conFgAcc1" presStyleIdx="0" presStyleCnt="3">
        <dgm:presLayoutVars>
          <dgm:bulletEnabled val="1"/>
        </dgm:presLayoutVars>
      </dgm:prSet>
      <dgm:spPr/>
    </dgm:pt>
    <dgm:pt modelId="{717E1FAB-6FBA-4DAD-8588-F21D028229F4}" type="pres">
      <dgm:prSet presAssocID="{635F4DF1-2D55-47FC-82A7-20B47F5D3A45}" presName="spaceBetweenRectangles" presStyleCnt="0"/>
      <dgm:spPr/>
    </dgm:pt>
    <dgm:pt modelId="{C3E92052-5FAE-43AE-A9FD-C6BA8C3B2C25}" type="pres">
      <dgm:prSet presAssocID="{B04AD997-4618-45D3-A6D6-4533190B3456}" presName="parentLin" presStyleCnt="0"/>
      <dgm:spPr/>
    </dgm:pt>
    <dgm:pt modelId="{62341E2C-27F0-49C3-BEAB-156D2E3D9409}" type="pres">
      <dgm:prSet presAssocID="{B04AD997-4618-45D3-A6D6-4533190B3456}" presName="parentLeftMargin" presStyleLbl="node1" presStyleIdx="0" presStyleCnt="3"/>
      <dgm:spPr/>
    </dgm:pt>
    <dgm:pt modelId="{8A27AFAE-18A8-4817-8328-541824CFC7C1}" type="pres">
      <dgm:prSet presAssocID="{B04AD997-4618-45D3-A6D6-4533190B3456}" presName="parentText" presStyleLbl="node1" presStyleIdx="1" presStyleCnt="3">
        <dgm:presLayoutVars>
          <dgm:chMax val="0"/>
          <dgm:bulletEnabled val="1"/>
        </dgm:presLayoutVars>
      </dgm:prSet>
      <dgm:spPr/>
    </dgm:pt>
    <dgm:pt modelId="{E635A993-181B-4AA0-8A89-A0118E8F5528}" type="pres">
      <dgm:prSet presAssocID="{B04AD997-4618-45D3-A6D6-4533190B3456}" presName="negativeSpace" presStyleCnt="0"/>
      <dgm:spPr/>
    </dgm:pt>
    <dgm:pt modelId="{8F9FD07F-9209-45E7-B25E-B0F71CCA533C}" type="pres">
      <dgm:prSet presAssocID="{B04AD997-4618-45D3-A6D6-4533190B3456}" presName="childText" presStyleLbl="conFgAcc1" presStyleIdx="1" presStyleCnt="3">
        <dgm:presLayoutVars>
          <dgm:bulletEnabled val="1"/>
        </dgm:presLayoutVars>
      </dgm:prSet>
      <dgm:spPr/>
    </dgm:pt>
    <dgm:pt modelId="{7AE6902E-CA46-44FC-9040-254E483AAB9D}" type="pres">
      <dgm:prSet presAssocID="{695ED932-9A12-423B-B818-363A0E71DD3A}" presName="spaceBetweenRectangles" presStyleCnt="0"/>
      <dgm:spPr/>
    </dgm:pt>
    <dgm:pt modelId="{A53B4BBE-753C-4ADC-B320-EC2D5991AC7F}" type="pres">
      <dgm:prSet presAssocID="{20A4D799-3733-41B5-B905-970BD87D9F57}" presName="parentLin" presStyleCnt="0"/>
      <dgm:spPr/>
    </dgm:pt>
    <dgm:pt modelId="{D8A30B1F-D00E-460B-84E9-01DE77B65B5F}" type="pres">
      <dgm:prSet presAssocID="{20A4D799-3733-41B5-B905-970BD87D9F57}" presName="parentLeftMargin" presStyleLbl="node1" presStyleIdx="1" presStyleCnt="3"/>
      <dgm:spPr/>
    </dgm:pt>
    <dgm:pt modelId="{20F4F2B7-5EA3-42A6-8984-6CB418313D53}" type="pres">
      <dgm:prSet presAssocID="{20A4D799-3733-41B5-B905-970BD87D9F57}" presName="parentText" presStyleLbl="node1" presStyleIdx="2" presStyleCnt="3">
        <dgm:presLayoutVars>
          <dgm:chMax val="0"/>
          <dgm:bulletEnabled val="1"/>
        </dgm:presLayoutVars>
      </dgm:prSet>
      <dgm:spPr/>
    </dgm:pt>
    <dgm:pt modelId="{A6A86AB6-0929-429A-9DF3-DD10F7CC2926}" type="pres">
      <dgm:prSet presAssocID="{20A4D799-3733-41B5-B905-970BD87D9F57}" presName="negativeSpace" presStyleCnt="0"/>
      <dgm:spPr/>
    </dgm:pt>
    <dgm:pt modelId="{422FAFBE-55EB-4394-A579-096C9D3D73CD}" type="pres">
      <dgm:prSet presAssocID="{20A4D799-3733-41B5-B905-970BD87D9F57}" presName="childText" presStyleLbl="conFgAcc1" presStyleIdx="2" presStyleCnt="3">
        <dgm:presLayoutVars>
          <dgm:bulletEnabled val="1"/>
        </dgm:presLayoutVars>
      </dgm:prSet>
      <dgm:spPr/>
    </dgm:pt>
  </dgm:ptLst>
  <dgm:cxnLst>
    <dgm:cxn modelId="{0B908E0E-F27A-44CA-8D3D-58C265ACE8B3}" type="presOf" srcId="{C4F39368-CECA-4455-884E-A11285098CE6}" destId="{422FAFBE-55EB-4394-A579-096C9D3D73CD}" srcOrd="0" destOrd="0" presId="urn:microsoft.com/office/officeart/2005/8/layout/list1"/>
    <dgm:cxn modelId="{88D0BE0E-2DBE-49E4-BF89-39D84EE5677C}" type="presOf" srcId="{F621C358-CBD6-4FF5-ADF2-E828174EDC58}" destId="{977A2942-3919-4E33-B228-F03B1432E441}" srcOrd="0" destOrd="0" presId="urn:microsoft.com/office/officeart/2005/8/layout/list1"/>
    <dgm:cxn modelId="{954CB119-E98D-4A46-B7B3-64A336EF0BDF}" srcId="{F621C358-CBD6-4FF5-ADF2-E828174EDC58}" destId="{20A4D799-3733-41B5-B905-970BD87D9F57}" srcOrd="2" destOrd="0" parTransId="{75DFC457-3D68-4244-AD85-C444686DBD63}" sibTransId="{37E0FDCC-CA1F-43B6-9088-2683EB69801E}"/>
    <dgm:cxn modelId="{39EEA225-403B-4C66-97FC-59478D5897F8}" srcId="{9C837CDF-970D-4D7E-BBA1-46DCC3A3F616}" destId="{954A2F82-EBDF-4442-B27B-022F58ADC0D2}" srcOrd="0" destOrd="0" parTransId="{744BF67D-8545-4B5D-8F28-E82270934B58}" sibTransId="{47B57010-FC72-42AE-85C9-C79D24C643B0}"/>
    <dgm:cxn modelId="{01A54B3B-AE16-473A-913D-E93799FDBD34}" type="presOf" srcId="{20A4D799-3733-41B5-B905-970BD87D9F57}" destId="{20F4F2B7-5EA3-42A6-8984-6CB418313D53}" srcOrd="1" destOrd="0" presId="urn:microsoft.com/office/officeart/2005/8/layout/list1"/>
    <dgm:cxn modelId="{27EE6967-58F2-4DFA-A165-4F42009F1CFB}" srcId="{20A4D799-3733-41B5-B905-970BD87D9F57}" destId="{C4F39368-CECA-4455-884E-A11285098CE6}" srcOrd="0" destOrd="0" parTransId="{62B66F9D-11DA-4E8E-A5D4-145F958D2D12}" sibTransId="{4E7418F7-498D-4A22-A935-B89F41EAD0F9}"/>
    <dgm:cxn modelId="{746A7C47-3FF1-40DE-8E84-BB7A74CE45CD}" type="presOf" srcId="{20A4D799-3733-41B5-B905-970BD87D9F57}" destId="{D8A30B1F-D00E-460B-84E9-01DE77B65B5F}" srcOrd="0" destOrd="0" presId="urn:microsoft.com/office/officeart/2005/8/layout/list1"/>
    <dgm:cxn modelId="{5F110F70-1209-4D30-B040-A03EC9E6C15D}" type="presOf" srcId="{9C837CDF-970D-4D7E-BBA1-46DCC3A3F616}" destId="{10F7E6B5-C087-44CD-A6C8-18799C7C7190}" srcOrd="0" destOrd="0" presId="urn:microsoft.com/office/officeart/2005/8/layout/list1"/>
    <dgm:cxn modelId="{2C0C1A54-9892-4379-9FA5-8C0F7C1BE4EE}" type="presOf" srcId="{B04AD997-4618-45D3-A6D6-4533190B3456}" destId="{62341E2C-27F0-49C3-BEAB-156D2E3D9409}" srcOrd="0" destOrd="0" presId="urn:microsoft.com/office/officeart/2005/8/layout/list1"/>
    <dgm:cxn modelId="{B0EE5990-167B-495A-B855-D13A2E2633A7}" srcId="{F621C358-CBD6-4FF5-ADF2-E828174EDC58}" destId="{9C837CDF-970D-4D7E-BBA1-46DCC3A3F616}" srcOrd="0" destOrd="0" parTransId="{0B6CB9C5-DD7B-46F2-97EA-A52B94EB444B}" sibTransId="{635F4DF1-2D55-47FC-82A7-20B47F5D3A45}"/>
    <dgm:cxn modelId="{8168289D-B8F3-44EB-B0B5-86CA173F2258}" type="presOf" srcId="{B04AD997-4618-45D3-A6D6-4533190B3456}" destId="{8A27AFAE-18A8-4817-8328-541824CFC7C1}" srcOrd="1" destOrd="0" presId="urn:microsoft.com/office/officeart/2005/8/layout/list1"/>
    <dgm:cxn modelId="{69BE0D9F-F3B1-4715-A378-C0B3B39E2801}" srcId="{B04AD997-4618-45D3-A6D6-4533190B3456}" destId="{474A45E6-DBB8-4496-840B-DA616833676E}" srcOrd="0" destOrd="0" parTransId="{B6779B5F-A4AA-403F-A127-65094F1DFE89}" sibTransId="{4120D8DD-77AC-4994-8C56-533ADC208F62}"/>
    <dgm:cxn modelId="{EA6EBEA1-7E68-4ADE-A8D2-E2DDA76C35BD}" type="presOf" srcId="{474A45E6-DBB8-4496-840B-DA616833676E}" destId="{8F9FD07F-9209-45E7-B25E-B0F71CCA533C}" srcOrd="0" destOrd="0" presId="urn:microsoft.com/office/officeart/2005/8/layout/list1"/>
    <dgm:cxn modelId="{72FED6B5-8FEB-43D1-BD26-0FC62A12971E}" srcId="{F621C358-CBD6-4FF5-ADF2-E828174EDC58}" destId="{B04AD997-4618-45D3-A6D6-4533190B3456}" srcOrd="1" destOrd="0" parTransId="{61ED827D-CFFB-4BD6-A6B2-8F863BE7BF4F}" sibTransId="{695ED932-9A12-423B-B818-363A0E71DD3A}"/>
    <dgm:cxn modelId="{B8BAFAD0-DF07-4772-8BE1-F455829360DB}" type="presOf" srcId="{954A2F82-EBDF-4442-B27B-022F58ADC0D2}" destId="{6202F7B6-FBAF-4755-84FF-985E3E466F36}" srcOrd="0" destOrd="0" presId="urn:microsoft.com/office/officeart/2005/8/layout/list1"/>
    <dgm:cxn modelId="{402C4EFA-1667-4B43-BF37-64B15010C8E3}" type="presOf" srcId="{9C837CDF-970D-4D7E-BBA1-46DCC3A3F616}" destId="{45CDBFE7-F9D5-48D3-83CA-94DE390809D4}" srcOrd="1" destOrd="0" presId="urn:microsoft.com/office/officeart/2005/8/layout/list1"/>
    <dgm:cxn modelId="{FED2291B-88AE-49EF-8EA0-C1E5DAF3A7FB}" type="presParOf" srcId="{977A2942-3919-4E33-B228-F03B1432E441}" destId="{85959903-C57F-4AD7-BB13-03F7EABD1FC8}" srcOrd="0" destOrd="0" presId="urn:microsoft.com/office/officeart/2005/8/layout/list1"/>
    <dgm:cxn modelId="{657909F9-37A1-4DD4-9503-C2708630BCB4}" type="presParOf" srcId="{85959903-C57F-4AD7-BB13-03F7EABD1FC8}" destId="{10F7E6B5-C087-44CD-A6C8-18799C7C7190}" srcOrd="0" destOrd="0" presId="urn:microsoft.com/office/officeart/2005/8/layout/list1"/>
    <dgm:cxn modelId="{928CD44A-8744-4A10-8DEF-84D41C11B11D}" type="presParOf" srcId="{85959903-C57F-4AD7-BB13-03F7EABD1FC8}" destId="{45CDBFE7-F9D5-48D3-83CA-94DE390809D4}" srcOrd="1" destOrd="0" presId="urn:microsoft.com/office/officeart/2005/8/layout/list1"/>
    <dgm:cxn modelId="{2093CD99-3F78-435C-91A1-2E1A05FF5C2B}" type="presParOf" srcId="{977A2942-3919-4E33-B228-F03B1432E441}" destId="{E572F63B-9519-4E12-8FD8-483AE88D1C84}" srcOrd="1" destOrd="0" presId="urn:microsoft.com/office/officeart/2005/8/layout/list1"/>
    <dgm:cxn modelId="{B770E214-27F7-4FD2-BE1C-415EDABEC6D6}" type="presParOf" srcId="{977A2942-3919-4E33-B228-F03B1432E441}" destId="{6202F7B6-FBAF-4755-84FF-985E3E466F36}" srcOrd="2" destOrd="0" presId="urn:microsoft.com/office/officeart/2005/8/layout/list1"/>
    <dgm:cxn modelId="{5325902E-0688-4577-9BBA-BBA219E2DC70}" type="presParOf" srcId="{977A2942-3919-4E33-B228-F03B1432E441}" destId="{717E1FAB-6FBA-4DAD-8588-F21D028229F4}" srcOrd="3" destOrd="0" presId="urn:microsoft.com/office/officeart/2005/8/layout/list1"/>
    <dgm:cxn modelId="{5A69DAD1-981E-4E5E-A481-1C14334845DF}" type="presParOf" srcId="{977A2942-3919-4E33-B228-F03B1432E441}" destId="{C3E92052-5FAE-43AE-A9FD-C6BA8C3B2C25}" srcOrd="4" destOrd="0" presId="urn:microsoft.com/office/officeart/2005/8/layout/list1"/>
    <dgm:cxn modelId="{5B43FC58-0F6F-46CE-B27F-B6FD480D62B0}" type="presParOf" srcId="{C3E92052-5FAE-43AE-A9FD-C6BA8C3B2C25}" destId="{62341E2C-27F0-49C3-BEAB-156D2E3D9409}" srcOrd="0" destOrd="0" presId="urn:microsoft.com/office/officeart/2005/8/layout/list1"/>
    <dgm:cxn modelId="{399ABA2B-D984-4E5A-A5D0-EB327F8C49B2}" type="presParOf" srcId="{C3E92052-5FAE-43AE-A9FD-C6BA8C3B2C25}" destId="{8A27AFAE-18A8-4817-8328-541824CFC7C1}" srcOrd="1" destOrd="0" presId="urn:microsoft.com/office/officeart/2005/8/layout/list1"/>
    <dgm:cxn modelId="{971155A2-1B48-46EE-8DEE-5F9DC4D18F56}" type="presParOf" srcId="{977A2942-3919-4E33-B228-F03B1432E441}" destId="{E635A993-181B-4AA0-8A89-A0118E8F5528}" srcOrd="5" destOrd="0" presId="urn:microsoft.com/office/officeart/2005/8/layout/list1"/>
    <dgm:cxn modelId="{5D76FB76-D2EB-4FA3-8ED9-5F2934218555}" type="presParOf" srcId="{977A2942-3919-4E33-B228-F03B1432E441}" destId="{8F9FD07F-9209-45E7-B25E-B0F71CCA533C}" srcOrd="6" destOrd="0" presId="urn:microsoft.com/office/officeart/2005/8/layout/list1"/>
    <dgm:cxn modelId="{C0B9377E-99BA-4121-860F-2CC2D7B71280}" type="presParOf" srcId="{977A2942-3919-4E33-B228-F03B1432E441}" destId="{7AE6902E-CA46-44FC-9040-254E483AAB9D}" srcOrd="7" destOrd="0" presId="urn:microsoft.com/office/officeart/2005/8/layout/list1"/>
    <dgm:cxn modelId="{153F1551-B362-4913-8608-5741487D3CBB}" type="presParOf" srcId="{977A2942-3919-4E33-B228-F03B1432E441}" destId="{A53B4BBE-753C-4ADC-B320-EC2D5991AC7F}" srcOrd="8" destOrd="0" presId="urn:microsoft.com/office/officeart/2005/8/layout/list1"/>
    <dgm:cxn modelId="{DD0AC1E9-C228-4037-BEC0-3388FE3322B0}" type="presParOf" srcId="{A53B4BBE-753C-4ADC-B320-EC2D5991AC7F}" destId="{D8A30B1F-D00E-460B-84E9-01DE77B65B5F}" srcOrd="0" destOrd="0" presId="urn:microsoft.com/office/officeart/2005/8/layout/list1"/>
    <dgm:cxn modelId="{9218E42F-B4DD-41D2-BEB6-C15AFB1E5A26}" type="presParOf" srcId="{A53B4BBE-753C-4ADC-B320-EC2D5991AC7F}" destId="{20F4F2B7-5EA3-42A6-8984-6CB418313D53}" srcOrd="1" destOrd="0" presId="urn:microsoft.com/office/officeart/2005/8/layout/list1"/>
    <dgm:cxn modelId="{6AADBFDF-13C7-4C30-A118-9D843DC6C75B}" type="presParOf" srcId="{977A2942-3919-4E33-B228-F03B1432E441}" destId="{A6A86AB6-0929-429A-9DF3-DD10F7CC2926}" srcOrd="9" destOrd="0" presId="urn:microsoft.com/office/officeart/2005/8/layout/list1"/>
    <dgm:cxn modelId="{B565138D-E825-4725-B44A-6C23C6F9FA13}" type="presParOf" srcId="{977A2942-3919-4E33-B228-F03B1432E441}" destId="{422FAFBE-55EB-4394-A579-096C9D3D73C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834023F-E979-43D2-94BA-D81F4D0D85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F0F9D8-E043-4B71-B236-8F81E3BC6ADA}">
      <dgm:prSet phldrT="[Text]"/>
      <dgm:spPr/>
      <dgm:t>
        <a:bodyPr/>
        <a:lstStyle/>
        <a:p>
          <a:endParaRPr lang="en-US" dirty="0"/>
        </a:p>
      </dgm:t>
    </dgm:pt>
    <dgm:pt modelId="{7247E8FF-B447-413F-8D7C-2C1FD3A8F5E0}" type="parTrans" cxnId="{D33B9377-69C4-4F08-8FD7-69A30F73F43B}">
      <dgm:prSet/>
      <dgm:spPr/>
      <dgm:t>
        <a:bodyPr/>
        <a:lstStyle/>
        <a:p>
          <a:endParaRPr lang="en-US"/>
        </a:p>
      </dgm:t>
    </dgm:pt>
    <dgm:pt modelId="{A5F0883A-F4F0-4B9D-8E5C-481D68B2BFE8}" type="sibTrans" cxnId="{D33B9377-69C4-4F08-8FD7-69A30F73F43B}">
      <dgm:prSet/>
      <dgm:spPr/>
      <dgm:t>
        <a:bodyPr/>
        <a:lstStyle/>
        <a:p>
          <a:endParaRPr lang="en-US"/>
        </a:p>
      </dgm:t>
    </dgm:pt>
    <dgm:pt modelId="{DC7612AE-B98A-480C-8ED1-D90C003CF083}">
      <dgm:prSet phldrT="[Text]"/>
      <dgm:spPr/>
      <dgm:t>
        <a:bodyPr/>
        <a:lstStyle/>
        <a:p>
          <a:r>
            <a:rPr lang="en-US" dirty="0"/>
            <a:t>All grantees and subgrantees providing services to victims and receiving VAWA funding must comply with the </a:t>
          </a:r>
          <a:r>
            <a:rPr lang="en-US" b="1" i="1" dirty="0">
              <a:solidFill>
                <a:srgbClr val="26296B"/>
              </a:solidFill>
            </a:rPr>
            <a:t>VAWA Confidentiality Provision</a:t>
          </a:r>
          <a:r>
            <a:rPr lang="en-US" dirty="0"/>
            <a:t>.</a:t>
          </a:r>
        </a:p>
      </dgm:t>
    </dgm:pt>
    <dgm:pt modelId="{3996243E-9BC8-4822-A200-C61484CE1D85}" type="parTrans" cxnId="{00E97FE6-1186-4FA6-9B5A-CF757745A0DC}">
      <dgm:prSet/>
      <dgm:spPr/>
      <dgm:t>
        <a:bodyPr/>
        <a:lstStyle/>
        <a:p>
          <a:endParaRPr lang="en-US"/>
        </a:p>
      </dgm:t>
    </dgm:pt>
    <dgm:pt modelId="{912CB622-EA7A-4A90-BE6B-54935C65EE20}" type="sibTrans" cxnId="{00E97FE6-1186-4FA6-9B5A-CF757745A0DC}">
      <dgm:prSet/>
      <dgm:spPr/>
      <dgm:t>
        <a:bodyPr/>
        <a:lstStyle/>
        <a:p>
          <a:endParaRPr lang="en-US"/>
        </a:p>
      </dgm:t>
    </dgm:pt>
    <dgm:pt modelId="{C2936272-9068-43E7-8CA9-655CBEDC4499}">
      <dgm:prSet phldrT="[Text]"/>
      <dgm:spPr/>
      <dgm:t>
        <a:bodyPr/>
        <a:lstStyle/>
        <a:p>
          <a:r>
            <a:rPr lang="en-US" dirty="0"/>
            <a:t>Subgrantees </a:t>
          </a:r>
          <a:r>
            <a:rPr lang="en-US" b="1" dirty="0">
              <a:solidFill>
                <a:srgbClr val="26296B"/>
              </a:solidFill>
            </a:rPr>
            <a:t>may not disclose, reveal, or release Personally Identifiable Information (PII) </a:t>
          </a:r>
          <a:r>
            <a:rPr lang="en-US" dirty="0"/>
            <a:t>collected in connection with services regardless of whether information has been encoded, encrypted, or otherwise protected.</a:t>
          </a:r>
        </a:p>
      </dgm:t>
    </dgm:pt>
    <dgm:pt modelId="{EBC704AF-D6E3-4D08-9168-0268F39FEF71}" type="parTrans" cxnId="{C6DA3492-5AB9-422C-A8F7-C825105F8386}">
      <dgm:prSet/>
      <dgm:spPr/>
      <dgm:t>
        <a:bodyPr/>
        <a:lstStyle/>
        <a:p>
          <a:endParaRPr lang="en-US"/>
        </a:p>
      </dgm:t>
    </dgm:pt>
    <dgm:pt modelId="{9B9D2527-363F-497C-9A53-3ABCF85CA0DE}" type="sibTrans" cxnId="{C6DA3492-5AB9-422C-A8F7-C825105F8386}">
      <dgm:prSet/>
      <dgm:spPr/>
      <dgm:t>
        <a:bodyPr/>
        <a:lstStyle/>
        <a:p>
          <a:endParaRPr lang="en-US"/>
        </a:p>
      </dgm:t>
    </dgm:pt>
    <dgm:pt modelId="{5250C299-A2AF-4111-A14A-4894C3891AC1}">
      <dgm:prSet phldrT="[Text]"/>
      <dgm:spPr/>
      <dgm:t>
        <a:bodyPr/>
        <a:lstStyle/>
        <a:p>
          <a:r>
            <a:rPr lang="en-US" dirty="0"/>
            <a:t>All applicants must </a:t>
          </a:r>
          <a:r>
            <a:rPr lang="en-US" b="1" dirty="0"/>
            <a:t>sign and attach to their application: </a:t>
          </a:r>
          <a:r>
            <a:rPr lang="en-US" dirty="0">
              <a:hlinkClick xmlns:r="http://schemas.openxmlformats.org/officeDocument/2006/relationships" r:id="rId1"/>
            </a:rPr>
            <a:t>Acknowledgement of Notice of Statutory Requirement to Comply with the Confidentiality and Privacy Provisions of the Violence Against Women Act, as Amended</a:t>
          </a:r>
          <a:r>
            <a:rPr lang="en-US" dirty="0"/>
            <a:t>.</a:t>
          </a:r>
        </a:p>
      </dgm:t>
    </dgm:pt>
    <dgm:pt modelId="{FEE19C2D-B3EB-4E67-8D67-1F173C0FDB98}" type="parTrans" cxnId="{13AF59B4-6916-426B-91B0-1B8B0474156B}">
      <dgm:prSet/>
      <dgm:spPr/>
      <dgm:t>
        <a:bodyPr/>
        <a:lstStyle/>
        <a:p>
          <a:endParaRPr lang="en-US"/>
        </a:p>
      </dgm:t>
    </dgm:pt>
    <dgm:pt modelId="{2803B216-2A01-4EE7-B1CC-6B31FD9D53F6}" type="sibTrans" cxnId="{13AF59B4-6916-426B-91B0-1B8B0474156B}">
      <dgm:prSet/>
      <dgm:spPr/>
      <dgm:t>
        <a:bodyPr/>
        <a:lstStyle/>
        <a:p>
          <a:endParaRPr lang="en-US"/>
        </a:p>
      </dgm:t>
    </dgm:pt>
    <dgm:pt modelId="{BAD3A0A7-9F90-4554-B3BE-523389FAD445}" type="pres">
      <dgm:prSet presAssocID="{A834023F-E979-43D2-94BA-D81F4D0D85EB}" presName="vert0" presStyleCnt="0">
        <dgm:presLayoutVars>
          <dgm:dir/>
          <dgm:animOne val="branch"/>
          <dgm:animLvl val="lvl"/>
        </dgm:presLayoutVars>
      </dgm:prSet>
      <dgm:spPr/>
    </dgm:pt>
    <dgm:pt modelId="{20C7ACB7-3402-4D8C-872F-2D89EE532351}" type="pres">
      <dgm:prSet presAssocID="{DAF0F9D8-E043-4B71-B236-8F81E3BC6ADA}" presName="thickLine" presStyleLbl="alignNode1" presStyleIdx="0" presStyleCnt="1"/>
      <dgm:spPr/>
    </dgm:pt>
    <dgm:pt modelId="{78DD83E3-E62E-4DF7-A33A-5BFFB4B854AA}" type="pres">
      <dgm:prSet presAssocID="{DAF0F9D8-E043-4B71-B236-8F81E3BC6ADA}" presName="horz1" presStyleCnt="0"/>
      <dgm:spPr/>
    </dgm:pt>
    <dgm:pt modelId="{26C0F5A3-2517-41D0-BD30-EBB9173D2B1F}" type="pres">
      <dgm:prSet presAssocID="{DAF0F9D8-E043-4B71-B236-8F81E3BC6ADA}" presName="tx1" presStyleLbl="revTx" presStyleIdx="0" presStyleCnt="4"/>
      <dgm:spPr/>
    </dgm:pt>
    <dgm:pt modelId="{DD199069-AF36-40D1-8911-00309F3C8F12}" type="pres">
      <dgm:prSet presAssocID="{DAF0F9D8-E043-4B71-B236-8F81E3BC6ADA}" presName="vert1" presStyleCnt="0"/>
      <dgm:spPr/>
    </dgm:pt>
    <dgm:pt modelId="{7E9AA888-9C0A-4B7D-A3C4-0923F44C294D}" type="pres">
      <dgm:prSet presAssocID="{DC7612AE-B98A-480C-8ED1-D90C003CF083}" presName="vertSpace2a" presStyleCnt="0"/>
      <dgm:spPr/>
    </dgm:pt>
    <dgm:pt modelId="{277A995C-4391-46F3-855B-F7732A64234C}" type="pres">
      <dgm:prSet presAssocID="{DC7612AE-B98A-480C-8ED1-D90C003CF083}" presName="horz2" presStyleCnt="0"/>
      <dgm:spPr/>
    </dgm:pt>
    <dgm:pt modelId="{41C7480B-457E-4E67-BA75-2A33C030DF13}" type="pres">
      <dgm:prSet presAssocID="{DC7612AE-B98A-480C-8ED1-D90C003CF083}" presName="horzSpace2" presStyleCnt="0"/>
      <dgm:spPr/>
    </dgm:pt>
    <dgm:pt modelId="{6FF233E9-19C7-4CFD-ACFC-83EF204696E3}" type="pres">
      <dgm:prSet presAssocID="{DC7612AE-B98A-480C-8ED1-D90C003CF083}" presName="tx2" presStyleLbl="revTx" presStyleIdx="1" presStyleCnt="4"/>
      <dgm:spPr/>
    </dgm:pt>
    <dgm:pt modelId="{A6D2934C-C4B4-46E4-8F78-8B650A6F210A}" type="pres">
      <dgm:prSet presAssocID="{DC7612AE-B98A-480C-8ED1-D90C003CF083}" presName="vert2" presStyleCnt="0"/>
      <dgm:spPr/>
    </dgm:pt>
    <dgm:pt modelId="{20DE5FC0-4671-49A3-B1E7-45384BADD80E}" type="pres">
      <dgm:prSet presAssocID="{DC7612AE-B98A-480C-8ED1-D90C003CF083}" presName="thinLine2b" presStyleLbl="callout" presStyleIdx="0" presStyleCnt="3"/>
      <dgm:spPr/>
    </dgm:pt>
    <dgm:pt modelId="{BFFE2899-1B74-48CA-B14A-6BDF88E6C61F}" type="pres">
      <dgm:prSet presAssocID="{DC7612AE-B98A-480C-8ED1-D90C003CF083}" presName="vertSpace2b" presStyleCnt="0"/>
      <dgm:spPr/>
    </dgm:pt>
    <dgm:pt modelId="{E5306520-882B-4819-8909-B08BA24074A4}" type="pres">
      <dgm:prSet presAssocID="{C2936272-9068-43E7-8CA9-655CBEDC4499}" presName="horz2" presStyleCnt="0"/>
      <dgm:spPr/>
    </dgm:pt>
    <dgm:pt modelId="{1D30C5A1-A8E0-4CFD-B890-8B58876F25EF}" type="pres">
      <dgm:prSet presAssocID="{C2936272-9068-43E7-8CA9-655CBEDC4499}" presName="horzSpace2" presStyleCnt="0"/>
      <dgm:spPr/>
    </dgm:pt>
    <dgm:pt modelId="{BE6F41E8-6B4A-4E63-9BA9-B95DFDC71E71}" type="pres">
      <dgm:prSet presAssocID="{C2936272-9068-43E7-8CA9-655CBEDC4499}" presName="tx2" presStyleLbl="revTx" presStyleIdx="2" presStyleCnt="4"/>
      <dgm:spPr/>
    </dgm:pt>
    <dgm:pt modelId="{2E0373DE-9170-419B-AECB-366AB051049B}" type="pres">
      <dgm:prSet presAssocID="{C2936272-9068-43E7-8CA9-655CBEDC4499}" presName="vert2" presStyleCnt="0"/>
      <dgm:spPr/>
    </dgm:pt>
    <dgm:pt modelId="{A193A350-E1EC-40EB-B633-15FC7166E1D4}" type="pres">
      <dgm:prSet presAssocID="{C2936272-9068-43E7-8CA9-655CBEDC4499}" presName="thinLine2b" presStyleLbl="callout" presStyleIdx="1" presStyleCnt="3"/>
      <dgm:spPr/>
    </dgm:pt>
    <dgm:pt modelId="{DCB4713C-BA43-4AC0-B792-72746AFEAEDA}" type="pres">
      <dgm:prSet presAssocID="{C2936272-9068-43E7-8CA9-655CBEDC4499}" presName="vertSpace2b" presStyleCnt="0"/>
      <dgm:spPr/>
    </dgm:pt>
    <dgm:pt modelId="{988FC220-52B5-42BC-AD2F-06B1CDC976A3}" type="pres">
      <dgm:prSet presAssocID="{5250C299-A2AF-4111-A14A-4894C3891AC1}" presName="horz2" presStyleCnt="0"/>
      <dgm:spPr/>
    </dgm:pt>
    <dgm:pt modelId="{235F34F0-C7FF-43A8-9386-F1D555BBA8BD}" type="pres">
      <dgm:prSet presAssocID="{5250C299-A2AF-4111-A14A-4894C3891AC1}" presName="horzSpace2" presStyleCnt="0"/>
      <dgm:spPr/>
    </dgm:pt>
    <dgm:pt modelId="{DCF69D47-FB50-4FEC-81E5-0661494A3E91}" type="pres">
      <dgm:prSet presAssocID="{5250C299-A2AF-4111-A14A-4894C3891AC1}" presName="tx2" presStyleLbl="revTx" presStyleIdx="3" presStyleCnt="4"/>
      <dgm:spPr/>
    </dgm:pt>
    <dgm:pt modelId="{6EB221CB-44B2-4BC4-8DDE-84B75EC2D5A9}" type="pres">
      <dgm:prSet presAssocID="{5250C299-A2AF-4111-A14A-4894C3891AC1}" presName="vert2" presStyleCnt="0"/>
      <dgm:spPr/>
    </dgm:pt>
    <dgm:pt modelId="{AFF5989A-DD27-4892-8F5A-6F2DDB68E30B}" type="pres">
      <dgm:prSet presAssocID="{5250C299-A2AF-4111-A14A-4894C3891AC1}" presName="thinLine2b" presStyleLbl="callout" presStyleIdx="2" presStyleCnt="3"/>
      <dgm:spPr/>
    </dgm:pt>
    <dgm:pt modelId="{9008152B-619D-4DEF-93BE-764D858CFA30}" type="pres">
      <dgm:prSet presAssocID="{5250C299-A2AF-4111-A14A-4894C3891AC1}" presName="vertSpace2b" presStyleCnt="0"/>
      <dgm:spPr/>
    </dgm:pt>
  </dgm:ptLst>
  <dgm:cxnLst>
    <dgm:cxn modelId="{EA311217-974F-4698-AF1E-2F31BD37BCA8}" type="presOf" srcId="{DC7612AE-B98A-480C-8ED1-D90C003CF083}" destId="{6FF233E9-19C7-4CFD-ACFC-83EF204696E3}" srcOrd="0" destOrd="0" presId="urn:microsoft.com/office/officeart/2008/layout/LinedList"/>
    <dgm:cxn modelId="{52944138-AA17-4760-B0B9-1C2EAC9BDA2C}" type="presOf" srcId="{5250C299-A2AF-4111-A14A-4894C3891AC1}" destId="{DCF69D47-FB50-4FEC-81E5-0661494A3E91}" srcOrd="0" destOrd="0" presId="urn:microsoft.com/office/officeart/2008/layout/LinedList"/>
    <dgm:cxn modelId="{D33B9377-69C4-4F08-8FD7-69A30F73F43B}" srcId="{A834023F-E979-43D2-94BA-D81F4D0D85EB}" destId="{DAF0F9D8-E043-4B71-B236-8F81E3BC6ADA}" srcOrd="0" destOrd="0" parTransId="{7247E8FF-B447-413F-8D7C-2C1FD3A8F5E0}" sibTransId="{A5F0883A-F4F0-4B9D-8E5C-481D68B2BFE8}"/>
    <dgm:cxn modelId="{67848B8F-F8F8-4199-B47B-62342DBF6216}" type="presOf" srcId="{C2936272-9068-43E7-8CA9-655CBEDC4499}" destId="{BE6F41E8-6B4A-4E63-9BA9-B95DFDC71E71}" srcOrd="0" destOrd="0" presId="urn:microsoft.com/office/officeart/2008/layout/LinedList"/>
    <dgm:cxn modelId="{C6DA3492-5AB9-422C-A8F7-C825105F8386}" srcId="{DAF0F9D8-E043-4B71-B236-8F81E3BC6ADA}" destId="{C2936272-9068-43E7-8CA9-655CBEDC4499}" srcOrd="1" destOrd="0" parTransId="{EBC704AF-D6E3-4D08-9168-0268F39FEF71}" sibTransId="{9B9D2527-363F-497C-9A53-3ABCF85CA0DE}"/>
    <dgm:cxn modelId="{13AF59B4-6916-426B-91B0-1B8B0474156B}" srcId="{DAF0F9D8-E043-4B71-B236-8F81E3BC6ADA}" destId="{5250C299-A2AF-4111-A14A-4894C3891AC1}" srcOrd="2" destOrd="0" parTransId="{FEE19C2D-B3EB-4E67-8D67-1F173C0FDB98}" sibTransId="{2803B216-2A01-4EE7-B1CC-6B31FD9D53F6}"/>
    <dgm:cxn modelId="{00E97FE6-1186-4FA6-9B5A-CF757745A0DC}" srcId="{DAF0F9D8-E043-4B71-B236-8F81E3BC6ADA}" destId="{DC7612AE-B98A-480C-8ED1-D90C003CF083}" srcOrd="0" destOrd="0" parTransId="{3996243E-9BC8-4822-A200-C61484CE1D85}" sibTransId="{912CB622-EA7A-4A90-BE6B-54935C65EE20}"/>
    <dgm:cxn modelId="{17BF11F5-92D4-4036-990C-D7F1C4FB2295}" type="presOf" srcId="{A834023F-E979-43D2-94BA-D81F4D0D85EB}" destId="{BAD3A0A7-9F90-4554-B3BE-523389FAD445}" srcOrd="0" destOrd="0" presId="urn:microsoft.com/office/officeart/2008/layout/LinedList"/>
    <dgm:cxn modelId="{A36C2CFB-CE1E-4E44-A8A5-60D0AA31D912}" type="presOf" srcId="{DAF0F9D8-E043-4B71-B236-8F81E3BC6ADA}" destId="{26C0F5A3-2517-41D0-BD30-EBB9173D2B1F}" srcOrd="0" destOrd="0" presId="urn:microsoft.com/office/officeart/2008/layout/LinedList"/>
    <dgm:cxn modelId="{A8D9F206-619E-4B4F-BE82-A49FB5F83387}" type="presParOf" srcId="{BAD3A0A7-9F90-4554-B3BE-523389FAD445}" destId="{20C7ACB7-3402-4D8C-872F-2D89EE532351}" srcOrd="0" destOrd="0" presId="urn:microsoft.com/office/officeart/2008/layout/LinedList"/>
    <dgm:cxn modelId="{690BBB1A-82AC-4D1C-86AA-0B769E8CF960}" type="presParOf" srcId="{BAD3A0A7-9F90-4554-B3BE-523389FAD445}" destId="{78DD83E3-E62E-4DF7-A33A-5BFFB4B854AA}" srcOrd="1" destOrd="0" presId="urn:microsoft.com/office/officeart/2008/layout/LinedList"/>
    <dgm:cxn modelId="{F412433A-05E7-4BE4-8B24-3AFC8B70A5A4}" type="presParOf" srcId="{78DD83E3-E62E-4DF7-A33A-5BFFB4B854AA}" destId="{26C0F5A3-2517-41D0-BD30-EBB9173D2B1F}" srcOrd="0" destOrd="0" presId="urn:microsoft.com/office/officeart/2008/layout/LinedList"/>
    <dgm:cxn modelId="{DEA8E2EB-1569-42AF-BD73-5B2920665AE9}" type="presParOf" srcId="{78DD83E3-E62E-4DF7-A33A-5BFFB4B854AA}" destId="{DD199069-AF36-40D1-8911-00309F3C8F12}" srcOrd="1" destOrd="0" presId="urn:microsoft.com/office/officeart/2008/layout/LinedList"/>
    <dgm:cxn modelId="{406E67DE-840A-4AAE-BE77-1B750E9A8B67}" type="presParOf" srcId="{DD199069-AF36-40D1-8911-00309F3C8F12}" destId="{7E9AA888-9C0A-4B7D-A3C4-0923F44C294D}" srcOrd="0" destOrd="0" presId="urn:microsoft.com/office/officeart/2008/layout/LinedList"/>
    <dgm:cxn modelId="{84DD2E11-FE43-4699-8A41-011FA1E45FF9}" type="presParOf" srcId="{DD199069-AF36-40D1-8911-00309F3C8F12}" destId="{277A995C-4391-46F3-855B-F7732A64234C}" srcOrd="1" destOrd="0" presId="urn:microsoft.com/office/officeart/2008/layout/LinedList"/>
    <dgm:cxn modelId="{84F367F8-F61F-49F5-985E-3D9F63DC8308}" type="presParOf" srcId="{277A995C-4391-46F3-855B-F7732A64234C}" destId="{41C7480B-457E-4E67-BA75-2A33C030DF13}" srcOrd="0" destOrd="0" presId="urn:microsoft.com/office/officeart/2008/layout/LinedList"/>
    <dgm:cxn modelId="{8E814CEE-7378-49DF-95C9-C5E419D55243}" type="presParOf" srcId="{277A995C-4391-46F3-855B-F7732A64234C}" destId="{6FF233E9-19C7-4CFD-ACFC-83EF204696E3}" srcOrd="1" destOrd="0" presId="urn:microsoft.com/office/officeart/2008/layout/LinedList"/>
    <dgm:cxn modelId="{50AE7049-7275-4AC1-9731-87026A615010}" type="presParOf" srcId="{277A995C-4391-46F3-855B-F7732A64234C}" destId="{A6D2934C-C4B4-46E4-8F78-8B650A6F210A}" srcOrd="2" destOrd="0" presId="urn:microsoft.com/office/officeart/2008/layout/LinedList"/>
    <dgm:cxn modelId="{BF40A8ED-032A-411D-9629-50D9EAB147C1}" type="presParOf" srcId="{DD199069-AF36-40D1-8911-00309F3C8F12}" destId="{20DE5FC0-4671-49A3-B1E7-45384BADD80E}" srcOrd="2" destOrd="0" presId="urn:microsoft.com/office/officeart/2008/layout/LinedList"/>
    <dgm:cxn modelId="{5A2C0AB6-D8D5-4998-B34A-52B64F91A05F}" type="presParOf" srcId="{DD199069-AF36-40D1-8911-00309F3C8F12}" destId="{BFFE2899-1B74-48CA-B14A-6BDF88E6C61F}" srcOrd="3" destOrd="0" presId="urn:microsoft.com/office/officeart/2008/layout/LinedList"/>
    <dgm:cxn modelId="{C1E8FC4F-CFD4-4659-A40D-0CCFB9125320}" type="presParOf" srcId="{DD199069-AF36-40D1-8911-00309F3C8F12}" destId="{E5306520-882B-4819-8909-B08BA24074A4}" srcOrd="4" destOrd="0" presId="urn:microsoft.com/office/officeart/2008/layout/LinedList"/>
    <dgm:cxn modelId="{0D07EFF9-2711-4E0B-BDC0-F2EEFC086DBA}" type="presParOf" srcId="{E5306520-882B-4819-8909-B08BA24074A4}" destId="{1D30C5A1-A8E0-4CFD-B890-8B58876F25EF}" srcOrd="0" destOrd="0" presId="urn:microsoft.com/office/officeart/2008/layout/LinedList"/>
    <dgm:cxn modelId="{99F705EC-CC43-40D2-92E4-E39612FC54D6}" type="presParOf" srcId="{E5306520-882B-4819-8909-B08BA24074A4}" destId="{BE6F41E8-6B4A-4E63-9BA9-B95DFDC71E71}" srcOrd="1" destOrd="0" presId="urn:microsoft.com/office/officeart/2008/layout/LinedList"/>
    <dgm:cxn modelId="{CEB31D57-44D7-4E05-9F97-D58F678A55E1}" type="presParOf" srcId="{E5306520-882B-4819-8909-B08BA24074A4}" destId="{2E0373DE-9170-419B-AECB-366AB051049B}" srcOrd="2" destOrd="0" presId="urn:microsoft.com/office/officeart/2008/layout/LinedList"/>
    <dgm:cxn modelId="{FC9010B7-0EE1-4F65-8732-8ECBE78DC481}" type="presParOf" srcId="{DD199069-AF36-40D1-8911-00309F3C8F12}" destId="{A193A350-E1EC-40EB-B633-15FC7166E1D4}" srcOrd="5" destOrd="0" presId="urn:microsoft.com/office/officeart/2008/layout/LinedList"/>
    <dgm:cxn modelId="{064FE4E1-5CB2-4530-BB7D-06BE28AB42FB}" type="presParOf" srcId="{DD199069-AF36-40D1-8911-00309F3C8F12}" destId="{DCB4713C-BA43-4AC0-B792-72746AFEAEDA}" srcOrd="6" destOrd="0" presId="urn:microsoft.com/office/officeart/2008/layout/LinedList"/>
    <dgm:cxn modelId="{B131C57A-167F-4DCE-BCD7-F78515259B8B}" type="presParOf" srcId="{DD199069-AF36-40D1-8911-00309F3C8F12}" destId="{988FC220-52B5-42BC-AD2F-06B1CDC976A3}" srcOrd="7" destOrd="0" presId="urn:microsoft.com/office/officeart/2008/layout/LinedList"/>
    <dgm:cxn modelId="{D9912A0A-E741-4C0F-814C-C62F2D89EDA5}" type="presParOf" srcId="{988FC220-52B5-42BC-AD2F-06B1CDC976A3}" destId="{235F34F0-C7FF-43A8-9386-F1D555BBA8BD}" srcOrd="0" destOrd="0" presId="urn:microsoft.com/office/officeart/2008/layout/LinedList"/>
    <dgm:cxn modelId="{61C62A5C-AAE0-48BB-8D9A-3E9B0E61A2DA}" type="presParOf" srcId="{988FC220-52B5-42BC-AD2F-06B1CDC976A3}" destId="{DCF69D47-FB50-4FEC-81E5-0661494A3E91}" srcOrd="1" destOrd="0" presId="urn:microsoft.com/office/officeart/2008/layout/LinedList"/>
    <dgm:cxn modelId="{2EB0F0E0-DDAE-4A55-BE8E-5830DD925CE8}" type="presParOf" srcId="{988FC220-52B5-42BC-AD2F-06B1CDC976A3}" destId="{6EB221CB-44B2-4BC4-8DDE-84B75EC2D5A9}" srcOrd="2" destOrd="0" presId="urn:microsoft.com/office/officeart/2008/layout/LinedList"/>
    <dgm:cxn modelId="{ADB72861-A851-416B-BBE2-8B8214BDD840}" type="presParOf" srcId="{DD199069-AF36-40D1-8911-00309F3C8F12}" destId="{AFF5989A-DD27-4892-8F5A-6F2DDB68E30B}" srcOrd="8" destOrd="0" presId="urn:microsoft.com/office/officeart/2008/layout/LinedList"/>
    <dgm:cxn modelId="{017C45A1-8D14-4A70-B00E-BCD21A28DADF}" type="presParOf" srcId="{DD199069-AF36-40D1-8911-00309F3C8F12}" destId="{9008152B-619D-4DEF-93BE-764D858CFA3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4023F-E979-43D2-94BA-D81F4D0D85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F0F9D8-E043-4B71-B236-8F81E3BC6ADA}">
      <dgm:prSet phldrT="[Text]"/>
      <dgm:spPr/>
      <dgm:t>
        <a:bodyPr/>
        <a:lstStyle/>
        <a:p>
          <a:endParaRPr lang="en-US" dirty="0"/>
        </a:p>
      </dgm:t>
    </dgm:pt>
    <dgm:pt modelId="{7247E8FF-B447-413F-8D7C-2C1FD3A8F5E0}" type="parTrans" cxnId="{D33B9377-69C4-4F08-8FD7-69A30F73F43B}">
      <dgm:prSet/>
      <dgm:spPr/>
      <dgm:t>
        <a:bodyPr/>
        <a:lstStyle/>
        <a:p>
          <a:endParaRPr lang="en-US"/>
        </a:p>
      </dgm:t>
    </dgm:pt>
    <dgm:pt modelId="{A5F0883A-F4F0-4B9D-8E5C-481D68B2BFE8}" type="sibTrans" cxnId="{D33B9377-69C4-4F08-8FD7-69A30F73F43B}">
      <dgm:prSet/>
      <dgm:spPr/>
      <dgm:t>
        <a:bodyPr/>
        <a:lstStyle/>
        <a:p>
          <a:endParaRPr lang="en-US"/>
        </a:p>
      </dgm:t>
    </dgm:pt>
    <dgm:pt modelId="{DC7612AE-B98A-480C-8ED1-D90C003CF083}">
      <dgm:prSet phldrT="[Text]"/>
      <dgm:spPr/>
      <dgm:t>
        <a:bodyPr/>
        <a:lstStyle/>
        <a:p>
          <a:r>
            <a:rPr lang="en-US" dirty="0"/>
            <a:t>Recipient must make determinations of suitability before certain individuals may interact with participating minors. </a:t>
          </a:r>
        </a:p>
      </dgm:t>
    </dgm:pt>
    <dgm:pt modelId="{3996243E-9BC8-4822-A200-C61484CE1D85}" type="parTrans" cxnId="{00E97FE6-1186-4FA6-9B5A-CF757745A0DC}">
      <dgm:prSet/>
      <dgm:spPr/>
      <dgm:t>
        <a:bodyPr/>
        <a:lstStyle/>
        <a:p>
          <a:endParaRPr lang="en-US"/>
        </a:p>
      </dgm:t>
    </dgm:pt>
    <dgm:pt modelId="{912CB622-EA7A-4A90-BE6B-54935C65EE20}" type="sibTrans" cxnId="{00E97FE6-1186-4FA6-9B5A-CF757745A0DC}">
      <dgm:prSet/>
      <dgm:spPr/>
      <dgm:t>
        <a:bodyPr/>
        <a:lstStyle/>
        <a:p>
          <a:endParaRPr lang="en-US"/>
        </a:p>
      </dgm:t>
    </dgm:pt>
    <dgm:pt modelId="{C2936272-9068-43E7-8CA9-655CBEDC4499}">
      <dgm:prSet phldrT="[Text]"/>
      <dgm:spPr/>
      <dgm:t>
        <a:bodyPr/>
        <a:lstStyle/>
        <a:p>
          <a:r>
            <a:rPr lang="en-US" dirty="0"/>
            <a:t>This requirement applies regardless of an individual’s employment status. </a:t>
          </a:r>
        </a:p>
        <a:p>
          <a:r>
            <a:rPr lang="en-US" dirty="0"/>
            <a:t>The details of this requirement are posted on the OVW website in a PDF titled </a:t>
          </a:r>
          <a:r>
            <a:rPr lang="en-US" b="1" i="1" dirty="0">
              <a:solidFill>
                <a:srgbClr val="26296B"/>
              </a:solidFill>
            </a:rPr>
            <a:t>Award condition: Determination of suitability required, in advance, for “certain individuals who may interact with participating minors” .</a:t>
          </a:r>
        </a:p>
      </dgm:t>
    </dgm:pt>
    <dgm:pt modelId="{EBC704AF-D6E3-4D08-9168-0268F39FEF71}" type="parTrans" cxnId="{C6DA3492-5AB9-422C-A8F7-C825105F8386}">
      <dgm:prSet/>
      <dgm:spPr/>
      <dgm:t>
        <a:bodyPr/>
        <a:lstStyle/>
        <a:p>
          <a:endParaRPr lang="en-US"/>
        </a:p>
      </dgm:t>
    </dgm:pt>
    <dgm:pt modelId="{9B9D2527-363F-497C-9A53-3ABCF85CA0DE}" type="sibTrans" cxnId="{C6DA3492-5AB9-422C-A8F7-C825105F8386}">
      <dgm:prSet/>
      <dgm:spPr/>
      <dgm:t>
        <a:bodyPr/>
        <a:lstStyle/>
        <a:p>
          <a:endParaRPr lang="en-US"/>
        </a:p>
      </dgm:t>
    </dgm:pt>
    <dgm:pt modelId="{5250C299-A2AF-4111-A14A-4894C3891AC1}">
      <dgm:prSet phldrT="[Text]"/>
      <dgm:spPr/>
      <dgm:t>
        <a:bodyPr/>
        <a:lstStyle/>
        <a:p>
          <a:r>
            <a:rPr lang="en-US" dirty="0"/>
            <a:t>A </a:t>
          </a:r>
          <a:r>
            <a:rPr lang="en-US" b="1" dirty="0">
              <a:solidFill>
                <a:srgbClr val="26296B"/>
              </a:solidFill>
            </a:rPr>
            <a:t>completed certification form must be attached </a:t>
          </a:r>
          <a:r>
            <a:rPr lang="en-US" dirty="0"/>
            <a:t>to the application. This should be for your </a:t>
          </a:r>
          <a:r>
            <a:rPr lang="en-US" b="1" dirty="0"/>
            <a:t>current STOP application </a:t>
          </a:r>
          <a:r>
            <a:rPr lang="en-US" dirty="0"/>
            <a:t>and not for any previously funded programs. A link to the certification form may be found in the RFP or </a:t>
          </a:r>
          <a:r>
            <a:rPr lang="en-US" b="1" dirty="0">
              <a:solidFill>
                <a:srgbClr val="26296B"/>
              </a:solidFill>
              <a:hlinkClick xmlns:r="http://schemas.openxmlformats.org/officeDocument/2006/relationships" r:id="rId1">
                <a:extLst>
                  <a:ext uri="{A12FA001-AC4F-418D-AE19-62706E023703}">
                    <ahyp:hlinkClr xmlns:ahyp="http://schemas.microsoft.com/office/drawing/2018/hyperlinkcolor" val="tx"/>
                  </a:ext>
                </a:extLst>
              </a:hlinkClick>
            </a:rPr>
            <a:t>www.in.gov/cji/victim-services/resources/.</a:t>
          </a:r>
          <a:endParaRPr lang="en-US" b="1" dirty="0">
            <a:solidFill>
              <a:srgbClr val="26296B"/>
            </a:solidFill>
          </a:endParaRPr>
        </a:p>
      </dgm:t>
    </dgm:pt>
    <dgm:pt modelId="{FEE19C2D-B3EB-4E67-8D67-1F173C0FDB98}" type="parTrans" cxnId="{13AF59B4-6916-426B-91B0-1B8B0474156B}">
      <dgm:prSet/>
      <dgm:spPr/>
      <dgm:t>
        <a:bodyPr/>
        <a:lstStyle/>
        <a:p>
          <a:endParaRPr lang="en-US"/>
        </a:p>
      </dgm:t>
    </dgm:pt>
    <dgm:pt modelId="{2803B216-2A01-4EE7-B1CC-6B31FD9D53F6}" type="sibTrans" cxnId="{13AF59B4-6916-426B-91B0-1B8B0474156B}">
      <dgm:prSet/>
      <dgm:spPr/>
      <dgm:t>
        <a:bodyPr/>
        <a:lstStyle/>
        <a:p>
          <a:endParaRPr lang="en-US"/>
        </a:p>
      </dgm:t>
    </dgm:pt>
    <dgm:pt modelId="{BAD3A0A7-9F90-4554-B3BE-523389FAD445}" type="pres">
      <dgm:prSet presAssocID="{A834023F-E979-43D2-94BA-D81F4D0D85EB}" presName="vert0" presStyleCnt="0">
        <dgm:presLayoutVars>
          <dgm:dir/>
          <dgm:animOne val="branch"/>
          <dgm:animLvl val="lvl"/>
        </dgm:presLayoutVars>
      </dgm:prSet>
      <dgm:spPr/>
    </dgm:pt>
    <dgm:pt modelId="{20C7ACB7-3402-4D8C-872F-2D89EE532351}" type="pres">
      <dgm:prSet presAssocID="{DAF0F9D8-E043-4B71-B236-8F81E3BC6ADA}" presName="thickLine" presStyleLbl="alignNode1" presStyleIdx="0" presStyleCnt="1"/>
      <dgm:spPr/>
    </dgm:pt>
    <dgm:pt modelId="{78DD83E3-E62E-4DF7-A33A-5BFFB4B854AA}" type="pres">
      <dgm:prSet presAssocID="{DAF0F9D8-E043-4B71-B236-8F81E3BC6ADA}" presName="horz1" presStyleCnt="0"/>
      <dgm:spPr/>
    </dgm:pt>
    <dgm:pt modelId="{26C0F5A3-2517-41D0-BD30-EBB9173D2B1F}" type="pres">
      <dgm:prSet presAssocID="{DAF0F9D8-E043-4B71-B236-8F81E3BC6ADA}" presName="tx1" presStyleLbl="revTx" presStyleIdx="0" presStyleCnt="4"/>
      <dgm:spPr/>
    </dgm:pt>
    <dgm:pt modelId="{DD199069-AF36-40D1-8911-00309F3C8F12}" type="pres">
      <dgm:prSet presAssocID="{DAF0F9D8-E043-4B71-B236-8F81E3BC6ADA}" presName="vert1" presStyleCnt="0"/>
      <dgm:spPr/>
    </dgm:pt>
    <dgm:pt modelId="{7E9AA888-9C0A-4B7D-A3C4-0923F44C294D}" type="pres">
      <dgm:prSet presAssocID="{DC7612AE-B98A-480C-8ED1-D90C003CF083}" presName="vertSpace2a" presStyleCnt="0"/>
      <dgm:spPr/>
    </dgm:pt>
    <dgm:pt modelId="{277A995C-4391-46F3-855B-F7732A64234C}" type="pres">
      <dgm:prSet presAssocID="{DC7612AE-B98A-480C-8ED1-D90C003CF083}" presName="horz2" presStyleCnt="0"/>
      <dgm:spPr/>
    </dgm:pt>
    <dgm:pt modelId="{41C7480B-457E-4E67-BA75-2A33C030DF13}" type="pres">
      <dgm:prSet presAssocID="{DC7612AE-B98A-480C-8ED1-D90C003CF083}" presName="horzSpace2" presStyleCnt="0"/>
      <dgm:spPr/>
    </dgm:pt>
    <dgm:pt modelId="{6FF233E9-19C7-4CFD-ACFC-83EF204696E3}" type="pres">
      <dgm:prSet presAssocID="{DC7612AE-B98A-480C-8ED1-D90C003CF083}" presName="tx2" presStyleLbl="revTx" presStyleIdx="1" presStyleCnt="4"/>
      <dgm:spPr/>
    </dgm:pt>
    <dgm:pt modelId="{A6D2934C-C4B4-46E4-8F78-8B650A6F210A}" type="pres">
      <dgm:prSet presAssocID="{DC7612AE-B98A-480C-8ED1-D90C003CF083}" presName="vert2" presStyleCnt="0"/>
      <dgm:spPr/>
    </dgm:pt>
    <dgm:pt modelId="{20DE5FC0-4671-49A3-B1E7-45384BADD80E}" type="pres">
      <dgm:prSet presAssocID="{DC7612AE-B98A-480C-8ED1-D90C003CF083}" presName="thinLine2b" presStyleLbl="callout" presStyleIdx="0" presStyleCnt="3" custLinFactY="-500000" custLinFactNeighborX="1210" custLinFactNeighborY="-588692"/>
      <dgm:spPr/>
    </dgm:pt>
    <dgm:pt modelId="{BFFE2899-1B74-48CA-B14A-6BDF88E6C61F}" type="pres">
      <dgm:prSet presAssocID="{DC7612AE-B98A-480C-8ED1-D90C003CF083}" presName="vertSpace2b" presStyleCnt="0"/>
      <dgm:spPr/>
    </dgm:pt>
    <dgm:pt modelId="{E5306520-882B-4819-8909-B08BA24074A4}" type="pres">
      <dgm:prSet presAssocID="{C2936272-9068-43E7-8CA9-655CBEDC4499}" presName="horz2" presStyleCnt="0"/>
      <dgm:spPr/>
    </dgm:pt>
    <dgm:pt modelId="{1D30C5A1-A8E0-4CFD-B890-8B58876F25EF}" type="pres">
      <dgm:prSet presAssocID="{C2936272-9068-43E7-8CA9-655CBEDC4499}" presName="horzSpace2" presStyleCnt="0"/>
      <dgm:spPr/>
    </dgm:pt>
    <dgm:pt modelId="{BE6F41E8-6B4A-4E63-9BA9-B95DFDC71E71}" type="pres">
      <dgm:prSet presAssocID="{C2936272-9068-43E7-8CA9-655CBEDC4499}" presName="tx2" presStyleLbl="revTx" presStyleIdx="2" presStyleCnt="4" custLinFactNeighborX="-693" custLinFactNeighborY="-18612"/>
      <dgm:spPr/>
    </dgm:pt>
    <dgm:pt modelId="{2E0373DE-9170-419B-AECB-366AB051049B}" type="pres">
      <dgm:prSet presAssocID="{C2936272-9068-43E7-8CA9-655CBEDC4499}" presName="vert2" presStyleCnt="0"/>
      <dgm:spPr/>
    </dgm:pt>
    <dgm:pt modelId="{A193A350-E1EC-40EB-B633-15FC7166E1D4}" type="pres">
      <dgm:prSet presAssocID="{C2936272-9068-43E7-8CA9-655CBEDC4499}" presName="thinLine2b" presStyleLbl="callout" presStyleIdx="1" presStyleCnt="3"/>
      <dgm:spPr/>
    </dgm:pt>
    <dgm:pt modelId="{DCB4713C-BA43-4AC0-B792-72746AFEAEDA}" type="pres">
      <dgm:prSet presAssocID="{C2936272-9068-43E7-8CA9-655CBEDC4499}" presName="vertSpace2b" presStyleCnt="0"/>
      <dgm:spPr/>
    </dgm:pt>
    <dgm:pt modelId="{988FC220-52B5-42BC-AD2F-06B1CDC976A3}" type="pres">
      <dgm:prSet presAssocID="{5250C299-A2AF-4111-A14A-4894C3891AC1}" presName="horz2" presStyleCnt="0"/>
      <dgm:spPr/>
    </dgm:pt>
    <dgm:pt modelId="{235F34F0-C7FF-43A8-9386-F1D555BBA8BD}" type="pres">
      <dgm:prSet presAssocID="{5250C299-A2AF-4111-A14A-4894C3891AC1}" presName="horzSpace2" presStyleCnt="0"/>
      <dgm:spPr/>
    </dgm:pt>
    <dgm:pt modelId="{DCF69D47-FB50-4FEC-81E5-0661494A3E91}" type="pres">
      <dgm:prSet presAssocID="{5250C299-A2AF-4111-A14A-4894C3891AC1}" presName="tx2" presStyleLbl="revTx" presStyleIdx="3" presStyleCnt="4"/>
      <dgm:spPr/>
    </dgm:pt>
    <dgm:pt modelId="{6EB221CB-44B2-4BC4-8DDE-84B75EC2D5A9}" type="pres">
      <dgm:prSet presAssocID="{5250C299-A2AF-4111-A14A-4894C3891AC1}" presName="vert2" presStyleCnt="0"/>
      <dgm:spPr/>
    </dgm:pt>
    <dgm:pt modelId="{AFF5989A-DD27-4892-8F5A-6F2DDB68E30B}" type="pres">
      <dgm:prSet presAssocID="{5250C299-A2AF-4111-A14A-4894C3891AC1}" presName="thinLine2b" presStyleLbl="callout" presStyleIdx="2" presStyleCnt="3"/>
      <dgm:spPr/>
    </dgm:pt>
    <dgm:pt modelId="{9008152B-619D-4DEF-93BE-764D858CFA30}" type="pres">
      <dgm:prSet presAssocID="{5250C299-A2AF-4111-A14A-4894C3891AC1}" presName="vertSpace2b" presStyleCnt="0"/>
      <dgm:spPr/>
    </dgm:pt>
  </dgm:ptLst>
  <dgm:cxnLst>
    <dgm:cxn modelId="{EA311217-974F-4698-AF1E-2F31BD37BCA8}" type="presOf" srcId="{DC7612AE-B98A-480C-8ED1-D90C003CF083}" destId="{6FF233E9-19C7-4CFD-ACFC-83EF204696E3}" srcOrd="0" destOrd="0" presId="urn:microsoft.com/office/officeart/2008/layout/LinedList"/>
    <dgm:cxn modelId="{52944138-AA17-4760-B0B9-1C2EAC9BDA2C}" type="presOf" srcId="{5250C299-A2AF-4111-A14A-4894C3891AC1}" destId="{DCF69D47-FB50-4FEC-81E5-0661494A3E91}" srcOrd="0" destOrd="0" presId="urn:microsoft.com/office/officeart/2008/layout/LinedList"/>
    <dgm:cxn modelId="{D33B9377-69C4-4F08-8FD7-69A30F73F43B}" srcId="{A834023F-E979-43D2-94BA-D81F4D0D85EB}" destId="{DAF0F9D8-E043-4B71-B236-8F81E3BC6ADA}" srcOrd="0" destOrd="0" parTransId="{7247E8FF-B447-413F-8D7C-2C1FD3A8F5E0}" sibTransId="{A5F0883A-F4F0-4B9D-8E5C-481D68B2BFE8}"/>
    <dgm:cxn modelId="{67848B8F-F8F8-4199-B47B-62342DBF6216}" type="presOf" srcId="{C2936272-9068-43E7-8CA9-655CBEDC4499}" destId="{BE6F41E8-6B4A-4E63-9BA9-B95DFDC71E71}" srcOrd="0" destOrd="0" presId="urn:microsoft.com/office/officeart/2008/layout/LinedList"/>
    <dgm:cxn modelId="{C6DA3492-5AB9-422C-A8F7-C825105F8386}" srcId="{DAF0F9D8-E043-4B71-B236-8F81E3BC6ADA}" destId="{C2936272-9068-43E7-8CA9-655CBEDC4499}" srcOrd="1" destOrd="0" parTransId="{EBC704AF-D6E3-4D08-9168-0268F39FEF71}" sibTransId="{9B9D2527-363F-497C-9A53-3ABCF85CA0DE}"/>
    <dgm:cxn modelId="{13AF59B4-6916-426B-91B0-1B8B0474156B}" srcId="{DAF0F9D8-E043-4B71-B236-8F81E3BC6ADA}" destId="{5250C299-A2AF-4111-A14A-4894C3891AC1}" srcOrd="2" destOrd="0" parTransId="{FEE19C2D-B3EB-4E67-8D67-1F173C0FDB98}" sibTransId="{2803B216-2A01-4EE7-B1CC-6B31FD9D53F6}"/>
    <dgm:cxn modelId="{00E97FE6-1186-4FA6-9B5A-CF757745A0DC}" srcId="{DAF0F9D8-E043-4B71-B236-8F81E3BC6ADA}" destId="{DC7612AE-B98A-480C-8ED1-D90C003CF083}" srcOrd="0" destOrd="0" parTransId="{3996243E-9BC8-4822-A200-C61484CE1D85}" sibTransId="{912CB622-EA7A-4A90-BE6B-54935C65EE20}"/>
    <dgm:cxn modelId="{17BF11F5-92D4-4036-990C-D7F1C4FB2295}" type="presOf" srcId="{A834023F-E979-43D2-94BA-D81F4D0D85EB}" destId="{BAD3A0A7-9F90-4554-B3BE-523389FAD445}" srcOrd="0" destOrd="0" presId="urn:microsoft.com/office/officeart/2008/layout/LinedList"/>
    <dgm:cxn modelId="{A36C2CFB-CE1E-4E44-A8A5-60D0AA31D912}" type="presOf" srcId="{DAF0F9D8-E043-4B71-B236-8F81E3BC6ADA}" destId="{26C0F5A3-2517-41D0-BD30-EBB9173D2B1F}" srcOrd="0" destOrd="0" presId="urn:microsoft.com/office/officeart/2008/layout/LinedList"/>
    <dgm:cxn modelId="{A8D9F206-619E-4B4F-BE82-A49FB5F83387}" type="presParOf" srcId="{BAD3A0A7-9F90-4554-B3BE-523389FAD445}" destId="{20C7ACB7-3402-4D8C-872F-2D89EE532351}" srcOrd="0" destOrd="0" presId="urn:microsoft.com/office/officeart/2008/layout/LinedList"/>
    <dgm:cxn modelId="{690BBB1A-82AC-4D1C-86AA-0B769E8CF960}" type="presParOf" srcId="{BAD3A0A7-9F90-4554-B3BE-523389FAD445}" destId="{78DD83E3-E62E-4DF7-A33A-5BFFB4B854AA}" srcOrd="1" destOrd="0" presId="urn:microsoft.com/office/officeart/2008/layout/LinedList"/>
    <dgm:cxn modelId="{F412433A-05E7-4BE4-8B24-3AFC8B70A5A4}" type="presParOf" srcId="{78DD83E3-E62E-4DF7-A33A-5BFFB4B854AA}" destId="{26C0F5A3-2517-41D0-BD30-EBB9173D2B1F}" srcOrd="0" destOrd="0" presId="urn:microsoft.com/office/officeart/2008/layout/LinedList"/>
    <dgm:cxn modelId="{DEA8E2EB-1569-42AF-BD73-5B2920665AE9}" type="presParOf" srcId="{78DD83E3-E62E-4DF7-A33A-5BFFB4B854AA}" destId="{DD199069-AF36-40D1-8911-00309F3C8F12}" srcOrd="1" destOrd="0" presId="urn:microsoft.com/office/officeart/2008/layout/LinedList"/>
    <dgm:cxn modelId="{406E67DE-840A-4AAE-BE77-1B750E9A8B67}" type="presParOf" srcId="{DD199069-AF36-40D1-8911-00309F3C8F12}" destId="{7E9AA888-9C0A-4B7D-A3C4-0923F44C294D}" srcOrd="0" destOrd="0" presId="urn:microsoft.com/office/officeart/2008/layout/LinedList"/>
    <dgm:cxn modelId="{84DD2E11-FE43-4699-8A41-011FA1E45FF9}" type="presParOf" srcId="{DD199069-AF36-40D1-8911-00309F3C8F12}" destId="{277A995C-4391-46F3-855B-F7732A64234C}" srcOrd="1" destOrd="0" presId="urn:microsoft.com/office/officeart/2008/layout/LinedList"/>
    <dgm:cxn modelId="{84F367F8-F61F-49F5-985E-3D9F63DC8308}" type="presParOf" srcId="{277A995C-4391-46F3-855B-F7732A64234C}" destId="{41C7480B-457E-4E67-BA75-2A33C030DF13}" srcOrd="0" destOrd="0" presId="urn:microsoft.com/office/officeart/2008/layout/LinedList"/>
    <dgm:cxn modelId="{8E814CEE-7378-49DF-95C9-C5E419D55243}" type="presParOf" srcId="{277A995C-4391-46F3-855B-F7732A64234C}" destId="{6FF233E9-19C7-4CFD-ACFC-83EF204696E3}" srcOrd="1" destOrd="0" presId="urn:microsoft.com/office/officeart/2008/layout/LinedList"/>
    <dgm:cxn modelId="{50AE7049-7275-4AC1-9731-87026A615010}" type="presParOf" srcId="{277A995C-4391-46F3-855B-F7732A64234C}" destId="{A6D2934C-C4B4-46E4-8F78-8B650A6F210A}" srcOrd="2" destOrd="0" presId="urn:microsoft.com/office/officeart/2008/layout/LinedList"/>
    <dgm:cxn modelId="{BF40A8ED-032A-411D-9629-50D9EAB147C1}" type="presParOf" srcId="{DD199069-AF36-40D1-8911-00309F3C8F12}" destId="{20DE5FC0-4671-49A3-B1E7-45384BADD80E}" srcOrd="2" destOrd="0" presId="urn:microsoft.com/office/officeart/2008/layout/LinedList"/>
    <dgm:cxn modelId="{5A2C0AB6-D8D5-4998-B34A-52B64F91A05F}" type="presParOf" srcId="{DD199069-AF36-40D1-8911-00309F3C8F12}" destId="{BFFE2899-1B74-48CA-B14A-6BDF88E6C61F}" srcOrd="3" destOrd="0" presId="urn:microsoft.com/office/officeart/2008/layout/LinedList"/>
    <dgm:cxn modelId="{C1E8FC4F-CFD4-4659-A40D-0CCFB9125320}" type="presParOf" srcId="{DD199069-AF36-40D1-8911-00309F3C8F12}" destId="{E5306520-882B-4819-8909-B08BA24074A4}" srcOrd="4" destOrd="0" presId="urn:microsoft.com/office/officeart/2008/layout/LinedList"/>
    <dgm:cxn modelId="{0D07EFF9-2711-4E0B-BDC0-F2EEFC086DBA}" type="presParOf" srcId="{E5306520-882B-4819-8909-B08BA24074A4}" destId="{1D30C5A1-A8E0-4CFD-B890-8B58876F25EF}" srcOrd="0" destOrd="0" presId="urn:microsoft.com/office/officeart/2008/layout/LinedList"/>
    <dgm:cxn modelId="{99F705EC-CC43-40D2-92E4-E39612FC54D6}" type="presParOf" srcId="{E5306520-882B-4819-8909-B08BA24074A4}" destId="{BE6F41E8-6B4A-4E63-9BA9-B95DFDC71E71}" srcOrd="1" destOrd="0" presId="urn:microsoft.com/office/officeart/2008/layout/LinedList"/>
    <dgm:cxn modelId="{CEB31D57-44D7-4E05-9F97-D58F678A55E1}" type="presParOf" srcId="{E5306520-882B-4819-8909-B08BA24074A4}" destId="{2E0373DE-9170-419B-AECB-366AB051049B}" srcOrd="2" destOrd="0" presId="urn:microsoft.com/office/officeart/2008/layout/LinedList"/>
    <dgm:cxn modelId="{FC9010B7-0EE1-4F65-8732-8ECBE78DC481}" type="presParOf" srcId="{DD199069-AF36-40D1-8911-00309F3C8F12}" destId="{A193A350-E1EC-40EB-B633-15FC7166E1D4}" srcOrd="5" destOrd="0" presId="urn:microsoft.com/office/officeart/2008/layout/LinedList"/>
    <dgm:cxn modelId="{064FE4E1-5CB2-4530-BB7D-06BE28AB42FB}" type="presParOf" srcId="{DD199069-AF36-40D1-8911-00309F3C8F12}" destId="{DCB4713C-BA43-4AC0-B792-72746AFEAEDA}" srcOrd="6" destOrd="0" presId="urn:microsoft.com/office/officeart/2008/layout/LinedList"/>
    <dgm:cxn modelId="{B131C57A-167F-4DCE-BCD7-F78515259B8B}" type="presParOf" srcId="{DD199069-AF36-40D1-8911-00309F3C8F12}" destId="{988FC220-52B5-42BC-AD2F-06B1CDC976A3}" srcOrd="7" destOrd="0" presId="urn:microsoft.com/office/officeart/2008/layout/LinedList"/>
    <dgm:cxn modelId="{D9912A0A-E741-4C0F-814C-C62F2D89EDA5}" type="presParOf" srcId="{988FC220-52B5-42BC-AD2F-06B1CDC976A3}" destId="{235F34F0-C7FF-43A8-9386-F1D555BBA8BD}" srcOrd="0" destOrd="0" presId="urn:microsoft.com/office/officeart/2008/layout/LinedList"/>
    <dgm:cxn modelId="{61C62A5C-AAE0-48BB-8D9A-3E9B0E61A2DA}" type="presParOf" srcId="{988FC220-52B5-42BC-AD2F-06B1CDC976A3}" destId="{DCF69D47-FB50-4FEC-81E5-0661494A3E91}" srcOrd="1" destOrd="0" presId="urn:microsoft.com/office/officeart/2008/layout/LinedList"/>
    <dgm:cxn modelId="{2EB0F0E0-DDAE-4A55-BE8E-5830DD925CE8}" type="presParOf" srcId="{988FC220-52B5-42BC-AD2F-06B1CDC976A3}" destId="{6EB221CB-44B2-4BC4-8DDE-84B75EC2D5A9}" srcOrd="2" destOrd="0" presId="urn:microsoft.com/office/officeart/2008/layout/LinedList"/>
    <dgm:cxn modelId="{ADB72861-A851-416B-BBE2-8B8214BDD840}" type="presParOf" srcId="{DD199069-AF36-40D1-8911-00309F3C8F12}" destId="{AFF5989A-DD27-4892-8F5A-6F2DDB68E30B}" srcOrd="8" destOrd="0" presId="urn:microsoft.com/office/officeart/2008/layout/LinedList"/>
    <dgm:cxn modelId="{017C45A1-8D14-4A70-B00E-BCD21A28DADF}" type="presParOf" srcId="{DD199069-AF36-40D1-8911-00309F3C8F12}" destId="{9008152B-619D-4DEF-93BE-764D858CFA3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34023F-E979-43D2-94BA-D81F4D0D85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F0F9D8-E043-4B71-B236-8F81E3BC6ADA}">
      <dgm:prSet phldrT="[Text]"/>
      <dgm:spPr/>
      <dgm:t>
        <a:bodyPr/>
        <a:lstStyle/>
        <a:p>
          <a:endParaRPr lang="en-US" dirty="0"/>
        </a:p>
      </dgm:t>
    </dgm:pt>
    <dgm:pt modelId="{7247E8FF-B447-413F-8D7C-2C1FD3A8F5E0}" type="parTrans" cxnId="{D33B9377-69C4-4F08-8FD7-69A30F73F43B}">
      <dgm:prSet/>
      <dgm:spPr/>
      <dgm:t>
        <a:bodyPr/>
        <a:lstStyle/>
        <a:p>
          <a:endParaRPr lang="en-US"/>
        </a:p>
      </dgm:t>
    </dgm:pt>
    <dgm:pt modelId="{A5F0883A-F4F0-4B9D-8E5C-481D68B2BFE8}" type="sibTrans" cxnId="{D33B9377-69C4-4F08-8FD7-69A30F73F43B}">
      <dgm:prSet/>
      <dgm:spPr/>
      <dgm:t>
        <a:bodyPr/>
        <a:lstStyle/>
        <a:p>
          <a:endParaRPr lang="en-US"/>
        </a:p>
      </dgm:t>
    </dgm:pt>
    <dgm:pt modelId="{DC7612AE-B98A-480C-8ED1-D90C003CF083}">
      <dgm:prSet phldrT="[Text]"/>
      <dgm:spPr/>
      <dgm:t>
        <a:bodyPr/>
        <a:lstStyle/>
        <a:p>
          <a:r>
            <a:rPr lang="en-US" dirty="0"/>
            <a:t>For </a:t>
          </a:r>
          <a:r>
            <a:rPr lang="en-US" b="1" dirty="0"/>
            <a:t>Prosecutor’s Office</a:t>
          </a:r>
          <a:r>
            <a:rPr lang="en-US" dirty="0"/>
            <a:t> to be eligible to receive grant funds, head of office shall certify, to the State, that the office will, during the 3-year period beginning on the date on which the grant is awarded, engage in planning, developing, and implementing the items listed below. </a:t>
          </a:r>
        </a:p>
      </dgm:t>
    </dgm:pt>
    <dgm:pt modelId="{3996243E-9BC8-4822-A200-C61484CE1D85}" type="parTrans" cxnId="{00E97FE6-1186-4FA6-9B5A-CF757745A0DC}">
      <dgm:prSet/>
      <dgm:spPr/>
      <dgm:t>
        <a:bodyPr/>
        <a:lstStyle/>
        <a:p>
          <a:endParaRPr lang="en-US"/>
        </a:p>
      </dgm:t>
    </dgm:pt>
    <dgm:pt modelId="{912CB622-EA7A-4A90-BE6B-54935C65EE20}" type="sibTrans" cxnId="{00E97FE6-1186-4FA6-9B5A-CF757745A0DC}">
      <dgm:prSet/>
      <dgm:spPr/>
      <dgm:t>
        <a:bodyPr/>
        <a:lstStyle/>
        <a:p>
          <a:endParaRPr lang="en-US"/>
        </a:p>
      </dgm:t>
    </dgm:pt>
    <dgm:pt modelId="{C2936272-9068-43E7-8CA9-655CBEDC4499}">
      <dgm:prSet phldrT="[Text]" custT="1"/>
      <dgm:spPr/>
      <dgm:t>
        <a:bodyPr/>
        <a:lstStyle/>
        <a:p>
          <a:r>
            <a:rPr lang="en-US" sz="1600" dirty="0"/>
            <a:t>	</a:t>
          </a:r>
          <a:r>
            <a:rPr lang="en-US" sz="1400" dirty="0"/>
            <a:t>A. Training developed by experts in field regarding victim-centered approaches in DV, SA, 	Dating Violence, and Stalking Cases;</a:t>
          </a:r>
        </a:p>
        <a:p>
          <a:r>
            <a:rPr lang="en-US" sz="1400" dirty="0"/>
            <a:t>	B.  Policies that support a victim centered approach, informed by such training; and </a:t>
          </a:r>
        </a:p>
        <a:p>
          <a:r>
            <a:rPr lang="en-US" sz="1400" dirty="0"/>
            <a:t>	C. Protocol outlining alternative practices and procedures for material witness petitions and 	bench warrants.</a:t>
          </a:r>
        </a:p>
      </dgm:t>
    </dgm:pt>
    <dgm:pt modelId="{EBC704AF-D6E3-4D08-9168-0268F39FEF71}" type="parTrans" cxnId="{C6DA3492-5AB9-422C-A8F7-C825105F8386}">
      <dgm:prSet/>
      <dgm:spPr/>
      <dgm:t>
        <a:bodyPr/>
        <a:lstStyle/>
        <a:p>
          <a:endParaRPr lang="en-US"/>
        </a:p>
      </dgm:t>
    </dgm:pt>
    <dgm:pt modelId="{9B9D2527-363F-497C-9A53-3ABCF85CA0DE}" type="sibTrans" cxnId="{C6DA3492-5AB9-422C-A8F7-C825105F8386}">
      <dgm:prSet/>
      <dgm:spPr/>
      <dgm:t>
        <a:bodyPr/>
        <a:lstStyle/>
        <a:p>
          <a:endParaRPr lang="en-US"/>
        </a:p>
      </dgm:t>
    </dgm:pt>
    <dgm:pt modelId="{5250C299-A2AF-4111-A14A-4894C3891AC1}">
      <dgm:prSet phldrT="[Text]"/>
      <dgm:spPr/>
      <dgm:t>
        <a:bodyPr/>
        <a:lstStyle/>
        <a:p>
          <a:r>
            <a:rPr lang="en-US" dirty="0"/>
            <a:t>Continuing programs have 3 years from October 1, 2023, to implement the above. </a:t>
          </a:r>
        </a:p>
        <a:p>
          <a:r>
            <a:rPr lang="en-US" dirty="0"/>
            <a:t>These programs will complete: </a:t>
          </a:r>
          <a:r>
            <a:rPr lang="en-US" b="1" dirty="0">
              <a:solidFill>
                <a:srgbClr val="26296B"/>
              </a:solidFill>
              <a:hlinkClick xmlns:r="http://schemas.openxmlformats.org/officeDocument/2006/relationships" r:id="rId1">
                <a:extLst>
                  <a:ext uri="{A12FA001-AC4F-418D-AE19-62706E023703}">
                    <ahyp:hlinkClr xmlns:ahyp="http://schemas.microsoft.com/office/drawing/2018/hyperlinkcolor" val="tx"/>
                  </a:ext>
                </a:extLst>
              </a:hlinkClick>
            </a:rPr>
            <a:t>Prosecutor Office Certification for Continuing Programs</a:t>
          </a:r>
          <a:r>
            <a:rPr lang="en-US" dirty="0"/>
            <a:t>.  </a:t>
          </a:r>
        </a:p>
        <a:p>
          <a:r>
            <a:rPr lang="en-US" dirty="0"/>
            <a:t>New Prosecutor Office applicants will complete: </a:t>
          </a:r>
          <a:r>
            <a:rPr lang="en-US" b="1" dirty="0">
              <a:solidFill>
                <a:srgbClr val="26296B"/>
              </a:solidFill>
              <a:hlinkClick xmlns:r="http://schemas.openxmlformats.org/officeDocument/2006/relationships" r:id="rId2">
                <a:extLst>
                  <a:ext uri="{A12FA001-AC4F-418D-AE19-62706E023703}">
                    <ahyp:hlinkClr xmlns:ahyp="http://schemas.microsoft.com/office/drawing/2018/hyperlinkcolor" val="tx"/>
                  </a:ext>
                </a:extLst>
              </a:hlinkClick>
            </a:rPr>
            <a:t>Prosecutor Office Certification for New Programs </a:t>
          </a:r>
          <a:r>
            <a:rPr lang="en-US" b="1" dirty="0">
              <a:solidFill>
                <a:srgbClr val="26296B"/>
              </a:solidFill>
            </a:rPr>
            <a:t> </a:t>
          </a:r>
          <a:r>
            <a:rPr lang="en-US" dirty="0"/>
            <a:t>and will have 3 years from October 1, 2025, to implement the items above. </a:t>
          </a:r>
        </a:p>
        <a:p>
          <a:r>
            <a:rPr lang="en-US" dirty="0"/>
            <a:t>A completed certification form must be attached to application in IntelliGrants.</a:t>
          </a:r>
        </a:p>
      </dgm:t>
    </dgm:pt>
    <dgm:pt modelId="{FEE19C2D-B3EB-4E67-8D67-1F173C0FDB98}" type="parTrans" cxnId="{13AF59B4-6916-426B-91B0-1B8B0474156B}">
      <dgm:prSet/>
      <dgm:spPr/>
      <dgm:t>
        <a:bodyPr/>
        <a:lstStyle/>
        <a:p>
          <a:endParaRPr lang="en-US"/>
        </a:p>
      </dgm:t>
    </dgm:pt>
    <dgm:pt modelId="{2803B216-2A01-4EE7-B1CC-6B31FD9D53F6}" type="sibTrans" cxnId="{13AF59B4-6916-426B-91B0-1B8B0474156B}">
      <dgm:prSet/>
      <dgm:spPr/>
      <dgm:t>
        <a:bodyPr/>
        <a:lstStyle/>
        <a:p>
          <a:endParaRPr lang="en-US"/>
        </a:p>
      </dgm:t>
    </dgm:pt>
    <dgm:pt modelId="{A44529BC-7376-40F7-AD5C-A669A6DA4E9E}">
      <dgm:prSet/>
      <dgm:spPr/>
      <dgm:t>
        <a:bodyPr/>
        <a:lstStyle/>
        <a:p>
          <a:pPr>
            <a:buFont typeface="Arial" panose="020B0604020202020204" pitchFamily="34" charset="0"/>
            <a:buChar char="•"/>
          </a:pPr>
          <a:endParaRPr lang="en-US" dirty="0"/>
        </a:p>
      </dgm:t>
    </dgm:pt>
    <dgm:pt modelId="{E388862E-9CD3-4CF8-A566-8D06761EF3ED}" type="sibTrans" cxnId="{0FF5CEFB-01F0-4045-A8BA-4FD0871D8CCA}">
      <dgm:prSet/>
      <dgm:spPr/>
      <dgm:t>
        <a:bodyPr/>
        <a:lstStyle/>
        <a:p>
          <a:endParaRPr lang="en-US"/>
        </a:p>
      </dgm:t>
    </dgm:pt>
    <dgm:pt modelId="{04686EE6-A3F4-4419-884B-0849B5AA81B0}" type="parTrans" cxnId="{0FF5CEFB-01F0-4045-A8BA-4FD0871D8CCA}">
      <dgm:prSet/>
      <dgm:spPr/>
      <dgm:t>
        <a:bodyPr/>
        <a:lstStyle/>
        <a:p>
          <a:endParaRPr lang="en-US"/>
        </a:p>
      </dgm:t>
    </dgm:pt>
    <dgm:pt modelId="{BAD3A0A7-9F90-4554-B3BE-523389FAD445}" type="pres">
      <dgm:prSet presAssocID="{A834023F-E979-43D2-94BA-D81F4D0D85EB}" presName="vert0" presStyleCnt="0">
        <dgm:presLayoutVars>
          <dgm:dir/>
          <dgm:animOne val="branch"/>
          <dgm:animLvl val="lvl"/>
        </dgm:presLayoutVars>
      </dgm:prSet>
      <dgm:spPr/>
    </dgm:pt>
    <dgm:pt modelId="{20C7ACB7-3402-4D8C-872F-2D89EE532351}" type="pres">
      <dgm:prSet presAssocID="{DAF0F9D8-E043-4B71-B236-8F81E3BC6ADA}" presName="thickLine" presStyleLbl="alignNode1" presStyleIdx="0" presStyleCnt="1"/>
      <dgm:spPr/>
    </dgm:pt>
    <dgm:pt modelId="{78DD83E3-E62E-4DF7-A33A-5BFFB4B854AA}" type="pres">
      <dgm:prSet presAssocID="{DAF0F9D8-E043-4B71-B236-8F81E3BC6ADA}" presName="horz1" presStyleCnt="0"/>
      <dgm:spPr/>
    </dgm:pt>
    <dgm:pt modelId="{26C0F5A3-2517-41D0-BD30-EBB9173D2B1F}" type="pres">
      <dgm:prSet presAssocID="{DAF0F9D8-E043-4B71-B236-8F81E3BC6ADA}" presName="tx1" presStyleLbl="revTx" presStyleIdx="0" presStyleCnt="5"/>
      <dgm:spPr/>
    </dgm:pt>
    <dgm:pt modelId="{DD199069-AF36-40D1-8911-00309F3C8F12}" type="pres">
      <dgm:prSet presAssocID="{DAF0F9D8-E043-4B71-B236-8F81E3BC6ADA}" presName="vert1" presStyleCnt="0"/>
      <dgm:spPr/>
    </dgm:pt>
    <dgm:pt modelId="{7E9AA888-9C0A-4B7D-A3C4-0923F44C294D}" type="pres">
      <dgm:prSet presAssocID="{DC7612AE-B98A-480C-8ED1-D90C003CF083}" presName="vertSpace2a" presStyleCnt="0"/>
      <dgm:spPr/>
    </dgm:pt>
    <dgm:pt modelId="{277A995C-4391-46F3-855B-F7732A64234C}" type="pres">
      <dgm:prSet presAssocID="{DC7612AE-B98A-480C-8ED1-D90C003CF083}" presName="horz2" presStyleCnt="0"/>
      <dgm:spPr/>
    </dgm:pt>
    <dgm:pt modelId="{41C7480B-457E-4E67-BA75-2A33C030DF13}" type="pres">
      <dgm:prSet presAssocID="{DC7612AE-B98A-480C-8ED1-D90C003CF083}" presName="horzSpace2" presStyleCnt="0"/>
      <dgm:spPr/>
    </dgm:pt>
    <dgm:pt modelId="{6FF233E9-19C7-4CFD-ACFC-83EF204696E3}" type="pres">
      <dgm:prSet presAssocID="{DC7612AE-B98A-480C-8ED1-D90C003CF083}" presName="tx2" presStyleLbl="revTx" presStyleIdx="1" presStyleCnt="5" custLinFactNeighborX="881" custLinFactNeighborY="16073"/>
      <dgm:spPr/>
    </dgm:pt>
    <dgm:pt modelId="{A6D2934C-C4B4-46E4-8F78-8B650A6F210A}" type="pres">
      <dgm:prSet presAssocID="{DC7612AE-B98A-480C-8ED1-D90C003CF083}" presName="vert2" presStyleCnt="0"/>
      <dgm:spPr/>
    </dgm:pt>
    <dgm:pt modelId="{20DE5FC0-4671-49A3-B1E7-45384BADD80E}" type="pres">
      <dgm:prSet presAssocID="{DC7612AE-B98A-480C-8ED1-D90C003CF083}" presName="thinLine2b" presStyleLbl="callout" presStyleIdx="0" presStyleCnt="4"/>
      <dgm:spPr/>
    </dgm:pt>
    <dgm:pt modelId="{BFFE2899-1B74-48CA-B14A-6BDF88E6C61F}" type="pres">
      <dgm:prSet presAssocID="{DC7612AE-B98A-480C-8ED1-D90C003CF083}" presName="vertSpace2b" presStyleCnt="0"/>
      <dgm:spPr/>
    </dgm:pt>
    <dgm:pt modelId="{E5306520-882B-4819-8909-B08BA24074A4}" type="pres">
      <dgm:prSet presAssocID="{C2936272-9068-43E7-8CA9-655CBEDC4499}" presName="horz2" presStyleCnt="0"/>
      <dgm:spPr/>
    </dgm:pt>
    <dgm:pt modelId="{1D30C5A1-A8E0-4CFD-B890-8B58876F25EF}" type="pres">
      <dgm:prSet presAssocID="{C2936272-9068-43E7-8CA9-655CBEDC4499}" presName="horzSpace2" presStyleCnt="0"/>
      <dgm:spPr/>
    </dgm:pt>
    <dgm:pt modelId="{BE6F41E8-6B4A-4E63-9BA9-B95DFDC71E71}" type="pres">
      <dgm:prSet presAssocID="{C2936272-9068-43E7-8CA9-655CBEDC4499}" presName="tx2" presStyleLbl="revTx" presStyleIdx="2" presStyleCnt="5"/>
      <dgm:spPr/>
    </dgm:pt>
    <dgm:pt modelId="{2E0373DE-9170-419B-AECB-366AB051049B}" type="pres">
      <dgm:prSet presAssocID="{C2936272-9068-43E7-8CA9-655CBEDC4499}" presName="vert2" presStyleCnt="0"/>
      <dgm:spPr/>
    </dgm:pt>
    <dgm:pt modelId="{A193A350-E1EC-40EB-B633-15FC7166E1D4}" type="pres">
      <dgm:prSet presAssocID="{C2936272-9068-43E7-8CA9-655CBEDC4499}" presName="thinLine2b" presStyleLbl="callout" presStyleIdx="1" presStyleCnt="4"/>
      <dgm:spPr/>
    </dgm:pt>
    <dgm:pt modelId="{DCB4713C-BA43-4AC0-B792-72746AFEAEDA}" type="pres">
      <dgm:prSet presAssocID="{C2936272-9068-43E7-8CA9-655CBEDC4499}" presName="vertSpace2b" presStyleCnt="0"/>
      <dgm:spPr/>
    </dgm:pt>
    <dgm:pt modelId="{988FC220-52B5-42BC-AD2F-06B1CDC976A3}" type="pres">
      <dgm:prSet presAssocID="{5250C299-A2AF-4111-A14A-4894C3891AC1}" presName="horz2" presStyleCnt="0"/>
      <dgm:spPr/>
    </dgm:pt>
    <dgm:pt modelId="{235F34F0-C7FF-43A8-9386-F1D555BBA8BD}" type="pres">
      <dgm:prSet presAssocID="{5250C299-A2AF-4111-A14A-4894C3891AC1}" presName="horzSpace2" presStyleCnt="0"/>
      <dgm:spPr/>
    </dgm:pt>
    <dgm:pt modelId="{DCF69D47-FB50-4FEC-81E5-0661494A3E91}" type="pres">
      <dgm:prSet presAssocID="{5250C299-A2AF-4111-A14A-4894C3891AC1}" presName="tx2" presStyleLbl="revTx" presStyleIdx="3" presStyleCnt="5"/>
      <dgm:spPr/>
    </dgm:pt>
    <dgm:pt modelId="{6EB221CB-44B2-4BC4-8DDE-84B75EC2D5A9}" type="pres">
      <dgm:prSet presAssocID="{5250C299-A2AF-4111-A14A-4894C3891AC1}" presName="vert2" presStyleCnt="0"/>
      <dgm:spPr/>
    </dgm:pt>
    <dgm:pt modelId="{AFF5989A-DD27-4892-8F5A-6F2DDB68E30B}" type="pres">
      <dgm:prSet presAssocID="{5250C299-A2AF-4111-A14A-4894C3891AC1}" presName="thinLine2b" presStyleLbl="callout" presStyleIdx="2" presStyleCnt="4"/>
      <dgm:spPr/>
    </dgm:pt>
    <dgm:pt modelId="{9008152B-619D-4DEF-93BE-764D858CFA30}" type="pres">
      <dgm:prSet presAssocID="{5250C299-A2AF-4111-A14A-4894C3891AC1}" presName="vertSpace2b" presStyleCnt="0"/>
      <dgm:spPr/>
    </dgm:pt>
    <dgm:pt modelId="{794DF6FA-17B2-4BE9-91E8-EC2B7E93166D}" type="pres">
      <dgm:prSet presAssocID="{A44529BC-7376-40F7-AD5C-A669A6DA4E9E}" presName="horz2" presStyleCnt="0"/>
      <dgm:spPr/>
    </dgm:pt>
    <dgm:pt modelId="{86E239EC-87B2-4538-AEAE-4E1AE099BFCB}" type="pres">
      <dgm:prSet presAssocID="{A44529BC-7376-40F7-AD5C-A669A6DA4E9E}" presName="horzSpace2" presStyleCnt="0"/>
      <dgm:spPr/>
    </dgm:pt>
    <dgm:pt modelId="{76593EC0-BACA-46FB-B47B-5C43DA9C08F0}" type="pres">
      <dgm:prSet presAssocID="{A44529BC-7376-40F7-AD5C-A669A6DA4E9E}" presName="tx2" presStyleLbl="revTx" presStyleIdx="4" presStyleCnt="5"/>
      <dgm:spPr/>
    </dgm:pt>
    <dgm:pt modelId="{F2D19F33-9C01-4648-B53F-1FAF1C12747F}" type="pres">
      <dgm:prSet presAssocID="{A44529BC-7376-40F7-AD5C-A669A6DA4E9E}" presName="vert2" presStyleCnt="0"/>
      <dgm:spPr/>
    </dgm:pt>
    <dgm:pt modelId="{CC325244-B2BF-47F1-9630-ED8673F60B4A}" type="pres">
      <dgm:prSet presAssocID="{A44529BC-7376-40F7-AD5C-A669A6DA4E9E}" presName="thinLine2b" presStyleLbl="callout" presStyleIdx="3" presStyleCnt="4"/>
      <dgm:spPr/>
    </dgm:pt>
    <dgm:pt modelId="{D22125B0-F4B7-4707-9514-546B39736202}" type="pres">
      <dgm:prSet presAssocID="{A44529BC-7376-40F7-AD5C-A669A6DA4E9E}" presName="vertSpace2b" presStyleCnt="0"/>
      <dgm:spPr/>
    </dgm:pt>
  </dgm:ptLst>
  <dgm:cxnLst>
    <dgm:cxn modelId="{39216B3D-EFCD-4E3D-B0CA-3FB2F4510856}" type="presOf" srcId="{5250C299-A2AF-4111-A14A-4894C3891AC1}" destId="{DCF69D47-FB50-4FEC-81E5-0661494A3E91}" srcOrd="0" destOrd="0" presId="urn:microsoft.com/office/officeart/2008/layout/LinedList"/>
    <dgm:cxn modelId="{F10D0261-D9F8-41E7-84CA-5FEB8383F49D}" type="presOf" srcId="{DAF0F9D8-E043-4B71-B236-8F81E3BC6ADA}" destId="{26C0F5A3-2517-41D0-BD30-EBB9173D2B1F}" srcOrd="0" destOrd="0" presId="urn:microsoft.com/office/officeart/2008/layout/LinedList"/>
    <dgm:cxn modelId="{C342FA61-5206-4BCB-B6E5-E552310092F1}" type="presOf" srcId="{DC7612AE-B98A-480C-8ED1-D90C003CF083}" destId="{6FF233E9-19C7-4CFD-ACFC-83EF204696E3}" srcOrd="0" destOrd="0" presId="urn:microsoft.com/office/officeart/2008/layout/LinedList"/>
    <dgm:cxn modelId="{CE433A53-F4ED-436F-94B8-700A41600081}" type="presOf" srcId="{A44529BC-7376-40F7-AD5C-A669A6DA4E9E}" destId="{76593EC0-BACA-46FB-B47B-5C43DA9C08F0}" srcOrd="0" destOrd="0" presId="urn:microsoft.com/office/officeart/2008/layout/LinedList"/>
    <dgm:cxn modelId="{D33B9377-69C4-4F08-8FD7-69A30F73F43B}" srcId="{A834023F-E979-43D2-94BA-D81F4D0D85EB}" destId="{DAF0F9D8-E043-4B71-B236-8F81E3BC6ADA}" srcOrd="0" destOrd="0" parTransId="{7247E8FF-B447-413F-8D7C-2C1FD3A8F5E0}" sibTransId="{A5F0883A-F4F0-4B9D-8E5C-481D68B2BFE8}"/>
    <dgm:cxn modelId="{5FD42C90-489F-423A-9D2A-42B65658A6D3}" type="presOf" srcId="{C2936272-9068-43E7-8CA9-655CBEDC4499}" destId="{BE6F41E8-6B4A-4E63-9BA9-B95DFDC71E71}" srcOrd="0" destOrd="0" presId="urn:microsoft.com/office/officeart/2008/layout/LinedList"/>
    <dgm:cxn modelId="{C6DA3492-5AB9-422C-A8F7-C825105F8386}" srcId="{DAF0F9D8-E043-4B71-B236-8F81E3BC6ADA}" destId="{C2936272-9068-43E7-8CA9-655CBEDC4499}" srcOrd="1" destOrd="0" parTransId="{EBC704AF-D6E3-4D08-9168-0268F39FEF71}" sibTransId="{9B9D2527-363F-497C-9A53-3ABCF85CA0DE}"/>
    <dgm:cxn modelId="{13AF59B4-6916-426B-91B0-1B8B0474156B}" srcId="{DAF0F9D8-E043-4B71-B236-8F81E3BC6ADA}" destId="{5250C299-A2AF-4111-A14A-4894C3891AC1}" srcOrd="2" destOrd="0" parTransId="{FEE19C2D-B3EB-4E67-8D67-1F173C0FDB98}" sibTransId="{2803B216-2A01-4EE7-B1CC-6B31FD9D53F6}"/>
    <dgm:cxn modelId="{00E97FE6-1186-4FA6-9B5A-CF757745A0DC}" srcId="{DAF0F9D8-E043-4B71-B236-8F81E3BC6ADA}" destId="{DC7612AE-B98A-480C-8ED1-D90C003CF083}" srcOrd="0" destOrd="0" parTransId="{3996243E-9BC8-4822-A200-C61484CE1D85}" sibTransId="{912CB622-EA7A-4A90-BE6B-54935C65EE20}"/>
    <dgm:cxn modelId="{17BF11F5-92D4-4036-990C-D7F1C4FB2295}" type="presOf" srcId="{A834023F-E979-43D2-94BA-D81F4D0D85EB}" destId="{BAD3A0A7-9F90-4554-B3BE-523389FAD445}" srcOrd="0" destOrd="0" presId="urn:microsoft.com/office/officeart/2008/layout/LinedList"/>
    <dgm:cxn modelId="{0FF5CEFB-01F0-4045-A8BA-4FD0871D8CCA}" srcId="{DAF0F9D8-E043-4B71-B236-8F81E3BC6ADA}" destId="{A44529BC-7376-40F7-AD5C-A669A6DA4E9E}" srcOrd="3" destOrd="0" parTransId="{04686EE6-A3F4-4419-884B-0849B5AA81B0}" sibTransId="{E388862E-9CD3-4CF8-A566-8D06761EF3ED}"/>
    <dgm:cxn modelId="{33AEB79A-2E7C-4E55-BED6-763E486B7FFD}" type="presParOf" srcId="{BAD3A0A7-9F90-4554-B3BE-523389FAD445}" destId="{20C7ACB7-3402-4D8C-872F-2D89EE532351}" srcOrd="0" destOrd="0" presId="urn:microsoft.com/office/officeart/2008/layout/LinedList"/>
    <dgm:cxn modelId="{8CF0AC1E-FBBB-4C32-B169-7B1715B95E27}" type="presParOf" srcId="{BAD3A0A7-9F90-4554-B3BE-523389FAD445}" destId="{78DD83E3-E62E-4DF7-A33A-5BFFB4B854AA}" srcOrd="1" destOrd="0" presId="urn:microsoft.com/office/officeart/2008/layout/LinedList"/>
    <dgm:cxn modelId="{A7D3F856-4601-4A79-9451-4888551C9D6C}" type="presParOf" srcId="{78DD83E3-E62E-4DF7-A33A-5BFFB4B854AA}" destId="{26C0F5A3-2517-41D0-BD30-EBB9173D2B1F}" srcOrd="0" destOrd="0" presId="urn:microsoft.com/office/officeart/2008/layout/LinedList"/>
    <dgm:cxn modelId="{CC5F69BA-EBB4-4333-9139-AC1CB134867B}" type="presParOf" srcId="{78DD83E3-E62E-4DF7-A33A-5BFFB4B854AA}" destId="{DD199069-AF36-40D1-8911-00309F3C8F12}" srcOrd="1" destOrd="0" presId="urn:microsoft.com/office/officeart/2008/layout/LinedList"/>
    <dgm:cxn modelId="{347FDA59-610A-40DD-AE45-0C6C0B692E61}" type="presParOf" srcId="{DD199069-AF36-40D1-8911-00309F3C8F12}" destId="{7E9AA888-9C0A-4B7D-A3C4-0923F44C294D}" srcOrd="0" destOrd="0" presId="urn:microsoft.com/office/officeart/2008/layout/LinedList"/>
    <dgm:cxn modelId="{6A87398D-97FA-4BC6-BD5C-B44A2BEA2350}" type="presParOf" srcId="{DD199069-AF36-40D1-8911-00309F3C8F12}" destId="{277A995C-4391-46F3-855B-F7732A64234C}" srcOrd="1" destOrd="0" presId="urn:microsoft.com/office/officeart/2008/layout/LinedList"/>
    <dgm:cxn modelId="{2843ABE7-9BB4-4685-A5E8-B6C5E4D39DA8}" type="presParOf" srcId="{277A995C-4391-46F3-855B-F7732A64234C}" destId="{41C7480B-457E-4E67-BA75-2A33C030DF13}" srcOrd="0" destOrd="0" presId="urn:microsoft.com/office/officeart/2008/layout/LinedList"/>
    <dgm:cxn modelId="{4D9A1AD4-F95A-4A45-8817-ABB28C2E9A44}" type="presParOf" srcId="{277A995C-4391-46F3-855B-F7732A64234C}" destId="{6FF233E9-19C7-4CFD-ACFC-83EF204696E3}" srcOrd="1" destOrd="0" presId="urn:microsoft.com/office/officeart/2008/layout/LinedList"/>
    <dgm:cxn modelId="{FA12D644-0E17-4788-8CFF-4C7E93729F21}" type="presParOf" srcId="{277A995C-4391-46F3-855B-F7732A64234C}" destId="{A6D2934C-C4B4-46E4-8F78-8B650A6F210A}" srcOrd="2" destOrd="0" presId="urn:microsoft.com/office/officeart/2008/layout/LinedList"/>
    <dgm:cxn modelId="{E1E9BF9F-E865-4A92-8549-AA1A7B2F5F96}" type="presParOf" srcId="{DD199069-AF36-40D1-8911-00309F3C8F12}" destId="{20DE5FC0-4671-49A3-B1E7-45384BADD80E}" srcOrd="2" destOrd="0" presId="urn:microsoft.com/office/officeart/2008/layout/LinedList"/>
    <dgm:cxn modelId="{41C0D3FF-0909-473E-97FC-0EADCF19E828}" type="presParOf" srcId="{DD199069-AF36-40D1-8911-00309F3C8F12}" destId="{BFFE2899-1B74-48CA-B14A-6BDF88E6C61F}" srcOrd="3" destOrd="0" presId="urn:microsoft.com/office/officeart/2008/layout/LinedList"/>
    <dgm:cxn modelId="{24BEE527-F1C1-4065-AD5A-834FC579B8C4}" type="presParOf" srcId="{DD199069-AF36-40D1-8911-00309F3C8F12}" destId="{E5306520-882B-4819-8909-B08BA24074A4}" srcOrd="4" destOrd="0" presId="urn:microsoft.com/office/officeart/2008/layout/LinedList"/>
    <dgm:cxn modelId="{3960FEB0-0373-408C-A47B-F4FA8590A2A0}" type="presParOf" srcId="{E5306520-882B-4819-8909-B08BA24074A4}" destId="{1D30C5A1-A8E0-4CFD-B890-8B58876F25EF}" srcOrd="0" destOrd="0" presId="urn:microsoft.com/office/officeart/2008/layout/LinedList"/>
    <dgm:cxn modelId="{A6AB9E8B-2E60-4EBD-9210-FB41AF37A9B8}" type="presParOf" srcId="{E5306520-882B-4819-8909-B08BA24074A4}" destId="{BE6F41E8-6B4A-4E63-9BA9-B95DFDC71E71}" srcOrd="1" destOrd="0" presId="urn:microsoft.com/office/officeart/2008/layout/LinedList"/>
    <dgm:cxn modelId="{4EDBE843-550E-41E1-97CD-79AEDB971A5B}" type="presParOf" srcId="{E5306520-882B-4819-8909-B08BA24074A4}" destId="{2E0373DE-9170-419B-AECB-366AB051049B}" srcOrd="2" destOrd="0" presId="urn:microsoft.com/office/officeart/2008/layout/LinedList"/>
    <dgm:cxn modelId="{6C724650-607B-45BA-87C7-9F7B7E25A11B}" type="presParOf" srcId="{DD199069-AF36-40D1-8911-00309F3C8F12}" destId="{A193A350-E1EC-40EB-B633-15FC7166E1D4}" srcOrd="5" destOrd="0" presId="urn:microsoft.com/office/officeart/2008/layout/LinedList"/>
    <dgm:cxn modelId="{14705482-B2D1-4351-9874-627C4C87D69E}" type="presParOf" srcId="{DD199069-AF36-40D1-8911-00309F3C8F12}" destId="{DCB4713C-BA43-4AC0-B792-72746AFEAEDA}" srcOrd="6" destOrd="0" presId="urn:microsoft.com/office/officeart/2008/layout/LinedList"/>
    <dgm:cxn modelId="{E4ABB142-0741-4617-A9CB-F1AACB91C232}" type="presParOf" srcId="{DD199069-AF36-40D1-8911-00309F3C8F12}" destId="{988FC220-52B5-42BC-AD2F-06B1CDC976A3}" srcOrd="7" destOrd="0" presId="urn:microsoft.com/office/officeart/2008/layout/LinedList"/>
    <dgm:cxn modelId="{0A3BA638-9BBF-4252-AD13-35B2773224C1}" type="presParOf" srcId="{988FC220-52B5-42BC-AD2F-06B1CDC976A3}" destId="{235F34F0-C7FF-43A8-9386-F1D555BBA8BD}" srcOrd="0" destOrd="0" presId="urn:microsoft.com/office/officeart/2008/layout/LinedList"/>
    <dgm:cxn modelId="{725739C7-E5D7-4978-8DBA-84498AB1668C}" type="presParOf" srcId="{988FC220-52B5-42BC-AD2F-06B1CDC976A3}" destId="{DCF69D47-FB50-4FEC-81E5-0661494A3E91}" srcOrd="1" destOrd="0" presId="urn:microsoft.com/office/officeart/2008/layout/LinedList"/>
    <dgm:cxn modelId="{D02FD844-C3F8-49B0-BC7D-254D92E7860E}" type="presParOf" srcId="{988FC220-52B5-42BC-AD2F-06B1CDC976A3}" destId="{6EB221CB-44B2-4BC4-8DDE-84B75EC2D5A9}" srcOrd="2" destOrd="0" presId="urn:microsoft.com/office/officeart/2008/layout/LinedList"/>
    <dgm:cxn modelId="{D9EC3AEA-E4F1-45AC-A386-70D55D000BFD}" type="presParOf" srcId="{DD199069-AF36-40D1-8911-00309F3C8F12}" destId="{AFF5989A-DD27-4892-8F5A-6F2DDB68E30B}" srcOrd="8" destOrd="0" presId="urn:microsoft.com/office/officeart/2008/layout/LinedList"/>
    <dgm:cxn modelId="{1202C52B-3D27-4896-A648-76680B12E48E}" type="presParOf" srcId="{DD199069-AF36-40D1-8911-00309F3C8F12}" destId="{9008152B-619D-4DEF-93BE-764D858CFA30}" srcOrd="9" destOrd="0" presId="urn:microsoft.com/office/officeart/2008/layout/LinedList"/>
    <dgm:cxn modelId="{7247AA0F-EC5F-4883-AD2D-D981EF583F58}" type="presParOf" srcId="{DD199069-AF36-40D1-8911-00309F3C8F12}" destId="{794DF6FA-17B2-4BE9-91E8-EC2B7E93166D}" srcOrd="10" destOrd="0" presId="urn:microsoft.com/office/officeart/2008/layout/LinedList"/>
    <dgm:cxn modelId="{5AADFC29-A406-4D58-B30B-6045BA33086F}" type="presParOf" srcId="{794DF6FA-17B2-4BE9-91E8-EC2B7E93166D}" destId="{86E239EC-87B2-4538-AEAE-4E1AE099BFCB}" srcOrd="0" destOrd="0" presId="urn:microsoft.com/office/officeart/2008/layout/LinedList"/>
    <dgm:cxn modelId="{2949754A-D2AE-4991-83C2-CDAA1EB9CA9B}" type="presParOf" srcId="{794DF6FA-17B2-4BE9-91E8-EC2B7E93166D}" destId="{76593EC0-BACA-46FB-B47B-5C43DA9C08F0}" srcOrd="1" destOrd="0" presId="urn:microsoft.com/office/officeart/2008/layout/LinedList"/>
    <dgm:cxn modelId="{E9E16306-288B-4918-9E0F-53AC8C85DBD7}" type="presParOf" srcId="{794DF6FA-17B2-4BE9-91E8-EC2B7E93166D}" destId="{F2D19F33-9C01-4648-B53F-1FAF1C12747F}" srcOrd="2" destOrd="0" presId="urn:microsoft.com/office/officeart/2008/layout/LinedList"/>
    <dgm:cxn modelId="{DAA58EB0-F860-43C7-84A9-AAC6222A7C2A}" type="presParOf" srcId="{DD199069-AF36-40D1-8911-00309F3C8F12}" destId="{CC325244-B2BF-47F1-9630-ED8673F60B4A}" srcOrd="11" destOrd="0" presId="urn:microsoft.com/office/officeart/2008/layout/LinedList"/>
    <dgm:cxn modelId="{DFA0BA92-ACAC-4C66-8671-A78F548381CD}" type="presParOf" srcId="{DD199069-AF36-40D1-8911-00309F3C8F12}" destId="{D22125B0-F4B7-4707-9514-546B3973620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8B4F7-F0B3-47B3-8417-3790F095F2CB}"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3D39A49A-7343-40BF-B81E-CE3B9E9616D5}">
      <dgm:prSet phldrT="[Text]"/>
      <dgm:spPr>
        <a:solidFill>
          <a:srgbClr val="26296B"/>
        </a:solidFill>
        <a:ln>
          <a:solidFill>
            <a:srgbClr val="26296B"/>
          </a:solidFill>
        </a:ln>
      </dgm:spPr>
      <dgm:t>
        <a:bodyPr/>
        <a:lstStyle/>
        <a:p>
          <a:r>
            <a:rPr lang="en-US" b="1" dirty="0"/>
            <a:t>Nondisclosure of confidential or private information</a:t>
          </a:r>
        </a:p>
      </dgm:t>
    </dgm:pt>
    <dgm:pt modelId="{1E7CC639-39EF-45DB-A268-3BD23178C3AE}" type="parTrans" cxnId="{99FBF842-49FE-438F-B489-ECCCE7496D98}">
      <dgm:prSet/>
      <dgm:spPr/>
      <dgm:t>
        <a:bodyPr/>
        <a:lstStyle/>
        <a:p>
          <a:endParaRPr lang="en-US"/>
        </a:p>
      </dgm:t>
    </dgm:pt>
    <dgm:pt modelId="{A44D4FD1-F640-46C1-A1F8-1D75F39FF211}" type="sibTrans" cxnId="{99FBF842-49FE-438F-B489-ECCCE7496D98}">
      <dgm:prSet/>
      <dgm:spPr/>
      <dgm:t>
        <a:bodyPr/>
        <a:lstStyle/>
        <a:p>
          <a:endParaRPr lang="en-US"/>
        </a:p>
      </dgm:t>
    </dgm:pt>
    <dgm:pt modelId="{CDAB6ED3-7C74-4BAC-B2A6-DBD4D6C9A5D2}">
      <dgm:prSet phldrT="[Text]"/>
      <dgm:spPr>
        <a:solidFill>
          <a:srgbClr val="26296B"/>
        </a:solidFill>
        <a:ln>
          <a:solidFill>
            <a:srgbClr val="26296B"/>
          </a:solidFill>
        </a:ln>
      </dgm:spPr>
      <dgm:t>
        <a:bodyPr/>
        <a:lstStyle/>
        <a:p>
          <a:r>
            <a:rPr lang="en-US" b="1" dirty="0"/>
            <a:t>Approved Activities</a:t>
          </a:r>
        </a:p>
      </dgm:t>
    </dgm:pt>
    <dgm:pt modelId="{1469D767-5E1A-4A66-8F6A-B66B6E977D9E}" type="parTrans" cxnId="{0A1A01B1-31BD-4C7B-8C0C-A0941DB22FEB}">
      <dgm:prSet/>
      <dgm:spPr/>
      <dgm:t>
        <a:bodyPr/>
        <a:lstStyle/>
        <a:p>
          <a:endParaRPr lang="en-US"/>
        </a:p>
      </dgm:t>
    </dgm:pt>
    <dgm:pt modelId="{44B47870-A182-41D0-8A7D-82C58006CE9F}" type="sibTrans" cxnId="{0A1A01B1-31BD-4C7B-8C0C-A0941DB22FEB}">
      <dgm:prSet/>
      <dgm:spPr/>
      <dgm:t>
        <a:bodyPr/>
        <a:lstStyle/>
        <a:p>
          <a:endParaRPr lang="en-US"/>
        </a:p>
      </dgm:t>
    </dgm:pt>
    <dgm:pt modelId="{3468964E-6975-4DDE-BE94-9302F9E07CAA}">
      <dgm:prSet phldrT="[Text]"/>
      <dgm:spPr>
        <a:solidFill>
          <a:srgbClr val="26296B"/>
        </a:solidFill>
        <a:ln>
          <a:solidFill>
            <a:srgbClr val="26296B"/>
          </a:solidFill>
        </a:ln>
      </dgm:spPr>
      <dgm:t>
        <a:bodyPr/>
        <a:lstStyle/>
        <a:p>
          <a:r>
            <a:rPr lang="en-US" b="1" dirty="0"/>
            <a:t>Non-supplantation</a:t>
          </a:r>
        </a:p>
      </dgm:t>
    </dgm:pt>
    <dgm:pt modelId="{D2CF9E79-F730-498C-8F78-46A63D0C4F95}" type="parTrans" cxnId="{DD10AA7E-AC0F-4B95-B3C6-74E8DCF17B7B}">
      <dgm:prSet/>
      <dgm:spPr/>
      <dgm:t>
        <a:bodyPr/>
        <a:lstStyle/>
        <a:p>
          <a:endParaRPr lang="en-US"/>
        </a:p>
      </dgm:t>
    </dgm:pt>
    <dgm:pt modelId="{9E59A885-CB83-4690-8688-32C7AE4CA059}" type="sibTrans" cxnId="{DD10AA7E-AC0F-4B95-B3C6-74E8DCF17B7B}">
      <dgm:prSet/>
      <dgm:spPr/>
      <dgm:t>
        <a:bodyPr/>
        <a:lstStyle/>
        <a:p>
          <a:endParaRPr lang="en-US"/>
        </a:p>
      </dgm:t>
    </dgm:pt>
    <dgm:pt modelId="{B17B5983-4EA0-4C03-8FB8-DB70476DB45B}">
      <dgm:prSet phldrT="[Text]"/>
      <dgm:spPr>
        <a:solidFill>
          <a:srgbClr val="26296B"/>
        </a:solidFill>
        <a:ln>
          <a:solidFill>
            <a:srgbClr val="26296B"/>
          </a:solidFill>
        </a:ln>
      </dgm:spPr>
      <dgm:t>
        <a:bodyPr/>
        <a:lstStyle/>
        <a:p>
          <a:r>
            <a:rPr lang="en-US" b="1" dirty="0"/>
            <a:t>Reports</a:t>
          </a:r>
        </a:p>
      </dgm:t>
    </dgm:pt>
    <dgm:pt modelId="{A541A49D-A676-454D-A315-580343927640}" type="parTrans" cxnId="{370BEE99-B49E-4473-AF41-62B3C9B6046F}">
      <dgm:prSet/>
      <dgm:spPr/>
      <dgm:t>
        <a:bodyPr/>
        <a:lstStyle/>
        <a:p>
          <a:endParaRPr lang="en-US"/>
        </a:p>
      </dgm:t>
    </dgm:pt>
    <dgm:pt modelId="{FB0E08CE-1283-4EAA-B4BC-FBDE0330010A}" type="sibTrans" cxnId="{370BEE99-B49E-4473-AF41-62B3C9B6046F}">
      <dgm:prSet/>
      <dgm:spPr/>
      <dgm:t>
        <a:bodyPr/>
        <a:lstStyle/>
        <a:p>
          <a:endParaRPr lang="en-US"/>
        </a:p>
      </dgm:t>
    </dgm:pt>
    <dgm:pt modelId="{9AA0057F-407F-4C99-8A65-42C83CC71A2F}">
      <dgm:prSet phldrT="[Text]"/>
      <dgm:spPr>
        <a:solidFill>
          <a:srgbClr val="26296B"/>
        </a:solidFill>
        <a:ln>
          <a:solidFill>
            <a:srgbClr val="26296B"/>
          </a:solidFill>
        </a:ln>
      </dgm:spPr>
      <dgm:t>
        <a:bodyPr/>
        <a:lstStyle/>
        <a:p>
          <a:r>
            <a:rPr lang="en-US" b="1" dirty="0"/>
            <a:t>Non-exclusivity</a:t>
          </a:r>
        </a:p>
      </dgm:t>
    </dgm:pt>
    <dgm:pt modelId="{C202FF06-157B-4DE1-A1D1-E9D8DF81D481}" type="parTrans" cxnId="{FEBFC2FF-D470-4C60-8CE8-24C21E71598D}">
      <dgm:prSet/>
      <dgm:spPr/>
      <dgm:t>
        <a:bodyPr/>
        <a:lstStyle/>
        <a:p>
          <a:endParaRPr lang="en-US"/>
        </a:p>
      </dgm:t>
    </dgm:pt>
    <dgm:pt modelId="{EC89C2B1-796F-423C-8915-01793EC1AB99}" type="sibTrans" cxnId="{FEBFC2FF-D470-4C60-8CE8-24C21E71598D}">
      <dgm:prSet/>
      <dgm:spPr/>
      <dgm:t>
        <a:bodyPr/>
        <a:lstStyle/>
        <a:p>
          <a:endParaRPr lang="en-US"/>
        </a:p>
      </dgm:t>
    </dgm:pt>
    <dgm:pt modelId="{819E3421-1BD9-4F11-A7D4-BD2DF1F6DF61}">
      <dgm:prSet phldrT="[Text]"/>
      <dgm:spPr>
        <a:solidFill>
          <a:srgbClr val="26296B"/>
        </a:solidFill>
        <a:ln>
          <a:solidFill>
            <a:srgbClr val="26296B"/>
          </a:solidFill>
        </a:ln>
      </dgm:spPr>
      <dgm:t>
        <a:bodyPr/>
        <a:lstStyle/>
        <a:p>
          <a:r>
            <a:rPr lang="en-US" b="1" dirty="0"/>
            <a:t>Prohibition on tort litigation</a:t>
          </a:r>
        </a:p>
      </dgm:t>
    </dgm:pt>
    <dgm:pt modelId="{721562B2-6EE3-4E81-A353-55C27A38E1EA}" type="parTrans" cxnId="{8EC71E96-5110-41ED-B82E-6B0F641474AF}">
      <dgm:prSet/>
      <dgm:spPr/>
      <dgm:t>
        <a:bodyPr/>
        <a:lstStyle/>
        <a:p>
          <a:endParaRPr lang="en-US"/>
        </a:p>
      </dgm:t>
    </dgm:pt>
    <dgm:pt modelId="{27FA5C86-0D14-40E3-B491-6B5869D8ED37}" type="sibTrans" cxnId="{8EC71E96-5110-41ED-B82E-6B0F641474AF}">
      <dgm:prSet/>
      <dgm:spPr/>
      <dgm:t>
        <a:bodyPr/>
        <a:lstStyle/>
        <a:p>
          <a:endParaRPr lang="en-US"/>
        </a:p>
      </dgm:t>
    </dgm:pt>
    <dgm:pt modelId="{529F405E-1DDD-4CF5-9E16-7132E686F167}">
      <dgm:prSet phldrT="[Text]"/>
      <dgm:spPr>
        <a:solidFill>
          <a:srgbClr val="26296B"/>
        </a:solidFill>
        <a:ln>
          <a:solidFill>
            <a:srgbClr val="26296B"/>
          </a:solidFill>
        </a:ln>
      </dgm:spPr>
      <dgm:t>
        <a:bodyPr/>
        <a:lstStyle/>
        <a:p>
          <a:r>
            <a:rPr lang="en-US" b="1" dirty="0"/>
            <a:t>Prohibition on lobbying</a:t>
          </a:r>
        </a:p>
      </dgm:t>
    </dgm:pt>
    <dgm:pt modelId="{36D76FB5-2F42-4C37-96AA-1C7CEF123BE7}" type="parTrans" cxnId="{36360E0E-9C81-4ED3-B3D3-3F6016AB1639}">
      <dgm:prSet/>
      <dgm:spPr/>
      <dgm:t>
        <a:bodyPr/>
        <a:lstStyle/>
        <a:p>
          <a:endParaRPr lang="en-US"/>
        </a:p>
      </dgm:t>
    </dgm:pt>
    <dgm:pt modelId="{9A3F3C7B-32C6-48A3-949F-5B8C7F05B056}" type="sibTrans" cxnId="{36360E0E-9C81-4ED3-B3D3-3F6016AB1639}">
      <dgm:prSet/>
      <dgm:spPr/>
      <dgm:t>
        <a:bodyPr/>
        <a:lstStyle/>
        <a:p>
          <a:endParaRPr lang="en-US"/>
        </a:p>
      </dgm:t>
    </dgm:pt>
    <dgm:pt modelId="{E55E1169-ECB1-4CE1-BE3F-47EB44EBEDCD}">
      <dgm:prSet phldrT="[Text]"/>
      <dgm:spPr>
        <a:solidFill>
          <a:srgbClr val="26296B"/>
        </a:solidFill>
        <a:ln>
          <a:solidFill>
            <a:srgbClr val="26296B"/>
          </a:solidFill>
        </a:ln>
      </dgm:spPr>
      <dgm:t>
        <a:bodyPr/>
        <a:lstStyle/>
        <a:p>
          <a:r>
            <a:rPr lang="en-US" b="1" dirty="0"/>
            <a:t>Delivery of legal assistance</a:t>
          </a:r>
        </a:p>
      </dgm:t>
    </dgm:pt>
    <dgm:pt modelId="{24AF5A98-2BC8-4EDE-8790-CC639DA0966D}" type="parTrans" cxnId="{BC9B70DC-AF8C-4F74-BD09-A7E863BC32A0}">
      <dgm:prSet/>
      <dgm:spPr/>
      <dgm:t>
        <a:bodyPr/>
        <a:lstStyle/>
        <a:p>
          <a:endParaRPr lang="en-US"/>
        </a:p>
      </dgm:t>
    </dgm:pt>
    <dgm:pt modelId="{F342E4B1-C23C-468D-8796-25AB74AA1A1E}" type="sibTrans" cxnId="{BC9B70DC-AF8C-4F74-BD09-A7E863BC32A0}">
      <dgm:prSet/>
      <dgm:spPr/>
      <dgm:t>
        <a:bodyPr/>
        <a:lstStyle/>
        <a:p>
          <a:endParaRPr lang="en-US"/>
        </a:p>
      </dgm:t>
    </dgm:pt>
    <dgm:pt modelId="{F86C2A17-27C0-4FBC-8E51-EDCF0944B078}">
      <dgm:prSet phldrT="[Text]"/>
      <dgm:spPr>
        <a:solidFill>
          <a:srgbClr val="26296B"/>
        </a:solidFill>
        <a:ln>
          <a:solidFill>
            <a:srgbClr val="26296B"/>
          </a:solidFill>
        </a:ln>
      </dgm:spPr>
      <dgm:t>
        <a:bodyPr/>
        <a:lstStyle/>
        <a:p>
          <a:r>
            <a:rPr lang="en-US" b="1" dirty="0"/>
            <a:t>Civil Rights</a:t>
          </a:r>
        </a:p>
      </dgm:t>
    </dgm:pt>
    <dgm:pt modelId="{8896D267-CD68-43F3-8526-21C5B976BC27}" type="parTrans" cxnId="{26C885C4-062F-43E6-993C-49C321B10FBB}">
      <dgm:prSet/>
      <dgm:spPr/>
      <dgm:t>
        <a:bodyPr/>
        <a:lstStyle/>
        <a:p>
          <a:endParaRPr lang="en-US"/>
        </a:p>
      </dgm:t>
    </dgm:pt>
    <dgm:pt modelId="{B36C9EBB-D660-4D75-9E5B-10319E7BB1BE}" type="sibTrans" cxnId="{26C885C4-062F-43E6-993C-49C321B10FBB}">
      <dgm:prSet/>
      <dgm:spPr/>
      <dgm:t>
        <a:bodyPr/>
        <a:lstStyle/>
        <a:p>
          <a:endParaRPr lang="en-US"/>
        </a:p>
      </dgm:t>
    </dgm:pt>
    <dgm:pt modelId="{7BF6A214-9EB4-4E8C-8D7C-1E7DD4B9A8DA}">
      <dgm:prSet phldrT="[Text]"/>
      <dgm:spPr>
        <a:noFill/>
        <a:ln>
          <a:noFill/>
        </a:ln>
      </dgm:spPr>
      <dgm:t>
        <a:bodyPr/>
        <a:lstStyle/>
        <a:p>
          <a:pPr algn="l">
            <a:buFontTx/>
            <a:buNone/>
          </a:pPr>
          <a:r>
            <a:rPr lang="en-US" dirty="0"/>
            <a:t>Grantees and subgrantees shall protect the confidentiality and privacy of persons receiving services. </a:t>
          </a:r>
          <a:endParaRPr lang="en-US" b="1" dirty="0"/>
        </a:p>
      </dgm:t>
    </dgm:pt>
    <dgm:pt modelId="{7CB28880-FB0B-49BA-8D1A-FFDA3A4D6854}" type="parTrans" cxnId="{DF3A0234-DB3B-4BCC-8FF6-4338B94D8B47}">
      <dgm:prSet/>
      <dgm:spPr/>
      <dgm:t>
        <a:bodyPr/>
        <a:lstStyle/>
        <a:p>
          <a:endParaRPr lang="en-US"/>
        </a:p>
      </dgm:t>
    </dgm:pt>
    <dgm:pt modelId="{73C28023-702B-4206-9950-159730ECCAAD}" type="sibTrans" cxnId="{DF3A0234-DB3B-4BCC-8FF6-4338B94D8B47}">
      <dgm:prSet/>
      <dgm:spPr/>
      <dgm:t>
        <a:bodyPr/>
        <a:lstStyle/>
        <a:p>
          <a:endParaRPr lang="en-US"/>
        </a:p>
      </dgm:t>
    </dgm:pt>
    <dgm:pt modelId="{F6160A39-33AC-4612-8B7F-5E7192AB11D8}">
      <dgm:prSet phldrT="[Text]"/>
      <dgm:spPr>
        <a:solidFill>
          <a:schemeClr val="bg1"/>
        </a:solidFill>
        <a:ln>
          <a:noFill/>
        </a:ln>
      </dgm:spPr>
      <dgm:t>
        <a:bodyPr/>
        <a:lstStyle/>
        <a:p>
          <a:pPr>
            <a:buFontTx/>
            <a:buNone/>
          </a:pPr>
          <a:r>
            <a:rPr lang="en-US" b="1" dirty="0"/>
            <a:t>Federal funds shall be used to supplement, not supplant, non-Federal funds that would otherwise be available for STOP funded activities.</a:t>
          </a:r>
        </a:p>
      </dgm:t>
    </dgm:pt>
    <dgm:pt modelId="{6A334BEE-3BE0-4050-9B1D-F4EE60D8B25F}" type="parTrans" cxnId="{20F218CA-F1B0-4B54-AA11-989F72C99F96}">
      <dgm:prSet/>
      <dgm:spPr/>
      <dgm:t>
        <a:bodyPr/>
        <a:lstStyle/>
        <a:p>
          <a:endParaRPr lang="en-US"/>
        </a:p>
      </dgm:t>
    </dgm:pt>
    <dgm:pt modelId="{6DC0AF6E-FC6A-4F17-8AF0-11A46C06CD82}" type="sibTrans" cxnId="{20F218CA-F1B0-4B54-AA11-989F72C99F96}">
      <dgm:prSet/>
      <dgm:spPr/>
      <dgm:t>
        <a:bodyPr/>
        <a:lstStyle/>
        <a:p>
          <a:endParaRPr lang="en-US"/>
        </a:p>
      </dgm:t>
    </dgm:pt>
    <dgm:pt modelId="{CF703B1F-1D07-4E8E-80B1-2247CCD9B0EA}">
      <dgm:prSet phldrT="[Text]"/>
      <dgm:spPr>
        <a:noFill/>
        <a:ln>
          <a:noFill/>
        </a:ln>
      </dgm:spPr>
      <dgm:t>
        <a:bodyPr/>
        <a:lstStyle/>
        <a:p>
          <a:pPr>
            <a:buFontTx/>
            <a:buNone/>
          </a:pPr>
          <a:r>
            <a:rPr lang="en-US" dirty="0"/>
            <a:t>An entity receiving a grant shall submit to the disbursing agency a report on activities undertaken with grant funds.</a:t>
          </a:r>
          <a:endParaRPr lang="en-US" b="1" dirty="0"/>
        </a:p>
      </dgm:t>
    </dgm:pt>
    <dgm:pt modelId="{28C7D9B0-A89A-4F26-8F99-F7BDC0213983}" type="parTrans" cxnId="{EE901EBF-D50F-4ECA-80A9-81DFD66F02F6}">
      <dgm:prSet/>
      <dgm:spPr/>
      <dgm:t>
        <a:bodyPr/>
        <a:lstStyle/>
        <a:p>
          <a:endParaRPr lang="en-US"/>
        </a:p>
      </dgm:t>
    </dgm:pt>
    <dgm:pt modelId="{C87B0FFC-D784-480C-97EC-ED3DF0C8051D}" type="sibTrans" cxnId="{EE901EBF-D50F-4ECA-80A9-81DFD66F02F6}">
      <dgm:prSet/>
      <dgm:spPr/>
      <dgm:t>
        <a:bodyPr/>
        <a:lstStyle/>
        <a:p>
          <a:endParaRPr lang="en-US"/>
        </a:p>
      </dgm:t>
    </dgm:pt>
    <dgm:pt modelId="{B9A5F837-8BF1-4D51-8A31-693BF57F74C7}">
      <dgm:prSet phldrT="[Text]"/>
      <dgm:spPr>
        <a:noFill/>
        <a:ln>
          <a:noFill/>
        </a:ln>
      </dgm:spPr>
      <dgm:t>
        <a:bodyPr/>
        <a:lstStyle/>
        <a:p>
          <a:pPr>
            <a:buFontTx/>
            <a:buNone/>
          </a:pPr>
          <a:r>
            <a:rPr lang="en-US" dirty="0"/>
            <a:t>Nothing in VAWA shall be construed to prohibit male victims of DV, dating violence, SA, and stalking from receiving STOP Program funded services</a:t>
          </a:r>
          <a:endParaRPr lang="en-US" b="1" dirty="0"/>
        </a:p>
      </dgm:t>
    </dgm:pt>
    <dgm:pt modelId="{FE83D05D-276A-45A5-9475-842F0A533F1C}" type="parTrans" cxnId="{14C9DC33-6196-4D2C-BDF3-91C5CB301543}">
      <dgm:prSet/>
      <dgm:spPr/>
      <dgm:t>
        <a:bodyPr/>
        <a:lstStyle/>
        <a:p>
          <a:endParaRPr lang="en-US"/>
        </a:p>
      </dgm:t>
    </dgm:pt>
    <dgm:pt modelId="{D4EA7C40-F72F-457E-A715-F9404A7550D5}" type="sibTrans" cxnId="{14C9DC33-6196-4D2C-BDF3-91C5CB301543}">
      <dgm:prSet/>
      <dgm:spPr/>
      <dgm:t>
        <a:bodyPr/>
        <a:lstStyle/>
        <a:p>
          <a:endParaRPr lang="en-US"/>
        </a:p>
      </dgm:t>
    </dgm:pt>
    <dgm:pt modelId="{80E9AEAB-63C6-41FF-ACA8-6462BB3A975F}">
      <dgm:prSet phldrT="[Text]"/>
      <dgm:spPr>
        <a:noFill/>
        <a:ln>
          <a:noFill/>
        </a:ln>
      </dgm:spPr>
      <dgm:t>
        <a:bodyPr/>
        <a:lstStyle/>
        <a:p>
          <a:pPr>
            <a:buFont typeface="Wingdings" panose="05000000000000000000" pitchFamily="2" charset="2"/>
            <a:buChar char=""/>
          </a:pPr>
          <a:r>
            <a:rPr lang="en-US" dirty="0"/>
            <a:t>Funds under the STOP Program may not be used to fund civic representation in a lawsuit based on a tort claim.</a:t>
          </a:r>
          <a:endParaRPr lang="en-US" b="1" dirty="0"/>
        </a:p>
      </dgm:t>
    </dgm:pt>
    <dgm:pt modelId="{1235C8CF-CCF8-4CAA-BC60-865D01350CBC}" type="parTrans" cxnId="{86337557-16C6-46FF-ADC8-097EAE40D4A6}">
      <dgm:prSet/>
      <dgm:spPr/>
      <dgm:t>
        <a:bodyPr/>
        <a:lstStyle/>
        <a:p>
          <a:endParaRPr lang="en-US"/>
        </a:p>
      </dgm:t>
    </dgm:pt>
    <dgm:pt modelId="{339EEEE6-B524-4493-940A-8DDE56BE1B1D}" type="sibTrans" cxnId="{86337557-16C6-46FF-ADC8-097EAE40D4A6}">
      <dgm:prSet/>
      <dgm:spPr/>
      <dgm:t>
        <a:bodyPr/>
        <a:lstStyle/>
        <a:p>
          <a:endParaRPr lang="en-US"/>
        </a:p>
      </dgm:t>
    </dgm:pt>
    <dgm:pt modelId="{DD50BD3B-4DDE-457A-9EC0-9AAE5F70AE39}">
      <dgm:prSet phldrT="[Text]"/>
      <dgm:spPr>
        <a:noFill/>
        <a:ln>
          <a:noFill/>
        </a:ln>
      </dgm:spPr>
      <dgm:t>
        <a:bodyPr/>
        <a:lstStyle/>
        <a:p>
          <a:pPr>
            <a:buFontTx/>
            <a:buNone/>
          </a:pPr>
          <a:r>
            <a:rPr lang="en-US" dirty="0"/>
            <a:t>Funds under the STOP Program are subject to prohibition in 18 U.S.C. 1913 (provision that broadly prohibits the use of appropriated funds for lobbying).</a:t>
          </a:r>
          <a:endParaRPr lang="en-US" b="1" dirty="0"/>
        </a:p>
      </dgm:t>
    </dgm:pt>
    <dgm:pt modelId="{E987D828-1371-44E9-B01F-A40AD71CA0E0}" type="parTrans" cxnId="{306E9E03-DB4A-4384-9423-7D3DE4AE9429}">
      <dgm:prSet/>
      <dgm:spPr/>
      <dgm:t>
        <a:bodyPr/>
        <a:lstStyle/>
        <a:p>
          <a:endParaRPr lang="en-US"/>
        </a:p>
      </dgm:t>
    </dgm:pt>
    <dgm:pt modelId="{07E892F1-DA4E-4938-A98C-778C3560709C}" type="sibTrans" cxnId="{306E9E03-DB4A-4384-9423-7D3DE4AE9429}">
      <dgm:prSet/>
      <dgm:spPr/>
      <dgm:t>
        <a:bodyPr/>
        <a:lstStyle/>
        <a:p>
          <a:endParaRPr lang="en-US"/>
        </a:p>
      </dgm:t>
    </dgm:pt>
    <dgm:pt modelId="{A8451A9C-A7C4-4D0B-A0E1-9A4AA99B2A3B}">
      <dgm:prSet phldrT="[Text]"/>
      <dgm:spPr>
        <a:noFill/>
        <a:ln>
          <a:noFill/>
        </a:ln>
      </dgm:spPr>
      <dgm:t>
        <a:bodyPr/>
        <a:lstStyle/>
        <a:p>
          <a:pPr>
            <a:buFontTx/>
            <a:buNone/>
          </a:pPr>
          <a:r>
            <a:rPr lang="en-US" dirty="0"/>
            <a:t>Grantees &amp; Subgrantees providing legal assistance with STOP funds shall comply with requirements of 34 U.S.C. § 20121(d) (see Resources for Applicants (justice.gov) for a sample letter provided by OVW).</a:t>
          </a:r>
          <a:endParaRPr lang="en-US" b="1" dirty="0"/>
        </a:p>
      </dgm:t>
    </dgm:pt>
    <dgm:pt modelId="{12A157C6-487C-475C-AC12-5C92BEC8A418}" type="parTrans" cxnId="{7C6FA940-4815-4E03-BD12-35D875C52D59}">
      <dgm:prSet/>
      <dgm:spPr/>
      <dgm:t>
        <a:bodyPr/>
        <a:lstStyle/>
        <a:p>
          <a:endParaRPr lang="en-US"/>
        </a:p>
      </dgm:t>
    </dgm:pt>
    <dgm:pt modelId="{6D5D726B-5B72-4E93-8514-E1E37A500380}" type="sibTrans" cxnId="{7C6FA940-4815-4E03-BD12-35D875C52D59}">
      <dgm:prSet/>
      <dgm:spPr/>
      <dgm:t>
        <a:bodyPr/>
        <a:lstStyle/>
        <a:p>
          <a:endParaRPr lang="en-US"/>
        </a:p>
      </dgm:t>
    </dgm:pt>
    <dgm:pt modelId="{8468C3C2-E82C-43DB-9FD5-90AD70826C18}">
      <dgm:prSet phldrT="[Text]"/>
      <dgm:spPr>
        <a:noFill/>
        <a:ln>
          <a:noFill/>
        </a:ln>
      </dgm:spPr>
      <dgm:t>
        <a:bodyPr/>
        <a:lstStyle/>
        <a:p>
          <a:pPr>
            <a:buNone/>
          </a:pPr>
          <a:r>
            <a:rPr lang="en-US" dirty="0"/>
            <a:t>Grantees and subgrantees shall comply with all applicable federal civil rights laws and nondiscrimination provisions of 34 U.S.C. § 12291(b)(13)(A).</a:t>
          </a:r>
          <a:endParaRPr lang="en-US" b="1" dirty="0"/>
        </a:p>
      </dgm:t>
    </dgm:pt>
    <dgm:pt modelId="{D9CE1C39-70D7-4DF5-839A-ADAAF2912A34}" type="parTrans" cxnId="{94EA0230-235A-43FC-B1BC-A89E38121112}">
      <dgm:prSet/>
      <dgm:spPr/>
      <dgm:t>
        <a:bodyPr/>
        <a:lstStyle/>
        <a:p>
          <a:endParaRPr lang="en-US"/>
        </a:p>
      </dgm:t>
    </dgm:pt>
    <dgm:pt modelId="{78334C73-A7C5-42D5-8D48-095C4657F5A2}" type="sibTrans" cxnId="{94EA0230-235A-43FC-B1BC-A89E38121112}">
      <dgm:prSet/>
      <dgm:spPr/>
      <dgm:t>
        <a:bodyPr/>
        <a:lstStyle/>
        <a:p>
          <a:endParaRPr lang="en-US"/>
        </a:p>
      </dgm:t>
    </dgm:pt>
    <dgm:pt modelId="{9298D1DF-4CD8-4D9A-9917-61101048C79A}">
      <dgm:prSet phldrT="[Text]"/>
      <dgm:spPr>
        <a:noFill/>
        <a:ln>
          <a:noFill/>
        </a:ln>
      </dgm:spPr>
      <dgm:t>
        <a:bodyPr/>
        <a:lstStyle/>
        <a:p>
          <a:pPr>
            <a:buFontTx/>
            <a:buNone/>
          </a:pPr>
          <a:r>
            <a:rPr lang="en-US" dirty="0"/>
            <a:t>If grantees and subgrantees collaborate with or provide information to public officials and agencies to develop and implement policies and develop and promote legislation or model codes to reduce or eliminate DV, dating violence, SA, and stalking, must maintain confidentiality of victims (as required above) and ensure PII about victims is not included.</a:t>
          </a:r>
          <a:endParaRPr lang="en-US" b="1" dirty="0"/>
        </a:p>
      </dgm:t>
    </dgm:pt>
    <dgm:pt modelId="{4BD7BD8F-98B6-4D25-9774-219B03D5F59E}" type="parTrans" cxnId="{BA9BBA5C-B4AA-4903-9617-A903114E3C9D}">
      <dgm:prSet/>
      <dgm:spPr/>
      <dgm:t>
        <a:bodyPr/>
        <a:lstStyle/>
        <a:p>
          <a:endParaRPr lang="en-US"/>
        </a:p>
      </dgm:t>
    </dgm:pt>
    <dgm:pt modelId="{2C6CF28F-DE22-40EF-ABFD-8A4BEF19298E}" type="sibTrans" cxnId="{BA9BBA5C-B4AA-4903-9617-A903114E3C9D}">
      <dgm:prSet/>
      <dgm:spPr/>
      <dgm:t>
        <a:bodyPr/>
        <a:lstStyle/>
        <a:p>
          <a:endParaRPr lang="en-US"/>
        </a:p>
      </dgm:t>
    </dgm:pt>
    <dgm:pt modelId="{39033B10-D751-45F5-AC3E-5A9FC7E97612}" type="pres">
      <dgm:prSet presAssocID="{AC18B4F7-F0B3-47B3-8417-3790F095F2CB}" presName="Name0" presStyleCnt="0">
        <dgm:presLayoutVars>
          <dgm:chMax/>
          <dgm:chPref val="3"/>
          <dgm:dir/>
          <dgm:animOne val="branch"/>
          <dgm:animLvl val="lvl"/>
        </dgm:presLayoutVars>
      </dgm:prSet>
      <dgm:spPr/>
    </dgm:pt>
    <dgm:pt modelId="{CE17FF1B-B138-4DA3-AA45-8EF22DB516F3}" type="pres">
      <dgm:prSet presAssocID="{3D39A49A-7343-40BF-B81E-CE3B9E9616D5}" presName="composite" presStyleCnt="0"/>
      <dgm:spPr/>
    </dgm:pt>
    <dgm:pt modelId="{F342AAA1-AF9A-4B93-9732-FD888C0DAA8B}" type="pres">
      <dgm:prSet presAssocID="{3D39A49A-7343-40BF-B81E-CE3B9E9616D5}" presName="FirstChild" presStyleLbl="revTx" presStyleIdx="0" presStyleCnt="9">
        <dgm:presLayoutVars>
          <dgm:chMax val="0"/>
          <dgm:chPref val="0"/>
          <dgm:bulletEnabled val="1"/>
        </dgm:presLayoutVars>
      </dgm:prSet>
      <dgm:spPr/>
    </dgm:pt>
    <dgm:pt modelId="{8744DA37-747E-4CD0-9C50-F1DC7A2B4C4F}" type="pres">
      <dgm:prSet presAssocID="{3D39A49A-7343-40BF-B81E-CE3B9E9616D5}" presName="Parent" presStyleLbl="alignNode1" presStyleIdx="0" presStyleCnt="9">
        <dgm:presLayoutVars>
          <dgm:chMax val="3"/>
          <dgm:chPref val="3"/>
          <dgm:bulletEnabled val="1"/>
        </dgm:presLayoutVars>
      </dgm:prSet>
      <dgm:spPr/>
    </dgm:pt>
    <dgm:pt modelId="{FBE587DB-6C68-469A-AC6A-1E2F767E2CBD}" type="pres">
      <dgm:prSet presAssocID="{3D39A49A-7343-40BF-B81E-CE3B9E9616D5}" presName="Accent" presStyleLbl="parChTrans1D1" presStyleIdx="0" presStyleCnt="9"/>
      <dgm:spPr/>
    </dgm:pt>
    <dgm:pt modelId="{E3838A17-7B04-42A8-970A-5ABE33DAE8FF}" type="pres">
      <dgm:prSet presAssocID="{A44D4FD1-F640-46C1-A1F8-1D75F39FF211}" presName="sibTrans" presStyleCnt="0"/>
      <dgm:spPr/>
    </dgm:pt>
    <dgm:pt modelId="{F830A333-D6CE-468D-802B-4543DBAD7E8B}" type="pres">
      <dgm:prSet presAssocID="{CDAB6ED3-7C74-4BAC-B2A6-DBD4D6C9A5D2}" presName="composite" presStyleCnt="0"/>
      <dgm:spPr/>
    </dgm:pt>
    <dgm:pt modelId="{7E54F435-0596-4424-80D6-2D016B9A2F58}" type="pres">
      <dgm:prSet presAssocID="{CDAB6ED3-7C74-4BAC-B2A6-DBD4D6C9A5D2}" presName="FirstChild" presStyleLbl="revTx" presStyleIdx="1" presStyleCnt="9">
        <dgm:presLayoutVars>
          <dgm:chMax val="0"/>
          <dgm:chPref val="0"/>
          <dgm:bulletEnabled val="1"/>
        </dgm:presLayoutVars>
      </dgm:prSet>
      <dgm:spPr/>
    </dgm:pt>
    <dgm:pt modelId="{7C0E6CE1-8FF8-4547-B9C9-0A66BD80B4B8}" type="pres">
      <dgm:prSet presAssocID="{CDAB6ED3-7C74-4BAC-B2A6-DBD4D6C9A5D2}" presName="Parent" presStyleLbl="alignNode1" presStyleIdx="1" presStyleCnt="9">
        <dgm:presLayoutVars>
          <dgm:chMax val="3"/>
          <dgm:chPref val="3"/>
          <dgm:bulletEnabled val="1"/>
        </dgm:presLayoutVars>
      </dgm:prSet>
      <dgm:spPr/>
    </dgm:pt>
    <dgm:pt modelId="{108F8F97-00B9-459D-8605-5C24FF22A93B}" type="pres">
      <dgm:prSet presAssocID="{CDAB6ED3-7C74-4BAC-B2A6-DBD4D6C9A5D2}" presName="Accent" presStyleLbl="parChTrans1D1" presStyleIdx="1" presStyleCnt="9"/>
      <dgm:spPr/>
    </dgm:pt>
    <dgm:pt modelId="{CAB68453-71F4-4F5F-B0A7-910C53996A2D}" type="pres">
      <dgm:prSet presAssocID="{44B47870-A182-41D0-8A7D-82C58006CE9F}" presName="sibTrans" presStyleCnt="0"/>
      <dgm:spPr/>
    </dgm:pt>
    <dgm:pt modelId="{EC14B82B-C2CA-473A-AB0B-BAC7E4315A90}" type="pres">
      <dgm:prSet presAssocID="{3468964E-6975-4DDE-BE94-9302F9E07CAA}" presName="composite" presStyleCnt="0"/>
      <dgm:spPr/>
    </dgm:pt>
    <dgm:pt modelId="{A46ECFFA-F019-47BD-8C82-A04BA421292C}" type="pres">
      <dgm:prSet presAssocID="{3468964E-6975-4DDE-BE94-9302F9E07CAA}" presName="FirstChild" presStyleLbl="revTx" presStyleIdx="2" presStyleCnt="9">
        <dgm:presLayoutVars>
          <dgm:chMax val="0"/>
          <dgm:chPref val="0"/>
          <dgm:bulletEnabled val="1"/>
        </dgm:presLayoutVars>
      </dgm:prSet>
      <dgm:spPr/>
    </dgm:pt>
    <dgm:pt modelId="{29D704DC-FC1A-469D-BB1F-AAA6963F2B29}" type="pres">
      <dgm:prSet presAssocID="{3468964E-6975-4DDE-BE94-9302F9E07CAA}" presName="Parent" presStyleLbl="alignNode1" presStyleIdx="2" presStyleCnt="9">
        <dgm:presLayoutVars>
          <dgm:chMax val="3"/>
          <dgm:chPref val="3"/>
          <dgm:bulletEnabled val="1"/>
        </dgm:presLayoutVars>
      </dgm:prSet>
      <dgm:spPr/>
    </dgm:pt>
    <dgm:pt modelId="{5E9310CF-5C4E-4743-8DB6-FC089988D3F9}" type="pres">
      <dgm:prSet presAssocID="{3468964E-6975-4DDE-BE94-9302F9E07CAA}" presName="Accent" presStyleLbl="parChTrans1D1" presStyleIdx="2" presStyleCnt="9"/>
      <dgm:spPr/>
    </dgm:pt>
    <dgm:pt modelId="{C560F7E2-5A76-4718-BC1A-57E7E2459F43}" type="pres">
      <dgm:prSet presAssocID="{9E59A885-CB83-4690-8688-32C7AE4CA059}" presName="sibTrans" presStyleCnt="0"/>
      <dgm:spPr/>
    </dgm:pt>
    <dgm:pt modelId="{BD0B2C89-96F3-4ADB-A0B4-F83AB345C345}" type="pres">
      <dgm:prSet presAssocID="{B17B5983-4EA0-4C03-8FB8-DB70476DB45B}" presName="composite" presStyleCnt="0"/>
      <dgm:spPr/>
    </dgm:pt>
    <dgm:pt modelId="{610D8AFE-17A0-475C-8C57-778E2A25A55B}" type="pres">
      <dgm:prSet presAssocID="{B17B5983-4EA0-4C03-8FB8-DB70476DB45B}" presName="FirstChild" presStyleLbl="revTx" presStyleIdx="3" presStyleCnt="9">
        <dgm:presLayoutVars>
          <dgm:chMax val="0"/>
          <dgm:chPref val="0"/>
          <dgm:bulletEnabled val="1"/>
        </dgm:presLayoutVars>
      </dgm:prSet>
      <dgm:spPr/>
    </dgm:pt>
    <dgm:pt modelId="{49E7DF09-EA49-4B61-BA35-3701445EA6C1}" type="pres">
      <dgm:prSet presAssocID="{B17B5983-4EA0-4C03-8FB8-DB70476DB45B}" presName="Parent" presStyleLbl="alignNode1" presStyleIdx="3" presStyleCnt="9">
        <dgm:presLayoutVars>
          <dgm:chMax val="3"/>
          <dgm:chPref val="3"/>
          <dgm:bulletEnabled val="1"/>
        </dgm:presLayoutVars>
      </dgm:prSet>
      <dgm:spPr/>
    </dgm:pt>
    <dgm:pt modelId="{34161343-BB6C-4931-9359-3D7E74AC9FD7}" type="pres">
      <dgm:prSet presAssocID="{B17B5983-4EA0-4C03-8FB8-DB70476DB45B}" presName="Accent" presStyleLbl="parChTrans1D1" presStyleIdx="3" presStyleCnt="9"/>
      <dgm:spPr/>
    </dgm:pt>
    <dgm:pt modelId="{F119439E-39F2-4263-AAEF-6FB004B159AD}" type="pres">
      <dgm:prSet presAssocID="{FB0E08CE-1283-4EAA-B4BC-FBDE0330010A}" presName="sibTrans" presStyleCnt="0"/>
      <dgm:spPr/>
    </dgm:pt>
    <dgm:pt modelId="{1CFF1326-F48D-4DFF-AD0B-9735D3384EA0}" type="pres">
      <dgm:prSet presAssocID="{9AA0057F-407F-4C99-8A65-42C83CC71A2F}" presName="composite" presStyleCnt="0"/>
      <dgm:spPr/>
    </dgm:pt>
    <dgm:pt modelId="{0D4FA22D-F33D-4385-8D52-C49556F5749C}" type="pres">
      <dgm:prSet presAssocID="{9AA0057F-407F-4C99-8A65-42C83CC71A2F}" presName="FirstChild" presStyleLbl="revTx" presStyleIdx="4" presStyleCnt="9">
        <dgm:presLayoutVars>
          <dgm:chMax val="0"/>
          <dgm:chPref val="0"/>
          <dgm:bulletEnabled val="1"/>
        </dgm:presLayoutVars>
      </dgm:prSet>
      <dgm:spPr/>
    </dgm:pt>
    <dgm:pt modelId="{F62C2C65-DE92-4D91-9EB1-B820F7CD80B0}" type="pres">
      <dgm:prSet presAssocID="{9AA0057F-407F-4C99-8A65-42C83CC71A2F}" presName="Parent" presStyleLbl="alignNode1" presStyleIdx="4" presStyleCnt="9">
        <dgm:presLayoutVars>
          <dgm:chMax val="3"/>
          <dgm:chPref val="3"/>
          <dgm:bulletEnabled val="1"/>
        </dgm:presLayoutVars>
      </dgm:prSet>
      <dgm:spPr/>
    </dgm:pt>
    <dgm:pt modelId="{21696E9A-6874-45C4-9701-FAC5B676A516}" type="pres">
      <dgm:prSet presAssocID="{9AA0057F-407F-4C99-8A65-42C83CC71A2F}" presName="Accent" presStyleLbl="parChTrans1D1" presStyleIdx="4" presStyleCnt="9"/>
      <dgm:spPr/>
    </dgm:pt>
    <dgm:pt modelId="{4AAC1A5B-053A-4F7B-A697-BCF21E83DCBA}" type="pres">
      <dgm:prSet presAssocID="{EC89C2B1-796F-423C-8915-01793EC1AB99}" presName="sibTrans" presStyleCnt="0"/>
      <dgm:spPr/>
    </dgm:pt>
    <dgm:pt modelId="{3A2F7B6C-8D0F-4CC5-BDCE-FFCDCF3D6282}" type="pres">
      <dgm:prSet presAssocID="{819E3421-1BD9-4F11-A7D4-BD2DF1F6DF61}" presName="composite" presStyleCnt="0"/>
      <dgm:spPr/>
    </dgm:pt>
    <dgm:pt modelId="{FF3F16BE-FF0A-4A7A-BF86-59D7163D1442}" type="pres">
      <dgm:prSet presAssocID="{819E3421-1BD9-4F11-A7D4-BD2DF1F6DF61}" presName="FirstChild" presStyleLbl="revTx" presStyleIdx="5" presStyleCnt="9">
        <dgm:presLayoutVars>
          <dgm:chMax val="0"/>
          <dgm:chPref val="0"/>
          <dgm:bulletEnabled val="1"/>
        </dgm:presLayoutVars>
      </dgm:prSet>
      <dgm:spPr/>
    </dgm:pt>
    <dgm:pt modelId="{634347B2-6D61-488A-BC09-8E02F9BD7ED0}" type="pres">
      <dgm:prSet presAssocID="{819E3421-1BD9-4F11-A7D4-BD2DF1F6DF61}" presName="Parent" presStyleLbl="alignNode1" presStyleIdx="5" presStyleCnt="9">
        <dgm:presLayoutVars>
          <dgm:chMax val="3"/>
          <dgm:chPref val="3"/>
          <dgm:bulletEnabled val="1"/>
        </dgm:presLayoutVars>
      </dgm:prSet>
      <dgm:spPr/>
    </dgm:pt>
    <dgm:pt modelId="{3AC8CA20-B171-40E1-907E-3ABD3BE41916}" type="pres">
      <dgm:prSet presAssocID="{819E3421-1BD9-4F11-A7D4-BD2DF1F6DF61}" presName="Accent" presStyleLbl="parChTrans1D1" presStyleIdx="5" presStyleCnt="9"/>
      <dgm:spPr/>
    </dgm:pt>
    <dgm:pt modelId="{22BEC5FB-FF6F-4702-B02A-9BDAC28DAA5C}" type="pres">
      <dgm:prSet presAssocID="{27FA5C86-0D14-40E3-B491-6B5869D8ED37}" presName="sibTrans" presStyleCnt="0"/>
      <dgm:spPr/>
    </dgm:pt>
    <dgm:pt modelId="{48452546-C8B7-4F20-8347-A84D88F646D3}" type="pres">
      <dgm:prSet presAssocID="{529F405E-1DDD-4CF5-9E16-7132E686F167}" presName="composite" presStyleCnt="0"/>
      <dgm:spPr/>
    </dgm:pt>
    <dgm:pt modelId="{BA58CC55-7E44-4B33-908C-EF90C7DBBA16}" type="pres">
      <dgm:prSet presAssocID="{529F405E-1DDD-4CF5-9E16-7132E686F167}" presName="FirstChild" presStyleLbl="revTx" presStyleIdx="6" presStyleCnt="9">
        <dgm:presLayoutVars>
          <dgm:chMax val="0"/>
          <dgm:chPref val="0"/>
          <dgm:bulletEnabled val="1"/>
        </dgm:presLayoutVars>
      </dgm:prSet>
      <dgm:spPr/>
    </dgm:pt>
    <dgm:pt modelId="{CEEA91C7-6060-41C5-867A-E9D97B23E196}" type="pres">
      <dgm:prSet presAssocID="{529F405E-1DDD-4CF5-9E16-7132E686F167}" presName="Parent" presStyleLbl="alignNode1" presStyleIdx="6" presStyleCnt="9">
        <dgm:presLayoutVars>
          <dgm:chMax val="3"/>
          <dgm:chPref val="3"/>
          <dgm:bulletEnabled val="1"/>
        </dgm:presLayoutVars>
      </dgm:prSet>
      <dgm:spPr/>
    </dgm:pt>
    <dgm:pt modelId="{5C1DFD4E-33E1-4766-90D7-CBA75E52F1E2}" type="pres">
      <dgm:prSet presAssocID="{529F405E-1DDD-4CF5-9E16-7132E686F167}" presName="Accent" presStyleLbl="parChTrans1D1" presStyleIdx="6" presStyleCnt="9"/>
      <dgm:spPr/>
    </dgm:pt>
    <dgm:pt modelId="{CB208F34-0C8A-4764-9176-03DF5DB6F5F1}" type="pres">
      <dgm:prSet presAssocID="{9A3F3C7B-32C6-48A3-949F-5B8C7F05B056}" presName="sibTrans" presStyleCnt="0"/>
      <dgm:spPr/>
    </dgm:pt>
    <dgm:pt modelId="{744ACD09-41DB-40A9-BEB7-6E3F1F6DAF8D}" type="pres">
      <dgm:prSet presAssocID="{E55E1169-ECB1-4CE1-BE3F-47EB44EBEDCD}" presName="composite" presStyleCnt="0"/>
      <dgm:spPr/>
    </dgm:pt>
    <dgm:pt modelId="{377E1EB9-FF10-4CE5-9E5F-5DD7DD5E392C}" type="pres">
      <dgm:prSet presAssocID="{E55E1169-ECB1-4CE1-BE3F-47EB44EBEDCD}" presName="FirstChild" presStyleLbl="revTx" presStyleIdx="7" presStyleCnt="9">
        <dgm:presLayoutVars>
          <dgm:chMax val="0"/>
          <dgm:chPref val="0"/>
          <dgm:bulletEnabled val="1"/>
        </dgm:presLayoutVars>
      </dgm:prSet>
      <dgm:spPr/>
    </dgm:pt>
    <dgm:pt modelId="{468905E4-5D80-48FF-B68C-D336FAFD322D}" type="pres">
      <dgm:prSet presAssocID="{E55E1169-ECB1-4CE1-BE3F-47EB44EBEDCD}" presName="Parent" presStyleLbl="alignNode1" presStyleIdx="7" presStyleCnt="9">
        <dgm:presLayoutVars>
          <dgm:chMax val="3"/>
          <dgm:chPref val="3"/>
          <dgm:bulletEnabled val="1"/>
        </dgm:presLayoutVars>
      </dgm:prSet>
      <dgm:spPr/>
    </dgm:pt>
    <dgm:pt modelId="{858243F3-1071-4EE9-BB15-F16530EA80A4}" type="pres">
      <dgm:prSet presAssocID="{E55E1169-ECB1-4CE1-BE3F-47EB44EBEDCD}" presName="Accent" presStyleLbl="parChTrans1D1" presStyleIdx="7" presStyleCnt="9"/>
      <dgm:spPr/>
    </dgm:pt>
    <dgm:pt modelId="{9B731EDB-D571-4FB5-BFAC-773DDD398D04}" type="pres">
      <dgm:prSet presAssocID="{F342E4B1-C23C-468D-8796-25AB74AA1A1E}" presName="sibTrans" presStyleCnt="0"/>
      <dgm:spPr/>
    </dgm:pt>
    <dgm:pt modelId="{AE1E6FA5-A5DE-4BF8-8C4C-E6A34E3D781F}" type="pres">
      <dgm:prSet presAssocID="{F86C2A17-27C0-4FBC-8E51-EDCF0944B078}" presName="composite" presStyleCnt="0"/>
      <dgm:spPr/>
    </dgm:pt>
    <dgm:pt modelId="{2FB7B931-7EFA-4590-B26A-A2AC5ECC6E13}" type="pres">
      <dgm:prSet presAssocID="{F86C2A17-27C0-4FBC-8E51-EDCF0944B078}" presName="FirstChild" presStyleLbl="revTx" presStyleIdx="8" presStyleCnt="9">
        <dgm:presLayoutVars>
          <dgm:chMax val="0"/>
          <dgm:chPref val="0"/>
          <dgm:bulletEnabled val="1"/>
        </dgm:presLayoutVars>
      </dgm:prSet>
      <dgm:spPr/>
    </dgm:pt>
    <dgm:pt modelId="{FA4644F5-746C-4822-9E68-78BBD309E492}" type="pres">
      <dgm:prSet presAssocID="{F86C2A17-27C0-4FBC-8E51-EDCF0944B078}" presName="Parent" presStyleLbl="alignNode1" presStyleIdx="8" presStyleCnt="9">
        <dgm:presLayoutVars>
          <dgm:chMax val="3"/>
          <dgm:chPref val="3"/>
          <dgm:bulletEnabled val="1"/>
        </dgm:presLayoutVars>
      </dgm:prSet>
      <dgm:spPr/>
    </dgm:pt>
    <dgm:pt modelId="{BD7D8E98-966F-4522-912E-CC17335FA84F}" type="pres">
      <dgm:prSet presAssocID="{F86C2A17-27C0-4FBC-8E51-EDCF0944B078}" presName="Accent" presStyleLbl="parChTrans1D1" presStyleIdx="8" presStyleCnt="9"/>
      <dgm:spPr/>
    </dgm:pt>
  </dgm:ptLst>
  <dgm:cxnLst>
    <dgm:cxn modelId="{43478200-84FA-4501-A62E-F7CA73478742}" type="presOf" srcId="{7BF6A214-9EB4-4E8C-8D7C-1E7DD4B9A8DA}" destId="{F342AAA1-AF9A-4B93-9732-FD888C0DAA8B}" srcOrd="0" destOrd="0" presId="urn:microsoft.com/office/officeart/2011/layout/TabList"/>
    <dgm:cxn modelId="{306E9E03-DB4A-4384-9423-7D3DE4AE9429}" srcId="{529F405E-1DDD-4CF5-9E16-7132E686F167}" destId="{DD50BD3B-4DDE-457A-9EC0-9AAE5F70AE39}" srcOrd="0" destOrd="0" parTransId="{E987D828-1371-44E9-B01F-A40AD71CA0E0}" sibTransId="{07E892F1-DA4E-4938-A98C-778C3560709C}"/>
    <dgm:cxn modelId="{36360E0E-9C81-4ED3-B3D3-3F6016AB1639}" srcId="{AC18B4F7-F0B3-47B3-8417-3790F095F2CB}" destId="{529F405E-1DDD-4CF5-9E16-7132E686F167}" srcOrd="6" destOrd="0" parTransId="{36D76FB5-2F42-4C37-96AA-1C7CEF123BE7}" sibTransId="{9A3F3C7B-32C6-48A3-949F-5B8C7F05B056}"/>
    <dgm:cxn modelId="{8272FC11-09B8-41AA-9899-BDBD63BCBEC6}" type="presOf" srcId="{F86C2A17-27C0-4FBC-8E51-EDCF0944B078}" destId="{FA4644F5-746C-4822-9E68-78BBD309E492}" srcOrd="0" destOrd="0" presId="urn:microsoft.com/office/officeart/2011/layout/TabList"/>
    <dgm:cxn modelId="{4AB13F1D-8A9E-4896-B384-28C0211AD0C9}" type="presOf" srcId="{DD50BD3B-4DDE-457A-9EC0-9AAE5F70AE39}" destId="{BA58CC55-7E44-4B33-908C-EF90C7DBBA16}" srcOrd="0" destOrd="0" presId="urn:microsoft.com/office/officeart/2011/layout/TabList"/>
    <dgm:cxn modelId="{AEF8BE2F-B656-49B9-B470-8C43B4335383}" type="presOf" srcId="{9298D1DF-4CD8-4D9A-9917-61101048C79A}" destId="{7E54F435-0596-4424-80D6-2D016B9A2F58}" srcOrd="0" destOrd="0" presId="urn:microsoft.com/office/officeart/2011/layout/TabList"/>
    <dgm:cxn modelId="{94EA0230-235A-43FC-B1BC-A89E38121112}" srcId="{F86C2A17-27C0-4FBC-8E51-EDCF0944B078}" destId="{8468C3C2-E82C-43DB-9FD5-90AD70826C18}" srcOrd="0" destOrd="0" parTransId="{D9CE1C39-70D7-4DF5-839A-ADAAF2912A34}" sibTransId="{78334C73-A7C5-42D5-8D48-095C4657F5A2}"/>
    <dgm:cxn modelId="{14C9DC33-6196-4D2C-BDF3-91C5CB301543}" srcId="{9AA0057F-407F-4C99-8A65-42C83CC71A2F}" destId="{B9A5F837-8BF1-4D51-8A31-693BF57F74C7}" srcOrd="0" destOrd="0" parTransId="{FE83D05D-276A-45A5-9475-842F0A533F1C}" sibTransId="{D4EA7C40-F72F-457E-A715-F9404A7550D5}"/>
    <dgm:cxn modelId="{DF3A0234-DB3B-4BCC-8FF6-4338B94D8B47}" srcId="{3D39A49A-7343-40BF-B81E-CE3B9E9616D5}" destId="{7BF6A214-9EB4-4E8C-8D7C-1E7DD4B9A8DA}" srcOrd="0" destOrd="0" parTransId="{7CB28880-FB0B-49BA-8D1A-FFDA3A4D6854}" sibTransId="{73C28023-702B-4206-9950-159730ECCAAD}"/>
    <dgm:cxn modelId="{EC4E083A-2B73-4A7A-BCFD-A296F5CB2183}" type="presOf" srcId="{3468964E-6975-4DDE-BE94-9302F9E07CAA}" destId="{29D704DC-FC1A-469D-BB1F-AAA6963F2B29}" srcOrd="0" destOrd="0" presId="urn:microsoft.com/office/officeart/2011/layout/TabList"/>
    <dgm:cxn modelId="{A9554C3B-828E-4F7D-9718-73678CEE113B}" type="presOf" srcId="{819E3421-1BD9-4F11-A7D4-BD2DF1F6DF61}" destId="{634347B2-6D61-488A-BC09-8E02F9BD7ED0}" srcOrd="0" destOrd="0" presId="urn:microsoft.com/office/officeart/2011/layout/TabList"/>
    <dgm:cxn modelId="{7C6FA940-4815-4E03-BD12-35D875C52D59}" srcId="{E55E1169-ECB1-4CE1-BE3F-47EB44EBEDCD}" destId="{A8451A9C-A7C4-4D0B-A0E1-9A4AA99B2A3B}" srcOrd="0" destOrd="0" parTransId="{12A157C6-487C-475C-AC12-5C92BEC8A418}" sibTransId="{6D5D726B-5B72-4E93-8514-E1E37A500380}"/>
    <dgm:cxn modelId="{BA9BBA5C-B4AA-4903-9617-A903114E3C9D}" srcId="{CDAB6ED3-7C74-4BAC-B2A6-DBD4D6C9A5D2}" destId="{9298D1DF-4CD8-4D9A-9917-61101048C79A}" srcOrd="0" destOrd="0" parTransId="{4BD7BD8F-98B6-4D25-9774-219B03D5F59E}" sibTransId="{2C6CF28F-DE22-40EF-ABFD-8A4BEF19298E}"/>
    <dgm:cxn modelId="{433C7C60-CC2E-4517-BA40-0249329E89A7}" type="presOf" srcId="{9AA0057F-407F-4C99-8A65-42C83CC71A2F}" destId="{F62C2C65-DE92-4D91-9EB1-B820F7CD80B0}" srcOrd="0" destOrd="0" presId="urn:microsoft.com/office/officeart/2011/layout/TabList"/>
    <dgm:cxn modelId="{99FBF842-49FE-438F-B489-ECCCE7496D98}" srcId="{AC18B4F7-F0B3-47B3-8417-3790F095F2CB}" destId="{3D39A49A-7343-40BF-B81E-CE3B9E9616D5}" srcOrd="0" destOrd="0" parTransId="{1E7CC639-39EF-45DB-A268-3BD23178C3AE}" sibTransId="{A44D4FD1-F640-46C1-A1F8-1D75F39FF211}"/>
    <dgm:cxn modelId="{74636872-AFC8-417A-AD54-5E5DB7E3841A}" type="presOf" srcId="{AC18B4F7-F0B3-47B3-8417-3790F095F2CB}" destId="{39033B10-D751-45F5-AC3E-5A9FC7E97612}" srcOrd="0" destOrd="0" presId="urn:microsoft.com/office/officeart/2011/layout/TabList"/>
    <dgm:cxn modelId="{43D33B73-4E3D-45C9-A8CC-90D0365B8796}" type="presOf" srcId="{CF703B1F-1D07-4E8E-80B1-2247CCD9B0EA}" destId="{610D8AFE-17A0-475C-8C57-778E2A25A55B}" srcOrd="0" destOrd="0" presId="urn:microsoft.com/office/officeart/2011/layout/TabList"/>
    <dgm:cxn modelId="{7FF31377-B6CE-4404-9F2F-D3DCC222A964}" type="presOf" srcId="{80E9AEAB-63C6-41FF-ACA8-6462BB3A975F}" destId="{FF3F16BE-FF0A-4A7A-BF86-59D7163D1442}" srcOrd="0" destOrd="0" presId="urn:microsoft.com/office/officeart/2011/layout/TabList"/>
    <dgm:cxn modelId="{86337557-16C6-46FF-ADC8-097EAE40D4A6}" srcId="{819E3421-1BD9-4F11-A7D4-BD2DF1F6DF61}" destId="{80E9AEAB-63C6-41FF-ACA8-6462BB3A975F}" srcOrd="0" destOrd="0" parTransId="{1235C8CF-CCF8-4CAA-BC60-865D01350CBC}" sibTransId="{339EEEE6-B524-4493-940A-8DDE56BE1B1D}"/>
    <dgm:cxn modelId="{DD10AA7E-AC0F-4B95-B3C6-74E8DCF17B7B}" srcId="{AC18B4F7-F0B3-47B3-8417-3790F095F2CB}" destId="{3468964E-6975-4DDE-BE94-9302F9E07CAA}" srcOrd="2" destOrd="0" parTransId="{D2CF9E79-F730-498C-8F78-46A63D0C4F95}" sibTransId="{9E59A885-CB83-4690-8688-32C7AE4CA059}"/>
    <dgm:cxn modelId="{96D9BC81-2A78-417F-8D77-47D7EA4F88FA}" type="presOf" srcId="{A8451A9C-A7C4-4D0B-A0E1-9A4AA99B2A3B}" destId="{377E1EB9-FF10-4CE5-9E5F-5DD7DD5E392C}" srcOrd="0" destOrd="0" presId="urn:microsoft.com/office/officeart/2011/layout/TabList"/>
    <dgm:cxn modelId="{E1942A89-4044-41AC-A625-D68C40FC37DE}" type="presOf" srcId="{B9A5F837-8BF1-4D51-8A31-693BF57F74C7}" destId="{0D4FA22D-F33D-4385-8D52-C49556F5749C}" srcOrd="0" destOrd="0" presId="urn:microsoft.com/office/officeart/2011/layout/TabList"/>
    <dgm:cxn modelId="{8EC71E96-5110-41ED-B82E-6B0F641474AF}" srcId="{AC18B4F7-F0B3-47B3-8417-3790F095F2CB}" destId="{819E3421-1BD9-4F11-A7D4-BD2DF1F6DF61}" srcOrd="5" destOrd="0" parTransId="{721562B2-6EE3-4E81-A353-55C27A38E1EA}" sibTransId="{27FA5C86-0D14-40E3-B491-6B5869D8ED37}"/>
    <dgm:cxn modelId="{3E513897-87C4-407D-885D-D8EAAA81B262}" type="presOf" srcId="{CDAB6ED3-7C74-4BAC-B2A6-DBD4D6C9A5D2}" destId="{7C0E6CE1-8FF8-4547-B9C9-0A66BD80B4B8}" srcOrd="0" destOrd="0" presId="urn:microsoft.com/office/officeart/2011/layout/TabList"/>
    <dgm:cxn modelId="{370BEE99-B49E-4473-AF41-62B3C9B6046F}" srcId="{AC18B4F7-F0B3-47B3-8417-3790F095F2CB}" destId="{B17B5983-4EA0-4C03-8FB8-DB70476DB45B}" srcOrd="3" destOrd="0" parTransId="{A541A49D-A676-454D-A315-580343927640}" sibTransId="{FB0E08CE-1283-4EAA-B4BC-FBDE0330010A}"/>
    <dgm:cxn modelId="{A329D4A2-38C7-4793-AD0B-5777E7422F2D}" type="presOf" srcId="{F6160A39-33AC-4612-8B7F-5E7192AB11D8}" destId="{A46ECFFA-F019-47BD-8C82-A04BA421292C}" srcOrd="0" destOrd="0" presId="urn:microsoft.com/office/officeart/2011/layout/TabList"/>
    <dgm:cxn modelId="{0A1A01B1-31BD-4C7B-8C0C-A0941DB22FEB}" srcId="{AC18B4F7-F0B3-47B3-8417-3790F095F2CB}" destId="{CDAB6ED3-7C74-4BAC-B2A6-DBD4D6C9A5D2}" srcOrd="1" destOrd="0" parTransId="{1469D767-5E1A-4A66-8F6A-B66B6E977D9E}" sibTransId="{44B47870-A182-41D0-8A7D-82C58006CE9F}"/>
    <dgm:cxn modelId="{EE901EBF-D50F-4ECA-80A9-81DFD66F02F6}" srcId="{B17B5983-4EA0-4C03-8FB8-DB70476DB45B}" destId="{CF703B1F-1D07-4E8E-80B1-2247CCD9B0EA}" srcOrd="0" destOrd="0" parTransId="{28C7D9B0-A89A-4F26-8F99-F7BDC0213983}" sibTransId="{C87B0FFC-D784-480C-97EC-ED3DF0C8051D}"/>
    <dgm:cxn modelId="{26C885C4-062F-43E6-993C-49C321B10FBB}" srcId="{AC18B4F7-F0B3-47B3-8417-3790F095F2CB}" destId="{F86C2A17-27C0-4FBC-8E51-EDCF0944B078}" srcOrd="8" destOrd="0" parTransId="{8896D267-CD68-43F3-8526-21C5B976BC27}" sibTransId="{B36C9EBB-D660-4D75-9E5B-10319E7BB1BE}"/>
    <dgm:cxn modelId="{20F218CA-F1B0-4B54-AA11-989F72C99F96}" srcId="{3468964E-6975-4DDE-BE94-9302F9E07CAA}" destId="{F6160A39-33AC-4612-8B7F-5E7192AB11D8}" srcOrd="0" destOrd="0" parTransId="{6A334BEE-3BE0-4050-9B1D-F4EE60D8B25F}" sibTransId="{6DC0AF6E-FC6A-4F17-8AF0-11A46C06CD82}"/>
    <dgm:cxn modelId="{16DCD2DA-4BF1-426A-B0BD-7E87DAA483E3}" type="presOf" srcId="{3D39A49A-7343-40BF-B81E-CE3B9E9616D5}" destId="{8744DA37-747E-4CD0-9C50-F1DC7A2B4C4F}" srcOrd="0" destOrd="0" presId="urn:microsoft.com/office/officeart/2011/layout/TabList"/>
    <dgm:cxn modelId="{BC9B70DC-AF8C-4F74-BD09-A7E863BC32A0}" srcId="{AC18B4F7-F0B3-47B3-8417-3790F095F2CB}" destId="{E55E1169-ECB1-4CE1-BE3F-47EB44EBEDCD}" srcOrd="7" destOrd="0" parTransId="{24AF5A98-2BC8-4EDE-8790-CC639DA0966D}" sibTransId="{F342E4B1-C23C-468D-8796-25AB74AA1A1E}"/>
    <dgm:cxn modelId="{FDB84AE7-1DF2-48F0-906D-1256B24A23D0}" type="presOf" srcId="{E55E1169-ECB1-4CE1-BE3F-47EB44EBEDCD}" destId="{468905E4-5D80-48FF-B68C-D336FAFD322D}" srcOrd="0" destOrd="0" presId="urn:microsoft.com/office/officeart/2011/layout/TabList"/>
    <dgm:cxn modelId="{1B1C76F1-8D77-42FC-BA82-D16D228D5B9D}" type="presOf" srcId="{529F405E-1DDD-4CF5-9E16-7132E686F167}" destId="{CEEA91C7-6060-41C5-867A-E9D97B23E196}" srcOrd="0" destOrd="0" presId="urn:microsoft.com/office/officeart/2011/layout/TabList"/>
    <dgm:cxn modelId="{1A2AE9F1-3605-4D3E-BE1D-BC4DEF64D34F}" type="presOf" srcId="{B17B5983-4EA0-4C03-8FB8-DB70476DB45B}" destId="{49E7DF09-EA49-4B61-BA35-3701445EA6C1}" srcOrd="0" destOrd="0" presId="urn:microsoft.com/office/officeart/2011/layout/TabList"/>
    <dgm:cxn modelId="{7AF12BF4-70BA-4131-8A0D-61DC01EF213D}" type="presOf" srcId="{8468C3C2-E82C-43DB-9FD5-90AD70826C18}" destId="{2FB7B931-7EFA-4590-B26A-A2AC5ECC6E13}" srcOrd="0" destOrd="0" presId="urn:microsoft.com/office/officeart/2011/layout/TabList"/>
    <dgm:cxn modelId="{FEBFC2FF-D470-4C60-8CE8-24C21E71598D}" srcId="{AC18B4F7-F0B3-47B3-8417-3790F095F2CB}" destId="{9AA0057F-407F-4C99-8A65-42C83CC71A2F}" srcOrd="4" destOrd="0" parTransId="{C202FF06-157B-4DE1-A1D1-E9D8DF81D481}" sibTransId="{EC89C2B1-796F-423C-8915-01793EC1AB99}"/>
    <dgm:cxn modelId="{2ACCD1D9-62B5-4B59-A421-E4FD8CBC8327}" type="presParOf" srcId="{39033B10-D751-45F5-AC3E-5A9FC7E97612}" destId="{CE17FF1B-B138-4DA3-AA45-8EF22DB516F3}" srcOrd="0" destOrd="0" presId="urn:microsoft.com/office/officeart/2011/layout/TabList"/>
    <dgm:cxn modelId="{9389E736-4D28-4AC9-88D5-28791F094F83}" type="presParOf" srcId="{CE17FF1B-B138-4DA3-AA45-8EF22DB516F3}" destId="{F342AAA1-AF9A-4B93-9732-FD888C0DAA8B}" srcOrd="0" destOrd="0" presId="urn:microsoft.com/office/officeart/2011/layout/TabList"/>
    <dgm:cxn modelId="{9C7145D1-8BB8-42EF-ABD7-CBD4DB732A3A}" type="presParOf" srcId="{CE17FF1B-B138-4DA3-AA45-8EF22DB516F3}" destId="{8744DA37-747E-4CD0-9C50-F1DC7A2B4C4F}" srcOrd="1" destOrd="0" presId="urn:microsoft.com/office/officeart/2011/layout/TabList"/>
    <dgm:cxn modelId="{D495F4B6-E365-465C-8DF5-A2E391023D8C}" type="presParOf" srcId="{CE17FF1B-B138-4DA3-AA45-8EF22DB516F3}" destId="{FBE587DB-6C68-469A-AC6A-1E2F767E2CBD}" srcOrd="2" destOrd="0" presId="urn:microsoft.com/office/officeart/2011/layout/TabList"/>
    <dgm:cxn modelId="{F8AA043C-B0EA-4163-9E8E-91B3ED61556A}" type="presParOf" srcId="{39033B10-D751-45F5-AC3E-5A9FC7E97612}" destId="{E3838A17-7B04-42A8-970A-5ABE33DAE8FF}" srcOrd="1" destOrd="0" presId="urn:microsoft.com/office/officeart/2011/layout/TabList"/>
    <dgm:cxn modelId="{1C367B3B-01A0-4746-8A12-DC8D339E70E7}" type="presParOf" srcId="{39033B10-D751-45F5-AC3E-5A9FC7E97612}" destId="{F830A333-D6CE-468D-802B-4543DBAD7E8B}" srcOrd="2" destOrd="0" presId="urn:microsoft.com/office/officeart/2011/layout/TabList"/>
    <dgm:cxn modelId="{C6AECBA3-8890-4E51-9BCB-5AA10C0A41E2}" type="presParOf" srcId="{F830A333-D6CE-468D-802B-4543DBAD7E8B}" destId="{7E54F435-0596-4424-80D6-2D016B9A2F58}" srcOrd="0" destOrd="0" presId="urn:microsoft.com/office/officeart/2011/layout/TabList"/>
    <dgm:cxn modelId="{E0DBD25E-FA89-4B3B-852F-231ACBF23FCD}" type="presParOf" srcId="{F830A333-D6CE-468D-802B-4543DBAD7E8B}" destId="{7C0E6CE1-8FF8-4547-B9C9-0A66BD80B4B8}" srcOrd="1" destOrd="0" presId="urn:microsoft.com/office/officeart/2011/layout/TabList"/>
    <dgm:cxn modelId="{999E3636-81AA-4267-9BF0-B49259146813}" type="presParOf" srcId="{F830A333-D6CE-468D-802B-4543DBAD7E8B}" destId="{108F8F97-00B9-459D-8605-5C24FF22A93B}" srcOrd="2" destOrd="0" presId="urn:microsoft.com/office/officeart/2011/layout/TabList"/>
    <dgm:cxn modelId="{2F764E50-FD87-4162-ADAC-A16FA8A0BE53}" type="presParOf" srcId="{39033B10-D751-45F5-AC3E-5A9FC7E97612}" destId="{CAB68453-71F4-4F5F-B0A7-910C53996A2D}" srcOrd="3" destOrd="0" presId="urn:microsoft.com/office/officeart/2011/layout/TabList"/>
    <dgm:cxn modelId="{022606AC-E2FB-4BCF-8441-0FF27A40FC85}" type="presParOf" srcId="{39033B10-D751-45F5-AC3E-5A9FC7E97612}" destId="{EC14B82B-C2CA-473A-AB0B-BAC7E4315A90}" srcOrd="4" destOrd="0" presId="urn:microsoft.com/office/officeart/2011/layout/TabList"/>
    <dgm:cxn modelId="{D50F9424-95B2-4CFC-BA06-48ABCD1AF71B}" type="presParOf" srcId="{EC14B82B-C2CA-473A-AB0B-BAC7E4315A90}" destId="{A46ECFFA-F019-47BD-8C82-A04BA421292C}" srcOrd="0" destOrd="0" presId="urn:microsoft.com/office/officeart/2011/layout/TabList"/>
    <dgm:cxn modelId="{9F87B2BE-6A80-48E1-81DB-07C657077D3E}" type="presParOf" srcId="{EC14B82B-C2CA-473A-AB0B-BAC7E4315A90}" destId="{29D704DC-FC1A-469D-BB1F-AAA6963F2B29}" srcOrd="1" destOrd="0" presId="urn:microsoft.com/office/officeart/2011/layout/TabList"/>
    <dgm:cxn modelId="{949610D4-74EC-46EB-B53A-2CA6A6D7730F}" type="presParOf" srcId="{EC14B82B-C2CA-473A-AB0B-BAC7E4315A90}" destId="{5E9310CF-5C4E-4743-8DB6-FC089988D3F9}" srcOrd="2" destOrd="0" presId="urn:microsoft.com/office/officeart/2011/layout/TabList"/>
    <dgm:cxn modelId="{9E46D22F-74FB-4959-9821-26C42D901EE9}" type="presParOf" srcId="{39033B10-D751-45F5-AC3E-5A9FC7E97612}" destId="{C560F7E2-5A76-4718-BC1A-57E7E2459F43}" srcOrd="5" destOrd="0" presId="urn:microsoft.com/office/officeart/2011/layout/TabList"/>
    <dgm:cxn modelId="{6F9CEBAB-27E7-4180-A8FE-BBFFF6AA8D29}" type="presParOf" srcId="{39033B10-D751-45F5-AC3E-5A9FC7E97612}" destId="{BD0B2C89-96F3-4ADB-A0B4-F83AB345C345}" srcOrd="6" destOrd="0" presId="urn:microsoft.com/office/officeart/2011/layout/TabList"/>
    <dgm:cxn modelId="{9EB1808A-8804-4528-9A39-BC3D0951A105}" type="presParOf" srcId="{BD0B2C89-96F3-4ADB-A0B4-F83AB345C345}" destId="{610D8AFE-17A0-475C-8C57-778E2A25A55B}" srcOrd="0" destOrd="0" presId="urn:microsoft.com/office/officeart/2011/layout/TabList"/>
    <dgm:cxn modelId="{9E4DFB0A-E2C2-45AE-9CE7-6AC6BE3B7ED9}" type="presParOf" srcId="{BD0B2C89-96F3-4ADB-A0B4-F83AB345C345}" destId="{49E7DF09-EA49-4B61-BA35-3701445EA6C1}" srcOrd="1" destOrd="0" presId="urn:microsoft.com/office/officeart/2011/layout/TabList"/>
    <dgm:cxn modelId="{580F7682-F2E2-4B1F-B912-B07204DE39CB}" type="presParOf" srcId="{BD0B2C89-96F3-4ADB-A0B4-F83AB345C345}" destId="{34161343-BB6C-4931-9359-3D7E74AC9FD7}" srcOrd="2" destOrd="0" presId="urn:microsoft.com/office/officeart/2011/layout/TabList"/>
    <dgm:cxn modelId="{CAF72878-36BA-4386-A2DD-51E5F41876B1}" type="presParOf" srcId="{39033B10-D751-45F5-AC3E-5A9FC7E97612}" destId="{F119439E-39F2-4263-AAEF-6FB004B159AD}" srcOrd="7" destOrd="0" presId="urn:microsoft.com/office/officeart/2011/layout/TabList"/>
    <dgm:cxn modelId="{0AC8FF95-01BF-4EB7-9E00-011B5746B1E8}" type="presParOf" srcId="{39033B10-D751-45F5-AC3E-5A9FC7E97612}" destId="{1CFF1326-F48D-4DFF-AD0B-9735D3384EA0}" srcOrd="8" destOrd="0" presId="urn:microsoft.com/office/officeart/2011/layout/TabList"/>
    <dgm:cxn modelId="{8B865BAD-A924-4335-8171-DFCDF5E6415C}" type="presParOf" srcId="{1CFF1326-F48D-4DFF-AD0B-9735D3384EA0}" destId="{0D4FA22D-F33D-4385-8D52-C49556F5749C}" srcOrd="0" destOrd="0" presId="urn:microsoft.com/office/officeart/2011/layout/TabList"/>
    <dgm:cxn modelId="{5842AEE0-9B84-4BB0-A7A7-74C2BB540990}" type="presParOf" srcId="{1CFF1326-F48D-4DFF-AD0B-9735D3384EA0}" destId="{F62C2C65-DE92-4D91-9EB1-B820F7CD80B0}" srcOrd="1" destOrd="0" presId="urn:microsoft.com/office/officeart/2011/layout/TabList"/>
    <dgm:cxn modelId="{E64BC570-57EB-46F1-9C46-95ED8AA16E68}" type="presParOf" srcId="{1CFF1326-F48D-4DFF-AD0B-9735D3384EA0}" destId="{21696E9A-6874-45C4-9701-FAC5B676A516}" srcOrd="2" destOrd="0" presId="urn:microsoft.com/office/officeart/2011/layout/TabList"/>
    <dgm:cxn modelId="{36C47C40-622F-489F-B7E1-3D31CD22E1D5}" type="presParOf" srcId="{39033B10-D751-45F5-AC3E-5A9FC7E97612}" destId="{4AAC1A5B-053A-4F7B-A697-BCF21E83DCBA}" srcOrd="9" destOrd="0" presId="urn:microsoft.com/office/officeart/2011/layout/TabList"/>
    <dgm:cxn modelId="{25C7EFD8-9E71-4972-B84E-CB0E65400AFD}" type="presParOf" srcId="{39033B10-D751-45F5-AC3E-5A9FC7E97612}" destId="{3A2F7B6C-8D0F-4CC5-BDCE-FFCDCF3D6282}" srcOrd="10" destOrd="0" presId="urn:microsoft.com/office/officeart/2011/layout/TabList"/>
    <dgm:cxn modelId="{AFCD2C29-7486-4AE3-8699-56DE4210B9E5}" type="presParOf" srcId="{3A2F7B6C-8D0F-4CC5-BDCE-FFCDCF3D6282}" destId="{FF3F16BE-FF0A-4A7A-BF86-59D7163D1442}" srcOrd="0" destOrd="0" presId="urn:microsoft.com/office/officeart/2011/layout/TabList"/>
    <dgm:cxn modelId="{219A6392-36AE-4B43-94E3-195219BB7384}" type="presParOf" srcId="{3A2F7B6C-8D0F-4CC5-BDCE-FFCDCF3D6282}" destId="{634347B2-6D61-488A-BC09-8E02F9BD7ED0}" srcOrd="1" destOrd="0" presId="urn:microsoft.com/office/officeart/2011/layout/TabList"/>
    <dgm:cxn modelId="{370C4750-9F9D-4326-9A2D-6FB87D6AC123}" type="presParOf" srcId="{3A2F7B6C-8D0F-4CC5-BDCE-FFCDCF3D6282}" destId="{3AC8CA20-B171-40E1-907E-3ABD3BE41916}" srcOrd="2" destOrd="0" presId="urn:microsoft.com/office/officeart/2011/layout/TabList"/>
    <dgm:cxn modelId="{66A96DAB-E049-4CBA-BB70-1A0771D2CCC5}" type="presParOf" srcId="{39033B10-D751-45F5-AC3E-5A9FC7E97612}" destId="{22BEC5FB-FF6F-4702-B02A-9BDAC28DAA5C}" srcOrd="11" destOrd="0" presId="urn:microsoft.com/office/officeart/2011/layout/TabList"/>
    <dgm:cxn modelId="{32DF9D23-8974-418B-8684-BFB29DD86BB8}" type="presParOf" srcId="{39033B10-D751-45F5-AC3E-5A9FC7E97612}" destId="{48452546-C8B7-4F20-8347-A84D88F646D3}" srcOrd="12" destOrd="0" presId="urn:microsoft.com/office/officeart/2011/layout/TabList"/>
    <dgm:cxn modelId="{ACDC610F-015E-4162-89F8-0838FBD30462}" type="presParOf" srcId="{48452546-C8B7-4F20-8347-A84D88F646D3}" destId="{BA58CC55-7E44-4B33-908C-EF90C7DBBA16}" srcOrd="0" destOrd="0" presId="urn:microsoft.com/office/officeart/2011/layout/TabList"/>
    <dgm:cxn modelId="{06E34BF3-879C-4343-AC89-FECE4E55EC52}" type="presParOf" srcId="{48452546-C8B7-4F20-8347-A84D88F646D3}" destId="{CEEA91C7-6060-41C5-867A-E9D97B23E196}" srcOrd="1" destOrd="0" presId="urn:microsoft.com/office/officeart/2011/layout/TabList"/>
    <dgm:cxn modelId="{4D8BB6A7-55B3-43FA-B9F5-501BFDC8845F}" type="presParOf" srcId="{48452546-C8B7-4F20-8347-A84D88F646D3}" destId="{5C1DFD4E-33E1-4766-90D7-CBA75E52F1E2}" srcOrd="2" destOrd="0" presId="urn:microsoft.com/office/officeart/2011/layout/TabList"/>
    <dgm:cxn modelId="{19173571-2D6F-410E-BD26-F9DAFEBDE6DE}" type="presParOf" srcId="{39033B10-D751-45F5-AC3E-5A9FC7E97612}" destId="{CB208F34-0C8A-4764-9176-03DF5DB6F5F1}" srcOrd="13" destOrd="0" presId="urn:microsoft.com/office/officeart/2011/layout/TabList"/>
    <dgm:cxn modelId="{28D0C92D-B7BB-4E64-8D30-E5C21D852162}" type="presParOf" srcId="{39033B10-D751-45F5-AC3E-5A9FC7E97612}" destId="{744ACD09-41DB-40A9-BEB7-6E3F1F6DAF8D}" srcOrd="14" destOrd="0" presId="urn:microsoft.com/office/officeart/2011/layout/TabList"/>
    <dgm:cxn modelId="{1B5208D1-8DF2-4CD7-8133-3933795A18FF}" type="presParOf" srcId="{744ACD09-41DB-40A9-BEB7-6E3F1F6DAF8D}" destId="{377E1EB9-FF10-4CE5-9E5F-5DD7DD5E392C}" srcOrd="0" destOrd="0" presId="urn:microsoft.com/office/officeart/2011/layout/TabList"/>
    <dgm:cxn modelId="{419CC0EE-9E3A-44C5-A450-8A901544D14D}" type="presParOf" srcId="{744ACD09-41DB-40A9-BEB7-6E3F1F6DAF8D}" destId="{468905E4-5D80-48FF-B68C-D336FAFD322D}" srcOrd="1" destOrd="0" presId="urn:microsoft.com/office/officeart/2011/layout/TabList"/>
    <dgm:cxn modelId="{AF21790A-AAA8-4DAF-A9EA-7C60038DF663}" type="presParOf" srcId="{744ACD09-41DB-40A9-BEB7-6E3F1F6DAF8D}" destId="{858243F3-1071-4EE9-BB15-F16530EA80A4}" srcOrd="2" destOrd="0" presId="urn:microsoft.com/office/officeart/2011/layout/TabList"/>
    <dgm:cxn modelId="{C6847A37-B449-4FB6-BA78-91DC675739BA}" type="presParOf" srcId="{39033B10-D751-45F5-AC3E-5A9FC7E97612}" destId="{9B731EDB-D571-4FB5-BFAC-773DDD398D04}" srcOrd="15" destOrd="0" presId="urn:microsoft.com/office/officeart/2011/layout/TabList"/>
    <dgm:cxn modelId="{6A362C09-122E-41F0-A5FC-6224C298E085}" type="presParOf" srcId="{39033B10-D751-45F5-AC3E-5A9FC7E97612}" destId="{AE1E6FA5-A5DE-4BF8-8C4C-E6A34E3D781F}" srcOrd="16" destOrd="0" presId="urn:microsoft.com/office/officeart/2011/layout/TabList"/>
    <dgm:cxn modelId="{C2B5C7D6-2A62-42DC-8646-AD2C82059BC0}" type="presParOf" srcId="{AE1E6FA5-A5DE-4BF8-8C4C-E6A34E3D781F}" destId="{2FB7B931-7EFA-4590-B26A-A2AC5ECC6E13}" srcOrd="0" destOrd="0" presId="urn:microsoft.com/office/officeart/2011/layout/TabList"/>
    <dgm:cxn modelId="{A6A95D7B-0F8B-494C-8CFB-95778B8FF034}" type="presParOf" srcId="{AE1E6FA5-A5DE-4BF8-8C4C-E6A34E3D781F}" destId="{FA4644F5-746C-4822-9E68-78BBD309E492}" srcOrd="1" destOrd="0" presId="urn:microsoft.com/office/officeart/2011/layout/TabList"/>
    <dgm:cxn modelId="{55FCC126-F7EA-46FF-8629-889F955B8E07}" type="presParOf" srcId="{AE1E6FA5-A5DE-4BF8-8C4C-E6A34E3D781F}" destId="{BD7D8E98-966F-4522-912E-CC17335FA84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18B4F7-F0B3-47B3-8417-3790F095F2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39A49A-7343-40BF-B81E-CE3B9E9616D5}">
      <dgm:prSet phldrT="[Text]"/>
      <dgm:spPr>
        <a:solidFill>
          <a:srgbClr val="26296B"/>
        </a:solidFill>
        <a:ln>
          <a:solidFill>
            <a:srgbClr val="26296B"/>
          </a:solidFill>
        </a:ln>
      </dgm:spPr>
      <dgm:t>
        <a:bodyPr/>
        <a:lstStyle/>
        <a:p>
          <a:r>
            <a:rPr lang="en-US" b="1" dirty="0"/>
            <a:t>Excluding Eligible Victims from Receiving Services Based on Classifications</a:t>
          </a:r>
        </a:p>
      </dgm:t>
    </dgm:pt>
    <dgm:pt modelId="{1E7CC639-39EF-45DB-A268-3BD23178C3AE}" type="parTrans" cxnId="{99FBF842-49FE-438F-B489-ECCCE7496D98}">
      <dgm:prSet/>
      <dgm:spPr/>
      <dgm:t>
        <a:bodyPr/>
        <a:lstStyle/>
        <a:p>
          <a:endParaRPr lang="en-US"/>
        </a:p>
      </dgm:t>
    </dgm:pt>
    <dgm:pt modelId="{A44D4FD1-F640-46C1-A1F8-1D75F39FF211}" type="sibTrans" cxnId="{99FBF842-49FE-438F-B489-ECCCE7496D98}">
      <dgm:prSet/>
      <dgm:spPr/>
      <dgm:t>
        <a:bodyPr/>
        <a:lstStyle/>
        <a:p>
          <a:endParaRPr lang="en-US"/>
        </a:p>
      </dgm:t>
    </dgm:pt>
    <dgm:pt modelId="{CDAB6ED3-7C74-4BAC-B2A6-DBD4D6C9A5D2}">
      <dgm:prSet phldrT="[Text]"/>
      <dgm:spPr>
        <a:solidFill>
          <a:srgbClr val="26296B"/>
        </a:solidFill>
        <a:ln>
          <a:solidFill>
            <a:srgbClr val="26296B"/>
          </a:solidFill>
        </a:ln>
      </dgm:spPr>
      <dgm:t>
        <a:bodyPr/>
        <a:lstStyle/>
        <a:p>
          <a:r>
            <a:rPr lang="en-US" b="1" dirty="0"/>
            <a:t>Compromising Confidentiality or Privacy</a:t>
          </a:r>
        </a:p>
      </dgm:t>
    </dgm:pt>
    <dgm:pt modelId="{1469D767-5E1A-4A66-8F6A-B66B6E977D9E}" type="parTrans" cxnId="{0A1A01B1-31BD-4C7B-8C0C-A0941DB22FEB}">
      <dgm:prSet/>
      <dgm:spPr/>
      <dgm:t>
        <a:bodyPr/>
        <a:lstStyle/>
        <a:p>
          <a:endParaRPr lang="en-US"/>
        </a:p>
      </dgm:t>
    </dgm:pt>
    <dgm:pt modelId="{44B47870-A182-41D0-8A7D-82C58006CE9F}" type="sibTrans" cxnId="{0A1A01B1-31BD-4C7B-8C0C-A0941DB22FEB}">
      <dgm:prSet/>
      <dgm:spPr/>
      <dgm:t>
        <a:bodyPr/>
        <a:lstStyle/>
        <a:p>
          <a:endParaRPr lang="en-US"/>
        </a:p>
      </dgm:t>
    </dgm:pt>
    <dgm:pt modelId="{3468964E-6975-4DDE-BE94-9302F9E07CAA}">
      <dgm:prSet phldrT="[Text]"/>
      <dgm:spPr>
        <a:solidFill>
          <a:srgbClr val="26296B"/>
        </a:solidFill>
        <a:ln>
          <a:solidFill>
            <a:srgbClr val="26296B"/>
          </a:solidFill>
        </a:ln>
      </dgm:spPr>
      <dgm:t>
        <a:bodyPr/>
        <a:lstStyle/>
        <a:p>
          <a:r>
            <a:rPr lang="en-US" b="1" dirty="0"/>
            <a:t>Requiring Victims to Take Certain Actions </a:t>
          </a:r>
        </a:p>
      </dgm:t>
    </dgm:pt>
    <dgm:pt modelId="{D2CF9E79-F730-498C-8F78-46A63D0C4F95}" type="parTrans" cxnId="{DD10AA7E-AC0F-4B95-B3C6-74E8DCF17B7B}">
      <dgm:prSet/>
      <dgm:spPr/>
      <dgm:t>
        <a:bodyPr/>
        <a:lstStyle/>
        <a:p>
          <a:endParaRPr lang="en-US"/>
        </a:p>
      </dgm:t>
    </dgm:pt>
    <dgm:pt modelId="{9E59A885-CB83-4690-8688-32C7AE4CA059}" type="sibTrans" cxnId="{DD10AA7E-AC0F-4B95-B3C6-74E8DCF17B7B}">
      <dgm:prSet/>
      <dgm:spPr/>
      <dgm:t>
        <a:bodyPr/>
        <a:lstStyle/>
        <a:p>
          <a:endParaRPr lang="en-US"/>
        </a:p>
      </dgm:t>
    </dgm:pt>
    <dgm:pt modelId="{B17B5983-4EA0-4C03-8FB8-DB70476DB45B}">
      <dgm:prSet phldrT="[Text]"/>
      <dgm:spPr>
        <a:solidFill>
          <a:srgbClr val="26296B"/>
        </a:solidFill>
        <a:ln>
          <a:solidFill>
            <a:srgbClr val="26296B"/>
          </a:solidFill>
        </a:ln>
      </dgm:spPr>
      <dgm:t>
        <a:bodyPr/>
        <a:lstStyle/>
        <a:p>
          <a:r>
            <a:rPr lang="en-US" b="1" dirty="0"/>
            <a:t>Failure to Include Conducting Safety Planning with Victims</a:t>
          </a:r>
        </a:p>
      </dgm:t>
    </dgm:pt>
    <dgm:pt modelId="{A541A49D-A676-454D-A315-580343927640}" type="parTrans" cxnId="{370BEE99-B49E-4473-AF41-62B3C9B6046F}">
      <dgm:prSet/>
      <dgm:spPr/>
      <dgm:t>
        <a:bodyPr/>
        <a:lstStyle/>
        <a:p>
          <a:endParaRPr lang="en-US"/>
        </a:p>
      </dgm:t>
    </dgm:pt>
    <dgm:pt modelId="{FB0E08CE-1283-4EAA-B4BC-FBDE0330010A}" type="sibTrans" cxnId="{370BEE99-B49E-4473-AF41-62B3C9B6046F}">
      <dgm:prSet/>
      <dgm:spPr/>
      <dgm:t>
        <a:bodyPr/>
        <a:lstStyle/>
        <a:p>
          <a:endParaRPr lang="en-US"/>
        </a:p>
      </dgm:t>
    </dgm:pt>
    <dgm:pt modelId="{9AA0057F-407F-4C99-8A65-42C83CC71A2F}">
      <dgm:prSet phldrT="[Text]"/>
      <dgm:spPr>
        <a:solidFill>
          <a:srgbClr val="26296B"/>
        </a:solidFill>
        <a:ln>
          <a:solidFill>
            <a:srgbClr val="26296B"/>
          </a:solidFill>
        </a:ln>
      </dgm:spPr>
      <dgm:t>
        <a:bodyPr/>
        <a:lstStyle/>
        <a:p>
          <a:r>
            <a:rPr lang="en-US" b="1" dirty="0"/>
            <a:t>Failure to Account for Unique Needs of Individuals in Project Designs, Products, Services, and/or Budgets.</a:t>
          </a:r>
        </a:p>
      </dgm:t>
    </dgm:pt>
    <dgm:pt modelId="{C202FF06-157B-4DE1-A1D1-E9D8DF81D481}" type="parTrans" cxnId="{FEBFC2FF-D470-4C60-8CE8-24C21E71598D}">
      <dgm:prSet/>
      <dgm:spPr/>
      <dgm:t>
        <a:bodyPr/>
        <a:lstStyle/>
        <a:p>
          <a:endParaRPr lang="en-US"/>
        </a:p>
      </dgm:t>
    </dgm:pt>
    <dgm:pt modelId="{EC89C2B1-796F-423C-8915-01793EC1AB99}" type="sibTrans" cxnId="{FEBFC2FF-D470-4C60-8CE8-24C21E71598D}">
      <dgm:prSet/>
      <dgm:spPr/>
      <dgm:t>
        <a:bodyPr/>
        <a:lstStyle/>
        <a:p>
          <a:endParaRPr lang="en-US"/>
        </a:p>
      </dgm:t>
    </dgm:pt>
    <dgm:pt modelId="{819E3421-1BD9-4F11-A7D4-BD2DF1F6DF61}">
      <dgm:prSet phldrT="[Text]"/>
      <dgm:spPr>
        <a:solidFill>
          <a:srgbClr val="26296B"/>
        </a:solidFill>
        <a:ln>
          <a:solidFill>
            <a:srgbClr val="26296B"/>
          </a:solidFill>
        </a:ln>
      </dgm:spPr>
      <dgm:t>
        <a:bodyPr/>
        <a:lstStyle/>
        <a:p>
          <a:r>
            <a:rPr lang="en-US" b="1" dirty="0"/>
            <a:t>Using Technology without Addressing Implications for Victim Confidentiality, Safety Planning, and Informed Consent</a:t>
          </a:r>
        </a:p>
      </dgm:t>
    </dgm:pt>
    <dgm:pt modelId="{721562B2-6EE3-4E81-A353-55C27A38E1EA}" type="parTrans" cxnId="{8EC71E96-5110-41ED-B82E-6B0F641474AF}">
      <dgm:prSet/>
      <dgm:spPr/>
      <dgm:t>
        <a:bodyPr/>
        <a:lstStyle/>
        <a:p>
          <a:endParaRPr lang="en-US"/>
        </a:p>
      </dgm:t>
    </dgm:pt>
    <dgm:pt modelId="{27FA5C86-0D14-40E3-B491-6B5869D8ED37}" type="sibTrans" cxnId="{8EC71E96-5110-41ED-B82E-6B0F641474AF}">
      <dgm:prSet/>
      <dgm:spPr/>
      <dgm:t>
        <a:bodyPr/>
        <a:lstStyle/>
        <a:p>
          <a:endParaRPr lang="en-US"/>
        </a:p>
      </dgm:t>
    </dgm:pt>
    <dgm:pt modelId="{529F405E-1DDD-4CF5-9E16-7132E686F167}">
      <dgm:prSet phldrT="[Text]"/>
      <dgm:spPr>
        <a:solidFill>
          <a:srgbClr val="26296B"/>
        </a:solidFill>
        <a:ln>
          <a:solidFill>
            <a:srgbClr val="26296B"/>
          </a:solidFill>
        </a:ln>
      </dgm:spPr>
      <dgm:t>
        <a:bodyPr/>
        <a:lstStyle/>
        <a:p>
          <a:r>
            <a:rPr lang="en-US" b="1" dirty="0"/>
            <a:t>Partnering with Individuals or Organizations that Support/Promote Practices that Compromise Safety/Recovery or Undermine Offender Accountability</a:t>
          </a:r>
        </a:p>
      </dgm:t>
    </dgm:pt>
    <dgm:pt modelId="{36D76FB5-2F42-4C37-96AA-1C7CEF123BE7}" type="parTrans" cxnId="{36360E0E-9C81-4ED3-B3D3-3F6016AB1639}">
      <dgm:prSet/>
      <dgm:spPr/>
      <dgm:t>
        <a:bodyPr/>
        <a:lstStyle/>
        <a:p>
          <a:endParaRPr lang="en-US"/>
        </a:p>
      </dgm:t>
    </dgm:pt>
    <dgm:pt modelId="{9A3F3C7B-32C6-48A3-949F-5B8C7F05B056}" type="sibTrans" cxnId="{36360E0E-9C81-4ED3-B3D3-3F6016AB1639}">
      <dgm:prSet/>
      <dgm:spPr/>
      <dgm:t>
        <a:bodyPr/>
        <a:lstStyle/>
        <a:p>
          <a:endParaRPr lang="en-US"/>
        </a:p>
      </dgm:t>
    </dgm:pt>
    <dgm:pt modelId="{7BF6A214-9EB4-4E8C-8D7C-1E7DD4B9A8DA}">
      <dgm:prSet phldrT="[Text]"/>
      <dgm:spPr>
        <a:noFill/>
        <a:ln>
          <a:noFill/>
        </a:ln>
      </dgm:spPr>
      <dgm:t>
        <a:bodyPr/>
        <a:lstStyle/>
        <a:p>
          <a:pPr algn="l">
            <a:buFontTx/>
            <a:buNone/>
          </a:pPr>
          <a:endParaRPr lang="en-US" b="1" dirty="0"/>
        </a:p>
      </dgm:t>
    </dgm:pt>
    <dgm:pt modelId="{7CB28880-FB0B-49BA-8D1A-FFDA3A4D6854}" type="parTrans" cxnId="{DF3A0234-DB3B-4BCC-8FF6-4338B94D8B47}">
      <dgm:prSet/>
      <dgm:spPr/>
      <dgm:t>
        <a:bodyPr/>
        <a:lstStyle/>
        <a:p>
          <a:endParaRPr lang="en-US"/>
        </a:p>
      </dgm:t>
    </dgm:pt>
    <dgm:pt modelId="{73C28023-702B-4206-9950-159730ECCAAD}" type="sibTrans" cxnId="{DF3A0234-DB3B-4BCC-8FF6-4338B94D8B47}">
      <dgm:prSet/>
      <dgm:spPr/>
      <dgm:t>
        <a:bodyPr/>
        <a:lstStyle/>
        <a:p>
          <a:endParaRPr lang="en-US"/>
        </a:p>
      </dgm:t>
    </dgm:pt>
    <dgm:pt modelId="{F6160A39-33AC-4612-8B7F-5E7192AB11D8}">
      <dgm:prSet phldrT="[Text]"/>
      <dgm:spPr>
        <a:solidFill>
          <a:schemeClr val="bg1"/>
        </a:solidFill>
        <a:ln>
          <a:noFill/>
        </a:ln>
      </dgm:spPr>
      <dgm:t>
        <a:bodyPr/>
        <a:lstStyle/>
        <a:p>
          <a:pPr>
            <a:buFontTx/>
            <a:buNone/>
          </a:pPr>
          <a:endParaRPr lang="en-US" b="1" dirty="0"/>
        </a:p>
      </dgm:t>
    </dgm:pt>
    <dgm:pt modelId="{6A334BEE-3BE0-4050-9B1D-F4EE60D8B25F}" type="parTrans" cxnId="{20F218CA-F1B0-4B54-AA11-989F72C99F96}">
      <dgm:prSet/>
      <dgm:spPr/>
      <dgm:t>
        <a:bodyPr/>
        <a:lstStyle/>
        <a:p>
          <a:endParaRPr lang="en-US"/>
        </a:p>
      </dgm:t>
    </dgm:pt>
    <dgm:pt modelId="{6DC0AF6E-FC6A-4F17-8AF0-11A46C06CD82}" type="sibTrans" cxnId="{20F218CA-F1B0-4B54-AA11-989F72C99F96}">
      <dgm:prSet/>
      <dgm:spPr/>
      <dgm:t>
        <a:bodyPr/>
        <a:lstStyle/>
        <a:p>
          <a:endParaRPr lang="en-US"/>
        </a:p>
      </dgm:t>
    </dgm:pt>
    <dgm:pt modelId="{CF703B1F-1D07-4E8E-80B1-2247CCD9B0EA}">
      <dgm:prSet phldrT="[Text]"/>
      <dgm:spPr>
        <a:noFill/>
        <a:ln>
          <a:noFill/>
        </a:ln>
      </dgm:spPr>
      <dgm:t>
        <a:bodyPr/>
        <a:lstStyle/>
        <a:p>
          <a:pPr>
            <a:buFontTx/>
            <a:buNone/>
          </a:pPr>
          <a:endParaRPr lang="en-US" b="1" dirty="0"/>
        </a:p>
      </dgm:t>
    </dgm:pt>
    <dgm:pt modelId="{28C7D9B0-A89A-4F26-8F99-F7BDC0213983}" type="parTrans" cxnId="{EE901EBF-D50F-4ECA-80A9-81DFD66F02F6}">
      <dgm:prSet/>
      <dgm:spPr/>
      <dgm:t>
        <a:bodyPr/>
        <a:lstStyle/>
        <a:p>
          <a:endParaRPr lang="en-US"/>
        </a:p>
      </dgm:t>
    </dgm:pt>
    <dgm:pt modelId="{C87B0FFC-D784-480C-97EC-ED3DF0C8051D}" type="sibTrans" cxnId="{EE901EBF-D50F-4ECA-80A9-81DFD66F02F6}">
      <dgm:prSet/>
      <dgm:spPr/>
      <dgm:t>
        <a:bodyPr/>
        <a:lstStyle/>
        <a:p>
          <a:endParaRPr lang="en-US"/>
        </a:p>
      </dgm:t>
    </dgm:pt>
    <dgm:pt modelId="{80E9AEAB-63C6-41FF-ACA8-6462BB3A975F}">
      <dgm:prSet phldrT="[Text]"/>
      <dgm:spPr>
        <a:noFill/>
        <a:ln>
          <a:noFill/>
        </a:ln>
      </dgm:spPr>
      <dgm:t>
        <a:bodyPr/>
        <a:lstStyle/>
        <a:p>
          <a:pPr>
            <a:buFont typeface="Wingdings" panose="05000000000000000000" pitchFamily="2" charset="2"/>
            <a:buNone/>
          </a:pPr>
          <a:endParaRPr lang="en-US" b="1" dirty="0"/>
        </a:p>
      </dgm:t>
    </dgm:pt>
    <dgm:pt modelId="{1235C8CF-CCF8-4CAA-BC60-865D01350CBC}" type="parTrans" cxnId="{86337557-16C6-46FF-ADC8-097EAE40D4A6}">
      <dgm:prSet/>
      <dgm:spPr/>
      <dgm:t>
        <a:bodyPr/>
        <a:lstStyle/>
        <a:p>
          <a:endParaRPr lang="en-US"/>
        </a:p>
      </dgm:t>
    </dgm:pt>
    <dgm:pt modelId="{339EEEE6-B524-4493-940A-8DDE56BE1B1D}" type="sibTrans" cxnId="{86337557-16C6-46FF-ADC8-097EAE40D4A6}">
      <dgm:prSet/>
      <dgm:spPr/>
      <dgm:t>
        <a:bodyPr/>
        <a:lstStyle/>
        <a:p>
          <a:endParaRPr lang="en-US"/>
        </a:p>
      </dgm:t>
    </dgm:pt>
    <dgm:pt modelId="{DD50BD3B-4DDE-457A-9EC0-9AAE5F70AE39}">
      <dgm:prSet phldrT="[Text]"/>
      <dgm:spPr>
        <a:noFill/>
        <a:ln>
          <a:noFill/>
        </a:ln>
      </dgm:spPr>
      <dgm:t>
        <a:bodyPr/>
        <a:lstStyle/>
        <a:p>
          <a:pPr>
            <a:buFontTx/>
            <a:buNone/>
          </a:pPr>
          <a:endParaRPr lang="en-US" b="1" dirty="0"/>
        </a:p>
      </dgm:t>
    </dgm:pt>
    <dgm:pt modelId="{E987D828-1371-44E9-B01F-A40AD71CA0E0}" type="parTrans" cxnId="{306E9E03-DB4A-4384-9423-7D3DE4AE9429}">
      <dgm:prSet/>
      <dgm:spPr/>
      <dgm:t>
        <a:bodyPr/>
        <a:lstStyle/>
        <a:p>
          <a:endParaRPr lang="en-US"/>
        </a:p>
      </dgm:t>
    </dgm:pt>
    <dgm:pt modelId="{07E892F1-DA4E-4938-A98C-778C3560709C}" type="sibTrans" cxnId="{306E9E03-DB4A-4384-9423-7D3DE4AE9429}">
      <dgm:prSet/>
      <dgm:spPr/>
      <dgm:t>
        <a:bodyPr/>
        <a:lstStyle/>
        <a:p>
          <a:endParaRPr lang="en-US"/>
        </a:p>
      </dgm:t>
    </dgm:pt>
    <dgm:pt modelId="{9298D1DF-4CD8-4D9A-9917-61101048C79A}">
      <dgm:prSet phldrT="[Text]"/>
      <dgm:spPr>
        <a:noFill/>
        <a:ln>
          <a:noFill/>
        </a:ln>
      </dgm:spPr>
      <dgm:t>
        <a:bodyPr/>
        <a:lstStyle/>
        <a:p>
          <a:pPr>
            <a:buFontTx/>
            <a:buNone/>
          </a:pPr>
          <a:endParaRPr lang="en-US" b="1" dirty="0"/>
        </a:p>
      </dgm:t>
    </dgm:pt>
    <dgm:pt modelId="{4BD7BD8F-98B6-4D25-9774-219B03D5F59E}" type="parTrans" cxnId="{BA9BBA5C-B4AA-4903-9617-A903114E3C9D}">
      <dgm:prSet/>
      <dgm:spPr/>
      <dgm:t>
        <a:bodyPr/>
        <a:lstStyle/>
        <a:p>
          <a:endParaRPr lang="en-US"/>
        </a:p>
      </dgm:t>
    </dgm:pt>
    <dgm:pt modelId="{2C6CF28F-DE22-40EF-ABFD-8A4BEF19298E}" type="sibTrans" cxnId="{BA9BBA5C-B4AA-4903-9617-A903114E3C9D}">
      <dgm:prSet/>
      <dgm:spPr/>
      <dgm:t>
        <a:bodyPr/>
        <a:lstStyle/>
        <a:p>
          <a:endParaRPr lang="en-US"/>
        </a:p>
      </dgm:t>
    </dgm:pt>
    <dgm:pt modelId="{A34CFA3F-0C8C-494C-B545-7B739FB1212F}">
      <dgm:prSet phldrT="[Text]"/>
      <dgm:spPr>
        <a:noFill/>
        <a:ln>
          <a:noFill/>
        </a:ln>
      </dgm:spPr>
      <dgm:t>
        <a:bodyPr/>
        <a:lstStyle/>
        <a:p>
          <a:endParaRPr lang="en-US" b="1" dirty="0"/>
        </a:p>
      </dgm:t>
    </dgm:pt>
    <dgm:pt modelId="{CD3EDD42-C3F9-4901-96A2-C8667ECEC19D}" type="sibTrans" cxnId="{4CA2C636-23FD-455C-8387-D5E9B2A7F947}">
      <dgm:prSet/>
      <dgm:spPr/>
      <dgm:t>
        <a:bodyPr/>
        <a:lstStyle/>
        <a:p>
          <a:endParaRPr lang="en-US"/>
        </a:p>
      </dgm:t>
    </dgm:pt>
    <dgm:pt modelId="{6C710A74-63B3-4611-9901-3F0D3FF126EE}" type="parTrans" cxnId="{4CA2C636-23FD-455C-8387-D5E9B2A7F947}">
      <dgm:prSet/>
      <dgm:spPr/>
      <dgm:t>
        <a:bodyPr/>
        <a:lstStyle/>
        <a:p>
          <a:endParaRPr lang="en-US"/>
        </a:p>
      </dgm:t>
    </dgm:pt>
    <dgm:pt modelId="{E5AB5959-4B47-4140-8AD1-0B2E6675C438}" type="pres">
      <dgm:prSet presAssocID="{AC18B4F7-F0B3-47B3-8417-3790F095F2CB}" presName="linear" presStyleCnt="0">
        <dgm:presLayoutVars>
          <dgm:animLvl val="lvl"/>
          <dgm:resizeHandles val="exact"/>
        </dgm:presLayoutVars>
      </dgm:prSet>
      <dgm:spPr/>
    </dgm:pt>
    <dgm:pt modelId="{DDAF9470-F8B2-4C3A-B1C0-4E02706D053B}" type="pres">
      <dgm:prSet presAssocID="{3D39A49A-7343-40BF-B81E-CE3B9E9616D5}" presName="parentText" presStyleLbl="node1" presStyleIdx="0" presStyleCnt="7" custLinFactNeighborY="23548">
        <dgm:presLayoutVars>
          <dgm:chMax val="0"/>
          <dgm:bulletEnabled val="1"/>
        </dgm:presLayoutVars>
      </dgm:prSet>
      <dgm:spPr/>
    </dgm:pt>
    <dgm:pt modelId="{BA6A1E10-9359-45CA-9759-1A8C2F4E38C0}" type="pres">
      <dgm:prSet presAssocID="{3D39A49A-7343-40BF-B81E-CE3B9E9616D5}" presName="childText" presStyleLbl="revTx" presStyleIdx="0" presStyleCnt="7">
        <dgm:presLayoutVars>
          <dgm:bulletEnabled val="1"/>
        </dgm:presLayoutVars>
      </dgm:prSet>
      <dgm:spPr/>
    </dgm:pt>
    <dgm:pt modelId="{63DDA509-6F08-45B7-9108-FE50085F8809}" type="pres">
      <dgm:prSet presAssocID="{CDAB6ED3-7C74-4BAC-B2A6-DBD4D6C9A5D2}" presName="parentText" presStyleLbl="node1" presStyleIdx="1" presStyleCnt="7">
        <dgm:presLayoutVars>
          <dgm:chMax val="0"/>
          <dgm:bulletEnabled val="1"/>
        </dgm:presLayoutVars>
      </dgm:prSet>
      <dgm:spPr/>
    </dgm:pt>
    <dgm:pt modelId="{C523CB26-5A38-4853-AF69-F014C015C3D0}" type="pres">
      <dgm:prSet presAssocID="{CDAB6ED3-7C74-4BAC-B2A6-DBD4D6C9A5D2}" presName="childText" presStyleLbl="revTx" presStyleIdx="1" presStyleCnt="7">
        <dgm:presLayoutVars>
          <dgm:bulletEnabled val="1"/>
        </dgm:presLayoutVars>
      </dgm:prSet>
      <dgm:spPr/>
    </dgm:pt>
    <dgm:pt modelId="{616D2348-63AC-42D1-989C-4C93FF7B1B94}" type="pres">
      <dgm:prSet presAssocID="{3468964E-6975-4DDE-BE94-9302F9E07CAA}" presName="parentText" presStyleLbl="node1" presStyleIdx="2" presStyleCnt="7">
        <dgm:presLayoutVars>
          <dgm:chMax val="0"/>
          <dgm:bulletEnabled val="1"/>
        </dgm:presLayoutVars>
      </dgm:prSet>
      <dgm:spPr/>
    </dgm:pt>
    <dgm:pt modelId="{FED2F0F6-0F23-44E1-AC62-86F5F5778965}" type="pres">
      <dgm:prSet presAssocID="{3468964E-6975-4DDE-BE94-9302F9E07CAA}" presName="childText" presStyleLbl="revTx" presStyleIdx="2" presStyleCnt="7">
        <dgm:presLayoutVars>
          <dgm:bulletEnabled val="1"/>
        </dgm:presLayoutVars>
      </dgm:prSet>
      <dgm:spPr/>
    </dgm:pt>
    <dgm:pt modelId="{5D722234-470B-4738-A331-50439E50F7EE}" type="pres">
      <dgm:prSet presAssocID="{B17B5983-4EA0-4C03-8FB8-DB70476DB45B}" presName="parentText" presStyleLbl="node1" presStyleIdx="3" presStyleCnt="7">
        <dgm:presLayoutVars>
          <dgm:chMax val="0"/>
          <dgm:bulletEnabled val="1"/>
        </dgm:presLayoutVars>
      </dgm:prSet>
      <dgm:spPr/>
    </dgm:pt>
    <dgm:pt modelId="{341D1E04-53EB-4B3B-986A-659A683D334D}" type="pres">
      <dgm:prSet presAssocID="{B17B5983-4EA0-4C03-8FB8-DB70476DB45B}" presName="childText" presStyleLbl="revTx" presStyleIdx="3" presStyleCnt="7">
        <dgm:presLayoutVars>
          <dgm:bulletEnabled val="1"/>
        </dgm:presLayoutVars>
      </dgm:prSet>
      <dgm:spPr/>
    </dgm:pt>
    <dgm:pt modelId="{9E760500-1839-4903-A9F1-D40BAD8363C0}" type="pres">
      <dgm:prSet presAssocID="{9AA0057F-407F-4C99-8A65-42C83CC71A2F}" presName="parentText" presStyleLbl="node1" presStyleIdx="4" presStyleCnt="7">
        <dgm:presLayoutVars>
          <dgm:chMax val="0"/>
          <dgm:bulletEnabled val="1"/>
        </dgm:presLayoutVars>
      </dgm:prSet>
      <dgm:spPr/>
    </dgm:pt>
    <dgm:pt modelId="{D49062C0-4025-495D-8555-42CB312BDC75}" type="pres">
      <dgm:prSet presAssocID="{9AA0057F-407F-4C99-8A65-42C83CC71A2F}" presName="childText" presStyleLbl="revTx" presStyleIdx="4" presStyleCnt="7">
        <dgm:presLayoutVars>
          <dgm:bulletEnabled val="1"/>
        </dgm:presLayoutVars>
      </dgm:prSet>
      <dgm:spPr/>
    </dgm:pt>
    <dgm:pt modelId="{0631334C-0081-4AB1-B80B-293CAC247877}" type="pres">
      <dgm:prSet presAssocID="{819E3421-1BD9-4F11-A7D4-BD2DF1F6DF61}" presName="parentText" presStyleLbl="node1" presStyleIdx="5" presStyleCnt="7">
        <dgm:presLayoutVars>
          <dgm:chMax val="0"/>
          <dgm:bulletEnabled val="1"/>
        </dgm:presLayoutVars>
      </dgm:prSet>
      <dgm:spPr/>
    </dgm:pt>
    <dgm:pt modelId="{76C4920D-EB26-48E3-B53F-E2E53F9A5FC5}" type="pres">
      <dgm:prSet presAssocID="{819E3421-1BD9-4F11-A7D4-BD2DF1F6DF61}" presName="childText" presStyleLbl="revTx" presStyleIdx="5" presStyleCnt="7">
        <dgm:presLayoutVars>
          <dgm:bulletEnabled val="1"/>
        </dgm:presLayoutVars>
      </dgm:prSet>
      <dgm:spPr/>
    </dgm:pt>
    <dgm:pt modelId="{100B520F-67CD-4031-AAD3-7316A615A01A}" type="pres">
      <dgm:prSet presAssocID="{529F405E-1DDD-4CF5-9E16-7132E686F167}" presName="parentText" presStyleLbl="node1" presStyleIdx="6" presStyleCnt="7">
        <dgm:presLayoutVars>
          <dgm:chMax val="0"/>
          <dgm:bulletEnabled val="1"/>
        </dgm:presLayoutVars>
      </dgm:prSet>
      <dgm:spPr/>
    </dgm:pt>
    <dgm:pt modelId="{E71D054B-9F0E-437C-8D8F-390274D5FEB9}" type="pres">
      <dgm:prSet presAssocID="{529F405E-1DDD-4CF5-9E16-7132E686F167}" presName="childText" presStyleLbl="revTx" presStyleIdx="6" presStyleCnt="7">
        <dgm:presLayoutVars>
          <dgm:bulletEnabled val="1"/>
        </dgm:presLayoutVars>
      </dgm:prSet>
      <dgm:spPr/>
    </dgm:pt>
  </dgm:ptLst>
  <dgm:cxnLst>
    <dgm:cxn modelId="{306E9E03-DB4A-4384-9423-7D3DE4AE9429}" srcId="{529F405E-1DDD-4CF5-9E16-7132E686F167}" destId="{DD50BD3B-4DDE-457A-9EC0-9AAE5F70AE39}" srcOrd="0" destOrd="0" parTransId="{E987D828-1371-44E9-B01F-A40AD71CA0E0}" sibTransId="{07E892F1-DA4E-4938-A98C-778C3560709C}"/>
    <dgm:cxn modelId="{36360E0E-9C81-4ED3-B3D3-3F6016AB1639}" srcId="{AC18B4F7-F0B3-47B3-8417-3790F095F2CB}" destId="{529F405E-1DDD-4CF5-9E16-7132E686F167}" srcOrd="6" destOrd="0" parTransId="{36D76FB5-2F42-4C37-96AA-1C7CEF123BE7}" sibTransId="{9A3F3C7B-32C6-48A3-949F-5B8C7F05B056}"/>
    <dgm:cxn modelId="{DBB42C15-42E8-44FB-B0E5-75BAA111E5FD}" type="presOf" srcId="{7BF6A214-9EB4-4E8C-8D7C-1E7DD4B9A8DA}" destId="{BA6A1E10-9359-45CA-9759-1A8C2F4E38C0}" srcOrd="0" destOrd="0" presId="urn:microsoft.com/office/officeart/2005/8/layout/vList2"/>
    <dgm:cxn modelId="{6E9C0E17-F62A-458B-9DC5-ABD2F4A922F9}" type="presOf" srcId="{80E9AEAB-63C6-41FF-ACA8-6462BB3A975F}" destId="{76C4920D-EB26-48E3-B53F-E2E53F9A5FC5}" srcOrd="0" destOrd="0" presId="urn:microsoft.com/office/officeart/2005/8/layout/vList2"/>
    <dgm:cxn modelId="{B2BA722F-9D7B-4522-870B-73D675931921}" type="presOf" srcId="{CF703B1F-1D07-4E8E-80B1-2247CCD9B0EA}" destId="{341D1E04-53EB-4B3B-986A-659A683D334D}" srcOrd="0" destOrd="0" presId="urn:microsoft.com/office/officeart/2005/8/layout/vList2"/>
    <dgm:cxn modelId="{650B7231-7438-42A1-959F-8F64F93DF99B}" type="presOf" srcId="{9AA0057F-407F-4C99-8A65-42C83CC71A2F}" destId="{9E760500-1839-4903-A9F1-D40BAD8363C0}" srcOrd="0" destOrd="0" presId="urn:microsoft.com/office/officeart/2005/8/layout/vList2"/>
    <dgm:cxn modelId="{DF3A0234-DB3B-4BCC-8FF6-4338B94D8B47}" srcId="{3D39A49A-7343-40BF-B81E-CE3B9E9616D5}" destId="{7BF6A214-9EB4-4E8C-8D7C-1E7DD4B9A8DA}" srcOrd="0" destOrd="0" parTransId="{7CB28880-FB0B-49BA-8D1A-FFDA3A4D6854}" sibTransId="{73C28023-702B-4206-9950-159730ECCAAD}"/>
    <dgm:cxn modelId="{4CA2C636-23FD-455C-8387-D5E9B2A7F947}" srcId="{9AA0057F-407F-4C99-8A65-42C83CC71A2F}" destId="{A34CFA3F-0C8C-494C-B545-7B739FB1212F}" srcOrd="0" destOrd="0" parTransId="{6C710A74-63B3-4611-9901-3F0D3FF126EE}" sibTransId="{CD3EDD42-C3F9-4901-96A2-C8667ECEC19D}"/>
    <dgm:cxn modelId="{BA9BBA5C-B4AA-4903-9617-A903114E3C9D}" srcId="{CDAB6ED3-7C74-4BAC-B2A6-DBD4D6C9A5D2}" destId="{9298D1DF-4CD8-4D9A-9917-61101048C79A}" srcOrd="0" destOrd="0" parTransId="{4BD7BD8F-98B6-4D25-9774-219B03D5F59E}" sibTransId="{2C6CF28F-DE22-40EF-ABFD-8A4BEF19298E}"/>
    <dgm:cxn modelId="{99FBF842-49FE-438F-B489-ECCCE7496D98}" srcId="{AC18B4F7-F0B3-47B3-8417-3790F095F2CB}" destId="{3D39A49A-7343-40BF-B81E-CE3B9E9616D5}" srcOrd="0" destOrd="0" parTransId="{1E7CC639-39EF-45DB-A268-3BD23178C3AE}" sibTransId="{A44D4FD1-F640-46C1-A1F8-1D75F39FF211}"/>
    <dgm:cxn modelId="{593F1A48-86AB-41FF-B6F9-CD5DEC1F0311}" type="presOf" srcId="{9298D1DF-4CD8-4D9A-9917-61101048C79A}" destId="{C523CB26-5A38-4853-AF69-F014C015C3D0}" srcOrd="0" destOrd="0" presId="urn:microsoft.com/office/officeart/2005/8/layout/vList2"/>
    <dgm:cxn modelId="{86337557-16C6-46FF-ADC8-097EAE40D4A6}" srcId="{819E3421-1BD9-4F11-A7D4-BD2DF1F6DF61}" destId="{80E9AEAB-63C6-41FF-ACA8-6462BB3A975F}" srcOrd="0" destOrd="0" parTransId="{1235C8CF-CCF8-4CAA-BC60-865D01350CBC}" sibTransId="{339EEEE6-B524-4493-940A-8DDE56BE1B1D}"/>
    <dgm:cxn modelId="{07849F79-97DC-4FDD-8950-A7D9ED469BB0}" type="presOf" srcId="{A34CFA3F-0C8C-494C-B545-7B739FB1212F}" destId="{D49062C0-4025-495D-8555-42CB312BDC75}" srcOrd="0" destOrd="0" presId="urn:microsoft.com/office/officeart/2005/8/layout/vList2"/>
    <dgm:cxn modelId="{DD10AA7E-AC0F-4B95-B3C6-74E8DCF17B7B}" srcId="{AC18B4F7-F0B3-47B3-8417-3790F095F2CB}" destId="{3468964E-6975-4DDE-BE94-9302F9E07CAA}" srcOrd="2" destOrd="0" parTransId="{D2CF9E79-F730-498C-8F78-46A63D0C4F95}" sibTransId="{9E59A885-CB83-4690-8688-32C7AE4CA059}"/>
    <dgm:cxn modelId="{B2403193-079C-4449-8EAB-DFA71CED983F}" type="presOf" srcId="{F6160A39-33AC-4612-8B7F-5E7192AB11D8}" destId="{FED2F0F6-0F23-44E1-AC62-86F5F5778965}" srcOrd="0" destOrd="0" presId="urn:microsoft.com/office/officeart/2005/8/layout/vList2"/>
    <dgm:cxn modelId="{8EC71E96-5110-41ED-B82E-6B0F641474AF}" srcId="{AC18B4F7-F0B3-47B3-8417-3790F095F2CB}" destId="{819E3421-1BD9-4F11-A7D4-BD2DF1F6DF61}" srcOrd="5" destOrd="0" parTransId="{721562B2-6EE3-4E81-A353-55C27A38E1EA}" sibTransId="{27FA5C86-0D14-40E3-B491-6B5869D8ED37}"/>
    <dgm:cxn modelId="{370BEE99-B49E-4473-AF41-62B3C9B6046F}" srcId="{AC18B4F7-F0B3-47B3-8417-3790F095F2CB}" destId="{B17B5983-4EA0-4C03-8FB8-DB70476DB45B}" srcOrd="3" destOrd="0" parTransId="{A541A49D-A676-454D-A315-580343927640}" sibTransId="{FB0E08CE-1283-4EAA-B4BC-FBDE0330010A}"/>
    <dgm:cxn modelId="{CE9B68A4-C1D9-4FDB-B489-C1AF3D2381E6}" type="presOf" srcId="{3468964E-6975-4DDE-BE94-9302F9E07CAA}" destId="{616D2348-63AC-42D1-989C-4C93FF7B1B94}" srcOrd="0" destOrd="0" presId="urn:microsoft.com/office/officeart/2005/8/layout/vList2"/>
    <dgm:cxn modelId="{DAF072A5-E720-42BB-AD75-D37BA32EF097}" type="presOf" srcId="{819E3421-1BD9-4F11-A7D4-BD2DF1F6DF61}" destId="{0631334C-0081-4AB1-B80B-293CAC247877}" srcOrd="0" destOrd="0" presId="urn:microsoft.com/office/officeart/2005/8/layout/vList2"/>
    <dgm:cxn modelId="{B87A3CA8-9D32-490F-B73E-4D506F88F797}" type="presOf" srcId="{3D39A49A-7343-40BF-B81E-CE3B9E9616D5}" destId="{DDAF9470-F8B2-4C3A-B1C0-4E02706D053B}" srcOrd="0" destOrd="0" presId="urn:microsoft.com/office/officeart/2005/8/layout/vList2"/>
    <dgm:cxn modelId="{0A1A01B1-31BD-4C7B-8C0C-A0941DB22FEB}" srcId="{AC18B4F7-F0B3-47B3-8417-3790F095F2CB}" destId="{CDAB6ED3-7C74-4BAC-B2A6-DBD4D6C9A5D2}" srcOrd="1" destOrd="0" parTransId="{1469D767-5E1A-4A66-8F6A-B66B6E977D9E}" sibTransId="{44B47870-A182-41D0-8A7D-82C58006CE9F}"/>
    <dgm:cxn modelId="{EE901EBF-D50F-4ECA-80A9-81DFD66F02F6}" srcId="{B17B5983-4EA0-4C03-8FB8-DB70476DB45B}" destId="{CF703B1F-1D07-4E8E-80B1-2247CCD9B0EA}" srcOrd="0" destOrd="0" parTransId="{28C7D9B0-A89A-4F26-8F99-F7BDC0213983}" sibTransId="{C87B0FFC-D784-480C-97EC-ED3DF0C8051D}"/>
    <dgm:cxn modelId="{6F3EA1C1-F230-4D0F-B67B-AF84A13183F1}" type="presOf" srcId="{CDAB6ED3-7C74-4BAC-B2A6-DBD4D6C9A5D2}" destId="{63DDA509-6F08-45B7-9108-FE50085F8809}" srcOrd="0" destOrd="0" presId="urn:microsoft.com/office/officeart/2005/8/layout/vList2"/>
    <dgm:cxn modelId="{0A0D00C4-A10F-4AE3-BA67-1407C85B6975}" type="presOf" srcId="{B17B5983-4EA0-4C03-8FB8-DB70476DB45B}" destId="{5D722234-470B-4738-A331-50439E50F7EE}" srcOrd="0" destOrd="0" presId="urn:microsoft.com/office/officeart/2005/8/layout/vList2"/>
    <dgm:cxn modelId="{20F218CA-F1B0-4B54-AA11-989F72C99F96}" srcId="{3468964E-6975-4DDE-BE94-9302F9E07CAA}" destId="{F6160A39-33AC-4612-8B7F-5E7192AB11D8}" srcOrd="0" destOrd="0" parTransId="{6A334BEE-3BE0-4050-9B1D-F4EE60D8B25F}" sibTransId="{6DC0AF6E-FC6A-4F17-8AF0-11A46C06CD82}"/>
    <dgm:cxn modelId="{0606FEDD-80D6-4FB0-BD72-518DCB4EB0CF}" type="presOf" srcId="{529F405E-1DDD-4CF5-9E16-7132E686F167}" destId="{100B520F-67CD-4031-AAD3-7316A615A01A}" srcOrd="0" destOrd="0" presId="urn:microsoft.com/office/officeart/2005/8/layout/vList2"/>
    <dgm:cxn modelId="{ED5C5BE8-E947-4E72-8955-60884B7DF03B}" type="presOf" srcId="{AC18B4F7-F0B3-47B3-8417-3790F095F2CB}" destId="{E5AB5959-4B47-4140-8AD1-0B2E6675C438}" srcOrd="0" destOrd="0" presId="urn:microsoft.com/office/officeart/2005/8/layout/vList2"/>
    <dgm:cxn modelId="{2791CCFE-61C1-427B-B970-408A5F95CA48}" type="presOf" srcId="{DD50BD3B-4DDE-457A-9EC0-9AAE5F70AE39}" destId="{E71D054B-9F0E-437C-8D8F-390274D5FEB9}" srcOrd="0" destOrd="0" presId="urn:microsoft.com/office/officeart/2005/8/layout/vList2"/>
    <dgm:cxn modelId="{FEBFC2FF-D470-4C60-8CE8-24C21E71598D}" srcId="{AC18B4F7-F0B3-47B3-8417-3790F095F2CB}" destId="{9AA0057F-407F-4C99-8A65-42C83CC71A2F}" srcOrd="4" destOrd="0" parTransId="{C202FF06-157B-4DE1-A1D1-E9D8DF81D481}" sibTransId="{EC89C2B1-796F-423C-8915-01793EC1AB99}"/>
    <dgm:cxn modelId="{316A27D4-6EB6-48AF-B08D-CF933130E005}" type="presParOf" srcId="{E5AB5959-4B47-4140-8AD1-0B2E6675C438}" destId="{DDAF9470-F8B2-4C3A-B1C0-4E02706D053B}" srcOrd="0" destOrd="0" presId="urn:microsoft.com/office/officeart/2005/8/layout/vList2"/>
    <dgm:cxn modelId="{70054A60-1E86-4E97-831E-FD06C0ACB27B}" type="presParOf" srcId="{E5AB5959-4B47-4140-8AD1-0B2E6675C438}" destId="{BA6A1E10-9359-45CA-9759-1A8C2F4E38C0}" srcOrd="1" destOrd="0" presId="urn:microsoft.com/office/officeart/2005/8/layout/vList2"/>
    <dgm:cxn modelId="{822A35BD-8F0F-46A9-9AF9-9C51515DB7E6}" type="presParOf" srcId="{E5AB5959-4B47-4140-8AD1-0B2E6675C438}" destId="{63DDA509-6F08-45B7-9108-FE50085F8809}" srcOrd="2" destOrd="0" presId="urn:microsoft.com/office/officeart/2005/8/layout/vList2"/>
    <dgm:cxn modelId="{76A49A09-5052-4C1B-A816-3208276FF76E}" type="presParOf" srcId="{E5AB5959-4B47-4140-8AD1-0B2E6675C438}" destId="{C523CB26-5A38-4853-AF69-F014C015C3D0}" srcOrd="3" destOrd="0" presId="urn:microsoft.com/office/officeart/2005/8/layout/vList2"/>
    <dgm:cxn modelId="{CED43881-BCEE-4602-89BE-E8822A39D186}" type="presParOf" srcId="{E5AB5959-4B47-4140-8AD1-0B2E6675C438}" destId="{616D2348-63AC-42D1-989C-4C93FF7B1B94}" srcOrd="4" destOrd="0" presId="urn:microsoft.com/office/officeart/2005/8/layout/vList2"/>
    <dgm:cxn modelId="{41F36285-8D53-432C-B34D-F644E6989C46}" type="presParOf" srcId="{E5AB5959-4B47-4140-8AD1-0B2E6675C438}" destId="{FED2F0F6-0F23-44E1-AC62-86F5F5778965}" srcOrd="5" destOrd="0" presId="urn:microsoft.com/office/officeart/2005/8/layout/vList2"/>
    <dgm:cxn modelId="{8161628A-3846-4C69-9791-96BC0019FEA5}" type="presParOf" srcId="{E5AB5959-4B47-4140-8AD1-0B2E6675C438}" destId="{5D722234-470B-4738-A331-50439E50F7EE}" srcOrd="6" destOrd="0" presId="urn:microsoft.com/office/officeart/2005/8/layout/vList2"/>
    <dgm:cxn modelId="{EF76B76F-7023-49B3-B5D3-86E66A29DB7C}" type="presParOf" srcId="{E5AB5959-4B47-4140-8AD1-0B2E6675C438}" destId="{341D1E04-53EB-4B3B-986A-659A683D334D}" srcOrd="7" destOrd="0" presId="urn:microsoft.com/office/officeart/2005/8/layout/vList2"/>
    <dgm:cxn modelId="{C7948528-6384-4A20-B064-93D21E930F00}" type="presParOf" srcId="{E5AB5959-4B47-4140-8AD1-0B2E6675C438}" destId="{9E760500-1839-4903-A9F1-D40BAD8363C0}" srcOrd="8" destOrd="0" presId="urn:microsoft.com/office/officeart/2005/8/layout/vList2"/>
    <dgm:cxn modelId="{D1FCACC7-877F-4EB3-A315-905B47CABE11}" type="presParOf" srcId="{E5AB5959-4B47-4140-8AD1-0B2E6675C438}" destId="{D49062C0-4025-495D-8555-42CB312BDC75}" srcOrd="9" destOrd="0" presId="urn:microsoft.com/office/officeart/2005/8/layout/vList2"/>
    <dgm:cxn modelId="{22CAE6A2-AE96-4521-8D8F-C4695B097D60}" type="presParOf" srcId="{E5AB5959-4B47-4140-8AD1-0B2E6675C438}" destId="{0631334C-0081-4AB1-B80B-293CAC247877}" srcOrd="10" destOrd="0" presId="urn:microsoft.com/office/officeart/2005/8/layout/vList2"/>
    <dgm:cxn modelId="{E11FA630-178A-402B-8988-5A935CC26BC0}" type="presParOf" srcId="{E5AB5959-4B47-4140-8AD1-0B2E6675C438}" destId="{76C4920D-EB26-48E3-B53F-E2E53F9A5FC5}" srcOrd="11" destOrd="0" presId="urn:microsoft.com/office/officeart/2005/8/layout/vList2"/>
    <dgm:cxn modelId="{042E1684-D981-4A31-B29B-5D0CAFDFD898}" type="presParOf" srcId="{E5AB5959-4B47-4140-8AD1-0B2E6675C438}" destId="{100B520F-67CD-4031-AAD3-7316A615A01A}" srcOrd="12" destOrd="0" presId="urn:microsoft.com/office/officeart/2005/8/layout/vList2"/>
    <dgm:cxn modelId="{3DEEB53E-4EBA-4C88-BF9A-064BAAEE0683}" type="presParOf" srcId="{E5AB5959-4B47-4140-8AD1-0B2E6675C438}" destId="{E71D054B-9F0E-437C-8D8F-390274D5FEB9}" srcOrd="13"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A9A9AE-F714-45E1-B7C3-27F0DFEC13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3A4E80D-1ADC-4EC2-89AF-B132EB8F4B0F}">
      <dgm:prSet/>
      <dgm:spPr/>
      <dgm:t>
        <a:bodyPr/>
        <a:lstStyle/>
        <a:p>
          <a:r>
            <a:rPr lang="en-US" b="1" dirty="0">
              <a:solidFill>
                <a:schemeClr val="bg1"/>
              </a:solidFill>
            </a:rPr>
            <a:t>Matching funds MUST:</a:t>
          </a:r>
          <a:br>
            <a:rPr lang="en-US" dirty="0">
              <a:solidFill>
                <a:schemeClr val="bg1"/>
              </a:solidFill>
            </a:rPr>
          </a:br>
          <a:endParaRPr lang="en-US" dirty="0">
            <a:solidFill>
              <a:schemeClr val="bg1"/>
            </a:solidFill>
          </a:endParaRPr>
        </a:p>
      </dgm:t>
    </dgm:pt>
    <dgm:pt modelId="{60D44F15-0C56-431F-8FF6-574101BD0FDE}" type="parTrans" cxnId="{746AAEA5-3A5E-49EF-B10C-0A5204010CBE}">
      <dgm:prSet/>
      <dgm:spPr/>
      <dgm:t>
        <a:bodyPr/>
        <a:lstStyle/>
        <a:p>
          <a:endParaRPr lang="en-US">
            <a:solidFill>
              <a:schemeClr val="bg1"/>
            </a:solidFill>
          </a:endParaRPr>
        </a:p>
      </dgm:t>
    </dgm:pt>
    <dgm:pt modelId="{6F74377C-B6CA-4B82-8A24-339F54A97F7A}" type="sibTrans" cxnId="{746AAEA5-3A5E-49EF-B10C-0A5204010CBE}">
      <dgm:prSet/>
      <dgm:spPr/>
      <dgm:t>
        <a:bodyPr/>
        <a:lstStyle/>
        <a:p>
          <a:endParaRPr lang="en-US">
            <a:solidFill>
              <a:schemeClr val="bg1"/>
            </a:solidFill>
          </a:endParaRPr>
        </a:p>
      </dgm:t>
    </dgm:pt>
    <dgm:pt modelId="{1F20611A-2053-49CC-AF53-A98D3CDF853E}">
      <dgm:prSet/>
      <dgm:spPr/>
      <dgm:t>
        <a:bodyPr/>
        <a:lstStyle/>
        <a:p>
          <a:r>
            <a:rPr lang="en-US" dirty="0">
              <a:solidFill>
                <a:schemeClr val="bg1"/>
              </a:solidFill>
            </a:rPr>
            <a:t>Be verifiable from subgrantee’s records; </a:t>
          </a:r>
          <a:br>
            <a:rPr lang="en-US" dirty="0">
              <a:solidFill>
                <a:schemeClr val="bg1"/>
              </a:solidFill>
            </a:rPr>
          </a:br>
          <a:endParaRPr lang="en-US" dirty="0">
            <a:solidFill>
              <a:schemeClr val="bg1"/>
            </a:solidFill>
          </a:endParaRPr>
        </a:p>
      </dgm:t>
    </dgm:pt>
    <dgm:pt modelId="{9012BF48-70DC-4969-9ABA-E231338DD7D5}" type="parTrans" cxnId="{AE740C77-4BC3-48BE-ABF1-346241DFC4E0}">
      <dgm:prSet/>
      <dgm:spPr/>
      <dgm:t>
        <a:bodyPr/>
        <a:lstStyle/>
        <a:p>
          <a:endParaRPr lang="en-US">
            <a:solidFill>
              <a:schemeClr val="bg1"/>
            </a:solidFill>
          </a:endParaRPr>
        </a:p>
      </dgm:t>
    </dgm:pt>
    <dgm:pt modelId="{A1080DD3-D18C-45A2-9175-C582BD18C31A}" type="sibTrans" cxnId="{AE740C77-4BC3-48BE-ABF1-346241DFC4E0}">
      <dgm:prSet/>
      <dgm:spPr/>
      <dgm:t>
        <a:bodyPr/>
        <a:lstStyle/>
        <a:p>
          <a:endParaRPr lang="en-US">
            <a:solidFill>
              <a:schemeClr val="bg1"/>
            </a:solidFill>
          </a:endParaRPr>
        </a:p>
      </dgm:t>
    </dgm:pt>
    <dgm:pt modelId="{0DBDAE79-831C-4F7E-8728-5F413D59AEB5}">
      <dgm:prSet/>
      <dgm:spPr/>
      <dgm:t>
        <a:bodyPr/>
        <a:lstStyle/>
        <a:p>
          <a:r>
            <a:rPr lang="en-US" dirty="0">
              <a:solidFill>
                <a:schemeClr val="bg1"/>
              </a:solidFill>
            </a:rPr>
            <a:t>Not be included as contributions for any other federal award;</a:t>
          </a:r>
          <a:br>
            <a:rPr lang="en-US" dirty="0">
              <a:solidFill>
                <a:schemeClr val="bg1"/>
              </a:solidFill>
            </a:rPr>
          </a:br>
          <a:endParaRPr lang="en-US" dirty="0">
            <a:solidFill>
              <a:schemeClr val="bg1"/>
            </a:solidFill>
          </a:endParaRPr>
        </a:p>
      </dgm:t>
    </dgm:pt>
    <dgm:pt modelId="{0E8293DA-26A4-40FE-942B-A7F4911B305B}" type="parTrans" cxnId="{58D279D3-109B-432E-B6B2-043F35CA9764}">
      <dgm:prSet/>
      <dgm:spPr/>
      <dgm:t>
        <a:bodyPr/>
        <a:lstStyle/>
        <a:p>
          <a:endParaRPr lang="en-US">
            <a:solidFill>
              <a:schemeClr val="bg1"/>
            </a:solidFill>
          </a:endParaRPr>
        </a:p>
      </dgm:t>
    </dgm:pt>
    <dgm:pt modelId="{F322E3AD-E71D-4E9C-BEE3-90349FD0357F}" type="sibTrans" cxnId="{58D279D3-109B-432E-B6B2-043F35CA9764}">
      <dgm:prSet/>
      <dgm:spPr/>
      <dgm:t>
        <a:bodyPr/>
        <a:lstStyle/>
        <a:p>
          <a:endParaRPr lang="en-US">
            <a:solidFill>
              <a:schemeClr val="bg1"/>
            </a:solidFill>
          </a:endParaRPr>
        </a:p>
      </dgm:t>
    </dgm:pt>
    <dgm:pt modelId="{2DB8EAA1-6E79-485D-BFFB-CAD604C79806}">
      <dgm:prSet/>
      <dgm:spPr/>
      <dgm:t>
        <a:bodyPr/>
        <a:lstStyle/>
        <a:p>
          <a:r>
            <a:rPr lang="en-US" dirty="0">
              <a:solidFill>
                <a:schemeClr val="bg1"/>
              </a:solidFill>
            </a:rPr>
            <a:t>Be necessary and reasonable for accomplishment of project or program objectives;</a:t>
          </a:r>
          <a:br>
            <a:rPr lang="en-US" dirty="0">
              <a:solidFill>
                <a:schemeClr val="bg1"/>
              </a:solidFill>
            </a:rPr>
          </a:br>
          <a:endParaRPr lang="en-US" dirty="0">
            <a:solidFill>
              <a:schemeClr val="bg1"/>
            </a:solidFill>
          </a:endParaRPr>
        </a:p>
      </dgm:t>
    </dgm:pt>
    <dgm:pt modelId="{3CE2D090-D78F-4845-8342-1E6329DAFAEB}" type="parTrans" cxnId="{D47A02A5-84F0-4796-BB1E-598AD0E794DE}">
      <dgm:prSet/>
      <dgm:spPr/>
      <dgm:t>
        <a:bodyPr/>
        <a:lstStyle/>
        <a:p>
          <a:endParaRPr lang="en-US">
            <a:solidFill>
              <a:schemeClr val="bg1"/>
            </a:solidFill>
          </a:endParaRPr>
        </a:p>
      </dgm:t>
    </dgm:pt>
    <dgm:pt modelId="{23220171-5280-4329-98FE-17EE41ED65BD}" type="sibTrans" cxnId="{D47A02A5-84F0-4796-BB1E-598AD0E794DE}">
      <dgm:prSet/>
      <dgm:spPr/>
      <dgm:t>
        <a:bodyPr/>
        <a:lstStyle/>
        <a:p>
          <a:endParaRPr lang="en-US">
            <a:solidFill>
              <a:schemeClr val="bg1"/>
            </a:solidFill>
          </a:endParaRPr>
        </a:p>
      </dgm:t>
    </dgm:pt>
    <dgm:pt modelId="{1CF83BAB-8D25-4867-82F4-793CB2B6547C}">
      <dgm:prSet/>
      <dgm:spPr/>
      <dgm:t>
        <a:bodyPr/>
        <a:lstStyle/>
        <a:p>
          <a:r>
            <a:rPr lang="en-US" dirty="0">
              <a:solidFill>
                <a:schemeClr val="bg1"/>
              </a:solidFill>
            </a:rPr>
            <a:t>Be allowable under 2 C.F.R. 200.400;</a:t>
          </a:r>
          <a:br>
            <a:rPr lang="en-US" dirty="0">
              <a:solidFill>
                <a:schemeClr val="bg1"/>
              </a:solidFill>
            </a:rPr>
          </a:br>
          <a:endParaRPr lang="en-US" dirty="0">
            <a:solidFill>
              <a:schemeClr val="bg1"/>
            </a:solidFill>
          </a:endParaRPr>
        </a:p>
      </dgm:t>
    </dgm:pt>
    <dgm:pt modelId="{561D8017-5B7C-4133-AF82-CBA6D5623ADC}" type="parTrans" cxnId="{F9D7341C-DD9D-4CA2-A295-BD09347F2711}">
      <dgm:prSet/>
      <dgm:spPr/>
      <dgm:t>
        <a:bodyPr/>
        <a:lstStyle/>
        <a:p>
          <a:endParaRPr lang="en-US">
            <a:solidFill>
              <a:schemeClr val="bg1"/>
            </a:solidFill>
          </a:endParaRPr>
        </a:p>
      </dgm:t>
    </dgm:pt>
    <dgm:pt modelId="{603DE31A-06EB-4187-9011-852F0BF979A7}" type="sibTrans" cxnId="{F9D7341C-DD9D-4CA2-A295-BD09347F2711}">
      <dgm:prSet/>
      <dgm:spPr/>
      <dgm:t>
        <a:bodyPr/>
        <a:lstStyle/>
        <a:p>
          <a:endParaRPr lang="en-US">
            <a:solidFill>
              <a:schemeClr val="bg1"/>
            </a:solidFill>
          </a:endParaRPr>
        </a:p>
      </dgm:t>
    </dgm:pt>
    <dgm:pt modelId="{235C9873-DAC8-4C06-87C6-212F25322A11}">
      <dgm:prSet/>
      <dgm:spPr/>
      <dgm:t>
        <a:bodyPr/>
        <a:lstStyle/>
        <a:p>
          <a:r>
            <a:rPr lang="en-US" dirty="0">
              <a:solidFill>
                <a:schemeClr val="bg1"/>
              </a:solidFill>
            </a:rPr>
            <a:t>Not be paid by federal government under another federal award, except authorized by federal statue;</a:t>
          </a:r>
          <a:br>
            <a:rPr lang="en-US" dirty="0">
              <a:solidFill>
                <a:schemeClr val="bg1"/>
              </a:solidFill>
            </a:rPr>
          </a:br>
          <a:r>
            <a:rPr lang="en-US" dirty="0">
              <a:solidFill>
                <a:schemeClr val="bg1"/>
              </a:solidFill>
            </a:rPr>
            <a:t> </a:t>
          </a:r>
        </a:p>
      </dgm:t>
    </dgm:pt>
    <dgm:pt modelId="{ED975803-6BC3-46C9-8AF6-F38B8520333E}" type="parTrans" cxnId="{3C1E985C-C50F-4E6D-87BD-179F6B8512CD}">
      <dgm:prSet/>
      <dgm:spPr/>
      <dgm:t>
        <a:bodyPr/>
        <a:lstStyle/>
        <a:p>
          <a:endParaRPr lang="en-US">
            <a:solidFill>
              <a:schemeClr val="bg1"/>
            </a:solidFill>
          </a:endParaRPr>
        </a:p>
      </dgm:t>
    </dgm:pt>
    <dgm:pt modelId="{B296442A-940A-4FC1-8F91-D90389FFF3E3}" type="sibTrans" cxnId="{3C1E985C-C50F-4E6D-87BD-179F6B8512CD}">
      <dgm:prSet/>
      <dgm:spPr/>
      <dgm:t>
        <a:bodyPr/>
        <a:lstStyle/>
        <a:p>
          <a:endParaRPr lang="en-US">
            <a:solidFill>
              <a:schemeClr val="bg1"/>
            </a:solidFill>
          </a:endParaRPr>
        </a:p>
      </dgm:t>
    </dgm:pt>
    <dgm:pt modelId="{6364A43F-4109-45CB-BD54-0940A028F967}">
      <dgm:prSet/>
      <dgm:spPr/>
      <dgm:t>
        <a:bodyPr/>
        <a:lstStyle/>
        <a:p>
          <a:r>
            <a:rPr lang="en-US" dirty="0">
              <a:solidFill>
                <a:schemeClr val="bg1"/>
              </a:solidFill>
            </a:rPr>
            <a:t>Be included in the subgrantee’s approved budget; </a:t>
          </a:r>
          <a:br>
            <a:rPr lang="en-US" dirty="0">
              <a:solidFill>
                <a:schemeClr val="bg1"/>
              </a:solidFill>
            </a:rPr>
          </a:br>
          <a:endParaRPr lang="en-US" dirty="0">
            <a:solidFill>
              <a:schemeClr val="bg1"/>
            </a:solidFill>
          </a:endParaRPr>
        </a:p>
      </dgm:t>
    </dgm:pt>
    <dgm:pt modelId="{0AE2DD66-1FFF-4D8A-BEEB-76D938B3FBBD}" type="parTrans" cxnId="{872CAEF0-17FD-4C7C-91C2-7075497AEC12}">
      <dgm:prSet/>
      <dgm:spPr/>
      <dgm:t>
        <a:bodyPr/>
        <a:lstStyle/>
        <a:p>
          <a:endParaRPr lang="en-US">
            <a:solidFill>
              <a:schemeClr val="bg1"/>
            </a:solidFill>
          </a:endParaRPr>
        </a:p>
      </dgm:t>
    </dgm:pt>
    <dgm:pt modelId="{D8D799A3-CD5B-4625-8489-F033228E3A25}" type="sibTrans" cxnId="{872CAEF0-17FD-4C7C-91C2-7075497AEC12}">
      <dgm:prSet/>
      <dgm:spPr/>
      <dgm:t>
        <a:bodyPr/>
        <a:lstStyle/>
        <a:p>
          <a:endParaRPr lang="en-US">
            <a:solidFill>
              <a:schemeClr val="bg1"/>
            </a:solidFill>
          </a:endParaRPr>
        </a:p>
      </dgm:t>
    </dgm:pt>
    <dgm:pt modelId="{22B917E9-F66E-4B89-9018-7840036F76BA}">
      <dgm:prSet/>
      <dgm:spPr/>
      <dgm:t>
        <a:bodyPr/>
        <a:lstStyle/>
        <a:p>
          <a:r>
            <a:rPr lang="en-US" dirty="0">
              <a:solidFill>
                <a:schemeClr val="bg1"/>
              </a:solidFill>
            </a:rPr>
            <a:t>Conform to all other provisions of 2 C.F.R Part 200;</a:t>
          </a:r>
        </a:p>
      </dgm:t>
    </dgm:pt>
    <dgm:pt modelId="{3D8370C5-4920-47BE-9B91-249777125C4E}" type="parTrans" cxnId="{FD1057A8-0894-47E1-B3A7-D5A90E9906AE}">
      <dgm:prSet/>
      <dgm:spPr/>
      <dgm:t>
        <a:bodyPr/>
        <a:lstStyle/>
        <a:p>
          <a:endParaRPr lang="en-US">
            <a:solidFill>
              <a:schemeClr val="bg1"/>
            </a:solidFill>
          </a:endParaRPr>
        </a:p>
      </dgm:t>
    </dgm:pt>
    <dgm:pt modelId="{970F371E-4758-4AF6-85E8-5BF4EEFDE259}" type="sibTrans" cxnId="{FD1057A8-0894-47E1-B3A7-D5A90E9906AE}">
      <dgm:prSet/>
      <dgm:spPr/>
      <dgm:t>
        <a:bodyPr/>
        <a:lstStyle/>
        <a:p>
          <a:endParaRPr lang="en-US">
            <a:solidFill>
              <a:schemeClr val="bg1"/>
            </a:solidFill>
          </a:endParaRPr>
        </a:p>
      </dgm:t>
    </dgm:pt>
    <dgm:pt modelId="{A1F7E06A-A7C8-493D-B260-12D58876E9DD}" type="pres">
      <dgm:prSet presAssocID="{0EA9A9AE-F714-45E1-B7C3-27F0DFEC1386}" presName="vert0" presStyleCnt="0">
        <dgm:presLayoutVars>
          <dgm:dir/>
          <dgm:animOne val="branch"/>
          <dgm:animLvl val="lvl"/>
        </dgm:presLayoutVars>
      </dgm:prSet>
      <dgm:spPr/>
    </dgm:pt>
    <dgm:pt modelId="{BB93E884-1A4F-431E-B051-1C4C717F4D78}" type="pres">
      <dgm:prSet presAssocID="{B3A4E80D-1ADC-4EC2-89AF-B132EB8F4B0F}" presName="thickLine" presStyleLbl="alignNode1" presStyleIdx="0" presStyleCnt="1"/>
      <dgm:spPr/>
    </dgm:pt>
    <dgm:pt modelId="{4B09551C-9F83-45B8-8F37-7ED940698208}" type="pres">
      <dgm:prSet presAssocID="{B3A4E80D-1ADC-4EC2-89AF-B132EB8F4B0F}" presName="horz1" presStyleCnt="0"/>
      <dgm:spPr/>
    </dgm:pt>
    <dgm:pt modelId="{4251975C-AD88-46DE-A10A-8A8D4C244D09}" type="pres">
      <dgm:prSet presAssocID="{B3A4E80D-1ADC-4EC2-89AF-B132EB8F4B0F}" presName="tx1" presStyleLbl="revTx" presStyleIdx="0" presStyleCnt="8"/>
      <dgm:spPr/>
    </dgm:pt>
    <dgm:pt modelId="{1B2CEDA4-F94A-4AAA-9856-A1A6684CBDF3}" type="pres">
      <dgm:prSet presAssocID="{B3A4E80D-1ADC-4EC2-89AF-B132EB8F4B0F}" presName="vert1" presStyleCnt="0"/>
      <dgm:spPr/>
    </dgm:pt>
    <dgm:pt modelId="{2B993AB1-D579-486D-A9D6-DEA17E72E704}" type="pres">
      <dgm:prSet presAssocID="{1F20611A-2053-49CC-AF53-A98D3CDF853E}" presName="vertSpace2a" presStyleCnt="0"/>
      <dgm:spPr/>
    </dgm:pt>
    <dgm:pt modelId="{84FEFF1E-D787-4BFC-AA43-480628245C28}" type="pres">
      <dgm:prSet presAssocID="{1F20611A-2053-49CC-AF53-A98D3CDF853E}" presName="horz2" presStyleCnt="0"/>
      <dgm:spPr/>
    </dgm:pt>
    <dgm:pt modelId="{F0072FDF-E5EB-4C63-919A-7878575ECBBE}" type="pres">
      <dgm:prSet presAssocID="{1F20611A-2053-49CC-AF53-A98D3CDF853E}" presName="horzSpace2" presStyleCnt="0"/>
      <dgm:spPr/>
    </dgm:pt>
    <dgm:pt modelId="{9818AD1D-3924-4BA0-9E8C-F278EAE13B6B}" type="pres">
      <dgm:prSet presAssocID="{1F20611A-2053-49CC-AF53-A98D3CDF853E}" presName="tx2" presStyleLbl="revTx" presStyleIdx="1" presStyleCnt="8"/>
      <dgm:spPr/>
    </dgm:pt>
    <dgm:pt modelId="{A6C3F5A4-E967-4224-AE5A-BCD9C77D9853}" type="pres">
      <dgm:prSet presAssocID="{1F20611A-2053-49CC-AF53-A98D3CDF853E}" presName="vert2" presStyleCnt="0"/>
      <dgm:spPr/>
    </dgm:pt>
    <dgm:pt modelId="{B22B20A8-6B12-402B-9D17-22A057DB3217}" type="pres">
      <dgm:prSet presAssocID="{1F20611A-2053-49CC-AF53-A98D3CDF853E}" presName="thinLine2b" presStyleLbl="callout" presStyleIdx="0" presStyleCnt="7"/>
      <dgm:spPr/>
    </dgm:pt>
    <dgm:pt modelId="{DA966A6E-4131-41B1-AF72-4C9460CF8A59}" type="pres">
      <dgm:prSet presAssocID="{1F20611A-2053-49CC-AF53-A98D3CDF853E}" presName="vertSpace2b" presStyleCnt="0"/>
      <dgm:spPr/>
    </dgm:pt>
    <dgm:pt modelId="{62891054-41E6-45D2-BD90-B476A406EDE2}" type="pres">
      <dgm:prSet presAssocID="{0DBDAE79-831C-4F7E-8728-5F413D59AEB5}" presName="horz2" presStyleCnt="0"/>
      <dgm:spPr/>
    </dgm:pt>
    <dgm:pt modelId="{C7BB007D-EF70-4E0D-8957-A594CB14FBF8}" type="pres">
      <dgm:prSet presAssocID="{0DBDAE79-831C-4F7E-8728-5F413D59AEB5}" presName="horzSpace2" presStyleCnt="0"/>
      <dgm:spPr/>
    </dgm:pt>
    <dgm:pt modelId="{1EFEAB9E-53B5-497A-A4CF-A0BFE5832012}" type="pres">
      <dgm:prSet presAssocID="{0DBDAE79-831C-4F7E-8728-5F413D59AEB5}" presName="tx2" presStyleLbl="revTx" presStyleIdx="2" presStyleCnt="8"/>
      <dgm:spPr/>
    </dgm:pt>
    <dgm:pt modelId="{2A42B492-4F12-4FBE-8FC2-245346812F66}" type="pres">
      <dgm:prSet presAssocID="{0DBDAE79-831C-4F7E-8728-5F413D59AEB5}" presName="vert2" presStyleCnt="0"/>
      <dgm:spPr/>
    </dgm:pt>
    <dgm:pt modelId="{D617BB6B-F857-41E9-970A-BD05F4F112E8}" type="pres">
      <dgm:prSet presAssocID="{0DBDAE79-831C-4F7E-8728-5F413D59AEB5}" presName="thinLine2b" presStyleLbl="callout" presStyleIdx="1" presStyleCnt="7"/>
      <dgm:spPr/>
    </dgm:pt>
    <dgm:pt modelId="{6E8CE88D-2557-4057-8C54-782676D319AE}" type="pres">
      <dgm:prSet presAssocID="{0DBDAE79-831C-4F7E-8728-5F413D59AEB5}" presName="vertSpace2b" presStyleCnt="0"/>
      <dgm:spPr/>
    </dgm:pt>
    <dgm:pt modelId="{75899F57-BC74-4E58-B3A3-89840A5132D4}" type="pres">
      <dgm:prSet presAssocID="{2DB8EAA1-6E79-485D-BFFB-CAD604C79806}" presName="horz2" presStyleCnt="0"/>
      <dgm:spPr/>
    </dgm:pt>
    <dgm:pt modelId="{4D9A010A-1D5C-4FE4-A573-F5D142C2FD04}" type="pres">
      <dgm:prSet presAssocID="{2DB8EAA1-6E79-485D-BFFB-CAD604C79806}" presName="horzSpace2" presStyleCnt="0"/>
      <dgm:spPr/>
    </dgm:pt>
    <dgm:pt modelId="{702412F4-96F6-4285-B494-E03903704A0F}" type="pres">
      <dgm:prSet presAssocID="{2DB8EAA1-6E79-485D-BFFB-CAD604C79806}" presName="tx2" presStyleLbl="revTx" presStyleIdx="3" presStyleCnt="8"/>
      <dgm:spPr/>
    </dgm:pt>
    <dgm:pt modelId="{90C8FF9B-8538-4AC0-AD70-665A0A90C607}" type="pres">
      <dgm:prSet presAssocID="{2DB8EAA1-6E79-485D-BFFB-CAD604C79806}" presName="vert2" presStyleCnt="0"/>
      <dgm:spPr/>
    </dgm:pt>
    <dgm:pt modelId="{C55E1A2A-E0B1-4DC1-BE77-949F05ED14AB}" type="pres">
      <dgm:prSet presAssocID="{2DB8EAA1-6E79-485D-BFFB-CAD604C79806}" presName="thinLine2b" presStyleLbl="callout" presStyleIdx="2" presStyleCnt="7"/>
      <dgm:spPr/>
    </dgm:pt>
    <dgm:pt modelId="{5F3EB2D5-DE80-48DB-AE2B-30ED89EAB3B8}" type="pres">
      <dgm:prSet presAssocID="{2DB8EAA1-6E79-485D-BFFB-CAD604C79806}" presName="vertSpace2b" presStyleCnt="0"/>
      <dgm:spPr/>
    </dgm:pt>
    <dgm:pt modelId="{A17ACEFB-1B35-4E6B-93B9-8E609A76D20A}" type="pres">
      <dgm:prSet presAssocID="{1CF83BAB-8D25-4867-82F4-793CB2B6547C}" presName="horz2" presStyleCnt="0"/>
      <dgm:spPr/>
    </dgm:pt>
    <dgm:pt modelId="{FF840716-249A-451E-A797-B750C6065DEC}" type="pres">
      <dgm:prSet presAssocID="{1CF83BAB-8D25-4867-82F4-793CB2B6547C}" presName="horzSpace2" presStyleCnt="0"/>
      <dgm:spPr/>
    </dgm:pt>
    <dgm:pt modelId="{1218CF0C-DD93-4E6A-BEBA-0CD88BB78285}" type="pres">
      <dgm:prSet presAssocID="{1CF83BAB-8D25-4867-82F4-793CB2B6547C}" presName="tx2" presStyleLbl="revTx" presStyleIdx="4" presStyleCnt="8"/>
      <dgm:spPr/>
    </dgm:pt>
    <dgm:pt modelId="{A39C79FB-33DD-4DA0-95A3-F1CECD49DAB3}" type="pres">
      <dgm:prSet presAssocID="{1CF83BAB-8D25-4867-82F4-793CB2B6547C}" presName="vert2" presStyleCnt="0"/>
      <dgm:spPr/>
    </dgm:pt>
    <dgm:pt modelId="{6B338139-07B1-4BF7-9EFF-A7BE3A3D30BA}" type="pres">
      <dgm:prSet presAssocID="{1CF83BAB-8D25-4867-82F4-793CB2B6547C}" presName="thinLine2b" presStyleLbl="callout" presStyleIdx="3" presStyleCnt="7"/>
      <dgm:spPr/>
    </dgm:pt>
    <dgm:pt modelId="{A3EA8031-6E8E-438C-BD04-DF73E35806CA}" type="pres">
      <dgm:prSet presAssocID="{1CF83BAB-8D25-4867-82F4-793CB2B6547C}" presName="vertSpace2b" presStyleCnt="0"/>
      <dgm:spPr/>
    </dgm:pt>
    <dgm:pt modelId="{F4B6A968-E2C1-41B3-A15F-B2A9A7EC6DCC}" type="pres">
      <dgm:prSet presAssocID="{235C9873-DAC8-4C06-87C6-212F25322A11}" presName="horz2" presStyleCnt="0"/>
      <dgm:spPr/>
    </dgm:pt>
    <dgm:pt modelId="{6E1982D0-D965-41CF-97B1-07B5E00AEB85}" type="pres">
      <dgm:prSet presAssocID="{235C9873-DAC8-4C06-87C6-212F25322A11}" presName="horzSpace2" presStyleCnt="0"/>
      <dgm:spPr/>
    </dgm:pt>
    <dgm:pt modelId="{D4F63206-3488-4DE7-9400-05D3163AC47F}" type="pres">
      <dgm:prSet presAssocID="{235C9873-DAC8-4C06-87C6-212F25322A11}" presName="tx2" presStyleLbl="revTx" presStyleIdx="5" presStyleCnt="8"/>
      <dgm:spPr/>
    </dgm:pt>
    <dgm:pt modelId="{539C88E6-E617-4798-980D-395D57DEBD17}" type="pres">
      <dgm:prSet presAssocID="{235C9873-DAC8-4C06-87C6-212F25322A11}" presName="vert2" presStyleCnt="0"/>
      <dgm:spPr/>
    </dgm:pt>
    <dgm:pt modelId="{4AC4AC6F-E3A6-485B-9178-89F8FEE70888}" type="pres">
      <dgm:prSet presAssocID="{235C9873-DAC8-4C06-87C6-212F25322A11}" presName="thinLine2b" presStyleLbl="callout" presStyleIdx="4" presStyleCnt="7"/>
      <dgm:spPr/>
    </dgm:pt>
    <dgm:pt modelId="{AC795F87-741B-42AE-8404-0BDB565DF03E}" type="pres">
      <dgm:prSet presAssocID="{235C9873-DAC8-4C06-87C6-212F25322A11}" presName="vertSpace2b" presStyleCnt="0"/>
      <dgm:spPr/>
    </dgm:pt>
    <dgm:pt modelId="{B16E7443-A0DA-4D56-A697-3A6C0F1A8D42}" type="pres">
      <dgm:prSet presAssocID="{6364A43F-4109-45CB-BD54-0940A028F967}" presName="horz2" presStyleCnt="0"/>
      <dgm:spPr/>
    </dgm:pt>
    <dgm:pt modelId="{6C7C2C2F-C36C-45DE-8E5B-9AB2C26D2C47}" type="pres">
      <dgm:prSet presAssocID="{6364A43F-4109-45CB-BD54-0940A028F967}" presName="horzSpace2" presStyleCnt="0"/>
      <dgm:spPr/>
    </dgm:pt>
    <dgm:pt modelId="{49A4C5FE-21DD-49F3-91AD-76A95FAEC66B}" type="pres">
      <dgm:prSet presAssocID="{6364A43F-4109-45CB-BD54-0940A028F967}" presName="tx2" presStyleLbl="revTx" presStyleIdx="6" presStyleCnt="8"/>
      <dgm:spPr/>
    </dgm:pt>
    <dgm:pt modelId="{AE26E4AF-C2BA-4075-90A5-35A850367F38}" type="pres">
      <dgm:prSet presAssocID="{6364A43F-4109-45CB-BD54-0940A028F967}" presName="vert2" presStyleCnt="0"/>
      <dgm:spPr/>
    </dgm:pt>
    <dgm:pt modelId="{75917803-29F4-4D9A-891E-74CE95AEB95E}" type="pres">
      <dgm:prSet presAssocID="{6364A43F-4109-45CB-BD54-0940A028F967}" presName="thinLine2b" presStyleLbl="callout" presStyleIdx="5" presStyleCnt="7"/>
      <dgm:spPr/>
    </dgm:pt>
    <dgm:pt modelId="{B6F378CE-A4CD-4AAA-A9E7-F8D1629A07F3}" type="pres">
      <dgm:prSet presAssocID="{6364A43F-4109-45CB-BD54-0940A028F967}" presName="vertSpace2b" presStyleCnt="0"/>
      <dgm:spPr/>
    </dgm:pt>
    <dgm:pt modelId="{87AD41E7-7047-459C-913E-58D2141F2018}" type="pres">
      <dgm:prSet presAssocID="{22B917E9-F66E-4B89-9018-7840036F76BA}" presName="horz2" presStyleCnt="0"/>
      <dgm:spPr/>
    </dgm:pt>
    <dgm:pt modelId="{EDDAABED-8814-4B3C-8522-BEAC8D715177}" type="pres">
      <dgm:prSet presAssocID="{22B917E9-F66E-4B89-9018-7840036F76BA}" presName="horzSpace2" presStyleCnt="0"/>
      <dgm:spPr/>
    </dgm:pt>
    <dgm:pt modelId="{FB00BC2E-B083-404C-949D-55FDAD00E834}" type="pres">
      <dgm:prSet presAssocID="{22B917E9-F66E-4B89-9018-7840036F76BA}" presName="tx2" presStyleLbl="revTx" presStyleIdx="7" presStyleCnt="8"/>
      <dgm:spPr/>
    </dgm:pt>
    <dgm:pt modelId="{C8F891BB-1E73-4425-81EB-A7DD6BBCF911}" type="pres">
      <dgm:prSet presAssocID="{22B917E9-F66E-4B89-9018-7840036F76BA}" presName="vert2" presStyleCnt="0"/>
      <dgm:spPr/>
    </dgm:pt>
    <dgm:pt modelId="{266C7EC4-80DB-40D5-B9F0-CA0C4E4E4DF2}" type="pres">
      <dgm:prSet presAssocID="{22B917E9-F66E-4B89-9018-7840036F76BA}" presName="thinLine2b" presStyleLbl="callout" presStyleIdx="6" presStyleCnt="7"/>
      <dgm:spPr/>
    </dgm:pt>
    <dgm:pt modelId="{09512813-EE66-4F98-829D-80EA512CB1BF}" type="pres">
      <dgm:prSet presAssocID="{22B917E9-F66E-4B89-9018-7840036F76BA}" presName="vertSpace2b" presStyleCnt="0"/>
      <dgm:spPr/>
    </dgm:pt>
  </dgm:ptLst>
  <dgm:cxnLst>
    <dgm:cxn modelId="{F9D7341C-DD9D-4CA2-A295-BD09347F2711}" srcId="{B3A4E80D-1ADC-4EC2-89AF-B132EB8F4B0F}" destId="{1CF83BAB-8D25-4867-82F4-793CB2B6547C}" srcOrd="3" destOrd="0" parTransId="{561D8017-5B7C-4133-AF82-CBA6D5623ADC}" sibTransId="{603DE31A-06EB-4187-9011-852F0BF979A7}"/>
    <dgm:cxn modelId="{15AEAD2C-302B-4C40-A07B-EAEE4F446784}" type="presOf" srcId="{22B917E9-F66E-4B89-9018-7840036F76BA}" destId="{FB00BC2E-B083-404C-949D-55FDAD00E834}" srcOrd="0" destOrd="0" presId="urn:microsoft.com/office/officeart/2008/layout/LinedList"/>
    <dgm:cxn modelId="{3C1E985C-C50F-4E6D-87BD-179F6B8512CD}" srcId="{B3A4E80D-1ADC-4EC2-89AF-B132EB8F4B0F}" destId="{235C9873-DAC8-4C06-87C6-212F25322A11}" srcOrd="4" destOrd="0" parTransId="{ED975803-6BC3-46C9-8AF6-F38B8520333E}" sibTransId="{B296442A-940A-4FC1-8F91-D90389FFF3E3}"/>
    <dgm:cxn modelId="{A63A8967-3E99-49A4-A44A-9A133C10BD3D}" type="presOf" srcId="{6364A43F-4109-45CB-BD54-0940A028F967}" destId="{49A4C5FE-21DD-49F3-91AD-76A95FAEC66B}" srcOrd="0" destOrd="0" presId="urn:microsoft.com/office/officeart/2008/layout/LinedList"/>
    <dgm:cxn modelId="{3F8E214B-12F3-41D9-9F18-77A88BD2D5D8}" type="presOf" srcId="{B3A4E80D-1ADC-4EC2-89AF-B132EB8F4B0F}" destId="{4251975C-AD88-46DE-A10A-8A8D4C244D09}" srcOrd="0" destOrd="0" presId="urn:microsoft.com/office/officeart/2008/layout/LinedList"/>
    <dgm:cxn modelId="{AE740C77-4BC3-48BE-ABF1-346241DFC4E0}" srcId="{B3A4E80D-1ADC-4EC2-89AF-B132EB8F4B0F}" destId="{1F20611A-2053-49CC-AF53-A98D3CDF853E}" srcOrd="0" destOrd="0" parTransId="{9012BF48-70DC-4969-9ABA-E231338DD7D5}" sibTransId="{A1080DD3-D18C-45A2-9175-C582BD18C31A}"/>
    <dgm:cxn modelId="{36E4E08B-D513-4E6B-8046-6F2F52AF4366}" type="presOf" srcId="{1CF83BAB-8D25-4867-82F4-793CB2B6547C}" destId="{1218CF0C-DD93-4E6A-BEBA-0CD88BB78285}" srcOrd="0" destOrd="0" presId="urn:microsoft.com/office/officeart/2008/layout/LinedList"/>
    <dgm:cxn modelId="{36AB128F-3FDC-4CD2-B4DE-978BD8D6304B}" type="presOf" srcId="{0EA9A9AE-F714-45E1-B7C3-27F0DFEC1386}" destId="{A1F7E06A-A7C8-493D-B260-12D58876E9DD}" srcOrd="0" destOrd="0" presId="urn:microsoft.com/office/officeart/2008/layout/LinedList"/>
    <dgm:cxn modelId="{D47A02A5-84F0-4796-BB1E-598AD0E794DE}" srcId="{B3A4E80D-1ADC-4EC2-89AF-B132EB8F4B0F}" destId="{2DB8EAA1-6E79-485D-BFFB-CAD604C79806}" srcOrd="2" destOrd="0" parTransId="{3CE2D090-D78F-4845-8342-1E6329DAFAEB}" sibTransId="{23220171-5280-4329-98FE-17EE41ED65BD}"/>
    <dgm:cxn modelId="{746AAEA5-3A5E-49EF-B10C-0A5204010CBE}" srcId="{0EA9A9AE-F714-45E1-B7C3-27F0DFEC1386}" destId="{B3A4E80D-1ADC-4EC2-89AF-B132EB8F4B0F}" srcOrd="0" destOrd="0" parTransId="{60D44F15-0C56-431F-8FF6-574101BD0FDE}" sibTransId="{6F74377C-B6CA-4B82-8A24-339F54A97F7A}"/>
    <dgm:cxn modelId="{FD1057A8-0894-47E1-B3A7-D5A90E9906AE}" srcId="{B3A4E80D-1ADC-4EC2-89AF-B132EB8F4B0F}" destId="{22B917E9-F66E-4B89-9018-7840036F76BA}" srcOrd="6" destOrd="0" parTransId="{3D8370C5-4920-47BE-9B91-249777125C4E}" sibTransId="{970F371E-4758-4AF6-85E8-5BF4EEFDE259}"/>
    <dgm:cxn modelId="{58D279D3-109B-432E-B6B2-043F35CA9764}" srcId="{B3A4E80D-1ADC-4EC2-89AF-B132EB8F4B0F}" destId="{0DBDAE79-831C-4F7E-8728-5F413D59AEB5}" srcOrd="1" destOrd="0" parTransId="{0E8293DA-26A4-40FE-942B-A7F4911B305B}" sibTransId="{F322E3AD-E71D-4E9C-BEE3-90349FD0357F}"/>
    <dgm:cxn modelId="{3D7A69E7-3AB4-4F3F-96F2-C159A61D3E50}" type="presOf" srcId="{0DBDAE79-831C-4F7E-8728-5F413D59AEB5}" destId="{1EFEAB9E-53B5-497A-A4CF-A0BFE5832012}" srcOrd="0" destOrd="0" presId="urn:microsoft.com/office/officeart/2008/layout/LinedList"/>
    <dgm:cxn modelId="{75CD85ED-7BF3-41EB-A5EB-FDEE3FBD4FB3}" type="presOf" srcId="{1F20611A-2053-49CC-AF53-A98D3CDF853E}" destId="{9818AD1D-3924-4BA0-9E8C-F278EAE13B6B}" srcOrd="0" destOrd="0" presId="urn:microsoft.com/office/officeart/2008/layout/LinedList"/>
    <dgm:cxn modelId="{872CAEF0-17FD-4C7C-91C2-7075497AEC12}" srcId="{B3A4E80D-1ADC-4EC2-89AF-B132EB8F4B0F}" destId="{6364A43F-4109-45CB-BD54-0940A028F967}" srcOrd="5" destOrd="0" parTransId="{0AE2DD66-1FFF-4D8A-BEEB-76D938B3FBBD}" sibTransId="{D8D799A3-CD5B-4625-8489-F033228E3A25}"/>
    <dgm:cxn modelId="{A8BB31F4-FAFD-4F5D-BDE6-B184949E8A24}" type="presOf" srcId="{2DB8EAA1-6E79-485D-BFFB-CAD604C79806}" destId="{702412F4-96F6-4285-B494-E03903704A0F}" srcOrd="0" destOrd="0" presId="urn:microsoft.com/office/officeart/2008/layout/LinedList"/>
    <dgm:cxn modelId="{1EFF48F7-F2B7-46C8-8730-E24E58AB5DB5}" type="presOf" srcId="{235C9873-DAC8-4C06-87C6-212F25322A11}" destId="{D4F63206-3488-4DE7-9400-05D3163AC47F}" srcOrd="0" destOrd="0" presId="urn:microsoft.com/office/officeart/2008/layout/LinedList"/>
    <dgm:cxn modelId="{7FEC41D5-7132-40F6-A28D-6A43BF7A42B6}" type="presParOf" srcId="{A1F7E06A-A7C8-493D-B260-12D58876E9DD}" destId="{BB93E884-1A4F-431E-B051-1C4C717F4D78}" srcOrd="0" destOrd="0" presId="urn:microsoft.com/office/officeart/2008/layout/LinedList"/>
    <dgm:cxn modelId="{4F29565D-F211-406D-AE71-9A73212FC859}" type="presParOf" srcId="{A1F7E06A-A7C8-493D-B260-12D58876E9DD}" destId="{4B09551C-9F83-45B8-8F37-7ED940698208}" srcOrd="1" destOrd="0" presId="urn:microsoft.com/office/officeart/2008/layout/LinedList"/>
    <dgm:cxn modelId="{245EA364-3464-4807-8830-24E2E402398B}" type="presParOf" srcId="{4B09551C-9F83-45B8-8F37-7ED940698208}" destId="{4251975C-AD88-46DE-A10A-8A8D4C244D09}" srcOrd="0" destOrd="0" presId="urn:microsoft.com/office/officeart/2008/layout/LinedList"/>
    <dgm:cxn modelId="{2BADDF30-7396-4DC9-887E-FE2EA59D2F49}" type="presParOf" srcId="{4B09551C-9F83-45B8-8F37-7ED940698208}" destId="{1B2CEDA4-F94A-4AAA-9856-A1A6684CBDF3}" srcOrd="1" destOrd="0" presId="urn:microsoft.com/office/officeart/2008/layout/LinedList"/>
    <dgm:cxn modelId="{6CBDF022-A9B2-4C02-9054-6E141840711B}" type="presParOf" srcId="{1B2CEDA4-F94A-4AAA-9856-A1A6684CBDF3}" destId="{2B993AB1-D579-486D-A9D6-DEA17E72E704}" srcOrd="0" destOrd="0" presId="urn:microsoft.com/office/officeart/2008/layout/LinedList"/>
    <dgm:cxn modelId="{F2A7D997-4166-4BAD-AEE2-A1C3B0B0E951}" type="presParOf" srcId="{1B2CEDA4-F94A-4AAA-9856-A1A6684CBDF3}" destId="{84FEFF1E-D787-4BFC-AA43-480628245C28}" srcOrd="1" destOrd="0" presId="urn:microsoft.com/office/officeart/2008/layout/LinedList"/>
    <dgm:cxn modelId="{E3B87D74-3528-43D7-8F0E-D6500B18C22D}" type="presParOf" srcId="{84FEFF1E-D787-4BFC-AA43-480628245C28}" destId="{F0072FDF-E5EB-4C63-919A-7878575ECBBE}" srcOrd="0" destOrd="0" presId="urn:microsoft.com/office/officeart/2008/layout/LinedList"/>
    <dgm:cxn modelId="{CD1B9A10-7C62-4884-A297-8DCD0AE3B3B5}" type="presParOf" srcId="{84FEFF1E-D787-4BFC-AA43-480628245C28}" destId="{9818AD1D-3924-4BA0-9E8C-F278EAE13B6B}" srcOrd="1" destOrd="0" presId="urn:microsoft.com/office/officeart/2008/layout/LinedList"/>
    <dgm:cxn modelId="{1CC5487F-5587-403A-928E-A367CE297B96}" type="presParOf" srcId="{84FEFF1E-D787-4BFC-AA43-480628245C28}" destId="{A6C3F5A4-E967-4224-AE5A-BCD9C77D9853}" srcOrd="2" destOrd="0" presId="urn:microsoft.com/office/officeart/2008/layout/LinedList"/>
    <dgm:cxn modelId="{5FE7D6FB-52A6-441E-A22B-5AAEFE0D741E}" type="presParOf" srcId="{1B2CEDA4-F94A-4AAA-9856-A1A6684CBDF3}" destId="{B22B20A8-6B12-402B-9D17-22A057DB3217}" srcOrd="2" destOrd="0" presId="urn:microsoft.com/office/officeart/2008/layout/LinedList"/>
    <dgm:cxn modelId="{D73F4891-CC31-4AA1-9EF1-C0FA454F405F}" type="presParOf" srcId="{1B2CEDA4-F94A-4AAA-9856-A1A6684CBDF3}" destId="{DA966A6E-4131-41B1-AF72-4C9460CF8A59}" srcOrd="3" destOrd="0" presId="urn:microsoft.com/office/officeart/2008/layout/LinedList"/>
    <dgm:cxn modelId="{B8FD441C-10E9-4A3B-8755-7C63886871C8}" type="presParOf" srcId="{1B2CEDA4-F94A-4AAA-9856-A1A6684CBDF3}" destId="{62891054-41E6-45D2-BD90-B476A406EDE2}" srcOrd="4" destOrd="0" presId="urn:microsoft.com/office/officeart/2008/layout/LinedList"/>
    <dgm:cxn modelId="{60B6832D-7EE0-4CE6-8518-E3216C96E890}" type="presParOf" srcId="{62891054-41E6-45D2-BD90-B476A406EDE2}" destId="{C7BB007D-EF70-4E0D-8957-A594CB14FBF8}" srcOrd="0" destOrd="0" presId="urn:microsoft.com/office/officeart/2008/layout/LinedList"/>
    <dgm:cxn modelId="{A11B1DC6-67BD-4602-B9A4-2EB3DD26FB9E}" type="presParOf" srcId="{62891054-41E6-45D2-BD90-B476A406EDE2}" destId="{1EFEAB9E-53B5-497A-A4CF-A0BFE5832012}" srcOrd="1" destOrd="0" presId="urn:microsoft.com/office/officeart/2008/layout/LinedList"/>
    <dgm:cxn modelId="{77B09D38-298D-475A-9A63-9222A28D0144}" type="presParOf" srcId="{62891054-41E6-45D2-BD90-B476A406EDE2}" destId="{2A42B492-4F12-4FBE-8FC2-245346812F66}" srcOrd="2" destOrd="0" presId="urn:microsoft.com/office/officeart/2008/layout/LinedList"/>
    <dgm:cxn modelId="{F8B88600-C630-414E-A9C2-E3AE1670A95A}" type="presParOf" srcId="{1B2CEDA4-F94A-4AAA-9856-A1A6684CBDF3}" destId="{D617BB6B-F857-41E9-970A-BD05F4F112E8}" srcOrd="5" destOrd="0" presId="urn:microsoft.com/office/officeart/2008/layout/LinedList"/>
    <dgm:cxn modelId="{3D02E8EF-A2DB-4473-B514-DDCDD65E9111}" type="presParOf" srcId="{1B2CEDA4-F94A-4AAA-9856-A1A6684CBDF3}" destId="{6E8CE88D-2557-4057-8C54-782676D319AE}" srcOrd="6" destOrd="0" presId="urn:microsoft.com/office/officeart/2008/layout/LinedList"/>
    <dgm:cxn modelId="{8AD6EBA9-2DD0-4BA8-9165-B92AAA6DA907}" type="presParOf" srcId="{1B2CEDA4-F94A-4AAA-9856-A1A6684CBDF3}" destId="{75899F57-BC74-4E58-B3A3-89840A5132D4}" srcOrd="7" destOrd="0" presId="urn:microsoft.com/office/officeart/2008/layout/LinedList"/>
    <dgm:cxn modelId="{97222A85-04AA-4565-A86D-98E324A57C69}" type="presParOf" srcId="{75899F57-BC74-4E58-B3A3-89840A5132D4}" destId="{4D9A010A-1D5C-4FE4-A573-F5D142C2FD04}" srcOrd="0" destOrd="0" presId="urn:microsoft.com/office/officeart/2008/layout/LinedList"/>
    <dgm:cxn modelId="{6FBA115B-FB03-4416-A199-8D6A9857493F}" type="presParOf" srcId="{75899F57-BC74-4E58-B3A3-89840A5132D4}" destId="{702412F4-96F6-4285-B494-E03903704A0F}" srcOrd="1" destOrd="0" presId="urn:microsoft.com/office/officeart/2008/layout/LinedList"/>
    <dgm:cxn modelId="{5C0C00F9-25C1-4428-897B-A183C73C400F}" type="presParOf" srcId="{75899F57-BC74-4E58-B3A3-89840A5132D4}" destId="{90C8FF9B-8538-4AC0-AD70-665A0A90C607}" srcOrd="2" destOrd="0" presId="urn:microsoft.com/office/officeart/2008/layout/LinedList"/>
    <dgm:cxn modelId="{E74BFF2E-BE2A-431A-B81B-BFFA45914E92}" type="presParOf" srcId="{1B2CEDA4-F94A-4AAA-9856-A1A6684CBDF3}" destId="{C55E1A2A-E0B1-4DC1-BE77-949F05ED14AB}" srcOrd="8" destOrd="0" presId="urn:microsoft.com/office/officeart/2008/layout/LinedList"/>
    <dgm:cxn modelId="{A114E08F-4D93-4E47-A4FD-A9068E05ABCC}" type="presParOf" srcId="{1B2CEDA4-F94A-4AAA-9856-A1A6684CBDF3}" destId="{5F3EB2D5-DE80-48DB-AE2B-30ED89EAB3B8}" srcOrd="9" destOrd="0" presId="urn:microsoft.com/office/officeart/2008/layout/LinedList"/>
    <dgm:cxn modelId="{C550DA6D-BC35-4832-8E03-56B73EF79647}" type="presParOf" srcId="{1B2CEDA4-F94A-4AAA-9856-A1A6684CBDF3}" destId="{A17ACEFB-1B35-4E6B-93B9-8E609A76D20A}" srcOrd="10" destOrd="0" presId="urn:microsoft.com/office/officeart/2008/layout/LinedList"/>
    <dgm:cxn modelId="{7DE8F57F-968C-468C-B31D-C113BFEA8CA2}" type="presParOf" srcId="{A17ACEFB-1B35-4E6B-93B9-8E609A76D20A}" destId="{FF840716-249A-451E-A797-B750C6065DEC}" srcOrd="0" destOrd="0" presId="urn:microsoft.com/office/officeart/2008/layout/LinedList"/>
    <dgm:cxn modelId="{51D96FEB-1865-43C2-8261-3B38EB588F7B}" type="presParOf" srcId="{A17ACEFB-1B35-4E6B-93B9-8E609A76D20A}" destId="{1218CF0C-DD93-4E6A-BEBA-0CD88BB78285}" srcOrd="1" destOrd="0" presId="urn:microsoft.com/office/officeart/2008/layout/LinedList"/>
    <dgm:cxn modelId="{EB6FE5A9-6EA4-4692-A987-21B50550C808}" type="presParOf" srcId="{A17ACEFB-1B35-4E6B-93B9-8E609A76D20A}" destId="{A39C79FB-33DD-4DA0-95A3-F1CECD49DAB3}" srcOrd="2" destOrd="0" presId="urn:microsoft.com/office/officeart/2008/layout/LinedList"/>
    <dgm:cxn modelId="{0D14E53C-AC9C-45A3-8C43-96F1BBC3D2EE}" type="presParOf" srcId="{1B2CEDA4-F94A-4AAA-9856-A1A6684CBDF3}" destId="{6B338139-07B1-4BF7-9EFF-A7BE3A3D30BA}" srcOrd="11" destOrd="0" presId="urn:microsoft.com/office/officeart/2008/layout/LinedList"/>
    <dgm:cxn modelId="{D4B6958D-9ABF-42A3-BC17-4B293CDC954D}" type="presParOf" srcId="{1B2CEDA4-F94A-4AAA-9856-A1A6684CBDF3}" destId="{A3EA8031-6E8E-438C-BD04-DF73E35806CA}" srcOrd="12" destOrd="0" presId="urn:microsoft.com/office/officeart/2008/layout/LinedList"/>
    <dgm:cxn modelId="{D6069E1F-BF46-40B2-97B8-C6198DCE3CE1}" type="presParOf" srcId="{1B2CEDA4-F94A-4AAA-9856-A1A6684CBDF3}" destId="{F4B6A968-E2C1-41B3-A15F-B2A9A7EC6DCC}" srcOrd="13" destOrd="0" presId="urn:microsoft.com/office/officeart/2008/layout/LinedList"/>
    <dgm:cxn modelId="{946FD9AC-1340-495C-9509-C657312E7EBC}" type="presParOf" srcId="{F4B6A968-E2C1-41B3-A15F-B2A9A7EC6DCC}" destId="{6E1982D0-D965-41CF-97B1-07B5E00AEB85}" srcOrd="0" destOrd="0" presId="urn:microsoft.com/office/officeart/2008/layout/LinedList"/>
    <dgm:cxn modelId="{321EDBF6-266D-4C64-9ABD-D45848AFFC8B}" type="presParOf" srcId="{F4B6A968-E2C1-41B3-A15F-B2A9A7EC6DCC}" destId="{D4F63206-3488-4DE7-9400-05D3163AC47F}" srcOrd="1" destOrd="0" presId="urn:microsoft.com/office/officeart/2008/layout/LinedList"/>
    <dgm:cxn modelId="{6C6FBB38-0EAD-4A06-9385-986E8ACE2353}" type="presParOf" srcId="{F4B6A968-E2C1-41B3-A15F-B2A9A7EC6DCC}" destId="{539C88E6-E617-4798-980D-395D57DEBD17}" srcOrd="2" destOrd="0" presId="urn:microsoft.com/office/officeart/2008/layout/LinedList"/>
    <dgm:cxn modelId="{6F7D29F2-5E4C-4FFB-A3EE-2C74981DD883}" type="presParOf" srcId="{1B2CEDA4-F94A-4AAA-9856-A1A6684CBDF3}" destId="{4AC4AC6F-E3A6-485B-9178-89F8FEE70888}" srcOrd="14" destOrd="0" presId="urn:microsoft.com/office/officeart/2008/layout/LinedList"/>
    <dgm:cxn modelId="{E51A7D4B-B752-44DC-990D-4DA75E7CF871}" type="presParOf" srcId="{1B2CEDA4-F94A-4AAA-9856-A1A6684CBDF3}" destId="{AC795F87-741B-42AE-8404-0BDB565DF03E}" srcOrd="15" destOrd="0" presId="urn:microsoft.com/office/officeart/2008/layout/LinedList"/>
    <dgm:cxn modelId="{E7ADD1D2-2315-4B96-8165-863ED8C4C0C5}" type="presParOf" srcId="{1B2CEDA4-F94A-4AAA-9856-A1A6684CBDF3}" destId="{B16E7443-A0DA-4D56-A697-3A6C0F1A8D42}" srcOrd="16" destOrd="0" presId="urn:microsoft.com/office/officeart/2008/layout/LinedList"/>
    <dgm:cxn modelId="{D2702D32-1B86-4282-81AB-F9FA1840B79A}" type="presParOf" srcId="{B16E7443-A0DA-4D56-A697-3A6C0F1A8D42}" destId="{6C7C2C2F-C36C-45DE-8E5B-9AB2C26D2C47}" srcOrd="0" destOrd="0" presId="urn:microsoft.com/office/officeart/2008/layout/LinedList"/>
    <dgm:cxn modelId="{D44D4F5B-92D6-4BD6-81BA-89B52B121CC6}" type="presParOf" srcId="{B16E7443-A0DA-4D56-A697-3A6C0F1A8D42}" destId="{49A4C5FE-21DD-49F3-91AD-76A95FAEC66B}" srcOrd="1" destOrd="0" presId="urn:microsoft.com/office/officeart/2008/layout/LinedList"/>
    <dgm:cxn modelId="{F27B9385-3B9B-4A3A-A974-FA9D94A98020}" type="presParOf" srcId="{B16E7443-A0DA-4D56-A697-3A6C0F1A8D42}" destId="{AE26E4AF-C2BA-4075-90A5-35A850367F38}" srcOrd="2" destOrd="0" presId="urn:microsoft.com/office/officeart/2008/layout/LinedList"/>
    <dgm:cxn modelId="{5348A92D-DC68-4214-B070-DFAF35DB961B}" type="presParOf" srcId="{1B2CEDA4-F94A-4AAA-9856-A1A6684CBDF3}" destId="{75917803-29F4-4D9A-891E-74CE95AEB95E}" srcOrd="17" destOrd="0" presId="urn:microsoft.com/office/officeart/2008/layout/LinedList"/>
    <dgm:cxn modelId="{DCBB2064-59DA-4A8C-977C-F373AA97085B}" type="presParOf" srcId="{1B2CEDA4-F94A-4AAA-9856-A1A6684CBDF3}" destId="{B6F378CE-A4CD-4AAA-A9E7-F8D1629A07F3}" srcOrd="18" destOrd="0" presId="urn:microsoft.com/office/officeart/2008/layout/LinedList"/>
    <dgm:cxn modelId="{B90292BC-27EC-4BBA-8C1B-1A1888D2F458}" type="presParOf" srcId="{1B2CEDA4-F94A-4AAA-9856-A1A6684CBDF3}" destId="{87AD41E7-7047-459C-913E-58D2141F2018}" srcOrd="19" destOrd="0" presId="urn:microsoft.com/office/officeart/2008/layout/LinedList"/>
    <dgm:cxn modelId="{E69CBC66-66A4-4A2C-BD31-78CF986A875B}" type="presParOf" srcId="{87AD41E7-7047-459C-913E-58D2141F2018}" destId="{EDDAABED-8814-4B3C-8522-BEAC8D715177}" srcOrd="0" destOrd="0" presId="urn:microsoft.com/office/officeart/2008/layout/LinedList"/>
    <dgm:cxn modelId="{9754FA86-6127-458C-8A43-2623807B6FA1}" type="presParOf" srcId="{87AD41E7-7047-459C-913E-58D2141F2018}" destId="{FB00BC2E-B083-404C-949D-55FDAD00E834}" srcOrd="1" destOrd="0" presId="urn:microsoft.com/office/officeart/2008/layout/LinedList"/>
    <dgm:cxn modelId="{E9F69526-4638-42E7-9798-18FEA0BCAF4E}" type="presParOf" srcId="{87AD41E7-7047-459C-913E-58D2141F2018}" destId="{C8F891BB-1E73-4425-81EB-A7DD6BBCF911}" srcOrd="2" destOrd="0" presId="urn:microsoft.com/office/officeart/2008/layout/LinedList"/>
    <dgm:cxn modelId="{CDF31630-F8C1-41E7-A3AB-C406A6D54618}" type="presParOf" srcId="{1B2CEDA4-F94A-4AAA-9856-A1A6684CBDF3}" destId="{266C7EC4-80DB-40D5-B9F0-CA0C4E4E4DF2}" srcOrd="20" destOrd="0" presId="urn:microsoft.com/office/officeart/2008/layout/LinedList"/>
    <dgm:cxn modelId="{3A74C1C5-99D6-4DF3-B25E-3DD62FB41966}" type="presParOf" srcId="{1B2CEDA4-F94A-4AAA-9856-A1A6684CBDF3}" destId="{09512813-EE66-4F98-829D-80EA512CB1B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42731-E061-4BC2-899C-E20AEACC1A93}">
      <dsp:nvSpPr>
        <dsp:cNvPr id="0" name=""/>
        <dsp:cNvSpPr/>
      </dsp:nvSpPr>
      <dsp:spPr>
        <a:xfrm>
          <a:off x="0" y="0"/>
          <a:ext cx="8839199" cy="1013261"/>
        </a:xfrm>
        <a:prstGeom prst="roundRect">
          <a:avLst>
            <a:gd name="adj" fmla="val 10000"/>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TO APPLY:</a:t>
          </a:r>
          <a:br>
            <a:rPr lang="en-US" sz="1800" kern="1200" dirty="0"/>
          </a:br>
          <a:r>
            <a:rPr lang="en-US" sz="1800" kern="1200" dirty="0">
              <a:solidFill>
                <a:srgbClr val="FFCC00"/>
              </a:solidFill>
            </a:rPr>
            <a:t>Applicants must submit application via </a:t>
          </a:r>
          <a:r>
            <a:rPr lang="en-US" sz="1800" b="1" kern="1200" dirty="0">
              <a:solidFill>
                <a:srgbClr val="FFCC00"/>
              </a:solidFill>
            </a:rPr>
            <a:t>IntelliGrants</a:t>
          </a:r>
        </a:p>
      </dsp:txBody>
      <dsp:txXfrm>
        <a:off x="1869165" y="0"/>
        <a:ext cx="6970033" cy="1013261"/>
      </dsp:txXfrm>
    </dsp:sp>
    <dsp:sp modelId="{5D0414A7-2D19-4E40-BAEE-3061911E5984}">
      <dsp:nvSpPr>
        <dsp:cNvPr id="0" name=""/>
        <dsp:cNvSpPr/>
      </dsp:nvSpPr>
      <dsp:spPr>
        <a:xfrm>
          <a:off x="101326" y="95149"/>
          <a:ext cx="1767839" cy="822962"/>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4138" t="-5555" r="24138" b="-5555"/>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A8D1BAB-D830-4754-A0C6-E89A74C76F4B}">
      <dsp:nvSpPr>
        <dsp:cNvPr id="0" name=""/>
        <dsp:cNvSpPr/>
      </dsp:nvSpPr>
      <dsp:spPr>
        <a:xfrm>
          <a:off x="0" y="1114587"/>
          <a:ext cx="8839199" cy="1013261"/>
        </a:xfrm>
        <a:prstGeom prst="roundRect">
          <a:avLst>
            <a:gd name="adj" fmla="val 10000"/>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TO APPLY:</a:t>
          </a:r>
          <a:br>
            <a:rPr lang="en-US" sz="1800" kern="1200" dirty="0"/>
          </a:br>
          <a:r>
            <a:rPr lang="en-US" sz="1800" kern="1200" dirty="0"/>
            <a:t>Applications must be submitted no later than 11:59pm ET on:</a:t>
          </a:r>
        </a:p>
        <a:p>
          <a:pPr marL="0" lvl="0" indent="0" algn="l" defTabSz="800100">
            <a:lnSpc>
              <a:spcPct val="90000"/>
            </a:lnSpc>
            <a:spcBef>
              <a:spcPct val="0"/>
            </a:spcBef>
            <a:spcAft>
              <a:spcPct val="35000"/>
            </a:spcAft>
            <a:buNone/>
          </a:pPr>
          <a:r>
            <a:rPr lang="en-US" sz="1800" b="1" kern="1200" dirty="0">
              <a:solidFill>
                <a:srgbClr val="FFCC00"/>
              </a:solidFill>
            </a:rPr>
            <a:t>July 30,2025</a:t>
          </a:r>
        </a:p>
      </dsp:txBody>
      <dsp:txXfrm>
        <a:off x="1869165" y="1114587"/>
        <a:ext cx="6970033" cy="1013261"/>
      </dsp:txXfrm>
    </dsp:sp>
    <dsp:sp modelId="{D39B645F-FCE2-4587-BF66-9846A960CE9A}">
      <dsp:nvSpPr>
        <dsp:cNvPr id="0" name=""/>
        <dsp:cNvSpPr/>
      </dsp:nvSpPr>
      <dsp:spPr>
        <a:xfrm>
          <a:off x="101662" y="1202919"/>
          <a:ext cx="1712577" cy="836597"/>
        </a:xfrm>
        <a:prstGeom prst="roundRect">
          <a:avLst>
            <a:gd name="adj" fmla="val 10000"/>
          </a:avLst>
        </a:prstGeom>
        <a:solidFill>
          <a:srgbClr val="26296B"/>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6E0F4F4-9690-4B6C-8253-4CE07C946B78}">
      <dsp:nvSpPr>
        <dsp:cNvPr id="0" name=""/>
        <dsp:cNvSpPr/>
      </dsp:nvSpPr>
      <dsp:spPr>
        <a:xfrm>
          <a:off x="0" y="2229174"/>
          <a:ext cx="8839199" cy="1013261"/>
        </a:xfrm>
        <a:prstGeom prst="roundRect">
          <a:avLst>
            <a:gd name="adj" fmla="val 10000"/>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AWARD PERIOD:</a:t>
          </a:r>
        </a:p>
        <a:p>
          <a:pPr marL="0" lvl="0" indent="0" algn="l" defTabSz="800100">
            <a:lnSpc>
              <a:spcPct val="90000"/>
            </a:lnSpc>
            <a:spcBef>
              <a:spcPct val="0"/>
            </a:spcBef>
            <a:spcAft>
              <a:spcPct val="35000"/>
            </a:spcAft>
            <a:buNone/>
          </a:pPr>
          <a:r>
            <a:rPr lang="en-US" sz="1800" b="1" kern="1200" dirty="0">
              <a:solidFill>
                <a:srgbClr val="FFCC00"/>
              </a:solidFill>
            </a:rPr>
            <a:t>October 1, 2025-September 30, 2026</a:t>
          </a:r>
        </a:p>
      </dsp:txBody>
      <dsp:txXfrm>
        <a:off x="1869165" y="2229174"/>
        <a:ext cx="6970033" cy="1013261"/>
      </dsp:txXfrm>
    </dsp:sp>
    <dsp:sp modelId="{FB1FBF79-A991-4826-9991-34838C280770}">
      <dsp:nvSpPr>
        <dsp:cNvPr id="0" name=""/>
        <dsp:cNvSpPr/>
      </dsp:nvSpPr>
      <dsp:spPr>
        <a:xfrm>
          <a:off x="101326" y="2330500"/>
          <a:ext cx="1767839" cy="810608"/>
        </a:xfrm>
        <a:prstGeom prst="roundRect">
          <a:avLst>
            <a:gd name="adj" fmla="val 10000"/>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24138" t="-6402" r="24138" b="-6402"/>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6B69BED-9551-4F4D-A4D5-C20FDAAE73E0}">
      <dsp:nvSpPr>
        <dsp:cNvPr id="0" name=""/>
        <dsp:cNvSpPr/>
      </dsp:nvSpPr>
      <dsp:spPr>
        <a:xfrm>
          <a:off x="0" y="3343761"/>
          <a:ext cx="8839199" cy="1013261"/>
        </a:xfrm>
        <a:prstGeom prst="roundRect">
          <a:avLst>
            <a:gd name="adj" fmla="val 10000"/>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TECHNICAL ASSISTANCE:</a:t>
          </a:r>
        </a:p>
        <a:p>
          <a:pPr marL="0" lvl="0" indent="0" algn="l" defTabSz="800100">
            <a:lnSpc>
              <a:spcPct val="90000"/>
            </a:lnSpc>
            <a:spcBef>
              <a:spcPct val="0"/>
            </a:spcBef>
            <a:spcAft>
              <a:spcPct val="35000"/>
            </a:spcAft>
            <a:buNone/>
          </a:pPr>
          <a:r>
            <a:rPr lang="en-US" sz="1800" kern="1200" dirty="0">
              <a:solidFill>
                <a:srgbClr val="FFCC00"/>
              </a:solidFill>
            </a:rPr>
            <a:t>Contact ICJI Helpdesk at </a:t>
          </a:r>
          <a:r>
            <a:rPr lang="en-US" sz="1800" b="1" kern="1200" dirty="0">
              <a:solidFill>
                <a:srgbClr val="FFCC00"/>
              </a:solidFill>
            </a:rPr>
            <a:t>CJIHelpDesk@cji.in.gov</a:t>
          </a:r>
        </a:p>
      </dsp:txBody>
      <dsp:txXfrm>
        <a:off x="1869165" y="3343761"/>
        <a:ext cx="6970033" cy="1013261"/>
      </dsp:txXfrm>
    </dsp:sp>
    <dsp:sp modelId="{ADB1AE2F-F02A-42FD-895D-B52BDDB2CBF3}">
      <dsp:nvSpPr>
        <dsp:cNvPr id="0" name=""/>
        <dsp:cNvSpPr/>
      </dsp:nvSpPr>
      <dsp:spPr>
        <a:xfrm>
          <a:off x="101326" y="3445087"/>
          <a:ext cx="1767839" cy="810608"/>
        </a:xfrm>
        <a:prstGeom prst="roundRect">
          <a:avLst>
            <a:gd name="adj" fmla="val 10000"/>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24138" t="-6402" r="24138" b="-64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DA040-270D-471F-B023-70BE174A0F83}">
      <dsp:nvSpPr>
        <dsp:cNvPr id="0" name=""/>
        <dsp:cNvSpPr/>
      </dsp:nvSpPr>
      <dsp:spPr>
        <a:xfrm>
          <a:off x="0" y="4458348"/>
          <a:ext cx="8839199" cy="1013261"/>
        </a:xfrm>
        <a:prstGeom prst="roundRect">
          <a:avLst>
            <a:gd name="adj" fmla="val 10000"/>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IMPORTANT INFORMATION:</a:t>
          </a:r>
          <a:br>
            <a:rPr lang="en-US" sz="1500" kern="1200" dirty="0"/>
          </a:br>
          <a:r>
            <a:rPr lang="en-US" sz="1400" kern="1200" dirty="0">
              <a:solidFill>
                <a:srgbClr val="FFCC00"/>
              </a:solidFill>
            </a:rPr>
            <a:t>Grants </a:t>
          </a:r>
          <a:r>
            <a:rPr lang="en-US" sz="1400" b="1" kern="1200" dirty="0">
              <a:solidFill>
                <a:srgbClr val="FFCC00"/>
              </a:solidFill>
            </a:rPr>
            <a:t>cannot be processed </a:t>
          </a:r>
          <a:r>
            <a:rPr lang="en-US" sz="1200" kern="1200" dirty="0">
              <a:solidFill>
                <a:srgbClr val="FFCC00"/>
              </a:solidFill>
            </a:rPr>
            <a:t>until ICJI receives Federal Award Letter, often arrives after grant period begins. Please be aware of this as you are writing your proposal.</a:t>
          </a:r>
        </a:p>
      </dsp:txBody>
      <dsp:txXfrm>
        <a:off x="1869165" y="4458348"/>
        <a:ext cx="6970033" cy="1013261"/>
      </dsp:txXfrm>
    </dsp:sp>
    <dsp:sp modelId="{951ACF47-B65D-402D-9FC2-CC204068555C}">
      <dsp:nvSpPr>
        <dsp:cNvPr id="0" name=""/>
        <dsp:cNvSpPr/>
      </dsp:nvSpPr>
      <dsp:spPr>
        <a:xfrm>
          <a:off x="101326" y="4559675"/>
          <a:ext cx="1767839" cy="810608"/>
        </a:xfrm>
        <a:prstGeom prst="roundRect">
          <a:avLst>
            <a:gd name="adj" fmla="val 10000"/>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l="24138" t="-6402" r="24138" b="-64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5A452-47D6-47BA-AA69-B94E153D6DC3}">
      <dsp:nvSpPr>
        <dsp:cNvPr id="0" name=""/>
        <dsp:cNvSpPr/>
      </dsp:nvSpPr>
      <dsp:spPr>
        <a:xfrm>
          <a:off x="0" y="2626263"/>
          <a:ext cx="2628900" cy="1723112"/>
        </a:xfrm>
        <a:prstGeom prst="rect">
          <a:avLst/>
        </a:prstGeom>
        <a:solidFill>
          <a:srgbClr val="26296B"/>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13360" rIns="186967" bIns="213360" numCol="1" spcCol="1270" anchor="ctr" anchorCtr="0">
          <a:noAutofit/>
        </a:bodyPr>
        <a:lstStyle/>
        <a:p>
          <a:pPr marL="0" lvl="0" indent="0" algn="ctr" defTabSz="1333500">
            <a:lnSpc>
              <a:spcPct val="90000"/>
            </a:lnSpc>
            <a:spcBef>
              <a:spcPct val="0"/>
            </a:spcBef>
            <a:spcAft>
              <a:spcPct val="35000"/>
            </a:spcAft>
            <a:buNone/>
          </a:pPr>
          <a:r>
            <a:rPr lang="en-US" sz="3000" b="0" i="0" kern="1200" baseline="0" dirty="0"/>
            <a:t>Example Match Requirement:</a:t>
          </a:r>
          <a:endParaRPr lang="en-US" sz="3000" kern="1200" dirty="0"/>
        </a:p>
      </dsp:txBody>
      <dsp:txXfrm>
        <a:off x="0" y="2626263"/>
        <a:ext cx="2628900" cy="1723112"/>
      </dsp:txXfrm>
    </dsp:sp>
    <dsp:sp modelId="{A4DC26CD-5E74-4C50-BCB7-333038640528}">
      <dsp:nvSpPr>
        <dsp:cNvPr id="0" name=""/>
        <dsp:cNvSpPr/>
      </dsp:nvSpPr>
      <dsp:spPr>
        <a:xfrm>
          <a:off x="2628900" y="2626263"/>
          <a:ext cx="7886700" cy="1723112"/>
        </a:xfrm>
        <a:prstGeom prst="rect">
          <a:avLst/>
        </a:prstGeom>
        <a:solidFill>
          <a:srgbClr val="BFC3CE">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79400" rIns="159980" bIns="279400" numCol="1" spcCol="1270" anchor="t" anchorCtr="0">
          <a:noAutofit/>
        </a:bodyPr>
        <a:lstStyle/>
        <a:p>
          <a:pPr marL="0" lvl="0" indent="0" algn="l" defTabSz="977900">
            <a:lnSpc>
              <a:spcPct val="90000"/>
            </a:lnSpc>
            <a:spcBef>
              <a:spcPct val="0"/>
            </a:spcBef>
            <a:spcAft>
              <a:spcPct val="35000"/>
            </a:spcAft>
            <a:buNone/>
          </a:pPr>
          <a:r>
            <a:rPr lang="en-US" sz="2200" b="0" i="0" kern="1200" baseline="0" dirty="0"/>
            <a:t>$150,000 Award in federal funding with 25% match requirement. </a:t>
          </a:r>
          <a:endParaRPr lang="en-US" sz="2200" kern="1200" dirty="0"/>
        </a:p>
        <a:p>
          <a:pPr marL="171450" lvl="1" indent="-171450" algn="l" defTabSz="755650">
            <a:lnSpc>
              <a:spcPct val="90000"/>
            </a:lnSpc>
            <a:spcBef>
              <a:spcPct val="0"/>
            </a:spcBef>
            <a:spcAft>
              <a:spcPct val="15000"/>
            </a:spcAft>
            <a:buChar char="•"/>
          </a:pPr>
          <a:r>
            <a:rPr lang="en-US" sz="1700" b="1" i="0" kern="1200" baseline="0"/>
            <a:t>STEP 1</a:t>
          </a:r>
          <a:r>
            <a:rPr lang="en-US" sz="1700" b="0" i="0" kern="1200" baseline="0"/>
            <a:t>: $150,000 / .75 = $200,000 Total Project Cost </a:t>
          </a:r>
          <a:endParaRPr lang="en-US" sz="1700" kern="1200"/>
        </a:p>
        <a:p>
          <a:pPr marL="171450" lvl="1" indent="-171450" algn="l" defTabSz="755650">
            <a:lnSpc>
              <a:spcPct val="90000"/>
            </a:lnSpc>
            <a:spcBef>
              <a:spcPct val="0"/>
            </a:spcBef>
            <a:spcAft>
              <a:spcPct val="15000"/>
            </a:spcAft>
            <a:buChar char="•"/>
          </a:pPr>
          <a:r>
            <a:rPr lang="en-US" sz="1700" b="1" i="0" kern="1200" baseline="0"/>
            <a:t>STEP 2</a:t>
          </a:r>
          <a:r>
            <a:rPr lang="en-US" sz="1700" b="0" i="0" kern="1200" baseline="0"/>
            <a:t>: $200,000 - $150,000 = $50,000 Required Match</a:t>
          </a:r>
          <a:endParaRPr lang="en-US" sz="1700" kern="1200"/>
        </a:p>
      </dsp:txBody>
      <dsp:txXfrm>
        <a:off x="2628900" y="2626263"/>
        <a:ext cx="7886700" cy="1723112"/>
      </dsp:txXfrm>
    </dsp:sp>
    <dsp:sp modelId="{A5A466F0-2D95-4794-A4EC-BFADCCAB6F83}">
      <dsp:nvSpPr>
        <dsp:cNvPr id="0" name=""/>
        <dsp:cNvSpPr/>
      </dsp:nvSpPr>
      <dsp:spPr>
        <a:xfrm rot="10800000">
          <a:off x="0" y="1962"/>
          <a:ext cx="2628900" cy="2650147"/>
        </a:xfrm>
        <a:prstGeom prst="upArrowCallout">
          <a:avLst>
            <a:gd name="adj1" fmla="val 5000"/>
            <a:gd name="adj2" fmla="val 10000"/>
            <a:gd name="adj3" fmla="val 15000"/>
            <a:gd name="adj4" fmla="val 64977"/>
          </a:avLst>
        </a:prstGeom>
        <a:solidFill>
          <a:srgbClr val="008B92"/>
        </a:solidFill>
        <a:ln w="12700" cap="flat" cmpd="sng" algn="ctr">
          <a:solidFill>
            <a:srgbClr val="C5C5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13360" rIns="186967" bIns="213360" numCol="1" spcCol="1270" anchor="ctr" anchorCtr="0">
          <a:noAutofit/>
        </a:bodyPr>
        <a:lstStyle/>
        <a:p>
          <a:pPr marL="0" lvl="0" indent="0" algn="ctr" defTabSz="1333500">
            <a:lnSpc>
              <a:spcPct val="90000"/>
            </a:lnSpc>
            <a:spcBef>
              <a:spcPct val="0"/>
            </a:spcBef>
            <a:spcAft>
              <a:spcPct val="35000"/>
            </a:spcAft>
            <a:buNone/>
          </a:pPr>
          <a:r>
            <a:rPr lang="en-US" sz="3000" b="0" i="0" kern="1200" baseline="0" dirty="0"/>
            <a:t>Determining Match:</a:t>
          </a:r>
          <a:endParaRPr lang="en-US" sz="3000" kern="1200" dirty="0"/>
        </a:p>
      </dsp:txBody>
      <dsp:txXfrm rot="-10800000">
        <a:off x="0" y="1962"/>
        <a:ext cx="2628900" cy="1722595"/>
      </dsp:txXfrm>
    </dsp:sp>
    <dsp:sp modelId="{7FAD9B73-2E35-4399-9FA7-E414805059EC}">
      <dsp:nvSpPr>
        <dsp:cNvPr id="0" name=""/>
        <dsp:cNvSpPr/>
      </dsp:nvSpPr>
      <dsp:spPr>
        <a:xfrm>
          <a:off x="2628900" y="1962"/>
          <a:ext cx="7886700" cy="1722595"/>
        </a:xfrm>
        <a:prstGeom prst="rect">
          <a:avLst/>
        </a:prstGeom>
        <a:solidFill>
          <a:srgbClr val="F3F3F3"/>
        </a:solidFill>
        <a:ln w="12700" cap="flat" cmpd="sng" algn="ctr">
          <a:solidFill>
            <a:srgbClr val="C5C5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79400" rIns="159980" bIns="279400" numCol="1" spcCol="1270" anchor="ctr" anchorCtr="0">
          <a:noAutofit/>
        </a:bodyPr>
        <a:lstStyle/>
        <a:p>
          <a:pPr marL="0" lvl="0" indent="0" algn="l" defTabSz="977900">
            <a:lnSpc>
              <a:spcPct val="90000"/>
            </a:lnSpc>
            <a:spcBef>
              <a:spcPct val="0"/>
            </a:spcBef>
            <a:spcAft>
              <a:spcPct val="35000"/>
            </a:spcAft>
            <a:buNone/>
          </a:pPr>
          <a:r>
            <a:rPr lang="en-US" sz="2200" b="1" i="0" kern="1200" baseline="0" dirty="0"/>
            <a:t>STEP 1</a:t>
          </a:r>
          <a:r>
            <a:rPr lang="en-US" sz="2200" b="0" i="0" kern="1200" baseline="0" dirty="0"/>
            <a:t>: Award amount / % of Federal Share = Total Project Cost </a:t>
          </a:r>
          <a:endParaRPr lang="en-US" sz="2200" kern="1200" dirty="0"/>
        </a:p>
        <a:p>
          <a:pPr marL="0" lvl="0" indent="0" algn="l" defTabSz="977900">
            <a:lnSpc>
              <a:spcPct val="90000"/>
            </a:lnSpc>
            <a:spcBef>
              <a:spcPct val="0"/>
            </a:spcBef>
            <a:spcAft>
              <a:spcPct val="35000"/>
            </a:spcAft>
            <a:buNone/>
          </a:pPr>
          <a:r>
            <a:rPr lang="en-US" sz="2200" b="1" i="0" kern="1200" baseline="0"/>
            <a:t>STEP 2</a:t>
          </a:r>
          <a:r>
            <a:rPr lang="en-US" sz="2200" b="0" i="0" kern="1200" baseline="0"/>
            <a:t>: Total Project Cost – Award Amount = Required Match </a:t>
          </a:r>
          <a:endParaRPr lang="en-US" sz="2200" kern="1200"/>
        </a:p>
      </dsp:txBody>
      <dsp:txXfrm>
        <a:off x="2628900" y="1962"/>
        <a:ext cx="7886700" cy="1722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8E98-966F-4522-912E-CC17335FA84F}">
      <dsp:nvSpPr>
        <dsp:cNvPr id="0" name=""/>
        <dsp:cNvSpPr/>
      </dsp:nvSpPr>
      <dsp:spPr>
        <a:xfrm>
          <a:off x="0" y="4702894"/>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243F3-1071-4EE9-BB15-F16530EA80A4}">
      <dsp:nvSpPr>
        <dsp:cNvPr id="0" name=""/>
        <dsp:cNvSpPr/>
      </dsp:nvSpPr>
      <dsp:spPr>
        <a:xfrm>
          <a:off x="0" y="4177845"/>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DFD4E-33E1-4766-90D7-CBA75E52F1E2}">
      <dsp:nvSpPr>
        <dsp:cNvPr id="0" name=""/>
        <dsp:cNvSpPr/>
      </dsp:nvSpPr>
      <dsp:spPr>
        <a:xfrm>
          <a:off x="0" y="3652796"/>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C8CA20-B171-40E1-907E-3ABD3BE41916}">
      <dsp:nvSpPr>
        <dsp:cNvPr id="0" name=""/>
        <dsp:cNvSpPr/>
      </dsp:nvSpPr>
      <dsp:spPr>
        <a:xfrm>
          <a:off x="0" y="3127747"/>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96E9A-6874-45C4-9701-FAC5B676A516}">
      <dsp:nvSpPr>
        <dsp:cNvPr id="0" name=""/>
        <dsp:cNvSpPr/>
      </dsp:nvSpPr>
      <dsp:spPr>
        <a:xfrm>
          <a:off x="0" y="2602698"/>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161343-BB6C-4931-9359-3D7E74AC9FD7}">
      <dsp:nvSpPr>
        <dsp:cNvPr id="0" name=""/>
        <dsp:cNvSpPr/>
      </dsp:nvSpPr>
      <dsp:spPr>
        <a:xfrm>
          <a:off x="0" y="2077649"/>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310CF-5C4E-4743-8DB6-FC089988D3F9}">
      <dsp:nvSpPr>
        <dsp:cNvPr id="0" name=""/>
        <dsp:cNvSpPr/>
      </dsp:nvSpPr>
      <dsp:spPr>
        <a:xfrm>
          <a:off x="0" y="1552600"/>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F8F97-00B9-459D-8605-5C24FF22A93B}">
      <dsp:nvSpPr>
        <dsp:cNvPr id="0" name=""/>
        <dsp:cNvSpPr/>
      </dsp:nvSpPr>
      <dsp:spPr>
        <a:xfrm>
          <a:off x="0" y="1027551"/>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587DB-6C68-469A-AC6A-1E2F767E2CBD}">
      <dsp:nvSpPr>
        <dsp:cNvPr id="0" name=""/>
        <dsp:cNvSpPr/>
      </dsp:nvSpPr>
      <dsp:spPr>
        <a:xfrm>
          <a:off x="0" y="502502"/>
          <a:ext cx="1119301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42AAA1-AF9A-4B93-9732-FD888C0DAA8B}">
      <dsp:nvSpPr>
        <dsp:cNvPr id="0" name=""/>
        <dsp:cNvSpPr/>
      </dsp:nvSpPr>
      <dsp:spPr>
        <a:xfrm>
          <a:off x="2910184" y="0"/>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kern="1200" dirty="0"/>
            <a:t>Pursuant to IN Civil Rights Law, Civil Rights Act of 1964, Age Discrimination in Employment Act, and Americans with Disabilities Act, applicant shall not discriminate against any employee or applicant for employment relating to this grant with respect to hire, tenure, terms, conditions or privileges of employment or any matter directly or indirectly related to employment, because of employee or applicant’s race, color, national origin, religion, sex, age, disability, ancestry, status as a veteran, or any other characteristic protected by federal, state, or local law (“Protected Characteristics”).  </a:t>
          </a:r>
          <a:endParaRPr lang="en-US" sz="800" b="1" kern="1200" dirty="0"/>
        </a:p>
      </dsp:txBody>
      <dsp:txXfrm>
        <a:off x="2910184" y="0"/>
        <a:ext cx="8282833" cy="500046"/>
      </dsp:txXfrm>
    </dsp:sp>
    <dsp:sp modelId="{8744DA37-747E-4CD0-9C50-F1DC7A2B4C4F}">
      <dsp:nvSpPr>
        <dsp:cNvPr id="0" name=""/>
        <dsp:cNvSpPr/>
      </dsp:nvSpPr>
      <dsp:spPr>
        <a:xfrm>
          <a:off x="0" y="2455"/>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Nondiscrimination</a:t>
          </a:r>
        </a:p>
      </dsp:txBody>
      <dsp:txXfrm>
        <a:off x="24415" y="26870"/>
        <a:ext cx="2861354" cy="475631"/>
      </dsp:txXfrm>
    </dsp:sp>
    <dsp:sp modelId="{7E54F435-0596-4424-80D6-2D016B9A2F58}">
      <dsp:nvSpPr>
        <dsp:cNvPr id="0" name=""/>
        <dsp:cNvSpPr/>
      </dsp:nvSpPr>
      <dsp:spPr>
        <a:xfrm>
          <a:off x="2910184" y="527504"/>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kern="1200" dirty="0"/>
            <a:t>In accordance with DOJ guidance pertaining to Title VI of Civil Rights Act of 1964, 42 U.S.C. § 2000d, recipients of federal financial assistance must take reasonable steps to provide meaningful access to their programs and activities for persons with Limited English Proficiency (LEP). </a:t>
          </a:r>
          <a:endParaRPr lang="en-US" sz="800" b="1" kern="1200" dirty="0"/>
        </a:p>
      </dsp:txBody>
      <dsp:txXfrm>
        <a:off x="2910184" y="527504"/>
        <a:ext cx="8282833" cy="500046"/>
      </dsp:txXfrm>
    </dsp:sp>
    <dsp:sp modelId="{7C0E6CE1-8FF8-4547-B9C9-0A66BD80B4B8}">
      <dsp:nvSpPr>
        <dsp:cNvPr id="0" name=""/>
        <dsp:cNvSpPr/>
      </dsp:nvSpPr>
      <dsp:spPr>
        <a:xfrm>
          <a:off x="0" y="527504"/>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Services to Limited English Proficiency Individuals</a:t>
          </a:r>
        </a:p>
      </dsp:txBody>
      <dsp:txXfrm>
        <a:off x="24415" y="551919"/>
        <a:ext cx="2861354" cy="475631"/>
      </dsp:txXfrm>
    </dsp:sp>
    <dsp:sp modelId="{A46ECFFA-F019-47BD-8C82-A04BA421292C}">
      <dsp:nvSpPr>
        <dsp:cNvPr id="0" name=""/>
        <dsp:cNvSpPr/>
      </dsp:nvSpPr>
      <dsp:spPr>
        <a:xfrm>
          <a:off x="2910184" y="1052553"/>
          <a:ext cx="8282833" cy="50004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kern="1200" dirty="0"/>
            <a:t>Faith-based organizations are prohibited from using financial assistance from DOJ to fund inherently (or explicitly) religious activities. While faith-based organizations can engage in non-funded inherently religious activities, they must hold them separately from program funded by this grant, and recipients cannot compel beneficiaries to participate in these activities. </a:t>
          </a:r>
          <a:endParaRPr lang="en-US" sz="800" b="1" kern="1200" dirty="0"/>
        </a:p>
      </dsp:txBody>
      <dsp:txXfrm>
        <a:off x="2910184" y="1052553"/>
        <a:ext cx="8282833" cy="500046"/>
      </dsp:txXfrm>
    </dsp:sp>
    <dsp:sp modelId="{29D704DC-FC1A-469D-BB1F-AAA6963F2B29}">
      <dsp:nvSpPr>
        <dsp:cNvPr id="0" name=""/>
        <dsp:cNvSpPr/>
      </dsp:nvSpPr>
      <dsp:spPr>
        <a:xfrm>
          <a:off x="0" y="1052553"/>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Ensuring Equal Treatment for Faith-Based Organizations</a:t>
          </a:r>
        </a:p>
      </dsp:txBody>
      <dsp:txXfrm>
        <a:off x="24415" y="1076968"/>
        <a:ext cx="2861354" cy="475631"/>
      </dsp:txXfrm>
    </dsp:sp>
    <dsp:sp modelId="{610D8AFE-17A0-475C-8C57-778E2A25A55B}">
      <dsp:nvSpPr>
        <dsp:cNvPr id="0" name=""/>
        <dsp:cNvSpPr/>
      </dsp:nvSpPr>
      <dsp:spPr>
        <a:xfrm>
          <a:off x="2910184" y="1577602"/>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kern="1200" dirty="0"/>
            <a:t>OCR issued an advisory document for recipients on proper use of arrest and conviction records in making hiring decisions. Misuse of arrest or conviction records to screen either applicants for employment or employees for retention or promotion may have a disparate impact based on race or national origin, resulting in unlawful employment discrimination.</a:t>
          </a:r>
          <a:endParaRPr lang="en-US" sz="800" b="1" kern="1200" dirty="0"/>
        </a:p>
      </dsp:txBody>
      <dsp:txXfrm>
        <a:off x="2910184" y="1577602"/>
        <a:ext cx="8282833" cy="500046"/>
      </dsp:txXfrm>
    </dsp:sp>
    <dsp:sp modelId="{49E7DF09-EA49-4B61-BA35-3701445EA6C1}">
      <dsp:nvSpPr>
        <dsp:cNvPr id="0" name=""/>
        <dsp:cNvSpPr/>
      </dsp:nvSpPr>
      <dsp:spPr>
        <a:xfrm>
          <a:off x="0" y="1577602"/>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Using Arrest &amp; Conviction Records in Employment </a:t>
          </a:r>
        </a:p>
      </dsp:txBody>
      <dsp:txXfrm>
        <a:off x="24415" y="1602017"/>
        <a:ext cx="2861354" cy="475631"/>
      </dsp:txXfrm>
    </dsp:sp>
    <dsp:sp modelId="{0D4FA22D-F33D-4385-8D52-C49556F5749C}">
      <dsp:nvSpPr>
        <dsp:cNvPr id="0" name=""/>
        <dsp:cNvSpPr/>
      </dsp:nvSpPr>
      <dsp:spPr>
        <a:xfrm>
          <a:off x="2910184" y="2102651"/>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b="0" kern="1200" dirty="0"/>
            <a:t>Recipient organizations of financial assistance subject to nondiscrimination of Safe Streets Act, must meet 2 obligations:</a:t>
          </a:r>
          <a:br>
            <a:rPr lang="en-US" sz="800" b="0" kern="1200" dirty="0"/>
          </a:br>
          <a:r>
            <a:rPr lang="en-US" sz="800" b="0" kern="1200" dirty="0"/>
            <a:t> 1) comply with federal regulation pertaining to development of an EEOP (see 28 C.F.R. pt.42, </a:t>
          </a:r>
          <a:r>
            <a:rPr lang="en-US" sz="800" b="0" kern="1200" dirty="0" err="1"/>
            <a:t>subpt</a:t>
          </a:r>
          <a:r>
            <a:rPr lang="en-US" sz="800" b="0" kern="1200" dirty="0"/>
            <a:t>. E) and (2) submit to OCR findings of discrimination (see 28 C.F.R. §§ 42.204(c),.205(c)(5)).</a:t>
          </a:r>
        </a:p>
      </dsp:txBody>
      <dsp:txXfrm>
        <a:off x="2910184" y="2102651"/>
        <a:ext cx="8282833" cy="500046"/>
      </dsp:txXfrm>
    </dsp:sp>
    <dsp:sp modelId="{F62C2C65-DE92-4D91-9EB1-B820F7CD80B0}">
      <dsp:nvSpPr>
        <dsp:cNvPr id="0" name=""/>
        <dsp:cNvSpPr/>
      </dsp:nvSpPr>
      <dsp:spPr>
        <a:xfrm>
          <a:off x="0" y="2102651"/>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Complying with Safe Streets Act</a:t>
          </a:r>
        </a:p>
      </dsp:txBody>
      <dsp:txXfrm>
        <a:off x="24415" y="2127066"/>
        <a:ext cx="2861354" cy="475631"/>
      </dsp:txXfrm>
    </dsp:sp>
    <dsp:sp modelId="{FF3F16BE-FF0A-4A7A-BF86-59D7163D1442}">
      <dsp:nvSpPr>
        <dsp:cNvPr id="0" name=""/>
        <dsp:cNvSpPr/>
      </dsp:nvSpPr>
      <dsp:spPr>
        <a:xfrm>
          <a:off x="2910184" y="2627700"/>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 typeface="Wingdings" panose="05000000000000000000" pitchFamily="2" charset="2"/>
            <a:buNone/>
          </a:pPr>
          <a:r>
            <a:rPr lang="en-US" sz="800" b="0" kern="1200" dirty="0"/>
            <a:t>Agencies are required to review the EEOP Requirements and either claim exemption if applicable or prepare Utilization Report and complete Section B of Certification Form.</a:t>
          </a:r>
        </a:p>
      </dsp:txBody>
      <dsp:txXfrm>
        <a:off x="2910184" y="2627700"/>
        <a:ext cx="8282833" cy="500046"/>
      </dsp:txXfrm>
    </dsp:sp>
    <dsp:sp modelId="{634347B2-6D61-488A-BC09-8E02F9BD7ED0}">
      <dsp:nvSpPr>
        <dsp:cNvPr id="0" name=""/>
        <dsp:cNvSpPr/>
      </dsp:nvSpPr>
      <dsp:spPr>
        <a:xfrm>
          <a:off x="0" y="2627700"/>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Meeting EEOP Requirement</a:t>
          </a:r>
        </a:p>
      </dsp:txBody>
      <dsp:txXfrm>
        <a:off x="24415" y="2652115"/>
        <a:ext cx="2861354" cy="475631"/>
      </dsp:txXfrm>
    </dsp:sp>
    <dsp:sp modelId="{BA58CC55-7E44-4B33-908C-EF90C7DBBA16}">
      <dsp:nvSpPr>
        <dsp:cNvPr id="0" name=""/>
        <dsp:cNvSpPr/>
      </dsp:nvSpPr>
      <dsp:spPr>
        <a:xfrm>
          <a:off x="2910184" y="3152749"/>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b="0" kern="1200" dirty="0"/>
            <a:t>Laws applying to recipients of federal grant awards prohibit discrimination on basis of actual or perceived race, color, national origin, religion, sex, age, disability, ancestry, status as veteran or any Protected Characteristics in funded programs or activities. Federal law also prohibits recipients from discriminating on basis of age in delivery of services.</a:t>
          </a:r>
        </a:p>
      </dsp:txBody>
      <dsp:txXfrm>
        <a:off x="2910184" y="3152749"/>
        <a:ext cx="8282833" cy="500046"/>
      </dsp:txXfrm>
    </dsp:sp>
    <dsp:sp modelId="{CEEA91C7-6060-41C5-867A-E9D97B23E196}">
      <dsp:nvSpPr>
        <dsp:cNvPr id="0" name=""/>
        <dsp:cNvSpPr/>
      </dsp:nvSpPr>
      <dsp:spPr>
        <a:xfrm>
          <a:off x="0" y="3152749"/>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Ensuring Access to Federally Assisted Programs</a:t>
          </a:r>
        </a:p>
      </dsp:txBody>
      <dsp:txXfrm>
        <a:off x="24415" y="3177164"/>
        <a:ext cx="2861354" cy="475631"/>
      </dsp:txXfrm>
    </dsp:sp>
    <dsp:sp modelId="{377E1EB9-FF10-4CE5-9E5F-5DD7DD5E392C}">
      <dsp:nvSpPr>
        <dsp:cNvPr id="0" name=""/>
        <dsp:cNvSpPr/>
      </dsp:nvSpPr>
      <dsp:spPr>
        <a:xfrm>
          <a:off x="2910184" y="3677798"/>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FontTx/>
            <a:buNone/>
          </a:pPr>
          <a:r>
            <a:rPr lang="en-US" sz="800" kern="1200" dirty="0"/>
            <a:t>All recipients of federal assistance are subject to prohibitions against unlawful discrimination.</a:t>
          </a:r>
          <a:endParaRPr lang="en-US" sz="800" b="1" kern="1200" dirty="0"/>
        </a:p>
      </dsp:txBody>
      <dsp:txXfrm>
        <a:off x="2910184" y="3677798"/>
        <a:ext cx="8282833" cy="500046"/>
      </dsp:txXfrm>
    </dsp:sp>
    <dsp:sp modelId="{468905E4-5D80-48FF-B68C-D336FAFD322D}">
      <dsp:nvSpPr>
        <dsp:cNvPr id="0" name=""/>
        <dsp:cNvSpPr/>
      </dsp:nvSpPr>
      <dsp:spPr>
        <a:xfrm>
          <a:off x="0" y="3677798"/>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Enforcing Civil Rights Laws</a:t>
          </a:r>
        </a:p>
      </dsp:txBody>
      <dsp:txXfrm>
        <a:off x="24415" y="3702213"/>
        <a:ext cx="2861354" cy="475631"/>
      </dsp:txXfrm>
    </dsp:sp>
    <dsp:sp modelId="{2FB7B931-7EFA-4590-B26A-A2AC5ECC6E13}">
      <dsp:nvSpPr>
        <dsp:cNvPr id="0" name=""/>
        <dsp:cNvSpPr/>
      </dsp:nvSpPr>
      <dsp:spPr>
        <a:xfrm>
          <a:off x="2910184" y="4202847"/>
          <a:ext cx="8282833" cy="50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355600">
            <a:lnSpc>
              <a:spcPct val="90000"/>
            </a:lnSpc>
            <a:spcBef>
              <a:spcPct val="0"/>
            </a:spcBef>
            <a:spcAft>
              <a:spcPct val="35000"/>
            </a:spcAft>
            <a:buNone/>
          </a:pPr>
          <a:r>
            <a:rPr lang="en-US" sz="800" kern="1200" dirty="0"/>
            <a:t>Organizations receiving adverse findings of discrimination in past three years, after a due process hearing, must send copy of finding to OCR and to the state.</a:t>
          </a:r>
          <a:endParaRPr lang="en-US" sz="800" b="1" kern="1200" dirty="0"/>
        </a:p>
      </dsp:txBody>
      <dsp:txXfrm>
        <a:off x="2910184" y="4202847"/>
        <a:ext cx="8282833" cy="500046"/>
      </dsp:txXfrm>
    </dsp:sp>
    <dsp:sp modelId="{FA4644F5-746C-4822-9E68-78BBD309E492}">
      <dsp:nvSpPr>
        <dsp:cNvPr id="0" name=""/>
        <dsp:cNvSpPr/>
      </dsp:nvSpPr>
      <dsp:spPr>
        <a:xfrm>
          <a:off x="0" y="4202847"/>
          <a:ext cx="2910184" cy="500046"/>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Meeting Requirement to Submit Findings of Discrimination</a:t>
          </a:r>
        </a:p>
      </dsp:txBody>
      <dsp:txXfrm>
        <a:off x="24415" y="4227262"/>
        <a:ext cx="2861354" cy="4756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82E60-7CC7-439D-850C-18462E1326B3}">
      <dsp:nvSpPr>
        <dsp:cNvPr id="0" name=""/>
        <dsp:cNvSpPr/>
      </dsp:nvSpPr>
      <dsp:spPr>
        <a:xfrm>
          <a:off x="60235" y="136828"/>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7DE42-E2DD-41A5-8BA0-013BD6D91D9A}">
      <dsp:nvSpPr>
        <dsp:cNvPr id="0" name=""/>
        <dsp:cNvSpPr/>
      </dsp:nvSpPr>
      <dsp:spPr>
        <a:xfrm>
          <a:off x="248105" y="324698"/>
          <a:ext cx="518878" cy="518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7831D-EC1F-43F8-89A9-945068253ECE}">
      <dsp:nvSpPr>
        <dsp:cNvPr id="0" name=""/>
        <dsp:cNvSpPr/>
      </dsp:nvSpPr>
      <dsp:spPr>
        <a:xfrm>
          <a:off x="1146558" y="136828"/>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rgbClr val="26296B"/>
              </a:solidFill>
            </a:rPr>
            <a:t>Contact Information</a:t>
          </a:r>
        </a:p>
      </dsp:txBody>
      <dsp:txXfrm>
        <a:off x="1146558" y="136828"/>
        <a:ext cx="2108744" cy="894618"/>
      </dsp:txXfrm>
    </dsp:sp>
    <dsp:sp modelId="{B69CBBAE-4D1A-4A13-B6EE-61D57085B400}">
      <dsp:nvSpPr>
        <dsp:cNvPr id="0" name=""/>
        <dsp:cNvSpPr/>
      </dsp:nvSpPr>
      <dsp:spPr>
        <a:xfrm>
          <a:off x="3622735" y="136828"/>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DEC3C-6B32-4C98-9009-128FE21A8164}">
      <dsp:nvSpPr>
        <dsp:cNvPr id="0" name=""/>
        <dsp:cNvSpPr/>
      </dsp:nvSpPr>
      <dsp:spPr>
        <a:xfrm>
          <a:off x="3810605" y="324698"/>
          <a:ext cx="518878" cy="518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8035D-B7C9-475A-B6A6-2A4EFB7818A4}">
      <dsp:nvSpPr>
        <dsp:cNvPr id="0" name=""/>
        <dsp:cNvSpPr/>
      </dsp:nvSpPr>
      <dsp:spPr>
        <a:xfrm>
          <a:off x="4709058" y="136828"/>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Project Information</a:t>
          </a:r>
        </a:p>
      </dsp:txBody>
      <dsp:txXfrm>
        <a:off x="4709058" y="136828"/>
        <a:ext cx="2108744" cy="894618"/>
      </dsp:txXfrm>
    </dsp:sp>
    <dsp:sp modelId="{ED8B07C6-EC64-4127-8CA6-B5A2D092E8D9}">
      <dsp:nvSpPr>
        <dsp:cNvPr id="0" name=""/>
        <dsp:cNvSpPr/>
      </dsp:nvSpPr>
      <dsp:spPr>
        <a:xfrm>
          <a:off x="7185235" y="136828"/>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A1708-F274-4A2E-B252-AE16AE2B9894}">
      <dsp:nvSpPr>
        <dsp:cNvPr id="0" name=""/>
        <dsp:cNvSpPr/>
      </dsp:nvSpPr>
      <dsp:spPr>
        <a:xfrm>
          <a:off x="7373105" y="324698"/>
          <a:ext cx="518878" cy="518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FEE3F-EE6D-4895-8F43-1381F9721AC7}">
      <dsp:nvSpPr>
        <dsp:cNvPr id="0" name=""/>
        <dsp:cNvSpPr/>
      </dsp:nvSpPr>
      <dsp:spPr>
        <a:xfrm>
          <a:off x="8271558" y="136828"/>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Programmatic Information</a:t>
          </a:r>
        </a:p>
      </dsp:txBody>
      <dsp:txXfrm>
        <a:off x="8271558" y="136828"/>
        <a:ext cx="2108744" cy="894618"/>
      </dsp:txXfrm>
    </dsp:sp>
    <dsp:sp modelId="{4A92CC10-0392-4640-9A50-EC0D6895599B}">
      <dsp:nvSpPr>
        <dsp:cNvPr id="0" name=""/>
        <dsp:cNvSpPr/>
      </dsp:nvSpPr>
      <dsp:spPr>
        <a:xfrm>
          <a:off x="60235" y="1793230"/>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67CC4-1373-461F-9CF2-569C3A0DD417}">
      <dsp:nvSpPr>
        <dsp:cNvPr id="0" name=""/>
        <dsp:cNvSpPr/>
      </dsp:nvSpPr>
      <dsp:spPr>
        <a:xfrm>
          <a:off x="248105" y="1981100"/>
          <a:ext cx="518878" cy="518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3B7EF-FEDF-4497-82FC-F82D6FF5E215}">
      <dsp:nvSpPr>
        <dsp:cNvPr id="0" name=""/>
        <dsp:cNvSpPr/>
      </dsp:nvSpPr>
      <dsp:spPr>
        <a:xfrm>
          <a:off x="1146558" y="1793230"/>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rgbClr val="26296B"/>
              </a:solidFill>
            </a:rPr>
            <a:t>Problem Statement &amp; Analysis </a:t>
          </a:r>
        </a:p>
      </dsp:txBody>
      <dsp:txXfrm>
        <a:off x="1146558" y="1793230"/>
        <a:ext cx="2108744" cy="894618"/>
      </dsp:txXfrm>
    </dsp:sp>
    <dsp:sp modelId="{0395A16A-E4C2-4B3F-9556-A3B03575D7CB}">
      <dsp:nvSpPr>
        <dsp:cNvPr id="0" name=""/>
        <dsp:cNvSpPr/>
      </dsp:nvSpPr>
      <dsp:spPr>
        <a:xfrm>
          <a:off x="3622735" y="1793230"/>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6FB9E-D3AA-4792-84C1-619816C4FA13}">
      <dsp:nvSpPr>
        <dsp:cNvPr id="0" name=""/>
        <dsp:cNvSpPr/>
      </dsp:nvSpPr>
      <dsp:spPr>
        <a:xfrm>
          <a:off x="3810605" y="1981100"/>
          <a:ext cx="518878" cy="5188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02981-5B3C-4091-9C94-6575897096C0}">
      <dsp:nvSpPr>
        <dsp:cNvPr id="0" name=""/>
        <dsp:cNvSpPr/>
      </dsp:nvSpPr>
      <dsp:spPr>
        <a:xfrm>
          <a:off x="4709058" y="1793230"/>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Goals, Objectives, and Outcomes</a:t>
          </a:r>
        </a:p>
      </dsp:txBody>
      <dsp:txXfrm>
        <a:off x="4709058" y="1793230"/>
        <a:ext cx="2108744" cy="894618"/>
      </dsp:txXfrm>
    </dsp:sp>
    <dsp:sp modelId="{5A9A5C82-B721-4756-BB5F-AF888B76866C}">
      <dsp:nvSpPr>
        <dsp:cNvPr id="0" name=""/>
        <dsp:cNvSpPr/>
      </dsp:nvSpPr>
      <dsp:spPr>
        <a:xfrm>
          <a:off x="7185235" y="1793230"/>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82831-3DB6-48F4-8474-AAD7A12D2623}">
      <dsp:nvSpPr>
        <dsp:cNvPr id="0" name=""/>
        <dsp:cNvSpPr/>
      </dsp:nvSpPr>
      <dsp:spPr>
        <a:xfrm>
          <a:off x="7373105" y="1981100"/>
          <a:ext cx="518878" cy="5188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6D5A7-C337-4B17-9E86-E19040A093DA}">
      <dsp:nvSpPr>
        <dsp:cNvPr id="0" name=""/>
        <dsp:cNvSpPr/>
      </dsp:nvSpPr>
      <dsp:spPr>
        <a:xfrm>
          <a:off x="8271558" y="1793230"/>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Program Description</a:t>
          </a:r>
        </a:p>
      </dsp:txBody>
      <dsp:txXfrm>
        <a:off x="8271558" y="1793230"/>
        <a:ext cx="2108744" cy="894618"/>
      </dsp:txXfrm>
    </dsp:sp>
    <dsp:sp modelId="{E35F5248-3528-4D80-9261-5C8F5FEEBB1B}">
      <dsp:nvSpPr>
        <dsp:cNvPr id="0" name=""/>
        <dsp:cNvSpPr/>
      </dsp:nvSpPr>
      <dsp:spPr>
        <a:xfrm>
          <a:off x="60235" y="3449633"/>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39577-9F86-43A4-8E1C-F85A441045B7}">
      <dsp:nvSpPr>
        <dsp:cNvPr id="0" name=""/>
        <dsp:cNvSpPr/>
      </dsp:nvSpPr>
      <dsp:spPr>
        <a:xfrm>
          <a:off x="248105" y="3637502"/>
          <a:ext cx="518878" cy="51887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F6F4E-F3B5-4BB9-ACA2-E3C8D335A68D}">
      <dsp:nvSpPr>
        <dsp:cNvPr id="0" name=""/>
        <dsp:cNvSpPr/>
      </dsp:nvSpPr>
      <dsp:spPr>
        <a:xfrm>
          <a:off x="1146558" y="3449633"/>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Evidence Based/Best Practices</a:t>
          </a:r>
        </a:p>
      </dsp:txBody>
      <dsp:txXfrm>
        <a:off x="1146558" y="3449633"/>
        <a:ext cx="2108744" cy="894618"/>
      </dsp:txXfrm>
    </dsp:sp>
    <dsp:sp modelId="{48AA2BD7-0BF4-4DDB-90EE-6B9534E8623E}">
      <dsp:nvSpPr>
        <dsp:cNvPr id="0" name=""/>
        <dsp:cNvSpPr/>
      </dsp:nvSpPr>
      <dsp:spPr>
        <a:xfrm>
          <a:off x="3622735" y="3449633"/>
          <a:ext cx="894618" cy="8946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4590D-5C30-4021-94FA-81FFA527B42B}">
      <dsp:nvSpPr>
        <dsp:cNvPr id="0" name=""/>
        <dsp:cNvSpPr/>
      </dsp:nvSpPr>
      <dsp:spPr>
        <a:xfrm>
          <a:off x="3810605" y="3637502"/>
          <a:ext cx="518878" cy="51887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12A89-1D61-4B56-8A63-218AC6DBF3AD}">
      <dsp:nvSpPr>
        <dsp:cNvPr id="0" name=""/>
        <dsp:cNvSpPr/>
      </dsp:nvSpPr>
      <dsp:spPr>
        <a:xfrm>
          <a:off x="4709058" y="3449633"/>
          <a:ext cx="2108744" cy="8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kern="1200">
              <a:solidFill>
                <a:srgbClr val="26296B"/>
              </a:solidFill>
            </a:rPr>
            <a:t>Use of Volunteers</a:t>
          </a:r>
        </a:p>
      </dsp:txBody>
      <dsp:txXfrm>
        <a:off x="4709058" y="3449633"/>
        <a:ext cx="2108744" cy="8946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2AAC3-605E-457B-8D88-09AEB4E8E322}">
      <dsp:nvSpPr>
        <dsp:cNvPr id="0" name=""/>
        <dsp:cNvSpPr/>
      </dsp:nvSpPr>
      <dsp:spPr>
        <a:xfrm>
          <a:off x="0" y="3719"/>
          <a:ext cx="6713552" cy="7914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D21B3-4369-4544-A475-459136F10155}">
      <dsp:nvSpPr>
        <dsp:cNvPr id="0" name=""/>
        <dsp:cNvSpPr/>
      </dsp:nvSpPr>
      <dsp:spPr>
        <a:xfrm>
          <a:off x="239408" y="181791"/>
          <a:ext cx="435712" cy="435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96B48-2DD8-4F79-9993-1868F9D6C07A}">
      <dsp:nvSpPr>
        <dsp:cNvPr id="0" name=""/>
        <dsp:cNvSpPr/>
      </dsp:nvSpPr>
      <dsp:spPr>
        <a:xfrm>
          <a:off x="914528" y="3719"/>
          <a:ext cx="5757707" cy="8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12" tIns="91612" rIns="91612" bIns="91612"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6296B"/>
              </a:solidFill>
            </a:rPr>
            <a:t>Programmatic Information</a:t>
          </a:r>
        </a:p>
      </dsp:txBody>
      <dsp:txXfrm>
        <a:off x="914528" y="3719"/>
        <a:ext cx="5757707" cy="865628"/>
      </dsp:txXfrm>
    </dsp:sp>
    <dsp:sp modelId="{96747BF7-9AEB-48A1-B909-B9675AB8CBC0}">
      <dsp:nvSpPr>
        <dsp:cNvPr id="0" name=""/>
        <dsp:cNvSpPr/>
      </dsp:nvSpPr>
      <dsp:spPr>
        <a:xfrm>
          <a:off x="0" y="1085754"/>
          <a:ext cx="6713552" cy="7914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F6383-BA85-4498-9CA9-80D7A1EB709A}">
      <dsp:nvSpPr>
        <dsp:cNvPr id="0" name=""/>
        <dsp:cNvSpPr/>
      </dsp:nvSpPr>
      <dsp:spPr>
        <a:xfrm>
          <a:off x="239408" y="1263826"/>
          <a:ext cx="435712" cy="435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73CE9-0F90-4F44-ABCD-0712D687CDAD}">
      <dsp:nvSpPr>
        <dsp:cNvPr id="0" name=""/>
        <dsp:cNvSpPr/>
      </dsp:nvSpPr>
      <dsp:spPr>
        <a:xfrm>
          <a:off x="914528" y="1085754"/>
          <a:ext cx="5757707" cy="8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12" tIns="91612" rIns="91612" bIns="91612"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6296B"/>
              </a:solidFill>
            </a:rPr>
            <a:t>Problem Statement &amp; Analysis</a:t>
          </a:r>
        </a:p>
        <a:p>
          <a:pPr marL="0" lvl="0" indent="0" algn="l" defTabSz="622300">
            <a:lnSpc>
              <a:spcPct val="100000"/>
            </a:lnSpc>
            <a:spcBef>
              <a:spcPct val="0"/>
            </a:spcBef>
            <a:spcAft>
              <a:spcPct val="35000"/>
            </a:spcAft>
            <a:buNone/>
          </a:pPr>
          <a:r>
            <a:rPr lang="en-US" sz="1400" b="1" kern="1200" dirty="0">
              <a:solidFill>
                <a:srgbClr val="26296B"/>
              </a:solidFill>
            </a:rPr>
            <a:t>Specifically relate responses to your STOP Funded Program </a:t>
          </a:r>
        </a:p>
      </dsp:txBody>
      <dsp:txXfrm>
        <a:off x="914528" y="1085754"/>
        <a:ext cx="5757707" cy="865628"/>
      </dsp:txXfrm>
    </dsp:sp>
    <dsp:sp modelId="{73B6F048-5ED3-4BD8-920D-4235660AA77F}">
      <dsp:nvSpPr>
        <dsp:cNvPr id="0" name=""/>
        <dsp:cNvSpPr/>
      </dsp:nvSpPr>
      <dsp:spPr>
        <a:xfrm>
          <a:off x="0" y="2167789"/>
          <a:ext cx="6713552" cy="7914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93227-8769-4A5E-8B9F-328866945D58}">
      <dsp:nvSpPr>
        <dsp:cNvPr id="0" name=""/>
        <dsp:cNvSpPr/>
      </dsp:nvSpPr>
      <dsp:spPr>
        <a:xfrm>
          <a:off x="239408" y="2345861"/>
          <a:ext cx="435712" cy="435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C2309-2241-46C8-B5A9-F666ED78B5FF}">
      <dsp:nvSpPr>
        <dsp:cNvPr id="0" name=""/>
        <dsp:cNvSpPr/>
      </dsp:nvSpPr>
      <dsp:spPr>
        <a:xfrm>
          <a:off x="914528" y="2167789"/>
          <a:ext cx="5757707" cy="8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12" tIns="91612" rIns="91612" bIns="91612"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6296B"/>
              </a:solidFill>
            </a:rPr>
            <a:t>Goals, Objectives, and Outcomes</a:t>
          </a:r>
        </a:p>
        <a:p>
          <a:pPr marL="0" lvl="0" indent="0" algn="l" defTabSz="622300">
            <a:lnSpc>
              <a:spcPct val="100000"/>
            </a:lnSpc>
            <a:spcBef>
              <a:spcPct val="0"/>
            </a:spcBef>
            <a:spcAft>
              <a:spcPct val="35000"/>
            </a:spcAft>
            <a:buNone/>
          </a:pPr>
          <a:r>
            <a:rPr lang="en-US" sz="1400" b="1" kern="1200" dirty="0">
              <a:solidFill>
                <a:srgbClr val="26296B"/>
              </a:solidFill>
            </a:rPr>
            <a:t>See </a:t>
          </a:r>
          <a:r>
            <a:rPr lang="en-US" sz="1400" b="1" kern="1200" dirty="0">
              <a:solidFill>
                <a:srgbClr val="26296B"/>
              </a:solidFill>
              <a:hlinkClick xmlns:r="http://schemas.openxmlformats.org/officeDocument/2006/relationships" r:id="rId7"/>
            </a:rPr>
            <a:t>Tips for Writing Goals, Objectives and Outcomes </a:t>
          </a:r>
          <a:r>
            <a:rPr lang="en-US" sz="1400" b="1" kern="1200" dirty="0">
              <a:solidFill>
                <a:srgbClr val="26296B"/>
              </a:solidFill>
            </a:rPr>
            <a:t>on website</a:t>
          </a:r>
        </a:p>
      </dsp:txBody>
      <dsp:txXfrm>
        <a:off x="914528" y="2167789"/>
        <a:ext cx="5757707" cy="865628"/>
      </dsp:txXfrm>
    </dsp:sp>
    <dsp:sp modelId="{4B790FF7-E926-4A9D-859F-E681A73AFC0F}">
      <dsp:nvSpPr>
        <dsp:cNvPr id="0" name=""/>
        <dsp:cNvSpPr/>
      </dsp:nvSpPr>
      <dsp:spPr>
        <a:xfrm>
          <a:off x="0" y="3249824"/>
          <a:ext cx="6713552" cy="7914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A5600-80AE-4E68-8D0E-AEC7F2FD9293}">
      <dsp:nvSpPr>
        <dsp:cNvPr id="0" name=""/>
        <dsp:cNvSpPr/>
      </dsp:nvSpPr>
      <dsp:spPr>
        <a:xfrm>
          <a:off x="239642" y="3427896"/>
          <a:ext cx="435712" cy="43528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B464A-CB01-4471-984B-F055FAF8745F}">
      <dsp:nvSpPr>
        <dsp:cNvPr id="0" name=""/>
        <dsp:cNvSpPr/>
      </dsp:nvSpPr>
      <dsp:spPr>
        <a:xfrm>
          <a:off x="914996" y="3249824"/>
          <a:ext cx="5712774" cy="8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12" tIns="91612" rIns="91612" bIns="91612"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6296B"/>
              </a:solidFill>
            </a:rPr>
            <a:t>Program Description</a:t>
          </a:r>
        </a:p>
        <a:p>
          <a:pPr marL="0" lvl="0" indent="0" algn="l" defTabSz="622300">
            <a:lnSpc>
              <a:spcPct val="100000"/>
            </a:lnSpc>
            <a:spcBef>
              <a:spcPct val="0"/>
            </a:spcBef>
            <a:spcAft>
              <a:spcPct val="35000"/>
            </a:spcAft>
            <a:buNone/>
          </a:pPr>
          <a:r>
            <a:rPr lang="en-US" sz="1400" b="1" kern="1200" dirty="0">
              <a:solidFill>
                <a:srgbClr val="26296B"/>
              </a:solidFill>
            </a:rPr>
            <a:t>Provide </a:t>
          </a:r>
          <a:r>
            <a:rPr lang="en-US" sz="1400" b="1" u="sng" kern="1200" dirty="0">
              <a:solidFill>
                <a:srgbClr val="26296B"/>
              </a:solidFill>
            </a:rPr>
            <a:t>DETAILED DESCRIPTIONS </a:t>
          </a:r>
          <a:r>
            <a:rPr lang="en-US" sz="1400" b="1" kern="1200" dirty="0">
              <a:solidFill>
                <a:srgbClr val="26296B"/>
              </a:solidFill>
            </a:rPr>
            <a:t>when providing responses to these questions. </a:t>
          </a:r>
        </a:p>
      </dsp:txBody>
      <dsp:txXfrm>
        <a:off x="914996" y="3249824"/>
        <a:ext cx="5712774" cy="86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74B2E-0DEB-4283-B10E-81DDE155B89B}">
      <dsp:nvSpPr>
        <dsp:cNvPr id="0" name=""/>
        <dsp:cNvSpPr/>
      </dsp:nvSpPr>
      <dsp:spPr>
        <a:xfrm>
          <a:off x="95462" y="0"/>
          <a:ext cx="3630798" cy="3630798"/>
        </a:xfrm>
        <a:prstGeom prst="diamond">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9FB46B8D-8406-4A47-B225-F2F6DB787415}">
      <dsp:nvSpPr>
        <dsp:cNvPr id="0" name=""/>
        <dsp:cNvSpPr/>
      </dsp:nvSpPr>
      <dsp:spPr>
        <a:xfrm>
          <a:off x="440388" y="344925"/>
          <a:ext cx="1416011" cy="1416011"/>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State Agency</a:t>
          </a:r>
        </a:p>
      </dsp:txBody>
      <dsp:txXfrm>
        <a:off x="509512" y="414049"/>
        <a:ext cx="1277763" cy="1277763"/>
      </dsp:txXfrm>
    </dsp:sp>
    <dsp:sp modelId="{88A820E3-7C32-4114-9DFE-D08AAF99470E}">
      <dsp:nvSpPr>
        <dsp:cNvPr id="0" name=""/>
        <dsp:cNvSpPr/>
      </dsp:nvSpPr>
      <dsp:spPr>
        <a:xfrm>
          <a:off x="1965323" y="344925"/>
          <a:ext cx="1416011" cy="1416011"/>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Units of Local Government</a:t>
          </a:r>
        </a:p>
      </dsp:txBody>
      <dsp:txXfrm>
        <a:off x="2034447" y="414049"/>
        <a:ext cx="1277763" cy="1277763"/>
      </dsp:txXfrm>
    </dsp:sp>
    <dsp:sp modelId="{D0D538DC-7E4D-4BC7-9F6C-F065D1C94B5F}">
      <dsp:nvSpPr>
        <dsp:cNvPr id="0" name=""/>
        <dsp:cNvSpPr/>
      </dsp:nvSpPr>
      <dsp:spPr>
        <a:xfrm>
          <a:off x="440388" y="1869860"/>
          <a:ext cx="1416011" cy="1416011"/>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Nonprofit Organizations</a:t>
          </a:r>
        </a:p>
      </dsp:txBody>
      <dsp:txXfrm>
        <a:off x="509512" y="1938984"/>
        <a:ext cx="1277763" cy="1277763"/>
      </dsp:txXfrm>
    </dsp:sp>
    <dsp:sp modelId="{26CE96EE-84BA-4C88-ABA9-0B0629E7B5F8}">
      <dsp:nvSpPr>
        <dsp:cNvPr id="0" name=""/>
        <dsp:cNvSpPr/>
      </dsp:nvSpPr>
      <dsp:spPr>
        <a:xfrm>
          <a:off x="1965323" y="1869860"/>
          <a:ext cx="1416011" cy="1416011"/>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Faith Based Organizations</a:t>
          </a:r>
        </a:p>
      </dsp:txBody>
      <dsp:txXfrm>
        <a:off x="2034447" y="1938984"/>
        <a:ext cx="1277763" cy="1277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2F7B6-FBAF-4755-84FF-985E3E466F36}">
      <dsp:nvSpPr>
        <dsp:cNvPr id="0" name=""/>
        <dsp:cNvSpPr/>
      </dsp:nvSpPr>
      <dsp:spPr>
        <a:xfrm>
          <a:off x="0" y="386236"/>
          <a:ext cx="7534657"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773" tIns="333248" rIns="584773"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UEI issued through System for Award Management (SAM) is required to receive funding. For more information and/or to obtain a UEI, please visit </a:t>
          </a:r>
          <a:r>
            <a:rPr lang="en-US" sz="1600" kern="1200" dirty="0">
              <a:hlinkClick xmlns:r="http://schemas.openxmlformats.org/officeDocument/2006/relationships" r:id="rId1"/>
            </a:rPr>
            <a:t>website</a:t>
          </a:r>
          <a:r>
            <a:rPr lang="en-US" sz="1600" kern="1200" dirty="0"/>
            <a:t>.</a:t>
          </a:r>
        </a:p>
      </dsp:txBody>
      <dsp:txXfrm>
        <a:off x="0" y="386236"/>
        <a:ext cx="7534657" cy="1134000"/>
      </dsp:txXfrm>
    </dsp:sp>
    <dsp:sp modelId="{45CDBFE7-F9D5-48D3-83CA-94DE390809D4}">
      <dsp:nvSpPr>
        <dsp:cNvPr id="0" name=""/>
        <dsp:cNvSpPr/>
      </dsp:nvSpPr>
      <dsp:spPr>
        <a:xfrm>
          <a:off x="376732" y="150075"/>
          <a:ext cx="5274259" cy="472320"/>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4" tIns="0" rIns="199354" bIns="0" numCol="1" spcCol="1270" anchor="ctr" anchorCtr="0">
          <a:noAutofit/>
        </a:bodyPr>
        <a:lstStyle/>
        <a:p>
          <a:pPr marL="0" lvl="0" indent="0" algn="l" defTabSz="711200">
            <a:lnSpc>
              <a:spcPct val="90000"/>
            </a:lnSpc>
            <a:spcBef>
              <a:spcPct val="0"/>
            </a:spcBef>
            <a:spcAft>
              <a:spcPct val="35000"/>
            </a:spcAft>
            <a:buNone/>
          </a:pPr>
          <a:r>
            <a:rPr lang="en-US" sz="1600" kern="1200" dirty="0"/>
            <a:t>Unique Entity ID (UEI)</a:t>
          </a:r>
        </a:p>
      </dsp:txBody>
      <dsp:txXfrm>
        <a:off x="399789" y="173132"/>
        <a:ext cx="5228145" cy="426206"/>
      </dsp:txXfrm>
    </dsp:sp>
    <dsp:sp modelId="{8F9FD07F-9209-45E7-B25E-B0F71CCA533C}">
      <dsp:nvSpPr>
        <dsp:cNvPr id="0" name=""/>
        <dsp:cNvSpPr/>
      </dsp:nvSpPr>
      <dsp:spPr>
        <a:xfrm>
          <a:off x="0" y="1842796"/>
          <a:ext cx="7534657"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773" tIns="333248" rIns="584773"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To enable ICJI to report subawards, subgrantees are required to register with the System for Award Management (SAM). SAM is a federally-owned and operated free website and used to reference information needed to report subaward information to federal government. To register, you must have a UEI number. Registration can be done by clicking </a:t>
          </a:r>
          <a:r>
            <a:rPr lang="en-US" sz="1600" kern="1200" dirty="0">
              <a:hlinkClick xmlns:r="http://schemas.openxmlformats.org/officeDocument/2006/relationships" r:id="rId2"/>
            </a:rPr>
            <a:t>here</a:t>
          </a:r>
          <a:r>
            <a:rPr lang="en-US" sz="1600" kern="1200" dirty="0"/>
            <a:t>. </a:t>
          </a:r>
        </a:p>
      </dsp:txBody>
      <dsp:txXfrm>
        <a:off x="0" y="1842796"/>
        <a:ext cx="7534657" cy="1587600"/>
      </dsp:txXfrm>
    </dsp:sp>
    <dsp:sp modelId="{8A27AFAE-18A8-4817-8328-541824CFC7C1}">
      <dsp:nvSpPr>
        <dsp:cNvPr id="0" name=""/>
        <dsp:cNvSpPr/>
      </dsp:nvSpPr>
      <dsp:spPr>
        <a:xfrm>
          <a:off x="376732" y="1606636"/>
          <a:ext cx="5274259" cy="472320"/>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4" tIns="0" rIns="199354" bIns="0" numCol="1" spcCol="1270" anchor="ctr" anchorCtr="0">
          <a:noAutofit/>
        </a:bodyPr>
        <a:lstStyle/>
        <a:p>
          <a:pPr marL="0" lvl="0" indent="0" algn="l" defTabSz="711200">
            <a:lnSpc>
              <a:spcPct val="90000"/>
            </a:lnSpc>
            <a:spcBef>
              <a:spcPct val="0"/>
            </a:spcBef>
            <a:spcAft>
              <a:spcPct val="35000"/>
            </a:spcAft>
            <a:buNone/>
          </a:pPr>
          <a:r>
            <a:rPr lang="en-US" sz="1600" kern="1200" dirty="0"/>
            <a:t>System for Award Management Registration (SAM)</a:t>
          </a:r>
        </a:p>
      </dsp:txBody>
      <dsp:txXfrm>
        <a:off x="399789" y="1629693"/>
        <a:ext cx="5228145" cy="426206"/>
      </dsp:txXfrm>
    </dsp:sp>
    <dsp:sp modelId="{422FAFBE-55EB-4394-A579-096C9D3D73CD}">
      <dsp:nvSpPr>
        <dsp:cNvPr id="0" name=""/>
        <dsp:cNvSpPr/>
      </dsp:nvSpPr>
      <dsp:spPr>
        <a:xfrm>
          <a:off x="0" y="3752956"/>
          <a:ext cx="7534657"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773" tIns="333248" rIns="5847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Review of agency’s good standing with Indiana Department of Revenue (DOR), Indiana Department of Workforce Development (DWD), and Secretary of State (SOS)</a:t>
          </a:r>
        </a:p>
      </dsp:txBody>
      <dsp:txXfrm>
        <a:off x="0" y="3752956"/>
        <a:ext cx="7534657" cy="1134000"/>
      </dsp:txXfrm>
    </dsp:sp>
    <dsp:sp modelId="{20F4F2B7-5EA3-42A6-8984-6CB418313D53}">
      <dsp:nvSpPr>
        <dsp:cNvPr id="0" name=""/>
        <dsp:cNvSpPr/>
      </dsp:nvSpPr>
      <dsp:spPr>
        <a:xfrm>
          <a:off x="376732" y="3516796"/>
          <a:ext cx="5274259" cy="472320"/>
        </a:xfrm>
        <a:prstGeom prst="roundRect">
          <a:avLst/>
        </a:prstGeom>
        <a:solidFill>
          <a:srgbClr val="262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4" tIns="0" rIns="199354" bIns="0" numCol="1" spcCol="1270" anchor="ctr" anchorCtr="0">
          <a:noAutofit/>
        </a:bodyPr>
        <a:lstStyle/>
        <a:p>
          <a:pPr marL="0" lvl="0" indent="0" algn="l" defTabSz="711200">
            <a:lnSpc>
              <a:spcPct val="90000"/>
            </a:lnSpc>
            <a:spcBef>
              <a:spcPct val="0"/>
            </a:spcBef>
            <a:spcAft>
              <a:spcPct val="35000"/>
            </a:spcAft>
            <a:buNone/>
          </a:pPr>
          <a:r>
            <a:rPr lang="en-US" sz="1600" kern="1200" dirty="0"/>
            <a:t>Agency’s Good Standing with State</a:t>
          </a:r>
        </a:p>
      </dsp:txBody>
      <dsp:txXfrm>
        <a:off x="399789" y="3539853"/>
        <a:ext cx="522814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ACB7-3402-4D8C-872F-2D89EE532351}">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0F5A3-2517-41D0-BD30-EBB9173D2B1F}">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625600" cy="5418667"/>
      </dsp:txXfrm>
    </dsp:sp>
    <dsp:sp modelId="{6FF233E9-19C7-4CFD-ACFC-83EF204696E3}">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All grantees and subgrantees providing services to victims and receiving VAWA funding must comply with the </a:t>
          </a:r>
          <a:r>
            <a:rPr lang="en-US" sz="2100" b="1" i="1" kern="1200" dirty="0">
              <a:solidFill>
                <a:srgbClr val="26296B"/>
              </a:solidFill>
            </a:rPr>
            <a:t>VAWA Confidentiality Provision</a:t>
          </a:r>
          <a:r>
            <a:rPr lang="en-US" sz="2100" kern="1200" dirty="0"/>
            <a:t>.</a:t>
          </a:r>
        </a:p>
      </dsp:txBody>
      <dsp:txXfrm>
        <a:off x="1747520" y="84666"/>
        <a:ext cx="6380480" cy="1693333"/>
      </dsp:txXfrm>
    </dsp:sp>
    <dsp:sp modelId="{20DE5FC0-4671-49A3-B1E7-45384BADD80E}">
      <dsp:nvSpPr>
        <dsp:cNvPr id="0" name=""/>
        <dsp:cNvSpPr/>
      </dsp:nvSpPr>
      <dsp:spPr>
        <a:xfrm>
          <a:off x="1625599" y="1778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F41E8-6B4A-4E63-9BA9-B95DFDC71E71}">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Subgrantees </a:t>
          </a:r>
          <a:r>
            <a:rPr lang="en-US" sz="2100" b="1" kern="1200" dirty="0">
              <a:solidFill>
                <a:srgbClr val="26296B"/>
              </a:solidFill>
            </a:rPr>
            <a:t>may not disclose, reveal, or release Personally Identifiable Information (PII) </a:t>
          </a:r>
          <a:r>
            <a:rPr lang="en-US" sz="2100" kern="1200" dirty="0"/>
            <a:t>collected in connection with services regardless of whether information has been encoded, encrypted, or otherwise protected.</a:t>
          </a:r>
        </a:p>
      </dsp:txBody>
      <dsp:txXfrm>
        <a:off x="1747520" y="1862666"/>
        <a:ext cx="6380480" cy="1693333"/>
      </dsp:txXfrm>
    </dsp:sp>
    <dsp:sp modelId="{A193A350-E1EC-40EB-B633-15FC7166E1D4}">
      <dsp:nvSpPr>
        <dsp:cNvPr id="0" name=""/>
        <dsp:cNvSpPr/>
      </dsp:nvSpPr>
      <dsp:spPr>
        <a:xfrm>
          <a:off x="1625599" y="3556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69D47-FB50-4FEC-81E5-0661494A3E91}">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All applicants must </a:t>
          </a:r>
          <a:r>
            <a:rPr lang="en-US" sz="2100" b="1" kern="1200" dirty="0"/>
            <a:t>sign and attach to their application: </a:t>
          </a:r>
          <a:r>
            <a:rPr lang="en-US" sz="2100" kern="1200" dirty="0">
              <a:hlinkClick xmlns:r="http://schemas.openxmlformats.org/officeDocument/2006/relationships" r:id="rId1"/>
            </a:rPr>
            <a:t>Acknowledgement of Notice of Statutory Requirement to Comply with the Confidentiality and Privacy Provisions of the Violence Against Women Act, as Amended</a:t>
          </a:r>
          <a:r>
            <a:rPr lang="en-US" sz="2100" kern="1200" dirty="0"/>
            <a:t>.</a:t>
          </a:r>
        </a:p>
      </dsp:txBody>
      <dsp:txXfrm>
        <a:off x="1747520" y="3640666"/>
        <a:ext cx="6380480" cy="1693333"/>
      </dsp:txXfrm>
    </dsp:sp>
    <dsp:sp modelId="{AFF5989A-DD27-4892-8F5A-6F2DDB68E30B}">
      <dsp:nvSpPr>
        <dsp:cNvPr id="0" name=""/>
        <dsp:cNvSpPr/>
      </dsp:nvSpPr>
      <dsp:spPr>
        <a:xfrm>
          <a:off x="1625599" y="5334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ACB7-3402-4D8C-872F-2D89EE532351}">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0F5A3-2517-41D0-BD30-EBB9173D2B1F}">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625600" cy="5418667"/>
      </dsp:txXfrm>
    </dsp:sp>
    <dsp:sp modelId="{6FF233E9-19C7-4CFD-ACFC-83EF204696E3}">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Recipient must make determinations of suitability before certain individuals may interact with participating minors. </a:t>
          </a:r>
        </a:p>
      </dsp:txBody>
      <dsp:txXfrm>
        <a:off x="1747520" y="84666"/>
        <a:ext cx="6380480" cy="1693333"/>
      </dsp:txXfrm>
    </dsp:sp>
    <dsp:sp modelId="{20DE5FC0-4671-49A3-B1E7-45384BADD80E}">
      <dsp:nvSpPr>
        <dsp:cNvPr id="0" name=""/>
        <dsp:cNvSpPr/>
      </dsp:nvSpPr>
      <dsp:spPr>
        <a:xfrm>
          <a:off x="1625599" y="1099574"/>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F41E8-6B4A-4E63-9BA9-B95DFDC71E71}">
      <dsp:nvSpPr>
        <dsp:cNvPr id="0" name=""/>
        <dsp:cNvSpPr/>
      </dsp:nvSpPr>
      <dsp:spPr>
        <a:xfrm>
          <a:off x="1703303" y="1547503"/>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This requirement applies regardless of an individual’s employment status. </a:t>
          </a:r>
        </a:p>
        <a:p>
          <a:pPr marL="0" lvl="0" indent="0" algn="l" defTabSz="755650">
            <a:lnSpc>
              <a:spcPct val="90000"/>
            </a:lnSpc>
            <a:spcBef>
              <a:spcPct val="0"/>
            </a:spcBef>
            <a:spcAft>
              <a:spcPct val="35000"/>
            </a:spcAft>
            <a:buNone/>
          </a:pPr>
          <a:r>
            <a:rPr lang="en-US" sz="1700" kern="1200" dirty="0"/>
            <a:t>The details of this requirement are posted on the OVW website in a PDF titled </a:t>
          </a:r>
          <a:r>
            <a:rPr lang="en-US" sz="1700" b="1" i="1" kern="1200" dirty="0">
              <a:solidFill>
                <a:srgbClr val="26296B"/>
              </a:solidFill>
            </a:rPr>
            <a:t>Award condition: Determination of suitability required, in advance, for “certain individuals who may interact with participating minors” .</a:t>
          </a:r>
        </a:p>
      </dsp:txBody>
      <dsp:txXfrm>
        <a:off x="1703303" y="1547503"/>
        <a:ext cx="6380480" cy="1693333"/>
      </dsp:txXfrm>
    </dsp:sp>
    <dsp:sp modelId="{A193A350-E1EC-40EB-B633-15FC7166E1D4}">
      <dsp:nvSpPr>
        <dsp:cNvPr id="0" name=""/>
        <dsp:cNvSpPr/>
      </dsp:nvSpPr>
      <dsp:spPr>
        <a:xfrm>
          <a:off x="1625599" y="3556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69D47-FB50-4FEC-81E5-0661494A3E91}">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 </a:t>
          </a:r>
          <a:r>
            <a:rPr lang="en-US" sz="1700" b="1" kern="1200" dirty="0">
              <a:solidFill>
                <a:srgbClr val="26296B"/>
              </a:solidFill>
            </a:rPr>
            <a:t>completed certification form must be attached </a:t>
          </a:r>
          <a:r>
            <a:rPr lang="en-US" sz="1700" kern="1200" dirty="0"/>
            <a:t>to the application. This should be for your </a:t>
          </a:r>
          <a:r>
            <a:rPr lang="en-US" sz="1700" b="1" kern="1200" dirty="0"/>
            <a:t>current STOP application </a:t>
          </a:r>
          <a:r>
            <a:rPr lang="en-US" sz="1700" kern="1200" dirty="0"/>
            <a:t>and not for any previously funded programs. A link to the certification form may be found in the RFP or </a:t>
          </a:r>
          <a:r>
            <a:rPr lang="en-US" sz="1700" b="1" kern="1200" dirty="0">
              <a:solidFill>
                <a:srgbClr val="26296B"/>
              </a:solidFill>
              <a:hlinkClick xmlns:r="http://schemas.openxmlformats.org/officeDocument/2006/relationships" r:id="rId1">
                <a:extLst>
                  <a:ext uri="{A12FA001-AC4F-418D-AE19-62706E023703}">
                    <ahyp:hlinkClr xmlns:ahyp="http://schemas.microsoft.com/office/drawing/2018/hyperlinkcolor" val="tx"/>
                  </a:ext>
                </a:extLst>
              </a:hlinkClick>
            </a:rPr>
            <a:t>www.in.gov/cji/victim-services/resources/.</a:t>
          </a:r>
          <a:endParaRPr lang="en-US" sz="1700" b="1" kern="1200" dirty="0">
            <a:solidFill>
              <a:srgbClr val="26296B"/>
            </a:solidFill>
          </a:endParaRPr>
        </a:p>
      </dsp:txBody>
      <dsp:txXfrm>
        <a:off x="1747520" y="3640666"/>
        <a:ext cx="6380480" cy="1693333"/>
      </dsp:txXfrm>
    </dsp:sp>
    <dsp:sp modelId="{AFF5989A-DD27-4892-8F5A-6F2DDB68E30B}">
      <dsp:nvSpPr>
        <dsp:cNvPr id="0" name=""/>
        <dsp:cNvSpPr/>
      </dsp:nvSpPr>
      <dsp:spPr>
        <a:xfrm>
          <a:off x="1625599" y="5334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ACB7-3402-4D8C-872F-2D89EE532351}">
      <dsp:nvSpPr>
        <dsp:cNvPr id="0" name=""/>
        <dsp:cNvSpPr/>
      </dsp:nvSpPr>
      <dsp:spPr>
        <a:xfrm>
          <a:off x="0" y="0"/>
          <a:ext cx="9694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0F5A3-2517-41D0-BD30-EBB9173D2B1F}">
      <dsp:nvSpPr>
        <dsp:cNvPr id="0" name=""/>
        <dsp:cNvSpPr/>
      </dsp:nvSpPr>
      <dsp:spPr>
        <a:xfrm>
          <a:off x="0" y="0"/>
          <a:ext cx="1938819" cy="552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938819" cy="5523891"/>
      </dsp:txXfrm>
    </dsp:sp>
    <dsp:sp modelId="{6FF233E9-19C7-4CFD-ACFC-83EF204696E3}">
      <dsp:nvSpPr>
        <dsp:cNvPr id="0" name=""/>
        <dsp:cNvSpPr/>
      </dsp:nvSpPr>
      <dsp:spPr>
        <a:xfrm>
          <a:off x="2084230" y="273676"/>
          <a:ext cx="7609864" cy="129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For </a:t>
          </a:r>
          <a:r>
            <a:rPr lang="en-US" sz="1300" b="1" kern="1200" dirty="0"/>
            <a:t>Prosecutor’s Office</a:t>
          </a:r>
          <a:r>
            <a:rPr lang="en-US" sz="1300" kern="1200" dirty="0"/>
            <a:t> to be eligible to receive grant funds, head of office shall certify, to the State, that the office will, during the 3-year period beginning on the date on which the grant is awarded, engage in planning, developing, and implementing the items listed below. </a:t>
          </a:r>
        </a:p>
      </dsp:txBody>
      <dsp:txXfrm>
        <a:off x="2084230" y="273676"/>
        <a:ext cx="7609864" cy="1298707"/>
      </dsp:txXfrm>
    </dsp:sp>
    <dsp:sp modelId="{20DE5FC0-4671-49A3-B1E7-45384BADD80E}">
      <dsp:nvSpPr>
        <dsp:cNvPr id="0" name=""/>
        <dsp:cNvSpPr/>
      </dsp:nvSpPr>
      <dsp:spPr>
        <a:xfrm>
          <a:off x="1938819" y="1363643"/>
          <a:ext cx="77552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F41E8-6B4A-4E63-9BA9-B95DFDC71E71}">
      <dsp:nvSpPr>
        <dsp:cNvPr id="0" name=""/>
        <dsp:cNvSpPr/>
      </dsp:nvSpPr>
      <dsp:spPr>
        <a:xfrm>
          <a:off x="2084230" y="1428578"/>
          <a:ext cx="7609864" cy="129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a:t>
          </a:r>
          <a:r>
            <a:rPr lang="en-US" sz="1400" kern="1200" dirty="0"/>
            <a:t>A. Training developed by experts in field regarding victim-centered approaches in DV, SA, 	Dating Violence, and Stalking Cases;</a:t>
          </a:r>
        </a:p>
        <a:p>
          <a:pPr marL="0" lvl="0" indent="0" algn="l" defTabSz="711200">
            <a:lnSpc>
              <a:spcPct val="90000"/>
            </a:lnSpc>
            <a:spcBef>
              <a:spcPct val="0"/>
            </a:spcBef>
            <a:spcAft>
              <a:spcPct val="35000"/>
            </a:spcAft>
            <a:buNone/>
          </a:pPr>
          <a:r>
            <a:rPr lang="en-US" sz="1400" kern="1200" dirty="0"/>
            <a:t>	B.  Policies that support a victim centered approach, informed by such training; and </a:t>
          </a:r>
        </a:p>
        <a:p>
          <a:pPr marL="0" lvl="0" indent="0" algn="l" defTabSz="711200">
            <a:lnSpc>
              <a:spcPct val="90000"/>
            </a:lnSpc>
            <a:spcBef>
              <a:spcPct val="0"/>
            </a:spcBef>
            <a:spcAft>
              <a:spcPct val="35000"/>
            </a:spcAft>
            <a:buNone/>
          </a:pPr>
          <a:r>
            <a:rPr lang="en-US" sz="1400" kern="1200" dirty="0"/>
            <a:t>	C. Protocol outlining alternative practices and procedures for material witness petitions and 	bench warrants.</a:t>
          </a:r>
        </a:p>
      </dsp:txBody>
      <dsp:txXfrm>
        <a:off x="2084230" y="1428578"/>
        <a:ext cx="7609864" cy="1298707"/>
      </dsp:txXfrm>
    </dsp:sp>
    <dsp:sp modelId="{A193A350-E1EC-40EB-B633-15FC7166E1D4}">
      <dsp:nvSpPr>
        <dsp:cNvPr id="0" name=""/>
        <dsp:cNvSpPr/>
      </dsp:nvSpPr>
      <dsp:spPr>
        <a:xfrm>
          <a:off x="1938819" y="2727286"/>
          <a:ext cx="77552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69D47-FB50-4FEC-81E5-0661494A3E91}">
      <dsp:nvSpPr>
        <dsp:cNvPr id="0" name=""/>
        <dsp:cNvSpPr/>
      </dsp:nvSpPr>
      <dsp:spPr>
        <a:xfrm>
          <a:off x="2084230" y="2792221"/>
          <a:ext cx="7609864" cy="129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Continuing programs have 3 years from October 1, 2023, to implement the above. </a:t>
          </a:r>
        </a:p>
        <a:p>
          <a:pPr marL="0" lvl="0" indent="0" algn="l" defTabSz="577850">
            <a:lnSpc>
              <a:spcPct val="90000"/>
            </a:lnSpc>
            <a:spcBef>
              <a:spcPct val="0"/>
            </a:spcBef>
            <a:spcAft>
              <a:spcPct val="35000"/>
            </a:spcAft>
            <a:buNone/>
          </a:pPr>
          <a:r>
            <a:rPr lang="en-US" sz="1300" kern="1200" dirty="0"/>
            <a:t>These programs will complete: </a:t>
          </a:r>
          <a:r>
            <a:rPr lang="en-US" sz="1300" b="1" kern="1200" dirty="0">
              <a:solidFill>
                <a:srgbClr val="26296B"/>
              </a:solidFill>
              <a:hlinkClick xmlns:r="http://schemas.openxmlformats.org/officeDocument/2006/relationships" r:id="rId1">
                <a:extLst>
                  <a:ext uri="{A12FA001-AC4F-418D-AE19-62706E023703}">
                    <ahyp:hlinkClr xmlns:ahyp="http://schemas.microsoft.com/office/drawing/2018/hyperlinkcolor" val="tx"/>
                  </a:ext>
                </a:extLst>
              </a:hlinkClick>
            </a:rPr>
            <a:t>Prosecutor Office Certification for Continuing Programs</a:t>
          </a:r>
          <a:r>
            <a:rPr lang="en-US" sz="1300" kern="1200" dirty="0"/>
            <a:t>.  </a:t>
          </a:r>
        </a:p>
        <a:p>
          <a:pPr marL="0" lvl="0" indent="0" algn="l" defTabSz="577850">
            <a:lnSpc>
              <a:spcPct val="90000"/>
            </a:lnSpc>
            <a:spcBef>
              <a:spcPct val="0"/>
            </a:spcBef>
            <a:spcAft>
              <a:spcPct val="35000"/>
            </a:spcAft>
            <a:buNone/>
          </a:pPr>
          <a:r>
            <a:rPr lang="en-US" sz="1300" kern="1200" dirty="0"/>
            <a:t>New Prosecutor Office applicants will complete: </a:t>
          </a:r>
          <a:r>
            <a:rPr lang="en-US" sz="1300" b="1" kern="1200" dirty="0">
              <a:solidFill>
                <a:srgbClr val="26296B"/>
              </a:solidFill>
              <a:hlinkClick xmlns:r="http://schemas.openxmlformats.org/officeDocument/2006/relationships" r:id="rId2">
                <a:extLst>
                  <a:ext uri="{A12FA001-AC4F-418D-AE19-62706E023703}">
                    <ahyp:hlinkClr xmlns:ahyp="http://schemas.microsoft.com/office/drawing/2018/hyperlinkcolor" val="tx"/>
                  </a:ext>
                </a:extLst>
              </a:hlinkClick>
            </a:rPr>
            <a:t>Prosecutor Office Certification for New Programs </a:t>
          </a:r>
          <a:r>
            <a:rPr lang="en-US" sz="1300" b="1" kern="1200" dirty="0">
              <a:solidFill>
                <a:srgbClr val="26296B"/>
              </a:solidFill>
            </a:rPr>
            <a:t> </a:t>
          </a:r>
          <a:r>
            <a:rPr lang="en-US" sz="1300" kern="1200" dirty="0"/>
            <a:t>and will have 3 years from October 1, 2025, to implement the items above. </a:t>
          </a:r>
        </a:p>
        <a:p>
          <a:pPr marL="0" lvl="0" indent="0" algn="l" defTabSz="577850">
            <a:lnSpc>
              <a:spcPct val="90000"/>
            </a:lnSpc>
            <a:spcBef>
              <a:spcPct val="0"/>
            </a:spcBef>
            <a:spcAft>
              <a:spcPct val="35000"/>
            </a:spcAft>
            <a:buNone/>
          </a:pPr>
          <a:r>
            <a:rPr lang="en-US" sz="1300" kern="1200" dirty="0"/>
            <a:t>A completed certification form must be attached to application in IntelliGrants.</a:t>
          </a:r>
        </a:p>
      </dsp:txBody>
      <dsp:txXfrm>
        <a:off x="2084230" y="2792221"/>
        <a:ext cx="7609864" cy="1298707"/>
      </dsp:txXfrm>
    </dsp:sp>
    <dsp:sp modelId="{AFF5989A-DD27-4892-8F5A-6F2DDB68E30B}">
      <dsp:nvSpPr>
        <dsp:cNvPr id="0" name=""/>
        <dsp:cNvSpPr/>
      </dsp:nvSpPr>
      <dsp:spPr>
        <a:xfrm>
          <a:off x="1938819" y="4090929"/>
          <a:ext cx="77552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93EC0-BACA-46FB-B47B-5C43DA9C08F0}">
      <dsp:nvSpPr>
        <dsp:cNvPr id="0" name=""/>
        <dsp:cNvSpPr/>
      </dsp:nvSpPr>
      <dsp:spPr>
        <a:xfrm>
          <a:off x="2084230" y="4155864"/>
          <a:ext cx="7609864" cy="129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endParaRPr lang="en-US" sz="1300" kern="1200" dirty="0"/>
        </a:p>
      </dsp:txBody>
      <dsp:txXfrm>
        <a:off x="2084230" y="4155864"/>
        <a:ext cx="7609864" cy="1298707"/>
      </dsp:txXfrm>
    </dsp:sp>
    <dsp:sp modelId="{CC325244-B2BF-47F1-9630-ED8673F60B4A}">
      <dsp:nvSpPr>
        <dsp:cNvPr id="0" name=""/>
        <dsp:cNvSpPr/>
      </dsp:nvSpPr>
      <dsp:spPr>
        <a:xfrm>
          <a:off x="1938819" y="5454572"/>
          <a:ext cx="77552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8E98-966F-4522-912E-CC17335FA84F}">
      <dsp:nvSpPr>
        <dsp:cNvPr id="0" name=""/>
        <dsp:cNvSpPr/>
      </dsp:nvSpPr>
      <dsp:spPr>
        <a:xfrm>
          <a:off x="0" y="4690176"/>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243F3-1071-4EE9-BB15-F16530EA80A4}">
      <dsp:nvSpPr>
        <dsp:cNvPr id="0" name=""/>
        <dsp:cNvSpPr/>
      </dsp:nvSpPr>
      <dsp:spPr>
        <a:xfrm>
          <a:off x="0" y="4166547"/>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DFD4E-33E1-4766-90D7-CBA75E52F1E2}">
      <dsp:nvSpPr>
        <dsp:cNvPr id="0" name=""/>
        <dsp:cNvSpPr/>
      </dsp:nvSpPr>
      <dsp:spPr>
        <a:xfrm>
          <a:off x="0" y="3642918"/>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C8CA20-B171-40E1-907E-3ABD3BE41916}">
      <dsp:nvSpPr>
        <dsp:cNvPr id="0" name=""/>
        <dsp:cNvSpPr/>
      </dsp:nvSpPr>
      <dsp:spPr>
        <a:xfrm>
          <a:off x="0" y="3119289"/>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96E9A-6874-45C4-9701-FAC5B676A516}">
      <dsp:nvSpPr>
        <dsp:cNvPr id="0" name=""/>
        <dsp:cNvSpPr/>
      </dsp:nvSpPr>
      <dsp:spPr>
        <a:xfrm>
          <a:off x="0" y="2595660"/>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161343-BB6C-4931-9359-3D7E74AC9FD7}">
      <dsp:nvSpPr>
        <dsp:cNvPr id="0" name=""/>
        <dsp:cNvSpPr/>
      </dsp:nvSpPr>
      <dsp:spPr>
        <a:xfrm>
          <a:off x="0" y="2072031"/>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310CF-5C4E-4743-8DB6-FC089988D3F9}">
      <dsp:nvSpPr>
        <dsp:cNvPr id="0" name=""/>
        <dsp:cNvSpPr/>
      </dsp:nvSpPr>
      <dsp:spPr>
        <a:xfrm>
          <a:off x="0" y="1548401"/>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F8F97-00B9-459D-8605-5C24FF22A93B}">
      <dsp:nvSpPr>
        <dsp:cNvPr id="0" name=""/>
        <dsp:cNvSpPr/>
      </dsp:nvSpPr>
      <dsp:spPr>
        <a:xfrm>
          <a:off x="0" y="1024772"/>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587DB-6C68-469A-AC6A-1E2F767E2CBD}">
      <dsp:nvSpPr>
        <dsp:cNvPr id="0" name=""/>
        <dsp:cNvSpPr/>
      </dsp:nvSpPr>
      <dsp:spPr>
        <a:xfrm>
          <a:off x="0" y="501143"/>
          <a:ext cx="950078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42AAA1-AF9A-4B93-9732-FD888C0DAA8B}">
      <dsp:nvSpPr>
        <dsp:cNvPr id="0" name=""/>
        <dsp:cNvSpPr/>
      </dsp:nvSpPr>
      <dsp:spPr>
        <a:xfrm>
          <a:off x="2470203" y="2449"/>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Grantees and subgrantees shall protect the confidentiality and privacy of persons receiving services. </a:t>
          </a:r>
          <a:endParaRPr lang="en-US" sz="1000" b="1" kern="1200" dirty="0"/>
        </a:p>
      </dsp:txBody>
      <dsp:txXfrm>
        <a:off x="2470203" y="2449"/>
        <a:ext cx="7030579" cy="498694"/>
      </dsp:txXfrm>
    </dsp:sp>
    <dsp:sp modelId="{8744DA37-747E-4CD0-9C50-F1DC7A2B4C4F}">
      <dsp:nvSpPr>
        <dsp:cNvPr id="0" name=""/>
        <dsp:cNvSpPr/>
      </dsp:nvSpPr>
      <dsp:spPr>
        <a:xfrm>
          <a:off x="0" y="2449"/>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Nondisclosure of confidential or private information</a:t>
          </a:r>
        </a:p>
      </dsp:txBody>
      <dsp:txXfrm>
        <a:off x="24349" y="26798"/>
        <a:ext cx="2421505" cy="474345"/>
      </dsp:txXfrm>
    </dsp:sp>
    <dsp:sp modelId="{7E54F435-0596-4424-80D6-2D016B9A2F58}">
      <dsp:nvSpPr>
        <dsp:cNvPr id="0" name=""/>
        <dsp:cNvSpPr/>
      </dsp:nvSpPr>
      <dsp:spPr>
        <a:xfrm>
          <a:off x="2470203" y="526078"/>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If grantees and subgrantees collaborate with or provide information to public officials and agencies to develop and implement policies and develop and promote legislation or model codes to reduce or eliminate DV, dating violence, SA, and stalking, must maintain confidentiality of victims (as required above) and ensure PII about victims is not included.</a:t>
          </a:r>
          <a:endParaRPr lang="en-US" sz="1000" b="1" kern="1200" dirty="0"/>
        </a:p>
      </dsp:txBody>
      <dsp:txXfrm>
        <a:off x="2470203" y="526078"/>
        <a:ext cx="7030579" cy="498694"/>
      </dsp:txXfrm>
    </dsp:sp>
    <dsp:sp modelId="{7C0E6CE1-8FF8-4547-B9C9-0A66BD80B4B8}">
      <dsp:nvSpPr>
        <dsp:cNvPr id="0" name=""/>
        <dsp:cNvSpPr/>
      </dsp:nvSpPr>
      <dsp:spPr>
        <a:xfrm>
          <a:off x="0" y="526078"/>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Approved Activities</a:t>
          </a:r>
        </a:p>
      </dsp:txBody>
      <dsp:txXfrm>
        <a:off x="24349" y="550427"/>
        <a:ext cx="2421505" cy="474345"/>
      </dsp:txXfrm>
    </dsp:sp>
    <dsp:sp modelId="{A46ECFFA-F019-47BD-8C82-A04BA421292C}">
      <dsp:nvSpPr>
        <dsp:cNvPr id="0" name=""/>
        <dsp:cNvSpPr/>
      </dsp:nvSpPr>
      <dsp:spPr>
        <a:xfrm>
          <a:off x="2470203" y="1049707"/>
          <a:ext cx="7030579" cy="498694"/>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b="1" kern="1200" dirty="0"/>
            <a:t>Federal funds shall be used to supplement, not supplant, non-Federal funds that would otherwise be available for STOP funded activities.</a:t>
          </a:r>
        </a:p>
      </dsp:txBody>
      <dsp:txXfrm>
        <a:off x="2470203" y="1049707"/>
        <a:ext cx="7030579" cy="498694"/>
      </dsp:txXfrm>
    </dsp:sp>
    <dsp:sp modelId="{29D704DC-FC1A-469D-BB1F-AAA6963F2B29}">
      <dsp:nvSpPr>
        <dsp:cNvPr id="0" name=""/>
        <dsp:cNvSpPr/>
      </dsp:nvSpPr>
      <dsp:spPr>
        <a:xfrm>
          <a:off x="0" y="1049707"/>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Non-supplantation</a:t>
          </a:r>
        </a:p>
      </dsp:txBody>
      <dsp:txXfrm>
        <a:off x="24349" y="1074056"/>
        <a:ext cx="2421505" cy="474345"/>
      </dsp:txXfrm>
    </dsp:sp>
    <dsp:sp modelId="{610D8AFE-17A0-475C-8C57-778E2A25A55B}">
      <dsp:nvSpPr>
        <dsp:cNvPr id="0" name=""/>
        <dsp:cNvSpPr/>
      </dsp:nvSpPr>
      <dsp:spPr>
        <a:xfrm>
          <a:off x="2470203" y="1573336"/>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An entity receiving a grant shall submit to the disbursing agency a report on activities undertaken with grant funds.</a:t>
          </a:r>
          <a:endParaRPr lang="en-US" sz="1000" b="1" kern="1200" dirty="0"/>
        </a:p>
      </dsp:txBody>
      <dsp:txXfrm>
        <a:off x="2470203" y="1573336"/>
        <a:ext cx="7030579" cy="498694"/>
      </dsp:txXfrm>
    </dsp:sp>
    <dsp:sp modelId="{49E7DF09-EA49-4B61-BA35-3701445EA6C1}">
      <dsp:nvSpPr>
        <dsp:cNvPr id="0" name=""/>
        <dsp:cNvSpPr/>
      </dsp:nvSpPr>
      <dsp:spPr>
        <a:xfrm>
          <a:off x="0" y="1573336"/>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Reports</a:t>
          </a:r>
        </a:p>
      </dsp:txBody>
      <dsp:txXfrm>
        <a:off x="24349" y="1597685"/>
        <a:ext cx="2421505" cy="474345"/>
      </dsp:txXfrm>
    </dsp:sp>
    <dsp:sp modelId="{0D4FA22D-F33D-4385-8D52-C49556F5749C}">
      <dsp:nvSpPr>
        <dsp:cNvPr id="0" name=""/>
        <dsp:cNvSpPr/>
      </dsp:nvSpPr>
      <dsp:spPr>
        <a:xfrm>
          <a:off x="2470203" y="2096965"/>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Nothing in VAWA shall be construed to prohibit male victims of DV, dating violence, SA, and stalking from receiving STOP Program funded services</a:t>
          </a:r>
          <a:endParaRPr lang="en-US" sz="1000" b="1" kern="1200" dirty="0"/>
        </a:p>
      </dsp:txBody>
      <dsp:txXfrm>
        <a:off x="2470203" y="2096965"/>
        <a:ext cx="7030579" cy="498694"/>
      </dsp:txXfrm>
    </dsp:sp>
    <dsp:sp modelId="{F62C2C65-DE92-4D91-9EB1-B820F7CD80B0}">
      <dsp:nvSpPr>
        <dsp:cNvPr id="0" name=""/>
        <dsp:cNvSpPr/>
      </dsp:nvSpPr>
      <dsp:spPr>
        <a:xfrm>
          <a:off x="0" y="2096965"/>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Non-exclusivity</a:t>
          </a:r>
        </a:p>
      </dsp:txBody>
      <dsp:txXfrm>
        <a:off x="24349" y="2121314"/>
        <a:ext cx="2421505" cy="474345"/>
      </dsp:txXfrm>
    </dsp:sp>
    <dsp:sp modelId="{FF3F16BE-FF0A-4A7A-BF86-59D7163D1442}">
      <dsp:nvSpPr>
        <dsp:cNvPr id="0" name=""/>
        <dsp:cNvSpPr/>
      </dsp:nvSpPr>
      <dsp:spPr>
        <a:xfrm>
          <a:off x="2470203" y="2620594"/>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 typeface="Wingdings" panose="05000000000000000000" pitchFamily="2" charset="2"/>
            <a:buNone/>
          </a:pPr>
          <a:r>
            <a:rPr lang="en-US" sz="1000" kern="1200" dirty="0"/>
            <a:t>Funds under the STOP Program may not be used to fund civic representation in a lawsuit based on a tort claim.</a:t>
          </a:r>
          <a:endParaRPr lang="en-US" sz="1000" b="1" kern="1200" dirty="0"/>
        </a:p>
      </dsp:txBody>
      <dsp:txXfrm>
        <a:off x="2470203" y="2620594"/>
        <a:ext cx="7030579" cy="498694"/>
      </dsp:txXfrm>
    </dsp:sp>
    <dsp:sp modelId="{634347B2-6D61-488A-BC09-8E02F9BD7ED0}">
      <dsp:nvSpPr>
        <dsp:cNvPr id="0" name=""/>
        <dsp:cNvSpPr/>
      </dsp:nvSpPr>
      <dsp:spPr>
        <a:xfrm>
          <a:off x="0" y="2620594"/>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Prohibition on tort litigation</a:t>
          </a:r>
        </a:p>
      </dsp:txBody>
      <dsp:txXfrm>
        <a:off x="24349" y="2644943"/>
        <a:ext cx="2421505" cy="474345"/>
      </dsp:txXfrm>
    </dsp:sp>
    <dsp:sp modelId="{BA58CC55-7E44-4B33-908C-EF90C7DBBA16}">
      <dsp:nvSpPr>
        <dsp:cNvPr id="0" name=""/>
        <dsp:cNvSpPr/>
      </dsp:nvSpPr>
      <dsp:spPr>
        <a:xfrm>
          <a:off x="2470203" y="3144224"/>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Funds under the STOP Program are subject to prohibition in 18 U.S.C. 1913 (provision that broadly prohibits the use of appropriated funds for lobbying).</a:t>
          </a:r>
          <a:endParaRPr lang="en-US" sz="1000" b="1" kern="1200" dirty="0"/>
        </a:p>
      </dsp:txBody>
      <dsp:txXfrm>
        <a:off x="2470203" y="3144224"/>
        <a:ext cx="7030579" cy="498694"/>
      </dsp:txXfrm>
    </dsp:sp>
    <dsp:sp modelId="{CEEA91C7-6060-41C5-867A-E9D97B23E196}">
      <dsp:nvSpPr>
        <dsp:cNvPr id="0" name=""/>
        <dsp:cNvSpPr/>
      </dsp:nvSpPr>
      <dsp:spPr>
        <a:xfrm>
          <a:off x="0" y="3144224"/>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Prohibition on lobbying</a:t>
          </a:r>
        </a:p>
      </dsp:txBody>
      <dsp:txXfrm>
        <a:off x="24349" y="3168573"/>
        <a:ext cx="2421505" cy="474345"/>
      </dsp:txXfrm>
    </dsp:sp>
    <dsp:sp modelId="{377E1EB9-FF10-4CE5-9E5F-5DD7DD5E392C}">
      <dsp:nvSpPr>
        <dsp:cNvPr id="0" name=""/>
        <dsp:cNvSpPr/>
      </dsp:nvSpPr>
      <dsp:spPr>
        <a:xfrm>
          <a:off x="2470203" y="3667853"/>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FontTx/>
            <a:buNone/>
          </a:pPr>
          <a:r>
            <a:rPr lang="en-US" sz="1000" kern="1200" dirty="0"/>
            <a:t>Grantees &amp; Subgrantees providing legal assistance with STOP funds shall comply with requirements of 34 U.S.C. § 20121(d) (see Resources for Applicants (justice.gov) for a sample letter provided by OVW).</a:t>
          </a:r>
          <a:endParaRPr lang="en-US" sz="1000" b="1" kern="1200" dirty="0"/>
        </a:p>
      </dsp:txBody>
      <dsp:txXfrm>
        <a:off x="2470203" y="3667853"/>
        <a:ext cx="7030579" cy="498694"/>
      </dsp:txXfrm>
    </dsp:sp>
    <dsp:sp modelId="{468905E4-5D80-48FF-B68C-D336FAFD322D}">
      <dsp:nvSpPr>
        <dsp:cNvPr id="0" name=""/>
        <dsp:cNvSpPr/>
      </dsp:nvSpPr>
      <dsp:spPr>
        <a:xfrm>
          <a:off x="0" y="3667853"/>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Delivery of legal assistance</a:t>
          </a:r>
        </a:p>
      </dsp:txBody>
      <dsp:txXfrm>
        <a:off x="24349" y="3692202"/>
        <a:ext cx="2421505" cy="474345"/>
      </dsp:txXfrm>
    </dsp:sp>
    <dsp:sp modelId="{2FB7B931-7EFA-4590-B26A-A2AC5ECC6E13}">
      <dsp:nvSpPr>
        <dsp:cNvPr id="0" name=""/>
        <dsp:cNvSpPr/>
      </dsp:nvSpPr>
      <dsp:spPr>
        <a:xfrm>
          <a:off x="2470203" y="4191482"/>
          <a:ext cx="7030579" cy="49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kern="1200" dirty="0"/>
            <a:t>Grantees and subgrantees shall comply with all applicable federal civil rights laws and nondiscrimination provisions of 34 U.S.C. § 12291(b)(13)(A).</a:t>
          </a:r>
          <a:endParaRPr lang="en-US" sz="1000" b="1" kern="1200" dirty="0"/>
        </a:p>
      </dsp:txBody>
      <dsp:txXfrm>
        <a:off x="2470203" y="4191482"/>
        <a:ext cx="7030579" cy="498694"/>
      </dsp:txXfrm>
    </dsp:sp>
    <dsp:sp modelId="{FA4644F5-746C-4822-9E68-78BBD309E492}">
      <dsp:nvSpPr>
        <dsp:cNvPr id="0" name=""/>
        <dsp:cNvSpPr/>
      </dsp:nvSpPr>
      <dsp:spPr>
        <a:xfrm>
          <a:off x="0" y="4191482"/>
          <a:ext cx="2470203" cy="498694"/>
        </a:xfrm>
        <a:prstGeom prst="round2SameRect">
          <a:avLst>
            <a:gd name="adj1" fmla="val 16670"/>
            <a:gd name="adj2" fmla="val 0"/>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Civil Rights</a:t>
          </a:r>
        </a:p>
      </dsp:txBody>
      <dsp:txXfrm>
        <a:off x="24349" y="4215831"/>
        <a:ext cx="2421505" cy="474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9470-F8B2-4C3A-B1C0-4E02706D053B}">
      <dsp:nvSpPr>
        <dsp:cNvPr id="0" name=""/>
        <dsp:cNvSpPr/>
      </dsp:nvSpPr>
      <dsp:spPr>
        <a:xfrm>
          <a:off x="0" y="66250"/>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Excluding Eligible Victims from Receiving Services Based on Classifications</a:t>
          </a:r>
        </a:p>
      </dsp:txBody>
      <dsp:txXfrm>
        <a:off x="27149" y="93399"/>
        <a:ext cx="10249761" cy="501854"/>
      </dsp:txXfrm>
    </dsp:sp>
    <dsp:sp modelId="{BA6A1E10-9359-45CA-9759-1A8C2F4E38C0}">
      <dsp:nvSpPr>
        <dsp:cNvPr id="0" name=""/>
        <dsp:cNvSpPr/>
      </dsp:nvSpPr>
      <dsp:spPr>
        <a:xfrm>
          <a:off x="0" y="567809"/>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Tx/>
            <a:buNone/>
          </a:pPr>
          <a:endParaRPr lang="en-US" sz="1100" b="1" kern="1200" dirty="0"/>
        </a:p>
      </dsp:txBody>
      <dsp:txXfrm>
        <a:off x="0" y="567809"/>
        <a:ext cx="10304059" cy="231840"/>
      </dsp:txXfrm>
    </dsp:sp>
    <dsp:sp modelId="{63DDA509-6F08-45B7-9108-FE50085F8809}">
      <dsp:nvSpPr>
        <dsp:cNvPr id="0" name=""/>
        <dsp:cNvSpPr/>
      </dsp:nvSpPr>
      <dsp:spPr>
        <a:xfrm>
          <a:off x="0" y="799649"/>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Compromising Confidentiality or Privacy</a:t>
          </a:r>
        </a:p>
      </dsp:txBody>
      <dsp:txXfrm>
        <a:off x="27149" y="826798"/>
        <a:ext cx="10249761" cy="501854"/>
      </dsp:txXfrm>
    </dsp:sp>
    <dsp:sp modelId="{C523CB26-5A38-4853-AF69-F014C015C3D0}">
      <dsp:nvSpPr>
        <dsp:cNvPr id="0" name=""/>
        <dsp:cNvSpPr/>
      </dsp:nvSpPr>
      <dsp:spPr>
        <a:xfrm>
          <a:off x="0" y="1355801"/>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Tx/>
            <a:buNone/>
          </a:pPr>
          <a:endParaRPr lang="en-US" sz="1100" b="1" kern="1200" dirty="0"/>
        </a:p>
      </dsp:txBody>
      <dsp:txXfrm>
        <a:off x="0" y="1355801"/>
        <a:ext cx="10304059" cy="231840"/>
      </dsp:txXfrm>
    </dsp:sp>
    <dsp:sp modelId="{616D2348-63AC-42D1-989C-4C93FF7B1B94}">
      <dsp:nvSpPr>
        <dsp:cNvPr id="0" name=""/>
        <dsp:cNvSpPr/>
      </dsp:nvSpPr>
      <dsp:spPr>
        <a:xfrm>
          <a:off x="0" y="1587641"/>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Requiring Victims to Take Certain Actions </a:t>
          </a:r>
        </a:p>
      </dsp:txBody>
      <dsp:txXfrm>
        <a:off x="27149" y="1614790"/>
        <a:ext cx="10249761" cy="501854"/>
      </dsp:txXfrm>
    </dsp:sp>
    <dsp:sp modelId="{FED2F0F6-0F23-44E1-AC62-86F5F5778965}">
      <dsp:nvSpPr>
        <dsp:cNvPr id="0" name=""/>
        <dsp:cNvSpPr/>
      </dsp:nvSpPr>
      <dsp:spPr>
        <a:xfrm>
          <a:off x="0" y="2143793"/>
          <a:ext cx="10304059" cy="2318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Tx/>
            <a:buNone/>
          </a:pPr>
          <a:endParaRPr lang="en-US" sz="1100" b="1" kern="1200" dirty="0"/>
        </a:p>
      </dsp:txBody>
      <dsp:txXfrm>
        <a:off x="0" y="2143793"/>
        <a:ext cx="10304059" cy="231840"/>
      </dsp:txXfrm>
    </dsp:sp>
    <dsp:sp modelId="{5D722234-470B-4738-A331-50439E50F7EE}">
      <dsp:nvSpPr>
        <dsp:cNvPr id="0" name=""/>
        <dsp:cNvSpPr/>
      </dsp:nvSpPr>
      <dsp:spPr>
        <a:xfrm>
          <a:off x="0" y="2375633"/>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Failure to Include Conducting Safety Planning with Victims</a:t>
          </a:r>
        </a:p>
      </dsp:txBody>
      <dsp:txXfrm>
        <a:off x="27149" y="2402782"/>
        <a:ext cx="10249761" cy="501854"/>
      </dsp:txXfrm>
    </dsp:sp>
    <dsp:sp modelId="{341D1E04-53EB-4B3B-986A-659A683D334D}">
      <dsp:nvSpPr>
        <dsp:cNvPr id="0" name=""/>
        <dsp:cNvSpPr/>
      </dsp:nvSpPr>
      <dsp:spPr>
        <a:xfrm>
          <a:off x="0" y="2931785"/>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Tx/>
            <a:buNone/>
          </a:pPr>
          <a:endParaRPr lang="en-US" sz="1100" b="1" kern="1200" dirty="0"/>
        </a:p>
      </dsp:txBody>
      <dsp:txXfrm>
        <a:off x="0" y="2931785"/>
        <a:ext cx="10304059" cy="231840"/>
      </dsp:txXfrm>
    </dsp:sp>
    <dsp:sp modelId="{9E760500-1839-4903-A9F1-D40BAD8363C0}">
      <dsp:nvSpPr>
        <dsp:cNvPr id="0" name=""/>
        <dsp:cNvSpPr/>
      </dsp:nvSpPr>
      <dsp:spPr>
        <a:xfrm>
          <a:off x="0" y="3163625"/>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Failure to Account for Unique Needs of Individuals in Project Designs, Products, Services, and/or Budgets.</a:t>
          </a:r>
        </a:p>
      </dsp:txBody>
      <dsp:txXfrm>
        <a:off x="27149" y="3190774"/>
        <a:ext cx="10249761" cy="501854"/>
      </dsp:txXfrm>
    </dsp:sp>
    <dsp:sp modelId="{D49062C0-4025-495D-8555-42CB312BDC75}">
      <dsp:nvSpPr>
        <dsp:cNvPr id="0" name=""/>
        <dsp:cNvSpPr/>
      </dsp:nvSpPr>
      <dsp:spPr>
        <a:xfrm>
          <a:off x="0" y="3719777"/>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b="1" kern="1200" dirty="0"/>
        </a:p>
      </dsp:txBody>
      <dsp:txXfrm>
        <a:off x="0" y="3719777"/>
        <a:ext cx="10304059" cy="231840"/>
      </dsp:txXfrm>
    </dsp:sp>
    <dsp:sp modelId="{0631334C-0081-4AB1-B80B-293CAC247877}">
      <dsp:nvSpPr>
        <dsp:cNvPr id="0" name=""/>
        <dsp:cNvSpPr/>
      </dsp:nvSpPr>
      <dsp:spPr>
        <a:xfrm>
          <a:off x="0" y="3951617"/>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Using Technology without Addressing Implications for Victim Confidentiality, Safety Planning, and Informed Consent</a:t>
          </a:r>
        </a:p>
      </dsp:txBody>
      <dsp:txXfrm>
        <a:off x="27149" y="3978766"/>
        <a:ext cx="10249761" cy="501854"/>
      </dsp:txXfrm>
    </dsp:sp>
    <dsp:sp modelId="{76C4920D-EB26-48E3-B53F-E2E53F9A5FC5}">
      <dsp:nvSpPr>
        <dsp:cNvPr id="0" name=""/>
        <dsp:cNvSpPr/>
      </dsp:nvSpPr>
      <dsp:spPr>
        <a:xfrm>
          <a:off x="0" y="4507769"/>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 typeface="Wingdings" panose="05000000000000000000" pitchFamily="2" charset="2"/>
            <a:buNone/>
          </a:pPr>
          <a:endParaRPr lang="en-US" sz="1100" b="1" kern="1200" dirty="0"/>
        </a:p>
      </dsp:txBody>
      <dsp:txXfrm>
        <a:off x="0" y="4507769"/>
        <a:ext cx="10304059" cy="231840"/>
      </dsp:txXfrm>
    </dsp:sp>
    <dsp:sp modelId="{100B520F-67CD-4031-AAD3-7316A615A01A}">
      <dsp:nvSpPr>
        <dsp:cNvPr id="0" name=""/>
        <dsp:cNvSpPr/>
      </dsp:nvSpPr>
      <dsp:spPr>
        <a:xfrm>
          <a:off x="0" y="4739609"/>
          <a:ext cx="10304059" cy="556152"/>
        </a:xfrm>
        <a:prstGeom prst="roundRect">
          <a:avLst/>
        </a:prstGeom>
        <a:solidFill>
          <a:srgbClr val="26296B"/>
        </a:solidFill>
        <a:ln w="12700" cap="flat" cmpd="sng" algn="ctr">
          <a:solidFill>
            <a:srgbClr val="2629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Partnering with Individuals or Organizations that Support/Promote Practices that Compromise Safety/Recovery or Undermine Offender Accountability</a:t>
          </a:r>
        </a:p>
      </dsp:txBody>
      <dsp:txXfrm>
        <a:off x="27149" y="4766758"/>
        <a:ext cx="10249761" cy="501854"/>
      </dsp:txXfrm>
    </dsp:sp>
    <dsp:sp modelId="{E71D054B-9F0E-437C-8D8F-390274D5FEB9}">
      <dsp:nvSpPr>
        <dsp:cNvPr id="0" name=""/>
        <dsp:cNvSpPr/>
      </dsp:nvSpPr>
      <dsp:spPr>
        <a:xfrm>
          <a:off x="0" y="5295762"/>
          <a:ext cx="1030405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4" tIns="17780" rIns="99568" bIns="17780" numCol="1" spcCol="1270" anchor="t" anchorCtr="0">
          <a:noAutofit/>
        </a:bodyPr>
        <a:lstStyle/>
        <a:p>
          <a:pPr marL="57150" lvl="1" indent="-57150" algn="l" defTabSz="488950">
            <a:lnSpc>
              <a:spcPct val="90000"/>
            </a:lnSpc>
            <a:spcBef>
              <a:spcPct val="0"/>
            </a:spcBef>
            <a:spcAft>
              <a:spcPct val="20000"/>
            </a:spcAft>
            <a:buFontTx/>
            <a:buNone/>
          </a:pPr>
          <a:endParaRPr lang="en-US" sz="1100" b="1" kern="1200" dirty="0"/>
        </a:p>
      </dsp:txBody>
      <dsp:txXfrm>
        <a:off x="0" y="5295762"/>
        <a:ext cx="10304059" cy="231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3E884-1A4F-431E-B051-1C4C717F4D78}">
      <dsp:nvSpPr>
        <dsp:cNvPr id="0" name=""/>
        <dsp:cNvSpPr/>
      </dsp:nvSpPr>
      <dsp:spPr>
        <a:xfrm>
          <a:off x="0" y="0"/>
          <a:ext cx="5802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1975C-AD88-46DE-A10A-8A8D4C244D09}">
      <dsp:nvSpPr>
        <dsp:cNvPr id="0" name=""/>
        <dsp:cNvSpPr/>
      </dsp:nvSpPr>
      <dsp:spPr>
        <a:xfrm>
          <a:off x="0" y="0"/>
          <a:ext cx="1160584" cy="550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Matching funds MUST:</a:t>
          </a:r>
          <a:br>
            <a:rPr lang="en-US" sz="2000" kern="1200" dirty="0">
              <a:solidFill>
                <a:schemeClr val="bg1"/>
              </a:solidFill>
            </a:rPr>
          </a:br>
          <a:endParaRPr lang="en-US" sz="2000" kern="1200" dirty="0">
            <a:solidFill>
              <a:schemeClr val="bg1"/>
            </a:solidFill>
          </a:endParaRPr>
        </a:p>
      </dsp:txBody>
      <dsp:txXfrm>
        <a:off x="0" y="0"/>
        <a:ext cx="1160584" cy="5509200"/>
      </dsp:txXfrm>
    </dsp:sp>
    <dsp:sp modelId="{9818AD1D-3924-4BA0-9E8C-F278EAE13B6B}">
      <dsp:nvSpPr>
        <dsp:cNvPr id="0" name=""/>
        <dsp:cNvSpPr/>
      </dsp:nvSpPr>
      <dsp:spPr>
        <a:xfrm>
          <a:off x="1247628" y="37189"/>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Be verifiable from subgrantee’s records; </a:t>
          </a:r>
          <a:br>
            <a:rPr lang="en-US" sz="1500" kern="1200" dirty="0">
              <a:solidFill>
                <a:schemeClr val="bg1"/>
              </a:solidFill>
            </a:rPr>
          </a:br>
          <a:endParaRPr lang="en-US" sz="1500" kern="1200" dirty="0">
            <a:solidFill>
              <a:schemeClr val="bg1"/>
            </a:solidFill>
          </a:endParaRPr>
        </a:p>
      </dsp:txBody>
      <dsp:txXfrm>
        <a:off x="1247628" y="37189"/>
        <a:ext cx="4555294" cy="743795"/>
      </dsp:txXfrm>
    </dsp:sp>
    <dsp:sp modelId="{B22B20A8-6B12-402B-9D17-22A057DB3217}">
      <dsp:nvSpPr>
        <dsp:cNvPr id="0" name=""/>
        <dsp:cNvSpPr/>
      </dsp:nvSpPr>
      <dsp:spPr>
        <a:xfrm>
          <a:off x="1160584" y="780985"/>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EAB9E-53B5-497A-A4CF-A0BFE5832012}">
      <dsp:nvSpPr>
        <dsp:cNvPr id="0" name=""/>
        <dsp:cNvSpPr/>
      </dsp:nvSpPr>
      <dsp:spPr>
        <a:xfrm>
          <a:off x="1247628" y="818175"/>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Not be included as contributions for any other federal award;</a:t>
          </a:r>
          <a:br>
            <a:rPr lang="en-US" sz="1500" kern="1200" dirty="0">
              <a:solidFill>
                <a:schemeClr val="bg1"/>
              </a:solidFill>
            </a:rPr>
          </a:br>
          <a:endParaRPr lang="en-US" sz="1500" kern="1200" dirty="0">
            <a:solidFill>
              <a:schemeClr val="bg1"/>
            </a:solidFill>
          </a:endParaRPr>
        </a:p>
      </dsp:txBody>
      <dsp:txXfrm>
        <a:off x="1247628" y="818175"/>
        <a:ext cx="4555294" cy="743795"/>
      </dsp:txXfrm>
    </dsp:sp>
    <dsp:sp modelId="{D617BB6B-F857-41E9-970A-BD05F4F112E8}">
      <dsp:nvSpPr>
        <dsp:cNvPr id="0" name=""/>
        <dsp:cNvSpPr/>
      </dsp:nvSpPr>
      <dsp:spPr>
        <a:xfrm>
          <a:off x="1160584" y="1561971"/>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412F4-96F6-4285-B494-E03903704A0F}">
      <dsp:nvSpPr>
        <dsp:cNvPr id="0" name=""/>
        <dsp:cNvSpPr/>
      </dsp:nvSpPr>
      <dsp:spPr>
        <a:xfrm>
          <a:off x="1247628" y="1599160"/>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Be necessary and reasonable for accomplishment of project or program objectives;</a:t>
          </a:r>
          <a:br>
            <a:rPr lang="en-US" sz="1500" kern="1200" dirty="0">
              <a:solidFill>
                <a:schemeClr val="bg1"/>
              </a:solidFill>
            </a:rPr>
          </a:br>
          <a:endParaRPr lang="en-US" sz="1500" kern="1200" dirty="0">
            <a:solidFill>
              <a:schemeClr val="bg1"/>
            </a:solidFill>
          </a:endParaRPr>
        </a:p>
      </dsp:txBody>
      <dsp:txXfrm>
        <a:off x="1247628" y="1599160"/>
        <a:ext cx="4555294" cy="743795"/>
      </dsp:txXfrm>
    </dsp:sp>
    <dsp:sp modelId="{C55E1A2A-E0B1-4DC1-BE77-949F05ED14AB}">
      <dsp:nvSpPr>
        <dsp:cNvPr id="0" name=""/>
        <dsp:cNvSpPr/>
      </dsp:nvSpPr>
      <dsp:spPr>
        <a:xfrm>
          <a:off x="1160584" y="2342956"/>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CF0C-DD93-4E6A-BEBA-0CD88BB78285}">
      <dsp:nvSpPr>
        <dsp:cNvPr id="0" name=""/>
        <dsp:cNvSpPr/>
      </dsp:nvSpPr>
      <dsp:spPr>
        <a:xfrm>
          <a:off x="1247628" y="2380146"/>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Be allowable under 2 C.F.R. 200.400;</a:t>
          </a:r>
          <a:br>
            <a:rPr lang="en-US" sz="1500" kern="1200" dirty="0">
              <a:solidFill>
                <a:schemeClr val="bg1"/>
              </a:solidFill>
            </a:rPr>
          </a:br>
          <a:endParaRPr lang="en-US" sz="1500" kern="1200" dirty="0">
            <a:solidFill>
              <a:schemeClr val="bg1"/>
            </a:solidFill>
          </a:endParaRPr>
        </a:p>
      </dsp:txBody>
      <dsp:txXfrm>
        <a:off x="1247628" y="2380146"/>
        <a:ext cx="4555294" cy="743795"/>
      </dsp:txXfrm>
    </dsp:sp>
    <dsp:sp modelId="{6B338139-07B1-4BF7-9EFF-A7BE3A3D30BA}">
      <dsp:nvSpPr>
        <dsp:cNvPr id="0" name=""/>
        <dsp:cNvSpPr/>
      </dsp:nvSpPr>
      <dsp:spPr>
        <a:xfrm>
          <a:off x="1160584" y="3123942"/>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63206-3488-4DE7-9400-05D3163AC47F}">
      <dsp:nvSpPr>
        <dsp:cNvPr id="0" name=""/>
        <dsp:cNvSpPr/>
      </dsp:nvSpPr>
      <dsp:spPr>
        <a:xfrm>
          <a:off x="1247628" y="3161132"/>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Not be paid by federal government under another federal award, except authorized by federal statue;</a:t>
          </a:r>
          <a:br>
            <a:rPr lang="en-US" sz="1500" kern="1200" dirty="0">
              <a:solidFill>
                <a:schemeClr val="bg1"/>
              </a:solidFill>
            </a:rPr>
          </a:br>
          <a:r>
            <a:rPr lang="en-US" sz="1500" kern="1200" dirty="0">
              <a:solidFill>
                <a:schemeClr val="bg1"/>
              </a:solidFill>
            </a:rPr>
            <a:t> </a:t>
          </a:r>
        </a:p>
      </dsp:txBody>
      <dsp:txXfrm>
        <a:off x="1247628" y="3161132"/>
        <a:ext cx="4555294" cy="743795"/>
      </dsp:txXfrm>
    </dsp:sp>
    <dsp:sp modelId="{4AC4AC6F-E3A6-485B-9178-89F8FEE70888}">
      <dsp:nvSpPr>
        <dsp:cNvPr id="0" name=""/>
        <dsp:cNvSpPr/>
      </dsp:nvSpPr>
      <dsp:spPr>
        <a:xfrm>
          <a:off x="1160584" y="3904927"/>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4C5FE-21DD-49F3-91AD-76A95FAEC66B}">
      <dsp:nvSpPr>
        <dsp:cNvPr id="0" name=""/>
        <dsp:cNvSpPr/>
      </dsp:nvSpPr>
      <dsp:spPr>
        <a:xfrm>
          <a:off x="1247628" y="3942117"/>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Be included in the subgrantee’s approved budget; </a:t>
          </a:r>
          <a:br>
            <a:rPr lang="en-US" sz="1500" kern="1200" dirty="0">
              <a:solidFill>
                <a:schemeClr val="bg1"/>
              </a:solidFill>
            </a:rPr>
          </a:br>
          <a:endParaRPr lang="en-US" sz="1500" kern="1200" dirty="0">
            <a:solidFill>
              <a:schemeClr val="bg1"/>
            </a:solidFill>
          </a:endParaRPr>
        </a:p>
      </dsp:txBody>
      <dsp:txXfrm>
        <a:off x="1247628" y="3942117"/>
        <a:ext cx="4555294" cy="743795"/>
      </dsp:txXfrm>
    </dsp:sp>
    <dsp:sp modelId="{75917803-29F4-4D9A-891E-74CE95AEB95E}">
      <dsp:nvSpPr>
        <dsp:cNvPr id="0" name=""/>
        <dsp:cNvSpPr/>
      </dsp:nvSpPr>
      <dsp:spPr>
        <a:xfrm>
          <a:off x="1160584" y="4685913"/>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0BC2E-B083-404C-949D-55FDAD00E834}">
      <dsp:nvSpPr>
        <dsp:cNvPr id="0" name=""/>
        <dsp:cNvSpPr/>
      </dsp:nvSpPr>
      <dsp:spPr>
        <a:xfrm>
          <a:off x="1247628" y="4723103"/>
          <a:ext cx="4555294" cy="74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Conform to all other provisions of 2 C.F.R Part 200;</a:t>
          </a:r>
        </a:p>
      </dsp:txBody>
      <dsp:txXfrm>
        <a:off x="1247628" y="4723103"/>
        <a:ext cx="4555294" cy="743795"/>
      </dsp:txXfrm>
    </dsp:sp>
    <dsp:sp modelId="{266C7EC4-80DB-40D5-B9F0-CA0C4E4E4DF2}">
      <dsp:nvSpPr>
        <dsp:cNvPr id="0" name=""/>
        <dsp:cNvSpPr/>
      </dsp:nvSpPr>
      <dsp:spPr>
        <a:xfrm>
          <a:off x="1160584" y="5466899"/>
          <a:ext cx="46423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57BAAA2-596E-4E96-AE04-FDD68ED90AA3}" type="datetimeFigureOut">
              <a:rPr lang="en-US"/>
              <a:pPr>
                <a:defRPr/>
              </a:pPr>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729C0D9-4FA6-40F7-8809-0703D9B44325}" type="slidenum">
              <a:rPr lang="en-US"/>
              <a:pPr>
                <a:defRPr/>
              </a:pPr>
              <a:t>‹#›</a:t>
            </a:fld>
            <a:endParaRPr lang="en-US"/>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gov/cji/victim-services/files/STOP-Requirements_Updated-5-6-2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Thank you for attending the 2025 STOP RFP Webinar. Please review the RFP in its entirety as this webinar is only a basic overview of the STOP grant, important highlights about the program, and what to know before applying. Be advised there are many updates this year to the 2025 STOP requirements due to recent State and Executive Orders and we will go over those in this webinar, but please also refer to the RFP before applying.</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a:t>
            </a:fld>
            <a:endParaRPr lang="en-US" altLang="en-US"/>
          </a:p>
        </p:txBody>
      </p:sp>
    </p:spTree>
    <p:extLst>
      <p:ext uri="{BB962C8B-B14F-4D97-AF65-F5344CB8AC3E}">
        <p14:creationId xmlns:p14="http://schemas.microsoft.com/office/powerpoint/2010/main" val="159273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2D4A-2019-9B68-C874-71D853A54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85478-CAA4-6797-AC0C-0309F6A56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D9136-F9D9-2CC2-861E-A3C1D017997A}"/>
              </a:ext>
            </a:extLst>
          </p:cNvPr>
          <p:cNvSpPr>
            <a:spLocks noGrp="1"/>
          </p:cNvSpPr>
          <p:nvPr>
            <p:ph type="body" idx="1"/>
          </p:nvPr>
        </p:nvSpPr>
        <p:spPr/>
        <p:txBody>
          <a:bodyPr/>
          <a:lstStyle/>
          <a:p>
            <a:r>
              <a:rPr lang="en-US" dirty="0"/>
              <a:t>Policies or procedures….</a:t>
            </a:r>
          </a:p>
        </p:txBody>
      </p:sp>
      <p:sp>
        <p:nvSpPr>
          <p:cNvPr id="4" name="Slide Number Placeholder 3">
            <a:extLst>
              <a:ext uri="{FF2B5EF4-FFF2-40B4-BE49-F238E27FC236}">
                <a16:creationId xmlns:a16="http://schemas.microsoft.com/office/drawing/2014/main" id="{7BAA9D5F-818A-2D31-C75A-27694376DDEC}"/>
              </a:ext>
            </a:extLst>
          </p:cNvPr>
          <p:cNvSpPr>
            <a:spLocks noGrp="1"/>
          </p:cNvSpPr>
          <p:nvPr>
            <p:ph type="sldNum" sz="quarter" idx="5"/>
          </p:nvPr>
        </p:nvSpPr>
        <p:spPr/>
        <p:txBody>
          <a:bodyPr/>
          <a:lstStyle/>
          <a:p>
            <a:pPr>
              <a:defRPr/>
            </a:pPr>
            <a:fld id="{6729C0D9-4FA6-40F7-8809-0703D9B44325}" type="slidenum">
              <a:rPr lang="en-US" smtClean="0"/>
              <a:pPr>
                <a:defRPr/>
              </a:pPr>
              <a:t>14</a:t>
            </a:fld>
            <a:endParaRPr lang="en-US"/>
          </a:p>
        </p:txBody>
      </p:sp>
    </p:spTree>
    <p:extLst>
      <p:ext uri="{BB962C8B-B14F-4D97-AF65-F5344CB8AC3E}">
        <p14:creationId xmlns:p14="http://schemas.microsoft.com/office/powerpoint/2010/main" val="261347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5E1F4-B6B9-62D6-FF99-1C2E645B4377}"/>
            </a:ext>
          </a:extLst>
        </p:cNvPr>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3CA45A5-4C57-7A68-ABD5-3CB7E5F971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A12DBED-553B-FFFA-1694-8197F96C2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4" name="Slide Number Placeholder 3">
            <a:extLst>
              <a:ext uri="{FF2B5EF4-FFF2-40B4-BE49-F238E27FC236}">
                <a16:creationId xmlns:a16="http://schemas.microsoft.com/office/drawing/2014/main" id="{42E6DD9B-1DE8-85D7-9C72-9CD463B16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15</a:t>
            </a:fld>
            <a:endParaRPr lang="en-US" altLang="en-US"/>
          </a:p>
        </p:txBody>
      </p:sp>
    </p:spTree>
    <p:extLst>
      <p:ext uri="{BB962C8B-B14F-4D97-AF65-F5344CB8AC3E}">
        <p14:creationId xmlns:p14="http://schemas.microsoft.com/office/powerpoint/2010/main" val="144622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Scope Activities is all brand new. Agencies will be required to sign a form to certify they read these.</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16</a:t>
            </a:fld>
            <a:endParaRPr lang="en-US"/>
          </a:p>
        </p:txBody>
      </p:sp>
    </p:spTree>
    <p:extLst>
      <p:ext uri="{BB962C8B-B14F-4D97-AF65-F5344CB8AC3E}">
        <p14:creationId xmlns:p14="http://schemas.microsoft.com/office/powerpoint/2010/main" val="375945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grant funding assists violent crimes against women, including the crimes of sexual assault, domestic violence, dating violence, and stalking. While those crimes may not be written out in these slides they are referenced in the RFP and were omitted from PowerPoint due to character limitations.</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17</a:t>
            </a:fld>
            <a:endParaRPr lang="en-US"/>
          </a:p>
        </p:txBody>
      </p:sp>
    </p:spTree>
    <p:extLst>
      <p:ext uri="{BB962C8B-B14F-4D97-AF65-F5344CB8AC3E}">
        <p14:creationId xmlns:p14="http://schemas.microsoft.com/office/powerpoint/2010/main" val="21210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Match is restricted to the same use of funds as allowed for federal funds. </a:t>
            </a:r>
          </a:p>
          <a:p>
            <a:pPr marL="285750" indent="-285750">
              <a:buFont typeface="Arial" panose="020B0604020202020204" pitchFamily="34" charset="0"/>
              <a:buChar char="•"/>
            </a:pPr>
            <a:r>
              <a:rPr lang="en-US" dirty="0"/>
              <a:t>If an expenditure is not allowable with federal funds, it is not allowable with match funds. </a:t>
            </a:r>
          </a:p>
          <a:p>
            <a:pPr marL="285750" indent="-285750">
              <a:buFont typeface="Arial" panose="020B0604020202020204" pitchFamily="34" charset="0"/>
              <a:buChar char="•"/>
            </a:pPr>
            <a:r>
              <a:rPr lang="en-US" dirty="0"/>
              <a:t>Applicants must identify all sources of the non-federal portion of the total project costs (i.e., match funds), and applicants must explain how the match funds will be used in the budget narrative section of the application within IntelliGrants. </a:t>
            </a:r>
          </a:p>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18</a:t>
            </a:fld>
            <a:endParaRPr lang="en-US" altLang="en-US"/>
          </a:p>
        </p:txBody>
      </p:sp>
    </p:spTree>
    <p:extLst>
      <p:ext uri="{BB962C8B-B14F-4D97-AF65-F5344CB8AC3E}">
        <p14:creationId xmlns:p14="http://schemas.microsoft.com/office/powerpoint/2010/main" val="358857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DE5C-A08F-DF7B-8235-3381AF7E1046}"/>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DC5250C-E085-CEAB-0613-A5DF4083B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711C0CF-037B-2348-F59B-D042F9FDE4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a:extLst>
              <a:ext uri="{FF2B5EF4-FFF2-40B4-BE49-F238E27FC236}">
                <a16:creationId xmlns:a16="http://schemas.microsoft.com/office/drawing/2014/main" id="{55DB22AA-4439-490D-C1D5-86A3BB7C0A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19</a:t>
            </a:fld>
            <a:endParaRPr lang="en-US" altLang="en-US"/>
          </a:p>
        </p:txBody>
      </p:sp>
    </p:spTree>
    <p:extLst>
      <p:ext uri="{BB962C8B-B14F-4D97-AF65-F5344CB8AC3E}">
        <p14:creationId xmlns:p14="http://schemas.microsoft.com/office/powerpoint/2010/main" val="102431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DD33D-4589-3B77-BAA0-CC0DAFFEA783}"/>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B729826-CBEB-A829-8AD2-685A4E2903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D99D8DC-9B51-3D0D-F5EB-622B7C1DC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a:extLst>
              <a:ext uri="{FF2B5EF4-FFF2-40B4-BE49-F238E27FC236}">
                <a16:creationId xmlns:a16="http://schemas.microsoft.com/office/drawing/2014/main" id="{28A36BD3-2A54-42C5-9099-FB7D8E9BA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21</a:t>
            </a:fld>
            <a:endParaRPr lang="en-US" altLang="en-US"/>
          </a:p>
        </p:txBody>
      </p:sp>
    </p:spTree>
    <p:extLst>
      <p:ext uri="{BB962C8B-B14F-4D97-AF65-F5344CB8AC3E}">
        <p14:creationId xmlns:p14="http://schemas.microsoft.com/office/powerpoint/2010/main" val="353150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1E2C-DF4D-6FD0-F677-239E0B90A144}"/>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6653EC-F5DB-F5A2-23AA-44AB7C05E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3911399-0A6E-C582-7E36-31526E339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Please carefully review the RFP to read in entirety each Civil Rights Laws and Requirements as this PPT only provides a synopsis.</a:t>
            </a:r>
          </a:p>
        </p:txBody>
      </p:sp>
      <p:sp>
        <p:nvSpPr>
          <p:cNvPr id="9220" name="Slide Number Placeholder 3">
            <a:extLst>
              <a:ext uri="{FF2B5EF4-FFF2-40B4-BE49-F238E27FC236}">
                <a16:creationId xmlns:a16="http://schemas.microsoft.com/office/drawing/2014/main" id="{56E4168F-3F57-5F68-010E-1018EAA02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22</a:t>
            </a:fld>
            <a:endParaRPr lang="en-US" altLang="en-US"/>
          </a:p>
        </p:txBody>
      </p:sp>
    </p:spTree>
    <p:extLst>
      <p:ext uri="{BB962C8B-B14F-4D97-AF65-F5344CB8AC3E}">
        <p14:creationId xmlns:p14="http://schemas.microsoft.com/office/powerpoint/2010/main" val="62594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0877-12D0-59BD-1B5D-39E992E5433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E6272E9-B401-E403-ED99-FD20BA0BDD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0A305EA-9E40-A0B2-5B41-889F908BE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a:extLst>
              <a:ext uri="{FF2B5EF4-FFF2-40B4-BE49-F238E27FC236}">
                <a16:creationId xmlns:a16="http://schemas.microsoft.com/office/drawing/2014/main" id="{9A7300D8-E96C-8C7D-1BA7-71C13EDF2F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23</a:t>
            </a:fld>
            <a:endParaRPr lang="en-US" altLang="en-US"/>
          </a:p>
        </p:txBody>
      </p:sp>
    </p:spTree>
    <p:extLst>
      <p:ext uri="{BB962C8B-B14F-4D97-AF65-F5344CB8AC3E}">
        <p14:creationId xmlns:p14="http://schemas.microsoft.com/office/powerpoint/2010/main" val="110474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25</a:t>
            </a:fld>
            <a:endParaRPr lang="en-US"/>
          </a:p>
        </p:txBody>
      </p:sp>
    </p:spTree>
    <p:extLst>
      <p:ext uri="{BB962C8B-B14F-4D97-AF65-F5344CB8AC3E}">
        <p14:creationId xmlns:p14="http://schemas.microsoft.com/office/powerpoint/2010/main" val="25302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a:t>
            </a:fld>
            <a:endParaRPr lang="en-US"/>
          </a:p>
        </p:txBody>
      </p:sp>
    </p:spTree>
    <p:extLst>
      <p:ext uri="{BB962C8B-B14F-4D97-AF65-F5344CB8AC3E}">
        <p14:creationId xmlns:p14="http://schemas.microsoft.com/office/powerpoint/2010/main" val="132699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9701E-53F5-222D-AF29-EC42552AC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373C2-7589-D8F2-80E7-3488A85DA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43507-9775-FB3B-FCAF-D757AC6F4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E6385-ED75-EDCC-E4BF-DA68D82BC4AF}"/>
              </a:ext>
            </a:extLst>
          </p:cNvPr>
          <p:cNvSpPr>
            <a:spLocks noGrp="1"/>
          </p:cNvSpPr>
          <p:nvPr>
            <p:ph type="sldNum" sz="quarter" idx="5"/>
          </p:nvPr>
        </p:nvSpPr>
        <p:spPr/>
        <p:txBody>
          <a:bodyPr/>
          <a:lstStyle/>
          <a:p>
            <a:pPr>
              <a:defRPr/>
            </a:pPr>
            <a:fld id="{6729C0D9-4FA6-40F7-8809-0703D9B44325}" type="slidenum">
              <a:rPr lang="en-US" smtClean="0"/>
              <a:pPr>
                <a:defRPr/>
              </a:pPr>
              <a:t>26</a:t>
            </a:fld>
            <a:endParaRPr lang="en-US"/>
          </a:p>
        </p:txBody>
      </p:sp>
    </p:spTree>
    <p:extLst>
      <p:ext uri="{BB962C8B-B14F-4D97-AF65-F5344CB8AC3E}">
        <p14:creationId xmlns:p14="http://schemas.microsoft.com/office/powerpoint/2010/main" val="141675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164A-1BED-E403-DE54-F5E803F3E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FECE8-5B18-7C63-99F3-E52F02B25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5E5D-1882-34A7-444B-1D5E3A96F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6A76EA-F25C-137C-34B2-CCBBDA349ED1}"/>
              </a:ext>
            </a:extLst>
          </p:cNvPr>
          <p:cNvSpPr>
            <a:spLocks noGrp="1"/>
          </p:cNvSpPr>
          <p:nvPr>
            <p:ph type="sldNum" sz="quarter" idx="5"/>
          </p:nvPr>
        </p:nvSpPr>
        <p:spPr/>
        <p:txBody>
          <a:bodyPr/>
          <a:lstStyle/>
          <a:p>
            <a:pPr>
              <a:defRPr/>
            </a:pPr>
            <a:fld id="{6729C0D9-4FA6-40F7-8809-0703D9B44325}" type="slidenum">
              <a:rPr lang="en-US" smtClean="0"/>
              <a:pPr>
                <a:defRPr/>
              </a:pPr>
              <a:t>27</a:t>
            </a:fld>
            <a:endParaRPr lang="en-US"/>
          </a:p>
        </p:txBody>
      </p:sp>
    </p:spTree>
    <p:extLst>
      <p:ext uri="{BB962C8B-B14F-4D97-AF65-F5344CB8AC3E}">
        <p14:creationId xmlns:p14="http://schemas.microsoft.com/office/powerpoint/2010/main" val="107996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28</a:t>
            </a:fld>
            <a:endParaRPr lang="en-US" altLang="en-US"/>
          </a:p>
        </p:txBody>
      </p:sp>
    </p:spTree>
    <p:extLst>
      <p:ext uri="{BB962C8B-B14F-4D97-AF65-F5344CB8AC3E}">
        <p14:creationId xmlns:p14="http://schemas.microsoft.com/office/powerpoint/2010/main" val="1216345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F961F-2D8E-E64F-987F-AC4A23C2EBA9}"/>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78353DA-10DC-0602-0A1D-7ACC90586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31BD88D-1EBD-DBF3-0265-8C1A221B0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a:extLst>
              <a:ext uri="{FF2B5EF4-FFF2-40B4-BE49-F238E27FC236}">
                <a16:creationId xmlns:a16="http://schemas.microsoft.com/office/drawing/2014/main" id="{75F065F1-82FE-27EF-C2A7-EA8A840713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31</a:t>
            </a:fld>
            <a:endParaRPr lang="en-US" altLang="en-US"/>
          </a:p>
        </p:txBody>
      </p:sp>
    </p:spTree>
    <p:extLst>
      <p:ext uri="{BB962C8B-B14F-4D97-AF65-F5344CB8AC3E}">
        <p14:creationId xmlns:p14="http://schemas.microsoft.com/office/powerpoint/2010/main" val="1198442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RFP includes a checklist with a list of Required Attachments. Applicants should ensure if required, attachments are uploaded prior to submitting application. Applications are reviewed to ensure all required documentation is completed in its entirety, signed and dated</a:t>
            </a:r>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32</a:t>
            </a:fld>
            <a:endParaRPr lang="en-US"/>
          </a:p>
        </p:txBody>
      </p:sp>
    </p:spTree>
    <p:extLst>
      <p:ext uri="{BB962C8B-B14F-4D97-AF65-F5344CB8AC3E}">
        <p14:creationId xmlns:p14="http://schemas.microsoft.com/office/powerpoint/2010/main" val="3542464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CJI website and the RFP includes links to download all required STOP application Forms. </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33</a:t>
            </a:fld>
            <a:endParaRPr lang="en-US" altLang="en-US"/>
          </a:p>
        </p:txBody>
      </p:sp>
    </p:spTree>
    <p:extLst>
      <p:ext uri="{BB962C8B-B14F-4D97-AF65-F5344CB8AC3E}">
        <p14:creationId xmlns:p14="http://schemas.microsoft.com/office/powerpoint/2010/main" val="258838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4</a:t>
            </a:fld>
            <a:endParaRPr lang="en-US" altLang="en-US"/>
          </a:p>
        </p:txBody>
      </p:sp>
    </p:spTree>
    <p:extLst>
      <p:ext uri="{BB962C8B-B14F-4D97-AF65-F5344CB8AC3E}">
        <p14:creationId xmlns:p14="http://schemas.microsoft.com/office/powerpoint/2010/main" val="42151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5</a:t>
            </a:fld>
            <a:endParaRPr lang="en-US" altLang="en-US"/>
          </a:p>
        </p:txBody>
      </p:sp>
    </p:spTree>
    <p:extLst>
      <p:ext uri="{BB962C8B-B14F-4D97-AF65-F5344CB8AC3E}">
        <p14:creationId xmlns:p14="http://schemas.microsoft.com/office/powerpoint/2010/main" val="258838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Eligible entity types include: State Agencies, Units of Local Gov’t, Nonprofits and Faith Based organizations.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An entity may apply, but will not be eligible for a grant until the entity has prequalified through a series of threshold requirements including: UEI, SAM and Good Standing with State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When registering or renewing your SAM registration, please ensure you do NOT mark your agency as private, which will prohibit ICJI from verifying your registration.</a:t>
            </a:r>
          </a:p>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6</a:t>
            </a:fld>
            <a:endParaRPr lang="en-US" altLang="en-US"/>
          </a:p>
        </p:txBody>
      </p:sp>
    </p:spTree>
    <p:extLst>
      <p:ext uri="{BB962C8B-B14F-4D97-AF65-F5344CB8AC3E}">
        <p14:creationId xmlns:p14="http://schemas.microsoft.com/office/powerpoint/2010/main" val="228941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7</a:t>
            </a:fld>
            <a:endParaRPr lang="en-US" altLang="en-US"/>
          </a:p>
        </p:txBody>
      </p:sp>
    </p:spTree>
    <p:extLst>
      <p:ext uri="{BB962C8B-B14F-4D97-AF65-F5344CB8AC3E}">
        <p14:creationId xmlns:p14="http://schemas.microsoft.com/office/powerpoint/2010/main" val="6817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8</a:t>
            </a:fld>
            <a:endParaRPr lang="en-US" altLang="en-US"/>
          </a:p>
        </p:txBody>
      </p:sp>
    </p:spTree>
    <p:extLst>
      <p:ext uri="{BB962C8B-B14F-4D97-AF65-F5344CB8AC3E}">
        <p14:creationId xmlns:p14="http://schemas.microsoft.com/office/powerpoint/2010/main" val="228941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mn-lt"/>
                <a:ea typeface="+mn-ea"/>
                <a:cs typeface="+mn-cs"/>
              </a:rPr>
              <a:t>All grantees and subgrantees of STOP funding must state how they will meet the requirements of the applicable provisions of 34 U.S.C. 122912(b) </a:t>
            </a:r>
            <a:r>
              <a:rPr lang="en-US" sz="1200" kern="1200" dirty="0">
                <a:solidFill>
                  <a:schemeClr val="tx1"/>
                </a:solidFill>
                <a:effectLst/>
                <a:latin typeface="+mn-lt"/>
                <a:ea typeface="+mn-ea"/>
                <a:cs typeface="+mn-cs"/>
              </a:rPr>
              <a:t>as listed below.  The certification can be found </a:t>
            </a:r>
            <a:r>
              <a:rPr lang="en-US" sz="1200" u="sng" kern="1200" dirty="0">
                <a:solidFill>
                  <a:schemeClr val="tx1"/>
                </a:solidFill>
                <a:effectLst/>
                <a:latin typeface="+mn-lt"/>
                <a:ea typeface="+mn-ea"/>
                <a:cs typeface="+mn-cs"/>
                <a:hlinkClick r:id="rId3"/>
              </a:rPr>
              <a:t>here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12</a:t>
            </a:fld>
            <a:endParaRPr lang="en-US"/>
          </a:p>
        </p:txBody>
      </p:sp>
    </p:spTree>
    <p:extLst>
      <p:ext uri="{BB962C8B-B14F-4D97-AF65-F5344CB8AC3E}">
        <p14:creationId xmlns:p14="http://schemas.microsoft.com/office/powerpoint/2010/main" val="161197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13</a:t>
            </a:fld>
            <a:endParaRPr lang="en-US" altLang="en-US"/>
          </a:p>
        </p:txBody>
      </p:sp>
    </p:spTree>
    <p:extLst>
      <p:ext uri="{BB962C8B-B14F-4D97-AF65-F5344CB8AC3E}">
        <p14:creationId xmlns:p14="http://schemas.microsoft.com/office/powerpoint/2010/main" val="16614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6/27/2025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6/27/2025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6/27/2025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6/27/2025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6/27/2025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6/27/2025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6/27/2025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6/27/2025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6/27/2025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6/27/2025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6/27/2025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5.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gov/cji/victim-services/files/STOP-Requirements_Updated-5-6-25.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indianaintelligrants.intelligrants.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71.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svg"/><Relationship Id="rId4" Type="http://schemas.openxmlformats.org/officeDocument/2006/relationships/diagramData" Target="../diagrams/data1.xml"/><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mailto:katbarnes@cji.in.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0" y="4658192"/>
            <a:ext cx="10993549" cy="134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br>
              <a:rPr lang="en-US" sz="3200" dirty="0">
                <a:solidFill>
                  <a:schemeClr val="bg1"/>
                </a:solidFill>
                <a:latin typeface="Franklin Gothic Demi" panose="020B0703020102020204" pitchFamily="34" charset="0"/>
              </a:rPr>
            </a:br>
            <a:r>
              <a:rPr lang="en-US" sz="3200" dirty="0">
                <a:solidFill>
                  <a:schemeClr val="bg1"/>
                </a:solidFill>
                <a:latin typeface="Franklin Gothic Demi" panose="020B0703020102020204" pitchFamily="34" charset="0"/>
              </a:rPr>
              <a:t>SERVICES*TRAINING*OFFICERS*PROSECUTORS</a:t>
            </a:r>
          </a:p>
          <a:p>
            <a:r>
              <a:rPr lang="en-US" sz="3200" dirty="0">
                <a:solidFill>
                  <a:schemeClr val="bg1"/>
                </a:solidFill>
                <a:latin typeface="Franklin Gothic Demi" panose="020B0703020102020204" pitchFamily="34" charset="0"/>
              </a:rPr>
              <a:t>STOP GRANT 2025-2026</a:t>
            </a:r>
          </a:p>
          <a:p>
            <a:r>
              <a:rPr lang="en-US" sz="3200" dirty="0">
                <a:solidFill>
                  <a:schemeClr val="bg1"/>
                </a:solidFill>
                <a:latin typeface="Franklin Gothic Demi" panose="020B0703020102020204" pitchFamily="34" charset="0"/>
              </a:rPr>
              <a:t>RFP WEBINAR</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B5B0-565F-7FA1-1F0C-485BA0EAECA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6CE53CE-A66F-9AAE-114F-BCB6B1335EE7}"/>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1407EB-DD91-C22A-D66F-9925A730E345}"/>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F5F467-A228-CC30-A55E-9B7EE80296AB}"/>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833F1DF-486D-83C2-1D22-FF3DD0B7851A}"/>
              </a:ext>
            </a:extLst>
          </p:cNvPr>
          <p:cNvSpPr txBox="1">
            <a:spLocks/>
          </p:cNvSpPr>
          <p:nvPr/>
        </p:nvSpPr>
        <p:spPr bwMode="auto">
          <a:xfrm>
            <a:off x="446530" y="577216"/>
            <a:ext cx="1009856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II. Determination of Suitability to Interact with Participating Minors</a:t>
            </a:r>
          </a:p>
        </p:txBody>
      </p:sp>
      <p:sp>
        <p:nvSpPr>
          <p:cNvPr id="17" name="Rectangle 16">
            <a:extLst>
              <a:ext uri="{FF2B5EF4-FFF2-40B4-BE49-F238E27FC236}">
                <a16:creationId xmlns:a16="http://schemas.microsoft.com/office/drawing/2014/main" id="{48E18914-9F7E-5362-2316-323269392436}"/>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8D14AC82-405A-4B36-3BA8-A796B51BE4A9}"/>
              </a:ext>
            </a:extLst>
          </p:cNvPr>
          <p:cNvGraphicFramePr/>
          <p:nvPr>
            <p:extLst>
              <p:ext uri="{D42A27DB-BD31-4B8C-83A1-F6EECF244321}">
                <p14:modId xmlns:p14="http://schemas.microsoft.com/office/powerpoint/2010/main" val="1693719644"/>
              </p:ext>
            </p:extLst>
          </p:nvPr>
        </p:nvGraphicFramePr>
        <p:xfrm>
          <a:off x="2295680" y="132235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057D797-B35B-BEDF-3FDE-73F5F088110E}"/>
              </a:ext>
            </a:extLst>
          </p:cNvPr>
          <p:cNvPicPr>
            <a:picLocks noChangeAspect="1"/>
          </p:cNvPicPr>
          <p:nvPr/>
        </p:nvPicPr>
        <p:blipFill>
          <a:blip r:embed="rId7"/>
          <a:stretch>
            <a:fillRect/>
          </a:stretch>
        </p:blipFill>
        <p:spPr>
          <a:xfrm>
            <a:off x="364768" y="1764518"/>
            <a:ext cx="3380000" cy="3431823"/>
          </a:xfrm>
          <a:prstGeom prst="rect">
            <a:avLst/>
          </a:prstGeom>
        </p:spPr>
      </p:pic>
    </p:spTree>
    <p:extLst>
      <p:ext uri="{BB962C8B-B14F-4D97-AF65-F5344CB8AC3E}">
        <p14:creationId xmlns:p14="http://schemas.microsoft.com/office/powerpoint/2010/main" val="54401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B8BD1-A12A-35E9-BEE7-A9EF5347026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6AE29F2-5430-4903-8CCC-4368CBDF2474}"/>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5E4DCC-481F-9966-9F1B-F749A37AEBEB}"/>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F47FE9-5D8E-511A-B6BB-C1B9BD7A7D09}"/>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119ECD8-026A-9071-777B-3893406CE748}"/>
              </a:ext>
            </a:extLst>
          </p:cNvPr>
          <p:cNvSpPr txBox="1">
            <a:spLocks/>
          </p:cNvSpPr>
          <p:nvPr/>
        </p:nvSpPr>
        <p:spPr bwMode="auto">
          <a:xfrm>
            <a:off x="446530" y="583816"/>
            <a:ext cx="11549852"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1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III. Grant Eligibility Regarding Compelling Victim Testimony (STOP Prosecution Office Certification)</a:t>
            </a:r>
          </a:p>
        </p:txBody>
      </p:sp>
      <p:sp>
        <p:nvSpPr>
          <p:cNvPr id="17" name="Rectangle 16">
            <a:extLst>
              <a:ext uri="{FF2B5EF4-FFF2-40B4-BE49-F238E27FC236}">
                <a16:creationId xmlns:a16="http://schemas.microsoft.com/office/drawing/2014/main" id="{BD907AF9-C243-C263-760F-14AF9F94AB2A}"/>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D12389D2-6796-0831-A600-F174940E187A}"/>
              </a:ext>
            </a:extLst>
          </p:cNvPr>
          <p:cNvGraphicFramePr/>
          <p:nvPr>
            <p:extLst>
              <p:ext uri="{D42A27DB-BD31-4B8C-83A1-F6EECF244321}">
                <p14:modId xmlns:p14="http://schemas.microsoft.com/office/powerpoint/2010/main" val="3353779168"/>
              </p:ext>
            </p:extLst>
          </p:nvPr>
        </p:nvGraphicFramePr>
        <p:xfrm>
          <a:off x="2090993" y="1204375"/>
          <a:ext cx="9694095" cy="552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04295EA-C134-8778-4579-5F9E47F48D59}"/>
              </a:ext>
            </a:extLst>
          </p:cNvPr>
          <p:cNvPicPr>
            <a:picLocks noChangeAspect="1"/>
          </p:cNvPicPr>
          <p:nvPr/>
        </p:nvPicPr>
        <p:blipFill>
          <a:blip r:embed="rId7"/>
          <a:stretch>
            <a:fillRect/>
          </a:stretch>
        </p:blipFill>
        <p:spPr>
          <a:xfrm>
            <a:off x="280610" y="1873714"/>
            <a:ext cx="3620766" cy="3014737"/>
          </a:xfrm>
          <a:prstGeom prst="rect">
            <a:avLst/>
          </a:prstGeom>
        </p:spPr>
      </p:pic>
    </p:spTree>
    <p:extLst>
      <p:ext uri="{BB962C8B-B14F-4D97-AF65-F5344CB8AC3E}">
        <p14:creationId xmlns:p14="http://schemas.microsoft.com/office/powerpoint/2010/main" val="129343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B3F6-8328-C896-667A-71BD566BACC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9BE0CC0-0CF6-5DA6-D953-B5925D3C1DDC}"/>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39F99076-87F6-7516-7D81-EF43B5E640D2}"/>
              </a:ext>
            </a:extLst>
          </p:cNvPr>
          <p:cNvGraphicFramePr/>
          <p:nvPr>
            <p:extLst>
              <p:ext uri="{D42A27DB-BD31-4B8C-83A1-F6EECF244321}">
                <p14:modId xmlns:p14="http://schemas.microsoft.com/office/powerpoint/2010/main" val="422025510"/>
              </p:ext>
            </p:extLst>
          </p:nvPr>
        </p:nvGraphicFramePr>
        <p:xfrm>
          <a:off x="1063256" y="531628"/>
          <a:ext cx="9500783" cy="4692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F6D8B7A-C8F0-6208-D466-9ED22E2AF198}"/>
              </a:ext>
            </a:extLst>
          </p:cNvPr>
          <p:cNvSpPr txBox="1"/>
          <p:nvPr/>
        </p:nvSpPr>
        <p:spPr>
          <a:xfrm>
            <a:off x="4720855" y="127591"/>
            <a:ext cx="763417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defPPr>
              <a:defRPr lang="en-US"/>
            </a:defPPr>
            <a:lvl1pPr>
              <a:lnSpc>
                <a:spcPct val="90000"/>
              </a:lnSpc>
              <a:defRPr sz="2400">
                <a:solidFill>
                  <a:schemeClr val="accent5">
                    <a:lumMod val="50000"/>
                  </a:schemeClr>
                </a:solidFill>
                <a:latin typeface="Franklin Gothic Demi" panose="020B0703020102020204" pitchFamily="34" charset="0"/>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dirty="0"/>
              <a:t>IV. STOP Requirements</a:t>
            </a:r>
          </a:p>
        </p:txBody>
      </p:sp>
      <p:sp>
        <p:nvSpPr>
          <p:cNvPr id="6" name="TextBox 5">
            <a:extLst>
              <a:ext uri="{FF2B5EF4-FFF2-40B4-BE49-F238E27FC236}">
                <a16:creationId xmlns:a16="http://schemas.microsoft.com/office/drawing/2014/main" id="{7D6CCC9D-CDC6-6C40-E8B7-48992DE951BC}"/>
              </a:ext>
            </a:extLst>
          </p:cNvPr>
          <p:cNvSpPr txBox="1"/>
          <p:nvPr/>
        </p:nvSpPr>
        <p:spPr>
          <a:xfrm>
            <a:off x="818147" y="5606721"/>
            <a:ext cx="10659979" cy="800219"/>
          </a:xfrm>
          <a:prstGeom prst="rect">
            <a:avLst/>
          </a:prstGeom>
          <a:noFill/>
        </p:spPr>
        <p:txBody>
          <a:bodyPr wrap="square" rtlCol="0">
            <a:spAutoFit/>
          </a:bodyPr>
          <a:lstStyle/>
          <a:p>
            <a:r>
              <a:rPr lang="en-US" sz="1400" dirty="0"/>
              <a:t>All grantees and subgrantees of STOP funding must state how they will meet the requirements of the applicable provisions of 34 U.S.C. 122912(b) as listed above.  The certification can be found </a:t>
            </a:r>
            <a:r>
              <a:rPr lang="en-US" sz="1400" u="sng" dirty="0">
                <a:hlinkClick r:id="rId8"/>
              </a:rPr>
              <a:t>here</a:t>
            </a:r>
            <a:r>
              <a:rPr lang="en-US" sz="1400" dirty="0"/>
              <a:t>.</a:t>
            </a:r>
          </a:p>
          <a:p>
            <a:endParaRPr lang="en-US" dirty="0"/>
          </a:p>
        </p:txBody>
      </p:sp>
      <p:pic>
        <p:nvPicPr>
          <p:cNvPr id="3" name="Picture 2">
            <a:extLst>
              <a:ext uri="{FF2B5EF4-FFF2-40B4-BE49-F238E27FC236}">
                <a16:creationId xmlns:a16="http://schemas.microsoft.com/office/drawing/2014/main" id="{247724D1-70B7-D047-B797-75DA4E80C867}"/>
              </a:ext>
            </a:extLst>
          </p:cNvPr>
          <p:cNvPicPr>
            <a:picLocks noChangeAspect="1"/>
          </p:cNvPicPr>
          <p:nvPr/>
        </p:nvPicPr>
        <p:blipFill>
          <a:blip r:embed="rId9"/>
          <a:stretch>
            <a:fillRect/>
          </a:stretch>
        </p:blipFill>
        <p:spPr>
          <a:xfrm>
            <a:off x="4300888" y="552323"/>
            <a:ext cx="3694496" cy="85351"/>
          </a:xfrm>
          <a:prstGeom prst="rect">
            <a:avLst/>
          </a:prstGeom>
        </p:spPr>
      </p:pic>
    </p:spTree>
    <p:extLst>
      <p:ext uri="{BB962C8B-B14F-4D97-AF65-F5344CB8AC3E}">
        <p14:creationId xmlns:p14="http://schemas.microsoft.com/office/powerpoint/2010/main" val="40616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culator on a notebook">
            <a:extLst>
              <a:ext uri="{FF2B5EF4-FFF2-40B4-BE49-F238E27FC236}">
                <a16:creationId xmlns:a16="http://schemas.microsoft.com/office/drawing/2014/main" id="{443DA4FD-BD1A-40C7-908E-31E8D8FC9A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57"/>
          <a:stretch/>
        </p:blipFill>
        <p:spPr>
          <a:xfrm>
            <a:off x="431204" y="452049"/>
            <a:ext cx="11338852" cy="5950714"/>
          </a:xfrm>
          <a:prstGeom prst="rect">
            <a:avLst/>
          </a:prstGeom>
        </p:spPr>
      </p:pic>
      <p:sp>
        <p:nvSpPr>
          <p:cNvPr id="8" name="Rectangle 7">
            <a:extLst>
              <a:ext uri="{FF2B5EF4-FFF2-40B4-BE49-F238E27FC236}">
                <a16:creationId xmlns:a16="http://schemas.microsoft.com/office/drawing/2014/main" id="{91E68AE2-F345-40E9-92F2-7CA3FC5284D9}"/>
              </a:ext>
            </a:extLst>
          </p:cNvPr>
          <p:cNvSpPr/>
          <p:nvPr/>
        </p:nvSpPr>
        <p:spPr>
          <a:xfrm>
            <a:off x="5632306" y="447268"/>
            <a:ext cx="4803262" cy="595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8">
            <a:extLst>
              <a:ext uri="{FF2B5EF4-FFF2-40B4-BE49-F238E27FC236}">
                <a16:creationId xmlns:a16="http://schemas.microsoft.com/office/drawing/2014/main" id="{4F8840B8-4B08-4CF4-AAA6-2E4DCD88BD48}"/>
              </a:ext>
            </a:extLst>
          </p:cNvPr>
          <p:cNvSpPr txBox="1">
            <a:spLocks noChangeArrowheads="1"/>
          </p:cNvSpPr>
          <p:nvPr/>
        </p:nvSpPr>
        <p:spPr bwMode="auto">
          <a:xfrm>
            <a:off x="6096000" y="987592"/>
            <a:ext cx="350526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Unallowable Costs &amp;</a:t>
            </a:r>
          </a:p>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Out-Of-Scope Activities</a:t>
            </a:r>
          </a:p>
        </p:txBody>
      </p:sp>
      <p:sp>
        <p:nvSpPr>
          <p:cNvPr id="14" name="Rectangle 13">
            <a:extLst>
              <a:ext uri="{FF2B5EF4-FFF2-40B4-BE49-F238E27FC236}">
                <a16:creationId xmlns:a16="http://schemas.microsoft.com/office/drawing/2014/main" id="{B9BF560F-CBFB-4A05-A792-F55BCB774B64}"/>
              </a:ext>
            </a:extLst>
          </p:cNvPr>
          <p:cNvSpPr/>
          <p:nvPr/>
        </p:nvSpPr>
        <p:spPr>
          <a:xfrm>
            <a:off x="5727157" y="450456"/>
            <a:ext cx="4613560" cy="5125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0094ADFB-C6AE-4124-C238-2B9E50581AE2}"/>
              </a:ext>
            </a:extLst>
          </p:cNvPr>
          <p:cNvSpPr txBox="1"/>
          <p:nvPr/>
        </p:nvSpPr>
        <p:spPr>
          <a:xfrm>
            <a:off x="5895833" y="1817307"/>
            <a:ext cx="4312692" cy="4616648"/>
          </a:xfrm>
          <a:prstGeom prst="rect">
            <a:avLst/>
          </a:prstGeom>
          <a:noFill/>
        </p:spPr>
        <p:txBody>
          <a:bodyPr wrap="square" rtlCol="0">
            <a:spAutoFit/>
          </a:bodyPr>
          <a:lstStyle/>
          <a:p>
            <a:r>
              <a:rPr lang="en-US" dirty="0"/>
              <a:t>The activities presented on the following slides are </a:t>
            </a:r>
            <a:r>
              <a:rPr lang="en-US" b="1" dirty="0">
                <a:solidFill>
                  <a:srgbClr val="26296B"/>
                </a:solidFill>
              </a:rPr>
              <a:t>out of program scope </a:t>
            </a:r>
            <a:r>
              <a:rPr lang="en-US" dirty="0"/>
              <a:t>and will not be supported by STOP program funding. </a:t>
            </a:r>
          </a:p>
          <a:p>
            <a:r>
              <a:rPr lang="en-US" dirty="0"/>
              <a:t> </a:t>
            </a:r>
          </a:p>
          <a:p>
            <a:r>
              <a:rPr lang="en-US" dirty="0"/>
              <a:t>Applicants proposing activities described in these categories will be asked to remove them from the application and may experience delay in access to funds. </a:t>
            </a:r>
          </a:p>
          <a:p>
            <a:endParaRPr lang="en-US" dirty="0"/>
          </a:p>
          <a:p>
            <a:r>
              <a:rPr lang="en-US" dirty="0"/>
              <a:t>Applicants must also ensure that any subcontractors or subrecipients do not offer any activities described in Unallowable or Out-Of-Scope activities.</a:t>
            </a:r>
          </a:p>
          <a:p>
            <a:endParaRPr lang="en-US" dirty="0"/>
          </a:p>
          <a:p>
            <a:r>
              <a:rPr lang="en-US" sz="1200" b="1" i="1" dirty="0">
                <a:solidFill>
                  <a:srgbClr val="26296B"/>
                </a:solidFill>
              </a:rPr>
              <a:t>NOTE: Recipients and subrecipients should serve ALL eligible victims as required by statue, regulation, or award condition.</a:t>
            </a:r>
          </a:p>
          <a:p>
            <a:endParaRPr lang="en-US" dirty="0"/>
          </a:p>
        </p:txBody>
      </p:sp>
    </p:spTree>
    <p:extLst>
      <p:ext uri="{BB962C8B-B14F-4D97-AF65-F5344CB8AC3E}">
        <p14:creationId xmlns:p14="http://schemas.microsoft.com/office/powerpoint/2010/main" val="352330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3667-167E-DEE9-3614-2A81109781CF}"/>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8A71C69-E553-1B5F-8978-8A0A8EE2837B}"/>
              </a:ext>
            </a:extLst>
          </p:cNvPr>
          <p:cNvGraphicFramePr/>
          <p:nvPr>
            <p:extLst>
              <p:ext uri="{D42A27DB-BD31-4B8C-83A1-F6EECF244321}">
                <p14:modId xmlns:p14="http://schemas.microsoft.com/office/powerpoint/2010/main" val="572684971"/>
              </p:ext>
            </p:extLst>
          </p:nvPr>
        </p:nvGraphicFramePr>
        <p:xfrm>
          <a:off x="1296537" y="1187359"/>
          <a:ext cx="10304059" cy="553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481B630-34BC-72A2-17AF-452D070EEF50}"/>
              </a:ext>
            </a:extLst>
          </p:cNvPr>
          <p:cNvSpPr txBox="1"/>
          <p:nvPr/>
        </p:nvSpPr>
        <p:spPr>
          <a:xfrm>
            <a:off x="1132765" y="272955"/>
            <a:ext cx="10304059" cy="369332"/>
          </a:xfrm>
          <a:prstGeom prst="rect">
            <a:avLst/>
          </a:prstGeom>
          <a:noFill/>
        </p:spPr>
        <p:txBody>
          <a:bodyPr wrap="square" rtlCol="0">
            <a:spAutoFit/>
          </a:bodyPr>
          <a:lstStyle/>
          <a:p>
            <a:r>
              <a:rPr lang="en-US" b="1" dirty="0">
                <a:solidFill>
                  <a:srgbClr val="26296B"/>
                </a:solidFill>
              </a:rPr>
              <a:t>Activities That Compromise Victim Safety and Recovery and Undermine Offender Accountability</a:t>
            </a:r>
          </a:p>
        </p:txBody>
      </p:sp>
      <p:sp>
        <p:nvSpPr>
          <p:cNvPr id="4" name="TextBox 3">
            <a:extLst>
              <a:ext uri="{FF2B5EF4-FFF2-40B4-BE49-F238E27FC236}">
                <a16:creationId xmlns:a16="http://schemas.microsoft.com/office/drawing/2014/main" id="{7C56ADF3-4FCE-355B-AD16-52A002426803}"/>
              </a:ext>
            </a:extLst>
          </p:cNvPr>
          <p:cNvSpPr txBox="1"/>
          <p:nvPr/>
        </p:nvSpPr>
        <p:spPr>
          <a:xfrm>
            <a:off x="332095" y="642287"/>
            <a:ext cx="11859905" cy="523220"/>
          </a:xfrm>
          <a:prstGeom prst="rect">
            <a:avLst/>
          </a:prstGeom>
          <a:noFill/>
        </p:spPr>
        <p:txBody>
          <a:bodyPr wrap="square" rtlCol="0">
            <a:spAutoFit/>
          </a:bodyPr>
          <a:lstStyle/>
          <a:p>
            <a:r>
              <a:rPr lang="en-US" sz="1400" i="1" dirty="0"/>
              <a:t>Activities that jeopardize victim safety, deter or prevent physical or emotional healing for victims, or allow offenders to escape responsibility for their actions. </a:t>
            </a:r>
            <a:r>
              <a:rPr lang="en-US" sz="1400" b="1" i="1" dirty="0">
                <a:solidFill>
                  <a:srgbClr val="26296B"/>
                </a:solidFill>
              </a:rPr>
              <a:t>Below are lists of these activities:</a:t>
            </a:r>
          </a:p>
        </p:txBody>
      </p:sp>
    </p:spTree>
    <p:extLst>
      <p:ext uri="{BB962C8B-B14F-4D97-AF65-F5344CB8AC3E}">
        <p14:creationId xmlns:p14="http://schemas.microsoft.com/office/powerpoint/2010/main" val="24823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2BB6-3E9D-B843-6042-C3EF476B4029}"/>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E44A67FD-02F5-51E4-9AF5-D2129D57A8E5}"/>
              </a:ext>
            </a:extLst>
          </p:cNvPr>
          <p:cNvSpPr txBox="1">
            <a:spLocks/>
          </p:cNvSpPr>
          <p:nvPr/>
        </p:nvSpPr>
        <p:spPr bwMode="auto">
          <a:xfrm>
            <a:off x="4393354" y="-2041"/>
            <a:ext cx="4631338"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Other Unallowable Costs</a:t>
            </a:r>
          </a:p>
        </p:txBody>
      </p:sp>
      <p:sp>
        <p:nvSpPr>
          <p:cNvPr id="18" name="Rectangle 17">
            <a:extLst>
              <a:ext uri="{FF2B5EF4-FFF2-40B4-BE49-F238E27FC236}">
                <a16:creationId xmlns:a16="http://schemas.microsoft.com/office/drawing/2014/main" id="{EAE71F1E-16FF-E1AD-4505-F10F3D247924}"/>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72BC6A-45E4-2E27-56D2-D35E4D19E42C}"/>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with medium confidence">
            <a:extLst>
              <a:ext uri="{FF2B5EF4-FFF2-40B4-BE49-F238E27FC236}">
                <a16:creationId xmlns:a16="http://schemas.microsoft.com/office/drawing/2014/main" id="{5634D09B-B862-491F-8A58-67A7F7C213DD}"/>
              </a:ext>
            </a:extLst>
          </p:cNvPr>
          <p:cNvPicPr>
            <a:picLocks noChangeAspect="1"/>
          </p:cNvPicPr>
          <p:nvPr/>
        </p:nvPicPr>
        <p:blipFill rotWithShape="1">
          <a:blip r:embed="rId3">
            <a:extLst>
              <a:ext uri="{28A0092B-C50C-407E-A947-70E740481C1C}">
                <a14:useLocalDpi xmlns:a14="http://schemas.microsoft.com/office/drawing/2010/main" val="0"/>
              </a:ext>
            </a:extLst>
          </a:blip>
          <a:srcRect l="17038" r="41479"/>
          <a:stretch/>
        </p:blipFill>
        <p:spPr>
          <a:xfrm>
            <a:off x="446528" y="546678"/>
            <a:ext cx="3698302" cy="5947526"/>
          </a:xfrm>
          <a:prstGeom prst="rect">
            <a:avLst/>
          </a:prstGeom>
        </p:spPr>
      </p:pic>
      <p:sp>
        <p:nvSpPr>
          <p:cNvPr id="6" name="TextBox 5">
            <a:extLst>
              <a:ext uri="{FF2B5EF4-FFF2-40B4-BE49-F238E27FC236}">
                <a16:creationId xmlns:a16="http://schemas.microsoft.com/office/drawing/2014/main" id="{A247C1E1-4E73-5775-4D4B-2B35E399FF2A}"/>
              </a:ext>
            </a:extLst>
          </p:cNvPr>
          <p:cNvSpPr txBox="1"/>
          <p:nvPr/>
        </p:nvSpPr>
        <p:spPr>
          <a:xfrm>
            <a:off x="4293928" y="1083205"/>
            <a:ext cx="7174523" cy="5994205"/>
          </a:xfrm>
          <a:prstGeom prst="rect">
            <a:avLst/>
          </a:prstGeom>
          <a:noFill/>
        </p:spPr>
        <p:txBody>
          <a:bodyPr wrap="square">
            <a:spAutoFit/>
          </a:bodyPr>
          <a:lstStyle/>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Lobbying, except with explicit statutory authorization.</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Fundraising and time spent procuring funding including completing federal and state funding applications.</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Purchase of real property.</a:t>
            </a:r>
            <a:endPar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Physical modifications to buildings, including minor renovations (such as painting or carpeting).</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Construction.</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Purchase of vehicles.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Direct financial assistance to a client such as cash, gift cards, or checks.</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Alcohol, food (except emergency food for victims), and entertainment costs.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Imm</a:t>
            </a:r>
            <a:r>
              <a:rPr lang="en-US" dirty="0">
                <a:solidFill>
                  <a:srgbClr val="26296B"/>
                </a:solidFill>
                <a:ea typeface="Times New Roman" panose="02020603050405020304" pitchFamily="18" charset="0"/>
                <a:cs typeface="Calibri" panose="020F0502020204030204" pitchFamily="34" charset="0"/>
              </a:rPr>
              <a:t>igration Fees.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nSpc>
                <a:spcPct val="110000"/>
              </a:lnSpc>
              <a:spcAft>
                <a:spcPts val="600"/>
              </a:spcAft>
              <a:buFont typeface="Wingdings" panose="05000000000000000000" pitchFamily="2" charset="2"/>
              <a:buChar char="Ø"/>
            </a:pPr>
            <a:r>
              <a:rPr lang="en-US" b="1" dirty="0">
                <a:solidFill>
                  <a:srgbClr val="26296B"/>
                </a:solidFill>
                <a:ea typeface="Times New Roman" panose="02020603050405020304" pitchFamily="18" charset="0"/>
                <a:cs typeface="Calibri" panose="020F0502020204030204" pitchFamily="34" charset="0"/>
              </a:rPr>
              <a:t>Activities Requiring Prior Approval</a:t>
            </a:r>
          </a:p>
          <a:p>
            <a:pPr marL="742950" lvl="1" indent="-285750">
              <a:lnSpc>
                <a:spcPct val="110000"/>
              </a:lnSpc>
              <a:spcAft>
                <a:spcPts val="600"/>
              </a:spcAft>
              <a:buFont typeface="Wingdings" panose="05000000000000000000" pitchFamily="2" charset="2"/>
              <a:buChar char="Ø"/>
            </a:pPr>
            <a:r>
              <a:rPr lang="en-US" b="1" dirty="0">
                <a:solidFill>
                  <a:srgbClr val="26296B"/>
                </a:solidFill>
                <a:ea typeface="Times New Roman" panose="02020603050405020304" pitchFamily="18" charset="0"/>
                <a:cs typeface="Calibri" panose="020F0502020204030204" pitchFamily="34" charset="0"/>
              </a:rPr>
              <a:t>Surveys: Recipients must receive prior approval before using grant funds to support surveys, regardless of their purpose. </a:t>
            </a:r>
            <a:br>
              <a:rPr lang="en-US" dirty="0">
                <a:ea typeface="Times New Roman" panose="02020603050405020304" pitchFamily="18" charset="0"/>
                <a:cs typeface="Calibri" panose="020F0502020204030204" pitchFamily="34" charset="0"/>
              </a:rPr>
            </a:b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DB18360-D66F-B379-AE74-4EC4BE965B50}"/>
              </a:ext>
            </a:extLst>
          </p:cNvPr>
          <p:cNvSpPr/>
          <p:nvPr/>
        </p:nvSpPr>
        <p:spPr>
          <a:xfrm>
            <a:off x="4293928" y="1015704"/>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39A27D-8F86-C81F-CD86-ECD5C5DE751F}"/>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9BEDB8-5ED3-2D94-E3CA-6B3EF620798E}"/>
              </a:ext>
            </a:extLst>
          </p:cNvPr>
          <p:cNvSpPr txBox="1"/>
          <p:nvPr/>
        </p:nvSpPr>
        <p:spPr>
          <a:xfrm>
            <a:off x="4338761" y="536877"/>
            <a:ext cx="6470265" cy="338554"/>
          </a:xfrm>
          <a:prstGeom prst="rect">
            <a:avLst/>
          </a:prstGeom>
          <a:noFill/>
        </p:spPr>
        <p:txBody>
          <a:bodyPr wrap="square" rtlCol="0">
            <a:spAutoFit/>
          </a:bodyPr>
          <a:lstStyle/>
          <a:p>
            <a:r>
              <a:rPr lang="en-US" sz="1600" i="1" dirty="0">
                <a:solidFill>
                  <a:srgbClr val="26296B"/>
                </a:solidFill>
              </a:rPr>
              <a:t>Grant funds under this program may not be used for the following:</a:t>
            </a:r>
          </a:p>
        </p:txBody>
      </p:sp>
    </p:spTree>
    <p:extLst>
      <p:ext uri="{BB962C8B-B14F-4D97-AF65-F5344CB8AC3E}">
        <p14:creationId xmlns:p14="http://schemas.microsoft.com/office/powerpoint/2010/main" val="182288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8B390F5-AC65-06E5-4B56-B4B8CF5667C8}"/>
              </a:ext>
            </a:extLst>
          </p:cNvPr>
          <p:cNvSpPr txBox="1"/>
          <p:nvPr/>
        </p:nvSpPr>
        <p:spPr>
          <a:xfrm>
            <a:off x="6361239" y="5061986"/>
            <a:ext cx="5384230" cy="923330"/>
          </a:xfrm>
          <a:prstGeom prst="rect">
            <a:avLst/>
          </a:prstGeom>
          <a:noFill/>
        </p:spPr>
        <p:txBody>
          <a:bodyPr wrap="square">
            <a:spAutoFit/>
          </a:bodyPr>
          <a:lstStyle/>
          <a:p>
            <a:r>
              <a:rPr lang="en-US" sz="1800" kern="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Activities that frame domestic violence or sexual assault as systemic social justice issues rather than criminal offenses  and</a:t>
            </a:r>
            <a:endParaRPr lang="en-US" dirty="0">
              <a:solidFill>
                <a:schemeClr val="bg1"/>
              </a:solidFill>
            </a:endParaRPr>
          </a:p>
        </p:txBody>
      </p:sp>
      <p:sp>
        <p:nvSpPr>
          <p:cNvPr id="2" name="Rectangle: Rounded Corners 1">
            <a:extLst>
              <a:ext uri="{FF2B5EF4-FFF2-40B4-BE49-F238E27FC236}">
                <a16:creationId xmlns:a16="http://schemas.microsoft.com/office/drawing/2014/main" id="{25DDB368-C175-501E-CD58-EE1D93A2FA87}"/>
              </a:ext>
            </a:extLst>
          </p:cNvPr>
          <p:cNvSpPr/>
          <p:nvPr/>
        </p:nvSpPr>
        <p:spPr>
          <a:xfrm>
            <a:off x="691792" y="529285"/>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projects. </a:t>
            </a:r>
          </a:p>
          <a:p>
            <a:pPr algn="ctr"/>
            <a:endParaRPr lang="en-US" dirty="0"/>
          </a:p>
          <a:p>
            <a:pPr algn="ctr"/>
            <a:r>
              <a:rPr lang="en-US" dirty="0"/>
              <a:t>Services to victims younger than 11.</a:t>
            </a:r>
          </a:p>
          <a:p>
            <a:pPr algn="ctr"/>
            <a:endParaRPr lang="en-US" dirty="0">
              <a:ln>
                <a:solidFill>
                  <a:schemeClr val="tx1"/>
                </a:solidFill>
              </a:ln>
            </a:endParaRPr>
          </a:p>
        </p:txBody>
      </p:sp>
      <p:sp>
        <p:nvSpPr>
          <p:cNvPr id="3" name="Rectangle 2">
            <a:extLst>
              <a:ext uri="{FF2B5EF4-FFF2-40B4-BE49-F238E27FC236}">
                <a16:creationId xmlns:a16="http://schemas.microsoft.com/office/drawing/2014/main" id="{4F0AE53F-EF4F-4271-AA1F-B254B215EF06}"/>
              </a:ext>
            </a:extLst>
          </p:cNvPr>
          <p:cNvSpPr/>
          <p:nvPr/>
        </p:nvSpPr>
        <p:spPr>
          <a:xfrm>
            <a:off x="691792" y="2539982"/>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Promoting or facilitating violation of federal immigration law.</a:t>
            </a:r>
            <a:endParaRPr lang="en-US" dirty="0">
              <a:ln>
                <a:solidFill>
                  <a:schemeClr val="tx1"/>
                </a:solidFill>
              </a:ln>
            </a:endParaRPr>
          </a:p>
        </p:txBody>
      </p:sp>
      <p:sp>
        <p:nvSpPr>
          <p:cNvPr id="6" name="Rectangle: Rounded Corners 5">
            <a:extLst>
              <a:ext uri="{FF2B5EF4-FFF2-40B4-BE49-F238E27FC236}">
                <a16:creationId xmlns:a16="http://schemas.microsoft.com/office/drawing/2014/main" id="{B5D2D8E1-1FAC-EFF7-904C-E86B75424596}"/>
              </a:ext>
            </a:extLst>
          </p:cNvPr>
          <p:cNvSpPr/>
          <p:nvPr/>
        </p:nvSpPr>
        <p:spPr>
          <a:xfrm>
            <a:off x="691792" y="4535967"/>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Inculcating or promoting gender ideology as defined in Exec Order 14168.</a:t>
            </a:r>
            <a:endParaRPr lang="en-US" dirty="0">
              <a:ln>
                <a:solidFill>
                  <a:schemeClr val="tx1"/>
                </a:solidFill>
              </a:ln>
            </a:endParaRPr>
          </a:p>
        </p:txBody>
      </p:sp>
      <p:sp>
        <p:nvSpPr>
          <p:cNvPr id="7" name="Rectangle 6">
            <a:extLst>
              <a:ext uri="{FF2B5EF4-FFF2-40B4-BE49-F238E27FC236}">
                <a16:creationId xmlns:a16="http://schemas.microsoft.com/office/drawing/2014/main" id="{20204DDF-228A-9ACB-C221-E3041617A312}"/>
              </a:ext>
            </a:extLst>
          </p:cNvPr>
          <p:cNvSpPr/>
          <p:nvPr/>
        </p:nvSpPr>
        <p:spPr>
          <a:xfrm>
            <a:off x="3498909" y="529285"/>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Promoting or facilitating discriminatory programs or ideology as described in Exec Order 14173.</a:t>
            </a:r>
            <a:endParaRPr lang="en-US" dirty="0">
              <a:ln>
                <a:solidFill>
                  <a:schemeClr val="tx1"/>
                </a:solidFill>
              </a:ln>
            </a:endParaRPr>
          </a:p>
        </p:txBody>
      </p:sp>
      <p:sp>
        <p:nvSpPr>
          <p:cNvPr id="9" name="Rectangle: Rounded Corners 8">
            <a:extLst>
              <a:ext uri="{FF2B5EF4-FFF2-40B4-BE49-F238E27FC236}">
                <a16:creationId xmlns:a16="http://schemas.microsoft.com/office/drawing/2014/main" id="{6EEEF87D-BADC-7D46-7099-39EB439369E3}"/>
              </a:ext>
            </a:extLst>
          </p:cNvPr>
          <p:cNvSpPr/>
          <p:nvPr/>
        </p:nvSpPr>
        <p:spPr>
          <a:xfrm>
            <a:off x="3498909" y="2539982"/>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Activities framing DV or SA as systemic social justice issues rather than criminal offenses.</a:t>
            </a:r>
            <a:endParaRPr lang="en-US" dirty="0">
              <a:ln>
                <a:solidFill>
                  <a:schemeClr val="tx1"/>
                </a:solidFill>
              </a:ln>
            </a:endParaRPr>
          </a:p>
        </p:txBody>
      </p:sp>
      <p:sp>
        <p:nvSpPr>
          <p:cNvPr id="10" name="Rectangle 9">
            <a:extLst>
              <a:ext uri="{FF2B5EF4-FFF2-40B4-BE49-F238E27FC236}">
                <a16:creationId xmlns:a16="http://schemas.microsoft.com/office/drawing/2014/main" id="{95B7B58C-9580-393A-4382-6DC84918EBA7}"/>
              </a:ext>
            </a:extLst>
          </p:cNvPr>
          <p:cNvSpPr/>
          <p:nvPr/>
        </p:nvSpPr>
        <p:spPr>
          <a:xfrm>
            <a:off x="3498909" y="4535967"/>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Generic community engagement or economic dev without clear link to violence prevention, victim safety or offender accountability</a:t>
            </a:r>
            <a:r>
              <a:rPr lang="en-US" dirty="0"/>
              <a:t>.</a:t>
            </a:r>
            <a:endParaRPr lang="en-US" dirty="0">
              <a:ln>
                <a:solidFill>
                  <a:schemeClr val="tx1"/>
                </a:solidFill>
              </a:ln>
            </a:endParaRPr>
          </a:p>
        </p:txBody>
      </p:sp>
      <p:sp>
        <p:nvSpPr>
          <p:cNvPr id="12" name="Rectangle: Rounded Corners 11">
            <a:extLst>
              <a:ext uri="{FF2B5EF4-FFF2-40B4-BE49-F238E27FC236}">
                <a16:creationId xmlns:a16="http://schemas.microsoft.com/office/drawing/2014/main" id="{4F555526-5EDA-F46A-9229-466813487BEF}"/>
              </a:ext>
            </a:extLst>
          </p:cNvPr>
          <p:cNvSpPr/>
          <p:nvPr/>
        </p:nvSpPr>
        <p:spPr>
          <a:xfrm>
            <a:off x="6217511" y="529285"/>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Programs that discourage collaboration with LE or oppose or limit role of police , pros, or immigration enforcement</a:t>
            </a:r>
            <a:endParaRPr lang="en-US" sz="1700" dirty="0">
              <a:ln>
                <a:solidFill>
                  <a:schemeClr val="tx1"/>
                </a:solidFill>
              </a:ln>
            </a:endParaRPr>
          </a:p>
        </p:txBody>
      </p:sp>
      <p:sp>
        <p:nvSpPr>
          <p:cNvPr id="13" name="Rectangle 12">
            <a:extLst>
              <a:ext uri="{FF2B5EF4-FFF2-40B4-BE49-F238E27FC236}">
                <a16:creationId xmlns:a16="http://schemas.microsoft.com/office/drawing/2014/main" id="{0BBAF0A0-3E1C-50F3-6B49-DEAEF05E40EF}"/>
              </a:ext>
            </a:extLst>
          </p:cNvPr>
          <p:cNvSpPr/>
          <p:nvPr/>
        </p:nvSpPr>
        <p:spPr>
          <a:xfrm>
            <a:off x="6217511" y="2539982"/>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Awareness campaigns or media that do not lead to tangible improvements in prevention, safety or offender accountability.</a:t>
            </a:r>
            <a:endParaRPr lang="en-US" dirty="0">
              <a:ln>
                <a:solidFill>
                  <a:schemeClr val="tx1"/>
                </a:solidFill>
              </a:ln>
            </a:endParaRPr>
          </a:p>
        </p:txBody>
      </p:sp>
      <p:sp>
        <p:nvSpPr>
          <p:cNvPr id="14" name="Rectangle: Rounded Corners 13">
            <a:extLst>
              <a:ext uri="{FF2B5EF4-FFF2-40B4-BE49-F238E27FC236}">
                <a16:creationId xmlns:a16="http://schemas.microsoft.com/office/drawing/2014/main" id="{D709F50B-C602-76B0-39C2-C11ECCC0CE5D}"/>
              </a:ext>
            </a:extLst>
          </p:cNvPr>
          <p:cNvSpPr/>
          <p:nvPr/>
        </p:nvSpPr>
        <p:spPr>
          <a:xfrm>
            <a:off x="6217511" y="4535967"/>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Initiatives that priority illegal aliens over US citizens and legal residents receiving victim services &amp; support.</a:t>
            </a:r>
            <a:endParaRPr lang="en-US" dirty="0">
              <a:ln>
                <a:solidFill>
                  <a:schemeClr val="tx1"/>
                </a:solidFill>
              </a:ln>
            </a:endParaRPr>
          </a:p>
        </p:txBody>
      </p:sp>
      <p:sp>
        <p:nvSpPr>
          <p:cNvPr id="15" name="Rectangle 14">
            <a:extLst>
              <a:ext uri="{FF2B5EF4-FFF2-40B4-BE49-F238E27FC236}">
                <a16:creationId xmlns:a16="http://schemas.microsoft.com/office/drawing/2014/main" id="{972EB6F3-9591-8BF1-5253-19D6D5D2C9A3}"/>
              </a:ext>
            </a:extLst>
          </p:cNvPr>
          <p:cNvSpPr/>
          <p:nvPr/>
        </p:nvSpPr>
        <p:spPr>
          <a:xfrm>
            <a:off x="9024637" y="508922"/>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Excessive funding for consulting fees, training, admin costs, or other expenses not related to violence prevention, victim support, and offender accountability</a:t>
            </a:r>
            <a:r>
              <a:rPr lang="en-US" dirty="0"/>
              <a:t>.</a:t>
            </a:r>
            <a:endParaRPr lang="en-US" dirty="0">
              <a:ln>
                <a:solidFill>
                  <a:schemeClr val="tx1"/>
                </a:solidFill>
              </a:ln>
            </a:endParaRPr>
          </a:p>
        </p:txBody>
      </p:sp>
      <p:sp>
        <p:nvSpPr>
          <p:cNvPr id="23" name="Rectangle: Rounded Corners 22">
            <a:extLst>
              <a:ext uri="{FF2B5EF4-FFF2-40B4-BE49-F238E27FC236}">
                <a16:creationId xmlns:a16="http://schemas.microsoft.com/office/drawing/2014/main" id="{E4ED4411-E6E2-289A-2A5E-042C28E8D74D}"/>
              </a:ext>
            </a:extLst>
          </p:cNvPr>
          <p:cNvSpPr/>
          <p:nvPr/>
        </p:nvSpPr>
        <p:spPr>
          <a:xfrm>
            <a:off x="9024637" y="2519619"/>
            <a:ext cx="2384300" cy="181311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activity or program that unlawfully violates an Executive Order.</a:t>
            </a:r>
            <a:endParaRPr lang="en-US" dirty="0">
              <a:ln>
                <a:solidFill>
                  <a:schemeClr val="tx1"/>
                </a:solidFill>
              </a:ln>
            </a:endParaRPr>
          </a:p>
        </p:txBody>
      </p:sp>
      <p:sp>
        <p:nvSpPr>
          <p:cNvPr id="26" name="Rectangle 25">
            <a:extLst>
              <a:ext uri="{FF2B5EF4-FFF2-40B4-BE49-F238E27FC236}">
                <a16:creationId xmlns:a16="http://schemas.microsoft.com/office/drawing/2014/main" id="{E03C6667-7B47-81B8-5DD9-C6FCFC11F83B}"/>
              </a:ext>
            </a:extLst>
          </p:cNvPr>
          <p:cNvSpPr/>
          <p:nvPr/>
        </p:nvSpPr>
        <p:spPr>
          <a:xfrm>
            <a:off x="9024637" y="4515604"/>
            <a:ext cx="2384300" cy="1813111"/>
          </a:xfrm>
          <a:prstGeom prst="rect">
            <a:avLst/>
          </a:prstGeom>
          <a:solidFill>
            <a:srgbClr val="26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t>Activities addressing human trafficking and/or Missing or Murdered Indigenous Persons (MMP) </a:t>
            </a:r>
            <a:r>
              <a:rPr lang="en-US" sz="1550" b="1" dirty="0"/>
              <a:t>unrelated</a:t>
            </a:r>
            <a:r>
              <a:rPr lang="en-US" sz="1550" dirty="0"/>
              <a:t> to domestic violence, dating violence, sexual assault, or stalking.</a:t>
            </a:r>
            <a:endParaRPr lang="en-US" sz="1550" dirty="0">
              <a:ln>
                <a:solidFill>
                  <a:schemeClr val="tx1"/>
                </a:solidFill>
              </a:ln>
            </a:endParaRPr>
          </a:p>
        </p:txBody>
      </p:sp>
      <p:sp>
        <p:nvSpPr>
          <p:cNvPr id="32" name="TextBox 31">
            <a:extLst>
              <a:ext uri="{FF2B5EF4-FFF2-40B4-BE49-F238E27FC236}">
                <a16:creationId xmlns:a16="http://schemas.microsoft.com/office/drawing/2014/main" id="{FF6A03AF-16A9-A14C-643A-9AB3B6A0A960}"/>
              </a:ext>
            </a:extLst>
          </p:cNvPr>
          <p:cNvSpPr txBox="1"/>
          <p:nvPr/>
        </p:nvSpPr>
        <p:spPr>
          <a:xfrm>
            <a:off x="2478794" y="6446773"/>
            <a:ext cx="7872683" cy="369332"/>
          </a:xfrm>
          <a:prstGeom prst="rect">
            <a:avLst/>
          </a:prstGeom>
          <a:noFill/>
        </p:spPr>
        <p:txBody>
          <a:bodyPr wrap="square" rtlCol="0">
            <a:spAutoFit/>
          </a:bodyPr>
          <a:lstStyle>
            <a:defPPr>
              <a:defRPr lang="en-US"/>
            </a:defPPr>
            <a:lvl1pPr>
              <a:defRPr b="1">
                <a:solidFill>
                  <a:srgbClr val="26296B"/>
                </a:solidFill>
              </a:defRPr>
            </a:lvl1pPr>
          </a:lstStyle>
          <a:p>
            <a:r>
              <a:rPr lang="en-US" dirty="0"/>
              <a:t>***Activities listed above are out of program scope and will not be funded.****</a:t>
            </a:r>
          </a:p>
        </p:txBody>
      </p:sp>
      <p:sp>
        <p:nvSpPr>
          <p:cNvPr id="4" name="TextBox 3">
            <a:extLst>
              <a:ext uri="{FF2B5EF4-FFF2-40B4-BE49-F238E27FC236}">
                <a16:creationId xmlns:a16="http://schemas.microsoft.com/office/drawing/2014/main" id="{241BADFB-F881-F0D4-E0E5-3D0F624B2721}"/>
              </a:ext>
            </a:extLst>
          </p:cNvPr>
          <p:cNvSpPr txBox="1"/>
          <p:nvPr/>
        </p:nvSpPr>
        <p:spPr>
          <a:xfrm>
            <a:off x="4866968" y="61160"/>
            <a:ext cx="3229897" cy="369332"/>
          </a:xfrm>
          <a:prstGeom prst="rect">
            <a:avLst/>
          </a:prstGeom>
          <a:noFill/>
        </p:spPr>
        <p:txBody>
          <a:bodyPr wrap="square" rtlCol="0">
            <a:spAutoFit/>
          </a:bodyPr>
          <a:lstStyle>
            <a:defPPr>
              <a:defRPr lang="en-US"/>
            </a:defPPr>
            <a:lvl1pPr>
              <a:defRPr b="1">
                <a:solidFill>
                  <a:srgbClr val="26296B"/>
                </a:solidFill>
              </a:defRPr>
            </a:lvl1pPr>
          </a:lstStyle>
          <a:p>
            <a:r>
              <a:rPr lang="en-US" dirty="0"/>
              <a:t>Out-Of-Scope Activities</a:t>
            </a:r>
          </a:p>
        </p:txBody>
      </p:sp>
    </p:spTree>
    <p:extLst>
      <p:ext uri="{BB962C8B-B14F-4D97-AF65-F5344CB8AC3E}">
        <p14:creationId xmlns:p14="http://schemas.microsoft.com/office/powerpoint/2010/main" val="374065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574882"/>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130861"/>
            <a:ext cx="10993549" cy="10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PURPOSE AREAS</a:t>
            </a:r>
          </a:p>
        </p:txBody>
      </p:sp>
      <p:sp>
        <p:nvSpPr>
          <p:cNvPr id="3" name="TextBox 2">
            <a:extLst>
              <a:ext uri="{FF2B5EF4-FFF2-40B4-BE49-F238E27FC236}">
                <a16:creationId xmlns:a16="http://schemas.microsoft.com/office/drawing/2014/main" id="{255E3A87-F67B-6F31-E90F-4A81BD9A4793}"/>
              </a:ext>
            </a:extLst>
          </p:cNvPr>
          <p:cNvSpPr txBox="1"/>
          <p:nvPr/>
        </p:nvSpPr>
        <p:spPr>
          <a:xfrm>
            <a:off x="6259596" y="1614305"/>
            <a:ext cx="4935415" cy="523220"/>
          </a:xfrm>
          <a:prstGeom prst="rect">
            <a:avLst/>
          </a:prstGeom>
          <a:noFill/>
        </p:spPr>
        <p:txBody>
          <a:bodyPr wrap="square" rtlCol="0">
            <a:spAutoFit/>
          </a:bodyPr>
          <a:lstStyle/>
          <a:p>
            <a:r>
              <a:rPr lang="en-US" sz="1400" dirty="0"/>
              <a:t> </a:t>
            </a:r>
            <a:br>
              <a:rPr lang="en-US" sz="1400" dirty="0"/>
            </a:br>
            <a:endParaRPr lang="en-US" sz="1400" dirty="0"/>
          </a:p>
        </p:txBody>
      </p:sp>
      <p:sp>
        <p:nvSpPr>
          <p:cNvPr id="5" name="TextBox 4">
            <a:extLst>
              <a:ext uri="{FF2B5EF4-FFF2-40B4-BE49-F238E27FC236}">
                <a16:creationId xmlns:a16="http://schemas.microsoft.com/office/drawing/2014/main" id="{50B743A6-5D33-E7BE-17AE-0D4B12C9AE00}"/>
              </a:ext>
            </a:extLst>
          </p:cNvPr>
          <p:cNvSpPr txBox="1"/>
          <p:nvPr/>
        </p:nvSpPr>
        <p:spPr>
          <a:xfrm>
            <a:off x="500648" y="1170284"/>
            <a:ext cx="10416978" cy="1477328"/>
          </a:xfrm>
          <a:prstGeom prst="rect">
            <a:avLst/>
          </a:prstGeom>
          <a:noFill/>
        </p:spPr>
        <p:txBody>
          <a:bodyPr wrap="square" rtlCol="0">
            <a:spAutoFit/>
          </a:bodyPr>
          <a:lstStyle/>
          <a:p>
            <a:r>
              <a:rPr lang="en-US" dirty="0">
                <a:solidFill>
                  <a:srgbClr val="26296B"/>
                </a:solidFill>
                <a:latin typeface="Franklin Gothic Book" panose="020B0503020102020204" pitchFamily="34" charset="0"/>
              </a:rPr>
              <a:t>STOP program funds must be used for one or more of the purposes listed in the RFP.  Carefully review all 24 Purpose Areas as applicants will be asked to select up to 3 Purpose Areas in their application. Some examples include:</a:t>
            </a:r>
          </a:p>
          <a:p>
            <a:endParaRPr lang="en-US" dirty="0">
              <a:latin typeface="Franklin Gothic Book" panose="020B0503020102020204" pitchFamily="34" charset="0"/>
            </a:endParaRPr>
          </a:p>
          <a:p>
            <a:pPr marL="342900" indent="-342900">
              <a:buFont typeface="+mj-lt"/>
              <a:buAutoNum type="arabicPeriod"/>
            </a:pPr>
            <a:endParaRPr lang="en-US" dirty="0">
              <a:latin typeface="Franklin Gothic Book" panose="020B0503020102020204" pitchFamily="34" charset="0"/>
            </a:endParaRPr>
          </a:p>
        </p:txBody>
      </p:sp>
      <p:sp>
        <p:nvSpPr>
          <p:cNvPr id="10" name="Rectangle 9">
            <a:extLst>
              <a:ext uri="{FF2B5EF4-FFF2-40B4-BE49-F238E27FC236}">
                <a16:creationId xmlns:a16="http://schemas.microsoft.com/office/drawing/2014/main" id="{4444DE2E-FDA2-CA69-718D-2A6058339216}"/>
              </a:ext>
            </a:extLst>
          </p:cNvPr>
          <p:cNvSpPr/>
          <p:nvPr/>
        </p:nvSpPr>
        <p:spPr>
          <a:xfrm rot="5400000">
            <a:off x="4103847" y="3951484"/>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8BBF95-8968-3D69-C3BE-96DDFE992DF0}"/>
              </a:ext>
            </a:extLst>
          </p:cNvPr>
          <p:cNvSpPr txBox="1"/>
          <p:nvPr/>
        </p:nvSpPr>
        <p:spPr>
          <a:xfrm>
            <a:off x="500648" y="2244854"/>
            <a:ext cx="6093724" cy="4121256"/>
          </a:xfrm>
          <a:prstGeom prst="rect">
            <a:avLst/>
          </a:prstGeom>
          <a:noFill/>
        </p:spPr>
        <p:txBody>
          <a:bodyPr wrap="square">
            <a:spAutoFit/>
          </a:bodyPr>
          <a:lstStyle/>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Training, developing, or expanding LEO, judges &amp; prosecutors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Police, court and pros. policies, protocols, services</a:t>
            </a:r>
            <a:endParaRPr lang="en-US"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Data collection and communication systems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Victim services and legal assistance programs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Multidisciplinary Resource Coordination</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Training Sexual Assault Forensic Medical Examiners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Immigration matters</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SART Teams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Policies that enhance best practices</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Individuals over 50, disabled, and Deaf</a:t>
            </a:r>
            <a:endPar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E7E84C99-4D74-54E5-36D2-7B8A6C0E80A0}"/>
              </a:ext>
            </a:extLst>
          </p:cNvPr>
          <p:cNvSpPr txBox="1"/>
          <p:nvPr/>
        </p:nvSpPr>
        <p:spPr>
          <a:xfrm>
            <a:off x="6027580" y="2052968"/>
            <a:ext cx="6093724" cy="4653710"/>
          </a:xfrm>
          <a:prstGeom prst="rect">
            <a:avLst/>
          </a:prstGeom>
          <a:noFill/>
        </p:spPr>
        <p:txBody>
          <a:bodyPr wrap="square">
            <a:spAutoFit/>
          </a:bodyPr>
          <a:lstStyle/>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Jessica Gonzales Victim Assistance &amp; </a:t>
            </a:r>
            <a:br>
              <a:rPr lang="en-US" dirty="0">
                <a:solidFill>
                  <a:srgbClr val="26296B"/>
                </a:solidFill>
                <a:ea typeface="Times New Roman" panose="02020603050405020304" pitchFamily="18" charset="0"/>
                <a:cs typeface="Calibri" panose="020F0502020204030204" pitchFamily="34" charset="0"/>
              </a:rPr>
            </a:br>
            <a:r>
              <a:rPr lang="en-US" dirty="0">
                <a:solidFill>
                  <a:srgbClr val="26296B"/>
                </a:solidFill>
                <a:ea typeface="Times New Roman" panose="02020603050405020304" pitchFamily="18" charset="0"/>
                <a:cs typeface="Calibri" panose="020F0502020204030204" pitchFamily="34" charset="0"/>
              </a:rPr>
              <a:t>Crystal Judson Victim Advocates (both require special approval from ICJI).</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Policies for </a:t>
            </a:r>
            <a:r>
              <a:rPr lang="en-US" dirty="0">
                <a:solidFill>
                  <a:srgbClr val="26296B"/>
                </a:solidFill>
                <a:ea typeface="Times New Roman" panose="02020603050405020304" pitchFamily="18" charset="0"/>
                <a:cs typeface="Calibri" panose="020F0502020204030204" pitchFamily="34" charset="0"/>
              </a:rPr>
              <a:t>investigation and prosecution of SA cases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Address </a:t>
            </a:r>
            <a:r>
              <a:rPr lang="en-US" dirty="0">
                <a:solidFill>
                  <a:srgbClr val="26296B"/>
                </a:solidFill>
                <a:ea typeface="Times New Roman" panose="02020603050405020304" pitchFamily="18" charset="0"/>
                <a:cs typeface="Calibri" panose="020F0502020204030204" pitchFamily="34" charset="0"/>
              </a:rPr>
              <a:t>SA in Correctional or Detention settings</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SA Evi</a:t>
            </a:r>
            <a:r>
              <a:rPr lang="en-US" dirty="0">
                <a:solidFill>
                  <a:srgbClr val="26296B"/>
                </a:solidFill>
                <a:ea typeface="Times New Roman" panose="02020603050405020304" pitchFamily="18" charset="0"/>
                <a:cs typeface="Calibri" panose="020F0502020204030204" pitchFamily="34" charset="0"/>
              </a:rPr>
              <a:t>dence Collection Kit backlog</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Prevention &amp; Education programming</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Culturally specific victim services for female genital mutilation or cutting.</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State or local agencies supporting &amp; advocacy to Indian victims</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Paying fees for furnishing birth certificates, passports, </a:t>
            </a:r>
            <a:br>
              <a:rPr lang="en-US" dirty="0">
                <a:solidFill>
                  <a:srgbClr val="26296B"/>
                </a:solidFill>
                <a:ea typeface="Times New Roman" panose="02020603050405020304" pitchFamily="18" charset="0"/>
                <a:cs typeface="Calibri" panose="020F0502020204030204" pitchFamily="34" charset="0"/>
              </a:rPr>
            </a:br>
            <a:r>
              <a:rPr lang="en-US" dirty="0">
                <a:solidFill>
                  <a:srgbClr val="26296B"/>
                </a:solidFill>
                <a:ea typeface="Times New Roman" panose="02020603050405020304" pitchFamily="18" charset="0"/>
                <a:cs typeface="Calibri" panose="020F0502020204030204" pitchFamily="34" charset="0"/>
              </a:rPr>
              <a:t>or ID cards.</a:t>
            </a:r>
            <a:endPar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7274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11116205"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1085696" y="705930"/>
            <a:ext cx="69273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bg1"/>
                </a:solidFill>
                <a:latin typeface="Franklin Gothic Demi" panose="020B0703020102020204" pitchFamily="34" charset="0"/>
              </a:rPr>
              <a:t>MATCH REQUIREMENT</a:t>
            </a:r>
          </a:p>
        </p:txBody>
      </p:sp>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Rounded Corners 4">
            <a:extLst>
              <a:ext uri="{FF2B5EF4-FFF2-40B4-BE49-F238E27FC236}">
                <a16:creationId xmlns:a16="http://schemas.microsoft.com/office/drawing/2014/main" id="{5043F543-2A14-32F5-C69F-4416F83E675F}"/>
              </a:ext>
            </a:extLst>
          </p:cNvPr>
          <p:cNvSpPr/>
          <p:nvPr/>
        </p:nvSpPr>
        <p:spPr>
          <a:xfrm>
            <a:off x="972758" y="2510190"/>
            <a:ext cx="3423139" cy="22273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4FB6EA-FAF0-D1F2-8FFA-7157005D6135}"/>
              </a:ext>
            </a:extLst>
          </p:cNvPr>
          <p:cNvSpPr/>
          <p:nvPr/>
        </p:nvSpPr>
        <p:spPr>
          <a:xfrm>
            <a:off x="1909916" y="2700552"/>
            <a:ext cx="1548821"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25% </a:t>
            </a:r>
          </a:p>
        </p:txBody>
      </p:sp>
      <p:sp>
        <p:nvSpPr>
          <p:cNvPr id="9" name="TextBox 8">
            <a:extLst>
              <a:ext uri="{FF2B5EF4-FFF2-40B4-BE49-F238E27FC236}">
                <a16:creationId xmlns:a16="http://schemas.microsoft.com/office/drawing/2014/main" id="{3CA294AA-2069-ACCA-4582-823504C82491}"/>
              </a:ext>
            </a:extLst>
          </p:cNvPr>
          <p:cNvSpPr txBox="1"/>
          <p:nvPr/>
        </p:nvSpPr>
        <p:spPr>
          <a:xfrm>
            <a:off x="1390765" y="3705944"/>
            <a:ext cx="3005132" cy="646331"/>
          </a:xfrm>
          <a:prstGeom prst="rect">
            <a:avLst/>
          </a:prstGeom>
          <a:noFill/>
        </p:spPr>
        <p:txBody>
          <a:bodyPr wrap="square" rtlCol="0">
            <a:spAutoFit/>
          </a:bodyPr>
          <a:lstStyle/>
          <a:p>
            <a:r>
              <a:rPr lang="en-US" dirty="0">
                <a:solidFill>
                  <a:schemeClr val="bg1"/>
                </a:solidFill>
              </a:rPr>
              <a:t>Match Requirement for Government Agencies</a:t>
            </a:r>
          </a:p>
        </p:txBody>
      </p:sp>
      <p:graphicFrame>
        <p:nvGraphicFramePr>
          <p:cNvPr id="15" name="TextBox 9">
            <a:extLst>
              <a:ext uri="{FF2B5EF4-FFF2-40B4-BE49-F238E27FC236}">
                <a16:creationId xmlns:a16="http://schemas.microsoft.com/office/drawing/2014/main" id="{F5170D3B-B1D3-EFDC-90F7-14D4322BA00D}"/>
              </a:ext>
            </a:extLst>
          </p:cNvPr>
          <p:cNvGraphicFramePr/>
          <p:nvPr>
            <p:extLst>
              <p:ext uri="{D42A27DB-BD31-4B8C-83A1-F6EECF244321}">
                <p14:modId xmlns:p14="http://schemas.microsoft.com/office/powerpoint/2010/main" val="1284523594"/>
              </p:ext>
            </p:extLst>
          </p:nvPr>
        </p:nvGraphicFramePr>
        <p:xfrm>
          <a:off x="4922125" y="764242"/>
          <a:ext cx="5802923"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36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47B5F-533E-9BAB-7D84-4B9B5AF5FC42}"/>
            </a:ext>
          </a:extLst>
        </p:cNvPr>
        <p:cNvGrpSpPr/>
        <p:nvPr/>
      </p:nvGrpSpPr>
      <p:grpSpPr>
        <a:xfrm>
          <a:off x="0" y="0"/>
          <a:ext cx="0" cy="0"/>
          <a:chOff x="0" y="0"/>
          <a:chExt cx="0" cy="0"/>
        </a:xfrm>
      </p:grpSpPr>
      <p:sp>
        <p:nvSpPr>
          <p:cNvPr id="3" name="TextBox 8">
            <a:extLst>
              <a:ext uri="{FF2B5EF4-FFF2-40B4-BE49-F238E27FC236}">
                <a16:creationId xmlns:a16="http://schemas.microsoft.com/office/drawing/2014/main" id="{E8DD3149-516D-40CA-2A8C-4F79AB2342BA}"/>
              </a:ext>
            </a:extLst>
          </p:cNvPr>
          <p:cNvSpPr txBox="1">
            <a:spLocks noChangeArrowheads="1"/>
          </p:cNvSpPr>
          <p:nvPr/>
        </p:nvSpPr>
        <p:spPr bwMode="auto">
          <a:xfrm>
            <a:off x="682285" y="530596"/>
            <a:ext cx="69273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latin typeface="Franklin Gothic Demi" panose="020B0703020102020204" pitchFamily="34" charset="0"/>
              </a:rPr>
              <a:t>MATCH REQUIREMENT EXAMPLE</a:t>
            </a:r>
          </a:p>
        </p:txBody>
      </p:sp>
      <p:graphicFrame>
        <p:nvGraphicFramePr>
          <p:cNvPr id="11" name="Content Placeholder 6">
            <a:extLst>
              <a:ext uri="{FF2B5EF4-FFF2-40B4-BE49-F238E27FC236}">
                <a16:creationId xmlns:a16="http://schemas.microsoft.com/office/drawing/2014/main" id="{5E683250-4334-54FF-2D18-EACACA3CD3CD}"/>
              </a:ext>
            </a:extLst>
          </p:cNvPr>
          <p:cNvGraphicFramePr/>
          <p:nvPr>
            <p:extLst>
              <p:ext uri="{D42A27DB-BD31-4B8C-83A1-F6EECF244321}">
                <p14:modId xmlns:p14="http://schemas.microsoft.com/office/powerpoint/2010/main" val="275957917"/>
              </p:ext>
            </p:extLst>
          </p:nvPr>
        </p:nvGraphicFramePr>
        <p:xfrm>
          <a:off x="838200" y="152979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A5590C0-B48D-C332-42A8-63D9A7BDDECD}"/>
              </a:ext>
            </a:extLst>
          </p:cNvPr>
          <p:cNvSpPr/>
          <p:nvPr/>
        </p:nvSpPr>
        <p:spPr>
          <a:xfrm>
            <a:off x="4246849" y="975278"/>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E01B13-748D-7FB6-BD97-079DE22D29A0}"/>
              </a:ext>
            </a:extLst>
          </p:cNvPr>
          <p:cNvSpPr/>
          <p:nvPr/>
        </p:nvSpPr>
        <p:spPr>
          <a:xfrm>
            <a:off x="446530" y="976872"/>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67E2DE-9787-4589-FF05-9CF5A5106AE9}"/>
              </a:ext>
            </a:extLst>
          </p:cNvPr>
          <p:cNvSpPr/>
          <p:nvPr/>
        </p:nvSpPr>
        <p:spPr>
          <a:xfrm>
            <a:off x="8047168" y="975278"/>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D73B52-A0B6-3CAB-D095-ED06E55B75DB}"/>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01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1" y="951204"/>
            <a:ext cx="121919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Welcome and Thank You for Joining  </a:t>
            </a:r>
          </a:p>
          <a:p>
            <a:pPr algn="ct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2025 STOP RFP Webinar</a:t>
            </a:r>
          </a:p>
        </p:txBody>
      </p:sp>
      <p:sp>
        <p:nvSpPr>
          <p:cNvPr id="4" name="Rectangle 3">
            <a:extLst>
              <a:ext uri="{FF2B5EF4-FFF2-40B4-BE49-F238E27FC236}">
                <a16:creationId xmlns:a16="http://schemas.microsoft.com/office/drawing/2014/main" id="{2B6DC0C9-29F8-455E-BEA7-2A09B8E7C500}"/>
              </a:ext>
            </a:extLst>
          </p:cNvPr>
          <p:cNvSpPr/>
          <p:nvPr/>
        </p:nvSpPr>
        <p:spPr>
          <a:xfrm>
            <a:off x="0" y="6712772"/>
            <a:ext cx="12192000" cy="1515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sp>
        <p:nvSpPr>
          <p:cNvPr id="7" name="TextBox 6">
            <a:extLst>
              <a:ext uri="{FF2B5EF4-FFF2-40B4-BE49-F238E27FC236}">
                <a16:creationId xmlns:a16="http://schemas.microsoft.com/office/drawing/2014/main" id="{A1CA4BFC-2403-48AC-94AF-ED30D136ECDF}"/>
              </a:ext>
            </a:extLst>
          </p:cNvPr>
          <p:cNvSpPr txBox="1"/>
          <p:nvPr/>
        </p:nvSpPr>
        <p:spPr>
          <a:xfrm>
            <a:off x="775811" y="3840212"/>
            <a:ext cx="2214708" cy="646331"/>
          </a:xfrm>
          <a:prstGeom prst="rect">
            <a:avLst/>
          </a:prstGeom>
          <a:noFill/>
        </p:spPr>
        <p:txBody>
          <a:bodyPr wrap="square" rtlCol="0">
            <a:spAutoFit/>
          </a:bodyPr>
          <a:lstStyle/>
          <a:p>
            <a:r>
              <a:rPr lang="en-US" dirty="0">
                <a:solidFill>
                  <a:schemeClr val="tx1">
                    <a:lumMod val="85000"/>
                    <a:lumOff val="15000"/>
                  </a:schemeClr>
                </a:solidFill>
                <a:latin typeface="Calibri Light" panose="020F0302020204030204" pitchFamily="34" charset="0"/>
                <a:cs typeface="Calibri Light" panose="020F0302020204030204" pitchFamily="34" charset="0"/>
              </a:rPr>
              <a:t>Keep lines </a:t>
            </a:r>
            <a:r>
              <a:rPr lang="en-US" b="1" i="1" dirty="0">
                <a:solidFill>
                  <a:srgbClr val="26296B"/>
                </a:solidFill>
                <a:latin typeface="Calibri Light" panose="020F0302020204030204" pitchFamily="34" charset="0"/>
                <a:cs typeface="Calibri Light" panose="020F0302020204030204" pitchFamily="34" charset="0"/>
              </a:rPr>
              <a:t>MUTED</a:t>
            </a:r>
            <a:r>
              <a:rPr lang="en-US" b="1" dirty="0">
                <a:solidFill>
                  <a:srgbClr val="26296B"/>
                </a:solidFill>
                <a:latin typeface="Calibri Light" panose="020F0302020204030204" pitchFamily="34" charset="0"/>
                <a:cs typeface="Calibri Light" panose="020F0302020204030204" pitchFamily="34" charset="0"/>
              </a:rPr>
              <a:t> </a:t>
            </a:r>
            <a:r>
              <a:rPr lang="en-US" dirty="0">
                <a:solidFill>
                  <a:schemeClr val="tx1">
                    <a:lumMod val="85000"/>
                    <a:lumOff val="15000"/>
                  </a:schemeClr>
                </a:solidFill>
                <a:latin typeface="Calibri Light" panose="020F0302020204030204" pitchFamily="34" charset="0"/>
                <a:cs typeface="Calibri Light" panose="020F0302020204030204" pitchFamily="34" charset="0"/>
              </a:rPr>
              <a:t>during presentation.</a:t>
            </a:r>
          </a:p>
        </p:txBody>
      </p:sp>
      <p:sp>
        <p:nvSpPr>
          <p:cNvPr id="13" name="TextBox 12">
            <a:extLst>
              <a:ext uri="{FF2B5EF4-FFF2-40B4-BE49-F238E27FC236}">
                <a16:creationId xmlns:a16="http://schemas.microsoft.com/office/drawing/2014/main" id="{0EC45185-DD64-42FD-BD38-F6239505C890}"/>
              </a:ext>
            </a:extLst>
          </p:cNvPr>
          <p:cNvSpPr txBox="1"/>
          <p:nvPr/>
        </p:nvSpPr>
        <p:spPr>
          <a:xfrm>
            <a:off x="3564768" y="3840212"/>
            <a:ext cx="2273505" cy="1200329"/>
          </a:xfrm>
          <a:prstGeom prst="rect">
            <a:avLst/>
          </a:prstGeom>
          <a:noFill/>
        </p:spPr>
        <p:txBody>
          <a:bodyPr wrap="square" rtlCol="0">
            <a:spAutoFit/>
          </a:bodyPr>
          <a:lstStyle/>
          <a:p>
            <a:r>
              <a:rPr lang="en-US" dirty="0">
                <a:solidFill>
                  <a:schemeClr val="tx1">
                    <a:lumMod val="85000"/>
                    <a:lumOff val="15000"/>
                  </a:schemeClr>
                </a:solidFill>
                <a:latin typeface="Calibri Light" panose="020F0302020204030204" pitchFamily="34" charset="0"/>
                <a:cs typeface="Calibri Light" panose="020F0302020204030204" pitchFamily="34" charset="0"/>
              </a:rPr>
              <a:t>Webinar is being </a:t>
            </a:r>
            <a:r>
              <a:rPr lang="en-US" b="1" i="1" dirty="0">
                <a:solidFill>
                  <a:srgbClr val="26296B"/>
                </a:solidFill>
                <a:latin typeface="Calibri Light" panose="020F0302020204030204" pitchFamily="34" charset="0"/>
                <a:cs typeface="Calibri Light" panose="020F0302020204030204" pitchFamily="34" charset="0"/>
              </a:rPr>
              <a:t>RECORDED</a:t>
            </a:r>
            <a:r>
              <a:rPr lang="en-US" dirty="0">
                <a:solidFill>
                  <a:schemeClr val="tx1">
                    <a:lumMod val="85000"/>
                    <a:lumOff val="15000"/>
                  </a:schemeClr>
                </a:solidFill>
                <a:latin typeface="Calibri Light" panose="020F0302020204030204" pitchFamily="34" charset="0"/>
                <a:cs typeface="Calibri Light" panose="020F0302020204030204" pitchFamily="34" charset="0"/>
              </a:rPr>
              <a:t> and will be posted on ICJI website along with Q &amp; A.</a:t>
            </a:r>
          </a:p>
        </p:txBody>
      </p:sp>
      <p:sp>
        <p:nvSpPr>
          <p:cNvPr id="14" name="TextBox 13">
            <a:extLst>
              <a:ext uri="{FF2B5EF4-FFF2-40B4-BE49-F238E27FC236}">
                <a16:creationId xmlns:a16="http://schemas.microsoft.com/office/drawing/2014/main" id="{37D9796E-F939-48A8-A769-FE778FDF9E67}"/>
              </a:ext>
            </a:extLst>
          </p:cNvPr>
          <p:cNvSpPr txBox="1"/>
          <p:nvPr/>
        </p:nvSpPr>
        <p:spPr>
          <a:xfrm>
            <a:off x="6353727" y="3840212"/>
            <a:ext cx="2214708" cy="646331"/>
          </a:xfrm>
          <a:prstGeom prst="rect">
            <a:avLst/>
          </a:prstGeom>
          <a:noFill/>
        </p:spPr>
        <p:txBody>
          <a:bodyPr wrap="square" rtlCol="0">
            <a:spAutoFit/>
          </a:bodyPr>
          <a:lstStyle/>
          <a:p>
            <a:r>
              <a:rPr lang="en-US" dirty="0">
                <a:solidFill>
                  <a:schemeClr val="tx1">
                    <a:lumMod val="85000"/>
                    <a:lumOff val="15000"/>
                  </a:schemeClr>
                </a:solidFill>
                <a:latin typeface="Calibri Light" panose="020F0302020204030204" pitchFamily="34" charset="0"/>
                <a:cs typeface="Calibri Light" panose="020F0302020204030204" pitchFamily="34" charset="0"/>
              </a:rPr>
              <a:t>Utilize </a:t>
            </a:r>
            <a:r>
              <a:rPr lang="en-US" b="1" i="1" dirty="0">
                <a:solidFill>
                  <a:srgbClr val="26296B"/>
                </a:solidFill>
                <a:latin typeface="Calibri Light" panose="020F0302020204030204" pitchFamily="34" charset="0"/>
                <a:cs typeface="Calibri Light" panose="020F0302020204030204" pitchFamily="34" charset="0"/>
              </a:rPr>
              <a:t>CHATBOX</a:t>
            </a:r>
            <a:r>
              <a:rPr lang="en-US" dirty="0">
                <a:solidFill>
                  <a:schemeClr val="tx1">
                    <a:lumMod val="85000"/>
                    <a:lumOff val="15000"/>
                  </a:schemeClr>
                </a:solidFill>
                <a:latin typeface="Calibri Light" panose="020F0302020204030204" pitchFamily="34" charset="0"/>
                <a:cs typeface="Calibri Light" panose="020F0302020204030204" pitchFamily="34" charset="0"/>
              </a:rPr>
              <a:t> during webinar.</a:t>
            </a:r>
          </a:p>
        </p:txBody>
      </p:sp>
      <p:sp>
        <p:nvSpPr>
          <p:cNvPr id="16" name="TextBox 15">
            <a:extLst>
              <a:ext uri="{FF2B5EF4-FFF2-40B4-BE49-F238E27FC236}">
                <a16:creationId xmlns:a16="http://schemas.microsoft.com/office/drawing/2014/main" id="{4B0E65C6-688A-4231-B9DA-B442D977D33E}"/>
              </a:ext>
            </a:extLst>
          </p:cNvPr>
          <p:cNvSpPr txBox="1"/>
          <p:nvPr/>
        </p:nvSpPr>
        <p:spPr>
          <a:xfrm>
            <a:off x="9142685" y="3840212"/>
            <a:ext cx="2214708" cy="646331"/>
          </a:xfrm>
          <a:prstGeom prst="rect">
            <a:avLst/>
          </a:prstGeom>
          <a:noFill/>
        </p:spPr>
        <p:txBody>
          <a:bodyPr wrap="square" rtlCol="0">
            <a:spAutoFit/>
          </a:bodyPr>
          <a:lstStyle/>
          <a:p>
            <a:r>
              <a:rPr lang="en-US" dirty="0">
                <a:solidFill>
                  <a:schemeClr val="tx1">
                    <a:lumMod val="85000"/>
                    <a:lumOff val="15000"/>
                  </a:schemeClr>
                </a:solidFill>
                <a:latin typeface="Calibri Light" panose="020F0302020204030204" pitchFamily="34" charset="0"/>
                <a:cs typeface="Calibri Light" panose="020F0302020204030204" pitchFamily="34" charset="0"/>
              </a:rPr>
              <a:t>Time allowed at end for </a:t>
            </a:r>
            <a:r>
              <a:rPr lang="en-US" b="1" i="1" dirty="0">
                <a:solidFill>
                  <a:srgbClr val="26296B"/>
                </a:solidFill>
                <a:latin typeface="Calibri Light" panose="020F0302020204030204" pitchFamily="34" charset="0"/>
                <a:cs typeface="Calibri Light" panose="020F0302020204030204" pitchFamily="34" charset="0"/>
              </a:rPr>
              <a:t>Q &amp; A</a:t>
            </a:r>
            <a:r>
              <a:rPr lang="en-US" dirty="0">
                <a:solidFill>
                  <a:srgbClr val="26296B"/>
                </a:solidFill>
                <a:latin typeface="Calibri Light" panose="020F0302020204030204" pitchFamily="34" charset="0"/>
                <a:cs typeface="Calibri Light" panose="020F0302020204030204" pitchFamily="34" charset="0"/>
              </a:rPr>
              <a:t>.</a:t>
            </a:r>
          </a:p>
        </p:txBody>
      </p:sp>
      <p:sp>
        <p:nvSpPr>
          <p:cNvPr id="2" name="Oval 1">
            <a:extLst>
              <a:ext uri="{FF2B5EF4-FFF2-40B4-BE49-F238E27FC236}">
                <a16:creationId xmlns:a16="http://schemas.microsoft.com/office/drawing/2014/main" id="{E18CCCD0-DF8B-4DE2-A170-D63E9A929F8D}"/>
              </a:ext>
            </a:extLst>
          </p:cNvPr>
          <p:cNvSpPr/>
          <p:nvPr/>
        </p:nvSpPr>
        <p:spPr>
          <a:xfrm>
            <a:off x="1213558" y="2242359"/>
            <a:ext cx="1339214" cy="13392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426B37F-1865-4152-9028-06589F6C48D1}"/>
              </a:ext>
            </a:extLst>
          </p:cNvPr>
          <p:cNvSpPr/>
          <p:nvPr/>
        </p:nvSpPr>
        <p:spPr>
          <a:xfrm>
            <a:off x="4031913" y="2237586"/>
            <a:ext cx="1339214" cy="13392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50C560-74D4-43B7-AB67-50779B4EDC25}"/>
              </a:ext>
            </a:extLst>
          </p:cNvPr>
          <p:cNvSpPr/>
          <p:nvPr/>
        </p:nvSpPr>
        <p:spPr>
          <a:xfrm>
            <a:off x="6791474" y="2237586"/>
            <a:ext cx="1339214" cy="13392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357AC9-17F1-440E-B2FF-1864B44AF004}"/>
              </a:ext>
            </a:extLst>
          </p:cNvPr>
          <p:cNvSpPr/>
          <p:nvPr/>
        </p:nvSpPr>
        <p:spPr>
          <a:xfrm>
            <a:off x="9580432" y="2236443"/>
            <a:ext cx="1339214" cy="13392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ABB2509-70D8-4F6F-B221-D19D23B90F1B}"/>
              </a:ext>
            </a:extLst>
          </p:cNvPr>
          <p:cNvSpPr/>
          <p:nvPr/>
        </p:nvSpPr>
        <p:spPr>
          <a:xfrm>
            <a:off x="6702118" y="2153532"/>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576AC45-5C3B-48CD-AF73-93D35D3BCF95}"/>
              </a:ext>
            </a:extLst>
          </p:cNvPr>
          <p:cNvSpPr/>
          <p:nvPr/>
        </p:nvSpPr>
        <p:spPr>
          <a:xfrm>
            <a:off x="9495101" y="2143403"/>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24D3AF-D383-4BD5-B589-73A88549E1B2}"/>
              </a:ext>
            </a:extLst>
          </p:cNvPr>
          <p:cNvSpPr/>
          <p:nvPr/>
        </p:nvSpPr>
        <p:spPr>
          <a:xfrm>
            <a:off x="1127293" y="2153530"/>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5EB1231-37D0-4CAB-8146-8621A197AE47}"/>
              </a:ext>
            </a:extLst>
          </p:cNvPr>
          <p:cNvSpPr/>
          <p:nvPr/>
        </p:nvSpPr>
        <p:spPr>
          <a:xfrm>
            <a:off x="3944762" y="2153529"/>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E0942D7-1DD3-4B9F-A5FE-236F8E3ACB4C}"/>
              </a:ext>
            </a:extLst>
          </p:cNvPr>
          <p:cNvCxnSpPr>
            <a:cxnSpLocks/>
          </p:cNvCxnSpPr>
          <p:nvPr/>
        </p:nvCxnSpPr>
        <p:spPr>
          <a:xfrm>
            <a:off x="6096000" y="2153529"/>
            <a:ext cx="0" cy="20661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0C42F1-A92A-458D-9EF3-96381C0DAE4E}"/>
              </a:ext>
            </a:extLst>
          </p:cNvPr>
          <p:cNvCxnSpPr>
            <a:cxnSpLocks/>
          </p:cNvCxnSpPr>
          <p:nvPr/>
        </p:nvCxnSpPr>
        <p:spPr>
          <a:xfrm>
            <a:off x="8841475" y="2153529"/>
            <a:ext cx="0" cy="20661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F3118E-1653-4078-A58C-A51784F915D8}"/>
              </a:ext>
            </a:extLst>
          </p:cNvPr>
          <p:cNvCxnSpPr>
            <a:cxnSpLocks/>
          </p:cNvCxnSpPr>
          <p:nvPr/>
        </p:nvCxnSpPr>
        <p:spPr>
          <a:xfrm>
            <a:off x="3204949" y="2143403"/>
            <a:ext cx="0" cy="20661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Mute speaker outline">
            <a:extLst>
              <a:ext uri="{FF2B5EF4-FFF2-40B4-BE49-F238E27FC236}">
                <a16:creationId xmlns:a16="http://schemas.microsoft.com/office/drawing/2014/main" id="{DC55DFFC-6252-1D79-2B51-F5538671BB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750" y="2438717"/>
            <a:ext cx="914400" cy="914400"/>
          </a:xfrm>
          <a:prstGeom prst="rect">
            <a:avLst/>
          </a:prstGeom>
        </p:spPr>
      </p:pic>
      <p:pic>
        <p:nvPicPr>
          <p:cNvPr id="10" name="Graphic 9" descr="Radio microphone outline">
            <a:extLst>
              <a:ext uri="{FF2B5EF4-FFF2-40B4-BE49-F238E27FC236}">
                <a16:creationId xmlns:a16="http://schemas.microsoft.com/office/drawing/2014/main" id="{3D23015D-0CDD-6B96-86E8-14199AD6C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6063" y="2411537"/>
            <a:ext cx="914400" cy="914400"/>
          </a:xfrm>
          <a:prstGeom prst="rect">
            <a:avLst/>
          </a:prstGeom>
        </p:spPr>
      </p:pic>
      <p:pic>
        <p:nvPicPr>
          <p:cNvPr id="15" name="Graphic 14" descr="Chat bubble outline">
            <a:extLst>
              <a:ext uri="{FF2B5EF4-FFF2-40B4-BE49-F238E27FC236}">
                <a16:creationId xmlns:a16="http://schemas.microsoft.com/office/drawing/2014/main" id="{F15E29B3-0343-C0FD-1103-C336BBC4C5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2887" y="2430783"/>
            <a:ext cx="914400" cy="914400"/>
          </a:xfrm>
          <a:prstGeom prst="rect">
            <a:avLst/>
          </a:prstGeom>
        </p:spPr>
      </p:pic>
      <p:pic>
        <p:nvPicPr>
          <p:cNvPr id="30" name="Graphic 29" descr="Questions outline">
            <a:extLst>
              <a:ext uri="{FF2B5EF4-FFF2-40B4-BE49-F238E27FC236}">
                <a16:creationId xmlns:a16="http://schemas.microsoft.com/office/drawing/2014/main" id="{348A23DE-1ED6-53F7-48B1-4E1885E582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73138" y="2423260"/>
            <a:ext cx="914400" cy="914400"/>
          </a:xfrm>
          <a:prstGeom prst="rect">
            <a:avLst/>
          </a:prstGeom>
        </p:spPr>
      </p:pic>
    </p:spTree>
    <p:extLst>
      <p:ext uri="{BB962C8B-B14F-4D97-AF65-F5344CB8AC3E}">
        <p14:creationId xmlns:p14="http://schemas.microsoft.com/office/powerpoint/2010/main" val="30958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8A5B-035C-46DB-45EE-78BF04FC562C}"/>
            </a:ext>
          </a:extLst>
        </p:cNvPr>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0BB3A6A0-DCEA-A2F9-F035-D7D78483279B}"/>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399401" y="408581"/>
            <a:ext cx="11298940" cy="5950714"/>
          </a:xfrm>
          <a:prstGeom prst="rect">
            <a:avLst/>
          </a:prstGeom>
        </p:spPr>
      </p:pic>
      <p:sp>
        <p:nvSpPr>
          <p:cNvPr id="12" name="Title 1">
            <a:extLst>
              <a:ext uri="{FF2B5EF4-FFF2-40B4-BE49-F238E27FC236}">
                <a16:creationId xmlns:a16="http://schemas.microsoft.com/office/drawing/2014/main" id="{FA32CD59-2E35-025B-9225-7E3C9B442D48}"/>
              </a:ext>
            </a:extLst>
          </p:cNvPr>
          <p:cNvSpPr txBox="1">
            <a:spLocks/>
          </p:cNvSpPr>
          <p:nvPr/>
        </p:nvSpPr>
        <p:spPr bwMode="auto">
          <a:xfrm>
            <a:off x="433363" y="408581"/>
            <a:ext cx="10993549" cy="10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TRAVEL &amp; PROGRAM </a:t>
            </a:r>
          </a:p>
          <a:p>
            <a:r>
              <a:rPr lang="en-US" sz="3200" dirty="0">
                <a:solidFill>
                  <a:schemeClr val="accent5">
                    <a:lumMod val="50000"/>
                  </a:schemeClr>
                </a:solidFill>
                <a:latin typeface="Franklin Gothic Demi" panose="020B0703020102020204" pitchFamily="34" charset="0"/>
              </a:rPr>
              <a:t>COSTS</a:t>
            </a:r>
          </a:p>
        </p:txBody>
      </p:sp>
      <p:sp>
        <p:nvSpPr>
          <p:cNvPr id="4" name="Rectangle 3">
            <a:extLst>
              <a:ext uri="{FF2B5EF4-FFF2-40B4-BE49-F238E27FC236}">
                <a16:creationId xmlns:a16="http://schemas.microsoft.com/office/drawing/2014/main" id="{C82BCC51-20A2-68F8-732A-B64674086B8C}"/>
              </a:ext>
            </a:extLst>
          </p:cNvPr>
          <p:cNvSpPr/>
          <p:nvPr/>
        </p:nvSpPr>
        <p:spPr>
          <a:xfrm rot="5400000">
            <a:off x="4103847" y="3951484"/>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DE0F9C-8709-1CFD-ED73-07088523F9D7}"/>
              </a:ext>
            </a:extLst>
          </p:cNvPr>
          <p:cNvSpPr txBox="1"/>
          <p:nvPr/>
        </p:nvSpPr>
        <p:spPr>
          <a:xfrm>
            <a:off x="947546" y="1309522"/>
            <a:ext cx="4776815" cy="6001643"/>
          </a:xfrm>
          <a:prstGeom prst="rect">
            <a:avLst/>
          </a:prstGeom>
          <a:noFill/>
        </p:spPr>
        <p:txBody>
          <a:bodyPr wrap="square" rtlCol="0">
            <a:spAutoFit/>
          </a:bodyPr>
          <a:lstStyle/>
          <a:p>
            <a:r>
              <a:rPr lang="en-US" sz="2800" b="1" dirty="0">
                <a:solidFill>
                  <a:srgbClr val="26296B"/>
                </a:solidFill>
              </a:rPr>
              <a:t>TRAVEL COSTS</a:t>
            </a:r>
          </a:p>
          <a:p>
            <a:endParaRPr lang="en-US" b="1" dirty="0">
              <a:solidFill>
                <a:srgbClr val="26296B"/>
              </a:solidFill>
            </a:endParaRPr>
          </a:p>
          <a:p>
            <a:pPr marL="285750" indent="-285750"/>
            <a:r>
              <a:rPr lang="en-US" b="1" dirty="0">
                <a:solidFill>
                  <a:srgbClr val="26296B"/>
                </a:solidFill>
              </a:rPr>
              <a:t>     		</a:t>
            </a:r>
            <a:r>
              <a:rPr lang="en-US" dirty="0">
                <a:solidFill>
                  <a:srgbClr val="26296B"/>
                </a:solidFill>
              </a:rPr>
              <a:t>Travel for </a:t>
            </a:r>
            <a:r>
              <a:rPr lang="en-US" b="1" dirty="0">
                <a:solidFill>
                  <a:srgbClr val="26296B"/>
                </a:solidFill>
              </a:rPr>
              <a:t>DIRECT SERVICES </a:t>
            </a:r>
            <a:r>
              <a:rPr lang="en-US" dirty="0">
                <a:solidFill>
                  <a:srgbClr val="26296B"/>
                </a:solidFill>
              </a:rPr>
              <a:t>is 	allowable.</a:t>
            </a:r>
          </a:p>
          <a:p>
            <a:pPr marL="285750" indent="-285750"/>
            <a:endParaRPr lang="en-US" dirty="0">
              <a:solidFill>
                <a:srgbClr val="26296B"/>
              </a:solidFill>
            </a:endParaRPr>
          </a:p>
          <a:p>
            <a:pPr marL="285750" indent="-285750"/>
            <a:endParaRPr lang="en-US" dirty="0">
              <a:solidFill>
                <a:srgbClr val="26296B"/>
              </a:solidFill>
            </a:endParaRPr>
          </a:p>
          <a:p>
            <a:pPr marL="285750" indent="-285750"/>
            <a:r>
              <a:rPr lang="en-US" dirty="0">
                <a:solidFill>
                  <a:srgbClr val="26296B"/>
                </a:solidFill>
              </a:rPr>
              <a:t>		Expenses and reimbursements for 	mileage reimbursement </a:t>
            </a:r>
            <a:r>
              <a:rPr lang="en-US" b="1" dirty="0">
                <a:solidFill>
                  <a:srgbClr val="26296B"/>
                </a:solidFill>
              </a:rPr>
              <a:t>must follow 	most current IDOA State Travel Policy 	</a:t>
            </a:r>
            <a:r>
              <a:rPr lang="en-US" dirty="0">
                <a:solidFill>
                  <a:srgbClr val="26296B"/>
                </a:solidFill>
              </a:rPr>
              <a:t>or </a:t>
            </a:r>
            <a:r>
              <a:rPr lang="en-US" b="1" dirty="0">
                <a:solidFill>
                  <a:srgbClr val="26296B"/>
                </a:solidFill>
              </a:rPr>
              <a:t>subrecipient’s travel policy</a:t>
            </a:r>
            <a:r>
              <a:rPr lang="en-US" dirty="0">
                <a:solidFill>
                  <a:srgbClr val="26296B"/>
                </a:solidFill>
              </a:rPr>
              <a:t>, 	whichever is more restrictive.</a:t>
            </a:r>
          </a:p>
          <a:p>
            <a:pPr marL="285750" indent="-285750"/>
            <a:endParaRPr lang="en-US" dirty="0">
              <a:solidFill>
                <a:srgbClr val="26296B"/>
              </a:solidFill>
            </a:endParaRPr>
          </a:p>
          <a:p>
            <a:pPr marL="285750" indent="-285750"/>
            <a:endParaRPr lang="en-US" dirty="0">
              <a:solidFill>
                <a:srgbClr val="26296B"/>
              </a:solidFill>
            </a:endParaRPr>
          </a:p>
          <a:p>
            <a:pPr marL="285750" indent="-285750"/>
            <a:r>
              <a:rPr lang="en-US" dirty="0">
                <a:solidFill>
                  <a:srgbClr val="26296B"/>
                </a:solidFill>
              </a:rPr>
              <a:t>		All </a:t>
            </a:r>
            <a:r>
              <a:rPr lang="en-US" b="1" dirty="0">
                <a:solidFill>
                  <a:srgbClr val="26296B"/>
                </a:solidFill>
              </a:rPr>
              <a:t>NON-ESSENTIAL travel </a:t>
            </a:r>
            <a:r>
              <a:rPr lang="en-US" dirty="0">
                <a:solidFill>
                  <a:srgbClr val="26296B"/>
                </a:solidFill>
              </a:rPr>
              <a:t>is currently 	</a:t>
            </a:r>
            <a:r>
              <a:rPr lang="en-US" b="1" dirty="0">
                <a:solidFill>
                  <a:srgbClr val="26296B"/>
                </a:solidFill>
              </a:rPr>
              <a:t>EXCLUDED</a:t>
            </a:r>
            <a:r>
              <a:rPr lang="en-US" dirty="0">
                <a:solidFill>
                  <a:srgbClr val="26296B"/>
                </a:solidFill>
              </a:rPr>
              <a:t> under state policy.</a:t>
            </a:r>
          </a:p>
          <a:p>
            <a:endParaRPr lang="en-US" b="1" dirty="0">
              <a:solidFill>
                <a:srgbClr val="26296B"/>
              </a:solidFill>
            </a:endParaRPr>
          </a:p>
          <a:p>
            <a:endParaRPr lang="en-US" b="1" dirty="0">
              <a:solidFill>
                <a:srgbClr val="26296B"/>
              </a:solidFill>
            </a:endParaRPr>
          </a:p>
          <a:p>
            <a:endParaRPr lang="en-US" dirty="0"/>
          </a:p>
          <a:p>
            <a:endParaRPr lang="en-US" sz="1400" b="1" dirty="0">
              <a:solidFill>
                <a:srgbClr val="26296B"/>
              </a:solidFill>
            </a:endParaRPr>
          </a:p>
          <a:p>
            <a:endParaRPr lang="en-US" dirty="0">
              <a:solidFill>
                <a:srgbClr val="26296B"/>
              </a:solidFill>
            </a:endParaRPr>
          </a:p>
          <a:p>
            <a:endParaRPr lang="en-US" dirty="0"/>
          </a:p>
        </p:txBody>
      </p:sp>
      <p:sp>
        <p:nvSpPr>
          <p:cNvPr id="9" name="TextBox 8">
            <a:extLst>
              <a:ext uri="{FF2B5EF4-FFF2-40B4-BE49-F238E27FC236}">
                <a16:creationId xmlns:a16="http://schemas.microsoft.com/office/drawing/2014/main" id="{3E2D3F92-D8ED-15EF-8E6C-03FF568C724D}"/>
              </a:ext>
            </a:extLst>
          </p:cNvPr>
          <p:cNvSpPr txBox="1"/>
          <p:nvPr/>
        </p:nvSpPr>
        <p:spPr>
          <a:xfrm>
            <a:off x="6651867" y="1320249"/>
            <a:ext cx="5106545" cy="6647974"/>
          </a:xfrm>
          <a:prstGeom prst="rect">
            <a:avLst/>
          </a:prstGeom>
          <a:noFill/>
        </p:spPr>
        <p:txBody>
          <a:bodyPr wrap="square" rtlCol="0">
            <a:spAutoFit/>
          </a:bodyPr>
          <a:lstStyle/>
          <a:p>
            <a:r>
              <a:rPr lang="en-US" sz="2800" b="1" dirty="0">
                <a:solidFill>
                  <a:srgbClr val="FFCC00"/>
                </a:solidFill>
              </a:rPr>
              <a:t>PROGRAM COSTS</a:t>
            </a:r>
          </a:p>
          <a:p>
            <a:endParaRPr lang="en-US" sz="1600" b="1" dirty="0">
              <a:solidFill>
                <a:srgbClr val="26296B"/>
              </a:solidFill>
            </a:endParaRPr>
          </a:p>
          <a:p>
            <a:r>
              <a:rPr lang="en-US" sz="1600" b="1" dirty="0">
                <a:solidFill>
                  <a:srgbClr val="26296B"/>
                </a:solidFill>
              </a:rPr>
              <a:t>	</a:t>
            </a:r>
            <a:r>
              <a:rPr lang="en-US" sz="1600" dirty="0">
                <a:solidFill>
                  <a:srgbClr val="26296B"/>
                </a:solidFill>
              </a:rPr>
              <a:t>Must be </a:t>
            </a:r>
            <a:r>
              <a:rPr lang="en-US" sz="1600" b="1" dirty="0">
                <a:solidFill>
                  <a:srgbClr val="26296B"/>
                </a:solidFill>
              </a:rPr>
              <a:t>necessary and reasonable </a:t>
            </a:r>
            <a:r>
              <a:rPr lang="en-US" sz="1600" dirty="0">
                <a:solidFill>
                  <a:srgbClr val="26296B"/>
                </a:solidFill>
              </a:rPr>
              <a:t>for 	stated purpose of grant.</a:t>
            </a:r>
          </a:p>
          <a:p>
            <a:endParaRPr lang="en-US" sz="1600" dirty="0">
              <a:solidFill>
                <a:srgbClr val="26296B"/>
              </a:solidFill>
            </a:endParaRPr>
          </a:p>
          <a:p>
            <a:r>
              <a:rPr lang="en-US" sz="1600" dirty="0">
                <a:solidFill>
                  <a:srgbClr val="26296B"/>
                </a:solidFill>
              </a:rPr>
              <a:t>	Must be in </a:t>
            </a:r>
            <a:r>
              <a:rPr lang="en-US" sz="1600" b="1" dirty="0">
                <a:solidFill>
                  <a:srgbClr val="26296B"/>
                </a:solidFill>
              </a:rPr>
              <a:t>accordance with general 	accepted accounting principles</a:t>
            </a:r>
            <a:r>
              <a:rPr lang="en-US" sz="1600" dirty="0">
                <a:solidFill>
                  <a:srgbClr val="26296B"/>
                </a:solidFill>
              </a:rPr>
              <a:t>.</a:t>
            </a:r>
          </a:p>
          <a:p>
            <a:endParaRPr lang="en-US" sz="1600" dirty="0">
              <a:solidFill>
                <a:srgbClr val="26296B"/>
              </a:solidFill>
            </a:endParaRPr>
          </a:p>
          <a:p>
            <a:r>
              <a:rPr lang="en-US" sz="1600" dirty="0">
                <a:solidFill>
                  <a:srgbClr val="26296B"/>
                </a:solidFill>
              </a:rPr>
              <a:t>	</a:t>
            </a:r>
            <a:r>
              <a:rPr lang="en-US" sz="1600" b="1" dirty="0">
                <a:solidFill>
                  <a:srgbClr val="26296B"/>
                </a:solidFill>
              </a:rPr>
              <a:t>Conform to any limitations/exclusions </a:t>
            </a:r>
            <a:r>
              <a:rPr lang="en-US" sz="1600" dirty="0">
                <a:solidFill>
                  <a:srgbClr val="26296B"/>
                </a:solidFill>
              </a:rPr>
              <a:t>set 	forth in 2 CFR 200 or STOP Grant Program 	Requirements</a:t>
            </a:r>
          </a:p>
          <a:p>
            <a:endParaRPr lang="en-US" sz="1600" dirty="0">
              <a:solidFill>
                <a:srgbClr val="26296B"/>
              </a:solidFill>
            </a:endParaRPr>
          </a:p>
          <a:p>
            <a:r>
              <a:rPr lang="en-US" sz="1600" dirty="0">
                <a:solidFill>
                  <a:srgbClr val="26296B"/>
                </a:solidFill>
              </a:rPr>
              <a:t>	</a:t>
            </a:r>
            <a:r>
              <a:rPr lang="en-US" sz="1600" b="1" dirty="0">
                <a:solidFill>
                  <a:srgbClr val="26296B"/>
                </a:solidFill>
              </a:rPr>
              <a:t>Consistent with policies &amp; procedures </a:t>
            </a:r>
            <a:r>
              <a:rPr lang="en-US" sz="1600" dirty="0">
                <a:solidFill>
                  <a:srgbClr val="26296B"/>
                </a:solidFill>
              </a:rPr>
              <a:t>of this 	grant program and applied uniformly.</a:t>
            </a:r>
          </a:p>
          <a:p>
            <a:endParaRPr lang="en-US" sz="1600" dirty="0">
              <a:solidFill>
                <a:srgbClr val="26296B"/>
              </a:solidFill>
            </a:endParaRPr>
          </a:p>
          <a:p>
            <a:r>
              <a:rPr lang="en-US" sz="1600" dirty="0">
                <a:solidFill>
                  <a:srgbClr val="26296B"/>
                </a:solidFill>
              </a:rPr>
              <a:t>	</a:t>
            </a:r>
            <a:r>
              <a:rPr lang="en-US" sz="1600" b="1" dirty="0">
                <a:solidFill>
                  <a:srgbClr val="26296B"/>
                </a:solidFill>
              </a:rPr>
              <a:t>Adequately documented </a:t>
            </a:r>
            <a:r>
              <a:rPr lang="en-US" sz="1600" dirty="0">
                <a:solidFill>
                  <a:srgbClr val="26296B"/>
                </a:solidFill>
              </a:rPr>
              <a:t>with supporting 	materials, including receipts, invoices, 	timesheets, paystubs, etc.</a:t>
            </a:r>
          </a:p>
          <a:p>
            <a:endParaRPr lang="en-US" dirty="0">
              <a:solidFill>
                <a:srgbClr val="26296B"/>
              </a:solidFill>
            </a:endParaRP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dirty="0"/>
          </a:p>
          <a:p>
            <a:endParaRPr lang="en-US" dirty="0">
              <a:solidFill>
                <a:srgbClr val="26296B"/>
              </a:solidFill>
            </a:endParaRPr>
          </a:p>
          <a:p>
            <a:endParaRPr lang="en-US" dirty="0"/>
          </a:p>
        </p:txBody>
      </p:sp>
      <p:pic>
        <p:nvPicPr>
          <p:cNvPr id="2" name="Graphic 1" descr="Airplane outline">
            <a:extLst>
              <a:ext uri="{FF2B5EF4-FFF2-40B4-BE49-F238E27FC236}">
                <a16:creationId xmlns:a16="http://schemas.microsoft.com/office/drawing/2014/main" id="{BEBD05EB-9063-C750-917F-8CA8926FE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0790">
            <a:off x="674503" y="1830333"/>
            <a:ext cx="914400" cy="914400"/>
          </a:xfrm>
          <a:prstGeom prst="rect">
            <a:avLst/>
          </a:prstGeom>
        </p:spPr>
      </p:pic>
      <p:pic>
        <p:nvPicPr>
          <p:cNvPr id="6" name="Graphic 5" descr="Car outline">
            <a:extLst>
              <a:ext uri="{FF2B5EF4-FFF2-40B4-BE49-F238E27FC236}">
                <a16:creationId xmlns:a16="http://schemas.microsoft.com/office/drawing/2014/main" id="{F76EDB33-F6BA-589F-3ABA-49AA27DEF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503" y="3270835"/>
            <a:ext cx="914400" cy="914400"/>
          </a:xfrm>
          <a:prstGeom prst="rect">
            <a:avLst/>
          </a:prstGeom>
        </p:spPr>
      </p:pic>
      <p:pic>
        <p:nvPicPr>
          <p:cNvPr id="11" name="Graphic 10" descr="Badge Cross outline">
            <a:extLst>
              <a:ext uri="{FF2B5EF4-FFF2-40B4-BE49-F238E27FC236}">
                <a16:creationId xmlns:a16="http://schemas.microsoft.com/office/drawing/2014/main" id="{BF683E0D-D6D6-35D7-21B3-BAAA1DEDA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569" y="4837099"/>
            <a:ext cx="914400" cy="914400"/>
          </a:xfrm>
          <a:prstGeom prst="rect">
            <a:avLst/>
          </a:prstGeom>
        </p:spPr>
      </p:pic>
      <p:pic>
        <p:nvPicPr>
          <p:cNvPr id="14" name="Graphic 13" descr="Checklist outline">
            <a:extLst>
              <a:ext uri="{FF2B5EF4-FFF2-40B4-BE49-F238E27FC236}">
                <a16:creationId xmlns:a16="http://schemas.microsoft.com/office/drawing/2014/main" id="{F90FB82C-22B6-5E35-10C4-6CD9461D69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7980" y="2053161"/>
            <a:ext cx="812419" cy="812419"/>
          </a:xfrm>
          <a:prstGeom prst="rect">
            <a:avLst/>
          </a:prstGeom>
        </p:spPr>
      </p:pic>
      <p:pic>
        <p:nvPicPr>
          <p:cNvPr id="16" name="Graphic 15" descr="Money outline">
            <a:extLst>
              <a:ext uri="{FF2B5EF4-FFF2-40B4-BE49-F238E27FC236}">
                <a16:creationId xmlns:a16="http://schemas.microsoft.com/office/drawing/2014/main" id="{64474D1A-F6B8-526F-7723-514534BD44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44349" y="3401183"/>
            <a:ext cx="914400" cy="914400"/>
          </a:xfrm>
          <a:prstGeom prst="rect">
            <a:avLst/>
          </a:prstGeom>
        </p:spPr>
      </p:pic>
      <p:pic>
        <p:nvPicPr>
          <p:cNvPr id="18" name="Graphic 17" descr="Receipt outline">
            <a:extLst>
              <a:ext uri="{FF2B5EF4-FFF2-40B4-BE49-F238E27FC236}">
                <a16:creationId xmlns:a16="http://schemas.microsoft.com/office/drawing/2014/main" id="{F7F88F4A-9270-DB9F-646E-CA470B3AEC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29860" y="5156344"/>
            <a:ext cx="914400" cy="914400"/>
          </a:xfrm>
          <a:prstGeom prst="rect">
            <a:avLst/>
          </a:prstGeom>
        </p:spPr>
      </p:pic>
    </p:spTree>
    <p:extLst>
      <p:ext uri="{BB962C8B-B14F-4D97-AF65-F5344CB8AC3E}">
        <p14:creationId xmlns:p14="http://schemas.microsoft.com/office/powerpoint/2010/main" val="184110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7A178A-1BE1-8BA6-91E7-62BE327144D9}"/>
            </a:ext>
          </a:extLst>
        </p:cNvPr>
        <p:cNvGrpSpPr/>
        <p:nvPr/>
      </p:nvGrpSpPr>
      <p:grpSpPr>
        <a:xfrm>
          <a:off x="0" y="0"/>
          <a:ext cx="0" cy="0"/>
          <a:chOff x="0" y="0"/>
          <a:chExt cx="0" cy="0"/>
        </a:xfrm>
      </p:grpSpPr>
      <p:sp>
        <p:nvSpPr>
          <p:cNvPr id="3" name="TextBox 8">
            <a:extLst>
              <a:ext uri="{FF2B5EF4-FFF2-40B4-BE49-F238E27FC236}">
                <a16:creationId xmlns:a16="http://schemas.microsoft.com/office/drawing/2014/main" id="{E482B5AF-881F-EC9F-9700-7FFEEB1B1146}"/>
              </a:ext>
            </a:extLst>
          </p:cNvPr>
          <p:cNvSpPr txBox="1">
            <a:spLocks noChangeArrowheads="1"/>
          </p:cNvSpPr>
          <p:nvPr/>
        </p:nvSpPr>
        <p:spPr bwMode="auto">
          <a:xfrm>
            <a:off x="682285" y="530596"/>
            <a:ext cx="1067151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latin typeface="Franklin Gothic Demi" panose="020B0703020102020204" pitchFamily="34" charset="0"/>
              </a:rPr>
              <a:t>APPENDIX A: APPLICABLE LAWS &amp; MANDATORY REQUIREMENTS</a:t>
            </a:r>
          </a:p>
        </p:txBody>
      </p:sp>
      <p:sp>
        <p:nvSpPr>
          <p:cNvPr id="12" name="Rectangle 11">
            <a:extLst>
              <a:ext uri="{FF2B5EF4-FFF2-40B4-BE49-F238E27FC236}">
                <a16:creationId xmlns:a16="http://schemas.microsoft.com/office/drawing/2014/main" id="{10E3F755-4DBA-3E3A-01D2-7BEF629290F4}"/>
              </a:ext>
            </a:extLst>
          </p:cNvPr>
          <p:cNvSpPr/>
          <p:nvPr/>
        </p:nvSpPr>
        <p:spPr>
          <a:xfrm>
            <a:off x="4246849" y="975278"/>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A21C4F-A88D-15BE-484F-87A91476DC10}"/>
              </a:ext>
            </a:extLst>
          </p:cNvPr>
          <p:cNvSpPr/>
          <p:nvPr/>
        </p:nvSpPr>
        <p:spPr>
          <a:xfrm>
            <a:off x="446530" y="976872"/>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DCAE01-0648-BF55-F613-2CA51CE28EC8}"/>
              </a:ext>
            </a:extLst>
          </p:cNvPr>
          <p:cNvSpPr/>
          <p:nvPr/>
        </p:nvSpPr>
        <p:spPr>
          <a:xfrm>
            <a:off x="8047168" y="975278"/>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2F2BD8-E47A-E8D1-7292-AB134035632E}"/>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122DB4-4432-9BD8-7BE1-E97C74444C2C}"/>
              </a:ext>
            </a:extLst>
          </p:cNvPr>
          <p:cNvSpPr txBox="1"/>
          <p:nvPr/>
        </p:nvSpPr>
        <p:spPr>
          <a:xfrm>
            <a:off x="165116" y="1501353"/>
            <a:ext cx="11901384" cy="4034053"/>
          </a:xfrm>
          <a:prstGeom prst="rect">
            <a:avLst/>
          </a:prstGeom>
          <a:noFill/>
        </p:spPr>
        <p:txBody>
          <a:bodyPr wrap="square">
            <a:spAutoFit/>
          </a:bodyPr>
          <a:lstStyle/>
          <a:p>
            <a:pPr marL="0" marR="0">
              <a:lnSpc>
                <a:spcPct val="110000"/>
              </a:lnSpc>
              <a:spcAft>
                <a:spcPts val="600"/>
              </a:spcAft>
              <a:buNone/>
            </a:pPr>
            <a:r>
              <a:rPr lang="en-US" sz="2000" b="1" dirty="0">
                <a:solidFill>
                  <a:srgbClr val="FFCC00"/>
                </a:solidFill>
                <a:effectLst/>
                <a:latin typeface="Calibri" panose="020F0502020204030204" pitchFamily="34" charset="0"/>
                <a:ea typeface="Calibri" panose="020F0502020204030204" pitchFamily="34" charset="0"/>
                <a:cs typeface="Calibri" panose="020F0502020204030204" pitchFamily="34" charset="0"/>
              </a:rPr>
              <a:t>I. GENERAL</a:t>
            </a:r>
            <a:endParaRPr lang="en-US" sz="2000" dirty="0">
              <a:solidFill>
                <a:srgbClr val="FFCC00"/>
              </a:solidFill>
              <a:effectLst/>
              <a:latin typeface="Calibri" panose="020F0502020204030204" pitchFamily="34" charset="0"/>
              <a:ea typeface="Calibri" panose="020F0502020204030204" pitchFamily="34" charset="0"/>
            </a:endParaRPr>
          </a:p>
          <a:p>
            <a:pPr marL="0" marR="0">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This award is governed by 2 C.F.R. Part 200 and the DOJ Grants Financial Guide. All applicants </a:t>
            </a: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must adhere to all provisions set forth in federal and state statutes, regulations, and rules</a:t>
            </a:r>
            <a:r>
              <a:rPr lang="en-US" sz="1200" dirty="0">
                <a:effectLst/>
                <a:latin typeface="Calibri" panose="020F0502020204030204" pitchFamily="34" charset="0"/>
                <a:ea typeface="Calibri" panose="020F0502020204030204" pitchFamily="34" charset="0"/>
                <a:cs typeface="Calibri" panose="020F0502020204030204" pitchFamily="34" charset="0"/>
              </a:rPr>
              <a:t>. Failure to abide by federal and state mandates may, at discretion of the state, be considered  a material breach. </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solidFill>
                  <a:srgbClr val="26296B"/>
                </a:solidFill>
                <a:ea typeface="Calibri" panose="020F0502020204030204" pitchFamily="34" charset="0"/>
                <a:cs typeface="Calibri" panose="020F0502020204030204" pitchFamily="34" charset="0"/>
              </a:rPr>
              <a:t>C</a:t>
            </a:r>
            <a:r>
              <a:rPr lang="en-US" sz="1200"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onsequences of a material breach include</a:t>
            </a:r>
            <a:r>
              <a:rPr lang="en-US" sz="1200" dirty="0">
                <a:effectLst/>
                <a:latin typeface="Calibri" panose="020F0502020204030204" pitchFamily="34" charset="0"/>
                <a:ea typeface="Calibri" panose="020F0502020204030204" pitchFamily="34" charset="0"/>
                <a:cs typeface="Calibri" panose="020F0502020204030204" pitchFamily="34" charset="0"/>
              </a:rPr>
              <a:t>, but are not limited, to:</a:t>
            </a:r>
            <a:endParaRPr lang="en-US" sz="1200" dirty="0">
              <a:effectLst/>
              <a:latin typeface="Calibri" panose="020F0502020204030204" pitchFamily="34" charset="0"/>
              <a:ea typeface="Calibri" panose="020F0502020204030204" pitchFamily="34" charset="0"/>
            </a:endParaRPr>
          </a:p>
          <a:p>
            <a:pPr marL="0" marR="0" algn="just">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800100" lvl="1" indent="-342900" algn="just">
              <a:lnSpc>
                <a:spcPct val="110000"/>
              </a:lnSpc>
              <a:spcAft>
                <a:spcPts val="600"/>
              </a:spcAft>
              <a:buFont typeface="Calibri" panose="020F0502020204030204" pitchFamily="34" charset="0"/>
              <a:buChar char="»"/>
            </a:pPr>
            <a:r>
              <a:rPr lang="en-US" sz="1200" b="1" dirty="0">
                <a:solidFill>
                  <a:srgbClr val="26296B"/>
                </a:solidFill>
                <a:ea typeface="Calibri" panose="020F0502020204030204" pitchFamily="34" charset="0"/>
                <a:cs typeface="Calibri" panose="020F0502020204030204" pitchFamily="34" charset="0"/>
              </a:rPr>
              <a:t>I</a:t>
            </a: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neligibility</a:t>
            </a:r>
            <a:r>
              <a:rPr lang="en-US" sz="1200" dirty="0">
                <a:effectLst/>
                <a:latin typeface="Calibri" panose="020F0502020204030204" pitchFamily="34" charset="0"/>
                <a:ea typeface="Calibri" panose="020F0502020204030204" pitchFamily="34" charset="0"/>
                <a:cs typeface="Calibri" panose="020F0502020204030204" pitchFamily="34" charset="0"/>
              </a:rPr>
              <a:t> for this grant funding 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0000"/>
              </a:lnSpc>
              <a:spcAft>
                <a:spcPts val="600"/>
              </a:spcAft>
              <a:buFont typeface="Calibri" panose="020F0502020204030204" pitchFamily="34" charset="0"/>
              <a:buChar char="»"/>
            </a:pP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Repayment </a:t>
            </a:r>
            <a:r>
              <a:rPr lang="en-US" sz="1200" dirty="0">
                <a:effectLst/>
                <a:latin typeface="Calibri" panose="020F0502020204030204" pitchFamily="34" charset="0"/>
                <a:ea typeface="Calibri" panose="020F0502020204030204" pitchFamily="34" charset="0"/>
                <a:cs typeface="Calibri" panose="020F0502020204030204" pitchFamily="34" charset="0"/>
              </a:rPr>
              <a:t>of any grant funds already received;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0000"/>
              </a:lnSpc>
              <a:spcAft>
                <a:spcPts val="600"/>
              </a:spcAft>
              <a:buFont typeface="Calibri" panose="020F0502020204030204" pitchFamily="34" charset="0"/>
              <a:buChar char="»"/>
            </a:pPr>
            <a:r>
              <a:rPr lang="en-US" sz="1200" b="1" dirty="0">
                <a:solidFill>
                  <a:srgbClr val="26296B"/>
                </a:solidFill>
                <a:ea typeface="Calibri" panose="020F0502020204030204" pitchFamily="34" charset="0"/>
                <a:cs typeface="Calibri" panose="020F0502020204030204" pitchFamily="34" charset="0"/>
              </a:rPr>
              <a:t>D</a:t>
            </a: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e-obligation</a:t>
            </a:r>
            <a:r>
              <a:rPr lang="en-US" sz="1200" dirty="0">
                <a:effectLst/>
                <a:latin typeface="Calibri" panose="020F0502020204030204" pitchFamily="34" charset="0"/>
                <a:ea typeface="Calibri" panose="020F0502020204030204" pitchFamily="34" charset="0"/>
                <a:cs typeface="Calibri" panose="020F0502020204030204" pitchFamily="34" charset="0"/>
              </a:rPr>
              <a:t> of grant funds; 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0000"/>
              </a:lnSpc>
              <a:spcAft>
                <a:spcPts val="600"/>
              </a:spcAft>
              <a:buFont typeface="Calibri" panose="020F0502020204030204" pitchFamily="34" charset="0"/>
              <a:buChar char="»"/>
            </a:pP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Factor in scoring process </a:t>
            </a:r>
            <a:r>
              <a:rPr lang="en-US" sz="1200" dirty="0">
                <a:effectLst/>
                <a:latin typeface="Calibri" panose="020F0502020204030204" pitchFamily="34" charset="0"/>
                <a:ea typeface="Calibri" panose="020F0502020204030204" pitchFamily="34" charset="0"/>
                <a:cs typeface="Calibri" panose="020F0502020204030204" pitchFamily="34" charset="0"/>
              </a:rPr>
              <a:t>for future grant applications.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lnSpc>
                <a:spcPct val="110000"/>
              </a:lnSpc>
              <a:spcAft>
                <a:spcPts val="600"/>
              </a:spcAft>
              <a:buNone/>
            </a:pPr>
            <a:r>
              <a:rPr lang="en-US" sz="1200" dirty="0">
                <a:ea typeface="Calibri" panose="020F0502020204030204" pitchFamily="34" charset="0"/>
                <a:cs typeface="Calibri" panose="020F0502020204030204" pitchFamily="34" charset="0"/>
              </a:rPr>
              <a:t>A</a:t>
            </a:r>
            <a:r>
              <a:rPr lang="en-US" sz="1200" dirty="0">
                <a:effectLst/>
                <a:latin typeface="Calibri" panose="020F0502020204030204" pitchFamily="34" charset="0"/>
                <a:ea typeface="Calibri" panose="020F0502020204030204" pitchFamily="34" charset="0"/>
                <a:cs typeface="Calibri" panose="020F0502020204030204" pitchFamily="34" charset="0"/>
              </a:rPr>
              <a:t>pplicant </a:t>
            </a:r>
            <a:r>
              <a:rPr lang="en-US" sz="1200" b="1" u="sng"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may not </a:t>
            </a: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obligate, expend, or draw down grant funds until federal Office of the Chief Financial Officer notifies the state that the grant has been awarded to Indiana</a:t>
            </a:r>
            <a:r>
              <a:rPr lang="en-US" sz="1200" dirty="0">
                <a:effectLst/>
                <a:latin typeface="Calibri" panose="020F0502020204030204" pitchFamily="34" charset="0"/>
                <a:ea typeface="Calibri" panose="020F0502020204030204" pitchFamily="34" charset="0"/>
                <a:cs typeface="Calibri" panose="020F0502020204030204" pitchFamily="34" charset="0"/>
              </a:rPr>
              <a:t>. The state shall not reimburse an applicant for expenditures outside the grant period of performance.</a:t>
            </a:r>
            <a:endParaRPr lang="en-US" sz="1200" dirty="0">
              <a:effectLst/>
              <a:latin typeface="Calibri" panose="020F0502020204030204" pitchFamily="34" charset="0"/>
              <a:ea typeface="Calibri" panose="020F0502020204030204" pitchFamily="34" charset="0"/>
            </a:endParaRPr>
          </a:p>
          <a:p>
            <a:pPr marL="0" marR="0" algn="just">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Pursuant to 2 C.F.R. Part 200, all applicants are required to establish and </a:t>
            </a:r>
            <a:r>
              <a:rPr lang="en-US" sz="1200" b="1" dirty="0">
                <a:solidFill>
                  <a:srgbClr val="26296B"/>
                </a:solidFill>
                <a:effectLst/>
                <a:latin typeface="Calibri" panose="020F0502020204030204" pitchFamily="34" charset="0"/>
                <a:ea typeface="Calibri" panose="020F0502020204030204" pitchFamily="34" charset="0"/>
                <a:cs typeface="Calibri" panose="020F0502020204030204" pitchFamily="34" charset="0"/>
              </a:rPr>
              <a:t>maintain grant accounting systems and financial records </a:t>
            </a:r>
            <a:r>
              <a:rPr lang="en-US" sz="1200" dirty="0">
                <a:effectLst/>
                <a:latin typeface="Calibri" panose="020F0502020204030204" pitchFamily="34" charset="0"/>
                <a:ea typeface="Calibri" panose="020F0502020204030204" pitchFamily="34" charset="0"/>
                <a:cs typeface="Calibri" panose="020F0502020204030204" pitchFamily="34" charset="0"/>
              </a:rPr>
              <a:t>to accurately account for funds awarded to them.</a:t>
            </a:r>
            <a:endParaRPr lang="en-US" sz="1200" dirty="0">
              <a:effectLst/>
              <a:latin typeface="Calibri" panose="020F0502020204030204" pitchFamily="34" charset="0"/>
              <a:ea typeface="Calibri" panose="020F0502020204030204" pitchFamily="34" charset="0"/>
            </a:endParaRPr>
          </a:p>
          <a:p>
            <a:pPr marL="0" marR="0" algn="just">
              <a:lnSpc>
                <a:spcPct val="110000"/>
              </a:lnSpc>
              <a:spcAft>
                <a:spcPts val="600"/>
              </a:spcAft>
              <a:buNone/>
            </a:pPr>
            <a:r>
              <a:rPr lang="en-US" sz="1200" dirty="0">
                <a:ea typeface="Calibri" panose="020F0502020204030204" pitchFamily="34" charset="0"/>
                <a:cs typeface="Calibri" panose="020F0502020204030204" pitchFamily="34" charset="0"/>
              </a:rPr>
              <a:t>A</a:t>
            </a:r>
            <a:r>
              <a:rPr lang="en-US" sz="1200" dirty="0">
                <a:effectLst/>
                <a:latin typeface="Calibri" panose="020F0502020204030204" pitchFamily="34" charset="0"/>
                <a:ea typeface="Calibri" panose="020F0502020204030204" pitchFamily="34" charset="0"/>
                <a:cs typeface="Calibri" panose="020F0502020204030204" pitchFamily="34" charset="0"/>
              </a:rPr>
              <a:t>pplicant understands and agrees it cannot use federal funds from different funding sources for one or more of identical cost items, in whole or in part. If this scenario presents itself, the applicant must contact ICJI program manager in writing and refrain from expenditure, obligation, or draw down of any federal funds awarded from ICJI concerning the identical cost items.</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64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353033-9F3B-1215-F050-6194127B8285}"/>
            </a:ext>
          </a:extLst>
        </p:cNvPr>
        <p:cNvGrpSpPr/>
        <p:nvPr/>
      </p:nvGrpSpPr>
      <p:grpSpPr>
        <a:xfrm>
          <a:off x="0" y="0"/>
          <a:ext cx="0" cy="0"/>
          <a:chOff x="0" y="0"/>
          <a:chExt cx="0" cy="0"/>
        </a:xfrm>
      </p:grpSpPr>
      <p:sp>
        <p:nvSpPr>
          <p:cNvPr id="3" name="TextBox 8">
            <a:extLst>
              <a:ext uri="{FF2B5EF4-FFF2-40B4-BE49-F238E27FC236}">
                <a16:creationId xmlns:a16="http://schemas.microsoft.com/office/drawing/2014/main" id="{AE03F9CA-EF8E-A85D-E630-B58B35712ED7}"/>
              </a:ext>
            </a:extLst>
          </p:cNvPr>
          <p:cNvSpPr txBox="1">
            <a:spLocks noChangeArrowheads="1"/>
          </p:cNvSpPr>
          <p:nvPr/>
        </p:nvSpPr>
        <p:spPr bwMode="auto">
          <a:xfrm>
            <a:off x="682285" y="149596"/>
            <a:ext cx="1067151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latin typeface="Franklin Gothic Demi" panose="020B0703020102020204" pitchFamily="34" charset="0"/>
              </a:rPr>
              <a:t>APPENDIX A: APPLICABLE LAWS &amp; MANDATORY REQUIREMENTS</a:t>
            </a:r>
          </a:p>
          <a:p>
            <a:pPr eaLnBrk="1" hangingPunct="1">
              <a:lnSpc>
                <a:spcPct val="100000"/>
              </a:lnSpc>
              <a:spcBef>
                <a:spcPct val="0"/>
              </a:spcBef>
              <a:buFontTx/>
              <a:buNone/>
            </a:pPr>
            <a:r>
              <a:rPr lang="en-US" altLang="en-US" sz="2300" dirty="0">
                <a:solidFill>
                  <a:srgbClr val="FFCC00"/>
                </a:solidFill>
                <a:latin typeface="Franklin Gothic Demi" panose="020B0703020102020204" pitchFamily="34" charset="0"/>
              </a:rPr>
              <a:t>II. Civil Rights Laws &amp; Requirements</a:t>
            </a:r>
          </a:p>
        </p:txBody>
      </p:sp>
      <p:sp>
        <p:nvSpPr>
          <p:cNvPr id="12" name="Rectangle 11">
            <a:extLst>
              <a:ext uri="{FF2B5EF4-FFF2-40B4-BE49-F238E27FC236}">
                <a16:creationId xmlns:a16="http://schemas.microsoft.com/office/drawing/2014/main" id="{39C92A15-A477-4A7C-3AA3-486570458D2C}"/>
              </a:ext>
            </a:extLst>
          </p:cNvPr>
          <p:cNvSpPr/>
          <p:nvPr/>
        </p:nvSpPr>
        <p:spPr>
          <a:xfrm>
            <a:off x="4246849" y="975278"/>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DCCD20-25CF-9B14-5098-32A54ACC02EA}"/>
              </a:ext>
            </a:extLst>
          </p:cNvPr>
          <p:cNvSpPr/>
          <p:nvPr/>
        </p:nvSpPr>
        <p:spPr>
          <a:xfrm>
            <a:off x="446530" y="976872"/>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6D2D71-3AD7-B823-E379-20A2F1BCD897}"/>
              </a:ext>
            </a:extLst>
          </p:cNvPr>
          <p:cNvSpPr/>
          <p:nvPr/>
        </p:nvSpPr>
        <p:spPr>
          <a:xfrm>
            <a:off x="8047168" y="975278"/>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143214-7A4C-079D-7888-4AAEF85DAE12}"/>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D1BA8380-F5EF-380E-7CBF-C0152FF257C6}"/>
              </a:ext>
            </a:extLst>
          </p:cNvPr>
          <p:cNvGraphicFramePr/>
          <p:nvPr>
            <p:extLst>
              <p:ext uri="{D42A27DB-BD31-4B8C-83A1-F6EECF244321}">
                <p14:modId xmlns:p14="http://schemas.microsoft.com/office/powerpoint/2010/main" val="1444735450"/>
              </p:ext>
            </p:extLst>
          </p:nvPr>
        </p:nvGraphicFramePr>
        <p:xfrm>
          <a:off x="552451" y="1333500"/>
          <a:ext cx="11193018"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C3A715-4C6F-FF2A-79B6-57D6B6BBD87D}"/>
            </a:ext>
          </a:extLst>
        </p:cNvPr>
        <p:cNvGrpSpPr/>
        <p:nvPr/>
      </p:nvGrpSpPr>
      <p:grpSpPr>
        <a:xfrm>
          <a:off x="0" y="0"/>
          <a:ext cx="0" cy="0"/>
          <a:chOff x="0" y="0"/>
          <a:chExt cx="0" cy="0"/>
        </a:xfrm>
      </p:grpSpPr>
      <p:sp>
        <p:nvSpPr>
          <p:cNvPr id="3" name="TextBox 8">
            <a:extLst>
              <a:ext uri="{FF2B5EF4-FFF2-40B4-BE49-F238E27FC236}">
                <a16:creationId xmlns:a16="http://schemas.microsoft.com/office/drawing/2014/main" id="{E34F69D8-E9BE-FA81-A81F-1C30C9C561A1}"/>
              </a:ext>
            </a:extLst>
          </p:cNvPr>
          <p:cNvSpPr txBox="1">
            <a:spLocks noChangeArrowheads="1"/>
          </p:cNvSpPr>
          <p:nvPr/>
        </p:nvSpPr>
        <p:spPr bwMode="auto">
          <a:xfrm>
            <a:off x="682285" y="530596"/>
            <a:ext cx="1067151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latin typeface="Franklin Gothic Demi" panose="020B0703020102020204" pitchFamily="34" charset="0"/>
              </a:rPr>
              <a:t>APPENDIX A: APPLICABLE LAWS &amp; MANDATORY REQUIREMENTS</a:t>
            </a:r>
          </a:p>
        </p:txBody>
      </p:sp>
      <p:sp>
        <p:nvSpPr>
          <p:cNvPr id="12" name="Rectangle 11">
            <a:extLst>
              <a:ext uri="{FF2B5EF4-FFF2-40B4-BE49-F238E27FC236}">
                <a16:creationId xmlns:a16="http://schemas.microsoft.com/office/drawing/2014/main" id="{D428D770-201F-9995-3661-3D42FB2F913A}"/>
              </a:ext>
            </a:extLst>
          </p:cNvPr>
          <p:cNvSpPr/>
          <p:nvPr/>
        </p:nvSpPr>
        <p:spPr>
          <a:xfrm>
            <a:off x="4246849" y="975278"/>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5DAD28-AA05-A6F8-51C9-7F8369C03965}"/>
              </a:ext>
            </a:extLst>
          </p:cNvPr>
          <p:cNvSpPr/>
          <p:nvPr/>
        </p:nvSpPr>
        <p:spPr>
          <a:xfrm>
            <a:off x="446530" y="976872"/>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856AC5-98C9-1632-631A-42DFFA7147AB}"/>
              </a:ext>
            </a:extLst>
          </p:cNvPr>
          <p:cNvSpPr/>
          <p:nvPr/>
        </p:nvSpPr>
        <p:spPr>
          <a:xfrm>
            <a:off x="8047168" y="975278"/>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AB7411-DDF6-FFFB-049F-E23F8BFEA2E9}"/>
              </a:ext>
            </a:extLst>
          </p:cNvPr>
          <p:cNvSpPr txBox="1"/>
          <p:nvPr/>
        </p:nvSpPr>
        <p:spPr>
          <a:xfrm>
            <a:off x="145307" y="1066740"/>
            <a:ext cx="11901384" cy="5391348"/>
          </a:xfrm>
          <a:prstGeom prst="rect">
            <a:avLst/>
          </a:prstGeom>
          <a:noFill/>
        </p:spPr>
        <p:txBody>
          <a:bodyPr wrap="square">
            <a:spAutoFit/>
          </a:bodyPr>
          <a:lstStyle/>
          <a:p>
            <a:pPr marL="0" marR="0">
              <a:lnSpc>
                <a:spcPct val="110000"/>
              </a:lnSpc>
              <a:spcAft>
                <a:spcPts val="600"/>
              </a:spcAft>
              <a:buNone/>
            </a:pPr>
            <a:r>
              <a:rPr lang="en-US" sz="2000" b="1" dirty="0">
                <a:solidFill>
                  <a:srgbClr val="FFCC00"/>
                </a:solidFill>
                <a:effectLst/>
                <a:latin typeface="Calibri" panose="020F0502020204030204" pitchFamily="34" charset="0"/>
                <a:ea typeface="Calibri" panose="020F0502020204030204" pitchFamily="34" charset="0"/>
                <a:cs typeface="Calibri" panose="020F0502020204030204" pitchFamily="34" charset="0"/>
              </a:rPr>
              <a:t>III. STATE LAWS &amp; REQUIREMENTS</a:t>
            </a:r>
            <a:endParaRPr lang="en-US" sz="1200" dirty="0">
              <a:solidFill>
                <a:srgbClr val="FFCC00"/>
              </a:solidFill>
              <a:effectLst/>
              <a:latin typeface="Calibri" panose="020F0502020204030204" pitchFamily="34" charset="0"/>
              <a:ea typeface="Calibri" panose="020F0502020204030204" pitchFamily="34" charset="0"/>
            </a:endParaRPr>
          </a:p>
          <a:p>
            <a:pPr marL="0" marR="0">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Recipients of grant funds are required to adhere to all state laws concerning receipt and use of grant funds from federal and state funding sources. Please review RFP for full details of the State Laws &amp; Requirements.</a:t>
            </a:r>
            <a:r>
              <a:rPr lang="en-US" sz="1200" dirty="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Those laws include, but are not limited to, the laws set forth below: </a:t>
            </a:r>
            <a:endParaRPr lang="en-US" sz="1200" dirty="0">
              <a:effectLst/>
              <a:latin typeface="Calibri" panose="020F0502020204030204" pitchFamily="34" charset="0"/>
              <a:ea typeface="Calibri" panose="020F0502020204030204" pitchFamily="34" charset="0"/>
            </a:endParaRPr>
          </a:p>
          <a:p>
            <a:pPr marL="800100" lvl="1" indent="-342900" algn="just">
              <a:lnSpc>
                <a:spcPct val="110000"/>
              </a:lnSpc>
              <a:spcAft>
                <a:spcPts val="600"/>
              </a:spcAft>
              <a:buFont typeface="Calibri" panose="020F0502020204030204" pitchFamily="34" charset="0"/>
              <a:buChar char="»"/>
            </a:pPr>
            <a:r>
              <a:rPr lang="en-US" sz="1400" b="1" dirty="0">
                <a:ea typeface="Calibri" panose="020F0502020204030204" pitchFamily="34" charset="0"/>
                <a:cs typeface="Calibri" panose="020F0502020204030204" pitchFamily="34" charset="0"/>
              </a:rPr>
              <a:t>State Ethical Requirements</a:t>
            </a:r>
          </a:p>
          <a:p>
            <a:pPr marL="800100" lvl="1" indent="-342900" algn="just">
              <a:lnSpc>
                <a:spcPct val="110000"/>
              </a:lnSpc>
              <a:spcAft>
                <a:spcPts val="600"/>
              </a:spcAft>
              <a:buFont typeface="Calibri" panose="020F0502020204030204" pitchFamily="34" charset="0"/>
              <a:buChar char="»"/>
            </a:pPr>
            <a:r>
              <a:rPr lang="en-US" sz="1400" b="1" dirty="0">
                <a:effectLst/>
                <a:latin typeface="Calibri" panose="020F0502020204030204" pitchFamily="34" charset="0"/>
                <a:ea typeface="Calibri" panose="020F0502020204030204" pitchFamily="34" charset="0"/>
                <a:cs typeface="Calibri" panose="020F0502020204030204" pitchFamily="34" charset="0"/>
              </a:rPr>
              <a:t>Indiana Secretary of State</a:t>
            </a:r>
          </a:p>
          <a:p>
            <a:pPr marL="800100" lvl="1" indent="-342900" algn="just">
              <a:lnSpc>
                <a:spcPct val="110000"/>
              </a:lnSpc>
              <a:spcAft>
                <a:spcPts val="600"/>
              </a:spcAft>
              <a:buFont typeface="Calibri" panose="020F0502020204030204" pitchFamily="34" charset="0"/>
              <a:buChar char="»"/>
            </a:pPr>
            <a:r>
              <a:rPr lang="en-US" sz="1400" b="1" dirty="0">
                <a:effectLst/>
                <a:latin typeface="Calibri" panose="020F0502020204030204" pitchFamily="34" charset="0"/>
                <a:ea typeface="Calibri" panose="020F0502020204030204" pitchFamily="34" charset="0"/>
                <a:cs typeface="Calibri" panose="020F0502020204030204" pitchFamily="34" charset="0"/>
              </a:rPr>
              <a:t>Telephone Solicitation of Consumers; Automatic Dialing Solicitations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0000"/>
              </a:lnSpc>
              <a:spcAft>
                <a:spcPts val="600"/>
              </a:spcAft>
              <a:buFont typeface="Calibri" panose="020F0502020204030204" pitchFamily="34" charset="0"/>
              <a:buChar char="»"/>
            </a:pPr>
            <a:r>
              <a:rPr lang="en-US" sz="1400" b="1" dirty="0">
                <a:effectLst/>
                <a:latin typeface="Calibri" panose="020F0502020204030204" pitchFamily="34" charset="0"/>
                <a:ea typeface="Calibri" panose="020F0502020204030204" pitchFamily="34" charset="0"/>
                <a:cs typeface="Calibri" panose="020F0502020204030204" pitchFamily="34" charset="0"/>
              </a:rPr>
              <a:t>Drug-Free Workplace Certification</a:t>
            </a:r>
            <a:endParaRPr lang="en-US" sz="1400" b="1" dirty="0">
              <a:ea typeface="Calibri" panose="020F0502020204030204" pitchFamily="34" charset="0"/>
              <a:cs typeface="Calibri" panose="020F0502020204030204" pitchFamily="34" charset="0"/>
            </a:endParaRPr>
          </a:p>
          <a:p>
            <a:pPr marL="800100" lvl="1" indent="-342900" algn="just">
              <a:lnSpc>
                <a:spcPct val="110000"/>
              </a:lnSpc>
              <a:spcAft>
                <a:spcPts val="600"/>
              </a:spcAft>
              <a:buFont typeface="Calibri" panose="020F0502020204030204" pitchFamily="34" charset="0"/>
              <a:buChar char="»"/>
            </a:pPr>
            <a:r>
              <a:rPr lang="en-US" sz="1400" b="1" dirty="0">
                <a:ea typeface="Calibri" panose="020F0502020204030204" pitchFamily="34" charset="0"/>
                <a:cs typeface="Calibri" panose="020F0502020204030204" pitchFamily="34" charset="0"/>
              </a:rPr>
              <a:t>Employment Eligibility Verification – </a:t>
            </a:r>
            <a:r>
              <a:rPr lang="en-US" sz="1400" i="1" dirty="0">
                <a:ea typeface="Calibri" panose="020F0502020204030204" pitchFamily="34" charset="0"/>
                <a:cs typeface="Calibri" panose="020F0502020204030204" pitchFamily="34" charset="0"/>
              </a:rPr>
              <a:t>Please review as they differ from previous STOP funding due to recent IN Code and Executive Orders.</a:t>
            </a:r>
          </a:p>
          <a:p>
            <a:pPr marL="1257300" lvl="2" indent="-342900" algn="just">
              <a:lnSpc>
                <a:spcPct val="110000"/>
              </a:lnSpc>
              <a:spcAft>
                <a:spcPts val="600"/>
              </a:spcAft>
              <a:buFont typeface="Calibri" panose="020F0502020204030204" pitchFamily="34" charset="0"/>
              <a:buChar char="»"/>
            </a:pPr>
            <a:r>
              <a:rPr lang="en-US" sz="1400" dirty="0">
                <a:ea typeface="Calibri" panose="020F0502020204030204" pitchFamily="34" charset="0"/>
                <a:cs typeface="Calibri" panose="020F0502020204030204" pitchFamily="34" charset="0"/>
              </a:rPr>
              <a:t>As required by IC § 22-5-1.7 and </a:t>
            </a:r>
            <a:r>
              <a:rPr lang="en-US" sz="1400" b="1" dirty="0">
                <a:ea typeface="Calibri" panose="020F0502020204030204" pitchFamily="34" charset="0"/>
                <a:cs typeface="Calibri" panose="020F0502020204030204" pitchFamily="34" charset="0"/>
              </a:rPr>
              <a:t>Executive Order 25-29</a:t>
            </a:r>
            <a:r>
              <a:rPr lang="en-US" sz="1400" dirty="0">
                <a:ea typeface="Calibri" panose="020F0502020204030204" pitchFamily="34" charset="0"/>
                <a:cs typeface="Calibri" panose="020F0502020204030204" pitchFamily="34" charset="0"/>
              </a:rPr>
              <a:t>, the applicant hereby swears or affirms under the penalties of perjury that:</a:t>
            </a:r>
          </a:p>
          <a:p>
            <a:pPr marL="1714500" lvl="3" indent="-342900" algn="just">
              <a:lnSpc>
                <a:spcPct val="110000"/>
              </a:lnSpc>
              <a:spcAft>
                <a:spcPts val="600"/>
              </a:spcAft>
              <a:buFont typeface="+mj-lt"/>
              <a:buAutoNum type="alphaUcPeriod"/>
            </a:pPr>
            <a:r>
              <a:rPr lang="en-US" sz="1200" dirty="0">
                <a:ea typeface="Calibri" panose="020F0502020204030204" pitchFamily="34" charset="0"/>
                <a:cs typeface="Calibri" panose="020F0502020204030204" pitchFamily="34" charset="0"/>
              </a:rPr>
              <a:t>Applicant has enrolled in and verified work eligibility status of all his/her/its employees, through the E-Verify program;</a:t>
            </a:r>
          </a:p>
          <a:p>
            <a:pPr marL="1714500" lvl="3" indent="-342900" algn="just">
              <a:lnSpc>
                <a:spcPct val="110000"/>
              </a:lnSpc>
              <a:spcAft>
                <a:spcPts val="600"/>
              </a:spcAft>
              <a:buFont typeface="+mj-lt"/>
              <a:buAutoNum type="alphaUcPeriod"/>
            </a:pPr>
            <a:r>
              <a:rPr lang="en-US" sz="1200" dirty="0">
                <a:ea typeface="Calibri" panose="020F0502020204030204" pitchFamily="34" charset="0"/>
                <a:cs typeface="Calibri" panose="020F0502020204030204" pitchFamily="34" charset="0"/>
              </a:rPr>
              <a:t>Applicant has provided documentation to the State affirming its enrollment and verification of employees through the E-Verify program;</a:t>
            </a:r>
          </a:p>
          <a:p>
            <a:pPr marL="1714500" lvl="3" indent="-342900" algn="just">
              <a:lnSpc>
                <a:spcPct val="110000"/>
              </a:lnSpc>
              <a:spcAft>
                <a:spcPts val="600"/>
              </a:spcAft>
              <a:buFont typeface="+mj-lt"/>
              <a:buAutoNum type="alphaUcPeriod"/>
            </a:pPr>
            <a:r>
              <a:rPr lang="en-US" sz="1200" dirty="0">
                <a:ea typeface="Calibri" panose="020F0502020204030204" pitchFamily="34" charset="0"/>
                <a:cs typeface="Calibri" panose="020F0502020204030204" pitchFamily="34" charset="0"/>
              </a:rPr>
              <a:t>Applicant does not knowingly employ or contract with and has not knowingly employed or contracted with an unauthorized alien; and the applicant shall require its contractors who perform work under this grant agreement to certify to applicant that contractor does not knowingly employ or contract with an unauthorized alien and that the contractor has enrolled and is participating in the E-Verify program. The applicant shall maintain this certification throughout the duration of the term of a contract with a contractor and shall provide to the State any and all such certifications promptly upon request.</a:t>
            </a:r>
          </a:p>
          <a:p>
            <a:pPr marL="1714500" lvl="3" indent="-342900" algn="just">
              <a:lnSpc>
                <a:spcPct val="110000"/>
              </a:lnSpc>
              <a:spcAft>
                <a:spcPts val="600"/>
              </a:spcAft>
              <a:buFont typeface="+mj-lt"/>
              <a:buAutoNum type="alphaUcPeriod"/>
            </a:pPr>
            <a:r>
              <a:rPr lang="en-US" sz="1200" dirty="0">
                <a:ea typeface="Calibri" panose="020F0502020204030204" pitchFamily="34" charset="0"/>
                <a:cs typeface="Calibri" panose="020F0502020204030204" pitchFamily="34" charset="0"/>
              </a:rPr>
              <a:t>Applicant shall not retain an employee and shall not contract with a person that the applicant subsequently learned or learns is an unauthorized alien.</a:t>
            </a:r>
          </a:p>
          <a:p>
            <a:pPr marL="1714500" lvl="3" indent="-342900" algn="just">
              <a:lnSpc>
                <a:spcPct val="110000"/>
              </a:lnSpc>
              <a:spcAft>
                <a:spcPts val="600"/>
              </a:spcAft>
              <a:buFont typeface="+mj-lt"/>
              <a:buAutoNum type="alphaUcPeriod"/>
            </a:pPr>
            <a:r>
              <a:rPr lang="en-US" sz="1200" dirty="0">
                <a:ea typeface="Calibri" panose="020F0502020204030204" pitchFamily="34" charset="0"/>
                <a:cs typeface="Calibri" panose="020F0502020204030204" pitchFamily="34" charset="0"/>
              </a:rPr>
              <a:t>State may terminate for default if the applicant fails to cure a breach of this provision no later than thirty (30) days after being notified by the State.</a:t>
            </a:r>
          </a:p>
          <a:p>
            <a:pPr marL="800100" lvl="1" indent="-342900" algn="just">
              <a:lnSpc>
                <a:spcPct val="110000"/>
              </a:lnSpc>
              <a:spcAft>
                <a:spcPts val="600"/>
              </a:spcAft>
              <a:buFont typeface="Calibri" panose="020F0502020204030204" pitchFamily="34" charset="0"/>
              <a:buChar char="»"/>
            </a:pPr>
            <a:r>
              <a:rPr lang="en-US" sz="1400" b="1" dirty="0">
                <a:ea typeface="Calibri" panose="020F0502020204030204" pitchFamily="34" charset="0"/>
                <a:cs typeface="Calibri" panose="020F0502020204030204" pitchFamily="34" charset="0"/>
              </a:rPr>
              <a:t>ICJI Policies &amp; Requirements</a:t>
            </a:r>
          </a:p>
          <a:p>
            <a:pPr marL="0" marR="0" algn="just">
              <a:lnSpc>
                <a:spcPct val="110000"/>
              </a:lnSpc>
              <a:spcAft>
                <a:spcPts val="6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861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on a table&#10;&#10;Description automatically generated with low confidence">
            <a:extLst>
              <a:ext uri="{FF2B5EF4-FFF2-40B4-BE49-F238E27FC236}">
                <a16:creationId xmlns:a16="http://schemas.microsoft.com/office/drawing/2014/main" id="{8318D246-F246-432A-9992-1B9B498A2A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072" b="34923"/>
          <a:stretch/>
        </p:blipFill>
        <p:spPr>
          <a:xfrm>
            <a:off x="446524" y="453643"/>
            <a:ext cx="11298938" cy="3898556"/>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VICTIM COMPENSATION</a:t>
            </a:r>
          </a:p>
        </p:txBody>
      </p:sp>
      <p:sp>
        <p:nvSpPr>
          <p:cNvPr id="18" name="Rectangle 17">
            <a:extLst>
              <a:ext uri="{FF2B5EF4-FFF2-40B4-BE49-F238E27FC236}">
                <a16:creationId xmlns:a16="http://schemas.microsoft.com/office/drawing/2014/main" id="{C891C992-2648-484C-A239-D176A8F48D77}"/>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F65EB84-5C0E-4959-BC22-C873F03F0348}"/>
              </a:ext>
            </a:extLst>
          </p:cNvPr>
          <p:cNvSpPr/>
          <p:nvPr/>
        </p:nvSpPr>
        <p:spPr>
          <a:xfrm>
            <a:off x="446527" y="4421177"/>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F00DCBCD-36A9-489E-A584-3EB68E58D75E}"/>
              </a:ext>
            </a:extLst>
          </p:cNvPr>
          <p:cNvSpPr txBox="1">
            <a:spLocks/>
          </p:cNvSpPr>
          <p:nvPr/>
        </p:nvSpPr>
        <p:spPr bwMode="auto">
          <a:xfrm>
            <a:off x="581188" y="4766484"/>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Application Submission in IntelliGrants</a:t>
            </a:r>
          </a:p>
        </p:txBody>
      </p:sp>
      <p:pic>
        <p:nvPicPr>
          <p:cNvPr id="30" name="Picture 29" descr="Logo&#10;&#10;Description automatically generated">
            <a:extLst>
              <a:ext uri="{FF2B5EF4-FFF2-40B4-BE49-F238E27FC236}">
                <a16:creationId xmlns:a16="http://schemas.microsoft.com/office/drawing/2014/main" id="{3B421983-A1E1-447C-8E48-9374D4357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148588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692955"/>
            <a:ext cx="8638476"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APPLICATIONS COMPLETED AND SUBMITTED VIA INTELLIGRANTS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C580C3-0AA3-2D90-ABF9-EEBF6EF2849B}"/>
              </a:ext>
            </a:extLst>
          </p:cNvPr>
          <p:cNvPicPr>
            <a:picLocks noChangeAspect="1"/>
          </p:cNvPicPr>
          <p:nvPr/>
        </p:nvPicPr>
        <p:blipFill>
          <a:blip r:embed="rId3"/>
          <a:stretch>
            <a:fillRect/>
          </a:stretch>
        </p:blipFill>
        <p:spPr>
          <a:xfrm>
            <a:off x="2012182" y="-14748"/>
            <a:ext cx="6675699" cy="6669602"/>
          </a:xfrm>
          <a:prstGeom prst="rect">
            <a:avLst/>
          </a:prstGeom>
        </p:spPr>
      </p:pic>
      <p:sp>
        <p:nvSpPr>
          <p:cNvPr id="3" name="TextBox 8">
            <a:extLst>
              <a:ext uri="{FF2B5EF4-FFF2-40B4-BE49-F238E27FC236}">
                <a16:creationId xmlns:a16="http://schemas.microsoft.com/office/drawing/2014/main" id="{3059E42F-20F9-42CE-7E53-550696B77381}"/>
              </a:ext>
            </a:extLst>
          </p:cNvPr>
          <p:cNvSpPr txBox="1">
            <a:spLocks noChangeArrowheads="1"/>
          </p:cNvSpPr>
          <p:nvPr/>
        </p:nvSpPr>
        <p:spPr bwMode="auto">
          <a:xfrm>
            <a:off x="2077368" y="5624130"/>
            <a:ext cx="896956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Website link: </a:t>
            </a:r>
            <a:r>
              <a:rPr lang="en-US" altLang="en-US" sz="2300" dirty="0">
                <a:solidFill>
                  <a:srgbClr val="26296B"/>
                </a:solidFill>
                <a:latin typeface="Franklin Gothic Demi" panose="020B0703020102020204" pitchFamily="34" charset="0"/>
                <a:hlinkClick r:id="rId4">
                  <a:extLst>
                    <a:ext uri="{A12FA001-AC4F-418D-AE19-62706E023703}">
                      <ahyp:hlinkClr xmlns:ahyp="http://schemas.microsoft.com/office/drawing/2018/hyperlinkcolor" val="tx"/>
                    </a:ext>
                  </a:extLst>
                </a:hlinkClick>
              </a:rPr>
              <a:t>indianaintelligrants.intelligrants.com/</a:t>
            </a:r>
            <a:endParaRPr lang="en-US" altLang="en-US" sz="2300" dirty="0">
              <a:solidFill>
                <a:srgbClr val="26296B"/>
              </a:solidFill>
              <a:latin typeface="Franklin Gothic Demi" panose="020B0703020102020204" pitchFamily="34" charset="0"/>
            </a:endParaRPr>
          </a:p>
        </p:txBody>
      </p:sp>
      <p:pic>
        <p:nvPicPr>
          <p:cNvPr id="4" name="Graphic 3" descr="Laptop outline">
            <a:extLst>
              <a:ext uri="{FF2B5EF4-FFF2-40B4-BE49-F238E27FC236}">
                <a16:creationId xmlns:a16="http://schemas.microsoft.com/office/drawing/2014/main" id="{4220896C-FE3A-21D4-EA36-76A55E6EAF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8964" y="5390068"/>
            <a:ext cx="914400" cy="914400"/>
          </a:xfrm>
          <a:prstGeom prst="rect">
            <a:avLst/>
          </a:prstGeom>
        </p:spPr>
      </p:pic>
    </p:spTree>
    <p:extLst>
      <p:ext uri="{BB962C8B-B14F-4D97-AF65-F5344CB8AC3E}">
        <p14:creationId xmlns:p14="http://schemas.microsoft.com/office/powerpoint/2010/main" val="329756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CF7A2-E804-3B7D-5639-7675E4A41FF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7AD5CC0-3FF0-51C9-14C4-D43AACF24E37}"/>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70AA33-A563-8994-F850-CD121100BB55}"/>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3A80BD-3586-AE24-E405-9239B90419D4}"/>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98158F55-B624-548E-3F1B-20B09BCB9327}"/>
              </a:ext>
            </a:extLst>
          </p:cNvPr>
          <p:cNvSpPr txBox="1">
            <a:spLocks/>
          </p:cNvSpPr>
          <p:nvPr/>
        </p:nvSpPr>
        <p:spPr bwMode="auto">
          <a:xfrm>
            <a:off x="446528" y="692955"/>
            <a:ext cx="8638476"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APPLICATION FORMS THAT MUST BE COMPLETED IN INTELLIGRANTS</a:t>
            </a:r>
          </a:p>
        </p:txBody>
      </p:sp>
      <p:sp>
        <p:nvSpPr>
          <p:cNvPr id="17" name="Rectangle 16">
            <a:extLst>
              <a:ext uri="{FF2B5EF4-FFF2-40B4-BE49-F238E27FC236}">
                <a16:creationId xmlns:a16="http://schemas.microsoft.com/office/drawing/2014/main" id="{EF3B650A-57E3-3528-8AD2-B9D69010B534}"/>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59FB01B0-318E-C365-D71A-225810A8F934}"/>
              </a:ext>
            </a:extLst>
          </p:cNvPr>
          <p:cNvGraphicFramePr>
            <a:graphicFrameLocks/>
          </p:cNvGraphicFramePr>
          <p:nvPr>
            <p:extLst>
              <p:ext uri="{D42A27DB-BD31-4B8C-83A1-F6EECF244321}">
                <p14:modId xmlns:p14="http://schemas.microsoft.com/office/powerpoint/2010/main" val="3946006550"/>
              </p:ext>
            </p:extLst>
          </p:nvPr>
        </p:nvGraphicFramePr>
        <p:xfrm>
          <a:off x="887104" y="1469344"/>
          <a:ext cx="10440538" cy="44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Laptop with phone and calculator">
            <a:extLst>
              <a:ext uri="{FF2B5EF4-FFF2-40B4-BE49-F238E27FC236}">
                <a16:creationId xmlns:a16="http://schemas.microsoft.com/office/drawing/2014/main" id="{CB6896A3-BE1C-E6BD-FA9C-2A1E28A35B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5770" y="3561005"/>
            <a:ext cx="3057525" cy="3057525"/>
          </a:xfrm>
          <a:prstGeom prst="rect">
            <a:avLst/>
          </a:prstGeom>
        </p:spPr>
      </p:pic>
    </p:spTree>
    <p:extLst>
      <p:ext uri="{BB962C8B-B14F-4D97-AF65-F5344CB8AC3E}">
        <p14:creationId xmlns:p14="http://schemas.microsoft.com/office/powerpoint/2010/main" val="74565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D4865-4E56-A76D-3021-D9C537A3ABE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C1AED3F-9737-903C-643F-1C22BB5EE011}"/>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E698AE-293E-9BF1-FF8F-37899B82AE1B}"/>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678048-F45A-DED8-44DB-0ECD3000D6E7}"/>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0127825-BD8E-6527-B144-6F574B12A396}"/>
              </a:ext>
            </a:extLst>
          </p:cNvPr>
          <p:cNvSpPr txBox="1">
            <a:spLocks/>
          </p:cNvSpPr>
          <p:nvPr/>
        </p:nvSpPr>
        <p:spPr bwMode="auto">
          <a:xfrm>
            <a:off x="1570478" y="721530"/>
            <a:ext cx="8638476"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FYI – Provide thorough and detailed responses in these sections as these areas within the application either receive lower scores or are returned for modifications.</a:t>
            </a:r>
          </a:p>
        </p:txBody>
      </p:sp>
      <p:sp>
        <p:nvSpPr>
          <p:cNvPr id="17" name="Rectangle 16">
            <a:extLst>
              <a:ext uri="{FF2B5EF4-FFF2-40B4-BE49-F238E27FC236}">
                <a16:creationId xmlns:a16="http://schemas.microsoft.com/office/drawing/2014/main" id="{98B0D061-DEDB-D6C3-FF35-91687AB3141E}"/>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E12D9334-8484-66E4-E6CE-8BE8AC3530ED}"/>
              </a:ext>
            </a:extLst>
          </p:cNvPr>
          <p:cNvGraphicFramePr>
            <a:graphicFrameLocks/>
          </p:cNvGraphicFramePr>
          <p:nvPr>
            <p:extLst>
              <p:ext uri="{D42A27DB-BD31-4B8C-83A1-F6EECF244321}">
                <p14:modId xmlns:p14="http://schemas.microsoft.com/office/powerpoint/2010/main" val="1277987974"/>
              </p:ext>
            </p:extLst>
          </p:nvPr>
        </p:nvGraphicFramePr>
        <p:xfrm>
          <a:off x="2295680" y="1634769"/>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32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354450-C558-44F5-86B3-1BBDF0CD1DA7}"/>
              </a:ext>
            </a:extLst>
          </p:cNvPr>
          <p:cNvSpPr txBox="1"/>
          <p:nvPr/>
        </p:nvSpPr>
        <p:spPr>
          <a:xfrm>
            <a:off x="446530" y="892904"/>
            <a:ext cx="11626408" cy="830997"/>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endParaRPr lang="en-US" sz="1600" dirty="0">
              <a:solidFill>
                <a:schemeClr val="tx1">
                  <a:lumMod val="85000"/>
                  <a:lumOff val="15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endParaRPr lang="en-US" sz="16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1600" b="1"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448820"/>
            <a:ext cx="7371590"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SERVICES, TRAINING, OFFICERS, PROSECUTORS (STOP)</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4958DB92-4E9F-66AF-09F7-7817186D3EA2}"/>
              </a:ext>
            </a:extLst>
          </p:cNvPr>
          <p:cNvGraphicFramePr/>
          <p:nvPr>
            <p:extLst>
              <p:ext uri="{D42A27DB-BD31-4B8C-83A1-F6EECF244321}">
                <p14:modId xmlns:p14="http://schemas.microsoft.com/office/powerpoint/2010/main" val="1252025064"/>
              </p:ext>
            </p:extLst>
          </p:nvPr>
        </p:nvGraphicFramePr>
        <p:xfrm>
          <a:off x="972310" y="1466844"/>
          <a:ext cx="7673975" cy="45232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C09FAE8-A094-7254-8CE2-AF4A44E75B81}"/>
              </a:ext>
            </a:extLst>
          </p:cNvPr>
          <p:cNvSpPr txBox="1"/>
          <p:nvPr/>
        </p:nvSpPr>
        <p:spPr>
          <a:xfrm>
            <a:off x="446529" y="1092055"/>
            <a:ext cx="11626408" cy="1477328"/>
          </a:xfrm>
          <a:prstGeom prst="rect">
            <a:avLst/>
          </a:prstGeom>
          <a:noFill/>
        </p:spPr>
        <p:txBody>
          <a:bodyPr wrap="square" rtlCol="0">
            <a:spAutoFit/>
          </a:bodyPr>
          <a:lstStyle/>
          <a:p>
            <a:r>
              <a:rPr lang="en-US" dirty="0">
                <a:solidFill>
                  <a:srgbClr val="002060"/>
                </a:solidFill>
              </a:rPr>
              <a:t>Indiana must allocate STOP funding within the parameters of the Act as indicated in the graph.</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10" name="TextBox 9">
            <a:extLst>
              <a:ext uri="{FF2B5EF4-FFF2-40B4-BE49-F238E27FC236}">
                <a16:creationId xmlns:a16="http://schemas.microsoft.com/office/drawing/2014/main" id="{E4B5CC91-1D98-C2CB-15BA-9C1E2E49C1D8}"/>
              </a:ext>
            </a:extLst>
          </p:cNvPr>
          <p:cNvSpPr txBox="1"/>
          <p:nvPr/>
        </p:nvSpPr>
        <p:spPr>
          <a:xfrm>
            <a:off x="27980" y="5027281"/>
            <a:ext cx="2739739" cy="523220"/>
          </a:xfrm>
          <a:prstGeom prst="rect">
            <a:avLst/>
          </a:prstGeom>
          <a:noFill/>
        </p:spPr>
        <p:txBody>
          <a:bodyPr wrap="square" rtlCol="0">
            <a:spAutoFit/>
          </a:bodyPr>
          <a:lstStyle/>
          <a:p>
            <a:pPr algn="ctr"/>
            <a:r>
              <a:rPr lang="en-US" sz="1400" dirty="0">
                <a:solidFill>
                  <a:srgbClr val="002060"/>
                </a:solidFill>
              </a:rPr>
              <a:t>10% must go to culturally specific community-based organizations</a:t>
            </a:r>
          </a:p>
        </p:txBody>
      </p:sp>
      <p:sp>
        <p:nvSpPr>
          <p:cNvPr id="11" name="TextBox 10">
            <a:extLst>
              <a:ext uri="{FF2B5EF4-FFF2-40B4-BE49-F238E27FC236}">
                <a16:creationId xmlns:a16="http://schemas.microsoft.com/office/drawing/2014/main" id="{7A4F8B4E-D5C9-1887-B489-5EEBDE05117C}"/>
              </a:ext>
            </a:extLst>
          </p:cNvPr>
          <p:cNvSpPr txBox="1"/>
          <p:nvPr/>
        </p:nvSpPr>
        <p:spPr>
          <a:xfrm>
            <a:off x="7362696" y="2704840"/>
            <a:ext cx="4629150" cy="954107"/>
          </a:xfrm>
          <a:prstGeom prst="rect">
            <a:avLst/>
          </a:prstGeom>
          <a:noFill/>
        </p:spPr>
        <p:txBody>
          <a:bodyPr wrap="square" rtlCol="0">
            <a:spAutoFit/>
          </a:bodyPr>
          <a:lstStyle/>
          <a:p>
            <a:r>
              <a:rPr lang="en-US" sz="1400" dirty="0">
                <a:solidFill>
                  <a:srgbClr val="002060"/>
                </a:solidFill>
              </a:rPr>
              <a:t>Two categories must be allocated for programs or projects that meaningfully address SA, including stranger rape, acquaintance rape, alcohol or drug-facilitated rape, and rape within context of an intimate partner relationship.</a:t>
            </a:r>
          </a:p>
        </p:txBody>
      </p:sp>
      <p:sp>
        <p:nvSpPr>
          <p:cNvPr id="20" name="Rectangle 19">
            <a:extLst>
              <a:ext uri="{FF2B5EF4-FFF2-40B4-BE49-F238E27FC236}">
                <a16:creationId xmlns:a16="http://schemas.microsoft.com/office/drawing/2014/main" id="{03D0E8E9-4932-4907-B4FE-D6EE474B9138}"/>
              </a:ext>
            </a:extLst>
          </p:cNvPr>
          <p:cNvSpPr/>
          <p:nvPr/>
        </p:nvSpPr>
        <p:spPr>
          <a:xfrm>
            <a:off x="7753350" y="1689177"/>
            <a:ext cx="3314699" cy="1015663"/>
          </a:xfrm>
          <a:prstGeom prst="rect">
            <a:avLst/>
          </a:prstGeom>
          <a:noFill/>
        </p:spPr>
        <p:txBody>
          <a:bodyPr wrap="squar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20%</a:t>
            </a:r>
          </a:p>
        </p:txBody>
      </p:sp>
      <p:cxnSp>
        <p:nvCxnSpPr>
          <p:cNvPr id="22" name="Straight Arrow Connector 21">
            <a:extLst>
              <a:ext uri="{FF2B5EF4-FFF2-40B4-BE49-F238E27FC236}">
                <a16:creationId xmlns:a16="http://schemas.microsoft.com/office/drawing/2014/main" id="{E1CAFF53-5B82-1A8F-E3D8-41D285924B11}"/>
              </a:ext>
            </a:extLst>
          </p:cNvPr>
          <p:cNvCxnSpPr/>
          <p:nvPr/>
        </p:nvCxnSpPr>
        <p:spPr>
          <a:xfrm flipH="1">
            <a:off x="1681316" y="4284428"/>
            <a:ext cx="855407" cy="6562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47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20BE-3F1F-BF5A-6AB9-8655BA380FA5}"/>
            </a:ext>
          </a:extLst>
        </p:cNvPr>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856C5BF6-3C7E-9FF5-587C-D632709638B5}"/>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E29DB9FC-F163-9DA8-19EB-7D6B8C10DEE8}"/>
              </a:ext>
            </a:extLst>
          </p:cNvPr>
          <p:cNvSpPr txBox="1">
            <a:spLocks/>
          </p:cNvSpPr>
          <p:nvPr/>
        </p:nvSpPr>
        <p:spPr bwMode="auto">
          <a:xfrm>
            <a:off x="433363" y="408581"/>
            <a:ext cx="10993549" cy="10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PROGRAMMATIC INFORMATION</a:t>
            </a:r>
          </a:p>
        </p:txBody>
      </p:sp>
      <p:pic>
        <p:nvPicPr>
          <p:cNvPr id="6" name="Picture 5">
            <a:extLst>
              <a:ext uri="{FF2B5EF4-FFF2-40B4-BE49-F238E27FC236}">
                <a16:creationId xmlns:a16="http://schemas.microsoft.com/office/drawing/2014/main" id="{CFFAE74F-57B6-941C-AA60-2698AD611BE3}"/>
              </a:ext>
            </a:extLst>
          </p:cNvPr>
          <p:cNvPicPr>
            <a:picLocks noChangeAspect="1"/>
          </p:cNvPicPr>
          <p:nvPr/>
        </p:nvPicPr>
        <p:blipFill>
          <a:blip r:embed="rId3"/>
          <a:stretch>
            <a:fillRect/>
          </a:stretch>
        </p:blipFill>
        <p:spPr>
          <a:xfrm>
            <a:off x="259397" y="1542196"/>
            <a:ext cx="10993549" cy="4740785"/>
          </a:xfrm>
          <a:prstGeom prst="rect">
            <a:avLst/>
          </a:prstGeom>
        </p:spPr>
      </p:pic>
      <p:sp>
        <p:nvSpPr>
          <p:cNvPr id="8" name="Rectangle: Rounded Corners 7">
            <a:extLst>
              <a:ext uri="{FF2B5EF4-FFF2-40B4-BE49-F238E27FC236}">
                <a16:creationId xmlns:a16="http://schemas.microsoft.com/office/drawing/2014/main" id="{0BD3FF2B-99F9-7F6C-642B-E1FF9A90E546}"/>
              </a:ext>
            </a:extLst>
          </p:cNvPr>
          <p:cNvSpPr/>
          <p:nvPr/>
        </p:nvSpPr>
        <p:spPr>
          <a:xfrm>
            <a:off x="6642197" y="1840026"/>
            <a:ext cx="2333625" cy="1543050"/>
          </a:xfrm>
          <a:prstGeom prst="roundRect">
            <a:avLst/>
          </a:prstGeom>
          <a:noFill/>
          <a:ln>
            <a:solidFill>
              <a:srgbClr val="26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AE6192-6BEB-461D-9A9C-3916DC90820D}"/>
              </a:ext>
            </a:extLst>
          </p:cNvPr>
          <p:cNvSpPr txBox="1"/>
          <p:nvPr/>
        </p:nvSpPr>
        <p:spPr>
          <a:xfrm>
            <a:off x="6737447" y="2006713"/>
            <a:ext cx="2181225" cy="1169551"/>
          </a:xfrm>
          <a:prstGeom prst="rect">
            <a:avLst/>
          </a:prstGeom>
          <a:noFill/>
        </p:spPr>
        <p:txBody>
          <a:bodyPr wrap="square" rtlCol="0">
            <a:spAutoFit/>
          </a:bodyPr>
          <a:lstStyle/>
          <a:p>
            <a:r>
              <a:rPr lang="en-US" sz="1400" dirty="0"/>
              <a:t>Grant managers will review applicants' budget and narrative to determine if allocation is accurate during application review.</a:t>
            </a:r>
          </a:p>
        </p:txBody>
      </p:sp>
      <p:cxnSp>
        <p:nvCxnSpPr>
          <p:cNvPr id="13" name="Straight Arrow Connector 12">
            <a:extLst>
              <a:ext uri="{FF2B5EF4-FFF2-40B4-BE49-F238E27FC236}">
                <a16:creationId xmlns:a16="http://schemas.microsoft.com/office/drawing/2014/main" id="{A4231997-1F8A-4138-538D-30250E7AADF2}"/>
              </a:ext>
            </a:extLst>
          </p:cNvPr>
          <p:cNvCxnSpPr>
            <a:cxnSpLocks/>
          </p:cNvCxnSpPr>
          <p:nvPr/>
        </p:nvCxnSpPr>
        <p:spPr>
          <a:xfrm flipH="1">
            <a:off x="3914775" y="3176264"/>
            <a:ext cx="3031935" cy="2139540"/>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C48D0D5-14DC-9DDC-6CB7-894556AED950}"/>
              </a:ext>
            </a:extLst>
          </p:cNvPr>
          <p:cNvCxnSpPr>
            <a:cxnSpLocks/>
          </p:cNvCxnSpPr>
          <p:nvPr/>
        </p:nvCxnSpPr>
        <p:spPr>
          <a:xfrm flipH="1">
            <a:off x="6015895" y="3176264"/>
            <a:ext cx="930815" cy="1185640"/>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010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7"/>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D51EC8B4-C339-2DE7-D533-F9153AD50B61}"/>
              </a:ext>
            </a:extLst>
          </p:cNvPr>
          <p:cNvGraphicFramePr/>
          <p:nvPr>
            <p:extLst>
              <p:ext uri="{D42A27DB-BD31-4B8C-83A1-F6EECF244321}">
                <p14:modId xmlns:p14="http://schemas.microsoft.com/office/powerpoint/2010/main" val="3593978427"/>
              </p:ext>
            </p:extLst>
          </p:nvPr>
        </p:nvGraphicFramePr>
        <p:xfrm>
          <a:off x="1796032" y="719666"/>
          <a:ext cx="8839199" cy="5475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Clock outline">
            <a:extLst>
              <a:ext uri="{FF2B5EF4-FFF2-40B4-BE49-F238E27FC236}">
                <a16:creationId xmlns:a16="http://schemas.microsoft.com/office/drawing/2014/main" id="{5C2FB7FA-A46B-0C88-4544-88A5A3C73E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1855" y="1881554"/>
            <a:ext cx="914400" cy="914400"/>
          </a:xfrm>
          <a:prstGeom prst="rect">
            <a:avLst/>
          </a:prstGeom>
        </p:spPr>
      </p:pic>
    </p:spTree>
    <p:extLst>
      <p:ext uri="{BB962C8B-B14F-4D97-AF65-F5344CB8AC3E}">
        <p14:creationId xmlns:p14="http://schemas.microsoft.com/office/powerpoint/2010/main" val="267539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CF93C-D5A1-85EA-A130-576A101BD010}"/>
            </a:ext>
          </a:extLst>
        </p:cNvPr>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E47525D3-0408-4D9B-153C-5133B3A88CA3}"/>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2E21C2EF-E61D-8071-D08A-E15F3915F7C3}"/>
              </a:ext>
            </a:extLst>
          </p:cNvPr>
          <p:cNvSpPr txBox="1">
            <a:spLocks/>
          </p:cNvSpPr>
          <p:nvPr/>
        </p:nvSpPr>
        <p:spPr bwMode="auto">
          <a:xfrm>
            <a:off x="433363" y="408581"/>
            <a:ext cx="10993549" cy="10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PROGRAMMATIC INFORMATION</a:t>
            </a:r>
          </a:p>
        </p:txBody>
      </p:sp>
      <p:sp>
        <p:nvSpPr>
          <p:cNvPr id="4" name="Rectangle 3">
            <a:extLst>
              <a:ext uri="{FF2B5EF4-FFF2-40B4-BE49-F238E27FC236}">
                <a16:creationId xmlns:a16="http://schemas.microsoft.com/office/drawing/2014/main" id="{86312917-8950-6B40-7662-35B0A73BCC5F}"/>
              </a:ext>
            </a:extLst>
          </p:cNvPr>
          <p:cNvSpPr/>
          <p:nvPr/>
        </p:nvSpPr>
        <p:spPr>
          <a:xfrm rot="5400000">
            <a:off x="4103847" y="3951484"/>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79E2E1-860E-8837-13A3-C8DF4E4577D5}"/>
              </a:ext>
            </a:extLst>
          </p:cNvPr>
          <p:cNvSpPr txBox="1"/>
          <p:nvPr/>
        </p:nvSpPr>
        <p:spPr>
          <a:xfrm>
            <a:off x="776262" y="1463758"/>
            <a:ext cx="3810000" cy="5816977"/>
          </a:xfrm>
          <a:prstGeom prst="rect">
            <a:avLst/>
          </a:prstGeom>
          <a:noFill/>
        </p:spPr>
        <p:txBody>
          <a:bodyPr wrap="square" rtlCol="0">
            <a:spAutoFit/>
          </a:bodyPr>
          <a:lstStyle/>
          <a:p>
            <a:r>
              <a:rPr lang="en-US" b="1" dirty="0">
                <a:solidFill>
                  <a:srgbClr val="26296B"/>
                </a:solidFill>
              </a:rPr>
              <a:t>Sexual Assault Set-Aside</a:t>
            </a: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dirty="0"/>
          </a:p>
          <a:p>
            <a:endParaRPr lang="en-US" dirty="0"/>
          </a:p>
          <a:p>
            <a:r>
              <a:rPr lang="en-US" sz="1400" dirty="0">
                <a:solidFill>
                  <a:srgbClr val="26296B"/>
                </a:solidFill>
              </a:rPr>
              <a:t>STOP federal program requires states set aside </a:t>
            </a:r>
            <a:r>
              <a:rPr lang="en-US" sz="1400" b="1" dirty="0">
                <a:solidFill>
                  <a:srgbClr val="26296B"/>
                </a:solidFill>
              </a:rPr>
              <a:t>20% of total amount allocated</a:t>
            </a:r>
            <a:r>
              <a:rPr lang="en-US" sz="1400" dirty="0">
                <a:solidFill>
                  <a:srgbClr val="26296B"/>
                </a:solidFill>
              </a:rPr>
              <a:t> for projects, across two or more allocation categories (courts, LE, prosecution, victim services) that </a:t>
            </a:r>
            <a:r>
              <a:rPr lang="en-US" sz="1400" b="1" dirty="0">
                <a:solidFill>
                  <a:srgbClr val="26296B"/>
                </a:solidFill>
              </a:rPr>
              <a:t>meaningfully address sexual assault crimes</a:t>
            </a:r>
            <a:r>
              <a:rPr lang="en-US" sz="1200" dirty="0">
                <a:solidFill>
                  <a:srgbClr val="26296B"/>
                </a:solidFill>
              </a:rPr>
              <a:t>.</a:t>
            </a:r>
          </a:p>
          <a:p>
            <a:endParaRPr lang="en-US" sz="1200" dirty="0">
              <a:solidFill>
                <a:srgbClr val="26296B"/>
              </a:solidFill>
            </a:endParaRPr>
          </a:p>
          <a:p>
            <a:r>
              <a:rPr lang="en-US" sz="1200" dirty="0">
                <a:solidFill>
                  <a:srgbClr val="26296B"/>
                </a:solidFill>
              </a:rPr>
              <a:t>Projects &amp; Programs funded under the set aside </a:t>
            </a:r>
            <a:r>
              <a:rPr lang="en-US" sz="1200" b="1" dirty="0">
                <a:solidFill>
                  <a:srgbClr val="26296B"/>
                </a:solidFill>
              </a:rPr>
              <a:t>must have legitimate focus on SA </a:t>
            </a:r>
            <a:r>
              <a:rPr lang="en-US" sz="1200" dirty="0">
                <a:solidFill>
                  <a:srgbClr val="26296B"/>
                </a:solidFill>
              </a:rPr>
              <a:t>and funded </a:t>
            </a:r>
            <a:r>
              <a:rPr lang="en-US" sz="1200" b="1" dirty="0">
                <a:solidFill>
                  <a:srgbClr val="26296B"/>
                </a:solidFill>
              </a:rPr>
              <a:t>personnel have sufficient expertise &amp; experience on SA.</a:t>
            </a:r>
          </a:p>
          <a:p>
            <a:endParaRPr lang="en-US" sz="1200" dirty="0">
              <a:solidFill>
                <a:srgbClr val="26296B"/>
              </a:solidFill>
            </a:endParaRPr>
          </a:p>
          <a:p>
            <a:r>
              <a:rPr lang="en-US" sz="1200" b="1" dirty="0">
                <a:solidFill>
                  <a:srgbClr val="26296B"/>
                </a:solidFill>
              </a:rPr>
              <a:t>Dual multi-service agencies </a:t>
            </a:r>
            <a:r>
              <a:rPr lang="en-US" sz="1200" dirty="0">
                <a:solidFill>
                  <a:srgbClr val="26296B"/>
                </a:solidFill>
              </a:rPr>
              <a:t>that provide services to DV survivors </a:t>
            </a:r>
            <a:r>
              <a:rPr lang="en-US" sz="1200" b="1" dirty="0">
                <a:solidFill>
                  <a:srgbClr val="26296B"/>
                </a:solidFill>
              </a:rPr>
              <a:t>must demonstrate </a:t>
            </a:r>
            <a:r>
              <a:rPr lang="en-US" sz="1200" dirty="0">
                <a:solidFill>
                  <a:srgbClr val="26296B"/>
                </a:solidFill>
              </a:rPr>
              <a:t>they have staff with </a:t>
            </a:r>
            <a:r>
              <a:rPr lang="en-US" sz="1200" b="1" dirty="0">
                <a:solidFill>
                  <a:srgbClr val="26296B"/>
                </a:solidFill>
              </a:rPr>
              <a:t>specific expertise </a:t>
            </a:r>
            <a:r>
              <a:rPr lang="en-US" sz="1200" dirty="0">
                <a:solidFill>
                  <a:srgbClr val="26296B"/>
                </a:solidFill>
              </a:rPr>
              <a:t>in serving </a:t>
            </a:r>
            <a:r>
              <a:rPr lang="en-US" sz="1200" b="1" dirty="0">
                <a:solidFill>
                  <a:srgbClr val="26296B"/>
                </a:solidFill>
              </a:rPr>
              <a:t>sexual violence </a:t>
            </a:r>
            <a:r>
              <a:rPr lang="en-US" sz="1200" dirty="0">
                <a:solidFill>
                  <a:srgbClr val="26296B"/>
                </a:solidFill>
              </a:rPr>
              <a:t>outside realm of DV.</a:t>
            </a:r>
          </a:p>
          <a:p>
            <a:endParaRPr lang="en-US" sz="1400" b="1" dirty="0">
              <a:solidFill>
                <a:srgbClr val="26296B"/>
              </a:solidFill>
            </a:endParaRPr>
          </a:p>
          <a:p>
            <a:endParaRPr lang="en-US" dirty="0">
              <a:solidFill>
                <a:srgbClr val="26296B"/>
              </a:solidFill>
            </a:endParaRPr>
          </a:p>
          <a:p>
            <a:endParaRPr lang="en-US" dirty="0"/>
          </a:p>
        </p:txBody>
      </p:sp>
      <p:sp>
        <p:nvSpPr>
          <p:cNvPr id="8" name="Rectangle 7">
            <a:extLst>
              <a:ext uri="{FF2B5EF4-FFF2-40B4-BE49-F238E27FC236}">
                <a16:creationId xmlns:a16="http://schemas.microsoft.com/office/drawing/2014/main" id="{9B478AB2-11AE-BC93-8415-DDDB4A134F25}"/>
              </a:ext>
            </a:extLst>
          </p:cNvPr>
          <p:cNvSpPr/>
          <p:nvPr/>
        </p:nvSpPr>
        <p:spPr>
          <a:xfrm>
            <a:off x="1271563" y="2137268"/>
            <a:ext cx="3314699" cy="1446550"/>
          </a:xfrm>
          <a:prstGeom prst="rect">
            <a:avLst/>
          </a:prstGeom>
          <a:noFill/>
        </p:spPr>
        <p:txBody>
          <a:bodyPr wrap="square" lIns="91440" tIns="45720" rIns="91440" bIns="45720">
            <a:spAutoFit/>
          </a:bodyPr>
          <a:lstStyle/>
          <a:p>
            <a:pPr algn="ctr"/>
            <a:r>
              <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20%</a:t>
            </a:r>
          </a:p>
        </p:txBody>
      </p:sp>
      <p:sp>
        <p:nvSpPr>
          <p:cNvPr id="9" name="TextBox 8">
            <a:extLst>
              <a:ext uri="{FF2B5EF4-FFF2-40B4-BE49-F238E27FC236}">
                <a16:creationId xmlns:a16="http://schemas.microsoft.com/office/drawing/2014/main" id="{FCA06DF5-CC91-1ECA-7DAE-CDF19A73993F}"/>
              </a:ext>
            </a:extLst>
          </p:cNvPr>
          <p:cNvSpPr txBox="1"/>
          <p:nvPr/>
        </p:nvSpPr>
        <p:spPr>
          <a:xfrm>
            <a:off x="6638924" y="1455009"/>
            <a:ext cx="5106545" cy="4801314"/>
          </a:xfrm>
          <a:prstGeom prst="rect">
            <a:avLst/>
          </a:prstGeom>
          <a:noFill/>
        </p:spPr>
        <p:txBody>
          <a:bodyPr wrap="square" rtlCol="0">
            <a:spAutoFit/>
          </a:bodyPr>
          <a:lstStyle/>
          <a:p>
            <a:r>
              <a:rPr lang="en-US" b="1" dirty="0">
                <a:solidFill>
                  <a:srgbClr val="FFCC00"/>
                </a:solidFill>
              </a:rPr>
              <a:t>Culturally Specific Community Based Organizations</a:t>
            </a: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b="1" dirty="0">
              <a:solidFill>
                <a:srgbClr val="26296B"/>
              </a:solidFill>
            </a:endParaRPr>
          </a:p>
          <a:p>
            <a:endParaRPr lang="en-US" dirty="0"/>
          </a:p>
          <a:p>
            <a:endParaRPr lang="en-US" dirty="0"/>
          </a:p>
          <a:p>
            <a:r>
              <a:rPr lang="en-US" sz="1400" dirty="0">
                <a:solidFill>
                  <a:srgbClr val="26296B"/>
                </a:solidFill>
              </a:rPr>
              <a:t>STOP federal program requires states allocate </a:t>
            </a:r>
            <a:r>
              <a:rPr lang="en-US" sz="1400" b="1" dirty="0">
                <a:solidFill>
                  <a:srgbClr val="26296B"/>
                </a:solidFill>
              </a:rPr>
              <a:t>10% of Victim Service allocation to culturally specific programs</a:t>
            </a:r>
            <a:r>
              <a:rPr lang="en-US" sz="1400" dirty="0">
                <a:solidFill>
                  <a:srgbClr val="26296B"/>
                </a:solidFill>
              </a:rPr>
              <a:t>.  </a:t>
            </a:r>
          </a:p>
          <a:p>
            <a:endParaRPr lang="en-US" sz="1400" dirty="0">
              <a:solidFill>
                <a:srgbClr val="26296B"/>
              </a:solidFill>
            </a:endParaRPr>
          </a:p>
          <a:p>
            <a:r>
              <a:rPr lang="en-US" sz="1200" dirty="0">
                <a:solidFill>
                  <a:srgbClr val="26296B"/>
                </a:solidFill>
              </a:rPr>
              <a:t>Program will qualify for culturally specific allocation if </a:t>
            </a:r>
            <a:r>
              <a:rPr lang="en-US" sz="1200" b="1" dirty="0">
                <a:solidFill>
                  <a:srgbClr val="26296B"/>
                </a:solidFill>
              </a:rPr>
              <a:t>primary mission </a:t>
            </a:r>
            <a:r>
              <a:rPr lang="en-US" sz="1200" dirty="0">
                <a:solidFill>
                  <a:srgbClr val="26296B"/>
                </a:solidFill>
              </a:rPr>
              <a:t>is to </a:t>
            </a:r>
            <a:r>
              <a:rPr lang="en-US" sz="1200" b="1" dirty="0">
                <a:solidFill>
                  <a:srgbClr val="26296B"/>
                </a:solidFill>
              </a:rPr>
              <a:t>address needs of racial and ethnic minority groups </a:t>
            </a:r>
            <a:r>
              <a:rPr lang="en-US" sz="1200" dirty="0">
                <a:solidFill>
                  <a:srgbClr val="26296B"/>
                </a:solidFill>
              </a:rPr>
              <a:t>or if has developed a specific </a:t>
            </a:r>
            <a:r>
              <a:rPr lang="en-US" sz="1200" b="1" dirty="0">
                <a:solidFill>
                  <a:srgbClr val="26296B"/>
                </a:solidFill>
              </a:rPr>
              <a:t>expertise regarding a particular racial or ethnic minority group.  </a:t>
            </a:r>
          </a:p>
          <a:p>
            <a:endParaRPr lang="en-US" sz="1200" b="1" dirty="0">
              <a:solidFill>
                <a:srgbClr val="26296B"/>
              </a:solidFill>
            </a:endParaRPr>
          </a:p>
          <a:p>
            <a:r>
              <a:rPr lang="en-US" sz="1200" dirty="0">
                <a:solidFill>
                  <a:srgbClr val="26296B"/>
                </a:solidFill>
              </a:rPr>
              <a:t>Organization </a:t>
            </a:r>
            <a:r>
              <a:rPr lang="en-US" sz="1200" b="1" dirty="0">
                <a:solidFill>
                  <a:srgbClr val="26296B"/>
                </a:solidFill>
              </a:rPr>
              <a:t>does more than merely provide services to a targeted group</a:t>
            </a:r>
            <a:r>
              <a:rPr lang="en-US" sz="1200" dirty="0">
                <a:solidFill>
                  <a:srgbClr val="26296B"/>
                </a:solidFill>
              </a:rPr>
              <a:t>; rather, the organization must </a:t>
            </a:r>
            <a:r>
              <a:rPr lang="en-US" sz="1200" b="1" dirty="0">
                <a:solidFill>
                  <a:srgbClr val="26296B"/>
                </a:solidFill>
              </a:rPr>
              <a:t>provide culturally competent services designed to meet the specific needs of the target population</a:t>
            </a:r>
            <a:r>
              <a:rPr lang="en-US" sz="1200" dirty="0">
                <a:solidFill>
                  <a:srgbClr val="26296B"/>
                </a:solidFill>
              </a:rPr>
              <a:t>.</a:t>
            </a:r>
            <a:endParaRPr lang="en-US" sz="1200" b="1" dirty="0">
              <a:solidFill>
                <a:srgbClr val="26296B"/>
              </a:solidFill>
            </a:endParaRPr>
          </a:p>
          <a:p>
            <a:endParaRPr lang="en-US" dirty="0">
              <a:solidFill>
                <a:srgbClr val="26296B"/>
              </a:solidFill>
            </a:endParaRPr>
          </a:p>
          <a:p>
            <a:endParaRPr lang="en-US" dirty="0"/>
          </a:p>
        </p:txBody>
      </p:sp>
      <p:sp>
        <p:nvSpPr>
          <p:cNvPr id="10" name="Rectangle 9">
            <a:extLst>
              <a:ext uri="{FF2B5EF4-FFF2-40B4-BE49-F238E27FC236}">
                <a16:creationId xmlns:a16="http://schemas.microsoft.com/office/drawing/2014/main" id="{536F9DD0-F4C8-A7EF-F6DB-4F7F7ECBDEFF}"/>
              </a:ext>
            </a:extLst>
          </p:cNvPr>
          <p:cNvSpPr/>
          <p:nvPr/>
        </p:nvSpPr>
        <p:spPr>
          <a:xfrm>
            <a:off x="7203313" y="2126422"/>
            <a:ext cx="3314699" cy="1446550"/>
          </a:xfrm>
          <a:prstGeom prst="rect">
            <a:avLst/>
          </a:prstGeom>
          <a:noFill/>
        </p:spPr>
        <p:txBody>
          <a:bodyPr wrap="square" lIns="91440" tIns="45720" rIns="91440" bIns="45720">
            <a:spAutoFit/>
          </a:bodyPr>
          <a:lstStyle/>
          <a:p>
            <a:pPr algn="ctr"/>
            <a:r>
              <a:rPr lang="en-US" sz="8800" b="1" dirty="0">
                <a:ln w="12700">
                  <a:solidFill>
                    <a:schemeClr val="tx2">
                      <a:lumMod val="75000"/>
                    </a:schemeClr>
                  </a:solidFill>
                  <a:prstDash val="solid"/>
                </a:ln>
                <a:solidFill>
                  <a:srgbClr val="FFCC00"/>
                </a:solidFill>
                <a:effectLst>
                  <a:outerShdw dist="38100" dir="2640000" algn="bl" rotWithShape="0">
                    <a:schemeClr val="tx2">
                      <a:lumMod val="75000"/>
                    </a:schemeClr>
                  </a:outerShdw>
                </a:effectLst>
              </a:rPr>
              <a:t>1</a:t>
            </a:r>
            <a:r>
              <a:rPr lang="en-US" sz="8800" b="1" cap="none" spc="0" dirty="0">
                <a:ln w="12700">
                  <a:solidFill>
                    <a:schemeClr val="tx2">
                      <a:lumMod val="75000"/>
                    </a:schemeClr>
                  </a:solidFill>
                  <a:prstDash val="solid"/>
                </a:ln>
                <a:solidFill>
                  <a:srgbClr val="FFCC00"/>
                </a:solidFill>
                <a:effectLst>
                  <a:outerShdw dist="38100" dir="2640000" algn="bl" rotWithShape="0">
                    <a:schemeClr val="tx2">
                      <a:lumMod val="75000"/>
                    </a:schemeClr>
                  </a:outerShdw>
                </a:effectLst>
              </a:rPr>
              <a:t>0%</a:t>
            </a:r>
          </a:p>
        </p:txBody>
      </p:sp>
    </p:spTree>
    <p:extLst>
      <p:ext uri="{BB962C8B-B14F-4D97-AF65-F5344CB8AC3E}">
        <p14:creationId xmlns:p14="http://schemas.microsoft.com/office/powerpoint/2010/main" val="1822164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4CAE5-CB24-B67D-6534-CB1B5A31C039}"/>
            </a:ext>
          </a:extLst>
        </p:cNvPr>
        <p:cNvGrpSpPr/>
        <p:nvPr/>
      </p:nvGrpSpPr>
      <p:grpSpPr>
        <a:xfrm>
          <a:off x="0" y="0"/>
          <a:ext cx="0" cy="0"/>
          <a:chOff x="0" y="0"/>
          <a:chExt cx="0" cy="0"/>
        </a:xfrm>
      </p:grpSpPr>
      <p:pic>
        <p:nvPicPr>
          <p:cNvPr id="3" name="Picture 2" descr="Calculator on a notebook">
            <a:extLst>
              <a:ext uri="{FF2B5EF4-FFF2-40B4-BE49-F238E27FC236}">
                <a16:creationId xmlns:a16="http://schemas.microsoft.com/office/drawing/2014/main" id="{CCFD912F-D8E0-374D-59B5-6F6F910976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57"/>
          <a:stretch/>
        </p:blipFill>
        <p:spPr>
          <a:xfrm>
            <a:off x="431204" y="452049"/>
            <a:ext cx="11338852" cy="5950714"/>
          </a:xfrm>
          <a:prstGeom prst="rect">
            <a:avLst/>
          </a:prstGeom>
        </p:spPr>
      </p:pic>
      <p:sp>
        <p:nvSpPr>
          <p:cNvPr id="8" name="Rectangle 7">
            <a:extLst>
              <a:ext uri="{FF2B5EF4-FFF2-40B4-BE49-F238E27FC236}">
                <a16:creationId xmlns:a16="http://schemas.microsoft.com/office/drawing/2014/main" id="{DAC04067-CDFF-2209-8613-624CAF2A069F}"/>
              </a:ext>
            </a:extLst>
          </p:cNvPr>
          <p:cNvSpPr/>
          <p:nvPr/>
        </p:nvSpPr>
        <p:spPr>
          <a:xfrm>
            <a:off x="5632306" y="447268"/>
            <a:ext cx="4803262" cy="595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8">
            <a:extLst>
              <a:ext uri="{FF2B5EF4-FFF2-40B4-BE49-F238E27FC236}">
                <a16:creationId xmlns:a16="http://schemas.microsoft.com/office/drawing/2014/main" id="{113209C6-DBEB-F449-4A9A-2C33B26E8C25}"/>
              </a:ext>
            </a:extLst>
          </p:cNvPr>
          <p:cNvSpPr txBox="1">
            <a:spLocks noChangeArrowheads="1"/>
          </p:cNvSpPr>
          <p:nvPr/>
        </p:nvSpPr>
        <p:spPr bwMode="auto">
          <a:xfrm>
            <a:off x="5895833" y="970733"/>
            <a:ext cx="35052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Supplanting</a:t>
            </a:r>
          </a:p>
        </p:txBody>
      </p:sp>
      <p:sp>
        <p:nvSpPr>
          <p:cNvPr id="14" name="Rectangle 13">
            <a:extLst>
              <a:ext uri="{FF2B5EF4-FFF2-40B4-BE49-F238E27FC236}">
                <a16:creationId xmlns:a16="http://schemas.microsoft.com/office/drawing/2014/main" id="{E243D2D8-78E6-B510-6191-9E485DF8931C}"/>
              </a:ext>
            </a:extLst>
          </p:cNvPr>
          <p:cNvSpPr/>
          <p:nvPr/>
        </p:nvSpPr>
        <p:spPr>
          <a:xfrm>
            <a:off x="5727157" y="450456"/>
            <a:ext cx="4613560" cy="5125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5778A990-FA52-A1C3-6725-E360CB9DC71C}"/>
              </a:ext>
            </a:extLst>
          </p:cNvPr>
          <p:cNvSpPr txBox="1"/>
          <p:nvPr/>
        </p:nvSpPr>
        <p:spPr>
          <a:xfrm>
            <a:off x="5895833" y="1817307"/>
            <a:ext cx="4312692" cy="3693319"/>
          </a:xfrm>
          <a:prstGeom prst="rect">
            <a:avLst/>
          </a:prstGeom>
          <a:noFill/>
        </p:spPr>
        <p:txBody>
          <a:bodyPr wrap="square" rtlCol="0">
            <a:spAutoFit/>
          </a:bodyPr>
          <a:lstStyle/>
          <a:p>
            <a:r>
              <a:rPr lang="en-US" dirty="0">
                <a:solidFill>
                  <a:srgbClr val="26296B"/>
                </a:solidFill>
              </a:rPr>
              <a:t>Federal funds must be used </a:t>
            </a:r>
            <a:r>
              <a:rPr lang="en-US" b="1" dirty="0">
                <a:solidFill>
                  <a:srgbClr val="26296B"/>
                </a:solidFill>
              </a:rPr>
              <a:t>to supplement existing funds for program activities </a:t>
            </a:r>
            <a:r>
              <a:rPr lang="en-US" dirty="0">
                <a:solidFill>
                  <a:srgbClr val="26296B"/>
                </a:solidFill>
              </a:rPr>
              <a:t>and </a:t>
            </a:r>
            <a:r>
              <a:rPr lang="en-US" b="1" i="1" dirty="0">
                <a:solidFill>
                  <a:srgbClr val="26296B"/>
                </a:solidFill>
              </a:rPr>
              <a:t>cannot replace or SUPPLANT non-federal funds that have been appropriated for the same purpose</a:t>
            </a:r>
            <a:r>
              <a:rPr lang="en-US" dirty="0">
                <a:solidFill>
                  <a:srgbClr val="26296B"/>
                </a:solidFill>
              </a:rPr>
              <a:t>. </a:t>
            </a:r>
          </a:p>
          <a:p>
            <a:endParaRPr lang="en-US" dirty="0">
              <a:solidFill>
                <a:srgbClr val="26296B"/>
              </a:solidFill>
            </a:endParaRPr>
          </a:p>
          <a:p>
            <a:r>
              <a:rPr lang="en-US" dirty="0">
                <a:solidFill>
                  <a:srgbClr val="26296B"/>
                </a:solidFill>
              </a:rPr>
              <a:t>Supplanting occurs when a state, local, or tribal government reduces state, local, or tribal funds for an activity specifically because federal funds are available (or expected to be available) to fund the same activity.</a:t>
            </a:r>
          </a:p>
          <a:p>
            <a:endParaRPr lang="en-US" dirty="0"/>
          </a:p>
        </p:txBody>
      </p:sp>
    </p:spTree>
    <p:extLst>
      <p:ext uri="{BB962C8B-B14F-4D97-AF65-F5344CB8AC3E}">
        <p14:creationId xmlns:p14="http://schemas.microsoft.com/office/powerpoint/2010/main" val="92055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D585F-0D0B-6FF6-BAEB-5219A564DFB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B846842-30DF-FEA6-63F8-449F7F89DE5E}"/>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606540-60FE-5592-264E-890F46AE1307}"/>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4250E9-FCCE-ADF6-6381-4C28361FDFCB}"/>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EB67945-0D8A-AC6F-F524-DFC7187EEEB8}"/>
              </a:ext>
            </a:extLst>
          </p:cNvPr>
          <p:cNvSpPr txBox="1">
            <a:spLocks/>
          </p:cNvSpPr>
          <p:nvPr/>
        </p:nvSpPr>
        <p:spPr bwMode="auto">
          <a:xfrm>
            <a:off x="93784" y="1349447"/>
            <a:ext cx="2192216" cy="265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endParaRPr lang="en-US" sz="2400" dirty="0">
              <a:solidFill>
                <a:schemeClr val="accent5">
                  <a:lumMod val="50000"/>
                </a:schemeClr>
              </a:solidFill>
              <a:latin typeface="Franklin Gothic Demi" panose="020B0703020102020204" pitchFamily="34" charset="0"/>
            </a:endParaRPr>
          </a:p>
          <a:p>
            <a:pPr algn="l"/>
            <a:r>
              <a:rPr lang="en-US" sz="2400" dirty="0">
                <a:solidFill>
                  <a:schemeClr val="accent5">
                    <a:lumMod val="50000"/>
                  </a:schemeClr>
                </a:solidFill>
                <a:latin typeface="Franklin Gothic Demi" panose="020B0703020102020204" pitchFamily="34" charset="0"/>
              </a:rPr>
              <a:t>ATTACHMENTS REQUIRED WITH</a:t>
            </a:r>
            <a:br>
              <a:rPr lang="en-US" sz="2400" dirty="0">
                <a:solidFill>
                  <a:schemeClr val="accent5">
                    <a:lumMod val="50000"/>
                  </a:schemeClr>
                </a:solidFill>
                <a:latin typeface="Franklin Gothic Demi" panose="020B0703020102020204" pitchFamily="34" charset="0"/>
              </a:rPr>
            </a:br>
            <a:r>
              <a:rPr lang="en-US" sz="2400" dirty="0">
                <a:solidFill>
                  <a:schemeClr val="accent5">
                    <a:lumMod val="50000"/>
                  </a:schemeClr>
                </a:solidFill>
                <a:latin typeface="Franklin Gothic Demi" panose="020B0703020102020204" pitchFamily="34" charset="0"/>
              </a:rPr>
              <a:t>APPLICATION</a:t>
            </a:r>
          </a:p>
          <a:p>
            <a:pPr algn="l"/>
            <a:r>
              <a:rPr lang="en-US" sz="2400" dirty="0">
                <a:solidFill>
                  <a:schemeClr val="accent5">
                    <a:lumMod val="50000"/>
                  </a:schemeClr>
                </a:solidFill>
                <a:latin typeface="Franklin Gothic Demi" panose="020B0703020102020204" pitchFamily="34" charset="0"/>
              </a:rPr>
              <a:t>CHECKLIST</a:t>
            </a:r>
          </a:p>
        </p:txBody>
      </p:sp>
      <p:sp>
        <p:nvSpPr>
          <p:cNvPr id="17" name="Rectangle 16">
            <a:extLst>
              <a:ext uri="{FF2B5EF4-FFF2-40B4-BE49-F238E27FC236}">
                <a16:creationId xmlns:a16="http://schemas.microsoft.com/office/drawing/2014/main" id="{1F38B0C6-9D2B-9566-D0F6-496BEAD252F9}"/>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DB6BD9AC-9383-ACD4-CA4A-0D14899CDB99}"/>
              </a:ext>
            </a:extLst>
          </p:cNvPr>
          <p:cNvGraphicFramePr>
            <a:graphicFrameLocks noGrp="1"/>
          </p:cNvGraphicFramePr>
          <p:nvPr>
            <p:extLst>
              <p:ext uri="{D42A27DB-BD31-4B8C-83A1-F6EECF244321}">
                <p14:modId xmlns:p14="http://schemas.microsoft.com/office/powerpoint/2010/main" val="3149286239"/>
              </p:ext>
            </p:extLst>
          </p:nvPr>
        </p:nvGraphicFramePr>
        <p:xfrm>
          <a:off x="2286000" y="657787"/>
          <a:ext cx="8487509" cy="5592978"/>
        </p:xfrm>
        <a:graphic>
          <a:graphicData uri="http://schemas.openxmlformats.org/drawingml/2006/table">
            <a:tbl>
              <a:tblPr firstRow="1" firstCol="1" bandRow="1"/>
              <a:tblGrid>
                <a:gridCol w="2214316">
                  <a:extLst>
                    <a:ext uri="{9D8B030D-6E8A-4147-A177-3AD203B41FA5}">
                      <a16:colId xmlns:a16="http://schemas.microsoft.com/office/drawing/2014/main" val="539439029"/>
                    </a:ext>
                  </a:extLst>
                </a:gridCol>
                <a:gridCol w="994531">
                  <a:extLst>
                    <a:ext uri="{9D8B030D-6E8A-4147-A177-3AD203B41FA5}">
                      <a16:colId xmlns:a16="http://schemas.microsoft.com/office/drawing/2014/main" val="821773136"/>
                    </a:ext>
                  </a:extLst>
                </a:gridCol>
                <a:gridCol w="1224036">
                  <a:extLst>
                    <a:ext uri="{9D8B030D-6E8A-4147-A177-3AD203B41FA5}">
                      <a16:colId xmlns:a16="http://schemas.microsoft.com/office/drawing/2014/main" val="217017322"/>
                    </a:ext>
                  </a:extLst>
                </a:gridCol>
                <a:gridCol w="1453546">
                  <a:extLst>
                    <a:ext uri="{9D8B030D-6E8A-4147-A177-3AD203B41FA5}">
                      <a16:colId xmlns:a16="http://schemas.microsoft.com/office/drawing/2014/main" val="4292784861"/>
                    </a:ext>
                  </a:extLst>
                </a:gridCol>
                <a:gridCol w="765023">
                  <a:extLst>
                    <a:ext uri="{9D8B030D-6E8A-4147-A177-3AD203B41FA5}">
                      <a16:colId xmlns:a16="http://schemas.microsoft.com/office/drawing/2014/main" val="3842427021"/>
                    </a:ext>
                  </a:extLst>
                </a:gridCol>
                <a:gridCol w="1836057">
                  <a:extLst>
                    <a:ext uri="{9D8B030D-6E8A-4147-A177-3AD203B41FA5}">
                      <a16:colId xmlns:a16="http://schemas.microsoft.com/office/drawing/2014/main" val="2584495227"/>
                    </a:ext>
                  </a:extLst>
                </a:gridCol>
              </a:tblGrid>
              <a:tr h="210543">
                <a:tc>
                  <a:txBody>
                    <a:bodyPr/>
                    <a:lstStyle/>
                    <a:p>
                      <a:pPr marL="0" marR="0" algn="l">
                        <a:lnSpc>
                          <a:spcPct val="110000"/>
                        </a:lnSpc>
                        <a:spcAft>
                          <a:spcPts val="600"/>
                        </a:spcAft>
                        <a:buNone/>
                      </a:pPr>
                      <a:r>
                        <a:rPr lang="en-US" sz="7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4">
                  <a:txBody>
                    <a:bodyPr/>
                    <a:lstStyle/>
                    <a:p>
                      <a:pPr marL="0" marR="0" algn="ctr">
                        <a:lnSpc>
                          <a:spcPct val="110000"/>
                        </a:lnSpc>
                        <a:spcAft>
                          <a:spcPts val="600"/>
                        </a:spcAft>
                        <a:buNone/>
                      </a:pPr>
                      <a:r>
                        <a:rPr lang="en-US" sz="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Required By</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326297230"/>
                  </a:ext>
                </a:extLst>
              </a:tr>
              <a:tr h="305278">
                <a:tc>
                  <a:txBody>
                    <a:bodyPr/>
                    <a:lstStyle/>
                    <a:p>
                      <a:pPr marL="0" marR="0" algn="ctr">
                        <a:lnSpc>
                          <a:spcPct val="110000"/>
                        </a:lnSpc>
                        <a:spcAft>
                          <a:spcPts val="600"/>
                        </a:spcAft>
                        <a:buNone/>
                      </a:pPr>
                      <a:r>
                        <a:rPr lang="en-US" sz="7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Application Item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Victim Services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Prosecutor Office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Law Enforcement</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Court</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0000"/>
                        </a:lnSpc>
                        <a:spcAft>
                          <a:spcPts val="600"/>
                        </a:spcAft>
                        <a:buNone/>
                      </a:pPr>
                      <a:r>
                        <a:rPr lang="en-US" sz="8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Attached</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920718306"/>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Total Agency Budget</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130292"/>
                  </a:ext>
                </a:extLst>
              </a:tr>
              <a:tr h="34452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Indirect Cost Rate or de minimis calculation</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 if claiming federal approved indirect cost rate or de minimis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851004"/>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Sustainability Plan</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659711"/>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Timeline</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170105"/>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Letter of Endorsement</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365536"/>
                  </a:ext>
                </a:extLst>
              </a:tr>
              <a:tr h="39421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Suitability to Interact with Minors</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294498"/>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solidFill>
                            <a:srgbClr val="26296B"/>
                          </a:solidFill>
                          <a:effectLst/>
                          <a:latin typeface="Calibri" panose="020F0502020204030204" pitchFamily="34" charset="0"/>
                          <a:ea typeface="Times New Roman" panose="02020603050405020304" pitchFamily="18" charset="0"/>
                          <a:cs typeface="Times New Roman" panose="02020603050405020304" pitchFamily="18" charset="0"/>
                        </a:rPr>
                        <a:t>STOP Requirements</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688244"/>
                  </a:ext>
                </a:extLst>
              </a:tr>
              <a:tr h="39421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Confidentiality Notice Form</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081790"/>
                  </a:ext>
                </a:extLst>
              </a:tr>
              <a:tr h="39421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solidFill>
                            <a:srgbClr val="26296B"/>
                          </a:solidFill>
                          <a:effectLst/>
                          <a:latin typeface="Calibri" panose="020F0502020204030204" pitchFamily="34" charset="0"/>
                          <a:ea typeface="Times New Roman" panose="02020603050405020304" pitchFamily="18" charset="0"/>
                          <a:cs typeface="Times New Roman" panose="02020603050405020304" pitchFamily="18" charset="0"/>
                        </a:rPr>
                        <a:t>Certification of Out-of- Scope Activities</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Yes</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870790"/>
                  </a:ext>
                </a:extLst>
              </a:tr>
              <a:tr h="394215">
                <a:tc>
                  <a:txBody>
                    <a:bodyPr/>
                    <a:lstStyle/>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Consultation Form</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No</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766189"/>
                  </a:ext>
                </a:extLst>
              </a:tr>
              <a:tr h="39421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Prosecutor Certification</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No</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208618"/>
                  </a:ext>
                </a:extLst>
              </a:tr>
              <a:tr h="34452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Legal Assistance Certification Letter</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10000"/>
                        </a:lnSpc>
                        <a:spcAft>
                          <a:spcPts val="600"/>
                        </a:spcAft>
                        <a:buNone/>
                      </a:pP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Yes, if using STOP funds to support legal assistance</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595385"/>
                  </a:ext>
                </a:extLst>
              </a:tr>
              <a:tr h="394215">
                <a:tc>
                  <a:txBody>
                    <a:bodyPr/>
                    <a:lstStyle/>
                    <a:p>
                      <a:pPr marL="0" marR="0" algn="l">
                        <a:lnSpc>
                          <a:spcPct val="110000"/>
                        </a:lnSpc>
                        <a:spcAft>
                          <a:spcPts val="600"/>
                        </a:spcAft>
                        <a:buNone/>
                      </a:pPr>
                      <a:endParaRPr lang="en-US"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0000"/>
                        </a:lnSpc>
                        <a:spcAft>
                          <a:spcPts val="600"/>
                        </a:spcAft>
                        <a:buNone/>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Job Descriptions (grant and match positions)</a:t>
                      </a: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0000"/>
                        </a:lnSpc>
                        <a:spcAft>
                          <a:spcPts val="600"/>
                        </a:spcAft>
                        <a:buNone/>
                      </a:pPr>
                      <a:r>
                        <a:rPr lang="en-US" sz="800">
                          <a:effectLst/>
                          <a:latin typeface="Calibri" panose="020F0502020204030204" pitchFamily="34" charset="0"/>
                          <a:ea typeface="Times New Roman" panose="02020603050405020304" pitchFamily="18" charset="0"/>
                          <a:cs typeface="Calibri" panose="020F0502020204030204" pitchFamily="34" charset="0"/>
                        </a:rPr>
                        <a:t>Yes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0000"/>
                        </a:lnSpc>
                        <a:spcAft>
                          <a:spcPts val="600"/>
                        </a:spcAft>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06435"/>
                  </a:ext>
                </a:extLst>
              </a:tr>
            </a:tbl>
          </a:graphicData>
        </a:graphic>
      </p:graphicFrame>
      <p:sp>
        <p:nvSpPr>
          <p:cNvPr id="2" name="TextBox 1">
            <a:extLst>
              <a:ext uri="{FF2B5EF4-FFF2-40B4-BE49-F238E27FC236}">
                <a16:creationId xmlns:a16="http://schemas.microsoft.com/office/drawing/2014/main" id="{7C3A0F53-3908-5C88-EF21-229B37C27A67}"/>
              </a:ext>
            </a:extLst>
          </p:cNvPr>
          <p:cNvSpPr txBox="1"/>
          <p:nvPr/>
        </p:nvSpPr>
        <p:spPr>
          <a:xfrm>
            <a:off x="661012" y="6414437"/>
            <a:ext cx="11530988" cy="307777"/>
          </a:xfrm>
          <a:prstGeom prst="rect">
            <a:avLst/>
          </a:prstGeom>
          <a:noFill/>
        </p:spPr>
        <p:txBody>
          <a:bodyPr wrap="square" rtlCol="0">
            <a:spAutoFit/>
          </a:bodyPr>
          <a:lstStyle/>
          <a:p>
            <a:r>
              <a:rPr lang="en-US" sz="1400" dirty="0"/>
              <a:t>***Additional attachments </a:t>
            </a:r>
            <a:r>
              <a:rPr lang="en-US" sz="1400" b="1" u="sng" dirty="0"/>
              <a:t>may be required at a later date</a:t>
            </a:r>
            <a:r>
              <a:rPr lang="en-US" sz="1400" dirty="0"/>
              <a:t>, including after execution of a contract, </a:t>
            </a:r>
            <a:r>
              <a:rPr lang="en-US" sz="1400" b="1" i="1" dirty="0"/>
              <a:t>pending new federal guidance</a:t>
            </a:r>
            <a:r>
              <a:rPr lang="en-US" sz="1400" dirty="0"/>
              <a:t>.***</a:t>
            </a:r>
          </a:p>
        </p:txBody>
      </p:sp>
    </p:spTree>
    <p:extLst>
      <p:ext uri="{BB962C8B-B14F-4D97-AF65-F5344CB8AC3E}">
        <p14:creationId xmlns:p14="http://schemas.microsoft.com/office/powerpoint/2010/main" val="99920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A7BF32-E47B-4006-A010-E48C81A3DA1F}"/>
              </a:ext>
            </a:extLst>
          </p:cNvPr>
          <p:cNvSpPr/>
          <p:nvPr/>
        </p:nvSpPr>
        <p:spPr>
          <a:xfrm>
            <a:off x="810489" y="153738"/>
            <a:ext cx="3484421" cy="63303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042010B-586F-4F18-89DC-88BE481ED5D5}"/>
              </a:ext>
            </a:extLst>
          </p:cNvPr>
          <p:cNvSpPr/>
          <p:nvPr/>
        </p:nvSpPr>
        <p:spPr>
          <a:xfrm>
            <a:off x="0" y="6727520"/>
            <a:ext cx="12192000" cy="1515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a:extLst>
              <a:ext uri="{FF2B5EF4-FFF2-40B4-BE49-F238E27FC236}">
                <a16:creationId xmlns:a16="http://schemas.microsoft.com/office/drawing/2014/main" id="{4BFE49F5-8F48-E6C0-2293-B813809756F7}"/>
              </a:ext>
            </a:extLst>
          </p:cNvPr>
          <p:cNvPicPr>
            <a:picLocks noChangeAspect="1"/>
          </p:cNvPicPr>
          <p:nvPr/>
        </p:nvPicPr>
        <p:blipFill>
          <a:blip r:embed="rId3"/>
          <a:stretch>
            <a:fillRect/>
          </a:stretch>
        </p:blipFill>
        <p:spPr>
          <a:xfrm>
            <a:off x="3108991" y="373824"/>
            <a:ext cx="8272520" cy="5890209"/>
          </a:xfrm>
          <a:prstGeom prst="rect">
            <a:avLst/>
          </a:prstGeom>
        </p:spPr>
      </p:pic>
      <p:sp>
        <p:nvSpPr>
          <p:cNvPr id="2" name="TextBox 1">
            <a:extLst>
              <a:ext uri="{FF2B5EF4-FFF2-40B4-BE49-F238E27FC236}">
                <a16:creationId xmlns:a16="http://schemas.microsoft.com/office/drawing/2014/main" id="{7401DBA2-BC16-8ECA-6DC6-326BA283E0A3}"/>
              </a:ext>
            </a:extLst>
          </p:cNvPr>
          <p:cNvSpPr txBox="1"/>
          <p:nvPr/>
        </p:nvSpPr>
        <p:spPr>
          <a:xfrm>
            <a:off x="931040" y="2295525"/>
            <a:ext cx="2057400" cy="1754326"/>
          </a:xfrm>
          <a:prstGeom prst="rect">
            <a:avLst/>
          </a:prstGeom>
          <a:noFill/>
        </p:spPr>
        <p:txBody>
          <a:bodyPr wrap="square" rtlCol="0">
            <a:spAutoFit/>
          </a:bodyPr>
          <a:lstStyle/>
          <a:p>
            <a:r>
              <a:rPr lang="en-US" dirty="0">
                <a:solidFill>
                  <a:srgbClr val="F3F3F3"/>
                </a:solidFill>
              </a:rPr>
              <a:t>Links to  REQUIRED attachments located on CJI website: </a:t>
            </a:r>
            <a:r>
              <a:rPr lang="en-US" b="1" dirty="0">
                <a:solidFill>
                  <a:srgbClr val="F3F3F3"/>
                </a:solidFill>
              </a:rPr>
              <a:t>in.gov/cji/victim-services/resources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2"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317576" y="536281"/>
            <a:ext cx="11298939" cy="3725081"/>
          </a:xfrm>
          <a:prstGeom prst="rect">
            <a:avLst/>
          </a:prstGeom>
        </p:spPr>
      </p:pic>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
        <p:nvSpPr>
          <p:cNvPr id="4" name="TextBox 3">
            <a:extLst>
              <a:ext uri="{FF2B5EF4-FFF2-40B4-BE49-F238E27FC236}">
                <a16:creationId xmlns:a16="http://schemas.microsoft.com/office/drawing/2014/main" id="{9E518C7B-55BE-0194-E96D-C9343F4DA977}"/>
              </a:ext>
            </a:extLst>
          </p:cNvPr>
          <p:cNvSpPr txBox="1"/>
          <p:nvPr/>
        </p:nvSpPr>
        <p:spPr>
          <a:xfrm>
            <a:off x="1373178" y="909910"/>
            <a:ext cx="8537958" cy="3816429"/>
          </a:xfrm>
          <a:prstGeom prst="rect">
            <a:avLst/>
          </a:prstGeom>
          <a:noFill/>
        </p:spPr>
        <p:txBody>
          <a:bodyPr wrap="square" rtlCol="0">
            <a:spAutoFit/>
          </a:bodyPr>
          <a:lstStyle/>
          <a:p>
            <a:pPr algn="ctr"/>
            <a:r>
              <a:rPr lang="en-US" sz="8000" dirty="0">
                <a:latin typeface="Copperplate Gothic Bold" panose="020E0705020206020404" pitchFamily="34" charset="0"/>
              </a:rPr>
              <a:t>Thank you</a:t>
            </a:r>
          </a:p>
          <a:p>
            <a:pPr algn="ctr"/>
            <a:r>
              <a:rPr lang="en-US" dirty="0">
                <a:latin typeface="Copperplate Gothic Bold" panose="020E0705020206020404" pitchFamily="34" charset="0"/>
              </a:rPr>
              <a:t>Presented by:</a:t>
            </a:r>
            <a:br>
              <a:rPr lang="en-US" dirty="0">
                <a:latin typeface="Copperplate Gothic Bold" panose="020E0705020206020404" pitchFamily="34" charset="0"/>
              </a:rPr>
            </a:br>
            <a:endParaRPr lang="en-US" dirty="0">
              <a:latin typeface="Copperplate Gothic Bold" panose="020E0705020206020404" pitchFamily="34" charset="0"/>
            </a:endParaRPr>
          </a:p>
          <a:p>
            <a:pPr algn="ctr"/>
            <a:r>
              <a:rPr lang="en-US" sz="1600" dirty="0">
                <a:latin typeface="Copperplate Gothic Bold" panose="020E0705020206020404" pitchFamily="34" charset="0"/>
              </a:rPr>
              <a:t>Katherine Barnes, Victim Services, Program Specialist</a:t>
            </a:r>
          </a:p>
          <a:p>
            <a:pPr algn="ctr"/>
            <a:r>
              <a:rPr lang="en-US" u="sng" dirty="0">
                <a:solidFill>
                  <a:srgbClr val="FFCC00"/>
                </a:solidFill>
                <a:hlinkClick r:id="rId4">
                  <a:extLst>
                    <a:ext uri="{A12FA001-AC4F-418D-AE19-62706E023703}">
                      <ahyp:hlinkClr xmlns:ahyp="http://schemas.microsoft.com/office/drawing/2018/hyperlinkcolor" val="tx"/>
                    </a:ext>
                  </a:extLst>
                </a:hlinkClick>
              </a:rPr>
              <a:t>katbarnes@cji.in.gov</a:t>
            </a:r>
            <a:r>
              <a:rPr lang="en-US" dirty="0">
                <a:solidFill>
                  <a:srgbClr val="26296B"/>
                </a:solidFill>
              </a:rPr>
              <a:t> </a:t>
            </a:r>
          </a:p>
          <a:p>
            <a:pPr algn="ctr"/>
            <a:r>
              <a:rPr lang="en-US" dirty="0">
                <a:solidFill>
                  <a:srgbClr val="26296B"/>
                </a:solidFill>
              </a:rPr>
              <a:t>(317)-232-7610</a:t>
            </a:r>
          </a:p>
          <a:p>
            <a:pPr algn="ctr"/>
            <a:endParaRPr lang="en-US" dirty="0">
              <a:latin typeface="Copperplate Gothic Bold" panose="020E0705020206020404" pitchFamily="34" charset="0"/>
            </a:endParaRPr>
          </a:p>
          <a:p>
            <a:pPr algn="ctr"/>
            <a:r>
              <a:rPr lang="en-US" sz="1600" dirty="0">
                <a:latin typeface="Copperplate Gothic Bold" panose="020E0705020206020404" pitchFamily="34" charset="0"/>
              </a:rPr>
              <a:t>Becky Venus, Victim Services, Senior Grant Manager</a:t>
            </a:r>
          </a:p>
          <a:p>
            <a:pPr algn="ctr"/>
            <a:r>
              <a:rPr lang="en-US" u="sng" dirty="0">
                <a:solidFill>
                  <a:srgbClr val="FFCC00"/>
                </a:solidFill>
              </a:rPr>
              <a:t>rvenus@cji.in.gov</a:t>
            </a:r>
          </a:p>
          <a:p>
            <a:pPr algn="ctr"/>
            <a:endParaRPr lang="en-US" dirty="0">
              <a:latin typeface="Copperplate Gothic Bold" panose="020E0705020206020404" pitchFamily="34" charset="0"/>
            </a:endParaRPr>
          </a:p>
        </p:txBody>
      </p:sp>
    </p:spTree>
    <p:extLst>
      <p:ext uri="{BB962C8B-B14F-4D97-AF65-F5344CB8AC3E}">
        <p14:creationId xmlns:p14="http://schemas.microsoft.com/office/powerpoint/2010/main" val="25640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1C042-FDD7-F900-E5F8-B96C92BA1104}"/>
              </a:ext>
            </a:extLst>
          </p:cNvPr>
          <p:cNvPicPr>
            <a:picLocks noChangeAspect="1"/>
          </p:cNvPicPr>
          <p:nvPr/>
        </p:nvPicPr>
        <p:blipFill>
          <a:blip r:embed="rId3"/>
          <a:stretch>
            <a:fillRect/>
          </a:stretch>
        </p:blipFill>
        <p:spPr>
          <a:xfrm>
            <a:off x="10599322" y="5748711"/>
            <a:ext cx="1146147" cy="664522"/>
          </a:xfrm>
          <a:prstGeom prst="rect">
            <a:avLst/>
          </a:prstGeom>
        </p:spPr>
      </p:pic>
      <p:pic>
        <p:nvPicPr>
          <p:cNvPr id="12" name="Picture 11" descr="A blue and yellow flag&#10;&#10;Description automatically generated with medium confidence">
            <a:extLst>
              <a:ext uri="{FF2B5EF4-FFF2-40B4-BE49-F238E27FC236}">
                <a16:creationId xmlns:a16="http://schemas.microsoft.com/office/drawing/2014/main" id="{0125826F-61BB-464B-8758-864740543DCE}"/>
              </a:ext>
            </a:extLst>
          </p:cNvPr>
          <p:cNvPicPr>
            <a:picLocks noChangeAspect="1"/>
          </p:cNvPicPr>
          <p:nvPr/>
        </p:nvPicPr>
        <p:blipFill rotWithShape="1">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l="23887" r="14889" b="16"/>
          <a:stretch/>
        </p:blipFill>
        <p:spPr>
          <a:xfrm>
            <a:off x="6309927" y="439191"/>
            <a:ext cx="5484478" cy="5974042"/>
          </a:xfrm>
          <a:prstGeom prst="rect">
            <a:avLst/>
          </a:prstGeom>
        </p:spPr>
      </p:pic>
      <p:sp>
        <p:nvSpPr>
          <p:cNvPr id="10" name="Rectangle 9">
            <a:extLst>
              <a:ext uri="{FF2B5EF4-FFF2-40B4-BE49-F238E27FC236}">
                <a16:creationId xmlns:a16="http://schemas.microsoft.com/office/drawing/2014/main" id="{89B0B090-B085-4622-934A-6563F73CC970}"/>
              </a:ext>
            </a:extLst>
          </p:cNvPr>
          <p:cNvSpPr/>
          <p:nvPr/>
        </p:nvSpPr>
        <p:spPr>
          <a:xfrm>
            <a:off x="446531" y="452049"/>
            <a:ext cx="5815122" cy="596118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16">
            <a:extLst>
              <a:ext uri="{FF2B5EF4-FFF2-40B4-BE49-F238E27FC236}">
                <a16:creationId xmlns:a16="http://schemas.microsoft.com/office/drawing/2014/main" id="{C8F39C0E-E3E6-4676-B1A4-A8109A7925B1}"/>
              </a:ext>
            </a:extLst>
          </p:cNvPr>
          <p:cNvSpPr txBox="1"/>
          <p:nvPr/>
        </p:nvSpPr>
        <p:spPr>
          <a:xfrm>
            <a:off x="550544" y="1652798"/>
            <a:ext cx="5649469" cy="3416320"/>
          </a:xfrm>
          <a:prstGeom prst="rect">
            <a:avLst/>
          </a:prstGeom>
          <a:noFill/>
        </p:spPr>
        <p:txBody>
          <a:bodyPr wrap="square" rtlCol="0">
            <a:spAutoFit/>
          </a:bodyPr>
          <a:lstStyle/>
          <a:p>
            <a:r>
              <a:rPr lang="en-US" b="1" dirty="0">
                <a:solidFill>
                  <a:schemeClr val="bg1"/>
                </a:solidFill>
              </a:rPr>
              <a:t>Services * Training * Officers * Prosecutors* </a:t>
            </a:r>
            <a:r>
              <a:rPr lang="en-US" dirty="0">
                <a:solidFill>
                  <a:schemeClr val="bg1"/>
                </a:solidFill>
              </a:rPr>
              <a:t>(STOP) </a:t>
            </a:r>
            <a:r>
              <a:rPr lang="en-US" b="1" dirty="0">
                <a:solidFill>
                  <a:schemeClr val="bg1"/>
                </a:solidFill>
              </a:rPr>
              <a:t>supports local communities</a:t>
            </a:r>
            <a:r>
              <a:rPr lang="en-US" dirty="0">
                <a:solidFill>
                  <a:schemeClr val="bg1"/>
                </a:solidFill>
              </a:rPr>
              <a:t>, to develop and strengthen effective responses to victims of domestic violence, dating violence, sexual assault (including adult survivors of child sexual abuse), and stalking as well as victims of trafficking and female genital mutilation or cutting, or forced marriage.</a:t>
            </a:r>
          </a:p>
          <a:p>
            <a:r>
              <a:rPr lang="en-US" dirty="0">
                <a:solidFill>
                  <a:schemeClr val="bg1"/>
                </a:solidFill>
              </a:rPr>
              <a:t> </a:t>
            </a:r>
          </a:p>
          <a:p>
            <a:endParaRPr lang="en-US" dirty="0">
              <a:solidFill>
                <a:schemeClr val="bg1"/>
              </a:solidFill>
            </a:endParaRPr>
          </a:p>
          <a:p>
            <a:r>
              <a:rPr lang="en-US" b="1" dirty="0">
                <a:solidFill>
                  <a:srgbClr val="FFCC00"/>
                </a:solidFill>
              </a:rPr>
              <a:t>Please thoroughly review RFP as additional requirements and guidance have been added due to recent state and federal Executive Orders.</a:t>
            </a:r>
          </a:p>
        </p:txBody>
      </p:sp>
      <p:sp>
        <p:nvSpPr>
          <p:cNvPr id="8" name="Rectangle 7">
            <a:extLst>
              <a:ext uri="{FF2B5EF4-FFF2-40B4-BE49-F238E27FC236}">
                <a16:creationId xmlns:a16="http://schemas.microsoft.com/office/drawing/2014/main" id="{39A532AF-0CB3-4B87-B77A-15FA1B669529}"/>
              </a:ext>
            </a:extLst>
          </p:cNvPr>
          <p:cNvSpPr/>
          <p:nvPr/>
        </p:nvSpPr>
        <p:spPr>
          <a:xfrm>
            <a:off x="6717322" y="3292916"/>
            <a:ext cx="4794739" cy="1360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CA743D8D-853C-4BB1-BA1C-C32BDE5F2D83}"/>
              </a:ext>
            </a:extLst>
          </p:cNvPr>
          <p:cNvSpPr txBox="1">
            <a:spLocks noChangeArrowheads="1"/>
          </p:cNvSpPr>
          <p:nvPr/>
        </p:nvSpPr>
        <p:spPr bwMode="auto">
          <a:xfrm>
            <a:off x="6529754" y="1969477"/>
            <a:ext cx="52157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000" dirty="0">
                <a:solidFill>
                  <a:schemeClr val="accent5">
                    <a:lumMod val="50000"/>
                  </a:schemeClr>
                </a:solidFill>
                <a:latin typeface="Franklin Gothic Demi" panose="020B0703020102020204" pitchFamily="34" charset="0"/>
              </a:rPr>
              <a:t>OVERVIEW</a:t>
            </a:r>
          </a:p>
        </p:txBody>
      </p:sp>
    </p:spTree>
    <p:extLst>
      <p:ext uri="{BB962C8B-B14F-4D97-AF65-F5344CB8AC3E}">
        <p14:creationId xmlns:p14="http://schemas.microsoft.com/office/powerpoint/2010/main" val="2952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75240" y="299853"/>
            <a:ext cx="4631338"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900" dirty="0">
                <a:solidFill>
                  <a:schemeClr val="accent5">
                    <a:lumMod val="50000"/>
                  </a:schemeClr>
                </a:solidFill>
                <a:latin typeface="Franklin Gothic Demi" panose="020B0703020102020204" pitchFamily="34" charset="0"/>
              </a:rPr>
              <a:t>PROGRAM</a:t>
            </a:r>
            <a:r>
              <a:rPr lang="en-US" sz="2400" dirty="0">
                <a:solidFill>
                  <a:schemeClr val="accent5">
                    <a:lumMod val="50000"/>
                  </a:schemeClr>
                </a:solidFill>
                <a:latin typeface="Franklin Gothic Demi" panose="020B0703020102020204" pitchFamily="34" charset="0"/>
              </a:rPr>
              <a:t> </a:t>
            </a:r>
            <a:r>
              <a:rPr lang="en-US" sz="2900" dirty="0">
                <a:solidFill>
                  <a:schemeClr val="accent5">
                    <a:lumMod val="50000"/>
                  </a:schemeClr>
                </a:solidFill>
                <a:latin typeface="Franklin Gothic Demi" panose="020B0703020102020204" pitchFamily="34" charset="0"/>
              </a:rPr>
              <a:t>SCOPE</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with medium confidence">
            <a:extLst>
              <a:ext uri="{FF2B5EF4-FFF2-40B4-BE49-F238E27FC236}">
                <a16:creationId xmlns:a16="http://schemas.microsoft.com/office/drawing/2014/main" id="{3B39FD74-B6D0-4D26-B271-C767EB5BE878}"/>
              </a:ext>
            </a:extLst>
          </p:cNvPr>
          <p:cNvPicPr>
            <a:picLocks noChangeAspect="1"/>
          </p:cNvPicPr>
          <p:nvPr/>
        </p:nvPicPr>
        <p:blipFill rotWithShape="1">
          <a:blip r:embed="rId3">
            <a:extLst>
              <a:ext uri="{28A0092B-C50C-407E-A947-70E740481C1C}">
                <a14:useLocalDpi xmlns:a14="http://schemas.microsoft.com/office/drawing/2010/main" val="0"/>
              </a:ext>
            </a:extLst>
          </a:blip>
          <a:srcRect l="17038" r="41479"/>
          <a:stretch/>
        </p:blipFill>
        <p:spPr>
          <a:xfrm>
            <a:off x="446528" y="546678"/>
            <a:ext cx="3698302" cy="5947526"/>
          </a:xfrm>
          <a:prstGeom prst="rect">
            <a:avLst/>
          </a:prstGeom>
        </p:spPr>
      </p:pic>
      <p:sp>
        <p:nvSpPr>
          <p:cNvPr id="6" name="TextBox 5">
            <a:extLst>
              <a:ext uri="{FF2B5EF4-FFF2-40B4-BE49-F238E27FC236}">
                <a16:creationId xmlns:a16="http://schemas.microsoft.com/office/drawing/2014/main" id="{98D668BF-0DE0-C1A0-FD43-750C3C2D2153}"/>
              </a:ext>
            </a:extLst>
          </p:cNvPr>
          <p:cNvSpPr txBox="1"/>
          <p:nvPr/>
        </p:nvSpPr>
        <p:spPr>
          <a:xfrm>
            <a:off x="4654061" y="1085349"/>
            <a:ext cx="7174523" cy="5592428"/>
          </a:xfrm>
          <a:prstGeom prst="rect">
            <a:avLst/>
          </a:prstGeom>
          <a:noFill/>
        </p:spPr>
        <p:txBody>
          <a:bodyPr wrap="square">
            <a:spAutoFit/>
          </a:bodyPr>
          <a:lstStyle/>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Activities supported by this program are determined by </a:t>
            </a:r>
            <a:r>
              <a:rPr lang="en-US" sz="18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state and federal statutes, federal regulations, executive orders, and ICJI policies</a:t>
            </a: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marR="0" indent="-285750">
              <a:lnSpc>
                <a:spcPct val="110000"/>
              </a:lnSpc>
              <a:spcAft>
                <a:spcPts val="600"/>
              </a:spcAft>
              <a:buFont typeface="Wingdings" panose="05000000000000000000" pitchFamily="2" charset="2"/>
              <a:buChar char="Ø"/>
            </a:pPr>
            <a:r>
              <a:rPr lang="en-US" dirty="0">
                <a:solidFill>
                  <a:srgbClr val="26296B"/>
                </a:solidFill>
                <a:ea typeface="Times New Roman" panose="02020603050405020304" pitchFamily="18" charset="0"/>
                <a:cs typeface="Calibri" panose="020F0502020204030204" pitchFamily="34" charset="0"/>
              </a:rPr>
              <a:t>F</a:t>
            </a: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unded project is bound by provisions of this solicitation, any applicable special conditions, 2 CFR 200 and DOJ Grants Financial Guide, including updates to the guide after an award is made. </a:t>
            </a:r>
          </a:p>
          <a:p>
            <a:pPr marL="285750" marR="0" indent="-285750">
              <a:lnSpc>
                <a:spcPct val="110000"/>
              </a:lnSpc>
              <a:spcAft>
                <a:spcPts val="600"/>
              </a:spcAft>
              <a:buFont typeface="Wingdings" panose="05000000000000000000" pitchFamily="2" charset="2"/>
              <a:buChar char="Ø"/>
            </a:pPr>
            <a:r>
              <a:rPr lang="en-US" sz="24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New DOJ guidance </a:t>
            </a:r>
            <a:r>
              <a:rPr lang="en-US" sz="1800" b="1" i="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could</a:t>
            </a:r>
            <a:r>
              <a:rPr lang="en-US" sz="18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 impact terms and conditions and availability of funding for any grants executed from this solicitation.  </a:t>
            </a:r>
          </a:p>
          <a:p>
            <a:pPr marL="742950" lvl="1" indent="-285750">
              <a:lnSpc>
                <a:spcPct val="110000"/>
              </a:lnSpc>
              <a:spcAft>
                <a:spcPts val="600"/>
              </a:spcAft>
              <a:buFont typeface="Wingdings" panose="05000000000000000000" pitchFamily="2" charset="2"/>
              <a:buChar char="Ø"/>
            </a:pPr>
            <a:r>
              <a:rPr lang="en-US" i="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ICJI will share </a:t>
            </a:r>
            <a:r>
              <a:rPr lang="en-US" b="1" i="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new grant conditions, guidance, and requirements </a:t>
            </a:r>
            <a:r>
              <a:rPr lang="en-US" i="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with all grantees as they become available.  </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In some instances, executed </a:t>
            </a:r>
            <a:r>
              <a:rPr lang="en-US" sz="18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grant contracts may be revised </a:t>
            </a: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or </a:t>
            </a:r>
            <a:r>
              <a:rPr lang="en-US" sz="18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cancelled</a:t>
            </a: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marR="0" indent="-285750">
              <a:lnSpc>
                <a:spcPct val="110000"/>
              </a:lnSpc>
              <a:spcAft>
                <a:spcPts val="600"/>
              </a:spcAft>
              <a:buFont typeface="Wingdings" panose="05000000000000000000" pitchFamily="2" charset="2"/>
              <a:buChar char="Ø"/>
            </a:pP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All grants from ICJI Victim Services are </a:t>
            </a:r>
            <a:r>
              <a:rPr lang="en-US" sz="1800" b="1"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reimbursement</a:t>
            </a:r>
            <a:r>
              <a:rPr lang="en-US" sz="1800"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 grants. </a:t>
            </a:r>
          </a:p>
          <a:p>
            <a:pPr marL="742950" lvl="1" indent="-285750">
              <a:lnSpc>
                <a:spcPct val="110000"/>
              </a:lnSpc>
              <a:spcAft>
                <a:spcPts val="600"/>
              </a:spcAft>
              <a:buFont typeface="Arial" panose="020B0604020202020204" pitchFamily="34" charset="0"/>
              <a:buChar char="•"/>
            </a:pPr>
            <a:r>
              <a:rPr lang="en-US" dirty="0">
                <a:solidFill>
                  <a:srgbClr val="26296B"/>
                </a:solidFill>
                <a:effectLst/>
                <a:latin typeface="Calibri" panose="020F0502020204030204" pitchFamily="34" charset="0"/>
                <a:ea typeface="Times New Roman" panose="02020603050405020304" pitchFamily="18" charset="0"/>
                <a:cs typeface="Calibri" panose="020F0502020204030204" pitchFamily="34" charset="0"/>
              </a:rPr>
              <a:t>Verification of expenses along with verification of payment of expenses must be provided to ICJI on a monthly or quarterly basis prior to reimbursement of expenses. </a:t>
            </a:r>
            <a:endParaRPr lang="en-US" sz="1600" dirty="0">
              <a:solidFill>
                <a:srgbClr val="2629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5163866-3058-3F1C-D93F-6BEBCDAE5A07}"/>
              </a:ext>
            </a:extLst>
          </p:cNvPr>
          <p:cNvSpPr/>
          <p:nvPr/>
        </p:nvSpPr>
        <p:spPr>
          <a:xfrm>
            <a:off x="4293928" y="920168"/>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9C47-7832-EDEB-97A5-6A335B148284}"/>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546CF05-0DB7-8246-CCC4-DA2EFA21D291}"/>
              </a:ext>
            </a:extLst>
          </p:cNvPr>
          <p:cNvGraphicFramePr/>
          <p:nvPr>
            <p:extLst>
              <p:ext uri="{D42A27DB-BD31-4B8C-83A1-F6EECF244321}">
                <p14:modId xmlns:p14="http://schemas.microsoft.com/office/powerpoint/2010/main" val="4124786808"/>
              </p:ext>
            </p:extLst>
          </p:nvPr>
        </p:nvGraphicFramePr>
        <p:xfrm>
          <a:off x="0" y="1541703"/>
          <a:ext cx="3821723" cy="3630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446529" y="595910"/>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Eligibility</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5F96497B-8ECA-267F-BBA4-5B6CA396058D}"/>
              </a:ext>
            </a:extLst>
          </p:cNvPr>
          <p:cNvGraphicFramePr/>
          <p:nvPr>
            <p:extLst>
              <p:ext uri="{D42A27DB-BD31-4B8C-83A1-F6EECF244321}">
                <p14:modId xmlns:p14="http://schemas.microsoft.com/office/powerpoint/2010/main" val="2911679712"/>
              </p:ext>
            </p:extLst>
          </p:nvPr>
        </p:nvGraphicFramePr>
        <p:xfrm>
          <a:off x="4055557" y="866841"/>
          <a:ext cx="7534657" cy="5037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741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DC0C9-29F8-455E-BEA7-2A09B8E7C500}"/>
              </a:ext>
            </a:extLst>
          </p:cNvPr>
          <p:cNvSpPr/>
          <p:nvPr/>
        </p:nvSpPr>
        <p:spPr>
          <a:xfrm>
            <a:off x="0" y="6712772"/>
            <a:ext cx="12192000" cy="1515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highlight>
                <a:srgbClr val="26296B"/>
              </a:highlight>
            </a:endParaRPr>
          </a:p>
        </p:txBody>
      </p:sp>
      <p:sp>
        <p:nvSpPr>
          <p:cNvPr id="11" name="TextBox 10">
            <a:extLst>
              <a:ext uri="{FF2B5EF4-FFF2-40B4-BE49-F238E27FC236}">
                <a16:creationId xmlns:a16="http://schemas.microsoft.com/office/drawing/2014/main" id="{512BE2FA-655F-415F-BFC4-28DB15410506}"/>
              </a:ext>
            </a:extLst>
          </p:cNvPr>
          <p:cNvSpPr txBox="1"/>
          <p:nvPr/>
        </p:nvSpPr>
        <p:spPr>
          <a:xfrm>
            <a:off x="1318846" y="3937529"/>
            <a:ext cx="2690446" cy="2031325"/>
          </a:xfrm>
          <a:prstGeom prst="rect">
            <a:avLst/>
          </a:prstGeom>
          <a:noFill/>
        </p:spPr>
        <p:txBody>
          <a:bodyPr wrap="square" rtlCol="0">
            <a:spAutoFit/>
          </a:bodyPr>
          <a:lstStyle/>
          <a:p>
            <a:pPr lvl="0"/>
            <a:r>
              <a:rPr lang="en-US" sz="1400" dirty="0"/>
              <a:t>Measures to combat human trafficking and transnational crime, particularly crimes linked to illegal immigration and cartel operations, that support safety and justice for trafficking victims who have also suffered domestic violence, sexual assault, dating violence, and/or stalking;</a:t>
            </a:r>
          </a:p>
        </p:txBody>
      </p:sp>
      <p:sp>
        <p:nvSpPr>
          <p:cNvPr id="2" name="Oval 1">
            <a:extLst>
              <a:ext uri="{FF2B5EF4-FFF2-40B4-BE49-F238E27FC236}">
                <a16:creationId xmlns:a16="http://schemas.microsoft.com/office/drawing/2014/main" id="{E18CCCD0-DF8B-4DE2-A170-D63E9A929F8D}"/>
              </a:ext>
            </a:extLst>
          </p:cNvPr>
          <p:cNvSpPr/>
          <p:nvPr/>
        </p:nvSpPr>
        <p:spPr>
          <a:xfrm>
            <a:off x="1738154" y="2242359"/>
            <a:ext cx="1339214" cy="133921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426B37F-1865-4152-9028-06589F6C48D1}"/>
              </a:ext>
            </a:extLst>
          </p:cNvPr>
          <p:cNvSpPr/>
          <p:nvPr/>
        </p:nvSpPr>
        <p:spPr>
          <a:xfrm>
            <a:off x="5426393" y="2242359"/>
            <a:ext cx="1339214" cy="133921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50C560-74D4-43B7-AB67-50779B4EDC25}"/>
              </a:ext>
            </a:extLst>
          </p:cNvPr>
          <p:cNvSpPr/>
          <p:nvPr/>
        </p:nvSpPr>
        <p:spPr>
          <a:xfrm>
            <a:off x="8852340" y="2247603"/>
            <a:ext cx="1339214" cy="133921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ABB2509-70D8-4F6F-B221-D19D23B90F1B}"/>
              </a:ext>
            </a:extLst>
          </p:cNvPr>
          <p:cNvSpPr/>
          <p:nvPr/>
        </p:nvSpPr>
        <p:spPr>
          <a:xfrm>
            <a:off x="8766293" y="2163549"/>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24D3AF-D383-4BD5-B589-73A88549E1B2}"/>
              </a:ext>
            </a:extLst>
          </p:cNvPr>
          <p:cNvSpPr/>
          <p:nvPr/>
        </p:nvSpPr>
        <p:spPr>
          <a:xfrm>
            <a:off x="1654864" y="2157173"/>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5EB1231-37D0-4CAB-8146-8621A197AE47}"/>
              </a:ext>
            </a:extLst>
          </p:cNvPr>
          <p:cNvSpPr/>
          <p:nvPr/>
        </p:nvSpPr>
        <p:spPr>
          <a:xfrm>
            <a:off x="5338908" y="2158302"/>
            <a:ext cx="1505029" cy="1505029"/>
          </a:xfrm>
          <a:prstGeom prst="ellipse">
            <a:avLst/>
          </a:prstGeom>
          <a:noFill/>
          <a:ln>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5F78CA1-8A49-4D26-952D-ED87269D3CD4}"/>
              </a:ext>
            </a:extLst>
          </p:cNvPr>
          <p:cNvSpPr txBox="1"/>
          <p:nvPr/>
        </p:nvSpPr>
        <p:spPr>
          <a:xfrm>
            <a:off x="8147539" y="3937529"/>
            <a:ext cx="3026654" cy="1169551"/>
          </a:xfrm>
          <a:prstGeom prst="rect">
            <a:avLst/>
          </a:prstGeom>
          <a:noFill/>
        </p:spPr>
        <p:txBody>
          <a:bodyPr wrap="square" rtlCol="0">
            <a:spAutoFit/>
          </a:bodyPr>
          <a:lstStyle/>
          <a:p>
            <a:pPr lvl="0"/>
            <a:r>
              <a:rPr lang="en-US" sz="1400" dirty="0"/>
              <a:t>Proposals submitted by units of local government and public agencies that certify compliance with federal immigration law, including 8 U.S.C. § 1373.</a:t>
            </a:r>
          </a:p>
        </p:txBody>
      </p:sp>
      <p:sp>
        <p:nvSpPr>
          <p:cNvPr id="30" name="TextBox 29">
            <a:extLst>
              <a:ext uri="{FF2B5EF4-FFF2-40B4-BE49-F238E27FC236}">
                <a16:creationId xmlns:a16="http://schemas.microsoft.com/office/drawing/2014/main" id="{E700E062-923C-4B70-886F-BD2394B25B44}"/>
              </a:ext>
            </a:extLst>
          </p:cNvPr>
          <p:cNvSpPr txBox="1"/>
          <p:nvPr/>
        </p:nvSpPr>
        <p:spPr>
          <a:xfrm>
            <a:off x="4750776" y="3937529"/>
            <a:ext cx="2690446" cy="1815882"/>
          </a:xfrm>
          <a:prstGeom prst="rect">
            <a:avLst/>
          </a:prstGeom>
          <a:noFill/>
        </p:spPr>
        <p:txBody>
          <a:bodyPr wrap="square" rtlCol="0">
            <a:spAutoFit/>
          </a:bodyPr>
          <a:lstStyle/>
          <a:p>
            <a:pPr lvl="0"/>
            <a:r>
              <a:rPr lang="en-US" sz="1400" dirty="0"/>
              <a:t>Projects to provide victim services, especially housing, and improve law enforcement response in rural and remote areas, Tribal nations, and small towns that often lack resources to effectively combat domestic violence and sexual assault; and</a:t>
            </a:r>
          </a:p>
        </p:txBody>
      </p:sp>
      <p:sp>
        <p:nvSpPr>
          <p:cNvPr id="19" name="TextBox 8">
            <a:extLst>
              <a:ext uri="{FF2B5EF4-FFF2-40B4-BE49-F238E27FC236}">
                <a16:creationId xmlns:a16="http://schemas.microsoft.com/office/drawing/2014/main" id="{DB58BE1E-A126-4DD0-84DD-3AB46D14276E}"/>
              </a:ext>
            </a:extLst>
          </p:cNvPr>
          <p:cNvSpPr txBox="1">
            <a:spLocks noChangeArrowheads="1"/>
          </p:cNvSpPr>
          <p:nvPr/>
        </p:nvSpPr>
        <p:spPr bwMode="auto">
          <a:xfrm>
            <a:off x="3286" y="334719"/>
            <a:ext cx="1219199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PRIORITY AREAS</a:t>
            </a:r>
          </a:p>
        </p:txBody>
      </p:sp>
      <p:cxnSp>
        <p:nvCxnSpPr>
          <p:cNvPr id="5" name="Straight Connector 4">
            <a:extLst>
              <a:ext uri="{FF2B5EF4-FFF2-40B4-BE49-F238E27FC236}">
                <a16:creationId xmlns:a16="http://schemas.microsoft.com/office/drawing/2014/main" id="{17B54928-EECA-4268-9B48-44CD10D278FD}"/>
              </a:ext>
            </a:extLst>
          </p:cNvPr>
          <p:cNvCxnSpPr>
            <a:cxnSpLocks/>
          </p:cNvCxnSpPr>
          <p:nvPr/>
        </p:nvCxnSpPr>
        <p:spPr>
          <a:xfrm>
            <a:off x="4353636" y="2242359"/>
            <a:ext cx="0" cy="26708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5F7197-2077-43CC-A426-310F849286C0}"/>
              </a:ext>
            </a:extLst>
          </p:cNvPr>
          <p:cNvCxnSpPr>
            <a:cxnSpLocks/>
          </p:cNvCxnSpPr>
          <p:nvPr/>
        </p:nvCxnSpPr>
        <p:spPr>
          <a:xfrm>
            <a:off x="7781499" y="2246155"/>
            <a:ext cx="0" cy="26708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1" name="Graphic 30" descr="Weights Uneven outline">
            <a:extLst>
              <a:ext uri="{FF2B5EF4-FFF2-40B4-BE49-F238E27FC236}">
                <a16:creationId xmlns:a16="http://schemas.microsoft.com/office/drawing/2014/main" id="{33F642A3-831E-48F8-9DF9-6E0DF3CAC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94057" y="2492016"/>
            <a:ext cx="851783" cy="851783"/>
          </a:xfrm>
          <a:prstGeom prst="rect">
            <a:avLst/>
          </a:prstGeom>
        </p:spPr>
      </p:pic>
      <p:pic>
        <p:nvPicPr>
          <p:cNvPr id="6" name="Graphic 5" descr="Renovation (House With Sparkles) outline">
            <a:extLst>
              <a:ext uri="{FF2B5EF4-FFF2-40B4-BE49-F238E27FC236}">
                <a16:creationId xmlns:a16="http://schemas.microsoft.com/office/drawing/2014/main" id="{686F472F-708D-7200-00CE-6A5FF6742D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2086" y="2445124"/>
            <a:ext cx="914400" cy="914400"/>
          </a:xfrm>
          <a:prstGeom prst="rect">
            <a:avLst/>
          </a:prstGeom>
        </p:spPr>
      </p:pic>
      <p:pic>
        <p:nvPicPr>
          <p:cNvPr id="8" name="Graphic 7" descr="Gavel outline">
            <a:extLst>
              <a:ext uri="{FF2B5EF4-FFF2-40B4-BE49-F238E27FC236}">
                <a16:creationId xmlns:a16="http://schemas.microsoft.com/office/drawing/2014/main" id="{4099A0E4-9438-3725-170E-6429A6C79A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4437" y="2397486"/>
            <a:ext cx="914400" cy="914400"/>
          </a:xfrm>
          <a:prstGeom prst="rect">
            <a:avLst/>
          </a:prstGeom>
        </p:spPr>
      </p:pic>
      <p:sp>
        <p:nvSpPr>
          <p:cNvPr id="9" name="TextBox 8">
            <a:extLst>
              <a:ext uri="{FF2B5EF4-FFF2-40B4-BE49-F238E27FC236}">
                <a16:creationId xmlns:a16="http://schemas.microsoft.com/office/drawing/2014/main" id="{51AEF2A4-FD97-8879-F8F1-283C28DCB0B6}"/>
              </a:ext>
            </a:extLst>
          </p:cNvPr>
          <p:cNvSpPr txBox="1"/>
          <p:nvPr/>
        </p:nvSpPr>
        <p:spPr>
          <a:xfrm>
            <a:off x="1129285" y="1055193"/>
            <a:ext cx="10562489" cy="923330"/>
          </a:xfrm>
          <a:prstGeom prst="rect">
            <a:avLst/>
          </a:prstGeom>
          <a:noFill/>
        </p:spPr>
        <p:txBody>
          <a:bodyPr wrap="square" rtlCol="0">
            <a:spAutoFit/>
          </a:bodyPr>
          <a:lstStyle/>
          <a:p>
            <a:r>
              <a:rPr lang="en-US" dirty="0"/>
              <a:t>States and territories are encouraged to develop and support projects, to the extent consistent with the program’s authorizing statute, that address one or more of the priorities listed below:</a:t>
            </a:r>
          </a:p>
          <a:p>
            <a:endParaRPr lang="en-US" dirty="0"/>
          </a:p>
        </p:txBody>
      </p:sp>
      <p:sp>
        <p:nvSpPr>
          <p:cNvPr id="10" name="Rectangle 9">
            <a:extLst>
              <a:ext uri="{FF2B5EF4-FFF2-40B4-BE49-F238E27FC236}">
                <a16:creationId xmlns:a16="http://schemas.microsoft.com/office/drawing/2014/main" id="{2751F2A2-8F01-194F-11F9-75201BB2BB3D}"/>
              </a:ext>
            </a:extLst>
          </p:cNvPr>
          <p:cNvSpPr/>
          <p:nvPr/>
        </p:nvSpPr>
        <p:spPr>
          <a:xfrm>
            <a:off x="4157118" y="831684"/>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C43398-7E67-D474-EA13-7C8628D2E34B}"/>
              </a:ext>
            </a:extLst>
          </p:cNvPr>
          <p:cNvSpPr/>
          <p:nvPr/>
        </p:nvSpPr>
        <p:spPr>
          <a:xfrm>
            <a:off x="356800" y="833279"/>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25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E91D07-F122-4867-B583-59D1AFC3C78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241" t="12862" r="18642" b="415"/>
          <a:stretch/>
        </p:blipFill>
        <p:spPr>
          <a:xfrm>
            <a:off x="4170188" y="441027"/>
            <a:ext cx="7624217" cy="5947526"/>
          </a:xfrm>
          <a:prstGeom prst="rect">
            <a:avLst/>
          </a:prstGeom>
        </p:spPr>
      </p:pic>
      <p:sp>
        <p:nvSpPr>
          <p:cNvPr id="3" name="TextBox 2">
            <a:extLst>
              <a:ext uri="{FF2B5EF4-FFF2-40B4-BE49-F238E27FC236}">
                <a16:creationId xmlns:a16="http://schemas.microsoft.com/office/drawing/2014/main" id="{43354450-C558-44F5-86B3-1BBDF0CD1DA7}"/>
              </a:ext>
            </a:extLst>
          </p:cNvPr>
          <p:cNvSpPr txBox="1"/>
          <p:nvPr/>
        </p:nvSpPr>
        <p:spPr>
          <a:xfrm>
            <a:off x="823913" y="1717769"/>
            <a:ext cx="2799397" cy="589072"/>
          </a:xfrm>
          <a:prstGeom prst="rect">
            <a:avLst/>
          </a:prstGeom>
          <a:noFill/>
        </p:spPr>
        <p:txBody>
          <a:bodyPr wrap="square" rtlCol="0">
            <a:spAutoFit/>
          </a:bodyPr>
          <a:lstStyle/>
          <a:p>
            <a:pPr>
              <a:lnSpc>
                <a:spcPct val="150000"/>
              </a:lnSpc>
              <a:buClr>
                <a:srgbClr val="002060"/>
              </a:buClr>
            </a:pP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123C41B4-AD3D-494F-9188-6DD32C4C202A}"/>
              </a:ext>
            </a:extLst>
          </p:cNvPr>
          <p:cNvSpPr/>
          <p:nvPr/>
        </p:nvSpPr>
        <p:spPr>
          <a:xfrm>
            <a:off x="446528" y="455236"/>
            <a:ext cx="3682649" cy="594752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4DCA37DD-DF4B-4DAD-95B5-C3A7F7F9F67F}"/>
              </a:ext>
            </a:extLst>
          </p:cNvPr>
          <p:cNvSpPr txBox="1"/>
          <p:nvPr/>
        </p:nvSpPr>
        <p:spPr>
          <a:xfrm>
            <a:off x="711246" y="2124021"/>
            <a:ext cx="3155360" cy="3785652"/>
          </a:xfrm>
          <a:prstGeom prst="rect">
            <a:avLst/>
          </a:prstGeom>
          <a:noFill/>
        </p:spPr>
        <p:txBody>
          <a:bodyPr wrap="square" rtlCol="0">
            <a:spAutoFit/>
          </a:bodyPr>
          <a:lstStyle/>
          <a:p>
            <a:pPr marL="400050" indent="-400050">
              <a:buFont typeface="+mj-lt"/>
              <a:buAutoNum type="romanUcPeriod"/>
            </a:pPr>
            <a:r>
              <a:rPr lang="en-US" sz="2000" dirty="0">
                <a:solidFill>
                  <a:schemeClr val="bg1"/>
                </a:solidFill>
                <a:latin typeface="+mn-lt"/>
                <a:cs typeface="Calibri Light" panose="020F0302020204030204" pitchFamily="34" charset="0"/>
              </a:rPr>
              <a:t>Confidentiality</a:t>
            </a:r>
            <a:br>
              <a:rPr lang="en-US" sz="2000" dirty="0">
                <a:solidFill>
                  <a:schemeClr val="bg1"/>
                </a:solidFill>
                <a:latin typeface="+mn-lt"/>
                <a:cs typeface="Calibri Light" panose="020F0302020204030204" pitchFamily="34" charset="0"/>
              </a:rPr>
            </a:br>
            <a:endParaRPr lang="en-US" sz="2000" dirty="0">
              <a:solidFill>
                <a:schemeClr val="bg1"/>
              </a:solidFill>
              <a:latin typeface="+mn-lt"/>
              <a:cs typeface="Calibri Light" panose="020F0302020204030204" pitchFamily="34" charset="0"/>
            </a:endParaRPr>
          </a:p>
          <a:p>
            <a:pPr marL="400050" indent="-400050">
              <a:buFont typeface="+mj-lt"/>
              <a:buAutoNum type="romanUcPeriod"/>
            </a:pPr>
            <a:r>
              <a:rPr lang="en-US" sz="2000" dirty="0">
                <a:solidFill>
                  <a:schemeClr val="bg1"/>
                </a:solidFill>
                <a:latin typeface="+mn-lt"/>
                <a:cs typeface="Calibri Light" panose="020F0302020204030204" pitchFamily="34" charset="0"/>
              </a:rPr>
              <a:t>Determination of Suitability to Interact with Participating Minors</a:t>
            </a:r>
            <a:br>
              <a:rPr lang="en-US" sz="2000" dirty="0">
                <a:solidFill>
                  <a:schemeClr val="bg1"/>
                </a:solidFill>
                <a:latin typeface="+mn-lt"/>
                <a:cs typeface="Calibri Light" panose="020F0302020204030204" pitchFamily="34" charset="0"/>
              </a:rPr>
            </a:br>
            <a:endParaRPr lang="en-US" sz="2000" dirty="0">
              <a:solidFill>
                <a:schemeClr val="bg1"/>
              </a:solidFill>
              <a:latin typeface="+mn-lt"/>
              <a:cs typeface="Calibri Light" panose="020F0302020204030204" pitchFamily="34" charset="0"/>
            </a:endParaRPr>
          </a:p>
          <a:p>
            <a:pPr marL="400050" indent="-400050">
              <a:buFont typeface="+mj-lt"/>
              <a:buAutoNum type="romanUcPeriod"/>
            </a:pPr>
            <a:r>
              <a:rPr lang="en-US" sz="2000" dirty="0">
                <a:solidFill>
                  <a:schemeClr val="bg1"/>
                </a:solidFill>
                <a:latin typeface="+mn-lt"/>
                <a:cs typeface="Calibri Light" panose="020F0302020204030204" pitchFamily="34" charset="0"/>
              </a:rPr>
              <a:t>Grant Eligibility Regarding Compelling Victim Testimony</a:t>
            </a:r>
            <a:br>
              <a:rPr lang="en-US" sz="2000" dirty="0">
                <a:solidFill>
                  <a:schemeClr val="bg1"/>
                </a:solidFill>
                <a:latin typeface="+mn-lt"/>
                <a:cs typeface="Calibri Light" panose="020F0302020204030204" pitchFamily="34" charset="0"/>
              </a:rPr>
            </a:br>
            <a:endParaRPr lang="en-US" sz="2000" dirty="0">
              <a:solidFill>
                <a:schemeClr val="bg1"/>
              </a:solidFill>
              <a:latin typeface="+mn-lt"/>
              <a:cs typeface="Calibri Light" panose="020F0302020204030204" pitchFamily="34" charset="0"/>
            </a:endParaRPr>
          </a:p>
          <a:p>
            <a:pPr marL="400050" indent="-400050">
              <a:buFont typeface="+mj-lt"/>
              <a:buAutoNum type="romanUcPeriod"/>
            </a:pPr>
            <a:r>
              <a:rPr lang="en-US" sz="2000" dirty="0">
                <a:solidFill>
                  <a:schemeClr val="bg1"/>
                </a:solidFill>
                <a:latin typeface="+mn-lt"/>
                <a:cs typeface="Calibri Light" panose="020F0302020204030204" pitchFamily="34" charset="0"/>
              </a:rPr>
              <a:t>STOP Requirements</a:t>
            </a:r>
          </a:p>
        </p:txBody>
      </p:sp>
      <p:sp>
        <p:nvSpPr>
          <p:cNvPr id="14" name="TextBox 8">
            <a:extLst>
              <a:ext uri="{FF2B5EF4-FFF2-40B4-BE49-F238E27FC236}">
                <a16:creationId xmlns:a16="http://schemas.microsoft.com/office/drawing/2014/main" id="{9882CF7E-C26A-4A46-ACF9-70D92895F494}"/>
              </a:ext>
            </a:extLst>
          </p:cNvPr>
          <p:cNvSpPr txBox="1">
            <a:spLocks noChangeArrowheads="1"/>
          </p:cNvSpPr>
          <p:nvPr/>
        </p:nvSpPr>
        <p:spPr bwMode="auto">
          <a:xfrm>
            <a:off x="711246" y="1317659"/>
            <a:ext cx="315536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bg1"/>
                </a:solidFill>
                <a:latin typeface="Franklin Gothic Demi" panose="020B0703020102020204" pitchFamily="34" charset="0"/>
              </a:rPr>
              <a:t>Program Requirements</a:t>
            </a:r>
          </a:p>
        </p:txBody>
      </p:sp>
    </p:spTree>
    <p:extLst>
      <p:ext uri="{BB962C8B-B14F-4D97-AF65-F5344CB8AC3E}">
        <p14:creationId xmlns:p14="http://schemas.microsoft.com/office/powerpoint/2010/main" val="5303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I. Confidentiality</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2DB99B76-48F2-EE00-5E5B-B12CAB4425BA}"/>
              </a:ext>
            </a:extLst>
          </p:cNvPr>
          <p:cNvGraphicFramePr/>
          <p:nvPr>
            <p:extLst>
              <p:ext uri="{D42A27DB-BD31-4B8C-83A1-F6EECF244321}">
                <p14:modId xmlns:p14="http://schemas.microsoft.com/office/powerpoint/2010/main" val="1942922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CB6F8F1-B509-8D22-52E7-A7169CCBB03F}"/>
              </a:ext>
            </a:extLst>
          </p:cNvPr>
          <p:cNvPicPr>
            <a:picLocks noChangeAspect="1"/>
          </p:cNvPicPr>
          <p:nvPr/>
        </p:nvPicPr>
        <p:blipFill>
          <a:blip r:embed="rId7"/>
          <a:stretch>
            <a:fillRect/>
          </a:stretch>
        </p:blipFill>
        <p:spPr>
          <a:xfrm>
            <a:off x="85060" y="1896215"/>
            <a:ext cx="3441515" cy="3018336"/>
          </a:xfrm>
          <a:prstGeom prst="rect">
            <a:avLst/>
          </a:prstGeom>
        </p:spPr>
      </p:pic>
    </p:spTree>
    <p:extLst>
      <p:ext uri="{BB962C8B-B14F-4D97-AF65-F5344CB8AC3E}">
        <p14:creationId xmlns:p14="http://schemas.microsoft.com/office/powerpoint/2010/main" val="1361221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5299</TotalTime>
  <Words>4922</Words>
  <Application>Microsoft Office PowerPoint</Application>
  <PresentationFormat>Widescreen</PresentationFormat>
  <Paragraphs>520</Paragraphs>
  <Slides>34</Slides>
  <Notes>25</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Arial</vt:lpstr>
      <vt:lpstr>Calibri</vt:lpstr>
      <vt:lpstr>Calibri Light</vt:lpstr>
      <vt:lpstr>Copperplate Gothic Bold</vt:lpstr>
      <vt:lpstr>Franklin Gothic Book</vt:lpstr>
      <vt:lpstr>Franklin Gothic Demi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Venus, Rebecca</cp:lastModifiedBy>
  <cp:revision>245</cp:revision>
  <dcterms:created xsi:type="dcterms:W3CDTF">2018-09-03T16:43:16Z</dcterms:created>
  <dcterms:modified xsi:type="dcterms:W3CDTF">2025-06-27T13:45:07Z</dcterms:modified>
</cp:coreProperties>
</file>