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8" r:id="rId3"/>
    <p:sldId id="350" r:id="rId4"/>
    <p:sldId id="369" r:id="rId5"/>
    <p:sldId id="377" r:id="rId6"/>
    <p:sldId id="373" r:id="rId7"/>
    <p:sldId id="374" r:id="rId8"/>
    <p:sldId id="375" r:id="rId9"/>
    <p:sldId id="376" r:id="rId10"/>
    <p:sldId id="385" r:id="rId11"/>
    <p:sldId id="379" r:id="rId12"/>
    <p:sldId id="381" r:id="rId13"/>
    <p:sldId id="370" r:id="rId14"/>
    <p:sldId id="380" r:id="rId15"/>
    <p:sldId id="383" r:id="rId16"/>
    <p:sldId id="382" r:id="rId17"/>
    <p:sldId id="386" r:id="rId18"/>
    <p:sldId id="384" r:id="rId19"/>
    <p:sldId id="344" r:id="rId20"/>
    <p:sldId id="331" r:id="rId21"/>
    <p:sldId id="371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22D009-9A74-7B20-78A1-888E470B1561}" name="Venus, Rebecca" initials="RV" userId="S::RVenus@cji.IN.gov::153c2b53-72d1-43d1-920b-c76ca482be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3F3F3"/>
    <a:srgbClr val="C5C5C5"/>
    <a:srgbClr val="B49530"/>
    <a:srgbClr val="26296B"/>
    <a:srgbClr val="BFC3CE"/>
    <a:srgbClr val="FF3300"/>
    <a:srgbClr val="828282"/>
    <a:srgbClr val="6ECBD4"/>
    <a:srgbClr val="00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189" autoAdjust="0"/>
  </p:normalViewPr>
  <p:slideViewPr>
    <p:cSldViewPr snapToGrid="0">
      <p:cViewPr varScale="1">
        <p:scale>
          <a:sx n="65" d="100"/>
          <a:sy n="65" d="100"/>
        </p:scale>
        <p:origin x="142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7BAAA2-596E-4E96-AE04-FDD68ED90AA3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29C0D9-4FA6-40F7-8809-0703D9B4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4AB07-08B6-4D79-87EE-4C7945C0CA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3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4AB07-08B6-4D79-87EE-4C7945C0CA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0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64AB07-08B6-4D79-87EE-4C7945C0CAF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7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B595-8865-4326-ABE4-44A074A8A43C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2FC86-D477-417E-9EDA-3DB58D307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EE5F-724D-4C2D-A48D-7867A6C8B4F2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FB28-C71B-41D3-A9B1-961FBB25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B301-C388-4C97-BB33-60D6D60D95BF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8E95-C7E4-487B-88F4-BD8B8F27C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36FFE-DAE1-4A99-8E63-8174949ED8CE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5061-9D48-428D-8644-7B2E123FC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2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A17B-F663-4860-A39F-0E9000BA82C3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7BA3-49EA-4D58-A556-779BC0144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818-8A58-44EC-B2C4-1958B87AE91F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AD56-6203-4FEF-BDBA-C66CDF53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EE78-7BA4-48F4-9ACC-7B55DE754165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122D-D9FA-4941-A845-7DAE35727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0BE5D-32E4-4C8E-99A7-CCE8A1B9447E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3D38-123A-4F15-A993-A5F5F0710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7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8AC-154D-455F-8995-B401A9463237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7D06-328B-44AA-A1EA-4B02E3FF6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1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2A1B-173A-440C-9965-B7F168000724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FDF-EAB4-4208-AA77-E9FCE8A89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7E6C-6B72-4856-B3EB-4D258459E9A7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735A-9B8F-4E97-A14B-65A1D54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71CFF-4A5A-4870-8D89-7C26EFF4969B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04046-7FE5-4A71-B238-4F44A7FC4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atbarnes@cji.in.go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kilambert@cji.in.gov" TargetMode="External"/><Relationship Id="rId4" Type="http://schemas.openxmlformats.org/officeDocument/2006/relationships/hyperlink" Target="mailto:rvenus@cji.in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n.gov/cji/victim-services/resources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159A52AA-87A6-4ABC-B669-7B8A70B9C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202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EF8DFD-9612-4D9E-A795-53F4F85AB5E6}"/>
              </a:ext>
            </a:extLst>
          </p:cNvPr>
          <p:cNvSpPr/>
          <p:nvPr/>
        </p:nvSpPr>
        <p:spPr>
          <a:xfrm>
            <a:off x="446530" y="4352199"/>
            <a:ext cx="11298939" cy="20521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0AB5EB7-50C2-44B9-BCEF-6C8F0ADF3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>
          <a:xfrm>
            <a:off x="446530" y="581874"/>
            <a:ext cx="11298939" cy="37250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581191" y="4697506"/>
            <a:ext cx="1099354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SAVAF-2026 Program Report Updates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613026-91EE-4D09-A190-8B4CA8AF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447256"/>
            <a:ext cx="11078914" cy="394445"/>
          </a:xfrm>
        </p:spPr>
        <p:txBody>
          <a:bodyPr>
            <a:normAutofit/>
          </a:bodyPr>
          <a:lstStyle/>
          <a:p>
            <a:pPr algn="l"/>
            <a:r>
              <a:rPr lang="en-US" sz="1400" i="1" dirty="0">
                <a:solidFill>
                  <a:schemeClr val="bg1"/>
                </a:solidFill>
              </a:rPr>
              <a:t>Presentation by Katherine Barnes and Becky Venus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E0B638CC-5163-4A1A-8788-BA33FEBE1F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90" y="4923921"/>
            <a:ext cx="1167310" cy="817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AEF99-B305-89E9-774F-A58120B4B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65F90A-E131-1942-BA1A-8FC866D3C8C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054352-9C1F-765F-06F3-E8584401D28F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DAF22F-D929-C150-A4EF-36209FAF39E9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4E88ED-6FA4-59E2-3BBE-30D4C9B9EF8A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Individuals Served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5D055F-8052-AEF9-7656-0BA18EB04822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046A5AB-6D4B-E2A9-06E1-59BB76AB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6A446-76E0-28C2-1060-F2D9F4E9448A}"/>
              </a:ext>
            </a:extLst>
          </p:cNvPr>
          <p:cNvSpPr txBox="1"/>
          <p:nvPr/>
        </p:nvSpPr>
        <p:spPr>
          <a:xfrm>
            <a:off x="5928092" y="1477724"/>
            <a:ext cx="581737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New Individuals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individuals will be new to this reporting period for your </a:t>
            </a:r>
            <a:r>
              <a:rPr lang="en-US" u="sng" dirty="0"/>
              <a:t>SAVAF program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u="sng" dirty="0"/>
          </a:p>
          <a:p>
            <a:endParaRPr lang="en-US" sz="5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note: the demographics of clients will have been recorded for returning clients on the report where they were new. Including returning clients will duplicate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528F7-2681-4C2D-9DE5-ADF045C35110}"/>
              </a:ext>
            </a:extLst>
          </p:cNvPr>
          <p:cNvSpPr txBox="1"/>
          <p:nvPr/>
        </p:nvSpPr>
        <p:spPr>
          <a:xfrm>
            <a:off x="602702" y="1474287"/>
            <a:ext cx="484544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Total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new and returning individuals for your </a:t>
            </a:r>
            <a:r>
              <a:rPr lang="en-US" u="sng" dirty="0"/>
              <a:t>SAVAF program ONLY.</a:t>
            </a:r>
          </a:p>
          <a:p>
            <a:endParaRPr lang="en-US" sz="800" u="sng" dirty="0"/>
          </a:p>
          <a:p>
            <a:endParaRPr lang="en-US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endParaRPr lang="en-US" sz="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Returning individuals are individuals that were also served during the last reporting period for your grant.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PR1, all individuals would be considered NEW even if your SAVAF program is continuing from SAVAF-2024.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016F9-D975-EE4F-1005-4CD241F21253}"/>
              </a:ext>
            </a:extLst>
          </p:cNvPr>
          <p:cNvSpPr/>
          <p:nvPr/>
        </p:nvSpPr>
        <p:spPr>
          <a:xfrm rot="5400000">
            <a:off x="3467820" y="3709686"/>
            <a:ext cx="4558378" cy="875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780B1-BDEC-B33B-0A0E-B3306D588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4" y="2686422"/>
            <a:ext cx="5157787" cy="42749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 descr="A picture containing logo&#10;&#10;AI-generated content may be incorrect.">
            <a:extLst>
              <a:ext uri="{FF2B5EF4-FFF2-40B4-BE49-F238E27FC236}">
                <a16:creationId xmlns:a16="http://schemas.microsoft.com/office/drawing/2014/main" id="{B948E61A-B59C-5FEE-6A4D-94F13748E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419685"/>
            <a:ext cx="5344271" cy="53347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Picture 13" descr="Table&#10;&#10;AI-generated content may be incorrect.">
            <a:extLst>
              <a:ext uri="{FF2B5EF4-FFF2-40B4-BE49-F238E27FC236}">
                <a16:creationId xmlns:a16="http://schemas.microsoft.com/office/drawing/2014/main" id="{A45EB552-7C7F-67D8-415E-FB9AFB17F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075320"/>
            <a:ext cx="5344271" cy="152693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94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9A03C-F212-4483-5833-E39D4CD7E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66C527-D7D4-F975-BE59-906AB2A3190E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8F8BFE-E7F9-4B72-E170-26590539C75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C47F2D-7FCE-85CA-0D35-E62FD954B852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C2211-9AB9-0A89-F4F8-AAF71B7B5B32}"/>
              </a:ext>
            </a:extLst>
          </p:cNvPr>
          <p:cNvSpPr txBox="1"/>
          <p:nvPr/>
        </p:nvSpPr>
        <p:spPr>
          <a:xfrm>
            <a:off x="934290" y="5132782"/>
            <a:ext cx="9680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NEW INDIVIDUALS ONLY</a:t>
            </a:r>
          </a:p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Total clients listed in the Age table must equal number of new individuals reported.</a:t>
            </a:r>
          </a:p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Total clients listed in the Race/Ethnicity table must equal (or be greater than) number of new individuals reported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CC7F12-90C0-E9B3-357F-41F58D6E8D72}"/>
              </a:ext>
            </a:extLst>
          </p:cNvPr>
          <p:cNvSpPr txBox="1">
            <a:spLocks/>
          </p:cNvSpPr>
          <p:nvPr/>
        </p:nvSpPr>
        <p:spPr bwMode="auto">
          <a:xfrm>
            <a:off x="446528" y="704246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Age &amp; Race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5AB8A-9BD6-C1B4-E084-1DEB02AFAEC9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2E92501-F8BC-C689-2C6A-9ED8C935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F2AA198A-3FCB-4C3D-C0FD-A7888E627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50" y="1872844"/>
            <a:ext cx="5214365" cy="251154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5FFF2ECE-A8E5-B8A7-ACD8-2D771B1C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514" y="1242917"/>
            <a:ext cx="6077798" cy="390579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619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6C403-6755-2841-71F7-0FA79EE0B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DC643B5-3C16-CFDE-77DD-FA50582995DC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F9D544-8C0B-64A1-3C28-2593F0783820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D8FA3A-486D-3A39-116C-D6884669C78E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3E85F-13CC-6AC1-E849-5192445C3BC8}"/>
              </a:ext>
            </a:extLst>
          </p:cNvPr>
          <p:cNvSpPr txBox="1"/>
          <p:nvPr/>
        </p:nvSpPr>
        <p:spPr>
          <a:xfrm>
            <a:off x="3666942" y="5359129"/>
            <a:ext cx="38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NEW INDIVIDUALS ONLY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834BC0-A83C-BD87-BEFF-176F2B77240C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Other (NEW DATA POINT)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C2EF43-2A7C-258A-A905-21C3301DF315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8DDE1E9-86D4-967B-DACF-ECA5824C5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873597B2-CB6D-F07B-67FB-85AF6C22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65" y="1644324"/>
            <a:ext cx="8787080" cy="277624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B8C96037-3C1C-A174-B5C0-B2F03993F357}"/>
              </a:ext>
            </a:extLst>
          </p:cNvPr>
          <p:cNvSpPr/>
          <p:nvPr/>
        </p:nvSpPr>
        <p:spPr>
          <a:xfrm>
            <a:off x="9619013" y="3054453"/>
            <a:ext cx="1460560" cy="1468087"/>
          </a:xfrm>
          <a:prstGeom prst="star5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197DD45-0D8C-0B08-425F-DFA91D7BDC00}"/>
              </a:ext>
            </a:extLst>
          </p:cNvPr>
          <p:cNvSpPr/>
          <p:nvPr/>
        </p:nvSpPr>
        <p:spPr>
          <a:xfrm flipH="1">
            <a:off x="8834927" y="3831195"/>
            <a:ext cx="1069093" cy="369333"/>
          </a:xfrm>
          <a:prstGeom prst="rightArrow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B9090-4395-7FF2-D677-110DDD426BEF}"/>
              </a:ext>
            </a:extLst>
          </p:cNvPr>
          <p:cNvSpPr txBox="1"/>
          <p:nvPr/>
        </p:nvSpPr>
        <p:spPr>
          <a:xfrm>
            <a:off x="9951730" y="364652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NEW!!</a:t>
            </a:r>
          </a:p>
        </p:txBody>
      </p:sp>
    </p:spTree>
    <p:extLst>
      <p:ext uri="{BB962C8B-B14F-4D97-AF65-F5344CB8AC3E}">
        <p14:creationId xmlns:p14="http://schemas.microsoft.com/office/powerpoint/2010/main" val="44857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A0295F-CAF3-44FF-8117-DA99EB9CB452}"/>
              </a:ext>
            </a:extLst>
          </p:cNvPr>
          <p:cNvSpPr txBox="1">
            <a:spLocks/>
          </p:cNvSpPr>
          <p:nvPr/>
        </p:nvSpPr>
        <p:spPr bwMode="auto">
          <a:xfrm>
            <a:off x="446528" y="657197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52558-0F0F-4798-8A3F-4E11049289FF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92AF5F1-1BA2-4904-9AEE-0A902DC09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6A2FA-B1B9-12FD-AB34-89B8A1293FC6}"/>
              </a:ext>
            </a:extLst>
          </p:cNvPr>
          <p:cNvSpPr txBox="1"/>
          <p:nvPr/>
        </p:nvSpPr>
        <p:spPr>
          <a:xfrm>
            <a:off x="3779557" y="5620812"/>
            <a:ext cx="48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 is for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BOTH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new and continuing individuals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EE17C4A9-B5FF-1298-9487-8AF0304C6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28" y="1386376"/>
            <a:ext cx="5747094" cy="404392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 descr="Text, letter&#10;&#10;AI-generated content may be incorrect.">
            <a:extLst>
              <a:ext uri="{FF2B5EF4-FFF2-40B4-BE49-F238E27FC236}">
                <a16:creationId xmlns:a16="http://schemas.microsoft.com/office/drawing/2014/main" id="{E9E0C0C0-9D4C-9B7F-90DB-1D82E58E7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01" y="1823080"/>
            <a:ext cx="5300368" cy="321184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539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B873D-6BF0-26AE-842F-B535EB8D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EA7C260-68F6-8D75-FC52-6D4621987711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20C5C3-DACE-6B8B-BFA7-74742B24F114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EB2B86-42E6-95CC-34B2-02B47836FD03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37890-F4F6-393D-CDCD-689362A49AB5}"/>
              </a:ext>
            </a:extLst>
          </p:cNvPr>
          <p:cNvSpPr txBox="1"/>
          <p:nvPr/>
        </p:nvSpPr>
        <p:spPr>
          <a:xfrm>
            <a:off x="1448790" y="4943048"/>
            <a:ext cx="907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Tables are for ALL SAVAF INDIVIDUALS: BOTH New AND Continuing.</a:t>
            </a:r>
          </a:p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Please ensure ALL clients are counted in this table. If you are unsure of the client’s county of origin, please select unknown.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A46809-7B82-BC1F-388F-8C789BC00C6F}"/>
              </a:ext>
            </a:extLst>
          </p:cNvPr>
          <p:cNvSpPr txBox="1">
            <a:spLocks/>
          </p:cNvSpPr>
          <p:nvPr/>
        </p:nvSpPr>
        <p:spPr bwMode="auto">
          <a:xfrm>
            <a:off x="446528" y="819637"/>
            <a:ext cx="5497072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Demographics: County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A1E93-9E1C-409C-DCF7-2923B369DFFC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C0FCFFA-ED7E-0A52-CD5E-52A4D06A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02F62235-0215-833A-AE9E-706FFC43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27" y="1707439"/>
            <a:ext cx="5877745" cy="288647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5034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A657D-6AA2-C3A8-3BA6-2E9D1FA5C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2165F39-5B59-1199-CB6E-917B68B75DB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E160CB-E2A6-6C08-EE6D-29C56D35E910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2B810C-CFA9-9B1D-59B9-795B78A400A2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93C5CB-CAAD-40CC-1A28-941252DF5BDD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Community Education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AA4F95-8701-E41F-1918-311387C75B31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F81B4D2-5559-38EB-3C67-9064F27EA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0996C-EB53-60FE-FF3B-FB9AF61F582E}"/>
              </a:ext>
            </a:extLst>
          </p:cNvPr>
          <p:cNvSpPr txBox="1"/>
          <p:nvPr/>
        </p:nvSpPr>
        <p:spPr>
          <a:xfrm>
            <a:off x="3681934" y="5152010"/>
            <a:ext cx="482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Table is for </a:t>
            </a:r>
            <a:r>
              <a:rPr 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TOTAL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SAVAF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D080C7EA-CB1A-E415-3C95-51092D293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28" y="1596732"/>
            <a:ext cx="7539339" cy="328090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94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D2B93-0460-EA97-28F0-A3AE92C4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4D7893-B330-4903-1D53-A6C02E575F42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AF2786-4E33-5CF6-7E21-0B6ABEB2A8AB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ECED86-E606-2C22-03E7-2A6BF1CC17CD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92E8CFF-33FC-2A05-D983-0A31ED588D89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Flex Funding (NEW!)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59CCC-5DFB-3565-7D25-51B9ACF33D33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ABA3A82-E8E1-56EE-348C-0E154239E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6BD38-3E9D-2746-224E-46C3BD9B2411}"/>
              </a:ext>
            </a:extLst>
          </p:cNvPr>
          <p:cNvSpPr txBox="1"/>
          <p:nvPr/>
        </p:nvSpPr>
        <p:spPr>
          <a:xfrm>
            <a:off x="678970" y="1444520"/>
            <a:ext cx="34658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individuals did you provide flex funding assistance to during this reporting period? </a:t>
            </a:r>
            <a:r>
              <a:rPr lang="en-US" u="sng" dirty="0"/>
              <a:t>This will need to equal what is submitted with the accompanying fiscal report(s) for the quarter.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much was spent?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were the requests for?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 data on the reach and use of </a:t>
            </a:r>
            <a:r>
              <a:rPr lang="en-US" dirty="0"/>
              <a:t>flex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35A0AB81-0498-3A08-F535-F3B9AA56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910" y="1311834"/>
            <a:ext cx="6249272" cy="3696216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1239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266C4-ECD0-B7D5-5CA1-D731B011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840856-4BC9-828D-6C21-209CDE89FB43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C65BB5-F1F6-1113-6F00-C62448A2BE1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7EEF5E-2DAB-6871-53C5-ED1D3BB3C4A1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9AF0-2599-A30C-FC3A-569F1665DE89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6583662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ICESA Engagement and Support (NEW!)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1BF689-0BD9-7F28-F2A9-E8BD4E7DD9A1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AED01DB-EE42-E39D-A939-1ADABC1F5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text, application, chat or text message&#10;&#10;AI-generated content may be incorrect.">
            <a:extLst>
              <a:ext uri="{FF2B5EF4-FFF2-40B4-BE49-F238E27FC236}">
                <a16:creationId xmlns:a16="http://schemas.microsoft.com/office/drawing/2014/main" id="{3BD42085-B7AD-BDFD-157A-82AE08AA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89" y="1983179"/>
            <a:ext cx="8163422" cy="2716869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539E65-9D66-7B53-0396-DDC86B266159}"/>
              </a:ext>
            </a:extLst>
          </p:cNvPr>
          <p:cNvSpPr txBox="1"/>
          <p:nvPr/>
        </p:nvSpPr>
        <p:spPr>
          <a:xfrm>
            <a:off x="3681934" y="5139282"/>
            <a:ext cx="482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We will compile and provide this feedback to ICESA on a quarterly basis.</a:t>
            </a:r>
          </a:p>
        </p:txBody>
      </p:sp>
    </p:spTree>
    <p:extLst>
      <p:ext uri="{BB962C8B-B14F-4D97-AF65-F5344CB8AC3E}">
        <p14:creationId xmlns:p14="http://schemas.microsoft.com/office/powerpoint/2010/main" val="401995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EA722-BC92-EFE6-83F1-9DF98B97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F15E53D-E940-C6F9-1423-CABAE63A886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C9C3A1-5354-1545-22D8-DEB6E21B65E3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E7AC8-8D36-2987-4E2A-560D68F3451A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9B2FB7-DBDA-D7AB-BFAF-689D7D5ADC23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Impacts and Challenges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C68C61-34EE-267B-A93F-1953A78390F8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601B0A46-9537-2D55-0CEA-4207B2B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DE6AF-6595-E915-C918-EB56747EB81D}"/>
              </a:ext>
            </a:extLst>
          </p:cNvPr>
          <p:cNvSpPr txBox="1"/>
          <p:nvPr/>
        </p:nvSpPr>
        <p:spPr>
          <a:xfrm>
            <a:off x="1095456" y="1744206"/>
            <a:ext cx="467892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 Free Response Questions</a:t>
            </a:r>
            <a:br>
              <a:rPr lang="en-US" sz="2000" dirty="0"/>
            </a:b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Each text box has a limit of 4000 characters.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 1: Describe the impact SAVAF funding has had in this reporting period.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Question 2: Describe any challenges that your SAVAF funded program faced this reporting period.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Computer keyboard and notepad">
            <a:extLst>
              <a:ext uri="{FF2B5EF4-FFF2-40B4-BE49-F238E27FC236}">
                <a16:creationId xmlns:a16="http://schemas.microsoft.com/office/drawing/2014/main" id="{CB92112A-9F2C-C39E-346E-17992EDC6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52" y="1408070"/>
            <a:ext cx="5721017" cy="38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culator on a notebook">
            <a:extLst>
              <a:ext uri="{FF2B5EF4-FFF2-40B4-BE49-F238E27FC236}">
                <a16:creationId xmlns:a16="http://schemas.microsoft.com/office/drawing/2014/main" id="{443DA4FD-BD1A-40C7-908E-31E8D8FC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7"/>
          <a:stretch/>
        </p:blipFill>
        <p:spPr>
          <a:xfrm>
            <a:off x="431204" y="452049"/>
            <a:ext cx="11338852" cy="5950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E68AE2-F345-40E9-92F2-7CA3FC5284D9}"/>
              </a:ext>
            </a:extLst>
          </p:cNvPr>
          <p:cNvSpPr/>
          <p:nvPr/>
        </p:nvSpPr>
        <p:spPr>
          <a:xfrm>
            <a:off x="5632306" y="447268"/>
            <a:ext cx="4803262" cy="595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6096000" y="2559433"/>
            <a:ext cx="4010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6296B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ALL program reports will be due on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QUARTERLY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reporting basis regardless if you selected Monthly or Quarterly reporting for Fiscals.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4F8840B8-4B08-4CF4-AAA6-2E4DCD88B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759214"/>
            <a:ext cx="350526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Program Report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300" dirty="0">
                <a:solidFill>
                  <a:srgbClr val="4472C4">
                    <a:lumMod val="50000"/>
                  </a:srgbClr>
                </a:solidFill>
                <a:latin typeface="Franklin Gothic Demi" panose="020B0703020102020204" pitchFamily="34" charset="0"/>
              </a:rPr>
              <a:t>D</a:t>
            </a:r>
            <a:r>
              <a:rPr kumimoji="0" lang="en-US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ue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 Dates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2D8B6-7888-4989-A19D-27D9894E0E58}"/>
              </a:ext>
            </a:extLst>
          </p:cNvPr>
          <p:cNvSpPr/>
          <p:nvPr/>
        </p:nvSpPr>
        <p:spPr>
          <a:xfrm>
            <a:off x="5727157" y="4956048"/>
            <a:ext cx="4613560" cy="145149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BF560F-CBFB-4A05-A792-F55BCB774B64}"/>
              </a:ext>
            </a:extLst>
          </p:cNvPr>
          <p:cNvSpPr/>
          <p:nvPr/>
        </p:nvSpPr>
        <p:spPr>
          <a:xfrm>
            <a:off x="5727157" y="450456"/>
            <a:ext cx="4613560" cy="51258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0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62ACECF2-88DC-471C-8290-419F5516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51204"/>
            <a:ext cx="12191999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Welcome and Thank You for Joining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3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SAVAF-2026 Program Report Updates 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Webinar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DC0C9-29F8-455E-BEA7-2A09B8E7C500}"/>
              </a:ext>
            </a:extLst>
          </p:cNvPr>
          <p:cNvSpPr/>
          <p:nvPr/>
        </p:nvSpPr>
        <p:spPr>
          <a:xfrm>
            <a:off x="0" y="6712772"/>
            <a:ext cx="12192000" cy="1515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26296B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4BFC-2403-48AC-94AF-ED30D136ECDF}"/>
              </a:ext>
            </a:extLst>
          </p:cNvPr>
          <p:cNvSpPr txBox="1"/>
          <p:nvPr/>
        </p:nvSpPr>
        <p:spPr>
          <a:xfrm>
            <a:off x="775811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Keep lines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MUTED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during presentation.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45185-DD64-42FD-BD38-F6239505C890}"/>
              </a:ext>
            </a:extLst>
          </p:cNvPr>
          <p:cNvSpPr txBox="1"/>
          <p:nvPr/>
        </p:nvSpPr>
        <p:spPr>
          <a:xfrm>
            <a:off x="3564768" y="3840212"/>
            <a:ext cx="2273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Webinar is being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RECORDED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will be posted on ICJI website along with Q &amp; 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D9796E-F939-48A8-A769-FE778FDF9E67}"/>
              </a:ext>
            </a:extLst>
          </p:cNvPr>
          <p:cNvSpPr txBox="1"/>
          <p:nvPr/>
        </p:nvSpPr>
        <p:spPr>
          <a:xfrm>
            <a:off x="6353727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Utilize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CHATBOX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during webinar.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E65C6-688A-4231-B9DA-B442D977D33E}"/>
              </a:ext>
            </a:extLst>
          </p:cNvPr>
          <p:cNvSpPr txBox="1"/>
          <p:nvPr/>
        </p:nvSpPr>
        <p:spPr>
          <a:xfrm>
            <a:off x="9142685" y="3840212"/>
            <a:ext cx="221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Time allowed at end for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 &amp; 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6296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8CCCD0-DF8B-4DE2-A170-D63E9A929F8D}"/>
              </a:ext>
            </a:extLst>
          </p:cNvPr>
          <p:cNvSpPr/>
          <p:nvPr/>
        </p:nvSpPr>
        <p:spPr>
          <a:xfrm>
            <a:off x="1213558" y="2242359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26B37F-1865-4152-9028-06589F6C48D1}"/>
              </a:ext>
            </a:extLst>
          </p:cNvPr>
          <p:cNvSpPr/>
          <p:nvPr/>
        </p:nvSpPr>
        <p:spPr>
          <a:xfrm>
            <a:off x="4031913" y="2237586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50C560-74D4-43B7-AB67-50779B4EDC25}"/>
              </a:ext>
            </a:extLst>
          </p:cNvPr>
          <p:cNvSpPr/>
          <p:nvPr/>
        </p:nvSpPr>
        <p:spPr>
          <a:xfrm>
            <a:off x="6791474" y="2237586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357AC9-17F1-440E-B2FF-1864B44AF004}"/>
              </a:ext>
            </a:extLst>
          </p:cNvPr>
          <p:cNvSpPr/>
          <p:nvPr/>
        </p:nvSpPr>
        <p:spPr>
          <a:xfrm>
            <a:off x="9580432" y="2236443"/>
            <a:ext cx="1339214" cy="133921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BB2509-70D8-4F6F-B221-D19D23B90F1B}"/>
              </a:ext>
            </a:extLst>
          </p:cNvPr>
          <p:cNvSpPr/>
          <p:nvPr/>
        </p:nvSpPr>
        <p:spPr>
          <a:xfrm>
            <a:off x="6702118" y="2153532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76AC45-5C3B-48CD-AF73-93D35D3BCF95}"/>
              </a:ext>
            </a:extLst>
          </p:cNvPr>
          <p:cNvSpPr/>
          <p:nvPr/>
        </p:nvSpPr>
        <p:spPr>
          <a:xfrm>
            <a:off x="9495101" y="2143403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524D3AF-D383-4BD5-B589-73A88549E1B2}"/>
              </a:ext>
            </a:extLst>
          </p:cNvPr>
          <p:cNvSpPr/>
          <p:nvPr/>
        </p:nvSpPr>
        <p:spPr>
          <a:xfrm>
            <a:off x="1127293" y="2153530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B1231-37D0-4CAB-8146-8621A197AE47}"/>
              </a:ext>
            </a:extLst>
          </p:cNvPr>
          <p:cNvSpPr/>
          <p:nvPr/>
        </p:nvSpPr>
        <p:spPr>
          <a:xfrm>
            <a:off x="3944762" y="2153529"/>
            <a:ext cx="1505029" cy="1505029"/>
          </a:xfrm>
          <a:prstGeom prst="ellipse">
            <a:avLst/>
          </a:prstGeom>
          <a:noFill/>
          <a:ln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0942D7-1DD3-4B9F-A5FE-236F8E3ACB4C}"/>
              </a:ext>
            </a:extLst>
          </p:cNvPr>
          <p:cNvCxnSpPr>
            <a:cxnSpLocks/>
          </p:cNvCxnSpPr>
          <p:nvPr/>
        </p:nvCxnSpPr>
        <p:spPr>
          <a:xfrm>
            <a:off x="6096000" y="2153529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0C42F1-A92A-458D-9EF3-96381C0DAE4E}"/>
              </a:ext>
            </a:extLst>
          </p:cNvPr>
          <p:cNvCxnSpPr>
            <a:cxnSpLocks/>
          </p:cNvCxnSpPr>
          <p:nvPr/>
        </p:nvCxnSpPr>
        <p:spPr>
          <a:xfrm>
            <a:off x="8841475" y="2153529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F3118E-1653-4078-A58C-A51784F915D8}"/>
              </a:ext>
            </a:extLst>
          </p:cNvPr>
          <p:cNvCxnSpPr>
            <a:cxnSpLocks/>
          </p:cNvCxnSpPr>
          <p:nvPr/>
        </p:nvCxnSpPr>
        <p:spPr>
          <a:xfrm>
            <a:off x="3204949" y="2143403"/>
            <a:ext cx="0" cy="20661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Mute speaker outline">
            <a:extLst>
              <a:ext uri="{FF2B5EF4-FFF2-40B4-BE49-F238E27FC236}">
                <a16:creationId xmlns:a16="http://schemas.microsoft.com/office/drawing/2014/main" id="{DC55DFFC-6252-1D79-2B51-F5538671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7750" y="2438717"/>
            <a:ext cx="914400" cy="914400"/>
          </a:xfrm>
          <a:prstGeom prst="rect">
            <a:avLst/>
          </a:prstGeom>
        </p:spPr>
      </p:pic>
      <p:pic>
        <p:nvPicPr>
          <p:cNvPr id="10" name="Graphic 9" descr="Radio microphone outline">
            <a:extLst>
              <a:ext uri="{FF2B5EF4-FFF2-40B4-BE49-F238E27FC236}">
                <a16:creationId xmlns:a16="http://schemas.microsoft.com/office/drawing/2014/main" id="{3D23015D-0CDD-6B96-86E8-14199AD6C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6063" y="2411537"/>
            <a:ext cx="914400" cy="914400"/>
          </a:xfrm>
          <a:prstGeom prst="rect">
            <a:avLst/>
          </a:prstGeom>
        </p:spPr>
      </p:pic>
      <p:pic>
        <p:nvPicPr>
          <p:cNvPr id="15" name="Graphic 14" descr="Chat bubble outline">
            <a:extLst>
              <a:ext uri="{FF2B5EF4-FFF2-40B4-BE49-F238E27FC236}">
                <a16:creationId xmlns:a16="http://schemas.microsoft.com/office/drawing/2014/main" id="{F15E29B3-0343-C0FD-1103-C336BBC4C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2887" y="2430783"/>
            <a:ext cx="914400" cy="914400"/>
          </a:xfrm>
          <a:prstGeom prst="rect">
            <a:avLst/>
          </a:prstGeom>
        </p:spPr>
      </p:pic>
      <p:pic>
        <p:nvPicPr>
          <p:cNvPr id="30" name="Graphic 29" descr="Questions outline">
            <a:extLst>
              <a:ext uri="{FF2B5EF4-FFF2-40B4-BE49-F238E27FC236}">
                <a16:creationId xmlns:a16="http://schemas.microsoft.com/office/drawing/2014/main" id="{348A23DE-1ED6-53F7-48B1-4E1885E58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3138" y="24232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54F60F-7439-49E3-A6E2-FCFDE02CDD35}"/>
              </a:ext>
            </a:extLst>
          </p:cNvPr>
          <p:cNvSpPr/>
          <p:nvPr/>
        </p:nvSpPr>
        <p:spPr>
          <a:xfrm>
            <a:off x="517394" y="452049"/>
            <a:ext cx="7495687" cy="595071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62ACECF2-88DC-471C-8290-419F5516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450" y="2873408"/>
            <a:ext cx="47059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86037-8602-400D-921E-9047EE5EE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3" r="25567" b="6160"/>
          <a:stretch/>
        </p:blipFill>
        <p:spPr>
          <a:xfrm>
            <a:off x="8013081" y="452050"/>
            <a:ext cx="3266450" cy="59507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2386CC-E71B-4D93-9104-FA0C3D954B09}"/>
              </a:ext>
            </a:extLst>
          </p:cNvPr>
          <p:cNvSpPr/>
          <p:nvPr/>
        </p:nvSpPr>
        <p:spPr>
          <a:xfrm>
            <a:off x="11350396" y="452049"/>
            <a:ext cx="447214" cy="59507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Graphic 3" descr="Call center outline">
            <a:extLst>
              <a:ext uri="{FF2B5EF4-FFF2-40B4-BE49-F238E27FC236}">
                <a16:creationId xmlns:a16="http://schemas.microsoft.com/office/drawing/2014/main" id="{D3EA5A40-C54C-1D72-4A27-A43C7A143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7677" y="2788309"/>
            <a:ext cx="1278194" cy="12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68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EF8DFD-9612-4D9E-A795-53F4F85AB5E6}"/>
              </a:ext>
            </a:extLst>
          </p:cNvPr>
          <p:cNvSpPr/>
          <p:nvPr/>
        </p:nvSpPr>
        <p:spPr>
          <a:xfrm>
            <a:off x="446530" y="4352199"/>
            <a:ext cx="11298939" cy="20521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0AB5EB7-50C2-44B9-BCEF-6C8F0ADF34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7"/>
          <a:stretch/>
        </p:blipFill>
        <p:spPr>
          <a:xfrm>
            <a:off x="446530" y="581874"/>
            <a:ext cx="11298939" cy="37250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446530" y="2376148"/>
            <a:ext cx="1129893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F613026-91EE-4D09-A190-8B4CA8AF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54" y="4726698"/>
            <a:ext cx="6843077" cy="10151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Katherine Barnes, Senior Grant Manager: </a:t>
            </a:r>
            <a:r>
              <a:rPr lang="en-US" sz="1800" dirty="0">
                <a:solidFill>
                  <a:srgbClr val="F3F3F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katbarnes@cji.in.gov</a:t>
            </a:r>
            <a:endParaRPr lang="en-US" sz="1800" dirty="0">
              <a:solidFill>
                <a:srgbClr val="F3F3F3"/>
              </a:solidFill>
            </a:endParaRPr>
          </a:p>
          <a:p>
            <a:pPr algn="l"/>
            <a:r>
              <a:rPr lang="en-US" sz="1800" dirty="0">
                <a:solidFill>
                  <a:srgbClr val="F3F3F3"/>
                </a:solidFill>
              </a:rPr>
              <a:t>Becky Venus, Senior Grant Manager: </a:t>
            </a:r>
            <a:r>
              <a:rPr lang="en-US" sz="1800" dirty="0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rvenus@cji.in.gov</a:t>
            </a:r>
            <a:endParaRPr lang="en-US" sz="1800" dirty="0">
              <a:solidFill>
                <a:srgbClr val="F3F3F3"/>
              </a:solidFill>
            </a:endParaRPr>
          </a:p>
          <a:p>
            <a:pPr algn="l"/>
            <a:r>
              <a:rPr lang="en-US" sz="1800" dirty="0">
                <a:solidFill>
                  <a:srgbClr val="F3F3F3"/>
                </a:solidFill>
              </a:rPr>
              <a:t>Kim Lambert, Division Director: </a:t>
            </a:r>
            <a:r>
              <a:rPr lang="en-US" sz="1800" dirty="0">
                <a:solidFill>
                  <a:srgbClr val="F3F3F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kilambert@cji.in.gov</a:t>
            </a:r>
            <a:r>
              <a:rPr lang="en-US" sz="1800" dirty="0">
                <a:solidFill>
                  <a:srgbClr val="F3F3F3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E9E28-9608-4E57-8703-8D7FF39A548F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44098-AA49-41A9-B4A4-ED3BD33B359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A7FF1-6CA0-4B00-9295-B31B9C5EF155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E0B638CC-5163-4A1A-8788-BA33FEBE1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90" y="4923921"/>
            <a:ext cx="1167310" cy="8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A1E646B1-7022-43C9-80C7-C686E10F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t="19204" r="3663" b="7619"/>
          <a:stretch/>
        </p:blipFill>
        <p:spPr>
          <a:xfrm>
            <a:off x="446530" y="452050"/>
            <a:ext cx="11298940" cy="59507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A83998-4100-45D4-BE03-E0555122000F}"/>
              </a:ext>
            </a:extLst>
          </p:cNvPr>
          <p:cNvSpPr txBox="1">
            <a:spLocks/>
          </p:cNvSpPr>
          <p:nvPr/>
        </p:nvSpPr>
        <p:spPr bwMode="auto">
          <a:xfrm>
            <a:off x="440831" y="607652"/>
            <a:ext cx="10993549" cy="7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Presentation Agenda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0F033-7980-4225-9421-1CC42CBF6449}"/>
              </a:ext>
            </a:extLst>
          </p:cNvPr>
          <p:cNvSpPr txBox="1"/>
          <p:nvPr/>
        </p:nvSpPr>
        <p:spPr>
          <a:xfrm>
            <a:off x="1252569" y="1649712"/>
            <a:ext cx="4443180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General Overview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FTE Calculations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Total Individuals Served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Demographics Tables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Age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Race</a:t>
            </a:r>
          </a:p>
          <a:p>
            <a:pPr marL="800100" lvl="1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lphaU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Other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0ED384-352D-4741-82D4-81FA15723A7A}"/>
              </a:ext>
            </a:extLst>
          </p:cNvPr>
          <p:cNvSpPr/>
          <p:nvPr/>
        </p:nvSpPr>
        <p:spPr>
          <a:xfrm rot="5400000">
            <a:off x="3959714" y="3757687"/>
            <a:ext cx="3910064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A1098-CAD2-474A-AE73-8167CDE4D005}"/>
              </a:ext>
            </a:extLst>
          </p:cNvPr>
          <p:cNvSpPr txBox="1"/>
          <p:nvPr/>
        </p:nvSpPr>
        <p:spPr>
          <a:xfrm>
            <a:off x="6674383" y="1648754"/>
            <a:ext cx="39575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County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Community Education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Flex Funding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ICESA Engagement &amp; Support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Impacts and Challenges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Reporting Frequency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Q &amp; A</a:t>
            </a:r>
          </a:p>
          <a:p>
            <a:pPr marL="342900" indent="-342900">
              <a:lnSpc>
                <a:spcPct val="200000"/>
              </a:lnSpc>
              <a:buClr>
                <a:schemeClr val="accent5">
                  <a:lumMod val="50000"/>
                </a:schemeClr>
              </a:buClr>
              <a:buFont typeface="+mj-lt"/>
              <a:buAutoNum type="arabicPeriod" startAt="6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End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4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yellow flag&#10;&#10;Description automatically generated with medium confidence">
            <a:extLst>
              <a:ext uri="{FF2B5EF4-FFF2-40B4-BE49-F238E27FC236}">
                <a16:creationId xmlns:a16="http://schemas.microsoft.com/office/drawing/2014/main" id="{0125826F-61BB-464B-8758-864740543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7" r="14889" b="16"/>
          <a:stretch/>
        </p:blipFill>
        <p:spPr>
          <a:xfrm>
            <a:off x="6309927" y="439191"/>
            <a:ext cx="5484478" cy="597404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0B090-B085-4622-934A-6563F73CC970}"/>
              </a:ext>
            </a:extLst>
          </p:cNvPr>
          <p:cNvSpPr/>
          <p:nvPr/>
        </p:nvSpPr>
        <p:spPr>
          <a:xfrm>
            <a:off x="446531" y="452049"/>
            <a:ext cx="5815122" cy="59611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E21B6E89-1C02-4EB1-B397-9019F0E5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282" y="2382559"/>
            <a:ext cx="619981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bg1"/>
                </a:solidFill>
                <a:latin typeface="Franklin Gothic Demi" panose="020B0703020102020204" pitchFamily="34" charset="0"/>
              </a:rPr>
              <a:t>Changes in reporting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39C0E-E3E6-4676-B1A4-A8109A7925B1}"/>
              </a:ext>
            </a:extLst>
          </p:cNvPr>
          <p:cNvSpPr txBox="1"/>
          <p:nvPr/>
        </p:nvSpPr>
        <p:spPr>
          <a:xfrm>
            <a:off x="1150374" y="2828835"/>
            <a:ext cx="47342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All changes discussed today will be effective at the start of the SAVAF-2026 grant cycle.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endParaRPr lang="en-US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New questions have been added to the template. These will be highlighted during today’s presentation.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A532AF-0CB3-4B87-B77A-15FA1B669529}"/>
              </a:ext>
            </a:extLst>
          </p:cNvPr>
          <p:cNvSpPr/>
          <p:nvPr/>
        </p:nvSpPr>
        <p:spPr>
          <a:xfrm>
            <a:off x="7630958" y="5077059"/>
            <a:ext cx="1554480" cy="984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43D8D-853C-4BB1-BA1C-C32BDE5F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370" y="4630783"/>
            <a:ext cx="356566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Important Note</a:t>
            </a:r>
          </a:p>
        </p:txBody>
      </p:sp>
    </p:spTree>
    <p:extLst>
      <p:ext uri="{BB962C8B-B14F-4D97-AF65-F5344CB8AC3E}">
        <p14:creationId xmlns:p14="http://schemas.microsoft.com/office/powerpoint/2010/main" val="2952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DDA6C-D0E8-E697-30A5-A58A14A16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0B3A4EE-BC0A-086E-E520-4605CB0A52D8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76A361-1DAA-574E-B0B3-4DA10785BA58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21C690-7D8A-A3A2-E19B-6B982F9420CB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08E970-33BB-1705-6B9D-76EDED8CE464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of Grant Funded Staff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0DAC20-1145-62FB-FF63-E00FB5A595B0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92128FC-8718-8B77-6F64-772048EB3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09FB5-97F4-94CB-A67F-342AA9AD69E4}"/>
              </a:ext>
            </a:extLst>
          </p:cNvPr>
          <p:cNvSpPr txBox="1"/>
          <p:nvPr/>
        </p:nvSpPr>
        <p:spPr>
          <a:xfrm>
            <a:off x="426720" y="3371125"/>
            <a:ext cx="7730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FTE should be based on your budget and only include </a:t>
            </a:r>
            <a:r>
              <a:rPr lang="en-US" b="1" u="sng" dirty="0"/>
              <a:t>GRANT</a:t>
            </a:r>
            <a:r>
              <a:rPr lang="en-US" dirty="0"/>
              <a:t> funded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ICJI Website Resource Page now includes FTE calculator </a:t>
            </a:r>
            <a:r>
              <a:rPr lang="en-US" b="1" dirty="0"/>
              <a:t>(NEW!)</a:t>
            </a:r>
          </a:p>
        </p:txBody>
      </p:sp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3D3CF5E3-4F73-339C-D2CF-ACC3BA350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447" y="1765979"/>
            <a:ext cx="9269053" cy="1106753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930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400F9-3907-4E49-C5D0-CCA59A82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94B2638-7D54-6939-85E3-FF3D9D537505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75CAED-DE41-14BF-69D3-6A667AD8E9BE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9F157-A447-4DCE-A2DF-E0EA6949D2C4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E42DB-C79B-C7CA-2610-75D3469DBC40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371BE4-FDC5-565A-65AA-7A66FB06A7B5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A7050D-2E25-E490-CE67-F6ED71435FFE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BA9AB774-AC9B-A0D4-BDC2-55CBFEFE8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D51834-744F-C4B6-2ACE-2457BC5EDC2F}"/>
              </a:ext>
            </a:extLst>
          </p:cNvPr>
          <p:cNvSpPr txBox="1"/>
          <p:nvPr/>
        </p:nvSpPr>
        <p:spPr>
          <a:xfrm>
            <a:off x="1213597" y="4911318"/>
            <a:ext cx="9764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1: </a:t>
            </a:r>
            <a:r>
              <a:rPr lang="en-US" dirty="0"/>
              <a:t>Enter total available hours in your program's work week (default is set to 40 Hours) in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Dark Blue </a:t>
            </a:r>
            <a:r>
              <a:rPr lang="en-US" dirty="0"/>
              <a:t>box under “Step 1”. </a:t>
            </a:r>
          </a:p>
          <a:p>
            <a:pPr algn="ctr"/>
            <a:r>
              <a:rPr lang="en-US" i="1" dirty="0"/>
              <a:t>This number will </a:t>
            </a:r>
            <a:r>
              <a:rPr lang="en-US" i="1" dirty="0" err="1"/>
              <a:t>autopopulate</a:t>
            </a:r>
            <a:r>
              <a:rPr lang="en-US" i="1" dirty="0"/>
              <a:t> for all positions in Total Available Hours in Program's Week Column.</a:t>
            </a:r>
          </a:p>
        </p:txBody>
      </p:sp>
      <p:pic>
        <p:nvPicPr>
          <p:cNvPr id="5" name="Picture 4" descr="Table&#10;&#10;AI-generated content may be incorrect.">
            <a:extLst>
              <a:ext uri="{FF2B5EF4-FFF2-40B4-BE49-F238E27FC236}">
                <a16:creationId xmlns:a16="http://schemas.microsoft.com/office/drawing/2014/main" id="{60E2755D-1DA8-A16D-5175-1D1D5D5F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13" y="1331146"/>
            <a:ext cx="10228571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25B46-738B-3871-5499-AA512677A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F13BB9D-CB7B-84D3-9834-F36B5A124060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980C80-3CB2-A3C3-4C59-E24CAEA57973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4E5A5-D842-CEE7-77C7-13E4FF5E3819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F5C86-E7F4-D6B8-DDF0-155D697BBA9C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B74181-3424-2E1E-BA2C-E43BC9AA2839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2)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F854FC-DDF4-8874-4E01-4211CC8DEC2E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213E74DB-14B7-445C-85DD-48EC7E1D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755A59-2C5B-0E4A-2409-EA1680D8D8E3}"/>
              </a:ext>
            </a:extLst>
          </p:cNvPr>
          <p:cNvSpPr txBox="1"/>
          <p:nvPr/>
        </p:nvSpPr>
        <p:spPr>
          <a:xfrm>
            <a:off x="1535870" y="5123775"/>
            <a:ext cx="8731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2: </a:t>
            </a:r>
            <a:r>
              <a:rPr lang="en-US" dirty="0"/>
              <a:t>Enter Name of Grant-Funded Personnel and/or Position Title in the white boxes under “the Step 2” column.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79D200D7-B445-E468-D914-28CD8B6C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3" y="1439709"/>
            <a:ext cx="10276190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E509-C438-0677-CC77-81395EEA5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438EE04-4193-3310-0C27-8A3B82C20016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EDE55-7B67-1EBE-CFBB-96FC8BA80917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6C052-FFFE-F935-0E7E-51BCCB4A112F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06A72-4876-B4B0-89F4-9B8493AEB365}"/>
              </a:ext>
            </a:extLst>
          </p:cNvPr>
          <p:cNvSpPr txBox="1"/>
          <p:nvPr/>
        </p:nvSpPr>
        <p:spPr>
          <a:xfrm>
            <a:off x="446528" y="6040182"/>
            <a:ext cx="1090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200" i="1" u="sng" dirty="0">
                <a:hlinkClick r:id="rId2"/>
              </a:rPr>
              <a:t>https://www.in.gov/cji/victim-services/resources/</a:t>
            </a:r>
            <a:r>
              <a:rPr lang="en-US" sz="1200" i="1" dirty="0"/>
              <a:t> </a:t>
            </a:r>
            <a:r>
              <a:rPr lang="en-US" sz="1200" dirty="0"/>
              <a:t> (first link under “Guidance”)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03ADA6-E573-6012-6E6D-607DB5154C95}"/>
              </a:ext>
            </a:extLst>
          </p:cNvPr>
          <p:cNvSpPr txBox="1">
            <a:spLocks/>
          </p:cNvSpPr>
          <p:nvPr/>
        </p:nvSpPr>
        <p:spPr bwMode="auto">
          <a:xfrm>
            <a:off x="446528" y="740987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4D0E0F-3F30-E404-8594-DDAAA7F7EDC5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2CE153F-3FD5-B8F6-C940-9443F4268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4E8FC-2A90-3976-B368-9A71582AC091}"/>
              </a:ext>
            </a:extLst>
          </p:cNvPr>
          <p:cNvSpPr txBox="1"/>
          <p:nvPr/>
        </p:nvSpPr>
        <p:spPr>
          <a:xfrm>
            <a:off x="957903" y="4902182"/>
            <a:ext cx="9985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3: </a:t>
            </a:r>
            <a:r>
              <a:rPr lang="en-US" dirty="0"/>
              <a:t>Enter average number of hours employee works per week in the white boxes under the “Step 3” column.</a:t>
            </a:r>
          </a:p>
          <a:p>
            <a:pPr algn="ctr"/>
            <a:r>
              <a:rPr lang="en-US" dirty="0"/>
              <a:t>Note: </a:t>
            </a:r>
            <a:r>
              <a:rPr lang="en-US" i="1" dirty="0"/>
              <a:t>the Grey boxes to the left of these should </a:t>
            </a:r>
            <a:r>
              <a:rPr lang="en-US" i="1" u="sng" dirty="0"/>
              <a:t>NOT</a:t>
            </a:r>
            <a:r>
              <a:rPr lang="en-US" i="1" dirty="0"/>
              <a:t> be edited. They were </a:t>
            </a:r>
            <a:r>
              <a:rPr lang="en-US" i="1" dirty="0" err="1"/>
              <a:t>autopopulated</a:t>
            </a:r>
            <a:r>
              <a:rPr lang="en-US" i="1" dirty="0"/>
              <a:t> in Step 1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6B7DE639-F190-AC12-ED19-6627BB032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8" y="1360774"/>
            <a:ext cx="10276190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92BF0-B798-B899-AA18-D1E2A2A07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AA0E258-278F-7BA2-3E69-F6D87CCA2C41}"/>
              </a:ext>
            </a:extLst>
          </p:cNvPr>
          <p:cNvSpPr/>
          <p:nvPr/>
        </p:nvSpPr>
        <p:spPr>
          <a:xfrm>
            <a:off x="4246849" y="453643"/>
            <a:ext cx="3698301" cy="8139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96DCF1-6701-1233-FE17-EA016F6D4C91}"/>
              </a:ext>
            </a:extLst>
          </p:cNvPr>
          <p:cNvSpPr/>
          <p:nvPr/>
        </p:nvSpPr>
        <p:spPr>
          <a:xfrm>
            <a:off x="446530" y="455237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DD17B8-F886-EC5A-BD57-8328BFB1E23D}"/>
              </a:ext>
            </a:extLst>
          </p:cNvPr>
          <p:cNvSpPr/>
          <p:nvPr/>
        </p:nvSpPr>
        <p:spPr>
          <a:xfrm>
            <a:off x="8047168" y="453643"/>
            <a:ext cx="3698301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D5F63-71EE-FCFD-FEEC-F566C767F9E7}"/>
              </a:ext>
            </a:extLst>
          </p:cNvPr>
          <p:cNvSpPr txBox="1"/>
          <p:nvPr/>
        </p:nvSpPr>
        <p:spPr>
          <a:xfrm>
            <a:off x="446528" y="6021467"/>
            <a:ext cx="1090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resource page of website: </a:t>
            </a:r>
            <a:r>
              <a:rPr lang="en-US" sz="1400" i="1" u="sng" dirty="0">
                <a:hlinkClick r:id="rId2"/>
              </a:rPr>
              <a:t>https://www.in.gov/cji/victim-services/resources/</a:t>
            </a:r>
            <a:r>
              <a:rPr lang="en-US" sz="1400" i="1" dirty="0"/>
              <a:t> </a:t>
            </a:r>
            <a:r>
              <a:rPr lang="en-US" sz="1400" dirty="0"/>
              <a:t> (first link under “Guidance”)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417B0D9-8369-F174-CA0D-5B03E8A50D94}"/>
              </a:ext>
            </a:extLst>
          </p:cNvPr>
          <p:cNvSpPr txBox="1">
            <a:spLocks/>
          </p:cNvSpPr>
          <p:nvPr/>
        </p:nvSpPr>
        <p:spPr bwMode="auto">
          <a:xfrm>
            <a:off x="446530" y="783688"/>
            <a:ext cx="5157787" cy="53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Franklin Gothic Demi" panose="020B0703020102020204" pitchFamily="34" charset="0"/>
              </a:rPr>
              <a:t>FTE Calculator (Step 4)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E9003-ABC7-4B0A-9C7D-3F62246848F2}"/>
              </a:ext>
            </a:extLst>
          </p:cNvPr>
          <p:cNvSpPr/>
          <p:nvPr/>
        </p:nvSpPr>
        <p:spPr>
          <a:xfrm>
            <a:off x="446528" y="6317181"/>
            <a:ext cx="11338560" cy="813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36CE4C1-50D1-1054-FDA8-CB49A4D01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00" y="5529858"/>
            <a:ext cx="11445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17B6C-F959-5AB6-3568-237BA9F6F170}"/>
              </a:ext>
            </a:extLst>
          </p:cNvPr>
          <p:cNvSpPr txBox="1"/>
          <p:nvPr/>
        </p:nvSpPr>
        <p:spPr>
          <a:xfrm>
            <a:off x="835742" y="4873983"/>
            <a:ext cx="10072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Step 4: </a:t>
            </a:r>
            <a:r>
              <a:rPr lang="en-US" dirty="0"/>
              <a:t>Enter percentage of time allocated to the grant-funded program in the white boxes under the column labeled “Step 4”. The FTE for each employee will generate to the right (in decimal points).</a:t>
            </a:r>
          </a:p>
          <a:p>
            <a:pPr algn="ctr"/>
            <a:r>
              <a:rPr lang="en-US" b="1" dirty="0"/>
              <a:t>Lastly: </a:t>
            </a:r>
            <a:r>
              <a:rPr lang="en-US" dirty="0"/>
              <a:t>Once all Grant Allocation %’s have been entered, the FTE needed for your program report will be calculated at the top right (see </a:t>
            </a:r>
            <a:r>
              <a:rPr lang="en-US" b="1" dirty="0">
                <a:highlight>
                  <a:srgbClr val="FFFF00"/>
                </a:highlight>
              </a:rPr>
              <a:t>yellow</a:t>
            </a:r>
            <a:r>
              <a:rPr lang="en-US" dirty="0"/>
              <a:t> circle)</a:t>
            </a:r>
          </a:p>
        </p:txBody>
      </p:sp>
      <p:pic>
        <p:nvPicPr>
          <p:cNvPr id="4" name="Picture 3" descr="Table&#10;&#10;AI-generated content may be incorrect.">
            <a:extLst>
              <a:ext uri="{FF2B5EF4-FFF2-40B4-BE49-F238E27FC236}">
                <a16:creationId xmlns:a16="http://schemas.microsoft.com/office/drawing/2014/main" id="{FEBD3B61-3D5B-89FA-0B26-33B6B8986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59" y="1322359"/>
            <a:ext cx="10266667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30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903</Words>
  <Application>Microsoft Office PowerPoint</Application>
  <PresentationFormat>Widescreen</PresentationFormat>
  <Paragraphs>125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Gavelek, Benjamin J</dc:creator>
  <cp:lastModifiedBy>Barnes, Katherine M</cp:lastModifiedBy>
  <cp:revision>248</cp:revision>
  <dcterms:created xsi:type="dcterms:W3CDTF">2018-09-03T16:43:16Z</dcterms:created>
  <dcterms:modified xsi:type="dcterms:W3CDTF">2025-12-30T15:42:12Z</dcterms:modified>
</cp:coreProperties>
</file>